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sldIdLst>
    <p:sldId id="268" r:id="rId2"/>
    <p:sldId id="256" r:id="rId3"/>
    <p:sldId id="257" r:id="rId4"/>
    <p:sldId id="265" r:id="rId5"/>
    <p:sldId id="258" r:id="rId6"/>
    <p:sldId id="259" r:id="rId7"/>
    <p:sldId id="267" r:id="rId8"/>
    <p:sldId id="260" r:id="rId9"/>
    <p:sldId id="261" r:id="rId10"/>
    <p:sldId id="262" r:id="rId11"/>
    <p:sldId id="264"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BE4F4BF-600E-4D9E-9495-98AD8327DD9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860-AA05-480F-9B1B-C9952867A73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664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BE4F4BF-600E-4D9E-9495-98AD8327DD9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860-AA05-480F-9B1B-C9952867A738}" type="slidenum">
              <a:rPr lang="en-US" smtClean="0"/>
              <a:t>‹#›</a:t>
            </a:fld>
            <a:endParaRPr lang="en-US"/>
          </a:p>
        </p:txBody>
      </p:sp>
    </p:spTree>
    <p:extLst>
      <p:ext uri="{BB962C8B-B14F-4D97-AF65-F5344CB8AC3E}">
        <p14:creationId xmlns:p14="http://schemas.microsoft.com/office/powerpoint/2010/main" val="396289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BE4F4BF-600E-4D9E-9495-98AD8327DD9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860-AA05-480F-9B1B-C9952867A738}" type="slidenum">
              <a:rPr lang="en-US" smtClean="0"/>
              <a:t>‹#›</a:t>
            </a:fld>
            <a:endParaRPr lang="en-US"/>
          </a:p>
        </p:txBody>
      </p:sp>
    </p:spTree>
    <p:extLst>
      <p:ext uri="{BB962C8B-B14F-4D97-AF65-F5344CB8AC3E}">
        <p14:creationId xmlns:p14="http://schemas.microsoft.com/office/powerpoint/2010/main" val="2051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BE4F4BF-600E-4D9E-9495-98AD8327DD9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860-AA05-480F-9B1B-C9952867A738}" type="slidenum">
              <a:rPr lang="en-US" smtClean="0"/>
              <a:t>‹#›</a:t>
            </a:fld>
            <a:endParaRPr lang="en-US"/>
          </a:p>
        </p:txBody>
      </p:sp>
    </p:spTree>
    <p:extLst>
      <p:ext uri="{BB962C8B-B14F-4D97-AF65-F5344CB8AC3E}">
        <p14:creationId xmlns:p14="http://schemas.microsoft.com/office/powerpoint/2010/main" val="309449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BE4F4BF-600E-4D9E-9495-98AD8327DD9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0D860-AA05-480F-9B1B-C9952867A73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927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BE4F4BF-600E-4D9E-9495-98AD8327DD93}"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0D860-AA05-480F-9B1B-C9952867A738}" type="slidenum">
              <a:rPr lang="en-US" smtClean="0"/>
              <a:t>‹#›</a:t>
            </a:fld>
            <a:endParaRPr lang="en-US"/>
          </a:p>
        </p:txBody>
      </p:sp>
    </p:spTree>
    <p:extLst>
      <p:ext uri="{BB962C8B-B14F-4D97-AF65-F5344CB8AC3E}">
        <p14:creationId xmlns:p14="http://schemas.microsoft.com/office/powerpoint/2010/main" val="323530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BE4F4BF-600E-4D9E-9495-98AD8327DD93}" type="datetimeFigureOut">
              <a:rPr lang="en-US" smtClean="0"/>
              <a:t>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D0D860-AA05-480F-9B1B-C9952867A738}" type="slidenum">
              <a:rPr lang="en-US" smtClean="0"/>
              <a:t>‹#›</a:t>
            </a:fld>
            <a:endParaRPr lang="en-US"/>
          </a:p>
        </p:txBody>
      </p:sp>
    </p:spTree>
    <p:extLst>
      <p:ext uri="{BB962C8B-B14F-4D97-AF65-F5344CB8AC3E}">
        <p14:creationId xmlns:p14="http://schemas.microsoft.com/office/powerpoint/2010/main" val="2054372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BE4F4BF-600E-4D9E-9495-98AD8327DD93}" type="datetimeFigureOut">
              <a:rPr lang="en-US" smtClean="0"/>
              <a:t>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D0D860-AA05-480F-9B1B-C9952867A738}" type="slidenum">
              <a:rPr lang="en-US" smtClean="0"/>
              <a:t>‹#›</a:t>
            </a:fld>
            <a:endParaRPr lang="en-US"/>
          </a:p>
        </p:txBody>
      </p:sp>
    </p:spTree>
    <p:extLst>
      <p:ext uri="{BB962C8B-B14F-4D97-AF65-F5344CB8AC3E}">
        <p14:creationId xmlns:p14="http://schemas.microsoft.com/office/powerpoint/2010/main" val="178696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BE4F4BF-600E-4D9E-9495-98AD8327DD93}" type="datetimeFigureOut">
              <a:rPr lang="en-US" smtClean="0"/>
              <a:t>2/6/2021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9D0D860-AA05-480F-9B1B-C9952867A738}" type="slidenum">
              <a:rPr lang="en-US" smtClean="0"/>
              <a:t>‹#›</a:t>
            </a:fld>
            <a:endParaRPr lang="en-US"/>
          </a:p>
        </p:txBody>
      </p:sp>
    </p:spTree>
    <p:extLst>
      <p:ext uri="{BB962C8B-B14F-4D97-AF65-F5344CB8AC3E}">
        <p14:creationId xmlns:p14="http://schemas.microsoft.com/office/powerpoint/2010/main" val="87908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BE4F4BF-600E-4D9E-9495-98AD8327DD93}" type="datetimeFigureOut">
              <a:rPr lang="en-US" smtClean="0"/>
              <a:t>2/6/2021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9D0D860-AA05-480F-9B1B-C9952867A738}" type="slidenum">
              <a:rPr lang="en-US" smtClean="0"/>
              <a:t>‹#›</a:t>
            </a:fld>
            <a:endParaRPr lang="en-US"/>
          </a:p>
        </p:txBody>
      </p:sp>
    </p:spTree>
    <p:extLst>
      <p:ext uri="{BB962C8B-B14F-4D97-AF65-F5344CB8AC3E}">
        <p14:creationId xmlns:p14="http://schemas.microsoft.com/office/powerpoint/2010/main" val="690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BE4F4BF-600E-4D9E-9495-98AD8327DD93}"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0D860-AA05-480F-9B1B-C9952867A738}" type="slidenum">
              <a:rPr lang="en-US" smtClean="0"/>
              <a:t>‹#›</a:t>
            </a:fld>
            <a:endParaRPr lang="en-US"/>
          </a:p>
        </p:txBody>
      </p:sp>
    </p:spTree>
    <p:extLst>
      <p:ext uri="{BB962C8B-B14F-4D97-AF65-F5344CB8AC3E}">
        <p14:creationId xmlns:p14="http://schemas.microsoft.com/office/powerpoint/2010/main" val="69376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BE4F4BF-600E-4D9E-9495-98AD8327DD93}" type="datetimeFigureOut">
              <a:rPr lang="en-US" smtClean="0"/>
              <a:t>2/6/2021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9D0D860-AA05-480F-9B1B-C9952867A73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647472"/>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elia.org.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6D51F64-3CD1-4C31-AFA3-2BF316D2B6D8}"/>
              </a:ext>
            </a:extLst>
          </p:cNvPr>
          <p:cNvSpPr>
            <a:spLocks noGrp="1"/>
          </p:cNvSpPr>
          <p:nvPr>
            <p:ph type="title"/>
          </p:nvPr>
        </p:nvSpPr>
        <p:spPr>
          <a:xfrm>
            <a:off x="0" y="0"/>
            <a:ext cx="11155680" cy="1448789"/>
          </a:xfrm>
        </p:spPr>
        <p:txBody>
          <a:bodyPr>
            <a:normAutofit/>
          </a:bodyPr>
          <a:lstStyle/>
          <a:p>
            <a:pPr>
              <a:lnSpc>
                <a:spcPct val="100000"/>
              </a:lnSpc>
            </a:pPr>
            <a:r>
              <a:rPr lang="el-GR" sz="2000" dirty="0">
                <a:effectLst/>
                <a:latin typeface="Calibri" panose="020F0502020204030204" pitchFamily="34" charset="0"/>
                <a:ea typeface="Calibri" panose="020F0502020204030204" pitchFamily="34" charset="0"/>
                <a:cs typeface="Times New Roman" panose="02020603050405020304" pitchFamily="18" charset="0"/>
              </a:rPr>
              <a:t>ΠΑΝΕΠΙΣΤΗΜΙΟ ΠΕΛΟΠΟΝΝΗΣΟΥ</a:t>
            </a:r>
            <a:r>
              <a:rPr lang="en-US" sz="2000" dirty="0">
                <a:effectLst/>
                <a:latin typeface="Calibri" panose="020F0502020204030204" pitchFamily="34" charset="0"/>
                <a:ea typeface="Calibri" panose="020F0502020204030204" pitchFamily="34" charset="0"/>
                <a:cs typeface="Times New Roman" panose="02020603050405020304" pitchFamily="18" charset="0"/>
              </a:rPr>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l-GR" sz="2000" dirty="0">
                <a:effectLst/>
                <a:latin typeface="Calibri" panose="020F0502020204030204" pitchFamily="34" charset="0"/>
                <a:ea typeface="Calibri" panose="020F0502020204030204" pitchFamily="34" charset="0"/>
                <a:cs typeface="Times New Roman" panose="02020603050405020304" pitchFamily="18" charset="0"/>
              </a:rPr>
              <a:t>ΣΧΟΛΗ ΚΑΛΩΝ ΤΕΧΝΩΝ</a:t>
            </a:r>
            <a:r>
              <a:rPr lang="en-US" sz="2000" dirty="0">
                <a:effectLst/>
                <a:latin typeface="Calibri" panose="020F0502020204030204" pitchFamily="34" charset="0"/>
                <a:ea typeface="Calibri" panose="020F0502020204030204" pitchFamily="34" charset="0"/>
                <a:cs typeface="Times New Roman" panose="02020603050405020304" pitchFamily="18" charset="0"/>
              </a:rPr>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l-GR" sz="2000" dirty="0">
                <a:effectLst/>
                <a:latin typeface="Calibri" panose="020F0502020204030204" pitchFamily="34" charset="0"/>
                <a:ea typeface="Calibri" panose="020F0502020204030204" pitchFamily="34" charset="0"/>
                <a:cs typeface="Times New Roman" panose="02020603050405020304" pitchFamily="18" charset="0"/>
              </a:rPr>
              <a:t>ΤΜΗΜΑ ΘΕΑΤΡΙΚΩΝ ΣΠΟΥΔΩΝ</a:t>
            </a:r>
            <a:r>
              <a:rPr lang="en-US" sz="2000" dirty="0">
                <a:effectLst/>
                <a:latin typeface="Calibri" panose="020F0502020204030204" pitchFamily="34" charset="0"/>
                <a:ea typeface="Calibri" panose="020F0502020204030204" pitchFamily="34" charset="0"/>
                <a:cs typeface="Times New Roman" panose="02020603050405020304" pitchFamily="18" charset="0"/>
              </a:rPr>
              <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p>
        </p:txBody>
      </p:sp>
      <p:sp>
        <p:nvSpPr>
          <p:cNvPr id="3" name="Θέση περιεχομένου 2">
            <a:extLst>
              <a:ext uri="{FF2B5EF4-FFF2-40B4-BE49-F238E27FC236}">
                <a16:creationId xmlns:a16="http://schemas.microsoft.com/office/drawing/2014/main" xmlns="" id="{E0E00C1F-1ED5-4A52-B15C-85FA4B5542FE}"/>
              </a:ext>
            </a:extLst>
          </p:cNvPr>
          <p:cNvSpPr>
            <a:spLocks noGrp="1"/>
          </p:cNvSpPr>
          <p:nvPr>
            <p:ph idx="1"/>
          </p:nvPr>
        </p:nvSpPr>
        <p:spPr>
          <a:xfrm>
            <a:off x="154379" y="1845733"/>
            <a:ext cx="11815947" cy="4353185"/>
          </a:xfrm>
        </p:spPr>
        <p:txBody>
          <a:bodyPr>
            <a:noAutofit/>
          </a:bodyPr>
          <a:lstStyle/>
          <a:p>
            <a:pPr marL="0" indent="0" algn="just">
              <a:lnSpc>
                <a:spcPct val="107000"/>
              </a:lnSpc>
              <a:spcAft>
                <a:spcPts val="8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ΜΑΘΗΜΑ: ΝΕΟΕΛΛΗΝΙΚΗ ΙΣΤΟΡΙΑ ΚΑΙ ΘΕΑΤΡΟ</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ΔΙΔΑΣΚΩΝ: </a:t>
            </a:r>
            <a:r>
              <a:rPr lang="el-GR" sz="1800" dirty="0">
                <a:latin typeface="Calibri" panose="020F0502020204030204" pitchFamily="34" charset="0"/>
                <a:ea typeface="Calibri" panose="020F0502020204030204" pitchFamily="34" charset="0"/>
                <a:cs typeface="Times New Roman" panose="02020603050405020304" pitchFamily="18" charset="0"/>
              </a:rPr>
              <a:t>ΧΡ. ΚΑΡΔΑΡΑΣ</a:t>
            </a:r>
          </a:p>
          <a:p>
            <a:pPr marL="0" indent="0" algn="just">
              <a:lnSpc>
                <a:spcPct val="107000"/>
              </a:lnSpc>
              <a:spcAft>
                <a:spcPts val="8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Α</a:t>
            </a:r>
            <a:r>
              <a:rPr lang="el-GR" sz="1800" dirty="0">
                <a:latin typeface="Calibri" panose="020F0502020204030204" pitchFamily="34" charset="0"/>
                <a:ea typeface="Calibri" panose="020F0502020204030204" pitchFamily="34" charset="0"/>
                <a:cs typeface="Times New Roman" panose="02020603050405020304" pitchFamily="18" charset="0"/>
              </a:rPr>
              <a:t>’ Εξάμηνο</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dirty="0">
                <a:latin typeface="Calibri" panose="020F0502020204030204" pitchFamily="34" charset="0"/>
                <a:ea typeface="Calibri" panose="020F0502020204030204" pitchFamily="34" charset="0"/>
                <a:cs typeface="Times New Roman" panose="02020603050405020304" pitchFamily="18" charset="0"/>
              </a:rPr>
              <a:t>Εργασία:</a:t>
            </a:r>
          </a:p>
          <a:p>
            <a:pPr marL="0" indent="0" algn="ctr">
              <a:lnSpc>
                <a:spcPct val="107000"/>
              </a:lnSpc>
              <a:spcAft>
                <a:spcPts val="800"/>
              </a:spcAft>
              <a:buNone/>
            </a:pPr>
            <a:r>
              <a:rPr lang="el-GR" b="1" dirty="0">
                <a:effectLst/>
                <a:latin typeface="Calibri" panose="020F0502020204030204" pitchFamily="34" charset="0"/>
                <a:ea typeface="Calibri" panose="020F0502020204030204" pitchFamily="34" charset="0"/>
                <a:cs typeface="Times New Roman" panose="02020603050405020304" pitchFamily="18" charset="0"/>
              </a:rPr>
              <a:t>Γεγονότα που οδήγησαν στον Μακεδονικό Αγώνα (1904 – 1908)</a:t>
            </a:r>
          </a:p>
          <a:p>
            <a:pPr marL="0" indent="0" algn="just">
              <a:lnSpc>
                <a:spcPct val="107000"/>
              </a:lnSpc>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dirty="0">
                <a:effectLst/>
                <a:latin typeface="Calibri" panose="020F0502020204030204" pitchFamily="34" charset="0"/>
                <a:ea typeface="Calibri" panose="020F0502020204030204" pitchFamily="34" charset="0"/>
                <a:cs typeface="Times New Roman" panose="02020603050405020304" pitchFamily="18" charset="0"/>
              </a:rPr>
              <a:t>ΔΕΣΠΟΙΝΑ ΠΑΠΑΧΡΙΣΤΟΠΟΥΛΟΥ</a:t>
            </a:r>
          </a:p>
          <a:p>
            <a:pPr marL="0" indent="0" algn="just">
              <a:lnSpc>
                <a:spcPct val="107000"/>
              </a:lnSpc>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30523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BD51749-D439-4192-8CDB-8E5392AB6C09}"/>
              </a:ext>
            </a:extLst>
          </p:cNvPr>
          <p:cNvSpPr>
            <a:spLocks noGrp="1"/>
          </p:cNvSpPr>
          <p:nvPr>
            <p:ph type="title"/>
          </p:nvPr>
        </p:nvSpPr>
        <p:spPr>
          <a:xfrm>
            <a:off x="0" y="1"/>
            <a:ext cx="11155680" cy="1258784"/>
          </a:xfrm>
        </p:spPr>
        <p:txBody>
          <a:bodyPr>
            <a:normAutofit/>
          </a:bodyPr>
          <a:lstStyle/>
          <a:p>
            <a:r>
              <a:rPr lang="el-GR" sz="2000" b="1" dirty="0">
                <a:latin typeface="+mn-lt"/>
              </a:rPr>
              <a:t>Γεγονότα που οδήγησαν στον Μακεδονικό Αγώνα (1904-1908)</a:t>
            </a:r>
            <a:br>
              <a:rPr lang="el-GR" sz="2000" b="1" dirty="0">
                <a:latin typeface="+mn-lt"/>
              </a:rPr>
            </a:br>
            <a:r>
              <a:rPr lang="el-GR" sz="2000" b="1" dirty="0">
                <a:latin typeface="+mn-lt"/>
              </a:rPr>
              <a:t/>
            </a:r>
            <a:br>
              <a:rPr lang="el-GR" sz="2000" b="1" dirty="0">
                <a:latin typeface="+mn-lt"/>
              </a:rPr>
            </a:br>
            <a:r>
              <a:rPr lang="el-GR" sz="2000" b="1" dirty="0">
                <a:latin typeface="+mn-lt"/>
              </a:rPr>
              <a:t>Σημαντικότητα του αγώνα</a:t>
            </a:r>
            <a:endParaRPr lang="en-US" sz="2000" dirty="0"/>
          </a:p>
        </p:txBody>
      </p:sp>
      <p:sp>
        <p:nvSpPr>
          <p:cNvPr id="3" name="Θέση περιεχομένου 2">
            <a:extLst>
              <a:ext uri="{FF2B5EF4-FFF2-40B4-BE49-F238E27FC236}">
                <a16:creationId xmlns:a16="http://schemas.microsoft.com/office/drawing/2014/main" xmlns="" id="{EDBEBED6-4F5D-41E9-995C-392194764B84}"/>
              </a:ext>
            </a:extLst>
          </p:cNvPr>
          <p:cNvSpPr>
            <a:spLocks noGrp="1"/>
          </p:cNvSpPr>
          <p:nvPr>
            <p:ph idx="1"/>
          </p:nvPr>
        </p:nvSpPr>
        <p:spPr>
          <a:xfrm>
            <a:off x="0" y="1845733"/>
            <a:ext cx="11155680" cy="4543191"/>
          </a:xfrm>
        </p:spPr>
        <p:txBody>
          <a:bodyPr>
            <a:noAutofit/>
          </a:bodyPr>
          <a:lstStyle/>
          <a:p>
            <a:pPr lvl="1" algn="just">
              <a:lnSpc>
                <a:spcPct val="107000"/>
              </a:lnSpc>
              <a:spcAft>
                <a:spcPts val="800"/>
              </a:spcAft>
              <a:buFont typeface="Wingdings" panose="05000000000000000000" pitchFamily="2" charset="2"/>
              <a:buChar char="§"/>
            </a:pPr>
            <a:r>
              <a:rPr lang="el-GR" b="1" dirty="0">
                <a:effectLst/>
                <a:latin typeface="Calibri" panose="020F0502020204030204" pitchFamily="34" charset="0"/>
                <a:ea typeface="Calibri" panose="020F0502020204030204" pitchFamily="34" charset="0"/>
                <a:cs typeface="Times New Roman" panose="02020603050405020304" pitchFamily="18" charset="0"/>
              </a:rPr>
              <a:t>Έτσι άρχισε μεθοδικά και οργανωμένα, ο Μακεδονικός αγώνας που έχει διάρκεια από το 1904 έως το 1908 και διασφάλισε την ελληνικότητα ενός μεγάλου μέρους του μακεδονικού χώρου.</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Στον αγώνα αυτό αναδείχτηκαν πολύ σημαντικοί αγωνιστές μακεδονομάχοι όπως οι Π. Μελάς, Γ. </a:t>
            </a:r>
            <a:r>
              <a:rPr lang="el-GR" dirty="0" err="1">
                <a:effectLst/>
                <a:latin typeface="Calibri" panose="020F0502020204030204" pitchFamily="34" charset="0"/>
                <a:ea typeface="Calibri" panose="020F0502020204030204" pitchFamily="34" charset="0"/>
                <a:cs typeface="Times New Roman" panose="02020603050405020304" pitchFamily="18" charset="0"/>
              </a:rPr>
              <a:t>Κατεχάκης</a:t>
            </a:r>
            <a:r>
              <a:rPr lang="el-GR" dirty="0">
                <a:effectLst/>
                <a:latin typeface="Calibri" panose="020F0502020204030204" pitchFamily="34" charset="0"/>
                <a:ea typeface="Calibri" panose="020F0502020204030204" pitchFamily="34" charset="0"/>
                <a:cs typeface="Times New Roman" panose="02020603050405020304" pitchFamily="18" charset="0"/>
              </a:rPr>
              <a:t>, Σ. </a:t>
            </a:r>
            <a:r>
              <a:rPr lang="el-GR" dirty="0" err="1">
                <a:effectLst/>
                <a:latin typeface="Calibri" panose="020F0502020204030204" pitchFamily="34" charset="0"/>
                <a:ea typeface="Calibri" panose="020F0502020204030204" pitchFamily="34" charset="0"/>
                <a:cs typeface="Times New Roman" panose="02020603050405020304" pitchFamily="18" charset="0"/>
              </a:rPr>
              <a:t>Αγαπηνός</a:t>
            </a: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l-GR" dirty="0" err="1">
                <a:effectLst/>
                <a:latin typeface="Calibri" panose="020F0502020204030204" pitchFamily="34" charset="0"/>
                <a:ea typeface="Calibri" panose="020F0502020204030204" pitchFamily="34" charset="0"/>
                <a:cs typeface="Times New Roman" panose="02020603050405020304" pitchFamily="18" charset="0"/>
              </a:rPr>
              <a:t>Τέλλος</a:t>
            </a:r>
            <a:r>
              <a:rPr lang="el-GR" dirty="0">
                <a:effectLst/>
                <a:latin typeface="Calibri" panose="020F0502020204030204" pitchFamily="34" charset="0"/>
                <a:ea typeface="Calibri" panose="020F0502020204030204" pitchFamily="34" charset="0"/>
                <a:cs typeface="Times New Roman" panose="02020603050405020304" pitchFamily="18" charset="0"/>
              </a:rPr>
              <a:t> Άγρας), Γ. </a:t>
            </a:r>
            <a:r>
              <a:rPr lang="el-GR" dirty="0" err="1">
                <a:effectLst/>
                <a:latin typeface="Calibri" panose="020F0502020204030204" pitchFamily="34" charset="0"/>
                <a:ea typeface="Calibri" panose="020F0502020204030204" pitchFamily="34" charset="0"/>
                <a:cs typeface="Times New Roman" panose="02020603050405020304" pitchFamily="18" charset="0"/>
              </a:rPr>
              <a:t>Τσόντος</a:t>
            </a: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l-GR" dirty="0" err="1">
                <a:effectLst/>
                <a:latin typeface="Calibri" panose="020F0502020204030204" pitchFamily="34" charset="0"/>
                <a:ea typeface="Calibri" panose="020F0502020204030204" pitchFamily="34" charset="0"/>
                <a:cs typeface="Times New Roman" panose="02020603050405020304" pitchFamily="18" charset="0"/>
              </a:rPr>
              <a:t>Ευθ</a:t>
            </a: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l-GR" dirty="0" err="1">
                <a:effectLst/>
                <a:latin typeface="Calibri" panose="020F0502020204030204" pitchFamily="34" charset="0"/>
                <a:ea typeface="Calibri" panose="020F0502020204030204" pitchFamily="34" charset="0"/>
                <a:cs typeface="Times New Roman" panose="02020603050405020304" pitchFamily="18" charset="0"/>
              </a:rPr>
              <a:t>Καούδης</a:t>
            </a:r>
            <a:r>
              <a:rPr lang="el-GR" dirty="0">
                <a:effectLst/>
                <a:latin typeface="Calibri" panose="020F0502020204030204" pitchFamily="34" charset="0"/>
                <a:ea typeface="Calibri" panose="020F0502020204030204" pitchFamily="34" charset="0"/>
                <a:cs typeface="Times New Roman" panose="02020603050405020304" pitchFamily="18" charset="0"/>
              </a:rPr>
              <a:t>, Κ. Μαζαράκης και πολλοί άλλοι ακόμα.</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Ο Μακεδονικός αγώνας, όπως εξελίχθηκε έως το 1908, αποτέλεσε μια μεγάλη επιτυχία για το ελληνικό έθνος.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Παρόλες τις απώλειες σε ανθρώπινες ζωές, είχε τεράστια ηθική επίδραση.</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Αποκατέστησε το φρόνημα και την αυτοπεποίθηση των Ελλήνων αξιωματικών, το οποίο είχε καταρρακωθεί με τον ατυχή πόλεμο του 1897.</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Έσωσε τον ελληνικό πληθυσμό της Μακεδονίας.</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Η Ελλάδα αναμετρήθηκε με τις σοβινιστικές φιλοδοξίες των σλαβικών εθνών της Βαλκανικής και κατάφερε να ανακτήσει ελληνικά εδάφη.</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Για τους λόγους αυτούς, θεωρήθηκε ως συνέχεια των αγώνων του 1821.</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3640899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0F9730B-0679-47AC-B806-11449BECCFFB}"/>
              </a:ext>
            </a:extLst>
          </p:cNvPr>
          <p:cNvSpPr>
            <a:spLocks noGrp="1"/>
          </p:cNvSpPr>
          <p:nvPr>
            <p:ph type="title"/>
          </p:nvPr>
        </p:nvSpPr>
        <p:spPr>
          <a:xfrm>
            <a:off x="266030" y="1"/>
            <a:ext cx="10889650" cy="1737360"/>
          </a:xfrm>
        </p:spPr>
        <p:txBody>
          <a:bodyPr>
            <a:normAutofit/>
          </a:bodyPr>
          <a:lstStyle/>
          <a:p>
            <a:r>
              <a:rPr lang="el-GR" sz="1400" dirty="0"/>
              <a:t/>
            </a:r>
            <a:br>
              <a:rPr lang="el-GR" sz="1400" dirty="0"/>
            </a:br>
            <a:r>
              <a:rPr lang="el-GR" sz="1400" dirty="0"/>
              <a:t/>
            </a:r>
            <a:br>
              <a:rPr lang="el-GR" sz="1400" dirty="0"/>
            </a:br>
            <a:r>
              <a:rPr lang="el-GR" sz="1400" dirty="0"/>
              <a:t/>
            </a:r>
            <a:br>
              <a:rPr lang="el-GR" sz="1400" dirty="0"/>
            </a:br>
            <a:r>
              <a:rPr lang="el-GR" sz="1400" dirty="0"/>
              <a:t>                                         </a:t>
            </a:r>
            <a:r>
              <a:rPr lang="el-GR" sz="1400" dirty="0" err="1"/>
              <a:t>Τέλλος</a:t>
            </a:r>
            <a:r>
              <a:rPr lang="el-GR" sz="1400" dirty="0"/>
              <a:t> Άγρας                                                                                                                                                                Παύλος Μελάς</a:t>
            </a:r>
            <a:r>
              <a:rPr lang="en-US" sz="1200" dirty="0"/>
              <a:t/>
            </a:r>
            <a:br>
              <a:rPr lang="en-US" sz="1200" dirty="0"/>
            </a:br>
            <a:endParaRPr lang="en-US" sz="1200" dirty="0"/>
          </a:p>
        </p:txBody>
      </p:sp>
      <p:pic>
        <p:nvPicPr>
          <p:cNvPr id="6" name="Θέση περιεχομένου 5">
            <a:extLst>
              <a:ext uri="{FF2B5EF4-FFF2-40B4-BE49-F238E27FC236}">
                <a16:creationId xmlns:a16="http://schemas.microsoft.com/office/drawing/2014/main" xmlns="" id="{8DD5ACAB-F5B3-41CA-B69C-02701026FD3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68555" y="1737361"/>
            <a:ext cx="3142188" cy="3945774"/>
          </a:xfrm>
        </p:spPr>
      </p:pic>
      <p:pic>
        <p:nvPicPr>
          <p:cNvPr id="8" name="Θέση περιεχομένου 7">
            <a:extLst>
              <a:ext uri="{FF2B5EF4-FFF2-40B4-BE49-F238E27FC236}">
                <a16:creationId xmlns:a16="http://schemas.microsoft.com/office/drawing/2014/main" xmlns="" id="{E9DB781A-B939-431F-8FBA-802CABBD52D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09334" y="1737361"/>
            <a:ext cx="3142187" cy="4081548"/>
          </a:xfrm>
        </p:spPr>
      </p:pic>
    </p:spTree>
    <p:extLst>
      <p:ext uri="{BB962C8B-B14F-4D97-AF65-F5344CB8AC3E}">
        <p14:creationId xmlns:p14="http://schemas.microsoft.com/office/powerpoint/2010/main" val="1798403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2E87323-4541-4E0D-AB75-37F07FFAA2ED}"/>
              </a:ext>
            </a:extLst>
          </p:cNvPr>
          <p:cNvSpPr>
            <a:spLocks noGrp="1"/>
          </p:cNvSpPr>
          <p:nvPr>
            <p:ph type="title"/>
          </p:nvPr>
        </p:nvSpPr>
        <p:spPr>
          <a:xfrm>
            <a:off x="0" y="286603"/>
            <a:ext cx="11155680" cy="702303"/>
          </a:xfrm>
        </p:spPr>
        <p:txBody>
          <a:bodyPr>
            <a:normAutofit/>
          </a:bodyPr>
          <a:lstStyle/>
          <a:p>
            <a:r>
              <a:rPr lang="el-GR" sz="2000" b="1" dirty="0">
                <a:latin typeface="+mn-lt"/>
              </a:rPr>
              <a:t>ΒΙΒΛΙΟΓΡΑΦΙΑ</a:t>
            </a:r>
            <a:endParaRPr lang="en-US" sz="2000" b="1" dirty="0">
              <a:latin typeface="+mn-lt"/>
            </a:endParaRPr>
          </a:p>
        </p:txBody>
      </p:sp>
      <p:sp>
        <p:nvSpPr>
          <p:cNvPr id="3" name="Θέση περιεχομένου 2">
            <a:extLst>
              <a:ext uri="{FF2B5EF4-FFF2-40B4-BE49-F238E27FC236}">
                <a16:creationId xmlns:a16="http://schemas.microsoft.com/office/drawing/2014/main" xmlns="" id="{6706F1BD-243E-4B1A-AE53-0307D81AB42E}"/>
              </a:ext>
            </a:extLst>
          </p:cNvPr>
          <p:cNvSpPr>
            <a:spLocks noGrp="1"/>
          </p:cNvSpPr>
          <p:nvPr>
            <p:ph idx="1"/>
          </p:nvPr>
        </p:nvSpPr>
        <p:spPr>
          <a:xfrm>
            <a:off x="0" y="1852550"/>
            <a:ext cx="11155680" cy="4488873"/>
          </a:xfrm>
        </p:spPr>
        <p:txBody>
          <a:bodyPr/>
          <a:lstStyle/>
          <a:p>
            <a:pPr lvl="1">
              <a:buFont typeface="Wingdings" panose="05000000000000000000" pitchFamily="2" charset="2"/>
              <a:buChar char="§"/>
            </a:pPr>
            <a:r>
              <a:rPr lang="el-GR" dirty="0" err="1"/>
              <a:t>Βακαλόπουλος</a:t>
            </a:r>
            <a:r>
              <a:rPr lang="el-GR" dirty="0"/>
              <a:t> Απόστολος, </a:t>
            </a:r>
            <a:r>
              <a:rPr lang="el-GR" i="1" dirty="0"/>
              <a:t>Νέα Ελληνική Ιστορία 1204 – 1958</a:t>
            </a:r>
            <a:r>
              <a:rPr lang="el-GR" dirty="0"/>
              <a:t>, θ’ έκδοση, </a:t>
            </a:r>
            <a:r>
              <a:rPr lang="el-GR" dirty="0" err="1"/>
              <a:t>εκδ</a:t>
            </a:r>
            <a:r>
              <a:rPr lang="el-GR" dirty="0"/>
              <a:t>. </a:t>
            </a:r>
            <a:r>
              <a:rPr lang="el-GR" dirty="0" err="1"/>
              <a:t>Βάνιας</a:t>
            </a:r>
            <a:r>
              <a:rPr lang="el-GR" dirty="0"/>
              <a:t>, Θεσσαλονίκη 1993</a:t>
            </a:r>
          </a:p>
          <a:p>
            <a:pPr marL="201168" lvl="1" indent="0">
              <a:buNone/>
            </a:pPr>
            <a:endParaRPr lang="el-GR" dirty="0"/>
          </a:p>
          <a:p>
            <a:pPr lvl="1">
              <a:buFont typeface="Wingdings" panose="05000000000000000000" pitchFamily="2" charset="2"/>
              <a:buChar char="§"/>
            </a:pPr>
            <a:r>
              <a:rPr lang="en-US" dirty="0" err="1"/>
              <a:t>Clogg</a:t>
            </a:r>
            <a:r>
              <a:rPr lang="en-US" dirty="0"/>
              <a:t> Richard, </a:t>
            </a:r>
            <a:r>
              <a:rPr lang="el-GR" i="1" dirty="0"/>
              <a:t>Συνοπτική ιστορία της Ελλάδας 1770 – 2013</a:t>
            </a:r>
            <a:r>
              <a:rPr lang="el-GR" dirty="0"/>
              <a:t>, γ’ έκδοση, </a:t>
            </a:r>
            <a:r>
              <a:rPr lang="el-GR" dirty="0" err="1"/>
              <a:t>εκδ</a:t>
            </a:r>
            <a:r>
              <a:rPr lang="el-GR" dirty="0"/>
              <a:t>. Κάτοπτρο, Αθήνα 2015</a:t>
            </a:r>
          </a:p>
          <a:p>
            <a:pPr marL="201168" lvl="1" indent="0">
              <a:buNone/>
            </a:pPr>
            <a:endParaRPr lang="el-GR" dirty="0"/>
          </a:p>
          <a:p>
            <a:pPr lvl="1">
              <a:buFont typeface="Wingdings" panose="05000000000000000000" pitchFamily="2" charset="2"/>
              <a:buChar char="§"/>
            </a:pPr>
            <a:r>
              <a:rPr lang="el-GR" dirty="0"/>
              <a:t>Χατζηαντωνίου Κώστας, </a:t>
            </a:r>
            <a:r>
              <a:rPr lang="el-GR" i="1" dirty="0"/>
              <a:t>Ιστορία της Νεότερης Ελλάδας 1821 – 1941</a:t>
            </a:r>
            <a:r>
              <a:rPr lang="el-GR" dirty="0"/>
              <a:t>, β’ έκδοση, </a:t>
            </a:r>
            <a:r>
              <a:rPr lang="el-GR" dirty="0" err="1"/>
              <a:t>εκδ</a:t>
            </a:r>
            <a:r>
              <a:rPr lang="el-GR" dirty="0"/>
              <a:t>. </a:t>
            </a:r>
            <a:r>
              <a:rPr lang="el-GR" dirty="0" err="1"/>
              <a:t>Ιωλκός</a:t>
            </a:r>
            <a:r>
              <a:rPr lang="el-GR" dirty="0"/>
              <a:t>, Αθήνα 2012</a:t>
            </a:r>
          </a:p>
          <a:p>
            <a:pPr marL="201168" lvl="1" indent="0">
              <a:buNone/>
            </a:pPr>
            <a:endParaRPr lang="el-GR" dirty="0"/>
          </a:p>
          <a:p>
            <a:pPr lvl="1">
              <a:buFont typeface="Wingdings" panose="05000000000000000000" pitchFamily="2" charset="2"/>
              <a:buChar char="§"/>
            </a:pPr>
            <a:r>
              <a:rPr lang="el-GR" dirty="0"/>
              <a:t>Ελληνικό Λογοτεχνικό και Ιστορικό Αρχείο  </a:t>
            </a:r>
            <a:r>
              <a:rPr lang="en-US" dirty="0">
                <a:hlinkClick r:id="rId2"/>
              </a:rPr>
              <a:t>http://www.elia.org.gr/</a:t>
            </a:r>
            <a:r>
              <a:rPr lang="el-GR" dirty="0"/>
              <a:t> , </a:t>
            </a:r>
            <a:r>
              <a:rPr lang="el-GR" dirty="0" err="1"/>
              <a:t>επίσκ</a:t>
            </a:r>
            <a:r>
              <a:rPr lang="el-GR" dirty="0"/>
              <a:t>. </a:t>
            </a:r>
            <a:r>
              <a:rPr lang="el-GR" dirty="0" err="1"/>
              <a:t>ιστοτόπου</a:t>
            </a:r>
            <a:r>
              <a:rPr lang="el-GR"/>
              <a:t>, 15/12/2020</a:t>
            </a:r>
            <a:endParaRPr lang="en-US" dirty="0"/>
          </a:p>
        </p:txBody>
      </p:sp>
    </p:spTree>
    <p:extLst>
      <p:ext uri="{BB962C8B-B14F-4D97-AF65-F5344CB8AC3E}">
        <p14:creationId xmlns:p14="http://schemas.microsoft.com/office/powerpoint/2010/main" val="296197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E717FBA-DE9F-44A6-9DD0-6115AD274C19}"/>
              </a:ext>
            </a:extLst>
          </p:cNvPr>
          <p:cNvSpPr>
            <a:spLocks noGrp="1"/>
          </p:cNvSpPr>
          <p:nvPr>
            <p:ph type="title"/>
          </p:nvPr>
        </p:nvSpPr>
        <p:spPr>
          <a:xfrm>
            <a:off x="0" y="0"/>
            <a:ext cx="11222182" cy="890649"/>
          </a:xfrm>
        </p:spPr>
        <p:txBody>
          <a:bodyPr>
            <a:normAutofit/>
          </a:bodyPr>
          <a:lstStyle/>
          <a:p>
            <a:r>
              <a:rPr lang="el-GR" sz="2000" b="1" dirty="0">
                <a:latin typeface="+mn-lt"/>
              </a:rPr>
              <a:t>Γεγονότα που οδήγησαν στον Μακεδονικό Αγώνα (1904-1908)</a:t>
            </a:r>
            <a:r>
              <a:rPr lang="el-GR" sz="2000" dirty="0">
                <a:latin typeface="+mn-lt"/>
              </a:rPr>
              <a:t/>
            </a:r>
            <a:br>
              <a:rPr lang="el-GR" sz="2000" dirty="0">
                <a:latin typeface="+mn-lt"/>
              </a:rPr>
            </a:br>
            <a:endParaRPr lang="en-US" sz="2000" dirty="0">
              <a:latin typeface="+mn-lt"/>
            </a:endParaRPr>
          </a:p>
        </p:txBody>
      </p:sp>
      <p:sp>
        <p:nvSpPr>
          <p:cNvPr id="3" name="Θέση περιεχομένου 2">
            <a:extLst>
              <a:ext uri="{FF2B5EF4-FFF2-40B4-BE49-F238E27FC236}">
                <a16:creationId xmlns:a16="http://schemas.microsoft.com/office/drawing/2014/main" xmlns="" id="{CE29FE29-832D-4D0B-8B9E-C9C1419C31BE}"/>
              </a:ext>
            </a:extLst>
          </p:cNvPr>
          <p:cNvSpPr>
            <a:spLocks noGrp="1"/>
          </p:cNvSpPr>
          <p:nvPr>
            <p:ph idx="1"/>
          </p:nvPr>
        </p:nvSpPr>
        <p:spPr>
          <a:xfrm>
            <a:off x="1" y="1876301"/>
            <a:ext cx="11222181" cy="4524499"/>
          </a:xfrm>
        </p:spPr>
        <p:txBody>
          <a:bodyPr>
            <a:normAutofit/>
          </a:bodyPr>
          <a:lstStyle/>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Ο Μακεδονικός αγώνας κατά τα έτη 1904-1908 έχει πολύ μεγάλη σημασία για την ιστορία της νεότερης Ελλάδας.</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Η Μακεδονία, ευρισκόμενη στη μέση της Βαλκανικής Χερσονήσου κατέχει μια σημαντική </a:t>
            </a:r>
            <a:r>
              <a:rPr lang="el-GR" dirty="0" err="1">
                <a:effectLst/>
                <a:latin typeface="Calibri" panose="020F0502020204030204" pitchFamily="34" charset="0"/>
                <a:ea typeface="Calibri" panose="020F0502020204030204" pitchFamily="34" charset="0"/>
                <a:cs typeface="Times New Roman" panose="02020603050405020304" pitchFamily="18" charset="0"/>
              </a:rPr>
              <a:t>γεωστρατηγική</a:t>
            </a:r>
            <a:r>
              <a:rPr lang="el-GR" dirty="0">
                <a:effectLst/>
                <a:latin typeface="Calibri" panose="020F0502020204030204" pitchFamily="34" charset="0"/>
                <a:ea typeface="Calibri" panose="020F0502020204030204" pitchFamily="34" charset="0"/>
                <a:cs typeface="Times New Roman" panose="02020603050405020304" pitchFamily="18" charset="0"/>
              </a:rPr>
              <a:t> θέση, που πολλές φορές στην ιστορία της, έγινε η αιτία σύγκρουσης των βαλκανικών χωρών. </a:t>
            </a: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Η Μακεδονία την περίοδο αυτή ορίζεται γεωγραφικά από τα εδάφη της Οθωμανικής Αυτοκρατορίας που περιλαμβάνουν τις περιοχές: Ροδόπης Αιγαίου – Ολύμπου – Χασίων – Πίνδου – </a:t>
            </a:r>
            <a:r>
              <a:rPr lang="el-GR" dirty="0" err="1">
                <a:effectLst/>
                <a:latin typeface="Calibri" panose="020F0502020204030204" pitchFamily="34" charset="0"/>
                <a:ea typeface="Calibri" panose="020F0502020204030204" pitchFamily="34" charset="0"/>
                <a:cs typeface="Times New Roman" panose="02020603050405020304" pitchFamily="18" charset="0"/>
              </a:rPr>
              <a:t>Σκάρδου</a:t>
            </a:r>
            <a:r>
              <a:rPr lang="el-GR" dirty="0">
                <a:effectLst/>
                <a:latin typeface="Calibri" panose="020F0502020204030204" pitchFamily="34" charset="0"/>
                <a:ea typeface="Calibri" panose="020F0502020204030204" pitchFamily="34" charset="0"/>
                <a:cs typeface="Times New Roman" panose="02020603050405020304" pitchFamily="18" charset="0"/>
              </a:rPr>
              <a:t> – </a:t>
            </a:r>
            <a:r>
              <a:rPr lang="el-GR" dirty="0" err="1">
                <a:effectLst/>
                <a:latin typeface="Calibri" panose="020F0502020204030204" pitchFamily="34" charset="0"/>
                <a:ea typeface="Calibri" panose="020F0502020204030204" pitchFamily="34" charset="0"/>
                <a:cs typeface="Times New Roman" panose="02020603050405020304" pitchFamily="18" charset="0"/>
              </a:rPr>
              <a:t>Μοισίας</a:t>
            </a:r>
            <a:r>
              <a:rPr lang="el-GR" dirty="0">
                <a:effectLst/>
                <a:latin typeface="Calibri" panose="020F0502020204030204" pitchFamily="34" charset="0"/>
                <a:ea typeface="Calibri" panose="020F0502020204030204" pitchFamily="34" charset="0"/>
                <a:cs typeface="Times New Roman" panose="02020603050405020304" pitchFamily="18" charset="0"/>
              </a:rPr>
              <a:t>. Αυτή η περιοχή ήταν διαμοιρασμένη σε τρία τουρκικά βιλαέτια (διοικήσεις), των Σκοπίων, της Θεσσαλονίκης και του </a:t>
            </a:r>
            <a:r>
              <a:rPr lang="el-GR" dirty="0" err="1">
                <a:effectLst/>
                <a:latin typeface="Calibri" panose="020F0502020204030204" pitchFamily="34" charset="0"/>
                <a:ea typeface="Calibri" panose="020F0502020204030204" pitchFamily="34" charset="0"/>
                <a:cs typeface="Times New Roman" panose="02020603050405020304" pitchFamily="18" charset="0"/>
              </a:rPr>
              <a:t>Μοναστηρίου</a:t>
            </a:r>
            <a:r>
              <a:rPr lang="el-GR"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Για την κατανόηση του Μακεδονικού αγώνα θα πρέπει να έχουμε κατά νου, ότι είναι βασικά ο ένοπλος αγώνας Ελλήνων κατά Βουλγάρων τα έτη 1904-1908, ωστόσο οι αιτίες του ξεκινούν από τα μισά περίπου του 19</a:t>
            </a:r>
            <a:r>
              <a:rPr lang="el-GR" baseline="30000" dirty="0">
                <a:effectLst/>
                <a:latin typeface="Calibri" panose="020F0502020204030204" pitchFamily="34" charset="0"/>
                <a:ea typeface="Calibri" panose="020F0502020204030204" pitchFamily="34" charset="0"/>
                <a:cs typeface="Times New Roman" panose="02020603050405020304" pitchFamily="18" charset="0"/>
              </a:rPr>
              <a:t>ου</a:t>
            </a:r>
            <a:r>
              <a:rPr lang="el-GR" dirty="0">
                <a:effectLst/>
                <a:latin typeface="Calibri" panose="020F0502020204030204" pitchFamily="34" charset="0"/>
                <a:ea typeface="Calibri" panose="020F0502020204030204" pitchFamily="34" charset="0"/>
                <a:cs typeface="Times New Roman" panose="02020603050405020304" pitchFamily="18" charset="0"/>
              </a:rPr>
              <a:t> αι.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Σε γενικές γραμμές έναν πολύ σημαντικό ρόλο διαδραμάτισε η τσαρική Ρωσία, η οποία, προσπαθώντας να υλοποιήσει τα σχέδια της επεκτατικής πολιτικής της προς το Αιγαίο εναντίον των Οθωμανών, χρησιμοποίησε τους Βούλγαρους για τον σκοπό αυτό.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954956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F85DFDF-DFF0-4163-AB7E-3C38DEAAB795}"/>
              </a:ext>
            </a:extLst>
          </p:cNvPr>
          <p:cNvSpPr>
            <a:spLocks noGrp="1"/>
          </p:cNvSpPr>
          <p:nvPr>
            <p:ph type="title"/>
          </p:nvPr>
        </p:nvSpPr>
        <p:spPr>
          <a:xfrm>
            <a:off x="-1" y="95004"/>
            <a:ext cx="11155681" cy="1080654"/>
          </a:xfrm>
        </p:spPr>
        <p:txBody>
          <a:bodyPr>
            <a:normAutofit/>
          </a:bodyPr>
          <a:lstStyle/>
          <a:p>
            <a:r>
              <a:rPr lang="el-GR" sz="2000" b="1" dirty="0">
                <a:latin typeface="+mn-lt"/>
              </a:rPr>
              <a:t>Γεγονότα που οδήγησαν στον Μακεδονικό Αγώνα (1904-1908)</a:t>
            </a:r>
            <a:br>
              <a:rPr lang="el-GR" sz="2000" b="1" dirty="0">
                <a:latin typeface="+mn-lt"/>
              </a:rPr>
            </a:br>
            <a:r>
              <a:rPr lang="el-GR" sz="2000" b="1" dirty="0">
                <a:latin typeface="+mn-lt"/>
              </a:rPr>
              <a:t/>
            </a:r>
            <a:br>
              <a:rPr lang="el-GR" sz="2000" b="1" dirty="0">
                <a:latin typeface="+mn-lt"/>
              </a:rPr>
            </a:br>
            <a:r>
              <a:rPr lang="el-GR" sz="2000" b="1" dirty="0">
                <a:latin typeface="+mn-lt"/>
              </a:rPr>
              <a:t>1870 -1879</a:t>
            </a:r>
            <a:endParaRPr lang="en-US" sz="2000" b="1" dirty="0">
              <a:latin typeface="+mn-lt"/>
            </a:endParaRPr>
          </a:p>
        </p:txBody>
      </p:sp>
      <p:sp>
        <p:nvSpPr>
          <p:cNvPr id="3" name="Θέση περιεχομένου 2">
            <a:extLst>
              <a:ext uri="{FF2B5EF4-FFF2-40B4-BE49-F238E27FC236}">
                <a16:creationId xmlns:a16="http://schemas.microsoft.com/office/drawing/2014/main" xmlns="" id="{2DEEB063-15B2-4D0F-A232-D44918AAB6DC}"/>
              </a:ext>
            </a:extLst>
          </p:cNvPr>
          <p:cNvSpPr>
            <a:spLocks noGrp="1"/>
          </p:cNvSpPr>
          <p:nvPr>
            <p:ph idx="1"/>
          </p:nvPr>
        </p:nvSpPr>
        <p:spPr>
          <a:xfrm>
            <a:off x="-1" y="1888177"/>
            <a:ext cx="11155681" cy="4512624"/>
          </a:xfrm>
        </p:spPr>
        <p:txBody>
          <a:bodyPr>
            <a:normAutofit lnSpcReduction="10000"/>
          </a:bodyPr>
          <a:lstStyle/>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Το 1870 ιδρύεται η </a:t>
            </a:r>
            <a:r>
              <a:rPr lang="el-GR" b="1" dirty="0">
                <a:effectLst/>
                <a:latin typeface="Calibri" panose="020F0502020204030204" pitchFamily="34" charset="0"/>
                <a:ea typeface="Calibri" panose="020F0502020204030204" pitchFamily="34" charset="0"/>
                <a:cs typeface="Times New Roman" panose="02020603050405020304" pitchFamily="18" charset="0"/>
              </a:rPr>
              <a:t>Βουλγαρική Εξαρχία</a:t>
            </a:r>
            <a:r>
              <a:rPr lang="el-GR" dirty="0">
                <a:effectLst/>
                <a:latin typeface="Calibri" panose="020F0502020204030204" pitchFamily="34" charset="0"/>
                <a:ea typeface="Calibri" panose="020F0502020204030204" pitchFamily="34" charset="0"/>
                <a:cs typeface="Times New Roman" panose="02020603050405020304" pitchFamily="18" charset="0"/>
              </a:rPr>
              <a:t>, δηλαδή η αυτοκέφαλη βουλγαρική Εκκλησία με απόφαση του Σουλτάνου. Στη λογική του «διαίρει και βασίλευε» βασικός σκοπός ήταν να αποδυναμωθεί το ελληνικό Πατριαρχείο.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Η Εξαρχία ακολουθεί μια προπαγανδιστική δράση σε όσους είναι σλαβόφωνοι και πολύ μεθοδικά η προπαγάνδα αυτή από θρησκευτική αρχίζει να λαμβάνει ‘εθνικά’ χαρακτηριστικά.</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Το 1878 η Ρωσία επέβαλε στην Τουρκία τη </a:t>
            </a:r>
            <a:r>
              <a:rPr lang="el-GR" b="1" dirty="0">
                <a:effectLst/>
                <a:latin typeface="Calibri" panose="020F0502020204030204" pitchFamily="34" charset="0"/>
                <a:ea typeface="Calibri" panose="020F0502020204030204" pitchFamily="34" charset="0"/>
                <a:cs typeface="Times New Roman" panose="02020603050405020304" pitchFamily="18" charset="0"/>
              </a:rPr>
              <a:t>Συνθήκη του Αγίου Στεφάνου</a:t>
            </a:r>
            <a:r>
              <a:rPr lang="el-GR" dirty="0">
                <a:effectLst/>
                <a:latin typeface="Calibri" panose="020F0502020204030204" pitchFamily="34" charset="0"/>
                <a:ea typeface="Calibri" panose="020F0502020204030204" pitchFamily="34" charset="0"/>
                <a:cs typeface="Times New Roman" panose="02020603050405020304" pitchFamily="18" charset="0"/>
              </a:rPr>
              <a:t>. Με τους όρους που </a:t>
            </a:r>
            <a:r>
              <a:rPr lang="el-GR" dirty="0" err="1">
                <a:effectLst/>
                <a:latin typeface="Calibri" panose="020F0502020204030204" pitchFamily="34" charset="0"/>
                <a:ea typeface="Calibri" panose="020F0502020204030204" pitchFamily="34" charset="0"/>
                <a:cs typeface="Times New Roman" panose="02020603050405020304" pitchFamily="18" charset="0"/>
              </a:rPr>
              <a:t>συνομολογήθηκαν</a:t>
            </a:r>
            <a:r>
              <a:rPr lang="el-GR" dirty="0">
                <a:effectLst/>
                <a:latin typeface="Calibri" panose="020F0502020204030204" pitchFamily="34" charset="0"/>
                <a:ea typeface="Calibri" panose="020F0502020204030204" pitchFamily="34" charset="0"/>
                <a:cs typeface="Times New Roman" panose="02020603050405020304" pitchFamily="18" charset="0"/>
              </a:rPr>
              <a:t>, προβλεπόταν η δημιουργία μιας βουλγαρικής ηγεμονίας από τον Δούναβη ως το Αιγαίο και από το Εύξεινο Πόντο ως τον </a:t>
            </a:r>
            <a:r>
              <a:rPr lang="el-GR" dirty="0" err="1">
                <a:effectLst/>
                <a:latin typeface="Calibri" panose="020F0502020204030204" pitchFamily="34" charset="0"/>
                <a:ea typeface="Calibri" panose="020F0502020204030204" pitchFamily="34" charset="0"/>
                <a:cs typeface="Times New Roman" panose="02020603050405020304" pitchFamily="18" charset="0"/>
              </a:rPr>
              <a:t>Δρίνο</a:t>
            </a:r>
            <a:r>
              <a:rPr lang="el-GR" dirty="0">
                <a:effectLst/>
                <a:latin typeface="Calibri" panose="020F0502020204030204" pitchFamily="34" charset="0"/>
                <a:ea typeface="Calibri" panose="020F0502020204030204" pitchFamily="34" charset="0"/>
                <a:cs typeface="Times New Roman" panose="02020603050405020304" pitchFamily="18" charset="0"/>
              </a:rPr>
              <a:t>, τις Πρέσπες και την Αχρίδα.</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Ολόκληρη η Μακεδονία, εκτός από Θεσσαλονίκη, Πιερία και Χαλκιδική, θα περνούσε στη βουλγαρική κατοχή συμπεριλαμβανομένων και πόλεων με συντριπτική ελληνική πλειοψηφία, όπως Έδεσσα, Σέρρες, Καβάλα, </a:t>
            </a:r>
            <a:r>
              <a:rPr lang="el-GR" dirty="0" err="1">
                <a:effectLst/>
                <a:latin typeface="Calibri" panose="020F0502020204030204" pitchFamily="34" charset="0"/>
                <a:ea typeface="Calibri" panose="020F0502020204030204" pitchFamily="34" charset="0"/>
                <a:cs typeface="Times New Roman" panose="02020603050405020304" pitchFamily="18" charset="0"/>
              </a:rPr>
              <a:t>Στρώμνιτσα</a:t>
            </a:r>
            <a:r>
              <a:rPr lang="el-GR" dirty="0">
                <a:effectLst/>
                <a:latin typeface="Calibri" panose="020F0502020204030204" pitchFamily="34" charset="0"/>
                <a:ea typeface="Calibri" panose="020F0502020204030204" pitchFamily="34" charset="0"/>
                <a:cs typeface="Times New Roman" panose="02020603050405020304" pitchFamily="18" charset="0"/>
              </a:rPr>
              <a:t>, Μοναστήρι, Φλώρινα, Καστοριά κ.α.</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Για τη συνθήκη αυτή υπήρξε μεγάλη αντίδραση όχι μόνο από τα άμεσα θιγόμενα κράτη, Ελλάδα και Σερβία, αλλά και από την Ευρώπη και κυρίως την Αυστρία και την Αγγλία, που τα συμφέροντά τους θίγονταν από μια ανατροπή ισορροπίας των Δυνάμεων στη Νοτιοανατολική Ευρώπη με σαφές προβάδισμα στη Ρωσία.</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249152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A4CDC63-9079-43E8-8000-4459E80772D3}"/>
              </a:ext>
            </a:extLst>
          </p:cNvPr>
          <p:cNvSpPr>
            <a:spLocks noGrp="1"/>
          </p:cNvSpPr>
          <p:nvPr>
            <p:ph type="title"/>
          </p:nvPr>
        </p:nvSpPr>
        <p:spPr>
          <a:xfrm>
            <a:off x="0" y="0"/>
            <a:ext cx="11155680" cy="1341911"/>
          </a:xfrm>
        </p:spPr>
        <p:txBody>
          <a:bodyPr>
            <a:normAutofit fontScale="90000"/>
          </a:bodyPr>
          <a:lstStyle/>
          <a:p>
            <a:r>
              <a:rPr lang="en-US" sz="2000" b="1" dirty="0">
                <a:latin typeface="+mn-lt"/>
              </a:rPr>
              <a:t/>
            </a:r>
            <a:br>
              <a:rPr lang="en-US" sz="2000" b="1" dirty="0">
                <a:latin typeface="+mn-lt"/>
              </a:rPr>
            </a:br>
            <a:r>
              <a:rPr lang="en-US" sz="2000" b="1" dirty="0">
                <a:latin typeface="+mn-lt"/>
              </a:rPr>
              <a:t/>
            </a:r>
            <a:br>
              <a:rPr lang="en-US" sz="2000" b="1" dirty="0">
                <a:latin typeface="+mn-lt"/>
              </a:rPr>
            </a:br>
            <a:r>
              <a:rPr lang="en-US" sz="2000" b="1" dirty="0">
                <a:latin typeface="+mn-lt"/>
              </a:rPr>
              <a:t/>
            </a:r>
            <a:br>
              <a:rPr lang="en-US" sz="2000" b="1" dirty="0">
                <a:latin typeface="+mn-lt"/>
              </a:rPr>
            </a:br>
            <a:r>
              <a:rPr lang="en-US" sz="2000" b="1" dirty="0">
                <a:latin typeface="+mn-lt"/>
              </a:rPr>
              <a:t/>
            </a:r>
            <a:br>
              <a:rPr lang="en-US" sz="2000" b="1" dirty="0">
                <a:latin typeface="+mn-lt"/>
              </a:rPr>
            </a:br>
            <a:r>
              <a:rPr lang="en-US" sz="2000" b="1" dirty="0">
                <a:latin typeface="+mn-lt"/>
              </a:rPr>
              <a:t/>
            </a:r>
            <a:br>
              <a:rPr lang="en-US" sz="2000" b="1" dirty="0">
                <a:latin typeface="+mn-lt"/>
              </a:rPr>
            </a:br>
            <a:r>
              <a:rPr lang="en-US" sz="2000" b="1" dirty="0">
                <a:latin typeface="+mn-lt"/>
              </a:rPr>
              <a:t/>
            </a:r>
            <a:br>
              <a:rPr lang="en-US" sz="2000" b="1" dirty="0">
                <a:latin typeface="+mn-lt"/>
              </a:rPr>
            </a:br>
            <a:r>
              <a:rPr lang="en-US" sz="2000" b="1" dirty="0">
                <a:latin typeface="+mn-lt"/>
              </a:rPr>
              <a:t/>
            </a:r>
            <a:br>
              <a:rPr lang="en-US" sz="2000" b="1" dirty="0">
                <a:latin typeface="+mn-lt"/>
              </a:rPr>
            </a:br>
            <a:r>
              <a:rPr lang="el-GR" sz="2000" b="1" dirty="0">
                <a:latin typeface="+mn-lt"/>
              </a:rPr>
              <a:t>Γεγονότα που οδήγησαν στον Μακεδονικό Αγώνα (1904-1908)</a:t>
            </a:r>
            <a:r>
              <a:rPr lang="en-US" sz="2000" b="1" dirty="0">
                <a:latin typeface="+mn-lt"/>
              </a:rPr>
              <a:t/>
            </a:r>
            <a:br>
              <a:rPr lang="en-US" sz="2000" b="1" dirty="0">
                <a:latin typeface="+mn-lt"/>
              </a:rPr>
            </a:br>
            <a:r>
              <a:rPr lang="en-US" sz="2000" b="1" dirty="0">
                <a:latin typeface="+mn-lt"/>
              </a:rPr>
              <a:t/>
            </a:r>
            <a:br>
              <a:rPr lang="en-US" sz="2000" b="1" dirty="0">
                <a:latin typeface="+mn-lt"/>
              </a:rPr>
            </a:br>
            <a:r>
              <a:rPr lang="el-GR" sz="2000" b="1" dirty="0">
                <a:latin typeface="+mn-lt"/>
              </a:rPr>
              <a:t>1870 -1879</a:t>
            </a:r>
            <a:r>
              <a:rPr lang="en-US" sz="2000" b="1" dirty="0">
                <a:latin typeface="+mn-lt"/>
              </a:rPr>
              <a:t/>
            </a:r>
            <a:br>
              <a:rPr lang="en-US" sz="2000" b="1" dirty="0">
                <a:latin typeface="+mn-lt"/>
              </a:rPr>
            </a:br>
            <a:endParaRPr lang="en-US" sz="2000" dirty="0"/>
          </a:p>
        </p:txBody>
      </p:sp>
      <p:pic>
        <p:nvPicPr>
          <p:cNvPr id="7" name="Θέση περιεχομένου 6">
            <a:extLst>
              <a:ext uri="{FF2B5EF4-FFF2-40B4-BE49-F238E27FC236}">
                <a16:creationId xmlns:a16="http://schemas.microsoft.com/office/drawing/2014/main" xmlns="" id="{900EC94A-8B75-42FB-8112-034EF58F77C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4431" y="1828801"/>
            <a:ext cx="6828312" cy="4417620"/>
          </a:xfrm>
        </p:spPr>
      </p:pic>
    </p:spTree>
    <p:extLst>
      <p:ext uri="{BB962C8B-B14F-4D97-AF65-F5344CB8AC3E}">
        <p14:creationId xmlns:p14="http://schemas.microsoft.com/office/powerpoint/2010/main" val="1875089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F91D013-8E16-4180-90CC-DABE85B5379D}"/>
              </a:ext>
            </a:extLst>
          </p:cNvPr>
          <p:cNvSpPr>
            <a:spLocks noGrp="1"/>
          </p:cNvSpPr>
          <p:nvPr>
            <p:ph type="title"/>
          </p:nvPr>
        </p:nvSpPr>
        <p:spPr>
          <a:xfrm>
            <a:off x="0" y="286603"/>
            <a:ext cx="11155680" cy="972181"/>
          </a:xfrm>
        </p:spPr>
        <p:txBody>
          <a:bodyPr>
            <a:normAutofit/>
          </a:bodyPr>
          <a:lstStyle/>
          <a:p>
            <a:r>
              <a:rPr lang="el-GR" sz="2000" b="1" dirty="0">
                <a:latin typeface="+mn-lt"/>
              </a:rPr>
              <a:t>Γεγονότα που οδήγησαν στον Μακεδονικό Αγώνα (1904-1908)</a:t>
            </a:r>
            <a:br>
              <a:rPr lang="el-GR" sz="2000" b="1" dirty="0">
                <a:latin typeface="+mn-lt"/>
              </a:rPr>
            </a:br>
            <a:r>
              <a:rPr lang="el-GR" sz="2000" b="1" dirty="0">
                <a:latin typeface="+mn-lt"/>
              </a:rPr>
              <a:t/>
            </a:r>
            <a:br>
              <a:rPr lang="el-GR" sz="2000" b="1" dirty="0">
                <a:latin typeface="+mn-lt"/>
              </a:rPr>
            </a:br>
            <a:r>
              <a:rPr lang="el-GR" sz="2000" b="1" dirty="0">
                <a:latin typeface="+mn-lt"/>
              </a:rPr>
              <a:t>1870 -1879</a:t>
            </a:r>
            <a:endParaRPr lang="en-US" sz="2000" b="1" dirty="0">
              <a:latin typeface="+mn-lt"/>
            </a:endParaRPr>
          </a:p>
        </p:txBody>
      </p:sp>
      <p:sp>
        <p:nvSpPr>
          <p:cNvPr id="3" name="Θέση περιεχομένου 2">
            <a:extLst>
              <a:ext uri="{FF2B5EF4-FFF2-40B4-BE49-F238E27FC236}">
                <a16:creationId xmlns:a16="http://schemas.microsoft.com/office/drawing/2014/main" xmlns="" id="{578F72EC-BF6F-4129-B416-CEB58F03CD66}"/>
              </a:ext>
            </a:extLst>
          </p:cNvPr>
          <p:cNvSpPr>
            <a:spLocks noGrp="1"/>
          </p:cNvSpPr>
          <p:nvPr>
            <p:ph idx="1"/>
          </p:nvPr>
        </p:nvSpPr>
        <p:spPr>
          <a:xfrm>
            <a:off x="0" y="1840675"/>
            <a:ext cx="11155680" cy="4548250"/>
          </a:xfrm>
        </p:spPr>
        <p:txBody>
          <a:bodyPr>
            <a:normAutofit/>
          </a:bodyPr>
          <a:lstStyle/>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Για τον λόγο αυτό, λίγους μήνες αργότερα, τον Ιούλιο του 1878, υπογράφεται η </a:t>
            </a:r>
            <a:r>
              <a:rPr lang="el-GR" b="1" dirty="0">
                <a:effectLst/>
                <a:latin typeface="Calibri" panose="020F0502020204030204" pitchFamily="34" charset="0"/>
                <a:ea typeface="Calibri" panose="020F0502020204030204" pitchFamily="34" charset="0"/>
                <a:cs typeface="Times New Roman" panose="02020603050405020304" pitchFamily="18" charset="0"/>
              </a:rPr>
              <a:t>Συνθήκη του Βερολίνου</a:t>
            </a:r>
            <a:r>
              <a:rPr lang="el-GR" dirty="0">
                <a:effectLst/>
                <a:latin typeface="Calibri" panose="020F0502020204030204" pitchFamily="34" charset="0"/>
                <a:ea typeface="Calibri" panose="020F0502020204030204" pitchFamily="34" charset="0"/>
                <a:cs typeface="Times New Roman" panose="02020603050405020304" pitchFamily="18" charset="0"/>
              </a:rPr>
              <a:t>, η οποία ανατρέπει τη Συνθήκη του Αγίου Στεφάνου, με περιορισμό της βουλγαρικής ηγεμονίας βόρεια της οροσειράς του Αίμου. Την συνθήκη συνυπέγραψαν οι χώρες: Αγγλία, Γερμανία, Γαλλία, Αυστροουγγαρία, Ρωσία και Οθωμανική Αυτοκρατορία (μεταξύ άλλων, με τη συνθήκη ιδρύεται η ανεξάρτητη ανατολική Ρωμυλία και παραχωρείται η Θεσσαλία στην Ελλάδα, μετά από πολλές διαπραγματεύσεις το 1881).</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Το 1885 οι Βούλγαροι, μη εγκαταλείποντας τα σχέδιά τους για την ίδρυση της Μεγάλης Βουλγαρίας, ετοίμασαν μεθοδικά </a:t>
            </a:r>
            <a:r>
              <a:rPr lang="el-GR" b="1" dirty="0">
                <a:effectLst/>
                <a:latin typeface="Calibri" panose="020F0502020204030204" pitchFamily="34" charset="0"/>
                <a:ea typeface="Calibri" panose="020F0502020204030204" pitchFamily="34" charset="0"/>
                <a:cs typeface="Times New Roman" panose="02020603050405020304" pitchFamily="18" charset="0"/>
              </a:rPr>
              <a:t>πραξικόπημα για την προσάρτηση της Ανατολικής Ρωμυλίας στη Βουλγαρία</a:t>
            </a:r>
            <a:r>
              <a:rPr lang="el-GR" dirty="0">
                <a:effectLst/>
                <a:latin typeface="Calibri" panose="020F0502020204030204" pitchFamily="34" charset="0"/>
                <a:ea typeface="Calibri" panose="020F0502020204030204" pitchFamily="34" charset="0"/>
                <a:cs typeface="Times New Roman" panose="02020603050405020304" pitchFamily="18" charset="0"/>
              </a:rPr>
              <a:t>. Το πραξικόπημα αναγνωρίστηκε διεθνώς αλλά και έγινε αποδεκτό από τη</a:t>
            </a:r>
            <a:r>
              <a:rPr lang="el-GR" dirty="0">
                <a:latin typeface="Calibri" panose="020F0502020204030204" pitchFamily="34" charset="0"/>
                <a:ea typeface="Calibri" panose="020F0502020204030204" pitchFamily="34" charset="0"/>
                <a:cs typeface="Times New Roman" panose="02020603050405020304" pitchFamily="18" charset="0"/>
              </a:rPr>
              <a:t>ν</a:t>
            </a:r>
            <a:r>
              <a:rPr lang="el-GR" dirty="0">
                <a:effectLst/>
                <a:latin typeface="Calibri" panose="020F0502020204030204" pitchFamily="34" charset="0"/>
                <a:ea typeface="Calibri" panose="020F0502020204030204" pitchFamily="34" charset="0"/>
                <a:cs typeface="Times New Roman" panose="02020603050405020304" pitchFamily="18" charset="0"/>
              </a:rPr>
              <a:t> Τουρκία (1886). Ως συνέπεια ήταν η εξόντωση και ο ξεριζωμός χιλιάδων Ελλήνων με ανθούσα οικονομική και πολιτιστική ζωή.</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Από το 1895 η Βουλγαρία έστελνε στην Μακεδονία </a:t>
            </a:r>
            <a:r>
              <a:rPr lang="el-GR" b="1" dirty="0">
                <a:effectLst/>
                <a:latin typeface="Calibri" panose="020F0502020204030204" pitchFamily="34" charset="0"/>
                <a:ea typeface="Calibri" panose="020F0502020204030204" pitchFamily="34" charset="0"/>
                <a:cs typeface="Times New Roman" panose="02020603050405020304" pitchFamily="18" charset="0"/>
              </a:rPr>
              <a:t>ένοπλες ομάδες κομιτατζήδων </a:t>
            </a:r>
            <a:r>
              <a:rPr lang="el-GR" dirty="0">
                <a:effectLst/>
                <a:latin typeface="Calibri" panose="020F0502020204030204" pitchFamily="34" charset="0"/>
                <a:ea typeface="Calibri" panose="020F0502020204030204" pitchFamily="34" charset="0"/>
                <a:cs typeface="Times New Roman" panose="02020603050405020304" pitchFamily="18" charset="0"/>
              </a:rPr>
              <a:t>(οι ένοπλοι του κομιτάτου = οργάνωση) οι οποίοι, στο πλαίσιο του βουλγαρικού σοβινισμού, είχαν έργο τους να πολεμούν οποιονδήποτε υπερασπιζόταν τα τουρκικά συμφέροντα.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56943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FFE5DB4-0D9F-4191-B609-BB48FB6CFB0F}"/>
              </a:ext>
            </a:extLst>
          </p:cNvPr>
          <p:cNvSpPr>
            <a:spLocks noGrp="1"/>
          </p:cNvSpPr>
          <p:nvPr>
            <p:ph type="title"/>
          </p:nvPr>
        </p:nvSpPr>
        <p:spPr>
          <a:xfrm>
            <a:off x="0" y="1"/>
            <a:ext cx="11155680" cy="1187532"/>
          </a:xfrm>
        </p:spPr>
        <p:txBody>
          <a:bodyPr>
            <a:normAutofit/>
          </a:bodyPr>
          <a:lstStyle/>
          <a:p>
            <a:r>
              <a:rPr lang="el-GR" sz="2000" b="1" dirty="0">
                <a:latin typeface="+mn-lt"/>
              </a:rPr>
              <a:t>Γεγονότα που οδήγησαν στον Μακεδονικό Αγώνα (1904-1908)</a:t>
            </a:r>
            <a:br>
              <a:rPr lang="el-GR" sz="2000" b="1" dirty="0">
                <a:latin typeface="+mn-lt"/>
              </a:rPr>
            </a:br>
            <a:r>
              <a:rPr lang="el-GR" sz="2000" b="1" dirty="0">
                <a:latin typeface="+mn-lt"/>
              </a:rPr>
              <a:t/>
            </a:r>
            <a:br>
              <a:rPr lang="el-GR" sz="2000" b="1" dirty="0">
                <a:latin typeface="+mn-lt"/>
              </a:rPr>
            </a:br>
            <a:r>
              <a:rPr lang="el-GR" sz="2000" b="1" dirty="0">
                <a:latin typeface="+mn-lt"/>
              </a:rPr>
              <a:t>1870 -1879</a:t>
            </a:r>
            <a:endParaRPr lang="en-US" sz="2000" dirty="0">
              <a:latin typeface="+mn-lt"/>
            </a:endParaRPr>
          </a:p>
        </p:txBody>
      </p:sp>
      <p:sp>
        <p:nvSpPr>
          <p:cNvPr id="3" name="Θέση περιεχομένου 2">
            <a:extLst>
              <a:ext uri="{FF2B5EF4-FFF2-40B4-BE49-F238E27FC236}">
                <a16:creationId xmlns:a16="http://schemas.microsoft.com/office/drawing/2014/main" xmlns="" id="{5A965ACC-2332-400D-ADC5-D99CA9E70D38}"/>
              </a:ext>
            </a:extLst>
          </p:cNvPr>
          <p:cNvSpPr>
            <a:spLocks noGrp="1"/>
          </p:cNvSpPr>
          <p:nvPr>
            <p:ph idx="1"/>
          </p:nvPr>
        </p:nvSpPr>
        <p:spPr>
          <a:xfrm>
            <a:off x="0" y="1845733"/>
            <a:ext cx="11155680" cy="4555067"/>
          </a:xfrm>
        </p:spPr>
        <p:txBody>
          <a:bodyPr>
            <a:normAutofit/>
          </a:bodyPr>
          <a:lstStyle/>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Δύο είναι τα σημαντικότερα κομιτάτα: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84048" lvl="2" indent="0" algn="just">
              <a:lnSpc>
                <a:spcPct val="107000"/>
              </a:lnSpc>
              <a:spcAft>
                <a:spcPts val="8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α) η Εσωτερική Μακεδονική Επαναστατική Οργάνωση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ΕΜΕΟ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με δράση κυρίως στη Δυτική Μακεδονία και σκοπό της την εξαπάτηση των σλαβόφωνων Ελλήνων, Σέρβων, Αλβανών, Βλάχων ώστε να γίνουν μέλη της και να αντισταθούν από κοινού στην Τουρκία. Η ΕΜΕΟ με σύνθημα «Η Μακεδονία στους Μακεδόνες», πρόβαλλε το αίτημα ανεξαρτησίας της Μακεδονίας για να εξυπηρετήσει τους σκοπούς της.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84048" lvl="2" indent="0" algn="just">
              <a:lnSpc>
                <a:spcPct val="107000"/>
              </a:lnSpc>
              <a:spcAft>
                <a:spcPts val="8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β) οι </a:t>
            </a:r>
            <a:r>
              <a:rPr lang="el-GR" sz="1800" b="1" dirty="0" err="1">
                <a:effectLst/>
                <a:latin typeface="Calibri" panose="020F0502020204030204" pitchFamily="34" charset="0"/>
                <a:ea typeface="Calibri" panose="020F0502020204030204" pitchFamily="34" charset="0"/>
                <a:cs typeface="Times New Roman" panose="02020603050405020304" pitchFamily="18" charset="0"/>
              </a:rPr>
              <a:t>βερχοβιστές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με σκοπό, μέσω σχηματισμού ένοπλων σωμάτων, οικονομικής εξόρμησης, στρατολογίας, εκπαίδευσης εθελοντών κ.α., την προσάρτηση της Μακεδονίας στη Βουλγαρία.</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Η διαφορά των δύο κομιτάτων κυρίως ήταν ότι η ΕΜΕΟ καλλιεργούσε έναν πιο λαϊκό σοβινισμό ενώ οι </a:t>
            </a:r>
            <a:r>
              <a:rPr lang="el-GR" dirty="0" err="1">
                <a:effectLst/>
                <a:latin typeface="Calibri" panose="020F0502020204030204" pitchFamily="34" charset="0"/>
                <a:ea typeface="Calibri" panose="020F0502020204030204" pitchFamily="34" charset="0"/>
                <a:cs typeface="Times New Roman" panose="02020603050405020304" pitchFamily="18" charset="0"/>
              </a:rPr>
              <a:t>βερχοβιστές</a:t>
            </a:r>
            <a:r>
              <a:rPr lang="el-GR" dirty="0">
                <a:effectLst/>
                <a:latin typeface="Calibri" panose="020F0502020204030204" pitchFamily="34" charset="0"/>
                <a:ea typeface="Calibri" panose="020F0502020204030204" pitchFamily="34" charset="0"/>
                <a:cs typeface="Times New Roman" panose="02020603050405020304" pitchFamily="18" charset="0"/>
              </a:rPr>
              <a:t> εκπροσωπούσαν τον κρατικό σοβινισμό της γραφειοκρατίας.</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Αρχικά η δράση των κομιτατζήδων δεν ενοχλεί τους Έλληνες, αλλά στη συνέχεια, όταν αρχίζουν να διαφαίνονται οι πραγματικοί σκοποί τους και ενώ επιδίδονται σε διάφορες θηριωδίες σε όσους αντιστέκονται στους σκοπούς τους, η κατάσταση αρχίζει να γίνεται κρίσιμη και να συγκινεί τόσο την Ελλάδα όσο και την διεθνή κοινή γνώμη.</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057622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DED787F-00A3-46A7-AE94-7F7EAF2D07A6}"/>
              </a:ext>
            </a:extLst>
          </p:cNvPr>
          <p:cNvSpPr>
            <a:spLocks noGrp="1"/>
          </p:cNvSpPr>
          <p:nvPr>
            <p:ph type="title"/>
          </p:nvPr>
        </p:nvSpPr>
        <p:spPr>
          <a:xfrm>
            <a:off x="106878" y="286604"/>
            <a:ext cx="11048802" cy="1352192"/>
          </a:xfrm>
        </p:spPr>
        <p:txBody>
          <a:bodyPr>
            <a:normAutofit/>
          </a:bodyPr>
          <a:lstStyle/>
          <a:p>
            <a:r>
              <a:rPr lang="el-GR" sz="1200" dirty="0"/>
              <a:t>                                  </a:t>
            </a:r>
            <a:r>
              <a:rPr lang="el-GR" sz="1400" dirty="0"/>
              <a:t>Βούλγαροι κομιτατζήδες                                                                                                                               Έλληνες Μακεδονομάχοι</a:t>
            </a:r>
            <a:endParaRPr lang="en-US" sz="1400" dirty="0"/>
          </a:p>
        </p:txBody>
      </p:sp>
      <p:pic>
        <p:nvPicPr>
          <p:cNvPr id="1026" name="Picture 2" descr="Κομιτατζής - Βικιπαίδεια">
            <a:extLst>
              <a:ext uri="{FF2B5EF4-FFF2-40B4-BE49-F238E27FC236}">
                <a16:creationId xmlns:a16="http://schemas.microsoft.com/office/drawing/2014/main" xmlns="" id="{53C4CAE7-B456-4FE4-9412-93149EEF48E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98764" y="1950959"/>
            <a:ext cx="3883231" cy="3562597"/>
          </a:xfrm>
          <a:prstGeom prst="rect">
            <a:avLst/>
          </a:prstGeom>
          <a:noFill/>
          <a:extLst>
            <a:ext uri="{909E8E84-426E-40DD-AFC4-6F175D3DCCD1}">
              <a14:hiddenFill xmlns:a14="http://schemas.microsoft.com/office/drawing/2010/main">
                <a:solidFill>
                  <a:srgbClr val="FFFFFF"/>
                </a:solidFill>
              </a14:hiddenFill>
            </a:ext>
          </a:extLst>
        </p:spPr>
      </p:pic>
      <p:pic>
        <p:nvPicPr>
          <p:cNvPr id="10" name="Θέση περιεχομένου 9">
            <a:extLst>
              <a:ext uri="{FF2B5EF4-FFF2-40B4-BE49-F238E27FC236}">
                <a16:creationId xmlns:a16="http://schemas.microsoft.com/office/drawing/2014/main" xmlns="" id="{A2F2F015-5C6D-4648-AD54-7979FCEC1E9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17594" y="1844081"/>
            <a:ext cx="5075196" cy="3966157"/>
          </a:xfrm>
        </p:spPr>
      </p:pic>
    </p:spTree>
    <p:extLst>
      <p:ext uri="{BB962C8B-B14F-4D97-AF65-F5344CB8AC3E}">
        <p14:creationId xmlns:p14="http://schemas.microsoft.com/office/powerpoint/2010/main" val="3502631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8398EF1-E108-4587-9512-BC301CF62159}"/>
              </a:ext>
            </a:extLst>
          </p:cNvPr>
          <p:cNvSpPr>
            <a:spLocks noGrp="1"/>
          </p:cNvSpPr>
          <p:nvPr>
            <p:ph type="title"/>
          </p:nvPr>
        </p:nvSpPr>
        <p:spPr>
          <a:xfrm>
            <a:off x="0" y="0"/>
            <a:ext cx="11155680" cy="1175657"/>
          </a:xfrm>
        </p:spPr>
        <p:txBody>
          <a:bodyPr>
            <a:noAutofit/>
          </a:bodyPr>
          <a:lstStyle/>
          <a:p>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Γεγονότα που οδήγησαν στον Μακεδονικό Αγώνα (1904-1908)</a:t>
            </a:r>
            <a:br>
              <a:rPr lang="el-GR" sz="2000" b="1" dirty="0">
                <a:latin typeface="+mn-lt"/>
              </a:rPr>
            </a:br>
            <a:r>
              <a:rPr lang="el-GR" sz="2000" b="1" dirty="0">
                <a:latin typeface="+mn-lt"/>
              </a:rPr>
              <a:t/>
            </a:r>
            <a:br>
              <a:rPr lang="el-GR" sz="2000" b="1" dirty="0">
                <a:latin typeface="+mn-lt"/>
              </a:rPr>
            </a:br>
            <a:r>
              <a:rPr lang="el-GR" sz="2000" b="1" dirty="0">
                <a:latin typeface="+mn-lt"/>
              </a:rPr>
              <a:t>1889 - 1904</a:t>
            </a:r>
            <a:endParaRPr lang="en-US" sz="2000" dirty="0">
              <a:latin typeface="+mn-lt"/>
            </a:endParaRPr>
          </a:p>
        </p:txBody>
      </p:sp>
      <p:sp>
        <p:nvSpPr>
          <p:cNvPr id="3" name="Θέση περιεχομένου 2">
            <a:extLst>
              <a:ext uri="{FF2B5EF4-FFF2-40B4-BE49-F238E27FC236}">
                <a16:creationId xmlns:a16="http://schemas.microsoft.com/office/drawing/2014/main" xmlns="" id="{C87D62D4-17E6-40E0-ADB0-3BE33647F194}"/>
              </a:ext>
            </a:extLst>
          </p:cNvPr>
          <p:cNvSpPr>
            <a:spLocks noGrp="1"/>
          </p:cNvSpPr>
          <p:nvPr>
            <p:ph idx="1"/>
          </p:nvPr>
        </p:nvSpPr>
        <p:spPr>
          <a:xfrm>
            <a:off x="0" y="1840675"/>
            <a:ext cx="11155680" cy="4500748"/>
          </a:xfrm>
        </p:spPr>
        <p:txBody>
          <a:bodyPr>
            <a:noAutofit/>
          </a:bodyPr>
          <a:lstStyle/>
          <a:p>
            <a:pPr lvl="1" algn="just">
              <a:lnSpc>
                <a:spcPct val="107000"/>
              </a:lnSpc>
              <a:spcAft>
                <a:spcPts val="800"/>
              </a:spcAft>
              <a:buFont typeface="Wingdings" panose="05000000000000000000" pitchFamily="2" charset="2"/>
              <a:buChar char="§"/>
            </a:pPr>
            <a:r>
              <a:rPr lang="el-GR" sz="1600" dirty="0">
                <a:effectLst/>
                <a:latin typeface="Calibri" panose="020F0502020204030204" pitchFamily="34" charset="0"/>
                <a:ea typeface="Calibri" panose="020F0502020204030204" pitchFamily="34" charset="0"/>
                <a:cs typeface="Times New Roman" panose="02020603050405020304" pitchFamily="18" charset="0"/>
              </a:rPr>
              <a:t>Το 1903 οι Βούλγαροι ανατινάζουν το γαλλικό καράβι </a:t>
            </a:r>
            <a:r>
              <a:rPr lang="en-US" sz="1600" dirty="0">
                <a:effectLst/>
                <a:latin typeface="Calibri" panose="020F0502020204030204" pitchFamily="34" charset="0"/>
                <a:ea typeface="Calibri" panose="020F0502020204030204" pitchFamily="34" charset="0"/>
                <a:cs typeface="Times New Roman" panose="02020603050405020304" pitchFamily="18" charset="0"/>
              </a:rPr>
              <a:t>Guadalquivir </a:t>
            </a:r>
            <a:r>
              <a:rPr lang="el-GR" sz="1600" dirty="0">
                <a:effectLst/>
                <a:latin typeface="Calibri" panose="020F0502020204030204" pitchFamily="34" charset="0"/>
                <a:ea typeface="Calibri" panose="020F0502020204030204" pitchFamily="34" charset="0"/>
                <a:cs typeface="Times New Roman" panose="02020603050405020304" pitchFamily="18" charset="0"/>
              </a:rPr>
              <a:t>στο λιμάνι της Θεσσαλονίκης, καθώς και την Οθωμανική τράπεζα και επιπλέον προσπαθούν να καταστρέψουν σιδηροδρομικές γέφυρες, , σταθμούς και σήραγγες τρένων.</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effectLst/>
                <a:latin typeface="Calibri" panose="020F0502020204030204" pitchFamily="34" charset="0"/>
                <a:ea typeface="Calibri" panose="020F0502020204030204" pitchFamily="34" charset="0"/>
                <a:cs typeface="Times New Roman" panose="02020603050405020304" pitchFamily="18" charset="0"/>
              </a:rPr>
              <a:t>Επίσης το 1903, την </a:t>
            </a:r>
            <a:r>
              <a:rPr lang="el-GR" sz="1600" b="1" dirty="0">
                <a:effectLst/>
                <a:latin typeface="Calibri" panose="020F0502020204030204" pitchFamily="34" charset="0"/>
                <a:ea typeface="Calibri" panose="020F0502020204030204" pitchFamily="34" charset="0"/>
                <a:cs typeface="Times New Roman" panose="02020603050405020304" pitchFamily="18" charset="0"/>
              </a:rPr>
              <a:t>ημέρα του Προφήτη Ηλία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Ilinden</a:t>
            </a:r>
            <a:r>
              <a:rPr lang="el-GR" sz="1600" b="1" dirty="0">
                <a:effectLst/>
                <a:latin typeface="Calibri" panose="020F0502020204030204" pitchFamily="34" charset="0"/>
                <a:ea typeface="Calibri" panose="020F0502020204030204" pitchFamily="34" charset="0"/>
                <a:cs typeface="Times New Roman" panose="02020603050405020304" pitchFamily="18" charset="0"/>
              </a:rPr>
              <a:t>)</a:t>
            </a:r>
            <a:r>
              <a:rPr lang="el-GR" sz="1600" dirty="0">
                <a:effectLst/>
                <a:latin typeface="Calibri" panose="020F0502020204030204" pitchFamily="34" charset="0"/>
                <a:ea typeface="Calibri" panose="020F0502020204030204" pitchFamily="34" charset="0"/>
                <a:cs typeface="Times New Roman" panose="02020603050405020304" pitchFamily="18" charset="0"/>
              </a:rPr>
              <a:t>, προσπάθησαν να ξεσηκώσουν σε ανταρσία τους πληθυσμούς της Καστοριάς, Φλώρινας,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Μοναστηρίου</a:t>
            </a: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Ρέσνας</a:t>
            </a: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Περλεπέ</a:t>
            </a:r>
            <a:r>
              <a:rPr lang="el-GR" sz="1600" dirty="0">
                <a:effectLst/>
                <a:latin typeface="Calibri" panose="020F0502020204030204" pitchFamily="34" charset="0"/>
                <a:ea typeface="Calibri" panose="020F0502020204030204" pitchFamily="34" charset="0"/>
                <a:cs typeface="Times New Roman" panose="02020603050405020304" pitchFamily="18" charset="0"/>
              </a:rPr>
              <a:t>,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Κιρτσόβου</a:t>
            </a:r>
            <a:r>
              <a:rPr lang="el-GR" sz="1600" dirty="0">
                <a:effectLst/>
                <a:latin typeface="Calibri" panose="020F0502020204030204" pitchFamily="34" charset="0"/>
                <a:ea typeface="Calibri" panose="020F0502020204030204" pitchFamily="34" charset="0"/>
                <a:cs typeface="Times New Roman" panose="02020603050405020304" pitchFamily="18" charset="0"/>
              </a:rPr>
              <a:t> με σκοπό να επαναστατήσει όλη η χριστιανική Μακεδονία εναντίον των Τούρκων. Το κίνημα όμως αυτό ήταν ανοργάνωτο και οι συνέπειές του εντελώς καταστροφικές κυρίως κατά των Ελλήνων: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πυρπολήθηκαν</a:t>
            </a:r>
            <a:r>
              <a:rPr lang="el-GR" sz="1600" dirty="0">
                <a:effectLst/>
                <a:latin typeface="Calibri" panose="020F0502020204030204" pitchFamily="34" charset="0"/>
                <a:ea typeface="Calibri" panose="020F0502020204030204" pitchFamily="34" charset="0"/>
                <a:cs typeface="Times New Roman" panose="02020603050405020304" pitchFamily="18" charset="0"/>
              </a:rPr>
              <a:t> πάρα πολλά ελληνικά χωριά ενώ καταστράφηκε απόλυτα η ελληνική κωμόπολη του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Κρουσόβου</a:t>
            </a:r>
            <a:r>
              <a:rPr lang="el-GR" sz="1600" dirty="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effectLst/>
                <a:latin typeface="Calibri" panose="020F0502020204030204" pitchFamily="34" charset="0"/>
                <a:ea typeface="Calibri" panose="020F0502020204030204" pitchFamily="34" charset="0"/>
                <a:cs typeface="Times New Roman" panose="02020603050405020304" pitchFamily="18" charset="0"/>
              </a:rPr>
              <a:t>Όσον αφορά την Ελλάδα, η εξέγερση του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Ιλιντεν</a:t>
            </a:r>
            <a:r>
              <a:rPr lang="el-GR" sz="1600" dirty="0">
                <a:effectLst/>
                <a:latin typeface="Calibri" panose="020F0502020204030204" pitchFamily="34" charset="0"/>
                <a:ea typeface="Calibri" panose="020F0502020204030204" pitchFamily="34" charset="0"/>
                <a:cs typeface="Times New Roman" panose="02020603050405020304" pitchFamily="18" charset="0"/>
              </a:rPr>
              <a:t> κινητοποίησε αρκετούς πατριώτες αλλά όχι και την κυβέρνηση Ράλλη, η οποία έμεινε αμήχανη.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effectLst/>
                <a:latin typeface="Calibri" panose="020F0502020204030204" pitchFamily="34" charset="0"/>
                <a:ea typeface="Calibri" panose="020F0502020204030204" pitchFamily="34" charset="0"/>
                <a:cs typeface="Times New Roman" panose="02020603050405020304" pitchFamily="18" charset="0"/>
              </a:rPr>
              <a:t>Την κρισιμότητα της κατάστασης στη Μακεδονία την αντιλήφθηκε επαρκώς η κυβέρνηση Θεοτόκη, που σχηματίστηκε τον Δεκέμβριο του 1903.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effectLst/>
                <a:latin typeface="Calibri" panose="020F0502020204030204" pitchFamily="34" charset="0"/>
                <a:ea typeface="Calibri" panose="020F0502020204030204" pitchFamily="34" charset="0"/>
                <a:cs typeface="Times New Roman" panose="02020603050405020304" pitchFamily="18" charset="0"/>
              </a:rPr>
              <a:t>Οι ταραχές στη Μακεδονία προκάλεσαν επίσης και την επέμβαση των Μεγάλων Δυνάμεων. Το 1903 στο χωριό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Mursteg</a:t>
            </a:r>
            <a:r>
              <a:rPr lang="el-GR" sz="1600" dirty="0">
                <a:effectLst/>
                <a:latin typeface="Calibri" panose="020F0502020204030204" pitchFamily="34" charset="0"/>
                <a:ea typeface="Calibri" panose="020F0502020204030204" pitchFamily="34" charset="0"/>
                <a:cs typeface="Times New Roman" panose="02020603050405020304" pitchFamily="18" charset="0"/>
              </a:rPr>
              <a:t>, καταρτίστηκε ένα σχέδιο μεταρρυθμίσεων από εκπροσώπους των Μεγάλων Δυνάμεων, σύμφωνα με το οποίο η Μακεδονία χωρίστηκε σε πέντε ζώνες που την επίβλεψη για καθεμία  θα είχε αντίστοιχα κάποια ευρωπαϊκή δύναμη. Αλλά και το σχέδιο αυτό, ουσιαστικά δημιούργησε προβλήματα παρά έλυσε, αφού εκτός από τη διαίρεση των εθνοτήτων τα συγκρουόμενα συμφέροντα των δυνάμεων έκαναν τους ξένους αξιωματικούς που τις εκπροσωπούσαν να μεροληπτούν συχνά.</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3997323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28B4548-0480-46BA-BB05-CF78AB5CEE0E}"/>
              </a:ext>
            </a:extLst>
          </p:cNvPr>
          <p:cNvSpPr>
            <a:spLocks noGrp="1"/>
          </p:cNvSpPr>
          <p:nvPr>
            <p:ph type="title"/>
          </p:nvPr>
        </p:nvSpPr>
        <p:spPr>
          <a:xfrm>
            <a:off x="0" y="1"/>
            <a:ext cx="11155680" cy="1140030"/>
          </a:xfrm>
        </p:spPr>
        <p:txBody>
          <a:bodyPr>
            <a:normAutofit/>
          </a:bodyPr>
          <a:lstStyle/>
          <a:p>
            <a:r>
              <a:rPr lang="el-GR" sz="2000" b="1" dirty="0">
                <a:latin typeface="+mn-lt"/>
              </a:rPr>
              <a:t>Γεγονότα που οδήγησαν στον Μακεδονικό Αγώνα (1904-1908)</a:t>
            </a:r>
            <a:br>
              <a:rPr lang="el-GR" sz="2000" b="1" dirty="0">
                <a:latin typeface="+mn-lt"/>
              </a:rPr>
            </a:br>
            <a:r>
              <a:rPr lang="el-GR" sz="2000" b="1" dirty="0">
                <a:latin typeface="+mn-lt"/>
              </a:rPr>
              <a:t/>
            </a:r>
            <a:br>
              <a:rPr lang="el-GR" sz="2000" b="1" dirty="0">
                <a:latin typeface="+mn-lt"/>
              </a:rPr>
            </a:br>
            <a:r>
              <a:rPr lang="el-GR" sz="2000" b="1" dirty="0">
                <a:latin typeface="+mn-lt"/>
              </a:rPr>
              <a:t>1889 - 1904</a:t>
            </a:r>
            <a:endParaRPr lang="en-US" sz="2000" dirty="0">
              <a:latin typeface="+mn-lt"/>
            </a:endParaRPr>
          </a:p>
        </p:txBody>
      </p:sp>
      <p:sp>
        <p:nvSpPr>
          <p:cNvPr id="3" name="Θέση περιεχομένου 2">
            <a:extLst>
              <a:ext uri="{FF2B5EF4-FFF2-40B4-BE49-F238E27FC236}">
                <a16:creationId xmlns:a16="http://schemas.microsoft.com/office/drawing/2014/main" xmlns="" id="{8F2CB453-D1B2-49B3-94E0-F519AB18CD07}"/>
              </a:ext>
            </a:extLst>
          </p:cNvPr>
          <p:cNvSpPr>
            <a:spLocks noGrp="1"/>
          </p:cNvSpPr>
          <p:nvPr>
            <p:ph idx="1"/>
          </p:nvPr>
        </p:nvSpPr>
        <p:spPr>
          <a:xfrm>
            <a:off x="0" y="1845733"/>
            <a:ext cx="11155680" cy="4543191"/>
          </a:xfrm>
        </p:spPr>
        <p:txBody>
          <a:bodyPr>
            <a:normAutofit/>
          </a:bodyPr>
          <a:lstStyle/>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Ιδιαίτερη συμβολή στην αντίσταση και οργάνωση των Ελλήνων εναντίον των Βουλγάρων έχουν ο </a:t>
            </a:r>
            <a:r>
              <a:rPr lang="el-GR" b="1" dirty="0">
                <a:effectLst/>
                <a:latin typeface="Calibri" panose="020F0502020204030204" pitchFamily="34" charset="0"/>
                <a:ea typeface="Calibri" panose="020F0502020204030204" pitchFamily="34" charset="0"/>
                <a:cs typeface="Times New Roman" panose="02020603050405020304" pitchFamily="18" charset="0"/>
              </a:rPr>
              <a:t>μητροπολίτης Καστοριάς Γερμανός Καραβασίλης</a:t>
            </a:r>
            <a:r>
              <a:rPr lang="el-GR" dirty="0">
                <a:effectLst/>
                <a:latin typeface="Calibri" panose="020F0502020204030204" pitchFamily="34" charset="0"/>
                <a:ea typeface="Calibri" panose="020F0502020204030204" pitchFamily="34" charset="0"/>
                <a:cs typeface="Times New Roman" panose="02020603050405020304" pitchFamily="18" charset="0"/>
              </a:rPr>
              <a:t> καθώς και ο </a:t>
            </a:r>
            <a:r>
              <a:rPr lang="el-GR" b="1" dirty="0">
                <a:effectLst/>
                <a:latin typeface="Calibri" panose="020F0502020204030204" pitchFamily="34" charset="0"/>
                <a:ea typeface="Calibri" panose="020F0502020204030204" pitchFamily="34" charset="0"/>
                <a:cs typeface="Times New Roman" panose="02020603050405020304" pitchFamily="18" charset="0"/>
              </a:rPr>
              <a:t>Γραμματέας του ελληνικού προξενείου του </a:t>
            </a:r>
            <a:r>
              <a:rPr lang="el-GR" b="1" dirty="0" err="1">
                <a:effectLst/>
                <a:latin typeface="Calibri" panose="020F0502020204030204" pitchFamily="34" charset="0"/>
                <a:ea typeface="Calibri" panose="020F0502020204030204" pitchFamily="34" charset="0"/>
                <a:cs typeface="Times New Roman" panose="02020603050405020304" pitchFamily="18" charset="0"/>
              </a:rPr>
              <a:t>Μοναστηρίου</a:t>
            </a:r>
            <a:r>
              <a:rPr lang="el-GR" b="1" dirty="0">
                <a:effectLst/>
                <a:latin typeface="Calibri" panose="020F0502020204030204" pitchFamily="34" charset="0"/>
                <a:ea typeface="Calibri" panose="020F0502020204030204" pitchFamily="34" charset="0"/>
                <a:cs typeface="Times New Roman" panose="02020603050405020304" pitchFamily="18" charset="0"/>
              </a:rPr>
              <a:t> Ίων Δραγούμης</a:t>
            </a:r>
            <a:r>
              <a:rPr lang="el-GR" dirty="0">
                <a:effectLst/>
                <a:latin typeface="Calibri" panose="020F0502020204030204" pitchFamily="34" charset="0"/>
                <a:ea typeface="Calibri" panose="020F0502020204030204" pitchFamily="34" charset="0"/>
                <a:cs typeface="Times New Roman" panose="02020603050405020304" pitchFamily="18" charset="0"/>
              </a:rPr>
              <a:t>. Και στους δύο οφείλεται ο σχηματισμός των πρώτων επαναστατικών σωμάτων από ντόπιους.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Στις αρχές του 1904 και μετά από διάφορες βαναυσότητες των Βουλγάρων, η ελληνική κυβέρνηση αναγκάζεται κι αυτή να στείλει στη Μακεδονία άτακτες ομάδες με επικεφαλής αξιωματικούς του τακτικού στρατού ή να οργανώσει σώματα από ντόπιους. Επίσης, αξιωματικοί στέλνονται ως υπάλληλοι στα ελληνικά προξενεία ή ως έμποροι ή ως διευθυντές σχολείων.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Το ελληνικό προξενείο της Θεσσαλονίκης γίνεται ‘κέντρο’ της ελληνικής οργάνωσης και σε συνεργασία με την μητροπολιτική Ελλάδα, καθοδηγεί τον αγώνα, φροντίζει για την προμήθεια όπλων, την περίθαλψη τραυματιών κ.α. Κάθε ελληνικό στοιχείο συνδράμει με οποιαδήποτε δύναμη στον αγώνα αυτό. Δάσκαλοι, ιερωμένοι, γιατροί, χωρικοί και γενικά ο λαός αγωνίζεται και αντιστέκεται στον βουλγαρικό </a:t>
            </a:r>
            <a:r>
              <a:rPr lang="el-GR" dirty="0">
                <a:latin typeface="Calibri" panose="020F0502020204030204" pitchFamily="34" charset="0"/>
                <a:ea typeface="Calibri" panose="020F0502020204030204" pitchFamily="34" charset="0"/>
                <a:cs typeface="Times New Roman" panose="02020603050405020304" pitchFamily="18" charset="0"/>
              </a:rPr>
              <a:t>εθνικισμό</a:t>
            </a:r>
            <a:r>
              <a:rPr lang="el-GR"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2309941261"/>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169</TotalTime>
  <Words>1467</Words>
  <Application>Microsoft Office PowerPoint</Application>
  <PresentationFormat>Προσαρμογή</PresentationFormat>
  <Paragraphs>61</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Ανασκόπηση</vt:lpstr>
      <vt:lpstr>ΠΑΝΕΠΙΣΤΗΜΙΟ ΠΕΛΟΠΟΝΝΗΣΟΥ ΣΧΟΛΗ ΚΑΛΩΝ ΤΕΧΝΩΝ ΤΜΗΜΑ ΘΕΑΤΡΙΚΩΝ ΣΠΟΥΔΩΝ </vt:lpstr>
      <vt:lpstr>Γεγονότα που οδήγησαν στον Μακεδονικό Αγώνα (1904-1908) </vt:lpstr>
      <vt:lpstr>Γεγονότα που οδήγησαν στον Μακεδονικό Αγώνα (1904-1908)  1870 -1879</vt:lpstr>
      <vt:lpstr>       Γεγονότα που οδήγησαν στον Μακεδονικό Αγώνα (1904-1908)  1870 -1879 </vt:lpstr>
      <vt:lpstr>Γεγονότα που οδήγησαν στον Μακεδονικό Αγώνα (1904-1908)  1870 -1879</vt:lpstr>
      <vt:lpstr>Γεγονότα που οδήγησαν στον Μακεδονικό Αγώνα (1904-1908)  1870 -1879</vt:lpstr>
      <vt:lpstr>                                  Βούλγαροι κομιτατζήδες                                                                                                                               Έλληνες Μακεδονομάχοι</vt:lpstr>
      <vt:lpstr>  Γεγονότα που οδήγησαν στον Μακεδονικό Αγώνα (1904-1908)  1889 - 1904</vt:lpstr>
      <vt:lpstr>Γεγονότα που οδήγησαν στον Μακεδονικό Αγώνα (1904-1908)  1889 - 1904</vt:lpstr>
      <vt:lpstr>Γεγονότα που οδήγησαν στον Μακεδονικό Αγώνα (1904-1908)  Σημαντικότητα του αγώνα</vt:lpstr>
      <vt:lpstr>                                            Τέλλος Άγρας                                                                                                                                                                Παύλος Μελάς </vt:lpstr>
      <vt:lpstr>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Mov</dc:creator>
  <cp:lastModifiedBy>support</cp:lastModifiedBy>
  <cp:revision>29</cp:revision>
  <dcterms:created xsi:type="dcterms:W3CDTF">2021-01-26T14:18:14Z</dcterms:created>
  <dcterms:modified xsi:type="dcterms:W3CDTF">2021-02-05T22:40:29Z</dcterms:modified>
</cp:coreProperties>
</file>