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9" r:id="rId5"/>
    <p:sldId id="257" r:id="rId6"/>
    <p:sldId id="260" r:id="rId7"/>
    <p:sldId id="272" r:id="rId8"/>
    <p:sldId id="261" r:id="rId9"/>
    <p:sldId id="273" r:id="rId10"/>
    <p:sldId id="274" r:id="rId11"/>
    <p:sldId id="262" r:id="rId12"/>
    <p:sldId id="275" r:id="rId13"/>
    <p:sldId id="276" r:id="rId14"/>
    <p:sldId id="298" r:id="rId15"/>
    <p:sldId id="263" r:id="rId16"/>
    <p:sldId id="278" r:id="rId17"/>
    <p:sldId id="279" r:id="rId18"/>
    <p:sldId id="264" r:id="rId19"/>
    <p:sldId id="281" r:id="rId20"/>
    <p:sldId id="299" r:id="rId21"/>
    <p:sldId id="265" r:id="rId22"/>
    <p:sldId id="283" r:id="rId23"/>
    <p:sldId id="300" r:id="rId24"/>
    <p:sldId id="269" r:id="rId25"/>
    <p:sldId id="285" r:id="rId26"/>
    <p:sldId id="286" r:id="rId27"/>
    <p:sldId id="268" r:id="rId28"/>
    <p:sldId id="288" r:id="rId29"/>
    <p:sldId id="267" r:id="rId30"/>
    <p:sldId id="290" r:id="rId31"/>
    <p:sldId id="266" r:id="rId32"/>
    <p:sldId id="291" r:id="rId33"/>
    <p:sldId id="292" r:id="rId34"/>
    <p:sldId id="301" r:id="rId35"/>
    <p:sldId id="293" r:id="rId36"/>
    <p:sldId id="297" r:id="rId37"/>
    <p:sldId id="27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showGuides="1">
      <p:cViewPr varScale="1">
        <p:scale>
          <a:sx n="87" d="100"/>
          <a:sy n="87" d="100"/>
        </p:scale>
        <p:origin x="-581" y="-8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D5D46-5438-473C-A7A5-18A0F5248DF5}"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B8E376CA-AF00-4AD7-8AC5-CE71BA9978C8}">
      <dgm:prSet/>
      <dgm:spPr/>
      <dgm:t>
        <a:bodyPr/>
        <a:lstStyle/>
        <a:p>
          <a:r>
            <a:rPr lang="el-GR" dirty="0"/>
            <a:t>Αυτός ο ορισμός μπορεί να γίνει μέρος μιας</a:t>
          </a:r>
          <a:r>
            <a:rPr lang="en-US" dirty="0"/>
            <a:t> </a:t>
          </a:r>
          <a:r>
            <a:rPr lang="el-GR" dirty="0"/>
            <a:t>κοινής γλώσσας κατανόησης που μας επιτρέπει</a:t>
          </a:r>
          <a:r>
            <a:rPr lang="en-US" dirty="0"/>
            <a:t> </a:t>
          </a:r>
          <a:r>
            <a:rPr lang="el-GR" dirty="0"/>
            <a:t>να περιγράφουμε με ευκολία και να χειριζόμαστε</a:t>
          </a:r>
          <a:r>
            <a:rPr lang="en-US" dirty="0"/>
            <a:t> </a:t>
          </a:r>
          <a:r>
            <a:rPr lang="el-GR" dirty="0"/>
            <a:t>τα επιχειρηματικά μοντέλα για να δημιουργούμε</a:t>
          </a:r>
          <a:r>
            <a:rPr lang="en-US" dirty="0"/>
            <a:t> </a:t>
          </a:r>
          <a:r>
            <a:rPr lang="el-GR" dirty="0"/>
            <a:t>νέες εναλλακτικές στρατηγικές.</a:t>
          </a:r>
          <a:endParaRPr lang="en-US" dirty="0"/>
        </a:p>
      </dgm:t>
    </dgm:pt>
    <dgm:pt modelId="{D8642530-FFC7-47A6-AB7B-2EB71C5706CD}" type="parTrans" cxnId="{7BDD36DD-7FC8-4CE8-8206-9139A6C10B9B}">
      <dgm:prSet/>
      <dgm:spPr/>
      <dgm:t>
        <a:bodyPr/>
        <a:lstStyle/>
        <a:p>
          <a:endParaRPr lang="en-US"/>
        </a:p>
      </dgm:t>
    </dgm:pt>
    <dgm:pt modelId="{3669B3ED-7480-44A9-B37D-097B943C714E}" type="sibTrans" cxnId="{7BDD36DD-7FC8-4CE8-8206-9139A6C10B9B}">
      <dgm:prSet/>
      <dgm:spPr/>
      <dgm:t>
        <a:bodyPr/>
        <a:lstStyle/>
        <a:p>
          <a:endParaRPr lang="en-US"/>
        </a:p>
      </dgm:t>
    </dgm:pt>
    <dgm:pt modelId="{CC669115-B17F-44DD-8793-DFB01C90A5B3}">
      <dgm:prSet/>
      <dgm:spPr/>
      <dgm:t>
        <a:bodyPr/>
        <a:lstStyle/>
        <a:p>
          <a:r>
            <a:rPr lang="el-GR" dirty="0"/>
            <a:t>Θεωρούμε ότι ένα επιχειρηματικό μοντέλο</a:t>
          </a:r>
          <a:r>
            <a:rPr lang="en-US" dirty="0"/>
            <a:t> </a:t>
          </a:r>
          <a:r>
            <a:rPr lang="el-GR" dirty="0"/>
            <a:t>μπορεί να </a:t>
          </a:r>
          <a:r>
            <a:rPr lang="el-GR" dirty="0" err="1"/>
            <a:t>περιγραφεί</a:t>
          </a:r>
          <a:r>
            <a:rPr lang="el-GR" dirty="0"/>
            <a:t> αποτελεσματικότερα με</a:t>
          </a:r>
          <a:r>
            <a:rPr lang="en-US" dirty="0"/>
            <a:t> </a:t>
          </a:r>
          <a:r>
            <a:rPr lang="el-GR" dirty="0"/>
            <a:t>τη χρήση των εννέα δομικών στοιχείων που</a:t>
          </a:r>
          <a:r>
            <a:rPr lang="en-US" dirty="0"/>
            <a:t> </a:t>
          </a:r>
          <a:r>
            <a:rPr lang="el-GR" dirty="0"/>
            <a:t>δείχνουν τη λογική με την οποία μια επιχείρηση</a:t>
          </a:r>
          <a:r>
            <a:rPr lang="en-US" dirty="0"/>
            <a:t> </a:t>
          </a:r>
          <a:r>
            <a:rPr lang="el-GR" dirty="0"/>
            <a:t>στοχεύει στη βιωσιμότητα και την κερδοφορία.</a:t>
          </a:r>
          <a:endParaRPr lang="en-US" dirty="0"/>
        </a:p>
      </dgm:t>
    </dgm:pt>
    <dgm:pt modelId="{E7F7B7FD-C9D9-4BF1-91DA-4D3096E38B8E}" type="parTrans" cxnId="{33FF840B-56EA-4449-B389-039BB202C02F}">
      <dgm:prSet/>
      <dgm:spPr/>
      <dgm:t>
        <a:bodyPr/>
        <a:lstStyle/>
        <a:p>
          <a:endParaRPr lang="en-US"/>
        </a:p>
      </dgm:t>
    </dgm:pt>
    <dgm:pt modelId="{3F53EDA8-F07E-4ABC-BB21-9CC68121B75D}" type="sibTrans" cxnId="{33FF840B-56EA-4449-B389-039BB202C02F}">
      <dgm:prSet/>
      <dgm:spPr/>
      <dgm:t>
        <a:bodyPr/>
        <a:lstStyle/>
        <a:p>
          <a:endParaRPr lang="en-US"/>
        </a:p>
      </dgm:t>
    </dgm:pt>
    <dgm:pt modelId="{A5E0B5FD-E208-49B6-B3E3-0BCBC47989A1}" type="pres">
      <dgm:prSet presAssocID="{DCDD5D46-5438-473C-A7A5-18A0F5248DF5}" presName="linear" presStyleCnt="0">
        <dgm:presLayoutVars>
          <dgm:animLvl val="lvl"/>
          <dgm:resizeHandles val="exact"/>
        </dgm:presLayoutVars>
      </dgm:prSet>
      <dgm:spPr/>
      <dgm:t>
        <a:bodyPr/>
        <a:lstStyle/>
        <a:p>
          <a:endParaRPr lang="el-GR"/>
        </a:p>
      </dgm:t>
    </dgm:pt>
    <dgm:pt modelId="{83D242D0-91D0-4CB4-ADA5-432F0E79242B}" type="pres">
      <dgm:prSet presAssocID="{B8E376CA-AF00-4AD7-8AC5-CE71BA9978C8}" presName="parentText" presStyleLbl="node1" presStyleIdx="0" presStyleCnt="2">
        <dgm:presLayoutVars>
          <dgm:chMax val="0"/>
          <dgm:bulletEnabled val="1"/>
        </dgm:presLayoutVars>
      </dgm:prSet>
      <dgm:spPr/>
      <dgm:t>
        <a:bodyPr/>
        <a:lstStyle/>
        <a:p>
          <a:endParaRPr lang="el-GR"/>
        </a:p>
      </dgm:t>
    </dgm:pt>
    <dgm:pt modelId="{F5DBE9DC-BD23-4316-B84C-2B92B74BAF5C}" type="pres">
      <dgm:prSet presAssocID="{3669B3ED-7480-44A9-B37D-097B943C714E}" presName="spacer" presStyleCnt="0"/>
      <dgm:spPr/>
    </dgm:pt>
    <dgm:pt modelId="{6072745F-CF07-43AA-AC84-27DB3F73F911}" type="pres">
      <dgm:prSet presAssocID="{CC669115-B17F-44DD-8793-DFB01C90A5B3}" presName="parentText" presStyleLbl="node1" presStyleIdx="1" presStyleCnt="2">
        <dgm:presLayoutVars>
          <dgm:chMax val="0"/>
          <dgm:bulletEnabled val="1"/>
        </dgm:presLayoutVars>
      </dgm:prSet>
      <dgm:spPr/>
      <dgm:t>
        <a:bodyPr/>
        <a:lstStyle/>
        <a:p>
          <a:endParaRPr lang="el-GR"/>
        </a:p>
      </dgm:t>
    </dgm:pt>
  </dgm:ptLst>
  <dgm:cxnLst>
    <dgm:cxn modelId="{33FF840B-56EA-4449-B389-039BB202C02F}" srcId="{DCDD5D46-5438-473C-A7A5-18A0F5248DF5}" destId="{CC669115-B17F-44DD-8793-DFB01C90A5B3}" srcOrd="1" destOrd="0" parTransId="{E7F7B7FD-C9D9-4BF1-91DA-4D3096E38B8E}" sibTransId="{3F53EDA8-F07E-4ABC-BB21-9CC68121B75D}"/>
    <dgm:cxn modelId="{C9FB544B-C250-45FC-A17B-5F24408A5234}" type="presOf" srcId="{DCDD5D46-5438-473C-A7A5-18A0F5248DF5}" destId="{A5E0B5FD-E208-49B6-B3E3-0BCBC47989A1}" srcOrd="0" destOrd="0" presId="urn:microsoft.com/office/officeart/2005/8/layout/vList2"/>
    <dgm:cxn modelId="{7BDD36DD-7FC8-4CE8-8206-9139A6C10B9B}" srcId="{DCDD5D46-5438-473C-A7A5-18A0F5248DF5}" destId="{B8E376CA-AF00-4AD7-8AC5-CE71BA9978C8}" srcOrd="0" destOrd="0" parTransId="{D8642530-FFC7-47A6-AB7B-2EB71C5706CD}" sibTransId="{3669B3ED-7480-44A9-B37D-097B943C714E}"/>
    <dgm:cxn modelId="{5B4AA4EF-2848-402E-B2B1-6F971E93BD55}" type="presOf" srcId="{CC669115-B17F-44DD-8793-DFB01C90A5B3}" destId="{6072745F-CF07-43AA-AC84-27DB3F73F911}" srcOrd="0" destOrd="0" presId="urn:microsoft.com/office/officeart/2005/8/layout/vList2"/>
    <dgm:cxn modelId="{5B0247E2-393D-400D-881F-DD891ADBF79C}" type="presOf" srcId="{B8E376CA-AF00-4AD7-8AC5-CE71BA9978C8}" destId="{83D242D0-91D0-4CB4-ADA5-432F0E79242B}" srcOrd="0" destOrd="0" presId="urn:microsoft.com/office/officeart/2005/8/layout/vList2"/>
    <dgm:cxn modelId="{51E6851D-8B32-4951-B5F0-31500FDE9CCC}" type="presParOf" srcId="{A5E0B5FD-E208-49B6-B3E3-0BCBC47989A1}" destId="{83D242D0-91D0-4CB4-ADA5-432F0E79242B}" srcOrd="0" destOrd="0" presId="urn:microsoft.com/office/officeart/2005/8/layout/vList2"/>
    <dgm:cxn modelId="{20EE8A05-89ED-47ED-9DCE-3BB01CE11623}" type="presParOf" srcId="{A5E0B5FD-E208-49B6-B3E3-0BCBC47989A1}" destId="{F5DBE9DC-BD23-4316-B84C-2B92B74BAF5C}" srcOrd="1" destOrd="0" presId="urn:microsoft.com/office/officeart/2005/8/layout/vList2"/>
    <dgm:cxn modelId="{9ED6DC95-44F9-4E93-8D5B-AE1DB1D5EC30}" type="presParOf" srcId="{A5E0B5FD-E208-49B6-B3E3-0BCBC47989A1}" destId="{6072745F-CF07-43AA-AC84-27DB3F73F911}"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07F77-544C-42FB-9CF1-BB113FCBAAE8}" type="doc">
      <dgm:prSet loTypeId="urn:microsoft.com/office/officeart/2005/8/layout/process1" loCatId="process" qsTypeId="urn:microsoft.com/office/officeart/2005/8/quickstyle/simple1" qsCatId="simple" csTypeId="urn:microsoft.com/office/officeart/2005/8/colors/accent2_2" csCatId="accent2" phldr="1"/>
      <dgm:spPr/>
    </dgm:pt>
    <dgm:pt modelId="{FF78E569-9EE7-417F-8FEA-9B0AE851B4EF}">
      <dgm:prSet phldrT="[Κείμενο]"/>
      <dgm:spPr>
        <a:solidFill>
          <a:schemeClr val="accent4">
            <a:lumMod val="40000"/>
            <a:lumOff val="60000"/>
          </a:schemeClr>
        </a:solidFill>
      </dgm:spPr>
      <dgm:t>
        <a:bodyPr/>
        <a:lstStyle/>
        <a:p>
          <a:r>
            <a:rPr lang="el-GR" b="1" dirty="0">
              <a:solidFill>
                <a:schemeClr val="tx1"/>
              </a:solidFill>
              <a:latin typeface="Segoe Script" panose="030B0504020000000003" pitchFamily="66" charset="0"/>
            </a:rPr>
            <a:t>ΕΤΟΙΜΑΣΙΑ ΚΑΜΒΑ ΣΕ ΑΦΙΣΑ</a:t>
          </a:r>
        </a:p>
      </dgm:t>
    </dgm:pt>
    <dgm:pt modelId="{132674FB-FA96-49FF-8AE0-0CDC4B604C6B}" type="parTrans" cxnId="{E7193EB0-07C3-4899-B869-C1B826B078C6}">
      <dgm:prSet/>
      <dgm:spPr/>
      <dgm:t>
        <a:bodyPr/>
        <a:lstStyle/>
        <a:p>
          <a:endParaRPr lang="el-GR"/>
        </a:p>
      </dgm:t>
    </dgm:pt>
    <dgm:pt modelId="{4F6A570B-10AF-4E70-BB52-12C1FBE9BB8E}" type="sibTrans" cxnId="{E7193EB0-07C3-4899-B869-C1B826B078C6}">
      <dgm:prSet/>
      <dgm:spPr/>
      <dgm:t>
        <a:bodyPr/>
        <a:lstStyle/>
        <a:p>
          <a:endParaRPr lang="el-GR"/>
        </a:p>
      </dgm:t>
    </dgm:pt>
    <dgm:pt modelId="{4489E60F-99B2-491D-9959-14C67343F92C}">
      <dgm:prSet phldrT="[Κείμενο]"/>
      <dgm:spPr>
        <a:solidFill>
          <a:schemeClr val="accent4">
            <a:lumMod val="60000"/>
            <a:lumOff val="40000"/>
          </a:schemeClr>
        </a:solidFill>
      </dgm:spPr>
      <dgm:t>
        <a:bodyPr/>
        <a:lstStyle/>
        <a:p>
          <a:r>
            <a:rPr lang="el-GR" b="1" dirty="0">
              <a:solidFill>
                <a:schemeClr val="tx1"/>
              </a:solidFill>
              <a:latin typeface="Segoe Script" panose="030B0504020000000003" pitchFamily="66" charset="0"/>
            </a:rPr>
            <a:t>ΤΟΠΟΘΕΤΗΣΗ ΚΑΜΒΑ ΣΤΟΝ ΤΟΙΧΟ</a:t>
          </a:r>
        </a:p>
      </dgm:t>
    </dgm:pt>
    <dgm:pt modelId="{72E6A06A-6B03-4CE4-8652-F3657F1752BD}" type="parTrans" cxnId="{06D13343-6DE5-4AB8-8693-6BE5AE22E3EC}">
      <dgm:prSet/>
      <dgm:spPr/>
      <dgm:t>
        <a:bodyPr/>
        <a:lstStyle/>
        <a:p>
          <a:endParaRPr lang="el-GR"/>
        </a:p>
      </dgm:t>
    </dgm:pt>
    <dgm:pt modelId="{EB521E7C-5CA0-463D-B557-8495832C3052}" type="sibTrans" cxnId="{06D13343-6DE5-4AB8-8693-6BE5AE22E3EC}">
      <dgm:prSet/>
      <dgm:spPr/>
      <dgm:t>
        <a:bodyPr/>
        <a:lstStyle/>
        <a:p>
          <a:endParaRPr lang="el-GR"/>
        </a:p>
      </dgm:t>
    </dgm:pt>
    <dgm:pt modelId="{02345817-44EA-4650-B35C-A01B238C0246}">
      <dgm:prSet phldrT="[Κείμενο]"/>
      <dgm:spPr>
        <a:solidFill>
          <a:schemeClr val="accent4">
            <a:lumMod val="60000"/>
            <a:lumOff val="40000"/>
          </a:schemeClr>
        </a:solidFill>
      </dgm:spPr>
      <dgm:t>
        <a:bodyPr/>
        <a:lstStyle/>
        <a:p>
          <a:r>
            <a:rPr lang="el-GR" b="1" dirty="0">
              <a:solidFill>
                <a:schemeClr val="tx1"/>
              </a:solidFill>
              <a:latin typeface="Segoe Script" panose="030B0504020000000003" pitchFamily="66" charset="0"/>
            </a:rPr>
            <a:t>ΣΧΕΔΙΑΣΜΟΣ ΤΟΥ ΕΠΙΧΕΙΡΗΜΑΤΙΚΟΥ ΜΟΝΤΕΛΟΥ</a:t>
          </a:r>
        </a:p>
      </dgm:t>
    </dgm:pt>
    <dgm:pt modelId="{0F95ECC2-6971-4E88-A67A-3E127A5969A7}" type="parTrans" cxnId="{EBBB4DAA-4E3D-4AC5-ACB9-31EFE7A9FF72}">
      <dgm:prSet/>
      <dgm:spPr/>
      <dgm:t>
        <a:bodyPr/>
        <a:lstStyle/>
        <a:p>
          <a:endParaRPr lang="el-GR"/>
        </a:p>
      </dgm:t>
    </dgm:pt>
    <dgm:pt modelId="{A03F8A84-FF95-4FE7-94E4-7E67C6A3C19C}" type="sibTrans" cxnId="{EBBB4DAA-4E3D-4AC5-ACB9-31EFE7A9FF72}">
      <dgm:prSet/>
      <dgm:spPr/>
      <dgm:t>
        <a:bodyPr/>
        <a:lstStyle/>
        <a:p>
          <a:endParaRPr lang="el-GR"/>
        </a:p>
      </dgm:t>
    </dgm:pt>
    <dgm:pt modelId="{DD8E397E-FD93-4E01-B0C4-39DB982590E0}" type="pres">
      <dgm:prSet presAssocID="{20707F77-544C-42FB-9CF1-BB113FCBAAE8}" presName="Name0" presStyleCnt="0">
        <dgm:presLayoutVars>
          <dgm:dir/>
          <dgm:resizeHandles val="exact"/>
        </dgm:presLayoutVars>
      </dgm:prSet>
      <dgm:spPr/>
    </dgm:pt>
    <dgm:pt modelId="{25A0E41C-D759-48CF-9C28-67984BEDB22F}" type="pres">
      <dgm:prSet presAssocID="{FF78E569-9EE7-417F-8FEA-9B0AE851B4EF}" presName="node" presStyleLbl="node1" presStyleIdx="0" presStyleCnt="3">
        <dgm:presLayoutVars>
          <dgm:bulletEnabled val="1"/>
        </dgm:presLayoutVars>
      </dgm:prSet>
      <dgm:spPr/>
      <dgm:t>
        <a:bodyPr/>
        <a:lstStyle/>
        <a:p>
          <a:endParaRPr lang="el-GR"/>
        </a:p>
      </dgm:t>
    </dgm:pt>
    <dgm:pt modelId="{FEE7DCBE-D864-4734-BC98-E34F4FD7D593}" type="pres">
      <dgm:prSet presAssocID="{4F6A570B-10AF-4E70-BB52-12C1FBE9BB8E}" presName="sibTrans" presStyleLbl="sibTrans2D1" presStyleIdx="0" presStyleCnt="2"/>
      <dgm:spPr/>
      <dgm:t>
        <a:bodyPr/>
        <a:lstStyle/>
        <a:p>
          <a:endParaRPr lang="el-GR"/>
        </a:p>
      </dgm:t>
    </dgm:pt>
    <dgm:pt modelId="{E7FBA9F7-4F65-4938-B145-E4D025A96D35}" type="pres">
      <dgm:prSet presAssocID="{4F6A570B-10AF-4E70-BB52-12C1FBE9BB8E}" presName="connectorText" presStyleLbl="sibTrans2D1" presStyleIdx="0" presStyleCnt="2"/>
      <dgm:spPr/>
      <dgm:t>
        <a:bodyPr/>
        <a:lstStyle/>
        <a:p>
          <a:endParaRPr lang="el-GR"/>
        </a:p>
      </dgm:t>
    </dgm:pt>
    <dgm:pt modelId="{45CD028C-3C29-480C-861E-8C00C2E42B40}" type="pres">
      <dgm:prSet presAssocID="{4489E60F-99B2-491D-9959-14C67343F92C}" presName="node" presStyleLbl="node1" presStyleIdx="1" presStyleCnt="3">
        <dgm:presLayoutVars>
          <dgm:bulletEnabled val="1"/>
        </dgm:presLayoutVars>
      </dgm:prSet>
      <dgm:spPr/>
      <dgm:t>
        <a:bodyPr/>
        <a:lstStyle/>
        <a:p>
          <a:endParaRPr lang="el-GR"/>
        </a:p>
      </dgm:t>
    </dgm:pt>
    <dgm:pt modelId="{14945D73-A64C-45E5-9A9B-D299EC0B105A}" type="pres">
      <dgm:prSet presAssocID="{EB521E7C-5CA0-463D-B557-8495832C3052}" presName="sibTrans" presStyleLbl="sibTrans2D1" presStyleIdx="1" presStyleCnt="2"/>
      <dgm:spPr/>
      <dgm:t>
        <a:bodyPr/>
        <a:lstStyle/>
        <a:p>
          <a:endParaRPr lang="el-GR"/>
        </a:p>
      </dgm:t>
    </dgm:pt>
    <dgm:pt modelId="{8BA91A89-E79A-4DA9-9A9C-AC1211BCBA54}" type="pres">
      <dgm:prSet presAssocID="{EB521E7C-5CA0-463D-B557-8495832C3052}" presName="connectorText" presStyleLbl="sibTrans2D1" presStyleIdx="1" presStyleCnt="2"/>
      <dgm:spPr/>
      <dgm:t>
        <a:bodyPr/>
        <a:lstStyle/>
        <a:p>
          <a:endParaRPr lang="el-GR"/>
        </a:p>
      </dgm:t>
    </dgm:pt>
    <dgm:pt modelId="{2C911B97-4D18-4137-94CB-2D5BBB8AA951}" type="pres">
      <dgm:prSet presAssocID="{02345817-44EA-4650-B35C-A01B238C0246}" presName="node" presStyleLbl="node1" presStyleIdx="2" presStyleCnt="3" custLinFactNeighborX="837" custLinFactNeighborY="-7418">
        <dgm:presLayoutVars>
          <dgm:bulletEnabled val="1"/>
        </dgm:presLayoutVars>
      </dgm:prSet>
      <dgm:spPr/>
      <dgm:t>
        <a:bodyPr/>
        <a:lstStyle/>
        <a:p>
          <a:endParaRPr lang="el-GR"/>
        </a:p>
      </dgm:t>
    </dgm:pt>
  </dgm:ptLst>
  <dgm:cxnLst>
    <dgm:cxn modelId="{5BB78CEE-656E-4A33-B70C-207F0810C6CD}" type="presOf" srcId="{EB521E7C-5CA0-463D-B557-8495832C3052}" destId="{8BA91A89-E79A-4DA9-9A9C-AC1211BCBA54}" srcOrd="1" destOrd="0" presId="urn:microsoft.com/office/officeart/2005/8/layout/process1"/>
    <dgm:cxn modelId="{3EFF1C89-6181-47F4-9AF3-032E751FEACA}" type="presOf" srcId="{FF78E569-9EE7-417F-8FEA-9B0AE851B4EF}" destId="{25A0E41C-D759-48CF-9C28-67984BEDB22F}" srcOrd="0" destOrd="0" presId="urn:microsoft.com/office/officeart/2005/8/layout/process1"/>
    <dgm:cxn modelId="{27B3D553-32F5-4012-9D07-23445A38BBAA}" type="presOf" srcId="{4489E60F-99B2-491D-9959-14C67343F92C}" destId="{45CD028C-3C29-480C-861E-8C00C2E42B40}" srcOrd="0" destOrd="0" presId="urn:microsoft.com/office/officeart/2005/8/layout/process1"/>
    <dgm:cxn modelId="{0E6F5210-4E16-4A2C-A3A9-E583B0181F41}" type="presOf" srcId="{EB521E7C-5CA0-463D-B557-8495832C3052}" destId="{14945D73-A64C-45E5-9A9B-D299EC0B105A}" srcOrd="0" destOrd="0" presId="urn:microsoft.com/office/officeart/2005/8/layout/process1"/>
    <dgm:cxn modelId="{FB7649CF-F751-4705-B57B-1B5B3EE5603E}" type="presOf" srcId="{20707F77-544C-42FB-9CF1-BB113FCBAAE8}" destId="{DD8E397E-FD93-4E01-B0C4-39DB982590E0}" srcOrd="0" destOrd="0" presId="urn:microsoft.com/office/officeart/2005/8/layout/process1"/>
    <dgm:cxn modelId="{06D13343-6DE5-4AB8-8693-6BE5AE22E3EC}" srcId="{20707F77-544C-42FB-9CF1-BB113FCBAAE8}" destId="{4489E60F-99B2-491D-9959-14C67343F92C}" srcOrd="1" destOrd="0" parTransId="{72E6A06A-6B03-4CE4-8652-F3657F1752BD}" sibTransId="{EB521E7C-5CA0-463D-B557-8495832C3052}"/>
    <dgm:cxn modelId="{EBBB4DAA-4E3D-4AC5-ACB9-31EFE7A9FF72}" srcId="{20707F77-544C-42FB-9CF1-BB113FCBAAE8}" destId="{02345817-44EA-4650-B35C-A01B238C0246}" srcOrd="2" destOrd="0" parTransId="{0F95ECC2-6971-4E88-A67A-3E127A5969A7}" sibTransId="{A03F8A84-FF95-4FE7-94E4-7E67C6A3C19C}"/>
    <dgm:cxn modelId="{E7193EB0-07C3-4899-B869-C1B826B078C6}" srcId="{20707F77-544C-42FB-9CF1-BB113FCBAAE8}" destId="{FF78E569-9EE7-417F-8FEA-9B0AE851B4EF}" srcOrd="0" destOrd="0" parTransId="{132674FB-FA96-49FF-8AE0-0CDC4B604C6B}" sibTransId="{4F6A570B-10AF-4E70-BB52-12C1FBE9BB8E}"/>
    <dgm:cxn modelId="{823B93CC-6D3D-4335-8950-A7D974C264E5}" type="presOf" srcId="{4F6A570B-10AF-4E70-BB52-12C1FBE9BB8E}" destId="{FEE7DCBE-D864-4734-BC98-E34F4FD7D593}" srcOrd="0" destOrd="0" presId="urn:microsoft.com/office/officeart/2005/8/layout/process1"/>
    <dgm:cxn modelId="{804ED533-EAE0-421D-A5FE-821F79B5FF18}" type="presOf" srcId="{4F6A570B-10AF-4E70-BB52-12C1FBE9BB8E}" destId="{E7FBA9F7-4F65-4938-B145-E4D025A96D35}" srcOrd="1" destOrd="0" presId="urn:microsoft.com/office/officeart/2005/8/layout/process1"/>
    <dgm:cxn modelId="{D3CD8B88-4C83-45FC-8C21-3063E97EFB84}" type="presOf" srcId="{02345817-44EA-4650-B35C-A01B238C0246}" destId="{2C911B97-4D18-4137-94CB-2D5BBB8AA951}" srcOrd="0" destOrd="0" presId="urn:microsoft.com/office/officeart/2005/8/layout/process1"/>
    <dgm:cxn modelId="{C3654B4E-9B2E-4C49-9370-56D53AD7F1A4}" type="presParOf" srcId="{DD8E397E-FD93-4E01-B0C4-39DB982590E0}" destId="{25A0E41C-D759-48CF-9C28-67984BEDB22F}" srcOrd="0" destOrd="0" presId="urn:microsoft.com/office/officeart/2005/8/layout/process1"/>
    <dgm:cxn modelId="{E3A15E5C-C955-4553-8188-770F2C6F9998}" type="presParOf" srcId="{DD8E397E-FD93-4E01-B0C4-39DB982590E0}" destId="{FEE7DCBE-D864-4734-BC98-E34F4FD7D593}" srcOrd="1" destOrd="0" presId="urn:microsoft.com/office/officeart/2005/8/layout/process1"/>
    <dgm:cxn modelId="{F6FC3BA2-FF90-4C75-8835-ABA84599771D}" type="presParOf" srcId="{FEE7DCBE-D864-4734-BC98-E34F4FD7D593}" destId="{E7FBA9F7-4F65-4938-B145-E4D025A96D35}" srcOrd="0" destOrd="0" presId="urn:microsoft.com/office/officeart/2005/8/layout/process1"/>
    <dgm:cxn modelId="{832221AC-DE1E-46CF-BD42-9270B93FD00A}" type="presParOf" srcId="{DD8E397E-FD93-4E01-B0C4-39DB982590E0}" destId="{45CD028C-3C29-480C-861E-8C00C2E42B40}" srcOrd="2" destOrd="0" presId="urn:microsoft.com/office/officeart/2005/8/layout/process1"/>
    <dgm:cxn modelId="{4E137994-2B32-49B7-968F-1BB8847A7BAE}" type="presParOf" srcId="{DD8E397E-FD93-4E01-B0C4-39DB982590E0}" destId="{14945D73-A64C-45E5-9A9B-D299EC0B105A}" srcOrd="3" destOrd="0" presId="urn:microsoft.com/office/officeart/2005/8/layout/process1"/>
    <dgm:cxn modelId="{5489B5A2-59DD-4F44-B54E-561D5527CF24}" type="presParOf" srcId="{14945D73-A64C-45E5-9A9B-D299EC0B105A}" destId="{8BA91A89-E79A-4DA9-9A9C-AC1211BCBA54}" srcOrd="0" destOrd="0" presId="urn:microsoft.com/office/officeart/2005/8/layout/process1"/>
    <dgm:cxn modelId="{BF276A76-33E8-46BE-BD50-AB63CA73B1BF}" type="presParOf" srcId="{DD8E397E-FD93-4E01-B0C4-39DB982590E0}" destId="{2C911B97-4D18-4137-94CB-2D5BBB8AA951}"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D242D0-91D0-4CB4-ADA5-432F0E79242B}">
      <dsp:nvSpPr>
        <dsp:cNvPr id="0" name=""/>
        <dsp:cNvSpPr/>
      </dsp:nvSpPr>
      <dsp:spPr>
        <a:xfrm>
          <a:off x="0" y="437909"/>
          <a:ext cx="5811128" cy="2368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l-GR" sz="2300" kern="1200" dirty="0"/>
            <a:t>Αυτός ο ορισμός μπορεί να γίνει μέρος μιας</a:t>
          </a:r>
          <a:r>
            <a:rPr lang="en-US" sz="2300" kern="1200" dirty="0"/>
            <a:t> </a:t>
          </a:r>
          <a:r>
            <a:rPr lang="el-GR" sz="2300" kern="1200" dirty="0"/>
            <a:t>κοινής γλώσσας κατανόησης που μας επιτρέπει</a:t>
          </a:r>
          <a:r>
            <a:rPr lang="en-US" sz="2300" kern="1200" dirty="0"/>
            <a:t> </a:t>
          </a:r>
          <a:r>
            <a:rPr lang="el-GR" sz="2300" kern="1200" dirty="0"/>
            <a:t>να περιγράφουμε με ευκολία και να χειριζόμαστε</a:t>
          </a:r>
          <a:r>
            <a:rPr lang="en-US" sz="2300" kern="1200" dirty="0"/>
            <a:t> </a:t>
          </a:r>
          <a:r>
            <a:rPr lang="el-GR" sz="2300" kern="1200" dirty="0"/>
            <a:t>τα επιχειρηματικά μοντέλα για να δημιουργούμε</a:t>
          </a:r>
          <a:r>
            <a:rPr lang="en-US" sz="2300" kern="1200" dirty="0"/>
            <a:t> </a:t>
          </a:r>
          <a:r>
            <a:rPr lang="el-GR" sz="2300" kern="1200" dirty="0"/>
            <a:t>νέες εναλλακτικές στρατηγικές.</a:t>
          </a:r>
          <a:endParaRPr lang="en-US" sz="2300" kern="1200" dirty="0"/>
        </a:p>
      </dsp:txBody>
      <dsp:txXfrm>
        <a:off x="0" y="437909"/>
        <a:ext cx="5811128" cy="2368080"/>
      </dsp:txXfrm>
    </dsp:sp>
    <dsp:sp modelId="{6072745F-CF07-43AA-AC84-27DB3F73F911}">
      <dsp:nvSpPr>
        <dsp:cNvPr id="0" name=""/>
        <dsp:cNvSpPr/>
      </dsp:nvSpPr>
      <dsp:spPr>
        <a:xfrm>
          <a:off x="0" y="2872229"/>
          <a:ext cx="5811128" cy="2368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l-GR" sz="2300" kern="1200" dirty="0"/>
            <a:t>Θεωρούμε ότι ένα επιχειρηματικό μοντέλο</a:t>
          </a:r>
          <a:r>
            <a:rPr lang="en-US" sz="2300" kern="1200" dirty="0"/>
            <a:t> </a:t>
          </a:r>
          <a:r>
            <a:rPr lang="el-GR" sz="2300" kern="1200" dirty="0"/>
            <a:t>μπορεί να </a:t>
          </a:r>
          <a:r>
            <a:rPr lang="el-GR" sz="2300" kern="1200" dirty="0" err="1"/>
            <a:t>περιγραφεί</a:t>
          </a:r>
          <a:r>
            <a:rPr lang="el-GR" sz="2300" kern="1200" dirty="0"/>
            <a:t> αποτελεσματικότερα με</a:t>
          </a:r>
          <a:r>
            <a:rPr lang="en-US" sz="2300" kern="1200" dirty="0"/>
            <a:t> </a:t>
          </a:r>
          <a:r>
            <a:rPr lang="el-GR" sz="2300" kern="1200" dirty="0"/>
            <a:t>τη χρήση των εννέα δομικών στοιχείων που</a:t>
          </a:r>
          <a:r>
            <a:rPr lang="en-US" sz="2300" kern="1200" dirty="0"/>
            <a:t> </a:t>
          </a:r>
          <a:r>
            <a:rPr lang="el-GR" sz="2300" kern="1200" dirty="0"/>
            <a:t>δείχνουν τη λογική με την οποία μια επιχείρηση</a:t>
          </a:r>
          <a:r>
            <a:rPr lang="en-US" sz="2300" kern="1200" dirty="0"/>
            <a:t> </a:t>
          </a:r>
          <a:r>
            <a:rPr lang="el-GR" sz="2300" kern="1200" dirty="0"/>
            <a:t>στοχεύει στη βιωσιμότητα και την κερδοφορία.</a:t>
          </a:r>
          <a:endParaRPr lang="en-US" sz="2300" kern="1200" dirty="0"/>
        </a:p>
      </dsp:txBody>
      <dsp:txXfrm>
        <a:off x="0" y="2872229"/>
        <a:ext cx="5811128" cy="2368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A872091-BAEA-4781-A829-C23617945B5D}" type="datetimeFigureOut">
              <a:rPr lang="el-GR" smtClean="0"/>
              <a:pPr/>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297228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A872091-BAEA-4781-A829-C23617945B5D}" type="datetimeFigureOut">
              <a:rPr lang="el-GR" smtClean="0"/>
              <a:pPr/>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71380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A872091-BAEA-4781-A829-C23617945B5D}" type="datetimeFigureOut">
              <a:rPr lang="el-GR" smtClean="0"/>
              <a:pPr/>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361113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CF341A8-086E-A6E3-B953-C1A9CDA1598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423B56C6-FB8E-12DA-AFE1-3DABA2E86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27B0B3AD-16BC-D97D-DEAD-5AB7AAC996DD}"/>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8B90D6E7-92E1-F540-CB2E-D0D4DD0F51F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F45B7ECA-B73B-ADB7-ED12-7715436028DF}"/>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615557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54BDEA0-00DB-17B5-A2D0-48E3B403A2D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501E22A6-1D48-F770-F20B-8F9E6B5607F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6D643446-9EDC-5F7F-EF0D-E1AE7BD563D3}"/>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A534B451-BF71-43C8-2C59-28574A91BE8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08D66C09-2E14-A9A0-4A7B-399B8C62E4DD}"/>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287049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26780AA-33A1-4E80-26F1-13044C4CBB6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687AB-EA80-6616-F867-9F0F181788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65AE398B-7B3F-AE1F-A4E4-A2B6E4ADD736}"/>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68CDA7BA-BBB4-21AB-26AF-92BD558A9C6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0ACCB13E-4061-45E1-C68B-90AC322C2552}"/>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044854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312F4B-6075-3A52-76A0-BD93E5B6A2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45B3B243-2B79-7EC9-984A-CC043D50108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A762FAC5-E03D-1DB6-4A1D-02B741F6946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F4B4DBB3-DEB4-2C2D-E8C8-77F2B7514013}"/>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6" name="Θέση υποσέλιδου 5">
            <a:extLst>
              <a:ext uri="{FF2B5EF4-FFF2-40B4-BE49-F238E27FC236}">
                <a16:creationId xmlns="" xmlns:a16="http://schemas.microsoft.com/office/drawing/2014/main" id="{E6BC7B02-8570-7594-1769-62E4A3472E0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 xmlns:a16="http://schemas.microsoft.com/office/drawing/2014/main" id="{264D87F2-0B8B-7191-38B3-C99BE72FB17C}"/>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44033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9A7BDC9-B4F0-DD8F-2F81-0FA9275DEF6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735E32D8-1202-4249-91C6-DF88D3496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44175C37-B078-34EE-E8C6-B4D846DCF17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29A14A62-FF0C-7DBE-BE34-EBCC38801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BD48E26F-0D22-9CEA-3193-35EB9DBFCBE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814E65B6-2B46-9879-873F-F2F8A9A68FD1}"/>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8" name="Θέση υποσέλιδου 7">
            <a:extLst>
              <a:ext uri="{FF2B5EF4-FFF2-40B4-BE49-F238E27FC236}">
                <a16:creationId xmlns="" xmlns:a16="http://schemas.microsoft.com/office/drawing/2014/main" id="{059719A8-CF3D-3FBE-0989-241485F24E70}"/>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 xmlns:a16="http://schemas.microsoft.com/office/drawing/2014/main" id="{F2C4F836-1C80-B453-53A5-E0D2373678FB}"/>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2654440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F5B0D9E-7A5D-5AA9-42DA-5BCEE6B36B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0DC94C28-A6FD-71EF-53F2-F2BA81A7590E}"/>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4" name="Θέση υποσέλιδου 3">
            <a:extLst>
              <a:ext uri="{FF2B5EF4-FFF2-40B4-BE49-F238E27FC236}">
                <a16:creationId xmlns="" xmlns:a16="http://schemas.microsoft.com/office/drawing/2014/main" id="{725A2ACA-7D2C-B412-3D34-FC78B5B9D59E}"/>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 xmlns:a16="http://schemas.microsoft.com/office/drawing/2014/main" id="{F1DA57C9-E2F8-583E-C4A4-02C671740E57}"/>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2395629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F2575A55-1650-A53E-44C3-A1AA2173B335}"/>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3" name="Θέση υποσέλιδου 2">
            <a:extLst>
              <a:ext uri="{FF2B5EF4-FFF2-40B4-BE49-F238E27FC236}">
                <a16:creationId xmlns="" xmlns:a16="http://schemas.microsoft.com/office/drawing/2014/main" id="{64E3E79D-1082-346A-3F1D-660174E90300}"/>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 xmlns:a16="http://schemas.microsoft.com/office/drawing/2014/main" id="{5F8B99BB-76AD-141F-0C0F-CDF76F4E4FC7}"/>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785539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8061369-755A-4D1E-3BB8-4CE209F545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83573D1A-09E7-1712-B0CC-B118DB19C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23A410C9-F7EE-85EF-02C8-3B48A3E1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D1109798-0BD9-6062-05F8-4D813DA27978}"/>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6" name="Θέση υποσέλιδου 5">
            <a:extLst>
              <a:ext uri="{FF2B5EF4-FFF2-40B4-BE49-F238E27FC236}">
                <a16:creationId xmlns="" xmlns:a16="http://schemas.microsoft.com/office/drawing/2014/main" id="{88A86843-5290-4540-F30B-2FD3AAF0D76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 xmlns:a16="http://schemas.microsoft.com/office/drawing/2014/main" id="{B0BC8FC1-026D-0E3C-A4E1-75D90D82C80D}"/>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108454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A872091-BAEA-4781-A829-C23617945B5D}" type="datetimeFigureOut">
              <a:rPr lang="el-GR" smtClean="0"/>
              <a:pPr/>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4058160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1AF7AD-0F59-9CF3-B9DF-F98457F87CE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D4243461-8820-949A-467D-596AB0AD9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9534E76C-F4C0-F3B2-C348-74AF5C638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EBF359B8-1B81-84CF-F53D-E6547A38ED50}"/>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6" name="Θέση υποσέλιδου 5">
            <a:extLst>
              <a:ext uri="{FF2B5EF4-FFF2-40B4-BE49-F238E27FC236}">
                <a16:creationId xmlns="" xmlns:a16="http://schemas.microsoft.com/office/drawing/2014/main" id="{56E06EB2-2195-573F-A27F-7DF9A9229E6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 xmlns:a16="http://schemas.microsoft.com/office/drawing/2014/main" id="{F2C528F9-15DF-6705-DAE2-21EC332631D5}"/>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50237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837E93E-4371-793A-3454-D6277F8F4C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05C9CC9-B72C-BFD6-4758-C29C620F300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0322001E-E3B0-1F1B-A130-101038BE6BF9}"/>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2A174AB6-4986-22E2-7892-356E103D59B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5AAA1F25-4E96-AF89-0196-EFAE34559F23}"/>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362550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2BBD9945-4D89-3252-139D-AD9554EBD58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0DFF8E2B-E27E-1CB9-FB7B-B7A22163D64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67C9A3A3-E578-BAF7-3412-40ECD64E771A}"/>
              </a:ext>
            </a:extLst>
          </p:cNvPr>
          <p:cNvSpPr>
            <a:spLocks noGrp="1"/>
          </p:cNvSpPr>
          <p:nvPr>
            <p:ph type="dt" sz="half" idx="10"/>
          </p:nvPr>
        </p:nvSpPr>
        <p:spPr/>
        <p:txBody>
          <a:body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8E6FE684-80B9-6F7F-DC9E-A3D6A757846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 xmlns:a16="http://schemas.microsoft.com/office/drawing/2014/main" id="{F1CBD4AB-5388-6872-885C-BB996C63FE37}"/>
              </a:ext>
            </a:extLst>
          </p:cNvPr>
          <p:cNvSpPr>
            <a:spLocks noGrp="1"/>
          </p:cNvSpPr>
          <p:nvPr>
            <p:ph type="sldNum" sz="quarter" idx="12"/>
          </p:nvPr>
        </p:nvSpPr>
        <p:spPr/>
        <p:txBody>
          <a:body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2082674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93051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3869777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315987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6" name="Footer Placeholder 5">
            <a:extLst>
              <a:ext uri="{FF2B5EF4-FFF2-40B4-BE49-F238E27FC236}">
                <a16:creationId xmlns=""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1739764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8" name="Footer Placeholder 7">
            <a:extLst>
              <a:ext uri="{FF2B5EF4-FFF2-40B4-BE49-F238E27FC236}">
                <a16:creationId xmlns=""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3658102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4" name="Footer Placeholder 3">
            <a:extLst>
              <a:ext uri="{FF2B5EF4-FFF2-40B4-BE49-F238E27FC236}">
                <a16:creationId xmlns=""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pPr/>
              <a:t>‹#›</a:t>
            </a:fld>
            <a:endParaRPr lang="en-US"/>
          </a:p>
        </p:txBody>
      </p:sp>
      <p:sp>
        <p:nvSpPr>
          <p:cNvPr id="6" name="Freeform: Shape 5">
            <a:extLst>
              <a:ext uri="{FF2B5EF4-FFF2-40B4-BE49-F238E27FC236}">
                <a16:creationId xmlns="" xmlns:a16="http://schemas.microsoft.com/office/drawing/2014/main" id="{48F340C5-9EBB-43D9-91F5-F767DBD59BBF}"/>
              </a:ext>
              <a:ext uri="{C183D7F6-B498-43B3-948B-1728B52AA6E4}">
                <adec:decorative xmlns=""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 xmlns:a16="http://schemas.microsoft.com/office/drawing/2014/main" id="{B7A37F60-69E7-41AC-BC9A-9DBC3B577269}"/>
              </a:ext>
              <a:ext uri="{C183D7F6-B498-43B3-948B-1728B52AA6E4}">
                <adec:decorative xmlns=""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 xmlns:p14="http://schemas.microsoft.com/office/powerpoint/2010/main" val="2963272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3" name="Footer Placeholder 2">
            <a:extLst>
              <a:ext uri="{FF2B5EF4-FFF2-40B4-BE49-F238E27FC236}">
                <a16:creationId xmlns=""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336927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A872091-BAEA-4781-A829-C23617945B5D}" type="datetimeFigureOut">
              <a:rPr lang="el-GR" smtClean="0"/>
              <a:pPr/>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1847668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6" name="Footer Placeholder 5">
            <a:extLst>
              <a:ext uri="{FF2B5EF4-FFF2-40B4-BE49-F238E27FC236}">
                <a16:creationId xmlns=""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4147733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6" name="Footer Placeholder 5">
            <a:extLst>
              <a:ext uri="{FF2B5EF4-FFF2-40B4-BE49-F238E27FC236}">
                <a16:creationId xmlns=""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3524727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945599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pPr/>
              <a:t>‹#›</a:t>
            </a:fld>
            <a:endParaRPr lang="en-US"/>
          </a:p>
        </p:txBody>
      </p:sp>
    </p:spTree>
    <p:extLst>
      <p:ext uri="{BB962C8B-B14F-4D97-AF65-F5344CB8AC3E}">
        <p14:creationId xmlns="" xmlns:p14="http://schemas.microsoft.com/office/powerpoint/2010/main" val="365801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A872091-BAEA-4781-A829-C23617945B5D}" type="datetimeFigureOut">
              <a:rPr lang="el-GR" smtClean="0"/>
              <a:pPr/>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376322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A872091-BAEA-4781-A829-C23617945B5D}" type="datetimeFigureOut">
              <a:rPr lang="el-GR" smtClean="0"/>
              <a:pPr/>
              <a:t>14/3/2025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163373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A872091-BAEA-4781-A829-C23617945B5D}" type="datetimeFigureOut">
              <a:rPr lang="el-GR" smtClean="0"/>
              <a:pPr/>
              <a:t>14/3/2025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8342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72091-BAEA-4781-A829-C23617945B5D}" type="datetimeFigureOut">
              <a:rPr lang="el-GR" smtClean="0"/>
              <a:pPr/>
              <a:t>14/3/2025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25236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A872091-BAEA-4781-A829-C23617945B5D}" type="datetimeFigureOut">
              <a:rPr lang="el-GR" smtClean="0"/>
              <a:pPr/>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363578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A872091-BAEA-4781-A829-C23617945B5D}" type="datetimeFigureOut">
              <a:rPr lang="el-GR" smtClean="0"/>
              <a:pPr/>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98939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72091-BAEA-4781-A829-C23617945B5D}" type="datetimeFigureOut">
              <a:rPr lang="el-GR" smtClean="0"/>
              <a:pPr/>
              <a:t>14/3/2025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81BEB-9BE8-4B67-B8A5-7980D068EDFF}" type="slidenum">
              <a:rPr lang="el-GR" smtClean="0"/>
              <a:pPr/>
              <a:t>‹#›</a:t>
            </a:fld>
            <a:endParaRPr lang="el-GR"/>
          </a:p>
        </p:txBody>
      </p:sp>
    </p:spTree>
    <p:extLst>
      <p:ext uri="{BB962C8B-B14F-4D97-AF65-F5344CB8AC3E}">
        <p14:creationId xmlns="" xmlns:p14="http://schemas.microsoft.com/office/powerpoint/2010/main" val="859679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CEC"/>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9BE2E5DC-9797-11E5-0855-963117169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28A51BFC-C304-2AED-D48D-03BF8CF38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40794A35-33BE-0E78-6A86-D92219BDF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ACB6D-F632-4C7B-AB80-1D6538FA8913}" type="datetimeFigureOut">
              <a:rPr lang="en-US" smtClean="0"/>
              <a:pPr/>
              <a:t>3/14/2025</a:t>
            </a:fld>
            <a:endParaRPr lang="en-US"/>
          </a:p>
        </p:txBody>
      </p:sp>
      <p:sp>
        <p:nvSpPr>
          <p:cNvPr id="5" name="Θέση υποσέλιδου 4">
            <a:extLst>
              <a:ext uri="{FF2B5EF4-FFF2-40B4-BE49-F238E27FC236}">
                <a16:creationId xmlns="" xmlns:a16="http://schemas.microsoft.com/office/drawing/2014/main" id="{EB13A04E-F7E8-E07C-BA79-B228466B5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 xmlns:a16="http://schemas.microsoft.com/office/drawing/2014/main" id="{3D54E6D8-400B-1F29-0707-90E9DF134C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13194-B2DD-4FBF-89A9-D22B0CF87504}" type="slidenum">
              <a:rPr lang="en-US" smtClean="0"/>
              <a:pPr/>
              <a:t>‹#›</a:t>
            </a:fld>
            <a:endParaRPr lang="en-US"/>
          </a:p>
        </p:txBody>
      </p:sp>
    </p:spTree>
    <p:extLst>
      <p:ext uri="{BB962C8B-B14F-4D97-AF65-F5344CB8AC3E}">
        <p14:creationId xmlns="" xmlns:p14="http://schemas.microsoft.com/office/powerpoint/2010/main" val="943090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pPr/>
              <a:t>3/14/2025</a:t>
            </a:fld>
            <a:endParaRPr lang="en-US"/>
          </a:p>
        </p:txBody>
      </p:sp>
      <p:sp>
        <p:nvSpPr>
          <p:cNvPr id="5" name="Footer Placeholder 4">
            <a:extLst>
              <a:ext uri="{FF2B5EF4-FFF2-40B4-BE49-F238E27FC236}">
                <a16:creationId xmlns=""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pPr/>
              <a:t>‹#›</a:t>
            </a:fld>
            <a:endParaRPr lang="en-US"/>
          </a:p>
        </p:txBody>
      </p:sp>
      <p:sp>
        <p:nvSpPr>
          <p:cNvPr id="14" name="Freeform: Shape 13">
            <a:extLst>
              <a:ext uri="{FF2B5EF4-FFF2-40B4-BE49-F238E27FC236}">
                <a16:creationId xmlns=""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 xmlns:p14="http://schemas.microsoft.com/office/powerpoint/2010/main" val="3088514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3A1188B-F6D0-454F-8265-790DD27A80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pic>
        <p:nvPicPr>
          <p:cNvPr id="4" name="Picture 3" descr="Ένα πολύχρωμο φως λαμπτήρας με εικονίδια επιχειρήσεων">
            <a:extLst>
              <a:ext uri="{FF2B5EF4-FFF2-40B4-BE49-F238E27FC236}">
                <a16:creationId xmlns="" xmlns:a16="http://schemas.microsoft.com/office/drawing/2014/main" id="{CB6B3CD3-86DD-5446-9E73-C03E6606A9A9}"/>
              </a:ext>
            </a:extLst>
          </p:cNvPr>
          <p:cNvPicPr>
            <a:picLocks noChangeAspect="1"/>
          </p:cNvPicPr>
          <p:nvPr/>
        </p:nvPicPr>
        <p:blipFill rotWithShape="1">
          <a:blip r:embed="rId2" cstate="print"/>
          <a:srcRect t="11465" b="8178"/>
          <a:stretch/>
        </p:blipFill>
        <p:spPr>
          <a:xfrm>
            <a:off x="20" y="10"/>
            <a:ext cx="12191980" cy="6857990"/>
          </a:xfrm>
          <a:prstGeom prst="rect">
            <a:avLst/>
          </a:prstGeom>
        </p:spPr>
      </p:pic>
      <p:sp>
        <p:nvSpPr>
          <p:cNvPr id="11" name="Freeform: Shape 10">
            <a:extLst>
              <a:ext uri="{FF2B5EF4-FFF2-40B4-BE49-F238E27FC236}">
                <a16:creationId xmlns="" xmlns:a16="http://schemas.microsoft.com/office/drawing/2014/main" id="{E1508670-65E0-4939-8E5D-98D071CA1A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57046">
            <a:off x="543795" y="3143470"/>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solidFill>
            <a:schemeClr val="bg1"/>
          </a:solidFill>
          <a:ln w="190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p:nvSpPr>
          <p:cNvPr id="13" name="Freeform: Shape 12">
            <a:extLst>
              <a:ext uri="{FF2B5EF4-FFF2-40B4-BE49-F238E27FC236}">
                <a16:creationId xmlns="" xmlns:a16="http://schemas.microsoft.com/office/drawing/2014/main" id="{BA680864-F353-4128-88F8-98E04FD76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57046">
            <a:off x="514767" y="3191764"/>
            <a:ext cx="5212440" cy="367917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01" h="725962">
                <a:moveTo>
                  <a:pt x="284667" y="725962"/>
                </a:moveTo>
                <a:cubicBezTo>
                  <a:pt x="313242" y="686910"/>
                  <a:pt x="340657" y="666797"/>
                  <a:pt x="430018" y="637285"/>
                </a:cubicBezTo>
                <a:cubicBezTo>
                  <a:pt x="519379" y="607773"/>
                  <a:pt x="700342" y="633664"/>
                  <a:pt x="820834" y="548891"/>
                </a:cubicBezTo>
                <a:cubicBezTo>
                  <a:pt x="941325" y="464119"/>
                  <a:pt x="978945" y="348264"/>
                  <a:pt x="954560" y="257809"/>
                </a:cubicBezTo>
                <a:cubicBezTo>
                  <a:pt x="930175" y="167354"/>
                  <a:pt x="880075" y="31018"/>
                  <a:pt x="674525" y="6158"/>
                </a:cubicBezTo>
                <a:cubicBezTo>
                  <a:pt x="468976" y="-18702"/>
                  <a:pt x="105460" y="25908"/>
                  <a:pt x="15300" y="247141"/>
                </a:cubicBezTo>
                <a:cubicBezTo>
                  <a:pt x="-20133" y="410209"/>
                  <a:pt x="-9465" y="576801"/>
                  <a:pt x="217325" y="651191"/>
                </a:cubicBezTo>
                <a:cubicBezTo>
                  <a:pt x="270475" y="669193"/>
                  <a:pt x="284667" y="725962"/>
                  <a:pt x="284667" y="725962"/>
                </a:cubicBezTo>
                <a:close/>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he Hand"/>
              <a:ea typeface="+mn-ea"/>
              <a:cs typeface="+mn-cs"/>
            </a:endParaRPr>
          </a:p>
        </p:txBody>
      </p:sp>
      <p:sp>
        <p:nvSpPr>
          <p:cNvPr id="2" name="Τίτλος 1">
            <a:extLst>
              <a:ext uri="{FF2B5EF4-FFF2-40B4-BE49-F238E27FC236}">
                <a16:creationId xmlns="" xmlns:a16="http://schemas.microsoft.com/office/drawing/2014/main" id="{A6FDAB9D-6E88-9E30-B7C5-5C249C9779BA}"/>
              </a:ext>
            </a:extLst>
          </p:cNvPr>
          <p:cNvSpPr>
            <a:spLocks noGrp="1"/>
          </p:cNvSpPr>
          <p:nvPr>
            <p:ph type="ctrTitle"/>
          </p:nvPr>
        </p:nvSpPr>
        <p:spPr>
          <a:xfrm>
            <a:off x="858981" y="3490546"/>
            <a:ext cx="4477789" cy="764931"/>
          </a:xfrm>
        </p:spPr>
        <p:txBody>
          <a:bodyPr anchor="b">
            <a:normAutofit fontScale="90000"/>
          </a:bodyPr>
          <a:lstStyle/>
          <a:p>
            <a:r>
              <a:rPr lang="el-GR" dirty="0" smtClean="0"/>
              <a:t>Κεφάλαιο 2</a:t>
            </a:r>
            <a:endParaRPr lang="el-GR" dirty="0"/>
          </a:p>
        </p:txBody>
      </p:sp>
      <p:sp>
        <p:nvSpPr>
          <p:cNvPr id="3" name="Υπότιτλος 2">
            <a:extLst>
              <a:ext uri="{FF2B5EF4-FFF2-40B4-BE49-F238E27FC236}">
                <a16:creationId xmlns="" xmlns:a16="http://schemas.microsoft.com/office/drawing/2014/main" id="{786E985D-DCC5-5F50-0718-3327B307B490}"/>
              </a:ext>
            </a:extLst>
          </p:cNvPr>
          <p:cNvSpPr>
            <a:spLocks noGrp="1"/>
          </p:cNvSpPr>
          <p:nvPr>
            <p:ph type="subTitle" idx="1"/>
          </p:nvPr>
        </p:nvSpPr>
        <p:spPr>
          <a:xfrm>
            <a:off x="1270941" y="4352193"/>
            <a:ext cx="4118743" cy="1784838"/>
          </a:xfrm>
        </p:spPr>
        <p:txBody>
          <a:bodyPr>
            <a:normAutofit fontScale="40000" lnSpcReduction="20000"/>
          </a:bodyPr>
          <a:lstStyle/>
          <a:p>
            <a:pPr algn="ctr"/>
            <a:r>
              <a:rPr lang="el-GR" dirty="0">
                <a:latin typeface="Bahnschrift" panose="020B0502040204020203" pitchFamily="34" charset="0"/>
              </a:rPr>
              <a:t>Τι είναι τα Επιχειρηματικά </a:t>
            </a:r>
          </a:p>
          <a:p>
            <a:pPr algn="ctr"/>
            <a:r>
              <a:rPr lang="el-GR" dirty="0">
                <a:latin typeface="Bahnschrift" panose="020B0502040204020203" pitchFamily="34" charset="0"/>
              </a:rPr>
              <a:t>Μοντέλα και ποια είναι τα </a:t>
            </a:r>
          </a:p>
          <a:p>
            <a:pPr algn="ctr"/>
            <a:r>
              <a:rPr lang="el-GR" dirty="0">
                <a:latin typeface="Bahnschrift" panose="020B0502040204020203" pitchFamily="34" charset="0"/>
              </a:rPr>
              <a:t>Δομικά τους </a:t>
            </a:r>
            <a:r>
              <a:rPr lang="el-GR" dirty="0" smtClean="0">
                <a:latin typeface="Bahnschrift" panose="020B0502040204020203" pitchFamily="34" charset="0"/>
              </a:rPr>
              <a:t>Στοιχεία</a:t>
            </a:r>
          </a:p>
          <a:p>
            <a:pPr algn="ctr"/>
            <a:endParaRPr lang="el-GR" dirty="0" smtClean="0">
              <a:latin typeface="Bahnschrift" panose="020B0502040204020203" pitchFamily="34" charset="0"/>
            </a:endParaRPr>
          </a:p>
          <a:p>
            <a:pPr algn="ctr"/>
            <a:r>
              <a:rPr lang="el-GR" dirty="0" smtClean="0">
                <a:latin typeface="Bahnschrift" panose="020B0502040204020203" pitchFamily="34" charset="0"/>
              </a:rPr>
              <a:t>Επιμέλεια: Ευάγγελος </a:t>
            </a:r>
            <a:r>
              <a:rPr lang="el-GR" dirty="0" err="1" smtClean="0">
                <a:latin typeface="Bahnschrift" panose="020B0502040204020203" pitchFamily="34" charset="0"/>
              </a:rPr>
              <a:t>Σιώκας</a:t>
            </a:r>
            <a:endParaRPr lang="el-GR" dirty="0" smtClean="0">
              <a:latin typeface="Bahnschrift" panose="020B0502040204020203" pitchFamily="34" charset="0"/>
            </a:endParaRPr>
          </a:p>
          <a:p>
            <a:pPr algn="ctr"/>
            <a:r>
              <a:rPr lang="el-GR" dirty="0" err="1" smtClean="0">
                <a:latin typeface="Bahnschrift" panose="020B0502040204020203" pitchFamily="34" charset="0"/>
              </a:rPr>
              <a:t>Κρεμαστιώτη</a:t>
            </a:r>
            <a:r>
              <a:rPr lang="el-GR" dirty="0" smtClean="0">
                <a:latin typeface="Bahnschrift" panose="020B0502040204020203" pitchFamily="34" charset="0"/>
              </a:rPr>
              <a:t> Βασιλική</a:t>
            </a:r>
            <a:endParaRPr lang="el-GR" dirty="0" smtClean="0">
              <a:latin typeface="Bahnschrift" panose="020B0502040204020203" pitchFamily="34" charset="0"/>
            </a:endParaRPr>
          </a:p>
          <a:p>
            <a:pPr algn="ctr"/>
            <a:endParaRPr lang="el-GR" dirty="0">
              <a:latin typeface="Bahnschrift" panose="020B0502040204020203" pitchFamily="34" charset="0"/>
            </a:endParaRPr>
          </a:p>
        </p:txBody>
      </p:sp>
      <p:sp>
        <p:nvSpPr>
          <p:cNvPr id="8" name="7 - TextBox"/>
          <p:cNvSpPr txBox="1"/>
          <p:nvPr/>
        </p:nvSpPr>
        <p:spPr>
          <a:xfrm>
            <a:off x="9706708" y="6682154"/>
            <a:ext cx="184731" cy="369332"/>
          </a:xfrm>
          <a:prstGeom prst="rect">
            <a:avLst/>
          </a:prstGeom>
          <a:noFill/>
        </p:spPr>
        <p:txBody>
          <a:bodyPr wrap="none" rtlCol="0">
            <a:spAutoFit/>
          </a:bodyPr>
          <a:lstStyle/>
          <a:p>
            <a:endParaRPr lang="el-GR" dirty="0"/>
          </a:p>
        </p:txBody>
      </p:sp>
    </p:spTree>
    <p:extLst>
      <p:ext uri="{BB962C8B-B14F-4D97-AF65-F5344CB8AC3E}">
        <p14:creationId xmlns="" xmlns:p14="http://schemas.microsoft.com/office/powerpoint/2010/main" val="23819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C38E95A6-8161-DBB6-A4A3-58B7CF5EF4BA}"/>
              </a:ext>
            </a:extLst>
          </p:cNvPr>
          <p:cNvSpPr txBox="1"/>
          <p:nvPr/>
        </p:nvSpPr>
        <p:spPr>
          <a:xfrm>
            <a:off x="528918" y="532564"/>
            <a:ext cx="4661648" cy="2554545"/>
          </a:xfrm>
          <a:prstGeom prst="rect">
            <a:avLst/>
          </a:prstGeom>
          <a:noFill/>
        </p:spPr>
        <p:txBody>
          <a:bodyPr wrap="square">
            <a:spAutoFit/>
          </a:bodyPr>
          <a:lstStyle/>
          <a:p>
            <a:pPr algn="l"/>
            <a:r>
              <a:rPr lang="el-GR" sz="1600" b="0" i="1" u="none" strike="noStrike" baseline="0" dirty="0">
                <a:solidFill>
                  <a:srgbClr val="FF3838"/>
                </a:solidFill>
                <a:latin typeface="UB-Baskerville-Italic"/>
              </a:rPr>
              <a:t>Μια Πρόταση Αξίας δημιουργεί αξία για ένα Τμήμα Πελατών μέσω ενός συγκεκριμένου συνδυασμού χαρακτηριστικών που καλύπτουν τις αντίστοιχες συγκεκριμένες ανάγκες.</a:t>
            </a:r>
          </a:p>
          <a:p>
            <a:pPr algn="l"/>
            <a:r>
              <a:rPr lang="el-GR" sz="1600" b="0" i="1" u="none" strike="noStrike" baseline="0" dirty="0">
                <a:solidFill>
                  <a:srgbClr val="FF3838"/>
                </a:solidFill>
                <a:latin typeface="UB-Baskerville-Italic"/>
              </a:rPr>
              <a:t>Οι Αξίες μπορεί να είναι ποσοτικές (π.χ. τιμή, ταχύτητα εξυπηρέτησης) ή ποιοτικές (σχεδίαση, ικανοποίηση).</a:t>
            </a:r>
          </a:p>
          <a:p>
            <a:pPr algn="l"/>
            <a:r>
              <a:rPr lang="el-GR" sz="1600" b="0" i="1" u="none" strike="noStrike" baseline="0" dirty="0">
                <a:solidFill>
                  <a:srgbClr val="FF3838"/>
                </a:solidFill>
                <a:latin typeface="UB-Baskerville-Italic"/>
              </a:rPr>
              <a:t>Στοιχεία από τον ακόλουθο –ενδεικτικό και όχι αποκλειστικό- κατάλογο μπορούν να συνεισφέρουν στην απόδοση αξίας στον πελάτη.</a:t>
            </a:r>
            <a:endParaRPr lang="en-US" sz="1600" dirty="0"/>
          </a:p>
        </p:txBody>
      </p:sp>
      <p:sp>
        <p:nvSpPr>
          <p:cNvPr id="12" name="TextBox 11">
            <a:extLst>
              <a:ext uri="{FF2B5EF4-FFF2-40B4-BE49-F238E27FC236}">
                <a16:creationId xmlns="" xmlns:a16="http://schemas.microsoft.com/office/drawing/2014/main" id="{25E42C92-B8ED-FE8C-87AC-7CA875346ED4}"/>
              </a:ext>
            </a:extLst>
          </p:cNvPr>
          <p:cNvSpPr txBox="1"/>
          <p:nvPr/>
        </p:nvSpPr>
        <p:spPr>
          <a:xfrm>
            <a:off x="528918" y="3271351"/>
            <a:ext cx="5567082" cy="3416320"/>
          </a:xfrm>
          <a:prstGeom prst="rect">
            <a:avLst/>
          </a:prstGeom>
          <a:noFill/>
        </p:spPr>
        <p:txBody>
          <a:bodyPr wrap="square">
            <a:spAutoFit/>
          </a:bodyPr>
          <a:lstStyle/>
          <a:p>
            <a:pPr algn="l"/>
            <a:r>
              <a:rPr lang="el-GR" sz="1800" b="1" i="0" u="none" strike="noStrike" baseline="0" dirty="0">
                <a:latin typeface="PFHighwayGothic-Bold"/>
              </a:rPr>
              <a:t>Νεωτερισμός</a:t>
            </a:r>
          </a:p>
          <a:p>
            <a:pPr algn="l"/>
            <a:r>
              <a:rPr lang="el-GR" sz="1800" b="0" i="0" u="none" strike="noStrike" baseline="0" dirty="0">
                <a:latin typeface="PFHighwayGothicCondensedLight"/>
              </a:rPr>
              <a:t>Μερικές Προτάσεις Αξίας ικανοποιούν ένα εντελώς νέο σύνολο αναγκών, που δεν ήταν νωρίτερα αντιληπτές από τους πελάτες επειδή δεν υπήρχε κάποια προηγούμενη παρόμοια πρόταση αξίας στην αγορά. Συνήθως, αν και όχι πάντοτε, σχετίζεται με την τεχνολογία. Για παράδειγμα, τα κινητά τηλέφωνα δημιούργησαν μια εντελώς νέα αγορά γύρω από τις κινητές τηλεπικοινωνίες. Όμως υπάρχουν και προϊόντα όπως τα ηθικά επενδυτικά κεφάλαια που ήταν καινοτόμα όταν πρωτοεμφανίστηκαν αλλά δεν έχουν ιδιαίτερη σχέση με την τεχνολογία.</a:t>
            </a:r>
            <a:endParaRPr lang="en-US" dirty="0"/>
          </a:p>
        </p:txBody>
      </p:sp>
      <p:sp>
        <p:nvSpPr>
          <p:cNvPr id="14" name="TextBox 13">
            <a:extLst>
              <a:ext uri="{FF2B5EF4-FFF2-40B4-BE49-F238E27FC236}">
                <a16:creationId xmlns="" xmlns:a16="http://schemas.microsoft.com/office/drawing/2014/main" id="{BCB2EF4E-B3A2-6DA5-EC77-B97238140F60}"/>
              </a:ext>
            </a:extLst>
          </p:cNvPr>
          <p:cNvSpPr txBox="1"/>
          <p:nvPr/>
        </p:nvSpPr>
        <p:spPr>
          <a:xfrm>
            <a:off x="6732495" y="532564"/>
            <a:ext cx="5199529" cy="1754326"/>
          </a:xfrm>
          <a:prstGeom prst="rect">
            <a:avLst/>
          </a:prstGeom>
          <a:noFill/>
        </p:spPr>
        <p:txBody>
          <a:bodyPr wrap="square">
            <a:spAutoFit/>
          </a:bodyPr>
          <a:lstStyle/>
          <a:p>
            <a:pPr algn="l"/>
            <a:r>
              <a:rPr lang="el-GR" sz="1800" b="1" i="0" u="none" strike="noStrike" baseline="0" dirty="0">
                <a:latin typeface="PFHighwayGothic-Bold"/>
              </a:rPr>
              <a:t>Αποδόσεις</a:t>
            </a:r>
          </a:p>
          <a:p>
            <a:pPr algn="l"/>
            <a:r>
              <a:rPr lang="el-GR" sz="1800" b="0" i="0" u="none" strike="noStrike" baseline="0" dirty="0">
                <a:latin typeface="PFHighwayGothicCondensedLight"/>
              </a:rPr>
              <a:t>Η βελτίωση της απόδοσης ενός αγαθού ή μιας υπηρεσίας υπήρξε ανέκαθεν ένας συνηθισμένος τρόπος δημιουργίας αξίας. Η αγορά των προσωπικών υπολογιστών παραδοσιακά βασίστηκε σε αυτό τον παράγοντα, με τη συνεχή εξέλιξη της ισχύος τους.</a:t>
            </a:r>
            <a:endParaRPr lang="en-US" dirty="0"/>
          </a:p>
        </p:txBody>
      </p:sp>
      <p:sp>
        <p:nvSpPr>
          <p:cNvPr id="16" name="TextBox 15">
            <a:extLst>
              <a:ext uri="{FF2B5EF4-FFF2-40B4-BE49-F238E27FC236}">
                <a16:creationId xmlns="" xmlns:a16="http://schemas.microsoft.com/office/drawing/2014/main" id="{34C1BD69-F2FB-45CE-63E6-74CB9975E58A}"/>
              </a:ext>
            </a:extLst>
          </p:cNvPr>
          <p:cNvSpPr txBox="1"/>
          <p:nvPr/>
        </p:nvSpPr>
        <p:spPr>
          <a:xfrm>
            <a:off x="6284259" y="2770617"/>
            <a:ext cx="6096000" cy="3416320"/>
          </a:xfrm>
          <a:prstGeom prst="rect">
            <a:avLst/>
          </a:prstGeom>
          <a:noFill/>
        </p:spPr>
        <p:txBody>
          <a:bodyPr wrap="square">
            <a:spAutoFit/>
          </a:bodyPr>
          <a:lstStyle/>
          <a:p>
            <a:pPr algn="l"/>
            <a:r>
              <a:rPr lang="el-GR" sz="1800" b="1" i="0" u="none" strike="noStrike" baseline="0" dirty="0">
                <a:latin typeface="PFHighwayGothic-Bold"/>
              </a:rPr>
              <a:t>Δημιουργία του επιθυμητού αποτελέσματος</a:t>
            </a:r>
          </a:p>
          <a:p>
            <a:pPr algn="l"/>
            <a:r>
              <a:rPr lang="el-GR" sz="1800" b="0" i="0" u="none" strike="noStrike" baseline="0" dirty="0">
                <a:latin typeface="PFHighwayGothicCondensedLight"/>
              </a:rPr>
              <a:t>Ακόμη και η απλή υποβοήθησή κάποιου να κάνει τη δουλειά του μπορεί να δημιουργήσει αξία.</a:t>
            </a:r>
          </a:p>
          <a:p>
            <a:pPr algn="l"/>
            <a:r>
              <a:rPr lang="el-GR" sz="1800" b="0" i="0" u="none" strike="noStrike" baseline="0" dirty="0">
                <a:latin typeface="PFHighwayGothicCondensedLight"/>
              </a:rPr>
              <a:t>Η RollsRoyce έχει κατανοήσει πολύ καλά αυτή τη</a:t>
            </a:r>
          </a:p>
          <a:p>
            <a:pPr algn="l"/>
            <a:r>
              <a:rPr lang="el-GR" sz="1800" b="0" i="0" u="none" strike="noStrike" baseline="0" dirty="0">
                <a:latin typeface="PFHighwayGothicCondensedLight"/>
              </a:rPr>
              <a:t>δυνατότητα: Οι αεροπορικές εταιρείες που αγοράζουν τις μηχανές της βασίζονται εξ ολοκλήρου στη RollsRoyce για την κατασκευή και συντήρηση των κινητήρων τους. Αυτή η ανάθεση επιτρέπει στους πελάτες της να εστιάσουν στη λειτουργία του επιχειρηματικού τους μοντέλου. Σε αντιστάθμισμα, οι αεροπορικές εταιρείες πληρώνουν στη RollsRoyce</a:t>
            </a:r>
            <a:r>
              <a:rPr lang="el-GR" dirty="0">
                <a:latin typeface="PFHighwayGothicCondensedLight"/>
              </a:rPr>
              <a:t> </a:t>
            </a:r>
            <a:r>
              <a:rPr lang="el-GR" sz="1800" b="0" i="0" u="none" strike="noStrike" baseline="0" dirty="0">
                <a:latin typeface="PFHighwayGothicCondensedLight"/>
              </a:rPr>
              <a:t>ένα συμφωνημένο ποσό για κάθε ώρα λειτουργίας</a:t>
            </a:r>
          </a:p>
          <a:p>
            <a:pPr algn="l"/>
            <a:r>
              <a:rPr lang="el-GR" sz="1800" b="0" i="0" u="none" strike="noStrike" baseline="0" dirty="0">
                <a:latin typeface="PFHighwayGothicCondensedLight"/>
              </a:rPr>
              <a:t>του κινητήρα της.</a:t>
            </a:r>
            <a:endParaRPr lang="en-US" dirty="0"/>
          </a:p>
        </p:txBody>
      </p:sp>
    </p:spTree>
    <p:extLst>
      <p:ext uri="{BB962C8B-B14F-4D97-AF65-F5344CB8AC3E}">
        <p14:creationId xmlns="" xmlns:p14="http://schemas.microsoft.com/office/powerpoint/2010/main" val="268948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9EB89F4-6FDF-E2FC-391F-CA05E20343C9}"/>
              </a:ext>
            </a:extLst>
          </p:cNvPr>
          <p:cNvSpPr txBox="1"/>
          <p:nvPr/>
        </p:nvSpPr>
        <p:spPr>
          <a:xfrm>
            <a:off x="430306" y="647291"/>
            <a:ext cx="4733365" cy="2308324"/>
          </a:xfrm>
          <a:prstGeom prst="rect">
            <a:avLst/>
          </a:prstGeom>
          <a:noFill/>
        </p:spPr>
        <p:txBody>
          <a:bodyPr wrap="square">
            <a:spAutoFit/>
          </a:bodyPr>
          <a:lstStyle/>
          <a:p>
            <a:pPr algn="l"/>
            <a:r>
              <a:rPr lang="el-GR" sz="1800" b="1" i="0" u="none" strike="noStrike" baseline="0" dirty="0">
                <a:latin typeface="PFHighwayGothic-Bold"/>
              </a:rPr>
              <a:t>Σχεδίαση</a:t>
            </a:r>
          </a:p>
          <a:p>
            <a:pPr algn="l"/>
            <a:r>
              <a:rPr lang="el-GR" sz="1800" b="0" i="0" u="none" strike="noStrike" baseline="0" dirty="0">
                <a:latin typeface="PFHighwayGothicCondensedLight"/>
              </a:rPr>
              <a:t>Η σχεδίαση είναι ένα σημαντικό αλλά δύσκολα</a:t>
            </a:r>
          </a:p>
          <a:p>
            <a:pPr algn="l"/>
            <a:r>
              <a:rPr lang="el-GR" sz="1800" b="0" i="0" u="none" strike="noStrike" baseline="0" dirty="0">
                <a:latin typeface="PFHighwayGothicCondensedLight"/>
              </a:rPr>
              <a:t>μετρήσιμο χαρακτηριστικό. Ένα προϊόν μπορεί να ξεχωρίζει χάρη στην ανώτερη σχεδίαση του. Στις αγορές μόδας και καταναλωτικών ηλεκτρικών ειδών, η σχεδίαση μπορεί να αποτελεί ένα ιδιαίτερα σημαντικό μέρος της Πρότασης Αξίας.</a:t>
            </a:r>
            <a:endParaRPr lang="en-US" dirty="0"/>
          </a:p>
        </p:txBody>
      </p:sp>
      <p:sp>
        <p:nvSpPr>
          <p:cNvPr id="6" name="TextBox 5">
            <a:extLst>
              <a:ext uri="{FF2B5EF4-FFF2-40B4-BE49-F238E27FC236}">
                <a16:creationId xmlns="" xmlns:a16="http://schemas.microsoft.com/office/drawing/2014/main" id="{B013CA77-1DB1-E8B5-B233-20E9CFEF7F66}"/>
              </a:ext>
            </a:extLst>
          </p:cNvPr>
          <p:cNvSpPr txBox="1"/>
          <p:nvPr/>
        </p:nvSpPr>
        <p:spPr>
          <a:xfrm>
            <a:off x="430306" y="3429000"/>
            <a:ext cx="5181600" cy="2308324"/>
          </a:xfrm>
          <a:prstGeom prst="rect">
            <a:avLst/>
          </a:prstGeom>
          <a:noFill/>
        </p:spPr>
        <p:txBody>
          <a:bodyPr wrap="square">
            <a:spAutoFit/>
          </a:bodyPr>
          <a:lstStyle/>
          <a:p>
            <a:pPr algn="l"/>
            <a:r>
              <a:rPr lang="el-GR" sz="1800" b="1" i="0" u="none" strike="noStrike" baseline="0" dirty="0">
                <a:latin typeface="PFHighwayGothic-Bold"/>
              </a:rPr>
              <a:t>Επωνυμία/Κύρος</a:t>
            </a:r>
          </a:p>
          <a:p>
            <a:pPr algn="l"/>
            <a:r>
              <a:rPr lang="el-GR" sz="1800" b="0" i="0" u="none" strike="noStrike" baseline="0" dirty="0">
                <a:latin typeface="PFHighwayGothicCondensedLight"/>
              </a:rPr>
              <a:t>Οι πελάτες μπορεί να θεωρούν πρόταση αξίας τη χρήση και επίδειξη μιας επωνυμίας (brand). Για παράδειγμα, ένα ρολόι Rolex δείχνει την ύπαρξη πλούτου. Στην άλλη άκρη του φάσματος εκείνοι που κάνουν skateboard μπορεί να φορούν ρούχα που ανήκουν στην “underground” μόδα, για να δείξουν ότι τους αντιπροσωπεύει. </a:t>
            </a:r>
            <a:endParaRPr lang="en-US" dirty="0"/>
          </a:p>
        </p:txBody>
      </p:sp>
      <p:sp>
        <p:nvSpPr>
          <p:cNvPr id="8" name="TextBox 7">
            <a:extLst>
              <a:ext uri="{FF2B5EF4-FFF2-40B4-BE49-F238E27FC236}">
                <a16:creationId xmlns="" xmlns:a16="http://schemas.microsoft.com/office/drawing/2014/main" id="{8BE42477-6DC3-208F-6A4B-0FCFD95C65F9}"/>
              </a:ext>
            </a:extLst>
          </p:cNvPr>
          <p:cNvSpPr txBox="1"/>
          <p:nvPr/>
        </p:nvSpPr>
        <p:spPr>
          <a:xfrm>
            <a:off x="5441576" y="156987"/>
            <a:ext cx="6813177" cy="3416320"/>
          </a:xfrm>
          <a:prstGeom prst="rect">
            <a:avLst/>
          </a:prstGeom>
          <a:noFill/>
        </p:spPr>
        <p:txBody>
          <a:bodyPr wrap="square">
            <a:spAutoFit/>
          </a:bodyPr>
          <a:lstStyle/>
          <a:p>
            <a:pPr algn="l"/>
            <a:r>
              <a:rPr lang="el-GR" sz="1800" b="1" i="0" u="none" strike="noStrike" baseline="0" dirty="0">
                <a:latin typeface="PFHighwayGothic-Bold"/>
              </a:rPr>
              <a:t>Τιμή</a:t>
            </a:r>
          </a:p>
          <a:p>
            <a:pPr algn="l"/>
            <a:r>
              <a:rPr lang="el-GR" sz="1800" b="0" i="0" u="none" strike="noStrike" baseline="0" dirty="0">
                <a:latin typeface="PFHighwayGothicCondensedLight"/>
              </a:rPr>
              <a:t>Η προσφορά παρόμοιας αξίας σε μικρότερη τιμή</a:t>
            </a:r>
          </a:p>
          <a:p>
            <a:pPr algn="l"/>
            <a:r>
              <a:rPr lang="el-GR" sz="1800" b="0" i="0" u="none" strike="noStrike" baseline="0" dirty="0">
                <a:latin typeface="PFHighwayGothicCondensedLight"/>
              </a:rPr>
              <a:t>είναι ένας συνήθης τρόπος ικανοποίησης των αναγκών των πελατών που αγοράζουν με κριτήριο τον λόγο τιμής προς αξία. Όμως οι Προτάσεις Αξίας</a:t>
            </a:r>
          </a:p>
          <a:p>
            <a:pPr algn="l"/>
            <a:r>
              <a:rPr lang="el-GR" sz="1800" b="0" i="0" u="none" strike="noStrike" baseline="0" dirty="0">
                <a:latin typeface="PFHighwayGothicCondensedLight"/>
              </a:rPr>
              <a:t>με μείωση των τιμών έχουν σημαντικές επιπτώσεις και στο υπόλοιπο επιχειρηματικό μοντέλο.</a:t>
            </a:r>
          </a:p>
          <a:p>
            <a:pPr algn="l"/>
            <a:r>
              <a:rPr lang="el-GR" sz="1800" b="0" i="0" u="none" strike="noStrike" baseline="0" dirty="0">
                <a:latin typeface="PFHighwayGothicCondensedLight"/>
              </a:rPr>
              <a:t>Οι αεροπορικές εταιρείες χαμηλού κόστους, που</a:t>
            </a:r>
          </a:p>
          <a:p>
            <a:pPr algn="l"/>
            <a:r>
              <a:rPr lang="el-GR" sz="1800" b="0" i="0" u="none" strike="noStrike" baseline="0" dirty="0">
                <a:latin typeface="PFHighwayGothicCondensedLight"/>
              </a:rPr>
              <a:t>βασίζονται στην ικανοποίηση των ελάχιστων απαιτήσεων, όπως η Southwest, η Easy Jet και η Ryan</a:t>
            </a:r>
            <a:r>
              <a:rPr lang="el-GR" dirty="0">
                <a:latin typeface="PFHighwayGothicCondensedLight"/>
              </a:rPr>
              <a:t> </a:t>
            </a:r>
            <a:r>
              <a:rPr lang="el-GR" sz="1800" b="0" i="0" u="none" strike="noStrike" baseline="0" dirty="0">
                <a:latin typeface="PFHighwayGothicCondensedLight"/>
              </a:rPr>
              <a:t>air έχουν σχεδιάσει νέα επιχειρηματικά μοντέλα,</a:t>
            </a:r>
          </a:p>
          <a:p>
            <a:pPr algn="l"/>
            <a:r>
              <a:rPr lang="el-GR" sz="1800" b="0" i="0" u="none" strike="noStrike" baseline="0" dirty="0">
                <a:latin typeface="PFHighwayGothicCondensedLight"/>
              </a:rPr>
              <a:t>που λειτουργούν με τις απολύτως αναγκαίες υπηρεσίες</a:t>
            </a:r>
            <a:endParaRPr lang="en-US" dirty="0"/>
          </a:p>
        </p:txBody>
      </p:sp>
      <p:sp>
        <p:nvSpPr>
          <p:cNvPr id="10" name="TextBox 9">
            <a:extLst>
              <a:ext uri="{FF2B5EF4-FFF2-40B4-BE49-F238E27FC236}">
                <a16:creationId xmlns="" xmlns:a16="http://schemas.microsoft.com/office/drawing/2014/main" id="{8F9B19FC-BFF9-07BD-331E-D3EFA430930D}"/>
              </a:ext>
            </a:extLst>
          </p:cNvPr>
          <p:cNvSpPr txBox="1"/>
          <p:nvPr/>
        </p:nvSpPr>
        <p:spPr>
          <a:xfrm>
            <a:off x="6064624" y="3839633"/>
            <a:ext cx="5697070" cy="2585323"/>
          </a:xfrm>
          <a:prstGeom prst="rect">
            <a:avLst/>
          </a:prstGeom>
          <a:noFill/>
        </p:spPr>
        <p:txBody>
          <a:bodyPr wrap="square">
            <a:spAutoFit/>
          </a:bodyPr>
          <a:lstStyle/>
          <a:p>
            <a:pPr algn="l"/>
            <a:r>
              <a:rPr lang="el-GR" sz="1800" b="1" i="0" u="none" strike="noStrike" baseline="0" dirty="0">
                <a:latin typeface="PFHighwayGothic-Bold"/>
              </a:rPr>
              <a:t>Μείωση Κόστους</a:t>
            </a:r>
          </a:p>
          <a:p>
            <a:pPr algn="l"/>
            <a:r>
              <a:rPr lang="el-GR" sz="1800" b="0" i="0" u="none" strike="noStrike" baseline="0" dirty="0">
                <a:latin typeface="PFHighwayGothicCondensedLight"/>
              </a:rPr>
              <a:t>Η υποβοήθηση των πελατών στη μείωση του κόστους είναι ένας από τους σημαντικούς τρόπους</a:t>
            </a:r>
          </a:p>
          <a:p>
            <a:pPr algn="l"/>
            <a:r>
              <a:rPr lang="el-GR" sz="1800" b="0" i="0" u="none" strike="noStrike" baseline="0" dirty="0">
                <a:latin typeface="PFHighwayGothicCondensedLight"/>
              </a:rPr>
              <a:t>δημιουργίας αξίας. Για παράδειγμα, η εταιρεία</a:t>
            </a:r>
          </a:p>
          <a:p>
            <a:pPr algn="l"/>
            <a:r>
              <a:rPr lang="el-GR" sz="1800" b="0" i="0" u="none" strike="noStrike" baseline="0" dirty="0">
                <a:latin typeface="PFHighwayGothicCondensedLight"/>
              </a:rPr>
              <a:t>Salesforce, πουλάει μια εφαρμογή Διοίκησης Σχέσεων Πελατών (CRM) με τη μορφή μίσθωσης της</a:t>
            </a:r>
          </a:p>
          <a:p>
            <a:pPr algn="l"/>
            <a:r>
              <a:rPr lang="el-GR" sz="1800" b="0" i="0" u="none" strike="noStrike" baseline="0" dirty="0">
                <a:latin typeface="PFHighwayGothicCondensedLight"/>
              </a:rPr>
              <a:t>χρήσης του λογισμικού, απαλλάσσοντας έτσι τους</a:t>
            </a:r>
          </a:p>
          <a:p>
            <a:pPr algn="l"/>
            <a:r>
              <a:rPr lang="el-GR" sz="1800" b="0" i="0" u="none" strike="noStrike" baseline="0" dirty="0">
                <a:latin typeface="PFHighwayGothicCondensedLight"/>
              </a:rPr>
              <a:t>αγοραστές από τις διαδικασίες αγοράς, εγκατάστασης και διαχείρισης της εφαρμογής.</a:t>
            </a:r>
            <a:endParaRPr lang="en-US" dirty="0"/>
          </a:p>
        </p:txBody>
      </p:sp>
    </p:spTree>
    <p:extLst>
      <p:ext uri="{BB962C8B-B14F-4D97-AF65-F5344CB8AC3E}">
        <p14:creationId xmlns="" xmlns:p14="http://schemas.microsoft.com/office/powerpoint/2010/main" val="225927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FA82C86-7140-C204-65C2-6AB0765964C6}"/>
              </a:ext>
            </a:extLst>
          </p:cNvPr>
          <p:cNvSpPr txBox="1"/>
          <p:nvPr/>
        </p:nvSpPr>
        <p:spPr>
          <a:xfrm>
            <a:off x="295836" y="289679"/>
            <a:ext cx="5549152" cy="3139321"/>
          </a:xfrm>
          <a:prstGeom prst="rect">
            <a:avLst/>
          </a:prstGeom>
          <a:noFill/>
        </p:spPr>
        <p:txBody>
          <a:bodyPr wrap="square">
            <a:spAutoFit/>
          </a:bodyPr>
          <a:lstStyle/>
          <a:p>
            <a:pPr algn="l"/>
            <a:r>
              <a:rPr lang="el-GR" sz="1800" b="1" i="0" u="none" strike="noStrike" baseline="0" dirty="0">
                <a:latin typeface="PFHighwayGothic-Bold"/>
              </a:rPr>
              <a:t>Μείωση Κινδύνου</a:t>
            </a:r>
          </a:p>
          <a:p>
            <a:pPr algn="l"/>
            <a:r>
              <a:rPr lang="el-GR" sz="1800" b="0" i="0" u="none" strike="noStrike" baseline="0" dirty="0">
                <a:latin typeface="PFHighwayGothicCondensedLight"/>
              </a:rPr>
              <a:t>Η μείωση των κινδύνων που ενυπάρχουν στην</a:t>
            </a:r>
          </a:p>
          <a:p>
            <a:pPr algn="l"/>
            <a:r>
              <a:rPr lang="el-GR" sz="1800" b="0" i="0" u="none" strike="noStrike" baseline="0" dirty="0">
                <a:latin typeface="PFHighwayGothicCondensedLight"/>
              </a:rPr>
              <a:t>αγορά αγαθών και υπηρεσιών θεωρείται από τους</a:t>
            </a:r>
          </a:p>
          <a:p>
            <a:pPr algn="l"/>
            <a:r>
              <a:rPr lang="el-GR" sz="1800" b="0" i="0" u="none" strike="noStrike" baseline="0" dirty="0">
                <a:latin typeface="PFHighwayGothicCondensedLight"/>
              </a:rPr>
              <a:t>πελάτες σημαντική προσφορά αξίας. Για παράδειγμα, η παροχή εγγύησης ενός έτους στον αγοραστή ενός μεταχειρισμένου αυτοκινήτου μειώνει την αβεβαιότητα αντιμετώπισης τυχόν ζημιών και την επιβάρυνση από το κόστος τυχόν επισκευών. Η εγγύηση παροχής υπηρεσιών από τον ανάδοχο παροχής υπηρεσιών πληροφορικής μειώνει τον κίνδυνο για τον αγοραστή που κάνει την εξωτερική ανάθεση.</a:t>
            </a:r>
            <a:endParaRPr lang="en-US" dirty="0"/>
          </a:p>
        </p:txBody>
      </p:sp>
      <p:sp>
        <p:nvSpPr>
          <p:cNvPr id="7" name="TextBox 6">
            <a:extLst>
              <a:ext uri="{FF2B5EF4-FFF2-40B4-BE49-F238E27FC236}">
                <a16:creationId xmlns="" xmlns:a16="http://schemas.microsoft.com/office/drawing/2014/main" id="{9D2CD65B-2E73-5962-B12A-3061F7381144}"/>
              </a:ext>
            </a:extLst>
          </p:cNvPr>
          <p:cNvSpPr txBox="1"/>
          <p:nvPr/>
        </p:nvSpPr>
        <p:spPr>
          <a:xfrm>
            <a:off x="295835" y="3441680"/>
            <a:ext cx="6320117" cy="3416320"/>
          </a:xfrm>
          <a:prstGeom prst="rect">
            <a:avLst/>
          </a:prstGeom>
          <a:noFill/>
        </p:spPr>
        <p:txBody>
          <a:bodyPr wrap="square">
            <a:spAutoFit/>
          </a:bodyPr>
          <a:lstStyle/>
          <a:p>
            <a:pPr algn="l"/>
            <a:r>
              <a:rPr lang="el-GR" sz="1800" b="1" i="0" u="none" strike="noStrike" baseline="0" dirty="0">
                <a:latin typeface="PFHighwayGothic-Bold"/>
              </a:rPr>
              <a:t>Πρόσβαση</a:t>
            </a:r>
          </a:p>
          <a:p>
            <a:pPr algn="l"/>
            <a:r>
              <a:rPr lang="el-GR" sz="1800" b="0" i="0" u="none" strike="noStrike" baseline="0" dirty="0">
                <a:latin typeface="PFHighwayGothicCondensedLight"/>
              </a:rPr>
              <a:t>Η διαθεσιμότητα αγαθών και υπηρεσιών σε πελάτες που δεν είχαν μέχρι τώρα πρόσβαση σ’ αυτά είναι ακόμη ένας τρόπος δημιουργίας αξίας. Αυτό μπορεί να είναι το αποτέλεσμα καινοτομιών στο επιχειρηματικό μοντέλο ή από νέες τεχνολογίες ή συνδυασμός και των δυο. Για παράδειγμα, τα δίκτυα NetJets έκαναν δημοφιλή τη δυνατότητα μερικής ιδιοκτησίας και χρήσης αεροπλάνων τύπου jet. Πρόκειται για ένα καινοτόμο επιχειρηματικό μοντέλο που επιτρέπει στα άτομα και στις επιχειρήσεις που συμμετέχουν στο δίκτυο NetJets να χρησιμοποιούν ιδιωτικά αεροπλάνα, καθώς η υπηρεσία ήταν πολύ ακριβή. </a:t>
            </a:r>
            <a:endParaRPr lang="en-US" dirty="0"/>
          </a:p>
        </p:txBody>
      </p:sp>
      <p:sp>
        <p:nvSpPr>
          <p:cNvPr id="9" name="TextBox 8">
            <a:extLst>
              <a:ext uri="{FF2B5EF4-FFF2-40B4-BE49-F238E27FC236}">
                <a16:creationId xmlns="" xmlns:a16="http://schemas.microsoft.com/office/drawing/2014/main" id="{5A03CAB2-6BF9-B6BB-86C4-588BDC58ECAF}"/>
              </a:ext>
            </a:extLst>
          </p:cNvPr>
          <p:cNvSpPr txBox="1"/>
          <p:nvPr/>
        </p:nvSpPr>
        <p:spPr>
          <a:xfrm>
            <a:off x="6759387" y="2274838"/>
            <a:ext cx="5136777" cy="2308324"/>
          </a:xfrm>
          <a:prstGeom prst="rect">
            <a:avLst/>
          </a:prstGeom>
          <a:noFill/>
        </p:spPr>
        <p:txBody>
          <a:bodyPr wrap="square">
            <a:spAutoFit/>
          </a:bodyPr>
          <a:lstStyle/>
          <a:p>
            <a:pPr algn="l"/>
            <a:r>
              <a:rPr lang="el-GR" sz="1800" b="1" i="0" u="none" strike="noStrike" baseline="0" dirty="0">
                <a:latin typeface="PFHighwayGothic-Bold"/>
              </a:rPr>
              <a:t>Ευκολία/Ευχρηστία</a:t>
            </a:r>
          </a:p>
          <a:p>
            <a:pPr algn="l"/>
            <a:r>
              <a:rPr lang="el-GR" sz="1800" b="0" i="0" u="none" strike="noStrike" baseline="0" dirty="0">
                <a:latin typeface="PFHighwayGothicCondensedLight"/>
              </a:rPr>
              <a:t>Κάνοντας κανείς τα προϊόντα πιο προσιτά και πιο</a:t>
            </a:r>
          </a:p>
          <a:p>
            <a:pPr algn="l"/>
            <a:r>
              <a:rPr lang="el-GR" sz="1800" b="0" i="0" u="none" strike="noStrike" baseline="0" dirty="0">
                <a:latin typeface="PFHighwayGothicCondensedLight"/>
              </a:rPr>
              <a:t>εύχρηστα μπορεί να δημιουργήσει σημαντική αξία.</a:t>
            </a:r>
          </a:p>
          <a:p>
            <a:pPr algn="l"/>
            <a:r>
              <a:rPr lang="el-GR" sz="1800" b="0" i="0" u="none" strike="noStrike" baseline="0" dirty="0">
                <a:latin typeface="PFHighwayGothicCondensedLight"/>
              </a:rPr>
              <a:t>Με τα προϊόντα iPod και iTunes, η Apple προσέφερε στους πελάτες μια άνευ προηγουμένου ευκολία στην αναζήτηση, αγορά, ηλεκτρονική λήψη και ακρόαση ψηφιακής μουσικής. Τώρα είναι κυρίαρχη στην αγορά.</a:t>
            </a:r>
            <a:endParaRPr lang="en-US" dirty="0"/>
          </a:p>
        </p:txBody>
      </p:sp>
    </p:spTree>
    <p:extLst>
      <p:ext uri="{BB962C8B-B14F-4D97-AF65-F5344CB8AC3E}">
        <p14:creationId xmlns="" xmlns:p14="http://schemas.microsoft.com/office/powerpoint/2010/main" val="121318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l-GR" sz="2800" kern="1200" dirty="0">
                <a:solidFill>
                  <a:srgbClr val="FFFFFF"/>
                </a:solidFill>
                <a:latin typeface="Avenir Next LT Pro Demi" panose="020B0704020202020204" pitchFamily="34" charset="0"/>
              </a:rPr>
              <a:t>Κανάλια</a:t>
            </a:r>
            <a:endParaRPr lang="en-US" sz="2800" kern="1200" dirty="0">
              <a:solidFill>
                <a:srgbClr val="FFFFFF"/>
              </a:solidFill>
              <a:latin typeface="Avenir Next LT Pro Demi" panose="020B0704020202020204" pitchFamily="34" charset="0"/>
            </a:endParaRP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1740263"/>
          </a:xfrm>
        </p:spPr>
        <p:txBody>
          <a:bodyPr vert="horz" lIns="91440" tIns="45720" rIns="91440" bIns="45720" rtlCol="0">
            <a:normAutofit/>
          </a:bodyPr>
          <a:lstStyle/>
          <a:p>
            <a:r>
              <a:rPr lang="en-US" sz="2000" dirty="0">
                <a:latin typeface="Avenir Next LT Pro Demi" panose="020B0704020202020204" pitchFamily="34" charset="0"/>
              </a:rPr>
              <a:t>Τ</a:t>
            </a:r>
            <a:r>
              <a:rPr lang="el-GR" sz="2000" dirty="0">
                <a:latin typeface="Avenir Next LT Pro Demi" panose="020B0704020202020204" pitchFamily="34" charset="0"/>
              </a:rPr>
              <a:t>α κανάλια ως</a:t>
            </a:r>
            <a:r>
              <a:rPr lang="en-US" sz="2000" dirty="0">
                <a:latin typeface="Avenir Next LT Pro Demi" panose="020B0704020202020204" pitchFamily="34" charset="0"/>
              </a:rPr>
              <a:t> δομικό στοιχείο</a:t>
            </a:r>
            <a:r>
              <a:rPr lang="el-GR" sz="2000" dirty="0">
                <a:latin typeface="Avenir Next LT Pro Demi" panose="020B0704020202020204" pitchFamily="34" charset="0"/>
              </a:rPr>
              <a:t> περιγράφουν τους τρόπους επικοινωνίας και διανομής των Προτάσεων </a:t>
            </a:r>
            <a:r>
              <a:rPr lang="el-GR" sz="2000" dirty="0" err="1">
                <a:latin typeface="Avenir Next LT Pro Demi" panose="020B0704020202020204" pitchFamily="34" charset="0"/>
              </a:rPr>
              <a:t>Αξάις</a:t>
            </a:r>
            <a:r>
              <a:rPr lang="el-GR" sz="2000" dirty="0">
                <a:latin typeface="Avenir Next LT Pro Demi" panose="020B0704020202020204" pitchFamily="34" charset="0"/>
              </a:rPr>
              <a:t> στα αντίστοιχα Τμήματα Πελατών</a:t>
            </a:r>
            <a:endParaRPr lang="en-US" sz="2000" dirty="0">
              <a:latin typeface="Avenir Next LT Pro Demi" panose="020B0704020202020204" pitchFamily="34" charset="0"/>
            </a:endParaRP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highlight>
                  <a:srgbClr val="C0C0C0"/>
                </a:highlight>
                <a:uLnTx/>
                <a:uFillTx/>
                <a:latin typeface="Avenir Next LT Pro Demi" panose="020B0704020202020204" pitchFamily="34" charset="0"/>
                <a:ea typeface="+mn-ea"/>
                <a:cs typeface="+mn-cs"/>
              </a:rPr>
              <a:t>Ερωτήσεις που πρέπει να απαντηθούν</a:t>
            </a:r>
          </a:p>
          <a:p>
            <a:pPr marR="0" lvl="1" algn="l" defTabSz="457200" rtl="0" eaLnBrk="1" fontAlgn="auto" latinLnBrk="0" hangingPunct="1">
              <a:lnSpc>
                <a:spcPct val="100000"/>
              </a:lnSpc>
              <a:spcBef>
                <a:spcPts val="1000"/>
              </a:spcBef>
              <a:spcAft>
                <a:spcPts val="0"/>
              </a:spcAft>
              <a:buClr>
                <a:schemeClr val="tx1">
                  <a:lumMod val="95000"/>
                  <a:lumOff val="5000"/>
                </a:scheme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κανάλια προτιμούν οι πελάτες μας</a:t>
            </a:r>
          </a:p>
          <a:p>
            <a:pPr marR="0" lvl="1" algn="l" defTabSz="457200" rtl="0" eaLnBrk="1" fontAlgn="auto" latinLnBrk="0" hangingPunct="1">
              <a:lnSpc>
                <a:spcPct val="100000"/>
              </a:lnSpc>
              <a:spcBef>
                <a:spcPts val="1000"/>
              </a:spcBef>
              <a:spcAft>
                <a:spcPts val="0"/>
              </a:spcAft>
              <a:buClr>
                <a:schemeClr val="tx1">
                  <a:lumMod val="95000"/>
                  <a:lumOff val="5000"/>
                </a:scheme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κανάλια χρησιμοποιούν σήμερα</a:t>
            </a:r>
          </a:p>
          <a:p>
            <a:pPr marR="0" lvl="1" algn="l" defTabSz="457200" rtl="0" eaLnBrk="1" fontAlgn="auto" latinLnBrk="0" hangingPunct="1">
              <a:lnSpc>
                <a:spcPct val="100000"/>
              </a:lnSpc>
              <a:spcBef>
                <a:spcPts val="1000"/>
              </a:spcBef>
              <a:spcAft>
                <a:spcPts val="0"/>
              </a:spcAft>
              <a:buClr>
                <a:schemeClr val="tx1">
                  <a:lumMod val="95000"/>
                  <a:lumOff val="5000"/>
                </a:scheme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Πως ενοποιούμε τα κανάλια σε ένα λειτουργικό σύνολο</a:t>
            </a:r>
          </a:p>
          <a:p>
            <a:pPr marR="0" lvl="1" algn="l" defTabSz="457200" rtl="0" eaLnBrk="1" fontAlgn="auto" latinLnBrk="0" hangingPunct="1">
              <a:lnSpc>
                <a:spcPct val="100000"/>
              </a:lnSpc>
              <a:spcBef>
                <a:spcPts val="1000"/>
              </a:spcBef>
              <a:spcAft>
                <a:spcPts val="0"/>
              </a:spcAft>
              <a:buClr>
                <a:schemeClr val="tx1">
                  <a:lumMod val="95000"/>
                  <a:lumOff val="5000"/>
                </a:scheme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λειτουργούν πιο αποτελεσματικά</a:t>
            </a:r>
          </a:p>
          <a:p>
            <a:pPr marR="0" lvl="1" algn="l" defTabSz="457200" rtl="0" eaLnBrk="1" fontAlgn="auto" latinLnBrk="0" hangingPunct="1">
              <a:lnSpc>
                <a:spcPct val="100000"/>
              </a:lnSpc>
              <a:spcBef>
                <a:spcPts val="1000"/>
              </a:spcBef>
              <a:spcAft>
                <a:spcPts val="0"/>
              </a:spcAft>
              <a:buClr>
                <a:schemeClr val="tx1">
                  <a:lumMod val="95000"/>
                  <a:lumOff val="5000"/>
                </a:scheme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έχουν καλύτερο λόγο κόστους-απόδοσης</a:t>
            </a:r>
          </a:p>
          <a:p>
            <a:pPr marR="0" lvl="1" algn="l" defTabSz="457200" rtl="0" eaLnBrk="1" fontAlgn="auto" latinLnBrk="0" hangingPunct="1">
              <a:lnSpc>
                <a:spcPct val="100000"/>
              </a:lnSpc>
              <a:spcBef>
                <a:spcPts val="1000"/>
              </a:spcBef>
              <a:spcAft>
                <a:spcPts val="0"/>
              </a:spcAft>
              <a:buClr>
                <a:schemeClr val="tx1">
                  <a:lumMod val="95000"/>
                  <a:lumOff val="5000"/>
                </a:scheme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Πώς τα εντάσσουμε στην καθημερινότητα των πελατών</a:t>
            </a:r>
          </a:p>
        </p:txBody>
      </p:sp>
      <p:pic>
        <p:nvPicPr>
          <p:cNvPr id="6" name="Εικόνα 5">
            <a:extLst>
              <a:ext uri="{FF2B5EF4-FFF2-40B4-BE49-F238E27FC236}">
                <a16:creationId xmlns="" xmlns:a16="http://schemas.microsoft.com/office/drawing/2014/main" id="{63AEEF8F-32F2-55B4-7EC3-C7D12F3C103B}"/>
              </a:ext>
            </a:extLst>
          </p:cNvPr>
          <p:cNvPicPr>
            <a:picLocks noChangeAspect="1"/>
          </p:cNvPicPr>
          <p:nvPr/>
        </p:nvPicPr>
        <p:blipFill rotWithShape="1">
          <a:blip r:embed="rId2" cstate="print">
            <a:alphaModFix amt="50000"/>
          </a:blip>
          <a:srcRect l="22161" t="51301" r="27129" b="7019"/>
          <a:stretch/>
        </p:blipFill>
        <p:spPr>
          <a:xfrm>
            <a:off x="1416278" y="3780972"/>
            <a:ext cx="4723486" cy="3077028"/>
          </a:xfrm>
          <a:prstGeom prst="rect">
            <a:avLst/>
          </a:prstGeom>
        </p:spPr>
      </p:pic>
    </p:spTree>
    <p:extLst>
      <p:ext uri="{BB962C8B-B14F-4D97-AF65-F5344CB8AC3E}">
        <p14:creationId xmlns="" xmlns:p14="http://schemas.microsoft.com/office/powerpoint/2010/main" val="47192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8F1EB0A-3D0B-1B55-DE0D-26A0FFA104C5}"/>
              </a:ext>
            </a:extLst>
          </p:cNvPr>
          <p:cNvSpPr txBox="1"/>
          <p:nvPr/>
        </p:nvSpPr>
        <p:spPr>
          <a:xfrm>
            <a:off x="564777" y="91043"/>
            <a:ext cx="8265459" cy="1708160"/>
          </a:xfrm>
          <a:prstGeom prst="rect">
            <a:avLst/>
          </a:prstGeom>
          <a:noFill/>
        </p:spPr>
        <p:txBody>
          <a:bodyPr wrap="square">
            <a:spAutoFit/>
          </a:bodyPr>
          <a:lstStyle/>
          <a:p>
            <a:pPr algn="l"/>
            <a:r>
              <a:rPr lang="el-GR" sz="2100" b="0" i="0" u="none" strike="noStrike" baseline="0" dirty="0">
                <a:solidFill>
                  <a:srgbClr val="666666"/>
                </a:solidFill>
                <a:latin typeface="PFCatalogLight-Regular"/>
              </a:rPr>
              <a:t>Ποια Κανάλια προτιμούν οι πελάτες μας;</a:t>
            </a:r>
          </a:p>
          <a:p>
            <a:pPr algn="l"/>
            <a:r>
              <a:rPr lang="el-GR" sz="2100" b="0" i="0" u="none" strike="noStrike" baseline="0" dirty="0">
                <a:solidFill>
                  <a:srgbClr val="666666"/>
                </a:solidFill>
                <a:latin typeface="PFCatalogLight-Regular"/>
              </a:rPr>
              <a:t>Ποια χρησιμοποιούμε σήμερα;</a:t>
            </a:r>
          </a:p>
          <a:p>
            <a:pPr algn="l"/>
            <a:r>
              <a:rPr lang="el-GR" sz="2100" b="0" i="0" u="none" strike="noStrike" baseline="0" dirty="0">
                <a:solidFill>
                  <a:srgbClr val="666666"/>
                </a:solidFill>
                <a:latin typeface="PFCatalogLight-Regular"/>
              </a:rPr>
              <a:t>Πώς τα ενοποιούμε σε ένα λειτουργικό σύνολο; Ποια λειτουργούν</a:t>
            </a:r>
          </a:p>
          <a:p>
            <a:pPr algn="l"/>
            <a:r>
              <a:rPr lang="el-GR" sz="2100" b="0" i="0" u="none" strike="noStrike" baseline="0" dirty="0">
                <a:solidFill>
                  <a:srgbClr val="666666"/>
                </a:solidFill>
                <a:latin typeface="PFCatalogLight-Regular"/>
              </a:rPr>
              <a:t>πιο αποτελεσματικά; Ποια έχουν καλύτερο λόγο κόστους-απόδοσης;</a:t>
            </a:r>
          </a:p>
          <a:p>
            <a:pPr algn="l"/>
            <a:r>
              <a:rPr lang="el-GR" sz="2100" b="0" i="0" u="none" strike="noStrike" baseline="0" dirty="0">
                <a:solidFill>
                  <a:srgbClr val="666666"/>
                </a:solidFill>
                <a:latin typeface="PFCatalogLight-Regular"/>
              </a:rPr>
              <a:t>Πώς τα εντάσσουμε στην καθημερινότητα των πελατών μας;</a:t>
            </a:r>
            <a:endParaRPr lang="en-US" dirty="0"/>
          </a:p>
        </p:txBody>
      </p:sp>
      <p:sp>
        <p:nvSpPr>
          <p:cNvPr id="5" name="TextBox 4">
            <a:extLst>
              <a:ext uri="{FF2B5EF4-FFF2-40B4-BE49-F238E27FC236}">
                <a16:creationId xmlns="" xmlns:a16="http://schemas.microsoft.com/office/drawing/2014/main" id="{A6FB8927-93D7-DDC1-6D7F-C42030404F29}"/>
              </a:ext>
            </a:extLst>
          </p:cNvPr>
          <p:cNvSpPr txBox="1"/>
          <p:nvPr/>
        </p:nvSpPr>
        <p:spPr>
          <a:xfrm>
            <a:off x="358588" y="1750199"/>
            <a:ext cx="11770659" cy="4832092"/>
          </a:xfrm>
          <a:prstGeom prst="rect">
            <a:avLst/>
          </a:prstGeom>
          <a:noFill/>
        </p:spPr>
        <p:txBody>
          <a:bodyPr wrap="square">
            <a:spAutoFit/>
          </a:bodyPr>
          <a:lstStyle/>
          <a:p>
            <a:pPr algn="l"/>
            <a:r>
              <a:rPr lang="el-GR" sz="1600" b="0" i="1" u="none" strike="noStrike" baseline="0" dirty="0">
                <a:solidFill>
                  <a:srgbClr val="FF3838"/>
                </a:solidFill>
                <a:latin typeface="UB-Baskerville-Italic"/>
              </a:rPr>
              <a:t>Τα Κανάλια διακρίνονται σε πέντε</a:t>
            </a:r>
          </a:p>
          <a:p>
            <a:pPr algn="l"/>
            <a:r>
              <a:rPr lang="el-GR" sz="1600" b="0" i="1" u="none" strike="noStrike" baseline="0" dirty="0">
                <a:solidFill>
                  <a:srgbClr val="FF3838"/>
                </a:solidFill>
                <a:latin typeface="UB-Baskerville-Italic"/>
              </a:rPr>
              <a:t>διαφορετικές φάσεις. Κάθε κανάλι μπορεί</a:t>
            </a:r>
          </a:p>
          <a:p>
            <a:pPr algn="l"/>
            <a:r>
              <a:rPr lang="el-GR" sz="1600" b="0" i="1" u="none" strike="noStrike" baseline="0" dirty="0">
                <a:solidFill>
                  <a:srgbClr val="FF3838"/>
                </a:solidFill>
                <a:latin typeface="UB-Baskerville-Italic"/>
              </a:rPr>
              <a:t>να περιέχει μερικές ή το σύνολο των φάσεων.</a:t>
            </a:r>
          </a:p>
          <a:p>
            <a:pPr algn="l"/>
            <a:r>
              <a:rPr lang="el-GR" sz="1600" b="0" i="1" u="none" strike="noStrike" baseline="0" dirty="0">
                <a:solidFill>
                  <a:srgbClr val="FF3838"/>
                </a:solidFill>
                <a:latin typeface="UB-Baskerville-Italic"/>
              </a:rPr>
              <a:t>Μπορούμε επίσης να διακρίνουμε κατηγορίες</a:t>
            </a:r>
          </a:p>
          <a:p>
            <a:pPr algn="l"/>
            <a:r>
              <a:rPr lang="el-GR" sz="1600" b="0" i="1" u="none" strike="noStrike" baseline="0" dirty="0">
                <a:solidFill>
                  <a:srgbClr val="FF3838"/>
                </a:solidFill>
                <a:latin typeface="UB-Baskerville-Italic"/>
              </a:rPr>
              <a:t>όπως άμεσα ή έμμεσα και ιδιοκτησίας της</a:t>
            </a:r>
          </a:p>
          <a:p>
            <a:pPr algn="l"/>
            <a:r>
              <a:rPr lang="el-GR" sz="1600" b="0" i="1" u="none" strike="noStrike" baseline="0" dirty="0">
                <a:solidFill>
                  <a:srgbClr val="FF3838"/>
                </a:solidFill>
                <a:latin typeface="UB-Baskerville-Italic"/>
              </a:rPr>
              <a:t>επιχείρησης ή συνεργατών της.</a:t>
            </a:r>
          </a:p>
          <a:p>
            <a:pPr algn="l"/>
            <a:endParaRPr lang="el-GR" sz="1600" b="0" i="0" u="none" strike="noStrike" baseline="0" dirty="0">
              <a:solidFill>
                <a:srgbClr val="000000"/>
              </a:solidFill>
              <a:latin typeface="PFHighwayGothicCondensedLight"/>
            </a:endParaRPr>
          </a:p>
          <a:p>
            <a:pPr algn="l"/>
            <a:r>
              <a:rPr lang="el-GR" sz="1400" b="0" i="0" u="none" strike="noStrike" baseline="0" dirty="0">
                <a:solidFill>
                  <a:srgbClr val="000000"/>
                </a:solidFill>
                <a:latin typeface="PFHighwayGothicCondensedLight"/>
              </a:rPr>
              <a:t>Η εύρεση του βέλτιστου συνδυασμού Καναλιών ώστε να ικανοποιούνται οι πελάτες μας με τον καλύτερο δυνατό τρόπο είναι κρίσιμη προκειμένου να επιτευχθεί η διάθεση μιας πρότασης αξίας στην αγορά. </a:t>
            </a:r>
          </a:p>
          <a:p>
            <a:pPr algn="l"/>
            <a:endParaRPr lang="el-GR" sz="1400" dirty="0">
              <a:solidFill>
                <a:srgbClr val="000000"/>
              </a:solidFill>
              <a:latin typeface="PFHighwayGothicCondensedLight"/>
            </a:endParaRPr>
          </a:p>
          <a:p>
            <a:pPr algn="l"/>
            <a:r>
              <a:rPr lang="el-GR" sz="1400" b="0" i="0" u="none" strike="noStrike" baseline="0" dirty="0">
                <a:solidFill>
                  <a:srgbClr val="000000"/>
                </a:solidFill>
                <a:latin typeface="PFHighwayGothicCondensedLight"/>
              </a:rPr>
              <a:t>Μία επιχείρηση μπορεί να επιλέξει να προσεγγίσει τους πελάτες της μέσω καναλιών που της ανήκουν, ή ανήκουν στους συνεργάτες της ή να συνδυάσει τα παραπάνω. Άμεσα ιδιόκτητα κανάλια μπορεί να είναι οι πωλητές και η ιστοσελίδα της επιχείρησης και έμμεσα τα καταστήματα λιανικής που ανήκουν στην επιχείρηση ή λειτουργούν υπό τη διεύθυνσή της. </a:t>
            </a:r>
          </a:p>
          <a:p>
            <a:pPr algn="l"/>
            <a:endParaRPr lang="el-GR" sz="1400" dirty="0">
              <a:solidFill>
                <a:srgbClr val="000000"/>
              </a:solidFill>
              <a:latin typeface="PFHighwayGothicCondensedLight"/>
            </a:endParaRPr>
          </a:p>
          <a:p>
            <a:pPr algn="l"/>
            <a:r>
              <a:rPr lang="el-GR" sz="1400" b="0" i="0" u="none" strike="noStrike" baseline="0" dirty="0">
                <a:solidFill>
                  <a:srgbClr val="000000"/>
                </a:solidFill>
                <a:latin typeface="PFHighwayGothicCondensedLight"/>
              </a:rPr>
              <a:t>Τα Κανάλια των συνεργατών είναι έμμεσα και μπορεί να είναι καταστήματα χονδρικής ή λιανικής αλλά και οι ιστότοποί τους.</a:t>
            </a:r>
          </a:p>
          <a:p>
            <a:pPr algn="l"/>
            <a:endParaRPr lang="el-GR" sz="1400" b="0" i="0" u="none" strike="noStrike" baseline="0" dirty="0">
              <a:solidFill>
                <a:srgbClr val="000000"/>
              </a:solidFill>
              <a:latin typeface="PFHighwayGothicCondensedLight"/>
            </a:endParaRPr>
          </a:p>
          <a:p>
            <a:pPr algn="l"/>
            <a:r>
              <a:rPr lang="el-GR" sz="1400" b="0" i="0" u="none" strike="noStrike" baseline="0" dirty="0">
                <a:solidFill>
                  <a:srgbClr val="000000"/>
                </a:solidFill>
                <a:latin typeface="PFHighwayGothicCondensedLight"/>
              </a:rPr>
              <a:t>Τα Κανάλια των συνεργατών αποφέρουν μικρότερα ποσοστά κέρδους, αλλά επιτρέπουν σε μια επιχείρηση να επεκτείνει το δίκτυο διανομής της και να ωφεληθεί από τις επιπλέον δυνατότητες που αυτά προσφέρουν. </a:t>
            </a:r>
          </a:p>
          <a:p>
            <a:pPr algn="l"/>
            <a:endParaRPr lang="el-GR" sz="1400" dirty="0">
              <a:solidFill>
                <a:srgbClr val="000000"/>
              </a:solidFill>
              <a:latin typeface="PFHighwayGothicCondensedLight"/>
            </a:endParaRPr>
          </a:p>
          <a:p>
            <a:pPr algn="l"/>
            <a:r>
              <a:rPr lang="el-GR" sz="1400" b="0" i="0" u="none" strike="noStrike" baseline="0" dirty="0">
                <a:solidFill>
                  <a:srgbClr val="000000"/>
                </a:solidFill>
                <a:latin typeface="PFHighwayGothicCondensedLight"/>
              </a:rPr>
              <a:t>Τα ιδιόκτητα Κανάλια και ιδιαίτερα τα άμεσα έχουν μεγαλύτερα περιθώρια κέρδους, αλλά έχουν μεγαλύτερο κόστος έναρξης και λειτουργίας. Το ζητούμενο είναι να ενοποιήσου- με τον βέλτιστο συνδυασμό άμεσων και έμμεσων καναλιών, ώστε να μεγιστοποιήσουμε την εμπειρία των πελατών αλλά και τα έσοδα.</a:t>
            </a:r>
            <a:endParaRPr lang="en-US" sz="3200" dirty="0"/>
          </a:p>
        </p:txBody>
      </p:sp>
    </p:spTree>
    <p:extLst>
      <p:ext uri="{BB962C8B-B14F-4D97-AF65-F5344CB8AC3E}">
        <p14:creationId xmlns="" xmlns:p14="http://schemas.microsoft.com/office/powerpoint/2010/main" val="359737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45F78E-A39C-5252-6843-A5363D9C7D51}"/>
              </a:ext>
            </a:extLst>
          </p:cNvPr>
          <p:cNvSpPr txBox="1"/>
          <p:nvPr/>
        </p:nvSpPr>
        <p:spPr>
          <a:xfrm>
            <a:off x="439271" y="1852590"/>
            <a:ext cx="2644588" cy="1569660"/>
          </a:xfrm>
          <a:prstGeom prst="rect">
            <a:avLst/>
          </a:prstGeom>
          <a:noFill/>
        </p:spPr>
        <p:txBody>
          <a:bodyPr wrap="square">
            <a:spAutoFit/>
          </a:bodyPr>
          <a:lstStyle/>
          <a:p>
            <a:pPr algn="l"/>
            <a:r>
              <a:rPr lang="el-GR" sz="1600" b="1" i="0" u="none" strike="noStrike" baseline="0" dirty="0">
                <a:latin typeface="PFHighwayGothic-Bold"/>
              </a:rPr>
              <a:t>1. Ενημερότητα</a:t>
            </a:r>
          </a:p>
          <a:p>
            <a:pPr algn="l"/>
            <a:r>
              <a:rPr lang="el-GR" sz="1600" b="0" i="0" u="none" strike="noStrike" baseline="0" dirty="0">
                <a:latin typeface="PFHighwayGothic"/>
              </a:rPr>
              <a:t>Πώς θα βελτιώσουμε</a:t>
            </a:r>
          </a:p>
          <a:p>
            <a:pPr algn="l"/>
            <a:r>
              <a:rPr lang="el-GR" sz="1600" b="0" i="0" u="none" strike="noStrike" baseline="0" dirty="0">
                <a:latin typeface="PFHighwayGothic"/>
              </a:rPr>
              <a:t>την ενημερότητα των</a:t>
            </a:r>
          </a:p>
          <a:p>
            <a:pPr algn="l"/>
            <a:r>
              <a:rPr lang="el-GR" sz="1600" b="0" i="0" u="none" strike="noStrike" baseline="0" dirty="0">
                <a:latin typeface="PFHighwayGothic"/>
              </a:rPr>
              <a:t>πελατών για τα προϊόντα</a:t>
            </a:r>
          </a:p>
          <a:p>
            <a:pPr algn="l"/>
            <a:r>
              <a:rPr lang="el-GR" sz="1600" b="0" i="0" u="none" strike="noStrike" baseline="0" dirty="0">
                <a:latin typeface="PFHighwayGothic"/>
              </a:rPr>
              <a:t>και τις υπηρεσίες της</a:t>
            </a:r>
          </a:p>
          <a:p>
            <a:pPr algn="l"/>
            <a:r>
              <a:rPr lang="el-GR" sz="1600" b="0" i="0" u="none" strike="noStrike" baseline="0" dirty="0">
                <a:latin typeface="PFHighwayGothic"/>
              </a:rPr>
              <a:t>επιχείρησής μας;</a:t>
            </a:r>
            <a:endParaRPr lang="en-US" sz="1600" dirty="0"/>
          </a:p>
        </p:txBody>
      </p:sp>
      <p:sp>
        <p:nvSpPr>
          <p:cNvPr id="6" name="TextBox 5">
            <a:extLst>
              <a:ext uri="{FF2B5EF4-FFF2-40B4-BE49-F238E27FC236}">
                <a16:creationId xmlns="" xmlns:a16="http://schemas.microsoft.com/office/drawing/2014/main" id="{612FE1E1-33BE-1CD5-F068-164600961CA0}"/>
              </a:ext>
            </a:extLst>
          </p:cNvPr>
          <p:cNvSpPr txBox="1"/>
          <p:nvPr/>
        </p:nvSpPr>
        <p:spPr>
          <a:xfrm>
            <a:off x="3083859" y="1813627"/>
            <a:ext cx="3146612" cy="1323439"/>
          </a:xfrm>
          <a:prstGeom prst="rect">
            <a:avLst/>
          </a:prstGeom>
          <a:noFill/>
        </p:spPr>
        <p:txBody>
          <a:bodyPr wrap="square">
            <a:spAutoFit/>
          </a:bodyPr>
          <a:lstStyle/>
          <a:p>
            <a:pPr algn="l"/>
            <a:r>
              <a:rPr lang="el-GR" sz="1600" b="1" i="0" u="none" strike="noStrike" baseline="0" dirty="0">
                <a:latin typeface="PFHighwayGothic-Bold"/>
              </a:rPr>
              <a:t>2. Αξιολόγηση</a:t>
            </a:r>
          </a:p>
          <a:p>
            <a:pPr algn="l"/>
            <a:r>
              <a:rPr lang="el-GR" sz="1600" b="0" i="0" u="none" strike="noStrike" baseline="0" dirty="0">
                <a:latin typeface="PFHighwayGothic"/>
              </a:rPr>
              <a:t>Πώς θα βοηθήσουμε</a:t>
            </a:r>
          </a:p>
          <a:p>
            <a:pPr algn="l"/>
            <a:r>
              <a:rPr lang="el-GR" sz="1600" b="0" i="0" u="none" strike="noStrike" baseline="0" dirty="0">
                <a:latin typeface="PFHighwayGothic"/>
              </a:rPr>
              <a:t>τους πελάτες να αξιολογήσουν την πρόταση αξίας του οργανισμού μας;</a:t>
            </a:r>
            <a:endParaRPr lang="en-US" sz="1600" dirty="0"/>
          </a:p>
        </p:txBody>
      </p:sp>
      <p:sp>
        <p:nvSpPr>
          <p:cNvPr id="8" name="TextBox 7">
            <a:extLst>
              <a:ext uri="{FF2B5EF4-FFF2-40B4-BE49-F238E27FC236}">
                <a16:creationId xmlns="" xmlns:a16="http://schemas.microsoft.com/office/drawing/2014/main" id="{9131BA63-3395-3C1A-82C8-1CCBD61AAE75}"/>
              </a:ext>
            </a:extLst>
          </p:cNvPr>
          <p:cNvSpPr txBox="1"/>
          <p:nvPr/>
        </p:nvSpPr>
        <p:spPr>
          <a:xfrm>
            <a:off x="6096000" y="1812720"/>
            <a:ext cx="2931459" cy="1569660"/>
          </a:xfrm>
          <a:prstGeom prst="rect">
            <a:avLst/>
          </a:prstGeom>
          <a:noFill/>
        </p:spPr>
        <p:txBody>
          <a:bodyPr wrap="square">
            <a:spAutoFit/>
          </a:bodyPr>
          <a:lstStyle/>
          <a:p>
            <a:pPr algn="l"/>
            <a:r>
              <a:rPr lang="el-GR" sz="1600" b="1" i="0" u="none" strike="noStrike" baseline="0" dirty="0">
                <a:latin typeface="PFHighwayGothic-Bold"/>
              </a:rPr>
              <a:t>3. Αγορά</a:t>
            </a:r>
          </a:p>
          <a:p>
            <a:pPr algn="l"/>
            <a:r>
              <a:rPr lang="el-GR" sz="1600" b="0" i="0" u="none" strike="noStrike" baseline="0" dirty="0">
                <a:latin typeface="PFHighwayGothic"/>
              </a:rPr>
              <a:t>Πώς δίνουμε τη</a:t>
            </a:r>
          </a:p>
          <a:p>
            <a:pPr algn="l"/>
            <a:r>
              <a:rPr lang="el-GR" sz="1600" b="0" i="0" u="none" strike="noStrike" baseline="0" dirty="0">
                <a:latin typeface="PFHighwayGothic"/>
              </a:rPr>
              <a:t>δυνατότητα στους πελάτες να αγοράσουν</a:t>
            </a:r>
          </a:p>
          <a:p>
            <a:pPr algn="l"/>
            <a:r>
              <a:rPr lang="el-GR" sz="1600" b="0" i="0" u="none" strike="noStrike" baseline="0" dirty="0">
                <a:latin typeface="PFHighwayGothic"/>
              </a:rPr>
              <a:t>συγκεκριμένα αγαθά</a:t>
            </a:r>
          </a:p>
          <a:p>
            <a:pPr algn="l"/>
            <a:r>
              <a:rPr lang="el-GR" sz="1600" b="0" i="0" u="none" strike="noStrike" baseline="0" dirty="0">
                <a:latin typeface="PFHighwayGothic"/>
              </a:rPr>
              <a:t>και υπηρεσίες;</a:t>
            </a:r>
            <a:endParaRPr lang="en-US" sz="1600" dirty="0"/>
          </a:p>
        </p:txBody>
      </p:sp>
      <p:sp>
        <p:nvSpPr>
          <p:cNvPr id="10" name="TextBox 9">
            <a:extLst>
              <a:ext uri="{FF2B5EF4-FFF2-40B4-BE49-F238E27FC236}">
                <a16:creationId xmlns="" xmlns:a16="http://schemas.microsoft.com/office/drawing/2014/main" id="{C77CFA51-1D24-A557-5888-6AE619B7A7B1}"/>
              </a:ext>
            </a:extLst>
          </p:cNvPr>
          <p:cNvSpPr txBox="1"/>
          <p:nvPr/>
        </p:nvSpPr>
        <p:spPr>
          <a:xfrm>
            <a:off x="9242612" y="1812720"/>
            <a:ext cx="2321859" cy="1077218"/>
          </a:xfrm>
          <a:prstGeom prst="rect">
            <a:avLst/>
          </a:prstGeom>
          <a:noFill/>
        </p:spPr>
        <p:txBody>
          <a:bodyPr wrap="square">
            <a:spAutoFit/>
          </a:bodyPr>
          <a:lstStyle/>
          <a:p>
            <a:pPr algn="l"/>
            <a:r>
              <a:rPr lang="el-GR" sz="1600" b="1" i="0" u="none" strike="noStrike" baseline="0" dirty="0">
                <a:latin typeface="PFHighwayGothic-Bold"/>
              </a:rPr>
              <a:t>4. Παράδοση</a:t>
            </a:r>
          </a:p>
          <a:p>
            <a:pPr algn="l"/>
            <a:r>
              <a:rPr lang="el-GR" sz="1600" b="0" i="0" u="none" strike="noStrike" baseline="0" dirty="0">
                <a:latin typeface="PFHighwayGothic"/>
              </a:rPr>
              <a:t>Πώς παραδίδουμε την</a:t>
            </a:r>
          </a:p>
          <a:p>
            <a:pPr algn="l"/>
            <a:r>
              <a:rPr lang="el-GR" sz="1600" b="0" i="0" u="none" strike="noStrike" baseline="0" dirty="0">
                <a:latin typeface="PFHighwayGothic"/>
              </a:rPr>
              <a:t>Πρόταση Αξίας μας</a:t>
            </a:r>
          </a:p>
          <a:p>
            <a:pPr algn="l"/>
            <a:r>
              <a:rPr lang="el-GR" sz="1600" b="0" i="0" u="none" strike="noStrike" baseline="0" dirty="0">
                <a:latin typeface="PFHighwayGothic"/>
              </a:rPr>
              <a:t>στους πελάτες;</a:t>
            </a:r>
            <a:endParaRPr lang="en-US" sz="1600" dirty="0"/>
          </a:p>
        </p:txBody>
      </p:sp>
      <p:sp>
        <p:nvSpPr>
          <p:cNvPr id="12" name="TextBox 11">
            <a:extLst>
              <a:ext uri="{FF2B5EF4-FFF2-40B4-BE49-F238E27FC236}">
                <a16:creationId xmlns="" xmlns:a16="http://schemas.microsoft.com/office/drawing/2014/main" id="{5F6A10FB-F07C-33B2-F8D5-00DAEE9C6B1D}"/>
              </a:ext>
            </a:extLst>
          </p:cNvPr>
          <p:cNvSpPr txBox="1"/>
          <p:nvPr/>
        </p:nvSpPr>
        <p:spPr>
          <a:xfrm>
            <a:off x="439271" y="3720935"/>
            <a:ext cx="2644588" cy="1477328"/>
          </a:xfrm>
          <a:prstGeom prst="rect">
            <a:avLst/>
          </a:prstGeom>
          <a:noFill/>
        </p:spPr>
        <p:txBody>
          <a:bodyPr wrap="square">
            <a:spAutoFit/>
          </a:bodyPr>
          <a:lstStyle/>
          <a:p>
            <a:pPr algn="l"/>
            <a:r>
              <a:rPr lang="el-GR" sz="1800" b="1" i="0" u="none" strike="noStrike" baseline="0" dirty="0">
                <a:latin typeface="PFHighwayGothic-Bold"/>
              </a:rPr>
              <a:t>5. Μετά την Πώληση</a:t>
            </a:r>
          </a:p>
          <a:p>
            <a:pPr algn="l"/>
            <a:r>
              <a:rPr lang="el-GR" sz="1800" b="0" i="0" u="none" strike="noStrike" baseline="0" dirty="0">
                <a:latin typeface="PFHighwayGothic"/>
              </a:rPr>
              <a:t>Πώς παρέχουμε υποστήριξη μετά την πώληση</a:t>
            </a:r>
          </a:p>
          <a:p>
            <a:pPr algn="l"/>
            <a:r>
              <a:rPr lang="el-GR" sz="1800" b="0" i="0" u="none" strike="noStrike" baseline="0" dirty="0">
                <a:latin typeface="PFHighwayGothic"/>
              </a:rPr>
              <a:t>στους πελάτες μας;</a:t>
            </a:r>
            <a:endParaRPr lang="en-US" dirty="0"/>
          </a:p>
        </p:txBody>
      </p:sp>
    </p:spTree>
    <p:extLst>
      <p:ext uri="{BB962C8B-B14F-4D97-AF65-F5344CB8AC3E}">
        <p14:creationId xmlns="" xmlns:p14="http://schemas.microsoft.com/office/powerpoint/2010/main" val="196381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fontScale="90000"/>
          </a:bodyPr>
          <a:lstStyle/>
          <a:p>
            <a:pPr algn="ctr"/>
            <a:r>
              <a:rPr lang="el-GR" sz="2800" kern="1200" dirty="0">
                <a:solidFill>
                  <a:srgbClr val="FFFFFF"/>
                </a:solidFill>
                <a:latin typeface="Avenir Next LT Pro Demi" panose="020B0704020202020204" pitchFamily="34" charset="0"/>
              </a:rPr>
              <a:t>Σχέσεις με τους Πελάτες</a:t>
            </a:r>
            <a:endParaRPr lang="en-US" sz="2800" kern="1200" dirty="0">
              <a:solidFill>
                <a:srgbClr val="FFFFFF"/>
              </a:solidFill>
              <a:latin typeface="Avenir Next LT Pro Demi" panose="020B0704020202020204" pitchFamily="34" charset="0"/>
            </a:endParaRP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2333641"/>
          </a:xfrm>
        </p:spPr>
        <p:txBody>
          <a:bodyPr vert="horz" lIns="91440" tIns="45720" rIns="91440" bIns="45720" rtlCol="0">
            <a:normAutofit fontScale="85000" lnSpcReduction="10000"/>
          </a:bodyPr>
          <a:lstStyle/>
          <a:p>
            <a:pPr marL="0" marR="0" lvl="0" indent="0" algn="l" defTabSz="457200" rtl="0" eaLnBrk="1" fontAlgn="auto" latinLnBrk="0" hangingPunct="1">
              <a:lnSpc>
                <a:spcPct val="100000"/>
              </a:lnSpc>
              <a:spcBef>
                <a:spcPts val="1000"/>
              </a:spcBef>
              <a:spcAft>
                <a:spcPts val="0"/>
              </a:spcAft>
              <a:buClr>
                <a:srgbClr val="FDF672"/>
              </a:buClr>
              <a:buSzPct val="80000"/>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Το δομικό στοιχείο «Σχέσεις με τους Πελάτες» περιγράφει τις πελατειακές σχέσεις που αναπτύσσει η επιχείρηση με συγκεκριμένα Τμήματα Πελατών. Ο τύπος των σχέσεων μπορεί να  κυμαίνονται από προσωπικές έως αυτοματοποιημένες και καθοδηγούνται από τα παρακάτω κίνητρα:</a:t>
            </a:r>
          </a:p>
          <a:p>
            <a:pPr marL="742950" marR="0" lvl="1" indent="-285750" algn="l" defTabSz="457200" rtl="0" eaLnBrk="1" fontAlgn="auto" latinLnBrk="0" hangingPunct="1">
              <a:lnSpc>
                <a:spcPct val="100000"/>
              </a:lnSpc>
              <a:spcBef>
                <a:spcPts val="1000"/>
              </a:spcBef>
              <a:spcAft>
                <a:spcPts val="0"/>
              </a:spcAft>
              <a:buClr>
                <a:srgbClr val="FDF672"/>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Απόκτηση νέων πελατών</a:t>
            </a:r>
          </a:p>
          <a:p>
            <a:pPr marL="742950" marR="0" lvl="1" indent="-285750" algn="l" defTabSz="457200" rtl="0" eaLnBrk="1" fontAlgn="auto" latinLnBrk="0" hangingPunct="1">
              <a:lnSpc>
                <a:spcPct val="100000"/>
              </a:lnSpc>
              <a:spcBef>
                <a:spcPts val="1000"/>
              </a:spcBef>
              <a:spcAft>
                <a:spcPts val="0"/>
              </a:spcAft>
              <a:buClr>
                <a:srgbClr val="FDF672"/>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Διατήρηση υπαρχόντων πελατών</a:t>
            </a:r>
          </a:p>
          <a:p>
            <a:pPr marL="742950" marR="0" lvl="1" indent="-285750" algn="l" defTabSz="457200" rtl="0" eaLnBrk="1" fontAlgn="auto" latinLnBrk="0" hangingPunct="1">
              <a:lnSpc>
                <a:spcPct val="100000"/>
              </a:lnSpc>
              <a:spcBef>
                <a:spcPts val="1000"/>
              </a:spcBef>
              <a:spcAft>
                <a:spcPts val="0"/>
              </a:spcAft>
              <a:buClr>
                <a:srgbClr val="FDF672"/>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Μεγιστοποίηση πωλήσεων ανά πελάτη (</a:t>
            </a:r>
            <a:r>
              <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upselling)</a:t>
            </a:r>
            <a:endPar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highlight>
                  <a:srgbClr val="C0C0C0"/>
                </a:highlight>
                <a:uLnTx/>
                <a:uFillTx/>
                <a:latin typeface="Avenir Next LT Pro Demi" panose="020B0704020202020204" pitchFamily="34" charset="0"/>
                <a:ea typeface="+mn-ea"/>
                <a:cs typeface="+mn-cs"/>
              </a:rPr>
              <a:t>Ερωτήσεις που πρέπει να απαντηθούν</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είδη σχέσεων ανά Τμήμα Πελατών αναμένουν οι πελάτες μας να αναπτύξουμε και να διατηρήσουμε μαζί τους;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Ποιες σχέσεις έχουμε ήδη αναπτύξει</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lang="el-GR" sz="1600" dirty="0">
                <a:solidFill>
                  <a:prstClr val="black">
                    <a:lumMod val="75000"/>
                    <a:lumOff val="25000"/>
                  </a:prstClr>
                </a:solidFill>
                <a:latin typeface="Trebuchet MS" panose="020B0603020202020204"/>
              </a:rPr>
              <a:t>Ποιο το κόστος τους;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Πώς ενσωματώνονται στο σύνολο του επιχειρηματικού μας μοντέλου;</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endPar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5" name="Εικόνα 4">
            <a:extLst>
              <a:ext uri="{FF2B5EF4-FFF2-40B4-BE49-F238E27FC236}">
                <a16:creationId xmlns="" xmlns:a16="http://schemas.microsoft.com/office/drawing/2014/main" id="{4894EDE7-A0BB-79EB-021A-B518A20BF8BB}"/>
              </a:ext>
            </a:extLst>
          </p:cNvPr>
          <p:cNvPicPr>
            <a:picLocks noChangeAspect="1"/>
          </p:cNvPicPr>
          <p:nvPr/>
        </p:nvPicPr>
        <p:blipFill rotWithShape="1">
          <a:blip r:embed="rId2" cstate="print">
            <a:alphaModFix amt="50000"/>
          </a:blip>
          <a:srcRect l="42513" r="16858" b="43860"/>
          <a:stretch/>
        </p:blipFill>
        <p:spPr>
          <a:xfrm>
            <a:off x="1453478" y="3211701"/>
            <a:ext cx="4619884" cy="3006220"/>
          </a:xfrm>
          <a:prstGeom prst="rect">
            <a:avLst/>
          </a:prstGeom>
        </p:spPr>
      </p:pic>
    </p:spTree>
    <p:extLst>
      <p:ext uri="{BB962C8B-B14F-4D97-AF65-F5344CB8AC3E}">
        <p14:creationId xmlns="" xmlns:p14="http://schemas.microsoft.com/office/powerpoint/2010/main" val="186664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6F9CAC3-E2E5-6FA2-002F-27EE3C17802B}"/>
              </a:ext>
            </a:extLst>
          </p:cNvPr>
          <p:cNvSpPr txBox="1"/>
          <p:nvPr/>
        </p:nvSpPr>
        <p:spPr>
          <a:xfrm>
            <a:off x="672353" y="251029"/>
            <a:ext cx="4285130" cy="923330"/>
          </a:xfrm>
          <a:prstGeom prst="rect">
            <a:avLst/>
          </a:prstGeom>
          <a:noFill/>
        </p:spPr>
        <p:txBody>
          <a:bodyPr wrap="square">
            <a:spAutoFit/>
          </a:bodyPr>
          <a:lstStyle/>
          <a:p>
            <a:pPr algn="l"/>
            <a:r>
              <a:rPr lang="el-GR" sz="1800" b="0" i="1" u="none" strike="noStrike" baseline="0" dirty="0">
                <a:solidFill>
                  <a:srgbClr val="FF3838"/>
                </a:solidFill>
                <a:latin typeface="UB-Baskerville-Italic"/>
              </a:rPr>
              <a:t>Διαφορετικές κατηγορίες σχέσεων με</a:t>
            </a:r>
          </a:p>
          <a:p>
            <a:pPr algn="l"/>
            <a:r>
              <a:rPr lang="el-GR" sz="1800" b="0" i="1" u="none" strike="noStrike" baseline="0" dirty="0">
                <a:solidFill>
                  <a:srgbClr val="FF3838"/>
                </a:solidFill>
                <a:latin typeface="UB-Baskerville-Italic"/>
              </a:rPr>
              <a:t>πελάτες μπορεί να συνυπάρχουν στη σχέση</a:t>
            </a:r>
          </a:p>
          <a:p>
            <a:pPr algn="l"/>
            <a:r>
              <a:rPr lang="el-GR" sz="1800" b="0" i="1" u="none" strike="noStrike" baseline="0" dirty="0">
                <a:solidFill>
                  <a:srgbClr val="FF3838"/>
                </a:solidFill>
                <a:latin typeface="UB-Baskerville-Italic"/>
              </a:rPr>
              <a:t>της επιχείρησης με ένα Τμήμα Πελατών:</a:t>
            </a:r>
            <a:endParaRPr lang="en-US" dirty="0"/>
          </a:p>
        </p:txBody>
      </p:sp>
      <p:sp>
        <p:nvSpPr>
          <p:cNvPr id="6" name="TextBox 5">
            <a:extLst>
              <a:ext uri="{FF2B5EF4-FFF2-40B4-BE49-F238E27FC236}">
                <a16:creationId xmlns="" xmlns:a16="http://schemas.microsoft.com/office/drawing/2014/main" id="{F71FEFE0-F43F-F76E-1264-CE1196459038}"/>
              </a:ext>
            </a:extLst>
          </p:cNvPr>
          <p:cNvSpPr txBox="1"/>
          <p:nvPr/>
        </p:nvSpPr>
        <p:spPr>
          <a:xfrm>
            <a:off x="672353" y="1347444"/>
            <a:ext cx="4285130" cy="2862322"/>
          </a:xfrm>
          <a:prstGeom prst="rect">
            <a:avLst/>
          </a:prstGeom>
          <a:noFill/>
        </p:spPr>
        <p:txBody>
          <a:bodyPr wrap="square">
            <a:spAutoFit/>
          </a:bodyPr>
          <a:lstStyle/>
          <a:p>
            <a:pPr algn="l"/>
            <a:r>
              <a:rPr lang="el-GR" sz="1800" b="1" i="0" u="none" strike="noStrike" baseline="0" dirty="0">
                <a:latin typeface="PFHighwayGothic-Bold"/>
              </a:rPr>
              <a:t>Προσωπική βοήθεια</a:t>
            </a:r>
          </a:p>
          <a:p>
            <a:pPr algn="l"/>
            <a:r>
              <a:rPr lang="el-GR" sz="1800" b="0" i="0" u="none" strike="noStrike" baseline="0" dirty="0">
                <a:latin typeface="PFHighwayGothicCondensedLight"/>
              </a:rPr>
              <a:t>Αυτή η σχέση βασίζεται στην ανθρώπινη επικοινωνία. Ο πελάτης μπορεί να επικοινωνεί με κάποιον εκπρόσωπο της επιχείρησης για να υποβοηθηθεί είτε κατά τη διάρκεια της πώλησης είτε μετά την ολοκλήρωσή της. Αυτή η υποβοήθηση</a:t>
            </a:r>
          </a:p>
          <a:p>
            <a:pPr algn="l"/>
            <a:r>
              <a:rPr lang="el-GR" sz="1800" b="0" i="0" u="none" strike="noStrike" baseline="0" dirty="0">
                <a:latin typeface="PFHighwayGothicCondensedLight"/>
              </a:rPr>
              <a:t>μπορεί να πραγματοποιηθεί στο σημείο πώλησης, μέσω τηλεφώνου, ηλεκτρονικού ταχυδρομείου ή άλλων μέσων.</a:t>
            </a:r>
            <a:endParaRPr lang="en-US" dirty="0"/>
          </a:p>
        </p:txBody>
      </p:sp>
      <p:sp>
        <p:nvSpPr>
          <p:cNvPr id="8" name="TextBox 7">
            <a:extLst>
              <a:ext uri="{FF2B5EF4-FFF2-40B4-BE49-F238E27FC236}">
                <a16:creationId xmlns="" xmlns:a16="http://schemas.microsoft.com/office/drawing/2014/main" id="{30798974-BE72-A795-A615-DF0A4CFE821E}"/>
              </a:ext>
            </a:extLst>
          </p:cNvPr>
          <p:cNvSpPr txBox="1"/>
          <p:nvPr/>
        </p:nvSpPr>
        <p:spPr>
          <a:xfrm>
            <a:off x="672353" y="4217894"/>
            <a:ext cx="5522259" cy="2585323"/>
          </a:xfrm>
          <a:prstGeom prst="rect">
            <a:avLst/>
          </a:prstGeom>
          <a:noFill/>
        </p:spPr>
        <p:txBody>
          <a:bodyPr wrap="square">
            <a:spAutoFit/>
          </a:bodyPr>
          <a:lstStyle/>
          <a:p>
            <a:pPr algn="l"/>
            <a:r>
              <a:rPr lang="el-GR" sz="1800" b="1" i="0" u="none" strike="noStrike" baseline="0" dirty="0">
                <a:latin typeface="PFHighwayGothic-Bold"/>
              </a:rPr>
              <a:t>Αποκλειστική προσωπική υποβοήθηση</a:t>
            </a:r>
          </a:p>
          <a:p>
            <a:pPr algn="l"/>
            <a:r>
              <a:rPr lang="el-GR" sz="1800" b="0" i="0" u="none" strike="noStrike" baseline="0" dirty="0">
                <a:latin typeface="PFHighwayGothicCondensedLight"/>
              </a:rPr>
              <a:t>Αυτή η σχέση προϋποθέτει την αποκλειστική ενασχόληση ενός εκπροσώπου της επιχείρησης με έναν πελάτη. Αποτελεί τη βαθύτερη και πλέον στενή κατηγορία σχέσης και συνήθως απαιτεί μεγαλύτερη χρονική διάρκεια ώστε να αναπτυχθεί. Για</a:t>
            </a:r>
          </a:p>
          <a:p>
            <a:pPr algn="l"/>
            <a:r>
              <a:rPr lang="el-GR" sz="1800" b="0" i="0" u="none" strike="noStrike" baseline="0" dirty="0">
                <a:latin typeface="PFHighwayGothicCondensedLight"/>
              </a:rPr>
              <a:t>παράδειγμα, στις ιδιωτικές τραπεζικές υπηρεσίες κάποια στελέχη επιφορτίζονται με την αποκλειστική εξυπηρέτηση πελατών με μεγάλη αξία για την τράπεζα. </a:t>
            </a:r>
            <a:endParaRPr lang="en-US" dirty="0"/>
          </a:p>
        </p:txBody>
      </p:sp>
      <p:sp>
        <p:nvSpPr>
          <p:cNvPr id="10" name="TextBox 9">
            <a:extLst>
              <a:ext uri="{FF2B5EF4-FFF2-40B4-BE49-F238E27FC236}">
                <a16:creationId xmlns="" xmlns:a16="http://schemas.microsoft.com/office/drawing/2014/main" id="{3FDAE6BE-BFF8-D552-A5AE-C85605C96E70}"/>
              </a:ext>
            </a:extLst>
          </p:cNvPr>
          <p:cNvSpPr txBox="1"/>
          <p:nvPr/>
        </p:nvSpPr>
        <p:spPr>
          <a:xfrm>
            <a:off x="6759390" y="161382"/>
            <a:ext cx="5316070" cy="1477328"/>
          </a:xfrm>
          <a:prstGeom prst="rect">
            <a:avLst/>
          </a:prstGeom>
          <a:noFill/>
        </p:spPr>
        <p:txBody>
          <a:bodyPr wrap="square">
            <a:spAutoFit/>
          </a:bodyPr>
          <a:lstStyle/>
          <a:p>
            <a:pPr algn="l"/>
            <a:r>
              <a:rPr lang="el-GR" sz="1800" b="1" i="0" u="none" strike="noStrike" baseline="0" dirty="0">
                <a:latin typeface="PFHighwayGothic-Bold"/>
              </a:rPr>
              <a:t>Αυτοεξυπηρέτηση</a:t>
            </a:r>
          </a:p>
          <a:p>
            <a:pPr algn="l"/>
            <a:r>
              <a:rPr lang="el-GR" sz="1800" b="0" i="0" u="none" strike="noStrike" baseline="0" dirty="0">
                <a:latin typeface="PFHighwayGothicCondensedLight"/>
              </a:rPr>
              <a:t>Σε αυτή τη μορφή εξυπηρέτησης η επιχείρηση</a:t>
            </a:r>
          </a:p>
          <a:p>
            <a:pPr algn="l"/>
            <a:r>
              <a:rPr lang="el-GR" sz="1800" b="0" i="0" u="none" strike="noStrike" baseline="0" dirty="0">
                <a:latin typeface="PFHighwayGothicCondensedLight"/>
              </a:rPr>
              <a:t>δεν διατηρεί προσωπικές σχέσεις με τους πελάτες της αλλά παρέχει όλα τα αναγκαία μέσα ώστε οι πελάτες να εξυπηρετηθούν μόνοι τους.</a:t>
            </a:r>
            <a:endParaRPr lang="en-US" dirty="0"/>
          </a:p>
        </p:txBody>
      </p:sp>
      <p:sp>
        <p:nvSpPr>
          <p:cNvPr id="12" name="TextBox 11">
            <a:extLst>
              <a:ext uri="{FF2B5EF4-FFF2-40B4-BE49-F238E27FC236}">
                <a16:creationId xmlns="" xmlns:a16="http://schemas.microsoft.com/office/drawing/2014/main" id="{24E003F1-F328-AAFC-5BBA-5A873BE43FE0}"/>
              </a:ext>
            </a:extLst>
          </p:cNvPr>
          <p:cNvSpPr txBox="1"/>
          <p:nvPr/>
        </p:nvSpPr>
        <p:spPr>
          <a:xfrm>
            <a:off x="6598024" y="2398582"/>
            <a:ext cx="5414682" cy="3970318"/>
          </a:xfrm>
          <a:prstGeom prst="rect">
            <a:avLst/>
          </a:prstGeom>
          <a:noFill/>
        </p:spPr>
        <p:txBody>
          <a:bodyPr wrap="square">
            <a:spAutoFit/>
          </a:bodyPr>
          <a:lstStyle/>
          <a:p>
            <a:pPr algn="l"/>
            <a:r>
              <a:rPr lang="el-GR" sz="1800" b="1" i="0" u="none" strike="noStrike" baseline="0" dirty="0">
                <a:latin typeface="PFHighwayGothic-Bold"/>
              </a:rPr>
              <a:t>Αυτοματοποιημένες υπηρεσίες</a:t>
            </a:r>
          </a:p>
          <a:p>
            <a:pPr algn="l"/>
            <a:r>
              <a:rPr lang="el-GR" sz="1800" b="0" i="0" u="none" strike="noStrike" baseline="0" dirty="0">
                <a:latin typeface="PFHighwayGothicCondensedLight"/>
              </a:rPr>
              <a:t>Αποτελεί μια πιο σύνθετη σχέση αυτοεξυπηρέτησης, η οποία βασίζεται σε αυτοματοποιημένες διαδικασίες. Για παράδειγμα, τα προσωπικά προφίλ σε συνδεδεμένες στο διαδίκτυο εφαρμογές προσφέρουν εξατομικευμένες υπηρεσίες στους πελάτες. </a:t>
            </a:r>
          </a:p>
          <a:p>
            <a:pPr algn="l"/>
            <a:endParaRPr lang="el-GR" dirty="0">
              <a:latin typeface="PFHighwayGothicCondensedLight"/>
            </a:endParaRPr>
          </a:p>
          <a:p>
            <a:pPr algn="l"/>
            <a:r>
              <a:rPr lang="el-GR" sz="1800" b="0" i="0" u="none" strike="noStrike" baseline="0" dirty="0">
                <a:latin typeface="PFHighwayGothicCondensedLight"/>
              </a:rPr>
              <a:t>Οι αυτοματοποιημένες υπηρεσίες έχουν τη δυνατότητα να αναγνωρίζουν τον χαρακτήρα και άλλα χαρακτηριστικά και πληροφορίες από το προφίλ των πελατών και να τα συνδέουν με τις παραγγελίες και/ή τις συναλλαγές τους. Στις καλύτερες των περιπτώσεων, οι αυτοματοποιημένες υπηρεσίες προσομοιώνουν μια προσωπική σχέση (π.χ. συμβουλές για βιβλία ή ταινίες).</a:t>
            </a:r>
            <a:endParaRPr lang="en-US" dirty="0"/>
          </a:p>
        </p:txBody>
      </p:sp>
    </p:spTree>
    <p:extLst>
      <p:ext uri="{BB962C8B-B14F-4D97-AF65-F5344CB8AC3E}">
        <p14:creationId xmlns="" xmlns:p14="http://schemas.microsoft.com/office/powerpoint/2010/main" val="258148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4DA1CDE3-6643-FF18-6EB2-2C6FDDEA8158}"/>
              </a:ext>
            </a:extLst>
          </p:cNvPr>
          <p:cNvSpPr txBox="1"/>
          <p:nvPr/>
        </p:nvSpPr>
        <p:spPr>
          <a:xfrm>
            <a:off x="537882" y="301695"/>
            <a:ext cx="5118847" cy="3416320"/>
          </a:xfrm>
          <a:prstGeom prst="rect">
            <a:avLst/>
          </a:prstGeom>
          <a:noFill/>
        </p:spPr>
        <p:txBody>
          <a:bodyPr wrap="square">
            <a:spAutoFit/>
          </a:bodyPr>
          <a:lstStyle/>
          <a:p>
            <a:pPr algn="l"/>
            <a:r>
              <a:rPr lang="el-GR" sz="1800" b="1" i="0" u="none" strike="noStrike" baseline="0">
                <a:latin typeface="PFHighwayGothic-Bold"/>
              </a:rPr>
              <a:t>Κοινότητες</a:t>
            </a:r>
          </a:p>
          <a:p>
            <a:pPr algn="l"/>
            <a:r>
              <a:rPr lang="el-GR" sz="1800" b="0" i="0" u="none" strike="noStrike" baseline="0">
                <a:latin typeface="PFHighwayGothicCondensedLight"/>
              </a:rPr>
              <a:t>Οι επιχειρήσεις χρησιμοποιούν όλο και περισσότερο τις κοινότητες χρηστών, έρχονται σε μεγαλύτερη επαφή με τους υπάρχοντες και τους δυνητικούς πελάτες και διευκολύνουν τις μεταξύ τους σχέσεις. Πολλές επιχειρήσεις δημιουργούν και διατηρούν ηλεκτρονικές κοινότητες που δίνουν τη δυνατότητα στους χρήστες να ανταλλάσσουν πληροφορίες</a:t>
            </a:r>
          </a:p>
          <a:p>
            <a:pPr algn="l"/>
            <a:r>
              <a:rPr lang="el-GR" sz="1800" b="0" i="0" u="none" strike="noStrike" baseline="0">
                <a:latin typeface="PFHighwayGothicCondensedLight"/>
              </a:rPr>
              <a:t>και να επιλύουν τα προβλήματά τους μέσω συνεργασίας. Οι κοινότητες από την άλλη βοηθούν τις επιχειρήσεις να κατανοούν καλύτερα τους πελάτες τους. </a:t>
            </a:r>
            <a:endParaRPr lang="en-US" dirty="0"/>
          </a:p>
        </p:txBody>
      </p:sp>
      <p:sp>
        <p:nvSpPr>
          <p:cNvPr id="9" name="TextBox 8">
            <a:extLst>
              <a:ext uri="{FF2B5EF4-FFF2-40B4-BE49-F238E27FC236}">
                <a16:creationId xmlns="" xmlns:a16="http://schemas.microsoft.com/office/drawing/2014/main" id="{0AC694BA-AF21-D5F9-E113-2BC3E62F0184}"/>
              </a:ext>
            </a:extLst>
          </p:cNvPr>
          <p:cNvSpPr txBox="1"/>
          <p:nvPr/>
        </p:nvSpPr>
        <p:spPr>
          <a:xfrm>
            <a:off x="6355976" y="301695"/>
            <a:ext cx="5656730" cy="3139321"/>
          </a:xfrm>
          <a:prstGeom prst="rect">
            <a:avLst/>
          </a:prstGeom>
          <a:noFill/>
        </p:spPr>
        <p:txBody>
          <a:bodyPr wrap="square">
            <a:spAutoFit/>
          </a:bodyPr>
          <a:lstStyle/>
          <a:p>
            <a:pPr algn="l"/>
            <a:r>
              <a:rPr lang="el-GR" sz="1800" b="1" i="0" u="none" strike="noStrike" baseline="0" dirty="0">
                <a:latin typeface="PFHighwayGothic-Bold"/>
              </a:rPr>
              <a:t>Συνδημιουργία</a:t>
            </a:r>
          </a:p>
          <a:p>
            <a:pPr algn="l"/>
            <a:r>
              <a:rPr lang="el-GR" sz="1800" b="0" i="0" u="none" strike="noStrike" baseline="0" dirty="0">
                <a:latin typeface="PFHighwayGothicCondensedLight"/>
              </a:rPr>
              <a:t>Όλο και περισσότερες επιχειρήσεις υπερβαίνουν</a:t>
            </a:r>
          </a:p>
          <a:p>
            <a:pPr algn="l"/>
            <a:r>
              <a:rPr lang="el-GR" sz="1800" b="0" i="0" u="none" strike="noStrike" baseline="0" dirty="0">
                <a:latin typeface="PFHighwayGothicCondensedLight"/>
              </a:rPr>
              <a:t>την παραδοσιακή σχέση αγοραστή-προμηθευτή</a:t>
            </a:r>
          </a:p>
          <a:p>
            <a:pPr algn="l"/>
            <a:r>
              <a:rPr lang="el-GR" sz="1800" b="0" i="0" u="none" strike="noStrike" baseline="0" dirty="0">
                <a:latin typeface="PFHighwayGothicCondensedLight"/>
              </a:rPr>
              <a:t>και συνδημιουργούν Προτάσεις Αξίας με τους</a:t>
            </a:r>
          </a:p>
          <a:p>
            <a:pPr algn="l"/>
            <a:r>
              <a:rPr lang="el-GR" sz="1800" b="0" i="0" u="none" strike="noStrike" baseline="0" dirty="0">
                <a:latin typeface="PFHighwayGothicCondensedLight"/>
              </a:rPr>
              <a:t>πελάτες τους. Η Amazon προσκαλεί τους πελάτες</a:t>
            </a:r>
          </a:p>
          <a:p>
            <a:pPr algn="l"/>
            <a:r>
              <a:rPr lang="el-GR" sz="1800" b="0" i="0" u="none" strike="noStrike" baseline="0" dirty="0">
                <a:latin typeface="PFHighwayGothicCondensedLight"/>
              </a:rPr>
              <a:t>της να γράψουν αξιολογήσεις και έτσι δημιουργεί</a:t>
            </a:r>
          </a:p>
          <a:p>
            <a:pPr algn="l"/>
            <a:r>
              <a:rPr lang="el-GR" sz="1800" b="0" i="0" u="none" strike="noStrike" baseline="0" dirty="0">
                <a:latin typeface="PFHighwayGothicCondensedLight"/>
              </a:rPr>
              <a:t>αξία για τους υπόλοιπους βιβλιόφιλους. Μερικές επιχειρήσεις ζητούν από τους πελάτες τους να βοηθούν στη σχεδίαση νέων και καινοτόμων προϊόντων. Άλλες, όπως η YouTube, ενθαρρύνουν τους πελάτες τους να δημιουργούν περιεχόμενο που διατίθεται δημόσια.</a:t>
            </a:r>
            <a:endParaRPr lang="en-US" dirty="0"/>
          </a:p>
        </p:txBody>
      </p:sp>
    </p:spTree>
    <p:extLst>
      <p:ext uri="{BB962C8B-B14F-4D97-AF65-F5344CB8AC3E}">
        <p14:creationId xmlns="" xmlns:p14="http://schemas.microsoft.com/office/powerpoint/2010/main" val="392632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l-GR" sz="2800" kern="1200" dirty="0">
                <a:solidFill>
                  <a:srgbClr val="FFFFFF"/>
                </a:solidFill>
                <a:latin typeface="Avenir Next LT Pro Demi" panose="020B0704020202020204" pitchFamily="34" charset="0"/>
              </a:rPr>
              <a:t>Ροές Εσόδων</a:t>
            </a:r>
            <a:endParaRPr lang="en-US" sz="2800" kern="1200" dirty="0">
              <a:solidFill>
                <a:srgbClr val="FFFFFF"/>
              </a:solidFill>
              <a:latin typeface="Avenir Next LT Pro Demi" panose="020B0704020202020204" pitchFamily="34" charset="0"/>
            </a:endParaRP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1740263"/>
          </a:xfrm>
        </p:spPr>
        <p:txBody>
          <a:bodyPr vert="horz" lIns="91440" tIns="45720" rIns="91440" bIns="45720" rtlCol="0">
            <a:normAutofit/>
          </a:bodyPr>
          <a:lstStyle/>
          <a:p>
            <a:r>
              <a:rPr lang="en-US" sz="2000" dirty="0">
                <a:latin typeface="Avenir Next LT Pro Demi" panose="020B0704020202020204" pitchFamily="34" charset="0"/>
              </a:rPr>
              <a:t>Τ</a:t>
            </a:r>
            <a:r>
              <a:rPr lang="el-GR" sz="2000" dirty="0">
                <a:latin typeface="Avenir Next LT Pro Demi" panose="020B0704020202020204" pitchFamily="34" charset="0"/>
              </a:rPr>
              <a:t>α κανάλια ως</a:t>
            </a:r>
            <a:r>
              <a:rPr lang="en-US" sz="2000" dirty="0">
                <a:latin typeface="Avenir Next LT Pro Demi" panose="020B0704020202020204" pitchFamily="34" charset="0"/>
              </a:rPr>
              <a:t> δομικό στοιχείο</a:t>
            </a:r>
            <a:r>
              <a:rPr lang="el-GR" sz="2000" dirty="0">
                <a:latin typeface="Avenir Next LT Pro Demi" panose="020B0704020202020204" pitchFamily="34" charset="0"/>
              </a:rPr>
              <a:t> περιγράφουν τους τρόπους επικοινωνίας και διανομής των Προτάσεων </a:t>
            </a:r>
            <a:r>
              <a:rPr lang="el-GR" sz="2000" dirty="0" err="1">
                <a:latin typeface="Avenir Next LT Pro Demi" panose="020B0704020202020204" pitchFamily="34" charset="0"/>
              </a:rPr>
              <a:t>Αξάις</a:t>
            </a:r>
            <a:r>
              <a:rPr lang="el-GR" sz="2000" dirty="0">
                <a:latin typeface="Avenir Next LT Pro Demi" panose="020B0704020202020204" pitchFamily="34" charset="0"/>
              </a:rPr>
              <a:t> στα αντίστοιχα Τμήματα Πελατών</a:t>
            </a:r>
            <a:endParaRPr lang="en-US" sz="2000" dirty="0">
              <a:latin typeface="Avenir Next LT Pro Demi" panose="020B0704020202020204" pitchFamily="34" charset="0"/>
            </a:endParaRP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highlight>
                  <a:srgbClr val="C0C0C0"/>
                </a:highlight>
                <a:uLnTx/>
                <a:uFillTx/>
                <a:latin typeface="Avenir Next LT Pro Demi" panose="020B0704020202020204" pitchFamily="34" charset="0"/>
                <a:ea typeface="+mn-ea"/>
                <a:cs typeface="+mn-cs"/>
              </a:rPr>
              <a:t>Ερωτήσεις που πρέπει να απαντηθούν</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κανάλια προτιμούν οι πελάτες μας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κανάλια χρησιμοποιούν σήμερα</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Πως ενοποιούμε τα κανάλια σε ένα λειτουργικό σύνολο</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λειτουργούν πιο αποτελεσματικά</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έχουν καλύτερο λόγο κόστους-απόδοσης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Πώς τα εντάσσουμε στην καθημερινότητα των πελατών</a:t>
            </a:r>
          </a:p>
        </p:txBody>
      </p:sp>
      <p:pic>
        <p:nvPicPr>
          <p:cNvPr id="5" name="Εικόνα 4">
            <a:extLst>
              <a:ext uri="{FF2B5EF4-FFF2-40B4-BE49-F238E27FC236}">
                <a16:creationId xmlns="" xmlns:a16="http://schemas.microsoft.com/office/drawing/2014/main" id="{053DD08B-BA56-C884-24B6-DA1F06D3B45B}"/>
              </a:ext>
            </a:extLst>
          </p:cNvPr>
          <p:cNvPicPr>
            <a:picLocks noChangeAspect="1"/>
          </p:cNvPicPr>
          <p:nvPr/>
        </p:nvPicPr>
        <p:blipFill rotWithShape="1">
          <a:blip r:embed="rId2" cstate="print">
            <a:alphaModFix amt="50000"/>
          </a:blip>
          <a:srcRect l="74049" t="7913" r="3854" b="41253"/>
          <a:stretch/>
        </p:blipFill>
        <p:spPr>
          <a:xfrm>
            <a:off x="2465230" y="3429000"/>
            <a:ext cx="2498656" cy="2788921"/>
          </a:xfrm>
          <a:prstGeom prst="rect">
            <a:avLst/>
          </a:prstGeom>
        </p:spPr>
      </p:pic>
    </p:spTree>
    <p:extLst>
      <p:ext uri="{BB962C8B-B14F-4D97-AF65-F5344CB8AC3E}">
        <p14:creationId xmlns="" xmlns:p14="http://schemas.microsoft.com/office/powerpoint/2010/main" val="120650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 xmlns:a16="http://schemas.microsoft.com/office/drawing/2014/main" id="{B274430E-2A53-1B80-25E0-68F72AA3EF7E}"/>
              </a:ext>
            </a:extLst>
          </p:cNvPr>
          <p:cNvSpPr>
            <a:spLocks noGrp="1"/>
          </p:cNvSpPr>
          <p:nvPr>
            <p:ph type="title"/>
          </p:nvPr>
        </p:nvSpPr>
        <p:spPr>
          <a:xfrm>
            <a:off x="0" y="120626"/>
            <a:ext cx="6095995" cy="1277868"/>
          </a:xfrm>
          <a:solidFill>
            <a:schemeClr val="accent2"/>
          </a:solidFill>
        </p:spPr>
        <p:txBody>
          <a:bodyPr>
            <a:normAutofit/>
          </a:bodyPr>
          <a:lstStyle/>
          <a:p>
            <a:r>
              <a:rPr lang="el-GR" sz="3700" dirty="0">
                <a:latin typeface="Avenir Next LT Pro Demi" panose="020B0704020202020204" pitchFamily="34" charset="0"/>
              </a:rPr>
              <a:t>Τι είναι ένα επιχειρηματικό Μοντέλο</a:t>
            </a:r>
          </a:p>
        </p:txBody>
      </p:sp>
      <p:sp>
        <p:nvSpPr>
          <p:cNvPr id="3" name="Θέση περιεχομένου 2">
            <a:extLst>
              <a:ext uri="{FF2B5EF4-FFF2-40B4-BE49-F238E27FC236}">
                <a16:creationId xmlns="" xmlns:a16="http://schemas.microsoft.com/office/drawing/2014/main" id="{10AC1F5F-D722-EFA7-14C6-B5EB722D0231}"/>
              </a:ext>
            </a:extLst>
          </p:cNvPr>
          <p:cNvSpPr>
            <a:spLocks noGrp="1"/>
          </p:cNvSpPr>
          <p:nvPr>
            <p:ph idx="1"/>
          </p:nvPr>
        </p:nvSpPr>
        <p:spPr>
          <a:xfrm>
            <a:off x="965200" y="2470248"/>
            <a:ext cx="4048344" cy="3536236"/>
          </a:xfrm>
        </p:spPr>
        <p:txBody>
          <a:bodyPr>
            <a:normAutofit/>
          </a:bodyPr>
          <a:lstStyle/>
          <a:p>
            <a:pPr marL="0" indent="0">
              <a:buNone/>
            </a:pPr>
            <a:r>
              <a:rPr lang="el-GR" sz="2400" dirty="0">
                <a:latin typeface="Avenir Next LT Pro Light" panose="020B0304020202020204" pitchFamily="34" charset="0"/>
              </a:rPr>
              <a:t>Ένα Επιχειρηματικό Μοντέλο είναι η περιγραφή της λογικής με βάση την οποία μία επιχείρηση δημιουργεί, παραδίδει και προσλαμβάνει αξία.</a:t>
            </a:r>
          </a:p>
        </p:txBody>
      </p:sp>
      <p:pic>
        <p:nvPicPr>
          <p:cNvPr id="6" name="Εικόνα 5">
            <a:extLst>
              <a:ext uri="{FF2B5EF4-FFF2-40B4-BE49-F238E27FC236}">
                <a16:creationId xmlns="" xmlns:a16="http://schemas.microsoft.com/office/drawing/2014/main" id="{16F9A821-481C-F3DE-F3D1-22DCB3ADEBD5}"/>
              </a:ext>
            </a:extLst>
          </p:cNvPr>
          <p:cNvPicPr>
            <a:picLocks noChangeAspect="1"/>
          </p:cNvPicPr>
          <p:nvPr/>
        </p:nvPicPr>
        <p:blipFill rotWithShape="1">
          <a:blip r:embed="rId2" cstate="print"/>
          <a:srcRect l="64021" t="30275" r="1661" b="39298"/>
          <a:stretch/>
        </p:blipFill>
        <p:spPr>
          <a:xfrm>
            <a:off x="7584830" y="2325370"/>
            <a:ext cx="3298058" cy="2207260"/>
          </a:xfrm>
          <a:prstGeom prst="rect">
            <a:avLst/>
          </a:prstGeom>
        </p:spPr>
      </p:pic>
    </p:spTree>
    <p:extLst>
      <p:ext uri="{BB962C8B-B14F-4D97-AF65-F5344CB8AC3E}">
        <p14:creationId xmlns="" xmlns:p14="http://schemas.microsoft.com/office/powerpoint/2010/main" val="377552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ADF9366-8FD3-18EA-CD08-1E7D5E498E22}"/>
              </a:ext>
            </a:extLst>
          </p:cNvPr>
          <p:cNvSpPr txBox="1"/>
          <p:nvPr/>
        </p:nvSpPr>
        <p:spPr>
          <a:xfrm>
            <a:off x="690281" y="51915"/>
            <a:ext cx="7754471" cy="1708160"/>
          </a:xfrm>
          <a:prstGeom prst="rect">
            <a:avLst/>
          </a:prstGeom>
          <a:noFill/>
        </p:spPr>
        <p:txBody>
          <a:bodyPr wrap="square">
            <a:spAutoFit/>
          </a:bodyPr>
          <a:lstStyle/>
          <a:p>
            <a:pPr algn="l"/>
            <a:r>
              <a:rPr lang="el-GR" sz="2100" b="0" i="0" u="none" strike="noStrike" baseline="0" dirty="0">
                <a:solidFill>
                  <a:srgbClr val="666666"/>
                </a:solidFill>
                <a:latin typeface="PFCatalogLight-Regular"/>
              </a:rPr>
              <a:t>Ποια προσφορά αξίας είναι πραγματικά διατεθειμένοι να</a:t>
            </a:r>
          </a:p>
          <a:p>
            <a:pPr algn="l"/>
            <a:r>
              <a:rPr lang="el-GR" sz="2100" b="0" i="0" u="none" strike="noStrike" baseline="0" dirty="0">
                <a:solidFill>
                  <a:srgbClr val="666666"/>
                </a:solidFill>
                <a:latin typeface="PFCatalogLight-Regular"/>
              </a:rPr>
              <a:t>αγοράσουν οι πελάτες μας; Για ποια αξία πληρώνουν πραγματικά;</a:t>
            </a:r>
          </a:p>
          <a:p>
            <a:pPr algn="l"/>
            <a:r>
              <a:rPr lang="el-GR" sz="2100" b="0" i="0" u="none" strike="noStrike" baseline="0" dirty="0">
                <a:solidFill>
                  <a:srgbClr val="666666"/>
                </a:solidFill>
                <a:latin typeface="PFCatalogLight-Regular"/>
              </a:rPr>
              <a:t>Με ποιον τρόπο πληρώνουν σήμερα; Πώς θα προτιμούσαν να</a:t>
            </a:r>
          </a:p>
          <a:p>
            <a:pPr algn="l"/>
            <a:r>
              <a:rPr lang="el-GR" sz="2100" b="0" i="0" u="none" strike="noStrike" baseline="0" dirty="0">
                <a:solidFill>
                  <a:srgbClr val="666666"/>
                </a:solidFill>
                <a:latin typeface="PFCatalogLight-Regular"/>
              </a:rPr>
              <a:t>πληρώνουν; Σε ποιον βαθμό συμμετέχει η κάθε Ροή Εσόδων στα</a:t>
            </a:r>
          </a:p>
          <a:p>
            <a:pPr algn="l"/>
            <a:r>
              <a:rPr lang="el-GR" sz="2100" b="0" i="0" u="none" strike="noStrike" baseline="0" dirty="0">
                <a:solidFill>
                  <a:srgbClr val="666666"/>
                </a:solidFill>
                <a:latin typeface="PFCatalogLight-Regular"/>
              </a:rPr>
              <a:t>συνολικά Έσοδα;</a:t>
            </a:r>
            <a:endParaRPr lang="en-US" dirty="0"/>
          </a:p>
        </p:txBody>
      </p:sp>
      <p:sp>
        <p:nvSpPr>
          <p:cNvPr id="6" name="TextBox 5">
            <a:extLst>
              <a:ext uri="{FF2B5EF4-FFF2-40B4-BE49-F238E27FC236}">
                <a16:creationId xmlns="" xmlns:a16="http://schemas.microsoft.com/office/drawing/2014/main" id="{946EFC49-022D-213F-0685-34BD30AE1819}"/>
              </a:ext>
            </a:extLst>
          </p:cNvPr>
          <p:cNvSpPr txBox="1"/>
          <p:nvPr/>
        </p:nvSpPr>
        <p:spPr>
          <a:xfrm>
            <a:off x="690281" y="2105815"/>
            <a:ext cx="6096000" cy="369332"/>
          </a:xfrm>
          <a:prstGeom prst="rect">
            <a:avLst/>
          </a:prstGeom>
          <a:noFill/>
        </p:spPr>
        <p:txBody>
          <a:bodyPr wrap="square">
            <a:spAutoFit/>
          </a:bodyPr>
          <a:lstStyle/>
          <a:p>
            <a:r>
              <a:rPr lang="el-GR" sz="1800" b="0" i="1" u="none" strike="noStrike" baseline="0" dirty="0">
                <a:solidFill>
                  <a:srgbClr val="FF3838"/>
                </a:solidFill>
                <a:latin typeface="UB-Baskerville-Italic"/>
              </a:rPr>
              <a:t>Μερικοί τρόποι παραγωγής Ροών Εσόδων:</a:t>
            </a:r>
            <a:endParaRPr lang="en-US" dirty="0"/>
          </a:p>
        </p:txBody>
      </p:sp>
      <p:sp>
        <p:nvSpPr>
          <p:cNvPr id="8" name="TextBox 7">
            <a:extLst>
              <a:ext uri="{FF2B5EF4-FFF2-40B4-BE49-F238E27FC236}">
                <a16:creationId xmlns="" xmlns:a16="http://schemas.microsoft.com/office/drawing/2014/main" id="{6ECE2DAB-A676-C183-ABA7-47DD1228A798}"/>
              </a:ext>
            </a:extLst>
          </p:cNvPr>
          <p:cNvSpPr txBox="1"/>
          <p:nvPr/>
        </p:nvSpPr>
        <p:spPr>
          <a:xfrm>
            <a:off x="690281" y="2660321"/>
            <a:ext cx="6096000" cy="2308324"/>
          </a:xfrm>
          <a:prstGeom prst="rect">
            <a:avLst/>
          </a:prstGeom>
          <a:noFill/>
        </p:spPr>
        <p:txBody>
          <a:bodyPr wrap="square">
            <a:spAutoFit/>
          </a:bodyPr>
          <a:lstStyle/>
          <a:p>
            <a:pPr algn="l"/>
            <a:r>
              <a:rPr lang="el-GR" sz="1800" b="1" i="0" u="none" strike="noStrike" baseline="0" dirty="0">
                <a:latin typeface="PFHighwayGothic-Bold"/>
              </a:rPr>
              <a:t>Πώληση Προϊόντων</a:t>
            </a:r>
          </a:p>
          <a:p>
            <a:pPr algn="l"/>
            <a:r>
              <a:rPr lang="el-GR" sz="1800" b="0" i="0" u="none" strike="noStrike" baseline="0" dirty="0">
                <a:latin typeface="PFHighwayGothicCondensedLight"/>
              </a:rPr>
              <a:t>Ο πλέον συνήθης και κατανοητός τρόπος παραγωγής</a:t>
            </a:r>
          </a:p>
          <a:p>
            <a:pPr algn="l"/>
            <a:r>
              <a:rPr lang="el-GR" sz="1800" b="0" i="0" u="none" strike="noStrike" baseline="0" dirty="0">
                <a:latin typeface="PFHighwayGothicCondensedLight"/>
              </a:rPr>
              <a:t>Ροών Εσόδων είναι η πώληση των δικαιωμάτων ιδιοκτησίας ενός προϊόντος. Η Amazon πουλάει βιβλία,</a:t>
            </a:r>
          </a:p>
          <a:p>
            <a:pPr algn="l"/>
            <a:r>
              <a:rPr lang="el-GR" sz="1800" b="0" i="0" u="none" strike="noStrike" baseline="0" dirty="0">
                <a:latin typeface="PFHighwayGothicCondensedLight"/>
              </a:rPr>
              <a:t>μουσική, καταναλωτικά ηλεκτρονικά είδη και άλλα</a:t>
            </a:r>
          </a:p>
          <a:p>
            <a:pPr algn="l"/>
            <a:r>
              <a:rPr lang="el-GR" sz="1800" b="0" i="0" u="none" strike="noStrike" baseline="0" dirty="0">
                <a:latin typeface="PFHighwayGothicCondensedLight"/>
              </a:rPr>
              <a:t>προϊόντα μέσω διαδικτύου. Η Fiat πουλάει αυτοκίνητα που οι αγοραστές τους είναι ελεύθεροι να οδηγήσουν, να πουλήσουν ή ακόμη και να καταστρέψουν.</a:t>
            </a:r>
            <a:endParaRPr lang="en-US" dirty="0"/>
          </a:p>
        </p:txBody>
      </p:sp>
      <p:sp>
        <p:nvSpPr>
          <p:cNvPr id="10" name="TextBox 9">
            <a:extLst>
              <a:ext uri="{FF2B5EF4-FFF2-40B4-BE49-F238E27FC236}">
                <a16:creationId xmlns="" xmlns:a16="http://schemas.microsoft.com/office/drawing/2014/main" id="{B46335A0-C117-FFD5-6544-F1B567B903A2}"/>
              </a:ext>
            </a:extLst>
          </p:cNvPr>
          <p:cNvSpPr txBox="1"/>
          <p:nvPr/>
        </p:nvSpPr>
        <p:spPr>
          <a:xfrm>
            <a:off x="690281" y="4968645"/>
            <a:ext cx="6705602" cy="1754326"/>
          </a:xfrm>
          <a:prstGeom prst="rect">
            <a:avLst/>
          </a:prstGeom>
          <a:noFill/>
        </p:spPr>
        <p:txBody>
          <a:bodyPr wrap="square">
            <a:spAutoFit/>
          </a:bodyPr>
          <a:lstStyle/>
          <a:p>
            <a:pPr algn="l"/>
            <a:r>
              <a:rPr lang="el-GR" sz="1800" b="1" i="0" u="none" strike="noStrike" baseline="0" dirty="0">
                <a:latin typeface="PFHighwayGothic-Bold"/>
              </a:rPr>
              <a:t>Τέλη Χρήσης</a:t>
            </a:r>
          </a:p>
          <a:p>
            <a:pPr algn="l"/>
            <a:r>
              <a:rPr lang="el-GR" sz="1800" b="0" i="0" u="none" strike="noStrike" baseline="0" dirty="0">
                <a:latin typeface="PFHighwayGothicCondensedLight"/>
              </a:rPr>
              <a:t>Αυτή η Ροή Εσόδων παράγεται από τη χρήση μιας</a:t>
            </a:r>
            <a:r>
              <a:rPr lang="en-US" sz="1800" b="0" i="0" u="none" strike="noStrike" baseline="0" dirty="0">
                <a:latin typeface="PFHighwayGothicCondensedLight"/>
              </a:rPr>
              <a:t> </a:t>
            </a:r>
            <a:r>
              <a:rPr lang="el-GR" sz="1800" b="0" i="0" u="none" strike="noStrike" baseline="0" dirty="0">
                <a:latin typeface="PFHighwayGothicCondensedLight"/>
              </a:rPr>
              <a:t>συγκεκριμένης υπηρεσίας. Η πληρωμή συναρτάται</a:t>
            </a:r>
            <a:r>
              <a:rPr lang="en-US" sz="1800" b="0" i="0" u="none" strike="noStrike" baseline="0" dirty="0">
                <a:latin typeface="PFHighwayGothicCondensedLight"/>
              </a:rPr>
              <a:t> </a:t>
            </a:r>
            <a:r>
              <a:rPr lang="el-GR" sz="1800" b="0" i="0" u="none" strike="noStrike" baseline="0" dirty="0">
                <a:latin typeface="PFHighwayGothicCondensedLight"/>
              </a:rPr>
              <a:t>με τη χρήση. Ένας πάροχος τηλεπικοινωνιών μπορεί να χρεώνει τους πελάτες ανά λεπτό ομιλίας. Ένα</a:t>
            </a:r>
            <a:r>
              <a:rPr lang="en-US" sz="1800" b="0" i="0" u="none" strike="noStrike" baseline="0" dirty="0">
                <a:latin typeface="PFHighwayGothicCondensedLight"/>
              </a:rPr>
              <a:t> </a:t>
            </a:r>
            <a:r>
              <a:rPr lang="el-GR" sz="1800" b="0" i="0" u="none" strike="noStrike" baseline="0" dirty="0">
                <a:latin typeface="PFHighwayGothicCondensedLight"/>
              </a:rPr>
              <a:t>ξενοδοχείο ανά νύχτα διαμονής. Μια εταιρεία διανομής ανάλογα με τον αριθμό των πακέτων και την</a:t>
            </a:r>
            <a:r>
              <a:rPr lang="en-US" sz="1800" b="0" i="0" u="none" strike="noStrike" baseline="0" dirty="0">
                <a:latin typeface="PFHighwayGothicCondensedLight"/>
              </a:rPr>
              <a:t> </a:t>
            </a:r>
            <a:r>
              <a:rPr lang="el-GR" sz="1800" b="0" i="0" u="none" strike="noStrike" baseline="0" dirty="0">
                <a:latin typeface="PFHighwayGothicCondensedLight"/>
              </a:rPr>
              <a:t>απόσταση μεταφοράς.</a:t>
            </a:r>
            <a:endParaRPr lang="en-US" dirty="0"/>
          </a:p>
        </p:txBody>
      </p:sp>
      <p:sp>
        <p:nvSpPr>
          <p:cNvPr id="12" name="TextBox 11">
            <a:extLst>
              <a:ext uri="{FF2B5EF4-FFF2-40B4-BE49-F238E27FC236}">
                <a16:creationId xmlns="" xmlns:a16="http://schemas.microsoft.com/office/drawing/2014/main" id="{71316BB9-3B0D-3788-BF4A-952CED271856}"/>
              </a:ext>
            </a:extLst>
          </p:cNvPr>
          <p:cNvSpPr txBox="1"/>
          <p:nvPr/>
        </p:nvSpPr>
        <p:spPr>
          <a:xfrm>
            <a:off x="7082117" y="2103617"/>
            <a:ext cx="5325035" cy="2862322"/>
          </a:xfrm>
          <a:prstGeom prst="rect">
            <a:avLst/>
          </a:prstGeom>
          <a:noFill/>
        </p:spPr>
        <p:txBody>
          <a:bodyPr wrap="square">
            <a:spAutoFit/>
          </a:bodyPr>
          <a:lstStyle/>
          <a:p>
            <a:pPr algn="l"/>
            <a:r>
              <a:rPr lang="el-GR" sz="1800" b="1" i="0" u="none" strike="noStrike" baseline="0" dirty="0">
                <a:latin typeface="PFHighwayGothic-Bold"/>
              </a:rPr>
              <a:t>Συνδρομές</a:t>
            </a:r>
          </a:p>
          <a:p>
            <a:pPr algn="l"/>
            <a:r>
              <a:rPr lang="el-GR" sz="1800" b="0" i="0" u="none" strike="noStrike" baseline="0" dirty="0">
                <a:latin typeface="PFHighwayGothicCondensedLight"/>
              </a:rPr>
              <a:t>Αυτή η Ροή Εσόδων παράγεται από την πώληση</a:t>
            </a:r>
            <a:r>
              <a:rPr lang="en-US" sz="1800" b="0" i="0" u="none" strike="noStrike" baseline="0" dirty="0">
                <a:latin typeface="PFHighwayGothicCondensedLight"/>
              </a:rPr>
              <a:t> </a:t>
            </a:r>
            <a:r>
              <a:rPr lang="el-GR" sz="1800" b="0" i="0" u="none" strike="noStrike" baseline="0" dirty="0">
                <a:latin typeface="PFHighwayGothicCondensedLight"/>
              </a:rPr>
              <a:t>συνεχούς πρόσβασης σε μια υπηρεσία. Ένα γυμναστήριο πουλάει μηνιαίες ή ετήσιες συνδρομές</a:t>
            </a:r>
            <a:r>
              <a:rPr lang="en-US" sz="1800" b="0" i="0" u="none" strike="noStrike" baseline="0" dirty="0">
                <a:latin typeface="PFHighwayGothicCondensedLight"/>
              </a:rPr>
              <a:t> </a:t>
            </a:r>
            <a:r>
              <a:rPr lang="el-GR" sz="1800" b="0" i="0" u="none" strike="noStrike" baseline="0" dirty="0">
                <a:latin typeface="PFHighwayGothicCondensedLight"/>
              </a:rPr>
              <a:t>για τη χρήση των οργάνων γυμναστικής που διαθέτει στις εγκαταστάσεις του. Το παιγνίδι World</a:t>
            </a:r>
            <a:r>
              <a:rPr lang="en-US" sz="1800" b="0" i="0" u="none" strike="noStrike" baseline="0" dirty="0">
                <a:latin typeface="PFHighwayGothicCondensedLight"/>
              </a:rPr>
              <a:t> </a:t>
            </a:r>
            <a:r>
              <a:rPr lang="el-GR" sz="1800" b="0" i="0" u="none" strike="noStrike" baseline="0" dirty="0">
                <a:latin typeface="PFHighwayGothicCondensedLight"/>
              </a:rPr>
              <a:t>of Warcraft χρεώνει μηνιαία συνδρομή για τη</a:t>
            </a:r>
            <a:r>
              <a:rPr lang="en-US" sz="1800" b="0" i="0" u="none" strike="noStrike" baseline="0" dirty="0">
                <a:latin typeface="PFHighwayGothicCondensedLight"/>
              </a:rPr>
              <a:t> </a:t>
            </a:r>
            <a:r>
              <a:rPr lang="el-GR" sz="1800" b="0" i="0" u="none" strike="noStrike" baseline="0" dirty="0">
                <a:latin typeface="PFHighwayGothicCondensedLight"/>
              </a:rPr>
              <a:t>συμμετοχή των παικτών στο παιγνίδι μέσω του</a:t>
            </a:r>
            <a:r>
              <a:rPr lang="en-US" sz="1800" b="0" i="0" u="none" strike="noStrike" baseline="0" dirty="0">
                <a:latin typeface="PFHighwayGothicCondensedLight"/>
              </a:rPr>
              <a:t> </a:t>
            </a:r>
            <a:r>
              <a:rPr lang="el-GR" sz="1800" b="0" i="0" u="none" strike="noStrike" baseline="0" dirty="0">
                <a:latin typeface="PFHighwayGothicCondensedLight"/>
              </a:rPr>
              <a:t>διαδικτύου. Η υπηρεσία Comes with Music της</a:t>
            </a:r>
            <a:r>
              <a:rPr lang="en-US" sz="1800" b="0" i="0" u="none" strike="noStrike" baseline="0" dirty="0">
                <a:latin typeface="PFHighwayGothicCondensedLight"/>
              </a:rPr>
              <a:t> </a:t>
            </a:r>
            <a:r>
              <a:rPr lang="el-GR" sz="1800" b="0" i="0" u="none" strike="noStrike" baseline="0" dirty="0">
                <a:latin typeface="PFHighwayGothicCondensedLight"/>
              </a:rPr>
              <a:t>Nokia δίνει πρόσβαση σε μια μουσική βιβλιοθήκη</a:t>
            </a:r>
            <a:r>
              <a:rPr lang="en-US" sz="1800" b="0" i="0" u="none" strike="noStrike" baseline="0" dirty="0">
                <a:latin typeface="PFHighwayGothicCondensedLight"/>
              </a:rPr>
              <a:t> </a:t>
            </a:r>
            <a:r>
              <a:rPr lang="el-GR" sz="1800" b="0" i="0" u="none" strike="noStrike" baseline="0" dirty="0">
                <a:latin typeface="PFHighwayGothicCondensedLight"/>
              </a:rPr>
              <a:t>στους συνδρομητές της.</a:t>
            </a:r>
            <a:r>
              <a:rPr lang="en-US" sz="1800" b="0" i="0" u="none" strike="noStrike" baseline="0" dirty="0">
                <a:latin typeface="PFHighwayGothicCondensedLight"/>
              </a:rPr>
              <a:t>  </a:t>
            </a:r>
            <a:endParaRPr lang="en-US" dirty="0"/>
          </a:p>
        </p:txBody>
      </p:sp>
    </p:spTree>
    <p:extLst>
      <p:ext uri="{BB962C8B-B14F-4D97-AF65-F5344CB8AC3E}">
        <p14:creationId xmlns="" xmlns:p14="http://schemas.microsoft.com/office/powerpoint/2010/main" val="4073415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D3B4103-B774-FB45-E961-32036AAD31B6}"/>
              </a:ext>
            </a:extLst>
          </p:cNvPr>
          <p:cNvSpPr txBox="1"/>
          <p:nvPr/>
        </p:nvSpPr>
        <p:spPr>
          <a:xfrm>
            <a:off x="268941" y="524506"/>
            <a:ext cx="6096000" cy="2585323"/>
          </a:xfrm>
          <a:prstGeom prst="rect">
            <a:avLst/>
          </a:prstGeom>
          <a:noFill/>
        </p:spPr>
        <p:txBody>
          <a:bodyPr wrap="square">
            <a:spAutoFit/>
          </a:bodyPr>
          <a:lstStyle/>
          <a:p>
            <a:pPr algn="l"/>
            <a:r>
              <a:rPr lang="el-GR" sz="1800" b="1" i="0" u="none" strike="noStrike" baseline="0" dirty="0">
                <a:latin typeface="PFHighwayGothic-Bold"/>
              </a:rPr>
              <a:t>Δανεισμός/Ενοικίαση/Χρηματοδοτική</a:t>
            </a:r>
            <a:r>
              <a:rPr lang="en-US" sz="1800" b="1" i="0" u="none" strike="noStrike" baseline="0" dirty="0">
                <a:latin typeface="PFHighwayGothic-Bold"/>
              </a:rPr>
              <a:t> </a:t>
            </a:r>
            <a:r>
              <a:rPr lang="el-GR" sz="1800" b="1" i="0" u="none" strike="noStrike" baseline="0" dirty="0">
                <a:latin typeface="PFHighwayGothic-Bold"/>
              </a:rPr>
              <a:t>Μίσθωση</a:t>
            </a:r>
          </a:p>
          <a:p>
            <a:pPr algn="l"/>
            <a:r>
              <a:rPr lang="el-GR" sz="1800" b="0" i="0" u="none" strike="noStrike" baseline="0" dirty="0">
                <a:latin typeface="PFHighwayGothicCondensedLight"/>
              </a:rPr>
              <a:t>Αυτή η Ροή Εσόδων δημιουργείται από την προσωρινή παραχώρηση αποκλειστικής χρήσης ενός</a:t>
            </a:r>
            <a:r>
              <a:rPr lang="en-US" sz="1800" b="0" i="0" u="none" strike="noStrike" baseline="0" dirty="0">
                <a:latin typeface="PFHighwayGothicCondensedLight"/>
              </a:rPr>
              <a:t> </a:t>
            </a:r>
            <a:r>
              <a:rPr lang="el-GR" sz="1800" b="0" i="0" u="none" strike="noStrike" baseline="0" dirty="0">
                <a:latin typeface="PFHighwayGothicCondensedLight"/>
              </a:rPr>
              <a:t>αγαθού με συμφωνημένη αμοιβή. Για τον δανειστή η αμοιβή είναι οι τόκοι, για όσο διάστημα έχει</a:t>
            </a:r>
            <a:r>
              <a:rPr lang="en-US" sz="1800" b="0" i="0" u="none" strike="noStrike" baseline="0" dirty="0">
                <a:latin typeface="PFHighwayGothicCondensedLight"/>
              </a:rPr>
              <a:t> </a:t>
            </a:r>
            <a:r>
              <a:rPr lang="el-GR" sz="1800" b="0" i="0" u="none" strike="noStrike" baseline="0" dirty="0">
                <a:latin typeface="PFHighwayGothicCondensedLight"/>
              </a:rPr>
              <a:t>συμφωνηθεί. Για την ενοικίαση η εκμίσθωση η διάρκεια είναι καθορισμένη και καταβάλλεται ενοίκιο</a:t>
            </a:r>
            <a:r>
              <a:rPr lang="en-US" sz="1800" b="0" i="0" u="none" strike="noStrike" baseline="0" dirty="0">
                <a:latin typeface="PFHighwayGothicCondensedLight"/>
              </a:rPr>
              <a:t> </a:t>
            </a:r>
            <a:r>
              <a:rPr lang="el-GR" sz="1800" b="0" i="0" u="none" strike="noStrike" baseline="0" dirty="0">
                <a:latin typeface="PFHighwayGothicCondensedLight"/>
              </a:rPr>
              <a:t>ή μίσθωμα συνήθως ανά μήνα. Για τον εκμισθωτή</a:t>
            </a:r>
          </a:p>
          <a:p>
            <a:pPr algn="l"/>
            <a:r>
              <a:rPr lang="el-GR" sz="1800" b="0" i="0" u="none" strike="noStrike" baseline="0" dirty="0">
                <a:latin typeface="PFHighwayGothicCondensedLight"/>
              </a:rPr>
              <a:t>υπάρχει το όφελος των επαναλαμβανόμενων εσόδων μέχρι την αποπληρωμή. </a:t>
            </a:r>
            <a:endParaRPr lang="en-US" dirty="0"/>
          </a:p>
        </p:txBody>
      </p:sp>
      <p:sp>
        <p:nvSpPr>
          <p:cNvPr id="7" name="TextBox 6">
            <a:extLst>
              <a:ext uri="{FF2B5EF4-FFF2-40B4-BE49-F238E27FC236}">
                <a16:creationId xmlns="" xmlns:a16="http://schemas.microsoft.com/office/drawing/2014/main" id="{F92BEF55-D42B-435E-C232-58C8CAA5979E}"/>
              </a:ext>
            </a:extLst>
          </p:cNvPr>
          <p:cNvSpPr txBox="1"/>
          <p:nvPr/>
        </p:nvSpPr>
        <p:spPr>
          <a:xfrm>
            <a:off x="268941" y="3253264"/>
            <a:ext cx="5719483" cy="3416320"/>
          </a:xfrm>
          <a:prstGeom prst="rect">
            <a:avLst/>
          </a:prstGeom>
          <a:noFill/>
        </p:spPr>
        <p:txBody>
          <a:bodyPr wrap="square">
            <a:spAutoFit/>
          </a:bodyPr>
          <a:lstStyle/>
          <a:p>
            <a:pPr algn="l"/>
            <a:r>
              <a:rPr lang="el-GR" sz="1800" b="1" i="0" u="none" strike="noStrike" baseline="0" dirty="0">
                <a:latin typeface="PFHighwayGothic-Bold"/>
              </a:rPr>
              <a:t>Αδειοδότηση</a:t>
            </a:r>
          </a:p>
          <a:p>
            <a:pPr algn="l"/>
            <a:r>
              <a:rPr lang="el-GR" sz="1800" b="0" i="0" u="none" strike="noStrike" baseline="0" dirty="0">
                <a:latin typeface="PFHighwayGothicCondensedLight"/>
              </a:rPr>
              <a:t>Αυτή η Ροή Εσόδων δημιουργείται από την παραχώρηση δικαιωμάτων χρήσης προστατευόμενης</a:t>
            </a:r>
            <a:r>
              <a:rPr lang="en-US" sz="1800" b="0" i="0" u="none" strike="noStrike" baseline="0" dirty="0">
                <a:latin typeface="PFHighwayGothicCondensedLight"/>
              </a:rPr>
              <a:t> </a:t>
            </a:r>
            <a:r>
              <a:rPr lang="el-GR" sz="1800" b="0" i="0" u="none" strike="noStrike" baseline="0" dirty="0">
                <a:latin typeface="PFHighwayGothicCondensedLight"/>
              </a:rPr>
              <a:t>πνευματικής ιδιοκτησίας έναντι συμφωνημένης</a:t>
            </a:r>
            <a:r>
              <a:rPr lang="en-US" sz="1800" b="0" i="0" u="none" strike="noStrike" baseline="0" dirty="0">
                <a:latin typeface="PFHighwayGothicCondensedLight"/>
              </a:rPr>
              <a:t> </a:t>
            </a:r>
            <a:r>
              <a:rPr lang="el-GR" sz="1800" b="0" i="0" u="none" strike="noStrike" baseline="0" dirty="0">
                <a:latin typeface="PFHighwayGothicCondensedLight"/>
              </a:rPr>
              <a:t>αμοιβής. Η παραχώρηση δίνει τη δυνατότητα</a:t>
            </a:r>
            <a:r>
              <a:rPr lang="en-US" sz="1800" b="0" i="0" u="none" strike="noStrike" baseline="0" dirty="0">
                <a:latin typeface="PFHighwayGothicCondensedLight"/>
              </a:rPr>
              <a:t> </a:t>
            </a:r>
            <a:r>
              <a:rPr lang="el-GR" sz="1800" b="0" i="0" u="none" strike="noStrike" baseline="0" dirty="0">
                <a:latin typeface="PFHighwayGothicCondensedLight"/>
              </a:rPr>
              <a:t>στους κατόχους των δικαιωμάτων να έχουν Ροές</a:t>
            </a:r>
            <a:r>
              <a:rPr lang="en-US" sz="1800" b="0" i="0" u="none" strike="noStrike" baseline="0" dirty="0">
                <a:latin typeface="PFHighwayGothicCondensedLight"/>
              </a:rPr>
              <a:t> </a:t>
            </a:r>
            <a:r>
              <a:rPr lang="el-GR" sz="1800" b="0" i="0" u="none" strike="noStrike" baseline="0" dirty="0">
                <a:latin typeface="PFHighwayGothicCondensedLight"/>
              </a:rPr>
              <a:t>Εσόδων από την ιδιοκτησία τους χωρίς να χρειαστεί να κατασκευάσουν ένα αγαθό ή να εμπορευματοποιήσουν μια υπηρεσία οι ίδιοι. Η παραχώρηση δικαιωμάτων χρήσης είναι συνήθης</a:t>
            </a:r>
            <a:r>
              <a:rPr lang="en-US" sz="1800" b="0" i="0" u="none" strike="noStrike" baseline="0" dirty="0">
                <a:latin typeface="PFHighwayGothicCondensedLight"/>
              </a:rPr>
              <a:t> </a:t>
            </a:r>
            <a:r>
              <a:rPr lang="el-GR" sz="1800" b="0" i="0" u="none" strike="noStrike" baseline="0" dirty="0">
                <a:latin typeface="PFHighwayGothicCondensedLight"/>
              </a:rPr>
              <a:t>στην αγορά των οπτικοακουστικών μέσων, όπου</a:t>
            </a:r>
            <a:r>
              <a:rPr lang="en-US" sz="1800" b="0" i="0" u="none" strike="noStrike" baseline="0" dirty="0">
                <a:latin typeface="PFHighwayGothicCondensedLight"/>
              </a:rPr>
              <a:t> </a:t>
            </a:r>
            <a:r>
              <a:rPr lang="el-GR" sz="1800" b="0" i="0" u="none" strike="noStrike" baseline="0" dirty="0">
                <a:latin typeface="PFHighwayGothicCondensedLight"/>
              </a:rPr>
              <a:t>οι ιδιοκτήτες περιεχομένου διατηρούν τα πνευματικά δικαιώματα ενώ πουλούν άδειες χρήσης σε</a:t>
            </a:r>
            <a:r>
              <a:rPr lang="en-US" sz="1800" b="0" i="0" u="none" strike="noStrike" baseline="0" dirty="0">
                <a:latin typeface="PFHighwayGothicCondensedLight"/>
              </a:rPr>
              <a:t> </a:t>
            </a:r>
            <a:r>
              <a:rPr lang="el-GR" sz="1800" b="0" i="0" u="none" strike="noStrike" baseline="0" dirty="0">
                <a:latin typeface="PFHighwayGothicCondensedLight"/>
              </a:rPr>
              <a:t>τρίτους. </a:t>
            </a:r>
            <a:endParaRPr lang="en-US" dirty="0"/>
          </a:p>
        </p:txBody>
      </p:sp>
      <p:sp>
        <p:nvSpPr>
          <p:cNvPr id="9" name="TextBox 8">
            <a:extLst>
              <a:ext uri="{FF2B5EF4-FFF2-40B4-BE49-F238E27FC236}">
                <a16:creationId xmlns="" xmlns:a16="http://schemas.microsoft.com/office/drawing/2014/main" id="{E2EBA4F2-8C03-0BD6-22D2-0251647A0AAD}"/>
              </a:ext>
            </a:extLst>
          </p:cNvPr>
          <p:cNvSpPr txBox="1"/>
          <p:nvPr/>
        </p:nvSpPr>
        <p:spPr>
          <a:xfrm>
            <a:off x="6535271" y="524506"/>
            <a:ext cx="5020235" cy="2585323"/>
          </a:xfrm>
          <a:prstGeom prst="rect">
            <a:avLst/>
          </a:prstGeom>
          <a:noFill/>
        </p:spPr>
        <p:txBody>
          <a:bodyPr wrap="square">
            <a:spAutoFit/>
          </a:bodyPr>
          <a:lstStyle/>
          <a:p>
            <a:pPr algn="l"/>
            <a:r>
              <a:rPr lang="el-GR" sz="1800" b="1" i="0" u="none" strike="noStrike" baseline="0" dirty="0">
                <a:latin typeface="PFHighwayGothic-Bold"/>
              </a:rPr>
              <a:t>Τέλη Διαμεσολάβησης</a:t>
            </a:r>
          </a:p>
          <a:p>
            <a:pPr algn="l"/>
            <a:r>
              <a:rPr lang="el-GR" sz="1800" b="0" i="0" u="none" strike="noStrike" baseline="0" dirty="0">
                <a:latin typeface="PFHighwayGothicCondensedLight"/>
              </a:rPr>
              <a:t>Αυτή η Ροή Εσόδων προέρχεται από τις αμοιβές για υπηρεσίες μεσολάβησης για λογαριασμό δυο ή περισσότερων</a:t>
            </a:r>
            <a:r>
              <a:rPr lang="en-US" sz="1800" b="0" i="0" u="none" strike="noStrike" baseline="0" dirty="0">
                <a:latin typeface="PFHighwayGothicCondensedLight"/>
              </a:rPr>
              <a:t> </a:t>
            </a:r>
            <a:r>
              <a:rPr lang="el-GR" sz="1800" b="0" i="0" u="none" strike="noStrike" baseline="0" dirty="0">
                <a:latin typeface="PFHighwayGothicCondensedLight"/>
              </a:rPr>
              <a:t>μερών. Οι πάροχοι πιστωτικών καρτών λαμβάνουν ποσοστό</a:t>
            </a:r>
            <a:r>
              <a:rPr lang="en-US" sz="1800" b="0" i="0" u="none" strike="noStrike" baseline="0" dirty="0">
                <a:latin typeface="PFHighwayGothicCondensedLight"/>
              </a:rPr>
              <a:t> </a:t>
            </a:r>
            <a:r>
              <a:rPr lang="el-GR" sz="1800" b="0" i="0" u="none" strike="noStrike" baseline="0" dirty="0">
                <a:latin typeface="PFHighwayGothicCondensedLight"/>
              </a:rPr>
              <a:t>από κάθε πώληση που πραγματοποιείται με τη χρήση τους. Οι</a:t>
            </a:r>
          </a:p>
          <a:p>
            <a:pPr algn="l"/>
            <a:r>
              <a:rPr lang="el-GR" sz="1800" b="0" i="0" u="none" strike="noStrike" baseline="0" dirty="0">
                <a:latin typeface="PFHighwayGothicCondensedLight"/>
              </a:rPr>
              <a:t>ενδιάμεσοι και οι μεσίτες λαμβάνουν προμήθεια κάθε φορά</a:t>
            </a:r>
            <a:r>
              <a:rPr lang="en-US" sz="1800" b="0" i="0" u="none" strike="noStrike" baseline="0" dirty="0">
                <a:latin typeface="PFHighwayGothicCondensedLight"/>
              </a:rPr>
              <a:t> </a:t>
            </a:r>
            <a:r>
              <a:rPr lang="el-GR" sz="1800" b="0" i="0" u="none" strike="noStrike" baseline="0" dirty="0">
                <a:latin typeface="PFHighwayGothicCondensedLight"/>
              </a:rPr>
              <a:t>που φέρνουν σε τελική συμφωνία έναν πωλητή και έναν</a:t>
            </a:r>
            <a:r>
              <a:rPr lang="en-US" sz="1800" b="0" i="0" u="none" strike="noStrike" baseline="0" dirty="0">
                <a:latin typeface="PFHighwayGothicCondensedLight"/>
              </a:rPr>
              <a:t> </a:t>
            </a:r>
            <a:r>
              <a:rPr lang="el-GR" sz="1800" b="0" i="0" u="none" strike="noStrike" baseline="0" dirty="0">
                <a:latin typeface="PFHighwayGothicCondensedLight"/>
              </a:rPr>
              <a:t>αγοραστή.</a:t>
            </a:r>
            <a:endParaRPr lang="en-US" dirty="0"/>
          </a:p>
        </p:txBody>
      </p:sp>
      <p:sp>
        <p:nvSpPr>
          <p:cNvPr id="11" name="TextBox 10">
            <a:extLst>
              <a:ext uri="{FF2B5EF4-FFF2-40B4-BE49-F238E27FC236}">
                <a16:creationId xmlns="" xmlns:a16="http://schemas.microsoft.com/office/drawing/2014/main" id="{67EFD5A1-A70E-EC6D-ADA1-930E3554D3EC}"/>
              </a:ext>
            </a:extLst>
          </p:cNvPr>
          <p:cNvSpPr txBox="1"/>
          <p:nvPr/>
        </p:nvSpPr>
        <p:spPr>
          <a:xfrm>
            <a:off x="6535271" y="3253264"/>
            <a:ext cx="4769222" cy="3139321"/>
          </a:xfrm>
          <a:prstGeom prst="rect">
            <a:avLst/>
          </a:prstGeom>
          <a:noFill/>
        </p:spPr>
        <p:txBody>
          <a:bodyPr wrap="square">
            <a:spAutoFit/>
          </a:bodyPr>
          <a:lstStyle/>
          <a:p>
            <a:pPr algn="l"/>
            <a:r>
              <a:rPr lang="el-GR" sz="1800" b="1" i="0" u="none" strike="noStrike" baseline="0" dirty="0">
                <a:latin typeface="PFHighwayGothic-Bold"/>
              </a:rPr>
              <a:t>Διαφήμιση</a:t>
            </a:r>
          </a:p>
          <a:p>
            <a:pPr algn="l"/>
            <a:r>
              <a:rPr lang="el-GR" sz="1800" b="0" i="0" u="none" strike="noStrike" baseline="0" dirty="0">
                <a:latin typeface="PFHighwayGothicCondensedLight"/>
              </a:rPr>
              <a:t>Αυτή η Ροή Εσόδων αφορά αμοιβές παροχής διαφημιστικών</a:t>
            </a:r>
            <a:r>
              <a:rPr lang="en-US" sz="1800" b="0" i="0" u="none" strike="noStrike" baseline="0" dirty="0">
                <a:latin typeface="PFHighwayGothicCondensedLight"/>
              </a:rPr>
              <a:t> </a:t>
            </a:r>
            <a:r>
              <a:rPr lang="el-GR" sz="1800" b="0" i="0" u="none" strike="noStrike" baseline="0" dirty="0">
                <a:latin typeface="PFHighwayGothicCondensedLight"/>
              </a:rPr>
              <a:t>υπηρεσιών για ένα αγαθό, μια υπηρεσία ή μία επωνυμία.</a:t>
            </a:r>
          </a:p>
          <a:p>
            <a:pPr algn="l"/>
            <a:r>
              <a:rPr lang="el-GR" sz="1800" b="0" i="0" u="none" strike="noStrike" baseline="0" dirty="0">
                <a:latin typeface="PFHighwayGothicCondensedLight"/>
              </a:rPr>
              <a:t>Παραδοσιακά τα έσοδα της αγοράς των μέσων ενημέρωσης</a:t>
            </a:r>
            <a:r>
              <a:rPr lang="en-US" sz="1800" b="0" i="0" u="none" strike="noStrike" baseline="0" dirty="0">
                <a:latin typeface="PFHighwayGothicCondensedLight"/>
              </a:rPr>
              <a:t> </a:t>
            </a:r>
            <a:r>
              <a:rPr lang="el-GR" sz="1800" b="0" i="0" u="none" strike="noStrike" baseline="0" dirty="0">
                <a:latin typeface="PFHighwayGothicCondensedLight"/>
              </a:rPr>
              <a:t>και των διοργανωτών εκδηλώσεων εξαρτώνται σε μεγάλο</a:t>
            </a:r>
            <a:r>
              <a:rPr lang="en-US" sz="1800" b="0" i="0" u="none" strike="noStrike" baseline="0" dirty="0">
                <a:latin typeface="PFHighwayGothicCondensedLight"/>
              </a:rPr>
              <a:t> </a:t>
            </a:r>
            <a:r>
              <a:rPr lang="el-GR" sz="1800" b="0" i="0" u="none" strike="noStrike" baseline="0" dirty="0">
                <a:latin typeface="PFHighwayGothicCondensedLight"/>
              </a:rPr>
              <a:t>βαθμό από τις διαφημίσεις. Τα τελευταία χρόνια και άλλοι</a:t>
            </a:r>
          </a:p>
          <a:p>
            <a:pPr algn="l"/>
            <a:r>
              <a:rPr lang="el-GR" sz="1800" b="0" i="0" u="none" strike="noStrike" baseline="0" dirty="0">
                <a:latin typeface="PFHighwayGothicCondensedLight"/>
              </a:rPr>
              <a:t>τομείς, όπως το λογισμικό και άλλες υπηρεσίες έχουν αρχίσει</a:t>
            </a:r>
            <a:r>
              <a:rPr lang="en-US" sz="1800" b="0" i="0" u="none" strike="noStrike" baseline="0" dirty="0">
                <a:latin typeface="PFHighwayGothicCondensedLight"/>
              </a:rPr>
              <a:t> </a:t>
            </a:r>
            <a:r>
              <a:rPr lang="el-GR" sz="1800" b="0" i="0" u="none" strike="noStrike" baseline="0" dirty="0">
                <a:latin typeface="PFHighwayGothicCondensedLight"/>
              </a:rPr>
              <a:t>να εξαρτώνται όλο και περισσότερο από διαφημιστικά έσοδα.</a:t>
            </a:r>
            <a:endParaRPr lang="en-US" dirty="0"/>
          </a:p>
        </p:txBody>
      </p:sp>
    </p:spTree>
    <p:extLst>
      <p:ext uri="{BB962C8B-B14F-4D97-AF65-F5344CB8AC3E}">
        <p14:creationId xmlns="" xmlns:p14="http://schemas.microsoft.com/office/powerpoint/2010/main" val="54022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l-GR" sz="2800" kern="1200" dirty="0">
                <a:solidFill>
                  <a:srgbClr val="FFFFFF"/>
                </a:solidFill>
                <a:latin typeface="Avenir Next LT Pro Demi" panose="020B0704020202020204" pitchFamily="34" charset="0"/>
              </a:rPr>
              <a:t>Κρίσιμοι Πόροι</a:t>
            </a:r>
            <a:r>
              <a:rPr lang="en-US" sz="2800" kern="1200" dirty="0">
                <a:solidFill>
                  <a:srgbClr val="FFFFFF"/>
                </a:solidFill>
                <a:latin typeface="Avenir Next LT Pro Demi" panose="020B0704020202020204" pitchFamily="34" charset="0"/>
              </a:rPr>
              <a:t>  </a:t>
            </a: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1740263"/>
          </a:xfrm>
        </p:spPr>
        <p:txBody>
          <a:bodyPr vert="horz" lIns="91440" tIns="45720" rIns="91440" bIns="45720" rtlCol="0">
            <a:normAutofit/>
          </a:bodyPr>
          <a:lstStyle/>
          <a:p>
            <a:r>
              <a:rPr lang="en-US" sz="2000" dirty="0">
                <a:latin typeface="Avenir Next LT Pro Demi" panose="020B0704020202020204" pitchFamily="34" charset="0"/>
              </a:rPr>
              <a:t>Τ</a:t>
            </a:r>
            <a:r>
              <a:rPr lang="el-GR" sz="2000" dirty="0">
                <a:latin typeface="Avenir Next LT Pro Demi" panose="020B0704020202020204" pitchFamily="34" charset="0"/>
              </a:rPr>
              <a:t>α κανάλια ως</a:t>
            </a:r>
            <a:r>
              <a:rPr lang="en-US" sz="2000" dirty="0">
                <a:latin typeface="Avenir Next LT Pro Demi" panose="020B0704020202020204" pitchFamily="34" charset="0"/>
              </a:rPr>
              <a:t> δομικό στοιχείο</a:t>
            </a:r>
            <a:r>
              <a:rPr lang="el-GR" sz="2000" dirty="0">
                <a:latin typeface="Avenir Next LT Pro Demi" panose="020B0704020202020204" pitchFamily="34" charset="0"/>
              </a:rPr>
              <a:t> περιγράφουν τους τρόπους επικοινωνίας και διανομής των Προτάσεων </a:t>
            </a:r>
            <a:r>
              <a:rPr lang="el-GR" sz="2000" dirty="0" err="1">
                <a:latin typeface="Avenir Next LT Pro Demi" panose="020B0704020202020204" pitchFamily="34" charset="0"/>
              </a:rPr>
              <a:t>Αξάις</a:t>
            </a:r>
            <a:r>
              <a:rPr lang="el-GR" sz="2000" dirty="0">
                <a:latin typeface="Avenir Next LT Pro Demi" panose="020B0704020202020204" pitchFamily="34" charset="0"/>
              </a:rPr>
              <a:t> στα αντίστοιχα Τμήματα Πελατών</a:t>
            </a:r>
            <a:endParaRPr lang="en-US" sz="2000" dirty="0">
              <a:latin typeface="Avenir Next LT Pro Demi" panose="020B0704020202020204" pitchFamily="34" charset="0"/>
            </a:endParaRP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highlight>
                  <a:srgbClr val="C0C0C0"/>
                </a:highlight>
                <a:uLnTx/>
                <a:uFillTx/>
                <a:latin typeface="Avenir Next LT Pro Demi" panose="020B0704020202020204" pitchFamily="34" charset="0"/>
                <a:ea typeface="+mn-ea"/>
                <a:cs typeface="+mn-cs"/>
              </a:rPr>
              <a:t>Ερωτήσεις που πρέπει να απαντηθούν</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κανάλια προτιμούν οι πελάτες μας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κανάλια χρησιμοποιούν σήμερα</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Πως ενοποιούμε τα κανάλια σε ένα λειτουργικό σύνολο</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λειτουργούν πιο αποτελεσματικά</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έχουν καλύτερο λόγο κόστους-απόδοσης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Πώς τα εντάσσουμε στην καθημερινότητα των πελατών</a:t>
            </a:r>
          </a:p>
        </p:txBody>
      </p:sp>
      <p:pic>
        <p:nvPicPr>
          <p:cNvPr id="5" name="Εικόνα 4">
            <a:extLst>
              <a:ext uri="{FF2B5EF4-FFF2-40B4-BE49-F238E27FC236}">
                <a16:creationId xmlns="" xmlns:a16="http://schemas.microsoft.com/office/drawing/2014/main" id="{699C16E1-7B2F-F98C-4AD9-DA504206B0B8}"/>
              </a:ext>
            </a:extLst>
          </p:cNvPr>
          <p:cNvPicPr>
            <a:picLocks noChangeAspect="1"/>
          </p:cNvPicPr>
          <p:nvPr/>
        </p:nvPicPr>
        <p:blipFill rotWithShape="1">
          <a:blip r:embed="rId2" cstate="print">
            <a:alphaModFix amt="50000"/>
          </a:blip>
          <a:srcRect l="72109" t="6028" r="3350" b="34069"/>
          <a:stretch/>
        </p:blipFill>
        <p:spPr>
          <a:xfrm>
            <a:off x="2574151" y="3379171"/>
            <a:ext cx="2343631" cy="2721951"/>
          </a:xfrm>
          <a:prstGeom prst="rect">
            <a:avLst/>
          </a:prstGeom>
        </p:spPr>
      </p:pic>
    </p:spTree>
    <p:extLst>
      <p:ext uri="{BB962C8B-B14F-4D97-AF65-F5344CB8AC3E}">
        <p14:creationId xmlns="" xmlns:p14="http://schemas.microsoft.com/office/powerpoint/2010/main" val="232197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0B5FA53-0CB3-A2F2-A246-BCF7B47630CF}"/>
              </a:ext>
            </a:extLst>
          </p:cNvPr>
          <p:cNvSpPr txBox="1"/>
          <p:nvPr/>
        </p:nvSpPr>
        <p:spPr>
          <a:xfrm>
            <a:off x="896470" y="590782"/>
            <a:ext cx="6096000" cy="584775"/>
          </a:xfrm>
          <a:prstGeom prst="rect">
            <a:avLst/>
          </a:prstGeom>
          <a:noFill/>
        </p:spPr>
        <p:txBody>
          <a:bodyPr wrap="square">
            <a:spAutoFit/>
          </a:bodyPr>
          <a:lstStyle/>
          <a:p>
            <a:r>
              <a:rPr lang="el-GR" sz="3200" b="1" i="0" u="none" strike="noStrike" baseline="0" dirty="0">
                <a:latin typeface="PFHighwayGothic-Bold"/>
              </a:rPr>
              <a:t>Κρίσιμοι Πόροι</a:t>
            </a:r>
            <a:endParaRPr lang="en-US" sz="3200" dirty="0"/>
          </a:p>
        </p:txBody>
      </p:sp>
      <p:sp>
        <p:nvSpPr>
          <p:cNvPr id="6" name="TextBox 5">
            <a:extLst>
              <a:ext uri="{FF2B5EF4-FFF2-40B4-BE49-F238E27FC236}">
                <a16:creationId xmlns="" xmlns:a16="http://schemas.microsoft.com/office/drawing/2014/main" id="{7906B813-7EAB-81F8-CDC9-42CF64B25299}"/>
              </a:ext>
            </a:extLst>
          </p:cNvPr>
          <p:cNvSpPr txBox="1"/>
          <p:nvPr/>
        </p:nvSpPr>
        <p:spPr>
          <a:xfrm>
            <a:off x="896470" y="1421377"/>
            <a:ext cx="9081249" cy="646331"/>
          </a:xfrm>
          <a:prstGeom prst="rect">
            <a:avLst/>
          </a:prstGeom>
          <a:noFill/>
        </p:spPr>
        <p:txBody>
          <a:bodyPr wrap="square">
            <a:spAutoFit/>
          </a:bodyPr>
          <a:lstStyle/>
          <a:p>
            <a:pPr algn="l"/>
            <a:r>
              <a:rPr lang="el-GR" sz="1800" b="1" i="1" u="none" strike="noStrike" baseline="0" dirty="0">
                <a:latin typeface="UB-Baskerville-BoldItalic"/>
              </a:rPr>
              <a:t>Το δομικό στοιχείο των Κρίσιμων Πόρων (Key Resources) περιγράφει τους σημαντικότερους πόρους</a:t>
            </a:r>
            <a:r>
              <a:rPr lang="en-US" sz="1800" b="1" i="1" u="none" strike="noStrike" baseline="0" dirty="0">
                <a:latin typeface="UB-Baskerville-BoldItalic"/>
              </a:rPr>
              <a:t> </a:t>
            </a:r>
            <a:r>
              <a:rPr lang="el-GR" sz="1800" b="1" i="1" u="none" strike="noStrike" baseline="0" dirty="0">
                <a:latin typeface="UB-Baskerville-BoldItalic"/>
              </a:rPr>
              <a:t>που απαιτούνται για να λειτουργήσει ένα επιχειρηματικό μοντέλο.</a:t>
            </a:r>
            <a:endParaRPr lang="en-US" dirty="0"/>
          </a:p>
        </p:txBody>
      </p:sp>
      <p:sp>
        <p:nvSpPr>
          <p:cNvPr id="8" name="TextBox 7">
            <a:extLst>
              <a:ext uri="{FF2B5EF4-FFF2-40B4-BE49-F238E27FC236}">
                <a16:creationId xmlns="" xmlns:a16="http://schemas.microsoft.com/office/drawing/2014/main" id="{8B1001B8-25A0-04A9-E68C-8DC4DB62DCF7}"/>
              </a:ext>
            </a:extLst>
          </p:cNvPr>
          <p:cNvSpPr txBox="1"/>
          <p:nvPr/>
        </p:nvSpPr>
        <p:spPr>
          <a:xfrm>
            <a:off x="896470" y="2434825"/>
            <a:ext cx="7512424" cy="4247317"/>
          </a:xfrm>
          <a:prstGeom prst="rect">
            <a:avLst/>
          </a:prstGeom>
          <a:noFill/>
        </p:spPr>
        <p:txBody>
          <a:bodyPr wrap="square">
            <a:spAutoFit/>
          </a:bodyPr>
          <a:lstStyle/>
          <a:p>
            <a:pPr algn="l"/>
            <a:r>
              <a:rPr lang="el-GR" sz="1800" b="0" i="0" u="none" strike="noStrike" baseline="0" dirty="0">
                <a:latin typeface="UB-Baskerville"/>
              </a:rPr>
              <a:t>Κάθε επιχειρηματικό μοντέλο απαιτεί την ύπαρξη Κρίσιμων Πόρων, χωρίς τους οποίους μία επιχείρηση δεν είναι δυνατόν να δημιουργήσει τις Προτάσεις Αξίας, να τις διαθέσει στην αγορά, να</a:t>
            </a:r>
            <a:r>
              <a:rPr lang="en-US" sz="1800" b="0" i="0" u="none" strike="noStrike" baseline="0" dirty="0">
                <a:latin typeface="UB-Baskerville"/>
              </a:rPr>
              <a:t> </a:t>
            </a:r>
            <a:r>
              <a:rPr lang="el-GR" sz="1800" b="0" i="0" u="none" strike="noStrike" baseline="0" dirty="0">
                <a:latin typeface="UB-Baskerville"/>
              </a:rPr>
              <a:t>διατηρήσει τις Σχέσεις με Πελάτες ή/και να έχει έσοδα. </a:t>
            </a:r>
            <a:endParaRPr lang="en-US" sz="1800" b="0" i="0" u="none" strike="noStrike" baseline="0" dirty="0">
              <a:latin typeface="UB-Baskerville"/>
            </a:endParaRPr>
          </a:p>
          <a:p>
            <a:pPr algn="l"/>
            <a:endParaRPr lang="en-US" dirty="0">
              <a:latin typeface="UB-Baskerville"/>
            </a:endParaRPr>
          </a:p>
          <a:p>
            <a:pPr algn="l"/>
            <a:r>
              <a:rPr lang="el-GR" sz="1800" b="0" i="0" u="none" strike="noStrike" baseline="0" dirty="0">
                <a:latin typeface="UB-Baskerville"/>
              </a:rPr>
              <a:t>Ανάλογα</a:t>
            </a:r>
            <a:r>
              <a:rPr lang="en-US" sz="1800" b="0" i="0" u="none" strike="noStrike" baseline="0" dirty="0">
                <a:latin typeface="UB-Baskerville"/>
              </a:rPr>
              <a:t> </a:t>
            </a:r>
            <a:r>
              <a:rPr lang="el-GR" sz="1800" b="0" i="0" u="none" strike="noStrike" baseline="0" dirty="0">
                <a:latin typeface="UB-Baskerville"/>
              </a:rPr>
              <a:t>με το είδος του επιχειρηματικού μοντέλου απαιτούνται διαφορετικοί Κρίσιμοι Πόροι. Ένας κατασκευαστής ηλεκτρονικών μικροκυκλωμάτων χρειάζεται ακριβές εγκαταστάσεις παραγωγής</a:t>
            </a:r>
            <a:r>
              <a:rPr lang="en-US" sz="1800" b="0" i="0" u="none" strike="noStrike" baseline="0" dirty="0">
                <a:latin typeface="UB-Baskerville"/>
              </a:rPr>
              <a:t> </a:t>
            </a:r>
            <a:r>
              <a:rPr lang="el-GR" sz="1800" b="0" i="0" u="none" strike="noStrike" baseline="0" dirty="0">
                <a:latin typeface="UB-Baskerville"/>
              </a:rPr>
              <a:t>ενώ ο σχεδιαστής χρειάζεται κυρίως κατάλληλους ανθρώπινους</a:t>
            </a:r>
          </a:p>
          <a:p>
            <a:pPr algn="l"/>
            <a:r>
              <a:rPr lang="el-GR" sz="1800" b="0" i="0" u="none" strike="noStrike" baseline="0" dirty="0">
                <a:latin typeface="UB-Baskerville"/>
              </a:rPr>
              <a:t>πόρους. </a:t>
            </a:r>
            <a:endParaRPr lang="en-US" sz="1800" b="0" i="0" u="none" strike="noStrike" baseline="0" dirty="0">
              <a:latin typeface="UB-Baskerville"/>
            </a:endParaRPr>
          </a:p>
          <a:p>
            <a:pPr algn="l"/>
            <a:endParaRPr lang="en-US" dirty="0">
              <a:latin typeface="UB-Baskerville"/>
            </a:endParaRPr>
          </a:p>
          <a:p>
            <a:pPr algn="l"/>
            <a:r>
              <a:rPr lang="el-GR" sz="1800" b="0" i="0" u="none" strike="noStrike" baseline="0" dirty="0">
                <a:latin typeface="UB-Baskerville"/>
              </a:rPr>
              <a:t>Οι Κρίσιμοι Πόροι μπορεί να είναι υλικοί, οικονομικοί,</a:t>
            </a:r>
          </a:p>
          <a:p>
            <a:pPr algn="l"/>
            <a:r>
              <a:rPr lang="el-GR" sz="1800" b="0" i="0" u="none" strike="noStrike" baseline="0" dirty="0">
                <a:latin typeface="UB-Baskerville"/>
              </a:rPr>
              <a:t>πνευματικοί ή ανθρώπινοι. Οι Κρίσιμοι Πόροι είναι δυνατό να</a:t>
            </a:r>
          </a:p>
          <a:p>
            <a:pPr algn="l"/>
            <a:r>
              <a:rPr lang="el-GR" sz="1800" b="0" i="0" u="none" strike="noStrike" baseline="0" dirty="0">
                <a:latin typeface="UB-Baskerville"/>
              </a:rPr>
              <a:t>αποτελούν ιδιοκτησία της επιχείρησης, να τους μισθώνει ή να</a:t>
            </a:r>
          </a:p>
          <a:p>
            <a:pPr algn="l"/>
            <a:r>
              <a:rPr lang="el-GR" sz="1800" b="0" i="0" u="none" strike="noStrike" baseline="0" dirty="0">
                <a:latin typeface="UB-Baskerville"/>
              </a:rPr>
              <a:t>τους διαθέτουν Βασικοί Συνεργάτες για λογαριασμό της.</a:t>
            </a:r>
            <a:endParaRPr lang="en-US" dirty="0"/>
          </a:p>
        </p:txBody>
      </p:sp>
    </p:spTree>
    <p:extLst>
      <p:ext uri="{BB962C8B-B14F-4D97-AF65-F5344CB8AC3E}">
        <p14:creationId xmlns="" xmlns:p14="http://schemas.microsoft.com/office/powerpoint/2010/main" val="199086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43F50C0-71EE-78E7-A17B-20E61EC2CA66}"/>
              </a:ext>
            </a:extLst>
          </p:cNvPr>
          <p:cNvSpPr txBox="1"/>
          <p:nvPr/>
        </p:nvSpPr>
        <p:spPr>
          <a:xfrm>
            <a:off x="851647" y="307067"/>
            <a:ext cx="6490446" cy="1061829"/>
          </a:xfrm>
          <a:prstGeom prst="rect">
            <a:avLst/>
          </a:prstGeom>
          <a:noFill/>
        </p:spPr>
        <p:txBody>
          <a:bodyPr wrap="square">
            <a:spAutoFit/>
          </a:bodyPr>
          <a:lstStyle/>
          <a:p>
            <a:pPr algn="l"/>
            <a:r>
              <a:rPr lang="el-GR" sz="2100" b="0" i="0" u="none" strike="noStrike" baseline="0" dirty="0">
                <a:solidFill>
                  <a:srgbClr val="666666"/>
                </a:solidFill>
                <a:latin typeface="PFCatalogLight-Regular"/>
              </a:rPr>
              <a:t>Στο Επιχειρηματικό μας Μοντέλο: Ποιους Κρίσιμους Πόρους</a:t>
            </a:r>
            <a:r>
              <a:rPr lang="en-US" sz="2100" b="0" i="0" u="none" strike="noStrike" baseline="0" dirty="0">
                <a:solidFill>
                  <a:srgbClr val="666666"/>
                </a:solidFill>
                <a:latin typeface="PFCatalogLight-Regular"/>
              </a:rPr>
              <a:t> </a:t>
            </a:r>
            <a:r>
              <a:rPr lang="el-GR" sz="2100" b="0" i="0" u="none" strike="noStrike" baseline="0" dirty="0">
                <a:solidFill>
                  <a:srgbClr val="666666"/>
                </a:solidFill>
                <a:latin typeface="PFCatalogLight-Regular"/>
              </a:rPr>
              <a:t>απαιτούν οι Προτάσεις Αξίας; Τα Κανάλια Διανομής;</a:t>
            </a:r>
            <a:r>
              <a:rPr lang="en-US" sz="2100" b="0" i="0" u="none" strike="noStrike" baseline="0" dirty="0">
                <a:solidFill>
                  <a:srgbClr val="666666"/>
                </a:solidFill>
                <a:latin typeface="PFCatalogLight-Regular"/>
              </a:rPr>
              <a:t> </a:t>
            </a:r>
            <a:r>
              <a:rPr lang="el-GR" sz="2100" b="0" i="0" u="none" strike="noStrike" baseline="0" dirty="0">
                <a:solidFill>
                  <a:srgbClr val="666666"/>
                </a:solidFill>
                <a:latin typeface="PFCatalogLight-Regular"/>
              </a:rPr>
              <a:t>Οι Σχέσεις με τους Πελάτες; Οι Ροές Εσόδων;</a:t>
            </a:r>
            <a:endParaRPr lang="en-US" dirty="0"/>
          </a:p>
        </p:txBody>
      </p:sp>
      <p:sp>
        <p:nvSpPr>
          <p:cNvPr id="8" name="TextBox 7">
            <a:extLst>
              <a:ext uri="{FF2B5EF4-FFF2-40B4-BE49-F238E27FC236}">
                <a16:creationId xmlns="" xmlns:a16="http://schemas.microsoft.com/office/drawing/2014/main" id="{A7E55ADB-E394-6C75-812C-E396F18E1D39}"/>
              </a:ext>
            </a:extLst>
          </p:cNvPr>
          <p:cNvSpPr txBox="1"/>
          <p:nvPr/>
        </p:nvSpPr>
        <p:spPr>
          <a:xfrm>
            <a:off x="98612" y="1499984"/>
            <a:ext cx="7530353" cy="5355312"/>
          </a:xfrm>
          <a:prstGeom prst="rect">
            <a:avLst/>
          </a:prstGeom>
          <a:noFill/>
        </p:spPr>
        <p:txBody>
          <a:bodyPr wrap="square">
            <a:spAutoFit/>
          </a:bodyPr>
          <a:lstStyle/>
          <a:p>
            <a:pPr algn="l"/>
            <a:r>
              <a:rPr lang="el-GR" sz="1800" b="1" i="0" u="none" strike="noStrike" baseline="0" dirty="0">
                <a:latin typeface="PFHighwayGothic-Bold"/>
              </a:rPr>
              <a:t>Φυσικοί</a:t>
            </a:r>
          </a:p>
          <a:p>
            <a:pPr algn="l"/>
            <a:r>
              <a:rPr lang="el-GR" sz="1800" b="0" i="0" u="none" strike="noStrike" baseline="0" dirty="0">
                <a:latin typeface="PFHighwayGothicCondensedLight"/>
              </a:rPr>
              <a:t>Αυτή η κατηγορία συμπεριλαμβάνει τα φυσικά</a:t>
            </a:r>
            <a:r>
              <a:rPr lang="en-US" sz="1800" b="0" i="0" u="none" strike="noStrike" baseline="0" dirty="0">
                <a:latin typeface="PFHighwayGothicCondensedLight"/>
              </a:rPr>
              <a:t> </a:t>
            </a:r>
            <a:r>
              <a:rPr lang="el-GR" sz="1800" b="0" i="0" u="none" strike="noStrike" baseline="0" dirty="0">
                <a:latin typeface="PFHighwayGothicCondensedLight"/>
              </a:rPr>
              <a:t>πάγια όπως είναι οι εγκαταστάσεις παραγωγής,</a:t>
            </a:r>
            <a:r>
              <a:rPr lang="en-US" sz="1800" b="0" i="0" u="none" strike="noStrike" baseline="0" dirty="0">
                <a:latin typeface="PFHighwayGothicCondensedLight"/>
              </a:rPr>
              <a:t> </a:t>
            </a:r>
            <a:r>
              <a:rPr lang="el-GR" sz="1800" b="0" i="0" u="none" strike="noStrike" baseline="0" dirty="0">
                <a:latin typeface="PFHighwayGothicCondensedLight"/>
              </a:rPr>
              <a:t>τα κτήρια, τα οχήματα, οι μηχανές, τα συστήματα,</a:t>
            </a:r>
            <a:r>
              <a:rPr lang="en-US" sz="1800" b="0" i="0" u="none" strike="noStrike" baseline="0" dirty="0">
                <a:latin typeface="PFHighwayGothicCondensedLight"/>
              </a:rPr>
              <a:t> </a:t>
            </a:r>
            <a:r>
              <a:rPr lang="el-GR" sz="1800" b="0" i="0" u="none" strike="noStrike" baseline="0" dirty="0">
                <a:latin typeface="PFHighwayGothicCondensedLight"/>
              </a:rPr>
              <a:t>τα συστήματα πώλησης POS και τα δίκτυα διανομής. Η λειτουργία των δικτύων λιανικής πώλησης</a:t>
            </a:r>
            <a:r>
              <a:rPr lang="en-US" sz="1800" b="0" i="0" u="none" strike="noStrike" baseline="0" dirty="0">
                <a:latin typeface="PFHighwayGothicCondensedLight"/>
              </a:rPr>
              <a:t> </a:t>
            </a:r>
            <a:r>
              <a:rPr lang="el-GR" sz="1800" b="0" i="0" u="none" strike="noStrike" baseline="0" dirty="0">
                <a:latin typeface="PFHighwayGothicCondensedLight"/>
              </a:rPr>
              <a:t>όπως είναι το WalMart και η Amazon έχει μεγάλη</a:t>
            </a:r>
            <a:r>
              <a:rPr lang="en-US" sz="1800" b="0" i="0" u="none" strike="noStrike" baseline="0" dirty="0">
                <a:latin typeface="PFHighwayGothicCondensedLight"/>
              </a:rPr>
              <a:t> </a:t>
            </a:r>
            <a:r>
              <a:rPr lang="el-GR" sz="1800" b="0" i="0" u="none" strike="noStrike" baseline="0" dirty="0">
                <a:latin typeface="PFHighwayGothicCondensedLight"/>
              </a:rPr>
              <a:t>εξάρτηση από τους φυσικούς πόρους, οι οποίοι</a:t>
            </a:r>
            <a:r>
              <a:rPr lang="en-US" sz="1800" b="0" i="0" u="none" strike="noStrike" baseline="0" dirty="0">
                <a:latin typeface="PFHighwayGothicCondensedLight"/>
              </a:rPr>
              <a:t> </a:t>
            </a:r>
            <a:r>
              <a:rPr lang="el-GR" sz="1800" b="0" i="0" u="none" strike="noStrike" baseline="0" dirty="0">
                <a:latin typeface="PFHighwayGothicCondensedLight"/>
              </a:rPr>
              <a:t>συχνά είναι έντασης κεφαλαίου. Το πρώτο διαθέτει ένα γιγάντιο παγκόσμιο δίκτυο αποθηκών</a:t>
            </a:r>
            <a:r>
              <a:rPr lang="en-US" sz="1800" b="0" i="0" u="none" strike="noStrike" baseline="0" dirty="0">
                <a:latin typeface="PFHighwayGothicCondensedLight"/>
              </a:rPr>
              <a:t> </a:t>
            </a:r>
            <a:r>
              <a:rPr lang="el-GR" sz="1800" b="0" i="0" u="none" strike="noStrike" baseline="0" dirty="0">
                <a:latin typeface="PFHighwayGothicCondensedLight"/>
              </a:rPr>
              <a:t>και καταστημάτων και μια ανάλογη υποδομή στην</a:t>
            </a:r>
            <a:r>
              <a:rPr lang="en-US" sz="1800" b="0" i="0" u="none" strike="noStrike" baseline="0" dirty="0">
                <a:latin typeface="PFHighwayGothicCondensedLight"/>
              </a:rPr>
              <a:t> </a:t>
            </a:r>
            <a:r>
              <a:rPr lang="el-GR" sz="1800" b="0" i="0" u="none" strike="noStrike" baseline="0" dirty="0">
                <a:latin typeface="PFHighwayGothicCondensedLight"/>
              </a:rPr>
              <a:t>εφοδιαστική του αλυσίδα. Η δεύτερη διαθέτει</a:t>
            </a:r>
            <a:r>
              <a:rPr lang="en-US" sz="1800" b="0" i="0" u="none" strike="noStrike" baseline="0" dirty="0">
                <a:latin typeface="PFHighwayGothicCondensedLight"/>
              </a:rPr>
              <a:t> </a:t>
            </a:r>
            <a:r>
              <a:rPr lang="el-GR" sz="1800" b="0" i="0" u="none" strike="noStrike" baseline="0" dirty="0">
                <a:latin typeface="PFHighwayGothicCondensedLight"/>
              </a:rPr>
              <a:t>εκτεταμένες υποδομές σε Τεχνολογίες Πληροφοριών, αποθήκες και μεταφορές.</a:t>
            </a:r>
          </a:p>
          <a:p>
            <a:pPr algn="l"/>
            <a:endParaRPr lang="el-GR" dirty="0">
              <a:latin typeface="PFHighwayGothicCondensedLight"/>
            </a:endParaRPr>
          </a:p>
          <a:p>
            <a:pPr algn="l"/>
            <a:r>
              <a:rPr lang="el-GR" sz="1800" b="1" i="0" u="none" strike="noStrike" baseline="0" dirty="0">
                <a:latin typeface="PFHighwayGothic-Bold"/>
              </a:rPr>
              <a:t>Ανθρώπινοι</a:t>
            </a:r>
          </a:p>
          <a:p>
            <a:pPr algn="l"/>
            <a:r>
              <a:rPr lang="el-GR" sz="1800" b="0" i="0" u="none" strike="noStrike" baseline="0" dirty="0">
                <a:latin typeface="PFHighwayGothicCondensedLight"/>
              </a:rPr>
              <a:t>Κάθε εταιρεία χρειάζεται τους κατάλληλους ανθρώπινους πόρους αλλά οι άνθρωποι παίζουν σημαντικότερο ρόλο σε συγκεκριμένα επιχειρηματικά μοντέλα. Για παράδειγμα είναι κρίσιμοι σε τομείς έντασης γνώσης και δημιουργικότητας. Μια φαρμακευτική εταιρεία όπως π.χ. η Novartis, βασίζεται πάρα πολύ στους ανθρώπινους πόρους: Το επιχειρηματικό της μοντέλο συνεπάγεται την ύπαρξη εξαιρετικά μεγάλου αριθμού έμπειρων επιστημόνων και εξειδικευμένων πωλητών.</a:t>
            </a:r>
            <a:endParaRPr lang="en-US" dirty="0"/>
          </a:p>
        </p:txBody>
      </p:sp>
    </p:spTree>
    <p:extLst>
      <p:ext uri="{BB962C8B-B14F-4D97-AF65-F5344CB8AC3E}">
        <p14:creationId xmlns="" xmlns:p14="http://schemas.microsoft.com/office/powerpoint/2010/main" val="277613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l-GR" sz="2800" dirty="0">
                <a:solidFill>
                  <a:srgbClr val="FFFFFF"/>
                </a:solidFill>
                <a:latin typeface="Avenir Next LT Pro Demi" panose="020B0704020202020204" pitchFamily="34" charset="0"/>
              </a:rPr>
              <a:t>Κύριες Δραστηριότητες</a:t>
            </a:r>
            <a:endParaRPr lang="en-US" sz="2800" kern="1200" dirty="0">
              <a:solidFill>
                <a:srgbClr val="FFFFFF"/>
              </a:solidFill>
              <a:latin typeface="Avenir Next LT Pro Demi" panose="020B0704020202020204" pitchFamily="34" charset="0"/>
            </a:endParaRP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1740263"/>
          </a:xfrm>
        </p:spPr>
        <p:txBody>
          <a:bodyPr vert="horz" lIns="91440" tIns="45720" rIns="91440" bIns="45720" rtlCol="0">
            <a:normAutofit/>
          </a:bodyPr>
          <a:lstStyle/>
          <a:p>
            <a:r>
              <a:rPr lang="en-US" sz="2000" dirty="0">
                <a:latin typeface="Avenir Next LT Pro Demi" panose="020B0704020202020204" pitchFamily="34" charset="0"/>
              </a:rPr>
              <a:t>Τ</a:t>
            </a:r>
            <a:r>
              <a:rPr lang="el-GR" sz="2000" dirty="0">
                <a:latin typeface="Avenir Next LT Pro Demi" panose="020B0704020202020204" pitchFamily="34" charset="0"/>
              </a:rPr>
              <a:t>ο Δ</a:t>
            </a:r>
            <a:r>
              <a:rPr lang="en-US" sz="2000" dirty="0">
                <a:latin typeface="Avenir Next LT Pro Demi" panose="020B0704020202020204" pitchFamily="34" charset="0"/>
              </a:rPr>
              <a:t>ομικό </a:t>
            </a:r>
            <a:r>
              <a:rPr lang="el-GR" sz="2000" dirty="0">
                <a:latin typeface="Avenir Next LT Pro Demi" panose="020B0704020202020204" pitchFamily="34" charset="0"/>
              </a:rPr>
              <a:t>Σ</a:t>
            </a:r>
            <a:r>
              <a:rPr lang="en-US" sz="2000" dirty="0">
                <a:latin typeface="Avenir Next LT Pro Demi" panose="020B0704020202020204" pitchFamily="34" charset="0"/>
              </a:rPr>
              <a:t>τοιχείο</a:t>
            </a:r>
            <a:r>
              <a:rPr lang="el-GR" sz="2000" dirty="0">
                <a:latin typeface="Avenir Next LT Pro Demi" panose="020B0704020202020204" pitchFamily="34" charset="0"/>
              </a:rPr>
              <a:t> των Κυρίων Δραστηριοτήτων περιγράφει τις σπουδαιότερες εργασίες που πρέπει να πραγματοποιήσει μία επιχείρηση προκειμένου να λειτουργεί το επιχειρηματικό της μοντέλο.</a:t>
            </a:r>
          </a:p>
          <a:p>
            <a:pPr marL="0" indent="0">
              <a:buNone/>
            </a:pPr>
            <a:endParaRPr lang="en-US" sz="2000" dirty="0">
              <a:latin typeface="Avenir Next LT Pro Demi" panose="020B0704020202020204" pitchFamily="34" charset="0"/>
            </a:endParaRP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highlight>
                  <a:srgbClr val="C0C0C0"/>
                </a:highlight>
                <a:uLnTx/>
                <a:uFillTx/>
                <a:latin typeface="Avenir Next LT Pro Demi" panose="020B0704020202020204" pitchFamily="34" charset="0"/>
                <a:ea typeface="+mn-ea"/>
                <a:cs typeface="+mn-cs"/>
              </a:rPr>
              <a:t>Ερωτήσεις που πρέπει να απαντηθούν</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Ποιες Κύριες Δραστηριότητες απαιτούνται για την παραγωγή της Πρότασης Αξίας του Επιχειρηματικού μας Μοντέλου;</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lang="el-GR" sz="1600" dirty="0">
                <a:solidFill>
                  <a:prstClr val="black">
                    <a:lumMod val="75000"/>
                    <a:lumOff val="25000"/>
                  </a:prstClr>
                </a:solidFill>
                <a:latin typeface="Trebuchet MS" panose="020B0603020202020204"/>
              </a:rPr>
              <a:t>Για τα Κανάλια Διανομής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Για τις Σχέσεις μας με τους Πελάτες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lang="el-GR" sz="1600" dirty="0">
                <a:solidFill>
                  <a:prstClr val="black">
                    <a:lumMod val="75000"/>
                    <a:lumOff val="25000"/>
                  </a:prstClr>
                </a:solidFill>
                <a:latin typeface="Trebuchet MS" panose="020B0603020202020204"/>
              </a:rPr>
              <a:t>Για τις Ροές Εσόδων</a:t>
            </a:r>
            <a:endPar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5" name="Εικόνα 4">
            <a:extLst>
              <a:ext uri="{FF2B5EF4-FFF2-40B4-BE49-F238E27FC236}">
                <a16:creationId xmlns="" xmlns:a16="http://schemas.microsoft.com/office/drawing/2014/main" id="{81E86189-933B-ED40-BF7A-4BA86F2DF81C}"/>
              </a:ext>
            </a:extLst>
          </p:cNvPr>
          <p:cNvPicPr>
            <a:picLocks noChangeAspect="1"/>
          </p:cNvPicPr>
          <p:nvPr/>
        </p:nvPicPr>
        <p:blipFill rotWithShape="1">
          <a:blip r:embed="rId2" cstate="print">
            <a:alphaModFix amt="50000"/>
          </a:blip>
          <a:srcRect l="72234" t="6460" r="3602" b="40513"/>
          <a:stretch/>
        </p:blipFill>
        <p:spPr>
          <a:xfrm>
            <a:off x="2700811" y="3429000"/>
            <a:ext cx="2347599" cy="2579914"/>
          </a:xfrm>
          <a:prstGeom prst="rect">
            <a:avLst/>
          </a:prstGeom>
        </p:spPr>
      </p:pic>
    </p:spTree>
    <p:extLst>
      <p:ext uri="{BB962C8B-B14F-4D97-AF65-F5344CB8AC3E}">
        <p14:creationId xmlns="" xmlns:p14="http://schemas.microsoft.com/office/powerpoint/2010/main" val="709950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8566913-3E9E-BB99-E781-D9C572A210F9}"/>
              </a:ext>
            </a:extLst>
          </p:cNvPr>
          <p:cNvSpPr txBox="1"/>
          <p:nvPr/>
        </p:nvSpPr>
        <p:spPr>
          <a:xfrm>
            <a:off x="744071" y="417330"/>
            <a:ext cx="6096000" cy="1200329"/>
          </a:xfrm>
          <a:prstGeom prst="rect">
            <a:avLst/>
          </a:prstGeom>
          <a:noFill/>
        </p:spPr>
        <p:txBody>
          <a:bodyPr wrap="square">
            <a:spAutoFit/>
          </a:bodyPr>
          <a:lstStyle/>
          <a:p>
            <a:pPr algn="l"/>
            <a:r>
              <a:rPr lang="el-GR" sz="1800" b="0" i="0" u="none" strike="noStrike" baseline="0" dirty="0">
                <a:solidFill>
                  <a:srgbClr val="666666"/>
                </a:solidFill>
                <a:latin typeface="PFCatalogLight-Regular"/>
              </a:rPr>
              <a:t>Ποιες Κύριες Δραστηριότητες απαιτούνται για την παραγωγή</a:t>
            </a:r>
          </a:p>
          <a:p>
            <a:pPr algn="l"/>
            <a:r>
              <a:rPr lang="el-GR" sz="1800" b="0" i="0" u="none" strike="noStrike" baseline="0" dirty="0">
                <a:solidFill>
                  <a:srgbClr val="666666"/>
                </a:solidFill>
                <a:latin typeface="PFCatalogLight-Regular"/>
              </a:rPr>
              <a:t>των Προτάσεων Αξίας του Επιχειρηματικού μας Μοντέλου;</a:t>
            </a:r>
          </a:p>
          <a:p>
            <a:pPr algn="l"/>
            <a:r>
              <a:rPr lang="el-GR" sz="1800" b="0" i="0" u="none" strike="noStrike" baseline="0" dirty="0">
                <a:solidFill>
                  <a:srgbClr val="666666"/>
                </a:solidFill>
                <a:latin typeface="PFCatalogLight-Regular"/>
              </a:rPr>
              <a:t>Για τα Κανάλια Διανομής; Για τις Σχέσεις με τους Πελάτες;</a:t>
            </a:r>
          </a:p>
          <a:p>
            <a:pPr algn="l"/>
            <a:r>
              <a:rPr lang="el-GR" sz="1800" b="0" i="0" u="none" strike="noStrike" baseline="0" dirty="0">
                <a:solidFill>
                  <a:srgbClr val="666666"/>
                </a:solidFill>
                <a:latin typeface="PFCatalogLight-Regular"/>
              </a:rPr>
              <a:t>Για τις Ροές Εσόδων;</a:t>
            </a:r>
            <a:endParaRPr lang="en-US" dirty="0"/>
          </a:p>
        </p:txBody>
      </p:sp>
      <p:sp>
        <p:nvSpPr>
          <p:cNvPr id="6" name="TextBox 5">
            <a:extLst>
              <a:ext uri="{FF2B5EF4-FFF2-40B4-BE49-F238E27FC236}">
                <a16:creationId xmlns="" xmlns:a16="http://schemas.microsoft.com/office/drawing/2014/main" id="{524F1C23-EB0B-4469-145B-51A098B6B867}"/>
              </a:ext>
            </a:extLst>
          </p:cNvPr>
          <p:cNvSpPr txBox="1"/>
          <p:nvPr/>
        </p:nvSpPr>
        <p:spPr>
          <a:xfrm>
            <a:off x="744071" y="1698375"/>
            <a:ext cx="6096000" cy="646331"/>
          </a:xfrm>
          <a:prstGeom prst="rect">
            <a:avLst/>
          </a:prstGeom>
          <a:noFill/>
        </p:spPr>
        <p:txBody>
          <a:bodyPr wrap="square">
            <a:spAutoFit/>
          </a:bodyPr>
          <a:lstStyle/>
          <a:p>
            <a:pPr algn="l"/>
            <a:r>
              <a:rPr lang="el-GR" sz="1800" b="0" i="1" u="none" strike="noStrike" baseline="0" dirty="0">
                <a:solidFill>
                  <a:srgbClr val="FF3838"/>
                </a:solidFill>
                <a:latin typeface="UB-Baskerville-Italic"/>
              </a:rPr>
              <a:t>Οι Κύριες Δραστηριότητες μπορούν να</a:t>
            </a:r>
          </a:p>
          <a:p>
            <a:pPr algn="l"/>
            <a:r>
              <a:rPr lang="el-GR" sz="1800" b="0" i="1" u="none" strike="noStrike" baseline="0" dirty="0">
                <a:solidFill>
                  <a:srgbClr val="FF3838"/>
                </a:solidFill>
                <a:latin typeface="UB-Baskerville-Italic"/>
              </a:rPr>
              <a:t>κατηγοριοποιηθούν ως ακολούθως:</a:t>
            </a:r>
            <a:endParaRPr lang="en-US" dirty="0"/>
          </a:p>
        </p:txBody>
      </p:sp>
      <p:sp>
        <p:nvSpPr>
          <p:cNvPr id="8" name="TextBox 7">
            <a:extLst>
              <a:ext uri="{FF2B5EF4-FFF2-40B4-BE49-F238E27FC236}">
                <a16:creationId xmlns="" xmlns:a16="http://schemas.microsoft.com/office/drawing/2014/main" id="{8AC61B60-9AD6-68F3-48FA-DBD2566ACFC5}"/>
              </a:ext>
            </a:extLst>
          </p:cNvPr>
          <p:cNvSpPr txBox="1"/>
          <p:nvPr/>
        </p:nvSpPr>
        <p:spPr>
          <a:xfrm>
            <a:off x="744070" y="2344706"/>
            <a:ext cx="5755341" cy="4524315"/>
          </a:xfrm>
          <a:prstGeom prst="rect">
            <a:avLst/>
          </a:prstGeom>
          <a:noFill/>
        </p:spPr>
        <p:txBody>
          <a:bodyPr wrap="square">
            <a:spAutoFit/>
          </a:bodyPr>
          <a:lstStyle/>
          <a:p>
            <a:pPr algn="l"/>
            <a:r>
              <a:rPr lang="el-GR" sz="1800" b="1" i="0" u="none" strike="noStrike" baseline="0" dirty="0">
                <a:latin typeface="PFHighwayGothic-Bold"/>
              </a:rPr>
              <a:t>Παραγωγής</a:t>
            </a:r>
          </a:p>
          <a:p>
            <a:pPr algn="l"/>
            <a:r>
              <a:rPr lang="el-GR" sz="1800" b="0" i="0" u="none" strike="noStrike" baseline="0" dirty="0">
                <a:latin typeface="PFHighwayGothicCondensedLight"/>
              </a:rPr>
              <a:t>Αυτές οι δραστηριότητες σχετίζονται με τη σχεδίαση, κατασκευή και παράδοση ενός προϊόντος σε μεγάλες ποσότητες και/ή ανώτερη ποιότητα. Η παραγωγική δραστηριότητα κυριαρχεί στα επιχειρηματικά μοντέλα των βιομηχανιών παραγωγής προϊόντων.</a:t>
            </a:r>
          </a:p>
          <a:p>
            <a:pPr algn="l"/>
            <a:endParaRPr lang="el-GR" dirty="0">
              <a:latin typeface="PFHighwayGothicCondensedLight"/>
            </a:endParaRPr>
          </a:p>
          <a:p>
            <a:pPr algn="l"/>
            <a:r>
              <a:rPr lang="el-GR" sz="1800" b="1" i="0" u="none" strike="noStrike" baseline="0" dirty="0">
                <a:latin typeface="PFHighwayGothic-Bold"/>
              </a:rPr>
              <a:t>Επίλυσης Προβλημάτων</a:t>
            </a:r>
          </a:p>
          <a:p>
            <a:pPr algn="l"/>
            <a:r>
              <a:rPr lang="el-GR" sz="1800" b="0" i="0" u="none" strike="noStrike" baseline="0" dirty="0">
                <a:latin typeface="PFHighwayGothicCondensedLight"/>
              </a:rPr>
              <a:t>Οι δραστηριότητες αυτού του τύπου σχετίζονται</a:t>
            </a:r>
          </a:p>
          <a:p>
            <a:pPr algn="l"/>
            <a:r>
              <a:rPr lang="el-GR" sz="1800" b="0" i="0" u="none" strike="noStrike" baseline="0" dirty="0">
                <a:latin typeface="PFHighwayGothicCondensedLight"/>
              </a:rPr>
              <a:t>με την εύρεση νέων λύσεων σε συγκεκριμένα προβλήματα πελατών. Η λειτουργία των συμβουλευτικών εταιρειών, των νοσοκομείων και άλλων οργανισμών παροχής υπηρεσιών συνήθως σχετίζεται με δραστηριότητες επίλυσης προβλημάτων. Τα επιχειρηματικά τους μοντέλα απαιτούν δραστηριότητες όπως είναι η διοίκηση γνώσης και η συνεχής εκπαίδευση.</a:t>
            </a:r>
            <a:endParaRPr lang="en-US" dirty="0"/>
          </a:p>
        </p:txBody>
      </p:sp>
      <p:sp>
        <p:nvSpPr>
          <p:cNvPr id="10" name="TextBox 9">
            <a:extLst>
              <a:ext uri="{FF2B5EF4-FFF2-40B4-BE49-F238E27FC236}">
                <a16:creationId xmlns="" xmlns:a16="http://schemas.microsoft.com/office/drawing/2014/main" id="{65BC8F9F-DD35-DAE0-36DA-E94A6FEED35E}"/>
              </a:ext>
            </a:extLst>
          </p:cNvPr>
          <p:cNvSpPr txBox="1"/>
          <p:nvPr/>
        </p:nvSpPr>
        <p:spPr>
          <a:xfrm>
            <a:off x="6768353" y="1698375"/>
            <a:ext cx="5423647" cy="2031325"/>
          </a:xfrm>
          <a:prstGeom prst="rect">
            <a:avLst/>
          </a:prstGeom>
          <a:noFill/>
        </p:spPr>
        <p:txBody>
          <a:bodyPr wrap="square">
            <a:spAutoFit/>
          </a:bodyPr>
          <a:lstStyle/>
          <a:p>
            <a:pPr algn="l"/>
            <a:r>
              <a:rPr lang="el-GR" sz="1800" b="1" i="0" u="none" strike="noStrike" baseline="0" dirty="0">
                <a:latin typeface="PFHighwayGothic-Bold"/>
              </a:rPr>
              <a:t>Πλατφόρμας Δικτύου</a:t>
            </a:r>
          </a:p>
          <a:p>
            <a:pPr algn="l"/>
            <a:r>
              <a:rPr lang="el-GR" sz="1800" b="0" i="0" u="none" strike="noStrike" baseline="0" dirty="0">
                <a:latin typeface="PFHighwayGothicCondensedLight"/>
              </a:rPr>
              <a:t>Τα επιχειρηματικά μοντέλα που είναι σχεδιασμένα</a:t>
            </a:r>
          </a:p>
          <a:p>
            <a:pPr algn="l"/>
            <a:r>
              <a:rPr lang="el-GR" sz="1800" b="0" i="0" u="none" strike="noStrike" baseline="0" dirty="0">
                <a:latin typeface="PFHighwayGothicCondensedLight"/>
              </a:rPr>
              <a:t>γύρω από τον Κρίσιμο Πόρο μιας πλατφόρμας κυριαρχούνται από ανάλογες Κύριες Δραστηριότητες πλατφόρμας ή δικτύωσης. Τα δίκτυα, οι πλατφόρμες εύρεσης συντρόφων, τα λογισμικά, ακόμη και οι επωνυμίες μπορούν να λειτουργήσουν ως πλατφόρμες.</a:t>
            </a:r>
            <a:endParaRPr lang="en-US" dirty="0"/>
          </a:p>
        </p:txBody>
      </p:sp>
    </p:spTree>
    <p:extLst>
      <p:ext uri="{BB962C8B-B14F-4D97-AF65-F5344CB8AC3E}">
        <p14:creationId xmlns="" xmlns:p14="http://schemas.microsoft.com/office/powerpoint/2010/main" val="917165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l-GR" sz="2800" kern="1200" dirty="0">
                <a:solidFill>
                  <a:srgbClr val="FFFFFF"/>
                </a:solidFill>
                <a:latin typeface="Avenir Next LT Pro Demi" panose="020B0704020202020204" pitchFamily="34" charset="0"/>
              </a:rPr>
              <a:t>Βασικοί Συνεργάτες</a:t>
            </a:r>
            <a:endParaRPr lang="en-US" sz="2800" kern="1200" dirty="0">
              <a:solidFill>
                <a:srgbClr val="FFFFFF"/>
              </a:solidFill>
              <a:latin typeface="Avenir Next LT Pro Demi" panose="020B0704020202020204" pitchFamily="34" charset="0"/>
            </a:endParaRP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1740263"/>
          </a:xfrm>
        </p:spPr>
        <p:txBody>
          <a:bodyPr vert="horz" lIns="91440" tIns="45720" rIns="91440" bIns="45720" rtlCol="0">
            <a:normAutofit/>
          </a:bodyPr>
          <a:lstStyle/>
          <a:p>
            <a:r>
              <a:rPr lang="en-US" sz="2000" dirty="0">
                <a:latin typeface="Avenir Next LT Pro Demi" panose="020B0704020202020204" pitchFamily="34" charset="0"/>
              </a:rPr>
              <a:t>Τ</a:t>
            </a:r>
            <a:r>
              <a:rPr lang="el-GR" sz="2000" dirty="0">
                <a:latin typeface="Avenir Next LT Pro Demi" panose="020B0704020202020204" pitchFamily="34" charset="0"/>
              </a:rPr>
              <a:t>α Δ</a:t>
            </a:r>
            <a:r>
              <a:rPr lang="en-US" sz="2000" dirty="0">
                <a:latin typeface="Avenir Next LT Pro Demi" panose="020B0704020202020204" pitchFamily="34" charset="0"/>
              </a:rPr>
              <a:t>ομικό </a:t>
            </a:r>
            <a:r>
              <a:rPr lang="el-GR" sz="2000" dirty="0">
                <a:latin typeface="Avenir Next LT Pro Demi" panose="020B0704020202020204" pitchFamily="34" charset="0"/>
              </a:rPr>
              <a:t>Σ</a:t>
            </a:r>
            <a:r>
              <a:rPr lang="en-US" sz="2000" dirty="0">
                <a:latin typeface="Avenir Next LT Pro Demi" panose="020B0704020202020204" pitchFamily="34" charset="0"/>
              </a:rPr>
              <a:t>τοιχείο</a:t>
            </a:r>
            <a:r>
              <a:rPr lang="el-GR" sz="2000" dirty="0">
                <a:latin typeface="Avenir Next LT Pro Demi" panose="020B0704020202020204" pitchFamily="34" charset="0"/>
              </a:rPr>
              <a:t> των Βασικών Συνεργατών περιγράφει το δίκτυο των προμηθευτών και συνεργατών που απαιτούνται προκειμένου να λειτουργήσει το Επιχειρηματικό Μοντέλο.</a:t>
            </a:r>
          </a:p>
          <a:p>
            <a:endParaRPr lang="en-US" sz="2000" dirty="0">
              <a:latin typeface="Avenir Next LT Pro Demi" panose="020B0704020202020204" pitchFamily="34" charset="0"/>
            </a:endParaRP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highlight>
                  <a:srgbClr val="C0C0C0"/>
                </a:highlight>
                <a:uLnTx/>
                <a:uFillTx/>
                <a:latin typeface="Avenir Next LT Pro Demi" panose="020B0704020202020204" pitchFamily="34" charset="0"/>
                <a:ea typeface="+mn-ea"/>
                <a:cs typeface="+mn-cs"/>
              </a:rPr>
              <a:t>Ερωτήσεις που πρέπει να απαντηθούν</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Ποιοι είναι οι Βασικοί Συνεργάτες </a:t>
            </a:r>
            <a:r>
              <a:rPr kumimoji="0" lang="el-GR" sz="1600" b="0" i="0"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μαςς</a:t>
            </a:r>
            <a:endPar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lang="el-GR" sz="1600" dirty="0">
                <a:solidFill>
                  <a:prstClr val="black">
                    <a:lumMod val="75000"/>
                    <a:lumOff val="25000"/>
                  </a:prstClr>
                </a:solidFill>
                <a:latin typeface="Trebuchet MS" panose="020B0603020202020204"/>
              </a:rPr>
              <a:t>Ποιοι είναι οι κρίσιμοι προμηθευτές;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Ποιους Κρίσιμους Πόρους προμηθευόμαστε από συνεργάτες;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lang="el-GR" sz="1600" dirty="0">
                <a:solidFill>
                  <a:prstClr val="black">
                    <a:lumMod val="75000"/>
                    <a:lumOff val="25000"/>
                  </a:prstClr>
                </a:solidFill>
                <a:latin typeface="Trebuchet MS" panose="020B0603020202020204"/>
              </a:rPr>
              <a:t>Ποιες είναι οι Κύριες Δραστηριότητες των συνεργατών μας</a:t>
            </a:r>
            <a:endPar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5" name="Εικόνα 4">
            <a:extLst>
              <a:ext uri="{FF2B5EF4-FFF2-40B4-BE49-F238E27FC236}">
                <a16:creationId xmlns="" xmlns:a16="http://schemas.microsoft.com/office/drawing/2014/main" id="{AC965816-7513-F89E-332C-5E0DED8E40AD}"/>
              </a:ext>
            </a:extLst>
          </p:cNvPr>
          <p:cNvPicPr>
            <a:picLocks noChangeAspect="1"/>
          </p:cNvPicPr>
          <p:nvPr/>
        </p:nvPicPr>
        <p:blipFill rotWithShape="1">
          <a:blip r:embed="rId2" cstate="print">
            <a:alphaModFix amt="50000"/>
          </a:blip>
          <a:srcRect l="70197" t="6655" r="3763" b="50000"/>
          <a:stretch/>
        </p:blipFill>
        <p:spPr>
          <a:xfrm>
            <a:off x="2482951" y="3429000"/>
            <a:ext cx="2453015" cy="2188029"/>
          </a:xfrm>
          <a:prstGeom prst="rect">
            <a:avLst/>
          </a:prstGeom>
        </p:spPr>
      </p:pic>
    </p:spTree>
    <p:extLst>
      <p:ext uri="{BB962C8B-B14F-4D97-AF65-F5344CB8AC3E}">
        <p14:creationId xmlns="" xmlns:p14="http://schemas.microsoft.com/office/powerpoint/2010/main" val="212264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3EBB2F9-671A-3FE0-45FF-216B80888CF7}"/>
              </a:ext>
            </a:extLst>
          </p:cNvPr>
          <p:cNvSpPr txBox="1"/>
          <p:nvPr/>
        </p:nvSpPr>
        <p:spPr>
          <a:xfrm>
            <a:off x="349623" y="408146"/>
            <a:ext cx="6956612" cy="1384995"/>
          </a:xfrm>
          <a:prstGeom prst="rect">
            <a:avLst/>
          </a:prstGeom>
          <a:noFill/>
        </p:spPr>
        <p:txBody>
          <a:bodyPr wrap="square">
            <a:spAutoFit/>
          </a:bodyPr>
          <a:lstStyle/>
          <a:p>
            <a:pPr algn="l"/>
            <a:r>
              <a:rPr lang="el-GR" sz="2100" b="0" i="0" u="none" strike="noStrike" baseline="0" dirty="0">
                <a:solidFill>
                  <a:srgbClr val="666666"/>
                </a:solidFill>
                <a:latin typeface="PFCatalogLight-Regular"/>
              </a:rPr>
              <a:t>Ποιοι είναι οι Βασικοί Συνεργάτες μας;</a:t>
            </a:r>
          </a:p>
          <a:p>
            <a:pPr algn="l"/>
            <a:r>
              <a:rPr lang="el-GR" sz="2100" b="0" i="0" u="none" strike="noStrike" baseline="0" dirty="0">
                <a:solidFill>
                  <a:srgbClr val="666666"/>
                </a:solidFill>
                <a:latin typeface="PFCatalogLight-Regular"/>
              </a:rPr>
              <a:t>Ποιοι είναι οι κρίσιμοι προμηθευτές μας; Ποιους Κρίσιμους</a:t>
            </a:r>
          </a:p>
          <a:p>
            <a:pPr algn="l"/>
            <a:r>
              <a:rPr lang="el-GR" sz="2100" b="0" i="0" u="none" strike="noStrike" baseline="0" dirty="0">
                <a:solidFill>
                  <a:srgbClr val="666666"/>
                </a:solidFill>
                <a:latin typeface="PFCatalogLight-Regular"/>
              </a:rPr>
              <a:t>Πόρους προμηθευόμαστε από συνεργάτες;</a:t>
            </a:r>
          </a:p>
          <a:p>
            <a:pPr algn="l"/>
            <a:r>
              <a:rPr lang="el-GR" sz="2100" b="0" i="0" u="none" strike="noStrike" baseline="0" dirty="0">
                <a:solidFill>
                  <a:srgbClr val="666666"/>
                </a:solidFill>
                <a:latin typeface="PFCatalogLight-Regular"/>
              </a:rPr>
              <a:t>Ποιες είναι οι Κύριες Δραστηριότητες των συνεργατών μας;</a:t>
            </a:r>
            <a:endParaRPr lang="en-US" dirty="0"/>
          </a:p>
        </p:txBody>
      </p:sp>
      <p:sp>
        <p:nvSpPr>
          <p:cNvPr id="6" name="TextBox 5">
            <a:extLst>
              <a:ext uri="{FF2B5EF4-FFF2-40B4-BE49-F238E27FC236}">
                <a16:creationId xmlns="" xmlns:a16="http://schemas.microsoft.com/office/drawing/2014/main" id="{D4FB66BB-0787-D0A4-5C5E-5CF7E8D0E46E}"/>
              </a:ext>
            </a:extLst>
          </p:cNvPr>
          <p:cNvSpPr txBox="1"/>
          <p:nvPr/>
        </p:nvSpPr>
        <p:spPr>
          <a:xfrm>
            <a:off x="349623" y="1958352"/>
            <a:ext cx="6096000" cy="646331"/>
          </a:xfrm>
          <a:prstGeom prst="rect">
            <a:avLst/>
          </a:prstGeom>
          <a:noFill/>
        </p:spPr>
        <p:txBody>
          <a:bodyPr wrap="square">
            <a:spAutoFit/>
          </a:bodyPr>
          <a:lstStyle/>
          <a:p>
            <a:pPr algn="l"/>
            <a:r>
              <a:rPr lang="el-GR" sz="1800" b="0" i="1" u="none" strike="noStrike" baseline="0" dirty="0">
                <a:solidFill>
                  <a:srgbClr val="FF3838"/>
                </a:solidFill>
                <a:latin typeface="UB-Baskerville-Italic"/>
              </a:rPr>
              <a:t>Είναι χρήσιμο να διακρίνουμε μεταξύ τριών</a:t>
            </a:r>
          </a:p>
          <a:p>
            <a:pPr algn="l"/>
            <a:r>
              <a:rPr lang="el-GR" sz="1800" b="0" i="1" u="none" strike="noStrike" baseline="0" dirty="0">
                <a:solidFill>
                  <a:srgbClr val="FF3838"/>
                </a:solidFill>
                <a:latin typeface="UB-Baskerville-Italic"/>
              </a:rPr>
              <a:t>τύπων κινήτρων ανάπτυξης συνεργασιών:</a:t>
            </a:r>
            <a:endParaRPr lang="en-US" dirty="0"/>
          </a:p>
        </p:txBody>
      </p:sp>
      <p:sp>
        <p:nvSpPr>
          <p:cNvPr id="8" name="TextBox 7">
            <a:extLst>
              <a:ext uri="{FF2B5EF4-FFF2-40B4-BE49-F238E27FC236}">
                <a16:creationId xmlns="" xmlns:a16="http://schemas.microsoft.com/office/drawing/2014/main" id="{B3BFDD1C-2B58-9BE6-9E7B-FD49027419AB}"/>
              </a:ext>
            </a:extLst>
          </p:cNvPr>
          <p:cNvSpPr txBox="1"/>
          <p:nvPr/>
        </p:nvSpPr>
        <p:spPr>
          <a:xfrm>
            <a:off x="349623" y="2822157"/>
            <a:ext cx="5450542" cy="3139321"/>
          </a:xfrm>
          <a:prstGeom prst="rect">
            <a:avLst/>
          </a:prstGeom>
          <a:noFill/>
        </p:spPr>
        <p:txBody>
          <a:bodyPr wrap="square">
            <a:spAutoFit/>
          </a:bodyPr>
          <a:lstStyle/>
          <a:p>
            <a:pPr algn="l"/>
            <a:r>
              <a:rPr lang="el-GR" sz="1800" b="1" i="0" u="none" strike="noStrike" baseline="0" dirty="0">
                <a:latin typeface="PFHighwayGothic-Bold"/>
              </a:rPr>
              <a:t>Βελτιστοποίηση και Οικονομία Κλίμακας</a:t>
            </a:r>
          </a:p>
          <a:p>
            <a:pPr algn="l"/>
            <a:r>
              <a:rPr lang="el-GR" sz="1800" b="0" i="0" u="none" strike="noStrike" baseline="0" dirty="0">
                <a:latin typeface="PFHighwayGothicCondensedLight"/>
              </a:rPr>
              <a:t>Η πλέον απλή μορφή συνεργασίας είναι αυτή του πελάτη</a:t>
            </a:r>
            <a:r>
              <a:rPr lang="en-US" sz="1800" b="0" i="0" u="none" strike="noStrike" baseline="0" dirty="0">
                <a:latin typeface="PFHighwayGothicCondensedLight"/>
              </a:rPr>
              <a:t>-</a:t>
            </a:r>
            <a:r>
              <a:rPr lang="el-GR" sz="1800" b="0" i="0" u="none" strike="noStrike" baseline="0" dirty="0">
                <a:latin typeface="PFHighwayGothicCondensedLight"/>
              </a:rPr>
              <a:t>προμηθευτή και αποσκοπεί στη βελτιστοποίηση</a:t>
            </a:r>
            <a:r>
              <a:rPr lang="en-US" sz="1800" b="0" i="0" u="none" strike="noStrike" baseline="0" dirty="0">
                <a:latin typeface="PFHighwayGothicCondensedLight"/>
              </a:rPr>
              <a:t> </a:t>
            </a:r>
            <a:r>
              <a:rPr lang="el-GR" sz="1800" b="0" i="0" u="none" strike="noStrike" baseline="0" dirty="0">
                <a:latin typeface="PFHighwayGothicCondensedLight"/>
              </a:rPr>
              <a:t>της κατανομής των πόρων και δραστηριοτήτων. Δεν</a:t>
            </a:r>
            <a:r>
              <a:rPr lang="en-US" sz="1800" b="0" i="0" u="none" strike="noStrike" baseline="0" dirty="0">
                <a:latin typeface="PFHighwayGothicCondensedLight"/>
              </a:rPr>
              <a:t> </a:t>
            </a:r>
            <a:r>
              <a:rPr lang="el-GR" sz="1800" b="0" i="0" u="none" strike="noStrike" baseline="0" dirty="0">
                <a:latin typeface="PFHighwayGothicCondensedLight"/>
              </a:rPr>
              <a:t>έχει συνήθως νόημα να υπάρχει ιδιοκτησία όλων</a:t>
            </a:r>
            <a:r>
              <a:rPr lang="en-US" sz="1800" b="0" i="0" u="none" strike="noStrike" baseline="0" dirty="0">
                <a:latin typeface="PFHighwayGothicCondensedLight"/>
              </a:rPr>
              <a:t> </a:t>
            </a:r>
            <a:r>
              <a:rPr lang="el-GR" sz="1800" b="0" i="0" u="none" strike="noStrike" baseline="0" dirty="0">
                <a:latin typeface="PFHighwayGothicCondensedLight"/>
              </a:rPr>
              <a:t>των απαιτούμενων πόρων ούτε και να εκτελούνται</a:t>
            </a:r>
            <a:r>
              <a:rPr lang="en-US" sz="1800" b="0" i="0" u="none" strike="noStrike" baseline="0" dirty="0">
                <a:latin typeface="PFHighwayGothicCondensedLight"/>
              </a:rPr>
              <a:t> </a:t>
            </a:r>
            <a:r>
              <a:rPr lang="el-GR" sz="1800" b="0" i="0" u="none" strike="noStrike" baseline="0" dirty="0">
                <a:latin typeface="PFHighwayGothicCondensedLight"/>
              </a:rPr>
              <a:t>όλες οι απαιτούμενες δραστηριότητες από μία επιχείρηση. Οι συνεργασίες βελτιστοποίησης και οικονομίες κλίμακας συνήθως δημιουργούνται για τη μείωση</a:t>
            </a:r>
            <a:r>
              <a:rPr lang="en-US" sz="1800" b="0" i="0" u="none" strike="noStrike" baseline="0" dirty="0">
                <a:latin typeface="PFHighwayGothicCondensedLight"/>
              </a:rPr>
              <a:t> </a:t>
            </a:r>
            <a:r>
              <a:rPr lang="el-GR" sz="1800" b="0" i="0" u="none" strike="noStrike" baseline="0" dirty="0">
                <a:latin typeface="PFHighwayGothicCondensedLight"/>
              </a:rPr>
              <a:t>του κόστους και συχνά συμπεριλαμβάνουν εξωτερικές αναθέσεις ή από κοινού χρήση εγκαταστάσεων.</a:t>
            </a:r>
            <a:endParaRPr lang="en-US" dirty="0"/>
          </a:p>
        </p:txBody>
      </p:sp>
      <p:sp>
        <p:nvSpPr>
          <p:cNvPr id="10" name="TextBox 9">
            <a:extLst>
              <a:ext uri="{FF2B5EF4-FFF2-40B4-BE49-F238E27FC236}">
                <a16:creationId xmlns="" xmlns:a16="http://schemas.microsoft.com/office/drawing/2014/main" id="{0190F3AB-5EA8-ECC6-A8D3-66E16CE95418}"/>
              </a:ext>
            </a:extLst>
          </p:cNvPr>
          <p:cNvSpPr txBox="1"/>
          <p:nvPr/>
        </p:nvSpPr>
        <p:spPr>
          <a:xfrm>
            <a:off x="6293223" y="1958352"/>
            <a:ext cx="5898777" cy="2462213"/>
          </a:xfrm>
          <a:prstGeom prst="rect">
            <a:avLst/>
          </a:prstGeom>
          <a:noFill/>
        </p:spPr>
        <p:txBody>
          <a:bodyPr wrap="square">
            <a:spAutoFit/>
          </a:bodyPr>
          <a:lstStyle/>
          <a:p>
            <a:pPr algn="l"/>
            <a:r>
              <a:rPr lang="el-GR" sz="1400" b="1" i="0" u="none" strike="noStrike" baseline="0" dirty="0">
                <a:latin typeface="PFHighwayGothic-Bold"/>
              </a:rPr>
              <a:t>Μείωση Κινδύνου και Αβεβαιότητας</a:t>
            </a:r>
          </a:p>
          <a:p>
            <a:pPr algn="l"/>
            <a:r>
              <a:rPr lang="el-GR" sz="1400" b="0" i="0" u="none" strike="noStrike" baseline="0" dirty="0">
                <a:latin typeface="PFHighwayGothicCondensedLight"/>
              </a:rPr>
              <a:t>Με τις συνεργασίες επιζητείται η μείωση του κινδύνου σε ένα ανταγωνιστικό περιβάλλον που χαρακτηρίζεται από αβεβαιότητα. Δεν είναι ασύνηθες</a:t>
            </a:r>
            <a:r>
              <a:rPr lang="en-US" sz="1400" b="0" i="0" u="none" strike="noStrike" baseline="0" dirty="0">
                <a:latin typeface="PFHighwayGothicCondensedLight"/>
              </a:rPr>
              <a:t> </a:t>
            </a:r>
            <a:r>
              <a:rPr lang="el-GR" sz="1400" b="0" i="0" u="none" strike="noStrike" baseline="0" dirty="0">
                <a:latin typeface="PFHighwayGothicCondensedLight"/>
              </a:rPr>
              <a:t>δυο ανταγωνιστές να συνάπτουν μια στρατηγική</a:t>
            </a:r>
            <a:r>
              <a:rPr lang="en-US" sz="1400" b="0" i="0" u="none" strike="noStrike" baseline="0" dirty="0">
                <a:latin typeface="PFHighwayGothicCondensedLight"/>
              </a:rPr>
              <a:t> </a:t>
            </a:r>
            <a:r>
              <a:rPr lang="el-GR" sz="1400" b="0" i="0" u="none" strike="noStrike" baseline="0" dirty="0">
                <a:latin typeface="PFHighwayGothicCondensedLight"/>
              </a:rPr>
              <a:t>συμμαχία σε μια περιοχή ενώ ανταγωνίζονται σε</a:t>
            </a:r>
            <a:r>
              <a:rPr lang="en-US" sz="1400" b="0" i="0" u="none" strike="noStrike" baseline="0" dirty="0">
                <a:latin typeface="PFHighwayGothicCondensedLight"/>
              </a:rPr>
              <a:t> </a:t>
            </a:r>
            <a:r>
              <a:rPr lang="el-GR" sz="1400" b="0" i="0" u="none" strike="noStrike" baseline="0" dirty="0">
                <a:latin typeface="PFHighwayGothicCondensedLight"/>
              </a:rPr>
              <a:t>κάποια άλλη. Παράδειγμα η τεχνολογία Blu-ray, ένα</a:t>
            </a:r>
            <a:r>
              <a:rPr lang="en-US" sz="1400" b="0" i="0" u="none" strike="noStrike" baseline="0" dirty="0">
                <a:latin typeface="PFHighwayGothicCondensedLight"/>
              </a:rPr>
              <a:t> </a:t>
            </a:r>
            <a:r>
              <a:rPr lang="el-GR" sz="1400" b="0" i="0" u="none" strike="noStrike" baseline="0" dirty="0">
                <a:latin typeface="PFHighwayGothicCondensedLight"/>
              </a:rPr>
              <a:t>πρότυπο οπτικού δίσκου που αναπτύχθηκε από κοινού από μια ομάδα των καλύτερων κατασκευαστών</a:t>
            </a:r>
            <a:r>
              <a:rPr lang="en-US" sz="1400" b="0" i="0" u="none" strike="noStrike" baseline="0" dirty="0">
                <a:latin typeface="PFHighwayGothicCondensedLight"/>
              </a:rPr>
              <a:t> </a:t>
            </a:r>
            <a:r>
              <a:rPr lang="el-GR" sz="1400" b="0" i="0" u="none" strike="noStrike" baseline="0" dirty="0">
                <a:latin typeface="PFHighwayGothicCondensedLight"/>
              </a:rPr>
              <a:t>καταναλωτικών ηλεκτρονικών, προσωπικών υπολογιστών και οπτικοακουστικών μέσων παγκοσμίως. Η</a:t>
            </a:r>
            <a:r>
              <a:rPr lang="en-US" sz="1400" b="0" i="0" u="none" strike="noStrike" baseline="0" dirty="0">
                <a:latin typeface="PFHighwayGothicCondensedLight"/>
              </a:rPr>
              <a:t> </a:t>
            </a:r>
            <a:r>
              <a:rPr lang="el-GR" sz="1400" b="0" i="0" u="none" strike="noStrike" baseline="0" dirty="0">
                <a:latin typeface="PFHighwayGothicCondensedLight"/>
              </a:rPr>
              <a:t>ομάδα συνεργάστηκε για να εισάγει την τεχνολογία</a:t>
            </a:r>
            <a:r>
              <a:rPr lang="en-US" sz="1400" b="0" i="0" u="none" strike="noStrike" baseline="0" dirty="0">
                <a:latin typeface="PFHighwayGothicCondensedLight"/>
              </a:rPr>
              <a:t> </a:t>
            </a:r>
            <a:r>
              <a:rPr lang="el-GR" sz="1400" b="0" i="0" u="none" strike="noStrike" baseline="0" dirty="0">
                <a:latin typeface="PFHighwayGothicCondensedLight"/>
              </a:rPr>
              <a:t>Blu-ray στην αγορά, όμως το κάθε μέλος ξεχωριστά</a:t>
            </a:r>
            <a:r>
              <a:rPr lang="en-US" sz="1400" b="0" i="0" u="none" strike="noStrike" baseline="0" dirty="0">
                <a:latin typeface="PFHighwayGothicCondensedLight"/>
              </a:rPr>
              <a:t> </a:t>
            </a:r>
            <a:r>
              <a:rPr lang="el-GR" sz="1400" b="0" i="0" u="none" strike="noStrike" baseline="0" dirty="0">
                <a:latin typeface="PFHighwayGothicCondensedLight"/>
              </a:rPr>
              <a:t>ανταγωνίζεται στην πώληση των Blu-ray προϊόντων</a:t>
            </a:r>
            <a:r>
              <a:rPr lang="en-US" sz="1400" b="0" i="0" u="none" strike="noStrike" baseline="0" dirty="0">
                <a:latin typeface="PFHighwayGothicCondensedLight"/>
              </a:rPr>
              <a:t> </a:t>
            </a:r>
            <a:r>
              <a:rPr lang="el-GR" sz="1400" b="0" i="0" u="none" strike="noStrike" baseline="0" dirty="0">
                <a:latin typeface="PFHighwayGothicCondensedLight"/>
              </a:rPr>
              <a:t>που παράγει.</a:t>
            </a:r>
            <a:endParaRPr lang="en-US" sz="1400" dirty="0"/>
          </a:p>
        </p:txBody>
      </p:sp>
      <p:sp>
        <p:nvSpPr>
          <p:cNvPr id="12" name="TextBox 11">
            <a:extLst>
              <a:ext uri="{FF2B5EF4-FFF2-40B4-BE49-F238E27FC236}">
                <a16:creationId xmlns="" xmlns:a16="http://schemas.microsoft.com/office/drawing/2014/main" id="{A550D696-CAF5-EA06-0DF3-F6A4EAE11768}"/>
              </a:ext>
            </a:extLst>
          </p:cNvPr>
          <p:cNvSpPr txBox="1"/>
          <p:nvPr/>
        </p:nvSpPr>
        <p:spPr>
          <a:xfrm>
            <a:off x="6293223" y="4585776"/>
            <a:ext cx="6113928" cy="1600438"/>
          </a:xfrm>
          <a:prstGeom prst="rect">
            <a:avLst/>
          </a:prstGeom>
          <a:noFill/>
        </p:spPr>
        <p:txBody>
          <a:bodyPr wrap="square">
            <a:spAutoFit/>
          </a:bodyPr>
          <a:lstStyle/>
          <a:p>
            <a:pPr algn="l"/>
            <a:r>
              <a:rPr lang="el-GR" sz="1400" b="1" i="0" u="none" strike="noStrike" baseline="0" dirty="0">
                <a:latin typeface="PFHighwayGothic-Bold"/>
              </a:rPr>
              <a:t>Απόκτηση Συγκεκριμένων Πόρων και</a:t>
            </a:r>
          </a:p>
          <a:p>
            <a:pPr algn="l"/>
            <a:r>
              <a:rPr lang="el-GR" sz="1400" b="1" i="0" u="none" strike="noStrike" baseline="0" dirty="0">
                <a:latin typeface="PFHighwayGothic-Bold"/>
              </a:rPr>
              <a:t>Δραστηριοτήτων</a:t>
            </a:r>
          </a:p>
          <a:p>
            <a:pPr algn="l"/>
            <a:r>
              <a:rPr lang="el-GR" sz="1400" b="0" i="0" u="none" strike="noStrike" baseline="0" dirty="0">
                <a:latin typeface="PFHighwayGothicCondensedLight"/>
              </a:rPr>
              <a:t>Λίγες εταιρείες διαθέτουν όλους τους πόρους ή</a:t>
            </a:r>
          </a:p>
          <a:p>
            <a:pPr algn="l"/>
            <a:r>
              <a:rPr lang="el-GR" sz="1400" b="0" i="0" u="none" strike="noStrike" baseline="0" dirty="0">
                <a:latin typeface="PFHighwayGothicCondensedLight"/>
              </a:rPr>
              <a:t>εκτελούν όλες τις δραστηριότητες που περιγράφονται στα επιχειρηματικά τους μοντέλα. Συνήθως, επεκτείνουν τις δικές τους δυνατότητες με</a:t>
            </a:r>
            <a:r>
              <a:rPr lang="en-US" sz="1400" b="0" i="0" u="none" strike="noStrike" baseline="0" dirty="0">
                <a:latin typeface="PFHighwayGothicCondensedLight"/>
              </a:rPr>
              <a:t> </a:t>
            </a:r>
            <a:r>
              <a:rPr lang="el-GR" sz="1400" b="0" i="0" u="none" strike="noStrike" baseline="0" dirty="0">
                <a:latin typeface="PFHighwayGothicCondensedLight"/>
              </a:rPr>
              <a:t>το να καταφεύγουν σε άλλες εταιρείες για την</a:t>
            </a:r>
            <a:r>
              <a:rPr lang="en-US" sz="1400" b="0" i="0" u="none" strike="noStrike" baseline="0" dirty="0">
                <a:latin typeface="PFHighwayGothicCondensedLight"/>
              </a:rPr>
              <a:t> </a:t>
            </a:r>
            <a:r>
              <a:rPr lang="el-GR" sz="1400" b="0" i="0" u="none" strike="noStrike" baseline="0" dirty="0">
                <a:latin typeface="PFHighwayGothicCondensedLight"/>
              </a:rPr>
              <a:t>προμήθεια συγκεκριμένων πόρων ή την εκτέλεση συγκεκριμένων δραστηριοτήτων.</a:t>
            </a:r>
            <a:endParaRPr lang="en-US" sz="1400" dirty="0"/>
          </a:p>
        </p:txBody>
      </p:sp>
    </p:spTree>
    <p:extLst>
      <p:ext uri="{BB962C8B-B14F-4D97-AF65-F5344CB8AC3E}">
        <p14:creationId xmlns="" xmlns:p14="http://schemas.microsoft.com/office/powerpoint/2010/main" val="34370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l-GR" sz="2800" kern="1200" dirty="0" err="1">
                <a:solidFill>
                  <a:srgbClr val="FFFFFF"/>
                </a:solidFill>
                <a:latin typeface="Avenir Next LT Pro Demi" panose="020B0704020202020204" pitchFamily="34" charset="0"/>
              </a:rPr>
              <a:t>Διάρθωση</a:t>
            </a:r>
            <a:r>
              <a:rPr lang="el-GR" sz="2800" kern="1200" dirty="0">
                <a:solidFill>
                  <a:srgbClr val="FFFFFF"/>
                </a:solidFill>
                <a:latin typeface="Avenir Next LT Pro Demi" panose="020B0704020202020204" pitchFamily="34" charset="0"/>
              </a:rPr>
              <a:t> Κόστους</a:t>
            </a:r>
            <a:endParaRPr lang="en-US" sz="2800" kern="1200" dirty="0">
              <a:solidFill>
                <a:srgbClr val="FFFFFF"/>
              </a:solidFill>
              <a:latin typeface="Avenir Next LT Pro Demi" panose="020B0704020202020204" pitchFamily="34" charset="0"/>
            </a:endParaRP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1740263"/>
          </a:xfrm>
        </p:spPr>
        <p:txBody>
          <a:bodyPr vert="horz" lIns="91440" tIns="45720" rIns="91440" bIns="45720" rtlCol="0">
            <a:normAutofit/>
          </a:bodyPr>
          <a:lstStyle/>
          <a:p>
            <a:r>
              <a:rPr lang="el-GR" sz="2000" dirty="0">
                <a:latin typeface="Avenir Next LT Pro Demi" panose="020B0704020202020204" pitchFamily="34" charset="0"/>
              </a:rPr>
              <a:t>Η Διάρθρωση Κόστους περιγράφει όλα τα κόστη λειτουργίας του επιχειρηματικού μοντέλου</a:t>
            </a:r>
            <a:endParaRPr lang="en-US" sz="2000" dirty="0">
              <a:latin typeface="Avenir Next LT Pro Demi" panose="020B0704020202020204" pitchFamily="34" charset="0"/>
            </a:endParaRP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highlight>
                  <a:srgbClr val="C0C0C0"/>
                </a:highlight>
                <a:uLnTx/>
                <a:uFillTx/>
                <a:latin typeface="Avenir Next LT Pro Demi" panose="020B0704020202020204" pitchFamily="34" charset="0"/>
                <a:ea typeface="+mn-ea"/>
                <a:cs typeface="+mn-cs"/>
              </a:rPr>
              <a:t>Ερωτήσεις που πρέπει να απαντηθούν</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Ποια είναι τα σημαντικότερα κόστη που εμπεριέχονται στην λειτουργία του επιχειρηματικού μοντέλου;</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Ποιοι Κρίσιμοι Πόροι έχουν το μεγαλύτερο κόστος;</a:t>
            </a:r>
          </a:p>
          <a:p>
            <a:pPr marL="685800" marR="0" lvl="1" indent="-228600" algn="l" defTabSz="457200" rtl="0" eaLnBrk="1" fontAlgn="auto" latinLnBrk="0" hangingPunct="1">
              <a:lnSpc>
                <a:spcPct val="100000"/>
              </a:lnSpc>
              <a:spcBef>
                <a:spcPts val="1000"/>
              </a:spcBef>
              <a:spcAft>
                <a:spcPts val="0"/>
              </a:spcAft>
              <a:buClr>
                <a:prstClr val="black">
                  <a:lumMod val="95000"/>
                  <a:lumOff val="5000"/>
                </a:prstClr>
              </a:buClr>
              <a:buSzPct val="80000"/>
              <a:buFont typeface="Wingdings" panose="05000000000000000000" pitchFamily="2" charset="2"/>
              <a:buChar char=""/>
              <a:tabLst/>
              <a:defRPr/>
            </a:pPr>
            <a:r>
              <a:rPr lang="el-GR" sz="1600" dirty="0">
                <a:solidFill>
                  <a:prstClr val="black">
                    <a:lumMod val="75000"/>
                    <a:lumOff val="25000"/>
                  </a:prstClr>
                </a:solidFill>
                <a:latin typeface="Trebuchet MS" panose="020B0603020202020204"/>
              </a:rPr>
              <a:t>Ποιες Κύριες Δραστηριότητες έχουν το μεγαλύτερο κόστος</a:t>
            </a:r>
            <a:endPar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5" name="Εικόνα 4">
            <a:extLst>
              <a:ext uri="{FF2B5EF4-FFF2-40B4-BE49-F238E27FC236}">
                <a16:creationId xmlns="" xmlns:a16="http://schemas.microsoft.com/office/drawing/2014/main" id="{2BBFB336-9ABC-6C33-29CC-F924214EBEDF}"/>
              </a:ext>
            </a:extLst>
          </p:cNvPr>
          <p:cNvPicPr>
            <a:picLocks noChangeAspect="1"/>
          </p:cNvPicPr>
          <p:nvPr/>
        </p:nvPicPr>
        <p:blipFill rotWithShape="1">
          <a:blip r:embed="rId2" cstate="print">
            <a:alphaModFix amt="50000"/>
          </a:blip>
          <a:srcRect l="73322" t="7604" r="4152" b="45810"/>
          <a:stretch/>
        </p:blipFill>
        <p:spPr>
          <a:xfrm>
            <a:off x="2615828" y="4037576"/>
            <a:ext cx="2453903" cy="2180345"/>
          </a:xfrm>
          <a:prstGeom prst="rect">
            <a:avLst/>
          </a:prstGeom>
        </p:spPr>
      </p:pic>
    </p:spTree>
    <p:extLst>
      <p:ext uri="{BB962C8B-B14F-4D97-AF65-F5344CB8AC3E}">
        <p14:creationId xmlns="" xmlns:p14="http://schemas.microsoft.com/office/powerpoint/2010/main" val="155341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C05CBC3C-2E5A-4839-8B9B-2E5A6ADF0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B5B423A-57CC-4C58-AA26-8E2E862B03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AD7513F9-18FF-98AC-F4ED-1502503FAC1C}"/>
              </a:ext>
            </a:extLst>
          </p:cNvPr>
          <p:cNvSpPr>
            <a:spLocks noGrp="1"/>
          </p:cNvSpPr>
          <p:nvPr>
            <p:ph type="title"/>
          </p:nvPr>
        </p:nvSpPr>
        <p:spPr>
          <a:xfrm>
            <a:off x="838200" y="673770"/>
            <a:ext cx="3220329" cy="2027227"/>
          </a:xfrm>
        </p:spPr>
        <p:txBody>
          <a:bodyPr anchor="t">
            <a:normAutofit/>
          </a:bodyPr>
          <a:lstStyle/>
          <a:p>
            <a:r>
              <a:rPr lang="el-GR" sz="3400" dirty="0">
                <a:solidFill>
                  <a:srgbClr val="FFFFFF"/>
                </a:solidFill>
              </a:rPr>
              <a:t/>
            </a:r>
            <a:br>
              <a:rPr lang="el-GR" sz="3400" dirty="0">
                <a:solidFill>
                  <a:srgbClr val="FFFFFF"/>
                </a:solidFill>
              </a:rPr>
            </a:br>
            <a:r>
              <a:rPr lang="en-US" sz="3400" dirty="0">
                <a:solidFill>
                  <a:srgbClr val="FFFFFF"/>
                </a:solidFill>
              </a:rPr>
              <a:t>O</a:t>
            </a:r>
            <a:r>
              <a:rPr lang="el-GR" sz="3400" dirty="0">
                <a:solidFill>
                  <a:srgbClr val="FFFFFF"/>
                </a:solidFill>
              </a:rPr>
              <a:t>ρισμός - Επιχειρηματικό Μοντέλο</a:t>
            </a:r>
            <a:endParaRPr lang="en-US" sz="3400" dirty="0">
              <a:solidFill>
                <a:srgbClr val="FFFFFF"/>
              </a:solidFill>
            </a:endParaRPr>
          </a:p>
        </p:txBody>
      </p:sp>
      <p:graphicFrame>
        <p:nvGraphicFramePr>
          <p:cNvPr id="5" name="Content Placeholder 2">
            <a:extLst>
              <a:ext uri="{FF2B5EF4-FFF2-40B4-BE49-F238E27FC236}">
                <a16:creationId xmlns="" xmlns:a16="http://schemas.microsoft.com/office/drawing/2014/main" id="{ED431601-6BC2-ED10-08FE-88243567101D}"/>
              </a:ext>
            </a:extLst>
          </p:cNvPr>
          <p:cNvGraphicFramePr>
            <a:graphicFrameLocks noGrp="1"/>
          </p:cNvGraphicFramePr>
          <p:nvPr>
            <p:ph idx="1"/>
            <p:extLst>
              <p:ext uri="{D42A27DB-BD31-4B8C-83A1-F6EECF244321}">
                <p14:modId xmlns="" xmlns:p14="http://schemas.microsoft.com/office/powerpoint/2010/main" val="240133727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7879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5009DB6-7EBF-5C3C-6749-23EC72E843A7}"/>
              </a:ext>
            </a:extLst>
          </p:cNvPr>
          <p:cNvSpPr txBox="1"/>
          <p:nvPr/>
        </p:nvSpPr>
        <p:spPr>
          <a:xfrm>
            <a:off x="1048871" y="656003"/>
            <a:ext cx="6096000" cy="507831"/>
          </a:xfrm>
          <a:prstGeom prst="rect">
            <a:avLst/>
          </a:prstGeom>
          <a:noFill/>
        </p:spPr>
        <p:txBody>
          <a:bodyPr wrap="square">
            <a:spAutoFit/>
          </a:bodyPr>
          <a:lstStyle/>
          <a:p>
            <a:r>
              <a:rPr lang="el-GR" sz="2700" b="1" i="0" u="none" strike="noStrike" baseline="0">
                <a:latin typeface="PFHighwayGothic-Bold"/>
              </a:rPr>
              <a:t>Διάρθρωση Κόστους</a:t>
            </a:r>
            <a:endParaRPr lang="en-US" dirty="0"/>
          </a:p>
        </p:txBody>
      </p:sp>
      <p:sp>
        <p:nvSpPr>
          <p:cNvPr id="6" name="TextBox 5">
            <a:extLst>
              <a:ext uri="{FF2B5EF4-FFF2-40B4-BE49-F238E27FC236}">
                <a16:creationId xmlns="" xmlns:a16="http://schemas.microsoft.com/office/drawing/2014/main" id="{8CE48195-1F6A-1D89-C8F4-24FDA202951F}"/>
              </a:ext>
            </a:extLst>
          </p:cNvPr>
          <p:cNvSpPr txBox="1"/>
          <p:nvPr/>
        </p:nvSpPr>
        <p:spPr>
          <a:xfrm>
            <a:off x="493059" y="1485036"/>
            <a:ext cx="6096000" cy="2031325"/>
          </a:xfrm>
          <a:prstGeom prst="rect">
            <a:avLst/>
          </a:prstGeom>
          <a:noFill/>
        </p:spPr>
        <p:txBody>
          <a:bodyPr wrap="square">
            <a:spAutoFit/>
          </a:bodyPr>
          <a:lstStyle/>
          <a:p>
            <a:pPr algn="l"/>
            <a:r>
              <a:rPr lang="el-GR" sz="1800" b="0" i="0" u="none" strike="noStrike" baseline="0" dirty="0">
                <a:latin typeface="UB-Baskerville"/>
              </a:rPr>
              <a:t>Το δομικό αυτό στοιχείο περιγράφει τα σημαντικότερα κόστη</a:t>
            </a:r>
          </a:p>
          <a:p>
            <a:pPr algn="l"/>
            <a:r>
              <a:rPr lang="el-GR" sz="1800" b="0" i="0" u="none" strike="noStrike" baseline="0" dirty="0">
                <a:latin typeface="UB-Baskerville"/>
              </a:rPr>
              <a:t>που προκύπτουν από τη λειτουργία του συγκεκριμένου επιχειρηματικού μοντέλου. Η δημιουργία και η Προσφορά Αξίας, η</a:t>
            </a:r>
            <a:r>
              <a:rPr lang="en-US" sz="1800" b="0" i="0" u="none" strike="noStrike" baseline="0" dirty="0">
                <a:latin typeface="UB-Baskerville"/>
              </a:rPr>
              <a:t> </a:t>
            </a:r>
            <a:r>
              <a:rPr lang="el-GR" sz="1800" b="0" i="0" u="none" strike="noStrike" baseline="0" dirty="0">
                <a:latin typeface="UB-Baskerville"/>
              </a:rPr>
              <a:t>διατήρηση των Σχέσεων με Πελάτες και η δημιουργία εσόδων</a:t>
            </a:r>
            <a:r>
              <a:rPr lang="en-US" sz="1800" b="0" i="0" u="none" strike="noStrike" baseline="0" dirty="0">
                <a:latin typeface="UB-Baskerville"/>
              </a:rPr>
              <a:t> </a:t>
            </a:r>
            <a:r>
              <a:rPr lang="el-GR" sz="1800" b="0" i="0" u="none" strike="noStrike" baseline="0" dirty="0">
                <a:latin typeface="UB-Baskerville"/>
              </a:rPr>
              <a:t>στοιχίζουν. Αυτά τα κόστη μπορούν σχετικά εύκολα να υπολογιστούν αφού καθοριστούν οι Κρίσιμοι Πόροι, οι Κύριες Δραστηριότητες και οι Βασικοί Συνεργάτες.</a:t>
            </a:r>
            <a:endParaRPr lang="en-US" dirty="0"/>
          </a:p>
        </p:txBody>
      </p:sp>
      <p:sp>
        <p:nvSpPr>
          <p:cNvPr id="8" name="TextBox 7">
            <a:extLst>
              <a:ext uri="{FF2B5EF4-FFF2-40B4-BE49-F238E27FC236}">
                <a16:creationId xmlns="" xmlns:a16="http://schemas.microsoft.com/office/drawing/2014/main" id="{A36D141B-3E96-4DA8-3974-1D1FF42DD589}"/>
              </a:ext>
            </a:extLst>
          </p:cNvPr>
          <p:cNvSpPr txBox="1"/>
          <p:nvPr/>
        </p:nvSpPr>
        <p:spPr>
          <a:xfrm>
            <a:off x="6589059" y="1485036"/>
            <a:ext cx="5360894" cy="2031325"/>
          </a:xfrm>
          <a:prstGeom prst="rect">
            <a:avLst/>
          </a:prstGeom>
          <a:noFill/>
        </p:spPr>
        <p:txBody>
          <a:bodyPr wrap="square">
            <a:spAutoFit/>
          </a:bodyPr>
          <a:lstStyle/>
          <a:p>
            <a:pPr algn="l"/>
            <a:r>
              <a:rPr lang="el-GR" sz="1800" b="0" i="0" u="none" strike="noStrike" baseline="0" dirty="0">
                <a:latin typeface="UB-Baskerville"/>
              </a:rPr>
              <a:t>Μερικά επιχειρηματικά</a:t>
            </a:r>
            <a:r>
              <a:rPr lang="en-US" sz="1800" b="0" i="0" u="none" strike="noStrike" baseline="0" dirty="0">
                <a:latin typeface="UB-Baskerville"/>
              </a:rPr>
              <a:t> </a:t>
            </a:r>
            <a:r>
              <a:rPr lang="el-GR" sz="1800" b="0" i="0" u="none" strike="noStrike" baseline="0" dirty="0">
                <a:latin typeface="UB-Baskerville"/>
              </a:rPr>
              <a:t>μοντέλα εξαρτώνται συγκριτικά πιο πολύ από τη διάρθρωση του</a:t>
            </a:r>
            <a:r>
              <a:rPr lang="en-US" sz="1800" b="0" i="0" u="none" strike="noStrike" baseline="0" dirty="0">
                <a:latin typeface="UB-Baskerville"/>
              </a:rPr>
              <a:t> </a:t>
            </a:r>
            <a:r>
              <a:rPr lang="el-GR" sz="1800" b="0" i="0" u="none" strike="noStrike" baseline="0" dirty="0">
                <a:latin typeface="UB-Baskerville"/>
              </a:rPr>
              <a:t>κόστους. Για παράδειγμα, οι αεροπορικές εταιρείες χαμηλού κόστους, που βασίζονται στην ικανοποίηση των ελάχιστων απαιτήσεων, έχουν επιχειρηματικά μοντέλα που έχουν ειδικά αναπτυχθεί πλήρως γύρω από την επιλογή του χαμηλού κόστους.</a:t>
            </a:r>
            <a:endParaRPr lang="en-US" dirty="0"/>
          </a:p>
        </p:txBody>
      </p:sp>
    </p:spTree>
    <p:extLst>
      <p:ext uri="{BB962C8B-B14F-4D97-AF65-F5344CB8AC3E}">
        <p14:creationId xmlns="" xmlns:p14="http://schemas.microsoft.com/office/powerpoint/2010/main" val="184021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3B2C759-FDE0-9FF0-00FE-ED3E16EC2853}"/>
              </a:ext>
            </a:extLst>
          </p:cNvPr>
          <p:cNvSpPr txBox="1"/>
          <p:nvPr/>
        </p:nvSpPr>
        <p:spPr>
          <a:xfrm>
            <a:off x="887505" y="432138"/>
            <a:ext cx="6866965" cy="1384995"/>
          </a:xfrm>
          <a:prstGeom prst="rect">
            <a:avLst/>
          </a:prstGeom>
          <a:noFill/>
        </p:spPr>
        <p:txBody>
          <a:bodyPr wrap="square">
            <a:spAutoFit/>
          </a:bodyPr>
          <a:lstStyle/>
          <a:p>
            <a:pPr algn="l"/>
            <a:r>
              <a:rPr lang="el-GR" sz="2100" b="0" i="0" u="none" strike="noStrike" baseline="0" dirty="0">
                <a:solidFill>
                  <a:srgbClr val="666666"/>
                </a:solidFill>
                <a:latin typeface="PFCatalogLight-Regular"/>
              </a:rPr>
              <a:t>Ποια είναι τα σημαντικότερα κόστη που εμπεριέχονται</a:t>
            </a:r>
          </a:p>
          <a:p>
            <a:pPr algn="l"/>
            <a:r>
              <a:rPr lang="el-GR" sz="2100" b="0" i="0" u="none" strike="noStrike" baseline="0" dirty="0">
                <a:solidFill>
                  <a:srgbClr val="666666"/>
                </a:solidFill>
                <a:latin typeface="PFCatalogLight-Regular"/>
              </a:rPr>
              <a:t>στην λειτουργία του επιχειρηματικού μας μοντέλου;</a:t>
            </a:r>
          </a:p>
          <a:p>
            <a:pPr algn="l"/>
            <a:r>
              <a:rPr lang="el-GR" sz="2100" b="0" i="0" u="none" strike="noStrike" baseline="0" dirty="0">
                <a:solidFill>
                  <a:srgbClr val="666666"/>
                </a:solidFill>
                <a:latin typeface="PFCatalogLight-Regular"/>
              </a:rPr>
              <a:t>Ποιοι Κρίσιμοι Πόροι έχουν το μεγαλύτερο κόστος;</a:t>
            </a:r>
          </a:p>
          <a:p>
            <a:pPr algn="l"/>
            <a:r>
              <a:rPr lang="el-GR" sz="2100" b="0" i="0" u="none" strike="noStrike" baseline="0" dirty="0">
                <a:solidFill>
                  <a:srgbClr val="666666"/>
                </a:solidFill>
                <a:latin typeface="PFCatalogLight-Regular"/>
              </a:rPr>
              <a:t>Ποιες Κύριες Δραστηριότητες έχουν το μεγαλύτερο κόστος;</a:t>
            </a:r>
            <a:endParaRPr lang="en-US" dirty="0"/>
          </a:p>
        </p:txBody>
      </p:sp>
      <p:sp>
        <p:nvSpPr>
          <p:cNvPr id="6" name="TextBox 5">
            <a:extLst>
              <a:ext uri="{FF2B5EF4-FFF2-40B4-BE49-F238E27FC236}">
                <a16:creationId xmlns="" xmlns:a16="http://schemas.microsoft.com/office/drawing/2014/main" id="{1E63342F-234B-5F09-CC7E-79FB30E70329}"/>
              </a:ext>
            </a:extLst>
          </p:cNvPr>
          <p:cNvSpPr txBox="1"/>
          <p:nvPr/>
        </p:nvSpPr>
        <p:spPr>
          <a:xfrm>
            <a:off x="887504" y="1859339"/>
            <a:ext cx="6454589" cy="1754326"/>
          </a:xfrm>
          <a:prstGeom prst="rect">
            <a:avLst/>
          </a:prstGeom>
          <a:noFill/>
        </p:spPr>
        <p:txBody>
          <a:bodyPr wrap="square">
            <a:spAutoFit/>
          </a:bodyPr>
          <a:lstStyle/>
          <a:p>
            <a:pPr algn="l"/>
            <a:r>
              <a:rPr lang="el-GR" sz="1800" b="0" i="1" u="none" strike="noStrike" baseline="0" dirty="0">
                <a:solidFill>
                  <a:srgbClr val="FF3838"/>
                </a:solidFill>
                <a:latin typeface="UB-Baskerville-Italic"/>
              </a:rPr>
              <a:t>Σε κάθε επιχειρηματικό μοντέλο επιδιώκεται</a:t>
            </a:r>
            <a:r>
              <a:rPr lang="en-US" sz="1800" b="0" i="1" u="none" strike="noStrike" baseline="0" dirty="0">
                <a:solidFill>
                  <a:srgbClr val="FF3838"/>
                </a:solidFill>
                <a:latin typeface="UB-Baskerville-Italic"/>
              </a:rPr>
              <a:t> </a:t>
            </a:r>
            <a:r>
              <a:rPr lang="el-GR" sz="1800" b="0" i="1" u="none" strike="noStrike" baseline="0" dirty="0">
                <a:solidFill>
                  <a:srgbClr val="FF3838"/>
                </a:solidFill>
                <a:latin typeface="UB-Baskerville-Italic"/>
              </a:rPr>
              <a:t>η ελαχιστοποίηση του κόστους. Αλλά σε</a:t>
            </a:r>
            <a:r>
              <a:rPr lang="en-US" sz="1800" b="0" i="1" u="none" strike="noStrike" baseline="0" dirty="0">
                <a:solidFill>
                  <a:srgbClr val="FF3838"/>
                </a:solidFill>
                <a:latin typeface="UB-Baskerville-Italic"/>
              </a:rPr>
              <a:t> </a:t>
            </a:r>
            <a:r>
              <a:rPr lang="el-GR" sz="1800" b="0" i="1" u="none" strike="noStrike" baseline="0" dirty="0">
                <a:solidFill>
                  <a:srgbClr val="FF3838"/>
                </a:solidFill>
                <a:latin typeface="UB-Baskerville-Italic"/>
              </a:rPr>
              <a:t>μερικά επιχειρηματικά μοντέλα οι Δομές</a:t>
            </a:r>
          </a:p>
          <a:p>
            <a:pPr algn="l"/>
            <a:r>
              <a:rPr lang="el-GR" sz="1800" b="0" i="1" u="none" strike="noStrike" baseline="0" dirty="0">
                <a:solidFill>
                  <a:srgbClr val="FF3838"/>
                </a:solidFill>
                <a:latin typeface="UB-Baskerville-Italic"/>
              </a:rPr>
              <a:t>Χαμηλού Κόστους είναι πιο σημαντικές.</a:t>
            </a:r>
            <a:r>
              <a:rPr lang="en-US" sz="1800" b="0" i="1" u="none" strike="noStrike" baseline="0" dirty="0">
                <a:solidFill>
                  <a:srgbClr val="FF3838"/>
                </a:solidFill>
                <a:latin typeface="UB-Baskerville-Italic"/>
              </a:rPr>
              <a:t> </a:t>
            </a:r>
            <a:r>
              <a:rPr lang="el-GR" sz="1800" b="0" i="1" u="none" strike="noStrike" baseline="0" dirty="0">
                <a:solidFill>
                  <a:srgbClr val="FF3838"/>
                </a:solidFill>
                <a:latin typeface="UB-Baskerville-Italic"/>
              </a:rPr>
              <a:t>Επομένως είναι χρήσιμος ο διαχωρισμός</a:t>
            </a:r>
            <a:r>
              <a:rPr lang="en-US" sz="1800" b="0" i="1" u="none" strike="noStrike" baseline="0" dirty="0">
                <a:solidFill>
                  <a:srgbClr val="FF3838"/>
                </a:solidFill>
                <a:latin typeface="UB-Baskerville-Italic"/>
              </a:rPr>
              <a:t> </a:t>
            </a:r>
            <a:r>
              <a:rPr lang="el-GR" sz="1800" b="0" i="1" u="none" strike="noStrike" baseline="0" dirty="0">
                <a:solidFill>
                  <a:srgbClr val="FF3838"/>
                </a:solidFill>
                <a:latin typeface="UB-Baskerville-Italic"/>
              </a:rPr>
              <a:t>σε δυο μεγάλες κατηγορίες Δομών</a:t>
            </a:r>
            <a:r>
              <a:rPr lang="en-US" sz="1800" b="0" i="1" u="none" strike="noStrike" baseline="0" dirty="0">
                <a:solidFill>
                  <a:srgbClr val="FF3838"/>
                </a:solidFill>
                <a:latin typeface="UB-Baskerville-Italic"/>
              </a:rPr>
              <a:t> </a:t>
            </a:r>
            <a:r>
              <a:rPr lang="el-GR" sz="1800" b="0" i="1" u="none" strike="noStrike" baseline="0" dirty="0">
                <a:solidFill>
                  <a:srgbClr val="FF3838"/>
                </a:solidFill>
                <a:latin typeface="UB-Baskerville-Italic"/>
              </a:rPr>
              <a:t>Κοστολόγησης, αυτές που βασίζονται στην</a:t>
            </a:r>
            <a:r>
              <a:rPr lang="en-US" sz="1800" b="0" i="1" u="none" strike="noStrike" baseline="0" dirty="0">
                <a:solidFill>
                  <a:srgbClr val="FF3838"/>
                </a:solidFill>
                <a:latin typeface="UB-Baskerville-Italic"/>
              </a:rPr>
              <a:t> </a:t>
            </a:r>
            <a:r>
              <a:rPr lang="el-GR" sz="1800" b="0" i="1" u="none" strike="noStrike" baseline="0" dirty="0">
                <a:solidFill>
                  <a:srgbClr val="FF3838"/>
                </a:solidFill>
                <a:latin typeface="UB-Baskerville-Italic"/>
              </a:rPr>
              <a:t>ελαχιστοποίηση του κόστους και αυτή που</a:t>
            </a:r>
            <a:r>
              <a:rPr lang="en-US" sz="1800" b="0" i="1" u="none" strike="noStrike" baseline="0" dirty="0">
                <a:solidFill>
                  <a:srgbClr val="FF3838"/>
                </a:solidFill>
                <a:latin typeface="UB-Baskerville-Italic"/>
              </a:rPr>
              <a:t> </a:t>
            </a:r>
            <a:r>
              <a:rPr lang="el-GR" sz="1800" b="0" i="1" u="none" strike="noStrike" baseline="0" dirty="0">
                <a:solidFill>
                  <a:srgbClr val="FF3838"/>
                </a:solidFill>
                <a:latin typeface="UB-Baskerville-Italic"/>
              </a:rPr>
              <a:t>βασίζεται στη μεγιστοποίηση της αξίας</a:t>
            </a:r>
            <a:r>
              <a:rPr lang="en-US" sz="1800" b="0" i="1" u="none" strike="noStrike" baseline="0" dirty="0">
                <a:solidFill>
                  <a:srgbClr val="FF3838"/>
                </a:solidFill>
                <a:latin typeface="UB-Baskerville-Italic"/>
              </a:rPr>
              <a:t>. </a:t>
            </a:r>
            <a:endParaRPr lang="en-US" dirty="0"/>
          </a:p>
        </p:txBody>
      </p:sp>
      <p:sp>
        <p:nvSpPr>
          <p:cNvPr id="8" name="TextBox 7">
            <a:extLst>
              <a:ext uri="{FF2B5EF4-FFF2-40B4-BE49-F238E27FC236}">
                <a16:creationId xmlns="" xmlns:a16="http://schemas.microsoft.com/office/drawing/2014/main" id="{F5297D40-4C33-F885-325A-CB351CB0DF16}"/>
              </a:ext>
            </a:extLst>
          </p:cNvPr>
          <p:cNvSpPr txBox="1"/>
          <p:nvPr/>
        </p:nvSpPr>
        <p:spPr>
          <a:xfrm>
            <a:off x="856126" y="3932870"/>
            <a:ext cx="6898344" cy="2862322"/>
          </a:xfrm>
          <a:prstGeom prst="rect">
            <a:avLst/>
          </a:prstGeom>
          <a:noFill/>
        </p:spPr>
        <p:txBody>
          <a:bodyPr wrap="square">
            <a:spAutoFit/>
          </a:bodyPr>
          <a:lstStyle/>
          <a:p>
            <a:pPr algn="l"/>
            <a:r>
              <a:rPr lang="el-GR" sz="1800" b="1" i="0" u="none" strike="noStrike" baseline="0" dirty="0">
                <a:latin typeface="PFHighwayGothic-Bold"/>
              </a:rPr>
              <a:t>Με βάση το Κόστος</a:t>
            </a:r>
          </a:p>
          <a:p>
            <a:pPr algn="l"/>
            <a:r>
              <a:rPr lang="el-GR" sz="1800" b="0" i="0" u="none" strike="noStrike" baseline="0" dirty="0">
                <a:latin typeface="PFHighwayGothicCondensedLight"/>
              </a:rPr>
              <a:t>Τα επιχειρηματικά μοντέλα χαμηλού κόστους</a:t>
            </a:r>
          </a:p>
          <a:p>
            <a:pPr algn="l"/>
            <a:r>
              <a:rPr lang="el-GR" sz="1800" b="0" i="0" u="none" strike="noStrike" baseline="0" dirty="0">
                <a:latin typeface="PFHighwayGothicCondensedLight"/>
              </a:rPr>
              <a:t>εστιάζουν στην ελαχιστοποίηση του κόστους,</a:t>
            </a:r>
          </a:p>
          <a:p>
            <a:pPr algn="l"/>
            <a:r>
              <a:rPr lang="el-GR" sz="1800" b="0" i="0" u="none" strike="noStrike" baseline="0" dirty="0">
                <a:latin typeface="PFHighwayGothicCondensedLight"/>
              </a:rPr>
              <a:t>όπου είναι δυνατό. Αυτή η προσέγγιση στοχεύει</a:t>
            </a:r>
          </a:p>
          <a:p>
            <a:pPr algn="l"/>
            <a:r>
              <a:rPr lang="el-GR" sz="1800" b="0" i="0" u="none" strike="noStrike" baseline="0" dirty="0">
                <a:latin typeface="PFHighwayGothicCondensedLight"/>
              </a:rPr>
              <a:t>στην αποδοτικότερη κοστολόγηση με τη χρήση</a:t>
            </a:r>
          </a:p>
          <a:p>
            <a:pPr algn="l"/>
            <a:r>
              <a:rPr lang="el-GR" sz="1800" b="0" i="0" u="none" strike="noStrike" baseline="0" dirty="0">
                <a:latin typeface="PFHighwayGothicCondensedLight"/>
              </a:rPr>
              <a:t>Προτάσεων Αξίας που έχουν φθηνές τιμές, με τη</a:t>
            </a:r>
          </a:p>
          <a:p>
            <a:pPr algn="l"/>
            <a:r>
              <a:rPr lang="el-GR" sz="1800" b="0" i="0" u="none" strike="noStrike" baseline="0" dirty="0">
                <a:latin typeface="PFHighwayGothicCondensedLight"/>
              </a:rPr>
              <a:t>μεγιστοποίηση των αυτοματισμών και των εξωτερικών αναθέσεων. Οι αεροπορικές εταιρείες που</a:t>
            </a:r>
            <a:r>
              <a:rPr lang="en-US" sz="1800" b="0" i="0" u="none" strike="noStrike" baseline="0" dirty="0">
                <a:latin typeface="PFHighwayGothicCondensedLight"/>
              </a:rPr>
              <a:t> </a:t>
            </a:r>
            <a:r>
              <a:rPr lang="el-GR" sz="1800" b="0" i="0" u="none" strike="noStrike" baseline="0" dirty="0">
                <a:latin typeface="PFHighwayGothicCondensedLight"/>
              </a:rPr>
              <a:t>καλύπτουν μόνον τις ελάχιστες απαιτήσεις των</a:t>
            </a:r>
            <a:r>
              <a:rPr lang="en-US" sz="1800" b="0" i="0" u="none" strike="noStrike" baseline="0" dirty="0">
                <a:latin typeface="PFHighwayGothicCondensedLight"/>
              </a:rPr>
              <a:t> </a:t>
            </a:r>
            <a:r>
              <a:rPr lang="el-GR" sz="1800" b="0" i="0" u="none" strike="noStrike" baseline="0" dirty="0">
                <a:latin typeface="PFHighwayGothicCondensedLight"/>
              </a:rPr>
              <a:t>πελατών όπως είναι η Southwest, η easyJet και</a:t>
            </a:r>
            <a:r>
              <a:rPr lang="en-US" sz="1800" b="0" i="0" u="none" strike="noStrike" baseline="0" dirty="0">
                <a:latin typeface="PFHighwayGothicCondensedLight"/>
              </a:rPr>
              <a:t> </a:t>
            </a:r>
            <a:r>
              <a:rPr lang="el-GR" sz="1800" b="0" i="0" u="none" strike="noStrike" baseline="0" dirty="0">
                <a:latin typeface="PFHighwayGothicCondensedLight"/>
              </a:rPr>
              <a:t>η Ryanair, έχουν υιοθετήσει το επιχειρηματικό μοντέλο χαμηλού κόστους.</a:t>
            </a:r>
            <a:endParaRPr lang="en-US" dirty="0"/>
          </a:p>
        </p:txBody>
      </p:sp>
    </p:spTree>
    <p:extLst>
      <p:ext uri="{BB962C8B-B14F-4D97-AF65-F5344CB8AC3E}">
        <p14:creationId xmlns="" xmlns:p14="http://schemas.microsoft.com/office/powerpoint/2010/main" val="1132404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7D70ABC-3332-2137-CD68-C037404589B2}"/>
              </a:ext>
            </a:extLst>
          </p:cNvPr>
          <p:cNvSpPr txBox="1"/>
          <p:nvPr/>
        </p:nvSpPr>
        <p:spPr>
          <a:xfrm>
            <a:off x="510988" y="342560"/>
            <a:ext cx="5800165" cy="2862322"/>
          </a:xfrm>
          <a:prstGeom prst="rect">
            <a:avLst/>
          </a:prstGeom>
          <a:noFill/>
        </p:spPr>
        <p:txBody>
          <a:bodyPr wrap="square">
            <a:spAutoFit/>
          </a:bodyPr>
          <a:lstStyle/>
          <a:p>
            <a:pPr algn="l"/>
            <a:r>
              <a:rPr lang="el-GR" sz="1800" b="1" i="0" u="none" strike="noStrike" baseline="0" dirty="0">
                <a:latin typeface="PFHighwayGothic-Bold"/>
              </a:rPr>
              <a:t>Με βάση την Αξία</a:t>
            </a:r>
          </a:p>
          <a:p>
            <a:pPr algn="l"/>
            <a:r>
              <a:rPr lang="el-GR" sz="1800" b="0" i="0" u="none" strike="noStrike" baseline="0" dirty="0">
                <a:latin typeface="PFHighwayGothicCondensedLight"/>
              </a:rPr>
              <a:t>Σε άλλες εταιρείες ο σχεδιασμός του επιχειρηματικού τους μοντέλου δεν επηρεάζεται ιδιαίτερα από</a:t>
            </a:r>
          </a:p>
          <a:p>
            <a:pPr algn="l"/>
            <a:r>
              <a:rPr lang="el-GR" sz="1800" b="0" i="0" u="none" strike="noStrike" baseline="0" dirty="0">
                <a:latin typeface="PFHighwayGothicCondensedLight"/>
              </a:rPr>
              <a:t>το κόστος και επικεντρώνεται στη δημιουργία αξίας.</a:t>
            </a:r>
          </a:p>
          <a:p>
            <a:pPr algn="l"/>
            <a:r>
              <a:rPr lang="el-GR" sz="1800" b="0" i="0" u="none" strike="noStrike" baseline="0" dirty="0">
                <a:latin typeface="PFHighwayGothicCondensedLight"/>
              </a:rPr>
              <a:t>Τα επιχειρηματικά μοντέλα αυτού του είδους συνήθως χαρακτηρίζονται από προτάσεις ιδιαίτερης αξίας και υψηλό βαθμό προσωπικής εξυπηρέτησης.</a:t>
            </a:r>
          </a:p>
          <a:p>
            <a:pPr algn="l"/>
            <a:r>
              <a:rPr lang="el-GR" sz="1800" b="0" i="0" u="none" strike="noStrike" baseline="0" dirty="0">
                <a:latin typeface="PFHighwayGothicCondensedLight"/>
              </a:rPr>
              <a:t>Παράδειγμα επιχειρήσεων σε αυτή την κατηγορία</a:t>
            </a:r>
          </a:p>
          <a:p>
            <a:pPr algn="l"/>
            <a:r>
              <a:rPr lang="el-GR" sz="1800" b="0" i="0" u="none" strike="noStrike" baseline="0" dirty="0">
                <a:latin typeface="PFHighwayGothicCondensedLight"/>
              </a:rPr>
              <a:t>αποτελούν τα πολυτελή ξενοδοχεία, με τις πλούσιες</a:t>
            </a:r>
          </a:p>
          <a:p>
            <a:pPr algn="l"/>
            <a:r>
              <a:rPr lang="el-GR" sz="1800" b="0" i="0" u="none" strike="noStrike" baseline="0" dirty="0">
                <a:latin typeface="PFHighwayGothicCondensedLight"/>
              </a:rPr>
              <a:t>παροχές και τις αποκλειστικές υπηρεσίες.</a:t>
            </a:r>
            <a:endParaRPr lang="en-US" dirty="0"/>
          </a:p>
        </p:txBody>
      </p:sp>
      <p:sp>
        <p:nvSpPr>
          <p:cNvPr id="7" name="TextBox 6">
            <a:extLst>
              <a:ext uri="{FF2B5EF4-FFF2-40B4-BE49-F238E27FC236}">
                <a16:creationId xmlns="" xmlns:a16="http://schemas.microsoft.com/office/drawing/2014/main" id="{02D65526-2D67-9F8C-D07F-A8E37024B633}"/>
              </a:ext>
            </a:extLst>
          </p:cNvPr>
          <p:cNvSpPr txBox="1"/>
          <p:nvPr/>
        </p:nvSpPr>
        <p:spPr>
          <a:xfrm>
            <a:off x="510988" y="3429000"/>
            <a:ext cx="6096000" cy="646331"/>
          </a:xfrm>
          <a:prstGeom prst="rect">
            <a:avLst/>
          </a:prstGeom>
          <a:noFill/>
        </p:spPr>
        <p:txBody>
          <a:bodyPr wrap="square">
            <a:spAutoFit/>
          </a:bodyPr>
          <a:lstStyle/>
          <a:p>
            <a:pPr algn="l"/>
            <a:r>
              <a:rPr lang="el-GR" sz="1800" b="0" i="1" u="none" strike="noStrike" baseline="0" dirty="0">
                <a:solidFill>
                  <a:srgbClr val="FF3838"/>
                </a:solidFill>
                <a:latin typeface="UB-Baskerville-Italic"/>
              </a:rPr>
              <a:t>Οι δομές κοστολόγησης μπορεί</a:t>
            </a:r>
          </a:p>
          <a:p>
            <a:pPr algn="l"/>
            <a:r>
              <a:rPr lang="el-GR" sz="1800" b="0" i="1" u="none" strike="noStrike" baseline="0" dirty="0">
                <a:solidFill>
                  <a:srgbClr val="FF3838"/>
                </a:solidFill>
                <a:latin typeface="UB-Baskerville-Italic"/>
              </a:rPr>
              <a:t>να έχουν τα ακόλουθα χαρακτηριστικά:</a:t>
            </a:r>
            <a:endParaRPr lang="en-US" dirty="0"/>
          </a:p>
        </p:txBody>
      </p:sp>
      <p:sp>
        <p:nvSpPr>
          <p:cNvPr id="9" name="TextBox 8">
            <a:extLst>
              <a:ext uri="{FF2B5EF4-FFF2-40B4-BE49-F238E27FC236}">
                <a16:creationId xmlns="" xmlns:a16="http://schemas.microsoft.com/office/drawing/2014/main" id="{B0FD45B1-48B4-81FD-62A6-3827D4B36DD1}"/>
              </a:ext>
            </a:extLst>
          </p:cNvPr>
          <p:cNvSpPr txBox="1"/>
          <p:nvPr/>
        </p:nvSpPr>
        <p:spPr>
          <a:xfrm>
            <a:off x="510988" y="4207116"/>
            <a:ext cx="5585012" cy="2031325"/>
          </a:xfrm>
          <a:prstGeom prst="rect">
            <a:avLst/>
          </a:prstGeom>
          <a:noFill/>
        </p:spPr>
        <p:txBody>
          <a:bodyPr wrap="square">
            <a:spAutoFit/>
          </a:bodyPr>
          <a:lstStyle/>
          <a:p>
            <a:pPr algn="l"/>
            <a:r>
              <a:rPr lang="el-GR" sz="1800" b="1" i="0" u="none" strike="noStrike" baseline="0" dirty="0">
                <a:latin typeface="PFHighwayGothic-Bold"/>
              </a:rPr>
              <a:t>Σταθερού Κόστους</a:t>
            </a:r>
          </a:p>
          <a:p>
            <a:pPr algn="l"/>
            <a:r>
              <a:rPr lang="el-GR" sz="1800" b="0" i="0" u="none" strike="noStrike" baseline="0" dirty="0">
                <a:latin typeface="PFHighwayGothicCondensedLight"/>
              </a:rPr>
              <a:t>Το κόστος είναι ανεξάρτητο από την ποσότητα</a:t>
            </a:r>
          </a:p>
          <a:p>
            <a:pPr algn="l"/>
            <a:r>
              <a:rPr lang="el-GR" sz="1800" b="0" i="0" u="none" strike="noStrike" baseline="0" dirty="0">
                <a:latin typeface="PFHighwayGothicCondensedLight"/>
              </a:rPr>
              <a:t>των παραγόμενων αγαθών ή των προσφερόμενων υπηρεσιών. Παράδειγμα είναι οι μισθοί, τα</a:t>
            </a:r>
            <a:r>
              <a:rPr lang="en-US" sz="1800" b="0" i="0" u="none" strike="noStrike" baseline="0" dirty="0">
                <a:latin typeface="PFHighwayGothicCondensedLight"/>
              </a:rPr>
              <a:t> </a:t>
            </a:r>
            <a:r>
              <a:rPr lang="el-GR" sz="1800" b="0" i="0" u="none" strike="noStrike" baseline="0" dirty="0">
                <a:latin typeface="PFHighwayGothicCondensedLight"/>
              </a:rPr>
              <a:t>ενοίκια και οι φυσικές εγκαταστάσεις παραγωγής. Μερικές επιχειρήσεις, όπως οι βιομηχανίες,</a:t>
            </a:r>
            <a:r>
              <a:rPr lang="en-US" sz="1800" b="0" i="0" u="none" strike="noStrike" baseline="0" dirty="0">
                <a:latin typeface="PFHighwayGothicCondensedLight"/>
              </a:rPr>
              <a:t> </a:t>
            </a:r>
            <a:r>
              <a:rPr lang="el-GR" sz="1800" b="0" i="0" u="none" strike="noStrike" baseline="0" dirty="0">
                <a:latin typeface="PFHighwayGothicCondensedLight"/>
              </a:rPr>
              <a:t>χαρακτηρίζονται από ένα μεγάλο ποσοστό σταθερού κόστους.</a:t>
            </a:r>
            <a:endParaRPr lang="en-US" dirty="0"/>
          </a:p>
        </p:txBody>
      </p:sp>
      <p:sp>
        <p:nvSpPr>
          <p:cNvPr id="11" name="TextBox 10">
            <a:extLst>
              <a:ext uri="{FF2B5EF4-FFF2-40B4-BE49-F238E27FC236}">
                <a16:creationId xmlns="" xmlns:a16="http://schemas.microsoft.com/office/drawing/2014/main" id="{6C14CDE7-158D-8523-7EA0-16A788F99F28}"/>
              </a:ext>
            </a:extLst>
          </p:cNvPr>
          <p:cNvSpPr txBox="1"/>
          <p:nvPr/>
        </p:nvSpPr>
        <p:spPr>
          <a:xfrm>
            <a:off x="6795247" y="624425"/>
            <a:ext cx="5172635" cy="1754326"/>
          </a:xfrm>
          <a:prstGeom prst="rect">
            <a:avLst/>
          </a:prstGeom>
          <a:noFill/>
        </p:spPr>
        <p:txBody>
          <a:bodyPr wrap="square">
            <a:spAutoFit/>
          </a:bodyPr>
          <a:lstStyle/>
          <a:p>
            <a:pPr algn="l"/>
            <a:r>
              <a:rPr lang="el-GR" sz="1800" b="1" i="0" u="none" strike="noStrike" baseline="0" dirty="0">
                <a:latin typeface="PFHighwayGothic-Bold"/>
              </a:rPr>
              <a:t>Μεταβλητά Κόστη</a:t>
            </a:r>
          </a:p>
          <a:p>
            <a:pPr algn="l"/>
            <a:r>
              <a:rPr lang="el-GR" sz="1800" b="0" i="0" u="none" strike="noStrike" baseline="0" dirty="0">
                <a:latin typeface="PFHighwayGothicCondensedLight"/>
              </a:rPr>
              <a:t>Όταν το κόστος εξαρτάται από τον όγκο των παραγόμενων αγαθών ή προσφερόμενων υπηρεσιών.</a:t>
            </a:r>
            <a:r>
              <a:rPr lang="en-US" sz="1800" b="0" i="0" u="none" strike="noStrike" baseline="0" dirty="0">
                <a:latin typeface="PFHighwayGothicCondensedLight"/>
              </a:rPr>
              <a:t> </a:t>
            </a:r>
            <a:r>
              <a:rPr lang="el-GR" sz="1800" b="0" i="0" u="none" strike="noStrike" baseline="0" dirty="0">
                <a:latin typeface="PFHighwayGothicCondensedLight"/>
              </a:rPr>
              <a:t>Μερικές επιχειρήσεις, όπως οι διοργανωτές φεστιβάλ μουσικής, χαρακτηρίζονται από μεγάλο ποσοστό μεταβλητού κόστους.</a:t>
            </a:r>
            <a:endParaRPr lang="en-US" dirty="0"/>
          </a:p>
        </p:txBody>
      </p:sp>
      <p:sp>
        <p:nvSpPr>
          <p:cNvPr id="13" name="TextBox 12">
            <a:extLst>
              <a:ext uri="{FF2B5EF4-FFF2-40B4-BE49-F238E27FC236}">
                <a16:creationId xmlns="" xmlns:a16="http://schemas.microsoft.com/office/drawing/2014/main" id="{F7617B69-1D91-0E7C-772F-76E6C265D704}"/>
              </a:ext>
            </a:extLst>
          </p:cNvPr>
          <p:cNvSpPr txBox="1"/>
          <p:nvPr/>
        </p:nvSpPr>
        <p:spPr>
          <a:xfrm>
            <a:off x="6795247" y="2530786"/>
            <a:ext cx="5172635" cy="2062103"/>
          </a:xfrm>
          <a:prstGeom prst="rect">
            <a:avLst/>
          </a:prstGeom>
          <a:noFill/>
        </p:spPr>
        <p:txBody>
          <a:bodyPr wrap="square">
            <a:spAutoFit/>
          </a:bodyPr>
          <a:lstStyle/>
          <a:p>
            <a:pPr algn="l"/>
            <a:r>
              <a:rPr lang="el-GR" sz="1600" b="1" i="0" u="none" strike="noStrike" baseline="0" dirty="0">
                <a:latin typeface="PFHighwayGothic-Bold"/>
              </a:rPr>
              <a:t>Οικονομίες Κλίμακας</a:t>
            </a:r>
          </a:p>
          <a:p>
            <a:pPr algn="l"/>
            <a:r>
              <a:rPr lang="el-GR" sz="1600" b="0" i="0" u="none" strike="noStrike" baseline="0" dirty="0">
                <a:latin typeface="PFHighwayGothicCondensedLight"/>
              </a:rPr>
              <a:t>Αφορούν τα πλεονεκτήματα μειωμένου αναλογικού κόστους μιας επιχείρησης καθώς αυξάνεται</a:t>
            </a:r>
            <a:r>
              <a:rPr lang="en-US" sz="1600" b="0" i="0" u="none" strike="noStrike" baseline="0" dirty="0">
                <a:latin typeface="PFHighwayGothicCondensedLight"/>
              </a:rPr>
              <a:t> </a:t>
            </a:r>
            <a:r>
              <a:rPr lang="el-GR" sz="1600" b="0" i="0" u="none" strike="noStrike" baseline="0" dirty="0">
                <a:latin typeface="PFHighwayGothicCondensedLight"/>
              </a:rPr>
              <a:t>η παραγωγή της. Για παράδειγμα, οι μεγαλύτερες</a:t>
            </a:r>
            <a:r>
              <a:rPr lang="en-US" sz="1600" b="0" i="0" u="none" strike="noStrike" baseline="0" dirty="0">
                <a:latin typeface="PFHighwayGothicCondensedLight"/>
              </a:rPr>
              <a:t> </a:t>
            </a:r>
            <a:r>
              <a:rPr lang="el-GR" sz="1600" b="0" i="0" u="none" strike="noStrike" baseline="0" dirty="0">
                <a:latin typeface="PFHighwayGothicCondensedLight"/>
              </a:rPr>
              <a:t>επιχειρήσεις ωφελούνται από τις μειωμένες τιμές</a:t>
            </a:r>
            <a:r>
              <a:rPr lang="en-US" sz="1600" b="0" i="0" u="none" strike="noStrike" baseline="0" dirty="0">
                <a:latin typeface="PFHighwayGothicCondensedLight"/>
              </a:rPr>
              <a:t> </a:t>
            </a:r>
            <a:r>
              <a:rPr lang="el-GR" sz="1600" b="0" i="0" u="none" strike="noStrike" baseline="0" dirty="0">
                <a:latin typeface="PFHighwayGothicCondensedLight"/>
              </a:rPr>
              <a:t>λόγω μεγαλύτερων προμηθειών. Αυτός και άλλοι</a:t>
            </a:r>
            <a:r>
              <a:rPr lang="en-US" sz="1600" b="0" i="0" u="none" strike="noStrike" baseline="0" dirty="0">
                <a:latin typeface="PFHighwayGothicCondensedLight"/>
              </a:rPr>
              <a:t> </a:t>
            </a:r>
            <a:r>
              <a:rPr lang="el-GR" sz="1600" b="0" i="0" u="none" strike="noStrike" baseline="0" dirty="0">
                <a:latin typeface="PFHighwayGothicCondensedLight"/>
              </a:rPr>
              <a:t>παράγοντες έχουν ως αποτέλεσμα τη μείωση του</a:t>
            </a:r>
            <a:r>
              <a:rPr lang="en-US" sz="1600" b="0" i="0" u="none" strike="noStrike" baseline="0" dirty="0">
                <a:latin typeface="PFHighwayGothicCondensedLight"/>
              </a:rPr>
              <a:t> </a:t>
            </a:r>
            <a:r>
              <a:rPr lang="el-GR" sz="1600" b="0" i="0" u="none" strike="noStrike" baseline="0" dirty="0">
                <a:latin typeface="PFHighwayGothicCondensedLight"/>
              </a:rPr>
              <a:t>μοναδιαίου κόστους καθώς αυξάνεται ο όγκος παραγωγής.</a:t>
            </a:r>
            <a:endParaRPr lang="en-US" sz="1600" dirty="0"/>
          </a:p>
        </p:txBody>
      </p:sp>
      <p:sp>
        <p:nvSpPr>
          <p:cNvPr id="15" name="TextBox 14">
            <a:extLst>
              <a:ext uri="{FF2B5EF4-FFF2-40B4-BE49-F238E27FC236}">
                <a16:creationId xmlns="" xmlns:a16="http://schemas.microsoft.com/office/drawing/2014/main" id="{5DE7D871-E584-093C-BADF-780F84324821}"/>
              </a:ext>
            </a:extLst>
          </p:cNvPr>
          <p:cNvSpPr txBox="1"/>
          <p:nvPr/>
        </p:nvSpPr>
        <p:spPr>
          <a:xfrm>
            <a:off x="6795247" y="4843901"/>
            <a:ext cx="5235388" cy="1569660"/>
          </a:xfrm>
          <a:prstGeom prst="rect">
            <a:avLst/>
          </a:prstGeom>
          <a:noFill/>
        </p:spPr>
        <p:txBody>
          <a:bodyPr wrap="square">
            <a:spAutoFit/>
          </a:bodyPr>
          <a:lstStyle/>
          <a:p>
            <a:pPr algn="l"/>
            <a:r>
              <a:rPr lang="el-GR" sz="1600" b="1" i="0" u="none" strike="noStrike" baseline="0" dirty="0">
                <a:latin typeface="PFHighwayGothic-Bold"/>
              </a:rPr>
              <a:t>Οικονομίες Εμβέλειας</a:t>
            </a:r>
          </a:p>
          <a:p>
            <a:pPr algn="l"/>
            <a:r>
              <a:rPr lang="el-GR" sz="1600" b="0" i="0" u="none" strike="noStrike" baseline="0" dirty="0">
                <a:latin typeface="PFHighwayGothicCondensedLight"/>
              </a:rPr>
              <a:t>Πλεονεκτήματα κόστους που προκύπτουν από την</a:t>
            </a:r>
          </a:p>
          <a:p>
            <a:pPr algn="l"/>
            <a:r>
              <a:rPr lang="el-GR" sz="1600" b="0" i="0" u="none" strike="noStrike" baseline="0" dirty="0">
                <a:latin typeface="PFHighwayGothicCondensedLight"/>
              </a:rPr>
              <a:t>αύξηση των σκοπών λειτουργίας μιας επιχείρησης.</a:t>
            </a:r>
          </a:p>
          <a:p>
            <a:pPr algn="l"/>
            <a:r>
              <a:rPr lang="el-GR" sz="1600" b="0" i="0" u="none" strike="noStrike" baseline="0" dirty="0">
                <a:latin typeface="PFHighwayGothicCondensedLight"/>
              </a:rPr>
              <a:t>Για παράδειγμα, σε μια μεγάλη επιχείρηση οι δραστηριότητες προώθησης πωλήσεων ή τα Κανάλια</a:t>
            </a:r>
            <a:r>
              <a:rPr lang="en-US" sz="1600" b="0" i="0" u="none" strike="noStrike" baseline="0" dirty="0">
                <a:latin typeface="PFHighwayGothicCondensedLight"/>
              </a:rPr>
              <a:t> </a:t>
            </a:r>
            <a:r>
              <a:rPr lang="el-GR" sz="1600" b="0" i="0" u="none" strike="noStrike" baseline="0" dirty="0">
                <a:latin typeface="PFHighwayGothicCondensedLight"/>
              </a:rPr>
              <a:t>Διανομής μπορεί να υποστηρίζουν πολλαπλά προϊόντα.</a:t>
            </a:r>
            <a:endParaRPr lang="en-US" sz="1600" dirty="0"/>
          </a:p>
        </p:txBody>
      </p:sp>
    </p:spTree>
    <p:extLst>
      <p:ext uri="{BB962C8B-B14F-4D97-AF65-F5344CB8AC3E}">
        <p14:creationId xmlns="" xmlns:p14="http://schemas.microsoft.com/office/powerpoint/2010/main" val="1632737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7A79351-AF90-2AC9-7BEC-5867AEE9A66F}"/>
              </a:ext>
            </a:extLst>
          </p:cNvPr>
          <p:cNvPicPr>
            <a:picLocks noChangeAspect="1"/>
          </p:cNvPicPr>
          <p:nvPr/>
        </p:nvPicPr>
        <p:blipFill>
          <a:blip r:embed="rId2" cstate="print"/>
          <a:stretch>
            <a:fillRect/>
          </a:stretch>
        </p:blipFill>
        <p:spPr>
          <a:xfrm>
            <a:off x="1627093" y="1891553"/>
            <a:ext cx="7736544" cy="2005710"/>
          </a:xfrm>
          <a:prstGeom prst="rect">
            <a:avLst/>
          </a:prstGeom>
        </p:spPr>
      </p:pic>
      <p:sp>
        <p:nvSpPr>
          <p:cNvPr id="6" name="TextBox 5">
            <a:extLst>
              <a:ext uri="{FF2B5EF4-FFF2-40B4-BE49-F238E27FC236}">
                <a16:creationId xmlns="" xmlns:a16="http://schemas.microsoft.com/office/drawing/2014/main" id="{82B46E77-84F4-A37A-FE8E-F3649612A94A}"/>
              </a:ext>
            </a:extLst>
          </p:cNvPr>
          <p:cNvSpPr txBox="1"/>
          <p:nvPr/>
        </p:nvSpPr>
        <p:spPr>
          <a:xfrm>
            <a:off x="788894" y="453189"/>
            <a:ext cx="6445624" cy="923330"/>
          </a:xfrm>
          <a:prstGeom prst="rect">
            <a:avLst/>
          </a:prstGeom>
          <a:noFill/>
        </p:spPr>
        <p:txBody>
          <a:bodyPr wrap="square">
            <a:spAutoFit/>
          </a:bodyPr>
          <a:lstStyle/>
          <a:p>
            <a:pPr algn="l"/>
            <a:r>
              <a:rPr lang="el-GR" sz="1800" b="1" i="1" u="none" strike="noStrike" baseline="0" dirty="0">
                <a:latin typeface="Cambria-BoldItalic"/>
              </a:rPr>
              <a:t>Τα εννέα Δομικά Στοιχεία του επιχειρηματικού μοντέλου</a:t>
            </a:r>
            <a:r>
              <a:rPr lang="en-US" sz="1800" b="1" i="1" u="none" strike="noStrike" baseline="0" dirty="0">
                <a:latin typeface="Cambria-BoldItalic"/>
              </a:rPr>
              <a:t> </a:t>
            </a:r>
            <a:r>
              <a:rPr lang="el-GR" sz="1800" b="1" i="1" u="none" strike="noStrike" baseline="0" dirty="0">
                <a:latin typeface="Cambria-BoldItalic"/>
              </a:rPr>
              <a:t>σχηματίζουν τον κορμό ενός εύχρηστου εργαλείου, που</a:t>
            </a:r>
            <a:r>
              <a:rPr lang="en-US" sz="1800" b="1" i="1" u="none" strike="noStrike" baseline="0" dirty="0">
                <a:latin typeface="Cambria-BoldItalic"/>
              </a:rPr>
              <a:t> </a:t>
            </a:r>
            <a:r>
              <a:rPr lang="el-GR" sz="1800" b="1" i="1" u="none" strike="noStrike" baseline="0" dirty="0">
                <a:latin typeface="Cambria-BoldItalic"/>
              </a:rPr>
              <a:t>ονομάζουμε </a:t>
            </a:r>
            <a:r>
              <a:rPr lang="el-GR" sz="1800" b="1" i="0" u="none" strike="noStrike" baseline="0" dirty="0">
                <a:latin typeface="Cambria-Bold"/>
              </a:rPr>
              <a:t>Καμβά Επιχειρηματικού Μοντέλου.</a:t>
            </a:r>
            <a:endParaRPr lang="en-US" dirty="0"/>
          </a:p>
        </p:txBody>
      </p:sp>
      <p:sp>
        <p:nvSpPr>
          <p:cNvPr id="8" name="TextBox 7">
            <a:extLst>
              <a:ext uri="{FF2B5EF4-FFF2-40B4-BE49-F238E27FC236}">
                <a16:creationId xmlns="" xmlns:a16="http://schemas.microsoft.com/office/drawing/2014/main" id="{932D58E4-96AF-13C9-18A4-7FB044FAE69E}"/>
              </a:ext>
            </a:extLst>
          </p:cNvPr>
          <p:cNvSpPr txBox="1"/>
          <p:nvPr/>
        </p:nvSpPr>
        <p:spPr>
          <a:xfrm>
            <a:off x="2447363" y="4095677"/>
            <a:ext cx="8122024" cy="2492990"/>
          </a:xfrm>
          <a:prstGeom prst="rect">
            <a:avLst/>
          </a:prstGeom>
          <a:noFill/>
        </p:spPr>
        <p:txBody>
          <a:bodyPr wrap="square">
            <a:spAutoFit/>
          </a:bodyPr>
          <a:lstStyle/>
          <a:p>
            <a:pPr algn="l"/>
            <a:r>
              <a:rPr lang="el-GR" sz="1800" b="0" i="0" u="none" strike="noStrike" baseline="0" dirty="0">
                <a:latin typeface="PFHighwayGothicCondensedLight"/>
              </a:rPr>
              <a:t>Το προτεινόμενο εργαλείο μοιάζει με τον καμβά</a:t>
            </a:r>
            <a:r>
              <a:rPr lang="en-US" sz="1800" b="0" i="0" u="none" strike="noStrike" baseline="0" dirty="0">
                <a:latin typeface="PFHighwayGothicCondensedLight"/>
              </a:rPr>
              <a:t> </a:t>
            </a:r>
            <a:r>
              <a:rPr lang="el-GR" sz="1800" b="0" i="0" u="none" strike="noStrike" baseline="0" dirty="0">
                <a:latin typeface="PFHighwayGothicCondensedLight"/>
              </a:rPr>
              <a:t>ενός ζωγράφου. Περιλαμβάνει εννέα δομικά στοιχεία, τα οποία μας δίνουν τη δυνατότητα να αποτυπώνουμε νέα ή υπάρχοντα επιχειρηματικά μοντέλα.</a:t>
            </a:r>
          </a:p>
          <a:p>
            <a:pPr algn="l"/>
            <a:r>
              <a:rPr lang="el-GR" sz="1600" b="1" i="1" u="none" strike="noStrike" baseline="0" dirty="0">
                <a:latin typeface="PFHighwayGothic-Italic"/>
              </a:rPr>
              <a:t>Η σχεδίαση πάνω στον Καμβά Επιχειρηματικού</a:t>
            </a:r>
            <a:r>
              <a:rPr lang="en-US" sz="1600" b="1" i="1" u="none" strike="noStrike" baseline="0" dirty="0">
                <a:latin typeface="PFHighwayGothic-Italic"/>
              </a:rPr>
              <a:t> </a:t>
            </a:r>
            <a:r>
              <a:rPr lang="el-GR" sz="1600" b="1" i="1" u="none" strike="noStrike" baseline="0" dirty="0">
                <a:latin typeface="PFHighwayGothic-Italic"/>
              </a:rPr>
              <a:t>Μοντέλου είναι ευκολότερη όταν είναι τυπωμένος πάνω σε μια μεγάλη επιφάνεια ώστε</a:t>
            </a:r>
            <a:r>
              <a:rPr lang="en-US" sz="1600" b="1" i="1" u="none" strike="noStrike" baseline="0" dirty="0">
                <a:latin typeface="PFHighwayGothic-Italic"/>
              </a:rPr>
              <a:t> </a:t>
            </a:r>
            <a:r>
              <a:rPr lang="el-GR" sz="1600" b="1" i="1" u="none" strike="noStrike" baseline="0" dirty="0">
                <a:latin typeface="PFHighwayGothic-Italic"/>
              </a:rPr>
              <a:t>να είναι ευκολότερη η συνεργασία σε ομάδες,</a:t>
            </a:r>
            <a:r>
              <a:rPr lang="en-US" sz="1600" b="1" i="1" u="none" strike="noStrike" baseline="0" dirty="0">
                <a:latin typeface="PFHighwayGothic-Italic"/>
              </a:rPr>
              <a:t> </a:t>
            </a:r>
            <a:r>
              <a:rPr lang="el-GR" sz="1600" b="1" i="1" u="none" strike="noStrike" baseline="0" dirty="0">
                <a:latin typeface="PFHighwayGothic-Italic"/>
              </a:rPr>
              <a:t>με ταυτόχρονη σχεδίαση και συζήτηση των</a:t>
            </a:r>
            <a:r>
              <a:rPr lang="en-US" sz="1600" b="1" i="1" u="none" strike="noStrike" baseline="0" dirty="0">
                <a:latin typeface="PFHighwayGothic-Italic"/>
              </a:rPr>
              <a:t> </a:t>
            </a:r>
            <a:r>
              <a:rPr lang="el-GR" sz="1600" b="1" i="1" u="none" strike="noStrike" baseline="0" dirty="0">
                <a:latin typeface="PFHighwayGothic-Italic"/>
              </a:rPr>
              <a:t>δομικών στοιχείων με τη χρήση αυτοκόλλητων</a:t>
            </a:r>
            <a:r>
              <a:rPr lang="en-US" sz="1600" b="1" i="1" u="none" strike="noStrike" baseline="0" dirty="0">
                <a:latin typeface="PFHighwayGothic-Italic"/>
              </a:rPr>
              <a:t> </a:t>
            </a:r>
            <a:r>
              <a:rPr lang="el-GR" sz="1600" b="1" i="1" u="none" strike="noStrike" baseline="0" dirty="0">
                <a:latin typeface="PFHighwayGothic-Italic"/>
              </a:rPr>
              <a:t>σημειώσεων τύπου </a:t>
            </a:r>
            <a:r>
              <a:rPr lang="el-GR" sz="1800" b="1" i="0" u="none" strike="noStrike" baseline="0" dirty="0">
                <a:latin typeface="PFHighwayGothicCondensedLight"/>
              </a:rPr>
              <a:t>Postit® ή με μαρκαδόρους.</a:t>
            </a:r>
          </a:p>
          <a:p>
            <a:pPr algn="l"/>
            <a:r>
              <a:rPr lang="el-GR" sz="1800" b="0" i="0" u="none" strike="noStrike" baseline="0" dirty="0">
                <a:latin typeface="PFHighwayGothicCondensedLight"/>
              </a:rPr>
              <a:t>Αποτελεί ένα πρακτικό εργαλείο, που προάγει την</a:t>
            </a:r>
            <a:r>
              <a:rPr lang="en-US" sz="1800" b="0" i="0" u="none" strike="noStrike" baseline="0" dirty="0">
                <a:latin typeface="PFHighwayGothicCondensedLight"/>
              </a:rPr>
              <a:t> </a:t>
            </a:r>
            <a:r>
              <a:rPr lang="el-GR" sz="1800" b="0" i="0" u="none" strike="noStrike" baseline="0" dirty="0">
                <a:latin typeface="PFHighwayGothicCondensedLight"/>
              </a:rPr>
              <a:t>κατανόηση, τη συζήτηση, τη δημιουργικότητα και</a:t>
            </a:r>
            <a:r>
              <a:rPr lang="en-US" sz="1800" b="0" i="0" u="none" strike="noStrike" baseline="0" dirty="0">
                <a:latin typeface="PFHighwayGothicCondensedLight"/>
              </a:rPr>
              <a:t> </a:t>
            </a:r>
            <a:r>
              <a:rPr lang="el-GR" sz="1800" b="0" i="0" u="none" strike="noStrike" baseline="0" dirty="0">
                <a:latin typeface="PFHighwayGothicCondensedLight"/>
              </a:rPr>
              <a:t>την ανάλυση.</a:t>
            </a:r>
            <a:endParaRPr lang="en-US" dirty="0"/>
          </a:p>
        </p:txBody>
      </p:sp>
    </p:spTree>
    <p:extLst>
      <p:ext uri="{BB962C8B-B14F-4D97-AF65-F5344CB8AC3E}">
        <p14:creationId xmlns="" xmlns:p14="http://schemas.microsoft.com/office/powerpoint/2010/main" val="134167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3E60648-C8BA-A400-4ECB-9F076B90CC91}"/>
              </a:ext>
            </a:extLst>
          </p:cNvPr>
          <p:cNvPicPr>
            <a:picLocks noChangeAspect="1"/>
          </p:cNvPicPr>
          <p:nvPr/>
        </p:nvPicPr>
        <p:blipFill>
          <a:blip r:embed="rId2" cstate="print"/>
          <a:stretch>
            <a:fillRect/>
          </a:stretch>
        </p:blipFill>
        <p:spPr>
          <a:xfrm>
            <a:off x="1489435" y="1831925"/>
            <a:ext cx="9568516" cy="4040516"/>
          </a:xfrm>
          <a:prstGeom prst="rect">
            <a:avLst/>
          </a:prstGeom>
        </p:spPr>
      </p:pic>
    </p:spTree>
    <p:extLst>
      <p:ext uri="{BB962C8B-B14F-4D97-AF65-F5344CB8AC3E}">
        <p14:creationId xmlns="" xmlns:p14="http://schemas.microsoft.com/office/powerpoint/2010/main" val="33352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A0EDDD-58A4-20A7-C21C-7874205D439C}"/>
              </a:ext>
            </a:extLst>
          </p:cNvPr>
          <p:cNvSpPr>
            <a:spLocks noGrp="1"/>
          </p:cNvSpPr>
          <p:nvPr>
            <p:ph type="title"/>
          </p:nvPr>
        </p:nvSpPr>
        <p:spPr/>
        <p:txBody>
          <a:bodyPr/>
          <a:lstStyle/>
          <a:p>
            <a:r>
              <a:rPr lang="el-GR" dirty="0"/>
              <a:t>Πως Εργαζόμαστε με τον Καμβά</a:t>
            </a:r>
          </a:p>
        </p:txBody>
      </p:sp>
      <p:graphicFrame>
        <p:nvGraphicFramePr>
          <p:cNvPr id="4" name="Θέση περιεχομένου 3">
            <a:extLst>
              <a:ext uri="{FF2B5EF4-FFF2-40B4-BE49-F238E27FC236}">
                <a16:creationId xmlns="" xmlns:a16="http://schemas.microsoft.com/office/drawing/2014/main" id="{55C838A9-75A8-764F-3FA8-3F1FA53D9B2D}"/>
              </a:ext>
            </a:extLst>
          </p:cNvPr>
          <p:cNvGraphicFramePr>
            <a:graphicFrameLocks noGrp="1"/>
          </p:cNvGraphicFramePr>
          <p:nvPr>
            <p:ph idx="1"/>
            <p:extLst>
              <p:ext uri="{D42A27DB-BD31-4B8C-83A1-F6EECF244321}">
                <p14:modId xmlns="" xmlns:p14="http://schemas.microsoft.com/office/powerpoint/2010/main" val="2065464643"/>
              </p:ext>
            </p:extLst>
          </p:nvPr>
        </p:nvGraphicFramePr>
        <p:xfrm>
          <a:off x="838200" y="1825625"/>
          <a:ext cx="10515600" cy="325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1644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2554CA6-288E-4202-BC52-2E5A8F0C0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798B90C2-504B-0611-FEFC-920F13AC6906}"/>
              </a:ext>
            </a:extLst>
          </p:cNvPr>
          <p:cNvSpPr>
            <a:spLocks noGrp="1"/>
          </p:cNvSpPr>
          <p:nvPr>
            <p:ph type="title"/>
          </p:nvPr>
        </p:nvSpPr>
        <p:spPr>
          <a:xfrm>
            <a:off x="1171074" y="1396686"/>
            <a:ext cx="3240506" cy="4064628"/>
          </a:xfrm>
        </p:spPr>
        <p:txBody>
          <a:bodyPr>
            <a:normAutofit/>
          </a:bodyPr>
          <a:lstStyle/>
          <a:p>
            <a:r>
              <a:rPr lang="el-GR" dirty="0">
                <a:solidFill>
                  <a:srgbClr val="FFFFFF"/>
                </a:solidFill>
                <a:latin typeface="Avenir Next LT Pro Light" panose="020B0304020202020204" pitchFamily="34" charset="0"/>
              </a:rPr>
              <a:t>Ποια είναι τα Δομικά Στοιχεία του Μοντέλου</a:t>
            </a:r>
          </a:p>
        </p:txBody>
      </p:sp>
      <p:sp>
        <p:nvSpPr>
          <p:cNvPr id="12" name="Arc 11">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6A34F327-4910-83F1-80A4-D9316138C3B3}"/>
              </a:ext>
            </a:extLst>
          </p:cNvPr>
          <p:cNvSpPr>
            <a:spLocks noGrp="1"/>
          </p:cNvSpPr>
          <p:nvPr>
            <p:ph idx="1"/>
          </p:nvPr>
        </p:nvSpPr>
        <p:spPr>
          <a:xfrm>
            <a:off x="5370153" y="1396686"/>
            <a:ext cx="6624623" cy="5461313"/>
          </a:xfrm>
        </p:spPr>
        <p:txBody>
          <a:bodyPr>
            <a:normAutofit fontScale="47500" lnSpcReduction="20000"/>
          </a:bodyPr>
          <a:lstStyle/>
          <a:p>
            <a:r>
              <a:rPr lang="el-GR" sz="3200" b="1" dirty="0">
                <a:solidFill>
                  <a:schemeClr val="accent1">
                    <a:lumMod val="50000"/>
                  </a:schemeClr>
                </a:solidFill>
                <a:latin typeface="Avenir Next LT Pro Demi" panose="020B0704020202020204" pitchFamily="34" charset="0"/>
              </a:rPr>
              <a:t>Τμήματα Πελατών</a:t>
            </a:r>
          </a:p>
          <a:p>
            <a:pPr lvl="1"/>
            <a:r>
              <a:rPr lang="el-GR" sz="2800" b="0" i="1" u="none" strike="noStrike" baseline="0" dirty="0">
                <a:latin typeface="UB-Baskerville-Italic"/>
              </a:rPr>
              <a:t>Μία επιχείρηση εξυπηρετεί ένα ή περισσότερα Τμήματα Πελατών.</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Προτάσεις Αξίας</a:t>
            </a:r>
          </a:p>
          <a:p>
            <a:pPr lvl="1"/>
            <a:r>
              <a:rPr lang="el-GR" sz="2800" b="0" i="1" u="none" strike="noStrike" baseline="0" dirty="0">
                <a:latin typeface="UB-Baskerville-Italic"/>
              </a:rPr>
              <a:t>Αγαθά ή/και υπηρεσίες που προσθέτουν Αξία στους πελάτες ικανοποιώντας</a:t>
            </a:r>
            <a:r>
              <a:rPr lang="el-GR" sz="2800" i="1" dirty="0">
                <a:latin typeface="UB-Baskerville-Italic"/>
              </a:rPr>
              <a:t> </a:t>
            </a:r>
            <a:r>
              <a:rPr lang="el-GR" sz="2800" b="0" i="1" u="none" strike="noStrike" baseline="0" dirty="0">
                <a:latin typeface="UB-Baskerville-Italic"/>
              </a:rPr>
              <a:t>ανάγκες ή/και επιθυμίες τους.</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Κανάλια</a:t>
            </a:r>
          </a:p>
          <a:p>
            <a:pPr lvl="1"/>
            <a:r>
              <a:rPr lang="el-GR" sz="2800" b="0" i="1" u="none" strike="noStrike" baseline="0" dirty="0">
                <a:latin typeface="UB-Baskerville-Italic"/>
              </a:rPr>
              <a:t>Οι Προτάσεις Αξίας παραδίδονται</a:t>
            </a:r>
            <a:r>
              <a:rPr lang="el-GR" sz="2800" i="1" dirty="0">
                <a:latin typeface="UB-Baskerville-Italic"/>
              </a:rPr>
              <a:t> </a:t>
            </a:r>
            <a:r>
              <a:rPr lang="el-GR" sz="2800" b="0" i="1" u="none" strike="noStrike" baseline="0" dirty="0">
                <a:latin typeface="UB-Baskerville-Italic"/>
              </a:rPr>
              <a:t>στους πελάτες μέσω καναλιών επικοινωνίας, διανομής και πωλήσεων.</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Σχέσεις με Πελάτες</a:t>
            </a:r>
          </a:p>
          <a:p>
            <a:pPr lvl="1"/>
            <a:r>
              <a:rPr lang="el-GR" sz="2800" b="0" i="1" u="none" strike="noStrike" baseline="0" dirty="0">
                <a:latin typeface="UB-Baskerville-Italic"/>
              </a:rPr>
              <a:t>Οι Σχέσεις με τους Πελάτες που εδραιώνονται και διατηρούνται σε κάθε Τμήμα Πελατών.</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Ροές Εσόδων</a:t>
            </a:r>
          </a:p>
          <a:p>
            <a:pPr lvl="1"/>
            <a:r>
              <a:rPr lang="el-GR" sz="2800" b="0" i="1" u="none" strike="noStrike" baseline="0" dirty="0">
                <a:latin typeface="UB-Baskerville-Italic"/>
              </a:rPr>
              <a:t>Οι Ροές Εσόδων προέρχονται από αποδεκτές προτάσεις αξίας που αγοράζουν οι πελάτες.</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Κρίσιμοι Πόροι</a:t>
            </a:r>
          </a:p>
          <a:p>
            <a:pPr lvl="1"/>
            <a:r>
              <a:rPr lang="el-GR" sz="2800" b="0" i="1" u="none" strike="noStrike" baseline="0" dirty="0">
                <a:latin typeface="UB-Baskerville-Italic"/>
              </a:rPr>
              <a:t>Οι Πόροι που είναι απαραίτητοι προκειμένου οι προτάσεις αξίας να παραχθούν και να αποδοθούν στους πελάτες…</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Κύριες Δραστηριότητες</a:t>
            </a:r>
          </a:p>
          <a:p>
            <a:pPr lvl="1"/>
            <a:r>
              <a:rPr lang="el-GR" sz="2800" b="0" i="1" u="none" strike="noStrike" baseline="0" dirty="0">
                <a:latin typeface="UB-Baskerville-Italic"/>
              </a:rPr>
              <a:t>… μέσω της εκτέλεσης ενός συνόλου Κύριων Δραστηριοτήτων.</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Βασικοί Συνεργάτες</a:t>
            </a:r>
          </a:p>
          <a:p>
            <a:pPr lvl="1"/>
            <a:r>
              <a:rPr lang="el-GR" sz="2800" b="0" i="1" u="none" strike="noStrike" baseline="0" dirty="0">
                <a:latin typeface="UB-Baskerville-Italic"/>
              </a:rPr>
              <a:t>Μερικές δραστηριότητες</a:t>
            </a:r>
            <a:r>
              <a:rPr lang="el-GR" sz="2800" i="1" dirty="0">
                <a:latin typeface="UB-Baskerville-Italic"/>
              </a:rPr>
              <a:t> </a:t>
            </a:r>
            <a:r>
              <a:rPr lang="el-GR" sz="2800" b="0" i="1" u="none" strike="noStrike" baseline="0" dirty="0">
                <a:latin typeface="UB-Baskerville-Italic"/>
              </a:rPr>
              <a:t>ανατίθενται σε εξωτερικούς συνεργάτες και ορισμένους πόρους τους προμηθευόμαστε από εξωτερικούς συνεργάτες.</a:t>
            </a:r>
            <a:endParaRPr lang="el-GR" sz="2800" b="1" dirty="0">
              <a:solidFill>
                <a:schemeClr val="accent1">
                  <a:lumMod val="50000"/>
                </a:schemeClr>
              </a:solidFill>
              <a:latin typeface="Avenir Next LT Pro Demi" panose="020B0704020202020204" pitchFamily="34" charset="0"/>
            </a:endParaRPr>
          </a:p>
          <a:p>
            <a:r>
              <a:rPr lang="el-GR" sz="3200" b="1" dirty="0">
                <a:solidFill>
                  <a:schemeClr val="accent1">
                    <a:lumMod val="50000"/>
                  </a:schemeClr>
                </a:solidFill>
                <a:latin typeface="Avenir Next LT Pro Demi" panose="020B0704020202020204" pitchFamily="34" charset="0"/>
              </a:rPr>
              <a:t>Διάρθρωση Κόστους</a:t>
            </a:r>
          </a:p>
          <a:p>
            <a:pPr algn="l"/>
            <a:r>
              <a:rPr lang="el-GR" sz="3200" b="0" i="1" u="none" strike="noStrike" baseline="0" dirty="0">
                <a:latin typeface="UB-Baskerville-Italic"/>
              </a:rPr>
              <a:t>Η δημιουργία και διατήρηση των δομικών στοιχείων οδηγεί στη Διάρθρωση του Κόστους.</a:t>
            </a:r>
            <a:endParaRPr lang="el-GR" sz="3200" b="1" dirty="0">
              <a:solidFill>
                <a:schemeClr val="accent1">
                  <a:lumMod val="50000"/>
                </a:schemeClr>
              </a:solidFill>
              <a:latin typeface="Avenir Next LT Pro Demi" panose="020B0704020202020204" pitchFamily="34" charset="0"/>
            </a:endParaRPr>
          </a:p>
        </p:txBody>
      </p:sp>
    </p:spTree>
    <p:extLst>
      <p:ext uri="{BB962C8B-B14F-4D97-AF65-F5344CB8AC3E}">
        <p14:creationId xmlns="" xmlns:p14="http://schemas.microsoft.com/office/powerpoint/2010/main" val="47484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 xmlns:a16="http://schemas.microsoft.com/office/drawing/2014/main" id="{AA9356AD-1B29-1E1E-9B55-B7CE07615328}"/>
              </a:ext>
            </a:extLst>
          </p:cNvPr>
          <p:cNvPicPr>
            <a:picLocks noChangeAspect="1"/>
          </p:cNvPicPr>
          <p:nvPr/>
        </p:nvPicPr>
        <p:blipFill rotWithShape="1">
          <a:blip r:embed="rId2" cstate="print"/>
          <a:srcRect l="4615"/>
          <a:stretch/>
        </p:blipFill>
        <p:spPr>
          <a:xfrm>
            <a:off x="6216656" y="1988767"/>
            <a:ext cx="5713387" cy="3645561"/>
          </a:xfrm>
          <a:prstGeom prst="rect">
            <a:avLst/>
          </a:prstGeom>
        </p:spPr>
      </p:pic>
      <p:pic>
        <p:nvPicPr>
          <p:cNvPr id="5" name="Content Placeholder 4">
            <a:extLst>
              <a:ext uri="{FF2B5EF4-FFF2-40B4-BE49-F238E27FC236}">
                <a16:creationId xmlns="" xmlns:a16="http://schemas.microsoft.com/office/drawing/2014/main" id="{30391D1B-EAF8-BF17-E7A1-1F504301528A}"/>
              </a:ext>
            </a:extLst>
          </p:cNvPr>
          <p:cNvPicPr>
            <a:picLocks noGrp="1" noChangeAspect="1"/>
          </p:cNvPicPr>
          <p:nvPr>
            <p:ph idx="1"/>
          </p:nvPr>
        </p:nvPicPr>
        <p:blipFill>
          <a:blip r:embed="rId3" cstate="print"/>
          <a:stretch>
            <a:fillRect/>
          </a:stretch>
        </p:blipFill>
        <p:spPr>
          <a:xfrm>
            <a:off x="435935" y="1967501"/>
            <a:ext cx="6067806" cy="3869364"/>
          </a:xfrm>
        </p:spPr>
      </p:pic>
      <p:sp>
        <p:nvSpPr>
          <p:cNvPr id="3" name="TextBox 2">
            <a:extLst>
              <a:ext uri="{FF2B5EF4-FFF2-40B4-BE49-F238E27FC236}">
                <a16:creationId xmlns="" xmlns:a16="http://schemas.microsoft.com/office/drawing/2014/main" id="{BF268AB1-2AB4-202A-EFF1-12AC401433F6}"/>
              </a:ext>
            </a:extLst>
          </p:cNvPr>
          <p:cNvSpPr txBox="1"/>
          <p:nvPr/>
        </p:nvSpPr>
        <p:spPr>
          <a:xfrm>
            <a:off x="2989384" y="304799"/>
            <a:ext cx="4285917" cy="369332"/>
          </a:xfrm>
          <a:prstGeom prst="rect">
            <a:avLst/>
          </a:prstGeom>
          <a:noFill/>
        </p:spPr>
        <p:txBody>
          <a:bodyPr wrap="none" rtlCol="0">
            <a:spAutoFit/>
          </a:bodyPr>
          <a:lstStyle/>
          <a:p>
            <a:r>
              <a:rPr lang="el-GR" dirty="0"/>
              <a:t>Η Θέση των Δομικών Στοιχείων στον Καμβά</a:t>
            </a:r>
          </a:p>
        </p:txBody>
      </p:sp>
    </p:spTree>
    <p:extLst>
      <p:ext uri="{BB962C8B-B14F-4D97-AF65-F5344CB8AC3E}">
        <p14:creationId xmlns="" xmlns:p14="http://schemas.microsoft.com/office/powerpoint/2010/main" val="268172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n-US" sz="2800" kern="1200" dirty="0" err="1">
                <a:solidFill>
                  <a:srgbClr val="FFFFFF"/>
                </a:solidFill>
                <a:latin typeface="Avenir Next LT Pro Demi" panose="020B0704020202020204" pitchFamily="34" charset="0"/>
              </a:rPr>
              <a:t>Τμήμ</a:t>
            </a:r>
            <a:r>
              <a:rPr lang="en-US" sz="2800" kern="1200" dirty="0">
                <a:solidFill>
                  <a:srgbClr val="FFFFFF"/>
                </a:solidFill>
                <a:latin typeface="Avenir Next LT Pro Demi" panose="020B0704020202020204" pitchFamily="34" charset="0"/>
              </a:rPr>
              <a:t>ατα Πελατών</a:t>
            </a: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574536" y="640080"/>
            <a:ext cx="5053066" cy="2546604"/>
          </a:xfrm>
        </p:spPr>
        <p:txBody>
          <a:bodyPr vert="horz" lIns="91440" tIns="45720" rIns="91440" bIns="45720" rtlCol="0">
            <a:normAutofit/>
          </a:bodyPr>
          <a:lstStyle/>
          <a:p>
            <a:pPr marL="0" indent="0">
              <a:buNone/>
            </a:pPr>
            <a:r>
              <a:rPr lang="en-US" sz="2000" dirty="0">
                <a:latin typeface="Avenir Next LT Pro Demi" panose="020B0704020202020204" pitchFamily="34" charset="0"/>
              </a:rPr>
              <a:t>Το δομικό στοιχείο «Τμήματα Πελατών» περιγράφει τις διαφορετικές ομάδες ατόμων ή οργανισμών που η επιχείρηση εξυπηρετεί ή στοχεύει να εξυπηρετήσει.</a:t>
            </a:r>
          </a:p>
        </p:txBody>
      </p:sp>
      <p:sp>
        <p:nvSpPr>
          <p:cNvPr id="4" name="Θέση περιεχομένου 2">
            <a:extLst>
              <a:ext uri="{FF2B5EF4-FFF2-40B4-BE49-F238E27FC236}">
                <a16:creationId xmlns="" xmlns:a16="http://schemas.microsoft.com/office/drawing/2014/main" id="{7C944510-07CE-77F0-27F4-F04401971BF2}"/>
              </a:ext>
            </a:extLst>
          </p:cNvPr>
          <p:cNvSpPr txBox="1">
            <a:spLocks/>
          </p:cNvSpPr>
          <p:nvPr/>
        </p:nvSpPr>
        <p:spPr>
          <a:xfrm>
            <a:off x="6570204" y="3429001"/>
            <a:ext cx="5057398" cy="2788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dirty="0">
                <a:highlight>
                  <a:srgbClr val="C0C0C0"/>
                </a:highlight>
                <a:latin typeface="Avenir Next LT Pro Demi" panose="020B0704020202020204" pitchFamily="34" charset="0"/>
              </a:rPr>
              <a:t>Ερωτήσεις που πρέπει να απαντηθούν</a:t>
            </a:r>
          </a:p>
          <a:p>
            <a:pPr>
              <a:buFont typeface="Wingdings" panose="05000000000000000000" pitchFamily="2" charset="2"/>
              <a:buChar char="§"/>
            </a:pPr>
            <a:r>
              <a:rPr lang="en-US" sz="2000" dirty="0">
                <a:latin typeface="Avenir Next LT Pro Demi" panose="020B0704020202020204" pitchFamily="34" charset="0"/>
              </a:rPr>
              <a:t>Για ποιόν προορίζονται τα αγαθά και οι υπηρεσίες μας</a:t>
            </a:r>
          </a:p>
          <a:p>
            <a:pPr>
              <a:buFont typeface="Wingdings" panose="05000000000000000000" pitchFamily="2" charset="2"/>
              <a:buChar char="§"/>
            </a:pPr>
            <a:r>
              <a:rPr lang="en-US" sz="2000" dirty="0" err="1">
                <a:latin typeface="Avenir Next LT Pro Demi" panose="020B0704020202020204" pitchFamily="34" charset="0"/>
              </a:rPr>
              <a:t>Ποιο</a:t>
            </a:r>
            <a:r>
              <a:rPr lang="el-GR" sz="2000" dirty="0">
                <a:latin typeface="Avenir Next LT Pro Demi" panose="020B0704020202020204" pitchFamily="34" charset="0"/>
              </a:rPr>
              <a:t>ί</a:t>
            </a:r>
            <a:r>
              <a:rPr lang="en-US" sz="2000" dirty="0">
                <a:latin typeface="Avenir Next LT Pro Demi" panose="020B0704020202020204" pitchFamily="34" charset="0"/>
              </a:rPr>
              <a:t> </a:t>
            </a:r>
            <a:r>
              <a:rPr lang="en-US" sz="2000" dirty="0" err="1">
                <a:latin typeface="Avenir Next LT Pro Demi" panose="020B0704020202020204" pitchFamily="34" charset="0"/>
              </a:rPr>
              <a:t>είν</a:t>
            </a:r>
            <a:r>
              <a:rPr lang="en-US" sz="2000" dirty="0">
                <a:latin typeface="Avenir Next LT Pro Demi" panose="020B0704020202020204" pitchFamily="34" charset="0"/>
              </a:rPr>
              <a:t>αι οι πιο σημαντικοί πελάτες μας</a:t>
            </a:r>
          </a:p>
        </p:txBody>
      </p:sp>
      <p:pic>
        <p:nvPicPr>
          <p:cNvPr id="5" name="Εικόνα 4">
            <a:extLst>
              <a:ext uri="{FF2B5EF4-FFF2-40B4-BE49-F238E27FC236}">
                <a16:creationId xmlns="" xmlns:a16="http://schemas.microsoft.com/office/drawing/2014/main" id="{A192E3C3-BEBC-D673-64CF-3926D317BC3D}"/>
              </a:ext>
            </a:extLst>
          </p:cNvPr>
          <p:cNvPicPr>
            <a:picLocks noChangeAspect="1"/>
          </p:cNvPicPr>
          <p:nvPr/>
        </p:nvPicPr>
        <p:blipFill>
          <a:blip r:embed="rId2" cstate="print">
            <a:alphaModFix amt="50000"/>
          </a:blip>
          <a:stretch>
            <a:fillRect/>
          </a:stretch>
        </p:blipFill>
        <p:spPr>
          <a:xfrm>
            <a:off x="1453478" y="3143982"/>
            <a:ext cx="4642522" cy="3714018"/>
          </a:xfrm>
          <a:prstGeom prst="rect">
            <a:avLst/>
          </a:prstGeom>
        </p:spPr>
      </p:pic>
    </p:spTree>
    <p:extLst>
      <p:ext uri="{BB962C8B-B14F-4D97-AF65-F5344CB8AC3E}">
        <p14:creationId xmlns="" xmlns:p14="http://schemas.microsoft.com/office/powerpoint/2010/main" val="2435578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D65A96-AB8F-1A1A-5701-B8761A146D2B}"/>
              </a:ext>
            </a:extLst>
          </p:cNvPr>
          <p:cNvSpPr>
            <a:spLocks noGrp="1"/>
          </p:cNvSpPr>
          <p:nvPr>
            <p:ph type="title"/>
          </p:nvPr>
        </p:nvSpPr>
        <p:spPr>
          <a:xfrm>
            <a:off x="0" y="0"/>
            <a:ext cx="10515600" cy="719396"/>
          </a:xfrm>
        </p:spPr>
        <p:txBody>
          <a:bodyPr anchor="t">
            <a:normAutofit/>
          </a:bodyPr>
          <a:lstStyle/>
          <a:p>
            <a:r>
              <a:rPr lang="el-GR" dirty="0"/>
              <a:t>Τμήματα Πελατων</a:t>
            </a:r>
            <a:endParaRPr lang="en-US" dirty="0"/>
          </a:p>
        </p:txBody>
      </p:sp>
      <p:sp>
        <p:nvSpPr>
          <p:cNvPr id="3" name="Content Placeholder 2">
            <a:extLst>
              <a:ext uri="{FF2B5EF4-FFF2-40B4-BE49-F238E27FC236}">
                <a16:creationId xmlns="" xmlns:a16="http://schemas.microsoft.com/office/drawing/2014/main" id="{6F6321BF-9D5C-8FEF-4117-063ACC283E5B}"/>
              </a:ext>
            </a:extLst>
          </p:cNvPr>
          <p:cNvSpPr>
            <a:spLocks noGrp="1"/>
          </p:cNvSpPr>
          <p:nvPr>
            <p:ph idx="1"/>
          </p:nvPr>
        </p:nvSpPr>
        <p:spPr>
          <a:xfrm>
            <a:off x="948070" y="878082"/>
            <a:ext cx="8102896" cy="2864580"/>
          </a:xfrm>
        </p:spPr>
        <p:txBody>
          <a:bodyPr>
            <a:normAutofit fontScale="92500" lnSpcReduction="20000"/>
          </a:bodyPr>
          <a:lstStyle/>
          <a:p>
            <a:r>
              <a:rPr lang="el-GR" dirty="0"/>
              <a:t>Οι πελάτες αποτελούν την καρδιά ενός επιχειρηματικού μοντέλου.</a:t>
            </a:r>
          </a:p>
          <a:p>
            <a:r>
              <a:rPr lang="el-GR" dirty="0"/>
              <a:t>Χωρίς την ύπαρξη κερδοφόρων Τμημάτων Πελατών καμιά επιχείρηση δεν μπορεί να επιβιώσει μακροπρόθεσμα</a:t>
            </a:r>
          </a:p>
          <a:p>
            <a:r>
              <a:rPr lang="el-GR" dirty="0"/>
              <a:t>Ένα επιχειρηματικό μοντέλο μπορεί να ορίσει ένα ή περισσότερα μεγαλύτερα ή μικρότερα Τμήματα Πελατών.</a:t>
            </a:r>
            <a:endParaRPr lang="en-US" dirty="0"/>
          </a:p>
        </p:txBody>
      </p:sp>
      <p:sp>
        <p:nvSpPr>
          <p:cNvPr id="4" name="Content Placeholder 2">
            <a:extLst>
              <a:ext uri="{FF2B5EF4-FFF2-40B4-BE49-F238E27FC236}">
                <a16:creationId xmlns="" xmlns:a16="http://schemas.microsoft.com/office/drawing/2014/main" id="{14120E1C-E97C-4585-A29C-63610F08401C}"/>
              </a:ext>
            </a:extLst>
          </p:cNvPr>
          <p:cNvSpPr txBox="1">
            <a:spLocks/>
          </p:cNvSpPr>
          <p:nvPr/>
        </p:nvSpPr>
        <p:spPr>
          <a:xfrm>
            <a:off x="948070" y="3453528"/>
            <a:ext cx="7845055" cy="322371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Οι διαφορετικές ομάδες πελατών αποτελούν διακριτά Τμήματα Πελατών όταν:</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Οι ανάγκες τους απαιτούν και δικαιολογούν μια διαφορετική προσφορά.</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Η προσέγγισή τους γίνεται με διαφορετικά Κανάλια Διανομής.</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Απαιτούν διαφορετικούς τύπους σχέσεων.</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Έχουν σημαντικά διαφορετική κερδοφορία.</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Προθυμοποιούνται να πληρώσουν για διαφορετικά χαρακτηριστικά</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των προσφερόμενων αγαθών ή/και υπηρεσιών.</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01842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3CF09AA-8542-6963-05F8-DBD17E3088EC}"/>
              </a:ext>
            </a:extLst>
          </p:cNvPr>
          <p:cNvSpPr txBox="1"/>
          <p:nvPr/>
        </p:nvSpPr>
        <p:spPr>
          <a:xfrm>
            <a:off x="753035" y="764738"/>
            <a:ext cx="5405718" cy="2585323"/>
          </a:xfrm>
          <a:prstGeom prst="rect">
            <a:avLst/>
          </a:prstGeom>
          <a:noFill/>
        </p:spPr>
        <p:txBody>
          <a:bodyPr wrap="square">
            <a:spAutoFit/>
          </a:bodyPr>
          <a:lstStyle/>
          <a:p>
            <a:pPr algn="l"/>
            <a:r>
              <a:rPr lang="el-GR" sz="1800" b="1" i="0" u="none" strike="noStrike" baseline="0" dirty="0">
                <a:latin typeface="PFHighwayGothic-Bold"/>
              </a:rPr>
              <a:t>Μαζική αγορά</a:t>
            </a:r>
          </a:p>
          <a:p>
            <a:pPr algn="l"/>
            <a:r>
              <a:rPr lang="el-GR" sz="1800" b="0" i="0" u="none" strike="noStrike" baseline="0" dirty="0">
                <a:latin typeface="PFHighwayGothicCondensedLight"/>
              </a:rPr>
              <a:t>Τα επιχειρηματικά μοντέλα που εστιάζουν στις μαζικές αγορές δεν ασχολούνται με την ομαδοποίηση</a:t>
            </a:r>
          </a:p>
          <a:p>
            <a:pPr algn="l"/>
            <a:r>
              <a:rPr lang="el-GR" sz="1800" b="0" i="0" u="none" strike="noStrike" baseline="0" dirty="0">
                <a:latin typeface="PFHighwayGothicCondensedLight"/>
              </a:rPr>
              <a:t>πελατών. Οι Προτάσεις Αξίας, τα Κανάλια Διανομής</a:t>
            </a:r>
          </a:p>
          <a:p>
            <a:pPr algn="l"/>
            <a:r>
              <a:rPr lang="el-GR" sz="1800" b="0" i="0" u="none" strike="noStrike" baseline="0" dirty="0">
                <a:latin typeface="PFHighwayGothicCondensedLight"/>
              </a:rPr>
              <a:t>και οι Σχέσεις με Πελάτες έχουν κοινή εστίαση, μια</a:t>
            </a:r>
          </a:p>
          <a:p>
            <a:pPr algn="l"/>
            <a:r>
              <a:rPr lang="el-GR" sz="1800" b="0" i="0" u="none" strike="noStrike" baseline="0" dirty="0">
                <a:latin typeface="PFHighwayGothicCondensedLight"/>
              </a:rPr>
              <a:t>πολυπληθή ομάδα πελατών με παρόμοιες ανάγκες</a:t>
            </a:r>
          </a:p>
          <a:p>
            <a:pPr algn="l"/>
            <a:r>
              <a:rPr lang="el-GR" sz="1800" b="0" i="0" u="none" strike="noStrike" baseline="0" dirty="0">
                <a:latin typeface="PFHighwayGothicCondensedLight"/>
              </a:rPr>
              <a:t>και προβλήματα. Αυτό το είδος επιχειρηματικών</a:t>
            </a:r>
          </a:p>
          <a:p>
            <a:pPr algn="l"/>
            <a:r>
              <a:rPr lang="el-GR" sz="1800" b="0" i="0" u="none" strike="noStrike" baseline="0" dirty="0">
                <a:latin typeface="PFHighwayGothicCondensedLight"/>
              </a:rPr>
              <a:t>μοντέλων απαντάται συχνά στον τομέα των καταναλωτικών ηλεκτρονικών αγαθών.</a:t>
            </a:r>
            <a:endParaRPr lang="en-US" dirty="0"/>
          </a:p>
        </p:txBody>
      </p:sp>
      <p:sp>
        <p:nvSpPr>
          <p:cNvPr id="6" name="TextBox 5">
            <a:extLst>
              <a:ext uri="{FF2B5EF4-FFF2-40B4-BE49-F238E27FC236}">
                <a16:creationId xmlns="" xmlns:a16="http://schemas.microsoft.com/office/drawing/2014/main" id="{2D1A37C1-252D-4F8B-0B25-FD6F6459D9BD}"/>
              </a:ext>
            </a:extLst>
          </p:cNvPr>
          <p:cNvSpPr txBox="1"/>
          <p:nvPr/>
        </p:nvSpPr>
        <p:spPr>
          <a:xfrm>
            <a:off x="753035" y="3507939"/>
            <a:ext cx="5468471" cy="2308324"/>
          </a:xfrm>
          <a:prstGeom prst="rect">
            <a:avLst/>
          </a:prstGeom>
          <a:noFill/>
        </p:spPr>
        <p:txBody>
          <a:bodyPr wrap="square">
            <a:spAutoFit/>
          </a:bodyPr>
          <a:lstStyle/>
          <a:p>
            <a:pPr algn="l"/>
            <a:r>
              <a:rPr lang="el-GR" sz="1800" b="1" i="0" u="none" strike="noStrike" baseline="0" dirty="0">
                <a:latin typeface="PFHighwayGothic-Bold"/>
              </a:rPr>
              <a:t>Ειδική αγορά</a:t>
            </a:r>
          </a:p>
          <a:p>
            <a:pPr algn="l"/>
            <a:r>
              <a:rPr lang="el-GR" sz="1800" b="0" i="0" u="none" strike="noStrike" baseline="0" dirty="0">
                <a:latin typeface="PFHighwayGothicCondensedLight"/>
              </a:rPr>
              <a:t>Τα επιχειρηματικά μοντέλα που εστιάζουν σε ειδικές</a:t>
            </a:r>
          </a:p>
          <a:p>
            <a:pPr algn="l"/>
            <a:r>
              <a:rPr lang="el-GR" sz="1800" b="0" i="0" u="none" strike="noStrike" baseline="0" dirty="0">
                <a:latin typeface="PFHighwayGothicCondensedLight"/>
              </a:rPr>
              <a:t>αγορές εξυπηρετούν συγκεκριμένες ειδικές Ομάδες Πελατών. Σε μια ειδική αγορά, οι Προτάσεις</a:t>
            </a:r>
            <a:r>
              <a:rPr lang="en-US" sz="1800" b="0" i="0" u="none" strike="noStrike" baseline="0" dirty="0">
                <a:latin typeface="PFHighwayGothicCondensedLight"/>
              </a:rPr>
              <a:t> </a:t>
            </a:r>
            <a:r>
              <a:rPr lang="el-GR" sz="1800" b="0" i="0" u="none" strike="noStrike" baseline="0" dirty="0">
                <a:latin typeface="PFHighwayGothicCondensedLight"/>
              </a:rPr>
              <a:t>Αξίας, τα Κανάλια Διανομής και οι Σχέσεις με Πελάτες σχεδιάζονται σύμφωνα με συγκεκριμένες προδιαγραφές, που αντιστοιχούν στις προδιαγραφές</a:t>
            </a:r>
            <a:r>
              <a:rPr lang="en-US" sz="1800" b="0" i="0" u="none" strike="noStrike" baseline="0" dirty="0">
                <a:latin typeface="PFHighwayGothicCondensedLight"/>
              </a:rPr>
              <a:t> </a:t>
            </a:r>
            <a:r>
              <a:rPr lang="el-GR" sz="1800" b="0" i="0" u="none" strike="noStrike" baseline="0" dirty="0">
                <a:latin typeface="PFHighwayGothicCondensedLight"/>
              </a:rPr>
              <a:t>της συγκεκριμένης αγοράς. </a:t>
            </a:r>
            <a:endParaRPr lang="en-US" dirty="0"/>
          </a:p>
        </p:txBody>
      </p:sp>
      <p:sp>
        <p:nvSpPr>
          <p:cNvPr id="8" name="TextBox 7">
            <a:extLst>
              <a:ext uri="{FF2B5EF4-FFF2-40B4-BE49-F238E27FC236}">
                <a16:creationId xmlns="" xmlns:a16="http://schemas.microsoft.com/office/drawing/2014/main" id="{6B5BEACC-B842-E8A0-43B1-D3615B8FDCAD}"/>
              </a:ext>
            </a:extLst>
          </p:cNvPr>
          <p:cNvSpPr txBox="1"/>
          <p:nvPr/>
        </p:nvSpPr>
        <p:spPr>
          <a:xfrm>
            <a:off x="6633882" y="764738"/>
            <a:ext cx="5127812" cy="1477328"/>
          </a:xfrm>
          <a:prstGeom prst="rect">
            <a:avLst/>
          </a:prstGeom>
          <a:noFill/>
        </p:spPr>
        <p:txBody>
          <a:bodyPr wrap="square">
            <a:spAutoFit/>
          </a:bodyPr>
          <a:lstStyle/>
          <a:p>
            <a:pPr algn="l"/>
            <a:r>
              <a:rPr lang="el-GR" sz="1800" b="1" i="0" u="none" strike="noStrike" baseline="0" dirty="0">
                <a:latin typeface="PFHighwayGothic-Bold"/>
              </a:rPr>
              <a:t>Τμηματοποιημένη αγορά</a:t>
            </a:r>
          </a:p>
          <a:p>
            <a:pPr algn="l"/>
            <a:r>
              <a:rPr lang="el-GR" sz="1800" b="0" i="0" u="none" strike="noStrike" baseline="0" dirty="0">
                <a:latin typeface="PFHighwayGothicCondensedLight"/>
              </a:rPr>
              <a:t>Μερικά επιχειρηματικά μοντέλα διαχωρίζουν τις</a:t>
            </a:r>
          </a:p>
          <a:p>
            <a:pPr algn="l"/>
            <a:r>
              <a:rPr lang="el-GR" sz="1800" b="0" i="0" u="none" strike="noStrike" baseline="0" dirty="0">
                <a:latin typeface="PFHighwayGothicCondensedLight"/>
              </a:rPr>
              <a:t>ομάδες των πελατών τους που έχουν μικρές διαφορές στις ανάγκες και τα προβλήματα που αντιμετωπίζουν.</a:t>
            </a:r>
            <a:endParaRPr lang="en-US" dirty="0"/>
          </a:p>
        </p:txBody>
      </p:sp>
    </p:spTree>
    <p:extLst>
      <p:ext uri="{BB962C8B-B14F-4D97-AF65-F5344CB8AC3E}">
        <p14:creationId xmlns="" xmlns:p14="http://schemas.microsoft.com/office/powerpoint/2010/main" val="372971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428D436F-9ACD-4C92-AFC8-C934C527A6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090538E0-A884-4E60-A6AB-77D830E2FC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07B277CA-47C2-E050-5201-459E3E259B00}"/>
              </a:ext>
            </a:extLst>
          </p:cNvPr>
          <p:cNvSpPr>
            <a:spLocks noGrp="1"/>
          </p:cNvSpPr>
          <p:nvPr>
            <p:ph type="title"/>
          </p:nvPr>
        </p:nvSpPr>
        <p:spPr>
          <a:xfrm>
            <a:off x="1808669" y="432740"/>
            <a:ext cx="3722933" cy="757130"/>
          </a:xfrm>
          <a:ln w="25400" cap="sq">
            <a:solidFill>
              <a:srgbClr val="FFFFFF"/>
            </a:solidFill>
            <a:miter lim="800000"/>
          </a:ln>
        </p:spPr>
        <p:txBody>
          <a:bodyPr vert="horz" wrap="square" lIns="91440" tIns="45720" rIns="91440" bIns="45720" rtlCol="0" anchor="ctr">
            <a:normAutofit/>
          </a:bodyPr>
          <a:lstStyle/>
          <a:p>
            <a:pPr algn="ctr"/>
            <a:r>
              <a:rPr lang="el-GR" sz="2800" dirty="0">
                <a:solidFill>
                  <a:srgbClr val="FFFFFF"/>
                </a:solidFill>
                <a:latin typeface="Avenir Next LT Pro Demi" panose="020B0704020202020204" pitchFamily="34" charset="0"/>
              </a:rPr>
              <a:t>Προτάσεις Αξίας</a:t>
            </a:r>
            <a:endParaRPr lang="en-US" sz="2800" kern="1200" dirty="0">
              <a:solidFill>
                <a:srgbClr val="FFFFFF"/>
              </a:solidFill>
              <a:latin typeface="Avenir Next LT Pro Demi" panose="020B0704020202020204" pitchFamily="34" charset="0"/>
            </a:endParaRPr>
          </a:p>
        </p:txBody>
      </p:sp>
      <p:sp>
        <p:nvSpPr>
          <p:cNvPr id="13" name="Rectangle 12">
            <a:extLst>
              <a:ext uri="{FF2B5EF4-FFF2-40B4-BE49-F238E27FC236}">
                <a16:creationId xmlns="" xmlns:a16="http://schemas.microsoft.com/office/drawing/2014/main" id="{DB0D7DD0-1C67-4D4C-9E06-678233DB84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 xmlns:a16="http://schemas.microsoft.com/office/drawing/2014/main" id="{DE7C2D59-6EF8-CD2F-8915-756A0E3D916E}"/>
              </a:ext>
            </a:extLst>
          </p:cNvPr>
          <p:cNvSpPr>
            <a:spLocks noGrp="1"/>
          </p:cNvSpPr>
          <p:nvPr>
            <p:ph idx="1"/>
          </p:nvPr>
        </p:nvSpPr>
        <p:spPr>
          <a:xfrm>
            <a:off x="6726936" y="3339084"/>
            <a:ext cx="5053066" cy="3205408"/>
          </a:xfrm>
        </p:spPr>
        <p:txBody>
          <a:bodyPr vert="horz" lIns="91440" tIns="45720" rIns="91440" bIns="45720" rtlCol="0">
            <a:normAutofit/>
          </a:bodyPr>
          <a:lstStyle/>
          <a:p>
            <a:pPr marL="0" indent="0">
              <a:buNone/>
            </a:pPr>
            <a:r>
              <a:rPr lang="el-GR" sz="2000" dirty="0">
                <a:highlight>
                  <a:srgbClr val="C0C0C0"/>
                </a:highlight>
                <a:latin typeface="Avenir Next LT Pro Demi" panose="020B0704020202020204" pitchFamily="34" charset="0"/>
              </a:rPr>
              <a:t>Ερωτήσεις που πρέπει να απαντηθούν</a:t>
            </a:r>
          </a:p>
          <a:p>
            <a:pPr>
              <a:buFont typeface="Wingdings" panose="05000000000000000000" pitchFamily="2" charset="2"/>
              <a:buChar char="§"/>
            </a:pPr>
            <a:r>
              <a:rPr lang="el-GR" sz="2000" dirty="0">
                <a:latin typeface="Avenir Next LT Pro Demi" panose="020B0704020202020204" pitchFamily="34" charset="0"/>
              </a:rPr>
              <a:t>Ποια αξία προσφέρουμε στον πελάτη;</a:t>
            </a:r>
          </a:p>
          <a:p>
            <a:pPr>
              <a:buFont typeface="Wingdings" panose="05000000000000000000" pitchFamily="2" charset="2"/>
              <a:buChar char="§"/>
            </a:pPr>
            <a:r>
              <a:rPr lang="el-GR" sz="2000" dirty="0">
                <a:latin typeface="Avenir Next LT Pro Demi" panose="020B0704020202020204" pitchFamily="34" charset="0"/>
              </a:rPr>
              <a:t>Ποια από τα προβλήματά του βοηθάμε να λυθούν</a:t>
            </a:r>
          </a:p>
          <a:p>
            <a:pPr>
              <a:buFont typeface="Wingdings" panose="05000000000000000000" pitchFamily="2" charset="2"/>
              <a:buChar char="§"/>
            </a:pPr>
            <a:r>
              <a:rPr lang="el-GR" sz="2000" dirty="0">
                <a:latin typeface="Avenir Next LT Pro Demi" panose="020B0704020202020204" pitchFamily="34" charset="0"/>
              </a:rPr>
              <a:t>Ποιες ανάγκες του ικανοποιούμε;</a:t>
            </a:r>
          </a:p>
          <a:p>
            <a:pPr>
              <a:buFont typeface="Wingdings" panose="05000000000000000000" pitchFamily="2" charset="2"/>
              <a:buChar char="§"/>
            </a:pPr>
            <a:r>
              <a:rPr lang="el-GR" sz="2000" dirty="0">
                <a:latin typeface="Avenir Next LT Pro Demi" panose="020B0704020202020204" pitchFamily="34" charset="0"/>
              </a:rPr>
              <a:t>Ποιο συνδυασμό αγαθών και υπηρεσιών προσφέρουμε σε κάθε Τμήμα Πελατών; </a:t>
            </a:r>
            <a:endParaRPr lang="en-US" sz="2000" dirty="0">
              <a:latin typeface="Avenir Next LT Pro Demi" panose="020B0704020202020204" pitchFamily="34" charset="0"/>
            </a:endParaRPr>
          </a:p>
        </p:txBody>
      </p:sp>
      <p:pic>
        <p:nvPicPr>
          <p:cNvPr id="7" name="Εικόνα 6">
            <a:extLst>
              <a:ext uri="{FF2B5EF4-FFF2-40B4-BE49-F238E27FC236}">
                <a16:creationId xmlns="" xmlns:a16="http://schemas.microsoft.com/office/drawing/2014/main" id="{86821CBB-5F29-916E-51FD-232CB8F869FA}"/>
              </a:ext>
            </a:extLst>
          </p:cNvPr>
          <p:cNvPicPr>
            <a:picLocks noChangeAspect="1"/>
          </p:cNvPicPr>
          <p:nvPr/>
        </p:nvPicPr>
        <p:blipFill rotWithShape="1">
          <a:blip r:embed="rId2" cstate="print">
            <a:alphaModFix amt="50000"/>
          </a:blip>
          <a:srcRect l="46075" t="39978" r="45371" b="32832"/>
          <a:stretch/>
        </p:blipFill>
        <p:spPr>
          <a:xfrm>
            <a:off x="2377051" y="3429000"/>
            <a:ext cx="2554697" cy="3425651"/>
          </a:xfrm>
          <a:prstGeom prst="rect">
            <a:avLst/>
          </a:prstGeom>
        </p:spPr>
      </p:pic>
      <p:sp>
        <p:nvSpPr>
          <p:cNvPr id="8" name="Θέση περιεχομένου 2">
            <a:extLst>
              <a:ext uri="{FF2B5EF4-FFF2-40B4-BE49-F238E27FC236}">
                <a16:creationId xmlns="" xmlns:a16="http://schemas.microsoft.com/office/drawing/2014/main" id="{63EA6EBB-2F02-EF34-5160-2D55254DADD8}"/>
              </a:ext>
            </a:extLst>
          </p:cNvPr>
          <p:cNvSpPr txBox="1">
            <a:spLocks/>
          </p:cNvSpPr>
          <p:nvPr/>
        </p:nvSpPr>
        <p:spPr>
          <a:xfrm>
            <a:off x="6726936" y="792480"/>
            <a:ext cx="5053066" cy="2546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dirty="0">
                <a:latin typeface="Avenir Next LT Pro Demi" panose="020B0704020202020204" pitchFamily="34" charset="0"/>
              </a:rPr>
              <a:t>Οι Προτάσεις Αξίας είναι το δομικό στοιχείο που περιγράφει το σύνολο των αγαθών και υπηρεσιών που παράγουν αξία για ένα συγκεκριμένο τμήμα της αγοράς</a:t>
            </a:r>
            <a:r>
              <a:rPr lang="en-US" sz="2000" dirty="0">
                <a:latin typeface="Avenir Next LT Pro Demi" panose="020B0704020202020204" pitchFamily="34" charset="0"/>
              </a:rPr>
              <a:t>.</a:t>
            </a:r>
          </a:p>
        </p:txBody>
      </p:sp>
    </p:spTree>
    <p:extLst>
      <p:ext uri="{BB962C8B-B14F-4D97-AF65-F5344CB8AC3E}">
        <p14:creationId xmlns="" xmlns:p14="http://schemas.microsoft.com/office/powerpoint/2010/main" val="2380116854"/>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tcha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emplate>Office Theme 2013 - 2022</Template>
  <TotalTime>641</TotalTime>
  <Words>4343</Words>
  <Application>Microsoft Office PowerPoint</Application>
  <PresentationFormat>Προσαρμογή</PresentationFormat>
  <Paragraphs>351</Paragraphs>
  <Slides>35</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35</vt:i4>
      </vt:variant>
    </vt:vector>
  </HeadingPairs>
  <TitlesOfParts>
    <vt:vector size="38" baseType="lpstr">
      <vt:lpstr>Θέμα του Office</vt:lpstr>
      <vt:lpstr>1_Θέμα του Office</vt:lpstr>
      <vt:lpstr>ChitchatVTI</vt:lpstr>
      <vt:lpstr>Κεφάλαιο 2</vt:lpstr>
      <vt:lpstr>Τι είναι ένα επιχειρηματικό Μοντέλο</vt:lpstr>
      <vt:lpstr> Oρισμός - Επιχειρηματικό Μοντέλο</vt:lpstr>
      <vt:lpstr>Ποια είναι τα Δομικά Στοιχεία του Μοντέλου</vt:lpstr>
      <vt:lpstr>Διαφάνεια 5</vt:lpstr>
      <vt:lpstr>Τμήματα Πελατών</vt:lpstr>
      <vt:lpstr>Τμήματα Πελατων</vt:lpstr>
      <vt:lpstr>Διαφάνεια 8</vt:lpstr>
      <vt:lpstr>Προτάσεις Αξίας</vt:lpstr>
      <vt:lpstr>Διαφάνεια 10</vt:lpstr>
      <vt:lpstr>Διαφάνεια 11</vt:lpstr>
      <vt:lpstr>Διαφάνεια 12</vt:lpstr>
      <vt:lpstr>Κανάλια</vt:lpstr>
      <vt:lpstr>Διαφάνεια 14</vt:lpstr>
      <vt:lpstr>Διαφάνεια 15</vt:lpstr>
      <vt:lpstr>Σχέσεις με τους Πελάτες</vt:lpstr>
      <vt:lpstr>Διαφάνεια 17</vt:lpstr>
      <vt:lpstr>Διαφάνεια 18</vt:lpstr>
      <vt:lpstr>Ροές Εσόδων</vt:lpstr>
      <vt:lpstr>Διαφάνεια 20</vt:lpstr>
      <vt:lpstr>Διαφάνεια 21</vt:lpstr>
      <vt:lpstr>Κρίσιμοι Πόροι  </vt:lpstr>
      <vt:lpstr>Διαφάνεια 23</vt:lpstr>
      <vt:lpstr>Διαφάνεια 24</vt:lpstr>
      <vt:lpstr>Κύριες Δραστηριότητες</vt:lpstr>
      <vt:lpstr>Διαφάνεια 26</vt:lpstr>
      <vt:lpstr>Βασικοί Συνεργάτες</vt:lpstr>
      <vt:lpstr>Διαφάνεια 28</vt:lpstr>
      <vt:lpstr>Διάρθωση Κόστους</vt:lpstr>
      <vt:lpstr>Διαφάνεια 30</vt:lpstr>
      <vt:lpstr>Διαφάνεια 31</vt:lpstr>
      <vt:lpstr>Διαφάνεια 32</vt:lpstr>
      <vt:lpstr>Διαφάνεια 33</vt:lpstr>
      <vt:lpstr>Διαφάνεια 34</vt:lpstr>
      <vt:lpstr>Πως Εργαζόμαστε με τον Καμβά</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Γιώργος Κοκκίνης</dc:creator>
  <cp:lastModifiedBy>user</cp:lastModifiedBy>
  <cp:revision>18</cp:revision>
  <dcterms:created xsi:type="dcterms:W3CDTF">2023-02-23T19:06:04Z</dcterms:created>
  <dcterms:modified xsi:type="dcterms:W3CDTF">2025-03-13T23:15:20Z</dcterms:modified>
</cp:coreProperties>
</file>