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4" r:id="rId8"/>
    <p:sldId id="262" r:id="rId9"/>
    <p:sldId id="263"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20" name="19 - Θέση υποσέλιδου"/>
          <p:cNvSpPr>
            <a:spLocks noGrp="1"/>
          </p:cNvSpPr>
          <p:nvPr>
            <p:ph type="ftr" sz="quarter" idx="11"/>
          </p:nvPr>
        </p:nvSpPr>
        <p:spPr/>
        <p:txBody>
          <a:bodyPr/>
          <a:lstStyle>
            <a:extLst/>
          </a:lstStyle>
          <a:p>
            <a:endParaRPr lang="en-GB"/>
          </a:p>
        </p:txBody>
      </p:sp>
      <p:sp>
        <p:nvSpPr>
          <p:cNvPr id="10" name="9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8" name="7 - Θέση υποσέλιδου"/>
          <p:cNvSpPr>
            <a:spLocks noGrp="1"/>
          </p:cNvSpPr>
          <p:nvPr>
            <p:ph type="ftr" sz="quarter" idx="11"/>
          </p:nvPr>
        </p:nvSpPr>
        <p:spPr/>
        <p:txBody>
          <a:bodyPr/>
          <a:lstStyle>
            <a:extLst/>
          </a:lstStyle>
          <a:p>
            <a:endParaRPr lang="en-GB"/>
          </a:p>
        </p:txBody>
      </p:sp>
      <p:sp>
        <p:nvSpPr>
          <p:cNvPr id="9" name="8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4" name="3 - Θέση υποσέλιδου"/>
          <p:cNvSpPr>
            <a:spLocks noGrp="1"/>
          </p:cNvSpPr>
          <p:nvPr>
            <p:ph type="ftr" sz="quarter" idx="11"/>
          </p:nvPr>
        </p:nvSpPr>
        <p:spPr/>
        <p:txBody>
          <a:bodyPr/>
          <a:lstStyle>
            <a:extLst/>
          </a:lstStyle>
          <a:p>
            <a:endParaRPr lang="en-GB"/>
          </a:p>
        </p:txBody>
      </p:sp>
      <p:sp>
        <p:nvSpPr>
          <p:cNvPr id="5" name="4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3" name="2 - Θέση υποσέλιδου"/>
          <p:cNvSpPr>
            <a:spLocks noGrp="1"/>
          </p:cNvSpPr>
          <p:nvPr>
            <p:ph type="ftr" sz="quarter" idx="11"/>
          </p:nvPr>
        </p:nvSpPr>
        <p:spPr/>
        <p:txBody>
          <a:bodyPr/>
          <a:lstStyle>
            <a:extLst/>
          </a:lstStyle>
          <a:p>
            <a:endParaRPr lang="en-GB"/>
          </a:p>
        </p:txBody>
      </p:sp>
      <p:sp>
        <p:nvSpPr>
          <p:cNvPr id="4" name="3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44862CB9-A98D-4F1D-9208-9FDA75C423B3}" type="datetimeFigureOut">
              <a:rPr lang="en-US" smtClean="0"/>
              <a:t>3/5/2021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D277B896-679A-4DAB-8885-1D5D728C34CE}" type="slidenum">
              <a:rPr lang="en-GB" smtClean="0"/>
              <a:t>‹#›</a:t>
            </a:fld>
            <a:endParaRPr lang="en-GB"/>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4862CB9-A98D-4F1D-9208-9FDA75C423B3}" type="datetimeFigureOut">
              <a:rPr lang="en-US" smtClean="0"/>
              <a:t>3/5/2021</a:t>
            </a:fld>
            <a:endParaRPr lang="en-GB"/>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277B896-679A-4DAB-8885-1D5D728C34CE}" type="slidenum">
              <a:rPr lang="en-GB" smtClean="0"/>
              <a:t>‹#›</a:t>
            </a:fld>
            <a:endParaRPr lang="en-GB"/>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42910" y="428605"/>
            <a:ext cx="7815290" cy="1143007"/>
          </a:xfrm>
        </p:spPr>
        <p:txBody>
          <a:bodyPr>
            <a:normAutofit/>
          </a:bodyPr>
          <a:lstStyle/>
          <a:p>
            <a:r>
              <a:rPr lang="el-GR" sz="4000" b="1" dirty="0" smtClean="0">
                <a:latin typeface="+mn-lt"/>
              </a:rPr>
              <a:t>ΣΟΦΙΣΤΙΚΗ ΚΙΝΗΣΗ</a:t>
            </a:r>
            <a:endParaRPr lang="en-GB" sz="4000" b="1" dirty="0">
              <a:latin typeface="+mn-lt"/>
            </a:endParaRPr>
          </a:p>
        </p:txBody>
      </p:sp>
      <p:sp>
        <p:nvSpPr>
          <p:cNvPr id="3" name="2 - Υπότιτλος"/>
          <p:cNvSpPr>
            <a:spLocks noGrp="1"/>
          </p:cNvSpPr>
          <p:nvPr>
            <p:ph type="subTitle" idx="1"/>
          </p:nvPr>
        </p:nvSpPr>
        <p:spPr>
          <a:xfrm>
            <a:off x="1357290" y="2285992"/>
            <a:ext cx="6415110" cy="2000264"/>
          </a:xfrm>
        </p:spPr>
        <p:txBody>
          <a:bodyPr/>
          <a:lstStyle/>
          <a:p>
            <a:r>
              <a:rPr lang="el-GR" b="1" dirty="0" smtClean="0">
                <a:solidFill>
                  <a:schemeClr val="tx1"/>
                </a:solidFill>
              </a:rPr>
              <a:t>ΚΟΙΝΩΝΙΚΟ ΚΑΙ ΠΟΛΙΤΙΚΟ ΠΛΑΙΣΙΟ</a:t>
            </a:r>
            <a:endParaRPr lang="en-GB"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400" b="1" dirty="0" smtClean="0">
                <a:effectLst/>
                <a:latin typeface="Calibri" pitchFamily="34" charset="0"/>
                <a:cs typeface="Calibri" pitchFamily="34" charset="0"/>
              </a:rPr>
              <a:t>ΣΟΦΙΣΤΕΣ – ΦΙΛΟΙ ΤΟΥ ΠΕΡΙΚΛΗ</a:t>
            </a:r>
            <a:endParaRPr lang="en-GB" dirty="0"/>
          </a:p>
        </p:txBody>
      </p:sp>
      <p:sp>
        <p:nvSpPr>
          <p:cNvPr id="3" name="2 - Θέση περιεχομένου"/>
          <p:cNvSpPr>
            <a:spLocks noGrp="1"/>
          </p:cNvSpPr>
          <p:nvPr>
            <p:ph idx="1"/>
          </p:nvPr>
        </p:nvSpPr>
        <p:spPr/>
        <p:txBody>
          <a:bodyPr/>
          <a:lstStyle/>
          <a:p>
            <a:r>
              <a:rPr lang="el-GR" dirty="0" smtClean="0">
                <a:latin typeface="Calibri" pitchFamily="34" charset="0"/>
                <a:cs typeface="Calibri" pitchFamily="34" charset="0"/>
              </a:rPr>
              <a:t>Άλλοι σοφιστές που επηρέασαν τον Περικλή ήταν ο Ζήνων ο </a:t>
            </a:r>
            <a:r>
              <a:rPr lang="el-GR" dirty="0" err="1" smtClean="0">
                <a:latin typeface="Calibri" pitchFamily="34" charset="0"/>
                <a:cs typeface="Calibri" pitchFamily="34" charset="0"/>
              </a:rPr>
              <a:t>Ελ</a:t>
            </a:r>
            <a:r>
              <a:rPr lang="el-GR" dirty="0" err="1" smtClean="0">
                <a:latin typeface="Calibri" pitchFamily="34" charset="0"/>
                <a:cs typeface="Calibri" pitchFamily="34" charset="0"/>
              </a:rPr>
              <a:t>ε</a:t>
            </a:r>
            <a:r>
              <a:rPr lang="el-GR" dirty="0" err="1" smtClean="0">
                <a:latin typeface="Calibri" pitchFamily="34" charset="0"/>
                <a:cs typeface="Calibri" pitchFamily="34" charset="0"/>
              </a:rPr>
              <a:t>άτης</a:t>
            </a:r>
            <a:r>
              <a:rPr lang="el-GR" dirty="0" smtClean="0">
                <a:latin typeface="Calibri" pitchFamily="34" charset="0"/>
                <a:cs typeface="Calibri" pitchFamily="34" charset="0"/>
              </a:rPr>
              <a:t>, ο ιστορικός Ηρόδοτος, ο γλύπτης Φειδίας και ο τραγικός ποιητής Σοφοκλής.</a:t>
            </a:r>
          </a:p>
          <a:p>
            <a:r>
              <a:rPr lang="el-GR" dirty="0" smtClean="0">
                <a:latin typeface="Calibri" pitchFamily="34" charset="0"/>
                <a:cs typeface="Calibri" pitchFamily="34" charset="0"/>
              </a:rPr>
              <a:t>Σίγουρα οι σοφιστές επηρέασαν τη σκέψη και την πολιτική φυσιογνωμία του Περικλή αλλά πρέπει να τονίσουμε ότι ο Περικλής προώθησε τη σοφιστική κίνηση στην Αθήνα.</a:t>
            </a:r>
            <a:endParaRPr lang="en-GB" dirty="0">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sz="4000" b="1" dirty="0" smtClean="0">
                <a:effectLst/>
                <a:latin typeface="Calibri" pitchFamily="34" charset="0"/>
                <a:cs typeface="Calibri" pitchFamily="34" charset="0"/>
              </a:rPr>
              <a:t>ΑΘΗΝΑ: «</a:t>
            </a:r>
            <a:r>
              <a:rPr lang="el-GR" sz="4000" b="1" dirty="0" err="1" smtClean="0">
                <a:effectLst/>
                <a:latin typeface="Calibri" pitchFamily="34" charset="0"/>
                <a:cs typeface="Calibri" pitchFamily="34" charset="0"/>
              </a:rPr>
              <a:t>παίδευσις</a:t>
            </a:r>
            <a:r>
              <a:rPr lang="el-GR" sz="4000" b="1" dirty="0" smtClean="0">
                <a:effectLst/>
                <a:latin typeface="Calibri" pitchFamily="34" charset="0"/>
                <a:cs typeface="Calibri" pitchFamily="34" charset="0"/>
              </a:rPr>
              <a:t> της Ελλάδος», κέντρο της φιλοσοφίας</a:t>
            </a:r>
            <a:r>
              <a:rPr lang="el-GR" sz="4400" b="1" dirty="0" smtClean="0">
                <a:effectLst/>
                <a:latin typeface="Calibri" pitchFamily="34" charset="0"/>
                <a:cs typeface="Calibri" pitchFamily="34" charset="0"/>
              </a:rPr>
              <a:t>;</a:t>
            </a:r>
            <a:endParaRPr lang="en-GB" dirty="0"/>
          </a:p>
        </p:txBody>
      </p:sp>
      <p:sp>
        <p:nvSpPr>
          <p:cNvPr id="3" name="2 - Θέση περιεχομένου"/>
          <p:cNvSpPr>
            <a:spLocks noGrp="1"/>
          </p:cNvSpPr>
          <p:nvPr>
            <p:ph idx="1"/>
          </p:nvPr>
        </p:nvSpPr>
        <p:spPr/>
        <p:txBody>
          <a:bodyPr>
            <a:normAutofit fontScale="92500" lnSpcReduction="20000"/>
          </a:bodyPr>
          <a:lstStyle/>
          <a:p>
            <a:r>
              <a:rPr lang="el-GR" dirty="0" smtClean="0">
                <a:latin typeface="Calibri" pitchFamily="34" charset="0"/>
                <a:cs typeface="Calibri" pitchFamily="34" charset="0"/>
              </a:rPr>
              <a:t>Οι Αθηναίοι μέσα στο πλαίσιο του δημοκρατικού πολιτεύματος και της οικονομικής ευμάρειας ανέπτυξαν την ελευθερία του λόγου, ενδεχομένως περισσότερο από κάθε άλλη πόλη στην Ελλάδα. Γεγονός που συνδέεται με την ανάπτυξη της σοφιστικής κίνησης.</a:t>
            </a:r>
          </a:p>
          <a:p>
            <a:r>
              <a:rPr lang="el-GR" dirty="0" smtClean="0">
                <a:latin typeface="Calibri" pitchFamily="34" charset="0"/>
                <a:cs typeface="Calibri" pitchFamily="34" charset="0"/>
              </a:rPr>
              <a:t>Μέσα στο νέο αυτό κλίμα του πνεύματος και της σκέψης παρουσιάζεται όμως και το φαινόμενο των διωγμών διανοούμενων που φτάνει μέχρι το σημείο ακόμα και της πυράς των βιβλίων.</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600" b="1" dirty="0" smtClean="0">
                <a:latin typeface="Calibri" pitchFamily="34" charset="0"/>
                <a:cs typeface="Calibri" pitchFamily="34" charset="0"/>
              </a:rPr>
              <a:t>ΕΠΙΘΕΣΕΙΣ ΚΑΤΑ ΤΩΝ ΦΙΛΟΣΟΦΩΝ</a:t>
            </a:r>
            <a:endParaRPr lang="en-GB" sz="3600" b="1" dirty="0">
              <a:latin typeface="Calibri" pitchFamily="34" charset="0"/>
              <a:cs typeface="Calibri" pitchFamily="34" charset="0"/>
            </a:endParaRPr>
          </a:p>
        </p:txBody>
      </p:sp>
      <p:sp>
        <p:nvSpPr>
          <p:cNvPr id="3" name="2 - Θέση περιεχομένου"/>
          <p:cNvSpPr>
            <a:spLocks noGrp="1"/>
          </p:cNvSpPr>
          <p:nvPr>
            <p:ph idx="1"/>
          </p:nvPr>
        </p:nvSpPr>
        <p:spPr/>
        <p:txBody>
          <a:bodyPr>
            <a:normAutofit fontScale="70000" lnSpcReduction="20000"/>
          </a:bodyPr>
          <a:lstStyle/>
          <a:p>
            <a:r>
              <a:rPr lang="el-GR" dirty="0" smtClean="0">
                <a:latin typeface="Calibri" pitchFamily="34" charset="0"/>
                <a:cs typeface="Calibri" pitchFamily="34" charset="0"/>
              </a:rPr>
              <a:t>Οι επιθέσεις στρέφονταν κατά του Περικλή.</a:t>
            </a:r>
          </a:p>
          <a:p>
            <a:r>
              <a:rPr lang="el-GR" dirty="0" smtClean="0">
                <a:latin typeface="Calibri" pitchFamily="34" charset="0"/>
                <a:cs typeface="Calibri" pitchFamily="34" charset="0"/>
              </a:rPr>
              <a:t>Στο δεύτερο μισό του 5</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 παρατηρούμε διώξεις εναντίον των φιλοσόφων μέσω της γραφής ασεβείας.</a:t>
            </a:r>
          </a:p>
          <a:p>
            <a:r>
              <a:rPr lang="el-GR" dirty="0" smtClean="0">
                <a:latin typeface="Calibri" pitchFamily="34" charset="0"/>
                <a:cs typeface="Calibri" pitchFamily="34" charset="0"/>
              </a:rPr>
              <a:t>Οι κατηγορούμενοι ήταν: Αναξαγόρας, Διαγόρας, Σωκράτης, Ασπασία, Πρωταγόρας και Ευριπίδης.</a:t>
            </a:r>
          </a:p>
          <a:p>
            <a:r>
              <a:rPr lang="el-GR" dirty="0" smtClean="0">
                <a:latin typeface="Calibri" pitchFamily="34" charset="0"/>
                <a:cs typeface="Calibri" pitchFamily="34" charset="0"/>
              </a:rPr>
              <a:t>Πρωταγόρας = εξορίστηκε και έκαψαν τα βιβλία του, ο Αναξαγόρας εξορίστηκε, ο Φειδίας καταδικάστηκε για κατάχρηση χρημάτων, ο Δάμων εξορίστηκε με οστρακισμό.</a:t>
            </a:r>
          </a:p>
          <a:p>
            <a:r>
              <a:rPr lang="el-GR" dirty="0" smtClean="0">
                <a:latin typeface="Calibri" pitchFamily="34" charset="0"/>
                <a:cs typeface="Calibri" pitchFamily="34" charset="0"/>
              </a:rPr>
              <a:t>Ψήφισμα του Διοπείθη το 432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για δίωξη εναντίον εκείνων που δεν πίστευαν στα θεία ή που παρέδιδαν μαθήματα αστρονομίας ως δημόσιο αδίκημα μέσω εισαγγελίας.</a:t>
            </a:r>
          </a:p>
          <a:p>
            <a:r>
              <a:rPr lang="el-GR" dirty="0" smtClean="0">
                <a:latin typeface="Calibri" pitchFamily="34" charset="0"/>
                <a:cs typeface="Calibri" pitchFamily="34" charset="0"/>
              </a:rPr>
              <a:t>Το επάγγελμα του σοφιστή, σύμφωνα με τον Αριστοτέλη (Ρητορική 1397</a:t>
            </a:r>
            <a:r>
              <a:rPr lang="en-GB" dirty="0" smtClean="0">
                <a:latin typeface="Calibri" pitchFamily="34" charset="0"/>
                <a:cs typeface="Calibri" pitchFamily="34" charset="0"/>
              </a:rPr>
              <a:t>b</a:t>
            </a:r>
            <a:r>
              <a:rPr lang="el-GR" dirty="0" smtClean="0">
                <a:latin typeface="Calibri" pitchFamily="34" charset="0"/>
                <a:cs typeface="Calibri" pitchFamily="34" charset="0"/>
              </a:rPr>
              <a:t>24) ήταν επικίνδυνο κι έτσι επικρατούσε η άποψη ότι ένας σοφιστής έπρεπε να αποκρύπτει την ιδιότητά του (Πλούταρχος Περικλής)</a:t>
            </a:r>
            <a:endParaRPr lang="en-GB" dirty="0">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511156"/>
          </a:xfrm>
        </p:spPr>
        <p:txBody>
          <a:bodyPr>
            <a:normAutofit fontScale="90000"/>
          </a:bodyPr>
          <a:lstStyle/>
          <a:p>
            <a:pPr algn="ctr"/>
            <a:r>
              <a:rPr lang="el-GR" b="1" dirty="0" smtClean="0">
                <a:latin typeface="Calibri" pitchFamily="34" charset="0"/>
                <a:cs typeface="Calibri" pitchFamily="34" charset="0"/>
              </a:rPr>
              <a:t>ΣΥΜΠΕΡΑΣΜΑΤΑ</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1285852" y="857232"/>
            <a:ext cx="7647836" cy="5857916"/>
          </a:xfrm>
        </p:spPr>
        <p:txBody>
          <a:bodyPr>
            <a:normAutofit fontScale="70000" lnSpcReduction="20000"/>
          </a:bodyPr>
          <a:lstStyle/>
          <a:p>
            <a:r>
              <a:rPr lang="el-GR" dirty="0" smtClean="0">
                <a:latin typeface="Calibri" pitchFamily="34" charset="0"/>
                <a:cs typeface="Calibri" pitchFamily="34" charset="0"/>
              </a:rPr>
              <a:t>Οι σοφιστές </a:t>
            </a:r>
            <a:r>
              <a:rPr lang="el-GR" smtClean="0">
                <a:latin typeface="Calibri" pitchFamily="34" charset="0"/>
                <a:cs typeface="Calibri" pitchFamily="34" charset="0"/>
              </a:rPr>
              <a:t>συνέβαλαν σημαντικά </a:t>
            </a:r>
            <a:r>
              <a:rPr lang="el-GR" dirty="0" smtClean="0">
                <a:latin typeface="Calibri" pitchFamily="34" charset="0"/>
                <a:cs typeface="Calibri" pitchFamily="34" charset="0"/>
              </a:rPr>
              <a:t>στην αλλαγή που προώθησε ο Περικλής για την πόλη της Αθήνας.</a:t>
            </a:r>
          </a:p>
          <a:p>
            <a:r>
              <a:rPr lang="el-GR" dirty="0" smtClean="0">
                <a:latin typeface="Calibri" pitchFamily="34" charset="0"/>
                <a:cs typeface="Calibri" pitchFamily="34" charset="0"/>
              </a:rPr>
              <a:t>Ήταν απαραίτητοι, ευπρόσδεκτοι, αλλά και στόχος επιθέσεων.</a:t>
            </a:r>
          </a:p>
          <a:p>
            <a:r>
              <a:rPr lang="el-GR" dirty="0" smtClean="0">
                <a:latin typeface="Calibri" pitchFamily="34" charset="0"/>
                <a:cs typeface="Calibri" pitchFamily="34" charset="0"/>
              </a:rPr>
              <a:t>Ήταν μέρος των κοινωνικών, επιστημονικών, πνευματικών και πολιτικών αλλαγών που πραγματοποιήθηκαν στην Αθήνα το δεύτερο μισό του 5</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a:t>
            </a:r>
          </a:p>
          <a:p>
            <a:r>
              <a:rPr lang="el-GR" dirty="0" smtClean="0">
                <a:latin typeface="Calibri" pitchFamily="34" charset="0"/>
                <a:cs typeface="Calibri" pitchFamily="34" charset="0"/>
              </a:rPr>
              <a:t>Η επιρροή του Περικλή στην προώθηση των σκέψεων και του έργου και της διδασκαλίας τους ήταν πολύ σημαντική και αποφασιστική.</a:t>
            </a:r>
          </a:p>
          <a:p>
            <a:r>
              <a:rPr lang="el-GR" dirty="0" smtClean="0">
                <a:latin typeface="Calibri" pitchFamily="34" charset="0"/>
                <a:cs typeface="Calibri" pitchFamily="34" charset="0"/>
              </a:rPr>
              <a:t>Σοφιστές υπήρχαν και δρούσαν και εκτός Αθηνών. Ταξίδευαν σε πολλές πόλεις της Ελλάδας και μετακινούνταν καθώς αντιμετώπιζαν τον κίνδυνο εκδίωξης από την πόλη όπου δίδασκαν. Πολλοί ήταν ξένοι αλλά και άλλοι πολίτες των πόλεων όπου δίδασκαν. Οι σοφιστές που ταξίδευαν συνοδεύονταν και από τους μαθητές τους ή είχαν μαθητές πολλούς στις πόλεις όπου ταξίδευαν και δίδασκαν. Έτσι, π.χ. ο Γοργίας δίδαξε στο Άργος όπου είχε μαθητές, ο Ιππίας ταξίδεψε στη Σπάρτη και στη Σικελία και ο Πρωταγόρας έζησε για ένα διάστημα στη Σικελία.</a:t>
            </a:r>
          </a:p>
          <a:p>
            <a:pPr>
              <a:buNone/>
            </a:pPr>
            <a:endParaRPr lang="en-GB"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200" b="1" dirty="0" smtClean="0">
                <a:latin typeface="Calibri" pitchFamily="34" charset="0"/>
                <a:cs typeface="Calibri" pitchFamily="34" charset="0"/>
              </a:rPr>
              <a:t>ΑΘΗΝΑ</a:t>
            </a:r>
            <a:r>
              <a:rPr lang="el-GR" sz="3200" b="1" dirty="0" smtClean="0">
                <a:effectLst/>
                <a:latin typeface="Calibri" pitchFamily="34" charset="0"/>
                <a:cs typeface="Calibri" pitchFamily="34" charset="0"/>
              </a:rPr>
              <a:t>: </a:t>
            </a:r>
            <a:br>
              <a:rPr lang="el-GR" sz="3200" b="1" dirty="0" smtClean="0">
                <a:effectLst/>
                <a:latin typeface="Calibri" pitchFamily="34" charset="0"/>
                <a:cs typeface="Calibri" pitchFamily="34" charset="0"/>
              </a:rPr>
            </a:br>
            <a:r>
              <a:rPr lang="el-GR" sz="3200" b="1" dirty="0" smtClean="0">
                <a:effectLst/>
                <a:latin typeface="Calibri" pitchFamily="34" charset="0"/>
                <a:cs typeface="Calibri" pitchFamily="34" charset="0"/>
              </a:rPr>
              <a:t>ΚΕΝΤΡΟ ΤΗΣ ΣΟΦΙΣΤΙΚΗΣ ΚΙΝΗΣΗΣ</a:t>
            </a:r>
            <a:endParaRPr lang="en-GB" sz="3200" b="1" dirty="0">
              <a:latin typeface="Calibri" pitchFamily="34" charset="0"/>
              <a:cs typeface="Calibri" pitchFamily="34" charset="0"/>
            </a:endParaRPr>
          </a:p>
        </p:txBody>
      </p:sp>
      <p:sp>
        <p:nvSpPr>
          <p:cNvPr id="3" name="2 - Θέση περιεχομένου"/>
          <p:cNvSpPr>
            <a:spLocks noGrp="1"/>
          </p:cNvSpPr>
          <p:nvPr>
            <p:ph idx="1"/>
          </p:nvPr>
        </p:nvSpPr>
        <p:spPr/>
        <p:txBody>
          <a:bodyPr/>
          <a:lstStyle/>
          <a:p>
            <a:r>
              <a:rPr lang="el-GR" dirty="0" smtClean="0">
                <a:latin typeface="Calibri" pitchFamily="34" charset="0"/>
                <a:cs typeface="Calibri" pitchFamily="34" charset="0"/>
              </a:rPr>
              <a:t>Γιατί η Αθήνα;</a:t>
            </a:r>
          </a:p>
          <a:p>
            <a:r>
              <a:rPr lang="el-GR" dirty="0" smtClean="0">
                <a:latin typeface="Calibri" pitchFamily="34" charset="0"/>
                <a:cs typeface="Calibri" pitchFamily="34" charset="0"/>
              </a:rPr>
              <a:t>Οι πολιτικές και κοινωνικές συνθήκες ευνόησαν στην ανάπτυξη της κίνησης</a:t>
            </a:r>
          </a:p>
          <a:p>
            <a:r>
              <a:rPr lang="el-GR" dirty="0" smtClean="0">
                <a:latin typeface="Calibri" pitchFamily="34" charset="0"/>
                <a:cs typeface="Calibri" pitchFamily="34" charset="0"/>
              </a:rPr>
              <a:t>Ο Περικλής έπαιξε σημαντικό ρόλο στην εμφάνιση των σοφιστών.</a:t>
            </a:r>
          </a:p>
          <a:p>
            <a:r>
              <a:rPr lang="el-GR" dirty="0" smtClean="0">
                <a:latin typeface="Calibri" pitchFamily="34" charset="0"/>
                <a:cs typeface="Calibri" pitchFamily="34" charset="0"/>
              </a:rPr>
              <a:t>Οι οικονομικές συνθήκες της ακμής και ανάπτυξης με τη γεωργική παραγωγή, τη βιομηχανία και το εμπόριο, η δημόσια και ιδιωτική ευημερία συνέβαλαν θετικά.</a:t>
            </a:r>
            <a:endParaRPr lang="en-GB"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effectLst/>
                <a:latin typeface="Calibri" pitchFamily="34" charset="0"/>
                <a:cs typeface="Calibri" pitchFamily="34" charset="0"/>
              </a:rPr>
              <a:t>ΑΘΗΝΑΪΚΗ ΔΗΜΟΚΡΑΤΙΑ</a:t>
            </a:r>
            <a:endParaRPr lang="en-GB" b="1" dirty="0">
              <a:effectLst/>
              <a:latin typeface="Calibri" pitchFamily="34" charset="0"/>
              <a:cs typeface="Calibri" pitchFamily="34" charset="0"/>
            </a:endParaRPr>
          </a:p>
        </p:txBody>
      </p:sp>
      <p:sp>
        <p:nvSpPr>
          <p:cNvPr id="3" name="2 - Θέση περιεχομένου"/>
          <p:cNvSpPr>
            <a:spLocks noGrp="1"/>
          </p:cNvSpPr>
          <p:nvPr>
            <p:ph idx="1"/>
          </p:nvPr>
        </p:nvSpPr>
        <p:spPr/>
        <p:txBody>
          <a:bodyPr/>
          <a:lstStyle/>
          <a:p>
            <a:r>
              <a:rPr lang="el-GR" dirty="0" smtClean="0"/>
              <a:t>ΘΟΥΚΥΔΙΔΗΣ 2,37,1:</a:t>
            </a:r>
          </a:p>
          <a:p>
            <a:r>
              <a:rPr lang="el-GR" dirty="0" smtClean="0"/>
              <a:t>«Ονομάζεται δημοκρατία διότι η διαχείριση των υποθέσεων ανατίθεται όχι σε λίγους αλλά σε πολλούς, αλλά ενώ υπάρχει ισότητα για όλους στα πολιτικά θέματα θεσπισμένη από τον νόμο, επιτρέπουμε πλήρη ελευθερία στην ατομική αξία στις δημόσιες υποθέσεις»</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4000" b="1" dirty="0" smtClean="0">
                <a:latin typeface="Calibri" pitchFamily="34" charset="0"/>
                <a:cs typeface="Calibri" pitchFamily="34" charset="0"/>
              </a:rPr>
              <a:t>ΔΗΜΟΚΡΑΤΙΑ</a:t>
            </a:r>
            <a:endParaRPr lang="en-GB" sz="4000" b="1" dirty="0">
              <a:latin typeface="Calibri" pitchFamily="34" charset="0"/>
              <a:cs typeface="Calibri" pitchFamily="34" charset="0"/>
            </a:endParaRPr>
          </a:p>
        </p:txBody>
      </p:sp>
      <p:sp>
        <p:nvSpPr>
          <p:cNvPr id="3" name="2 - Θέση περιεχομένου"/>
          <p:cNvSpPr>
            <a:spLocks noGrp="1"/>
          </p:cNvSpPr>
          <p:nvPr>
            <p:ph idx="1"/>
          </p:nvPr>
        </p:nvSpPr>
        <p:spPr/>
        <p:txBody>
          <a:bodyPr/>
          <a:lstStyle/>
          <a:p>
            <a:pPr>
              <a:buNone/>
            </a:pPr>
            <a:r>
              <a:rPr lang="el-GR" dirty="0" smtClean="0">
                <a:latin typeface="Calibri" pitchFamily="34" charset="0"/>
                <a:cs typeface="Calibri" pitchFamily="34" charset="0"/>
              </a:rPr>
              <a:t>Όλοι οι πολίτες συμμετέχουν στην εξουσία, δικανική και πολιτική.</a:t>
            </a:r>
          </a:p>
          <a:p>
            <a:pPr>
              <a:buNone/>
            </a:pPr>
            <a:r>
              <a:rPr lang="el-GR" dirty="0" smtClean="0">
                <a:latin typeface="Calibri" pitchFamily="34" charset="0"/>
                <a:cs typeface="Calibri" pitchFamily="34" charset="0"/>
              </a:rPr>
              <a:t>Όλα τα αξιώματα είναι ανοικτά στους πολίτες με την κλήρωση μετά τον Κλεισθένη.</a:t>
            </a:r>
          </a:p>
          <a:p>
            <a:pPr>
              <a:buNone/>
            </a:pPr>
            <a:r>
              <a:rPr lang="el-GR" dirty="0" smtClean="0">
                <a:latin typeface="Calibri" pitchFamily="34" charset="0"/>
                <a:cs typeface="Calibri" pitchFamily="34" charset="0"/>
              </a:rPr>
              <a:t>Μόνο το αξίωμα του στρατηγού υπόκειται στη διαδικασία της εκλογής και όχι της δια κλήρου εκλογής.</a:t>
            </a:r>
            <a:endParaRPr lang="en-GB"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b="1" dirty="0" smtClean="0">
                <a:latin typeface="Calibri" pitchFamily="34" charset="0"/>
                <a:cs typeface="Calibri" pitchFamily="34" charset="0"/>
              </a:rPr>
              <a:t>Σε ποιους απευθύνονταν οι σοφιστές;</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p:txBody>
          <a:bodyPr>
            <a:normAutofit lnSpcReduction="10000"/>
          </a:bodyPr>
          <a:lstStyle/>
          <a:p>
            <a:r>
              <a:rPr lang="el-GR" b="1" dirty="0" smtClean="0">
                <a:latin typeface="Calibri" pitchFamily="34" charset="0"/>
                <a:cs typeface="Calibri" pitchFamily="34" charset="0"/>
              </a:rPr>
              <a:t>Όχι στην εκπαίδευση των μαζών.</a:t>
            </a:r>
          </a:p>
          <a:p>
            <a:r>
              <a:rPr lang="el-GR" b="1" dirty="0" smtClean="0">
                <a:latin typeface="Calibri" pitchFamily="34" charset="0"/>
                <a:cs typeface="Calibri" pitchFamily="34" charset="0"/>
              </a:rPr>
              <a:t>Συνέβαλαν σε εκείνους που ήθελαν να διακριθούν στην πολιτική και στη δημόσια ζωή.</a:t>
            </a:r>
          </a:p>
          <a:p>
            <a:r>
              <a:rPr lang="el-GR" b="1" dirty="0" smtClean="0">
                <a:latin typeface="Calibri" pitchFamily="34" charset="0"/>
                <a:cs typeface="Calibri" pitchFamily="34" charset="0"/>
              </a:rPr>
              <a:t>Ένα είδος εκπαίδευσης μετά τη σχολική εκπαίδευση για λίγους, σε νέους 14 ετών και άνω.</a:t>
            </a:r>
          </a:p>
          <a:p>
            <a:r>
              <a:rPr lang="el-GR" b="1" dirty="0" smtClean="0">
                <a:latin typeface="Calibri" pitchFamily="34" charset="0"/>
                <a:cs typeface="Calibri" pitchFamily="34" charset="0"/>
              </a:rPr>
              <a:t>Δίδασκαν την τέχνη της πειθούς, δηλ. την ικανότητα έκφρασης με στόχο να πείσει κάποιος ένα ακροατήριο</a:t>
            </a:r>
            <a:endParaRPr lang="en-GB" b="1"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b="1" dirty="0" smtClean="0">
                <a:effectLst/>
                <a:latin typeface="Calibri" pitchFamily="34" charset="0"/>
                <a:cs typeface="Calibri" pitchFamily="34" charset="0"/>
              </a:rPr>
              <a:t>ΣΟΦΙΣΤΕΣ ΚΑΙ ΠΕΡΙΚΛΗΣ</a:t>
            </a:r>
            <a:endParaRPr lang="en-GB" b="1" dirty="0">
              <a:effectLst/>
              <a:latin typeface="Calibri" pitchFamily="34" charset="0"/>
              <a:cs typeface="Calibri" pitchFamily="34" charset="0"/>
            </a:endParaRPr>
          </a:p>
        </p:txBody>
      </p:sp>
      <p:sp>
        <p:nvSpPr>
          <p:cNvPr id="3" name="2 - Θέση περιεχομένου"/>
          <p:cNvSpPr>
            <a:spLocks noGrp="1"/>
          </p:cNvSpPr>
          <p:nvPr>
            <p:ph idx="1"/>
          </p:nvPr>
        </p:nvSpPr>
        <p:spPr/>
        <p:txBody>
          <a:bodyPr>
            <a:normAutofit lnSpcReduction="10000"/>
          </a:bodyPr>
          <a:lstStyle/>
          <a:p>
            <a:r>
              <a:rPr lang="el-GR" dirty="0" smtClean="0">
                <a:latin typeface="Calibri" pitchFamily="34" charset="0"/>
                <a:cs typeface="Calibri" pitchFamily="34" charset="0"/>
              </a:rPr>
              <a:t>Οι σοφιστές ήταν χρήσιμοι λόγω των κοινωνικών και πολιτικών συνθηκών στην Αθήνα την περίοδο της δημοκρατίας και της ακμής και δημιουργίας της αυτοκρατορίας.</a:t>
            </a:r>
          </a:p>
          <a:p>
            <a:r>
              <a:rPr lang="el-GR" dirty="0" smtClean="0">
                <a:latin typeface="Calibri" pitchFamily="34" charset="0"/>
                <a:cs typeface="Calibri" pitchFamily="34" charset="0"/>
              </a:rPr>
              <a:t>Οι σοφιστές υποστηρίχθηκαν από έναν πολιτικό, τον Περικλή.</a:t>
            </a:r>
          </a:p>
          <a:p>
            <a:r>
              <a:rPr lang="el-GR" dirty="0" smtClean="0">
                <a:latin typeface="Calibri" pitchFamily="34" charset="0"/>
                <a:cs typeface="Calibri" pitchFamily="34" charset="0"/>
              </a:rPr>
              <a:t>Ο Περικλής ήταν διανοούμενος και οι στενότεροι φίλοι του ήταν καλλιτέχνες, φιλόσοφοι και άνθρωποι του πνεύματος.</a:t>
            </a:r>
            <a:endParaRPr lang="en-GB"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ctr"/>
            <a:r>
              <a:rPr lang="el-GR" sz="3600" b="1" dirty="0" smtClean="0">
                <a:effectLst/>
                <a:latin typeface="Calibri" pitchFamily="34" charset="0"/>
                <a:cs typeface="Calibri" pitchFamily="34" charset="0"/>
              </a:rPr>
              <a:t>ΣΟΦΙΣΤΕΣ – ΦΙΛΟΙ ΤΟΥ ΠΕΡΙΚΛΗ</a:t>
            </a:r>
            <a:endParaRPr lang="en-GB" sz="3600" b="1" dirty="0">
              <a:effectLst/>
              <a:latin typeface="Calibri" pitchFamily="34" charset="0"/>
              <a:cs typeface="Calibri" pitchFamily="34" charset="0"/>
            </a:endParaRPr>
          </a:p>
        </p:txBody>
      </p:sp>
      <p:sp>
        <p:nvSpPr>
          <p:cNvPr id="3" name="2 - Θέση περιεχομένου"/>
          <p:cNvSpPr>
            <a:spLocks noGrp="1"/>
          </p:cNvSpPr>
          <p:nvPr>
            <p:ph idx="1"/>
          </p:nvPr>
        </p:nvSpPr>
        <p:spPr/>
        <p:txBody>
          <a:bodyPr/>
          <a:lstStyle/>
          <a:p>
            <a:r>
              <a:rPr lang="el-GR" dirty="0" smtClean="0">
                <a:latin typeface="Calibri" pitchFamily="34" charset="0"/>
                <a:cs typeface="Calibri" pitchFamily="34" charset="0"/>
              </a:rPr>
              <a:t>Ο Αθηναίος </a:t>
            </a:r>
            <a:r>
              <a:rPr lang="el-GR" b="1" dirty="0" smtClean="0">
                <a:latin typeface="Calibri" pitchFamily="34" charset="0"/>
                <a:cs typeface="Calibri" pitchFamily="34" charset="0"/>
              </a:rPr>
              <a:t>Δάμων</a:t>
            </a:r>
            <a:r>
              <a:rPr lang="el-GR" dirty="0" smtClean="0">
                <a:latin typeface="Calibri" pitchFamily="34" charset="0"/>
                <a:cs typeface="Calibri" pitchFamily="34" charset="0"/>
              </a:rPr>
              <a:t>: φίλος του Σωκράτη και του </a:t>
            </a:r>
            <a:r>
              <a:rPr lang="el-GR" dirty="0" err="1" smtClean="0">
                <a:latin typeface="Calibri" pitchFamily="34" charset="0"/>
                <a:cs typeface="Calibri" pitchFamily="34" charset="0"/>
              </a:rPr>
              <a:t>Πρόδικου</a:t>
            </a:r>
            <a:r>
              <a:rPr lang="el-GR" dirty="0" smtClean="0">
                <a:latin typeface="Calibri" pitchFamily="34" charset="0"/>
                <a:cs typeface="Calibri" pitchFamily="34" charset="0"/>
              </a:rPr>
              <a:t> – εκπαιδευτής του Περικλή στην πολιτική. Κατά τον Ισοκράτη ήταν ο «σοφότερος» των ανδρών της εποχής του. Με τη διαδικασία του οστρακισμού είχε διωχθεί λόγω της πολιτικής του σταδιοδρομίας και δύναμης.</a:t>
            </a:r>
            <a:endParaRPr lang="en-GB"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ctr"/>
            <a:r>
              <a:rPr lang="el-GR" sz="4400" b="1" dirty="0" smtClean="0">
                <a:effectLst/>
                <a:latin typeface="Calibri" pitchFamily="34" charset="0"/>
                <a:cs typeface="Calibri" pitchFamily="34" charset="0"/>
              </a:rPr>
              <a:t>ΣΟΦΙΣΤΕΣ – ΦΙΛΟΙ ΤΟΥ ΠΕΡΙΚΛΗ</a:t>
            </a:r>
            <a:endParaRPr lang="en-GB" dirty="0"/>
          </a:p>
        </p:txBody>
      </p:sp>
      <p:sp>
        <p:nvSpPr>
          <p:cNvPr id="3" name="2 - Θέση περιεχομένου"/>
          <p:cNvSpPr>
            <a:spLocks noGrp="1"/>
          </p:cNvSpPr>
          <p:nvPr>
            <p:ph idx="1"/>
          </p:nvPr>
        </p:nvSpPr>
        <p:spPr/>
        <p:txBody>
          <a:bodyPr>
            <a:normAutofit fontScale="85000" lnSpcReduction="10000"/>
          </a:bodyPr>
          <a:lstStyle/>
          <a:p>
            <a:r>
              <a:rPr lang="el-GR" b="1" dirty="0" smtClean="0">
                <a:latin typeface="Calibri" pitchFamily="34" charset="0"/>
                <a:cs typeface="Calibri" pitchFamily="34" charset="0"/>
              </a:rPr>
              <a:t>Αναξαγόρας:</a:t>
            </a:r>
            <a:r>
              <a:rPr lang="el-GR" dirty="0" smtClean="0">
                <a:latin typeface="Calibri" pitchFamily="34" charset="0"/>
                <a:cs typeface="Calibri" pitchFamily="34" charset="0"/>
              </a:rPr>
              <a:t> Ο Περικλής τον θαύμαζε, σύμφωνα με τον Πλούταρχο. Απ’ αυτόν είχε επηρεαστεί κι είχε αναπτύξει τον επιστημονικό του ορθολογισμό εναντίον κάθε δεισιδαιμονίας. Έτσι, μας σώζεται η ιστορία του Περικλή που επιχείρησε να εξηγήσει την έκλειψη του ηλίου το 431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αναφερόμενος στις κινήσεις του ήλιου και της σελήνης. Επίσης, ο Περικλής επηρεασμένος από τον Αναξαγόρα υιοθέτησε την αιτιολογημένη κρίση και τον ορθολογισμό ενώ απέρριψε την κρίση που βασιζόταν στα αισθήματα ή την τύχη.</a:t>
            </a:r>
            <a:endParaRPr lang="en-GB" b="1" dirty="0">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400" b="1" dirty="0" smtClean="0">
                <a:effectLst/>
                <a:latin typeface="Calibri" pitchFamily="34" charset="0"/>
                <a:cs typeface="Calibri" pitchFamily="34" charset="0"/>
              </a:rPr>
              <a:t>ΣΟΦΙΣΤΕΣ – ΦΙΛΟΙ ΤΟΥ ΠΕΡΙΚΛΗ</a:t>
            </a:r>
            <a:endParaRPr lang="en-GB" dirty="0"/>
          </a:p>
        </p:txBody>
      </p:sp>
      <p:sp>
        <p:nvSpPr>
          <p:cNvPr id="3" name="2 - Θέση περιεχομένου"/>
          <p:cNvSpPr>
            <a:spLocks noGrp="1"/>
          </p:cNvSpPr>
          <p:nvPr>
            <p:ph idx="1"/>
          </p:nvPr>
        </p:nvSpPr>
        <p:spPr/>
        <p:txBody>
          <a:bodyPr>
            <a:normAutofit fontScale="85000" lnSpcReduction="10000"/>
          </a:bodyPr>
          <a:lstStyle/>
          <a:p>
            <a:r>
              <a:rPr lang="el-GR" b="1" dirty="0" smtClean="0">
                <a:latin typeface="Calibri" pitchFamily="34" charset="0"/>
                <a:cs typeface="Calibri" pitchFamily="34" charset="0"/>
              </a:rPr>
              <a:t>Πρωταγόρας:</a:t>
            </a:r>
            <a:r>
              <a:rPr lang="el-GR" dirty="0" smtClean="0">
                <a:latin typeface="Calibri" pitchFamily="34" charset="0"/>
                <a:cs typeface="Calibri" pitchFamily="34" charset="0"/>
              </a:rPr>
              <a:t> είχε επιλεγεί από τον Περικλή να γράψει νόμους για τους </a:t>
            </a:r>
            <a:r>
              <a:rPr lang="el-GR" dirty="0" err="1" smtClean="0">
                <a:latin typeface="Calibri" pitchFamily="34" charset="0"/>
                <a:cs typeface="Calibri" pitchFamily="34" charset="0"/>
              </a:rPr>
              <a:t>Θουρίους</a:t>
            </a:r>
            <a:r>
              <a:rPr lang="el-GR" dirty="0" smtClean="0">
                <a:latin typeface="Calibri" pitchFamily="34" charset="0"/>
                <a:cs typeface="Calibri" pitchFamily="34" charset="0"/>
              </a:rPr>
              <a:t>, την αποικία που ιδρύθηκε το 444/43 στη Νότια Ιταλία. Ως προς την επιχειρηματολογία και την επίδραση του Πρωταγόρα με τους </a:t>
            </a:r>
            <a:r>
              <a:rPr lang="el-GR" dirty="0" err="1" smtClean="0">
                <a:latin typeface="Calibri" pitchFamily="34" charset="0"/>
                <a:cs typeface="Calibri" pitchFamily="34" charset="0"/>
              </a:rPr>
              <a:t>δισσούς</a:t>
            </a:r>
            <a:r>
              <a:rPr lang="el-GR" dirty="0" smtClean="0">
                <a:latin typeface="Calibri" pitchFamily="34" charset="0"/>
                <a:cs typeface="Calibri" pitchFamily="34" charset="0"/>
              </a:rPr>
              <a:t> του λόγους και την αντιλογία, παραδίδεται από τον Πλούταρχο μια ιστορία σύμφωνα με την οποία Περικλής και Πρωταγόρας συζητούσαν για το αίτιο ανθρωποκτονίας σε αθλητικούς αγώνες, το όργανο ή ο αθλητής που χρησιμοποιεί το όργανο ή ενδεχομένως και οι υπεύθυνοι της διοργάνωσης των αθλητικών αγώνων.</a:t>
            </a:r>
            <a:endParaRPr lang="en-GB" b="1" dirty="0">
              <a:latin typeface="Calibri" pitchFamily="34" charset="0"/>
              <a:cs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169</TotalTime>
  <Words>922</Words>
  <Application>Microsoft Office PowerPoint</Application>
  <PresentationFormat>Προβολή στην οθόνη (4:3)</PresentationFormat>
  <Paragraphs>48</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Ηλιοστάσιο</vt:lpstr>
      <vt:lpstr>ΣΟΦΙΣΤΙΚΗ ΚΙΝΗΣΗ</vt:lpstr>
      <vt:lpstr>ΑΘΗΝΑ:  ΚΕΝΤΡΟ ΤΗΣ ΣΟΦΙΣΤΙΚΗΣ ΚΙΝΗΣΗΣ</vt:lpstr>
      <vt:lpstr>ΑΘΗΝΑΪΚΗ ΔΗΜΟΚΡΑΤΙΑ</vt:lpstr>
      <vt:lpstr>ΔΗΜΟΚΡΑΤΙΑ</vt:lpstr>
      <vt:lpstr>Σε ποιους απευθύνονταν οι σοφιστές;</vt:lpstr>
      <vt:lpstr>ΣΟΦΙΣΤΕΣ ΚΑΙ ΠΕΡΙΚΛΗΣ</vt:lpstr>
      <vt:lpstr>ΣΟΦΙΣΤΕΣ – ΦΙΛΟΙ ΤΟΥ ΠΕΡΙΚΛΗ</vt:lpstr>
      <vt:lpstr>ΣΟΦΙΣΤΕΣ – ΦΙΛΟΙ ΤΟΥ ΠΕΡΙΚΛΗ</vt:lpstr>
      <vt:lpstr>ΣΟΦΙΣΤΕΣ – ΦΙΛΟΙ ΤΟΥ ΠΕΡΙΚΛΗ</vt:lpstr>
      <vt:lpstr>ΣΟΦΙΣΤΕΣ – ΦΙΛΟΙ ΤΟΥ ΠΕΡΙΚΛΗ</vt:lpstr>
      <vt:lpstr>ΑΘΗΝΑ: «παίδευσις της Ελλάδος», κέντρο της φιλοσοφίας;</vt:lpstr>
      <vt:lpstr>ΕΠΙΘΕΣΕΙΣ ΚΑΤΑ ΤΩΝ ΦΙΛΟΣΟΦΩΝ</vt:lpstr>
      <vt:lpstr>ΣΥΜΠΕΡΑΣΜΑΤΑ</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ΣΟΦΙΣΤΙΚΗ ΚΙΝΗΣΗ</dc:title>
  <dc:creator>eleni</dc:creator>
  <cp:lastModifiedBy>eleni</cp:lastModifiedBy>
  <cp:revision>9</cp:revision>
  <dcterms:created xsi:type="dcterms:W3CDTF">2021-03-05T06:36:52Z</dcterms:created>
  <dcterms:modified xsi:type="dcterms:W3CDTF">2021-03-05T09:26:33Z</dcterms:modified>
</cp:coreProperties>
</file>