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4"/>
  </p:notesMasterIdLst>
  <p:sldIdLst>
    <p:sldId id="256" r:id="rId2"/>
    <p:sldId id="259" r:id="rId3"/>
    <p:sldId id="303" r:id="rId4"/>
    <p:sldId id="298" r:id="rId5"/>
    <p:sldId id="299" r:id="rId6"/>
    <p:sldId id="300" r:id="rId7"/>
    <p:sldId id="301" r:id="rId8"/>
    <p:sldId id="302" r:id="rId9"/>
    <p:sldId id="304" r:id="rId10"/>
    <p:sldId id="305" r:id="rId11"/>
    <p:sldId id="307" r:id="rId12"/>
    <p:sldId id="306" r:id="rId13"/>
    <p:sldId id="308" r:id="rId14"/>
    <p:sldId id="309" r:id="rId15"/>
    <p:sldId id="311" r:id="rId16"/>
    <p:sldId id="312" r:id="rId17"/>
    <p:sldId id="313" r:id="rId18"/>
    <p:sldId id="314" r:id="rId19"/>
    <p:sldId id="315" r:id="rId20"/>
    <p:sldId id="316" r:id="rId21"/>
    <p:sldId id="321" r:id="rId22"/>
    <p:sldId id="319"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s koutsampelas" initials="ck" lastIdx="2" clrIdx="0">
    <p:extLst>
      <p:ext uri="{19B8F6BF-5375-455C-9EA6-DF929625EA0E}">
        <p15:presenceInfo xmlns:p15="http://schemas.microsoft.com/office/powerpoint/2012/main" userId="3a6b06193111f82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0909" autoAdjust="0"/>
  </p:normalViewPr>
  <p:slideViewPr>
    <p:cSldViewPr>
      <p:cViewPr varScale="1">
        <p:scale>
          <a:sx n="88" d="100"/>
          <a:sy n="88" d="100"/>
        </p:scale>
        <p:origin x="1242" y="45"/>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4FFFF-9745-43A5-8DC9-22A5280968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8FD7766D-9FA7-4428-897B-7BE36EF4A583}">
      <dgm:prSet phldrT="[Text]" custT="1"/>
      <dgm:spPr/>
      <dgm:t>
        <a:bodyPr/>
        <a:lstStyle/>
        <a:p>
          <a:r>
            <a:rPr lang="el-GR" sz="2000" dirty="0"/>
            <a:t>Οικονομικές αποφάσεις</a:t>
          </a:r>
          <a:endParaRPr lang="en-GB" sz="2000" dirty="0"/>
        </a:p>
      </dgm:t>
    </dgm:pt>
    <dgm:pt modelId="{88198A8A-6593-4B46-9FB4-18A30FA5F2A0}" type="parTrans" cxnId="{4365B16D-0B9E-4E87-9BD9-4F6D0FBB96AA}">
      <dgm:prSet/>
      <dgm:spPr/>
      <dgm:t>
        <a:bodyPr/>
        <a:lstStyle/>
        <a:p>
          <a:endParaRPr lang="en-GB" sz="2400"/>
        </a:p>
      </dgm:t>
    </dgm:pt>
    <dgm:pt modelId="{D219B088-A8DD-4307-BC11-79F9DE2459EF}" type="sibTrans" cxnId="{4365B16D-0B9E-4E87-9BD9-4F6D0FBB96AA}">
      <dgm:prSet/>
      <dgm:spPr/>
      <dgm:t>
        <a:bodyPr/>
        <a:lstStyle/>
        <a:p>
          <a:endParaRPr lang="en-GB" sz="2400"/>
        </a:p>
      </dgm:t>
    </dgm:pt>
    <dgm:pt modelId="{561860F2-6D84-432B-BE03-DE1A2BBE10AA}">
      <dgm:prSet phldrT="[Text]" custT="1"/>
      <dgm:spPr/>
      <dgm:t>
        <a:bodyPr/>
        <a:lstStyle/>
        <a:p>
          <a:r>
            <a:rPr lang="el-GR" sz="1800" dirty="0"/>
            <a:t>Πως τα άτομα αποφασίζουν</a:t>
          </a:r>
          <a:endParaRPr lang="en-GB" sz="1800" dirty="0"/>
        </a:p>
      </dgm:t>
    </dgm:pt>
    <dgm:pt modelId="{67BF1395-9917-4989-BDAF-5DDA34F9149D}" type="parTrans" cxnId="{BA22D926-06C6-4E25-8B39-524C68ED79ED}">
      <dgm:prSet custT="1"/>
      <dgm:spPr/>
      <dgm:t>
        <a:bodyPr/>
        <a:lstStyle/>
        <a:p>
          <a:endParaRPr lang="en-GB" sz="700"/>
        </a:p>
      </dgm:t>
    </dgm:pt>
    <dgm:pt modelId="{35414FA9-8890-4FE7-BCB5-CD8DEDEE1E54}" type="sibTrans" cxnId="{BA22D926-06C6-4E25-8B39-524C68ED79ED}">
      <dgm:prSet/>
      <dgm:spPr/>
      <dgm:t>
        <a:bodyPr/>
        <a:lstStyle/>
        <a:p>
          <a:endParaRPr lang="en-GB" sz="2400"/>
        </a:p>
      </dgm:t>
    </dgm:pt>
    <dgm:pt modelId="{F462FDCA-0E87-4AF1-AC2C-91E1A0573178}">
      <dgm:prSet phldrT="[Text]" custT="1"/>
      <dgm:spPr/>
      <dgm:t>
        <a:bodyPr/>
        <a:lstStyle/>
        <a:p>
          <a:r>
            <a:rPr lang="el-GR" sz="1800" dirty="0"/>
            <a:t>Πως τα άτομα αλληλεπιδρούν</a:t>
          </a:r>
          <a:endParaRPr lang="en-GB" sz="1800" dirty="0"/>
        </a:p>
      </dgm:t>
    </dgm:pt>
    <dgm:pt modelId="{0CC7E916-AFA5-421B-B92E-93E2C74B30E5}" type="parTrans" cxnId="{31013F20-779F-4DF6-8179-4C7CA1481673}">
      <dgm:prSet custT="1"/>
      <dgm:spPr/>
      <dgm:t>
        <a:bodyPr/>
        <a:lstStyle/>
        <a:p>
          <a:endParaRPr lang="en-GB" sz="700"/>
        </a:p>
      </dgm:t>
    </dgm:pt>
    <dgm:pt modelId="{47069907-9D9E-4C92-BC6D-90B24666C900}" type="sibTrans" cxnId="{31013F20-779F-4DF6-8179-4C7CA1481673}">
      <dgm:prSet/>
      <dgm:spPr/>
      <dgm:t>
        <a:bodyPr/>
        <a:lstStyle/>
        <a:p>
          <a:endParaRPr lang="en-GB" sz="2400"/>
        </a:p>
      </dgm:t>
    </dgm:pt>
    <dgm:pt modelId="{86C3C73C-C150-46B8-B67F-26B45EF8D61E}">
      <dgm:prSet custT="1"/>
      <dgm:spPr/>
      <dgm:t>
        <a:bodyPr/>
        <a:lstStyle/>
        <a:p>
          <a:r>
            <a:rPr lang="el-GR" sz="1800" dirty="0"/>
            <a:t>Πως η οικονομία λειτουργεί ως σύνολο</a:t>
          </a:r>
          <a:endParaRPr lang="en-GB" sz="1800" dirty="0"/>
        </a:p>
      </dgm:t>
    </dgm:pt>
    <dgm:pt modelId="{E57B5371-F07F-4B75-B698-3D687B9F9199}" type="parTrans" cxnId="{0D7A50C1-5A1A-4D09-AE7E-AF6E7E1845E0}">
      <dgm:prSet custT="1"/>
      <dgm:spPr/>
      <dgm:t>
        <a:bodyPr/>
        <a:lstStyle/>
        <a:p>
          <a:endParaRPr lang="en-GB" sz="700"/>
        </a:p>
      </dgm:t>
    </dgm:pt>
    <dgm:pt modelId="{EB5B1A05-3C48-490A-BDBA-C2079D3F29A9}" type="sibTrans" cxnId="{0D7A50C1-5A1A-4D09-AE7E-AF6E7E1845E0}">
      <dgm:prSet/>
      <dgm:spPr/>
      <dgm:t>
        <a:bodyPr/>
        <a:lstStyle/>
        <a:p>
          <a:endParaRPr lang="en-GB" sz="2400"/>
        </a:p>
      </dgm:t>
    </dgm:pt>
    <dgm:pt modelId="{8ED6E33C-03E6-4147-AD1C-7871C6261FED}" type="pres">
      <dgm:prSet presAssocID="{4E84FFFF-9745-43A5-8DC9-22A528096870}" presName="diagram" presStyleCnt="0">
        <dgm:presLayoutVars>
          <dgm:chPref val="1"/>
          <dgm:dir/>
          <dgm:animOne val="branch"/>
          <dgm:animLvl val="lvl"/>
          <dgm:resizeHandles val="exact"/>
        </dgm:presLayoutVars>
      </dgm:prSet>
      <dgm:spPr/>
    </dgm:pt>
    <dgm:pt modelId="{F9499108-1795-4B65-B333-C09ED99CBABC}" type="pres">
      <dgm:prSet presAssocID="{8FD7766D-9FA7-4428-897B-7BE36EF4A583}" presName="root1" presStyleCnt="0"/>
      <dgm:spPr/>
    </dgm:pt>
    <dgm:pt modelId="{5DA1AA0D-5C9D-4B6C-A626-0F36368E65C9}" type="pres">
      <dgm:prSet presAssocID="{8FD7766D-9FA7-4428-897B-7BE36EF4A583}" presName="LevelOneTextNode" presStyleLbl="node0" presStyleIdx="0" presStyleCnt="1">
        <dgm:presLayoutVars>
          <dgm:chPref val="3"/>
        </dgm:presLayoutVars>
      </dgm:prSet>
      <dgm:spPr/>
    </dgm:pt>
    <dgm:pt modelId="{ACC6D56A-83A8-4056-A029-E7B836E0BC27}" type="pres">
      <dgm:prSet presAssocID="{8FD7766D-9FA7-4428-897B-7BE36EF4A583}" presName="level2hierChild" presStyleCnt="0"/>
      <dgm:spPr/>
    </dgm:pt>
    <dgm:pt modelId="{8111F562-E10B-48E6-9B4E-837B9089A3B1}" type="pres">
      <dgm:prSet presAssocID="{67BF1395-9917-4989-BDAF-5DDA34F9149D}" presName="conn2-1" presStyleLbl="parChTrans1D2" presStyleIdx="0" presStyleCnt="3"/>
      <dgm:spPr/>
    </dgm:pt>
    <dgm:pt modelId="{4312C9DB-4624-4628-B183-5500E9181CC4}" type="pres">
      <dgm:prSet presAssocID="{67BF1395-9917-4989-BDAF-5DDA34F9149D}" presName="connTx" presStyleLbl="parChTrans1D2" presStyleIdx="0" presStyleCnt="3"/>
      <dgm:spPr/>
    </dgm:pt>
    <dgm:pt modelId="{2586207E-A328-4A45-BC50-277552E139B2}" type="pres">
      <dgm:prSet presAssocID="{561860F2-6D84-432B-BE03-DE1A2BBE10AA}" presName="root2" presStyleCnt="0"/>
      <dgm:spPr/>
    </dgm:pt>
    <dgm:pt modelId="{2D63352C-12D5-48B5-948E-DB9A0EE0F6E2}" type="pres">
      <dgm:prSet presAssocID="{561860F2-6D84-432B-BE03-DE1A2BBE10AA}" presName="LevelTwoTextNode" presStyleLbl="node2" presStyleIdx="0" presStyleCnt="3">
        <dgm:presLayoutVars>
          <dgm:chPref val="3"/>
        </dgm:presLayoutVars>
      </dgm:prSet>
      <dgm:spPr/>
    </dgm:pt>
    <dgm:pt modelId="{71547239-679D-41DA-B377-66ACE269976D}" type="pres">
      <dgm:prSet presAssocID="{561860F2-6D84-432B-BE03-DE1A2BBE10AA}" presName="level3hierChild" presStyleCnt="0"/>
      <dgm:spPr/>
    </dgm:pt>
    <dgm:pt modelId="{A4C7AA20-7B1E-4E31-8A7B-292C37513A90}" type="pres">
      <dgm:prSet presAssocID="{0CC7E916-AFA5-421B-B92E-93E2C74B30E5}" presName="conn2-1" presStyleLbl="parChTrans1D2" presStyleIdx="1" presStyleCnt="3"/>
      <dgm:spPr/>
    </dgm:pt>
    <dgm:pt modelId="{95A68F33-81FA-4864-A5BA-64D27EEDC012}" type="pres">
      <dgm:prSet presAssocID="{0CC7E916-AFA5-421B-B92E-93E2C74B30E5}" presName="connTx" presStyleLbl="parChTrans1D2" presStyleIdx="1" presStyleCnt="3"/>
      <dgm:spPr/>
    </dgm:pt>
    <dgm:pt modelId="{A3237C45-B963-4B00-AC0B-9CA7ECE469EE}" type="pres">
      <dgm:prSet presAssocID="{F462FDCA-0E87-4AF1-AC2C-91E1A0573178}" presName="root2" presStyleCnt="0"/>
      <dgm:spPr/>
    </dgm:pt>
    <dgm:pt modelId="{FCFE3652-C28D-4FC5-AE95-D76EE62320A5}" type="pres">
      <dgm:prSet presAssocID="{F462FDCA-0E87-4AF1-AC2C-91E1A0573178}" presName="LevelTwoTextNode" presStyleLbl="node2" presStyleIdx="1" presStyleCnt="3">
        <dgm:presLayoutVars>
          <dgm:chPref val="3"/>
        </dgm:presLayoutVars>
      </dgm:prSet>
      <dgm:spPr/>
    </dgm:pt>
    <dgm:pt modelId="{DDF49617-2651-4CDE-9372-B79C4A5D0842}" type="pres">
      <dgm:prSet presAssocID="{F462FDCA-0E87-4AF1-AC2C-91E1A0573178}" presName="level3hierChild" presStyleCnt="0"/>
      <dgm:spPr/>
    </dgm:pt>
    <dgm:pt modelId="{6D397E4A-6BAE-481F-B171-3A45CFBE82D5}" type="pres">
      <dgm:prSet presAssocID="{E57B5371-F07F-4B75-B698-3D687B9F9199}" presName="conn2-1" presStyleLbl="parChTrans1D2" presStyleIdx="2" presStyleCnt="3"/>
      <dgm:spPr/>
    </dgm:pt>
    <dgm:pt modelId="{C795D020-2CB9-4700-A835-888C7A1E1A39}" type="pres">
      <dgm:prSet presAssocID="{E57B5371-F07F-4B75-B698-3D687B9F9199}" presName="connTx" presStyleLbl="parChTrans1D2" presStyleIdx="2" presStyleCnt="3"/>
      <dgm:spPr/>
    </dgm:pt>
    <dgm:pt modelId="{42FA3A91-A5A0-4686-8693-6B87DB86A496}" type="pres">
      <dgm:prSet presAssocID="{86C3C73C-C150-46B8-B67F-26B45EF8D61E}" presName="root2" presStyleCnt="0"/>
      <dgm:spPr/>
    </dgm:pt>
    <dgm:pt modelId="{BCFDD522-6AC4-4909-9B39-560BE8F67B72}" type="pres">
      <dgm:prSet presAssocID="{86C3C73C-C150-46B8-B67F-26B45EF8D61E}" presName="LevelTwoTextNode" presStyleLbl="node2" presStyleIdx="2" presStyleCnt="3">
        <dgm:presLayoutVars>
          <dgm:chPref val="3"/>
        </dgm:presLayoutVars>
      </dgm:prSet>
      <dgm:spPr/>
    </dgm:pt>
    <dgm:pt modelId="{50FA8D1D-2141-4E3E-902D-FB9C833512B0}" type="pres">
      <dgm:prSet presAssocID="{86C3C73C-C150-46B8-B67F-26B45EF8D61E}" presName="level3hierChild" presStyleCnt="0"/>
      <dgm:spPr/>
    </dgm:pt>
  </dgm:ptLst>
  <dgm:cxnLst>
    <dgm:cxn modelId="{63E2E40E-2F8E-45C1-9CFA-3CA56AF84D30}" type="presOf" srcId="{86C3C73C-C150-46B8-B67F-26B45EF8D61E}" destId="{BCFDD522-6AC4-4909-9B39-560BE8F67B72}" srcOrd="0" destOrd="0" presId="urn:microsoft.com/office/officeart/2005/8/layout/hierarchy2"/>
    <dgm:cxn modelId="{31013F20-779F-4DF6-8179-4C7CA1481673}" srcId="{8FD7766D-9FA7-4428-897B-7BE36EF4A583}" destId="{F462FDCA-0E87-4AF1-AC2C-91E1A0573178}" srcOrd="1" destOrd="0" parTransId="{0CC7E916-AFA5-421B-B92E-93E2C74B30E5}" sibTransId="{47069907-9D9E-4C92-BC6D-90B24666C900}"/>
    <dgm:cxn modelId="{BA22D926-06C6-4E25-8B39-524C68ED79ED}" srcId="{8FD7766D-9FA7-4428-897B-7BE36EF4A583}" destId="{561860F2-6D84-432B-BE03-DE1A2BBE10AA}" srcOrd="0" destOrd="0" parTransId="{67BF1395-9917-4989-BDAF-5DDA34F9149D}" sibTransId="{35414FA9-8890-4FE7-BCB5-CD8DEDEE1E54}"/>
    <dgm:cxn modelId="{6F350F35-2B39-44C2-B3F8-A10D1FEA91FD}" type="presOf" srcId="{67BF1395-9917-4989-BDAF-5DDA34F9149D}" destId="{8111F562-E10B-48E6-9B4E-837B9089A3B1}" srcOrd="0" destOrd="0" presId="urn:microsoft.com/office/officeart/2005/8/layout/hierarchy2"/>
    <dgm:cxn modelId="{6183D96C-17B2-416A-883F-AFB0AD96DE71}" type="presOf" srcId="{8FD7766D-9FA7-4428-897B-7BE36EF4A583}" destId="{5DA1AA0D-5C9D-4B6C-A626-0F36368E65C9}" srcOrd="0" destOrd="0" presId="urn:microsoft.com/office/officeart/2005/8/layout/hierarchy2"/>
    <dgm:cxn modelId="{4365B16D-0B9E-4E87-9BD9-4F6D0FBB96AA}" srcId="{4E84FFFF-9745-43A5-8DC9-22A528096870}" destId="{8FD7766D-9FA7-4428-897B-7BE36EF4A583}" srcOrd="0" destOrd="0" parTransId="{88198A8A-6593-4B46-9FB4-18A30FA5F2A0}" sibTransId="{D219B088-A8DD-4307-BC11-79F9DE2459EF}"/>
    <dgm:cxn modelId="{D641644E-BCF6-4019-9AF1-FB2CB424540C}" type="presOf" srcId="{67BF1395-9917-4989-BDAF-5DDA34F9149D}" destId="{4312C9DB-4624-4628-B183-5500E9181CC4}" srcOrd="1" destOrd="0" presId="urn:microsoft.com/office/officeart/2005/8/layout/hierarchy2"/>
    <dgm:cxn modelId="{4D973C56-E53A-489F-AEDA-9B79A36EEFBD}" type="presOf" srcId="{0CC7E916-AFA5-421B-B92E-93E2C74B30E5}" destId="{A4C7AA20-7B1E-4E31-8A7B-292C37513A90}" srcOrd="0" destOrd="0" presId="urn:microsoft.com/office/officeart/2005/8/layout/hierarchy2"/>
    <dgm:cxn modelId="{937B647D-488B-4B48-A05C-BCB41F4EFADF}" type="presOf" srcId="{0CC7E916-AFA5-421B-B92E-93E2C74B30E5}" destId="{95A68F33-81FA-4864-A5BA-64D27EEDC012}" srcOrd="1" destOrd="0" presId="urn:microsoft.com/office/officeart/2005/8/layout/hierarchy2"/>
    <dgm:cxn modelId="{0D2A267E-3892-4CF3-9513-00288B129BAE}" type="presOf" srcId="{561860F2-6D84-432B-BE03-DE1A2BBE10AA}" destId="{2D63352C-12D5-48B5-948E-DB9A0EE0F6E2}" srcOrd="0" destOrd="0" presId="urn:microsoft.com/office/officeart/2005/8/layout/hierarchy2"/>
    <dgm:cxn modelId="{C6D42D81-FD88-4AFE-BF8F-68CFD4498FB7}" type="presOf" srcId="{4E84FFFF-9745-43A5-8DC9-22A528096870}" destId="{8ED6E33C-03E6-4147-AD1C-7871C6261FED}" srcOrd="0" destOrd="0" presId="urn:microsoft.com/office/officeart/2005/8/layout/hierarchy2"/>
    <dgm:cxn modelId="{A9FC9281-2AFF-4125-85E2-7FE1CABDF10F}" type="presOf" srcId="{E57B5371-F07F-4B75-B698-3D687B9F9199}" destId="{6D397E4A-6BAE-481F-B171-3A45CFBE82D5}" srcOrd="0" destOrd="0" presId="urn:microsoft.com/office/officeart/2005/8/layout/hierarchy2"/>
    <dgm:cxn modelId="{DCD2F1A1-F9CB-45D1-A0A4-F7E8FBB6D4EF}" type="presOf" srcId="{E57B5371-F07F-4B75-B698-3D687B9F9199}" destId="{C795D020-2CB9-4700-A835-888C7A1E1A39}" srcOrd="1" destOrd="0" presId="urn:microsoft.com/office/officeart/2005/8/layout/hierarchy2"/>
    <dgm:cxn modelId="{0D7A50C1-5A1A-4D09-AE7E-AF6E7E1845E0}" srcId="{8FD7766D-9FA7-4428-897B-7BE36EF4A583}" destId="{86C3C73C-C150-46B8-B67F-26B45EF8D61E}" srcOrd="2" destOrd="0" parTransId="{E57B5371-F07F-4B75-B698-3D687B9F9199}" sibTransId="{EB5B1A05-3C48-490A-BDBA-C2079D3F29A9}"/>
    <dgm:cxn modelId="{43476AD2-ED88-4D97-AACD-0DD6F1418D54}" type="presOf" srcId="{F462FDCA-0E87-4AF1-AC2C-91E1A0573178}" destId="{FCFE3652-C28D-4FC5-AE95-D76EE62320A5}" srcOrd="0" destOrd="0" presId="urn:microsoft.com/office/officeart/2005/8/layout/hierarchy2"/>
    <dgm:cxn modelId="{5165860F-584B-4B92-9443-4C345DBDEB57}" type="presParOf" srcId="{8ED6E33C-03E6-4147-AD1C-7871C6261FED}" destId="{F9499108-1795-4B65-B333-C09ED99CBABC}" srcOrd="0" destOrd="0" presId="urn:microsoft.com/office/officeart/2005/8/layout/hierarchy2"/>
    <dgm:cxn modelId="{D8007E95-1DF4-40D2-987A-BFD4C0CB8249}" type="presParOf" srcId="{F9499108-1795-4B65-B333-C09ED99CBABC}" destId="{5DA1AA0D-5C9D-4B6C-A626-0F36368E65C9}" srcOrd="0" destOrd="0" presId="urn:microsoft.com/office/officeart/2005/8/layout/hierarchy2"/>
    <dgm:cxn modelId="{A0C4CB91-07F0-4C13-9EE9-EFCA1B240434}" type="presParOf" srcId="{F9499108-1795-4B65-B333-C09ED99CBABC}" destId="{ACC6D56A-83A8-4056-A029-E7B836E0BC27}" srcOrd="1" destOrd="0" presId="urn:microsoft.com/office/officeart/2005/8/layout/hierarchy2"/>
    <dgm:cxn modelId="{054E4806-06A2-4D00-8ED3-66C744FAA0F5}" type="presParOf" srcId="{ACC6D56A-83A8-4056-A029-E7B836E0BC27}" destId="{8111F562-E10B-48E6-9B4E-837B9089A3B1}" srcOrd="0" destOrd="0" presId="urn:microsoft.com/office/officeart/2005/8/layout/hierarchy2"/>
    <dgm:cxn modelId="{39CE4DF3-0AA1-4F9E-94ED-291DFA1E4810}" type="presParOf" srcId="{8111F562-E10B-48E6-9B4E-837B9089A3B1}" destId="{4312C9DB-4624-4628-B183-5500E9181CC4}" srcOrd="0" destOrd="0" presId="urn:microsoft.com/office/officeart/2005/8/layout/hierarchy2"/>
    <dgm:cxn modelId="{DEFE092C-CBCE-4D53-84FB-F1024FA8FA0C}" type="presParOf" srcId="{ACC6D56A-83A8-4056-A029-E7B836E0BC27}" destId="{2586207E-A328-4A45-BC50-277552E139B2}" srcOrd="1" destOrd="0" presId="urn:microsoft.com/office/officeart/2005/8/layout/hierarchy2"/>
    <dgm:cxn modelId="{4BF540C6-0DBB-48EA-9C86-C518901697D8}" type="presParOf" srcId="{2586207E-A328-4A45-BC50-277552E139B2}" destId="{2D63352C-12D5-48B5-948E-DB9A0EE0F6E2}" srcOrd="0" destOrd="0" presId="urn:microsoft.com/office/officeart/2005/8/layout/hierarchy2"/>
    <dgm:cxn modelId="{6D31A274-30BE-4B84-9C9D-A9FE7670B06F}" type="presParOf" srcId="{2586207E-A328-4A45-BC50-277552E139B2}" destId="{71547239-679D-41DA-B377-66ACE269976D}" srcOrd="1" destOrd="0" presId="urn:microsoft.com/office/officeart/2005/8/layout/hierarchy2"/>
    <dgm:cxn modelId="{403A9709-B306-43C8-A2D2-28CEAF768AD4}" type="presParOf" srcId="{ACC6D56A-83A8-4056-A029-E7B836E0BC27}" destId="{A4C7AA20-7B1E-4E31-8A7B-292C37513A90}" srcOrd="2" destOrd="0" presId="urn:microsoft.com/office/officeart/2005/8/layout/hierarchy2"/>
    <dgm:cxn modelId="{B54B0D57-391B-4D08-A052-03E963B0C3CD}" type="presParOf" srcId="{A4C7AA20-7B1E-4E31-8A7B-292C37513A90}" destId="{95A68F33-81FA-4864-A5BA-64D27EEDC012}" srcOrd="0" destOrd="0" presId="urn:microsoft.com/office/officeart/2005/8/layout/hierarchy2"/>
    <dgm:cxn modelId="{26CB2B6F-AE46-4B8D-A66C-694316BEF9BF}" type="presParOf" srcId="{ACC6D56A-83A8-4056-A029-E7B836E0BC27}" destId="{A3237C45-B963-4B00-AC0B-9CA7ECE469EE}" srcOrd="3" destOrd="0" presId="urn:microsoft.com/office/officeart/2005/8/layout/hierarchy2"/>
    <dgm:cxn modelId="{01F0BF96-96C4-4D08-96B2-D16A7C6D336A}" type="presParOf" srcId="{A3237C45-B963-4B00-AC0B-9CA7ECE469EE}" destId="{FCFE3652-C28D-4FC5-AE95-D76EE62320A5}" srcOrd="0" destOrd="0" presId="urn:microsoft.com/office/officeart/2005/8/layout/hierarchy2"/>
    <dgm:cxn modelId="{80D95D35-98C6-4E7A-9081-A2DC8797A7BB}" type="presParOf" srcId="{A3237C45-B963-4B00-AC0B-9CA7ECE469EE}" destId="{DDF49617-2651-4CDE-9372-B79C4A5D0842}" srcOrd="1" destOrd="0" presId="urn:microsoft.com/office/officeart/2005/8/layout/hierarchy2"/>
    <dgm:cxn modelId="{56B593A2-F7BD-4E77-B72A-0D7B06F63AA9}" type="presParOf" srcId="{ACC6D56A-83A8-4056-A029-E7B836E0BC27}" destId="{6D397E4A-6BAE-481F-B171-3A45CFBE82D5}" srcOrd="4" destOrd="0" presId="urn:microsoft.com/office/officeart/2005/8/layout/hierarchy2"/>
    <dgm:cxn modelId="{D6E9E8DE-418F-4BD3-8721-480FDD248392}" type="presParOf" srcId="{6D397E4A-6BAE-481F-B171-3A45CFBE82D5}" destId="{C795D020-2CB9-4700-A835-888C7A1E1A39}" srcOrd="0" destOrd="0" presId="urn:microsoft.com/office/officeart/2005/8/layout/hierarchy2"/>
    <dgm:cxn modelId="{BE4B5BCB-BABB-419B-9C14-B886DC9AD3EA}" type="presParOf" srcId="{ACC6D56A-83A8-4056-A029-E7B836E0BC27}" destId="{42FA3A91-A5A0-4686-8693-6B87DB86A496}" srcOrd="5" destOrd="0" presId="urn:microsoft.com/office/officeart/2005/8/layout/hierarchy2"/>
    <dgm:cxn modelId="{45B5C11B-0BE9-4377-B7C3-76CC3FD88CAB}" type="presParOf" srcId="{42FA3A91-A5A0-4686-8693-6B87DB86A496}" destId="{BCFDD522-6AC4-4909-9B39-560BE8F67B72}" srcOrd="0" destOrd="0" presId="urn:microsoft.com/office/officeart/2005/8/layout/hierarchy2"/>
    <dgm:cxn modelId="{7CB5A9C6-17D0-47CD-B5FD-FAAEFD6B8AAC}" type="presParOf" srcId="{42FA3A91-A5A0-4686-8693-6B87DB86A496}" destId="{50FA8D1D-2141-4E3E-902D-FB9C833512B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4FFFF-9745-43A5-8DC9-22A5280968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561860F2-6D84-432B-BE03-DE1A2BBE10AA}">
      <dgm:prSet phldrT="[Text]" custT="1"/>
      <dgm:spPr/>
      <dgm:t>
        <a:bodyPr/>
        <a:lstStyle/>
        <a:p>
          <a:r>
            <a:rPr lang="el-GR" sz="2000" dirty="0">
              <a:solidFill>
                <a:schemeClr val="tx1"/>
              </a:solidFill>
            </a:rPr>
            <a:t>Πως τα άτομα αποφασίζουν</a:t>
          </a:r>
          <a:endParaRPr lang="en-GB" sz="2000" dirty="0">
            <a:solidFill>
              <a:schemeClr val="tx1"/>
            </a:solidFill>
          </a:endParaRPr>
        </a:p>
      </dgm:t>
    </dgm:pt>
    <dgm:pt modelId="{67BF1395-9917-4989-BDAF-5DDA34F9149D}" type="parTrans" cxnId="{BA22D926-06C6-4E25-8B39-524C68ED79ED}">
      <dgm:prSet custT="1"/>
      <dgm:spPr/>
      <dgm:t>
        <a:bodyPr/>
        <a:lstStyle/>
        <a:p>
          <a:endParaRPr lang="en-GB" sz="700"/>
        </a:p>
      </dgm:t>
    </dgm:pt>
    <dgm:pt modelId="{35414FA9-8890-4FE7-BCB5-CD8DEDEE1E54}" type="sibTrans" cxnId="{BA22D926-06C6-4E25-8B39-524C68ED79ED}">
      <dgm:prSet/>
      <dgm:spPr/>
      <dgm:t>
        <a:bodyPr/>
        <a:lstStyle/>
        <a:p>
          <a:endParaRPr lang="en-GB" sz="2400"/>
        </a:p>
      </dgm:t>
    </dgm:pt>
    <dgm:pt modelId="{217F4EFB-EE51-448B-A607-D3FAE7BF188A}">
      <dgm:prSet custT="1"/>
      <dgm:spPr/>
      <dgm:t>
        <a:bodyPr/>
        <a:lstStyle/>
        <a:p>
          <a:r>
            <a:rPr lang="en-GB" sz="1800" dirty="0"/>
            <a:t>1. </a:t>
          </a:r>
          <a:r>
            <a:rPr lang="el-GR" sz="1800" dirty="0"/>
            <a:t>Τα άτομα καλούνται να επιλέξουν ανάμεσα σε διαφορετικές εναλλακτικές δυνατότητες</a:t>
          </a:r>
          <a:r>
            <a:rPr lang="en-GB" sz="1800" dirty="0"/>
            <a:t>/ People Face Tradeoffs</a:t>
          </a:r>
        </a:p>
      </dgm:t>
    </dgm:pt>
    <dgm:pt modelId="{377CD37E-AD7D-4FEB-B8B1-C9B2484F1128}" type="parTrans" cxnId="{70C6EC7F-0B28-4004-8D5A-06DC1B78F3B0}">
      <dgm:prSet custT="1"/>
      <dgm:spPr/>
      <dgm:t>
        <a:bodyPr/>
        <a:lstStyle/>
        <a:p>
          <a:endParaRPr lang="en-GB" sz="700"/>
        </a:p>
      </dgm:t>
    </dgm:pt>
    <dgm:pt modelId="{C99D7903-B55A-416A-BA92-705A9C7D3F8C}" type="sibTrans" cxnId="{70C6EC7F-0B28-4004-8D5A-06DC1B78F3B0}">
      <dgm:prSet/>
      <dgm:spPr/>
      <dgm:t>
        <a:bodyPr/>
        <a:lstStyle/>
        <a:p>
          <a:endParaRPr lang="en-GB" sz="2400"/>
        </a:p>
      </dgm:t>
    </dgm:pt>
    <dgm:pt modelId="{F82C5A1E-00A7-4FC0-BAD4-FFF0B850811B}">
      <dgm:prSet custT="1"/>
      <dgm:spPr/>
      <dgm:t>
        <a:bodyPr/>
        <a:lstStyle/>
        <a:p>
          <a:r>
            <a:rPr lang="en-GB" sz="1800" dirty="0"/>
            <a:t>2. </a:t>
          </a:r>
          <a:r>
            <a:rPr lang="el-GR" sz="1800" dirty="0"/>
            <a:t>Το κόστος οποιουδήποτε πράγματος συνίσταται στο τι θα θυσιάσεις για να το αποκτήσεις</a:t>
          </a:r>
          <a:r>
            <a:rPr lang="en-GB" sz="1800" dirty="0"/>
            <a:t>/ The cost of something is what you give up to get it</a:t>
          </a:r>
        </a:p>
      </dgm:t>
    </dgm:pt>
    <dgm:pt modelId="{00A1F74C-C140-45CF-91B1-FF49FB0F0E29}" type="parTrans" cxnId="{8F8D70CF-90AC-4B0F-91DE-A623F5543AE4}">
      <dgm:prSet custT="1"/>
      <dgm:spPr/>
      <dgm:t>
        <a:bodyPr/>
        <a:lstStyle/>
        <a:p>
          <a:endParaRPr lang="en-GB" sz="700"/>
        </a:p>
      </dgm:t>
    </dgm:pt>
    <dgm:pt modelId="{37285150-9C5E-4689-AA9C-25E9E4555743}" type="sibTrans" cxnId="{8F8D70CF-90AC-4B0F-91DE-A623F5543AE4}">
      <dgm:prSet/>
      <dgm:spPr/>
      <dgm:t>
        <a:bodyPr/>
        <a:lstStyle/>
        <a:p>
          <a:endParaRPr lang="en-GB" sz="2400"/>
        </a:p>
      </dgm:t>
    </dgm:pt>
    <dgm:pt modelId="{49947D47-73E1-4B85-9412-538B37E14A3A}">
      <dgm:prSet custT="1"/>
      <dgm:spPr/>
      <dgm:t>
        <a:bodyPr/>
        <a:lstStyle/>
        <a:p>
          <a:r>
            <a:rPr lang="en-GB" sz="1800" dirty="0"/>
            <a:t>3. </a:t>
          </a:r>
          <a:r>
            <a:rPr lang="el-GR" sz="1800" dirty="0"/>
            <a:t>Τα ορθολογικά άτομα σκέφτονται «οριακά»/</a:t>
          </a:r>
          <a:r>
            <a:rPr lang="en-GB" sz="1800" dirty="0"/>
            <a:t> Rational people think at the margin</a:t>
          </a:r>
        </a:p>
      </dgm:t>
    </dgm:pt>
    <dgm:pt modelId="{0DFD00A1-F71B-4CB4-AA0D-2F00E68E11AE}" type="parTrans" cxnId="{5A57A211-662E-48DC-B13C-60CBE6EA04BF}">
      <dgm:prSet custT="1"/>
      <dgm:spPr/>
      <dgm:t>
        <a:bodyPr/>
        <a:lstStyle/>
        <a:p>
          <a:endParaRPr lang="en-GB" sz="700"/>
        </a:p>
      </dgm:t>
    </dgm:pt>
    <dgm:pt modelId="{F272403F-0C64-43DE-8204-F1691BF38CD7}" type="sibTrans" cxnId="{5A57A211-662E-48DC-B13C-60CBE6EA04BF}">
      <dgm:prSet/>
      <dgm:spPr/>
      <dgm:t>
        <a:bodyPr/>
        <a:lstStyle/>
        <a:p>
          <a:endParaRPr lang="en-GB" sz="2400"/>
        </a:p>
      </dgm:t>
    </dgm:pt>
    <dgm:pt modelId="{24E7598A-555A-41EC-A419-C83588A2234D}">
      <dgm:prSet custT="1"/>
      <dgm:spPr/>
      <dgm:t>
        <a:bodyPr/>
        <a:lstStyle/>
        <a:p>
          <a:r>
            <a:rPr lang="en-GB" sz="1800" dirty="0"/>
            <a:t>4. </a:t>
          </a:r>
          <a:r>
            <a:rPr lang="el-GR" sz="1800" dirty="0"/>
            <a:t>Τα άτομα αντιδρούν στα κίνητρα</a:t>
          </a:r>
          <a:r>
            <a:rPr lang="en-GB" sz="1800" dirty="0"/>
            <a:t>/ People respond to incentives</a:t>
          </a:r>
        </a:p>
      </dgm:t>
    </dgm:pt>
    <dgm:pt modelId="{85B773D8-F8B4-49E4-A8B1-8F8B6A17432C}" type="parTrans" cxnId="{A36BADCA-1D73-4C3C-A4C1-3910FDCD1819}">
      <dgm:prSet custT="1"/>
      <dgm:spPr/>
      <dgm:t>
        <a:bodyPr/>
        <a:lstStyle/>
        <a:p>
          <a:endParaRPr lang="en-GB" sz="700"/>
        </a:p>
      </dgm:t>
    </dgm:pt>
    <dgm:pt modelId="{417B18A7-C1F0-4536-9E1B-204AC0ACDCD6}" type="sibTrans" cxnId="{A36BADCA-1D73-4C3C-A4C1-3910FDCD1819}">
      <dgm:prSet/>
      <dgm:spPr/>
      <dgm:t>
        <a:bodyPr/>
        <a:lstStyle/>
        <a:p>
          <a:endParaRPr lang="en-GB" sz="2400"/>
        </a:p>
      </dgm:t>
    </dgm:pt>
    <dgm:pt modelId="{8ED6E33C-03E6-4147-AD1C-7871C6261FED}" type="pres">
      <dgm:prSet presAssocID="{4E84FFFF-9745-43A5-8DC9-22A528096870}" presName="diagram" presStyleCnt="0">
        <dgm:presLayoutVars>
          <dgm:chPref val="1"/>
          <dgm:dir/>
          <dgm:animOne val="branch"/>
          <dgm:animLvl val="lvl"/>
          <dgm:resizeHandles val="exact"/>
        </dgm:presLayoutVars>
      </dgm:prSet>
      <dgm:spPr/>
    </dgm:pt>
    <dgm:pt modelId="{BCC335C6-3019-47B2-9E23-B001ADDECE36}" type="pres">
      <dgm:prSet presAssocID="{561860F2-6D84-432B-BE03-DE1A2BBE10AA}" presName="root1" presStyleCnt="0"/>
      <dgm:spPr/>
    </dgm:pt>
    <dgm:pt modelId="{F18B4C6D-EC9F-45F9-A9DC-A686FA99DC16}" type="pres">
      <dgm:prSet presAssocID="{561860F2-6D84-432B-BE03-DE1A2BBE10AA}" presName="LevelOneTextNode" presStyleLbl="node0" presStyleIdx="0" presStyleCnt="1" custScaleY="107050">
        <dgm:presLayoutVars>
          <dgm:chPref val="3"/>
        </dgm:presLayoutVars>
      </dgm:prSet>
      <dgm:spPr/>
    </dgm:pt>
    <dgm:pt modelId="{E4AC30F5-609F-4637-A7AE-1A56A28A4E58}" type="pres">
      <dgm:prSet presAssocID="{561860F2-6D84-432B-BE03-DE1A2BBE10AA}" presName="level2hierChild" presStyleCnt="0"/>
      <dgm:spPr/>
    </dgm:pt>
    <dgm:pt modelId="{AD4EAFE1-04DD-413C-BC28-1495E80C4DBB}" type="pres">
      <dgm:prSet presAssocID="{377CD37E-AD7D-4FEB-B8B1-C9B2484F1128}" presName="conn2-1" presStyleLbl="parChTrans1D2" presStyleIdx="0" presStyleCnt="4"/>
      <dgm:spPr/>
    </dgm:pt>
    <dgm:pt modelId="{644EF029-54F3-402F-85FD-109721943A70}" type="pres">
      <dgm:prSet presAssocID="{377CD37E-AD7D-4FEB-B8B1-C9B2484F1128}" presName="connTx" presStyleLbl="parChTrans1D2" presStyleIdx="0" presStyleCnt="4"/>
      <dgm:spPr/>
    </dgm:pt>
    <dgm:pt modelId="{BEB7EA2B-A671-4A3B-BEB8-046200BCB730}" type="pres">
      <dgm:prSet presAssocID="{217F4EFB-EE51-448B-A607-D3FAE7BF188A}" presName="root2" presStyleCnt="0"/>
      <dgm:spPr/>
    </dgm:pt>
    <dgm:pt modelId="{5B1E6ADA-0B3F-45CF-BD4D-CA557CBDC9A4}" type="pres">
      <dgm:prSet presAssocID="{217F4EFB-EE51-448B-A607-D3FAE7BF188A}" presName="LevelTwoTextNode" presStyleLbl="node2" presStyleIdx="0" presStyleCnt="4" custScaleX="283865" custScaleY="84039" custLinFactNeighborX="651" custLinFactNeighborY="-59490">
        <dgm:presLayoutVars>
          <dgm:chPref val="3"/>
        </dgm:presLayoutVars>
      </dgm:prSet>
      <dgm:spPr/>
    </dgm:pt>
    <dgm:pt modelId="{61993417-0854-42C9-BD46-7E42DF4BE903}" type="pres">
      <dgm:prSet presAssocID="{217F4EFB-EE51-448B-A607-D3FAE7BF188A}" presName="level3hierChild" presStyleCnt="0"/>
      <dgm:spPr/>
    </dgm:pt>
    <dgm:pt modelId="{275D9F90-8FF6-473D-983B-41B04A3BF6EB}" type="pres">
      <dgm:prSet presAssocID="{00A1F74C-C140-45CF-91B1-FF49FB0F0E29}" presName="conn2-1" presStyleLbl="parChTrans1D2" presStyleIdx="1" presStyleCnt="4"/>
      <dgm:spPr/>
    </dgm:pt>
    <dgm:pt modelId="{F5948E1C-F6A4-4F3E-8E61-44BEBF586D8E}" type="pres">
      <dgm:prSet presAssocID="{00A1F74C-C140-45CF-91B1-FF49FB0F0E29}" presName="connTx" presStyleLbl="parChTrans1D2" presStyleIdx="1" presStyleCnt="4"/>
      <dgm:spPr/>
    </dgm:pt>
    <dgm:pt modelId="{E2C73E35-94D3-44DF-9B81-2510E9A6D1D8}" type="pres">
      <dgm:prSet presAssocID="{F82C5A1E-00A7-4FC0-BAD4-FFF0B850811B}" presName="root2" presStyleCnt="0"/>
      <dgm:spPr/>
    </dgm:pt>
    <dgm:pt modelId="{21F2FF8E-7CA4-4D03-8CEC-78189A9C6B44}" type="pres">
      <dgm:prSet presAssocID="{F82C5A1E-00A7-4FC0-BAD4-FFF0B850811B}" presName="LevelTwoTextNode" presStyleLbl="node2" presStyleIdx="1" presStyleCnt="4" custScaleX="283865" custScaleY="86983" custLinFactNeighborX="658" custLinFactNeighborY="-40161">
        <dgm:presLayoutVars>
          <dgm:chPref val="3"/>
        </dgm:presLayoutVars>
      </dgm:prSet>
      <dgm:spPr/>
    </dgm:pt>
    <dgm:pt modelId="{FB224218-E844-4346-B2A2-559A61EAE350}" type="pres">
      <dgm:prSet presAssocID="{F82C5A1E-00A7-4FC0-BAD4-FFF0B850811B}" presName="level3hierChild" presStyleCnt="0"/>
      <dgm:spPr/>
    </dgm:pt>
    <dgm:pt modelId="{D6FF0649-EB8E-4147-AE2D-A9450AF18C7B}" type="pres">
      <dgm:prSet presAssocID="{0DFD00A1-F71B-4CB4-AA0D-2F00E68E11AE}" presName="conn2-1" presStyleLbl="parChTrans1D2" presStyleIdx="2" presStyleCnt="4"/>
      <dgm:spPr/>
    </dgm:pt>
    <dgm:pt modelId="{34B0D2EE-D1C6-48CC-AE30-B8CC6BDB8129}" type="pres">
      <dgm:prSet presAssocID="{0DFD00A1-F71B-4CB4-AA0D-2F00E68E11AE}" presName="connTx" presStyleLbl="parChTrans1D2" presStyleIdx="2" presStyleCnt="4"/>
      <dgm:spPr/>
    </dgm:pt>
    <dgm:pt modelId="{62338DA7-2E1A-495F-A7CF-B7AAFC074C2A}" type="pres">
      <dgm:prSet presAssocID="{49947D47-73E1-4B85-9412-538B37E14A3A}" presName="root2" presStyleCnt="0"/>
      <dgm:spPr/>
    </dgm:pt>
    <dgm:pt modelId="{8EF3EA4D-8113-44D4-B147-1DD99BBB9D1C}" type="pres">
      <dgm:prSet presAssocID="{49947D47-73E1-4B85-9412-538B37E14A3A}" presName="LevelTwoTextNode" presStyleLbl="node2" presStyleIdx="2" presStyleCnt="4" custScaleX="283865" custScaleY="67959" custLinFactNeighborX="3527" custLinFactNeighborY="-19793">
        <dgm:presLayoutVars>
          <dgm:chPref val="3"/>
        </dgm:presLayoutVars>
      </dgm:prSet>
      <dgm:spPr/>
    </dgm:pt>
    <dgm:pt modelId="{649DDC6D-CCF4-45FA-9C1C-F2D4FD2AC4CE}" type="pres">
      <dgm:prSet presAssocID="{49947D47-73E1-4B85-9412-538B37E14A3A}" presName="level3hierChild" presStyleCnt="0"/>
      <dgm:spPr/>
    </dgm:pt>
    <dgm:pt modelId="{4DF0E240-D712-4C06-B48A-B449B7EFF34F}" type="pres">
      <dgm:prSet presAssocID="{85B773D8-F8B4-49E4-A8B1-8F8B6A17432C}" presName="conn2-1" presStyleLbl="parChTrans1D2" presStyleIdx="3" presStyleCnt="4"/>
      <dgm:spPr/>
    </dgm:pt>
    <dgm:pt modelId="{1566A821-BA66-4C82-A416-4C7334CBBD1D}" type="pres">
      <dgm:prSet presAssocID="{85B773D8-F8B4-49E4-A8B1-8F8B6A17432C}" presName="connTx" presStyleLbl="parChTrans1D2" presStyleIdx="3" presStyleCnt="4"/>
      <dgm:spPr/>
    </dgm:pt>
    <dgm:pt modelId="{4C217950-97CA-44BD-8100-5F4C33F8BEF7}" type="pres">
      <dgm:prSet presAssocID="{24E7598A-555A-41EC-A419-C83588A2234D}" presName="root2" presStyleCnt="0"/>
      <dgm:spPr/>
    </dgm:pt>
    <dgm:pt modelId="{5CF6C774-E44B-4754-BDAE-AC2A6ED3A9F2}" type="pres">
      <dgm:prSet presAssocID="{24E7598A-555A-41EC-A419-C83588A2234D}" presName="LevelTwoTextNode" presStyleLbl="node2" presStyleIdx="3" presStyleCnt="4" custScaleX="283865" custScaleY="101602" custLinFactNeighborX="1933" custLinFactNeighborY="-1631">
        <dgm:presLayoutVars>
          <dgm:chPref val="3"/>
        </dgm:presLayoutVars>
      </dgm:prSet>
      <dgm:spPr/>
    </dgm:pt>
    <dgm:pt modelId="{42E71D95-01A9-443B-A363-80FCBEE6B009}" type="pres">
      <dgm:prSet presAssocID="{24E7598A-555A-41EC-A419-C83588A2234D}" presName="level3hierChild" presStyleCnt="0"/>
      <dgm:spPr/>
    </dgm:pt>
  </dgm:ptLst>
  <dgm:cxnLst>
    <dgm:cxn modelId="{7237D302-966A-4854-B20A-72F0A5CEB6C5}" type="presOf" srcId="{377CD37E-AD7D-4FEB-B8B1-C9B2484F1128}" destId="{AD4EAFE1-04DD-413C-BC28-1495E80C4DBB}" srcOrd="0" destOrd="0" presId="urn:microsoft.com/office/officeart/2005/8/layout/hierarchy2"/>
    <dgm:cxn modelId="{5A57A211-662E-48DC-B13C-60CBE6EA04BF}" srcId="{561860F2-6D84-432B-BE03-DE1A2BBE10AA}" destId="{49947D47-73E1-4B85-9412-538B37E14A3A}" srcOrd="2" destOrd="0" parTransId="{0DFD00A1-F71B-4CB4-AA0D-2F00E68E11AE}" sibTransId="{F272403F-0C64-43DE-8204-F1691BF38CD7}"/>
    <dgm:cxn modelId="{38C7FB19-184E-4E10-86C8-23F3F0E4A756}" type="presOf" srcId="{561860F2-6D84-432B-BE03-DE1A2BBE10AA}" destId="{F18B4C6D-EC9F-45F9-A9DC-A686FA99DC16}" srcOrd="0" destOrd="0" presId="urn:microsoft.com/office/officeart/2005/8/layout/hierarchy2"/>
    <dgm:cxn modelId="{BA22D926-06C6-4E25-8B39-524C68ED79ED}" srcId="{4E84FFFF-9745-43A5-8DC9-22A528096870}" destId="{561860F2-6D84-432B-BE03-DE1A2BBE10AA}" srcOrd="0" destOrd="0" parTransId="{67BF1395-9917-4989-BDAF-5DDA34F9149D}" sibTransId="{35414FA9-8890-4FE7-BCB5-CD8DEDEE1E54}"/>
    <dgm:cxn modelId="{CE187D46-E1A5-4369-8C00-5FC29C390617}" type="presOf" srcId="{00A1F74C-C140-45CF-91B1-FF49FB0F0E29}" destId="{275D9F90-8FF6-473D-983B-41B04A3BF6EB}" srcOrd="0" destOrd="0" presId="urn:microsoft.com/office/officeart/2005/8/layout/hierarchy2"/>
    <dgm:cxn modelId="{F8615B47-B49F-4455-BB42-147CCBE1D9E4}" type="presOf" srcId="{49947D47-73E1-4B85-9412-538B37E14A3A}" destId="{8EF3EA4D-8113-44D4-B147-1DD99BBB9D1C}" srcOrd="0" destOrd="0" presId="urn:microsoft.com/office/officeart/2005/8/layout/hierarchy2"/>
    <dgm:cxn modelId="{CE2B6B49-3B30-492E-8099-EA8A6ED49FE4}" type="presOf" srcId="{F82C5A1E-00A7-4FC0-BAD4-FFF0B850811B}" destId="{21F2FF8E-7CA4-4D03-8CEC-78189A9C6B44}" srcOrd="0" destOrd="0" presId="urn:microsoft.com/office/officeart/2005/8/layout/hierarchy2"/>
    <dgm:cxn modelId="{40411C4B-055D-4011-AFE7-0DC24D44E3A0}" type="presOf" srcId="{217F4EFB-EE51-448B-A607-D3FAE7BF188A}" destId="{5B1E6ADA-0B3F-45CF-BD4D-CA557CBDC9A4}" srcOrd="0" destOrd="0" presId="urn:microsoft.com/office/officeart/2005/8/layout/hierarchy2"/>
    <dgm:cxn modelId="{015BAC52-475C-4EE9-9077-B2A28C44EF1A}" type="presOf" srcId="{85B773D8-F8B4-49E4-A8B1-8F8B6A17432C}" destId="{1566A821-BA66-4C82-A416-4C7334CBBD1D}" srcOrd="1" destOrd="0" presId="urn:microsoft.com/office/officeart/2005/8/layout/hierarchy2"/>
    <dgm:cxn modelId="{9C95E475-C2FC-4AD1-9AF9-55C4225864ED}" type="presOf" srcId="{00A1F74C-C140-45CF-91B1-FF49FB0F0E29}" destId="{F5948E1C-F6A4-4F3E-8E61-44BEBF586D8E}" srcOrd="1" destOrd="0" presId="urn:microsoft.com/office/officeart/2005/8/layout/hierarchy2"/>
    <dgm:cxn modelId="{2A51AE56-DFB0-44AC-BBE1-16C65947FBF0}" type="presOf" srcId="{85B773D8-F8B4-49E4-A8B1-8F8B6A17432C}" destId="{4DF0E240-D712-4C06-B48A-B449B7EFF34F}" srcOrd="0" destOrd="0" presId="urn:microsoft.com/office/officeart/2005/8/layout/hierarchy2"/>
    <dgm:cxn modelId="{70C6EC7F-0B28-4004-8D5A-06DC1B78F3B0}" srcId="{561860F2-6D84-432B-BE03-DE1A2BBE10AA}" destId="{217F4EFB-EE51-448B-A607-D3FAE7BF188A}" srcOrd="0" destOrd="0" parTransId="{377CD37E-AD7D-4FEB-B8B1-C9B2484F1128}" sibTransId="{C99D7903-B55A-416A-BA92-705A9C7D3F8C}"/>
    <dgm:cxn modelId="{BA8DB88D-FA2B-4878-B130-F8A6E7F49EC4}" type="presOf" srcId="{377CD37E-AD7D-4FEB-B8B1-C9B2484F1128}" destId="{644EF029-54F3-402F-85FD-109721943A70}" srcOrd="1" destOrd="0" presId="urn:microsoft.com/office/officeart/2005/8/layout/hierarchy2"/>
    <dgm:cxn modelId="{046CBA9B-F481-4B2E-8696-A1695A9B2E8B}" type="presOf" srcId="{4E84FFFF-9745-43A5-8DC9-22A528096870}" destId="{8ED6E33C-03E6-4147-AD1C-7871C6261FED}" srcOrd="0" destOrd="0" presId="urn:microsoft.com/office/officeart/2005/8/layout/hierarchy2"/>
    <dgm:cxn modelId="{A36BADCA-1D73-4C3C-A4C1-3910FDCD1819}" srcId="{561860F2-6D84-432B-BE03-DE1A2BBE10AA}" destId="{24E7598A-555A-41EC-A419-C83588A2234D}" srcOrd="3" destOrd="0" parTransId="{85B773D8-F8B4-49E4-A8B1-8F8B6A17432C}" sibTransId="{417B18A7-C1F0-4536-9E1B-204AC0ACDCD6}"/>
    <dgm:cxn modelId="{8F8D70CF-90AC-4B0F-91DE-A623F5543AE4}" srcId="{561860F2-6D84-432B-BE03-DE1A2BBE10AA}" destId="{F82C5A1E-00A7-4FC0-BAD4-FFF0B850811B}" srcOrd="1" destOrd="0" parTransId="{00A1F74C-C140-45CF-91B1-FF49FB0F0E29}" sibTransId="{37285150-9C5E-4689-AA9C-25E9E4555743}"/>
    <dgm:cxn modelId="{81A59BD3-2F8B-4BC5-9A3B-AD59BAAD13CF}" type="presOf" srcId="{0DFD00A1-F71B-4CB4-AA0D-2F00E68E11AE}" destId="{D6FF0649-EB8E-4147-AE2D-A9450AF18C7B}" srcOrd="0" destOrd="0" presId="urn:microsoft.com/office/officeart/2005/8/layout/hierarchy2"/>
    <dgm:cxn modelId="{3AD0B2E4-4363-40D4-BA6E-C5A09091070B}" type="presOf" srcId="{24E7598A-555A-41EC-A419-C83588A2234D}" destId="{5CF6C774-E44B-4754-BDAE-AC2A6ED3A9F2}" srcOrd="0" destOrd="0" presId="urn:microsoft.com/office/officeart/2005/8/layout/hierarchy2"/>
    <dgm:cxn modelId="{30E96AF1-CC85-42E8-82A0-8701D146366D}" type="presOf" srcId="{0DFD00A1-F71B-4CB4-AA0D-2F00E68E11AE}" destId="{34B0D2EE-D1C6-48CC-AE30-B8CC6BDB8129}" srcOrd="1" destOrd="0" presId="urn:microsoft.com/office/officeart/2005/8/layout/hierarchy2"/>
    <dgm:cxn modelId="{6E12FCEC-283B-4A7A-9DD8-EBA7FFB0C9E9}" type="presParOf" srcId="{8ED6E33C-03E6-4147-AD1C-7871C6261FED}" destId="{BCC335C6-3019-47B2-9E23-B001ADDECE36}" srcOrd="0" destOrd="0" presId="urn:microsoft.com/office/officeart/2005/8/layout/hierarchy2"/>
    <dgm:cxn modelId="{C5FFA29C-4BA0-4A48-8715-A60A9CB2B44C}" type="presParOf" srcId="{BCC335C6-3019-47B2-9E23-B001ADDECE36}" destId="{F18B4C6D-EC9F-45F9-A9DC-A686FA99DC16}" srcOrd="0" destOrd="0" presId="urn:microsoft.com/office/officeart/2005/8/layout/hierarchy2"/>
    <dgm:cxn modelId="{FD9F5B06-13C0-40EA-8ACC-C9543E44C5C3}" type="presParOf" srcId="{BCC335C6-3019-47B2-9E23-B001ADDECE36}" destId="{E4AC30F5-609F-4637-A7AE-1A56A28A4E58}" srcOrd="1" destOrd="0" presId="urn:microsoft.com/office/officeart/2005/8/layout/hierarchy2"/>
    <dgm:cxn modelId="{C56A8C0F-1FC6-47A9-A855-12EEF0F963E1}" type="presParOf" srcId="{E4AC30F5-609F-4637-A7AE-1A56A28A4E58}" destId="{AD4EAFE1-04DD-413C-BC28-1495E80C4DBB}" srcOrd="0" destOrd="0" presId="urn:microsoft.com/office/officeart/2005/8/layout/hierarchy2"/>
    <dgm:cxn modelId="{50C106C0-90CE-4792-BF56-6098232959C8}" type="presParOf" srcId="{AD4EAFE1-04DD-413C-BC28-1495E80C4DBB}" destId="{644EF029-54F3-402F-85FD-109721943A70}" srcOrd="0" destOrd="0" presId="urn:microsoft.com/office/officeart/2005/8/layout/hierarchy2"/>
    <dgm:cxn modelId="{70F7FBA1-DDE9-4125-AB6B-81B54153D372}" type="presParOf" srcId="{E4AC30F5-609F-4637-A7AE-1A56A28A4E58}" destId="{BEB7EA2B-A671-4A3B-BEB8-046200BCB730}" srcOrd="1" destOrd="0" presId="urn:microsoft.com/office/officeart/2005/8/layout/hierarchy2"/>
    <dgm:cxn modelId="{5EBE72D7-5B31-4185-A98E-B1712533E9A0}" type="presParOf" srcId="{BEB7EA2B-A671-4A3B-BEB8-046200BCB730}" destId="{5B1E6ADA-0B3F-45CF-BD4D-CA557CBDC9A4}" srcOrd="0" destOrd="0" presId="urn:microsoft.com/office/officeart/2005/8/layout/hierarchy2"/>
    <dgm:cxn modelId="{2D4C3A72-53A1-4920-9E8D-94A5898CDF82}" type="presParOf" srcId="{BEB7EA2B-A671-4A3B-BEB8-046200BCB730}" destId="{61993417-0854-42C9-BD46-7E42DF4BE903}" srcOrd="1" destOrd="0" presId="urn:microsoft.com/office/officeart/2005/8/layout/hierarchy2"/>
    <dgm:cxn modelId="{DC9CF58C-26C7-4895-93D8-5036D1506329}" type="presParOf" srcId="{E4AC30F5-609F-4637-A7AE-1A56A28A4E58}" destId="{275D9F90-8FF6-473D-983B-41B04A3BF6EB}" srcOrd="2" destOrd="0" presId="urn:microsoft.com/office/officeart/2005/8/layout/hierarchy2"/>
    <dgm:cxn modelId="{944A7A4C-E492-4725-9881-D28B2C21A48B}" type="presParOf" srcId="{275D9F90-8FF6-473D-983B-41B04A3BF6EB}" destId="{F5948E1C-F6A4-4F3E-8E61-44BEBF586D8E}" srcOrd="0" destOrd="0" presId="urn:microsoft.com/office/officeart/2005/8/layout/hierarchy2"/>
    <dgm:cxn modelId="{C1E84DCF-653E-4F57-B425-42B37261FBEC}" type="presParOf" srcId="{E4AC30F5-609F-4637-A7AE-1A56A28A4E58}" destId="{E2C73E35-94D3-44DF-9B81-2510E9A6D1D8}" srcOrd="3" destOrd="0" presId="urn:microsoft.com/office/officeart/2005/8/layout/hierarchy2"/>
    <dgm:cxn modelId="{D83D4A0D-E4DB-4B37-A2C7-5043DB2D3D50}" type="presParOf" srcId="{E2C73E35-94D3-44DF-9B81-2510E9A6D1D8}" destId="{21F2FF8E-7CA4-4D03-8CEC-78189A9C6B44}" srcOrd="0" destOrd="0" presId="urn:microsoft.com/office/officeart/2005/8/layout/hierarchy2"/>
    <dgm:cxn modelId="{C6272AC6-4E98-45D7-A249-3E1B445F97FC}" type="presParOf" srcId="{E2C73E35-94D3-44DF-9B81-2510E9A6D1D8}" destId="{FB224218-E844-4346-B2A2-559A61EAE350}" srcOrd="1" destOrd="0" presId="urn:microsoft.com/office/officeart/2005/8/layout/hierarchy2"/>
    <dgm:cxn modelId="{503B59FA-0F56-4F01-8273-0F3453739952}" type="presParOf" srcId="{E4AC30F5-609F-4637-A7AE-1A56A28A4E58}" destId="{D6FF0649-EB8E-4147-AE2D-A9450AF18C7B}" srcOrd="4" destOrd="0" presId="urn:microsoft.com/office/officeart/2005/8/layout/hierarchy2"/>
    <dgm:cxn modelId="{35297F99-5BA0-4112-8107-44D97D1406E3}" type="presParOf" srcId="{D6FF0649-EB8E-4147-AE2D-A9450AF18C7B}" destId="{34B0D2EE-D1C6-48CC-AE30-B8CC6BDB8129}" srcOrd="0" destOrd="0" presId="urn:microsoft.com/office/officeart/2005/8/layout/hierarchy2"/>
    <dgm:cxn modelId="{B8B6D87C-236A-4EDD-8447-46D123737BDC}" type="presParOf" srcId="{E4AC30F5-609F-4637-A7AE-1A56A28A4E58}" destId="{62338DA7-2E1A-495F-A7CF-B7AAFC074C2A}" srcOrd="5" destOrd="0" presId="urn:microsoft.com/office/officeart/2005/8/layout/hierarchy2"/>
    <dgm:cxn modelId="{54EBE99E-0DA9-49B0-B793-EB2635CCE8F0}" type="presParOf" srcId="{62338DA7-2E1A-495F-A7CF-B7AAFC074C2A}" destId="{8EF3EA4D-8113-44D4-B147-1DD99BBB9D1C}" srcOrd="0" destOrd="0" presId="urn:microsoft.com/office/officeart/2005/8/layout/hierarchy2"/>
    <dgm:cxn modelId="{D74D771C-C6B3-4E0B-A614-DD17335E36E0}" type="presParOf" srcId="{62338DA7-2E1A-495F-A7CF-B7AAFC074C2A}" destId="{649DDC6D-CCF4-45FA-9C1C-F2D4FD2AC4CE}" srcOrd="1" destOrd="0" presId="urn:microsoft.com/office/officeart/2005/8/layout/hierarchy2"/>
    <dgm:cxn modelId="{49F876A3-B797-488C-A53E-6AEE127F1824}" type="presParOf" srcId="{E4AC30F5-609F-4637-A7AE-1A56A28A4E58}" destId="{4DF0E240-D712-4C06-B48A-B449B7EFF34F}" srcOrd="6" destOrd="0" presId="urn:microsoft.com/office/officeart/2005/8/layout/hierarchy2"/>
    <dgm:cxn modelId="{258AC9EC-B262-4319-8016-6F8A5E661B8F}" type="presParOf" srcId="{4DF0E240-D712-4C06-B48A-B449B7EFF34F}" destId="{1566A821-BA66-4C82-A416-4C7334CBBD1D}" srcOrd="0" destOrd="0" presId="urn:microsoft.com/office/officeart/2005/8/layout/hierarchy2"/>
    <dgm:cxn modelId="{67C109BD-E541-4C87-B731-FFE892B85276}" type="presParOf" srcId="{E4AC30F5-609F-4637-A7AE-1A56A28A4E58}" destId="{4C217950-97CA-44BD-8100-5F4C33F8BEF7}" srcOrd="7" destOrd="0" presId="urn:microsoft.com/office/officeart/2005/8/layout/hierarchy2"/>
    <dgm:cxn modelId="{7F1C1515-FDF4-4D99-BA48-FD27D1357750}" type="presParOf" srcId="{4C217950-97CA-44BD-8100-5F4C33F8BEF7}" destId="{5CF6C774-E44B-4754-BDAE-AC2A6ED3A9F2}" srcOrd="0" destOrd="0" presId="urn:microsoft.com/office/officeart/2005/8/layout/hierarchy2"/>
    <dgm:cxn modelId="{9D373DB9-59D2-4B5A-BAEE-54094E228E7D}" type="presParOf" srcId="{4C217950-97CA-44BD-8100-5F4C33F8BEF7}" destId="{42E71D95-01A9-443B-A363-80FCBEE6B00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84FFFF-9745-43A5-8DC9-22A5280968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561860F2-6D84-432B-BE03-DE1A2BBE10AA}">
      <dgm:prSet phldrT="[Text]" custT="1"/>
      <dgm:spPr/>
      <dgm:t>
        <a:bodyPr/>
        <a:lstStyle/>
        <a:p>
          <a:r>
            <a:rPr lang="el-GR" sz="1800" dirty="0">
              <a:solidFill>
                <a:schemeClr val="tx1"/>
              </a:solidFill>
            </a:rPr>
            <a:t>Πως τα άτομα αλληλεπιδρούν;</a:t>
          </a:r>
          <a:endParaRPr lang="en-GB" sz="1800" dirty="0">
            <a:solidFill>
              <a:schemeClr val="tx1"/>
            </a:solidFill>
          </a:endParaRPr>
        </a:p>
      </dgm:t>
    </dgm:pt>
    <dgm:pt modelId="{67BF1395-9917-4989-BDAF-5DDA34F9149D}" type="parTrans" cxnId="{BA22D926-06C6-4E25-8B39-524C68ED79ED}">
      <dgm:prSet custT="1"/>
      <dgm:spPr/>
      <dgm:t>
        <a:bodyPr/>
        <a:lstStyle/>
        <a:p>
          <a:endParaRPr lang="en-GB" sz="700"/>
        </a:p>
      </dgm:t>
    </dgm:pt>
    <dgm:pt modelId="{35414FA9-8890-4FE7-BCB5-CD8DEDEE1E54}" type="sibTrans" cxnId="{BA22D926-06C6-4E25-8B39-524C68ED79ED}">
      <dgm:prSet/>
      <dgm:spPr/>
      <dgm:t>
        <a:bodyPr/>
        <a:lstStyle/>
        <a:p>
          <a:endParaRPr lang="en-GB" sz="2400"/>
        </a:p>
      </dgm:t>
    </dgm:pt>
    <dgm:pt modelId="{217F4EFB-EE51-448B-A607-D3FAE7BF188A}">
      <dgm:prSet custT="1"/>
      <dgm:spPr/>
      <dgm:t>
        <a:bodyPr/>
        <a:lstStyle/>
        <a:p>
          <a:r>
            <a:rPr lang="en-GB" sz="1600" dirty="0"/>
            <a:t>5. </a:t>
          </a:r>
          <a:r>
            <a:rPr lang="el-GR" sz="1600" dirty="0"/>
            <a:t>Τ</a:t>
          </a:r>
          <a:r>
            <a:rPr lang="el-GR" sz="1800" dirty="0"/>
            <a:t>ο εμπόριο μπορεί να βελτιώσει τη θέση όλων</a:t>
          </a:r>
          <a:r>
            <a:rPr lang="en-GB" sz="1800" dirty="0"/>
            <a:t>/ Trade can make everyone better off.</a:t>
          </a:r>
        </a:p>
      </dgm:t>
    </dgm:pt>
    <dgm:pt modelId="{377CD37E-AD7D-4FEB-B8B1-C9B2484F1128}" type="parTrans" cxnId="{70C6EC7F-0B28-4004-8D5A-06DC1B78F3B0}">
      <dgm:prSet custT="1"/>
      <dgm:spPr/>
      <dgm:t>
        <a:bodyPr/>
        <a:lstStyle/>
        <a:p>
          <a:endParaRPr lang="en-GB" sz="700"/>
        </a:p>
      </dgm:t>
    </dgm:pt>
    <dgm:pt modelId="{C99D7903-B55A-416A-BA92-705A9C7D3F8C}" type="sibTrans" cxnId="{70C6EC7F-0B28-4004-8D5A-06DC1B78F3B0}">
      <dgm:prSet/>
      <dgm:spPr/>
      <dgm:t>
        <a:bodyPr/>
        <a:lstStyle/>
        <a:p>
          <a:endParaRPr lang="en-GB" sz="2400"/>
        </a:p>
      </dgm:t>
    </dgm:pt>
    <dgm:pt modelId="{F82C5A1E-00A7-4FC0-BAD4-FFF0B850811B}">
      <dgm:prSet custT="1"/>
      <dgm:spPr/>
      <dgm:t>
        <a:bodyPr/>
        <a:lstStyle/>
        <a:p>
          <a:r>
            <a:rPr lang="en-GB" sz="1800" dirty="0"/>
            <a:t>6. </a:t>
          </a:r>
          <a:r>
            <a:rPr lang="el-GR" sz="1800" dirty="0"/>
            <a:t>Οι αγορές είναι συνήθως ένας πολύ καλός τρόπος να οργανωθεί η παραγωγή</a:t>
          </a:r>
          <a:r>
            <a:rPr lang="en-GB" sz="1800" dirty="0"/>
            <a:t>/ Markets are usually a good way to organize economic activity</a:t>
          </a:r>
        </a:p>
      </dgm:t>
    </dgm:pt>
    <dgm:pt modelId="{00A1F74C-C140-45CF-91B1-FF49FB0F0E29}" type="parTrans" cxnId="{8F8D70CF-90AC-4B0F-91DE-A623F5543AE4}">
      <dgm:prSet custT="1"/>
      <dgm:spPr/>
      <dgm:t>
        <a:bodyPr/>
        <a:lstStyle/>
        <a:p>
          <a:endParaRPr lang="en-GB" sz="700"/>
        </a:p>
      </dgm:t>
    </dgm:pt>
    <dgm:pt modelId="{37285150-9C5E-4689-AA9C-25E9E4555743}" type="sibTrans" cxnId="{8F8D70CF-90AC-4B0F-91DE-A623F5543AE4}">
      <dgm:prSet/>
      <dgm:spPr/>
      <dgm:t>
        <a:bodyPr/>
        <a:lstStyle/>
        <a:p>
          <a:endParaRPr lang="en-GB" sz="2400"/>
        </a:p>
      </dgm:t>
    </dgm:pt>
    <dgm:pt modelId="{49947D47-73E1-4B85-9412-538B37E14A3A}">
      <dgm:prSet custT="1"/>
      <dgm:spPr/>
      <dgm:t>
        <a:bodyPr/>
        <a:lstStyle/>
        <a:p>
          <a:r>
            <a:rPr lang="en-GB" sz="1800" dirty="0"/>
            <a:t>7. </a:t>
          </a:r>
          <a:r>
            <a:rPr lang="el-GR" sz="1800" dirty="0"/>
            <a:t>Το κράτος σε ορισμένες περιπτώσεις μπορεί να βελτιώσει τα αποτελέσματα της αγοράς</a:t>
          </a:r>
          <a:r>
            <a:rPr lang="en-GB" sz="1800" dirty="0"/>
            <a:t>/ Governments can sometimes improve market outcomes</a:t>
          </a:r>
        </a:p>
      </dgm:t>
    </dgm:pt>
    <dgm:pt modelId="{0DFD00A1-F71B-4CB4-AA0D-2F00E68E11AE}" type="parTrans" cxnId="{5A57A211-662E-48DC-B13C-60CBE6EA04BF}">
      <dgm:prSet custT="1"/>
      <dgm:spPr/>
      <dgm:t>
        <a:bodyPr/>
        <a:lstStyle/>
        <a:p>
          <a:endParaRPr lang="en-GB" sz="700"/>
        </a:p>
      </dgm:t>
    </dgm:pt>
    <dgm:pt modelId="{F272403F-0C64-43DE-8204-F1691BF38CD7}" type="sibTrans" cxnId="{5A57A211-662E-48DC-B13C-60CBE6EA04BF}">
      <dgm:prSet/>
      <dgm:spPr/>
      <dgm:t>
        <a:bodyPr/>
        <a:lstStyle/>
        <a:p>
          <a:endParaRPr lang="en-GB" sz="2400"/>
        </a:p>
      </dgm:t>
    </dgm:pt>
    <dgm:pt modelId="{8ED6E33C-03E6-4147-AD1C-7871C6261FED}" type="pres">
      <dgm:prSet presAssocID="{4E84FFFF-9745-43A5-8DC9-22A528096870}" presName="diagram" presStyleCnt="0">
        <dgm:presLayoutVars>
          <dgm:chPref val="1"/>
          <dgm:dir/>
          <dgm:animOne val="branch"/>
          <dgm:animLvl val="lvl"/>
          <dgm:resizeHandles val="exact"/>
        </dgm:presLayoutVars>
      </dgm:prSet>
      <dgm:spPr/>
    </dgm:pt>
    <dgm:pt modelId="{BCC335C6-3019-47B2-9E23-B001ADDECE36}" type="pres">
      <dgm:prSet presAssocID="{561860F2-6D84-432B-BE03-DE1A2BBE10AA}" presName="root1" presStyleCnt="0"/>
      <dgm:spPr/>
    </dgm:pt>
    <dgm:pt modelId="{F18B4C6D-EC9F-45F9-A9DC-A686FA99DC16}" type="pres">
      <dgm:prSet presAssocID="{561860F2-6D84-432B-BE03-DE1A2BBE10AA}" presName="LevelOneTextNode" presStyleLbl="node0" presStyleIdx="0" presStyleCnt="1">
        <dgm:presLayoutVars>
          <dgm:chPref val="3"/>
        </dgm:presLayoutVars>
      </dgm:prSet>
      <dgm:spPr/>
    </dgm:pt>
    <dgm:pt modelId="{E4AC30F5-609F-4637-A7AE-1A56A28A4E58}" type="pres">
      <dgm:prSet presAssocID="{561860F2-6D84-432B-BE03-DE1A2BBE10AA}" presName="level2hierChild" presStyleCnt="0"/>
      <dgm:spPr/>
    </dgm:pt>
    <dgm:pt modelId="{AD4EAFE1-04DD-413C-BC28-1495E80C4DBB}" type="pres">
      <dgm:prSet presAssocID="{377CD37E-AD7D-4FEB-B8B1-C9B2484F1128}" presName="conn2-1" presStyleLbl="parChTrans1D2" presStyleIdx="0" presStyleCnt="3"/>
      <dgm:spPr/>
    </dgm:pt>
    <dgm:pt modelId="{644EF029-54F3-402F-85FD-109721943A70}" type="pres">
      <dgm:prSet presAssocID="{377CD37E-AD7D-4FEB-B8B1-C9B2484F1128}" presName="connTx" presStyleLbl="parChTrans1D2" presStyleIdx="0" presStyleCnt="3"/>
      <dgm:spPr/>
    </dgm:pt>
    <dgm:pt modelId="{BEB7EA2B-A671-4A3B-BEB8-046200BCB730}" type="pres">
      <dgm:prSet presAssocID="{217F4EFB-EE51-448B-A607-D3FAE7BF188A}" presName="root2" presStyleCnt="0"/>
      <dgm:spPr/>
    </dgm:pt>
    <dgm:pt modelId="{5B1E6ADA-0B3F-45CF-BD4D-CA557CBDC9A4}" type="pres">
      <dgm:prSet presAssocID="{217F4EFB-EE51-448B-A607-D3FAE7BF188A}" presName="LevelTwoTextNode" presStyleLbl="node2" presStyleIdx="0" presStyleCnt="3" custScaleX="283865" custScaleY="68907" custLinFactNeighborX="658" custLinFactNeighborY="-28969">
        <dgm:presLayoutVars>
          <dgm:chPref val="3"/>
        </dgm:presLayoutVars>
      </dgm:prSet>
      <dgm:spPr/>
    </dgm:pt>
    <dgm:pt modelId="{61993417-0854-42C9-BD46-7E42DF4BE903}" type="pres">
      <dgm:prSet presAssocID="{217F4EFB-EE51-448B-A607-D3FAE7BF188A}" presName="level3hierChild" presStyleCnt="0"/>
      <dgm:spPr/>
    </dgm:pt>
    <dgm:pt modelId="{275D9F90-8FF6-473D-983B-41B04A3BF6EB}" type="pres">
      <dgm:prSet presAssocID="{00A1F74C-C140-45CF-91B1-FF49FB0F0E29}" presName="conn2-1" presStyleLbl="parChTrans1D2" presStyleIdx="1" presStyleCnt="3"/>
      <dgm:spPr/>
    </dgm:pt>
    <dgm:pt modelId="{F5948E1C-F6A4-4F3E-8E61-44BEBF586D8E}" type="pres">
      <dgm:prSet presAssocID="{00A1F74C-C140-45CF-91B1-FF49FB0F0E29}" presName="connTx" presStyleLbl="parChTrans1D2" presStyleIdx="1" presStyleCnt="3"/>
      <dgm:spPr/>
    </dgm:pt>
    <dgm:pt modelId="{E2C73E35-94D3-44DF-9B81-2510E9A6D1D8}" type="pres">
      <dgm:prSet presAssocID="{F82C5A1E-00A7-4FC0-BAD4-FFF0B850811B}" presName="root2" presStyleCnt="0"/>
      <dgm:spPr/>
    </dgm:pt>
    <dgm:pt modelId="{21F2FF8E-7CA4-4D03-8CEC-78189A9C6B44}" type="pres">
      <dgm:prSet presAssocID="{F82C5A1E-00A7-4FC0-BAD4-FFF0B850811B}" presName="LevelTwoTextNode" presStyleLbl="node2" presStyleIdx="1" presStyleCnt="3" custScaleX="283865" custScaleY="88887" custLinFactNeighborX="658" custLinFactNeighborY="1810">
        <dgm:presLayoutVars>
          <dgm:chPref val="3"/>
        </dgm:presLayoutVars>
      </dgm:prSet>
      <dgm:spPr/>
    </dgm:pt>
    <dgm:pt modelId="{FB224218-E844-4346-B2A2-559A61EAE350}" type="pres">
      <dgm:prSet presAssocID="{F82C5A1E-00A7-4FC0-BAD4-FFF0B850811B}" presName="level3hierChild" presStyleCnt="0"/>
      <dgm:spPr/>
    </dgm:pt>
    <dgm:pt modelId="{D6FF0649-EB8E-4147-AE2D-A9450AF18C7B}" type="pres">
      <dgm:prSet presAssocID="{0DFD00A1-F71B-4CB4-AA0D-2F00E68E11AE}" presName="conn2-1" presStyleLbl="parChTrans1D2" presStyleIdx="2" presStyleCnt="3"/>
      <dgm:spPr/>
    </dgm:pt>
    <dgm:pt modelId="{34B0D2EE-D1C6-48CC-AE30-B8CC6BDB8129}" type="pres">
      <dgm:prSet presAssocID="{0DFD00A1-F71B-4CB4-AA0D-2F00E68E11AE}" presName="connTx" presStyleLbl="parChTrans1D2" presStyleIdx="2" presStyleCnt="3"/>
      <dgm:spPr/>
    </dgm:pt>
    <dgm:pt modelId="{62338DA7-2E1A-495F-A7CF-B7AAFC074C2A}" type="pres">
      <dgm:prSet presAssocID="{49947D47-73E1-4B85-9412-538B37E14A3A}" presName="root2" presStyleCnt="0"/>
      <dgm:spPr/>
    </dgm:pt>
    <dgm:pt modelId="{8EF3EA4D-8113-44D4-B147-1DD99BBB9D1C}" type="pres">
      <dgm:prSet presAssocID="{49947D47-73E1-4B85-9412-538B37E14A3A}" presName="LevelTwoTextNode" presStyleLbl="node2" presStyleIdx="2" presStyleCnt="3" custScaleX="283865" custScaleY="96617" custLinFactNeighborX="658" custLinFactNeighborY="22177">
        <dgm:presLayoutVars>
          <dgm:chPref val="3"/>
        </dgm:presLayoutVars>
      </dgm:prSet>
      <dgm:spPr/>
    </dgm:pt>
    <dgm:pt modelId="{649DDC6D-CCF4-45FA-9C1C-F2D4FD2AC4CE}" type="pres">
      <dgm:prSet presAssocID="{49947D47-73E1-4B85-9412-538B37E14A3A}" presName="level3hierChild" presStyleCnt="0"/>
      <dgm:spPr/>
    </dgm:pt>
  </dgm:ptLst>
  <dgm:cxnLst>
    <dgm:cxn modelId="{741ABF03-E49A-43DC-AE97-B3CAB1E6C679}" type="presOf" srcId="{F82C5A1E-00A7-4FC0-BAD4-FFF0B850811B}" destId="{21F2FF8E-7CA4-4D03-8CEC-78189A9C6B44}" srcOrd="0" destOrd="0" presId="urn:microsoft.com/office/officeart/2005/8/layout/hierarchy2"/>
    <dgm:cxn modelId="{5A57A211-662E-48DC-B13C-60CBE6EA04BF}" srcId="{561860F2-6D84-432B-BE03-DE1A2BBE10AA}" destId="{49947D47-73E1-4B85-9412-538B37E14A3A}" srcOrd="2" destOrd="0" parTransId="{0DFD00A1-F71B-4CB4-AA0D-2F00E68E11AE}" sibTransId="{F272403F-0C64-43DE-8204-F1691BF38CD7}"/>
    <dgm:cxn modelId="{CE014217-49F2-4C6E-A2AA-3387E31EDEAD}" type="presOf" srcId="{0DFD00A1-F71B-4CB4-AA0D-2F00E68E11AE}" destId="{34B0D2EE-D1C6-48CC-AE30-B8CC6BDB8129}" srcOrd="1" destOrd="0" presId="urn:microsoft.com/office/officeart/2005/8/layout/hierarchy2"/>
    <dgm:cxn modelId="{BA22D926-06C6-4E25-8B39-524C68ED79ED}" srcId="{4E84FFFF-9745-43A5-8DC9-22A528096870}" destId="{561860F2-6D84-432B-BE03-DE1A2BBE10AA}" srcOrd="0" destOrd="0" parTransId="{67BF1395-9917-4989-BDAF-5DDA34F9149D}" sibTransId="{35414FA9-8890-4FE7-BCB5-CD8DEDEE1E54}"/>
    <dgm:cxn modelId="{1E33E83C-05DF-423C-B85D-76ED42ED5DF1}" type="presOf" srcId="{377CD37E-AD7D-4FEB-B8B1-C9B2484F1128}" destId="{AD4EAFE1-04DD-413C-BC28-1495E80C4DBB}" srcOrd="0" destOrd="0" presId="urn:microsoft.com/office/officeart/2005/8/layout/hierarchy2"/>
    <dgm:cxn modelId="{C017E242-86CB-4753-A92C-B5ED30BB216D}" type="presOf" srcId="{4E84FFFF-9745-43A5-8DC9-22A528096870}" destId="{8ED6E33C-03E6-4147-AD1C-7871C6261FED}" srcOrd="0" destOrd="0" presId="urn:microsoft.com/office/officeart/2005/8/layout/hierarchy2"/>
    <dgm:cxn modelId="{EB14EE45-A518-4DB4-8699-D12E39ED2704}" type="presOf" srcId="{217F4EFB-EE51-448B-A607-D3FAE7BF188A}" destId="{5B1E6ADA-0B3F-45CF-BD4D-CA557CBDC9A4}" srcOrd="0" destOrd="0" presId="urn:microsoft.com/office/officeart/2005/8/layout/hierarchy2"/>
    <dgm:cxn modelId="{41249A74-B041-4930-8819-9D2652F02F98}" type="presOf" srcId="{00A1F74C-C140-45CF-91B1-FF49FB0F0E29}" destId="{F5948E1C-F6A4-4F3E-8E61-44BEBF586D8E}" srcOrd="1" destOrd="0" presId="urn:microsoft.com/office/officeart/2005/8/layout/hierarchy2"/>
    <dgm:cxn modelId="{70C6EC7F-0B28-4004-8D5A-06DC1B78F3B0}" srcId="{561860F2-6D84-432B-BE03-DE1A2BBE10AA}" destId="{217F4EFB-EE51-448B-A607-D3FAE7BF188A}" srcOrd="0" destOrd="0" parTransId="{377CD37E-AD7D-4FEB-B8B1-C9B2484F1128}" sibTransId="{C99D7903-B55A-416A-BA92-705A9C7D3F8C}"/>
    <dgm:cxn modelId="{AE773D89-FB00-4CA5-B156-373E06105FD1}" type="presOf" srcId="{377CD37E-AD7D-4FEB-B8B1-C9B2484F1128}" destId="{644EF029-54F3-402F-85FD-109721943A70}" srcOrd="1" destOrd="0" presId="urn:microsoft.com/office/officeart/2005/8/layout/hierarchy2"/>
    <dgm:cxn modelId="{D123AC95-342A-42DE-9BE4-9A2D5F819BE3}" type="presOf" srcId="{00A1F74C-C140-45CF-91B1-FF49FB0F0E29}" destId="{275D9F90-8FF6-473D-983B-41B04A3BF6EB}" srcOrd="0" destOrd="0" presId="urn:microsoft.com/office/officeart/2005/8/layout/hierarchy2"/>
    <dgm:cxn modelId="{4E34E4A4-61C2-429D-95AF-452E9880A6A3}" type="presOf" srcId="{561860F2-6D84-432B-BE03-DE1A2BBE10AA}" destId="{F18B4C6D-EC9F-45F9-A9DC-A686FA99DC16}" srcOrd="0" destOrd="0" presId="urn:microsoft.com/office/officeart/2005/8/layout/hierarchy2"/>
    <dgm:cxn modelId="{F04178C8-E7D3-4420-A164-4EE97D33FDD5}" type="presOf" srcId="{0DFD00A1-F71B-4CB4-AA0D-2F00E68E11AE}" destId="{D6FF0649-EB8E-4147-AE2D-A9450AF18C7B}" srcOrd="0" destOrd="0" presId="urn:microsoft.com/office/officeart/2005/8/layout/hierarchy2"/>
    <dgm:cxn modelId="{8F8D70CF-90AC-4B0F-91DE-A623F5543AE4}" srcId="{561860F2-6D84-432B-BE03-DE1A2BBE10AA}" destId="{F82C5A1E-00A7-4FC0-BAD4-FFF0B850811B}" srcOrd="1" destOrd="0" parTransId="{00A1F74C-C140-45CF-91B1-FF49FB0F0E29}" sibTransId="{37285150-9C5E-4689-AA9C-25E9E4555743}"/>
    <dgm:cxn modelId="{DB3589FA-40AF-4116-B351-BA0A9FE5E92F}" type="presOf" srcId="{49947D47-73E1-4B85-9412-538B37E14A3A}" destId="{8EF3EA4D-8113-44D4-B147-1DD99BBB9D1C}" srcOrd="0" destOrd="0" presId="urn:microsoft.com/office/officeart/2005/8/layout/hierarchy2"/>
    <dgm:cxn modelId="{569DC305-854A-4C23-9EC0-9F0357669B7D}" type="presParOf" srcId="{8ED6E33C-03E6-4147-AD1C-7871C6261FED}" destId="{BCC335C6-3019-47B2-9E23-B001ADDECE36}" srcOrd="0" destOrd="0" presId="urn:microsoft.com/office/officeart/2005/8/layout/hierarchy2"/>
    <dgm:cxn modelId="{F893FE78-48ED-48E3-8F29-F7C7EC3D0E23}" type="presParOf" srcId="{BCC335C6-3019-47B2-9E23-B001ADDECE36}" destId="{F18B4C6D-EC9F-45F9-A9DC-A686FA99DC16}" srcOrd="0" destOrd="0" presId="urn:microsoft.com/office/officeart/2005/8/layout/hierarchy2"/>
    <dgm:cxn modelId="{6F7B0D9C-C40E-40AC-8FA7-14D94CA7EE90}" type="presParOf" srcId="{BCC335C6-3019-47B2-9E23-B001ADDECE36}" destId="{E4AC30F5-609F-4637-A7AE-1A56A28A4E58}" srcOrd="1" destOrd="0" presId="urn:microsoft.com/office/officeart/2005/8/layout/hierarchy2"/>
    <dgm:cxn modelId="{2CC92D3E-9BC9-4EA0-AD49-ADEB7AD913DB}" type="presParOf" srcId="{E4AC30F5-609F-4637-A7AE-1A56A28A4E58}" destId="{AD4EAFE1-04DD-413C-BC28-1495E80C4DBB}" srcOrd="0" destOrd="0" presId="urn:microsoft.com/office/officeart/2005/8/layout/hierarchy2"/>
    <dgm:cxn modelId="{88F1CEEC-1FCF-40D8-8F82-B0FCF2DAD66B}" type="presParOf" srcId="{AD4EAFE1-04DD-413C-BC28-1495E80C4DBB}" destId="{644EF029-54F3-402F-85FD-109721943A70}" srcOrd="0" destOrd="0" presId="urn:microsoft.com/office/officeart/2005/8/layout/hierarchy2"/>
    <dgm:cxn modelId="{54DB555F-079C-415A-A8EE-50141675CF0D}" type="presParOf" srcId="{E4AC30F5-609F-4637-A7AE-1A56A28A4E58}" destId="{BEB7EA2B-A671-4A3B-BEB8-046200BCB730}" srcOrd="1" destOrd="0" presId="urn:microsoft.com/office/officeart/2005/8/layout/hierarchy2"/>
    <dgm:cxn modelId="{4B89DAC0-B6FC-40C9-A360-B521476E7072}" type="presParOf" srcId="{BEB7EA2B-A671-4A3B-BEB8-046200BCB730}" destId="{5B1E6ADA-0B3F-45CF-BD4D-CA557CBDC9A4}" srcOrd="0" destOrd="0" presId="urn:microsoft.com/office/officeart/2005/8/layout/hierarchy2"/>
    <dgm:cxn modelId="{A51E2532-896B-4193-94CF-0D1FDCB3CB8E}" type="presParOf" srcId="{BEB7EA2B-A671-4A3B-BEB8-046200BCB730}" destId="{61993417-0854-42C9-BD46-7E42DF4BE903}" srcOrd="1" destOrd="0" presId="urn:microsoft.com/office/officeart/2005/8/layout/hierarchy2"/>
    <dgm:cxn modelId="{C9140CB0-5398-45D9-849D-1455EACDDF7F}" type="presParOf" srcId="{E4AC30F5-609F-4637-A7AE-1A56A28A4E58}" destId="{275D9F90-8FF6-473D-983B-41B04A3BF6EB}" srcOrd="2" destOrd="0" presId="urn:microsoft.com/office/officeart/2005/8/layout/hierarchy2"/>
    <dgm:cxn modelId="{BF125AD0-DFBF-429A-8B21-42FCAD2E5E2D}" type="presParOf" srcId="{275D9F90-8FF6-473D-983B-41B04A3BF6EB}" destId="{F5948E1C-F6A4-4F3E-8E61-44BEBF586D8E}" srcOrd="0" destOrd="0" presId="urn:microsoft.com/office/officeart/2005/8/layout/hierarchy2"/>
    <dgm:cxn modelId="{402BB32A-0943-48D6-8985-7B0F6C86E78F}" type="presParOf" srcId="{E4AC30F5-609F-4637-A7AE-1A56A28A4E58}" destId="{E2C73E35-94D3-44DF-9B81-2510E9A6D1D8}" srcOrd="3" destOrd="0" presId="urn:microsoft.com/office/officeart/2005/8/layout/hierarchy2"/>
    <dgm:cxn modelId="{FA7BF0C7-0A7C-4976-B07B-6D25CD5B7DA9}" type="presParOf" srcId="{E2C73E35-94D3-44DF-9B81-2510E9A6D1D8}" destId="{21F2FF8E-7CA4-4D03-8CEC-78189A9C6B44}" srcOrd="0" destOrd="0" presId="urn:microsoft.com/office/officeart/2005/8/layout/hierarchy2"/>
    <dgm:cxn modelId="{4CF08FE5-2B6C-46A6-A1EB-47F6F77EB79E}" type="presParOf" srcId="{E2C73E35-94D3-44DF-9B81-2510E9A6D1D8}" destId="{FB224218-E844-4346-B2A2-559A61EAE350}" srcOrd="1" destOrd="0" presId="urn:microsoft.com/office/officeart/2005/8/layout/hierarchy2"/>
    <dgm:cxn modelId="{3CD9E7DE-8177-40D7-B3B7-17E09AE51B4B}" type="presParOf" srcId="{E4AC30F5-609F-4637-A7AE-1A56A28A4E58}" destId="{D6FF0649-EB8E-4147-AE2D-A9450AF18C7B}" srcOrd="4" destOrd="0" presId="urn:microsoft.com/office/officeart/2005/8/layout/hierarchy2"/>
    <dgm:cxn modelId="{31302E88-98D6-42E0-BC30-F4A4FABCCEF0}" type="presParOf" srcId="{D6FF0649-EB8E-4147-AE2D-A9450AF18C7B}" destId="{34B0D2EE-D1C6-48CC-AE30-B8CC6BDB8129}" srcOrd="0" destOrd="0" presId="urn:microsoft.com/office/officeart/2005/8/layout/hierarchy2"/>
    <dgm:cxn modelId="{C1D74C32-1B2E-4658-829E-A21F1C4D5C1F}" type="presParOf" srcId="{E4AC30F5-609F-4637-A7AE-1A56A28A4E58}" destId="{62338DA7-2E1A-495F-A7CF-B7AAFC074C2A}" srcOrd="5" destOrd="0" presId="urn:microsoft.com/office/officeart/2005/8/layout/hierarchy2"/>
    <dgm:cxn modelId="{A5EB9174-2AED-4914-95AE-EA830D600956}" type="presParOf" srcId="{62338DA7-2E1A-495F-A7CF-B7AAFC074C2A}" destId="{8EF3EA4D-8113-44D4-B147-1DD99BBB9D1C}" srcOrd="0" destOrd="0" presId="urn:microsoft.com/office/officeart/2005/8/layout/hierarchy2"/>
    <dgm:cxn modelId="{32F7C7A2-9181-482F-AA4E-20882865F5E0}" type="presParOf" srcId="{62338DA7-2E1A-495F-A7CF-B7AAFC074C2A}" destId="{649DDC6D-CCF4-45FA-9C1C-F2D4FD2AC4C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84FFFF-9745-43A5-8DC9-22A5280968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GB"/>
        </a:p>
      </dgm:t>
    </dgm:pt>
    <dgm:pt modelId="{561860F2-6D84-432B-BE03-DE1A2BBE10AA}">
      <dgm:prSet phldrT="[Text]" custT="1"/>
      <dgm:spPr/>
      <dgm:t>
        <a:bodyPr/>
        <a:lstStyle/>
        <a:p>
          <a:r>
            <a:rPr lang="el-GR" sz="1800" b="0" dirty="0">
              <a:solidFill>
                <a:schemeClr val="tx1"/>
              </a:solidFill>
            </a:rPr>
            <a:t>Πως η οικονομία λειτουργεί ως σύνολο;</a:t>
          </a:r>
          <a:endParaRPr lang="en-GB" sz="1800" b="0" dirty="0">
            <a:solidFill>
              <a:schemeClr val="tx1"/>
            </a:solidFill>
          </a:endParaRPr>
        </a:p>
      </dgm:t>
    </dgm:pt>
    <dgm:pt modelId="{67BF1395-9917-4989-BDAF-5DDA34F9149D}" type="parTrans" cxnId="{BA22D926-06C6-4E25-8B39-524C68ED79ED}">
      <dgm:prSet custT="1"/>
      <dgm:spPr/>
      <dgm:t>
        <a:bodyPr/>
        <a:lstStyle/>
        <a:p>
          <a:endParaRPr lang="en-GB" sz="700"/>
        </a:p>
      </dgm:t>
    </dgm:pt>
    <dgm:pt modelId="{35414FA9-8890-4FE7-BCB5-CD8DEDEE1E54}" type="sibTrans" cxnId="{BA22D926-06C6-4E25-8B39-524C68ED79ED}">
      <dgm:prSet/>
      <dgm:spPr/>
      <dgm:t>
        <a:bodyPr/>
        <a:lstStyle/>
        <a:p>
          <a:endParaRPr lang="en-GB" sz="2400"/>
        </a:p>
      </dgm:t>
    </dgm:pt>
    <dgm:pt modelId="{217F4EFB-EE51-448B-A607-D3FAE7BF188A}">
      <dgm:prSet custT="1"/>
      <dgm:spPr/>
      <dgm:t>
        <a:bodyPr/>
        <a:lstStyle/>
        <a:p>
          <a:r>
            <a:rPr lang="en-GB" sz="1800" dirty="0"/>
            <a:t>8. </a:t>
          </a:r>
          <a:r>
            <a:rPr lang="el-GR" sz="1800" dirty="0"/>
            <a:t>Το βιοτικό επίπεδο μίας χώρας εξαρτάται από την ικανότητά της να παράγει αγαθά και υπηρεσίες</a:t>
          </a:r>
          <a:r>
            <a:rPr lang="en-GB" sz="1800" dirty="0"/>
            <a:t>/ A country’s standard of living depends on its ability to produce good and services</a:t>
          </a:r>
        </a:p>
      </dgm:t>
    </dgm:pt>
    <dgm:pt modelId="{377CD37E-AD7D-4FEB-B8B1-C9B2484F1128}" type="parTrans" cxnId="{70C6EC7F-0B28-4004-8D5A-06DC1B78F3B0}">
      <dgm:prSet custT="1"/>
      <dgm:spPr/>
      <dgm:t>
        <a:bodyPr/>
        <a:lstStyle/>
        <a:p>
          <a:endParaRPr lang="en-GB" sz="700"/>
        </a:p>
      </dgm:t>
    </dgm:pt>
    <dgm:pt modelId="{C99D7903-B55A-416A-BA92-705A9C7D3F8C}" type="sibTrans" cxnId="{70C6EC7F-0B28-4004-8D5A-06DC1B78F3B0}">
      <dgm:prSet/>
      <dgm:spPr/>
      <dgm:t>
        <a:bodyPr/>
        <a:lstStyle/>
        <a:p>
          <a:endParaRPr lang="en-GB" sz="2400"/>
        </a:p>
      </dgm:t>
    </dgm:pt>
    <dgm:pt modelId="{F82C5A1E-00A7-4FC0-BAD4-FFF0B850811B}">
      <dgm:prSet custT="1"/>
      <dgm:spPr/>
      <dgm:t>
        <a:bodyPr/>
        <a:lstStyle/>
        <a:p>
          <a:r>
            <a:rPr lang="en-GB" sz="1800" dirty="0"/>
            <a:t>9. </a:t>
          </a:r>
          <a:r>
            <a:rPr lang="el-GR" sz="1800" dirty="0"/>
            <a:t>Οι τιμές θα αυξηθούν ότι η κυβέρνηση θα αυξήσει την ποσότητα του χρήματος</a:t>
          </a:r>
          <a:r>
            <a:rPr lang="en-GB" sz="1800" dirty="0"/>
            <a:t>/ Prices rise when the government prints too much money</a:t>
          </a:r>
        </a:p>
      </dgm:t>
    </dgm:pt>
    <dgm:pt modelId="{00A1F74C-C140-45CF-91B1-FF49FB0F0E29}" type="parTrans" cxnId="{8F8D70CF-90AC-4B0F-91DE-A623F5543AE4}">
      <dgm:prSet custT="1"/>
      <dgm:spPr/>
      <dgm:t>
        <a:bodyPr/>
        <a:lstStyle/>
        <a:p>
          <a:endParaRPr lang="en-GB" sz="700"/>
        </a:p>
      </dgm:t>
    </dgm:pt>
    <dgm:pt modelId="{37285150-9C5E-4689-AA9C-25E9E4555743}" type="sibTrans" cxnId="{8F8D70CF-90AC-4B0F-91DE-A623F5543AE4}">
      <dgm:prSet/>
      <dgm:spPr/>
      <dgm:t>
        <a:bodyPr/>
        <a:lstStyle/>
        <a:p>
          <a:endParaRPr lang="en-GB" sz="2400"/>
        </a:p>
      </dgm:t>
    </dgm:pt>
    <dgm:pt modelId="{49947D47-73E1-4B85-9412-538B37E14A3A}">
      <dgm:prSet custT="1"/>
      <dgm:spPr/>
      <dgm:t>
        <a:bodyPr/>
        <a:lstStyle/>
        <a:p>
          <a:r>
            <a:rPr lang="el-GR" sz="1800" dirty="0"/>
            <a:t>10</a:t>
          </a:r>
          <a:r>
            <a:rPr lang="en-GB" sz="1800" dirty="0"/>
            <a:t>. </a:t>
          </a:r>
          <a:r>
            <a:rPr lang="el-GR" sz="1800" dirty="0"/>
            <a:t>Η κυβέρνηση έχει να αντιμετωπίσει ένα βραχυπρόθεσμο δίλημμα μεταξύ ανεργίας και πληθωρισμού/ </a:t>
          </a:r>
          <a:r>
            <a:rPr lang="en-GB" sz="1800" dirty="0"/>
            <a:t>Society faces a short run tradeoff between inflation and unemployment.</a:t>
          </a:r>
        </a:p>
      </dgm:t>
    </dgm:pt>
    <dgm:pt modelId="{0DFD00A1-F71B-4CB4-AA0D-2F00E68E11AE}" type="parTrans" cxnId="{5A57A211-662E-48DC-B13C-60CBE6EA04BF}">
      <dgm:prSet custT="1"/>
      <dgm:spPr/>
      <dgm:t>
        <a:bodyPr/>
        <a:lstStyle/>
        <a:p>
          <a:endParaRPr lang="en-GB" sz="700"/>
        </a:p>
      </dgm:t>
    </dgm:pt>
    <dgm:pt modelId="{F272403F-0C64-43DE-8204-F1691BF38CD7}" type="sibTrans" cxnId="{5A57A211-662E-48DC-B13C-60CBE6EA04BF}">
      <dgm:prSet/>
      <dgm:spPr/>
      <dgm:t>
        <a:bodyPr/>
        <a:lstStyle/>
        <a:p>
          <a:endParaRPr lang="en-GB" sz="2400"/>
        </a:p>
      </dgm:t>
    </dgm:pt>
    <dgm:pt modelId="{8ED6E33C-03E6-4147-AD1C-7871C6261FED}" type="pres">
      <dgm:prSet presAssocID="{4E84FFFF-9745-43A5-8DC9-22A528096870}" presName="diagram" presStyleCnt="0">
        <dgm:presLayoutVars>
          <dgm:chPref val="1"/>
          <dgm:dir/>
          <dgm:animOne val="branch"/>
          <dgm:animLvl val="lvl"/>
          <dgm:resizeHandles val="exact"/>
        </dgm:presLayoutVars>
      </dgm:prSet>
      <dgm:spPr/>
    </dgm:pt>
    <dgm:pt modelId="{BCC335C6-3019-47B2-9E23-B001ADDECE36}" type="pres">
      <dgm:prSet presAssocID="{561860F2-6D84-432B-BE03-DE1A2BBE10AA}" presName="root1" presStyleCnt="0"/>
      <dgm:spPr/>
    </dgm:pt>
    <dgm:pt modelId="{F18B4C6D-EC9F-45F9-A9DC-A686FA99DC16}" type="pres">
      <dgm:prSet presAssocID="{561860F2-6D84-432B-BE03-DE1A2BBE10AA}" presName="LevelOneTextNode" presStyleLbl="node0" presStyleIdx="0" presStyleCnt="1">
        <dgm:presLayoutVars>
          <dgm:chPref val="3"/>
        </dgm:presLayoutVars>
      </dgm:prSet>
      <dgm:spPr/>
    </dgm:pt>
    <dgm:pt modelId="{E4AC30F5-609F-4637-A7AE-1A56A28A4E58}" type="pres">
      <dgm:prSet presAssocID="{561860F2-6D84-432B-BE03-DE1A2BBE10AA}" presName="level2hierChild" presStyleCnt="0"/>
      <dgm:spPr/>
    </dgm:pt>
    <dgm:pt modelId="{AD4EAFE1-04DD-413C-BC28-1495E80C4DBB}" type="pres">
      <dgm:prSet presAssocID="{377CD37E-AD7D-4FEB-B8B1-C9B2484F1128}" presName="conn2-1" presStyleLbl="parChTrans1D2" presStyleIdx="0" presStyleCnt="3"/>
      <dgm:spPr/>
    </dgm:pt>
    <dgm:pt modelId="{644EF029-54F3-402F-85FD-109721943A70}" type="pres">
      <dgm:prSet presAssocID="{377CD37E-AD7D-4FEB-B8B1-C9B2484F1128}" presName="connTx" presStyleLbl="parChTrans1D2" presStyleIdx="0" presStyleCnt="3"/>
      <dgm:spPr/>
    </dgm:pt>
    <dgm:pt modelId="{BEB7EA2B-A671-4A3B-BEB8-046200BCB730}" type="pres">
      <dgm:prSet presAssocID="{217F4EFB-EE51-448B-A607-D3FAE7BF188A}" presName="root2" presStyleCnt="0"/>
      <dgm:spPr/>
    </dgm:pt>
    <dgm:pt modelId="{5B1E6ADA-0B3F-45CF-BD4D-CA557CBDC9A4}" type="pres">
      <dgm:prSet presAssocID="{217F4EFB-EE51-448B-A607-D3FAE7BF188A}" presName="LevelTwoTextNode" presStyleLbl="node2" presStyleIdx="0" presStyleCnt="3" custScaleX="283865" custScaleY="123703" custLinFactNeighborX="658" custLinFactNeighborY="-44196">
        <dgm:presLayoutVars>
          <dgm:chPref val="3"/>
        </dgm:presLayoutVars>
      </dgm:prSet>
      <dgm:spPr/>
    </dgm:pt>
    <dgm:pt modelId="{61993417-0854-42C9-BD46-7E42DF4BE903}" type="pres">
      <dgm:prSet presAssocID="{217F4EFB-EE51-448B-A607-D3FAE7BF188A}" presName="level3hierChild" presStyleCnt="0"/>
      <dgm:spPr/>
    </dgm:pt>
    <dgm:pt modelId="{275D9F90-8FF6-473D-983B-41B04A3BF6EB}" type="pres">
      <dgm:prSet presAssocID="{00A1F74C-C140-45CF-91B1-FF49FB0F0E29}" presName="conn2-1" presStyleLbl="parChTrans1D2" presStyleIdx="1" presStyleCnt="3"/>
      <dgm:spPr/>
    </dgm:pt>
    <dgm:pt modelId="{F5948E1C-F6A4-4F3E-8E61-44BEBF586D8E}" type="pres">
      <dgm:prSet presAssocID="{00A1F74C-C140-45CF-91B1-FF49FB0F0E29}" presName="connTx" presStyleLbl="parChTrans1D2" presStyleIdx="1" presStyleCnt="3"/>
      <dgm:spPr/>
    </dgm:pt>
    <dgm:pt modelId="{E2C73E35-94D3-44DF-9B81-2510E9A6D1D8}" type="pres">
      <dgm:prSet presAssocID="{F82C5A1E-00A7-4FC0-BAD4-FFF0B850811B}" presName="root2" presStyleCnt="0"/>
      <dgm:spPr/>
    </dgm:pt>
    <dgm:pt modelId="{21F2FF8E-7CA4-4D03-8CEC-78189A9C6B44}" type="pres">
      <dgm:prSet presAssocID="{F82C5A1E-00A7-4FC0-BAD4-FFF0B850811B}" presName="LevelTwoTextNode" presStyleLbl="node2" presStyleIdx="1" presStyleCnt="3" custScaleX="283865" custScaleY="102679" custLinFactNeighborX="658" custLinFactNeighborY="-15382">
        <dgm:presLayoutVars>
          <dgm:chPref val="3"/>
        </dgm:presLayoutVars>
      </dgm:prSet>
      <dgm:spPr/>
    </dgm:pt>
    <dgm:pt modelId="{FB224218-E844-4346-B2A2-559A61EAE350}" type="pres">
      <dgm:prSet presAssocID="{F82C5A1E-00A7-4FC0-BAD4-FFF0B850811B}" presName="level3hierChild" presStyleCnt="0"/>
      <dgm:spPr/>
    </dgm:pt>
    <dgm:pt modelId="{D6FF0649-EB8E-4147-AE2D-A9450AF18C7B}" type="pres">
      <dgm:prSet presAssocID="{0DFD00A1-F71B-4CB4-AA0D-2F00E68E11AE}" presName="conn2-1" presStyleLbl="parChTrans1D2" presStyleIdx="2" presStyleCnt="3"/>
      <dgm:spPr/>
    </dgm:pt>
    <dgm:pt modelId="{34B0D2EE-D1C6-48CC-AE30-B8CC6BDB8129}" type="pres">
      <dgm:prSet presAssocID="{0DFD00A1-F71B-4CB4-AA0D-2F00E68E11AE}" presName="connTx" presStyleLbl="parChTrans1D2" presStyleIdx="2" presStyleCnt="3"/>
      <dgm:spPr/>
    </dgm:pt>
    <dgm:pt modelId="{62338DA7-2E1A-495F-A7CF-B7AAFC074C2A}" type="pres">
      <dgm:prSet presAssocID="{49947D47-73E1-4B85-9412-538B37E14A3A}" presName="root2" presStyleCnt="0"/>
      <dgm:spPr/>
    </dgm:pt>
    <dgm:pt modelId="{8EF3EA4D-8113-44D4-B147-1DD99BBB9D1C}" type="pres">
      <dgm:prSet presAssocID="{49947D47-73E1-4B85-9412-538B37E14A3A}" presName="LevelTwoTextNode" presStyleLbl="node2" presStyleIdx="2" presStyleCnt="3" custScaleX="283865" custScaleY="113742" custLinFactNeighborX="658" custLinFactNeighborY="12632">
        <dgm:presLayoutVars>
          <dgm:chPref val="3"/>
        </dgm:presLayoutVars>
      </dgm:prSet>
      <dgm:spPr/>
    </dgm:pt>
    <dgm:pt modelId="{649DDC6D-CCF4-45FA-9C1C-F2D4FD2AC4CE}" type="pres">
      <dgm:prSet presAssocID="{49947D47-73E1-4B85-9412-538B37E14A3A}" presName="level3hierChild" presStyleCnt="0"/>
      <dgm:spPr/>
    </dgm:pt>
  </dgm:ptLst>
  <dgm:cxnLst>
    <dgm:cxn modelId="{5A57A211-662E-48DC-B13C-60CBE6EA04BF}" srcId="{561860F2-6D84-432B-BE03-DE1A2BBE10AA}" destId="{49947D47-73E1-4B85-9412-538B37E14A3A}" srcOrd="2" destOrd="0" parTransId="{0DFD00A1-F71B-4CB4-AA0D-2F00E68E11AE}" sibTransId="{F272403F-0C64-43DE-8204-F1691BF38CD7}"/>
    <dgm:cxn modelId="{BA22D926-06C6-4E25-8B39-524C68ED79ED}" srcId="{4E84FFFF-9745-43A5-8DC9-22A528096870}" destId="{561860F2-6D84-432B-BE03-DE1A2BBE10AA}" srcOrd="0" destOrd="0" parTransId="{67BF1395-9917-4989-BDAF-5DDA34F9149D}" sibTransId="{35414FA9-8890-4FE7-BCB5-CD8DEDEE1E54}"/>
    <dgm:cxn modelId="{9D0E3B2A-7DC3-4BCF-A63C-485E21B7C16A}" type="presOf" srcId="{377CD37E-AD7D-4FEB-B8B1-C9B2484F1128}" destId="{644EF029-54F3-402F-85FD-109721943A70}" srcOrd="1" destOrd="0" presId="urn:microsoft.com/office/officeart/2005/8/layout/hierarchy2"/>
    <dgm:cxn modelId="{20942530-AFC3-4991-A0FE-75687C1F978F}" type="presOf" srcId="{217F4EFB-EE51-448B-A607-D3FAE7BF188A}" destId="{5B1E6ADA-0B3F-45CF-BD4D-CA557CBDC9A4}" srcOrd="0" destOrd="0" presId="urn:microsoft.com/office/officeart/2005/8/layout/hierarchy2"/>
    <dgm:cxn modelId="{66393B53-92BA-484B-9B8A-EA5A2C6A69F2}" type="presOf" srcId="{00A1F74C-C140-45CF-91B1-FF49FB0F0E29}" destId="{F5948E1C-F6A4-4F3E-8E61-44BEBF586D8E}" srcOrd="1" destOrd="0" presId="urn:microsoft.com/office/officeart/2005/8/layout/hierarchy2"/>
    <dgm:cxn modelId="{70C6EC7F-0B28-4004-8D5A-06DC1B78F3B0}" srcId="{561860F2-6D84-432B-BE03-DE1A2BBE10AA}" destId="{217F4EFB-EE51-448B-A607-D3FAE7BF188A}" srcOrd="0" destOrd="0" parTransId="{377CD37E-AD7D-4FEB-B8B1-C9B2484F1128}" sibTransId="{C99D7903-B55A-416A-BA92-705A9C7D3F8C}"/>
    <dgm:cxn modelId="{9507F490-2AAA-4A87-A448-AD13ED8C04F3}" type="presOf" srcId="{49947D47-73E1-4B85-9412-538B37E14A3A}" destId="{8EF3EA4D-8113-44D4-B147-1DD99BBB9D1C}" srcOrd="0" destOrd="0" presId="urn:microsoft.com/office/officeart/2005/8/layout/hierarchy2"/>
    <dgm:cxn modelId="{86588DCD-7CF3-49A2-8A62-2D159DBB003D}" type="presOf" srcId="{0DFD00A1-F71B-4CB4-AA0D-2F00E68E11AE}" destId="{D6FF0649-EB8E-4147-AE2D-A9450AF18C7B}" srcOrd="0" destOrd="0" presId="urn:microsoft.com/office/officeart/2005/8/layout/hierarchy2"/>
    <dgm:cxn modelId="{A117A6CD-5244-4FB7-8DEF-571C875B4B95}" type="presOf" srcId="{561860F2-6D84-432B-BE03-DE1A2BBE10AA}" destId="{F18B4C6D-EC9F-45F9-A9DC-A686FA99DC16}" srcOrd="0" destOrd="0" presId="urn:microsoft.com/office/officeart/2005/8/layout/hierarchy2"/>
    <dgm:cxn modelId="{8F8D70CF-90AC-4B0F-91DE-A623F5543AE4}" srcId="{561860F2-6D84-432B-BE03-DE1A2BBE10AA}" destId="{F82C5A1E-00A7-4FC0-BAD4-FFF0B850811B}" srcOrd="1" destOrd="0" parTransId="{00A1F74C-C140-45CF-91B1-FF49FB0F0E29}" sibTransId="{37285150-9C5E-4689-AA9C-25E9E4555743}"/>
    <dgm:cxn modelId="{381756D7-29AB-415B-8F8B-4B00534618E8}" type="presOf" srcId="{4E84FFFF-9745-43A5-8DC9-22A528096870}" destId="{8ED6E33C-03E6-4147-AD1C-7871C6261FED}" srcOrd="0" destOrd="0" presId="urn:microsoft.com/office/officeart/2005/8/layout/hierarchy2"/>
    <dgm:cxn modelId="{ACD0DADA-F298-45BF-A231-4D3622682F01}" type="presOf" srcId="{377CD37E-AD7D-4FEB-B8B1-C9B2484F1128}" destId="{AD4EAFE1-04DD-413C-BC28-1495E80C4DBB}" srcOrd="0" destOrd="0" presId="urn:microsoft.com/office/officeart/2005/8/layout/hierarchy2"/>
    <dgm:cxn modelId="{C42C14EB-ACF8-4858-BC84-04241FCC78AB}" type="presOf" srcId="{00A1F74C-C140-45CF-91B1-FF49FB0F0E29}" destId="{275D9F90-8FF6-473D-983B-41B04A3BF6EB}" srcOrd="0" destOrd="0" presId="urn:microsoft.com/office/officeart/2005/8/layout/hierarchy2"/>
    <dgm:cxn modelId="{FE1747F1-3992-426E-9BA9-A7FBFF49CBC6}" type="presOf" srcId="{0DFD00A1-F71B-4CB4-AA0D-2F00E68E11AE}" destId="{34B0D2EE-D1C6-48CC-AE30-B8CC6BDB8129}" srcOrd="1" destOrd="0" presId="urn:microsoft.com/office/officeart/2005/8/layout/hierarchy2"/>
    <dgm:cxn modelId="{7E9DA1FF-738C-49EE-9D4A-94F1E289838E}" type="presOf" srcId="{F82C5A1E-00A7-4FC0-BAD4-FFF0B850811B}" destId="{21F2FF8E-7CA4-4D03-8CEC-78189A9C6B44}" srcOrd="0" destOrd="0" presId="urn:microsoft.com/office/officeart/2005/8/layout/hierarchy2"/>
    <dgm:cxn modelId="{D5724B0B-4B2E-459F-B789-6084E2D4B59D}" type="presParOf" srcId="{8ED6E33C-03E6-4147-AD1C-7871C6261FED}" destId="{BCC335C6-3019-47B2-9E23-B001ADDECE36}" srcOrd="0" destOrd="0" presId="urn:microsoft.com/office/officeart/2005/8/layout/hierarchy2"/>
    <dgm:cxn modelId="{1D02A649-A0D8-4137-8716-21978FFBC01E}" type="presParOf" srcId="{BCC335C6-3019-47B2-9E23-B001ADDECE36}" destId="{F18B4C6D-EC9F-45F9-A9DC-A686FA99DC16}" srcOrd="0" destOrd="0" presId="urn:microsoft.com/office/officeart/2005/8/layout/hierarchy2"/>
    <dgm:cxn modelId="{E8B6A7D1-22FF-4BEB-A219-FC6C9816C079}" type="presParOf" srcId="{BCC335C6-3019-47B2-9E23-B001ADDECE36}" destId="{E4AC30F5-609F-4637-A7AE-1A56A28A4E58}" srcOrd="1" destOrd="0" presId="urn:microsoft.com/office/officeart/2005/8/layout/hierarchy2"/>
    <dgm:cxn modelId="{384B7141-DBD0-4CA3-9503-6C93DFEB4FF2}" type="presParOf" srcId="{E4AC30F5-609F-4637-A7AE-1A56A28A4E58}" destId="{AD4EAFE1-04DD-413C-BC28-1495E80C4DBB}" srcOrd="0" destOrd="0" presId="urn:microsoft.com/office/officeart/2005/8/layout/hierarchy2"/>
    <dgm:cxn modelId="{A37CF968-BFDD-492B-AEDF-4B4A6E34D328}" type="presParOf" srcId="{AD4EAFE1-04DD-413C-BC28-1495E80C4DBB}" destId="{644EF029-54F3-402F-85FD-109721943A70}" srcOrd="0" destOrd="0" presId="urn:microsoft.com/office/officeart/2005/8/layout/hierarchy2"/>
    <dgm:cxn modelId="{6504E562-B245-4D0B-8FB9-D2D4AFEB9DD5}" type="presParOf" srcId="{E4AC30F5-609F-4637-A7AE-1A56A28A4E58}" destId="{BEB7EA2B-A671-4A3B-BEB8-046200BCB730}" srcOrd="1" destOrd="0" presId="urn:microsoft.com/office/officeart/2005/8/layout/hierarchy2"/>
    <dgm:cxn modelId="{3D003A61-F26E-483E-B5FA-5A373AAAA95C}" type="presParOf" srcId="{BEB7EA2B-A671-4A3B-BEB8-046200BCB730}" destId="{5B1E6ADA-0B3F-45CF-BD4D-CA557CBDC9A4}" srcOrd="0" destOrd="0" presId="urn:microsoft.com/office/officeart/2005/8/layout/hierarchy2"/>
    <dgm:cxn modelId="{BDF1BABC-BD0B-42E1-92D5-6C7FA2EF57EB}" type="presParOf" srcId="{BEB7EA2B-A671-4A3B-BEB8-046200BCB730}" destId="{61993417-0854-42C9-BD46-7E42DF4BE903}" srcOrd="1" destOrd="0" presId="urn:microsoft.com/office/officeart/2005/8/layout/hierarchy2"/>
    <dgm:cxn modelId="{F9B265CA-E55C-4600-A478-F3B86B5306AD}" type="presParOf" srcId="{E4AC30F5-609F-4637-A7AE-1A56A28A4E58}" destId="{275D9F90-8FF6-473D-983B-41B04A3BF6EB}" srcOrd="2" destOrd="0" presId="urn:microsoft.com/office/officeart/2005/8/layout/hierarchy2"/>
    <dgm:cxn modelId="{620B19C3-721A-4D93-8EB8-EEDE6DBC9DEC}" type="presParOf" srcId="{275D9F90-8FF6-473D-983B-41B04A3BF6EB}" destId="{F5948E1C-F6A4-4F3E-8E61-44BEBF586D8E}" srcOrd="0" destOrd="0" presId="urn:microsoft.com/office/officeart/2005/8/layout/hierarchy2"/>
    <dgm:cxn modelId="{E7C82C56-88B8-4A3C-B2E3-1530E0E644FB}" type="presParOf" srcId="{E4AC30F5-609F-4637-A7AE-1A56A28A4E58}" destId="{E2C73E35-94D3-44DF-9B81-2510E9A6D1D8}" srcOrd="3" destOrd="0" presId="urn:microsoft.com/office/officeart/2005/8/layout/hierarchy2"/>
    <dgm:cxn modelId="{0429D992-A0A5-4A82-8689-1A04BF18E8B7}" type="presParOf" srcId="{E2C73E35-94D3-44DF-9B81-2510E9A6D1D8}" destId="{21F2FF8E-7CA4-4D03-8CEC-78189A9C6B44}" srcOrd="0" destOrd="0" presId="urn:microsoft.com/office/officeart/2005/8/layout/hierarchy2"/>
    <dgm:cxn modelId="{D7F039F8-5322-4403-B198-63157846B21A}" type="presParOf" srcId="{E2C73E35-94D3-44DF-9B81-2510E9A6D1D8}" destId="{FB224218-E844-4346-B2A2-559A61EAE350}" srcOrd="1" destOrd="0" presId="urn:microsoft.com/office/officeart/2005/8/layout/hierarchy2"/>
    <dgm:cxn modelId="{EF6B908F-2F15-49BB-B72D-F488D7F20366}" type="presParOf" srcId="{E4AC30F5-609F-4637-A7AE-1A56A28A4E58}" destId="{D6FF0649-EB8E-4147-AE2D-A9450AF18C7B}" srcOrd="4" destOrd="0" presId="urn:microsoft.com/office/officeart/2005/8/layout/hierarchy2"/>
    <dgm:cxn modelId="{84B780D7-F312-446E-B5E0-85A591360791}" type="presParOf" srcId="{D6FF0649-EB8E-4147-AE2D-A9450AF18C7B}" destId="{34B0D2EE-D1C6-48CC-AE30-B8CC6BDB8129}" srcOrd="0" destOrd="0" presId="urn:microsoft.com/office/officeart/2005/8/layout/hierarchy2"/>
    <dgm:cxn modelId="{4BA57DB1-BBFB-49F6-A35D-648ACCE92BFB}" type="presParOf" srcId="{E4AC30F5-609F-4637-A7AE-1A56A28A4E58}" destId="{62338DA7-2E1A-495F-A7CF-B7AAFC074C2A}" srcOrd="5" destOrd="0" presId="urn:microsoft.com/office/officeart/2005/8/layout/hierarchy2"/>
    <dgm:cxn modelId="{E3EE4F39-3D72-4C6E-968B-0D5FFF25B72E}" type="presParOf" srcId="{62338DA7-2E1A-495F-A7CF-B7AAFC074C2A}" destId="{8EF3EA4D-8113-44D4-B147-1DD99BBB9D1C}" srcOrd="0" destOrd="0" presId="urn:microsoft.com/office/officeart/2005/8/layout/hierarchy2"/>
    <dgm:cxn modelId="{E5C3275E-F8CA-4095-9AA8-C9576E8EED86}" type="presParOf" srcId="{62338DA7-2E1A-495F-A7CF-B7AAFC074C2A}" destId="{649DDC6D-CCF4-45FA-9C1C-F2D4FD2AC4C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1AA0D-5C9D-4B6C-A626-0F36368E65C9}">
      <dsp:nvSpPr>
        <dsp:cNvPr id="0" name=""/>
        <dsp:cNvSpPr/>
      </dsp:nvSpPr>
      <dsp:spPr>
        <a:xfrm>
          <a:off x="685799" y="1700212"/>
          <a:ext cx="2952750" cy="14763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t>Οικονομικές αποφάσεις</a:t>
          </a:r>
          <a:endParaRPr lang="en-GB" sz="2000" kern="1200" dirty="0"/>
        </a:p>
      </dsp:txBody>
      <dsp:txXfrm>
        <a:off x="729041" y="1743454"/>
        <a:ext cx="2866266" cy="1389891"/>
      </dsp:txXfrm>
    </dsp:sp>
    <dsp:sp modelId="{8111F562-E10B-48E6-9B4E-837B9089A3B1}">
      <dsp:nvSpPr>
        <dsp:cNvPr id="0" name=""/>
        <dsp:cNvSpPr/>
      </dsp:nvSpPr>
      <dsp:spPr>
        <a:xfrm rot="18289469">
          <a:off x="3194978" y="1562238"/>
          <a:ext cx="2068242" cy="54492"/>
        </a:xfrm>
        <a:custGeom>
          <a:avLst/>
          <a:gdLst/>
          <a:ahLst/>
          <a:cxnLst/>
          <a:rect l="0" t="0" r="0" b="0"/>
          <a:pathLst>
            <a:path>
              <a:moveTo>
                <a:pt x="0" y="27246"/>
              </a:moveTo>
              <a:lnTo>
                <a:pt x="2068242"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4177393" y="1537778"/>
        <a:ext cx="103412" cy="103412"/>
      </dsp:txXfrm>
    </dsp:sp>
    <dsp:sp modelId="{2D63352C-12D5-48B5-948E-DB9A0EE0F6E2}">
      <dsp:nvSpPr>
        <dsp:cNvPr id="0" name=""/>
        <dsp:cNvSpPr/>
      </dsp:nvSpPr>
      <dsp:spPr>
        <a:xfrm>
          <a:off x="4819650" y="2381"/>
          <a:ext cx="2952750" cy="14763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t>Πως τα άτομα αποφασίζουν</a:t>
          </a:r>
          <a:endParaRPr lang="en-GB" sz="1800" kern="1200" dirty="0"/>
        </a:p>
      </dsp:txBody>
      <dsp:txXfrm>
        <a:off x="4862892" y="45623"/>
        <a:ext cx="2866266" cy="1389891"/>
      </dsp:txXfrm>
    </dsp:sp>
    <dsp:sp modelId="{A4C7AA20-7B1E-4E31-8A7B-292C37513A90}">
      <dsp:nvSpPr>
        <dsp:cNvPr id="0" name=""/>
        <dsp:cNvSpPr/>
      </dsp:nvSpPr>
      <dsp:spPr>
        <a:xfrm>
          <a:off x="3638550" y="2411153"/>
          <a:ext cx="1181100" cy="54492"/>
        </a:xfrm>
        <a:custGeom>
          <a:avLst/>
          <a:gdLst/>
          <a:ahLst/>
          <a:cxnLst/>
          <a:rect l="0" t="0" r="0" b="0"/>
          <a:pathLst>
            <a:path>
              <a:moveTo>
                <a:pt x="0" y="27246"/>
              </a:moveTo>
              <a:lnTo>
                <a:pt x="1181100"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4199572" y="2408872"/>
        <a:ext cx="59055" cy="59055"/>
      </dsp:txXfrm>
    </dsp:sp>
    <dsp:sp modelId="{FCFE3652-C28D-4FC5-AE95-D76EE62320A5}">
      <dsp:nvSpPr>
        <dsp:cNvPr id="0" name=""/>
        <dsp:cNvSpPr/>
      </dsp:nvSpPr>
      <dsp:spPr>
        <a:xfrm>
          <a:off x="4819650" y="1700212"/>
          <a:ext cx="2952750" cy="14763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t>Πως τα άτομα αλληλεπιδρούν</a:t>
          </a:r>
          <a:endParaRPr lang="en-GB" sz="1800" kern="1200" dirty="0"/>
        </a:p>
      </dsp:txBody>
      <dsp:txXfrm>
        <a:off x="4862892" y="1743454"/>
        <a:ext cx="2866266" cy="1389891"/>
      </dsp:txXfrm>
    </dsp:sp>
    <dsp:sp modelId="{6D397E4A-6BAE-481F-B171-3A45CFBE82D5}">
      <dsp:nvSpPr>
        <dsp:cNvPr id="0" name=""/>
        <dsp:cNvSpPr/>
      </dsp:nvSpPr>
      <dsp:spPr>
        <a:xfrm rot="3310531">
          <a:off x="3194978" y="3260069"/>
          <a:ext cx="2068242" cy="54492"/>
        </a:xfrm>
        <a:custGeom>
          <a:avLst/>
          <a:gdLst/>
          <a:ahLst/>
          <a:cxnLst/>
          <a:rect l="0" t="0" r="0" b="0"/>
          <a:pathLst>
            <a:path>
              <a:moveTo>
                <a:pt x="0" y="27246"/>
              </a:moveTo>
              <a:lnTo>
                <a:pt x="2068242"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4177393" y="3235609"/>
        <a:ext cx="103412" cy="103412"/>
      </dsp:txXfrm>
    </dsp:sp>
    <dsp:sp modelId="{BCFDD522-6AC4-4909-9B39-560BE8F67B72}">
      <dsp:nvSpPr>
        <dsp:cNvPr id="0" name=""/>
        <dsp:cNvSpPr/>
      </dsp:nvSpPr>
      <dsp:spPr>
        <a:xfrm>
          <a:off x="4819650" y="3398043"/>
          <a:ext cx="2952750" cy="14763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t>Πως η οικονομία λειτουργεί ως σύνολο</a:t>
          </a:r>
          <a:endParaRPr lang="en-GB" sz="1800" kern="1200" dirty="0"/>
        </a:p>
      </dsp:txBody>
      <dsp:txXfrm>
        <a:off x="4862892" y="3441285"/>
        <a:ext cx="2866266" cy="1389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B4C6D-EC9F-45F9-A9DC-A686FA99DC16}">
      <dsp:nvSpPr>
        <dsp:cNvPr id="0" name=""/>
        <dsp:cNvSpPr/>
      </dsp:nvSpPr>
      <dsp:spPr>
        <a:xfrm>
          <a:off x="5088" y="2133598"/>
          <a:ext cx="1993092" cy="10668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l-GR" sz="2000" kern="1200" dirty="0">
              <a:solidFill>
                <a:schemeClr val="tx1"/>
              </a:solidFill>
            </a:rPr>
            <a:t>Πως τα άτομα αποφασίζουν</a:t>
          </a:r>
          <a:endParaRPr lang="en-GB" sz="2000" kern="1200" dirty="0">
            <a:solidFill>
              <a:schemeClr val="tx1"/>
            </a:solidFill>
          </a:endParaRPr>
        </a:p>
      </dsp:txBody>
      <dsp:txXfrm>
        <a:off x="36334" y="2164844"/>
        <a:ext cx="1930600" cy="1004310"/>
      </dsp:txXfrm>
    </dsp:sp>
    <dsp:sp modelId="{AD4EAFE1-04DD-413C-BC28-1495E80C4DBB}">
      <dsp:nvSpPr>
        <dsp:cNvPr id="0" name=""/>
        <dsp:cNvSpPr/>
      </dsp:nvSpPr>
      <dsp:spPr>
        <a:xfrm rot="17457129">
          <a:off x="1277487" y="1602506"/>
          <a:ext cx="2243714" cy="33629"/>
        </a:xfrm>
        <a:custGeom>
          <a:avLst/>
          <a:gdLst/>
          <a:ahLst/>
          <a:cxnLst/>
          <a:rect l="0" t="0" r="0" b="0"/>
          <a:pathLst>
            <a:path>
              <a:moveTo>
                <a:pt x="0" y="16814"/>
              </a:moveTo>
              <a:lnTo>
                <a:pt x="2243714" y="168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43251" y="1563227"/>
        <a:ext cx="112185" cy="112185"/>
      </dsp:txXfrm>
    </dsp:sp>
    <dsp:sp modelId="{5B1E6ADA-0B3F-45CF-BD4D-CA557CBDC9A4}">
      <dsp:nvSpPr>
        <dsp:cNvPr id="0" name=""/>
        <dsp:cNvSpPr/>
      </dsp:nvSpPr>
      <dsp:spPr>
        <a:xfrm>
          <a:off x="2800507" y="152897"/>
          <a:ext cx="5657692" cy="8374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1. </a:t>
          </a:r>
          <a:r>
            <a:rPr lang="el-GR" sz="1800" kern="1200" dirty="0"/>
            <a:t>Τα άτομα καλούνται να επιλέξουν ανάμεσα σε διαφορετικές εναλλακτικές δυνατότητες</a:t>
          </a:r>
          <a:r>
            <a:rPr lang="en-GB" sz="1800" kern="1200" dirty="0"/>
            <a:t>/ People Face Tradeoffs</a:t>
          </a:r>
        </a:p>
      </dsp:txBody>
      <dsp:txXfrm>
        <a:off x="2825036" y="177426"/>
        <a:ext cx="5608634" cy="788429"/>
      </dsp:txXfrm>
    </dsp:sp>
    <dsp:sp modelId="{275D9F90-8FF6-473D-983B-41B04A3BF6EB}">
      <dsp:nvSpPr>
        <dsp:cNvPr id="0" name=""/>
        <dsp:cNvSpPr/>
      </dsp:nvSpPr>
      <dsp:spPr>
        <a:xfrm rot="18700889">
          <a:off x="1796081" y="2199636"/>
          <a:ext cx="1206525" cy="33629"/>
        </a:xfrm>
        <a:custGeom>
          <a:avLst/>
          <a:gdLst/>
          <a:ahLst/>
          <a:cxnLst/>
          <a:rect l="0" t="0" r="0" b="0"/>
          <a:pathLst>
            <a:path>
              <a:moveTo>
                <a:pt x="0" y="16814"/>
              </a:moveTo>
              <a:lnTo>
                <a:pt x="1206525" y="168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69181" y="2186288"/>
        <a:ext cx="60326" cy="60326"/>
      </dsp:txXfrm>
    </dsp:sp>
    <dsp:sp modelId="{21F2FF8E-7CA4-4D03-8CEC-78189A9C6B44}">
      <dsp:nvSpPr>
        <dsp:cNvPr id="0" name=""/>
        <dsp:cNvSpPr/>
      </dsp:nvSpPr>
      <dsp:spPr>
        <a:xfrm>
          <a:off x="2800507" y="1332489"/>
          <a:ext cx="5657692" cy="8668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2. </a:t>
          </a:r>
          <a:r>
            <a:rPr lang="el-GR" sz="1800" kern="1200" dirty="0"/>
            <a:t>Το κόστος οποιουδήποτε πράγματος συνίσταται στο τι θα θυσιάσεις για να το αποκτήσεις</a:t>
          </a:r>
          <a:r>
            <a:rPr lang="en-GB" sz="1800" kern="1200" dirty="0"/>
            <a:t>/ The cost of something is what you give up to get it</a:t>
          </a:r>
        </a:p>
      </dsp:txBody>
      <dsp:txXfrm>
        <a:off x="2825895" y="1357877"/>
        <a:ext cx="5606916" cy="816049"/>
      </dsp:txXfrm>
    </dsp:sp>
    <dsp:sp modelId="{D6FF0649-EB8E-4147-AE2D-A9450AF18C7B}">
      <dsp:nvSpPr>
        <dsp:cNvPr id="0" name=""/>
        <dsp:cNvSpPr/>
      </dsp:nvSpPr>
      <dsp:spPr>
        <a:xfrm rot="933545">
          <a:off x="1982921" y="2761883"/>
          <a:ext cx="832845" cy="33629"/>
        </a:xfrm>
        <a:custGeom>
          <a:avLst/>
          <a:gdLst/>
          <a:ahLst/>
          <a:cxnLst/>
          <a:rect l="0" t="0" r="0" b="0"/>
          <a:pathLst>
            <a:path>
              <a:moveTo>
                <a:pt x="0" y="16814"/>
              </a:moveTo>
              <a:lnTo>
                <a:pt x="832845" y="168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78523" y="2757876"/>
        <a:ext cx="41642" cy="41642"/>
      </dsp:txXfrm>
    </dsp:sp>
    <dsp:sp modelId="{8EF3EA4D-8113-44D4-B147-1DD99BBB9D1C}">
      <dsp:nvSpPr>
        <dsp:cNvPr id="0" name=""/>
        <dsp:cNvSpPr/>
      </dsp:nvSpPr>
      <dsp:spPr>
        <a:xfrm>
          <a:off x="2800507" y="2551774"/>
          <a:ext cx="5657692" cy="6772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3. </a:t>
          </a:r>
          <a:r>
            <a:rPr lang="el-GR" sz="1800" kern="1200" dirty="0"/>
            <a:t>Τα ορθολογικά άτομα σκέφτονται «οριακά»/</a:t>
          </a:r>
          <a:r>
            <a:rPr lang="en-GB" sz="1800" kern="1200" dirty="0"/>
            <a:t> Rational people think at the margin</a:t>
          </a:r>
        </a:p>
      </dsp:txBody>
      <dsp:txXfrm>
        <a:off x="2820343" y="2571610"/>
        <a:ext cx="5618020" cy="637570"/>
      </dsp:txXfrm>
    </dsp:sp>
    <dsp:sp modelId="{4DF0E240-D712-4C06-B48A-B449B7EFF34F}">
      <dsp:nvSpPr>
        <dsp:cNvPr id="0" name=""/>
        <dsp:cNvSpPr/>
      </dsp:nvSpPr>
      <dsp:spPr>
        <a:xfrm rot="3609677">
          <a:off x="1593084" y="3349559"/>
          <a:ext cx="1612520" cy="33629"/>
        </a:xfrm>
        <a:custGeom>
          <a:avLst/>
          <a:gdLst/>
          <a:ahLst/>
          <a:cxnLst/>
          <a:rect l="0" t="0" r="0" b="0"/>
          <a:pathLst>
            <a:path>
              <a:moveTo>
                <a:pt x="0" y="16814"/>
              </a:moveTo>
              <a:lnTo>
                <a:pt x="1612520" y="168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59031" y="3326060"/>
        <a:ext cx="80626" cy="80626"/>
      </dsp:txXfrm>
    </dsp:sp>
    <dsp:sp modelId="{5CF6C774-E44B-4754-BDAE-AC2A6ED3A9F2}">
      <dsp:nvSpPr>
        <dsp:cNvPr id="0" name=""/>
        <dsp:cNvSpPr/>
      </dsp:nvSpPr>
      <dsp:spPr>
        <a:xfrm>
          <a:off x="2800507" y="3559491"/>
          <a:ext cx="5657692" cy="10125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4. </a:t>
          </a:r>
          <a:r>
            <a:rPr lang="el-GR" sz="1800" kern="1200" dirty="0"/>
            <a:t>Τα άτομα αντιδρούν στα κίνητρα</a:t>
          </a:r>
          <a:r>
            <a:rPr lang="en-GB" sz="1800" kern="1200" dirty="0"/>
            <a:t>/ People respond to incentives</a:t>
          </a:r>
        </a:p>
      </dsp:txBody>
      <dsp:txXfrm>
        <a:off x="2830162" y="3589146"/>
        <a:ext cx="5598382" cy="9532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B4C6D-EC9F-45F9-A9DC-A686FA99DC16}">
      <dsp:nvSpPr>
        <dsp:cNvPr id="0" name=""/>
        <dsp:cNvSpPr/>
      </dsp:nvSpPr>
      <dsp:spPr>
        <a:xfrm>
          <a:off x="4694" y="2359180"/>
          <a:ext cx="1993278" cy="9966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solidFill>
                <a:schemeClr val="tx1"/>
              </a:solidFill>
            </a:rPr>
            <a:t>Πως τα άτομα αλληλεπιδρούν;</a:t>
          </a:r>
          <a:endParaRPr lang="en-GB" sz="1800" kern="1200" dirty="0">
            <a:solidFill>
              <a:schemeClr val="tx1"/>
            </a:solidFill>
          </a:endParaRPr>
        </a:p>
      </dsp:txBody>
      <dsp:txXfrm>
        <a:off x="33885" y="2388371"/>
        <a:ext cx="1934896" cy="938257"/>
      </dsp:txXfrm>
    </dsp:sp>
    <dsp:sp modelId="{AD4EAFE1-04DD-413C-BC28-1495E80C4DBB}">
      <dsp:nvSpPr>
        <dsp:cNvPr id="0" name=""/>
        <dsp:cNvSpPr/>
      </dsp:nvSpPr>
      <dsp:spPr>
        <a:xfrm rot="18028810">
          <a:off x="1608417" y="2160497"/>
          <a:ext cx="1581118" cy="31390"/>
        </a:xfrm>
        <a:custGeom>
          <a:avLst/>
          <a:gdLst/>
          <a:ahLst/>
          <a:cxnLst/>
          <a:rect l="0" t="0" r="0" b="0"/>
          <a:pathLst>
            <a:path>
              <a:moveTo>
                <a:pt x="0" y="15695"/>
              </a:moveTo>
              <a:lnTo>
                <a:pt x="1581118" y="15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59448" y="2136664"/>
        <a:ext cx="79055" cy="79055"/>
      </dsp:txXfrm>
    </dsp:sp>
    <dsp:sp modelId="{5B1E6ADA-0B3F-45CF-BD4D-CA557CBDC9A4}">
      <dsp:nvSpPr>
        <dsp:cNvPr id="0" name=""/>
        <dsp:cNvSpPr/>
      </dsp:nvSpPr>
      <dsp:spPr>
        <a:xfrm>
          <a:off x="2799979" y="1151507"/>
          <a:ext cx="5658220" cy="6867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5. </a:t>
          </a:r>
          <a:r>
            <a:rPr lang="el-GR" sz="1600" kern="1200" dirty="0"/>
            <a:t>Τ</a:t>
          </a:r>
          <a:r>
            <a:rPr lang="el-GR" sz="1800" kern="1200" dirty="0"/>
            <a:t>ο εμπόριο μπορεί να βελτιώσει τη θέση όλων</a:t>
          </a:r>
          <a:r>
            <a:rPr lang="en-GB" sz="1800" kern="1200" dirty="0"/>
            <a:t>/ Trade can make everyone better off.</a:t>
          </a:r>
        </a:p>
      </dsp:txBody>
      <dsp:txXfrm>
        <a:off x="2820093" y="1171621"/>
        <a:ext cx="5617992" cy="646526"/>
      </dsp:txXfrm>
    </dsp:sp>
    <dsp:sp modelId="{275D9F90-8FF6-473D-983B-41B04A3BF6EB}">
      <dsp:nvSpPr>
        <dsp:cNvPr id="0" name=""/>
        <dsp:cNvSpPr/>
      </dsp:nvSpPr>
      <dsp:spPr>
        <a:xfrm rot="21089226">
          <a:off x="1993506" y="2781782"/>
          <a:ext cx="810940" cy="31390"/>
        </a:xfrm>
        <a:custGeom>
          <a:avLst/>
          <a:gdLst/>
          <a:ahLst/>
          <a:cxnLst/>
          <a:rect l="0" t="0" r="0" b="0"/>
          <a:pathLst>
            <a:path>
              <a:moveTo>
                <a:pt x="0" y="15695"/>
              </a:moveTo>
              <a:lnTo>
                <a:pt x="810940" y="15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78703" y="2777203"/>
        <a:ext cx="40547" cy="40547"/>
      </dsp:txXfrm>
    </dsp:sp>
    <dsp:sp modelId="{21F2FF8E-7CA4-4D03-8CEC-78189A9C6B44}">
      <dsp:nvSpPr>
        <dsp:cNvPr id="0" name=""/>
        <dsp:cNvSpPr/>
      </dsp:nvSpPr>
      <dsp:spPr>
        <a:xfrm>
          <a:off x="2799979" y="2294513"/>
          <a:ext cx="5658220" cy="8858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6. </a:t>
          </a:r>
          <a:r>
            <a:rPr lang="el-GR" sz="1800" kern="1200" dirty="0"/>
            <a:t>Οι αγορές είναι συνήθως ένας πολύ καλός τρόπος να οργανωθεί η παραγωγή</a:t>
          </a:r>
          <a:r>
            <a:rPr lang="en-GB" sz="1800" kern="1200" dirty="0"/>
            <a:t>/ Markets are usually a good way to organize economic activity</a:t>
          </a:r>
        </a:p>
      </dsp:txBody>
      <dsp:txXfrm>
        <a:off x="2825926" y="2320460"/>
        <a:ext cx="5606326" cy="833988"/>
      </dsp:txXfrm>
    </dsp:sp>
    <dsp:sp modelId="{D6FF0649-EB8E-4147-AE2D-A9450AF18C7B}">
      <dsp:nvSpPr>
        <dsp:cNvPr id="0" name=""/>
        <dsp:cNvSpPr/>
      </dsp:nvSpPr>
      <dsp:spPr>
        <a:xfrm rot="3316047">
          <a:off x="1695149" y="3420224"/>
          <a:ext cx="1407654" cy="31390"/>
        </a:xfrm>
        <a:custGeom>
          <a:avLst/>
          <a:gdLst/>
          <a:ahLst/>
          <a:cxnLst/>
          <a:rect l="0" t="0" r="0" b="0"/>
          <a:pathLst>
            <a:path>
              <a:moveTo>
                <a:pt x="0" y="15695"/>
              </a:moveTo>
              <a:lnTo>
                <a:pt x="1407654" y="1569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63785" y="3400728"/>
        <a:ext cx="70382" cy="70382"/>
      </dsp:txXfrm>
    </dsp:sp>
    <dsp:sp modelId="{8EF3EA4D-8113-44D4-B147-1DD99BBB9D1C}">
      <dsp:nvSpPr>
        <dsp:cNvPr id="0" name=""/>
        <dsp:cNvSpPr/>
      </dsp:nvSpPr>
      <dsp:spPr>
        <a:xfrm>
          <a:off x="2799979" y="3532877"/>
          <a:ext cx="5658220" cy="962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7. </a:t>
          </a:r>
          <a:r>
            <a:rPr lang="el-GR" sz="1800" kern="1200" dirty="0"/>
            <a:t>Το κράτος σε ορισμένες περιπτώσεις μπορεί να βελτιώσει τα αποτελέσματα της αγοράς</a:t>
          </a:r>
          <a:r>
            <a:rPr lang="en-GB" sz="1800" kern="1200" dirty="0"/>
            <a:t>/ Governments can sometimes improve market outcomes</a:t>
          </a:r>
        </a:p>
      </dsp:txBody>
      <dsp:txXfrm>
        <a:off x="2828182" y="3561080"/>
        <a:ext cx="5601814" cy="9065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B4C6D-EC9F-45F9-A9DC-A686FA99DC16}">
      <dsp:nvSpPr>
        <dsp:cNvPr id="0" name=""/>
        <dsp:cNvSpPr/>
      </dsp:nvSpPr>
      <dsp:spPr>
        <a:xfrm>
          <a:off x="6323" y="2239573"/>
          <a:ext cx="1992510" cy="99625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b="0" kern="1200" dirty="0">
              <a:solidFill>
                <a:schemeClr val="tx1"/>
              </a:solidFill>
            </a:rPr>
            <a:t>Πως η οικονομία λειτουργεί ως σύνολο;</a:t>
          </a:r>
          <a:endParaRPr lang="en-GB" sz="1800" b="0" kern="1200" dirty="0">
            <a:solidFill>
              <a:schemeClr val="tx1"/>
            </a:solidFill>
          </a:endParaRPr>
        </a:p>
      </dsp:txBody>
      <dsp:txXfrm>
        <a:off x="35502" y="2268752"/>
        <a:ext cx="1934152" cy="937897"/>
      </dsp:txXfrm>
    </dsp:sp>
    <dsp:sp modelId="{AD4EAFE1-04DD-413C-BC28-1495E80C4DBB}">
      <dsp:nvSpPr>
        <dsp:cNvPr id="0" name=""/>
        <dsp:cNvSpPr/>
      </dsp:nvSpPr>
      <dsp:spPr>
        <a:xfrm rot="17743123">
          <a:off x="1474905" y="1887427"/>
          <a:ext cx="1851182" cy="32751"/>
        </a:xfrm>
        <a:custGeom>
          <a:avLst/>
          <a:gdLst/>
          <a:ahLst/>
          <a:cxnLst/>
          <a:rect l="0" t="0" r="0" b="0"/>
          <a:pathLst>
            <a:path>
              <a:moveTo>
                <a:pt x="0" y="16375"/>
              </a:moveTo>
              <a:lnTo>
                <a:pt x="1851182" y="16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54217" y="1857523"/>
        <a:ext cx="92559" cy="92559"/>
      </dsp:txXfrm>
    </dsp:sp>
    <dsp:sp modelId="{5B1E6ADA-0B3F-45CF-BD4D-CA557CBDC9A4}">
      <dsp:nvSpPr>
        <dsp:cNvPr id="0" name=""/>
        <dsp:cNvSpPr/>
      </dsp:nvSpPr>
      <dsp:spPr>
        <a:xfrm>
          <a:off x="2802160" y="453706"/>
          <a:ext cx="5656039" cy="12323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8. </a:t>
          </a:r>
          <a:r>
            <a:rPr lang="el-GR" sz="1800" kern="1200" dirty="0"/>
            <a:t>Το βιοτικό επίπεδο μίας χώρας εξαρτάται από την ικανότητά της να παράγει αγαθά και υπηρεσίες</a:t>
          </a:r>
          <a:r>
            <a:rPr lang="en-GB" sz="1800" kern="1200" dirty="0"/>
            <a:t>/ A country’s standard of living depends on its ability to produce good and services</a:t>
          </a:r>
        </a:p>
      </dsp:txBody>
      <dsp:txXfrm>
        <a:off x="2838256" y="489802"/>
        <a:ext cx="5583847" cy="1160205"/>
      </dsp:txXfrm>
    </dsp:sp>
    <dsp:sp modelId="{275D9F90-8FF6-473D-983B-41B04A3BF6EB}">
      <dsp:nvSpPr>
        <dsp:cNvPr id="0" name=""/>
        <dsp:cNvSpPr/>
      </dsp:nvSpPr>
      <dsp:spPr>
        <a:xfrm rot="21158982">
          <a:off x="1995505" y="2669512"/>
          <a:ext cx="809983" cy="32751"/>
        </a:xfrm>
        <a:custGeom>
          <a:avLst/>
          <a:gdLst/>
          <a:ahLst/>
          <a:cxnLst/>
          <a:rect l="0" t="0" r="0" b="0"/>
          <a:pathLst>
            <a:path>
              <a:moveTo>
                <a:pt x="0" y="16375"/>
              </a:moveTo>
              <a:lnTo>
                <a:pt x="809983" y="16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80247" y="2665638"/>
        <a:ext cx="40499" cy="40499"/>
      </dsp:txXfrm>
    </dsp:sp>
    <dsp:sp modelId="{21F2FF8E-7CA4-4D03-8CEC-78189A9C6B44}">
      <dsp:nvSpPr>
        <dsp:cNvPr id="0" name=""/>
        <dsp:cNvSpPr/>
      </dsp:nvSpPr>
      <dsp:spPr>
        <a:xfrm>
          <a:off x="2802160" y="2122603"/>
          <a:ext cx="5656039" cy="10229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t>9. </a:t>
          </a:r>
          <a:r>
            <a:rPr lang="el-GR" sz="1800" kern="1200" dirty="0"/>
            <a:t>Οι τιμές θα αυξηθούν ότι η κυβέρνηση θα αυξήσει την ποσότητα του χρήματος</a:t>
          </a:r>
          <a:r>
            <a:rPr lang="en-GB" sz="1800" kern="1200" dirty="0"/>
            <a:t>/ Prices rise when the government prints too much money</a:t>
          </a:r>
        </a:p>
      </dsp:txBody>
      <dsp:txXfrm>
        <a:off x="2832121" y="2152564"/>
        <a:ext cx="5596117" cy="963022"/>
      </dsp:txXfrm>
    </dsp:sp>
    <dsp:sp modelId="{D6FF0649-EB8E-4147-AE2D-A9450AF18C7B}">
      <dsp:nvSpPr>
        <dsp:cNvPr id="0" name=""/>
        <dsp:cNvSpPr/>
      </dsp:nvSpPr>
      <dsp:spPr>
        <a:xfrm rot="3612283">
          <a:off x="1592162" y="3422803"/>
          <a:ext cx="1616669" cy="32751"/>
        </a:xfrm>
        <a:custGeom>
          <a:avLst/>
          <a:gdLst/>
          <a:ahLst/>
          <a:cxnLst/>
          <a:rect l="0" t="0" r="0" b="0"/>
          <a:pathLst>
            <a:path>
              <a:moveTo>
                <a:pt x="0" y="16375"/>
              </a:moveTo>
              <a:lnTo>
                <a:pt x="1616669" y="163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2360080" y="3398762"/>
        <a:ext cx="80833" cy="80833"/>
      </dsp:txXfrm>
    </dsp:sp>
    <dsp:sp modelId="{8EF3EA4D-8113-44D4-B147-1DD99BBB9D1C}">
      <dsp:nvSpPr>
        <dsp:cNvPr id="0" name=""/>
        <dsp:cNvSpPr/>
      </dsp:nvSpPr>
      <dsp:spPr>
        <a:xfrm>
          <a:off x="2802160" y="3574077"/>
          <a:ext cx="5656039" cy="11331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l-GR" sz="1800" kern="1200" dirty="0"/>
            <a:t>10</a:t>
          </a:r>
          <a:r>
            <a:rPr lang="en-GB" sz="1800" kern="1200" dirty="0"/>
            <a:t>. </a:t>
          </a:r>
          <a:r>
            <a:rPr lang="el-GR" sz="1800" kern="1200" dirty="0"/>
            <a:t>Η κυβέρνηση έχει να αντιμετωπίσει ένα βραχυπρόθεσμο δίλημμα μεταξύ ανεργίας και πληθωρισμού/ </a:t>
          </a:r>
          <a:r>
            <a:rPr lang="en-GB" sz="1800" kern="1200" dirty="0"/>
            <a:t>Society faces a short run tradeoff between inflation and unemployment.</a:t>
          </a:r>
        </a:p>
      </dsp:txBody>
      <dsp:txXfrm>
        <a:off x="2835349" y="3607266"/>
        <a:ext cx="5589661" cy="10667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4F526C-FECF-4E7D-8100-E5342554725B}" type="datetimeFigureOut">
              <a:rPr lang="en-GB" smtClean="0"/>
              <a:t>18/03/2025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A88305-C981-4661-A1C3-E3B70126FBBD}" type="slidenum">
              <a:rPr lang="en-GB" smtClean="0"/>
              <a:t>‹#›</a:t>
            </a:fld>
            <a:endParaRPr lang="en-GB"/>
          </a:p>
        </p:txBody>
      </p:sp>
    </p:spTree>
    <p:extLst>
      <p:ext uri="{BB962C8B-B14F-4D97-AF65-F5344CB8AC3E}">
        <p14:creationId xmlns:p14="http://schemas.microsoft.com/office/powerpoint/2010/main" val="560323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έννοια της σπανιότητας είναι σχετική. Αν κάτι είναι δυσεύρετο</a:t>
            </a:r>
            <a:r>
              <a:rPr lang="el-GR" baseline="0" dirty="0"/>
              <a:t> αλλά δεν το θέλει κανείς τότε δεν είναι σπάνιο (με την οικονομική έννοια του όρου).</a:t>
            </a:r>
            <a:endParaRPr lang="en-GB" dirty="0"/>
          </a:p>
        </p:txBody>
      </p:sp>
      <p:sp>
        <p:nvSpPr>
          <p:cNvPr id="4" name="Slide Number Placeholder 3"/>
          <p:cNvSpPr>
            <a:spLocks noGrp="1"/>
          </p:cNvSpPr>
          <p:nvPr>
            <p:ph type="sldNum" sz="quarter" idx="10"/>
          </p:nvPr>
        </p:nvSpPr>
        <p:spPr/>
        <p:txBody>
          <a:bodyPr/>
          <a:lstStyle/>
          <a:p>
            <a:fld id="{67A88305-C981-4661-A1C3-E3B70126FBBD}" type="slidenum">
              <a:rPr lang="en-GB" smtClean="0"/>
              <a:t>4</a:t>
            </a:fld>
            <a:endParaRPr lang="en-GB"/>
          </a:p>
        </p:txBody>
      </p:sp>
    </p:spTree>
    <p:extLst>
      <p:ext uri="{BB962C8B-B14F-4D97-AF65-F5344CB8AC3E}">
        <p14:creationId xmlns:p14="http://schemas.microsoft.com/office/powerpoint/2010/main" val="343561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Mankiw</a:t>
            </a:r>
            <a:r>
              <a:rPr lang="en-GB" baseline="0" dirty="0"/>
              <a:t> Ten Principles of Economics</a:t>
            </a:r>
            <a:endParaRPr lang="en-GB" dirty="0"/>
          </a:p>
        </p:txBody>
      </p:sp>
      <p:sp>
        <p:nvSpPr>
          <p:cNvPr id="4" name="Slide Number Placeholder 3"/>
          <p:cNvSpPr>
            <a:spLocks noGrp="1"/>
          </p:cNvSpPr>
          <p:nvPr>
            <p:ph type="sldNum" sz="quarter" idx="10"/>
          </p:nvPr>
        </p:nvSpPr>
        <p:spPr/>
        <p:txBody>
          <a:bodyPr/>
          <a:lstStyle/>
          <a:p>
            <a:fld id="{037090A5-A732-4845-BA05-D65F6798BF6E}" type="slidenum">
              <a:rPr lang="en-GB" smtClean="0"/>
              <a:t>5</a:t>
            </a:fld>
            <a:endParaRPr lang="en-GB"/>
          </a:p>
        </p:txBody>
      </p:sp>
    </p:spTree>
    <p:extLst>
      <p:ext uri="{BB962C8B-B14F-4D97-AF65-F5344CB8AC3E}">
        <p14:creationId xmlns:p14="http://schemas.microsoft.com/office/powerpoint/2010/main" val="1843715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7090A5-A732-4845-BA05-D65F6798BF6E}" type="slidenum">
              <a:rPr lang="en-GB" smtClean="0"/>
              <a:t>6</a:t>
            </a:fld>
            <a:endParaRPr lang="en-GB"/>
          </a:p>
        </p:txBody>
      </p:sp>
    </p:spTree>
    <p:extLst>
      <p:ext uri="{BB962C8B-B14F-4D97-AF65-F5344CB8AC3E}">
        <p14:creationId xmlns:p14="http://schemas.microsoft.com/office/powerpoint/2010/main" val="60113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7090A5-A732-4845-BA05-D65F6798BF6E}" type="slidenum">
              <a:rPr lang="en-GB" smtClean="0"/>
              <a:t>7</a:t>
            </a:fld>
            <a:endParaRPr lang="en-GB"/>
          </a:p>
        </p:txBody>
      </p:sp>
    </p:spTree>
    <p:extLst>
      <p:ext uri="{BB962C8B-B14F-4D97-AF65-F5344CB8AC3E}">
        <p14:creationId xmlns:p14="http://schemas.microsoft.com/office/powerpoint/2010/main" val="468734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7090A5-A732-4845-BA05-D65F6798BF6E}" type="slidenum">
              <a:rPr lang="en-GB" smtClean="0"/>
              <a:t>8</a:t>
            </a:fld>
            <a:endParaRPr lang="en-GB"/>
          </a:p>
        </p:txBody>
      </p:sp>
    </p:spTree>
    <p:extLst>
      <p:ext uri="{BB962C8B-B14F-4D97-AF65-F5344CB8AC3E}">
        <p14:creationId xmlns:p14="http://schemas.microsoft.com/office/powerpoint/2010/main" val="2324251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A88305-C981-4661-A1C3-E3B70126FBBD}" type="slidenum">
              <a:rPr lang="en-GB" smtClean="0"/>
              <a:t>20</a:t>
            </a:fld>
            <a:endParaRPr lang="en-GB"/>
          </a:p>
        </p:txBody>
      </p:sp>
    </p:spTree>
    <p:extLst>
      <p:ext uri="{BB962C8B-B14F-4D97-AF65-F5344CB8AC3E}">
        <p14:creationId xmlns:p14="http://schemas.microsoft.com/office/powerpoint/2010/main" val="1892750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A88305-C981-4661-A1C3-E3B70126FBBD}" type="slidenum">
              <a:rPr lang="en-GB" smtClean="0"/>
              <a:t>22</a:t>
            </a:fld>
            <a:endParaRPr lang="en-GB"/>
          </a:p>
        </p:txBody>
      </p:sp>
    </p:spTree>
    <p:extLst>
      <p:ext uri="{BB962C8B-B14F-4D97-AF65-F5344CB8AC3E}">
        <p14:creationId xmlns:p14="http://schemas.microsoft.com/office/powerpoint/2010/main" val="3208736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E2F3F97-9767-44D8-BA0B-49CCED138928}" type="datetime1">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3783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2F8925-65F7-47EE-A89A-1CD391FF648A}" type="datetime1">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639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E547FA-94A6-4B3E-BA08-7E3B62A3EB89}" type="datetime1">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6235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7A104F5-B4E0-4246-80B2-C9FC2AC0C0FB}" type="datetime1">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341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032240-FF4E-4313-8AEC-7B373AAA19CD}" type="datetime1">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756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4B76A75-1719-4AE2-8D5F-5362A3958119}" type="datetime1">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134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40BE189-0461-4D5B-8C89-6CC8E9DD3CF6}" type="datetime1">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4883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433F1EC-489B-41E1-A47C-D783BB6AD15C}" type="datetime1">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5865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A5878F-C09B-4DD1-B48D-BAC0D1DD20C5}" type="datetime1">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298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58963A0-00F0-42B4-B051-F3BD774AE861}" type="datetime1">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1888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26C05C9-930F-4DBD-BFF7-103CB23A4E80}" type="datetime1">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1358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4A1A34-E407-487C-98F9-B3557DD9F78B}" type="datetime1">
              <a:rPr lang="en-US" smtClean="0"/>
              <a:t>3/18/2025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0990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ch.koutsamp@uop.g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685801"/>
            <a:ext cx="6858000" cy="2514600"/>
          </a:xfrm>
        </p:spPr>
        <p:txBody>
          <a:bodyPr>
            <a:normAutofit fontScale="90000"/>
          </a:bodyPr>
          <a:lstStyle/>
          <a:p>
            <a:r>
              <a:rPr lang="el-GR" b="1" dirty="0"/>
              <a:t>Εισαγωγή στην Οικονομική Επιστήμη</a:t>
            </a:r>
            <a:br>
              <a:rPr lang="el-GR" b="1" dirty="0"/>
            </a:br>
            <a:br>
              <a:rPr lang="el-GR" b="1" dirty="0"/>
            </a:br>
            <a:r>
              <a:rPr lang="el-GR" sz="4000" dirty="0"/>
              <a:t>Βασικές Έννοιες των Οικονομικών</a:t>
            </a:r>
            <a:endParaRPr lang="en-GB" sz="4000" dirty="0"/>
          </a:p>
        </p:txBody>
      </p:sp>
      <p:sp>
        <p:nvSpPr>
          <p:cNvPr id="3" name="Subtitle 2"/>
          <p:cNvSpPr>
            <a:spLocks noGrp="1"/>
          </p:cNvSpPr>
          <p:nvPr>
            <p:ph type="subTitle" idx="1"/>
          </p:nvPr>
        </p:nvSpPr>
        <p:spPr/>
        <p:txBody>
          <a:bodyPr>
            <a:normAutofit fontScale="92500" lnSpcReduction="10000"/>
          </a:bodyPr>
          <a:lstStyle/>
          <a:p>
            <a:r>
              <a:rPr lang="el-GR" dirty="0"/>
              <a:t>Χρήστος Κουτσαμπέλας</a:t>
            </a:r>
          </a:p>
          <a:p>
            <a:r>
              <a:rPr lang="el-GR" dirty="0"/>
              <a:t>Αναπληρωτής Καθηγητής</a:t>
            </a:r>
          </a:p>
          <a:p>
            <a:r>
              <a:rPr lang="el-GR" dirty="0"/>
              <a:t>Τμήμα Κοινωνικής και Εκπαιδευτικής Πολιτικής</a:t>
            </a:r>
          </a:p>
          <a:p>
            <a:endParaRPr lang="el-GR" dirty="0"/>
          </a:p>
          <a:p>
            <a:r>
              <a:rPr lang="el-GR" dirty="0"/>
              <a:t>Ακαδημαϊκό έτος 20</a:t>
            </a:r>
            <a:r>
              <a:rPr lang="en-GB" dirty="0"/>
              <a:t>2</a:t>
            </a:r>
            <a:r>
              <a:rPr lang="el-GR" dirty="0"/>
              <a:t>4-2025</a:t>
            </a:r>
            <a:endParaRPr lang="en-GB"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val="2929326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8210550" cy="5029200"/>
          </a:xfrm>
        </p:spPr>
        <p:txBody>
          <a:bodyPr>
            <a:normAutofit fontScale="92500"/>
          </a:bodyPr>
          <a:lstStyle/>
          <a:p>
            <a:pPr algn="just">
              <a:lnSpc>
                <a:spcPct val="110000"/>
              </a:lnSpc>
              <a:spcAft>
                <a:spcPts val="600"/>
              </a:spcAft>
            </a:pPr>
            <a:r>
              <a:rPr lang="el-GR" sz="2200" dirty="0"/>
              <a:t>Στην καθημερινότητα με τον όρο κόστος συνήθως εννοούμε την πληρωμή κάποιου χρηματικού ποσού. </a:t>
            </a:r>
          </a:p>
          <a:p>
            <a:pPr algn="just">
              <a:lnSpc>
                <a:spcPct val="110000"/>
              </a:lnSpc>
              <a:spcAft>
                <a:spcPts val="600"/>
              </a:spcAft>
            </a:pPr>
            <a:r>
              <a:rPr lang="el-GR" sz="2200" dirty="0"/>
              <a:t>Στην οικονομική επιστήμη η έννοια του κόστους είναι πιο διευρυμένη.</a:t>
            </a:r>
          </a:p>
          <a:p>
            <a:pPr algn="just">
              <a:lnSpc>
                <a:spcPct val="110000"/>
              </a:lnSpc>
              <a:spcAft>
                <a:spcPts val="600"/>
              </a:spcAft>
            </a:pPr>
            <a:r>
              <a:rPr lang="el-GR" sz="2200" dirty="0"/>
              <a:t>Δεδομένου ότι οι πόροι είναι περιορισμένοι, οποιαδήποτε οικονομική επιλογή συνεπάγεται τη θυσία κάποιας άλλης εναλλακτικής δυνατότητας.</a:t>
            </a:r>
          </a:p>
          <a:p>
            <a:pPr algn="just">
              <a:lnSpc>
                <a:spcPct val="110000"/>
              </a:lnSpc>
              <a:spcAft>
                <a:spcPts val="600"/>
              </a:spcAft>
            </a:pPr>
            <a:r>
              <a:rPr lang="el-GR" sz="2200" dirty="0"/>
              <a:t>Το </a:t>
            </a:r>
            <a:r>
              <a:rPr lang="el-GR" sz="2200" b="1" dirty="0"/>
              <a:t>κόστος ευκαιρίας</a:t>
            </a:r>
            <a:r>
              <a:rPr lang="el-GR" sz="2200" dirty="0"/>
              <a:t> μίας επιλογής είναι η αξία της καλύτερης εναλλακτικής επιλογής που θα πρέπει να θυσιάσουμε.</a:t>
            </a:r>
          </a:p>
          <a:p>
            <a:pPr algn="just">
              <a:lnSpc>
                <a:spcPct val="110000"/>
              </a:lnSpc>
              <a:spcAft>
                <a:spcPts val="600"/>
              </a:spcAft>
            </a:pPr>
            <a:r>
              <a:rPr lang="el-GR" sz="2200" b="1" u="sng" dirty="0"/>
              <a:t>Παράδειγμα</a:t>
            </a:r>
            <a:r>
              <a:rPr lang="el-GR" sz="2200" dirty="0"/>
              <a:t>: το πραγματικό κόστος των σπουδών δεν περιλαμβάνει μόνο το άμεσα οικονομικά κόστη (δίδακτρα, μεταφορικά, κόστος διαμονής) αλλά και την αξία του χρόνου που θυσιάζεται π.χ. οι φοιτητές θυσιάζουν εισόδημα που θα μπορούσαν να κέρδιζαν εάν δούλευαν τις ώρες που μελετούν/παρακολουθούν τις διαλέξεις).</a:t>
            </a:r>
            <a:endParaRPr lang="en-GB" sz="22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
        <p:nvSpPr>
          <p:cNvPr id="5" name="Title 4"/>
          <p:cNvSpPr>
            <a:spLocks noGrp="1"/>
          </p:cNvSpPr>
          <p:nvPr>
            <p:ph type="title"/>
          </p:nvPr>
        </p:nvSpPr>
        <p:spPr>
          <a:xfrm>
            <a:off x="628650" y="365127"/>
            <a:ext cx="7886700" cy="854074"/>
          </a:xfrm>
        </p:spPr>
        <p:txBody>
          <a:bodyPr/>
          <a:lstStyle/>
          <a:p>
            <a:pPr algn="ctr"/>
            <a:r>
              <a:rPr lang="el-GR" dirty="0">
                <a:latin typeface="+mn-lt"/>
              </a:rPr>
              <a:t>Το κόστος ευκαιρίας</a:t>
            </a:r>
            <a:endParaRPr lang="en-GB" dirty="0">
              <a:latin typeface="+mn-lt"/>
            </a:endParaRPr>
          </a:p>
        </p:txBody>
      </p:sp>
    </p:spTree>
    <p:extLst>
      <p:ext uri="{BB962C8B-B14F-4D97-AF65-F5344CB8AC3E}">
        <p14:creationId xmlns:p14="http://schemas.microsoft.com/office/powerpoint/2010/main" val="3038528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414337"/>
            <a:ext cx="7886700" cy="1233489"/>
          </a:xfrm>
        </p:spPr>
        <p:txBody>
          <a:bodyPr>
            <a:normAutofit fontScale="90000"/>
          </a:bodyPr>
          <a:lstStyle/>
          <a:p>
            <a:pPr algn="ctr"/>
            <a:r>
              <a:rPr lang="el-GR" dirty="0">
                <a:latin typeface="+mn-lt"/>
              </a:rPr>
              <a:t>Οι </a:t>
            </a:r>
            <a:r>
              <a:rPr lang="en-GB" dirty="0">
                <a:latin typeface="+mn-lt"/>
              </a:rPr>
              <a:t>Mark Zuckerberg </a:t>
            </a:r>
            <a:r>
              <a:rPr lang="el-GR" dirty="0">
                <a:latin typeface="+mn-lt"/>
              </a:rPr>
              <a:t>και </a:t>
            </a:r>
            <a:r>
              <a:rPr lang="en-GB" dirty="0">
                <a:latin typeface="+mn-lt"/>
              </a:rPr>
              <a:t>Bill Gates </a:t>
            </a:r>
            <a:r>
              <a:rPr lang="el-GR" dirty="0">
                <a:latin typeface="+mn-lt"/>
              </a:rPr>
              <a:t>σίγουρα κατανοούν την έννοια του κόστους ευκαιρίας!</a:t>
            </a:r>
            <a:endParaRPr lang="en-GB" dirty="0">
              <a:latin typeface="+mn-l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pic>
        <p:nvPicPr>
          <p:cNvPr id="5" name="Picture 4"/>
          <p:cNvPicPr>
            <a:picLocks noChangeAspect="1"/>
          </p:cNvPicPr>
          <p:nvPr/>
        </p:nvPicPr>
        <p:blipFill>
          <a:blip r:embed="rId2"/>
          <a:stretch>
            <a:fillRect/>
          </a:stretch>
        </p:blipFill>
        <p:spPr>
          <a:xfrm>
            <a:off x="638175" y="2012951"/>
            <a:ext cx="3705225" cy="4343400"/>
          </a:xfrm>
          <a:prstGeom prst="rect">
            <a:avLst/>
          </a:prstGeom>
        </p:spPr>
      </p:pic>
      <p:pic>
        <p:nvPicPr>
          <p:cNvPr id="6" name="Picture 5"/>
          <p:cNvPicPr>
            <a:picLocks noChangeAspect="1"/>
          </p:cNvPicPr>
          <p:nvPr/>
        </p:nvPicPr>
        <p:blipFill>
          <a:blip r:embed="rId3"/>
          <a:stretch>
            <a:fillRect/>
          </a:stretch>
        </p:blipFill>
        <p:spPr>
          <a:xfrm>
            <a:off x="4876800" y="2012951"/>
            <a:ext cx="3638550" cy="4343400"/>
          </a:xfrm>
          <a:prstGeom prst="rect">
            <a:avLst/>
          </a:prstGeom>
        </p:spPr>
      </p:pic>
    </p:spTree>
    <p:extLst>
      <p:ext uri="{BB962C8B-B14F-4D97-AF65-F5344CB8AC3E}">
        <p14:creationId xmlns:p14="http://schemas.microsoft.com/office/powerpoint/2010/main" val="1510594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1371600"/>
            <a:ext cx="8305800" cy="4577334"/>
          </a:xfrm>
        </p:spPr>
        <p:txBody>
          <a:bodyPr>
            <a:normAutofit/>
          </a:bodyPr>
          <a:lstStyle/>
          <a:p>
            <a:pPr algn="just">
              <a:lnSpc>
                <a:spcPts val="2600"/>
              </a:lnSpc>
              <a:spcAft>
                <a:spcPts val="800"/>
              </a:spcAft>
            </a:pPr>
            <a:r>
              <a:rPr lang="el-GR" sz="2000" dirty="0"/>
              <a:t>Ένας ορθολογικός λήπτης οικονομικών αποφάσεων αποφασίζει αν θα</a:t>
            </a:r>
            <a:r>
              <a:rPr lang="en-GB" sz="2000" dirty="0"/>
              <a:t> </a:t>
            </a:r>
            <a:r>
              <a:rPr lang="el-GR" sz="2000" dirty="0"/>
              <a:t>παράξει/καταναλώσει μια επιπρόσθετη μονάδα ενός αγαθού συγκρίνοντας το </a:t>
            </a:r>
            <a:r>
              <a:rPr lang="el-GR" sz="2000" b="1" dirty="0"/>
              <a:t>επιπρόσθετο (οριακό) όφελος </a:t>
            </a:r>
            <a:r>
              <a:rPr lang="el-GR" sz="2000" dirty="0"/>
              <a:t>(από τη παραγωγή/κατανάλωση της επιπλέον μονάδας)</a:t>
            </a:r>
            <a:r>
              <a:rPr lang="el-GR" sz="2000" b="1" dirty="0"/>
              <a:t> </a:t>
            </a:r>
            <a:r>
              <a:rPr lang="el-GR" sz="2000" dirty="0"/>
              <a:t>με το </a:t>
            </a:r>
            <a:r>
              <a:rPr lang="el-GR" sz="2000" b="1" dirty="0"/>
              <a:t>επιπρόσθετο (οριακό) κόστος</a:t>
            </a:r>
            <a:r>
              <a:rPr lang="el-GR" sz="2000" dirty="0"/>
              <a:t>.</a:t>
            </a:r>
          </a:p>
          <a:p>
            <a:pPr algn="just">
              <a:lnSpc>
                <a:spcPts val="2600"/>
              </a:lnSpc>
              <a:spcAft>
                <a:spcPts val="800"/>
              </a:spcAft>
            </a:pPr>
            <a:r>
              <a:rPr lang="el-GR" sz="2000" dirty="0"/>
              <a:t>Παράδειγμα: Πόσα κομμάτια πίτσα θα φάω; </a:t>
            </a:r>
          </a:p>
        </p:txBody>
      </p:sp>
      <p:pic>
        <p:nvPicPr>
          <p:cNvPr id="2" name="Picture 1"/>
          <p:cNvPicPr>
            <a:picLocks noChangeAspect="1"/>
          </p:cNvPicPr>
          <p:nvPr/>
        </p:nvPicPr>
        <p:blipFill>
          <a:blip r:embed="rId2"/>
          <a:stretch>
            <a:fillRect/>
          </a:stretch>
        </p:blipFill>
        <p:spPr>
          <a:xfrm>
            <a:off x="2667000" y="3505200"/>
            <a:ext cx="3352800" cy="2375598"/>
          </a:xfrm>
          <a:prstGeom prst="rect">
            <a:avLst/>
          </a:prstGeom>
        </p:spPr>
      </p:pic>
      <p:sp>
        <p:nvSpPr>
          <p:cNvPr id="5" name="Title 4"/>
          <p:cNvSpPr>
            <a:spLocks noGrp="1"/>
          </p:cNvSpPr>
          <p:nvPr>
            <p:ph type="title"/>
          </p:nvPr>
        </p:nvSpPr>
        <p:spPr>
          <a:xfrm>
            <a:off x="628650" y="365127"/>
            <a:ext cx="7886700" cy="854074"/>
          </a:xfrm>
        </p:spPr>
        <p:txBody>
          <a:bodyPr/>
          <a:lstStyle/>
          <a:p>
            <a:pPr algn="ctr"/>
            <a:r>
              <a:rPr lang="el-GR" dirty="0">
                <a:latin typeface="+mn-lt"/>
              </a:rPr>
              <a:t>Η έννοια της οριακής ανάλυσης</a:t>
            </a:r>
            <a:endParaRPr lang="en-GB" dirty="0">
              <a:latin typeface="+mn-lt"/>
            </a:endParaRPr>
          </a:p>
        </p:txBody>
      </p:sp>
    </p:spTree>
    <p:extLst>
      <p:ext uri="{BB962C8B-B14F-4D97-AF65-F5344CB8AC3E}">
        <p14:creationId xmlns:p14="http://schemas.microsoft.com/office/powerpoint/2010/main" val="155713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cxnSp>
        <p:nvCxnSpPr>
          <p:cNvPr id="4" name="Straight Connector 3"/>
          <p:cNvCxnSpPr/>
          <p:nvPr/>
        </p:nvCxnSpPr>
        <p:spPr>
          <a:xfrm>
            <a:off x="990600" y="1066800"/>
            <a:ext cx="0" cy="464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a:off x="990600" y="5765284"/>
            <a:ext cx="707707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1828800" y="2057401"/>
            <a:ext cx="4267200" cy="25520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828799" y="3247468"/>
            <a:ext cx="4876800" cy="291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076950" y="4465365"/>
            <a:ext cx="1488934" cy="338554"/>
          </a:xfrm>
          <a:prstGeom prst="rect">
            <a:avLst/>
          </a:prstGeom>
          <a:noFill/>
        </p:spPr>
        <p:txBody>
          <a:bodyPr wrap="none" rtlCol="0">
            <a:spAutoFit/>
          </a:bodyPr>
          <a:lstStyle/>
          <a:p>
            <a:r>
              <a:rPr lang="el-GR" sz="1600" dirty="0"/>
              <a:t>Οριακό Όφελος</a:t>
            </a:r>
            <a:endParaRPr lang="en-GB" sz="1600" dirty="0"/>
          </a:p>
        </p:txBody>
      </p:sp>
      <p:sp>
        <p:nvSpPr>
          <p:cNvPr id="16" name="TextBox 15"/>
          <p:cNvSpPr txBox="1"/>
          <p:nvPr/>
        </p:nvSpPr>
        <p:spPr>
          <a:xfrm>
            <a:off x="7620000" y="5791200"/>
            <a:ext cx="1088375" cy="646331"/>
          </a:xfrm>
          <a:prstGeom prst="rect">
            <a:avLst/>
          </a:prstGeom>
          <a:noFill/>
        </p:spPr>
        <p:txBody>
          <a:bodyPr wrap="none" rtlCol="0">
            <a:spAutoFit/>
          </a:bodyPr>
          <a:lstStyle/>
          <a:p>
            <a:r>
              <a:rPr lang="el-GR" dirty="0"/>
              <a:t>Κομμάτια</a:t>
            </a:r>
          </a:p>
          <a:p>
            <a:r>
              <a:rPr lang="el-GR" dirty="0"/>
              <a:t>πίτσας</a:t>
            </a:r>
            <a:endParaRPr lang="en-GB" dirty="0"/>
          </a:p>
        </p:txBody>
      </p:sp>
      <p:cxnSp>
        <p:nvCxnSpPr>
          <p:cNvPr id="20" name="Straight Connector 19"/>
          <p:cNvCxnSpPr/>
          <p:nvPr/>
        </p:nvCxnSpPr>
        <p:spPr>
          <a:xfrm flipV="1">
            <a:off x="1828800" y="2057401"/>
            <a:ext cx="0" cy="3657599"/>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5400" y="5815569"/>
            <a:ext cx="912622" cy="292388"/>
          </a:xfrm>
          <a:prstGeom prst="rect">
            <a:avLst/>
          </a:prstGeom>
          <a:noFill/>
        </p:spPr>
        <p:txBody>
          <a:bodyPr wrap="none" rtlCol="0">
            <a:spAutoFit/>
          </a:bodyPr>
          <a:lstStyle/>
          <a:p>
            <a:r>
              <a:rPr lang="el-GR" sz="1300" dirty="0"/>
              <a:t>1</a:t>
            </a:r>
            <a:r>
              <a:rPr lang="el-GR" sz="1300" baseline="30000" dirty="0"/>
              <a:t>ο</a:t>
            </a:r>
            <a:r>
              <a:rPr lang="el-GR" sz="1300" dirty="0"/>
              <a:t> κομμάτι</a:t>
            </a:r>
            <a:endParaRPr lang="en-GB" sz="1300" dirty="0"/>
          </a:p>
        </p:txBody>
      </p:sp>
      <p:cxnSp>
        <p:nvCxnSpPr>
          <p:cNvPr id="24" name="Straight Connector 23"/>
          <p:cNvCxnSpPr/>
          <p:nvPr/>
        </p:nvCxnSpPr>
        <p:spPr>
          <a:xfrm flipV="1">
            <a:off x="2819400" y="2667000"/>
            <a:ext cx="0" cy="309828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800600" y="3276600"/>
            <a:ext cx="0" cy="2488771"/>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810000" y="3250686"/>
            <a:ext cx="0" cy="250653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2"/>
          <a:stretch>
            <a:fillRect/>
          </a:stretch>
        </p:blipFill>
        <p:spPr>
          <a:xfrm>
            <a:off x="1611361" y="6123346"/>
            <a:ext cx="434878" cy="442742"/>
          </a:xfrm>
          <a:prstGeom prst="rect">
            <a:avLst/>
          </a:prstGeom>
        </p:spPr>
      </p:pic>
      <p:sp>
        <p:nvSpPr>
          <p:cNvPr id="41" name="TextBox 40"/>
          <p:cNvSpPr txBox="1"/>
          <p:nvPr/>
        </p:nvSpPr>
        <p:spPr>
          <a:xfrm>
            <a:off x="2275595" y="5815569"/>
            <a:ext cx="912622" cy="292388"/>
          </a:xfrm>
          <a:prstGeom prst="rect">
            <a:avLst/>
          </a:prstGeom>
          <a:noFill/>
        </p:spPr>
        <p:txBody>
          <a:bodyPr wrap="none" rtlCol="0">
            <a:spAutoFit/>
          </a:bodyPr>
          <a:lstStyle/>
          <a:p>
            <a:r>
              <a:rPr lang="el-GR" sz="1300" dirty="0"/>
              <a:t>2</a:t>
            </a:r>
            <a:r>
              <a:rPr lang="el-GR" sz="1300" baseline="30000" dirty="0"/>
              <a:t>ο</a:t>
            </a:r>
            <a:r>
              <a:rPr lang="el-GR" sz="1300" dirty="0"/>
              <a:t> κομμάτι</a:t>
            </a:r>
            <a:endParaRPr lang="en-GB" sz="1300" dirty="0"/>
          </a:p>
        </p:txBody>
      </p:sp>
      <p:sp>
        <p:nvSpPr>
          <p:cNvPr id="42" name="TextBox 41"/>
          <p:cNvSpPr txBox="1"/>
          <p:nvPr/>
        </p:nvSpPr>
        <p:spPr>
          <a:xfrm>
            <a:off x="3255790" y="5821977"/>
            <a:ext cx="912622" cy="292388"/>
          </a:xfrm>
          <a:prstGeom prst="rect">
            <a:avLst/>
          </a:prstGeom>
          <a:noFill/>
        </p:spPr>
        <p:txBody>
          <a:bodyPr wrap="none" rtlCol="0">
            <a:spAutoFit/>
          </a:bodyPr>
          <a:lstStyle/>
          <a:p>
            <a:r>
              <a:rPr lang="el-GR" sz="1300" dirty="0"/>
              <a:t>3</a:t>
            </a:r>
            <a:r>
              <a:rPr lang="el-GR" sz="1300" baseline="30000" dirty="0"/>
              <a:t>ο</a:t>
            </a:r>
            <a:r>
              <a:rPr lang="el-GR" sz="1300" dirty="0"/>
              <a:t> κομμάτι</a:t>
            </a:r>
            <a:endParaRPr lang="en-GB" sz="1300" dirty="0"/>
          </a:p>
        </p:txBody>
      </p:sp>
      <p:sp>
        <p:nvSpPr>
          <p:cNvPr id="43" name="TextBox 42"/>
          <p:cNvSpPr txBox="1"/>
          <p:nvPr/>
        </p:nvSpPr>
        <p:spPr>
          <a:xfrm>
            <a:off x="4369317" y="5830958"/>
            <a:ext cx="912622" cy="292388"/>
          </a:xfrm>
          <a:prstGeom prst="rect">
            <a:avLst/>
          </a:prstGeom>
          <a:noFill/>
        </p:spPr>
        <p:txBody>
          <a:bodyPr wrap="none" rtlCol="0">
            <a:spAutoFit/>
          </a:bodyPr>
          <a:lstStyle/>
          <a:p>
            <a:r>
              <a:rPr lang="el-GR" sz="1300" dirty="0"/>
              <a:t>4</a:t>
            </a:r>
            <a:r>
              <a:rPr lang="el-GR" sz="1300" baseline="30000" dirty="0"/>
              <a:t>ο</a:t>
            </a:r>
            <a:r>
              <a:rPr lang="el-GR" sz="1300" dirty="0"/>
              <a:t> κομμάτι</a:t>
            </a:r>
            <a:endParaRPr lang="en-GB" sz="1300" dirty="0"/>
          </a:p>
        </p:txBody>
      </p:sp>
      <p:pic>
        <p:nvPicPr>
          <p:cNvPr id="44" name="Picture 43"/>
          <p:cNvPicPr>
            <a:picLocks noChangeAspect="1"/>
          </p:cNvPicPr>
          <p:nvPr/>
        </p:nvPicPr>
        <p:blipFill>
          <a:blip r:embed="rId2"/>
          <a:stretch>
            <a:fillRect/>
          </a:stretch>
        </p:blipFill>
        <p:spPr>
          <a:xfrm>
            <a:off x="2503021" y="6094640"/>
            <a:ext cx="434878" cy="442742"/>
          </a:xfrm>
          <a:prstGeom prst="rect">
            <a:avLst/>
          </a:prstGeom>
        </p:spPr>
      </p:pic>
      <p:pic>
        <p:nvPicPr>
          <p:cNvPr id="45" name="Picture 44"/>
          <p:cNvPicPr>
            <a:picLocks noChangeAspect="1"/>
          </p:cNvPicPr>
          <p:nvPr/>
        </p:nvPicPr>
        <p:blipFill>
          <a:blip r:embed="rId2"/>
          <a:stretch>
            <a:fillRect/>
          </a:stretch>
        </p:blipFill>
        <p:spPr>
          <a:xfrm>
            <a:off x="3464583" y="6134980"/>
            <a:ext cx="434878" cy="442742"/>
          </a:xfrm>
          <a:prstGeom prst="rect">
            <a:avLst/>
          </a:prstGeom>
        </p:spPr>
      </p:pic>
      <p:pic>
        <p:nvPicPr>
          <p:cNvPr id="46" name="Picture 45"/>
          <p:cNvPicPr>
            <a:picLocks noChangeAspect="1"/>
          </p:cNvPicPr>
          <p:nvPr/>
        </p:nvPicPr>
        <p:blipFill>
          <a:blip r:embed="rId2"/>
          <a:stretch>
            <a:fillRect/>
          </a:stretch>
        </p:blipFill>
        <p:spPr>
          <a:xfrm>
            <a:off x="4583161" y="6107957"/>
            <a:ext cx="434878" cy="442742"/>
          </a:xfrm>
          <a:prstGeom prst="rect">
            <a:avLst/>
          </a:prstGeom>
        </p:spPr>
      </p:pic>
      <p:cxnSp>
        <p:nvCxnSpPr>
          <p:cNvPr id="47" name="Straight Connector 46"/>
          <p:cNvCxnSpPr/>
          <p:nvPr/>
        </p:nvCxnSpPr>
        <p:spPr>
          <a:xfrm flipV="1">
            <a:off x="990599" y="2081381"/>
            <a:ext cx="910201" cy="1284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90599" y="2667000"/>
            <a:ext cx="1828801"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987120" y="3247382"/>
            <a:ext cx="841679" cy="4356"/>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87120" y="3875118"/>
            <a:ext cx="3838508" cy="4732"/>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612544" y="1903512"/>
            <a:ext cx="276038" cy="307777"/>
          </a:xfrm>
          <a:prstGeom prst="rect">
            <a:avLst/>
          </a:prstGeom>
          <a:noFill/>
        </p:spPr>
        <p:txBody>
          <a:bodyPr wrap="none" rtlCol="0">
            <a:spAutoFit/>
          </a:bodyPr>
          <a:lstStyle/>
          <a:p>
            <a:r>
              <a:rPr lang="en-GB" sz="1400" dirty="0"/>
              <a:t>7</a:t>
            </a:r>
          </a:p>
        </p:txBody>
      </p:sp>
      <p:sp>
        <p:nvSpPr>
          <p:cNvPr id="65" name="TextBox 64"/>
          <p:cNvSpPr txBox="1"/>
          <p:nvPr/>
        </p:nvSpPr>
        <p:spPr>
          <a:xfrm>
            <a:off x="612544" y="2513111"/>
            <a:ext cx="276038" cy="307777"/>
          </a:xfrm>
          <a:prstGeom prst="rect">
            <a:avLst/>
          </a:prstGeom>
          <a:noFill/>
        </p:spPr>
        <p:txBody>
          <a:bodyPr wrap="none" rtlCol="0">
            <a:spAutoFit/>
          </a:bodyPr>
          <a:lstStyle/>
          <a:p>
            <a:r>
              <a:rPr lang="en-GB" sz="1400" dirty="0"/>
              <a:t>6</a:t>
            </a:r>
          </a:p>
        </p:txBody>
      </p:sp>
      <p:sp>
        <p:nvSpPr>
          <p:cNvPr id="66" name="TextBox 65"/>
          <p:cNvSpPr txBox="1"/>
          <p:nvPr/>
        </p:nvSpPr>
        <p:spPr>
          <a:xfrm>
            <a:off x="639083" y="3122711"/>
            <a:ext cx="276038" cy="307777"/>
          </a:xfrm>
          <a:prstGeom prst="rect">
            <a:avLst/>
          </a:prstGeom>
          <a:noFill/>
        </p:spPr>
        <p:txBody>
          <a:bodyPr wrap="none" rtlCol="0">
            <a:spAutoFit/>
          </a:bodyPr>
          <a:lstStyle/>
          <a:p>
            <a:r>
              <a:rPr lang="en-GB" sz="1400" dirty="0"/>
              <a:t>5</a:t>
            </a:r>
          </a:p>
        </p:txBody>
      </p:sp>
      <p:sp>
        <p:nvSpPr>
          <p:cNvPr id="67" name="TextBox 66"/>
          <p:cNvSpPr txBox="1"/>
          <p:nvPr/>
        </p:nvSpPr>
        <p:spPr>
          <a:xfrm>
            <a:off x="594966" y="3660655"/>
            <a:ext cx="276038" cy="307777"/>
          </a:xfrm>
          <a:prstGeom prst="rect">
            <a:avLst/>
          </a:prstGeom>
          <a:noFill/>
        </p:spPr>
        <p:txBody>
          <a:bodyPr wrap="none" rtlCol="0">
            <a:spAutoFit/>
          </a:bodyPr>
          <a:lstStyle/>
          <a:p>
            <a:r>
              <a:rPr lang="en-GB" sz="1400" dirty="0"/>
              <a:t>4</a:t>
            </a:r>
          </a:p>
        </p:txBody>
      </p:sp>
      <p:sp>
        <p:nvSpPr>
          <p:cNvPr id="29" name="TextBox 28"/>
          <p:cNvSpPr txBox="1"/>
          <p:nvPr/>
        </p:nvSpPr>
        <p:spPr>
          <a:xfrm>
            <a:off x="5869631" y="2889063"/>
            <a:ext cx="1433726" cy="338554"/>
          </a:xfrm>
          <a:prstGeom prst="rect">
            <a:avLst/>
          </a:prstGeom>
          <a:noFill/>
        </p:spPr>
        <p:txBody>
          <a:bodyPr wrap="none" rtlCol="0">
            <a:spAutoFit/>
          </a:bodyPr>
          <a:lstStyle/>
          <a:p>
            <a:r>
              <a:rPr lang="el-GR" sz="1600" dirty="0"/>
              <a:t>Οριακό Κόστος</a:t>
            </a:r>
            <a:endParaRPr lang="en-GB" sz="1600" dirty="0"/>
          </a:p>
        </p:txBody>
      </p:sp>
    </p:spTree>
    <p:extLst>
      <p:ext uri="{BB962C8B-B14F-4D97-AF65-F5344CB8AC3E}">
        <p14:creationId xmlns:p14="http://schemas.microsoft.com/office/powerpoint/2010/main" val="3864703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899666"/>
            <a:ext cx="8229600" cy="4348734"/>
          </a:xfrm>
        </p:spPr>
        <p:txBody>
          <a:bodyPr>
            <a:normAutofit lnSpcReduction="10000"/>
          </a:bodyPr>
          <a:lstStyle/>
          <a:p>
            <a:pPr algn="just">
              <a:lnSpc>
                <a:spcPct val="100000"/>
              </a:lnSpc>
              <a:spcAft>
                <a:spcPts val="800"/>
              </a:spcAft>
            </a:pPr>
            <a:r>
              <a:rPr lang="el-GR" sz="2000" dirty="0"/>
              <a:t>Κάθε άνθρωπος θα προσπαθήσει να αξιοποιήσει τις διαθέσιμες δυνατότητες προκειμένου να βελτιώσει τη θέση του</a:t>
            </a:r>
            <a:r>
              <a:rPr lang="en-GB" sz="2000" dirty="0"/>
              <a:t>.</a:t>
            </a:r>
            <a:endParaRPr lang="el-GR" sz="2000" dirty="0"/>
          </a:p>
          <a:p>
            <a:pPr algn="just">
              <a:lnSpc>
                <a:spcPct val="100000"/>
              </a:lnSpc>
              <a:spcAft>
                <a:spcPts val="800"/>
              </a:spcAft>
            </a:pPr>
            <a:r>
              <a:rPr lang="el-GR" sz="2000" dirty="0"/>
              <a:t>Συνεπάγεται ότι η ανθρώπινη πράξη υποκινείται από κίνητρα (</a:t>
            </a:r>
            <a:r>
              <a:rPr lang="en-GB" sz="2000" b="1" dirty="0"/>
              <a:t>incentives</a:t>
            </a:r>
            <a:r>
              <a:rPr lang="en-GB" sz="2000" dirty="0"/>
              <a:t>).</a:t>
            </a:r>
            <a:endParaRPr lang="el-GR" sz="2000" dirty="0"/>
          </a:p>
          <a:p>
            <a:pPr algn="just">
              <a:lnSpc>
                <a:spcPct val="100000"/>
              </a:lnSpc>
              <a:spcAft>
                <a:spcPts val="800"/>
              </a:spcAft>
            </a:pPr>
            <a:r>
              <a:rPr lang="el-GR" sz="2000" dirty="0"/>
              <a:t>Δύο τύποι κινήτρων:</a:t>
            </a:r>
          </a:p>
          <a:p>
            <a:pPr lvl="1" algn="just">
              <a:lnSpc>
                <a:spcPct val="100000"/>
              </a:lnSpc>
              <a:spcAft>
                <a:spcPts val="800"/>
              </a:spcAft>
            </a:pPr>
            <a:r>
              <a:rPr lang="el-GR" sz="2000" b="1" dirty="0"/>
              <a:t>Εσωτερικά κίνητρα</a:t>
            </a:r>
            <a:r>
              <a:rPr lang="el-GR" sz="2000" dirty="0"/>
              <a:t> (</a:t>
            </a:r>
            <a:r>
              <a:rPr lang="en-GB" sz="2000" dirty="0"/>
              <a:t>intrinsic incentives): </a:t>
            </a:r>
            <a:r>
              <a:rPr lang="el-GR" sz="2000" dirty="0"/>
              <a:t>κίνητρα που προέρχονται εκ των έσω δίχως εξωτερικές αμοιβές ή πιέσεις (π.χ. επιθυμία για μάθηση).</a:t>
            </a:r>
          </a:p>
          <a:p>
            <a:pPr lvl="1" algn="just">
              <a:lnSpc>
                <a:spcPct val="100000"/>
              </a:lnSpc>
              <a:spcAft>
                <a:spcPts val="800"/>
              </a:spcAft>
            </a:pPr>
            <a:r>
              <a:rPr lang="el-GR" sz="2000" b="1" dirty="0"/>
              <a:t>Εξωτερικά κίνητρα</a:t>
            </a:r>
            <a:r>
              <a:rPr lang="el-GR" sz="2000" dirty="0"/>
              <a:t> </a:t>
            </a:r>
            <a:r>
              <a:rPr lang="en-GB" sz="2000" dirty="0"/>
              <a:t>(extrinsic incentives):</a:t>
            </a:r>
            <a:r>
              <a:rPr lang="el-GR" sz="2000" dirty="0"/>
              <a:t> αμοιβή ή τιμωρία</a:t>
            </a:r>
            <a:r>
              <a:rPr lang="en-GB" sz="2000" dirty="0"/>
              <a:t> </a:t>
            </a:r>
            <a:r>
              <a:rPr lang="el-GR" sz="2000" dirty="0"/>
              <a:t>που προέρχεται από μια εξωτερική πηγή.</a:t>
            </a:r>
          </a:p>
          <a:p>
            <a:pPr algn="just">
              <a:lnSpc>
                <a:spcPct val="100000"/>
              </a:lnSpc>
              <a:spcAft>
                <a:spcPts val="800"/>
              </a:spcAft>
            </a:pPr>
            <a:r>
              <a:rPr lang="el-GR" sz="2000" dirty="0"/>
              <a:t>Τα οικονομικά κίνητρα είναι εξωτερικά.</a:t>
            </a:r>
          </a:p>
          <a:p>
            <a:pPr lvl="1" algn="just">
              <a:lnSpc>
                <a:spcPct val="100000"/>
              </a:lnSpc>
              <a:spcAft>
                <a:spcPts val="800"/>
              </a:spcAft>
            </a:pPr>
            <a:r>
              <a:rPr lang="el-GR" sz="2000" dirty="0"/>
              <a:t>Παραδείγματα: μισθός-μισθολογική αύξηση, κέρδος και προσδοκία κέρδους, </a:t>
            </a:r>
            <a:r>
              <a:rPr lang="en-GB" sz="2000" dirty="0"/>
              <a:t>bonus </a:t>
            </a:r>
            <a:r>
              <a:rPr lang="el-GR" sz="2000" dirty="0"/>
              <a:t>παραγωγικότητας, κτλ.</a:t>
            </a:r>
          </a:p>
        </p:txBody>
      </p:sp>
      <p:sp>
        <p:nvSpPr>
          <p:cNvPr id="4" name="Title 1"/>
          <p:cNvSpPr txBox="1">
            <a:spLocks/>
          </p:cNvSpPr>
          <p:nvPr/>
        </p:nvSpPr>
        <p:spPr>
          <a:xfrm>
            <a:off x="611368" y="609600"/>
            <a:ext cx="7886700" cy="914400"/>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l-GR" b="1" dirty="0"/>
              <a:t>Τα άτομα αντιδρούν σε κίνητρα</a:t>
            </a:r>
            <a:endParaRPr lang="en-GB" b="1" dirty="0"/>
          </a:p>
        </p:txBody>
      </p:sp>
    </p:spTree>
    <p:extLst>
      <p:ext uri="{BB962C8B-B14F-4D97-AF65-F5344CB8AC3E}">
        <p14:creationId xmlns:p14="http://schemas.microsoft.com/office/powerpoint/2010/main" val="2134087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9918" y="1447800"/>
            <a:ext cx="8229600" cy="990600"/>
          </a:xfrm>
        </p:spPr>
        <p:txBody>
          <a:bodyPr>
            <a:normAutofit/>
          </a:bodyPr>
          <a:lstStyle/>
          <a:p>
            <a:pPr algn="just">
              <a:lnSpc>
                <a:spcPct val="100000"/>
              </a:lnSpc>
              <a:spcAft>
                <a:spcPts val="800"/>
              </a:spcAft>
            </a:pPr>
            <a:r>
              <a:rPr lang="el-GR" sz="2000" dirty="0"/>
              <a:t>Οποιαδήποτε </a:t>
            </a:r>
            <a:r>
              <a:rPr lang="el-GR" sz="2000" b="1" u="sng" dirty="0"/>
              <a:t>πολιτική</a:t>
            </a:r>
            <a:r>
              <a:rPr lang="el-GR" sz="2000" dirty="0"/>
              <a:t> δεν συνυπολογίζει τις επιδράσεις στα κίνητρα των ατόμων ενέχει μεγάλο κίνδυνο αποτυχίας.</a:t>
            </a:r>
          </a:p>
        </p:txBody>
      </p:sp>
      <p:sp>
        <p:nvSpPr>
          <p:cNvPr id="4" name="Title 1"/>
          <p:cNvSpPr txBox="1">
            <a:spLocks/>
          </p:cNvSpPr>
          <p:nvPr/>
        </p:nvSpPr>
        <p:spPr>
          <a:xfrm>
            <a:off x="611368" y="528638"/>
            <a:ext cx="7886700" cy="766762"/>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l-GR" b="1" dirty="0"/>
              <a:t>Τα άτομα αντιδρούν σε κίνητρα</a:t>
            </a:r>
            <a:endParaRPr lang="en-GB" b="1" dirty="0"/>
          </a:p>
        </p:txBody>
      </p:sp>
      <p:sp>
        <p:nvSpPr>
          <p:cNvPr id="5" name="Content Placeholder 2"/>
          <p:cNvSpPr txBox="1">
            <a:spLocks/>
          </p:cNvSpPr>
          <p:nvPr/>
        </p:nvSpPr>
        <p:spPr>
          <a:xfrm>
            <a:off x="439918" y="2428875"/>
            <a:ext cx="8399282" cy="3733800"/>
          </a:xfrm>
          <a:prstGeom prst="rect">
            <a:avLst/>
          </a:prstGeom>
          <a:solidFill>
            <a:schemeClr val="accent4">
              <a:lumMod val="40000"/>
              <a:lumOff val="60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Aft>
                <a:spcPts val="800"/>
              </a:spcAft>
              <a:buNone/>
            </a:pPr>
            <a:r>
              <a:rPr lang="el-GR" sz="2000" b="1" dirty="0"/>
              <a:t>Μελέτη Περίπτωσης: Η πολιτική του ενός παιδιού στην Κίνα.</a:t>
            </a:r>
          </a:p>
          <a:p>
            <a:pPr algn="just">
              <a:lnSpc>
                <a:spcPct val="100000"/>
              </a:lnSpc>
              <a:spcAft>
                <a:spcPts val="800"/>
              </a:spcAft>
            </a:pPr>
            <a:r>
              <a:rPr lang="el-GR" sz="2000" dirty="0"/>
              <a:t>Τη δεκαετία του ‘70 η Κίνα ήταν μια φτωχή αγροτική χώρα με έναν διαρκώς αυξανόμενο πληθυσμό. Οι κυβερνώντες υπό το φόβο ότι δεν θα είναι δυνατόν να διατηρηθεί ένας τόσο μεγάλος πληθυσμός εισήγαγαν την </a:t>
            </a:r>
            <a:r>
              <a:rPr lang="el-GR" sz="2000" b="1" dirty="0"/>
              <a:t>πολιτική του ενός παιδιού</a:t>
            </a:r>
            <a:r>
              <a:rPr lang="el-GR" sz="2000" dirty="0"/>
              <a:t>. Οικογένειες που παραβίαζαν τον κανόνα αυτό έρχονταν αντιμέτωπες με ποινές.</a:t>
            </a:r>
          </a:p>
          <a:p>
            <a:pPr algn="just">
              <a:lnSpc>
                <a:spcPct val="100000"/>
              </a:lnSpc>
              <a:spcAft>
                <a:spcPts val="800"/>
              </a:spcAft>
            </a:pPr>
            <a:r>
              <a:rPr lang="el-GR" sz="2000" dirty="0"/>
              <a:t> Τα τελευταία χρόνια ο δείκτης γονιμότητας στην Κίνα βρίσκεται στα 1.7 παιδιά ανά γυναίκα (ο φυσικός ρυθμός αντικατάστασης είναι 2.1).</a:t>
            </a:r>
          </a:p>
          <a:p>
            <a:pPr algn="just">
              <a:lnSpc>
                <a:spcPct val="100000"/>
              </a:lnSpc>
              <a:spcAft>
                <a:spcPts val="800"/>
              </a:spcAft>
            </a:pPr>
            <a:r>
              <a:rPr lang="el-GR" sz="2000" dirty="0"/>
              <a:t>Ποια όμως δημογραφική παρενέργεια δεν υπολόγισε η Κινεζική κυβέρνηση;</a:t>
            </a:r>
          </a:p>
        </p:txBody>
      </p:sp>
    </p:spTree>
    <p:extLst>
      <p:ext uri="{BB962C8B-B14F-4D97-AF65-F5344CB8AC3E}">
        <p14:creationId xmlns:p14="http://schemas.microsoft.com/office/powerpoint/2010/main" val="3278764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8229600" cy="4495800"/>
          </a:xfrm>
        </p:spPr>
        <p:txBody>
          <a:bodyPr>
            <a:normAutofit/>
          </a:bodyPr>
          <a:lstStyle/>
          <a:p>
            <a:pPr algn="just">
              <a:lnSpc>
                <a:spcPct val="130000"/>
              </a:lnSpc>
              <a:spcAft>
                <a:spcPts val="600"/>
              </a:spcAft>
            </a:pPr>
            <a:r>
              <a:rPr lang="el-GR" sz="2000" dirty="0"/>
              <a:t>Το εμπόριο προάγει την οικονομική ευημερία.</a:t>
            </a:r>
          </a:p>
          <a:p>
            <a:pPr algn="just">
              <a:lnSpc>
                <a:spcPct val="130000"/>
              </a:lnSpc>
              <a:spcAft>
                <a:spcPts val="600"/>
              </a:spcAft>
            </a:pPr>
            <a:r>
              <a:rPr lang="el-GR" sz="2000" dirty="0"/>
              <a:t>Αυτό οφείλεται στη δυνατότητα επιμερισμού των εργασιών. Ο καθένας εστιάζεται (εξειδικεύεται) σε αυτό που είναι πιο παραγωγικός και στη συνέχεια ανταλλάσσει τα αγαθά και τις υπηρεσίες που παράγει με αγαθά και υπηρεσίες που παράγουν άλλοι.</a:t>
            </a:r>
          </a:p>
          <a:p>
            <a:pPr algn="just">
              <a:lnSpc>
                <a:spcPct val="130000"/>
              </a:lnSpc>
              <a:spcAft>
                <a:spcPts val="600"/>
              </a:spcAft>
            </a:pPr>
            <a:r>
              <a:rPr lang="el-GR" sz="2000" dirty="0"/>
              <a:t>Με αυτόν τον τρόπο το επίπεδο ευημερίας μας είναι υψηλότερο από αυτό που θα επικρατούσε σε περιβάλλον </a:t>
            </a:r>
            <a:r>
              <a:rPr lang="el-GR" sz="2000" b="1" dirty="0"/>
              <a:t>αυτάρκειας</a:t>
            </a:r>
            <a:r>
              <a:rPr lang="el-GR" sz="2000" dirty="0"/>
              <a:t>.</a:t>
            </a:r>
          </a:p>
        </p:txBody>
      </p:sp>
      <p:sp>
        <p:nvSpPr>
          <p:cNvPr id="4" name="Title 1"/>
          <p:cNvSpPr txBox="1">
            <a:spLocks/>
          </p:cNvSpPr>
          <p:nvPr/>
        </p:nvSpPr>
        <p:spPr>
          <a:xfrm>
            <a:off x="533400" y="533400"/>
            <a:ext cx="8001000" cy="914400"/>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l-GR" b="1" dirty="0"/>
              <a:t>Τα οφέλη από το εμπόριο</a:t>
            </a:r>
            <a:endParaRPr lang="en-GB" b="1" dirty="0"/>
          </a:p>
        </p:txBody>
      </p:sp>
    </p:spTree>
    <p:extLst>
      <p:ext uri="{BB962C8B-B14F-4D97-AF65-F5344CB8AC3E}">
        <p14:creationId xmlns:p14="http://schemas.microsoft.com/office/powerpoint/2010/main" val="2643590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229600" cy="4724400"/>
          </a:xfrm>
        </p:spPr>
        <p:txBody>
          <a:bodyPr>
            <a:normAutofit/>
          </a:bodyPr>
          <a:lstStyle/>
          <a:p>
            <a:pPr algn="just">
              <a:lnSpc>
                <a:spcPct val="130000"/>
              </a:lnSpc>
              <a:spcAft>
                <a:spcPts val="600"/>
              </a:spcAft>
            </a:pPr>
            <a:r>
              <a:rPr lang="el-GR" sz="2000" dirty="0"/>
              <a:t>Στις σύγχρονες οικονομίες η κατανομή των πόρων δεν εξαρτάται από κάποιον κεντρικό σχεδιαστή, αλλά προκύπτει ως το αποτέλεσμα ενός τεράστιου αριθμού καθημερινών συναλλαγών μεταξύ καταναλωτών και επιχειρήσεων. </a:t>
            </a:r>
          </a:p>
          <a:p>
            <a:pPr algn="just">
              <a:lnSpc>
                <a:spcPct val="130000"/>
              </a:lnSpc>
              <a:spcAft>
                <a:spcPts val="600"/>
              </a:spcAft>
            </a:pPr>
            <a:r>
              <a:rPr lang="el-GR" sz="2000" dirty="0"/>
              <a:t>Οι αγοραστές και οι πωλητές ενός αγαθού καθορίζουν την τιμή και την ποσότητα του αγαθού στην </a:t>
            </a:r>
            <a:r>
              <a:rPr lang="el-GR" sz="2000" b="1" dirty="0"/>
              <a:t>αγορά</a:t>
            </a:r>
            <a:r>
              <a:rPr lang="el-GR" sz="2000" dirty="0"/>
              <a:t>. </a:t>
            </a:r>
          </a:p>
          <a:p>
            <a:pPr algn="just">
              <a:lnSpc>
                <a:spcPct val="130000"/>
              </a:lnSpc>
              <a:spcAft>
                <a:spcPts val="600"/>
              </a:spcAft>
            </a:pPr>
            <a:r>
              <a:rPr lang="el-GR" sz="2000" dirty="0"/>
              <a:t>Συγκεκριμένα, </a:t>
            </a:r>
            <a:r>
              <a:rPr lang="el-GR" sz="2000" b="1" dirty="0"/>
              <a:t>με τον όρο αγορά</a:t>
            </a:r>
            <a:r>
              <a:rPr lang="el-GR" sz="2000" dirty="0"/>
              <a:t> εννοούμε το πλαίσιο μέσω του οποίου οι αγοραστές και πωλητές ανταλλάσσουν αγαθά και υπηρεσίες. </a:t>
            </a:r>
          </a:p>
          <a:p>
            <a:pPr algn="just">
              <a:lnSpc>
                <a:spcPct val="130000"/>
              </a:lnSpc>
              <a:spcAft>
                <a:spcPts val="600"/>
              </a:spcAft>
            </a:pPr>
            <a:endParaRPr lang="el-GR" sz="2000" dirty="0"/>
          </a:p>
        </p:txBody>
      </p:sp>
      <p:sp>
        <p:nvSpPr>
          <p:cNvPr id="4" name="Title 1"/>
          <p:cNvSpPr txBox="1">
            <a:spLocks/>
          </p:cNvSpPr>
          <p:nvPr/>
        </p:nvSpPr>
        <p:spPr>
          <a:xfrm>
            <a:off x="533400" y="457200"/>
            <a:ext cx="8001000" cy="914400"/>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l-GR" b="1" dirty="0"/>
              <a:t>Η έννοια της αγοράς</a:t>
            </a:r>
            <a:endParaRPr lang="en-GB" b="1" dirty="0"/>
          </a:p>
        </p:txBody>
      </p:sp>
    </p:spTree>
    <p:extLst>
      <p:ext uri="{BB962C8B-B14F-4D97-AF65-F5344CB8AC3E}">
        <p14:creationId xmlns:p14="http://schemas.microsoft.com/office/powerpoint/2010/main" val="3385127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575" y="1214437"/>
            <a:ext cx="8267700" cy="2362200"/>
          </a:xfrm>
        </p:spPr>
        <p:txBody>
          <a:bodyPr>
            <a:normAutofit fontScale="92500" lnSpcReduction="10000"/>
          </a:bodyPr>
          <a:lstStyle/>
          <a:p>
            <a:pPr marL="0" indent="0" algn="just">
              <a:lnSpc>
                <a:spcPct val="130000"/>
              </a:lnSpc>
              <a:spcAft>
                <a:spcPts val="600"/>
              </a:spcAft>
              <a:buNone/>
            </a:pPr>
            <a:r>
              <a:rPr lang="el-GR" sz="2000" dirty="0"/>
              <a:t>Σε παλαιότερες εποχές, με τον όρο αγορά εννοούσαμε τον τόπο συνάντησης μεταξύ αγοραστών και πωλητών, όπου ανταλλάσσονταν επιτόπου τα διάφορά αγαθά. Στις σύγχρονες τεχνολογικά ανεπτυγμένες οικονομίες, η φυσική συνάντηση μεταξύ των αγοραστών και των πωλητών δεν είναι απαραίτητη και οι συναλλαγές λαμβάνουν χώρα εντός συγκεκριμένων θεσμικών πλαισίων που διέπονται από περίπλοκες νομοθεσίες και κανονιστικά πλαίσια.</a:t>
            </a:r>
          </a:p>
          <a:p>
            <a:pPr algn="just">
              <a:lnSpc>
                <a:spcPct val="130000"/>
              </a:lnSpc>
              <a:spcAft>
                <a:spcPts val="600"/>
              </a:spcAft>
            </a:pPr>
            <a:endParaRPr lang="el-GR" sz="2000" dirty="0"/>
          </a:p>
        </p:txBody>
      </p:sp>
      <p:sp>
        <p:nvSpPr>
          <p:cNvPr id="4" name="Title 1"/>
          <p:cNvSpPr txBox="1">
            <a:spLocks/>
          </p:cNvSpPr>
          <p:nvPr/>
        </p:nvSpPr>
        <p:spPr>
          <a:xfrm>
            <a:off x="552450" y="419100"/>
            <a:ext cx="8001000" cy="609600"/>
          </a:xfrm>
          <a:prstGeom prst="rect">
            <a:avLst/>
          </a:prstGeom>
          <a:noFill/>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l-GR" b="1" dirty="0"/>
              <a:t>Η έννοια της αγοράς</a:t>
            </a:r>
            <a:endParaRPr lang="en-GB" b="1" dirty="0"/>
          </a:p>
        </p:txBody>
      </p:sp>
      <p:pic>
        <p:nvPicPr>
          <p:cNvPr id="2" name="Picture 1"/>
          <p:cNvPicPr>
            <a:picLocks noChangeAspect="1"/>
          </p:cNvPicPr>
          <p:nvPr/>
        </p:nvPicPr>
        <p:blipFill>
          <a:blip r:embed="rId2"/>
          <a:stretch>
            <a:fillRect/>
          </a:stretch>
        </p:blipFill>
        <p:spPr>
          <a:xfrm>
            <a:off x="419100" y="3762375"/>
            <a:ext cx="3771900" cy="2638426"/>
          </a:xfrm>
          <a:prstGeom prst="rect">
            <a:avLst/>
          </a:prstGeom>
        </p:spPr>
      </p:pic>
      <p:pic>
        <p:nvPicPr>
          <p:cNvPr id="5" name="Picture 4"/>
          <p:cNvPicPr>
            <a:picLocks noChangeAspect="1"/>
          </p:cNvPicPr>
          <p:nvPr/>
        </p:nvPicPr>
        <p:blipFill>
          <a:blip r:embed="rId3"/>
          <a:stretch>
            <a:fillRect/>
          </a:stretch>
        </p:blipFill>
        <p:spPr>
          <a:xfrm>
            <a:off x="4572000" y="3762375"/>
            <a:ext cx="4114800" cy="2638426"/>
          </a:xfrm>
          <a:prstGeom prst="rect">
            <a:avLst/>
          </a:prstGeom>
        </p:spPr>
      </p:pic>
    </p:spTree>
    <p:extLst>
      <p:ext uri="{BB962C8B-B14F-4D97-AF65-F5344CB8AC3E}">
        <p14:creationId xmlns:p14="http://schemas.microsoft.com/office/powerpoint/2010/main" val="3902058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794" y="381000"/>
            <a:ext cx="8196470" cy="1066800"/>
          </a:xfrm>
          <a:noFill/>
        </p:spPr>
        <p:txBody>
          <a:bodyPr>
            <a:normAutofit/>
          </a:bodyPr>
          <a:lstStyle/>
          <a:p>
            <a:pPr algn="ctr">
              <a:spcAft>
                <a:spcPts val="600"/>
              </a:spcAft>
            </a:pPr>
            <a:r>
              <a:rPr lang="el-GR" sz="3200" dirty="0">
                <a:latin typeface="+mn-lt"/>
              </a:rPr>
              <a:t>Αγορές και αποτελεσματικότητα</a:t>
            </a:r>
            <a:endParaRPr lang="en-GB" sz="3200" dirty="0">
              <a:latin typeface="+mn-lt"/>
            </a:endParaRPr>
          </a:p>
        </p:txBody>
      </p:sp>
      <p:sp>
        <p:nvSpPr>
          <p:cNvPr id="3" name="Content Placeholder 2"/>
          <p:cNvSpPr>
            <a:spLocks noGrp="1"/>
          </p:cNvSpPr>
          <p:nvPr>
            <p:ph idx="1"/>
          </p:nvPr>
        </p:nvSpPr>
        <p:spPr>
          <a:xfrm>
            <a:off x="449664" y="1600200"/>
            <a:ext cx="8229600" cy="4572000"/>
          </a:xfrm>
        </p:spPr>
        <p:txBody>
          <a:bodyPr>
            <a:normAutofit lnSpcReduction="10000"/>
          </a:bodyPr>
          <a:lstStyle/>
          <a:p>
            <a:pPr algn="just">
              <a:lnSpc>
                <a:spcPct val="120000"/>
              </a:lnSpc>
              <a:spcAft>
                <a:spcPts val="450"/>
              </a:spcAft>
            </a:pPr>
            <a:r>
              <a:rPr lang="el-GR" sz="2200" dirty="0"/>
              <a:t>Σε μια οικονομία της αγοράς, το τι θα παραχθεί και σε ποια τιμή δεν αποτελεί προϊόν κεντρικού σχεδιασμού αλλά προκύπτει ως το άθροισμα ενός τεράστιου αριθμού ατομικών αποφάσεων που λαμβάνονται καθημερινά από τους καταναλωτές και τις επιχειρήσεις</a:t>
            </a:r>
            <a:r>
              <a:rPr lang="en-GB" sz="2200" dirty="0"/>
              <a:t>. </a:t>
            </a:r>
            <a:endParaRPr lang="el-GR" sz="2200" dirty="0"/>
          </a:p>
          <a:p>
            <a:pPr algn="just">
              <a:lnSpc>
                <a:spcPct val="120000"/>
              </a:lnSpc>
              <a:spcAft>
                <a:spcPts val="450"/>
              </a:spcAft>
            </a:pPr>
            <a:r>
              <a:rPr lang="el-GR" sz="2200" dirty="0"/>
              <a:t>Το παράδοξο της αποτελεσματικότητας των αγορών είναι ότι ενώ οι αγοραστές και οι πωλητές των αγαθών νοιάζονται πρωτίστως </a:t>
            </a:r>
            <a:r>
              <a:rPr lang="el-GR" sz="2200" b="1" dirty="0"/>
              <a:t>για το ατομικό τους συμφέρον</a:t>
            </a:r>
            <a:r>
              <a:rPr lang="el-GR" sz="2200" dirty="0"/>
              <a:t>, και παρόλο που η διαδικασία είναι εντελώς </a:t>
            </a:r>
            <a:r>
              <a:rPr lang="el-GR" sz="2200" b="1" dirty="0"/>
              <a:t>αποκεντρωμένη</a:t>
            </a:r>
            <a:r>
              <a:rPr lang="el-GR" sz="2200" dirty="0"/>
              <a:t>, οι οικονομίες των αγορών οργανώνουν την οικονομική δραστηριότητα </a:t>
            </a:r>
            <a:r>
              <a:rPr lang="el-GR" sz="2200" b="1" dirty="0"/>
              <a:t>με έναν αποτελεσματικό τρόπο</a:t>
            </a:r>
            <a:r>
              <a:rPr lang="el-GR" sz="2200" dirty="0"/>
              <a:t> που προάγει τη </a:t>
            </a:r>
            <a:r>
              <a:rPr lang="el-GR" sz="2200" b="1" u="sng" dirty="0"/>
              <a:t>συνολική</a:t>
            </a:r>
            <a:r>
              <a:rPr lang="el-GR" sz="2200" b="1" dirty="0"/>
              <a:t> οικονομική ευημερία</a:t>
            </a:r>
            <a:r>
              <a:rPr lang="el-GR" sz="2200" dirty="0"/>
              <a:t>.</a:t>
            </a:r>
            <a:endParaRPr lang="en-GB" sz="2200" dirty="0"/>
          </a:p>
        </p:txBody>
      </p:sp>
    </p:spTree>
    <p:extLst>
      <p:ext uri="{BB962C8B-B14F-4D97-AF65-F5344CB8AC3E}">
        <p14:creationId xmlns:p14="http://schemas.microsoft.com/office/powerpoint/2010/main" val="265298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21" y="206829"/>
            <a:ext cx="8229600" cy="639762"/>
          </a:xfrm>
        </p:spPr>
        <p:txBody>
          <a:bodyPr/>
          <a:lstStyle/>
          <a:p>
            <a:pPr algn="ctr"/>
            <a:r>
              <a:rPr lang="el-GR" b="1" dirty="0"/>
              <a:t>Στοιχεία Μαθήματος</a:t>
            </a:r>
            <a:endParaRPr lang="en-GB" b="1" dirty="0"/>
          </a:p>
        </p:txBody>
      </p:sp>
      <p:sp>
        <p:nvSpPr>
          <p:cNvPr id="6" name="Content Placeholder 2"/>
          <p:cNvSpPr>
            <a:spLocks noGrp="1"/>
          </p:cNvSpPr>
          <p:nvPr>
            <p:ph idx="1"/>
          </p:nvPr>
        </p:nvSpPr>
        <p:spPr>
          <a:xfrm>
            <a:off x="381000" y="990600"/>
            <a:ext cx="8458200" cy="5410200"/>
          </a:xfrm>
        </p:spPr>
        <p:txBody>
          <a:bodyPr>
            <a:normAutofit fontScale="25000" lnSpcReduction="20000"/>
          </a:bodyPr>
          <a:lstStyle/>
          <a:p>
            <a:pPr marL="342900" lvl="0" indent="-342900" defTabSz="914400">
              <a:lnSpc>
                <a:spcPct val="120000"/>
              </a:lnSpc>
              <a:spcBef>
                <a:spcPts val="600"/>
              </a:spcBef>
            </a:pPr>
            <a:r>
              <a:rPr lang="el-GR" sz="8000" b="1" dirty="0">
                <a:solidFill>
                  <a:prstClr val="black"/>
                </a:solidFill>
              </a:rPr>
              <a:t>Διδάσκων</a:t>
            </a:r>
          </a:p>
          <a:p>
            <a:pPr marL="742950" lvl="1" indent="-285750" algn="just" defTabSz="914400">
              <a:lnSpc>
                <a:spcPct val="120000"/>
              </a:lnSpc>
              <a:spcBef>
                <a:spcPts val="600"/>
              </a:spcBef>
              <a:buFont typeface="Arial" panose="020B0604020202020204" pitchFamily="34" charset="0"/>
              <a:buChar char="–"/>
            </a:pPr>
            <a:r>
              <a:rPr lang="el-GR" sz="8000" dirty="0">
                <a:solidFill>
                  <a:prstClr val="black"/>
                </a:solidFill>
              </a:rPr>
              <a:t>Χρήστος Κουτσαμπέλας, Αναπληρωτής Καθηγητής </a:t>
            </a:r>
          </a:p>
          <a:p>
            <a:pPr marL="342900" lvl="0" indent="-342900" algn="just" defTabSz="914400">
              <a:lnSpc>
                <a:spcPct val="120000"/>
              </a:lnSpc>
              <a:spcBef>
                <a:spcPts val="600"/>
              </a:spcBef>
            </a:pPr>
            <a:r>
              <a:rPr lang="el-GR" sz="8000" b="1" dirty="0">
                <a:solidFill>
                  <a:prstClr val="black"/>
                </a:solidFill>
              </a:rPr>
              <a:t>Ημέρες Διδασκαλίας</a:t>
            </a:r>
          </a:p>
          <a:p>
            <a:pPr marL="742950" lvl="1" indent="-285750" defTabSz="914400">
              <a:lnSpc>
                <a:spcPct val="120000"/>
              </a:lnSpc>
              <a:spcBef>
                <a:spcPts val="600"/>
              </a:spcBef>
              <a:buFont typeface="Arial" panose="020B0604020202020204" pitchFamily="34" charset="0"/>
              <a:buChar char="–"/>
            </a:pPr>
            <a:r>
              <a:rPr lang="el-GR" sz="8000" dirty="0">
                <a:solidFill>
                  <a:prstClr val="black"/>
                </a:solidFill>
              </a:rPr>
              <a:t>Δευτέρα 12:00-14:00. </a:t>
            </a:r>
            <a:r>
              <a:rPr lang="el-GR" sz="8000" dirty="0"/>
              <a:t>Αίθουσα 1.</a:t>
            </a:r>
          </a:p>
          <a:p>
            <a:pPr marL="342900" lvl="0" indent="-342900" defTabSz="914400">
              <a:lnSpc>
                <a:spcPct val="120000"/>
              </a:lnSpc>
              <a:spcBef>
                <a:spcPts val="600"/>
              </a:spcBef>
            </a:pPr>
            <a:r>
              <a:rPr lang="el-GR" sz="8000" b="1" dirty="0">
                <a:solidFill>
                  <a:prstClr val="black"/>
                </a:solidFill>
              </a:rPr>
              <a:t>Ώρες Γραφείου</a:t>
            </a:r>
          </a:p>
          <a:p>
            <a:pPr marL="742950" lvl="1" indent="-285750" defTabSz="914400">
              <a:lnSpc>
                <a:spcPct val="120000"/>
              </a:lnSpc>
              <a:spcBef>
                <a:spcPts val="600"/>
              </a:spcBef>
              <a:buFont typeface="Arial" panose="020B0604020202020204" pitchFamily="34" charset="0"/>
              <a:buChar char="–"/>
            </a:pPr>
            <a:r>
              <a:rPr lang="el-GR" sz="8000" dirty="0"/>
              <a:t>Τρίτη 14:00-15:00</a:t>
            </a:r>
          </a:p>
          <a:p>
            <a:pPr>
              <a:lnSpc>
                <a:spcPct val="120000"/>
              </a:lnSpc>
              <a:spcBef>
                <a:spcPts val="600"/>
              </a:spcBef>
            </a:pPr>
            <a:r>
              <a:rPr lang="el-GR" sz="8000" b="1" dirty="0"/>
              <a:t>Επικοινωνία</a:t>
            </a:r>
          </a:p>
          <a:p>
            <a:pPr lvl="1">
              <a:lnSpc>
                <a:spcPct val="120000"/>
              </a:lnSpc>
              <a:spcBef>
                <a:spcPts val="600"/>
              </a:spcBef>
            </a:pPr>
            <a:r>
              <a:rPr lang="el-GR" sz="8000" dirty="0"/>
              <a:t> </a:t>
            </a:r>
            <a:r>
              <a:rPr lang="en-US" sz="8000" dirty="0"/>
              <a:t>Email: </a:t>
            </a:r>
            <a:r>
              <a:rPr lang="en-US" sz="8000" dirty="0">
                <a:hlinkClick r:id="rId2"/>
              </a:rPr>
              <a:t>ch.koutsamp@uop.gr</a:t>
            </a:r>
            <a:endParaRPr lang="en-US" sz="8000" dirty="0"/>
          </a:p>
          <a:p>
            <a:pPr>
              <a:lnSpc>
                <a:spcPct val="120000"/>
              </a:lnSpc>
            </a:pPr>
            <a:r>
              <a:rPr lang="el-GR" sz="8000" b="1" dirty="0"/>
              <a:t>Βιβλιογραφία</a:t>
            </a:r>
          </a:p>
          <a:p>
            <a:pPr lvl="1">
              <a:lnSpc>
                <a:spcPct val="120000"/>
              </a:lnSpc>
            </a:pPr>
            <a:r>
              <a:rPr lang="el-GR" sz="8000" b="1" dirty="0"/>
              <a:t>Οικονομική-Μικροοικονομική και Μακροοικονομική 2η έκδοση</a:t>
            </a:r>
            <a:r>
              <a:rPr lang="el-GR" sz="8000" dirty="0"/>
              <a:t>, Κωδικός Βιβλίου στον Εύδοξο: 112690456 Έκδοση: 2/2022 </a:t>
            </a:r>
            <a:r>
              <a:rPr lang="en-US" sz="8000" dirty="0"/>
              <a:t>Krugman Paul, Wells Robin</a:t>
            </a:r>
            <a:r>
              <a:rPr lang="el-GR" sz="8000" dirty="0"/>
              <a:t>, Εκδότης: </a:t>
            </a:r>
            <a:r>
              <a:rPr lang="en-US" sz="8000" dirty="0"/>
              <a:t>Broken Hill.</a:t>
            </a:r>
          </a:p>
          <a:p>
            <a:pPr lvl="1">
              <a:lnSpc>
                <a:spcPct val="120000"/>
              </a:lnSpc>
            </a:pPr>
            <a:r>
              <a:rPr lang="el-GR" sz="8000" b="1" dirty="0"/>
              <a:t>Εισαγωγή στην Οικονομική: Μικροοικονομική</a:t>
            </a:r>
            <a:r>
              <a:rPr lang="el-GR" sz="8000" dirty="0"/>
              <a:t>, </a:t>
            </a:r>
            <a:r>
              <a:rPr lang="en-US" sz="8000" dirty="0"/>
              <a:t>Sloman John, Wride Alison, Garratt Dean. </a:t>
            </a:r>
            <a:r>
              <a:rPr lang="el-GR" sz="8000" dirty="0"/>
              <a:t>Εκδόσεις </a:t>
            </a:r>
            <a:r>
              <a:rPr lang="en-US" sz="8000" dirty="0"/>
              <a:t>Broken Hill. </a:t>
            </a:r>
            <a:r>
              <a:rPr lang="el-GR" sz="8000" dirty="0"/>
              <a:t>Κωδικός βιβλίου στον Εύδοξο: 68373101.</a:t>
            </a:r>
          </a:p>
          <a:p>
            <a:pPr marL="457200" lvl="1" indent="0">
              <a:buNone/>
            </a:pPr>
            <a:endParaRPr lang="el-GR" sz="1600" dirty="0"/>
          </a:p>
          <a:p>
            <a:pPr lvl="1"/>
            <a:endParaRPr lang="el-GR" sz="1600" dirty="0"/>
          </a:p>
          <a:p>
            <a:pPr lvl="1">
              <a:buFont typeface="Courier New" panose="02070309020205020404" pitchFamily="49" charset="0"/>
              <a:buChar char="o"/>
            </a:pPr>
            <a:endParaRPr lang="el-GR" sz="2800" dirty="0"/>
          </a:p>
          <a:p>
            <a:pPr lvl="1">
              <a:buFont typeface="Wingdings" panose="05000000000000000000" pitchFamily="2" charset="2"/>
              <a:buChar char="Ø"/>
            </a:pPr>
            <a:endParaRPr lang="en-GB"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a:t>
            </a:fld>
            <a:endParaRPr lang="en-US" dirty="0"/>
          </a:p>
        </p:txBody>
      </p:sp>
    </p:spTree>
    <p:extLst>
      <p:ext uri="{BB962C8B-B14F-4D97-AF65-F5344CB8AC3E}">
        <p14:creationId xmlns:p14="http://schemas.microsoft.com/office/powerpoint/2010/main" val="2317683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305800" cy="4756151"/>
          </a:xfrm>
        </p:spPr>
        <p:txBody>
          <a:bodyPr>
            <a:normAutofit/>
          </a:bodyPr>
          <a:lstStyle/>
          <a:p>
            <a:pPr marL="0" indent="0" algn="just">
              <a:lnSpc>
                <a:spcPct val="100000"/>
              </a:lnSpc>
              <a:buNone/>
            </a:pPr>
            <a:r>
              <a:rPr lang="el-GR" dirty="0"/>
              <a:t>Το «παράδοξο» του </a:t>
            </a:r>
            <a:r>
              <a:rPr lang="en-GB" dirty="0"/>
              <a:t>A. Smith (1776): An Inquiry into the Nature and Causes of the Wealth of Nations:</a:t>
            </a:r>
          </a:p>
          <a:p>
            <a:pPr marL="0" indent="0" algn="just">
              <a:lnSpc>
                <a:spcPct val="100000"/>
              </a:lnSpc>
              <a:buNone/>
            </a:pPr>
            <a:endParaRPr lang="en-GB" dirty="0"/>
          </a:p>
          <a:p>
            <a:pPr marL="0" indent="0" algn="just">
              <a:lnSpc>
                <a:spcPct val="100000"/>
              </a:lnSpc>
              <a:buNone/>
            </a:pPr>
            <a:r>
              <a:rPr lang="en-GB" dirty="0"/>
              <a:t>….</a:t>
            </a:r>
            <a:r>
              <a:rPr lang="el-GR" i="1" dirty="0"/>
              <a:t>δεν περιμένουμε το γεύμα μας από την καλοσύνη του χασάπη, του ζυθοποιού ή του αρτοποιού, αλλά</a:t>
            </a:r>
            <a:r>
              <a:rPr lang="en-GB" i="1" dirty="0"/>
              <a:t> </a:t>
            </a:r>
            <a:r>
              <a:rPr lang="el-GR" i="1" dirty="0"/>
              <a:t>από το συμφέρον τους</a:t>
            </a:r>
            <a:r>
              <a:rPr lang="el-GR" dirty="0"/>
              <a:t>…..</a:t>
            </a:r>
          </a:p>
          <a:p>
            <a:pPr marL="0" indent="0" algn="just">
              <a:lnSpc>
                <a:spcPct val="100000"/>
              </a:lnSpc>
              <a:buNone/>
            </a:pPr>
            <a:endParaRPr lang="el-GR" dirty="0"/>
          </a:p>
          <a:p>
            <a:pPr marL="0" indent="0" algn="just">
              <a:lnSpc>
                <a:spcPct val="100000"/>
              </a:lnSpc>
              <a:buNone/>
            </a:pPr>
            <a:r>
              <a:rPr lang="el-GR" dirty="0"/>
              <a:t>….</a:t>
            </a:r>
            <a:r>
              <a:rPr lang="el-GR" i="1" dirty="0"/>
              <a:t>Σκοπεύει στο κέρδος του, και όπως συμβαίνει σε πολλές τέτοιες περιπτώσεις, οδηγείται από ένα </a:t>
            </a:r>
            <a:r>
              <a:rPr lang="el-GR" b="1" i="1" dirty="0"/>
              <a:t>«αόρατο χέρι»</a:t>
            </a:r>
            <a:r>
              <a:rPr lang="el-GR" i="1" dirty="0"/>
              <a:t>, να προάγει ένα σκοπό που δεν άνηκε στις προθέσεις του. Ούτε είναι αρνητικό για την κοινωνία ότι δεν ήταν στις προθέσεις του. Με το να επιδιώκει το συμφέρον του, ο άνθρωπος συχνά προωθεί το κοινωνικό συμφέρον πολύ περισσότερο από όσο ο ίδιος πραγματικά σκόπευε.</a:t>
            </a:r>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
        <p:nvSpPr>
          <p:cNvPr id="5" name="Title 1"/>
          <p:cNvSpPr txBox="1">
            <a:spLocks/>
          </p:cNvSpPr>
          <p:nvPr/>
        </p:nvSpPr>
        <p:spPr>
          <a:xfrm>
            <a:off x="381000" y="533400"/>
            <a:ext cx="8610600" cy="762000"/>
          </a:xfrm>
          <a:prstGeom prst="rect">
            <a:avLst/>
          </a:prstGeom>
          <a:no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l-GR" sz="2400" dirty="0">
                <a:latin typeface="+mn-lt"/>
              </a:rPr>
              <a:t>Αγορές και το «αόρατο χέρι» του </a:t>
            </a:r>
            <a:r>
              <a:rPr lang="en-GB" sz="2400" dirty="0">
                <a:latin typeface="+mn-lt"/>
              </a:rPr>
              <a:t>Adam Smith</a:t>
            </a:r>
          </a:p>
        </p:txBody>
      </p:sp>
    </p:spTree>
    <p:extLst>
      <p:ext uri="{BB962C8B-B14F-4D97-AF65-F5344CB8AC3E}">
        <p14:creationId xmlns:p14="http://schemas.microsoft.com/office/powerpoint/2010/main" val="1327811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E4D1-4630-ADED-08DF-A8CE1DAE5A1B}"/>
              </a:ext>
            </a:extLst>
          </p:cNvPr>
          <p:cNvSpPr>
            <a:spLocks noGrp="1"/>
          </p:cNvSpPr>
          <p:nvPr>
            <p:ph type="title"/>
          </p:nvPr>
        </p:nvSpPr>
        <p:spPr>
          <a:xfrm>
            <a:off x="628650" y="365127"/>
            <a:ext cx="7886700" cy="930274"/>
          </a:xfrm>
        </p:spPr>
        <p:txBody>
          <a:bodyPr/>
          <a:lstStyle/>
          <a:p>
            <a:pPr algn="ctr"/>
            <a:r>
              <a:rPr lang="el-GR" dirty="0">
                <a:latin typeface="+mn-lt"/>
              </a:rPr>
              <a:t>Ο ρόλος των τιμών</a:t>
            </a:r>
            <a:endParaRPr lang="en-US" dirty="0">
              <a:latin typeface="+mn-lt"/>
            </a:endParaRPr>
          </a:p>
        </p:txBody>
      </p:sp>
      <p:sp>
        <p:nvSpPr>
          <p:cNvPr id="3" name="Content Placeholder 2">
            <a:extLst>
              <a:ext uri="{FF2B5EF4-FFF2-40B4-BE49-F238E27FC236}">
                <a16:creationId xmlns:a16="http://schemas.microsoft.com/office/drawing/2014/main" id="{1C3D2230-F188-E0A9-2C18-FFB97FC43129}"/>
              </a:ext>
            </a:extLst>
          </p:cNvPr>
          <p:cNvSpPr>
            <a:spLocks noGrp="1"/>
          </p:cNvSpPr>
          <p:nvPr>
            <p:ph idx="1"/>
          </p:nvPr>
        </p:nvSpPr>
        <p:spPr>
          <a:xfrm>
            <a:off x="533400" y="1524001"/>
            <a:ext cx="8153400" cy="1828799"/>
          </a:xfrm>
        </p:spPr>
        <p:txBody>
          <a:bodyPr>
            <a:normAutofit fontScale="92500" lnSpcReduction="10000"/>
          </a:bodyPr>
          <a:lstStyle/>
          <a:p>
            <a:pPr algn="just">
              <a:lnSpc>
                <a:spcPct val="100000"/>
              </a:lnSpc>
              <a:spcBef>
                <a:spcPts val="600"/>
              </a:spcBef>
              <a:spcAft>
                <a:spcPts val="600"/>
              </a:spcAft>
            </a:pPr>
            <a:r>
              <a:rPr lang="el-GR" dirty="0"/>
              <a:t>Οι τιμές λειτουργούν ως ένας μηχανισμός που συντονίζει την αγορά, δηλαδή τις επιλογές των παραγωγών και των καταναλωτών.</a:t>
            </a:r>
          </a:p>
          <a:p>
            <a:pPr algn="just">
              <a:lnSpc>
                <a:spcPct val="100000"/>
              </a:lnSpc>
              <a:spcBef>
                <a:spcPts val="600"/>
              </a:spcBef>
              <a:spcAft>
                <a:spcPts val="600"/>
              </a:spcAft>
            </a:pPr>
            <a:r>
              <a:rPr lang="el-GR" dirty="0"/>
              <a:t>Ο μηχανισμός των τιμών καθορίζει που και πως θα κατανεμηθούν οι περιορισμένοι οικονομικοί πόροι.</a:t>
            </a:r>
          </a:p>
          <a:p>
            <a:pPr algn="just">
              <a:lnSpc>
                <a:spcPct val="100000"/>
              </a:lnSpc>
              <a:spcBef>
                <a:spcPts val="600"/>
              </a:spcBef>
              <a:spcAft>
                <a:spcPts val="600"/>
              </a:spcAft>
            </a:pPr>
            <a:r>
              <a:rPr lang="el-GR" dirty="0"/>
              <a:t>Ο ρόλος των τιμών στην ελεύθερη αγορά είναι διττός:</a:t>
            </a:r>
          </a:p>
          <a:p>
            <a:pPr algn="just">
              <a:lnSpc>
                <a:spcPct val="100000"/>
              </a:lnSpc>
              <a:spcBef>
                <a:spcPts val="600"/>
              </a:spcBef>
              <a:spcAft>
                <a:spcPts val="600"/>
              </a:spcAft>
            </a:pPr>
            <a:endParaRPr lang="el-GR" dirty="0"/>
          </a:p>
        </p:txBody>
      </p:sp>
      <p:sp>
        <p:nvSpPr>
          <p:cNvPr id="4" name="Slide Number Placeholder 3">
            <a:extLst>
              <a:ext uri="{FF2B5EF4-FFF2-40B4-BE49-F238E27FC236}">
                <a16:creationId xmlns:a16="http://schemas.microsoft.com/office/drawing/2014/main" id="{1B584DE4-35F9-A864-791A-84B1A88EB636}"/>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
        <p:nvSpPr>
          <p:cNvPr id="5" name="Content Placeholder 2">
            <a:extLst>
              <a:ext uri="{FF2B5EF4-FFF2-40B4-BE49-F238E27FC236}">
                <a16:creationId xmlns:a16="http://schemas.microsoft.com/office/drawing/2014/main" id="{C99A4D90-0904-9F7B-5F17-CEC1490DD0BB}"/>
              </a:ext>
            </a:extLst>
          </p:cNvPr>
          <p:cNvSpPr txBox="1">
            <a:spLocks/>
          </p:cNvSpPr>
          <p:nvPr/>
        </p:nvSpPr>
        <p:spPr>
          <a:xfrm>
            <a:off x="617764" y="3810000"/>
            <a:ext cx="3801836" cy="20574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600"/>
              </a:spcBef>
              <a:spcAft>
                <a:spcPts val="600"/>
              </a:spcAft>
              <a:buNone/>
            </a:pPr>
            <a:r>
              <a:rPr lang="el-GR" b="1" dirty="0"/>
              <a:t>Η τιμή ως κίνητρο</a:t>
            </a:r>
          </a:p>
          <a:p>
            <a:pPr marL="0" indent="0" algn="ctr">
              <a:lnSpc>
                <a:spcPct val="100000"/>
              </a:lnSpc>
              <a:spcBef>
                <a:spcPts val="600"/>
              </a:spcBef>
              <a:spcAft>
                <a:spcPts val="600"/>
              </a:spcAft>
              <a:buNone/>
            </a:pPr>
            <a:endParaRPr lang="el-GR" b="1" dirty="0"/>
          </a:p>
          <a:p>
            <a:pPr marL="0" indent="0" algn="just">
              <a:lnSpc>
                <a:spcPct val="100000"/>
              </a:lnSpc>
              <a:spcBef>
                <a:spcPts val="600"/>
              </a:spcBef>
              <a:spcAft>
                <a:spcPts val="600"/>
              </a:spcAft>
              <a:buNone/>
            </a:pPr>
            <a:r>
              <a:rPr lang="el-GR" sz="2000" dirty="0"/>
              <a:t>Π.χ. υψηλότερη τιμή δίνει κίνητρο στους παραγωγούς να παράγουν περισσότερο!</a:t>
            </a:r>
          </a:p>
          <a:p>
            <a:pPr algn="just">
              <a:lnSpc>
                <a:spcPct val="100000"/>
              </a:lnSpc>
              <a:spcBef>
                <a:spcPts val="600"/>
              </a:spcBef>
              <a:spcAft>
                <a:spcPts val="600"/>
              </a:spcAft>
            </a:pPr>
            <a:endParaRPr lang="el-GR" dirty="0"/>
          </a:p>
        </p:txBody>
      </p:sp>
      <p:sp>
        <p:nvSpPr>
          <p:cNvPr id="6" name="Content Placeholder 2">
            <a:extLst>
              <a:ext uri="{FF2B5EF4-FFF2-40B4-BE49-F238E27FC236}">
                <a16:creationId xmlns:a16="http://schemas.microsoft.com/office/drawing/2014/main" id="{AA0024F5-B5A6-7555-EEEF-9993122AABF4}"/>
              </a:ext>
            </a:extLst>
          </p:cNvPr>
          <p:cNvSpPr txBox="1">
            <a:spLocks/>
          </p:cNvSpPr>
          <p:nvPr/>
        </p:nvSpPr>
        <p:spPr>
          <a:xfrm>
            <a:off x="4800602" y="3810000"/>
            <a:ext cx="4038598" cy="1986642"/>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600"/>
              </a:spcBef>
              <a:spcAft>
                <a:spcPts val="600"/>
              </a:spcAft>
              <a:buNone/>
            </a:pPr>
            <a:r>
              <a:rPr lang="el-GR" b="1" dirty="0"/>
              <a:t>Η τιμή ως πληροφορία</a:t>
            </a:r>
          </a:p>
          <a:p>
            <a:pPr marL="0" indent="0" algn="ctr">
              <a:lnSpc>
                <a:spcPct val="100000"/>
              </a:lnSpc>
              <a:spcBef>
                <a:spcPts val="600"/>
              </a:spcBef>
              <a:spcAft>
                <a:spcPts val="600"/>
              </a:spcAft>
              <a:buNone/>
            </a:pPr>
            <a:endParaRPr lang="el-GR" b="1" dirty="0"/>
          </a:p>
          <a:p>
            <a:pPr marL="0" indent="0" algn="ctr">
              <a:lnSpc>
                <a:spcPct val="100000"/>
              </a:lnSpc>
              <a:spcBef>
                <a:spcPts val="600"/>
              </a:spcBef>
              <a:spcAft>
                <a:spcPts val="600"/>
              </a:spcAft>
              <a:buNone/>
            </a:pPr>
            <a:r>
              <a:rPr lang="el-GR" sz="2000" dirty="0"/>
              <a:t>Π.χ. Η άνοδος της τιμής σηματοδοτεί την αυξημένη σπανιότητα ενός αγαθού.</a:t>
            </a:r>
          </a:p>
          <a:p>
            <a:pPr algn="just">
              <a:lnSpc>
                <a:spcPct val="100000"/>
              </a:lnSpc>
              <a:spcBef>
                <a:spcPts val="600"/>
              </a:spcBef>
              <a:spcAft>
                <a:spcPts val="600"/>
              </a:spcAft>
            </a:pPr>
            <a:endParaRPr lang="el-GR" dirty="0"/>
          </a:p>
        </p:txBody>
      </p:sp>
    </p:spTree>
    <p:extLst>
      <p:ext uri="{BB962C8B-B14F-4D97-AF65-F5344CB8AC3E}">
        <p14:creationId xmlns:p14="http://schemas.microsoft.com/office/powerpoint/2010/main" val="626718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1"/>
            <a:ext cx="8305800" cy="4648200"/>
          </a:xfrm>
        </p:spPr>
        <p:txBody>
          <a:bodyPr>
            <a:normAutofit fontScale="92500" lnSpcReduction="20000"/>
          </a:bodyPr>
          <a:lstStyle/>
          <a:p>
            <a:pPr algn="just">
              <a:lnSpc>
                <a:spcPct val="150000"/>
              </a:lnSpc>
              <a:spcBef>
                <a:spcPts val="600"/>
              </a:spcBef>
              <a:spcAft>
                <a:spcPts val="400"/>
              </a:spcAft>
            </a:pPr>
            <a:r>
              <a:rPr lang="el-GR" sz="2200" dirty="0"/>
              <a:t>Οι αγορές προάγουν την οικονομική αποτελεσματικότητα κάτω από ορισμένες προϋποθέσεις.</a:t>
            </a:r>
          </a:p>
          <a:p>
            <a:pPr algn="just">
              <a:lnSpc>
                <a:spcPct val="150000"/>
              </a:lnSpc>
              <a:spcBef>
                <a:spcPts val="600"/>
              </a:spcBef>
              <a:spcAft>
                <a:spcPts val="400"/>
              </a:spcAft>
            </a:pPr>
            <a:r>
              <a:rPr lang="el-GR" sz="2200" dirty="0"/>
              <a:t>Όταν οι προϋποθέσεις αυτές δεν ικανοποιούνται (θα τις εξετάσουμε αναλυτικές στις επόμενες ενότητες) τότε έχουμε τη λεγόμενη «</a:t>
            </a:r>
            <a:r>
              <a:rPr lang="el-GR" sz="2200" b="1" dirty="0"/>
              <a:t>αποτυχία της αγοράς</a:t>
            </a:r>
            <a:r>
              <a:rPr lang="el-GR" sz="2200" dirty="0"/>
              <a:t>» ή τις «</a:t>
            </a:r>
            <a:r>
              <a:rPr lang="el-GR" sz="2200" b="1" dirty="0"/>
              <a:t>στρεβλώσεις των αγορών</a:t>
            </a:r>
            <a:r>
              <a:rPr lang="el-GR" sz="2200" dirty="0"/>
              <a:t>» που μπορούν να επιλυθούν με τις κατάλληλες πολιτικές όπως:</a:t>
            </a:r>
          </a:p>
          <a:p>
            <a:pPr lvl="1" algn="just">
              <a:lnSpc>
                <a:spcPct val="150000"/>
              </a:lnSpc>
              <a:spcBef>
                <a:spcPts val="600"/>
              </a:spcBef>
              <a:spcAft>
                <a:spcPts val="400"/>
              </a:spcAft>
            </a:pPr>
            <a:r>
              <a:rPr lang="el-GR" sz="1900" dirty="0"/>
              <a:t>Νομοθετικές παρεμβάσεις.</a:t>
            </a:r>
          </a:p>
          <a:p>
            <a:pPr lvl="1" algn="just">
              <a:lnSpc>
                <a:spcPct val="150000"/>
              </a:lnSpc>
              <a:spcBef>
                <a:spcPts val="600"/>
              </a:spcBef>
              <a:spcAft>
                <a:spcPts val="400"/>
              </a:spcAft>
            </a:pPr>
            <a:r>
              <a:rPr lang="el-GR" sz="1900" dirty="0"/>
              <a:t>Φορολογία.</a:t>
            </a:r>
          </a:p>
          <a:p>
            <a:pPr lvl="1" algn="just">
              <a:lnSpc>
                <a:spcPct val="150000"/>
              </a:lnSpc>
              <a:spcBef>
                <a:spcPts val="600"/>
              </a:spcBef>
              <a:spcAft>
                <a:spcPts val="400"/>
              </a:spcAft>
            </a:pPr>
            <a:r>
              <a:rPr lang="el-GR" sz="1900" dirty="0"/>
              <a:t>Δημόσια παραγωγή ή χρηματοδότηση αγαθών και υπηρεσιών.</a:t>
            </a:r>
          </a:p>
          <a:p>
            <a:pPr lvl="1" algn="just">
              <a:lnSpc>
                <a:spcPct val="150000"/>
              </a:lnSpc>
              <a:spcBef>
                <a:spcPts val="600"/>
              </a:spcBef>
              <a:spcAft>
                <a:spcPts val="400"/>
              </a:spcAft>
            </a:pPr>
            <a:r>
              <a:rPr lang="el-GR" sz="1900" dirty="0"/>
              <a:t>Εισοδηματικές παροχές.</a:t>
            </a:r>
          </a:p>
          <a:p>
            <a:pPr algn="just">
              <a:lnSpc>
                <a:spcPct val="100000"/>
              </a:lnSpc>
            </a:pPr>
            <a:endParaRPr lang="el-GR"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sp>
        <p:nvSpPr>
          <p:cNvPr id="5" name="Title 1"/>
          <p:cNvSpPr txBox="1">
            <a:spLocks/>
          </p:cNvSpPr>
          <p:nvPr/>
        </p:nvSpPr>
        <p:spPr>
          <a:xfrm>
            <a:off x="381000" y="533400"/>
            <a:ext cx="8610600" cy="762000"/>
          </a:xfrm>
          <a:prstGeom prst="rect">
            <a:avLst/>
          </a:prstGeom>
          <a:noFill/>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l-GR" sz="2400" dirty="0">
                <a:latin typeface="+mn-lt"/>
              </a:rPr>
              <a:t>Αποτυχία της αγοράς και άσκηση πολιτικής</a:t>
            </a:r>
            <a:endParaRPr lang="en-GB" sz="2400" dirty="0">
              <a:latin typeface="+mn-lt"/>
            </a:endParaRPr>
          </a:p>
        </p:txBody>
      </p:sp>
    </p:spTree>
    <p:extLst>
      <p:ext uri="{BB962C8B-B14F-4D97-AF65-F5344CB8AC3E}">
        <p14:creationId xmlns:p14="http://schemas.microsoft.com/office/powerpoint/2010/main" val="3598775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6800"/>
            <a:ext cx="7886700" cy="2819400"/>
          </a:xfrm>
          <a:solidFill>
            <a:schemeClr val="bg2"/>
          </a:solidFill>
        </p:spPr>
        <p:txBody>
          <a:bodyPr/>
          <a:lstStyle/>
          <a:p>
            <a:pPr algn="ctr">
              <a:lnSpc>
                <a:spcPct val="100000"/>
              </a:lnSpc>
              <a:spcBef>
                <a:spcPts val="600"/>
              </a:spcBef>
              <a:spcAft>
                <a:spcPts val="600"/>
              </a:spcAft>
            </a:pPr>
            <a:r>
              <a:rPr lang="el-GR" sz="4400" dirty="0">
                <a:latin typeface="+mn-lt"/>
              </a:rPr>
              <a:t>Η οικονομική επιστήμη</a:t>
            </a:r>
            <a:br>
              <a:rPr lang="el-GR" sz="4400" dirty="0">
                <a:latin typeface="+mn-lt"/>
              </a:rPr>
            </a:br>
            <a:r>
              <a:rPr lang="el-GR" sz="2800" dirty="0">
                <a:latin typeface="+mn-lt"/>
              </a:rPr>
              <a:t>Ορισμός και βασικές αρχές</a:t>
            </a:r>
            <a:endParaRPr lang="en-GB" sz="2800" dirty="0">
              <a:latin typeface="+mn-lt"/>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19522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77873"/>
          </a:xfrm>
        </p:spPr>
        <p:txBody>
          <a:bodyPr>
            <a:normAutofit/>
          </a:bodyPr>
          <a:lstStyle/>
          <a:p>
            <a:pPr algn="ctr"/>
            <a:r>
              <a:rPr lang="el-GR" b="1" dirty="0">
                <a:latin typeface="+mn-lt"/>
              </a:rPr>
              <a:t>Το βασικό οικονομικό πρόβλημα</a:t>
            </a:r>
            <a:endParaRPr lang="en-GB" b="1" dirty="0">
              <a:latin typeface="+mn-lt"/>
            </a:endParaRPr>
          </a:p>
        </p:txBody>
      </p:sp>
      <p:sp>
        <p:nvSpPr>
          <p:cNvPr id="4" name="Content Placeholder 2"/>
          <p:cNvSpPr>
            <a:spLocks noGrp="1"/>
          </p:cNvSpPr>
          <p:nvPr>
            <p:ph idx="1"/>
          </p:nvPr>
        </p:nvSpPr>
        <p:spPr>
          <a:xfrm>
            <a:off x="628650" y="3314031"/>
            <a:ext cx="7886700" cy="2514600"/>
          </a:xfrm>
        </p:spPr>
        <p:txBody>
          <a:bodyPr>
            <a:normAutofit/>
          </a:bodyPr>
          <a:lstStyle/>
          <a:p>
            <a:pPr algn="just">
              <a:lnSpc>
                <a:spcPct val="120000"/>
              </a:lnSpc>
            </a:pPr>
            <a:r>
              <a:rPr lang="el-GR" sz="2300" b="1" dirty="0"/>
              <a:t>Η έννοια της σπανιότητα</a:t>
            </a:r>
            <a:r>
              <a:rPr lang="el-GR" sz="2300" dirty="0"/>
              <a:t> (</a:t>
            </a:r>
            <a:r>
              <a:rPr lang="en-GB" sz="2300" dirty="0"/>
              <a:t>scarcity) </a:t>
            </a:r>
            <a:r>
              <a:rPr lang="el-GR" sz="2300" dirty="0"/>
              <a:t>ενός πόρου στα οικονομικά είναι σχετική. Σημαίνει δεν υπάρχει επαρκής ποσότητα του πόρου για να ικανοποιήσει όλες τις δυνητικές χρήσεις του.</a:t>
            </a:r>
          </a:p>
          <a:p>
            <a:pPr algn="just">
              <a:lnSpc>
                <a:spcPct val="120000"/>
              </a:lnSpc>
            </a:pPr>
            <a:r>
              <a:rPr lang="el-GR" sz="2300" dirty="0"/>
              <a:t>Η </a:t>
            </a:r>
            <a:r>
              <a:rPr lang="el-GR" sz="2300" b="1" dirty="0"/>
              <a:t>επιστήμη των οικονομικών</a:t>
            </a:r>
            <a:r>
              <a:rPr lang="el-GR" sz="2300" dirty="0"/>
              <a:t> μελετάει το πρόβλημα της διαχείρισης των περιορισμένων πόρων μιας κοινωνίας. </a:t>
            </a:r>
          </a:p>
        </p:txBody>
      </p:sp>
      <p:sp>
        <p:nvSpPr>
          <p:cNvPr id="3" name="Slide Number Placeholder 2"/>
          <p:cNvSpPr>
            <a:spLocks noGrp="1"/>
          </p:cNvSpPr>
          <p:nvPr>
            <p:ph type="sldNum" sz="quarter" idx="12"/>
          </p:nvPr>
        </p:nvSpPr>
        <p:spPr/>
        <p:txBody>
          <a:bodyPr/>
          <a:lstStyle/>
          <a:p>
            <a:fld id="{B6F15528-21DE-4FAA-801E-634DDDAF4B2B}" type="slidenum">
              <a:rPr lang="en-US" smtClean="0"/>
              <a:pPr/>
              <a:t>4</a:t>
            </a:fld>
            <a:endParaRPr lang="en-US"/>
          </a:p>
        </p:txBody>
      </p:sp>
      <p:sp>
        <p:nvSpPr>
          <p:cNvPr id="5" name="TextBox 4"/>
          <p:cNvSpPr txBox="1"/>
          <p:nvPr/>
        </p:nvSpPr>
        <p:spPr>
          <a:xfrm>
            <a:off x="685800" y="1447800"/>
            <a:ext cx="7829550" cy="1578894"/>
          </a:xfrm>
          <a:prstGeom prst="rect">
            <a:avLst/>
          </a:prstGeom>
          <a:solidFill>
            <a:schemeClr val="accent1">
              <a:lumMod val="60000"/>
              <a:lumOff val="40000"/>
            </a:schemeClr>
          </a:solidFill>
        </p:spPr>
        <p:txBody>
          <a:bodyPr wrap="square" rtlCol="0">
            <a:spAutoFit/>
          </a:bodyPr>
          <a:lstStyle/>
          <a:p>
            <a:pPr algn="just">
              <a:lnSpc>
                <a:spcPct val="140000"/>
              </a:lnSpc>
              <a:spcAft>
                <a:spcPts val="200"/>
              </a:spcAft>
            </a:pPr>
            <a:r>
              <a:rPr lang="el-GR" sz="2300" dirty="0"/>
              <a:t>Οι οικονομικοί πόροι είναι περιορισμένοι, δηλαδή σε </a:t>
            </a:r>
            <a:r>
              <a:rPr lang="el-GR" sz="2300" b="1" dirty="0"/>
              <a:t>σπανιότητα</a:t>
            </a:r>
            <a:r>
              <a:rPr lang="el-GR" sz="2300" dirty="0"/>
              <a:t>, αλλά οι ανάγκες και οι επιθυμίες των ανθρώπων είναι </a:t>
            </a:r>
            <a:r>
              <a:rPr lang="el-GR" sz="2300" b="1" dirty="0"/>
              <a:t>ανεξάντλητες</a:t>
            </a:r>
            <a:r>
              <a:rPr lang="el-GR" sz="2300" dirty="0"/>
              <a:t>.</a:t>
            </a:r>
            <a:endParaRPr lang="en-GB" sz="2300" dirty="0"/>
          </a:p>
        </p:txBody>
      </p:sp>
    </p:spTree>
    <p:extLst>
      <p:ext uri="{BB962C8B-B14F-4D97-AF65-F5344CB8AC3E}">
        <p14:creationId xmlns:p14="http://schemas.microsoft.com/office/powerpoint/2010/main" val="4283796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23461359"/>
              </p:ext>
            </p:extLst>
          </p:nvPr>
        </p:nvGraphicFramePr>
        <p:xfrm>
          <a:off x="315798" y="1371600"/>
          <a:ext cx="8458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5</a:t>
            </a:fld>
            <a:endParaRPr lang="en-US"/>
          </a:p>
        </p:txBody>
      </p:sp>
      <p:sp>
        <p:nvSpPr>
          <p:cNvPr id="2" name="TextBox 1"/>
          <p:cNvSpPr txBox="1"/>
          <p:nvPr/>
        </p:nvSpPr>
        <p:spPr>
          <a:xfrm>
            <a:off x="1219200" y="381000"/>
            <a:ext cx="7010400" cy="800219"/>
          </a:xfrm>
          <a:prstGeom prst="rect">
            <a:avLst/>
          </a:prstGeom>
          <a:noFill/>
        </p:spPr>
        <p:txBody>
          <a:bodyPr wrap="square" rtlCol="0">
            <a:spAutoFit/>
          </a:bodyPr>
          <a:lstStyle/>
          <a:p>
            <a:pPr algn="ctr"/>
            <a:r>
              <a:rPr lang="el-GR" sz="2300" b="1" dirty="0"/>
              <a:t>Οι Βασικές Αρχές των Οικονομικών του </a:t>
            </a:r>
            <a:r>
              <a:rPr lang="en-GB" sz="2300" b="1" dirty="0"/>
              <a:t>Gregory Mankiw</a:t>
            </a:r>
          </a:p>
        </p:txBody>
      </p:sp>
      <p:cxnSp>
        <p:nvCxnSpPr>
          <p:cNvPr id="6" name="Straight Arrow Connector 5"/>
          <p:cNvCxnSpPr/>
          <p:nvPr/>
        </p:nvCxnSpPr>
        <p:spPr>
          <a:xfrm flipH="1">
            <a:off x="6457950" y="5334000"/>
            <a:ext cx="171450" cy="2286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p:cNvCxnSpPr/>
          <p:nvPr/>
        </p:nvCxnSpPr>
        <p:spPr>
          <a:xfrm>
            <a:off x="6629400" y="5638800"/>
            <a:ext cx="0" cy="2286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48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24258634"/>
              </p:ext>
            </p:extLst>
          </p:nvPr>
        </p:nvGraphicFramePr>
        <p:xfrm>
          <a:off x="315798" y="914400"/>
          <a:ext cx="8458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6</a:t>
            </a:fld>
            <a:endParaRPr lang="en-US"/>
          </a:p>
        </p:txBody>
      </p:sp>
      <p:sp>
        <p:nvSpPr>
          <p:cNvPr id="6" name="TextBox 5"/>
          <p:cNvSpPr txBox="1"/>
          <p:nvPr/>
        </p:nvSpPr>
        <p:spPr>
          <a:xfrm>
            <a:off x="1295400" y="311333"/>
            <a:ext cx="7010400" cy="461665"/>
          </a:xfrm>
          <a:prstGeom prst="rect">
            <a:avLst/>
          </a:prstGeom>
          <a:noFill/>
        </p:spPr>
        <p:txBody>
          <a:bodyPr wrap="square" rtlCol="0">
            <a:spAutoFit/>
          </a:bodyPr>
          <a:lstStyle/>
          <a:p>
            <a:pPr algn="ctr"/>
            <a:r>
              <a:rPr lang="el-GR" sz="2300" b="1" dirty="0"/>
              <a:t>Πως τα άτομα λαμβάνουν οικονομικές αποφάσεις;</a:t>
            </a:r>
            <a:endParaRPr lang="en-GB" sz="2300" b="1" dirty="0"/>
          </a:p>
        </p:txBody>
      </p:sp>
    </p:spTree>
    <p:extLst>
      <p:ext uri="{BB962C8B-B14F-4D97-AF65-F5344CB8AC3E}">
        <p14:creationId xmlns:p14="http://schemas.microsoft.com/office/powerpoint/2010/main" val="1289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54204656"/>
              </p:ext>
            </p:extLst>
          </p:nvPr>
        </p:nvGraphicFramePr>
        <p:xfrm>
          <a:off x="315798" y="533400"/>
          <a:ext cx="8458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7</a:t>
            </a:fld>
            <a:endParaRPr lang="en-US"/>
          </a:p>
        </p:txBody>
      </p:sp>
      <p:sp>
        <p:nvSpPr>
          <p:cNvPr id="6" name="TextBox 5"/>
          <p:cNvSpPr txBox="1"/>
          <p:nvPr/>
        </p:nvSpPr>
        <p:spPr>
          <a:xfrm>
            <a:off x="1295400" y="311333"/>
            <a:ext cx="7010400" cy="461665"/>
          </a:xfrm>
          <a:prstGeom prst="rect">
            <a:avLst/>
          </a:prstGeom>
          <a:noFill/>
        </p:spPr>
        <p:txBody>
          <a:bodyPr wrap="square" rtlCol="0">
            <a:spAutoFit/>
          </a:bodyPr>
          <a:lstStyle/>
          <a:p>
            <a:pPr algn="ctr"/>
            <a:r>
              <a:rPr lang="el-GR" sz="2300" b="1" dirty="0"/>
              <a:t>Πως τα άτομα αλληλοεπιδρούν στην οικονομία;</a:t>
            </a:r>
            <a:endParaRPr lang="en-GB" sz="2300" b="1" dirty="0"/>
          </a:p>
        </p:txBody>
      </p:sp>
    </p:spTree>
    <p:extLst>
      <p:ext uri="{BB962C8B-B14F-4D97-AF65-F5344CB8AC3E}">
        <p14:creationId xmlns:p14="http://schemas.microsoft.com/office/powerpoint/2010/main" val="139592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42717609"/>
              </p:ext>
            </p:extLst>
          </p:nvPr>
        </p:nvGraphicFramePr>
        <p:xfrm>
          <a:off x="315798" y="772998"/>
          <a:ext cx="8458200" cy="5475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
        <p:nvSpPr>
          <p:cNvPr id="6" name="TextBox 5"/>
          <p:cNvSpPr txBox="1"/>
          <p:nvPr/>
        </p:nvSpPr>
        <p:spPr>
          <a:xfrm>
            <a:off x="1295400" y="311333"/>
            <a:ext cx="7010400" cy="461665"/>
          </a:xfrm>
          <a:prstGeom prst="rect">
            <a:avLst/>
          </a:prstGeom>
          <a:noFill/>
        </p:spPr>
        <p:txBody>
          <a:bodyPr wrap="square" rtlCol="0">
            <a:spAutoFit/>
          </a:bodyPr>
          <a:lstStyle/>
          <a:p>
            <a:pPr algn="ctr"/>
            <a:r>
              <a:rPr lang="el-GR" sz="2300" b="1" dirty="0"/>
              <a:t>Πως η οικονομία λειτουργεί ως σύνολο;</a:t>
            </a:r>
            <a:endParaRPr lang="en-GB" sz="2300" b="1" dirty="0"/>
          </a:p>
        </p:txBody>
      </p:sp>
    </p:spTree>
    <p:extLst>
      <p:ext uri="{BB962C8B-B14F-4D97-AF65-F5344CB8AC3E}">
        <p14:creationId xmlns:p14="http://schemas.microsoft.com/office/powerpoint/2010/main" val="2782419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175" y="341314"/>
            <a:ext cx="7886700" cy="625473"/>
          </a:xfrm>
        </p:spPr>
        <p:txBody>
          <a:bodyPr/>
          <a:lstStyle/>
          <a:p>
            <a:pPr algn="ctr"/>
            <a:r>
              <a:rPr lang="el-GR" dirty="0">
                <a:latin typeface="+mn-lt"/>
              </a:rPr>
              <a:t>Σπανιότητα και επιλογή</a:t>
            </a:r>
            <a:endParaRPr lang="en-GB" dirty="0">
              <a:latin typeface="+mn-lt"/>
            </a:endParaRPr>
          </a:p>
        </p:txBody>
      </p:sp>
      <p:sp>
        <p:nvSpPr>
          <p:cNvPr id="3" name="Content Placeholder 2"/>
          <p:cNvSpPr>
            <a:spLocks noGrp="1"/>
          </p:cNvSpPr>
          <p:nvPr>
            <p:ph idx="1"/>
          </p:nvPr>
        </p:nvSpPr>
        <p:spPr>
          <a:xfrm>
            <a:off x="381000" y="1371602"/>
            <a:ext cx="4095750" cy="4648198"/>
          </a:xfrm>
        </p:spPr>
        <p:txBody>
          <a:bodyPr>
            <a:normAutofit lnSpcReduction="10000"/>
          </a:bodyPr>
          <a:lstStyle/>
          <a:p>
            <a:pPr algn="just"/>
            <a:r>
              <a:rPr lang="el-GR" dirty="0"/>
              <a:t>Σε έναν κόσμο αφθονίας θα καταναλώνανε ότι και όσο θέλαμε. </a:t>
            </a:r>
          </a:p>
          <a:p>
            <a:pPr algn="just"/>
            <a:r>
              <a:rPr lang="el-GR" dirty="0"/>
              <a:t>Στον πραγματικό κόσμο επικρατεί η σπανιότητα. </a:t>
            </a:r>
          </a:p>
          <a:p>
            <a:pPr algn="just"/>
            <a:r>
              <a:rPr lang="el-GR" dirty="0"/>
              <a:t>Σε ατομικό επίπεδο, η σπανιότητα αντανακλάται στο περιορισμένο οικογενειακό ή ατομικό εισόδημα μας.</a:t>
            </a:r>
          </a:p>
          <a:p>
            <a:pPr algn="just"/>
            <a:r>
              <a:rPr lang="el-GR" dirty="0"/>
              <a:t>Αφού το εισόδημα είναι περιορισμένο, το άτομο είναι υποχρεωμένο να </a:t>
            </a:r>
            <a:r>
              <a:rPr lang="el-GR" b="1" dirty="0"/>
              <a:t>επιλέξει</a:t>
            </a:r>
            <a:r>
              <a:rPr lang="el-GR" dirty="0"/>
              <a:t> μεταξύ </a:t>
            </a:r>
            <a:r>
              <a:rPr lang="el-GR" b="1" dirty="0"/>
              <a:t>εναλλακτικών δυνατοτήτων</a:t>
            </a:r>
            <a:r>
              <a:rPr lang="el-GR" dirty="0"/>
              <a:t> που ικανοποιούν καλύτερα τις ανάγκες του. </a:t>
            </a:r>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5" name="Picture 4"/>
          <p:cNvPicPr>
            <a:picLocks noChangeAspect="1"/>
          </p:cNvPicPr>
          <p:nvPr/>
        </p:nvPicPr>
        <p:blipFill>
          <a:blip r:embed="rId2"/>
          <a:stretch>
            <a:fillRect/>
          </a:stretch>
        </p:blipFill>
        <p:spPr>
          <a:xfrm>
            <a:off x="5105400" y="1371600"/>
            <a:ext cx="3810000" cy="4517509"/>
          </a:xfrm>
          <a:prstGeom prst="rect">
            <a:avLst/>
          </a:prstGeom>
        </p:spPr>
      </p:pic>
      <p:sp>
        <p:nvSpPr>
          <p:cNvPr id="6" name="TextBox 5"/>
          <p:cNvSpPr txBox="1"/>
          <p:nvPr/>
        </p:nvSpPr>
        <p:spPr>
          <a:xfrm>
            <a:off x="5638800" y="6019800"/>
            <a:ext cx="2427909" cy="369332"/>
          </a:xfrm>
          <a:prstGeom prst="rect">
            <a:avLst/>
          </a:prstGeom>
          <a:noFill/>
        </p:spPr>
        <p:txBody>
          <a:bodyPr wrap="none" rtlCol="0">
            <a:spAutoFit/>
          </a:bodyPr>
          <a:lstStyle/>
          <a:p>
            <a:pPr algn="ctr"/>
            <a:r>
              <a:rPr lang="el-GR" dirty="0">
                <a:solidFill>
                  <a:schemeClr val="accent1">
                    <a:lumMod val="75000"/>
                  </a:schemeClr>
                </a:solidFill>
              </a:rPr>
              <a:t>Το κέρας της Αμάλθειας</a:t>
            </a:r>
            <a:endParaRPr lang="en-GB" dirty="0">
              <a:solidFill>
                <a:schemeClr val="accent1">
                  <a:lumMod val="75000"/>
                </a:schemeClr>
              </a:solidFill>
            </a:endParaRPr>
          </a:p>
        </p:txBody>
      </p:sp>
    </p:spTree>
    <p:extLst>
      <p:ext uri="{BB962C8B-B14F-4D97-AF65-F5344CB8AC3E}">
        <p14:creationId xmlns:p14="http://schemas.microsoft.com/office/powerpoint/2010/main" val="17306457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9189</TotalTime>
  <Words>1588</Words>
  <Application>Microsoft Office PowerPoint</Application>
  <PresentationFormat>On-screen Show (4:3)</PresentationFormat>
  <Paragraphs>148</Paragraphs>
  <Slides>22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Courier New</vt:lpstr>
      <vt:lpstr>Wingdings</vt:lpstr>
      <vt:lpstr>Office Theme</vt:lpstr>
      <vt:lpstr>Εισαγωγή στην Οικονομική Επιστήμη  Βασικές Έννοιες των Οικονομικών</vt:lpstr>
      <vt:lpstr>Στοιχεία Μαθήματος</vt:lpstr>
      <vt:lpstr>Η οικονομική επιστήμη Ορισμός και βασικές αρχές</vt:lpstr>
      <vt:lpstr>Το βασικό οικονομικό πρόβλημα</vt:lpstr>
      <vt:lpstr>PowerPoint Presentation</vt:lpstr>
      <vt:lpstr>PowerPoint Presentation</vt:lpstr>
      <vt:lpstr>PowerPoint Presentation</vt:lpstr>
      <vt:lpstr>PowerPoint Presentation</vt:lpstr>
      <vt:lpstr>Σπανιότητα και επιλογή</vt:lpstr>
      <vt:lpstr>Το κόστος ευκαιρίας</vt:lpstr>
      <vt:lpstr>Οι Mark Zuckerberg και Bill Gates σίγουρα κατανοούν την έννοια του κόστους ευκαιρίας!</vt:lpstr>
      <vt:lpstr>Η έννοια της οριακής ανάλυσης</vt:lpstr>
      <vt:lpstr>PowerPoint Presentation</vt:lpstr>
      <vt:lpstr>PowerPoint Presentation</vt:lpstr>
      <vt:lpstr>PowerPoint Presentation</vt:lpstr>
      <vt:lpstr>PowerPoint Presentation</vt:lpstr>
      <vt:lpstr>PowerPoint Presentation</vt:lpstr>
      <vt:lpstr>PowerPoint Presentation</vt:lpstr>
      <vt:lpstr>Αγορές και αποτελεσματικότητα</vt:lpstr>
      <vt:lpstr>PowerPoint Presentation</vt:lpstr>
      <vt:lpstr>Ο ρόλος των τιμών</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στα οικονομικά της εκπαίδευσης</dc:title>
  <dc:creator>ck</dc:creator>
  <cp:lastModifiedBy>christos koutsampelas</cp:lastModifiedBy>
  <cp:revision>245</cp:revision>
  <dcterms:created xsi:type="dcterms:W3CDTF">2006-08-16T00:00:00Z</dcterms:created>
  <dcterms:modified xsi:type="dcterms:W3CDTF">2025-03-18T08:14:27Z</dcterms:modified>
</cp:coreProperties>
</file>