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8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wmf"/><Relationship Id="rId1" Type="http://schemas.openxmlformats.org/officeDocument/2006/relationships/oleObject" Target="../embeddings/oleObject10.bin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9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wmf"/><Relationship Id="rId1" Type="http://schemas.openxmlformats.org/officeDocument/2006/relationships/oleObject" Target="../embeddings/oleObject11.bin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.vml"/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2.wmf"/><Relationship Id="rId3" Type="http://schemas.openxmlformats.org/officeDocument/2006/relationships/oleObject" Target="../embeddings/oleObject2.bin"/><Relationship Id="rId2" Type="http://schemas.openxmlformats.org/officeDocument/2006/relationships/image" Target="../media/image1.wmf"/><Relationship Id="rId1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2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wmf"/><Relationship Id="rId1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3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wmf"/><Relationship Id="rId1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4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wmf"/><Relationship Id="rId1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5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wmf"/><Relationship Id="rId1" Type="http://schemas.openxmlformats.org/officeDocument/2006/relationships/oleObject" Target="../embeddings/oleObject6.bin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6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wmf"/><Relationship Id="rId1" Type="http://schemas.openxmlformats.org/officeDocument/2006/relationships/oleObject" Target="../embeddings/oleObject7.bin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7.v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9.wmf"/><Relationship Id="rId3" Type="http://schemas.openxmlformats.org/officeDocument/2006/relationships/oleObject" Target="../embeddings/oleObject9.bin"/><Relationship Id="rId2" Type="http://schemas.openxmlformats.org/officeDocument/2006/relationships/image" Target="../media/image8.wmf"/><Relationship Id="rId1" Type="http://schemas.openxmlformats.org/officeDocument/2006/relationships/oleObject" Target="../embeddings/oleObject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831215"/>
            <a:ext cx="9144000" cy="1113155"/>
          </a:xfrm>
        </p:spPr>
        <p:txBody>
          <a:bodyPr/>
          <a:lstStyle/>
          <a:p>
            <a:r>
              <a:rPr lang="el-GR" altLang="en-US" sz="3200" dirty="0"/>
              <a:t>ΑΝΤΛΙΕΣ</a:t>
            </a:r>
            <a:endParaRPr lang="el-GR" alt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447925"/>
            <a:ext cx="9144000" cy="2809875"/>
          </a:xfrm>
        </p:spPr>
        <p:txBody>
          <a:bodyPr/>
          <a:lstStyle/>
          <a:p>
            <a:pPr algn="just"/>
            <a:r>
              <a:rPr lang="el-GR" altLang="en-US"/>
              <a:t>Αντλία: το μηχάνημα που μεταφέρει υγρό από ένα χαμηλό επίπεδο Α σε ένα υψηλό επίπεδο Β</a:t>
            </a:r>
            <a:endParaRPr lang="el-GR" altLang="en-US"/>
          </a:p>
          <a:p>
            <a:pPr algn="just"/>
            <a:r>
              <a:rPr lang="el-GR" altLang="en-US"/>
              <a:t>Η αντλία δημιουργεί όλες τις απαραίτητες διαφορές πίεσης για την υπερνίκηση των υψομετρικών διαφορών.</a:t>
            </a:r>
            <a:endParaRPr lang="el-GR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l-GR"/>
              <a:t>χαρακτηριστικές καμπύλες μονοβάθμιων</a:t>
            </a:r>
            <a:endParaRPr lang="el-GR"/>
          </a:p>
        </p:txBody>
      </p:sp>
      <p:graphicFrame>
        <p:nvGraphicFramePr>
          <p:cNvPr id="4" name="Content Placeholder 3"/>
          <p:cNvGraphicFramePr>
            <a:graphicFrameLocks noChangeAspect="1"/>
          </p:cNvGraphicFramePr>
          <p:nvPr>
            <p:ph idx="1"/>
          </p:nvPr>
        </p:nvGraphicFramePr>
        <p:xfrm>
          <a:off x="2329815" y="1383030"/>
          <a:ext cx="7308215" cy="48698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" r:id="rId1" imgW="3535680" imgH="2964180" progId="Paint.Picture">
                  <p:embed/>
                </p:oleObj>
              </mc:Choice>
              <mc:Fallback>
                <p:oleObj name="" r:id="rId1" imgW="3535680" imgH="2964180" progId="Paint.Picture">
                  <p:embed/>
                  <p:pic>
                    <p:nvPicPr>
                      <p:cNvPr id="0" name="Picture 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329815" y="1383030"/>
                        <a:ext cx="7308215" cy="48698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l-GR" altLang="en-US"/>
              <a:t>χαρακτηριστικές καμπύλες διβάθμιων</a:t>
            </a:r>
            <a:endParaRPr lang="el-GR" altLang="en-US"/>
          </a:p>
        </p:txBody>
      </p:sp>
      <p:graphicFrame>
        <p:nvGraphicFramePr>
          <p:cNvPr id="4" name="Content Placeholder 3"/>
          <p:cNvGraphicFramePr>
            <a:graphicFrameLocks noChangeAspect="1"/>
          </p:cNvGraphicFramePr>
          <p:nvPr>
            <p:ph idx="1"/>
          </p:nvPr>
        </p:nvGraphicFramePr>
        <p:xfrm>
          <a:off x="2759075" y="1759585"/>
          <a:ext cx="6459855" cy="46342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" r:id="rId1" imgW="3467100" imgH="2697480" progId="Paint.Picture">
                  <p:embed/>
                </p:oleObj>
              </mc:Choice>
              <mc:Fallback>
                <p:oleObj name="" r:id="rId1" imgW="3467100" imgH="2697480" progId="Paint.Picture">
                  <p:embed/>
                  <p:pic>
                    <p:nvPicPr>
                      <p:cNvPr id="0" name="Picture 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759075" y="1759585"/>
                        <a:ext cx="6459855" cy="46342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ChangeAspect="1"/>
          </p:cNvGraphicFramePr>
          <p:nvPr>
            <p:ph sz="half" idx="1"/>
          </p:nvPr>
        </p:nvGraphicFramePr>
        <p:xfrm>
          <a:off x="1937098" y="1825625"/>
          <a:ext cx="2983804" cy="435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" r:id="rId1" imgW="2537460" imgH="3611880" progId="Paint.Picture">
                  <p:embed/>
                </p:oleObj>
              </mc:Choice>
              <mc:Fallback>
                <p:oleObj name="" r:id="rId1" imgW="2537460" imgH="3611880" progId="Paint.Picture">
                  <p:embed/>
                  <p:pic>
                    <p:nvPicPr>
                      <p:cNvPr id="0" name="Picture 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937098" y="1825625"/>
                        <a:ext cx="2983804" cy="4351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Content Placeholder 11"/>
          <p:cNvGraphicFramePr>
            <a:graphicFrameLocks noChangeAspect="1"/>
          </p:cNvGraphicFramePr>
          <p:nvPr>
            <p:ph sz="half" idx="2"/>
          </p:nvPr>
        </p:nvGraphicFramePr>
        <p:xfrm>
          <a:off x="5302250" y="1826260"/>
          <a:ext cx="6478270" cy="43510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" name="" r:id="rId3" imgW="3566160" imgH="2125980" progId="Paint.Picture">
                  <p:embed/>
                </p:oleObj>
              </mc:Choice>
              <mc:Fallback>
                <p:oleObj name="" r:id="rId3" imgW="3566160" imgH="2125980" progId="Paint.Picture">
                  <p:embed/>
                  <p:pic>
                    <p:nvPicPr>
                      <p:cNvPr id="0" name="Picture 1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02250" y="1826260"/>
                        <a:ext cx="6478270" cy="43510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ChangeAspect="1"/>
          </p:cNvGraphicFramePr>
          <p:nvPr>
            <p:ph idx="1"/>
          </p:nvPr>
        </p:nvGraphicFramePr>
        <p:xfrm>
          <a:off x="3133090" y="255905"/>
          <a:ext cx="4067175" cy="67075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" r:id="rId1" imgW="2209800" imgH="4137660" progId="Paint.Picture">
                  <p:embed/>
                </p:oleObj>
              </mc:Choice>
              <mc:Fallback>
                <p:oleObj name="" r:id="rId1" imgW="2209800" imgH="4137660" progId="Paint.Picture">
                  <p:embed/>
                  <p:pic>
                    <p:nvPicPr>
                      <p:cNvPr id="0" name="Picture 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133090" y="255905"/>
                        <a:ext cx="4067175" cy="67075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ChangeAspect="1"/>
          </p:cNvGraphicFramePr>
          <p:nvPr>
            <p:ph idx="1"/>
          </p:nvPr>
        </p:nvGraphicFramePr>
        <p:xfrm>
          <a:off x="2433955" y="364490"/>
          <a:ext cx="5223510" cy="62058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" r:id="rId1" imgW="3124200" imgH="3512820" progId="Paint.Picture">
                  <p:embed/>
                </p:oleObj>
              </mc:Choice>
              <mc:Fallback>
                <p:oleObj name="" r:id="rId1" imgW="3124200" imgH="3512820" progId="Paint.Picture">
                  <p:embed/>
                  <p:pic>
                    <p:nvPicPr>
                      <p:cNvPr id="0" name="Picture 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433955" y="364490"/>
                        <a:ext cx="5223510" cy="62058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6" name="Object 5"/>
          <p:cNvGraphicFramePr/>
          <p:nvPr/>
        </p:nvGraphicFramePr>
        <p:xfrm>
          <a:off x="1065530" y="632460"/>
          <a:ext cx="10220960" cy="57835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" name="" r:id="rId1" imgW="3611880" imgH="2217420" progId="Paint.Picture">
                  <p:embed/>
                </p:oleObj>
              </mc:Choice>
              <mc:Fallback>
                <p:oleObj name="" r:id="rId1" imgW="3611880" imgH="2217420" progId="Paint.Picture">
                  <p:embed/>
                  <p:pic>
                    <p:nvPicPr>
                      <p:cNvPr id="0" name="Picture 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065530" y="632460"/>
                        <a:ext cx="10220960" cy="57835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680"/>
            <a:ext cx="9144000" cy="1048385"/>
          </a:xfrm>
        </p:spPr>
        <p:txBody>
          <a:bodyPr/>
          <a:p>
            <a:pPr algn="just"/>
            <a:r>
              <a:rPr lang="el-GR" altLang="en-US" sz="2400"/>
              <a:t>Φυγοκεντρικές αντλίες: μονοβάθμιες και πολυβάθμιες</a:t>
            </a:r>
            <a:br>
              <a:rPr lang="el-GR" altLang="en-US" sz="2400"/>
            </a:br>
            <a:endParaRPr lang="el-GR" altLang="en-US" sz="24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567940"/>
            <a:ext cx="9144000" cy="2689860"/>
          </a:xfrm>
        </p:spPr>
        <p:txBody>
          <a:bodyPr/>
          <a:p>
            <a:pPr algn="just"/>
            <a:r>
              <a:rPr lang="el-GR" altLang="en-US"/>
              <a:t>Ως βαθμίδες χαρακτηρίζονται τα πτερύγια που περιλαμβάνει η αντλία</a:t>
            </a:r>
            <a:endParaRPr lang="el-GR" altLang="en-US"/>
          </a:p>
          <a:p>
            <a:pPr algn="just"/>
            <a:r>
              <a:rPr lang="el-GR" altLang="en-US"/>
              <a:t>Οι βαθμίδες αυξάνονται με το βάθος αναρρόφησης</a:t>
            </a:r>
            <a:endParaRPr lang="el-GR" altLang="en-US"/>
          </a:p>
          <a:p>
            <a:pPr algn="just"/>
            <a:r>
              <a:rPr lang="el-GR" altLang="en-US"/>
              <a:t>Αντλίες γεωτρήσεων: </a:t>
            </a:r>
            <a:endParaRPr lang="el-GR" altLang="en-US"/>
          </a:p>
          <a:p>
            <a:pPr algn="just"/>
            <a:r>
              <a:rPr lang="el-GR" altLang="en-US"/>
              <a:t>-Πομώνες: ο κινητήρας στην επιφάνεια του εδάφους</a:t>
            </a:r>
            <a:endParaRPr lang="el-GR" altLang="en-US"/>
          </a:p>
          <a:p>
            <a:pPr algn="just"/>
            <a:r>
              <a:rPr lang="el-GR" altLang="en-US"/>
              <a:t>-ο κινητήρας άμεσα συνδεδεμάνος με την αντλία - υποβρύχιο</a:t>
            </a:r>
            <a:endParaRPr lang="el-GR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l-GR" altLang="en-US"/>
              <a:t>τρόποι σύνδεσης πολλών αντλιών</a:t>
            </a:r>
            <a:endParaRPr lang="el-GR" altLang="en-US"/>
          </a:p>
        </p:txBody>
      </p:sp>
      <p:graphicFrame>
        <p:nvGraphicFramePr>
          <p:cNvPr id="4" name="Content Placeholder 3"/>
          <p:cNvGraphicFramePr>
            <a:graphicFrameLocks noChangeAspect="1"/>
          </p:cNvGraphicFramePr>
          <p:nvPr>
            <p:ph idx="1"/>
          </p:nvPr>
        </p:nvGraphicFramePr>
        <p:xfrm>
          <a:off x="3566795" y="1388745"/>
          <a:ext cx="3759200" cy="53359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" r:id="rId1" imgW="2461260" imgH="3642360" progId="Paint.Picture">
                  <p:embed/>
                </p:oleObj>
              </mc:Choice>
              <mc:Fallback>
                <p:oleObj name="" r:id="rId1" imgW="2461260" imgH="3642360" progId="Paint.Picture">
                  <p:embed/>
                  <p:pic>
                    <p:nvPicPr>
                      <p:cNvPr id="0" name="Picture 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566795" y="1388745"/>
                        <a:ext cx="3759200" cy="53359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l-GR" altLang="en-US"/>
              <a:t>βασικά μεγέθη αντλίας:παροχή </a:t>
            </a:r>
            <a:r>
              <a:rPr lang="en-US" altLang="en-US"/>
              <a:t>Q </a:t>
            </a:r>
            <a:br>
              <a:rPr lang="en-US" altLang="en-US"/>
            </a:br>
            <a:r>
              <a:rPr lang="el-GR" altLang="en-US"/>
              <a:t>μανομετρικό </a:t>
            </a:r>
            <a:r>
              <a:rPr lang="en-US" altLang="en-US"/>
              <a:t>H</a:t>
            </a:r>
            <a:endParaRPr lang="en-US" altLang="en-US"/>
          </a:p>
        </p:txBody>
      </p:sp>
      <p:graphicFrame>
        <p:nvGraphicFramePr>
          <p:cNvPr id="8" name="Content Placeholder 7"/>
          <p:cNvGraphicFramePr/>
          <p:nvPr>
            <p:ph idx="1"/>
          </p:nvPr>
        </p:nvGraphicFramePr>
        <p:xfrm>
          <a:off x="1403350" y="1508125"/>
          <a:ext cx="8543925" cy="54336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" name="" r:id="rId1" imgW="3116580" imgH="2004060" progId="Paint.Picture">
                  <p:embed/>
                </p:oleObj>
              </mc:Choice>
              <mc:Fallback>
                <p:oleObj name="" r:id="rId1" imgW="3116580" imgH="2004060" progId="Paint.Picture">
                  <p:embed/>
                  <p:pic>
                    <p:nvPicPr>
                      <p:cNvPr id="0" name="Picture 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403350" y="1508125"/>
                        <a:ext cx="8543925" cy="54336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9"/>
          <p:cNvSpPr txBox="1"/>
          <p:nvPr/>
        </p:nvSpPr>
        <p:spPr>
          <a:xfrm>
            <a:off x="10943590" y="341439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4" name="Object 3"/>
          <p:cNvGraphicFramePr/>
          <p:nvPr/>
        </p:nvGraphicFramePr>
        <p:xfrm>
          <a:off x="917575" y="556260"/>
          <a:ext cx="4739005" cy="53092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" r:id="rId1" imgW="2910840" imgH="3794760" progId="Paint.Picture">
                  <p:embed/>
                </p:oleObj>
              </mc:Choice>
              <mc:Fallback>
                <p:oleObj name="" r:id="rId1" imgW="2910840" imgH="3794760" progId="Paint.Picture">
                  <p:embed/>
                  <p:pic>
                    <p:nvPicPr>
                      <p:cNvPr id="0" name="Picture 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917575" y="556260"/>
                        <a:ext cx="4739005" cy="53092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/>
          <p:nvPr/>
        </p:nvGraphicFramePr>
        <p:xfrm>
          <a:off x="5958840" y="2481580"/>
          <a:ext cx="5002530" cy="9201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" name="" r:id="rId3" imgW="2324100" imgH="373380" progId="Paint.Picture">
                  <p:embed/>
                </p:oleObj>
              </mc:Choice>
              <mc:Fallback>
                <p:oleObj name="" r:id="rId3" imgW="2324100" imgH="373380" progId="Paint.Picture">
                  <p:embed/>
                  <p:pic>
                    <p:nvPicPr>
                      <p:cNvPr id="0" name="Picture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958840" y="2481580"/>
                        <a:ext cx="5002530" cy="9201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626</Words>
  <Application>WPS Presentation</Application>
  <PresentationFormat>Widescreen</PresentationFormat>
  <Paragraphs>21</Paragraphs>
  <Slides>11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11</vt:i4>
      </vt:variant>
      <vt:variant>
        <vt:lpstr>幻灯片标题</vt:lpstr>
      </vt:variant>
      <vt:variant>
        <vt:i4>11</vt:i4>
      </vt:variant>
    </vt:vector>
  </HeadingPairs>
  <TitlesOfParts>
    <vt:vector size="30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Office Theme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ΑΝΤΛΙΕΣ</dc:title>
  <dc:creator/>
  <cp:lastModifiedBy>Nick</cp:lastModifiedBy>
  <cp:revision>2</cp:revision>
  <dcterms:created xsi:type="dcterms:W3CDTF">2023-01-08T20:27:31Z</dcterms:created>
  <dcterms:modified xsi:type="dcterms:W3CDTF">2023-01-08T20:47:01Z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685D009C784F4AD199EDB07EAD24E5C5</vt:lpwstr>
  </property>
  <property fmtid="{D5CDD505-2E9C-101B-9397-08002B2CF9AE}" pid="3" name="KSOProductBuildVer">
    <vt:lpwstr>1033-11.2.0.11440</vt:lpwstr>
  </property>
</Properties>
</file>