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7" r:id="rId5"/>
    <p:sldId id="268" r:id="rId6"/>
    <p:sldId id="273" r:id="rId7"/>
    <p:sldId id="270" r:id="rId8"/>
    <p:sldId id="272" r:id="rId9"/>
    <p:sldId id="274" r:id="rId10"/>
    <p:sldId id="275" r:id="rId11"/>
    <p:sldId id="279" r:id="rId12"/>
    <p:sldId id="280" r:id="rId13"/>
    <p:sldId id="276" r:id="rId14"/>
    <p:sldId id="281" r:id="rId15"/>
    <p:sldId id="289" r:id="rId16"/>
    <p:sldId id="282" r:id="rId17"/>
    <p:sldId id="283" r:id="rId18"/>
    <p:sldId id="284" r:id="rId19"/>
    <p:sldId id="287" r:id="rId20"/>
    <p:sldId id="28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1" autoAdjust="0"/>
    <p:restoredTop sz="94660"/>
  </p:normalViewPr>
  <p:slideViewPr>
    <p:cSldViewPr snapToGrid="0">
      <p:cViewPr varScale="1">
        <p:scale>
          <a:sx n="115" d="100"/>
          <a:sy n="115" d="100"/>
        </p:scale>
        <p:origin x="-378"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pPr/>
              <a:t>5/31/2022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pPr/>
              <a:t>5/31/2022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5/31/2022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pPr/>
              <a:t>5/31/2022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greek-language.gr/digitalResources/ancient_greek/history/filosofia/page_046.html"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hyperlink" Target="https://www.greek-language.gr/digitalResources/ancient_greek/encyclopedia/rhetoric/page_013.html" TargetMode="External"/><Relationship Id="rId4" Type="http://schemas.openxmlformats.org/officeDocument/2006/relationships/hyperlink" Target="https://www.greek-language.gr/digitalResources/ancient_greek/history/filosofia/page_036.htm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34185" y="1064895"/>
            <a:ext cx="9145270" cy="2387600"/>
          </a:xfrm>
        </p:spPr>
        <p:txBody>
          <a:bodyPr/>
          <a:lstStyle/>
          <a:p>
            <a:r>
              <a:rPr lang="el-GR" sz="3200" dirty="0">
                <a:latin typeface="Arial" panose="020B0604020202020204" pitchFamily="34" charset="0"/>
                <a:cs typeface="Arial" panose="020B0604020202020204" pitchFamily="34" charset="0"/>
              </a:rPr>
              <a:t>Σοφιστικές θεωρίες περί γλώσσας και λόγου</a:t>
            </a:r>
            <a:r>
              <a:rPr lang="en-GB" sz="3200" dirty="0">
                <a:latin typeface="Arial" panose="020B0604020202020204" pitchFamily="34" charset="0"/>
                <a:cs typeface="Arial" panose="020B0604020202020204" pitchFamily="34" charset="0"/>
              </a:rPr>
              <a:t>: </a:t>
            </a:r>
            <a:r>
              <a:rPr lang="el-GR" altLang="en-GB" sz="3200" dirty="0">
                <a:latin typeface="Arial" panose="020B0604020202020204" pitchFamily="34" charset="0"/>
                <a:cs typeface="Arial" panose="020B0604020202020204" pitchFamily="34" charset="0"/>
              </a:rPr>
              <a:t>ερμηνεία, ανάλυση και συζήτηση</a:t>
            </a:r>
          </a:p>
        </p:txBody>
      </p:sp>
      <p:sp>
        <p:nvSpPr>
          <p:cNvPr id="3" name="Subtitle 2"/>
          <p:cNvSpPr>
            <a:spLocks noGrp="1"/>
          </p:cNvSpPr>
          <p:nvPr>
            <p:ph type="subTitle" idx="1"/>
          </p:nvPr>
        </p:nvSpPr>
        <p:spPr>
          <a:xfrm>
            <a:off x="1311910" y="3729038"/>
            <a:ext cx="9144000" cy="1655762"/>
          </a:xfrm>
        </p:spPr>
        <p:txBody>
          <a:bodyPr/>
          <a:lstStyle/>
          <a:p>
            <a:pPr algn="r"/>
            <a:r>
              <a:rPr lang="el-GR" altLang="en-US">
                <a:latin typeface="Arial" panose="020B0604020202020204" pitchFamily="34" charset="0"/>
                <a:cs typeface="Arial" panose="020B0604020202020204" pitchFamily="34" charset="0"/>
              </a:rPr>
              <a:t>«Σοφιστές», ΣΤ΄ Εξαμήνου</a:t>
            </a:r>
            <a:br>
              <a:rPr lang="el-GR" altLang="en-US">
                <a:latin typeface="Arial" panose="020B0604020202020204" pitchFamily="34" charset="0"/>
                <a:cs typeface="Arial" panose="020B0604020202020204" pitchFamily="34" charset="0"/>
              </a:rPr>
            </a:br>
            <a:r>
              <a:rPr lang="el-GR" altLang="en-US">
                <a:latin typeface="Arial" panose="020B0604020202020204" pitchFamily="34" charset="0"/>
                <a:cs typeface="Arial" panose="020B0604020202020204" pitchFamily="34" charset="0"/>
              </a:rPr>
              <a:t>Εαρινό Εξάμηνο 2021 - 2022</a:t>
            </a:r>
            <a:br>
              <a:rPr lang="el-GR" altLang="en-US">
                <a:latin typeface="Arial" panose="020B0604020202020204" pitchFamily="34" charset="0"/>
                <a:cs typeface="Arial" panose="020B0604020202020204" pitchFamily="34" charset="0"/>
              </a:rPr>
            </a:br>
            <a:r>
              <a:rPr lang="el-GR" altLang="en-US">
                <a:latin typeface="Arial" panose="020B0604020202020204" pitchFamily="34" charset="0"/>
                <a:cs typeface="Arial" panose="020B0604020202020204" pitchFamily="34" charset="0"/>
              </a:rPr>
              <a:t>Φοιτητής</a:t>
            </a:r>
            <a:r>
              <a:rPr lang="en-GB" altLang="en-US">
                <a:latin typeface="Arial" panose="020B0604020202020204" pitchFamily="34" charset="0"/>
                <a:cs typeface="Arial" panose="020B0604020202020204" pitchFamily="34" charset="0"/>
              </a:rPr>
              <a:t>: </a:t>
            </a:r>
            <a:r>
              <a:rPr lang="el-GR" altLang="en-US">
                <a:latin typeface="Arial" panose="020B0604020202020204" pitchFamily="34" charset="0"/>
                <a:cs typeface="Arial" panose="020B0604020202020204" pitchFamily="34" charset="0"/>
              </a:rPr>
              <a:t>Παΐλας Αντώνης</a:t>
            </a:r>
            <a:br>
              <a:rPr lang="el-GR" altLang="en-US">
                <a:latin typeface="Arial" panose="020B0604020202020204" pitchFamily="34" charset="0"/>
                <a:cs typeface="Arial" panose="020B0604020202020204" pitchFamily="34" charset="0"/>
              </a:rPr>
            </a:br>
            <a:r>
              <a:rPr lang="el-GR" altLang="en-US">
                <a:latin typeface="Arial" panose="020B0604020202020204" pitchFamily="34" charset="0"/>
                <a:cs typeface="Arial" panose="020B0604020202020204" pitchFamily="34" charset="0"/>
              </a:rPr>
              <a:t>Διδάσκουσα</a:t>
            </a:r>
            <a:r>
              <a:rPr lang="en-GB" altLang="en-US">
                <a:latin typeface="Arial" panose="020B0604020202020204" pitchFamily="34" charset="0"/>
                <a:cs typeface="Arial" panose="020B0604020202020204" pitchFamily="34" charset="0"/>
              </a:rPr>
              <a:t>: </a:t>
            </a:r>
            <a:r>
              <a:rPr lang="el-GR" altLang="en-US">
                <a:latin typeface="Arial" panose="020B0604020202020204" pitchFamily="34" charset="0"/>
                <a:cs typeface="Arial" panose="020B0604020202020204" pitchFamily="34" charset="0"/>
              </a:rPr>
              <a:t>Ελένη Βολονάκη</a:t>
            </a:r>
          </a:p>
        </p:txBody>
      </p:sp>
      <p:sp>
        <p:nvSpPr>
          <p:cNvPr id="8" name="Rectangles 7"/>
          <p:cNvSpPr/>
          <p:nvPr/>
        </p:nvSpPr>
        <p:spPr>
          <a:xfrm>
            <a:off x="1945640" y="2325370"/>
            <a:ext cx="8722360" cy="1222375"/>
          </a:xfrm>
          <a:prstGeom prst="rect">
            <a:avLst/>
          </a:prstGeom>
          <a:noFill/>
          <a:extLst>
            <a:ext uri="{909E8E84-426E-40DD-AFC4-6F175D3DCCD1}">
              <a14:hiddenFill xmlns:a14="http://schemas.microsoft.com/office/drawing/2010/main" xmlns="">
                <a:solidFill>
                  <a:schemeClr val="accent4"/>
                </a:solidFill>
              </a14:hiddenFill>
            </a:ext>
          </a:ex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9" name="Rectangles 8"/>
          <p:cNvSpPr/>
          <p:nvPr/>
        </p:nvSpPr>
        <p:spPr>
          <a:xfrm>
            <a:off x="1070610" y="2325370"/>
            <a:ext cx="875030" cy="12223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0" name="Rectangles 9"/>
          <p:cNvSpPr/>
          <p:nvPr/>
        </p:nvSpPr>
        <p:spPr>
          <a:xfrm>
            <a:off x="5175250" y="3548380"/>
            <a:ext cx="5492750" cy="1740535"/>
          </a:xfrm>
          <a:prstGeom prst="rect">
            <a:avLst/>
          </a:prstGeom>
          <a:noFill/>
          <a:extLst>
            <a:ext uri="{909E8E84-426E-40DD-AFC4-6F175D3DCCD1}">
              <a14:hiddenFill xmlns:a14="http://schemas.microsoft.com/office/drawing/2010/main" xmlns="">
                <a:solidFill>
                  <a:schemeClr val="accent4"/>
                </a:solidFill>
              </a14:hiddenFill>
            </a:ext>
          </a:ex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1" name="Rectangles 10"/>
          <p:cNvSpPr/>
          <p:nvPr/>
        </p:nvSpPr>
        <p:spPr>
          <a:xfrm>
            <a:off x="4391660" y="3547745"/>
            <a:ext cx="783590" cy="174117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Ορθότητα των ονομάτων</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990725"/>
            <a:ext cx="9709785" cy="1938020"/>
          </a:xfrm>
          <a:prstGeom prst="rect">
            <a:avLst/>
          </a:prstGeom>
          <a:noFill/>
        </p:spPr>
        <p:txBody>
          <a:bodyPr wrap="square" rtlCol="0">
            <a:spAutoFit/>
          </a:bodyPr>
          <a:lstStyle/>
          <a:p>
            <a:pPr marL="342900" indent="-342900">
              <a:buFont typeface="Wingdings" panose="05000000000000000000" charset="0"/>
              <a:buChar char="Ø"/>
            </a:pPr>
            <a:r>
              <a:rPr lang="el-GR" altLang="el-GR" sz="2400">
                <a:latin typeface="Arial" panose="020B0604020202020204" pitchFamily="34" charset="0"/>
                <a:cs typeface="Arial" panose="020B0604020202020204" pitchFamily="34" charset="0"/>
              </a:rPr>
              <a:t>Θεώρηση</a:t>
            </a:r>
            <a:r>
              <a:rPr lang="en-GB" altLang="el-GR" sz="2400">
                <a:latin typeface="Arial" panose="020B0604020202020204" pitchFamily="34" charset="0"/>
                <a:cs typeface="Arial" panose="020B0604020202020204" pitchFamily="34" charset="0"/>
              </a:rPr>
              <a:t>: </a:t>
            </a:r>
            <a:r>
              <a:rPr lang="el-GR" altLang="el-GR" sz="2400">
                <a:latin typeface="Arial" panose="020B0604020202020204" pitchFamily="34" charset="0"/>
                <a:cs typeface="Arial" panose="020B0604020202020204" pitchFamily="34" charset="0"/>
              </a:rPr>
              <a:t>ένα όνομα, για να είναι όνομα, πρέπει να αντιστοιχεί σε ένα πράγμα. Το πράγμα, στο οποίο αντιστοιχεί το όνομα, είναι το νόημά του. Άρα, ένα όνομα που δεν αναφέρεται σε κάτι πραγματικό, δεν έιναι όνομα, διότι δεν έχει κανένα νόημα (η συλλογιστική πορεία εμφανίζεται και στον “Ευθύδημο” του Πλάτωνος).</a:t>
            </a:r>
          </a:p>
        </p:txBody>
      </p:sp>
      <p:sp>
        <p:nvSpPr>
          <p:cNvPr id="4" name="Text Box 3"/>
          <p:cNvSpPr txBox="1"/>
          <p:nvPr/>
        </p:nvSpPr>
        <p:spPr>
          <a:xfrm>
            <a:off x="891540" y="4209415"/>
            <a:ext cx="9702800" cy="1938020"/>
          </a:xfrm>
          <a:prstGeom prst="rect">
            <a:avLst/>
          </a:prstGeom>
          <a:noFill/>
        </p:spPr>
        <p:txBody>
          <a:bodyPr wrap="square" rtlCol="0">
            <a:spAutoFit/>
          </a:bodyPr>
          <a:lstStyle/>
          <a:p>
            <a:pPr marL="285750" indent="-285750">
              <a:buFont typeface="Wingdings" panose="05000000000000000000" charset="0"/>
              <a:buChar char="Ø"/>
            </a:pPr>
            <a:r>
              <a:rPr lang="el-GR" altLang="en-US" sz="2400">
                <a:latin typeface="Arial" panose="020B0604020202020204" pitchFamily="34" charset="0"/>
                <a:cs typeface="Arial" panose="020B0604020202020204" pitchFamily="34" charset="0"/>
              </a:rPr>
              <a:t>Προβλήματα που προκύπτουν</a:t>
            </a:r>
            <a:r>
              <a:rPr lang="en-GB" altLang="en-US" sz="2400">
                <a:latin typeface="Arial" panose="020B0604020202020204" pitchFamily="34" charset="0"/>
                <a:cs typeface="Arial" panose="020B0604020202020204" pitchFamily="34" charset="0"/>
              </a:rPr>
              <a:t>:</a:t>
            </a:r>
            <a:br>
              <a:rPr lang="en-GB" altLang="en-US" sz="2400">
                <a:latin typeface="Arial" panose="020B0604020202020204" pitchFamily="34" charset="0"/>
                <a:cs typeface="Arial" panose="020B0604020202020204" pitchFamily="34" charset="0"/>
              </a:rPr>
            </a:br>
            <a:r>
              <a:rPr lang="el-GR" altLang="en-US" sz="2400">
                <a:latin typeface="Arial" panose="020B0604020202020204" pitchFamily="34" charset="0"/>
                <a:cs typeface="Arial" panose="020B0604020202020204" pitchFamily="34" charset="0"/>
              </a:rPr>
              <a:t>1. Αδυναμία αναφοράς σε αντικείμενα που δεν εμφανίζονται στον   </a:t>
            </a:r>
            <a:br>
              <a:rPr lang="el-GR" altLang="en-US" sz="2400">
                <a:latin typeface="Arial" panose="020B0604020202020204" pitchFamily="34" charset="0"/>
                <a:cs typeface="Arial" panose="020B0604020202020204" pitchFamily="34" charset="0"/>
              </a:rPr>
            </a:br>
            <a:r>
              <a:rPr lang="el-GR" altLang="en-US" sz="2400">
                <a:latin typeface="Arial" panose="020B0604020202020204" pitchFamily="34" charset="0"/>
                <a:cs typeface="Arial" panose="020B0604020202020204" pitchFamily="34" charset="0"/>
              </a:rPr>
              <a:t>    πραγματικό κόσμο</a:t>
            </a:r>
            <a:br>
              <a:rPr lang="el-GR" altLang="en-US" sz="2400">
                <a:latin typeface="Arial" panose="020B0604020202020204" pitchFamily="34" charset="0"/>
                <a:cs typeface="Arial" panose="020B0604020202020204" pitchFamily="34" charset="0"/>
              </a:rPr>
            </a:br>
            <a:r>
              <a:rPr lang="el-GR" altLang="en-US" sz="2400">
                <a:latin typeface="Arial" panose="020B0604020202020204" pitchFamily="34" charset="0"/>
                <a:cs typeface="Arial" panose="020B0604020202020204" pitchFamily="34" charset="0"/>
              </a:rPr>
              <a:t>2. </a:t>
            </a:r>
            <a:r>
              <a:rPr lang="el-GR" altLang="en-US" sz="2400">
                <a:latin typeface="Arial" panose="020B0604020202020204" pitchFamily="34" charset="0"/>
                <a:cs typeface="Arial" panose="020B0604020202020204" pitchFamily="34" charset="0"/>
                <a:sym typeface="+mn-ea"/>
              </a:rPr>
              <a:t>Άρνηση = εκφράζει “το μή ὄν” &gt; “οὐκ ἔστιν ἀντιλέγειν” (το </a:t>
            </a:r>
            <a:br>
              <a:rPr lang="el-GR" altLang="en-US" sz="2400">
                <a:latin typeface="Arial" panose="020B0604020202020204" pitchFamily="34" charset="0"/>
                <a:cs typeface="Arial" panose="020B0604020202020204" pitchFamily="34" charset="0"/>
                <a:sym typeface="+mn-ea"/>
              </a:rPr>
            </a:br>
            <a:r>
              <a:rPr lang="el-GR" altLang="en-US" sz="2400">
                <a:latin typeface="Arial" panose="020B0604020202020204" pitchFamily="34" charset="0"/>
                <a:cs typeface="Arial" panose="020B0604020202020204" pitchFamily="34" charset="0"/>
                <a:sym typeface="+mn-ea"/>
              </a:rPr>
              <a:t>    αδύνατον της αντίφασης)</a:t>
            </a:r>
            <a:endParaRPr lang="el-GR" altLang="en-US" sz="2400">
              <a:latin typeface="Arial" panose="020B0604020202020204" pitchFamily="34" charset="0"/>
              <a:cs typeface="Arial" panose="020B0604020202020204"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Ορθότητα των ονομάτων</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785495" y="1729105"/>
            <a:ext cx="9709785" cy="829945"/>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rPr>
              <a:t>“Κρατύλος - περί ονομάτων ορθότητος”, του Πλάτωνος</a:t>
            </a:r>
            <a:r>
              <a:rPr lang="en-GB" sz="2400">
                <a:latin typeface="Arial" panose="020B0604020202020204" pitchFamily="34" charset="0"/>
                <a:cs typeface="Arial" panose="020B0604020202020204" pitchFamily="34" charset="0"/>
              </a:rPr>
              <a:t>: </a:t>
            </a:r>
            <a:r>
              <a:rPr lang="el-GR" sz="2400">
                <a:latin typeface="Arial" panose="020B0604020202020204" pitchFamily="34" charset="0"/>
                <a:cs typeface="Arial" panose="020B0604020202020204" pitchFamily="34" charset="0"/>
              </a:rPr>
              <a:t>διάλογος με θέμα το τι καθιστά τα ονόματα ορθά</a:t>
            </a:r>
          </a:p>
        </p:txBody>
      </p:sp>
      <p:sp>
        <p:nvSpPr>
          <p:cNvPr id="5" name="Text Box 4"/>
          <p:cNvSpPr txBox="1"/>
          <p:nvPr/>
        </p:nvSpPr>
        <p:spPr>
          <a:xfrm>
            <a:off x="1068070" y="2559050"/>
            <a:ext cx="9349740" cy="82994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Ερμογένης</a:t>
            </a:r>
            <a:r>
              <a:rPr lang="en-GB" altLang="en-US"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η ορθότητα βασίζεται σε συμφωνία ως προς το ποια ονόματα είναι ορθά</a:t>
            </a:r>
          </a:p>
        </p:txBody>
      </p:sp>
      <p:sp>
        <p:nvSpPr>
          <p:cNvPr id="6" name="Text Box 5"/>
          <p:cNvSpPr txBox="1"/>
          <p:nvPr/>
        </p:nvSpPr>
        <p:spPr>
          <a:xfrm>
            <a:off x="1068070" y="3388995"/>
            <a:ext cx="10521315" cy="460375"/>
          </a:xfrm>
          <a:prstGeom prst="rect">
            <a:avLst/>
          </a:prstGeom>
          <a:noFill/>
        </p:spPr>
        <p:txBody>
          <a:bodyPr wrap="square" rtlCol="0">
            <a:spAutoFit/>
          </a:bodyPr>
          <a:lstStyle/>
          <a:p>
            <a:pPr marL="285750" indent="-285750">
              <a:buFont typeface="Wingdings" panose="05000000000000000000" charset="0"/>
              <a:buChar char="Ø"/>
            </a:pPr>
            <a:r>
              <a:rPr lang="el-GR" altLang="en-US" sz="2400">
                <a:latin typeface="Arial" panose="020B0604020202020204" pitchFamily="34" charset="0"/>
                <a:cs typeface="Arial" panose="020B0604020202020204" pitchFamily="34" charset="0"/>
              </a:rPr>
              <a:t>Κρατύλος</a:t>
            </a:r>
            <a:r>
              <a:rPr lang="en-GB" altLang="en-US"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η ορθότητα έχει φυσική βάση</a:t>
            </a:r>
          </a:p>
        </p:txBody>
      </p:sp>
      <p:sp>
        <p:nvSpPr>
          <p:cNvPr id="7" name="Text Box 6"/>
          <p:cNvSpPr txBox="1"/>
          <p:nvPr/>
        </p:nvSpPr>
        <p:spPr>
          <a:xfrm>
            <a:off x="1046480" y="3849370"/>
            <a:ext cx="9371330" cy="82994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Σωκράτης</a:t>
            </a:r>
            <a:r>
              <a:rPr lang="en-GB" altLang="en-US" sz="2400">
                <a:latin typeface="Arial" panose="020B0604020202020204" pitchFamily="34" charset="0"/>
                <a:cs typeface="Arial" panose="020B0604020202020204" pitchFamily="34" charset="0"/>
              </a:rPr>
              <a:t>: </a:t>
            </a:r>
            <a:r>
              <a:rPr lang="el-GR" altLang="en-US" sz="2400">
                <a:latin typeface="Arial" panose="020B0604020202020204" pitchFamily="34" charset="0"/>
                <a:cs typeface="Arial" panose="020B0604020202020204" pitchFamily="34" charset="0"/>
              </a:rPr>
              <a:t>φυσική ιδιότητα των ονομάτων να να δηλώνουν τα αντικείμενα, που επιτυγχάνεται μέσω της μίμησης</a:t>
            </a:r>
          </a:p>
        </p:txBody>
      </p:sp>
      <p:sp>
        <p:nvSpPr>
          <p:cNvPr id="8" name="Text Box 7"/>
          <p:cNvSpPr txBox="1"/>
          <p:nvPr/>
        </p:nvSpPr>
        <p:spPr>
          <a:xfrm>
            <a:off x="785495" y="4679315"/>
            <a:ext cx="10140950" cy="156845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Πλατωνικά Είδη / Ιδέες</a:t>
            </a:r>
            <a:r>
              <a:rPr lang="en-GB" altLang="en-US" sz="2400">
                <a:latin typeface="Arial" panose="020B0604020202020204" pitchFamily="34" charset="0"/>
                <a:cs typeface="Arial" panose="020B0604020202020204" pitchFamily="34" charset="0"/>
              </a:rPr>
              <a:t>: </a:t>
            </a:r>
            <a:r>
              <a:rPr lang="el-GR" altLang="en-US" sz="2400">
                <a:latin typeface="Arial" panose="020B0604020202020204" pitchFamily="34" charset="0"/>
                <a:cs typeface="Arial" panose="020B0604020202020204" pitchFamily="34" charset="0"/>
              </a:rPr>
              <a:t>συλλαμβάνονται με τη νόηση, είναι αιώνιες, αμετάβλητες, άφθαρτες (ηθικές αξίες, αρετές, μαθηματικές έννοιες, φυσικά είδη κλπ.) και αποτελούν την αλήθεια - γνώση (=/= γνώμη). Βρίσκονται σε έναν κόσμο διαφορετικό από αυτό των αισθήσεων.</a:t>
            </a:r>
            <a:r>
              <a:rPr lang="el-GR" altLang="en-US"/>
              <a:t>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Ορθότητα των ονομάτων</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785495" y="1729105"/>
            <a:ext cx="9709785" cy="4154170"/>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rPr>
              <a:t>“Όταν κάποιος μου λέει ότι η ωραιότητα ενός πράγματος οφείλεται στο ζωηρό του χρώμα ή στο σχήμα του ή σε κάτι παρόμοιο, αφήνω κατά μέρος τέτοιου είδους εξηγήσεις γιατί όλες με μπερδεύουν και κρατώ για τον εαυτό μου μόνο αυτή την απλή, άτεχνη και ίσως αφελή εξήγηση: τίποτα άλλο δεν κάνει αυτό το πράγμα ωραίο παρά μόνο η παρουσία ή η συμμετοχή της Ιδέας του ωραίου. Αυτή μου φαίνεται ότι είναι η ασφαλέστερη απάντηση που μπορώ να δώσω και στον εαυτό μου και στους άλλους. Και νομίζω ότι αν στηριχτώ σ᾽ αυτήν δεν διακινδυνεύω ποτέ να πέσω, αλλά, όποτε τίθεται η ερώτηση, για μένα είναι αρκετή η απάντηση ότι τα ωραία είναι ωραία διά μέσου της Ιδέας του ωραίου.” (Πλάτωνος, “Φαίδων”)</a:t>
            </a:r>
          </a:p>
        </p:txBody>
      </p:sp>
      <p:sp>
        <p:nvSpPr>
          <p:cNvPr id="8" name="Text Box 7"/>
          <p:cNvSpPr txBox="1"/>
          <p:nvPr/>
        </p:nvSpPr>
        <p:spPr>
          <a:xfrm>
            <a:off x="785495" y="4679315"/>
            <a:ext cx="10140950" cy="368300"/>
          </a:xfrm>
          <a:prstGeom prst="rect">
            <a:avLst/>
          </a:prstGeom>
          <a:noFill/>
        </p:spPr>
        <p:txBody>
          <a:bodyPr wrap="square" rtlCol="0">
            <a:spAutoFit/>
          </a:bodyPr>
          <a:lstStyle/>
          <a:p>
            <a:pPr indent="0">
              <a:buFont typeface="Wingdings" panose="05000000000000000000" charset="0"/>
              <a:buNone/>
            </a:pPr>
            <a:r>
              <a:rPr lang="el-GR" altLang="en-US"/>
              <a:t> </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Ορθότητα των ονομάτων</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1198880"/>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rPr>
              <a:t>Ηράκλειτος</a:t>
            </a:r>
            <a:r>
              <a:rPr lang="en-GB"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ο φαινομενικός </a:t>
            </a:r>
            <a:r>
              <a:rPr lang="en-GB" altLang="en-GB"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πραγματικός κόσμος της εμπειρίας είναι γεμάτος αντιφάσεις, και σε διαρκή κίνηση (“τὰ πάντα ῥεῖ”), βρίσκει οπαδούς στον Πρωταγόρα και στον Γοργία. </a:t>
            </a:r>
          </a:p>
        </p:txBody>
      </p:sp>
      <p:sp>
        <p:nvSpPr>
          <p:cNvPr id="4" name="Text Box 3"/>
          <p:cNvSpPr txBox="1"/>
          <p:nvPr/>
        </p:nvSpPr>
        <p:spPr>
          <a:xfrm>
            <a:off x="884555" y="2808605"/>
            <a:ext cx="9899015" cy="2306955"/>
          </a:xfrm>
          <a:prstGeom prst="rect">
            <a:avLst/>
          </a:prstGeom>
          <a:noFill/>
        </p:spPr>
        <p:txBody>
          <a:bodyPr wrap="square" rtlCol="0">
            <a:spAutoFit/>
          </a:bodyPr>
          <a:lstStyle/>
          <a:p>
            <a:pPr marL="285750" indent="-285750">
              <a:buFont typeface="Wingdings" panose="05000000000000000000" charset="0"/>
              <a:buChar char="Ø"/>
            </a:pPr>
            <a:r>
              <a:rPr lang="el-GR" altLang="en-US" sz="2400">
                <a:latin typeface="Arial" panose="020B0604020202020204" pitchFamily="34" charset="0"/>
                <a:cs typeface="Arial" panose="020B0604020202020204" pitchFamily="34" charset="0"/>
              </a:rPr>
              <a:t>Σοφιστικός σχετικισμός</a:t>
            </a:r>
            <a:r>
              <a:rPr lang="en-GB" altLang="en-US"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ο Πρωταγόρας υποστήριζε ότι “πάντων χρημάτων μέτρον ἐστὶν ἄνθρωπος” (= μέτρο για όλα τα πράγματα είναι ο άνθρωπος), αντιλαμβανόμενος την υποκειμενικότητα της ανθρώπινης εμπειρίας, των αισθήσεων, και, άρα, του λόγου. Έτσι πίστευε πως για κάθε πράγμα υπήρχε η δυνατότητα ύπαρξης δύο λόγων (επιχειρήματος - αντεπιχειρήματος).</a:t>
            </a:r>
          </a:p>
        </p:txBody>
      </p:sp>
      <p:sp>
        <p:nvSpPr>
          <p:cNvPr id="5" name="Text Box 4"/>
          <p:cNvSpPr txBox="1"/>
          <p:nvPr/>
        </p:nvSpPr>
        <p:spPr>
          <a:xfrm>
            <a:off x="884555" y="5118100"/>
            <a:ext cx="9709785" cy="119888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Η γλώσσα πρέπει να παρέχει φόρμουλες φανέρωσης της πραγματικότητας, με δομή αντίστοιχη της δομής του πραγματικού κόσμου. Άρα, η αντιλογία είναι δυνατή, και ένας λόγος “ορθός”.</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Γοργίας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460375"/>
          </a:xfrm>
          <a:prstGeom prst="rect">
            <a:avLst/>
          </a:prstGeom>
          <a:noFill/>
        </p:spPr>
        <p:txBody>
          <a:bodyPr wrap="square" rtlCol="0">
            <a:spAutoFit/>
          </a:bodyPr>
          <a:lstStyle/>
          <a:p>
            <a:pPr marL="342900" indent="-342900">
              <a:buFont typeface="Wingdings" panose="05000000000000000000" charset="0"/>
              <a:buChar char="Ø"/>
            </a:pPr>
            <a:endParaRPr lang="el-GR" altLang="en-GB" sz="2400">
              <a:latin typeface="Arial" panose="020B0604020202020204" pitchFamily="34" charset="0"/>
              <a:cs typeface="Arial" panose="020B0604020202020204" pitchFamily="34" charset="0"/>
            </a:endParaRPr>
          </a:p>
        </p:txBody>
      </p:sp>
      <p:sp>
        <p:nvSpPr>
          <p:cNvPr id="4" name="Text Box 3"/>
          <p:cNvSpPr txBox="1"/>
          <p:nvPr/>
        </p:nvSpPr>
        <p:spPr>
          <a:xfrm>
            <a:off x="884555" y="2808605"/>
            <a:ext cx="9899015" cy="460375"/>
          </a:xfrm>
          <a:prstGeom prst="rect">
            <a:avLst/>
          </a:prstGeom>
          <a:noFill/>
        </p:spPr>
        <p:txBody>
          <a:bodyPr wrap="square" rtlCol="0">
            <a:spAutoFit/>
          </a:bodyPr>
          <a:lstStyle/>
          <a:p>
            <a:pPr indent="0">
              <a:buFont typeface="Wingdings" panose="05000000000000000000" charset="0"/>
              <a:buNone/>
            </a:pPr>
            <a:endParaRPr lang="el-GR" altLang="en-GB" sz="2400">
              <a:latin typeface="Arial" panose="020B0604020202020204" pitchFamily="34" charset="0"/>
              <a:cs typeface="Arial" panose="020B0604020202020204" pitchFamily="34" charset="0"/>
            </a:endParaRPr>
          </a:p>
        </p:txBody>
      </p:sp>
      <p:sp>
        <p:nvSpPr>
          <p:cNvPr id="5" name="Text Box 4"/>
          <p:cNvSpPr txBox="1"/>
          <p:nvPr/>
        </p:nvSpPr>
        <p:spPr>
          <a:xfrm>
            <a:off x="1146175" y="4096385"/>
            <a:ext cx="9899650" cy="82994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Ο Πλάτων ονομάζει τη διαδικασία επίδρασης μέσω του λόγου “ψυχαγωγία”* </a:t>
            </a:r>
          </a:p>
        </p:txBody>
      </p:sp>
      <p:sp>
        <p:nvSpPr>
          <p:cNvPr id="6" name="Text Box 5"/>
          <p:cNvSpPr txBox="1"/>
          <p:nvPr/>
        </p:nvSpPr>
        <p:spPr>
          <a:xfrm>
            <a:off x="785495" y="1731645"/>
            <a:ext cx="9920605" cy="2306955"/>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rPr>
              <a:t>Στο “Ελένης εγκώμιον” υποστηρίζει πως οι περισσότεροι άνθρωποι αδυνατούν να ανακαλέσουν στη μνήμη τι πράγματι έχει συμβεί, να διερευνήσουν το παρόν, ή να μαντέψουν το μέλλον &gt; για τα περισσότερα ζητήματα χρησιμοποιούν ως σύμβουλο της ψυχής τους τη γνώμη (“δόξα”), η οποία είναι, όμως, αναξιόπιστη (=/= γνώση), δύναται, λοιπόν, να επηρεαστεί και να αλλάξει από τον λόγο</a:t>
            </a:r>
          </a:p>
        </p:txBody>
      </p:sp>
      <p:sp>
        <p:nvSpPr>
          <p:cNvPr id="8" name="Text Box 7"/>
          <p:cNvSpPr txBox="1"/>
          <p:nvPr/>
        </p:nvSpPr>
        <p:spPr>
          <a:xfrm>
            <a:off x="785495" y="5090160"/>
            <a:ext cx="10492105" cy="829945"/>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sym typeface="+mn-ea"/>
              </a:rPr>
              <a:t>Στη συνέχεια, ο Γοργίας κάνει συνεχείς αναφορές στην απατηλή φύση του λόγου, μιλώντας για τη δύναμή του</a:t>
            </a:r>
            <a:endParaRPr lang="en-US" sz="240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Γοργίας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460375"/>
          </a:xfrm>
          <a:prstGeom prst="rect">
            <a:avLst/>
          </a:prstGeom>
          <a:noFill/>
        </p:spPr>
        <p:txBody>
          <a:bodyPr wrap="square" rtlCol="0">
            <a:spAutoFit/>
          </a:bodyPr>
          <a:lstStyle/>
          <a:p>
            <a:pPr marL="342900" indent="-342900">
              <a:buFont typeface="Wingdings" panose="05000000000000000000" charset="0"/>
              <a:buChar char="Ø"/>
            </a:pPr>
            <a:endParaRPr lang="el-GR" altLang="en-GB" sz="2400">
              <a:latin typeface="Arial" panose="020B0604020202020204" pitchFamily="34" charset="0"/>
              <a:cs typeface="Arial" panose="020B0604020202020204" pitchFamily="34" charset="0"/>
            </a:endParaRPr>
          </a:p>
        </p:txBody>
      </p:sp>
      <p:sp>
        <p:nvSpPr>
          <p:cNvPr id="4" name="Text Box 3"/>
          <p:cNvSpPr txBox="1"/>
          <p:nvPr/>
        </p:nvSpPr>
        <p:spPr>
          <a:xfrm>
            <a:off x="884555" y="2808605"/>
            <a:ext cx="9899015" cy="460375"/>
          </a:xfrm>
          <a:prstGeom prst="rect">
            <a:avLst/>
          </a:prstGeom>
          <a:noFill/>
        </p:spPr>
        <p:txBody>
          <a:bodyPr wrap="square" rtlCol="0">
            <a:spAutoFit/>
          </a:bodyPr>
          <a:lstStyle/>
          <a:p>
            <a:pPr indent="0">
              <a:buFont typeface="Wingdings" panose="05000000000000000000" charset="0"/>
              <a:buNone/>
            </a:pPr>
            <a:endParaRPr lang="el-GR" altLang="en-GB" sz="2400">
              <a:latin typeface="Arial" panose="020B0604020202020204" pitchFamily="34" charset="0"/>
              <a:cs typeface="Arial" panose="020B0604020202020204" pitchFamily="34" charset="0"/>
            </a:endParaRPr>
          </a:p>
        </p:txBody>
      </p:sp>
      <p:sp>
        <p:nvSpPr>
          <p:cNvPr id="5" name="Text Box 4"/>
          <p:cNvSpPr txBox="1"/>
          <p:nvPr/>
        </p:nvSpPr>
        <p:spPr>
          <a:xfrm>
            <a:off x="793115" y="3669665"/>
            <a:ext cx="9899650" cy="267652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“Αν όμως ήταν ο λόγος που την έπεισε και εξαπάτησε την ψυχή της, ούτε σ' αυτή την περίπτωση είναι δύσκολη η υπεράσπιση και η ανασκευή της κατηγορίας ως εξής: Ο λόγος είναι ένας μεγάλος δυνάστης, που ενώ έχει το πιο μικρό και αφανές σώμα, επιτελεί τα έργα τα πιο θεϊκά· γιατί μπορεί και το φόβο να σταματήσει και τη λύπη να διώξει και χαρά να προκαλέσει και τον οίκτο να αυξήσει. Και θα δείξω ότι έτσι είναι αυτά.” (Γοργία, “Ελένης Εγώμιον”)</a:t>
            </a:r>
          </a:p>
        </p:txBody>
      </p:sp>
      <p:sp>
        <p:nvSpPr>
          <p:cNvPr id="6" name="Text Box 5"/>
          <p:cNvSpPr txBox="1"/>
          <p:nvPr/>
        </p:nvSpPr>
        <p:spPr>
          <a:xfrm>
            <a:off x="858520" y="1731645"/>
            <a:ext cx="10808970" cy="1938020"/>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rPr>
              <a:t>“εἰ δὲ λόγος ὁ πείσας καὶ τὴν ψυχὴν ἀπατήσας, οὐδὲ πρὸς τοῦτο χαλεπὸν ἀπολογήσασθαι καὶ τὴν αἰτίαν ἀπολύσασθαι ὧδε. λόγος δυνάστης μέγας ἐστίν, ὃς σμικροτάτῳ σώματι καὶ ἀφανεστάτῳ θειότατα ἔργα ἀποτελεῖ· </a:t>
            </a:r>
            <a:br>
              <a:rPr lang="el-GR" sz="2400">
                <a:latin typeface="Arial" panose="020B0604020202020204" pitchFamily="34" charset="0"/>
                <a:cs typeface="Arial" panose="020B0604020202020204" pitchFamily="34" charset="0"/>
              </a:rPr>
            </a:br>
            <a:r>
              <a:rPr lang="el-GR" sz="2400">
                <a:latin typeface="Arial" panose="020B0604020202020204" pitchFamily="34" charset="0"/>
                <a:cs typeface="Arial" panose="020B0604020202020204" pitchFamily="34" charset="0"/>
              </a:rPr>
              <a:t>δύναται γὰρ καὶ φόβον παῦσαι καὶ λύπην ἀφελεῖν καὶ χαρὰν ἐνεργάσασθαι καὶ ἔλεον ἐπαυξῆσαι. ταῦτα δὲ ὡς οὕτως ἔχει δείξω·”</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Γοργίας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460375"/>
          </a:xfrm>
          <a:prstGeom prst="rect">
            <a:avLst/>
          </a:prstGeom>
          <a:noFill/>
        </p:spPr>
        <p:txBody>
          <a:bodyPr wrap="square" rtlCol="0">
            <a:spAutoFit/>
          </a:bodyPr>
          <a:lstStyle/>
          <a:p>
            <a:pPr marL="342900" indent="-342900">
              <a:buFont typeface="Wingdings" panose="05000000000000000000" charset="0"/>
              <a:buChar char="Ø"/>
            </a:pPr>
            <a:endParaRPr lang="el-GR" altLang="en-GB" sz="2400">
              <a:latin typeface="Arial" panose="020B0604020202020204" pitchFamily="34" charset="0"/>
              <a:cs typeface="Arial" panose="020B0604020202020204" pitchFamily="34" charset="0"/>
            </a:endParaRPr>
          </a:p>
        </p:txBody>
      </p:sp>
      <p:sp>
        <p:nvSpPr>
          <p:cNvPr id="4" name="Text Box 3"/>
          <p:cNvSpPr txBox="1"/>
          <p:nvPr/>
        </p:nvSpPr>
        <p:spPr>
          <a:xfrm>
            <a:off x="884555" y="2808605"/>
            <a:ext cx="9899015" cy="460375"/>
          </a:xfrm>
          <a:prstGeom prst="rect">
            <a:avLst/>
          </a:prstGeom>
          <a:noFill/>
        </p:spPr>
        <p:txBody>
          <a:bodyPr wrap="square" rtlCol="0">
            <a:spAutoFit/>
          </a:bodyPr>
          <a:lstStyle/>
          <a:p>
            <a:pPr indent="0">
              <a:buFont typeface="Wingdings" panose="05000000000000000000" charset="0"/>
              <a:buNone/>
            </a:pPr>
            <a:endParaRPr lang="el-GR" altLang="en-GB" sz="2400">
              <a:latin typeface="Arial" panose="020B0604020202020204" pitchFamily="34" charset="0"/>
              <a:cs typeface="Arial" panose="020B0604020202020204" pitchFamily="34" charset="0"/>
            </a:endParaRPr>
          </a:p>
        </p:txBody>
      </p:sp>
      <p:sp>
        <p:nvSpPr>
          <p:cNvPr id="8" name="Text Box 7"/>
          <p:cNvSpPr txBox="1"/>
          <p:nvPr/>
        </p:nvSpPr>
        <p:spPr>
          <a:xfrm>
            <a:off x="973455" y="3208655"/>
            <a:ext cx="10257790" cy="368300"/>
          </a:xfrm>
          <a:prstGeom prst="rect">
            <a:avLst/>
          </a:prstGeom>
          <a:noFill/>
        </p:spPr>
        <p:txBody>
          <a:bodyPr wrap="square" rtlCol="0">
            <a:spAutoFit/>
          </a:bodyPr>
          <a:lstStyle/>
          <a:p>
            <a:endParaRPr lang="en-US"/>
          </a:p>
        </p:txBody>
      </p:sp>
      <p:sp>
        <p:nvSpPr>
          <p:cNvPr id="9" name="Text Box 8"/>
          <p:cNvSpPr txBox="1"/>
          <p:nvPr/>
        </p:nvSpPr>
        <p:spPr>
          <a:xfrm>
            <a:off x="785495" y="2983230"/>
            <a:ext cx="10521315" cy="230695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a:t>
            </a:r>
            <a:r>
              <a:rPr lang="en-US" sz="2400">
                <a:latin typeface="Arial" panose="020B0604020202020204" pitchFamily="34" charset="0"/>
                <a:cs typeface="Arial" panose="020B0604020202020204" pitchFamily="34" charset="0"/>
              </a:rPr>
              <a:t>Το μέσο με το οποίο πληροφορούμε τους άλλους για τα πράγματα είναι ο λόγος, και ο λόγος δεν είναι τα όντα που έχουμε μπροστά μας. Δεν παρουσιάζουμε επομένως στους διπλανούς μας τα όντα, αλλά κάποιο λόγο. […] Κι όπως το ορατό δεν θα μπορούσε να συλληφθεί με την ακοή, έτσι και το ον, που βρίσκεται έξω από εμάς, δεν θα μπορούσε να γίνει λόγος δικός μας.</a:t>
            </a:r>
            <a:r>
              <a:rPr lang="el-GR" altLang="en-US" sz="2400">
                <a:latin typeface="Arial" panose="020B0604020202020204" pitchFamily="34" charset="0"/>
                <a:cs typeface="Arial" panose="020B0604020202020204" pitchFamily="34" charset="0"/>
              </a:rPr>
              <a:t>” (Γοργία, “Περί του μή όντος”)</a:t>
            </a:r>
          </a:p>
        </p:txBody>
      </p:sp>
      <p:sp>
        <p:nvSpPr>
          <p:cNvPr id="10" name="Text Box 9"/>
          <p:cNvSpPr txBox="1"/>
          <p:nvPr/>
        </p:nvSpPr>
        <p:spPr>
          <a:xfrm>
            <a:off x="785495" y="1720850"/>
            <a:ext cx="10110470" cy="119888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sym typeface="+mn-ea"/>
              </a:rPr>
              <a:t>Λόγος</a:t>
            </a:r>
            <a:r>
              <a:rPr lang="en-GB" altLang="el-GR" sz="2400">
                <a:latin typeface="Arial" panose="020B0604020202020204" pitchFamily="34" charset="0"/>
                <a:cs typeface="Arial" panose="020B0604020202020204" pitchFamily="34" charset="0"/>
                <a:sym typeface="+mn-ea"/>
              </a:rPr>
              <a:t>: </a:t>
            </a:r>
            <a:r>
              <a:rPr lang="el-GR" altLang="el-GR" sz="2400">
                <a:latin typeface="Arial" panose="020B0604020202020204" pitchFamily="34" charset="0"/>
                <a:cs typeface="Arial" panose="020B0604020202020204" pitchFamily="34" charset="0"/>
                <a:sym typeface="+mn-ea"/>
              </a:rPr>
              <a:t>αναπαράσταση της πραγματικότητας - δε μπορεί να ταυτιστεί με την ίδια την πραγματικότητα, άρα κάθε προσπάθεια πειθούς μέσω αυτού αποτελεί “απάτη”. Μπορεί να αναπαράγει μόνο πιθανότητες.</a:t>
            </a:r>
            <a:endParaRPr lang="en-US" sz="2400"/>
          </a:p>
        </p:txBody>
      </p:sp>
      <p:sp>
        <p:nvSpPr>
          <p:cNvPr id="12" name="Text Box 11"/>
          <p:cNvSpPr txBox="1"/>
          <p:nvPr/>
        </p:nvSpPr>
        <p:spPr>
          <a:xfrm>
            <a:off x="785495" y="5353685"/>
            <a:ext cx="10404475" cy="82994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Και στην “Υπέρ Παλαμήδους Απολογία” φαίνεται να διαχωρίζει την αλήθεια των πραγμάτων από την αληθοφάνεια του λόγου</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Γοργίας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460375"/>
          </a:xfrm>
          <a:prstGeom prst="rect">
            <a:avLst/>
          </a:prstGeom>
          <a:noFill/>
        </p:spPr>
        <p:txBody>
          <a:bodyPr wrap="square" rtlCol="0">
            <a:spAutoFit/>
          </a:bodyPr>
          <a:lstStyle/>
          <a:p>
            <a:pPr marL="342900" indent="-342900">
              <a:buFont typeface="Wingdings" panose="05000000000000000000" charset="0"/>
              <a:buChar char="Ø"/>
            </a:pPr>
            <a:endParaRPr lang="el-GR" altLang="en-GB" sz="2400">
              <a:latin typeface="Arial" panose="020B0604020202020204" pitchFamily="34" charset="0"/>
              <a:cs typeface="Arial" panose="020B0604020202020204" pitchFamily="34" charset="0"/>
            </a:endParaRPr>
          </a:p>
        </p:txBody>
      </p:sp>
      <p:sp>
        <p:nvSpPr>
          <p:cNvPr id="4" name="Text Box 3"/>
          <p:cNvSpPr txBox="1"/>
          <p:nvPr/>
        </p:nvSpPr>
        <p:spPr>
          <a:xfrm>
            <a:off x="884555" y="2808605"/>
            <a:ext cx="9899015" cy="460375"/>
          </a:xfrm>
          <a:prstGeom prst="rect">
            <a:avLst/>
          </a:prstGeom>
          <a:noFill/>
        </p:spPr>
        <p:txBody>
          <a:bodyPr wrap="square" rtlCol="0">
            <a:spAutoFit/>
          </a:bodyPr>
          <a:lstStyle/>
          <a:p>
            <a:pPr indent="0">
              <a:buFont typeface="Wingdings" panose="05000000000000000000" charset="0"/>
              <a:buNone/>
            </a:pPr>
            <a:endParaRPr lang="el-GR" altLang="en-GB" sz="2400">
              <a:latin typeface="Arial" panose="020B0604020202020204" pitchFamily="34" charset="0"/>
              <a:cs typeface="Arial" panose="020B0604020202020204" pitchFamily="34" charset="0"/>
            </a:endParaRPr>
          </a:p>
        </p:txBody>
      </p:sp>
      <p:sp>
        <p:nvSpPr>
          <p:cNvPr id="8" name="Text Box 7"/>
          <p:cNvSpPr txBox="1"/>
          <p:nvPr/>
        </p:nvSpPr>
        <p:spPr>
          <a:xfrm>
            <a:off x="973455" y="3208655"/>
            <a:ext cx="10257790" cy="368300"/>
          </a:xfrm>
          <a:prstGeom prst="rect">
            <a:avLst/>
          </a:prstGeom>
          <a:noFill/>
        </p:spPr>
        <p:txBody>
          <a:bodyPr wrap="square" rtlCol="0">
            <a:spAutoFit/>
          </a:bodyPr>
          <a:lstStyle/>
          <a:p>
            <a:endParaRPr lang="en-US"/>
          </a:p>
        </p:txBody>
      </p:sp>
      <p:sp>
        <p:nvSpPr>
          <p:cNvPr id="10" name="Text Box 9"/>
          <p:cNvSpPr txBox="1"/>
          <p:nvPr/>
        </p:nvSpPr>
        <p:spPr>
          <a:xfrm>
            <a:off x="717550" y="1640205"/>
            <a:ext cx="10066020" cy="1568450"/>
          </a:xfrm>
          <a:prstGeom prst="rect">
            <a:avLst/>
          </a:prstGeom>
          <a:noFill/>
        </p:spPr>
        <p:txBody>
          <a:bodyPr wrap="square" rtlCol="0">
            <a:spAutoFit/>
          </a:bodyPr>
          <a:lstStyle/>
          <a:p>
            <a:pPr marL="342900" indent="-342900">
              <a:buFont typeface="Wingdings" panose="05000000000000000000" charset="0"/>
              <a:buChar char="Ø"/>
            </a:pPr>
            <a:r>
              <a:rPr lang="el-GR" sz="2400" dirty="0" err="1">
                <a:latin typeface="Arial" panose="020B0604020202020204" pitchFamily="34" charset="0"/>
                <a:cs typeface="Arial" panose="020B0604020202020204" pitchFamily="34" charset="0"/>
                <a:sym typeface="+mn-ea"/>
              </a:rPr>
              <a:t>“τὸν</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αὐτὸν</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δὲ</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λόγον</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ἔχει</a:t>
            </a:r>
            <a:r>
              <a:rPr lang="el-GR" sz="2400" dirty="0">
                <a:latin typeface="Arial" panose="020B0604020202020204" pitchFamily="34" charset="0"/>
                <a:cs typeface="Arial" panose="020B0604020202020204" pitchFamily="34" charset="0"/>
                <a:sym typeface="+mn-ea"/>
              </a:rPr>
              <a:t> ἥ τε </a:t>
            </a:r>
            <a:r>
              <a:rPr lang="el-GR" sz="2400" dirty="0" err="1">
                <a:latin typeface="Arial" panose="020B0604020202020204" pitchFamily="34" charset="0"/>
                <a:cs typeface="Arial" panose="020B0604020202020204" pitchFamily="34" charset="0"/>
                <a:sym typeface="+mn-ea"/>
              </a:rPr>
              <a:t>τοῦ</a:t>
            </a:r>
            <a:r>
              <a:rPr lang="el-GR" sz="2400" dirty="0">
                <a:latin typeface="Arial" panose="020B0604020202020204" pitchFamily="34" charset="0"/>
                <a:cs typeface="Arial" panose="020B0604020202020204" pitchFamily="34" charset="0"/>
                <a:sym typeface="+mn-ea"/>
              </a:rPr>
              <a:t> λόγου δύναμις </a:t>
            </a:r>
            <a:r>
              <a:rPr lang="el-GR" sz="2400" dirty="0" err="1">
                <a:latin typeface="Arial" panose="020B0604020202020204" pitchFamily="34" charset="0"/>
                <a:cs typeface="Arial" panose="020B0604020202020204" pitchFamily="34" charset="0"/>
                <a:sym typeface="+mn-ea"/>
              </a:rPr>
              <a:t>πρὸς</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τὴν</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τῆς</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ψυχῆς</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τάξιν</a:t>
            </a:r>
            <a:r>
              <a:rPr lang="el-GR" sz="2400" dirty="0">
                <a:latin typeface="Arial" panose="020B0604020202020204" pitchFamily="34" charset="0"/>
                <a:cs typeface="Arial" panose="020B0604020202020204" pitchFamily="34" charset="0"/>
                <a:sym typeface="+mn-ea"/>
              </a:rPr>
              <a:t> ἥ τε </a:t>
            </a:r>
            <a:r>
              <a:rPr lang="el-GR" sz="2400" dirty="0" err="1">
                <a:latin typeface="Arial" panose="020B0604020202020204" pitchFamily="34" charset="0"/>
                <a:cs typeface="Arial" panose="020B0604020202020204" pitchFamily="34" charset="0"/>
                <a:sym typeface="+mn-ea"/>
              </a:rPr>
              <a:t>τῶν</a:t>
            </a:r>
            <a:r>
              <a:rPr lang="el-GR" sz="2400" dirty="0">
                <a:latin typeface="Arial" panose="020B0604020202020204" pitchFamily="34" charset="0"/>
                <a:cs typeface="Arial" panose="020B0604020202020204" pitchFamily="34" charset="0"/>
                <a:sym typeface="+mn-ea"/>
              </a:rPr>
              <a:t> φαρμάκων </a:t>
            </a:r>
            <a:r>
              <a:rPr lang="el-GR" sz="2400" dirty="0" err="1">
                <a:latin typeface="Arial" panose="020B0604020202020204" pitchFamily="34" charset="0"/>
                <a:cs typeface="Arial" panose="020B0604020202020204" pitchFamily="34" charset="0"/>
                <a:sym typeface="+mn-ea"/>
              </a:rPr>
              <a:t>τάξις</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πρὸς</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τὴν</a:t>
            </a:r>
            <a:r>
              <a:rPr lang="el-GR" sz="2400" dirty="0">
                <a:latin typeface="Arial" panose="020B0604020202020204" pitchFamily="34" charset="0"/>
                <a:cs typeface="Arial" panose="020B0604020202020204" pitchFamily="34" charset="0"/>
                <a:sym typeface="+mn-ea"/>
              </a:rPr>
              <a:t> </a:t>
            </a:r>
            <a:r>
              <a:rPr lang="el-GR" sz="2400" dirty="0" err="1">
                <a:latin typeface="Arial" panose="020B0604020202020204" pitchFamily="34" charset="0"/>
                <a:cs typeface="Arial" panose="020B0604020202020204" pitchFamily="34" charset="0"/>
                <a:sym typeface="+mn-ea"/>
              </a:rPr>
              <a:t>τῶν</a:t>
            </a:r>
            <a:r>
              <a:rPr lang="el-GR" sz="2400" dirty="0">
                <a:latin typeface="Arial" panose="020B0604020202020204" pitchFamily="34" charset="0"/>
                <a:cs typeface="Arial" panose="020B0604020202020204" pitchFamily="34" charset="0"/>
                <a:sym typeface="+mn-ea"/>
              </a:rPr>
              <a:t> σωμάτων φύσιν” (= Και η δύναμη του λόγου είναι για την ψυχή ό,τι τα φάρμακα για τη φύση των σωμάτων) (Γοργία, “Ελένης Εγκώμιον”)</a:t>
            </a:r>
            <a:endParaRPr lang="en-US" sz="2400"/>
          </a:p>
        </p:txBody>
      </p:sp>
      <p:sp>
        <p:nvSpPr>
          <p:cNvPr id="11" name="Text Box 10"/>
          <p:cNvSpPr txBox="1"/>
          <p:nvPr/>
        </p:nvSpPr>
        <p:spPr>
          <a:xfrm>
            <a:off x="1061720" y="5267325"/>
            <a:ext cx="10624185" cy="460375"/>
          </a:xfrm>
          <a:prstGeom prst="rect">
            <a:avLst/>
          </a:prstGeom>
          <a:noFill/>
        </p:spPr>
        <p:txBody>
          <a:bodyPr wrap="square" rtlCol="0">
            <a:spAutoFit/>
          </a:bodyPr>
          <a:lstStyle/>
          <a:p>
            <a:pPr marL="342900" indent="-342900">
              <a:buFont typeface="Wingdings" panose="05000000000000000000" charset="0"/>
              <a:buChar char="Ø"/>
            </a:pPr>
            <a:r>
              <a:rPr lang="el-GR" sz="2400" dirty="0">
                <a:latin typeface="Arial" panose="020B0604020202020204" pitchFamily="34" charset="0"/>
                <a:cs typeface="Arial" panose="020B0604020202020204" pitchFamily="34" charset="0"/>
                <a:sym typeface="+mn-ea"/>
              </a:rPr>
              <a:t>Άρα, αναγνώριση “καλού” και “κακού” λόγου</a:t>
            </a:r>
          </a:p>
        </p:txBody>
      </p:sp>
      <p:sp>
        <p:nvSpPr>
          <p:cNvPr id="5" name="Text Box 4"/>
          <p:cNvSpPr txBox="1"/>
          <p:nvPr/>
        </p:nvSpPr>
        <p:spPr>
          <a:xfrm>
            <a:off x="1061720" y="3268980"/>
            <a:ext cx="10169525" cy="193802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“όπως κάθε φάρμακο εξάγει από το σώμα διαφορετικούς χυμούς, και άλλα σταματούν την αρρώστια ενώ άλλα τη ζωή, έτσι και οι λόγοι, άλλοι προκαλούν λύπη, άλλοι ευχαρίστηση, άλλοι φόβο, άλλοι δίνουν στους ακροατές τους θάρρος, και άλλοι φαρμακώνουν και μαγεύουν την ψυχή με ένα είδος δόλιας πειθούς”</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l-GR" sz="3200">
                <a:latin typeface="Arial" panose="020B0604020202020204" pitchFamily="34" charset="0"/>
                <a:cs typeface="Arial" panose="020B0604020202020204" pitchFamily="34" charset="0"/>
              </a:rPr>
              <a:t>Ορθός λόγος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460375"/>
          </a:xfrm>
          <a:prstGeom prst="rect">
            <a:avLst/>
          </a:prstGeom>
          <a:noFill/>
        </p:spPr>
        <p:txBody>
          <a:bodyPr wrap="square" rtlCol="0">
            <a:spAutoFit/>
          </a:bodyPr>
          <a:lstStyle/>
          <a:p>
            <a:pPr marL="342900" indent="-342900">
              <a:buFont typeface="Wingdings" panose="05000000000000000000" charset="0"/>
              <a:buChar char="Ø"/>
            </a:pPr>
            <a:endParaRPr lang="el-GR" altLang="en-GB" sz="2400">
              <a:latin typeface="Arial" panose="020B0604020202020204" pitchFamily="34" charset="0"/>
              <a:cs typeface="Arial" panose="020B0604020202020204" pitchFamily="34" charset="0"/>
            </a:endParaRPr>
          </a:p>
        </p:txBody>
      </p:sp>
      <p:sp>
        <p:nvSpPr>
          <p:cNvPr id="4" name="Text Box 3"/>
          <p:cNvSpPr txBox="1"/>
          <p:nvPr/>
        </p:nvSpPr>
        <p:spPr>
          <a:xfrm>
            <a:off x="884555" y="2808605"/>
            <a:ext cx="9899015" cy="460375"/>
          </a:xfrm>
          <a:prstGeom prst="rect">
            <a:avLst/>
          </a:prstGeom>
          <a:noFill/>
        </p:spPr>
        <p:txBody>
          <a:bodyPr wrap="square" rtlCol="0">
            <a:spAutoFit/>
          </a:bodyPr>
          <a:lstStyle/>
          <a:p>
            <a:pPr indent="0">
              <a:buFont typeface="Wingdings" panose="05000000000000000000" charset="0"/>
              <a:buNone/>
            </a:pPr>
            <a:endParaRPr lang="el-GR" altLang="en-GB" sz="2400">
              <a:latin typeface="Arial" panose="020B0604020202020204" pitchFamily="34" charset="0"/>
              <a:cs typeface="Arial" panose="020B0604020202020204" pitchFamily="34" charset="0"/>
            </a:endParaRPr>
          </a:p>
        </p:txBody>
      </p:sp>
      <p:sp>
        <p:nvSpPr>
          <p:cNvPr id="8" name="Text Box 7"/>
          <p:cNvSpPr txBox="1"/>
          <p:nvPr/>
        </p:nvSpPr>
        <p:spPr>
          <a:xfrm>
            <a:off x="973455" y="3208655"/>
            <a:ext cx="10257790" cy="368300"/>
          </a:xfrm>
          <a:prstGeom prst="rect">
            <a:avLst/>
          </a:prstGeom>
          <a:noFill/>
        </p:spPr>
        <p:txBody>
          <a:bodyPr wrap="square" rtlCol="0">
            <a:spAutoFit/>
          </a:bodyPr>
          <a:lstStyle/>
          <a:p>
            <a:endParaRPr lang="en-US"/>
          </a:p>
        </p:txBody>
      </p:sp>
      <p:sp>
        <p:nvSpPr>
          <p:cNvPr id="10" name="Text Box 9"/>
          <p:cNvSpPr txBox="1"/>
          <p:nvPr/>
        </p:nvSpPr>
        <p:spPr>
          <a:xfrm>
            <a:off x="717550" y="1640205"/>
            <a:ext cx="10066020" cy="119888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Ένας λόγος είναι καλύτερος από έναν άλλο (ορθός λόγος) παρουσιάζοντας κάποια ειδικά χαρακτηριστικά, η μελέτη των οποίων αποτελεί την μελέτη της ρητορικής &gt; ειδήμονες οι σοφιστές</a:t>
            </a:r>
          </a:p>
        </p:txBody>
      </p:sp>
      <p:sp>
        <p:nvSpPr>
          <p:cNvPr id="5" name="Text Box 4"/>
          <p:cNvSpPr txBox="1"/>
          <p:nvPr/>
        </p:nvSpPr>
        <p:spPr>
          <a:xfrm>
            <a:off x="1061720" y="2839085"/>
            <a:ext cx="10169525" cy="46037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ορθοέπεια</a:t>
            </a:r>
          </a:p>
        </p:txBody>
      </p:sp>
      <p:sp>
        <p:nvSpPr>
          <p:cNvPr id="6" name="Text Box 5"/>
          <p:cNvSpPr txBox="1"/>
          <p:nvPr/>
        </p:nvSpPr>
        <p:spPr>
          <a:xfrm>
            <a:off x="1061720" y="3268980"/>
            <a:ext cx="9721850" cy="46037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σχήματα λόγου, ηχητικά τεχνάσματα, υφολογικά χαρακτηριστικά</a:t>
            </a:r>
          </a:p>
        </p:txBody>
      </p:sp>
      <p:sp>
        <p:nvSpPr>
          <p:cNvPr id="7" name="Text Box 6"/>
          <p:cNvSpPr txBox="1"/>
          <p:nvPr/>
        </p:nvSpPr>
        <p:spPr>
          <a:xfrm>
            <a:off x="1457325" y="3729355"/>
            <a:ext cx="9326245" cy="1938020"/>
          </a:xfrm>
          <a:prstGeom prst="rect">
            <a:avLst/>
          </a:prstGeom>
          <a:noFill/>
        </p:spPr>
        <p:txBody>
          <a:bodyPr wrap="square" rtlCol="0">
            <a:spAutoFit/>
          </a:bodyPr>
          <a:lstStyle/>
          <a:p>
            <a:pPr marL="342900" indent="-342900">
              <a:buFont typeface="Wingdings" panose="05000000000000000000" charset="0"/>
              <a:buChar char="v"/>
            </a:pPr>
            <a:r>
              <a:rPr lang="el-GR" altLang="en-US" sz="2400">
                <a:latin typeface="Arial" panose="020B0604020202020204" pitchFamily="34" charset="0"/>
                <a:cs typeface="Arial" panose="020B0604020202020204" pitchFamily="34" charset="0"/>
              </a:rPr>
              <a:t>Γοργίεια σχήματα</a:t>
            </a:r>
            <a:r>
              <a:rPr lang="en-GB" altLang="en-US"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παρηχήσεις (“πλείστας δὲ πλείστοις ἐπιθυμίας ἔρωτος ἐνειργάσατο”, “δεῖ δὲ καὶ δόξῃ δεῖξαι τοῖς ἀκούουσι”), ομοιοτέλευτο (“ἢ βίᾳ ἁρπασθεῖσα, ἢ λόγοις πεισθεῖσα, ἢ ὄψει </a:t>
            </a:r>
            <a:br>
              <a:rPr lang="el-GR" altLang="en-GB" sz="2400">
                <a:latin typeface="Arial" panose="020B0604020202020204" pitchFamily="34" charset="0"/>
                <a:cs typeface="Arial" panose="020B0604020202020204" pitchFamily="34" charset="0"/>
              </a:rPr>
            </a:br>
            <a:r>
              <a:rPr lang="el-GR" altLang="en-GB" sz="2400">
                <a:latin typeface="Arial" panose="020B0604020202020204" pitchFamily="34" charset="0"/>
                <a:cs typeface="Arial" panose="020B0604020202020204" pitchFamily="34" charset="0"/>
              </a:rPr>
              <a:t>ἐρασθεῖσα”), αντιθέσεις και σχήματα λιτότητας (“οὐκ ἄδηλον, οὐδὲ ὀλίγοις. δῆλον γὰρ ὡς μητρὸς μὲν Λήδας”) κλπ.</a:t>
            </a:r>
          </a:p>
        </p:txBody>
      </p:sp>
      <p:sp>
        <p:nvSpPr>
          <p:cNvPr id="9" name="Text Box 8"/>
          <p:cNvSpPr txBox="1"/>
          <p:nvPr/>
        </p:nvSpPr>
        <p:spPr>
          <a:xfrm>
            <a:off x="1061720" y="5641340"/>
            <a:ext cx="10756265" cy="46037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καιρός</a:t>
            </a:r>
            <a:r>
              <a:rPr lang="en-GB" altLang="en-US"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επιλογή</a:t>
            </a:r>
            <a:r>
              <a:rPr lang="el-GR" altLang="en-US" sz="2400">
                <a:latin typeface="Arial" panose="020B0604020202020204" pitchFamily="34" charset="0"/>
                <a:cs typeface="Arial" panose="020B0604020202020204" pitchFamily="34" charset="0"/>
              </a:rPr>
              <a:t> κατάλληλης (“καίριας”) χρονικής στιγμής</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l-GR" sz="3200">
                <a:latin typeface="Arial" panose="020B0604020202020204" pitchFamily="34" charset="0"/>
                <a:cs typeface="Arial" panose="020B0604020202020204" pitchFamily="34" charset="0"/>
              </a:rPr>
              <a:t>Συμπεράσματα</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460375"/>
          </a:xfrm>
          <a:prstGeom prst="rect">
            <a:avLst/>
          </a:prstGeom>
          <a:noFill/>
        </p:spPr>
        <p:txBody>
          <a:bodyPr wrap="square" rtlCol="0">
            <a:spAutoFit/>
          </a:bodyPr>
          <a:lstStyle/>
          <a:p>
            <a:pPr marL="342900" indent="-342900">
              <a:buFont typeface="Wingdings" panose="05000000000000000000" charset="0"/>
              <a:buChar char="Ø"/>
            </a:pPr>
            <a:endParaRPr lang="el-GR" altLang="en-GB" sz="2400">
              <a:latin typeface="Arial" panose="020B0604020202020204" pitchFamily="34" charset="0"/>
              <a:cs typeface="Arial" panose="020B0604020202020204" pitchFamily="34" charset="0"/>
            </a:endParaRPr>
          </a:p>
        </p:txBody>
      </p:sp>
      <p:sp>
        <p:nvSpPr>
          <p:cNvPr id="4" name="Text Box 3"/>
          <p:cNvSpPr txBox="1"/>
          <p:nvPr/>
        </p:nvSpPr>
        <p:spPr>
          <a:xfrm>
            <a:off x="884555" y="2808605"/>
            <a:ext cx="9899015" cy="460375"/>
          </a:xfrm>
          <a:prstGeom prst="rect">
            <a:avLst/>
          </a:prstGeom>
          <a:noFill/>
        </p:spPr>
        <p:txBody>
          <a:bodyPr wrap="square" rtlCol="0">
            <a:spAutoFit/>
          </a:bodyPr>
          <a:lstStyle/>
          <a:p>
            <a:pPr indent="0">
              <a:buFont typeface="Wingdings" panose="05000000000000000000" charset="0"/>
              <a:buNone/>
            </a:pPr>
            <a:endParaRPr lang="el-GR" altLang="en-GB" sz="2400">
              <a:latin typeface="Arial" panose="020B0604020202020204" pitchFamily="34" charset="0"/>
              <a:cs typeface="Arial" panose="020B0604020202020204" pitchFamily="34" charset="0"/>
            </a:endParaRPr>
          </a:p>
        </p:txBody>
      </p:sp>
      <p:sp>
        <p:nvSpPr>
          <p:cNvPr id="8" name="Text Box 7"/>
          <p:cNvSpPr txBox="1"/>
          <p:nvPr/>
        </p:nvSpPr>
        <p:spPr>
          <a:xfrm>
            <a:off x="717550" y="2903855"/>
            <a:ext cx="10563860" cy="119888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Ο δημόσιος βίος στην κλασική Αθήνα ταυτιζόταν με το λόγο (πβ. ισηγορία), ενώ η φιλοσοφική σκέψη οδήγησε στην ανάπτυξη των θεωρητικών και θετικών επιστημών</a:t>
            </a:r>
          </a:p>
        </p:txBody>
      </p:sp>
      <p:sp>
        <p:nvSpPr>
          <p:cNvPr id="10" name="Text Box 9"/>
          <p:cNvSpPr txBox="1"/>
          <p:nvPr/>
        </p:nvSpPr>
        <p:spPr>
          <a:xfrm>
            <a:off x="717550" y="1640205"/>
            <a:ext cx="10066020" cy="119888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Οι θεωρίες περί υποστήριξης του αληθοφανούς ή πιθανού, του “καιρού”, και της γνώμης (=/= γνώσης) συνιστούν μια γενική θεωρία για τη ρητορική που ενδεχομένως αντιστοιχεί στη σημερινή διαφήμιση</a:t>
            </a:r>
          </a:p>
        </p:txBody>
      </p:sp>
      <p:sp>
        <p:nvSpPr>
          <p:cNvPr id="11" name="Text Box 10"/>
          <p:cNvSpPr txBox="1"/>
          <p:nvPr/>
        </p:nvSpPr>
        <p:spPr>
          <a:xfrm>
            <a:off x="717550" y="4096385"/>
            <a:ext cx="10563860" cy="193802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Οι σοφιστικές θεωρίες περί γλώσσας και λόγου θα μπορούσαν να συνδεθούν με θεμελιώδεις αρχές σύγχρονων θεωρητικών αντικειμένων (φιλοσοφία της γλώσσας, θεωρία της λογοτεχνίας, επιμέρους κλάδους της θεωρητικής γλωσσολογίας), αλλά και με σύγχρονες μορφές ρητορικού λόγου (πολιτικός, νομικός, δημοσιογραφικός κλπ.)</a:t>
            </a:r>
            <a:endParaRPr lang="en-GB" altLang="en-US" sz="2400">
              <a:latin typeface="Arial" panose="020B0604020202020204" pitchFamily="34" charset="0"/>
              <a:cs typeface="Arial" panose="020B0604020202020204" pitchFamily="34" charset="0"/>
            </a:endParaRPr>
          </a:p>
        </p:txBody>
      </p:sp>
      <p:sp>
        <p:nvSpPr>
          <p:cNvPr id="16" name="Text Box 15"/>
          <p:cNvSpPr txBox="1"/>
          <p:nvPr/>
        </p:nvSpPr>
        <p:spPr>
          <a:xfrm>
            <a:off x="1113790" y="5589905"/>
            <a:ext cx="10577830" cy="460375"/>
          </a:xfrm>
          <a:prstGeom prst="rect">
            <a:avLst/>
          </a:prstGeom>
          <a:noFill/>
        </p:spPr>
        <p:txBody>
          <a:bodyPr wrap="square" rtlCol="0">
            <a:spAutoFit/>
          </a:bodyPr>
          <a:lstStyle/>
          <a:p>
            <a:pPr indent="0">
              <a:buFont typeface="Wingdings" panose="05000000000000000000" charset="0"/>
              <a:buNone/>
            </a:pPr>
            <a:endParaRPr lang="el-GR" altLang="en-US" sz="2400">
              <a:latin typeface="Arial" panose="020B0604020202020204" pitchFamily="34" charset="0"/>
              <a:cs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Text Box 7"/>
          <p:cNvSpPr txBox="1"/>
          <p:nvPr/>
        </p:nvSpPr>
        <p:spPr>
          <a:xfrm>
            <a:off x="785495" y="1682750"/>
            <a:ext cx="10411460" cy="460375"/>
          </a:xfrm>
          <a:prstGeom prst="rect">
            <a:avLst/>
          </a:prstGeom>
          <a:noFill/>
        </p:spPr>
        <p:txBody>
          <a:bodyPr wrap="square" rtlCol="0">
            <a:spAutoFit/>
          </a:bodyPr>
          <a:lstStyle/>
          <a:p>
            <a:pPr marL="342900" indent="-342900">
              <a:buFont typeface="Wingdings" panose="05000000000000000000" charset="0"/>
              <a:buChar char="Ø"/>
            </a:pPr>
            <a:r>
              <a:rPr lang="el-GR" altLang="en-GB" sz="2400">
                <a:latin typeface="Arial" panose="020B0604020202020204" pitchFamily="34" charset="0"/>
                <a:cs typeface="Arial" panose="020B0604020202020204" pitchFamily="34" charset="0"/>
              </a:rPr>
              <a:t>Γλώσσα</a:t>
            </a:r>
            <a:r>
              <a:rPr lang="en-GB" altLang="en-GB"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σύστημα σημείων με σκοπό την επικοινωνία</a:t>
            </a:r>
          </a:p>
        </p:txBody>
      </p:sp>
      <p:sp>
        <p:nvSpPr>
          <p:cNvPr id="10" name="Text Box 9"/>
          <p:cNvSpPr txBox="1"/>
          <p:nvPr/>
        </p:nvSpPr>
        <p:spPr>
          <a:xfrm>
            <a:off x="890270" y="3711575"/>
            <a:ext cx="9973945" cy="460375"/>
          </a:xfrm>
          <a:prstGeom prst="rect">
            <a:avLst/>
          </a:prstGeom>
          <a:noFill/>
        </p:spPr>
        <p:txBody>
          <a:bodyPr wrap="square" rtlCol="0">
            <a:spAutoFit/>
          </a:bodyPr>
          <a:lstStyle/>
          <a:p>
            <a:pPr marL="342900" indent="-342900">
              <a:buFont typeface="Wingdings" panose="05000000000000000000" charset="0"/>
              <a:buChar char="Ø"/>
            </a:pPr>
            <a:r>
              <a:rPr lang="el-GR" altLang="en-GB" sz="2400">
                <a:latin typeface="Arial" panose="020B0604020202020204" pitchFamily="34" charset="0"/>
                <a:cs typeface="Arial" panose="020B0604020202020204" pitchFamily="34" charset="0"/>
                <a:sym typeface="+mn-ea"/>
              </a:rPr>
              <a:t>Λόγος</a:t>
            </a:r>
            <a:r>
              <a:rPr lang="en-GB" altLang="en-GB" sz="2400">
                <a:latin typeface="Arial" panose="020B0604020202020204" pitchFamily="34" charset="0"/>
                <a:cs typeface="Arial" panose="020B0604020202020204" pitchFamily="34" charset="0"/>
                <a:sym typeface="+mn-ea"/>
              </a:rPr>
              <a:t>: </a:t>
            </a:r>
            <a:r>
              <a:rPr lang="el-GR" altLang="en-GB" sz="2400">
                <a:latin typeface="Arial" panose="020B0604020202020204" pitchFamily="34" charset="0"/>
                <a:cs typeface="Arial" panose="020B0604020202020204" pitchFamily="34" charset="0"/>
                <a:sym typeface="+mn-ea"/>
              </a:rPr>
              <a:t>γλώσσα με νόημα (πβ. ρητορικός ή έντεχνος λόγος - πειθώ)</a:t>
            </a:r>
            <a:endParaRPr lang="en-US" sz="2400">
              <a:latin typeface="Arial" panose="020B0604020202020204" pitchFamily="34" charset="0"/>
              <a:cs typeface="Arial" panose="020B0604020202020204" pitchFamily="34" charset="0"/>
            </a:endParaRPr>
          </a:p>
        </p:txBody>
      </p:sp>
      <p:sp>
        <p:nvSpPr>
          <p:cNvPr id="11" name="Text Box 10"/>
          <p:cNvSpPr txBox="1"/>
          <p:nvPr/>
        </p:nvSpPr>
        <p:spPr>
          <a:xfrm>
            <a:off x="890270" y="833120"/>
            <a:ext cx="9173845"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Θέματα - δομή παρουσίασης</a:t>
            </a:r>
          </a:p>
        </p:txBody>
      </p:sp>
      <p:sp>
        <p:nvSpPr>
          <p:cNvPr id="12" name="Text Box 11"/>
          <p:cNvSpPr txBox="1"/>
          <p:nvPr/>
        </p:nvSpPr>
        <p:spPr>
          <a:xfrm>
            <a:off x="1169670" y="2143125"/>
            <a:ext cx="10057130" cy="1568450"/>
          </a:xfrm>
          <a:prstGeom prst="rect">
            <a:avLst/>
          </a:prstGeom>
          <a:noFill/>
        </p:spPr>
        <p:txBody>
          <a:bodyPr wrap="square" rtlCol="0">
            <a:spAutoFit/>
          </a:bodyPr>
          <a:lstStyle/>
          <a:p>
            <a:pPr indent="0">
              <a:buNone/>
            </a:pPr>
            <a:r>
              <a:rPr lang="el-GR" altLang="en-US" sz="2400">
                <a:latin typeface="Arial" panose="020B0604020202020204" pitchFamily="34" charset="0"/>
                <a:cs typeface="Arial" panose="020B0604020202020204" pitchFamily="34" charset="0"/>
              </a:rPr>
              <a:t>1. Πρωταγόρας (ρύθμιση γλωσσικού συστήματος, ορθοέπεια)</a:t>
            </a:r>
            <a:br>
              <a:rPr lang="el-GR" altLang="en-US" sz="2400">
                <a:latin typeface="Arial" panose="020B0604020202020204" pitchFamily="34" charset="0"/>
                <a:cs typeface="Arial" panose="020B0604020202020204" pitchFamily="34" charset="0"/>
              </a:rPr>
            </a:br>
            <a:r>
              <a:rPr lang="el-GR" altLang="en-US" sz="2400">
                <a:latin typeface="Arial" panose="020B0604020202020204" pitchFamily="34" charset="0"/>
                <a:cs typeface="Arial" panose="020B0604020202020204" pitchFamily="34" charset="0"/>
              </a:rPr>
              <a:t>2. Πρόδικος (συνωνυμία - ετυμολογία)</a:t>
            </a:r>
            <a:br>
              <a:rPr lang="el-GR" altLang="en-US" sz="2400">
                <a:latin typeface="Arial" panose="020B0604020202020204" pitchFamily="34" charset="0"/>
                <a:cs typeface="Arial" panose="020B0604020202020204" pitchFamily="34" charset="0"/>
              </a:rPr>
            </a:br>
            <a:r>
              <a:rPr lang="el-GR" altLang="en-GB" sz="2400">
                <a:latin typeface="Arial" panose="020B0604020202020204" pitchFamily="34" charset="0"/>
                <a:cs typeface="Arial" panose="020B0604020202020204" pitchFamily="34" charset="0"/>
              </a:rPr>
              <a:t>3. </a:t>
            </a:r>
            <a:r>
              <a:rPr lang="en-GB" altLang="el-GR" sz="2400">
                <a:latin typeface="Arial" panose="020B0604020202020204" pitchFamily="34" charset="0"/>
                <a:cs typeface="Arial" panose="020B0604020202020204" pitchFamily="34" charset="0"/>
              </a:rPr>
              <a:t>“</a:t>
            </a:r>
            <a:r>
              <a:rPr lang="el-GR" altLang="el-GR" sz="2400">
                <a:latin typeface="Arial" panose="020B0604020202020204" pitchFamily="34" charset="0"/>
                <a:cs typeface="Arial" panose="020B0604020202020204" pitchFamily="34" charset="0"/>
              </a:rPr>
              <a:t>Κρατύλος - </a:t>
            </a:r>
            <a:r>
              <a:rPr lang="el-GR" altLang="en-US" sz="2400">
                <a:latin typeface="Arial" panose="020B0604020202020204" pitchFamily="34" charset="0"/>
                <a:cs typeface="Arial" panose="020B0604020202020204" pitchFamily="34" charset="0"/>
              </a:rPr>
              <a:t>Περί Ονομάτων Ορθότητος</a:t>
            </a:r>
            <a:r>
              <a:rPr lang="en-GB" altLang="el-GR" sz="2400">
                <a:latin typeface="Arial" panose="020B0604020202020204" pitchFamily="34" charset="0"/>
                <a:cs typeface="Arial" panose="020B0604020202020204" pitchFamily="34" charset="0"/>
              </a:rPr>
              <a:t>”</a:t>
            </a:r>
            <a:r>
              <a:rPr lang="el-GR" altLang="en-GB" sz="2400">
                <a:latin typeface="Arial" panose="020B0604020202020204" pitchFamily="34" charset="0"/>
                <a:cs typeface="Arial" panose="020B0604020202020204" pitchFamily="34" charset="0"/>
              </a:rPr>
              <a:t>, του Πλάτωνα (ορθότητα των     </a:t>
            </a:r>
            <a:br>
              <a:rPr lang="el-GR" altLang="en-GB" sz="2400">
                <a:latin typeface="Arial" panose="020B0604020202020204" pitchFamily="34" charset="0"/>
                <a:cs typeface="Arial" panose="020B0604020202020204" pitchFamily="34" charset="0"/>
              </a:rPr>
            </a:br>
            <a:r>
              <a:rPr lang="el-GR" altLang="en-GB" sz="2400">
                <a:latin typeface="Arial" panose="020B0604020202020204" pitchFamily="34" charset="0"/>
                <a:cs typeface="Arial" panose="020B0604020202020204" pitchFamily="34" charset="0"/>
              </a:rPr>
              <a:t>     ονομάτων, σχετικισμός, παράδοξα, φιλοσοφική ανάλυση και διέξοδοι)</a:t>
            </a:r>
          </a:p>
        </p:txBody>
      </p:sp>
      <p:sp>
        <p:nvSpPr>
          <p:cNvPr id="13" name="Text Box 12"/>
          <p:cNvSpPr txBox="1"/>
          <p:nvPr/>
        </p:nvSpPr>
        <p:spPr>
          <a:xfrm>
            <a:off x="1169670" y="4171950"/>
            <a:ext cx="10452735" cy="1198880"/>
          </a:xfrm>
          <a:prstGeom prst="rect">
            <a:avLst/>
          </a:prstGeom>
          <a:noFill/>
        </p:spPr>
        <p:txBody>
          <a:bodyPr wrap="square" rtlCol="0">
            <a:spAutoFit/>
          </a:bodyPr>
          <a:lstStyle/>
          <a:p>
            <a:pPr indent="0">
              <a:buNone/>
            </a:pPr>
            <a:r>
              <a:rPr lang="el-GR" altLang="en-US" sz="2400">
                <a:latin typeface="Arial" panose="020B0604020202020204" pitchFamily="34" charset="0"/>
                <a:cs typeface="Arial" panose="020B0604020202020204" pitchFamily="34" charset="0"/>
              </a:rPr>
              <a:t>1. Γοργίας (“Ελένης εγκώμιον”, “Υπέρ Παλαμήδους απολογία”, “Περί    </a:t>
            </a:r>
          </a:p>
          <a:p>
            <a:pPr indent="0">
              <a:buNone/>
            </a:pPr>
            <a:r>
              <a:rPr lang="el-GR" altLang="en-US" sz="2400">
                <a:latin typeface="Arial" panose="020B0604020202020204" pitchFamily="34" charset="0"/>
                <a:cs typeface="Arial" panose="020B0604020202020204" pitchFamily="34" charset="0"/>
              </a:rPr>
              <a:t>    φύσεως”)</a:t>
            </a:r>
            <a:br>
              <a:rPr lang="el-GR" altLang="en-US" sz="2400">
                <a:latin typeface="Arial" panose="020B0604020202020204" pitchFamily="34" charset="0"/>
                <a:cs typeface="Arial" panose="020B0604020202020204" pitchFamily="34" charset="0"/>
              </a:rPr>
            </a:br>
            <a:r>
              <a:rPr lang="el-GR" altLang="en-US" sz="2400">
                <a:latin typeface="Arial" panose="020B0604020202020204" pitchFamily="34" charset="0"/>
                <a:cs typeface="Arial" panose="020B0604020202020204" pitchFamily="34" charset="0"/>
              </a:rPr>
              <a:t>2. Δόξα, ορθός λόγος, αλήθεια και αληθοφάνεια - σύνδεση με Πρωταγόρα</a:t>
            </a:r>
          </a:p>
        </p:txBody>
      </p:sp>
      <p:sp>
        <p:nvSpPr>
          <p:cNvPr id="14" name="Text Box 13"/>
          <p:cNvSpPr txBox="1"/>
          <p:nvPr/>
        </p:nvSpPr>
        <p:spPr>
          <a:xfrm>
            <a:off x="785495" y="5370830"/>
            <a:ext cx="10441305" cy="46037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Συμπεράσματα και Βιβλιογραφία</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l-GR" sz="3200">
                <a:latin typeface="Arial" panose="020B0604020202020204" pitchFamily="34" charset="0"/>
                <a:cs typeface="Arial" panose="020B0604020202020204" pitchFamily="34" charset="0"/>
              </a:rPr>
              <a:t>Βιβλιογραφία</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84555" y="1520825"/>
            <a:ext cx="9709785" cy="460375"/>
          </a:xfrm>
          <a:prstGeom prst="rect">
            <a:avLst/>
          </a:prstGeom>
          <a:noFill/>
        </p:spPr>
        <p:txBody>
          <a:bodyPr wrap="square" rtlCol="0">
            <a:spAutoFit/>
          </a:bodyPr>
          <a:lstStyle/>
          <a:p>
            <a:pPr marL="342900" indent="-342900">
              <a:buFont typeface="Wingdings" panose="05000000000000000000" charset="0"/>
              <a:buChar char="Ø"/>
            </a:pPr>
            <a:endParaRPr lang="el-GR" altLang="en-GB" sz="2400">
              <a:latin typeface="Arial" panose="020B0604020202020204" pitchFamily="34" charset="0"/>
              <a:cs typeface="Arial" panose="020B0604020202020204" pitchFamily="34" charset="0"/>
            </a:endParaRPr>
          </a:p>
        </p:txBody>
      </p:sp>
      <p:sp>
        <p:nvSpPr>
          <p:cNvPr id="4" name="Text Box 3"/>
          <p:cNvSpPr txBox="1"/>
          <p:nvPr/>
        </p:nvSpPr>
        <p:spPr>
          <a:xfrm>
            <a:off x="717550" y="2285365"/>
            <a:ext cx="9899015" cy="645160"/>
          </a:xfrm>
          <a:prstGeom prst="rect">
            <a:avLst/>
          </a:prstGeom>
          <a:noFill/>
        </p:spPr>
        <p:txBody>
          <a:bodyPr wrap="square" rtlCol="0">
            <a:spAutoFit/>
          </a:bodyPr>
          <a:lstStyle/>
          <a:p>
            <a:pPr marL="342900" indent="-342900">
              <a:buFont typeface="Wingdings" panose="05000000000000000000" charset="0"/>
              <a:buChar char="§"/>
            </a:pPr>
            <a:r>
              <a:rPr lang="en-GB" altLang="en-GB">
                <a:latin typeface="Arial" panose="020B0604020202020204" pitchFamily="34" charset="0"/>
                <a:cs typeface="Arial" panose="020B0604020202020204" pitchFamily="34" charset="0"/>
              </a:rPr>
              <a:t>Diels H., Kranz W. (1906): </a:t>
            </a:r>
            <a:r>
              <a:rPr lang="el-GR" altLang="en-GB">
                <a:latin typeface="Arial" panose="020B0604020202020204" pitchFamily="34" charset="0"/>
                <a:cs typeface="Arial" panose="020B0604020202020204" pitchFamily="34" charset="0"/>
              </a:rPr>
              <a:t>Οι Προσωκρατικοί, Τόμος Β΄, 2007, μτφρ. Κύκρος Α. Βασίλειος, Παπαδήμας, Αθήνα</a:t>
            </a:r>
          </a:p>
        </p:txBody>
      </p:sp>
      <p:sp>
        <p:nvSpPr>
          <p:cNvPr id="10" name="Text Box 9"/>
          <p:cNvSpPr txBox="1"/>
          <p:nvPr/>
        </p:nvSpPr>
        <p:spPr>
          <a:xfrm>
            <a:off x="717550" y="1640205"/>
            <a:ext cx="10066020" cy="645160"/>
          </a:xfrm>
          <a:prstGeom prst="rect">
            <a:avLst/>
          </a:prstGeom>
          <a:noFill/>
        </p:spPr>
        <p:txBody>
          <a:bodyPr wrap="square" rtlCol="0">
            <a:spAutoFit/>
          </a:bodyPr>
          <a:lstStyle/>
          <a:p>
            <a:pPr marL="342900" indent="-342900">
              <a:buFont typeface="Wingdings" panose="05000000000000000000" charset="0"/>
              <a:buChar char="§"/>
            </a:pPr>
            <a:r>
              <a:rPr lang="en-GB" altLang="en-US">
                <a:latin typeface="Arial" panose="020B0604020202020204" pitchFamily="34" charset="0"/>
                <a:cs typeface="Arial" panose="020B0604020202020204" pitchFamily="34" charset="0"/>
              </a:rPr>
              <a:t>Kerferd G.B. (</a:t>
            </a:r>
            <a:r>
              <a:rPr lang="el-GR" altLang="en-US">
                <a:latin typeface="Arial" panose="020B0604020202020204" pitchFamily="34" charset="0"/>
                <a:cs typeface="Arial" panose="020B0604020202020204" pitchFamily="34" charset="0"/>
              </a:rPr>
              <a:t>1</a:t>
            </a:r>
            <a:r>
              <a:rPr lang="en-GB">
                <a:latin typeface="Arial" panose="020B0604020202020204" pitchFamily="34" charset="0"/>
                <a:cs typeface="Arial" panose="020B0604020202020204" pitchFamily="34" charset="0"/>
              </a:rPr>
              <a:t>981): </a:t>
            </a:r>
            <a:r>
              <a:rPr lang="el-GR">
                <a:latin typeface="Arial" panose="020B0604020202020204" pitchFamily="34" charset="0"/>
                <a:cs typeface="Arial" panose="020B0604020202020204" pitchFamily="34" charset="0"/>
              </a:rPr>
              <a:t>Η σοφιστική κίνηση, Γ’ έκδοση, 2014, μτφρ. Παναγιώτης Φαναράς, Α. Καρδαμίτσα</a:t>
            </a:r>
            <a:r>
              <a:rPr lang="en-GB" altLang="el-GR">
                <a:latin typeface="Arial" panose="020B0604020202020204" pitchFamily="34" charset="0"/>
                <a:cs typeface="Arial" panose="020B0604020202020204" pitchFamily="34" charset="0"/>
              </a:rPr>
              <a:t>, </a:t>
            </a:r>
            <a:r>
              <a:rPr lang="el-GR" altLang="en-GB">
                <a:latin typeface="Arial" panose="020B0604020202020204" pitchFamily="34" charset="0"/>
                <a:cs typeface="Arial" panose="020B0604020202020204" pitchFamily="34" charset="0"/>
              </a:rPr>
              <a:t>Αθήνα</a:t>
            </a:r>
          </a:p>
        </p:txBody>
      </p:sp>
      <p:sp>
        <p:nvSpPr>
          <p:cNvPr id="6" name="Text Box 5"/>
          <p:cNvSpPr txBox="1"/>
          <p:nvPr/>
        </p:nvSpPr>
        <p:spPr>
          <a:xfrm>
            <a:off x="717550" y="2930525"/>
            <a:ext cx="10130790" cy="368300"/>
          </a:xfrm>
          <a:prstGeom prst="rect">
            <a:avLst/>
          </a:prstGeom>
          <a:noFill/>
        </p:spPr>
        <p:txBody>
          <a:bodyPr wrap="square" rtlCol="0">
            <a:spAutoFit/>
          </a:bodyPr>
          <a:lstStyle/>
          <a:p>
            <a:pPr marL="285750" indent="-285750">
              <a:buFont typeface="Wingdings" panose="05000000000000000000" charset="0"/>
              <a:buChar char="§"/>
            </a:pPr>
            <a:r>
              <a:rPr lang="en-GB">
                <a:latin typeface="Arial" panose="020B0604020202020204" pitchFamily="34" charset="0"/>
                <a:cs typeface="Arial" panose="020B0604020202020204" pitchFamily="34" charset="0"/>
              </a:rPr>
              <a:t>A. Graeser (1977): On language, thought and reality in Ancient Greek Philosophy</a:t>
            </a:r>
          </a:p>
        </p:txBody>
      </p:sp>
      <p:sp>
        <p:nvSpPr>
          <p:cNvPr id="9" name="Text Box 8"/>
          <p:cNvSpPr txBox="1"/>
          <p:nvPr/>
        </p:nvSpPr>
        <p:spPr>
          <a:xfrm>
            <a:off x="717550" y="3298825"/>
            <a:ext cx="9788525" cy="368300"/>
          </a:xfrm>
          <a:prstGeom prst="rect">
            <a:avLst/>
          </a:prstGeom>
          <a:noFill/>
        </p:spPr>
        <p:txBody>
          <a:bodyPr wrap="square" rtlCol="0">
            <a:spAutoFit/>
          </a:bodyPr>
          <a:lstStyle/>
          <a:p>
            <a:pPr marL="285750" indent="-285750">
              <a:buFont typeface="Wingdings" panose="05000000000000000000" charset="0"/>
              <a:buChar char="§"/>
            </a:pPr>
            <a:r>
              <a:rPr lang="el-GR" altLang="en-US">
                <a:latin typeface="Arial" panose="020B0604020202020204" pitchFamily="34" charset="0"/>
                <a:cs typeface="Arial" panose="020B0604020202020204" pitchFamily="34" charset="0"/>
              </a:rPr>
              <a:t>Γ. Αναγνωστόπουλος (1973/74)</a:t>
            </a:r>
            <a:r>
              <a:rPr lang="en-US" altLang="en-US">
                <a:latin typeface="Arial" panose="020B0604020202020204" pitchFamily="34" charset="0"/>
                <a:cs typeface="Arial" panose="020B0604020202020204" pitchFamily="34" charset="0"/>
              </a:rPr>
              <a:t>: The significance of Plato’s Cratylus, Review of Metaphysics</a:t>
            </a:r>
          </a:p>
        </p:txBody>
      </p:sp>
      <p:sp>
        <p:nvSpPr>
          <p:cNvPr id="12" name="Text Box 11"/>
          <p:cNvSpPr txBox="1"/>
          <p:nvPr/>
        </p:nvSpPr>
        <p:spPr>
          <a:xfrm>
            <a:off x="717550" y="3667125"/>
            <a:ext cx="9886315" cy="368300"/>
          </a:xfrm>
          <a:prstGeom prst="rect">
            <a:avLst/>
          </a:prstGeom>
          <a:noFill/>
        </p:spPr>
        <p:txBody>
          <a:bodyPr wrap="square" rtlCol="0">
            <a:spAutoFit/>
          </a:bodyPr>
          <a:lstStyle/>
          <a:p>
            <a:pPr marL="285750" indent="-285750">
              <a:buFont typeface="Wingdings" panose="05000000000000000000" charset="0"/>
              <a:buChar char="§"/>
            </a:pPr>
            <a:r>
              <a:rPr lang="en-US">
                <a:latin typeface="Arial" panose="020B0604020202020204" pitchFamily="34" charset="0"/>
                <a:cs typeface="Arial" panose="020B0604020202020204" pitchFamily="34" charset="0"/>
                <a:hlinkClick r:id="rId3" action="ppaction://hlinkfile"/>
              </a:rPr>
              <a:t>Β. Κάλφα</a:t>
            </a:r>
            <a:r>
              <a:rPr lang="el-GR">
                <a:latin typeface="Arial" panose="020B0604020202020204" pitchFamily="34" charset="0"/>
                <a:cs typeface="Arial" panose="020B0604020202020204" pitchFamily="34" charset="0"/>
                <a:hlinkClick r:id="rId3" action="ppaction://hlinkfile"/>
              </a:rPr>
              <a:t>ς,</a:t>
            </a:r>
            <a:r>
              <a:rPr lang="en-US">
                <a:latin typeface="Arial" panose="020B0604020202020204" pitchFamily="34" charset="0"/>
                <a:cs typeface="Arial" panose="020B0604020202020204" pitchFamily="34" charset="0"/>
                <a:hlinkClick r:id="rId3" action="ppaction://hlinkfile"/>
              </a:rPr>
              <a:t> Γ. Ζωγραφίδη</a:t>
            </a:r>
            <a:r>
              <a:rPr lang="el-GR" altLang="en-US">
                <a:latin typeface="Arial" panose="020B0604020202020204" pitchFamily="34" charset="0"/>
                <a:cs typeface="Arial" panose="020B0604020202020204" pitchFamily="34" charset="0"/>
                <a:hlinkClick r:id="rId3" action="ppaction://hlinkfile"/>
              </a:rPr>
              <a:t>ς</a:t>
            </a:r>
            <a:r>
              <a:rPr lang="en-GB" altLang="en-US">
                <a:latin typeface="Arial" panose="020B0604020202020204" pitchFamily="34" charset="0"/>
                <a:cs typeface="Arial" panose="020B0604020202020204" pitchFamily="34" charset="0"/>
                <a:hlinkClick r:id="rId3" action="ppaction://hlinkfile"/>
              </a:rPr>
              <a:t>: </a:t>
            </a:r>
            <a:r>
              <a:rPr lang="el-GR" altLang="en-US">
                <a:latin typeface="Arial" panose="020B0604020202020204" pitchFamily="34" charset="0"/>
                <a:cs typeface="Arial" panose="020B0604020202020204" pitchFamily="34" charset="0"/>
                <a:hlinkClick r:id="rId3" action="ppaction://hlinkfile"/>
              </a:rPr>
              <a:t>Ο Πλάτων και η φιλοσοφική ακαδημία, 7.5. Η θεωρία των Ιδεών</a:t>
            </a:r>
            <a:endParaRPr lang="el-GR" altLang="en-US">
              <a:latin typeface="Arial" panose="020B0604020202020204" pitchFamily="34" charset="0"/>
              <a:cs typeface="Arial" panose="020B0604020202020204" pitchFamily="34" charset="0"/>
            </a:endParaRPr>
          </a:p>
        </p:txBody>
      </p:sp>
      <p:sp>
        <p:nvSpPr>
          <p:cNvPr id="13" name="Text Box 12"/>
          <p:cNvSpPr txBox="1"/>
          <p:nvPr/>
        </p:nvSpPr>
        <p:spPr>
          <a:xfrm>
            <a:off x="717550" y="4035425"/>
            <a:ext cx="10029190" cy="368300"/>
          </a:xfrm>
          <a:prstGeom prst="rect">
            <a:avLst/>
          </a:prstGeom>
          <a:noFill/>
        </p:spPr>
        <p:txBody>
          <a:bodyPr wrap="square" rtlCol="0">
            <a:spAutoFit/>
          </a:bodyPr>
          <a:lstStyle/>
          <a:p>
            <a:pPr marL="285750" indent="-285750">
              <a:buFont typeface="Wingdings" panose="05000000000000000000" charset="0"/>
              <a:buChar char="§"/>
            </a:pPr>
            <a:r>
              <a:rPr lang="en-US">
                <a:latin typeface="Arial" panose="020B0604020202020204" pitchFamily="34" charset="0"/>
                <a:cs typeface="Arial" panose="020B0604020202020204" pitchFamily="34" charset="0"/>
                <a:hlinkClick r:id="rId4" action="ppaction://hlinkfile"/>
              </a:rPr>
              <a:t>Β. Κάλφα</a:t>
            </a:r>
            <a:r>
              <a:rPr lang="el-GR" altLang="en-US">
                <a:latin typeface="Arial" panose="020B0604020202020204" pitchFamily="34" charset="0"/>
                <a:cs typeface="Arial" panose="020B0604020202020204" pitchFamily="34" charset="0"/>
                <a:hlinkClick r:id="rId4" action="ppaction://hlinkfile"/>
              </a:rPr>
              <a:t>ς,</a:t>
            </a:r>
            <a:r>
              <a:rPr lang="en-US">
                <a:latin typeface="Arial" panose="020B0604020202020204" pitchFamily="34" charset="0"/>
                <a:cs typeface="Arial" panose="020B0604020202020204" pitchFamily="34" charset="0"/>
                <a:hlinkClick r:id="rId4" action="ppaction://hlinkfile"/>
              </a:rPr>
              <a:t> Γ. Ζωγραφίδη</a:t>
            </a:r>
            <a:r>
              <a:rPr lang="el-GR" altLang="en-US">
                <a:latin typeface="Arial" panose="020B0604020202020204" pitchFamily="34" charset="0"/>
                <a:cs typeface="Arial" panose="020B0604020202020204" pitchFamily="34" charset="0"/>
                <a:hlinkClick r:id="rId4" action="ppaction://hlinkfile"/>
              </a:rPr>
              <a:t>ς</a:t>
            </a:r>
            <a:r>
              <a:rPr lang="en-GB" altLang="en-US">
                <a:latin typeface="Arial" panose="020B0604020202020204" pitchFamily="34" charset="0"/>
                <a:cs typeface="Arial" panose="020B0604020202020204" pitchFamily="34" charset="0"/>
                <a:hlinkClick r:id="rId4" action="ppaction://hlinkfile"/>
              </a:rPr>
              <a:t>: </a:t>
            </a:r>
            <a:r>
              <a:rPr lang="el-GR" altLang="en-US">
                <a:latin typeface="Arial" panose="020B0604020202020204" pitchFamily="34" charset="0"/>
                <a:cs typeface="Arial" panose="020B0604020202020204" pitchFamily="34" charset="0"/>
                <a:hlinkClick r:id="rId4" action="ppaction://hlinkfile"/>
              </a:rPr>
              <a:t>Αρχαίοι Έλληνες Φιλόσοφοι, 6.5. Γλώσσα και αλήθεια</a:t>
            </a:r>
            <a:endParaRPr lang="el-GR" altLang="en-US">
              <a:latin typeface="Arial" panose="020B0604020202020204" pitchFamily="34" charset="0"/>
              <a:cs typeface="Arial" panose="020B0604020202020204" pitchFamily="34" charset="0"/>
            </a:endParaRPr>
          </a:p>
        </p:txBody>
      </p:sp>
      <p:sp>
        <p:nvSpPr>
          <p:cNvPr id="14" name="Text Box 13"/>
          <p:cNvSpPr txBox="1"/>
          <p:nvPr/>
        </p:nvSpPr>
        <p:spPr>
          <a:xfrm>
            <a:off x="717550" y="4403725"/>
            <a:ext cx="9597390" cy="368300"/>
          </a:xfrm>
          <a:prstGeom prst="rect">
            <a:avLst/>
          </a:prstGeom>
          <a:noFill/>
        </p:spPr>
        <p:txBody>
          <a:bodyPr wrap="square" rtlCol="0">
            <a:spAutoFit/>
          </a:bodyPr>
          <a:lstStyle/>
          <a:p>
            <a:pPr marL="285750" indent="-285750">
              <a:buFont typeface="Wingdings" panose="05000000000000000000" charset="0"/>
              <a:buChar char="§"/>
            </a:pPr>
            <a:r>
              <a:rPr lang="en-US">
                <a:latin typeface="Arial" panose="020B0604020202020204" pitchFamily="34" charset="0"/>
                <a:cs typeface="Arial" panose="020B0604020202020204" pitchFamily="34" charset="0"/>
                <a:hlinkClick r:id="rId5" action="ppaction://hlinkfile"/>
              </a:rPr>
              <a:t>Χρυσάνθη Τσίτσιου-Χελιδόνη</a:t>
            </a:r>
            <a:r>
              <a:rPr lang="en-GB">
                <a:latin typeface="Arial" panose="020B0604020202020204" pitchFamily="34" charset="0"/>
                <a:cs typeface="Arial" panose="020B0604020202020204" pitchFamily="34" charset="0"/>
                <a:hlinkClick r:id="rId5" action="ppaction://hlinkfile"/>
              </a:rPr>
              <a:t>: </a:t>
            </a:r>
            <a:r>
              <a:rPr lang="el-GR">
                <a:latin typeface="Arial" panose="020B0604020202020204" pitchFamily="34" charset="0"/>
                <a:cs typeface="Arial" panose="020B0604020202020204" pitchFamily="34" charset="0"/>
                <a:hlinkClick r:id="rId5" action="ppaction://hlinkfile"/>
              </a:rPr>
              <a:t>Η σοφιστική κίνηση, Β1.2.2.</a:t>
            </a:r>
            <a:r>
              <a:rPr lang="en-GB" altLang="el-GR">
                <a:latin typeface="Arial" panose="020B0604020202020204" pitchFamily="34" charset="0"/>
                <a:cs typeface="Arial" panose="020B0604020202020204" pitchFamily="34" charset="0"/>
                <a:hlinkClick r:id="rId5" action="ppaction://hlinkfile"/>
              </a:rPr>
              <a:t>ii. </a:t>
            </a:r>
            <a:r>
              <a:rPr lang="el-GR" altLang="el-GR">
                <a:latin typeface="Arial" panose="020B0604020202020204" pitchFamily="34" charset="0"/>
                <a:cs typeface="Arial" panose="020B0604020202020204" pitchFamily="34" charset="0"/>
                <a:hlinkClick r:id="rId5" action="ppaction://hlinkfile"/>
              </a:rPr>
              <a:t>Γοργίας</a:t>
            </a:r>
            <a:endParaRPr lang="el-GR" altLang="el-GR">
              <a:latin typeface="Arial" panose="020B0604020202020204" pitchFamily="34" charset="0"/>
              <a:cs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Πρωταγόρας</a:t>
            </a:r>
          </a:p>
        </p:txBody>
      </p:sp>
      <p:sp>
        <p:nvSpPr>
          <p:cNvPr id="3" name="Text Box 2"/>
          <p:cNvSpPr txBox="1"/>
          <p:nvPr/>
        </p:nvSpPr>
        <p:spPr>
          <a:xfrm>
            <a:off x="785495" y="1992630"/>
            <a:ext cx="10426065" cy="119888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a:t>
            </a:r>
            <a:r>
              <a:rPr lang="en-US" sz="2400">
                <a:latin typeface="Arial" panose="020B0604020202020204" pitchFamily="34" charset="0"/>
                <a:cs typeface="Arial" panose="020B0604020202020204" pitchFamily="34" charset="0"/>
              </a:rPr>
              <a:t>ἔπειτα φωνὴν καὶ ὀνόματα ταχὺ διηρθρώσατο τῇ τέχνῃ</a:t>
            </a:r>
            <a:r>
              <a:rPr lang="el-GR" altLang="en-US" sz="2400">
                <a:latin typeface="Arial" panose="020B0604020202020204" pitchFamily="34" charset="0"/>
                <a:cs typeface="Arial" panose="020B0604020202020204" pitchFamily="34" charset="0"/>
              </a:rPr>
              <a:t>” (= κατόπιν, με την αξιοσύνη του γρήγορα σχημάτισε γλώσσα και λέξεις, συνταιριάζοντας τις συλλαβές) </a:t>
            </a:r>
            <a:r>
              <a:rPr lang="el-GR" altLang="en-US" sz="2400">
                <a:latin typeface="Arial" panose="020B0604020202020204" pitchFamily="34" charset="0"/>
                <a:cs typeface="Arial" panose="020B0604020202020204" pitchFamily="34" charset="0"/>
                <a:sym typeface="+mn-ea"/>
              </a:rPr>
              <a:t>(Πλάτωνος, “Πρωταγόρας”)</a:t>
            </a:r>
            <a:endParaRPr lang="el-GR" altLang="en-US" sz="2400">
              <a:latin typeface="Arial" panose="020B0604020202020204" pitchFamily="34" charset="0"/>
              <a:cs typeface="Arial" panose="020B0604020202020204" pitchFamily="34" charset="0"/>
            </a:endParaRPr>
          </a:p>
        </p:txBody>
      </p:sp>
      <p:sp>
        <p:nvSpPr>
          <p:cNvPr id="4" name="Text Box 3"/>
          <p:cNvSpPr txBox="1"/>
          <p:nvPr/>
        </p:nvSpPr>
        <p:spPr>
          <a:xfrm>
            <a:off x="974725" y="5136515"/>
            <a:ext cx="10205085" cy="829945"/>
          </a:xfrm>
          <a:prstGeom prst="rect">
            <a:avLst/>
          </a:prstGeom>
          <a:noFill/>
        </p:spPr>
        <p:txBody>
          <a:bodyPr wrap="square" rtlCol="0">
            <a:spAutoFit/>
          </a:bodyPr>
          <a:lstStyle/>
          <a:p>
            <a:pPr indent="0" algn="l">
              <a:buNone/>
            </a:pPr>
            <a:r>
              <a:rPr lang="el-GR" altLang="en-US" sz="2400">
                <a:latin typeface="Arial" panose="020B0604020202020204" pitchFamily="34" charset="0"/>
                <a:cs typeface="Arial" panose="020B0604020202020204" pitchFamily="34" charset="0"/>
              </a:rPr>
              <a:t>γλώσσα ως ανθρώπινο δημιούργημα, με διαρθρωμένη κατανομή φωνής και ονομάτων *(όνομα = κάθε λέξη ή πρόταση στο σύνολό της)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6" name="Down Arrow 5"/>
          <p:cNvSpPr/>
          <p:nvPr/>
        </p:nvSpPr>
        <p:spPr>
          <a:xfrm>
            <a:off x="4884420" y="3445510"/>
            <a:ext cx="1230630" cy="1436370"/>
          </a:xfrm>
          <a:prstGeom prst="downArrow">
            <a:avLst>
              <a:gd name="adj1" fmla="val 50000"/>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Πρωταγόρας</a:t>
            </a:r>
          </a:p>
        </p:txBody>
      </p:sp>
      <p:sp>
        <p:nvSpPr>
          <p:cNvPr id="3" name="Text Box 2"/>
          <p:cNvSpPr txBox="1"/>
          <p:nvPr/>
        </p:nvSpPr>
        <p:spPr>
          <a:xfrm>
            <a:off x="753745" y="2640330"/>
            <a:ext cx="10426065" cy="193802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a:t>
            </a:r>
            <a:r>
              <a:rPr lang="el-GR" sz="2400">
                <a:latin typeface="Arial" panose="020B0604020202020204" pitchFamily="34" charset="0"/>
                <a:cs typeface="Arial" panose="020B0604020202020204" pitchFamily="34" charset="0"/>
              </a:rPr>
              <a:t>ο Πρωταγόρας πρώτος διέκρινε τέσσερα είδη στην εκφορά του λόγου</a:t>
            </a:r>
            <a:r>
              <a:rPr lang="en-GB" sz="2400">
                <a:latin typeface="Arial" panose="020B0604020202020204" pitchFamily="34" charset="0"/>
                <a:cs typeface="Arial" panose="020B0604020202020204" pitchFamily="34" charset="0"/>
              </a:rPr>
              <a:t>:</a:t>
            </a:r>
            <a:r>
              <a:rPr lang="el-GR" altLang="en-GB" sz="2400">
                <a:latin typeface="Arial" panose="020B0604020202020204" pitchFamily="34" charset="0"/>
                <a:cs typeface="Arial" panose="020B0604020202020204" pitchFamily="34" charset="0"/>
              </a:rPr>
              <a:t> την ευχή, την ερώτηση, την απάντηση και την εντολή (άλλοι λένε εφτά είδη, την αφήγηση, την ερώτηση, την απάντηση, την εντολή, την έκθεση, την παράκληση και την επίκληση), αυτές ακριβώς τις διακρίσεις ονόμασε “θεμέλια του λόγου” (</a:t>
            </a:r>
            <a:r>
              <a:rPr lang="el-GR" altLang="en-GB" sz="2400" i="1">
                <a:latin typeface="Arial" panose="020B0604020202020204" pitchFamily="34" charset="0"/>
                <a:cs typeface="Arial" panose="020B0604020202020204" pitchFamily="34" charset="0"/>
              </a:rPr>
              <a:t>πυθμένα λόγων</a:t>
            </a:r>
            <a:r>
              <a:rPr lang="el-GR" altLang="en-GB" sz="2400">
                <a:latin typeface="Arial" panose="020B0604020202020204" pitchFamily="34" charset="0"/>
                <a:cs typeface="Arial" panose="020B0604020202020204" pitchFamily="34" charset="0"/>
              </a:rPr>
              <a:t>)” (Διογένης Λαέρτιος)</a:t>
            </a:r>
          </a:p>
        </p:txBody>
      </p:sp>
      <p:sp>
        <p:nvSpPr>
          <p:cNvPr id="4" name="Text Box 3"/>
          <p:cNvSpPr txBox="1"/>
          <p:nvPr/>
        </p:nvSpPr>
        <p:spPr>
          <a:xfrm>
            <a:off x="1198245" y="4675505"/>
            <a:ext cx="9536430" cy="82994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ο Αλκιδάμας διέκρινε κι αυτός τέσσερα είδη λόγου</a:t>
            </a:r>
            <a:r>
              <a:rPr lang="en-GB" altLang="en-US" sz="2400">
                <a:latin typeface="Arial" panose="020B0604020202020204" pitchFamily="34" charset="0"/>
                <a:cs typeface="Arial" panose="020B0604020202020204" pitchFamily="34" charset="0"/>
              </a:rPr>
              <a:t>: </a:t>
            </a:r>
            <a:r>
              <a:rPr lang="el-GR" altLang="en-US" sz="2400">
                <a:latin typeface="Arial" panose="020B0604020202020204" pitchFamily="34" charset="0"/>
                <a:cs typeface="Arial" panose="020B0604020202020204" pitchFamily="34" charset="0"/>
              </a:rPr>
              <a:t>κατάφαση, άρνηση, ερώτηση, προσφώνηση*</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5" name="Text Box 4"/>
          <p:cNvSpPr txBox="1"/>
          <p:nvPr/>
        </p:nvSpPr>
        <p:spPr>
          <a:xfrm>
            <a:off x="753745" y="1713230"/>
            <a:ext cx="10624185" cy="82994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a:t>
            </a:r>
            <a:r>
              <a:rPr lang="en-US" sz="2400">
                <a:latin typeface="Arial" panose="020B0604020202020204" pitchFamily="34" charset="0"/>
                <a:cs typeface="Arial" panose="020B0604020202020204" pitchFamily="34" charset="0"/>
              </a:rPr>
              <a:t>Το τέταρτο είναι να διακρίνουμε —όπως έκανε ο Πρωταγόρας— τα γένη των ουσιαστικών: αρσενικά, θηλυκά και άψυχα</a:t>
            </a:r>
            <a:r>
              <a:rPr lang="en-GB" altLang="en-US" sz="2400">
                <a:latin typeface="Arial" panose="020B0604020202020204" pitchFamily="34" charset="0"/>
                <a:cs typeface="Arial" panose="020B0604020202020204" pitchFamily="34" charset="0"/>
              </a:rPr>
              <a:t>” (</a:t>
            </a:r>
            <a:r>
              <a:rPr lang="el-GR" altLang="en-GB" sz="2400">
                <a:latin typeface="Arial" panose="020B0604020202020204" pitchFamily="34" charset="0"/>
                <a:cs typeface="Arial" panose="020B0604020202020204" pitchFamily="34" charset="0"/>
              </a:rPr>
              <a:t>Αριστοτέλους, “Ρητορική”</a:t>
            </a:r>
            <a:r>
              <a:rPr lang="en-GB" altLang="en-GB" sz="2400">
                <a:latin typeface="Arial" panose="020B0604020202020204" pitchFamily="34" charset="0"/>
                <a:cs typeface="Arial" panose="020B0604020202020204" pitchFamily="34" charset="0"/>
              </a:rPr>
              <a:t>)</a:t>
            </a:r>
          </a:p>
        </p:txBody>
      </p:sp>
      <p:sp>
        <p:nvSpPr>
          <p:cNvPr id="6" name="Text Box 5"/>
          <p:cNvSpPr txBox="1"/>
          <p:nvPr/>
        </p:nvSpPr>
        <p:spPr>
          <a:xfrm>
            <a:off x="891540" y="5602605"/>
            <a:ext cx="9686290" cy="46037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Προσπάθεια “διόρθωσης” της γλώσσας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Πρωταγόρας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6" name="Text Box 5"/>
          <p:cNvSpPr txBox="1"/>
          <p:nvPr/>
        </p:nvSpPr>
        <p:spPr>
          <a:xfrm>
            <a:off x="785495" y="1833880"/>
            <a:ext cx="9686290" cy="46037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Ορθοέπεια</a:t>
            </a:r>
            <a:r>
              <a:rPr lang="en-GB" altLang="en-US" sz="2400">
                <a:latin typeface="Arial" panose="020B0604020202020204" pitchFamily="34" charset="0"/>
                <a:cs typeface="Arial" panose="020B0604020202020204" pitchFamily="34" charset="0"/>
              </a:rPr>
              <a:t>: </a:t>
            </a:r>
            <a:r>
              <a:rPr lang="el-GR" altLang="en-US" sz="2400">
                <a:latin typeface="Arial" panose="020B0604020202020204" pitchFamily="34" charset="0"/>
                <a:cs typeface="Arial" panose="020B0604020202020204" pitchFamily="34" charset="0"/>
              </a:rPr>
              <a:t>η ορθή χρήση των γλωσσικών τύπων</a:t>
            </a:r>
          </a:p>
        </p:txBody>
      </p:sp>
      <p:sp>
        <p:nvSpPr>
          <p:cNvPr id="7" name="Text Box 6"/>
          <p:cNvSpPr txBox="1"/>
          <p:nvPr/>
        </p:nvSpPr>
        <p:spPr>
          <a:xfrm>
            <a:off x="1207135" y="2294255"/>
            <a:ext cx="9777095" cy="1568450"/>
          </a:xfrm>
          <a:prstGeom prst="rect">
            <a:avLst/>
          </a:prstGeom>
          <a:noFill/>
        </p:spPr>
        <p:txBody>
          <a:bodyPr wrap="square" rtlCol="0">
            <a:spAutoFit/>
          </a:bodyPr>
          <a:lstStyle/>
          <a:p>
            <a:pPr marL="342900" indent="-342900" algn="l">
              <a:buFont typeface="Wingdings" panose="05000000000000000000" charset="0"/>
              <a:buChar char="Ø"/>
            </a:pPr>
            <a:r>
              <a:rPr lang="el-GR" altLang="en-US" sz="2400">
                <a:latin typeface="Arial" panose="020B0604020202020204" pitchFamily="34" charset="0"/>
                <a:cs typeface="Arial" panose="020B0604020202020204" pitchFamily="34" charset="0"/>
                <a:sym typeface="+mn-ea"/>
              </a:rPr>
              <a:t>Στην «ορθοέπεια» του Πρωταγόρα θα πρέπει να αναγνωρίσουμε την πρώτη προσπάθεια διατύπωσης γραμματικών και συντακτικών κανόνων της γλώσσας, σε μια περίοδο όπου η γραπτή έκφραση της γλώσσας κερδίζει συνεχώς έδαφος.</a:t>
            </a:r>
            <a:endParaRPr lang="el-GR" altLang="en-GB" sz="2400">
              <a:latin typeface="Arial" panose="020B0604020202020204" pitchFamily="34" charset="0"/>
              <a:cs typeface="Arial" panose="020B0604020202020204" pitchFamily="34" charset="0"/>
              <a:sym typeface="+mn-ea"/>
            </a:endParaRPr>
          </a:p>
        </p:txBody>
      </p:sp>
      <p:sp>
        <p:nvSpPr>
          <p:cNvPr id="8" name="Text Box 7"/>
          <p:cNvSpPr txBox="1"/>
          <p:nvPr/>
        </p:nvSpPr>
        <p:spPr>
          <a:xfrm>
            <a:off x="1210310" y="3862705"/>
            <a:ext cx="9773920" cy="1198880"/>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rPr>
              <a:t>Συνειδητή προσπάθεια - μέτρα για αλλαγή στα ονόματα που θεωρούσε μη ορθής χρήσης (</a:t>
            </a:r>
            <a:r>
              <a:rPr lang="el-GR" altLang="en-GB" sz="2400">
                <a:latin typeface="Arial" panose="020B0604020202020204" pitchFamily="34" charset="0"/>
                <a:cs typeface="Arial" panose="020B0604020202020204" pitchFamily="34" charset="0"/>
              </a:rPr>
              <a:t>λχ.</a:t>
            </a:r>
            <a:r>
              <a:rPr lang="en-GB" sz="2400">
                <a:latin typeface="Arial" panose="020B0604020202020204" pitchFamily="34" charset="0"/>
                <a:cs typeface="Arial" panose="020B0604020202020204" pitchFamily="34" charset="0"/>
              </a:rPr>
              <a:t> </a:t>
            </a:r>
            <a:r>
              <a:rPr altLang="en-US" sz="2400">
                <a:latin typeface="Arial" panose="020B0604020202020204" pitchFamily="34" charset="0"/>
                <a:cs typeface="Arial" panose="020B0604020202020204" pitchFamily="34" charset="0"/>
              </a:rPr>
              <a:t>μῆνις</a:t>
            </a:r>
            <a:r>
              <a:rPr lang="el-GR" sz="2400">
                <a:latin typeface="Arial" panose="020B0604020202020204" pitchFamily="34" charset="0"/>
                <a:cs typeface="Arial" panose="020B0604020202020204" pitchFamily="34" charset="0"/>
              </a:rPr>
              <a:t> και πήληξ &gt; ως αρσενικά, μάλλον με μορφολογικά κριτήρια, αλλά μπορεί και σημασιολογικά)</a:t>
            </a:r>
          </a:p>
        </p:txBody>
      </p:sp>
      <p:sp>
        <p:nvSpPr>
          <p:cNvPr id="9" name="Text Box 8"/>
          <p:cNvSpPr txBox="1"/>
          <p:nvPr/>
        </p:nvSpPr>
        <p:spPr>
          <a:xfrm>
            <a:off x="891540" y="5149850"/>
            <a:ext cx="9817735" cy="82994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Τον Ιππία απασχόλησε η “ορθή χρήση των γραμμάτων” (μάλλον οι λέξεις στο γραπτό λόγο)*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Πρόδικος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6" name="Text Box 5"/>
          <p:cNvSpPr txBox="1"/>
          <p:nvPr/>
        </p:nvSpPr>
        <p:spPr>
          <a:xfrm>
            <a:off x="891540" y="1660525"/>
            <a:ext cx="9686290" cy="1938020"/>
          </a:xfrm>
          <a:prstGeom prst="rect">
            <a:avLst/>
          </a:prstGeom>
          <a:noFill/>
        </p:spPr>
        <p:txBody>
          <a:bodyPr wrap="square" rtlCol="0">
            <a:spAutoFit/>
          </a:bodyPr>
          <a:lstStyle/>
          <a:p>
            <a:pPr marL="342900" indent="-342900">
              <a:buFont typeface="Wingdings" panose="05000000000000000000" charset="0"/>
              <a:buChar char="Ø"/>
            </a:pPr>
            <a:r>
              <a:rPr lang="el-GR" sz="2400">
                <a:latin typeface="Arial" panose="020B0604020202020204" pitchFamily="34" charset="0"/>
                <a:cs typeface="Arial" panose="020B0604020202020204" pitchFamily="34" charset="0"/>
              </a:rPr>
              <a:t>Γνωστός στην αρχαιότητα για το πως πραγματευόταν τα συνώνυμα, ήταν οπαδός της “τεχνικής της διαιρέσεως”, με την οποία εντόπιζε και τόνιζε λεπτές σημασιολογικές διαφορές σε δύο ή περισσότερα παρεμφερή νοήματα &gt; όριζε μία λέξη όχι ρωτώντας “τι είναι χ”, αλλά “ως προς τι διαφέρει το χ από το ψ”.</a:t>
            </a:r>
          </a:p>
        </p:txBody>
      </p:sp>
      <p:sp>
        <p:nvSpPr>
          <p:cNvPr id="3" name="Text Box 2"/>
          <p:cNvSpPr txBox="1"/>
          <p:nvPr/>
        </p:nvSpPr>
        <p:spPr>
          <a:xfrm>
            <a:off x="891540" y="3706495"/>
            <a:ext cx="10096500" cy="156845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Η μέθοδος της διαίρεσης εισήχθη από τον Δάμωνα, και υιοθετήθηκε, εκτός από τον Πρόδικο, και από άλλους σοφιστές. Ωστόσο, στον Πρόδικο φαίνεται να ανάγονται οι πρώτες προσπάθειες για αναζήτηση της ετυμολογίας των λέξεων.</a:t>
            </a:r>
          </a:p>
        </p:txBody>
      </p:sp>
      <p:sp>
        <p:nvSpPr>
          <p:cNvPr id="4" name="Text Box 3"/>
          <p:cNvSpPr txBox="1"/>
          <p:nvPr/>
        </p:nvSpPr>
        <p:spPr>
          <a:xfrm>
            <a:off x="891540" y="5382895"/>
            <a:ext cx="9891395" cy="460375"/>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Την τεχνική αυτή εφάρμοζε στη ρητορική και τη διδασκαλία του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Πρόδικος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6" name="Text Box 5"/>
          <p:cNvSpPr txBox="1"/>
          <p:nvPr/>
        </p:nvSpPr>
        <p:spPr>
          <a:xfrm>
            <a:off x="891540" y="1660525"/>
            <a:ext cx="9686290" cy="4154170"/>
          </a:xfrm>
          <a:prstGeom prst="rect">
            <a:avLst/>
          </a:prstGeom>
          <a:noFill/>
        </p:spPr>
        <p:txBody>
          <a:bodyPr wrap="square" rtlCol="0">
            <a:spAutoFit/>
          </a:bodyPr>
          <a:lstStyle/>
          <a:p>
            <a:pPr marL="342900" indent="-342900">
              <a:buFont typeface="Wingdings" panose="05000000000000000000" charset="0"/>
              <a:buChar char="Ø"/>
            </a:pPr>
            <a:r>
              <a:rPr lang="en-GB" sz="2400">
                <a:latin typeface="Arial" panose="020B0604020202020204" pitchFamily="34" charset="0"/>
                <a:cs typeface="Arial" panose="020B0604020202020204" pitchFamily="34" charset="0"/>
              </a:rPr>
              <a:t>“</a:t>
            </a:r>
            <a:r>
              <a:rPr sz="2400">
                <a:latin typeface="Arial" panose="020B0604020202020204" pitchFamily="34" charset="0"/>
                <a:cs typeface="Arial" panose="020B0604020202020204" pitchFamily="34" charset="0"/>
              </a:rPr>
              <a:t>γιατί όσοι παρακολουθούν τέτοιες συζητήσεις πρέπει να είναι </a:t>
            </a:r>
            <a:r>
              <a:rPr sz="2400" b="1">
                <a:latin typeface="Arial" panose="020B0604020202020204" pitchFamily="34" charset="0"/>
                <a:cs typeface="Arial" panose="020B0604020202020204" pitchFamily="34" charset="0"/>
              </a:rPr>
              <a:t>αμερόληπτοι</a:t>
            </a:r>
            <a:r>
              <a:rPr sz="2400">
                <a:latin typeface="Arial" panose="020B0604020202020204" pitchFamily="34" charset="0"/>
                <a:cs typeface="Arial" panose="020B0604020202020204" pitchFamily="34" charset="0"/>
              </a:rPr>
              <a:t>, όχι όμως</a:t>
            </a:r>
            <a:r>
              <a:rPr sz="2400" b="1">
                <a:latin typeface="Arial" panose="020B0604020202020204" pitchFamily="34" charset="0"/>
                <a:cs typeface="Arial" panose="020B0604020202020204" pitchFamily="34" charset="0"/>
              </a:rPr>
              <a:t> ίσοι</a:t>
            </a:r>
            <a:r>
              <a:rPr sz="2400">
                <a:latin typeface="Arial" panose="020B0604020202020204" pitchFamily="34" charset="0"/>
                <a:cs typeface="Arial" panose="020B0604020202020204" pitchFamily="34" charset="0"/>
              </a:rPr>
              <a:t> απέναντι στους δυο συζητητές· γιατί άλλο το ένα κι άλλο το άλλο. Πρέπει δηλαδή να τους ακούνε αμερόληπτα, αλλά να μη δίνουν την ίδια αξία στον καθένα τους, παρά μεγαλύτερη στο σοφότερο, μικρότερη στον κατώτερο. Πάντως και ο ίδιος σας ζητώ τη χάρη, Πρωταγόρα και Σωκράτη, να μας κάνετε μια παραχώρηση — να </a:t>
            </a:r>
            <a:r>
              <a:rPr sz="2400" b="1">
                <a:latin typeface="Arial" panose="020B0604020202020204" pitchFamily="34" charset="0"/>
                <a:cs typeface="Arial" panose="020B0604020202020204" pitchFamily="34" charset="0"/>
              </a:rPr>
              <a:t>διαφωνείτε</a:t>
            </a:r>
            <a:r>
              <a:rPr sz="2400">
                <a:latin typeface="Arial" panose="020B0604020202020204" pitchFamily="34" charset="0"/>
                <a:cs typeface="Arial" panose="020B0604020202020204" pitchFamily="34" charset="0"/>
              </a:rPr>
              <a:t> βέβαια πάνω στη συζήτηση μεταξύ σας, αλλά να μην </a:t>
            </a:r>
            <a:r>
              <a:rPr sz="2400" b="1">
                <a:latin typeface="Arial" panose="020B0604020202020204" pitchFamily="34" charset="0"/>
                <a:cs typeface="Arial" panose="020B0604020202020204" pitchFamily="34" charset="0"/>
              </a:rPr>
              <a:t>καβγαδίζετε</a:t>
            </a:r>
            <a:r>
              <a:rPr sz="2400">
                <a:latin typeface="Arial" panose="020B0604020202020204" pitchFamily="34" charset="0"/>
                <a:cs typeface="Arial" panose="020B0604020202020204" pitchFamily="34" charset="0"/>
              </a:rPr>
              <a:t>· γιατί διαφωνούν οι φίλοι με τους φίλους και από αγάπη, καβγαδίζουν όμως αυτοί που έχουν διαφορές και έχθρα ανάμεσά τους. Μ᾽ αυτό τον τρόπο η συγκέντρωσή μας θα είχε μια ομορφιά μοναδική.</a:t>
            </a:r>
            <a:r>
              <a:rPr lang="en-GB" sz="2400">
                <a:latin typeface="Arial" panose="020B0604020202020204" pitchFamily="34" charset="0"/>
                <a:cs typeface="Arial" panose="020B0604020202020204" pitchFamily="34"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Πρόδικος</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6" name="Text Box 5"/>
          <p:cNvSpPr txBox="1"/>
          <p:nvPr/>
        </p:nvSpPr>
        <p:spPr>
          <a:xfrm>
            <a:off x="891540" y="1660525"/>
            <a:ext cx="9686290" cy="4154170"/>
          </a:xfrm>
          <a:prstGeom prst="rect">
            <a:avLst/>
          </a:prstGeom>
          <a:noFill/>
        </p:spPr>
        <p:txBody>
          <a:bodyPr wrap="square" rtlCol="0">
            <a:spAutoFit/>
          </a:bodyPr>
          <a:lstStyle/>
          <a:p>
            <a:pPr marL="342900" indent="-342900">
              <a:buFont typeface="Wingdings" panose="05000000000000000000" charset="0"/>
              <a:buChar char="Ø"/>
            </a:pPr>
            <a:r>
              <a:rPr lang="en-GB" sz="2400">
                <a:latin typeface="Arial" panose="020B0604020202020204" pitchFamily="34" charset="0"/>
                <a:cs typeface="Arial" panose="020B0604020202020204" pitchFamily="34" charset="0"/>
                <a:sym typeface="+mn-ea"/>
              </a:rPr>
              <a:t>“</a:t>
            </a:r>
            <a:r>
              <a:rPr sz="2400">
                <a:latin typeface="Arial" panose="020B0604020202020204" pitchFamily="34" charset="0"/>
                <a:cs typeface="Arial" panose="020B0604020202020204" pitchFamily="34" charset="0"/>
                <a:sym typeface="+mn-ea"/>
              </a:rPr>
              <a:t>Γιατί από μέρους σας εσείς οι συζητητές θα κερδίζατε έτσι την </a:t>
            </a:r>
            <a:r>
              <a:rPr sz="2400" b="1">
                <a:latin typeface="Arial" panose="020B0604020202020204" pitchFamily="34" charset="0"/>
                <a:cs typeface="Arial" panose="020B0604020202020204" pitchFamily="34" charset="0"/>
                <a:sym typeface="+mn-ea"/>
              </a:rPr>
              <a:t>εκτίμηση</a:t>
            </a:r>
            <a:r>
              <a:rPr sz="2400">
                <a:latin typeface="Arial" panose="020B0604020202020204" pitchFamily="34" charset="0"/>
                <a:cs typeface="Arial" panose="020B0604020202020204" pitchFamily="34" charset="0"/>
                <a:sym typeface="+mn-ea"/>
              </a:rPr>
              <a:t> όλων μας που σας ακούμε, κι όχι τα </a:t>
            </a:r>
            <a:r>
              <a:rPr sz="2400" b="1">
                <a:latin typeface="Arial" panose="020B0604020202020204" pitchFamily="34" charset="0"/>
                <a:cs typeface="Arial" panose="020B0604020202020204" pitchFamily="34" charset="0"/>
                <a:sym typeface="+mn-ea"/>
              </a:rPr>
              <a:t>παινέματα</a:t>
            </a:r>
            <a:r>
              <a:rPr sz="2400">
                <a:latin typeface="Arial" panose="020B0604020202020204" pitchFamily="34" charset="0"/>
                <a:cs typeface="Arial" panose="020B0604020202020204" pitchFamily="34" charset="0"/>
                <a:sym typeface="+mn-ea"/>
              </a:rPr>
              <a:t>, αφού εκτίμηση είναι κάτι που δημιουργείται μες στην ψυχή του ακροατή και δεν έχει σκοπό το ξεγέλασμα· τα παινέματα όμως προέρχονται πολλές φορές από ανθρώπους που λένε ψέματα, ενώ έχουν διαφορετική γνώμη. Απ᾽ τη μεριά μας πάλι εμείς οι ακροατές τότε θα νιώθουμε τη μεγαλύτερη </a:t>
            </a:r>
            <a:r>
              <a:rPr sz="2400" b="1">
                <a:latin typeface="Arial" panose="020B0604020202020204" pitchFamily="34" charset="0"/>
                <a:cs typeface="Arial" panose="020B0604020202020204" pitchFamily="34" charset="0"/>
                <a:sym typeface="+mn-ea"/>
              </a:rPr>
              <a:t>ευφροσύνη</a:t>
            </a:r>
            <a:r>
              <a:rPr sz="2400">
                <a:latin typeface="Arial" panose="020B0604020202020204" pitchFamily="34" charset="0"/>
                <a:cs typeface="Arial" panose="020B0604020202020204" pitchFamily="34" charset="0"/>
                <a:sym typeface="+mn-ea"/>
              </a:rPr>
              <a:t> — δε λέω </a:t>
            </a:r>
            <a:r>
              <a:rPr sz="2400" b="1">
                <a:latin typeface="Arial" panose="020B0604020202020204" pitchFamily="34" charset="0"/>
                <a:cs typeface="Arial" panose="020B0604020202020204" pitchFamily="34" charset="0"/>
                <a:sym typeface="+mn-ea"/>
              </a:rPr>
              <a:t>απόλαυση</a:t>
            </a:r>
            <a:r>
              <a:rPr sz="2400">
                <a:latin typeface="Arial" panose="020B0604020202020204" pitchFamily="34" charset="0"/>
                <a:cs typeface="Arial" panose="020B0604020202020204" pitchFamily="34" charset="0"/>
                <a:sym typeface="+mn-ea"/>
              </a:rPr>
              <a:t>· γιατί ευφροσύνη νιώθουμε όταν μαθαίνουμε κάτι, όταν η διάνοιά μας δέχεται μια καινούρια ιδέα, ενώ απόλαυση όταν τρώμε κάτι ή το σώμα μας δοκιμάζει κάποιο άλλο ηδονικό αίσθημα.</a:t>
            </a:r>
            <a:r>
              <a:rPr lang="en-GB" sz="2400">
                <a:latin typeface="Arial" panose="020B0604020202020204" pitchFamily="34" charset="0"/>
                <a:cs typeface="Arial" panose="020B0604020202020204" pitchFamily="34" charset="0"/>
                <a:sym typeface="+mn-ea"/>
              </a:rPr>
              <a:t>”</a:t>
            </a:r>
            <a:r>
              <a:rPr lang="el-GR" sz="2400">
                <a:latin typeface="Arial" panose="020B0604020202020204" pitchFamily="34" charset="0"/>
                <a:cs typeface="Arial" panose="020B0604020202020204" pitchFamily="34" charset="0"/>
                <a:sym typeface="+mn-ea"/>
              </a:rPr>
              <a:t> (Πλάτωνος, “Πρωταγόρας</a:t>
            </a:r>
            <a:r>
              <a:rPr lang="en-GB" altLang="el-GR" sz="2400">
                <a:latin typeface="Arial" panose="020B0604020202020204" pitchFamily="34" charset="0"/>
                <a:cs typeface="Arial" panose="020B0604020202020204" pitchFamily="34" charset="0"/>
                <a:sym typeface="+mn-ea"/>
              </a:rPr>
              <a:t>”</a:t>
            </a:r>
            <a:r>
              <a:rPr lang="en-GB" sz="2400">
                <a:latin typeface="Arial" panose="020B0604020202020204" pitchFamily="34" charset="0"/>
                <a:cs typeface="Arial" panose="020B0604020202020204" pitchFamily="34" charset="0"/>
                <a:sym typeface="+mn-ea"/>
              </a:rPr>
              <a:t>)</a:t>
            </a:r>
            <a:r>
              <a:rPr sz="2400">
                <a:latin typeface="Arial" panose="020B0604020202020204" pitchFamily="34" charset="0"/>
                <a:cs typeface="Arial" panose="020B0604020202020204"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891540" y="848360"/>
            <a:ext cx="9702800" cy="583565"/>
          </a:xfrm>
          <a:prstGeom prst="rect">
            <a:avLst/>
          </a:prstGeom>
          <a:noFill/>
        </p:spPr>
        <p:txBody>
          <a:bodyPr wrap="square" rtlCol="0">
            <a:spAutoFit/>
          </a:bodyPr>
          <a:lstStyle/>
          <a:p>
            <a:r>
              <a:rPr lang="el-GR" altLang="en-US" sz="3200">
                <a:latin typeface="Arial" panose="020B0604020202020204" pitchFamily="34" charset="0"/>
                <a:cs typeface="Arial" panose="020B0604020202020204" pitchFamily="34" charset="0"/>
              </a:rPr>
              <a:t>Ορθότητα των ονομάτων</a:t>
            </a:r>
          </a:p>
        </p:txBody>
      </p:sp>
      <p:cxnSp>
        <p:nvCxnSpPr>
          <p:cNvPr id="15" name="Straight Connector 14"/>
          <p:cNvCxnSpPr/>
          <p:nvPr/>
        </p:nvCxnSpPr>
        <p:spPr>
          <a:xfrm flipV="1">
            <a:off x="785495" y="1401445"/>
            <a:ext cx="8766810" cy="15240"/>
          </a:xfrm>
          <a:prstGeom prst="line">
            <a:avLst/>
          </a:prstGeom>
        </p:spPr>
        <p:style>
          <a:lnRef idx="1">
            <a:schemeClr val="accent4"/>
          </a:lnRef>
          <a:fillRef idx="0">
            <a:schemeClr val="accent4"/>
          </a:fillRef>
          <a:effectRef idx="0">
            <a:schemeClr val="accent4"/>
          </a:effectRef>
          <a:fontRef idx="minor">
            <a:schemeClr val="tx1"/>
          </a:fontRef>
        </p:style>
      </p:cxnSp>
      <p:sp>
        <p:nvSpPr>
          <p:cNvPr id="3" name="Text Box 2"/>
          <p:cNvSpPr txBox="1"/>
          <p:nvPr/>
        </p:nvSpPr>
        <p:spPr>
          <a:xfrm>
            <a:off x="891540" y="2181225"/>
            <a:ext cx="9709785" cy="1568450"/>
          </a:xfrm>
          <a:prstGeom prst="rect">
            <a:avLst/>
          </a:prstGeom>
          <a:noFill/>
        </p:spPr>
        <p:txBody>
          <a:bodyPr wrap="square" rtlCol="0">
            <a:spAutoFit/>
          </a:bodyPr>
          <a:lstStyle/>
          <a:p>
            <a:pPr marL="342900" indent="-342900">
              <a:buFont typeface="Wingdings" panose="05000000000000000000" charset="0"/>
              <a:buChar char="Ø"/>
            </a:pPr>
            <a:r>
              <a:rPr lang="el-GR" altLang="en-US" sz="2400">
                <a:latin typeface="Arial" panose="020B0604020202020204" pitchFamily="34" charset="0"/>
                <a:cs typeface="Arial" panose="020B0604020202020204" pitchFamily="34" charset="0"/>
              </a:rPr>
              <a:t>Σκοπός του Πρόδικου δεν ήταν οι αυθαίρετες διακρίσεις ανάμεσα στα νοήματα, αλλά η αντιστοίχιση κάθε λέξης - ονόματος σε ένα, μόνο, τμήμα της πραγματικότητας, με τον ίδιο τρόπο που το όνομα κάθε ανθρώπου είναι το όνομα αυτού, και κανενός άλλου.</a:t>
            </a:r>
          </a:p>
        </p:txBody>
      </p:sp>
      <p:sp>
        <p:nvSpPr>
          <p:cNvPr id="4" name="Text Box 3"/>
          <p:cNvSpPr txBox="1"/>
          <p:nvPr/>
        </p:nvSpPr>
        <p:spPr>
          <a:xfrm>
            <a:off x="891540" y="4161790"/>
            <a:ext cx="9899015" cy="1198880"/>
          </a:xfrm>
          <a:prstGeom prst="rect">
            <a:avLst/>
          </a:prstGeom>
          <a:noFill/>
        </p:spPr>
        <p:txBody>
          <a:bodyPr wrap="square" rtlCol="0">
            <a:spAutoFit/>
          </a:bodyPr>
          <a:lstStyle/>
          <a:p>
            <a:pPr marL="285750" indent="-285750">
              <a:buFont typeface="Wingdings" panose="05000000000000000000" charset="0"/>
              <a:buChar char="Ø"/>
            </a:pPr>
            <a:r>
              <a:rPr lang="el-GR" altLang="en-US" sz="2400">
                <a:latin typeface="Arial" panose="020B0604020202020204" pitchFamily="34" charset="0"/>
                <a:cs typeface="Arial" panose="020B0604020202020204" pitchFamily="34" charset="0"/>
              </a:rPr>
              <a:t>Η προσπάθεια αυτή βρίσκει σύμφωνη την ορθοέπεια του Πρωταγόρα, οπού η ορθή χρήση κάθε λέξης - ονόματος συνεπάγεται τη συσχέτισή του με ένα “απτό” πράγμα.</a:t>
            </a: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2036</Words>
  <Application>WPS Presentation</Application>
  <PresentationFormat>Προσαρμογή</PresentationFormat>
  <Paragraphs>82</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Office Theme</vt:lpstr>
      <vt:lpstr>Σοφιστικές θεωρίες περί γλώσσας και λόγου: ερμηνεία, ανάλυση και συζήτηση</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Σοφιστικές θεωρίες περί γλώσσας και λόγου: ερμηνεία, ανάλυση και συζήτηση</dc:title>
  <dc:creator>admin</dc:creator>
  <cp:lastModifiedBy>admin</cp:lastModifiedBy>
  <cp:revision>14</cp:revision>
  <dcterms:created xsi:type="dcterms:W3CDTF">2022-04-11T19:23:00Z</dcterms:created>
  <dcterms:modified xsi:type="dcterms:W3CDTF">2022-05-31T16:00:27Z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65D7A7024B1D43B7A219398C3A683688</vt:lpwstr>
  </property>
  <property fmtid="{D5CDD505-2E9C-101B-9397-08002B2CF9AE}" pid="3" name="KSOProductBuildVer">
    <vt:lpwstr>1033-11.2.0.11074</vt:lpwstr>
  </property>
</Properties>
</file>