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80" r:id="rId6"/>
    <p:sldId id="283" r:id="rId7"/>
    <p:sldId id="260" r:id="rId8"/>
    <p:sldId id="261" r:id="rId9"/>
    <p:sldId id="262" r:id="rId10"/>
    <p:sldId id="263" r:id="rId11"/>
    <p:sldId id="264" r:id="rId12"/>
    <p:sldId id="265" r:id="rId13"/>
    <p:sldId id="266" r:id="rId14"/>
    <p:sldId id="267" r:id="rId15"/>
    <p:sldId id="284" r:id="rId16"/>
    <p:sldId id="268" r:id="rId17"/>
    <p:sldId id="269" r:id="rId18"/>
    <p:sldId id="270" r:id="rId19"/>
    <p:sldId id="271" r:id="rId20"/>
    <p:sldId id="272" r:id="rId21"/>
    <p:sldId id="273" r:id="rId22"/>
    <p:sldId id="274" r:id="rId23"/>
    <p:sldId id="275" r:id="rId24"/>
    <p:sldId id="276" r:id="rId25"/>
    <p:sldId id="277" r:id="rId26"/>
    <p:sldId id="278" r:id="rId27"/>
    <p:sldId id="281" r:id="rId28"/>
    <p:sldId id="282" r:id="rId2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66" d="100"/>
          <a:sy n="66" d="100"/>
        </p:scale>
        <p:origin x="58" y="52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1FE129CA-9D14-49B2-ABE3-7F8AF2C1E306}" type="datetimeFigureOut">
              <a:rPr lang="el-GR" smtClean="0"/>
              <a:t>27/5/2021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CD5B724-B709-4758-9D02-D9C14953B062}" type="slidenum">
              <a:rPr lang="el-GR" smtClean="0"/>
              <a:t>‹#›</a:t>
            </a:fld>
            <a:endParaRPr lang="el-GR"/>
          </a:p>
        </p:txBody>
      </p:sp>
    </p:spTree>
    <p:extLst>
      <p:ext uri="{BB962C8B-B14F-4D97-AF65-F5344CB8AC3E}">
        <p14:creationId xmlns:p14="http://schemas.microsoft.com/office/powerpoint/2010/main" val="330142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FE129CA-9D14-49B2-ABE3-7F8AF2C1E306}" type="datetimeFigureOut">
              <a:rPr lang="el-GR" smtClean="0"/>
              <a:t>27/5/2021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CD5B724-B709-4758-9D02-D9C14953B062}" type="slidenum">
              <a:rPr lang="el-GR" smtClean="0"/>
              <a:t>‹#›</a:t>
            </a:fld>
            <a:endParaRPr lang="el-GR"/>
          </a:p>
        </p:txBody>
      </p:sp>
    </p:spTree>
    <p:extLst>
      <p:ext uri="{BB962C8B-B14F-4D97-AF65-F5344CB8AC3E}">
        <p14:creationId xmlns:p14="http://schemas.microsoft.com/office/powerpoint/2010/main" val="28610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FE129CA-9D14-49B2-ABE3-7F8AF2C1E306}" type="datetimeFigureOut">
              <a:rPr lang="el-GR" smtClean="0"/>
              <a:t>27/5/2021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CD5B724-B709-4758-9D02-D9C14953B062}" type="slidenum">
              <a:rPr lang="el-GR" smtClean="0"/>
              <a:t>‹#›</a:t>
            </a:fld>
            <a:endParaRPr lang="el-GR"/>
          </a:p>
        </p:txBody>
      </p:sp>
    </p:spTree>
    <p:extLst>
      <p:ext uri="{BB962C8B-B14F-4D97-AF65-F5344CB8AC3E}">
        <p14:creationId xmlns:p14="http://schemas.microsoft.com/office/powerpoint/2010/main" val="169177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FE129CA-9D14-49B2-ABE3-7F8AF2C1E306}" type="datetimeFigureOut">
              <a:rPr lang="el-GR" smtClean="0"/>
              <a:t>27/5/2021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CD5B724-B709-4758-9D02-D9C14953B062}" type="slidenum">
              <a:rPr lang="el-GR" smtClean="0"/>
              <a:t>‹#›</a:t>
            </a:fld>
            <a:endParaRPr lang="el-GR"/>
          </a:p>
        </p:txBody>
      </p:sp>
    </p:spTree>
    <p:extLst>
      <p:ext uri="{BB962C8B-B14F-4D97-AF65-F5344CB8AC3E}">
        <p14:creationId xmlns:p14="http://schemas.microsoft.com/office/powerpoint/2010/main" val="100075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1FE129CA-9D14-49B2-ABE3-7F8AF2C1E306}" type="datetimeFigureOut">
              <a:rPr lang="el-GR" smtClean="0"/>
              <a:t>27/5/2021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CD5B724-B709-4758-9D02-D9C14953B062}" type="slidenum">
              <a:rPr lang="el-GR" smtClean="0"/>
              <a:t>‹#›</a:t>
            </a:fld>
            <a:endParaRPr lang="el-GR"/>
          </a:p>
        </p:txBody>
      </p:sp>
    </p:spTree>
    <p:extLst>
      <p:ext uri="{BB962C8B-B14F-4D97-AF65-F5344CB8AC3E}">
        <p14:creationId xmlns:p14="http://schemas.microsoft.com/office/powerpoint/2010/main" val="154102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1FE129CA-9D14-49B2-ABE3-7F8AF2C1E306}" type="datetimeFigureOut">
              <a:rPr lang="el-GR" smtClean="0"/>
              <a:t>27/5/2021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CD5B724-B709-4758-9D02-D9C14953B062}" type="slidenum">
              <a:rPr lang="el-GR" smtClean="0"/>
              <a:t>‹#›</a:t>
            </a:fld>
            <a:endParaRPr lang="el-GR"/>
          </a:p>
        </p:txBody>
      </p:sp>
    </p:spTree>
    <p:extLst>
      <p:ext uri="{BB962C8B-B14F-4D97-AF65-F5344CB8AC3E}">
        <p14:creationId xmlns:p14="http://schemas.microsoft.com/office/powerpoint/2010/main" val="24200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1FE129CA-9D14-49B2-ABE3-7F8AF2C1E306}" type="datetimeFigureOut">
              <a:rPr lang="el-GR" smtClean="0"/>
              <a:t>27/5/2021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CD5B724-B709-4758-9D02-D9C14953B062}" type="slidenum">
              <a:rPr lang="el-GR" smtClean="0"/>
              <a:t>‹#›</a:t>
            </a:fld>
            <a:endParaRPr lang="el-GR"/>
          </a:p>
        </p:txBody>
      </p:sp>
    </p:spTree>
    <p:extLst>
      <p:ext uri="{BB962C8B-B14F-4D97-AF65-F5344CB8AC3E}">
        <p14:creationId xmlns:p14="http://schemas.microsoft.com/office/powerpoint/2010/main" val="102509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1FE129CA-9D14-49B2-ABE3-7F8AF2C1E306}" type="datetimeFigureOut">
              <a:rPr lang="el-GR" smtClean="0"/>
              <a:t>27/5/2021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CD5B724-B709-4758-9D02-D9C14953B062}" type="slidenum">
              <a:rPr lang="el-GR" smtClean="0"/>
              <a:t>‹#›</a:t>
            </a:fld>
            <a:endParaRPr lang="el-GR"/>
          </a:p>
        </p:txBody>
      </p:sp>
    </p:spTree>
    <p:extLst>
      <p:ext uri="{BB962C8B-B14F-4D97-AF65-F5344CB8AC3E}">
        <p14:creationId xmlns:p14="http://schemas.microsoft.com/office/powerpoint/2010/main" val="19695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FE129CA-9D14-49B2-ABE3-7F8AF2C1E306}" type="datetimeFigureOut">
              <a:rPr lang="el-GR" smtClean="0"/>
              <a:t>27/5/2021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CD5B724-B709-4758-9D02-D9C14953B062}" type="slidenum">
              <a:rPr lang="el-GR" smtClean="0"/>
              <a:t>‹#›</a:t>
            </a:fld>
            <a:endParaRPr lang="el-GR"/>
          </a:p>
        </p:txBody>
      </p:sp>
    </p:spTree>
    <p:extLst>
      <p:ext uri="{BB962C8B-B14F-4D97-AF65-F5344CB8AC3E}">
        <p14:creationId xmlns:p14="http://schemas.microsoft.com/office/powerpoint/2010/main" val="100551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FE129CA-9D14-49B2-ABE3-7F8AF2C1E306}" type="datetimeFigureOut">
              <a:rPr lang="el-GR" smtClean="0"/>
              <a:t>27/5/2021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CD5B724-B709-4758-9D02-D9C14953B062}" type="slidenum">
              <a:rPr lang="el-GR" smtClean="0"/>
              <a:t>‹#›</a:t>
            </a:fld>
            <a:endParaRPr lang="el-GR"/>
          </a:p>
        </p:txBody>
      </p:sp>
    </p:spTree>
    <p:extLst>
      <p:ext uri="{BB962C8B-B14F-4D97-AF65-F5344CB8AC3E}">
        <p14:creationId xmlns:p14="http://schemas.microsoft.com/office/powerpoint/2010/main" val="1329830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FE129CA-9D14-49B2-ABE3-7F8AF2C1E306}" type="datetimeFigureOut">
              <a:rPr lang="el-GR" smtClean="0"/>
              <a:t>27/5/2021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CD5B724-B709-4758-9D02-D9C14953B062}" type="slidenum">
              <a:rPr lang="el-GR" smtClean="0"/>
              <a:t>‹#›</a:t>
            </a:fld>
            <a:endParaRPr lang="el-GR"/>
          </a:p>
        </p:txBody>
      </p:sp>
    </p:spTree>
    <p:extLst>
      <p:ext uri="{BB962C8B-B14F-4D97-AF65-F5344CB8AC3E}">
        <p14:creationId xmlns:p14="http://schemas.microsoft.com/office/powerpoint/2010/main" val="35579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129CA-9D14-49B2-ABE3-7F8AF2C1E306}" type="datetimeFigureOut">
              <a:rPr lang="el-GR" smtClean="0"/>
              <a:t>27/5/2021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5B724-B709-4758-9D02-D9C14953B062}" type="slidenum">
              <a:rPr lang="el-GR" smtClean="0"/>
              <a:t>‹#›</a:t>
            </a:fld>
            <a:endParaRPr lang="el-GR"/>
          </a:p>
        </p:txBody>
      </p:sp>
    </p:spTree>
    <p:extLst>
      <p:ext uri="{BB962C8B-B14F-4D97-AF65-F5344CB8AC3E}">
        <p14:creationId xmlns:p14="http://schemas.microsoft.com/office/powerpoint/2010/main" val="2342871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2236573"/>
            <a:ext cx="9144000" cy="1544595"/>
          </a:xfrm>
        </p:spPr>
        <p:txBody>
          <a:bodyPr>
            <a:normAutofit/>
          </a:bodyPr>
          <a:lstStyle/>
          <a:p>
            <a:r>
              <a:rPr lang="el-GR" sz="4000" dirty="0" smtClean="0"/>
              <a:t>Εγκεντρισμοί</a:t>
            </a:r>
            <a:endParaRPr lang="el-GR" sz="4000" dirty="0"/>
          </a:p>
        </p:txBody>
      </p:sp>
      <p:sp>
        <p:nvSpPr>
          <p:cNvPr id="3" name="Υπότιτλος 2"/>
          <p:cNvSpPr>
            <a:spLocks noGrp="1"/>
          </p:cNvSpPr>
          <p:nvPr>
            <p:ph type="subTitle" idx="1"/>
          </p:nvPr>
        </p:nvSpPr>
        <p:spPr>
          <a:xfrm>
            <a:off x="1112108" y="5004486"/>
            <a:ext cx="10083114" cy="1433384"/>
          </a:xfrm>
        </p:spPr>
        <p:txBody>
          <a:bodyPr/>
          <a:lstStyle/>
          <a:p>
            <a:pPr algn="l"/>
            <a:r>
              <a:rPr lang="el-GR" dirty="0"/>
              <a:t>Εργαστήριο Δενδροκομίας</a:t>
            </a:r>
          </a:p>
          <a:p>
            <a:pPr algn="l"/>
            <a:r>
              <a:rPr lang="el-GR" dirty="0"/>
              <a:t>Τμήμα Γεωπονίας                                                                      Δ.  Τσιλιάνος </a:t>
            </a:r>
          </a:p>
          <a:p>
            <a:pPr algn="l"/>
            <a:r>
              <a:rPr lang="el-GR" dirty="0"/>
              <a:t>Πανεπιστήμιο Πελοποννήσου                                                Π.  Καλογερόπουλος</a:t>
            </a:r>
          </a:p>
          <a:p>
            <a:endParaRPr lang="el-GR" dirty="0"/>
          </a:p>
        </p:txBody>
      </p:sp>
    </p:spTree>
    <p:extLst>
      <p:ext uri="{BB962C8B-B14F-4D97-AF65-F5344CB8AC3E}">
        <p14:creationId xmlns:p14="http://schemas.microsoft.com/office/powerpoint/2010/main" val="4090374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43697"/>
            <a:ext cx="10515600" cy="5633266"/>
          </a:xfrm>
        </p:spPr>
        <p:txBody>
          <a:bodyPr/>
          <a:lstStyle/>
          <a:p>
            <a:pPr marL="0" indent="0" algn="just">
              <a:buNone/>
            </a:pPr>
            <a:r>
              <a:rPr lang="el-GR" dirty="0" smtClean="0"/>
              <a:t> Οι εμβολιοφόροι βλαστοί συλλέγονται τον Χειμώνα και διατηρούνται στο ψυγείο. Αντίθετα το υποκείμενο, μπορεί και να μη βρίσκεται σε λήθαργο, ανάλογα με τη μέθοδο του εγκεντρισμού. </a:t>
            </a:r>
          </a:p>
          <a:p>
            <a:pPr algn="just">
              <a:buFont typeface="Wingdings" panose="05000000000000000000" pitchFamily="2" charset="2"/>
              <a:buChar char="Ø"/>
            </a:pPr>
            <a:r>
              <a:rPr lang="el-GR" dirty="0"/>
              <a:t> </a:t>
            </a:r>
            <a:r>
              <a:rPr lang="el-GR" dirty="0" smtClean="0"/>
              <a:t>Αμέσως μετά τον εμβολιασμό οι τομές πρέπει να καλύπτονται καλά με διάφορα υλικά όπως μαστίχα εμβολιασμού ώστε να προστατεύ-ονται από την ξήρανση.</a:t>
            </a:r>
          </a:p>
          <a:p>
            <a:pPr algn="just">
              <a:buFont typeface="Wingdings" panose="05000000000000000000" pitchFamily="2" charset="2"/>
              <a:buChar char="Ø"/>
            </a:pPr>
            <a:r>
              <a:rPr lang="el-GR" dirty="0"/>
              <a:t> </a:t>
            </a:r>
            <a:r>
              <a:rPr lang="el-GR" dirty="0" smtClean="0"/>
              <a:t>Μετά τον εγκεντρισμό, πρέπει να φροντίζουμε ώστε να προστατεύ-ονται τα εμβόλια από μηχανικές ζημιές και να ενισχύουμε την βλά-στησή των, αφαιρώντας τους βλαστούς που βγαίνουν από το υποκεί-μενο.</a:t>
            </a:r>
            <a:endParaRPr lang="en-US" dirty="0" smtClean="0"/>
          </a:p>
          <a:p>
            <a:pPr marL="0" indent="0" algn="just">
              <a:buNone/>
            </a:pPr>
            <a:r>
              <a:rPr lang="en-US" dirty="0"/>
              <a:t> </a:t>
            </a:r>
            <a:r>
              <a:rPr lang="el-GR" dirty="0" smtClean="0"/>
              <a:t>Οι εγκεντρισμοί των φυλλοβόλων γίνονται κατά κανόνα αργά τον Χει-μώνα ή νωρίς την Άνοιξη, γι’ αυτό χρησιμοποιούμε εμβόλια από βλα-στούς της προηγούμενης βλαστικής περιόδου δηλ. ηλικίας ενός έτους.</a:t>
            </a:r>
            <a:endParaRPr lang="el-GR" dirty="0"/>
          </a:p>
        </p:txBody>
      </p:sp>
    </p:spTree>
    <p:extLst>
      <p:ext uri="{BB962C8B-B14F-4D97-AF65-F5344CB8AC3E}">
        <p14:creationId xmlns:p14="http://schemas.microsoft.com/office/powerpoint/2010/main" val="5758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93124"/>
            <a:ext cx="10515600" cy="5583839"/>
          </a:xfrm>
        </p:spPr>
        <p:txBody>
          <a:bodyPr/>
          <a:lstStyle/>
          <a:p>
            <a:pPr marL="0" indent="0" algn="just">
              <a:buNone/>
            </a:pPr>
            <a:r>
              <a:rPr lang="el-GR" dirty="0" smtClean="0"/>
              <a:t> Πιο κατάλληλα εμβόλια λαμβάνονται από βλαστούς που βρίσκονται στο επάνω μέρος της κόμης του δένδρου εξαιτίας της καλής ξυλοποίη-σής τους.</a:t>
            </a:r>
          </a:p>
          <a:p>
            <a:pPr marL="0" indent="0" algn="just">
              <a:buNone/>
            </a:pPr>
            <a:r>
              <a:rPr lang="el-GR" dirty="0"/>
              <a:t> </a:t>
            </a:r>
            <a:r>
              <a:rPr lang="el-GR" dirty="0" smtClean="0"/>
              <a:t>Αφού κοπούν οι βλαστοί αφαιρούνται τα φύλλα αφήνοντας ένα μικρό κομμάτι από το μίσχο. Από τους βλαστούς αυτούς κρατάμε για </a:t>
            </a:r>
            <a:r>
              <a:rPr lang="el-GR" dirty="0" err="1" smtClean="0"/>
              <a:t>εμβόλι</a:t>
            </a:r>
            <a:r>
              <a:rPr lang="el-GR" dirty="0" smtClean="0"/>
              <a:t>-α  το μέρος εκείνο στο οποίο οι οφθαλμοί δεν έχουν αρχίσει να βλα-</a:t>
            </a:r>
            <a:r>
              <a:rPr lang="el-GR" dirty="0" err="1" smtClean="0"/>
              <a:t>στάνουν</a:t>
            </a:r>
            <a:r>
              <a:rPr lang="el-GR" dirty="0" smtClean="0"/>
              <a:t>.</a:t>
            </a:r>
          </a:p>
          <a:p>
            <a:pPr marL="0" indent="0" algn="just">
              <a:buNone/>
            </a:pPr>
            <a:r>
              <a:rPr lang="el-GR" dirty="0"/>
              <a:t> </a:t>
            </a:r>
            <a:r>
              <a:rPr lang="el-GR" dirty="0" smtClean="0"/>
              <a:t>Το τμήμα αυτό του βλαστού στη συνέχεια το τεμαχίζουμε σε τμήματα μήκους 10-15 εκ. περίπου, τα περιτυλίγουμε σε βρεγμένο πανί και τα φυλλάτουμε σε δροσερό μέρος ώστε να μην υποστούν αφυδάτωση. Οι εγκεντρισμοί ανάλογα με τον τρόπο που τοποθετείται το εμβόλιο δια- κρίνονται στους παρακάτω.</a:t>
            </a:r>
            <a:endParaRPr lang="el-GR" dirty="0"/>
          </a:p>
        </p:txBody>
      </p:sp>
    </p:spTree>
    <p:extLst>
      <p:ext uri="{BB962C8B-B14F-4D97-AF65-F5344CB8AC3E}">
        <p14:creationId xmlns:p14="http://schemas.microsoft.com/office/powerpoint/2010/main" val="2068729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93124"/>
            <a:ext cx="10515600" cy="5583839"/>
          </a:xfrm>
        </p:spPr>
        <p:txBody>
          <a:bodyPr/>
          <a:lstStyle/>
          <a:p>
            <a:pPr marL="0" indent="0">
              <a:buNone/>
            </a:pPr>
            <a:r>
              <a:rPr lang="el-GR" dirty="0" smtClean="0"/>
              <a:t> Εγκεντρισμός με σχισμή ή σχιστός εμβολιασμός</a:t>
            </a:r>
          </a:p>
          <a:p>
            <a:pPr marL="0" indent="0" algn="just">
              <a:buNone/>
            </a:pPr>
            <a:r>
              <a:rPr lang="el-GR" dirty="0"/>
              <a:t> </a:t>
            </a:r>
            <a:r>
              <a:rPr lang="el-GR" dirty="0" smtClean="0"/>
              <a:t>Ο συγκεκριμένος εμβολιασμός χρησιμοποιείται κυρίως κατά τον </a:t>
            </a:r>
            <a:r>
              <a:rPr lang="el-GR" dirty="0" err="1" smtClean="0"/>
              <a:t>επα-νεμβολιασμό</a:t>
            </a:r>
            <a:r>
              <a:rPr lang="el-GR" dirty="0" smtClean="0"/>
              <a:t> δένδρων και φυτών αμπελιού μεγάλης ηλικίας. Μπορεί όμως να εφαρμοσθεί και σε νεαρά δένδρα υπό την προϋπόθεση η διά-</a:t>
            </a:r>
            <a:r>
              <a:rPr lang="el-GR" dirty="0" err="1" smtClean="0"/>
              <a:t>μετρος</a:t>
            </a:r>
            <a:r>
              <a:rPr lang="el-GR" dirty="0" smtClean="0"/>
              <a:t> του κορμού να είναι τουλάχιστον 3-4 εκ. </a:t>
            </a:r>
          </a:p>
          <a:p>
            <a:pPr marL="0" indent="0" algn="just">
              <a:buNone/>
            </a:pPr>
            <a:r>
              <a:rPr lang="el-GR" dirty="0"/>
              <a:t> </a:t>
            </a:r>
            <a:r>
              <a:rPr lang="el-GR" dirty="0" smtClean="0"/>
              <a:t>Στο υποκείμενο γίνεται μία οριζόντια τομή και στη συνέχεια με ειδικό </a:t>
            </a:r>
            <a:r>
              <a:rPr lang="el-GR" dirty="0" err="1" smtClean="0"/>
              <a:t>εμβολιαστήριο</a:t>
            </a:r>
            <a:r>
              <a:rPr lang="el-GR" dirty="0" smtClean="0"/>
              <a:t> γίνεται μία κάθετη τομή στην οριζόντια επιφάνεια (και κατά μήκος του βλαστού), η οποία περνά από το κέντρο του υποκειμέ-νου. Η σχισμή γίνεται σε βάθος 3-5 εκ. </a:t>
            </a:r>
          </a:p>
          <a:p>
            <a:pPr marL="0" indent="0" algn="just">
              <a:buNone/>
            </a:pPr>
            <a:r>
              <a:rPr lang="el-GR" dirty="0"/>
              <a:t> </a:t>
            </a:r>
            <a:r>
              <a:rPr lang="el-GR" dirty="0" smtClean="0"/>
              <a:t>Τα εμβόλια διαμορφώνονται σε αμφίπλευρες σφήνες στο κάτω μέρος με το μήκος της σφήνας ανάλογο του βάθους της τομής στο </a:t>
            </a:r>
            <a:r>
              <a:rPr lang="el-GR" dirty="0" err="1" smtClean="0"/>
              <a:t>υποκείμε-νο</a:t>
            </a:r>
            <a:r>
              <a:rPr lang="el-GR" dirty="0" smtClean="0"/>
              <a:t>. Τα εμβόλια τοποθετούνται στις δύο άκρες της σχισμής του </a:t>
            </a:r>
            <a:r>
              <a:rPr lang="el-GR" dirty="0" err="1" smtClean="0"/>
              <a:t>υποκει-μένου</a:t>
            </a:r>
            <a:r>
              <a:rPr lang="el-GR" dirty="0" smtClean="0"/>
              <a:t> ώστε τα </a:t>
            </a:r>
            <a:r>
              <a:rPr lang="el-GR" dirty="0" err="1" smtClean="0"/>
              <a:t>κάμβια</a:t>
            </a:r>
            <a:r>
              <a:rPr lang="el-GR" dirty="0" smtClean="0"/>
              <a:t> να έρθουν σε καλή επαφή. </a:t>
            </a:r>
            <a:endParaRPr lang="el-GR" dirty="0"/>
          </a:p>
        </p:txBody>
      </p:sp>
    </p:spTree>
    <p:extLst>
      <p:ext uri="{BB962C8B-B14F-4D97-AF65-F5344CB8AC3E}">
        <p14:creationId xmlns:p14="http://schemas.microsoft.com/office/powerpoint/2010/main" val="3353261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18984"/>
            <a:ext cx="10515600" cy="5657979"/>
          </a:xfrm>
        </p:spPr>
        <p:txBody>
          <a:bodyPr/>
          <a:lstStyle/>
          <a:p>
            <a:pPr marL="0" indent="0">
              <a:buNone/>
            </a:pPr>
            <a:r>
              <a:rPr lang="el-GR" dirty="0" smtClean="0"/>
              <a:t> </a:t>
            </a:r>
            <a:endParaRPr lang="el-GR" dirty="0"/>
          </a:p>
        </p:txBody>
      </p:sp>
      <p:pic>
        <p:nvPicPr>
          <p:cNvPr id="4" name="3 - Θέση περιεχομένου"/>
          <p:cNvPicPr>
            <a:picLocks/>
          </p:cNvPicPr>
          <p:nvPr/>
        </p:nvPicPr>
        <p:blipFill>
          <a:blip r:embed="rId2" cstate="print"/>
          <a:srcRect/>
          <a:stretch>
            <a:fillRect/>
          </a:stretch>
        </p:blipFill>
        <p:spPr bwMode="auto">
          <a:xfrm>
            <a:off x="1440654" y="172994"/>
            <a:ext cx="4757351" cy="3514341"/>
          </a:xfrm>
          <a:prstGeom prst="rect">
            <a:avLst/>
          </a:prstGeom>
          <a:noFill/>
          <a:ln w="9525">
            <a:noFill/>
            <a:miter lim="800000"/>
            <a:headEnd/>
            <a:tailEnd/>
          </a:ln>
        </p:spPr>
      </p:pic>
      <p:pic>
        <p:nvPicPr>
          <p:cNvPr id="5" name="4 - Εικόνα"/>
          <p:cNvPicPr/>
          <p:nvPr/>
        </p:nvPicPr>
        <p:blipFill>
          <a:blip r:embed="rId3" cstate="print"/>
          <a:srcRect/>
          <a:stretch>
            <a:fillRect/>
          </a:stretch>
        </p:blipFill>
        <p:spPr bwMode="auto">
          <a:xfrm>
            <a:off x="6398742" y="172995"/>
            <a:ext cx="4955058" cy="3514340"/>
          </a:xfrm>
          <a:prstGeom prst="rect">
            <a:avLst/>
          </a:prstGeom>
          <a:noFill/>
          <a:ln w="9525">
            <a:noFill/>
            <a:miter lim="800000"/>
            <a:headEnd/>
            <a:tailEnd/>
          </a:ln>
        </p:spPr>
      </p:pic>
      <p:pic>
        <p:nvPicPr>
          <p:cNvPr id="6" name="5 - Εικόνα"/>
          <p:cNvPicPr/>
          <p:nvPr/>
        </p:nvPicPr>
        <p:blipFill>
          <a:blip r:embed="rId4" cstate="print"/>
          <a:srcRect/>
          <a:stretch>
            <a:fillRect/>
          </a:stretch>
        </p:blipFill>
        <p:spPr bwMode="auto">
          <a:xfrm>
            <a:off x="578899" y="2904898"/>
            <a:ext cx="2224096" cy="3953102"/>
          </a:xfrm>
          <a:prstGeom prst="rect">
            <a:avLst/>
          </a:prstGeom>
          <a:noFill/>
          <a:ln w="9525">
            <a:noFill/>
            <a:miter lim="800000"/>
            <a:headEnd/>
            <a:tailEnd/>
          </a:ln>
        </p:spPr>
      </p:pic>
      <p:pic>
        <p:nvPicPr>
          <p:cNvPr id="7" name="6 - Εικόνα"/>
          <p:cNvPicPr/>
          <p:nvPr/>
        </p:nvPicPr>
        <p:blipFill>
          <a:blip r:embed="rId5" cstate="print"/>
          <a:srcRect/>
          <a:stretch>
            <a:fillRect/>
          </a:stretch>
        </p:blipFill>
        <p:spPr bwMode="auto">
          <a:xfrm>
            <a:off x="3823888" y="3137799"/>
            <a:ext cx="3595748" cy="3588701"/>
          </a:xfrm>
          <a:prstGeom prst="rect">
            <a:avLst/>
          </a:prstGeom>
          <a:noFill/>
          <a:ln w="9525">
            <a:noFill/>
            <a:miter lim="800000"/>
            <a:headEnd/>
            <a:tailEnd/>
          </a:ln>
        </p:spPr>
      </p:pic>
      <p:pic>
        <p:nvPicPr>
          <p:cNvPr id="8" name="7 - Εικόνα"/>
          <p:cNvPicPr/>
          <p:nvPr/>
        </p:nvPicPr>
        <p:blipFill>
          <a:blip r:embed="rId6" cstate="print"/>
          <a:srcRect/>
          <a:stretch>
            <a:fillRect/>
          </a:stretch>
        </p:blipFill>
        <p:spPr bwMode="auto">
          <a:xfrm>
            <a:off x="8291384" y="3348680"/>
            <a:ext cx="3062415" cy="3377819"/>
          </a:xfrm>
          <a:prstGeom prst="rect">
            <a:avLst/>
          </a:prstGeom>
          <a:noFill/>
          <a:ln w="9525">
            <a:noFill/>
            <a:miter lim="800000"/>
            <a:headEnd/>
            <a:tailEnd/>
          </a:ln>
        </p:spPr>
      </p:pic>
    </p:spTree>
    <p:extLst>
      <p:ext uri="{BB962C8B-B14F-4D97-AF65-F5344CB8AC3E}">
        <p14:creationId xmlns:p14="http://schemas.microsoft.com/office/powerpoint/2010/main" val="1703291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432486"/>
            <a:ext cx="10515600" cy="5744477"/>
          </a:xfrm>
        </p:spPr>
        <p:txBody>
          <a:bodyPr/>
          <a:lstStyle/>
          <a:p>
            <a:pPr marL="0" indent="0">
              <a:buNone/>
            </a:pPr>
            <a:r>
              <a:rPr lang="el-GR" dirty="0" smtClean="0"/>
              <a:t> </a:t>
            </a:r>
            <a:endParaRPr lang="el-GR" dirty="0"/>
          </a:p>
        </p:txBody>
      </p:sp>
      <p:pic>
        <p:nvPicPr>
          <p:cNvPr id="4" name="3 - Θέση περιεχομένου"/>
          <p:cNvPicPr>
            <a:picLocks/>
          </p:cNvPicPr>
          <p:nvPr/>
        </p:nvPicPr>
        <p:blipFill>
          <a:blip r:embed="rId2" cstate="print"/>
          <a:srcRect/>
          <a:stretch>
            <a:fillRect/>
          </a:stretch>
        </p:blipFill>
        <p:spPr bwMode="auto">
          <a:xfrm>
            <a:off x="1668163" y="184643"/>
            <a:ext cx="8414952" cy="6092589"/>
          </a:xfrm>
          <a:prstGeom prst="rect">
            <a:avLst/>
          </a:prstGeom>
          <a:noFill/>
          <a:ln w="9525">
            <a:noFill/>
            <a:miter lim="800000"/>
            <a:headEnd/>
            <a:tailEnd/>
          </a:ln>
        </p:spPr>
      </p:pic>
      <p:sp>
        <p:nvSpPr>
          <p:cNvPr id="5" name="Ορθογώνιο 4"/>
          <p:cNvSpPr/>
          <p:nvPr/>
        </p:nvSpPr>
        <p:spPr>
          <a:xfrm>
            <a:off x="3076833" y="6277232"/>
            <a:ext cx="6783860" cy="430887"/>
          </a:xfrm>
          <a:prstGeom prst="rect">
            <a:avLst/>
          </a:prstGeom>
        </p:spPr>
        <p:txBody>
          <a:bodyPr wrap="square">
            <a:spAutoFit/>
          </a:bodyPr>
          <a:lstStyle/>
          <a:p>
            <a:r>
              <a:rPr lang="el-GR" sz="2200" dirty="0"/>
              <a:t>Εγκεντρισμός με σχισμή ή σχιστός εμβολιασμός</a:t>
            </a:r>
          </a:p>
        </p:txBody>
      </p:sp>
    </p:spTree>
    <p:extLst>
      <p:ext uri="{BB962C8B-B14F-4D97-AF65-F5344CB8AC3E}">
        <p14:creationId xmlns:p14="http://schemas.microsoft.com/office/powerpoint/2010/main" val="98746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395416" y="333632"/>
            <a:ext cx="7166919" cy="5375189"/>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562335" y="333632"/>
            <a:ext cx="4322102" cy="5383670"/>
          </a:xfrm>
          <a:prstGeom prst="rect">
            <a:avLst/>
          </a:prstGeom>
          <a:noFill/>
          <a:ln w="9525">
            <a:noFill/>
            <a:miter lim="800000"/>
            <a:headEnd/>
            <a:tailEnd/>
          </a:ln>
        </p:spPr>
      </p:pic>
      <p:sp>
        <p:nvSpPr>
          <p:cNvPr id="6" name="Ορθογώνιο 5"/>
          <p:cNvSpPr/>
          <p:nvPr/>
        </p:nvSpPr>
        <p:spPr>
          <a:xfrm>
            <a:off x="3027406" y="5931244"/>
            <a:ext cx="7216346" cy="430887"/>
          </a:xfrm>
          <a:prstGeom prst="rect">
            <a:avLst/>
          </a:prstGeom>
        </p:spPr>
        <p:txBody>
          <a:bodyPr wrap="square">
            <a:spAutoFit/>
          </a:bodyPr>
          <a:lstStyle/>
          <a:p>
            <a:r>
              <a:rPr lang="el-GR" sz="2200" dirty="0"/>
              <a:t>Εγκεντρισμός με σχισμή ή σχιστός εμβολιασμός</a:t>
            </a:r>
          </a:p>
        </p:txBody>
      </p:sp>
    </p:spTree>
    <p:extLst>
      <p:ext uri="{BB962C8B-B14F-4D97-AF65-F5344CB8AC3E}">
        <p14:creationId xmlns:p14="http://schemas.microsoft.com/office/powerpoint/2010/main" val="2099332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806115"/>
            <a:ext cx="10515600" cy="5370847"/>
          </a:xfrm>
        </p:spPr>
        <p:txBody>
          <a:bodyPr/>
          <a:lstStyle/>
          <a:p>
            <a:pPr marL="0" indent="0" algn="just">
              <a:buNone/>
            </a:pPr>
            <a:r>
              <a:rPr lang="el-GR" dirty="0" smtClean="0"/>
              <a:t> Εάν ο κορμός είναι μεγάλης διαμέτρου</a:t>
            </a:r>
            <a:r>
              <a:rPr lang="en-US" dirty="0" smtClean="0"/>
              <a:t>, </a:t>
            </a:r>
            <a:r>
              <a:rPr lang="el-GR" dirty="0" smtClean="0"/>
              <a:t>τότε μπορεί να γίνει και δεύ-τερη σχισμή κάθετη στην πρώτη και να τοποθετηθούν έτσι τέσσερα εμβόλια. Ο κατώτερος οφθαλμός του κάθε εμβολίου πρέπει να βλέπει προς τα έξω και να βρίσκεται σε θέση υψηλότερη από την οριζόντια επιφάνεια της τομής του υποκειμένου. Επίσης το κάθε εμβόλιο φέρει 2-3 οφθαλμούς.</a:t>
            </a:r>
          </a:p>
          <a:p>
            <a:pPr marL="0" indent="0" algn="just">
              <a:buNone/>
            </a:pPr>
            <a:r>
              <a:rPr lang="el-GR" dirty="0"/>
              <a:t> </a:t>
            </a:r>
            <a:r>
              <a:rPr lang="el-GR" dirty="0" smtClean="0"/>
              <a:t>Στο τέλος του εμβολιασμού τα κενά των σχισμών του υποκειμένου καλύπτονται με τεμάχια φλοιού ή ξύλου και στη συνέχεια με κόλλα εμβολιασμού. Τα εμβόλια τα συγκρατεί η πίεση που ασκείται από το υποκείμενο, μπορεί όμως να δεθεί το υποκείμενο στο ύψος των εμβολίων με ράφια.   </a:t>
            </a:r>
            <a:endParaRPr lang="el-GR" dirty="0"/>
          </a:p>
        </p:txBody>
      </p:sp>
    </p:spTree>
    <p:extLst>
      <p:ext uri="{BB962C8B-B14F-4D97-AF65-F5344CB8AC3E}">
        <p14:creationId xmlns:p14="http://schemas.microsoft.com/office/powerpoint/2010/main" val="3968364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199" y="649705"/>
            <a:ext cx="10703011" cy="5527258"/>
          </a:xfrm>
        </p:spPr>
        <p:txBody>
          <a:bodyPr>
            <a:normAutofit lnSpcReduction="10000"/>
          </a:bodyPr>
          <a:lstStyle/>
          <a:p>
            <a:pPr marL="0" indent="0">
              <a:buNone/>
            </a:pPr>
            <a:r>
              <a:rPr lang="el-GR" dirty="0" smtClean="0"/>
              <a:t> Υπόφλοιος εγκεντρισμός ή </a:t>
            </a:r>
            <a:r>
              <a:rPr lang="el-GR" dirty="0" err="1" smtClean="0"/>
              <a:t>στεφανίτης</a:t>
            </a:r>
            <a:endParaRPr lang="el-GR" dirty="0" smtClean="0"/>
          </a:p>
          <a:p>
            <a:pPr marL="0" indent="0" algn="just">
              <a:buNone/>
            </a:pPr>
            <a:r>
              <a:rPr lang="el-GR" dirty="0"/>
              <a:t> </a:t>
            </a:r>
            <a:r>
              <a:rPr lang="el-GR" dirty="0" smtClean="0"/>
              <a:t>Χρησιμοποιείται κυρίως για τον </a:t>
            </a:r>
            <a:r>
              <a:rPr lang="el-GR" dirty="0" err="1" smtClean="0"/>
              <a:t>επανεμβολιασμό</a:t>
            </a:r>
            <a:r>
              <a:rPr lang="el-GR" dirty="0" smtClean="0"/>
              <a:t> ηλικιωμένων </a:t>
            </a:r>
            <a:r>
              <a:rPr lang="el-GR" dirty="0" err="1" smtClean="0"/>
              <a:t>καρπο</a:t>
            </a:r>
            <a:r>
              <a:rPr lang="el-GR" dirty="0" smtClean="0"/>
              <a:t>-φόρων δένδρων. Απαραίτητη προϋπόθεση είναι ¨να σηκώνει ο φλοιός¨ του υποκειμένου και να μην έχει προχωρήσει πολύ η νέα βλάστηση.</a:t>
            </a:r>
          </a:p>
          <a:p>
            <a:pPr marL="0" indent="0" algn="just">
              <a:buNone/>
            </a:pPr>
            <a:r>
              <a:rPr lang="el-GR" dirty="0"/>
              <a:t> </a:t>
            </a:r>
            <a:r>
              <a:rPr lang="el-GR" dirty="0" smtClean="0"/>
              <a:t> Ο </a:t>
            </a:r>
            <a:r>
              <a:rPr lang="el-GR" dirty="0" err="1" smtClean="0"/>
              <a:t>υπόφλοιος</a:t>
            </a:r>
            <a:r>
              <a:rPr lang="el-GR" dirty="0" smtClean="0"/>
              <a:t> εγκεντρισμός έχει τις παρακάτω δύο παραλλαγές:</a:t>
            </a:r>
          </a:p>
          <a:p>
            <a:pPr marL="0" indent="0" algn="just">
              <a:buNone/>
            </a:pPr>
            <a:r>
              <a:rPr lang="el-GR" dirty="0"/>
              <a:t> </a:t>
            </a:r>
            <a:r>
              <a:rPr lang="el-GR" dirty="0" smtClean="0"/>
              <a:t>α) Υπόφλοιος εγκεντρισμός με ανασήκωμα του φλοιού από τις δύο πλευρές</a:t>
            </a:r>
          </a:p>
          <a:p>
            <a:pPr marL="0" indent="0" algn="just">
              <a:buNone/>
            </a:pPr>
            <a:r>
              <a:rPr lang="el-GR" dirty="0"/>
              <a:t> </a:t>
            </a:r>
            <a:r>
              <a:rPr lang="el-GR" dirty="0" smtClean="0"/>
              <a:t>Το υποκείμενο κόβεται με μία οριζόντια τομή, σε μέρος με ομαλό </a:t>
            </a:r>
            <a:r>
              <a:rPr lang="el-GR" dirty="0" err="1" smtClean="0"/>
              <a:t>φλοι</a:t>
            </a:r>
            <a:r>
              <a:rPr lang="el-GR" dirty="0" smtClean="0"/>
              <a:t>-ό. Στη συνέχεια με μία κατά μήκος τομή σχίζεται ο φλοιός του υποκειμέ- νου. Το εμβόλιο κόβεται 2-4 οφθαλμούς, διαμορφώνεται με μία τομή που ξεκινά από το ύψος του κατώτερου οφθαλμού και αντίθετα από αυτό, ώστε να σχηματίζεται μονόπλευρη σφήνα μήκους 3-4 εκ. στο </a:t>
            </a:r>
            <a:r>
              <a:rPr lang="el-GR" dirty="0" err="1" smtClean="0"/>
              <a:t>άκ</a:t>
            </a:r>
            <a:r>
              <a:rPr lang="el-GR" dirty="0" smtClean="0"/>
              <a:t>-ρο της οποίας και προς την αντίθετη πλευρά της αφαιρείται ένα μικρό κομμάτι φλοιού. </a:t>
            </a:r>
            <a:endParaRPr lang="el-GR" dirty="0"/>
          </a:p>
        </p:txBody>
      </p:sp>
    </p:spTree>
    <p:extLst>
      <p:ext uri="{BB962C8B-B14F-4D97-AF65-F5344CB8AC3E}">
        <p14:creationId xmlns:p14="http://schemas.microsoft.com/office/powerpoint/2010/main" val="1679933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srcRect/>
          <a:stretch>
            <a:fillRect/>
          </a:stretch>
        </p:blipFill>
        <p:spPr bwMode="auto">
          <a:xfrm>
            <a:off x="2014151" y="630195"/>
            <a:ext cx="2088292" cy="4510216"/>
          </a:xfrm>
          <a:prstGeom prst="rect">
            <a:avLst/>
          </a:prstGeom>
          <a:noFill/>
          <a:ln w="9525">
            <a:noFill/>
            <a:miter lim="800000"/>
            <a:headEnd/>
            <a:tailEnd/>
          </a:ln>
        </p:spPr>
      </p:pic>
      <p:pic>
        <p:nvPicPr>
          <p:cNvPr id="5" name="4 - Εικόνα"/>
          <p:cNvPicPr/>
          <p:nvPr/>
        </p:nvPicPr>
        <p:blipFill>
          <a:blip r:embed="rId3" cstate="print"/>
          <a:srcRect/>
          <a:stretch>
            <a:fillRect/>
          </a:stretch>
        </p:blipFill>
        <p:spPr bwMode="auto">
          <a:xfrm>
            <a:off x="4984914" y="630195"/>
            <a:ext cx="3899594" cy="5202194"/>
          </a:xfrm>
          <a:prstGeom prst="rect">
            <a:avLst/>
          </a:prstGeom>
          <a:noFill/>
          <a:ln w="9525">
            <a:noFill/>
            <a:miter lim="800000"/>
            <a:headEnd/>
            <a:tailEnd/>
          </a:ln>
        </p:spPr>
      </p:pic>
      <p:sp>
        <p:nvSpPr>
          <p:cNvPr id="6" name="Ορθογώνιο 5"/>
          <p:cNvSpPr/>
          <p:nvPr/>
        </p:nvSpPr>
        <p:spPr>
          <a:xfrm>
            <a:off x="803189" y="5832389"/>
            <a:ext cx="10676238" cy="707886"/>
          </a:xfrm>
          <a:prstGeom prst="rect">
            <a:avLst/>
          </a:prstGeom>
        </p:spPr>
        <p:txBody>
          <a:bodyPr wrap="square">
            <a:spAutoFit/>
          </a:bodyPr>
          <a:lstStyle/>
          <a:p>
            <a:pPr lvl="0" fontAlgn="base">
              <a:spcBef>
                <a:spcPct val="0"/>
              </a:spcBef>
              <a:spcAft>
                <a:spcPct val="0"/>
              </a:spcAft>
            </a:pPr>
            <a:r>
              <a:rPr lang="el-GR" sz="2200" dirty="0">
                <a:latin typeface="Calibri" pitchFamily="34" charset="0"/>
                <a:ea typeface="TimesNewRoman"/>
                <a:cs typeface="TimesNewRoman"/>
              </a:rPr>
              <a:t>Απεικόνιση του υπόφλοιου εγκεντρισμού με ανασήκωμα του φλοιού από τις </a:t>
            </a:r>
            <a:r>
              <a:rPr lang="el-GR" sz="2200" dirty="0" smtClean="0">
                <a:latin typeface="Calibri" pitchFamily="34" charset="0"/>
                <a:ea typeface="TimesNewRoman"/>
                <a:cs typeface="TimesNewRoman"/>
              </a:rPr>
              <a:t>δύο πλευρές.</a:t>
            </a:r>
            <a:endParaRPr lang="el-GR" sz="2200" dirty="0">
              <a:latin typeface="Calibri" pitchFamily="34" charset="0"/>
              <a:ea typeface="TimesNewRoman"/>
              <a:cs typeface="TimesNewRoman"/>
            </a:endParaRPr>
          </a:p>
          <a:p>
            <a:pPr lvl="0" fontAlgn="base">
              <a:spcBef>
                <a:spcPct val="0"/>
              </a:spcBef>
              <a:spcAft>
                <a:spcPct val="0"/>
              </a:spcAft>
            </a:pPr>
            <a:r>
              <a:rPr lang="el-GR" dirty="0">
                <a:latin typeface="Calibri" pitchFamily="34" charset="0"/>
                <a:ea typeface="TimesNewRoman"/>
                <a:cs typeface="TimesNewRoman"/>
              </a:rPr>
              <a:t>                                                                    </a:t>
            </a:r>
            <a:endParaRPr lang="el-GR" dirty="0">
              <a:latin typeface="Arial" pitchFamily="34" charset="0"/>
              <a:cs typeface="Arial" pitchFamily="34" charset="0"/>
            </a:endParaRPr>
          </a:p>
        </p:txBody>
      </p:sp>
    </p:spTree>
    <p:extLst>
      <p:ext uri="{BB962C8B-B14F-4D97-AF65-F5344CB8AC3E}">
        <p14:creationId xmlns:p14="http://schemas.microsoft.com/office/powerpoint/2010/main" val="293166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srcRect/>
          <a:stretch>
            <a:fillRect/>
          </a:stretch>
        </p:blipFill>
        <p:spPr bwMode="auto">
          <a:xfrm>
            <a:off x="926758" y="235722"/>
            <a:ext cx="3101545" cy="3162386"/>
          </a:xfrm>
          <a:prstGeom prst="rect">
            <a:avLst/>
          </a:prstGeom>
          <a:noFill/>
          <a:ln w="9525">
            <a:noFill/>
            <a:miter lim="800000"/>
            <a:headEnd/>
            <a:tailEnd/>
          </a:ln>
        </p:spPr>
      </p:pic>
      <p:pic>
        <p:nvPicPr>
          <p:cNvPr id="5" name="4 - Εικόνα"/>
          <p:cNvPicPr/>
          <p:nvPr/>
        </p:nvPicPr>
        <p:blipFill>
          <a:blip r:embed="rId3" cstate="print"/>
          <a:srcRect/>
          <a:stretch>
            <a:fillRect/>
          </a:stretch>
        </p:blipFill>
        <p:spPr bwMode="auto">
          <a:xfrm>
            <a:off x="4399005" y="235723"/>
            <a:ext cx="3200400" cy="3162385"/>
          </a:xfrm>
          <a:prstGeom prst="rect">
            <a:avLst/>
          </a:prstGeom>
          <a:noFill/>
          <a:ln w="9525">
            <a:noFill/>
            <a:miter lim="800000"/>
            <a:headEnd/>
            <a:tailEnd/>
          </a:ln>
        </p:spPr>
      </p:pic>
      <p:pic>
        <p:nvPicPr>
          <p:cNvPr id="6" name="5 - Εικόνα"/>
          <p:cNvPicPr/>
          <p:nvPr/>
        </p:nvPicPr>
        <p:blipFill>
          <a:blip r:embed="rId4" cstate="print"/>
          <a:srcRect/>
          <a:stretch>
            <a:fillRect/>
          </a:stretch>
        </p:blipFill>
        <p:spPr bwMode="auto">
          <a:xfrm>
            <a:off x="7970107" y="235724"/>
            <a:ext cx="3262184" cy="3162384"/>
          </a:xfrm>
          <a:prstGeom prst="rect">
            <a:avLst/>
          </a:prstGeom>
          <a:noFill/>
          <a:ln w="9525">
            <a:noFill/>
            <a:miter lim="800000"/>
            <a:headEnd/>
            <a:tailEnd/>
          </a:ln>
        </p:spPr>
      </p:pic>
      <p:pic>
        <p:nvPicPr>
          <p:cNvPr id="7" name="6 - Εικόνα"/>
          <p:cNvPicPr/>
          <p:nvPr/>
        </p:nvPicPr>
        <p:blipFill>
          <a:blip r:embed="rId5" cstate="print"/>
          <a:srcRect/>
          <a:stretch>
            <a:fillRect/>
          </a:stretch>
        </p:blipFill>
        <p:spPr bwMode="auto">
          <a:xfrm>
            <a:off x="926759" y="3571103"/>
            <a:ext cx="3101544" cy="2669060"/>
          </a:xfrm>
          <a:prstGeom prst="rect">
            <a:avLst/>
          </a:prstGeom>
          <a:noFill/>
          <a:ln w="9525">
            <a:noFill/>
            <a:miter lim="800000"/>
            <a:headEnd/>
            <a:tailEnd/>
          </a:ln>
        </p:spPr>
      </p:pic>
      <p:pic>
        <p:nvPicPr>
          <p:cNvPr id="8" name="7 - Εικόνα"/>
          <p:cNvPicPr/>
          <p:nvPr/>
        </p:nvPicPr>
        <p:blipFill>
          <a:blip r:embed="rId6" cstate="print"/>
          <a:srcRect/>
          <a:stretch>
            <a:fillRect/>
          </a:stretch>
        </p:blipFill>
        <p:spPr bwMode="auto">
          <a:xfrm>
            <a:off x="4399005" y="3571103"/>
            <a:ext cx="3200400" cy="2729637"/>
          </a:xfrm>
          <a:prstGeom prst="rect">
            <a:avLst/>
          </a:prstGeom>
          <a:noFill/>
          <a:ln w="9525">
            <a:noFill/>
            <a:miter lim="800000"/>
            <a:headEnd/>
            <a:tailEnd/>
          </a:ln>
        </p:spPr>
      </p:pic>
      <p:pic>
        <p:nvPicPr>
          <p:cNvPr id="9" name="8 - Εικόνα"/>
          <p:cNvPicPr/>
          <p:nvPr/>
        </p:nvPicPr>
        <p:blipFill>
          <a:blip r:embed="rId7" cstate="print"/>
          <a:srcRect/>
          <a:stretch>
            <a:fillRect/>
          </a:stretch>
        </p:blipFill>
        <p:spPr bwMode="auto">
          <a:xfrm>
            <a:off x="7970107" y="3571103"/>
            <a:ext cx="3262184" cy="2790215"/>
          </a:xfrm>
          <a:prstGeom prst="rect">
            <a:avLst/>
          </a:prstGeom>
          <a:noFill/>
          <a:ln w="9525">
            <a:noFill/>
            <a:miter lim="800000"/>
            <a:headEnd/>
            <a:tailEnd/>
          </a:ln>
        </p:spPr>
      </p:pic>
      <p:sp>
        <p:nvSpPr>
          <p:cNvPr id="10" name="Ορθογώνιο 9"/>
          <p:cNvSpPr/>
          <p:nvPr/>
        </p:nvSpPr>
        <p:spPr>
          <a:xfrm>
            <a:off x="1816443" y="6413158"/>
            <a:ext cx="9032789" cy="430887"/>
          </a:xfrm>
          <a:prstGeom prst="rect">
            <a:avLst/>
          </a:prstGeom>
        </p:spPr>
        <p:txBody>
          <a:bodyPr wrap="square">
            <a:spAutoFit/>
          </a:bodyPr>
          <a:lstStyle/>
          <a:p>
            <a:r>
              <a:rPr lang="el-GR" sz="2200" dirty="0"/>
              <a:t>Στάδια εκτέλεσης υπόφλοιου εγκεντρισμού με ανασήκωμα του </a:t>
            </a:r>
            <a:r>
              <a:rPr lang="el-GR" sz="2200" dirty="0" smtClean="0"/>
              <a:t>φλοιού.</a:t>
            </a:r>
            <a:endParaRPr lang="el-GR" sz="2200" dirty="0"/>
          </a:p>
        </p:txBody>
      </p:sp>
    </p:spTree>
    <p:extLst>
      <p:ext uri="{BB962C8B-B14F-4D97-AF65-F5344CB8AC3E}">
        <p14:creationId xmlns:p14="http://schemas.microsoft.com/office/powerpoint/2010/main" val="3771936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68411"/>
            <a:ext cx="10515600" cy="5608552"/>
          </a:xfrm>
        </p:spPr>
        <p:txBody>
          <a:bodyPr/>
          <a:lstStyle/>
          <a:p>
            <a:pPr marL="0" indent="0">
              <a:buNone/>
            </a:pPr>
            <a:r>
              <a:rPr lang="en-US" dirty="0" smtClean="0"/>
              <a:t> </a:t>
            </a:r>
            <a:r>
              <a:rPr lang="el-GR" dirty="0" smtClean="0"/>
              <a:t>Ημιμαγιόρκιος ή ασπιδωτός ενοφθαλμισμός με ξύλο</a:t>
            </a:r>
          </a:p>
          <a:p>
            <a:pPr marL="0" indent="0" algn="just">
              <a:buNone/>
            </a:pPr>
            <a:r>
              <a:rPr lang="el-GR" dirty="0"/>
              <a:t> </a:t>
            </a:r>
            <a:r>
              <a:rPr lang="el-GR" dirty="0" smtClean="0"/>
              <a:t>Είναι εμβολιασμός ο οποίος εφαρμόζεται σε είδη ¨που δεν σηκώνει ο φλοιός¨ . Ο παραπάνω εμβολιασμός χρησιμοποιείται σχεδόν αποκλει-στικά στην Άμπελο. Είναι απλός, γρήγορος και έχει μεγάλο ποσοστό επιτυχίας. Εφαρμόζεται συνήθως 2</a:t>
            </a:r>
            <a:r>
              <a:rPr lang="el-GR" baseline="30000" dirty="0" smtClean="0"/>
              <a:t>ο</a:t>
            </a:r>
            <a:r>
              <a:rPr lang="el-GR" dirty="0" smtClean="0"/>
              <a:t> δεκαπενθήμερο Αυγούστου με 1</a:t>
            </a:r>
            <a:r>
              <a:rPr lang="el-GR" baseline="30000" dirty="0" smtClean="0"/>
              <a:t>ο</a:t>
            </a:r>
            <a:r>
              <a:rPr lang="el-GR" dirty="0" smtClean="0"/>
              <a:t> δεκαπενθήμερο Σεπτεμβρίου. Η διάμετρος στη βάση του υποκειμένου θα πρέπει να είναι τουλάχιστον 1εκ.</a:t>
            </a:r>
          </a:p>
          <a:p>
            <a:pPr marL="0" indent="0" algn="just">
              <a:buNone/>
            </a:pPr>
            <a:r>
              <a:rPr lang="el-GR" dirty="0"/>
              <a:t> </a:t>
            </a:r>
            <a:r>
              <a:rPr lang="el-GR" dirty="0" smtClean="0"/>
              <a:t> Λίγα εκατοστά πάνω από το λαιμό (5-8 εκ.) και σε κάποιο λείο σημείο του υποκειμένου γίνεται μια λοξή τομή βάθους 0,3-0,5 εκ. έτσι ώστε να σχηματίζει γωνία 45</a:t>
            </a:r>
            <a:r>
              <a:rPr lang="el-GR" baseline="30000" dirty="0" smtClean="0"/>
              <a:t>ο</a:t>
            </a:r>
            <a:r>
              <a:rPr lang="el-GR" dirty="0" smtClean="0"/>
              <a:t> περίπου. Εν συνεχεία 2,5 εκ. περίπου πάνω από την πρώτη τομή κάνουμε δεύτερη τομή προς τα κάτω και προς τα μέσα μέχρι να συναντήσει το εσωτερικό της πρώτης τομής.  </a:t>
            </a:r>
            <a:endParaRPr lang="el-GR" dirty="0"/>
          </a:p>
        </p:txBody>
      </p:sp>
    </p:spTree>
    <p:extLst>
      <p:ext uri="{BB962C8B-B14F-4D97-AF65-F5344CB8AC3E}">
        <p14:creationId xmlns:p14="http://schemas.microsoft.com/office/powerpoint/2010/main" val="128219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srcRect/>
          <a:stretch>
            <a:fillRect/>
          </a:stretch>
        </p:blipFill>
        <p:spPr bwMode="auto">
          <a:xfrm>
            <a:off x="887627" y="90505"/>
            <a:ext cx="10515600" cy="3945291"/>
          </a:xfrm>
          <a:prstGeom prst="rect">
            <a:avLst/>
          </a:prstGeom>
          <a:noFill/>
          <a:ln w="9525">
            <a:noFill/>
            <a:miter lim="800000"/>
            <a:headEnd/>
            <a:tailEnd/>
          </a:ln>
        </p:spPr>
      </p:pic>
      <p:pic>
        <p:nvPicPr>
          <p:cNvPr id="5" name="4 - Εικόνα"/>
          <p:cNvPicPr/>
          <p:nvPr/>
        </p:nvPicPr>
        <p:blipFill>
          <a:blip r:embed="rId3" cstate="print"/>
          <a:srcRect/>
          <a:stretch>
            <a:fillRect/>
          </a:stretch>
        </p:blipFill>
        <p:spPr bwMode="auto">
          <a:xfrm>
            <a:off x="887628" y="4035796"/>
            <a:ext cx="10515599" cy="2448272"/>
          </a:xfrm>
          <a:prstGeom prst="rect">
            <a:avLst/>
          </a:prstGeom>
          <a:noFill/>
          <a:ln w="9525">
            <a:noFill/>
            <a:miter lim="800000"/>
            <a:headEnd/>
            <a:tailEnd/>
          </a:ln>
        </p:spPr>
      </p:pic>
      <p:sp>
        <p:nvSpPr>
          <p:cNvPr id="6" name="Ορθογώνιο 5"/>
          <p:cNvSpPr/>
          <p:nvPr/>
        </p:nvSpPr>
        <p:spPr>
          <a:xfrm>
            <a:off x="3150973" y="6376086"/>
            <a:ext cx="6437870" cy="430887"/>
          </a:xfrm>
          <a:prstGeom prst="rect">
            <a:avLst/>
          </a:prstGeom>
        </p:spPr>
        <p:txBody>
          <a:bodyPr wrap="square">
            <a:spAutoFit/>
          </a:bodyPr>
          <a:lstStyle/>
          <a:p>
            <a:pPr lvl="0" fontAlgn="base">
              <a:spcBef>
                <a:spcPct val="0"/>
              </a:spcBef>
              <a:spcAft>
                <a:spcPct val="0"/>
              </a:spcAft>
            </a:pPr>
            <a:r>
              <a:rPr lang="en-US" sz="2200" dirty="0">
                <a:ea typeface="Calibri" pitchFamily="34" charset="0"/>
                <a:cs typeface="TimesNewRoman"/>
              </a:rPr>
              <a:t>Επ</a:t>
            </a:r>
            <a:r>
              <a:rPr lang="en-US" sz="2200" dirty="0" err="1">
                <a:ea typeface="Calibri" pitchFamily="34" charset="0"/>
                <a:cs typeface="TimesNewRoman"/>
              </a:rPr>
              <a:t>ιτυχημένος</a:t>
            </a:r>
            <a:r>
              <a:rPr lang="en-US" sz="2200" dirty="0">
                <a:ea typeface="Calibri" pitchFamily="34" charset="0"/>
                <a:cs typeface="TimesNewRoman"/>
              </a:rPr>
              <a:t> </a:t>
            </a:r>
            <a:r>
              <a:rPr lang="el-GR" sz="2200" dirty="0">
                <a:cs typeface="TimesNewRoman"/>
              </a:rPr>
              <a:t> </a:t>
            </a:r>
            <a:r>
              <a:rPr lang="en-US" sz="2200" dirty="0">
                <a:cs typeface="TimesNewRoman"/>
              </a:rPr>
              <a:t>υπ</a:t>
            </a:r>
            <a:r>
              <a:rPr lang="en-US" sz="2200" dirty="0" err="1">
                <a:cs typeface="TimesNewRoman"/>
              </a:rPr>
              <a:t>όφλοιος</a:t>
            </a:r>
            <a:r>
              <a:rPr lang="en-US" sz="2200" dirty="0">
                <a:cs typeface="TimesNewRoman"/>
              </a:rPr>
              <a:t> </a:t>
            </a:r>
            <a:r>
              <a:rPr lang="el-GR" sz="2200" dirty="0">
                <a:cs typeface="TimesNewRoman"/>
              </a:rPr>
              <a:t> </a:t>
            </a:r>
            <a:r>
              <a:rPr lang="en-US" sz="2200" dirty="0" err="1">
                <a:cs typeface="TimesNewRoman"/>
              </a:rPr>
              <a:t>στεφ</a:t>
            </a:r>
            <a:r>
              <a:rPr lang="en-US" sz="2200" dirty="0">
                <a:cs typeface="TimesNewRoman"/>
              </a:rPr>
              <a:t>ανίτης </a:t>
            </a:r>
            <a:r>
              <a:rPr lang="el-GR" sz="2200" dirty="0">
                <a:cs typeface="TimesNewRoman"/>
              </a:rPr>
              <a:t> </a:t>
            </a:r>
            <a:r>
              <a:rPr lang="en-US" sz="2200" dirty="0" err="1">
                <a:cs typeface="TimesNewRoman"/>
              </a:rPr>
              <a:t>σε</a:t>
            </a:r>
            <a:r>
              <a:rPr lang="en-US" sz="2200" dirty="0">
                <a:cs typeface="TimesNewRoman"/>
              </a:rPr>
              <a:t> </a:t>
            </a:r>
            <a:r>
              <a:rPr lang="el-GR" sz="2200" dirty="0">
                <a:cs typeface="TimesNewRoman"/>
              </a:rPr>
              <a:t> </a:t>
            </a:r>
            <a:r>
              <a:rPr lang="en-US" sz="2200" dirty="0" err="1">
                <a:cs typeface="TimesNewRoman"/>
              </a:rPr>
              <a:t>νερ</a:t>
            </a:r>
            <a:r>
              <a:rPr lang="en-US" sz="2200" dirty="0">
                <a:cs typeface="TimesNewRoman"/>
              </a:rPr>
              <a:t>αντζιά</a:t>
            </a:r>
            <a:r>
              <a:rPr lang="el-GR" sz="2200" dirty="0">
                <a:cs typeface="Arial" pitchFamily="34" charset="0"/>
              </a:rPr>
              <a:t> </a:t>
            </a:r>
          </a:p>
        </p:txBody>
      </p:sp>
    </p:spTree>
    <p:extLst>
      <p:ext uri="{BB962C8B-B14F-4D97-AF65-F5344CB8AC3E}">
        <p14:creationId xmlns:p14="http://schemas.microsoft.com/office/powerpoint/2010/main" val="286425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42551"/>
            <a:ext cx="10515600" cy="5534412"/>
          </a:xfrm>
        </p:spPr>
        <p:txBody>
          <a:bodyPr/>
          <a:lstStyle/>
          <a:p>
            <a:pPr marL="0" indent="0" algn="just">
              <a:buNone/>
            </a:pPr>
            <a:r>
              <a:rPr lang="el-GR" dirty="0" smtClean="0"/>
              <a:t> Από το σημείο που αρχίζει να σχηματίζεται η σφήνα (δηλ. στο πιο </a:t>
            </a:r>
            <a:r>
              <a:rPr lang="el-GR" dirty="0" err="1" smtClean="0"/>
              <a:t>χον-τρό</a:t>
            </a:r>
            <a:r>
              <a:rPr lang="el-GR" dirty="0" smtClean="0"/>
              <a:t> μέρος της σφήνας, στο επάνω μέρος) δημιουργείται ένα μικρό </a:t>
            </a:r>
            <a:r>
              <a:rPr lang="el-GR" dirty="0" err="1" smtClean="0"/>
              <a:t>κά-θισμα</a:t>
            </a:r>
            <a:r>
              <a:rPr lang="el-GR" dirty="0" smtClean="0"/>
              <a:t> για να εφαρμόζει καλά στο υποκείμενο. </a:t>
            </a:r>
          </a:p>
          <a:p>
            <a:pPr marL="0" indent="0" algn="just">
              <a:buNone/>
            </a:pPr>
            <a:r>
              <a:rPr lang="el-GR" dirty="0"/>
              <a:t> </a:t>
            </a:r>
            <a:r>
              <a:rPr lang="el-GR" dirty="0" smtClean="0"/>
              <a:t> Στη συνέχεια ο </a:t>
            </a:r>
            <a:r>
              <a:rPr lang="el-GR" dirty="0" err="1" smtClean="0"/>
              <a:t>εμβολιαστής</a:t>
            </a:r>
            <a:r>
              <a:rPr lang="el-GR" dirty="0" smtClean="0"/>
              <a:t> έχοντας στο ένα χέρι το εμβόλιο και στο άλλο το </a:t>
            </a:r>
            <a:r>
              <a:rPr lang="el-GR" dirty="0" err="1" smtClean="0"/>
              <a:t>εμβολιαστήριο</a:t>
            </a:r>
            <a:r>
              <a:rPr lang="el-GR" dirty="0" smtClean="0"/>
              <a:t>, ανασηκώνει με το </a:t>
            </a:r>
            <a:r>
              <a:rPr lang="el-GR" dirty="0" err="1" smtClean="0"/>
              <a:t>εμβολιαστήριο</a:t>
            </a:r>
            <a:r>
              <a:rPr lang="el-GR" dirty="0" smtClean="0"/>
              <a:t> το φλοιό του υποκειμένου δεξιά και αριστερά και τοποθετεί το εμβόλιο μέσα στη σχισμή σπρώχνοντάς το προς τα κάτω για να εφαρμόσει καλά στο υποκείμενο. Ανάλογα με το πάχος του υποκειμένου μπορούν να </a:t>
            </a:r>
            <a:r>
              <a:rPr lang="el-GR" dirty="0" err="1" smtClean="0"/>
              <a:t>τοπο-θετηθούν</a:t>
            </a:r>
            <a:r>
              <a:rPr lang="el-GR" dirty="0" smtClean="0"/>
              <a:t> 1-5  εμβόλια ή και περισσότερα. Τέλος, γίνεται πρόσδεση με ράφια και ακολουθεί επικάλυψη των τομών με κόλλα εμβολιασμού. </a:t>
            </a:r>
            <a:endParaRPr lang="el-GR" dirty="0"/>
          </a:p>
        </p:txBody>
      </p:sp>
    </p:spTree>
    <p:extLst>
      <p:ext uri="{BB962C8B-B14F-4D97-AF65-F5344CB8AC3E}">
        <p14:creationId xmlns:p14="http://schemas.microsoft.com/office/powerpoint/2010/main" val="1077777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80768"/>
            <a:ext cx="10515600" cy="5596195"/>
          </a:xfrm>
        </p:spPr>
        <p:txBody>
          <a:bodyPr>
            <a:normAutofit lnSpcReduction="10000"/>
          </a:bodyPr>
          <a:lstStyle/>
          <a:p>
            <a:pPr marL="0" indent="0">
              <a:buNone/>
            </a:pPr>
            <a:r>
              <a:rPr lang="el-GR" dirty="0" smtClean="0"/>
              <a:t> β) Υπόφλοιος εγκεντρισμός με αφαίρεση λωρίδας φλοιού</a:t>
            </a:r>
          </a:p>
          <a:p>
            <a:pPr marL="0" indent="0" algn="just">
              <a:buNone/>
            </a:pPr>
            <a:r>
              <a:rPr lang="el-GR" dirty="0" smtClean="0"/>
              <a:t> Το υποκείμενο κόβεται με μία οριζόντια τομή, σε μέρος ίσιο και με ομαλό φλοιό και μετά λειαίνεται η τομή. Στη συνέχεια χαράσσεται το υποκείμενο. Η χάραξη γίνεται στο φλοιό μέχρι το ξύλο με τρεις τομές. Οι δύο πρώτες τομές, γίνονται κάθετες ως προς την οριζόντια τομή και παράλληλες μεταξύ τους, μήκους 2,5-5 εκ. </a:t>
            </a:r>
            <a:r>
              <a:rPr lang="el-GR" dirty="0"/>
              <a:t>κ</a:t>
            </a:r>
            <a:r>
              <a:rPr lang="el-GR" dirty="0" smtClean="0"/>
              <a:t>αι σε απόσταση μεταξύ τους όσο το πάχος του εμβολίου. Η τρίτη τομή γίνεται οριζόντια μεταξύ των καθέτων και αφαιρείται το περισσότερο κομμάτι του φλοιού.</a:t>
            </a:r>
          </a:p>
          <a:p>
            <a:pPr marL="0" indent="0" algn="just">
              <a:buNone/>
            </a:pPr>
            <a:r>
              <a:rPr lang="el-GR" dirty="0"/>
              <a:t> </a:t>
            </a:r>
            <a:r>
              <a:rPr lang="el-GR" dirty="0" smtClean="0"/>
              <a:t>Το εμβόλιο, με 2-4 οφθαλμούς, διαμορφώνεται με μία τομή χωρίς </a:t>
            </a:r>
            <a:r>
              <a:rPr lang="el-GR" dirty="0" err="1" smtClean="0"/>
              <a:t>κά-θισμα</a:t>
            </a:r>
            <a:r>
              <a:rPr lang="el-GR" dirty="0" smtClean="0"/>
              <a:t>, που ξεκινά από το ύψος του κατώτερου οφθαλμού και αντίθετα από αυτό, έτσι ώστε να σχηματίζεται μία μονόπλευρη σφήνα μήκους 3-4 εκ. στο άκρο της οποίας και στην αντίθετη πλευρά της αφαιρείται ένα μικρό κομμάτι φλοιού. </a:t>
            </a:r>
            <a:endParaRPr lang="el-GR" dirty="0"/>
          </a:p>
        </p:txBody>
      </p:sp>
    </p:spTree>
    <p:extLst>
      <p:ext uri="{BB962C8B-B14F-4D97-AF65-F5344CB8AC3E}">
        <p14:creationId xmlns:p14="http://schemas.microsoft.com/office/powerpoint/2010/main" val="2244080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srcRect/>
          <a:stretch>
            <a:fillRect/>
          </a:stretch>
        </p:blipFill>
        <p:spPr bwMode="auto">
          <a:xfrm>
            <a:off x="612521" y="663746"/>
            <a:ext cx="6296101" cy="4787901"/>
          </a:xfrm>
          <a:prstGeom prst="rect">
            <a:avLst/>
          </a:prstGeom>
          <a:noFill/>
          <a:ln w="9525">
            <a:noFill/>
            <a:miter lim="800000"/>
            <a:headEnd/>
            <a:tailEnd/>
          </a:ln>
        </p:spPr>
      </p:pic>
      <p:pic>
        <p:nvPicPr>
          <p:cNvPr id="5" name="4 - Εικόνα"/>
          <p:cNvPicPr/>
          <p:nvPr/>
        </p:nvPicPr>
        <p:blipFill>
          <a:blip r:embed="rId3" cstate="print"/>
          <a:srcRect/>
          <a:stretch>
            <a:fillRect/>
          </a:stretch>
        </p:blipFill>
        <p:spPr bwMode="auto">
          <a:xfrm>
            <a:off x="6908622" y="663746"/>
            <a:ext cx="2576225" cy="3722902"/>
          </a:xfrm>
          <a:prstGeom prst="rect">
            <a:avLst/>
          </a:prstGeom>
          <a:noFill/>
          <a:ln w="9525">
            <a:noFill/>
            <a:miter lim="800000"/>
            <a:headEnd/>
            <a:tailEnd/>
          </a:ln>
        </p:spPr>
      </p:pic>
      <p:pic>
        <p:nvPicPr>
          <p:cNvPr id="6" name="7 - Εικόνα"/>
          <p:cNvPicPr/>
          <p:nvPr/>
        </p:nvPicPr>
        <p:blipFill>
          <a:blip r:embed="rId4" cstate="print"/>
          <a:srcRect/>
          <a:stretch>
            <a:fillRect/>
          </a:stretch>
        </p:blipFill>
        <p:spPr bwMode="auto">
          <a:xfrm>
            <a:off x="9193427" y="663746"/>
            <a:ext cx="2483707" cy="4787901"/>
          </a:xfrm>
          <a:prstGeom prst="rect">
            <a:avLst/>
          </a:prstGeom>
          <a:noFill/>
          <a:ln w="9525">
            <a:noFill/>
            <a:miter lim="800000"/>
            <a:headEnd/>
            <a:tailEnd/>
          </a:ln>
        </p:spPr>
      </p:pic>
      <p:sp>
        <p:nvSpPr>
          <p:cNvPr id="7" name="Ορθογώνιο 6"/>
          <p:cNvSpPr/>
          <p:nvPr/>
        </p:nvSpPr>
        <p:spPr>
          <a:xfrm>
            <a:off x="2236574" y="5832389"/>
            <a:ext cx="8167816" cy="430887"/>
          </a:xfrm>
          <a:prstGeom prst="rect">
            <a:avLst/>
          </a:prstGeom>
        </p:spPr>
        <p:txBody>
          <a:bodyPr wrap="square">
            <a:spAutoFit/>
          </a:bodyPr>
          <a:lstStyle/>
          <a:p>
            <a:r>
              <a:rPr lang="el-GR" sz="2200" dirty="0"/>
              <a:t>Στάδια υπόφλοιου εγκεντρισμού με </a:t>
            </a:r>
            <a:r>
              <a:rPr lang="el-GR" sz="2200" dirty="0" smtClean="0"/>
              <a:t>αφαίρεση λωρίδας </a:t>
            </a:r>
            <a:r>
              <a:rPr lang="el-GR" sz="2200" dirty="0"/>
              <a:t>φλοιού</a:t>
            </a:r>
          </a:p>
        </p:txBody>
      </p:sp>
    </p:spTree>
    <p:extLst>
      <p:ext uri="{BB962C8B-B14F-4D97-AF65-F5344CB8AC3E}">
        <p14:creationId xmlns:p14="http://schemas.microsoft.com/office/powerpoint/2010/main" val="3443068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srcRect/>
          <a:stretch>
            <a:fillRect/>
          </a:stretch>
        </p:blipFill>
        <p:spPr bwMode="auto">
          <a:xfrm>
            <a:off x="3391931" y="172994"/>
            <a:ext cx="6030096" cy="6104238"/>
          </a:xfrm>
          <a:prstGeom prst="rect">
            <a:avLst/>
          </a:prstGeom>
          <a:noFill/>
          <a:ln w="9525">
            <a:noFill/>
            <a:miter lim="800000"/>
            <a:headEnd/>
            <a:tailEnd/>
          </a:ln>
        </p:spPr>
      </p:pic>
      <p:sp>
        <p:nvSpPr>
          <p:cNvPr id="5" name="Ορθογώνιο 4"/>
          <p:cNvSpPr/>
          <p:nvPr/>
        </p:nvSpPr>
        <p:spPr>
          <a:xfrm>
            <a:off x="2829697" y="6388443"/>
            <a:ext cx="7154563" cy="707886"/>
          </a:xfrm>
          <a:prstGeom prst="rect">
            <a:avLst/>
          </a:prstGeom>
        </p:spPr>
        <p:txBody>
          <a:bodyPr wrap="square">
            <a:spAutoFit/>
          </a:bodyPr>
          <a:lstStyle/>
          <a:p>
            <a:r>
              <a:rPr lang="el-GR" sz="2200" dirty="0" smtClean="0"/>
              <a:t>     Υπόφλοιος εγκεντρισμ</a:t>
            </a:r>
            <a:r>
              <a:rPr lang="el-GR" sz="2200" dirty="0"/>
              <a:t>ό</a:t>
            </a:r>
            <a:r>
              <a:rPr lang="el-GR" sz="2200" dirty="0" smtClean="0"/>
              <a:t>ς </a:t>
            </a:r>
            <a:r>
              <a:rPr lang="el-GR" sz="2200" dirty="0"/>
              <a:t>με </a:t>
            </a:r>
            <a:r>
              <a:rPr lang="el-GR" sz="2200" dirty="0" smtClean="0"/>
              <a:t>αφαίρεση λωρίδας φλοιού</a:t>
            </a:r>
            <a:endParaRPr lang="el-GR" sz="2200" dirty="0"/>
          </a:p>
          <a:p>
            <a:r>
              <a:rPr lang="el-GR" dirty="0"/>
              <a:t>                          </a:t>
            </a:r>
          </a:p>
        </p:txBody>
      </p:sp>
    </p:spTree>
    <p:extLst>
      <p:ext uri="{BB962C8B-B14F-4D97-AF65-F5344CB8AC3E}">
        <p14:creationId xmlns:p14="http://schemas.microsoft.com/office/powerpoint/2010/main" val="2924257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1087395"/>
            <a:ext cx="10515600" cy="5089568"/>
          </a:xfrm>
        </p:spPr>
        <p:txBody>
          <a:bodyPr/>
          <a:lstStyle/>
          <a:p>
            <a:pPr marL="0" indent="0" algn="just">
              <a:buNone/>
            </a:pPr>
            <a:r>
              <a:rPr lang="el-GR" dirty="0" smtClean="0"/>
              <a:t> Στη συνέχεια, με το άκρο του εμβολιαστηρίου ανασηκώνεται το μικρό κομμάτι του φλοιού της λωρίδας που έχουμε κρατήσει στο υποκείμενο και στη συνέχεια τοποθετείται το εμβόλιο μέσα στη τομή σπρώχνοντάς το έτσι ώστε το κάτω άκρο του να βρεθεί ανάμεσα στο ξύλο και στο κομμάτι του φλοιού της λωρίδας. Μπορούν να τοποθετηθούν και πε-ρισσότερα από ένα εμβόλια ανάλογα με τη διάμετρο (πάχος) του </a:t>
            </a:r>
            <a:r>
              <a:rPr lang="el-GR" dirty="0" err="1" smtClean="0"/>
              <a:t>υπο</a:t>
            </a:r>
            <a:r>
              <a:rPr lang="el-GR" dirty="0" smtClean="0"/>
              <a:t>- κειμένου. Ακολουθεί, δέσιμο και επάλειψη της τομής με κόλλα </a:t>
            </a:r>
            <a:r>
              <a:rPr lang="el-GR" dirty="0" err="1" smtClean="0"/>
              <a:t>εμβολι</a:t>
            </a:r>
            <a:r>
              <a:rPr lang="el-GR" dirty="0" smtClean="0"/>
              <a:t>-ασμού.</a:t>
            </a:r>
            <a:endParaRPr lang="el-GR" dirty="0"/>
          </a:p>
        </p:txBody>
      </p:sp>
    </p:spTree>
    <p:extLst>
      <p:ext uri="{BB962C8B-B14F-4D97-AF65-F5344CB8AC3E}">
        <p14:creationId xmlns:p14="http://schemas.microsoft.com/office/powerpoint/2010/main" val="212371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68411"/>
            <a:ext cx="10515600" cy="5608552"/>
          </a:xfrm>
        </p:spPr>
        <p:txBody>
          <a:bodyPr/>
          <a:lstStyle/>
          <a:p>
            <a:pPr marL="0" indent="0">
              <a:buNone/>
            </a:pPr>
            <a:r>
              <a:rPr lang="el-GR" dirty="0" smtClean="0"/>
              <a:t> Επιτραπέζιοι εμβολιασμοί</a:t>
            </a:r>
          </a:p>
          <a:p>
            <a:pPr marL="0" indent="0" algn="just">
              <a:buNone/>
            </a:pPr>
            <a:r>
              <a:rPr lang="el-GR" dirty="0"/>
              <a:t> </a:t>
            </a:r>
            <a:r>
              <a:rPr lang="el-GR" dirty="0" smtClean="0"/>
              <a:t>Χρησιμοποιούνται ευρύτατα για τον εμβολιασμό Ευρωπαϊκών ποικιλι-ών Αμπέλου σε αμερικανικά αντιφυλλοξηρικά υποκείμενα. </a:t>
            </a:r>
            <a:r>
              <a:rPr lang="el-GR" dirty="0" err="1" smtClean="0"/>
              <a:t>Απαραίτη</a:t>
            </a:r>
            <a:r>
              <a:rPr lang="el-GR" dirty="0" smtClean="0"/>
              <a:t>-τη προϋπόθεση είναι εμβόλιο και υποκείμενο να είναι της ίδιας </a:t>
            </a:r>
            <a:r>
              <a:rPr lang="el-GR" dirty="0" err="1" smtClean="0"/>
              <a:t>διαμέ-τρου</a:t>
            </a:r>
            <a:r>
              <a:rPr lang="el-GR" dirty="0" smtClean="0"/>
              <a:t>. Ονομάζονται επιτραπέζιοι οι εμβολιασμοί διότι η εργασία γίνε-</a:t>
            </a:r>
            <a:r>
              <a:rPr lang="el-GR" dirty="0" err="1" smtClean="0"/>
              <a:t>ται</a:t>
            </a:r>
            <a:r>
              <a:rPr lang="el-GR" dirty="0" smtClean="0"/>
              <a:t> πάνω σε τραπέζια με τη βοήθεια ειδικών μηχανών. Οι ειδικές αυτές μηχανές δημιουργούν τομές (διαφόρων σχημάτων) σε εμβόλιο και υποκείμενο και στη συνέχεια τοποθετείται το ένα μέσα στην τομή του άλλου.</a:t>
            </a:r>
            <a:endParaRPr lang="el-GR" dirty="0"/>
          </a:p>
        </p:txBody>
      </p:sp>
    </p:spTree>
    <p:extLst>
      <p:ext uri="{BB962C8B-B14F-4D97-AF65-F5344CB8AC3E}">
        <p14:creationId xmlns:p14="http://schemas.microsoft.com/office/powerpoint/2010/main" val="3405160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wloskierosliny.pl/images/0eshop/Sekatory/Do-szczepien/sekator-do-szczepien-6.jpg"/>
          <p:cNvPicPr>
            <a:picLocks noGrp="1"/>
          </p:cNvPicPr>
          <p:nvPr>
            <p:ph idx="1"/>
          </p:nvPr>
        </p:nvPicPr>
        <p:blipFill>
          <a:blip r:embed="rId2" cstate="print"/>
          <a:srcRect/>
          <a:stretch>
            <a:fillRect/>
          </a:stretch>
        </p:blipFill>
        <p:spPr bwMode="auto">
          <a:xfrm>
            <a:off x="877330" y="395202"/>
            <a:ext cx="4745189" cy="5670550"/>
          </a:xfrm>
          <a:prstGeom prst="rect">
            <a:avLst/>
          </a:prstGeom>
          <a:noFill/>
          <a:ln w="9525">
            <a:noFill/>
            <a:miter lim="800000"/>
            <a:headEnd/>
            <a:tailEnd/>
          </a:ln>
        </p:spPr>
      </p:pic>
      <p:pic>
        <p:nvPicPr>
          <p:cNvPr id="5" name="4 - Εικόνα" descr="szczepienie winoro&amp;sacute;li"/>
          <p:cNvPicPr/>
          <p:nvPr/>
        </p:nvPicPr>
        <p:blipFill>
          <a:blip r:embed="rId3" cstate="print"/>
          <a:srcRect/>
          <a:stretch>
            <a:fillRect/>
          </a:stretch>
        </p:blipFill>
        <p:spPr bwMode="auto">
          <a:xfrm>
            <a:off x="5622519" y="395202"/>
            <a:ext cx="6425319" cy="5670550"/>
          </a:xfrm>
          <a:prstGeom prst="rect">
            <a:avLst/>
          </a:prstGeom>
          <a:noFill/>
          <a:ln w="9525">
            <a:noFill/>
            <a:miter lim="800000"/>
            <a:headEnd/>
            <a:tailEnd/>
          </a:ln>
        </p:spPr>
      </p:pic>
    </p:spTree>
    <p:extLst>
      <p:ext uri="{BB962C8B-B14F-4D97-AF65-F5344CB8AC3E}">
        <p14:creationId xmlns:p14="http://schemas.microsoft.com/office/powerpoint/2010/main" val="2498438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457200"/>
            <a:ext cx="10515600" cy="5719763"/>
          </a:xfrm>
        </p:spPr>
        <p:txBody>
          <a:bodyPr/>
          <a:lstStyle/>
          <a:p>
            <a:pPr marL="0" indent="0">
              <a:buNone/>
            </a:pPr>
            <a:r>
              <a:rPr lang="el-GR" dirty="0" smtClean="0"/>
              <a:t> </a:t>
            </a:r>
            <a:endParaRPr lang="el-GR" dirty="0"/>
          </a:p>
        </p:txBody>
      </p:sp>
      <p:pic>
        <p:nvPicPr>
          <p:cNvPr id="4" name="Picture 2"/>
          <p:cNvPicPr>
            <a:picLocks noChangeAspect="1" noChangeArrowheads="1"/>
          </p:cNvPicPr>
          <p:nvPr/>
        </p:nvPicPr>
        <p:blipFill>
          <a:blip r:embed="rId2" cstate="print"/>
          <a:srcRect/>
          <a:stretch>
            <a:fillRect/>
          </a:stretch>
        </p:blipFill>
        <p:spPr bwMode="auto">
          <a:xfrm>
            <a:off x="463718" y="536363"/>
            <a:ext cx="6131626" cy="4037901"/>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6760185" y="536363"/>
            <a:ext cx="3458852" cy="4187369"/>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rot="16200000">
            <a:off x="8662888" y="2032820"/>
            <a:ext cx="4247061" cy="1134762"/>
          </a:xfrm>
          <a:prstGeom prst="rect">
            <a:avLst/>
          </a:prstGeom>
          <a:noFill/>
          <a:ln w="9525">
            <a:noFill/>
            <a:miter lim="800000"/>
            <a:headEnd/>
            <a:tailEnd/>
          </a:ln>
        </p:spPr>
      </p:pic>
    </p:spTree>
    <p:extLst>
      <p:ext uri="{BB962C8B-B14F-4D97-AF65-F5344CB8AC3E}">
        <p14:creationId xmlns:p14="http://schemas.microsoft.com/office/powerpoint/2010/main" val="2332161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31341"/>
            <a:ext cx="10515600" cy="5645622"/>
          </a:xfrm>
        </p:spPr>
        <p:txBody>
          <a:bodyPr/>
          <a:lstStyle/>
          <a:p>
            <a:pPr marL="0" indent="0">
              <a:buNone/>
            </a:pPr>
            <a:r>
              <a:rPr lang="en-US" dirty="0" smtClean="0"/>
              <a:t> </a:t>
            </a:r>
            <a:endParaRPr lang="el-GR" dirty="0"/>
          </a:p>
        </p:txBody>
      </p:sp>
      <p:pic>
        <p:nvPicPr>
          <p:cNvPr id="4" name="Εικόνα 3"/>
          <p:cNvPicPr>
            <a:picLocks noChangeAspect="1"/>
          </p:cNvPicPr>
          <p:nvPr/>
        </p:nvPicPr>
        <p:blipFill>
          <a:blip r:embed="rId2"/>
          <a:stretch>
            <a:fillRect/>
          </a:stretch>
        </p:blipFill>
        <p:spPr>
          <a:xfrm>
            <a:off x="1278787" y="568412"/>
            <a:ext cx="2261359" cy="4555096"/>
          </a:xfrm>
          <a:prstGeom prst="rect">
            <a:avLst/>
          </a:prstGeom>
        </p:spPr>
      </p:pic>
      <p:pic>
        <p:nvPicPr>
          <p:cNvPr id="5" name="Εικόνα 4"/>
          <p:cNvPicPr>
            <a:picLocks noChangeAspect="1"/>
          </p:cNvPicPr>
          <p:nvPr/>
        </p:nvPicPr>
        <p:blipFill>
          <a:blip r:embed="rId3"/>
          <a:stretch>
            <a:fillRect/>
          </a:stretch>
        </p:blipFill>
        <p:spPr>
          <a:xfrm>
            <a:off x="5688346" y="742645"/>
            <a:ext cx="3035594" cy="4206629"/>
          </a:xfrm>
          <a:prstGeom prst="rect">
            <a:avLst/>
          </a:prstGeom>
        </p:spPr>
      </p:pic>
      <p:pic>
        <p:nvPicPr>
          <p:cNvPr id="6" name="Εικόνα 5"/>
          <p:cNvPicPr>
            <a:picLocks noChangeAspect="1"/>
          </p:cNvPicPr>
          <p:nvPr/>
        </p:nvPicPr>
        <p:blipFill>
          <a:blip r:embed="rId4"/>
          <a:stretch>
            <a:fillRect/>
          </a:stretch>
        </p:blipFill>
        <p:spPr>
          <a:xfrm>
            <a:off x="9772387" y="1695838"/>
            <a:ext cx="855705" cy="2638422"/>
          </a:xfrm>
          <a:prstGeom prst="rect">
            <a:avLst/>
          </a:prstGeom>
        </p:spPr>
      </p:pic>
      <p:sp>
        <p:nvSpPr>
          <p:cNvPr id="7" name="Ορθογώνιο 6"/>
          <p:cNvSpPr/>
          <p:nvPr/>
        </p:nvSpPr>
        <p:spPr>
          <a:xfrm>
            <a:off x="9738090" y="4334260"/>
            <a:ext cx="1124155" cy="430887"/>
          </a:xfrm>
          <a:prstGeom prst="rect">
            <a:avLst/>
          </a:prstGeom>
        </p:spPr>
        <p:txBody>
          <a:bodyPr wrap="square">
            <a:spAutoFit/>
          </a:bodyPr>
          <a:lstStyle/>
          <a:p>
            <a:pPr lvl="0" fontAlgn="base">
              <a:spcBef>
                <a:spcPct val="0"/>
              </a:spcBef>
              <a:spcAft>
                <a:spcPct val="0"/>
              </a:spcAft>
            </a:pPr>
            <a:r>
              <a:rPr lang="el-GR" sz="2200" dirty="0" smtClean="0">
                <a:latin typeface="Calibri" pitchFamily="34" charset="0"/>
                <a:cs typeface="Times New Roman" pitchFamily="18" charset="0"/>
              </a:rPr>
              <a:t>Εμβόλιο</a:t>
            </a:r>
            <a:endParaRPr lang="el-GR" sz="2200" dirty="0">
              <a:latin typeface="Arial" pitchFamily="34" charset="0"/>
              <a:cs typeface="Arial" pitchFamily="34" charset="0"/>
            </a:endParaRPr>
          </a:p>
        </p:txBody>
      </p:sp>
      <p:sp>
        <p:nvSpPr>
          <p:cNvPr id="8" name="Ορθογώνιο 7"/>
          <p:cNvSpPr/>
          <p:nvPr/>
        </p:nvSpPr>
        <p:spPr>
          <a:xfrm flipH="1">
            <a:off x="3540146" y="2799606"/>
            <a:ext cx="1099753" cy="430887"/>
          </a:xfrm>
          <a:prstGeom prst="rect">
            <a:avLst/>
          </a:prstGeom>
        </p:spPr>
        <p:txBody>
          <a:bodyPr wrap="square">
            <a:spAutoFit/>
          </a:bodyPr>
          <a:lstStyle/>
          <a:p>
            <a:pPr lvl="0" fontAlgn="base">
              <a:spcBef>
                <a:spcPct val="0"/>
              </a:spcBef>
              <a:spcAft>
                <a:spcPct val="0"/>
              </a:spcAft>
            </a:pPr>
            <a:r>
              <a:rPr lang="el-GR" sz="2200" dirty="0" smtClean="0">
                <a:latin typeface="Calibri" pitchFamily="34" charset="0"/>
                <a:cs typeface="Times New Roman" pitchFamily="18" charset="0"/>
              </a:rPr>
              <a:t>1</a:t>
            </a:r>
            <a:r>
              <a:rPr lang="el-GR" sz="2200" baseline="30000" dirty="0" smtClean="0">
                <a:latin typeface="Calibri" pitchFamily="34" charset="0"/>
                <a:cs typeface="Times New Roman" pitchFamily="18" charset="0"/>
              </a:rPr>
              <a:t>η</a:t>
            </a:r>
            <a:r>
              <a:rPr lang="el-GR" sz="2200" dirty="0" smtClean="0">
                <a:latin typeface="Calibri" pitchFamily="34" charset="0"/>
                <a:cs typeface="Times New Roman" pitchFamily="18" charset="0"/>
              </a:rPr>
              <a:t> τομή</a:t>
            </a:r>
            <a:endParaRPr lang="el-GR" sz="2200" dirty="0">
              <a:latin typeface="Arial" pitchFamily="34" charset="0"/>
              <a:cs typeface="Arial" pitchFamily="34" charset="0"/>
            </a:endParaRPr>
          </a:p>
        </p:txBody>
      </p:sp>
      <p:sp>
        <p:nvSpPr>
          <p:cNvPr id="9" name="Ορθογώνιο 8"/>
          <p:cNvSpPr/>
          <p:nvPr/>
        </p:nvSpPr>
        <p:spPr>
          <a:xfrm>
            <a:off x="3517723" y="931305"/>
            <a:ext cx="1056123" cy="430887"/>
          </a:xfrm>
          <a:prstGeom prst="rect">
            <a:avLst/>
          </a:prstGeom>
        </p:spPr>
        <p:txBody>
          <a:bodyPr wrap="none">
            <a:spAutoFit/>
          </a:bodyPr>
          <a:lstStyle/>
          <a:p>
            <a:pPr lvl="0" fontAlgn="base">
              <a:spcBef>
                <a:spcPct val="0"/>
              </a:spcBef>
              <a:spcAft>
                <a:spcPct val="0"/>
              </a:spcAft>
            </a:pPr>
            <a:r>
              <a:rPr lang="el-GR" sz="2200" dirty="0" smtClean="0">
                <a:latin typeface="Calibri" pitchFamily="34" charset="0"/>
                <a:cs typeface="Times New Roman" pitchFamily="18" charset="0"/>
              </a:rPr>
              <a:t>2</a:t>
            </a:r>
            <a:r>
              <a:rPr lang="el-GR" sz="2200" baseline="30000" dirty="0" smtClean="0">
                <a:latin typeface="Calibri" pitchFamily="34" charset="0"/>
                <a:cs typeface="Times New Roman" pitchFamily="18" charset="0"/>
              </a:rPr>
              <a:t>η</a:t>
            </a:r>
            <a:r>
              <a:rPr lang="el-GR" sz="2200" dirty="0" smtClean="0">
                <a:latin typeface="Calibri" pitchFamily="34" charset="0"/>
                <a:cs typeface="Times New Roman" pitchFamily="18" charset="0"/>
              </a:rPr>
              <a:t> τομή</a:t>
            </a:r>
            <a:endParaRPr lang="el-GR" sz="2200" dirty="0">
              <a:latin typeface="Arial" pitchFamily="34" charset="0"/>
              <a:cs typeface="Arial" pitchFamily="34" charset="0"/>
            </a:endParaRPr>
          </a:p>
        </p:txBody>
      </p:sp>
      <p:sp>
        <p:nvSpPr>
          <p:cNvPr id="10" name="Ορθογώνιο 9"/>
          <p:cNvSpPr/>
          <p:nvPr/>
        </p:nvSpPr>
        <p:spPr>
          <a:xfrm>
            <a:off x="4127156" y="5498757"/>
            <a:ext cx="4040659" cy="430887"/>
          </a:xfrm>
          <a:prstGeom prst="rect">
            <a:avLst/>
          </a:prstGeom>
        </p:spPr>
        <p:txBody>
          <a:bodyPr wrap="square">
            <a:spAutoFit/>
          </a:bodyPr>
          <a:lstStyle/>
          <a:p>
            <a:pPr lvl="0" fontAlgn="base">
              <a:spcBef>
                <a:spcPct val="0"/>
              </a:spcBef>
              <a:spcAft>
                <a:spcPct val="0"/>
              </a:spcAft>
            </a:pPr>
            <a:r>
              <a:rPr lang="el-GR" sz="2200" dirty="0" smtClean="0">
                <a:latin typeface="Calibri" pitchFamily="34" charset="0"/>
                <a:cs typeface="Times New Roman" pitchFamily="18" charset="0"/>
              </a:rPr>
              <a:t>Ημιμαγιόρκιος  ενοφθαλμισμός</a:t>
            </a:r>
            <a:endParaRPr lang="el-GR" sz="2200" dirty="0">
              <a:latin typeface="Arial" pitchFamily="34" charset="0"/>
              <a:cs typeface="Arial" pitchFamily="34" charset="0"/>
            </a:endParaRPr>
          </a:p>
        </p:txBody>
      </p:sp>
    </p:spTree>
    <p:extLst>
      <p:ext uri="{BB962C8B-B14F-4D97-AF65-F5344CB8AC3E}">
        <p14:creationId xmlns:p14="http://schemas.microsoft.com/office/powerpoint/2010/main" val="2385566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56054"/>
            <a:ext cx="10515600" cy="5620909"/>
          </a:xfrm>
        </p:spPr>
        <p:txBody>
          <a:bodyPr/>
          <a:lstStyle/>
          <a:p>
            <a:pPr marL="0" indent="0">
              <a:buNone/>
            </a:pPr>
            <a:r>
              <a:rPr lang="el-GR" dirty="0" smtClean="0"/>
              <a:t> </a:t>
            </a:r>
            <a:endParaRPr lang="el-GR" dirty="0"/>
          </a:p>
        </p:txBody>
      </p:sp>
      <p:pic>
        <p:nvPicPr>
          <p:cNvPr id="4" name="Εικόνα 3"/>
          <p:cNvPicPr>
            <a:picLocks noChangeAspect="1"/>
          </p:cNvPicPr>
          <p:nvPr/>
        </p:nvPicPr>
        <p:blipFill>
          <a:blip r:embed="rId2"/>
          <a:stretch>
            <a:fillRect/>
          </a:stretch>
        </p:blipFill>
        <p:spPr>
          <a:xfrm>
            <a:off x="7660205" y="364370"/>
            <a:ext cx="4190305" cy="4915543"/>
          </a:xfrm>
          <a:prstGeom prst="rect">
            <a:avLst/>
          </a:prstGeom>
        </p:spPr>
      </p:pic>
      <p:pic>
        <p:nvPicPr>
          <p:cNvPr id="6" name="Εικόνα 5"/>
          <p:cNvPicPr>
            <a:picLocks noChangeAspect="1"/>
          </p:cNvPicPr>
          <p:nvPr/>
        </p:nvPicPr>
        <p:blipFill>
          <a:blip r:embed="rId3"/>
          <a:stretch>
            <a:fillRect/>
          </a:stretch>
        </p:blipFill>
        <p:spPr>
          <a:xfrm>
            <a:off x="531341" y="364371"/>
            <a:ext cx="7077378" cy="4915542"/>
          </a:xfrm>
          <a:prstGeom prst="rect">
            <a:avLst/>
          </a:prstGeom>
        </p:spPr>
      </p:pic>
      <p:sp>
        <p:nvSpPr>
          <p:cNvPr id="7" name="Ορθογώνιο 6"/>
          <p:cNvSpPr/>
          <p:nvPr/>
        </p:nvSpPr>
        <p:spPr>
          <a:xfrm>
            <a:off x="4732638" y="5733535"/>
            <a:ext cx="3991232" cy="430887"/>
          </a:xfrm>
          <a:prstGeom prst="rect">
            <a:avLst/>
          </a:prstGeom>
        </p:spPr>
        <p:txBody>
          <a:bodyPr wrap="square">
            <a:spAutoFit/>
          </a:bodyPr>
          <a:lstStyle/>
          <a:p>
            <a:pPr lvl="0" fontAlgn="base">
              <a:spcBef>
                <a:spcPct val="0"/>
              </a:spcBef>
              <a:spcAft>
                <a:spcPct val="0"/>
              </a:spcAft>
            </a:pPr>
            <a:r>
              <a:rPr lang="el-GR" sz="2200" dirty="0" smtClean="0">
                <a:latin typeface="Calibri" pitchFamily="34" charset="0"/>
                <a:cs typeface="Times New Roman" pitchFamily="18" charset="0"/>
              </a:rPr>
              <a:t>Ημιμαγιόρκιος  ενοφθαλμισμός</a:t>
            </a:r>
            <a:endParaRPr lang="el-GR" sz="2200" dirty="0">
              <a:latin typeface="Arial" pitchFamily="34" charset="0"/>
              <a:cs typeface="Arial" pitchFamily="34" charset="0"/>
            </a:endParaRPr>
          </a:p>
        </p:txBody>
      </p:sp>
    </p:spTree>
    <p:extLst>
      <p:ext uri="{BB962C8B-B14F-4D97-AF65-F5344CB8AC3E}">
        <p14:creationId xmlns:p14="http://schemas.microsoft.com/office/powerpoint/2010/main" val="287261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68411"/>
            <a:ext cx="10515600" cy="5608552"/>
          </a:xfrm>
        </p:spPr>
        <p:txBody>
          <a:bodyPr/>
          <a:lstStyle/>
          <a:p>
            <a:pPr marL="0" indent="0">
              <a:buNone/>
            </a:pPr>
            <a:r>
              <a:rPr lang="el-GR" dirty="0" smtClean="0"/>
              <a:t> </a:t>
            </a:r>
            <a:endParaRPr lang="el-GR" dirty="0"/>
          </a:p>
        </p:txBody>
      </p:sp>
      <p:pic>
        <p:nvPicPr>
          <p:cNvPr id="4" name="Picture 3"/>
          <p:cNvPicPr>
            <a:picLocks noChangeAspect="1" noChangeArrowheads="1"/>
          </p:cNvPicPr>
          <p:nvPr/>
        </p:nvPicPr>
        <p:blipFill>
          <a:blip r:embed="rId2" cstate="print"/>
          <a:srcRect/>
          <a:stretch>
            <a:fillRect/>
          </a:stretch>
        </p:blipFill>
        <p:spPr bwMode="auto">
          <a:xfrm>
            <a:off x="183293" y="233801"/>
            <a:ext cx="4104456" cy="546913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287749" y="1359339"/>
            <a:ext cx="4357608" cy="3218058"/>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8645357" y="1359339"/>
            <a:ext cx="3449549" cy="3218058"/>
          </a:xfrm>
          <a:prstGeom prst="rect">
            <a:avLst/>
          </a:prstGeom>
          <a:noFill/>
          <a:ln w="9525">
            <a:noFill/>
            <a:miter lim="800000"/>
            <a:headEnd/>
            <a:tailEnd/>
          </a:ln>
        </p:spPr>
      </p:pic>
    </p:spTree>
    <p:extLst>
      <p:ext uri="{BB962C8B-B14F-4D97-AF65-F5344CB8AC3E}">
        <p14:creationId xmlns:p14="http://schemas.microsoft.com/office/powerpoint/2010/main" val="913570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ΑΜΠΕΛΟΥΡΓΙΑ\Αμπέλι 2.jpg"/>
          <p:cNvPicPr>
            <a:picLocks noGrp="1" noChangeAspect="1" noChangeArrowheads="1"/>
          </p:cNvPicPr>
          <p:nvPr>
            <p:ph idx="1"/>
          </p:nvPr>
        </p:nvPicPr>
        <p:blipFill>
          <a:blip r:embed="rId2" cstate="print"/>
          <a:srcRect/>
          <a:stretch>
            <a:fillRect/>
          </a:stretch>
        </p:blipFill>
        <p:spPr bwMode="auto">
          <a:xfrm>
            <a:off x="460207" y="205508"/>
            <a:ext cx="4284789" cy="5429174"/>
          </a:xfrm>
          <a:prstGeom prst="rect">
            <a:avLst/>
          </a:prstGeom>
          <a:noFill/>
        </p:spPr>
      </p:pic>
      <p:pic>
        <p:nvPicPr>
          <p:cNvPr id="5" name="Picture 3" descr="E:\ΑΜΠΕΛΟΥΡΓΙΑ\Αμπέλι 3.jpg"/>
          <p:cNvPicPr>
            <a:picLocks noChangeAspect="1" noChangeArrowheads="1"/>
          </p:cNvPicPr>
          <p:nvPr/>
        </p:nvPicPr>
        <p:blipFill>
          <a:blip r:embed="rId3" cstate="print"/>
          <a:srcRect/>
          <a:stretch>
            <a:fillRect/>
          </a:stretch>
        </p:blipFill>
        <p:spPr bwMode="auto">
          <a:xfrm>
            <a:off x="4744996" y="205508"/>
            <a:ext cx="6802315" cy="5332710"/>
          </a:xfrm>
          <a:prstGeom prst="rect">
            <a:avLst/>
          </a:prstGeom>
          <a:noFill/>
        </p:spPr>
      </p:pic>
      <p:sp>
        <p:nvSpPr>
          <p:cNvPr id="6" name="Ορθογώνιο 5"/>
          <p:cNvSpPr/>
          <p:nvPr/>
        </p:nvSpPr>
        <p:spPr>
          <a:xfrm>
            <a:off x="766119" y="5968315"/>
            <a:ext cx="10781193" cy="430887"/>
          </a:xfrm>
          <a:prstGeom prst="rect">
            <a:avLst/>
          </a:prstGeom>
        </p:spPr>
        <p:txBody>
          <a:bodyPr wrap="square">
            <a:spAutoFit/>
          </a:bodyPr>
          <a:lstStyle/>
          <a:p>
            <a:r>
              <a:rPr lang="el-GR" sz="2200" dirty="0"/>
              <a:t>Ημιμαγιόρκειος  εμβολιασμός                                  </a:t>
            </a:r>
            <a:r>
              <a:rPr lang="en-US" sz="2200" dirty="0" smtClean="0"/>
              <a:t>   </a:t>
            </a:r>
            <a:r>
              <a:rPr lang="el-GR" sz="2200" dirty="0" smtClean="0"/>
              <a:t> </a:t>
            </a:r>
            <a:r>
              <a:rPr lang="en-US" sz="2200" dirty="0" smtClean="0"/>
              <a:t>     </a:t>
            </a:r>
            <a:r>
              <a:rPr lang="el-GR" sz="2200" dirty="0" smtClean="0"/>
              <a:t>Μαγιόρκειος  </a:t>
            </a:r>
            <a:r>
              <a:rPr lang="el-GR" sz="2200" dirty="0"/>
              <a:t>εμβολιασμός</a:t>
            </a:r>
          </a:p>
        </p:txBody>
      </p:sp>
    </p:spTree>
    <p:extLst>
      <p:ext uri="{BB962C8B-B14F-4D97-AF65-F5344CB8AC3E}">
        <p14:creationId xmlns:p14="http://schemas.microsoft.com/office/powerpoint/2010/main" val="4143228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199" y="642551"/>
            <a:ext cx="10604157" cy="5534412"/>
          </a:xfrm>
        </p:spPr>
        <p:txBody>
          <a:bodyPr>
            <a:normAutofit lnSpcReduction="10000"/>
          </a:bodyPr>
          <a:lstStyle/>
          <a:p>
            <a:pPr marL="0" indent="0" algn="just">
              <a:buNone/>
            </a:pPr>
            <a:r>
              <a:rPr lang="el-GR" dirty="0" smtClean="0"/>
              <a:t> Για την αφαίρεση του εμβολίου γίνονται επίσης δύο τομές. Η πρώτη σε απόσταση 0,5 εκ. κάτω από τον οφθαλμό και υπό γωνία 45</a:t>
            </a:r>
            <a:r>
              <a:rPr lang="el-GR" baseline="30000" dirty="0" smtClean="0"/>
              <a:t>ο</a:t>
            </a:r>
            <a:r>
              <a:rPr lang="el-GR" dirty="0" smtClean="0"/>
              <a:t> περίπου. Ενώ, η δεύτερη τομή αρχίζει 1-1,5 εκ. πάνω από τον οφθαλμό και γίνε-ται προς τα κάτω και προς τα μέσα μέχρι να συναντήσει το </a:t>
            </a:r>
            <a:r>
              <a:rPr lang="el-GR" dirty="0" smtClean="0"/>
              <a:t>εσωτερικό</a:t>
            </a:r>
            <a:r>
              <a:rPr lang="el-GR" dirty="0" smtClean="0"/>
              <a:t> </a:t>
            </a:r>
            <a:r>
              <a:rPr lang="el-GR" dirty="0" smtClean="0"/>
              <a:t>μέρος της πρώτης τομής. Έτσι σχηματίζεται μία μικρή σφήνα με έναν </a:t>
            </a:r>
            <a:r>
              <a:rPr lang="el-GR" dirty="0" smtClean="0"/>
              <a:t>οφθαλμό </a:t>
            </a:r>
            <a:r>
              <a:rPr lang="el-GR" dirty="0" smtClean="0"/>
              <a:t>στη μέση με σχήμα αντίστοιχο της τομής που έχουμε </a:t>
            </a:r>
            <a:r>
              <a:rPr lang="el-GR" smtClean="0"/>
              <a:t>στο </a:t>
            </a:r>
            <a:r>
              <a:rPr lang="el-GR" smtClean="0"/>
              <a:t>υποκείμενο</a:t>
            </a:r>
            <a:r>
              <a:rPr lang="el-GR" dirty="0" smtClean="0"/>
              <a:t>.</a:t>
            </a:r>
          </a:p>
          <a:p>
            <a:pPr marL="0" indent="0" algn="just">
              <a:buNone/>
            </a:pPr>
            <a:r>
              <a:rPr lang="el-GR" dirty="0"/>
              <a:t> </a:t>
            </a:r>
            <a:r>
              <a:rPr lang="el-GR" dirty="0" smtClean="0"/>
              <a:t>Στη συνέχεια τοποθετούμε το εμβόλιο στην εγκοπή του υποκειμένου και το πιέζουμε με το χέρι ώστε να επέλθει μεγαλύτερη επαφή των καμβίων. Ακολουθεί, δέσιμο με ράφια. Εν συνεχεία, γύρω από το </a:t>
            </a:r>
            <a:r>
              <a:rPr lang="el-GR" dirty="0" err="1" smtClean="0"/>
              <a:t>υπο</a:t>
            </a:r>
            <a:r>
              <a:rPr lang="el-GR" dirty="0" smtClean="0"/>
              <a:t>-κείμενο δημιουργούμε ένα σωρό από χώμα σε ύψος που να καλύπτει και το σημείο εμβολιασμού αφού προηγουμένως έχουμε καλύψει το εμβόλιο και το σημείο εμβολιασμού με 1 ή 2 φύλλα. Αρχές Άνοιξης, αφαιρείται ο σωρός του χώματος, τα αποξηραμένα φύλλα και εν συνεχεία η ράφια για να αναπτυχθεί ελεύθερα το εμβόλιο.  </a:t>
            </a:r>
            <a:endParaRPr lang="el-GR" dirty="0"/>
          </a:p>
        </p:txBody>
      </p:sp>
    </p:spTree>
    <p:extLst>
      <p:ext uri="{BB962C8B-B14F-4D97-AF65-F5344CB8AC3E}">
        <p14:creationId xmlns:p14="http://schemas.microsoft.com/office/powerpoint/2010/main" val="289320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79622"/>
            <a:ext cx="10515600" cy="5497341"/>
          </a:xfrm>
        </p:spPr>
        <p:txBody>
          <a:bodyPr/>
          <a:lstStyle/>
          <a:p>
            <a:pPr marL="0" indent="0" algn="just">
              <a:buNone/>
            </a:pPr>
            <a:r>
              <a:rPr lang="el-GR" dirty="0" smtClean="0"/>
              <a:t> Στους ενοφθαλμισμούς γενικά,</a:t>
            </a:r>
            <a:r>
              <a:rPr lang="en-US" dirty="0" smtClean="0"/>
              <a:t> </a:t>
            </a:r>
            <a:r>
              <a:rPr lang="el-GR" dirty="0" smtClean="0"/>
              <a:t>ακολουθείται η εξής πρακτική:</a:t>
            </a:r>
          </a:p>
          <a:p>
            <a:pPr algn="just">
              <a:buFont typeface="Wingdings" panose="05000000000000000000" pitchFamily="2" charset="2"/>
              <a:buChar char="§"/>
            </a:pPr>
            <a:r>
              <a:rPr lang="el-GR" dirty="0"/>
              <a:t> </a:t>
            </a:r>
            <a:r>
              <a:rPr lang="el-GR" dirty="0" smtClean="0"/>
              <a:t>5-6 ημέρες μετά τον εμβολιασμό κλαδεύονται τα </a:t>
            </a:r>
            <a:r>
              <a:rPr lang="el-GR" dirty="0" err="1" smtClean="0"/>
              <a:t>δενδρύλια</a:t>
            </a:r>
            <a:r>
              <a:rPr lang="el-GR" dirty="0" smtClean="0"/>
              <a:t> περίπου 10-15 εκ. πάνω από το σημείο του εμβολιασμού και στην τομή </a:t>
            </a:r>
            <a:r>
              <a:rPr lang="el-GR" dirty="0" err="1" smtClean="0"/>
              <a:t>τοπο-θετείται</a:t>
            </a:r>
            <a:r>
              <a:rPr lang="el-GR" dirty="0" smtClean="0"/>
              <a:t> αλοιφή κλαδέματος,</a:t>
            </a:r>
          </a:p>
          <a:p>
            <a:pPr algn="just">
              <a:buFont typeface="Wingdings" panose="05000000000000000000" pitchFamily="2" charset="2"/>
              <a:buChar char="§"/>
            </a:pPr>
            <a:r>
              <a:rPr lang="el-GR" dirty="0"/>
              <a:t> ύστερα από 12-14 ημέρες από </a:t>
            </a:r>
            <a:r>
              <a:rPr lang="el-GR" dirty="0" smtClean="0"/>
              <a:t>τον εμβολιασμό, αφαιρείται η ράφια,</a:t>
            </a:r>
          </a:p>
          <a:p>
            <a:pPr algn="just">
              <a:buFont typeface="Wingdings" panose="05000000000000000000" pitchFamily="2" charset="2"/>
              <a:buChar char="§"/>
            </a:pPr>
            <a:r>
              <a:rPr lang="el-GR" dirty="0"/>
              <a:t> </a:t>
            </a:r>
            <a:r>
              <a:rPr lang="el-GR" dirty="0" smtClean="0"/>
              <a:t>όταν αναπτυχθεί το εμβόλιο γίνεται πρόσδεση αυτού στο τμήμα του υποκειμένου που βρίσκεται πάνω από το σημείο εμβολιασμού έτσι ώστε το εμβόλιο να πάρει θέση κατακόρυφη ως προς την επιφάνεια του εδάφους και όταν το εμβόλιο έχει πάρει τη σωστή κατεύθυνση τότε αφαιρείται και το υπόλοιπο τμήμα του υποκειμένου που </a:t>
            </a:r>
            <a:r>
              <a:rPr lang="el-GR" dirty="0" err="1" smtClean="0"/>
              <a:t>βρί-σκεται</a:t>
            </a:r>
            <a:r>
              <a:rPr lang="el-GR" dirty="0" smtClean="0"/>
              <a:t> πάνω από το σημείο εμβολιασμού.</a:t>
            </a:r>
            <a:endParaRPr lang="el-GR" dirty="0"/>
          </a:p>
        </p:txBody>
      </p:sp>
    </p:spTree>
    <p:extLst>
      <p:ext uri="{BB962C8B-B14F-4D97-AF65-F5344CB8AC3E}">
        <p14:creationId xmlns:p14="http://schemas.microsoft.com/office/powerpoint/2010/main" val="2250348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80768"/>
            <a:ext cx="10515600" cy="5596195"/>
          </a:xfrm>
        </p:spPr>
        <p:txBody>
          <a:bodyPr>
            <a:normAutofit lnSpcReduction="10000"/>
          </a:bodyPr>
          <a:lstStyle/>
          <a:p>
            <a:pPr marL="0" indent="0">
              <a:buNone/>
            </a:pPr>
            <a:r>
              <a:rPr lang="el-GR" dirty="0" smtClean="0"/>
              <a:t> Εγκεντρισμοί</a:t>
            </a:r>
          </a:p>
          <a:p>
            <a:pPr marL="0" indent="0" algn="just">
              <a:buNone/>
            </a:pPr>
            <a:r>
              <a:rPr lang="el-GR" dirty="0"/>
              <a:t> </a:t>
            </a:r>
            <a:r>
              <a:rPr lang="el-GR" dirty="0" smtClean="0"/>
              <a:t>Στους εγκεντρισμούς το εμβόλιο είναι ένα τμήμα βλαστού με έναν ή περισσότερους οφθαλμούς.</a:t>
            </a:r>
          </a:p>
          <a:p>
            <a:pPr marL="0" indent="0" algn="just">
              <a:buNone/>
            </a:pPr>
            <a:r>
              <a:rPr lang="el-GR" dirty="0"/>
              <a:t> </a:t>
            </a:r>
            <a:r>
              <a:rPr lang="el-GR" dirty="0" smtClean="0"/>
              <a:t>Οι εγκεντρισμοί ενδείκνυνται κυρίως για μεγάλης ηλικίας δένδρα και πραγματοποιούνται όταν είναι δύσκολο να γίνουν ενοφθαλμισμοί.</a:t>
            </a:r>
          </a:p>
          <a:p>
            <a:pPr marL="0" indent="0" algn="just">
              <a:buNone/>
            </a:pPr>
            <a:r>
              <a:rPr lang="el-GR" dirty="0"/>
              <a:t> </a:t>
            </a:r>
            <a:r>
              <a:rPr lang="el-GR" dirty="0" smtClean="0"/>
              <a:t>Όπως στους ενοφθαλμισμούς έτσι και στους εγκεντρισμούς πρέπει να συνυπάρχουν οι παρακάτω προϋποθέσεις:</a:t>
            </a:r>
          </a:p>
          <a:p>
            <a:pPr algn="just">
              <a:buFont typeface="Wingdings" panose="05000000000000000000" pitchFamily="2" charset="2"/>
              <a:buChar char="Ø"/>
            </a:pPr>
            <a:r>
              <a:rPr lang="el-GR" dirty="0"/>
              <a:t> </a:t>
            </a:r>
            <a:r>
              <a:rPr lang="el-GR" dirty="0" smtClean="0"/>
              <a:t>Καλή συμφωνία εμβολίου-υποκειμένου.</a:t>
            </a:r>
          </a:p>
          <a:p>
            <a:pPr algn="just">
              <a:buFont typeface="Wingdings" panose="05000000000000000000" pitchFamily="2" charset="2"/>
              <a:buChar char="Ø"/>
            </a:pPr>
            <a:r>
              <a:rPr lang="el-GR" dirty="0"/>
              <a:t> </a:t>
            </a:r>
            <a:r>
              <a:rPr lang="el-GR" dirty="0" smtClean="0"/>
              <a:t>Καλή επαφή καμβίων εμβολίου-υποκειμένου. Για το σκοπό αυτό πρέπει να τοποθετείται καλά το εμβόλιο μέσα στο υποκείμενο και να στερεώνεται σφιχτά.</a:t>
            </a:r>
          </a:p>
          <a:p>
            <a:pPr algn="just">
              <a:buFont typeface="Wingdings" panose="05000000000000000000" pitchFamily="2" charset="2"/>
              <a:buChar char="Ø"/>
            </a:pPr>
            <a:r>
              <a:rPr lang="el-GR" dirty="0"/>
              <a:t> </a:t>
            </a:r>
            <a:r>
              <a:rPr lang="el-GR" dirty="0" smtClean="0"/>
              <a:t>Ο εγκεντρισμός πρέπει να γίνεται την κατάλληλη εποχή, δηλαδή όταν οι οφθαλμοί του εμβολίου βρίσκονται σε λήθαργο.</a:t>
            </a:r>
            <a:endParaRPr lang="el-GR" dirty="0"/>
          </a:p>
        </p:txBody>
      </p:sp>
    </p:spTree>
    <p:extLst>
      <p:ext uri="{BB962C8B-B14F-4D97-AF65-F5344CB8AC3E}">
        <p14:creationId xmlns:p14="http://schemas.microsoft.com/office/powerpoint/2010/main" val="411599891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TotalTime>
  <Words>1613</Words>
  <Application>Microsoft Office PowerPoint</Application>
  <PresentationFormat>Ευρεία οθόνη</PresentationFormat>
  <Paragraphs>67</Paragraphs>
  <Slides>28</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28</vt:i4>
      </vt:variant>
    </vt:vector>
  </HeadingPairs>
  <TitlesOfParts>
    <vt:vector size="35" baseType="lpstr">
      <vt:lpstr>Arial</vt:lpstr>
      <vt:lpstr>Calibri</vt:lpstr>
      <vt:lpstr>Calibri Light</vt:lpstr>
      <vt:lpstr>Times New Roman</vt:lpstr>
      <vt:lpstr>TimesNewRoman</vt:lpstr>
      <vt:lpstr>Wingdings</vt:lpstr>
      <vt:lpstr>Θέμα του Office</vt:lpstr>
      <vt:lpstr>Εγκεντρισμοί</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30693</dc:creator>
  <cp:lastModifiedBy>30693</cp:lastModifiedBy>
  <cp:revision>66</cp:revision>
  <dcterms:created xsi:type="dcterms:W3CDTF">2021-05-10T07:46:14Z</dcterms:created>
  <dcterms:modified xsi:type="dcterms:W3CDTF">2021-05-27T04:59:39Z</dcterms:modified>
</cp:coreProperties>
</file>