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87" autoAdjust="0"/>
    <p:restoredTop sz="86441" autoAdjust="0"/>
  </p:normalViewPr>
  <p:slideViewPr>
    <p:cSldViewPr>
      <p:cViewPr varScale="1">
        <p:scale>
          <a:sx n="72" d="100"/>
          <a:sy n="72" d="100"/>
        </p:scale>
        <p:origin x="-1541" y="134"/>
      </p:cViewPr>
      <p:guideLst>
        <p:guide orient="horz" pos="2160"/>
        <p:guide pos="2880"/>
      </p:guideLst>
    </p:cSldViewPr>
  </p:slideViewPr>
  <p:outlineViewPr>
    <p:cViewPr>
      <p:scale>
        <a:sx n="33" d="100"/>
        <a:sy n="33" d="100"/>
      </p:scale>
      <p:origin x="235" y="91733"/>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B391F2-0F74-426E-B4D9-3AA5DD3C29AD}" type="datetimeFigureOut">
              <a:rPr lang="en-US" smtClean="0"/>
              <a:t>3/11/2021</a:t>
            </a:fld>
            <a:endParaRPr lang="en-GB"/>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2DF87A-B47E-4A4B-BA4B-E6CB9D6C4DD7}"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fld id="{582DF87A-B47E-4A4B-BA4B-E6CB9D6C4DD7}" type="slidenum">
              <a:rPr lang="en-GB" smtClean="0"/>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fld id="{582DF87A-B47E-4A4B-BA4B-E6CB9D6C4DD7}" type="slidenum">
              <a:rPr lang="en-GB" smtClean="0"/>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20" name="19 - Θέση υποσέλιδου"/>
          <p:cNvSpPr>
            <a:spLocks noGrp="1"/>
          </p:cNvSpPr>
          <p:nvPr>
            <p:ph type="ftr" sz="quarter" idx="11"/>
          </p:nvPr>
        </p:nvSpPr>
        <p:spPr/>
        <p:txBody>
          <a:bodyPr/>
          <a:lstStyle>
            <a:extLst/>
          </a:lstStyle>
          <a:p>
            <a:endParaRPr lang="en-GB"/>
          </a:p>
        </p:txBody>
      </p:sp>
      <p:sp>
        <p:nvSpPr>
          <p:cNvPr id="10" name="9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8" name="7 - Θέση υποσέλιδου"/>
          <p:cNvSpPr>
            <a:spLocks noGrp="1"/>
          </p:cNvSpPr>
          <p:nvPr>
            <p:ph type="ftr" sz="quarter" idx="11"/>
          </p:nvPr>
        </p:nvSpPr>
        <p:spPr/>
        <p:txBody>
          <a:bodyPr/>
          <a:lstStyle>
            <a:extLst/>
          </a:lstStyle>
          <a:p>
            <a:endParaRPr lang="en-GB"/>
          </a:p>
        </p:txBody>
      </p:sp>
      <p:sp>
        <p:nvSpPr>
          <p:cNvPr id="9" name="8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4" name="3 - Θέση υποσέλιδου"/>
          <p:cNvSpPr>
            <a:spLocks noGrp="1"/>
          </p:cNvSpPr>
          <p:nvPr>
            <p:ph type="ftr" sz="quarter" idx="11"/>
          </p:nvPr>
        </p:nvSpPr>
        <p:spPr/>
        <p:txBody>
          <a:bodyPr/>
          <a:lstStyle>
            <a:extLst/>
          </a:lstStyle>
          <a:p>
            <a:endParaRPr lang="en-GB"/>
          </a:p>
        </p:txBody>
      </p:sp>
      <p:sp>
        <p:nvSpPr>
          <p:cNvPr id="5" name="4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3" name="2 - Θέση υποσέλιδου"/>
          <p:cNvSpPr>
            <a:spLocks noGrp="1"/>
          </p:cNvSpPr>
          <p:nvPr>
            <p:ph type="ftr" sz="quarter" idx="11"/>
          </p:nvPr>
        </p:nvSpPr>
        <p:spPr/>
        <p:txBody>
          <a:bodyPr/>
          <a:lstStyle>
            <a:extLst/>
          </a:lstStyle>
          <a:p>
            <a:endParaRPr lang="en-GB"/>
          </a:p>
        </p:txBody>
      </p:sp>
      <p:sp>
        <p:nvSpPr>
          <p:cNvPr id="4" name="3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5E0E1E13-EE59-4D13-AFE7-B9C0E61817DE}" type="datetimeFigureOut">
              <a:rPr lang="en-US" smtClean="0"/>
              <a:pPr/>
              <a:t>3/11/2021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88C1D863-0684-4669-8987-B088554073EA}" type="slidenum">
              <a:rPr lang="en-GB" smtClean="0"/>
              <a:pPr/>
              <a:t>‹#›</a:t>
            </a:fld>
            <a:endParaRPr lang="en-GB"/>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E0E1E13-EE59-4D13-AFE7-B9C0E61817DE}" type="datetimeFigureOut">
              <a:rPr lang="en-US" smtClean="0"/>
              <a:pPr/>
              <a:t>3/11/2021</a:t>
            </a:fld>
            <a:endParaRPr lang="en-GB"/>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8C1D863-0684-4669-8987-B088554073EA}" type="slidenum">
              <a:rPr lang="en-GB" smtClean="0"/>
              <a:pPr/>
              <a:t>‹#›</a:t>
            </a:fld>
            <a:endParaRPr lang="en-GB"/>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smtClean="0"/>
              <a:t>ΠΡΩΤΑΓΟΡΑΣ</a:t>
            </a:r>
            <a:endParaRPr lang="en-GB" dirty="0"/>
          </a:p>
        </p:txBody>
      </p:sp>
      <p:sp>
        <p:nvSpPr>
          <p:cNvPr id="5" name="4 - Υπότιτλος"/>
          <p:cNvSpPr>
            <a:spLocks noGrp="1"/>
          </p:cNvSpPr>
          <p:nvPr>
            <p:ph type="subTitle" idx="1"/>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071546"/>
            <a:ext cx="8258204" cy="4963494"/>
          </a:xfrm>
        </p:spPr>
        <p:txBody>
          <a:bodyPr>
            <a:normAutofit fontScale="90000"/>
          </a:bodyPr>
          <a:lstStyle/>
          <a:p>
            <a:pPr marL="514350" indent="-514350"/>
            <a:r>
              <a:rPr lang="el-GR" sz="2800" b="1" smtClean="0">
                <a:latin typeface="Arial" pitchFamily="34" charset="0"/>
                <a:cs typeface="Arial" pitchFamily="34" charset="0"/>
              </a:rPr>
              <a:t>	Ο διασημότερος όλων των σοφιστών</a:t>
            </a:r>
            <a:br>
              <a:rPr lang="el-GR" sz="2800" b="1" smtClean="0">
                <a:latin typeface="Arial" pitchFamily="34" charset="0"/>
                <a:cs typeface="Arial" pitchFamily="34" charset="0"/>
              </a:rPr>
            </a:br>
            <a:r>
              <a:rPr lang="el-GR" sz="2800" b="1" smtClean="0">
                <a:latin typeface="Arial" pitchFamily="34" charset="0"/>
                <a:cs typeface="Arial" pitchFamily="34" charset="0"/>
              </a:rPr>
              <a:t>Σύμφωνα με τον Πλάτωνα (</a:t>
            </a:r>
            <a:r>
              <a:rPr lang="el-GR" sz="2800" b="1" i="1" smtClean="0">
                <a:latin typeface="Arial" pitchFamily="34" charset="0"/>
                <a:cs typeface="Arial" pitchFamily="34" charset="0"/>
              </a:rPr>
              <a:t>Πρωτ.</a:t>
            </a:r>
            <a:r>
              <a:rPr lang="el-GR" sz="2800" b="1" smtClean="0">
                <a:latin typeface="Arial" pitchFamily="34" charset="0"/>
                <a:cs typeface="Arial" pitchFamily="34" charset="0"/>
              </a:rPr>
              <a:t> 349</a:t>
            </a:r>
            <a:r>
              <a:rPr lang="el-GR" sz="2800" b="1" baseline="30000" smtClean="0">
                <a:latin typeface="Arial" pitchFamily="34" charset="0"/>
                <a:cs typeface="Arial" pitchFamily="34" charset="0"/>
              </a:rPr>
              <a:t> </a:t>
            </a:r>
            <a:r>
              <a:rPr lang="en-GB" sz="2800" b="1" smtClean="0">
                <a:latin typeface="Arial" pitchFamily="34" charset="0"/>
                <a:cs typeface="Arial" pitchFamily="34" charset="0"/>
              </a:rPr>
              <a:t>a</a:t>
            </a:r>
            <a:r>
              <a:rPr lang="el-GR" sz="2800" b="1" smtClean="0">
                <a:latin typeface="Arial" pitchFamily="34" charset="0"/>
                <a:cs typeface="Arial" pitchFamily="34" charset="0"/>
              </a:rPr>
              <a:t>2-4)</a:t>
            </a:r>
            <a:r>
              <a:rPr lang="en-GB" sz="2800" b="1" smtClean="0">
                <a:latin typeface="Arial" pitchFamily="34" charset="0"/>
                <a:cs typeface="Arial" pitchFamily="34" charset="0"/>
              </a:rPr>
              <a:t> </a:t>
            </a:r>
            <a:r>
              <a:rPr lang="el-GR" sz="2800" b="1" smtClean="0">
                <a:latin typeface="Arial" pitchFamily="34" charset="0"/>
                <a:cs typeface="Arial" pitchFamily="34" charset="0"/>
              </a:rPr>
              <a:t>ήταν ο πρώτος που υιοθέτησε το όνομα «σοφιστής». </a:t>
            </a:r>
            <a:br>
              <a:rPr lang="el-GR" sz="2800" b="1" smtClean="0">
                <a:latin typeface="Arial" pitchFamily="34" charset="0"/>
                <a:cs typeface="Arial" pitchFamily="34" charset="0"/>
              </a:rPr>
            </a:br>
            <a:r>
              <a:rPr lang="el-GR" sz="2800" b="1" smtClean="0">
                <a:latin typeface="Arial" pitchFamily="34" charset="0"/>
                <a:cs typeface="Arial" pitchFamily="34" charset="0"/>
              </a:rPr>
              <a:t>Ζητούσε αμοιβή για τη διδασκαλία του.</a:t>
            </a:r>
            <a:br>
              <a:rPr lang="el-GR" sz="2800" b="1" smtClean="0">
                <a:latin typeface="Arial" pitchFamily="34" charset="0"/>
                <a:cs typeface="Arial" pitchFamily="34" charset="0"/>
              </a:rPr>
            </a:br>
            <a:r>
              <a:rPr lang="el-GR" sz="2800" b="1" smtClean="0">
                <a:latin typeface="Arial" pitchFamily="34" charset="0"/>
                <a:cs typeface="Arial" pitchFamily="34" charset="0"/>
              </a:rPr>
              <a:t>Γεννήθηκε στα Άβδηρα γύρω στο 490 π.Χ. και πέθανε το 421 π.Χ.</a:t>
            </a:r>
            <a:br>
              <a:rPr lang="el-GR" sz="2800" b="1" smtClean="0">
                <a:latin typeface="Arial" pitchFamily="34" charset="0"/>
                <a:cs typeface="Arial" pitchFamily="34" charset="0"/>
              </a:rPr>
            </a:br>
            <a:r>
              <a:rPr lang="el-GR" sz="2800" b="1" smtClean="0">
                <a:latin typeface="Arial" pitchFamily="34" charset="0"/>
                <a:cs typeface="Arial" pitchFamily="34" charset="0"/>
              </a:rPr>
              <a:t>Κατά μία εκδοχή είχε Πέρσες θρησκευτικούς δασκάλους στη Θράκη.</a:t>
            </a:r>
            <a:br>
              <a:rPr lang="el-GR" sz="2800" b="1" smtClean="0">
                <a:latin typeface="Arial" pitchFamily="34" charset="0"/>
                <a:cs typeface="Arial" pitchFamily="34" charset="0"/>
              </a:rPr>
            </a:br>
            <a:r>
              <a:rPr lang="el-GR" sz="2800" b="1" smtClean="0">
                <a:latin typeface="Arial" pitchFamily="34" charset="0"/>
                <a:cs typeface="Arial" pitchFamily="34" charset="0"/>
              </a:rPr>
              <a:t>Είχε στενή φιλική σχέση με τον Περικλή.</a:t>
            </a:r>
            <a:br>
              <a:rPr lang="el-GR" sz="2800" b="1" smtClean="0">
                <a:latin typeface="Arial" pitchFamily="34" charset="0"/>
                <a:cs typeface="Arial" pitchFamily="34" charset="0"/>
              </a:rPr>
            </a:br>
            <a:r>
              <a:rPr lang="el-GR" sz="2800" b="1" smtClean="0">
                <a:latin typeface="Arial" pitchFamily="34" charset="0"/>
                <a:cs typeface="Arial" pitchFamily="34" charset="0"/>
              </a:rPr>
              <a:t>Ο Περικλής του είχε αναθέσει να συντάξει «το σύνταγμα», δηλ. την πολιτεία των Θουρίων το 444 π.Χ., γεγονός που δείχνει ότι θα πρέπει να ήταν ήδη γνωστός στην Αθήνα την εποχή εκείνη.</a:t>
            </a:r>
            <a:br>
              <a:rPr lang="el-GR" sz="2800" b="1" smtClean="0">
                <a:latin typeface="Arial" pitchFamily="34" charset="0"/>
                <a:cs typeface="Arial" pitchFamily="34" charset="0"/>
              </a:rPr>
            </a:br>
            <a:r>
              <a:rPr lang="el-GR" sz="2800" b="1" smtClean="0">
                <a:latin typeface="Arial" pitchFamily="34" charset="0"/>
                <a:cs typeface="Arial" pitchFamily="34" charset="0"/>
              </a:rPr>
              <a:t/>
            </a:r>
            <a:br>
              <a:rPr lang="el-GR" sz="2800" b="1" smtClean="0">
                <a:latin typeface="Arial" pitchFamily="34" charset="0"/>
                <a:cs typeface="Arial" pitchFamily="34" charset="0"/>
              </a:rPr>
            </a:br>
            <a:endParaRPr lang="en-GB" sz="2800" b="1" dirty="0">
              <a:latin typeface="Arial" pitchFamily="34" charset="0"/>
              <a:cs typeface="Arial" pitchFamily="34" charset="0"/>
            </a:endParaRPr>
          </a:p>
        </p:txBody>
      </p:sp>
      <p:sp>
        <p:nvSpPr>
          <p:cNvPr id="3" name="2 - Θέση περιεχομένου"/>
          <p:cNvSpPr>
            <a:spLocks noGrp="1"/>
          </p:cNvSpPr>
          <p:nvPr>
            <p:ph idx="1"/>
          </p:nvPr>
        </p:nvSpPr>
        <p:spPr>
          <a:xfrm rot="10800000" flipV="1">
            <a:off x="285720" y="142853"/>
            <a:ext cx="8401080" cy="500065"/>
          </a:xfrm>
        </p:spPr>
        <p:txBody>
          <a:bodyPr>
            <a:normAutofit fontScale="92500" lnSpcReduction="20000"/>
          </a:bodyPr>
          <a:lstStyle/>
          <a:p>
            <a:pPr algn="ctr"/>
            <a:r>
              <a:rPr lang="el-GR" b="1" smtClean="0">
                <a:latin typeface="Arial" pitchFamily="34" charset="0"/>
                <a:cs typeface="Arial" pitchFamily="34" charset="0"/>
              </a:rPr>
              <a:t>ΒΙΟΓΡΑΦΙΚΑ</a:t>
            </a:r>
            <a:endParaRPr lang="en-GB" b="1"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57290" y="274638"/>
            <a:ext cx="7576398" cy="654032"/>
          </a:xfrm>
        </p:spPr>
        <p:txBody>
          <a:bodyPr>
            <a:normAutofit fontScale="90000"/>
          </a:bodyPr>
          <a:lstStyle/>
          <a:p>
            <a:pPr algn="ctr"/>
            <a:r>
              <a:rPr lang="el-GR" sz="2800" b="1" dirty="0" smtClean="0">
                <a:latin typeface="Arial" pitchFamily="34" charset="0"/>
                <a:cs typeface="Arial" pitchFamily="34" charset="0"/>
              </a:rPr>
              <a:t>Παραδόσεις για την αντιμετώπιση του έργου του</a:t>
            </a:r>
            <a:endParaRPr lang="en-GB" sz="2800" b="1" dirty="0">
              <a:latin typeface="Arial" pitchFamily="34" charset="0"/>
              <a:cs typeface="Arial" pitchFamily="34" charset="0"/>
            </a:endParaRPr>
          </a:p>
        </p:txBody>
      </p:sp>
      <p:sp>
        <p:nvSpPr>
          <p:cNvPr id="3" name="2 - Θέση περιεχομένου"/>
          <p:cNvSpPr>
            <a:spLocks noGrp="1"/>
          </p:cNvSpPr>
          <p:nvPr>
            <p:ph idx="1"/>
          </p:nvPr>
        </p:nvSpPr>
        <p:spPr>
          <a:xfrm>
            <a:off x="1142976" y="1214422"/>
            <a:ext cx="7790712" cy="5429288"/>
          </a:xfrm>
        </p:spPr>
        <p:txBody>
          <a:bodyPr/>
          <a:lstStyle/>
          <a:p>
            <a:r>
              <a:rPr lang="el-GR" dirty="0" smtClean="0">
                <a:latin typeface="Calibri" pitchFamily="34" charset="0"/>
                <a:cs typeface="Calibri" pitchFamily="34" charset="0"/>
              </a:rPr>
              <a:t>Τίμων </a:t>
            </a:r>
            <a:r>
              <a:rPr lang="el-GR" dirty="0" err="1" smtClean="0">
                <a:latin typeface="Calibri" pitchFamily="34" charset="0"/>
                <a:cs typeface="Calibri" pitchFamily="34" charset="0"/>
              </a:rPr>
              <a:t>Φλιάσιος</a:t>
            </a:r>
            <a:r>
              <a:rPr lang="el-GR" dirty="0" smtClean="0">
                <a:latin typeface="Calibri" pitchFamily="34" charset="0"/>
                <a:cs typeface="Calibri" pitchFamily="34" charset="0"/>
              </a:rPr>
              <a:t> και Φιλόχορος (3</a:t>
            </a:r>
            <a:r>
              <a:rPr lang="el-GR" baseline="30000" dirty="0" smtClean="0">
                <a:latin typeface="Calibri" pitchFamily="34" charset="0"/>
                <a:cs typeface="Calibri" pitchFamily="34" charset="0"/>
              </a:rPr>
              <a:t>ος</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 Ο Πρωταγόρας πνίγηκε σε ένα θαλασσινό ταξίδι, φεύγοντας από την Αθήνα, μετά την καταδίκη του για ασέβεια και την καύση των βιβλίων του στην αγορά.</a:t>
            </a:r>
          </a:p>
          <a:p>
            <a:r>
              <a:rPr lang="el-GR" i="1" dirty="0" smtClean="0">
                <a:latin typeface="Calibri" pitchFamily="34" charset="0"/>
                <a:cs typeface="Calibri" pitchFamily="34" charset="0"/>
              </a:rPr>
              <a:t>Μένων</a:t>
            </a:r>
            <a:r>
              <a:rPr lang="el-GR" dirty="0" smtClean="0">
                <a:latin typeface="Calibri" pitchFamily="34" charset="0"/>
                <a:cs typeface="Calibri" pitchFamily="34" charset="0"/>
              </a:rPr>
              <a:t> 91</a:t>
            </a:r>
            <a:r>
              <a:rPr lang="en-GB" dirty="0" smtClean="0">
                <a:latin typeface="Calibri" pitchFamily="34" charset="0"/>
                <a:cs typeface="Calibri" pitchFamily="34" charset="0"/>
              </a:rPr>
              <a:t>e3-92a2</a:t>
            </a:r>
            <a:r>
              <a:rPr lang="el-GR" dirty="0" smtClean="0">
                <a:latin typeface="Calibri" pitchFamily="34" charset="0"/>
                <a:cs typeface="Calibri" pitchFamily="34" charset="0"/>
              </a:rPr>
              <a:t>: Σύμφωνα με τον Σωκράτη ο Πρωταγόρας μέχρι και το 402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έχαιρε μεγάλης υπόληψης.</a:t>
            </a:r>
            <a:endParaRPr lang="en-GB" i="1"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654032"/>
          </a:xfrm>
        </p:spPr>
        <p:txBody>
          <a:bodyPr>
            <a:normAutofit fontScale="90000"/>
          </a:bodyPr>
          <a:lstStyle/>
          <a:p>
            <a:pPr algn="ctr"/>
            <a:r>
              <a:rPr lang="el-GR" b="1" dirty="0" smtClean="0">
                <a:effectLst/>
                <a:latin typeface="Calibri" pitchFamily="34" charset="0"/>
                <a:cs typeface="Calibri" pitchFamily="34" charset="0"/>
              </a:rPr>
              <a:t>ΕΡΓΟ ΤΟΥ ΠΡΩΤΑΓΟΡΑ</a:t>
            </a:r>
            <a:endParaRPr lang="en-GB" b="1" dirty="0">
              <a:effectLst/>
              <a:latin typeface="Calibri" pitchFamily="34" charset="0"/>
              <a:cs typeface="Calibri" pitchFamily="34" charset="0"/>
            </a:endParaRPr>
          </a:p>
        </p:txBody>
      </p:sp>
      <p:sp>
        <p:nvSpPr>
          <p:cNvPr id="3" name="2 - Θέση περιεχομένου"/>
          <p:cNvSpPr>
            <a:spLocks noGrp="1"/>
          </p:cNvSpPr>
          <p:nvPr>
            <p:ph idx="1"/>
          </p:nvPr>
        </p:nvSpPr>
        <p:spPr/>
        <p:txBody>
          <a:bodyPr>
            <a:normAutofit lnSpcReduction="10000"/>
          </a:bodyPr>
          <a:lstStyle/>
          <a:p>
            <a:r>
              <a:rPr lang="el-GR" b="1" smtClean="0">
                <a:latin typeface="Calibri" pitchFamily="34" charset="0"/>
                <a:cs typeface="Calibri" pitchFamily="34" charset="0"/>
              </a:rPr>
              <a:t>Διογένης Λαέρτιος</a:t>
            </a:r>
            <a:r>
              <a:rPr lang="el-GR" smtClean="0">
                <a:latin typeface="Calibri" pitchFamily="34" charset="0"/>
                <a:cs typeface="Calibri" pitchFamily="34" charset="0"/>
              </a:rPr>
              <a:t>: </a:t>
            </a:r>
          </a:p>
          <a:p>
            <a:r>
              <a:rPr lang="el-GR" i="1" smtClean="0">
                <a:latin typeface="Calibri" pitchFamily="34" charset="0"/>
                <a:cs typeface="Calibri" pitchFamily="34" charset="0"/>
              </a:rPr>
              <a:t>Τέχνη ἐρωτικῶν, Περί πάλης, Περί τῶν μαθημάτων (Περί τῶν μαθηματικῶν), Περί πολιτείας, Περί φιλοτιμίας, Περί ἀρετῶν, Περί τῆς ἐν ἀρχῇ καταστάσεως, Περί τῶν ἐν Ἄιδου, Περί τῶν οὐκ ὀρθῶς τοῖς ἀνθρώποις πρασσομένων, Προστακτικός, Δίκη ὑπέρ μισθοῦ, Ἀντιλογίαι Α΄ , Β΄.</a:t>
            </a:r>
          </a:p>
          <a:p>
            <a:r>
              <a:rPr lang="el-GR" i="1" smtClean="0">
                <a:latin typeface="Calibri" pitchFamily="34" charset="0"/>
                <a:cs typeface="Calibri" pitchFamily="34" charset="0"/>
              </a:rPr>
              <a:t>Περί θεῶν, Ἀλήθεια</a:t>
            </a:r>
            <a:endParaRPr lang="en-GB"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57290" y="274638"/>
            <a:ext cx="7576398" cy="439718"/>
          </a:xfrm>
        </p:spPr>
        <p:txBody>
          <a:bodyPr>
            <a:noAutofit/>
          </a:bodyPr>
          <a:lstStyle/>
          <a:p>
            <a:pPr algn="ctr"/>
            <a:r>
              <a:rPr lang="el-GR" sz="2800" b="1" dirty="0" smtClean="0">
                <a:effectLst/>
                <a:latin typeface="Calibri" pitchFamily="34" charset="0"/>
                <a:cs typeface="Calibri" pitchFamily="34" charset="0"/>
              </a:rPr>
              <a:t>ΠΡΩΤΑΓΟΡΑΣ ΚΑΙ ΕΛΛΗΝΙΣΤΙΚΗ ΕΠΟΧΗ</a:t>
            </a:r>
            <a:endParaRPr lang="en-GB" sz="2800" b="1" dirty="0">
              <a:effectLst/>
              <a:latin typeface="Calibri" pitchFamily="34" charset="0"/>
              <a:cs typeface="Calibri" pitchFamily="34" charset="0"/>
            </a:endParaRPr>
          </a:p>
        </p:txBody>
      </p:sp>
      <p:sp>
        <p:nvSpPr>
          <p:cNvPr id="3" name="2 - Θέση περιεχομένου"/>
          <p:cNvSpPr>
            <a:spLocks noGrp="1"/>
          </p:cNvSpPr>
          <p:nvPr>
            <p:ph idx="1"/>
          </p:nvPr>
        </p:nvSpPr>
        <p:spPr>
          <a:xfrm>
            <a:off x="1285852" y="857232"/>
            <a:ext cx="7647836" cy="5391168"/>
          </a:xfrm>
        </p:spPr>
        <p:txBody>
          <a:bodyPr>
            <a:normAutofit fontScale="92500" lnSpcReduction="20000"/>
          </a:bodyPr>
          <a:lstStyle/>
          <a:p>
            <a:r>
              <a:rPr lang="el-GR" dirty="0" smtClean="0">
                <a:latin typeface="Calibri" pitchFamily="34" charset="0"/>
                <a:cs typeface="Calibri" pitchFamily="34" charset="0"/>
              </a:rPr>
              <a:t>Ανασκαφές που ξεκίνησαν από το 1851-54 και τελικώς ανακαλύφθηκαν το 1950 στην Μέμφιδα της Αιγύπτου ανέδειξαν 11 αγάλματα σε ένα ημικύκλιο τοίχο. Στο ανατολικό ημικύκλιο είναι ο Πλάτων, ο Ηράκλειτος, ο Θαλής και ο Πρωταγόρας ενώ στην αντίθετη πλευρά είναι αγάλματα ποιητών.</a:t>
            </a:r>
          </a:p>
          <a:p>
            <a:r>
              <a:rPr lang="el-GR" dirty="0" smtClean="0">
                <a:latin typeface="Calibri" pitchFamily="34" charset="0"/>
                <a:cs typeface="Calibri" pitchFamily="34" charset="0"/>
              </a:rPr>
              <a:t>Χρονολόγηση: </a:t>
            </a:r>
            <a:r>
              <a:rPr lang="el-GR" dirty="0" err="1" smtClean="0">
                <a:latin typeface="Calibri" pitchFamily="34" charset="0"/>
                <a:cs typeface="Calibri" pitchFamily="34" charset="0"/>
              </a:rPr>
              <a:t>πτολεμαϊκή</a:t>
            </a:r>
            <a:r>
              <a:rPr lang="el-GR" dirty="0" smtClean="0">
                <a:latin typeface="Calibri" pitchFamily="34" charset="0"/>
                <a:cs typeface="Calibri" pitchFamily="34" charset="0"/>
              </a:rPr>
              <a:t> περίοδος</a:t>
            </a:r>
          </a:p>
          <a:p>
            <a:r>
              <a:rPr lang="el-GR" dirty="0" smtClean="0">
                <a:latin typeface="Calibri" pitchFamily="34" charset="0"/>
                <a:cs typeface="Calibri" pitchFamily="34" charset="0"/>
              </a:rPr>
              <a:t>Ο Πρωταγόρας συμπεριλαμβάνεται στους φιλοσόφους, γεγονός που αποδεικνύει τη φήμη και σπουδαιότητα που έχαιρε ο Πρωταγόρας κατά την </a:t>
            </a:r>
            <a:r>
              <a:rPr lang="el-GR" smtClean="0">
                <a:latin typeface="Calibri" pitchFamily="34" charset="0"/>
                <a:cs typeface="Calibri" pitchFamily="34" charset="0"/>
              </a:rPr>
              <a:t>ελληνιστική περίοδο</a:t>
            </a:r>
            <a:endParaRPr lang="en-GB"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654032"/>
          </a:xfrm>
        </p:spPr>
        <p:txBody>
          <a:bodyPr>
            <a:normAutofit fontScale="90000"/>
          </a:bodyPr>
          <a:lstStyle/>
          <a:p>
            <a:pPr algn="ctr"/>
            <a:r>
              <a:rPr lang="el-GR" b="1" dirty="0" smtClean="0">
                <a:solidFill>
                  <a:schemeClr val="tx1"/>
                </a:solidFill>
                <a:effectLst/>
                <a:latin typeface="Calibri" pitchFamily="34" charset="0"/>
                <a:cs typeface="Calibri" pitchFamily="34" charset="0"/>
              </a:rPr>
              <a:t>ΠΛΑΤΩΝΟΣ </a:t>
            </a:r>
            <a:r>
              <a:rPr lang="el-GR" b="1" i="1" dirty="0" smtClean="0">
                <a:solidFill>
                  <a:schemeClr val="tx1"/>
                </a:solidFill>
                <a:effectLst/>
                <a:latin typeface="Calibri" pitchFamily="34" charset="0"/>
                <a:cs typeface="Calibri" pitchFamily="34" charset="0"/>
              </a:rPr>
              <a:t>ΠΡΩΤΑΓΟΡΑΣ</a:t>
            </a:r>
            <a:endParaRPr lang="en-GB" b="1" i="1" dirty="0">
              <a:solidFill>
                <a:schemeClr val="tx1"/>
              </a:solidFill>
              <a:effectLst/>
              <a:latin typeface="Calibri" pitchFamily="34" charset="0"/>
              <a:cs typeface="Calibri" pitchFamily="34" charset="0"/>
            </a:endParaRPr>
          </a:p>
        </p:txBody>
      </p:sp>
      <p:sp>
        <p:nvSpPr>
          <p:cNvPr id="3" name="2 - Θέση περιεχομένου"/>
          <p:cNvSpPr>
            <a:spLocks noGrp="1"/>
          </p:cNvSpPr>
          <p:nvPr>
            <p:ph idx="1"/>
          </p:nvPr>
        </p:nvSpPr>
        <p:spPr>
          <a:xfrm>
            <a:off x="1071538" y="857232"/>
            <a:ext cx="7862150" cy="5857916"/>
          </a:xfrm>
        </p:spPr>
        <p:txBody>
          <a:bodyPr>
            <a:normAutofit fontScale="62500" lnSpcReduction="20000"/>
          </a:bodyPr>
          <a:lstStyle/>
          <a:p>
            <a:r>
              <a:rPr lang="el-GR" dirty="0" smtClean="0">
                <a:latin typeface="Calibri" pitchFamily="34" charset="0"/>
                <a:cs typeface="Calibri" pitchFamily="34" charset="0"/>
              </a:rPr>
              <a:t>Ο διάλογος λαμβάνει χώρα λίγο πριν ξεσπάσει ο πρώτος Πελοποννησιακός πόλεμος πιθανόν γύρω στο 433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Ο Σωκράτης είναι περίπου 37 χρόνων και ο Αλκιβιάδης γύρω στα 17. Το πιθανότερο είναι πως ο Πλάτων έγραψε το διάλογο στο δεύτερο μισό, ίσως το 383 ή 392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της πρώτης δεκαετίας του 4</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Ο Σωκράτης αφηγείται το διάλογο σε ένα </a:t>
            </a:r>
            <a:r>
              <a:rPr lang="el-GR" dirty="0" err="1" smtClean="0">
                <a:latin typeface="Calibri" pitchFamily="34" charset="0"/>
                <a:cs typeface="Calibri" pitchFamily="34" charset="0"/>
              </a:rPr>
              <a:t>φίλ</a:t>
            </a:r>
            <a:r>
              <a:rPr lang="en-GB" dirty="0" smtClean="0">
                <a:latin typeface="Calibri" pitchFamily="34" charset="0"/>
                <a:cs typeface="Calibri" pitchFamily="34" charset="0"/>
              </a:rPr>
              <a:t>o</a:t>
            </a:r>
            <a:r>
              <a:rPr lang="el-GR" dirty="0" smtClean="0">
                <a:latin typeface="Calibri" pitchFamily="34" charset="0"/>
                <a:cs typeface="Calibri" pitchFamily="34" charset="0"/>
              </a:rPr>
              <a:t>. Ένα πρωί, βαθιά χαράματα ακόμη, ο Ιπποκράτης, νέος της εποχής, χτύπησε επίμονα την πόρτα του Σωκράτη. Είχε μάθει πως στην πόλη τους κατέφθασε ο Πρωταγόρας, διάσημος σοφιστής, και έψαχνε τρόπο να τον πλησιάσει. Ο Σωκράτης μπορούσε να τον συστήσει στο σοφό άνδρα. Προτού ξεκινήσουν για να πάνε, ο Σωκράτης προσπάθησε, με αλλεπάλληλα ερωτήματα, να καταλάβει γιατί ο φίλος του είχε τέτοια λαχτάρα να παρακολουθήσει τα μαθήματα του σοφιστή. Διαπίστωσε, τελικά, ότι ο Ιπποκράτης δε γνώριζε τι είναι σοφιστής, και βρήκε τη συμπεριφορά του παράτολμη. Έφυγαν για το σπίτι του Καλλία, όπου είχε καταλύσει ο Πρωταγόρας. Όταν μπήκαν αντίκρισαν τον Πρωταγόρα, Ιππία και </a:t>
            </a:r>
            <a:r>
              <a:rPr lang="el-GR" dirty="0" err="1" smtClean="0">
                <a:latin typeface="Calibri" pitchFamily="34" charset="0"/>
                <a:cs typeface="Calibri" pitchFamily="34" charset="0"/>
              </a:rPr>
              <a:t>Πρόδικο</a:t>
            </a:r>
            <a:r>
              <a:rPr lang="el-GR" dirty="0" smtClean="0">
                <a:latin typeface="Calibri" pitchFamily="34" charset="0"/>
                <a:cs typeface="Calibri" pitchFamily="34" charset="0"/>
              </a:rPr>
              <a:t>, τους επίτιμους προσκεκλημένους. Αρχίζει λοιπόν, στο σημείο αυτό, η υπόθεση του διαλόγου. Συστήνουν τον Ιπποκράτη στον Πρωταγόρα, και ο τελευταίος αρχίζει να προβάλλει την αρχαιότητα του επαγγέλματός του. Ποιητές, μύστες, μουσικοί και άλλοι, που ήταν στην πραγματικότητα «σοφιστές», μάταια προσπάθησαν να κρύψουν την ιδιότητά τους με άλλα ονόματα. </a:t>
            </a:r>
            <a:endParaRPr lang="en-GB"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439718"/>
          </a:xfrm>
        </p:spPr>
        <p:txBody>
          <a:bodyPr>
            <a:noAutofit/>
          </a:bodyPr>
          <a:lstStyle/>
          <a:p>
            <a:pPr algn="ctr"/>
            <a:r>
              <a:rPr lang="el-GR" sz="2800" b="1" dirty="0" smtClean="0">
                <a:effectLst/>
                <a:latin typeface="Calibri" pitchFamily="34" charset="0"/>
                <a:cs typeface="Calibri" pitchFamily="34" charset="0"/>
              </a:rPr>
              <a:t>Ο Πρωταγόρας ως «σοφιστής»</a:t>
            </a:r>
            <a:endParaRPr lang="en-GB" sz="2800" b="1" dirty="0">
              <a:effectLst/>
              <a:latin typeface="Calibri" pitchFamily="34" charset="0"/>
              <a:cs typeface="Calibri" pitchFamily="34" charset="0"/>
            </a:endParaRPr>
          </a:p>
        </p:txBody>
      </p:sp>
      <p:sp>
        <p:nvSpPr>
          <p:cNvPr id="3" name="2 - Θέση περιεχομένου"/>
          <p:cNvSpPr>
            <a:spLocks noGrp="1"/>
          </p:cNvSpPr>
          <p:nvPr>
            <p:ph idx="1"/>
          </p:nvPr>
        </p:nvSpPr>
        <p:spPr>
          <a:xfrm>
            <a:off x="1214414" y="928670"/>
            <a:ext cx="7719274" cy="5319730"/>
          </a:xfrm>
        </p:spPr>
        <p:txBody>
          <a:bodyPr>
            <a:noAutofit/>
          </a:bodyPr>
          <a:lstStyle/>
          <a:p>
            <a:r>
              <a:rPr lang="el-GR" dirty="0" smtClean="0">
                <a:latin typeface="Calibri" pitchFamily="34" charset="0"/>
                <a:cs typeface="Calibri" pitchFamily="34" charset="0"/>
              </a:rPr>
              <a:t>Ο Πρωταγόρας το βρήκε περισσότερο φρόνιμο και τίμιο να δηλώσει ξεκάθαρα αυτό που είναι: σοφιστής, δηλαδή, και παιδαγωγός ανθρώπου.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και ο Ιππίας, με τους οπαδούς του ο καθένας, ακούν τον Πρωταγόρα να εξηγεί δημοσίως τις αρετές της διδασκαλίας του. Συγκεκριμένα ο Πρωταγόρας υπόσχεται ότι μπορεί να κάνει καλούς, συνετούς πολίτες.</a:t>
            </a:r>
          </a:p>
          <a:p>
            <a:endParaRPr lang="en-GB"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57290" y="274638"/>
            <a:ext cx="7576398" cy="368280"/>
          </a:xfrm>
        </p:spPr>
        <p:txBody>
          <a:bodyPr>
            <a:noAutofit/>
          </a:bodyPr>
          <a:lstStyle/>
          <a:p>
            <a:pPr algn="ctr"/>
            <a:r>
              <a:rPr lang="el-GR" sz="2800" b="1" dirty="0" smtClean="0">
                <a:effectLst/>
                <a:latin typeface="Calibri" pitchFamily="34" charset="0"/>
                <a:cs typeface="Calibri" pitchFamily="34" charset="0"/>
              </a:rPr>
              <a:t>Ο Πρωταγόρας δάσκαλος της αρετής</a:t>
            </a:r>
            <a:endParaRPr lang="en-GB" sz="2800" b="1" dirty="0">
              <a:effectLst/>
              <a:latin typeface="Calibri" pitchFamily="34" charset="0"/>
              <a:cs typeface="Calibri" pitchFamily="34" charset="0"/>
            </a:endParaRPr>
          </a:p>
        </p:txBody>
      </p:sp>
      <p:sp>
        <p:nvSpPr>
          <p:cNvPr id="3" name="2 - Θέση περιεχομένου"/>
          <p:cNvSpPr>
            <a:spLocks noGrp="1"/>
          </p:cNvSpPr>
          <p:nvPr>
            <p:ph idx="1"/>
          </p:nvPr>
        </p:nvSpPr>
        <p:spPr>
          <a:xfrm>
            <a:off x="1000100" y="785794"/>
            <a:ext cx="7933588" cy="6000792"/>
          </a:xfrm>
        </p:spPr>
        <p:txBody>
          <a:bodyPr>
            <a:normAutofit fontScale="55000" lnSpcReduction="20000"/>
          </a:bodyPr>
          <a:lstStyle/>
          <a:p>
            <a:r>
              <a:rPr lang="el-GR" dirty="0" smtClean="0"/>
              <a:t>Ο Πρωταγόρας προσπαθεί να δικαιολογήσει τους Αθηναίους, που επιτρέπουν στον καθένα να δώσει συμβουλές για την πολιτική, αναφέροντας ένα μύθο για τον προϊστορικό άνθρωπο, σύμφωνα με τον οποίο κανείς δεν είναι αποκλεισμένος από τα θεμέλια της πολιτικής αρετής, τη Δικαιοσύνη και την Αιδώ. Ότι κάθε άνθρωπος, από τη φύση, έχει μέρισμα σ’ αυτή την αρετή, αποτελεί, επιπλέον, καθολική πεποίθηση, γιατί, εκείνος που δηλώνει δημοσίως ότι είναι ικανός, γενικά τον θεωρούν τρελό.</a:t>
            </a:r>
            <a:endParaRPr lang="en-GB" dirty="0" smtClean="0"/>
          </a:p>
          <a:p>
            <a:r>
              <a:rPr lang="el-GR" dirty="0" smtClean="0"/>
              <a:t>Στη συνέχεια, ο Π. προσπαθεί να αποδείξει ότι οι Αθηναίοι θεωρούν πως η αρετή, γενικά, μπορεί να διδαχθεί. Καταρχήν θεωρούν τους ανθρώπους υπεύθυνους επειδή δεν έχουν το μόνο που μπορούν να αποκτήσουν, και τους μέμφονται για τα λάθη τους. Η τιμωρία, έπειτα, είναι για τους Αθηναίους </a:t>
            </a:r>
            <a:r>
              <a:rPr lang="el-GR" dirty="0" err="1" smtClean="0"/>
              <a:t>ό,τι</a:t>
            </a:r>
            <a:r>
              <a:rPr lang="el-GR" dirty="0" smtClean="0"/>
              <a:t> και για τους άλλους ανθρώπους, ένας τρόπος να διδάξουν την αρετή. Τελικά, ο Π. αντιμετωπίζει το ερώτημα γιατί οι γιοι των μεγάλων πολιτικών δεν διαθέτουν την ίδια αρετή με τους πατέρες τους. Δεν είναι επειδή δεν τους δίδαξαν. Γιατί θα ήταν παράλογο οι πολιτικοί να διδάσκουν τους γιους τους τα πάντα, εκτός από το μοναδικό πράγμα, που χρειάζεται για τη ζωή ενός πολίτη. Συγκεκριμένα, η αρετή διδάσκεται σε κάθε στάδιο της ανθρώπινης ζωής, από γονείς, τροφούς, επαγγελματίες δασκάλους για την ψυχή και το σώμα, και τελικά από την ίδια την πολιτεία, διαμέσου των νόμων και της τιμωρίας, που συνεπάγεται η παράβασή τους. Αλλά τα παιδιά είναι συχνά κατώτερα από τους γονείς τους στην ικανότητα να μαθαίνουν και γι ‘αυτό το λόγο φαίνεται να υπολείπονται στην πολιτική αρετή, παρόλο που, αν τα συγκρίνουμε με απολίτιστους αγρίους, ακόμα και τα χειρότερα προϊόντα του πολιτισμού μπορεί να φανούν πρότυπα ηθικότητας. Ο Π. καταλήγει λέγοντας πως είναι δάσκαλος της αρετής και εξηγεί τον τρόπο που πληρώνεται.</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57290" y="274638"/>
            <a:ext cx="7576398" cy="439718"/>
          </a:xfrm>
        </p:spPr>
        <p:txBody>
          <a:bodyPr>
            <a:noAutofit/>
          </a:bodyPr>
          <a:lstStyle/>
          <a:p>
            <a:pPr algn="ctr"/>
            <a:r>
              <a:rPr lang="el-GR" sz="3200" b="1" dirty="0" smtClean="0">
                <a:effectLst/>
                <a:latin typeface="Calibri" pitchFamily="34" charset="0"/>
                <a:cs typeface="Calibri" pitchFamily="34" charset="0"/>
              </a:rPr>
              <a:t>Η αρετή ως γνώση</a:t>
            </a:r>
            <a:endParaRPr lang="en-GB" sz="3200" b="1" dirty="0">
              <a:effectLst/>
              <a:latin typeface="Calibri" pitchFamily="34" charset="0"/>
              <a:cs typeface="Calibri" pitchFamily="34" charset="0"/>
            </a:endParaRPr>
          </a:p>
        </p:txBody>
      </p:sp>
      <p:sp>
        <p:nvSpPr>
          <p:cNvPr id="3" name="2 - Θέση περιεχομένου"/>
          <p:cNvSpPr>
            <a:spLocks noGrp="1"/>
          </p:cNvSpPr>
          <p:nvPr>
            <p:ph idx="1"/>
          </p:nvPr>
        </p:nvSpPr>
        <p:spPr>
          <a:xfrm>
            <a:off x="1000100" y="1071546"/>
            <a:ext cx="7933588" cy="5786454"/>
          </a:xfrm>
        </p:spPr>
        <p:txBody>
          <a:bodyPr>
            <a:normAutofit fontScale="70000" lnSpcReduction="20000"/>
          </a:bodyPr>
          <a:lstStyle/>
          <a:p>
            <a:r>
              <a:rPr lang="el-GR" dirty="0" smtClean="0"/>
              <a:t>Ο Σωκράτης προσπαθεί να κάνει τον Π. να παραδεχτεί ότι η δικαιοσύνη και η οσιότητα είναι ταυτόσημες ή περίπου ίδιες. Έπειτα ταυτίζει τη σωφροσύνη με τη σοφία.</a:t>
            </a:r>
            <a:endParaRPr lang="en-GB" dirty="0" smtClean="0"/>
          </a:p>
          <a:p>
            <a:r>
              <a:rPr lang="el-GR" dirty="0" smtClean="0"/>
              <a:t>Ο Πρωταγόρας βρίσκει την ευκαιρία να κάνει μία ρήση για τη σχετικότητα της έννοιας «αγαθό</a:t>
            </a:r>
            <a:r>
              <a:rPr lang="el-GR" smtClean="0"/>
              <a:t>». </a:t>
            </a:r>
            <a:endParaRPr lang="en-GB" dirty="0" smtClean="0"/>
          </a:p>
          <a:p>
            <a:r>
              <a:rPr lang="el-GR" dirty="0" smtClean="0"/>
              <a:t>Ο Πρωταγόρας προτείνει να σχολιάσουν ένα ποίημα του Σιμωνίδη που έχει ως θέμα την αρετή, και όπου ο Σιμωνίδης ισχυρίζεται ότι είναι δύσκολο να είναι κάποιος καλός. Ο Σωκράτης καταλήγει να εκφράζεται υποτιμητικά για την αξία της ποιητικής έκφρασης, δεν τη θεωρεί αξιόπιστο μέσο για να φθάσει κάποιος στην αλήθεια.</a:t>
            </a:r>
            <a:endParaRPr lang="en-GB" dirty="0" smtClean="0"/>
          </a:p>
          <a:p>
            <a:r>
              <a:rPr lang="el-GR" dirty="0" smtClean="0"/>
              <a:t>Στη συνέχεια ο Σωκράτης θα κάνει διάκριση στην απόκτηση κάποιας αρετής με ή χωρίς γνώση. Ο Πρωταγόρας διαφωνεί αλλά συμφωνεί ότι πρέπει να ελέγχει κάποιος τον αυθορμητισμό του και τη συμπεριφορά του.</a:t>
            </a:r>
            <a:endParaRPr lang="en-GB" dirty="0" smtClean="0"/>
          </a:p>
          <a:p>
            <a:r>
              <a:rPr lang="el-GR" dirty="0" smtClean="0"/>
              <a:t>Η συζήτηση στη συνέχεια περιστρέφεται γύρω από την καλή και την κακή ηδονή σε σχέση με την άγνοια. Η θέση του Σωκράτη είναι ότι αν η αρετή είναι γνώση τότε μπορεί να διδαχθεί, διαφορετικά όχι. Για την απάντηση αυτού του ερωτήματος είναι αναγκαίο να ορίσουν την αρετή.</a:t>
            </a:r>
            <a:endParaRPr lang="en-GB" dirty="0" smtClean="0"/>
          </a:p>
          <a:p>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51</TotalTime>
  <Words>1054</Words>
  <Application>Microsoft Office PowerPoint</Application>
  <PresentationFormat>Προβολή στην οθόνη (4:3)</PresentationFormat>
  <Paragraphs>30</Paragraphs>
  <Slides>9</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Ηλιοστάσιο</vt:lpstr>
      <vt:lpstr>ΠΡΩΤΑΓΟΡΑΣ</vt:lpstr>
      <vt:lpstr> Ο διασημότερος όλων των σοφιστών Σύμφωνα με τον Πλάτωνα (Πρωτ. 349 a2-4) ήταν ο πρώτος που υιοθέτησε το όνομα «σοφιστής».  Ζητούσε αμοιβή για τη διδασκαλία του. Γεννήθηκε στα Άβδηρα γύρω στο 490 π.Χ. και πέθανε το 421 π.Χ. Κατά μία εκδοχή είχε Πέρσες θρησκευτικούς δασκάλους στη Θράκη. Είχε στενή φιλική σχέση με τον Περικλή. Ο Περικλής του είχε αναθέσει να συντάξει «το σύνταγμα», δηλ. την πολιτεία των Θουρίων το 444 π.Χ., γεγονός που δείχνει ότι θα πρέπει να ήταν ήδη γνωστός στην Αθήνα την εποχή εκείνη.  </vt:lpstr>
      <vt:lpstr>Παραδόσεις για την αντιμετώπιση του έργου του</vt:lpstr>
      <vt:lpstr>ΕΡΓΟ ΤΟΥ ΠΡΩΤΑΓΟΡΑ</vt:lpstr>
      <vt:lpstr>ΠΡΩΤΑΓΟΡΑΣ ΚΑΙ ΕΛΛΗΝΙΣΤΙΚΗ ΕΠΟΧΗ</vt:lpstr>
      <vt:lpstr>ΠΛΑΤΩΝΟΣ ΠΡΩΤΑΓΟΡΑΣ</vt:lpstr>
      <vt:lpstr>Ο Πρωταγόρας ως «σοφιστής»</vt:lpstr>
      <vt:lpstr>Ο Πρωταγόρας δάσκαλος της αρετής</vt:lpstr>
      <vt:lpstr>Η αρετή ως γνώση</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eleni</dc:creator>
  <cp:lastModifiedBy>eleni</cp:lastModifiedBy>
  <cp:revision>8</cp:revision>
  <dcterms:created xsi:type="dcterms:W3CDTF">2021-03-11T05:29:50Z</dcterms:created>
  <dcterms:modified xsi:type="dcterms:W3CDTF">2021-03-11T08:39:48Z</dcterms:modified>
</cp:coreProperties>
</file>