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58" r:id="rId3"/>
    <p:sldId id="275" r:id="rId4"/>
    <p:sldId id="265" r:id="rId5"/>
    <p:sldId id="266" r:id="rId6"/>
    <p:sldId id="267" r:id="rId7"/>
    <p:sldId id="268" r:id="rId8"/>
    <p:sldId id="269" r:id="rId9"/>
    <p:sldId id="270" r:id="rId10"/>
    <p:sldId id="271" r:id="rId11"/>
    <p:sldId id="272" r:id="rId12"/>
    <p:sldId id="273" r:id="rId13"/>
    <p:sldId id="276" r:id="rId14"/>
    <p:sldId id="2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769"/>
    <a:srgbClr val="E6E6E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85" d="100"/>
          <a:sy n="85" d="100"/>
        </p:scale>
        <p:origin x="-514"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281405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3914622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0F7EDF-2721-42B4-9D98-F69EB33B06E4}"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74780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4115403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0F7EDF-2721-42B4-9D98-F69EB33B06E4}"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914150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2085943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2189440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3129226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82484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D57D4BF-9F72-4A16-8404-5EB46561DB91}"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359404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538996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2D57D4BF-9F72-4A16-8404-5EB46561DB91}" type="datetimeFigureOut">
              <a:rPr lang="el-GR" smtClean="0"/>
              <a:pPr/>
              <a:t>28/5/2021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2099188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2D57D4BF-9F72-4A16-8404-5EB46561DB91}" type="datetimeFigureOut">
              <a:rPr lang="el-GR" smtClean="0"/>
              <a:pPr/>
              <a:t>28/5/2021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68775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57D4BF-9F72-4A16-8404-5EB46561DB91}" type="datetimeFigureOut">
              <a:rPr lang="el-GR" smtClean="0"/>
              <a:pPr/>
              <a:t>28/5/2021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93085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106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2D57D4BF-9F72-4A16-8404-5EB46561DB91}"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2604596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D57D4BF-9F72-4A16-8404-5EB46561DB91}" type="datetimeFigureOut">
              <a:rPr lang="el-GR" smtClean="0"/>
              <a:pPr/>
              <a:t>28/5/2021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A0F7EDF-2721-42B4-9D98-F69EB33B06E4}" type="slidenum">
              <a:rPr lang="el-GR" smtClean="0"/>
              <a:pPr/>
              <a:t>‹#›</a:t>
            </a:fld>
            <a:endParaRPr lang="el-GR"/>
          </a:p>
        </p:txBody>
      </p:sp>
    </p:spTree>
    <p:extLst>
      <p:ext uri="{BB962C8B-B14F-4D97-AF65-F5344CB8AC3E}">
        <p14:creationId xmlns="" xmlns:p14="http://schemas.microsoft.com/office/powerpoint/2010/main" val="182837669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erseus.tufts.edu/hopper/text?doc=Perseus:text:1999.01.0143:speech=13" TargetMode="External"/><Relationship Id="rId2" Type="http://schemas.openxmlformats.org/officeDocument/2006/relationships/hyperlink" Target="https://amitos.library.uop.gr/xmlui/handle/123456789/4433" TargetMode="External"/><Relationship Id="rId1" Type="http://schemas.openxmlformats.org/officeDocument/2006/relationships/slideLayout" Target="../slideLayouts/slideLayout2.xml"/><Relationship Id="rId4" Type="http://schemas.openxmlformats.org/officeDocument/2006/relationships/hyperlink" Target="http://ime.gr/chronos/05/gr/culture/2412isokrates.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C3A0E7E-2D70-4C93-9D0A-23CBCAD48698}"/>
              </a:ext>
            </a:extLst>
          </p:cNvPr>
          <p:cNvSpPr>
            <a:spLocks noGrp="1"/>
          </p:cNvSpPr>
          <p:nvPr>
            <p:ph type="title"/>
          </p:nvPr>
        </p:nvSpPr>
        <p:spPr>
          <a:xfrm>
            <a:off x="1023731" y="1457739"/>
            <a:ext cx="10515600" cy="3723861"/>
          </a:xfrm>
        </p:spPr>
        <p:txBody>
          <a:bodyPr>
            <a:normAutofit/>
          </a:bodyPr>
          <a:lstStyle/>
          <a:p>
            <a:pPr algn="ctr"/>
            <a:r>
              <a:rPr kumimoji="0" lang="el-GR" sz="6000" b="1" i="0" u="none" strike="noStrike" kern="1200" cap="none" spc="0" normalizeH="0" baseline="0" noProof="0" dirty="0">
                <a:ln>
                  <a:noFill/>
                </a:ln>
                <a:solidFill>
                  <a:schemeClr val="accent1"/>
                </a:solidFill>
                <a:effectLst>
                  <a:outerShdw blurRad="38100" dist="38100" dir="2700000" algn="tl">
                    <a:srgbClr val="000000">
                      <a:alpha val="43137"/>
                    </a:srgbClr>
                  </a:outerShdw>
                </a:effectLst>
                <a:uLnTx/>
                <a:uFillTx/>
                <a:latin typeface="Calibri Light" panose="020F0302020204030204"/>
              </a:rPr>
              <a:t>ΙΣΟΚΡΑΤΗΣ</a:t>
            </a:r>
            <a:br>
              <a:rPr kumimoji="0" lang="el-GR" sz="6000" b="1" i="0" u="none" strike="noStrike" kern="1200" cap="none" spc="0" normalizeH="0" baseline="0" noProof="0" dirty="0">
                <a:ln>
                  <a:noFill/>
                </a:ln>
                <a:solidFill>
                  <a:schemeClr val="accent1"/>
                </a:solidFill>
                <a:effectLst>
                  <a:outerShdw blurRad="38100" dist="38100" dir="2700000" algn="tl">
                    <a:srgbClr val="000000">
                      <a:alpha val="43137"/>
                    </a:srgbClr>
                  </a:outerShdw>
                </a:effectLst>
                <a:uLnTx/>
                <a:uFillTx/>
                <a:latin typeface="Calibri Light" panose="020F0302020204030204"/>
              </a:rPr>
            </a:br>
            <a:r>
              <a:rPr kumimoji="0" lang="el-GR" sz="6000" b="1" i="0" u="none" strike="noStrike" kern="1200" cap="none" spc="0" normalizeH="0" baseline="0" noProof="0" dirty="0">
                <a:ln>
                  <a:noFill/>
                </a:ln>
                <a:solidFill>
                  <a:schemeClr val="accent1"/>
                </a:solidFill>
                <a:effectLst>
                  <a:outerShdw blurRad="38100" dist="38100" dir="2700000" algn="tl">
                    <a:srgbClr val="000000">
                      <a:alpha val="43137"/>
                    </a:srgbClr>
                  </a:outerShdw>
                </a:effectLst>
                <a:uLnTx/>
                <a:uFillTx/>
                <a:latin typeface="Calibri Light" panose="020F0302020204030204"/>
              </a:rPr>
              <a:t>«ΚΑΤΑ ΤΩΝ ΣΟΦΙΣΤΩΝ»</a:t>
            </a:r>
            <a:endParaRPr lang="el-GR" b="1" dirty="0">
              <a:solidFill>
                <a:schemeClr val="accent1"/>
              </a:solidFill>
              <a:effectLst>
                <a:outerShdw blurRad="38100" dist="38100" dir="2700000" algn="tl">
                  <a:srgbClr val="000000">
                    <a:alpha val="43137"/>
                  </a:srgbClr>
                </a:outerShdw>
              </a:effectLst>
            </a:endParaRPr>
          </a:p>
        </p:txBody>
      </p:sp>
      <p:pic>
        <p:nvPicPr>
          <p:cNvPr id="4" name="Εικόνα 3">
            <a:extLst>
              <a:ext uri="{FF2B5EF4-FFF2-40B4-BE49-F238E27FC236}">
                <a16:creationId xmlns="" xmlns:a16="http://schemas.microsoft.com/office/drawing/2014/main" id="{31548B62-78AA-4B24-9E94-12A142479B6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4572000" y="3608300"/>
            <a:ext cx="3114261" cy="2633474"/>
          </a:xfrm>
          <a:prstGeom prst="rect">
            <a:avLst/>
          </a:prstGeom>
        </p:spPr>
      </p:pic>
    </p:spTree>
    <p:extLst>
      <p:ext uri="{BB962C8B-B14F-4D97-AF65-F5344CB8AC3E}">
        <p14:creationId xmlns="" xmlns:p14="http://schemas.microsoft.com/office/powerpoint/2010/main" val="996863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6CD6B9D-5B5F-421A-A5F7-2BBD3157234E}"/>
              </a:ext>
            </a:extLst>
          </p:cNvPr>
          <p:cNvSpPr>
            <a:spLocks noGrp="1"/>
          </p:cNvSpPr>
          <p:nvPr>
            <p:ph type="title"/>
          </p:nvPr>
        </p:nvSpPr>
        <p:spPr>
          <a:xfrm>
            <a:off x="1285461" y="322623"/>
            <a:ext cx="9993864" cy="1280890"/>
          </a:xfrm>
        </p:spPr>
        <p:txBody>
          <a:bodyPr/>
          <a:lstStyle/>
          <a:p>
            <a:pPr algn="ctr"/>
            <a:r>
              <a:rPr lang="el-GR" u="sng" dirty="0">
                <a:solidFill>
                  <a:schemeClr val="accent1"/>
                </a:solidFill>
              </a:rPr>
              <a:t>Δ’ μέρος 19-22: Επίλογος–Κλείσιμο του λόγου:</a:t>
            </a:r>
          </a:p>
        </p:txBody>
      </p:sp>
      <p:sp>
        <p:nvSpPr>
          <p:cNvPr id="3" name="Θέση περιεχομένου 2">
            <a:extLst>
              <a:ext uri="{FF2B5EF4-FFF2-40B4-BE49-F238E27FC236}">
                <a16:creationId xmlns="" xmlns:a16="http://schemas.microsoft.com/office/drawing/2014/main" id="{A59665CD-80CC-4CCD-9A6D-42F1D3582FC0}"/>
              </a:ext>
            </a:extLst>
          </p:cNvPr>
          <p:cNvSpPr>
            <a:spLocks noGrp="1"/>
          </p:cNvSpPr>
          <p:nvPr>
            <p:ph idx="1"/>
          </p:nvPr>
        </p:nvSpPr>
        <p:spPr>
          <a:xfrm>
            <a:off x="687388" y="1603513"/>
            <a:ext cx="10817224" cy="4770783"/>
          </a:xfrm>
        </p:spPr>
        <p:txBody>
          <a:bodyPr>
            <a:normAutofit/>
          </a:bodyPr>
          <a:lstStyle/>
          <a:p>
            <a:r>
              <a:rPr lang="el-GR" dirty="0">
                <a:solidFill>
                  <a:schemeClr val="tx1"/>
                </a:solidFill>
              </a:rPr>
              <a:t>Στο σημείο o Ισοκράτης </a:t>
            </a:r>
            <a:r>
              <a:rPr lang="el-GR" b="1" dirty="0">
                <a:solidFill>
                  <a:schemeClr val="tx1"/>
                </a:solidFill>
              </a:rPr>
              <a:t>συνοψίζει</a:t>
            </a:r>
            <a:r>
              <a:rPr lang="el-GR" dirty="0">
                <a:solidFill>
                  <a:schemeClr val="tx1"/>
                </a:solidFill>
              </a:rPr>
              <a:t> </a:t>
            </a:r>
            <a:r>
              <a:rPr lang="el-GR" b="1" dirty="0">
                <a:solidFill>
                  <a:schemeClr val="tx1"/>
                </a:solidFill>
              </a:rPr>
              <a:t>την εκπαιδευτική φιλοσοφία του ως καλλιέργεια του πολιτικού λόγου</a:t>
            </a:r>
            <a:r>
              <a:rPr lang="el-GR" dirty="0">
                <a:solidFill>
                  <a:schemeClr val="tx1"/>
                </a:solidFill>
              </a:rPr>
              <a:t>, ενώ και ο ίδιος προτείνει, ότι τα αποτελέσματά της μπορεί να είναι πιο εμφανή στην ηθική από ότι στις ρητορικές ιδιότητες </a:t>
            </a:r>
            <a:r>
              <a:rPr lang="el-GR" i="1" dirty="0">
                <a:solidFill>
                  <a:schemeClr val="tx1"/>
                </a:solidFill>
              </a:rPr>
              <a:t>«καίτοι </a:t>
            </a:r>
            <a:r>
              <a:rPr lang="el-GR" i="1" dirty="0" err="1">
                <a:solidFill>
                  <a:schemeClr val="tx1"/>
                </a:solidFill>
              </a:rPr>
              <a:t>τοὺς</a:t>
            </a:r>
            <a:r>
              <a:rPr lang="el-GR" i="1" dirty="0">
                <a:solidFill>
                  <a:schemeClr val="tx1"/>
                </a:solidFill>
              </a:rPr>
              <a:t> βουλομένους </a:t>
            </a:r>
            <a:r>
              <a:rPr lang="el-GR" i="1" dirty="0" err="1">
                <a:solidFill>
                  <a:schemeClr val="tx1"/>
                </a:solidFill>
              </a:rPr>
              <a:t>πειθαρχεῖν</a:t>
            </a:r>
            <a:r>
              <a:rPr lang="el-GR" i="1" dirty="0">
                <a:solidFill>
                  <a:schemeClr val="tx1"/>
                </a:solidFill>
              </a:rPr>
              <a:t> </a:t>
            </a:r>
            <a:r>
              <a:rPr lang="el-GR" i="1" dirty="0" err="1">
                <a:solidFill>
                  <a:schemeClr val="tx1"/>
                </a:solidFill>
              </a:rPr>
              <a:t>τοῖς</a:t>
            </a:r>
            <a:r>
              <a:rPr lang="el-GR" i="1" dirty="0">
                <a:solidFill>
                  <a:schemeClr val="tx1"/>
                </a:solidFill>
              </a:rPr>
              <a:t> </a:t>
            </a:r>
            <a:r>
              <a:rPr lang="el-GR" i="1" dirty="0" err="1">
                <a:solidFill>
                  <a:schemeClr val="tx1"/>
                </a:solidFill>
              </a:rPr>
              <a:t>ὑπὸ</a:t>
            </a:r>
            <a:r>
              <a:rPr lang="el-GR" i="1" dirty="0">
                <a:solidFill>
                  <a:schemeClr val="tx1"/>
                </a:solidFill>
              </a:rPr>
              <a:t> </a:t>
            </a:r>
            <a:r>
              <a:rPr lang="el-GR" i="1" dirty="0" err="1">
                <a:solidFill>
                  <a:schemeClr val="tx1"/>
                </a:solidFill>
              </a:rPr>
              <a:t>τῆς</a:t>
            </a:r>
            <a:r>
              <a:rPr lang="el-GR" i="1" dirty="0">
                <a:solidFill>
                  <a:schemeClr val="tx1"/>
                </a:solidFill>
              </a:rPr>
              <a:t> φιλοσοφίας ταύτης </a:t>
            </a:r>
            <a:r>
              <a:rPr lang="el-GR" i="1" dirty="0" err="1">
                <a:solidFill>
                  <a:schemeClr val="tx1"/>
                </a:solidFill>
              </a:rPr>
              <a:t>προσταττομένοις</a:t>
            </a:r>
            <a:r>
              <a:rPr lang="el-GR" i="1" dirty="0">
                <a:solidFill>
                  <a:schemeClr val="tx1"/>
                </a:solidFill>
              </a:rPr>
              <a:t> </a:t>
            </a:r>
            <a:r>
              <a:rPr lang="el-GR" i="1" dirty="0" err="1">
                <a:solidFill>
                  <a:schemeClr val="tx1"/>
                </a:solidFill>
              </a:rPr>
              <a:t>πολὺ</a:t>
            </a:r>
            <a:r>
              <a:rPr lang="el-GR" i="1" dirty="0">
                <a:solidFill>
                  <a:schemeClr val="tx1"/>
                </a:solidFill>
              </a:rPr>
              <a:t> </a:t>
            </a:r>
            <a:r>
              <a:rPr lang="el-GR" i="1" dirty="0" err="1">
                <a:solidFill>
                  <a:schemeClr val="tx1"/>
                </a:solidFill>
              </a:rPr>
              <a:t>ἂν</a:t>
            </a:r>
            <a:r>
              <a:rPr lang="el-GR" i="1" dirty="0">
                <a:solidFill>
                  <a:schemeClr val="tx1"/>
                </a:solidFill>
              </a:rPr>
              <a:t> </a:t>
            </a:r>
            <a:r>
              <a:rPr lang="el-GR" i="1" dirty="0" err="1">
                <a:solidFill>
                  <a:schemeClr val="tx1"/>
                </a:solidFill>
              </a:rPr>
              <a:t>θᾶττον</a:t>
            </a:r>
            <a:r>
              <a:rPr lang="el-GR" i="1" dirty="0">
                <a:solidFill>
                  <a:schemeClr val="tx1"/>
                </a:solidFill>
              </a:rPr>
              <a:t> </a:t>
            </a:r>
            <a:r>
              <a:rPr lang="el-GR" i="1" dirty="0" err="1">
                <a:solidFill>
                  <a:schemeClr val="tx1"/>
                </a:solidFill>
              </a:rPr>
              <a:t>πρὸς</a:t>
            </a:r>
            <a:r>
              <a:rPr lang="el-GR" i="1" dirty="0">
                <a:solidFill>
                  <a:schemeClr val="tx1"/>
                </a:solidFill>
              </a:rPr>
              <a:t> </a:t>
            </a:r>
            <a:r>
              <a:rPr lang="el-GR" i="1" dirty="0" err="1">
                <a:solidFill>
                  <a:schemeClr val="tx1"/>
                </a:solidFill>
              </a:rPr>
              <a:t>ἐπιείκειαν</a:t>
            </a:r>
            <a:r>
              <a:rPr lang="el-GR" i="1" dirty="0">
                <a:solidFill>
                  <a:schemeClr val="tx1"/>
                </a:solidFill>
              </a:rPr>
              <a:t> ἢ </a:t>
            </a:r>
            <a:r>
              <a:rPr lang="el-GR" i="1" dirty="0" err="1">
                <a:solidFill>
                  <a:schemeClr val="tx1"/>
                </a:solidFill>
              </a:rPr>
              <a:t>πρὸς</a:t>
            </a:r>
            <a:r>
              <a:rPr lang="el-GR" i="1" dirty="0">
                <a:solidFill>
                  <a:schemeClr val="tx1"/>
                </a:solidFill>
              </a:rPr>
              <a:t> </a:t>
            </a:r>
            <a:r>
              <a:rPr lang="el-GR" i="1" dirty="0" err="1">
                <a:solidFill>
                  <a:schemeClr val="tx1"/>
                </a:solidFill>
              </a:rPr>
              <a:t>ῥητορείαν</a:t>
            </a:r>
            <a:r>
              <a:rPr lang="el-GR" i="1" dirty="0">
                <a:solidFill>
                  <a:schemeClr val="tx1"/>
                </a:solidFill>
              </a:rPr>
              <a:t> </a:t>
            </a:r>
            <a:r>
              <a:rPr lang="el-GR" i="1" dirty="0" err="1">
                <a:solidFill>
                  <a:schemeClr val="tx1"/>
                </a:solidFill>
              </a:rPr>
              <a:t>ὠφελήσειεν</a:t>
            </a:r>
            <a:r>
              <a:rPr lang="el-GR" i="1" dirty="0">
                <a:solidFill>
                  <a:schemeClr val="tx1"/>
                </a:solidFill>
              </a:rPr>
              <a:t>». </a:t>
            </a:r>
            <a:r>
              <a:rPr lang="el-GR" dirty="0">
                <a:solidFill>
                  <a:schemeClr val="tx1"/>
                </a:solidFill>
              </a:rPr>
              <a:t>Ο </a:t>
            </a:r>
            <a:r>
              <a:rPr lang="el-GR" b="1" dirty="0">
                <a:solidFill>
                  <a:schemeClr val="tx1"/>
                </a:solidFill>
              </a:rPr>
              <a:t>όρος «</a:t>
            </a:r>
            <a:r>
              <a:rPr lang="el-GR" b="1" dirty="0" err="1">
                <a:solidFill>
                  <a:schemeClr val="tx1"/>
                </a:solidFill>
              </a:rPr>
              <a:t>ἐπιείκεια</a:t>
            </a:r>
            <a:r>
              <a:rPr lang="el-GR" b="1" dirty="0">
                <a:solidFill>
                  <a:schemeClr val="tx1"/>
                </a:solidFill>
              </a:rPr>
              <a:t>» </a:t>
            </a:r>
            <a:r>
              <a:rPr lang="el-GR" dirty="0">
                <a:solidFill>
                  <a:schemeClr val="tx1"/>
                </a:solidFill>
              </a:rPr>
              <a:t>χρησιμοποιείται αντί του αγαθού και συνδέεται με την </a:t>
            </a:r>
            <a:r>
              <a:rPr lang="el-GR" dirty="0" err="1">
                <a:solidFill>
                  <a:schemeClr val="tx1"/>
                </a:solidFill>
              </a:rPr>
              <a:t>ἀρετή</a:t>
            </a:r>
            <a:r>
              <a:rPr lang="el-GR" dirty="0">
                <a:solidFill>
                  <a:schemeClr val="tx1"/>
                </a:solidFill>
              </a:rPr>
              <a:t>.</a:t>
            </a:r>
          </a:p>
          <a:p>
            <a:r>
              <a:rPr lang="el-GR" b="1" dirty="0">
                <a:solidFill>
                  <a:schemeClr val="tx1"/>
                </a:solidFill>
              </a:rPr>
              <a:t>Ο λόγος διακόπτεται </a:t>
            </a:r>
            <a:r>
              <a:rPr lang="el-GR" dirty="0">
                <a:solidFill>
                  <a:schemeClr val="tx1"/>
                </a:solidFill>
              </a:rPr>
              <a:t>στο σημείο που ο ρήτορας θα παραθέσει με επιχειρήματα την γνώμη του για τους συντάκτες των δικανικών λόγων </a:t>
            </a:r>
            <a:r>
              <a:rPr lang="el-GR" i="1" dirty="0">
                <a:solidFill>
                  <a:schemeClr val="tx1"/>
                </a:solidFill>
              </a:rPr>
              <a:t>«</a:t>
            </a:r>
            <a:r>
              <a:rPr lang="el-GR" i="1" dirty="0" err="1">
                <a:solidFill>
                  <a:schemeClr val="tx1"/>
                </a:solidFill>
              </a:rPr>
              <a:t>ἵνα</a:t>
            </a:r>
            <a:r>
              <a:rPr lang="el-GR" i="1" dirty="0">
                <a:solidFill>
                  <a:schemeClr val="tx1"/>
                </a:solidFill>
              </a:rPr>
              <a:t> </a:t>
            </a:r>
            <a:r>
              <a:rPr lang="el-GR" i="1" dirty="0" err="1">
                <a:solidFill>
                  <a:schemeClr val="tx1"/>
                </a:solidFill>
              </a:rPr>
              <a:t>δὲ</a:t>
            </a:r>
            <a:r>
              <a:rPr lang="el-GR" i="1" dirty="0">
                <a:solidFill>
                  <a:schemeClr val="tx1"/>
                </a:solidFill>
              </a:rPr>
              <a:t> </a:t>
            </a:r>
            <a:r>
              <a:rPr lang="el-GR" i="1" dirty="0" err="1">
                <a:solidFill>
                  <a:schemeClr val="tx1"/>
                </a:solidFill>
              </a:rPr>
              <a:t>μὴ</a:t>
            </a:r>
            <a:r>
              <a:rPr lang="el-GR" i="1" dirty="0">
                <a:solidFill>
                  <a:schemeClr val="tx1"/>
                </a:solidFill>
              </a:rPr>
              <a:t> </a:t>
            </a:r>
            <a:r>
              <a:rPr lang="el-GR" i="1" dirty="0" err="1">
                <a:solidFill>
                  <a:schemeClr val="tx1"/>
                </a:solidFill>
              </a:rPr>
              <a:t>δοκῶ</a:t>
            </a:r>
            <a:r>
              <a:rPr lang="el-GR" i="1" dirty="0">
                <a:solidFill>
                  <a:schemeClr val="tx1"/>
                </a:solidFill>
              </a:rPr>
              <a:t> </a:t>
            </a:r>
            <a:r>
              <a:rPr lang="el-GR" i="1" dirty="0" err="1">
                <a:solidFill>
                  <a:schemeClr val="tx1"/>
                </a:solidFill>
              </a:rPr>
              <a:t>τὰς</a:t>
            </a:r>
            <a:r>
              <a:rPr lang="el-GR" i="1" dirty="0">
                <a:solidFill>
                  <a:schemeClr val="tx1"/>
                </a:solidFill>
              </a:rPr>
              <a:t> </a:t>
            </a:r>
            <a:r>
              <a:rPr lang="el-GR" i="1" dirty="0" err="1">
                <a:solidFill>
                  <a:schemeClr val="tx1"/>
                </a:solidFill>
              </a:rPr>
              <a:t>μὲν</a:t>
            </a:r>
            <a:r>
              <a:rPr lang="el-GR" i="1" dirty="0">
                <a:solidFill>
                  <a:schemeClr val="tx1"/>
                </a:solidFill>
              </a:rPr>
              <a:t> τῶν </a:t>
            </a:r>
            <a:r>
              <a:rPr lang="el-GR" i="1" dirty="0" err="1">
                <a:solidFill>
                  <a:schemeClr val="tx1"/>
                </a:solidFill>
              </a:rPr>
              <a:t>ἄλλων</a:t>
            </a:r>
            <a:r>
              <a:rPr lang="el-GR" i="1" dirty="0">
                <a:solidFill>
                  <a:schemeClr val="tx1"/>
                </a:solidFill>
              </a:rPr>
              <a:t> </a:t>
            </a:r>
            <a:r>
              <a:rPr lang="el-GR" i="1" dirty="0" err="1">
                <a:solidFill>
                  <a:schemeClr val="tx1"/>
                </a:solidFill>
              </a:rPr>
              <a:t>ὑποσχέσεις</a:t>
            </a:r>
            <a:r>
              <a:rPr lang="el-GR" i="1" dirty="0">
                <a:solidFill>
                  <a:schemeClr val="tx1"/>
                </a:solidFill>
              </a:rPr>
              <a:t> </a:t>
            </a:r>
            <a:r>
              <a:rPr lang="el-GR" i="1" dirty="0" err="1">
                <a:solidFill>
                  <a:schemeClr val="tx1"/>
                </a:solidFill>
              </a:rPr>
              <a:t>διαλύειν</a:t>
            </a:r>
            <a:r>
              <a:rPr lang="el-GR" i="1" dirty="0">
                <a:solidFill>
                  <a:schemeClr val="tx1"/>
                </a:solidFill>
              </a:rPr>
              <a:t>, </a:t>
            </a:r>
            <a:r>
              <a:rPr lang="el-GR" i="1" dirty="0" err="1">
                <a:solidFill>
                  <a:schemeClr val="tx1"/>
                </a:solidFill>
              </a:rPr>
              <a:t>αὐτὸς</a:t>
            </a:r>
            <a:r>
              <a:rPr lang="el-GR" i="1" dirty="0">
                <a:solidFill>
                  <a:schemeClr val="tx1"/>
                </a:solidFill>
              </a:rPr>
              <a:t> </a:t>
            </a:r>
            <a:r>
              <a:rPr lang="el-GR" i="1" dirty="0" err="1">
                <a:solidFill>
                  <a:schemeClr val="tx1"/>
                </a:solidFill>
              </a:rPr>
              <a:t>δὲ</a:t>
            </a:r>
            <a:r>
              <a:rPr lang="el-GR" i="1" dirty="0">
                <a:solidFill>
                  <a:schemeClr val="tx1"/>
                </a:solidFill>
              </a:rPr>
              <a:t> </a:t>
            </a:r>
            <a:r>
              <a:rPr lang="el-GR" i="1" dirty="0" err="1">
                <a:solidFill>
                  <a:schemeClr val="tx1"/>
                </a:solidFill>
              </a:rPr>
              <a:t>μείζω</a:t>
            </a:r>
            <a:r>
              <a:rPr lang="el-GR" i="1" dirty="0">
                <a:solidFill>
                  <a:schemeClr val="tx1"/>
                </a:solidFill>
              </a:rPr>
              <a:t> </a:t>
            </a:r>
            <a:r>
              <a:rPr lang="el-GR" i="1" dirty="0" err="1">
                <a:solidFill>
                  <a:schemeClr val="tx1"/>
                </a:solidFill>
              </a:rPr>
              <a:t>λέγειν</a:t>
            </a:r>
            <a:r>
              <a:rPr lang="el-GR" i="1" dirty="0">
                <a:solidFill>
                  <a:schemeClr val="tx1"/>
                </a:solidFill>
              </a:rPr>
              <a:t> τῶν </a:t>
            </a:r>
            <a:r>
              <a:rPr lang="el-GR" i="1" dirty="0" err="1">
                <a:solidFill>
                  <a:schemeClr val="tx1"/>
                </a:solidFill>
              </a:rPr>
              <a:t>ἐνόντων</a:t>
            </a:r>
            <a:r>
              <a:rPr lang="el-GR" i="1" dirty="0">
                <a:solidFill>
                  <a:schemeClr val="tx1"/>
                </a:solidFill>
              </a:rPr>
              <a:t>, </a:t>
            </a:r>
            <a:r>
              <a:rPr lang="el-GR" i="1" dirty="0" err="1">
                <a:solidFill>
                  <a:schemeClr val="tx1"/>
                </a:solidFill>
              </a:rPr>
              <a:t>ἐξ</a:t>
            </a:r>
            <a:r>
              <a:rPr lang="el-GR" i="1" dirty="0">
                <a:solidFill>
                  <a:schemeClr val="tx1"/>
                </a:solidFill>
              </a:rPr>
              <a:t> </a:t>
            </a:r>
            <a:r>
              <a:rPr lang="el-GR" i="1" dirty="0" err="1">
                <a:solidFill>
                  <a:schemeClr val="tx1"/>
                </a:solidFill>
              </a:rPr>
              <a:t>ὧνπερ</a:t>
            </a:r>
            <a:r>
              <a:rPr lang="el-GR" i="1" dirty="0">
                <a:solidFill>
                  <a:schemeClr val="tx1"/>
                </a:solidFill>
              </a:rPr>
              <a:t> </a:t>
            </a:r>
            <a:r>
              <a:rPr lang="el-GR" i="1" dirty="0" err="1">
                <a:solidFill>
                  <a:schemeClr val="tx1"/>
                </a:solidFill>
              </a:rPr>
              <a:t>αὐτὸς</a:t>
            </a:r>
            <a:r>
              <a:rPr lang="el-GR" i="1" dirty="0">
                <a:solidFill>
                  <a:schemeClr val="tx1"/>
                </a:solidFill>
              </a:rPr>
              <a:t> </a:t>
            </a:r>
            <a:r>
              <a:rPr lang="el-GR" i="1" dirty="0" err="1">
                <a:solidFill>
                  <a:schemeClr val="tx1"/>
                </a:solidFill>
              </a:rPr>
              <a:t>ἐπείσθην</a:t>
            </a:r>
            <a:r>
              <a:rPr lang="el-GR" i="1" dirty="0">
                <a:solidFill>
                  <a:schemeClr val="tx1"/>
                </a:solidFill>
              </a:rPr>
              <a:t> </a:t>
            </a:r>
            <a:r>
              <a:rPr lang="el-GR" i="1" dirty="0" err="1">
                <a:solidFill>
                  <a:schemeClr val="tx1"/>
                </a:solidFill>
              </a:rPr>
              <a:t>οὕτω</a:t>
            </a:r>
            <a:r>
              <a:rPr lang="el-GR" i="1" dirty="0">
                <a:solidFill>
                  <a:schemeClr val="tx1"/>
                </a:solidFill>
              </a:rPr>
              <a:t> </a:t>
            </a:r>
            <a:r>
              <a:rPr lang="el-GR" i="1" dirty="0" err="1">
                <a:solidFill>
                  <a:schemeClr val="tx1"/>
                </a:solidFill>
              </a:rPr>
              <a:t>ταῦτ</a:t>
            </a:r>
            <a:r>
              <a:rPr lang="el-GR" i="1" dirty="0">
                <a:solidFill>
                  <a:schemeClr val="tx1"/>
                </a:solidFill>
              </a:rPr>
              <a:t>' </a:t>
            </a:r>
            <a:r>
              <a:rPr lang="el-GR" i="1" dirty="0" err="1">
                <a:solidFill>
                  <a:schemeClr val="tx1"/>
                </a:solidFill>
              </a:rPr>
              <a:t>ἔχειν</a:t>
            </a:r>
            <a:r>
              <a:rPr lang="el-GR" i="1" dirty="0">
                <a:solidFill>
                  <a:schemeClr val="tx1"/>
                </a:solidFill>
              </a:rPr>
              <a:t>, </a:t>
            </a:r>
            <a:r>
              <a:rPr lang="el-GR" i="1" dirty="0" err="1">
                <a:solidFill>
                  <a:schemeClr val="tx1"/>
                </a:solidFill>
              </a:rPr>
              <a:t>ῥᾳδίως</a:t>
            </a:r>
            <a:r>
              <a:rPr lang="el-GR" i="1" dirty="0">
                <a:solidFill>
                  <a:schemeClr val="tx1"/>
                </a:solidFill>
              </a:rPr>
              <a:t> </a:t>
            </a:r>
            <a:r>
              <a:rPr lang="el-GR" i="1" dirty="0" err="1">
                <a:solidFill>
                  <a:schemeClr val="tx1"/>
                </a:solidFill>
              </a:rPr>
              <a:t>οἶμαι</a:t>
            </a:r>
            <a:r>
              <a:rPr lang="el-GR" i="1" dirty="0">
                <a:solidFill>
                  <a:schemeClr val="tx1"/>
                </a:solidFill>
              </a:rPr>
              <a:t> </a:t>
            </a:r>
            <a:r>
              <a:rPr lang="el-GR" i="1" dirty="0" err="1">
                <a:solidFill>
                  <a:schemeClr val="tx1"/>
                </a:solidFill>
              </a:rPr>
              <a:t>καὶ</a:t>
            </a:r>
            <a:r>
              <a:rPr lang="el-GR" i="1" dirty="0">
                <a:solidFill>
                  <a:schemeClr val="tx1"/>
                </a:solidFill>
              </a:rPr>
              <a:t> </a:t>
            </a:r>
            <a:r>
              <a:rPr lang="el-GR" i="1" dirty="0" err="1">
                <a:solidFill>
                  <a:schemeClr val="tx1"/>
                </a:solidFill>
              </a:rPr>
              <a:t>τοῖς</a:t>
            </a:r>
            <a:r>
              <a:rPr lang="el-GR" i="1" dirty="0">
                <a:solidFill>
                  <a:schemeClr val="tx1"/>
                </a:solidFill>
              </a:rPr>
              <a:t> </a:t>
            </a:r>
            <a:r>
              <a:rPr lang="el-GR" i="1" dirty="0" err="1">
                <a:solidFill>
                  <a:schemeClr val="tx1"/>
                </a:solidFill>
              </a:rPr>
              <a:t>ἄλλοις</a:t>
            </a:r>
            <a:r>
              <a:rPr lang="el-GR" i="1" dirty="0">
                <a:solidFill>
                  <a:schemeClr val="tx1"/>
                </a:solidFill>
              </a:rPr>
              <a:t> </a:t>
            </a:r>
            <a:r>
              <a:rPr lang="el-GR" i="1" dirty="0" err="1">
                <a:solidFill>
                  <a:schemeClr val="tx1"/>
                </a:solidFill>
              </a:rPr>
              <a:t>φανερὸν</a:t>
            </a:r>
            <a:r>
              <a:rPr lang="el-GR" i="1" dirty="0">
                <a:solidFill>
                  <a:schemeClr val="tx1"/>
                </a:solidFill>
              </a:rPr>
              <a:t> </a:t>
            </a:r>
            <a:r>
              <a:rPr lang="el-GR" i="1" dirty="0" err="1">
                <a:solidFill>
                  <a:schemeClr val="tx1"/>
                </a:solidFill>
              </a:rPr>
              <a:t>καταστήσειν</a:t>
            </a:r>
            <a:r>
              <a:rPr lang="el-GR" i="1" dirty="0">
                <a:solidFill>
                  <a:schemeClr val="tx1"/>
                </a:solidFill>
              </a:rPr>
              <a:t>».</a:t>
            </a:r>
          </a:p>
          <a:p>
            <a:r>
              <a:rPr lang="el-GR" dirty="0">
                <a:solidFill>
                  <a:schemeClr val="tx1"/>
                </a:solidFill>
              </a:rPr>
              <a:t>Ωστόσο </a:t>
            </a:r>
            <a:r>
              <a:rPr lang="el-GR" b="1" dirty="0">
                <a:solidFill>
                  <a:schemeClr val="tx1"/>
                </a:solidFill>
              </a:rPr>
              <a:t>έχει διατυπωθεί και μια διαφορετική εκδοχή</a:t>
            </a:r>
            <a:r>
              <a:rPr lang="el-GR" dirty="0">
                <a:solidFill>
                  <a:schemeClr val="tx1"/>
                </a:solidFill>
              </a:rPr>
              <a:t>, ότι </a:t>
            </a:r>
            <a:r>
              <a:rPr lang="el-GR" b="1" dirty="0">
                <a:solidFill>
                  <a:schemeClr val="tx1"/>
                </a:solidFill>
              </a:rPr>
              <a:t>εσκεμμένα ο λόγος σταματά εδώ</a:t>
            </a:r>
            <a:r>
              <a:rPr lang="el-GR" dirty="0">
                <a:solidFill>
                  <a:schemeClr val="tx1"/>
                </a:solidFill>
              </a:rPr>
              <a:t>. Οι μελετητές έχουν παρατηρήσει, ότι και άλλα έργα του Ισοκράτη διακόπτονται, παρά την πρόθεσή του να συνεχίσει. Αυτό πιθανώς να αποτελεί μια τακτική αποσιώπησης, η οποία δείχνει την πρόθεση του ρήτορα να αποφύγει να οριοθετήσει αυστηρά τη δική του θέση. </a:t>
            </a:r>
          </a:p>
        </p:txBody>
      </p:sp>
    </p:spTree>
    <p:extLst>
      <p:ext uri="{BB962C8B-B14F-4D97-AF65-F5344CB8AC3E}">
        <p14:creationId xmlns="" xmlns:p14="http://schemas.microsoft.com/office/powerpoint/2010/main" val="174136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F408595-8B95-4663-A71C-1AD83DFC5CDC}"/>
              </a:ext>
            </a:extLst>
          </p:cNvPr>
          <p:cNvSpPr>
            <a:spLocks noGrp="1"/>
          </p:cNvSpPr>
          <p:nvPr>
            <p:ph type="title"/>
          </p:nvPr>
        </p:nvSpPr>
        <p:spPr>
          <a:xfrm>
            <a:off x="1640156" y="306333"/>
            <a:ext cx="9584435" cy="640445"/>
          </a:xfrm>
        </p:spPr>
        <p:txBody>
          <a:bodyPr/>
          <a:lstStyle/>
          <a:p>
            <a:pPr algn="ctr"/>
            <a:r>
              <a:rPr lang="el-GR" u="sng" dirty="0">
                <a:solidFill>
                  <a:schemeClr val="accent1"/>
                </a:solidFill>
              </a:rPr>
              <a:t>Συνοψίζοντας..</a:t>
            </a:r>
          </a:p>
        </p:txBody>
      </p:sp>
      <p:sp>
        <p:nvSpPr>
          <p:cNvPr id="3" name="Θέση περιεχομένου 2">
            <a:extLst>
              <a:ext uri="{FF2B5EF4-FFF2-40B4-BE49-F238E27FC236}">
                <a16:creationId xmlns="" xmlns:a16="http://schemas.microsoft.com/office/drawing/2014/main" id="{48965239-6208-4402-939F-051AFE2E5662}"/>
              </a:ext>
            </a:extLst>
          </p:cNvPr>
          <p:cNvSpPr>
            <a:spLocks noGrp="1"/>
          </p:cNvSpPr>
          <p:nvPr>
            <p:ph idx="1"/>
          </p:nvPr>
        </p:nvSpPr>
        <p:spPr>
          <a:xfrm>
            <a:off x="795131" y="1139687"/>
            <a:ext cx="10866782" cy="5411980"/>
          </a:xfrm>
        </p:spPr>
        <p:txBody>
          <a:bodyPr>
            <a:normAutofit/>
          </a:bodyPr>
          <a:lstStyle/>
          <a:p>
            <a:pPr marL="0" indent="0">
              <a:buNone/>
            </a:pPr>
            <a:r>
              <a:rPr lang="el-GR" b="1" u="sng" dirty="0">
                <a:solidFill>
                  <a:schemeClr val="tx1"/>
                </a:solidFill>
              </a:rPr>
              <a:t>Το έργο «Κατά των Σοφιστών»:</a:t>
            </a:r>
          </a:p>
          <a:p>
            <a:pPr marL="0" indent="0">
              <a:buNone/>
            </a:pPr>
            <a:r>
              <a:rPr lang="el-GR" dirty="0">
                <a:solidFill>
                  <a:schemeClr val="tx1"/>
                </a:solidFill>
              </a:rPr>
              <a:t>Είναι λόγος, ο οποίος </a:t>
            </a:r>
            <a:r>
              <a:rPr lang="el-GR" b="1" dirty="0">
                <a:solidFill>
                  <a:schemeClr val="tx1"/>
                </a:solidFill>
              </a:rPr>
              <a:t>διαμαρτύρεται για το σύστημα και τις μεθόδους </a:t>
            </a:r>
            <a:r>
              <a:rPr lang="el-GR" dirty="0">
                <a:solidFill>
                  <a:schemeClr val="tx1"/>
                </a:solidFill>
              </a:rPr>
              <a:t>που ακολουθούν οι σοφιστές. </a:t>
            </a:r>
            <a:r>
              <a:rPr lang="el-GR" b="1" dirty="0">
                <a:solidFill>
                  <a:schemeClr val="tx1"/>
                </a:solidFill>
              </a:rPr>
              <a:t>Στρέφεται εναντίον τους</a:t>
            </a:r>
            <a:r>
              <a:rPr lang="el-GR" dirty="0">
                <a:solidFill>
                  <a:schemeClr val="tx1"/>
                </a:solidFill>
              </a:rPr>
              <a:t>, που λόγω της αλαζονείας τους νομίζουν ότι μεταδίδουν στους μαθητές τους, όσα χρειάζονται για να γίνουν ευτυχισμένοι, επιτυχημένοι και εύποροι (εριστικοί σοφιστές). Επίσης </a:t>
            </a:r>
            <a:r>
              <a:rPr lang="el-GR" b="1" dirty="0">
                <a:solidFill>
                  <a:schemeClr val="tx1"/>
                </a:solidFill>
              </a:rPr>
              <a:t>στρέφεται εναντίον εκείνων που ισχυρίζονται ότι διδάσκουν πολιτική ρητορεία.</a:t>
            </a:r>
          </a:p>
          <a:p>
            <a:pPr marL="0" indent="0">
              <a:buNone/>
            </a:pPr>
            <a:r>
              <a:rPr lang="el-GR" b="1" u="sng" dirty="0">
                <a:solidFill>
                  <a:schemeClr val="tx1"/>
                </a:solidFill>
              </a:rPr>
              <a:t>Τους αντιπάλους του «σοφιστές» τους διακρίνει σε τρεις κατηγορίες:</a:t>
            </a:r>
          </a:p>
          <a:p>
            <a:r>
              <a:rPr lang="el-GR" b="1" dirty="0">
                <a:solidFill>
                  <a:schemeClr val="tx1"/>
                </a:solidFill>
              </a:rPr>
              <a:t>1.</a:t>
            </a:r>
            <a:r>
              <a:rPr lang="el-GR" dirty="0">
                <a:solidFill>
                  <a:schemeClr val="tx1"/>
                </a:solidFill>
              </a:rPr>
              <a:t> Στους «εριστικούς» (φιλοσόφους),</a:t>
            </a:r>
          </a:p>
          <a:p>
            <a:r>
              <a:rPr lang="el-GR" b="1" dirty="0">
                <a:solidFill>
                  <a:schemeClr val="tx1"/>
                </a:solidFill>
              </a:rPr>
              <a:t>2.</a:t>
            </a:r>
            <a:r>
              <a:rPr lang="el-GR" dirty="0">
                <a:solidFill>
                  <a:schemeClr val="tx1"/>
                </a:solidFill>
              </a:rPr>
              <a:t> Στους ρήτορες που υπόσχονται πολιτική καριέρα</a:t>
            </a:r>
          </a:p>
          <a:p>
            <a:r>
              <a:rPr lang="el-GR" b="1" dirty="0">
                <a:solidFill>
                  <a:schemeClr val="tx1"/>
                </a:solidFill>
              </a:rPr>
              <a:t>3.</a:t>
            </a:r>
            <a:r>
              <a:rPr lang="el-GR" dirty="0">
                <a:solidFill>
                  <a:schemeClr val="tx1"/>
                </a:solidFill>
              </a:rPr>
              <a:t> Στους ρήτορες που επαγγέλλονται ότι εκπαιδεύουν ικανούς </a:t>
            </a:r>
            <a:r>
              <a:rPr lang="el-GR" dirty="0" smtClean="0">
                <a:solidFill>
                  <a:schemeClr val="tx1"/>
                </a:solidFill>
              </a:rPr>
              <a:t>αγορητές</a:t>
            </a:r>
            <a:r>
              <a:rPr lang="el-GR" dirty="0" smtClean="0">
                <a:solidFill>
                  <a:schemeClr val="tx1"/>
                </a:solidFill>
              </a:rPr>
              <a:t>. </a:t>
            </a:r>
            <a:endParaRPr lang="el-GR" dirty="0">
              <a:solidFill>
                <a:schemeClr val="tx1"/>
              </a:solidFill>
            </a:endParaRPr>
          </a:p>
          <a:p>
            <a:r>
              <a:rPr lang="el-GR" dirty="0">
                <a:solidFill>
                  <a:schemeClr val="tx1"/>
                </a:solidFill>
              </a:rPr>
              <a:t>Στους «εριστικούς» αποδίδει μια </a:t>
            </a:r>
            <a:r>
              <a:rPr lang="el-GR" b="1" dirty="0">
                <a:solidFill>
                  <a:schemeClr val="tx1"/>
                </a:solidFill>
              </a:rPr>
              <a:t>καχύποπτη δυσπιστία </a:t>
            </a:r>
            <a:r>
              <a:rPr lang="el-GR" dirty="0">
                <a:solidFill>
                  <a:schemeClr val="tx1"/>
                </a:solidFill>
              </a:rPr>
              <a:t>που δυσχεραίνει την προσπάθεια των μαθητών τους. Απ’ την άλλη</a:t>
            </a:r>
            <a:r>
              <a:rPr lang="el-GR" b="1" dirty="0">
                <a:solidFill>
                  <a:schemeClr val="tx1"/>
                </a:solidFill>
              </a:rPr>
              <a:t>, ασκεί κριτική στους δασκάλους της πολιτικής ρητορικής </a:t>
            </a:r>
            <a:r>
              <a:rPr lang="el-GR" dirty="0">
                <a:solidFill>
                  <a:schemeClr val="tx1"/>
                </a:solidFill>
              </a:rPr>
              <a:t>και υποστηρίζουν την παντοδυναμία των κανόνων που διδάσκουν, ενώ </a:t>
            </a:r>
            <a:r>
              <a:rPr lang="el-GR" b="1" dirty="0">
                <a:solidFill>
                  <a:schemeClr val="tx1"/>
                </a:solidFill>
              </a:rPr>
              <a:t>η επιτυχία στην πολιτική ρητορεία προϋποθέτει ταλέντο και εμπειρία</a:t>
            </a:r>
            <a:r>
              <a:rPr lang="el-GR" dirty="0">
                <a:solidFill>
                  <a:schemeClr val="tx1"/>
                </a:solidFill>
              </a:rPr>
              <a:t>. Τέλος</a:t>
            </a:r>
            <a:r>
              <a:rPr lang="el-GR" b="1" dirty="0">
                <a:solidFill>
                  <a:schemeClr val="tx1"/>
                </a:solidFill>
              </a:rPr>
              <a:t>, οι αλαζόνες τεχνίτες του δικανικού λόγου</a:t>
            </a:r>
            <a:r>
              <a:rPr lang="el-GR" dirty="0">
                <a:solidFill>
                  <a:schemeClr val="tx1"/>
                </a:solidFill>
              </a:rPr>
              <a:t>, που συντάσσουν σχετικά διδακτικά εγχειρίδια (</a:t>
            </a:r>
            <a:r>
              <a:rPr lang="el-GR" dirty="0" err="1">
                <a:solidFill>
                  <a:schemeClr val="tx1"/>
                </a:solidFill>
              </a:rPr>
              <a:t>τέχνας</a:t>
            </a:r>
            <a:r>
              <a:rPr lang="el-GR" dirty="0">
                <a:solidFill>
                  <a:schemeClr val="tx1"/>
                </a:solidFill>
              </a:rPr>
              <a:t>), δεν γνωρίζουν κανέναν ηθικό φραγμό και </a:t>
            </a:r>
            <a:r>
              <a:rPr lang="el-GR" b="1" dirty="0">
                <a:solidFill>
                  <a:schemeClr val="tx1"/>
                </a:solidFill>
              </a:rPr>
              <a:t>είναι άπληστοι</a:t>
            </a:r>
            <a:r>
              <a:rPr lang="el-GR" dirty="0">
                <a:solidFill>
                  <a:schemeClr val="tx1"/>
                </a:solidFill>
              </a:rPr>
              <a:t>. </a:t>
            </a:r>
            <a:endParaRPr lang="en-US" dirty="0">
              <a:solidFill>
                <a:schemeClr val="tx1"/>
              </a:solidFill>
            </a:endParaRPr>
          </a:p>
          <a:p>
            <a:endParaRPr lang="el-GR" dirty="0"/>
          </a:p>
          <a:p>
            <a:endParaRPr lang="el-GR" dirty="0"/>
          </a:p>
        </p:txBody>
      </p:sp>
    </p:spTree>
    <p:extLst>
      <p:ext uri="{BB962C8B-B14F-4D97-AF65-F5344CB8AC3E}">
        <p14:creationId xmlns="" xmlns:p14="http://schemas.microsoft.com/office/powerpoint/2010/main" val="3376297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E83E632-F90D-43B5-B518-C2084834F3F1}"/>
              </a:ext>
            </a:extLst>
          </p:cNvPr>
          <p:cNvSpPr>
            <a:spLocks noGrp="1"/>
          </p:cNvSpPr>
          <p:nvPr>
            <p:ph type="title"/>
          </p:nvPr>
        </p:nvSpPr>
        <p:spPr>
          <a:xfrm>
            <a:off x="1019555" y="344433"/>
            <a:ext cx="10152890" cy="1204690"/>
          </a:xfrm>
        </p:spPr>
        <p:txBody>
          <a:bodyPr>
            <a:normAutofit/>
          </a:bodyPr>
          <a:lstStyle/>
          <a:p>
            <a:pPr algn="ctr"/>
            <a:r>
              <a:rPr lang="el-GR" sz="3600" u="sng" dirty="0">
                <a:solidFill>
                  <a:schemeClr val="accent1"/>
                </a:solidFill>
              </a:rPr>
              <a:t>Συνοψίζοντας..</a:t>
            </a:r>
            <a:endParaRPr lang="el-GR" dirty="0"/>
          </a:p>
        </p:txBody>
      </p:sp>
      <p:sp>
        <p:nvSpPr>
          <p:cNvPr id="3" name="Θέση περιεχομένου 2">
            <a:extLst>
              <a:ext uri="{FF2B5EF4-FFF2-40B4-BE49-F238E27FC236}">
                <a16:creationId xmlns="" xmlns:a16="http://schemas.microsoft.com/office/drawing/2014/main" id="{C0143A27-197B-4252-99EC-AB6237790D6F}"/>
              </a:ext>
            </a:extLst>
          </p:cNvPr>
          <p:cNvSpPr>
            <a:spLocks noGrp="1"/>
          </p:cNvSpPr>
          <p:nvPr>
            <p:ph idx="1"/>
          </p:nvPr>
        </p:nvSpPr>
        <p:spPr>
          <a:xfrm>
            <a:off x="741259" y="1614003"/>
            <a:ext cx="10709482" cy="4720536"/>
          </a:xfrm>
        </p:spPr>
        <p:txBody>
          <a:bodyPr/>
          <a:lstStyle/>
          <a:p>
            <a:pPr marL="0" indent="0">
              <a:buNone/>
            </a:pPr>
            <a:r>
              <a:rPr lang="el-GR" sz="2000" u="sng" dirty="0">
                <a:solidFill>
                  <a:schemeClr val="tx1"/>
                </a:solidFill>
              </a:rPr>
              <a:t>Για το περιεχόμενο της φιλοσοφίας του Ισοκράτη:</a:t>
            </a:r>
          </a:p>
          <a:p>
            <a:r>
              <a:rPr lang="el-GR" dirty="0"/>
              <a:t>Για τον Ισοκράτη, </a:t>
            </a:r>
            <a:r>
              <a:rPr lang="el-GR" b="1" dirty="0"/>
              <a:t>φιλοσοφία είναι να χρησιμοποιούμε ορθά τον λόγο </a:t>
            </a:r>
            <a:r>
              <a:rPr lang="el-GR" dirty="0"/>
              <a:t>και </a:t>
            </a:r>
            <a:r>
              <a:rPr lang="el-GR" b="1" dirty="0"/>
              <a:t>να συμμετέχουμε στην πολιτική</a:t>
            </a:r>
            <a:r>
              <a:rPr lang="el-GR" dirty="0"/>
              <a:t> (</a:t>
            </a:r>
            <a:r>
              <a:rPr lang="el-GR" i="1" dirty="0" err="1"/>
              <a:t>τό</a:t>
            </a:r>
            <a:r>
              <a:rPr lang="el-GR" i="1" dirty="0"/>
              <a:t> λέγειν </a:t>
            </a:r>
            <a:r>
              <a:rPr lang="el-GR" i="1" dirty="0" err="1"/>
              <a:t>καί</a:t>
            </a:r>
            <a:r>
              <a:rPr lang="el-GR" i="1" dirty="0"/>
              <a:t> </a:t>
            </a:r>
            <a:r>
              <a:rPr lang="el-GR" i="1" dirty="0" err="1"/>
              <a:t>τό</a:t>
            </a:r>
            <a:r>
              <a:rPr lang="el-GR" i="1" dirty="0"/>
              <a:t> </a:t>
            </a:r>
            <a:r>
              <a:rPr lang="el-GR" i="1" dirty="0" err="1"/>
              <a:t>πολιτεύεσθαι</a:t>
            </a:r>
            <a:r>
              <a:rPr lang="el-GR" dirty="0"/>
              <a:t>). </a:t>
            </a:r>
            <a:r>
              <a:rPr lang="el-GR" b="1" dirty="0"/>
              <a:t>Σκοπός</a:t>
            </a:r>
            <a:r>
              <a:rPr lang="el-GR" dirty="0"/>
              <a:t> της φιλοσοφικής παιδείας του ήταν να </a:t>
            </a:r>
            <a:r>
              <a:rPr lang="el-GR" b="1" dirty="0"/>
              <a:t>αποκτήσει κάποιος την ικανότητα να παίρνει αποφάσεις </a:t>
            </a:r>
            <a:r>
              <a:rPr lang="el-GR" dirty="0"/>
              <a:t>(</a:t>
            </a:r>
            <a:r>
              <a:rPr lang="el-GR" i="1" dirty="0" err="1"/>
              <a:t>τό</a:t>
            </a:r>
            <a:r>
              <a:rPr lang="el-GR" i="1" dirty="0"/>
              <a:t> </a:t>
            </a:r>
            <a:r>
              <a:rPr lang="el-GR" i="1" dirty="0" err="1"/>
              <a:t>βουλεύεσθαι</a:t>
            </a:r>
            <a:r>
              <a:rPr lang="el-GR" dirty="0"/>
              <a:t>).</a:t>
            </a:r>
            <a:endParaRPr lang="en-US" dirty="0"/>
          </a:p>
          <a:p>
            <a:pPr marL="0" indent="0">
              <a:buNone/>
            </a:pPr>
            <a:endParaRPr lang="el-GR" dirty="0"/>
          </a:p>
          <a:p>
            <a:r>
              <a:rPr lang="el-GR" dirty="0"/>
              <a:t>Υποστήριζε ότι </a:t>
            </a:r>
            <a:r>
              <a:rPr lang="el-GR" b="1" dirty="0"/>
              <a:t>η εκπαίδευση βελτιώνει τους ανθρώπους</a:t>
            </a:r>
            <a:r>
              <a:rPr lang="el-GR" dirty="0"/>
              <a:t>, εκείνους που από τη φύση τους έχουν καλά στοιχεία. Στη ρητορική οι μαθητές που είναι ικανοί από τη φύση τους βρίσκουν: α)ποια είναι </a:t>
            </a:r>
            <a:r>
              <a:rPr lang="el-GR" b="1" dirty="0"/>
              <a:t>τα κατάλληλα λόγια </a:t>
            </a:r>
            <a:r>
              <a:rPr lang="el-GR" dirty="0"/>
              <a:t/>
            </a:r>
            <a:br>
              <a:rPr lang="el-GR" dirty="0"/>
            </a:br>
            <a:r>
              <a:rPr lang="el-GR" dirty="0"/>
              <a:t>β)ποια είναι </a:t>
            </a:r>
            <a:r>
              <a:rPr lang="el-GR" b="1" dirty="0"/>
              <a:t>η κατάλληλη συγκυρία (ο καιρός) (οι συνθήκες)</a:t>
            </a:r>
            <a:br>
              <a:rPr lang="el-GR" b="1" dirty="0"/>
            </a:br>
            <a:r>
              <a:rPr lang="el-GR" dirty="0"/>
              <a:t>γ)και </a:t>
            </a:r>
            <a:r>
              <a:rPr lang="el-GR" b="1" dirty="0"/>
              <a:t>προσέχουν τον ρυθμό και τη μελωδικότητα των λέξεων που θα χρησιμοποιήσουν</a:t>
            </a:r>
            <a:r>
              <a:rPr lang="el-GR" dirty="0"/>
              <a:t>. </a:t>
            </a:r>
            <a:endParaRPr lang="en-US" dirty="0"/>
          </a:p>
          <a:p>
            <a:pPr marL="0" indent="0">
              <a:buNone/>
            </a:pPr>
            <a:endParaRPr lang="el-GR" dirty="0"/>
          </a:p>
          <a:p>
            <a:r>
              <a:rPr lang="el-GR" b="1" dirty="0"/>
              <a:t>Τέτοιου είδους ήταν οι λόγοι και τα κείμενα του Ισοκράτη.</a:t>
            </a:r>
          </a:p>
          <a:p>
            <a:endParaRPr lang="el-GR" dirty="0"/>
          </a:p>
        </p:txBody>
      </p:sp>
    </p:spTree>
    <p:extLst>
      <p:ext uri="{BB962C8B-B14F-4D97-AF65-F5344CB8AC3E}">
        <p14:creationId xmlns="" xmlns:p14="http://schemas.microsoft.com/office/powerpoint/2010/main" val="3666859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75D4EF6-3566-4CAD-BB97-C2A4A5B88A75}"/>
              </a:ext>
            </a:extLst>
          </p:cNvPr>
          <p:cNvSpPr>
            <a:spLocks noGrp="1"/>
          </p:cNvSpPr>
          <p:nvPr>
            <p:ph type="title"/>
          </p:nvPr>
        </p:nvSpPr>
        <p:spPr>
          <a:xfrm>
            <a:off x="1065937" y="915658"/>
            <a:ext cx="10060125" cy="740864"/>
          </a:xfrm>
        </p:spPr>
        <p:txBody>
          <a:bodyPr/>
          <a:lstStyle/>
          <a:p>
            <a:pPr algn="ctr"/>
            <a:r>
              <a:rPr lang="el-GR" u="sng" dirty="0">
                <a:solidFill>
                  <a:schemeClr val="accent1">
                    <a:lumMod val="75000"/>
                  </a:schemeClr>
                </a:solidFill>
              </a:rPr>
              <a:t>Πηγές:</a:t>
            </a:r>
          </a:p>
        </p:txBody>
      </p:sp>
      <p:sp>
        <p:nvSpPr>
          <p:cNvPr id="3" name="Θέση περιεχομένου 2">
            <a:extLst>
              <a:ext uri="{FF2B5EF4-FFF2-40B4-BE49-F238E27FC236}">
                <a16:creationId xmlns="" xmlns:a16="http://schemas.microsoft.com/office/drawing/2014/main" id="{8FDB522D-65F6-4B96-9CB3-5E65DDE2DB23}"/>
              </a:ext>
            </a:extLst>
          </p:cNvPr>
          <p:cNvSpPr>
            <a:spLocks noGrp="1"/>
          </p:cNvSpPr>
          <p:nvPr>
            <p:ph idx="1"/>
          </p:nvPr>
        </p:nvSpPr>
        <p:spPr>
          <a:xfrm>
            <a:off x="1789906" y="2165474"/>
            <a:ext cx="9130748" cy="3776868"/>
          </a:xfrm>
        </p:spPr>
        <p:txBody>
          <a:bodyPr>
            <a:normAutofit fontScale="92500"/>
          </a:bodyPr>
          <a:lstStyle/>
          <a:p>
            <a:r>
              <a:rPr lang="el-GR" sz="2400" b="0" i="0" dirty="0">
                <a:solidFill>
                  <a:srgbClr val="000000"/>
                </a:solidFill>
                <a:effectLst/>
                <a:latin typeface="Times New Roman" panose="02020603050405020304" pitchFamily="18" charset="0"/>
              </a:rPr>
              <a:t>ΜΕΤΑΠΤΥΧΙΑΚΗ ΔΙΠΛΩΜΑΤΙΚΗ ΕΡΓΑΣΙΑ ΤΗΣ </a:t>
            </a:r>
            <a:r>
              <a:rPr lang="el-GR" sz="2400" b="1" i="0" dirty="0">
                <a:solidFill>
                  <a:srgbClr val="000000"/>
                </a:solidFill>
                <a:effectLst/>
                <a:latin typeface="Times New Roman" panose="02020603050405020304" pitchFamily="18" charset="0"/>
              </a:rPr>
              <a:t>Σοφίας Η. Ψυχάρη</a:t>
            </a:r>
            <a:r>
              <a:rPr lang="el-GR" sz="2400" dirty="0"/>
              <a:t> </a:t>
            </a:r>
            <a:r>
              <a:rPr lang="en-US" sz="2400" dirty="0"/>
              <a:t> </a:t>
            </a:r>
            <a:r>
              <a:rPr lang="en-US" sz="2400" u="sng" dirty="0">
                <a:solidFill>
                  <a:srgbClr val="0070C0"/>
                </a:solidFill>
                <a:hlinkClick r:id="rId2"/>
              </a:rPr>
              <a:t>https://amitos.library.uop.gr/xmlui/handle/123456789/4433</a:t>
            </a:r>
            <a:endParaRPr lang="en-US" sz="2400" u="sng" dirty="0">
              <a:solidFill>
                <a:srgbClr val="0070C0"/>
              </a:solidFill>
            </a:endParaRPr>
          </a:p>
          <a:p>
            <a:pPr marL="0" indent="0">
              <a:buNone/>
            </a:pPr>
            <a:endParaRPr lang="en-US" sz="2400" u="sng" dirty="0">
              <a:solidFill>
                <a:srgbClr val="0070C0"/>
              </a:solidFill>
            </a:endParaRPr>
          </a:p>
          <a:p>
            <a:r>
              <a:rPr lang="en-US" sz="2400" dirty="0">
                <a:hlinkClick r:id="rId3"/>
              </a:rPr>
              <a:t>https://www.perseus.tufts.edu/hopper/text?doc=Perseus%3Atext%3A1999.01.0143%3Aspeech%3D13</a:t>
            </a:r>
            <a:endParaRPr lang="en-US" sz="2400" dirty="0"/>
          </a:p>
          <a:p>
            <a:pPr marL="0" indent="0">
              <a:buNone/>
            </a:pPr>
            <a:endParaRPr lang="en-US" sz="2400" dirty="0"/>
          </a:p>
          <a:p>
            <a:r>
              <a:rPr lang="en-US" sz="2400" dirty="0">
                <a:hlinkClick r:id="rId4"/>
              </a:rPr>
              <a:t>http://ime.gr/chronos/05/gr/culture/2412isokrates.html</a:t>
            </a:r>
            <a:endParaRPr lang="en-US" sz="2400" dirty="0"/>
          </a:p>
          <a:p>
            <a:pPr marL="0" indent="0">
              <a:buNone/>
            </a:pPr>
            <a:r>
              <a:rPr lang="el-GR" sz="2400" dirty="0"/>
              <a:t/>
            </a:r>
            <a:br>
              <a:rPr lang="el-GR" sz="2400" dirty="0"/>
            </a:br>
            <a:endParaRPr lang="el-GR" sz="2400" dirty="0"/>
          </a:p>
        </p:txBody>
      </p:sp>
    </p:spTree>
    <p:extLst>
      <p:ext uri="{BB962C8B-B14F-4D97-AF65-F5344CB8AC3E}">
        <p14:creationId xmlns="" xmlns:p14="http://schemas.microsoft.com/office/powerpoint/2010/main" val="190213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 xmlns:a16="http://schemas.microsoft.com/office/drawing/2014/main" id="{AD9250AC-C066-4449-B409-DCED0F4B9C6F}"/>
              </a:ext>
            </a:extLst>
          </p:cNvPr>
          <p:cNvSpPr>
            <a:spLocks noGrp="1"/>
          </p:cNvSpPr>
          <p:nvPr>
            <p:ph type="title"/>
          </p:nvPr>
        </p:nvSpPr>
        <p:spPr>
          <a:xfrm>
            <a:off x="1890558" y="2408582"/>
            <a:ext cx="8911687" cy="2040835"/>
          </a:xfrm>
        </p:spPr>
        <p:txBody>
          <a:bodyPr/>
          <a:lstStyle/>
          <a:p>
            <a:pPr algn="ctr"/>
            <a:r>
              <a:rPr lang="el-GR" dirty="0">
                <a:solidFill>
                  <a:schemeClr val="accent1">
                    <a:lumMod val="75000"/>
                  </a:schemeClr>
                </a:solidFill>
                <a:effectLst>
                  <a:outerShdw blurRad="38100" dist="38100" dir="2700000" algn="tl">
                    <a:srgbClr val="000000">
                      <a:alpha val="43137"/>
                    </a:srgbClr>
                  </a:outerShdw>
                </a:effectLst>
              </a:rPr>
              <a:t>ΕΥΧΑΡΙΣΤΩ ΠΟΛΥ ΓΙΑ ΤΗΝ ΠΡΟΣΟΧΗ ΣΑΣ</a:t>
            </a:r>
            <a:r>
              <a:rPr lang="en-US" dirty="0">
                <a:solidFill>
                  <a:schemeClr val="accent1">
                    <a:lumMod val="75000"/>
                  </a:schemeClr>
                </a:solidFill>
                <a:effectLst>
                  <a:outerShdw blurRad="38100" dist="38100" dir="2700000" algn="tl">
                    <a:srgbClr val="000000">
                      <a:alpha val="43137"/>
                    </a:srgbClr>
                  </a:outerShdw>
                </a:effectLst>
              </a:rPr>
              <a:t> </a:t>
            </a:r>
            <a:r>
              <a:rPr lang="el-GR" dirty="0">
                <a:solidFill>
                  <a:schemeClr val="accent1">
                    <a:lumMod val="75000"/>
                  </a:schemeClr>
                </a:solidFill>
                <a:effectLst>
                  <a:outerShdw blurRad="38100" dist="38100" dir="2700000" algn="tl">
                    <a:srgbClr val="000000">
                      <a:alpha val="43137"/>
                    </a:srgbClr>
                  </a:outerShdw>
                </a:effectLst>
              </a:rPr>
              <a:t>!</a:t>
            </a:r>
            <a:r>
              <a:rPr lang="en-US" dirty="0">
                <a:solidFill>
                  <a:schemeClr val="accent1">
                    <a:lumMod val="75000"/>
                  </a:schemeClr>
                </a:solidFill>
                <a:effectLst>
                  <a:outerShdw blurRad="38100" dist="38100" dir="2700000" algn="tl">
                    <a:srgbClr val="000000">
                      <a:alpha val="43137"/>
                    </a:srgbClr>
                  </a:outerShdw>
                </a:effectLst>
              </a:rPr>
              <a:t>!!</a:t>
            </a:r>
            <a:endParaRPr lang="el-GR" dirty="0">
              <a:solidFill>
                <a:schemeClr val="accent1">
                  <a:lumMod val="75000"/>
                </a:schemeClr>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11529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182C299-BC07-4FA5-B858-CEEB8B82D3DE}"/>
              </a:ext>
            </a:extLst>
          </p:cNvPr>
          <p:cNvSpPr>
            <a:spLocks noGrp="1"/>
          </p:cNvSpPr>
          <p:nvPr>
            <p:ph type="title"/>
          </p:nvPr>
        </p:nvSpPr>
        <p:spPr>
          <a:xfrm>
            <a:off x="2279374" y="306334"/>
            <a:ext cx="9225239" cy="1071892"/>
          </a:xfrm>
        </p:spPr>
        <p:txBody>
          <a:bodyPr>
            <a:normAutofit fontScale="90000"/>
          </a:bodyPr>
          <a:lstStyle/>
          <a:p>
            <a:pPr algn="ctr"/>
            <a:r>
              <a:rPr lang="el-GR" u="sng" dirty="0">
                <a:solidFill>
                  <a:schemeClr val="accent1"/>
                </a:solidFill>
              </a:rPr>
              <a:t>ΛΙΓΑ ΠΡΑΓΜΑΤΑ ΓΙΑ ΤΟΝ</a:t>
            </a:r>
            <a:r>
              <a:rPr lang="en-US" u="sng" dirty="0">
                <a:solidFill>
                  <a:schemeClr val="accent1"/>
                </a:solidFill>
              </a:rPr>
              <a:t/>
            </a:r>
            <a:br>
              <a:rPr lang="en-US" u="sng" dirty="0">
                <a:solidFill>
                  <a:schemeClr val="accent1"/>
                </a:solidFill>
              </a:rPr>
            </a:br>
            <a:r>
              <a:rPr lang="el-GR" u="sng" dirty="0">
                <a:solidFill>
                  <a:schemeClr val="accent1"/>
                </a:solidFill>
              </a:rPr>
              <a:t>ΙΣΟΚΡΑΤΗ </a:t>
            </a:r>
          </a:p>
        </p:txBody>
      </p:sp>
      <p:sp>
        <p:nvSpPr>
          <p:cNvPr id="3" name="Θέση περιεχομένου 2">
            <a:extLst>
              <a:ext uri="{FF2B5EF4-FFF2-40B4-BE49-F238E27FC236}">
                <a16:creationId xmlns="" xmlns:a16="http://schemas.microsoft.com/office/drawing/2014/main" id="{33FDAE06-BF52-4BA7-9104-108F46818EDF}"/>
              </a:ext>
            </a:extLst>
          </p:cNvPr>
          <p:cNvSpPr>
            <a:spLocks noGrp="1"/>
          </p:cNvSpPr>
          <p:nvPr>
            <p:ph idx="1"/>
          </p:nvPr>
        </p:nvSpPr>
        <p:spPr>
          <a:xfrm>
            <a:off x="2133601" y="1603513"/>
            <a:ext cx="9371012" cy="4704522"/>
          </a:xfrm>
        </p:spPr>
        <p:txBody>
          <a:bodyPr>
            <a:normAutofit lnSpcReduction="10000"/>
          </a:bodyPr>
          <a:lstStyle/>
          <a:p>
            <a:r>
              <a:rPr lang="el-GR" b="1" dirty="0">
                <a:solidFill>
                  <a:schemeClr val="tx1"/>
                </a:solidFill>
              </a:rPr>
              <a:t>Γεννήθηκε</a:t>
            </a:r>
            <a:r>
              <a:rPr lang="el-GR" dirty="0">
                <a:solidFill>
                  <a:schemeClr val="tx1"/>
                </a:solidFill>
              </a:rPr>
              <a:t> το </a:t>
            </a:r>
            <a:r>
              <a:rPr lang="el-GR" b="1" dirty="0">
                <a:solidFill>
                  <a:schemeClr val="tx1"/>
                </a:solidFill>
              </a:rPr>
              <a:t>436</a:t>
            </a:r>
            <a:r>
              <a:rPr lang="el-GR" dirty="0">
                <a:solidFill>
                  <a:schemeClr val="tx1"/>
                </a:solidFill>
              </a:rPr>
              <a:t> π.Χ. και </a:t>
            </a:r>
            <a:r>
              <a:rPr lang="el-GR" b="1" dirty="0">
                <a:solidFill>
                  <a:schemeClr val="tx1"/>
                </a:solidFill>
              </a:rPr>
              <a:t>πέθανε</a:t>
            </a:r>
            <a:r>
              <a:rPr lang="el-GR" dirty="0">
                <a:solidFill>
                  <a:schemeClr val="tx1"/>
                </a:solidFill>
              </a:rPr>
              <a:t> -ή κατ' άλλους αυτοκτόνησε- το </a:t>
            </a:r>
            <a:r>
              <a:rPr lang="el-GR" b="1" dirty="0">
                <a:solidFill>
                  <a:schemeClr val="tx1"/>
                </a:solidFill>
              </a:rPr>
              <a:t>338</a:t>
            </a:r>
            <a:r>
              <a:rPr lang="el-GR" dirty="0">
                <a:solidFill>
                  <a:schemeClr val="tx1"/>
                </a:solidFill>
              </a:rPr>
              <a:t> π.Χ.</a:t>
            </a:r>
          </a:p>
          <a:p>
            <a:r>
              <a:rPr lang="el-GR" b="1" dirty="0">
                <a:solidFill>
                  <a:schemeClr val="tx1"/>
                </a:solidFill>
              </a:rPr>
              <a:t>Καταγόταν</a:t>
            </a:r>
            <a:r>
              <a:rPr lang="el-GR" dirty="0">
                <a:solidFill>
                  <a:schemeClr val="tx1"/>
                </a:solidFill>
              </a:rPr>
              <a:t> </a:t>
            </a:r>
            <a:r>
              <a:rPr lang="el-GR" b="1" dirty="0">
                <a:solidFill>
                  <a:schemeClr val="tx1"/>
                </a:solidFill>
              </a:rPr>
              <a:t>από εύπορη οικογένεια</a:t>
            </a:r>
            <a:r>
              <a:rPr lang="el-GR" dirty="0">
                <a:solidFill>
                  <a:schemeClr val="tx1"/>
                </a:solidFill>
              </a:rPr>
              <a:t> κι έτσι μπόρεσε να αποκτήσει από νωρίς μια </a:t>
            </a:r>
            <a:r>
              <a:rPr lang="el-GR" b="1" dirty="0">
                <a:solidFill>
                  <a:schemeClr val="tx1"/>
                </a:solidFill>
              </a:rPr>
              <a:t>ολοκληρωμένη μόρφωση</a:t>
            </a:r>
            <a:r>
              <a:rPr lang="el-GR" dirty="0">
                <a:solidFill>
                  <a:schemeClr val="tx1"/>
                </a:solidFill>
              </a:rPr>
              <a:t>, συμπεριλαμβανομένων και μαθημάτων </a:t>
            </a:r>
            <a:r>
              <a:rPr lang="el-GR" b="1" dirty="0">
                <a:solidFill>
                  <a:schemeClr val="tx1"/>
                </a:solidFill>
              </a:rPr>
              <a:t>κοντά σε</a:t>
            </a:r>
            <a:r>
              <a:rPr lang="el-GR" dirty="0">
                <a:solidFill>
                  <a:schemeClr val="tx1"/>
                </a:solidFill>
              </a:rPr>
              <a:t> γνωστούς </a:t>
            </a:r>
            <a:r>
              <a:rPr lang="el-GR" b="1" dirty="0">
                <a:solidFill>
                  <a:schemeClr val="tx1"/>
                </a:solidFill>
              </a:rPr>
              <a:t>σοφιστές</a:t>
            </a:r>
            <a:r>
              <a:rPr lang="el-GR" dirty="0">
                <a:solidFill>
                  <a:schemeClr val="tx1"/>
                </a:solidFill>
              </a:rPr>
              <a:t> της εποχής (Πρωταγόρας, Γοργίας), αλλά και στο Σωκράτη.</a:t>
            </a:r>
          </a:p>
          <a:p>
            <a:r>
              <a:rPr lang="el-GR" b="1" dirty="0">
                <a:solidFill>
                  <a:schemeClr val="tx1"/>
                </a:solidFill>
              </a:rPr>
              <a:t>Εργάστηκε</a:t>
            </a:r>
            <a:r>
              <a:rPr lang="el-GR" dirty="0">
                <a:solidFill>
                  <a:schemeClr val="tx1"/>
                </a:solidFill>
              </a:rPr>
              <a:t> </a:t>
            </a:r>
            <a:r>
              <a:rPr lang="el-GR" b="1" dirty="0">
                <a:solidFill>
                  <a:schemeClr val="tx1"/>
                </a:solidFill>
              </a:rPr>
              <a:t>στην αρχή</a:t>
            </a:r>
            <a:r>
              <a:rPr lang="el-GR" dirty="0">
                <a:solidFill>
                  <a:schemeClr val="tx1"/>
                </a:solidFill>
              </a:rPr>
              <a:t> </a:t>
            </a:r>
            <a:r>
              <a:rPr lang="el-GR" b="1" dirty="0">
                <a:solidFill>
                  <a:schemeClr val="tx1"/>
                </a:solidFill>
              </a:rPr>
              <a:t>ως επαγγελματίας λογογράφος</a:t>
            </a:r>
            <a:r>
              <a:rPr lang="el-GR" dirty="0">
                <a:solidFill>
                  <a:schemeClr val="tx1"/>
                </a:solidFill>
              </a:rPr>
              <a:t> και από </a:t>
            </a:r>
            <a:r>
              <a:rPr lang="el-GR" b="1" dirty="0">
                <a:solidFill>
                  <a:schemeClr val="tx1"/>
                </a:solidFill>
              </a:rPr>
              <a:t>το</a:t>
            </a:r>
            <a:r>
              <a:rPr lang="el-GR" dirty="0">
                <a:solidFill>
                  <a:schemeClr val="tx1"/>
                </a:solidFill>
              </a:rPr>
              <a:t> </a:t>
            </a:r>
            <a:r>
              <a:rPr lang="el-GR" b="1" dirty="0">
                <a:solidFill>
                  <a:schemeClr val="tx1"/>
                </a:solidFill>
              </a:rPr>
              <a:t>390</a:t>
            </a:r>
            <a:r>
              <a:rPr lang="el-GR" dirty="0">
                <a:solidFill>
                  <a:schemeClr val="tx1"/>
                </a:solidFill>
              </a:rPr>
              <a:t> περίπου π.Χ. </a:t>
            </a:r>
            <a:r>
              <a:rPr lang="el-GR" b="1" dirty="0">
                <a:solidFill>
                  <a:schemeClr val="tx1"/>
                </a:solidFill>
              </a:rPr>
              <a:t>άφησε το επάγγελμα</a:t>
            </a:r>
            <a:r>
              <a:rPr lang="el-GR" dirty="0">
                <a:solidFill>
                  <a:schemeClr val="tx1"/>
                </a:solidFill>
              </a:rPr>
              <a:t> </a:t>
            </a:r>
            <a:r>
              <a:rPr lang="el-GR" b="1" dirty="0">
                <a:solidFill>
                  <a:schemeClr val="tx1"/>
                </a:solidFill>
              </a:rPr>
              <a:t>και</a:t>
            </a:r>
            <a:r>
              <a:rPr lang="el-GR" dirty="0">
                <a:solidFill>
                  <a:schemeClr val="tx1"/>
                </a:solidFill>
              </a:rPr>
              <a:t> </a:t>
            </a:r>
            <a:r>
              <a:rPr lang="el-GR" b="1" dirty="0">
                <a:solidFill>
                  <a:schemeClr val="tx1"/>
                </a:solidFill>
              </a:rPr>
              <a:t>ίδρυσε σχολή στην Αθήνα</a:t>
            </a:r>
            <a:r>
              <a:rPr lang="el-GR" dirty="0">
                <a:solidFill>
                  <a:schemeClr val="tx1"/>
                </a:solidFill>
              </a:rPr>
              <a:t> το </a:t>
            </a:r>
            <a:r>
              <a:rPr lang="el-GR" b="1" dirty="0">
                <a:solidFill>
                  <a:schemeClr val="tx1"/>
                </a:solidFill>
              </a:rPr>
              <a:t>400</a:t>
            </a:r>
            <a:r>
              <a:rPr lang="el-GR" dirty="0">
                <a:solidFill>
                  <a:schemeClr val="tx1"/>
                </a:solidFill>
              </a:rPr>
              <a:t> π.Χ. H </a:t>
            </a:r>
            <a:r>
              <a:rPr lang="el-GR" b="1" dirty="0">
                <a:solidFill>
                  <a:schemeClr val="tx1"/>
                </a:solidFill>
              </a:rPr>
              <a:t>σχολή</a:t>
            </a:r>
            <a:r>
              <a:rPr lang="el-GR" dirty="0">
                <a:solidFill>
                  <a:schemeClr val="tx1"/>
                </a:solidFill>
              </a:rPr>
              <a:t> του μπορεί να θεωρηθεί ως ένα από τα </a:t>
            </a:r>
            <a:r>
              <a:rPr lang="el-GR" b="1" dirty="0">
                <a:solidFill>
                  <a:schemeClr val="tx1"/>
                </a:solidFill>
              </a:rPr>
              <a:t>σημαντικότερα</a:t>
            </a:r>
            <a:r>
              <a:rPr lang="el-GR" dirty="0">
                <a:solidFill>
                  <a:schemeClr val="tx1"/>
                </a:solidFill>
              </a:rPr>
              <a:t> </a:t>
            </a:r>
            <a:r>
              <a:rPr lang="el-GR" b="1" dirty="0">
                <a:solidFill>
                  <a:schemeClr val="tx1"/>
                </a:solidFill>
              </a:rPr>
              <a:t>εκπαιδευτικά κέντρα</a:t>
            </a:r>
            <a:r>
              <a:rPr lang="el-GR" dirty="0">
                <a:solidFill>
                  <a:schemeClr val="tx1"/>
                </a:solidFill>
              </a:rPr>
              <a:t> </a:t>
            </a:r>
            <a:r>
              <a:rPr lang="el-GR" b="1" dirty="0">
                <a:solidFill>
                  <a:schemeClr val="tx1"/>
                </a:solidFill>
              </a:rPr>
              <a:t>της</a:t>
            </a:r>
            <a:r>
              <a:rPr lang="el-GR" dirty="0">
                <a:solidFill>
                  <a:schemeClr val="tx1"/>
                </a:solidFill>
              </a:rPr>
              <a:t> </a:t>
            </a:r>
            <a:r>
              <a:rPr lang="el-GR" b="1" dirty="0">
                <a:solidFill>
                  <a:schemeClr val="tx1"/>
                </a:solidFill>
              </a:rPr>
              <a:t>ελληνικής αρχαιότητας</a:t>
            </a:r>
            <a:r>
              <a:rPr lang="el-GR" dirty="0">
                <a:solidFill>
                  <a:schemeClr val="tx1"/>
                </a:solidFill>
              </a:rPr>
              <a:t> και λόγω της επιρροής που άσκησε στους μεταγενέστερους. </a:t>
            </a:r>
            <a:r>
              <a:rPr lang="el-GR" b="1" dirty="0">
                <a:solidFill>
                  <a:schemeClr val="tx1"/>
                </a:solidFill>
              </a:rPr>
              <a:t>Κορυφαία θέση</a:t>
            </a:r>
            <a:r>
              <a:rPr lang="el-GR" dirty="0">
                <a:solidFill>
                  <a:schemeClr val="tx1"/>
                </a:solidFill>
              </a:rPr>
              <a:t> κατείχαν οι </a:t>
            </a:r>
            <a:r>
              <a:rPr lang="el-GR" b="1" dirty="0">
                <a:solidFill>
                  <a:schemeClr val="tx1"/>
                </a:solidFill>
              </a:rPr>
              <a:t>φιλοσοφικές σπουδές</a:t>
            </a:r>
            <a:r>
              <a:rPr lang="el-GR" dirty="0">
                <a:solidFill>
                  <a:schemeClr val="tx1"/>
                </a:solidFill>
              </a:rPr>
              <a:t> και η </a:t>
            </a:r>
            <a:r>
              <a:rPr lang="el-GR" b="1" dirty="0">
                <a:solidFill>
                  <a:schemeClr val="tx1"/>
                </a:solidFill>
              </a:rPr>
              <a:t>Ηθική</a:t>
            </a:r>
            <a:r>
              <a:rPr lang="el-GR" dirty="0">
                <a:solidFill>
                  <a:schemeClr val="tx1"/>
                </a:solidFill>
              </a:rPr>
              <a:t>.</a:t>
            </a:r>
          </a:p>
          <a:p>
            <a:r>
              <a:rPr lang="el-GR" b="1" dirty="0">
                <a:solidFill>
                  <a:schemeClr val="tx1"/>
                </a:solidFill>
              </a:rPr>
              <a:t>Φιλοδοξούσε</a:t>
            </a:r>
            <a:r>
              <a:rPr lang="el-GR" dirty="0">
                <a:solidFill>
                  <a:schemeClr val="tx1"/>
                </a:solidFill>
              </a:rPr>
              <a:t> όχι μόνο να διδάξει στους νέους τη ρητορική, αλλά και </a:t>
            </a:r>
            <a:r>
              <a:rPr lang="el-GR" b="1" dirty="0">
                <a:solidFill>
                  <a:schemeClr val="tx1"/>
                </a:solidFill>
              </a:rPr>
              <a:t>να</a:t>
            </a:r>
            <a:r>
              <a:rPr lang="el-GR" dirty="0">
                <a:solidFill>
                  <a:schemeClr val="tx1"/>
                </a:solidFill>
              </a:rPr>
              <a:t> </a:t>
            </a:r>
            <a:r>
              <a:rPr lang="el-GR" b="1" dirty="0">
                <a:solidFill>
                  <a:schemeClr val="tx1"/>
                </a:solidFill>
              </a:rPr>
              <a:t>δημιουργήσει</a:t>
            </a:r>
            <a:r>
              <a:rPr lang="el-GR" dirty="0">
                <a:solidFill>
                  <a:schemeClr val="tx1"/>
                </a:solidFill>
              </a:rPr>
              <a:t> </a:t>
            </a:r>
            <a:r>
              <a:rPr lang="el-GR" b="1" dirty="0">
                <a:solidFill>
                  <a:schemeClr val="tx1"/>
                </a:solidFill>
              </a:rPr>
              <a:t>ολοκληρωμένες προσωπικότητες</a:t>
            </a:r>
            <a:r>
              <a:rPr lang="el-GR" dirty="0">
                <a:solidFill>
                  <a:schemeClr val="tx1"/>
                </a:solidFill>
              </a:rPr>
              <a:t>, που θα ήταν σε θέση να αντιμετωπίσουν όλα τα προβλήματα της εποχής. </a:t>
            </a:r>
          </a:p>
          <a:p>
            <a:r>
              <a:rPr lang="el-GR" b="1" dirty="0">
                <a:solidFill>
                  <a:schemeClr val="tx1"/>
                </a:solidFill>
              </a:rPr>
              <a:t>Στη σχολή</a:t>
            </a:r>
            <a:r>
              <a:rPr lang="el-GR" dirty="0">
                <a:solidFill>
                  <a:schemeClr val="tx1"/>
                </a:solidFill>
              </a:rPr>
              <a:t> του δεν δίδασκε μόνο την </a:t>
            </a:r>
            <a:r>
              <a:rPr lang="el-GR" b="1" dirty="0">
                <a:solidFill>
                  <a:schemeClr val="tx1"/>
                </a:solidFill>
              </a:rPr>
              <a:t>ευρυθμία</a:t>
            </a:r>
            <a:r>
              <a:rPr lang="el-GR" dirty="0">
                <a:solidFill>
                  <a:schemeClr val="tx1"/>
                </a:solidFill>
              </a:rPr>
              <a:t> και την περίτεχνη </a:t>
            </a:r>
            <a:r>
              <a:rPr lang="el-GR" b="1" dirty="0">
                <a:solidFill>
                  <a:schemeClr val="tx1"/>
                </a:solidFill>
              </a:rPr>
              <a:t>σύνθεση του</a:t>
            </a:r>
            <a:r>
              <a:rPr lang="el-GR" dirty="0">
                <a:solidFill>
                  <a:schemeClr val="tx1"/>
                </a:solidFill>
              </a:rPr>
              <a:t> </a:t>
            </a:r>
            <a:r>
              <a:rPr lang="el-GR" b="1" dirty="0">
                <a:solidFill>
                  <a:schemeClr val="tx1"/>
                </a:solidFill>
              </a:rPr>
              <a:t>λόγου</a:t>
            </a:r>
            <a:r>
              <a:rPr lang="el-GR" dirty="0">
                <a:solidFill>
                  <a:schemeClr val="tx1"/>
                </a:solidFill>
              </a:rPr>
              <a:t>, αλλά και </a:t>
            </a:r>
            <a:r>
              <a:rPr lang="el-GR" b="1" dirty="0">
                <a:solidFill>
                  <a:schemeClr val="tx1"/>
                </a:solidFill>
              </a:rPr>
              <a:t>πολιτικά</a:t>
            </a:r>
            <a:r>
              <a:rPr lang="el-GR" dirty="0">
                <a:solidFill>
                  <a:schemeClr val="tx1"/>
                </a:solidFill>
              </a:rPr>
              <a:t>. Γι' αυτό οι λόγοι του είναι υψηλοί, μεγαλόπρεποι και πανελλήνιας σημασία και ενδιαφέροντος. </a:t>
            </a:r>
            <a:r>
              <a:rPr lang="el-GR" b="1" dirty="0">
                <a:solidFill>
                  <a:schemeClr val="tx1"/>
                </a:solidFill>
              </a:rPr>
              <a:t>Επαινούσε</a:t>
            </a:r>
            <a:r>
              <a:rPr lang="el-GR" dirty="0">
                <a:solidFill>
                  <a:schemeClr val="tx1"/>
                </a:solidFill>
              </a:rPr>
              <a:t> τον </a:t>
            </a:r>
            <a:r>
              <a:rPr lang="el-GR" b="1" dirty="0">
                <a:solidFill>
                  <a:schemeClr val="tx1"/>
                </a:solidFill>
              </a:rPr>
              <a:t>Περικλή</a:t>
            </a:r>
            <a:r>
              <a:rPr lang="el-GR" dirty="0">
                <a:solidFill>
                  <a:schemeClr val="tx1"/>
                </a:solidFill>
              </a:rPr>
              <a:t>, όμως </a:t>
            </a:r>
            <a:r>
              <a:rPr lang="el-GR" b="1" dirty="0">
                <a:solidFill>
                  <a:schemeClr val="tx1"/>
                </a:solidFill>
              </a:rPr>
              <a:t>θαύμαζε</a:t>
            </a:r>
            <a:r>
              <a:rPr lang="el-GR" dirty="0">
                <a:solidFill>
                  <a:schemeClr val="tx1"/>
                </a:solidFill>
              </a:rPr>
              <a:t> τον </a:t>
            </a:r>
            <a:r>
              <a:rPr lang="el-GR" b="1" dirty="0">
                <a:solidFill>
                  <a:schemeClr val="tx1"/>
                </a:solidFill>
              </a:rPr>
              <a:t>Σόλωνα</a:t>
            </a:r>
            <a:r>
              <a:rPr lang="el-GR" dirty="0">
                <a:solidFill>
                  <a:schemeClr val="tx1"/>
                </a:solidFill>
              </a:rPr>
              <a:t>.</a:t>
            </a:r>
          </a:p>
        </p:txBody>
      </p:sp>
    </p:spTree>
    <p:extLst>
      <p:ext uri="{BB962C8B-B14F-4D97-AF65-F5344CB8AC3E}">
        <p14:creationId xmlns="" xmlns:p14="http://schemas.microsoft.com/office/powerpoint/2010/main" val="1771433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3471E0B-B647-4017-9502-DC17DC058BBE}"/>
              </a:ext>
            </a:extLst>
          </p:cNvPr>
          <p:cNvSpPr>
            <a:spLocks noGrp="1"/>
          </p:cNvSpPr>
          <p:nvPr>
            <p:ph type="title"/>
          </p:nvPr>
        </p:nvSpPr>
        <p:spPr>
          <a:xfrm>
            <a:off x="2013037" y="47640"/>
            <a:ext cx="8589134" cy="939647"/>
          </a:xfrm>
        </p:spPr>
        <p:txBody>
          <a:bodyPr/>
          <a:lstStyle/>
          <a:p>
            <a:pPr algn="ctr"/>
            <a:r>
              <a:rPr kumimoji="0" lang="el-GR" sz="4000" b="0" i="0" u="sng" strike="noStrike" kern="1200" cap="none" spc="0" normalizeH="0" baseline="0" noProof="0" dirty="0">
                <a:ln>
                  <a:noFill/>
                </a:ln>
                <a:solidFill>
                  <a:srgbClr val="A53010"/>
                </a:solidFill>
                <a:effectLst/>
                <a:uLnTx/>
                <a:uFillTx/>
                <a:latin typeface="Century Gothic" panose="020B0502020202020204"/>
                <a:ea typeface="+mj-ea"/>
                <a:cs typeface="+mj-cs"/>
              </a:rPr>
              <a:t>Τα Έργα του:</a:t>
            </a:r>
            <a:endParaRPr lang="el-GR" dirty="0"/>
          </a:p>
        </p:txBody>
      </p:sp>
      <p:graphicFrame>
        <p:nvGraphicFramePr>
          <p:cNvPr id="6" name="Πίνακας 6">
            <a:extLst>
              <a:ext uri="{FF2B5EF4-FFF2-40B4-BE49-F238E27FC236}">
                <a16:creationId xmlns="" xmlns:a16="http://schemas.microsoft.com/office/drawing/2014/main" id="{17A8B231-29BB-47AF-A7DA-D22A1E49313F}"/>
              </a:ext>
            </a:extLst>
          </p:cNvPr>
          <p:cNvGraphicFramePr>
            <a:graphicFrameLocks noGrp="1"/>
          </p:cNvGraphicFramePr>
          <p:nvPr>
            <p:ph idx="1"/>
            <p:extLst>
              <p:ext uri="{D42A27DB-BD31-4B8C-83A1-F6EECF244321}">
                <p14:modId xmlns="" xmlns:p14="http://schemas.microsoft.com/office/powerpoint/2010/main" val="1342429914"/>
              </p:ext>
            </p:extLst>
          </p:nvPr>
        </p:nvGraphicFramePr>
        <p:xfrm>
          <a:off x="1828801" y="2343463"/>
          <a:ext cx="8957606" cy="3460989"/>
        </p:xfrm>
        <a:graphic>
          <a:graphicData uri="http://schemas.openxmlformats.org/drawingml/2006/table">
            <a:tbl>
              <a:tblPr firstRow="1" bandRow="1">
                <a:tableStyleId>{5C22544A-7EE6-4342-B048-85BDC9FD1C3A}</a:tableStyleId>
              </a:tblPr>
              <a:tblGrid>
                <a:gridCol w="4479234">
                  <a:extLst>
                    <a:ext uri="{9D8B030D-6E8A-4147-A177-3AD203B41FA5}">
                      <a16:colId xmlns="" xmlns:a16="http://schemas.microsoft.com/office/drawing/2014/main" val="4100936571"/>
                    </a:ext>
                  </a:extLst>
                </a:gridCol>
                <a:gridCol w="4478372">
                  <a:extLst>
                    <a:ext uri="{9D8B030D-6E8A-4147-A177-3AD203B41FA5}">
                      <a16:colId xmlns="" xmlns:a16="http://schemas.microsoft.com/office/drawing/2014/main" val="1505486663"/>
                    </a:ext>
                  </a:extLst>
                </a:gridCol>
              </a:tblGrid>
              <a:tr h="3460989">
                <a:tc>
                  <a:txBody>
                    <a:bodyPr/>
                    <a:lstStyle/>
                    <a:p>
                      <a:pPr marL="342900" indent="-342900" algn="l">
                        <a:buFont typeface="+mj-lt"/>
                        <a:buAutoNum type="arabicPeriod"/>
                      </a:pPr>
                      <a:r>
                        <a:rPr lang="el-GR" dirty="0" err="1">
                          <a:solidFill>
                            <a:sysClr val="windowText" lastClr="000000"/>
                          </a:solidFill>
                        </a:rPr>
                        <a:t>Πρὸς</a:t>
                      </a:r>
                      <a:r>
                        <a:rPr lang="el-GR" dirty="0">
                          <a:solidFill>
                            <a:sysClr val="windowText" lastClr="000000"/>
                          </a:solidFill>
                        </a:rPr>
                        <a:t> </a:t>
                      </a:r>
                      <a:r>
                        <a:rPr lang="el-GR" dirty="0" err="1">
                          <a:solidFill>
                            <a:sysClr val="windowText" lastClr="000000"/>
                          </a:solidFill>
                        </a:rPr>
                        <a:t>Δημόνικον</a:t>
                      </a:r>
                      <a:endParaRPr lang="el-GR" dirty="0">
                        <a:solidFill>
                          <a:sysClr val="windowText" lastClr="000000"/>
                        </a:solidFill>
                      </a:endParaRPr>
                    </a:p>
                    <a:p>
                      <a:pPr marL="342900" indent="-342900" algn="l">
                        <a:buFont typeface="+mj-lt"/>
                        <a:buAutoNum type="arabicPeriod"/>
                      </a:pPr>
                      <a:r>
                        <a:rPr lang="el-GR" dirty="0" err="1">
                          <a:solidFill>
                            <a:sysClr val="windowText" lastClr="000000"/>
                          </a:solidFill>
                        </a:rPr>
                        <a:t>Πρὸς</a:t>
                      </a:r>
                      <a:r>
                        <a:rPr lang="el-GR" dirty="0">
                          <a:solidFill>
                            <a:sysClr val="windowText" lastClr="000000"/>
                          </a:solidFill>
                        </a:rPr>
                        <a:t> </a:t>
                      </a:r>
                      <a:r>
                        <a:rPr lang="el-GR" dirty="0" err="1">
                          <a:solidFill>
                            <a:sysClr val="windowText" lastClr="000000"/>
                          </a:solidFill>
                        </a:rPr>
                        <a:t>Νικόκλεα</a:t>
                      </a:r>
                      <a:endParaRPr lang="el-GR" dirty="0">
                        <a:solidFill>
                          <a:sysClr val="windowText" lastClr="000000"/>
                        </a:solidFill>
                      </a:endParaRPr>
                    </a:p>
                    <a:p>
                      <a:pPr marL="342900" indent="-342900" algn="l">
                        <a:buFont typeface="+mj-lt"/>
                        <a:buAutoNum type="arabicPeriod"/>
                      </a:pPr>
                      <a:r>
                        <a:rPr lang="el-GR" dirty="0" err="1">
                          <a:solidFill>
                            <a:sysClr val="windowText" lastClr="000000"/>
                          </a:solidFill>
                        </a:rPr>
                        <a:t>Νικόκλης</a:t>
                      </a:r>
                      <a:r>
                        <a:rPr lang="el-GR" dirty="0">
                          <a:solidFill>
                            <a:sysClr val="windowText" lastClr="000000"/>
                          </a:solidFill>
                        </a:rPr>
                        <a:t> ἢ Κύπριοι</a:t>
                      </a:r>
                    </a:p>
                    <a:p>
                      <a:pPr marL="342900" indent="-342900" algn="l">
                        <a:buFont typeface="+mj-lt"/>
                        <a:buAutoNum type="arabicPeriod"/>
                      </a:pPr>
                      <a:r>
                        <a:rPr lang="el-GR" dirty="0">
                          <a:solidFill>
                            <a:sysClr val="windowText" lastClr="000000"/>
                          </a:solidFill>
                        </a:rPr>
                        <a:t>Πανηγυρικός</a:t>
                      </a:r>
                    </a:p>
                    <a:p>
                      <a:pPr marL="342900" indent="-342900" algn="l">
                        <a:buFont typeface="+mj-lt"/>
                        <a:buAutoNum type="arabicPeriod"/>
                      </a:pPr>
                      <a:r>
                        <a:rPr lang="el-GR" dirty="0">
                          <a:solidFill>
                            <a:sysClr val="windowText" lastClr="000000"/>
                          </a:solidFill>
                        </a:rPr>
                        <a:t>Φίλιππος</a:t>
                      </a:r>
                    </a:p>
                    <a:p>
                      <a:pPr marL="342900" indent="-342900" algn="l">
                        <a:buFont typeface="+mj-lt"/>
                        <a:buAutoNum type="arabicPeriod"/>
                      </a:pPr>
                      <a:r>
                        <a:rPr lang="el-GR" dirty="0">
                          <a:solidFill>
                            <a:sysClr val="windowText" lastClr="000000"/>
                          </a:solidFill>
                        </a:rPr>
                        <a:t>Αρχίδαμος</a:t>
                      </a:r>
                    </a:p>
                    <a:p>
                      <a:pPr marL="342900" indent="-342900" algn="l">
                        <a:buFont typeface="+mj-lt"/>
                        <a:buAutoNum type="arabicPeriod"/>
                      </a:pPr>
                      <a:r>
                        <a:rPr lang="el-GR" dirty="0">
                          <a:solidFill>
                            <a:sysClr val="windowText" lastClr="000000"/>
                          </a:solidFill>
                        </a:rPr>
                        <a:t>Ἀρεοπαγιτικός</a:t>
                      </a:r>
                    </a:p>
                    <a:p>
                      <a:pPr marL="342900" indent="-342900" algn="l">
                        <a:buFont typeface="+mj-lt"/>
                        <a:buAutoNum type="arabicPeriod"/>
                      </a:pPr>
                      <a:r>
                        <a:rPr lang="el-GR" dirty="0">
                          <a:solidFill>
                            <a:sysClr val="windowText" lastClr="000000"/>
                          </a:solidFill>
                        </a:rPr>
                        <a:t>Περὶ εἰρήνης</a:t>
                      </a:r>
                    </a:p>
                    <a:p>
                      <a:pPr marL="342900" indent="-342900" algn="l">
                        <a:buFont typeface="+mj-lt"/>
                        <a:buAutoNum type="arabicPeriod"/>
                      </a:pPr>
                      <a:r>
                        <a:rPr lang="el-GR" dirty="0" err="1">
                          <a:solidFill>
                            <a:sysClr val="windowText" lastClr="000000"/>
                          </a:solidFill>
                        </a:rPr>
                        <a:t>Εὐαγόρας</a:t>
                      </a:r>
                      <a:endParaRPr lang="el-GR" dirty="0">
                        <a:solidFill>
                          <a:sysClr val="windowText" lastClr="000000"/>
                        </a:solidFill>
                      </a:endParaRPr>
                    </a:p>
                    <a:p>
                      <a:pPr marL="342900" indent="-342900" algn="l">
                        <a:buFont typeface="+mj-lt"/>
                        <a:buAutoNum type="arabicPeriod"/>
                      </a:pPr>
                      <a:r>
                        <a:rPr lang="el-GR" dirty="0">
                          <a:solidFill>
                            <a:sysClr val="windowText" lastClr="000000"/>
                          </a:solidFill>
                        </a:rPr>
                        <a:t>Ἑλένη</a:t>
                      </a:r>
                    </a:p>
                    <a:p>
                      <a:pPr marL="342900" indent="-342900" algn="l">
                        <a:buFont typeface="+mj-lt"/>
                        <a:buAutoNum type="arabicPeriod"/>
                      </a:pPr>
                      <a:r>
                        <a:rPr lang="el-GR" dirty="0">
                          <a:solidFill>
                            <a:sysClr val="windowText" lastClr="000000"/>
                          </a:solidFill>
                        </a:rPr>
                        <a:t>Βούσιρις</a:t>
                      </a:r>
                    </a:p>
                    <a:p>
                      <a:pPr algn="l"/>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769"/>
                    </a:solidFill>
                  </a:tcPr>
                </a:tc>
                <a:tc>
                  <a:txBody>
                    <a:bodyPr/>
                    <a:lstStyle/>
                    <a:p>
                      <a:pPr marL="342900" indent="-342900" algn="l">
                        <a:buFont typeface="+mj-lt"/>
                        <a:buAutoNum type="arabicPeriod" startAt="12"/>
                      </a:pPr>
                      <a:r>
                        <a:rPr lang="el-GR" dirty="0">
                          <a:solidFill>
                            <a:sysClr val="windowText" lastClr="000000"/>
                          </a:solidFill>
                        </a:rPr>
                        <a:t> </a:t>
                      </a:r>
                      <a:r>
                        <a:rPr lang="el-GR" dirty="0" err="1">
                          <a:solidFill>
                            <a:sysClr val="windowText" lastClr="000000"/>
                          </a:solidFill>
                        </a:rPr>
                        <a:t>Παναθηναικός</a:t>
                      </a:r>
                      <a:endParaRPr lang="el-GR" dirty="0">
                        <a:solidFill>
                          <a:sysClr val="windowText" lastClr="000000"/>
                        </a:solidFill>
                      </a:endParaRPr>
                    </a:p>
                    <a:p>
                      <a:pPr marL="342900" indent="-342900" algn="l">
                        <a:buFont typeface="+mj-lt"/>
                        <a:buAutoNum type="arabicPeriod" startAt="12"/>
                      </a:pPr>
                      <a:r>
                        <a:rPr lang="el-GR" dirty="0">
                          <a:solidFill>
                            <a:sysClr val="windowText" lastClr="000000"/>
                          </a:solidFill>
                          <a:effectLst>
                            <a:outerShdw blurRad="38100" dist="38100" dir="2700000" algn="tl">
                              <a:srgbClr val="000000">
                                <a:alpha val="43137"/>
                              </a:srgbClr>
                            </a:outerShdw>
                          </a:effectLst>
                        </a:rPr>
                        <a:t> </a:t>
                      </a:r>
                      <a:r>
                        <a:rPr lang="el-GR" i="1" u="sng" dirty="0" err="1">
                          <a:solidFill>
                            <a:sysClr val="windowText" lastClr="000000"/>
                          </a:solidFill>
                          <a:effectLst>
                            <a:outerShdw blurRad="38100" dist="38100" dir="2700000" algn="tl">
                              <a:srgbClr val="000000">
                                <a:alpha val="43137"/>
                              </a:srgbClr>
                            </a:outerShdw>
                          </a:effectLst>
                        </a:rPr>
                        <a:t>Κατὰ</a:t>
                      </a:r>
                      <a:r>
                        <a:rPr lang="el-GR" i="1" u="sng" dirty="0">
                          <a:solidFill>
                            <a:sysClr val="windowText" lastClr="000000"/>
                          </a:solidFill>
                          <a:effectLst>
                            <a:outerShdw blurRad="38100" dist="38100" dir="2700000" algn="tl">
                              <a:srgbClr val="000000">
                                <a:alpha val="43137"/>
                              </a:srgbClr>
                            </a:outerShdw>
                          </a:effectLst>
                        </a:rPr>
                        <a:t> τῶν σοφιστῶν</a:t>
                      </a:r>
                    </a:p>
                    <a:p>
                      <a:pPr marL="342900" indent="-342900" algn="l">
                        <a:buFont typeface="+mj-lt"/>
                        <a:buAutoNum type="arabicPeriod" startAt="12"/>
                      </a:pPr>
                      <a:r>
                        <a:rPr lang="el-GR" dirty="0">
                          <a:solidFill>
                            <a:sysClr val="windowText" lastClr="000000"/>
                          </a:solidFill>
                        </a:rPr>
                        <a:t> </a:t>
                      </a:r>
                      <a:r>
                        <a:rPr lang="el-GR" dirty="0" err="1">
                          <a:solidFill>
                            <a:sysClr val="windowText" lastClr="000000"/>
                          </a:solidFill>
                        </a:rPr>
                        <a:t>Πλαταικός</a:t>
                      </a:r>
                      <a:endParaRPr lang="el-GR" dirty="0">
                        <a:solidFill>
                          <a:sysClr val="windowText" lastClr="000000"/>
                        </a:solidFill>
                      </a:endParaRPr>
                    </a:p>
                    <a:p>
                      <a:pPr marL="342900" indent="-342900" algn="l">
                        <a:buFont typeface="+mj-lt"/>
                        <a:buAutoNum type="arabicPeriod" startAt="12"/>
                      </a:pPr>
                      <a:r>
                        <a:rPr lang="el-GR" dirty="0">
                          <a:solidFill>
                            <a:sysClr val="windowText" lastClr="000000"/>
                          </a:solidFill>
                        </a:rPr>
                        <a:t> Περὶ ἀντιδόσεως</a:t>
                      </a:r>
                    </a:p>
                    <a:p>
                      <a:pPr marL="342900" indent="-342900" algn="l">
                        <a:buFont typeface="+mj-lt"/>
                        <a:buAutoNum type="arabicPeriod" startAt="12"/>
                      </a:pPr>
                      <a:r>
                        <a:rPr lang="el-GR" dirty="0">
                          <a:solidFill>
                            <a:sysClr val="windowText" lastClr="000000"/>
                          </a:solidFill>
                        </a:rPr>
                        <a:t> Περὶ </a:t>
                      </a:r>
                      <a:r>
                        <a:rPr lang="el-GR" dirty="0" err="1">
                          <a:solidFill>
                            <a:sysClr val="windowText" lastClr="000000"/>
                          </a:solidFill>
                        </a:rPr>
                        <a:t>τοῦ</a:t>
                      </a:r>
                      <a:r>
                        <a:rPr lang="el-GR" dirty="0">
                          <a:solidFill>
                            <a:sysClr val="windowText" lastClr="000000"/>
                          </a:solidFill>
                        </a:rPr>
                        <a:t> ζεύγους</a:t>
                      </a:r>
                    </a:p>
                    <a:p>
                      <a:pPr marL="342900" indent="-342900" algn="l">
                        <a:buFont typeface="+mj-lt"/>
                        <a:buAutoNum type="arabicPeriod" startAt="12"/>
                      </a:pPr>
                      <a:r>
                        <a:rPr lang="el-GR" dirty="0">
                          <a:solidFill>
                            <a:sysClr val="windowText" lastClr="000000"/>
                          </a:solidFill>
                        </a:rPr>
                        <a:t> Τραπεζιτικός</a:t>
                      </a:r>
                    </a:p>
                    <a:p>
                      <a:pPr marL="342900" indent="-342900" algn="l">
                        <a:buFont typeface="+mj-lt"/>
                        <a:buAutoNum type="arabicPeriod" startAt="12"/>
                      </a:pPr>
                      <a:r>
                        <a:rPr lang="el-GR" dirty="0">
                          <a:solidFill>
                            <a:sysClr val="windowText" lastClr="000000"/>
                          </a:solidFill>
                        </a:rPr>
                        <a:t> Παραγραφή </a:t>
                      </a:r>
                      <a:r>
                        <a:rPr lang="el-GR" dirty="0" err="1">
                          <a:solidFill>
                            <a:sysClr val="windowText" lastClr="000000"/>
                          </a:solidFill>
                        </a:rPr>
                        <a:t>πρὸς</a:t>
                      </a:r>
                      <a:r>
                        <a:rPr lang="el-GR" dirty="0">
                          <a:solidFill>
                            <a:sysClr val="windowText" lastClr="000000"/>
                          </a:solidFill>
                        </a:rPr>
                        <a:t> </a:t>
                      </a:r>
                      <a:r>
                        <a:rPr lang="el-GR" dirty="0" err="1">
                          <a:solidFill>
                            <a:sysClr val="windowText" lastClr="000000"/>
                          </a:solidFill>
                        </a:rPr>
                        <a:t>Καλλίμαχον</a:t>
                      </a:r>
                      <a:endParaRPr lang="el-GR" dirty="0">
                        <a:solidFill>
                          <a:sysClr val="windowText" lastClr="000000"/>
                        </a:solidFill>
                      </a:endParaRPr>
                    </a:p>
                    <a:p>
                      <a:pPr marL="342900" indent="-342900" algn="l">
                        <a:buFont typeface="+mj-lt"/>
                        <a:buAutoNum type="arabicPeriod" startAt="12"/>
                      </a:pPr>
                      <a:r>
                        <a:rPr lang="el-GR" dirty="0">
                          <a:solidFill>
                            <a:sysClr val="windowText" lastClr="000000"/>
                          </a:solidFill>
                        </a:rPr>
                        <a:t> </a:t>
                      </a:r>
                      <a:r>
                        <a:rPr lang="el-GR" dirty="0" err="1">
                          <a:solidFill>
                            <a:sysClr val="windowText" lastClr="000000"/>
                          </a:solidFill>
                        </a:rPr>
                        <a:t>Αιγινητικός</a:t>
                      </a:r>
                      <a:endParaRPr lang="el-GR" dirty="0">
                        <a:solidFill>
                          <a:sysClr val="windowText" lastClr="000000"/>
                        </a:solidFill>
                      </a:endParaRPr>
                    </a:p>
                    <a:p>
                      <a:pPr marL="342900" indent="-342900" algn="l">
                        <a:buFont typeface="+mj-lt"/>
                        <a:buAutoNum type="arabicPeriod" startAt="12"/>
                      </a:pPr>
                      <a:r>
                        <a:rPr lang="el-GR" dirty="0">
                          <a:solidFill>
                            <a:sysClr val="windowText" lastClr="000000"/>
                          </a:solidFill>
                        </a:rPr>
                        <a:t> </a:t>
                      </a:r>
                      <a:r>
                        <a:rPr lang="el-GR" dirty="0" err="1">
                          <a:solidFill>
                            <a:sysClr val="windowText" lastClr="000000"/>
                          </a:solidFill>
                        </a:rPr>
                        <a:t>Κατὰ</a:t>
                      </a:r>
                      <a:r>
                        <a:rPr lang="el-GR" dirty="0">
                          <a:solidFill>
                            <a:sysClr val="windowText" lastClr="000000"/>
                          </a:solidFill>
                        </a:rPr>
                        <a:t> </a:t>
                      </a:r>
                      <a:r>
                        <a:rPr lang="el-GR" dirty="0" err="1">
                          <a:solidFill>
                            <a:sysClr val="windowText" lastClr="000000"/>
                          </a:solidFill>
                        </a:rPr>
                        <a:t>Λοχίτου</a:t>
                      </a:r>
                      <a:endParaRPr lang="el-GR" dirty="0">
                        <a:solidFill>
                          <a:sysClr val="windowText" lastClr="000000"/>
                        </a:solidFill>
                      </a:endParaRPr>
                    </a:p>
                    <a:p>
                      <a:pPr marL="342900" indent="-342900" algn="l">
                        <a:buFont typeface="+mj-lt"/>
                        <a:buAutoNum type="arabicPeriod" startAt="12"/>
                      </a:pPr>
                      <a:r>
                        <a:rPr lang="el-GR" dirty="0">
                          <a:solidFill>
                            <a:sysClr val="windowText" lastClr="000000"/>
                          </a:solidFill>
                        </a:rPr>
                        <a:t> </a:t>
                      </a:r>
                      <a:r>
                        <a:rPr lang="el-GR" dirty="0" err="1">
                          <a:solidFill>
                            <a:sysClr val="windowText" lastClr="000000"/>
                          </a:solidFill>
                        </a:rPr>
                        <a:t>Πρὸς</a:t>
                      </a:r>
                      <a:r>
                        <a:rPr lang="el-GR" dirty="0">
                          <a:solidFill>
                            <a:sysClr val="windowText" lastClr="000000"/>
                          </a:solidFill>
                        </a:rPr>
                        <a:t> </a:t>
                      </a:r>
                      <a:r>
                        <a:rPr lang="el-GR" dirty="0" err="1">
                          <a:solidFill>
                            <a:sysClr val="windowText" lastClr="000000"/>
                          </a:solidFill>
                        </a:rPr>
                        <a:t>Εὐθύνους</a:t>
                      </a:r>
                      <a:r>
                        <a:rPr lang="el-GR" dirty="0">
                          <a:solidFill>
                            <a:sysClr val="windowText" lastClr="000000"/>
                          </a:solidFill>
                        </a:rPr>
                        <a:t> </a:t>
                      </a:r>
                      <a:r>
                        <a:rPr lang="el-GR" dirty="0" err="1">
                          <a:solidFill>
                            <a:sysClr val="windowText" lastClr="000000"/>
                          </a:solidFill>
                        </a:rPr>
                        <a:t>ἀμάρτυρος</a:t>
                      </a:r>
                      <a:endParaRPr lang="el-G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769"/>
                    </a:solidFill>
                  </a:tcPr>
                </a:tc>
                <a:extLst>
                  <a:ext uri="{0D108BD9-81ED-4DB2-BD59-A6C34878D82A}">
                    <a16:rowId xmlns="" xmlns:a16="http://schemas.microsoft.com/office/drawing/2014/main" val="3880419473"/>
                  </a:ext>
                </a:extLst>
              </a:tr>
            </a:tbl>
          </a:graphicData>
        </a:graphic>
      </p:graphicFrame>
      <p:sp>
        <p:nvSpPr>
          <p:cNvPr id="7" name="Τίτλος 1">
            <a:extLst>
              <a:ext uri="{FF2B5EF4-FFF2-40B4-BE49-F238E27FC236}">
                <a16:creationId xmlns="" xmlns:a16="http://schemas.microsoft.com/office/drawing/2014/main" id="{84CC3C94-BD80-4924-B521-DE17EF6883D0}"/>
              </a:ext>
            </a:extLst>
          </p:cNvPr>
          <p:cNvSpPr txBox="1">
            <a:spLocks/>
          </p:cNvSpPr>
          <p:nvPr/>
        </p:nvSpPr>
        <p:spPr>
          <a:xfrm>
            <a:off x="1828801" y="1282147"/>
            <a:ext cx="9170504" cy="663637"/>
          </a:xfrm>
          <a:prstGeom prst="rect">
            <a:avLst/>
          </a:prstGeom>
          <a:noFill/>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buFont typeface="Arial" panose="020B0604020202020204" pitchFamily="34" charset="0"/>
              <a:buChar char="•"/>
            </a:pPr>
            <a:r>
              <a:rPr lang="el-GR" sz="2400" dirty="0">
                <a:solidFill>
                  <a:schemeClr val="tx1"/>
                </a:solidFill>
              </a:rPr>
              <a:t>Από το έργο του διασώθηκαν 21 λόγοι (δικανικοί, παραινετικοί, επιδεικτικοί) και 9 επιστολές.</a:t>
            </a:r>
          </a:p>
        </p:txBody>
      </p:sp>
    </p:spTree>
    <p:extLst>
      <p:ext uri="{BB962C8B-B14F-4D97-AF65-F5344CB8AC3E}">
        <p14:creationId xmlns="" xmlns:p14="http://schemas.microsoft.com/office/powerpoint/2010/main" val="723708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9F472EF-0A8C-4294-979A-9FEFDD6E5E78}"/>
              </a:ext>
            </a:extLst>
          </p:cNvPr>
          <p:cNvSpPr>
            <a:spLocks noGrp="1"/>
          </p:cNvSpPr>
          <p:nvPr>
            <p:ph type="title"/>
          </p:nvPr>
        </p:nvSpPr>
        <p:spPr>
          <a:xfrm>
            <a:off x="2363925" y="372319"/>
            <a:ext cx="8911687" cy="1032412"/>
          </a:xfrm>
        </p:spPr>
        <p:txBody>
          <a:bodyPr/>
          <a:lstStyle/>
          <a:p>
            <a:pPr algn="ctr"/>
            <a:r>
              <a:rPr lang="el-GR" u="sng" dirty="0">
                <a:solidFill>
                  <a:schemeClr val="accent1"/>
                </a:solidFill>
              </a:rPr>
              <a:t>Το ύφος στα έργα του:</a:t>
            </a:r>
          </a:p>
        </p:txBody>
      </p:sp>
      <p:sp>
        <p:nvSpPr>
          <p:cNvPr id="3" name="Θέση περιεχομένου 2">
            <a:extLst>
              <a:ext uri="{FF2B5EF4-FFF2-40B4-BE49-F238E27FC236}">
                <a16:creationId xmlns="" xmlns:a16="http://schemas.microsoft.com/office/drawing/2014/main" id="{2F8511A9-20DB-4443-9934-620FB0481FB9}"/>
              </a:ext>
            </a:extLst>
          </p:cNvPr>
          <p:cNvSpPr>
            <a:spLocks noGrp="1"/>
          </p:cNvSpPr>
          <p:nvPr>
            <p:ph idx="1"/>
          </p:nvPr>
        </p:nvSpPr>
        <p:spPr>
          <a:xfrm>
            <a:off x="2367638" y="1540188"/>
            <a:ext cx="8915400" cy="4529307"/>
          </a:xfrm>
        </p:spPr>
        <p:txBody>
          <a:bodyPr>
            <a:normAutofit lnSpcReduction="10000"/>
          </a:bodyPr>
          <a:lstStyle/>
          <a:p>
            <a:r>
              <a:rPr lang="el-GR" dirty="0">
                <a:solidFill>
                  <a:schemeClr val="tx1"/>
                </a:solidFill>
              </a:rPr>
              <a:t>Ένα μέρος των λόγων του αφορά </a:t>
            </a:r>
            <a:r>
              <a:rPr lang="el-GR" b="1" dirty="0">
                <a:solidFill>
                  <a:schemeClr val="tx1"/>
                </a:solidFill>
              </a:rPr>
              <a:t>πολιτικά προβλήματα </a:t>
            </a:r>
            <a:r>
              <a:rPr lang="el-GR" dirty="0">
                <a:solidFill>
                  <a:schemeClr val="tx1"/>
                </a:solidFill>
              </a:rPr>
              <a:t>μεγάλης σημασίας, όπως η αυταρχική διαμόρφωση του αθηναϊκού πολιτεύματος, η εξωτερική πολιτική της Αθήνας, η συνένωση των Ελλήνων κατά των Περσών.</a:t>
            </a:r>
            <a:endParaRPr lang="en-US" dirty="0">
              <a:solidFill>
                <a:schemeClr val="tx1"/>
              </a:solidFill>
            </a:endParaRPr>
          </a:p>
          <a:p>
            <a:r>
              <a:rPr lang="el-GR" dirty="0">
                <a:solidFill>
                  <a:schemeClr val="tx1"/>
                </a:solidFill>
              </a:rPr>
              <a:t>O Ισοκράτης</a:t>
            </a:r>
            <a:r>
              <a:rPr lang="el-GR" b="1" dirty="0">
                <a:solidFill>
                  <a:schemeClr val="tx1"/>
                </a:solidFill>
              </a:rPr>
              <a:t> επέφερε αλλαγές στην επιδεικτική ρητορεία</a:t>
            </a:r>
            <a:r>
              <a:rPr lang="el-GR" dirty="0">
                <a:solidFill>
                  <a:schemeClr val="tx1"/>
                </a:solidFill>
              </a:rPr>
              <a:t>. Απέφυγε τις μεταφορικές έννοιες, χρησιμοποίησε λίγες εικόνες και πολλά σχήματα λόγου και έγραψε μεγάλες περιόδους, που συχνά εκτείνονταν σε μισή σελίδα, αλλά με ομαλή διάταξη των λέξεων. </a:t>
            </a:r>
            <a:r>
              <a:rPr lang="el-GR" b="1" dirty="0">
                <a:solidFill>
                  <a:schemeClr val="tx1"/>
                </a:solidFill>
              </a:rPr>
              <a:t>Διακρίθηκε </a:t>
            </a:r>
            <a:r>
              <a:rPr lang="el-GR" dirty="0">
                <a:solidFill>
                  <a:schemeClr val="tx1"/>
                </a:solidFill>
              </a:rPr>
              <a:t>επίσης για το </a:t>
            </a:r>
            <a:r>
              <a:rPr lang="el-GR" b="1" dirty="0">
                <a:solidFill>
                  <a:schemeClr val="tx1"/>
                </a:solidFill>
              </a:rPr>
              <a:t>επιδεικτικό ύφος, τη σαφήνεια και την τελειότητα της δομής.</a:t>
            </a:r>
            <a:endParaRPr lang="en-US" b="1" dirty="0">
              <a:solidFill>
                <a:schemeClr val="tx1"/>
              </a:solidFill>
            </a:endParaRPr>
          </a:p>
          <a:p>
            <a:r>
              <a:rPr lang="el-GR" b="1" dirty="0">
                <a:solidFill>
                  <a:schemeClr val="tx1"/>
                </a:solidFill>
              </a:rPr>
              <a:t>Στους λόγους του απέφευγε συνήθως να είναι επικριτικός</a:t>
            </a:r>
            <a:r>
              <a:rPr lang="en-US" b="1" dirty="0">
                <a:solidFill>
                  <a:schemeClr val="tx1"/>
                </a:solidFill>
              </a:rPr>
              <a:t>,</a:t>
            </a:r>
            <a:r>
              <a:rPr lang="el-GR" dirty="0">
                <a:solidFill>
                  <a:schemeClr val="tx1"/>
                </a:solidFill>
              </a:rPr>
              <a:t> αλλά </a:t>
            </a:r>
            <a:r>
              <a:rPr lang="el-GR" b="1" dirty="0">
                <a:solidFill>
                  <a:schemeClr val="tx1"/>
                </a:solidFill>
              </a:rPr>
              <a:t>κατέφευγε σε συμβουλές για ομόνοια και συνένωση όλων των Ελλήνων προς αντιμετώπιση των βαρβάρων. </a:t>
            </a:r>
            <a:r>
              <a:rPr lang="el-GR" dirty="0">
                <a:solidFill>
                  <a:schemeClr val="tx1"/>
                </a:solidFill>
              </a:rPr>
              <a:t>Όταν αντιλήφθηκε ότι οι προτροπές του σε Σπάρτη,</a:t>
            </a:r>
            <a:r>
              <a:rPr lang="en-US" dirty="0">
                <a:solidFill>
                  <a:schemeClr val="tx1"/>
                </a:solidFill>
              </a:rPr>
              <a:t> </a:t>
            </a:r>
            <a:r>
              <a:rPr lang="el-GR" dirty="0">
                <a:solidFill>
                  <a:schemeClr val="tx1"/>
                </a:solidFill>
              </a:rPr>
              <a:t>Αθήνα,</a:t>
            </a:r>
            <a:r>
              <a:rPr lang="en-US" dirty="0">
                <a:solidFill>
                  <a:schemeClr val="tx1"/>
                </a:solidFill>
              </a:rPr>
              <a:t> </a:t>
            </a:r>
            <a:r>
              <a:rPr lang="el-GR" dirty="0">
                <a:solidFill>
                  <a:schemeClr val="tx1"/>
                </a:solidFill>
              </a:rPr>
              <a:t>Θήβα και Κόρινθο για κοινή αντιμετώπιση των Περσών δεν έπιαναν τόπο</a:t>
            </a:r>
            <a:r>
              <a:rPr lang="en-US" dirty="0">
                <a:solidFill>
                  <a:schemeClr val="tx1"/>
                </a:solidFill>
              </a:rPr>
              <a:t>,</a:t>
            </a:r>
            <a:r>
              <a:rPr lang="el-GR" dirty="0">
                <a:solidFill>
                  <a:schemeClr val="tx1"/>
                </a:solidFill>
              </a:rPr>
              <a:t> λόγω πολιτικών διαφωνιών που υπήρξαν μεταξύ των πόλεων στράφηκε στο Φίλιππο της Μακεδονίας</a:t>
            </a:r>
            <a:r>
              <a:rPr lang="en-US" dirty="0">
                <a:solidFill>
                  <a:schemeClr val="tx1"/>
                </a:solidFill>
              </a:rPr>
              <a:t>, </a:t>
            </a:r>
            <a:r>
              <a:rPr lang="el-GR" dirty="0">
                <a:solidFill>
                  <a:schemeClr val="tx1"/>
                </a:solidFill>
              </a:rPr>
              <a:t>θεωρώντας τον ως τον μόνο ικανό να διεξάγει τον αγώνα.</a:t>
            </a:r>
            <a:r>
              <a:rPr lang="el-GR" dirty="0"/>
              <a:t/>
            </a:r>
            <a:br>
              <a:rPr lang="el-GR" dirty="0"/>
            </a:br>
            <a:endParaRPr lang="el-GR" dirty="0"/>
          </a:p>
        </p:txBody>
      </p:sp>
    </p:spTree>
    <p:extLst>
      <p:ext uri="{BB962C8B-B14F-4D97-AF65-F5344CB8AC3E}">
        <p14:creationId xmlns="" xmlns:p14="http://schemas.microsoft.com/office/powerpoint/2010/main" val="2167860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CD7003E-E129-424F-B16B-EAD922224FCE}"/>
              </a:ext>
            </a:extLst>
          </p:cNvPr>
          <p:cNvSpPr>
            <a:spLocks noGrp="1"/>
          </p:cNvSpPr>
          <p:nvPr>
            <p:ph type="title"/>
          </p:nvPr>
        </p:nvSpPr>
        <p:spPr>
          <a:xfrm>
            <a:off x="2023082" y="205914"/>
            <a:ext cx="8911687" cy="740864"/>
          </a:xfrm>
        </p:spPr>
        <p:txBody>
          <a:bodyPr/>
          <a:lstStyle/>
          <a:p>
            <a:pPr algn="ctr"/>
            <a:r>
              <a:rPr lang="el-GR" u="sng" dirty="0">
                <a:solidFill>
                  <a:schemeClr val="accent1"/>
                </a:solidFill>
              </a:rPr>
              <a:t>Έργο: «Κατὰ τῶν Σοφιστῶν» </a:t>
            </a:r>
          </a:p>
        </p:txBody>
      </p:sp>
      <p:sp>
        <p:nvSpPr>
          <p:cNvPr id="3" name="Θέση περιεχομένου 2">
            <a:extLst>
              <a:ext uri="{FF2B5EF4-FFF2-40B4-BE49-F238E27FC236}">
                <a16:creationId xmlns="" xmlns:a16="http://schemas.microsoft.com/office/drawing/2014/main" id="{72F2F15C-FEBC-4652-BF05-56AFAA341BCA}"/>
              </a:ext>
            </a:extLst>
          </p:cNvPr>
          <p:cNvSpPr>
            <a:spLocks noGrp="1"/>
          </p:cNvSpPr>
          <p:nvPr>
            <p:ph idx="1"/>
          </p:nvPr>
        </p:nvSpPr>
        <p:spPr>
          <a:xfrm>
            <a:off x="2114459" y="1338469"/>
            <a:ext cx="8915400" cy="4174435"/>
          </a:xfrm>
        </p:spPr>
        <p:txBody>
          <a:bodyPr>
            <a:normAutofit lnSpcReduction="10000"/>
          </a:bodyPr>
          <a:lstStyle/>
          <a:p>
            <a:r>
              <a:rPr lang="el-GR" dirty="0">
                <a:solidFill>
                  <a:schemeClr val="tx1"/>
                </a:solidFill>
              </a:rPr>
              <a:t>Ο λόγος «Κατά τῶν Σοφιστῶν» συνδέεται με την πρώτη δραστηριότητά του στη Σχολή.</a:t>
            </a:r>
          </a:p>
          <a:p>
            <a:r>
              <a:rPr lang="el-GR" b="1" dirty="0">
                <a:solidFill>
                  <a:schemeClr val="tx1"/>
                </a:solidFill>
              </a:rPr>
              <a:t>Περιλαμβάνει </a:t>
            </a:r>
            <a:r>
              <a:rPr lang="el-GR" dirty="0">
                <a:solidFill>
                  <a:schemeClr val="tx1"/>
                </a:solidFill>
              </a:rPr>
              <a:t>στην ουσία </a:t>
            </a:r>
            <a:r>
              <a:rPr lang="el-GR" b="1" dirty="0">
                <a:solidFill>
                  <a:schemeClr val="tx1"/>
                </a:solidFill>
              </a:rPr>
              <a:t>το πρόγραμμά του </a:t>
            </a:r>
            <a:r>
              <a:rPr lang="el-GR" dirty="0">
                <a:solidFill>
                  <a:schemeClr val="tx1"/>
                </a:solidFill>
              </a:rPr>
              <a:t>και </a:t>
            </a:r>
            <a:r>
              <a:rPr lang="el-GR" b="1" dirty="0">
                <a:solidFill>
                  <a:schemeClr val="tx1"/>
                </a:solidFill>
              </a:rPr>
              <a:t>οριοθετεί τους στόχους του στρεφόμενος κατά των Σοφιστών</a:t>
            </a:r>
            <a:r>
              <a:rPr lang="el-GR" dirty="0">
                <a:solidFill>
                  <a:schemeClr val="tx1"/>
                </a:solidFill>
              </a:rPr>
              <a:t>, </a:t>
            </a:r>
            <a:r>
              <a:rPr lang="el-GR" b="1" dirty="0">
                <a:solidFill>
                  <a:schemeClr val="tx1"/>
                </a:solidFill>
              </a:rPr>
              <a:t>δηλαδή κατά των δασκάλων της δικανικής ρητορείας,</a:t>
            </a:r>
            <a:r>
              <a:rPr lang="el-GR" dirty="0">
                <a:solidFill>
                  <a:schemeClr val="tx1"/>
                </a:solidFill>
              </a:rPr>
              <a:t> καθώς </a:t>
            </a:r>
            <a:r>
              <a:rPr lang="el-GR" b="1" dirty="0">
                <a:solidFill>
                  <a:schemeClr val="tx1"/>
                </a:solidFill>
              </a:rPr>
              <a:t>κατά των φιλοσόφων </a:t>
            </a:r>
            <a:r>
              <a:rPr lang="el-GR" dirty="0">
                <a:solidFill>
                  <a:schemeClr val="tx1"/>
                </a:solidFill>
              </a:rPr>
              <a:t>και ο συγκεκριμένος λόγος θα μπορούσε να χαρακτηριστεί ως η ανατομία των ανεκπλήρωτων υποσχέσεων. </a:t>
            </a:r>
          </a:p>
          <a:p>
            <a:r>
              <a:rPr lang="el-GR" dirty="0">
                <a:solidFill>
                  <a:schemeClr val="tx1"/>
                </a:solidFill>
              </a:rPr>
              <a:t>Ο λόγος </a:t>
            </a:r>
            <a:r>
              <a:rPr lang="el-GR" b="1" dirty="0">
                <a:solidFill>
                  <a:schemeClr val="tx1"/>
                </a:solidFill>
              </a:rPr>
              <a:t>σώζεται αποσπασματικά </a:t>
            </a:r>
            <a:r>
              <a:rPr lang="el-GR" dirty="0">
                <a:solidFill>
                  <a:schemeClr val="tx1"/>
                </a:solidFill>
              </a:rPr>
              <a:t>και </a:t>
            </a:r>
            <a:r>
              <a:rPr lang="el-GR" b="1" dirty="0">
                <a:solidFill>
                  <a:schemeClr val="tx1"/>
                </a:solidFill>
              </a:rPr>
              <a:t>σταματά </a:t>
            </a:r>
            <a:r>
              <a:rPr lang="el-GR" dirty="0">
                <a:solidFill>
                  <a:schemeClr val="tx1"/>
                </a:solidFill>
              </a:rPr>
              <a:t>στο σημείο όπου ο Ισοκράτης μεταβαίνει από την αυστηρή κριτική στην εποικοδομητική έκθεση των αρχών της φιλοσοφίας του. </a:t>
            </a:r>
          </a:p>
          <a:p>
            <a:r>
              <a:rPr lang="el-GR" dirty="0">
                <a:solidFill>
                  <a:schemeClr val="tx1"/>
                </a:solidFill>
              </a:rPr>
              <a:t>Στο έργο είναι χαρακτηριστική </a:t>
            </a:r>
            <a:r>
              <a:rPr lang="el-GR" b="1" dirty="0">
                <a:solidFill>
                  <a:schemeClr val="tx1"/>
                </a:solidFill>
              </a:rPr>
              <a:t>η πολεμική του Ισοκράτη, </a:t>
            </a:r>
            <a:r>
              <a:rPr lang="el-GR" dirty="0">
                <a:solidFill>
                  <a:schemeClr val="tx1"/>
                </a:solidFill>
              </a:rPr>
              <a:t>που ασκείται σε τρεις τομείς: αρχικά εναντίον των εριστικών(φιλοσόφων), στη συνέχεια κατά των δασκάλων της πολιτικής ρητορείας και τέλος κατά εκείνων που συγγράφουν τέχνες. </a:t>
            </a:r>
          </a:p>
        </p:txBody>
      </p:sp>
    </p:spTree>
    <p:extLst>
      <p:ext uri="{BB962C8B-B14F-4D97-AF65-F5344CB8AC3E}">
        <p14:creationId xmlns="" xmlns:p14="http://schemas.microsoft.com/office/powerpoint/2010/main" val="4287999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FDF51AA-06E4-46AE-A2F0-B23600005FD6}"/>
              </a:ext>
            </a:extLst>
          </p:cNvPr>
          <p:cNvSpPr>
            <a:spLocks noGrp="1"/>
          </p:cNvSpPr>
          <p:nvPr>
            <p:ph type="title"/>
          </p:nvPr>
        </p:nvSpPr>
        <p:spPr>
          <a:xfrm>
            <a:off x="2166336" y="364435"/>
            <a:ext cx="8911687" cy="1080052"/>
          </a:xfrm>
        </p:spPr>
        <p:txBody>
          <a:bodyPr>
            <a:normAutofit fontScale="90000"/>
          </a:bodyPr>
          <a:lstStyle/>
          <a:p>
            <a:pPr algn="ctr"/>
            <a:r>
              <a:rPr lang="el-GR" u="sng" dirty="0">
                <a:solidFill>
                  <a:schemeClr val="accent1"/>
                </a:solidFill>
              </a:rPr>
              <a:t>Διάρθρωση του έργου σε επιμέρους ενότητες:</a:t>
            </a:r>
          </a:p>
        </p:txBody>
      </p:sp>
      <p:sp>
        <p:nvSpPr>
          <p:cNvPr id="3" name="Θέση περιεχομένου 2">
            <a:extLst>
              <a:ext uri="{FF2B5EF4-FFF2-40B4-BE49-F238E27FC236}">
                <a16:creationId xmlns="" xmlns:a16="http://schemas.microsoft.com/office/drawing/2014/main" id="{EFEB615E-3765-4E3E-8F80-EA5D089DC66D}"/>
              </a:ext>
            </a:extLst>
          </p:cNvPr>
          <p:cNvSpPr>
            <a:spLocks noGrp="1"/>
          </p:cNvSpPr>
          <p:nvPr>
            <p:ph idx="1"/>
          </p:nvPr>
        </p:nvSpPr>
        <p:spPr>
          <a:xfrm>
            <a:off x="1736034" y="1540189"/>
            <a:ext cx="9772290" cy="4953376"/>
          </a:xfrm>
        </p:spPr>
        <p:txBody>
          <a:bodyPr>
            <a:normAutofit lnSpcReduction="10000"/>
          </a:bodyPr>
          <a:lstStyle/>
          <a:p>
            <a:r>
              <a:rPr lang="el-GR" dirty="0">
                <a:solidFill>
                  <a:schemeClr val="tx1"/>
                </a:solidFill>
              </a:rPr>
              <a:t>α) </a:t>
            </a:r>
            <a:r>
              <a:rPr lang="el-GR" b="1" u="sng" dirty="0">
                <a:solidFill>
                  <a:schemeClr val="tx1"/>
                </a:solidFill>
              </a:rPr>
              <a:t>1-8</a:t>
            </a:r>
            <a:r>
              <a:rPr lang="el-GR" dirty="0">
                <a:solidFill>
                  <a:schemeClr val="tx1"/>
                </a:solidFill>
              </a:rPr>
              <a:t>: </a:t>
            </a:r>
            <a:r>
              <a:rPr lang="el-GR" b="1" dirty="0">
                <a:solidFill>
                  <a:schemeClr val="tx1"/>
                </a:solidFill>
              </a:rPr>
              <a:t>Επιτίθεται στον ισχυρισμό των Σοφιστών </a:t>
            </a:r>
            <a:r>
              <a:rPr lang="el-GR" dirty="0">
                <a:solidFill>
                  <a:schemeClr val="tx1"/>
                </a:solidFill>
              </a:rPr>
              <a:t>– χωρίς να ονομάζεται κανείς συγκεκριμένα- οι οποίοι αλαζονικά θεωρούν ότι μεταδίδουν στους μαθητές όλα όσα χρειάζεται να μάθουν για να είναι ευτυχισμένοι, επιτυχημένοι και εύποροι. Θεωρεί ότι αυτοί οι δάσκαλοι είναι διψασμένοι για το χρήμα, δύσπιστοι προς τους μαθητές τους και χωρίς οποιαδήποτε γνώση των θεμάτων που παριστάνουν ότι διδάσκουν. </a:t>
            </a:r>
          </a:p>
          <a:p>
            <a:r>
              <a:rPr lang="el-GR" dirty="0">
                <a:solidFill>
                  <a:schemeClr val="tx1"/>
                </a:solidFill>
              </a:rPr>
              <a:t>β) </a:t>
            </a:r>
            <a:r>
              <a:rPr lang="el-GR" b="1" u="sng" dirty="0">
                <a:solidFill>
                  <a:schemeClr val="tx1"/>
                </a:solidFill>
              </a:rPr>
              <a:t>9-13</a:t>
            </a:r>
            <a:r>
              <a:rPr lang="el-GR" dirty="0">
                <a:solidFill>
                  <a:schemeClr val="tx1"/>
                </a:solidFill>
              </a:rPr>
              <a:t>: Ο ρήτορας </a:t>
            </a:r>
            <a:r>
              <a:rPr lang="el-GR" b="1" dirty="0">
                <a:solidFill>
                  <a:schemeClr val="tx1"/>
                </a:solidFill>
              </a:rPr>
              <a:t>επιχειρεί μια νέα επίθεση απέναντι σε αυτούς που ισχυρίζονται ότι διδάσκουν πολιτικούς λόγους, πολιτική ρητορεία</a:t>
            </a:r>
            <a:r>
              <a:rPr lang="el-GR" dirty="0">
                <a:solidFill>
                  <a:schemeClr val="tx1"/>
                </a:solidFill>
              </a:rPr>
              <a:t>, χωρίς να δίνουν προσοχή στην ικανότητα ή στην εμπειρία και διδάσκουν κάποιους δύσκαμπτους κανόνες, χωρίς καμιά μέριμνα για το πώς θα εφαρμοστούν με κατάλληλο τρόπο.</a:t>
            </a:r>
          </a:p>
          <a:p>
            <a:r>
              <a:rPr lang="el-GR" dirty="0">
                <a:solidFill>
                  <a:schemeClr val="tx1"/>
                </a:solidFill>
              </a:rPr>
              <a:t>γ)</a:t>
            </a:r>
            <a:r>
              <a:rPr lang="el-GR" b="1" u="sng" dirty="0">
                <a:solidFill>
                  <a:schemeClr val="tx1"/>
                </a:solidFill>
              </a:rPr>
              <a:t>14-18</a:t>
            </a:r>
            <a:r>
              <a:rPr lang="el-GR" b="1" dirty="0">
                <a:solidFill>
                  <a:schemeClr val="tx1"/>
                </a:solidFill>
              </a:rPr>
              <a:t>: Σκιαγραφεί την άποψή του για τη διδασκαλία. </a:t>
            </a:r>
            <a:r>
              <a:rPr lang="el-GR" dirty="0">
                <a:solidFill>
                  <a:schemeClr val="tx1"/>
                </a:solidFill>
              </a:rPr>
              <a:t>Ο ίδιος κρατά μετριοπαθή στάση, καθώς θεωρεί ότι ο ρόλος της παιδείας είναι σημαντικός για τους προικισμένους μαθητές αλλά δεν μπορεί να υπερκεράσει τις φυσικές καταβολές. Παράλληλα </a:t>
            </a:r>
            <a:r>
              <a:rPr lang="el-GR" b="1" dirty="0">
                <a:solidFill>
                  <a:schemeClr val="tx1"/>
                </a:solidFill>
              </a:rPr>
              <a:t>αναφέρεται και στον παραδειγματικό ρόλο του δασκάλου</a:t>
            </a:r>
            <a:r>
              <a:rPr lang="el-GR" dirty="0">
                <a:solidFill>
                  <a:schemeClr val="tx1"/>
                </a:solidFill>
              </a:rPr>
              <a:t>, ο οποίος εκτός από τη διδασκαλία θα πρέπει να αποτελεί παράδειγμα προς μίμηση για τους μαθητές του, γατί τότε οι εκπαιδευόμενοι θα γίνουν καλοί και ευχάριστοι ρήτορες. </a:t>
            </a:r>
          </a:p>
          <a:p>
            <a:r>
              <a:rPr lang="el-GR" dirty="0">
                <a:solidFill>
                  <a:schemeClr val="tx1"/>
                </a:solidFill>
              </a:rPr>
              <a:t>δ)</a:t>
            </a:r>
            <a:r>
              <a:rPr lang="el-GR" b="1" u="sng" dirty="0">
                <a:solidFill>
                  <a:schemeClr val="tx1"/>
                </a:solidFill>
              </a:rPr>
              <a:t>19-22</a:t>
            </a:r>
            <a:r>
              <a:rPr lang="el-GR" b="1" dirty="0">
                <a:solidFill>
                  <a:schemeClr val="tx1"/>
                </a:solidFill>
              </a:rPr>
              <a:t>: Ασκεί κριτική προς τους συντάκτες δικανικών λόγων </a:t>
            </a:r>
            <a:r>
              <a:rPr lang="el-GR" dirty="0">
                <a:solidFill>
                  <a:schemeClr val="tx1"/>
                </a:solidFill>
              </a:rPr>
              <a:t>και κλείσιμο του λόγου.</a:t>
            </a:r>
          </a:p>
        </p:txBody>
      </p:sp>
    </p:spTree>
    <p:extLst>
      <p:ext uri="{BB962C8B-B14F-4D97-AF65-F5344CB8AC3E}">
        <p14:creationId xmlns="" xmlns:p14="http://schemas.microsoft.com/office/powerpoint/2010/main" val="4002813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89850F7-5522-4DEA-B15C-78312158C4B1}"/>
              </a:ext>
            </a:extLst>
          </p:cNvPr>
          <p:cNvSpPr>
            <a:spLocks noGrp="1"/>
          </p:cNvSpPr>
          <p:nvPr>
            <p:ph type="title"/>
          </p:nvPr>
        </p:nvSpPr>
        <p:spPr>
          <a:xfrm>
            <a:off x="609600" y="179669"/>
            <a:ext cx="11343862" cy="761236"/>
          </a:xfrm>
        </p:spPr>
        <p:txBody>
          <a:bodyPr>
            <a:normAutofit fontScale="90000"/>
          </a:bodyPr>
          <a:lstStyle/>
          <a:p>
            <a:pPr algn="ctr"/>
            <a:r>
              <a:rPr lang="el-GR" u="sng" dirty="0">
                <a:solidFill>
                  <a:schemeClr val="accent1"/>
                </a:solidFill>
              </a:rPr>
              <a:t>Α΄ μέρος: 1-8: Επίθεση κατά των εριστικών φιλοσόφων:</a:t>
            </a:r>
          </a:p>
        </p:txBody>
      </p:sp>
      <p:sp>
        <p:nvSpPr>
          <p:cNvPr id="3" name="Θέση περιεχομένου 2">
            <a:extLst>
              <a:ext uri="{FF2B5EF4-FFF2-40B4-BE49-F238E27FC236}">
                <a16:creationId xmlns="" xmlns:a16="http://schemas.microsoft.com/office/drawing/2014/main" id="{ED1FA3BE-C34B-4ABA-B78C-65C802CD45DC}"/>
              </a:ext>
            </a:extLst>
          </p:cNvPr>
          <p:cNvSpPr>
            <a:spLocks noGrp="1"/>
          </p:cNvSpPr>
          <p:nvPr>
            <p:ph idx="1"/>
          </p:nvPr>
        </p:nvSpPr>
        <p:spPr>
          <a:xfrm>
            <a:off x="609600" y="1372365"/>
            <a:ext cx="11343862" cy="4750139"/>
          </a:xfrm>
        </p:spPr>
        <p:txBody>
          <a:bodyPr>
            <a:normAutofit fontScale="62500" lnSpcReduction="20000"/>
          </a:bodyPr>
          <a:lstStyle/>
          <a:p>
            <a:r>
              <a:rPr lang="el-GR" sz="2500" dirty="0">
                <a:solidFill>
                  <a:schemeClr val="tx1"/>
                </a:solidFill>
              </a:rPr>
              <a:t>Ο λόγος ξεκινά με την προσπάθεια του Ισοκράτη </a:t>
            </a:r>
            <a:r>
              <a:rPr lang="el-GR" sz="2500" b="1" dirty="0">
                <a:solidFill>
                  <a:schemeClr val="tx1"/>
                </a:solidFill>
              </a:rPr>
              <a:t>να δώσει τα τυπικά χαρακτηριστικά της διδασκαλίας των φιλοσόφων και των Σοφιστών</a:t>
            </a:r>
            <a:r>
              <a:rPr lang="el-GR" sz="2500" dirty="0">
                <a:solidFill>
                  <a:schemeClr val="tx1"/>
                </a:solidFill>
              </a:rPr>
              <a:t>. Στόχο έχει να τους απογυμνώσει από τον τίτλο του δασκάλου, </a:t>
            </a:r>
            <a:r>
              <a:rPr lang="el-GR" sz="2500" b="1" dirty="0">
                <a:solidFill>
                  <a:schemeClr val="tx1"/>
                </a:solidFill>
              </a:rPr>
              <a:t>ασκώντας κριτική στη διδακτική τους μέθοδο.</a:t>
            </a:r>
          </a:p>
          <a:p>
            <a:r>
              <a:rPr lang="el-GR" sz="2500" dirty="0">
                <a:solidFill>
                  <a:schemeClr val="tx1"/>
                </a:solidFill>
              </a:rPr>
              <a:t> Η βάση της κριτικής του εδράζεται στους εξής άξονες: </a:t>
            </a:r>
            <a:r>
              <a:rPr lang="el-GR" sz="2500" b="1" dirty="0">
                <a:solidFill>
                  <a:schemeClr val="tx1"/>
                </a:solidFill>
              </a:rPr>
              <a:t>α. δίνουν υποσχέσεις που δεν κρατούν</a:t>
            </a:r>
            <a:r>
              <a:rPr lang="el-GR" sz="2500" dirty="0">
                <a:solidFill>
                  <a:schemeClr val="tx1"/>
                </a:solidFill>
              </a:rPr>
              <a:t>, ειδικά ότι αντικείμενο της διδασκαλίας τους είναι η αρετή και η δικαιοσύνη, β. </a:t>
            </a:r>
            <a:r>
              <a:rPr lang="el-GR" sz="2500" b="1" dirty="0">
                <a:solidFill>
                  <a:schemeClr val="tx1"/>
                </a:solidFill>
              </a:rPr>
              <a:t>ότι ισχυρίζονται ότι διδάσκουν ιδιότητες που δεν κατέχουν οι ίδιοι</a:t>
            </a:r>
            <a:r>
              <a:rPr lang="el-GR" sz="2500" dirty="0">
                <a:solidFill>
                  <a:schemeClr val="tx1"/>
                </a:solidFill>
              </a:rPr>
              <a:t>, γ. </a:t>
            </a:r>
            <a:r>
              <a:rPr lang="el-GR" sz="2500" b="1" dirty="0">
                <a:solidFill>
                  <a:schemeClr val="tx1"/>
                </a:solidFill>
              </a:rPr>
              <a:t>ότι χρεώνουν σε εξευτελιστική τιμή τη διδασκαλία </a:t>
            </a:r>
            <a:r>
              <a:rPr lang="el-GR" sz="2500" dirty="0">
                <a:solidFill>
                  <a:schemeClr val="tx1"/>
                </a:solidFill>
              </a:rPr>
              <a:t>εξαιρετικά πολύτιμων μαθημάτων και δ. </a:t>
            </a:r>
            <a:r>
              <a:rPr lang="el-GR" sz="2500" b="1" dirty="0">
                <a:solidFill>
                  <a:schemeClr val="tx1"/>
                </a:solidFill>
              </a:rPr>
              <a:t>εάν ήταν ικανοί να διδάξουν αυτά που διατείνονται, θα εμπιστεύονταν τους μαθητές τους </a:t>
            </a:r>
            <a:r>
              <a:rPr lang="el-GR" sz="2500" dirty="0">
                <a:solidFill>
                  <a:schemeClr val="tx1"/>
                </a:solidFill>
              </a:rPr>
              <a:t>, κάτι που προφανώς δε συμβαίνει, εφόσον ζητούν για τις υπηρεσίες τους πληρωμή εκ των προτέρων. </a:t>
            </a:r>
            <a:r>
              <a:rPr lang="el-GR" sz="2500" i="1" dirty="0">
                <a:solidFill>
                  <a:schemeClr val="tx1"/>
                </a:solidFill>
              </a:rPr>
              <a:t>«</a:t>
            </a:r>
            <a:r>
              <a:rPr lang="el-GR" sz="2500" i="1" dirty="0" err="1">
                <a:solidFill>
                  <a:schemeClr val="tx1"/>
                </a:solidFill>
              </a:rPr>
              <a:t>ἀλλ</a:t>
            </a:r>
            <a:r>
              <a:rPr lang="el-GR" sz="2500" i="1" dirty="0">
                <a:solidFill>
                  <a:schemeClr val="tx1"/>
                </a:solidFill>
              </a:rPr>
              <a:t>᾽ </a:t>
            </a:r>
            <a:r>
              <a:rPr lang="el-GR" sz="2500" i="1" dirty="0" err="1">
                <a:solidFill>
                  <a:schemeClr val="tx1"/>
                </a:solidFill>
              </a:rPr>
              <a:t>εἰ</a:t>
            </a:r>
            <a:r>
              <a:rPr lang="el-GR" sz="2500" i="1" dirty="0">
                <a:solidFill>
                  <a:schemeClr val="tx1"/>
                </a:solidFill>
              </a:rPr>
              <a:t> </a:t>
            </a:r>
            <a:r>
              <a:rPr lang="el-GR" sz="2500" i="1" dirty="0" err="1">
                <a:solidFill>
                  <a:schemeClr val="tx1"/>
                </a:solidFill>
              </a:rPr>
              <a:t>μέν</a:t>
            </a:r>
            <a:r>
              <a:rPr lang="el-GR" sz="2500" i="1" dirty="0">
                <a:solidFill>
                  <a:schemeClr val="tx1"/>
                </a:solidFill>
              </a:rPr>
              <a:t> τι τῶν </a:t>
            </a:r>
            <a:r>
              <a:rPr lang="el-GR" sz="2500" i="1" dirty="0" err="1">
                <a:solidFill>
                  <a:schemeClr val="tx1"/>
                </a:solidFill>
              </a:rPr>
              <a:t>ἄλλων</a:t>
            </a:r>
            <a:r>
              <a:rPr lang="el-GR" sz="2500" i="1" dirty="0">
                <a:solidFill>
                  <a:schemeClr val="tx1"/>
                </a:solidFill>
              </a:rPr>
              <a:t> κτημάτων </a:t>
            </a:r>
            <a:r>
              <a:rPr lang="el-GR" sz="2500" i="1" dirty="0" err="1">
                <a:solidFill>
                  <a:schemeClr val="tx1"/>
                </a:solidFill>
              </a:rPr>
              <a:t>πολλοστοῦ</a:t>
            </a:r>
            <a:r>
              <a:rPr lang="el-GR" sz="2500" i="1" dirty="0">
                <a:solidFill>
                  <a:schemeClr val="tx1"/>
                </a:solidFill>
              </a:rPr>
              <a:t> μέρους </a:t>
            </a:r>
            <a:r>
              <a:rPr lang="el-GR" sz="2500" i="1" dirty="0" err="1">
                <a:solidFill>
                  <a:schemeClr val="tx1"/>
                </a:solidFill>
              </a:rPr>
              <a:t>τῆς</a:t>
            </a:r>
            <a:r>
              <a:rPr lang="el-GR" sz="2500" i="1" dirty="0">
                <a:solidFill>
                  <a:schemeClr val="tx1"/>
                </a:solidFill>
              </a:rPr>
              <a:t> </a:t>
            </a:r>
            <a:r>
              <a:rPr lang="el-GR" sz="2500" i="1" dirty="0" err="1">
                <a:solidFill>
                  <a:schemeClr val="tx1"/>
                </a:solidFill>
              </a:rPr>
              <a:t>ἀξίας</a:t>
            </a:r>
            <a:r>
              <a:rPr lang="el-GR" sz="2500" i="1" dirty="0">
                <a:solidFill>
                  <a:schemeClr val="tx1"/>
                </a:solidFill>
              </a:rPr>
              <a:t> </a:t>
            </a:r>
            <a:r>
              <a:rPr lang="el-GR" sz="2500" i="1" dirty="0" err="1">
                <a:solidFill>
                  <a:schemeClr val="tx1"/>
                </a:solidFill>
              </a:rPr>
              <a:t>ἐπώλουν</a:t>
            </a:r>
            <a:r>
              <a:rPr lang="el-GR" sz="2500" i="1" dirty="0">
                <a:solidFill>
                  <a:schemeClr val="tx1"/>
                </a:solidFill>
              </a:rPr>
              <a:t>, </a:t>
            </a:r>
            <a:r>
              <a:rPr lang="el-GR" sz="2500" i="1" dirty="0" err="1">
                <a:solidFill>
                  <a:schemeClr val="tx1"/>
                </a:solidFill>
              </a:rPr>
              <a:t>οὐκ</a:t>
            </a:r>
            <a:r>
              <a:rPr lang="el-GR" sz="2500" i="1" dirty="0">
                <a:solidFill>
                  <a:schemeClr val="tx1"/>
                </a:solidFill>
              </a:rPr>
              <a:t> </a:t>
            </a:r>
            <a:r>
              <a:rPr lang="el-GR" sz="2500" i="1" dirty="0" err="1">
                <a:solidFill>
                  <a:schemeClr val="tx1"/>
                </a:solidFill>
              </a:rPr>
              <a:t>ἂν</a:t>
            </a:r>
            <a:r>
              <a:rPr lang="el-GR" sz="2500" i="1" dirty="0">
                <a:solidFill>
                  <a:schemeClr val="tx1"/>
                </a:solidFill>
              </a:rPr>
              <a:t> </a:t>
            </a:r>
            <a:r>
              <a:rPr lang="el-GR" sz="2500" i="1" dirty="0" err="1">
                <a:solidFill>
                  <a:schemeClr val="tx1"/>
                </a:solidFill>
              </a:rPr>
              <a:t>ἠμφεσβήτησαν</a:t>
            </a:r>
            <a:r>
              <a:rPr lang="el-GR" sz="2500" i="1" dirty="0">
                <a:solidFill>
                  <a:schemeClr val="tx1"/>
                </a:solidFill>
              </a:rPr>
              <a:t> </a:t>
            </a:r>
            <a:r>
              <a:rPr lang="el-GR" sz="2500" i="1" dirty="0" err="1">
                <a:solidFill>
                  <a:schemeClr val="tx1"/>
                </a:solidFill>
              </a:rPr>
              <a:t>ὡς</a:t>
            </a:r>
            <a:r>
              <a:rPr lang="el-GR" sz="2500" i="1" dirty="0">
                <a:solidFill>
                  <a:schemeClr val="tx1"/>
                </a:solidFill>
              </a:rPr>
              <a:t> </a:t>
            </a:r>
            <a:r>
              <a:rPr lang="el-GR" sz="2500" i="1" dirty="0" err="1">
                <a:solidFill>
                  <a:schemeClr val="tx1"/>
                </a:solidFill>
              </a:rPr>
              <a:t>εὖ</a:t>
            </a:r>
            <a:r>
              <a:rPr lang="el-GR" sz="2500" i="1" dirty="0">
                <a:solidFill>
                  <a:schemeClr val="tx1"/>
                </a:solidFill>
              </a:rPr>
              <a:t> </a:t>
            </a:r>
            <a:r>
              <a:rPr lang="el-GR" sz="2500" i="1" dirty="0" err="1">
                <a:solidFill>
                  <a:schemeClr val="tx1"/>
                </a:solidFill>
              </a:rPr>
              <a:t>φρονοῦντες</a:t>
            </a:r>
            <a:r>
              <a:rPr lang="el-GR" sz="2500" i="1" dirty="0">
                <a:solidFill>
                  <a:schemeClr val="tx1"/>
                </a:solidFill>
              </a:rPr>
              <a:t> </a:t>
            </a:r>
            <a:r>
              <a:rPr lang="el-GR" sz="2500" i="1" dirty="0" err="1">
                <a:solidFill>
                  <a:schemeClr val="tx1"/>
                </a:solidFill>
              </a:rPr>
              <a:t>τυγχάνουσι</a:t>
            </a:r>
            <a:r>
              <a:rPr lang="el-GR" sz="2500" i="1" dirty="0">
                <a:solidFill>
                  <a:schemeClr val="tx1"/>
                </a:solidFill>
              </a:rPr>
              <a:t>, </a:t>
            </a:r>
            <a:r>
              <a:rPr lang="el-GR" sz="2500" i="1" dirty="0" err="1">
                <a:solidFill>
                  <a:schemeClr val="tx1"/>
                </a:solidFill>
              </a:rPr>
              <a:t>σύμπασαν</a:t>
            </a:r>
            <a:r>
              <a:rPr lang="el-GR" sz="2500" i="1" dirty="0">
                <a:solidFill>
                  <a:schemeClr val="tx1"/>
                </a:solidFill>
              </a:rPr>
              <a:t> </a:t>
            </a:r>
            <a:r>
              <a:rPr lang="el-GR" sz="2500" i="1" dirty="0" err="1">
                <a:solidFill>
                  <a:schemeClr val="tx1"/>
                </a:solidFill>
              </a:rPr>
              <a:t>δὲ</a:t>
            </a:r>
            <a:r>
              <a:rPr lang="el-GR" sz="2500" i="1" dirty="0">
                <a:solidFill>
                  <a:schemeClr val="tx1"/>
                </a:solidFill>
              </a:rPr>
              <a:t> </a:t>
            </a:r>
            <a:r>
              <a:rPr lang="el-GR" sz="2500" i="1" dirty="0" err="1">
                <a:solidFill>
                  <a:schemeClr val="tx1"/>
                </a:solidFill>
              </a:rPr>
              <a:t>τὴν</a:t>
            </a:r>
            <a:r>
              <a:rPr lang="el-GR" sz="2500" i="1" dirty="0">
                <a:solidFill>
                  <a:schemeClr val="tx1"/>
                </a:solidFill>
              </a:rPr>
              <a:t> </a:t>
            </a:r>
            <a:r>
              <a:rPr lang="el-GR" sz="2500" i="1" dirty="0" err="1">
                <a:solidFill>
                  <a:schemeClr val="tx1"/>
                </a:solidFill>
              </a:rPr>
              <a:t>ἀρετὴν</a:t>
            </a:r>
            <a:r>
              <a:rPr lang="el-GR" sz="2500" i="1" dirty="0">
                <a:solidFill>
                  <a:schemeClr val="tx1"/>
                </a:solidFill>
              </a:rPr>
              <a:t> </a:t>
            </a:r>
            <a:r>
              <a:rPr lang="el-GR" sz="2500" i="1" dirty="0" err="1">
                <a:solidFill>
                  <a:schemeClr val="tx1"/>
                </a:solidFill>
              </a:rPr>
              <a:t>καὶ</a:t>
            </a:r>
            <a:r>
              <a:rPr lang="el-GR" sz="2500" i="1" dirty="0">
                <a:solidFill>
                  <a:schemeClr val="tx1"/>
                </a:solidFill>
              </a:rPr>
              <a:t> </a:t>
            </a:r>
            <a:r>
              <a:rPr lang="el-GR" sz="2500" i="1" dirty="0" err="1">
                <a:solidFill>
                  <a:schemeClr val="tx1"/>
                </a:solidFill>
              </a:rPr>
              <a:t>τὴν</a:t>
            </a:r>
            <a:r>
              <a:rPr lang="el-GR" sz="2500" i="1" dirty="0">
                <a:solidFill>
                  <a:schemeClr val="tx1"/>
                </a:solidFill>
              </a:rPr>
              <a:t> </a:t>
            </a:r>
            <a:r>
              <a:rPr lang="el-GR" sz="2500" i="1" dirty="0" err="1">
                <a:solidFill>
                  <a:schemeClr val="tx1"/>
                </a:solidFill>
              </a:rPr>
              <a:t>εὐδαιμονίαν</a:t>
            </a:r>
            <a:r>
              <a:rPr lang="el-GR" sz="2500" i="1" dirty="0">
                <a:solidFill>
                  <a:schemeClr val="tx1"/>
                </a:solidFill>
              </a:rPr>
              <a:t> </a:t>
            </a:r>
            <a:r>
              <a:rPr lang="el-GR" sz="2500" i="1" dirty="0" err="1">
                <a:solidFill>
                  <a:schemeClr val="tx1"/>
                </a:solidFill>
              </a:rPr>
              <a:t>οὕτως</a:t>
            </a:r>
            <a:r>
              <a:rPr lang="el-GR" sz="2500" i="1" dirty="0">
                <a:solidFill>
                  <a:schemeClr val="tx1"/>
                </a:solidFill>
              </a:rPr>
              <a:t> </a:t>
            </a:r>
            <a:r>
              <a:rPr lang="el-GR" sz="2500" i="1" dirty="0" err="1">
                <a:solidFill>
                  <a:schemeClr val="tx1"/>
                </a:solidFill>
              </a:rPr>
              <a:t>ὀλίγου</a:t>
            </a:r>
            <a:r>
              <a:rPr lang="el-GR" sz="2500" i="1" dirty="0">
                <a:solidFill>
                  <a:schemeClr val="tx1"/>
                </a:solidFill>
              </a:rPr>
              <a:t> </a:t>
            </a:r>
            <a:r>
              <a:rPr lang="el-GR" sz="2500" i="1" dirty="0" err="1">
                <a:solidFill>
                  <a:schemeClr val="tx1"/>
                </a:solidFill>
              </a:rPr>
              <a:t>τιμῶντες</a:t>
            </a:r>
            <a:r>
              <a:rPr lang="el-GR" sz="2500" i="1" dirty="0">
                <a:solidFill>
                  <a:schemeClr val="tx1"/>
                </a:solidFill>
              </a:rPr>
              <a:t>, </a:t>
            </a:r>
            <a:r>
              <a:rPr lang="el-GR" sz="2500" i="1" dirty="0" err="1">
                <a:solidFill>
                  <a:schemeClr val="tx1"/>
                </a:solidFill>
              </a:rPr>
              <a:t>ὡς</a:t>
            </a:r>
            <a:r>
              <a:rPr lang="el-GR" sz="2500" i="1" dirty="0">
                <a:solidFill>
                  <a:schemeClr val="tx1"/>
                </a:solidFill>
              </a:rPr>
              <a:t> </a:t>
            </a:r>
            <a:r>
              <a:rPr lang="el-GR" sz="2500" i="1" dirty="0" err="1">
                <a:solidFill>
                  <a:schemeClr val="tx1"/>
                </a:solidFill>
              </a:rPr>
              <a:t>νοῦν</a:t>
            </a:r>
            <a:r>
              <a:rPr lang="el-GR" sz="2500" i="1" dirty="0">
                <a:solidFill>
                  <a:schemeClr val="tx1"/>
                </a:solidFill>
              </a:rPr>
              <a:t> </a:t>
            </a:r>
            <a:r>
              <a:rPr lang="el-GR" sz="2500" i="1" dirty="0" err="1">
                <a:solidFill>
                  <a:schemeClr val="tx1"/>
                </a:solidFill>
              </a:rPr>
              <a:t>ἔχοντες</a:t>
            </a:r>
            <a:r>
              <a:rPr lang="el-GR" sz="2500" i="1" dirty="0">
                <a:solidFill>
                  <a:schemeClr val="tx1"/>
                </a:solidFill>
              </a:rPr>
              <a:t> διδάσκαλοι τῶν </a:t>
            </a:r>
            <a:r>
              <a:rPr lang="el-GR" sz="2500" i="1" dirty="0" err="1">
                <a:solidFill>
                  <a:schemeClr val="tx1"/>
                </a:solidFill>
              </a:rPr>
              <a:t>ἄλλων</a:t>
            </a:r>
            <a:r>
              <a:rPr lang="el-GR" sz="2500" i="1" dirty="0">
                <a:solidFill>
                  <a:schemeClr val="tx1"/>
                </a:solidFill>
              </a:rPr>
              <a:t> </a:t>
            </a:r>
            <a:r>
              <a:rPr lang="el-GR" sz="2500" i="1" dirty="0" err="1">
                <a:solidFill>
                  <a:schemeClr val="tx1"/>
                </a:solidFill>
              </a:rPr>
              <a:t>ἀξιοῦσι</a:t>
            </a:r>
            <a:r>
              <a:rPr lang="el-GR" sz="2500" i="1" dirty="0">
                <a:solidFill>
                  <a:schemeClr val="tx1"/>
                </a:solidFill>
              </a:rPr>
              <a:t> γίγνεσθαι. </a:t>
            </a:r>
            <a:r>
              <a:rPr lang="el-GR" sz="2500" i="1" dirty="0" err="1">
                <a:solidFill>
                  <a:schemeClr val="tx1"/>
                </a:solidFill>
              </a:rPr>
              <a:t>καὶ</a:t>
            </a:r>
            <a:r>
              <a:rPr lang="el-GR" sz="2500" i="1" dirty="0">
                <a:solidFill>
                  <a:schemeClr val="tx1"/>
                </a:solidFill>
              </a:rPr>
              <a:t> </a:t>
            </a:r>
            <a:r>
              <a:rPr lang="el-GR" sz="2500" i="1" dirty="0" err="1">
                <a:solidFill>
                  <a:schemeClr val="tx1"/>
                </a:solidFill>
              </a:rPr>
              <a:t>λέγουσι</a:t>
            </a:r>
            <a:r>
              <a:rPr lang="el-GR" sz="2500" i="1" dirty="0">
                <a:solidFill>
                  <a:schemeClr val="tx1"/>
                </a:solidFill>
              </a:rPr>
              <a:t> </a:t>
            </a:r>
            <a:r>
              <a:rPr lang="el-GR" sz="2500" i="1" dirty="0" err="1">
                <a:solidFill>
                  <a:schemeClr val="tx1"/>
                </a:solidFill>
              </a:rPr>
              <a:t>μὲν</a:t>
            </a:r>
            <a:r>
              <a:rPr lang="el-GR" sz="2500" i="1" dirty="0">
                <a:solidFill>
                  <a:schemeClr val="tx1"/>
                </a:solidFill>
              </a:rPr>
              <a:t> </a:t>
            </a:r>
            <a:r>
              <a:rPr lang="el-GR" sz="2500" i="1" dirty="0" err="1">
                <a:solidFill>
                  <a:schemeClr val="tx1"/>
                </a:solidFill>
              </a:rPr>
              <a:t>ὡς</a:t>
            </a:r>
            <a:r>
              <a:rPr lang="el-GR" sz="2500" i="1" dirty="0">
                <a:solidFill>
                  <a:schemeClr val="tx1"/>
                </a:solidFill>
              </a:rPr>
              <a:t> </a:t>
            </a:r>
            <a:r>
              <a:rPr lang="el-GR" sz="2500" i="1" dirty="0" err="1">
                <a:solidFill>
                  <a:schemeClr val="tx1"/>
                </a:solidFill>
              </a:rPr>
              <a:t>οὐδὲν</a:t>
            </a:r>
            <a:r>
              <a:rPr lang="el-GR" sz="2500" i="1" dirty="0">
                <a:solidFill>
                  <a:schemeClr val="tx1"/>
                </a:solidFill>
              </a:rPr>
              <a:t> δέονται χρημάτων, </a:t>
            </a:r>
            <a:r>
              <a:rPr lang="el-GR" sz="2500" i="1" dirty="0" err="1">
                <a:solidFill>
                  <a:schemeClr val="tx1"/>
                </a:solidFill>
              </a:rPr>
              <a:t>ἀργυρίδιον</a:t>
            </a:r>
            <a:r>
              <a:rPr lang="el-GR" sz="2500" i="1" dirty="0">
                <a:solidFill>
                  <a:schemeClr val="tx1"/>
                </a:solidFill>
              </a:rPr>
              <a:t> </a:t>
            </a:r>
            <a:r>
              <a:rPr lang="el-GR" sz="2500" i="1" dirty="0" err="1">
                <a:solidFill>
                  <a:schemeClr val="tx1"/>
                </a:solidFill>
              </a:rPr>
              <a:t>καὶ</a:t>
            </a:r>
            <a:r>
              <a:rPr lang="el-GR" sz="2500" i="1" dirty="0">
                <a:solidFill>
                  <a:schemeClr val="tx1"/>
                </a:solidFill>
              </a:rPr>
              <a:t> </a:t>
            </a:r>
            <a:r>
              <a:rPr lang="el-GR" sz="2500" i="1" dirty="0" err="1">
                <a:solidFill>
                  <a:schemeClr val="tx1"/>
                </a:solidFill>
              </a:rPr>
              <a:t>χρυσίδιον</a:t>
            </a:r>
            <a:r>
              <a:rPr lang="el-GR" sz="2500" i="1" dirty="0">
                <a:solidFill>
                  <a:schemeClr val="tx1"/>
                </a:solidFill>
              </a:rPr>
              <a:t> </a:t>
            </a:r>
            <a:r>
              <a:rPr lang="el-GR" sz="2500" i="1" dirty="0" err="1">
                <a:solidFill>
                  <a:schemeClr val="tx1"/>
                </a:solidFill>
              </a:rPr>
              <a:t>τὸν</a:t>
            </a:r>
            <a:r>
              <a:rPr lang="el-GR" sz="2500" i="1" dirty="0">
                <a:solidFill>
                  <a:schemeClr val="tx1"/>
                </a:solidFill>
              </a:rPr>
              <a:t> </a:t>
            </a:r>
            <a:r>
              <a:rPr lang="el-GR" sz="2500" i="1" dirty="0" err="1">
                <a:solidFill>
                  <a:schemeClr val="tx1"/>
                </a:solidFill>
              </a:rPr>
              <a:t>πλοῦτον</a:t>
            </a:r>
            <a:r>
              <a:rPr lang="el-GR" sz="2500" i="1" dirty="0">
                <a:solidFill>
                  <a:schemeClr val="tx1"/>
                </a:solidFill>
              </a:rPr>
              <a:t> </a:t>
            </a:r>
            <a:r>
              <a:rPr lang="el-GR" sz="2500" i="1" dirty="0" err="1">
                <a:solidFill>
                  <a:schemeClr val="tx1"/>
                </a:solidFill>
              </a:rPr>
              <a:t>ἀποκαλοῦντες</a:t>
            </a:r>
            <a:r>
              <a:rPr lang="el-GR" sz="2500" i="1" dirty="0">
                <a:solidFill>
                  <a:schemeClr val="tx1"/>
                </a:solidFill>
              </a:rPr>
              <a:t>, </a:t>
            </a:r>
            <a:r>
              <a:rPr lang="el-GR" sz="2500" i="1" dirty="0" err="1">
                <a:solidFill>
                  <a:schemeClr val="tx1"/>
                </a:solidFill>
              </a:rPr>
              <a:t>μικροῦ</a:t>
            </a:r>
            <a:r>
              <a:rPr lang="el-GR" sz="2500" i="1" dirty="0">
                <a:solidFill>
                  <a:schemeClr val="tx1"/>
                </a:solidFill>
              </a:rPr>
              <a:t> </a:t>
            </a:r>
            <a:r>
              <a:rPr lang="el-GR" sz="2500" i="1" dirty="0" err="1">
                <a:solidFill>
                  <a:schemeClr val="tx1"/>
                </a:solidFill>
              </a:rPr>
              <a:t>δὲ</a:t>
            </a:r>
            <a:r>
              <a:rPr lang="el-GR" sz="2500" i="1" dirty="0">
                <a:solidFill>
                  <a:schemeClr val="tx1"/>
                </a:solidFill>
              </a:rPr>
              <a:t> κέρδους </a:t>
            </a:r>
            <a:r>
              <a:rPr lang="el-GR" sz="2500" i="1" dirty="0" err="1">
                <a:solidFill>
                  <a:schemeClr val="tx1"/>
                </a:solidFill>
              </a:rPr>
              <a:t>ὀρεγόμενοι</a:t>
            </a:r>
            <a:r>
              <a:rPr lang="el-GR" sz="2500" i="1" dirty="0">
                <a:solidFill>
                  <a:schemeClr val="tx1"/>
                </a:solidFill>
              </a:rPr>
              <a:t> μόνον </a:t>
            </a:r>
            <a:r>
              <a:rPr lang="el-GR" sz="2500" i="1" dirty="0" err="1">
                <a:solidFill>
                  <a:schemeClr val="tx1"/>
                </a:solidFill>
              </a:rPr>
              <a:t>οὐκ</a:t>
            </a:r>
            <a:r>
              <a:rPr lang="el-GR" sz="2500" i="1" dirty="0">
                <a:solidFill>
                  <a:schemeClr val="tx1"/>
                </a:solidFill>
              </a:rPr>
              <a:t> </a:t>
            </a:r>
            <a:r>
              <a:rPr lang="el-GR" sz="2500" i="1" dirty="0" err="1">
                <a:solidFill>
                  <a:schemeClr val="tx1"/>
                </a:solidFill>
              </a:rPr>
              <a:t>ἀθανάτους</a:t>
            </a:r>
            <a:r>
              <a:rPr lang="el-GR" sz="2500" i="1" dirty="0">
                <a:solidFill>
                  <a:schemeClr val="tx1"/>
                </a:solidFill>
              </a:rPr>
              <a:t> </a:t>
            </a:r>
            <a:r>
              <a:rPr lang="el-GR" sz="2500" i="1" dirty="0" err="1">
                <a:solidFill>
                  <a:schemeClr val="tx1"/>
                </a:solidFill>
              </a:rPr>
              <a:t>ὑπισχνοῦνται</a:t>
            </a:r>
            <a:r>
              <a:rPr lang="el-GR" sz="2500" i="1" dirty="0">
                <a:solidFill>
                  <a:schemeClr val="tx1"/>
                </a:solidFill>
              </a:rPr>
              <a:t> </a:t>
            </a:r>
            <a:r>
              <a:rPr lang="el-GR" sz="2500" i="1" dirty="0" err="1">
                <a:solidFill>
                  <a:schemeClr val="tx1"/>
                </a:solidFill>
              </a:rPr>
              <a:t>τοὺς</a:t>
            </a:r>
            <a:r>
              <a:rPr lang="el-GR" sz="2500" i="1" dirty="0">
                <a:solidFill>
                  <a:schemeClr val="tx1"/>
                </a:solidFill>
              </a:rPr>
              <a:t> </a:t>
            </a:r>
            <a:r>
              <a:rPr lang="el-GR" sz="2500" i="1" dirty="0" err="1">
                <a:solidFill>
                  <a:schemeClr val="tx1"/>
                </a:solidFill>
              </a:rPr>
              <a:t>συνόντας</a:t>
            </a:r>
            <a:r>
              <a:rPr lang="el-GR" sz="2500" i="1" dirty="0">
                <a:solidFill>
                  <a:schemeClr val="tx1"/>
                </a:solidFill>
              </a:rPr>
              <a:t> </a:t>
            </a:r>
            <a:r>
              <a:rPr lang="el-GR" sz="2500" i="1" dirty="0" err="1">
                <a:solidFill>
                  <a:schemeClr val="tx1"/>
                </a:solidFill>
              </a:rPr>
              <a:t>ποιήσειν</a:t>
            </a:r>
            <a:r>
              <a:rPr lang="el-GR" sz="2500" i="1" dirty="0">
                <a:solidFill>
                  <a:schemeClr val="tx1"/>
                </a:solidFill>
              </a:rPr>
              <a:t>».</a:t>
            </a:r>
          </a:p>
          <a:p>
            <a:r>
              <a:rPr lang="el-GR" sz="2500" b="1" dirty="0">
                <a:solidFill>
                  <a:schemeClr val="tx1"/>
                </a:solidFill>
              </a:rPr>
              <a:t>Τονίζει ότι το αντικείμενο της διδασκαλίας τους αλλά και ο στόχος της δεν ανταποκρίνονται στις αρχικές τους υποσχέσεις,</a:t>
            </a:r>
            <a:r>
              <a:rPr lang="el-GR" sz="2500" dirty="0">
                <a:solidFill>
                  <a:schemeClr val="tx1"/>
                </a:solidFill>
              </a:rPr>
              <a:t> γεγονός που τους καθιστά αναξιόπιστους. Κατακρίνονται για τη παντελή αδιαφορία τους προς την αλήθεια από υπερβολική εμπιστοσύνη στις ικανότητές τους. Συνεπώς, δικαιολογημένα προκαλούν την περιφρόνηση όλων καθώς με το πρόσχημα της αναζήτησης της αλήθειας εμπλέκονται σε έριδες που αφορούν την ηθική αλλά αμέσως μετά εξαπατούν με ψεύδη. </a:t>
            </a:r>
          </a:p>
          <a:p>
            <a:r>
              <a:rPr lang="el-GR" sz="2500" dirty="0">
                <a:solidFill>
                  <a:schemeClr val="tx1"/>
                </a:solidFill>
              </a:rPr>
              <a:t>Συμπεραίνει ότι </a:t>
            </a:r>
            <a:r>
              <a:rPr lang="el-GR" sz="2500" b="1" dirty="0">
                <a:solidFill>
                  <a:schemeClr val="tx1"/>
                </a:solidFill>
              </a:rPr>
              <a:t>η διδασκαλία τους δεν έχει κανένα όφελος για τους μαθητές τους</a:t>
            </a:r>
            <a:r>
              <a:rPr lang="el-GR" sz="2500" dirty="0">
                <a:solidFill>
                  <a:schemeClr val="tx1"/>
                </a:solidFill>
              </a:rPr>
              <a:t>, καταλογίζει σε αυτούς </a:t>
            </a:r>
            <a:r>
              <a:rPr lang="el-GR" sz="2500" i="1" dirty="0">
                <a:solidFill>
                  <a:schemeClr val="tx1"/>
                </a:solidFill>
              </a:rPr>
              <a:t>«</a:t>
            </a:r>
            <a:r>
              <a:rPr lang="el-GR" sz="2500" i="1" dirty="0" err="1">
                <a:solidFill>
                  <a:schemeClr val="tx1"/>
                </a:solidFill>
              </a:rPr>
              <a:t>ἀδολεσχίαν</a:t>
            </a:r>
            <a:r>
              <a:rPr lang="el-GR" sz="2500" i="1" dirty="0">
                <a:solidFill>
                  <a:schemeClr val="tx1"/>
                </a:solidFill>
              </a:rPr>
              <a:t> </a:t>
            </a:r>
            <a:r>
              <a:rPr lang="el-GR" sz="2500" i="1" dirty="0" err="1">
                <a:solidFill>
                  <a:schemeClr val="tx1"/>
                </a:solidFill>
              </a:rPr>
              <a:t>καὶ</a:t>
            </a:r>
            <a:r>
              <a:rPr lang="el-GR" sz="2500" i="1" dirty="0">
                <a:solidFill>
                  <a:schemeClr val="tx1"/>
                </a:solidFill>
              </a:rPr>
              <a:t> </a:t>
            </a:r>
            <a:r>
              <a:rPr lang="el-GR" sz="2500" i="1" dirty="0" err="1">
                <a:solidFill>
                  <a:schemeClr val="tx1"/>
                </a:solidFill>
              </a:rPr>
              <a:t>μικρολογίαν</a:t>
            </a:r>
            <a:r>
              <a:rPr lang="el-GR" sz="2500" i="1" dirty="0">
                <a:solidFill>
                  <a:schemeClr val="tx1"/>
                </a:solidFill>
              </a:rPr>
              <a:t> </a:t>
            </a:r>
            <a:r>
              <a:rPr lang="el-GR" sz="2500" i="1" dirty="0" err="1">
                <a:solidFill>
                  <a:schemeClr val="tx1"/>
                </a:solidFill>
              </a:rPr>
              <a:t>ἀλλ</a:t>
            </a:r>
            <a:r>
              <a:rPr lang="el-GR" sz="2500" i="1" dirty="0">
                <a:solidFill>
                  <a:schemeClr val="tx1"/>
                </a:solidFill>
              </a:rPr>
              <a:t>' </a:t>
            </a:r>
            <a:r>
              <a:rPr lang="el-GR" sz="2500" i="1" dirty="0" err="1">
                <a:solidFill>
                  <a:schemeClr val="tx1"/>
                </a:solidFill>
              </a:rPr>
              <a:t>οὐ</a:t>
            </a:r>
            <a:r>
              <a:rPr lang="el-GR" sz="2500" i="1" dirty="0">
                <a:solidFill>
                  <a:schemeClr val="tx1"/>
                </a:solidFill>
              </a:rPr>
              <a:t> </a:t>
            </a:r>
            <a:r>
              <a:rPr lang="el-GR" sz="2500" i="1" dirty="0" err="1">
                <a:solidFill>
                  <a:schemeClr val="tx1"/>
                </a:solidFill>
              </a:rPr>
              <a:t>τῆς</a:t>
            </a:r>
            <a:r>
              <a:rPr lang="el-GR" sz="2500" i="1" dirty="0">
                <a:solidFill>
                  <a:schemeClr val="tx1"/>
                </a:solidFill>
              </a:rPr>
              <a:t> </a:t>
            </a:r>
            <a:r>
              <a:rPr lang="el-GR" sz="2500" i="1" dirty="0" err="1">
                <a:solidFill>
                  <a:schemeClr val="tx1"/>
                </a:solidFill>
              </a:rPr>
              <a:t>ψυχῆς</a:t>
            </a:r>
            <a:r>
              <a:rPr lang="el-GR" sz="2500" i="1" dirty="0">
                <a:solidFill>
                  <a:schemeClr val="tx1"/>
                </a:solidFill>
              </a:rPr>
              <a:t> </a:t>
            </a:r>
            <a:r>
              <a:rPr lang="el-GR" sz="2500" i="1" dirty="0" err="1">
                <a:solidFill>
                  <a:schemeClr val="tx1"/>
                </a:solidFill>
              </a:rPr>
              <a:t>ἐπιμέλειαν</a:t>
            </a:r>
            <a:r>
              <a:rPr lang="el-GR" sz="2500" i="1" dirty="0">
                <a:solidFill>
                  <a:schemeClr val="tx1"/>
                </a:solidFill>
              </a:rPr>
              <a:t>» </a:t>
            </a:r>
            <a:r>
              <a:rPr lang="el-GR" sz="2500" dirty="0">
                <a:solidFill>
                  <a:schemeClr val="tx1"/>
                </a:solidFill>
              </a:rPr>
              <a:t>και ίσως στο σημείο αυτό να επικαλείται μία παραδοσιακή διαφωνία που χρησιμοποιήθηκε από εκείνους που ισχυρίζονταν ότι η αρετή δεν μπορεί να διδαχθεί. </a:t>
            </a:r>
          </a:p>
          <a:p>
            <a:endParaRPr lang="el-GR" dirty="0"/>
          </a:p>
        </p:txBody>
      </p:sp>
    </p:spTree>
    <p:extLst>
      <p:ext uri="{BB962C8B-B14F-4D97-AF65-F5344CB8AC3E}">
        <p14:creationId xmlns="" xmlns:p14="http://schemas.microsoft.com/office/powerpoint/2010/main" val="3413436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D25AA1A-0A80-459D-882C-6B1D3581604D}"/>
              </a:ext>
            </a:extLst>
          </p:cNvPr>
          <p:cNvSpPr>
            <a:spLocks noGrp="1"/>
          </p:cNvSpPr>
          <p:nvPr>
            <p:ph type="title"/>
          </p:nvPr>
        </p:nvSpPr>
        <p:spPr>
          <a:xfrm>
            <a:off x="687388" y="306333"/>
            <a:ext cx="10813512" cy="1280890"/>
          </a:xfrm>
        </p:spPr>
        <p:txBody>
          <a:bodyPr>
            <a:normAutofit/>
          </a:bodyPr>
          <a:lstStyle/>
          <a:p>
            <a:pPr algn="ctr"/>
            <a:r>
              <a:rPr lang="el-GR" sz="3200" u="sng" dirty="0">
                <a:solidFill>
                  <a:schemeClr val="accent1"/>
                </a:solidFill>
              </a:rPr>
              <a:t>Β’ μέρος: 9-13 : Εναντίον όσων διδάσκουν πολιτική ρητορεία:</a:t>
            </a:r>
          </a:p>
        </p:txBody>
      </p:sp>
      <p:sp>
        <p:nvSpPr>
          <p:cNvPr id="3" name="Θέση περιεχομένου 2">
            <a:extLst>
              <a:ext uri="{FF2B5EF4-FFF2-40B4-BE49-F238E27FC236}">
                <a16:creationId xmlns="" xmlns:a16="http://schemas.microsoft.com/office/drawing/2014/main" id="{CFE54671-89B6-4BB8-A369-2306377AEF7C}"/>
              </a:ext>
            </a:extLst>
          </p:cNvPr>
          <p:cNvSpPr>
            <a:spLocks noGrp="1"/>
          </p:cNvSpPr>
          <p:nvPr>
            <p:ph idx="1"/>
          </p:nvPr>
        </p:nvSpPr>
        <p:spPr>
          <a:xfrm>
            <a:off x="691100" y="1587223"/>
            <a:ext cx="10813512" cy="5118377"/>
          </a:xfrm>
        </p:spPr>
        <p:txBody>
          <a:bodyPr>
            <a:normAutofit/>
          </a:bodyPr>
          <a:lstStyle/>
          <a:p>
            <a:r>
              <a:rPr lang="el-GR" b="0" i="0" dirty="0">
                <a:solidFill>
                  <a:schemeClr val="tx1"/>
                </a:solidFill>
                <a:effectLst/>
                <a:latin typeface="Century Gothic (Κυρίως κείμενο)"/>
              </a:rPr>
              <a:t>Οξεία </a:t>
            </a:r>
            <a:r>
              <a:rPr lang="el-GR" b="1" i="0" dirty="0">
                <a:solidFill>
                  <a:schemeClr val="tx1"/>
                </a:solidFill>
                <a:effectLst/>
                <a:latin typeface="Century Gothic (Κυρίως κείμενο)"/>
              </a:rPr>
              <a:t>επίθεση </a:t>
            </a:r>
            <a:r>
              <a:rPr lang="el-GR" b="0" i="0" dirty="0">
                <a:solidFill>
                  <a:schemeClr val="tx1"/>
                </a:solidFill>
                <a:effectLst/>
                <a:latin typeface="Century Gothic (Κυρίως κείμενο)"/>
              </a:rPr>
              <a:t>εξαπολύει ο Ισοκράτης και </a:t>
            </a:r>
            <a:r>
              <a:rPr lang="el-GR" b="1" i="0" dirty="0">
                <a:solidFill>
                  <a:schemeClr val="tx1"/>
                </a:solidFill>
                <a:effectLst/>
                <a:latin typeface="Century Gothic (Κυρίως κείμενο)"/>
              </a:rPr>
              <a:t>εναντίον των δασκάλων της</a:t>
            </a:r>
            <a:r>
              <a:rPr lang="en-US" b="1" i="0" dirty="0">
                <a:solidFill>
                  <a:schemeClr val="tx1"/>
                </a:solidFill>
                <a:effectLst/>
                <a:latin typeface="Century Gothic (Κυρίως κείμενο)"/>
              </a:rPr>
              <a:t> </a:t>
            </a:r>
            <a:r>
              <a:rPr lang="el-GR" b="1" i="0" dirty="0">
                <a:solidFill>
                  <a:schemeClr val="tx1"/>
                </a:solidFill>
                <a:effectLst/>
                <a:latin typeface="Century Gothic (Κυρίως κείμενο)"/>
              </a:rPr>
              <a:t>πολιτικής ρητορείας</a:t>
            </a:r>
            <a:r>
              <a:rPr lang="en-US" b="0" i="0" dirty="0">
                <a:solidFill>
                  <a:schemeClr val="tx1"/>
                </a:solidFill>
                <a:effectLst/>
                <a:latin typeface="Century Gothic (Κυρίως κείμενο)"/>
              </a:rPr>
              <a:t>. </a:t>
            </a:r>
            <a:r>
              <a:rPr lang="el-GR" b="0" i="0" dirty="0">
                <a:solidFill>
                  <a:schemeClr val="tx1"/>
                </a:solidFill>
                <a:effectLst/>
                <a:latin typeface="Century Gothic (Κυρίως κείμενο)"/>
              </a:rPr>
              <a:t>Στο σημείο αυτό φαίνεται ο Ισοκράτης να μοιράζεται με</a:t>
            </a:r>
            <a:r>
              <a:rPr lang="en-US" b="0" i="0" dirty="0">
                <a:solidFill>
                  <a:schemeClr val="tx1"/>
                </a:solidFill>
                <a:effectLst/>
                <a:latin typeface="Century Gothic (Κυρίως κείμενο)"/>
              </a:rPr>
              <a:t> </a:t>
            </a:r>
            <a:r>
              <a:rPr lang="el-GR" b="0" i="0" dirty="0">
                <a:solidFill>
                  <a:schemeClr val="tx1"/>
                </a:solidFill>
                <a:effectLst/>
                <a:latin typeface="Century Gothic (Κυρίως κείμενο)"/>
              </a:rPr>
              <a:t>τον Σωκράτη και τους Σωκρατικούς τους φιλοσοφικούς στόχους αναζήτησης της</a:t>
            </a:r>
            <a:r>
              <a:rPr lang="en-US" b="0" i="0" dirty="0">
                <a:solidFill>
                  <a:schemeClr val="tx1"/>
                </a:solidFill>
                <a:effectLst/>
                <a:latin typeface="Century Gothic (Κυρίως κείμενο)"/>
              </a:rPr>
              <a:t> </a:t>
            </a:r>
            <a:r>
              <a:rPr lang="el-GR" b="0" i="0" dirty="0">
                <a:solidFill>
                  <a:schemeClr val="tx1"/>
                </a:solidFill>
                <a:effectLst/>
                <a:latin typeface="Century Gothic (Κυρίως κείμενο)"/>
              </a:rPr>
              <a:t>αλήθειας, του </a:t>
            </a:r>
            <a:r>
              <a:rPr lang="el-GR" b="0" i="1" dirty="0">
                <a:solidFill>
                  <a:schemeClr val="tx1"/>
                </a:solidFill>
                <a:effectLst/>
                <a:latin typeface="Century Gothic (Κυρίως κείμενο)"/>
              </a:rPr>
              <a:t>«</a:t>
            </a:r>
            <a:r>
              <a:rPr lang="el-GR" b="0" i="1" dirty="0" err="1">
                <a:solidFill>
                  <a:schemeClr val="tx1"/>
                </a:solidFill>
                <a:effectLst/>
                <a:latin typeface="Century Gothic (Κυρίως κείμενο)"/>
              </a:rPr>
              <a:t>ὀρθῶς</a:t>
            </a:r>
            <a:r>
              <a:rPr lang="el-GR" b="0" i="1" dirty="0">
                <a:solidFill>
                  <a:schemeClr val="tx1"/>
                </a:solidFill>
                <a:effectLst/>
                <a:latin typeface="Century Gothic (Κυρίως κείμενο)"/>
              </a:rPr>
              <a:t> </a:t>
            </a:r>
            <a:r>
              <a:rPr lang="el-GR" b="0" i="1" dirty="0" err="1">
                <a:solidFill>
                  <a:schemeClr val="tx1"/>
                </a:solidFill>
                <a:effectLst/>
                <a:latin typeface="Century Gothic (Κυρίως κείμενο)"/>
              </a:rPr>
              <a:t>φρονεῖν</a:t>
            </a:r>
            <a:r>
              <a:rPr lang="el-GR" b="0" i="0" dirty="0">
                <a:solidFill>
                  <a:schemeClr val="tx1"/>
                </a:solidFill>
                <a:effectLst/>
                <a:latin typeface="Century Gothic (Κυρίως κείμενο)"/>
              </a:rPr>
              <a:t>» ή της</a:t>
            </a:r>
            <a:r>
              <a:rPr lang="en-US" b="0" i="0" dirty="0">
                <a:solidFill>
                  <a:schemeClr val="tx1"/>
                </a:solidFill>
                <a:effectLst/>
                <a:latin typeface="Century Gothic (Κυρίως κείμενο)"/>
              </a:rPr>
              <a:t> </a:t>
            </a:r>
            <a:r>
              <a:rPr lang="el-GR" b="0" i="0" dirty="0">
                <a:solidFill>
                  <a:schemeClr val="tx1"/>
                </a:solidFill>
                <a:effectLst/>
                <a:latin typeface="Century Gothic (Κυρίως κείμενο)"/>
              </a:rPr>
              <a:t>καλλιέργειας της ψυχής , την οποία δε βλέπει να</a:t>
            </a:r>
            <a:r>
              <a:rPr lang="en-US" b="0" i="0" dirty="0">
                <a:solidFill>
                  <a:schemeClr val="tx1"/>
                </a:solidFill>
                <a:effectLst/>
                <a:latin typeface="Century Gothic (Κυρίως κείμενο)"/>
              </a:rPr>
              <a:t> </a:t>
            </a:r>
            <a:r>
              <a:rPr lang="el-GR" b="0" i="0" dirty="0">
                <a:solidFill>
                  <a:schemeClr val="tx1"/>
                </a:solidFill>
                <a:effectLst/>
                <a:latin typeface="Century Gothic (Κυρίως κείμενο)"/>
              </a:rPr>
              <a:t>πραγματώνεται με την </a:t>
            </a:r>
            <a:r>
              <a:rPr lang="el-GR" b="0" i="1" dirty="0">
                <a:solidFill>
                  <a:schemeClr val="tx1"/>
                </a:solidFill>
                <a:effectLst/>
                <a:latin typeface="Century Gothic (Κυρίως κείμενο)"/>
              </a:rPr>
              <a:t>«</a:t>
            </a:r>
            <a:r>
              <a:rPr lang="el-GR" b="0" i="1" dirty="0" err="1">
                <a:solidFill>
                  <a:schemeClr val="tx1"/>
                </a:solidFill>
                <a:effectLst/>
                <a:latin typeface="Century Gothic (Κυρίως κείμενο)"/>
              </a:rPr>
              <a:t>ἀδολεσχίαν</a:t>
            </a:r>
            <a:r>
              <a:rPr lang="el-GR" b="0" i="1" dirty="0">
                <a:solidFill>
                  <a:schemeClr val="tx1"/>
                </a:solidFill>
                <a:effectLst/>
                <a:latin typeface="Century Gothic (Κυρίως κείμενο)"/>
              </a:rPr>
              <a:t>» </a:t>
            </a:r>
            <a:r>
              <a:rPr lang="el-GR" b="0" i="0" dirty="0">
                <a:solidFill>
                  <a:schemeClr val="tx1"/>
                </a:solidFill>
                <a:effectLst/>
                <a:latin typeface="Century Gothic (Κυρίως κείμενο)"/>
              </a:rPr>
              <a:t>και τη</a:t>
            </a:r>
            <a:r>
              <a:rPr lang="en-US" b="0" i="0" dirty="0">
                <a:solidFill>
                  <a:schemeClr val="tx1"/>
                </a:solidFill>
                <a:effectLst/>
                <a:latin typeface="Century Gothic (Κυρίως κείμενο)"/>
              </a:rPr>
              <a:t> </a:t>
            </a:r>
            <a:r>
              <a:rPr lang="el-GR" b="0" i="1" dirty="0">
                <a:solidFill>
                  <a:schemeClr val="tx1"/>
                </a:solidFill>
                <a:effectLst/>
                <a:latin typeface="Century Gothic (Κυρίως κείμενο)"/>
              </a:rPr>
              <a:t>«</a:t>
            </a:r>
            <a:r>
              <a:rPr lang="el-GR" b="0" i="1" dirty="0" err="1">
                <a:solidFill>
                  <a:schemeClr val="tx1"/>
                </a:solidFill>
                <a:effectLst/>
                <a:latin typeface="Century Gothic (Κυρίως κείμενο)"/>
              </a:rPr>
              <a:t>μικρολογίαν</a:t>
            </a:r>
            <a:r>
              <a:rPr lang="el-GR" b="0" i="1" dirty="0">
                <a:solidFill>
                  <a:schemeClr val="tx1"/>
                </a:solidFill>
                <a:effectLst/>
                <a:latin typeface="Century Gothic (Κυρίως κείμενο)"/>
              </a:rPr>
              <a:t>» </a:t>
            </a:r>
            <a:r>
              <a:rPr lang="el-GR" b="0" i="0" dirty="0">
                <a:solidFill>
                  <a:schemeClr val="tx1"/>
                </a:solidFill>
                <a:effectLst/>
                <a:latin typeface="Century Gothic (Κυρίως κείμενο)"/>
              </a:rPr>
              <a:t>αλλά με τη διαμόρφωση μιας αίσθησης για τα δέοντα.</a:t>
            </a:r>
            <a:r>
              <a:rPr lang="el-GR" dirty="0">
                <a:solidFill>
                  <a:schemeClr val="tx1"/>
                </a:solidFill>
                <a:latin typeface="Century Gothic (Κυρίως κείμενο)"/>
              </a:rPr>
              <a:t> </a:t>
            </a:r>
          </a:p>
          <a:p>
            <a:r>
              <a:rPr lang="el-GR" b="1" dirty="0">
                <a:solidFill>
                  <a:schemeClr val="tx1"/>
                </a:solidFill>
              </a:rPr>
              <a:t>Τους κατηγορεί</a:t>
            </a:r>
            <a:r>
              <a:rPr lang="el-GR" dirty="0">
                <a:solidFill>
                  <a:schemeClr val="tx1"/>
                </a:solidFill>
              </a:rPr>
              <a:t>, ότι έχουν επινοήσει μια τέχνη του λόγου που </a:t>
            </a:r>
            <a:r>
              <a:rPr lang="el-GR" b="1" dirty="0">
                <a:solidFill>
                  <a:schemeClr val="tx1"/>
                </a:solidFill>
              </a:rPr>
              <a:t>στερείται ευελιξίας</a:t>
            </a:r>
            <a:r>
              <a:rPr lang="el-GR" dirty="0">
                <a:solidFill>
                  <a:schemeClr val="tx1"/>
                </a:solidFill>
              </a:rPr>
              <a:t> και </a:t>
            </a:r>
            <a:r>
              <a:rPr lang="el-GR" b="1" dirty="0">
                <a:solidFill>
                  <a:schemeClr val="tx1"/>
                </a:solidFill>
              </a:rPr>
              <a:t>για μια απλοϊκή προσέγγιση της ρητορικής </a:t>
            </a:r>
            <a:r>
              <a:rPr lang="el-GR" dirty="0">
                <a:solidFill>
                  <a:schemeClr val="tx1"/>
                </a:solidFill>
              </a:rPr>
              <a:t>που απαιτούσε από τον μαθητή μόνο μηχανιστική αναπαραγωγή έτοιμων σχημάτων, χωρίς φαντασία και δημιουργικότητα. Έτσι </a:t>
            </a:r>
            <a:r>
              <a:rPr lang="el-GR" b="1" dirty="0">
                <a:solidFill>
                  <a:schemeClr val="tx1"/>
                </a:solidFill>
              </a:rPr>
              <a:t>τους προσάπτει αλαζονεία</a:t>
            </a:r>
            <a:r>
              <a:rPr lang="el-GR" dirty="0">
                <a:solidFill>
                  <a:schemeClr val="tx1"/>
                </a:solidFill>
              </a:rPr>
              <a:t> χωρίς καμία ουσιαστική προσφορά μέσω της τέχνης τους. </a:t>
            </a:r>
            <a:r>
              <a:rPr lang="el-GR" i="1" dirty="0">
                <a:solidFill>
                  <a:schemeClr val="tx1"/>
                </a:solidFill>
              </a:rPr>
              <a:t>«</a:t>
            </a:r>
            <a:r>
              <a:rPr lang="el-GR" i="1" dirty="0" err="1">
                <a:solidFill>
                  <a:schemeClr val="tx1"/>
                </a:solidFill>
              </a:rPr>
              <a:t>τίς</a:t>
            </a:r>
            <a:r>
              <a:rPr lang="el-GR" i="1" dirty="0">
                <a:solidFill>
                  <a:schemeClr val="tx1"/>
                </a:solidFill>
              </a:rPr>
              <a:t> </a:t>
            </a:r>
            <a:r>
              <a:rPr lang="el-GR" i="1" dirty="0" err="1">
                <a:solidFill>
                  <a:schemeClr val="tx1"/>
                </a:solidFill>
              </a:rPr>
              <a:t>γὰρ</a:t>
            </a:r>
            <a:r>
              <a:rPr lang="el-GR" i="1" dirty="0">
                <a:solidFill>
                  <a:schemeClr val="tx1"/>
                </a:solidFill>
              </a:rPr>
              <a:t> </a:t>
            </a:r>
            <a:r>
              <a:rPr lang="el-GR" i="1" dirty="0" err="1">
                <a:solidFill>
                  <a:schemeClr val="tx1"/>
                </a:solidFill>
              </a:rPr>
              <a:t>οὐκ</a:t>
            </a:r>
            <a:r>
              <a:rPr lang="el-GR" i="1" dirty="0">
                <a:solidFill>
                  <a:schemeClr val="tx1"/>
                </a:solidFill>
              </a:rPr>
              <a:t> </a:t>
            </a:r>
            <a:r>
              <a:rPr lang="el-GR" i="1" dirty="0" err="1">
                <a:solidFill>
                  <a:schemeClr val="tx1"/>
                </a:solidFill>
              </a:rPr>
              <a:t>οἶδε</a:t>
            </a:r>
            <a:r>
              <a:rPr lang="el-GR" i="1" dirty="0">
                <a:solidFill>
                  <a:schemeClr val="tx1"/>
                </a:solidFill>
              </a:rPr>
              <a:t> </a:t>
            </a:r>
            <a:r>
              <a:rPr lang="el-GR" i="1" dirty="0" err="1">
                <a:solidFill>
                  <a:schemeClr val="tx1"/>
                </a:solidFill>
              </a:rPr>
              <a:t>πλὴν</a:t>
            </a:r>
            <a:r>
              <a:rPr lang="el-GR" i="1" dirty="0">
                <a:solidFill>
                  <a:schemeClr val="tx1"/>
                </a:solidFill>
              </a:rPr>
              <a:t> </a:t>
            </a:r>
            <a:r>
              <a:rPr lang="el-GR" i="1" dirty="0" err="1">
                <a:solidFill>
                  <a:schemeClr val="tx1"/>
                </a:solidFill>
              </a:rPr>
              <a:t>τούτων</a:t>
            </a:r>
            <a:r>
              <a:rPr lang="el-GR" i="1" dirty="0">
                <a:solidFill>
                  <a:schemeClr val="tx1"/>
                </a:solidFill>
              </a:rPr>
              <a:t> </a:t>
            </a:r>
            <a:r>
              <a:rPr lang="el-GR" i="1" dirty="0" err="1">
                <a:solidFill>
                  <a:schemeClr val="tx1"/>
                </a:solidFill>
              </a:rPr>
              <a:t>ὅτι</a:t>
            </a:r>
            <a:r>
              <a:rPr lang="el-GR" i="1" dirty="0">
                <a:solidFill>
                  <a:schemeClr val="tx1"/>
                </a:solidFill>
              </a:rPr>
              <a:t> </a:t>
            </a:r>
            <a:r>
              <a:rPr lang="el-GR" i="1" dirty="0" err="1">
                <a:solidFill>
                  <a:schemeClr val="tx1"/>
                </a:solidFill>
              </a:rPr>
              <a:t>τὸ</a:t>
            </a:r>
            <a:r>
              <a:rPr lang="el-GR" i="1" dirty="0">
                <a:solidFill>
                  <a:schemeClr val="tx1"/>
                </a:solidFill>
              </a:rPr>
              <a:t> </a:t>
            </a:r>
            <a:r>
              <a:rPr lang="el-GR" i="1" dirty="0" err="1">
                <a:solidFill>
                  <a:schemeClr val="tx1"/>
                </a:solidFill>
              </a:rPr>
              <a:t>μὲν</a:t>
            </a:r>
            <a:r>
              <a:rPr lang="el-GR" i="1" dirty="0">
                <a:solidFill>
                  <a:schemeClr val="tx1"/>
                </a:solidFill>
              </a:rPr>
              <a:t> τῶν </a:t>
            </a:r>
            <a:r>
              <a:rPr lang="el-GR" i="1" dirty="0" err="1">
                <a:solidFill>
                  <a:schemeClr val="tx1"/>
                </a:solidFill>
              </a:rPr>
              <a:t>γραμμάτων</a:t>
            </a:r>
            <a:r>
              <a:rPr lang="el-GR" i="1" dirty="0">
                <a:solidFill>
                  <a:schemeClr val="tx1"/>
                </a:solidFill>
              </a:rPr>
              <a:t> </a:t>
            </a:r>
            <a:r>
              <a:rPr lang="el-GR" i="1" dirty="0" err="1">
                <a:solidFill>
                  <a:schemeClr val="tx1"/>
                </a:solidFill>
              </a:rPr>
              <a:t>ἀκινήτως</a:t>
            </a:r>
            <a:r>
              <a:rPr lang="el-GR" i="1" dirty="0">
                <a:solidFill>
                  <a:schemeClr val="tx1"/>
                </a:solidFill>
              </a:rPr>
              <a:t> </a:t>
            </a:r>
            <a:r>
              <a:rPr lang="el-GR" i="1" dirty="0" err="1">
                <a:solidFill>
                  <a:schemeClr val="tx1"/>
                </a:solidFill>
              </a:rPr>
              <a:t>ἔχει</a:t>
            </a:r>
            <a:r>
              <a:rPr lang="el-GR" i="1" dirty="0">
                <a:solidFill>
                  <a:schemeClr val="tx1"/>
                </a:solidFill>
              </a:rPr>
              <a:t> </a:t>
            </a:r>
            <a:r>
              <a:rPr lang="el-GR" i="1" dirty="0" err="1">
                <a:solidFill>
                  <a:schemeClr val="tx1"/>
                </a:solidFill>
              </a:rPr>
              <a:t>καὶ</a:t>
            </a:r>
            <a:r>
              <a:rPr lang="el-GR" i="1" dirty="0">
                <a:solidFill>
                  <a:schemeClr val="tx1"/>
                </a:solidFill>
              </a:rPr>
              <a:t> </a:t>
            </a:r>
            <a:r>
              <a:rPr lang="el-GR" i="1" dirty="0" err="1">
                <a:solidFill>
                  <a:schemeClr val="tx1"/>
                </a:solidFill>
              </a:rPr>
              <a:t>μένει</a:t>
            </a:r>
            <a:r>
              <a:rPr lang="el-GR" i="1" dirty="0">
                <a:solidFill>
                  <a:schemeClr val="tx1"/>
                </a:solidFill>
              </a:rPr>
              <a:t> </a:t>
            </a:r>
            <a:r>
              <a:rPr lang="el-GR" i="1" dirty="0" err="1">
                <a:solidFill>
                  <a:schemeClr val="tx1"/>
                </a:solidFill>
              </a:rPr>
              <a:t>κατὰ</a:t>
            </a:r>
            <a:r>
              <a:rPr lang="el-GR" i="1" dirty="0">
                <a:solidFill>
                  <a:schemeClr val="tx1"/>
                </a:solidFill>
              </a:rPr>
              <a:t> </a:t>
            </a:r>
            <a:r>
              <a:rPr lang="el-GR" i="1" dirty="0" err="1">
                <a:solidFill>
                  <a:schemeClr val="tx1"/>
                </a:solidFill>
              </a:rPr>
              <a:t>ταὐτό</a:t>
            </a:r>
            <a:r>
              <a:rPr lang="el-GR" i="1" dirty="0">
                <a:solidFill>
                  <a:schemeClr val="tx1"/>
                </a:solidFill>
              </a:rPr>
              <a:t>, </a:t>
            </a:r>
            <a:r>
              <a:rPr lang="el-GR" i="1" dirty="0" err="1">
                <a:solidFill>
                  <a:schemeClr val="tx1"/>
                </a:solidFill>
              </a:rPr>
              <a:t>ὥστε</a:t>
            </a:r>
            <a:r>
              <a:rPr lang="el-GR" i="1" dirty="0">
                <a:solidFill>
                  <a:schemeClr val="tx1"/>
                </a:solidFill>
              </a:rPr>
              <a:t> </a:t>
            </a:r>
            <a:r>
              <a:rPr lang="el-GR" i="1" dirty="0" err="1">
                <a:solidFill>
                  <a:schemeClr val="tx1"/>
                </a:solidFill>
              </a:rPr>
              <a:t>τοῖς</a:t>
            </a:r>
            <a:r>
              <a:rPr lang="el-GR" i="1" dirty="0">
                <a:solidFill>
                  <a:schemeClr val="tx1"/>
                </a:solidFill>
              </a:rPr>
              <a:t> </a:t>
            </a:r>
            <a:r>
              <a:rPr lang="el-GR" i="1" dirty="0" err="1">
                <a:solidFill>
                  <a:schemeClr val="tx1"/>
                </a:solidFill>
              </a:rPr>
              <a:t>αὐτοῖς</a:t>
            </a:r>
            <a:r>
              <a:rPr lang="el-GR" i="1" dirty="0">
                <a:solidFill>
                  <a:schemeClr val="tx1"/>
                </a:solidFill>
              </a:rPr>
              <a:t> </a:t>
            </a:r>
            <a:r>
              <a:rPr lang="el-GR" i="1" dirty="0" err="1">
                <a:solidFill>
                  <a:schemeClr val="tx1"/>
                </a:solidFill>
              </a:rPr>
              <a:t>ἀεὶ</a:t>
            </a:r>
            <a:r>
              <a:rPr lang="el-GR" i="1" dirty="0">
                <a:solidFill>
                  <a:schemeClr val="tx1"/>
                </a:solidFill>
              </a:rPr>
              <a:t> </a:t>
            </a:r>
            <a:r>
              <a:rPr lang="el-GR" i="1" dirty="0" err="1">
                <a:solidFill>
                  <a:schemeClr val="tx1"/>
                </a:solidFill>
              </a:rPr>
              <a:t>περὶ</a:t>
            </a:r>
            <a:r>
              <a:rPr lang="el-GR" i="1" dirty="0">
                <a:solidFill>
                  <a:schemeClr val="tx1"/>
                </a:solidFill>
              </a:rPr>
              <a:t> τῶν </a:t>
            </a:r>
            <a:r>
              <a:rPr lang="el-GR" i="1" dirty="0" err="1">
                <a:solidFill>
                  <a:schemeClr val="tx1"/>
                </a:solidFill>
              </a:rPr>
              <a:t>αὐτῶν</a:t>
            </a:r>
            <a:r>
              <a:rPr lang="el-GR" i="1" dirty="0">
                <a:solidFill>
                  <a:schemeClr val="tx1"/>
                </a:solidFill>
              </a:rPr>
              <a:t> </a:t>
            </a:r>
            <a:r>
              <a:rPr lang="el-GR" i="1" dirty="0" err="1">
                <a:solidFill>
                  <a:schemeClr val="tx1"/>
                </a:solidFill>
              </a:rPr>
              <a:t>χρώμενοι</a:t>
            </a:r>
            <a:r>
              <a:rPr lang="el-GR" i="1" dirty="0">
                <a:solidFill>
                  <a:schemeClr val="tx1"/>
                </a:solidFill>
              </a:rPr>
              <a:t> </a:t>
            </a:r>
            <a:r>
              <a:rPr lang="el-GR" i="1" dirty="0" err="1">
                <a:solidFill>
                  <a:schemeClr val="tx1"/>
                </a:solidFill>
              </a:rPr>
              <a:t>διατελοῦμεν</a:t>
            </a:r>
            <a:r>
              <a:rPr lang="el-GR" i="1" dirty="0">
                <a:solidFill>
                  <a:schemeClr val="tx1"/>
                </a:solidFill>
              </a:rPr>
              <a:t>, </a:t>
            </a:r>
            <a:r>
              <a:rPr lang="el-GR" i="1" dirty="0" err="1">
                <a:solidFill>
                  <a:schemeClr val="tx1"/>
                </a:solidFill>
              </a:rPr>
              <a:t>τὸ</a:t>
            </a:r>
            <a:r>
              <a:rPr lang="el-GR" i="1" dirty="0">
                <a:solidFill>
                  <a:schemeClr val="tx1"/>
                </a:solidFill>
              </a:rPr>
              <a:t> </a:t>
            </a:r>
            <a:r>
              <a:rPr lang="el-GR" i="1" dirty="0" err="1">
                <a:solidFill>
                  <a:schemeClr val="tx1"/>
                </a:solidFill>
              </a:rPr>
              <a:t>δὲ</a:t>
            </a:r>
            <a:r>
              <a:rPr lang="el-GR" i="1" dirty="0">
                <a:solidFill>
                  <a:schemeClr val="tx1"/>
                </a:solidFill>
              </a:rPr>
              <a:t> τῶν </a:t>
            </a:r>
            <a:r>
              <a:rPr lang="el-GR" i="1" dirty="0" err="1">
                <a:solidFill>
                  <a:schemeClr val="tx1"/>
                </a:solidFill>
              </a:rPr>
              <a:t>λόγων</a:t>
            </a:r>
            <a:r>
              <a:rPr lang="el-GR" i="1" dirty="0">
                <a:solidFill>
                  <a:schemeClr val="tx1"/>
                </a:solidFill>
              </a:rPr>
              <a:t> </a:t>
            </a:r>
            <a:r>
              <a:rPr lang="el-GR" i="1" dirty="0" err="1">
                <a:solidFill>
                  <a:schemeClr val="tx1"/>
                </a:solidFill>
              </a:rPr>
              <a:t>πᾶν</a:t>
            </a:r>
            <a:r>
              <a:rPr lang="el-GR" i="1" dirty="0">
                <a:solidFill>
                  <a:schemeClr val="tx1"/>
                </a:solidFill>
              </a:rPr>
              <a:t> </a:t>
            </a:r>
            <a:r>
              <a:rPr lang="el-GR" i="1" dirty="0" err="1">
                <a:solidFill>
                  <a:schemeClr val="tx1"/>
                </a:solidFill>
              </a:rPr>
              <a:t>τοὐναντίον</a:t>
            </a:r>
            <a:r>
              <a:rPr lang="el-GR" i="1" dirty="0">
                <a:solidFill>
                  <a:schemeClr val="tx1"/>
                </a:solidFill>
              </a:rPr>
              <a:t> </a:t>
            </a:r>
            <a:r>
              <a:rPr lang="el-GR" i="1" dirty="0" err="1">
                <a:solidFill>
                  <a:schemeClr val="tx1"/>
                </a:solidFill>
              </a:rPr>
              <a:t>πέπονθεν</a:t>
            </a:r>
            <a:r>
              <a:rPr lang="el-GR" i="1" dirty="0">
                <a:solidFill>
                  <a:schemeClr val="tx1"/>
                </a:solidFill>
              </a:rPr>
              <a:t>».</a:t>
            </a:r>
          </a:p>
          <a:p>
            <a:r>
              <a:rPr lang="el-GR" dirty="0">
                <a:solidFill>
                  <a:schemeClr val="tx1"/>
                </a:solidFill>
              </a:rPr>
              <a:t> Σύμφωνα με τον ρήτορα </a:t>
            </a:r>
            <a:r>
              <a:rPr lang="el-GR" b="1" dirty="0">
                <a:solidFill>
                  <a:schemeClr val="tx1"/>
                </a:solidFill>
              </a:rPr>
              <a:t>η καλή ρητορική πρέπει να ταιριάζει στην περίσταση (καιρόν), </a:t>
            </a:r>
            <a:r>
              <a:rPr lang="el-GR" dirty="0">
                <a:solidFill>
                  <a:schemeClr val="tx1"/>
                </a:solidFill>
              </a:rPr>
              <a:t>να έχει το </a:t>
            </a:r>
            <a:r>
              <a:rPr lang="el-GR" b="1" dirty="0">
                <a:solidFill>
                  <a:schemeClr val="tx1"/>
                </a:solidFill>
              </a:rPr>
              <a:t>κατάλληλο ύφος και να είναι πρωτότυπη </a:t>
            </a:r>
            <a:r>
              <a:rPr lang="el-GR" i="1" dirty="0">
                <a:solidFill>
                  <a:schemeClr val="tx1"/>
                </a:solidFill>
              </a:rPr>
              <a:t>«</a:t>
            </a:r>
            <a:r>
              <a:rPr lang="el-GR" i="1" dirty="0" err="1">
                <a:solidFill>
                  <a:schemeClr val="tx1"/>
                </a:solidFill>
              </a:rPr>
              <a:t>τοὺς</a:t>
            </a:r>
            <a:r>
              <a:rPr lang="el-GR" i="1" dirty="0">
                <a:solidFill>
                  <a:schemeClr val="tx1"/>
                </a:solidFill>
              </a:rPr>
              <a:t> </a:t>
            </a:r>
            <a:r>
              <a:rPr lang="el-GR" i="1" dirty="0" err="1">
                <a:solidFill>
                  <a:schemeClr val="tx1"/>
                </a:solidFill>
              </a:rPr>
              <a:t>μὲν</a:t>
            </a:r>
            <a:r>
              <a:rPr lang="el-GR" i="1" dirty="0">
                <a:solidFill>
                  <a:schemeClr val="tx1"/>
                </a:solidFill>
              </a:rPr>
              <a:t> </a:t>
            </a:r>
            <a:r>
              <a:rPr lang="el-GR" i="1" dirty="0" err="1">
                <a:solidFill>
                  <a:schemeClr val="tx1"/>
                </a:solidFill>
              </a:rPr>
              <a:t>γὰρ</a:t>
            </a:r>
            <a:r>
              <a:rPr lang="el-GR" i="1" dirty="0">
                <a:solidFill>
                  <a:schemeClr val="tx1"/>
                </a:solidFill>
              </a:rPr>
              <a:t> </a:t>
            </a:r>
            <a:r>
              <a:rPr lang="el-GR" i="1" dirty="0" err="1">
                <a:solidFill>
                  <a:schemeClr val="tx1"/>
                </a:solidFill>
              </a:rPr>
              <a:t>λόγους</a:t>
            </a:r>
            <a:r>
              <a:rPr lang="el-GR" i="1" dirty="0">
                <a:solidFill>
                  <a:schemeClr val="tx1"/>
                </a:solidFill>
              </a:rPr>
              <a:t> </a:t>
            </a:r>
            <a:r>
              <a:rPr lang="el-GR" i="1" dirty="0" err="1">
                <a:solidFill>
                  <a:schemeClr val="tx1"/>
                </a:solidFill>
              </a:rPr>
              <a:t>οὐχ</a:t>
            </a:r>
            <a:r>
              <a:rPr lang="el-GR" i="1" dirty="0">
                <a:solidFill>
                  <a:schemeClr val="tx1"/>
                </a:solidFill>
              </a:rPr>
              <a:t> </a:t>
            </a:r>
            <a:r>
              <a:rPr lang="el-GR" i="1" dirty="0" err="1">
                <a:solidFill>
                  <a:schemeClr val="tx1"/>
                </a:solidFill>
              </a:rPr>
              <a:t>οἷόν</a:t>
            </a:r>
            <a:r>
              <a:rPr lang="el-GR" i="1" dirty="0">
                <a:solidFill>
                  <a:schemeClr val="tx1"/>
                </a:solidFill>
              </a:rPr>
              <a:t> τε </a:t>
            </a:r>
            <a:r>
              <a:rPr lang="el-GR" i="1" dirty="0" err="1">
                <a:solidFill>
                  <a:schemeClr val="tx1"/>
                </a:solidFill>
              </a:rPr>
              <a:t>καλῶς</a:t>
            </a:r>
            <a:r>
              <a:rPr lang="el-GR" i="1" dirty="0">
                <a:solidFill>
                  <a:schemeClr val="tx1"/>
                </a:solidFill>
              </a:rPr>
              <a:t> </a:t>
            </a:r>
            <a:r>
              <a:rPr lang="el-GR" i="1" dirty="0" err="1">
                <a:solidFill>
                  <a:schemeClr val="tx1"/>
                </a:solidFill>
              </a:rPr>
              <a:t>ἔχειν</a:t>
            </a:r>
            <a:r>
              <a:rPr lang="el-GR" i="1" dirty="0">
                <a:solidFill>
                  <a:schemeClr val="tx1"/>
                </a:solidFill>
              </a:rPr>
              <a:t>, </a:t>
            </a:r>
            <a:r>
              <a:rPr lang="el-GR" i="1" dirty="0" err="1">
                <a:solidFill>
                  <a:schemeClr val="tx1"/>
                </a:solidFill>
              </a:rPr>
              <a:t>ἢν</a:t>
            </a:r>
            <a:r>
              <a:rPr lang="el-GR" i="1" dirty="0">
                <a:solidFill>
                  <a:schemeClr val="tx1"/>
                </a:solidFill>
              </a:rPr>
              <a:t> </a:t>
            </a:r>
            <a:r>
              <a:rPr lang="el-GR" i="1" dirty="0" err="1">
                <a:solidFill>
                  <a:schemeClr val="tx1"/>
                </a:solidFill>
              </a:rPr>
              <a:t>μὴ</a:t>
            </a:r>
            <a:r>
              <a:rPr lang="el-GR" i="1" dirty="0">
                <a:solidFill>
                  <a:schemeClr val="tx1"/>
                </a:solidFill>
              </a:rPr>
              <a:t> τῶν </a:t>
            </a:r>
            <a:r>
              <a:rPr lang="el-GR" i="1" dirty="0" err="1">
                <a:solidFill>
                  <a:schemeClr val="tx1"/>
                </a:solidFill>
              </a:rPr>
              <a:t>καιρῶν</a:t>
            </a:r>
            <a:r>
              <a:rPr lang="el-GR" i="1" dirty="0">
                <a:solidFill>
                  <a:schemeClr val="tx1"/>
                </a:solidFill>
              </a:rPr>
              <a:t> </a:t>
            </a:r>
            <a:r>
              <a:rPr lang="el-GR" i="1" dirty="0" err="1">
                <a:solidFill>
                  <a:schemeClr val="tx1"/>
                </a:solidFill>
              </a:rPr>
              <a:t>καὶ</a:t>
            </a:r>
            <a:r>
              <a:rPr lang="el-GR" i="1" dirty="0">
                <a:solidFill>
                  <a:schemeClr val="tx1"/>
                </a:solidFill>
              </a:rPr>
              <a:t> </a:t>
            </a:r>
            <a:r>
              <a:rPr lang="el-GR" i="1" dirty="0" err="1">
                <a:solidFill>
                  <a:schemeClr val="tx1"/>
                </a:solidFill>
              </a:rPr>
              <a:t>τοῦ</a:t>
            </a:r>
            <a:r>
              <a:rPr lang="el-GR" i="1" dirty="0">
                <a:solidFill>
                  <a:schemeClr val="tx1"/>
                </a:solidFill>
              </a:rPr>
              <a:t> </a:t>
            </a:r>
            <a:r>
              <a:rPr lang="el-GR" i="1" dirty="0" err="1">
                <a:solidFill>
                  <a:schemeClr val="tx1"/>
                </a:solidFill>
              </a:rPr>
              <a:t>πρεπόντως</a:t>
            </a:r>
            <a:r>
              <a:rPr lang="el-GR" i="1" dirty="0">
                <a:solidFill>
                  <a:schemeClr val="tx1"/>
                </a:solidFill>
              </a:rPr>
              <a:t> </a:t>
            </a:r>
            <a:r>
              <a:rPr lang="el-GR" i="1" dirty="0" err="1">
                <a:solidFill>
                  <a:schemeClr val="tx1"/>
                </a:solidFill>
              </a:rPr>
              <a:t>καὶ</a:t>
            </a:r>
            <a:r>
              <a:rPr lang="el-GR" i="1" dirty="0">
                <a:solidFill>
                  <a:schemeClr val="tx1"/>
                </a:solidFill>
              </a:rPr>
              <a:t> </a:t>
            </a:r>
            <a:r>
              <a:rPr lang="el-GR" i="1" dirty="0" err="1">
                <a:solidFill>
                  <a:schemeClr val="tx1"/>
                </a:solidFill>
              </a:rPr>
              <a:t>τοῦ</a:t>
            </a:r>
            <a:r>
              <a:rPr lang="el-GR" i="1" dirty="0">
                <a:solidFill>
                  <a:schemeClr val="tx1"/>
                </a:solidFill>
              </a:rPr>
              <a:t> </a:t>
            </a:r>
            <a:r>
              <a:rPr lang="el-GR" i="1" dirty="0" err="1">
                <a:solidFill>
                  <a:schemeClr val="tx1"/>
                </a:solidFill>
              </a:rPr>
              <a:t>καινῶς</a:t>
            </a:r>
            <a:r>
              <a:rPr lang="el-GR" i="1" dirty="0">
                <a:solidFill>
                  <a:schemeClr val="tx1"/>
                </a:solidFill>
              </a:rPr>
              <a:t> </a:t>
            </a:r>
            <a:r>
              <a:rPr lang="el-GR" i="1" dirty="0" err="1">
                <a:solidFill>
                  <a:schemeClr val="tx1"/>
                </a:solidFill>
              </a:rPr>
              <a:t>ἔχειν</a:t>
            </a:r>
            <a:r>
              <a:rPr lang="el-GR" i="1" dirty="0">
                <a:solidFill>
                  <a:schemeClr val="tx1"/>
                </a:solidFill>
              </a:rPr>
              <a:t> </a:t>
            </a:r>
            <a:r>
              <a:rPr lang="el-GR" i="1" dirty="0" err="1">
                <a:solidFill>
                  <a:schemeClr val="tx1"/>
                </a:solidFill>
              </a:rPr>
              <a:t>μετάσχωσιν</a:t>
            </a:r>
            <a:r>
              <a:rPr lang="el-GR" i="1" dirty="0">
                <a:solidFill>
                  <a:schemeClr val="tx1"/>
                </a:solidFill>
              </a:rPr>
              <a:t>». </a:t>
            </a:r>
            <a:r>
              <a:rPr lang="el-GR" dirty="0">
                <a:solidFill>
                  <a:schemeClr val="tx1"/>
                </a:solidFill>
              </a:rPr>
              <a:t>Αυτά είναι τα τρία κριτήρια της καλής ρητορείας, που αναγνωρίζονται από τον Ισοκράτη.</a:t>
            </a:r>
          </a:p>
        </p:txBody>
      </p:sp>
    </p:spTree>
    <p:extLst>
      <p:ext uri="{BB962C8B-B14F-4D97-AF65-F5344CB8AC3E}">
        <p14:creationId xmlns="" xmlns:p14="http://schemas.microsoft.com/office/powerpoint/2010/main" val="495033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BCB26D7-F897-41E2-B94C-7FF8B947F0FC}"/>
              </a:ext>
            </a:extLst>
          </p:cNvPr>
          <p:cNvSpPr>
            <a:spLocks noGrp="1"/>
          </p:cNvSpPr>
          <p:nvPr>
            <p:ph type="title"/>
          </p:nvPr>
        </p:nvSpPr>
        <p:spPr>
          <a:xfrm>
            <a:off x="781878" y="173537"/>
            <a:ext cx="11211339" cy="773241"/>
          </a:xfrm>
        </p:spPr>
        <p:txBody>
          <a:bodyPr/>
          <a:lstStyle/>
          <a:p>
            <a:pPr algn="ctr"/>
            <a:r>
              <a:rPr lang="el-GR" u="sng" dirty="0">
                <a:solidFill>
                  <a:schemeClr val="accent1"/>
                </a:solidFill>
              </a:rPr>
              <a:t>Γ’ μέρος : 14- 18: Η ρητορική του Ισοκράτη:</a:t>
            </a:r>
          </a:p>
        </p:txBody>
      </p:sp>
      <p:sp>
        <p:nvSpPr>
          <p:cNvPr id="3" name="Θέση περιεχομένου 2">
            <a:extLst>
              <a:ext uri="{FF2B5EF4-FFF2-40B4-BE49-F238E27FC236}">
                <a16:creationId xmlns="" xmlns:a16="http://schemas.microsoft.com/office/drawing/2014/main" id="{00FF7808-138E-4421-A833-1BBAD6EDD920}"/>
              </a:ext>
            </a:extLst>
          </p:cNvPr>
          <p:cNvSpPr>
            <a:spLocks noGrp="1"/>
          </p:cNvSpPr>
          <p:nvPr>
            <p:ph idx="1"/>
          </p:nvPr>
        </p:nvSpPr>
        <p:spPr>
          <a:xfrm>
            <a:off x="781878" y="946777"/>
            <a:ext cx="11211338" cy="5737685"/>
          </a:xfrm>
        </p:spPr>
        <p:txBody>
          <a:bodyPr>
            <a:normAutofit fontScale="55000" lnSpcReduction="20000"/>
          </a:bodyPr>
          <a:lstStyle/>
          <a:p>
            <a:pPr marL="0" indent="0">
              <a:buNone/>
            </a:pPr>
            <a:endParaRPr lang="el-GR" dirty="0"/>
          </a:p>
          <a:p>
            <a:r>
              <a:rPr lang="el-GR" sz="3300" dirty="0">
                <a:solidFill>
                  <a:schemeClr val="tx1"/>
                </a:solidFill>
              </a:rPr>
              <a:t>Ο Ισοκράτης καταθέτει σε αυτό το σημείο του λόγου τη δική του </a:t>
            </a:r>
            <a:r>
              <a:rPr lang="el-GR" sz="3300" b="1" dirty="0">
                <a:solidFill>
                  <a:schemeClr val="tx1"/>
                </a:solidFill>
              </a:rPr>
              <a:t>άποψη για τη διδασκαλία των λόγων.</a:t>
            </a:r>
            <a:r>
              <a:rPr lang="el-GR" sz="3300" dirty="0">
                <a:solidFill>
                  <a:schemeClr val="tx1"/>
                </a:solidFill>
              </a:rPr>
              <a:t> Επικαλείται, όχι μόνο τους απλούς πολίτες, αλλά </a:t>
            </a:r>
            <a:r>
              <a:rPr lang="el-GR" sz="3300" i="1" dirty="0">
                <a:solidFill>
                  <a:schemeClr val="tx1"/>
                </a:solidFill>
              </a:rPr>
              <a:t>«</a:t>
            </a:r>
            <a:r>
              <a:rPr lang="el-GR" sz="3300" i="1" dirty="0" err="1">
                <a:solidFill>
                  <a:schemeClr val="tx1"/>
                </a:solidFill>
              </a:rPr>
              <a:t>τοὺς</a:t>
            </a:r>
            <a:r>
              <a:rPr lang="el-GR" sz="3300" i="1" dirty="0">
                <a:solidFill>
                  <a:schemeClr val="tx1"/>
                </a:solidFill>
              </a:rPr>
              <a:t> </a:t>
            </a:r>
            <a:r>
              <a:rPr lang="el-GR" sz="3300" i="1" dirty="0" err="1">
                <a:solidFill>
                  <a:schemeClr val="tx1"/>
                </a:solidFill>
              </a:rPr>
              <a:t>εὖ</a:t>
            </a:r>
            <a:r>
              <a:rPr lang="el-GR" sz="3300" i="1" dirty="0">
                <a:solidFill>
                  <a:schemeClr val="tx1"/>
                </a:solidFill>
              </a:rPr>
              <a:t> </a:t>
            </a:r>
            <a:r>
              <a:rPr lang="el-GR" sz="3300" i="1" dirty="0" err="1">
                <a:solidFill>
                  <a:schemeClr val="tx1"/>
                </a:solidFill>
              </a:rPr>
              <a:t>φρονοῦντας</a:t>
            </a:r>
            <a:r>
              <a:rPr lang="el-GR" sz="3300" i="1" dirty="0">
                <a:solidFill>
                  <a:schemeClr val="tx1"/>
                </a:solidFill>
              </a:rPr>
              <a:t>» </a:t>
            </a:r>
            <a:r>
              <a:rPr lang="el-GR" sz="3300" dirty="0">
                <a:solidFill>
                  <a:schemeClr val="tx1"/>
                </a:solidFill>
              </a:rPr>
              <a:t>να επιβεβαιώσουν την κοινή παραδοχή ότι όσοι δέχτηκαν τα μαθήματα των φιλοσόφων παρέμειναν απλοί πολίτες, ενώ κάποιοι έγιναν ικανοί ρήτορες χωρίς τη διδασκαλία των σοφιστών. </a:t>
            </a:r>
          </a:p>
          <a:p>
            <a:r>
              <a:rPr lang="el-GR" sz="3300" dirty="0">
                <a:solidFill>
                  <a:schemeClr val="tx1"/>
                </a:solidFill>
              </a:rPr>
              <a:t>Στο σημείο αυτό, </a:t>
            </a:r>
            <a:r>
              <a:rPr lang="el-GR" sz="3300" b="1" dirty="0">
                <a:solidFill>
                  <a:schemeClr val="tx1"/>
                </a:solidFill>
              </a:rPr>
              <a:t>επισημαίνεται η διαφοροποίηση μεταξύ του Ισοκράτη και των σοφιστών</a:t>
            </a:r>
            <a:r>
              <a:rPr lang="el-GR" sz="3300" dirty="0">
                <a:solidFill>
                  <a:schemeClr val="tx1"/>
                </a:solidFill>
              </a:rPr>
              <a:t>, η οποία σχετίζεται με την ποιότητα των μαθητών που αναλάμβαναν να διδάξουν. Οι σοφιστές αναλάμβαναν μαθητές προκειμένου να τους διδάξουν την πολιτική αρετή και να διαμορφώσουν αγαθούς πολίτες. Ο Ισοκράτης διαφοροποιείται επειδή θέτει ως προϋπόθεση την κατάλληλη φύση των μαθητών του, δηλαδή το φυσικό ταλέντο </a:t>
            </a:r>
            <a:r>
              <a:rPr lang="el-GR" sz="3300" i="1" dirty="0">
                <a:solidFill>
                  <a:schemeClr val="tx1"/>
                </a:solidFill>
              </a:rPr>
              <a:t>«</a:t>
            </a:r>
            <a:r>
              <a:rPr lang="el-GR" sz="3300" i="1" dirty="0" err="1">
                <a:solidFill>
                  <a:schemeClr val="tx1"/>
                </a:solidFill>
              </a:rPr>
              <a:t>οἷς</a:t>
            </a:r>
            <a:r>
              <a:rPr lang="el-GR" sz="3300" i="1" dirty="0">
                <a:solidFill>
                  <a:schemeClr val="tx1"/>
                </a:solidFill>
              </a:rPr>
              <a:t> </a:t>
            </a:r>
            <a:r>
              <a:rPr lang="el-GR" sz="3300" i="1" dirty="0" err="1">
                <a:solidFill>
                  <a:schemeClr val="tx1"/>
                </a:solidFill>
              </a:rPr>
              <a:t>γὰρ</a:t>
            </a:r>
            <a:r>
              <a:rPr lang="el-GR" sz="3300" i="1" dirty="0">
                <a:solidFill>
                  <a:schemeClr val="tx1"/>
                </a:solidFill>
              </a:rPr>
              <a:t> </a:t>
            </a:r>
            <a:r>
              <a:rPr lang="el-GR" sz="3300" i="1" dirty="0" err="1">
                <a:solidFill>
                  <a:schemeClr val="tx1"/>
                </a:solidFill>
              </a:rPr>
              <a:t>νῦν</a:t>
            </a:r>
            <a:r>
              <a:rPr lang="el-GR" sz="3300" i="1" dirty="0">
                <a:solidFill>
                  <a:schemeClr val="tx1"/>
                </a:solidFill>
              </a:rPr>
              <a:t> </a:t>
            </a:r>
            <a:r>
              <a:rPr lang="el-GR" sz="3300" i="1" dirty="0" err="1">
                <a:solidFill>
                  <a:schemeClr val="tx1"/>
                </a:solidFill>
              </a:rPr>
              <a:t>ἐντυγχάνουσι</a:t>
            </a:r>
            <a:r>
              <a:rPr lang="el-GR" sz="3300" i="1" dirty="0">
                <a:solidFill>
                  <a:schemeClr val="tx1"/>
                </a:solidFill>
              </a:rPr>
              <a:t> </a:t>
            </a:r>
            <a:r>
              <a:rPr lang="el-GR" sz="3300" i="1" dirty="0" err="1">
                <a:solidFill>
                  <a:schemeClr val="tx1"/>
                </a:solidFill>
              </a:rPr>
              <a:t>πλανώμενοι</a:t>
            </a:r>
            <a:r>
              <a:rPr lang="el-GR" sz="3300" i="1" dirty="0">
                <a:solidFill>
                  <a:schemeClr val="tx1"/>
                </a:solidFill>
              </a:rPr>
              <a:t>, </a:t>
            </a:r>
            <a:r>
              <a:rPr lang="el-GR" sz="3300" i="1" dirty="0" err="1">
                <a:solidFill>
                  <a:schemeClr val="tx1"/>
                </a:solidFill>
              </a:rPr>
              <a:t>ταῦτ</a:t>
            </a:r>
            <a:r>
              <a:rPr lang="el-GR" sz="3300" i="1" dirty="0">
                <a:solidFill>
                  <a:schemeClr val="tx1"/>
                </a:solidFill>
              </a:rPr>
              <a:t>᾽ </a:t>
            </a:r>
            <a:r>
              <a:rPr lang="el-GR" sz="3300" i="1" dirty="0" err="1">
                <a:solidFill>
                  <a:schemeClr val="tx1"/>
                </a:solidFill>
              </a:rPr>
              <a:t>ἐξ</a:t>
            </a:r>
            <a:r>
              <a:rPr lang="el-GR" sz="3300" i="1" dirty="0">
                <a:solidFill>
                  <a:schemeClr val="tx1"/>
                </a:solidFill>
              </a:rPr>
              <a:t> </a:t>
            </a:r>
            <a:r>
              <a:rPr lang="el-GR" sz="3300" i="1" dirty="0" err="1">
                <a:solidFill>
                  <a:schemeClr val="tx1"/>
                </a:solidFill>
              </a:rPr>
              <a:t>ἑτοιμοτέρου</a:t>
            </a:r>
            <a:r>
              <a:rPr lang="el-GR" sz="3300" i="1" dirty="0">
                <a:solidFill>
                  <a:schemeClr val="tx1"/>
                </a:solidFill>
              </a:rPr>
              <a:t> λαμβάνειν </a:t>
            </a:r>
            <a:r>
              <a:rPr lang="el-GR" sz="3300" i="1" dirty="0" err="1">
                <a:solidFill>
                  <a:schemeClr val="tx1"/>
                </a:solidFill>
              </a:rPr>
              <a:t>αὐτοὺς</a:t>
            </a:r>
            <a:r>
              <a:rPr lang="el-GR" sz="3300" i="1" dirty="0">
                <a:solidFill>
                  <a:schemeClr val="tx1"/>
                </a:solidFill>
              </a:rPr>
              <a:t> </a:t>
            </a:r>
            <a:r>
              <a:rPr lang="el-GR" sz="3300" i="1" dirty="0" err="1">
                <a:solidFill>
                  <a:schemeClr val="tx1"/>
                </a:solidFill>
              </a:rPr>
              <a:t>ἐδίδαξεν</a:t>
            </a:r>
            <a:r>
              <a:rPr lang="el-GR" sz="3300" i="1" dirty="0">
                <a:solidFill>
                  <a:schemeClr val="tx1"/>
                </a:solidFill>
              </a:rPr>
              <a:t>, </a:t>
            </a:r>
            <a:r>
              <a:rPr lang="el-GR" sz="3300" i="1" dirty="0" err="1">
                <a:solidFill>
                  <a:schemeClr val="tx1"/>
                </a:solidFill>
              </a:rPr>
              <a:t>τοὺς</a:t>
            </a:r>
            <a:r>
              <a:rPr lang="el-GR" sz="3300" i="1" dirty="0">
                <a:solidFill>
                  <a:schemeClr val="tx1"/>
                </a:solidFill>
              </a:rPr>
              <a:t> </a:t>
            </a:r>
            <a:r>
              <a:rPr lang="el-GR" sz="3300" i="1" dirty="0" err="1">
                <a:solidFill>
                  <a:schemeClr val="tx1"/>
                </a:solidFill>
              </a:rPr>
              <a:t>δὲ</a:t>
            </a:r>
            <a:r>
              <a:rPr lang="el-GR" sz="3300" i="1" dirty="0">
                <a:solidFill>
                  <a:schemeClr val="tx1"/>
                </a:solidFill>
              </a:rPr>
              <a:t> </a:t>
            </a:r>
            <a:r>
              <a:rPr lang="el-GR" sz="3300" i="1" dirty="0" err="1">
                <a:solidFill>
                  <a:schemeClr val="tx1"/>
                </a:solidFill>
              </a:rPr>
              <a:t>καταδεεστέραν</a:t>
            </a:r>
            <a:r>
              <a:rPr lang="el-GR" sz="3300" i="1" dirty="0">
                <a:solidFill>
                  <a:schemeClr val="tx1"/>
                </a:solidFill>
              </a:rPr>
              <a:t> </a:t>
            </a:r>
            <a:r>
              <a:rPr lang="el-GR" sz="3300" i="1" dirty="0" err="1">
                <a:solidFill>
                  <a:schemeClr val="tx1"/>
                </a:solidFill>
              </a:rPr>
              <a:t>τὴν</a:t>
            </a:r>
            <a:r>
              <a:rPr lang="el-GR" sz="3300" i="1" dirty="0">
                <a:solidFill>
                  <a:schemeClr val="tx1"/>
                </a:solidFill>
              </a:rPr>
              <a:t> φύσιν </a:t>
            </a:r>
            <a:r>
              <a:rPr lang="el-GR" sz="3300" i="1" dirty="0" err="1">
                <a:solidFill>
                  <a:schemeClr val="tx1"/>
                </a:solidFill>
              </a:rPr>
              <a:t>ἔχοντας</a:t>
            </a:r>
            <a:r>
              <a:rPr lang="el-GR" sz="3300" i="1" dirty="0">
                <a:solidFill>
                  <a:schemeClr val="tx1"/>
                </a:solidFill>
              </a:rPr>
              <a:t> </a:t>
            </a:r>
            <a:r>
              <a:rPr lang="el-GR" sz="3300" i="1" dirty="0" err="1">
                <a:solidFill>
                  <a:schemeClr val="tx1"/>
                </a:solidFill>
              </a:rPr>
              <a:t>ἀγωνιστὰς</a:t>
            </a:r>
            <a:r>
              <a:rPr lang="el-GR" sz="3300" i="1" dirty="0">
                <a:solidFill>
                  <a:schemeClr val="tx1"/>
                </a:solidFill>
              </a:rPr>
              <a:t> </a:t>
            </a:r>
            <a:r>
              <a:rPr lang="el-GR" sz="3300" i="1" dirty="0" err="1">
                <a:solidFill>
                  <a:schemeClr val="tx1"/>
                </a:solidFill>
              </a:rPr>
              <a:t>μὲν</a:t>
            </a:r>
            <a:r>
              <a:rPr lang="el-GR" sz="3300" i="1" dirty="0">
                <a:solidFill>
                  <a:schemeClr val="tx1"/>
                </a:solidFill>
              </a:rPr>
              <a:t> </a:t>
            </a:r>
            <a:r>
              <a:rPr lang="el-GR" sz="3300" i="1" dirty="0" err="1">
                <a:solidFill>
                  <a:schemeClr val="tx1"/>
                </a:solidFill>
              </a:rPr>
              <a:t>ἀγαθοὺς</a:t>
            </a:r>
            <a:r>
              <a:rPr lang="el-GR" sz="3300" i="1" dirty="0">
                <a:solidFill>
                  <a:schemeClr val="tx1"/>
                </a:solidFill>
              </a:rPr>
              <a:t> ἢ λόγων </a:t>
            </a:r>
            <a:r>
              <a:rPr lang="el-GR" sz="3300" i="1" dirty="0" err="1">
                <a:solidFill>
                  <a:schemeClr val="tx1"/>
                </a:solidFill>
              </a:rPr>
              <a:t>ποιητὰς</a:t>
            </a:r>
            <a:r>
              <a:rPr lang="el-GR" sz="3300" i="1" dirty="0">
                <a:solidFill>
                  <a:schemeClr val="tx1"/>
                </a:solidFill>
              </a:rPr>
              <a:t> </a:t>
            </a:r>
            <a:r>
              <a:rPr lang="el-GR" sz="3300" i="1" dirty="0" err="1">
                <a:solidFill>
                  <a:schemeClr val="tx1"/>
                </a:solidFill>
              </a:rPr>
              <a:t>οὐκ</a:t>
            </a:r>
            <a:r>
              <a:rPr lang="el-GR" sz="3300" i="1" dirty="0">
                <a:solidFill>
                  <a:schemeClr val="tx1"/>
                </a:solidFill>
              </a:rPr>
              <a:t> </a:t>
            </a:r>
            <a:r>
              <a:rPr lang="el-GR" sz="3300" i="1" dirty="0" err="1">
                <a:solidFill>
                  <a:schemeClr val="tx1"/>
                </a:solidFill>
              </a:rPr>
              <a:t>ἂν</a:t>
            </a:r>
            <a:r>
              <a:rPr lang="el-GR" sz="3300" i="1" dirty="0">
                <a:solidFill>
                  <a:schemeClr val="tx1"/>
                </a:solidFill>
              </a:rPr>
              <a:t> </a:t>
            </a:r>
            <a:r>
              <a:rPr lang="el-GR" sz="3300" i="1" dirty="0" err="1">
                <a:solidFill>
                  <a:schemeClr val="tx1"/>
                </a:solidFill>
              </a:rPr>
              <a:t>ἀποτελέσειεν</a:t>
            </a:r>
            <a:r>
              <a:rPr lang="el-GR" sz="3300" i="1" dirty="0">
                <a:solidFill>
                  <a:schemeClr val="tx1"/>
                </a:solidFill>
              </a:rPr>
              <a:t>, </a:t>
            </a:r>
            <a:r>
              <a:rPr lang="el-GR" sz="3300" i="1" dirty="0" err="1">
                <a:solidFill>
                  <a:schemeClr val="tx1"/>
                </a:solidFill>
              </a:rPr>
              <a:t>αὐτοὺς</a:t>
            </a:r>
            <a:r>
              <a:rPr lang="el-GR" sz="3300" i="1" dirty="0">
                <a:solidFill>
                  <a:schemeClr val="tx1"/>
                </a:solidFill>
              </a:rPr>
              <a:t> δ᾽ </a:t>
            </a:r>
            <a:r>
              <a:rPr lang="el-GR" sz="3300" i="1" dirty="0" err="1">
                <a:solidFill>
                  <a:schemeClr val="tx1"/>
                </a:solidFill>
              </a:rPr>
              <a:t>ἂν</a:t>
            </a:r>
            <a:r>
              <a:rPr lang="el-GR" sz="3300" i="1" dirty="0">
                <a:solidFill>
                  <a:schemeClr val="tx1"/>
                </a:solidFill>
              </a:rPr>
              <a:t> </a:t>
            </a:r>
            <a:r>
              <a:rPr lang="el-GR" sz="3300" i="1" dirty="0" err="1">
                <a:solidFill>
                  <a:schemeClr val="tx1"/>
                </a:solidFill>
              </a:rPr>
              <a:t>αὑτῶν</a:t>
            </a:r>
            <a:r>
              <a:rPr lang="el-GR" sz="3300" i="1" dirty="0">
                <a:solidFill>
                  <a:schemeClr val="tx1"/>
                </a:solidFill>
              </a:rPr>
              <a:t> </a:t>
            </a:r>
            <a:r>
              <a:rPr lang="el-GR" sz="3300" i="1" dirty="0" err="1">
                <a:solidFill>
                  <a:schemeClr val="tx1"/>
                </a:solidFill>
              </a:rPr>
              <a:t>προαγάγοι</a:t>
            </a:r>
            <a:r>
              <a:rPr lang="el-GR" sz="3300" i="1" dirty="0">
                <a:solidFill>
                  <a:schemeClr val="tx1"/>
                </a:solidFill>
              </a:rPr>
              <a:t> </a:t>
            </a:r>
            <a:r>
              <a:rPr lang="el-GR" sz="3300" i="1" dirty="0" err="1">
                <a:solidFill>
                  <a:schemeClr val="tx1"/>
                </a:solidFill>
              </a:rPr>
              <a:t>καὶ</a:t>
            </a:r>
            <a:r>
              <a:rPr lang="el-GR" sz="3300" i="1" dirty="0">
                <a:solidFill>
                  <a:schemeClr val="tx1"/>
                </a:solidFill>
              </a:rPr>
              <a:t> </a:t>
            </a:r>
            <a:r>
              <a:rPr lang="el-GR" sz="3300" i="1" dirty="0" err="1">
                <a:solidFill>
                  <a:schemeClr val="tx1"/>
                </a:solidFill>
              </a:rPr>
              <a:t>πρὸς</a:t>
            </a:r>
            <a:r>
              <a:rPr lang="el-GR" sz="3300" i="1" dirty="0">
                <a:solidFill>
                  <a:schemeClr val="tx1"/>
                </a:solidFill>
              </a:rPr>
              <a:t> </a:t>
            </a:r>
            <a:r>
              <a:rPr lang="el-GR" sz="3300" i="1" dirty="0" err="1">
                <a:solidFill>
                  <a:schemeClr val="tx1"/>
                </a:solidFill>
              </a:rPr>
              <a:t>πολλὰ</a:t>
            </a:r>
            <a:r>
              <a:rPr lang="el-GR" sz="3300" i="1" dirty="0">
                <a:solidFill>
                  <a:schemeClr val="tx1"/>
                </a:solidFill>
              </a:rPr>
              <a:t> </a:t>
            </a:r>
            <a:r>
              <a:rPr lang="el-GR" sz="3300" i="1" dirty="0" err="1">
                <a:solidFill>
                  <a:schemeClr val="tx1"/>
                </a:solidFill>
              </a:rPr>
              <a:t>φρονιμωτέρως</a:t>
            </a:r>
            <a:r>
              <a:rPr lang="el-GR" sz="3300" i="1" dirty="0">
                <a:solidFill>
                  <a:schemeClr val="tx1"/>
                </a:solidFill>
              </a:rPr>
              <a:t> </a:t>
            </a:r>
            <a:r>
              <a:rPr lang="el-GR" sz="3300" i="1" dirty="0" err="1">
                <a:solidFill>
                  <a:schemeClr val="tx1"/>
                </a:solidFill>
              </a:rPr>
              <a:t>διακεῖσθαι</a:t>
            </a:r>
            <a:r>
              <a:rPr lang="el-GR" sz="3300" i="1" dirty="0">
                <a:solidFill>
                  <a:schemeClr val="tx1"/>
                </a:solidFill>
              </a:rPr>
              <a:t> </a:t>
            </a:r>
            <a:r>
              <a:rPr lang="el-GR" sz="3300" i="1" dirty="0" err="1">
                <a:solidFill>
                  <a:schemeClr val="tx1"/>
                </a:solidFill>
              </a:rPr>
              <a:t>ποιήσειεν</a:t>
            </a:r>
            <a:r>
              <a:rPr lang="el-GR" sz="3300" i="1" dirty="0">
                <a:solidFill>
                  <a:schemeClr val="tx1"/>
                </a:solidFill>
              </a:rPr>
              <a:t>».</a:t>
            </a:r>
          </a:p>
          <a:p>
            <a:r>
              <a:rPr lang="el-GR" sz="3300" dirty="0">
                <a:solidFill>
                  <a:schemeClr val="tx1"/>
                </a:solidFill>
              </a:rPr>
              <a:t>Ο </a:t>
            </a:r>
            <a:r>
              <a:rPr lang="el-GR" sz="3300" b="1" dirty="0">
                <a:solidFill>
                  <a:schemeClr val="tx1"/>
                </a:solidFill>
              </a:rPr>
              <a:t>δάσκαλος</a:t>
            </a:r>
            <a:r>
              <a:rPr lang="el-GR" sz="3300" dirty="0">
                <a:solidFill>
                  <a:schemeClr val="tx1"/>
                </a:solidFill>
              </a:rPr>
              <a:t> </a:t>
            </a:r>
            <a:r>
              <a:rPr lang="el-GR" sz="3300" dirty="0" err="1">
                <a:solidFill>
                  <a:schemeClr val="tx1"/>
                </a:solidFill>
              </a:rPr>
              <a:t>απ’την</a:t>
            </a:r>
            <a:r>
              <a:rPr lang="el-GR" sz="3300" dirty="0">
                <a:solidFill>
                  <a:schemeClr val="tx1"/>
                </a:solidFill>
              </a:rPr>
              <a:t> άλλη πρέπει, να καθιστά </a:t>
            </a:r>
            <a:r>
              <a:rPr lang="el-GR" sz="3300" b="1" dirty="0">
                <a:solidFill>
                  <a:schemeClr val="tx1"/>
                </a:solidFill>
              </a:rPr>
              <a:t>τον εαυτό του πρότυπο</a:t>
            </a:r>
            <a:r>
              <a:rPr lang="el-GR" sz="3300" dirty="0">
                <a:solidFill>
                  <a:schemeClr val="tx1"/>
                </a:solidFill>
              </a:rPr>
              <a:t>, καθώς ο ίδιος θα παραθέτει παραδείγματα προς μίμηση </a:t>
            </a:r>
            <a:r>
              <a:rPr lang="el-GR" sz="3300" i="1" dirty="0">
                <a:solidFill>
                  <a:schemeClr val="tx1"/>
                </a:solidFill>
              </a:rPr>
              <a:t>«</a:t>
            </a:r>
            <a:r>
              <a:rPr lang="el-GR" sz="3300" i="1" dirty="0" err="1">
                <a:solidFill>
                  <a:schemeClr val="tx1"/>
                </a:solidFill>
              </a:rPr>
              <a:t>ὥστε</a:t>
            </a:r>
            <a:r>
              <a:rPr lang="el-GR" sz="3300" i="1" dirty="0">
                <a:solidFill>
                  <a:schemeClr val="tx1"/>
                </a:solidFill>
              </a:rPr>
              <a:t> </a:t>
            </a:r>
            <a:r>
              <a:rPr lang="el-GR" sz="3300" i="1" dirty="0" err="1">
                <a:solidFill>
                  <a:schemeClr val="tx1"/>
                </a:solidFill>
              </a:rPr>
              <a:t>τοὺς</a:t>
            </a:r>
            <a:r>
              <a:rPr lang="el-GR" sz="3300" i="1" dirty="0">
                <a:solidFill>
                  <a:schemeClr val="tx1"/>
                </a:solidFill>
              </a:rPr>
              <a:t> </a:t>
            </a:r>
            <a:r>
              <a:rPr lang="el-GR" sz="3300" i="1" dirty="0" err="1">
                <a:solidFill>
                  <a:schemeClr val="tx1"/>
                </a:solidFill>
              </a:rPr>
              <a:t>ἐκτυπωθέντας</a:t>
            </a:r>
            <a:r>
              <a:rPr lang="el-GR" sz="3300" i="1" dirty="0">
                <a:solidFill>
                  <a:schemeClr val="tx1"/>
                </a:solidFill>
              </a:rPr>
              <a:t> </a:t>
            </a:r>
            <a:r>
              <a:rPr lang="el-GR" sz="3300" i="1" dirty="0" err="1">
                <a:solidFill>
                  <a:schemeClr val="tx1"/>
                </a:solidFill>
              </a:rPr>
              <a:t>καὶ</a:t>
            </a:r>
            <a:r>
              <a:rPr lang="el-GR" sz="3300" i="1" dirty="0">
                <a:solidFill>
                  <a:schemeClr val="tx1"/>
                </a:solidFill>
              </a:rPr>
              <a:t> </a:t>
            </a:r>
            <a:r>
              <a:rPr lang="el-GR" sz="3300" i="1" dirty="0" err="1">
                <a:solidFill>
                  <a:schemeClr val="tx1"/>
                </a:solidFill>
              </a:rPr>
              <a:t>μιμήσασθαι</a:t>
            </a:r>
            <a:r>
              <a:rPr lang="el-GR" sz="3300" i="1" dirty="0">
                <a:solidFill>
                  <a:schemeClr val="tx1"/>
                </a:solidFill>
              </a:rPr>
              <a:t> δυναμένους </a:t>
            </a:r>
            <a:r>
              <a:rPr lang="el-GR" sz="3300" i="1" dirty="0" err="1">
                <a:solidFill>
                  <a:schemeClr val="tx1"/>
                </a:solidFill>
              </a:rPr>
              <a:t>εὐθὺς</a:t>
            </a:r>
            <a:r>
              <a:rPr lang="el-GR" sz="3300" i="1" dirty="0">
                <a:solidFill>
                  <a:schemeClr val="tx1"/>
                </a:solidFill>
              </a:rPr>
              <a:t> </a:t>
            </a:r>
            <a:r>
              <a:rPr lang="el-GR" sz="3300" i="1" dirty="0" err="1">
                <a:solidFill>
                  <a:schemeClr val="tx1"/>
                </a:solidFill>
              </a:rPr>
              <a:t>ἀνθηρότερον</a:t>
            </a:r>
            <a:r>
              <a:rPr lang="el-GR" sz="3300" i="1" dirty="0">
                <a:solidFill>
                  <a:schemeClr val="tx1"/>
                </a:solidFill>
              </a:rPr>
              <a:t> </a:t>
            </a:r>
            <a:r>
              <a:rPr lang="el-GR" sz="3300" i="1" dirty="0" err="1">
                <a:solidFill>
                  <a:schemeClr val="tx1"/>
                </a:solidFill>
              </a:rPr>
              <a:t>καὶ</a:t>
            </a:r>
            <a:r>
              <a:rPr lang="el-GR" sz="3300" i="1" dirty="0">
                <a:solidFill>
                  <a:schemeClr val="tx1"/>
                </a:solidFill>
              </a:rPr>
              <a:t> </a:t>
            </a:r>
            <a:r>
              <a:rPr lang="el-GR" sz="3300" i="1" dirty="0" err="1">
                <a:solidFill>
                  <a:schemeClr val="tx1"/>
                </a:solidFill>
              </a:rPr>
              <a:t>χαριέστερον</a:t>
            </a:r>
            <a:r>
              <a:rPr lang="el-GR" sz="3300" i="1" dirty="0">
                <a:solidFill>
                  <a:schemeClr val="tx1"/>
                </a:solidFill>
              </a:rPr>
              <a:t> τῶν </a:t>
            </a:r>
            <a:r>
              <a:rPr lang="el-GR" sz="3300" i="1" dirty="0" err="1">
                <a:solidFill>
                  <a:schemeClr val="tx1"/>
                </a:solidFill>
              </a:rPr>
              <a:t>ἄλλων</a:t>
            </a:r>
            <a:r>
              <a:rPr lang="el-GR" sz="3300" i="1" dirty="0">
                <a:solidFill>
                  <a:schemeClr val="tx1"/>
                </a:solidFill>
              </a:rPr>
              <a:t> </a:t>
            </a:r>
            <a:r>
              <a:rPr lang="el-GR" sz="3300" i="1" dirty="0" err="1">
                <a:solidFill>
                  <a:schemeClr val="tx1"/>
                </a:solidFill>
              </a:rPr>
              <a:t>φαίνεσθαι</a:t>
            </a:r>
            <a:r>
              <a:rPr lang="el-GR" sz="3300" i="1" dirty="0">
                <a:solidFill>
                  <a:schemeClr val="tx1"/>
                </a:solidFill>
              </a:rPr>
              <a:t> λέγοντας. </a:t>
            </a:r>
            <a:r>
              <a:rPr lang="el-GR" sz="3300" i="1" dirty="0" err="1">
                <a:solidFill>
                  <a:schemeClr val="tx1"/>
                </a:solidFill>
              </a:rPr>
              <a:t>καὶ</a:t>
            </a:r>
            <a:r>
              <a:rPr lang="el-GR" sz="3300" i="1" dirty="0">
                <a:solidFill>
                  <a:schemeClr val="tx1"/>
                </a:solidFill>
              </a:rPr>
              <a:t> τούτων </a:t>
            </a:r>
            <a:r>
              <a:rPr lang="el-GR" sz="3300" i="1" dirty="0" err="1">
                <a:solidFill>
                  <a:schemeClr val="tx1"/>
                </a:solidFill>
              </a:rPr>
              <a:t>μὲν</a:t>
            </a:r>
            <a:r>
              <a:rPr lang="el-GR" sz="3300" i="1" dirty="0">
                <a:solidFill>
                  <a:schemeClr val="tx1"/>
                </a:solidFill>
              </a:rPr>
              <a:t> </a:t>
            </a:r>
            <a:r>
              <a:rPr lang="el-GR" sz="3300" i="1" dirty="0" err="1">
                <a:solidFill>
                  <a:schemeClr val="tx1"/>
                </a:solidFill>
              </a:rPr>
              <a:t>ἁπάντων</a:t>
            </a:r>
            <a:r>
              <a:rPr lang="el-GR" sz="3300" i="1" dirty="0">
                <a:solidFill>
                  <a:schemeClr val="tx1"/>
                </a:solidFill>
              </a:rPr>
              <a:t> </a:t>
            </a:r>
            <a:r>
              <a:rPr lang="el-GR" sz="3300" i="1" dirty="0" err="1">
                <a:solidFill>
                  <a:schemeClr val="tx1"/>
                </a:solidFill>
              </a:rPr>
              <a:t>συμπεσόντων</a:t>
            </a:r>
            <a:r>
              <a:rPr lang="el-GR" sz="3300" i="1" dirty="0">
                <a:solidFill>
                  <a:schemeClr val="tx1"/>
                </a:solidFill>
              </a:rPr>
              <a:t> τελείως </a:t>
            </a:r>
            <a:r>
              <a:rPr lang="el-GR" sz="3300" i="1" dirty="0" err="1">
                <a:solidFill>
                  <a:schemeClr val="tx1"/>
                </a:solidFill>
              </a:rPr>
              <a:t>ἕξουσιν</a:t>
            </a:r>
            <a:r>
              <a:rPr lang="el-GR" sz="3300" i="1" dirty="0">
                <a:solidFill>
                  <a:schemeClr val="tx1"/>
                </a:solidFill>
              </a:rPr>
              <a:t> </a:t>
            </a:r>
            <a:r>
              <a:rPr lang="el-GR" sz="3300" i="1" dirty="0" err="1">
                <a:solidFill>
                  <a:schemeClr val="tx1"/>
                </a:solidFill>
              </a:rPr>
              <a:t>οἱ</a:t>
            </a:r>
            <a:r>
              <a:rPr lang="el-GR" sz="3300" i="1" dirty="0">
                <a:solidFill>
                  <a:schemeClr val="tx1"/>
                </a:solidFill>
              </a:rPr>
              <a:t> </a:t>
            </a:r>
            <a:r>
              <a:rPr lang="el-GR" sz="3300" i="1" dirty="0" err="1">
                <a:solidFill>
                  <a:schemeClr val="tx1"/>
                </a:solidFill>
              </a:rPr>
              <a:t>φιλοσοφοῦντες</a:t>
            </a:r>
            <a:r>
              <a:rPr lang="el-GR" sz="3300" i="1" dirty="0">
                <a:solidFill>
                  <a:schemeClr val="tx1"/>
                </a:solidFill>
              </a:rPr>
              <a:t>: </a:t>
            </a:r>
            <a:r>
              <a:rPr lang="el-GR" sz="3300" i="1" dirty="0" err="1">
                <a:solidFill>
                  <a:schemeClr val="tx1"/>
                </a:solidFill>
              </a:rPr>
              <a:t>καθ</a:t>
            </a:r>
            <a:r>
              <a:rPr lang="el-GR" sz="3300" i="1" dirty="0">
                <a:solidFill>
                  <a:schemeClr val="tx1"/>
                </a:solidFill>
              </a:rPr>
              <a:t>᾽ ὃ δ᾽ </a:t>
            </a:r>
            <a:r>
              <a:rPr lang="el-GR" sz="3300" i="1" dirty="0" err="1">
                <a:solidFill>
                  <a:schemeClr val="tx1"/>
                </a:solidFill>
              </a:rPr>
              <a:t>ἂν</a:t>
            </a:r>
            <a:r>
              <a:rPr lang="el-GR" sz="3300" i="1" dirty="0">
                <a:solidFill>
                  <a:schemeClr val="tx1"/>
                </a:solidFill>
              </a:rPr>
              <a:t> </a:t>
            </a:r>
            <a:r>
              <a:rPr lang="el-GR" sz="3300" i="1" dirty="0" err="1">
                <a:solidFill>
                  <a:schemeClr val="tx1"/>
                </a:solidFill>
              </a:rPr>
              <a:t>ἐλλειφθῇ</a:t>
            </a:r>
            <a:r>
              <a:rPr lang="el-GR" sz="3300" i="1" dirty="0">
                <a:solidFill>
                  <a:schemeClr val="tx1"/>
                </a:solidFill>
              </a:rPr>
              <a:t> τι τῶν </a:t>
            </a:r>
            <a:r>
              <a:rPr lang="el-GR" sz="3300" i="1" dirty="0" err="1">
                <a:solidFill>
                  <a:schemeClr val="tx1"/>
                </a:solidFill>
              </a:rPr>
              <a:t>εἰρημένων</a:t>
            </a:r>
            <a:r>
              <a:rPr lang="el-GR" sz="3300" i="1" dirty="0">
                <a:solidFill>
                  <a:schemeClr val="tx1"/>
                </a:solidFill>
              </a:rPr>
              <a:t>, </a:t>
            </a:r>
            <a:r>
              <a:rPr lang="el-GR" sz="3300" i="1" dirty="0" err="1">
                <a:solidFill>
                  <a:schemeClr val="tx1"/>
                </a:solidFill>
              </a:rPr>
              <a:t>ἀνάγκη</a:t>
            </a:r>
            <a:r>
              <a:rPr lang="el-GR" sz="3300" i="1" dirty="0">
                <a:solidFill>
                  <a:schemeClr val="tx1"/>
                </a:solidFill>
              </a:rPr>
              <a:t> </a:t>
            </a:r>
            <a:r>
              <a:rPr lang="el-GR" sz="3300" i="1" dirty="0" err="1">
                <a:solidFill>
                  <a:schemeClr val="tx1"/>
                </a:solidFill>
              </a:rPr>
              <a:t>ταύτῃ</a:t>
            </a:r>
            <a:r>
              <a:rPr lang="el-GR" sz="3300" i="1" dirty="0">
                <a:solidFill>
                  <a:schemeClr val="tx1"/>
                </a:solidFill>
              </a:rPr>
              <a:t> </a:t>
            </a:r>
            <a:r>
              <a:rPr lang="el-GR" sz="3300" i="1" dirty="0" err="1">
                <a:solidFill>
                  <a:schemeClr val="tx1"/>
                </a:solidFill>
              </a:rPr>
              <a:t>χεῖρον</a:t>
            </a:r>
            <a:r>
              <a:rPr lang="el-GR" sz="3300" i="1" dirty="0">
                <a:solidFill>
                  <a:schemeClr val="tx1"/>
                </a:solidFill>
              </a:rPr>
              <a:t> </a:t>
            </a:r>
            <a:r>
              <a:rPr lang="el-GR" sz="3300" i="1" dirty="0" err="1">
                <a:solidFill>
                  <a:schemeClr val="tx1"/>
                </a:solidFill>
              </a:rPr>
              <a:t>διακεῖσθαι</a:t>
            </a:r>
            <a:r>
              <a:rPr lang="el-GR" sz="3300" i="1" dirty="0">
                <a:solidFill>
                  <a:schemeClr val="tx1"/>
                </a:solidFill>
              </a:rPr>
              <a:t> </a:t>
            </a:r>
            <a:r>
              <a:rPr lang="el-GR" sz="3300" i="1" dirty="0" err="1">
                <a:solidFill>
                  <a:schemeClr val="tx1"/>
                </a:solidFill>
              </a:rPr>
              <a:t>τοὺς</a:t>
            </a:r>
            <a:r>
              <a:rPr lang="el-GR" sz="3300" i="1" dirty="0">
                <a:solidFill>
                  <a:schemeClr val="tx1"/>
                </a:solidFill>
              </a:rPr>
              <a:t> πλησιάζοντας».</a:t>
            </a:r>
          </a:p>
          <a:p>
            <a:r>
              <a:rPr lang="el-GR" sz="3300" dirty="0">
                <a:solidFill>
                  <a:schemeClr val="tx1"/>
                </a:solidFill>
              </a:rPr>
              <a:t>Κατά τον Ισοκράτη, η εκμάθηση της ρητορικής τέχνης βρίσκεται </a:t>
            </a:r>
            <a:r>
              <a:rPr lang="el-GR" sz="3300" b="1" dirty="0">
                <a:solidFill>
                  <a:schemeClr val="tx1"/>
                </a:solidFill>
              </a:rPr>
              <a:t>στη γνώση των μεθόδων</a:t>
            </a:r>
            <a:r>
              <a:rPr lang="el-GR" sz="3300" dirty="0">
                <a:solidFill>
                  <a:schemeClr val="tx1"/>
                </a:solidFill>
              </a:rPr>
              <a:t>, στην </a:t>
            </a:r>
            <a:r>
              <a:rPr lang="el-GR" sz="3300" b="1" dirty="0">
                <a:solidFill>
                  <a:schemeClr val="tx1"/>
                </a:solidFill>
              </a:rPr>
              <a:t>επιλογή των κατάλληλων </a:t>
            </a:r>
            <a:r>
              <a:rPr lang="el-GR" sz="3300" dirty="0">
                <a:solidFill>
                  <a:schemeClr val="tx1"/>
                </a:solidFill>
              </a:rPr>
              <a:t>για κάθε πράγμα </a:t>
            </a:r>
            <a:r>
              <a:rPr lang="el-GR" sz="3300" b="1" dirty="0">
                <a:solidFill>
                  <a:schemeClr val="tx1"/>
                </a:solidFill>
              </a:rPr>
              <a:t>ιδεών</a:t>
            </a:r>
            <a:r>
              <a:rPr lang="el-GR" sz="3300" dirty="0">
                <a:solidFill>
                  <a:schemeClr val="tx1"/>
                </a:solidFill>
              </a:rPr>
              <a:t>, στην </a:t>
            </a:r>
            <a:r>
              <a:rPr lang="el-GR" sz="3300" b="1" dirty="0">
                <a:solidFill>
                  <a:schemeClr val="tx1"/>
                </a:solidFill>
              </a:rPr>
              <a:t>επιμελημένη σύνθεση και ταξινόμησή </a:t>
            </a:r>
            <a:r>
              <a:rPr lang="el-GR" sz="3300" dirty="0">
                <a:solidFill>
                  <a:schemeClr val="tx1"/>
                </a:solidFill>
              </a:rPr>
              <a:t>τους, στην </a:t>
            </a:r>
            <a:r>
              <a:rPr lang="el-GR" sz="3300" b="1" dirty="0">
                <a:solidFill>
                  <a:schemeClr val="tx1"/>
                </a:solidFill>
              </a:rPr>
              <a:t>εύκαιρη εκφώνηση του λόγου </a:t>
            </a:r>
            <a:r>
              <a:rPr lang="el-GR" sz="3300" dirty="0">
                <a:solidFill>
                  <a:schemeClr val="tx1"/>
                </a:solidFill>
              </a:rPr>
              <a:t>και </a:t>
            </a:r>
            <a:r>
              <a:rPr lang="el-GR" sz="3300" b="1" dirty="0">
                <a:solidFill>
                  <a:schemeClr val="tx1"/>
                </a:solidFill>
              </a:rPr>
              <a:t>τη διακόσμησή του με επιλεγμένες σκέψεις </a:t>
            </a:r>
            <a:r>
              <a:rPr lang="el-GR" sz="3300" dirty="0">
                <a:solidFill>
                  <a:schemeClr val="tx1"/>
                </a:solidFill>
              </a:rPr>
              <a:t>και μουσικές και </a:t>
            </a:r>
            <a:r>
              <a:rPr lang="el-GR" sz="3300" b="1" dirty="0">
                <a:solidFill>
                  <a:schemeClr val="tx1"/>
                </a:solidFill>
              </a:rPr>
              <a:t>αρμονικές εκφράσεις και λέξεις</a:t>
            </a:r>
            <a:r>
              <a:rPr lang="el-GR" sz="3300" dirty="0">
                <a:solidFill>
                  <a:schemeClr val="tx1"/>
                </a:solidFill>
              </a:rPr>
              <a:t>.</a:t>
            </a:r>
            <a:r>
              <a:rPr lang="el-GR" dirty="0"/>
              <a:t/>
            </a:r>
            <a:br>
              <a:rPr lang="el-GR" dirty="0"/>
            </a:br>
            <a:r>
              <a:rPr lang="el-GR" dirty="0"/>
              <a:t/>
            </a:r>
            <a:br>
              <a:rPr lang="el-GR" dirty="0"/>
            </a:br>
            <a:r>
              <a:rPr lang="el-GR" dirty="0"/>
              <a:t/>
            </a:r>
            <a:br>
              <a:rPr lang="el-GR" dirty="0"/>
            </a:br>
            <a:endParaRPr lang="el-GR" dirty="0"/>
          </a:p>
        </p:txBody>
      </p:sp>
    </p:spTree>
    <p:extLst>
      <p:ext uri="{BB962C8B-B14F-4D97-AF65-F5344CB8AC3E}">
        <p14:creationId xmlns="" xmlns:p14="http://schemas.microsoft.com/office/powerpoint/2010/main" val="3819598410"/>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3845</TotalTime>
  <Words>2118</Words>
  <Application>Microsoft Office PowerPoint</Application>
  <PresentationFormat>Προσαρμογή</PresentationFormat>
  <Paragraphs>86</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Θρόισμα</vt:lpstr>
      <vt:lpstr>ΙΣΟΚΡΑΤΗΣ «ΚΑΤΑ ΤΩΝ ΣΟΦΙΣΤΩΝ»</vt:lpstr>
      <vt:lpstr>ΛΙΓΑ ΠΡΑΓΜΑΤΑ ΓΙΑ ΤΟΝ ΙΣΟΚΡΑΤΗ </vt:lpstr>
      <vt:lpstr>Τα Έργα του:</vt:lpstr>
      <vt:lpstr>Το ύφος στα έργα του:</vt:lpstr>
      <vt:lpstr>Έργο: «Κατὰ τῶν Σοφιστῶν» </vt:lpstr>
      <vt:lpstr>Διάρθρωση του έργου σε επιμέρους ενότητες:</vt:lpstr>
      <vt:lpstr>Α΄ μέρος: 1-8: Επίθεση κατά των εριστικών φιλοσόφων:</vt:lpstr>
      <vt:lpstr>Β’ μέρος: 9-13 : Εναντίον όσων διδάσκουν πολιτική ρητορεία:</vt:lpstr>
      <vt:lpstr>Γ’ μέρος : 14- 18: Η ρητορική του Ισοκράτη:</vt:lpstr>
      <vt:lpstr>Δ’ μέρος 19-22: Επίλογος–Κλείσιμο του λόγου:</vt:lpstr>
      <vt:lpstr>Συνοψίζοντας..</vt:lpstr>
      <vt:lpstr>Συνοψίζοντας..</vt:lpstr>
      <vt:lpstr>Πηγές:</vt:lpstr>
      <vt:lpstr>ΕΥΧΑΡΙΣΤΩ ΠΟΛΥ ΓΙΑ ΤΗΝ ΠΡΟΣΟΧΗ ΣΑΣ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ΙΣΟΚΡΑΤΗΣ «ΚΑΤΑ ΤΩΝ ΣΟΦΙΣΤΩΝ»</dc:title>
  <dc:creator>User</dc:creator>
  <cp:lastModifiedBy>eleni</cp:lastModifiedBy>
  <cp:revision>130</cp:revision>
  <dcterms:created xsi:type="dcterms:W3CDTF">2021-05-22T10:37:41Z</dcterms:created>
  <dcterms:modified xsi:type="dcterms:W3CDTF">2021-05-28T08:49:53Z</dcterms:modified>
</cp:coreProperties>
</file>