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60" r:id="rId6"/>
    <p:sldId id="338" r:id="rId7"/>
    <p:sldId id="353" r:id="rId8"/>
    <p:sldId id="358" r:id="rId9"/>
    <p:sldId id="268" r:id="rId10"/>
    <p:sldId id="359" r:id="rId11"/>
    <p:sldId id="360" r:id="rId12"/>
    <p:sldId id="361" r:id="rId13"/>
    <p:sldId id="362" r:id="rId14"/>
    <p:sldId id="354" r:id="rId15"/>
    <p:sldId id="355" r:id="rId16"/>
    <p:sldId id="356" r:id="rId17"/>
    <p:sldId id="357" r:id="rId18"/>
    <p:sldId id="293" r:id="rId19"/>
    <p:sldId id="295" r:id="rId20"/>
    <p:sldId id="363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91" r:id="rId29"/>
    <p:sldId id="292" r:id="rId30"/>
    <p:sldId id="341" r:id="rId31"/>
    <p:sldId id="364" r:id="rId32"/>
    <p:sldId id="342" r:id="rId33"/>
    <p:sldId id="289" r:id="rId34"/>
    <p:sldId id="365" r:id="rId35"/>
    <p:sldId id="366" r:id="rId36"/>
    <p:sldId id="282" r:id="rId37"/>
    <p:sldId id="298" r:id="rId38"/>
    <p:sldId id="299" r:id="rId39"/>
    <p:sldId id="343" r:id="rId40"/>
    <p:sldId id="300" r:id="rId41"/>
    <p:sldId id="301" r:id="rId42"/>
    <p:sldId id="345" r:id="rId43"/>
    <p:sldId id="302" r:id="rId44"/>
    <p:sldId id="303" r:id="rId45"/>
    <p:sldId id="304" r:id="rId46"/>
    <p:sldId id="351" r:id="rId47"/>
    <p:sldId id="367" r:id="rId48"/>
    <p:sldId id="352" r:id="rId4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F2AA41-708F-4787-9CAE-48F5C23CC3E7}" type="doc">
      <dgm:prSet loTypeId="urn:microsoft.com/office/officeart/2005/8/layout/balance1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l-GR"/>
        </a:p>
      </dgm:t>
    </dgm:pt>
    <dgm:pt modelId="{DAFEDD17-AA32-4FD2-A8E0-50E35FA528F2}">
      <dgm:prSet phldrT="[Text]"/>
      <dgm:spPr/>
      <dgm:t>
        <a:bodyPr/>
        <a:lstStyle/>
        <a:p>
          <a:r>
            <a:rPr lang="el-GR" dirty="0">
              <a:solidFill>
                <a:schemeClr val="tx1"/>
              </a:solidFill>
            </a:rPr>
            <a:t>Περιήγηση στο </a:t>
          </a:r>
          <a:r>
            <a:rPr lang="en-US" dirty="0">
              <a:solidFill>
                <a:schemeClr val="tx1"/>
              </a:solidFill>
            </a:rPr>
            <a:t>Internet</a:t>
          </a:r>
          <a:endParaRPr lang="el-GR" dirty="0">
            <a:solidFill>
              <a:schemeClr val="tx1"/>
            </a:solidFill>
          </a:endParaRPr>
        </a:p>
      </dgm:t>
    </dgm:pt>
    <dgm:pt modelId="{BE65F1A2-A502-4099-8D13-631E5B0A9A19}" type="parTrans" cxnId="{723352F7-338A-4EC0-831C-9E4FE9FE1159}">
      <dgm:prSet/>
      <dgm:spPr/>
      <dgm:t>
        <a:bodyPr/>
        <a:lstStyle/>
        <a:p>
          <a:endParaRPr lang="el-GR">
            <a:solidFill>
              <a:schemeClr val="tx1"/>
            </a:solidFill>
          </a:endParaRPr>
        </a:p>
      </dgm:t>
    </dgm:pt>
    <dgm:pt modelId="{5FF0492A-BA89-4AA4-A45A-F73EB74244D3}" type="sibTrans" cxnId="{723352F7-338A-4EC0-831C-9E4FE9FE1159}">
      <dgm:prSet/>
      <dgm:spPr/>
      <dgm:t>
        <a:bodyPr/>
        <a:lstStyle/>
        <a:p>
          <a:endParaRPr lang="el-GR">
            <a:solidFill>
              <a:schemeClr val="tx1"/>
            </a:solidFill>
          </a:endParaRPr>
        </a:p>
      </dgm:t>
    </dgm:pt>
    <dgm:pt modelId="{1334E784-14C2-41F7-8978-448085FA1E1A}">
      <dgm:prSet phldrT="[Text]"/>
      <dgm:spPr/>
      <dgm:t>
        <a:bodyPr/>
        <a:lstStyle/>
        <a:p>
          <a:r>
            <a:rPr lang="el-GR" dirty="0">
              <a:solidFill>
                <a:schemeClr val="tx1"/>
              </a:solidFill>
            </a:rPr>
            <a:t>Σταθερή τηλεφωνία</a:t>
          </a:r>
        </a:p>
      </dgm:t>
    </dgm:pt>
    <dgm:pt modelId="{19C4FE11-F22F-47F3-B669-C05732F9F5F2}" type="parTrans" cxnId="{02608EDA-97FE-4CB3-988F-99B060FE150B}">
      <dgm:prSet/>
      <dgm:spPr/>
      <dgm:t>
        <a:bodyPr/>
        <a:lstStyle/>
        <a:p>
          <a:endParaRPr lang="el-GR">
            <a:solidFill>
              <a:schemeClr val="tx1"/>
            </a:solidFill>
          </a:endParaRPr>
        </a:p>
      </dgm:t>
    </dgm:pt>
    <dgm:pt modelId="{1805EA3B-9980-40CD-85C7-3B817AD31B48}" type="sibTrans" cxnId="{02608EDA-97FE-4CB3-988F-99B060FE150B}">
      <dgm:prSet/>
      <dgm:spPr/>
      <dgm:t>
        <a:bodyPr/>
        <a:lstStyle/>
        <a:p>
          <a:endParaRPr lang="el-GR">
            <a:solidFill>
              <a:schemeClr val="tx1"/>
            </a:solidFill>
          </a:endParaRPr>
        </a:p>
      </dgm:t>
    </dgm:pt>
    <dgm:pt modelId="{24A1AB76-206F-45E1-B5CB-4765099D835D}">
      <dgm:prSet phldrT="[Text]"/>
      <dgm:spPr/>
      <dgm:t>
        <a:bodyPr/>
        <a:lstStyle/>
        <a:p>
          <a:r>
            <a:rPr lang="el-GR" dirty="0">
              <a:solidFill>
                <a:schemeClr val="tx1"/>
              </a:solidFill>
            </a:rPr>
            <a:t>Κινητή τηλεφωνία</a:t>
          </a:r>
        </a:p>
      </dgm:t>
    </dgm:pt>
    <dgm:pt modelId="{6E478087-6D9E-469F-849B-78B83184E643}" type="parTrans" cxnId="{3E2CA710-AF00-408C-9401-B1B7480F99F8}">
      <dgm:prSet/>
      <dgm:spPr/>
      <dgm:t>
        <a:bodyPr/>
        <a:lstStyle/>
        <a:p>
          <a:endParaRPr lang="el-GR">
            <a:solidFill>
              <a:schemeClr val="tx1"/>
            </a:solidFill>
          </a:endParaRPr>
        </a:p>
      </dgm:t>
    </dgm:pt>
    <dgm:pt modelId="{2D101107-38BF-4511-A0AD-E98C01D9C62E}" type="sibTrans" cxnId="{3E2CA710-AF00-408C-9401-B1B7480F99F8}">
      <dgm:prSet/>
      <dgm:spPr/>
      <dgm:t>
        <a:bodyPr/>
        <a:lstStyle/>
        <a:p>
          <a:endParaRPr lang="el-GR">
            <a:solidFill>
              <a:schemeClr val="tx1"/>
            </a:solidFill>
          </a:endParaRPr>
        </a:p>
      </dgm:t>
    </dgm:pt>
    <dgm:pt modelId="{8EC2C024-29E9-4487-8538-1FD009CBFF92}">
      <dgm:prSet phldrT="[Text]"/>
      <dgm:spPr/>
      <dgm:t>
        <a:bodyPr/>
        <a:lstStyle/>
        <a:p>
          <a:endParaRPr lang="el-GR" dirty="0">
            <a:solidFill>
              <a:schemeClr val="tx1"/>
            </a:solidFill>
          </a:endParaRPr>
        </a:p>
      </dgm:t>
    </dgm:pt>
    <dgm:pt modelId="{010CC59A-DED2-4E29-91ED-CE4A8FF1BA62}" type="sibTrans" cxnId="{DA56E170-5E2C-4F3C-8018-6B53B2BD4EC1}">
      <dgm:prSet/>
      <dgm:spPr/>
      <dgm:t>
        <a:bodyPr/>
        <a:lstStyle/>
        <a:p>
          <a:endParaRPr lang="el-GR">
            <a:solidFill>
              <a:schemeClr val="tx1"/>
            </a:solidFill>
          </a:endParaRPr>
        </a:p>
      </dgm:t>
    </dgm:pt>
    <dgm:pt modelId="{5B8B36AF-8C2F-4A0A-80AD-86AFC7B6284A}" type="parTrans" cxnId="{DA56E170-5E2C-4F3C-8018-6B53B2BD4EC1}">
      <dgm:prSet/>
      <dgm:spPr/>
      <dgm:t>
        <a:bodyPr/>
        <a:lstStyle/>
        <a:p>
          <a:endParaRPr lang="el-GR">
            <a:solidFill>
              <a:schemeClr val="tx1"/>
            </a:solidFill>
          </a:endParaRPr>
        </a:p>
      </dgm:t>
    </dgm:pt>
    <dgm:pt modelId="{209056D5-4638-425E-8309-AF37C2CD7BBD}">
      <dgm:prSet phldrT="[Text]"/>
      <dgm:spPr>
        <a:noFill/>
        <a:ln>
          <a:noFill/>
        </a:ln>
      </dgm:spPr>
      <dgm:t>
        <a:bodyPr/>
        <a:lstStyle/>
        <a:p>
          <a:endParaRPr lang="el-GR" dirty="0">
            <a:solidFill>
              <a:schemeClr val="tx1"/>
            </a:solidFill>
          </a:endParaRPr>
        </a:p>
      </dgm:t>
    </dgm:pt>
    <dgm:pt modelId="{E69857D4-D792-48E6-807C-45DB6E230072}" type="sibTrans" cxnId="{C9CEBE03-A927-40C5-867C-678F35E26DAC}">
      <dgm:prSet/>
      <dgm:spPr/>
      <dgm:t>
        <a:bodyPr/>
        <a:lstStyle/>
        <a:p>
          <a:endParaRPr lang="el-GR">
            <a:solidFill>
              <a:schemeClr val="tx1"/>
            </a:solidFill>
          </a:endParaRPr>
        </a:p>
      </dgm:t>
    </dgm:pt>
    <dgm:pt modelId="{8BA3A49C-7D9E-4480-A792-EBB21EFC9D60}" type="parTrans" cxnId="{C9CEBE03-A927-40C5-867C-678F35E26DAC}">
      <dgm:prSet/>
      <dgm:spPr/>
      <dgm:t>
        <a:bodyPr/>
        <a:lstStyle/>
        <a:p>
          <a:endParaRPr lang="el-GR">
            <a:solidFill>
              <a:schemeClr val="tx1"/>
            </a:solidFill>
          </a:endParaRPr>
        </a:p>
      </dgm:t>
    </dgm:pt>
    <dgm:pt modelId="{CD920141-64AF-44A6-8835-426F538E09BC}">
      <dgm:prSet phldrT="[Text]"/>
      <dgm:spPr/>
      <dgm:t>
        <a:bodyPr/>
        <a:lstStyle/>
        <a:p>
          <a:endParaRPr lang="el-GR" dirty="0">
            <a:solidFill>
              <a:schemeClr val="tx1"/>
            </a:solidFill>
          </a:endParaRPr>
        </a:p>
      </dgm:t>
    </dgm:pt>
    <dgm:pt modelId="{2D33ED9C-BC85-428A-B21D-0D47FB90994B}" type="sibTrans" cxnId="{EAF2B255-D151-4C1D-9AFD-BD0FA4D1C350}">
      <dgm:prSet/>
      <dgm:spPr/>
      <dgm:t>
        <a:bodyPr/>
        <a:lstStyle/>
        <a:p>
          <a:endParaRPr lang="el-GR">
            <a:solidFill>
              <a:schemeClr val="tx1"/>
            </a:solidFill>
          </a:endParaRPr>
        </a:p>
      </dgm:t>
    </dgm:pt>
    <dgm:pt modelId="{7D6E76A8-F116-43D2-8155-9D5709E11FF5}" type="parTrans" cxnId="{EAF2B255-D151-4C1D-9AFD-BD0FA4D1C350}">
      <dgm:prSet/>
      <dgm:spPr/>
      <dgm:t>
        <a:bodyPr/>
        <a:lstStyle/>
        <a:p>
          <a:endParaRPr lang="el-GR">
            <a:solidFill>
              <a:schemeClr val="tx1"/>
            </a:solidFill>
          </a:endParaRPr>
        </a:p>
      </dgm:t>
    </dgm:pt>
    <dgm:pt modelId="{B97E2A80-4A25-4A07-8A21-CB66AF1FCB5A}">
      <dgm:prSet phldrT="[Text]"/>
      <dgm:spPr/>
      <dgm:t>
        <a:bodyPr/>
        <a:lstStyle/>
        <a:p>
          <a:endParaRPr lang="el-GR" dirty="0">
            <a:solidFill>
              <a:schemeClr val="tx1"/>
            </a:solidFill>
          </a:endParaRPr>
        </a:p>
      </dgm:t>
    </dgm:pt>
    <dgm:pt modelId="{CB0BD0C4-AD44-44C7-852B-AF9DADCBC977}" type="sibTrans" cxnId="{48F30D97-9685-4613-91F1-2D85DAC8790C}">
      <dgm:prSet/>
      <dgm:spPr/>
      <dgm:t>
        <a:bodyPr/>
        <a:lstStyle/>
        <a:p>
          <a:endParaRPr lang="el-GR">
            <a:solidFill>
              <a:schemeClr val="tx1"/>
            </a:solidFill>
          </a:endParaRPr>
        </a:p>
      </dgm:t>
    </dgm:pt>
    <dgm:pt modelId="{5748CC3F-417F-470C-822C-0E1543FDCE32}" type="parTrans" cxnId="{48F30D97-9685-4613-91F1-2D85DAC8790C}">
      <dgm:prSet/>
      <dgm:spPr/>
      <dgm:t>
        <a:bodyPr/>
        <a:lstStyle/>
        <a:p>
          <a:endParaRPr lang="el-GR">
            <a:solidFill>
              <a:schemeClr val="tx1"/>
            </a:solidFill>
          </a:endParaRPr>
        </a:p>
      </dgm:t>
    </dgm:pt>
    <dgm:pt modelId="{CAEACF9B-AEC6-4705-916A-6548421EF6AE}">
      <dgm:prSet phldrT="[Text]"/>
      <dgm:spPr>
        <a:noFill/>
        <a:ln>
          <a:noFill/>
        </a:ln>
      </dgm:spPr>
      <dgm:t>
        <a:bodyPr/>
        <a:lstStyle/>
        <a:p>
          <a:endParaRPr lang="el-GR" dirty="0">
            <a:solidFill>
              <a:schemeClr val="tx1"/>
            </a:solidFill>
          </a:endParaRPr>
        </a:p>
      </dgm:t>
    </dgm:pt>
    <dgm:pt modelId="{49C67AC1-0AEE-494C-A603-197C89EAAB11}" type="sibTrans" cxnId="{28474973-A9F0-457A-B96A-19A505741191}">
      <dgm:prSet/>
      <dgm:spPr/>
      <dgm:t>
        <a:bodyPr/>
        <a:lstStyle/>
        <a:p>
          <a:endParaRPr lang="el-GR">
            <a:solidFill>
              <a:schemeClr val="tx1"/>
            </a:solidFill>
          </a:endParaRPr>
        </a:p>
      </dgm:t>
    </dgm:pt>
    <dgm:pt modelId="{EF189068-9A8D-4CE1-AA41-0C21D62FF079}" type="parTrans" cxnId="{28474973-A9F0-457A-B96A-19A505741191}">
      <dgm:prSet/>
      <dgm:spPr/>
      <dgm:t>
        <a:bodyPr/>
        <a:lstStyle/>
        <a:p>
          <a:endParaRPr lang="el-GR">
            <a:solidFill>
              <a:schemeClr val="tx1"/>
            </a:solidFill>
          </a:endParaRPr>
        </a:p>
      </dgm:t>
    </dgm:pt>
    <dgm:pt modelId="{2E12FF0E-462B-464F-BB2E-F4D72DF371F5}" type="pres">
      <dgm:prSet presAssocID="{31F2AA41-708F-4787-9CAE-48F5C23CC3E7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2D4F9BC8-430A-4954-AF7F-6625C74D0A24}" type="pres">
      <dgm:prSet presAssocID="{31F2AA41-708F-4787-9CAE-48F5C23CC3E7}" presName="dummyMaxCanvas" presStyleCnt="0"/>
      <dgm:spPr/>
    </dgm:pt>
    <dgm:pt modelId="{3D97A969-698A-4DCA-807B-B68319CAC14B}" type="pres">
      <dgm:prSet presAssocID="{31F2AA41-708F-4787-9CAE-48F5C23CC3E7}" presName="parentComposite" presStyleCnt="0"/>
      <dgm:spPr/>
    </dgm:pt>
    <dgm:pt modelId="{123CBBD2-DC5B-499F-AFEE-474263B1C0CB}" type="pres">
      <dgm:prSet presAssocID="{31F2AA41-708F-4787-9CAE-48F5C23CC3E7}" presName="parent1" presStyleLbl="alignAccFollowNode1" presStyleIdx="0" presStyleCnt="4" custFlipVert="1" custFlipHor="1" custScaleX="53426" custScaleY="95328" custLinFactNeighborX="15851">
        <dgm:presLayoutVars>
          <dgm:chMax val="4"/>
        </dgm:presLayoutVars>
      </dgm:prSet>
      <dgm:spPr/>
    </dgm:pt>
    <dgm:pt modelId="{7A74AE30-87B0-4892-A7B3-81968DE7E026}" type="pres">
      <dgm:prSet presAssocID="{31F2AA41-708F-4787-9CAE-48F5C23CC3E7}" presName="parent2" presStyleLbl="alignAccFollowNode1" presStyleIdx="1" presStyleCnt="4" custLinFactX="100000" custLinFactNeighborX="191667" custLinFactNeighborY="-44531">
        <dgm:presLayoutVars>
          <dgm:chMax val="4"/>
        </dgm:presLayoutVars>
      </dgm:prSet>
      <dgm:spPr/>
    </dgm:pt>
    <dgm:pt modelId="{6B3566B4-87F4-40C3-AD81-841F4097AE98}" type="pres">
      <dgm:prSet presAssocID="{31F2AA41-708F-4787-9CAE-48F5C23CC3E7}" presName="childrenComposite" presStyleCnt="0"/>
      <dgm:spPr/>
    </dgm:pt>
    <dgm:pt modelId="{C865CE3C-0582-4D63-B14B-FA02440AB808}" type="pres">
      <dgm:prSet presAssocID="{31F2AA41-708F-4787-9CAE-48F5C23CC3E7}" presName="dummyMaxCanvas_ChildArea" presStyleCnt="0"/>
      <dgm:spPr/>
    </dgm:pt>
    <dgm:pt modelId="{E81C25CF-AC8F-403F-AE76-1BE9F2452D6F}" type="pres">
      <dgm:prSet presAssocID="{31F2AA41-708F-4787-9CAE-48F5C23CC3E7}" presName="fulcrum" presStyleLbl="alignAccFollowNode1" presStyleIdx="2" presStyleCnt="4"/>
      <dgm:spPr>
        <a:solidFill>
          <a:schemeClr val="tx1">
            <a:lumMod val="50000"/>
            <a:alpha val="90000"/>
          </a:schemeClr>
        </a:solidFill>
      </dgm:spPr>
    </dgm:pt>
    <dgm:pt modelId="{4E81F630-9D23-482D-BE36-885F959ED5BC}" type="pres">
      <dgm:prSet presAssocID="{31F2AA41-708F-4787-9CAE-48F5C23CC3E7}" presName="balance_42" presStyleLbl="alignAccFollowNode1" presStyleIdx="3" presStyleCnt="4">
        <dgm:presLayoutVars>
          <dgm:bulletEnabled val="1"/>
        </dgm:presLayoutVars>
      </dgm:prSet>
      <dgm:spPr>
        <a:solidFill>
          <a:schemeClr val="tx1">
            <a:lumMod val="50000"/>
            <a:alpha val="90000"/>
          </a:schemeClr>
        </a:solidFill>
      </dgm:spPr>
    </dgm:pt>
    <dgm:pt modelId="{43B6D515-CA62-46F9-B4AA-E60B552EA871}" type="pres">
      <dgm:prSet presAssocID="{31F2AA41-708F-4787-9CAE-48F5C23CC3E7}" presName="left_42_1" presStyleLbl="node1" presStyleIdx="0" presStyleCnt="6">
        <dgm:presLayoutVars>
          <dgm:bulletEnabled val="1"/>
        </dgm:presLayoutVars>
      </dgm:prSet>
      <dgm:spPr/>
    </dgm:pt>
    <dgm:pt modelId="{B7503109-E9A4-4307-BED8-0D77F229526F}" type="pres">
      <dgm:prSet presAssocID="{31F2AA41-708F-4787-9CAE-48F5C23CC3E7}" presName="left_42_2" presStyleLbl="node1" presStyleIdx="1" presStyleCnt="6">
        <dgm:presLayoutVars>
          <dgm:bulletEnabled val="1"/>
        </dgm:presLayoutVars>
      </dgm:prSet>
      <dgm:spPr/>
    </dgm:pt>
    <dgm:pt modelId="{FA6DB91A-2571-491A-AB75-FC2CF2C4494F}" type="pres">
      <dgm:prSet presAssocID="{31F2AA41-708F-4787-9CAE-48F5C23CC3E7}" presName="left_42_3" presStyleLbl="node1" presStyleIdx="2" presStyleCnt="6">
        <dgm:presLayoutVars>
          <dgm:bulletEnabled val="1"/>
        </dgm:presLayoutVars>
      </dgm:prSet>
      <dgm:spPr/>
    </dgm:pt>
    <dgm:pt modelId="{57E30E6C-538B-46EC-98BE-9E4F2F295D8B}" type="pres">
      <dgm:prSet presAssocID="{31F2AA41-708F-4787-9CAE-48F5C23CC3E7}" presName="left_42_4" presStyleLbl="node1" presStyleIdx="3" presStyleCnt="6">
        <dgm:presLayoutVars>
          <dgm:bulletEnabled val="1"/>
        </dgm:presLayoutVars>
      </dgm:prSet>
      <dgm:spPr/>
    </dgm:pt>
    <dgm:pt modelId="{7C8BBC89-AEA2-4019-B26F-239CBBE36CF7}" type="pres">
      <dgm:prSet presAssocID="{31F2AA41-708F-4787-9CAE-48F5C23CC3E7}" presName="right_42_1" presStyleLbl="node1" presStyleIdx="4" presStyleCnt="6">
        <dgm:presLayoutVars>
          <dgm:bulletEnabled val="1"/>
        </dgm:presLayoutVars>
      </dgm:prSet>
      <dgm:spPr/>
    </dgm:pt>
    <dgm:pt modelId="{3E5AB1BA-7AF6-40DF-900F-0795B8C8E347}" type="pres">
      <dgm:prSet presAssocID="{31F2AA41-708F-4787-9CAE-48F5C23CC3E7}" presName="right_42_2" presStyleLbl="node1" presStyleIdx="5" presStyleCnt="6">
        <dgm:presLayoutVars>
          <dgm:bulletEnabled val="1"/>
        </dgm:presLayoutVars>
      </dgm:prSet>
      <dgm:spPr/>
    </dgm:pt>
  </dgm:ptLst>
  <dgm:cxnLst>
    <dgm:cxn modelId="{C9CEBE03-A927-40C5-867C-678F35E26DAC}" srcId="{31F2AA41-708F-4787-9CAE-48F5C23CC3E7}" destId="{209056D5-4638-425E-8309-AF37C2CD7BBD}" srcOrd="1" destOrd="0" parTransId="{8BA3A49C-7D9E-4480-A792-EBB21EFC9D60}" sibTransId="{E69857D4-D792-48E6-807C-45DB6E230072}"/>
    <dgm:cxn modelId="{4877990B-8CC7-4116-82E8-D5CC1D5C2E4A}" type="presOf" srcId="{31F2AA41-708F-4787-9CAE-48F5C23CC3E7}" destId="{2E12FF0E-462B-464F-BB2E-F4D72DF371F5}" srcOrd="0" destOrd="0" presId="urn:microsoft.com/office/officeart/2005/8/layout/balance1"/>
    <dgm:cxn modelId="{3E2CA710-AF00-408C-9401-B1B7480F99F8}" srcId="{CAEACF9B-AEC6-4705-916A-6548421EF6AE}" destId="{24A1AB76-206F-45E1-B5CB-4765099D835D}" srcOrd="3" destOrd="0" parTransId="{6E478087-6D9E-469F-849B-78B83184E643}" sibTransId="{2D101107-38BF-4511-A0AD-E98C01D9C62E}"/>
    <dgm:cxn modelId="{F5B4E01C-2357-472E-89E5-B755635CA396}" type="presOf" srcId="{B97E2A80-4A25-4A07-8A21-CB66AF1FCB5A}" destId="{43B6D515-CA62-46F9-B4AA-E60B552EA871}" srcOrd="0" destOrd="0" presId="urn:microsoft.com/office/officeart/2005/8/layout/balance1"/>
    <dgm:cxn modelId="{5CCF082D-CCB4-4893-808D-0821565ABBDC}" type="presOf" srcId="{CD920141-64AF-44A6-8835-426F538E09BC}" destId="{B7503109-E9A4-4307-BED8-0D77F229526F}" srcOrd="0" destOrd="0" presId="urn:microsoft.com/office/officeart/2005/8/layout/balance1"/>
    <dgm:cxn modelId="{DA56E170-5E2C-4F3C-8018-6B53B2BD4EC1}" srcId="{CAEACF9B-AEC6-4705-916A-6548421EF6AE}" destId="{8EC2C024-29E9-4487-8538-1FD009CBFF92}" srcOrd="2" destOrd="0" parTransId="{5B8B36AF-8C2F-4A0A-80AD-86AFC7B6284A}" sibTransId="{010CC59A-DED2-4E29-91ED-CE4A8FF1BA62}"/>
    <dgm:cxn modelId="{28474973-A9F0-457A-B96A-19A505741191}" srcId="{31F2AA41-708F-4787-9CAE-48F5C23CC3E7}" destId="{CAEACF9B-AEC6-4705-916A-6548421EF6AE}" srcOrd="0" destOrd="0" parTransId="{EF189068-9A8D-4CE1-AA41-0C21D62FF079}" sibTransId="{49C67AC1-0AEE-494C-A603-197C89EAAB11}"/>
    <dgm:cxn modelId="{EAF2B255-D151-4C1D-9AFD-BD0FA4D1C350}" srcId="{CAEACF9B-AEC6-4705-916A-6548421EF6AE}" destId="{CD920141-64AF-44A6-8835-426F538E09BC}" srcOrd="1" destOrd="0" parTransId="{7D6E76A8-F116-43D2-8155-9D5709E11FF5}" sibTransId="{2D33ED9C-BC85-428A-B21D-0D47FB90994B}"/>
    <dgm:cxn modelId="{36F59182-280E-416F-88E0-5B22DCE7ADC0}" type="presOf" srcId="{209056D5-4638-425E-8309-AF37C2CD7BBD}" destId="{7A74AE30-87B0-4892-A7B3-81968DE7E026}" srcOrd="0" destOrd="0" presId="urn:microsoft.com/office/officeart/2005/8/layout/balance1"/>
    <dgm:cxn modelId="{5B802E8A-CFE7-4EBF-832D-8676FD9C36A2}" type="presOf" srcId="{1334E784-14C2-41F7-8978-448085FA1E1A}" destId="{3E5AB1BA-7AF6-40DF-900F-0795B8C8E347}" srcOrd="0" destOrd="0" presId="urn:microsoft.com/office/officeart/2005/8/layout/balance1"/>
    <dgm:cxn modelId="{48F30D97-9685-4613-91F1-2D85DAC8790C}" srcId="{CAEACF9B-AEC6-4705-916A-6548421EF6AE}" destId="{B97E2A80-4A25-4A07-8A21-CB66AF1FCB5A}" srcOrd="0" destOrd="0" parTransId="{5748CC3F-417F-470C-822C-0E1543FDCE32}" sibTransId="{CB0BD0C4-AD44-44C7-852B-AF9DADCBC977}"/>
    <dgm:cxn modelId="{53E50A9D-B36E-453B-8BE2-AD53E3657A3E}" type="presOf" srcId="{24A1AB76-206F-45E1-B5CB-4765099D835D}" destId="{57E30E6C-538B-46EC-98BE-9E4F2F295D8B}" srcOrd="0" destOrd="0" presId="urn:microsoft.com/office/officeart/2005/8/layout/balance1"/>
    <dgm:cxn modelId="{A026DBC6-0A5E-42D0-8D7B-6B488C31D95E}" type="presOf" srcId="{8EC2C024-29E9-4487-8538-1FD009CBFF92}" destId="{FA6DB91A-2571-491A-AB75-FC2CF2C4494F}" srcOrd="0" destOrd="0" presId="urn:microsoft.com/office/officeart/2005/8/layout/balance1"/>
    <dgm:cxn modelId="{96B638C8-0824-4956-876C-DB80A45852BD}" type="presOf" srcId="{CAEACF9B-AEC6-4705-916A-6548421EF6AE}" destId="{123CBBD2-DC5B-499F-AFEE-474263B1C0CB}" srcOrd="0" destOrd="0" presId="urn:microsoft.com/office/officeart/2005/8/layout/balance1"/>
    <dgm:cxn modelId="{02608EDA-97FE-4CB3-988F-99B060FE150B}" srcId="{209056D5-4638-425E-8309-AF37C2CD7BBD}" destId="{1334E784-14C2-41F7-8978-448085FA1E1A}" srcOrd="1" destOrd="0" parTransId="{19C4FE11-F22F-47F3-B669-C05732F9F5F2}" sibTransId="{1805EA3B-9980-40CD-85C7-3B817AD31B48}"/>
    <dgm:cxn modelId="{723352F7-338A-4EC0-831C-9E4FE9FE1159}" srcId="{209056D5-4638-425E-8309-AF37C2CD7BBD}" destId="{DAFEDD17-AA32-4FD2-A8E0-50E35FA528F2}" srcOrd="0" destOrd="0" parTransId="{BE65F1A2-A502-4099-8D13-631E5B0A9A19}" sibTransId="{5FF0492A-BA89-4AA4-A45A-F73EB74244D3}"/>
    <dgm:cxn modelId="{52E514FB-DB22-4980-BCAE-929C82936A18}" type="presOf" srcId="{DAFEDD17-AA32-4FD2-A8E0-50E35FA528F2}" destId="{7C8BBC89-AEA2-4019-B26F-239CBBE36CF7}" srcOrd="0" destOrd="0" presId="urn:microsoft.com/office/officeart/2005/8/layout/balance1"/>
    <dgm:cxn modelId="{0C7AA89C-D490-4E63-90D4-5F53F9E8E237}" type="presParOf" srcId="{2E12FF0E-462B-464F-BB2E-F4D72DF371F5}" destId="{2D4F9BC8-430A-4954-AF7F-6625C74D0A24}" srcOrd="0" destOrd="0" presId="urn:microsoft.com/office/officeart/2005/8/layout/balance1"/>
    <dgm:cxn modelId="{F883932E-BF3B-470E-ACEC-6E8C952A15F4}" type="presParOf" srcId="{2E12FF0E-462B-464F-BB2E-F4D72DF371F5}" destId="{3D97A969-698A-4DCA-807B-B68319CAC14B}" srcOrd="1" destOrd="0" presId="urn:microsoft.com/office/officeart/2005/8/layout/balance1"/>
    <dgm:cxn modelId="{8B94BB36-DCD8-4CB2-94E5-142BC1F62ED2}" type="presParOf" srcId="{3D97A969-698A-4DCA-807B-B68319CAC14B}" destId="{123CBBD2-DC5B-499F-AFEE-474263B1C0CB}" srcOrd="0" destOrd="0" presId="urn:microsoft.com/office/officeart/2005/8/layout/balance1"/>
    <dgm:cxn modelId="{54688A6C-DFB1-449D-A870-CE6C21249BD6}" type="presParOf" srcId="{3D97A969-698A-4DCA-807B-B68319CAC14B}" destId="{7A74AE30-87B0-4892-A7B3-81968DE7E026}" srcOrd="1" destOrd="0" presId="urn:microsoft.com/office/officeart/2005/8/layout/balance1"/>
    <dgm:cxn modelId="{5C7983C3-C221-45DD-8C7B-8CBC69693BB9}" type="presParOf" srcId="{2E12FF0E-462B-464F-BB2E-F4D72DF371F5}" destId="{6B3566B4-87F4-40C3-AD81-841F4097AE98}" srcOrd="2" destOrd="0" presId="urn:microsoft.com/office/officeart/2005/8/layout/balance1"/>
    <dgm:cxn modelId="{50B3C3E8-3A7B-4B8D-9E09-1C06E6F2D229}" type="presParOf" srcId="{6B3566B4-87F4-40C3-AD81-841F4097AE98}" destId="{C865CE3C-0582-4D63-B14B-FA02440AB808}" srcOrd="0" destOrd="0" presId="urn:microsoft.com/office/officeart/2005/8/layout/balance1"/>
    <dgm:cxn modelId="{70E30D8F-77E2-4D68-858B-F182435947B1}" type="presParOf" srcId="{6B3566B4-87F4-40C3-AD81-841F4097AE98}" destId="{E81C25CF-AC8F-403F-AE76-1BE9F2452D6F}" srcOrd="1" destOrd="0" presId="urn:microsoft.com/office/officeart/2005/8/layout/balance1"/>
    <dgm:cxn modelId="{E3727853-3D5B-4466-8191-A43413EF35E1}" type="presParOf" srcId="{6B3566B4-87F4-40C3-AD81-841F4097AE98}" destId="{4E81F630-9D23-482D-BE36-885F959ED5BC}" srcOrd="2" destOrd="0" presId="urn:microsoft.com/office/officeart/2005/8/layout/balance1"/>
    <dgm:cxn modelId="{4EDFBC12-46BD-4673-9B97-91049F415293}" type="presParOf" srcId="{6B3566B4-87F4-40C3-AD81-841F4097AE98}" destId="{43B6D515-CA62-46F9-B4AA-E60B552EA871}" srcOrd="3" destOrd="0" presId="urn:microsoft.com/office/officeart/2005/8/layout/balance1"/>
    <dgm:cxn modelId="{48A6224B-1039-4C34-88DA-78733CF6FAD3}" type="presParOf" srcId="{6B3566B4-87F4-40C3-AD81-841F4097AE98}" destId="{B7503109-E9A4-4307-BED8-0D77F229526F}" srcOrd="4" destOrd="0" presId="urn:microsoft.com/office/officeart/2005/8/layout/balance1"/>
    <dgm:cxn modelId="{E9D45ABC-DF5B-41E0-A4EE-3255A691C174}" type="presParOf" srcId="{6B3566B4-87F4-40C3-AD81-841F4097AE98}" destId="{FA6DB91A-2571-491A-AB75-FC2CF2C4494F}" srcOrd="5" destOrd="0" presId="urn:microsoft.com/office/officeart/2005/8/layout/balance1"/>
    <dgm:cxn modelId="{0D5EB77B-1C01-4304-AB7A-4720DA54B09B}" type="presParOf" srcId="{6B3566B4-87F4-40C3-AD81-841F4097AE98}" destId="{57E30E6C-538B-46EC-98BE-9E4F2F295D8B}" srcOrd="6" destOrd="0" presId="urn:microsoft.com/office/officeart/2005/8/layout/balance1"/>
    <dgm:cxn modelId="{32F307CE-1B2F-47B5-8D0C-D4C10A2408A2}" type="presParOf" srcId="{6B3566B4-87F4-40C3-AD81-841F4097AE98}" destId="{7C8BBC89-AEA2-4019-B26F-239CBBE36CF7}" srcOrd="7" destOrd="0" presId="urn:microsoft.com/office/officeart/2005/8/layout/balance1"/>
    <dgm:cxn modelId="{0583211D-8B87-47ED-83FB-F5E828E7BA0F}" type="presParOf" srcId="{6B3566B4-87F4-40C3-AD81-841F4097AE98}" destId="{3E5AB1BA-7AF6-40DF-900F-0795B8C8E347}" srcOrd="8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1EF79A-2FF5-49EB-92AE-5406277AA00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</dgm:pt>
    <dgm:pt modelId="{B574BED3-4698-45D1-94B5-4642B9BAFB50}">
      <dgm:prSet phldrT="[Κείμενο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l-GR" sz="1400" b="1" dirty="0">
              <a:solidFill>
                <a:schemeClr val="tx1"/>
              </a:solidFill>
              <a:latin typeface="Calibri"/>
              <a:ea typeface="Calibri"/>
              <a:cs typeface="Times New Roman"/>
            </a:rPr>
            <a:t>ελαχιστοποίηση της </a:t>
          </a:r>
          <a:r>
            <a:rPr lang="el-GR" sz="1400" b="1" dirty="0" err="1">
              <a:solidFill>
                <a:schemeClr val="tx1"/>
              </a:solidFill>
              <a:latin typeface="Calibri"/>
              <a:ea typeface="Calibri"/>
              <a:cs typeface="Times New Roman"/>
            </a:rPr>
            <a:t>συγκαναλικής</a:t>
          </a:r>
          <a:r>
            <a:rPr lang="el-GR" sz="1400" b="1" dirty="0">
              <a:solidFill>
                <a:schemeClr val="tx1"/>
              </a:solidFill>
              <a:latin typeface="Calibri"/>
              <a:ea typeface="Calibri"/>
              <a:cs typeface="Times New Roman"/>
            </a:rPr>
            <a:t> παρεμβολής (</a:t>
          </a:r>
          <a:r>
            <a:rPr lang="en-US" sz="1400" b="1" dirty="0">
              <a:solidFill>
                <a:schemeClr val="tx1"/>
              </a:solidFill>
              <a:latin typeface="Calibri"/>
              <a:ea typeface="Calibri"/>
              <a:cs typeface="Times New Roman"/>
            </a:rPr>
            <a:t>co</a:t>
          </a:r>
          <a:r>
            <a:rPr lang="el-GR" sz="1400" b="1" dirty="0">
              <a:solidFill>
                <a:schemeClr val="tx1"/>
              </a:solidFill>
              <a:latin typeface="Calibri"/>
              <a:ea typeface="Calibri"/>
              <a:cs typeface="Times New Roman"/>
            </a:rPr>
            <a:t>-</a:t>
          </a:r>
          <a:r>
            <a:rPr lang="en-US" sz="1400" b="1" dirty="0">
              <a:solidFill>
                <a:schemeClr val="tx1"/>
              </a:solidFill>
              <a:latin typeface="Calibri"/>
              <a:ea typeface="Calibri"/>
              <a:cs typeface="Times New Roman"/>
            </a:rPr>
            <a:t>channel interference</a:t>
          </a:r>
          <a:r>
            <a:rPr lang="el-GR" sz="1400" b="1" dirty="0">
              <a:solidFill>
                <a:schemeClr val="tx1"/>
              </a:solidFill>
              <a:latin typeface="Calibri"/>
              <a:ea typeface="Calibri"/>
              <a:cs typeface="Times New Roman"/>
            </a:rPr>
            <a:t>)</a:t>
          </a:r>
          <a:endParaRPr lang="el-GR" sz="1400" b="1" dirty="0">
            <a:solidFill>
              <a:schemeClr val="tx1"/>
            </a:solidFill>
          </a:endParaRPr>
        </a:p>
      </dgm:t>
    </dgm:pt>
    <dgm:pt modelId="{C606A087-92FE-482B-8D55-17F2DF176BEA}" type="parTrans" cxnId="{FFC2075D-3B63-42A7-BD07-D50ADCB15301}">
      <dgm:prSet/>
      <dgm:spPr/>
      <dgm:t>
        <a:bodyPr/>
        <a:lstStyle/>
        <a:p>
          <a:endParaRPr lang="el-GR"/>
        </a:p>
      </dgm:t>
    </dgm:pt>
    <dgm:pt modelId="{3A5CAF94-5A6C-47FA-9440-420AD8F035F1}" type="sibTrans" cxnId="{FFC2075D-3B63-42A7-BD07-D50ADCB15301}">
      <dgm:prSet/>
      <dgm:spPr/>
      <dgm:t>
        <a:bodyPr/>
        <a:lstStyle/>
        <a:p>
          <a:endParaRPr lang="el-GR"/>
        </a:p>
      </dgm:t>
    </dgm:pt>
    <dgm:pt modelId="{CFE07B82-187E-4679-A608-638928932DE4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l-GR" sz="1400" b="1" dirty="0">
              <a:solidFill>
                <a:schemeClr val="tx1"/>
              </a:solidFill>
              <a:latin typeface="Calibri"/>
              <a:ea typeface="Calibri"/>
              <a:cs typeface="Times New Roman"/>
            </a:rPr>
            <a:t>αύξηση του λόγου του σήματος προς τον θόρυβο οπότε και την αύξηση της ταχύτητας μετάδοσης δεδομένων.</a:t>
          </a:r>
        </a:p>
      </dgm:t>
    </dgm:pt>
    <dgm:pt modelId="{D427FD5B-06EB-4DB6-81A8-5D8256D022EC}" type="parTrans" cxnId="{638D0544-426B-412B-BFC5-98D600478BCB}">
      <dgm:prSet/>
      <dgm:spPr/>
      <dgm:t>
        <a:bodyPr/>
        <a:lstStyle/>
        <a:p>
          <a:endParaRPr lang="el-GR"/>
        </a:p>
      </dgm:t>
    </dgm:pt>
    <dgm:pt modelId="{D6A8C0FF-4DDA-4755-90D9-E10220DE7998}" type="sibTrans" cxnId="{638D0544-426B-412B-BFC5-98D600478BCB}">
      <dgm:prSet/>
      <dgm:spPr/>
      <dgm:t>
        <a:bodyPr/>
        <a:lstStyle/>
        <a:p>
          <a:endParaRPr lang="el-GR"/>
        </a:p>
      </dgm:t>
    </dgm:pt>
    <dgm:pt modelId="{29F36724-C86B-4CD6-A976-8F0CCCF481B6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l-GR" sz="1400" b="1" dirty="0">
              <a:solidFill>
                <a:schemeClr val="tx1"/>
              </a:solidFill>
              <a:latin typeface="Calibri"/>
              <a:ea typeface="Calibri"/>
              <a:cs typeface="Times New Roman"/>
            </a:rPr>
            <a:t>αύξηση της χωρητικότητας </a:t>
          </a:r>
          <a:br>
            <a:rPr lang="el-GR" sz="1400" b="1" dirty="0">
              <a:solidFill>
                <a:schemeClr val="tx1"/>
              </a:solidFill>
              <a:latin typeface="Calibri"/>
              <a:ea typeface="Calibri"/>
              <a:cs typeface="Times New Roman"/>
            </a:rPr>
          </a:br>
          <a:r>
            <a:rPr lang="el-GR" sz="1400" b="1" dirty="0">
              <a:solidFill>
                <a:schemeClr val="tx1"/>
              </a:solidFill>
              <a:latin typeface="Calibri"/>
              <a:ea typeface="Calibri"/>
              <a:cs typeface="Times New Roman"/>
            </a:rPr>
            <a:t>του δικτύου</a:t>
          </a:r>
          <a:endParaRPr lang="el-GR" sz="1400" b="1" dirty="0">
            <a:solidFill>
              <a:schemeClr val="tx1"/>
            </a:solidFill>
          </a:endParaRPr>
        </a:p>
      </dgm:t>
    </dgm:pt>
    <dgm:pt modelId="{DAB90237-057D-4A9E-B1C6-CAC6F9D4C2C1}" type="parTrans" cxnId="{D45A05A9-AF3A-4C86-80D6-19547CC36FE2}">
      <dgm:prSet/>
      <dgm:spPr/>
      <dgm:t>
        <a:bodyPr/>
        <a:lstStyle/>
        <a:p>
          <a:endParaRPr lang="el-GR"/>
        </a:p>
      </dgm:t>
    </dgm:pt>
    <dgm:pt modelId="{1456550F-ED1C-4DFA-90DB-47575CB4D0CC}" type="sibTrans" cxnId="{D45A05A9-AF3A-4C86-80D6-19547CC36FE2}">
      <dgm:prSet/>
      <dgm:spPr/>
      <dgm:t>
        <a:bodyPr/>
        <a:lstStyle/>
        <a:p>
          <a:endParaRPr lang="el-GR"/>
        </a:p>
      </dgm:t>
    </dgm:pt>
    <dgm:pt modelId="{A3AD0D9E-C7A4-4C9E-9F83-D26FE3280922}" type="pres">
      <dgm:prSet presAssocID="{EF1EF79A-2FF5-49EB-92AE-5406277AA003}" presName="diagram" presStyleCnt="0">
        <dgm:presLayoutVars>
          <dgm:dir/>
          <dgm:resizeHandles val="exact"/>
        </dgm:presLayoutVars>
      </dgm:prSet>
      <dgm:spPr/>
    </dgm:pt>
    <dgm:pt modelId="{CCC6A55B-6396-4105-8494-95F433B616CE}" type="pres">
      <dgm:prSet presAssocID="{B574BED3-4698-45D1-94B5-4642B9BAFB50}" presName="node" presStyleLbl="node1" presStyleIdx="0" presStyleCnt="3" custLinFactNeighborY="-7506">
        <dgm:presLayoutVars>
          <dgm:bulletEnabled val="1"/>
        </dgm:presLayoutVars>
      </dgm:prSet>
      <dgm:spPr/>
    </dgm:pt>
    <dgm:pt modelId="{6B77130C-E940-464F-AA3F-CDC578A6FBD1}" type="pres">
      <dgm:prSet presAssocID="{3A5CAF94-5A6C-47FA-9440-420AD8F035F1}" presName="sibTrans" presStyleCnt="0"/>
      <dgm:spPr/>
    </dgm:pt>
    <dgm:pt modelId="{FB3FFEB5-7398-45C4-B0E0-BBB0C87D20E3}" type="pres">
      <dgm:prSet presAssocID="{CFE07B82-187E-4679-A608-638928932DE4}" presName="node" presStyleLbl="node1" presStyleIdx="1" presStyleCnt="3" custLinFactNeighborY="-7506">
        <dgm:presLayoutVars>
          <dgm:bulletEnabled val="1"/>
        </dgm:presLayoutVars>
      </dgm:prSet>
      <dgm:spPr/>
    </dgm:pt>
    <dgm:pt modelId="{B9260BF4-26E6-48D3-B934-E3B713479553}" type="pres">
      <dgm:prSet presAssocID="{D6A8C0FF-4DDA-4755-90D9-E10220DE7998}" presName="sibTrans" presStyleCnt="0"/>
      <dgm:spPr/>
    </dgm:pt>
    <dgm:pt modelId="{B6400BDC-A375-4CD8-BDED-FD0516CCB92E}" type="pres">
      <dgm:prSet presAssocID="{29F36724-C86B-4CD6-A976-8F0CCCF481B6}" presName="node" presStyleLbl="node1" presStyleIdx="2" presStyleCnt="3" custScaleY="81767" custLinFactNeighborX="-495" custLinFactNeighborY="-11637">
        <dgm:presLayoutVars>
          <dgm:bulletEnabled val="1"/>
        </dgm:presLayoutVars>
      </dgm:prSet>
      <dgm:spPr/>
    </dgm:pt>
  </dgm:ptLst>
  <dgm:cxnLst>
    <dgm:cxn modelId="{FFC2075D-3B63-42A7-BD07-D50ADCB15301}" srcId="{EF1EF79A-2FF5-49EB-92AE-5406277AA003}" destId="{B574BED3-4698-45D1-94B5-4642B9BAFB50}" srcOrd="0" destOrd="0" parTransId="{C606A087-92FE-482B-8D55-17F2DF176BEA}" sibTransId="{3A5CAF94-5A6C-47FA-9440-420AD8F035F1}"/>
    <dgm:cxn modelId="{638D0544-426B-412B-BFC5-98D600478BCB}" srcId="{EF1EF79A-2FF5-49EB-92AE-5406277AA003}" destId="{CFE07B82-187E-4679-A608-638928932DE4}" srcOrd="1" destOrd="0" parTransId="{D427FD5B-06EB-4DB6-81A8-5D8256D022EC}" sibTransId="{D6A8C0FF-4DDA-4755-90D9-E10220DE7998}"/>
    <dgm:cxn modelId="{6A275D8A-6147-4A67-A194-B6A59A286E01}" type="presOf" srcId="{CFE07B82-187E-4679-A608-638928932DE4}" destId="{FB3FFEB5-7398-45C4-B0E0-BBB0C87D20E3}" srcOrd="0" destOrd="0" presId="urn:microsoft.com/office/officeart/2005/8/layout/default"/>
    <dgm:cxn modelId="{D45A05A9-AF3A-4C86-80D6-19547CC36FE2}" srcId="{EF1EF79A-2FF5-49EB-92AE-5406277AA003}" destId="{29F36724-C86B-4CD6-A976-8F0CCCF481B6}" srcOrd="2" destOrd="0" parTransId="{DAB90237-057D-4A9E-B1C6-CAC6F9D4C2C1}" sibTransId="{1456550F-ED1C-4DFA-90DB-47575CB4D0CC}"/>
    <dgm:cxn modelId="{5AFF4FAF-AA37-43C0-A37B-C37110A222FA}" type="presOf" srcId="{EF1EF79A-2FF5-49EB-92AE-5406277AA003}" destId="{A3AD0D9E-C7A4-4C9E-9F83-D26FE3280922}" srcOrd="0" destOrd="0" presId="urn:microsoft.com/office/officeart/2005/8/layout/default"/>
    <dgm:cxn modelId="{D7E789CB-3BFC-4504-B7E6-DE84B88E1C98}" type="presOf" srcId="{29F36724-C86B-4CD6-A976-8F0CCCF481B6}" destId="{B6400BDC-A375-4CD8-BDED-FD0516CCB92E}" srcOrd="0" destOrd="0" presId="urn:microsoft.com/office/officeart/2005/8/layout/default"/>
    <dgm:cxn modelId="{79B221E9-EC34-4CBF-8FB2-FCB2F9A15D4B}" type="presOf" srcId="{B574BED3-4698-45D1-94B5-4642B9BAFB50}" destId="{CCC6A55B-6396-4105-8494-95F433B616CE}" srcOrd="0" destOrd="0" presId="urn:microsoft.com/office/officeart/2005/8/layout/default"/>
    <dgm:cxn modelId="{F0AFE870-02AC-4508-BB3C-9EBB6CCFD5A2}" type="presParOf" srcId="{A3AD0D9E-C7A4-4C9E-9F83-D26FE3280922}" destId="{CCC6A55B-6396-4105-8494-95F433B616CE}" srcOrd="0" destOrd="0" presId="urn:microsoft.com/office/officeart/2005/8/layout/default"/>
    <dgm:cxn modelId="{962EF720-C0BE-4634-B505-5E7441B3CDC8}" type="presParOf" srcId="{A3AD0D9E-C7A4-4C9E-9F83-D26FE3280922}" destId="{6B77130C-E940-464F-AA3F-CDC578A6FBD1}" srcOrd="1" destOrd="0" presId="urn:microsoft.com/office/officeart/2005/8/layout/default"/>
    <dgm:cxn modelId="{ED3CE127-F2A5-48C5-BC22-924A822C10F8}" type="presParOf" srcId="{A3AD0D9E-C7A4-4C9E-9F83-D26FE3280922}" destId="{FB3FFEB5-7398-45C4-B0E0-BBB0C87D20E3}" srcOrd="2" destOrd="0" presId="urn:microsoft.com/office/officeart/2005/8/layout/default"/>
    <dgm:cxn modelId="{4684A522-A5C3-44B6-9C69-8F46115B64DF}" type="presParOf" srcId="{A3AD0D9E-C7A4-4C9E-9F83-D26FE3280922}" destId="{B9260BF4-26E6-48D3-B934-E3B713479553}" srcOrd="3" destOrd="0" presId="urn:microsoft.com/office/officeart/2005/8/layout/default"/>
    <dgm:cxn modelId="{9D46CBC8-59F9-46E2-876F-EE315AC28623}" type="presParOf" srcId="{A3AD0D9E-C7A4-4C9E-9F83-D26FE3280922}" destId="{B6400BDC-A375-4CD8-BDED-FD0516CCB92E}" srcOrd="4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3CBBD2-DC5B-499F-AFEE-474263B1C0CB}">
      <dsp:nvSpPr>
        <dsp:cNvPr id="0" name=""/>
        <dsp:cNvSpPr/>
      </dsp:nvSpPr>
      <dsp:spPr>
        <a:xfrm flipH="1" flipV="1">
          <a:off x="1633283" y="18314"/>
          <a:ext cx="753944" cy="747368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3200" kern="1200" dirty="0">
            <a:solidFill>
              <a:schemeClr val="tx1"/>
            </a:solidFill>
          </a:endParaRPr>
        </a:p>
      </dsp:txBody>
      <dsp:txXfrm rot="10800000">
        <a:off x="1655173" y="40204"/>
        <a:ext cx="710164" cy="703588"/>
      </dsp:txXfrm>
    </dsp:sp>
    <dsp:sp modelId="{7A74AE30-87B0-4892-A7B3-81968DE7E026}">
      <dsp:nvSpPr>
        <dsp:cNvPr id="0" name=""/>
        <dsp:cNvSpPr/>
      </dsp:nvSpPr>
      <dsp:spPr>
        <a:xfrm>
          <a:off x="4528957" y="0"/>
          <a:ext cx="1411194" cy="783996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3400" kern="1200" dirty="0">
            <a:solidFill>
              <a:schemeClr val="tx1"/>
            </a:solidFill>
          </a:endParaRPr>
        </a:p>
      </dsp:txBody>
      <dsp:txXfrm>
        <a:off x="4551919" y="22962"/>
        <a:ext cx="1365270" cy="738072"/>
      </dsp:txXfrm>
    </dsp:sp>
    <dsp:sp modelId="{E81C25CF-AC8F-403F-AE76-1BE9F2452D6F}">
      <dsp:nvSpPr>
        <dsp:cNvPr id="0" name=""/>
        <dsp:cNvSpPr/>
      </dsp:nvSpPr>
      <dsp:spPr>
        <a:xfrm>
          <a:off x="2676077" y="3331986"/>
          <a:ext cx="587997" cy="587997"/>
        </a:xfrm>
        <a:prstGeom prst="triangle">
          <a:avLst/>
        </a:prstGeom>
        <a:solidFill>
          <a:schemeClr val="tx1">
            <a:lumMod val="50000"/>
            <a:alpha val="9000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81F630-9D23-482D-BE36-885F959ED5BC}">
      <dsp:nvSpPr>
        <dsp:cNvPr id="0" name=""/>
        <dsp:cNvSpPr/>
      </dsp:nvSpPr>
      <dsp:spPr>
        <a:xfrm rot="21360000">
          <a:off x="1205544" y="3080022"/>
          <a:ext cx="3529063" cy="246776"/>
        </a:xfrm>
        <a:prstGeom prst="rect">
          <a:avLst/>
        </a:prstGeom>
        <a:solidFill>
          <a:schemeClr val="tx1">
            <a:lumMod val="50000"/>
            <a:alpha val="9000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B6D515-CA62-46F9-B4AA-E60B552EA871}">
      <dsp:nvSpPr>
        <dsp:cNvPr id="0" name=""/>
        <dsp:cNvSpPr/>
      </dsp:nvSpPr>
      <dsp:spPr>
        <a:xfrm rot="21360000">
          <a:off x="1211446" y="2635446"/>
          <a:ext cx="1400468" cy="48364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200" kern="1200" dirty="0">
            <a:solidFill>
              <a:schemeClr val="tx1"/>
            </a:solidFill>
          </a:endParaRPr>
        </a:p>
      </dsp:txBody>
      <dsp:txXfrm>
        <a:off x="1235056" y="2659056"/>
        <a:ext cx="1353248" cy="436424"/>
      </dsp:txXfrm>
    </dsp:sp>
    <dsp:sp modelId="{B7503109-E9A4-4307-BED8-0D77F229526F}">
      <dsp:nvSpPr>
        <dsp:cNvPr id="0" name=""/>
        <dsp:cNvSpPr/>
      </dsp:nvSpPr>
      <dsp:spPr>
        <a:xfrm rot="21360000">
          <a:off x="1172246" y="2118008"/>
          <a:ext cx="1400468" cy="48364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200" kern="1200" dirty="0">
            <a:solidFill>
              <a:schemeClr val="tx1"/>
            </a:solidFill>
          </a:endParaRPr>
        </a:p>
      </dsp:txBody>
      <dsp:txXfrm>
        <a:off x="1195856" y="2141618"/>
        <a:ext cx="1353248" cy="436424"/>
      </dsp:txXfrm>
    </dsp:sp>
    <dsp:sp modelId="{FA6DB91A-2571-491A-AB75-FC2CF2C4494F}">
      <dsp:nvSpPr>
        <dsp:cNvPr id="0" name=""/>
        <dsp:cNvSpPr/>
      </dsp:nvSpPr>
      <dsp:spPr>
        <a:xfrm rot="21360000">
          <a:off x="1133046" y="1600570"/>
          <a:ext cx="1400468" cy="48364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200" kern="1200" dirty="0">
            <a:solidFill>
              <a:schemeClr val="tx1"/>
            </a:solidFill>
          </a:endParaRPr>
        </a:p>
      </dsp:txBody>
      <dsp:txXfrm>
        <a:off x="1156656" y="1624180"/>
        <a:ext cx="1353248" cy="436424"/>
      </dsp:txXfrm>
    </dsp:sp>
    <dsp:sp modelId="{57E30E6C-538B-46EC-98BE-9E4F2F295D8B}">
      <dsp:nvSpPr>
        <dsp:cNvPr id="0" name=""/>
        <dsp:cNvSpPr/>
      </dsp:nvSpPr>
      <dsp:spPr>
        <a:xfrm rot="21360000">
          <a:off x="1093846" y="1083132"/>
          <a:ext cx="1400468" cy="48364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kern="1200" dirty="0">
              <a:solidFill>
                <a:schemeClr val="tx1"/>
              </a:solidFill>
            </a:rPr>
            <a:t>Κινητή τηλεφωνία</a:t>
          </a:r>
        </a:p>
      </dsp:txBody>
      <dsp:txXfrm>
        <a:off x="1117456" y="1106742"/>
        <a:ext cx="1353248" cy="436424"/>
      </dsp:txXfrm>
    </dsp:sp>
    <dsp:sp modelId="{7C8BBC89-AEA2-4019-B26F-239CBBE36CF7}">
      <dsp:nvSpPr>
        <dsp:cNvPr id="0" name=""/>
        <dsp:cNvSpPr/>
      </dsp:nvSpPr>
      <dsp:spPr>
        <a:xfrm rot="21360000">
          <a:off x="3249837" y="2494326"/>
          <a:ext cx="1400468" cy="48364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kern="1200" dirty="0">
              <a:solidFill>
                <a:schemeClr val="tx1"/>
              </a:solidFill>
            </a:rPr>
            <a:t>Περιήγηση στο </a:t>
          </a:r>
          <a:r>
            <a:rPr lang="en-US" sz="1200" kern="1200" dirty="0">
              <a:solidFill>
                <a:schemeClr val="tx1"/>
              </a:solidFill>
            </a:rPr>
            <a:t>Internet</a:t>
          </a:r>
          <a:endParaRPr lang="el-GR" sz="1200" kern="1200" dirty="0">
            <a:solidFill>
              <a:schemeClr val="tx1"/>
            </a:solidFill>
          </a:endParaRPr>
        </a:p>
      </dsp:txBody>
      <dsp:txXfrm>
        <a:off x="3273447" y="2517936"/>
        <a:ext cx="1353248" cy="436424"/>
      </dsp:txXfrm>
    </dsp:sp>
    <dsp:sp modelId="{3E5AB1BA-7AF6-40DF-900F-0795B8C8E347}">
      <dsp:nvSpPr>
        <dsp:cNvPr id="0" name=""/>
        <dsp:cNvSpPr/>
      </dsp:nvSpPr>
      <dsp:spPr>
        <a:xfrm rot="21360000">
          <a:off x="3210637" y="1976888"/>
          <a:ext cx="1400468" cy="48364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kern="1200" dirty="0">
              <a:solidFill>
                <a:schemeClr val="tx1"/>
              </a:solidFill>
            </a:rPr>
            <a:t>Σταθερή τηλεφωνία</a:t>
          </a:r>
        </a:p>
      </dsp:txBody>
      <dsp:txXfrm>
        <a:off x="3234247" y="2000498"/>
        <a:ext cx="1353248" cy="436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C6A55B-6396-4105-8494-95F433B616CE}">
      <dsp:nvSpPr>
        <dsp:cNvPr id="0" name=""/>
        <dsp:cNvSpPr/>
      </dsp:nvSpPr>
      <dsp:spPr>
        <a:xfrm>
          <a:off x="507" y="107677"/>
          <a:ext cx="1980772" cy="1188463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1" kern="1200" dirty="0">
              <a:solidFill>
                <a:schemeClr val="tx1"/>
              </a:solidFill>
              <a:latin typeface="Calibri"/>
              <a:ea typeface="Calibri"/>
              <a:cs typeface="Times New Roman"/>
            </a:rPr>
            <a:t>ελαχιστοποίηση της </a:t>
          </a:r>
          <a:r>
            <a:rPr lang="el-GR" sz="1400" b="1" kern="1200" dirty="0" err="1">
              <a:solidFill>
                <a:schemeClr val="tx1"/>
              </a:solidFill>
              <a:latin typeface="Calibri"/>
              <a:ea typeface="Calibri"/>
              <a:cs typeface="Times New Roman"/>
            </a:rPr>
            <a:t>συγκαναλικής</a:t>
          </a:r>
          <a:r>
            <a:rPr lang="el-GR" sz="1400" b="1" kern="1200" dirty="0">
              <a:solidFill>
                <a:schemeClr val="tx1"/>
              </a:solidFill>
              <a:latin typeface="Calibri"/>
              <a:ea typeface="Calibri"/>
              <a:cs typeface="Times New Roman"/>
            </a:rPr>
            <a:t> παρεμβολής (</a:t>
          </a:r>
          <a:r>
            <a:rPr lang="en-US" sz="1400" b="1" kern="1200" dirty="0">
              <a:solidFill>
                <a:schemeClr val="tx1"/>
              </a:solidFill>
              <a:latin typeface="Calibri"/>
              <a:ea typeface="Calibri"/>
              <a:cs typeface="Times New Roman"/>
            </a:rPr>
            <a:t>co</a:t>
          </a:r>
          <a:r>
            <a:rPr lang="el-GR" sz="1400" b="1" kern="1200" dirty="0">
              <a:solidFill>
                <a:schemeClr val="tx1"/>
              </a:solidFill>
              <a:latin typeface="Calibri"/>
              <a:ea typeface="Calibri"/>
              <a:cs typeface="Times New Roman"/>
            </a:rPr>
            <a:t>-</a:t>
          </a:r>
          <a:r>
            <a:rPr lang="en-US" sz="1400" b="1" kern="1200" dirty="0">
              <a:solidFill>
                <a:schemeClr val="tx1"/>
              </a:solidFill>
              <a:latin typeface="Calibri"/>
              <a:ea typeface="Calibri"/>
              <a:cs typeface="Times New Roman"/>
            </a:rPr>
            <a:t>channel interference</a:t>
          </a:r>
          <a:r>
            <a:rPr lang="el-GR" sz="1400" b="1" kern="1200" dirty="0">
              <a:solidFill>
                <a:schemeClr val="tx1"/>
              </a:solidFill>
              <a:latin typeface="Calibri"/>
              <a:ea typeface="Calibri"/>
              <a:cs typeface="Times New Roman"/>
            </a:rPr>
            <a:t>)</a:t>
          </a:r>
          <a:endParaRPr lang="el-GR" sz="1400" b="1" kern="1200" dirty="0">
            <a:solidFill>
              <a:schemeClr val="tx1"/>
            </a:solidFill>
          </a:endParaRPr>
        </a:p>
      </dsp:txBody>
      <dsp:txXfrm>
        <a:off x="507" y="107677"/>
        <a:ext cx="1980772" cy="1188463"/>
      </dsp:txXfrm>
    </dsp:sp>
    <dsp:sp modelId="{FB3FFEB5-7398-45C4-B0E0-BBB0C87D20E3}">
      <dsp:nvSpPr>
        <dsp:cNvPr id="0" name=""/>
        <dsp:cNvSpPr/>
      </dsp:nvSpPr>
      <dsp:spPr>
        <a:xfrm>
          <a:off x="2179358" y="107677"/>
          <a:ext cx="1980772" cy="1188463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1" kern="1200" dirty="0">
              <a:solidFill>
                <a:schemeClr val="tx1"/>
              </a:solidFill>
              <a:latin typeface="Calibri"/>
              <a:ea typeface="Calibri"/>
              <a:cs typeface="Times New Roman"/>
            </a:rPr>
            <a:t>αύξηση του λόγου του σήματος προς τον θόρυβο οπότε και την αύξηση της ταχύτητας μετάδοσης δεδομένων.</a:t>
          </a:r>
        </a:p>
      </dsp:txBody>
      <dsp:txXfrm>
        <a:off x="2179358" y="107677"/>
        <a:ext cx="1980772" cy="1188463"/>
      </dsp:txXfrm>
    </dsp:sp>
    <dsp:sp modelId="{B6400BDC-A375-4CD8-BDED-FD0516CCB92E}">
      <dsp:nvSpPr>
        <dsp:cNvPr id="0" name=""/>
        <dsp:cNvSpPr/>
      </dsp:nvSpPr>
      <dsp:spPr>
        <a:xfrm>
          <a:off x="1080128" y="1445123"/>
          <a:ext cx="1980772" cy="971771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1" kern="1200" dirty="0">
              <a:solidFill>
                <a:schemeClr val="tx1"/>
              </a:solidFill>
              <a:latin typeface="Calibri"/>
              <a:ea typeface="Calibri"/>
              <a:cs typeface="Times New Roman"/>
            </a:rPr>
            <a:t>αύξηση της χωρητικότητας </a:t>
          </a:r>
          <a:br>
            <a:rPr lang="el-GR" sz="1400" b="1" kern="1200" dirty="0">
              <a:solidFill>
                <a:schemeClr val="tx1"/>
              </a:solidFill>
              <a:latin typeface="Calibri"/>
              <a:ea typeface="Calibri"/>
              <a:cs typeface="Times New Roman"/>
            </a:rPr>
          </a:br>
          <a:r>
            <a:rPr lang="el-GR" sz="1400" b="1" kern="1200" dirty="0">
              <a:solidFill>
                <a:schemeClr val="tx1"/>
              </a:solidFill>
              <a:latin typeface="Calibri"/>
              <a:ea typeface="Calibri"/>
              <a:cs typeface="Times New Roman"/>
            </a:rPr>
            <a:t>του δικτύου</a:t>
          </a:r>
          <a:endParaRPr lang="el-GR" sz="1400" b="1" kern="1200" dirty="0">
            <a:solidFill>
              <a:schemeClr val="tx1"/>
            </a:solidFill>
          </a:endParaRPr>
        </a:p>
      </dsp:txBody>
      <dsp:txXfrm>
        <a:off x="1080128" y="1445123"/>
        <a:ext cx="1980772" cy="9717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4F5AE-03BF-4F8E-94E5-F35F25A27217}" type="datetimeFigureOut">
              <a:rPr lang="el-GR" smtClean="0"/>
              <a:t>17/10/2019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EF380-C980-4EAB-B5FB-5C227E1B2E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1519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CDC30E4-8046-479D-BE3C-FD0B420623A9}" type="slidenum">
              <a:rPr lang="el-GR" altLang="el-GR" smtClean="0"/>
              <a:pPr/>
              <a:t>2</a:t>
            </a:fld>
            <a:endParaRPr lang="el-GR" altLang="el-GR"/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533506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>
            <a:extLst>
              <a:ext uri="{FF2B5EF4-FFF2-40B4-BE49-F238E27FC236}">
                <a16:creationId xmlns:a16="http://schemas.microsoft.com/office/drawing/2014/main" id="{5A2FACE9-311E-4F4C-AEC7-4679FE4B9D0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54B5699F-E54D-470A-8ABE-9A9B7CE06A07}" type="slidenum">
              <a:rPr lang="en-GB" altLang="en-U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20</a:t>
            </a:fld>
            <a:endParaRPr lang="en-GB" altLang="en-US"/>
          </a:p>
        </p:txBody>
      </p:sp>
      <p:sp>
        <p:nvSpPr>
          <p:cNvPr id="41987" name="Text Box 1">
            <a:extLst>
              <a:ext uri="{FF2B5EF4-FFF2-40B4-BE49-F238E27FC236}">
                <a16:creationId xmlns:a16="http://schemas.microsoft.com/office/drawing/2014/main" id="{E0B44761-4156-4243-B3B5-D08010411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475" y="788988"/>
            <a:ext cx="5146675" cy="3790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3366"/>
              </a:buClr>
              <a:buFont typeface="Comic Sans MS" panose="030F0702030302020204" pitchFamily="66" charset="0"/>
              <a:buNone/>
            </a:pPr>
            <a:endParaRPr lang="en-US" altLang="en-US" sz="24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CA626D9E-C171-4FE9-81BC-C1E18FA1CAC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65200" y="4895850"/>
            <a:ext cx="5146675" cy="4576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eaLnBrk="1" hangingPunct="1"/>
            <a:endParaRPr lang="el-G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FE3CC06E-B714-459B-A099-4595EDF1F1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D2D6297B-C4A6-41E3-8471-C4D9B03A674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3FA13449-177E-40F5-AA78-DCC7AF48A6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BD1305EA-245B-4265-89E9-375D60A08FC5}" type="slidenum">
              <a:rPr lang="el-GR" altLang="en-US" smtClean="0"/>
              <a:pPr/>
              <a:t>29</a:t>
            </a:fld>
            <a:endParaRPr lang="el-G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8598E89F-1D96-4A2C-89F6-EA92088849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008F4965-1DF0-47F3-9142-07C730146D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2E59376E-BDDF-43BC-BDE3-4DF111D3A3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1A509A1D-E0A5-427A-A482-8C792B3FD49C}" type="slidenum">
              <a:rPr lang="el-GR" altLang="en-US" smtClean="0"/>
              <a:pPr/>
              <a:t>30</a:t>
            </a:fld>
            <a:endParaRPr lang="el-G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346527C2-6A0C-4BE7-9125-FFA69C35F4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E05D2AEC-59A0-40E5-A81A-9D82CDED593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65E149C5-4FBC-40DD-A093-550079A0B0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D08DA754-D1E8-490F-AEDB-1C06818FE277}" type="slidenum">
              <a:rPr lang="el-GR" altLang="en-US" smtClean="0"/>
              <a:pPr/>
              <a:t>31</a:t>
            </a:fld>
            <a:endParaRPr lang="el-G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5CEF886C-962E-4164-9EEE-0A1F2362893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0FD3588F-5EC0-47A6-8541-C383CCF575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A60AA3B2-FF50-4765-80CF-099EE6D456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74B76B4B-3210-4E66-B1E1-1C28D633A3D3}" type="slidenum">
              <a:rPr lang="el-GR" altLang="en-US" smtClean="0"/>
              <a:pPr/>
              <a:t>32</a:t>
            </a:fld>
            <a:endParaRPr lang="el-G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5B1737CE-9265-4909-8977-4B24BB88F5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D535243A-F77C-4945-8021-AF9D7D18E4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077AE924-50BE-485D-AA12-CE9BCBE266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AF45E80B-CFDC-4D84-BF51-9D86C9F1AD97}" type="slidenum">
              <a:rPr lang="el-GR" altLang="en-US" smtClean="0"/>
              <a:pPr/>
              <a:t>35</a:t>
            </a:fld>
            <a:endParaRPr lang="el-G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DCB94D9D-D1A0-4D58-AD13-F5DC9F1EB17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BD0D2F8A-39AC-4DB3-9FBA-8482A0899E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FF02C06A-F4C5-493E-8862-CF10AD6F6F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B623A996-1F82-4EE7-8ABF-830A7AE709D0}" type="slidenum">
              <a:rPr lang="el-GR" altLang="en-US" smtClean="0"/>
              <a:pPr/>
              <a:t>37</a:t>
            </a:fld>
            <a:endParaRPr lang="el-GR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882358FF-7AAE-42EC-AB45-CE72C7ECA9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35A36598-9D96-4BFA-B15B-A9B76A3F1E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0193BF8A-14D6-4B6B-96E6-23F6EBA6E6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EC83E099-58F1-4B52-8884-388AD4C16311}" type="slidenum">
              <a:rPr lang="el-GR" altLang="en-US" smtClean="0"/>
              <a:pPr/>
              <a:t>38</a:t>
            </a:fld>
            <a:endParaRPr lang="el-GR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DA27203D-CA5B-4884-A393-985DB126CE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01996FF3-104A-41B6-8D59-3441F3615B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0F5474C4-B682-4A02-8672-9DAC01DEEB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A3C930A4-B6B4-4630-B6A8-A8F810DDE86B}" type="slidenum">
              <a:rPr lang="el-GR" altLang="en-US" smtClean="0"/>
              <a:pPr/>
              <a:t>39</a:t>
            </a:fld>
            <a:endParaRPr lang="el-GR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7E385991-911C-4622-8F35-338F747AFC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5E67E73D-9F46-4F3D-9AD4-1E915BD62A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n-US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D7B877B0-DC34-4D2C-8DE5-32BA4E6DE1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3FB3460D-F688-4C51-9160-EB74C1E682AF}" type="slidenum">
              <a:rPr lang="el-GR" altLang="en-US" smtClean="0"/>
              <a:pPr/>
              <a:t>41</a:t>
            </a:fld>
            <a:endParaRPr lang="el-G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8">
            <a:extLst>
              <a:ext uri="{FF2B5EF4-FFF2-40B4-BE49-F238E27FC236}">
                <a16:creationId xmlns:a16="http://schemas.microsoft.com/office/drawing/2014/main" id="{2FC54EDC-45F2-4D22-9606-51B3B01FB7B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58176FDD-5684-4C4D-AF7B-9FDB8ED278EE}" type="slidenum">
              <a:rPr lang="en-GB" altLang="en-U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8</a:t>
            </a:fld>
            <a:endParaRPr lang="en-GB" altLang="en-US"/>
          </a:p>
        </p:txBody>
      </p:sp>
      <p:sp>
        <p:nvSpPr>
          <p:cNvPr id="10243" name="Text Box 1">
            <a:extLst>
              <a:ext uri="{FF2B5EF4-FFF2-40B4-BE49-F238E27FC236}">
                <a16:creationId xmlns:a16="http://schemas.microsoft.com/office/drawing/2014/main" id="{C4A27B9D-25BF-47D4-A1D8-1DC0C93AC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475" y="788988"/>
            <a:ext cx="5146675" cy="3790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3366"/>
              </a:buClr>
              <a:buFont typeface="Comic Sans MS" panose="030F0702030302020204" pitchFamily="66" charset="0"/>
              <a:buNone/>
            </a:pPr>
            <a:endParaRPr lang="en-US" altLang="en-US" sz="24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3768F964-0C6C-4C49-A525-7D0C957475D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65200" y="4895850"/>
            <a:ext cx="5146675" cy="4576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eaLnBrk="1" hangingPunct="1"/>
            <a:endParaRPr lang="el-GR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9E4B8AD4-6862-4C3F-BF8D-CE8160C370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9CDA91DE-8117-4FA9-89D9-7D26551D0C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n-US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6A166F31-B646-4D09-8D76-B526EF462F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AA4A5490-0D4A-4712-87BA-C793E0BE4ED4}" type="slidenum">
              <a:rPr lang="el-GR" altLang="en-US" smtClean="0"/>
              <a:pPr/>
              <a:t>42</a:t>
            </a:fld>
            <a:endParaRPr lang="el-GR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643AA220-F0E8-4B82-8199-FAAB99A0AED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6C0719CB-FF93-4605-B947-433FDCFD36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n-US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05D302C9-C9A9-4730-BE0C-F69B601B6F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A7AFEC5A-87C4-4779-A349-9A780C399516}" type="slidenum">
              <a:rPr lang="el-GR" altLang="en-US" smtClean="0"/>
              <a:pPr/>
              <a:t>45</a:t>
            </a:fld>
            <a:endParaRPr lang="el-G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>
            <a:extLst>
              <a:ext uri="{FF2B5EF4-FFF2-40B4-BE49-F238E27FC236}">
                <a16:creationId xmlns:a16="http://schemas.microsoft.com/office/drawing/2014/main" id="{8DD7D55F-DA96-412E-BFA3-F1A2F61C05B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E4969592-56D7-47B6-A609-AC8CEFE4A2FB}" type="slidenum">
              <a:rPr lang="en-GB" altLang="en-U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9</a:t>
            </a:fld>
            <a:endParaRPr lang="en-GB" altLang="en-US"/>
          </a:p>
        </p:txBody>
      </p:sp>
      <p:sp>
        <p:nvSpPr>
          <p:cNvPr id="14339" name="Text Box 1">
            <a:extLst>
              <a:ext uri="{FF2B5EF4-FFF2-40B4-BE49-F238E27FC236}">
                <a16:creationId xmlns:a16="http://schemas.microsoft.com/office/drawing/2014/main" id="{514C0F60-0CA8-4699-8183-44811026A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475" y="788988"/>
            <a:ext cx="5146675" cy="3790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3366"/>
              </a:buClr>
              <a:buFont typeface="Comic Sans MS" panose="030F0702030302020204" pitchFamily="66" charset="0"/>
              <a:buNone/>
            </a:pPr>
            <a:endParaRPr lang="en-US" altLang="en-US" sz="24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B4CE21C3-4BED-4C53-8FCF-EAC3FBA39D1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65200" y="4895850"/>
            <a:ext cx="5146675" cy="4576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eaLnBrk="1" hangingPunct="1"/>
            <a:endParaRPr lang="el-G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>
            <a:extLst>
              <a:ext uri="{FF2B5EF4-FFF2-40B4-BE49-F238E27FC236}">
                <a16:creationId xmlns:a16="http://schemas.microsoft.com/office/drawing/2014/main" id="{703DCE59-A7A8-420B-A621-A194760D2A9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E647869C-99DF-476A-9EB1-F9E7EA288B71}" type="slidenum">
              <a:rPr lang="en-GB" altLang="en-U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10</a:t>
            </a:fld>
            <a:endParaRPr lang="en-GB" altLang="en-US"/>
          </a:p>
        </p:txBody>
      </p:sp>
      <p:sp>
        <p:nvSpPr>
          <p:cNvPr id="16387" name="Text Box 1">
            <a:extLst>
              <a:ext uri="{FF2B5EF4-FFF2-40B4-BE49-F238E27FC236}">
                <a16:creationId xmlns:a16="http://schemas.microsoft.com/office/drawing/2014/main" id="{08F98009-A2BF-4A1C-991D-4299C8818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475" y="788988"/>
            <a:ext cx="5146675" cy="37909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3366"/>
              </a:buClr>
              <a:buFont typeface="Comic Sans MS" panose="030F0702030302020204" pitchFamily="66" charset="0"/>
              <a:buNone/>
            </a:pPr>
            <a:endParaRPr lang="en-US" altLang="en-US" sz="24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E438D6D7-1CFD-45F7-9C10-EAE7594354B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65200" y="4895850"/>
            <a:ext cx="5146675" cy="4576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eaLnBrk="1" hangingPunct="1"/>
            <a:endParaRPr lang="el-G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>
            <a:extLst>
              <a:ext uri="{FF2B5EF4-FFF2-40B4-BE49-F238E27FC236}">
                <a16:creationId xmlns:a16="http://schemas.microsoft.com/office/drawing/2014/main" id="{496B2623-019A-4C1F-9CB5-3F33B7DF02B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DC50A0CC-E494-4D18-811E-D95FFFFCC7BD}" type="slidenum">
              <a:rPr lang="en-GB" altLang="en-U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11</a:t>
            </a:fld>
            <a:endParaRPr lang="en-GB" altLang="en-US"/>
          </a:p>
        </p:txBody>
      </p:sp>
      <p:sp>
        <p:nvSpPr>
          <p:cNvPr id="18435" name="Text Box 1">
            <a:extLst>
              <a:ext uri="{FF2B5EF4-FFF2-40B4-BE49-F238E27FC236}">
                <a16:creationId xmlns:a16="http://schemas.microsoft.com/office/drawing/2014/main" id="{2E1DE7D4-7369-4D0E-8283-05935C9FB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475" y="788988"/>
            <a:ext cx="5146675" cy="3790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3366"/>
              </a:buClr>
              <a:buFont typeface="Comic Sans MS" panose="030F0702030302020204" pitchFamily="66" charset="0"/>
              <a:buNone/>
            </a:pPr>
            <a:endParaRPr lang="en-US" altLang="en-US" sz="24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251CF276-0C99-4976-9B16-E615EAB313E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65200" y="4895850"/>
            <a:ext cx="5146675" cy="4576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eaLnBrk="1" hangingPunct="1"/>
            <a:endParaRPr lang="el-G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">
            <a:extLst>
              <a:ext uri="{FF2B5EF4-FFF2-40B4-BE49-F238E27FC236}">
                <a16:creationId xmlns:a16="http://schemas.microsoft.com/office/drawing/2014/main" id="{0B05E28F-D25A-4DF6-8E28-9451187129C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31D3CFD0-82C4-4DC6-A0A2-6D819E509F04}" type="slidenum">
              <a:rPr lang="en-GB" altLang="en-U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12</a:t>
            </a:fld>
            <a:endParaRPr lang="en-GB" altLang="en-US"/>
          </a:p>
        </p:txBody>
      </p:sp>
      <p:sp>
        <p:nvSpPr>
          <p:cNvPr id="20483" name="Text Box 1">
            <a:extLst>
              <a:ext uri="{FF2B5EF4-FFF2-40B4-BE49-F238E27FC236}">
                <a16:creationId xmlns:a16="http://schemas.microsoft.com/office/drawing/2014/main" id="{0EE226CF-91B8-4120-B041-C4FD18CD2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475" y="788988"/>
            <a:ext cx="5146675" cy="3790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3366"/>
              </a:buClr>
              <a:buFont typeface="Comic Sans MS" panose="030F0702030302020204" pitchFamily="66" charset="0"/>
              <a:buNone/>
            </a:pPr>
            <a:endParaRPr lang="en-US" altLang="en-US" sz="24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0484" name="Rectangle 2">
            <a:extLst>
              <a:ext uri="{FF2B5EF4-FFF2-40B4-BE49-F238E27FC236}">
                <a16:creationId xmlns:a16="http://schemas.microsoft.com/office/drawing/2014/main" id="{12B974F8-03AF-4F90-A5FE-654D6933F54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65200" y="4895850"/>
            <a:ext cx="5146675" cy="4576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eaLnBrk="1" hangingPunct="1"/>
            <a:endParaRPr lang="el-G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">
            <a:extLst>
              <a:ext uri="{FF2B5EF4-FFF2-40B4-BE49-F238E27FC236}">
                <a16:creationId xmlns:a16="http://schemas.microsoft.com/office/drawing/2014/main" id="{5711CB66-888F-4CF6-97C9-C4A82304660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BF7F02C4-1A40-4571-9402-9E21784D6D28}" type="slidenum">
              <a:rPr lang="en-GB" altLang="en-U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13</a:t>
            </a:fld>
            <a:endParaRPr lang="en-GB" altLang="en-US"/>
          </a:p>
        </p:txBody>
      </p:sp>
      <p:sp>
        <p:nvSpPr>
          <p:cNvPr id="22531" name="Text Box 1">
            <a:extLst>
              <a:ext uri="{FF2B5EF4-FFF2-40B4-BE49-F238E27FC236}">
                <a16:creationId xmlns:a16="http://schemas.microsoft.com/office/drawing/2014/main" id="{F4A0CEB0-82DD-4216-A1AB-800E6F3A7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475" y="788988"/>
            <a:ext cx="5146675" cy="3790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3366"/>
              </a:buClr>
              <a:buFont typeface="Comic Sans MS" panose="030F0702030302020204" pitchFamily="66" charset="0"/>
              <a:buNone/>
            </a:pPr>
            <a:endParaRPr lang="en-US" altLang="en-US" sz="24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2C4F48F6-276D-4AEF-AC14-4E0B9901524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65200" y="4895850"/>
            <a:ext cx="5146675" cy="4576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eaLnBrk="1" hangingPunct="1"/>
            <a:endParaRPr lang="el-G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8">
            <a:extLst>
              <a:ext uri="{FF2B5EF4-FFF2-40B4-BE49-F238E27FC236}">
                <a16:creationId xmlns:a16="http://schemas.microsoft.com/office/drawing/2014/main" id="{74870573-FDD6-4780-8548-CC57ACAE31C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9AC8B481-F27B-4D00-A58E-260F55E95369}" type="slidenum">
              <a:rPr lang="en-GB" altLang="en-U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18</a:t>
            </a:fld>
            <a:endParaRPr lang="en-GB" altLang="en-US"/>
          </a:p>
        </p:txBody>
      </p:sp>
      <p:sp>
        <p:nvSpPr>
          <p:cNvPr id="37891" name="Text Box 1">
            <a:extLst>
              <a:ext uri="{FF2B5EF4-FFF2-40B4-BE49-F238E27FC236}">
                <a16:creationId xmlns:a16="http://schemas.microsoft.com/office/drawing/2014/main" id="{64E47B88-E95D-4F9B-842E-6AF53240A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475" y="788988"/>
            <a:ext cx="5146675" cy="3790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3366"/>
              </a:buClr>
              <a:buFont typeface="Comic Sans MS" panose="030F0702030302020204" pitchFamily="66" charset="0"/>
              <a:buNone/>
            </a:pPr>
            <a:endParaRPr lang="en-US" altLang="en-US" sz="24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7892" name="Rectangle 2">
            <a:extLst>
              <a:ext uri="{FF2B5EF4-FFF2-40B4-BE49-F238E27FC236}">
                <a16:creationId xmlns:a16="http://schemas.microsoft.com/office/drawing/2014/main" id="{843F29F1-C44A-4573-B172-2A1395FCED5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65200" y="4895850"/>
            <a:ext cx="5146675" cy="4576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eaLnBrk="1" hangingPunct="1"/>
            <a:endParaRPr lang="el-G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8">
            <a:extLst>
              <a:ext uri="{FF2B5EF4-FFF2-40B4-BE49-F238E27FC236}">
                <a16:creationId xmlns:a16="http://schemas.microsoft.com/office/drawing/2014/main" id="{44D6B91B-3B77-48AB-9E54-797899F8CDC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E87E6AE2-6395-40E1-8568-C5A8CBFE5021}" type="slidenum">
              <a:rPr lang="en-GB" altLang="en-U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19</a:t>
            </a:fld>
            <a:endParaRPr lang="en-GB" altLang="en-US"/>
          </a:p>
        </p:txBody>
      </p:sp>
      <p:sp>
        <p:nvSpPr>
          <p:cNvPr id="39939" name="Text Box 1">
            <a:extLst>
              <a:ext uri="{FF2B5EF4-FFF2-40B4-BE49-F238E27FC236}">
                <a16:creationId xmlns:a16="http://schemas.microsoft.com/office/drawing/2014/main" id="{5D267775-F741-4AA5-9797-DAC386514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475" y="788988"/>
            <a:ext cx="5146675" cy="3790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3366"/>
              </a:buClr>
              <a:buFont typeface="Comic Sans MS" panose="030F0702030302020204" pitchFamily="66" charset="0"/>
              <a:buNone/>
            </a:pPr>
            <a:endParaRPr lang="en-US" altLang="en-US" sz="24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id="{C548449A-5EFE-4E21-807B-46331AA010BC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65200" y="4895850"/>
            <a:ext cx="5146675" cy="4576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eaLnBrk="1" hangingPunct="1"/>
            <a:endParaRPr lang="el-G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5568-ABCB-4AFC-8D05-85FE5BC87EA0}" type="datetimeFigureOut">
              <a:rPr lang="el-GR" smtClean="0"/>
              <a:t>17/10/2019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0791-EEF2-4290-B1BF-AF689AB00D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4923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5568-ABCB-4AFC-8D05-85FE5BC87EA0}" type="datetimeFigureOut">
              <a:rPr lang="el-GR" smtClean="0"/>
              <a:t>17/10/2019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0791-EEF2-4290-B1BF-AF689AB00D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5341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5568-ABCB-4AFC-8D05-85FE5BC87EA0}" type="datetimeFigureOut">
              <a:rPr lang="el-GR" smtClean="0"/>
              <a:t>17/10/2019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0791-EEF2-4290-B1BF-AF689AB00D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5634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0F5A87A-FF4B-4B35-9011-3807434F63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A9F3DA5F-7FCC-446D-891F-EFB2E461A1B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35E89-86CC-421E-8E77-453745DC9F0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9804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83B7323-E846-4CE5-9E8E-98C061FE48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7702327-178C-4FD9-B3AE-9F7D2F8AC98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C0912-B988-4BE9-BD56-C49617859A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0ECF9946-FD64-4251-B93E-639E80E587D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933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5568-ABCB-4AFC-8D05-85FE5BC87EA0}" type="datetimeFigureOut">
              <a:rPr lang="el-GR" smtClean="0"/>
              <a:t>17/10/2019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0791-EEF2-4290-B1BF-AF689AB00D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7653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5568-ABCB-4AFC-8D05-85FE5BC87EA0}" type="datetimeFigureOut">
              <a:rPr lang="el-GR" smtClean="0"/>
              <a:t>17/10/2019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0791-EEF2-4290-B1BF-AF689AB00D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1344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5568-ABCB-4AFC-8D05-85FE5BC87EA0}" type="datetimeFigureOut">
              <a:rPr lang="el-GR" smtClean="0"/>
              <a:t>17/10/2019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0791-EEF2-4290-B1BF-AF689AB00D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983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5568-ABCB-4AFC-8D05-85FE5BC87EA0}" type="datetimeFigureOut">
              <a:rPr lang="el-GR" smtClean="0"/>
              <a:t>17/10/2019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0791-EEF2-4290-B1BF-AF689AB00D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4376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5568-ABCB-4AFC-8D05-85FE5BC87EA0}" type="datetimeFigureOut">
              <a:rPr lang="el-GR" smtClean="0"/>
              <a:t>17/10/2019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0791-EEF2-4290-B1BF-AF689AB00D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3353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5568-ABCB-4AFC-8D05-85FE5BC87EA0}" type="datetimeFigureOut">
              <a:rPr lang="el-GR" smtClean="0"/>
              <a:t>17/10/2019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0791-EEF2-4290-B1BF-AF689AB00D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744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5568-ABCB-4AFC-8D05-85FE5BC87EA0}" type="datetimeFigureOut">
              <a:rPr lang="el-GR" smtClean="0"/>
              <a:t>17/10/2019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0791-EEF2-4290-B1BF-AF689AB00D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5271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5568-ABCB-4AFC-8D05-85FE5BC87EA0}" type="datetimeFigureOut">
              <a:rPr lang="el-GR" smtClean="0"/>
              <a:t>17/10/2019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0791-EEF2-4290-B1BF-AF689AB00D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9374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D5568-ABCB-4AFC-8D05-85FE5BC87EA0}" type="datetimeFigureOut">
              <a:rPr lang="el-GR" smtClean="0"/>
              <a:t>17/10/2019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0791-EEF2-4290-B1BF-AF689AB00D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1019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itle 2"/>
          <p:cNvSpPr>
            <a:spLocks noGrp="1"/>
          </p:cNvSpPr>
          <p:nvPr>
            <p:ph type="subTitle" idx="1"/>
          </p:nvPr>
        </p:nvSpPr>
        <p:spPr>
          <a:xfrm>
            <a:off x="4295775" y="5876926"/>
            <a:ext cx="3879850" cy="576263"/>
          </a:xfrm>
        </p:spPr>
        <p:txBody>
          <a:bodyPr>
            <a:normAutofit fontScale="92500" lnSpcReduction="10000"/>
          </a:bodyPr>
          <a:lstStyle/>
          <a:p>
            <a:r>
              <a:rPr lang="el-GR" altLang="el-GR" sz="2000" b="1" dirty="0"/>
              <a:t>Δρ. </a:t>
            </a:r>
            <a:r>
              <a:rPr lang="el-GR" altLang="el-GR" sz="2000" b="1" dirty="0" err="1"/>
              <a:t>Ασαρίδης</a:t>
            </a:r>
            <a:r>
              <a:rPr lang="el-GR" altLang="el-GR" sz="2000" b="1" dirty="0"/>
              <a:t> Ηλίας</a:t>
            </a:r>
            <a:r>
              <a:rPr lang="en-US" altLang="el-GR" sz="2000" b="1" dirty="0"/>
              <a:t> – </a:t>
            </a:r>
            <a:br>
              <a:rPr lang="el-GR" altLang="el-GR" sz="2000" b="1" dirty="0"/>
            </a:br>
            <a:r>
              <a:rPr lang="el-GR" altLang="el-GR" sz="2000" b="1" dirty="0"/>
              <a:t>Δρ. Αντωνόπουλος Χρήστος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4251" y="618283"/>
            <a:ext cx="7772400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ΔΙΚΤΥΑ ΚΙΝΗΤΩΝ ΕΠΙΚΟΙΝΩΝΙΩΝ</a:t>
            </a:r>
          </a:p>
        </p:txBody>
      </p:sp>
      <p:pic>
        <p:nvPicPr>
          <p:cNvPr id="3076" name="Picture 3" descr="C:\Users\Πάνος\Desktop\iStock_000009299805Large_for_cyb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4" y="1304925"/>
            <a:ext cx="8118475" cy="44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58472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F4643D99-F6B0-4E28-B692-A9FCFAB0193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627188" y="538164"/>
            <a:ext cx="9040812" cy="587375"/>
          </a:xfrm>
        </p:spPr>
        <p:txBody>
          <a:bodyPr vert="horz" lIns="90000" tIns="46800" rIns="90000" bIns="46800" rtlCol="0" anchor="b">
            <a:normAutofit fontScale="90000"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/>
              <a:t>Κινητές και προσωπικές επικοινωνίες</a:t>
            </a: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04432EE5-6B0A-4F0D-9F7E-6CFBD4126D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2133600"/>
            <a:ext cx="8001000" cy="3733800"/>
          </a:xfrm>
        </p:spPr>
        <p:txBody>
          <a:bodyPr vert="horz" lIns="90000" tIns="46800" rIns="90000" bIns="46800" rtlCol="0">
            <a:normAutofit/>
          </a:bodyPr>
          <a:lstStyle/>
          <a:p>
            <a:pPr>
              <a:spcBef>
                <a:spcPts val="9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4000" u="sng"/>
              <a:t>Σκοπός</a:t>
            </a:r>
          </a:p>
          <a:p>
            <a:pPr algn="just">
              <a:spcBef>
                <a:spcPts val="9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4000"/>
              <a:t>οποιασδήποτε μορφής επικοινωνία, με οποιοδήποτε οντότητα (πρόσωπο, Η/Υ), σε οποιοδήποτε μέρος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10844B10-1401-42ED-8280-B0FA3A1A122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597025" y="166688"/>
            <a:ext cx="8942388" cy="838200"/>
          </a:xfrm>
        </p:spPr>
        <p:txBody>
          <a:bodyPr vert="horz" lIns="90000" tIns="46800" rIns="90000" bIns="46800" rtlCol="0" anchor="b"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/>
              <a:t>Κινητές και προσωπικές επικοινωνίες</a:t>
            </a:r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9D13EF43-B7A6-4B51-B351-102CAC62DE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0" y="1443038"/>
            <a:ext cx="8001000" cy="4881562"/>
          </a:xfrm>
        </p:spPr>
        <p:txBody>
          <a:bodyPr vert="horz" lIns="90000" tIns="46800" rIns="90000" bIns="46800" rtlCol="0">
            <a:normAutofit lnSpcReduction="10000"/>
          </a:bodyPr>
          <a:lstStyle/>
          <a:p>
            <a:pPr algn="just">
              <a:spcBef>
                <a:spcPts val="800"/>
              </a:spcBef>
              <a:buNone/>
              <a:tabLst>
                <a:tab pos="339725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/>
            </a:pPr>
            <a:r>
              <a:rPr lang="en-GB" sz="4000" b="1"/>
              <a:t>	</a:t>
            </a:r>
            <a:r>
              <a:rPr lang="en-GB" sz="3600" b="1"/>
              <a:t>Βασικοί παράγοντες που καθιστούν δυνατή την παροχή κινητών και προσωπικών επικοινωνιών</a:t>
            </a:r>
          </a:p>
          <a:p>
            <a:pPr algn="just">
              <a:spcBef>
                <a:spcPts val="800"/>
              </a:spcBef>
              <a:tabLst>
                <a:tab pos="339725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/>
            </a:pPr>
            <a:r>
              <a:rPr lang="en-GB" sz="3600" i="1"/>
              <a:t>κινητικότητα του τερματικού (terminal mobility)</a:t>
            </a:r>
            <a:r>
              <a:rPr lang="ar-SA" sz="3600" i="1">
                <a:cs typeface="Arial" charset="0"/>
              </a:rPr>
              <a:t>‏</a:t>
            </a:r>
            <a:endParaRPr lang="en-GB" sz="3600" i="1"/>
          </a:p>
          <a:p>
            <a:pPr algn="just">
              <a:spcBef>
                <a:spcPts val="800"/>
              </a:spcBef>
              <a:tabLst>
                <a:tab pos="339725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/>
            </a:pPr>
            <a:r>
              <a:rPr lang="en-GB" sz="3600" i="1"/>
              <a:t>προσωπική κινητικότητα (personal mobility)</a:t>
            </a:r>
            <a:r>
              <a:rPr lang="ar-SA" sz="3600" i="1">
                <a:cs typeface="Arial" charset="0"/>
              </a:rPr>
              <a:t>‏</a:t>
            </a:r>
            <a:endParaRPr lang="en-GB" sz="3600" i="1"/>
          </a:p>
          <a:p>
            <a:pPr algn="just">
              <a:spcBef>
                <a:spcPts val="800"/>
              </a:spcBef>
              <a:tabLst>
                <a:tab pos="339725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/>
            </a:pPr>
            <a:r>
              <a:rPr lang="en-GB" sz="3600" i="1"/>
              <a:t>μεταφερσιμότητα των υπηρεσιών (service portability)</a:t>
            </a:r>
            <a:r>
              <a:rPr lang="ar-SA" sz="3600" i="1">
                <a:cs typeface="Arial" charset="0"/>
              </a:rPr>
              <a:t>‏</a:t>
            </a:r>
            <a:endParaRPr lang="en-GB" sz="3600" i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DCF90EAB-0F60-4A88-B04F-489F8C66CAA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73238" y="185738"/>
            <a:ext cx="8001000" cy="838200"/>
          </a:xfrm>
        </p:spPr>
        <p:txBody>
          <a:bodyPr vert="horz" lIns="90000" tIns="46800" rIns="90000" bIns="46800" rtlCol="0" anchor="b"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/>
              <a:t>Κινητές επικοινωνίες</a:t>
            </a:r>
          </a:p>
        </p:txBody>
      </p:sp>
      <p:sp>
        <p:nvSpPr>
          <p:cNvPr id="19459" name="Text Box 2">
            <a:extLst>
              <a:ext uri="{FF2B5EF4-FFF2-40B4-BE49-F238E27FC236}">
                <a16:creationId xmlns:a16="http://schemas.microsoft.com/office/drawing/2014/main" id="{4AF87378-F924-4D52-8D62-031CA008F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6763" y="1484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3366"/>
              </a:buClr>
              <a:buSzPct val="100000"/>
              <a:buFont typeface="Comic Sans MS" panose="030F0702030302020204" pitchFamily="66" charset="0"/>
              <a:buNone/>
            </a:pPr>
            <a:endParaRPr lang="en-US" altLang="en-US" sz="24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D160A1CA-C672-4895-86F6-D2A2C2D5C3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1" y="1243013"/>
            <a:ext cx="7046913" cy="2366962"/>
          </a:xfrm>
        </p:spPr>
        <p:txBody>
          <a:bodyPr vert="horz" lIns="90000" tIns="46800" rIns="90000" bIns="46800" rtlCol="0">
            <a:normAutofit/>
          </a:bodyPr>
          <a:lstStyle/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/>
              <a:t>Το σημείο πρόσβασης υπηρεσίας </a:t>
            </a:r>
          </a:p>
          <a:p>
            <a:pP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/>
              <a:t>   δεν είναι σταθερό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/>
              <a:t>Προσδιορίζεται μοναδικά </a:t>
            </a:r>
          </a:p>
          <a:p>
            <a:pP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/>
              <a:t>	η συσκευή αλλά όχι η θέση</a:t>
            </a:r>
          </a:p>
          <a:p>
            <a:pP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/>
          </a:p>
        </p:txBody>
      </p:sp>
      <p:sp>
        <p:nvSpPr>
          <p:cNvPr id="19461" name="Line 4">
            <a:extLst>
              <a:ext uri="{FF2B5EF4-FFF2-40B4-BE49-F238E27FC236}">
                <a16:creationId xmlns:a16="http://schemas.microsoft.com/office/drawing/2014/main" id="{7BD25C94-87C3-43EC-A935-40EB3E7D1879}"/>
              </a:ext>
            </a:extLst>
          </p:cNvPr>
          <p:cNvSpPr>
            <a:spLocks noChangeShapeType="1"/>
          </p:cNvSpPr>
          <p:nvPr/>
        </p:nvSpPr>
        <p:spPr bwMode="auto">
          <a:xfrm>
            <a:off x="8461376" y="1787525"/>
            <a:ext cx="1209675" cy="1588"/>
          </a:xfrm>
          <a:prstGeom prst="line">
            <a:avLst/>
          </a:prstGeom>
          <a:noFill/>
          <a:ln w="381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2" name="Line 5">
            <a:extLst>
              <a:ext uri="{FF2B5EF4-FFF2-40B4-BE49-F238E27FC236}">
                <a16:creationId xmlns:a16="http://schemas.microsoft.com/office/drawing/2014/main" id="{1AABBD62-3AD8-47A8-9DFB-F6899CE886CF}"/>
              </a:ext>
            </a:extLst>
          </p:cNvPr>
          <p:cNvSpPr>
            <a:spLocks noChangeShapeType="1"/>
          </p:cNvSpPr>
          <p:nvPr/>
        </p:nvSpPr>
        <p:spPr bwMode="auto">
          <a:xfrm>
            <a:off x="8442325" y="1860551"/>
            <a:ext cx="577850" cy="619125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3" name="Line 6">
            <a:extLst>
              <a:ext uri="{FF2B5EF4-FFF2-40B4-BE49-F238E27FC236}">
                <a16:creationId xmlns:a16="http://schemas.microsoft.com/office/drawing/2014/main" id="{F0987DC2-A0E4-474C-82F7-77CA70CA1CF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12013" y="1784351"/>
            <a:ext cx="741362" cy="728663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4" name="Freeform 7">
            <a:extLst>
              <a:ext uri="{FF2B5EF4-FFF2-40B4-BE49-F238E27FC236}">
                <a16:creationId xmlns:a16="http://schemas.microsoft.com/office/drawing/2014/main" id="{00ED0DAB-7743-4930-B758-F675FB460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0689" y="2351089"/>
            <a:ext cx="528637" cy="528637"/>
          </a:xfrm>
          <a:custGeom>
            <a:avLst/>
            <a:gdLst>
              <a:gd name="T0" fmla="*/ 0 w 912"/>
              <a:gd name="T1" fmla="*/ 2147483646 h 911"/>
              <a:gd name="T2" fmla="*/ 2147483646 w 912"/>
              <a:gd name="T3" fmla="*/ 0 h 911"/>
              <a:gd name="T4" fmla="*/ 2147483646 w 912"/>
              <a:gd name="T5" fmla="*/ 2147483646 h 911"/>
              <a:gd name="T6" fmla="*/ 2147483646 w 912"/>
              <a:gd name="T7" fmla="*/ 2147483646 h 911"/>
              <a:gd name="T8" fmla="*/ 2147483646 w 912"/>
              <a:gd name="T9" fmla="*/ 2147483646 h 911"/>
              <a:gd name="T10" fmla="*/ 0 w 912"/>
              <a:gd name="T11" fmla="*/ 2147483646 h 9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12"/>
              <a:gd name="T19" fmla="*/ 0 h 911"/>
              <a:gd name="T20" fmla="*/ 912 w 912"/>
              <a:gd name="T21" fmla="*/ 911 h 9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12" h="911">
                <a:moveTo>
                  <a:pt x="0" y="456"/>
                </a:moveTo>
                <a:cubicBezTo>
                  <a:pt x="0" y="204"/>
                  <a:pt x="204" y="0"/>
                  <a:pt x="456" y="0"/>
                </a:cubicBezTo>
                <a:cubicBezTo>
                  <a:pt x="708" y="0"/>
                  <a:pt x="912" y="204"/>
                  <a:pt x="912" y="456"/>
                </a:cubicBezTo>
                <a:cubicBezTo>
                  <a:pt x="912" y="456"/>
                  <a:pt x="912" y="456"/>
                  <a:pt x="912" y="456"/>
                </a:cubicBezTo>
                <a:cubicBezTo>
                  <a:pt x="912" y="707"/>
                  <a:pt x="708" y="911"/>
                  <a:pt x="456" y="911"/>
                </a:cubicBezTo>
                <a:cubicBezTo>
                  <a:pt x="204" y="911"/>
                  <a:pt x="0" y="707"/>
                  <a:pt x="0" y="456"/>
                </a:cubicBezTo>
              </a:path>
            </a:pathLst>
          </a:custGeom>
          <a:solidFill>
            <a:srgbClr val="FFFF00"/>
          </a:solidFill>
          <a:ln w="936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Freeform 8">
            <a:extLst>
              <a:ext uri="{FF2B5EF4-FFF2-40B4-BE49-F238E27FC236}">
                <a16:creationId xmlns:a16="http://schemas.microsoft.com/office/drawing/2014/main" id="{95805EC5-EE0C-476A-8837-7BB09F65F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0689" y="2351089"/>
            <a:ext cx="528637" cy="528637"/>
          </a:xfrm>
          <a:custGeom>
            <a:avLst/>
            <a:gdLst>
              <a:gd name="T0" fmla="*/ 0 w 333"/>
              <a:gd name="T1" fmla="*/ 2147483646 h 333"/>
              <a:gd name="T2" fmla="*/ 2147483646 w 333"/>
              <a:gd name="T3" fmla="*/ 0 h 333"/>
              <a:gd name="T4" fmla="*/ 2147483646 w 333"/>
              <a:gd name="T5" fmla="*/ 2147483646 h 333"/>
              <a:gd name="T6" fmla="*/ 2147483646 w 333"/>
              <a:gd name="T7" fmla="*/ 2147483646 h 333"/>
              <a:gd name="T8" fmla="*/ 2147483646 w 333"/>
              <a:gd name="T9" fmla="*/ 2147483646 h 333"/>
              <a:gd name="T10" fmla="*/ 0 w 333"/>
              <a:gd name="T11" fmla="*/ 2147483646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33"/>
              <a:gd name="T19" fmla="*/ 0 h 333"/>
              <a:gd name="T20" fmla="*/ 333 w 333"/>
              <a:gd name="T21" fmla="*/ 333 h 33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33" h="333">
                <a:moveTo>
                  <a:pt x="0" y="167"/>
                </a:moveTo>
                <a:cubicBezTo>
                  <a:pt x="0" y="75"/>
                  <a:pt x="74" y="0"/>
                  <a:pt x="166" y="0"/>
                </a:cubicBezTo>
                <a:cubicBezTo>
                  <a:pt x="258" y="0"/>
                  <a:pt x="333" y="75"/>
                  <a:pt x="333" y="167"/>
                </a:cubicBezTo>
                <a:cubicBezTo>
                  <a:pt x="333" y="167"/>
                  <a:pt x="333" y="167"/>
                  <a:pt x="333" y="167"/>
                </a:cubicBezTo>
                <a:cubicBezTo>
                  <a:pt x="333" y="258"/>
                  <a:pt x="258" y="333"/>
                  <a:pt x="166" y="333"/>
                </a:cubicBezTo>
                <a:cubicBezTo>
                  <a:pt x="74" y="333"/>
                  <a:pt x="0" y="258"/>
                  <a:pt x="0" y="167"/>
                </a:cubicBezTo>
              </a:path>
            </a:pathLst>
          </a:custGeom>
          <a:noFill/>
          <a:ln w="144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Rectangle 9">
            <a:extLst>
              <a:ext uri="{FF2B5EF4-FFF2-40B4-BE49-F238E27FC236}">
                <a16:creationId xmlns:a16="http://schemas.microsoft.com/office/drawing/2014/main" id="{62E762F4-DC2E-487B-A34F-F3486A5F0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8175" y="2516188"/>
            <a:ext cx="849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9467" name="Freeform 10">
            <a:extLst>
              <a:ext uri="{FF2B5EF4-FFF2-40B4-BE49-F238E27FC236}">
                <a16:creationId xmlns:a16="http://schemas.microsoft.com/office/drawing/2014/main" id="{BCA1B7BF-80D2-4E9E-93F5-005DB4F52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2064" y="2351089"/>
            <a:ext cx="528637" cy="528637"/>
          </a:xfrm>
          <a:custGeom>
            <a:avLst/>
            <a:gdLst>
              <a:gd name="T0" fmla="*/ 0 w 912"/>
              <a:gd name="T1" fmla="*/ 2147483646 h 911"/>
              <a:gd name="T2" fmla="*/ 2147483646 w 912"/>
              <a:gd name="T3" fmla="*/ 0 h 911"/>
              <a:gd name="T4" fmla="*/ 2147483646 w 912"/>
              <a:gd name="T5" fmla="*/ 2147483646 h 911"/>
              <a:gd name="T6" fmla="*/ 2147483646 w 912"/>
              <a:gd name="T7" fmla="*/ 2147483646 h 911"/>
              <a:gd name="T8" fmla="*/ 2147483646 w 912"/>
              <a:gd name="T9" fmla="*/ 2147483646 h 911"/>
              <a:gd name="T10" fmla="*/ 0 w 912"/>
              <a:gd name="T11" fmla="*/ 2147483646 h 9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12"/>
              <a:gd name="T19" fmla="*/ 0 h 911"/>
              <a:gd name="T20" fmla="*/ 912 w 912"/>
              <a:gd name="T21" fmla="*/ 911 h 9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12" h="911">
                <a:moveTo>
                  <a:pt x="0" y="456"/>
                </a:moveTo>
                <a:cubicBezTo>
                  <a:pt x="0" y="204"/>
                  <a:pt x="204" y="0"/>
                  <a:pt x="456" y="0"/>
                </a:cubicBezTo>
                <a:cubicBezTo>
                  <a:pt x="708" y="0"/>
                  <a:pt x="912" y="204"/>
                  <a:pt x="912" y="456"/>
                </a:cubicBezTo>
                <a:cubicBezTo>
                  <a:pt x="912" y="456"/>
                  <a:pt x="912" y="456"/>
                  <a:pt x="912" y="456"/>
                </a:cubicBezTo>
                <a:cubicBezTo>
                  <a:pt x="912" y="707"/>
                  <a:pt x="708" y="911"/>
                  <a:pt x="456" y="911"/>
                </a:cubicBezTo>
                <a:cubicBezTo>
                  <a:pt x="204" y="911"/>
                  <a:pt x="0" y="707"/>
                  <a:pt x="0" y="456"/>
                </a:cubicBezTo>
              </a:path>
            </a:pathLst>
          </a:custGeom>
          <a:solidFill>
            <a:srgbClr val="FFFF00"/>
          </a:solidFill>
          <a:ln w="936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Freeform 11">
            <a:extLst>
              <a:ext uri="{FF2B5EF4-FFF2-40B4-BE49-F238E27FC236}">
                <a16:creationId xmlns:a16="http://schemas.microsoft.com/office/drawing/2014/main" id="{52D4A855-6B5D-419D-9897-6455A0A7D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2064" y="2351089"/>
            <a:ext cx="528637" cy="528637"/>
          </a:xfrm>
          <a:custGeom>
            <a:avLst/>
            <a:gdLst>
              <a:gd name="T0" fmla="*/ 0 w 333"/>
              <a:gd name="T1" fmla="*/ 2147483646 h 333"/>
              <a:gd name="T2" fmla="*/ 2147483646 w 333"/>
              <a:gd name="T3" fmla="*/ 0 h 333"/>
              <a:gd name="T4" fmla="*/ 2147483646 w 333"/>
              <a:gd name="T5" fmla="*/ 2147483646 h 333"/>
              <a:gd name="T6" fmla="*/ 2147483646 w 333"/>
              <a:gd name="T7" fmla="*/ 2147483646 h 333"/>
              <a:gd name="T8" fmla="*/ 2147483646 w 333"/>
              <a:gd name="T9" fmla="*/ 2147483646 h 333"/>
              <a:gd name="T10" fmla="*/ 0 w 333"/>
              <a:gd name="T11" fmla="*/ 2147483646 h 3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33"/>
              <a:gd name="T19" fmla="*/ 0 h 333"/>
              <a:gd name="T20" fmla="*/ 333 w 333"/>
              <a:gd name="T21" fmla="*/ 333 h 33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33" h="333">
                <a:moveTo>
                  <a:pt x="0" y="167"/>
                </a:moveTo>
                <a:cubicBezTo>
                  <a:pt x="0" y="75"/>
                  <a:pt x="75" y="0"/>
                  <a:pt x="167" y="0"/>
                </a:cubicBezTo>
                <a:cubicBezTo>
                  <a:pt x="259" y="0"/>
                  <a:pt x="333" y="75"/>
                  <a:pt x="333" y="167"/>
                </a:cubicBezTo>
                <a:cubicBezTo>
                  <a:pt x="333" y="167"/>
                  <a:pt x="333" y="167"/>
                  <a:pt x="333" y="167"/>
                </a:cubicBezTo>
                <a:cubicBezTo>
                  <a:pt x="333" y="258"/>
                  <a:pt x="259" y="333"/>
                  <a:pt x="167" y="333"/>
                </a:cubicBezTo>
                <a:cubicBezTo>
                  <a:pt x="75" y="333"/>
                  <a:pt x="0" y="258"/>
                  <a:pt x="0" y="167"/>
                </a:cubicBezTo>
              </a:path>
            </a:pathLst>
          </a:custGeom>
          <a:noFill/>
          <a:ln w="144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9" name="Rectangle 12">
            <a:extLst>
              <a:ext uri="{FF2B5EF4-FFF2-40B4-BE49-F238E27FC236}">
                <a16:creationId xmlns:a16="http://schemas.microsoft.com/office/drawing/2014/main" id="{E1D74494-2E1B-4851-AC5E-7F394E6E4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9550" y="2516188"/>
            <a:ext cx="849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</p:txBody>
      </p:sp>
      <p:grpSp>
        <p:nvGrpSpPr>
          <p:cNvPr id="19470" name="Group 13">
            <a:extLst>
              <a:ext uri="{FF2B5EF4-FFF2-40B4-BE49-F238E27FC236}">
                <a16:creationId xmlns:a16="http://schemas.microsoft.com/office/drawing/2014/main" id="{61B549AE-E462-40B9-A844-4F167A4E8054}"/>
              </a:ext>
            </a:extLst>
          </p:cNvPr>
          <p:cNvGrpSpPr>
            <a:grpSpLocks/>
          </p:cNvGrpSpPr>
          <p:nvPr/>
        </p:nvGrpSpPr>
        <p:grpSpPr bwMode="auto">
          <a:xfrm>
            <a:off x="5384800" y="5272088"/>
            <a:ext cx="128588" cy="438150"/>
            <a:chOff x="2432" y="3321"/>
            <a:chExt cx="81" cy="276"/>
          </a:xfrm>
        </p:grpSpPr>
        <p:sp>
          <p:nvSpPr>
            <p:cNvPr id="19553" name="Freeform 14">
              <a:extLst>
                <a:ext uri="{FF2B5EF4-FFF2-40B4-BE49-F238E27FC236}">
                  <a16:creationId xmlns:a16="http://schemas.microsoft.com/office/drawing/2014/main" id="{23C49A5B-E058-41B5-A6A8-CBCC5038F1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5" y="3321"/>
              <a:ext cx="14" cy="65"/>
            </a:xfrm>
            <a:custGeom>
              <a:avLst/>
              <a:gdLst>
                <a:gd name="T0" fmla="*/ 0 w 14"/>
                <a:gd name="T1" fmla="*/ 31 h 65"/>
                <a:gd name="T2" fmla="*/ 0 w 14"/>
                <a:gd name="T3" fmla="*/ 30 h 65"/>
                <a:gd name="T4" fmla="*/ 0 w 14"/>
                <a:gd name="T5" fmla="*/ 27 h 65"/>
                <a:gd name="T6" fmla="*/ 0 w 14"/>
                <a:gd name="T7" fmla="*/ 23 h 65"/>
                <a:gd name="T8" fmla="*/ 0 w 14"/>
                <a:gd name="T9" fmla="*/ 19 h 65"/>
                <a:gd name="T10" fmla="*/ 0 w 14"/>
                <a:gd name="T11" fmla="*/ 14 h 65"/>
                <a:gd name="T12" fmla="*/ 0 w 14"/>
                <a:gd name="T13" fmla="*/ 10 h 65"/>
                <a:gd name="T14" fmla="*/ 0 w 14"/>
                <a:gd name="T15" fmla="*/ 6 h 65"/>
                <a:gd name="T16" fmla="*/ 0 w 14"/>
                <a:gd name="T17" fmla="*/ 3 h 65"/>
                <a:gd name="T18" fmla="*/ 0 w 14"/>
                <a:gd name="T19" fmla="*/ 1 h 65"/>
                <a:gd name="T20" fmla="*/ 0 w 14"/>
                <a:gd name="T21" fmla="*/ 0 h 65"/>
                <a:gd name="T22" fmla="*/ 1 w 14"/>
                <a:gd name="T23" fmla="*/ 0 h 65"/>
                <a:gd name="T24" fmla="*/ 2 w 14"/>
                <a:gd name="T25" fmla="*/ 0 h 65"/>
                <a:gd name="T26" fmla="*/ 4 w 14"/>
                <a:gd name="T27" fmla="*/ 0 h 65"/>
                <a:gd name="T28" fmla="*/ 5 w 14"/>
                <a:gd name="T29" fmla="*/ 0 h 65"/>
                <a:gd name="T30" fmla="*/ 7 w 14"/>
                <a:gd name="T31" fmla="*/ 0 h 65"/>
                <a:gd name="T32" fmla="*/ 9 w 14"/>
                <a:gd name="T33" fmla="*/ 0 h 65"/>
                <a:gd name="T34" fmla="*/ 11 w 14"/>
                <a:gd name="T35" fmla="*/ 0 h 65"/>
                <a:gd name="T36" fmla="*/ 13 w 14"/>
                <a:gd name="T37" fmla="*/ 0 h 65"/>
                <a:gd name="T38" fmla="*/ 14 w 14"/>
                <a:gd name="T39" fmla="*/ 0 h 65"/>
                <a:gd name="T40" fmla="*/ 14 w 14"/>
                <a:gd name="T41" fmla="*/ 0 h 65"/>
                <a:gd name="T42" fmla="*/ 14 w 14"/>
                <a:gd name="T43" fmla="*/ 2 h 65"/>
                <a:gd name="T44" fmla="*/ 14 w 14"/>
                <a:gd name="T45" fmla="*/ 6 h 65"/>
                <a:gd name="T46" fmla="*/ 14 w 14"/>
                <a:gd name="T47" fmla="*/ 13 h 65"/>
                <a:gd name="T48" fmla="*/ 14 w 14"/>
                <a:gd name="T49" fmla="*/ 20 h 65"/>
                <a:gd name="T50" fmla="*/ 14 w 14"/>
                <a:gd name="T51" fmla="*/ 29 h 65"/>
                <a:gd name="T52" fmla="*/ 14 w 14"/>
                <a:gd name="T53" fmla="*/ 38 h 65"/>
                <a:gd name="T54" fmla="*/ 14 w 14"/>
                <a:gd name="T55" fmla="*/ 47 h 65"/>
                <a:gd name="T56" fmla="*/ 14 w 14"/>
                <a:gd name="T57" fmla="*/ 54 h 65"/>
                <a:gd name="T58" fmla="*/ 14 w 14"/>
                <a:gd name="T59" fmla="*/ 60 h 65"/>
                <a:gd name="T60" fmla="*/ 14 w 14"/>
                <a:gd name="T61" fmla="*/ 64 h 65"/>
                <a:gd name="T62" fmla="*/ 14 w 14"/>
                <a:gd name="T63" fmla="*/ 65 h 65"/>
                <a:gd name="T64" fmla="*/ 14 w 14"/>
                <a:gd name="T65" fmla="*/ 65 h 65"/>
                <a:gd name="T66" fmla="*/ 12 w 14"/>
                <a:gd name="T67" fmla="*/ 65 h 65"/>
                <a:gd name="T68" fmla="*/ 11 w 14"/>
                <a:gd name="T69" fmla="*/ 65 h 65"/>
                <a:gd name="T70" fmla="*/ 9 w 14"/>
                <a:gd name="T71" fmla="*/ 65 h 65"/>
                <a:gd name="T72" fmla="*/ 7 w 14"/>
                <a:gd name="T73" fmla="*/ 65 h 65"/>
                <a:gd name="T74" fmla="*/ 5 w 14"/>
                <a:gd name="T75" fmla="*/ 65 h 65"/>
                <a:gd name="T76" fmla="*/ 3 w 14"/>
                <a:gd name="T77" fmla="*/ 65 h 65"/>
                <a:gd name="T78" fmla="*/ 2 w 14"/>
                <a:gd name="T79" fmla="*/ 65 h 65"/>
                <a:gd name="T80" fmla="*/ 1 w 14"/>
                <a:gd name="T81" fmla="*/ 65 h 65"/>
                <a:gd name="T82" fmla="*/ 0 w 14"/>
                <a:gd name="T83" fmla="*/ 64 h 65"/>
                <a:gd name="T84" fmla="*/ 0 w 14"/>
                <a:gd name="T85" fmla="*/ 63 h 65"/>
                <a:gd name="T86" fmla="*/ 0 w 14"/>
                <a:gd name="T87" fmla="*/ 60 h 65"/>
                <a:gd name="T88" fmla="*/ 0 w 14"/>
                <a:gd name="T89" fmla="*/ 57 h 65"/>
                <a:gd name="T90" fmla="*/ 0 w 14"/>
                <a:gd name="T91" fmla="*/ 53 h 65"/>
                <a:gd name="T92" fmla="*/ 0 w 14"/>
                <a:gd name="T93" fmla="*/ 48 h 65"/>
                <a:gd name="T94" fmla="*/ 0 w 14"/>
                <a:gd name="T95" fmla="*/ 44 h 65"/>
                <a:gd name="T96" fmla="*/ 0 w 14"/>
                <a:gd name="T97" fmla="*/ 39 h 65"/>
                <a:gd name="T98" fmla="*/ 0 w 14"/>
                <a:gd name="T99" fmla="*/ 36 h 65"/>
                <a:gd name="T100" fmla="*/ 0 w 14"/>
                <a:gd name="T101" fmla="*/ 33 h 65"/>
                <a:gd name="T102" fmla="*/ 0 w 14"/>
                <a:gd name="T103" fmla="*/ 32 h 6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4"/>
                <a:gd name="T157" fmla="*/ 0 h 65"/>
                <a:gd name="T158" fmla="*/ 14 w 14"/>
                <a:gd name="T159" fmla="*/ 65 h 6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4" h="65">
                  <a:moveTo>
                    <a:pt x="0" y="32"/>
                  </a:moveTo>
                  <a:lnTo>
                    <a:pt x="0" y="32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3"/>
                  </a:lnTo>
                  <a:lnTo>
                    <a:pt x="14" y="15"/>
                  </a:lnTo>
                  <a:lnTo>
                    <a:pt x="14" y="18"/>
                  </a:lnTo>
                  <a:lnTo>
                    <a:pt x="14" y="20"/>
                  </a:lnTo>
                  <a:lnTo>
                    <a:pt x="14" y="23"/>
                  </a:lnTo>
                  <a:lnTo>
                    <a:pt x="14" y="26"/>
                  </a:lnTo>
                  <a:lnTo>
                    <a:pt x="14" y="29"/>
                  </a:lnTo>
                  <a:lnTo>
                    <a:pt x="14" y="32"/>
                  </a:lnTo>
                  <a:lnTo>
                    <a:pt x="14" y="35"/>
                  </a:lnTo>
                  <a:lnTo>
                    <a:pt x="14" y="38"/>
                  </a:lnTo>
                  <a:lnTo>
                    <a:pt x="14" y="41"/>
                  </a:lnTo>
                  <a:lnTo>
                    <a:pt x="14" y="44"/>
                  </a:lnTo>
                  <a:lnTo>
                    <a:pt x="14" y="47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4" y="54"/>
                  </a:lnTo>
                  <a:lnTo>
                    <a:pt x="14" y="57"/>
                  </a:lnTo>
                  <a:lnTo>
                    <a:pt x="14" y="59"/>
                  </a:lnTo>
                  <a:lnTo>
                    <a:pt x="14" y="60"/>
                  </a:lnTo>
                  <a:lnTo>
                    <a:pt x="14" y="62"/>
                  </a:lnTo>
                  <a:lnTo>
                    <a:pt x="14" y="63"/>
                  </a:lnTo>
                  <a:lnTo>
                    <a:pt x="14" y="64"/>
                  </a:lnTo>
                  <a:lnTo>
                    <a:pt x="14" y="65"/>
                  </a:lnTo>
                  <a:lnTo>
                    <a:pt x="13" y="65"/>
                  </a:lnTo>
                  <a:lnTo>
                    <a:pt x="12" y="65"/>
                  </a:lnTo>
                  <a:lnTo>
                    <a:pt x="11" y="65"/>
                  </a:lnTo>
                  <a:lnTo>
                    <a:pt x="10" y="65"/>
                  </a:lnTo>
                  <a:lnTo>
                    <a:pt x="9" y="65"/>
                  </a:lnTo>
                  <a:lnTo>
                    <a:pt x="8" y="65"/>
                  </a:lnTo>
                  <a:lnTo>
                    <a:pt x="7" y="65"/>
                  </a:lnTo>
                  <a:lnTo>
                    <a:pt x="6" y="65"/>
                  </a:lnTo>
                  <a:lnTo>
                    <a:pt x="5" y="65"/>
                  </a:lnTo>
                  <a:lnTo>
                    <a:pt x="4" y="65"/>
                  </a:lnTo>
                  <a:lnTo>
                    <a:pt x="3" y="65"/>
                  </a:lnTo>
                  <a:lnTo>
                    <a:pt x="2" y="65"/>
                  </a:lnTo>
                  <a:lnTo>
                    <a:pt x="1" y="65"/>
                  </a:lnTo>
                  <a:lnTo>
                    <a:pt x="0" y="65"/>
                  </a:lnTo>
                  <a:lnTo>
                    <a:pt x="0" y="64"/>
                  </a:lnTo>
                  <a:lnTo>
                    <a:pt x="0" y="63"/>
                  </a:lnTo>
                  <a:lnTo>
                    <a:pt x="0" y="62"/>
                  </a:lnTo>
                  <a:lnTo>
                    <a:pt x="0" y="60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0" y="57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0" y="47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0" y="36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3F3F3F"/>
            </a:solidFill>
            <a:ln w="46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54" name="Freeform 15">
              <a:extLst>
                <a:ext uri="{FF2B5EF4-FFF2-40B4-BE49-F238E27FC236}">
                  <a16:creationId xmlns:a16="http://schemas.microsoft.com/office/drawing/2014/main" id="{F927F22B-895A-40A6-92D8-878ADF3F57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5" y="3321"/>
              <a:ext cx="14" cy="65"/>
            </a:xfrm>
            <a:custGeom>
              <a:avLst/>
              <a:gdLst>
                <a:gd name="T0" fmla="*/ 0 w 14"/>
                <a:gd name="T1" fmla="*/ 31 h 65"/>
                <a:gd name="T2" fmla="*/ 0 w 14"/>
                <a:gd name="T3" fmla="*/ 30 h 65"/>
                <a:gd name="T4" fmla="*/ 0 w 14"/>
                <a:gd name="T5" fmla="*/ 27 h 65"/>
                <a:gd name="T6" fmla="*/ 0 w 14"/>
                <a:gd name="T7" fmla="*/ 23 h 65"/>
                <a:gd name="T8" fmla="*/ 0 w 14"/>
                <a:gd name="T9" fmla="*/ 19 h 65"/>
                <a:gd name="T10" fmla="*/ 0 w 14"/>
                <a:gd name="T11" fmla="*/ 14 h 65"/>
                <a:gd name="T12" fmla="*/ 0 w 14"/>
                <a:gd name="T13" fmla="*/ 10 h 65"/>
                <a:gd name="T14" fmla="*/ 0 w 14"/>
                <a:gd name="T15" fmla="*/ 6 h 65"/>
                <a:gd name="T16" fmla="*/ 0 w 14"/>
                <a:gd name="T17" fmla="*/ 3 h 65"/>
                <a:gd name="T18" fmla="*/ 0 w 14"/>
                <a:gd name="T19" fmla="*/ 1 h 65"/>
                <a:gd name="T20" fmla="*/ 0 w 14"/>
                <a:gd name="T21" fmla="*/ 0 h 65"/>
                <a:gd name="T22" fmla="*/ 1 w 14"/>
                <a:gd name="T23" fmla="*/ 0 h 65"/>
                <a:gd name="T24" fmla="*/ 2 w 14"/>
                <a:gd name="T25" fmla="*/ 0 h 65"/>
                <a:gd name="T26" fmla="*/ 4 w 14"/>
                <a:gd name="T27" fmla="*/ 0 h 65"/>
                <a:gd name="T28" fmla="*/ 5 w 14"/>
                <a:gd name="T29" fmla="*/ 0 h 65"/>
                <a:gd name="T30" fmla="*/ 7 w 14"/>
                <a:gd name="T31" fmla="*/ 0 h 65"/>
                <a:gd name="T32" fmla="*/ 9 w 14"/>
                <a:gd name="T33" fmla="*/ 0 h 65"/>
                <a:gd name="T34" fmla="*/ 11 w 14"/>
                <a:gd name="T35" fmla="*/ 0 h 65"/>
                <a:gd name="T36" fmla="*/ 13 w 14"/>
                <a:gd name="T37" fmla="*/ 0 h 65"/>
                <a:gd name="T38" fmla="*/ 14 w 14"/>
                <a:gd name="T39" fmla="*/ 0 h 65"/>
                <a:gd name="T40" fmla="*/ 14 w 14"/>
                <a:gd name="T41" fmla="*/ 0 h 65"/>
                <a:gd name="T42" fmla="*/ 14 w 14"/>
                <a:gd name="T43" fmla="*/ 2 h 65"/>
                <a:gd name="T44" fmla="*/ 14 w 14"/>
                <a:gd name="T45" fmla="*/ 6 h 65"/>
                <a:gd name="T46" fmla="*/ 14 w 14"/>
                <a:gd name="T47" fmla="*/ 13 h 65"/>
                <a:gd name="T48" fmla="*/ 14 w 14"/>
                <a:gd name="T49" fmla="*/ 20 h 65"/>
                <a:gd name="T50" fmla="*/ 14 w 14"/>
                <a:gd name="T51" fmla="*/ 29 h 65"/>
                <a:gd name="T52" fmla="*/ 14 w 14"/>
                <a:gd name="T53" fmla="*/ 38 h 65"/>
                <a:gd name="T54" fmla="*/ 14 w 14"/>
                <a:gd name="T55" fmla="*/ 47 h 65"/>
                <a:gd name="T56" fmla="*/ 14 w 14"/>
                <a:gd name="T57" fmla="*/ 54 h 65"/>
                <a:gd name="T58" fmla="*/ 14 w 14"/>
                <a:gd name="T59" fmla="*/ 60 h 65"/>
                <a:gd name="T60" fmla="*/ 14 w 14"/>
                <a:gd name="T61" fmla="*/ 64 h 65"/>
                <a:gd name="T62" fmla="*/ 14 w 14"/>
                <a:gd name="T63" fmla="*/ 65 h 65"/>
                <a:gd name="T64" fmla="*/ 14 w 14"/>
                <a:gd name="T65" fmla="*/ 65 h 65"/>
                <a:gd name="T66" fmla="*/ 12 w 14"/>
                <a:gd name="T67" fmla="*/ 65 h 65"/>
                <a:gd name="T68" fmla="*/ 11 w 14"/>
                <a:gd name="T69" fmla="*/ 65 h 65"/>
                <a:gd name="T70" fmla="*/ 9 w 14"/>
                <a:gd name="T71" fmla="*/ 65 h 65"/>
                <a:gd name="T72" fmla="*/ 7 w 14"/>
                <a:gd name="T73" fmla="*/ 65 h 65"/>
                <a:gd name="T74" fmla="*/ 5 w 14"/>
                <a:gd name="T75" fmla="*/ 65 h 65"/>
                <a:gd name="T76" fmla="*/ 3 w 14"/>
                <a:gd name="T77" fmla="*/ 65 h 65"/>
                <a:gd name="T78" fmla="*/ 2 w 14"/>
                <a:gd name="T79" fmla="*/ 65 h 65"/>
                <a:gd name="T80" fmla="*/ 1 w 14"/>
                <a:gd name="T81" fmla="*/ 65 h 65"/>
                <a:gd name="T82" fmla="*/ 0 w 14"/>
                <a:gd name="T83" fmla="*/ 64 h 65"/>
                <a:gd name="T84" fmla="*/ 0 w 14"/>
                <a:gd name="T85" fmla="*/ 63 h 65"/>
                <a:gd name="T86" fmla="*/ 0 w 14"/>
                <a:gd name="T87" fmla="*/ 60 h 65"/>
                <a:gd name="T88" fmla="*/ 0 w 14"/>
                <a:gd name="T89" fmla="*/ 57 h 65"/>
                <a:gd name="T90" fmla="*/ 0 w 14"/>
                <a:gd name="T91" fmla="*/ 53 h 65"/>
                <a:gd name="T92" fmla="*/ 0 w 14"/>
                <a:gd name="T93" fmla="*/ 48 h 65"/>
                <a:gd name="T94" fmla="*/ 0 w 14"/>
                <a:gd name="T95" fmla="*/ 44 h 65"/>
                <a:gd name="T96" fmla="*/ 0 w 14"/>
                <a:gd name="T97" fmla="*/ 39 h 65"/>
                <a:gd name="T98" fmla="*/ 0 w 14"/>
                <a:gd name="T99" fmla="*/ 36 h 65"/>
                <a:gd name="T100" fmla="*/ 0 w 14"/>
                <a:gd name="T101" fmla="*/ 33 h 65"/>
                <a:gd name="T102" fmla="*/ 0 w 14"/>
                <a:gd name="T103" fmla="*/ 32 h 6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4"/>
                <a:gd name="T157" fmla="*/ 0 h 65"/>
                <a:gd name="T158" fmla="*/ 14 w 14"/>
                <a:gd name="T159" fmla="*/ 65 h 6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4" h="65">
                  <a:moveTo>
                    <a:pt x="0" y="32"/>
                  </a:moveTo>
                  <a:lnTo>
                    <a:pt x="0" y="32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3"/>
                  </a:lnTo>
                  <a:lnTo>
                    <a:pt x="14" y="15"/>
                  </a:lnTo>
                  <a:lnTo>
                    <a:pt x="14" y="18"/>
                  </a:lnTo>
                  <a:lnTo>
                    <a:pt x="14" y="20"/>
                  </a:lnTo>
                  <a:lnTo>
                    <a:pt x="14" y="23"/>
                  </a:lnTo>
                  <a:lnTo>
                    <a:pt x="14" y="26"/>
                  </a:lnTo>
                  <a:lnTo>
                    <a:pt x="14" y="29"/>
                  </a:lnTo>
                  <a:lnTo>
                    <a:pt x="14" y="32"/>
                  </a:lnTo>
                  <a:lnTo>
                    <a:pt x="14" y="35"/>
                  </a:lnTo>
                  <a:lnTo>
                    <a:pt x="14" y="38"/>
                  </a:lnTo>
                  <a:lnTo>
                    <a:pt x="14" y="41"/>
                  </a:lnTo>
                  <a:lnTo>
                    <a:pt x="14" y="44"/>
                  </a:lnTo>
                  <a:lnTo>
                    <a:pt x="14" y="47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4" y="54"/>
                  </a:lnTo>
                  <a:lnTo>
                    <a:pt x="14" y="57"/>
                  </a:lnTo>
                  <a:lnTo>
                    <a:pt x="14" y="59"/>
                  </a:lnTo>
                  <a:lnTo>
                    <a:pt x="14" y="60"/>
                  </a:lnTo>
                  <a:lnTo>
                    <a:pt x="14" y="62"/>
                  </a:lnTo>
                  <a:lnTo>
                    <a:pt x="14" y="63"/>
                  </a:lnTo>
                  <a:lnTo>
                    <a:pt x="14" y="64"/>
                  </a:lnTo>
                  <a:lnTo>
                    <a:pt x="14" y="65"/>
                  </a:lnTo>
                  <a:lnTo>
                    <a:pt x="13" y="65"/>
                  </a:lnTo>
                  <a:lnTo>
                    <a:pt x="12" y="65"/>
                  </a:lnTo>
                  <a:lnTo>
                    <a:pt x="11" y="65"/>
                  </a:lnTo>
                  <a:lnTo>
                    <a:pt x="10" y="65"/>
                  </a:lnTo>
                  <a:lnTo>
                    <a:pt x="9" y="65"/>
                  </a:lnTo>
                  <a:lnTo>
                    <a:pt x="8" y="65"/>
                  </a:lnTo>
                  <a:lnTo>
                    <a:pt x="7" y="65"/>
                  </a:lnTo>
                  <a:lnTo>
                    <a:pt x="6" y="65"/>
                  </a:lnTo>
                  <a:lnTo>
                    <a:pt x="5" y="65"/>
                  </a:lnTo>
                  <a:lnTo>
                    <a:pt x="4" y="65"/>
                  </a:lnTo>
                  <a:lnTo>
                    <a:pt x="3" y="65"/>
                  </a:lnTo>
                  <a:lnTo>
                    <a:pt x="2" y="65"/>
                  </a:lnTo>
                  <a:lnTo>
                    <a:pt x="1" y="65"/>
                  </a:lnTo>
                  <a:lnTo>
                    <a:pt x="0" y="65"/>
                  </a:lnTo>
                  <a:lnTo>
                    <a:pt x="0" y="64"/>
                  </a:lnTo>
                  <a:lnTo>
                    <a:pt x="0" y="63"/>
                  </a:lnTo>
                  <a:lnTo>
                    <a:pt x="0" y="62"/>
                  </a:lnTo>
                  <a:lnTo>
                    <a:pt x="0" y="60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0" y="57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0" y="47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0" y="36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0" y="32"/>
                  </a:lnTo>
                </a:path>
              </a:pathLst>
            </a:custGeom>
            <a:noFill/>
            <a:ln w="468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55" name="Freeform 16">
              <a:extLst>
                <a:ext uri="{FF2B5EF4-FFF2-40B4-BE49-F238E27FC236}">
                  <a16:creationId xmlns:a16="http://schemas.microsoft.com/office/drawing/2014/main" id="{9CED50E8-91A7-478A-96CD-153096BD1B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2" y="3348"/>
              <a:ext cx="82" cy="250"/>
            </a:xfrm>
            <a:custGeom>
              <a:avLst/>
              <a:gdLst>
                <a:gd name="T0" fmla="*/ 1 w 82"/>
                <a:gd name="T1" fmla="*/ 117 h 250"/>
                <a:gd name="T2" fmla="*/ 1 w 82"/>
                <a:gd name="T3" fmla="*/ 106 h 250"/>
                <a:gd name="T4" fmla="*/ 1 w 82"/>
                <a:gd name="T5" fmla="*/ 90 h 250"/>
                <a:gd name="T6" fmla="*/ 1 w 82"/>
                <a:gd name="T7" fmla="*/ 73 h 250"/>
                <a:gd name="T8" fmla="*/ 1 w 82"/>
                <a:gd name="T9" fmla="*/ 59 h 250"/>
                <a:gd name="T10" fmla="*/ 1 w 82"/>
                <a:gd name="T11" fmla="*/ 49 h 250"/>
                <a:gd name="T12" fmla="*/ 1 w 82"/>
                <a:gd name="T13" fmla="*/ 47 h 250"/>
                <a:gd name="T14" fmla="*/ 1 w 82"/>
                <a:gd name="T15" fmla="*/ 42 h 250"/>
                <a:gd name="T16" fmla="*/ 4 w 82"/>
                <a:gd name="T17" fmla="*/ 33 h 250"/>
                <a:gd name="T18" fmla="*/ 8 w 82"/>
                <a:gd name="T19" fmla="*/ 22 h 250"/>
                <a:gd name="T20" fmla="*/ 15 w 82"/>
                <a:gd name="T21" fmla="*/ 12 h 250"/>
                <a:gd name="T22" fmla="*/ 26 w 82"/>
                <a:gd name="T23" fmla="*/ 4 h 250"/>
                <a:gd name="T24" fmla="*/ 42 w 82"/>
                <a:gd name="T25" fmla="*/ 0 h 250"/>
                <a:gd name="T26" fmla="*/ 57 w 82"/>
                <a:gd name="T27" fmla="*/ 3 h 250"/>
                <a:gd name="T28" fmla="*/ 68 w 82"/>
                <a:gd name="T29" fmla="*/ 10 h 250"/>
                <a:gd name="T30" fmla="*/ 75 w 82"/>
                <a:gd name="T31" fmla="*/ 20 h 250"/>
                <a:gd name="T32" fmla="*/ 79 w 82"/>
                <a:gd name="T33" fmla="*/ 31 h 250"/>
                <a:gd name="T34" fmla="*/ 81 w 82"/>
                <a:gd name="T35" fmla="*/ 40 h 250"/>
                <a:gd name="T36" fmla="*/ 82 w 82"/>
                <a:gd name="T37" fmla="*/ 45 h 250"/>
                <a:gd name="T38" fmla="*/ 82 w 82"/>
                <a:gd name="T39" fmla="*/ 50 h 250"/>
                <a:gd name="T40" fmla="*/ 82 w 82"/>
                <a:gd name="T41" fmla="*/ 74 h 250"/>
                <a:gd name="T42" fmla="*/ 82 w 82"/>
                <a:gd name="T43" fmla="*/ 112 h 250"/>
                <a:gd name="T44" fmla="*/ 82 w 82"/>
                <a:gd name="T45" fmla="*/ 154 h 250"/>
                <a:gd name="T46" fmla="*/ 82 w 82"/>
                <a:gd name="T47" fmla="*/ 194 h 250"/>
                <a:gd name="T48" fmla="*/ 82 w 82"/>
                <a:gd name="T49" fmla="*/ 221 h 250"/>
                <a:gd name="T50" fmla="*/ 82 w 82"/>
                <a:gd name="T51" fmla="*/ 229 h 250"/>
                <a:gd name="T52" fmla="*/ 82 w 82"/>
                <a:gd name="T53" fmla="*/ 231 h 250"/>
                <a:gd name="T54" fmla="*/ 81 w 82"/>
                <a:gd name="T55" fmla="*/ 235 h 250"/>
                <a:gd name="T56" fmla="*/ 80 w 82"/>
                <a:gd name="T57" fmla="*/ 240 h 250"/>
                <a:gd name="T58" fmla="*/ 77 w 82"/>
                <a:gd name="T59" fmla="*/ 244 h 250"/>
                <a:gd name="T60" fmla="*/ 72 w 82"/>
                <a:gd name="T61" fmla="*/ 248 h 250"/>
                <a:gd name="T62" fmla="*/ 65 w 82"/>
                <a:gd name="T63" fmla="*/ 250 h 250"/>
                <a:gd name="T64" fmla="*/ 56 w 82"/>
                <a:gd name="T65" fmla="*/ 250 h 250"/>
                <a:gd name="T66" fmla="*/ 46 w 82"/>
                <a:gd name="T67" fmla="*/ 250 h 250"/>
                <a:gd name="T68" fmla="*/ 38 w 82"/>
                <a:gd name="T69" fmla="*/ 250 h 250"/>
                <a:gd name="T70" fmla="*/ 31 w 82"/>
                <a:gd name="T71" fmla="*/ 250 h 250"/>
                <a:gd name="T72" fmla="*/ 25 w 82"/>
                <a:gd name="T73" fmla="*/ 250 h 250"/>
                <a:gd name="T74" fmla="*/ 22 w 82"/>
                <a:gd name="T75" fmla="*/ 250 h 250"/>
                <a:gd name="T76" fmla="*/ 21 w 82"/>
                <a:gd name="T77" fmla="*/ 250 h 250"/>
                <a:gd name="T78" fmla="*/ 19 w 82"/>
                <a:gd name="T79" fmla="*/ 250 h 250"/>
                <a:gd name="T80" fmla="*/ 14 w 82"/>
                <a:gd name="T81" fmla="*/ 249 h 250"/>
                <a:gd name="T82" fmla="*/ 9 w 82"/>
                <a:gd name="T83" fmla="*/ 247 h 250"/>
                <a:gd name="T84" fmla="*/ 4 w 82"/>
                <a:gd name="T85" fmla="*/ 244 h 250"/>
                <a:gd name="T86" fmla="*/ 1 w 82"/>
                <a:gd name="T87" fmla="*/ 238 h 250"/>
                <a:gd name="T88" fmla="*/ 1 w 82"/>
                <a:gd name="T89" fmla="*/ 229 h 250"/>
                <a:gd name="T90" fmla="*/ 0 w 82"/>
                <a:gd name="T91" fmla="*/ 216 h 250"/>
                <a:gd name="T92" fmla="*/ 0 w 82"/>
                <a:gd name="T93" fmla="*/ 204 h 250"/>
                <a:gd name="T94" fmla="*/ 0 w 82"/>
                <a:gd name="T95" fmla="*/ 193 h 250"/>
                <a:gd name="T96" fmla="*/ 0 w 82"/>
                <a:gd name="T97" fmla="*/ 184 h 250"/>
                <a:gd name="T98" fmla="*/ 0 w 82"/>
                <a:gd name="T99" fmla="*/ 177 h 250"/>
                <a:gd name="T100" fmla="*/ 1 w 82"/>
                <a:gd name="T101" fmla="*/ 174 h 250"/>
                <a:gd name="T102" fmla="*/ 1 w 82"/>
                <a:gd name="T103" fmla="*/ 172 h 250"/>
                <a:gd name="T104" fmla="*/ 1 w 82"/>
                <a:gd name="T105" fmla="*/ 165 h 250"/>
                <a:gd name="T106" fmla="*/ 1 w 82"/>
                <a:gd name="T107" fmla="*/ 154 h 250"/>
                <a:gd name="T108" fmla="*/ 1 w 82"/>
                <a:gd name="T109" fmla="*/ 142 h 250"/>
                <a:gd name="T110" fmla="*/ 1 w 82"/>
                <a:gd name="T111" fmla="*/ 130 h 250"/>
                <a:gd name="T112" fmla="*/ 1 w 82"/>
                <a:gd name="T113" fmla="*/ 122 h 25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2"/>
                <a:gd name="T172" fmla="*/ 0 h 250"/>
                <a:gd name="T173" fmla="*/ 82 w 82"/>
                <a:gd name="T174" fmla="*/ 250 h 25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2" h="250">
                  <a:moveTo>
                    <a:pt x="1" y="120"/>
                  </a:moveTo>
                  <a:lnTo>
                    <a:pt x="1" y="119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3"/>
                  </a:lnTo>
                  <a:lnTo>
                    <a:pt x="1" y="111"/>
                  </a:lnTo>
                  <a:lnTo>
                    <a:pt x="1" y="108"/>
                  </a:lnTo>
                  <a:lnTo>
                    <a:pt x="1" y="106"/>
                  </a:lnTo>
                  <a:lnTo>
                    <a:pt x="1" y="103"/>
                  </a:lnTo>
                  <a:lnTo>
                    <a:pt x="1" y="100"/>
                  </a:lnTo>
                  <a:lnTo>
                    <a:pt x="1" y="97"/>
                  </a:lnTo>
                  <a:lnTo>
                    <a:pt x="1" y="94"/>
                  </a:lnTo>
                  <a:lnTo>
                    <a:pt x="1" y="90"/>
                  </a:lnTo>
                  <a:lnTo>
                    <a:pt x="1" y="87"/>
                  </a:lnTo>
                  <a:lnTo>
                    <a:pt x="1" y="84"/>
                  </a:lnTo>
                  <a:lnTo>
                    <a:pt x="1" y="80"/>
                  </a:lnTo>
                  <a:lnTo>
                    <a:pt x="1" y="77"/>
                  </a:lnTo>
                  <a:lnTo>
                    <a:pt x="1" y="73"/>
                  </a:lnTo>
                  <a:lnTo>
                    <a:pt x="1" y="70"/>
                  </a:lnTo>
                  <a:lnTo>
                    <a:pt x="1" y="67"/>
                  </a:lnTo>
                  <a:lnTo>
                    <a:pt x="1" y="64"/>
                  </a:lnTo>
                  <a:lnTo>
                    <a:pt x="1" y="61"/>
                  </a:lnTo>
                  <a:lnTo>
                    <a:pt x="1" y="59"/>
                  </a:lnTo>
                  <a:lnTo>
                    <a:pt x="1" y="56"/>
                  </a:lnTo>
                  <a:lnTo>
                    <a:pt x="1" y="54"/>
                  </a:lnTo>
                  <a:lnTo>
                    <a:pt x="1" y="52"/>
                  </a:lnTo>
                  <a:lnTo>
                    <a:pt x="1" y="51"/>
                  </a:lnTo>
                  <a:lnTo>
                    <a:pt x="1" y="49"/>
                  </a:lnTo>
                  <a:lnTo>
                    <a:pt x="1" y="48"/>
                  </a:lnTo>
                  <a:lnTo>
                    <a:pt x="1" y="47"/>
                  </a:lnTo>
                  <a:lnTo>
                    <a:pt x="1" y="46"/>
                  </a:lnTo>
                  <a:lnTo>
                    <a:pt x="1" y="45"/>
                  </a:lnTo>
                  <a:lnTo>
                    <a:pt x="1" y="44"/>
                  </a:lnTo>
                  <a:lnTo>
                    <a:pt x="1" y="43"/>
                  </a:lnTo>
                  <a:lnTo>
                    <a:pt x="1" y="42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2" y="37"/>
                  </a:lnTo>
                  <a:lnTo>
                    <a:pt x="3" y="35"/>
                  </a:lnTo>
                  <a:lnTo>
                    <a:pt x="4" y="33"/>
                  </a:lnTo>
                  <a:lnTo>
                    <a:pt x="4" y="31"/>
                  </a:lnTo>
                  <a:lnTo>
                    <a:pt x="5" y="28"/>
                  </a:lnTo>
                  <a:lnTo>
                    <a:pt x="6" y="26"/>
                  </a:lnTo>
                  <a:lnTo>
                    <a:pt x="7" y="24"/>
                  </a:lnTo>
                  <a:lnTo>
                    <a:pt x="8" y="22"/>
                  </a:lnTo>
                  <a:lnTo>
                    <a:pt x="9" y="20"/>
                  </a:lnTo>
                  <a:lnTo>
                    <a:pt x="11" y="18"/>
                  </a:lnTo>
                  <a:lnTo>
                    <a:pt x="12" y="15"/>
                  </a:lnTo>
                  <a:lnTo>
                    <a:pt x="14" y="14"/>
                  </a:lnTo>
                  <a:lnTo>
                    <a:pt x="15" y="12"/>
                  </a:lnTo>
                  <a:lnTo>
                    <a:pt x="17" y="10"/>
                  </a:lnTo>
                  <a:lnTo>
                    <a:pt x="19" y="8"/>
                  </a:lnTo>
                  <a:lnTo>
                    <a:pt x="21" y="6"/>
                  </a:lnTo>
                  <a:lnTo>
                    <a:pt x="24" y="5"/>
                  </a:lnTo>
                  <a:lnTo>
                    <a:pt x="26" y="4"/>
                  </a:lnTo>
                  <a:lnTo>
                    <a:pt x="29" y="2"/>
                  </a:lnTo>
                  <a:lnTo>
                    <a:pt x="32" y="2"/>
                  </a:lnTo>
                  <a:lnTo>
                    <a:pt x="35" y="1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1" y="1"/>
                  </a:lnTo>
                  <a:lnTo>
                    <a:pt x="54" y="2"/>
                  </a:lnTo>
                  <a:lnTo>
                    <a:pt x="57" y="3"/>
                  </a:lnTo>
                  <a:lnTo>
                    <a:pt x="59" y="4"/>
                  </a:lnTo>
                  <a:lnTo>
                    <a:pt x="62" y="5"/>
                  </a:lnTo>
                  <a:lnTo>
                    <a:pt x="64" y="7"/>
                  </a:lnTo>
                  <a:lnTo>
                    <a:pt x="66" y="8"/>
                  </a:lnTo>
                  <a:lnTo>
                    <a:pt x="68" y="10"/>
                  </a:lnTo>
                  <a:lnTo>
                    <a:pt x="69" y="12"/>
                  </a:lnTo>
                  <a:lnTo>
                    <a:pt x="71" y="14"/>
                  </a:lnTo>
                  <a:lnTo>
                    <a:pt x="72" y="16"/>
                  </a:lnTo>
                  <a:lnTo>
                    <a:pt x="74" y="18"/>
                  </a:lnTo>
                  <a:lnTo>
                    <a:pt x="75" y="20"/>
                  </a:lnTo>
                  <a:lnTo>
                    <a:pt x="76" y="22"/>
                  </a:lnTo>
                  <a:lnTo>
                    <a:pt x="77" y="24"/>
                  </a:lnTo>
                  <a:lnTo>
                    <a:pt x="78" y="26"/>
                  </a:lnTo>
                  <a:lnTo>
                    <a:pt x="78" y="29"/>
                  </a:lnTo>
                  <a:lnTo>
                    <a:pt x="79" y="31"/>
                  </a:lnTo>
                  <a:lnTo>
                    <a:pt x="80" y="33"/>
                  </a:lnTo>
                  <a:lnTo>
                    <a:pt x="80" y="35"/>
                  </a:lnTo>
                  <a:lnTo>
                    <a:pt x="80" y="36"/>
                  </a:lnTo>
                  <a:lnTo>
                    <a:pt x="81" y="38"/>
                  </a:lnTo>
                  <a:lnTo>
                    <a:pt x="81" y="40"/>
                  </a:lnTo>
                  <a:lnTo>
                    <a:pt x="81" y="41"/>
                  </a:lnTo>
                  <a:lnTo>
                    <a:pt x="81" y="42"/>
                  </a:lnTo>
                  <a:lnTo>
                    <a:pt x="82" y="43"/>
                  </a:lnTo>
                  <a:lnTo>
                    <a:pt x="82" y="44"/>
                  </a:lnTo>
                  <a:lnTo>
                    <a:pt x="82" y="45"/>
                  </a:lnTo>
                  <a:lnTo>
                    <a:pt x="82" y="46"/>
                  </a:lnTo>
                  <a:lnTo>
                    <a:pt x="82" y="47"/>
                  </a:lnTo>
                  <a:lnTo>
                    <a:pt x="82" y="50"/>
                  </a:lnTo>
                  <a:lnTo>
                    <a:pt x="82" y="53"/>
                  </a:lnTo>
                  <a:lnTo>
                    <a:pt x="82" y="57"/>
                  </a:lnTo>
                  <a:lnTo>
                    <a:pt x="82" y="62"/>
                  </a:lnTo>
                  <a:lnTo>
                    <a:pt x="82" y="68"/>
                  </a:lnTo>
                  <a:lnTo>
                    <a:pt x="82" y="74"/>
                  </a:lnTo>
                  <a:lnTo>
                    <a:pt x="82" y="81"/>
                  </a:lnTo>
                  <a:lnTo>
                    <a:pt x="82" y="88"/>
                  </a:lnTo>
                  <a:lnTo>
                    <a:pt x="82" y="96"/>
                  </a:lnTo>
                  <a:lnTo>
                    <a:pt x="82" y="104"/>
                  </a:lnTo>
                  <a:lnTo>
                    <a:pt x="82" y="112"/>
                  </a:lnTo>
                  <a:lnTo>
                    <a:pt x="82" y="120"/>
                  </a:lnTo>
                  <a:lnTo>
                    <a:pt x="82" y="129"/>
                  </a:lnTo>
                  <a:lnTo>
                    <a:pt x="82" y="137"/>
                  </a:lnTo>
                  <a:lnTo>
                    <a:pt x="82" y="146"/>
                  </a:lnTo>
                  <a:lnTo>
                    <a:pt x="82" y="154"/>
                  </a:lnTo>
                  <a:lnTo>
                    <a:pt x="82" y="163"/>
                  </a:lnTo>
                  <a:lnTo>
                    <a:pt x="82" y="171"/>
                  </a:lnTo>
                  <a:lnTo>
                    <a:pt x="82" y="179"/>
                  </a:lnTo>
                  <a:lnTo>
                    <a:pt x="82" y="187"/>
                  </a:lnTo>
                  <a:lnTo>
                    <a:pt x="82" y="194"/>
                  </a:lnTo>
                  <a:lnTo>
                    <a:pt x="82" y="200"/>
                  </a:lnTo>
                  <a:lnTo>
                    <a:pt x="82" y="207"/>
                  </a:lnTo>
                  <a:lnTo>
                    <a:pt x="82" y="212"/>
                  </a:lnTo>
                  <a:lnTo>
                    <a:pt x="82" y="217"/>
                  </a:lnTo>
                  <a:lnTo>
                    <a:pt x="82" y="221"/>
                  </a:lnTo>
                  <a:lnTo>
                    <a:pt x="82" y="225"/>
                  </a:lnTo>
                  <a:lnTo>
                    <a:pt x="82" y="227"/>
                  </a:lnTo>
                  <a:lnTo>
                    <a:pt x="82" y="229"/>
                  </a:lnTo>
                  <a:lnTo>
                    <a:pt x="82" y="230"/>
                  </a:lnTo>
                  <a:lnTo>
                    <a:pt x="82" y="231"/>
                  </a:lnTo>
                  <a:lnTo>
                    <a:pt x="82" y="232"/>
                  </a:lnTo>
                  <a:lnTo>
                    <a:pt x="81" y="233"/>
                  </a:lnTo>
                  <a:lnTo>
                    <a:pt x="81" y="234"/>
                  </a:lnTo>
                  <a:lnTo>
                    <a:pt x="81" y="235"/>
                  </a:lnTo>
                  <a:lnTo>
                    <a:pt x="81" y="236"/>
                  </a:lnTo>
                  <a:lnTo>
                    <a:pt x="81" y="237"/>
                  </a:lnTo>
                  <a:lnTo>
                    <a:pt x="80" y="238"/>
                  </a:lnTo>
                  <a:lnTo>
                    <a:pt x="80" y="239"/>
                  </a:lnTo>
                  <a:lnTo>
                    <a:pt x="80" y="240"/>
                  </a:lnTo>
                  <a:lnTo>
                    <a:pt x="79" y="241"/>
                  </a:lnTo>
                  <a:lnTo>
                    <a:pt x="79" y="242"/>
                  </a:lnTo>
                  <a:lnTo>
                    <a:pt x="78" y="242"/>
                  </a:lnTo>
                  <a:lnTo>
                    <a:pt x="78" y="243"/>
                  </a:lnTo>
                  <a:lnTo>
                    <a:pt x="77" y="244"/>
                  </a:lnTo>
                  <a:lnTo>
                    <a:pt x="76" y="245"/>
                  </a:lnTo>
                  <a:lnTo>
                    <a:pt x="75" y="246"/>
                  </a:lnTo>
                  <a:lnTo>
                    <a:pt x="75" y="247"/>
                  </a:lnTo>
                  <a:lnTo>
                    <a:pt x="73" y="247"/>
                  </a:lnTo>
                  <a:lnTo>
                    <a:pt x="72" y="248"/>
                  </a:lnTo>
                  <a:lnTo>
                    <a:pt x="71" y="248"/>
                  </a:lnTo>
                  <a:lnTo>
                    <a:pt x="70" y="249"/>
                  </a:lnTo>
                  <a:lnTo>
                    <a:pt x="69" y="249"/>
                  </a:lnTo>
                  <a:lnTo>
                    <a:pt x="67" y="249"/>
                  </a:lnTo>
                  <a:lnTo>
                    <a:pt x="65" y="250"/>
                  </a:lnTo>
                  <a:lnTo>
                    <a:pt x="64" y="250"/>
                  </a:lnTo>
                  <a:lnTo>
                    <a:pt x="62" y="250"/>
                  </a:lnTo>
                  <a:lnTo>
                    <a:pt x="60" y="250"/>
                  </a:lnTo>
                  <a:lnTo>
                    <a:pt x="58" y="250"/>
                  </a:lnTo>
                  <a:lnTo>
                    <a:pt x="56" y="250"/>
                  </a:lnTo>
                  <a:lnTo>
                    <a:pt x="54" y="250"/>
                  </a:lnTo>
                  <a:lnTo>
                    <a:pt x="52" y="250"/>
                  </a:lnTo>
                  <a:lnTo>
                    <a:pt x="50" y="250"/>
                  </a:lnTo>
                  <a:lnTo>
                    <a:pt x="48" y="250"/>
                  </a:lnTo>
                  <a:lnTo>
                    <a:pt x="46" y="250"/>
                  </a:lnTo>
                  <a:lnTo>
                    <a:pt x="44" y="250"/>
                  </a:lnTo>
                  <a:lnTo>
                    <a:pt x="43" y="250"/>
                  </a:lnTo>
                  <a:lnTo>
                    <a:pt x="41" y="250"/>
                  </a:lnTo>
                  <a:lnTo>
                    <a:pt x="39" y="250"/>
                  </a:lnTo>
                  <a:lnTo>
                    <a:pt x="38" y="250"/>
                  </a:lnTo>
                  <a:lnTo>
                    <a:pt x="36" y="250"/>
                  </a:lnTo>
                  <a:lnTo>
                    <a:pt x="35" y="250"/>
                  </a:lnTo>
                  <a:lnTo>
                    <a:pt x="33" y="250"/>
                  </a:lnTo>
                  <a:lnTo>
                    <a:pt x="32" y="250"/>
                  </a:lnTo>
                  <a:lnTo>
                    <a:pt x="31" y="250"/>
                  </a:lnTo>
                  <a:lnTo>
                    <a:pt x="29" y="250"/>
                  </a:lnTo>
                  <a:lnTo>
                    <a:pt x="28" y="250"/>
                  </a:lnTo>
                  <a:lnTo>
                    <a:pt x="27" y="250"/>
                  </a:lnTo>
                  <a:lnTo>
                    <a:pt x="26" y="250"/>
                  </a:lnTo>
                  <a:lnTo>
                    <a:pt x="25" y="250"/>
                  </a:lnTo>
                  <a:lnTo>
                    <a:pt x="24" y="250"/>
                  </a:lnTo>
                  <a:lnTo>
                    <a:pt x="23" y="250"/>
                  </a:lnTo>
                  <a:lnTo>
                    <a:pt x="22" y="250"/>
                  </a:lnTo>
                  <a:lnTo>
                    <a:pt x="21" y="250"/>
                  </a:lnTo>
                  <a:lnTo>
                    <a:pt x="20" y="250"/>
                  </a:lnTo>
                  <a:lnTo>
                    <a:pt x="19" y="250"/>
                  </a:lnTo>
                  <a:lnTo>
                    <a:pt x="18" y="249"/>
                  </a:lnTo>
                  <a:lnTo>
                    <a:pt x="17" y="249"/>
                  </a:lnTo>
                  <a:lnTo>
                    <a:pt x="16" y="249"/>
                  </a:lnTo>
                  <a:lnTo>
                    <a:pt x="15" y="249"/>
                  </a:lnTo>
                  <a:lnTo>
                    <a:pt x="14" y="249"/>
                  </a:lnTo>
                  <a:lnTo>
                    <a:pt x="13" y="249"/>
                  </a:lnTo>
                  <a:lnTo>
                    <a:pt x="12" y="248"/>
                  </a:lnTo>
                  <a:lnTo>
                    <a:pt x="11" y="248"/>
                  </a:lnTo>
                  <a:lnTo>
                    <a:pt x="10" y="248"/>
                  </a:lnTo>
                  <a:lnTo>
                    <a:pt x="9" y="247"/>
                  </a:lnTo>
                  <a:lnTo>
                    <a:pt x="8" y="247"/>
                  </a:lnTo>
                  <a:lnTo>
                    <a:pt x="7" y="246"/>
                  </a:lnTo>
                  <a:lnTo>
                    <a:pt x="6" y="245"/>
                  </a:lnTo>
                  <a:lnTo>
                    <a:pt x="5" y="245"/>
                  </a:lnTo>
                  <a:lnTo>
                    <a:pt x="4" y="244"/>
                  </a:lnTo>
                  <a:lnTo>
                    <a:pt x="3" y="243"/>
                  </a:lnTo>
                  <a:lnTo>
                    <a:pt x="3" y="242"/>
                  </a:lnTo>
                  <a:lnTo>
                    <a:pt x="2" y="240"/>
                  </a:lnTo>
                  <a:lnTo>
                    <a:pt x="1" y="239"/>
                  </a:lnTo>
                  <a:lnTo>
                    <a:pt x="1" y="238"/>
                  </a:lnTo>
                  <a:lnTo>
                    <a:pt x="1" y="236"/>
                  </a:lnTo>
                  <a:lnTo>
                    <a:pt x="0" y="235"/>
                  </a:lnTo>
                  <a:lnTo>
                    <a:pt x="0" y="233"/>
                  </a:lnTo>
                  <a:lnTo>
                    <a:pt x="0" y="231"/>
                  </a:lnTo>
                  <a:lnTo>
                    <a:pt x="1" y="229"/>
                  </a:lnTo>
                  <a:lnTo>
                    <a:pt x="1" y="227"/>
                  </a:lnTo>
                  <a:lnTo>
                    <a:pt x="0" y="224"/>
                  </a:lnTo>
                  <a:lnTo>
                    <a:pt x="0" y="221"/>
                  </a:lnTo>
                  <a:lnTo>
                    <a:pt x="0" y="219"/>
                  </a:lnTo>
                  <a:lnTo>
                    <a:pt x="0" y="216"/>
                  </a:lnTo>
                  <a:lnTo>
                    <a:pt x="0" y="214"/>
                  </a:lnTo>
                  <a:lnTo>
                    <a:pt x="0" y="211"/>
                  </a:lnTo>
                  <a:lnTo>
                    <a:pt x="0" y="209"/>
                  </a:lnTo>
                  <a:lnTo>
                    <a:pt x="0" y="206"/>
                  </a:lnTo>
                  <a:lnTo>
                    <a:pt x="0" y="204"/>
                  </a:lnTo>
                  <a:lnTo>
                    <a:pt x="0" y="202"/>
                  </a:lnTo>
                  <a:lnTo>
                    <a:pt x="0" y="199"/>
                  </a:lnTo>
                  <a:lnTo>
                    <a:pt x="0" y="197"/>
                  </a:lnTo>
                  <a:lnTo>
                    <a:pt x="0" y="195"/>
                  </a:lnTo>
                  <a:lnTo>
                    <a:pt x="0" y="193"/>
                  </a:lnTo>
                  <a:lnTo>
                    <a:pt x="0" y="191"/>
                  </a:lnTo>
                  <a:lnTo>
                    <a:pt x="0" y="189"/>
                  </a:lnTo>
                  <a:lnTo>
                    <a:pt x="0" y="187"/>
                  </a:lnTo>
                  <a:lnTo>
                    <a:pt x="0" y="186"/>
                  </a:lnTo>
                  <a:lnTo>
                    <a:pt x="0" y="184"/>
                  </a:lnTo>
                  <a:lnTo>
                    <a:pt x="0" y="182"/>
                  </a:lnTo>
                  <a:lnTo>
                    <a:pt x="0" y="181"/>
                  </a:lnTo>
                  <a:lnTo>
                    <a:pt x="0" y="180"/>
                  </a:lnTo>
                  <a:lnTo>
                    <a:pt x="0" y="178"/>
                  </a:lnTo>
                  <a:lnTo>
                    <a:pt x="0" y="177"/>
                  </a:lnTo>
                  <a:lnTo>
                    <a:pt x="1" y="176"/>
                  </a:lnTo>
                  <a:lnTo>
                    <a:pt x="1" y="175"/>
                  </a:lnTo>
                  <a:lnTo>
                    <a:pt x="1" y="174"/>
                  </a:lnTo>
                  <a:lnTo>
                    <a:pt x="1" y="173"/>
                  </a:lnTo>
                  <a:lnTo>
                    <a:pt x="1" y="172"/>
                  </a:lnTo>
                  <a:lnTo>
                    <a:pt x="1" y="171"/>
                  </a:lnTo>
                  <a:lnTo>
                    <a:pt x="1" y="170"/>
                  </a:lnTo>
                  <a:lnTo>
                    <a:pt x="1" y="169"/>
                  </a:lnTo>
                  <a:lnTo>
                    <a:pt x="1" y="167"/>
                  </a:lnTo>
                  <a:lnTo>
                    <a:pt x="1" y="165"/>
                  </a:lnTo>
                  <a:lnTo>
                    <a:pt x="1" y="163"/>
                  </a:lnTo>
                  <a:lnTo>
                    <a:pt x="1" y="161"/>
                  </a:lnTo>
                  <a:lnTo>
                    <a:pt x="1" y="159"/>
                  </a:lnTo>
                  <a:lnTo>
                    <a:pt x="1" y="157"/>
                  </a:lnTo>
                  <a:lnTo>
                    <a:pt x="1" y="154"/>
                  </a:lnTo>
                  <a:lnTo>
                    <a:pt x="1" y="152"/>
                  </a:lnTo>
                  <a:lnTo>
                    <a:pt x="1" y="149"/>
                  </a:lnTo>
                  <a:lnTo>
                    <a:pt x="1" y="147"/>
                  </a:lnTo>
                  <a:lnTo>
                    <a:pt x="1" y="144"/>
                  </a:lnTo>
                  <a:lnTo>
                    <a:pt x="1" y="142"/>
                  </a:lnTo>
                  <a:lnTo>
                    <a:pt x="1" y="139"/>
                  </a:lnTo>
                  <a:lnTo>
                    <a:pt x="1" y="137"/>
                  </a:lnTo>
                  <a:lnTo>
                    <a:pt x="1" y="134"/>
                  </a:lnTo>
                  <a:lnTo>
                    <a:pt x="1" y="132"/>
                  </a:lnTo>
                  <a:lnTo>
                    <a:pt x="1" y="130"/>
                  </a:lnTo>
                  <a:lnTo>
                    <a:pt x="1" y="128"/>
                  </a:lnTo>
                  <a:lnTo>
                    <a:pt x="1" y="126"/>
                  </a:lnTo>
                  <a:lnTo>
                    <a:pt x="1" y="125"/>
                  </a:lnTo>
                  <a:lnTo>
                    <a:pt x="1" y="123"/>
                  </a:lnTo>
                  <a:lnTo>
                    <a:pt x="1" y="122"/>
                  </a:lnTo>
                  <a:lnTo>
                    <a:pt x="1" y="121"/>
                  </a:lnTo>
                  <a:lnTo>
                    <a:pt x="1" y="120"/>
                  </a:lnTo>
                  <a:close/>
                </a:path>
              </a:pathLst>
            </a:custGeom>
            <a:solidFill>
              <a:srgbClr val="3F3F3F"/>
            </a:solidFill>
            <a:ln w="46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56" name="Freeform 17">
              <a:extLst>
                <a:ext uri="{FF2B5EF4-FFF2-40B4-BE49-F238E27FC236}">
                  <a16:creationId xmlns:a16="http://schemas.microsoft.com/office/drawing/2014/main" id="{BAC289C4-E929-4253-A764-2C16B6D05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2" y="3348"/>
              <a:ext cx="82" cy="250"/>
            </a:xfrm>
            <a:custGeom>
              <a:avLst/>
              <a:gdLst>
                <a:gd name="T0" fmla="*/ 1 w 82"/>
                <a:gd name="T1" fmla="*/ 117 h 250"/>
                <a:gd name="T2" fmla="*/ 1 w 82"/>
                <a:gd name="T3" fmla="*/ 106 h 250"/>
                <a:gd name="T4" fmla="*/ 1 w 82"/>
                <a:gd name="T5" fmla="*/ 90 h 250"/>
                <a:gd name="T6" fmla="*/ 1 w 82"/>
                <a:gd name="T7" fmla="*/ 73 h 250"/>
                <a:gd name="T8" fmla="*/ 1 w 82"/>
                <a:gd name="T9" fmla="*/ 59 h 250"/>
                <a:gd name="T10" fmla="*/ 1 w 82"/>
                <a:gd name="T11" fmla="*/ 49 h 250"/>
                <a:gd name="T12" fmla="*/ 1 w 82"/>
                <a:gd name="T13" fmla="*/ 47 h 250"/>
                <a:gd name="T14" fmla="*/ 1 w 82"/>
                <a:gd name="T15" fmla="*/ 42 h 250"/>
                <a:gd name="T16" fmla="*/ 4 w 82"/>
                <a:gd name="T17" fmla="*/ 33 h 250"/>
                <a:gd name="T18" fmla="*/ 8 w 82"/>
                <a:gd name="T19" fmla="*/ 22 h 250"/>
                <a:gd name="T20" fmla="*/ 15 w 82"/>
                <a:gd name="T21" fmla="*/ 12 h 250"/>
                <a:gd name="T22" fmla="*/ 26 w 82"/>
                <a:gd name="T23" fmla="*/ 4 h 250"/>
                <a:gd name="T24" fmla="*/ 42 w 82"/>
                <a:gd name="T25" fmla="*/ 0 h 250"/>
                <a:gd name="T26" fmla="*/ 57 w 82"/>
                <a:gd name="T27" fmla="*/ 3 h 250"/>
                <a:gd name="T28" fmla="*/ 68 w 82"/>
                <a:gd name="T29" fmla="*/ 10 h 250"/>
                <a:gd name="T30" fmla="*/ 75 w 82"/>
                <a:gd name="T31" fmla="*/ 20 h 250"/>
                <a:gd name="T32" fmla="*/ 79 w 82"/>
                <a:gd name="T33" fmla="*/ 31 h 250"/>
                <a:gd name="T34" fmla="*/ 81 w 82"/>
                <a:gd name="T35" fmla="*/ 40 h 250"/>
                <a:gd name="T36" fmla="*/ 82 w 82"/>
                <a:gd name="T37" fmla="*/ 45 h 250"/>
                <a:gd name="T38" fmla="*/ 82 w 82"/>
                <a:gd name="T39" fmla="*/ 50 h 250"/>
                <a:gd name="T40" fmla="*/ 82 w 82"/>
                <a:gd name="T41" fmla="*/ 74 h 250"/>
                <a:gd name="T42" fmla="*/ 82 w 82"/>
                <a:gd name="T43" fmla="*/ 112 h 250"/>
                <a:gd name="T44" fmla="*/ 82 w 82"/>
                <a:gd name="T45" fmla="*/ 154 h 250"/>
                <a:gd name="T46" fmla="*/ 82 w 82"/>
                <a:gd name="T47" fmla="*/ 194 h 250"/>
                <a:gd name="T48" fmla="*/ 82 w 82"/>
                <a:gd name="T49" fmla="*/ 221 h 250"/>
                <a:gd name="T50" fmla="*/ 82 w 82"/>
                <a:gd name="T51" fmla="*/ 229 h 250"/>
                <a:gd name="T52" fmla="*/ 82 w 82"/>
                <a:gd name="T53" fmla="*/ 231 h 250"/>
                <a:gd name="T54" fmla="*/ 81 w 82"/>
                <a:gd name="T55" fmla="*/ 235 h 250"/>
                <a:gd name="T56" fmla="*/ 80 w 82"/>
                <a:gd name="T57" fmla="*/ 240 h 250"/>
                <a:gd name="T58" fmla="*/ 77 w 82"/>
                <a:gd name="T59" fmla="*/ 244 h 250"/>
                <a:gd name="T60" fmla="*/ 72 w 82"/>
                <a:gd name="T61" fmla="*/ 248 h 250"/>
                <a:gd name="T62" fmla="*/ 65 w 82"/>
                <a:gd name="T63" fmla="*/ 250 h 250"/>
                <a:gd name="T64" fmla="*/ 56 w 82"/>
                <a:gd name="T65" fmla="*/ 250 h 250"/>
                <a:gd name="T66" fmla="*/ 46 w 82"/>
                <a:gd name="T67" fmla="*/ 250 h 250"/>
                <a:gd name="T68" fmla="*/ 38 w 82"/>
                <a:gd name="T69" fmla="*/ 250 h 250"/>
                <a:gd name="T70" fmla="*/ 31 w 82"/>
                <a:gd name="T71" fmla="*/ 250 h 250"/>
                <a:gd name="T72" fmla="*/ 25 w 82"/>
                <a:gd name="T73" fmla="*/ 250 h 250"/>
                <a:gd name="T74" fmla="*/ 22 w 82"/>
                <a:gd name="T75" fmla="*/ 250 h 250"/>
                <a:gd name="T76" fmla="*/ 21 w 82"/>
                <a:gd name="T77" fmla="*/ 250 h 250"/>
                <a:gd name="T78" fmla="*/ 19 w 82"/>
                <a:gd name="T79" fmla="*/ 250 h 250"/>
                <a:gd name="T80" fmla="*/ 14 w 82"/>
                <a:gd name="T81" fmla="*/ 249 h 250"/>
                <a:gd name="T82" fmla="*/ 9 w 82"/>
                <a:gd name="T83" fmla="*/ 247 h 250"/>
                <a:gd name="T84" fmla="*/ 4 w 82"/>
                <a:gd name="T85" fmla="*/ 244 h 250"/>
                <a:gd name="T86" fmla="*/ 1 w 82"/>
                <a:gd name="T87" fmla="*/ 238 h 250"/>
                <a:gd name="T88" fmla="*/ 1 w 82"/>
                <a:gd name="T89" fmla="*/ 229 h 250"/>
                <a:gd name="T90" fmla="*/ 0 w 82"/>
                <a:gd name="T91" fmla="*/ 216 h 250"/>
                <a:gd name="T92" fmla="*/ 0 w 82"/>
                <a:gd name="T93" fmla="*/ 204 h 250"/>
                <a:gd name="T94" fmla="*/ 0 w 82"/>
                <a:gd name="T95" fmla="*/ 193 h 250"/>
                <a:gd name="T96" fmla="*/ 0 w 82"/>
                <a:gd name="T97" fmla="*/ 184 h 250"/>
                <a:gd name="T98" fmla="*/ 0 w 82"/>
                <a:gd name="T99" fmla="*/ 177 h 250"/>
                <a:gd name="T100" fmla="*/ 1 w 82"/>
                <a:gd name="T101" fmla="*/ 174 h 250"/>
                <a:gd name="T102" fmla="*/ 1 w 82"/>
                <a:gd name="T103" fmla="*/ 172 h 250"/>
                <a:gd name="T104" fmla="*/ 1 w 82"/>
                <a:gd name="T105" fmla="*/ 165 h 250"/>
                <a:gd name="T106" fmla="*/ 1 w 82"/>
                <a:gd name="T107" fmla="*/ 154 h 250"/>
                <a:gd name="T108" fmla="*/ 1 w 82"/>
                <a:gd name="T109" fmla="*/ 142 h 250"/>
                <a:gd name="T110" fmla="*/ 1 w 82"/>
                <a:gd name="T111" fmla="*/ 130 h 250"/>
                <a:gd name="T112" fmla="*/ 1 w 82"/>
                <a:gd name="T113" fmla="*/ 122 h 25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2"/>
                <a:gd name="T172" fmla="*/ 0 h 250"/>
                <a:gd name="T173" fmla="*/ 82 w 82"/>
                <a:gd name="T174" fmla="*/ 250 h 25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2" h="250">
                  <a:moveTo>
                    <a:pt x="1" y="120"/>
                  </a:moveTo>
                  <a:lnTo>
                    <a:pt x="1" y="119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3"/>
                  </a:lnTo>
                  <a:lnTo>
                    <a:pt x="1" y="111"/>
                  </a:lnTo>
                  <a:lnTo>
                    <a:pt x="1" y="108"/>
                  </a:lnTo>
                  <a:lnTo>
                    <a:pt x="1" y="106"/>
                  </a:lnTo>
                  <a:lnTo>
                    <a:pt x="1" y="103"/>
                  </a:lnTo>
                  <a:lnTo>
                    <a:pt x="1" y="100"/>
                  </a:lnTo>
                  <a:lnTo>
                    <a:pt x="1" y="97"/>
                  </a:lnTo>
                  <a:lnTo>
                    <a:pt x="1" y="94"/>
                  </a:lnTo>
                  <a:lnTo>
                    <a:pt x="1" y="90"/>
                  </a:lnTo>
                  <a:lnTo>
                    <a:pt x="1" y="87"/>
                  </a:lnTo>
                  <a:lnTo>
                    <a:pt x="1" y="84"/>
                  </a:lnTo>
                  <a:lnTo>
                    <a:pt x="1" y="80"/>
                  </a:lnTo>
                  <a:lnTo>
                    <a:pt x="1" y="77"/>
                  </a:lnTo>
                  <a:lnTo>
                    <a:pt x="1" y="73"/>
                  </a:lnTo>
                  <a:lnTo>
                    <a:pt x="1" y="70"/>
                  </a:lnTo>
                  <a:lnTo>
                    <a:pt x="1" y="67"/>
                  </a:lnTo>
                  <a:lnTo>
                    <a:pt x="1" y="64"/>
                  </a:lnTo>
                  <a:lnTo>
                    <a:pt x="1" y="61"/>
                  </a:lnTo>
                  <a:lnTo>
                    <a:pt x="1" y="59"/>
                  </a:lnTo>
                  <a:lnTo>
                    <a:pt x="1" y="56"/>
                  </a:lnTo>
                  <a:lnTo>
                    <a:pt x="1" y="54"/>
                  </a:lnTo>
                  <a:lnTo>
                    <a:pt x="1" y="52"/>
                  </a:lnTo>
                  <a:lnTo>
                    <a:pt x="1" y="51"/>
                  </a:lnTo>
                  <a:lnTo>
                    <a:pt x="1" y="49"/>
                  </a:lnTo>
                  <a:lnTo>
                    <a:pt x="1" y="48"/>
                  </a:lnTo>
                  <a:lnTo>
                    <a:pt x="1" y="47"/>
                  </a:lnTo>
                  <a:lnTo>
                    <a:pt x="1" y="46"/>
                  </a:lnTo>
                  <a:lnTo>
                    <a:pt x="1" y="45"/>
                  </a:lnTo>
                  <a:lnTo>
                    <a:pt x="1" y="44"/>
                  </a:lnTo>
                  <a:lnTo>
                    <a:pt x="1" y="43"/>
                  </a:lnTo>
                  <a:lnTo>
                    <a:pt x="1" y="42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2" y="37"/>
                  </a:lnTo>
                  <a:lnTo>
                    <a:pt x="3" y="35"/>
                  </a:lnTo>
                  <a:lnTo>
                    <a:pt x="4" y="33"/>
                  </a:lnTo>
                  <a:lnTo>
                    <a:pt x="4" y="31"/>
                  </a:lnTo>
                  <a:lnTo>
                    <a:pt x="5" y="28"/>
                  </a:lnTo>
                  <a:lnTo>
                    <a:pt x="6" y="26"/>
                  </a:lnTo>
                  <a:lnTo>
                    <a:pt x="7" y="24"/>
                  </a:lnTo>
                  <a:lnTo>
                    <a:pt x="8" y="22"/>
                  </a:lnTo>
                  <a:lnTo>
                    <a:pt x="9" y="20"/>
                  </a:lnTo>
                  <a:lnTo>
                    <a:pt x="11" y="18"/>
                  </a:lnTo>
                  <a:lnTo>
                    <a:pt x="12" y="15"/>
                  </a:lnTo>
                  <a:lnTo>
                    <a:pt x="14" y="14"/>
                  </a:lnTo>
                  <a:lnTo>
                    <a:pt x="15" y="12"/>
                  </a:lnTo>
                  <a:lnTo>
                    <a:pt x="17" y="10"/>
                  </a:lnTo>
                  <a:lnTo>
                    <a:pt x="19" y="8"/>
                  </a:lnTo>
                  <a:lnTo>
                    <a:pt x="21" y="6"/>
                  </a:lnTo>
                  <a:lnTo>
                    <a:pt x="24" y="5"/>
                  </a:lnTo>
                  <a:lnTo>
                    <a:pt x="26" y="4"/>
                  </a:lnTo>
                  <a:lnTo>
                    <a:pt x="29" y="2"/>
                  </a:lnTo>
                  <a:lnTo>
                    <a:pt x="32" y="2"/>
                  </a:lnTo>
                  <a:lnTo>
                    <a:pt x="35" y="1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1" y="1"/>
                  </a:lnTo>
                  <a:lnTo>
                    <a:pt x="54" y="2"/>
                  </a:lnTo>
                  <a:lnTo>
                    <a:pt x="57" y="3"/>
                  </a:lnTo>
                  <a:lnTo>
                    <a:pt x="59" y="4"/>
                  </a:lnTo>
                  <a:lnTo>
                    <a:pt x="62" y="5"/>
                  </a:lnTo>
                  <a:lnTo>
                    <a:pt x="64" y="7"/>
                  </a:lnTo>
                  <a:lnTo>
                    <a:pt x="66" y="8"/>
                  </a:lnTo>
                  <a:lnTo>
                    <a:pt x="68" y="10"/>
                  </a:lnTo>
                  <a:lnTo>
                    <a:pt x="69" y="12"/>
                  </a:lnTo>
                  <a:lnTo>
                    <a:pt x="71" y="14"/>
                  </a:lnTo>
                  <a:lnTo>
                    <a:pt x="72" y="16"/>
                  </a:lnTo>
                  <a:lnTo>
                    <a:pt x="74" y="18"/>
                  </a:lnTo>
                  <a:lnTo>
                    <a:pt x="75" y="20"/>
                  </a:lnTo>
                  <a:lnTo>
                    <a:pt x="76" y="22"/>
                  </a:lnTo>
                  <a:lnTo>
                    <a:pt x="77" y="24"/>
                  </a:lnTo>
                  <a:lnTo>
                    <a:pt x="78" y="26"/>
                  </a:lnTo>
                  <a:lnTo>
                    <a:pt x="78" y="29"/>
                  </a:lnTo>
                  <a:lnTo>
                    <a:pt x="79" y="31"/>
                  </a:lnTo>
                  <a:lnTo>
                    <a:pt x="80" y="33"/>
                  </a:lnTo>
                  <a:lnTo>
                    <a:pt x="80" y="35"/>
                  </a:lnTo>
                  <a:lnTo>
                    <a:pt x="80" y="36"/>
                  </a:lnTo>
                  <a:lnTo>
                    <a:pt x="81" y="38"/>
                  </a:lnTo>
                  <a:lnTo>
                    <a:pt x="81" y="40"/>
                  </a:lnTo>
                  <a:lnTo>
                    <a:pt x="81" y="41"/>
                  </a:lnTo>
                  <a:lnTo>
                    <a:pt x="81" y="42"/>
                  </a:lnTo>
                  <a:lnTo>
                    <a:pt x="82" y="43"/>
                  </a:lnTo>
                  <a:lnTo>
                    <a:pt x="82" y="44"/>
                  </a:lnTo>
                  <a:lnTo>
                    <a:pt x="82" y="45"/>
                  </a:lnTo>
                  <a:lnTo>
                    <a:pt x="82" y="46"/>
                  </a:lnTo>
                  <a:lnTo>
                    <a:pt x="82" y="47"/>
                  </a:lnTo>
                  <a:lnTo>
                    <a:pt x="82" y="50"/>
                  </a:lnTo>
                  <a:lnTo>
                    <a:pt x="82" y="53"/>
                  </a:lnTo>
                  <a:lnTo>
                    <a:pt x="82" y="57"/>
                  </a:lnTo>
                  <a:lnTo>
                    <a:pt x="82" y="62"/>
                  </a:lnTo>
                  <a:lnTo>
                    <a:pt x="82" y="68"/>
                  </a:lnTo>
                  <a:lnTo>
                    <a:pt x="82" y="74"/>
                  </a:lnTo>
                  <a:lnTo>
                    <a:pt x="82" y="81"/>
                  </a:lnTo>
                  <a:lnTo>
                    <a:pt x="82" y="88"/>
                  </a:lnTo>
                  <a:lnTo>
                    <a:pt x="82" y="96"/>
                  </a:lnTo>
                  <a:lnTo>
                    <a:pt x="82" y="104"/>
                  </a:lnTo>
                  <a:lnTo>
                    <a:pt x="82" y="112"/>
                  </a:lnTo>
                  <a:lnTo>
                    <a:pt x="82" y="120"/>
                  </a:lnTo>
                  <a:lnTo>
                    <a:pt x="82" y="129"/>
                  </a:lnTo>
                  <a:lnTo>
                    <a:pt x="82" y="137"/>
                  </a:lnTo>
                  <a:lnTo>
                    <a:pt x="82" y="146"/>
                  </a:lnTo>
                  <a:lnTo>
                    <a:pt x="82" y="154"/>
                  </a:lnTo>
                  <a:lnTo>
                    <a:pt x="82" y="163"/>
                  </a:lnTo>
                  <a:lnTo>
                    <a:pt x="82" y="171"/>
                  </a:lnTo>
                  <a:lnTo>
                    <a:pt x="82" y="179"/>
                  </a:lnTo>
                  <a:lnTo>
                    <a:pt x="82" y="187"/>
                  </a:lnTo>
                  <a:lnTo>
                    <a:pt x="82" y="194"/>
                  </a:lnTo>
                  <a:lnTo>
                    <a:pt x="82" y="200"/>
                  </a:lnTo>
                  <a:lnTo>
                    <a:pt x="82" y="207"/>
                  </a:lnTo>
                  <a:lnTo>
                    <a:pt x="82" y="212"/>
                  </a:lnTo>
                  <a:lnTo>
                    <a:pt x="82" y="217"/>
                  </a:lnTo>
                  <a:lnTo>
                    <a:pt x="82" y="221"/>
                  </a:lnTo>
                  <a:lnTo>
                    <a:pt x="82" y="225"/>
                  </a:lnTo>
                  <a:lnTo>
                    <a:pt x="82" y="227"/>
                  </a:lnTo>
                  <a:lnTo>
                    <a:pt x="82" y="229"/>
                  </a:lnTo>
                  <a:lnTo>
                    <a:pt x="82" y="230"/>
                  </a:lnTo>
                  <a:lnTo>
                    <a:pt x="82" y="231"/>
                  </a:lnTo>
                  <a:lnTo>
                    <a:pt x="82" y="232"/>
                  </a:lnTo>
                  <a:lnTo>
                    <a:pt x="81" y="233"/>
                  </a:lnTo>
                  <a:lnTo>
                    <a:pt x="81" y="234"/>
                  </a:lnTo>
                  <a:lnTo>
                    <a:pt x="81" y="235"/>
                  </a:lnTo>
                  <a:lnTo>
                    <a:pt x="81" y="236"/>
                  </a:lnTo>
                  <a:lnTo>
                    <a:pt x="81" y="237"/>
                  </a:lnTo>
                  <a:lnTo>
                    <a:pt x="80" y="238"/>
                  </a:lnTo>
                  <a:lnTo>
                    <a:pt x="80" y="239"/>
                  </a:lnTo>
                  <a:lnTo>
                    <a:pt x="80" y="240"/>
                  </a:lnTo>
                  <a:lnTo>
                    <a:pt x="79" y="241"/>
                  </a:lnTo>
                  <a:lnTo>
                    <a:pt x="79" y="242"/>
                  </a:lnTo>
                  <a:lnTo>
                    <a:pt x="78" y="242"/>
                  </a:lnTo>
                  <a:lnTo>
                    <a:pt x="78" y="243"/>
                  </a:lnTo>
                  <a:lnTo>
                    <a:pt x="77" y="244"/>
                  </a:lnTo>
                  <a:lnTo>
                    <a:pt x="76" y="245"/>
                  </a:lnTo>
                  <a:lnTo>
                    <a:pt x="75" y="246"/>
                  </a:lnTo>
                  <a:lnTo>
                    <a:pt x="75" y="247"/>
                  </a:lnTo>
                  <a:lnTo>
                    <a:pt x="73" y="247"/>
                  </a:lnTo>
                  <a:lnTo>
                    <a:pt x="72" y="248"/>
                  </a:lnTo>
                  <a:lnTo>
                    <a:pt x="71" y="248"/>
                  </a:lnTo>
                  <a:lnTo>
                    <a:pt x="70" y="249"/>
                  </a:lnTo>
                  <a:lnTo>
                    <a:pt x="69" y="249"/>
                  </a:lnTo>
                  <a:lnTo>
                    <a:pt x="67" y="249"/>
                  </a:lnTo>
                  <a:lnTo>
                    <a:pt x="65" y="250"/>
                  </a:lnTo>
                  <a:lnTo>
                    <a:pt x="64" y="250"/>
                  </a:lnTo>
                  <a:lnTo>
                    <a:pt x="62" y="250"/>
                  </a:lnTo>
                  <a:lnTo>
                    <a:pt x="60" y="250"/>
                  </a:lnTo>
                  <a:lnTo>
                    <a:pt x="58" y="250"/>
                  </a:lnTo>
                  <a:lnTo>
                    <a:pt x="56" y="250"/>
                  </a:lnTo>
                  <a:lnTo>
                    <a:pt x="54" y="250"/>
                  </a:lnTo>
                  <a:lnTo>
                    <a:pt x="52" y="250"/>
                  </a:lnTo>
                  <a:lnTo>
                    <a:pt x="50" y="250"/>
                  </a:lnTo>
                  <a:lnTo>
                    <a:pt x="48" y="250"/>
                  </a:lnTo>
                  <a:lnTo>
                    <a:pt x="46" y="250"/>
                  </a:lnTo>
                  <a:lnTo>
                    <a:pt x="44" y="250"/>
                  </a:lnTo>
                  <a:lnTo>
                    <a:pt x="43" y="250"/>
                  </a:lnTo>
                  <a:lnTo>
                    <a:pt x="41" y="250"/>
                  </a:lnTo>
                  <a:lnTo>
                    <a:pt x="39" y="250"/>
                  </a:lnTo>
                  <a:lnTo>
                    <a:pt x="38" y="250"/>
                  </a:lnTo>
                  <a:lnTo>
                    <a:pt x="36" y="250"/>
                  </a:lnTo>
                  <a:lnTo>
                    <a:pt x="35" y="250"/>
                  </a:lnTo>
                  <a:lnTo>
                    <a:pt x="33" y="250"/>
                  </a:lnTo>
                  <a:lnTo>
                    <a:pt x="32" y="250"/>
                  </a:lnTo>
                  <a:lnTo>
                    <a:pt x="31" y="250"/>
                  </a:lnTo>
                  <a:lnTo>
                    <a:pt x="29" y="250"/>
                  </a:lnTo>
                  <a:lnTo>
                    <a:pt x="28" y="250"/>
                  </a:lnTo>
                  <a:lnTo>
                    <a:pt x="27" y="250"/>
                  </a:lnTo>
                  <a:lnTo>
                    <a:pt x="26" y="250"/>
                  </a:lnTo>
                  <a:lnTo>
                    <a:pt x="25" y="250"/>
                  </a:lnTo>
                  <a:lnTo>
                    <a:pt x="24" y="250"/>
                  </a:lnTo>
                  <a:lnTo>
                    <a:pt x="23" y="250"/>
                  </a:lnTo>
                  <a:lnTo>
                    <a:pt x="22" y="250"/>
                  </a:lnTo>
                  <a:lnTo>
                    <a:pt x="21" y="250"/>
                  </a:lnTo>
                  <a:lnTo>
                    <a:pt x="20" y="250"/>
                  </a:lnTo>
                  <a:lnTo>
                    <a:pt x="19" y="250"/>
                  </a:lnTo>
                  <a:lnTo>
                    <a:pt x="18" y="249"/>
                  </a:lnTo>
                  <a:lnTo>
                    <a:pt x="17" y="249"/>
                  </a:lnTo>
                  <a:lnTo>
                    <a:pt x="16" y="249"/>
                  </a:lnTo>
                  <a:lnTo>
                    <a:pt x="15" y="249"/>
                  </a:lnTo>
                  <a:lnTo>
                    <a:pt x="14" y="249"/>
                  </a:lnTo>
                  <a:lnTo>
                    <a:pt x="13" y="249"/>
                  </a:lnTo>
                  <a:lnTo>
                    <a:pt x="12" y="248"/>
                  </a:lnTo>
                  <a:lnTo>
                    <a:pt x="11" y="248"/>
                  </a:lnTo>
                  <a:lnTo>
                    <a:pt x="10" y="248"/>
                  </a:lnTo>
                  <a:lnTo>
                    <a:pt x="9" y="247"/>
                  </a:lnTo>
                  <a:lnTo>
                    <a:pt x="8" y="247"/>
                  </a:lnTo>
                  <a:lnTo>
                    <a:pt x="7" y="246"/>
                  </a:lnTo>
                  <a:lnTo>
                    <a:pt x="6" y="245"/>
                  </a:lnTo>
                  <a:lnTo>
                    <a:pt x="5" y="245"/>
                  </a:lnTo>
                  <a:lnTo>
                    <a:pt x="4" y="244"/>
                  </a:lnTo>
                  <a:lnTo>
                    <a:pt x="3" y="243"/>
                  </a:lnTo>
                  <a:lnTo>
                    <a:pt x="3" y="242"/>
                  </a:lnTo>
                  <a:lnTo>
                    <a:pt x="2" y="240"/>
                  </a:lnTo>
                  <a:lnTo>
                    <a:pt x="1" y="239"/>
                  </a:lnTo>
                  <a:lnTo>
                    <a:pt x="1" y="238"/>
                  </a:lnTo>
                  <a:lnTo>
                    <a:pt x="1" y="236"/>
                  </a:lnTo>
                  <a:lnTo>
                    <a:pt x="0" y="235"/>
                  </a:lnTo>
                  <a:lnTo>
                    <a:pt x="0" y="233"/>
                  </a:lnTo>
                  <a:lnTo>
                    <a:pt x="0" y="231"/>
                  </a:lnTo>
                  <a:lnTo>
                    <a:pt x="1" y="229"/>
                  </a:lnTo>
                  <a:lnTo>
                    <a:pt x="1" y="227"/>
                  </a:lnTo>
                  <a:lnTo>
                    <a:pt x="0" y="224"/>
                  </a:lnTo>
                  <a:lnTo>
                    <a:pt x="0" y="221"/>
                  </a:lnTo>
                  <a:lnTo>
                    <a:pt x="0" y="219"/>
                  </a:lnTo>
                  <a:lnTo>
                    <a:pt x="0" y="216"/>
                  </a:lnTo>
                  <a:lnTo>
                    <a:pt x="0" y="214"/>
                  </a:lnTo>
                  <a:lnTo>
                    <a:pt x="0" y="211"/>
                  </a:lnTo>
                  <a:lnTo>
                    <a:pt x="0" y="209"/>
                  </a:lnTo>
                  <a:lnTo>
                    <a:pt x="0" y="206"/>
                  </a:lnTo>
                  <a:lnTo>
                    <a:pt x="0" y="204"/>
                  </a:lnTo>
                  <a:lnTo>
                    <a:pt x="0" y="202"/>
                  </a:lnTo>
                  <a:lnTo>
                    <a:pt x="0" y="199"/>
                  </a:lnTo>
                  <a:lnTo>
                    <a:pt x="0" y="197"/>
                  </a:lnTo>
                  <a:lnTo>
                    <a:pt x="0" y="195"/>
                  </a:lnTo>
                  <a:lnTo>
                    <a:pt x="0" y="193"/>
                  </a:lnTo>
                  <a:lnTo>
                    <a:pt x="0" y="191"/>
                  </a:lnTo>
                  <a:lnTo>
                    <a:pt x="0" y="189"/>
                  </a:lnTo>
                  <a:lnTo>
                    <a:pt x="0" y="187"/>
                  </a:lnTo>
                  <a:lnTo>
                    <a:pt x="0" y="186"/>
                  </a:lnTo>
                  <a:lnTo>
                    <a:pt x="0" y="184"/>
                  </a:lnTo>
                  <a:lnTo>
                    <a:pt x="0" y="182"/>
                  </a:lnTo>
                  <a:lnTo>
                    <a:pt x="0" y="181"/>
                  </a:lnTo>
                  <a:lnTo>
                    <a:pt x="0" y="180"/>
                  </a:lnTo>
                  <a:lnTo>
                    <a:pt x="0" y="178"/>
                  </a:lnTo>
                  <a:lnTo>
                    <a:pt x="0" y="177"/>
                  </a:lnTo>
                  <a:lnTo>
                    <a:pt x="1" y="176"/>
                  </a:lnTo>
                  <a:lnTo>
                    <a:pt x="1" y="175"/>
                  </a:lnTo>
                  <a:lnTo>
                    <a:pt x="1" y="174"/>
                  </a:lnTo>
                  <a:lnTo>
                    <a:pt x="1" y="173"/>
                  </a:lnTo>
                  <a:lnTo>
                    <a:pt x="1" y="172"/>
                  </a:lnTo>
                  <a:lnTo>
                    <a:pt x="1" y="171"/>
                  </a:lnTo>
                  <a:lnTo>
                    <a:pt x="1" y="170"/>
                  </a:lnTo>
                  <a:lnTo>
                    <a:pt x="1" y="169"/>
                  </a:lnTo>
                  <a:lnTo>
                    <a:pt x="1" y="167"/>
                  </a:lnTo>
                  <a:lnTo>
                    <a:pt x="1" y="165"/>
                  </a:lnTo>
                  <a:lnTo>
                    <a:pt x="1" y="163"/>
                  </a:lnTo>
                  <a:lnTo>
                    <a:pt x="1" y="161"/>
                  </a:lnTo>
                  <a:lnTo>
                    <a:pt x="1" y="159"/>
                  </a:lnTo>
                  <a:lnTo>
                    <a:pt x="1" y="157"/>
                  </a:lnTo>
                  <a:lnTo>
                    <a:pt x="1" y="154"/>
                  </a:lnTo>
                  <a:lnTo>
                    <a:pt x="1" y="152"/>
                  </a:lnTo>
                  <a:lnTo>
                    <a:pt x="1" y="149"/>
                  </a:lnTo>
                  <a:lnTo>
                    <a:pt x="1" y="147"/>
                  </a:lnTo>
                  <a:lnTo>
                    <a:pt x="1" y="144"/>
                  </a:lnTo>
                  <a:lnTo>
                    <a:pt x="1" y="142"/>
                  </a:lnTo>
                  <a:lnTo>
                    <a:pt x="1" y="139"/>
                  </a:lnTo>
                  <a:lnTo>
                    <a:pt x="1" y="137"/>
                  </a:lnTo>
                  <a:lnTo>
                    <a:pt x="1" y="134"/>
                  </a:lnTo>
                  <a:lnTo>
                    <a:pt x="1" y="132"/>
                  </a:lnTo>
                  <a:lnTo>
                    <a:pt x="1" y="130"/>
                  </a:lnTo>
                  <a:lnTo>
                    <a:pt x="1" y="128"/>
                  </a:lnTo>
                  <a:lnTo>
                    <a:pt x="1" y="126"/>
                  </a:lnTo>
                  <a:lnTo>
                    <a:pt x="1" y="125"/>
                  </a:lnTo>
                  <a:lnTo>
                    <a:pt x="1" y="123"/>
                  </a:lnTo>
                  <a:lnTo>
                    <a:pt x="1" y="122"/>
                  </a:lnTo>
                  <a:lnTo>
                    <a:pt x="1" y="121"/>
                  </a:lnTo>
                  <a:lnTo>
                    <a:pt x="1" y="120"/>
                  </a:lnTo>
                </a:path>
              </a:pathLst>
            </a:custGeom>
            <a:noFill/>
            <a:ln w="468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57" name="Oval 18">
              <a:extLst>
                <a:ext uri="{FF2B5EF4-FFF2-40B4-BE49-F238E27FC236}">
                  <a16:creationId xmlns:a16="http://schemas.microsoft.com/office/drawing/2014/main" id="{88B9C681-C71C-48F6-9770-01BABCD38C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8" y="3362"/>
              <a:ext cx="28" cy="31"/>
            </a:xfrm>
            <a:prstGeom prst="ellipse">
              <a:avLst/>
            </a:prstGeom>
            <a:solidFill>
              <a:srgbClr val="7F7F7F"/>
            </a:solidFill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3366"/>
                </a:buClr>
                <a:buSzPct val="100000"/>
                <a:buFont typeface="Comic Sans MS" panose="030F0702030302020204" pitchFamily="66" charset="0"/>
                <a:buNone/>
              </a:pPr>
              <a:endParaRPr lang="en-US" altLang="en-US" sz="240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9558" name="Oval 19">
              <a:extLst>
                <a:ext uri="{FF2B5EF4-FFF2-40B4-BE49-F238E27FC236}">
                  <a16:creationId xmlns:a16="http://schemas.microsoft.com/office/drawing/2014/main" id="{373B558F-379D-4895-8588-8114FF42B1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8" y="3362"/>
              <a:ext cx="28" cy="31"/>
            </a:xfrm>
            <a:prstGeom prst="ellips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3366"/>
                </a:buClr>
                <a:buSzPct val="100000"/>
                <a:buFont typeface="Comic Sans MS" panose="030F0702030302020204" pitchFamily="66" charset="0"/>
                <a:buNone/>
              </a:pPr>
              <a:endParaRPr lang="en-US" altLang="en-US" sz="240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9559" name="Oval 20">
              <a:extLst>
                <a:ext uri="{FF2B5EF4-FFF2-40B4-BE49-F238E27FC236}">
                  <a16:creationId xmlns:a16="http://schemas.microsoft.com/office/drawing/2014/main" id="{B444CDA0-211F-453A-9BD5-40E61233C6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1" y="3369"/>
              <a:ext cx="11" cy="13"/>
            </a:xfrm>
            <a:prstGeom prst="ellipse">
              <a:avLst/>
            </a:prstGeom>
            <a:solidFill>
              <a:srgbClr val="666666"/>
            </a:solidFill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3366"/>
                </a:buClr>
                <a:buSzPct val="100000"/>
                <a:buFont typeface="Comic Sans MS" panose="030F0702030302020204" pitchFamily="66" charset="0"/>
                <a:buNone/>
              </a:pPr>
              <a:endParaRPr lang="en-US" altLang="en-US" sz="240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9560" name="Oval 21">
              <a:extLst>
                <a:ext uri="{FF2B5EF4-FFF2-40B4-BE49-F238E27FC236}">
                  <a16:creationId xmlns:a16="http://schemas.microsoft.com/office/drawing/2014/main" id="{B4191BC4-CADF-41EB-A835-2E06891B40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1" y="3369"/>
              <a:ext cx="11" cy="13"/>
            </a:xfrm>
            <a:prstGeom prst="ellips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3366"/>
                </a:buClr>
                <a:buSzPct val="100000"/>
                <a:buFont typeface="Comic Sans MS" panose="030F0702030302020204" pitchFamily="66" charset="0"/>
                <a:buNone/>
              </a:pPr>
              <a:endParaRPr lang="en-US" altLang="en-US" sz="240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9561" name="Freeform 22">
              <a:extLst>
                <a:ext uri="{FF2B5EF4-FFF2-40B4-BE49-F238E27FC236}">
                  <a16:creationId xmlns:a16="http://schemas.microsoft.com/office/drawing/2014/main" id="{3751944C-B05F-42DD-83DF-D33F79520D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1" y="3402"/>
              <a:ext cx="68" cy="77"/>
            </a:xfrm>
            <a:custGeom>
              <a:avLst/>
              <a:gdLst>
                <a:gd name="T0" fmla="*/ 68 w 68"/>
                <a:gd name="T1" fmla="*/ 30 h 77"/>
                <a:gd name="T2" fmla="*/ 68 w 68"/>
                <a:gd name="T3" fmla="*/ 31 h 77"/>
                <a:gd name="T4" fmla="*/ 68 w 68"/>
                <a:gd name="T5" fmla="*/ 33 h 77"/>
                <a:gd name="T6" fmla="*/ 68 w 68"/>
                <a:gd name="T7" fmla="*/ 35 h 77"/>
                <a:gd name="T8" fmla="*/ 68 w 68"/>
                <a:gd name="T9" fmla="*/ 37 h 77"/>
                <a:gd name="T10" fmla="*/ 68 w 68"/>
                <a:gd name="T11" fmla="*/ 39 h 77"/>
                <a:gd name="T12" fmla="*/ 68 w 68"/>
                <a:gd name="T13" fmla="*/ 42 h 77"/>
                <a:gd name="T14" fmla="*/ 68 w 68"/>
                <a:gd name="T15" fmla="*/ 43 h 77"/>
                <a:gd name="T16" fmla="*/ 68 w 68"/>
                <a:gd name="T17" fmla="*/ 45 h 77"/>
                <a:gd name="T18" fmla="*/ 68 w 68"/>
                <a:gd name="T19" fmla="*/ 46 h 77"/>
                <a:gd name="T20" fmla="*/ 67 w 68"/>
                <a:gd name="T21" fmla="*/ 53 h 77"/>
                <a:gd name="T22" fmla="*/ 63 w 68"/>
                <a:gd name="T23" fmla="*/ 62 h 77"/>
                <a:gd name="T24" fmla="*/ 56 w 68"/>
                <a:gd name="T25" fmla="*/ 69 h 77"/>
                <a:gd name="T26" fmla="*/ 48 w 68"/>
                <a:gd name="T27" fmla="*/ 74 h 77"/>
                <a:gd name="T28" fmla="*/ 39 w 68"/>
                <a:gd name="T29" fmla="*/ 76 h 77"/>
                <a:gd name="T30" fmla="*/ 29 w 68"/>
                <a:gd name="T31" fmla="*/ 76 h 77"/>
                <a:gd name="T32" fmla="*/ 20 w 68"/>
                <a:gd name="T33" fmla="*/ 74 h 77"/>
                <a:gd name="T34" fmla="*/ 12 w 68"/>
                <a:gd name="T35" fmla="*/ 71 h 77"/>
                <a:gd name="T36" fmla="*/ 5 w 68"/>
                <a:gd name="T37" fmla="*/ 64 h 77"/>
                <a:gd name="T38" fmla="*/ 1 w 68"/>
                <a:gd name="T39" fmla="*/ 56 h 77"/>
                <a:gd name="T40" fmla="*/ 0 w 68"/>
                <a:gd name="T41" fmla="*/ 46 h 77"/>
                <a:gd name="T42" fmla="*/ 0 w 68"/>
                <a:gd name="T43" fmla="*/ 43 h 77"/>
                <a:gd name="T44" fmla="*/ 0 w 68"/>
                <a:gd name="T45" fmla="*/ 38 h 77"/>
                <a:gd name="T46" fmla="*/ 0 w 68"/>
                <a:gd name="T47" fmla="*/ 33 h 77"/>
                <a:gd name="T48" fmla="*/ 0 w 68"/>
                <a:gd name="T49" fmla="*/ 27 h 77"/>
                <a:gd name="T50" fmla="*/ 0 w 68"/>
                <a:gd name="T51" fmla="*/ 21 h 77"/>
                <a:gd name="T52" fmla="*/ 0 w 68"/>
                <a:gd name="T53" fmla="*/ 15 h 77"/>
                <a:gd name="T54" fmla="*/ 0 w 68"/>
                <a:gd name="T55" fmla="*/ 10 h 77"/>
                <a:gd name="T56" fmla="*/ 0 w 68"/>
                <a:gd name="T57" fmla="*/ 6 h 77"/>
                <a:gd name="T58" fmla="*/ 0 w 68"/>
                <a:gd name="T59" fmla="*/ 2 h 77"/>
                <a:gd name="T60" fmla="*/ 0 w 68"/>
                <a:gd name="T61" fmla="*/ 0 h 77"/>
                <a:gd name="T62" fmla="*/ 0 w 68"/>
                <a:gd name="T63" fmla="*/ 0 h 77"/>
                <a:gd name="T64" fmla="*/ 2 w 68"/>
                <a:gd name="T65" fmla="*/ 0 h 77"/>
                <a:gd name="T66" fmla="*/ 8 w 68"/>
                <a:gd name="T67" fmla="*/ 0 h 77"/>
                <a:gd name="T68" fmla="*/ 15 w 68"/>
                <a:gd name="T69" fmla="*/ 0 h 77"/>
                <a:gd name="T70" fmla="*/ 24 w 68"/>
                <a:gd name="T71" fmla="*/ 0 h 77"/>
                <a:gd name="T72" fmla="*/ 34 w 68"/>
                <a:gd name="T73" fmla="*/ 0 h 77"/>
                <a:gd name="T74" fmla="*/ 43 w 68"/>
                <a:gd name="T75" fmla="*/ 0 h 77"/>
                <a:gd name="T76" fmla="*/ 52 w 68"/>
                <a:gd name="T77" fmla="*/ 0 h 77"/>
                <a:gd name="T78" fmla="*/ 59 w 68"/>
                <a:gd name="T79" fmla="*/ 0 h 77"/>
                <a:gd name="T80" fmla="*/ 65 w 68"/>
                <a:gd name="T81" fmla="*/ 0 h 77"/>
                <a:gd name="T82" fmla="*/ 67 w 68"/>
                <a:gd name="T83" fmla="*/ 0 h 77"/>
                <a:gd name="T84" fmla="*/ 68 w 68"/>
                <a:gd name="T85" fmla="*/ 0 h 77"/>
                <a:gd name="T86" fmla="*/ 68 w 68"/>
                <a:gd name="T87" fmla="*/ 2 h 77"/>
                <a:gd name="T88" fmla="*/ 68 w 68"/>
                <a:gd name="T89" fmla="*/ 4 h 77"/>
                <a:gd name="T90" fmla="*/ 68 w 68"/>
                <a:gd name="T91" fmla="*/ 8 h 77"/>
                <a:gd name="T92" fmla="*/ 68 w 68"/>
                <a:gd name="T93" fmla="*/ 12 h 77"/>
                <a:gd name="T94" fmla="*/ 68 w 68"/>
                <a:gd name="T95" fmla="*/ 16 h 77"/>
                <a:gd name="T96" fmla="*/ 68 w 68"/>
                <a:gd name="T97" fmla="*/ 20 h 77"/>
                <a:gd name="T98" fmla="*/ 68 w 68"/>
                <a:gd name="T99" fmla="*/ 24 h 77"/>
                <a:gd name="T100" fmla="*/ 68 w 68"/>
                <a:gd name="T101" fmla="*/ 27 h 77"/>
                <a:gd name="T102" fmla="*/ 68 w 68"/>
                <a:gd name="T103" fmla="*/ 29 h 77"/>
                <a:gd name="T104" fmla="*/ 68 w 68"/>
                <a:gd name="T105" fmla="*/ 30 h 7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8"/>
                <a:gd name="T160" fmla="*/ 0 h 77"/>
                <a:gd name="T161" fmla="*/ 68 w 68"/>
                <a:gd name="T162" fmla="*/ 77 h 7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8" h="77">
                  <a:moveTo>
                    <a:pt x="68" y="30"/>
                  </a:moveTo>
                  <a:lnTo>
                    <a:pt x="68" y="30"/>
                  </a:lnTo>
                  <a:lnTo>
                    <a:pt x="68" y="31"/>
                  </a:lnTo>
                  <a:lnTo>
                    <a:pt x="68" y="32"/>
                  </a:lnTo>
                  <a:lnTo>
                    <a:pt x="68" y="33"/>
                  </a:lnTo>
                  <a:lnTo>
                    <a:pt x="68" y="34"/>
                  </a:lnTo>
                  <a:lnTo>
                    <a:pt x="68" y="35"/>
                  </a:lnTo>
                  <a:lnTo>
                    <a:pt x="68" y="36"/>
                  </a:lnTo>
                  <a:lnTo>
                    <a:pt x="68" y="37"/>
                  </a:lnTo>
                  <a:lnTo>
                    <a:pt x="68" y="38"/>
                  </a:lnTo>
                  <a:lnTo>
                    <a:pt x="68" y="39"/>
                  </a:lnTo>
                  <a:lnTo>
                    <a:pt x="68" y="40"/>
                  </a:lnTo>
                  <a:lnTo>
                    <a:pt x="68" y="41"/>
                  </a:lnTo>
                  <a:lnTo>
                    <a:pt x="68" y="42"/>
                  </a:lnTo>
                  <a:lnTo>
                    <a:pt x="68" y="43"/>
                  </a:lnTo>
                  <a:lnTo>
                    <a:pt x="68" y="44"/>
                  </a:lnTo>
                  <a:lnTo>
                    <a:pt x="68" y="45"/>
                  </a:lnTo>
                  <a:lnTo>
                    <a:pt x="68" y="46"/>
                  </a:lnTo>
                  <a:lnTo>
                    <a:pt x="67" y="50"/>
                  </a:lnTo>
                  <a:lnTo>
                    <a:pt x="67" y="53"/>
                  </a:lnTo>
                  <a:lnTo>
                    <a:pt x="66" y="57"/>
                  </a:lnTo>
                  <a:lnTo>
                    <a:pt x="64" y="60"/>
                  </a:lnTo>
                  <a:lnTo>
                    <a:pt x="63" y="62"/>
                  </a:lnTo>
                  <a:lnTo>
                    <a:pt x="61" y="65"/>
                  </a:lnTo>
                  <a:lnTo>
                    <a:pt x="59" y="67"/>
                  </a:lnTo>
                  <a:lnTo>
                    <a:pt x="56" y="69"/>
                  </a:lnTo>
                  <a:lnTo>
                    <a:pt x="54" y="71"/>
                  </a:lnTo>
                  <a:lnTo>
                    <a:pt x="51" y="72"/>
                  </a:lnTo>
                  <a:lnTo>
                    <a:pt x="48" y="74"/>
                  </a:lnTo>
                  <a:lnTo>
                    <a:pt x="45" y="75"/>
                  </a:lnTo>
                  <a:lnTo>
                    <a:pt x="42" y="76"/>
                  </a:lnTo>
                  <a:lnTo>
                    <a:pt x="39" y="76"/>
                  </a:lnTo>
                  <a:lnTo>
                    <a:pt x="36" y="76"/>
                  </a:lnTo>
                  <a:lnTo>
                    <a:pt x="32" y="77"/>
                  </a:lnTo>
                  <a:lnTo>
                    <a:pt x="29" y="76"/>
                  </a:lnTo>
                  <a:lnTo>
                    <a:pt x="26" y="76"/>
                  </a:lnTo>
                  <a:lnTo>
                    <a:pt x="23" y="75"/>
                  </a:lnTo>
                  <a:lnTo>
                    <a:pt x="20" y="74"/>
                  </a:lnTo>
                  <a:lnTo>
                    <a:pt x="17" y="73"/>
                  </a:lnTo>
                  <a:lnTo>
                    <a:pt x="14" y="72"/>
                  </a:lnTo>
                  <a:lnTo>
                    <a:pt x="12" y="71"/>
                  </a:lnTo>
                  <a:lnTo>
                    <a:pt x="9" y="69"/>
                  </a:lnTo>
                  <a:lnTo>
                    <a:pt x="7" y="67"/>
                  </a:lnTo>
                  <a:lnTo>
                    <a:pt x="5" y="64"/>
                  </a:lnTo>
                  <a:lnTo>
                    <a:pt x="3" y="62"/>
                  </a:lnTo>
                  <a:lnTo>
                    <a:pt x="2" y="59"/>
                  </a:lnTo>
                  <a:lnTo>
                    <a:pt x="1" y="56"/>
                  </a:lnTo>
                  <a:lnTo>
                    <a:pt x="0" y="53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40" y="0"/>
                  </a:lnTo>
                  <a:lnTo>
                    <a:pt x="43" y="0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5" y="0"/>
                  </a:lnTo>
                  <a:lnTo>
                    <a:pt x="66" y="0"/>
                  </a:lnTo>
                  <a:lnTo>
                    <a:pt x="67" y="0"/>
                  </a:lnTo>
                  <a:lnTo>
                    <a:pt x="68" y="0"/>
                  </a:lnTo>
                  <a:lnTo>
                    <a:pt x="68" y="1"/>
                  </a:lnTo>
                  <a:lnTo>
                    <a:pt x="68" y="2"/>
                  </a:lnTo>
                  <a:lnTo>
                    <a:pt x="68" y="3"/>
                  </a:lnTo>
                  <a:lnTo>
                    <a:pt x="68" y="4"/>
                  </a:lnTo>
                  <a:lnTo>
                    <a:pt x="68" y="5"/>
                  </a:lnTo>
                  <a:lnTo>
                    <a:pt x="68" y="7"/>
                  </a:lnTo>
                  <a:lnTo>
                    <a:pt x="68" y="8"/>
                  </a:lnTo>
                  <a:lnTo>
                    <a:pt x="68" y="9"/>
                  </a:lnTo>
                  <a:lnTo>
                    <a:pt x="68" y="11"/>
                  </a:lnTo>
                  <a:lnTo>
                    <a:pt x="68" y="12"/>
                  </a:lnTo>
                  <a:lnTo>
                    <a:pt x="68" y="13"/>
                  </a:lnTo>
                  <a:lnTo>
                    <a:pt x="68" y="15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68" y="19"/>
                  </a:lnTo>
                  <a:lnTo>
                    <a:pt x="68" y="20"/>
                  </a:lnTo>
                  <a:lnTo>
                    <a:pt x="68" y="22"/>
                  </a:lnTo>
                  <a:lnTo>
                    <a:pt x="68" y="23"/>
                  </a:lnTo>
                  <a:lnTo>
                    <a:pt x="68" y="24"/>
                  </a:lnTo>
                  <a:lnTo>
                    <a:pt x="68" y="25"/>
                  </a:lnTo>
                  <a:lnTo>
                    <a:pt x="68" y="26"/>
                  </a:lnTo>
                  <a:lnTo>
                    <a:pt x="68" y="27"/>
                  </a:lnTo>
                  <a:lnTo>
                    <a:pt x="68" y="28"/>
                  </a:lnTo>
                  <a:lnTo>
                    <a:pt x="68" y="29"/>
                  </a:lnTo>
                  <a:lnTo>
                    <a:pt x="68" y="30"/>
                  </a:lnTo>
                  <a:close/>
                </a:path>
              </a:pathLst>
            </a:custGeom>
            <a:solidFill>
              <a:srgbClr val="000000"/>
            </a:solidFill>
            <a:ln w="14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62" name="Freeform 23">
              <a:extLst>
                <a:ext uri="{FF2B5EF4-FFF2-40B4-BE49-F238E27FC236}">
                  <a16:creationId xmlns:a16="http://schemas.microsoft.com/office/drawing/2014/main" id="{9EA57718-6D8F-4585-86AA-524C7D43F1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1" y="3402"/>
              <a:ext cx="68" cy="77"/>
            </a:xfrm>
            <a:custGeom>
              <a:avLst/>
              <a:gdLst>
                <a:gd name="T0" fmla="*/ 68 w 68"/>
                <a:gd name="T1" fmla="*/ 30 h 77"/>
                <a:gd name="T2" fmla="*/ 68 w 68"/>
                <a:gd name="T3" fmla="*/ 31 h 77"/>
                <a:gd name="T4" fmla="*/ 68 w 68"/>
                <a:gd name="T5" fmla="*/ 33 h 77"/>
                <a:gd name="T6" fmla="*/ 68 w 68"/>
                <a:gd name="T7" fmla="*/ 35 h 77"/>
                <a:gd name="T8" fmla="*/ 68 w 68"/>
                <a:gd name="T9" fmla="*/ 37 h 77"/>
                <a:gd name="T10" fmla="*/ 68 w 68"/>
                <a:gd name="T11" fmla="*/ 39 h 77"/>
                <a:gd name="T12" fmla="*/ 68 w 68"/>
                <a:gd name="T13" fmla="*/ 42 h 77"/>
                <a:gd name="T14" fmla="*/ 68 w 68"/>
                <a:gd name="T15" fmla="*/ 43 h 77"/>
                <a:gd name="T16" fmla="*/ 68 w 68"/>
                <a:gd name="T17" fmla="*/ 45 h 77"/>
                <a:gd name="T18" fmla="*/ 68 w 68"/>
                <a:gd name="T19" fmla="*/ 46 h 77"/>
                <a:gd name="T20" fmla="*/ 67 w 68"/>
                <a:gd name="T21" fmla="*/ 53 h 77"/>
                <a:gd name="T22" fmla="*/ 63 w 68"/>
                <a:gd name="T23" fmla="*/ 62 h 77"/>
                <a:gd name="T24" fmla="*/ 56 w 68"/>
                <a:gd name="T25" fmla="*/ 69 h 77"/>
                <a:gd name="T26" fmla="*/ 48 w 68"/>
                <a:gd name="T27" fmla="*/ 74 h 77"/>
                <a:gd name="T28" fmla="*/ 39 w 68"/>
                <a:gd name="T29" fmla="*/ 76 h 77"/>
                <a:gd name="T30" fmla="*/ 29 w 68"/>
                <a:gd name="T31" fmla="*/ 76 h 77"/>
                <a:gd name="T32" fmla="*/ 20 w 68"/>
                <a:gd name="T33" fmla="*/ 74 h 77"/>
                <a:gd name="T34" fmla="*/ 12 w 68"/>
                <a:gd name="T35" fmla="*/ 71 h 77"/>
                <a:gd name="T36" fmla="*/ 5 w 68"/>
                <a:gd name="T37" fmla="*/ 64 h 77"/>
                <a:gd name="T38" fmla="*/ 1 w 68"/>
                <a:gd name="T39" fmla="*/ 56 h 77"/>
                <a:gd name="T40" fmla="*/ 0 w 68"/>
                <a:gd name="T41" fmla="*/ 46 h 77"/>
                <a:gd name="T42" fmla="*/ 0 w 68"/>
                <a:gd name="T43" fmla="*/ 43 h 77"/>
                <a:gd name="T44" fmla="*/ 0 w 68"/>
                <a:gd name="T45" fmla="*/ 38 h 77"/>
                <a:gd name="T46" fmla="*/ 0 w 68"/>
                <a:gd name="T47" fmla="*/ 33 h 77"/>
                <a:gd name="T48" fmla="*/ 0 w 68"/>
                <a:gd name="T49" fmla="*/ 27 h 77"/>
                <a:gd name="T50" fmla="*/ 0 w 68"/>
                <a:gd name="T51" fmla="*/ 21 h 77"/>
                <a:gd name="T52" fmla="*/ 0 w 68"/>
                <a:gd name="T53" fmla="*/ 15 h 77"/>
                <a:gd name="T54" fmla="*/ 0 w 68"/>
                <a:gd name="T55" fmla="*/ 10 h 77"/>
                <a:gd name="T56" fmla="*/ 0 w 68"/>
                <a:gd name="T57" fmla="*/ 6 h 77"/>
                <a:gd name="T58" fmla="*/ 0 w 68"/>
                <a:gd name="T59" fmla="*/ 2 h 77"/>
                <a:gd name="T60" fmla="*/ 0 w 68"/>
                <a:gd name="T61" fmla="*/ 0 h 77"/>
                <a:gd name="T62" fmla="*/ 0 w 68"/>
                <a:gd name="T63" fmla="*/ 0 h 77"/>
                <a:gd name="T64" fmla="*/ 2 w 68"/>
                <a:gd name="T65" fmla="*/ 0 h 77"/>
                <a:gd name="T66" fmla="*/ 8 w 68"/>
                <a:gd name="T67" fmla="*/ 0 h 77"/>
                <a:gd name="T68" fmla="*/ 15 w 68"/>
                <a:gd name="T69" fmla="*/ 0 h 77"/>
                <a:gd name="T70" fmla="*/ 24 w 68"/>
                <a:gd name="T71" fmla="*/ 0 h 77"/>
                <a:gd name="T72" fmla="*/ 34 w 68"/>
                <a:gd name="T73" fmla="*/ 0 h 77"/>
                <a:gd name="T74" fmla="*/ 43 w 68"/>
                <a:gd name="T75" fmla="*/ 0 h 77"/>
                <a:gd name="T76" fmla="*/ 52 w 68"/>
                <a:gd name="T77" fmla="*/ 0 h 77"/>
                <a:gd name="T78" fmla="*/ 59 w 68"/>
                <a:gd name="T79" fmla="*/ 0 h 77"/>
                <a:gd name="T80" fmla="*/ 65 w 68"/>
                <a:gd name="T81" fmla="*/ 0 h 77"/>
                <a:gd name="T82" fmla="*/ 67 w 68"/>
                <a:gd name="T83" fmla="*/ 0 h 77"/>
                <a:gd name="T84" fmla="*/ 68 w 68"/>
                <a:gd name="T85" fmla="*/ 0 h 77"/>
                <a:gd name="T86" fmla="*/ 68 w 68"/>
                <a:gd name="T87" fmla="*/ 2 h 77"/>
                <a:gd name="T88" fmla="*/ 68 w 68"/>
                <a:gd name="T89" fmla="*/ 4 h 77"/>
                <a:gd name="T90" fmla="*/ 68 w 68"/>
                <a:gd name="T91" fmla="*/ 8 h 77"/>
                <a:gd name="T92" fmla="*/ 68 w 68"/>
                <a:gd name="T93" fmla="*/ 12 h 77"/>
                <a:gd name="T94" fmla="*/ 68 w 68"/>
                <a:gd name="T95" fmla="*/ 16 h 77"/>
                <a:gd name="T96" fmla="*/ 68 w 68"/>
                <a:gd name="T97" fmla="*/ 20 h 77"/>
                <a:gd name="T98" fmla="*/ 68 w 68"/>
                <a:gd name="T99" fmla="*/ 24 h 77"/>
                <a:gd name="T100" fmla="*/ 68 w 68"/>
                <a:gd name="T101" fmla="*/ 27 h 77"/>
                <a:gd name="T102" fmla="*/ 68 w 68"/>
                <a:gd name="T103" fmla="*/ 29 h 77"/>
                <a:gd name="T104" fmla="*/ 68 w 68"/>
                <a:gd name="T105" fmla="*/ 30 h 7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8"/>
                <a:gd name="T160" fmla="*/ 0 h 77"/>
                <a:gd name="T161" fmla="*/ 68 w 68"/>
                <a:gd name="T162" fmla="*/ 77 h 7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8" h="77">
                  <a:moveTo>
                    <a:pt x="68" y="30"/>
                  </a:moveTo>
                  <a:lnTo>
                    <a:pt x="68" y="30"/>
                  </a:lnTo>
                  <a:lnTo>
                    <a:pt x="68" y="31"/>
                  </a:lnTo>
                  <a:lnTo>
                    <a:pt x="68" y="32"/>
                  </a:lnTo>
                  <a:lnTo>
                    <a:pt x="68" y="33"/>
                  </a:lnTo>
                  <a:lnTo>
                    <a:pt x="68" y="34"/>
                  </a:lnTo>
                  <a:lnTo>
                    <a:pt x="68" y="35"/>
                  </a:lnTo>
                  <a:lnTo>
                    <a:pt x="68" y="36"/>
                  </a:lnTo>
                  <a:lnTo>
                    <a:pt x="68" y="37"/>
                  </a:lnTo>
                  <a:lnTo>
                    <a:pt x="68" y="38"/>
                  </a:lnTo>
                  <a:lnTo>
                    <a:pt x="68" y="39"/>
                  </a:lnTo>
                  <a:lnTo>
                    <a:pt x="68" y="40"/>
                  </a:lnTo>
                  <a:lnTo>
                    <a:pt x="68" y="41"/>
                  </a:lnTo>
                  <a:lnTo>
                    <a:pt x="68" y="42"/>
                  </a:lnTo>
                  <a:lnTo>
                    <a:pt x="68" y="43"/>
                  </a:lnTo>
                  <a:lnTo>
                    <a:pt x="68" y="44"/>
                  </a:lnTo>
                  <a:lnTo>
                    <a:pt x="68" y="45"/>
                  </a:lnTo>
                  <a:lnTo>
                    <a:pt x="68" y="46"/>
                  </a:lnTo>
                  <a:lnTo>
                    <a:pt x="67" y="50"/>
                  </a:lnTo>
                  <a:lnTo>
                    <a:pt x="67" y="53"/>
                  </a:lnTo>
                  <a:lnTo>
                    <a:pt x="66" y="57"/>
                  </a:lnTo>
                  <a:lnTo>
                    <a:pt x="64" y="60"/>
                  </a:lnTo>
                  <a:lnTo>
                    <a:pt x="63" y="62"/>
                  </a:lnTo>
                  <a:lnTo>
                    <a:pt x="61" y="65"/>
                  </a:lnTo>
                  <a:lnTo>
                    <a:pt x="59" y="67"/>
                  </a:lnTo>
                  <a:lnTo>
                    <a:pt x="56" y="69"/>
                  </a:lnTo>
                  <a:lnTo>
                    <a:pt x="54" y="71"/>
                  </a:lnTo>
                  <a:lnTo>
                    <a:pt x="51" y="72"/>
                  </a:lnTo>
                  <a:lnTo>
                    <a:pt x="48" y="74"/>
                  </a:lnTo>
                  <a:lnTo>
                    <a:pt x="45" y="75"/>
                  </a:lnTo>
                  <a:lnTo>
                    <a:pt x="42" y="76"/>
                  </a:lnTo>
                  <a:lnTo>
                    <a:pt x="39" y="76"/>
                  </a:lnTo>
                  <a:lnTo>
                    <a:pt x="36" y="76"/>
                  </a:lnTo>
                  <a:lnTo>
                    <a:pt x="32" y="77"/>
                  </a:lnTo>
                  <a:lnTo>
                    <a:pt x="29" y="76"/>
                  </a:lnTo>
                  <a:lnTo>
                    <a:pt x="26" y="76"/>
                  </a:lnTo>
                  <a:lnTo>
                    <a:pt x="23" y="75"/>
                  </a:lnTo>
                  <a:lnTo>
                    <a:pt x="20" y="74"/>
                  </a:lnTo>
                  <a:lnTo>
                    <a:pt x="17" y="73"/>
                  </a:lnTo>
                  <a:lnTo>
                    <a:pt x="14" y="72"/>
                  </a:lnTo>
                  <a:lnTo>
                    <a:pt x="12" y="71"/>
                  </a:lnTo>
                  <a:lnTo>
                    <a:pt x="9" y="69"/>
                  </a:lnTo>
                  <a:lnTo>
                    <a:pt x="7" y="67"/>
                  </a:lnTo>
                  <a:lnTo>
                    <a:pt x="5" y="64"/>
                  </a:lnTo>
                  <a:lnTo>
                    <a:pt x="3" y="62"/>
                  </a:lnTo>
                  <a:lnTo>
                    <a:pt x="2" y="59"/>
                  </a:lnTo>
                  <a:lnTo>
                    <a:pt x="1" y="56"/>
                  </a:lnTo>
                  <a:lnTo>
                    <a:pt x="0" y="53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40" y="0"/>
                  </a:lnTo>
                  <a:lnTo>
                    <a:pt x="43" y="0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5" y="0"/>
                  </a:lnTo>
                  <a:lnTo>
                    <a:pt x="66" y="0"/>
                  </a:lnTo>
                  <a:lnTo>
                    <a:pt x="67" y="0"/>
                  </a:lnTo>
                  <a:lnTo>
                    <a:pt x="68" y="0"/>
                  </a:lnTo>
                  <a:lnTo>
                    <a:pt x="68" y="1"/>
                  </a:lnTo>
                  <a:lnTo>
                    <a:pt x="68" y="2"/>
                  </a:lnTo>
                  <a:lnTo>
                    <a:pt x="68" y="3"/>
                  </a:lnTo>
                  <a:lnTo>
                    <a:pt x="68" y="4"/>
                  </a:lnTo>
                  <a:lnTo>
                    <a:pt x="68" y="5"/>
                  </a:lnTo>
                  <a:lnTo>
                    <a:pt x="68" y="7"/>
                  </a:lnTo>
                  <a:lnTo>
                    <a:pt x="68" y="8"/>
                  </a:lnTo>
                  <a:lnTo>
                    <a:pt x="68" y="9"/>
                  </a:lnTo>
                  <a:lnTo>
                    <a:pt x="68" y="11"/>
                  </a:lnTo>
                  <a:lnTo>
                    <a:pt x="68" y="12"/>
                  </a:lnTo>
                  <a:lnTo>
                    <a:pt x="68" y="13"/>
                  </a:lnTo>
                  <a:lnTo>
                    <a:pt x="68" y="15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68" y="19"/>
                  </a:lnTo>
                  <a:lnTo>
                    <a:pt x="68" y="20"/>
                  </a:lnTo>
                  <a:lnTo>
                    <a:pt x="68" y="22"/>
                  </a:lnTo>
                  <a:lnTo>
                    <a:pt x="68" y="23"/>
                  </a:lnTo>
                  <a:lnTo>
                    <a:pt x="68" y="24"/>
                  </a:lnTo>
                  <a:lnTo>
                    <a:pt x="68" y="25"/>
                  </a:lnTo>
                  <a:lnTo>
                    <a:pt x="68" y="26"/>
                  </a:lnTo>
                  <a:lnTo>
                    <a:pt x="68" y="27"/>
                  </a:lnTo>
                  <a:lnTo>
                    <a:pt x="68" y="28"/>
                  </a:lnTo>
                  <a:lnTo>
                    <a:pt x="68" y="29"/>
                  </a:lnTo>
                  <a:lnTo>
                    <a:pt x="68" y="30"/>
                  </a:lnTo>
                </a:path>
              </a:pathLst>
            </a:custGeom>
            <a:noFill/>
            <a:ln w="144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63" name="Rectangle 24">
              <a:extLst>
                <a:ext uri="{FF2B5EF4-FFF2-40B4-BE49-F238E27FC236}">
                  <a16:creationId xmlns:a16="http://schemas.microsoft.com/office/drawing/2014/main" id="{A4883642-49AA-4665-A1D9-C2AD860BF1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9" y="3412"/>
              <a:ext cx="51" cy="36"/>
            </a:xfrm>
            <a:prstGeom prst="rect">
              <a:avLst/>
            </a:prstGeom>
            <a:solidFill>
              <a:srgbClr val="00FF00"/>
            </a:solidFill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3366"/>
                </a:buClr>
                <a:buSzPct val="100000"/>
                <a:buFont typeface="Comic Sans MS" panose="030F0702030302020204" pitchFamily="66" charset="0"/>
                <a:buNone/>
              </a:pPr>
              <a:endParaRPr lang="en-US" altLang="en-US" sz="240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9564" name="Rectangle 25">
              <a:extLst>
                <a:ext uri="{FF2B5EF4-FFF2-40B4-BE49-F238E27FC236}">
                  <a16:creationId xmlns:a16="http://schemas.microsoft.com/office/drawing/2014/main" id="{57A0B0A3-319C-419E-B536-1C47054E6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9" y="3412"/>
              <a:ext cx="51" cy="36"/>
            </a:xfrm>
            <a:prstGeom prst="rect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3366"/>
                </a:buClr>
                <a:buSzPct val="100000"/>
                <a:buFont typeface="Comic Sans MS" panose="030F0702030302020204" pitchFamily="66" charset="0"/>
                <a:buNone/>
              </a:pPr>
              <a:endParaRPr lang="en-US" altLang="en-US" sz="240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9565" name="Freeform 26">
              <a:extLst>
                <a:ext uri="{FF2B5EF4-FFF2-40B4-BE49-F238E27FC236}">
                  <a16:creationId xmlns:a16="http://schemas.microsoft.com/office/drawing/2014/main" id="{70CCA713-CF41-4B95-B9E0-25E53E8C6A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6" y="3508"/>
              <a:ext cx="17" cy="12"/>
            </a:xfrm>
            <a:custGeom>
              <a:avLst/>
              <a:gdLst>
                <a:gd name="T0" fmla="*/ 17 w 17"/>
                <a:gd name="T1" fmla="*/ 6 h 12"/>
                <a:gd name="T2" fmla="*/ 16 w 17"/>
                <a:gd name="T3" fmla="*/ 5 h 12"/>
                <a:gd name="T4" fmla="*/ 16 w 17"/>
                <a:gd name="T5" fmla="*/ 4 h 12"/>
                <a:gd name="T6" fmla="*/ 15 w 17"/>
                <a:gd name="T7" fmla="*/ 3 h 12"/>
                <a:gd name="T8" fmla="*/ 13 w 17"/>
                <a:gd name="T9" fmla="*/ 2 h 12"/>
                <a:gd name="T10" fmla="*/ 12 w 17"/>
                <a:gd name="T11" fmla="*/ 1 h 12"/>
                <a:gd name="T12" fmla="*/ 11 w 17"/>
                <a:gd name="T13" fmla="*/ 1 h 12"/>
                <a:gd name="T14" fmla="*/ 9 w 17"/>
                <a:gd name="T15" fmla="*/ 0 h 12"/>
                <a:gd name="T16" fmla="*/ 7 w 17"/>
                <a:gd name="T17" fmla="*/ 0 h 12"/>
                <a:gd name="T18" fmla="*/ 6 w 17"/>
                <a:gd name="T19" fmla="*/ 1 h 12"/>
                <a:gd name="T20" fmla="*/ 4 w 17"/>
                <a:gd name="T21" fmla="*/ 1 h 12"/>
                <a:gd name="T22" fmla="*/ 3 w 17"/>
                <a:gd name="T23" fmla="*/ 2 h 12"/>
                <a:gd name="T24" fmla="*/ 1 w 17"/>
                <a:gd name="T25" fmla="*/ 3 h 12"/>
                <a:gd name="T26" fmla="*/ 1 w 17"/>
                <a:gd name="T27" fmla="*/ 4 h 12"/>
                <a:gd name="T28" fmla="*/ 0 w 17"/>
                <a:gd name="T29" fmla="*/ 5 h 12"/>
                <a:gd name="T30" fmla="*/ 0 w 17"/>
                <a:gd name="T31" fmla="*/ 6 h 12"/>
                <a:gd name="T32" fmla="*/ 0 w 17"/>
                <a:gd name="T33" fmla="*/ 7 h 12"/>
                <a:gd name="T34" fmla="*/ 0 w 17"/>
                <a:gd name="T35" fmla="*/ 8 h 12"/>
                <a:gd name="T36" fmla="*/ 1 w 17"/>
                <a:gd name="T37" fmla="*/ 9 h 12"/>
                <a:gd name="T38" fmla="*/ 1 w 17"/>
                <a:gd name="T39" fmla="*/ 10 h 12"/>
                <a:gd name="T40" fmla="*/ 3 w 17"/>
                <a:gd name="T41" fmla="*/ 11 h 12"/>
                <a:gd name="T42" fmla="*/ 4 w 17"/>
                <a:gd name="T43" fmla="*/ 12 h 12"/>
                <a:gd name="T44" fmla="*/ 6 w 17"/>
                <a:gd name="T45" fmla="*/ 12 h 12"/>
                <a:gd name="T46" fmla="*/ 7 w 17"/>
                <a:gd name="T47" fmla="*/ 12 h 12"/>
                <a:gd name="T48" fmla="*/ 9 w 17"/>
                <a:gd name="T49" fmla="*/ 12 h 12"/>
                <a:gd name="T50" fmla="*/ 11 w 17"/>
                <a:gd name="T51" fmla="*/ 12 h 12"/>
                <a:gd name="T52" fmla="*/ 12 w 17"/>
                <a:gd name="T53" fmla="*/ 12 h 12"/>
                <a:gd name="T54" fmla="*/ 13 w 17"/>
                <a:gd name="T55" fmla="*/ 11 h 12"/>
                <a:gd name="T56" fmla="*/ 15 w 17"/>
                <a:gd name="T57" fmla="*/ 10 h 12"/>
                <a:gd name="T58" fmla="*/ 16 w 17"/>
                <a:gd name="T59" fmla="*/ 9 h 12"/>
                <a:gd name="T60" fmla="*/ 16 w 17"/>
                <a:gd name="T61" fmla="*/ 8 h 12"/>
                <a:gd name="T62" fmla="*/ 17 w 17"/>
                <a:gd name="T63" fmla="*/ 7 h 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"/>
                <a:gd name="T97" fmla="*/ 0 h 12"/>
                <a:gd name="T98" fmla="*/ 17 w 17"/>
                <a:gd name="T99" fmla="*/ 12 h 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" h="12">
                  <a:moveTo>
                    <a:pt x="17" y="6"/>
                  </a:moveTo>
                  <a:lnTo>
                    <a:pt x="17" y="6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5" y="10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7" y="7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FFFFFF"/>
            </a:solidFill>
            <a:ln w="14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66" name="Freeform 27">
              <a:extLst>
                <a:ext uri="{FF2B5EF4-FFF2-40B4-BE49-F238E27FC236}">
                  <a16:creationId xmlns:a16="http://schemas.microsoft.com/office/drawing/2014/main" id="{B69F8E43-D03D-4B86-95F2-B9F397AE55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6" y="3508"/>
              <a:ext cx="17" cy="12"/>
            </a:xfrm>
            <a:custGeom>
              <a:avLst/>
              <a:gdLst>
                <a:gd name="T0" fmla="*/ 17 w 17"/>
                <a:gd name="T1" fmla="*/ 6 h 12"/>
                <a:gd name="T2" fmla="*/ 16 w 17"/>
                <a:gd name="T3" fmla="*/ 5 h 12"/>
                <a:gd name="T4" fmla="*/ 16 w 17"/>
                <a:gd name="T5" fmla="*/ 4 h 12"/>
                <a:gd name="T6" fmla="*/ 15 w 17"/>
                <a:gd name="T7" fmla="*/ 3 h 12"/>
                <a:gd name="T8" fmla="*/ 13 w 17"/>
                <a:gd name="T9" fmla="*/ 2 h 12"/>
                <a:gd name="T10" fmla="*/ 12 w 17"/>
                <a:gd name="T11" fmla="*/ 1 h 12"/>
                <a:gd name="T12" fmla="*/ 11 w 17"/>
                <a:gd name="T13" fmla="*/ 1 h 12"/>
                <a:gd name="T14" fmla="*/ 9 w 17"/>
                <a:gd name="T15" fmla="*/ 0 h 12"/>
                <a:gd name="T16" fmla="*/ 7 w 17"/>
                <a:gd name="T17" fmla="*/ 0 h 12"/>
                <a:gd name="T18" fmla="*/ 6 w 17"/>
                <a:gd name="T19" fmla="*/ 1 h 12"/>
                <a:gd name="T20" fmla="*/ 4 w 17"/>
                <a:gd name="T21" fmla="*/ 1 h 12"/>
                <a:gd name="T22" fmla="*/ 3 w 17"/>
                <a:gd name="T23" fmla="*/ 2 h 12"/>
                <a:gd name="T24" fmla="*/ 1 w 17"/>
                <a:gd name="T25" fmla="*/ 3 h 12"/>
                <a:gd name="T26" fmla="*/ 1 w 17"/>
                <a:gd name="T27" fmla="*/ 4 h 12"/>
                <a:gd name="T28" fmla="*/ 0 w 17"/>
                <a:gd name="T29" fmla="*/ 5 h 12"/>
                <a:gd name="T30" fmla="*/ 0 w 17"/>
                <a:gd name="T31" fmla="*/ 6 h 12"/>
                <a:gd name="T32" fmla="*/ 0 w 17"/>
                <a:gd name="T33" fmla="*/ 7 h 12"/>
                <a:gd name="T34" fmla="*/ 0 w 17"/>
                <a:gd name="T35" fmla="*/ 8 h 12"/>
                <a:gd name="T36" fmla="*/ 1 w 17"/>
                <a:gd name="T37" fmla="*/ 9 h 12"/>
                <a:gd name="T38" fmla="*/ 1 w 17"/>
                <a:gd name="T39" fmla="*/ 10 h 12"/>
                <a:gd name="T40" fmla="*/ 3 w 17"/>
                <a:gd name="T41" fmla="*/ 11 h 12"/>
                <a:gd name="T42" fmla="*/ 4 w 17"/>
                <a:gd name="T43" fmla="*/ 12 h 12"/>
                <a:gd name="T44" fmla="*/ 6 w 17"/>
                <a:gd name="T45" fmla="*/ 12 h 12"/>
                <a:gd name="T46" fmla="*/ 7 w 17"/>
                <a:gd name="T47" fmla="*/ 12 h 12"/>
                <a:gd name="T48" fmla="*/ 9 w 17"/>
                <a:gd name="T49" fmla="*/ 12 h 12"/>
                <a:gd name="T50" fmla="*/ 11 w 17"/>
                <a:gd name="T51" fmla="*/ 12 h 12"/>
                <a:gd name="T52" fmla="*/ 12 w 17"/>
                <a:gd name="T53" fmla="*/ 12 h 12"/>
                <a:gd name="T54" fmla="*/ 13 w 17"/>
                <a:gd name="T55" fmla="*/ 11 h 12"/>
                <a:gd name="T56" fmla="*/ 15 w 17"/>
                <a:gd name="T57" fmla="*/ 10 h 12"/>
                <a:gd name="T58" fmla="*/ 16 w 17"/>
                <a:gd name="T59" fmla="*/ 9 h 12"/>
                <a:gd name="T60" fmla="*/ 16 w 17"/>
                <a:gd name="T61" fmla="*/ 8 h 12"/>
                <a:gd name="T62" fmla="*/ 17 w 17"/>
                <a:gd name="T63" fmla="*/ 7 h 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"/>
                <a:gd name="T97" fmla="*/ 0 h 12"/>
                <a:gd name="T98" fmla="*/ 17 w 17"/>
                <a:gd name="T99" fmla="*/ 12 h 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" h="12">
                  <a:moveTo>
                    <a:pt x="17" y="6"/>
                  </a:moveTo>
                  <a:lnTo>
                    <a:pt x="17" y="6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5" y="10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7" y="7"/>
                  </a:lnTo>
                  <a:lnTo>
                    <a:pt x="17" y="6"/>
                  </a:lnTo>
                </a:path>
              </a:pathLst>
            </a:custGeom>
            <a:noFill/>
            <a:ln w="144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67" name="Freeform 28">
              <a:extLst>
                <a:ext uri="{FF2B5EF4-FFF2-40B4-BE49-F238E27FC236}">
                  <a16:creationId xmlns:a16="http://schemas.microsoft.com/office/drawing/2014/main" id="{6CE3A242-36E7-468A-9AB6-A5F62B0364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5" y="3508"/>
              <a:ext cx="17" cy="12"/>
            </a:xfrm>
            <a:custGeom>
              <a:avLst/>
              <a:gdLst>
                <a:gd name="T0" fmla="*/ 17 w 17"/>
                <a:gd name="T1" fmla="*/ 6 h 12"/>
                <a:gd name="T2" fmla="*/ 17 w 17"/>
                <a:gd name="T3" fmla="*/ 5 h 12"/>
                <a:gd name="T4" fmla="*/ 16 w 17"/>
                <a:gd name="T5" fmla="*/ 4 h 12"/>
                <a:gd name="T6" fmla="*/ 15 w 17"/>
                <a:gd name="T7" fmla="*/ 3 h 12"/>
                <a:gd name="T8" fmla="*/ 14 w 17"/>
                <a:gd name="T9" fmla="*/ 2 h 12"/>
                <a:gd name="T10" fmla="*/ 13 w 17"/>
                <a:gd name="T11" fmla="*/ 1 h 12"/>
                <a:gd name="T12" fmla="*/ 11 w 17"/>
                <a:gd name="T13" fmla="*/ 1 h 12"/>
                <a:gd name="T14" fmla="*/ 10 w 17"/>
                <a:gd name="T15" fmla="*/ 0 h 12"/>
                <a:gd name="T16" fmla="*/ 8 w 17"/>
                <a:gd name="T17" fmla="*/ 0 h 12"/>
                <a:gd name="T18" fmla="*/ 6 w 17"/>
                <a:gd name="T19" fmla="*/ 1 h 12"/>
                <a:gd name="T20" fmla="*/ 5 w 17"/>
                <a:gd name="T21" fmla="*/ 1 h 12"/>
                <a:gd name="T22" fmla="*/ 3 w 17"/>
                <a:gd name="T23" fmla="*/ 2 h 12"/>
                <a:gd name="T24" fmla="*/ 2 w 17"/>
                <a:gd name="T25" fmla="*/ 3 h 12"/>
                <a:gd name="T26" fmla="*/ 1 w 17"/>
                <a:gd name="T27" fmla="*/ 4 h 12"/>
                <a:gd name="T28" fmla="*/ 1 w 17"/>
                <a:gd name="T29" fmla="*/ 5 h 12"/>
                <a:gd name="T30" fmla="*/ 0 w 17"/>
                <a:gd name="T31" fmla="*/ 6 h 12"/>
                <a:gd name="T32" fmla="*/ 0 w 17"/>
                <a:gd name="T33" fmla="*/ 7 h 12"/>
                <a:gd name="T34" fmla="*/ 1 w 17"/>
                <a:gd name="T35" fmla="*/ 8 h 12"/>
                <a:gd name="T36" fmla="*/ 1 w 17"/>
                <a:gd name="T37" fmla="*/ 9 h 12"/>
                <a:gd name="T38" fmla="*/ 2 w 17"/>
                <a:gd name="T39" fmla="*/ 10 h 12"/>
                <a:gd name="T40" fmla="*/ 3 w 17"/>
                <a:gd name="T41" fmla="*/ 11 h 12"/>
                <a:gd name="T42" fmla="*/ 5 w 17"/>
                <a:gd name="T43" fmla="*/ 12 h 12"/>
                <a:gd name="T44" fmla="*/ 6 w 17"/>
                <a:gd name="T45" fmla="*/ 12 h 12"/>
                <a:gd name="T46" fmla="*/ 8 w 17"/>
                <a:gd name="T47" fmla="*/ 12 h 12"/>
                <a:gd name="T48" fmla="*/ 10 w 17"/>
                <a:gd name="T49" fmla="*/ 12 h 12"/>
                <a:gd name="T50" fmla="*/ 11 w 17"/>
                <a:gd name="T51" fmla="*/ 12 h 12"/>
                <a:gd name="T52" fmla="*/ 13 w 17"/>
                <a:gd name="T53" fmla="*/ 12 h 12"/>
                <a:gd name="T54" fmla="*/ 14 w 17"/>
                <a:gd name="T55" fmla="*/ 11 h 12"/>
                <a:gd name="T56" fmla="*/ 15 w 17"/>
                <a:gd name="T57" fmla="*/ 10 h 12"/>
                <a:gd name="T58" fmla="*/ 16 w 17"/>
                <a:gd name="T59" fmla="*/ 9 h 12"/>
                <a:gd name="T60" fmla="*/ 17 w 17"/>
                <a:gd name="T61" fmla="*/ 8 h 12"/>
                <a:gd name="T62" fmla="*/ 17 w 17"/>
                <a:gd name="T63" fmla="*/ 7 h 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"/>
                <a:gd name="T97" fmla="*/ 0 h 12"/>
                <a:gd name="T98" fmla="*/ 17 w 17"/>
                <a:gd name="T99" fmla="*/ 12 h 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" h="12">
                  <a:moveTo>
                    <a:pt x="17" y="6"/>
                  </a:moveTo>
                  <a:lnTo>
                    <a:pt x="17" y="6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3" y="12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5" y="11"/>
                  </a:lnTo>
                  <a:lnTo>
                    <a:pt x="15" y="10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7" y="9"/>
                  </a:lnTo>
                  <a:lnTo>
                    <a:pt x="17" y="8"/>
                  </a:lnTo>
                  <a:lnTo>
                    <a:pt x="17" y="7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FFFFFF"/>
            </a:solidFill>
            <a:ln w="14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68" name="Freeform 29">
              <a:extLst>
                <a:ext uri="{FF2B5EF4-FFF2-40B4-BE49-F238E27FC236}">
                  <a16:creationId xmlns:a16="http://schemas.microsoft.com/office/drawing/2014/main" id="{74A1BCC7-8D3F-4EAB-8ABA-EFE686FCE7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5" y="3508"/>
              <a:ext cx="17" cy="12"/>
            </a:xfrm>
            <a:custGeom>
              <a:avLst/>
              <a:gdLst>
                <a:gd name="T0" fmla="*/ 17 w 17"/>
                <a:gd name="T1" fmla="*/ 6 h 12"/>
                <a:gd name="T2" fmla="*/ 17 w 17"/>
                <a:gd name="T3" fmla="*/ 5 h 12"/>
                <a:gd name="T4" fmla="*/ 16 w 17"/>
                <a:gd name="T5" fmla="*/ 4 h 12"/>
                <a:gd name="T6" fmla="*/ 15 w 17"/>
                <a:gd name="T7" fmla="*/ 3 h 12"/>
                <a:gd name="T8" fmla="*/ 14 w 17"/>
                <a:gd name="T9" fmla="*/ 2 h 12"/>
                <a:gd name="T10" fmla="*/ 13 w 17"/>
                <a:gd name="T11" fmla="*/ 1 h 12"/>
                <a:gd name="T12" fmla="*/ 11 w 17"/>
                <a:gd name="T13" fmla="*/ 1 h 12"/>
                <a:gd name="T14" fmla="*/ 10 w 17"/>
                <a:gd name="T15" fmla="*/ 0 h 12"/>
                <a:gd name="T16" fmla="*/ 8 w 17"/>
                <a:gd name="T17" fmla="*/ 0 h 12"/>
                <a:gd name="T18" fmla="*/ 6 w 17"/>
                <a:gd name="T19" fmla="*/ 1 h 12"/>
                <a:gd name="T20" fmla="*/ 5 w 17"/>
                <a:gd name="T21" fmla="*/ 1 h 12"/>
                <a:gd name="T22" fmla="*/ 3 w 17"/>
                <a:gd name="T23" fmla="*/ 2 h 12"/>
                <a:gd name="T24" fmla="*/ 2 w 17"/>
                <a:gd name="T25" fmla="*/ 3 h 12"/>
                <a:gd name="T26" fmla="*/ 1 w 17"/>
                <a:gd name="T27" fmla="*/ 4 h 12"/>
                <a:gd name="T28" fmla="*/ 1 w 17"/>
                <a:gd name="T29" fmla="*/ 5 h 12"/>
                <a:gd name="T30" fmla="*/ 0 w 17"/>
                <a:gd name="T31" fmla="*/ 6 h 12"/>
                <a:gd name="T32" fmla="*/ 0 w 17"/>
                <a:gd name="T33" fmla="*/ 7 h 12"/>
                <a:gd name="T34" fmla="*/ 1 w 17"/>
                <a:gd name="T35" fmla="*/ 8 h 12"/>
                <a:gd name="T36" fmla="*/ 1 w 17"/>
                <a:gd name="T37" fmla="*/ 9 h 12"/>
                <a:gd name="T38" fmla="*/ 2 w 17"/>
                <a:gd name="T39" fmla="*/ 10 h 12"/>
                <a:gd name="T40" fmla="*/ 3 w 17"/>
                <a:gd name="T41" fmla="*/ 11 h 12"/>
                <a:gd name="T42" fmla="*/ 5 w 17"/>
                <a:gd name="T43" fmla="*/ 12 h 12"/>
                <a:gd name="T44" fmla="*/ 6 w 17"/>
                <a:gd name="T45" fmla="*/ 12 h 12"/>
                <a:gd name="T46" fmla="*/ 8 w 17"/>
                <a:gd name="T47" fmla="*/ 12 h 12"/>
                <a:gd name="T48" fmla="*/ 10 w 17"/>
                <a:gd name="T49" fmla="*/ 12 h 12"/>
                <a:gd name="T50" fmla="*/ 11 w 17"/>
                <a:gd name="T51" fmla="*/ 12 h 12"/>
                <a:gd name="T52" fmla="*/ 13 w 17"/>
                <a:gd name="T53" fmla="*/ 12 h 12"/>
                <a:gd name="T54" fmla="*/ 14 w 17"/>
                <a:gd name="T55" fmla="*/ 11 h 12"/>
                <a:gd name="T56" fmla="*/ 15 w 17"/>
                <a:gd name="T57" fmla="*/ 10 h 12"/>
                <a:gd name="T58" fmla="*/ 16 w 17"/>
                <a:gd name="T59" fmla="*/ 9 h 12"/>
                <a:gd name="T60" fmla="*/ 17 w 17"/>
                <a:gd name="T61" fmla="*/ 8 h 12"/>
                <a:gd name="T62" fmla="*/ 17 w 17"/>
                <a:gd name="T63" fmla="*/ 7 h 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"/>
                <a:gd name="T97" fmla="*/ 0 h 12"/>
                <a:gd name="T98" fmla="*/ 17 w 17"/>
                <a:gd name="T99" fmla="*/ 12 h 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" h="12">
                  <a:moveTo>
                    <a:pt x="17" y="6"/>
                  </a:moveTo>
                  <a:lnTo>
                    <a:pt x="17" y="6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3" y="12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5" y="11"/>
                  </a:lnTo>
                  <a:lnTo>
                    <a:pt x="15" y="10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7" y="9"/>
                  </a:lnTo>
                  <a:lnTo>
                    <a:pt x="17" y="8"/>
                  </a:lnTo>
                  <a:lnTo>
                    <a:pt x="17" y="7"/>
                  </a:lnTo>
                  <a:lnTo>
                    <a:pt x="17" y="6"/>
                  </a:lnTo>
                </a:path>
              </a:pathLst>
            </a:custGeom>
            <a:noFill/>
            <a:ln w="144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69" name="Freeform 30">
              <a:extLst>
                <a:ext uri="{FF2B5EF4-FFF2-40B4-BE49-F238E27FC236}">
                  <a16:creationId xmlns:a16="http://schemas.microsoft.com/office/drawing/2014/main" id="{A6F4A223-3718-46BB-AC02-9EA443113E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6" y="3508"/>
              <a:ext cx="17" cy="12"/>
            </a:xfrm>
            <a:custGeom>
              <a:avLst/>
              <a:gdLst>
                <a:gd name="T0" fmla="*/ 17 w 17"/>
                <a:gd name="T1" fmla="*/ 6 h 12"/>
                <a:gd name="T2" fmla="*/ 16 w 17"/>
                <a:gd name="T3" fmla="*/ 5 h 12"/>
                <a:gd name="T4" fmla="*/ 16 w 17"/>
                <a:gd name="T5" fmla="*/ 4 h 12"/>
                <a:gd name="T6" fmla="*/ 15 w 17"/>
                <a:gd name="T7" fmla="*/ 3 h 12"/>
                <a:gd name="T8" fmla="*/ 14 w 17"/>
                <a:gd name="T9" fmla="*/ 2 h 12"/>
                <a:gd name="T10" fmla="*/ 12 w 17"/>
                <a:gd name="T11" fmla="*/ 1 h 12"/>
                <a:gd name="T12" fmla="*/ 11 w 17"/>
                <a:gd name="T13" fmla="*/ 1 h 12"/>
                <a:gd name="T14" fmla="*/ 9 w 17"/>
                <a:gd name="T15" fmla="*/ 0 h 12"/>
                <a:gd name="T16" fmla="*/ 7 w 17"/>
                <a:gd name="T17" fmla="*/ 0 h 12"/>
                <a:gd name="T18" fmla="*/ 6 w 17"/>
                <a:gd name="T19" fmla="*/ 1 h 12"/>
                <a:gd name="T20" fmla="*/ 4 w 17"/>
                <a:gd name="T21" fmla="*/ 1 h 12"/>
                <a:gd name="T22" fmla="*/ 3 w 17"/>
                <a:gd name="T23" fmla="*/ 2 h 12"/>
                <a:gd name="T24" fmla="*/ 2 w 17"/>
                <a:gd name="T25" fmla="*/ 3 h 12"/>
                <a:gd name="T26" fmla="*/ 1 w 17"/>
                <a:gd name="T27" fmla="*/ 4 h 12"/>
                <a:gd name="T28" fmla="*/ 0 w 17"/>
                <a:gd name="T29" fmla="*/ 5 h 12"/>
                <a:gd name="T30" fmla="*/ 0 w 17"/>
                <a:gd name="T31" fmla="*/ 6 h 12"/>
                <a:gd name="T32" fmla="*/ 0 w 17"/>
                <a:gd name="T33" fmla="*/ 7 h 12"/>
                <a:gd name="T34" fmla="*/ 0 w 17"/>
                <a:gd name="T35" fmla="*/ 8 h 12"/>
                <a:gd name="T36" fmla="*/ 1 w 17"/>
                <a:gd name="T37" fmla="*/ 9 h 12"/>
                <a:gd name="T38" fmla="*/ 2 w 17"/>
                <a:gd name="T39" fmla="*/ 10 h 12"/>
                <a:gd name="T40" fmla="*/ 3 w 17"/>
                <a:gd name="T41" fmla="*/ 11 h 12"/>
                <a:gd name="T42" fmla="*/ 4 w 17"/>
                <a:gd name="T43" fmla="*/ 12 h 12"/>
                <a:gd name="T44" fmla="*/ 6 w 17"/>
                <a:gd name="T45" fmla="*/ 12 h 12"/>
                <a:gd name="T46" fmla="*/ 7 w 17"/>
                <a:gd name="T47" fmla="*/ 12 h 12"/>
                <a:gd name="T48" fmla="*/ 9 w 17"/>
                <a:gd name="T49" fmla="*/ 12 h 12"/>
                <a:gd name="T50" fmla="*/ 11 w 17"/>
                <a:gd name="T51" fmla="*/ 12 h 12"/>
                <a:gd name="T52" fmla="*/ 12 w 17"/>
                <a:gd name="T53" fmla="*/ 12 h 12"/>
                <a:gd name="T54" fmla="*/ 14 w 17"/>
                <a:gd name="T55" fmla="*/ 11 h 12"/>
                <a:gd name="T56" fmla="*/ 15 w 17"/>
                <a:gd name="T57" fmla="*/ 10 h 12"/>
                <a:gd name="T58" fmla="*/ 16 w 17"/>
                <a:gd name="T59" fmla="*/ 9 h 12"/>
                <a:gd name="T60" fmla="*/ 16 w 17"/>
                <a:gd name="T61" fmla="*/ 8 h 12"/>
                <a:gd name="T62" fmla="*/ 17 w 17"/>
                <a:gd name="T63" fmla="*/ 7 h 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"/>
                <a:gd name="T97" fmla="*/ 0 h 12"/>
                <a:gd name="T98" fmla="*/ 17 w 17"/>
                <a:gd name="T99" fmla="*/ 12 h 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" h="12">
                  <a:moveTo>
                    <a:pt x="17" y="6"/>
                  </a:moveTo>
                  <a:lnTo>
                    <a:pt x="17" y="6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5" y="10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7" y="8"/>
                  </a:lnTo>
                  <a:lnTo>
                    <a:pt x="17" y="7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FFFFFF"/>
            </a:solidFill>
            <a:ln w="14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70" name="Freeform 31">
              <a:extLst>
                <a:ext uri="{FF2B5EF4-FFF2-40B4-BE49-F238E27FC236}">
                  <a16:creationId xmlns:a16="http://schemas.microsoft.com/office/drawing/2014/main" id="{A29CBDB0-390F-4531-B19B-FAC1AB873B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6" y="3508"/>
              <a:ext cx="17" cy="12"/>
            </a:xfrm>
            <a:custGeom>
              <a:avLst/>
              <a:gdLst>
                <a:gd name="T0" fmla="*/ 17 w 17"/>
                <a:gd name="T1" fmla="*/ 6 h 12"/>
                <a:gd name="T2" fmla="*/ 16 w 17"/>
                <a:gd name="T3" fmla="*/ 5 h 12"/>
                <a:gd name="T4" fmla="*/ 16 w 17"/>
                <a:gd name="T5" fmla="*/ 4 h 12"/>
                <a:gd name="T6" fmla="*/ 15 w 17"/>
                <a:gd name="T7" fmla="*/ 3 h 12"/>
                <a:gd name="T8" fmla="*/ 14 w 17"/>
                <a:gd name="T9" fmla="*/ 2 h 12"/>
                <a:gd name="T10" fmla="*/ 12 w 17"/>
                <a:gd name="T11" fmla="*/ 1 h 12"/>
                <a:gd name="T12" fmla="*/ 11 w 17"/>
                <a:gd name="T13" fmla="*/ 1 h 12"/>
                <a:gd name="T14" fmla="*/ 9 w 17"/>
                <a:gd name="T15" fmla="*/ 0 h 12"/>
                <a:gd name="T16" fmla="*/ 7 w 17"/>
                <a:gd name="T17" fmla="*/ 0 h 12"/>
                <a:gd name="T18" fmla="*/ 6 w 17"/>
                <a:gd name="T19" fmla="*/ 1 h 12"/>
                <a:gd name="T20" fmla="*/ 4 w 17"/>
                <a:gd name="T21" fmla="*/ 1 h 12"/>
                <a:gd name="T22" fmla="*/ 3 w 17"/>
                <a:gd name="T23" fmla="*/ 2 h 12"/>
                <a:gd name="T24" fmla="*/ 2 w 17"/>
                <a:gd name="T25" fmla="*/ 3 h 12"/>
                <a:gd name="T26" fmla="*/ 1 w 17"/>
                <a:gd name="T27" fmla="*/ 4 h 12"/>
                <a:gd name="T28" fmla="*/ 0 w 17"/>
                <a:gd name="T29" fmla="*/ 5 h 12"/>
                <a:gd name="T30" fmla="*/ 0 w 17"/>
                <a:gd name="T31" fmla="*/ 6 h 12"/>
                <a:gd name="T32" fmla="*/ 0 w 17"/>
                <a:gd name="T33" fmla="*/ 7 h 12"/>
                <a:gd name="T34" fmla="*/ 0 w 17"/>
                <a:gd name="T35" fmla="*/ 8 h 12"/>
                <a:gd name="T36" fmla="*/ 1 w 17"/>
                <a:gd name="T37" fmla="*/ 9 h 12"/>
                <a:gd name="T38" fmla="*/ 2 w 17"/>
                <a:gd name="T39" fmla="*/ 10 h 12"/>
                <a:gd name="T40" fmla="*/ 3 w 17"/>
                <a:gd name="T41" fmla="*/ 11 h 12"/>
                <a:gd name="T42" fmla="*/ 4 w 17"/>
                <a:gd name="T43" fmla="*/ 12 h 12"/>
                <a:gd name="T44" fmla="*/ 6 w 17"/>
                <a:gd name="T45" fmla="*/ 12 h 12"/>
                <a:gd name="T46" fmla="*/ 7 w 17"/>
                <a:gd name="T47" fmla="*/ 12 h 12"/>
                <a:gd name="T48" fmla="*/ 9 w 17"/>
                <a:gd name="T49" fmla="*/ 12 h 12"/>
                <a:gd name="T50" fmla="*/ 11 w 17"/>
                <a:gd name="T51" fmla="*/ 12 h 12"/>
                <a:gd name="T52" fmla="*/ 12 w 17"/>
                <a:gd name="T53" fmla="*/ 12 h 12"/>
                <a:gd name="T54" fmla="*/ 14 w 17"/>
                <a:gd name="T55" fmla="*/ 11 h 12"/>
                <a:gd name="T56" fmla="*/ 15 w 17"/>
                <a:gd name="T57" fmla="*/ 10 h 12"/>
                <a:gd name="T58" fmla="*/ 16 w 17"/>
                <a:gd name="T59" fmla="*/ 9 h 12"/>
                <a:gd name="T60" fmla="*/ 16 w 17"/>
                <a:gd name="T61" fmla="*/ 8 h 12"/>
                <a:gd name="T62" fmla="*/ 17 w 17"/>
                <a:gd name="T63" fmla="*/ 7 h 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"/>
                <a:gd name="T97" fmla="*/ 0 h 12"/>
                <a:gd name="T98" fmla="*/ 17 w 17"/>
                <a:gd name="T99" fmla="*/ 12 h 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" h="12">
                  <a:moveTo>
                    <a:pt x="17" y="6"/>
                  </a:moveTo>
                  <a:lnTo>
                    <a:pt x="17" y="6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5" y="10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7" y="8"/>
                  </a:lnTo>
                  <a:lnTo>
                    <a:pt x="17" y="7"/>
                  </a:lnTo>
                  <a:lnTo>
                    <a:pt x="17" y="6"/>
                  </a:lnTo>
                </a:path>
              </a:pathLst>
            </a:custGeom>
            <a:noFill/>
            <a:ln w="144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71" name="Freeform 32">
              <a:extLst>
                <a:ext uri="{FF2B5EF4-FFF2-40B4-BE49-F238E27FC236}">
                  <a16:creationId xmlns:a16="http://schemas.microsoft.com/office/drawing/2014/main" id="{F4075A93-1776-420A-B796-56DB3ACEB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6" y="3525"/>
              <a:ext cx="17" cy="12"/>
            </a:xfrm>
            <a:custGeom>
              <a:avLst/>
              <a:gdLst>
                <a:gd name="T0" fmla="*/ 17 w 17"/>
                <a:gd name="T1" fmla="*/ 5 h 12"/>
                <a:gd name="T2" fmla="*/ 16 w 17"/>
                <a:gd name="T3" fmla="*/ 4 h 12"/>
                <a:gd name="T4" fmla="*/ 16 w 17"/>
                <a:gd name="T5" fmla="*/ 3 h 12"/>
                <a:gd name="T6" fmla="*/ 15 w 17"/>
                <a:gd name="T7" fmla="*/ 2 h 12"/>
                <a:gd name="T8" fmla="*/ 13 w 17"/>
                <a:gd name="T9" fmla="*/ 1 h 12"/>
                <a:gd name="T10" fmla="*/ 12 w 17"/>
                <a:gd name="T11" fmla="*/ 1 h 12"/>
                <a:gd name="T12" fmla="*/ 11 w 17"/>
                <a:gd name="T13" fmla="*/ 0 h 12"/>
                <a:gd name="T14" fmla="*/ 9 w 17"/>
                <a:gd name="T15" fmla="*/ 0 h 12"/>
                <a:gd name="T16" fmla="*/ 7 w 17"/>
                <a:gd name="T17" fmla="*/ 0 h 12"/>
                <a:gd name="T18" fmla="*/ 6 w 17"/>
                <a:gd name="T19" fmla="*/ 0 h 12"/>
                <a:gd name="T20" fmla="*/ 4 w 17"/>
                <a:gd name="T21" fmla="*/ 1 h 12"/>
                <a:gd name="T22" fmla="*/ 3 w 17"/>
                <a:gd name="T23" fmla="*/ 1 h 12"/>
                <a:gd name="T24" fmla="*/ 1 w 17"/>
                <a:gd name="T25" fmla="*/ 2 h 12"/>
                <a:gd name="T26" fmla="*/ 1 w 17"/>
                <a:gd name="T27" fmla="*/ 3 h 12"/>
                <a:gd name="T28" fmla="*/ 0 w 17"/>
                <a:gd name="T29" fmla="*/ 4 h 12"/>
                <a:gd name="T30" fmla="*/ 0 w 17"/>
                <a:gd name="T31" fmla="*/ 5 h 12"/>
                <a:gd name="T32" fmla="*/ 0 w 17"/>
                <a:gd name="T33" fmla="*/ 7 h 12"/>
                <a:gd name="T34" fmla="*/ 0 w 17"/>
                <a:gd name="T35" fmla="*/ 8 h 12"/>
                <a:gd name="T36" fmla="*/ 1 w 17"/>
                <a:gd name="T37" fmla="*/ 9 h 12"/>
                <a:gd name="T38" fmla="*/ 1 w 17"/>
                <a:gd name="T39" fmla="*/ 10 h 12"/>
                <a:gd name="T40" fmla="*/ 3 w 17"/>
                <a:gd name="T41" fmla="*/ 11 h 12"/>
                <a:gd name="T42" fmla="*/ 4 w 17"/>
                <a:gd name="T43" fmla="*/ 11 h 12"/>
                <a:gd name="T44" fmla="*/ 6 w 17"/>
                <a:gd name="T45" fmla="*/ 12 h 12"/>
                <a:gd name="T46" fmla="*/ 7 w 17"/>
                <a:gd name="T47" fmla="*/ 12 h 12"/>
                <a:gd name="T48" fmla="*/ 9 w 17"/>
                <a:gd name="T49" fmla="*/ 12 h 12"/>
                <a:gd name="T50" fmla="*/ 11 w 17"/>
                <a:gd name="T51" fmla="*/ 12 h 12"/>
                <a:gd name="T52" fmla="*/ 12 w 17"/>
                <a:gd name="T53" fmla="*/ 11 h 12"/>
                <a:gd name="T54" fmla="*/ 13 w 17"/>
                <a:gd name="T55" fmla="*/ 11 h 12"/>
                <a:gd name="T56" fmla="*/ 15 w 17"/>
                <a:gd name="T57" fmla="*/ 10 h 12"/>
                <a:gd name="T58" fmla="*/ 16 w 17"/>
                <a:gd name="T59" fmla="*/ 9 h 12"/>
                <a:gd name="T60" fmla="*/ 16 w 17"/>
                <a:gd name="T61" fmla="*/ 8 h 12"/>
                <a:gd name="T62" fmla="*/ 17 w 17"/>
                <a:gd name="T63" fmla="*/ 7 h 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"/>
                <a:gd name="T97" fmla="*/ 0 h 12"/>
                <a:gd name="T98" fmla="*/ 17 w 17"/>
                <a:gd name="T99" fmla="*/ 12 h 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" h="12">
                  <a:moveTo>
                    <a:pt x="17" y="6"/>
                  </a:moveTo>
                  <a:lnTo>
                    <a:pt x="17" y="5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2" y="11"/>
                  </a:lnTo>
                  <a:lnTo>
                    <a:pt x="13" y="11"/>
                  </a:lnTo>
                  <a:lnTo>
                    <a:pt x="14" y="10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FFFFFF"/>
            </a:solidFill>
            <a:ln w="14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72" name="Freeform 33">
              <a:extLst>
                <a:ext uri="{FF2B5EF4-FFF2-40B4-BE49-F238E27FC236}">
                  <a16:creationId xmlns:a16="http://schemas.microsoft.com/office/drawing/2014/main" id="{E65339F3-8969-4A3D-AC20-9D13C95449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6" y="3525"/>
              <a:ext cx="17" cy="12"/>
            </a:xfrm>
            <a:custGeom>
              <a:avLst/>
              <a:gdLst>
                <a:gd name="T0" fmla="*/ 17 w 17"/>
                <a:gd name="T1" fmla="*/ 5 h 12"/>
                <a:gd name="T2" fmla="*/ 16 w 17"/>
                <a:gd name="T3" fmla="*/ 4 h 12"/>
                <a:gd name="T4" fmla="*/ 16 w 17"/>
                <a:gd name="T5" fmla="*/ 3 h 12"/>
                <a:gd name="T6" fmla="*/ 15 w 17"/>
                <a:gd name="T7" fmla="*/ 2 h 12"/>
                <a:gd name="T8" fmla="*/ 13 w 17"/>
                <a:gd name="T9" fmla="*/ 1 h 12"/>
                <a:gd name="T10" fmla="*/ 12 w 17"/>
                <a:gd name="T11" fmla="*/ 1 h 12"/>
                <a:gd name="T12" fmla="*/ 11 w 17"/>
                <a:gd name="T13" fmla="*/ 0 h 12"/>
                <a:gd name="T14" fmla="*/ 9 w 17"/>
                <a:gd name="T15" fmla="*/ 0 h 12"/>
                <a:gd name="T16" fmla="*/ 7 w 17"/>
                <a:gd name="T17" fmla="*/ 0 h 12"/>
                <a:gd name="T18" fmla="*/ 6 w 17"/>
                <a:gd name="T19" fmla="*/ 0 h 12"/>
                <a:gd name="T20" fmla="*/ 4 w 17"/>
                <a:gd name="T21" fmla="*/ 1 h 12"/>
                <a:gd name="T22" fmla="*/ 3 w 17"/>
                <a:gd name="T23" fmla="*/ 1 h 12"/>
                <a:gd name="T24" fmla="*/ 1 w 17"/>
                <a:gd name="T25" fmla="*/ 2 h 12"/>
                <a:gd name="T26" fmla="*/ 1 w 17"/>
                <a:gd name="T27" fmla="*/ 3 h 12"/>
                <a:gd name="T28" fmla="*/ 0 w 17"/>
                <a:gd name="T29" fmla="*/ 4 h 12"/>
                <a:gd name="T30" fmla="*/ 0 w 17"/>
                <a:gd name="T31" fmla="*/ 5 h 12"/>
                <a:gd name="T32" fmla="*/ 0 w 17"/>
                <a:gd name="T33" fmla="*/ 7 h 12"/>
                <a:gd name="T34" fmla="*/ 0 w 17"/>
                <a:gd name="T35" fmla="*/ 8 h 12"/>
                <a:gd name="T36" fmla="*/ 1 w 17"/>
                <a:gd name="T37" fmla="*/ 9 h 12"/>
                <a:gd name="T38" fmla="*/ 1 w 17"/>
                <a:gd name="T39" fmla="*/ 10 h 12"/>
                <a:gd name="T40" fmla="*/ 3 w 17"/>
                <a:gd name="T41" fmla="*/ 11 h 12"/>
                <a:gd name="T42" fmla="*/ 4 w 17"/>
                <a:gd name="T43" fmla="*/ 11 h 12"/>
                <a:gd name="T44" fmla="*/ 6 w 17"/>
                <a:gd name="T45" fmla="*/ 12 h 12"/>
                <a:gd name="T46" fmla="*/ 7 w 17"/>
                <a:gd name="T47" fmla="*/ 12 h 12"/>
                <a:gd name="T48" fmla="*/ 9 w 17"/>
                <a:gd name="T49" fmla="*/ 12 h 12"/>
                <a:gd name="T50" fmla="*/ 11 w 17"/>
                <a:gd name="T51" fmla="*/ 12 h 12"/>
                <a:gd name="T52" fmla="*/ 12 w 17"/>
                <a:gd name="T53" fmla="*/ 11 h 12"/>
                <a:gd name="T54" fmla="*/ 13 w 17"/>
                <a:gd name="T55" fmla="*/ 11 h 12"/>
                <a:gd name="T56" fmla="*/ 15 w 17"/>
                <a:gd name="T57" fmla="*/ 10 h 12"/>
                <a:gd name="T58" fmla="*/ 16 w 17"/>
                <a:gd name="T59" fmla="*/ 9 h 12"/>
                <a:gd name="T60" fmla="*/ 16 w 17"/>
                <a:gd name="T61" fmla="*/ 8 h 12"/>
                <a:gd name="T62" fmla="*/ 17 w 17"/>
                <a:gd name="T63" fmla="*/ 7 h 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"/>
                <a:gd name="T97" fmla="*/ 0 h 12"/>
                <a:gd name="T98" fmla="*/ 17 w 17"/>
                <a:gd name="T99" fmla="*/ 12 h 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" h="12">
                  <a:moveTo>
                    <a:pt x="17" y="6"/>
                  </a:moveTo>
                  <a:lnTo>
                    <a:pt x="17" y="5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2" y="11"/>
                  </a:lnTo>
                  <a:lnTo>
                    <a:pt x="13" y="11"/>
                  </a:lnTo>
                  <a:lnTo>
                    <a:pt x="14" y="10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17" y="6"/>
                  </a:lnTo>
                </a:path>
              </a:pathLst>
            </a:custGeom>
            <a:noFill/>
            <a:ln w="144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73" name="Freeform 34">
              <a:extLst>
                <a:ext uri="{FF2B5EF4-FFF2-40B4-BE49-F238E27FC236}">
                  <a16:creationId xmlns:a16="http://schemas.microsoft.com/office/drawing/2014/main" id="{965A61BE-EFCD-4593-BF11-04B00FC13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5" y="3525"/>
              <a:ext cx="17" cy="12"/>
            </a:xfrm>
            <a:custGeom>
              <a:avLst/>
              <a:gdLst>
                <a:gd name="T0" fmla="*/ 17 w 17"/>
                <a:gd name="T1" fmla="*/ 5 h 12"/>
                <a:gd name="T2" fmla="*/ 17 w 17"/>
                <a:gd name="T3" fmla="*/ 4 h 12"/>
                <a:gd name="T4" fmla="*/ 16 w 17"/>
                <a:gd name="T5" fmla="*/ 3 h 12"/>
                <a:gd name="T6" fmla="*/ 15 w 17"/>
                <a:gd name="T7" fmla="*/ 2 h 12"/>
                <a:gd name="T8" fmla="*/ 14 w 17"/>
                <a:gd name="T9" fmla="*/ 1 h 12"/>
                <a:gd name="T10" fmla="*/ 13 w 17"/>
                <a:gd name="T11" fmla="*/ 1 h 12"/>
                <a:gd name="T12" fmla="*/ 11 w 17"/>
                <a:gd name="T13" fmla="*/ 0 h 12"/>
                <a:gd name="T14" fmla="*/ 10 w 17"/>
                <a:gd name="T15" fmla="*/ 0 h 12"/>
                <a:gd name="T16" fmla="*/ 8 w 17"/>
                <a:gd name="T17" fmla="*/ 0 h 12"/>
                <a:gd name="T18" fmla="*/ 6 w 17"/>
                <a:gd name="T19" fmla="*/ 0 h 12"/>
                <a:gd name="T20" fmla="*/ 5 w 17"/>
                <a:gd name="T21" fmla="*/ 1 h 12"/>
                <a:gd name="T22" fmla="*/ 3 w 17"/>
                <a:gd name="T23" fmla="*/ 1 h 12"/>
                <a:gd name="T24" fmla="*/ 2 w 17"/>
                <a:gd name="T25" fmla="*/ 2 h 12"/>
                <a:gd name="T26" fmla="*/ 1 w 17"/>
                <a:gd name="T27" fmla="*/ 3 h 12"/>
                <a:gd name="T28" fmla="*/ 1 w 17"/>
                <a:gd name="T29" fmla="*/ 4 h 12"/>
                <a:gd name="T30" fmla="*/ 0 w 17"/>
                <a:gd name="T31" fmla="*/ 5 h 12"/>
                <a:gd name="T32" fmla="*/ 0 w 17"/>
                <a:gd name="T33" fmla="*/ 7 h 12"/>
                <a:gd name="T34" fmla="*/ 1 w 17"/>
                <a:gd name="T35" fmla="*/ 8 h 12"/>
                <a:gd name="T36" fmla="*/ 1 w 17"/>
                <a:gd name="T37" fmla="*/ 9 h 12"/>
                <a:gd name="T38" fmla="*/ 2 w 17"/>
                <a:gd name="T39" fmla="*/ 10 h 12"/>
                <a:gd name="T40" fmla="*/ 3 w 17"/>
                <a:gd name="T41" fmla="*/ 11 h 12"/>
                <a:gd name="T42" fmla="*/ 5 w 17"/>
                <a:gd name="T43" fmla="*/ 11 h 12"/>
                <a:gd name="T44" fmla="*/ 6 w 17"/>
                <a:gd name="T45" fmla="*/ 12 h 12"/>
                <a:gd name="T46" fmla="*/ 8 w 17"/>
                <a:gd name="T47" fmla="*/ 12 h 12"/>
                <a:gd name="T48" fmla="*/ 10 w 17"/>
                <a:gd name="T49" fmla="*/ 12 h 12"/>
                <a:gd name="T50" fmla="*/ 11 w 17"/>
                <a:gd name="T51" fmla="*/ 12 h 12"/>
                <a:gd name="T52" fmla="*/ 13 w 17"/>
                <a:gd name="T53" fmla="*/ 11 h 12"/>
                <a:gd name="T54" fmla="*/ 14 w 17"/>
                <a:gd name="T55" fmla="*/ 11 h 12"/>
                <a:gd name="T56" fmla="*/ 15 w 17"/>
                <a:gd name="T57" fmla="*/ 10 h 12"/>
                <a:gd name="T58" fmla="*/ 16 w 17"/>
                <a:gd name="T59" fmla="*/ 9 h 12"/>
                <a:gd name="T60" fmla="*/ 17 w 17"/>
                <a:gd name="T61" fmla="*/ 8 h 12"/>
                <a:gd name="T62" fmla="*/ 17 w 17"/>
                <a:gd name="T63" fmla="*/ 7 h 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"/>
                <a:gd name="T97" fmla="*/ 0 h 12"/>
                <a:gd name="T98" fmla="*/ 17 w 17"/>
                <a:gd name="T99" fmla="*/ 12 h 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" h="12">
                  <a:moveTo>
                    <a:pt x="17" y="6"/>
                  </a:moveTo>
                  <a:lnTo>
                    <a:pt x="17" y="5"/>
                  </a:lnTo>
                  <a:lnTo>
                    <a:pt x="17" y="4"/>
                  </a:lnTo>
                  <a:lnTo>
                    <a:pt x="16" y="3"/>
                  </a:lnTo>
                  <a:lnTo>
                    <a:pt x="15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2" y="9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5" y="10"/>
                  </a:lnTo>
                  <a:lnTo>
                    <a:pt x="16" y="9"/>
                  </a:lnTo>
                  <a:lnTo>
                    <a:pt x="17" y="8"/>
                  </a:lnTo>
                  <a:lnTo>
                    <a:pt x="17" y="7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FFFFFF"/>
            </a:solidFill>
            <a:ln w="14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74" name="Freeform 35">
              <a:extLst>
                <a:ext uri="{FF2B5EF4-FFF2-40B4-BE49-F238E27FC236}">
                  <a16:creationId xmlns:a16="http://schemas.microsoft.com/office/drawing/2014/main" id="{473B18A7-077C-4B3C-9C76-42C40DEBAF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5" y="3525"/>
              <a:ext cx="17" cy="12"/>
            </a:xfrm>
            <a:custGeom>
              <a:avLst/>
              <a:gdLst>
                <a:gd name="T0" fmla="*/ 17 w 17"/>
                <a:gd name="T1" fmla="*/ 5 h 12"/>
                <a:gd name="T2" fmla="*/ 17 w 17"/>
                <a:gd name="T3" fmla="*/ 4 h 12"/>
                <a:gd name="T4" fmla="*/ 16 w 17"/>
                <a:gd name="T5" fmla="*/ 3 h 12"/>
                <a:gd name="T6" fmla="*/ 15 w 17"/>
                <a:gd name="T7" fmla="*/ 2 h 12"/>
                <a:gd name="T8" fmla="*/ 14 w 17"/>
                <a:gd name="T9" fmla="*/ 1 h 12"/>
                <a:gd name="T10" fmla="*/ 13 w 17"/>
                <a:gd name="T11" fmla="*/ 1 h 12"/>
                <a:gd name="T12" fmla="*/ 11 w 17"/>
                <a:gd name="T13" fmla="*/ 0 h 12"/>
                <a:gd name="T14" fmla="*/ 10 w 17"/>
                <a:gd name="T15" fmla="*/ 0 h 12"/>
                <a:gd name="T16" fmla="*/ 8 w 17"/>
                <a:gd name="T17" fmla="*/ 0 h 12"/>
                <a:gd name="T18" fmla="*/ 6 w 17"/>
                <a:gd name="T19" fmla="*/ 0 h 12"/>
                <a:gd name="T20" fmla="*/ 5 w 17"/>
                <a:gd name="T21" fmla="*/ 1 h 12"/>
                <a:gd name="T22" fmla="*/ 3 w 17"/>
                <a:gd name="T23" fmla="*/ 1 h 12"/>
                <a:gd name="T24" fmla="*/ 2 w 17"/>
                <a:gd name="T25" fmla="*/ 2 h 12"/>
                <a:gd name="T26" fmla="*/ 1 w 17"/>
                <a:gd name="T27" fmla="*/ 3 h 12"/>
                <a:gd name="T28" fmla="*/ 1 w 17"/>
                <a:gd name="T29" fmla="*/ 4 h 12"/>
                <a:gd name="T30" fmla="*/ 0 w 17"/>
                <a:gd name="T31" fmla="*/ 5 h 12"/>
                <a:gd name="T32" fmla="*/ 0 w 17"/>
                <a:gd name="T33" fmla="*/ 7 h 12"/>
                <a:gd name="T34" fmla="*/ 1 w 17"/>
                <a:gd name="T35" fmla="*/ 8 h 12"/>
                <a:gd name="T36" fmla="*/ 1 w 17"/>
                <a:gd name="T37" fmla="*/ 9 h 12"/>
                <a:gd name="T38" fmla="*/ 2 w 17"/>
                <a:gd name="T39" fmla="*/ 10 h 12"/>
                <a:gd name="T40" fmla="*/ 3 w 17"/>
                <a:gd name="T41" fmla="*/ 11 h 12"/>
                <a:gd name="T42" fmla="*/ 5 w 17"/>
                <a:gd name="T43" fmla="*/ 11 h 12"/>
                <a:gd name="T44" fmla="*/ 6 w 17"/>
                <a:gd name="T45" fmla="*/ 12 h 12"/>
                <a:gd name="T46" fmla="*/ 8 w 17"/>
                <a:gd name="T47" fmla="*/ 12 h 12"/>
                <a:gd name="T48" fmla="*/ 10 w 17"/>
                <a:gd name="T49" fmla="*/ 12 h 12"/>
                <a:gd name="T50" fmla="*/ 11 w 17"/>
                <a:gd name="T51" fmla="*/ 12 h 12"/>
                <a:gd name="T52" fmla="*/ 13 w 17"/>
                <a:gd name="T53" fmla="*/ 11 h 12"/>
                <a:gd name="T54" fmla="*/ 14 w 17"/>
                <a:gd name="T55" fmla="*/ 11 h 12"/>
                <a:gd name="T56" fmla="*/ 15 w 17"/>
                <a:gd name="T57" fmla="*/ 10 h 12"/>
                <a:gd name="T58" fmla="*/ 16 w 17"/>
                <a:gd name="T59" fmla="*/ 9 h 12"/>
                <a:gd name="T60" fmla="*/ 17 w 17"/>
                <a:gd name="T61" fmla="*/ 8 h 12"/>
                <a:gd name="T62" fmla="*/ 17 w 17"/>
                <a:gd name="T63" fmla="*/ 7 h 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"/>
                <a:gd name="T97" fmla="*/ 0 h 12"/>
                <a:gd name="T98" fmla="*/ 17 w 17"/>
                <a:gd name="T99" fmla="*/ 12 h 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" h="12">
                  <a:moveTo>
                    <a:pt x="17" y="6"/>
                  </a:moveTo>
                  <a:lnTo>
                    <a:pt x="17" y="5"/>
                  </a:lnTo>
                  <a:lnTo>
                    <a:pt x="17" y="4"/>
                  </a:lnTo>
                  <a:lnTo>
                    <a:pt x="16" y="3"/>
                  </a:lnTo>
                  <a:lnTo>
                    <a:pt x="15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2" y="9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5" y="10"/>
                  </a:lnTo>
                  <a:lnTo>
                    <a:pt x="16" y="9"/>
                  </a:lnTo>
                  <a:lnTo>
                    <a:pt x="17" y="8"/>
                  </a:lnTo>
                  <a:lnTo>
                    <a:pt x="17" y="7"/>
                  </a:lnTo>
                  <a:lnTo>
                    <a:pt x="17" y="6"/>
                  </a:lnTo>
                </a:path>
              </a:pathLst>
            </a:custGeom>
            <a:noFill/>
            <a:ln w="144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75" name="Freeform 36">
              <a:extLst>
                <a:ext uri="{FF2B5EF4-FFF2-40B4-BE49-F238E27FC236}">
                  <a16:creationId xmlns:a16="http://schemas.microsoft.com/office/drawing/2014/main" id="{F9C40A72-B7EB-4715-BAAA-D994AAAF53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6" y="3525"/>
              <a:ext cx="17" cy="12"/>
            </a:xfrm>
            <a:custGeom>
              <a:avLst/>
              <a:gdLst>
                <a:gd name="T0" fmla="*/ 17 w 17"/>
                <a:gd name="T1" fmla="*/ 5 h 12"/>
                <a:gd name="T2" fmla="*/ 16 w 17"/>
                <a:gd name="T3" fmla="*/ 4 h 12"/>
                <a:gd name="T4" fmla="*/ 16 w 17"/>
                <a:gd name="T5" fmla="*/ 3 h 12"/>
                <a:gd name="T6" fmla="*/ 15 w 17"/>
                <a:gd name="T7" fmla="*/ 2 h 12"/>
                <a:gd name="T8" fmla="*/ 14 w 17"/>
                <a:gd name="T9" fmla="*/ 1 h 12"/>
                <a:gd name="T10" fmla="*/ 12 w 17"/>
                <a:gd name="T11" fmla="*/ 1 h 12"/>
                <a:gd name="T12" fmla="*/ 11 w 17"/>
                <a:gd name="T13" fmla="*/ 0 h 12"/>
                <a:gd name="T14" fmla="*/ 9 w 17"/>
                <a:gd name="T15" fmla="*/ 0 h 12"/>
                <a:gd name="T16" fmla="*/ 7 w 17"/>
                <a:gd name="T17" fmla="*/ 0 h 12"/>
                <a:gd name="T18" fmla="*/ 6 w 17"/>
                <a:gd name="T19" fmla="*/ 0 h 12"/>
                <a:gd name="T20" fmla="*/ 4 w 17"/>
                <a:gd name="T21" fmla="*/ 1 h 12"/>
                <a:gd name="T22" fmla="*/ 3 w 17"/>
                <a:gd name="T23" fmla="*/ 1 h 12"/>
                <a:gd name="T24" fmla="*/ 2 w 17"/>
                <a:gd name="T25" fmla="*/ 2 h 12"/>
                <a:gd name="T26" fmla="*/ 1 w 17"/>
                <a:gd name="T27" fmla="*/ 3 h 12"/>
                <a:gd name="T28" fmla="*/ 0 w 17"/>
                <a:gd name="T29" fmla="*/ 4 h 12"/>
                <a:gd name="T30" fmla="*/ 0 w 17"/>
                <a:gd name="T31" fmla="*/ 5 h 12"/>
                <a:gd name="T32" fmla="*/ 0 w 17"/>
                <a:gd name="T33" fmla="*/ 7 h 12"/>
                <a:gd name="T34" fmla="*/ 0 w 17"/>
                <a:gd name="T35" fmla="*/ 8 h 12"/>
                <a:gd name="T36" fmla="*/ 1 w 17"/>
                <a:gd name="T37" fmla="*/ 9 h 12"/>
                <a:gd name="T38" fmla="*/ 2 w 17"/>
                <a:gd name="T39" fmla="*/ 10 h 12"/>
                <a:gd name="T40" fmla="*/ 3 w 17"/>
                <a:gd name="T41" fmla="*/ 11 h 12"/>
                <a:gd name="T42" fmla="*/ 4 w 17"/>
                <a:gd name="T43" fmla="*/ 11 h 12"/>
                <a:gd name="T44" fmla="*/ 6 w 17"/>
                <a:gd name="T45" fmla="*/ 12 h 12"/>
                <a:gd name="T46" fmla="*/ 7 w 17"/>
                <a:gd name="T47" fmla="*/ 12 h 12"/>
                <a:gd name="T48" fmla="*/ 9 w 17"/>
                <a:gd name="T49" fmla="*/ 12 h 12"/>
                <a:gd name="T50" fmla="*/ 11 w 17"/>
                <a:gd name="T51" fmla="*/ 12 h 12"/>
                <a:gd name="T52" fmla="*/ 12 w 17"/>
                <a:gd name="T53" fmla="*/ 11 h 12"/>
                <a:gd name="T54" fmla="*/ 14 w 17"/>
                <a:gd name="T55" fmla="*/ 11 h 12"/>
                <a:gd name="T56" fmla="*/ 15 w 17"/>
                <a:gd name="T57" fmla="*/ 10 h 12"/>
                <a:gd name="T58" fmla="*/ 16 w 17"/>
                <a:gd name="T59" fmla="*/ 9 h 12"/>
                <a:gd name="T60" fmla="*/ 16 w 17"/>
                <a:gd name="T61" fmla="*/ 8 h 12"/>
                <a:gd name="T62" fmla="*/ 17 w 17"/>
                <a:gd name="T63" fmla="*/ 7 h 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"/>
                <a:gd name="T97" fmla="*/ 0 h 12"/>
                <a:gd name="T98" fmla="*/ 17 w 17"/>
                <a:gd name="T99" fmla="*/ 12 h 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" h="12">
                  <a:moveTo>
                    <a:pt x="17" y="6"/>
                  </a:moveTo>
                  <a:lnTo>
                    <a:pt x="17" y="5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2" y="11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4" y="10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7" y="7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FFFFFF"/>
            </a:solidFill>
            <a:ln w="14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76" name="Freeform 37">
              <a:extLst>
                <a:ext uri="{FF2B5EF4-FFF2-40B4-BE49-F238E27FC236}">
                  <a16:creationId xmlns:a16="http://schemas.microsoft.com/office/drawing/2014/main" id="{3092CC6A-B89A-49F8-9FED-D12405DFC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6" y="3525"/>
              <a:ext cx="17" cy="12"/>
            </a:xfrm>
            <a:custGeom>
              <a:avLst/>
              <a:gdLst>
                <a:gd name="T0" fmla="*/ 17 w 17"/>
                <a:gd name="T1" fmla="*/ 5 h 12"/>
                <a:gd name="T2" fmla="*/ 16 w 17"/>
                <a:gd name="T3" fmla="*/ 4 h 12"/>
                <a:gd name="T4" fmla="*/ 16 w 17"/>
                <a:gd name="T5" fmla="*/ 3 h 12"/>
                <a:gd name="T6" fmla="*/ 15 w 17"/>
                <a:gd name="T7" fmla="*/ 2 h 12"/>
                <a:gd name="T8" fmla="*/ 14 w 17"/>
                <a:gd name="T9" fmla="*/ 1 h 12"/>
                <a:gd name="T10" fmla="*/ 12 w 17"/>
                <a:gd name="T11" fmla="*/ 1 h 12"/>
                <a:gd name="T12" fmla="*/ 11 w 17"/>
                <a:gd name="T13" fmla="*/ 0 h 12"/>
                <a:gd name="T14" fmla="*/ 9 w 17"/>
                <a:gd name="T15" fmla="*/ 0 h 12"/>
                <a:gd name="T16" fmla="*/ 7 w 17"/>
                <a:gd name="T17" fmla="*/ 0 h 12"/>
                <a:gd name="T18" fmla="*/ 6 w 17"/>
                <a:gd name="T19" fmla="*/ 0 h 12"/>
                <a:gd name="T20" fmla="*/ 4 w 17"/>
                <a:gd name="T21" fmla="*/ 1 h 12"/>
                <a:gd name="T22" fmla="*/ 3 w 17"/>
                <a:gd name="T23" fmla="*/ 1 h 12"/>
                <a:gd name="T24" fmla="*/ 2 w 17"/>
                <a:gd name="T25" fmla="*/ 2 h 12"/>
                <a:gd name="T26" fmla="*/ 1 w 17"/>
                <a:gd name="T27" fmla="*/ 3 h 12"/>
                <a:gd name="T28" fmla="*/ 0 w 17"/>
                <a:gd name="T29" fmla="*/ 4 h 12"/>
                <a:gd name="T30" fmla="*/ 0 w 17"/>
                <a:gd name="T31" fmla="*/ 5 h 12"/>
                <a:gd name="T32" fmla="*/ 0 w 17"/>
                <a:gd name="T33" fmla="*/ 7 h 12"/>
                <a:gd name="T34" fmla="*/ 0 w 17"/>
                <a:gd name="T35" fmla="*/ 8 h 12"/>
                <a:gd name="T36" fmla="*/ 1 w 17"/>
                <a:gd name="T37" fmla="*/ 9 h 12"/>
                <a:gd name="T38" fmla="*/ 2 w 17"/>
                <a:gd name="T39" fmla="*/ 10 h 12"/>
                <a:gd name="T40" fmla="*/ 3 w 17"/>
                <a:gd name="T41" fmla="*/ 11 h 12"/>
                <a:gd name="T42" fmla="*/ 4 w 17"/>
                <a:gd name="T43" fmla="*/ 11 h 12"/>
                <a:gd name="T44" fmla="*/ 6 w 17"/>
                <a:gd name="T45" fmla="*/ 12 h 12"/>
                <a:gd name="T46" fmla="*/ 7 w 17"/>
                <a:gd name="T47" fmla="*/ 12 h 12"/>
                <a:gd name="T48" fmla="*/ 9 w 17"/>
                <a:gd name="T49" fmla="*/ 12 h 12"/>
                <a:gd name="T50" fmla="*/ 11 w 17"/>
                <a:gd name="T51" fmla="*/ 12 h 12"/>
                <a:gd name="T52" fmla="*/ 12 w 17"/>
                <a:gd name="T53" fmla="*/ 11 h 12"/>
                <a:gd name="T54" fmla="*/ 14 w 17"/>
                <a:gd name="T55" fmla="*/ 11 h 12"/>
                <a:gd name="T56" fmla="*/ 15 w 17"/>
                <a:gd name="T57" fmla="*/ 10 h 12"/>
                <a:gd name="T58" fmla="*/ 16 w 17"/>
                <a:gd name="T59" fmla="*/ 9 h 12"/>
                <a:gd name="T60" fmla="*/ 16 w 17"/>
                <a:gd name="T61" fmla="*/ 8 h 12"/>
                <a:gd name="T62" fmla="*/ 17 w 17"/>
                <a:gd name="T63" fmla="*/ 7 h 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"/>
                <a:gd name="T97" fmla="*/ 0 h 12"/>
                <a:gd name="T98" fmla="*/ 17 w 17"/>
                <a:gd name="T99" fmla="*/ 12 h 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" h="12">
                  <a:moveTo>
                    <a:pt x="17" y="6"/>
                  </a:moveTo>
                  <a:lnTo>
                    <a:pt x="17" y="5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2" y="11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4" y="10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7" y="7"/>
                  </a:lnTo>
                  <a:lnTo>
                    <a:pt x="17" y="6"/>
                  </a:lnTo>
                </a:path>
              </a:pathLst>
            </a:custGeom>
            <a:noFill/>
            <a:ln w="144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77" name="Freeform 38">
              <a:extLst>
                <a:ext uri="{FF2B5EF4-FFF2-40B4-BE49-F238E27FC236}">
                  <a16:creationId xmlns:a16="http://schemas.microsoft.com/office/drawing/2014/main" id="{06E75308-5654-4E8C-8750-0CE292356F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6" y="3542"/>
              <a:ext cx="17" cy="12"/>
            </a:xfrm>
            <a:custGeom>
              <a:avLst/>
              <a:gdLst>
                <a:gd name="T0" fmla="*/ 17 w 17"/>
                <a:gd name="T1" fmla="*/ 6 h 12"/>
                <a:gd name="T2" fmla="*/ 16 w 17"/>
                <a:gd name="T3" fmla="*/ 4 h 12"/>
                <a:gd name="T4" fmla="*/ 16 w 17"/>
                <a:gd name="T5" fmla="*/ 3 h 12"/>
                <a:gd name="T6" fmla="*/ 15 w 17"/>
                <a:gd name="T7" fmla="*/ 2 h 12"/>
                <a:gd name="T8" fmla="*/ 13 w 17"/>
                <a:gd name="T9" fmla="*/ 2 h 12"/>
                <a:gd name="T10" fmla="*/ 12 w 17"/>
                <a:gd name="T11" fmla="*/ 1 h 12"/>
                <a:gd name="T12" fmla="*/ 11 w 17"/>
                <a:gd name="T13" fmla="*/ 1 h 12"/>
                <a:gd name="T14" fmla="*/ 9 w 17"/>
                <a:gd name="T15" fmla="*/ 0 h 12"/>
                <a:gd name="T16" fmla="*/ 7 w 17"/>
                <a:gd name="T17" fmla="*/ 0 h 12"/>
                <a:gd name="T18" fmla="*/ 6 w 17"/>
                <a:gd name="T19" fmla="*/ 1 h 12"/>
                <a:gd name="T20" fmla="*/ 4 w 17"/>
                <a:gd name="T21" fmla="*/ 1 h 12"/>
                <a:gd name="T22" fmla="*/ 3 w 17"/>
                <a:gd name="T23" fmla="*/ 2 h 12"/>
                <a:gd name="T24" fmla="*/ 1 w 17"/>
                <a:gd name="T25" fmla="*/ 2 h 12"/>
                <a:gd name="T26" fmla="*/ 1 w 17"/>
                <a:gd name="T27" fmla="*/ 3 h 12"/>
                <a:gd name="T28" fmla="*/ 0 w 17"/>
                <a:gd name="T29" fmla="*/ 4 h 12"/>
                <a:gd name="T30" fmla="*/ 0 w 17"/>
                <a:gd name="T31" fmla="*/ 6 h 12"/>
                <a:gd name="T32" fmla="*/ 0 w 17"/>
                <a:gd name="T33" fmla="*/ 7 h 12"/>
                <a:gd name="T34" fmla="*/ 0 w 17"/>
                <a:gd name="T35" fmla="*/ 8 h 12"/>
                <a:gd name="T36" fmla="*/ 1 w 17"/>
                <a:gd name="T37" fmla="*/ 9 h 12"/>
                <a:gd name="T38" fmla="*/ 1 w 17"/>
                <a:gd name="T39" fmla="*/ 10 h 12"/>
                <a:gd name="T40" fmla="*/ 3 w 17"/>
                <a:gd name="T41" fmla="*/ 11 h 12"/>
                <a:gd name="T42" fmla="*/ 4 w 17"/>
                <a:gd name="T43" fmla="*/ 11 h 12"/>
                <a:gd name="T44" fmla="*/ 6 w 17"/>
                <a:gd name="T45" fmla="*/ 12 h 12"/>
                <a:gd name="T46" fmla="*/ 7 w 17"/>
                <a:gd name="T47" fmla="*/ 12 h 12"/>
                <a:gd name="T48" fmla="*/ 9 w 17"/>
                <a:gd name="T49" fmla="*/ 12 h 12"/>
                <a:gd name="T50" fmla="*/ 11 w 17"/>
                <a:gd name="T51" fmla="*/ 12 h 12"/>
                <a:gd name="T52" fmla="*/ 12 w 17"/>
                <a:gd name="T53" fmla="*/ 11 h 12"/>
                <a:gd name="T54" fmla="*/ 13 w 17"/>
                <a:gd name="T55" fmla="*/ 11 h 12"/>
                <a:gd name="T56" fmla="*/ 15 w 17"/>
                <a:gd name="T57" fmla="*/ 10 h 12"/>
                <a:gd name="T58" fmla="*/ 16 w 17"/>
                <a:gd name="T59" fmla="*/ 9 h 12"/>
                <a:gd name="T60" fmla="*/ 16 w 17"/>
                <a:gd name="T61" fmla="*/ 8 h 12"/>
                <a:gd name="T62" fmla="*/ 17 w 17"/>
                <a:gd name="T63" fmla="*/ 7 h 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"/>
                <a:gd name="T97" fmla="*/ 0 h 12"/>
                <a:gd name="T98" fmla="*/ 17 w 17"/>
                <a:gd name="T99" fmla="*/ 12 h 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" h="12">
                  <a:moveTo>
                    <a:pt x="17" y="6"/>
                  </a:moveTo>
                  <a:lnTo>
                    <a:pt x="17" y="6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2" y="11"/>
                  </a:lnTo>
                  <a:lnTo>
                    <a:pt x="13" y="11"/>
                  </a:lnTo>
                  <a:lnTo>
                    <a:pt x="14" y="10"/>
                  </a:lnTo>
                  <a:lnTo>
                    <a:pt x="15" y="10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FFFFFF"/>
            </a:solidFill>
            <a:ln w="14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78" name="Freeform 39">
              <a:extLst>
                <a:ext uri="{FF2B5EF4-FFF2-40B4-BE49-F238E27FC236}">
                  <a16:creationId xmlns:a16="http://schemas.microsoft.com/office/drawing/2014/main" id="{25BA212E-8832-470E-AB99-94D7728EE5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6" y="3542"/>
              <a:ext cx="17" cy="12"/>
            </a:xfrm>
            <a:custGeom>
              <a:avLst/>
              <a:gdLst>
                <a:gd name="T0" fmla="*/ 17 w 17"/>
                <a:gd name="T1" fmla="*/ 6 h 12"/>
                <a:gd name="T2" fmla="*/ 16 w 17"/>
                <a:gd name="T3" fmla="*/ 4 h 12"/>
                <a:gd name="T4" fmla="*/ 16 w 17"/>
                <a:gd name="T5" fmla="*/ 3 h 12"/>
                <a:gd name="T6" fmla="*/ 15 w 17"/>
                <a:gd name="T7" fmla="*/ 2 h 12"/>
                <a:gd name="T8" fmla="*/ 13 w 17"/>
                <a:gd name="T9" fmla="*/ 2 h 12"/>
                <a:gd name="T10" fmla="*/ 12 w 17"/>
                <a:gd name="T11" fmla="*/ 1 h 12"/>
                <a:gd name="T12" fmla="*/ 11 w 17"/>
                <a:gd name="T13" fmla="*/ 1 h 12"/>
                <a:gd name="T14" fmla="*/ 9 w 17"/>
                <a:gd name="T15" fmla="*/ 0 h 12"/>
                <a:gd name="T16" fmla="*/ 7 w 17"/>
                <a:gd name="T17" fmla="*/ 0 h 12"/>
                <a:gd name="T18" fmla="*/ 6 w 17"/>
                <a:gd name="T19" fmla="*/ 1 h 12"/>
                <a:gd name="T20" fmla="*/ 4 w 17"/>
                <a:gd name="T21" fmla="*/ 1 h 12"/>
                <a:gd name="T22" fmla="*/ 3 w 17"/>
                <a:gd name="T23" fmla="*/ 2 h 12"/>
                <a:gd name="T24" fmla="*/ 1 w 17"/>
                <a:gd name="T25" fmla="*/ 2 h 12"/>
                <a:gd name="T26" fmla="*/ 1 w 17"/>
                <a:gd name="T27" fmla="*/ 3 h 12"/>
                <a:gd name="T28" fmla="*/ 0 w 17"/>
                <a:gd name="T29" fmla="*/ 4 h 12"/>
                <a:gd name="T30" fmla="*/ 0 w 17"/>
                <a:gd name="T31" fmla="*/ 6 h 12"/>
                <a:gd name="T32" fmla="*/ 0 w 17"/>
                <a:gd name="T33" fmla="*/ 7 h 12"/>
                <a:gd name="T34" fmla="*/ 0 w 17"/>
                <a:gd name="T35" fmla="*/ 8 h 12"/>
                <a:gd name="T36" fmla="*/ 1 w 17"/>
                <a:gd name="T37" fmla="*/ 9 h 12"/>
                <a:gd name="T38" fmla="*/ 1 w 17"/>
                <a:gd name="T39" fmla="*/ 10 h 12"/>
                <a:gd name="T40" fmla="*/ 3 w 17"/>
                <a:gd name="T41" fmla="*/ 11 h 12"/>
                <a:gd name="T42" fmla="*/ 4 w 17"/>
                <a:gd name="T43" fmla="*/ 11 h 12"/>
                <a:gd name="T44" fmla="*/ 6 w 17"/>
                <a:gd name="T45" fmla="*/ 12 h 12"/>
                <a:gd name="T46" fmla="*/ 7 w 17"/>
                <a:gd name="T47" fmla="*/ 12 h 12"/>
                <a:gd name="T48" fmla="*/ 9 w 17"/>
                <a:gd name="T49" fmla="*/ 12 h 12"/>
                <a:gd name="T50" fmla="*/ 11 w 17"/>
                <a:gd name="T51" fmla="*/ 12 h 12"/>
                <a:gd name="T52" fmla="*/ 12 w 17"/>
                <a:gd name="T53" fmla="*/ 11 h 12"/>
                <a:gd name="T54" fmla="*/ 13 w 17"/>
                <a:gd name="T55" fmla="*/ 11 h 12"/>
                <a:gd name="T56" fmla="*/ 15 w 17"/>
                <a:gd name="T57" fmla="*/ 10 h 12"/>
                <a:gd name="T58" fmla="*/ 16 w 17"/>
                <a:gd name="T59" fmla="*/ 9 h 12"/>
                <a:gd name="T60" fmla="*/ 16 w 17"/>
                <a:gd name="T61" fmla="*/ 8 h 12"/>
                <a:gd name="T62" fmla="*/ 17 w 17"/>
                <a:gd name="T63" fmla="*/ 7 h 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"/>
                <a:gd name="T97" fmla="*/ 0 h 12"/>
                <a:gd name="T98" fmla="*/ 17 w 17"/>
                <a:gd name="T99" fmla="*/ 12 h 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" h="12">
                  <a:moveTo>
                    <a:pt x="17" y="6"/>
                  </a:moveTo>
                  <a:lnTo>
                    <a:pt x="17" y="6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2" y="11"/>
                  </a:lnTo>
                  <a:lnTo>
                    <a:pt x="13" y="11"/>
                  </a:lnTo>
                  <a:lnTo>
                    <a:pt x="14" y="10"/>
                  </a:lnTo>
                  <a:lnTo>
                    <a:pt x="15" y="10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17" y="6"/>
                  </a:lnTo>
                </a:path>
              </a:pathLst>
            </a:custGeom>
            <a:noFill/>
            <a:ln w="144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79" name="Freeform 40">
              <a:extLst>
                <a:ext uri="{FF2B5EF4-FFF2-40B4-BE49-F238E27FC236}">
                  <a16:creationId xmlns:a16="http://schemas.microsoft.com/office/drawing/2014/main" id="{0C13A48E-570F-4462-B6FC-C2BC83AC14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5" y="3542"/>
              <a:ext cx="17" cy="12"/>
            </a:xfrm>
            <a:custGeom>
              <a:avLst/>
              <a:gdLst>
                <a:gd name="T0" fmla="*/ 17 w 17"/>
                <a:gd name="T1" fmla="*/ 6 h 12"/>
                <a:gd name="T2" fmla="*/ 17 w 17"/>
                <a:gd name="T3" fmla="*/ 4 h 12"/>
                <a:gd name="T4" fmla="*/ 16 w 17"/>
                <a:gd name="T5" fmla="*/ 3 h 12"/>
                <a:gd name="T6" fmla="*/ 15 w 17"/>
                <a:gd name="T7" fmla="*/ 2 h 12"/>
                <a:gd name="T8" fmla="*/ 14 w 17"/>
                <a:gd name="T9" fmla="*/ 2 h 12"/>
                <a:gd name="T10" fmla="*/ 13 w 17"/>
                <a:gd name="T11" fmla="*/ 1 h 12"/>
                <a:gd name="T12" fmla="*/ 11 w 17"/>
                <a:gd name="T13" fmla="*/ 1 h 12"/>
                <a:gd name="T14" fmla="*/ 10 w 17"/>
                <a:gd name="T15" fmla="*/ 0 h 12"/>
                <a:gd name="T16" fmla="*/ 8 w 17"/>
                <a:gd name="T17" fmla="*/ 0 h 12"/>
                <a:gd name="T18" fmla="*/ 6 w 17"/>
                <a:gd name="T19" fmla="*/ 1 h 12"/>
                <a:gd name="T20" fmla="*/ 5 w 17"/>
                <a:gd name="T21" fmla="*/ 1 h 12"/>
                <a:gd name="T22" fmla="*/ 3 w 17"/>
                <a:gd name="T23" fmla="*/ 2 h 12"/>
                <a:gd name="T24" fmla="*/ 2 w 17"/>
                <a:gd name="T25" fmla="*/ 2 h 12"/>
                <a:gd name="T26" fmla="*/ 1 w 17"/>
                <a:gd name="T27" fmla="*/ 3 h 12"/>
                <a:gd name="T28" fmla="*/ 1 w 17"/>
                <a:gd name="T29" fmla="*/ 4 h 12"/>
                <a:gd name="T30" fmla="*/ 0 w 17"/>
                <a:gd name="T31" fmla="*/ 6 h 12"/>
                <a:gd name="T32" fmla="*/ 0 w 17"/>
                <a:gd name="T33" fmla="*/ 7 h 12"/>
                <a:gd name="T34" fmla="*/ 1 w 17"/>
                <a:gd name="T35" fmla="*/ 8 h 12"/>
                <a:gd name="T36" fmla="*/ 1 w 17"/>
                <a:gd name="T37" fmla="*/ 9 h 12"/>
                <a:gd name="T38" fmla="*/ 2 w 17"/>
                <a:gd name="T39" fmla="*/ 10 h 12"/>
                <a:gd name="T40" fmla="*/ 3 w 17"/>
                <a:gd name="T41" fmla="*/ 11 h 12"/>
                <a:gd name="T42" fmla="*/ 5 w 17"/>
                <a:gd name="T43" fmla="*/ 11 h 12"/>
                <a:gd name="T44" fmla="*/ 6 w 17"/>
                <a:gd name="T45" fmla="*/ 12 h 12"/>
                <a:gd name="T46" fmla="*/ 8 w 17"/>
                <a:gd name="T47" fmla="*/ 12 h 12"/>
                <a:gd name="T48" fmla="*/ 10 w 17"/>
                <a:gd name="T49" fmla="*/ 12 h 12"/>
                <a:gd name="T50" fmla="*/ 11 w 17"/>
                <a:gd name="T51" fmla="*/ 12 h 12"/>
                <a:gd name="T52" fmla="*/ 13 w 17"/>
                <a:gd name="T53" fmla="*/ 11 h 12"/>
                <a:gd name="T54" fmla="*/ 14 w 17"/>
                <a:gd name="T55" fmla="*/ 11 h 12"/>
                <a:gd name="T56" fmla="*/ 15 w 17"/>
                <a:gd name="T57" fmla="*/ 10 h 12"/>
                <a:gd name="T58" fmla="*/ 16 w 17"/>
                <a:gd name="T59" fmla="*/ 9 h 12"/>
                <a:gd name="T60" fmla="*/ 17 w 17"/>
                <a:gd name="T61" fmla="*/ 8 h 12"/>
                <a:gd name="T62" fmla="*/ 17 w 17"/>
                <a:gd name="T63" fmla="*/ 7 h 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"/>
                <a:gd name="T97" fmla="*/ 0 h 12"/>
                <a:gd name="T98" fmla="*/ 17 w 17"/>
                <a:gd name="T99" fmla="*/ 12 h 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" h="12">
                  <a:moveTo>
                    <a:pt x="17" y="6"/>
                  </a:moveTo>
                  <a:lnTo>
                    <a:pt x="17" y="6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6" y="3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5" y="10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7" y="9"/>
                  </a:lnTo>
                  <a:lnTo>
                    <a:pt x="17" y="8"/>
                  </a:lnTo>
                  <a:lnTo>
                    <a:pt x="17" y="7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FFFFFF"/>
            </a:solidFill>
            <a:ln w="14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80" name="Freeform 41">
              <a:extLst>
                <a:ext uri="{FF2B5EF4-FFF2-40B4-BE49-F238E27FC236}">
                  <a16:creationId xmlns:a16="http://schemas.microsoft.com/office/drawing/2014/main" id="{E8FD11DE-897F-4400-99FE-FEF7B506D5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5" y="3542"/>
              <a:ext cx="17" cy="12"/>
            </a:xfrm>
            <a:custGeom>
              <a:avLst/>
              <a:gdLst>
                <a:gd name="T0" fmla="*/ 17 w 17"/>
                <a:gd name="T1" fmla="*/ 6 h 12"/>
                <a:gd name="T2" fmla="*/ 17 w 17"/>
                <a:gd name="T3" fmla="*/ 4 h 12"/>
                <a:gd name="T4" fmla="*/ 16 w 17"/>
                <a:gd name="T5" fmla="*/ 3 h 12"/>
                <a:gd name="T6" fmla="*/ 15 w 17"/>
                <a:gd name="T7" fmla="*/ 2 h 12"/>
                <a:gd name="T8" fmla="*/ 14 w 17"/>
                <a:gd name="T9" fmla="*/ 2 h 12"/>
                <a:gd name="T10" fmla="*/ 13 w 17"/>
                <a:gd name="T11" fmla="*/ 1 h 12"/>
                <a:gd name="T12" fmla="*/ 11 w 17"/>
                <a:gd name="T13" fmla="*/ 1 h 12"/>
                <a:gd name="T14" fmla="*/ 10 w 17"/>
                <a:gd name="T15" fmla="*/ 0 h 12"/>
                <a:gd name="T16" fmla="*/ 8 w 17"/>
                <a:gd name="T17" fmla="*/ 0 h 12"/>
                <a:gd name="T18" fmla="*/ 6 w 17"/>
                <a:gd name="T19" fmla="*/ 1 h 12"/>
                <a:gd name="T20" fmla="*/ 5 w 17"/>
                <a:gd name="T21" fmla="*/ 1 h 12"/>
                <a:gd name="T22" fmla="*/ 3 w 17"/>
                <a:gd name="T23" fmla="*/ 2 h 12"/>
                <a:gd name="T24" fmla="*/ 2 w 17"/>
                <a:gd name="T25" fmla="*/ 2 h 12"/>
                <a:gd name="T26" fmla="*/ 1 w 17"/>
                <a:gd name="T27" fmla="*/ 3 h 12"/>
                <a:gd name="T28" fmla="*/ 1 w 17"/>
                <a:gd name="T29" fmla="*/ 4 h 12"/>
                <a:gd name="T30" fmla="*/ 0 w 17"/>
                <a:gd name="T31" fmla="*/ 6 h 12"/>
                <a:gd name="T32" fmla="*/ 0 w 17"/>
                <a:gd name="T33" fmla="*/ 7 h 12"/>
                <a:gd name="T34" fmla="*/ 1 w 17"/>
                <a:gd name="T35" fmla="*/ 8 h 12"/>
                <a:gd name="T36" fmla="*/ 1 w 17"/>
                <a:gd name="T37" fmla="*/ 9 h 12"/>
                <a:gd name="T38" fmla="*/ 2 w 17"/>
                <a:gd name="T39" fmla="*/ 10 h 12"/>
                <a:gd name="T40" fmla="*/ 3 w 17"/>
                <a:gd name="T41" fmla="*/ 11 h 12"/>
                <a:gd name="T42" fmla="*/ 5 w 17"/>
                <a:gd name="T43" fmla="*/ 11 h 12"/>
                <a:gd name="T44" fmla="*/ 6 w 17"/>
                <a:gd name="T45" fmla="*/ 12 h 12"/>
                <a:gd name="T46" fmla="*/ 8 w 17"/>
                <a:gd name="T47" fmla="*/ 12 h 12"/>
                <a:gd name="T48" fmla="*/ 10 w 17"/>
                <a:gd name="T49" fmla="*/ 12 h 12"/>
                <a:gd name="T50" fmla="*/ 11 w 17"/>
                <a:gd name="T51" fmla="*/ 12 h 12"/>
                <a:gd name="T52" fmla="*/ 13 w 17"/>
                <a:gd name="T53" fmla="*/ 11 h 12"/>
                <a:gd name="T54" fmla="*/ 14 w 17"/>
                <a:gd name="T55" fmla="*/ 11 h 12"/>
                <a:gd name="T56" fmla="*/ 15 w 17"/>
                <a:gd name="T57" fmla="*/ 10 h 12"/>
                <a:gd name="T58" fmla="*/ 16 w 17"/>
                <a:gd name="T59" fmla="*/ 9 h 12"/>
                <a:gd name="T60" fmla="*/ 17 w 17"/>
                <a:gd name="T61" fmla="*/ 8 h 12"/>
                <a:gd name="T62" fmla="*/ 17 w 17"/>
                <a:gd name="T63" fmla="*/ 7 h 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"/>
                <a:gd name="T97" fmla="*/ 0 h 12"/>
                <a:gd name="T98" fmla="*/ 17 w 17"/>
                <a:gd name="T99" fmla="*/ 12 h 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" h="12">
                  <a:moveTo>
                    <a:pt x="17" y="6"/>
                  </a:moveTo>
                  <a:lnTo>
                    <a:pt x="17" y="6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6" y="3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5" y="10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7" y="9"/>
                  </a:lnTo>
                  <a:lnTo>
                    <a:pt x="17" y="8"/>
                  </a:lnTo>
                  <a:lnTo>
                    <a:pt x="17" y="7"/>
                  </a:lnTo>
                  <a:lnTo>
                    <a:pt x="17" y="6"/>
                  </a:lnTo>
                </a:path>
              </a:pathLst>
            </a:custGeom>
            <a:noFill/>
            <a:ln w="144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81" name="Freeform 42">
              <a:extLst>
                <a:ext uri="{FF2B5EF4-FFF2-40B4-BE49-F238E27FC236}">
                  <a16:creationId xmlns:a16="http://schemas.microsoft.com/office/drawing/2014/main" id="{877E0C0A-9F0F-49A9-AA30-E79D3B7F09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6" y="3542"/>
              <a:ext cx="17" cy="12"/>
            </a:xfrm>
            <a:custGeom>
              <a:avLst/>
              <a:gdLst>
                <a:gd name="T0" fmla="*/ 17 w 17"/>
                <a:gd name="T1" fmla="*/ 6 h 12"/>
                <a:gd name="T2" fmla="*/ 16 w 17"/>
                <a:gd name="T3" fmla="*/ 4 h 12"/>
                <a:gd name="T4" fmla="*/ 16 w 17"/>
                <a:gd name="T5" fmla="*/ 3 h 12"/>
                <a:gd name="T6" fmla="*/ 15 w 17"/>
                <a:gd name="T7" fmla="*/ 2 h 12"/>
                <a:gd name="T8" fmla="*/ 14 w 17"/>
                <a:gd name="T9" fmla="*/ 2 h 12"/>
                <a:gd name="T10" fmla="*/ 12 w 17"/>
                <a:gd name="T11" fmla="*/ 1 h 12"/>
                <a:gd name="T12" fmla="*/ 11 w 17"/>
                <a:gd name="T13" fmla="*/ 1 h 12"/>
                <a:gd name="T14" fmla="*/ 9 w 17"/>
                <a:gd name="T15" fmla="*/ 0 h 12"/>
                <a:gd name="T16" fmla="*/ 7 w 17"/>
                <a:gd name="T17" fmla="*/ 0 h 12"/>
                <a:gd name="T18" fmla="*/ 6 w 17"/>
                <a:gd name="T19" fmla="*/ 1 h 12"/>
                <a:gd name="T20" fmla="*/ 4 w 17"/>
                <a:gd name="T21" fmla="*/ 1 h 12"/>
                <a:gd name="T22" fmla="*/ 3 w 17"/>
                <a:gd name="T23" fmla="*/ 2 h 12"/>
                <a:gd name="T24" fmla="*/ 2 w 17"/>
                <a:gd name="T25" fmla="*/ 2 h 12"/>
                <a:gd name="T26" fmla="*/ 1 w 17"/>
                <a:gd name="T27" fmla="*/ 3 h 12"/>
                <a:gd name="T28" fmla="*/ 0 w 17"/>
                <a:gd name="T29" fmla="*/ 4 h 12"/>
                <a:gd name="T30" fmla="*/ 0 w 17"/>
                <a:gd name="T31" fmla="*/ 6 h 12"/>
                <a:gd name="T32" fmla="*/ 0 w 17"/>
                <a:gd name="T33" fmla="*/ 7 h 12"/>
                <a:gd name="T34" fmla="*/ 0 w 17"/>
                <a:gd name="T35" fmla="*/ 8 h 12"/>
                <a:gd name="T36" fmla="*/ 1 w 17"/>
                <a:gd name="T37" fmla="*/ 9 h 12"/>
                <a:gd name="T38" fmla="*/ 2 w 17"/>
                <a:gd name="T39" fmla="*/ 10 h 12"/>
                <a:gd name="T40" fmla="*/ 3 w 17"/>
                <a:gd name="T41" fmla="*/ 11 h 12"/>
                <a:gd name="T42" fmla="*/ 4 w 17"/>
                <a:gd name="T43" fmla="*/ 11 h 12"/>
                <a:gd name="T44" fmla="*/ 6 w 17"/>
                <a:gd name="T45" fmla="*/ 12 h 12"/>
                <a:gd name="T46" fmla="*/ 7 w 17"/>
                <a:gd name="T47" fmla="*/ 12 h 12"/>
                <a:gd name="T48" fmla="*/ 9 w 17"/>
                <a:gd name="T49" fmla="*/ 12 h 12"/>
                <a:gd name="T50" fmla="*/ 11 w 17"/>
                <a:gd name="T51" fmla="*/ 12 h 12"/>
                <a:gd name="T52" fmla="*/ 12 w 17"/>
                <a:gd name="T53" fmla="*/ 11 h 12"/>
                <a:gd name="T54" fmla="*/ 14 w 17"/>
                <a:gd name="T55" fmla="*/ 11 h 12"/>
                <a:gd name="T56" fmla="*/ 15 w 17"/>
                <a:gd name="T57" fmla="*/ 10 h 12"/>
                <a:gd name="T58" fmla="*/ 16 w 17"/>
                <a:gd name="T59" fmla="*/ 9 h 12"/>
                <a:gd name="T60" fmla="*/ 16 w 17"/>
                <a:gd name="T61" fmla="*/ 8 h 12"/>
                <a:gd name="T62" fmla="*/ 17 w 17"/>
                <a:gd name="T63" fmla="*/ 7 h 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"/>
                <a:gd name="T97" fmla="*/ 0 h 12"/>
                <a:gd name="T98" fmla="*/ 17 w 17"/>
                <a:gd name="T99" fmla="*/ 12 h 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" h="12">
                  <a:moveTo>
                    <a:pt x="17" y="6"/>
                  </a:moveTo>
                  <a:lnTo>
                    <a:pt x="17" y="6"/>
                  </a:lnTo>
                  <a:lnTo>
                    <a:pt x="17" y="5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2" y="11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4" y="10"/>
                  </a:lnTo>
                  <a:lnTo>
                    <a:pt x="15" y="10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7" y="7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FFFFFF"/>
            </a:solidFill>
            <a:ln w="14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82" name="Freeform 43">
              <a:extLst>
                <a:ext uri="{FF2B5EF4-FFF2-40B4-BE49-F238E27FC236}">
                  <a16:creationId xmlns:a16="http://schemas.microsoft.com/office/drawing/2014/main" id="{D687835E-53E7-43B5-BA4D-31F5E84092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6" y="3542"/>
              <a:ext cx="17" cy="12"/>
            </a:xfrm>
            <a:custGeom>
              <a:avLst/>
              <a:gdLst>
                <a:gd name="T0" fmla="*/ 17 w 17"/>
                <a:gd name="T1" fmla="*/ 6 h 12"/>
                <a:gd name="T2" fmla="*/ 16 w 17"/>
                <a:gd name="T3" fmla="*/ 4 h 12"/>
                <a:gd name="T4" fmla="*/ 16 w 17"/>
                <a:gd name="T5" fmla="*/ 3 h 12"/>
                <a:gd name="T6" fmla="*/ 15 w 17"/>
                <a:gd name="T7" fmla="*/ 2 h 12"/>
                <a:gd name="T8" fmla="*/ 14 w 17"/>
                <a:gd name="T9" fmla="*/ 2 h 12"/>
                <a:gd name="T10" fmla="*/ 12 w 17"/>
                <a:gd name="T11" fmla="*/ 1 h 12"/>
                <a:gd name="T12" fmla="*/ 11 w 17"/>
                <a:gd name="T13" fmla="*/ 1 h 12"/>
                <a:gd name="T14" fmla="*/ 9 w 17"/>
                <a:gd name="T15" fmla="*/ 0 h 12"/>
                <a:gd name="T16" fmla="*/ 7 w 17"/>
                <a:gd name="T17" fmla="*/ 0 h 12"/>
                <a:gd name="T18" fmla="*/ 6 w 17"/>
                <a:gd name="T19" fmla="*/ 1 h 12"/>
                <a:gd name="T20" fmla="*/ 4 w 17"/>
                <a:gd name="T21" fmla="*/ 1 h 12"/>
                <a:gd name="T22" fmla="*/ 3 w 17"/>
                <a:gd name="T23" fmla="*/ 2 h 12"/>
                <a:gd name="T24" fmla="*/ 2 w 17"/>
                <a:gd name="T25" fmla="*/ 2 h 12"/>
                <a:gd name="T26" fmla="*/ 1 w 17"/>
                <a:gd name="T27" fmla="*/ 3 h 12"/>
                <a:gd name="T28" fmla="*/ 0 w 17"/>
                <a:gd name="T29" fmla="*/ 4 h 12"/>
                <a:gd name="T30" fmla="*/ 0 w 17"/>
                <a:gd name="T31" fmla="*/ 6 h 12"/>
                <a:gd name="T32" fmla="*/ 0 w 17"/>
                <a:gd name="T33" fmla="*/ 7 h 12"/>
                <a:gd name="T34" fmla="*/ 0 w 17"/>
                <a:gd name="T35" fmla="*/ 8 h 12"/>
                <a:gd name="T36" fmla="*/ 1 w 17"/>
                <a:gd name="T37" fmla="*/ 9 h 12"/>
                <a:gd name="T38" fmla="*/ 2 w 17"/>
                <a:gd name="T39" fmla="*/ 10 h 12"/>
                <a:gd name="T40" fmla="*/ 3 w 17"/>
                <a:gd name="T41" fmla="*/ 11 h 12"/>
                <a:gd name="T42" fmla="*/ 4 w 17"/>
                <a:gd name="T43" fmla="*/ 11 h 12"/>
                <a:gd name="T44" fmla="*/ 6 w 17"/>
                <a:gd name="T45" fmla="*/ 12 h 12"/>
                <a:gd name="T46" fmla="*/ 7 w 17"/>
                <a:gd name="T47" fmla="*/ 12 h 12"/>
                <a:gd name="T48" fmla="*/ 9 w 17"/>
                <a:gd name="T49" fmla="*/ 12 h 12"/>
                <a:gd name="T50" fmla="*/ 11 w 17"/>
                <a:gd name="T51" fmla="*/ 12 h 12"/>
                <a:gd name="T52" fmla="*/ 12 w 17"/>
                <a:gd name="T53" fmla="*/ 11 h 12"/>
                <a:gd name="T54" fmla="*/ 14 w 17"/>
                <a:gd name="T55" fmla="*/ 11 h 12"/>
                <a:gd name="T56" fmla="*/ 15 w 17"/>
                <a:gd name="T57" fmla="*/ 10 h 12"/>
                <a:gd name="T58" fmla="*/ 16 w 17"/>
                <a:gd name="T59" fmla="*/ 9 h 12"/>
                <a:gd name="T60" fmla="*/ 16 w 17"/>
                <a:gd name="T61" fmla="*/ 8 h 12"/>
                <a:gd name="T62" fmla="*/ 17 w 17"/>
                <a:gd name="T63" fmla="*/ 7 h 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"/>
                <a:gd name="T97" fmla="*/ 0 h 12"/>
                <a:gd name="T98" fmla="*/ 17 w 17"/>
                <a:gd name="T99" fmla="*/ 12 h 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" h="12">
                  <a:moveTo>
                    <a:pt x="17" y="6"/>
                  </a:moveTo>
                  <a:lnTo>
                    <a:pt x="17" y="6"/>
                  </a:lnTo>
                  <a:lnTo>
                    <a:pt x="17" y="5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2" y="11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4" y="10"/>
                  </a:lnTo>
                  <a:lnTo>
                    <a:pt x="15" y="10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7" y="7"/>
                  </a:lnTo>
                  <a:lnTo>
                    <a:pt x="17" y="6"/>
                  </a:lnTo>
                </a:path>
              </a:pathLst>
            </a:custGeom>
            <a:noFill/>
            <a:ln w="144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83" name="Freeform 44">
              <a:extLst>
                <a:ext uri="{FF2B5EF4-FFF2-40B4-BE49-F238E27FC236}">
                  <a16:creationId xmlns:a16="http://schemas.microsoft.com/office/drawing/2014/main" id="{860D2846-E678-45CF-BD06-A251F2825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6" y="3559"/>
              <a:ext cx="17" cy="12"/>
            </a:xfrm>
            <a:custGeom>
              <a:avLst/>
              <a:gdLst>
                <a:gd name="T0" fmla="*/ 17 w 17"/>
                <a:gd name="T1" fmla="*/ 6 h 12"/>
                <a:gd name="T2" fmla="*/ 16 w 17"/>
                <a:gd name="T3" fmla="*/ 5 h 12"/>
                <a:gd name="T4" fmla="*/ 16 w 17"/>
                <a:gd name="T5" fmla="*/ 4 h 12"/>
                <a:gd name="T6" fmla="*/ 15 w 17"/>
                <a:gd name="T7" fmla="*/ 3 h 12"/>
                <a:gd name="T8" fmla="*/ 13 w 17"/>
                <a:gd name="T9" fmla="*/ 2 h 12"/>
                <a:gd name="T10" fmla="*/ 12 w 17"/>
                <a:gd name="T11" fmla="*/ 1 h 12"/>
                <a:gd name="T12" fmla="*/ 11 w 17"/>
                <a:gd name="T13" fmla="*/ 1 h 12"/>
                <a:gd name="T14" fmla="*/ 9 w 17"/>
                <a:gd name="T15" fmla="*/ 0 h 12"/>
                <a:gd name="T16" fmla="*/ 7 w 17"/>
                <a:gd name="T17" fmla="*/ 0 h 12"/>
                <a:gd name="T18" fmla="*/ 6 w 17"/>
                <a:gd name="T19" fmla="*/ 1 h 12"/>
                <a:gd name="T20" fmla="*/ 4 w 17"/>
                <a:gd name="T21" fmla="*/ 1 h 12"/>
                <a:gd name="T22" fmla="*/ 3 w 17"/>
                <a:gd name="T23" fmla="*/ 2 h 12"/>
                <a:gd name="T24" fmla="*/ 1 w 17"/>
                <a:gd name="T25" fmla="*/ 3 h 12"/>
                <a:gd name="T26" fmla="*/ 1 w 17"/>
                <a:gd name="T27" fmla="*/ 4 h 12"/>
                <a:gd name="T28" fmla="*/ 0 w 17"/>
                <a:gd name="T29" fmla="*/ 5 h 12"/>
                <a:gd name="T30" fmla="*/ 0 w 17"/>
                <a:gd name="T31" fmla="*/ 6 h 12"/>
                <a:gd name="T32" fmla="*/ 0 w 17"/>
                <a:gd name="T33" fmla="*/ 7 h 12"/>
                <a:gd name="T34" fmla="*/ 0 w 17"/>
                <a:gd name="T35" fmla="*/ 8 h 12"/>
                <a:gd name="T36" fmla="*/ 1 w 17"/>
                <a:gd name="T37" fmla="*/ 9 h 12"/>
                <a:gd name="T38" fmla="*/ 1 w 17"/>
                <a:gd name="T39" fmla="*/ 10 h 12"/>
                <a:gd name="T40" fmla="*/ 3 w 17"/>
                <a:gd name="T41" fmla="*/ 11 h 12"/>
                <a:gd name="T42" fmla="*/ 4 w 17"/>
                <a:gd name="T43" fmla="*/ 12 h 12"/>
                <a:gd name="T44" fmla="*/ 6 w 17"/>
                <a:gd name="T45" fmla="*/ 12 h 12"/>
                <a:gd name="T46" fmla="*/ 7 w 17"/>
                <a:gd name="T47" fmla="*/ 12 h 12"/>
                <a:gd name="T48" fmla="*/ 9 w 17"/>
                <a:gd name="T49" fmla="*/ 12 h 12"/>
                <a:gd name="T50" fmla="*/ 11 w 17"/>
                <a:gd name="T51" fmla="*/ 12 h 12"/>
                <a:gd name="T52" fmla="*/ 12 w 17"/>
                <a:gd name="T53" fmla="*/ 12 h 12"/>
                <a:gd name="T54" fmla="*/ 13 w 17"/>
                <a:gd name="T55" fmla="*/ 11 h 12"/>
                <a:gd name="T56" fmla="*/ 15 w 17"/>
                <a:gd name="T57" fmla="*/ 10 h 12"/>
                <a:gd name="T58" fmla="*/ 16 w 17"/>
                <a:gd name="T59" fmla="*/ 9 h 12"/>
                <a:gd name="T60" fmla="*/ 16 w 17"/>
                <a:gd name="T61" fmla="*/ 8 h 12"/>
                <a:gd name="T62" fmla="*/ 17 w 17"/>
                <a:gd name="T63" fmla="*/ 7 h 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"/>
                <a:gd name="T97" fmla="*/ 0 h 12"/>
                <a:gd name="T98" fmla="*/ 17 w 17"/>
                <a:gd name="T99" fmla="*/ 12 h 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" h="12">
                  <a:moveTo>
                    <a:pt x="17" y="6"/>
                  </a:moveTo>
                  <a:lnTo>
                    <a:pt x="17" y="6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5" y="10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7" y="7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FFFFFF"/>
            </a:solidFill>
            <a:ln w="14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84" name="Freeform 45">
              <a:extLst>
                <a:ext uri="{FF2B5EF4-FFF2-40B4-BE49-F238E27FC236}">
                  <a16:creationId xmlns:a16="http://schemas.microsoft.com/office/drawing/2014/main" id="{3EEE2240-5E4A-4103-840E-7DD94CF094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6" y="3559"/>
              <a:ext cx="17" cy="12"/>
            </a:xfrm>
            <a:custGeom>
              <a:avLst/>
              <a:gdLst>
                <a:gd name="T0" fmla="*/ 17 w 17"/>
                <a:gd name="T1" fmla="*/ 6 h 12"/>
                <a:gd name="T2" fmla="*/ 16 w 17"/>
                <a:gd name="T3" fmla="*/ 5 h 12"/>
                <a:gd name="T4" fmla="*/ 16 w 17"/>
                <a:gd name="T5" fmla="*/ 4 h 12"/>
                <a:gd name="T6" fmla="*/ 15 w 17"/>
                <a:gd name="T7" fmla="*/ 3 h 12"/>
                <a:gd name="T8" fmla="*/ 13 w 17"/>
                <a:gd name="T9" fmla="*/ 2 h 12"/>
                <a:gd name="T10" fmla="*/ 12 w 17"/>
                <a:gd name="T11" fmla="*/ 1 h 12"/>
                <a:gd name="T12" fmla="*/ 11 w 17"/>
                <a:gd name="T13" fmla="*/ 1 h 12"/>
                <a:gd name="T14" fmla="*/ 9 w 17"/>
                <a:gd name="T15" fmla="*/ 0 h 12"/>
                <a:gd name="T16" fmla="*/ 7 w 17"/>
                <a:gd name="T17" fmla="*/ 0 h 12"/>
                <a:gd name="T18" fmla="*/ 6 w 17"/>
                <a:gd name="T19" fmla="*/ 1 h 12"/>
                <a:gd name="T20" fmla="*/ 4 w 17"/>
                <a:gd name="T21" fmla="*/ 1 h 12"/>
                <a:gd name="T22" fmla="*/ 3 w 17"/>
                <a:gd name="T23" fmla="*/ 2 h 12"/>
                <a:gd name="T24" fmla="*/ 1 w 17"/>
                <a:gd name="T25" fmla="*/ 3 h 12"/>
                <a:gd name="T26" fmla="*/ 1 w 17"/>
                <a:gd name="T27" fmla="*/ 4 h 12"/>
                <a:gd name="T28" fmla="*/ 0 w 17"/>
                <a:gd name="T29" fmla="*/ 5 h 12"/>
                <a:gd name="T30" fmla="*/ 0 w 17"/>
                <a:gd name="T31" fmla="*/ 6 h 12"/>
                <a:gd name="T32" fmla="*/ 0 w 17"/>
                <a:gd name="T33" fmla="*/ 7 h 12"/>
                <a:gd name="T34" fmla="*/ 0 w 17"/>
                <a:gd name="T35" fmla="*/ 8 h 12"/>
                <a:gd name="T36" fmla="*/ 1 w 17"/>
                <a:gd name="T37" fmla="*/ 9 h 12"/>
                <a:gd name="T38" fmla="*/ 1 w 17"/>
                <a:gd name="T39" fmla="*/ 10 h 12"/>
                <a:gd name="T40" fmla="*/ 3 w 17"/>
                <a:gd name="T41" fmla="*/ 11 h 12"/>
                <a:gd name="T42" fmla="*/ 4 w 17"/>
                <a:gd name="T43" fmla="*/ 12 h 12"/>
                <a:gd name="T44" fmla="*/ 6 w 17"/>
                <a:gd name="T45" fmla="*/ 12 h 12"/>
                <a:gd name="T46" fmla="*/ 7 w 17"/>
                <a:gd name="T47" fmla="*/ 12 h 12"/>
                <a:gd name="T48" fmla="*/ 9 w 17"/>
                <a:gd name="T49" fmla="*/ 12 h 12"/>
                <a:gd name="T50" fmla="*/ 11 w 17"/>
                <a:gd name="T51" fmla="*/ 12 h 12"/>
                <a:gd name="T52" fmla="*/ 12 w 17"/>
                <a:gd name="T53" fmla="*/ 12 h 12"/>
                <a:gd name="T54" fmla="*/ 13 w 17"/>
                <a:gd name="T55" fmla="*/ 11 h 12"/>
                <a:gd name="T56" fmla="*/ 15 w 17"/>
                <a:gd name="T57" fmla="*/ 10 h 12"/>
                <a:gd name="T58" fmla="*/ 16 w 17"/>
                <a:gd name="T59" fmla="*/ 9 h 12"/>
                <a:gd name="T60" fmla="*/ 16 w 17"/>
                <a:gd name="T61" fmla="*/ 8 h 12"/>
                <a:gd name="T62" fmla="*/ 17 w 17"/>
                <a:gd name="T63" fmla="*/ 7 h 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"/>
                <a:gd name="T97" fmla="*/ 0 h 12"/>
                <a:gd name="T98" fmla="*/ 17 w 17"/>
                <a:gd name="T99" fmla="*/ 12 h 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" h="12">
                  <a:moveTo>
                    <a:pt x="17" y="6"/>
                  </a:moveTo>
                  <a:lnTo>
                    <a:pt x="17" y="6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5" y="10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7" y="7"/>
                  </a:lnTo>
                  <a:lnTo>
                    <a:pt x="17" y="6"/>
                  </a:lnTo>
                </a:path>
              </a:pathLst>
            </a:custGeom>
            <a:noFill/>
            <a:ln w="144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85" name="Freeform 46">
              <a:extLst>
                <a:ext uri="{FF2B5EF4-FFF2-40B4-BE49-F238E27FC236}">
                  <a16:creationId xmlns:a16="http://schemas.microsoft.com/office/drawing/2014/main" id="{0D6EA535-2593-4F87-9E4A-1A0BE9D782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5" y="3559"/>
              <a:ext cx="17" cy="12"/>
            </a:xfrm>
            <a:custGeom>
              <a:avLst/>
              <a:gdLst>
                <a:gd name="T0" fmla="*/ 17 w 17"/>
                <a:gd name="T1" fmla="*/ 6 h 12"/>
                <a:gd name="T2" fmla="*/ 17 w 17"/>
                <a:gd name="T3" fmla="*/ 5 h 12"/>
                <a:gd name="T4" fmla="*/ 16 w 17"/>
                <a:gd name="T5" fmla="*/ 4 h 12"/>
                <a:gd name="T6" fmla="*/ 15 w 17"/>
                <a:gd name="T7" fmla="*/ 3 h 12"/>
                <a:gd name="T8" fmla="*/ 14 w 17"/>
                <a:gd name="T9" fmla="*/ 2 h 12"/>
                <a:gd name="T10" fmla="*/ 13 w 17"/>
                <a:gd name="T11" fmla="*/ 1 h 12"/>
                <a:gd name="T12" fmla="*/ 11 w 17"/>
                <a:gd name="T13" fmla="*/ 1 h 12"/>
                <a:gd name="T14" fmla="*/ 10 w 17"/>
                <a:gd name="T15" fmla="*/ 0 h 12"/>
                <a:gd name="T16" fmla="*/ 8 w 17"/>
                <a:gd name="T17" fmla="*/ 0 h 12"/>
                <a:gd name="T18" fmla="*/ 6 w 17"/>
                <a:gd name="T19" fmla="*/ 1 h 12"/>
                <a:gd name="T20" fmla="*/ 5 w 17"/>
                <a:gd name="T21" fmla="*/ 1 h 12"/>
                <a:gd name="T22" fmla="*/ 3 w 17"/>
                <a:gd name="T23" fmla="*/ 2 h 12"/>
                <a:gd name="T24" fmla="*/ 2 w 17"/>
                <a:gd name="T25" fmla="*/ 3 h 12"/>
                <a:gd name="T26" fmla="*/ 1 w 17"/>
                <a:gd name="T27" fmla="*/ 4 h 12"/>
                <a:gd name="T28" fmla="*/ 1 w 17"/>
                <a:gd name="T29" fmla="*/ 5 h 12"/>
                <a:gd name="T30" fmla="*/ 0 w 17"/>
                <a:gd name="T31" fmla="*/ 6 h 12"/>
                <a:gd name="T32" fmla="*/ 0 w 17"/>
                <a:gd name="T33" fmla="*/ 7 h 12"/>
                <a:gd name="T34" fmla="*/ 1 w 17"/>
                <a:gd name="T35" fmla="*/ 8 h 12"/>
                <a:gd name="T36" fmla="*/ 1 w 17"/>
                <a:gd name="T37" fmla="*/ 9 h 12"/>
                <a:gd name="T38" fmla="*/ 2 w 17"/>
                <a:gd name="T39" fmla="*/ 10 h 12"/>
                <a:gd name="T40" fmla="*/ 3 w 17"/>
                <a:gd name="T41" fmla="*/ 11 h 12"/>
                <a:gd name="T42" fmla="*/ 5 w 17"/>
                <a:gd name="T43" fmla="*/ 12 h 12"/>
                <a:gd name="T44" fmla="*/ 6 w 17"/>
                <a:gd name="T45" fmla="*/ 12 h 12"/>
                <a:gd name="T46" fmla="*/ 8 w 17"/>
                <a:gd name="T47" fmla="*/ 12 h 12"/>
                <a:gd name="T48" fmla="*/ 10 w 17"/>
                <a:gd name="T49" fmla="*/ 12 h 12"/>
                <a:gd name="T50" fmla="*/ 11 w 17"/>
                <a:gd name="T51" fmla="*/ 12 h 12"/>
                <a:gd name="T52" fmla="*/ 13 w 17"/>
                <a:gd name="T53" fmla="*/ 12 h 12"/>
                <a:gd name="T54" fmla="*/ 14 w 17"/>
                <a:gd name="T55" fmla="*/ 11 h 12"/>
                <a:gd name="T56" fmla="*/ 15 w 17"/>
                <a:gd name="T57" fmla="*/ 10 h 12"/>
                <a:gd name="T58" fmla="*/ 16 w 17"/>
                <a:gd name="T59" fmla="*/ 9 h 12"/>
                <a:gd name="T60" fmla="*/ 17 w 17"/>
                <a:gd name="T61" fmla="*/ 8 h 12"/>
                <a:gd name="T62" fmla="*/ 17 w 17"/>
                <a:gd name="T63" fmla="*/ 7 h 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"/>
                <a:gd name="T97" fmla="*/ 0 h 12"/>
                <a:gd name="T98" fmla="*/ 17 w 17"/>
                <a:gd name="T99" fmla="*/ 12 h 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" h="12">
                  <a:moveTo>
                    <a:pt x="17" y="6"/>
                  </a:moveTo>
                  <a:lnTo>
                    <a:pt x="17" y="6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2"/>
                  </a:lnTo>
                  <a:lnTo>
                    <a:pt x="2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3" y="12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5" y="11"/>
                  </a:lnTo>
                  <a:lnTo>
                    <a:pt x="15" y="10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7" y="9"/>
                  </a:lnTo>
                  <a:lnTo>
                    <a:pt x="17" y="8"/>
                  </a:lnTo>
                  <a:lnTo>
                    <a:pt x="17" y="7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FFFFFF"/>
            </a:solidFill>
            <a:ln w="14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86" name="Freeform 47">
              <a:extLst>
                <a:ext uri="{FF2B5EF4-FFF2-40B4-BE49-F238E27FC236}">
                  <a16:creationId xmlns:a16="http://schemas.microsoft.com/office/drawing/2014/main" id="{0C625E83-A148-4F13-A982-32B4469766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5" y="3559"/>
              <a:ext cx="17" cy="12"/>
            </a:xfrm>
            <a:custGeom>
              <a:avLst/>
              <a:gdLst>
                <a:gd name="T0" fmla="*/ 17 w 17"/>
                <a:gd name="T1" fmla="*/ 6 h 12"/>
                <a:gd name="T2" fmla="*/ 17 w 17"/>
                <a:gd name="T3" fmla="*/ 5 h 12"/>
                <a:gd name="T4" fmla="*/ 16 w 17"/>
                <a:gd name="T5" fmla="*/ 4 h 12"/>
                <a:gd name="T6" fmla="*/ 15 w 17"/>
                <a:gd name="T7" fmla="*/ 3 h 12"/>
                <a:gd name="T8" fmla="*/ 14 w 17"/>
                <a:gd name="T9" fmla="*/ 2 h 12"/>
                <a:gd name="T10" fmla="*/ 13 w 17"/>
                <a:gd name="T11" fmla="*/ 1 h 12"/>
                <a:gd name="T12" fmla="*/ 11 w 17"/>
                <a:gd name="T13" fmla="*/ 1 h 12"/>
                <a:gd name="T14" fmla="*/ 10 w 17"/>
                <a:gd name="T15" fmla="*/ 0 h 12"/>
                <a:gd name="T16" fmla="*/ 8 w 17"/>
                <a:gd name="T17" fmla="*/ 0 h 12"/>
                <a:gd name="T18" fmla="*/ 6 w 17"/>
                <a:gd name="T19" fmla="*/ 1 h 12"/>
                <a:gd name="T20" fmla="*/ 5 w 17"/>
                <a:gd name="T21" fmla="*/ 1 h 12"/>
                <a:gd name="T22" fmla="*/ 3 w 17"/>
                <a:gd name="T23" fmla="*/ 2 h 12"/>
                <a:gd name="T24" fmla="*/ 2 w 17"/>
                <a:gd name="T25" fmla="*/ 3 h 12"/>
                <a:gd name="T26" fmla="*/ 1 w 17"/>
                <a:gd name="T27" fmla="*/ 4 h 12"/>
                <a:gd name="T28" fmla="*/ 1 w 17"/>
                <a:gd name="T29" fmla="*/ 5 h 12"/>
                <a:gd name="T30" fmla="*/ 0 w 17"/>
                <a:gd name="T31" fmla="*/ 6 h 12"/>
                <a:gd name="T32" fmla="*/ 0 w 17"/>
                <a:gd name="T33" fmla="*/ 7 h 12"/>
                <a:gd name="T34" fmla="*/ 1 w 17"/>
                <a:gd name="T35" fmla="*/ 8 h 12"/>
                <a:gd name="T36" fmla="*/ 1 w 17"/>
                <a:gd name="T37" fmla="*/ 9 h 12"/>
                <a:gd name="T38" fmla="*/ 2 w 17"/>
                <a:gd name="T39" fmla="*/ 10 h 12"/>
                <a:gd name="T40" fmla="*/ 3 w 17"/>
                <a:gd name="T41" fmla="*/ 11 h 12"/>
                <a:gd name="T42" fmla="*/ 5 w 17"/>
                <a:gd name="T43" fmla="*/ 12 h 12"/>
                <a:gd name="T44" fmla="*/ 6 w 17"/>
                <a:gd name="T45" fmla="*/ 12 h 12"/>
                <a:gd name="T46" fmla="*/ 8 w 17"/>
                <a:gd name="T47" fmla="*/ 12 h 12"/>
                <a:gd name="T48" fmla="*/ 10 w 17"/>
                <a:gd name="T49" fmla="*/ 12 h 12"/>
                <a:gd name="T50" fmla="*/ 11 w 17"/>
                <a:gd name="T51" fmla="*/ 12 h 12"/>
                <a:gd name="T52" fmla="*/ 13 w 17"/>
                <a:gd name="T53" fmla="*/ 12 h 12"/>
                <a:gd name="T54" fmla="*/ 14 w 17"/>
                <a:gd name="T55" fmla="*/ 11 h 12"/>
                <a:gd name="T56" fmla="*/ 15 w 17"/>
                <a:gd name="T57" fmla="*/ 10 h 12"/>
                <a:gd name="T58" fmla="*/ 16 w 17"/>
                <a:gd name="T59" fmla="*/ 9 h 12"/>
                <a:gd name="T60" fmla="*/ 17 w 17"/>
                <a:gd name="T61" fmla="*/ 8 h 12"/>
                <a:gd name="T62" fmla="*/ 17 w 17"/>
                <a:gd name="T63" fmla="*/ 7 h 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"/>
                <a:gd name="T97" fmla="*/ 0 h 12"/>
                <a:gd name="T98" fmla="*/ 17 w 17"/>
                <a:gd name="T99" fmla="*/ 12 h 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" h="12">
                  <a:moveTo>
                    <a:pt x="17" y="6"/>
                  </a:moveTo>
                  <a:lnTo>
                    <a:pt x="17" y="6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2"/>
                  </a:lnTo>
                  <a:lnTo>
                    <a:pt x="2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3" y="12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5" y="11"/>
                  </a:lnTo>
                  <a:lnTo>
                    <a:pt x="15" y="10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7" y="9"/>
                  </a:lnTo>
                  <a:lnTo>
                    <a:pt x="17" y="8"/>
                  </a:lnTo>
                  <a:lnTo>
                    <a:pt x="17" y="7"/>
                  </a:lnTo>
                  <a:lnTo>
                    <a:pt x="17" y="6"/>
                  </a:lnTo>
                </a:path>
              </a:pathLst>
            </a:custGeom>
            <a:noFill/>
            <a:ln w="144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87" name="Freeform 48">
              <a:extLst>
                <a:ext uri="{FF2B5EF4-FFF2-40B4-BE49-F238E27FC236}">
                  <a16:creationId xmlns:a16="http://schemas.microsoft.com/office/drawing/2014/main" id="{6C748354-EAF8-4868-9B8C-C541863219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6" y="3559"/>
              <a:ext cx="17" cy="12"/>
            </a:xfrm>
            <a:custGeom>
              <a:avLst/>
              <a:gdLst>
                <a:gd name="T0" fmla="*/ 17 w 17"/>
                <a:gd name="T1" fmla="*/ 6 h 12"/>
                <a:gd name="T2" fmla="*/ 16 w 17"/>
                <a:gd name="T3" fmla="*/ 5 h 12"/>
                <a:gd name="T4" fmla="*/ 16 w 17"/>
                <a:gd name="T5" fmla="*/ 4 h 12"/>
                <a:gd name="T6" fmla="*/ 15 w 17"/>
                <a:gd name="T7" fmla="*/ 3 h 12"/>
                <a:gd name="T8" fmla="*/ 14 w 17"/>
                <a:gd name="T9" fmla="*/ 2 h 12"/>
                <a:gd name="T10" fmla="*/ 12 w 17"/>
                <a:gd name="T11" fmla="*/ 1 h 12"/>
                <a:gd name="T12" fmla="*/ 11 w 17"/>
                <a:gd name="T13" fmla="*/ 1 h 12"/>
                <a:gd name="T14" fmla="*/ 9 w 17"/>
                <a:gd name="T15" fmla="*/ 0 h 12"/>
                <a:gd name="T16" fmla="*/ 7 w 17"/>
                <a:gd name="T17" fmla="*/ 0 h 12"/>
                <a:gd name="T18" fmla="*/ 6 w 17"/>
                <a:gd name="T19" fmla="*/ 1 h 12"/>
                <a:gd name="T20" fmla="*/ 4 w 17"/>
                <a:gd name="T21" fmla="*/ 1 h 12"/>
                <a:gd name="T22" fmla="*/ 3 w 17"/>
                <a:gd name="T23" fmla="*/ 2 h 12"/>
                <a:gd name="T24" fmla="*/ 2 w 17"/>
                <a:gd name="T25" fmla="*/ 3 h 12"/>
                <a:gd name="T26" fmla="*/ 1 w 17"/>
                <a:gd name="T27" fmla="*/ 4 h 12"/>
                <a:gd name="T28" fmla="*/ 0 w 17"/>
                <a:gd name="T29" fmla="*/ 5 h 12"/>
                <a:gd name="T30" fmla="*/ 0 w 17"/>
                <a:gd name="T31" fmla="*/ 6 h 12"/>
                <a:gd name="T32" fmla="*/ 0 w 17"/>
                <a:gd name="T33" fmla="*/ 7 h 12"/>
                <a:gd name="T34" fmla="*/ 0 w 17"/>
                <a:gd name="T35" fmla="*/ 8 h 12"/>
                <a:gd name="T36" fmla="*/ 1 w 17"/>
                <a:gd name="T37" fmla="*/ 9 h 12"/>
                <a:gd name="T38" fmla="*/ 2 w 17"/>
                <a:gd name="T39" fmla="*/ 10 h 12"/>
                <a:gd name="T40" fmla="*/ 3 w 17"/>
                <a:gd name="T41" fmla="*/ 11 h 12"/>
                <a:gd name="T42" fmla="*/ 4 w 17"/>
                <a:gd name="T43" fmla="*/ 12 h 12"/>
                <a:gd name="T44" fmla="*/ 6 w 17"/>
                <a:gd name="T45" fmla="*/ 12 h 12"/>
                <a:gd name="T46" fmla="*/ 7 w 17"/>
                <a:gd name="T47" fmla="*/ 12 h 12"/>
                <a:gd name="T48" fmla="*/ 9 w 17"/>
                <a:gd name="T49" fmla="*/ 12 h 12"/>
                <a:gd name="T50" fmla="*/ 11 w 17"/>
                <a:gd name="T51" fmla="*/ 12 h 12"/>
                <a:gd name="T52" fmla="*/ 12 w 17"/>
                <a:gd name="T53" fmla="*/ 12 h 12"/>
                <a:gd name="T54" fmla="*/ 14 w 17"/>
                <a:gd name="T55" fmla="*/ 11 h 12"/>
                <a:gd name="T56" fmla="*/ 15 w 17"/>
                <a:gd name="T57" fmla="*/ 10 h 12"/>
                <a:gd name="T58" fmla="*/ 16 w 17"/>
                <a:gd name="T59" fmla="*/ 9 h 12"/>
                <a:gd name="T60" fmla="*/ 16 w 17"/>
                <a:gd name="T61" fmla="*/ 8 h 12"/>
                <a:gd name="T62" fmla="*/ 17 w 17"/>
                <a:gd name="T63" fmla="*/ 7 h 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"/>
                <a:gd name="T97" fmla="*/ 0 h 12"/>
                <a:gd name="T98" fmla="*/ 17 w 17"/>
                <a:gd name="T99" fmla="*/ 12 h 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" h="12">
                  <a:moveTo>
                    <a:pt x="17" y="6"/>
                  </a:moveTo>
                  <a:lnTo>
                    <a:pt x="17" y="6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5" y="10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7" y="8"/>
                  </a:lnTo>
                  <a:lnTo>
                    <a:pt x="17" y="7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FFFFFF"/>
            </a:solidFill>
            <a:ln w="14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88" name="Freeform 49">
              <a:extLst>
                <a:ext uri="{FF2B5EF4-FFF2-40B4-BE49-F238E27FC236}">
                  <a16:creationId xmlns:a16="http://schemas.microsoft.com/office/drawing/2014/main" id="{FF53D91B-60CA-4677-B493-92AB66A4F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6" y="3559"/>
              <a:ext cx="17" cy="12"/>
            </a:xfrm>
            <a:custGeom>
              <a:avLst/>
              <a:gdLst>
                <a:gd name="T0" fmla="*/ 17 w 17"/>
                <a:gd name="T1" fmla="*/ 6 h 12"/>
                <a:gd name="T2" fmla="*/ 16 w 17"/>
                <a:gd name="T3" fmla="*/ 5 h 12"/>
                <a:gd name="T4" fmla="*/ 16 w 17"/>
                <a:gd name="T5" fmla="*/ 4 h 12"/>
                <a:gd name="T6" fmla="*/ 15 w 17"/>
                <a:gd name="T7" fmla="*/ 3 h 12"/>
                <a:gd name="T8" fmla="*/ 14 w 17"/>
                <a:gd name="T9" fmla="*/ 2 h 12"/>
                <a:gd name="T10" fmla="*/ 12 w 17"/>
                <a:gd name="T11" fmla="*/ 1 h 12"/>
                <a:gd name="T12" fmla="*/ 11 w 17"/>
                <a:gd name="T13" fmla="*/ 1 h 12"/>
                <a:gd name="T14" fmla="*/ 9 w 17"/>
                <a:gd name="T15" fmla="*/ 0 h 12"/>
                <a:gd name="T16" fmla="*/ 7 w 17"/>
                <a:gd name="T17" fmla="*/ 0 h 12"/>
                <a:gd name="T18" fmla="*/ 6 w 17"/>
                <a:gd name="T19" fmla="*/ 1 h 12"/>
                <a:gd name="T20" fmla="*/ 4 w 17"/>
                <a:gd name="T21" fmla="*/ 1 h 12"/>
                <a:gd name="T22" fmla="*/ 3 w 17"/>
                <a:gd name="T23" fmla="*/ 2 h 12"/>
                <a:gd name="T24" fmla="*/ 2 w 17"/>
                <a:gd name="T25" fmla="*/ 3 h 12"/>
                <a:gd name="T26" fmla="*/ 1 w 17"/>
                <a:gd name="T27" fmla="*/ 4 h 12"/>
                <a:gd name="T28" fmla="*/ 0 w 17"/>
                <a:gd name="T29" fmla="*/ 5 h 12"/>
                <a:gd name="T30" fmla="*/ 0 w 17"/>
                <a:gd name="T31" fmla="*/ 6 h 12"/>
                <a:gd name="T32" fmla="*/ 0 w 17"/>
                <a:gd name="T33" fmla="*/ 7 h 12"/>
                <a:gd name="T34" fmla="*/ 0 w 17"/>
                <a:gd name="T35" fmla="*/ 8 h 12"/>
                <a:gd name="T36" fmla="*/ 1 w 17"/>
                <a:gd name="T37" fmla="*/ 9 h 12"/>
                <a:gd name="T38" fmla="*/ 2 w 17"/>
                <a:gd name="T39" fmla="*/ 10 h 12"/>
                <a:gd name="T40" fmla="*/ 3 w 17"/>
                <a:gd name="T41" fmla="*/ 11 h 12"/>
                <a:gd name="T42" fmla="*/ 4 w 17"/>
                <a:gd name="T43" fmla="*/ 12 h 12"/>
                <a:gd name="T44" fmla="*/ 6 w 17"/>
                <a:gd name="T45" fmla="*/ 12 h 12"/>
                <a:gd name="T46" fmla="*/ 7 w 17"/>
                <a:gd name="T47" fmla="*/ 12 h 12"/>
                <a:gd name="T48" fmla="*/ 9 w 17"/>
                <a:gd name="T49" fmla="*/ 12 h 12"/>
                <a:gd name="T50" fmla="*/ 11 w 17"/>
                <a:gd name="T51" fmla="*/ 12 h 12"/>
                <a:gd name="T52" fmla="*/ 12 w 17"/>
                <a:gd name="T53" fmla="*/ 12 h 12"/>
                <a:gd name="T54" fmla="*/ 14 w 17"/>
                <a:gd name="T55" fmla="*/ 11 h 12"/>
                <a:gd name="T56" fmla="*/ 15 w 17"/>
                <a:gd name="T57" fmla="*/ 10 h 12"/>
                <a:gd name="T58" fmla="*/ 16 w 17"/>
                <a:gd name="T59" fmla="*/ 9 h 12"/>
                <a:gd name="T60" fmla="*/ 16 w 17"/>
                <a:gd name="T61" fmla="*/ 8 h 12"/>
                <a:gd name="T62" fmla="*/ 17 w 17"/>
                <a:gd name="T63" fmla="*/ 7 h 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"/>
                <a:gd name="T97" fmla="*/ 0 h 12"/>
                <a:gd name="T98" fmla="*/ 17 w 17"/>
                <a:gd name="T99" fmla="*/ 12 h 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" h="12">
                  <a:moveTo>
                    <a:pt x="17" y="6"/>
                  </a:moveTo>
                  <a:lnTo>
                    <a:pt x="17" y="6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5" y="10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7" y="8"/>
                  </a:lnTo>
                  <a:lnTo>
                    <a:pt x="17" y="7"/>
                  </a:lnTo>
                  <a:lnTo>
                    <a:pt x="17" y="6"/>
                  </a:lnTo>
                </a:path>
              </a:pathLst>
            </a:custGeom>
            <a:noFill/>
            <a:ln w="144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71" name="Freeform 50">
            <a:extLst>
              <a:ext uri="{FF2B5EF4-FFF2-40B4-BE49-F238E27FC236}">
                <a16:creationId xmlns:a16="http://schemas.microsoft.com/office/drawing/2014/main" id="{AD6DD59C-4A0F-4622-A262-2978FD2BC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0950" y="5173663"/>
            <a:ext cx="152400" cy="150812"/>
          </a:xfrm>
          <a:custGeom>
            <a:avLst/>
            <a:gdLst>
              <a:gd name="T0" fmla="*/ 2147483646 w 261"/>
              <a:gd name="T1" fmla="*/ 2147483646 h 260"/>
              <a:gd name="T2" fmla="*/ 2147483646 w 261"/>
              <a:gd name="T3" fmla="*/ 0 h 260"/>
              <a:gd name="T4" fmla="*/ 0 w 261"/>
              <a:gd name="T5" fmla="*/ 2147483646 h 260"/>
              <a:gd name="T6" fmla="*/ 0 w 261"/>
              <a:gd name="T7" fmla="*/ 2147483646 h 260"/>
              <a:gd name="T8" fmla="*/ 2147483646 w 261"/>
              <a:gd name="T9" fmla="*/ 2147483646 h 260"/>
              <a:gd name="T10" fmla="*/ 2147483646 w 261"/>
              <a:gd name="T11" fmla="*/ 2147483646 h 2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61"/>
              <a:gd name="T19" fmla="*/ 0 h 260"/>
              <a:gd name="T20" fmla="*/ 261 w 261"/>
              <a:gd name="T21" fmla="*/ 260 h 2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61" h="260">
                <a:moveTo>
                  <a:pt x="261" y="130"/>
                </a:moveTo>
                <a:cubicBezTo>
                  <a:pt x="261" y="58"/>
                  <a:pt x="203" y="0"/>
                  <a:pt x="131" y="0"/>
                </a:cubicBezTo>
                <a:cubicBezTo>
                  <a:pt x="59" y="0"/>
                  <a:pt x="0" y="58"/>
                  <a:pt x="0" y="13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202"/>
                  <a:pt x="59" y="260"/>
                  <a:pt x="131" y="260"/>
                </a:cubicBezTo>
                <a:cubicBezTo>
                  <a:pt x="203" y="260"/>
                  <a:pt x="261" y="202"/>
                  <a:pt x="261" y="130"/>
                </a:cubicBezTo>
              </a:path>
            </a:pathLst>
          </a:custGeom>
          <a:solidFill>
            <a:srgbClr val="CCCC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2" name="Freeform 51">
            <a:extLst>
              <a:ext uri="{FF2B5EF4-FFF2-40B4-BE49-F238E27FC236}">
                <a16:creationId xmlns:a16="http://schemas.microsoft.com/office/drawing/2014/main" id="{F104A2DA-CFD4-4CD4-ABEA-2B09DFF28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0950" y="5173663"/>
            <a:ext cx="152400" cy="150812"/>
          </a:xfrm>
          <a:custGeom>
            <a:avLst/>
            <a:gdLst>
              <a:gd name="T0" fmla="*/ 2147483646 w 96"/>
              <a:gd name="T1" fmla="*/ 2147483646 h 95"/>
              <a:gd name="T2" fmla="*/ 2147483646 w 96"/>
              <a:gd name="T3" fmla="*/ 0 h 95"/>
              <a:gd name="T4" fmla="*/ 0 w 96"/>
              <a:gd name="T5" fmla="*/ 2147483646 h 95"/>
              <a:gd name="T6" fmla="*/ 0 w 96"/>
              <a:gd name="T7" fmla="*/ 2147483646 h 95"/>
              <a:gd name="T8" fmla="*/ 2147483646 w 96"/>
              <a:gd name="T9" fmla="*/ 2147483646 h 95"/>
              <a:gd name="T10" fmla="*/ 2147483646 w 96"/>
              <a:gd name="T11" fmla="*/ 2147483646 h 9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6"/>
              <a:gd name="T19" fmla="*/ 0 h 95"/>
              <a:gd name="T20" fmla="*/ 96 w 96"/>
              <a:gd name="T21" fmla="*/ 95 h 9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6" h="95">
                <a:moveTo>
                  <a:pt x="96" y="47"/>
                </a:moveTo>
                <a:cubicBezTo>
                  <a:pt x="96" y="21"/>
                  <a:pt x="74" y="0"/>
                  <a:pt x="48" y="0"/>
                </a:cubicBezTo>
                <a:cubicBezTo>
                  <a:pt x="22" y="0"/>
                  <a:pt x="0" y="21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74"/>
                  <a:pt x="22" y="95"/>
                  <a:pt x="48" y="95"/>
                </a:cubicBezTo>
                <a:cubicBezTo>
                  <a:pt x="74" y="95"/>
                  <a:pt x="96" y="74"/>
                  <a:pt x="96" y="47"/>
                </a:cubicBezTo>
              </a:path>
            </a:pathLst>
          </a:custGeom>
          <a:noFill/>
          <a:ln w="144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3" name="Freeform 52">
            <a:extLst>
              <a:ext uri="{FF2B5EF4-FFF2-40B4-BE49-F238E27FC236}">
                <a16:creationId xmlns:a16="http://schemas.microsoft.com/office/drawing/2014/main" id="{31D793E4-106A-45A2-BD62-7AE7BD659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825" y="5324476"/>
            <a:ext cx="376238" cy="601663"/>
          </a:xfrm>
          <a:custGeom>
            <a:avLst/>
            <a:gdLst>
              <a:gd name="T0" fmla="*/ 2147483646 w 237"/>
              <a:gd name="T1" fmla="*/ 2147483646 h 379"/>
              <a:gd name="T2" fmla="*/ 2147483646 w 237"/>
              <a:gd name="T3" fmla="*/ 2147483646 h 379"/>
              <a:gd name="T4" fmla="*/ 2147483646 w 237"/>
              <a:gd name="T5" fmla="*/ 2147483646 h 379"/>
              <a:gd name="T6" fmla="*/ 2147483646 w 237"/>
              <a:gd name="T7" fmla="*/ 2147483646 h 379"/>
              <a:gd name="T8" fmla="*/ 2147483646 w 237"/>
              <a:gd name="T9" fmla="*/ 2147483646 h 379"/>
              <a:gd name="T10" fmla="*/ 2147483646 w 237"/>
              <a:gd name="T11" fmla="*/ 2147483646 h 379"/>
              <a:gd name="T12" fmla="*/ 2147483646 w 237"/>
              <a:gd name="T13" fmla="*/ 2147483646 h 379"/>
              <a:gd name="T14" fmla="*/ 2147483646 w 237"/>
              <a:gd name="T15" fmla="*/ 0 h 379"/>
              <a:gd name="T16" fmla="*/ 2147483646 w 237"/>
              <a:gd name="T17" fmla="*/ 2147483646 h 379"/>
              <a:gd name="T18" fmla="*/ 2147483646 w 237"/>
              <a:gd name="T19" fmla="*/ 0 h 379"/>
              <a:gd name="T20" fmla="*/ 0 w 237"/>
              <a:gd name="T21" fmla="*/ 2147483646 h 379"/>
              <a:gd name="T22" fmla="*/ 2147483646 w 237"/>
              <a:gd name="T23" fmla="*/ 2147483646 h 379"/>
              <a:gd name="T24" fmla="*/ 2147483646 w 237"/>
              <a:gd name="T25" fmla="*/ 2147483646 h 379"/>
              <a:gd name="T26" fmla="*/ 2147483646 w 237"/>
              <a:gd name="T27" fmla="*/ 2147483646 h 379"/>
              <a:gd name="T28" fmla="*/ 2147483646 w 237"/>
              <a:gd name="T29" fmla="*/ 2147483646 h 379"/>
              <a:gd name="T30" fmla="*/ 2147483646 w 237"/>
              <a:gd name="T31" fmla="*/ 2147483646 h 379"/>
              <a:gd name="T32" fmla="*/ 2147483646 w 237"/>
              <a:gd name="T33" fmla="*/ 2147483646 h 37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37"/>
              <a:gd name="T52" fmla="*/ 0 h 379"/>
              <a:gd name="T53" fmla="*/ 237 w 237"/>
              <a:gd name="T54" fmla="*/ 379 h 37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37" h="379">
                <a:moveTo>
                  <a:pt x="121" y="195"/>
                </a:moveTo>
                <a:lnTo>
                  <a:pt x="176" y="379"/>
                </a:lnTo>
                <a:lnTo>
                  <a:pt x="220" y="379"/>
                </a:lnTo>
                <a:lnTo>
                  <a:pt x="176" y="166"/>
                </a:lnTo>
                <a:lnTo>
                  <a:pt x="176" y="41"/>
                </a:lnTo>
                <a:lnTo>
                  <a:pt x="209" y="142"/>
                </a:lnTo>
                <a:lnTo>
                  <a:pt x="237" y="124"/>
                </a:lnTo>
                <a:lnTo>
                  <a:pt x="198" y="0"/>
                </a:lnTo>
                <a:lnTo>
                  <a:pt x="121" y="6"/>
                </a:lnTo>
                <a:lnTo>
                  <a:pt x="44" y="0"/>
                </a:lnTo>
                <a:lnTo>
                  <a:pt x="0" y="130"/>
                </a:lnTo>
                <a:lnTo>
                  <a:pt x="32" y="142"/>
                </a:lnTo>
                <a:lnTo>
                  <a:pt x="66" y="41"/>
                </a:lnTo>
                <a:lnTo>
                  <a:pt x="66" y="166"/>
                </a:lnTo>
                <a:lnTo>
                  <a:pt x="22" y="379"/>
                </a:lnTo>
                <a:lnTo>
                  <a:pt x="66" y="379"/>
                </a:lnTo>
                <a:lnTo>
                  <a:pt x="121" y="195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4" name="Freeform 53">
            <a:extLst>
              <a:ext uri="{FF2B5EF4-FFF2-40B4-BE49-F238E27FC236}">
                <a16:creationId xmlns:a16="http://schemas.microsoft.com/office/drawing/2014/main" id="{B0CB69B6-438D-415D-933E-1D1B83968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825" y="5324476"/>
            <a:ext cx="376238" cy="601663"/>
          </a:xfrm>
          <a:custGeom>
            <a:avLst/>
            <a:gdLst>
              <a:gd name="T0" fmla="*/ 2147483646 w 237"/>
              <a:gd name="T1" fmla="*/ 2147483646 h 379"/>
              <a:gd name="T2" fmla="*/ 2147483646 w 237"/>
              <a:gd name="T3" fmla="*/ 2147483646 h 379"/>
              <a:gd name="T4" fmla="*/ 2147483646 w 237"/>
              <a:gd name="T5" fmla="*/ 2147483646 h 379"/>
              <a:gd name="T6" fmla="*/ 2147483646 w 237"/>
              <a:gd name="T7" fmla="*/ 2147483646 h 379"/>
              <a:gd name="T8" fmla="*/ 2147483646 w 237"/>
              <a:gd name="T9" fmla="*/ 2147483646 h 379"/>
              <a:gd name="T10" fmla="*/ 2147483646 w 237"/>
              <a:gd name="T11" fmla="*/ 2147483646 h 379"/>
              <a:gd name="T12" fmla="*/ 2147483646 w 237"/>
              <a:gd name="T13" fmla="*/ 2147483646 h 379"/>
              <a:gd name="T14" fmla="*/ 2147483646 w 237"/>
              <a:gd name="T15" fmla="*/ 0 h 379"/>
              <a:gd name="T16" fmla="*/ 2147483646 w 237"/>
              <a:gd name="T17" fmla="*/ 2147483646 h 379"/>
              <a:gd name="T18" fmla="*/ 2147483646 w 237"/>
              <a:gd name="T19" fmla="*/ 0 h 379"/>
              <a:gd name="T20" fmla="*/ 0 w 237"/>
              <a:gd name="T21" fmla="*/ 2147483646 h 379"/>
              <a:gd name="T22" fmla="*/ 2147483646 w 237"/>
              <a:gd name="T23" fmla="*/ 2147483646 h 379"/>
              <a:gd name="T24" fmla="*/ 2147483646 w 237"/>
              <a:gd name="T25" fmla="*/ 2147483646 h 379"/>
              <a:gd name="T26" fmla="*/ 2147483646 w 237"/>
              <a:gd name="T27" fmla="*/ 2147483646 h 379"/>
              <a:gd name="T28" fmla="*/ 2147483646 w 237"/>
              <a:gd name="T29" fmla="*/ 2147483646 h 379"/>
              <a:gd name="T30" fmla="*/ 2147483646 w 237"/>
              <a:gd name="T31" fmla="*/ 2147483646 h 379"/>
              <a:gd name="T32" fmla="*/ 2147483646 w 237"/>
              <a:gd name="T33" fmla="*/ 2147483646 h 37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37"/>
              <a:gd name="T52" fmla="*/ 0 h 379"/>
              <a:gd name="T53" fmla="*/ 237 w 237"/>
              <a:gd name="T54" fmla="*/ 379 h 37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37" h="379">
                <a:moveTo>
                  <a:pt x="121" y="195"/>
                </a:moveTo>
                <a:lnTo>
                  <a:pt x="176" y="379"/>
                </a:lnTo>
                <a:lnTo>
                  <a:pt x="220" y="379"/>
                </a:lnTo>
                <a:lnTo>
                  <a:pt x="176" y="166"/>
                </a:lnTo>
                <a:lnTo>
                  <a:pt x="176" y="41"/>
                </a:lnTo>
                <a:lnTo>
                  <a:pt x="209" y="142"/>
                </a:lnTo>
                <a:lnTo>
                  <a:pt x="237" y="124"/>
                </a:lnTo>
                <a:lnTo>
                  <a:pt x="198" y="0"/>
                </a:lnTo>
                <a:lnTo>
                  <a:pt x="121" y="6"/>
                </a:lnTo>
                <a:lnTo>
                  <a:pt x="44" y="0"/>
                </a:lnTo>
                <a:lnTo>
                  <a:pt x="0" y="130"/>
                </a:lnTo>
                <a:lnTo>
                  <a:pt x="32" y="142"/>
                </a:lnTo>
                <a:lnTo>
                  <a:pt x="66" y="41"/>
                </a:lnTo>
                <a:lnTo>
                  <a:pt x="66" y="166"/>
                </a:lnTo>
                <a:lnTo>
                  <a:pt x="22" y="379"/>
                </a:lnTo>
                <a:lnTo>
                  <a:pt x="66" y="379"/>
                </a:lnTo>
                <a:lnTo>
                  <a:pt x="121" y="195"/>
                </a:lnTo>
                <a:close/>
              </a:path>
            </a:pathLst>
          </a:custGeom>
          <a:noFill/>
          <a:ln w="144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5" name="Freeform 54">
            <a:extLst>
              <a:ext uri="{FF2B5EF4-FFF2-40B4-BE49-F238E27FC236}">
                <a16:creationId xmlns:a16="http://schemas.microsoft.com/office/drawing/2014/main" id="{B2FED079-7B07-4101-82A0-17B89AB39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1014" y="5541963"/>
            <a:ext cx="1411287" cy="203200"/>
          </a:xfrm>
          <a:custGeom>
            <a:avLst/>
            <a:gdLst>
              <a:gd name="T0" fmla="*/ 2147483646 w 889"/>
              <a:gd name="T1" fmla="*/ 2147483646 h 128"/>
              <a:gd name="T2" fmla="*/ 2147483646 w 889"/>
              <a:gd name="T3" fmla="*/ 0 h 128"/>
              <a:gd name="T4" fmla="*/ 2147483646 w 889"/>
              <a:gd name="T5" fmla="*/ 2147483646 h 128"/>
              <a:gd name="T6" fmla="*/ 0 w 889"/>
              <a:gd name="T7" fmla="*/ 2147483646 h 128"/>
              <a:gd name="T8" fmla="*/ 0 w 889"/>
              <a:gd name="T9" fmla="*/ 2147483646 h 128"/>
              <a:gd name="T10" fmla="*/ 2147483646 w 889"/>
              <a:gd name="T11" fmla="*/ 2147483646 h 128"/>
              <a:gd name="T12" fmla="*/ 2147483646 w 889"/>
              <a:gd name="T13" fmla="*/ 2147483646 h 128"/>
              <a:gd name="T14" fmla="*/ 2147483646 w 889"/>
              <a:gd name="T15" fmla="*/ 2147483646 h 12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89"/>
              <a:gd name="T25" fmla="*/ 0 h 128"/>
              <a:gd name="T26" fmla="*/ 889 w 889"/>
              <a:gd name="T27" fmla="*/ 128 h 12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89" h="128">
                <a:moveTo>
                  <a:pt x="889" y="65"/>
                </a:moveTo>
                <a:lnTo>
                  <a:pt x="825" y="0"/>
                </a:lnTo>
                <a:lnTo>
                  <a:pt x="825" y="43"/>
                </a:lnTo>
                <a:lnTo>
                  <a:pt x="0" y="43"/>
                </a:lnTo>
                <a:lnTo>
                  <a:pt x="0" y="86"/>
                </a:lnTo>
                <a:lnTo>
                  <a:pt x="825" y="86"/>
                </a:lnTo>
                <a:lnTo>
                  <a:pt x="825" y="128"/>
                </a:lnTo>
                <a:lnTo>
                  <a:pt x="889" y="6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6" name="Freeform 55">
            <a:extLst>
              <a:ext uri="{FF2B5EF4-FFF2-40B4-BE49-F238E27FC236}">
                <a16:creationId xmlns:a16="http://schemas.microsoft.com/office/drawing/2014/main" id="{E57258E7-BDD9-4DEF-88F7-ABCE32CFE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1014" y="5541963"/>
            <a:ext cx="1411287" cy="203200"/>
          </a:xfrm>
          <a:custGeom>
            <a:avLst/>
            <a:gdLst>
              <a:gd name="T0" fmla="*/ 2147483646 w 889"/>
              <a:gd name="T1" fmla="*/ 2147483646 h 128"/>
              <a:gd name="T2" fmla="*/ 2147483646 w 889"/>
              <a:gd name="T3" fmla="*/ 0 h 128"/>
              <a:gd name="T4" fmla="*/ 2147483646 w 889"/>
              <a:gd name="T5" fmla="*/ 2147483646 h 128"/>
              <a:gd name="T6" fmla="*/ 0 w 889"/>
              <a:gd name="T7" fmla="*/ 2147483646 h 128"/>
              <a:gd name="T8" fmla="*/ 0 w 889"/>
              <a:gd name="T9" fmla="*/ 2147483646 h 128"/>
              <a:gd name="T10" fmla="*/ 2147483646 w 889"/>
              <a:gd name="T11" fmla="*/ 2147483646 h 128"/>
              <a:gd name="T12" fmla="*/ 2147483646 w 889"/>
              <a:gd name="T13" fmla="*/ 2147483646 h 128"/>
              <a:gd name="T14" fmla="*/ 2147483646 w 889"/>
              <a:gd name="T15" fmla="*/ 2147483646 h 12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89"/>
              <a:gd name="T25" fmla="*/ 0 h 128"/>
              <a:gd name="T26" fmla="*/ 889 w 889"/>
              <a:gd name="T27" fmla="*/ 128 h 12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89" h="128">
                <a:moveTo>
                  <a:pt x="889" y="65"/>
                </a:moveTo>
                <a:lnTo>
                  <a:pt x="825" y="0"/>
                </a:lnTo>
                <a:lnTo>
                  <a:pt x="825" y="43"/>
                </a:lnTo>
                <a:lnTo>
                  <a:pt x="0" y="43"/>
                </a:lnTo>
                <a:lnTo>
                  <a:pt x="0" y="86"/>
                </a:lnTo>
                <a:lnTo>
                  <a:pt x="825" y="86"/>
                </a:lnTo>
                <a:lnTo>
                  <a:pt x="825" y="128"/>
                </a:lnTo>
                <a:lnTo>
                  <a:pt x="889" y="65"/>
                </a:lnTo>
                <a:close/>
              </a:path>
            </a:pathLst>
          </a:custGeom>
          <a:noFill/>
          <a:ln w="144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477" name="Group 56">
            <a:extLst>
              <a:ext uri="{FF2B5EF4-FFF2-40B4-BE49-F238E27FC236}">
                <a16:creationId xmlns:a16="http://schemas.microsoft.com/office/drawing/2014/main" id="{D85D3012-F5DC-436B-8BD3-D816A2D7C034}"/>
              </a:ext>
            </a:extLst>
          </p:cNvPr>
          <p:cNvGrpSpPr>
            <a:grpSpLocks/>
          </p:cNvGrpSpPr>
          <p:nvPr/>
        </p:nvGrpSpPr>
        <p:grpSpPr bwMode="auto">
          <a:xfrm>
            <a:off x="6019801" y="4060825"/>
            <a:ext cx="398463" cy="909638"/>
            <a:chOff x="2832" y="2558"/>
            <a:chExt cx="251" cy="573"/>
          </a:xfrm>
        </p:grpSpPr>
        <p:sp>
          <p:nvSpPr>
            <p:cNvPr id="19541" name="Line 57">
              <a:extLst>
                <a:ext uri="{FF2B5EF4-FFF2-40B4-BE49-F238E27FC236}">
                  <a16:creationId xmlns:a16="http://schemas.microsoft.com/office/drawing/2014/main" id="{E2A6FF6E-19C0-4D61-B264-D050BF0EFE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31" y="2660"/>
              <a:ext cx="128" cy="472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2" name="Line 58">
              <a:extLst>
                <a:ext uri="{FF2B5EF4-FFF2-40B4-BE49-F238E27FC236}">
                  <a16:creationId xmlns:a16="http://schemas.microsoft.com/office/drawing/2014/main" id="{3A27492C-2F1E-4683-A57F-93F8DDA56C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8" y="2660"/>
              <a:ext cx="126" cy="472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3" name="Line 59">
              <a:extLst>
                <a:ext uri="{FF2B5EF4-FFF2-40B4-BE49-F238E27FC236}">
                  <a16:creationId xmlns:a16="http://schemas.microsoft.com/office/drawing/2014/main" id="{72D79D58-BEE3-497C-B2CA-15253F1D89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58" y="2557"/>
              <a:ext cx="2" cy="108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4" name="Line 60">
              <a:extLst>
                <a:ext uri="{FF2B5EF4-FFF2-40B4-BE49-F238E27FC236}">
                  <a16:creationId xmlns:a16="http://schemas.microsoft.com/office/drawing/2014/main" id="{99EDE514-467C-4262-9D17-A25C62D6F1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3" y="2587"/>
              <a:ext cx="106" cy="1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5" name="Line 61">
              <a:extLst>
                <a:ext uri="{FF2B5EF4-FFF2-40B4-BE49-F238E27FC236}">
                  <a16:creationId xmlns:a16="http://schemas.microsoft.com/office/drawing/2014/main" id="{41C410AB-6D9E-4D3B-BBD8-31D1FB1624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3" y="2615"/>
              <a:ext cx="106" cy="1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6" name="Line 62">
              <a:extLst>
                <a:ext uri="{FF2B5EF4-FFF2-40B4-BE49-F238E27FC236}">
                  <a16:creationId xmlns:a16="http://schemas.microsoft.com/office/drawing/2014/main" id="{AEE37AC5-C537-42C9-ADCC-C8E1383822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2" y="2559"/>
              <a:ext cx="2" cy="78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7" name="Line 63">
              <a:extLst>
                <a:ext uri="{FF2B5EF4-FFF2-40B4-BE49-F238E27FC236}">
                  <a16:creationId xmlns:a16="http://schemas.microsoft.com/office/drawing/2014/main" id="{C7242D5D-78D0-4BE0-83F3-B906118999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3" y="2559"/>
              <a:ext cx="2" cy="78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8" name="Line 64">
              <a:extLst>
                <a:ext uri="{FF2B5EF4-FFF2-40B4-BE49-F238E27FC236}">
                  <a16:creationId xmlns:a16="http://schemas.microsoft.com/office/drawing/2014/main" id="{3BBB8C63-0E57-4307-9716-E92DE39901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1" y="2812"/>
              <a:ext cx="85" cy="1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9" name="Line 65">
              <a:extLst>
                <a:ext uri="{FF2B5EF4-FFF2-40B4-BE49-F238E27FC236}">
                  <a16:creationId xmlns:a16="http://schemas.microsoft.com/office/drawing/2014/main" id="{E81CEEBB-2873-45F5-A78D-68B4BBF95E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76" y="2812"/>
              <a:ext cx="118" cy="161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0" name="Line 66">
              <a:extLst>
                <a:ext uri="{FF2B5EF4-FFF2-40B4-BE49-F238E27FC236}">
                  <a16:creationId xmlns:a16="http://schemas.microsoft.com/office/drawing/2014/main" id="{C7745FC7-3A1F-406C-B47E-DA649DC96B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909" y="2809"/>
              <a:ext cx="132" cy="165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1" name="Line 67">
              <a:extLst>
                <a:ext uri="{FF2B5EF4-FFF2-40B4-BE49-F238E27FC236}">
                  <a16:creationId xmlns:a16="http://schemas.microsoft.com/office/drawing/2014/main" id="{5B5926AD-C738-4782-9BDD-C63BD8D31B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8" y="2973"/>
              <a:ext cx="181" cy="75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2" name="Line 68">
              <a:extLst>
                <a:ext uri="{FF2B5EF4-FFF2-40B4-BE49-F238E27FC236}">
                  <a16:creationId xmlns:a16="http://schemas.microsoft.com/office/drawing/2014/main" id="{39F39BA3-5336-46E1-9F1B-7AF92C815D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54" y="2962"/>
              <a:ext cx="187" cy="86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78" name="Group 69">
            <a:extLst>
              <a:ext uri="{FF2B5EF4-FFF2-40B4-BE49-F238E27FC236}">
                <a16:creationId xmlns:a16="http://schemas.microsoft.com/office/drawing/2014/main" id="{AC096D1D-25C8-400F-88D7-19A5C77C8A46}"/>
              </a:ext>
            </a:extLst>
          </p:cNvPr>
          <p:cNvGrpSpPr>
            <a:grpSpLocks/>
          </p:cNvGrpSpPr>
          <p:nvPr/>
        </p:nvGrpSpPr>
        <p:grpSpPr bwMode="auto">
          <a:xfrm>
            <a:off x="7948613" y="4060825"/>
            <a:ext cx="398462" cy="909638"/>
            <a:chOff x="4047" y="2558"/>
            <a:chExt cx="251" cy="573"/>
          </a:xfrm>
        </p:grpSpPr>
        <p:sp>
          <p:nvSpPr>
            <p:cNvPr id="19529" name="Line 70">
              <a:extLst>
                <a:ext uri="{FF2B5EF4-FFF2-40B4-BE49-F238E27FC236}">
                  <a16:creationId xmlns:a16="http://schemas.microsoft.com/office/drawing/2014/main" id="{E2B425C0-2BB5-4286-A708-CC82DAE1E3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46" y="2660"/>
              <a:ext cx="128" cy="472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0" name="Line 71">
              <a:extLst>
                <a:ext uri="{FF2B5EF4-FFF2-40B4-BE49-F238E27FC236}">
                  <a16:creationId xmlns:a16="http://schemas.microsoft.com/office/drawing/2014/main" id="{A9F1EDA3-ADA9-4943-8E01-1D34BB295D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3" y="2660"/>
              <a:ext cx="126" cy="472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1" name="Line 72">
              <a:extLst>
                <a:ext uri="{FF2B5EF4-FFF2-40B4-BE49-F238E27FC236}">
                  <a16:creationId xmlns:a16="http://schemas.microsoft.com/office/drawing/2014/main" id="{C2CDDF08-DE25-4750-82AD-0D793F3D65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73" y="2557"/>
              <a:ext cx="2" cy="108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2" name="Line 73">
              <a:extLst>
                <a:ext uri="{FF2B5EF4-FFF2-40B4-BE49-F238E27FC236}">
                  <a16:creationId xmlns:a16="http://schemas.microsoft.com/office/drawing/2014/main" id="{DDF64F49-586C-470D-85AF-E5C9903A4F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8" y="2587"/>
              <a:ext cx="106" cy="1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3" name="Line 74">
              <a:extLst>
                <a:ext uri="{FF2B5EF4-FFF2-40B4-BE49-F238E27FC236}">
                  <a16:creationId xmlns:a16="http://schemas.microsoft.com/office/drawing/2014/main" id="{D8BABE1E-9667-407B-B482-FC8D2CC76F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8" y="2615"/>
              <a:ext cx="106" cy="1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4" name="Line 75">
              <a:extLst>
                <a:ext uri="{FF2B5EF4-FFF2-40B4-BE49-F238E27FC236}">
                  <a16:creationId xmlns:a16="http://schemas.microsoft.com/office/drawing/2014/main" id="{2A6411B9-798B-4C46-9278-4FF217C16F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17" y="2559"/>
              <a:ext cx="2" cy="78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5" name="Line 76">
              <a:extLst>
                <a:ext uri="{FF2B5EF4-FFF2-40B4-BE49-F238E27FC236}">
                  <a16:creationId xmlns:a16="http://schemas.microsoft.com/office/drawing/2014/main" id="{B7D08353-7D61-4A86-B634-4CA20EA8A8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8" y="2559"/>
              <a:ext cx="2" cy="78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6" name="Line 77">
              <a:extLst>
                <a:ext uri="{FF2B5EF4-FFF2-40B4-BE49-F238E27FC236}">
                  <a16:creationId xmlns:a16="http://schemas.microsoft.com/office/drawing/2014/main" id="{FE28C493-E3F3-492A-A093-AE9EDB6273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6" y="2812"/>
              <a:ext cx="85" cy="1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7" name="Line 78">
              <a:extLst>
                <a:ext uri="{FF2B5EF4-FFF2-40B4-BE49-F238E27FC236}">
                  <a16:creationId xmlns:a16="http://schemas.microsoft.com/office/drawing/2014/main" id="{A9C8E830-820C-4FAE-BDB2-3C3C4ACD13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92" y="2812"/>
              <a:ext cx="117" cy="161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8" name="Line 79">
              <a:extLst>
                <a:ext uri="{FF2B5EF4-FFF2-40B4-BE49-F238E27FC236}">
                  <a16:creationId xmlns:a16="http://schemas.microsoft.com/office/drawing/2014/main" id="{7349E8A8-7C8B-4641-B6DC-2E1BA54633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124" y="2809"/>
              <a:ext cx="132" cy="165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9" name="Line 80">
              <a:extLst>
                <a:ext uri="{FF2B5EF4-FFF2-40B4-BE49-F238E27FC236}">
                  <a16:creationId xmlns:a16="http://schemas.microsoft.com/office/drawing/2014/main" id="{5DF75C7F-2578-47D6-98B4-747BB68381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3" y="2973"/>
              <a:ext cx="181" cy="75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0" name="Line 81">
              <a:extLst>
                <a:ext uri="{FF2B5EF4-FFF2-40B4-BE49-F238E27FC236}">
                  <a16:creationId xmlns:a16="http://schemas.microsoft.com/office/drawing/2014/main" id="{3112FDA2-93DB-440E-BE11-3B82157F46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70" y="2962"/>
              <a:ext cx="186" cy="86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79" name="Freeform 82">
            <a:extLst>
              <a:ext uri="{FF2B5EF4-FFF2-40B4-BE49-F238E27FC236}">
                <a16:creationId xmlns:a16="http://schemas.microsoft.com/office/drawing/2014/main" id="{3D92E9F8-2D05-4074-BDA3-E85F3655A666}"/>
              </a:ext>
            </a:extLst>
          </p:cNvPr>
          <p:cNvSpPr>
            <a:spLocks noChangeArrowheads="1"/>
          </p:cNvSpPr>
          <p:nvPr/>
        </p:nvSpPr>
        <p:spPr bwMode="auto">
          <a:xfrm rot="19920000">
            <a:off x="5494339" y="4519614"/>
            <a:ext cx="593725" cy="288925"/>
          </a:xfrm>
          <a:custGeom>
            <a:avLst/>
            <a:gdLst>
              <a:gd name="T0" fmla="*/ 0 w 374"/>
              <a:gd name="T1" fmla="*/ 2147483646 h 365"/>
              <a:gd name="T2" fmla="*/ 2147483646 w 374"/>
              <a:gd name="T3" fmla="*/ 2147483646 h 365"/>
              <a:gd name="T4" fmla="*/ 2147483646 w 374"/>
              <a:gd name="T5" fmla="*/ 2147483646 h 365"/>
              <a:gd name="T6" fmla="*/ 2147483646 w 374"/>
              <a:gd name="T7" fmla="*/ 0 h 365"/>
              <a:gd name="T8" fmla="*/ 0 60000 65536"/>
              <a:gd name="T9" fmla="*/ 0 60000 65536"/>
              <a:gd name="T10" fmla="*/ 0 60000 65536"/>
              <a:gd name="T11" fmla="*/ 0 60000 65536"/>
              <a:gd name="T12" fmla="*/ 0 w 374"/>
              <a:gd name="T13" fmla="*/ 0 h 365"/>
              <a:gd name="T14" fmla="*/ 374 w 374"/>
              <a:gd name="T15" fmla="*/ 365 h 3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4" h="365">
                <a:moveTo>
                  <a:pt x="0" y="365"/>
                </a:moveTo>
                <a:lnTo>
                  <a:pt x="147" y="140"/>
                </a:lnTo>
                <a:lnTo>
                  <a:pt x="165" y="323"/>
                </a:lnTo>
                <a:lnTo>
                  <a:pt x="374" y="0"/>
                </a:lnTo>
              </a:path>
            </a:pathLst>
          </a:custGeom>
          <a:noFill/>
          <a:ln w="1908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0" name="Freeform 83">
            <a:extLst>
              <a:ext uri="{FF2B5EF4-FFF2-40B4-BE49-F238E27FC236}">
                <a16:creationId xmlns:a16="http://schemas.microsoft.com/office/drawing/2014/main" id="{1937718E-C249-47FD-87FF-FAAF855380A3}"/>
              </a:ext>
            </a:extLst>
          </p:cNvPr>
          <p:cNvSpPr>
            <a:spLocks noChangeArrowheads="1"/>
          </p:cNvSpPr>
          <p:nvPr/>
        </p:nvSpPr>
        <p:spPr bwMode="auto">
          <a:xfrm rot="19920000">
            <a:off x="7456489" y="4459289"/>
            <a:ext cx="593725" cy="288925"/>
          </a:xfrm>
          <a:custGeom>
            <a:avLst/>
            <a:gdLst>
              <a:gd name="T0" fmla="*/ 0 w 374"/>
              <a:gd name="T1" fmla="*/ 2147483646 h 365"/>
              <a:gd name="T2" fmla="*/ 2147483646 w 374"/>
              <a:gd name="T3" fmla="*/ 2147483646 h 365"/>
              <a:gd name="T4" fmla="*/ 2147483646 w 374"/>
              <a:gd name="T5" fmla="*/ 2147483646 h 365"/>
              <a:gd name="T6" fmla="*/ 2147483646 w 374"/>
              <a:gd name="T7" fmla="*/ 0 h 365"/>
              <a:gd name="T8" fmla="*/ 0 60000 65536"/>
              <a:gd name="T9" fmla="*/ 0 60000 65536"/>
              <a:gd name="T10" fmla="*/ 0 60000 65536"/>
              <a:gd name="T11" fmla="*/ 0 60000 65536"/>
              <a:gd name="T12" fmla="*/ 0 w 374"/>
              <a:gd name="T13" fmla="*/ 0 h 365"/>
              <a:gd name="T14" fmla="*/ 374 w 374"/>
              <a:gd name="T15" fmla="*/ 365 h 3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4" h="365">
                <a:moveTo>
                  <a:pt x="0" y="365"/>
                </a:moveTo>
                <a:lnTo>
                  <a:pt x="147" y="140"/>
                </a:lnTo>
                <a:lnTo>
                  <a:pt x="165" y="323"/>
                </a:lnTo>
                <a:lnTo>
                  <a:pt x="374" y="0"/>
                </a:lnTo>
              </a:path>
            </a:pathLst>
          </a:custGeom>
          <a:noFill/>
          <a:ln w="1908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1" name="Line 84">
            <a:extLst>
              <a:ext uri="{FF2B5EF4-FFF2-40B4-BE49-F238E27FC236}">
                <a16:creationId xmlns:a16="http://schemas.microsoft.com/office/drawing/2014/main" id="{74219776-E557-4293-9D5E-C9D30D97511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54764" y="2835276"/>
            <a:ext cx="555625" cy="1858963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2" name="Line 85">
            <a:extLst>
              <a:ext uri="{FF2B5EF4-FFF2-40B4-BE49-F238E27FC236}">
                <a16:creationId xmlns:a16="http://schemas.microsoft.com/office/drawing/2014/main" id="{9A67B79C-A9D6-4B10-B648-73524B1C33B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64526" y="2835275"/>
            <a:ext cx="779463" cy="187960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3" name="Rectangle 86">
            <a:extLst>
              <a:ext uri="{FF2B5EF4-FFF2-40B4-BE49-F238E27FC236}">
                <a16:creationId xmlns:a16="http://schemas.microsoft.com/office/drawing/2014/main" id="{7C15BC18-09B1-40BE-80E9-32F6A6E65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3051" y="1528764"/>
            <a:ext cx="601663" cy="496887"/>
          </a:xfrm>
          <a:prstGeom prst="rect">
            <a:avLst/>
          </a:prstGeom>
          <a:solidFill>
            <a:srgbClr val="33CCCC"/>
          </a:solidFill>
          <a:ln w="1908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3366"/>
              </a:buClr>
              <a:buSzPct val="100000"/>
              <a:buFont typeface="Comic Sans MS" panose="030F0702030302020204" pitchFamily="66" charset="0"/>
              <a:buNone/>
            </a:pPr>
            <a:endParaRPr lang="en-US" altLang="en-US" sz="24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9484" name="Freeform 87">
            <a:extLst>
              <a:ext uri="{FF2B5EF4-FFF2-40B4-BE49-F238E27FC236}">
                <a16:creationId xmlns:a16="http://schemas.microsoft.com/office/drawing/2014/main" id="{2164291C-CEB1-4DF5-8139-7E44E23D2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0838" y="1601789"/>
            <a:ext cx="450850" cy="365125"/>
          </a:xfrm>
          <a:custGeom>
            <a:avLst/>
            <a:gdLst>
              <a:gd name="T0" fmla="*/ 2147483646 w 284"/>
              <a:gd name="T1" fmla="*/ 0 h 460"/>
              <a:gd name="T2" fmla="*/ 2147483646 w 284"/>
              <a:gd name="T3" fmla="*/ 0 h 460"/>
              <a:gd name="T4" fmla="*/ 0 w 284"/>
              <a:gd name="T5" fmla="*/ 2147483646 h 460"/>
              <a:gd name="T6" fmla="*/ 0 60000 65536"/>
              <a:gd name="T7" fmla="*/ 0 60000 65536"/>
              <a:gd name="T8" fmla="*/ 0 60000 65536"/>
              <a:gd name="T9" fmla="*/ 0 w 284"/>
              <a:gd name="T10" fmla="*/ 0 h 460"/>
              <a:gd name="T11" fmla="*/ 284 w 284"/>
              <a:gd name="T12" fmla="*/ 460 h 4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4" h="460">
                <a:moveTo>
                  <a:pt x="284" y="0"/>
                </a:moveTo>
                <a:lnTo>
                  <a:pt x="162" y="0"/>
                </a:lnTo>
                <a:lnTo>
                  <a:pt x="0" y="460"/>
                </a:lnTo>
              </a:path>
            </a:pathLst>
          </a:custGeom>
          <a:noFill/>
          <a:ln w="1908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5" name="Freeform 88">
            <a:extLst>
              <a:ext uri="{FF2B5EF4-FFF2-40B4-BE49-F238E27FC236}">
                <a16:creationId xmlns:a16="http://schemas.microsoft.com/office/drawing/2014/main" id="{ABE0C6B5-9A10-44FB-8A11-1C63E1702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9088" y="1601789"/>
            <a:ext cx="450850" cy="365125"/>
          </a:xfrm>
          <a:custGeom>
            <a:avLst/>
            <a:gdLst>
              <a:gd name="T0" fmla="*/ 0 w 284"/>
              <a:gd name="T1" fmla="*/ 0 h 460"/>
              <a:gd name="T2" fmla="*/ 2147483646 w 284"/>
              <a:gd name="T3" fmla="*/ 0 h 460"/>
              <a:gd name="T4" fmla="*/ 2147483646 w 284"/>
              <a:gd name="T5" fmla="*/ 2147483646 h 460"/>
              <a:gd name="T6" fmla="*/ 0 60000 65536"/>
              <a:gd name="T7" fmla="*/ 0 60000 65536"/>
              <a:gd name="T8" fmla="*/ 0 60000 65536"/>
              <a:gd name="T9" fmla="*/ 0 w 284"/>
              <a:gd name="T10" fmla="*/ 0 h 460"/>
              <a:gd name="T11" fmla="*/ 284 w 284"/>
              <a:gd name="T12" fmla="*/ 460 h 4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4" h="460">
                <a:moveTo>
                  <a:pt x="0" y="0"/>
                </a:moveTo>
                <a:lnTo>
                  <a:pt x="122" y="0"/>
                </a:lnTo>
                <a:lnTo>
                  <a:pt x="284" y="460"/>
                </a:lnTo>
              </a:path>
            </a:pathLst>
          </a:custGeom>
          <a:noFill/>
          <a:ln w="1908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6" name="Freeform 89">
            <a:extLst>
              <a:ext uri="{FF2B5EF4-FFF2-40B4-BE49-F238E27FC236}">
                <a16:creationId xmlns:a16="http://schemas.microsoft.com/office/drawing/2014/main" id="{FDADF465-690B-4279-AE54-A7022B58A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1200" y="5594350"/>
            <a:ext cx="196850" cy="298450"/>
          </a:xfrm>
          <a:custGeom>
            <a:avLst/>
            <a:gdLst>
              <a:gd name="T0" fmla="*/ 2147483646 w 124"/>
              <a:gd name="T1" fmla="*/ 0 h 188"/>
              <a:gd name="T2" fmla="*/ 2147483646 w 124"/>
              <a:gd name="T3" fmla="*/ 2147483646 h 188"/>
              <a:gd name="T4" fmla="*/ 0 w 124"/>
              <a:gd name="T5" fmla="*/ 2147483646 h 188"/>
              <a:gd name="T6" fmla="*/ 0 w 124"/>
              <a:gd name="T7" fmla="*/ 2147483646 h 188"/>
              <a:gd name="T8" fmla="*/ 2147483646 w 124"/>
              <a:gd name="T9" fmla="*/ 2147483646 h 188"/>
              <a:gd name="T10" fmla="*/ 2147483646 w 124"/>
              <a:gd name="T11" fmla="*/ 2147483646 h 188"/>
              <a:gd name="T12" fmla="*/ 2147483646 w 124"/>
              <a:gd name="T13" fmla="*/ 0 h 1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4"/>
              <a:gd name="T22" fmla="*/ 0 h 188"/>
              <a:gd name="T23" fmla="*/ 124 w 124"/>
              <a:gd name="T24" fmla="*/ 188 h 1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4" h="188">
                <a:moveTo>
                  <a:pt x="95" y="0"/>
                </a:moveTo>
                <a:lnTo>
                  <a:pt x="45" y="141"/>
                </a:lnTo>
                <a:lnTo>
                  <a:pt x="0" y="141"/>
                </a:lnTo>
                <a:lnTo>
                  <a:pt x="0" y="188"/>
                </a:lnTo>
                <a:lnTo>
                  <a:pt x="74" y="187"/>
                </a:lnTo>
                <a:lnTo>
                  <a:pt x="124" y="42"/>
                </a:lnTo>
                <a:lnTo>
                  <a:pt x="95" y="0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7" name="Freeform 90">
            <a:extLst>
              <a:ext uri="{FF2B5EF4-FFF2-40B4-BE49-F238E27FC236}">
                <a16:creationId xmlns:a16="http://schemas.microsoft.com/office/drawing/2014/main" id="{5A17E6A0-8DAD-49C4-BC9A-8D21E54CE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1200" y="5594350"/>
            <a:ext cx="196850" cy="298450"/>
          </a:xfrm>
          <a:custGeom>
            <a:avLst/>
            <a:gdLst>
              <a:gd name="T0" fmla="*/ 2147483646 w 124"/>
              <a:gd name="T1" fmla="*/ 0 h 188"/>
              <a:gd name="T2" fmla="*/ 2147483646 w 124"/>
              <a:gd name="T3" fmla="*/ 2147483646 h 188"/>
              <a:gd name="T4" fmla="*/ 0 w 124"/>
              <a:gd name="T5" fmla="*/ 2147483646 h 188"/>
              <a:gd name="T6" fmla="*/ 0 w 124"/>
              <a:gd name="T7" fmla="*/ 2147483646 h 188"/>
              <a:gd name="T8" fmla="*/ 2147483646 w 124"/>
              <a:gd name="T9" fmla="*/ 2147483646 h 188"/>
              <a:gd name="T10" fmla="*/ 2147483646 w 124"/>
              <a:gd name="T11" fmla="*/ 2147483646 h 188"/>
              <a:gd name="T12" fmla="*/ 2147483646 w 124"/>
              <a:gd name="T13" fmla="*/ 0 h 1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4"/>
              <a:gd name="T22" fmla="*/ 0 h 188"/>
              <a:gd name="T23" fmla="*/ 124 w 124"/>
              <a:gd name="T24" fmla="*/ 188 h 1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4" h="188">
                <a:moveTo>
                  <a:pt x="95" y="0"/>
                </a:moveTo>
                <a:lnTo>
                  <a:pt x="45" y="141"/>
                </a:lnTo>
                <a:lnTo>
                  <a:pt x="0" y="141"/>
                </a:lnTo>
                <a:lnTo>
                  <a:pt x="0" y="188"/>
                </a:lnTo>
                <a:lnTo>
                  <a:pt x="74" y="187"/>
                </a:lnTo>
                <a:lnTo>
                  <a:pt x="124" y="42"/>
                </a:lnTo>
                <a:lnTo>
                  <a:pt x="95" y="0"/>
                </a:lnTo>
                <a:close/>
              </a:path>
            </a:pathLst>
          </a:custGeom>
          <a:solidFill>
            <a:srgbClr val="CCCC00"/>
          </a:solidFill>
          <a:ln w="14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8" name="Freeform 91">
            <a:extLst>
              <a:ext uri="{FF2B5EF4-FFF2-40B4-BE49-F238E27FC236}">
                <a16:creationId xmlns:a16="http://schemas.microsoft.com/office/drawing/2014/main" id="{D3647BB1-17C5-43FC-BAD4-0EA3BD3F3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2489" y="5299075"/>
            <a:ext cx="338137" cy="641350"/>
          </a:xfrm>
          <a:custGeom>
            <a:avLst/>
            <a:gdLst>
              <a:gd name="T0" fmla="*/ 0 w 213"/>
              <a:gd name="T1" fmla="*/ 2147483646 h 404"/>
              <a:gd name="T2" fmla="*/ 2147483646 w 213"/>
              <a:gd name="T3" fmla="*/ 2147483646 h 404"/>
              <a:gd name="T4" fmla="*/ 2147483646 w 213"/>
              <a:gd name="T5" fmla="*/ 2147483646 h 404"/>
              <a:gd name="T6" fmla="*/ 2147483646 w 213"/>
              <a:gd name="T7" fmla="*/ 2147483646 h 404"/>
              <a:gd name="T8" fmla="*/ 2147483646 w 213"/>
              <a:gd name="T9" fmla="*/ 2147483646 h 404"/>
              <a:gd name="T10" fmla="*/ 2147483646 w 213"/>
              <a:gd name="T11" fmla="*/ 2147483646 h 404"/>
              <a:gd name="T12" fmla="*/ 2147483646 w 213"/>
              <a:gd name="T13" fmla="*/ 2147483646 h 404"/>
              <a:gd name="T14" fmla="*/ 2147483646 w 213"/>
              <a:gd name="T15" fmla="*/ 2147483646 h 404"/>
              <a:gd name="T16" fmla="*/ 2147483646 w 213"/>
              <a:gd name="T17" fmla="*/ 2147483646 h 404"/>
              <a:gd name="T18" fmla="*/ 2147483646 w 213"/>
              <a:gd name="T19" fmla="*/ 2147483646 h 404"/>
              <a:gd name="T20" fmla="*/ 2147483646 w 213"/>
              <a:gd name="T21" fmla="*/ 2147483646 h 404"/>
              <a:gd name="T22" fmla="*/ 2147483646 w 213"/>
              <a:gd name="T23" fmla="*/ 2147483646 h 404"/>
              <a:gd name="T24" fmla="*/ 2147483646 w 213"/>
              <a:gd name="T25" fmla="*/ 0 h 404"/>
              <a:gd name="T26" fmla="*/ 0 w 213"/>
              <a:gd name="T27" fmla="*/ 2147483646 h 40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3"/>
              <a:gd name="T43" fmla="*/ 0 h 404"/>
              <a:gd name="T44" fmla="*/ 213 w 213"/>
              <a:gd name="T45" fmla="*/ 404 h 40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3" h="404">
                <a:moveTo>
                  <a:pt x="0" y="178"/>
                </a:moveTo>
                <a:lnTo>
                  <a:pt x="105" y="326"/>
                </a:lnTo>
                <a:lnTo>
                  <a:pt x="105" y="404"/>
                </a:lnTo>
                <a:lnTo>
                  <a:pt x="146" y="404"/>
                </a:lnTo>
                <a:lnTo>
                  <a:pt x="146" y="308"/>
                </a:lnTo>
                <a:lnTo>
                  <a:pt x="81" y="210"/>
                </a:lnTo>
                <a:lnTo>
                  <a:pt x="116" y="128"/>
                </a:lnTo>
                <a:lnTo>
                  <a:pt x="136" y="128"/>
                </a:lnTo>
                <a:lnTo>
                  <a:pt x="213" y="87"/>
                </a:lnTo>
                <a:lnTo>
                  <a:pt x="201" y="58"/>
                </a:lnTo>
                <a:lnTo>
                  <a:pt x="151" y="84"/>
                </a:lnTo>
                <a:lnTo>
                  <a:pt x="116" y="11"/>
                </a:lnTo>
                <a:lnTo>
                  <a:pt x="76" y="0"/>
                </a:lnTo>
                <a:lnTo>
                  <a:pt x="0" y="178"/>
                </a:lnTo>
                <a:close/>
              </a:path>
            </a:pathLst>
          </a:cu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9" name="Freeform 92">
            <a:extLst>
              <a:ext uri="{FF2B5EF4-FFF2-40B4-BE49-F238E27FC236}">
                <a16:creationId xmlns:a16="http://schemas.microsoft.com/office/drawing/2014/main" id="{2914AAF6-0378-46BA-9A55-519090DF2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2489" y="5299075"/>
            <a:ext cx="338137" cy="641350"/>
          </a:xfrm>
          <a:custGeom>
            <a:avLst/>
            <a:gdLst>
              <a:gd name="T0" fmla="*/ 0 w 213"/>
              <a:gd name="T1" fmla="*/ 2147483646 h 404"/>
              <a:gd name="T2" fmla="*/ 2147483646 w 213"/>
              <a:gd name="T3" fmla="*/ 2147483646 h 404"/>
              <a:gd name="T4" fmla="*/ 2147483646 w 213"/>
              <a:gd name="T5" fmla="*/ 2147483646 h 404"/>
              <a:gd name="T6" fmla="*/ 2147483646 w 213"/>
              <a:gd name="T7" fmla="*/ 2147483646 h 404"/>
              <a:gd name="T8" fmla="*/ 2147483646 w 213"/>
              <a:gd name="T9" fmla="*/ 2147483646 h 404"/>
              <a:gd name="T10" fmla="*/ 2147483646 w 213"/>
              <a:gd name="T11" fmla="*/ 2147483646 h 404"/>
              <a:gd name="T12" fmla="*/ 2147483646 w 213"/>
              <a:gd name="T13" fmla="*/ 2147483646 h 404"/>
              <a:gd name="T14" fmla="*/ 2147483646 w 213"/>
              <a:gd name="T15" fmla="*/ 2147483646 h 404"/>
              <a:gd name="T16" fmla="*/ 2147483646 w 213"/>
              <a:gd name="T17" fmla="*/ 2147483646 h 404"/>
              <a:gd name="T18" fmla="*/ 2147483646 w 213"/>
              <a:gd name="T19" fmla="*/ 2147483646 h 404"/>
              <a:gd name="T20" fmla="*/ 2147483646 w 213"/>
              <a:gd name="T21" fmla="*/ 2147483646 h 404"/>
              <a:gd name="T22" fmla="*/ 2147483646 w 213"/>
              <a:gd name="T23" fmla="*/ 2147483646 h 404"/>
              <a:gd name="T24" fmla="*/ 2147483646 w 213"/>
              <a:gd name="T25" fmla="*/ 0 h 404"/>
              <a:gd name="T26" fmla="*/ 0 w 213"/>
              <a:gd name="T27" fmla="*/ 2147483646 h 40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3"/>
              <a:gd name="T43" fmla="*/ 0 h 404"/>
              <a:gd name="T44" fmla="*/ 213 w 213"/>
              <a:gd name="T45" fmla="*/ 404 h 40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3" h="404">
                <a:moveTo>
                  <a:pt x="0" y="178"/>
                </a:moveTo>
                <a:lnTo>
                  <a:pt x="105" y="326"/>
                </a:lnTo>
                <a:lnTo>
                  <a:pt x="105" y="404"/>
                </a:lnTo>
                <a:lnTo>
                  <a:pt x="146" y="404"/>
                </a:lnTo>
                <a:lnTo>
                  <a:pt x="146" y="308"/>
                </a:lnTo>
                <a:lnTo>
                  <a:pt x="81" y="210"/>
                </a:lnTo>
                <a:lnTo>
                  <a:pt x="116" y="128"/>
                </a:lnTo>
                <a:lnTo>
                  <a:pt x="136" y="128"/>
                </a:lnTo>
                <a:lnTo>
                  <a:pt x="213" y="87"/>
                </a:lnTo>
                <a:lnTo>
                  <a:pt x="201" y="58"/>
                </a:lnTo>
                <a:lnTo>
                  <a:pt x="151" y="84"/>
                </a:lnTo>
                <a:lnTo>
                  <a:pt x="116" y="11"/>
                </a:lnTo>
                <a:lnTo>
                  <a:pt x="76" y="0"/>
                </a:lnTo>
                <a:lnTo>
                  <a:pt x="0" y="178"/>
                </a:lnTo>
                <a:close/>
              </a:path>
            </a:pathLst>
          </a:custGeom>
          <a:solidFill>
            <a:srgbClr val="CCCC00"/>
          </a:solidFill>
          <a:ln w="14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0" name="Freeform 93">
            <a:extLst>
              <a:ext uri="{FF2B5EF4-FFF2-40B4-BE49-F238E27FC236}">
                <a16:creationId xmlns:a16="http://schemas.microsoft.com/office/drawing/2014/main" id="{3699E55E-3263-44AE-8107-722D36D6E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4089" y="5186364"/>
            <a:ext cx="111125" cy="149225"/>
          </a:xfrm>
          <a:custGeom>
            <a:avLst/>
            <a:gdLst>
              <a:gd name="T0" fmla="*/ 0 w 192"/>
              <a:gd name="T1" fmla="*/ 2147483646 h 257"/>
              <a:gd name="T2" fmla="*/ 2147483646 w 192"/>
              <a:gd name="T3" fmla="*/ 0 h 257"/>
              <a:gd name="T4" fmla="*/ 2147483646 w 192"/>
              <a:gd name="T5" fmla="*/ 2147483646 h 257"/>
              <a:gd name="T6" fmla="*/ 2147483646 w 192"/>
              <a:gd name="T7" fmla="*/ 2147483646 h 257"/>
              <a:gd name="T8" fmla="*/ 2147483646 w 192"/>
              <a:gd name="T9" fmla="*/ 2147483646 h 257"/>
              <a:gd name="T10" fmla="*/ 0 w 192"/>
              <a:gd name="T11" fmla="*/ 2147483646 h 25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2"/>
              <a:gd name="T19" fmla="*/ 0 h 257"/>
              <a:gd name="T20" fmla="*/ 192 w 192"/>
              <a:gd name="T21" fmla="*/ 257 h 25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2" h="257">
                <a:moveTo>
                  <a:pt x="0" y="128"/>
                </a:moveTo>
                <a:cubicBezTo>
                  <a:pt x="0" y="58"/>
                  <a:pt x="43" y="0"/>
                  <a:pt x="96" y="0"/>
                </a:cubicBezTo>
                <a:cubicBezTo>
                  <a:pt x="149" y="0"/>
                  <a:pt x="192" y="58"/>
                  <a:pt x="192" y="128"/>
                </a:cubicBezTo>
                <a:cubicBezTo>
                  <a:pt x="192" y="128"/>
                  <a:pt x="192" y="128"/>
                  <a:pt x="192" y="128"/>
                </a:cubicBezTo>
                <a:cubicBezTo>
                  <a:pt x="192" y="199"/>
                  <a:pt x="149" y="257"/>
                  <a:pt x="96" y="257"/>
                </a:cubicBezTo>
                <a:cubicBezTo>
                  <a:pt x="43" y="257"/>
                  <a:pt x="0" y="199"/>
                  <a:pt x="0" y="128"/>
                </a:cubicBezTo>
              </a:path>
            </a:pathLst>
          </a:custGeom>
          <a:solidFill>
            <a:srgbClr val="CCCC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1" name="Freeform 94">
            <a:extLst>
              <a:ext uri="{FF2B5EF4-FFF2-40B4-BE49-F238E27FC236}">
                <a16:creationId xmlns:a16="http://schemas.microsoft.com/office/drawing/2014/main" id="{C268F194-A19F-4FAE-937E-2A0006FFA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4089" y="5186364"/>
            <a:ext cx="111125" cy="149225"/>
          </a:xfrm>
          <a:custGeom>
            <a:avLst/>
            <a:gdLst>
              <a:gd name="T0" fmla="*/ 0 w 70"/>
              <a:gd name="T1" fmla="*/ 2147483646 h 94"/>
              <a:gd name="T2" fmla="*/ 2147483646 w 70"/>
              <a:gd name="T3" fmla="*/ 0 h 94"/>
              <a:gd name="T4" fmla="*/ 2147483646 w 70"/>
              <a:gd name="T5" fmla="*/ 2147483646 h 94"/>
              <a:gd name="T6" fmla="*/ 2147483646 w 70"/>
              <a:gd name="T7" fmla="*/ 2147483646 h 94"/>
              <a:gd name="T8" fmla="*/ 2147483646 w 70"/>
              <a:gd name="T9" fmla="*/ 2147483646 h 94"/>
              <a:gd name="T10" fmla="*/ 0 w 70"/>
              <a:gd name="T11" fmla="*/ 2147483646 h 9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0"/>
              <a:gd name="T19" fmla="*/ 0 h 94"/>
              <a:gd name="T20" fmla="*/ 70 w 70"/>
              <a:gd name="T21" fmla="*/ 94 h 9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0" h="94">
                <a:moveTo>
                  <a:pt x="0" y="47"/>
                </a:moveTo>
                <a:cubicBezTo>
                  <a:pt x="0" y="21"/>
                  <a:pt x="15" y="0"/>
                  <a:pt x="35" y="0"/>
                </a:cubicBezTo>
                <a:cubicBezTo>
                  <a:pt x="54" y="0"/>
                  <a:pt x="70" y="21"/>
                  <a:pt x="70" y="47"/>
                </a:cubicBezTo>
                <a:cubicBezTo>
                  <a:pt x="70" y="47"/>
                  <a:pt x="70" y="47"/>
                  <a:pt x="70" y="47"/>
                </a:cubicBezTo>
                <a:cubicBezTo>
                  <a:pt x="70" y="73"/>
                  <a:pt x="54" y="94"/>
                  <a:pt x="35" y="94"/>
                </a:cubicBezTo>
                <a:cubicBezTo>
                  <a:pt x="15" y="94"/>
                  <a:pt x="0" y="73"/>
                  <a:pt x="0" y="47"/>
                </a:cubicBezTo>
              </a:path>
            </a:pathLst>
          </a:custGeom>
          <a:solidFill>
            <a:srgbClr val="CCCC00"/>
          </a:solidFill>
          <a:ln w="14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492" name="Group 95">
            <a:extLst>
              <a:ext uri="{FF2B5EF4-FFF2-40B4-BE49-F238E27FC236}">
                <a16:creationId xmlns:a16="http://schemas.microsoft.com/office/drawing/2014/main" id="{B32608CC-FC1A-4345-BBA5-CCB016AAB918}"/>
              </a:ext>
            </a:extLst>
          </p:cNvPr>
          <p:cNvGrpSpPr>
            <a:grpSpLocks/>
          </p:cNvGrpSpPr>
          <p:nvPr/>
        </p:nvGrpSpPr>
        <p:grpSpPr bwMode="auto">
          <a:xfrm>
            <a:off x="7486650" y="5187950"/>
            <a:ext cx="128588" cy="438150"/>
            <a:chOff x="3756" y="3268"/>
            <a:chExt cx="81" cy="276"/>
          </a:xfrm>
        </p:grpSpPr>
        <p:sp>
          <p:nvSpPr>
            <p:cNvPr id="19493" name="Freeform 96">
              <a:extLst>
                <a:ext uri="{FF2B5EF4-FFF2-40B4-BE49-F238E27FC236}">
                  <a16:creationId xmlns:a16="http://schemas.microsoft.com/office/drawing/2014/main" id="{73E24F85-D755-46B8-AB1B-CB158C608C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9" y="3268"/>
              <a:ext cx="14" cy="65"/>
            </a:xfrm>
            <a:custGeom>
              <a:avLst/>
              <a:gdLst>
                <a:gd name="T0" fmla="*/ 0 w 14"/>
                <a:gd name="T1" fmla="*/ 31 h 65"/>
                <a:gd name="T2" fmla="*/ 0 w 14"/>
                <a:gd name="T3" fmla="*/ 30 h 65"/>
                <a:gd name="T4" fmla="*/ 0 w 14"/>
                <a:gd name="T5" fmla="*/ 27 h 65"/>
                <a:gd name="T6" fmla="*/ 0 w 14"/>
                <a:gd name="T7" fmla="*/ 23 h 65"/>
                <a:gd name="T8" fmla="*/ 0 w 14"/>
                <a:gd name="T9" fmla="*/ 19 h 65"/>
                <a:gd name="T10" fmla="*/ 0 w 14"/>
                <a:gd name="T11" fmla="*/ 14 h 65"/>
                <a:gd name="T12" fmla="*/ 0 w 14"/>
                <a:gd name="T13" fmla="*/ 10 h 65"/>
                <a:gd name="T14" fmla="*/ 0 w 14"/>
                <a:gd name="T15" fmla="*/ 6 h 65"/>
                <a:gd name="T16" fmla="*/ 0 w 14"/>
                <a:gd name="T17" fmla="*/ 3 h 65"/>
                <a:gd name="T18" fmla="*/ 0 w 14"/>
                <a:gd name="T19" fmla="*/ 1 h 65"/>
                <a:gd name="T20" fmla="*/ 0 w 14"/>
                <a:gd name="T21" fmla="*/ 0 h 65"/>
                <a:gd name="T22" fmla="*/ 1 w 14"/>
                <a:gd name="T23" fmla="*/ 0 h 65"/>
                <a:gd name="T24" fmla="*/ 2 w 14"/>
                <a:gd name="T25" fmla="*/ 0 h 65"/>
                <a:gd name="T26" fmla="*/ 4 w 14"/>
                <a:gd name="T27" fmla="*/ 0 h 65"/>
                <a:gd name="T28" fmla="*/ 5 w 14"/>
                <a:gd name="T29" fmla="*/ 0 h 65"/>
                <a:gd name="T30" fmla="*/ 7 w 14"/>
                <a:gd name="T31" fmla="*/ 0 h 65"/>
                <a:gd name="T32" fmla="*/ 9 w 14"/>
                <a:gd name="T33" fmla="*/ 0 h 65"/>
                <a:gd name="T34" fmla="*/ 11 w 14"/>
                <a:gd name="T35" fmla="*/ 0 h 65"/>
                <a:gd name="T36" fmla="*/ 13 w 14"/>
                <a:gd name="T37" fmla="*/ 0 h 65"/>
                <a:gd name="T38" fmla="*/ 14 w 14"/>
                <a:gd name="T39" fmla="*/ 0 h 65"/>
                <a:gd name="T40" fmla="*/ 14 w 14"/>
                <a:gd name="T41" fmla="*/ 0 h 65"/>
                <a:gd name="T42" fmla="*/ 14 w 14"/>
                <a:gd name="T43" fmla="*/ 2 h 65"/>
                <a:gd name="T44" fmla="*/ 14 w 14"/>
                <a:gd name="T45" fmla="*/ 6 h 65"/>
                <a:gd name="T46" fmla="*/ 14 w 14"/>
                <a:gd name="T47" fmla="*/ 13 h 65"/>
                <a:gd name="T48" fmla="*/ 14 w 14"/>
                <a:gd name="T49" fmla="*/ 20 h 65"/>
                <a:gd name="T50" fmla="*/ 14 w 14"/>
                <a:gd name="T51" fmla="*/ 29 h 65"/>
                <a:gd name="T52" fmla="*/ 14 w 14"/>
                <a:gd name="T53" fmla="*/ 38 h 65"/>
                <a:gd name="T54" fmla="*/ 14 w 14"/>
                <a:gd name="T55" fmla="*/ 47 h 65"/>
                <a:gd name="T56" fmla="*/ 14 w 14"/>
                <a:gd name="T57" fmla="*/ 54 h 65"/>
                <a:gd name="T58" fmla="*/ 14 w 14"/>
                <a:gd name="T59" fmla="*/ 60 h 65"/>
                <a:gd name="T60" fmla="*/ 14 w 14"/>
                <a:gd name="T61" fmla="*/ 64 h 65"/>
                <a:gd name="T62" fmla="*/ 14 w 14"/>
                <a:gd name="T63" fmla="*/ 65 h 65"/>
                <a:gd name="T64" fmla="*/ 14 w 14"/>
                <a:gd name="T65" fmla="*/ 65 h 65"/>
                <a:gd name="T66" fmla="*/ 12 w 14"/>
                <a:gd name="T67" fmla="*/ 65 h 65"/>
                <a:gd name="T68" fmla="*/ 11 w 14"/>
                <a:gd name="T69" fmla="*/ 65 h 65"/>
                <a:gd name="T70" fmla="*/ 9 w 14"/>
                <a:gd name="T71" fmla="*/ 65 h 65"/>
                <a:gd name="T72" fmla="*/ 7 w 14"/>
                <a:gd name="T73" fmla="*/ 65 h 65"/>
                <a:gd name="T74" fmla="*/ 5 w 14"/>
                <a:gd name="T75" fmla="*/ 65 h 65"/>
                <a:gd name="T76" fmla="*/ 3 w 14"/>
                <a:gd name="T77" fmla="*/ 65 h 65"/>
                <a:gd name="T78" fmla="*/ 2 w 14"/>
                <a:gd name="T79" fmla="*/ 65 h 65"/>
                <a:gd name="T80" fmla="*/ 1 w 14"/>
                <a:gd name="T81" fmla="*/ 65 h 65"/>
                <a:gd name="T82" fmla="*/ 0 w 14"/>
                <a:gd name="T83" fmla="*/ 64 h 65"/>
                <a:gd name="T84" fmla="*/ 0 w 14"/>
                <a:gd name="T85" fmla="*/ 63 h 65"/>
                <a:gd name="T86" fmla="*/ 0 w 14"/>
                <a:gd name="T87" fmla="*/ 60 h 65"/>
                <a:gd name="T88" fmla="*/ 0 w 14"/>
                <a:gd name="T89" fmla="*/ 57 h 65"/>
                <a:gd name="T90" fmla="*/ 0 w 14"/>
                <a:gd name="T91" fmla="*/ 53 h 65"/>
                <a:gd name="T92" fmla="*/ 0 w 14"/>
                <a:gd name="T93" fmla="*/ 48 h 65"/>
                <a:gd name="T94" fmla="*/ 0 w 14"/>
                <a:gd name="T95" fmla="*/ 44 h 65"/>
                <a:gd name="T96" fmla="*/ 0 w 14"/>
                <a:gd name="T97" fmla="*/ 39 h 65"/>
                <a:gd name="T98" fmla="*/ 0 w 14"/>
                <a:gd name="T99" fmla="*/ 36 h 65"/>
                <a:gd name="T100" fmla="*/ 0 w 14"/>
                <a:gd name="T101" fmla="*/ 33 h 65"/>
                <a:gd name="T102" fmla="*/ 0 w 14"/>
                <a:gd name="T103" fmla="*/ 32 h 6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4"/>
                <a:gd name="T157" fmla="*/ 0 h 65"/>
                <a:gd name="T158" fmla="*/ 14 w 14"/>
                <a:gd name="T159" fmla="*/ 65 h 6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4" h="65">
                  <a:moveTo>
                    <a:pt x="0" y="32"/>
                  </a:moveTo>
                  <a:lnTo>
                    <a:pt x="0" y="32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3"/>
                  </a:lnTo>
                  <a:lnTo>
                    <a:pt x="14" y="15"/>
                  </a:lnTo>
                  <a:lnTo>
                    <a:pt x="14" y="18"/>
                  </a:lnTo>
                  <a:lnTo>
                    <a:pt x="14" y="20"/>
                  </a:lnTo>
                  <a:lnTo>
                    <a:pt x="14" y="23"/>
                  </a:lnTo>
                  <a:lnTo>
                    <a:pt x="14" y="26"/>
                  </a:lnTo>
                  <a:lnTo>
                    <a:pt x="14" y="29"/>
                  </a:lnTo>
                  <a:lnTo>
                    <a:pt x="14" y="32"/>
                  </a:lnTo>
                  <a:lnTo>
                    <a:pt x="14" y="35"/>
                  </a:lnTo>
                  <a:lnTo>
                    <a:pt x="14" y="38"/>
                  </a:lnTo>
                  <a:lnTo>
                    <a:pt x="14" y="41"/>
                  </a:lnTo>
                  <a:lnTo>
                    <a:pt x="14" y="44"/>
                  </a:lnTo>
                  <a:lnTo>
                    <a:pt x="14" y="47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4" y="54"/>
                  </a:lnTo>
                  <a:lnTo>
                    <a:pt x="14" y="57"/>
                  </a:lnTo>
                  <a:lnTo>
                    <a:pt x="14" y="59"/>
                  </a:lnTo>
                  <a:lnTo>
                    <a:pt x="14" y="60"/>
                  </a:lnTo>
                  <a:lnTo>
                    <a:pt x="14" y="62"/>
                  </a:lnTo>
                  <a:lnTo>
                    <a:pt x="14" y="63"/>
                  </a:lnTo>
                  <a:lnTo>
                    <a:pt x="14" y="64"/>
                  </a:lnTo>
                  <a:lnTo>
                    <a:pt x="14" y="65"/>
                  </a:lnTo>
                  <a:lnTo>
                    <a:pt x="13" y="65"/>
                  </a:lnTo>
                  <a:lnTo>
                    <a:pt x="12" y="65"/>
                  </a:lnTo>
                  <a:lnTo>
                    <a:pt x="11" y="65"/>
                  </a:lnTo>
                  <a:lnTo>
                    <a:pt x="10" y="65"/>
                  </a:lnTo>
                  <a:lnTo>
                    <a:pt x="9" y="65"/>
                  </a:lnTo>
                  <a:lnTo>
                    <a:pt x="8" y="65"/>
                  </a:lnTo>
                  <a:lnTo>
                    <a:pt x="7" y="65"/>
                  </a:lnTo>
                  <a:lnTo>
                    <a:pt x="6" y="65"/>
                  </a:lnTo>
                  <a:lnTo>
                    <a:pt x="5" y="65"/>
                  </a:lnTo>
                  <a:lnTo>
                    <a:pt x="4" y="65"/>
                  </a:lnTo>
                  <a:lnTo>
                    <a:pt x="3" y="65"/>
                  </a:lnTo>
                  <a:lnTo>
                    <a:pt x="2" y="65"/>
                  </a:lnTo>
                  <a:lnTo>
                    <a:pt x="1" y="65"/>
                  </a:lnTo>
                  <a:lnTo>
                    <a:pt x="0" y="65"/>
                  </a:lnTo>
                  <a:lnTo>
                    <a:pt x="0" y="64"/>
                  </a:lnTo>
                  <a:lnTo>
                    <a:pt x="0" y="63"/>
                  </a:lnTo>
                  <a:lnTo>
                    <a:pt x="0" y="62"/>
                  </a:lnTo>
                  <a:lnTo>
                    <a:pt x="0" y="60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0" y="57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0" y="47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0" y="36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3F3F3F"/>
            </a:solidFill>
            <a:ln w="46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4" name="Freeform 97">
              <a:extLst>
                <a:ext uri="{FF2B5EF4-FFF2-40B4-BE49-F238E27FC236}">
                  <a16:creationId xmlns:a16="http://schemas.microsoft.com/office/drawing/2014/main" id="{1BB941DA-E40F-42BD-A006-474DB3073C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9" y="3268"/>
              <a:ext cx="14" cy="65"/>
            </a:xfrm>
            <a:custGeom>
              <a:avLst/>
              <a:gdLst>
                <a:gd name="T0" fmla="*/ 0 w 14"/>
                <a:gd name="T1" fmla="*/ 31 h 65"/>
                <a:gd name="T2" fmla="*/ 0 w 14"/>
                <a:gd name="T3" fmla="*/ 30 h 65"/>
                <a:gd name="T4" fmla="*/ 0 w 14"/>
                <a:gd name="T5" fmla="*/ 27 h 65"/>
                <a:gd name="T6" fmla="*/ 0 w 14"/>
                <a:gd name="T7" fmla="*/ 23 h 65"/>
                <a:gd name="T8" fmla="*/ 0 w 14"/>
                <a:gd name="T9" fmla="*/ 19 h 65"/>
                <a:gd name="T10" fmla="*/ 0 w 14"/>
                <a:gd name="T11" fmla="*/ 14 h 65"/>
                <a:gd name="T12" fmla="*/ 0 w 14"/>
                <a:gd name="T13" fmla="*/ 10 h 65"/>
                <a:gd name="T14" fmla="*/ 0 w 14"/>
                <a:gd name="T15" fmla="*/ 6 h 65"/>
                <a:gd name="T16" fmla="*/ 0 w 14"/>
                <a:gd name="T17" fmla="*/ 3 h 65"/>
                <a:gd name="T18" fmla="*/ 0 w 14"/>
                <a:gd name="T19" fmla="*/ 1 h 65"/>
                <a:gd name="T20" fmla="*/ 0 w 14"/>
                <a:gd name="T21" fmla="*/ 0 h 65"/>
                <a:gd name="T22" fmla="*/ 1 w 14"/>
                <a:gd name="T23" fmla="*/ 0 h 65"/>
                <a:gd name="T24" fmla="*/ 2 w 14"/>
                <a:gd name="T25" fmla="*/ 0 h 65"/>
                <a:gd name="T26" fmla="*/ 4 w 14"/>
                <a:gd name="T27" fmla="*/ 0 h 65"/>
                <a:gd name="T28" fmla="*/ 5 w 14"/>
                <a:gd name="T29" fmla="*/ 0 h 65"/>
                <a:gd name="T30" fmla="*/ 7 w 14"/>
                <a:gd name="T31" fmla="*/ 0 h 65"/>
                <a:gd name="T32" fmla="*/ 9 w 14"/>
                <a:gd name="T33" fmla="*/ 0 h 65"/>
                <a:gd name="T34" fmla="*/ 11 w 14"/>
                <a:gd name="T35" fmla="*/ 0 h 65"/>
                <a:gd name="T36" fmla="*/ 13 w 14"/>
                <a:gd name="T37" fmla="*/ 0 h 65"/>
                <a:gd name="T38" fmla="*/ 14 w 14"/>
                <a:gd name="T39" fmla="*/ 0 h 65"/>
                <a:gd name="T40" fmla="*/ 14 w 14"/>
                <a:gd name="T41" fmla="*/ 0 h 65"/>
                <a:gd name="T42" fmla="*/ 14 w 14"/>
                <a:gd name="T43" fmla="*/ 2 h 65"/>
                <a:gd name="T44" fmla="*/ 14 w 14"/>
                <a:gd name="T45" fmla="*/ 6 h 65"/>
                <a:gd name="T46" fmla="*/ 14 w 14"/>
                <a:gd name="T47" fmla="*/ 13 h 65"/>
                <a:gd name="T48" fmla="*/ 14 w 14"/>
                <a:gd name="T49" fmla="*/ 20 h 65"/>
                <a:gd name="T50" fmla="*/ 14 w 14"/>
                <a:gd name="T51" fmla="*/ 29 h 65"/>
                <a:gd name="T52" fmla="*/ 14 w 14"/>
                <a:gd name="T53" fmla="*/ 38 h 65"/>
                <a:gd name="T54" fmla="*/ 14 w 14"/>
                <a:gd name="T55" fmla="*/ 47 h 65"/>
                <a:gd name="T56" fmla="*/ 14 w 14"/>
                <a:gd name="T57" fmla="*/ 54 h 65"/>
                <a:gd name="T58" fmla="*/ 14 w 14"/>
                <a:gd name="T59" fmla="*/ 60 h 65"/>
                <a:gd name="T60" fmla="*/ 14 w 14"/>
                <a:gd name="T61" fmla="*/ 64 h 65"/>
                <a:gd name="T62" fmla="*/ 14 w 14"/>
                <a:gd name="T63" fmla="*/ 65 h 65"/>
                <a:gd name="T64" fmla="*/ 14 w 14"/>
                <a:gd name="T65" fmla="*/ 65 h 65"/>
                <a:gd name="T66" fmla="*/ 12 w 14"/>
                <a:gd name="T67" fmla="*/ 65 h 65"/>
                <a:gd name="T68" fmla="*/ 11 w 14"/>
                <a:gd name="T69" fmla="*/ 65 h 65"/>
                <a:gd name="T70" fmla="*/ 9 w 14"/>
                <a:gd name="T71" fmla="*/ 65 h 65"/>
                <a:gd name="T72" fmla="*/ 7 w 14"/>
                <a:gd name="T73" fmla="*/ 65 h 65"/>
                <a:gd name="T74" fmla="*/ 5 w 14"/>
                <a:gd name="T75" fmla="*/ 65 h 65"/>
                <a:gd name="T76" fmla="*/ 3 w 14"/>
                <a:gd name="T77" fmla="*/ 65 h 65"/>
                <a:gd name="T78" fmla="*/ 2 w 14"/>
                <a:gd name="T79" fmla="*/ 65 h 65"/>
                <a:gd name="T80" fmla="*/ 1 w 14"/>
                <a:gd name="T81" fmla="*/ 65 h 65"/>
                <a:gd name="T82" fmla="*/ 0 w 14"/>
                <a:gd name="T83" fmla="*/ 64 h 65"/>
                <a:gd name="T84" fmla="*/ 0 w 14"/>
                <a:gd name="T85" fmla="*/ 63 h 65"/>
                <a:gd name="T86" fmla="*/ 0 w 14"/>
                <a:gd name="T87" fmla="*/ 60 h 65"/>
                <a:gd name="T88" fmla="*/ 0 w 14"/>
                <a:gd name="T89" fmla="*/ 57 h 65"/>
                <a:gd name="T90" fmla="*/ 0 w 14"/>
                <a:gd name="T91" fmla="*/ 53 h 65"/>
                <a:gd name="T92" fmla="*/ 0 w 14"/>
                <a:gd name="T93" fmla="*/ 48 h 65"/>
                <a:gd name="T94" fmla="*/ 0 w 14"/>
                <a:gd name="T95" fmla="*/ 44 h 65"/>
                <a:gd name="T96" fmla="*/ 0 w 14"/>
                <a:gd name="T97" fmla="*/ 39 h 65"/>
                <a:gd name="T98" fmla="*/ 0 w 14"/>
                <a:gd name="T99" fmla="*/ 36 h 65"/>
                <a:gd name="T100" fmla="*/ 0 w 14"/>
                <a:gd name="T101" fmla="*/ 33 h 65"/>
                <a:gd name="T102" fmla="*/ 0 w 14"/>
                <a:gd name="T103" fmla="*/ 32 h 6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4"/>
                <a:gd name="T157" fmla="*/ 0 h 65"/>
                <a:gd name="T158" fmla="*/ 14 w 14"/>
                <a:gd name="T159" fmla="*/ 65 h 6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4" h="65">
                  <a:moveTo>
                    <a:pt x="0" y="32"/>
                  </a:moveTo>
                  <a:lnTo>
                    <a:pt x="0" y="32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3"/>
                  </a:lnTo>
                  <a:lnTo>
                    <a:pt x="14" y="15"/>
                  </a:lnTo>
                  <a:lnTo>
                    <a:pt x="14" y="18"/>
                  </a:lnTo>
                  <a:lnTo>
                    <a:pt x="14" y="20"/>
                  </a:lnTo>
                  <a:lnTo>
                    <a:pt x="14" y="23"/>
                  </a:lnTo>
                  <a:lnTo>
                    <a:pt x="14" y="26"/>
                  </a:lnTo>
                  <a:lnTo>
                    <a:pt x="14" y="29"/>
                  </a:lnTo>
                  <a:lnTo>
                    <a:pt x="14" y="32"/>
                  </a:lnTo>
                  <a:lnTo>
                    <a:pt x="14" y="35"/>
                  </a:lnTo>
                  <a:lnTo>
                    <a:pt x="14" y="38"/>
                  </a:lnTo>
                  <a:lnTo>
                    <a:pt x="14" y="41"/>
                  </a:lnTo>
                  <a:lnTo>
                    <a:pt x="14" y="44"/>
                  </a:lnTo>
                  <a:lnTo>
                    <a:pt x="14" y="47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4" y="54"/>
                  </a:lnTo>
                  <a:lnTo>
                    <a:pt x="14" y="57"/>
                  </a:lnTo>
                  <a:lnTo>
                    <a:pt x="14" y="59"/>
                  </a:lnTo>
                  <a:lnTo>
                    <a:pt x="14" y="60"/>
                  </a:lnTo>
                  <a:lnTo>
                    <a:pt x="14" y="62"/>
                  </a:lnTo>
                  <a:lnTo>
                    <a:pt x="14" y="63"/>
                  </a:lnTo>
                  <a:lnTo>
                    <a:pt x="14" y="64"/>
                  </a:lnTo>
                  <a:lnTo>
                    <a:pt x="14" y="65"/>
                  </a:lnTo>
                  <a:lnTo>
                    <a:pt x="13" y="65"/>
                  </a:lnTo>
                  <a:lnTo>
                    <a:pt x="12" y="65"/>
                  </a:lnTo>
                  <a:lnTo>
                    <a:pt x="11" y="65"/>
                  </a:lnTo>
                  <a:lnTo>
                    <a:pt x="10" y="65"/>
                  </a:lnTo>
                  <a:lnTo>
                    <a:pt x="9" y="65"/>
                  </a:lnTo>
                  <a:lnTo>
                    <a:pt x="8" y="65"/>
                  </a:lnTo>
                  <a:lnTo>
                    <a:pt x="7" y="65"/>
                  </a:lnTo>
                  <a:lnTo>
                    <a:pt x="6" y="65"/>
                  </a:lnTo>
                  <a:lnTo>
                    <a:pt x="5" y="65"/>
                  </a:lnTo>
                  <a:lnTo>
                    <a:pt x="4" y="65"/>
                  </a:lnTo>
                  <a:lnTo>
                    <a:pt x="3" y="65"/>
                  </a:lnTo>
                  <a:lnTo>
                    <a:pt x="2" y="65"/>
                  </a:lnTo>
                  <a:lnTo>
                    <a:pt x="1" y="65"/>
                  </a:lnTo>
                  <a:lnTo>
                    <a:pt x="0" y="65"/>
                  </a:lnTo>
                  <a:lnTo>
                    <a:pt x="0" y="64"/>
                  </a:lnTo>
                  <a:lnTo>
                    <a:pt x="0" y="63"/>
                  </a:lnTo>
                  <a:lnTo>
                    <a:pt x="0" y="62"/>
                  </a:lnTo>
                  <a:lnTo>
                    <a:pt x="0" y="60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0" y="57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0" y="47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0" y="36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0" y="32"/>
                  </a:lnTo>
                </a:path>
              </a:pathLst>
            </a:custGeom>
            <a:noFill/>
            <a:ln w="468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5" name="Freeform 98">
              <a:extLst>
                <a:ext uri="{FF2B5EF4-FFF2-40B4-BE49-F238E27FC236}">
                  <a16:creationId xmlns:a16="http://schemas.microsoft.com/office/drawing/2014/main" id="{7F5564CA-C62D-4E04-AAE0-AF1113909C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6" y="3295"/>
              <a:ext cx="82" cy="250"/>
            </a:xfrm>
            <a:custGeom>
              <a:avLst/>
              <a:gdLst>
                <a:gd name="T0" fmla="*/ 1 w 82"/>
                <a:gd name="T1" fmla="*/ 117 h 250"/>
                <a:gd name="T2" fmla="*/ 1 w 82"/>
                <a:gd name="T3" fmla="*/ 106 h 250"/>
                <a:gd name="T4" fmla="*/ 1 w 82"/>
                <a:gd name="T5" fmla="*/ 90 h 250"/>
                <a:gd name="T6" fmla="*/ 1 w 82"/>
                <a:gd name="T7" fmla="*/ 73 h 250"/>
                <a:gd name="T8" fmla="*/ 1 w 82"/>
                <a:gd name="T9" fmla="*/ 59 h 250"/>
                <a:gd name="T10" fmla="*/ 1 w 82"/>
                <a:gd name="T11" fmla="*/ 49 h 250"/>
                <a:gd name="T12" fmla="*/ 1 w 82"/>
                <a:gd name="T13" fmla="*/ 47 h 250"/>
                <a:gd name="T14" fmla="*/ 1 w 82"/>
                <a:gd name="T15" fmla="*/ 42 h 250"/>
                <a:gd name="T16" fmla="*/ 4 w 82"/>
                <a:gd name="T17" fmla="*/ 33 h 250"/>
                <a:gd name="T18" fmla="*/ 8 w 82"/>
                <a:gd name="T19" fmla="*/ 22 h 250"/>
                <a:gd name="T20" fmla="*/ 15 w 82"/>
                <a:gd name="T21" fmla="*/ 12 h 250"/>
                <a:gd name="T22" fmla="*/ 26 w 82"/>
                <a:gd name="T23" fmla="*/ 4 h 250"/>
                <a:gd name="T24" fmla="*/ 42 w 82"/>
                <a:gd name="T25" fmla="*/ 0 h 250"/>
                <a:gd name="T26" fmla="*/ 57 w 82"/>
                <a:gd name="T27" fmla="*/ 3 h 250"/>
                <a:gd name="T28" fmla="*/ 68 w 82"/>
                <a:gd name="T29" fmla="*/ 10 h 250"/>
                <a:gd name="T30" fmla="*/ 75 w 82"/>
                <a:gd name="T31" fmla="*/ 20 h 250"/>
                <a:gd name="T32" fmla="*/ 79 w 82"/>
                <a:gd name="T33" fmla="*/ 31 h 250"/>
                <a:gd name="T34" fmla="*/ 81 w 82"/>
                <a:gd name="T35" fmla="*/ 40 h 250"/>
                <a:gd name="T36" fmla="*/ 82 w 82"/>
                <a:gd name="T37" fmla="*/ 45 h 250"/>
                <a:gd name="T38" fmla="*/ 82 w 82"/>
                <a:gd name="T39" fmla="*/ 50 h 250"/>
                <a:gd name="T40" fmla="*/ 82 w 82"/>
                <a:gd name="T41" fmla="*/ 74 h 250"/>
                <a:gd name="T42" fmla="*/ 82 w 82"/>
                <a:gd name="T43" fmla="*/ 112 h 250"/>
                <a:gd name="T44" fmla="*/ 82 w 82"/>
                <a:gd name="T45" fmla="*/ 154 h 250"/>
                <a:gd name="T46" fmla="*/ 82 w 82"/>
                <a:gd name="T47" fmla="*/ 194 h 250"/>
                <a:gd name="T48" fmla="*/ 82 w 82"/>
                <a:gd name="T49" fmla="*/ 221 h 250"/>
                <a:gd name="T50" fmla="*/ 82 w 82"/>
                <a:gd name="T51" fmla="*/ 229 h 250"/>
                <a:gd name="T52" fmla="*/ 82 w 82"/>
                <a:gd name="T53" fmla="*/ 231 h 250"/>
                <a:gd name="T54" fmla="*/ 81 w 82"/>
                <a:gd name="T55" fmla="*/ 235 h 250"/>
                <a:gd name="T56" fmla="*/ 80 w 82"/>
                <a:gd name="T57" fmla="*/ 240 h 250"/>
                <a:gd name="T58" fmla="*/ 77 w 82"/>
                <a:gd name="T59" fmla="*/ 244 h 250"/>
                <a:gd name="T60" fmla="*/ 72 w 82"/>
                <a:gd name="T61" fmla="*/ 248 h 250"/>
                <a:gd name="T62" fmla="*/ 65 w 82"/>
                <a:gd name="T63" fmla="*/ 250 h 250"/>
                <a:gd name="T64" fmla="*/ 56 w 82"/>
                <a:gd name="T65" fmla="*/ 250 h 250"/>
                <a:gd name="T66" fmla="*/ 46 w 82"/>
                <a:gd name="T67" fmla="*/ 250 h 250"/>
                <a:gd name="T68" fmla="*/ 38 w 82"/>
                <a:gd name="T69" fmla="*/ 250 h 250"/>
                <a:gd name="T70" fmla="*/ 31 w 82"/>
                <a:gd name="T71" fmla="*/ 250 h 250"/>
                <a:gd name="T72" fmla="*/ 25 w 82"/>
                <a:gd name="T73" fmla="*/ 250 h 250"/>
                <a:gd name="T74" fmla="*/ 22 w 82"/>
                <a:gd name="T75" fmla="*/ 250 h 250"/>
                <a:gd name="T76" fmla="*/ 21 w 82"/>
                <a:gd name="T77" fmla="*/ 250 h 250"/>
                <a:gd name="T78" fmla="*/ 19 w 82"/>
                <a:gd name="T79" fmla="*/ 250 h 250"/>
                <a:gd name="T80" fmla="*/ 14 w 82"/>
                <a:gd name="T81" fmla="*/ 249 h 250"/>
                <a:gd name="T82" fmla="*/ 9 w 82"/>
                <a:gd name="T83" fmla="*/ 247 h 250"/>
                <a:gd name="T84" fmla="*/ 4 w 82"/>
                <a:gd name="T85" fmla="*/ 244 h 250"/>
                <a:gd name="T86" fmla="*/ 1 w 82"/>
                <a:gd name="T87" fmla="*/ 238 h 250"/>
                <a:gd name="T88" fmla="*/ 1 w 82"/>
                <a:gd name="T89" fmla="*/ 229 h 250"/>
                <a:gd name="T90" fmla="*/ 0 w 82"/>
                <a:gd name="T91" fmla="*/ 216 h 250"/>
                <a:gd name="T92" fmla="*/ 0 w 82"/>
                <a:gd name="T93" fmla="*/ 204 h 250"/>
                <a:gd name="T94" fmla="*/ 0 w 82"/>
                <a:gd name="T95" fmla="*/ 193 h 250"/>
                <a:gd name="T96" fmla="*/ 0 w 82"/>
                <a:gd name="T97" fmla="*/ 184 h 250"/>
                <a:gd name="T98" fmla="*/ 0 w 82"/>
                <a:gd name="T99" fmla="*/ 177 h 250"/>
                <a:gd name="T100" fmla="*/ 1 w 82"/>
                <a:gd name="T101" fmla="*/ 174 h 250"/>
                <a:gd name="T102" fmla="*/ 1 w 82"/>
                <a:gd name="T103" fmla="*/ 172 h 250"/>
                <a:gd name="T104" fmla="*/ 1 w 82"/>
                <a:gd name="T105" fmla="*/ 165 h 250"/>
                <a:gd name="T106" fmla="*/ 1 w 82"/>
                <a:gd name="T107" fmla="*/ 154 h 250"/>
                <a:gd name="T108" fmla="*/ 1 w 82"/>
                <a:gd name="T109" fmla="*/ 142 h 250"/>
                <a:gd name="T110" fmla="*/ 1 w 82"/>
                <a:gd name="T111" fmla="*/ 130 h 250"/>
                <a:gd name="T112" fmla="*/ 1 w 82"/>
                <a:gd name="T113" fmla="*/ 122 h 25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2"/>
                <a:gd name="T172" fmla="*/ 0 h 250"/>
                <a:gd name="T173" fmla="*/ 82 w 82"/>
                <a:gd name="T174" fmla="*/ 250 h 25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2" h="250">
                  <a:moveTo>
                    <a:pt x="1" y="120"/>
                  </a:moveTo>
                  <a:lnTo>
                    <a:pt x="1" y="119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3"/>
                  </a:lnTo>
                  <a:lnTo>
                    <a:pt x="1" y="111"/>
                  </a:lnTo>
                  <a:lnTo>
                    <a:pt x="1" y="108"/>
                  </a:lnTo>
                  <a:lnTo>
                    <a:pt x="1" y="106"/>
                  </a:lnTo>
                  <a:lnTo>
                    <a:pt x="1" y="103"/>
                  </a:lnTo>
                  <a:lnTo>
                    <a:pt x="1" y="100"/>
                  </a:lnTo>
                  <a:lnTo>
                    <a:pt x="1" y="97"/>
                  </a:lnTo>
                  <a:lnTo>
                    <a:pt x="1" y="94"/>
                  </a:lnTo>
                  <a:lnTo>
                    <a:pt x="1" y="90"/>
                  </a:lnTo>
                  <a:lnTo>
                    <a:pt x="1" y="87"/>
                  </a:lnTo>
                  <a:lnTo>
                    <a:pt x="1" y="84"/>
                  </a:lnTo>
                  <a:lnTo>
                    <a:pt x="1" y="80"/>
                  </a:lnTo>
                  <a:lnTo>
                    <a:pt x="1" y="77"/>
                  </a:lnTo>
                  <a:lnTo>
                    <a:pt x="1" y="73"/>
                  </a:lnTo>
                  <a:lnTo>
                    <a:pt x="1" y="70"/>
                  </a:lnTo>
                  <a:lnTo>
                    <a:pt x="1" y="67"/>
                  </a:lnTo>
                  <a:lnTo>
                    <a:pt x="1" y="64"/>
                  </a:lnTo>
                  <a:lnTo>
                    <a:pt x="1" y="61"/>
                  </a:lnTo>
                  <a:lnTo>
                    <a:pt x="1" y="59"/>
                  </a:lnTo>
                  <a:lnTo>
                    <a:pt x="1" y="56"/>
                  </a:lnTo>
                  <a:lnTo>
                    <a:pt x="1" y="54"/>
                  </a:lnTo>
                  <a:lnTo>
                    <a:pt x="1" y="52"/>
                  </a:lnTo>
                  <a:lnTo>
                    <a:pt x="1" y="51"/>
                  </a:lnTo>
                  <a:lnTo>
                    <a:pt x="1" y="49"/>
                  </a:lnTo>
                  <a:lnTo>
                    <a:pt x="1" y="48"/>
                  </a:lnTo>
                  <a:lnTo>
                    <a:pt x="1" y="47"/>
                  </a:lnTo>
                  <a:lnTo>
                    <a:pt x="1" y="46"/>
                  </a:lnTo>
                  <a:lnTo>
                    <a:pt x="1" y="45"/>
                  </a:lnTo>
                  <a:lnTo>
                    <a:pt x="1" y="44"/>
                  </a:lnTo>
                  <a:lnTo>
                    <a:pt x="1" y="43"/>
                  </a:lnTo>
                  <a:lnTo>
                    <a:pt x="1" y="42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2" y="37"/>
                  </a:lnTo>
                  <a:lnTo>
                    <a:pt x="3" y="35"/>
                  </a:lnTo>
                  <a:lnTo>
                    <a:pt x="4" y="33"/>
                  </a:lnTo>
                  <a:lnTo>
                    <a:pt x="4" y="31"/>
                  </a:lnTo>
                  <a:lnTo>
                    <a:pt x="5" y="28"/>
                  </a:lnTo>
                  <a:lnTo>
                    <a:pt x="6" y="26"/>
                  </a:lnTo>
                  <a:lnTo>
                    <a:pt x="7" y="24"/>
                  </a:lnTo>
                  <a:lnTo>
                    <a:pt x="8" y="22"/>
                  </a:lnTo>
                  <a:lnTo>
                    <a:pt x="9" y="20"/>
                  </a:lnTo>
                  <a:lnTo>
                    <a:pt x="11" y="18"/>
                  </a:lnTo>
                  <a:lnTo>
                    <a:pt x="12" y="15"/>
                  </a:lnTo>
                  <a:lnTo>
                    <a:pt x="14" y="14"/>
                  </a:lnTo>
                  <a:lnTo>
                    <a:pt x="15" y="12"/>
                  </a:lnTo>
                  <a:lnTo>
                    <a:pt x="17" y="10"/>
                  </a:lnTo>
                  <a:lnTo>
                    <a:pt x="19" y="8"/>
                  </a:lnTo>
                  <a:lnTo>
                    <a:pt x="21" y="6"/>
                  </a:lnTo>
                  <a:lnTo>
                    <a:pt x="24" y="5"/>
                  </a:lnTo>
                  <a:lnTo>
                    <a:pt x="26" y="4"/>
                  </a:lnTo>
                  <a:lnTo>
                    <a:pt x="29" y="2"/>
                  </a:lnTo>
                  <a:lnTo>
                    <a:pt x="32" y="2"/>
                  </a:lnTo>
                  <a:lnTo>
                    <a:pt x="35" y="1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1" y="1"/>
                  </a:lnTo>
                  <a:lnTo>
                    <a:pt x="54" y="2"/>
                  </a:lnTo>
                  <a:lnTo>
                    <a:pt x="57" y="3"/>
                  </a:lnTo>
                  <a:lnTo>
                    <a:pt x="59" y="4"/>
                  </a:lnTo>
                  <a:lnTo>
                    <a:pt x="62" y="5"/>
                  </a:lnTo>
                  <a:lnTo>
                    <a:pt x="64" y="7"/>
                  </a:lnTo>
                  <a:lnTo>
                    <a:pt x="66" y="8"/>
                  </a:lnTo>
                  <a:lnTo>
                    <a:pt x="68" y="10"/>
                  </a:lnTo>
                  <a:lnTo>
                    <a:pt x="69" y="12"/>
                  </a:lnTo>
                  <a:lnTo>
                    <a:pt x="71" y="14"/>
                  </a:lnTo>
                  <a:lnTo>
                    <a:pt x="72" y="16"/>
                  </a:lnTo>
                  <a:lnTo>
                    <a:pt x="74" y="18"/>
                  </a:lnTo>
                  <a:lnTo>
                    <a:pt x="75" y="20"/>
                  </a:lnTo>
                  <a:lnTo>
                    <a:pt x="76" y="22"/>
                  </a:lnTo>
                  <a:lnTo>
                    <a:pt x="77" y="24"/>
                  </a:lnTo>
                  <a:lnTo>
                    <a:pt x="78" y="26"/>
                  </a:lnTo>
                  <a:lnTo>
                    <a:pt x="78" y="29"/>
                  </a:lnTo>
                  <a:lnTo>
                    <a:pt x="79" y="31"/>
                  </a:lnTo>
                  <a:lnTo>
                    <a:pt x="80" y="33"/>
                  </a:lnTo>
                  <a:lnTo>
                    <a:pt x="80" y="35"/>
                  </a:lnTo>
                  <a:lnTo>
                    <a:pt x="80" y="36"/>
                  </a:lnTo>
                  <a:lnTo>
                    <a:pt x="81" y="38"/>
                  </a:lnTo>
                  <a:lnTo>
                    <a:pt x="81" y="40"/>
                  </a:lnTo>
                  <a:lnTo>
                    <a:pt x="81" y="41"/>
                  </a:lnTo>
                  <a:lnTo>
                    <a:pt x="81" y="42"/>
                  </a:lnTo>
                  <a:lnTo>
                    <a:pt x="82" y="43"/>
                  </a:lnTo>
                  <a:lnTo>
                    <a:pt x="82" y="44"/>
                  </a:lnTo>
                  <a:lnTo>
                    <a:pt x="82" y="45"/>
                  </a:lnTo>
                  <a:lnTo>
                    <a:pt x="82" y="46"/>
                  </a:lnTo>
                  <a:lnTo>
                    <a:pt x="82" y="47"/>
                  </a:lnTo>
                  <a:lnTo>
                    <a:pt x="82" y="50"/>
                  </a:lnTo>
                  <a:lnTo>
                    <a:pt x="82" y="53"/>
                  </a:lnTo>
                  <a:lnTo>
                    <a:pt x="82" y="57"/>
                  </a:lnTo>
                  <a:lnTo>
                    <a:pt x="82" y="62"/>
                  </a:lnTo>
                  <a:lnTo>
                    <a:pt x="82" y="68"/>
                  </a:lnTo>
                  <a:lnTo>
                    <a:pt x="82" y="74"/>
                  </a:lnTo>
                  <a:lnTo>
                    <a:pt x="82" y="81"/>
                  </a:lnTo>
                  <a:lnTo>
                    <a:pt x="82" y="88"/>
                  </a:lnTo>
                  <a:lnTo>
                    <a:pt x="82" y="96"/>
                  </a:lnTo>
                  <a:lnTo>
                    <a:pt x="82" y="104"/>
                  </a:lnTo>
                  <a:lnTo>
                    <a:pt x="82" y="112"/>
                  </a:lnTo>
                  <a:lnTo>
                    <a:pt x="82" y="120"/>
                  </a:lnTo>
                  <a:lnTo>
                    <a:pt x="82" y="129"/>
                  </a:lnTo>
                  <a:lnTo>
                    <a:pt x="82" y="137"/>
                  </a:lnTo>
                  <a:lnTo>
                    <a:pt x="82" y="146"/>
                  </a:lnTo>
                  <a:lnTo>
                    <a:pt x="82" y="154"/>
                  </a:lnTo>
                  <a:lnTo>
                    <a:pt x="82" y="163"/>
                  </a:lnTo>
                  <a:lnTo>
                    <a:pt x="82" y="171"/>
                  </a:lnTo>
                  <a:lnTo>
                    <a:pt x="82" y="179"/>
                  </a:lnTo>
                  <a:lnTo>
                    <a:pt x="82" y="187"/>
                  </a:lnTo>
                  <a:lnTo>
                    <a:pt x="82" y="194"/>
                  </a:lnTo>
                  <a:lnTo>
                    <a:pt x="82" y="200"/>
                  </a:lnTo>
                  <a:lnTo>
                    <a:pt x="82" y="207"/>
                  </a:lnTo>
                  <a:lnTo>
                    <a:pt x="82" y="212"/>
                  </a:lnTo>
                  <a:lnTo>
                    <a:pt x="82" y="217"/>
                  </a:lnTo>
                  <a:lnTo>
                    <a:pt x="82" y="221"/>
                  </a:lnTo>
                  <a:lnTo>
                    <a:pt x="82" y="225"/>
                  </a:lnTo>
                  <a:lnTo>
                    <a:pt x="82" y="227"/>
                  </a:lnTo>
                  <a:lnTo>
                    <a:pt x="82" y="229"/>
                  </a:lnTo>
                  <a:lnTo>
                    <a:pt x="82" y="230"/>
                  </a:lnTo>
                  <a:lnTo>
                    <a:pt x="82" y="231"/>
                  </a:lnTo>
                  <a:lnTo>
                    <a:pt x="82" y="232"/>
                  </a:lnTo>
                  <a:lnTo>
                    <a:pt x="81" y="233"/>
                  </a:lnTo>
                  <a:lnTo>
                    <a:pt x="81" y="234"/>
                  </a:lnTo>
                  <a:lnTo>
                    <a:pt x="81" y="235"/>
                  </a:lnTo>
                  <a:lnTo>
                    <a:pt x="81" y="236"/>
                  </a:lnTo>
                  <a:lnTo>
                    <a:pt x="81" y="237"/>
                  </a:lnTo>
                  <a:lnTo>
                    <a:pt x="80" y="238"/>
                  </a:lnTo>
                  <a:lnTo>
                    <a:pt x="80" y="239"/>
                  </a:lnTo>
                  <a:lnTo>
                    <a:pt x="80" y="240"/>
                  </a:lnTo>
                  <a:lnTo>
                    <a:pt x="79" y="241"/>
                  </a:lnTo>
                  <a:lnTo>
                    <a:pt x="79" y="242"/>
                  </a:lnTo>
                  <a:lnTo>
                    <a:pt x="78" y="242"/>
                  </a:lnTo>
                  <a:lnTo>
                    <a:pt x="78" y="243"/>
                  </a:lnTo>
                  <a:lnTo>
                    <a:pt x="77" y="244"/>
                  </a:lnTo>
                  <a:lnTo>
                    <a:pt x="76" y="245"/>
                  </a:lnTo>
                  <a:lnTo>
                    <a:pt x="75" y="246"/>
                  </a:lnTo>
                  <a:lnTo>
                    <a:pt x="75" y="247"/>
                  </a:lnTo>
                  <a:lnTo>
                    <a:pt x="73" y="247"/>
                  </a:lnTo>
                  <a:lnTo>
                    <a:pt x="72" y="248"/>
                  </a:lnTo>
                  <a:lnTo>
                    <a:pt x="71" y="248"/>
                  </a:lnTo>
                  <a:lnTo>
                    <a:pt x="70" y="249"/>
                  </a:lnTo>
                  <a:lnTo>
                    <a:pt x="69" y="249"/>
                  </a:lnTo>
                  <a:lnTo>
                    <a:pt x="67" y="249"/>
                  </a:lnTo>
                  <a:lnTo>
                    <a:pt x="65" y="250"/>
                  </a:lnTo>
                  <a:lnTo>
                    <a:pt x="64" y="250"/>
                  </a:lnTo>
                  <a:lnTo>
                    <a:pt x="62" y="250"/>
                  </a:lnTo>
                  <a:lnTo>
                    <a:pt x="60" y="250"/>
                  </a:lnTo>
                  <a:lnTo>
                    <a:pt x="58" y="250"/>
                  </a:lnTo>
                  <a:lnTo>
                    <a:pt x="56" y="250"/>
                  </a:lnTo>
                  <a:lnTo>
                    <a:pt x="54" y="250"/>
                  </a:lnTo>
                  <a:lnTo>
                    <a:pt x="52" y="250"/>
                  </a:lnTo>
                  <a:lnTo>
                    <a:pt x="50" y="250"/>
                  </a:lnTo>
                  <a:lnTo>
                    <a:pt x="48" y="250"/>
                  </a:lnTo>
                  <a:lnTo>
                    <a:pt x="46" y="250"/>
                  </a:lnTo>
                  <a:lnTo>
                    <a:pt x="44" y="250"/>
                  </a:lnTo>
                  <a:lnTo>
                    <a:pt x="43" y="250"/>
                  </a:lnTo>
                  <a:lnTo>
                    <a:pt x="41" y="250"/>
                  </a:lnTo>
                  <a:lnTo>
                    <a:pt x="39" y="250"/>
                  </a:lnTo>
                  <a:lnTo>
                    <a:pt x="38" y="250"/>
                  </a:lnTo>
                  <a:lnTo>
                    <a:pt x="36" y="250"/>
                  </a:lnTo>
                  <a:lnTo>
                    <a:pt x="35" y="250"/>
                  </a:lnTo>
                  <a:lnTo>
                    <a:pt x="33" y="250"/>
                  </a:lnTo>
                  <a:lnTo>
                    <a:pt x="32" y="250"/>
                  </a:lnTo>
                  <a:lnTo>
                    <a:pt x="31" y="250"/>
                  </a:lnTo>
                  <a:lnTo>
                    <a:pt x="29" y="250"/>
                  </a:lnTo>
                  <a:lnTo>
                    <a:pt x="28" y="250"/>
                  </a:lnTo>
                  <a:lnTo>
                    <a:pt x="27" y="250"/>
                  </a:lnTo>
                  <a:lnTo>
                    <a:pt x="26" y="250"/>
                  </a:lnTo>
                  <a:lnTo>
                    <a:pt x="25" y="250"/>
                  </a:lnTo>
                  <a:lnTo>
                    <a:pt x="24" y="250"/>
                  </a:lnTo>
                  <a:lnTo>
                    <a:pt x="23" y="250"/>
                  </a:lnTo>
                  <a:lnTo>
                    <a:pt x="22" y="250"/>
                  </a:lnTo>
                  <a:lnTo>
                    <a:pt x="21" y="250"/>
                  </a:lnTo>
                  <a:lnTo>
                    <a:pt x="20" y="250"/>
                  </a:lnTo>
                  <a:lnTo>
                    <a:pt x="19" y="250"/>
                  </a:lnTo>
                  <a:lnTo>
                    <a:pt x="18" y="249"/>
                  </a:lnTo>
                  <a:lnTo>
                    <a:pt x="17" y="249"/>
                  </a:lnTo>
                  <a:lnTo>
                    <a:pt x="16" y="249"/>
                  </a:lnTo>
                  <a:lnTo>
                    <a:pt x="15" y="249"/>
                  </a:lnTo>
                  <a:lnTo>
                    <a:pt x="14" y="249"/>
                  </a:lnTo>
                  <a:lnTo>
                    <a:pt x="13" y="249"/>
                  </a:lnTo>
                  <a:lnTo>
                    <a:pt x="12" y="248"/>
                  </a:lnTo>
                  <a:lnTo>
                    <a:pt x="11" y="248"/>
                  </a:lnTo>
                  <a:lnTo>
                    <a:pt x="10" y="248"/>
                  </a:lnTo>
                  <a:lnTo>
                    <a:pt x="9" y="247"/>
                  </a:lnTo>
                  <a:lnTo>
                    <a:pt x="8" y="247"/>
                  </a:lnTo>
                  <a:lnTo>
                    <a:pt x="7" y="246"/>
                  </a:lnTo>
                  <a:lnTo>
                    <a:pt x="6" y="245"/>
                  </a:lnTo>
                  <a:lnTo>
                    <a:pt x="5" y="245"/>
                  </a:lnTo>
                  <a:lnTo>
                    <a:pt x="4" y="244"/>
                  </a:lnTo>
                  <a:lnTo>
                    <a:pt x="3" y="243"/>
                  </a:lnTo>
                  <a:lnTo>
                    <a:pt x="3" y="242"/>
                  </a:lnTo>
                  <a:lnTo>
                    <a:pt x="2" y="240"/>
                  </a:lnTo>
                  <a:lnTo>
                    <a:pt x="1" y="239"/>
                  </a:lnTo>
                  <a:lnTo>
                    <a:pt x="1" y="238"/>
                  </a:lnTo>
                  <a:lnTo>
                    <a:pt x="1" y="236"/>
                  </a:lnTo>
                  <a:lnTo>
                    <a:pt x="0" y="235"/>
                  </a:lnTo>
                  <a:lnTo>
                    <a:pt x="0" y="233"/>
                  </a:lnTo>
                  <a:lnTo>
                    <a:pt x="0" y="231"/>
                  </a:lnTo>
                  <a:lnTo>
                    <a:pt x="1" y="229"/>
                  </a:lnTo>
                  <a:lnTo>
                    <a:pt x="1" y="227"/>
                  </a:lnTo>
                  <a:lnTo>
                    <a:pt x="0" y="224"/>
                  </a:lnTo>
                  <a:lnTo>
                    <a:pt x="0" y="221"/>
                  </a:lnTo>
                  <a:lnTo>
                    <a:pt x="0" y="219"/>
                  </a:lnTo>
                  <a:lnTo>
                    <a:pt x="0" y="216"/>
                  </a:lnTo>
                  <a:lnTo>
                    <a:pt x="0" y="214"/>
                  </a:lnTo>
                  <a:lnTo>
                    <a:pt x="0" y="211"/>
                  </a:lnTo>
                  <a:lnTo>
                    <a:pt x="0" y="209"/>
                  </a:lnTo>
                  <a:lnTo>
                    <a:pt x="0" y="206"/>
                  </a:lnTo>
                  <a:lnTo>
                    <a:pt x="0" y="204"/>
                  </a:lnTo>
                  <a:lnTo>
                    <a:pt x="0" y="202"/>
                  </a:lnTo>
                  <a:lnTo>
                    <a:pt x="0" y="199"/>
                  </a:lnTo>
                  <a:lnTo>
                    <a:pt x="0" y="197"/>
                  </a:lnTo>
                  <a:lnTo>
                    <a:pt x="0" y="195"/>
                  </a:lnTo>
                  <a:lnTo>
                    <a:pt x="0" y="193"/>
                  </a:lnTo>
                  <a:lnTo>
                    <a:pt x="0" y="191"/>
                  </a:lnTo>
                  <a:lnTo>
                    <a:pt x="0" y="189"/>
                  </a:lnTo>
                  <a:lnTo>
                    <a:pt x="0" y="187"/>
                  </a:lnTo>
                  <a:lnTo>
                    <a:pt x="0" y="186"/>
                  </a:lnTo>
                  <a:lnTo>
                    <a:pt x="0" y="184"/>
                  </a:lnTo>
                  <a:lnTo>
                    <a:pt x="0" y="182"/>
                  </a:lnTo>
                  <a:lnTo>
                    <a:pt x="0" y="181"/>
                  </a:lnTo>
                  <a:lnTo>
                    <a:pt x="0" y="180"/>
                  </a:lnTo>
                  <a:lnTo>
                    <a:pt x="0" y="178"/>
                  </a:lnTo>
                  <a:lnTo>
                    <a:pt x="0" y="177"/>
                  </a:lnTo>
                  <a:lnTo>
                    <a:pt x="1" y="176"/>
                  </a:lnTo>
                  <a:lnTo>
                    <a:pt x="1" y="175"/>
                  </a:lnTo>
                  <a:lnTo>
                    <a:pt x="1" y="174"/>
                  </a:lnTo>
                  <a:lnTo>
                    <a:pt x="1" y="173"/>
                  </a:lnTo>
                  <a:lnTo>
                    <a:pt x="1" y="172"/>
                  </a:lnTo>
                  <a:lnTo>
                    <a:pt x="1" y="171"/>
                  </a:lnTo>
                  <a:lnTo>
                    <a:pt x="1" y="170"/>
                  </a:lnTo>
                  <a:lnTo>
                    <a:pt x="1" y="169"/>
                  </a:lnTo>
                  <a:lnTo>
                    <a:pt x="1" y="167"/>
                  </a:lnTo>
                  <a:lnTo>
                    <a:pt x="1" y="165"/>
                  </a:lnTo>
                  <a:lnTo>
                    <a:pt x="1" y="163"/>
                  </a:lnTo>
                  <a:lnTo>
                    <a:pt x="1" y="161"/>
                  </a:lnTo>
                  <a:lnTo>
                    <a:pt x="1" y="159"/>
                  </a:lnTo>
                  <a:lnTo>
                    <a:pt x="1" y="157"/>
                  </a:lnTo>
                  <a:lnTo>
                    <a:pt x="1" y="154"/>
                  </a:lnTo>
                  <a:lnTo>
                    <a:pt x="1" y="152"/>
                  </a:lnTo>
                  <a:lnTo>
                    <a:pt x="1" y="149"/>
                  </a:lnTo>
                  <a:lnTo>
                    <a:pt x="1" y="147"/>
                  </a:lnTo>
                  <a:lnTo>
                    <a:pt x="1" y="144"/>
                  </a:lnTo>
                  <a:lnTo>
                    <a:pt x="1" y="142"/>
                  </a:lnTo>
                  <a:lnTo>
                    <a:pt x="1" y="139"/>
                  </a:lnTo>
                  <a:lnTo>
                    <a:pt x="1" y="137"/>
                  </a:lnTo>
                  <a:lnTo>
                    <a:pt x="1" y="134"/>
                  </a:lnTo>
                  <a:lnTo>
                    <a:pt x="1" y="132"/>
                  </a:lnTo>
                  <a:lnTo>
                    <a:pt x="1" y="130"/>
                  </a:lnTo>
                  <a:lnTo>
                    <a:pt x="1" y="128"/>
                  </a:lnTo>
                  <a:lnTo>
                    <a:pt x="1" y="126"/>
                  </a:lnTo>
                  <a:lnTo>
                    <a:pt x="1" y="125"/>
                  </a:lnTo>
                  <a:lnTo>
                    <a:pt x="1" y="123"/>
                  </a:lnTo>
                  <a:lnTo>
                    <a:pt x="1" y="122"/>
                  </a:lnTo>
                  <a:lnTo>
                    <a:pt x="1" y="121"/>
                  </a:lnTo>
                  <a:lnTo>
                    <a:pt x="1" y="120"/>
                  </a:lnTo>
                  <a:close/>
                </a:path>
              </a:pathLst>
            </a:custGeom>
            <a:solidFill>
              <a:srgbClr val="3F3F3F"/>
            </a:solidFill>
            <a:ln w="46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6" name="Freeform 99">
              <a:extLst>
                <a:ext uri="{FF2B5EF4-FFF2-40B4-BE49-F238E27FC236}">
                  <a16:creationId xmlns:a16="http://schemas.microsoft.com/office/drawing/2014/main" id="{C20982C0-C375-4F0C-8811-20F209368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6" y="3295"/>
              <a:ext cx="82" cy="250"/>
            </a:xfrm>
            <a:custGeom>
              <a:avLst/>
              <a:gdLst>
                <a:gd name="T0" fmla="*/ 1 w 82"/>
                <a:gd name="T1" fmla="*/ 117 h 250"/>
                <a:gd name="T2" fmla="*/ 1 w 82"/>
                <a:gd name="T3" fmla="*/ 106 h 250"/>
                <a:gd name="T4" fmla="*/ 1 w 82"/>
                <a:gd name="T5" fmla="*/ 90 h 250"/>
                <a:gd name="T6" fmla="*/ 1 w 82"/>
                <a:gd name="T7" fmla="*/ 73 h 250"/>
                <a:gd name="T8" fmla="*/ 1 w 82"/>
                <a:gd name="T9" fmla="*/ 59 h 250"/>
                <a:gd name="T10" fmla="*/ 1 w 82"/>
                <a:gd name="T11" fmla="*/ 49 h 250"/>
                <a:gd name="T12" fmla="*/ 1 w 82"/>
                <a:gd name="T13" fmla="*/ 47 h 250"/>
                <a:gd name="T14" fmla="*/ 1 w 82"/>
                <a:gd name="T15" fmla="*/ 42 h 250"/>
                <a:gd name="T16" fmla="*/ 4 w 82"/>
                <a:gd name="T17" fmla="*/ 33 h 250"/>
                <a:gd name="T18" fmla="*/ 8 w 82"/>
                <a:gd name="T19" fmla="*/ 22 h 250"/>
                <a:gd name="T20" fmla="*/ 15 w 82"/>
                <a:gd name="T21" fmla="*/ 12 h 250"/>
                <a:gd name="T22" fmla="*/ 26 w 82"/>
                <a:gd name="T23" fmla="*/ 4 h 250"/>
                <a:gd name="T24" fmla="*/ 42 w 82"/>
                <a:gd name="T25" fmla="*/ 0 h 250"/>
                <a:gd name="T26" fmla="*/ 57 w 82"/>
                <a:gd name="T27" fmla="*/ 3 h 250"/>
                <a:gd name="T28" fmla="*/ 68 w 82"/>
                <a:gd name="T29" fmla="*/ 10 h 250"/>
                <a:gd name="T30" fmla="*/ 75 w 82"/>
                <a:gd name="T31" fmla="*/ 20 h 250"/>
                <a:gd name="T32" fmla="*/ 79 w 82"/>
                <a:gd name="T33" fmla="*/ 31 h 250"/>
                <a:gd name="T34" fmla="*/ 81 w 82"/>
                <a:gd name="T35" fmla="*/ 40 h 250"/>
                <a:gd name="T36" fmla="*/ 82 w 82"/>
                <a:gd name="T37" fmla="*/ 45 h 250"/>
                <a:gd name="T38" fmla="*/ 82 w 82"/>
                <a:gd name="T39" fmla="*/ 50 h 250"/>
                <a:gd name="T40" fmla="*/ 82 w 82"/>
                <a:gd name="T41" fmla="*/ 74 h 250"/>
                <a:gd name="T42" fmla="*/ 82 w 82"/>
                <a:gd name="T43" fmla="*/ 112 h 250"/>
                <a:gd name="T44" fmla="*/ 82 w 82"/>
                <a:gd name="T45" fmla="*/ 154 h 250"/>
                <a:gd name="T46" fmla="*/ 82 w 82"/>
                <a:gd name="T47" fmla="*/ 194 h 250"/>
                <a:gd name="T48" fmla="*/ 82 w 82"/>
                <a:gd name="T49" fmla="*/ 221 h 250"/>
                <a:gd name="T50" fmla="*/ 82 w 82"/>
                <a:gd name="T51" fmla="*/ 229 h 250"/>
                <a:gd name="T52" fmla="*/ 82 w 82"/>
                <a:gd name="T53" fmla="*/ 231 h 250"/>
                <a:gd name="T54" fmla="*/ 81 w 82"/>
                <a:gd name="T55" fmla="*/ 235 h 250"/>
                <a:gd name="T56" fmla="*/ 80 w 82"/>
                <a:gd name="T57" fmla="*/ 240 h 250"/>
                <a:gd name="T58" fmla="*/ 77 w 82"/>
                <a:gd name="T59" fmla="*/ 244 h 250"/>
                <a:gd name="T60" fmla="*/ 72 w 82"/>
                <a:gd name="T61" fmla="*/ 248 h 250"/>
                <a:gd name="T62" fmla="*/ 65 w 82"/>
                <a:gd name="T63" fmla="*/ 250 h 250"/>
                <a:gd name="T64" fmla="*/ 56 w 82"/>
                <a:gd name="T65" fmla="*/ 250 h 250"/>
                <a:gd name="T66" fmla="*/ 46 w 82"/>
                <a:gd name="T67" fmla="*/ 250 h 250"/>
                <a:gd name="T68" fmla="*/ 38 w 82"/>
                <a:gd name="T69" fmla="*/ 250 h 250"/>
                <a:gd name="T70" fmla="*/ 31 w 82"/>
                <a:gd name="T71" fmla="*/ 250 h 250"/>
                <a:gd name="T72" fmla="*/ 25 w 82"/>
                <a:gd name="T73" fmla="*/ 250 h 250"/>
                <a:gd name="T74" fmla="*/ 22 w 82"/>
                <a:gd name="T75" fmla="*/ 250 h 250"/>
                <a:gd name="T76" fmla="*/ 21 w 82"/>
                <a:gd name="T77" fmla="*/ 250 h 250"/>
                <a:gd name="T78" fmla="*/ 19 w 82"/>
                <a:gd name="T79" fmla="*/ 250 h 250"/>
                <a:gd name="T80" fmla="*/ 14 w 82"/>
                <a:gd name="T81" fmla="*/ 249 h 250"/>
                <a:gd name="T82" fmla="*/ 9 w 82"/>
                <a:gd name="T83" fmla="*/ 247 h 250"/>
                <a:gd name="T84" fmla="*/ 4 w 82"/>
                <a:gd name="T85" fmla="*/ 244 h 250"/>
                <a:gd name="T86" fmla="*/ 1 w 82"/>
                <a:gd name="T87" fmla="*/ 238 h 250"/>
                <a:gd name="T88" fmla="*/ 1 w 82"/>
                <a:gd name="T89" fmla="*/ 229 h 250"/>
                <a:gd name="T90" fmla="*/ 0 w 82"/>
                <a:gd name="T91" fmla="*/ 216 h 250"/>
                <a:gd name="T92" fmla="*/ 0 w 82"/>
                <a:gd name="T93" fmla="*/ 204 h 250"/>
                <a:gd name="T94" fmla="*/ 0 w 82"/>
                <a:gd name="T95" fmla="*/ 193 h 250"/>
                <a:gd name="T96" fmla="*/ 0 w 82"/>
                <a:gd name="T97" fmla="*/ 184 h 250"/>
                <a:gd name="T98" fmla="*/ 0 w 82"/>
                <a:gd name="T99" fmla="*/ 177 h 250"/>
                <a:gd name="T100" fmla="*/ 1 w 82"/>
                <a:gd name="T101" fmla="*/ 174 h 250"/>
                <a:gd name="T102" fmla="*/ 1 w 82"/>
                <a:gd name="T103" fmla="*/ 172 h 250"/>
                <a:gd name="T104" fmla="*/ 1 w 82"/>
                <a:gd name="T105" fmla="*/ 165 h 250"/>
                <a:gd name="T106" fmla="*/ 1 w 82"/>
                <a:gd name="T107" fmla="*/ 154 h 250"/>
                <a:gd name="T108" fmla="*/ 1 w 82"/>
                <a:gd name="T109" fmla="*/ 142 h 250"/>
                <a:gd name="T110" fmla="*/ 1 w 82"/>
                <a:gd name="T111" fmla="*/ 130 h 250"/>
                <a:gd name="T112" fmla="*/ 1 w 82"/>
                <a:gd name="T113" fmla="*/ 122 h 25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2"/>
                <a:gd name="T172" fmla="*/ 0 h 250"/>
                <a:gd name="T173" fmla="*/ 82 w 82"/>
                <a:gd name="T174" fmla="*/ 250 h 25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2" h="250">
                  <a:moveTo>
                    <a:pt x="1" y="120"/>
                  </a:moveTo>
                  <a:lnTo>
                    <a:pt x="1" y="119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3"/>
                  </a:lnTo>
                  <a:lnTo>
                    <a:pt x="1" y="111"/>
                  </a:lnTo>
                  <a:lnTo>
                    <a:pt x="1" y="108"/>
                  </a:lnTo>
                  <a:lnTo>
                    <a:pt x="1" y="106"/>
                  </a:lnTo>
                  <a:lnTo>
                    <a:pt x="1" y="103"/>
                  </a:lnTo>
                  <a:lnTo>
                    <a:pt x="1" y="100"/>
                  </a:lnTo>
                  <a:lnTo>
                    <a:pt x="1" y="97"/>
                  </a:lnTo>
                  <a:lnTo>
                    <a:pt x="1" y="94"/>
                  </a:lnTo>
                  <a:lnTo>
                    <a:pt x="1" y="90"/>
                  </a:lnTo>
                  <a:lnTo>
                    <a:pt x="1" y="87"/>
                  </a:lnTo>
                  <a:lnTo>
                    <a:pt x="1" y="84"/>
                  </a:lnTo>
                  <a:lnTo>
                    <a:pt x="1" y="80"/>
                  </a:lnTo>
                  <a:lnTo>
                    <a:pt x="1" y="77"/>
                  </a:lnTo>
                  <a:lnTo>
                    <a:pt x="1" y="73"/>
                  </a:lnTo>
                  <a:lnTo>
                    <a:pt x="1" y="70"/>
                  </a:lnTo>
                  <a:lnTo>
                    <a:pt x="1" y="67"/>
                  </a:lnTo>
                  <a:lnTo>
                    <a:pt x="1" y="64"/>
                  </a:lnTo>
                  <a:lnTo>
                    <a:pt x="1" y="61"/>
                  </a:lnTo>
                  <a:lnTo>
                    <a:pt x="1" y="59"/>
                  </a:lnTo>
                  <a:lnTo>
                    <a:pt x="1" y="56"/>
                  </a:lnTo>
                  <a:lnTo>
                    <a:pt x="1" y="54"/>
                  </a:lnTo>
                  <a:lnTo>
                    <a:pt x="1" y="52"/>
                  </a:lnTo>
                  <a:lnTo>
                    <a:pt x="1" y="51"/>
                  </a:lnTo>
                  <a:lnTo>
                    <a:pt x="1" y="49"/>
                  </a:lnTo>
                  <a:lnTo>
                    <a:pt x="1" y="48"/>
                  </a:lnTo>
                  <a:lnTo>
                    <a:pt x="1" y="47"/>
                  </a:lnTo>
                  <a:lnTo>
                    <a:pt x="1" y="46"/>
                  </a:lnTo>
                  <a:lnTo>
                    <a:pt x="1" y="45"/>
                  </a:lnTo>
                  <a:lnTo>
                    <a:pt x="1" y="44"/>
                  </a:lnTo>
                  <a:lnTo>
                    <a:pt x="1" y="43"/>
                  </a:lnTo>
                  <a:lnTo>
                    <a:pt x="1" y="42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2" y="37"/>
                  </a:lnTo>
                  <a:lnTo>
                    <a:pt x="3" y="35"/>
                  </a:lnTo>
                  <a:lnTo>
                    <a:pt x="4" y="33"/>
                  </a:lnTo>
                  <a:lnTo>
                    <a:pt x="4" y="31"/>
                  </a:lnTo>
                  <a:lnTo>
                    <a:pt x="5" y="28"/>
                  </a:lnTo>
                  <a:lnTo>
                    <a:pt x="6" y="26"/>
                  </a:lnTo>
                  <a:lnTo>
                    <a:pt x="7" y="24"/>
                  </a:lnTo>
                  <a:lnTo>
                    <a:pt x="8" y="22"/>
                  </a:lnTo>
                  <a:lnTo>
                    <a:pt x="9" y="20"/>
                  </a:lnTo>
                  <a:lnTo>
                    <a:pt x="11" y="18"/>
                  </a:lnTo>
                  <a:lnTo>
                    <a:pt x="12" y="15"/>
                  </a:lnTo>
                  <a:lnTo>
                    <a:pt x="14" y="14"/>
                  </a:lnTo>
                  <a:lnTo>
                    <a:pt x="15" y="12"/>
                  </a:lnTo>
                  <a:lnTo>
                    <a:pt x="17" y="10"/>
                  </a:lnTo>
                  <a:lnTo>
                    <a:pt x="19" y="8"/>
                  </a:lnTo>
                  <a:lnTo>
                    <a:pt x="21" y="6"/>
                  </a:lnTo>
                  <a:lnTo>
                    <a:pt x="24" y="5"/>
                  </a:lnTo>
                  <a:lnTo>
                    <a:pt x="26" y="4"/>
                  </a:lnTo>
                  <a:lnTo>
                    <a:pt x="29" y="2"/>
                  </a:lnTo>
                  <a:lnTo>
                    <a:pt x="32" y="2"/>
                  </a:lnTo>
                  <a:lnTo>
                    <a:pt x="35" y="1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1" y="1"/>
                  </a:lnTo>
                  <a:lnTo>
                    <a:pt x="54" y="2"/>
                  </a:lnTo>
                  <a:lnTo>
                    <a:pt x="57" y="3"/>
                  </a:lnTo>
                  <a:lnTo>
                    <a:pt x="59" y="4"/>
                  </a:lnTo>
                  <a:lnTo>
                    <a:pt x="62" y="5"/>
                  </a:lnTo>
                  <a:lnTo>
                    <a:pt x="64" y="7"/>
                  </a:lnTo>
                  <a:lnTo>
                    <a:pt x="66" y="8"/>
                  </a:lnTo>
                  <a:lnTo>
                    <a:pt x="68" y="10"/>
                  </a:lnTo>
                  <a:lnTo>
                    <a:pt x="69" y="12"/>
                  </a:lnTo>
                  <a:lnTo>
                    <a:pt x="71" y="14"/>
                  </a:lnTo>
                  <a:lnTo>
                    <a:pt x="72" y="16"/>
                  </a:lnTo>
                  <a:lnTo>
                    <a:pt x="74" y="18"/>
                  </a:lnTo>
                  <a:lnTo>
                    <a:pt x="75" y="20"/>
                  </a:lnTo>
                  <a:lnTo>
                    <a:pt x="76" y="22"/>
                  </a:lnTo>
                  <a:lnTo>
                    <a:pt x="77" y="24"/>
                  </a:lnTo>
                  <a:lnTo>
                    <a:pt x="78" y="26"/>
                  </a:lnTo>
                  <a:lnTo>
                    <a:pt x="78" y="29"/>
                  </a:lnTo>
                  <a:lnTo>
                    <a:pt x="79" y="31"/>
                  </a:lnTo>
                  <a:lnTo>
                    <a:pt x="80" y="33"/>
                  </a:lnTo>
                  <a:lnTo>
                    <a:pt x="80" y="35"/>
                  </a:lnTo>
                  <a:lnTo>
                    <a:pt x="80" y="36"/>
                  </a:lnTo>
                  <a:lnTo>
                    <a:pt x="81" y="38"/>
                  </a:lnTo>
                  <a:lnTo>
                    <a:pt x="81" y="40"/>
                  </a:lnTo>
                  <a:lnTo>
                    <a:pt x="81" y="41"/>
                  </a:lnTo>
                  <a:lnTo>
                    <a:pt x="81" y="42"/>
                  </a:lnTo>
                  <a:lnTo>
                    <a:pt x="82" y="43"/>
                  </a:lnTo>
                  <a:lnTo>
                    <a:pt x="82" y="44"/>
                  </a:lnTo>
                  <a:lnTo>
                    <a:pt x="82" y="45"/>
                  </a:lnTo>
                  <a:lnTo>
                    <a:pt x="82" y="46"/>
                  </a:lnTo>
                  <a:lnTo>
                    <a:pt x="82" y="47"/>
                  </a:lnTo>
                  <a:lnTo>
                    <a:pt x="82" y="50"/>
                  </a:lnTo>
                  <a:lnTo>
                    <a:pt x="82" y="53"/>
                  </a:lnTo>
                  <a:lnTo>
                    <a:pt x="82" y="57"/>
                  </a:lnTo>
                  <a:lnTo>
                    <a:pt x="82" y="62"/>
                  </a:lnTo>
                  <a:lnTo>
                    <a:pt x="82" y="68"/>
                  </a:lnTo>
                  <a:lnTo>
                    <a:pt x="82" y="74"/>
                  </a:lnTo>
                  <a:lnTo>
                    <a:pt x="82" y="81"/>
                  </a:lnTo>
                  <a:lnTo>
                    <a:pt x="82" y="88"/>
                  </a:lnTo>
                  <a:lnTo>
                    <a:pt x="82" y="96"/>
                  </a:lnTo>
                  <a:lnTo>
                    <a:pt x="82" y="104"/>
                  </a:lnTo>
                  <a:lnTo>
                    <a:pt x="82" y="112"/>
                  </a:lnTo>
                  <a:lnTo>
                    <a:pt x="82" y="120"/>
                  </a:lnTo>
                  <a:lnTo>
                    <a:pt x="82" y="129"/>
                  </a:lnTo>
                  <a:lnTo>
                    <a:pt x="82" y="137"/>
                  </a:lnTo>
                  <a:lnTo>
                    <a:pt x="82" y="146"/>
                  </a:lnTo>
                  <a:lnTo>
                    <a:pt x="82" y="154"/>
                  </a:lnTo>
                  <a:lnTo>
                    <a:pt x="82" y="163"/>
                  </a:lnTo>
                  <a:lnTo>
                    <a:pt x="82" y="171"/>
                  </a:lnTo>
                  <a:lnTo>
                    <a:pt x="82" y="179"/>
                  </a:lnTo>
                  <a:lnTo>
                    <a:pt x="82" y="187"/>
                  </a:lnTo>
                  <a:lnTo>
                    <a:pt x="82" y="194"/>
                  </a:lnTo>
                  <a:lnTo>
                    <a:pt x="82" y="200"/>
                  </a:lnTo>
                  <a:lnTo>
                    <a:pt x="82" y="207"/>
                  </a:lnTo>
                  <a:lnTo>
                    <a:pt x="82" y="212"/>
                  </a:lnTo>
                  <a:lnTo>
                    <a:pt x="82" y="217"/>
                  </a:lnTo>
                  <a:lnTo>
                    <a:pt x="82" y="221"/>
                  </a:lnTo>
                  <a:lnTo>
                    <a:pt x="82" y="225"/>
                  </a:lnTo>
                  <a:lnTo>
                    <a:pt x="82" y="227"/>
                  </a:lnTo>
                  <a:lnTo>
                    <a:pt x="82" y="229"/>
                  </a:lnTo>
                  <a:lnTo>
                    <a:pt x="82" y="230"/>
                  </a:lnTo>
                  <a:lnTo>
                    <a:pt x="82" y="231"/>
                  </a:lnTo>
                  <a:lnTo>
                    <a:pt x="82" y="232"/>
                  </a:lnTo>
                  <a:lnTo>
                    <a:pt x="81" y="233"/>
                  </a:lnTo>
                  <a:lnTo>
                    <a:pt x="81" y="234"/>
                  </a:lnTo>
                  <a:lnTo>
                    <a:pt x="81" y="235"/>
                  </a:lnTo>
                  <a:lnTo>
                    <a:pt x="81" y="236"/>
                  </a:lnTo>
                  <a:lnTo>
                    <a:pt x="81" y="237"/>
                  </a:lnTo>
                  <a:lnTo>
                    <a:pt x="80" y="238"/>
                  </a:lnTo>
                  <a:lnTo>
                    <a:pt x="80" y="239"/>
                  </a:lnTo>
                  <a:lnTo>
                    <a:pt x="80" y="240"/>
                  </a:lnTo>
                  <a:lnTo>
                    <a:pt x="79" y="241"/>
                  </a:lnTo>
                  <a:lnTo>
                    <a:pt x="79" y="242"/>
                  </a:lnTo>
                  <a:lnTo>
                    <a:pt x="78" y="242"/>
                  </a:lnTo>
                  <a:lnTo>
                    <a:pt x="78" y="243"/>
                  </a:lnTo>
                  <a:lnTo>
                    <a:pt x="77" y="244"/>
                  </a:lnTo>
                  <a:lnTo>
                    <a:pt x="76" y="245"/>
                  </a:lnTo>
                  <a:lnTo>
                    <a:pt x="75" y="246"/>
                  </a:lnTo>
                  <a:lnTo>
                    <a:pt x="75" y="247"/>
                  </a:lnTo>
                  <a:lnTo>
                    <a:pt x="73" y="247"/>
                  </a:lnTo>
                  <a:lnTo>
                    <a:pt x="72" y="248"/>
                  </a:lnTo>
                  <a:lnTo>
                    <a:pt x="71" y="248"/>
                  </a:lnTo>
                  <a:lnTo>
                    <a:pt x="70" y="249"/>
                  </a:lnTo>
                  <a:lnTo>
                    <a:pt x="69" y="249"/>
                  </a:lnTo>
                  <a:lnTo>
                    <a:pt x="67" y="249"/>
                  </a:lnTo>
                  <a:lnTo>
                    <a:pt x="65" y="250"/>
                  </a:lnTo>
                  <a:lnTo>
                    <a:pt x="64" y="250"/>
                  </a:lnTo>
                  <a:lnTo>
                    <a:pt x="62" y="250"/>
                  </a:lnTo>
                  <a:lnTo>
                    <a:pt x="60" y="250"/>
                  </a:lnTo>
                  <a:lnTo>
                    <a:pt x="58" y="250"/>
                  </a:lnTo>
                  <a:lnTo>
                    <a:pt x="56" y="250"/>
                  </a:lnTo>
                  <a:lnTo>
                    <a:pt x="54" y="250"/>
                  </a:lnTo>
                  <a:lnTo>
                    <a:pt x="52" y="250"/>
                  </a:lnTo>
                  <a:lnTo>
                    <a:pt x="50" y="250"/>
                  </a:lnTo>
                  <a:lnTo>
                    <a:pt x="48" y="250"/>
                  </a:lnTo>
                  <a:lnTo>
                    <a:pt x="46" y="250"/>
                  </a:lnTo>
                  <a:lnTo>
                    <a:pt x="44" y="250"/>
                  </a:lnTo>
                  <a:lnTo>
                    <a:pt x="43" y="250"/>
                  </a:lnTo>
                  <a:lnTo>
                    <a:pt x="41" y="250"/>
                  </a:lnTo>
                  <a:lnTo>
                    <a:pt x="39" y="250"/>
                  </a:lnTo>
                  <a:lnTo>
                    <a:pt x="38" y="250"/>
                  </a:lnTo>
                  <a:lnTo>
                    <a:pt x="36" y="250"/>
                  </a:lnTo>
                  <a:lnTo>
                    <a:pt x="35" y="250"/>
                  </a:lnTo>
                  <a:lnTo>
                    <a:pt x="33" y="250"/>
                  </a:lnTo>
                  <a:lnTo>
                    <a:pt x="32" y="250"/>
                  </a:lnTo>
                  <a:lnTo>
                    <a:pt x="31" y="250"/>
                  </a:lnTo>
                  <a:lnTo>
                    <a:pt x="29" y="250"/>
                  </a:lnTo>
                  <a:lnTo>
                    <a:pt x="28" y="250"/>
                  </a:lnTo>
                  <a:lnTo>
                    <a:pt x="27" y="250"/>
                  </a:lnTo>
                  <a:lnTo>
                    <a:pt x="26" y="250"/>
                  </a:lnTo>
                  <a:lnTo>
                    <a:pt x="25" y="250"/>
                  </a:lnTo>
                  <a:lnTo>
                    <a:pt x="24" y="250"/>
                  </a:lnTo>
                  <a:lnTo>
                    <a:pt x="23" y="250"/>
                  </a:lnTo>
                  <a:lnTo>
                    <a:pt x="22" y="250"/>
                  </a:lnTo>
                  <a:lnTo>
                    <a:pt x="21" y="250"/>
                  </a:lnTo>
                  <a:lnTo>
                    <a:pt x="20" y="250"/>
                  </a:lnTo>
                  <a:lnTo>
                    <a:pt x="19" y="250"/>
                  </a:lnTo>
                  <a:lnTo>
                    <a:pt x="18" y="249"/>
                  </a:lnTo>
                  <a:lnTo>
                    <a:pt x="17" y="249"/>
                  </a:lnTo>
                  <a:lnTo>
                    <a:pt x="16" y="249"/>
                  </a:lnTo>
                  <a:lnTo>
                    <a:pt x="15" y="249"/>
                  </a:lnTo>
                  <a:lnTo>
                    <a:pt x="14" y="249"/>
                  </a:lnTo>
                  <a:lnTo>
                    <a:pt x="13" y="249"/>
                  </a:lnTo>
                  <a:lnTo>
                    <a:pt x="12" y="248"/>
                  </a:lnTo>
                  <a:lnTo>
                    <a:pt x="11" y="248"/>
                  </a:lnTo>
                  <a:lnTo>
                    <a:pt x="10" y="248"/>
                  </a:lnTo>
                  <a:lnTo>
                    <a:pt x="9" y="247"/>
                  </a:lnTo>
                  <a:lnTo>
                    <a:pt x="8" y="247"/>
                  </a:lnTo>
                  <a:lnTo>
                    <a:pt x="7" y="246"/>
                  </a:lnTo>
                  <a:lnTo>
                    <a:pt x="6" y="245"/>
                  </a:lnTo>
                  <a:lnTo>
                    <a:pt x="5" y="245"/>
                  </a:lnTo>
                  <a:lnTo>
                    <a:pt x="4" y="244"/>
                  </a:lnTo>
                  <a:lnTo>
                    <a:pt x="3" y="243"/>
                  </a:lnTo>
                  <a:lnTo>
                    <a:pt x="3" y="242"/>
                  </a:lnTo>
                  <a:lnTo>
                    <a:pt x="2" y="240"/>
                  </a:lnTo>
                  <a:lnTo>
                    <a:pt x="1" y="239"/>
                  </a:lnTo>
                  <a:lnTo>
                    <a:pt x="1" y="238"/>
                  </a:lnTo>
                  <a:lnTo>
                    <a:pt x="1" y="236"/>
                  </a:lnTo>
                  <a:lnTo>
                    <a:pt x="0" y="235"/>
                  </a:lnTo>
                  <a:lnTo>
                    <a:pt x="0" y="233"/>
                  </a:lnTo>
                  <a:lnTo>
                    <a:pt x="0" y="231"/>
                  </a:lnTo>
                  <a:lnTo>
                    <a:pt x="1" y="229"/>
                  </a:lnTo>
                  <a:lnTo>
                    <a:pt x="1" y="227"/>
                  </a:lnTo>
                  <a:lnTo>
                    <a:pt x="0" y="224"/>
                  </a:lnTo>
                  <a:lnTo>
                    <a:pt x="0" y="221"/>
                  </a:lnTo>
                  <a:lnTo>
                    <a:pt x="0" y="219"/>
                  </a:lnTo>
                  <a:lnTo>
                    <a:pt x="0" y="216"/>
                  </a:lnTo>
                  <a:lnTo>
                    <a:pt x="0" y="214"/>
                  </a:lnTo>
                  <a:lnTo>
                    <a:pt x="0" y="211"/>
                  </a:lnTo>
                  <a:lnTo>
                    <a:pt x="0" y="209"/>
                  </a:lnTo>
                  <a:lnTo>
                    <a:pt x="0" y="206"/>
                  </a:lnTo>
                  <a:lnTo>
                    <a:pt x="0" y="204"/>
                  </a:lnTo>
                  <a:lnTo>
                    <a:pt x="0" y="202"/>
                  </a:lnTo>
                  <a:lnTo>
                    <a:pt x="0" y="199"/>
                  </a:lnTo>
                  <a:lnTo>
                    <a:pt x="0" y="197"/>
                  </a:lnTo>
                  <a:lnTo>
                    <a:pt x="0" y="195"/>
                  </a:lnTo>
                  <a:lnTo>
                    <a:pt x="0" y="193"/>
                  </a:lnTo>
                  <a:lnTo>
                    <a:pt x="0" y="191"/>
                  </a:lnTo>
                  <a:lnTo>
                    <a:pt x="0" y="189"/>
                  </a:lnTo>
                  <a:lnTo>
                    <a:pt x="0" y="187"/>
                  </a:lnTo>
                  <a:lnTo>
                    <a:pt x="0" y="186"/>
                  </a:lnTo>
                  <a:lnTo>
                    <a:pt x="0" y="184"/>
                  </a:lnTo>
                  <a:lnTo>
                    <a:pt x="0" y="182"/>
                  </a:lnTo>
                  <a:lnTo>
                    <a:pt x="0" y="181"/>
                  </a:lnTo>
                  <a:lnTo>
                    <a:pt x="0" y="180"/>
                  </a:lnTo>
                  <a:lnTo>
                    <a:pt x="0" y="178"/>
                  </a:lnTo>
                  <a:lnTo>
                    <a:pt x="0" y="177"/>
                  </a:lnTo>
                  <a:lnTo>
                    <a:pt x="1" y="176"/>
                  </a:lnTo>
                  <a:lnTo>
                    <a:pt x="1" y="175"/>
                  </a:lnTo>
                  <a:lnTo>
                    <a:pt x="1" y="174"/>
                  </a:lnTo>
                  <a:lnTo>
                    <a:pt x="1" y="173"/>
                  </a:lnTo>
                  <a:lnTo>
                    <a:pt x="1" y="172"/>
                  </a:lnTo>
                  <a:lnTo>
                    <a:pt x="1" y="171"/>
                  </a:lnTo>
                  <a:lnTo>
                    <a:pt x="1" y="170"/>
                  </a:lnTo>
                  <a:lnTo>
                    <a:pt x="1" y="169"/>
                  </a:lnTo>
                  <a:lnTo>
                    <a:pt x="1" y="167"/>
                  </a:lnTo>
                  <a:lnTo>
                    <a:pt x="1" y="165"/>
                  </a:lnTo>
                  <a:lnTo>
                    <a:pt x="1" y="163"/>
                  </a:lnTo>
                  <a:lnTo>
                    <a:pt x="1" y="161"/>
                  </a:lnTo>
                  <a:lnTo>
                    <a:pt x="1" y="159"/>
                  </a:lnTo>
                  <a:lnTo>
                    <a:pt x="1" y="157"/>
                  </a:lnTo>
                  <a:lnTo>
                    <a:pt x="1" y="154"/>
                  </a:lnTo>
                  <a:lnTo>
                    <a:pt x="1" y="152"/>
                  </a:lnTo>
                  <a:lnTo>
                    <a:pt x="1" y="149"/>
                  </a:lnTo>
                  <a:lnTo>
                    <a:pt x="1" y="147"/>
                  </a:lnTo>
                  <a:lnTo>
                    <a:pt x="1" y="144"/>
                  </a:lnTo>
                  <a:lnTo>
                    <a:pt x="1" y="142"/>
                  </a:lnTo>
                  <a:lnTo>
                    <a:pt x="1" y="139"/>
                  </a:lnTo>
                  <a:lnTo>
                    <a:pt x="1" y="137"/>
                  </a:lnTo>
                  <a:lnTo>
                    <a:pt x="1" y="134"/>
                  </a:lnTo>
                  <a:lnTo>
                    <a:pt x="1" y="132"/>
                  </a:lnTo>
                  <a:lnTo>
                    <a:pt x="1" y="130"/>
                  </a:lnTo>
                  <a:lnTo>
                    <a:pt x="1" y="128"/>
                  </a:lnTo>
                  <a:lnTo>
                    <a:pt x="1" y="126"/>
                  </a:lnTo>
                  <a:lnTo>
                    <a:pt x="1" y="125"/>
                  </a:lnTo>
                  <a:lnTo>
                    <a:pt x="1" y="123"/>
                  </a:lnTo>
                  <a:lnTo>
                    <a:pt x="1" y="122"/>
                  </a:lnTo>
                  <a:lnTo>
                    <a:pt x="1" y="121"/>
                  </a:lnTo>
                  <a:lnTo>
                    <a:pt x="1" y="120"/>
                  </a:lnTo>
                </a:path>
              </a:pathLst>
            </a:custGeom>
            <a:noFill/>
            <a:ln w="468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7" name="Oval 100">
              <a:extLst>
                <a:ext uri="{FF2B5EF4-FFF2-40B4-BE49-F238E27FC236}">
                  <a16:creationId xmlns:a16="http://schemas.microsoft.com/office/drawing/2014/main" id="{D66779B3-4B6C-4372-8154-135577F9C8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2" y="3309"/>
              <a:ext cx="28" cy="31"/>
            </a:xfrm>
            <a:prstGeom prst="ellipse">
              <a:avLst/>
            </a:prstGeom>
            <a:solidFill>
              <a:srgbClr val="7F7F7F"/>
            </a:solidFill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3366"/>
                </a:buClr>
                <a:buSzPct val="100000"/>
                <a:buFont typeface="Comic Sans MS" panose="030F0702030302020204" pitchFamily="66" charset="0"/>
                <a:buNone/>
              </a:pPr>
              <a:endParaRPr lang="en-US" altLang="en-US" sz="240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9498" name="Oval 101">
              <a:extLst>
                <a:ext uri="{FF2B5EF4-FFF2-40B4-BE49-F238E27FC236}">
                  <a16:creationId xmlns:a16="http://schemas.microsoft.com/office/drawing/2014/main" id="{58DD5398-D3B3-4650-8A4D-1CDE8FC098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2" y="3309"/>
              <a:ext cx="28" cy="31"/>
            </a:xfrm>
            <a:prstGeom prst="ellips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3366"/>
                </a:buClr>
                <a:buSzPct val="100000"/>
                <a:buFont typeface="Comic Sans MS" panose="030F0702030302020204" pitchFamily="66" charset="0"/>
                <a:buNone/>
              </a:pPr>
              <a:endParaRPr lang="en-US" altLang="en-US" sz="240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9499" name="Oval 102">
              <a:extLst>
                <a:ext uri="{FF2B5EF4-FFF2-40B4-BE49-F238E27FC236}">
                  <a16:creationId xmlns:a16="http://schemas.microsoft.com/office/drawing/2014/main" id="{B86A4653-1CD6-403C-A91D-EFDB804061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5" y="3316"/>
              <a:ext cx="11" cy="13"/>
            </a:xfrm>
            <a:prstGeom prst="ellipse">
              <a:avLst/>
            </a:prstGeom>
            <a:solidFill>
              <a:srgbClr val="666666"/>
            </a:solidFill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3366"/>
                </a:buClr>
                <a:buSzPct val="100000"/>
                <a:buFont typeface="Comic Sans MS" panose="030F0702030302020204" pitchFamily="66" charset="0"/>
                <a:buNone/>
              </a:pPr>
              <a:endParaRPr lang="en-US" altLang="en-US" sz="240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9500" name="Oval 103">
              <a:extLst>
                <a:ext uri="{FF2B5EF4-FFF2-40B4-BE49-F238E27FC236}">
                  <a16:creationId xmlns:a16="http://schemas.microsoft.com/office/drawing/2014/main" id="{60CA5967-3233-4598-B44F-C07890D00D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5" y="3316"/>
              <a:ext cx="11" cy="13"/>
            </a:xfrm>
            <a:prstGeom prst="ellipse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3366"/>
                </a:buClr>
                <a:buSzPct val="100000"/>
                <a:buFont typeface="Comic Sans MS" panose="030F0702030302020204" pitchFamily="66" charset="0"/>
                <a:buNone/>
              </a:pPr>
              <a:endParaRPr lang="en-US" altLang="en-US" sz="240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9501" name="Freeform 104">
              <a:extLst>
                <a:ext uri="{FF2B5EF4-FFF2-40B4-BE49-F238E27FC236}">
                  <a16:creationId xmlns:a16="http://schemas.microsoft.com/office/drawing/2014/main" id="{BF333783-0B1C-44F5-B853-3386BD46BF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5" y="3349"/>
              <a:ext cx="68" cy="77"/>
            </a:xfrm>
            <a:custGeom>
              <a:avLst/>
              <a:gdLst>
                <a:gd name="T0" fmla="*/ 68 w 68"/>
                <a:gd name="T1" fmla="*/ 30 h 77"/>
                <a:gd name="T2" fmla="*/ 68 w 68"/>
                <a:gd name="T3" fmla="*/ 31 h 77"/>
                <a:gd name="T4" fmla="*/ 68 w 68"/>
                <a:gd name="T5" fmla="*/ 33 h 77"/>
                <a:gd name="T6" fmla="*/ 68 w 68"/>
                <a:gd name="T7" fmla="*/ 35 h 77"/>
                <a:gd name="T8" fmla="*/ 68 w 68"/>
                <a:gd name="T9" fmla="*/ 37 h 77"/>
                <a:gd name="T10" fmla="*/ 68 w 68"/>
                <a:gd name="T11" fmla="*/ 39 h 77"/>
                <a:gd name="T12" fmla="*/ 68 w 68"/>
                <a:gd name="T13" fmla="*/ 42 h 77"/>
                <a:gd name="T14" fmla="*/ 68 w 68"/>
                <a:gd name="T15" fmla="*/ 43 h 77"/>
                <a:gd name="T16" fmla="*/ 68 w 68"/>
                <a:gd name="T17" fmla="*/ 45 h 77"/>
                <a:gd name="T18" fmla="*/ 68 w 68"/>
                <a:gd name="T19" fmla="*/ 46 h 77"/>
                <a:gd name="T20" fmla="*/ 67 w 68"/>
                <a:gd name="T21" fmla="*/ 53 h 77"/>
                <a:gd name="T22" fmla="*/ 63 w 68"/>
                <a:gd name="T23" fmla="*/ 62 h 77"/>
                <a:gd name="T24" fmla="*/ 56 w 68"/>
                <a:gd name="T25" fmla="*/ 69 h 77"/>
                <a:gd name="T26" fmla="*/ 48 w 68"/>
                <a:gd name="T27" fmla="*/ 74 h 77"/>
                <a:gd name="T28" fmla="*/ 39 w 68"/>
                <a:gd name="T29" fmla="*/ 76 h 77"/>
                <a:gd name="T30" fmla="*/ 29 w 68"/>
                <a:gd name="T31" fmla="*/ 76 h 77"/>
                <a:gd name="T32" fmla="*/ 20 w 68"/>
                <a:gd name="T33" fmla="*/ 74 h 77"/>
                <a:gd name="T34" fmla="*/ 12 w 68"/>
                <a:gd name="T35" fmla="*/ 71 h 77"/>
                <a:gd name="T36" fmla="*/ 5 w 68"/>
                <a:gd name="T37" fmla="*/ 64 h 77"/>
                <a:gd name="T38" fmla="*/ 1 w 68"/>
                <a:gd name="T39" fmla="*/ 56 h 77"/>
                <a:gd name="T40" fmla="*/ 0 w 68"/>
                <a:gd name="T41" fmla="*/ 46 h 77"/>
                <a:gd name="T42" fmla="*/ 0 w 68"/>
                <a:gd name="T43" fmla="*/ 43 h 77"/>
                <a:gd name="T44" fmla="*/ 0 w 68"/>
                <a:gd name="T45" fmla="*/ 38 h 77"/>
                <a:gd name="T46" fmla="*/ 0 w 68"/>
                <a:gd name="T47" fmla="*/ 33 h 77"/>
                <a:gd name="T48" fmla="*/ 0 w 68"/>
                <a:gd name="T49" fmla="*/ 27 h 77"/>
                <a:gd name="T50" fmla="*/ 0 w 68"/>
                <a:gd name="T51" fmla="*/ 21 h 77"/>
                <a:gd name="T52" fmla="*/ 0 w 68"/>
                <a:gd name="T53" fmla="*/ 15 h 77"/>
                <a:gd name="T54" fmla="*/ 0 w 68"/>
                <a:gd name="T55" fmla="*/ 10 h 77"/>
                <a:gd name="T56" fmla="*/ 0 w 68"/>
                <a:gd name="T57" fmla="*/ 6 h 77"/>
                <a:gd name="T58" fmla="*/ 0 w 68"/>
                <a:gd name="T59" fmla="*/ 2 h 77"/>
                <a:gd name="T60" fmla="*/ 0 w 68"/>
                <a:gd name="T61" fmla="*/ 0 h 77"/>
                <a:gd name="T62" fmla="*/ 0 w 68"/>
                <a:gd name="T63" fmla="*/ 0 h 77"/>
                <a:gd name="T64" fmla="*/ 2 w 68"/>
                <a:gd name="T65" fmla="*/ 0 h 77"/>
                <a:gd name="T66" fmla="*/ 8 w 68"/>
                <a:gd name="T67" fmla="*/ 0 h 77"/>
                <a:gd name="T68" fmla="*/ 15 w 68"/>
                <a:gd name="T69" fmla="*/ 0 h 77"/>
                <a:gd name="T70" fmla="*/ 24 w 68"/>
                <a:gd name="T71" fmla="*/ 0 h 77"/>
                <a:gd name="T72" fmla="*/ 34 w 68"/>
                <a:gd name="T73" fmla="*/ 0 h 77"/>
                <a:gd name="T74" fmla="*/ 43 w 68"/>
                <a:gd name="T75" fmla="*/ 0 h 77"/>
                <a:gd name="T76" fmla="*/ 52 w 68"/>
                <a:gd name="T77" fmla="*/ 0 h 77"/>
                <a:gd name="T78" fmla="*/ 59 w 68"/>
                <a:gd name="T79" fmla="*/ 0 h 77"/>
                <a:gd name="T80" fmla="*/ 65 w 68"/>
                <a:gd name="T81" fmla="*/ 0 h 77"/>
                <a:gd name="T82" fmla="*/ 67 w 68"/>
                <a:gd name="T83" fmla="*/ 0 h 77"/>
                <a:gd name="T84" fmla="*/ 68 w 68"/>
                <a:gd name="T85" fmla="*/ 0 h 77"/>
                <a:gd name="T86" fmla="*/ 68 w 68"/>
                <a:gd name="T87" fmla="*/ 2 h 77"/>
                <a:gd name="T88" fmla="*/ 68 w 68"/>
                <a:gd name="T89" fmla="*/ 4 h 77"/>
                <a:gd name="T90" fmla="*/ 68 w 68"/>
                <a:gd name="T91" fmla="*/ 8 h 77"/>
                <a:gd name="T92" fmla="*/ 68 w 68"/>
                <a:gd name="T93" fmla="*/ 12 h 77"/>
                <a:gd name="T94" fmla="*/ 68 w 68"/>
                <a:gd name="T95" fmla="*/ 16 h 77"/>
                <a:gd name="T96" fmla="*/ 68 w 68"/>
                <a:gd name="T97" fmla="*/ 20 h 77"/>
                <a:gd name="T98" fmla="*/ 68 w 68"/>
                <a:gd name="T99" fmla="*/ 24 h 77"/>
                <a:gd name="T100" fmla="*/ 68 w 68"/>
                <a:gd name="T101" fmla="*/ 27 h 77"/>
                <a:gd name="T102" fmla="*/ 68 w 68"/>
                <a:gd name="T103" fmla="*/ 29 h 77"/>
                <a:gd name="T104" fmla="*/ 68 w 68"/>
                <a:gd name="T105" fmla="*/ 30 h 7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8"/>
                <a:gd name="T160" fmla="*/ 0 h 77"/>
                <a:gd name="T161" fmla="*/ 68 w 68"/>
                <a:gd name="T162" fmla="*/ 77 h 7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8" h="77">
                  <a:moveTo>
                    <a:pt x="68" y="30"/>
                  </a:moveTo>
                  <a:lnTo>
                    <a:pt x="68" y="30"/>
                  </a:lnTo>
                  <a:lnTo>
                    <a:pt x="68" y="31"/>
                  </a:lnTo>
                  <a:lnTo>
                    <a:pt x="68" y="32"/>
                  </a:lnTo>
                  <a:lnTo>
                    <a:pt x="68" y="33"/>
                  </a:lnTo>
                  <a:lnTo>
                    <a:pt x="68" y="34"/>
                  </a:lnTo>
                  <a:lnTo>
                    <a:pt x="68" y="35"/>
                  </a:lnTo>
                  <a:lnTo>
                    <a:pt x="68" y="36"/>
                  </a:lnTo>
                  <a:lnTo>
                    <a:pt x="68" y="37"/>
                  </a:lnTo>
                  <a:lnTo>
                    <a:pt x="68" y="38"/>
                  </a:lnTo>
                  <a:lnTo>
                    <a:pt x="68" y="39"/>
                  </a:lnTo>
                  <a:lnTo>
                    <a:pt x="68" y="40"/>
                  </a:lnTo>
                  <a:lnTo>
                    <a:pt x="68" y="41"/>
                  </a:lnTo>
                  <a:lnTo>
                    <a:pt x="68" y="42"/>
                  </a:lnTo>
                  <a:lnTo>
                    <a:pt x="68" y="43"/>
                  </a:lnTo>
                  <a:lnTo>
                    <a:pt x="68" y="44"/>
                  </a:lnTo>
                  <a:lnTo>
                    <a:pt x="68" y="45"/>
                  </a:lnTo>
                  <a:lnTo>
                    <a:pt x="68" y="46"/>
                  </a:lnTo>
                  <a:lnTo>
                    <a:pt x="67" y="50"/>
                  </a:lnTo>
                  <a:lnTo>
                    <a:pt x="67" y="53"/>
                  </a:lnTo>
                  <a:lnTo>
                    <a:pt x="66" y="57"/>
                  </a:lnTo>
                  <a:lnTo>
                    <a:pt x="64" y="60"/>
                  </a:lnTo>
                  <a:lnTo>
                    <a:pt x="63" y="62"/>
                  </a:lnTo>
                  <a:lnTo>
                    <a:pt x="61" y="65"/>
                  </a:lnTo>
                  <a:lnTo>
                    <a:pt x="59" y="67"/>
                  </a:lnTo>
                  <a:lnTo>
                    <a:pt x="56" y="69"/>
                  </a:lnTo>
                  <a:lnTo>
                    <a:pt x="54" y="71"/>
                  </a:lnTo>
                  <a:lnTo>
                    <a:pt x="51" y="72"/>
                  </a:lnTo>
                  <a:lnTo>
                    <a:pt x="48" y="74"/>
                  </a:lnTo>
                  <a:lnTo>
                    <a:pt x="45" y="75"/>
                  </a:lnTo>
                  <a:lnTo>
                    <a:pt x="42" y="76"/>
                  </a:lnTo>
                  <a:lnTo>
                    <a:pt x="39" y="76"/>
                  </a:lnTo>
                  <a:lnTo>
                    <a:pt x="36" y="76"/>
                  </a:lnTo>
                  <a:lnTo>
                    <a:pt x="32" y="77"/>
                  </a:lnTo>
                  <a:lnTo>
                    <a:pt x="29" y="76"/>
                  </a:lnTo>
                  <a:lnTo>
                    <a:pt x="26" y="76"/>
                  </a:lnTo>
                  <a:lnTo>
                    <a:pt x="23" y="75"/>
                  </a:lnTo>
                  <a:lnTo>
                    <a:pt x="20" y="74"/>
                  </a:lnTo>
                  <a:lnTo>
                    <a:pt x="17" y="73"/>
                  </a:lnTo>
                  <a:lnTo>
                    <a:pt x="14" y="72"/>
                  </a:lnTo>
                  <a:lnTo>
                    <a:pt x="12" y="71"/>
                  </a:lnTo>
                  <a:lnTo>
                    <a:pt x="9" y="69"/>
                  </a:lnTo>
                  <a:lnTo>
                    <a:pt x="7" y="67"/>
                  </a:lnTo>
                  <a:lnTo>
                    <a:pt x="5" y="64"/>
                  </a:lnTo>
                  <a:lnTo>
                    <a:pt x="3" y="62"/>
                  </a:lnTo>
                  <a:lnTo>
                    <a:pt x="2" y="59"/>
                  </a:lnTo>
                  <a:lnTo>
                    <a:pt x="1" y="56"/>
                  </a:lnTo>
                  <a:lnTo>
                    <a:pt x="0" y="53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40" y="0"/>
                  </a:lnTo>
                  <a:lnTo>
                    <a:pt x="43" y="0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5" y="0"/>
                  </a:lnTo>
                  <a:lnTo>
                    <a:pt x="66" y="0"/>
                  </a:lnTo>
                  <a:lnTo>
                    <a:pt x="67" y="0"/>
                  </a:lnTo>
                  <a:lnTo>
                    <a:pt x="68" y="0"/>
                  </a:lnTo>
                  <a:lnTo>
                    <a:pt x="68" y="1"/>
                  </a:lnTo>
                  <a:lnTo>
                    <a:pt x="68" y="2"/>
                  </a:lnTo>
                  <a:lnTo>
                    <a:pt x="68" y="3"/>
                  </a:lnTo>
                  <a:lnTo>
                    <a:pt x="68" y="4"/>
                  </a:lnTo>
                  <a:lnTo>
                    <a:pt x="68" y="5"/>
                  </a:lnTo>
                  <a:lnTo>
                    <a:pt x="68" y="7"/>
                  </a:lnTo>
                  <a:lnTo>
                    <a:pt x="68" y="8"/>
                  </a:lnTo>
                  <a:lnTo>
                    <a:pt x="68" y="9"/>
                  </a:lnTo>
                  <a:lnTo>
                    <a:pt x="68" y="11"/>
                  </a:lnTo>
                  <a:lnTo>
                    <a:pt x="68" y="12"/>
                  </a:lnTo>
                  <a:lnTo>
                    <a:pt x="68" y="13"/>
                  </a:lnTo>
                  <a:lnTo>
                    <a:pt x="68" y="15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68" y="19"/>
                  </a:lnTo>
                  <a:lnTo>
                    <a:pt x="68" y="20"/>
                  </a:lnTo>
                  <a:lnTo>
                    <a:pt x="68" y="22"/>
                  </a:lnTo>
                  <a:lnTo>
                    <a:pt x="68" y="23"/>
                  </a:lnTo>
                  <a:lnTo>
                    <a:pt x="68" y="24"/>
                  </a:lnTo>
                  <a:lnTo>
                    <a:pt x="68" y="25"/>
                  </a:lnTo>
                  <a:lnTo>
                    <a:pt x="68" y="26"/>
                  </a:lnTo>
                  <a:lnTo>
                    <a:pt x="68" y="27"/>
                  </a:lnTo>
                  <a:lnTo>
                    <a:pt x="68" y="28"/>
                  </a:lnTo>
                  <a:lnTo>
                    <a:pt x="68" y="29"/>
                  </a:lnTo>
                  <a:lnTo>
                    <a:pt x="68" y="30"/>
                  </a:lnTo>
                  <a:close/>
                </a:path>
              </a:pathLst>
            </a:custGeom>
            <a:solidFill>
              <a:srgbClr val="000000"/>
            </a:solidFill>
            <a:ln w="14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2" name="Freeform 105">
              <a:extLst>
                <a:ext uri="{FF2B5EF4-FFF2-40B4-BE49-F238E27FC236}">
                  <a16:creationId xmlns:a16="http://schemas.microsoft.com/office/drawing/2014/main" id="{159281F6-F403-4BCA-BA50-600865065C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5" y="3349"/>
              <a:ext cx="68" cy="77"/>
            </a:xfrm>
            <a:custGeom>
              <a:avLst/>
              <a:gdLst>
                <a:gd name="T0" fmla="*/ 68 w 68"/>
                <a:gd name="T1" fmla="*/ 30 h 77"/>
                <a:gd name="T2" fmla="*/ 68 w 68"/>
                <a:gd name="T3" fmla="*/ 31 h 77"/>
                <a:gd name="T4" fmla="*/ 68 w 68"/>
                <a:gd name="T5" fmla="*/ 33 h 77"/>
                <a:gd name="T6" fmla="*/ 68 w 68"/>
                <a:gd name="T7" fmla="*/ 35 h 77"/>
                <a:gd name="T8" fmla="*/ 68 w 68"/>
                <a:gd name="T9" fmla="*/ 37 h 77"/>
                <a:gd name="T10" fmla="*/ 68 w 68"/>
                <a:gd name="T11" fmla="*/ 39 h 77"/>
                <a:gd name="T12" fmla="*/ 68 w 68"/>
                <a:gd name="T13" fmla="*/ 42 h 77"/>
                <a:gd name="T14" fmla="*/ 68 w 68"/>
                <a:gd name="T15" fmla="*/ 43 h 77"/>
                <a:gd name="T16" fmla="*/ 68 w 68"/>
                <a:gd name="T17" fmla="*/ 45 h 77"/>
                <a:gd name="T18" fmla="*/ 68 w 68"/>
                <a:gd name="T19" fmla="*/ 46 h 77"/>
                <a:gd name="T20" fmla="*/ 67 w 68"/>
                <a:gd name="T21" fmla="*/ 53 h 77"/>
                <a:gd name="T22" fmla="*/ 63 w 68"/>
                <a:gd name="T23" fmla="*/ 62 h 77"/>
                <a:gd name="T24" fmla="*/ 56 w 68"/>
                <a:gd name="T25" fmla="*/ 69 h 77"/>
                <a:gd name="T26" fmla="*/ 48 w 68"/>
                <a:gd name="T27" fmla="*/ 74 h 77"/>
                <a:gd name="T28" fmla="*/ 39 w 68"/>
                <a:gd name="T29" fmla="*/ 76 h 77"/>
                <a:gd name="T30" fmla="*/ 29 w 68"/>
                <a:gd name="T31" fmla="*/ 76 h 77"/>
                <a:gd name="T32" fmla="*/ 20 w 68"/>
                <a:gd name="T33" fmla="*/ 74 h 77"/>
                <a:gd name="T34" fmla="*/ 12 w 68"/>
                <a:gd name="T35" fmla="*/ 71 h 77"/>
                <a:gd name="T36" fmla="*/ 5 w 68"/>
                <a:gd name="T37" fmla="*/ 64 h 77"/>
                <a:gd name="T38" fmla="*/ 1 w 68"/>
                <a:gd name="T39" fmla="*/ 56 h 77"/>
                <a:gd name="T40" fmla="*/ 0 w 68"/>
                <a:gd name="T41" fmla="*/ 46 h 77"/>
                <a:gd name="T42" fmla="*/ 0 w 68"/>
                <a:gd name="T43" fmla="*/ 43 h 77"/>
                <a:gd name="T44" fmla="*/ 0 w 68"/>
                <a:gd name="T45" fmla="*/ 38 h 77"/>
                <a:gd name="T46" fmla="*/ 0 w 68"/>
                <a:gd name="T47" fmla="*/ 33 h 77"/>
                <a:gd name="T48" fmla="*/ 0 w 68"/>
                <a:gd name="T49" fmla="*/ 27 h 77"/>
                <a:gd name="T50" fmla="*/ 0 w 68"/>
                <a:gd name="T51" fmla="*/ 21 h 77"/>
                <a:gd name="T52" fmla="*/ 0 w 68"/>
                <a:gd name="T53" fmla="*/ 15 h 77"/>
                <a:gd name="T54" fmla="*/ 0 w 68"/>
                <a:gd name="T55" fmla="*/ 10 h 77"/>
                <a:gd name="T56" fmla="*/ 0 w 68"/>
                <a:gd name="T57" fmla="*/ 6 h 77"/>
                <a:gd name="T58" fmla="*/ 0 w 68"/>
                <a:gd name="T59" fmla="*/ 2 h 77"/>
                <a:gd name="T60" fmla="*/ 0 w 68"/>
                <a:gd name="T61" fmla="*/ 0 h 77"/>
                <a:gd name="T62" fmla="*/ 0 w 68"/>
                <a:gd name="T63" fmla="*/ 0 h 77"/>
                <a:gd name="T64" fmla="*/ 2 w 68"/>
                <a:gd name="T65" fmla="*/ 0 h 77"/>
                <a:gd name="T66" fmla="*/ 8 w 68"/>
                <a:gd name="T67" fmla="*/ 0 h 77"/>
                <a:gd name="T68" fmla="*/ 15 w 68"/>
                <a:gd name="T69" fmla="*/ 0 h 77"/>
                <a:gd name="T70" fmla="*/ 24 w 68"/>
                <a:gd name="T71" fmla="*/ 0 h 77"/>
                <a:gd name="T72" fmla="*/ 34 w 68"/>
                <a:gd name="T73" fmla="*/ 0 h 77"/>
                <a:gd name="T74" fmla="*/ 43 w 68"/>
                <a:gd name="T75" fmla="*/ 0 h 77"/>
                <a:gd name="T76" fmla="*/ 52 w 68"/>
                <a:gd name="T77" fmla="*/ 0 h 77"/>
                <a:gd name="T78" fmla="*/ 59 w 68"/>
                <a:gd name="T79" fmla="*/ 0 h 77"/>
                <a:gd name="T80" fmla="*/ 65 w 68"/>
                <a:gd name="T81" fmla="*/ 0 h 77"/>
                <a:gd name="T82" fmla="*/ 67 w 68"/>
                <a:gd name="T83" fmla="*/ 0 h 77"/>
                <a:gd name="T84" fmla="*/ 68 w 68"/>
                <a:gd name="T85" fmla="*/ 0 h 77"/>
                <a:gd name="T86" fmla="*/ 68 w 68"/>
                <a:gd name="T87" fmla="*/ 2 h 77"/>
                <a:gd name="T88" fmla="*/ 68 w 68"/>
                <a:gd name="T89" fmla="*/ 4 h 77"/>
                <a:gd name="T90" fmla="*/ 68 w 68"/>
                <a:gd name="T91" fmla="*/ 8 h 77"/>
                <a:gd name="T92" fmla="*/ 68 w 68"/>
                <a:gd name="T93" fmla="*/ 12 h 77"/>
                <a:gd name="T94" fmla="*/ 68 w 68"/>
                <a:gd name="T95" fmla="*/ 16 h 77"/>
                <a:gd name="T96" fmla="*/ 68 w 68"/>
                <a:gd name="T97" fmla="*/ 20 h 77"/>
                <a:gd name="T98" fmla="*/ 68 w 68"/>
                <a:gd name="T99" fmla="*/ 24 h 77"/>
                <a:gd name="T100" fmla="*/ 68 w 68"/>
                <a:gd name="T101" fmla="*/ 27 h 77"/>
                <a:gd name="T102" fmla="*/ 68 w 68"/>
                <a:gd name="T103" fmla="*/ 29 h 77"/>
                <a:gd name="T104" fmla="*/ 68 w 68"/>
                <a:gd name="T105" fmla="*/ 30 h 7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8"/>
                <a:gd name="T160" fmla="*/ 0 h 77"/>
                <a:gd name="T161" fmla="*/ 68 w 68"/>
                <a:gd name="T162" fmla="*/ 77 h 7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8" h="77">
                  <a:moveTo>
                    <a:pt x="68" y="30"/>
                  </a:moveTo>
                  <a:lnTo>
                    <a:pt x="68" y="30"/>
                  </a:lnTo>
                  <a:lnTo>
                    <a:pt x="68" y="31"/>
                  </a:lnTo>
                  <a:lnTo>
                    <a:pt x="68" y="32"/>
                  </a:lnTo>
                  <a:lnTo>
                    <a:pt x="68" y="33"/>
                  </a:lnTo>
                  <a:lnTo>
                    <a:pt x="68" y="34"/>
                  </a:lnTo>
                  <a:lnTo>
                    <a:pt x="68" y="35"/>
                  </a:lnTo>
                  <a:lnTo>
                    <a:pt x="68" y="36"/>
                  </a:lnTo>
                  <a:lnTo>
                    <a:pt x="68" y="37"/>
                  </a:lnTo>
                  <a:lnTo>
                    <a:pt x="68" y="38"/>
                  </a:lnTo>
                  <a:lnTo>
                    <a:pt x="68" y="39"/>
                  </a:lnTo>
                  <a:lnTo>
                    <a:pt x="68" y="40"/>
                  </a:lnTo>
                  <a:lnTo>
                    <a:pt x="68" y="41"/>
                  </a:lnTo>
                  <a:lnTo>
                    <a:pt x="68" y="42"/>
                  </a:lnTo>
                  <a:lnTo>
                    <a:pt x="68" y="43"/>
                  </a:lnTo>
                  <a:lnTo>
                    <a:pt x="68" y="44"/>
                  </a:lnTo>
                  <a:lnTo>
                    <a:pt x="68" y="45"/>
                  </a:lnTo>
                  <a:lnTo>
                    <a:pt x="68" y="46"/>
                  </a:lnTo>
                  <a:lnTo>
                    <a:pt x="67" y="50"/>
                  </a:lnTo>
                  <a:lnTo>
                    <a:pt x="67" y="53"/>
                  </a:lnTo>
                  <a:lnTo>
                    <a:pt x="66" y="57"/>
                  </a:lnTo>
                  <a:lnTo>
                    <a:pt x="64" y="60"/>
                  </a:lnTo>
                  <a:lnTo>
                    <a:pt x="63" y="62"/>
                  </a:lnTo>
                  <a:lnTo>
                    <a:pt x="61" y="65"/>
                  </a:lnTo>
                  <a:lnTo>
                    <a:pt x="59" y="67"/>
                  </a:lnTo>
                  <a:lnTo>
                    <a:pt x="56" y="69"/>
                  </a:lnTo>
                  <a:lnTo>
                    <a:pt x="54" y="71"/>
                  </a:lnTo>
                  <a:lnTo>
                    <a:pt x="51" y="72"/>
                  </a:lnTo>
                  <a:lnTo>
                    <a:pt x="48" y="74"/>
                  </a:lnTo>
                  <a:lnTo>
                    <a:pt x="45" y="75"/>
                  </a:lnTo>
                  <a:lnTo>
                    <a:pt x="42" y="76"/>
                  </a:lnTo>
                  <a:lnTo>
                    <a:pt x="39" y="76"/>
                  </a:lnTo>
                  <a:lnTo>
                    <a:pt x="36" y="76"/>
                  </a:lnTo>
                  <a:lnTo>
                    <a:pt x="32" y="77"/>
                  </a:lnTo>
                  <a:lnTo>
                    <a:pt x="29" y="76"/>
                  </a:lnTo>
                  <a:lnTo>
                    <a:pt x="26" y="76"/>
                  </a:lnTo>
                  <a:lnTo>
                    <a:pt x="23" y="75"/>
                  </a:lnTo>
                  <a:lnTo>
                    <a:pt x="20" y="74"/>
                  </a:lnTo>
                  <a:lnTo>
                    <a:pt x="17" y="73"/>
                  </a:lnTo>
                  <a:lnTo>
                    <a:pt x="14" y="72"/>
                  </a:lnTo>
                  <a:lnTo>
                    <a:pt x="12" y="71"/>
                  </a:lnTo>
                  <a:lnTo>
                    <a:pt x="9" y="69"/>
                  </a:lnTo>
                  <a:lnTo>
                    <a:pt x="7" y="67"/>
                  </a:lnTo>
                  <a:lnTo>
                    <a:pt x="5" y="64"/>
                  </a:lnTo>
                  <a:lnTo>
                    <a:pt x="3" y="62"/>
                  </a:lnTo>
                  <a:lnTo>
                    <a:pt x="2" y="59"/>
                  </a:lnTo>
                  <a:lnTo>
                    <a:pt x="1" y="56"/>
                  </a:lnTo>
                  <a:lnTo>
                    <a:pt x="0" y="53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40" y="0"/>
                  </a:lnTo>
                  <a:lnTo>
                    <a:pt x="43" y="0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5" y="0"/>
                  </a:lnTo>
                  <a:lnTo>
                    <a:pt x="66" y="0"/>
                  </a:lnTo>
                  <a:lnTo>
                    <a:pt x="67" y="0"/>
                  </a:lnTo>
                  <a:lnTo>
                    <a:pt x="68" y="0"/>
                  </a:lnTo>
                  <a:lnTo>
                    <a:pt x="68" y="1"/>
                  </a:lnTo>
                  <a:lnTo>
                    <a:pt x="68" y="2"/>
                  </a:lnTo>
                  <a:lnTo>
                    <a:pt x="68" y="3"/>
                  </a:lnTo>
                  <a:lnTo>
                    <a:pt x="68" y="4"/>
                  </a:lnTo>
                  <a:lnTo>
                    <a:pt x="68" y="5"/>
                  </a:lnTo>
                  <a:lnTo>
                    <a:pt x="68" y="7"/>
                  </a:lnTo>
                  <a:lnTo>
                    <a:pt x="68" y="8"/>
                  </a:lnTo>
                  <a:lnTo>
                    <a:pt x="68" y="9"/>
                  </a:lnTo>
                  <a:lnTo>
                    <a:pt x="68" y="11"/>
                  </a:lnTo>
                  <a:lnTo>
                    <a:pt x="68" y="12"/>
                  </a:lnTo>
                  <a:lnTo>
                    <a:pt x="68" y="13"/>
                  </a:lnTo>
                  <a:lnTo>
                    <a:pt x="68" y="15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68" y="19"/>
                  </a:lnTo>
                  <a:lnTo>
                    <a:pt x="68" y="20"/>
                  </a:lnTo>
                  <a:lnTo>
                    <a:pt x="68" y="22"/>
                  </a:lnTo>
                  <a:lnTo>
                    <a:pt x="68" y="23"/>
                  </a:lnTo>
                  <a:lnTo>
                    <a:pt x="68" y="24"/>
                  </a:lnTo>
                  <a:lnTo>
                    <a:pt x="68" y="25"/>
                  </a:lnTo>
                  <a:lnTo>
                    <a:pt x="68" y="26"/>
                  </a:lnTo>
                  <a:lnTo>
                    <a:pt x="68" y="27"/>
                  </a:lnTo>
                  <a:lnTo>
                    <a:pt x="68" y="28"/>
                  </a:lnTo>
                  <a:lnTo>
                    <a:pt x="68" y="29"/>
                  </a:lnTo>
                  <a:lnTo>
                    <a:pt x="68" y="30"/>
                  </a:lnTo>
                </a:path>
              </a:pathLst>
            </a:custGeom>
            <a:noFill/>
            <a:ln w="144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3" name="Rectangle 106">
              <a:extLst>
                <a:ext uri="{FF2B5EF4-FFF2-40B4-BE49-F238E27FC236}">
                  <a16:creationId xmlns:a16="http://schemas.microsoft.com/office/drawing/2014/main" id="{90B469A4-2011-46D2-A11D-10E2F5961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3" y="3359"/>
              <a:ext cx="51" cy="36"/>
            </a:xfrm>
            <a:prstGeom prst="rect">
              <a:avLst/>
            </a:prstGeom>
            <a:solidFill>
              <a:srgbClr val="00FF00"/>
            </a:solidFill>
            <a:ln w="144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3366"/>
                </a:buClr>
                <a:buSzPct val="100000"/>
                <a:buFont typeface="Comic Sans MS" panose="030F0702030302020204" pitchFamily="66" charset="0"/>
                <a:buNone/>
              </a:pPr>
              <a:endParaRPr lang="en-US" altLang="en-US" sz="240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9504" name="Rectangle 107">
              <a:extLst>
                <a:ext uri="{FF2B5EF4-FFF2-40B4-BE49-F238E27FC236}">
                  <a16:creationId xmlns:a16="http://schemas.microsoft.com/office/drawing/2014/main" id="{53340719-DE2F-4C00-99ED-1BFB61D2C4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3" y="3359"/>
              <a:ext cx="51" cy="36"/>
            </a:xfrm>
            <a:prstGeom prst="rect">
              <a:avLst/>
            </a:prstGeom>
            <a:noFill/>
            <a:ln w="1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3366"/>
                </a:buClr>
                <a:buSzPct val="100000"/>
                <a:buFont typeface="Comic Sans MS" panose="030F0702030302020204" pitchFamily="66" charset="0"/>
                <a:buNone/>
              </a:pPr>
              <a:endParaRPr lang="en-US" altLang="en-US" sz="240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9505" name="Freeform 108">
              <a:extLst>
                <a:ext uri="{FF2B5EF4-FFF2-40B4-BE49-F238E27FC236}">
                  <a16:creationId xmlns:a16="http://schemas.microsoft.com/office/drawing/2014/main" id="{749722FA-A4E5-40EF-968D-71EB49AB8F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0" y="3455"/>
              <a:ext cx="17" cy="12"/>
            </a:xfrm>
            <a:custGeom>
              <a:avLst/>
              <a:gdLst>
                <a:gd name="T0" fmla="*/ 17 w 17"/>
                <a:gd name="T1" fmla="*/ 6 h 12"/>
                <a:gd name="T2" fmla="*/ 16 w 17"/>
                <a:gd name="T3" fmla="*/ 5 h 12"/>
                <a:gd name="T4" fmla="*/ 16 w 17"/>
                <a:gd name="T5" fmla="*/ 4 h 12"/>
                <a:gd name="T6" fmla="*/ 15 w 17"/>
                <a:gd name="T7" fmla="*/ 3 h 12"/>
                <a:gd name="T8" fmla="*/ 13 w 17"/>
                <a:gd name="T9" fmla="*/ 2 h 12"/>
                <a:gd name="T10" fmla="*/ 12 w 17"/>
                <a:gd name="T11" fmla="*/ 1 h 12"/>
                <a:gd name="T12" fmla="*/ 11 w 17"/>
                <a:gd name="T13" fmla="*/ 1 h 12"/>
                <a:gd name="T14" fmla="*/ 9 w 17"/>
                <a:gd name="T15" fmla="*/ 0 h 12"/>
                <a:gd name="T16" fmla="*/ 7 w 17"/>
                <a:gd name="T17" fmla="*/ 0 h 12"/>
                <a:gd name="T18" fmla="*/ 6 w 17"/>
                <a:gd name="T19" fmla="*/ 1 h 12"/>
                <a:gd name="T20" fmla="*/ 4 w 17"/>
                <a:gd name="T21" fmla="*/ 1 h 12"/>
                <a:gd name="T22" fmla="*/ 3 w 17"/>
                <a:gd name="T23" fmla="*/ 2 h 12"/>
                <a:gd name="T24" fmla="*/ 1 w 17"/>
                <a:gd name="T25" fmla="*/ 3 h 12"/>
                <a:gd name="T26" fmla="*/ 1 w 17"/>
                <a:gd name="T27" fmla="*/ 4 h 12"/>
                <a:gd name="T28" fmla="*/ 0 w 17"/>
                <a:gd name="T29" fmla="*/ 5 h 12"/>
                <a:gd name="T30" fmla="*/ 0 w 17"/>
                <a:gd name="T31" fmla="*/ 6 h 12"/>
                <a:gd name="T32" fmla="*/ 0 w 17"/>
                <a:gd name="T33" fmla="*/ 7 h 12"/>
                <a:gd name="T34" fmla="*/ 0 w 17"/>
                <a:gd name="T35" fmla="*/ 8 h 12"/>
                <a:gd name="T36" fmla="*/ 1 w 17"/>
                <a:gd name="T37" fmla="*/ 9 h 12"/>
                <a:gd name="T38" fmla="*/ 1 w 17"/>
                <a:gd name="T39" fmla="*/ 10 h 12"/>
                <a:gd name="T40" fmla="*/ 3 w 17"/>
                <a:gd name="T41" fmla="*/ 11 h 12"/>
                <a:gd name="T42" fmla="*/ 4 w 17"/>
                <a:gd name="T43" fmla="*/ 12 h 12"/>
                <a:gd name="T44" fmla="*/ 6 w 17"/>
                <a:gd name="T45" fmla="*/ 12 h 12"/>
                <a:gd name="T46" fmla="*/ 7 w 17"/>
                <a:gd name="T47" fmla="*/ 12 h 12"/>
                <a:gd name="T48" fmla="*/ 9 w 17"/>
                <a:gd name="T49" fmla="*/ 12 h 12"/>
                <a:gd name="T50" fmla="*/ 11 w 17"/>
                <a:gd name="T51" fmla="*/ 12 h 12"/>
                <a:gd name="T52" fmla="*/ 12 w 17"/>
                <a:gd name="T53" fmla="*/ 12 h 12"/>
                <a:gd name="T54" fmla="*/ 13 w 17"/>
                <a:gd name="T55" fmla="*/ 11 h 12"/>
                <a:gd name="T56" fmla="*/ 15 w 17"/>
                <a:gd name="T57" fmla="*/ 10 h 12"/>
                <a:gd name="T58" fmla="*/ 16 w 17"/>
                <a:gd name="T59" fmla="*/ 9 h 12"/>
                <a:gd name="T60" fmla="*/ 16 w 17"/>
                <a:gd name="T61" fmla="*/ 8 h 12"/>
                <a:gd name="T62" fmla="*/ 17 w 17"/>
                <a:gd name="T63" fmla="*/ 7 h 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"/>
                <a:gd name="T97" fmla="*/ 0 h 12"/>
                <a:gd name="T98" fmla="*/ 17 w 17"/>
                <a:gd name="T99" fmla="*/ 12 h 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" h="12">
                  <a:moveTo>
                    <a:pt x="17" y="6"/>
                  </a:moveTo>
                  <a:lnTo>
                    <a:pt x="17" y="6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5" y="10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7" y="7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FFFFFF"/>
            </a:solidFill>
            <a:ln w="14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6" name="Freeform 109">
              <a:extLst>
                <a:ext uri="{FF2B5EF4-FFF2-40B4-BE49-F238E27FC236}">
                  <a16:creationId xmlns:a16="http://schemas.microsoft.com/office/drawing/2014/main" id="{671AB9A6-FB79-4E7B-9610-6A7C259F97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0" y="3455"/>
              <a:ext cx="17" cy="12"/>
            </a:xfrm>
            <a:custGeom>
              <a:avLst/>
              <a:gdLst>
                <a:gd name="T0" fmla="*/ 17 w 17"/>
                <a:gd name="T1" fmla="*/ 6 h 12"/>
                <a:gd name="T2" fmla="*/ 16 w 17"/>
                <a:gd name="T3" fmla="*/ 5 h 12"/>
                <a:gd name="T4" fmla="*/ 16 w 17"/>
                <a:gd name="T5" fmla="*/ 4 h 12"/>
                <a:gd name="T6" fmla="*/ 15 w 17"/>
                <a:gd name="T7" fmla="*/ 3 h 12"/>
                <a:gd name="T8" fmla="*/ 13 w 17"/>
                <a:gd name="T9" fmla="*/ 2 h 12"/>
                <a:gd name="T10" fmla="*/ 12 w 17"/>
                <a:gd name="T11" fmla="*/ 1 h 12"/>
                <a:gd name="T12" fmla="*/ 11 w 17"/>
                <a:gd name="T13" fmla="*/ 1 h 12"/>
                <a:gd name="T14" fmla="*/ 9 w 17"/>
                <a:gd name="T15" fmla="*/ 0 h 12"/>
                <a:gd name="T16" fmla="*/ 7 w 17"/>
                <a:gd name="T17" fmla="*/ 0 h 12"/>
                <a:gd name="T18" fmla="*/ 6 w 17"/>
                <a:gd name="T19" fmla="*/ 1 h 12"/>
                <a:gd name="T20" fmla="*/ 4 w 17"/>
                <a:gd name="T21" fmla="*/ 1 h 12"/>
                <a:gd name="T22" fmla="*/ 3 w 17"/>
                <a:gd name="T23" fmla="*/ 2 h 12"/>
                <a:gd name="T24" fmla="*/ 1 w 17"/>
                <a:gd name="T25" fmla="*/ 3 h 12"/>
                <a:gd name="T26" fmla="*/ 1 w 17"/>
                <a:gd name="T27" fmla="*/ 4 h 12"/>
                <a:gd name="T28" fmla="*/ 0 w 17"/>
                <a:gd name="T29" fmla="*/ 5 h 12"/>
                <a:gd name="T30" fmla="*/ 0 w 17"/>
                <a:gd name="T31" fmla="*/ 6 h 12"/>
                <a:gd name="T32" fmla="*/ 0 w 17"/>
                <a:gd name="T33" fmla="*/ 7 h 12"/>
                <a:gd name="T34" fmla="*/ 0 w 17"/>
                <a:gd name="T35" fmla="*/ 8 h 12"/>
                <a:gd name="T36" fmla="*/ 1 w 17"/>
                <a:gd name="T37" fmla="*/ 9 h 12"/>
                <a:gd name="T38" fmla="*/ 1 w 17"/>
                <a:gd name="T39" fmla="*/ 10 h 12"/>
                <a:gd name="T40" fmla="*/ 3 w 17"/>
                <a:gd name="T41" fmla="*/ 11 h 12"/>
                <a:gd name="T42" fmla="*/ 4 w 17"/>
                <a:gd name="T43" fmla="*/ 12 h 12"/>
                <a:gd name="T44" fmla="*/ 6 w 17"/>
                <a:gd name="T45" fmla="*/ 12 h 12"/>
                <a:gd name="T46" fmla="*/ 7 w 17"/>
                <a:gd name="T47" fmla="*/ 12 h 12"/>
                <a:gd name="T48" fmla="*/ 9 w 17"/>
                <a:gd name="T49" fmla="*/ 12 h 12"/>
                <a:gd name="T50" fmla="*/ 11 w 17"/>
                <a:gd name="T51" fmla="*/ 12 h 12"/>
                <a:gd name="T52" fmla="*/ 12 w 17"/>
                <a:gd name="T53" fmla="*/ 12 h 12"/>
                <a:gd name="T54" fmla="*/ 13 w 17"/>
                <a:gd name="T55" fmla="*/ 11 h 12"/>
                <a:gd name="T56" fmla="*/ 15 w 17"/>
                <a:gd name="T57" fmla="*/ 10 h 12"/>
                <a:gd name="T58" fmla="*/ 16 w 17"/>
                <a:gd name="T59" fmla="*/ 9 h 12"/>
                <a:gd name="T60" fmla="*/ 16 w 17"/>
                <a:gd name="T61" fmla="*/ 8 h 12"/>
                <a:gd name="T62" fmla="*/ 17 w 17"/>
                <a:gd name="T63" fmla="*/ 7 h 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"/>
                <a:gd name="T97" fmla="*/ 0 h 12"/>
                <a:gd name="T98" fmla="*/ 17 w 17"/>
                <a:gd name="T99" fmla="*/ 12 h 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" h="12">
                  <a:moveTo>
                    <a:pt x="17" y="6"/>
                  </a:moveTo>
                  <a:lnTo>
                    <a:pt x="17" y="6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5" y="10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7" y="7"/>
                  </a:lnTo>
                  <a:lnTo>
                    <a:pt x="17" y="6"/>
                  </a:lnTo>
                </a:path>
              </a:pathLst>
            </a:custGeom>
            <a:noFill/>
            <a:ln w="144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7" name="Freeform 110">
              <a:extLst>
                <a:ext uri="{FF2B5EF4-FFF2-40B4-BE49-F238E27FC236}">
                  <a16:creationId xmlns:a16="http://schemas.microsoft.com/office/drawing/2014/main" id="{04F17BA1-0B08-4E1D-8388-6A291BEDF1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9" y="3455"/>
              <a:ext cx="17" cy="12"/>
            </a:xfrm>
            <a:custGeom>
              <a:avLst/>
              <a:gdLst>
                <a:gd name="T0" fmla="*/ 17 w 17"/>
                <a:gd name="T1" fmla="*/ 6 h 12"/>
                <a:gd name="T2" fmla="*/ 17 w 17"/>
                <a:gd name="T3" fmla="*/ 5 h 12"/>
                <a:gd name="T4" fmla="*/ 16 w 17"/>
                <a:gd name="T5" fmla="*/ 4 h 12"/>
                <a:gd name="T6" fmla="*/ 15 w 17"/>
                <a:gd name="T7" fmla="*/ 3 h 12"/>
                <a:gd name="T8" fmla="*/ 14 w 17"/>
                <a:gd name="T9" fmla="*/ 2 h 12"/>
                <a:gd name="T10" fmla="*/ 13 w 17"/>
                <a:gd name="T11" fmla="*/ 1 h 12"/>
                <a:gd name="T12" fmla="*/ 11 w 17"/>
                <a:gd name="T13" fmla="*/ 1 h 12"/>
                <a:gd name="T14" fmla="*/ 10 w 17"/>
                <a:gd name="T15" fmla="*/ 0 h 12"/>
                <a:gd name="T16" fmla="*/ 8 w 17"/>
                <a:gd name="T17" fmla="*/ 0 h 12"/>
                <a:gd name="T18" fmla="*/ 6 w 17"/>
                <a:gd name="T19" fmla="*/ 1 h 12"/>
                <a:gd name="T20" fmla="*/ 5 w 17"/>
                <a:gd name="T21" fmla="*/ 1 h 12"/>
                <a:gd name="T22" fmla="*/ 3 w 17"/>
                <a:gd name="T23" fmla="*/ 2 h 12"/>
                <a:gd name="T24" fmla="*/ 2 w 17"/>
                <a:gd name="T25" fmla="*/ 3 h 12"/>
                <a:gd name="T26" fmla="*/ 1 w 17"/>
                <a:gd name="T27" fmla="*/ 4 h 12"/>
                <a:gd name="T28" fmla="*/ 1 w 17"/>
                <a:gd name="T29" fmla="*/ 5 h 12"/>
                <a:gd name="T30" fmla="*/ 0 w 17"/>
                <a:gd name="T31" fmla="*/ 6 h 12"/>
                <a:gd name="T32" fmla="*/ 0 w 17"/>
                <a:gd name="T33" fmla="*/ 7 h 12"/>
                <a:gd name="T34" fmla="*/ 1 w 17"/>
                <a:gd name="T35" fmla="*/ 8 h 12"/>
                <a:gd name="T36" fmla="*/ 1 w 17"/>
                <a:gd name="T37" fmla="*/ 9 h 12"/>
                <a:gd name="T38" fmla="*/ 2 w 17"/>
                <a:gd name="T39" fmla="*/ 10 h 12"/>
                <a:gd name="T40" fmla="*/ 3 w 17"/>
                <a:gd name="T41" fmla="*/ 11 h 12"/>
                <a:gd name="T42" fmla="*/ 5 w 17"/>
                <a:gd name="T43" fmla="*/ 12 h 12"/>
                <a:gd name="T44" fmla="*/ 6 w 17"/>
                <a:gd name="T45" fmla="*/ 12 h 12"/>
                <a:gd name="T46" fmla="*/ 8 w 17"/>
                <a:gd name="T47" fmla="*/ 12 h 12"/>
                <a:gd name="T48" fmla="*/ 10 w 17"/>
                <a:gd name="T49" fmla="*/ 12 h 12"/>
                <a:gd name="T50" fmla="*/ 11 w 17"/>
                <a:gd name="T51" fmla="*/ 12 h 12"/>
                <a:gd name="T52" fmla="*/ 13 w 17"/>
                <a:gd name="T53" fmla="*/ 12 h 12"/>
                <a:gd name="T54" fmla="*/ 14 w 17"/>
                <a:gd name="T55" fmla="*/ 11 h 12"/>
                <a:gd name="T56" fmla="*/ 15 w 17"/>
                <a:gd name="T57" fmla="*/ 10 h 12"/>
                <a:gd name="T58" fmla="*/ 16 w 17"/>
                <a:gd name="T59" fmla="*/ 9 h 12"/>
                <a:gd name="T60" fmla="*/ 17 w 17"/>
                <a:gd name="T61" fmla="*/ 8 h 12"/>
                <a:gd name="T62" fmla="*/ 17 w 17"/>
                <a:gd name="T63" fmla="*/ 7 h 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"/>
                <a:gd name="T97" fmla="*/ 0 h 12"/>
                <a:gd name="T98" fmla="*/ 17 w 17"/>
                <a:gd name="T99" fmla="*/ 12 h 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" h="12">
                  <a:moveTo>
                    <a:pt x="17" y="6"/>
                  </a:moveTo>
                  <a:lnTo>
                    <a:pt x="17" y="6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3" y="12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5" y="11"/>
                  </a:lnTo>
                  <a:lnTo>
                    <a:pt x="15" y="10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7" y="9"/>
                  </a:lnTo>
                  <a:lnTo>
                    <a:pt x="17" y="8"/>
                  </a:lnTo>
                  <a:lnTo>
                    <a:pt x="17" y="7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FFFFFF"/>
            </a:solidFill>
            <a:ln w="14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8" name="Freeform 111">
              <a:extLst>
                <a:ext uri="{FF2B5EF4-FFF2-40B4-BE49-F238E27FC236}">
                  <a16:creationId xmlns:a16="http://schemas.microsoft.com/office/drawing/2014/main" id="{D74C518C-49FF-4676-A547-6E66F15E0A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9" y="3455"/>
              <a:ext cx="17" cy="12"/>
            </a:xfrm>
            <a:custGeom>
              <a:avLst/>
              <a:gdLst>
                <a:gd name="T0" fmla="*/ 17 w 17"/>
                <a:gd name="T1" fmla="*/ 6 h 12"/>
                <a:gd name="T2" fmla="*/ 17 w 17"/>
                <a:gd name="T3" fmla="*/ 5 h 12"/>
                <a:gd name="T4" fmla="*/ 16 w 17"/>
                <a:gd name="T5" fmla="*/ 4 h 12"/>
                <a:gd name="T6" fmla="*/ 15 w 17"/>
                <a:gd name="T7" fmla="*/ 3 h 12"/>
                <a:gd name="T8" fmla="*/ 14 w 17"/>
                <a:gd name="T9" fmla="*/ 2 h 12"/>
                <a:gd name="T10" fmla="*/ 13 w 17"/>
                <a:gd name="T11" fmla="*/ 1 h 12"/>
                <a:gd name="T12" fmla="*/ 11 w 17"/>
                <a:gd name="T13" fmla="*/ 1 h 12"/>
                <a:gd name="T14" fmla="*/ 10 w 17"/>
                <a:gd name="T15" fmla="*/ 0 h 12"/>
                <a:gd name="T16" fmla="*/ 8 w 17"/>
                <a:gd name="T17" fmla="*/ 0 h 12"/>
                <a:gd name="T18" fmla="*/ 6 w 17"/>
                <a:gd name="T19" fmla="*/ 1 h 12"/>
                <a:gd name="T20" fmla="*/ 5 w 17"/>
                <a:gd name="T21" fmla="*/ 1 h 12"/>
                <a:gd name="T22" fmla="*/ 3 w 17"/>
                <a:gd name="T23" fmla="*/ 2 h 12"/>
                <a:gd name="T24" fmla="*/ 2 w 17"/>
                <a:gd name="T25" fmla="*/ 3 h 12"/>
                <a:gd name="T26" fmla="*/ 1 w 17"/>
                <a:gd name="T27" fmla="*/ 4 h 12"/>
                <a:gd name="T28" fmla="*/ 1 w 17"/>
                <a:gd name="T29" fmla="*/ 5 h 12"/>
                <a:gd name="T30" fmla="*/ 0 w 17"/>
                <a:gd name="T31" fmla="*/ 6 h 12"/>
                <a:gd name="T32" fmla="*/ 0 w 17"/>
                <a:gd name="T33" fmla="*/ 7 h 12"/>
                <a:gd name="T34" fmla="*/ 1 w 17"/>
                <a:gd name="T35" fmla="*/ 8 h 12"/>
                <a:gd name="T36" fmla="*/ 1 w 17"/>
                <a:gd name="T37" fmla="*/ 9 h 12"/>
                <a:gd name="T38" fmla="*/ 2 w 17"/>
                <a:gd name="T39" fmla="*/ 10 h 12"/>
                <a:gd name="T40" fmla="*/ 3 w 17"/>
                <a:gd name="T41" fmla="*/ 11 h 12"/>
                <a:gd name="T42" fmla="*/ 5 w 17"/>
                <a:gd name="T43" fmla="*/ 12 h 12"/>
                <a:gd name="T44" fmla="*/ 6 w 17"/>
                <a:gd name="T45" fmla="*/ 12 h 12"/>
                <a:gd name="T46" fmla="*/ 8 w 17"/>
                <a:gd name="T47" fmla="*/ 12 h 12"/>
                <a:gd name="T48" fmla="*/ 10 w 17"/>
                <a:gd name="T49" fmla="*/ 12 h 12"/>
                <a:gd name="T50" fmla="*/ 11 w 17"/>
                <a:gd name="T51" fmla="*/ 12 h 12"/>
                <a:gd name="T52" fmla="*/ 13 w 17"/>
                <a:gd name="T53" fmla="*/ 12 h 12"/>
                <a:gd name="T54" fmla="*/ 14 w 17"/>
                <a:gd name="T55" fmla="*/ 11 h 12"/>
                <a:gd name="T56" fmla="*/ 15 w 17"/>
                <a:gd name="T57" fmla="*/ 10 h 12"/>
                <a:gd name="T58" fmla="*/ 16 w 17"/>
                <a:gd name="T59" fmla="*/ 9 h 12"/>
                <a:gd name="T60" fmla="*/ 17 w 17"/>
                <a:gd name="T61" fmla="*/ 8 h 12"/>
                <a:gd name="T62" fmla="*/ 17 w 17"/>
                <a:gd name="T63" fmla="*/ 7 h 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"/>
                <a:gd name="T97" fmla="*/ 0 h 12"/>
                <a:gd name="T98" fmla="*/ 17 w 17"/>
                <a:gd name="T99" fmla="*/ 12 h 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" h="12">
                  <a:moveTo>
                    <a:pt x="17" y="6"/>
                  </a:moveTo>
                  <a:lnTo>
                    <a:pt x="17" y="6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3" y="12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5" y="11"/>
                  </a:lnTo>
                  <a:lnTo>
                    <a:pt x="15" y="10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7" y="9"/>
                  </a:lnTo>
                  <a:lnTo>
                    <a:pt x="17" y="8"/>
                  </a:lnTo>
                  <a:lnTo>
                    <a:pt x="17" y="7"/>
                  </a:lnTo>
                  <a:lnTo>
                    <a:pt x="17" y="6"/>
                  </a:lnTo>
                </a:path>
              </a:pathLst>
            </a:custGeom>
            <a:noFill/>
            <a:ln w="144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9" name="Freeform 112">
              <a:extLst>
                <a:ext uri="{FF2B5EF4-FFF2-40B4-BE49-F238E27FC236}">
                  <a16:creationId xmlns:a16="http://schemas.microsoft.com/office/drawing/2014/main" id="{936442EE-5E69-485F-8761-89713FD43B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" y="3455"/>
              <a:ext cx="17" cy="12"/>
            </a:xfrm>
            <a:custGeom>
              <a:avLst/>
              <a:gdLst>
                <a:gd name="T0" fmla="*/ 17 w 17"/>
                <a:gd name="T1" fmla="*/ 6 h 12"/>
                <a:gd name="T2" fmla="*/ 16 w 17"/>
                <a:gd name="T3" fmla="*/ 5 h 12"/>
                <a:gd name="T4" fmla="*/ 16 w 17"/>
                <a:gd name="T5" fmla="*/ 4 h 12"/>
                <a:gd name="T6" fmla="*/ 15 w 17"/>
                <a:gd name="T7" fmla="*/ 3 h 12"/>
                <a:gd name="T8" fmla="*/ 14 w 17"/>
                <a:gd name="T9" fmla="*/ 2 h 12"/>
                <a:gd name="T10" fmla="*/ 12 w 17"/>
                <a:gd name="T11" fmla="*/ 1 h 12"/>
                <a:gd name="T12" fmla="*/ 11 w 17"/>
                <a:gd name="T13" fmla="*/ 1 h 12"/>
                <a:gd name="T14" fmla="*/ 9 w 17"/>
                <a:gd name="T15" fmla="*/ 0 h 12"/>
                <a:gd name="T16" fmla="*/ 7 w 17"/>
                <a:gd name="T17" fmla="*/ 0 h 12"/>
                <a:gd name="T18" fmla="*/ 6 w 17"/>
                <a:gd name="T19" fmla="*/ 1 h 12"/>
                <a:gd name="T20" fmla="*/ 4 w 17"/>
                <a:gd name="T21" fmla="*/ 1 h 12"/>
                <a:gd name="T22" fmla="*/ 3 w 17"/>
                <a:gd name="T23" fmla="*/ 2 h 12"/>
                <a:gd name="T24" fmla="*/ 2 w 17"/>
                <a:gd name="T25" fmla="*/ 3 h 12"/>
                <a:gd name="T26" fmla="*/ 1 w 17"/>
                <a:gd name="T27" fmla="*/ 4 h 12"/>
                <a:gd name="T28" fmla="*/ 0 w 17"/>
                <a:gd name="T29" fmla="*/ 5 h 12"/>
                <a:gd name="T30" fmla="*/ 0 w 17"/>
                <a:gd name="T31" fmla="*/ 6 h 12"/>
                <a:gd name="T32" fmla="*/ 0 w 17"/>
                <a:gd name="T33" fmla="*/ 7 h 12"/>
                <a:gd name="T34" fmla="*/ 0 w 17"/>
                <a:gd name="T35" fmla="*/ 8 h 12"/>
                <a:gd name="T36" fmla="*/ 1 w 17"/>
                <a:gd name="T37" fmla="*/ 9 h 12"/>
                <a:gd name="T38" fmla="*/ 2 w 17"/>
                <a:gd name="T39" fmla="*/ 10 h 12"/>
                <a:gd name="T40" fmla="*/ 3 w 17"/>
                <a:gd name="T41" fmla="*/ 11 h 12"/>
                <a:gd name="T42" fmla="*/ 4 w 17"/>
                <a:gd name="T43" fmla="*/ 12 h 12"/>
                <a:gd name="T44" fmla="*/ 6 w 17"/>
                <a:gd name="T45" fmla="*/ 12 h 12"/>
                <a:gd name="T46" fmla="*/ 7 w 17"/>
                <a:gd name="T47" fmla="*/ 12 h 12"/>
                <a:gd name="T48" fmla="*/ 9 w 17"/>
                <a:gd name="T49" fmla="*/ 12 h 12"/>
                <a:gd name="T50" fmla="*/ 11 w 17"/>
                <a:gd name="T51" fmla="*/ 12 h 12"/>
                <a:gd name="T52" fmla="*/ 12 w 17"/>
                <a:gd name="T53" fmla="*/ 12 h 12"/>
                <a:gd name="T54" fmla="*/ 14 w 17"/>
                <a:gd name="T55" fmla="*/ 11 h 12"/>
                <a:gd name="T56" fmla="*/ 15 w 17"/>
                <a:gd name="T57" fmla="*/ 10 h 12"/>
                <a:gd name="T58" fmla="*/ 16 w 17"/>
                <a:gd name="T59" fmla="*/ 9 h 12"/>
                <a:gd name="T60" fmla="*/ 16 w 17"/>
                <a:gd name="T61" fmla="*/ 8 h 12"/>
                <a:gd name="T62" fmla="*/ 17 w 17"/>
                <a:gd name="T63" fmla="*/ 7 h 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"/>
                <a:gd name="T97" fmla="*/ 0 h 12"/>
                <a:gd name="T98" fmla="*/ 17 w 17"/>
                <a:gd name="T99" fmla="*/ 12 h 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" h="12">
                  <a:moveTo>
                    <a:pt x="17" y="6"/>
                  </a:moveTo>
                  <a:lnTo>
                    <a:pt x="17" y="6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5" y="10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7" y="8"/>
                  </a:lnTo>
                  <a:lnTo>
                    <a:pt x="17" y="7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FFFFFF"/>
            </a:solidFill>
            <a:ln w="14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0" name="Freeform 113">
              <a:extLst>
                <a:ext uri="{FF2B5EF4-FFF2-40B4-BE49-F238E27FC236}">
                  <a16:creationId xmlns:a16="http://schemas.microsoft.com/office/drawing/2014/main" id="{0F25BCA3-064A-4B32-822B-6C0DE7339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" y="3455"/>
              <a:ext cx="17" cy="12"/>
            </a:xfrm>
            <a:custGeom>
              <a:avLst/>
              <a:gdLst>
                <a:gd name="T0" fmla="*/ 17 w 17"/>
                <a:gd name="T1" fmla="*/ 6 h 12"/>
                <a:gd name="T2" fmla="*/ 16 w 17"/>
                <a:gd name="T3" fmla="*/ 5 h 12"/>
                <a:gd name="T4" fmla="*/ 16 w 17"/>
                <a:gd name="T5" fmla="*/ 4 h 12"/>
                <a:gd name="T6" fmla="*/ 15 w 17"/>
                <a:gd name="T7" fmla="*/ 3 h 12"/>
                <a:gd name="T8" fmla="*/ 14 w 17"/>
                <a:gd name="T9" fmla="*/ 2 h 12"/>
                <a:gd name="T10" fmla="*/ 12 w 17"/>
                <a:gd name="T11" fmla="*/ 1 h 12"/>
                <a:gd name="T12" fmla="*/ 11 w 17"/>
                <a:gd name="T13" fmla="*/ 1 h 12"/>
                <a:gd name="T14" fmla="*/ 9 w 17"/>
                <a:gd name="T15" fmla="*/ 0 h 12"/>
                <a:gd name="T16" fmla="*/ 7 w 17"/>
                <a:gd name="T17" fmla="*/ 0 h 12"/>
                <a:gd name="T18" fmla="*/ 6 w 17"/>
                <a:gd name="T19" fmla="*/ 1 h 12"/>
                <a:gd name="T20" fmla="*/ 4 w 17"/>
                <a:gd name="T21" fmla="*/ 1 h 12"/>
                <a:gd name="T22" fmla="*/ 3 w 17"/>
                <a:gd name="T23" fmla="*/ 2 h 12"/>
                <a:gd name="T24" fmla="*/ 2 w 17"/>
                <a:gd name="T25" fmla="*/ 3 h 12"/>
                <a:gd name="T26" fmla="*/ 1 w 17"/>
                <a:gd name="T27" fmla="*/ 4 h 12"/>
                <a:gd name="T28" fmla="*/ 0 w 17"/>
                <a:gd name="T29" fmla="*/ 5 h 12"/>
                <a:gd name="T30" fmla="*/ 0 w 17"/>
                <a:gd name="T31" fmla="*/ 6 h 12"/>
                <a:gd name="T32" fmla="*/ 0 w 17"/>
                <a:gd name="T33" fmla="*/ 7 h 12"/>
                <a:gd name="T34" fmla="*/ 0 w 17"/>
                <a:gd name="T35" fmla="*/ 8 h 12"/>
                <a:gd name="T36" fmla="*/ 1 w 17"/>
                <a:gd name="T37" fmla="*/ 9 h 12"/>
                <a:gd name="T38" fmla="*/ 2 w 17"/>
                <a:gd name="T39" fmla="*/ 10 h 12"/>
                <a:gd name="T40" fmla="*/ 3 w 17"/>
                <a:gd name="T41" fmla="*/ 11 h 12"/>
                <a:gd name="T42" fmla="*/ 4 w 17"/>
                <a:gd name="T43" fmla="*/ 12 h 12"/>
                <a:gd name="T44" fmla="*/ 6 w 17"/>
                <a:gd name="T45" fmla="*/ 12 h 12"/>
                <a:gd name="T46" fmla="*/ 7 w 17"/>
                <a:gd name="T47" fmla="*/ 12 h 12"/>
                <a:gd name="T48" fmla="*/ 9 w 17"/>
                <a:gd name="T49" fmla="*/ 12 h 12"/>
                <a:gd name="T50" fmla="*/ 11 w 17"/>
                <a:gd name="T51" fmla="*/ 12 h 12"/>
                <a:gd name="T52" fmla="*/ 12 w 17"/>
                <a:gd name="T53" fmla="*/ 12 h 12"/>
                <a:gd name="T54" fmla="*/ 14 w 17"/>
                <a:gd name="T55" fmla="*/ 11 h 12"/>
                <a:gd name="T56" fmla="*/ 15 w 17"/>
                <a:gd name="T57" fmla="*/ 10 h 12"/>
                <a:gd name="T58" fmla="*/ 16 w 17"/>
                <a:gd name="T59" fmla="*/ 9 h 12"/>
                <a:gd name="T60" fmla="*/ 16 w 17"/>
                <a:gd name="T61" fmla="*/ 8 h 12"/>
                <a:gd name="T62" fmla="*/ 17 w 17"/>
                <a:gd name="T63" fmla="*/ 7 h 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"/>
                <a:gd name="T97" fmla="*/ 0 h 12"/>
                <a:gd name="T98" fmla="*/ 17 w 17"/>
                <a:gd name="T99" fmla="*/ 12 h 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" h="12">
                  <a:moveTo>
                    <a:pt x="17" y="6"/>
                  </a:moveTo>
                  <a:lnTo>
                    <a:pt x="17" y="6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5" y="10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7" y="8"/>
                  </a:lnTo>
                  <a:lnTo>
                    <a:pt x="17" y="7"/>
                  </a:lnTo>
                  <a:lnTo>
                    <a:pt x="17" y="6"/>
                  </a:lnTo>
                </a:path>
              </a:pathLst>
            </a:custGeom>
            <a:noFill/>
            <a:ln w="144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1" name="Freeform 114">
              <a:extLst>
                <a:ext uri="{FF2B5EF4-FFF2-40B4-BE49-F238E27FC236}">
                  <a16:creationId xmlns:a16="http://schemas.microsoft.com/office/drawing/2014/main" id="{B825BA6E-7A31-4B7B-94E0-EDC8BB507E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0" y="3472"/>
              <a:ext cx="17" cy="12"/>
            </a:xfrm>
            <a:custGeom>
              <a:avLst/>
              <a:gdLst>
                <a:gd name="T0" fmla="*/ 17 w 17"/>
                <a:gd name="T1" fmla="*/ 5 h 12"/>
                <a:gd name="T2" fmla="*/ 16 w 17"/>
                <a:gd name="T3" fmla="*/ 4 h 12"/>
                <a:gd name="T4" fmla="*/ 16 w 17"/>
                <a:gd name="T5" fmla="*/ 3 h 12"/>
                <a:gd name="T6" fmla="*/ 15 w 17"/>
                <a:gd name="T7" fmla="*/ 2 h 12"/>
                <a:gd name="T8" fmla="*/ 13 w 17"/>
                <a:gd name="T9" fmla="*/ 1 h 12"/>
                <a:gd name="T10" fmla="*/ 12 w 17"/>
                <a:gd name="T11" fmla="*/ 1 h 12"/>
                <a:gd name="T12" fmla="*/ 11 w 17"/>
                <a:gd name="T13" fmla="*/ 0 h 12"/>
                <a:gd name="T14" fmla="*/ 9 w 17"/>
                <a:gd name="T15" fmla="*/ 0 h 12"/>
                <a:gd name="T16" fmla="*/ 7 w 17"/>
                <a:gd name="T17" fmla="*/ 0 h 12"/>
                <a:gd name="T18" fmla="*/ 6 w 17"/>
                <a:gd name="T19" fmla="*/ 0 h 12"/>
                <a:gd name="T20" fmla="*/ 4 w 17"/>
                <a:gd name="T21" fmla="*/ 1 h 12"/>
                <a:gd name="T22" fmla="*/ 3 w 17"/>
                <a:gd name="T23" fmla="*/ 1 h 12"/>
                <a:gd name="T24" fmla="*/ 1 w 17"/>
                <a:gd name="T25" fmla="*/ 2 h 12"/>
                <a:gd name="T26" fmla="*/ 1 w 17"/>
                <a:gd name="T27" fmla="*/ 3 h 12"/>
                <a:gd name="T28" fmla="*/ 0 w 17"/>
                <a:gd name="T29" fmla="*/ 4 h 12"/>
                <a:gd name="T30" fmla="*/ 0 w 17"/>
                <a:gd name="T31" fmla="*/ 5 h 12"/>
                <a:gd name="T32" fmla="*/ 0 w 17"/>
                <a:gd name="T33" fmla="*/ 7 h 12"/>
                <a:gd name="T34" fmla="*/ 0 w 17"/>
                <a:gd name="T35" fmla="*/ 8 h 12"/>
                <a:gd name="T36" fmla="*/ 1 w 17"/>
                <a:gd name="T37" fmla="*/ 9 h 12"/>
                <a:gd name="T38" fmla="*/ 1 w 17"/>
                <a:gd name="T39" fmla="*/ 10 h 12"/>
                <a:gd name="T40" fmla="*/ 3 w 17"/>
                <a:gd name="T41" fmla="*/ 11 h 12"/>
                <a:gd name="T42" fmla="*/ 4 w 17"/>
                <a:gd name="T43" fmla="*/ 11 h 12"/>
                <a:gd name="T44" fmla="*/ 6 w 17"/>
                <a:gd name="T45" fmla="*/ 12 h 12"/>
                <a:gd name="T46" fmla="*/ 7 w 17"/>
                <a:gd name="T47" fmla="*/ 12 h 12"/>
                <a:gd name="T48" fmla="*/ 9 w 17"/>
                <a:gd name="T49" fmla="*/ 12 h 12"/>
                <a:gd name="T50" fmla="*/ 11 w 17"/>
                <a:gd name="T51" fmla="*/ 12 h 12"/>
                <a:gd name="T52" fmla="*/ 12 w 17"/>
                <a:gd name="T53" fmla="*/ 11 h 12"/>
                <a:gd name="T54" fmla="*/ 13 w 17"/>
                <a:gd name="T55" fmla="*/ 11 h 12"/>
                <a:gd name="T56" fmla="*/ 15 w 17"/>
                <a:gd name="T57" fmla="*/ 10 h 12"/>
                <a:gd name="T58" fmla="*/ 16 w 17"/>
                <a:gd name="T59" fmla="*/ 9 h 12"/>
                <a:gd name="T60" fmla="*/ 16 w 17"/>
                <a:gd name="T61" fmla="*/ 8 h 12"/>
                <a:gd name="T62" fmla="*/ 17 w 17"/>
                <a:gd name="T63" fmla="*/ 7 h 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"/>
                <a:gd name="T97" fmla="*/ 0 h 12"/>
                <a:gd name="T98" fmla="*/ 17 w 17"/>
                <a:gd name="T99" fmla="*/ 12 h 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" h="12">
                  <a:moveTo>
                    <a:pt x="17" y="6"/>
                  </a:moveTo>
                  <a:lnTo>
                    <a:pt x="17" y="5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2" y="11"/>
                  </a:lnTo>
                  <a:lnTo>
                    <a:pt x="13" y="11"/>
                  </a:lnTo>
                  <a:lnTo>
                    <a:pt x="14" y="10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FFFFFF"/>
            </a:solidFill>
            <a:ln w="14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2" name="Freeform 115">
              <a:extLst>
                <a:ext uri="{FF2B5EF4-FFF2-40B4-BE49-F238E27FC236}">
                  <a16:creationId xmlns:a16="http://schemas.microsoft.com/office/drawing/2014/main" id="{B5B89BEF-05B2-462D-9B45-0AB64133E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0" y="3472"/>
              <a:ext cx="17" cy="12"/>
            </a:xfrm>
            <a:custGeom>
              <a:avLst/>
              <a:gdLst>
                <a:gd name="T0" fmla="*/ 17 w 17"/>
                <a:gd name="T1" fmla="*/ 5 h 12"/>
                <a:gd name="T2" fmla="*/ 16 w 17"/>
                <a:gd name="T3" fmla="*/ 4 h 12"/>
                <a:gd name="T4" fmla="*/ 16 w 17"/>
                <a:gd name="T5" fmla="*/ 3 h 12"/>
                <a:gd name="T6" fmla="*/ 15 w 17"/>
                <a:gd name="T7" fmla="*/ 2 h 12"/>
                <a:gd name="T8" fmla="*/ 13 w 17"/>
                <a:gd name="T9" fmla="*/ 1 h 12"/>
                <a:gd name="T10" fmla="*/ 12 w 17"/>
                <a:gd name="T11" fmla="*/ 1 h 12"/>
                <a:gd name="T12" fmla="*/ 11 w 17"/>
                <a:gd name="T13" fmla="*/ 0 h 12"/>
                <a:gd name="T14" fmla="*/ 9 w 17"/>
                <a:gd name="T15" fmla="*/ 0 h 12"/>
                <a:gd name="T16" fmla="*/ 7 w 17"/>
                <a:gd name="T17" fmla="*/ 0 h 12"/>
                <a:gd name="T18" fmla="*/ 6 w 17"/>
                <a:gd name="T19" fmla="*/ 0 h 12"/>
                <a:gd name="T20" fmla="*/ 4 w 17"/>
                <a:gd name="T21" fmla="*/ 1 h 12"/>
                <a:gd name="T22" fmla="*/ 3 w 17"/>
                <a:gd name="T23" fmla="*/ 1 h 12"/>
                <a:gd name="T24" fmla="*/ 1 w 17"/>
                <a:gd name="T25" fmla="*/ 2 h 12"/>
                <a:gd name="T26" fmla="*/ 1 w 17"/>
                <a:gd name="T27" fmla="*/ 3 h 12"/>
                <a:gd name="T28" fmla="*/ 0 w 17"/>
                <a:gd name="T29" fmla="*/ 4 h 12"/>
                <a:gd name="T30" fmla="*/ 0 w 17"/>
                <a:gd name="T31" fmla="*/ 5 h 12"/>
                <a:gd name="T32" fmla="*/ 0 w 17"/>
                <a:gd name="T33" fmla="*/ 7 h 12"/>
                <a:gd name="T34" fmla="*/ 0 w 17"/>
                <a:gd name="T35" fmla="*/ 8 h 12"/>
                <a:gd name="T36" fmla="*/ 1 w 17"/>
                <a:gd name="T37" fmla="*/ 9 h 12"/>
                <a:gd name="T38" fmla="*/ 1 w 17"/>
                <a:gd name="T39" fmla="*/ 10 h 12"/>
                <a:gd name="T40" fmla="*/ 3 w 17"/>
                <a:gd name="T41" fmla="*/ 11 h 12"/>
                <a:gd name="T42" fmla="*/ 4 w 17"/>
                <a:gd name="T43" fmla="*/ 11 h 12"/>
                <a:gd name="T44" fmla="*/ 6 w 17"/>
                <a:gd name="T45" fmla="*/ 12 h 12"/>
                <a:gd name="T46" fmla="*/ 7 w 17"/>
                <a:gd name="T47" fmla="*/ 12 h 12"/>
                <a:gd name="T48" fmla="*/ 9 w 17"/>
                <a:gd name="T49" fmla="*/ 12 h 12"/>
                <a:gd name="T50" fmla="*/ 11 w 17"/>
                <a:gd name="T51" fmla="*/ 12 h 12"/>
                <a:gd name="T52" fmla="*/ 12 w 17"/>
                <a:gd name="T53" fmla="*/ 11 h 12"/>
                <a:gd name="T54" fmla="*/ 13 w 17"/>
                <a:gd name="T55" fmla="*/ 11 h 12"/>
                <a:gd name="T56" fmla="*/ 15 w 17"/>
                <a:gd name="T57" fmla="*/ 10 h 12"/>
                <a:gd name="T58" fmla="*/ 16 w 17"/>
                <a:gd name="T59" fmla="*/ 9 h 12"/>
                <a:gd name="T60" fmla="*/ 16 w 17"/>
                <a:gd name="T61" fmla="*/ 8 h 12"/>
                <a:gd name="T62" fmla="*/ 17 w 17"/>
                <a:gd name="T63" fmla="*/ 7 h 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"/>
                <a:gd name="T97" fmla="*/ 0 h 12"/>
                <a:gd name="T98" fmla="*/ 17 w 17"/>
                <a:gd name="T99" fmla="*/ 12 h 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" h="12">
                  <a:moveTo>
                    <a:pt x="17" y="6"/>
                  </a:moveTo>
                  <a:lnTo>
                    <a:pt x="17" y="5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2" y="11"/>
                  </a:lnTo>
                  <a:lnTo>
                    <a:pt x="13" y="11"/>
                  </a:lnTo>
                  <a:lnTo>
                    <a:pt x="14" y="10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17" y="6"/>
                  </a:lnTo>
                </a:path>
              </a:pathLst>
            </a:custGeom>
            <a:noFill/>
            <a:ln w="144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3" name="Freeform 116">
              <a:extLst>
                <a:ext uri="{FF2B5EF4-FFF2-40B4-BE49-F238E27FC236}">
                  <a16:creationId xmlns:a16="http://schemas.microsoft.com/office/drawing/2014/main" id="{71FC85A5-70F6-48A9-9E48-70B234A997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9" y="3472"/>
              <a:ext cx="17" cy="12"/>
            </a:xfrm>
            <a:custGeom>
              <a:avLst/>
              <a:gdLst>
                <a:gd name="T0" fmla="*/ 17 w 17"/>
                <a:gd name="T1" fmla="*/ 5 h 12"/>
                <a:gd name="T2" fmla="*/ 17 w 17"/>
                <a:gd name="T3" fmla="*/ 4 h 12"/>
                <a:gd name="T4" fmla="*/ 16 w 17"/>
                <a:gd name="T5" fmla="*/ 3 h 12"/>
                <a:gd name="T6" fmla="*/ 15 w 17"/>
                <a:gd name="T7" fmla="*/ 2 h 12"/>
                <a:gd name="T8" fmla="*/ 14 w 17"/>
                <a:gd name="T9" fmla="*/ 1 h 12"/>
                <a:gd name="T10" fmla="*/ 13 w 17"/>
                <a:gd name="T11" fmla="*/ 1 h 12"/>
                <a:gd name="T12" fmla="*/ 11 w 17"/>
                <a:gd name="T13" fmla="*/ 0 h 12"/>
                <a:gd name="T14" fmla="*/ 10 w 17"/>
                <a:gd name="T15" fmla="*/ 0 h 12"/>
                <a:gd name="T16" fmla="*/ 8 w 17"/>
                <a:gd name="T17" fmla="*/ 0 h 12"/>
                <a:gd name="T18" fmla="*/ 6 w 17"/>
                <a:gd name="T19" fmla="*/ 0 h 12"/>
                <a:gd name="T20" fmla="*/ 5 w 17"/>
                <a:gd name="T21" fmla="*/ 1 h 12"/>
                <a:gd name="T22" fmla="*/ 3 w 17"/>
                <a:gd name="T23" fmla="*/ 1 h 12"/>
                <a:gd name="T24" fmla="*/ 2 w 17"/>
                <a:gd name="T25" fmla="*/ 2 h 12"/>
                <a:gd name="T26" fmla="*/ 1 w 17"/>
                <a:gd name="T27" fmla="*/ 3 h 12"/>
                <a:gd name="T28" fmla="*/ 1 w 17"/>
                <a:gd name="T29" fmla="*/ 4 h 12"/>
                <a:gd name="T30" fmla="*/ 0 w 17"/>
                <a:gd name="T31" fmla="*/ 5 h 12"/>
                <a:gd name="T32" fmla="*/ 0 w 17"/>
                <a:gd name="T33" fmla="*/ 7 h 12"/>
                <a:gd name="T34" fmla="*/ 1 w 17"/>
                <a:gd name="T35" fmla="*/ 8 h 12"/>
                <a:gd name="T36" fmla="*/ 1 w 17"/>
                <a:gd name="T37" fmla="*/ 9 h 12"/>
                <a:gd name="T38" fmla="*/ 2 w 17"/>
                <a:gd name="T39" fmla="*/ 10 h 12"/>
                <a:gd name="T40" fmla="*/ 3 w 17"/>
                <a:gd name="T41" fmla="*/ 11 h 12"/>
                <a:gd name="T42" fmla="*/ 5 w 17"/>
                <a:gd name="T43" fmla="*/ 11 h 12"/>
                <a:gd name="T44" fmla="*/ 6 w 17"/>
                <a:gd name="T45" fmla="*/ 12 h 12"/>
                <a:gd name="T46" fmla="*/ 8 w 17"/>
                <a:gd name="T47" fmla="*/ 12 h 12"/>
                <a:gd name="T48" fmla="*/ 10 w 17"/>
                <a:gd name="T49" fmla="*/ 12 h 12"/>
                <a:gd name="T50" fmla="*/ 11 w 17"/>
                <a:gd name="T51" fmla="*/ 12 h 12"/>
                <a:gd name="T52" fmla="*/ 13 w 17"/>
                <a:gd name="T53" fmla="*/ 11 h 12"/>
                <a:gd name="T54" fmla="*/ 14 w 17"/>
                <a:gd name="T55" fmla="*/ 11 h 12"/>
                <a:gd name="T56" fmla="*/ 15 w 17"/>
                <a:gd name="T57" fmla="*/ 10 h 12"/>
                <a:gd name="T58" fmla="*/ 16 w 17"/>
                <a:gd name="T59" fmla="*/ 9 h 12"/>
                <a:gd name="T60" fmla="*/ 17 w 17"/>
                <a:gd name="T61" fmla="*/ 8 h 12"/>
                <a:gd name="T62" fmla="*/ 17 w 17"/>
                <a:gd name="T63" fmla="*/ 7 h 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"/>
                <a:gd name="T97" fmla="*/ 0 h 12"/>
                <a:gd name="T98" fmla="*/ 17 w 17"/>
                <a:gd name="T99" fmla="*/ 12 h 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" h="12">
                  <a:moveTo>
                    <a:pt x="17" y="6"/>
                  </a:moveTo>
                  <a:lnTo>
                    <a:pt x="17" y="5"/>
                  </a:lnTo>
                  <a:lnTo>
                    <a:pt x="17" y="4"/>
                  </a:lnTo>
                  <a:lnTo>
                    <a:pt x="16" y="3"/>
                  </a:lnTo>
                  <a:lnTo>
                    <a:pt x="15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2" y="9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5" y="10"/>
                  </a:lnTo>
                  <a:lnTo>
                    <a:pt x="16" y="9"/>
                  </a:lnTo>
                  <a:lnTo>
                    <a:pt x="17" y="8"/>
                  </a:lnTo>
                  <a:lnTo>
                    <a:pt x="17" y="7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FFFFFF"/>
            </a:solidFill>
            <a:ln w="14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4" name="Freeform 117">
              <a:extLst>
                <a:ext uri="{FF2B5EF4-FFF2-40B4-BE49-F238E27FC236}">
                  <a16:creationId xmlns:a16="http://schemas.microsoft.com/office/drawing/2014/main" id="{7AA5BBA6-9835-41CC-84C5-B490EF7BB0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9" y="3472"/>
              <a:ext cx="17" cy="12"/>
            </a:xfrm>
            <a:custGeom>
              <a:avLst/>
              <a:gdLst>
                <a:gd name="T0" fmla="*/ 17 w 17"/>
                <a:gd name="T1" fmla="*/ 5 h 12"/>
                <a:gd name="T2" fmla="*/ 17 w 17"/>
                <a:gd name="T3" fmla="*/ 4 h 12"/>
                <a:gd name="T4" fmla="*/ 16 w 17"/>
                <a:gd name="T5" fmla="*/ 3 h 12"/>
                <a:gd name="T6" fmla="*/ 15 w 17"/>
                <a:gd name="T7" fmla="*/ 2 h 12"/>
                <a:gd name="T8" fmla="*/ 14 w 17"/>
                <a:gd name="T9" fmla="*/ 1 h 12"/>
                <a:gd name="T10" fmla="*/ 13 w 17"/>
                <a:gd name="T11" fmla="*/ 1 h 12"/>
                <a:gd name="T12" fmla="*/ 11 w 17"/>
                <a:gd name="T13" fmla="*/ 0 h 12"/>
                <a:gd name="T14" fmla="*/ 10 w 17"/>
                <a:gd name="T15" fmla="*/ 0 h 12"/>
                <a:gd name="T16" fmla="*/ 8 w 17"/>
                <a:gd name="T17" fmla="*/ 0 h 12"/>
                <a:gd name="T18" fmla="*/ 6 w 17"/>
                <a:gd name="T19" fmla="*/ 0 h 12"/>
                <a:gd name="T20" fmla="*/ 5 w 17"/>
                <a:gd name="T21" fmla="*/ 1 h 12"/>
                <a:gd name="T22" fmla="*/ 3 w 17"/>
                <a:gd name="T23" fmla="*/ 1 h 12"/>
                <a:gd name="T24" fmla="*/ 2 w 17"/>
                <a:gd name="T25" fmla="*/ 2 h 12"/>
                <a:gd name="T26" fmla="*/ 1 w 17"/>
                <a:gd name="T27" fmla="*/ 3 h 12"/>
                <a:gd name="T28" fmla="*/ 1 w 17"/>
                <a:gd name="T29" fmla="*/ 4 h 12"/>
                <a:gd name="T30" fmla="*/ 0 w 17"/>
                <a:gd name="T31" fmla="*/ 5 h 12"/>
                <a:gd name="T32" fmla="*/ 0 w 17"/>
                <a:gd name="T33" fmla="*/ 7 h 12"/>
                <a:gd name="T34" fmla="*/ 1 w 17"/>
                <a:gd name="T35" fmla="*/ 8 h 12"/>
                <a:gd name="T36" fmla="*/ 1 w 17"/>
                <a:gd name="T37" fmla="*/ 9 h 12"/>
                <a:gd name="T38" fmla="*/ 2 w 17"/>
                <a:gd name="T39" fmla="*/ 10 h 12"/>
                <a:gd name="T40" fmla="*/ 3 w 17"/>
                <a:gd name="T41" fmla="*/ 11 h 12"/>
                <a:gd name="T42" fmla="*/ 5 w 17"/>
                <a:gd name="T43" fmla="*/ 11 h 12"/>
                <a:gd name="T44" fmla="*/ 6 w 17"/>
                <a:gd name="T45" fmla="*/ 12 h 12"/>
                <a:gd name="T46" fmla="*/ 8 w 17"/>
                <a:gd name="T47" fmla="*/ 12 h 12"/>
                <a:gd name="T48" fmla="*/ 10 w 17"/>
                <a:gd name="T49" fmla="*/ 12 h 12"/>
                <a:gd name="T50" fmla="*/ 11 w 17"/>
                <a:gd name="T51" fmla="*/ 12 h 12"/>
                <a:gd name="T52" fmla="*/ 13 w 17"/>
                <a:gd name="T53" fmla="*/ 11 h 12"/>
                <a:gd name="T54" fmla="*/ 14 w 17"/>
                <a:gd name="T55" fmla="*/ 11 h 12"/>
                <a:gd name="T56" fmla="*/ 15 w 17"/>
                <a:gd name="T57" fmla="*/ 10 h 12"/>
                <a:gd name="T58" fmla="*/ 16 w 17"/>
                <a:gd name="T59" fmla="*/ 9 h 12"/>
                <a:gd name="T60" fmla="*/ 17 w 17"/>
                <a:gd name="T61" fmla="*/ 8 h 12"/>
                <a:gd name="T62" fmla="*/ 17 w 17"/>
                <a:gd name="T63" fmla="*/ 7 h 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"/>
                <a:gd name="T97" fmla="*/ 0 h 12"/>
                <a:gd name="T98" fmla="*/ 17 w 17"/>
                <a:gd name="T99" fmla="*/ 12 h 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" h="12">
                  <a:moveTo>
                    <a:pt x="17" y="6"/>
                  </a:moveTo>
                  <a:lnTo>
                    <a:pt x="17" y="5"/>
                  </a:lnTo>
                  <a:lnTo>
                    <a:pt x="17" y="4"/>
                  </a:lnTo>
                  <a:lnTo>
                    <a:pt x="16" y="3"/>
                  </a:lnTo>
                  <a:lnTo>
                    <a:pt x="15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2" y="9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5" y="10"/>
                  </a:lnTo>
                  <a:lnTo>
                    <a:pt x="16" y="9"/>
                  </a:lnTo>
                  <a:lnTo>
                    <a:pt x="17" y="8"/>
                  </a:lnTo>
                  <a:lnTo>
                    <a:pt x="17" y="7"/>
                  </a:lnTo>
                  <a:lnTo>
                    <a:pt x="17" y="6"/>
                  </a:lnTo>
                </a:path>
              </a:pathLst>
            </a:custGeom>
            <a:noFill/>
            <a:ln w="144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5" name="Freeform 118">
              <a:extLst>
                <a:ext uri="{FF2B5EF4-FFF2-40B4-BE49-F238E27FC236}">
                  <a16:creationId xmlns:a16="http://schemas.microsoft.com/office/drawing/2014/main" id="{50C7AF01-9D7F-4533-B8C6-CE0D13CE63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" y="3472"/>
              <a:ext cx="17" cy="12"/>
            </a:xfrm>
            <a:custGeom>
              <a:avLst/>
              <a:gdLst>
                <a:gd name="T0" fmla="*/ 17 w 17"/>
                <a:gd name="T1" fmla="*/ 5 h 12"/>
                <a:gd name="T2" fmla="*/ 16 w 17"/>
                <a:gd name="T3" fmla="*/ 4 h 12"/>
                <a:gd name="T4" fmla="*/ 16 w 17"/>
                <a:gd name="T5" fmla="*/ 3 h 12"/>
                <a:gd name="T6" fmla="*/ 15 w 17"/>
                <a:gd name="T7" fmla="*/ 2 h 12"/>
                <a:gd name="T8" fmla="*/ 14 w 17"/>
                <a:gd name="T9" fmla="*/ 1 h 12"/>
                <a:gd name="T10" fmla="*/ 12 w 17"/>
                <a:gd name="T11" fmla="*/ 1 h 12"/>
                <a:gd name="T12" fmla="*/ 11 w 17"/>
                <a:gd name="T13" fmla="*/ 0 h 12"/>
                <a:gd name="T14" fmla="*/ 9 w 17"/>
                <a:gd name="T15" fmla="*/ 0 h 12"/>
                <a:gd name="T16" fmla="*/ 7 w 17"/>
                <a:gd name="T17" fmla="*/ 0 h 12"/>
                <a:gd name="T18" fmla="*/ 6 w 17"/>
                <a:gd name="T19" fmla="*/ 0 h 12"/>
                <a:gd name="T20" fmla="*/ 4 w 17"/>
                <a:gd name="T21" fmla="*/ 1 h 12"/>
                <a:gd name="T22" fmla="*/ 3 w 17"/>
                <a:gd name="T23" fmla="*/ 1 h 12"/>
                <a:gd name="T24" fmla="*/ 2 w 17"/>
                <a:gd name="T25" fmla="*/ 2 h 12"/>
                <a:gd name="T26" fmla="*/ 1 w 17"/>
                <a:gd name="T27" fmla="*/ 3 h 12"/>
                <a:gd name="T28" fmla="*/ 0 w 17"/>
                <a:gd name="T29" fmla="*/ 4 h 12"/>
                <a:gd name="T30" fmla="*/ 0 w 17"/>
                <a:gd name="T31" fmla="*/ 5 h 12"/>
                <a:gd name="T32" fmla="*/ 0 w 17"/>
                <a:gd name="T33" fmla="*/ 7 h 12"/>
                <a:gd name="T34" fmla="*/ 0 w 17"/>
                <a:gd name="T35" fmla="*/ 8 h 12"/>
                <a:gd name="T36" fmla="*/ 1 w 17"/>
                <a:gd name="T37" fmla="*/ 9 h 12"/>
                <a:gd name="T38" fmla="*/ 2 w 17"/>
                <a:gd name="T39" fmla="*/ 10 h 12"/>
                <a:gd name="T40" fmla="*/ 3 w 17"/>
                <a:gd name="T41" fmla="*/ 11 h 12"/>
                <a:gd name="T42" fmla="*/ 4 w 17"/>
                <a:gd name="T43" fmla="*/ 11 h 12"/>
                <a:gd name="T44" fmla="*/ 6 w 17"/>
                <a:gd name="T45" fmla="*/ 12 h 12"/>
                <a:gd name="T46" fmla="*/ 7 w 17"/>
                <a:gd name="T47" fmla="*/ 12 h 12"/>
                <a:gd name="T48" fmla="*/ 9 w 17"/>
                <a:gd name="T49" fmla="*/ 12 h 12"/>
                <a:gd name="T50" fmla="*/ 11 w 17"/>
                <a:gd name="T51" fmla="*/ 12 h 12"/>
                <a:gd name="T52" fmla="*/ 12 w 17"/>
                <a:gd name="T53" fmla="*/ 11 h 12"/>
                <a:gd name="T54" fmla="*/ 14 w 17"/>
                <a:gd name="T55" fmla="*/ 11 h 12"/>
                <a:gd name="T56" fmla="*/ 15 w 17"/>
                <a:gd name="T57" fmla="*/ 10 h 12"/>
                <a:gd name="T58" fmla="*/ 16 w 17"/>
                <a:gd name="T59" fmla="*/ 9 h 12"/>
                <a:gd name="T60" fmla="*/ 16 w 17"/>
                <a:gd name="T61" fmla="*/ 8 h 12"/>
                <a:gd name="T62" fmla="*/ 17 w 17"/>
                <a:gd name="T63" fmla="*/ 7 h 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"/>
                <a:gd name="T97" fmla="*/ 0 h 12"/>
                <a:gd name="T98" fmla="*/ 17 w 17"/>
                <a:gd name="T99" fmla="*/ 12 h 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" h="12">
                  <a:moveTo>
                    <a:pt x="17" y="6"/>
                  </a:moveTo>
                  <a:lnTo>
                    <a:pt x="17" y="5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2" y="11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4" y="10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7" y="7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FFFFFF"/>
            </a:solidFill>
            <a:ln w="14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6" name="Freeform 119">
              <a:extLst>
                <a:ext uri="{FF2B5EF4-FFF2-40B4-BE49-F238E27FC236}">
                  <a16:creationId xmlns:a16="http://schemas.microsoft.com/office/drawing/2014/main" id="{B1C971C7-E753-48BC-97CF-D2AF635B8E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" y="3472"/>
              <a:ext cx="17" cy="12"/>
            </a:xfrm>
            <a:custGeom>
              <a:avLst/>
              <a:gdLst>
                <a:gd name="T0" fmla="*/ 17 w 17"/>
                <a:gd name="T1" fmla="*/ 5 h 12"/>
                <a:gd name="T2" fmla="*/ 16 w 17"/>
                <a:gd name="T3" fmla="*/ 4 h 12"/>
                <a:gd name="T4" fmla="*/ 16 w 17"/>
                <a:gd name="T5" fmla="*/ 3 h 12"/>
                <a:gd name="T6" fmla="*/ 15 w 17"/>
                <a:gd name="T7" fmla="*/ 2 h 12"/>
                <a:gd name="T8" fmla="*/ 14 w 17"/>
                <a:gd name="T9" fmla="*/ 1 h 12"/>
                <a:gd name="T10" fmla="*/ 12 w 17"/>
                <a:gd name="T11" fmla="*/ 1 h 12"/>
                <a:gd name="T12" fmla="*/ 11 w 17"/>
                <a:gd name="T13" fmla="*/ 0 h 12"/>
                <a:gd name="T14" fmla="*/ 9 w 17"/>
                <a:gd name="T15" fmla="*/ 0 h 12"/>
                <a:gd name="T16" fmla="*/ 7 w 17"/>
                <a:gd name="T17" fmla="*/ 0 h 12"/>
                <a:gd name="T18" fmla="*/ 6 w 17"/>
                <a:gd name="T19" fmla="*/ 0 h 12"/>
                <a:gd name="T20" fmla="*/ 4 w 17"/>
                <a:gd name="T21" fmla="*/ 1 h 12"/>
                <a:gd name="T22" fmla="*/ 3 w 17"/>
                <a:gd name="T23" fmla="*/ 1 h 12"/>
                <a:gd name="T24" fmla="*/ 2 w 17"/>
                <a:gd name="T25" fmla="*/ 2 h 12"/>
                <a:gd name="T26" fmla="*/ 1 w 17"/>
                <a:gd name="T27" fmla="*/ 3 h 12"/>
                <a:gd name="T28" fmla="*/ 0 w 17"/>
                <a:gd name="T29" fmla="*/ 4 h 12"/>
                <a:gd name="T30" fmla="*/ 0 w 17"/>
                <a:gd name="T31" fmla="*/ 5 h 12"/>
                <a:gd name="T32" fmla="*/ 0 w 17"/>
                <a:gd name="T33" fmla="*/ 7 h 12"/>
                <a:gd name="T34" fmla="*/ 0 w 17"/>
                <a:gd name="T35" fmla="*/ 8 h 12"/>
                <a:gd name="T36" fmla="*/ 1 w 17"/>
                <a:gd name="T37" fmla="*/ 9 h 12"/>
                <a:gd name="T38" fmla="*/ 2 w 17"/>
                <a:gd name="T39" fmla="*/ 10 h 12"/>
                <a:gd name="T40" fmla="*/ 3 w 17"/>
                <a:gd name="T41" fmla="*/ 11 h 12"/>
                <a:gd name="T42" fmla="*/ 4 w 17"/>
                <a:gd name="T43" fmla="*/ 11 h 12"/>
                <a:gd name="T44" fmla="*/ 6 w 17"/>
                <a:gd name="T45" fmla="*/ 12 h 12"/>
                <a:gd name="T46" fmla="*/ 7 w 17"/>
                <a:gd name="T47" fmla="*/ 12 h 12"/>
                <a:gd name="T48" fmla="*/ 9 w 17"/>
                <a:gd name="T49" fmla="*/ 12 h 12"/>
                <a:gd name="T50" fmla="*/ 11 w 17"/>
                <a:gd name="T51" fmla="*/ 12 h 12"/>
                <a:gd name="T52" fmla="*/ 12 w 17"/>
                <a:gd name="T53" fmla="*/ 11 h 12"/>
                <a:gd name="T54" fmla="*/ 14 w 17"/>
                <a:gd name="T55" fmla="*/ 11 h 12"/>
                <a:gd name="T56" fmla="*/ 15 w 17"/>
                <a:gd name="T57" fmla="*/ 10 h 12"/>
                <a:gd name="T58" fmla="*/ 16 w 17"/>
                <a:gd name="T59" fmla="*/ 9 h 12"/>
                <a:gd name="T60" fmla="*/ 16 w 17"/>
                <a:gd name="T61" fmla="*/ 8 h 12"/>
                <a:gd name="T62" fmla="*/ 17 w 17"/>
                <a:gd name="T63" fmla="*/ 7 h 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"/>
                <a:gd name="T97" fmla="*/ 0 h 12"/>
                <a:gd name="T98" fmla="*/ 17 w 17"/>
                <a:gd name="T99" fmla="*/ 12 h 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" h="12">
                  <a:moveTo>
                    <a:pt x="17" y="6"/>
                  </a:moveTo>
                  <a:lnTo>
                    <a:pt x="17" y="5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2" y="11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4" y="10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7" y="7"/>
                  </a:lnTo>
                  <a:lnTo>
                    <a:pt x="17" y="6"/>
                  </a:lnTo>
                </a:path>
              </a:pathLst>
            </a:custGeom>
            <a:noFill/>
            <a:ln w="144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7" name="Freeform 120">
              <a:extLst>
                <a:ext uri="{FF2B5EF4-FFF2-40B4-BE49-F238E27FC236}">
                  <a16:creationId xmlns:a16="http://schemas.microsoft.com/office/drawing/2014/main" id="{8C136FD5-9B01-4376-B545-6AA6D237E0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0" y="3489"/>
              <a:ext cx="17" cy="12"/>
            </a:xfrm>
            <a:custGeom>
              <a:avLst/>
              <a:gdLst>
                <a:gd name="T0" fmla="*/ 17 w 17"/>
                <a:gd name="T1" fmla="*/ 6 h 12"/>
                <a:gd name="T2" fmla="*/ 16 w 17"/>
                <a:gd name="T3" fmla="*/ 4 h 12"/>
                <a:gd name="T4" fmla="*/ 16 w 17"/>
                <a:gd name="T5" fmla="*/ 3 h 12"/>
                <a:gd name="T6" fmla="*/ 15 w 17"/>
                <a:gd name="T7" fmla="*/ 2 h 12"/>
                <a:gd name="T8" fmla="*/ 13 w 17"/>
                <a:gd name="T9" fmla="*/ 2 h 12"/>
                <a:gd name="T10" fmla="*/ 12 w 17"/>
                <a:gd name="T11" fmla="*/ 1 h 12"/>
                <a:gd name="T12" fmla="*/ 11 w 17"/>
                <a:gd name="T13" fmla="*/ 1 h 12"/>
                <a:gd name="T14" fmla="*/ 9 w 17"/>
                <a:gd name="T15" fmla="*/ 0 h 12"/>
                <a:gd name="T16" fmla="*/ 7 w 17"/>
                <a:gd name="T17" fmla="*/ 0 h 12"/>
                <a:gd name="T18" fmla="*/ 6 w 17"/>
                <a:gd name="T19" fmla="*/ 1 h 12"/>
                <a:gd name="T20" fmla="*/ 4 w 17"/>
                <a:gd name="T21" fmla="*/ 1 h 12"/>
                <a:gd name="T22" fmla="*/ 3 w 17"/>
                <a:gd name="T23" fmla="*/ 2 h 12"/>
                <a:gd name="T24" fmla="*/ 1 w 17"/>
                <a:gd name="T25" fmla="*/ 2 h 12"/>
                <a:gd name="T26" fmla="*/ 1 w 17"/>
                <a:gd name="T27" fmla="*/ 3 h 12"/>
                <a:gd name="T28" fmla="*/ 0 w 17"/>
                <a:gd name="T29" fmla="*/ 4 h 12"/>
                <a:gd name="T30" fmla="*/ 0 w 17"/>
                <a:gd name="T31" fmla="*/ 6 h 12"/>
                <a:gd name="T32" fmla="*/ 0 w 17"/>
                <a:gd name="T33" fmla="*/ 7 h 12"/>
                <a:gd name="T34" fmla="*/ 0 w 17"/>
                <a:gd name="T35" fmla="*/ 8 h 12"/>
                <a:gd name="T36" fmla="*/ 1 w 17"/>
                <a:gd name="T37" fmla="*/ 9 h 12"/>
                <a:gd name="T38" fmla="*/ 1 w 17"/>
                <a:gd name="T39" fmla="*/ 10 h 12"/>
                <a:gd name="T40" fmla="*/ 3 w 17"/>
                <a:gd name="T41" fmla="*/ 11 h 12"/>
                <a:gd name="T42" fmla="*/ 4 w 17"/>
                <a:gd name="T43" fmla="*/ 11 h 12"/>
                <a:gd name="T44" fmla="*/ 6 w 17"/>
                <a:gd name="T45" fmla="*/ 12 h 12"/>
                <a:gd name="T46" fmla="*/ 7 w 17"/>
                <a:gd name="T47" fmla="*/ 12 h 12"/>
                <a:gd name="T48" fmla="*/ 9 w 17"/>
                <a:gd name="T49" fmla="*/ 12 h 12"/>
                <a:gd name="T50" fmla="*/ 11 w 17"/>
                <a:gd name="T51" fmla="*/ 12 h 12"/>
                <a:gd name="T52" fmla="*/ 12 w 17"/>
                <a:gd name="T53" fmla="*/ 11 h 12"/>
                <a:gd name="T54" fmla="*/ 13 w 17"/>
                <a:gd name="T55" fmla="*/ 11 h 12"/>
                <a:gd name="T56" fmla="*/ 15 w 17"/>
                <a:gd name="T57" fmla="*/ 10 h 12"/>
                <a:gd name="T58" fmla="*/ 16 w 17"/>
                <a:gd name="T59" fmla="*/ 9 h 12"/>
                <a:gd name="T60" fmla="*/ 16 w 17"/>
                <a:gd name="T61" fmla="*/ 8 h 12"/>
                <a:gd name="T62" fmla="*/ 17 w 17"/>
                <a:gd name="T63" fmla="*/ 7 h 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"/>
                <a:gd name="T97" fmla="*/ 0 h 12"/>
                <a:gd name="T98" fmla="*/ 17 w 17"/>
                <a:gd name="T99" fmla="*/ 12 h 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" h="12">
                  <a:moveTo>
                    <a:pt x="17" y="6"/>
                  </a:moveTo>
                  <a:lnTo>
                    <a:pt x="17" y="6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2" y="11"/>
                  </a:lnTo>
                  <a:lnTo>
                    <a:pt x="13" y="11"/>
                  </a:lnTo>
                  <a:lnTo>
                    <a:pt x="14" y="10"/>
                  </a:lnTo>
                  <a:lnTo>
                    <a:pt x="15" y="10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FFFFFF"/>
            </a:solidFill>
            <a:ln w="14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8" name="Freeform 121">
              <a:extLst>
                <a:ext uri="{FF2B5EF4-FFF2-40B4-BE49-F238E27FC236}">
                  <a16:creationId xmlns:a16="http://schemas.microsoft.com/office/drawing/2014/main" id="{AD1908CB-0089-4B95-A0A2-BA5405DB11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0" y="3489"/>
              <a:ext cx="17" cy="12"/>
            </a:xfrm>
            <a:custGeom>
              <a:avLst/>
              <a:gdLst>
                <a:gd name="T0" fmla="*/ 17 w 17"/>
                <a:gd name="T1" fmla="*/ 6 h 12"/>
                <a:gd name="T2" fmla="*/ 16 w 17"/>
                <a:gd name="T3" fmla="*/ 4 h 12"/>
                <a:gd name="T4" fmla="*/ 16 w 17"/>
                <a:gd name="T5" fmla="*/ 3 h 12"/>
                <a:gd name="T6" fmla="*/ 15 w 17"/>
                <a:gd name="T7" fmla="*/ 2 h 12"/>
                <a:gd name="T8" fmla="*/ 13 w 17"/>
                <a:gd name="T9" fmla="*/ 2 h 12"/>
                <a:gd name="T10" fmla="*/ 12 w 17"/>
                <a:gd name="T11" fmla="*/ 1 h 12"/>
                <a:gd name="T12" fmla="*/ 11 w 17"/>
                <a:gd name="T13" fmla="*/ 1 h 12"/>
                <a:gd name="T14" fmla="*/ 9 w 17"/>
                <a:gd name="T15" fmla="*/ 0 h 12"/>
                <a:gd name="T16" fmla="*/ 7 w 17"/>
                <a:gd name="T17" fmla="*/ 0 h 12"/>
                <a:gd name="T18" fmla="*/ 6 w 17"/>
                <a:gd name="T19" fmla="*/ 1 h 12"/>
                <a:gd name="T20" fmla="*/ 4 w 17"/>
                <a:gd name="T21" fmla="*/ 1 h 12"/>
                <a:gd name="T22" fmla="*/ 3 w 17"/>
                <a:gd name="T23" fmla="*/ 2 h 12"/>
                <a:gd name="T24" fmla="*/ 1 w 17"/>
                <a:gd name="T25" fmla="*/ 2 h 12"/>
                <a:gd name="T26" fmla="*/ 1 w 17"/>
                <a:gd name="T27" fmla="*/ 3 h 12"/>
                <a:gd name="T28" fmla="*/ 0 w 17"/>
                <a:gd name="T29" fmla="*/ 4 h 12"/>
                <a:gd name="T30" fmla="*/ 0 w 17"/>
                <a:gd name="T31" fmla="*/ 6 h 12"/>
                <a:gd name="T32" fmla="*/ 0 w 17"/>
                <a:gd name="T33" fmla="*/ 7 h 12"/>
                <a:gd name="T34" fmla="*/ 0 w 17"/>
                <a:gd name="T35" fmla="*/ 8 h 12"/>
                <a:gd name="T36" fmla="*/ 1 w 17"/>
                <a:gd name="T37" fmla="*/ 9 h 12"/>
                <a:gd name="T38" fmla="*/ 1 w 17"/>
                <a:gd name="T39" fmla="*/ 10 h 12"/>
                <a:gd name="T40" fmla="*/ 3 w 17"/>
                <a:gd name="T41" fmla="*/ 11 h 12"/>
                <a:gd name="T42" fmla="*/ 4 w 17"/>
                <a:gd name="T43" fmla="*/ 11 h 12"/>
                <a:gd name="T44" fmla="*/ 6 w 17"/>
                <a:gd name="T45" fmla="*/ 12 h 12"/>
                <a:gd name="T46" fmla="*/ 7 w 17"/>
                <a:gd name="T47" fmla="*/ 12 h 12"/>
                <a:gd name="T48" fmla="*/ 9 w 17"/>
                <a:gd name="T49" fmla="*/ 12 h 12"/>
                <a:gd name="T50" fmla="*/ 11 w 17"/>
                <a:gd name="T51" fmla="*/ 12 h 12"/>
                <a:gd name="T52" fmla="*/ 12 w 17"/>
                <a:gd name="T53" fmla="*/ 11 h 12"/>
                <a:gd name="T54" fmla="*/ 13 w 17"/>
                <a:gd name="T55" fmla="*/ 11 h 12"/>
                <a:gd name="T56" fmla="*/ 15 w 17"/>
                <a:gd name="T57" fmla="*/ 10 h 12"/>
                <a:gd name="T58" fmla="*/ 16 w 17"/>
                <a:gd name="T59" fmla="*/ 9 h 12"/>
                <a:gd name="T60" fmla="*/ 16 w 17"/>
                <a:gd name="T61" fmla="*/ 8 h 12"/>
                <a:gd name="T62" fmla="*/ 17 w 17"/>
                <a:gd name="T63" fmla="*/ 7 h 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"/>
                <a:gd name="T97" fmla="*/ 0 h 12"/>
                <a:gd name="T98" fmla="*/ 17 w 17"/>
                <a:gd name="T99" fmla="*/ 12 h 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" h="12">
                  <a:moveTo>
                    <a:pt x="17" y="6"/>
                  </a:moveTo>
                  <a:lnTo>
                    <a:pt x="17" y="6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2" y="11"/>
                  </a:lnTo>
                  <a:lnTo>
                    <a:pt x="13" y="11"/>
                  </a:lnTo>
                  <a:lnTo>
                    <a:pt x="14" y="10"/>
                  </a:lnTo>
                  <a:lnTo>
                    <a:pt x="15" y="10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17" y="6"/>
                  </a:lnTo>
                </a:path>
              </a:pathLst>
            </a:custGeom>
            <a:noFill/>
            <a:ln w="144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9" name="Freeform 122">
              <a:extLst>
                <a:ext uri="{FF2B5EF4-FFF2-40B4-BE49-F238E27FC236}">
                  <a16:creationId xmlns:a16="http://schemas.microsoft.com/office/drawing/2014/main" id="{B615DD95-E707-4FCD-BF0B-F35750EF45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9" y="3489"/>
              <a:ext cx="17" cy="12"/>
            </a:xfrm>
            <a:custGeom>
              <a:avLst/>
              <a:gdLst>
                <a:gd name="T0" fmla="*/ 17 w 17"/>
                <a:gd name="T1" fmla="*/ 6 h 12"/>
                <a:gd name="T2" fmla="*/ 17 w 17"/>
                <a:gd name="T3" fmla="*/ 4 h 12"/>
                <a:gd name="T4" fmla="*/ 16 w 17"/>
                <a:gd name="T5" fmla="*/ 3 h 12"/>
                <a:gd name="T6" fmla="*/ 15 w 17"/>
                <a:gd name="T7" fmla="*/ 2 h 12"/>
                <a:gd name="T8" fmla="*/ 14 w 17"/>
                <a:gd name="T9" fmla="*/ 2 h 12"/>
                <a:gd name="T10" fmla="*/ 13 w 17"/>
                <a:gd name="T11" fmla="*/ 1 h 12"/>
                <a:gd name="T12" fmla="*/ 11 w 17"/>
                <a:gd name="T13" fmla="*/ 1 h 12"/>
                <a:gd name="T14" fmla="*/ 10 w 17"/>
                <a:gd name="T15" fmla="*/ 0 h 12"/>
                <a:gd name="T16" fmla="*/ 8 w 17"/>
                <a:gd name="T17" fmla="*/ 0 h 12"/>
                <a:gd name="T18" fmla="*/ 6 w 17"/>
                <a:gd name="T19" fmla="*/ 1 h 12"/>
                <a:gd name="T20" fmla="*/ 5 w 17"/>
                <a:gd name="T21" fmla="*/ 1 h 12"/>
                <a:gd name="T22" fmla="*/ 3 w 17"/>
                <a:gd name="T23" fmla="*/ 2 h 12"/>
                <a:gd name="T24" fmla="*/ 2 w 17"/>
                <a:gd name="T25" fmla="*/ 2 h 12"/>
                <a:gd name="T26" fmla="*/ 1 w 17"/>
                <a:gd name="T27" fmla="*/ 3 h 12"/>
                <a:gd name="T28" fmla="*/ 1 w 17"/>
                <a:gd name="T29" fmla="*/ 4 h 12"/>
                <a:gd name="T30" fmla="*/ 0 w 17"/>
                <a:gd name="T31" fmla="*/ 6 h 12"/>
                <a:gd name="T32" fmla="*/ 0 w 17"/>
                <a:gd name="T33" fmla="*/ 7 h 12"/>
                <a:gd name="T34" fmla="*/ 1 w 17"/>
                <a:gd name="T35" fmla="*/ 8 h 12"/>
                <a:gd name="T36" fmla="*/ 1 w 17"/>
                <a:gd name="T37" fmla="*/ 9 h 12"/>
                <a:gd name="T38" fmla="*/ 2 w 17"/>
                <a:gd name="T39" fmla="*/ 10 h 12"/>
                <a:gd name="T40" fmla="*/ 3 w 17"/>
                <a:gd name="T41" fmla="*/ 11 h 12"/>
                <a:gd name="T42" fmla="*/ 5 w 17"/>
                <a:gd name="T43" fmla="*/ 11 h 12"/>
                <a:gd name="T44" fmla="*/ 6 w 17"/>
                <a:gd name="T45" fmla="*/ 12 h 12"/>
                <a:gd name="T46" fmla="*/ 8 w 17"/>
                <a:gd name="T47" fmla="*/ 12 h 12"/>
                <a:gd name="T48" fmla="*/ 10 w 17"/>
                <a:gd name="T49" fmla="*/ 12 h 12"/>
                <a:gd name="T50" fmla="*/ 11 w 17"/>
                <a:gd name="T51" fmla="*/ 12 h 12"/>
                <a:gd name="T52" fmla="*/ 13 w 17"/>
                <a:gd name="T53" fmla="*/ 11 h 12"/>
                <a:gd name="T54" fmla="*/ 14 w 17"/>
                <a:gd name="T55" fmla="*/ 11 h 12"/>
                <a:gd name="T56" fmla="*/ 15 w 17"/>
                <a:gd name="T57" fmla="*/ 10 h 12"/>
                <a:gd name="T58" fmla="*/ 16 w 17"/>
                <a:gd name="T59" fmla="*/ 9 h 12"/>
                <a:gd name="T60" fmla="*/ 17 w 17"/>
                <a:gd name="T61" fmla="*/ 8 h 12"/>
                <a:gd name="T62" fmla="*/ 17 w 17"/>
                <a:gd name="T63" fmla="*/ 7 h 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"/>
                <a:gd name="T97" fmla="*/ 0 h 12"/>
                <a:gd name="T98" fmla="*/ 17 w 17"/>
                <a:gd name="T99" fmla="*/ 12 h 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" h="12">
                  <a:moveTo>
                    <a:pt x="17" y="6"/>
                  </a:moveTo>
                  <a:lnTo>
                    <a:pt x="17" y="6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6" y="3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5" y="10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7" y="9"/>
                  </a:lnTo>
                  <a:lnTo>
                    <a:pt x="17" y="8"/>
                  </a:lnTo>
                  <a:lnTo>
                    <a:pt x="17" y="7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FFFFFF"/>
            </a:solidFill>
            <a:ln w="14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20" name="Freeform 123">
              <a:extLst>
                <a:ext uri="{FF2B5EF4-FFF2-40B4-BE49-F238E27FC236}">
                  <a16:creationId xmlns:a16="http://schemas.microsoft.com/office/drawing/2014/main" id="{B109C1F6-C567-420E-843B-64DFA124C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9" y="3489"/>
              <a:ext cx="17" cy="12"/>
            </a:xfrm>
            <a:custGeom>
              <a:avLst/>
              <a:gdLst>
                <a:gd name="T0" fmla="*/ 17 w 17"/>
                <a:gd name="T1" fmla="*/ 6 h 12"/>
                <a:gd name="T2" fmla="*/ 17 w 17"/>
                <a:gd name="T3" fmla="*/ 4 h 12"/>
                <a:gd name="T4" fmla="*/ 16 w 17"/>
                <a:gd name="T5" fmla="*/ 3 h 12"/>
                <a:gd name="T6" fmla="*/ 15 w 17"/>
                <a:gd name="T7" fmla="*/ 2 h 12"/>
                <a:gd name="T8" fmla="*/ 14 w 17"/>
                <a:gd name="T9" fmla="*/ 2 h 12"/>
                <a:gd name="T10" fmla="*/ 13 w 17"/>
                <a:gd name="T11" fmla="*/ 1 h 12"/>
                <a:gd name="T12" fmla="*/ 11 w 17"/>
                <a:gd name="T13" fmla="*/ 1 h 12"/>
                <a:gd name="T14" fmla="*/ 10 w 17"/>
                <a:gd name="T15" fmla="*/ 0 h 12"/>
                <a:gd name="T16" fmla="*/ 8 w 17"/>
                <a:gd name="T17" fmla="*/ 0 h 12"/>
                <a:gd name="T18" fmla="*/ 6 w 17"/>
                <a:gd name="T19" fmla="*/ 1 h 12"/>
                <a:gd name="T20" fmla="*/ 5 w 17"/>
                <a:gd name="T21" fmla="*/ 1 h 12"/>
                <a:gd name="T22" fmla="*/ 3 w 17"/>
                <a:gd name="T23" fmla="*/ 2 h 12"/>
                <a:gd name="T24" fmla="*/ 2 w 17"/>
                <a:gd name="T25" fmla="*/ 2 h 12"/>
                <a:gd name="T26" fmla="*/ 1 w 17"/>
                <a:gd name="T27" fmla="*/ 3 h 12"/>
                <a:gd name="T28" fmla="*/ 1 w 17"/>
                <a:gd name="T29" fmla="*/ 4 h 12"/>
                <a:gd name="T30" fmla="*/ 0 w 17"/>
                <a:gd name="T31" fmla="*/ 6 h 12"/>
                <a:gd name="T32" fmla="*/ 0 w 17"/>
                <a:gd name="T33" fmla="*/ 7 h 12"/>
                <a:gd name="T34" fmla="*/ 1 w 17"/>
                <a:gd name="T35" fmla="*/ 8 h 12"/>
                <a:gd name="T36" fmla="*/ 1 w 17"/>
                <a:gd name="T37" fmla="*/ 9 h 12"/>
                <a:gd name="T38" fmla="*/ 2 w 17"/>
                <a:gd name="T39" fmla="*/ 10 h 12"/>
                <a:gd name="T40" fmla="*/ 3 w 17"/>
                <a:gd name="T41" fmla="*/ 11 h 12"/>
                <a:gd name="T42" fmla="*/ 5 w 17"/>
                <a:gd name="T43" fmla="*/ 11 h 12"/>
                <a:gd name="T44" fmla="*/ 6 w 17"/>
                <a:gd name="T45" fmla="*/ 12 h 12"/>
                <a:gd name="T46" fmla="*/ 8 w 17"/>
                <a:gd name="T47" fmla="*/ 12 h 12"/>
                <a:gd name="T48" fmla="*/ 10 w 17"/>
                <a:gd name="T49" fmla="*/ 12 h 12"/>
                <a:gd name="T50" fmla="*/ 11 w 17"/>
                <a:gd name="T51" fmla="*/ 12 h 12"/>
                <a:gd name="T52" fmla="*/ 13 w 17"/>
                <a:gd name="T53" fmla="*/ 11 h 12"/>
                <a:gd name="T54" fmla="*/ 14 w 17"/>
                <a:gd name="T55" fmla="*/ 11 h 12"/>
                <a:gd name="T56" fmla="*/ 15 w 17"/>
                <a:gd name="T57" fmla="*/ 10 h 12"/>
                <a:gd name="T58" fmla="*/ 16 w 17"/>
                <a:gd name="T59" fmla="*/ 9 h 12"/>
                <a:gd name="T60" fmla="*/ 17 w 17"/>
                <a:gd name="T61" fmla="*/ 8 h 12"/>
                <a:gd name="T62" fmla="*/ 17 w 17"/>
                <a:gd name="T63" fmla="*/ 7 h 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"/>
                <a:gd name="T97" fmla="*/ 0 h 12"/>
                <a:gd name="T98" fmla="*/ 17 w 17"/>
                <a:gd name="T99" fmla="*/ 12 h 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" h="12">
                  <a:moveTo>
                    <a:pt x="17" y="6"/>
                  </a:moveTo>
                  <a:lnTo>
                    <a:pt x="17" y="6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6" y="3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5" y="10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7" y="9"/>
                  </a:lnTo>
                  <a:lnTo>
                    <a:pt x="17" y="8"/>
                  </a:lnTo>
                  <a:lnTo>
                    <a:pt x="17" y="7"/>
                  </a:lnTo>
                  <a:lnTo>
                    <a:pt x="17" y="6"/>
                  </a:lnTo>
                </a:path>
              </a:pathLst>
            </a:custGeom>
            <a:noFill/>
            <a:ln w="144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21" name="Freeform 124">
              <a:extLst>
                <a:ext uri="{FF2B5EF4-FFF2-40B4-BE49-F238E27FC236}">
                  <a16:creationId xmlns:a16="http://schemas.microsoft.com/office/drawing/2014/main" id="{263BC880-2CFA-4C41-8CE8-B02327EE96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" y="3489"/>
              <a:ext cx="17" cy="12"/>
            </a:xfrm>
            <a:custGeom>
              <a:avLst/>
              <a:gdLst>
                <a:gd name="T0" fmla="*/ 17 w 17"/>
                <a:gd name="T1" fmla="*/ 6 h 12"/>
                <a:gd name="T2" fmla="*/ 16 w 17"/>
                <a:gd name="T3" fmla="*/ 4 h 12"/>
                <a:gd name="T4" fmla="*/ 16 w 17"/>
                <a:gd name="T5" fmla="*/ 3 h 12"/>
                <a:gd name="T6" fmla="*/ 15 w 17"/>
                <a:gd name="T7" fmla="*/ 2 h 12"/>
                <a:gd name="T8" fmla="*/ 14 w 17"/>
                <a:gd name="T9" fmla="*/ 2 h 12"/>
                <a:gd name="T10" fmla="*/ 12 w 17"/>
                <a:gd name="T11" fmla="*/ 1 h 12"/>
                <a:gd name="T12" fmla="*/ 11 w 17"/>
                <a:gd name="T13" fmla="*/ 1 h 12"/>
                <a:gd name="T14" fmla="*/ 9 w 17"/>
                <a:gd name="T15" fmla="*/ 0 h 12"/>
                <a:gd name="T16" fmla="*/ 7 w 17"/>
                <a:gd name="T17" fmla="*/ 0 h 12"/>
                <a:gd name="T18" fmla="*/ 6 w 17"/>
                <a:gd name="T19" fmla="*/ 1 h 12"/>
                <a:gd name="T20" fmla="*/ 4 w 17"/>
                <a:gd name="T21" fmla="*/ 1 h 12"/>
                <a:gd name="T22" fmla="*/ 3 w 17"/>
                <a:gd name="T23" fmla="*/ 2 h 12"/>
                <a:gd name="T24" fmla="*/ 2 w 17"/>
                <a:gd name="T25" fmla="*/ 2 h 12"/>
                <a:gd name="T26" fmla="*/ 1 w 17"/>
                <a:gd name="T27" fmla="*/ 3 h 12"/>
                <a:gd name="T28" fmla="*/ 0 w 17"/>
                <a:gd name="T29" fmla="*/ 4 h 12"/>
                <a:gd name="T30" fmla="*/ 0 w 17"/>
                <a:gd name="T31" fmla="*/ 6 h 12"/>
                <a:gd name="T32" fmla="*/ 0 w 17"/>
                <a:gd name="T33" fmla="*/ 7 h 12"/>
                <a:gd name="T34" fmla="*/ 0 w 17"/>
                <a:gd name="T35" fmla="*/ 8 h 12"/>
                <a:gd name="T36" fmla="*/ 1 w 17"/>
                <a:gd name="T37" fmla="*/ 9 h 12"/>
                <a:gd name="T38" fmla="*/ 2 w 17"/>
                <a:gd name="T39" fmla="*/ 10 h 12"/>
                <a:gd name="T40" fmla="*/ 3 w 17"/>
                <a:gd name="T41" fmla="*/ 11 h 12"/>
                <a:gd name="T42" fmla="*/ 4 w 17"/>
                <a:gd name="T43" fmla="*/ 11 h 12"/>
                <a:gd name="T44" fmla="*/ 6 w 17"/>
                <a:gd name="T45" fmla="*/ 12 h 12"/>
                <a:gd name="T46" fmla="*/ 7 w 17"/>
                <a:gd name="T47" fmla="*/ 12 h 12"/>
                <a:gd name="T48" fmla="*/ 9 w 17"/>
                <a:gd name="T49" fmla="*/ 12 h 12"/>
                <a:gd name="T50" fmla="*/ 11 w 17"/>
                <a:gd name="T51" fmla="*/ 12 h 12"/>
                <a:gd name="T52" fmla="*/ 12 w 17"/>
                <a:gd name="T53" fmla="*/ 11 h 12"/>
                <a:gd name="T54" fmla="*/ 14 w 17"/>
                <a:gd name="T55" fmla="*/ 11 h 12"/>
                <a:gd name="T56" fmla="*/ 15 w 17"/>
                <a:gd name="T57" fmla="*/ 10 h 12"/>
                <a:gd name="T58" fmla="*/ 16 w 17"/>
                <a:gd name="T59" fmla="*/ 9 h 12"/>
                <a:gd name="T60" fmla="*/ 16 w 17"/>
                <a:gd name="T61" fmla="*/ 8 h 12"/>
                <a:gd name="T62" fmla="*/ 17 w 17"/>
                <a:gd name="T63" fmla="*/ 7 h 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"/>
                <a:gd name="T97" fmla="*/ 0 h 12"/>
                <a:gd name="T98" fmla="*/ 17 w 17"/>
                <a:gd name="T99" fmla="*/ 12 h 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" h="12">
                  <a:moveTo>
                    <a:pt x="17" y="6"/>
                  </a:moveTo>
                  <a:lnTo>
                    <a:pt x="17" y="6"/>
                  </a:lnTo>
                  <a:lnTo>
                    <a:pt x="17" y="5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2" y="11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4" y="10"/>
                  </a:lnTo>
                  <a:lnTo>
                    <a:pt x="15" y="10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7" y="7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FFFFFF"/>
            </a:solidFill>
            <a:ln w="14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22" name="Freeform 125">
              <a:extLst>
                <a:ext uri="{FF2B5EF4-FFF2-40B4-BE49-F238E27FC236}">
                  <a16:creationId xmlns:a16="http://schemas.microsoft.com/office/drawing/2014/main" id="{EF543601-6DC8-40E3-B1A0-3FC506E532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" y="3489"/>
              <a:ext cx="17" cy="12"/>
            </a:xfrm>
            <a:custGeom>
              <a:avLst/>
              <a:gdLst>
                <a:gd name="T0" fmla="*/ 17 w 17"/>
                <a:gd name="T1" fmla="*/ 6 h 12"/>
                <a:gd name="T2" fmla="*/ 16 w 17"/>
                <a:gd name="T3" fmla="*/ 4 h 12"/>
                <a:gd name="T4" fmla="*/ 16 w 17"/>
                <a:gd name="T5" fmla="*/ 3 h 12"/>
                <a:gd name="T6" fmla="*/ 15 w 17"/>
                <a:gd name="T7" fmla="*/ 2 h 12"/>
                <a:gd name="T8" fmla="*/ 14 w 17"/>
                <a:gd name="T9" fmla="*/ 2 h 12"/>
                <a:gd name="T10" fmla="*/ 12 w 17"/>
                <a:gd name="T11" fmla="*/ 1 h 12"/>
                <a:gd name="T12" fmla="*/ 11 w 17"/>
                <a:gd name="T13" fmla="*/ 1 h 12"/>
                <a:gd name="T14" fmla="*/ 9 w 17"/>
                <a:gd name="T15" fmla="*/ 0 h 12"/>
                <a:gd name="T16" fmla="*/ 7 w 17"/>
                <a:gd name="T17" fmla="*/ 0 h 12"/>
                <a:gd name="T18" fmla="*/ 6 w 17"/>
                <a:gd name="T19" fmla="*/ 1 h 12"/>
                <a:gd name="T20" fmla="*/ 4 w 17"/>
                <a:gd name="T21" fmla="*/ 1 h 12"/>
                <a:gd name="T22" fmla="*/ 3 w 17"/>
                <a:gd name="T23" fmla="*/ 2 h 12"/>
                <a:gd name="T24" fmla="*/ 2 w 17"/>
                <a:gd name="T25" fmla="*/ 2 h 12"/>
                <a:gd name="T26" fmla="*/ 1 w 17"/>
                <a:gd name="T27" fmla="*/ 3 h 12"/>
                <a:gd name="T28" fmla="*/ 0 w 17"/>
                <a:gd name="T29" fmla="*/ 4 h 12"/>
                <a:gd name="T30" fmla="*/ 0 w 17"/>
                <a:gd name="T31" fmla="*/ 6 h 12"/>
                <a:gd name="T32" fmla="*/ 0 w 17"/>
                <a:gd name="T33" fmla="*/ 7 h 12"/>
                <a:gd name="T34" fmla="*/ 0 w 17"/>
                <a:gd name="T35" fmla="*/ 8 h 12"/>
                <a:gd name="T36" fmla="*/ 1 w 17"/>
                <a:gd name="T37" fmla="*/ 9 h 12"/>
                <a:gd name="T38" fmla="*/ 2 w 17"/>
                <a:gd name="T39" fmla="*/ 10 h 12"/>
                <a:gd name="T40" fmla="*/ 3 w 17"/>
                <a:gd name="T41" fmla="*/ 11 h 12"/>
                <a:gd name="T42" fmla="*/ 4 w 17"/>
                <a:gd name="T43" fmla="*/ 11 h 12"/>
                <a:gd name="T44" fmla="*/ 6 w 17"/>
                <a:gd name="T45" fmla="*/ 12 h 12"/>
                <a:gd name="T46" fmla="*/ 7 w 17"/>
                <a:gd name="T47" fmla="*/ 12 h 12"/>
                <a:gd name="T48" fmla="*/ 9 w 17"/>
                <a:gd name="T49" fmla="*/ 12 h 12"/>
                <a:gd name="T50" fmla="*/ 11 w 17"/>
                <a:gd name="T51" fmla="*/ 12 h 12"/>
                <a:gd name="T52" fmla="*/ 12 w 17"/>
                <a:gd name="T53" fmla="*/ 11 h 12"/>
                <a:gd name="T54" fmla="*/ 14 w 17"/>
                <a:gd name="T55" fmla="*/ 11 h 12"/>
                <a:gd name="T56" fmla="*/ 15 w 17"/>
                <a:gd name="T57" fmla="*/ 10 h 12"/>
                <a:gd name="T58" fmla="*/ 16 w 17"/>
                <a:gd name="T59" fmla="*/ 9 h 12"/>
                <a:gd name="T60" fmla="*/ 16 w 17"/>
                <a:gd name="T61" fmla="*/ 8 h 12"/>
                <a:gd name="T62" fmla="*/ 17 w 17"/>
                <a:gd name="T63" fmla="*/ 7 h 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"/>
                <a:gd name="T97" fmla="*/ 0 h 12"/>
                <a:gd name="T98" fmla="*/ 17 w 17"/>
                <a:gd name="T99" fmla="*/ 12 h 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" h="12">
                  <a:moveTo>
                    <a:pt x="17" y="6"/>
                  </a:moveTo>
                  <a:lnTo>
                    <a:pt x="17" y="6"/>
                  </a:lnTo>
                  <a:lnTo>
                    <a:pt x="17" y="5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2" y="11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4" y="10"/>
                  </a:lnTo>
                  <a:lnTo>
                    <a:pt x="15" y="10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7" y="7"/>
                  </a:lnTo>
                  <a:lnTo>
                    <a:pt x="17" y="6"/>
                  </a:lnTo>
                </a:path>
              </a:pathLst>
            </a:custGeom>
            <a:noFill/>
            <a:ln w="144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23" name="Freeform 126">
              <a:extLst>
                <a:ext uri="{FF2B5EF4-FFF2-40B4-BE49-F238E27FC236}">
                  <a16:creationId xmlns:a16="http://schemas.microsoft.com/office/drawing/2014/main" id="{5942DA6D-1E35-40AA-90EC-1039E61A72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0" y="3506"/>
              <a:ext cx="17" cy="12"/>
            </a:xfrm>
            <a:custGeom>
              <a:avLst/>
              <a:gdLst>
                <a:gd name="T0" fmla="*/ 17 w 17"/>
                <a:gd name="T1" fmla="*/ 6 h 12"/>
                <a:gd name="T2" fmla="*/ 16 w 17"/>
                <a:gd name="T3" fmla="*/ 5 h 12"/>
                <a:gd name="T4" fmla="*/ 16 w 17"/>
                <a:gd name="T5" fmla="*/ 4 h 12"/>
                <a:gd name="T6" fmla="*/ 15 w 17"/>
                <a:gd name="T7" fmla="*/ 3 h 12"/>
                <a:gd name="T8" fmla="*/ 13 w 17"/>
                <a:gd name="T9" fmla="*/ 2 h 12"/>
                <a:gd name="T10" fmla="*/ 12 w 17"/>
                <a:gd name="T11" fmla="*/ 1 h 12"/>
                <a:gd name="T12" fmla="*/ 11 w 17"/>
                <a:gd name="T13" fmla="*/ 1 h 12"/>
                <a:gd name="T14" fmla="*/ 9 w 17"/>
                <a:gd name="T15" fmla="*/ 0 h 12"/>
                <a:gd name="T16" fmla="*/ 7 w 17"/>
                <a:gd name="T17" fmla="*/ 0 h 12"/>
                <a:gd name="T18" fmla="*/ 6 w 17"/>
                <a:gd name="T19" fmla="*/ 1 h 12"/>
                <a:gd name="T20" fmla="*/ 4 w 17"/>
                <a:gd name="T21" fmla="*/ 1 h 12"/>
                <a:gd name="T22" fmla="*/ 3 w 17"/>
                <a:gd name="T23" fmla="*/ 2 h 12"/>
                <a:gd name="T24" fmla="*/ 1 w 17"/>
                <a:gd name="T25" fmla="*/ 3 h 12"/>
                <a:gd name="T26" fmla="*/ 1 w 17"/>
                <a:gd name="T27" fmla="*/ 4 h 12"/>
                <a:gd name="T28" fmla="*/ 0 w 17"/>
                <a:gd name="T29" fmla="*/ 5 h 12"/>
                <a:gd name="T30" fmla="*/ 0 w 17"/>
                <a:gd name="T31" fmla="*/ 6 h 12"/>
                <a:gd name="T32" fmla="*/ 0 w 17"/>
                <a:gd name="T33" fmla="*/ 7 h 12"/>
                <a:gd name="T34" fmla="*/ 0 w 17"/>
                <a:gd name="T35" fmla="*/ 8 h 12"/>
                <a:gd name="T36" fmla="*/ 1 w 17"/>
                <a:gd name="T37" fmla="*/ 9 h 12"/>
                <a:gd name="T38" fmla="*/ 1 w 17"/>
                <a:gd name="T39" fmla="*/ 10 h 12"/>
                <a:gd name="T40" fmla="*/ 3 w 17"/>
                <a:gd name="T41" fmla="*/ 11 h 12"/>
                <a:gd name="T42" fmla="*/ 4 w 17"/>
                <a:gd name="T43" fmla="*/ 12 h 12"/>
                <a:gd name="T44" fmla="*/ 6 w 17"/>
                <a:gd name="T45" fmla="*/ 12 h 12"/>
                <a:gd name="T46" fmla="*/ 7 w 17"/>
                <a:gd name="T47" fmla="*/ 12 h 12"/>
                <a:gd name="T48" fmla="*/ 9 w 17"/>
                <a:gd name="T49" fmla="*/ 12 h 12"/>
                <a:gd name="T50" fmla="*/ 11 w 17"/>
                <a:gd name="T51" fmla="*/ 12 h 12"/>
                <a:gd name="T52" fmla="*/ 12 w 17"/>
                <a:gd name="T53" fmla="*/ 12 h 12"/>
                <a:gd name="T54" fmla="*/ 13 w 17"/>
                <a:gd name="T55" fmla="*/ 11 h 12"/>
                <a:gd name="T56" fmla="*/ 15 w 17"/>
                <a:gd name="T57" fmla="*/ 10 h 12"/>
                <a:gd name="T58" fmla="*/ 16 w 17"/>
                <a:gd name="T59" fmla="*/ 9 h 12"/>
                <a:gd name="T60" fmla="*/ 16 w 17"/>
                <a:gd name="T61" fmla="*/ 8 h 12"/>
                <a:gd name="T62" fmla="*/ 17 w 17"/>
                <a:gd name="T63" fmla="*/ 7 h 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"/>
                <a:gd name="T97" fmla="*/ 0 h 12"/>
                <a:gd name="T98" fmla="*/ 17 w 17"/>
                <a:gd name="T99" fmla="*/ 12 h 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" h="12">
                  <a:moveTo>
                    <a:pt x="17" y="6"/>
                  </a:moveTo>
                  <a:lnTo>
                    <a:pt x="17" y="6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5" y="10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7" y="7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FFFFFF"/>
            </a:solidFill>
            <a:ln w="14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24" name="Freeform 127">
              <a:extLst>
                <a:ext uri="{FF2B5EF4-FFF2-40B4-BE49-F238E27FC236}">
                  <a16:creationId xmlns:a16="http://schemas.microsoft.com/office/drawing/2014/main" id="{435807BC-2908-4862-9A64-6B3C924D94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0" y="3506"/>
              <a:ext cx="17" cy="12"/>
            </a:xfrm>
            <a:custGeom>
              <a:avLst/>
              <a:gdLst>
                <a:gd name="T0" fmla="*/ 17 w 17"/>
                <a:gd name="T1" fmla="*/ 6 h 12"/>
                <a:gd name="T2" fmla="*/ 16 w 17"/>
                <a:gd name="T3" fmla="*/ 5 h 12"/>
                <a:gd name="T4" fmla="*/ 16 w 17"/>
                <a:gd name="T5" fmla="*/ 4 h 12"/>
                <a:gd name="T6" fmla="*/ 15 w 17"/>
                <a:gd name="T7" fmla="*/ 3 h 12"/>
                <a:gd name="T8" fmla="*/ 13 w 17"/>
                <a:gd name="T9" fmla="*/ 2 h 12"/>
                <a:gd name="T10" fmla="*/ 12 w 17"/>
                <a:gd name="T11" fmla="*/ 1 h 12"/>
                <a:gd name="T12" fmla="*/ 11 w 17"/>
                <a:gd name="T13" fmla="*/ 1 h 12"/>
                <a:gd name="T14" fmla="*/ 9 w 17"/>
                <a:gd name="T15" fmla="*/ 0 h 12"/>
                <a:gd name="T16" fmla="*/ 7 w 17"/>
                <a:gd name="T17" fmla="*/ 0 h 12"/>
                <a:gd name="T18" fmla="*/ 6 w 17"/>
                <a:gd name="T19" fmla="*/ 1 h 12"/>
                <a:gd name="T20" fmla="*/ 4 w 17"/>
                <a:gd name="T21" fmla="*/ 1 h 12"/>
                <a:gd name="T22" fmla="*/ 3 w 17"/>
                <a:gd name="T23" fmla="*/ 2 h 12"/>
                <a:gd name="T24" fmla="*/ 1 w 17"/>
                <a:gd name="T25" fmla="*/ 3 h 12"/>
                <a:gd name="T26" fmla="*/ 1 w 17"/>
                <a:gd name="T27" fmla="*/ 4 h 12"/>
                <a:gd name="T28" fmla="*/ 0 w 17"/>
                <a:gd name="T29" fmla="*/ 5 h 12"/>
                <a:gd name="T30" fmla="*/ 0 w 17"/>
                <a:gd name="T31" fmla="*/ 6 h 12"/>
                <a:gd name="T32" fmla="*/ 0 w 17"/>
                <a:gd name="T33" fmla="*/ 7 h 12"/>
                <a:gd name="T34" fmla="*/ 0 w 17"/>
                <a:gd name="T35" fmla="*/ 8 h 12"/>
                <a:gd name="T36" fmla="*/ 1 w 17"/>
                <a:gd name="T37" fmla="*/ 9 h 12"/>
                <a:gd name="T38" fmla="*/ 1 w 17"/>
                <a:gd name="T39" fmla="*/ 10 h 12"/>
                <a:gd name="T40" fmla="*/ 3 w 17"/>
                <a:gd name="T41" fmla="*/ 11 h 12"/>
                <a:gd name="T42" fmla="*/ 4 w 17"/>
                <a:gd name="T43" fmla="*/ 12 h 12"/>
                <a:gd name="T44" fmla="*/ 6 w 17"/>
                <a:gd name="T45" fmla="*/ 12 h 12"/>
                <a:gd name="T46" fmla="*/ 7 w 17"/>
                <a:gd name="T47" fmla="*/ 12 h 12"/>
                <a:gd name="T48" fmla="*/ 9 w 17"/>
                <a:gd name="T49" fmla="*/ 12 h 12"/>
                <a:gd name="T50" fmla="*/ 11 w 17"/>
                <a:gd name="T51" fmla="*/ 12 h 12"/>
                <a:gd name="T52" fmla="*/ 12 w 17"/>
                <a:gd name="T53" fmla="*/ 12 h 12"/>
                <a:gd name="T54" fmla="*/ 13 w 17"/>
                <a:gd name="T55" fmla="*/ 11 h 12"/>
                <a:gd name="T56" fmla="*/ 15 w 17"/>
                <a:gd name="T57" fmla="*/ 10 h 12"/>
                <a:gd name="T58" fmla="*/ 16 w 17"/>
                <a:gd name="T59" fmla="*/ 9 h 12"/>
                <a:gd name="T60" fmla="*/ 16 w 17"/>
                <a:gd name="T61" fmla="*/ 8 h 12"/>
                <a:gd name="T62" fmla="*/ 17 w 17"/>
                <a:gd name="T63" fmla="*/ 7 h 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"/>
                <a:gd name="T97" fmla="*/ 0 h 12"/>
                <a:gd name="T98" fmla="*/ 17 w 17"/>
                <a:gd name="T99" fmla="*/ 12 h 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" h="12">
                  <a:moveTo>
                    <a:pt x="17" y="6"/>
                  </a:moveTo>
                  <a:lnTo>
                    <a:pt x="17" y="6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5" y="10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7" y="7"/>
                  </a:lnTo>
                  <a:lnTo>
                    <a:pt x="17" y="6"/>
                  </a:lnTo>
                </a:path>
              </a:pathLst>
            </a:custGeom>
            <a:noFill/>
            <a:ln w="144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25" name="Freeform 128">
              <a:extLst>
                <a:ext uri="{FF2B5EF4-FFF2-40B4-BE49-F238E27FC236}">
                  <a16:creationId xmlns:a16="http://schemas.microsoft.com/office/drawing/2014/main" id="{FFF1AFFF-D4BF-44F4-AE34-7B7B53F07B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9" y="3506"/>
              <a:ext cx="17" cy="12"/>
            </a:xfrm>
            <a:custGeom>
              <a:avLst/>
              <a:gdLst>
                <a:gd name="T0" fmla="*/ 17 w 17"/>
                <a:gd name="T1" fmla="*/ 6 h 12"/>
                <a:gd name="T2" fmla="*/ 17 w 17"/>
                <a:gd name="T3" fmla="*/ 5 h 12"/>
                <a:gd name="T4" fmla="*/ 16 w 17"/>
                <a:gd name="T5" fmla="*/ 4 h 12"/>
                <a:gd name="T6" fmla="*/ 15 w 17"/>
                <a:gd name="T7" fmla="*/ 3 h 12"/>
                <a:gd name="T8" fmla="*/ 14 w 17"/>
                <a:gd name="T9" fmla="*/ 2 h 12"/>
                <a:gd name="T10" fmla="*/ 13 w 17"/>
                <a:gd name="T11" fmla="*/ 1 h 12"/>
                <a:gd name="T12" fmla="*/ 11 w 17"/>
                <a:gd name="T13" fmla="*/ 1 h 12"/>
                <a:gd name="T14" fmla="*/ 10 w 17"/>
                <a:gd name="T15" fmla="*/ 0 h 12"/>
                <a:gd name="T16" fmla="*/ 8 w 17"/>
                <a:gd name="T17" fmla="*/ 0 h 12"/>
                <a:gd name="T18" fmla="*/ 6 w 17"/>
                <a:gd name="T19" fmla="*/ 1 h 12"/>
                <a:gd name="T20" fmla="*/ 5 w 17"/>
                <a:gd name="T21" fmla="*/ 1 h 12"/>
                <a:gd name="T22" fmla="*/ 3 w 17"/>
                <a:gd name="T23" fmla="*/ 2 h 12"/>
                <a:gd name="T24" fmla="*/ 2 w 17"/>
                <a:gd name="T25" fmla="*/ 3 h 12"/>
                <a:gd name="T26" fmla="*/ 1 w 17"/>
                <a:gd name="T27" fmla="*/ 4 h 12"/>
                <a:gd name="T28" fmla="*/ 1 w 17"/>
                <a:gd name="T29" fmla="*/ 5 h 12"/>
                <a:gd name="T30" fmla="*/ 0 w 17"/>
                <a:gd name="T31" fmla="*/ 6 h 12"/>
                <a:gd name="T32" fmla="*/ 0 w 17"/>
                <a:gd name="T33" fmla="*/ 7 h 12"/>
                <a:gd name="T34" fmla="*/ 1 w 17"/>
                <a:gd name="T35" fmla="*/ 8 h 12"/>
                <a:gd name="T36" fmla="*/ 1 w 17"/>
                <a:gd name="T37" fmla="*/ 9 h 12"/>
                <a:gd name="T38" fmla="*/ 2 w 17"/>
                <a:gd name="T39" fmla="*/ 10 h 12"/>
                <a:gd name="T40" fmla="*/ 3 w 17"/>
                <a:gd name="T41" fmla="*/ 11 h 12"/>
                <a:gd name="T42" fmla="*/ 5 w 17"/>
                <a:gd name="T43" fmla="*/ 12 h 12"/>
                <a:gd name="T44" fmla="*/ 6 w 17"/>
                <a:gd name="T45" fmla="*/ 12 h 12"/>
                <a:gd name="T46" fmla="*/ 8 w 17"/>
                <a:gd name="T47" fmla="*/ 12 h 12"/>
                <a:gd name="T48" fmla="*/ 10 w 17"/>
                <a:gd name="T49" fmla="*/ 12 h 12"/>
                <a:gd name="T50" fmla="*/ 11 w 17"/>
                <a:gd name="T51" fmla="*/ 12 h 12"/>
                <a:gd name="T52" fmla="*/ 13 w 17"/>
                <a:gd name="T53" fmla="*/ 12 h 12"/>
                <a:gd name="T54" fmla="*/ 14 w 17"/>
                <a:gd name="T55" fmla="*/ 11 h 12"/>
                <a:gd name="T56" fmla="*/ 15 w 17"/>
                <a:gd name="T57" fmla="*/ 10 h 12"/>
                <a:gd name="T58" fmla="*/ 16 w 17"/>
                <a:gd name="T59" fmla="*/ 9 h 12"/>
                <a:gd name="T60" fmla="*/ 17 w 17"/>
                <a:gd name="T61" fmla="*/ 8 h 12"/>
                <a:gd name="T62" fmla="*/ 17 w 17"/>
                <a:gd name="T63" fmla="*/ 7 h 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"/>
                <a:gd name="T97" fmla="*/ 0 h 12"/>
                <a:gd name="T98" fmla="*/ 17 w 17"/>
                <a:gd name="T99" fmla="*/ 12 h 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" h="12">
                  <a:moveTo>
                    <a:pt x="17" y="6"/>
                  </a:moveTo>
                  <a:lnTo>
                    <a:pt x="17" y="6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2"/>
                  </a:lnTo>
                  <a:lnTo>
                    <a:pt x="2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3" y="12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5" y="11"/>
                  </a:lnTo>
                  <a:lnTo>
                    <a:pt x="15" y="10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7" y="9"/>
                  </a:lnTo>
                  <a:lnTo>
                    <a:pt x="17" y="8"/>
                  </a:lnTo>
                  <a:lnTo>
                    <a:pt x="17" y="7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FFFFFF"/>
            </a:solidFill>
            <a:ln w="14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26" name="Freeform 129">
              <a:extLst>
                <a:ext uri="{FF2B5EF4-FFF2-40B4-BE49-F238E27FC236}">
                  <a16:creationId xmlns:a16="http://schemas.microsoft.com/office/drawing/2014/main" id="{114DF3C8-84B0-4223-913D-99092B88C2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9" y="3506"/>
              <a:ext cx="17" cy="12"/>
            </a:xfrm>
            <a:custGeom>
              <a:avLst/>
              <a:gdLst>
                <a:gd name="T0" fmla="*/ 17 w 17"/>
                <a:gd name="T1" fmla="*/ 6 h 12"/>
                <a:gd name="T2" fmla="*/ 17 w 17"/>
                <a:gd name="T3" fmla="*/ 5 h 12"/>
                <a:gd name="T4" fmla="*/ 16 w 17"/>
                <a:gd name="T5" fmla="*/ 4 h 12"/>
                <a:gd name="T6" fmla="*/ 15 w 17"/>
                <a:gd name="T7" fmla="*/ 3 h 12"/>
                <a:gd name="T8" fmla="*/ 14 w 17"/>
                <a:gd name="T9" fmla="*/ 2 h 12"/>
                <a:gd name="T10" fmla="*/ 13 w 17"/>
                <a:gd name="T11" fmla="*/ 1 h 12"/>
                <a:gd name="T12" fmla="*/ 11 w 17"/>
                <a:gd name="T13" fmla="*/ 1 h 12"/>
                <a:gd name="T14" fmla="*/ 10 w 17"/>
                <a:gd name="T15" fmla="*/ 0 h 12"/>
                <a:gd name="T16" fmla="*/ 8 w 17"/>
                <a:gd name="T17" fmla="*/ 0 h 12"/>
                <a:gd name="T18" fmla="*/ 6 w 17"/>
                <a:gd name="T19" fmla="*/ 1 h 12"/>
                <a:gd name="T20" fmla="*/ 5 w 17"/>
                <a:gd name="T21" fmla="*/ 1 h 12"/>
                <a:gd name="T22" fmla="*/ 3 w 17"/>
                <a:gd name="T23" fmla="*/ 2 h 12"/>
                <a:gd name="T24" fmla="*/ 2 w 17"/>
                <a:gd name="T25" fmla="*/ 3 h 12"/>
                <a:gd name="T26" fmla="*/ 1 w 17"/>
                <a:gd name="T27" fmla="*/ 4 h 12"/>
                <a:gd name="T28" fmla="*/ 1 w 17"/>
                <a:gd name="T29" fmla="*/ 5 h 12"/>
                <a:gd name="T30" fmla="*/ 0 w 17"/>
                <a:gd name="T31" fmla="*/ 6 h 12"/>
                <a:gd name="T32" fmla="*/ 0 w 17"/>
                <a:gd name="T33" fmla="*/ 7 h 12"/>
                <a:gd name="T34" fmla="*/ 1 w 17"/>
                <a:gd name="T35" fmla="*/ 8 h 12"/>
                <a:gd name="T36" fmla="*/ 1 w 17"/>
                <a:gd name="T37" fmla="*/ 9 h 12"/>
                <a:gd name="T38" fmla="*/ 2 w 17"/>
                <a:gd name="T39" fmla="*/ 10 h 12"/>
                <a:gd name="T40" fmla="*/ 3 w 17"/>
                <a:gd name="T41" fmla="*/ 11 h 12"/>
                <a:gd name="T42" fmla="*/ 5 w 17"/>
                <a:gd name="T43" fmla="*/ 12 h 12"/>
                <a:gd name="T44" fmla="*/ 6 w 17"/>
                <a:gd name="T45" fmla="*/ 12 h 12"/>
                <a:gd name="T46" fmla="*/ 8 w 17"/>
                <a:gd name="T47" fmla="*/ 12 h 12"/>
                <a:gd name="T48" fmla="*/ 10 w 17"/>
                <a:gd name="T49" fmla="*/ 12 h 12"/>
                <a:gd name="T50" fmla="*/ 11 w 17"/>
                <a:gd name="T51" fmla="*/ 12 h 12"/>
                <a:gd name="T52" fmla="*/ 13 w 17"/>
                <a:gd name="T53" fmla="*/ 12 h 12"/>
                <a:gd name="T54" fmla="*/ 14 w 17"/>
                <a:gd name="T55" fmla="*/ 11 h 12"/>
                <a:gd name="T56" fmla="*/ 15 w 17"/>
                <a:gd name="T57" fmla="*/ 10 h 12"/>
                <a:gd name="T58" fmla="*/ 16 w 17"/>
                <a:gd name="T59" fmla="*/ 9 h 12"/>
                <a:gd name="T60" fmla="*/ 17 w 17"/>
                <a:gd name="T61" fmla="*/ 8 h 12"/>
                <a:gd name="T62" fmla="*/ 17 w 17"/>
                <a:gd name="T63" fmla="*/ 7 h 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"/>
                <a:gd name="T97" fmla="*/ 0 h 12"/>
                <a:gd name="T98" fmla="*/ 17 w 17"/>
                <a:gd name="T99" fmla="*/ 12 h 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" h="12">
                  <a:moveTo>
                    <a:pt x="17" y="6"/>
                  </a:moveTo>
                  <a:lnTo>
                    <a:pt x="17" y="6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2"/>
                  </a:lnTo>
                  <a:lnTo>
                    <a:pt x="2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3" y="12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5" y="11"/>
                  </a:lnTo>
                  <a:lnTo>
                    <a:pt x="15" y="10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7" y="9"/>
                  </a:lnTo>
                  <a:lnTo>
                    <a:pt x="17" y="8"/>
                  </a:lnTo>
                  <a:lnTo>
                    <a:pt x="17" y="7"/>
                  </a:lnTo>
                  <a:lnTo>
                    <a:pt x="17" y="6"/>
                  </a:lnTo>
                </a:path>
              </a:pathLst>
            </a:custGeom>
            <a:noFill/>
            <a:ln w="144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27" name="Freeform 130">
              <a:extLst>
                <a:ext uri="{FF2B5EF4-FFF2-40B4-BE49-F238E27FC236}">
                  <a16:creationId xmlns:a16="http://schemas.microsoft.com/office/drawing/2014/main" id="{B59A6B11-D24B-4E57-B78F-8B7D4BD070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" y="3506"/>
              <a:ext cx="17" cy="12"/>
            </a:xfrm>
            <a:custGeom>
              <a:avLst/>
              <a:gdLst>
                <a:gd name="T0" fmla="*/ 17 w 17"/>
                <a:gd name="T1" fmla="*/ 6 h 12"/>
                <a:gd name="T2" fmla="*/ 16 w 17"/>
                <a:gd name="T3" fmla="*/ 5 h 12"/>
                <a:gd name="T4" fmla="*/ 16 w 17"/>
                <a:gd name="T5" fmla="*/ 4 h 12"/>
                <a:gd name="T6" fmla="*/ 15 w 17"/>
                <a:gd name="T7" fmla="*/ 3 h 12"/>
                <a:gd name="T8" fmla="*/ 14 w 17"/>
                <a:gd name="T9" fmla="*/ 2 h 12"/>
                <a:gd name="T10" fmla="*/ 12 w 17"/>
                <a:gd name="T11" fmla="*/ 1 h 12"/>
                <a:gd name="T12" fmla="*/ 11 w 17"/>
                <a:gd name="T13" fmla="*/ 1 h 12"/>
                <a:gd name="T14" fmla="*/ 9 w 17"/>
                <a:gd name="T15" fmla="*/ 0 h 12"/>
                <a:gd name="T16" fmla="*/ 7 w 17"/>
                <a:gd name="T17" fmla="*/ 0 h 12"/>
                <a:gd name="T18" fmla="*/ 6 w 17"/>
                <a:gd name="T19" fmla="*/ 1 h 12"/>
                <a:gd name="T20" fmla="*/ 4 w 17"/>
                <a:gd name="T21" fmla="*/ 1 h 12"/>
                <a:gd name="T22" fmla="*/ 3 w 17"/>
                <a:gd name="T23" fmla="*/ 2 h 12"/>
                <a:gd name="T24" fmla="*/ 2 w 17"/>
                <a:gd name="T25" fmla="*/ 3 h 12"/>
                <a:gd name="T26" fmla="*/ 1 w 17"/>
                <a:gd name="T27" fmla="*/ 4 h 12"/>
                <a:gd name="T28" fmla="*/ 0 w 17"/>
                <a:gd name="T29" fmla="*/ 5 h 12"/>
                <a:gd name="T30" fmla="*/ 0 w 17"/>
                <a:gd name="T31" fmla="*/ 6 h 12"/>
                <a:gd name="T32" fmla="*/ 0 w 17"/>
                <a:gd name="T33" fmla="*/ 7 h 12"/>
                <a:gd name="T34" fmla="*/ 0 w 17"/>
                <a:gd name="T35" fmla="*/ 8 h 12"/>
                <a:gd name="T36" fmla="*/ 1 w 17"/>
                <a:gd name="T37" fmla="*/ 9 h 12"/>
                <a:gd name="T38" fmla="*/ 2 w 17"/>
                <a:gd name="T39" fmla="*/ 10 h 12"/>
                <a:gd name="T40" fmla="*/ 3 w 17"/>
                <a:gd name="T41" fmla="*/ 11 h 12"/>
                <a:gd name="T42" fmla="*/ 4 w 17"/>
                <a:gd name="T43" fmla="*/ 12 h 12"/>
                <a:gd name="T44" fmla="*/ 6 w 17"/>
                <a:gd name="T45" fmla="*/ 12 h 12"/>
                <a:gd name="T46" fmla="*/ 7 w 17"/>
                <a:gd name="T47" fmla="*/ 12 h 12"/>
                <a:gd name="T48" fmla="*/ 9 w 17"/>
                <a:gd name="T49" fmla="*/ 12 h 12"/>
                <a:gd name="T50" fmla="*/ 11 w 17"/>
                <a:gd name="T51" fmla="*/ 12 h 12"/>
                <a:gd name="T52" fmla="*/ 12 w 17"/>
                <a:gd name="T53" fmla="*/ 12 h 12"/>
                <a:gd name="T54" fmla="*/ 14 w 17"/>
                <a:gd name="T55" fmla="*/ 11 h 12"/>
                <a:gd name="T56" fmla="*/ 15 w 17"/>
                <a:gd name="T57" fmla="*/ 10 h 12"/>
                <a:gd name="T58" fmla="*/ 16 w 17"/>
                <a:gd name="T59" fmla="*/ 9 h 12"/>
                <a:gd name="T60" fmla="*/ 16 w 17"/>
                <a:gd name="T61" fmla="*/ 8 h 12"/>
                <a:gd name="T62" fmla="*/ 17 w 17"/>
                <a:gd name="T63" fmla="*/ 7 h 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"/>
                <a:gd name="T97" fmla="*/ 0 h 12"/>
                <a:gd name="T98" fmla="*/ 17 w 17"/>
                <a:gd name="T99" fmla="*/ 12 h 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" h="12">
                  <a:moveTo>
                    <a:pt x="17" y="6"/>
                  </a:moveTo>
                  <a:lnTo>
                    <a:pt x="17" y="6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5" y="10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7" y="8"/>
                  </a:lnTo>
                  <a:lnTo>
                    <a:pt x="17" y="7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FFFFFF"/>
            </a:solidFill>
            <a:ln w="14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28" name="Freeform 131">
              <a:extLst>
                <a:ext uri="{FF2B5EF4-FFF2-40B4-BE49-F238E27FC236}">
                  <a16:creationId xmlns:a16="http://schemas.microsoft.com/office/drawing/2014/main" id="{15B3F772-1B5F-49AB-BE05-61FA9E797A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" y="3506"/>
              <a:ext cx="17" cy="12"/>
            </a:xfrm>
            <a:custGeom>
              <a:avLst/>
              <a:gdLst>
                <a:gd name="T0" fmla="*/ 17 w 17"/>
                <a:gd name="T1" fmla="*/ 6 h 12"/>
                <a:gd name="T2" fmla="*/ 16 w 17"/>
                <a:gd name="T3" fmla="*/ 5 h 12"/>
                <a:gd name="T4" fmla="*/ 16 w 17"/>
                <a:gd name="T5" fmla="*/ 4 h 12"/>
                <a:gd name="T6" fmla="*/ 15 w 17"/>
                <a:gd name="T7" fmla="*/ 3 h 12"/>
                <a:gd name="T8" fmla="*/ 14 w 17"/>
                <a:gd name="T9" fmla="*/ 2 h 12"/>
                <a:gd name="T10" fmla="*/ 12 w 17"/>
                <a:gd name="T11" fmla="*/ 1 h 12"/>
                <a:gd name="T12" fmla="*/ 11 w 17"/>
                <a:gd name="T13" fmla="*/ 1 h 12"/>
                <a:gd name="T14" fmla="*/ 9 w 17"/>
                <a:gd name="T15" fmla="*/ 0 h 12"/>
                <a:gd name="T16" fmla="*/ 7 w 17"/>
                <a:gd name="T17" fmla="*/ 0 h 12"/>
                <a:gd name="T18" fmla="*/ 6 w 17"/>
                <a:gd name="T19" fmla="*/ 1 h 12"/>
                <a:gd name="T20" fmla="*/ 4 w 17"/>
                <a:gd name="T21" fmla="*/ 1 h 12"/>
                <a:gd name="T22" fmla="*/ 3 w 17"/>
                <a:gd name="T23" fmla="*/ 2 h 12"/>
                <a:gd name="T24" fmla="*/ 2 w 17"/>
                <a:gd name="T25" fmla="*/ 3 h 12"/>
                <a:gd name="T26" fmla="*/ 1 w 17"/>
                <a:gd name="T27" fmla="*/ 4 h 12"/>
                <a:gd name="T28" fmla="*/ 0 w 17"/>
                <a:gd name="T29" fmla="*/ 5 h 12"/>
                <a:gd name="T30" fmla="*/ 0 w 17"/>
                <a:gd name="T31" fmla="*/ 6 h 12"/>
                <a:gd name="T32" fmla="*/ 0 w 17"/>
                <a:gd name="T33" fmla="*/ 7 h 12"/>
                <a:gd name="T34" fmla="*/ 0 w 17"/>
                <a:gd name="T35" fmla="*/ 8 h 12"/>
                <a:gd name="T36" fmla="*/ 1 w 17"/>
                <a:gd name="T37" fmla="*/ 9 h 12"/>
                <a:gd name="T38" fmla="*/ 2 w 17"/>
                <a:gd name="T39" fmla="*/ 10 h 12"/>
                <a:gd name="T40" fmla="*/ 3 w 17"/>
                <a:gd name="T41" fmla="*/ 11 h 12"/>
                <a:gd name="T42" fmla="*/ 4 w 17"/>
                <a:gd name="T43" fmla="*/ 12 h 12"/>
                <a:gd name="T44" fmla="*/ 6 w 17"/>
                <a:gd name="T45" fmla="*/ 12 h 12"/>
                <a:gd name="T46" fmla="*/ 7 w 17"/>
                <a:gd name="T47" fmla="*/ 12 h 12"/>
                <a:gd name="T48" fmla="*/ 9 w 17"/>
                <a:gd name="T49" fmla="*/ 12 h 12"/>
                <a:gd name="T50" fmla="*/ 11 w 17"/>
                <a:gd name="T51" fmla="*/ 12 h 12"/>
                <a:gd name="T52" fmla="*/ 12 w 17"/>
                <a:gd name="T53" fmla="*/ 12 h 12"/>
                <a:gd name="T54" fmla="*/ 14 w 17"/>
                <a:gd name="T55" fmla="*/ 11 h 12"/>
                <a:gd name="T56" fmla="*/ 15 w 17"/>
                <a:gd name="T57" fmla="*/ 10 h 12"/>
                <a:gd name="T58" fmla="*/ 16 w 17"/>
                <a:gd name="T59" fmla="*/ 9 h 12"/>
                <a:gd name="T60" fmla="*/ 16 w 17"/>
                <a:gd name="T61" fmla="*/ 8 h 12"/>
                <a:gd name="T62" fmla="*/ 17 w 17"/>
                <a:gd name="T63" fmla="*/ 7 h 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"/>
                <a:gd name="T97" fmla="*/ 0 h 12"/>
                <a:gd name="T98" fmla="*/ 17 w 17"/>
                <a:gd name="T99" fmla="*/ 12 h 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" h="12">
                  <a:moveTo>
                    <a:pt x="17" y="6"/>
                  </a:moveTo>
                  <a:lnTo>
                    <a:pt x="17" y="6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5" y="10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7" y="8"/>
                  </a:lnTo>
                  <a:lnTo>
                    <a:pt x="17" y="7"/>
                  </a:lnTo>
                  <a:lnTo>
                    <a:pt x="17" y="6"/>
                  </a:lnTo>
                </a:path>
              </a:pathLst>
            </a:custGeom>
            <a:noFill/>
            <a:ln w="144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5E624CFE-8B30-47CC-970D-5091B59D956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981201" y="811213"/>
            <a:ext cx="8232775" cy="468312"/>
          </a:xfrm>
        </p:spPr>
        <p:txBody>
          <a:bodyPr vert="horz" lIns="90000" tIns="46800" rIns="90000" bIns="46800" rtlCol="0" anchor="b">
            <a:normAutofit fontScale="90000"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/>
              <a:t>Προσωπικές επικοινωνίες</a:t>
            </a:r>
          </a:p>
        </p:txBody>
      </p:sp>
      <p:grpSp>
        <p:nvGrpSpPr>
          <p:cNvPr id="21507" name="Group 2">
            <a:extLst>
              <a:ext uri="{FF2B5EF4-FFF2-40B4-BE49-F238E27FC236}">
                <a16:creationId xmlns:a16="http://schemas.microsoft.com/office/drawing/2014/main" id="{8E201EE5-33EB-4D73-9B6D-0A342A77C6B8}"/>
              </a:ext>
            </a:extLst>
          </p:cNvPr>
          <p:cNvGrpSpPr>
            <a:grpSpLocks/>
          </p:cNvGrpSpPr>
          <p:nvPr/>
        </p:nvGrpSpPr>
        <p:grpSpPr bwMode="auto">
          <a:xfrm>
            <a:off x="6862764" y="4829176"/>
            <a:ext cx="612775" cy="1216025"/>
            <a:chOff x="3363" y="3042"/>
            <a:chExt cx="386" cy="766"/>
          </a:xfrm>
        </p:grpSpPr>
        <p:sp>
          <p:nvSpPr>
            <p:cNvPr id="21531" name="Freeform 3">
              <a:extLst>
                <a:ext uri="{FF2B5EF4-FFF2-40B4-BE49-F238E27FC236}">
                  <a16:creationId xmlns:a16="http://schemas.microsoft.com/office/drawing/2014/main" id="{3103C9C7-8DB1-4E80-8F72-5669E06DC7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3" y="3184"/>
              <a:ext cx="387" cy="625"/>
            </a:xfrm>
            <a:custGeom>
              <a:avLst/>
              <a:gdLst>
                <a:gd name="T0" fmla="*/ 1 w 774"/>
                <a:gd name="T1" fmla="*/ 0 h 1251"/>
                <a:gd name="T2" fmla="*/ 1 w 774"/>
                <a:gd name="T3" fmla="*/ 0 h 1251"/>
                <a:gd name="T4" fmla="*/ 1 w 774"/>
                <a:gd name="T5" fmla="*/ 0 h 1251"/>
                <a:gd name="T6" fmla="*/ 1 w 774"/>
                <a:gd name="T7" fmla="*/ 0 h 1251"/>
                <a:gd name="T8" fmla="*/ 0 w 774"/>
                <a:gd name="T9" fmla="*/ 0 h 1251"/>
                <a:gd name="T10" fmla="*/ 1 w 774"/>
                <a:gd name="T11" fmla="*/ 0 h 1251"/>
                <a:gd name="T12" fmla="*/ 1 w 774"/>
                <a:gd name="T13" fmla="*/ 0 h 1251"/>
                <a:gd name="T14" fmla="*/ 1 w 774"/>
                <a:gd name="T15" fmla="*/ 0 h 1251"/>
                <a:gd name="T16" fmla="*/ 1 w 774"/>
                <a:gd name="T17" fmla="*/ 0 h 1251"/>
                <a:gd name="T18" fmla="*/ 1 w 774"/>
                <a:gd name="T19" fmla="*/ 0 h 1251"/>
                <a:gd name="T20" fmla="*/ 1 w 774"/>
                <a:gd name="T21" fmla="*/ 0 h 1251"/>
                <a:gd name="T22" fmla="*/ 1 w 774"/>
                <a:gd name="T23" fmla="*/ 0 h 1251"/>
                <a:gd name="T24" fmla="*/ 1 w 774"/>
                <a:gd name="T25" fmla="*/ 0 h 1251"/>
                <a:gd name="T26" fmla="*/ 1 w 774"/>
                <a:gd name="T27" fmla="*/ 0 h 1251"/>
                <a:gd name="T28" fmla="*/ 1 w 774"/>
                <a:gd name="T29" fmla="*/ 0 h 125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74"/>
                <a:gd name="T46" fmla="*/ 0 h 1251"/>
                <a:gd name="T47" fmla="*/ 774 w 774"/>
                <a:gd name="T48" fmla="*/ 1251 h 125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74" h="1251">
                  <a:moveTo>
                    <a:pt x="774" y="615"/>
                  </a:moveTo>
                  <a:lnTo>
                    <a:pt x="622" y="0"/>
                  </a:lnTo>
                  <a:lnTo>
                    <a:pt x="387" y="0"/>
                  </a:lnTo>
                  <a:lnTo>
                    <a:pt x="152" y="0"/>
                  </a:lnTo>
                  <a:lnTo>
                    <a:pt x="0" y="615"/>
                  </a:lnTo>
                  <a:lnTo>
                    <a:pt x="84" y="638"/>
                  </a:lnTo>
                  <a:lnTo>
                    <a:pt x="174" y="409"/>
                  </a:lnTo>
                  <a:lnTo>
                    <a:pt x="220" y="1251"/>
                  </a:lnTo>
                  <a:lnTo>
                    <a:pt x="299" y="1251"/>
                  </a:lnTo>
                  <a:lnTo>
                    <a:pt x="387" y="654"/>
                  </a:lnTo>
                  <a:lnTo>
                    <a:pt x="475" y="1251"/>
                  </a:lnTo>
                  <a:lnTo>
                    <a:pt x="554" y="1251"/>
                  </a:lnTo>
                  <a:lnTo>
                    <a:pt x="600" y="409"/>
                  </a:lnTo>
                  <a:lnTo>
                    <a:pt x="690" y="638"/>
                  </a:lnTo>
                  <a:lnTo>
                    <a:pt x="774" y="615"/>
                  </a:lnTo>
                  <a:close/>
                </a:path>
              </a:pathLst>
            </a:custGeom>
            <a:solidFill>
              <a:srgbClr val="99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2" name="Freeform 4">
              <a:extLst>
                <a:ext uri="{FF2B5EF4-FFF2-40B4-BE49-F238E27FC236}">
                  <a16:creationId xmlns:a16="http://schemas.microsoft.com/office/drawing/2014/main" id="{E8E1C80E-3C47-45D9-8CAA-237BA43AE4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" y="3042"/>
              <a:ext cx="119" cy="120"/>
            </a:xfrm>
            <a:custGeom>
              <a:avLst/>
              <a:gdLst>
                <a:gd name="T0" fmla="*/ 0 w 239"/>
                <a:gd name="T1" fmla="*/ 1 h 240"/>
                <a:gd name="T2" fmla="*/ 0 w 239"/>
                <a:gd name="T3" fmla="*/ 1 h 240"/>
                <a:gd name="T4" fmla="*/ 0 w 239"/>
                <a:gd name="T5" fmla="*/ 1 h 240"/>
                <a:gd name="T6" fmla="*/ 0 w 239"/>
                <a:gd name="T7" fmla="*/ 1 h 240"/>
                <a:gd name="T8" fmla="*/ 0 w 239"/>
                <a:gd name="T9" fmla="*/ 1 h 240"/>
                <a:gd name="T10" fmla="*/ 0 w 239"/>
                <a:gd name="T11" fmla="*/ 1 h 240"/>
                <a:gd name="T12" fmla="*/ 0 w 239"/>
                <a:gd name="T13" fmla="*/ 1 h 240"/>
                <a:gd name="T14" fmla="*/ 0 w 239"/>
                <a:gd name="T15" fmla="*/ 1 h 240"/>
                <a:gd name="T16" fmla="*/ 0 w 239"/>
                <a:gd name="T17" fmla="*/ 1 h 240"/>
                <a:gd name="T18" fmla="*/ 0 w 239"/>
                <a:gd name="T19" fmla="*/ 1 h 240"/>
                <a:gd name="T20" fmla="*/ 0 w 239"/>
                <a:gd name="T21" fmla="*/ 1 h 240"/>
                <a:gd name="T22" fmla="*/ 0 w 239"/>
                <a:gd name="T23" fmla="*/ 1 h 240"/>
                <a:gd name="T24" fmla="*/ 0 w 239"/>
                <a:gd name="T25" fmla="*/ 1 h 240"/>
                <a:gd name="T26" fmla="*/ 0 w 239"/>
                <a:gd name="T27" fmla="*/ 1 h 240"/>
                <a:gd name="T28" fmla="*/ 0 w 239"/>
                <a:gd name="T29" fmla="*/ 1 h 240"/>
                <a:gd name="T30" fmla="*/ 0 w 239"/>
                <a:gd name="T31" fmla="*/ 1 h 240"/>
                <a:gd name="T32" fmla="*/ 0 w 239"/>
                <a:gd name="T33" fmla="*/ 0 h 240"/>
                <a:gd name="T34" fmla="*/ 0 w 239"/>
                <a:gd name="T35" fmla="*/ 1 h 240"/>
                <a:gd name="T36" fmla="*/ 0 w 239"/>
                <a:gd name="T37" fmla="*/ 1 h 240"/>
                <a:gd name="T38" fmla="*/ 0 w 239"/>
                <a:gd name="T39" fmla="*/ 1 h 240"/>
                <a:gd name="T40" fmla="*/ 0 w 239"/>
                <a:gd name="T41" fmla="*/ 1 h 240"/>
                <a:gd name="T42" fmla="*/ 0 w 239"/>
                <a:gd name="T43" fmla="*/ 1 h 240"/>
                <a:gd name="T44" fmla="*/ 0 w 239"/>
                <a:gd name="T45" fmla="*/ 1 h 240"/>
                <a:gd name="T46" fmla="*/ 0 w 239"/>
                <a:gd name="T47" fmla="*/ 1 h 240"/>
                <a:gd name="T48" fmla="*/ 0 w 239"/>
                <a:gd name="T49" fmla="*/ 1 h 240"/>
                <a:gd name="T50" fmla="*/ 0 w 239"/>
                <a:gd name="T51" fmla="*/ 1 h 240"/>
                <a:gd name="T52" fmla="*/ 0 w 239"/>
                <a:gd name="T53" fmla="*/ 1 h 240"/>
                <a:gd name="T54" fmla="*/ 0 w 239"/>
                <a:gd name="T55" fmla="*/ 1 h 240"/>
                <a:gd name="T56" fmla="*/ 0 w 239"/>
                <a:gd name="T57" fmla="*/ 1 h 240"/>
                <a:gd name="T58" fmla="*/ 0 w 239"/>
                <a:gd name="T59" fmla="*/ 1 h 240"/>
                <a:gd name="T60" fmla="*/ 0 w 239"/>
                <a:gd name="T61" fmla="*/ 1 h 240"/>
                <a:gd name="T62" fmla="*/ 0 w 239"/>
                <a:gd name="T63" fmla="*/ 1 h 240"/>
                <a:gd name="T64" fmla="*/ 0 w 239"/>
                <a:gd name="T65" fmla="*/ 1 h 2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9"/>
                <a:gd name="T100" fmla="*/ 0 h 240"/>
                <a:gd name="T101" fmla="*/ 239 w 239"/>
                <a:gd name="T102" fmla="*/ 240 h 2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9" h="240">
                  <a:moveTo>
                    <a:pt x="120" y="240"/>
                  </a:moveTo>
                  <a:lnTo>
                    <a:pt x="144" y="237"/>
                  </a:lnTo>
                  <a:lnTo>
                    <a:pt x="166" y="230"/>
                  </a:lnTo>
                  <a:lnTo>
                    <a:pt x="187" y="219"/>
                  </a:lnTo>
                  <a:lnTo>
                    <a:pt x="204" y="204"/>
                  </a:lnTo>
                  <a:lnTo>
                    <a:pt x="218" y="187"/>
                  </a:lnTo>
                  <a:lnTo>
                    <a:pt x="229" y="166"/>
                  </a:lnTo>
                  <a:lnTo>
                    <a:pt x="236" y="144"/>
                  </a:lnTo>
                  <a:lnTo>
                    <a:pt x="239" y="120"/>
                  </a:lnTo>
                  <a:lnTo>
                    <a:pt x="236" y="96"/>
                  </a:lnTo>
                  <a:lnTo>
                    <a:pt x="229" y="74"/>
                  </a:lnTo>
                  <a:lnTo>
                    <a:pt x="218" y="53"/>
                  </a:lnTo>
                  <a:lnTo>
                    <a:pt x="204" y="36"/>
                  </a:lnTo>
                  <a:lnTo>
                    <a:pt x="187" y="21"/>
                  </a:lnTo>
                  <a:lnTo>
                    <a:pt x="166" y="9"/>
                  </a:lnTo>
                  <a:lnTo>
                    <a:pt x="144" y="2"/>
                  </a:lnTo>
                  <a:lnTo>
                    <a:pt x="120" y="0"/>
                  </a:lnTo>
                  <a:lnTo>
                    <a:pt x="96" y="2"/>
                  </a:lnTo>
                  <a:lnTo>
                    <a:pt x="74" y="9"/>
                  </a:lnTo>
                  <a:lnTo>
                    <a:pt x="53" y="21"/>
                  </a:lnTo>
                  <a:lnTo>
                    <a:pt x="36" y="36"/>
                  </a:lnTo>
                  <a:lnTo>
                    <a:pt x="21" y="53"/>
                  </a:lnTo>
                  <a:lnTo>
                    <a:pt x="9" y="74"/>
                  </a:lnTo>
                  <a:lnTo>
                    <a:pt x="3" y="96"/>
                  </a:lnTo>
                  <a:lnTo>
                    <a:pt x="0" y="120"/>
                  </a:lnTo>
                  <a:lnTo>
                    <a:pt x="3" y="144"/>
                  </a:lnTo>
                  <a:lnTo>
                    <a:pt x="9" y="166"/>
                  </a:lnTo>
                  <a:lnTo>
                    <a:pt x="21" y="187"/>
                  </a:lnTo>
                  <a:lnTo>
                    <a:pt x="36" y="204"/>
                  </a:lnTo>
                  <a:lnTo>
                    <a:pt x="53" y="219"/>
                  </a:lnTo>
                  <a:lnTo>
                    <a:pt x="74" y="230"/>
                  </a:lnTo>
                  <a:lnTo>
                    <a:pt x="96" y="237"/>
                  </a:lnTo>
                  <a:lnTo>
                    <a:pt x="120" y="240"/>
                  </a:lnTo>
                  <a:close/>
                </a:path>
              </a:pathLst>
            </a:custGeom>
            <a:solidFill>
              <a:srgbClr val="EFCE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3" name="Freeform 5">
              <a:extLst>
                <a:ext uri="{FF2B5EF4-FFF2-40B4-BE49-F238E27FC236}">
                  <a16:creationId xmlns:a16="http://schemas.microsoft.com/office/drawing/2014/main" id="{C60EFBC7-F69C-4E09-88E5-A08D76A2A3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7" y="3042"/>
              <a:ext cx="69" cy="120"/>
            </a:xfrm>
            <a:custGeom>
              <a:avLst/>
              <a:gdLst>
                <a:gd name="T0" fmla="*/ 1 w 137"/>
                <a:gd name="T1" fmla="*/ 0 h 240"/>
                <a:gd name="T2" fmla="*/ 1 w 137"/>
                <a:gd name="T3" fmla="*/ 0 h 240"/>
                <a:gd name="T4" fmla="*/ 1 w 137"/>
                <a:gd name="T5" fmla="*/ 0 h 240"/>
                <a:gd name="T6" fmla="*/ 1 w 137"/>
                <a:gd name="T7" fmla="*/ 1 h 240"/>
                <a:gd name="T8" fmla="*/ 0 w 137"/>
                <a:gd name="T9" fmla="*/ 1 h 240"/>
                <a:gd name="T10" fmla="*/ 1 w 137"/>
                <a:gd name="T11" fmla="*/ 1 h 240"/>
                <a:gd name="T12" fmla="*/ 1 w 137"/>
                <a:gd name="T13" fmla="*/ 1 h 240"/>
                <a:gd name="T14" fmla="*/ 1 w 137"/>
                <a:gd name="T15" fmla="*/ 1 h 240"/>
                <a:gd name="T16" fmla="*/ 1 w 137"/>
                <a:gd name="T17" fmla="*/ 1 h 240"/>
                <a:gd name="T18" fmla="*/ 1 w 137"/>
                <a:gd name="T19" fmla="*/ 1 h 240"/>
                <a:gd name="T20" fmla="*/ 1 w 137"/>
                <a:gd name="T21" fmla="*/ 1 h 240"/>
                <a:gd name="T22" fmla="*/ 1 w 137"/>
                <a:gd name="T23" fmla="*/ 1 h 240"/>
                <a:gd name="T24" fmla="*/ 1 w 137"/>
                <a:gd name="T25" fmla="*/ 1 h 240"/>
                <a:gd name="T26" fmla="*/ 1 w 137"/>
                <a:gd name="T27" fmla="*/ 1 h 240"/>
                <a:gd name="T28" fmla="*/ 1 w 137"/>
                <a:gd name="T29" fmla="*/ 1 h 240"/>
                <a:gd name="T30" fmla="*/ 1 w 137"/>
                <a:gd name="T31" fmla="*/ 1 h 240"/>
                <a:gd name="T32" fmla="*/ 1 w 137"/>
                <a:gd name="T33" fmla="*/ 1 h 240"/>
                <a:gd name="T34" fmla="*/ 1 w 137"/>
                <a:gd name="T35" fmla="*/ 1 h 240"/>
                <a:gd name="T36" fmla="*/ 1 w 137"/>
                <a:gd name="T37" fmla="*/ 1 h 240"/>
                <a:gd name="T38" fmla="*/ 1 w 137"/>
                <a:gd name="T39" fmla="*/ 1 h 240"/>
                <a:gd name="T40" fmla="*/ 0 w 137"/>
                <a:gd name="T41" fmla="*/ 1 h 240"/>
                <a:gd name="T42" fmla="*/ 1 w 137"/>
                <a:gd name="T43" fmla="*/ 1 h 240"/>
                <a:gd name="T44" fmla="*/ 1 w 137"/>
                <a:gd name="T45" fmla="*/ 1 h 240"/>
                <a:gd name="T46" fmla="*/ 1 w 137"/>
                <a:gd name="T47" fmla="*/ 1 h 240"/>
                <a:gd name="T48" fmla="*/ 1 w 137"/>
                <a:gd name="T49" fmla="*/ 1 h 240"/>
                <a:gd name="T50" fmla="*/ 1 w 137"/>
                <a:gd name="T51" fmla="*/ 1 h 240"/>
                <a:gd name="T52" fmla="*/ 1 w 137"/>
                <a:gd name="T53" fmla="*/ 1 h 240"/>
                <a:gd name="T54" fmla="*/ 1 w 137"/>
                <a:gd name="T55" fmla="*/ 1 h 240"/>
                <a:gd name="T56" fmla="*/ 1 w 137"/>
                <a:gd name="T57" fmla="*/ 1 h 240"/>
                <a:gd name="T58" fmla="*/ 1 w 137"/>
                <a:gd name="T59" fmla="*/ 1 h 240"/>
                <a:gd name="T60" fmla="*/ 1 w 137"/>
                <a:gd name="T61" fmla="*/ 1 h 240"/>
                <a:gd name="T62" fmla="*/ 1 w 137"/>
                <a:gd name="T63" fmla="*/ 1 h 240"/>
                <a:gd name="T64" fmla="*/ 1 w 137"/>
                <a:gd name="T65" fmla="*/ 1 h 240"/>
                <a:gd name="T66" fmla="*/ 1 w 137"/>
                <a:gd name="T67" fmla="*/ 1 h 240"/>
                <a:gd name="T68" fmla="*/ 1 w 137"/>
                <a:gd name="T69" fmla="*/ 1 h 240"/>
                <a:gd name="T70" fmla="*/ 1 w 137"/>
                <a:gd name="T71" fmla="*/ 1 h 240"/>
                <a:gd name="T72" fmla="*/ 1 w 137"/>
                <a:gd name="T73" fmla="*/ 1 h 240"/>
                <a:gd name="T74" fmla="*/ 1 w 137"/>
                <a:gd name="T75" fmla="*/ 1 h 240"/>
                <a:gd name="T76" fmla="*/ 1 w 137"/>
                <a:gd name="T77" fmla="*/ 1 h 240"/>
                <a:gd name="T78" fmla="*/ 1 w 137"/>
                <a:gd name="T79" fmla="*/ 1 h 240"/>
                <a:gd name="T80" fmla="*/ 1 w 137"/>
                <a:gd name="T81" fmla="*/ 0 h 24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7"/>
                <a:gd name="T124" fmla="*/ 0 h 240"/>
                <a:gd name="T125" fmla="*/ 137 w 137"/>
                <a:gd name="T126" fmla="*/ 240 h 24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7" h="240">
                  <a:moveTo>
                    <a:pt x="18" y="0"/>
                  </a:moveTo>
                  <a:lnTo>
                    <a:pt x="13" y="0"/>
                  </a:lnTo>
                  <a:lnTo>
                    <a:pt x="9" y="0"/>
                  </a:lnTo>
                  <a:lnTo>
                    <a:pt x="4" y="1"/>
                  </a:lnTo>
                  <a:lnTo>
                    <a:pt x="0" y="1"/>
                  </a:lnTo>
                  <a:lnTo>
                    <a:pt x="20" y="7"/>
                  </a:lnTo>
                  <a:lnTo>
                    <a:pt x="40" y="15"/>
                  </a:lnTo>
                  <a:lnTo>
                    <a:pt x="57" y="26"/>
                  </a:lnTo>
                  <a:lnTo>
                    <a:pt x="71" y="41"/>
                  </a:lnTo>
                  <a:lnTo>
                    <a:pt x="84" y="59"/>
                  </a:lnTo>
                  <a:lnTo>
                    <a:pt x="92" y="77"/>
                  </a:lnTo>
                  <a:lnTo>
                    <a:pt x="97" y="98"/>
                  </a:lnTo>
                  <a:lnTo>
                    <a:pt x="100" y="120"/>
                  </a:lnTo>
                  <a:lnTo>
                    <a:pt x="97" y="142"/>
                  </a:lnTo>
                  <a:lnTo>
                    <a:pt x="92" y="162"/>
                  </a:lnTo>
                  <a:lnTo>
                    <a:pt x="84" y="181"/>
                  </a:lnTo>
                  <a:lnTo>
                    <a:pt x="71" y="198"/>
                  </a:lnTo>
                  <a:lnTo>
                    <a:pt x="57" y="213"/>
                  </a:lnTo>
                  <a:lnTo>
                    <a:pt x="40" y="225"/>
                  </a:lnTo>
                  <a:lnTo>
                    <a:pt x="20" y="233"/>
                  </a:lnTo>
                  <a:lnTo>
                    <a:pt x="0" y="238"/>
                  </a:lnTo>
                  <a:lnTo>
                    <a:pt x="4" y="238"/>
                  </a:lnTo>
                  <a:lnTo>
                    <a:pt x="9" y="238"/>
                  </a:lnTo>
                  <a:lnTo>
                    <a:pt x="13" y="240"/>
                  </a:lnTo>
                  <a:lnTo>
                    <a:pt x="18" y="240"/>
                  </a:lnTo>
                  <a:lnTo>
                    <a:pt x="42" y="237"/>
                  </a:lnTo>
                  <a:lnTo>
                    <a:pt x="64" y="230"/>
                  </a:lnTo>
                  <a:lnTo>
                    <a:pt x="85" y="219"/>
                  </a:lnTo>
                  <a:lnTo>
                    <a:pt x="102" y="204"/>
                  </a:lnTo>
                  <a:lnTo>
                    <a:pt x="116" y="187"/>
                  </a:lnTo>
                  <a:lnTo>
                    <a:pt x="127" y="166"/>
                  </a:lnTo>
                  <a:lnTo>
                    <a:pt x="134" y="144"/>
                  </a:lnTo>
                  <a:lnTo>
                    <a:pt x="137" y="120"/>
                  </a:lnTo>
                  <a:lnTo>
                    <a:pt x="134" y="96"/>
                  </a:lnTo>
                  <a:lnTo>
                    <a:pt x="127" y="74"/>
                  </a:lnTo>
                  <a:lnTo>
                    <a:pt x="116" y="53"/>
                  </a:lnTo>
                  <a:lnTo>
                    <a:pt x="102" y="36"/>
                  </a:lnTo>
                  <a:lnTo>
                    <a:pt x="85" y="21"/>
                  </a:lnTo>
                  <a:lnTo>
                    <a:pt x="64" y="9"/>
                  </a:lnTo>
                  <a:lnTo>
                    <a:pt x="42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E09E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4" name="Freeform 6">
              <a:extLst>
                <a:ext uri="{FF2B5EF4-FFF2-40B4-BE49-F238E27FC236}">
                  <a16:creationId xmlns:a16="http://schemas.microsoft.com/office/drawing/2014/main" id="{881AA9E1-8F0F-4E2B-91E2-816B75BF4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9" y="3184"/>
              <a:ext cx="135" cy="186"/>
            </a:xfrm>
            <a:custGeom>
              <a:avLst/>
              <a:gdLst>
                <a:gd name="T0" fmla="*/ 0 w 271"/>
                <a:gd name="T1" fmla="*/ 1 h 372"/>
                <a:gd name="T2" fmla="*/ 0 w 271"/>
                <a:gd name="T3" fmla="*/ 1 h 372"/>
                <a:gd name="T4" fmla="*/ 0 w 271"/>
                <a:gd name="T5" fmla="*/ 0 h 372"/>
                <a:gd name="T6" fmla="*/ 0 w 271"/>
                <a:gd name="T7" fmla="*/ 0 h 372"/>
                <a:gd name="T8" fmla="*/ 0 w 271"/>
                <a:gd name="T9" fmla="*/ 1 h 372"/>
                <a:gd name="T10" fmla="*/ 0 w 271"/>
                <a:gd name="T11" fmla="*/ 1 h 3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1"/>
                <a:gd name="T19" fmla="*/ 0 h 372"/>
                <a:gd name="T20" fmla="*/ 271 w 271"/>
                <a:gd name="T21" fmla="*/ 372 h 3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1" h="372">
                  <a:moveTo>
                    <a:pt x="135" y="372"/>
                  </a:moveTo>
                  <a:lnTo>
                    <a:pt x="188" y="228"/>
                  </a:lnTo>
                  <a:lnTo>
                    <a:pt x="271" y="0"/>
                  </a:lnTo>
                  <a:lnTo>
                    <a:pt x="0" y="0"/>
                  </a:lnTo>
                  <a:lnTo>
                    <a:pt x="83" y="228"/>
                  </a:lnTo>
                  <a:lnTo>
                    <a:pt x="135" y="3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5" name="Freeform 7">
              <a:extLst>
                <a:ext uri="{FF2B5EF4-FFF2-40B4-BE49-F238E27FC236}">
                  <a16:creationId xmlns:a16="http://schemas.microsoft.com/office/drawing/2014/main" id="{8CC7D7A4-63B3-4EF1-A63A-4AA074FD10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1" y="3199"/>
              <a:ext cx="52" cy="171"/>
            </a:xfrm>
            <a:custGeom>
              <a:avLst/>
              <a:gdLst>
                <a:gd name="T0" fmla="*/ 0 w 105"/>
                <a:gd name="T1" fmla="*/ 0 h 341"/>
                <a:gd name="T2" fmla="*/ 0 w 105"/>
                <a:gd name="T3" fmla="*/ 0 h 341"/>
                <a:gd name="T4" fmla="*/ 0 w 105"/>
                <a:gd name="T5" fmla="*/ 1 h 341"/>
                <a:gd name="T6" fmla="*/ 0 w 105"/>
                <a:gd name="T7" fmla="*/ 1 h 341"/>
                <a:gd name="T8" fmla="*/ 0 w 105"/>
                <a:gd name="T9" fmla="*/ 1 h 341"/>
                <a:gd name="T10" fmla="*/ 0 w 105"/>
                <a:gd name="T11" fmla="*/ 1 h 341"/>
                <a:gd name="T12" fmla="*/ 0 w 105"/>
                <a:gd name="T13" fmla="*/ 1 h 341"/>
                <a:gd name="T14" fmla="*/ 0 w 105"/>
                <a:gd name="T15" fmla="*/ 0 h 341"/>
                <a:gd name="T16" fmla="*/ 0 w 105"/>
                <a:gd name="T17" fmla="*/ 0 h 3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5"/>
                <a:gd name="T28" fmla="*/ 0 h 341"/>
                <a:gd name="T29" fmla="*/ 105 w 105"/>
                <a:gd name="T30" fmla="*/ 341 h 3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5" h="341">
                  <a:moveTo>
                    <a:pt x="52" y="0"/>
                  </a:moveTo>
                  <a:lnTo>
                    <a:pt x="89" y="0"/>
                  </a:lnTo>
                  <a:lnTo>
                    <a:pt x="65" y="49"/>
                  </a:lnTo>
                  <a:lnTo>
                    <a:pt x="105" y="197"/>
                  </a:lnTo>
                  <a:lnTo>
                    <a:pt x="52" y="341"/>
                  </a:lnTo>
                  <a:lnTo>
                    <a:pt x="0" y="197"/>
                  </a:lnTo>
                  <a:lnTo>
                    <a:pt x="40" y="49"/>
                  </a:lnTo>
                  <a:lnTo>
                    <a:pt x="16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08" name="Text Box 8">
            <a:extLst>
              <a:ext uri="{FF2B5EF4-FFF2-40B4-BE49-F238E27FC236}">
                <a16:creationId xmlns:a16="http://schemas.microsoft.com/office/drawing/2014/main" id="{1E92C4AA-42B4-4FF5-AEE9-2C29FF564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76" y="1617664"/>
            <a:ext cx="3616325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CC"/>
              </a:buClr>
              <a:buSzPct val="100000"/>
              <a:buFont typeface="Comic Sans MS" panose="030F0702030302020204" pitchFamily="66" charset="0"/>
              <a:buNone/>
            </a:pPr>
            <a:r>
              <a:rPr lang="en-GB" altLang="en-US" sz="2800"/>
              <a:t>Το σημείο πρόσβασης δεν είναι σταθερό</a:t>
            </a:r>
          </a:p>
        </p:txBody>
      </p:sp>
      <p:grpSp>
        <p:nvGrpSpPr>
          <p:cNvPr id="21509" name="Group 9">
            <a:extLst>
              <a:ext uri="{FF2B5EF4-FFF2-40B4-BE49-F238E27FC236}">
                <a16:creationId xmlns:a16="http://schemas.microsoft.com/office/drawing/2014/main" id="{0262E7F0-C449-4281-9740-869F05839E0B}"/>
              </a:ext>
            </a:extLst>
          </p:cNvPr>
          <p:cNvGrpSpPr>
            <a:grpSpLocks/>
          </p:cNvGrpSpPr>
          <p:nvPr/>
        </p:nvGrpSpPr>
        <p:grpSpPr bwMode="auto">
          <a:xfrm>
            <a:off x="9355139" y="1671639"/>
            <a:ext cx="612775" cy="1216025"/>
            <a:chOff x="4933" y="1053"/>
            <a:chExt cx="386" cy="766"/>
          </a:xfrm>
        </p:grpSpPr>
        <p:sp>
          <p:nvSpPr>
            <p:cNvPr id="21526" name="Freeform 10">
              <a:extLst>
                <a:ext uri="{FF2B5EF4-FFF2-40B4-BE49-F238E27FC236}">
                  <a16:creationId xmlns:a16="http://schemas.microsoft.com/office/drawing/2014/main" id="{B3D9626D-0AE1-431F-894E-429B5A2BB8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3" y="1195"/>
              <a:ext cx="387" cy="625"/>
            </a:xfrm>
            <a:custGeom>
              <a:avLst/>
              <a:gdLst>
                <a:gd name="T0" fmla="*/ 1 w 774"/>
                <a:gd name="T1" fmla="*/ 0 h 1251"/>
                <a:gd name="T2" fmla="*/ 1 w 774"/>
                <a:gd name="T3" fmla="*/ 0 h 1251"/>
                <a:gd name="T4" fmla="*/ 1 w 774"/>
                <a:gd name="T5" fmla="*/ 0 h 1251"/>
                <a:gd name="T6" fmla="*/ 1 w 774"/>
                <a:gd name="T7" fmla="*/ 0 h 1251"/>
                <a:gd name="T8" fmla="*/ 0 w 774"/>
                <a:gd name="T9" fmla="*/ 0 h 1251"/>
                <a:gd name="T10" fmla="*/ 1 w 774"/>
                <a:gd name="T11" fmla="*/ 0 h 1251"/>
                <a:gd name="T12" fmla="*/ 1 w 774"/>
                <a:gd name="T13" fmla="*/ 0 h 1251"/>
                <a:gd name="T14" fmla="*/ 1 w 774"/>
                <a:gd name="T15" fmla="*/ 0 h 1251"/>
                <a:gd name="T16" fmla="*/ 1 w 774"/>
                <a:gd name="T17" fmla="*/ 0 h 1251"/>
                <a:gd name="T18" fmla="*/ 1 w 774"/>
                <a:gd name="T19" fmla="*/ 0 h 1251"/>
                <a:gd name="T20" fmla="*/ 1 w 774"/>
                <a:gd name="T21" fmla="*/ 0 h 1251"/>
                <a:gd name="T22" fmla="*/ 1 w 774"/>
                <a:gd name="T23" fmla="*/ 0 h 1251"/>
                <a:gd name="T24" fmla="*/ 1 w 774"/>
                <a:gd name="T25" fmla="*/ 0 h 1251"/>
                <a:gd name="T26" fmla="*/ 1 w 774"/>
                <a:gd name="T27" fmla="*/ 0 h 1251"/>
                <a:gd name="T28" fmla="*/ 1 w 774"/>
                <a:gd name="T29" fmla="*/ 0 h 125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74"/>
                <a:gd name="T46" fmla="*/ 0 h 1251"/>
                <a:gd name="T47" fmla="*/ 774 w 774"/>
                <a:gd name="T48" fmla="*/ 1251 h 125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74" h="1251">
                  <a:moveTo>
                    <a:pt x="774" y="615"/>
                  </a:moveTo>
                  <a:lnTo>
                    <a:pt x="622" y="0"/>
                  </a:lnTo>
                  <a:lnTo>
                    <a:pt x="387" y="0"/>
                  </a:lnTo>
                  <a:lnTo>
                    <a:pt x="152" y="0"/>
                  </a:lnTo>
                  <a:lnTo>
                    <a:pt x="0" y="615"/>
                  </a:lnTo>
                  <a:lnTo>
                    <a:pt x="84" y="638"/>
                  </a:lnTo>
                  <a:lnTo>
                    <a:pt x="174" y="409"/>
                  </a:lnTo>
                  <a:lnTo>
                    <a:pt x="220" y="1251"/>
                  </a:lnTo>
                  <a:lnTo>
                    <a:pt x="299" y="1251"/>
                  </a:lnTo>
                  <a:lnTo>
                    <a:pt x="387" y="654"/>
                  </a:lnTo>
                  <a:lnTo>
                    <a:pt x="475" y="1251"/>
                  </a:lnTo>
                  <a:lnTo>
                    <a:pt x="554" y="1251"/>
                  </a:lnTo>
                  <a:lnTo>
                    <a:pt x="600" y="409"/>
                  </a:lnTo>
                  <a:lnTo>
                    <a:pt x="690" y="638"/>
                  </a:lnTo>
                  <a:lnTo>
                    <a:pt x="774" y="615"/>
                  </a:lnTo>
                  <a:close/>
                </a:path>
              </a:pathLst>
            </a:custGeom>
            <a:solidFill>
              <a:srgbClr val="99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7" name="Freeform 11">
              <a:extLst>
                <a:ext uri="{FF2B5EF4-FFF2-40B4-BE49-F238E27FC236}">
                  <a16:creationId xmlns:a16="http://schemas.microsoft.com/office/drawing/2014/main" id="{C828F7A9-3190-4D43-9DAE-ED5A555DAD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1053"/>
              <a:ext cx="119" cy="120"/>
            </a:xfrm>
            <a:custGeom>
              <a:avLst/>
              <a:gdLst>
                <a:gd name="T0" fmla="*/ 0 w 239"/>
                <a:gd name="T1" fmla="*/ 1 h 240"/>
                <a:gd name="T2" fmla="*/ 0 w 239"/>
                <a:gd name="T3" fmla="*/ 1 h 240"/>
                <a:gd name="T4" fmla="*/ 0 w 239"/>
                <a:gd name="T5" fmla="*/ 1 h 240"/>
                <a:gd name="T6" fmla="*/ 0 w 239"/>
                <a:gd name="T7" fmla="*/ 1 h 240"/>
                <a:gd name="T8" fmla="*/ 0 w 239"/>
                <a:gd name="T9" fmla="*/ 1 h 240"/>
                <a:gd name="T10" fmla="*/ 0 w 239"/>
                <a:gd name="T11" fmla="*/ 1 h 240"/>
                <a:gd name="T12" fmla="*/ 0 w 239"/>
                <a:gd name="T13" fmla="*/ 1 h 240"/>
                <a:gd name="T14" fmla="*/ 0 w 239"/>
                <a:gd name="T15" fmla="*/ 1 h 240"/>
                <a:gd name="T16" fmla="*/ 0 w 239"/>
                <a:gd name="T17" fmla="*/ 1 h 240"/>
                <a:gd name="T18" fmla="*/ 0 w 239"/>
                <a:gd name="T19" fmla="*/ 1 h 240"/>
                <a:gd name="T20" fmla="*/ 0 w 239"/>
                <a:gd name="T21" fmla="*/ 1 h 240"/>
                <a:gd name="T22" fmla="*/ 0 w 239"/>
                <a:gd name="T23" fmla="*/ 1 h 240"/>
                <a:gd name="T24" fmla="*/ 0 w 239"/>
                <a:gd name="T25" fmla="*/ 1 h 240"/>
                <a:gd name="T26" fmla="*/ 0 w 239"/>
                <a:gd name="T27" fmla="*/ 1 h 240"/>
                <a:gd name="T28" fmla="*/ 0 w 239"/>
                <a:gd name="T29" fmla="*/ 1 h 240"/>
                <a:gd name="T30" fmla="*/ 0 w 239"/>
                <a:gd name="T31" fmla="*/ 1 h 240"/>
                <a:gd name="T32" fmla="*/ 0 w 239"/>
                <a:gd name="T33" fmla="*/ 0 h 240"/>
                <a:gd name="T34" fmla="*/ 0 w 239"/>
                <a:gd name="T35" fmla="*/ 1 h 240"/>
                <a:gd name="T36" fmla="*/ 0 w 239"/>
                <a:gd name="T37" fmla="*/ 1 h 240"/>
                <a:gd name="T38" fmla="*/ 0 w 239"/>
                <a:gd name="T39" fmla="*/ 1 h 240"/>
                <a:gd name="T40" fmla="*/ 0 w 239"/>
                <a:gd name="T41" fmla="*/ 1 h 240"/>
                <a:gd name="T42" fmla="*/ 0 w 239"/>
                <a:gd name="T43" fmla="*/ 1 h 240"/>
                <a:gd name="T44" fmla="*/ 0 w 239"/>
                <a:gd name="T45" fmla="*/ 1 h 240"/>
                <a:gd name="T46" fmla="*/ 0 w 239"/>
                <a:gd name="T47" fmla="*/ 1 h 240"/>
                <a:gd name="T48" fmla="*/ 0 w 239"/>
                <a:gd name="T49" fmla="*/ 1 h 240"/>
                <a:gd name="T50" fmla="*/ 0 w 239"/>
                <a:gd name="T51" fmla="*/ 1 h 240"/>
                <a:gd name="T52" fmla="*/ 0 w 239"/>
                <a:gd name="T53" fmla="*/ 1 h 240"/>
                <a:gd name="T54" fmla="*/ 0 w 239"/>
                <a:gd name="T55" fmla="*/ 1 h 240"/>
                <a:gd name="T56" fmla="*/ 0 w 239"/>
                <a:gd name="T57" fmla="*/ 1 h 240"/>
                <a:gd name="T58" fmla="*/ 0 w 239"/>
                <a:gd name="T59" fmla="*/ 1 h 240"/>
                <a:gd name="T60" fmla="*/ 0 w 239"/>
                <a:gd name="T61" fmla="*/ 1 h 240"/>
                <a:gd name="T62" fmla="*/ 0 w 239"/>
                <a:gd name="T63" fmla="*/ 1 h 240"/>
                <a:gd name="T64" fmla="*/ 0 w 239"/>
                <a:gd name="T65" fmla="*/ 1 h 2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9"/>
                <a:gd name="T100" fmla="*/ 0 h 240"/>
                <a:gd name="T101" fmla="*/ 239 w 239"/>
                <a:gd name="T102" fmla="*/ 240 h 2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9" h="240">
                  <a:moveTo>
                    <a:pt x="120" y="240"/>
                  </a:moveTo>
                  <a:lnTo>
                    <a:pt x="144" y="237"/>
                  </a:lnTo>
                  <a:lnTo>
                    <a:pt x="166" y="230"/>
                  </a:lnTo>
                  <a:lnTo>
                    <a:pt x="187" y="219"/>
                  </a:lnTo>
                  <a:lnTo>
                    <a:pt x="204" y="204"/>
                  </a:lnTo>
                  <a:lnTo>
                    <a:pt x="218" y="187"/>
                  </a:lnTo>
                  <a:lnTo>
                    <a:pt x="229" y="166"/>
                  </a:lnTo>
                  <a:lnTo>
                    <a:pt x="236" y="144"/>
                  </a:lnTo>
                  <a:lnTo>
                    <a:pt x="239" y="120"/>
                  </a:lnTo>
                  <a:lnTo>
                    <a:pt x="236" y="96"/>
                  </a:lnTo>
                  <a:lnTo>
                    <a:pt x="229" y="74"/>
                  </a:lnTo>
                  <a:lnTo>
                    <a:pt x="218" y="53"/>
                  </a:lnTo>
                  <a:lnTo>
                    <a:pt x="204" y="36"/>
                  </a:lnTo>
                  <a:lnTo>
                    <a:pt x="187" y="21"/>
                  </a:lnTo>
                  <a:lnTo>
                    <a:pt x="166" y="9"/>
                  </a:lnTo>
                  <a:lnTo>
                    <a:pt x="144" y="2"/>
                  </a:lnTo>
                  <a:lnTo>
                    <a:pt x="120" y="0"/>
                  </a:lnTo>
                  <a:lnTo>
                    <a:pt x="96" y="2"/>
                  </a:lnTo>
                  <a:lnTo>
                    <a:pt x="74" y="9"/>
                  </a:lnTo>
                  <a:lnTo>
                    <a:pt x="53" y="21"/>
                  </a:lnTo>
                  <a:lnTo>
                    <a:pt x="36" y="36"/>
                  </a:lnTo>
                  <a:lnTo>
                    <a:pt x="21" y="53"/>
                  </a:lnTo>
                  <a:lnTo>
                    <a:pt x="9" y="74"/>
                  </a:lnTo>
                  <a:lnTo>
                    <a:pt x="3" y="96"/>
                  </a:lnTo>
                  <a:lnTo>
                    <a:pt x="0" y="120"/>
                  </a:lnTo>
                  <a:lnTo>
                    <a:pt x="3" y="144"/>
                  </a:lnTo>
                  <a:lnTo>
                    <a:pt x="9" y="166"/>
                  </a:lnTo>
                  <a:lnTo>
                    <a:pt x="21" y="187"/>
                  </a:lnTo>
                  <a:lnTo>
                    <a:pt x="36" y="204"/>
                  </a:lnTo>
                  <a:lnTo>
                    <a:pt x="53" y="219"/>
                  </a:lnTo>
                  <a:lnTo>
                    <a:pt x="74" y="230"/>
                  </a:lnTo>
                  <a:lnTo>
                    <a:pt x="96" y="237"/>
                  </a:lnTo>
                  <a:lnTo>
                    <a:pt x="120" y="240"/>
                  </a:lnTo>
                  <a:close/>
                </a:path>
              </a:pathLst>
            </a:custGeom>
            <a:solidFill>
              <a:srgbClr val="EFCE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8" name="Freeform 12">
              <a:extLst>
                <a:ext uri="{FF2B5EF4-FFF2-40B4-BE49-F238E27FC236}">
                  <a16:creationId xmlns:a16="http://schemas.microsoft.com/office/drawing/2014/main" id="{C498E9CC-68E4-4F10-A600-97FDAFEFA7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7" y="1053"/>
              <a:ext cx="69" cy="120"/>
            </a:xfrm>
            <a:custGeom>
              <a:avLst/>
              <a:gdLst>
                <a:gd name="T0" fmla="*/ 1 w 137"/>
                <a:gd name="T1" fmla="*/ 0 h 240"/>
                <a:gd name="T2" fmla="*/ 1 w 137"/>
                <a:gd name="T3" fmla="*/ 0 h 240"/>
                <a:gd name="T4" fmla="*/ 1 w 137"/>
                <a:gd name="T5" fmla="*/ 0 h 240"/>
                <a:gd name="T6" fmla="*/ 1 w 137"/>
                <a:gd name="T7" fmla="*/ 1 h 240"/>
                <a:gd name="T8" fmla="*/ 0 w 137"/>
                <a:gd name="T9" fmla="*/ 1 h 240"/>
                <a:gd name="T10" fmla="*/ 1 w 137"/>
                <a:gd name="T11" fmla="*/ 1 h 240"/>
                <a:gd name="T12" fmla="*/ 1 w 137"/>
                <a:gd name="T13" fmla="*/ 1 h 240"/>
                <a:gd name="T14" fmla="*/ 1 w 137"/>
                <a:gd name="T15" fmla="*/ 1 h 240"/>
                <a:gd name="T16" fmla="*/ 1 w 137"/>
                <a:gd name="T17" fmla="*/ 1 h 240"/>
                <a:gd name="T18" fmla="*/ 1 w 137"/>
                <a:gd name="T19" fmla="*/ 1 h 240"/>
                <a:gd name="T20" fmla="*/ 1 w 137"/>
                <a:gd name="T21" fmla="*/ 1 h 240"/>
                <a:gd name="T22" fmla="*/ 1 w 137"/>
                <a:gd name="T23" fmla="*/ 1 h 240"/>
                <a:gd name="T24" fmla="*/ 1 w 137"/>
                <a:gd name="T25" fmla="*/ 1 h 240"/>
                <a:gd name="T26" fmla="*/ 1 w 137"/>
                <a:gd name="T27" fmla="*/ 1 h 240"/>
                <a:gd name="T28" fmla="*/ 1 w 137"/>
                <a:gd name="T29" fmla="*/ 1 h 240"/>
                <a:gd name="T30" fmla="*/ 1 w 137"/>
                <a:gd name="T31" fmla="*/ 1 h 240"/>
                <a:gd name="T32" fmla="*/ 1 w 137"/>
                <a:gd name="T33" fmla="*/ 1 h 240"/>
                <a:gd name="T34" fmla="*/ 1 w 137"/>
                <a:gd name="T35" fmla="*/ 1 h 240"/>
                <a:gd name="T36" fmla="*/ 1 w 137"/>
                <a:gd name="T37" fmla="*/ 1 h 240"/>
                <a:gd name="T38" fmla="*/ 1 w 137"/>
                <a:gd name="T39" fmla="*/ 1 h 240"/>
                <a:gd name="T40" fmla="*/ 0 w 137"/>
                <a:gd name="T41" fmla="*/ 1 h 240"/>
                <a:gd name="T42" fmla="*/ 1 w 137"/>
                <a:gd name="T43" fmla="*/ 1 h 240"/>
                <a:gd name="T44" fmla="*/ 1 w 137"/>
                <a:gd name="T45" fmla="*/ 1 h 240"/>
                <a:gd name="T46" fmla="*/ 1 w 137"/>
                <a:gd name="T47" fmla="*/ 1 h 240"/>
                <a:gd name="T48" fmla="*/ 1 w 137"/>
                <a:gd name="T49" fmla="*/ 1 h 240"/>
                <a:gd name="T50" fmla="*/ 1 w 137"/>
                <a:gd name="T51" fmla="*/ 1 h 240"/>
                <a:gd name="T52" fmla="*/ 1 w 137"/>
                <a:gd name="T53" fmla="*/ 1 h 240"/>
                <a:gd name="T54" fmla="*/ 1 w 137"/>
                <a:gd name="T55" fmla="*/ 1 h 240"/>
                <a:gd name="T56" fmla="*/ 1 w 137"/>
                <a:gd name="T57" fmla="*/ 1 h 240"/>
                <a:gd name="T58" fmla="*/ 1 w 137"/>
                <a:gd name="T59" fmla="*/ 1 h 240"/>
                <a:gd name="T60" fmla="*/ 1 w 137"/>
                <a:gd name="T61" fmla="*/ 1 h 240"/>
                <a:gd name="T62" fmla="*/ 1 w 137"/>
                <a:gd name="T63" fmla="*/ 1 h 240"/>
                <a:gd name="T64" fmla="*/ 1 w 137"/>
                <a:gd name="T65" fmla="*/ 1 h 240"/>
                <a:gd name="T66" fmla="*/ 1 w 137"/>
                <a:gd name="T67" fmla="*/ 1 h 240"/>
                <a:gd name="T68" fmla="*/ 1 w 137"/>
                <a:gd name="T69" fmla="*/ 1 h 240"/>
                <a:gd name="T70" fmla="*/ 1 w 137"/>
                <a:gd name="T71" fmla="*/ 1 h 240"/>
                <a:gd name="T72" fmla="*/ 1 w 137"/>
                <a:gd name="T73" fmla="*/ 1 h 240"/>
                <a:gd name="T74" fmla="*/ 1 w 137"/>
                <a:gd name="T75" fmla="*/ 1 h 240"/>
                <a:gd name="T76" fmla="*/ 1 w 137"/>
                <a:gd name="T77" fmla="*/ 1 h 240"/>
                <a:gd name="T78" fmla="*/ 1 w 137"/>
                <a:gd name="T79" fmla="*/ 1 h 240"/>
                <a:gd name="T80" fmla="*/ 1 w 137"/>
                <a:gd name="T81" fmla="*/ 0 h 24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7"/>
                <a:gd name="T124" fmla="*/ 0 h 240"/>
                <a:gd name="T125" fmla="*/ 137 w 137"/>
                <a:gd name="T126" fmla="*/ 240 h 24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7" h="240">
                  <a:moveTo>
                    <a:pt x="18" y="0"/>
                  </a:moveTo>
                  <a:lnTo>
                    <a:pt x="13" y="0"/>
                  </a:lnTo>
                  <a:lnTo>
                    <a:pt x="9" y="0"/>
                  </a:lnTo>
                  <a:lnTo>
                    <a:pt x="4" y="1"/>
                  </a:lnTo>
                  <a:lnTo>
                    <a:pt x="0" y="1"/>
                  </a:lnTo>
                  <a:lnTo>
                    <a:pt x="20" y="7"/>
                  </a:lnTo>
                  <a:lnTo>
                    <a:pt x="40" y="15"/>
                  </a:lnTo>
                  <a:lnTo>
                    <a:pt x="57" y="26"/>
                  </a:lnTo>
                  <a:lnTo>
                    <a:pt x="71" y="41"/>
                  </a:lnTo>
                  <a:lnTo>
                    <a:pt x="84" y="59"/>
                  </a:lnTo>
                  <a:lnTo>
                    <a:pt x="92" y="77"/>
                  </a:lnTo>
                  <a:lnTo>
                    <a:pt x="97" y="98"/>
                  </a:lnTo>
                  <a:lnTo>
                    <a:pt x="100" y="120"/>
                  </a:lnTo>
                  <a:lnTo>
                    <a:pt x="97" y="142"/>
                  </a:lnTo>
                  <a:lnTo>
                    <a:pt x="92" y="162"/>
                  </a:lnTo>
                  <a:lnTo>
                    <a:pt x="84" y="181"/>
                  </a:lnTo>
                  <a:lnTo>
                    <a:pt x="71" y="198"/>
                  </a:lnTo>
                  <a:lnTo>
                    <a:pt x="57" y="213"/>
                  </a:lnTo>
                  <a:lnTo>
                    <a:pt x="40" y="225"/>
                  </a:lnTo>
                  <a:lnTo>
                    <a:pt x="20" y="233"/>
                  </a:lnTo>
                  <a:lnTo>
                    <a:pt x="0" y="238"/>
                  </a:lnTo>
                  <a:lnTo>
                    <a:pt x="4" y="238"/>
                  </a:lnTo>
                  <a:lnTo>
                    <a:pt x="9" y="238"/>
                  </a:lnTo>
                  <a:lnTo>
                    <a:pt x="13" y="240"/>
                  </a:lnTo>
                  <a:lnTo>
                    <a:pt x="18" y="240"/>
                  </a:lnTo>
                  <a:lnTo>
                    <a:pt x="42" y="237"/>
                  </a:lnTo>
                  <a:lnTo>
                    <a:pt x="64" y="230"/>
                  </a:lnTo>
                  <a:lnTo>
                    <a:pt x="85" y="219"/>
                  </a:lnTo>
                  <a:lnTo>
                    <a:pt x="102" y="204"/>
                  </a:lnTo>
                  <a:lnTo>
                    <a:pt x="116" y="187"/>
                  </a:lnTo>
                  <a:lnTo>
                    <a:pt x="127" y="166"/>
                  </a:lnTo>
                  <a:lnTo>
                    <a:pt x="134" y="144"/>
                  </a:lnTo>
                  <a:lnTo>
                    <a:pt x="137" y="120"/>
                  </a:lnTo>
                  <a:lnTo>
                    <a:pt x="134" y="96"/>
                  </a:lnTo>
                  <a:lnTo>
                    <a:pt x="127" y="74"/>
                  </a:lnTo>
                  <a:lnTo>
                    <a:pt x="116" y="53"/>
                  </a:lnTo>
                  <a:lnTo>
                    <a:pt x="102" y="36"/>
                  </a:lnTo>
                  <a:lnTo>
                    <a:pt x="85" y="21"/>
                  </a:lnTo>
                  <a:lnTo>
                    <a:pt x="64" y="9"/>
                  </a:lnTo>
                  <a:lnTo>
                    <a:pt x="42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E09E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9" name="Freeform 13">
              <a:extLst>
                <a:ext uri="{FF2B5EF4-FFF2-40B4-BE49-F238E27FC236}">
                  <a16:creationId xmlns:a16="http://schemas.microsoft.com/office/drawing/2014/main" id="{F8D484AD-9F32-492A-95CC-156101F1D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9" y="1195"/>
              <a:ext cx="135" cy="186"/>
            </a:xfrm>
            <a:custGeom>
              <a:avLst/>
              <a:gdLst>
                <a:gd name="T0" fmla="*/ 0 w 271"/>
                <a:gd name="T1" fmla="*/ 1 h 372"/>
                <a:gd name="T2" fmla="*/ 0 w 271"/>
                <a:gd name="T3" fmla="*/ 1 h 372"/>
                <a:gd name="T4" fmla="*/ 0 w 271"/>
                <a:gd name="T5" fmla="*/ 0 h 372"/>
                <a:gd name="T6" fmla="*/ 0 w 271"/>
                <a:gd name="T7" fmla="*/ 0 h 372"/>
                <a:gd name="T8" fmla="*/ 0 w 271"/>
                <a:gd name="T9" fmla="*/ 1 h 372"/>
                <a:gd name="T10" fmla="*/ 0 w 271"/>
                <a:gd name="T11" fmla="*/ 1 h 3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1"/>
                <a:gd name="T19" fmla="*/ 0 h 372"/>
                <a:gd name="T20" fmla="*/ 271 w 271"/>
                <a:gd name="T21" fmla="*/ 372 h 3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1" h="372">
                  <a:moveTo>
                    <a:pt x="135" y="372"/>
                  </a:moveTo>
                  <a:lnTo>
                    <a:pt x="188" y="228"/>
                  </a:lnTo>
                  <a:lnTo>
                    <a:pt x="271" y="0"/>
                  </a:lnTo>
                  <a:lnTo>
                    <a:pt x="0" y="0"/>
                  </a:lnTo>
                  <a:lnTo>
                    <a:pt x="83" y="228"/>
                  </a:lnTo>
                  <a:lnTo>
                    <a:pt x="135" y="3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0" name="Freeform 14">
              <a:extLst>
                <a:ext uri="{FF2B5EF4-FFF2-40B4-BE49-F238E27FC236}">
                  <a16:creationId xmlns:a16="http://schemas.microsoft.com/office/drawing/2014/main" id="{4A7177BA-AFE9-4F5D-95A5-9715EAC9C9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1" y="1210"/>
              <a:ext cx="52" cy="171"/>
            </a:xfrm>
            <a:custGeom>
              <a:avLst/>
              <a:gdLst>
                <a:gd name="T0" fmla="*/ 0 w 105"/>
                <a:gd name="T1" fmla="*/ 0 h 341"/>
                <a:gd name="T2" fmla="*/ 0 w 105"/>
                <a:gd name="T3" fmla="*/ 0 h 341"/>
                <a:gd name="T4" fmla="*/ 0 w 105"/>
                <a:gd name="T5" fmla="*/ 1 h 341"/>
                <a:gd name="T6" fmla="*/ 0 w 105"/>
                <a:gd name="T7" fmla="*/ 1 h 341"/>
                <a:gd name="T8" fmla="*/ 0 w 105"/>
                <a:gd name="T9" fmla="*/ 1 h 341"/>
                <a:gd name="T10" fmla="*/ 0 w 105"/>
                <a:gd name="T11" fmla="*/ 1 h 341"/>
                <a:gd name="T12" fmla="*/ 0 w 105"/>
                <a:gd name="T13" fmla="*/ 1 h 341"/>
                <a:gd name="T14" fmla="*/ 0 w 105"/>
                <a:gd name="T15" fmla="*/ 0 h 341"/>
                <a:gd name="T16" fmla="*/ 0 w 105"/>
                <a:gd name="T17" fmla="*/ 0 h 3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5"/>
                <a:gd name="T28" fmla="*/ 0 h 341"/>
                <a:gd name="T29" fmla="*/ 105 w 105"/>
                <a:gd name="T30" fmla="*/ 341 h 3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5" h="341">
                  <a:moveTo>
                    <a:pt x="52" y="0"/>
                  </a:moveTo>
                  <a:lnTo>
                    <a:pt x="89" y="0"/>
                  </a:lnTo>
                  <a:lnTo>
                    <a:pt x="65" y="49"/>
                  </a:lnTo>
                  <a:lnTo>
                    <a:pt x="105" y="197"/>
                  </a:lnTo>
                  <a:lnTo>
                    <a:pt x="52" y="341"/>
                  </a:lnTo>
                  <a:lnTo>
                    <a:pt x="0" y="197"/>
                  </a:lnTo>
                  <a:lnTo>
                    <a:pt x="40" y="49"/>
                  </a:lnTo>
                  <a:lnTo>
                    <a:pt x="16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1510" name="Picture 15">
            <a:extLst>
              <a:ext uri="{FF2B5EF4-FFF2-40B4-BE49-F238E27FC236}">
                <a16:creationId xmlns:a16="http://schemas.microsoft.com/office/drawing/2014/main" id="{83A27490-2C5D-4E64-B485-2101A61EA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064" y="3365500"/>
            <a:ext cx="5857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1511" name="Picture 16">
            <a:extLst>
              <a:ext uri="{FF2B5EF4-FFF2-40B4-BE49-F238E27FC236}">
                <a16:creationId xmlns:a16="http://schemas.microsoft.com/office/drawing/2014/main" id="{D8FD33AE-84AD-4E1B-82C4-3E90EE682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39" y="3763963"/>
            <a:ext cx="5857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21512" name="Group 17">
            <a:extLst>
              <a:ext uri="{FF2B5EF4-FFF2-40B4-BE49-F238E27FC236}">
                <a16:creationId xmlns:a16="http://schemas.microsoft.com/office/drawing/2014/main" id="{3355F4AF-B0B5-47AF-BF17-C9378E283B6E}"/>
              </a:ext>
            </a:extLst>
          </p:cNvPr>
          <p:cNvGrpSpPr>
            <a:grpSpLocks/>
          </p:cNvGrpSpPr>
          <p:nvPr/>
        </p:nvGrpSpPr>
        <p:grpSpPr bwMode="auto">
          <a:xfrm>
            <a:off x="4699000" y="2044700"/>
            <a:ext cx="4505326" cy="2638426"/>
            <a:chOff x="2000" y="1288"/>
            <a:chExt cx="2838" cy="1662"/>
          </a:xfrm>
        </p:grpSpPr>
        <p:grpSp>
          <p:nvGrpSpPr>
            <p:cNvPr id="21513" name="Group 18">
              <a:extLst>
                <a:ext uri="{FF2B5EF4-FFF2-40B4-BE49-F238E27FC236}">
                  <a16:creationId xmlns:a16="http://schemas.microsoft.com/office/drawing/2014/main" id="{E242775F-05D7-4A43-8C8E-60F7F6C36F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63" y="1288"/>
              <a:ext cx="2475" cy="1662"/>
              <a:chOff x="2363" y="1288"/>
              <a:chExt cx="2475" cy="1662"/>
            </a:xfrm>
          </p:grpSpPr>
          <p:sp>
            <p:nvSpPr>
              <p:cNvPr id="21515" name="Line 19">
                <a:extLst>
                  <a:ext uri="{FF2B5EF4-FFF2-40B4-BE49-F238E27FC236}">
                    <a16:creationId xmlns:a16="http://schemas.microsoft.com/office/drawing/2014/main" id="{D231289E-7D8B-4771-BC3E-FD8D7310BA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63" y="2240"/>
                <a:ext cx="427" cy="193"/>
              </a:xfrm>
              <a:prstGeom prst="line">
                <a:avLst/>
              </a:prstGeom>
              <a:noFill/>
              <a:ln w="38160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6" name="Line 20">
                <a:extLst>
                  <a:ext uri="{FF2B5EF4-FFF2-40B4-BE49-F238E27FC236}">
                    <a16:creationId xmlns:a16="http://schemas.microsoft.com/office/drawing/2014/main" id="{938E7D41-D4EE-4BB2-A590-92652B3AD9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70" y="1541"/>
                <a:ext cx="427" cy="193"/>
              </a:xfrm>
              <a:prstGeom prst="line">
                <a:avLst/>
              </a:prstGeom>
              <a:noFill/>
              <a:ln w="38160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1517" name="Picture 21">
                <a:extLst>
                  <a:ext uri="{FF2B5EF4-FFF2-40B4-BE49-F238E27FC236}">
                    <a16:creationId xmlns:a16="http://schemas.microsoft.com/office/drawing/2014/main" id="{C5BB8EAB-5D07-4AD5-9419-1E0428D37D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7" y="1288"/>
                <a:ext cx="402" cy="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21518" name="Picture 22">
                <a:extLst>
                  <a:ext uri="{FF2B5EF4-FFF2-40B4-BE49-F238E27FC236}">
                    <a16:creationId xmlns:a16="http://schemas.microsoft.com/office/drawing/2014/main" id="{0FE72B27-5F3B-48A0-85DD-47E26A4491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85" y="2194"/>
                <a:ext cx="353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21519" name="Line 23">
                <a:extLst>
                  <a:ext uri="{FF2B5EF4-FFF2-40B4-BE49-F238E27FC236}">
                    <a16:creationId xmlns:a16="http://schemas.microsoft.com/office/drawing/2014/main" id="{5DB24AA6-037F-4979-81C7-67B99D5872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56" y="2069"/>
                <a:ext cx="504" cy="240"/>
              </a:xfrm>
              <a:prstGeom prst="line">
                <a:avLst/>
              </a:prstGeom>
              <a:noFill/>
              <a:ln w="38160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0" name="Line 24">
                <a:extLst>
                  <a:ext uri="{FF2B5EF4-FFF2-40B4-BE49-F238E27FC236}">
                    <a16:creationId xmlns:a16="http://schemas.microsoft.com/office/drawing/2014/main" id="{FF26BD10-5D89-4F58-BA52-8244E66413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0" y="2285"/>
                <a:ext cx="320" cy="344"/>
              </a:xfrm>
              <a:prstGeom prst="line">
                <a:avLst/>
              </a:prstGeom>
              <a:noFill/>
              <a:ln w="38160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1" name="Line 25">
                <a:extLst>
                  <a:ext uri="{FF2B5EF4-FFF2-40B4-BE49-F238E27FC236}">
                    <a16:creationId xmlns:a16="http://schemas.microsoft.com/office/drawing/2014/main" id="{95ED52AF-71B8-41F6-9096-A0B9649285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34" y="2365"/>
                <a:ext cx="76" cy="376"/>
              </a:xfrm>
              <a:prstGeom prst="line">
                <a:avLst/>
              </a:prstGeom>
              <a:noFill/>
              <a:ln w="38160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1522" name="Picture 26">
                <a:extLst>
                  <a:ext uri="{FF2B5EF4-FFF2-40B4-BE49-F238E27FC236}">
                    <a16:creationId xmlns:a16="http://schemas.microsoft.com/office/drawing/2014/main" id="{DDBF95C7-C884-40A7-B8F3-431A323016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6" y="2579"/>
                <a:ext cx="373" cy="3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21523" name="Picture 27">
                <a:extLst>
                  <a:ext uri="{FF2B5EF4-FFF2-40B4-BE49-F238E27FC236}">
                    <a16:creationId xmlns:a16="http://schemas.microsoft.com/office/drawing/2014/main" id="{043418B0-9D2C-4CEC-96BA-AA01852E13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58" y="2427"/>
                <a:ext cx="429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21524" name="AutoShape 28">
                <a:extLst>
                  <a:ext uri="{FF2B5EF4-FFF2-40B4-BE49-F238E27FC236}">
                    <a16:creationId xmlns:a16="http://schemas.microsoft.com/office/drawing/2014/main" id="{303BE8DA-0DCC-4C85-992B-F0765CF872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0" y="1369"/>
                <a:ext cx="1740" cy="116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1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79 w 21600"/>
                  <a:gd name="T13" fmla="*/ 3260 h 21600"/>
                  <a:gd name="T14" fmla="*/ 17081 w 21600"/>
                  <a:gd name="T15" fmla="*/ 1733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lnTo>
                      <a:pt x="1949" y="7180"/>
                    </a:ln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66FF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933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5" name="Text Box 29">
                <a:extLst>
                  <a:ext uri="{FF2B5EF4-FFF2-40B4-BE49-F238E27FC236}">
                    <a16:creationId xmlns:a16="http://schemas.microsoft.com/office/drawing/2014/main" id="{0F4E748F-5226-4804-8450-7A0DD03B2A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03" y="1673"/>
                <a:ext cx="842" cy="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32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n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n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>
                    <a:srgbClr val="003366"/>
                  </a:buClr>
                  <a:buSzPct val="100000"/>
                  <a:buFont typeface="Comic Sans MS" panose="030F0702030302020204" pitchFamily="66" charset="0"/>
                  <a:buNone/>
                </a:pPr>
                <a:r>
                  <a:rPr lang="en-GB" altLang="en-US" sz="1800">
                    <a:solidFill>
                      <a:srgbClr val="003366"/>
                    </a:solidFill>
                    <a:latin typeface="Comic Sans MS" panose="030F0702030302020204" pitchFamily="66" charset="0"/>
                  </a:rPr>
                  <a:t>Δίκτυο</a:t>
                </a:r>
              </a:p>
              <a:p>
                <a:pPr eaLnBrk="1" hangingPunct="1">
                  <a:spcBef>
                    <a:spcPct val="0"/>
                  </a:spcBef>
                  <a:buClr>
                    <a:srgbClr val="003366"/>
                  </a:buClr>
                  <a:buSzPct val="100000"/>
                  <a:buFont typeface="Comic Sans MS" panose="030F0702030302020204" pitchFamily="66" charset="0"/>
                  <a:buChar char="•"/>
                </a:pPr>
                <a:r>
                  <a:rPr lang="en-GB" altLang="en-US" sz="1800">
                    <a:solidFill>
                      <a:srgbClr val="003366"/>
                    </a:solidFill>
                    <a:latin typeface="Comic Sans MS" panose="030F0702030302020204" pitchFamily="66" charset="0"/>
                  </a:rPr>
                  <a:t>ενσύρματο</a:t>
                </a:r>
              </a:p>
              <a:p>
                <a:pPr eaLnBrk="1" hangingPunct="1">
                  <a:spcBef>
                    <a:spcPct val="0"/>
                  </a:spcBef>
                  <a:buClr>
                    <a:srgbClr val="003366"/>
                  </a:buClr>
                  <a:buSzPct val="100000"/>
                  <a:buFont typeface="Comic Sans MS" panose="030F0702030302020204" pitchFamily="66" charset="0"/>
                  <a:buChar char="•"/>
                </a:pPr>
                <a:r>
                  <a:rPr lang="en-GB" altLang="en-US" sz="1800">
                    <a:solidFill>
                      <a:srgbClr val="003366"/>
                    </a:solidFill>
                    <a:latin typeface="Comic Sans MS" panose="030F0702030302020204" pitchFamily="66" charset="0"/>
                  </a:rPr>
                  <a:t>ασύρματο</a:t>
                </a:r>
              </a:p>
            </p:txBody>
          </p:sp>
        </p:grpSp>
        <p:pic>
          <p:nvPicPr>
            <p:cNvPr id="21514" name="Picture 30">
              <a:extLst>
                <a:ext uri="{FF2B5EF4-FFF2-40B4-BE49-F238E27FC236}">
                  <a16:creationId xmlns:a16="http://schemas.microsoft.com/office/drawing/2014/main" id="{0374C6E3-3803-46FD-B7F2-A0106601D7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0" y="2304"/>
              <a:ext cx="462" cy="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638E3-FD46-4BA1-8F50-7173E1BE3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Mobile devices</a:t>
            </a:r>
            <a:endParaRPr lang="el-GR" dirty="0"/>
          </a:p>
        </p:txBody>
      </p:sp>
      <p:pic>
        <p:nvPicPr>
          <p:cNvPr id="23555" name="Picture 2">
            <a:extLst>
              <a:ext uri="{FF2B5EF4-FFF2-40B4-BE49-F238E27FC236}">
                <a16:creationId xmlns:a16="http://schemas.microsoft.com/office/drawing/2014/main" id="{B84C67EF-C1D7-4590-8602-BDC39B109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1773238"/>
            <a:ext cx="8259763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9E98-7E05-4EDB-9DA3-6F96A5604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Mobile/Wireless networks</a:t>
            </a:r>
            <a:endParaRPr lang="el-GR" dirty="0"/>
          </a:p>
        </p:txBody>
      </p:sp>
      <p:pic>
        <p:nvPicPr>
          <p:cNvPr id="24579" name="Picture 2">
            <a:extLst>
              <a:ext uri="{FF2B5EF4-FFF2-40B4-BE49-F238E27FC236}">
                <a16:creationId xmlns:a16="http://schemas.microsoft.com/office/drawing/2014/main" id="{C2FCF239-556F-411A-9A4D-1699C633E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1538288"/>
            <a:ext cx="8059737" cy="46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A7BF9-CAAC-4BE7-8155-0EE9BE825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Κινητές και Ασύρματες υπηρεσίες</a:t>
            </a:r>
          </a:p>
        </p:txBody>
      </p:sp>
      <p:pic>
        <p:nvPicPr>
          <p:cNvPr id="25603" name="Picture 2">
            <a:extLst>
              <a:ext uri="{FF2B5EF4-FFF2-40B4-BE49-F238E27FC236}">
                <a16:creationId xmlns:a16="http://schemas.microsoft.com/office/drawing/2014/main" id="{B8E935B5-9B92-4AA7-AAA4-0F4C1015E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1844676"/>
            <a:ext cx="7847012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AAF83-4E51-4B29-BC9B-426704A35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Επικαλυπτόμενα Δίκτυα</a:t>
            </a:r>
            <a:br>
              <a:rPr lang="el-GR" dirty="0"/>
            </a:br>
            <a:r>
              <a:rPr lang="el-GR" sz="3200" dirty="0">
                <a:solidFill>
                  <a:srgbClr val="FF0000"/>
                </a:solidFill>
              </a:rPr>
              <a:t>Στόχος</a:t>
            </a:r>
          </a:p>
        </p:txBody>
      </p:sp>
      <p:pic>
        <p:nvPicPr>
          <p:cNvPr id="26627" name="Picture 2">
            <a:extLst>
              <a:ext uri="{FF2B5EF4-FFF2-40B4-BE49-F238E27FC236}">
                <a16:creationId xmlns:a16="http://schemas.microsoft.com/office/drawing/2014/main" id="{45456973-8A54-4D69-B9F5-B0FF76879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1" y="1628775"/>
            <a:ext cx="6384925" cy="433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>
            <a:extLst>
              <a:ext uri="{FF2B5EF4-FFF2-40B4-BE49-F238E27FC236}">
                <a16:creationId xmlns:a16="http://schemas.microsoft.com/office/drawing/2014/main" id="{C61B15D1-04D1-4018-AFEC-3DE1B5672DD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981201" y="115889"/>
            <a:ext cx="8232775" cy="1512887"/>
          </a:xfrm>
        </p:spPr>
        <p:txBody>
          <a:bodyPr vert="horz" lIns="90000" tIns="46800" rIns="90000" bIns="46800" rtlCol="0" anchor="b"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0" dirty="0" err="1"/>
              <a:t>Κυψελωτά</a:t>
            </a:r>
            <a:r>
              <a:rPr lang="en-GB" b="0" dirty="0"/>
              <a:t> </a:t>
            </a:r>
            <a:r>
              <a:rPr lang="en-GB" b="0" dirty="0" err="1"/>
              <a:t>δίκτυα</a:t>
            </a:r>
            <a:r>
              <a:rPr lang="en-GB" b="0" dirty="0"/>
              <a:t> 2ης </a:t>
            </a:r>
            <a:r>
              <a:rPr lang="en-GB" b="0" dirty="0" err="1"/>
              <a:t>γενιάς</a:t>
            </a:r>
            <a:br>
              <a:rPr lang="el-GR" b="0" dirty="0"/>
            </a:br>
            <a:r>
              <a:rPr lang="el-GR" b="0" dirty="0">
                <a:solidFill>
                  <a:srgbClr val="FF0000"/>
                </a:solidFill>
              </a:rPr>
              <a:t> Ενδεικτικά</a:t>
            </a:r>
            <a:endParaRPr lang="en-GB" b="0" dirty="0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13156D0C-71AA-45A1-BDEB-72DCDA6020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0" y="1282700"/>
            <a:ext cx="8001000" cy="5245100"/>
          </a:xfrm>
        </p:spPr>
        <p:txBody>
          <a:bodyPr vert="horz" lIns="90000" tIns="46800" rIns="90000" bIns="46800" rtlCol="0">
            <a:normAutofit lnSpcReduction="10000"/>
          </a:bodyPr>
          <a:lstStyle/>
          <a:p>
            <a:pPr>
              <a:lnSpc>
                <a:spcPct val="180000"/>
              </a:lnSpc>
              <a:spcBef>
                <a:spcPts val="8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600" dirty="0"/>
              <a:t>GSM</a:t>
            </a:r>
          </a:p>
          <a:p>
            <a:pPr>
              <a:lnSpc>
                <a:spcPct val="180000"/>
              </a:lnSpc>
              <a:spcBef>
                <a:spcPts val="8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600" dirty="0"/>
              <a:t>DCS 1800</a:t>
            </a:r>
          </a:p>
          <a:p>
            <a:pPr>
              <a:lnSpc>
                <a:spcPct val="180000"/>
              </a:lnSpc>
              <a:spcBef>
                <a:spcPts val="8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600" dirty="0"/>
              <a:t>HSCSD</a:t>
            </a:r>
          </a:p>
          <a:p>
            <a:pPr>
              <a:lnSpc>
                <a:spcPct val="180000"/>
              </a:lnSpc>
              <a:spcBef>
                <a:spcPts val="8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600" dirty="0"/>
              <a:t>GPRS [</a:t>
            </a:r>
            <a:r>
              <a:rPr lang="en-GB" sz="3600" dirty="0" err="1"/>
              <a:t>μέχρι</a:t>
            </a:r>
            <a:r>
              <a:rPr lang="en-GB" sz="3600" dirty="0"/>
              <a:t> 160 kbps]</a:t>
            </a:r>
          </a:p>
          <a:p>
            <a:pPr>
              <a:lnSpc>
                <a:spcPct val="180000"/>
              </a:lnSpc>
              <a:spcBef>
                <a:spcPts val="8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600" dirty="0"/>
              <a:t>IS-95 (CDMA)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>
            <a:extLst>
              <a:ext uri="{FF2B5EF4-FFF2-40B4-BE49-F238E27FC236}">
                <a16:creationId xmlns:a16="http://schemas.microsoft.com/office/drawing/2014/main" id="{A58ABAAF-97BF-438A-AC0A-FF4460A1D1E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03388" y="260350"/>
            <a:ext cx="8964612" cy="1296988"/>
          </a:xfrm>
        </p:spPr>
        <p:txBody>
          <a:bodyPr vert="horz" lIns="90000" tIns="46800" rIns="90000" bIns="46800" rtlCol="0" anchor="b">
            <a:normAutofit fontScale="90000"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0" dirty="0" err="1"/>
              <a:t>Συστήματα</a:t>
            </a:r>
            <a:r>
              <a:rPr lang="en-GB" b="0" dirty="0"/>
              <a:t> </a:t>
            </a:r>
            <a:r>
              <a:rPr lang="en-GB" b="0" dirty="0" err="1"/>
              <a:t>κινητών</a:t>
            </a:r>
            <a:r>
              <a:rPr lang="en-GB" b="0" dirty="0"/>
              <a:t> </a:t>
            </a:r>
            <a:r>
              <a:rPr lang="en-GB" b="0" dirty="0" err="1"/>
              <a:t>επικοινωνιών</a:t>
            </a:r>
            <a:r>
              <a:rPr lang="en-GB" b="0" dirty="0"/>
              <a:t> 3</a:t>
            </a:r>
            <a:r>
              <a:rPr lang="en-US" b="0" dirty="0"/>
              <a:t>G</a:t>
            </a:r>
            <a:r>
              <a:rPr lang="el-GR" b="0" dirty="0">
                <a:solidFill>
                  <a:srgbClr val="FF0000"/>
                </a:solidFill>
              </a:rPr>
              <a:t> Ενδεικτικά</a:t>
            </a:r>
            <a:endParaRPr lang="en-GB" b="0" dirty="0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39D2479B-7360-43E4-9031-007442A52D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0" y="1549400"/>
            <a:ext cx="8001000" cy="4775200"/>
          </a:xfrm>
        </p:spPr>
        <p:txBody>
          <a:bodyPr vert="horz" lIns="90000" tIns="46800" rIns="90000" bIns="46800" rtlCol="0">
            <a:normAutofit lnSpcReduction="10000"/>
          </a:bodyPr>
          <a:lstStyle/>
          <a:p>
            <a:pPr>
              <a:lnSpc>
                <a:spcPct val="140000"/>
              </a:lnSpc>
              <a:spcBef>
                <a:spcPts val="8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600"/>
              <a:t>EDGE (Enhanced Data rates for GSM Evolution) [386 kbps, 8PSK]</a:t>
            </a:r>
          </a:p>
          <a:p>
            <a:pPr>
              <a:lnSpc>
                <a:spcPct val="140000"/>
              </a:lnSpc>
              <a:spcBef>
                <a:spcPts val="8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600"/>
              <a:t>EGPRS (Enhanced GPRS) [3xGPRS]</a:t>
            </a:r>
          </a:p>
          <a:p>
            <a:pPr>
              <a:lnSpc>
                <a:spcPct val="140000"/>
              </a:lnSpc>
              <a:spcBef>
                <a:spcPts val="8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600"/>
              <a:t>UMTS [144 kbps για οχήματα (μέχρι 50 km/h), 384 kbps για πεζούς, 2 Mbps για εσωτερικούς χώρους]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5303912" y="1660971"/>
          <a:ext cx="5940152" cy="3919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099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1524000" y="2349501"/>
            <a:ext cx="4787900" cy="3825875"/>
          </a:xfrm>
        </p:spPr>
        <p:txBody>
          <a:bodyPr/>
          <a:lstStyle/>
          <a:p>
            <a:pPr marL="0" indent="0" algn="just">
              <a:lnSpc>
                <a:spcPct val="170000"/>
              </a:lnSpc>
              <a:buNone/>
            </a:pPr>
            <a:r>
              <a:rPr lang="el-GR" altLang="el-GR" sz="1600" b="1">
                <a:ea typeface="Calibri" panose="020F0502020204030204" pitchFamily="34" charset="0"/>
                <a:cs typeface="Times New Roman" panose="02020603050405020304" pitchFamily="18" charset="0"/>
              </a:rPr>
              <a:t>Το δίκτυο κινητής τηλεφωνίας έχει περισσότερους από 6 δισεκατομμύρια συνδρομητές παγκοσμίως.</a:t>
            </a:r>
            <a:r>
              <a:rPr lang="en-US" altLang="el-GR" sz="1600" b="1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altLang="el-GR" sz="1600" b="1">
                <a:ea typeface="Calibri" panose="020F0502020204030204" pitchFamily="34" charset="0"/>
                <a:cs typeface="Times New Roman" panose="02020603050405020304" pitchFamily="18" charset="0"/>
              </a:rPr>
              <a:t>Για να αντιληφθούμε το μέγεθος αυτού του αριθμού,</a:t>
            </a:r>
            <a:r>
              <a:rPr lang="en-US" altLang="el-GR" sz="1600" b="1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altLang="el-GR" sz="1600" b="1">
                <a:ea typeface="Calibri" panose="020F0502020204030204" pitchFamily="34" charset="0"/>
                <a:cs typeface="Times New Roman" panose="02020603050405020304" pitchFamily="18" charset="0"/>
              </a:rPr>
              <a:t>πρόκειται για περίπου το 93% του ανθρώπινου πληθυσμού, και είναι μεγαλύτερο από το πλήθος των υπολογιστών υπηρεσίας του </a:t>
            </a:r>
            <a:r>
              <a:rPr lang="en-US" altLang="el-GR" sz="1600" b="1">
                <a:ea typeface="Calibri" panose="020F0502020204030204" pitchFamily="34" charset="0"/>
                <a:cs typeface="Times New Roman" panose="02020603050405020304" pitchFamily="18" charset="0"/>
              </a:rPr>
              <a:t>Internet </a:t>
            </a:r>
            <a:r>
              <a:rPr lang="el-GR" altLang="el-GR" sz="1600" b="1">
                <a:ea typeface="Calibri" panose="020F0502020204030204" pitchFamily="34" charset="0"/>
                <a:cs typeface="Times New Roman" panose="02020603050405020304" pitchFamily="18" charset="0"/>
              </a:rPr>
              <a:t>και των σταθερών τηλεφωνικών γραμμών μαζί.</a:t>
            </a:r>
            <a:endParaRPr lang="el-GR" altLang="el-GR" sz="1600" b="1">
              <a:ea typeface="Calibri" panose="020F0502020204030204" pitchFamily="34" charset="0"/>
            </a:endParaRPr>
          </a:p>
        </p:txBody>
      </p:sp>
      <p:pic>
        <p:nvPicPr>
          <p:cNvPr id="4100" name="Picture 4" descr="http://2.bp.blogspot.com/-PDsQAi0-26o/U_vqpb_LIfI/AAAAAAAAAG4/5rEgeeD6Nsw/s1600/ur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1268414"/>
            <a:ext cx="1046162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" descr="Sports Trophy ic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26" y="1327151"/>
            <a:ext cx="760413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9"/>
          <p:cNvSpPr txBox="1">
            <a:spLocks noChangeArrowheads="1"/>
          </p:cNvSpPr>
          <p:nvPr/>
        </p:nvSpPr>
        <p:spPr bwMode="auto">
          <a:xfrm>
            <a:off x="2566988" y="1362075"/>
            <a:ext cx="70723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000" b="1">
                <a:latin typeface="Calibri" panose="020F0502020204030204" pitchFamily="34" charset="0"/>
              </a:rPr>
              <a:t>Δίκτυο κινητής τηλεφωνίας</a:t>
            </a:r>
            <a:r>
              <a:rPr lang="en-US" altLang="el-GR" sz="2000" b="1">
                <a:latin typeface="Calibri" panose="020F0502020204030204" pitchFamily="34" charset="0"/>
              </a:rPr>
              <a:t> = </a:t>
            </a:r>
            <a:br>
              <a:rPr lang="en-US" altLang="el-GR" sz="2000" b="1">
                <a:latin typeface="Calibri" panose="020F0502020204030204" pitchFamily="34" charset="0"/>
              </a:rPr>
            </a:br>
            <a:r>
              <a:rPr lang="el-GR" altLang="el-GR" sz="2000" b="1">
                <a:latin typeface="Calibri" panose="020F0502020204030204" pitchFamily="34" charset="0"/>
                <a:cs typeface="Times New Roman" panose="02020603050405020304" pitchFamily="18" charset="0"/>
              </a:rPr>
              <a:t>τ</a:t>
            </a:r>
            <a:r>
              <a:rPr lang="el-GR" altLang="el-GR" sz="20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 πιο επιτυχημένο δίκτυο στον κόσμο</a:t>
            </a:r>
            <a:endParaRPr lang="el-GR" altLang="el-GR" sz="20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2000" b="1">
              <a:latin typeface="Calibri" panose="020F0502020204030204" pitchFamily="34" charset="0"/>
            </a:endParaRPr>
          </a:p>
        </p:txBody>
      </p:sp>
      <p:sp>
        <p:nvSpPr>
          <p:cNvPr id="4103" name="Title 1"/>
          <p:cNvSpPr>
            <a:spLocks noGrp="1"/>
          </p:cNvSpPr>
          <p:nvPr>
            <p:ph type="title"/>
          </p:nvPr>
        </p:nvSpPr>
        <p:spPr>
          <a:xfrm>
            <a:off x="2141538" y="457200"/>
            <a:ext cx="7924800" cy="647700"/>
          </a:xfrm>
        </p:spPr>
        <p:txBody>
          <a:bodyPr/>
          <a:lstStyle/>
          <a:p>
            <a:r>
              <a:rPr lang="el-GR" altLang="el-GR" sz="3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ΕΙΣΑΓΩΓΗ</a:t>
            </a:r>
            <a:endParaRPr lang="el-GR" altLang="el-GR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718544"/>
      </p:ext>
    </p:extLst>
  </p:cSld>
  <p:clrMapOvr>
    <a:masterClrMapping/>
  </p:clrMapOvr>
  <p:transition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>
            <a:extLst>
              <a:ext uri="{FF2B5EF4-FFF2-40B4-BE49-F238E27FC236}">
                <a16:creationId xmlns:a16="http://schemas.microsoft.com/office/drawing/2014/main" id="{D6416B9D-DCE7-4CC2-96BE-6F8088A100E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03388" y="260350"/>
            <a:ext cx="8964612" cy="865188"/>
          </a:xfrm>
        </p:spPr>
        <p:txBody>
          <a:bodyPr vert="horz" lIns="90000" tIns="46800" rIns="90000" bIns="46800" rtlCol="0" anchor="b"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0" dirty="0" err="1"/>
              <a:t>Συστήματα</a:t>
            </a:r>
            <a:r>
              <a:rPr lang="en-GB" b="0" dirty="0"/>
              <a:t> </a:t>
            </a:r>
            <a:r>
              <a:rPr lang="en-GB" b="0" dirty="0" err="1"/>
              <a:t>κινητών</a:t>
            </a:r>
            <a:r>
              <a:rPr lang="en-GB" b="0" dirty="0"/>
              <a:t> </a:t>
            </a:r>
            <a:r>
              <a:rPr lang="en-GB" b="0" dirty="0" err="1"/>
              <a:t>επικοινωνιών</a:t>
            </a:r>
            <a:r>
              <a:rPr lang="en-GB" b="0" dirty="0"/>
              <a:t> 4</a:t>
            </a:r>
            <a:r>
              <a:rPr lang="en-US" b="0" dirty="0"/>
              <a:t>G</a:t>
            </a:r>
            <a:endParaRPr lang="en-GB" b="0" dirty="0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A528DB6E-A161-44DF-90AF-A7FBAF2E19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0" y="1909763"/>
            <a:ext cx="8001000" cy="3967162"/>
          </a:xfrm>
        </p:spPr>
        <p:txBody>
          <a:bodyPr vert="horz" lIns="90000" tIns="46800" rIns="90000" bIns="46800" rtlCol="0">
            <a:normAutofit/>
          </a:bodyPr>
          <a:lstStyle/>
          <a:p>
            <a:pPr>
              <a:defRPr/>
            </a:pPr>
            <a:r>
              <a:rPr lang="en-GB" sz="3600" dirty="0"/>
              <a:t>LTE (</a:t>
            </a:r>
            <a:r>
              <a:rPr lang="en-US" sz="3600" dirty="0"/>
              <a:t>Long Term Evolution) Release 10 and Beyond (LTE-Advanced).</a:t>
            </a:r>
          </a:p>
          <a:p>
            <a:pPr>
              <a:defRPr/>
            </a:pPr>
            <a:r>
              <a:rPr lang="en-US" sz="3600" dirty="0" err="1"/>
              <a:t>WirelessMAN</a:t>
            </a:r>
            <a:r>
              <a:rPr lang="en-US" sz="3600" dirty="0"/>
              <a:t>-Advanced (IEEE Std 802.16m)</a:t>
            </a:r>
          </a:p>
          <a:p>
            <a:pPr>
              <a:defRPr/>
            </a:pPr>
            <a:endParaRPr lang="en-US" sz="3600" dirty="0"/>
          </a:p>
          <a:p>
            <a:pPr>
              <a:defRPr/>
            </a:pPr>
            <a:endParaRPr lang="en-US" sz="3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135188" y="549275"/>
            <a:ext cx="7924800" cy="647700"/>
          </a:xfrm>
        </p:spPr>
        <p:txBody>
          <a:bodyPr/>
          <a:lstStyle/>
          <a:p>
            <a:r>
              <a:rPr lang="el-GR" altLang="el-GR" sz="3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ΟΙ ΔΥΟ ΕΞΥΠΝΕΣ ΙΔΕΕΣ</a:t>
            </a:r>
            <a:endParaRPr lang="el-GR" altLang="el-GR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208213" y="4903788"/>
            <a:ext cx="7924800" cy="1046162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l-GR" altLang="el-GR" sz="18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Α. Η ΚΥΤΤΑΡΙΚΗ ΙΔΕΑ ΚΑΙ Η ΚΥΤΤΑΡΙΚΗ ΚΑΛΥΨΗ</a:t>
            </a:r>
            <a:endParaRPr lang="en-US" altLang="el-GR" sz="1800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l-GR" altLang="el-GR" sz="18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Β.Η ΙΔΕΑ ΤΗΣ ΕΠΑΝΑΧΡΗΣΙΜΟΠΟΙΗΣΗΣ ΣΥΧΝΟΤΗΤΑΣ</a:t>
            </a:r>
          </a:p>
          <a:p>
            <a:endParaRPr lang="el-GR" altLang="el-GR">
              <a:ea typeface="Calibri" panose="020F0502020204030204" pitchFamily="34" charset="0"/>
            </a:endParaRPr>
          </a:p>
        </p:txBody>
      </p:sp>
      <p:pic>
        <p:nvPicPr>
          <p:cNvPr id="1028" name="Picture 4" descr="C:\Users\Πάνος\Desktop\PROJECT PHOTOS\wireless-network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8438" y="1412876"/>
            <a:ext cx="4430712" cy="3324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795118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80964"/>
            <a:ext cx="7924800" cy="581025"/>
          </a:xfrm>
        </p:spPr>
        <p:txBody>
          <a:bodyPr/>
          <a:lstStyle/>
          <a:p>
            <a:pPr>
              <a:defRPr/>
            </a:pPr>
            <a:r>
              <a:rPr lang="el-GR" sz="2000" b="1" dirty="0">
                <a:latin typeface="+mn-lt"/>
              </a:rPr>
              <a:t>Η ΚΥΤΤΑΡΙΚΗ ΙΔΕΑ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631950" y="765176"/>
            <a:ext cx="8928100" cy="20875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  <a:defRPr/>
            </a:pPr>
            <a:r>
              <a:rPr lang="el-GR" sz="1600" b="1" dirty="0"/>
              <a:t>Κύτταρο ή Κυψέλη είναι η γεωγρφική περιοχή η οποία καλύπτεται νοητά απο Η/Μ ακτινοβολία. Εκπέμπεται από μία κεραία του σταθμού βάσης  και η περιοχή αυτή οριοθετείται από ένα κατώφλι στάθμης ισχύος.</a:t>
            </a:r>
            <a:endParaRPr lang="en-US" sz="1600" b="1" dirty="0"/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el-GR" sz="1600" b="1" dirty="0"/>
              <a:t>Η  πραγματική μορφή ενός κυττάρου δεν έχει κάποιο συγκεκριμένο γεωμετρικό σχήμα αλλά έχει μια άμορφη δομή στο χώρο.</a:t>
            </a:r>
          </a:p>
          <a:p>
            <a:pPr>
              <a:lnSpc>
                <a:spcPct val="150000"/>
              </a:lnSpc>
              <a:defRPr/>
            </a:pPr>
            <a:endParaRPr lang="el-GR" sz="1600" b="1" dirty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475" y="2955925"/>
            <a:ext cx="6623050" cy="344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8628449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524001" y="119064"/>
            <a:ext cx="9109075" cy="2014537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l-GR" altLang="el-GR" sz="1600" b="1">
                <a:ea typeface="Calibri" panose="020F0502020204030204" pitchFamily="34" charset="0"/>
                <a:cs typeface="Times New Roman" panose="02020603050405020304" pitchFamily="18" charset="0"/>
              </a:rPr>
              <a:t>Κατά τον σχεδιασμό της Η/Μ κάλυψης στο χαρτί, δεν μπορούν να χρησιμοποιήθουν τέτοια άμορφα σχήματα. Έτσι χρησιμοποιούνται δομές όπως κύκλοι, τετράγωνα ή εξάγωνα για τη σχεδίαση της κάλυψης σε μια γεωγραφική περιοχή στο χάρτη</a:t>
            </a:r>
            <a:r>
              <a:rPr lang="en-US" altLang="el-GR" sz="1600" b="1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el-GR" altLang="el-GR" sz="1600" b="1">
                <a:ea typeface="Calibri" panose="020F0502020204030204" pitchFamily="34" charset="0"/>
                <a:cs typeface="Times New Roman" panose="02020603050405020304" pitchFamily="18" charset="0"/>
              </a:rPr>
              <a:t>Το εξάγωνο είναι το γεωμετρικό σχήμα που καλύπτει πλήρως μια επιφάνεια χωρίς επικαλύψεις. </a:t>
            </a:r>
            <a:endParaRPr lang="el-GR" altLang="el-GR" sz="1600" b="1">
              <a:ea typeface="Calibri" panose="020F0502020204030204" pitchFamily="34" charset="0"/>
            </a:endParaRP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844676"/>
            <a:ext cx="5976938" cy="1800225"/>
          </a:xfrm>
          <a:prstGeom prst="rect">
            <a:avLst/>
          </a:prstGeom>
          <a:noFill/>
          <a:ln w="4445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8" name="Content Placeholder 2"/>
          <p:cNvSpPr txBox="1">
            <a:spLocks/>
          </p:cNvSpPr>
          <p:nvPr/>
        </p:nvSpPr>
        <p:spPr bwMode="auto">
          <a:xfrm>
            <a:off x="1539875" y="3933825"/>
            <a:ext cx="58674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Aft>
                <a:spcPts val="600"/>
              </a:spcAft>
              <a:buClr>
                <a:schemeClr val="tx2"/>
              </a:buClr>
              <a:buNone/>
            </a:pPr>
            <a:r>
              <a:rPr lang="el-GR" altLang="el-GR" sz="1600" b="1">
                <a:ea typeface="Calibri" panose="020F0502020204030204" pitchFamily="34" charset="0"/>
                <a:cs typeface="Times New Roman" panose="02020603050405020304" pitchFamily="18" charset="0"/>
              </a:rPr>
              <a:t>Αντιθέτως ο κύκλος δεν είναι πρακτικός από σχεδιαστική άποψη, διότι υπάρχουν κενές περιοχές και περιοχές επικάλυψης.</a:t>
            </a:r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6" y="3938588"/>
            <a:ext cx="1997075" cy="1270000"/>
          </a:xfrm>
          <a:prstGeom prst="rect">
            <a:avLst/>
          </a:prstGeom>
          <a:noFill/>
          <a:ln w="4445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239650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4451"/>
            <a:ext cx="7924800" cy="581025"/>
          </a:xfrm>
        </p:spPr>
        <p:txBody>
          <a:bodyPr/>
          <a:lstStyle/>
          <a:p>
            <a:pPr>
              <a:defRPr/>
            </a:pPr>
            <a:r>
              <a:rPr lang="el-GR" sz="2000" b="1" dirty="0">
                <a:latin typeface="+mn-lt"/>
                <a:ea typeface="Calibri"/>
                <a:cs typeface="Times New Roman"/>
              </a:rPr>
              <a:t>ΕΠΑΝΑΧΡΗΣΙΜΟΠΟΙΗΣΗ  ΣΥΧΝΟΤΗΤΑΣ</a:t>
            </a:r>
            <a:endParaRPr lang="el-GR" sz="2000" b="1" dirty="0">
              <a:latin typeface="+mn-lt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524000" y="596901"/>
            <a:ext cx="9144000" cy="1616075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l-GR" altLang="el-GR" sz="1600" b="1">
                <a:ea typeface="Calibri" panose="020F0502020204030204" pitchFamily="34" charset="0"/>
                <a:cs typeface="Times New Roman" panose="02020603050405020304" pitchFamily="18" charset="0"/>
              </a:rPr>
              <a:t>Αναφέρεται στη δυνατότητα χρησιμοποίησης καναλιών τα οποία έχουν την ίδια συχνότητα, αλλά είναι καταχωρημένα σε διαφορετικές γεωγραφικές περιοχές κάλυψης του δικτύου. Η μόνη απαίτηση είναι να έχουν ικανοποιητική απόσταση μεταξύ τους ώστε να αποφεύγεται η δημιουργία συγκαναλικής παρεμβολής.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2333625"/>
            <a:ext cx="3778250" cy="3005138"/>
          </a:xfrm>
          <a:prstGeom prst="rect">
            <a:avLst/>
          </a:prstGeom>
          <a:noFill/>
          <a:ln w="476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51538" y="2117725"/>
            <a:ext cx="4716462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l-GR" sz="1600" b="1" dirty="0">
                <a:ea typeface="Calibri"/>
                <a:cs typeface="Times New Roman"/>
              </a:rPr>
              <a:t>Με τον συνδυασμό της επαναχρησιμοποίησης συχνότητας και  την υλοποίηση του δικτύου με  κύτταρα μικρής εμβέλειας και ειδικά </a:t>
            </a:r>
            <a:r>
              <a:rPr lang="en-US" sz="1600" b="1" dirty="0" err="1">
                <a:ea typeface="Calibri"/>
                <a:cs typeface="Times New Roman"/>
              </a:rPr>
              <a:t>sectorized</a:t>
            </a:r>
            <a:r>
              <a:rPr lang="en-US" sz="1600" b="1" dirty="0">
                <a:ea typeface="Calibri"/>
                <a:cs typeface="Times New Roman"/>
              </a:rPr>
              <a:t> cells  </a:t>
            </a:r>
            <a:r>
              <a:rPr lang="el-GR" sz="1600" b="1" dirty="0">
                <a:ea typeface="Calibri"/>
                <a:cs typeface="Times New Roman"/>
              </a:rPr>
              <a:t>επιτυγχάνουμε</a:t>
            </a:r>
            <a:r>
              <a:rPr lang="en-US" sz="1600" b="1" dirty="0">
                <a:ea typeface="Calibri"/>
                <a:cs typeface="Times New Roman"/>
              </a:rPr>
              <a:t>:</a:t>
            </a:r>
            <a:endParaRPr lang="el-GR" sz="1600" b="1" dirty="0">
              <a:ea typeface="Calibri"/>
              <a:cs typeface="Times New Roman"/>
            </a:endParaRPr>
          </a:p>
        </p:txBody>
      </p:sp>
      <p:graphicFrame>
        <p:nvGraphicFramePr>
          <p:cNvPr id="5" name="Διάγραμμα 4"/>
          <p:cNvGraphicFramePr/>
          <p:nvPr/>
        </p:nvGraphicFramePr>
        <p:xfrm>
          <a:off x="6229673" y="4133304"/>
          <a:ext cx="4160639" cy="2752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12159715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9" descr="c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438" y="2492375"/>
            <a:ext cx="183515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2788" y="1052513"/>
            <a:ext cx="8001000" cy="67310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l-GR" altLang="el-GR"/>
              <a:t>Πληροφορία / Μήνυμα / Σήμα</a:t>
            </a:r>
          </a:p>
        </p:txBody>
      </p:sp>
      <p:pic>
        <p:nvPicPr>
          <p:cNvPr id="13316" name="Picture 6" descr="newspapers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56614" y="1916113"/>
            <a:ext cx="1743075" cy="2266950"/>
          </a:xfrm>
          <a:noFill/>
        </p:spPr>
      </p:pic>
      <p:pic>
        <p:nvPicPr>
          <p:cNvPr id="13317" name="Picture 8" descr="multim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400551"/>
            <a:ext cx="30734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Rectangle 3"/>
          <p:cNvSpPr txBox="1">
            <a:spLocks noChangeArrowheads="1"/>
          </p:cNvSpPr>
          <p:nvPr/>
        </p:nvSpPr>
        <p:spPr bwMode="auto">
          <a:xfrm>
            <a:off x="1524000" y="1828800"/>
            <a:ext cx="4641850" cy="433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</a:pPr>
            <a:r>
              <a:rPr lang="el-GR" altLang="el-GR" sz="2000" i="1"/>
              <a:t>Πληροφορία: </a:t>
            </a:r>
            <a:r>
              <a:rPr lang="el-GR" altLang="el-GR" sz="2000">
                <a:solidFill>
                  <a:srgbClr val="FF6600"/>
                </a:solidFill>
              </a:rPr>
              <a:t>Γνώση ή είδηση</a:t>
            </a:r>
            <a:r>
              <a:rPr lang="el-GR" altLang="el-GR" sz="2000"/>
              <a:t> για κάποιο συγκεκριμένο γεγονός που θέλουμε να επικοινωνήσουμε.</a:t>
            </a:r>
          </a:p>
          <a:p>
            <a:pPr algn="just"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</a:pPr>
            <a:endParaRPr lang="el-GR" altLang="el-GR" sz="2000"/>
          </a:p>
          <a:p>
            <a:pPr algn="just"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</a:pPr>
            <a:r>
              <a:rPr lang="el-GR" altLang="el-GR" sz="2000" i="1"/>
              <a:t>Μήνυμα: </a:t>
            </a:r>
            <a:r>
              <a:rPr lang="el-GR" altLang="el-GR" sz="2000"/>
              <a:t>είναι η </a:t>
            </a:r>
            <a:r>
              <a:rPr lang="el-GR" altLang="el-GR" sz="2000">
                <a:solidFill>
                  <a:srgbClr val="FF6600"/>
                </a:solidFill>
              </a:rPr>
              <a:t>γνώση ή είδηση</a:t>
            </a:r>
            <a:r>
              <a:rPr lang="el-GR" altLang="el-GR" sz="2000"/>
              <a:t> που </a:t>
            </a:r>
            <a:r>
              <a:rPr lang="el-GR" altLang="el-GR" sz="2000" i="1"/>
              <a:t>μεταδίδεται</a:t>
            </a:r>
            <a:r>
              <a:rPr lang="el-GR" altLang="el-GR" sz="2000"/>
              <a:t> από κάποιο αποστολέα</a:t>
            </a:r>
            <a:r>
              <a:rPr lang="en-US" altLang="el-GR" sz="2000"/>
              <a:t> </a:t>
            </a:r>
            <a:r>
              <a:rPr lang="el-GR" altLang="el-GR" sz="2000"/>
              <a:t>/ πηγή και λαμβάνεται από ένα δέκτη / χρήστη.</a:t>
            </a:r>
          </a:p>
          <a:p>
            <a:pPr algn="just"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</a:pPr>
            <a:endParaRPr lang="el-GR" altLang="el-GR" sz="2000"/>
          </a:p>
          <a:p>
            <a:pPr algn="just"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</a:pPr>
            <a:r>
              <a:rPr lang="el-GR" altLang="el-GR" sz="2000" i="1"/>
              <a:t>Σήμα: </a:t>
            </a:r>
            <a:r>
              <a:rPr lang="el-GR" altLang="el-GR" sz="2000">
                <a:solidFill>
                  <a:srgbClr val="FF6600"/>
                </a:solidFill>
              </a:rPr>
              <a:t>είναι η καθαυτό ποσότητα </a:t>
            </a:r>
            <a:r>
              <a:rPr lang="en-US" altLang="el-GR" sz="2000">
                <a:solidFill>
                  <a:srgbClr val="FF6600"/>
                </a:solidFill>
              </a:rPr>
              <a:t>(</a:t>
            </a:r>
            <a:r>
              <a:rPr lang="el-GR" altLang="el-GR" sz="2000">
                <a:solidFill>
                  <a:srgbClr val="FF6600"/>
                </a:solidFill>
              </a:rPr>
              <a:t>ηλεκτρική, οπτική, μηχανική, κλπ)</a:t>
            </a:r>
            <a:r>
              <a:rPr lang="el-GR" altLang="el-GR" sz="2000"/>
              <a:t> που μεταδίδεται από τον πομπό στον δέκτη ενός συστήματος.</a:t>
            </a:r>
            <a:endParaRPr lang="en-US" altLang="el-GR" sz="2000"/>
          </a:p>
        </p:txBody>
      </p:sp>
    </p:spTree>
    <p:extLst>
      <p:ext uri="{BB962C8B-B14F-4D97-AF65-F5344CB8AC3E}">
        <p14:creationId xmlns:p14="http://schemas.microsoft.com/office/powerpoint/2010/main" val="24737148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62200" y="1196976"/>
            <a:ext cx="8001000" cy="631825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l-GR" altLang="el-GR" sz="4000"/>
              <a:t>Μετάδοση πληροφορίας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24564" y="1833563"/>
            <a:ext cx="4244975" cy="4691062"/>
          </a:xfrm>
        </p:spPr>
        <p:txBody>
          <a:bodyPr/>
          <a:lstStyle/>
          <a:p>
            <a:pPr eaLnBrk="1" hangingPunct="1"/>
            <a:r>
              <a:rPr lang="el-GR" altLang="el-GR" sz="2400"/>
              <a:t>Αγγελιοφόροι</a:t>
            </a:r>
          </a:p>
          <a:p>
            <a:pPr lvl="1" eaLnBrk="1" hangingPunct="1"/>
            <a:r>
              <a:rPr lang="el-GR" altLang="el-GR" sz="2000"/>
              <a:t>Μεταφορά προφορικών και γραπτών μηνυμάτων με δρομείς. </a:t>
            </a:r>
          </a:p>
          <a:p>
            <a:pPr lvl="1" eaLnBrk="1" hangingPunct="1"/>
            <a:r>
              <a:rPr lang="el-GR" altLang="el-GR" sz="2000"/>
              <a:t>Συνηθισμένη μέθοδος στην αρχαία Ελλάδα. </a:t>
            </a:r>
          </a:p>
          <a:p>
            <a:pPr lvl="1" eaLnBrk="1" hangingPunct="1"/>
            <a:endParaRPr lang="el-GR" altLang="el-GR" sz="2000"/>
          </a:p>
          <a:p>
            <a:pPr eaLnBrk="1" hangingPunct="1"/>
            <a:r>
              <a:rPr lang="el-GR" altLang="el-GR" sz="2400"/>
              <a:t>Συστήματα Επικοινωνιών</a:t>
            </a:r>
          </a:p>
        </p:txBody>
      </p:sp>
      <p:pic>
        <p:nvPicPr>
          <p:cNvPr id="14340" name="Picture 4" descr="aggelioforo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92363" y="2009776"/>
            <a:ext cx="3300412" cy="3578225"/>
          </a:xfrm>
          <a:noFill/>
        </p:spPr>
      </p:pic>
    </p:spTree>
    <p:extLst>
      <p:ext uri="{BB962C8B-B14F-4D97-AF65-F5344CB8AC3E}">
        <p14:creationId xmlns:p14="http://schemas.microsoft.com/office/powerpoint/2010/main" val="23959316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16089" y="722313"/>
            <a:ext cx="7343775" cy="60325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l-GR" altLang="zh-TW" sz="4000"/>
              <a:t>Σύστημα Επικοινωνιών</a:t>
            </a:r>
            <a:endParaRPr lang="en-US" altLang="el-GR" sz="400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660650" y="1489076"/>
            <a:ext cx="77724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r>
              <a:rPr lang="el-GR" altLang="zh-TW" sz="2000" b="1"/>
              <a:t>Σύστημα </a:t>
            </a:r>
            <a:r>
              <a:rPr lang="el-GR" altLang="el-GR" sz="2000" b="1"/>
              <a:t>που μεταδίδει πληροφορία / μήνυμα από μία πηγή σε ένα προορισμό ή ένα χρήστη.</a:t>
            </a:r>
            <a:endParaRPr lang="en-US" altLang="el-GR" sz="2000" b="1"/>
          </a:p>
        </p:txBody>
      </p:sp>
      <p:grpSp>
        <p:nvGrpSpPr>
          <p:cNvPr id="15364" name="Group 32"/>
          <p:cNvGrpSpPr>
            <a:grpSpLocks/>
          </p:cNvGrpSpPr>
          <p:nvPr/>
        </p:nvGrpSpPr>
        <p:grpSpPr bwMode="auto">
          <a:xfrm>
            <a:off x="2495550" y="3576638"/>
            <a:ext cx="1728788" cy="2157412"/>
            <a:chOff x="612" y="2253"/>
            <a:chExt cx="1089" cy="1359"/>
          </a:xfrm>
        </p:grpSpPr>
        <p:sp>
          <p:nvSpPr>
            <p:cNvPr id="15383" name="Text Box 6"/>
            <p:cNvSpPr txBox="1">
              <a:spLocks noChangeArrowheads="1"/>
            </p:cNvSpPr>
            <p:nvPr/>
          </p:nvSpPr>
          <p:spPr bwMode="auto">
            <a:xfrm>
              <a:off x="676" y="2976"/>
              <a:ext cx="76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l-GR" altLang="el-GR" sz="1800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αναλογική</a:t>
              </a:r>
            </a:p>
            <a:p>
              <a:pPr eaLnBrk="1" hangingPunct="1">
                <a:buFontTx/>
                <a:buNone/>
              </a:pPr>
              <a:r>
                <a:rPr lang="el-GR" altLang="el-GR" sz="1800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ψηφιακή</a:t>
              </a:r>
              <a:endParaRPr lang="en-US" altLang="el-GR" sz="1800"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5384" name="Oval 7"/>
            <p:cNvSpPr>
              <a:spLocks noChangeArrowheads="1"/>
            </p:cNvSpPr>
            <p:nvPr/>
          </p:nvSpPr>
          <p:spPr bwMode="auto">
            <a:xfrm>
              <a:off x="612" y="2840"/>
              <a:ext cx="1089" cy="772"/>
            </a:xfrm>
            <a:prstGeom prst="ellipse">
              <a:avLst/>
            </a:prstGeom>
            <a:noFill/>
            <a:ln w="9525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15385" name="Line 8"/>
            <p:cNvSpPr>
              <a:spLocks noChangeShapeType="1"/>
            </p:cNvSpPr>
            <p:nvPr/>
          </p:nvSpPr>
          <p:spPr bwMode="auto">
            <a:xfrm flipV="1">
              <a:off x="1020" y="2253"/>
              <a:ext cx="91" cy="633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322764" y="3554414"/>
            <a:ext cx="6345237" cy="2224087"/>
            <a:chOff x="1763" y="2239"/>
            <a:chExt cx="3997" cy="1401"/>
          </a:xfrm>
        </p:grpSpPr>
        <p:sp>
          <p:nvSpPr>
            <p:cNvPr id="15379" name="Text Box 10"/>
            <p:cNvSpPr txBox="1">
              <a:spLocks noChangeArrowheads="1"/>
            </p:cNvSpPr>
            <p:nvPr/>
          </p:nvSpPr>
          <p:spPr bwMode="auto">
            <a:xfrm>
              <a:off x="1983" y="2944"/>
              <a:ext cx="3732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el-GR" sz="1800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Αναλογικό (ΑΜ / </a:t>
              </a:r>
              <a:r>
                <a:rPr lang="en-US" altLang="el-GR" sz="1800"/>
                <a:t>FM</a:t>
              </a:r>
              <a:r>
                <a:rPr lang="el-GR" altLang="el-GR" sz="1800"/>
                <a:t> </a:t>
              </a:r>
              <a:r>
                <a:rPr lang="el-GR" altLang="el-GR" sz="1800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ράδιο</a:t>
              </a:r>
              <a:r>
                <a:rPr lang="en-US" altLang="el-GR" sz="1800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, TV</a:t>
              </a:r>
              <a:r>
                <a:rPr lang="el-GR" altLang="el-GR" sz="1800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κτλ</a:t>
              </a:r>
              <a:r>
                <a:rPr lang="en-US" altLang="el-GR" sz="1800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)</a:t>
              </a:r>
              <a:endParaRPr lang="el-GR" altLang="el-GR" sz="1800"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eaLnBrk="1" hangingPunct="1"/>
              <a:r>
                <a:rPr lang="el-GR" altLang="el-GR" sz="1800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Ψηφιακό</a:t>
              </a:r>
              <a:r>
                <a:rPr lang="en-US" altLang="el-GR" sz="1800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(H/Y, </a:t>
              </a:r>
              <a:r>
                <a:rPr lang="en-US" altLang="el-GR" sz="1800"/>
                <a:t>DTV, </a:t>
              </a:r>
              <a:r>
                <a:rPr lang="en-US" altLang="el-GR" sz="1800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CD</a:t>
              </a:r>
              <a:r>
                <a:rPr lang="el-GR" altLang="el-GR" sz="1800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altLang="el-GR" sz="1800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player</a:t>
              </a:r>
              <a:r>
                <a:rPr lang="el-GR" altLang="el-GR" sz="1800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κτλ)</a:t>
              </a:r>
              <a:endParaRPr lang="en-US" altLang="el-GR" sz="1800"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grpSp>
          <p:nvGrpSpPr>
            <p:cNvPr id="15380" name="Group 11"/>
            <p:cNvGrpSpPr>
              <a:grpSpLocks/>
            </p:cNvGrpSpPr>
            <p:nvPr/>
          </p:nvGrpSpPr>
          <p:grpSpPr bwMode="auto">
            <a:xfrm>
              <a:off x="1763" y="2239"/>
              <a:ext cx="3997" cy="1401"/>
              <a:chOff x="1763" y="2239"/>
              <a:chExt cx="3997" cy="1401"/>
            </a:xfrm>
          </p:grpSpPr>
          <p:sp>
            <p:nvSpPr>
              <p:cNvPr id="15381" name="Line 12"/>
              <p:cNvSpPr>
                <a:spLocks noChangeShapeType="1"/>
              </p:cNvSpPr>
              <p:nvPr/>
            </p:nvSpPr>
            <p:spPr bwMode="auto">
              <a:xfrm flipV="1">
                <a:off x="2765" y="2239"/>
                <a:ext cx="137" cy="664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82" name="Oval 13"/>
              <p:cNvSpPr>
                <a:spLocks noChangeArrowheads="1"/>
              </p:cNvSpPr>
              <p:nvPr/>
            </p:nvSpPr>
            <p:spPr bwMode="auto">
              <a:xfrm>
                <a:off x="1763" y="2786"/>
                <a:ext cx="3997" cy="854"/>
              </a:xfrm>
              <a:prstGeom prst="ellipse">
                <a:avLst/>
              </a:prstGeom>
              <a:noFill/>
              <a:ln w="9525" algn="ctr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</p:grpSp>
      </p:grpSp>
      <p:grpSp>
        <p:nvGrpSpPr>
          <p:cNvPr id="15366" name="Group 33"/>
          <p:cNvGrpSpPr>
            <a:grpSpLocks/>
          </p:cNvGrpSpPr>
          <p:nvPr/>
        </p:nvGrpSpPr>
        <p:grpSpPr bwMode="auto">
          <a:xfrm>
            <a:off x="2532064" y="2565400"/>
            <a:ext cx="8034337" cy="1373188"/>
            <a:chOff x="586" y="1598"/>
            <a:chExt cx="5061" cy="865"/>
          </a:xfrm>
        </p:grpSpPr>
        <p:sp>
          <p:nvSpPr>
            <p:cNvPr id="15368" name="Rectangle 15"/>
            <p:cNvSpPr>
              <a:spLocks noChangeArrowheads="1"/>
            </p:cNvSpPr>
            <p:nvPr/>
          </p:nvSpPr>
          <p:spPr bwMode="auto">
            <a:xfrm>
              <a:off x="2235" y="1598"/>
              <a:ext cx="1584" cy="864"/>
            </a:xfrm>
            <a:prstGeom prst="rect">
              <a:avLst/>
            </a:prstGeom>
            <a:noFill/>
            <a:ln w="28575" algn="ctr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15369" name="Text Box 16"/>
            <p:cNvSpPr txBox="1">
              <a:spLocks noChangeArrowheads="1"/>
            </p:cNvSpPr>
            <p:nvPr/>
          </p:nvSpPr>
          <p:spPr bwMode="auto">
            <a:xfrm>
              <a:off x="2042" y="1701"/>
              <a:ext cx="1743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800">
                  <a:latin typeface="Times New Roman" panose="02020603050405020304" pitchFamily="18" charset="0"/>
                </a:rPr>
                <a:t>	</a:t>
              </a:r>
              <a:r>
                <a:rPr lang="el-GR" altLang="el-GR" sz="2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Σύστημα Επικοινωνίας</a:t>
              </a:r>
            </a:p>
          </p:txBody>
        </p:sp>
        <p:sp>
          <p:nvSpPr>
            <p:cNvPr id="15370" name="Line 17"/>
            <p:cNvSpPr>
              <a:spLocks noChangeShapeType="1"/>
            </p:cNvSpPr>
            <p:nvPr/>
          </p:nvSpPr>
          <p:spPr bwMode="auto">
            <a:xfrm>
              <a:off x="1458" y="2048"/>
              <a:ext cx="741" cy="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15371" name="Group 21"/>
            <p:cNvGrpSpPr>
              <a:grpSpLocks/>
            </p:cNvGrpSpPr>
            <p:nvPr/>
          </p:nvGrpSpPr>
          <p:grpSpPr bwMode="auto">
            <a:xfrm>
              <a:off x="4653" y="1599"/>
              <a:ext cx="994" cy="864"/>
              <a:chOff x="3312" y="2832"/>
              <a:chExt cx="1200" cy="864"/>
            </a:xfrm>
          </p:grpSpPr>
          <p:sp>
            <p:nvSpPr>
              <p:cNvPr id="15377" name="Rectangle 22"/>
              <p:cNvSpPr>
                <a:spLocks noChangeArrowheads="1"/>
              </p:cNvSpPr>
              <p:nvPr/>
            </p:nvSpPr>
            <p:spPr bwMode="auto">
              <a:xfrm>
                <a:off x="3313" y="2832"/>
                <a:ext cx="1199" cy="864"/>
              </a:xfrm>
              <a:prstGeom prst="rect">
                <a:avLst/>
              </a:prstGeom>
              <a:noFill/>
              <a:ln w="28575" algn="ctr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  <p:sp>
            <p:nvSpPr>
              <p:cNvPr id="15378" name="Text Box 23"/>
              <p:cNvSpPr txBox="1">
                <a:spLocks noChangeArrowheads="1"/>
              </p:cNvSpPr>
              <p:nvPr/>
            </p:nvSpPr>
            <p:spPr bwMode="auto">
              <a:xfrm>
                <a:off x="3312" y="3073"/>
                <a:ext cx="120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l-GR" altLang="el-GR" sz="1800"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Χρήστης</a:t>
                </a:r>
              </a:p>
            </p:txBody>
          </p:sp>
        </p:grpSp>
        <p:sp>
          <p:nvSpPr>
            <p:cNvPr id="15372" name="Line 24"/>
            <p:cNvSpPr>
              <a:spLocks noChangeShapeType="1"/>
            </p:cNvSpPr>
            <p:nvPr/>
          </p:nvSpPr>
          <p:spPr bwMode="auto">
            <a:xfrm>
              <a:off x="3846" y="2030"/>
              <a:ext cx="807" cy="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373" name="Rectangle 25"/>
            <p:cNvSpPr>
              <a:spLocks noChangeArrowheads="1"/>
            </p:cNvSpPr>
            <p:nvPr/>
          </p:nvSpPr>
          <p:spPr bwMode="auto">
            <a:xfrm>
              <a:off x="586" y="1598"/>
              <a:ext cx="872" cy="864"/>
            </a:xfrm>
            <a:prstGeom prst="rect">
              <a:avLst/>
            </a:prstGeom>
            <a:noFill/>
            <a:ln w="28575" algn="ctr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15374" name="Text Box 26"/>
            <p:cNvSpPr txBox="1">
              <a:spLocks noChangeArrowheads="1"/>
            </p:cNvSpPr>
            <p:nvPr/>
          </p:nvSpPr>
          <p:spPr bwMode="auto">
            <a:xfrm>
              <a:off x="693" y="1839"/>
              <a:ext cx="87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400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Πηγή</a:t>
              </a:r>
            </a:p>
          </p:txBody>
        </p:sp>
        <p:sp>
          <p:nvSpPr>
            <p:cNvPr id="15375" name="Text Box 30"/>
            <p:cNvSpPr txBox="1">
              <a:spLocks noChangeArrowheads="1"/>
            </p:cNvSpPr>
            <p:nvPr/>
          </p:nvSpPr>
          <p:spPr bwMode="auto">
            <a:xfrm>
              <a:off x="1508" y="1775"/>
              <a:ext cx="58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l-GR" altLang="el-GR" sz="1600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Μήνυμα</a:t>
              </a:r>
            </a:p>
          </p:txBody>
        </p:sp>
        <p:sp>
          <p:nvSpPr>
            <p:cNvPr id="15376" name="Text Box 31"/>
            <p:cNvSpPr txBox="1">
              <a:spLocks noChangeArrowheads="1"/>
            </p:cNvSpPr>
            <p:nvPr/>
          </p:nvSpPr>
          <p:spPr bwMode="auto">
            <a:xfrm>
              <a:off x="3891" y="1772"/>
              <a:ext cx="58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l-GR" altLang="el-GR" sz="1600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Μήνυμα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026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CEE6ACCD-D969-441A-BB66-272E3E7B0C4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b="0">
                <a:effectLst/>
              </a:rPr>
              <a:t>Ασύρματη Μετάδοση</a:t>
            </a:r>
            <a:endParaRPr lang="en-US" altLang="en-US" b="0">
              <a:effectLst/>
            </a:endParaRP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67600026-F4C1-4244-BABF-22E0E856E6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/>
              <a:t>Βασίζεται στην ιδιότητα των ηλεκτρονίων να κινούνται δημιουργώντας ηλεκτρομαγνητικά κύματα</a:t>
            </a:r>
          </a:p>
          <a:p>
            <a:pPr lvl="1" eaLnBrk="1" hangingPunct="1">
              <a:defRPr/>
            </a:pPr>
            <a:r>
              <a:rPr lang="el-GR" dirty="0">
                <a:effectLst/>
              </a:rPr>
              <a:t>Προς όλες τις κατευθύνσεις</a:t>
            </a:r>
          </a:p>
          <a:p>
            <a:pPr lvl="1" eaLnBrk="1" hangingPunct="1">
              <a:defRPr/>
            </a:pPr>
            <a:r>
              <a:rPr lang="el-GR" dirty="0">
                <a:effectLst/>
              </a:rPr>
              <a:t>Με την ταχύτητα του φωτός</a:t>
            </a:r>
          </a:p>
          <a:p>
            <a:pPr lvl="1" eaLnBrk="1" hangingPunct="1">
              <a:defRPr/>
            </a:pPr>
            <a:r>
              <a:rPr lang="el-GR" dirty="0">
                <a:effectLst/>
              </a:rPr>
              <a:t>Ακόμα και στο κενό</a:t>
            </a:r>
          </a:p>
          <a:p>
            <a:pPr eaLnBrk="1" hangingPunct="1">
              <a:defRPr/>
            </a:pPr>
            <a:r>
              <a:rPr lang="el-GR" dirty="0"/>
              <a:t>1865 </a:t>
            </a:r>
            <a:r>
              <a:rPr lang="en-US" dirty="0"/>
              <a:t>James Maxwell (</a:t>
            </a:r>
            <a:r>
              <a:rPr lang="el-GR" dirty="0"/>
              <a:t>πρόβλεψη)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1887 </a:t>
            </a:r>
            <a:r>
              <a:rPr lang="en-US" dirty="0" err="1"/>
              <a:t>Henrich</a:t>
            </a:r>
            <a:r>
              <a:rPr lang="en-US" dirty="0"/>
              <a:t> </a:t>
            </a:r>
            <a:r>
              <a:rPr lang="en-US" dirty="0" err="1"/>
              <a:t>Herz</a:t>
            </a:r>
            <a:r>
              <a:rPr lang="el-GR" dirty="0"/>
              <a:t> (ύπαρξη)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50B494D2-45DD-465E-A6B8-EA7DB1F0740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b="0">
                <a:effectLst/>
              </a:rPr>
              <a:t>Ασύρματη Μετάδοση</a:t>
            </a:r>
            <a:endParaRPr lang="en-US" altLang="en-US" b="0">
              <a:effectLst/>
            </a:endParaRP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190DD7C4-54CF-4BE6-833D-ACA639BCDA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295400"/>
            <a:ext cx="8229600" cy="50292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l-GR" dirty="0"/>
              <a:t>Βασικά χαρακτηριστικά μετάδοσης</a:t>
            </a:r>
            <a:endParaRPr lang="en-US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el-GR" dirty="0"/>
              <a:t>Συχνότητα </a:t>
            </a:r>
            <a:r>
              <a:rPr lang="en-US" b="1" i="1" dirty="0"/>
              <a:t>f</a:t>
            </a:r>
            <a:r>
              <a:rPr lang="el-GR" dirty="0"/>
              <a:t> </a:t>
            </a:r>
            <a:r>
              <a:rPr lang="en-US" dirty="0"/>
              <a:t> </a:t>
            </a:r>
            <a:r>
              <a:rPr lang="el-GR" dirty="0"/>
              <a:t>= αριθμός ταλαντώσεων ανά δευτερόλεπτο (</a:t>
            </a:r>
            <a:r>
              <a:rPr lang="en-US" dirty="0"/>
              <a:t>Hertz)</a:t>
            </a:r>
            <a:endParaRPr lang="el-GR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el-GR" dirty="0"/>
              <a:t>Μήκος κύματος </a:t>
            </a:r>
            <a:r>
              <a:rPr lang="el-GR" b="1" i="1" dirty="0"/>
              <a:t>λ = </a:t>
            </a:r>
            <a:r>
              <a:rPr lang="el-GR" dirty="0"/>
              <a:t>απόσταση μεταξύ δύο μέγιστων/ελάχιστων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l-GR" b="1" i="1" dirty="0"/>
              <a:t>λ</a:t>
            </a:r>
            <a:r>
              <a:rPr lang="en-US" i="1" dirty="0"/>
              <a:t> · </a:t>
            </a:r>
            <a:r>
              <a:rPr lang="en-US" b="1" i="1" dirty="0"/>
              <a:t>f</a:t>
            </a:r>
            <a:r>
              <a:rPr lang="el-GR" b="1" i="1" dirty="0"/>
              <a:t> </a:t>
            </a:r>
            <a:r>
              <a:rPr lang="en-US" b="1" i="1" dirty="0"/>
              <a:t> </a:t>
            </a:r>
            <a:r>
              <a:rPr lang="en-US" dirty="0"/>
              <a:t>=</a:t>
            </a:r>
            <a:r>
              <a:rPr lang="el-GR" dirty="0"/>
              <a:t> </a:t>
            </a:r>
            <a:r>
              <a:rPr lang="en-US" b="1" i="1" dirty="0"/>
              <a:t>c</a:t>
            </a:r>
            <a:r>
              <a:rPr lang="el-GR" dirty="0"/>
              <a:t> (</a:t>
            </a:r>
            <a:r>
              <a:rPr lang="en-US" b="1" i="1" dirty="0"/>
              <a:t>c</a:t>
            </a:r>
            <a:r>
              <a:rPr lang="en-US" i="1" dirty="0"/>
              <a:t> </a:t>
            </a:r>
            <a:r>
              <a:rPr lang="en-US" dirty="0"/>
              <a:t>= </a:t>
            </a:r>
            <a:r>
              <a:rPr lang="el-GR" dirty="0"/>
              <a:t>ταχύτητα φωτός)</a:t>
            </a:r>
          </a:p>
          <a:p>
            <a:pPr eaLnBrk="1" hangingPunct="1">
              <a:lnSpc>
                <a:spcPct val="80000"/>
              </a:lnSpc>
              <a:defRPr/>
            </a:pPr>
            <a:endParaRPr lang="el-GR" b="1" i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el-GR" dirty="0"/>
              <a:t>Οι ιδιότητες του σήματος εξαρτώνται από τη συχνότητά του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l-GR" dirty="0"/>
              <a:t>Μικρή συχνότητα = το σήμα διαπερνά φυσικά εμπόδια, αλλά η ισχύς μειώνεται γρήγορα και το ποσό πληροφορίας που μπορεί να μεταδοθεί είναι μικρό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l-GR" dirty="0"/>
              <a:t>Μεγάλη συχνότητα = το σήμα μεταφέρει μεγαλύτερο ποσό πληροφορίας, αλλά αντανακλάται στα φυσικά εμπόδια, μικρότερη σχετικά εμβέλεια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l-GR" dirty="0"/>
              <a:t>Μη χρήση συχνοτήτων άνω του ορατού φάσματος για λόγους υγείας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altLang="el-GR"/>
          </a:p>
        </p:txBody>
      </p:sp>
      <p:pic>
        <p:nvPicPr>
          <p:cNvPr id="6147" name="Content Placeholder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590904380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E04B8A6E-951B-4563-8B29-5A99188432E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b="0">
                <a:effectLst/>
              </a:rPr>
              <a:t>Ασύρματη Μετάδοση</a:t>
            </a:r>
            <a:endParaRPr lang="en-US" altLang="en-US" b="0">
              <a:effectLst/>
            </a:endParaRPr>
          </a:p>
        </p:txBody>
      </p:sp>
      <p:pic>
        <p:nvPicPr>
          <p:cNvPr id="9219" name="Picture 2">
            <a:extLst>
              <a:ext uri="{FF2B5EF4-FFF2-40B4-BE49-F238E27FC236}">
                <a16:creationId xmlns:a16="http://schemas.microsoft.com/office/drawing/2014/main" id="{177DC1CF-E9EB-4716-97F0-07FB4BF2F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447800"/>
            <a:ext cx="67754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3890BB84-49CB-45AA-B3D0-B3E5A4A8D28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 vert="horz" lIns="92075" tIns="46038" rIns="92075" bIns="46038" rtlCol="0" anchor="b">
            <a:normAutofit/>
          </a:bodyPr>
          <a:lstStyle/>
          <a:p>
            <a:pPr eaLnBrk="1" hangingPunct="1">
              <a:defRPr/>
            </a:pPr>
            <a:r>
              <a:rPr lang="el-GR"/>
              <a:t>Ηλεκτρομαγνητικό Φάσμα</a:t>
            </a:r>
            <a:endParaRPr lang="en-US"/>
          </a:p>
        </p:txBody>
      </p:sp>
      <p:pic>
        <p:nvPicPr>
          <p:cNvPr id="11267" name="Picture 5">
            <a:extLst>
              <a:ext uri="{FF2B5EF4-FFF2-40B4-BE49-F238E27FC236}">
                <a16:creationId xmlns:a16="http://schemas.microsoft.com/office/drawing/2014/main" id="{84E1F228-2C3B-4B25-9C9C-2B0DC516A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33600"/>
            <a:ext cx="83629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373E739-56F9-4D98-ACEC-20F169D260A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 vert="horz" lIns="92075" tIns="46038" rIns="92075" bIns="46038" rtlCol="0" anchor="b">
            <a:normAutofit/>
          </a:bodyPr>
          <a:lstStyle/>
          <a:p>
            <a:pPr eaLnBrk="1" hangingPunct="1">
              <a:defRPr/>
            </a:pPr>
            <a:r>
              <a:rPr lang="el-GR"/>
              <a:t>Ηλεκτρομαγνητικό Φάσμα</a:t>
            </a:r>
            <a:endParaRPr lang="en-US"/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C0B4F4CC-D6B1-492F-BE5B-8237F5F19D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4347061"/>
              </p:ext>
            </p:extLst>
          </p:nvPr>
        </p:nvGraphicFramePr>
        <p:xfrm>
          <a:off x="1786255" y="1577671"/>
          <a:ext cx="7770813" cy="409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icture" r:id="rId4" imgW="7955280" imgH="3931920" progId="Word.Picture.8">
                  <p:embed/>
                </p:oleObj>
              </mc:Choice>
              <mc:Fallback>
                <p:oleObj name="Picture" r:id="rId4" imgW="7955280" imgH="3931920" progId="Word.Picture.8">
                  <p:embed/>
                  <p:pic>
                    <p:nvPicPr>
                      <p:cNvPr id="13316" name="Object 3">
                        <a:extLst>
                          <a:ext uri="{FF2B5EF4-FFF2-40B4-BE49-F238E27FC236}">
                            <a16:creationId xmlns:a16="http://schemas.microsoft.com/office/drawing/2014/main" id="{B2D8E9BB-F915-4F9C-A018-151E8EB1FDAF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6255" y="1577671"/>
                        <a:ext cx="7770813" cy="409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C7D6EB02-3ED0-4089-BEEA-2C8C23FD7B3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/>
              <a:t>Ηλεκτρομαγνητικό Φάσμα</a:t>
            </a:r>
            <a:endParaRPr lang="en-US"/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7ABB3C53-5127-44DD-8360-D29092FFDD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el-GR" sz="2400"/>
              <a:t>Ραδιοκύματα: κατώτερο τμήμα του φάσματος, μέχρι μερικά </a:t>
            </a:r>
            <a:r>
              <a:rPr lang="en-US" sz="2400"/>
              <a:t>MHz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l-GR" sz="2400"/>
              <a:t>Μικροκύματα: </a:t>
            </a:r>
            <a:r>
              <a:rPr lang="en-US" sz="2400"/>
              <a:t>UHF, SHF, EHF</a:t>
            </a:r>
            <a:r>
              <a:rPr lang="el-GR" sz="2400"/>
              <a:t>. Έχουν μεγάλη εφαρμογή στα ασύρματα συστήματα και προσφέρουν υψηλές ταχύτητες μεταφοράς δεδομένων. Εύκολη εξασθένηση από εμπόδια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l-GR" sz="2400"/>
              <a:t>Υπέρυθρα κύματα: Εκπέμπεται από θερμά αντικείμενα (νυχτερινή όραση). Χρησιμοποιείται σε μερικά ασύρματα συστήματα (υπέρυθρη εκδοχή του 802.11)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l-GR" sz="2400"/>
              <a:t>Ορατό φως 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l-GR" sz="2400"/>
              <a:t>Υπεριώδης ακτινοβολία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l-GR" sz="2400"/>
              <a:t>Ακτίνες Χ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l-GR" sz="2400"/>
              <a:t>Ακτίνες Γ</a:t>
            </a:r>
            <a:endParaRPr lang="en-US" sz="24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952D846D-B2C8-461B-9920-062194B7AF9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/>
              <a:t>Ηλεκτρομαγνητικό Φάσμα</a:t>
            </a:r>
            <a:endParaRPr lang="en-US"/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DD4A6E4C-2AAC-4BED-B1E0-96C5B85006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el-GR" sz="2400"/>
              <a:t>&lt; 3 </a:t>
            </a:r>
            <a:r>
              <a:rPr lang="en-US" sz="2400"/>
              <a:t>KHz, Extremely Low Frequency, </a:t>
            </a:r>
            <a:r>
              <a:rPr lang="el-GR" sz="2400"/>
              <a:t>επικοινωνίες υποβρυχίων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l-GR" sz="2400"/>
              <a:t>3</a:t>
            </a:r>
            <a:r>
              <a:rPr lang="en-US" sz="2400"/>
              <a:t> </a:t>
            </a:r>
            <a:r>
              <a:rPr lang="el-GR" sz="2400"/>
              <a:t>-</a:t>
            </a:r>
            <a:r>
              <a:rPr lang="en-US" sz="2400"/>
              <a:t> </a:t>
            </a:r>
            <a:r>
              <a:rPr lang="el-GR" sz="2400"/>
              <a:t>30 </a:t>
            </a:r>
            <a:r>
              <a:rPr lang="en-US" sz="2400"/>
              <a:t>KHz, Very Low Frequency, </a:t>
            </a:r>
            <a:r>
              <a:rPr lang="el-GR" sz="2400"/>
              <a:t>Θαλάσσιες επικοινωνίες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l-GR" sz="2400"/>
              <a:t>20-300 </a:t>
            </a:r>
            <a:r>
              <a:rPr lang="en-US" sz="2400"/>
              <a:t>KHz, Low Frequency, </a:t>
            </a:r>
            <a:r>
              <a:rPr lang="el-GR" sz="2400"/>
              <a:t>ραδιοφωνία </a:t>
            </a:r>
            <a:r>
              <a:rPr lang="en-US" sz="2400"/>
              <a:t>AM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sz="2400"/>
              <a:t>0.3-3 MHz, Medium Frequency, </a:t>
            </a:r>
            <a:r>
              <a:rPr lang="el-GR" sz="2400"/>
              <a:t>ραδιοφωνία </a:t>
            </a:r>
            <a:r>
              <a:rPr lang="en-US" sz="2400"/>
              <a:t>AM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sz="2400"/>
              <a:t>3-30 MHz, High Frequency, </a:t>
            </a:r>
            <a:r>
              <a:rPr lang="el-GR" sz="2400"/>
              <a:t>διάφορες επικοινωνίες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sz="2400"/>
              <a:t>30</a:t>
            </a:r>
            <a:r>
              <a:rPr lang="el-GR" sz="2400"/>
              <a:t>-300</a:t>
            </a:r>
            <a:r>
              <a:rPr lang="en-US" sz="2400"/>
              <a:t> MHz, Very High Frequency, </a:t>
            </a:r>
            <a:r>
              <a:rPr lang="el-GR" sz="2400"/>
              <a:t>ραδιοφωνία </a:t>
            </a:r>
            <a:r>
              <a:rPr lang="en-US" sz="2400"/>
              <a:t>FM,  </a:t>
            </a:r>
            <a:r>
              <a:rPr lang="el-GR" sz="2400"/>
              <a:t>τηλεόραση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l-GR" sz="2400"/>
              <a:t>0.3-3</a:t>
            </a:r>
            <a:r>
              <a:rPr lang="en-US" sz="2400"/>
              <a:t> GHz, Ultra High Frequency, </a:t>
            </a:r>
            <a:r>
              <a:rPr lang="el-GR" sz="2400"/>
              <a:t>τηλεόραση</a:t>
            </a:r>
            <a:r>
              <a:rPr lang="en-US" sz="2400"/>
              <a:t>, </a:t>
            </a:r>
            <a:r>
              <a:rPr lang="el-GR" sz="2400"/>
              <a:t>κυψελική τηλεφωνία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l-GR" sz="2400"/>
              <a:t>3-30</a:t>
            </a:r>
            <a:r>
              <a:rPr lang="en-US" sz="2400"/>
              <a:t> GHz, Super High Frequency, </a:t>
            </a:r>
            <a:r>
              <a:rPr lang="el-GR" sz="2400"/>
              <a:t>δορυφόροι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l-GR" sz="2400"/>
              <a:t>30-300</a:t>
            </a:r>
            <a:r>
              <a:rPr lang="en-US" sz="2400"/>
              <a:t> GHz, Extra High Frequency, </a:t>
            </a:r>
            <a:r>
              <a:rPr lang="el-GR" sz="2400"/>
              <a:t>δορυφόροι, ραντάρ</a:t>
            </a:r>
            <a:endParaRPr lang="en-US" sz="24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43E08CCF-DFA4-47FE-BA9C-61CB12CF940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/>
              <a:t>Διαχείριση Φάσματος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4C067EFF-4F47-4754-8F1B-B936A9EC58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el-GR" sz="2400" dirty="0"/>
              <a:t>Η διαδικασία αποφυγής παρεμβολών αποτελεί την διαχείριση του φάσματος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el-GR" sz="2400" dirty="0"/>
              <a:t>Σε κάθε χώρα υπάρχει αντίστοιχος ρυθμιστικός φορέας</a:t>
            </a:r>
            <a:endParaRPr lang="en-US" sz="2400" dirty="0"/>
          </a:p>
          <a:p>
            <a:pPr algn="just" eaLnBrk="1" hangingPunct="1">
              <a:lnSpc>
                <a:spcPct val="80000"/>
              </a:lnSpc>
              <a:defRPr/>
            </a:pPr>
            <a:r>
              <a:rPr lang="el-GR" sz="2400" dirty="0"/>
              <a:t>Για την παγκόσμια διαχείριση υπεύθυνη είναι η </a:t>
            </a:r>
            <a:r>
              <a:rPr lang="en-US" sz="2400" dirty="0" err="1"/>
              <a:t>ITU</a:t>
            </a:r>
            <a:r>
              <a:rPr lang="en-US" sz="2400" dirty="0"/>
              <a:t> (International Telecommunications Union)</a:t>
            </a:r>
            <a:r>
              <a:rPr lang="el-GR" sz="2400" dirty="0"/>
              <a:t>, η υιοθέτηση όμως των οδηγιών της από τους εθνικούς ρυθμιστικούς φορείς δεν είναι υποχρεωτική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el-GR" sz="2400" dirty="0"/>
              <a:t>Η</a:t>
            </a:r>
            <a:r>
              <a:rPr lang="en-US" sz="2400" dirty="0"/>
              <a:t> </a:t>
            </a:r>
            <a:r>
              <a:rPr lang="en-US" sz="2400" dirty="0" err="1"/>
              <a:t>ITU</a:t>
            </a:r>
            <a:r>
              <a:rPr lang="el-GR" sz="2400" dirty="0"/>
              <a:t> διαιρεί τον πλανήτη σε τρεις περιοχές</a:t>
            </a:r>
          </a:p>
          <a:p>
            <a:pPr lvl="1" algn="just" eaLnBrk="1" hangingPunct="1">
              <a:lnSpc>
                <a:spcPct val="80000"/>
              </a:lnSpc>
              <a:defRPr/>
            </a:pPr>
            <a:r>
              <a:rPr lang="el-GR" sz="2000" dirty="0"/>
              <a:t>Στην Αμερικανική Ήπειρο</a:t>
            </a:r>
          </a:p>
          <a:p>
            <a:pPr lvl="1" algn="just" eaLnBrk="1" hangingPunct="1">
              <a:lnSpc>
                <a:spcPct val="80000"/>
              </a:lnSpc>
              <a:defRPr/>
            </a:pPr>
            <a:r>
              <a:rPr lang="el-GR" sz="2000" dirty="0"/>
              <a:t>Στη ζώνη της  Ευρώπης, Αφρικής και πρώην Σοβιετικής Ένωσης</a:t>
            </a:r>
          </a:p>
          <a:p>
            <a:pPr lvl="1" algn="just" eaLnBrk="1" hangingPunct="1">
              <a:lnSpc>
                <a:spcPct val="80000"/>
              </a:lnSpc>
              <a:defRPr/>
            </a:pPr>
            <a:r>
              <a:rPr lang="el-GR" sz="2000" dirty="0"/>
              <a:t>Στην υπόλοιπη Ασία και Ωκεανία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el-GR" sz="2400" dirty="0"/>
              <a:t>Η </a:t>
            </a:r>
            <a:r>
              <a:rPr lang="en-US" sz="2400" dirty="0"/>
              <a:t>FCC </a:t>
            </a:r>
            <a:r>
              <a:rPr lang="el-GR" sz="2400" dirty="0"/>
              <a:t>(</a:t>
            </a:r>
            <a:r>
              <a:rPr lang="en-US" sz="2400" dirty="0"/>
              <a:t>Federal Communications Committee) </a:t>
            </a:r>
            <a:r>
              <a:rPr lang="el-GR" sz="2400" dirty="0" err="1"/>
              <a:t>αδειοδοτεί</a:t>
            </a:r>
            <a:r>
              <a:rPr lang="el-GR" sz="2400" dirty="0"/>
              <a:t> τμήματα του φάσματος χωρίς περιορισμό στον τύπο των υπηρεσιών κάτι που δεν ισχύει με τον ρυθμιστικό οργανισμό της Ευρωπαϊκής Ένωσης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el-GR" sz="2400" dirty="0"/>
              <a:t>Στην Ελλάδα η αντίστοιχη αρχή είναι η Εθνική Επιτροπή Τηλεπικοινωνιών και Ταχυδρομείων (</a:t>
            </a:r>
            <a:r>
              <a:rPr lang="el-GR" sz="2400" dirty="0" err="1"/>
              <a:t>ΕΕΤΤ</a:t>
            </a:r>
            <a:r>
              <a:rPr lang="el-GR" sz="2400" dirty="0"/>
              <a:t>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3">
            <a:extLst>
              <a:ext uri="{FF2B5EF4-FFF2-40B4-BE49-F238E27FC236}">
                <a16:creationId xmlns:a16="http://schemas.microsoft.com/office/drawing/2014/main" id="{969E356D-B3E1-4CFD-B0D6-50ED8B5998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14600" y="1524000"/>
          <a:ext cx="7086600" cy="184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Εικόνα bitmap" r:id="rId3" imgW="5276190" imgH="1371429" progId="Paint.Picture">
                  <p:embed/>
                </p:oleObj>
              </mc:Choice>
              <mc:Fallback>
                <p:oleObj name="Εικόνα bitmap" r:id="rId3" imgW="5276190" imgH="1371429" progId="Paint.Picture">
                  <p:embed/>
                  <p:pic>
                    <p:nvPicPr>
                      <p:cNvPr id="19458" name="Object 3">
                        <a:extLst>
                          <a:ext uri="{FF2B5EF4-FFF2-40B4-BE49-F238E27FC236}">
                            <a16:creationId xmlns:a16="http://schemas.microsoft.com/office/drawing/2014/main" id="{969E356D-B3E1-4CFD-B0D6-50ED8B5998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524000"/>
                        <a:ext cx="7086600" cy="184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Rectangle 4">
            <a:extLst>
              <a:ext uri="{FF2B5EF4-FFF2-40B4-BE49-F238E27FC236}">
                <a16:creationId xmlns:a16="http://schemas.microsoft.com/office/drawing/2014/main" id="{C4C44DA3-70E7-4C75-973C-8B04D36A7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733800"/>
            <a:ext cx="7772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just" eaLnBrk="1" hangingPunct="1">
              <a:buClrTx/>
              <a:buSzTx/>
              <a:buFontTx/>
              <a:buChar char="•"/>
            </a:pPr>
            <a:r>
              <a:rPr lang="el-GR" altLang="en-US" sz="1800"/>
              <a:t> </a:t>
            </a:r>
            <a:r>
              <a:rPr lang="en-US" altLang="en-US" sz="2400">
                <a:latin typeface="Times New Roman" panose="02020603050405020304" pitchFamily="18" charset="0"/>
              </a:rPr>
              <a:t>ISM (Industrial Scientific Medical)</a:t>
            </a:r>
            <a:endParaRPr lang="el-GR" altLang="en-US" sz="2400">
              <a:latin typeface="Times New Roman" panose="02020603050405020304" pitchFamily="18" charset="0"/>
            </a:endParaRPr>
          </a:p>
          <a:p>
            <a:pPr algn="just" eaLnBrk="1" hangingPunct="1">
              <a:buClrTx/>
              <a:buSzTx/>
              <a:buFontTx/>
              <a:buChar char="•"/>
            </a:pPr>
            <a:r>
              <a:rPr lang="el-GR" altLang="en-US" sz="2400">
                <a:latin typeface="Times New Roman" panose="02020603050405020304" pitchFamily="18" charset="0"/>
              </a:rPr>
              <a:t>Ορισμένα τμήματα του φάσματος χρησιμοποιούνται χωρίς άδεια</a:t>
            </a:r>
          </a:p>
          <a:p>
            <a:pPr algn="just" eaLnBrk="1" hangingPunct="1">
              <a:buClrTx/>
              <a:buSzTx/>
              <a:buFontTx/>
              <a:buChar char="•"/>
            </a:pPr>
            <a:r>
              <a:rPr lang="el-GR" altLang="en-US" sz="2400">
                <a:latin typeface="Times New Roman" panose="02020603050405020304" pitchFamily="18" charset="0"/>
              </a:rPr>
              <a:t>Χρησιμοποιείται κατά κύριο λόγο από ασύρματα τοπικά δίκτυα (</a:t>
            </a:r>
            <a:r>
              <a:rPr lang="en-US" altLang="en-US" sz="2400">
                <a:latin typeface="Times New Roman" panose="02020603050405020304" pitchFamily="18" charset="0"/>
              </a:rPr>
              <a:t>WLANs</a:t>
            </a:r>
            <a:r>
              <a:rPr lang="el-GR" altLang="en-US" sz="2400">
                <a:latin typeface="Times New Roman" panose="02020603050405020304" pitchFamily="18" charset="0"/>
              </a:rPr>
              <a:t>) και δίκτυα προσωπικής περιοχής (</a:t>
            </a:r>
            <a:r>
              <a:rPr lang="en-US" altLang="en-US" sz="2400">
                <a:latin typeface="Times New Roman" panose="02020603050405020304" pitchFamily="18" charset="0"/>
              </a:rPr>
              <a:t>Personal Area Networks, PANs)</a:t>
            </a:r>
            <a:endParaRPr lang="el-GR" altLang="en-US" sz="2400">
              <a:latin typeface="Times New Roman" panose="02020603050405020304" pitchFamily="18" charset="0"/>
            </a:endParaRPr>
          </a:p>
        </p:txBody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468FEC82-4974-47C0-AFF0-E677967253C7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l-GR"/>
              <a:t>Διαχείριση Φάσματος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2EDC164B-64C0-45E7-97EB-BF89D0842DD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/>
              <a:t>Φυσική της διάδοσης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4733C4D2-3085-4AE9-940C-EA3BDBB8D8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4953000"/>
          </a:xfrm>
        </p:spPr>
        <p:txBody>
          <a:bodyPr/>
          <a:lstStyle/>
          <a:p>
            <a:pPr algn="just" eaLnBrk="1" hangingPunct="1">
              <a:defRPr/>
            </a:pPr>
            <a:r>
              <a:rPr lang="el-GR" dirty="0"/>
              <a:t>Ιδιαίτερη σημασία σε κάθε ασύρματη επικοινωνία έχει η ποσότητα της πληροφορίας που μεταφέρεται</a:t>
            </a:r>
            <a:endParaRPr lang="en-US" dirty="0"/>
          </a:p>
          <a:p>
            <a:pPr algn="just" eaLnBrk="1" hangingPunct="1">
              <a:defRPr/>
            </a:pPr>
            <a:r>
              <a:rPr lang="el-GR" dirty="0"/>
              <a:t>Η μέγιστη τιμή του ρυθμού μετάδοσης </a:t>
            </a:r>
            <a:r>
              <a:rPr lang="en-US" i="1" dirty="0"/>
              <a:t>W</a:t>
            </a:r>
            <a:r>
              <a:rPr lang="en-US" dirty="0"/>
              <a:t> </a:t>
            </a:r>
            <a:r>
              <a:rPr lang="el-GR" dirty="0"/>
              <a:t>(</a:t>
            </a:r>
            <a:r>
              <a:rPr lang="en-US" dirty="0"/>
              <a:t>bit </a:t>
            </a:r>
            <a:r>
              <a:rPr lang="el-GR" dirty="0"/>
              <a:t>ανά </a:t>
            </a:r>
            <a:r>
              <a:rPr lang="en-US" dirty="0"/>
              <a:t>sec)</a:t>
            </a:r>
            <a:r>
              <a:rPr lang="el-GR" dirty="0"/>
              <a:t> για ένα κανάλι εύρους </a:t>
            </a:r>
            <a:r>
              <a:rPr lang="en-US" i="1" dirty="0"/>
              <a:t>H</a:t>
            </a:r>
            <a:r>
              <a:rPr lang="en-US" dirty="0"/>
              <a:t> Hz, </a:t>
            </a:r>
            <a:r>
              <a:rPr lang="el-GR" dirty="0"/>
              <a:t>με λόγο σήματος προς θόρυβο </a:t>
            </a:r>
            <a:r>
              <a:rPr lang="en-US" dirty="0"/>
              <a:t>S/N </a:t>
            </a:r>
            <a:r>
              <a:rPr lang="el-GR" dirty="0"/>
              <a:t>δίνεται από την: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l-GR" dirty="0"/>
              <a:t>	</a:t>
            </a:r>
            <a:r>
              <a:rPr lang="en-US" b="1" i="1" dirty="0"/>
              <a:t>W = </a:t>
            </a:r>
            <a:r>
              <a:rPr lang="en-US" b="1" i="1" dirty="0" err="1"/>
              <a:t>Hlog</a:t>
            </a:r>
            <a:r>
              <a:rPr lang="en-US" b="1" i="1" baseline="-25000" dirty="0" err="1"/>
              <a:t>2</a:t>
            </a:r>
            <a:r>
              <a:rPr lang="en-US" b="1" i="1" dirty="0"/>
              <a:t>(</a:t>
            </a:r>
            <a:r>
              <a:rPr lang="en-US" b="1" i="1" dirty="0" err="1"/>
              <a:t>1+S</a:t>
            </a:r>
            <a:r>
              <a:rPr lang="en-US" b="1" i="1" dirty="0"/>
              <a:t>/N)</a:t>
            </a:r>
            <a:endParaRPr lang="el-GR" b="1" i="1" dirty="0"/>
          </a:p>
          <a:p>
            <a:pPr algn="just" eaLnBrk="1" hangingPunct="1">
              <a:defRPr/>
            </a:pPr>
            <a:r>
              <a:rPr lang="el-GR" dirty="0"/>
              <a:t>Ισχύει για κάθε μορφή μετάδοσης και δίνει απλά την μέγιστη ταχύτητα μεταφοράς πληροφοριών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955E5688-F352-4A12-8B5F-7DEDB595394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/>
              <a:t>Φυσική της διάδοσης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9C9199F3-9759-4172-898E-5FD62958BE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/>
              <a:t>Οι ταχύτητες που επιτυγχάνονται σε πραγματικά κανάλια είναι σημαντικά μικρότερες</a:t>
            </a:r>
          </a:p>
          <a:p>
            <a:pPr lvl="1" eaLnBrk="1" hangingPunct="1">
              <a:defRPr/>
            </a:pPr>
            <a:r>
              <a:rPr lang="el-GR"/>
              <a:t>Θερμικός θόρυβος</a:t>
            </a:r>
          </a:p>
          <a:p>
            <a:pPr lvl="1" eaLnBrk="1" hangingPunct="1">
              <a:defRPr/>
            </a:pPr>
            <a:r>
              <a:rPr lang="el-GR"/>
              <a:t>Απώλεια ελεύθερου χώρου</a:t>
            </a:r>
            <a:r>
              <a:rPr lang="en-US"/>
              <a:t> (free space path loss)</a:t>
            </a:r>
            <a:endParaRPr lang="el-GR"/>
          </a:p>
          <a:p>
            <a:pPr lvl="1" eaLnBrk="1" hangingPunct="1">
              <a:defRPr/>
            </a:pPr>
            <a:r>
              <a:rPr lang="el-GR"/>
              <a:t>Μετατόπιση </a:t>
            </a:r>
            <a:r>
              <a:rPr lang="en-US"/>
              <a:t>Doppler</a:t>
            </a:r>
          </a:p>
          <a:p>
            <a:pPr lvl="1" eaLnBrk="1" hangingPunct="1">
              <a:defRPr/>
            </a:pPr>
            <a:r>
              <a:rPr lang="el-GR"/>
              <a:t>Ανάκλαση (</a:t>
            </a:r>
            <a:r>
              <a:rPr lang="en-US"/>
              <a:t>reflection)</a:t>
            </a:r>
            <a:endParaRPr lang="el-GR"/>
          </a:p>
          <a:p>
            <a:pPr lvl="1" eaLnBrk="1" hangingPunct="1">
              <a:defRPr/>
            </a:pPr>
            <a:r>
              <a:rPr lang="el-GR"/>
              <a:t>Διασπορά</a:t>
            </a:r>
            <a:r>
              <a:rPr lang="en-US"/>
              <a:t> (scattering)</a:t>
            </a:r>
            <a:endParaRPr lang="el-GR"/>
          </a:p>
          <a:p>
            <a:pPr lvl="1" eaLnBrk="1" hangingPunct="1">
              <a:defRPr/>
            </a:pPr>
            <a:r>
              <a:rPr lang="el-GR"/>
              <a:t>Περίθλαση</a:t>
            </a:r>
            <a:r>
              <a:rPr lang="en-US"/>
              <a:t> (diffraction)</a:t>
            </a:r>
            <a:endParaRPr lang="el-GR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21A03D1A-F4C3-43C9-BD1B-E21B21859DA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/>
              <a:t>Φυσική της διάδοσης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FD00BB2D-A763-4A9D-BDDF-88912FE09D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4876800"/>
            <a:ext cx="8686800" cy="19812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/>
              <a:t>Ανάκλαση (</a:t>
            </a:r>
            <a:r>
              <a:rPr lang="en-US" dirty="0"/>
              <a:t>reflection)</a:t>
            </a:r>
            <a:r>
              <a:rPr lang="el-GR" dirty="0"/>
              <a:t>: Διαστάσεις &gt;&gt; λ</a:t>
            </a:r>
          </a:p>
          <a:p>
            <a:pPr eaLnBrk="1" hangingPunct="1">
              <a:defRPr/>
            </a:pPr>
            <a:r>
              <a:rPr lang="el-GR" dirty="0"/>
              <a:t>Διασπορά</a:t>
            </a:r>
            <a:r>
              <a:rPr lang="en-US" dirty="0"/>
              <a:t> (scattering)</a:t>
            </a:r>
            <a:r>
              <a:rPr lang="el-GR" dirty="0"/>
              <a:t>: Διαστάσεις ~ λ</a:t>
            </a:r>
          </a:p>
          <a:p>
            <a:pPr eaLnBrk="1" hangingPunct="1">
              <a:defRPr/>
            </a:pPr>
            <a:r>
              <a:rPr lang="el-GR" dirty="0"/>
              <a:t>Περίθλαση</a:t>
            </a:r>
            <a:r>
              <a:rPr lang="en-US" dirty="0"/>
              <a:t> (diffraction)</a:t>
            </a:r>
            <a:r>
              <a:rPr lang="el-GR" dirty="0"/>
              <a:t>: Αδιαπέραστο αντικείμενο</a:t>
            </a:r>
          </a:p>
        </p:txBody>
      </p:sp>
      <p:pic>
        <p:nvPicPr>
          <p:cNvPr id="24580" name="Picture 2">
            <a:extLst>
              <a:ext uri="{FF2B5EF4-FFF2-40B4-BE49-F238E27FC236}">
                <a16:creationId xmlns:a16="http://schemas.microsoft.com/office/drawing/2014/main" id="{598EB600-0BBC-4E4E-B031-00D543D60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1219200"/>
            <a:ext cx="509746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749426" y="3860800"/>
            <a:ext cx="8640763" cy="2736850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l-GR" altLang="el-GR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Τα κινητά τηλέφωνα (</a:t>
            </a:r>
            <a:r>
              <a:rPr lang="en-US" altLang="el-GR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mobile phones </a:t>
            </a:r>
            <a:r>
              <a:rPr lang="el-GR" altLang="el-GR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ή </a:t>
            </a:r>
            <a:r>
              <a:rPr lang="en-US" altLang="el-GR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cellular phones) </a:t>
            </a:r>
            <a:r>
              <a:rPr lang="el-GR" altLang="el-GR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έχουν περάσει από τέσσερις διακριτές γενιές, με διαφορετικές τεχνολογίες, που ονομάζονται:</a:t>
            </a:r>
          </a:p>
          <a:p>
            <a:pPr marL="0" indent="0" algn="just">
              <a:lnSpc>
                <a:spcPct val="150000"/>
              </a:lnSpc>
              <a:buFontTx/>
              <a:buAutoNum type="arabicPeriod"/>
            </a:pPr>
            <a:r>
              <a:rPr lang="el-GR" altLang="el-GR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Δίκτυα Κινητής Τηλεφωνίας Πρώτης Γενιάς (Αναλογική Φωνή)</a:t>
            </a:r>
          </a:p>
          <a:p>
            <a:pPr marL="0" indent="0" algn="just">
              <a:lnSpc>
                <a:spcPct val="150000"/>
              </a:lnSpc>
              <a:buFontTx/>
              <a:buAutoNum type="arabicPeriod"/>
            </a:pPr>
            <a:r>
              <a:rPr lang="el-GR" altLang="el-GR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Δίκτυα Κινητής Τηλεφωνίας Δεύτερης Γενιάς (Ψηφιακή Φωνή)</a:t>
            </a:r>
          </a:p>
          <a:p>
            <a:pPr marL="0" indent="0" algn="just">
              <a:lnSpc>
                <a:spcPct val="150000"/>
              </a:lnSpc>
              <a:buFontTx/>
              <a:buAutoNum type="arabicPeriod"/>
            </a:pPr>
            <a:r>
              <a:rPr lang="el-GR" altLang="el-GR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Δίκτυα Κινητής Τηλεφωνίας Τρίτης Γενιάς (Ψηφιακή φωνή και Δεδομένα)</a:t>
            </a:r>
          </a:p>
          <a:p>
            <a:pPr marL="0" indent="0" algn="just">
              <a:lnSpc>
                <a:spcPct val="150000"/>
              </a:lnSpc>
              <a:buFontTx/>
              <a:buAutoNum type="arabicPeriod"/>
            </a:pPr>
            <a:r>
              <a:rPr lang="el-GR" altLang="el-GR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Δίκτυα Κινητής Τηλεφωνίας Τέταρτης Γενιάς (Το παρόν)</a:t>
            </a:r>
          </a:p>
          <a:p>
            <a:pPr marL="0" indent="0" algn="just">
              <a:lnSpc>
                <a:spcPct val="150000"/>
              </a:lnSpc>
              <a:buFontTx/>
              <a:buAutoNum type="arabicPeriod"/>
            </a:pPr>
            <a:endParaRPr lang="el-GR" altLang="el-GR" sz="16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</a:pPr>
            <a:endParaRPr lang="el-GR" altLang="el-GR" sz="1600" b="1" dirty="0"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l-GR" altLang="el-GR" sz="1600" dirty="0"/>
          </a:p>
        </p:txBody>
      </p:sp>
      <p:pic>
        <p:nvPicPr>
          <p:cNvPr id="7171" name="Picture 3" descr="C:\Users\Πάνος\Desktop\7Tux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1" y="260351"/>
            <a:ext cx="864552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4691481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D66DA2EC-B697-4A6E-92CF-9DC7DD54B51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/>
              <a:t>Απώλεια Ελεύθερου Χώρου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8E514F03-ACCE-4C4C-ADAA-8D9CAD75CF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981200"/>
            <a:ext cx="8229600" cy="3657600"/>
          </a:xfrm>
        </p:spPr>
        <p:txBody>
          <a:bodyPr/>
          <a:lstStyle/>
          <a:p>
            <a:pPr algn="just" eaLnBrk="1" hangingPunct="1">
              <a:defRPr/>
            </a:pPr>
            <a:r>
              <a:rPr lang="el-GR"/>
              <a:t>Εξασθένηση του σήματος κατά την διάδοσή του</a:t>
            </a:r>
          </a:p>
          <a:p>
            <a:pPr algn="just" eaLnBrk="1" hangingPunct="1">
              <a:defRPr/>
            </a:pPr>
            <a:r>
              <a:rPr lang="el-GR"/>
              <a:t>Μεγαλώνει ανάλογα με την απόσταση πομπού-δέκτη</a:t>
            </a:r>
          </a:p>
          <a:p>
            <a:pPr algn="just" eaLnBrk="1" hangingPunct="1">
              <a:defRPr/>
            </a:pPr>
            <a:r>
              <a:rPr lang="el-GR"/>
              <a:t>Στο κενό η λαμβανόμενη ισχύς για απόσταση </a:t>
            </a:r>
            <a:r>
              <a:rPr lang="en-US"/>
              <a:t>x </a:t>
            </a:r>
            <a:r>
              <a:rPr lang="el-GR"/>
              <a:t>είναι αντιστρόφως ανάλογη του </a:t>
            </a:r>
            <a:r>
              <a:rPr lang="en-US"/>
              <a:t>x</a:t>
            </a:r>
            <a:r>
              <a:rPr lang="en-US" baseline="30000"/>
              <a:t>2</a:t>
            </a:r>
            <a:r>
              <a:rPr lang="en-US"/>
              <a:t>.</a:t>
            </a:r>
            <a:r>
              <a:rPr lang="el-GR"/>
              <a:t> παραλείποντας όλους τους υπόλοιπους μηχανισμούς εξασθένισης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8001A531-67D2-4F02-A76C-4A1CDF5EC3D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/>
              <a:t>Μετατόπιση </a:t>
            </a:r>
            <a:r>
              <a:rPr lang="en-US"/>
              <a:t>Doppler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FC36B2B2-442F-4609-9D92-F1B5E5682C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defRPr/>
            </a:pPr>
            <a:r>
              <a:rPr lang="el-GR" dirty="0"/>
              <a:t>Προκαλείται από την σχετική κίνηση του πομπού σε σχέση με τον δέκτη</a:t>
            </a:r>
          </a:p>
          <a:p>
            <a:pPr algn="just" eaLnBrk="1" hangingPunct="1">
              <a:defRPr/>
            </a:pPr>
            <a:r>
              <a:rPr lang="el-GR" dirty="0"/>
              <a:t>Η συχνότητα του λαμβανόμενου σήματος φαίνεται διαφορετική από εκείνη του εκπεμπόμενου</a:t>
            </a:r>
          </a:p>
          <a:p>
            <a:pPr algn="just" eaLnBrk="1" hangingPunct="1">
              <a:defRPr/>
            </a:pPr>
            <a:r>
              <a:rPr lang="el-GR" dirty="0"/>
              <a:t>Όταν πομπός-δέκτης πλησιάζουν, η συχνότητα αυξάνει ενώ όταν απομακρύνονται μειώνεται </a:t>
            </a:r>
          </a:p>
          <a:p>
            <a:pPr algn="just"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3DA56C96-A373-4E65-89EB-C01FA09804F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/>
              <a:t>Μετατόπιση </a:t>
            </a:r>
            <a:r>
              <a:rPr lang="en-US"/>
              <a:t>Doppler</a:t>
            </a:r>
          </a:p>
        </p:txBody>
      </p:sp>
      <p:pic>
        <p:nvPicPr>
          <p:cNvPr id="29699" name="Picture 2">
            <a:extLst>
              <a:ext uri="{FF2B5EF4-FFF2-40B4-BE49-F238E27FC236}">
                <a16:creationId xmlns:a16="http://schemas.microsoft.com/office/drawing/2014/main" id="{2419E370-C373-4441-8ABF-AE5B55AE4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143000"/>
            <a:ext cx="50387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>
            <a:extLst>
              <a:ext uri="{FF2B5EF4-FFF2-40B4-BE49-F238E27FC236}">
                <a16:creationId xmlns:a16="http://schemas.microsoft.com/office/drawing/2014/main" id="{32494547-586F-4710-957F-3F04E06B9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848100"/>
            <a:ext cx="51054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EE1FCBA7-2330-41E4-A96A-8FAF510AC71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/>
              <a:t>Μηχανισμοί διάδοσης</a:t>
            </a:r>
            <a:endParaRPr lang="en-US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0708BE3F-B1E3-4464-9EBF-6BEBA6280E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50292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el-GR"/>
              <a:t>Ανάκλαση: Ένα κύμα προσπίπτει σε αντικείμενο με διαστάσεις πολύ μεγαλύτερες από αυτές του μήκους κύματος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l-GR"/>
              <a:t>Διασπορά: Ένα κύμα προσπίπτει σε αντικείμενο με διαστάσεις ίδιας τάξης μεγέθους με αυτές του μήκους κύματος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l-GR"/>
              <a:t>Περίθλαση: Ένα κύμα προσπίπτει σε αδιαπέραστο αντικείμενο οπότε δημιουργούνται δευτερεύοντα κύματα στην άλλη πλευρά (όσο μεγαλύτερο το λ τόσο πιο εύκολα παρατηρείται περίθλαση)</a:t>
            </a:r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4B256F85-B685-463D-A2DE-820B8170462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/>
              <a:t>Μηχανισμοί διάδοσης</a:t>
            </a:r>
            <a:endParaRPr lang="en-US"/>
          </a:p>
        </p:txBody>
      </p:sp>
      <p:pic>
        <p:nvPicPr>
          <p:cNvPr id="32771" name="Picture 4" descr="2-10">
            <a:extLst>
              <a:ext uri="{FF2B5EF4-FFF2-40B4-BE49-F238E27FC236}">
                <a16:creationId xmlns:a16="http://schemas.microsoft.com/office/drawing/2014/main" id="{FDA5AC24-5197-4E9B-AAAB-BFB5CD772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08150"/>
            <a:ext cx="8382000" cy="454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5B18BE66-7F06-4341-9ED7-D9005AC7771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err="1"/>
              <a:t>Πολύδρομη</a:t>
            </a:r>
            <a:r>
              <a:rPr lang="el-GR" dirty="0"/>
              <a:t> διάδοση (</a:t>
            </a:r>
            <a:r>
              <a:rPr lang="en-US" dirty="0"/>
              <a:t>multipath)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5B94243B-1CFB-42A4-ADE8-437608C99B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defRPr/>
            </a:pPr>
            <a:r>
              <a:rPr lang="el-GR" dirty="0"/>
              <a:t>Η </a:t>
            </a:r>
            <a:r>
              <a:rPr lang="el-GR" dirty="0" err="1"/>
              <a:t>πολύδρομη</a:t>
            </a:r>
            <a:r>
              <a:rPr lang="el-GR" dirty="0"/>
              <a:t> διάδοση μπορεί να οδηγήσει στην παρουσία ενέργειας από προηγούμενο σύμβολο</a:t>
            </a:r>
          </a:p>
          <a:p>
            <a:pPr algn="just" eaLnBrk="1" hangingPunct="1">
              <a:defRPr/>
            </a:pPr>
            <a:r>
              <a:rPr lang="el-GR" dirty="0"/>
              <a:t>Το φαινόμενο ονομάζεται </a:t>
            </a:r>
            <a:r>
              <a:rPr lang="el-GR" dirty="0" err="1"/>
              <a:t>διασυμβολική</a:t>
            </a:r>
            <a:r>
              <a:rPr lang="el-GR" dirty="0"/>
              <a:t> παρεμβολή</a:t>
            </a:r>
            <a:endParaRPr lang="en-US" dirty="0"/>
          </a:p>
          <a:p>
            <a:pPr algn="just" eaLnBrk="1" hangingPunct="1">
              <a:defRPr/>
            </a:pPr>
            <a:r>
              <a:rPr lang="el-GR" dirty="0"/>
              <a:t>Επίσης γνωστό και ως επέκταση καθυστέρησης (</a:t>
            </a:r>
            <a:r>
              <a:rPr lang="en-US" dirty="0"/>
              <a:t>delay spread)</a:t>
            </a:r>
            <a:r>
              <a:rPr lang="el-GR" dirty="0"/>
              <a:t> </a:t>
            </a:r>
          </a:p>
        </p:txBody>
      </p:sp>
      <p:pic>
        <p:nvPicPr>
          <p:cNvPr id="33796" name="Picture 4">
            <a:extLst>
              <a:ext uri="{FF2B5EF4-FFF2-40B4-BE49-F238E27FC236}">
                <a16:creationId xmlns:a16="http://schemas.microsoft.com/office/drawing/2014/main" id="{707479C6-C30E-4889-AF03-624C9A6A4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581400"/>
            <a:ext cx="3995738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>
            <a:extLst>
              <a:ext uri="{FF2B5EF4-FFF2-40B4-BE49-F238E27FC236}">
                <a16:creationId xmlns:a16="http://schemas.microsoft.com/office/drawing/2014/main" id="{F3132FBC-8C97-402E-BD12-7F61A0EAC1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81200" y="625157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95EAE171-CD50-4141-AC46-F2D94B35B6D6}" type="slidenum">
              <a:rPr lang="en-US" altLang="en-US" sz="1200">
                <a:latin typeface="Arial" panose="020B0604020202020204" pitchFamily="34" charset="0"/>
              </a:rPr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3BFBE852-7F26-4B13-B7CF-6CAD589666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l-GR"/>
          </a:p>
        </p:txBody>
      </p:sp>
      <p:pic>
        <p:nvPicPr>
          <p:cNvPr id="35844" name="Picture 3">
            <a:extLst>
              <a:ext uri="{FF2B5EF4-FFF2-40B4-BE49-F238E27FC236}">
                <a16:creationId xmlns:a16="http://schemas.microsoft.com/office/drawing/2014/main" id="{51CA2509-E6A4-4B4D-A73C-ED8815585C6C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28600"/>
            <a:ext cx="8229600" cy="6172200"/>
          </a:xfrm>
          <a:solidFill>
            <a:schemeClr val="bg1"/>
          </a:solidFill>
        </p:spPr>
      </p:pic>
      <p:sp>
        <p:nvSpPr>
          <p:cNvPr id="35845" name="Text Box 4">
            <a:extLst>
              <a:ext uri="{FF2B5EF4-FFF2-40B4-BE49-F238E27FC236}">
                <a16:creationId xmlns:a16="http://schemas.microsoft.com/office/drawing/2014/main" id="{8C7A476B-D0AF-4506-883D-6E9C2FF3A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333375"/>
            <a:ext cx="7345362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3600"/>
              <a:t>Πολύδρομη διάδοση</a:t>
            </a:r>
            <a:r>
              <a:rPr lang="el-GR" altLang="en-US" sz="3600" b="1"/>
              <a:t>(</a:t>
            </a:r>
            <a:r>
              <a:rPr lang="en-US" altLang="en-US" sz="3600" b="1"/>
              <a:t>Multipath)</a:t>
            </a:r>
            <a:endParaRPr lang="el-GR" altLang="en-US" sz="3600" b="1"/>
          </a:p>
        </p:txBody>
      </p:sp>
      <p:sp>
        <p:nvSpPr>
          <p:cNvPr id="35846" name="Text Box 5">
            <a:extLst>
              <a:ext uri="{FF2B5EF4-FFF2-40B4-BE49-F238E27FC236}">
                <a16:creationId xmlns:a16="http://schemas.microsoft.com/office/drawing/2014/main" id="{E332806F-65C5-4981-B0B7-37A99FD15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1" y="1066800"/>
            <a:ext cx="7235825" cy="954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2800"/>
              <a:t>Λογω των μηχανισμών διάδοσης, πολλαπλά κύματα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2800"/>
              <a:t>φτάνουν στον δεκτή</a:t>
            </a:r>
          </a:p>
        </p:txBody>
      </p:sp>
      <p:sp>
        <p:nvSpPr>
          <p:cNvPr id="35847" name="Text Box 6">
            <a:extLst>
              <a:ext uri="{FF2B5EF4-FFF2-40B4-BE49-F238E27FC236}">
                <a16:creationId xmlns:a16="http://schemas.microsoft.com/office/drawing/2014/main" id="{C577E695-59E2-4FED-A31A-1741D406B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981201"/>
            <a:ext cx="7696200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2000"/>
              <a:t>Μερικές φορές σ’ αυτα</a:t>
            </a:r>
            <a:r>
              <a:rPr lang="en-US" altLang="en-US" sz="2000"/>
              <a:t> </a:t>
            </a:r>
            <a:r>
              <a:rPr lang="el-GR" altLang="en-US" sz="2000"/>
              <a:t>συμπεριλαμβάνεται και το σήμα οπτικής επαφής </a:t>
            </a:r>
            <a:endParaRPr lang="en-US" altLang="en-US" sz="20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2000"/>
              <a:t>(</a:t>
            </a:r>
            <a:r>
              <a:rPr lang="en-US" altLang="en-US" sz="2000"/>
              <a:t>line-of sight- LOS)</a:t>
            </a:r>
            <a:endParaRPr lang="el-GR" altLang="en-US" sz="2000"/>
          </a:p>
        </p:txBody>
      </p:sp>
      <p:sp>
        <p:nvSpPr>
          <p:cNvPr id="35848" name="Text Box 7">
            <a:extLst>
              <a:ext uri="{FF2B5EF4-FFF2-40B4-BE49-F238E27FC236}">
                <a16:creationId xmlns:a16="http://schemas.microsoft.com/office/drawing/2014/main" id="{3BB8575B-F419-4269-84D6-A385961C7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5334001"/>
            <a:ext cx="2345514" cy="1015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2000"/>
              <a:t>Κατανομη ισχυος στις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2000"/>
              <a:t>συνιστωσες πολλαπλης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2000"/>
              <a:t>διοδευσης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>
            <a:extLst>
              <a:ext uri="{FF2B5EF4-FFF2-40B4-BE49-F238E27FC236}">
                <a16:creationId xmlns:a16="http://schemas.microsoft.com/office/drawing/2014/main" id="{2D15F9BB-0A85-4F97-A471-94200C26349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00" y="319088"/>
            <a:ext cx="9144000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sz="4000"/>
              <a:t>Η αποκριση ενος χρονικα αμεταβλητου καναλιου</a:t>
            </a:r>
            <a:endParaRPr lang="en-US" sz="4000"/>
          </a:p>
        </p:txBody>
      </p:sp>
      <p:pic>
        <p:nvPicPr>
          <p:cNvPr id="36867" name="Picture 2">
            <a:extLst>
              <a:ext uri="{FF2B5EF4-FFF2-40B4-BE49-F238E27FC236}">
                <a16:creationId xmlns:a16="http://schemas.microsoft.com/office/drawing/2014/main" id="{019AF74B-B371-4EDD-B34C-436B1FA70268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296988"/>
            <a:ext cx="9144000" cy="5060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>
            <a:extLst>
              <a:ext uri="{FF2B5EF4-FFF2-40B4-BE49-F238E27FC236}">
                <a16:creationId xmlns:a16="http://schemas.microsoft.com/office/drawing/2014/main" id="{5ACC2044-DD31-4483-B0BD-4875CDCB59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81200" y="625157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5C11AD9D-611B-4A3B-AD53-7D966C0B7365}" type="slidenum">
              <a:rPr lang="en-US" altLang="en-US" sz="1200">
                <a:latin typeface="Arial" panose="020B0604020202020204" pitchFamily="34" charset="0"/>
              </a:rPr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F22A2A70-05B8-40E3-9B08-F6B29B6FCA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152400"/>
            <a:ext cx="77724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3600"/>
              <a:t>Πολλαπλη διοδευση (</a:t>
            </a:r>
            <a:r>
              <a:rPr lang="en-US" sz="3600"/>
              <a:t>Multipath)</a:t>
            </a:r>
            <a:endParaRPr lang="en-US"/>
          </a:p>
        </p:txBody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0D29180A-8BDD-482C-8F93-BE6A8A0E10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765175"/>
            <a:ext cx="9144000" cy="5715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25000"/>
              </a:lnSpc>
              <a:buClr>
                <a:srgbClr val="FF0000"/>
              </a:buClr>
              <a:buFont typeface="Wingdings" panose="05000000000000000000" pitchFamily="2" charset="2"/>
              <a:buNone/>
              <a:defRPr/>
            </a:pPr>
            <a:r>
              <a:rPr lang="en-US" sz="2400" dirty="0"/>
              <a:t>To </a:t>
            </a:r>
            <a:r>
              <a:rPr lang="el-GR" sz="2400" dirty="0" err="1"/>
              <a:t>μηκος</a:t>
            </a:r>
            <a:r>
              <a:rPr lang="el-GR" sz="2400" dirty="0"/>
              <a:t> </a:t>
            </a:r>
            <a:r>
              <a:rPr lang="el-GR" sz="2400" dirty="0" err="1"/>
              <a:t>κυματος</a:t>
            </a:r>
            <a:r>
              <a:rPr lang="el-GR" sz="2400" dirty="0"/>
              <a:t> του </a:t>
            </a:r>
            <a:r>
              <a:rPr lang="el-GR" sz="2400" dirty="0" err="1"/>
              <a:t>φεροντος</a:t>
            </a:r>
            <a:r>
              <a:rPr lang="el-GR" sz="2400" dirty="0"/>
              <a:t> σε </a:t>
            </a:r>
            <a:r>
              <a:rPr lang="el-GR" sz="2400" dirty="0" err="1"/>
              <a:t>ενα</a:t>
            </a:r>
            <a:r>
              <a:rPr lang="el-GR" sz="2400" dirty="0"/>
              <a:t> </a:t>
            </a:r>
            <a:r>
              <a:rPr lang="el-GR" sz="2400" dirty="0" err="1"/>
              <a:t>κυψελοειδες</a:t>
            </a:r>
            <a:r>
              <a:rPr lang="el-GR" sz="2400" dirty="0"/>
              <a:t> </a:t>
            </a:r>
            <a:r>
              <a:rPr lang="el-GR" sz="2400" dirty="0" err="1"/>
              <a:t>συστημα</a:t>
            </a:r>
            <a:r>
              <a:rPr lang="el-GR" sz="2400" dirty="0"/>
              <a:t> </a:t>
            </a:r>
            <a:r>
              <a:rPr lang="el-GR" sz="2400" dirty="0" err="1"/>
              <a:t>ειναι</a:t>
            </a:r>
            <a:endParaRPr lang="el-GR" sz="2400" dirty="0"/>
          </a:p>
          <a:p>
            <a:pPr eaLnBrk="1" hangingPunct="1">
              <a:lnSpc>
                <a:spcPct val="125000"/>
              </a:lnSpc>
              <a:buClr>
                <a:srgbClr val="FF0000"/>
              </a:buClr>
              <a:buFont typeface="Wingdings" panose="05000000000000000000" pitchFamily="2" charset="2"/>
              <a:buNone/>
              <a:defRPr/>
            </a:pPr>
            <a:r>
              <a:rPr lang="en-US" sz="2400" i="1" dirty="0"/>
              <a:t>15 - 40</a:t>
            </a:r>
            <a:r>
              <a:rPr lang="en-US" sz="2400" dirty="0"/>
              <a:t> cm. </a:t>
            </a:r>
            <a:r>
              <a:rPr lang="el-GR" sz="2400" dirty="0" err="1"/>
              <a:t>Μικρες</a:t>
            </a:r>
            <a:r>
              <a:rPr lang="el-GR" sz="2400" dirty="0"/>
              <a:t> </a:t>
            </a:r>
            <a:r>
              <a:rPr lang="el-GR" sz="2400" dirty="0" err="1"/>
              <a:t>αλλαγες</a:t>
            </a:r>
            <a:r>
              <a:rPr lang="el-GR" sz="2400" dirty="0"/>
              <a:t> στις  </a:t>
            </a:r>
            <a:r>
              <a:rPr lang="el-GR" sz="2400" dirty="0" err="1"/>
              <a:t>διαφορες</a:t>
            </a:r>
            <a:r>
              <a:rPr lang="el-GR" sz="2400" dirty="0"/>
              <a:t> των διαδρομών </a:t>
            </a:r>
            <a:r>
              <a:rPr lang="el-GR" sz="2400" dirty="0" err="1"/>
              <a:t>λογω</a:t>
            </a:r>
            <a:r>
              <a:rPr lang="el-GR" sz="2400" dirty="0"/>
              <a:t> της </a:t>
            </a:r>
          </a:p>
          <a:p>
            <a:pPr eaLnBrk="1" hangingPunct="1">
              <a:lnSpc>
                <a:spcPct val="125000"/>
              </a:lnSpc>
              <a:buClr>
                <a:srgbClr val="FF0000"/>
              </a:buClr>
              <a:buFont typeface="Wingdings" panose="05000000000000000000" pitchFamily="2" charset="2"/>
              <a:buNone/>
              <a:defRPr/>
            </a:pPr>
            <a:r>
              <a:rPr lang="el-GR" sz="2400" dirty="0" err="1"/>
              <a:t>κινησης</a:t>
            </a:r>
            <a:r>
              <a:rPr lang="el-GR" sz="2400" dirty="0"/>
              <a:t> του κινητού</a:t>
            </a:r>
            <a:r>
              <a:rPr lang="en-US" sz="2400" dirty="0"/>
              <a:t> </a:t>
            </a:r>
            <a:r>
              <a:rPr lang="el-GR" sz="2400" dirty="0" err="1"/>
              <a:t>προκαλουν</a:t>
            </a:r>
            <a:r>
              <a:rPr lang="el-GR" sz="2400" dirty="0"/>
              <a:t> </a:t>
            </a:r>
            <a:r>
              <a:rPr lang="el-GR" sz="2400" dirty="0" err="1"/>
              <a:t>μεγαλες</a:t>
            </a:r>
            <a:r>
              <a:rPr lang="el-GR" sz="2400" dirty="0"/>
              <a:t> </a:t>
            </a:r>
            <a:r>
              <a:rPr lang="el-GR" sz="2400" dirty="0" err="1"/>
              <a:t>αλλαγες</a:t>
            </a:r>
            <a:r>
              <a:rPr lang="el-GR" sz="2400" dirty="0"/>
              <a:t> στην </a:t>
            </a:r>
            <a:r>
              <a:rPr lang="el-GR" sz="2400" dirty="0" err="1"/>
              <a:t>διαφορα</a:t>
            </a:r>
            <a:r>
              <a:rPr lang="el-GR" sz="2400" dirty="0"/>
              <a:t> </a:t>
            </a:r>
            <a:r>
              <a:rPr lang="el-GR" sz="2400" dirty="0" err="1"/>
              <a:t>φασης</a:t>
            </a:r>
            <a:endParaRPr lang="el-GR" sz="2400" dirty="0"/>
          </a:p>
          <a:p>
            <a:pPr eaLnBrk="1" hangingPunct="1">
              <a:lnSpc>
                <a:spcPct val="125000"/>
              </a:lnSpc>
              <a:buClr>
                <a:srgbClr val="FF0000"/>
              </a:buClr>
              <a:buFont typeface="Wingdings" panose="05000000000000000000" pitchFamily="2" charset="2"/>
              <a:buNone/>
              <a:defRPr/>
            </a:pPr>
            <a:r>
              <a:rPr lang="el-GR" sz="2400" dirty="0"/>
              <a:t> των </a:t>
            </a:r>
            <a:r>
              <a:rPr lang="el-GR" sz="2400" dirty="0" err="1"/>
              <a:t>προσπιπτοντων</a:t>
            </a:r>
            <a:r>
              <a:rPr lang="el-GR" sz="2400" dirty="0"/>
              <a:t> (στην </a:t>
            </a:r>
            <a:r>
              <a:rPr lang="el-GR" sz="2400" dirty="0" err="1"/>
              <a:t>κεραια</a:t>
            </a:r>
            <a:r>
              <a:rPr lang="el-GR" sz="2400" dirty="0"/>
              <a:t>) </a:t>
            </a:r>
            <a:r>
              <a:rPr lang="el-GR" sz="2400" dirty="0" err="1"/>
              <a:t>επιπεδων</a:t>
            </a:r>
            <a:r>
              <a:rPr lang="el-GR" sz="2400" dirty="0"/>
              <a:t> </a:t>
            </a:r>
            <a:r>
              <a:rPr lang="el-GR" sz="2400" dirty="0" err="1"/>
              <a:t>κυματων</a:t>
            </a:r>
            <a:r>
              <a:rPr lang="el-GR" sz="2400" dirty="0"/>
              <a:t>, με </a:t>
            </a:r>
            <a:r>
              <a:rPr lang="el-GR" sz="2400" dirty="0" err="1"/>
              <a:t>αποτελεσμα</a:t>
            </a:r>
            <a:r>
              <a:rPr lang="el-GR" sz="2400" dirty="0"/>
              <a:t>:</a:t>
            </a:r>
            <a:endParaRPr lang="en-US" sz="2400" dirty="0"/>
          </a:p>
          <a:p>
            <a:pPr eaLnBrk="1" hangingPunct="1">
              <a:lnSpc>
                <a:spcPct val="125000"/>
              </a:lnSpc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l-GR" sz="2400" dirty="0"/>
              <a:t>Την </a:t>
            </a:r>
            <a:r>
              <a:rPr lang="el-GR" sz="2400" dirty="0" err="1"/>
              <a:t>συμβολη</a:t>
            </a:r>
            <a:r>
              <a:rPr lang="el-GR" sz="2400" dirty="0"/>
              <a:t> </a:t>
            </a:r>
            <a:r>
              <a:rPr lang="el-GR" sz="2400" dirty="0" err="1"/>
              <a:t>επιπεδων</a:t>
            </a:r>
            <a:r>
              <a:rPr lang="el-GR" sz="2400" dirty="0"/>
              <a:t> </a:t>
            </a:r>
            <a:r>
              <a:rPr lang="el-GR" sz="2400" dirty="0" err="1"/>
              <a:t>κυματων</a:t>
            </a:r>
            <a:r>
              <a:rPr lang="el-GR" sz="2400" dirty="0"/>
              <a:t> </a:t>
            </a:r>
            <a:r>
              <a:rPr lang="en-US" sz="2400" dirty="0"/>
              <a:t> </a:t>
            </a:r>
            <a:r>
              <a:rPr lang="el-GR" sz="2400" dirty="0"/>
              <a:t>με μεταβαλλόμενη  </a:t>
            </a:r>
            <a:r>
              <a:rPr lang="el-GR" sz="2400" dirty="0" err="1"/>
              <a:t>φαση</a:t>
            </a:r>
            <a:r>
              <a:rPr lang="el-GR" sz="2400" dirty="0"/>
              <a:t> που </a:t>
            </a:r>
            <a:r>
              <a:rPr lang="el-GR" sz="2400" dirty="0" err="1"/>
              <a:t>συνεπαγεται</a:t>
            </a:r>
            <a:r>
              <a:rPr lang="el-GR" sz="2400" dirty="0"/>
              <a:t> </a:t>
            </a:r>
            <a:r>
              <a:rPr lang="el-GR" sz="2400" b="1" dirty="0" err="1"/>
              <a:t>μεγαλες</a:t>
            </a:r>
            <a:r>
              <a:rPr lang="el-GR" sz="2400" b="1" dirty="0"/>
              <a:t> </a:t>
            </a:r>
            <a:r>
              <a:rPr lang="el-GR" sz="2400" b="1" dirty="0" err="1"/>
              <a:t>διακυμανσεις</a:t>
            </a:r>
            <a:r>
              <a:rPr lang="el-GR" sz="2400" b="1" dirty="0"/>
              <a:t> του </a:t>
            </a:r>
            <a:r>
              <a:rPr lang="el-GR" sz="2400" b="1" dirty="0" err="1"/>
              <a:t>πλατους</a:t>
            </a:r>
            <a:r>
              <a:rPr lang="el-GR" sz="2400" dirty="0"/>
              <a:t> του </a:t>
            </a:r>
            <a:r>
              <a:rPr lang="el-GR" sz="2400" dirty="0" err="1"/>
              <a:t>λαμβανομενου</a:t>
            </a:r>
            <a:r>
              <a:rPr lang="el-GR" sz="2400" dirty="0"/>
              <a:t> </a:t>
            </a:r>
            <a:r>
              <a:rPr lang="el-GR" sz="2400" dirty="0" err="1"/>
              <a:t>σηματος</a:t>
            </a:r>
            <a:r>
              <a:rPr lang="en-US" sz="2400" dirty="0"/>
              <a:t> </a:t>
            </a:r>
            <a:endParaRPr lang="el-GR" sz="2400" dirty="0"/>
          </a:p>
          <a:p>
            <a:pPr eaLnBrk="1" hangingPunct="1">
              <a:lnSpc>
                <a:spcPct val="125000"/>
              </a:lnSpc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l-GR" sz="2400" dirty="0"/>
              <a:t>Την </a:t>
            </a:r>
            <a:r>
              <a:rPr lang="el-GR" sz="2400" dirty="0" err="1"/>
              <a:t>μεταβαλλομενη</a:t>
            </a:r>
            <a:r>
              <a:rPr lang="el-GR" sz="2400" dirty="0"/>
              <a:t> </a:t>
            </a:r>
            <a:r>
              <a:rPr lang="el-GR" sz="2400" dirty="0" err="1"/>
              <a:t>μετατοπιση</a:t>
            </a:r>
            <a:r>
              <a:rPr lang="el-GR" sz="2400" dirty="0"/>
              <a:t> </a:t>
            </a:r>
            <a:r>
              <a:rPr lang="el-GR" sz="2400" dirty="0" err="1"/>
              <a:t>συχνοτητας</a:t>
            </a:r>
            <a:r>
              <a:rPr lang="el-GR" sz="2400" dirty="0"/>
              <a:t> </a:t>
            </a:r>
            <a:r>
              <a:rPr lang="el-GR" sz="2400" dirty="0" err="1"/>
              <a:t>λογω</a:t>
            </a:r>
            <a:r>
              <a:rPr lang="en-US" sz="2400" dirty="0"/>
              <a:t> </a:t>
            </a:r>
            <a:r>
              <a:rPr lang="el-GR" sz="2400" dirty="0" err="1"/>
              <a:t>κινησης</a:t>
            </a:r>
            <a:r>
              <a:rPr lang="en-US" sz="2400" dirty="0"/>
              <a:t> </a:t>
            </a:r>
            <a:r>
              <a:rPr lang="el-GR" sz="2400" dirty="0"/>
              <a:t>(</a:t>
            </a:r>
            <a:r>
              <a:rPr lang="en-US" sz="2400" dirty="0"/>
              <a:t>Doppler shift</a:t>
            </a:r>
            <a:r>
              <a:rPr lang="el-GR" sz="2400" dirty="0"/>
              <a:t>) των </a:t>
            </a:r>
            <a:r>
              <a:rPr lang="el-GR" sz="2400" dirty="0" err="1"/>
              <a:t>συνιστωσων</a:t>
            </a:r>
            <a:r>
              <a:rPr lang="el-GR" sz="2400" dirty="0"/>
              <a:t> </a:t>
            </a:r>
            <a:r>
              <a:rPr lang="el-GR" sz="2400" dirty="0" err="1"/>
              <a:t>πολλαπλης</a:t>
            </a:r>
            <a:r>
              <a:rPr lang="el-GR" sz="2400" dirty="0"/>
              <a:t> </a:t>
            </a:r>
            <a:r>
              <a:rPr lang="el-GR" sz="2400" dirty="0" err="1"/>
              <a:t>διοδευσης</a:t>
            </a:r>
            <a:r>
              <a:rPr lang="en-US" sz="2400" dirty="0"/>
              <a:t> </a:t>
            </a:r>
            <a:r>
              <a:rPr lang="el-GR" sz="2400" dirty="0"/>
              <a:t>που </a:t>
            </a:r>
            <a:r>
              <a:rPr lang="el-GR" sz="2400" dirty="0" err="1"/>
              <a:t>δημιουργει</a:t>
            </a:r>
            <a:r>
              <a:rPr lang="el-GR" sz="2400" dirty="0"/>
              <a:t> </a:t>
            </a:r>
            <a:r>
              <a:rPr lang="el-GR" sz="2400" b="1" dirty="0" err="1"/>
              <a:t>τυχαιες</a:t>
            </a:r>
            <a:r>
              <a:rPr lang="el-GR" sz="2400" b="1" dirty="0"/>
              <a:t> </a:t>
            </a:r>
            <a:r>
              <a:rPr lang="el-GR" sz="2400" b="1" dirty="0" err="1"/>
              <a:t>διακυμανσεις</a:t>
            </a:r>
            <a:r>
              <a:rPr lang="el-GR" sz="2400" b="1" dirty="0"/>
              <a:t> της </a:t>
            </a:r>
            <a:r>
              <a:rPr lang="el-GR" sz="2400" b="1" dirty="0" err="1"/>
              <a:t>συχνοτητας</a:t>
            </a:r>
            <a:endParaRPr lang="en-US" sz="2400" b="1" dirty="0"/>
          </a:p>
          <a:p>
            <a:pPr eaLnBrk="1" hangingPunct="1">
              <a:lnSpc>
                <a:spcPct val="125000"/>
              </a:lnSpc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l-GR" sz="2400" dirty="0"/>
              <a:t>Την </a:t>
            </a:r>
            <a:r>
              <a:rPr lang="el-GR" sz="2400" dirty="0" err="1"/>
              <a:t>μεταβαλλομενη</a:t>
            </a:r>
            <a:r>
              <a:rPr lang="el-GR" sz="2400" dirty="0"/>
              <a:t> </a:t>
            </a:r>
            <a:r>
              <a:rPr lang="el-GR" sz="2400" dirty="0" err="1"/>
              <a:t>καθυστερηση</a:t>
            </a:r>
            <a:r>
              <a:rPr lang="el-GR" sz="2400" dirty="0"/>
              <a:t> </a:t>
            </a:r>
            <a:r>
              <a:rPr lang="el-GR" sz="2400" dirty="0" err="1"/>
              <a:t>διαδοσης</a:t>
            </a:r>
            <a:r>
              <a:rPr lang="el-GR" sz="2400" dirty="0"/>
              <a:t> που </a:t>
            </a:r>
            <a:r>
              <a:rPr lang="el-GR" sz="2400" dirty="0" err="1"/>
              <a:t>προκαλει</a:t>
            </a:r>
            <a:r>
              <a:rPr lang="el-GR" sz="2400" dirty="0"/>
              <a:t> </a:t>
            </a:r>
            <a:r>
              <a:rPr lang="el-GR" sz="2400" b="1" dirty="0" err="1"/>
              <a:t>χρονικη</a:t>
            </a:r>
            <a:r>
              <a:rPr lang="el-GR" sz="2400" b="1" dirty="0"/>
              <a:t> </a:t>
            </a:r>
            <a:r>
              <a:rPr lang="el-GR" sz="2400" b="1" dirty="0" err="1"/>
              <a:t>διασπορα</a:t>
            </a:r>
            <a:r>
              <a:rPr lang="el-GR" sz="2400" dirty="0"/>
              <a:t> </a:t>
            </a:r>
            <a:r>
              <a:rPr lang="en-US" sz="2400" dirty="0"/>
              <a:t> </a:t>
            </a:r>
            <a:r>
              <a:rPr lang="el-GR" sz="2400" dirty="0"/>
              <a:t>του </a:t>
            </a:r>
            <a:r>
              <a:rPr lang="el-GR" sz="2400" dirty="0" err="1"/>
              <a:t>σηματος</a:t>
            </a:r>
            <a:r>
              <a:rPr lang="el-GR" sz="2400" dirty="0"/>
              <a:t>- </a:t>
            </a:r>
            <a:r>
              <a:rPr lang="en-US" sz="2400" dirty="0"/>
              <a:t>Time dispersion</a:t>
            </a:r>
            <a:r>
              <a:rPr lang="el-GR" sz="2400" dirty="0"/>
              <a:t> (</a:t>
            </a:r>
            <a:r>
              <a:rPr lang="en-US" sz="2400" dirty="0"/>
              <a:t>echoes)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altLang="el-GR"/>
          </a:p>
        </p:txBody>
      </p:sp>
      <p:pic>
        <p:nvPicPr>
          <p:cNvPr id="8195" name="Picture 2" descr="C:\Users\Πάνος\Desktop\16598_1378203712-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74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2392788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1026">
            <a:extLst>
              <a:ext uri="{FF2B5EF4-FFF2-40B4-BE49-F238E27FC236}">
                <a16:creationId xmlns:a16="http://schemas.microsoft.com/office/drawing/2014/main" id="{FCDC2381-99A5-4B92-8909-04C4AF4E07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43113" y="44451"/>
            <a:ext cx="8229600" cy="1139825"/>
          </a:xfrm>
        </p:spPr>
        <p:txBody>
          <a:bodyPr/>
          <a:lstStyle/>
          <a:p>
            <a:pPr eaLnBrk="1" hangingPunct="1">
              <a:buClr>
                <a:schemeClr val="tx2"/>
              </a:buClr>
              <a:buSzPct val="60000"/>
              <a:defRPr/>
            </a:pPr>
            <a:r>
              <a:rPr lang="el-GR" sz="3200" dirty="0">
                <a:latin typeface="+mn-lt"/>
              </a:rPr>
              <a:t>Ιστορική αναδρομή-Εξέλιξη</a:t>
            </a:r>
            <a:r>
              <a:rPr lang="en-US" sz="3200" dirty="0">
                <a:latin typeface="+mn-lt"/>
              </a:rPr>
              <a:t> (1/2)</a:t>
            </a:r>
            <a:endParaRPr lang="en-US" sz="2000" i="1" dirty="0">
              <a:latin typeface="+mn-lt"/>
            </a:endParaRPr>
          </a:p>
        </p:txBody>
      </p:sp>
      <p:sp>
        <p:nvSpPr>
          <p:cNvPr id="303107" name="Rectangle 1027">
            <a:extLst>
              <a:ext uri="{FF2B5EF4-FFF2-40B4-BE49-F238E27FC236}">
                <a16:creationId xmlns:a16="http://schemas.microsoft.com/office/drawing/2014/main" id="{3A455440-44F7-4CCF-9E17-CE803EE8BD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125538"/>
            <a:ext cx="8229600" cy="5472112"/>
          </a:xfrm>
        </p:spPr>
        <p:txBody>
          <a:bodyPr/>
          <a:lstStyle/>
          <a:p>
            <a:pPr marL="609600" indent="-609600">
              <a:defRPr/>
            </a:pPr>
            <a:r>
              <a:rPr lang="en-US" sz="2000" dirty="0"/>
              <a:t>1</a:t>
            </a:r>
            <a:r>
              <a:rPr lang="el-GR" sz="2000" dirty="0"/>
              <a:t>89</a:t>
            </a:r>
            <a:r>
              <a:rPr lang="en-US" sz="2000" dirty="0"/>
              <a:t>5: </a:t>
            </a:r>
            <a:r>
              <a:rPr lang="el-GR" sz="2000" dirty="0"/>
              <a:t>πρώτη ασύρματη μετάδοση, </a:t>
            </a:r>
            <a:r>
              <a:rPr lang="en-US" sz="2000" dirty="0"/>
              <a:t>Marconi</a:t>
            </a:r>
            <a:endParaRPr lang="el-GR" sz="2000" dirty="0"/>
          </a:p>
          <a:p>
            <a:pPr marL="609600" indent="-609600">
              <a:defRPr/>
            </a:pPr>
            <a:r>
              <a:rPr lang="el-GR" sz="2000" dirty="0"/>
              <a:t>1907: υπερατλαντική μετάδοση</a:t>
            </a:r>
          </a:p>
          <a:p>
            <a:pPr marL="609600" indent="-609600">
              <a:defRPr/>
            </a:pPr>
            <a:r>
              <a:rPr lang="el-GR" sz="2000" dirty="0"/>
              <a:t>1915: ασύρματη μετάδοση φωνής </a:t>
            </a:r>
            <a:r>
              <a:rPr lang="en-US" sz="2000" dirty="0"/>
              <a:t>New York – San Francisco</a:t>
            </a:r>
          </a:p>
          <a:p>
            <a:pPr marL="609600" indent="-609600">
              <a:defRPr/>
            </a:pPr>
            <a:r>
              <a:rPr lang="en-US" sz="2000" dirty="0"/>
              <a:t>1920: </a:t>
            </a:r>
            <a:r>
              <a:rPr lang="el-GR" sz="2000" dirty="0"/>
              <a:t>ανακάλυψη των </a:t>
            </a:r>
            <a:r>
              <a:rPr lang="en-US" sz="2000" dirty="0"/>
              <a:t>short waves (Marconi)</a:t>
            </a:r>
          </a:p>
          <a:p>
            <a:pPr marL="609600" indent="-609600">
              <a:defRPr/>
            </a:pPr>
            <a:r>
              <a:rPr lang="en-US" sz="2000" dirty="0"/>
              <a:t>1926: </a:t>
            </a:r>
            <a:r>
              <a:rPr lang="el-GR" sz="2000" dirty="0"/>
              <a:t>Ενσύρματο τηλέφωνο στο τρένο (Αμβούργο-</a:t>
            </a:r>
            <a:r>
              <a:rPr lang="el-GR" sz="2000" dirty="0" err="1"/>
              <a:t>Βερολίν</a:t>
            </a:r>
            <a:r>
              <a:rPr lang="el-GR" sz="2000" dirty="0"/>
              <a:t>ο) </a:t>
            </a:r>
          </a:p>
          <a:p>
            <a:pPr marL="609600" indent="-609600">
              <a:defRPr/>
            </a:pPr>
            <a:r>
              <a:rPr lang="el-GR" sz="2000" dirty="0"/>
              <a:t>1928: προσπάθειες μετάδοσης </a:t>
            </a:r>
            <a:r>
              <a:rPr lang="en-US" sz="2000" dirty="0"/>
              <a:t>TV</a:t>
            </a:r>
            <a:endParaRPr lang="el-GR" sz="2000" dirty="0"/>
          </a:p>
          <a:p>
            <a:pPr marL="609600" indent="-609600">
              <a:defRPr/>
            </a:pPr>
            <a:r>
              <a:rPr lang="el-GR" sz="2000" dirty="0"/>
              <a:t>1933: διαμόρφωση συχνότητας</a:t>
            </a:r>
          </a:p>
          <a:p>
            <a:pPr marL="609600" indent="-609600">
              <a:defRPr/>
            </a:pPr>
            <a:r>
              <a:rPr lang="el-GR" sz="2000" dirty="0"/>
              <a:t>1958: Α-</a:t>
            </a:r>
            <a:r>
              <a:rPr lang="en-US" sz="2000" dirty="0" err="1"/>
              <a:t>Netz</a:t>
            </a:r>
            <a:r>
              <a:rPr lang="en-US" sz="2000" dirty="0"/>
              <a:t> (Germany), </a:t>
            </a:r>
            <a:r>
              <a:rPr lang="el-GR" sz="2000" dirty="0"/>
              <a:t>160</a:t>
            </a:r>
            <a:r>
              <a:rPr lang="en-US" sz="2000" dirty="0"/>
              <a:t>MHz,  analog </a:t>
            </a:r>
          </a:p>
          <a:p>
            <a:pPr marL="609600" indent="-609600">
              <a:defRPr/>
            </a:pPr>
            <a:r>
              <a:rPr lang="el-GR" sz="2000" dirty="0"/>
              <a:t>19</a:t>
            </a:r>
            <a:r>
              <a:rPr lang="en-US" sz="2000" dirty="0"/>
              <a:t>72</a:t>
            </a:r>
            <a:r>
              <a:rPr lang="el-GR" sz="2000" dirty="0"/>
              <a:t>: </a:t>
            </a:r>
            <a:r>
              <a:rPr lang="en-US" sz="2000" dirty="0"/>
              <a:t>B</a:t>
            </a:r>
            <a:r>
              <a:rPr lang="el-GR" sz="2000" dirty="0"/>
              <a:t>-</a:t>
            </a:r>
            <a:r>
              <a:rPr lang="en-US" sz="2000" dirty="0" err="1"/>
              <a:t>Netz</a:t>
            </a:r>
            <a:r>
              <a:rPr lang="en-US" sz="2000" dirty="0"/>
              <a:t> (Germany), </a:t>
            </a:r>
            <a:r>
              <a:rPr lang="el-GR" sz="2000" dirty="0"/>
              <a:t>160</a:t>
            </a:r>
            <a:r>
              <a:rPr lang="en-US" sz="2000" dirty="0"/>
              <a:t>MHz,  analog</a:t>
            </a:r>
          </a:p>
          <a:p>
            <a:pPr marL="609600" indent="-609600">
              <a:defRPr/>
            </a:pPr>
            <a:r>
              <a:rPr lang="el-GR" sz="2000" dirty="0"/>
              <a:t>19</a:t>
            </a:r>
            <a:r>
              <a:rPr lang="en-US" sz="2000" dirty="0"/>
              <a:t>79:</a:t>
            </a:r>
            <a:r>
              <a:rPr lang="el-GR" sz="2000" dirty="0"/>
              <a:t> </a:t>
            </a:r>
            <a:r>
              <a:rPr lang="en-US" sz="2000" dirty="0"/>
              <a:t>NMT (Scandinavian), 450MHz</a:t>
            </a:r>
          </a:p>
          <a:p>
            <a:pPr marL="609600" indent="-609600">
              <a:defRPr/>
            </a:pPr>
            <a:r>
              <a:rPr lang="en-US" sz="2000" dirty="0"/>
              <a:t>1982: </a:t>
            </a:r>
            <a:r>
              <a:rPr lang="el-GR" sz="2000" dirty="0"/>
              <a:t>Προδιαγραφές </a:t>
            </a:r>
            <a:r>
              <a:rPr lang="en-US" sz="2000" dirty="0"/>
              <a:t>GSM</a:t>
            </a:r>
            <a:endParaRPr lang="el-GR" sz="2000" dirty="0"/>
          </a:p>
          <a:p>
            <a:pPr marL="609600" indent="-609600">
              <a:defRPr/>
            </a:pPr>
            <a:r>
              <a:rPr lang="el-GR" sz="2000" dirty="0"/>
              <a:t>1983: </a:t>
            </a:r>
            <a:r>
              <a:rPr lang="en-US" sz="2000" dirty="0"/>
              <a:t>AMPS (advanced mobile phone system), analog</a:t>
            </a:r>
          </a:p>
          <a:p>
            <a:pPr marL="609600" indent="-609600">
              <a:defRPr/>
            </a:pPr>
            <a:r>
              <a:rPr lang="en-US" sz="2000" dirty="0"/>
              <a:t>1984: CT1, Europe,  cordless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1026">
            <a:extLst>
              <a:ext uri="{FF2B5EF4-FFF2-40B4-BE49-F238E27FC236}">
                <a16:creationId xmlns:a16="http://schemas.microsoft.com/office/drawing/2014/main" id="{7ABC71E6-0393-4DED-9967-9BC22BBBAF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43113" y="44451"/>
            <a:ext cx="8229600" cy="1139825"/>
          </a:xfrm>
        </p:spPr>
        <p:txBody>
          <a:bodyPr/>
          <a:lstStyle/>
          <a:p>
            <a:pPr eaLnBrk="1" hangingPunct="1">
              <a:buClr>
                <a:schemeClr val="tx2"/>
              </a:buClr>
              <a:buSzPct val="60000"/>
              <a:defRPr/>
            </a:pPr>
            <a:r>
              <a:rPr lang="el-GR" sz="3200" dirty="0">
                <a:latin typeface="+mn-lt"/>
              </a:rPr>
              <a:t>Ιστορική αναδρομή-Εξέλιξη</a:t>
            </a:r>
            <a:r>
              <a:rPr lang="en-US" sz="3200" dirty="0">
                <a:latin typeface="+mn-lt"/>
              </a:rPr>
              <a:t> (2/2)</a:t>
            </a:r>
            <a:endParaRPr lang="en-US" sz="2000" i="1" dirty="0">
              <a:latin typeface="+mn-lt"/>
            </a:endParaRPr>
          </a:p>
        </p:txBody>
      </p:sp>
      <p:sp>
        <p:nvSpPr>
          <p:cNvPr id="303107" name="Rectangle 1027">
            <a:extLst>
              <a:ext uri="{FF2B5EF4-FFF2-40B4-BE49-F238E27FC236}">
                <a16:creationId xmlns:a16="http://schemas.microsoft.com/office/drawing/2014/main" id="{5F71665F-C9E1-40FA-8686-C58FBC644C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125538"/>
            <a:ext cx="8229600" cy="5472112"/>
          </a:xfrm>
        </p:spPr>
        <p:txBody>
          <a:bodyPr/>
          <a:lstStyle/>
          <a:p>
            <a:pPr marL="609600" indent="-609600">
              <a:defRPr/>
            </a:pPr>
            <a:r>
              <a:rPr lang="el-GR" sz="2000" dirty="0"/>
              <a:t>19</a:t>
            </a:r>
            <a:r>
              <a:rPr lang="en-US" sz="2000" dirty="0"/>
              <a:t>86</a:t>
            </a:r>
            <a:r>
              <a:rPr lang="el-GR" sz="2000" dirty="0"/>
              <a:t>: </a:t>
            </a:r>
            <a:r>
              <a:rPr lang="en-US" sz="2000" dirty="0"/>
              <a:t>C</a:t>
            </a:r>
            <a:r>
              <a:rPr lang="el-GR" sz="2000" dirty="0"/>
              <a:t>-</a:t>
            </a:r>
            <a:r>
              <a:rPr lang="en-US" sz="2000" dirty="0" err="1"/>
              <a:t>Netz</a:t>
            </a:r>
            <a:r>
              <a:rPr lang="en-US" sz="2000" dirty="0"/>
              <a:t> (Germany), 45</a:t>
            </a:r>
            <a:r>
              <a:rPr lang="el-GR" sz="2000" dirty="0"/>
              <a:t>0</a:t>
            </a:r>
            <a:r>
              <a:rPr lang="en-US" sz="2000" dirty="0"/>
              <a:t>MHz,  analog voice</a:t>
            </a:r>
          </a:p>
          <a:p>
            <a:pPr marL="609600" indent="-609600">
              <a:defRPr/>
            </a:pPr>
            <a:r>
              <a:rPr lang="en-US" sz="2000" dirty="0"/>
              <a:t>1991: </a:t>
            </a:r>
            <a:r>
              <a:rPr lang="el-GR" sz="2000" dirty="0"/>
              <a:t>Προδιαγραφές </a:t>
            </a:r>
            <a:r>
              <a:rPr lang="en-US" sz="2000" dirty="0"/>
              <a:t>DECT</a:t>
            </a:r>
          </a:p>
          <a:p>
            <a:pPr marL="609600" indent="-609600">
              <a:defRPr/>
            </a:pPr>
            <a:r>
              <a:rPr lang="en-US" sz="2000" dirty="0"/>
              <a:t>1992: </a:t>
            </a:r>
            <a:r>
              <a:rPr lang="el-GR" sz="2000" dirty="0"/>
              <a:t>Ξεκίνημα του </a:t>
            </a:r>
            <a:r>
              <a:rPr lang="en-US" sz="2000" dirty="0"/>
              <a:t>GSM</a:t>
            </a:r>
          </a:p>
          <a:p>
            <a:pPr marL="609600" indent="-609600">
              <a:defRPr/>
            </a:pPr>
            <a:r>
              <a:rPr lang="en-US" sz="2000" dirty="0"/>
              <a:t>1996: </a:t>
            </a:r>
            <a:r>
              <a:rPr lang="en-US" sz="2000" dirty="0" err="1"/>
              <a:t>HiperLAN</a:t>
            </a:r>
            <a:endParaRPr lang="en-US" sz="2000" dirty="0">
              <a:latin typeface="Comic Sans MS" pitchFamily="66" charset="0"/>
            </a:endParaRPr>
          </a:p>
          <a:p>
            <a:pPr marL="609600" indent="-609600">
              <a:defRPr/>
            </a:pPr>
            <a:r>
              <a:rPr lang="en-US" sz="2000" dirty="0"/>
              <a:t>1997: Wireless LAN – IEEE 802.11</a:t>
            </a:r>
          </a:p>
          <a:p>
            <a:pPr marL="609600" indent="-609600">
              <a:defRPr/>
            </a:pPr>
            <a:r>
              <a:rPr lang="en-US" sz="2000" dirty="0"/>
              <a:t>1998: </a:t>
            </a:r>
            <a:r>
              <a:rPr lang="el-GR" sz="2000" dirty="0"/>
              <a:t>Προδιαγραφές διαδόχων </a:t>
            </a:r>
            <a:r>
              <a:rPr lang="en-US" sz="2000" dirty="0"/>
              <a:t>GSM (UMTS)</a:t>
            </a:r>
          </a:p>
          <a:p>
            <a:pPr marL="609600" indent="-609600">
              <a:defRPr/>
            </a:pPr>
            <a:r>
              <a:rPr lang="en-US" sz="2000" dirty="0"/>
              <a:t>1999: </a:t>
            </a:r>
            <a:r>
              <a:rPr lang="el-GR" sz="2000" dirty="0"/>
              <a:t>Προτυποποίηση</a:t>
            </a:r>
            <a:r>
              <a:rPr lang="en-US" sz="2000" dirty="0"/>
              <a:t>/</a:t>
            </a:r>
            <a:r>
              <a:rPr lang="el-GR" sz="2000" dirty="0"/>
              <a:t>Ξεκίνημα 802.11</a:t>
            </a:r>
            <a:r>
              <a:rPr lang="en-US" sz="2000" dirty="0"/>
              <a:t>b, Bluetooth, WAP, IMT-2000, GPRS, UMTS</a:t>
            </a:r>
          </a:p>
          <a:p>
            <a:pPr marL="609600" indent="-609600">
              <a:defRPr/>
            </a:pPr>
            <a:r>
              <a:rPr lang="en-US" sz="2000" dirty="0"/>
              <a:t>2001: </a:t>
            </a:r>
            <a:r>
              <a:rPr lang="el-GR" sz="2000" dirty="0"/>
              <a:t>Ξεκίνημα του </a:t>
            </a:r>
            <a:r>
              <a:rPr lang="en-US" sz="2000" dirty="0"/>
              <a:t>3G </a:t>
            </a:r>
            <a:endParaRPr lang="el-GR" sz="2000" dirty="0"/>
          </a:p>
          <a:p>
            <a:pPr marL="609600" indent="-609600">
              <a:defRPr/>
            </a:pPr>
            <a:r>
              <a:rPr lang="el-GR" sz="2000" dirty="0"/>
              <a:t>2007: Εμπορική ανάπτυξη </a:t>
            </a:r>
            <a:r>
              <a:rPr lang="en-US" sz="2000" dirty="0"/>
              <a:t>3G</a:t>
            </a:r>
          </a:p>
          <a:p>
            <a:pPr marL="609600" indent="-609600">
              <a:defRPr/>
            </a:pPr>
            <a:r>
              <a:rPr lang="en-US" sz="2000" dirty="0"/>
              <a:t>2008: </a:t>
            </a:r>
            <a:r>
              <a:rPr lang="el-GR" sz="2000" dirty="0"/>
              <a:t>Ξεκίνημα 4</a:t>
            </a:r>
            <a:r>
              <a:rPr lang="en-US" sz="2000" dirty="0"/>
              <a:t>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>
            <a:extLst>
              <a:ext uri="{FF2B5EF4-FFF2-40B4-BE49-F238E27FC236}">
                <a16:creationId xmlns:a16="http://schemas.microsoft.com/office/drawing/2014/main" id="{A7DFEE21-CC2A-45E3-8906-22B5245B1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3" y="279400"/>
            <a:ext cx="7531100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ctr">
              <a:lnSpc>
                <a:spcPct val="90000"/>
              </a:lnSpc>
              <a:buClr>
                <a:schemeClr val="tx2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Εξέλιξη</a:t>
            </a:r>
            <a:r>
              <a:rPr lang="en-GB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GB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των</a:t>
            </a:r>
            <a:r>
              <a:rPr lang="en-GB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l-GR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τεχνολογιών</a:t>
            </a:r>
            <a:r>
              <a:rPr lang="en-GB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GB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προς</a:t>
            </a:r>
            <a:r>
              <a:rPr lang="en-GB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4G</a:t>
            </a:r>
          </a:p>
        </p:txBody>
      </p:sp>
      <p:pic>
        <p:nvPicPr>
          <p:cNvPr id="9219" name="Picture 38">
            <a:extLst>
              <a:ext uri="{FF2B5EF4-FFF2-40B4-BE49-F238E27FC236}">
                <a16:creationId xmlns:a16="http://schemas.microsoft.com/office/drawing/2014/main" id="{343CA5D8-73ED-490C-AC2E-B9CCCBE3C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4" y="1268413"/>
            <a:ext cx="7272337" cy="498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85D696B0-1377-4FBA-9E73-C999BE581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1" y="2420938"/>
            <a:ext cx="8302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>
            <a:extLst>
              <a:ext uri="{FF2B5EF4-FFF2-40B4-BE49-F238E27FC236}">
                <a16:creationId xmlns:a16="http://schemas.microsoft.com/office/drawing/2014/main" id="{5D6D5CEB-3EBA-48CC-9843-1AAB58B4C01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981201" y="344489"/>
            <a:ext cx="8232775" cy="1355725"/>
          </a:xfrm>
        </p:spPr>
        <p:txBody>
          <a:bodyPr vert="horz" lIns="90000" tIns="46800" rIns="90000" bIns="46800" rtlCol="0" anchor="b"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0"/>
              <a:t>Ασύρματα συστήματα κινητών και προσωπικών επικοινωνιών</a:t>
            </a: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F5B1CC08-39E1-49E8-9B06-0D3A9FC6E4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93900" y="2001838"/>
            <a:ext cx="8459788" cy="3948112"/>
          </a:xfrm>
        </p:spPr>
        <p:txBody>
          <a:bodyPr vert="horz" lIns="90000" tIns="46800" rIns="90000" bIns="46800" rtlCol="0">
            <a:normAutofit fontScale="92500"/>
          </a:bodyPr>
          <a:lstStyle/>
          <a:p>
            <a:pPr>
              <a:lnSpc>
                <a:spcPct val="120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u="sng"/>
              <a:t>Τρεις κύριες περιοχές εφαρμογής</a:t>
            </a:r>
          </a:p>
          <a:p>
            <a:pPr>
              <a:lnSpc>
                <a:spcPct val="120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1000"/>
          </a:p>
          <a:p>
            <a:pPr algn="just">
              <a:lnSpc>
                <a:spcPct val="13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/>
              <a:t>Ασύρματη πρόσβαση σε μεγάλα δίκτυα για προσωπικές επικοινωνίες χαμηλών απαιτήσεων κινητικότητας</a:t>
            </a:r>
          </a:p>
          <a:p>
            <a:pPr algn="just">
              <a:lnSpc>
                <a:spcPct val="12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/>
              <a:t>Ασύρματα δίκτυα κινητών επικοινωνιών για προσωπικές επικοινωνίες υψηλών απαιτήσεων κινητικότητας </a:t>
            </a:r>
          </a:p>
          <a:p>
            <a:pPr algn="just">
              <a:lnSpc>
                <a:spcPct val="12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/>
              <a:t>Ασύρματα τοπικά δίκτυα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1785</Words>
  <Application>Microsoft Office PowerPoint</Application>
  <PresentationFormat>Widescreen</PresentationFormat>
  <Paragraphs>248</Paragraphs>
  <Slides>48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9" baseType="lpstr">
      <vt:lpstr>Arial</vt:lpstr>
      <vt:lpstr>Arial Unicode MS</vt:lpstr>
      <vt:lpstr>Calibri</vt:lpstr>
      <vt:lpstr>Calibri Light</vt:lpstr>
      <vt:lpstr>Comic Sans MS</vt:lpstr>
      <vt:lpstr>Garamond</vt:lpstr>
      <vt:lpstr>Times New Roman</vt:lpstr>
      <vt:lpstr>Wingdings</vt:lpstr>
      <vt:lpstr>Office Theme</vt:lpstr>
      <vt:lpstr>Picture</vt:lpstr>
      <vt:lpstr>Εικόνα bitmap</vt:lpstr>
      <vt:lpstr>ΔΙΚΤΥΑ ΚΙΝΗΤΩΝ ΕΠΙΚΟΙΝΩΝΙΩΝ</vt:lpstr>
      <vt:lpstr>ΕΙΣΑΓΩΓΗ</vt:lpstr>
      <vt:lpstr>PowerPoint Presentation</vt:lpstr>
      <vt:lpstr>PowerPoint Presentation</vt:lpstr>
      <vt:lpstr>PowerPoint Presentation</vt:lpstr>
      <vt:lpstr>Ιστορική αναδρομή-Εξέλιξη (1/2)</vt:lpstr>
      <vt:lpstr>Ιστορική αναδρομή-Εξέλιξη (2/2)</vt:lpstr>
      <vt:lpstr>PowerPoint Presentation</vt:lpstr>
      <vt:lpstr>Ασύρματα συστήματα κινητών και προσωπικών επικοινωνιών</vt:lpstr>
      <vt:lpstr>Κινητές και προσωπικές επικοινωνίες</vt:lpstr>
      <vt:lpstr>Κινητές και προσωπικές επικοινωνίες</vt:lpstr>
      <vt:lpstr>Κινητές επικοινωνίες</vt:lpstr>
      <vt:lpstr>Προσωπικές επικοινωνίες</vt:lpstr>
      <vt:lpstr>Mobile devices</vt:lpstr>
      <vt:lpstr>Mobile/Wireless networks</vt:lpstr>
      <vt:lpstr>Κινητές και Ασύρματες υπηρεσίες</vt:lpstr>
      <vt:lpstr>Επικαλυπτόμενα Δίκτυα Στόχος</vt:lpstr>
      <vt:lpstr>Κυψελωτά δίκτυα 2ης γενιάς  Ενδεικτικά</vt:lpstr>
      <vt:lpstr>Συστήματα κινητών επικοινωνιών 3G Ενδεικτικά</vt:lpstr>
      <vt:lpstr>Συστήματα κινητών επικοινωνιών 4G</vt:lpstr>
      <vt:lpstr>ΟΙ ΔΥΟ ΕΞΥΠΝΕΣ ΙΔΕΕΣ</vt:lpstr>
      <vt:lpstr>Η ΚΥΤΤΑΡΙΚΗ ΙΔΕΑ</vt:lpstr>
      <vt:lpstr>PowerPoint Presentation</vt:lpstr>
      <vt:lpstr>ΕΠΑΝΑΧΡΗΣΙΜΟΠΟΙΗΣΗ  ΣΥΧΝΟΤΗΤΑΣ</vt:lpstr>
      <vt:lpstr>Πληροφορία / Μήνυμα / Σήμα</vt:lpstr>
      <vt:lpstr>Μετάδοση πληροφορίας</vt:lpstr>
      <vt:lpstr>Σύστημα Επικοινωνιών</vt:lpstr>
      <vt:lpstr>Ασύρματη Μετάδοση</vt:lpstr>
      <vt:lpstr>Ασύρματη Μετάδοση</vt:lpstr>
      <vt:lpstr>Ασύρματη Μετάδοση</vt:lpstr>
      <vt:lpstr>Ηλεκτρομαγνητικό Φάσμα</vt:lpstr>
      <vt:lpstr>Ηλεκτρομαγνητικό Φάσμα</vt:lpstr>
      <vt:lpstr>Ηλεκτρομαγνητικό Φάσμα</vt:lpstr>
      <vt:lpstr>Ηλεκτρομαγνητικό Φάσμα</vt:lpstr>
      <vt:lpstr>Διαχείριση Φάσματος</vt:lpstr>
      <vt:lpstr>Διαχείριση Φάσματος</vt:lpstr>
      <vt:lpstr>Φυσική της διάδοσης</vt:lpstr>
      <vt:lpstr>Φυσική της διάδοσης</vt:lpstr>
      <vt:lpstr>Φυσική της διάδοσης</vt:lpstr>
      <vt:lpstr>Απώλεια Ελεύθερου Χώρου</vt:lpstr>
      <vt:lpstr>Μετατόπιση Doppler</vt:lpstr>
      <vt:lpstr>Μετατόπιση Doppler</vt:lpstr>
      <vt:lpstr>Μηχανισμοί διάδοσης</vt:lpstr>
      <vt:lpstr>Μηχανισμοί διάδοσης</vt:lpstr>
      <vt:lpstr>Πολύδρομη διάδοση (multipath)</vt:lpstr>
      <vt:lpstr>PowerPoint Presentation</vt:lpstr>
      <vt:lpstr>Η αποκριση ενος χρονικα αμεταβλητου καναλιου</vt:lpstr>
      <vt:lpstr>Πολλαπλη διοδευση (Multipath)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ΔΙΚΤΥΑ ΚΙΝΗΤΩΝ ΕΠΙΚΟΙΝΩΝΙΩΝ</dc:title>
  <dc:creator>Ilias</dc:creator>
  <cp:lastModifiedBy>Αντωνόπουλος Χρήστος</cp:lastModifiedBy>
  <cp:revision>16</cp:revision>
  <dcterms:created xsi:type="dcterms:W3CDTF">2019-09-13T17:37:02Z</dcterms:created>
  <dcterms:modified xsi:type="dcterms:W3CDTF">2019-10-17T15:17:42Z</dcterms:modified>
</cp:coreProperties>
</file>