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88" r:id="rId1"/>
  </p:sldMasterIdLst>
  <p:notesMasterIdLst>
    <p:notesMasterId r:id="rId70"/>
  </p:notesMasterIdLst>
  <p:sldIdLst>
    <p:sldId id="256" r:id="rId2"/>
    <p:sldId id="257" r:id="rId3"/>
    <p:sldId id="334" r:id="rId4"/>
    <p:sldId id="300" r:id="rId5"/>
    <p:sldId id="335" r:id="rId6"/>
    <p:sldId id="336" r:id="rId7"/>
    <p:sldId id="259" r:id="rId8"/>
    <p:sldId id="260" r:id="rId9"/>
    <p:sldId id="317" r:id="rId10"/>
    <p:sldId id="307" r:id="rId11"/>
    <p:sldId id="261" r:id="rId12"/>
    <p:sldId id="262" r:id="rId13"/>
    <p:sldId id="265" r:id="rId14"/>
    <p:sldId id="352" r:id="rId15"/>
    <p:sldId id="340" r:id="rId16"/>
    <p:sldId id="369" r:id="rId17"/>
    <p:sldId id="306" r:id="rId18"/>
    <p:sldId id="325" r:id="rId19"/>
    <p:sldId id="326" r:id="rId20"/>
    <p:sldId id="329" r:id="rId21"/>
    <p:sldId id="327" r:id="rId22"/>
    <p:sldId id="291" r:id="rId23"/>
    <p:sldId id="292" r:id="rId24"/>
    <p:sldId id="320" r:id="rId25"/>
    <p:sldId id="294" r:id="rId26"/>
    <p:sldId id="330" r:id="rId27"/>
    <p:sldId id="331" r:id="rId28"/>
    <p:sldId id="295" r:id="rId29"/>
    <p:sldId id="296" r:id="rId30"/>
    <p:sldId id="321" r:id="rId31"/>
    <p:sldId id="298" r:id="rId32"/>
    <p:sldId id="301" r:id="rId33"/>
    <p:sldId id="303" r:id="rId34"/>
    <p:sldId id="302" r:id="rId35"/>
    <p:sldId id="351" r:id="rId36"/>
    <p:sldId id="367" r:id="rId37"/>
    <p:sldId id="264" r:id="rId38"/>
    <p:sldId id="332" r:id="rId39"/>
    <p:sldId id="333" r:id="rId40"/>
    <p:sldId id="337" r:id="rId41"/>
    <p:sldId id="361" r:id="rId42"/>
    <p:sldId id="362" r:id="rId43"/>
    <p:sldId id="363" r:id="rId44"/>
    <p:sldId id="364" r:id="rId45"/>
    <p:sldId id="371" r:id="rId46"/>
    <p:sldId id="365" r:id="rId47"/>
    <p:sldId id="383" r:id="rId48"/>
    <p:sldId id="375" r:id="rId49"/>
    <p:sldId id="380" r:id="rId50"/>
    <p:sldId id="376" r:id="rId51"/>
    <p:sldId id="378" r:id="rId52"/>
    <p:sldId id="379" r:id="rId53"/>
    <p:sldId id="370" r:id="rId54"/>
    <p:sldId id="339" r:id="rId55"/>
    <p:sldId id="316" r:id="rId56"/>
    <p:sldId id="338" r:id="rId57"/>
    <p:sldId id="368" r:id="rId58"/>
    <p:sldId id="372" r:id="rId59"/>
    <p:sldId id="350" r:id="rId60"/>
    <p:sldId id="373" r:id="rId61"/>
    <p:sldId id="341" r:id="rId62"/>
    <p:sldId id="342" r:id="rId63"/>
    <p:sldId id="344" r:id="rId64"/>
    <p:sldId id="345" r:id="rId65"/>
    <p:sldId id="346" r:id="rId66"/>
    <p:sldId id="347" r:id="rId67"/>
    <p:sldId id="349" r:id="rId68"/>
    <p:sldId id="382" r:id="rId6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4E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420" autoAdjust="0"/>
  </p:normalViewPr>
  <p:slideViewPr>
    <p:cSldViewPr>
      <p:cViewPr>
        <p:scale>
          <a:sx n="63" d="100"/>
          <a:sy n="63" d="100"/>
        </p:scale>
        <p:origin x="-1596" y="-1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C6F42A-4196-40C5-AD52-D62247F4EFF0}" type="datetimeFigureOut">
              <a:rPr lang="el-GR" smtClean="0"/>
              <a:pPr/>
              <a:t>5/3/2023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39BF4C-9CA1-4A5F-A5F3-8A1FA601FFFE}" type="slidenum">
              <a:rPr lang="el-GR" smtClean="0"/>
              <a:pPr/>
              <a:t>‹#›</a:t>
            </a:fld>
            <a:endParaRPr lang="el-GR"/>
          </a:p>
        </p:txBody>
      </p:sp>
    </p:spTree>
    <p:extLst>
      <p:ext uri="{BB962C8B-B14F-4D97-AF65-F5344CB8AC3E}">
        <p14:creationId xmlns:p14="http://schemas.microsoft.com/office/powerpoint/2010/main" val="79257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φροντίδα σώματος του ασθενούς αποτελεί νοσηλευτική πράξη. Παρά το γεγονός λοιπόν ότι πολλοί επαγγελματίες υγείας μεταξύ αυτών και νοσηλευτές τη θεωρούν πράξη εξαιρετικά υποτιμημένη ή θεωρείται ήσσονος ή δευτερευούσης σημασίας, αναφέρεται ρητά &amp; στη νομοθεσία </a:t>
            </a:r>
            <a:r>
              <a:rPr lang="el-GR" dirty="0" smtClean="0"/>
              <a:t>μας</a:t>
            </a:r>
            <a:endParaRPr lang="el-GR" dirty="0"/>
          </a:p>
        </p:txBody>
      </p:sp>
      <p:sp>
        <p:nvSpPr>
          <p:cNvPr id="4" name="Slide Number Placeholder 3"/>
          <p:cNvSpPr>
            <a:spLocks noGrp="1"/>
          </p:cNvSpPr>
          <p:nvPr>
            <p:ph type="sldNum" sz="quarter" idx="10"/>
          </p:nvPr>
        </p:nvSpPr>
        <p:spPr/>
        <p:txBody>
          <a:bodyPr/>
          <a:lstStyle/>
          <a:p>
            <a:fld id="{2439BF4C-9CA1-4A5F-A5F3-8A1FA601FFFE}" type="slidenum">
              <a:rPr lang="el-GR" smtClean="0"/>
              <a:pPr/>
              <a:t>3</a:t>
            </a:fld>
            <a:endParaRPr lang="el-G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2439BF4C-9CA1-4A5F-A5F3-8A1FA601FFFE}" type="slidenum">
              <a:rPr lang="el-GR" smtClean="0"/>
              <a:pPr/>
              <a:t>68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439BF4C-9CA1-4A5F-A5F3-8A1FA601FFFE}" type="slidenum">
              <a:rPr lang="el-GR" smtClean="0"/>
              <a:pPr/>
              <a:t>27</a:t>
            </a:fld>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Slide Number Placeholder 3"/>
          <p:cNvSpPr>
            <a:spLocks noGrp="1"/>
          </p:cNvSpPr>
          <p:nvPr>
            <p:ph type="sldNum" sz="quarter" idx="10"/>
          </p:nvPr>
        </p:nvSpPr>
        <p:spPr/>
        <p:txBody>
          <a:bodyPr/>
          <a:lstStyle/>
          <a:p>
            <a:fld id="{2439BF4C-9CA1-4A5F-A5F3-8A1FA601FFFE}" type="slidenum">
              <a:rPr lang="el-GR" smtClean="0"/>
              <a:pPr/>
              <a:t>33</a:t>
            </a:fld>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Οι τεχνιτές οδοντοστοιχίες</a:t>
            </a:r>
            <a:r>
              <a:rPr lang="el-GR" baseline="0" dirty="0" smtClean="0"/>
              <a:t> θα πρέπει να καθαρίζονται τουλάχιστον μία φορα καθημερινά και αφαιρούνται την νύχτα.</a:t>
            </a:r>
            <a:endParaRPr lang="el-GR" dirty="0"/>
          </a:p>
        </p:txBody>
      </p:sp>
      <p:sp>
        <p:nvSpPr>
          <p:cNvPr id="4" name="Slide Number Placeholder 3"/>
          <p:cNvSpPr>
            <a:spLocks noGrp="1"/>
          </p:cNvSpPr>
          <p:nvPr>
            <p:ph type="sldNum" sz="quarter" idx="10"/>
          </p:nvPr>
        </p:nvSpPr>
        <p:spPr/>
        <p:txBody>
          <a:bodyPr/>
          <a:lstStyle/>
          <a:p>
            <a:fld id="{2439BF4C-9CA1-4A5F-A5F3-8A1FA601FFFE}" type="slidenum">
              <a:rPr lang="el-GR" smtClean="0"/>
              <a:pPr/>
              <a:t>35</a:t>
            </a:fld>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pitchFamily="34" charset="0"/>
                <a:cs typeface="Arial" pitchFamily="34" charset="0"/>
              </a:rPr>
              <a:t>Αν και το λουτρό καθαριότητας θεωρείται χρονοβόρα και κάποιες φορές επίπονη διαδικασία, πάντοτε η απτική επαφή με το σώμα του ασθενή κατά τη διάρκεια της φροντίδας του, η μοναδική για ορισμένους ασθενείς μορφή επικοινωνίας, γίνεται αντιληπτή και καταγράφεται στη μνήμη τους ως πράξη ενδιαφέροντος και αγάπης, που προσφέρει αισθήματα ασφάλειας, όπως εκφράζεται από την ευγνομωσύνη των ίδιων των ασθενών μετά την ανάρρωσή τους. </a:t>
            </a:r>
          </a:p>
          <a:p>
            <a:endParaRPr lang="el-GR" dirty="0"/>
          </a:p>
        </p:txBody>
      </p:sp>
      <p:sp>
        <p:nvSpPr>
          <p:cNvPr id="4" name="Slide Number Placeholder 3"/>
          <p:cNvSpPr>
            <a:spLocks noGrp="1"/>
          </p:cNvSpPr>
          <p:nvPr>
            <p:ph type="sldNum" sz="quarter" idx="10"/>
          </p:nvPr>
        </p:nvSpPr>
        <p:spPr/>
        <p:txBody>
          <a:bodyPr/>
          <a:lstStyle/>
          <a:p>
            <a:fld id="{2439BF4C-9CA1-4A5F-A5F3-8A1FA601FFFE}" type="slidenum">
              <a:rPr lang="el-GR" smtClean="0"/>
              <a:pPr/>
              <a:t>37</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dirty="0" smtClean="0">
                <a:solidFill>
                  <a:schemeClr val="tx1"/>
                </a:solidFill>
                <a:latin typeface="+mn-lt"/>
                <a:ea typeface="+mn-ea"/>
                <a:cs typeface="+mn-cs"/>
              </a:rPr>
              <a:t>Τα θεραπευτικά λουτρά διενεργούνται για τις θεραπευτικές τους ιδιότητες, όπως καταπράυνση του ερεθισμένου δέρματος ή επούλωση περιοχής όπως της περιτοναικής χώρας.</a:t>
            </a:r>
            <a:endParaRPr lang="el-GR" dirty="0"/>
          </a:p>
        </p:txBody>
      </p:sp>
      <p:sp>
        <p:nvSpPr>
          <p:cNvPr id="4" name="Slide Number Placeholder 3"/>
          <p:cNvSpPr>
            <a:spLocks noGrp="1"/>
          </p:cNvSpPr>
          <p:nvPr>
            <p:ph type="sldNum" sz="quarter" idx="10"/>
          </p:nvPr>
        </p:nvSpPr>
        <p:spPr/>
        <p:txBody>
          <a:bodyPr/>
          <a:lstStyle/>
          <a:p>
            <a:fld id="{2439BF4C-9CA1-4A5F-A5F3-8A1FA601FFFE}" type="slidenum">
              <a:rPr lang="el-GR" smtClean="0"/>
              <a:pPr/>
              <a:t>40</a:t>
            </a:fld>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439BF4C-9CA1-4A5F-A5F3-8A1FA601FFFE}" type="slidenum">
              <a:rPr lang="el-GR" smtClean="0"/>
              <a:pPr/>
              <a:t>47</a:t>
            </a:fld>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l-GR" sz="1200" kern="1200" dirty="0" smtClean="0">
                <a:solidFill>
                  <a:schemeClr val="tx1"/>
                </a:solidFill>
                <a:latin typeface="+mn-lt"/>
                <a:ea typeface="+mn-ea"/>
                <a:cs typeface="+mn-cs"/>
              </a:rPr>
              <a:t>Προετοιμασία του ασθενή</a:t>
            </a:r>
            <a:r>
              <a:rPr lang="en-US" sz="1200" kern="1200" dirty="0" smtClean="0">
                <a:solidFill>
                  <a:schemeClr val="tx1"/>
                </a:solidFill>
                <a:latin typeface="+mn-lt"/>
                <a:ea typeface="+mn-ea"/>
                <a:cs typeface="+mn-cs"/>
              </a:rPr>
              <a:t>:</a:t>
            </a:r>
            <a:endParaRPr lang="el-GR" sz="1200" kern="1200" dirty="0" smtClean="0">
              <a:solidFill>
                <a:schemeClr val="tx1"/>
              </a:solidFill>
              <a:latin typeface="+mn-lt"/>
              <a:ea typeface="+mn-ea"/>
              <a:cs typeface="+mn-cs"/>
            </a:endParaRPr>
          </a:p>
          <a:p>
            <a:pPr lvl="0">
              <a:buFont typeface="Arial" pitchFamily="34" charset="0"/>
              <a:buChar char="•"/>
            </a:pPr>
            <a:r>
              <a:rPr lang="el-GR" sz="1200" kern="1200" dirty="0" smtClean="0">
                <a:solidFill>
                  <a:schemeClr val="tx1"/>
                </a:solidFill>
                <a:latin typeface="+mn-lt"/>
                <a:ea typeface="+mn-ea"/>
                <a:cs typeface="+mn-cs"/>
              </a:rPr>
              <a:t>μαζέψτε τα σκεπάσματα προς το κάτω μέρος του κρεβατιού και ανασηκώστε τα ρούχα του ασθενούς προς τα επάνω ώστε να εκτεθεί η γεννητική περιοχή</a:t>
            </a:r>
          </a:p>
          <a:p>
            <a:pPr lvl="0">
              <a:buFont typeface="Arial" pitchFamily="34" charset="0"/>
              <a:buChar char="•"/>
            </a:pPr>
            <a:r>
              <a:rPr lang="el-GR" sz="1200" kern="1200" dirty="0" smtClean="0">
                <a:solidFill>
                  <a:schemeClr val="tx1"/>
                </a:solidFill>
                <a:latin typeface="+mn-lt"/>
                <a:ea typeface="+mn-ea"/>
                <a:cs typeface="+mn-cs"/>
              </a:rPr>
              <a:t>τοποθετείστε την πετσέτα κάτω απο τους γλουτούς του ασθενούς, για να μην λερωθεί το κρεβάτι. </a:t>
            </a:r>
          </a:p>
          <a:p>
            <a:endParaRPr lang="el-GR" dirty="0"/>
          </a:p>
        </p:txBody>
      </p:sp>
      <p:sp>
        <p:nvSpPr>
          <p:cNvPr id="4" name="Slide Number Placeholder 3"/>
          <p:cNvSpPr>
            <a:spLocks noGrp="1"/>
          </p:cNvSpPr>
          <p:nvPr>
            <p:ph type="sldNum" sz="quarter" idx="10"/>
          </p:nvPr>
        </p:nvSpPr>
        <p:spPr/>
        <p:txBody>
          <a:bodyPr/>
          <a:lstStyle/>
          <a:p>
            <a:fld id="{2439BF4C-9CA1-4A5F-A5F3-8A1FA601FFFE}" type="slidenum">
              <a:rPr lang="el-GR" smtClean="0"/>
              <a:pPr/>
              <a:t>50</a:t>
            </a:fld>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439BF4C-9CA1-4A5F-A5F3-8A1FA601FFFE}" type="slidenum">
              <a:rPr lang="el-GR" smtClean="0"/>
              <a:pPr/>
              <a:t>60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342CEA3-3058-4D43-AE35-B3DA76CB4003}" type="datetimeFigureOut">
              <a:rPr lang="el-GR" smtClean="0"/>
              <a:pPr/>
              <a:t>5/3/2023</a:t>
            </a:fld>
            <a:endParaRPr lang="el-GR"/>
          </a:p>
        </p:txBody>
      </p:sp>
      <p:sp>
        <p:nvSpPr>
          <p:cNvPr id="5" name="Footer Placeholder 4"/>
          <p:cNvSpPr>
            <a:spLocks noGrp="1"/>
          </p:cNvSpPr>
          <p:nvPr>
            <p:ph type="ftr" sz="quarter" idx="11"/>
          </p:nvPr>
        </p:nvSpPr>
        <p:spPr>
          <a:xfrm>
            <a:off x="1174044" y="5357592"/>
            <a:ext cx="5034845" cy="365125"/>
          </a:xfrm>
        </p:spPr>
        <p:txBody>
          <a:bodyPr/>
          <a:lstStyle/>
          <a:p>
            <a:endParaRPr lang="el-G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2342CEA3-3058-4D43-AE35-B3DA76CB4003}" type="datetimeFigureOut">
              <a:rPr lang="el-GR" smtClean="0"/>
              <a:pPr/>
              <a:t>5/3/2023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2342CEA3-3058-4D43-AE35-B3DA76CB4003}" type="datetimeFigureOut">
              <a:rPr lang="el-GR" smtClean="0"/>
              <a:pPr/>
              <a:t>5/3/2023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2342CEA3-3058-4D43-AE35-B3DA76CB4003}" type="datetimeFigureOut">
              <a:rPr lang="el-GR" smtClean="0"/>
              <a:pPr/>
              <a:t>5/3/2023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2342CEA3-3058-4D43-AE35-B3DA76CB4003}" type="datetimeFigureOut">
              <a:rPr lang="el-GR" smtClean="0"/>
              <a:pPr/>
              <a:t>5/3/2023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2342CEA3-3058-4D43-AE35-B3DA76CB4003}" type="datetimeFigureOut">
              <a:rPr lang="el-GR" smtClean="0"/>
              <a:pPr/>
              <a:t>5/3/2023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3F1D1C4-C2D9-4231-9FB2-B2D9D97AA41D}" type="slidenum">
              <a:rPr lang="el-GR" smtClean="0"/>
              <a:pPr/>
              <a:t>‹#›</a:t>
            </a:fld>
            <a:endParaRPr lang="el-GR"/>
          </a:p>
        </p:txBody>
      </p:sp>
      <p:sp>
        <p:nvSpPr>
          <p:cNvPr id="9" name="Content Placeholder 8"/>
          <p:cNvSpPr>
            <a:spLocks noGrp="1"/>
          </p:cNvSpPr>
          <p:nvPr>
            <p:ph sz="quarter" idx="13"/>
          </p:nvPr>
        </p:nvSpPr>
        <p:spPr>
          <a:xfrm>
            <a:off x="1298448" y="2121407"/>
            <a:ext cx="3200400" cy="360273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2342CEA3-3058-4D43-AE35-B3DA76CB4003}" type="datetimeFigureOut">
              <a:rPr lang="el-GR" smtClean="0"/>
              <a:pPr/>
              <a:t>5/3/2023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3F1D1C4-C2D9-4231-9FB2-B2D9D97AA41D}" type="slidenum">
              <a:rPr lang="el-GR" smtClean="0"/>
              <a:pPr/>
              <a:t>‹#›</a:t>
            </a:fld>
            <a:endParaRPr lang="el-GR"/>
          </a:p>
        </p:txBody>
      </p:sp>
      <p:sp>
        <p:nvSpPr>
          <p:cNvPr id="11" name="Content Placeholder 10"/>
          <p:cNvSpPr>
            <a:spLocks noGrp="1"/>
          </p:cNvSpPr>
          <p:nvPr>
            <p:ph sz="quarter" idx="13"/>
          </p:nvPr>
        </p:nvSpPr>
        <p:spPr>
          <a:xfrm>
            <a:off x="1298448" y="2944368"/>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2342CEA3-3058-4D43-AE35-B3DA76CB4003}" type="datetimeFigureOut">
              <a:rPr lang="el-GR" smtClean="0"/>
              <a:pPr/>
              <a:t>5/3/2023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42CEA3-3058-4D43-AE35-B3DA76CB4003}" type="datetimeFigureOut">
              <a:rPr lang="el-GR" smtClean="0"/>
              <a:pPr/>
              <a:t>5/3/2023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l-GR" smtClean="0"/>
              <a:t>Στυλ κύριου τίτλου</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1698" y="5885672"/>
            <a:ext cx="1213821" cy="365125"/>
          </a:xfrm>
        </p:spPr>
        <p:txBody>
          <a:bodyPr/>
          <a:lstStyle/>
          <a:p>
            <a:fld id="{2342CEA3-3058-4D43-AE35-B3DA76CB4003}" type="datetimeFigureOut">
              <a:rPr lang="el-GR" smtClean="0"/>
              <a:pPr/>
              <a:t>5/3/2023</a:t>
            </a:fld>
            <a:endParaRPr lang="el-GR"/>
          </a:p>
        </p:txBody>
      </p:sp>
      <p:sp>
        <p:nvSpPr>
          <p:cNvPr id="6" name="Footer Placeholder 5"/>
          <p:cNvSpPr>
            <a:spLocks noGrp="1"/>
          </p:cNvSpPr>
          <p:nvPr>
            <p:ph type="ftr" sz="quarter" idx="11"/>
          </p:nvPr>
        </p:nvSpPr>
        <p:spPr>
          <a:xfrm rot="-60000">
            <a:off x="914554" y="5829261"/>
            <a:ext cx="3522607" cy="365125"/>
          </a:xfrm>
        </p:spPr>
        <p:txBody>
          <a:bodyPr/>
          <a:lstStyle/>
          <a:p>
            <a:endParaRPr lang="el-GR"/>
          </a:p>
        </p:txBody>
      </p:sp>
      <p:sp>
        <p:nvSpPr>
          <p:cNvPr id="7" name="Slide Number Placeholder 6"/>
          <p:cNvSpPr>
            <a:spLocks noGrp="1"/>
          </p:cNvSpPr>
          <p:nvPr>
            <p:ph type="sldNum" sz="quarter" idx="12"/>
          </p:nvPr>
        </p:nvSpPr>
        <p:spPr>
          <a:xfrm rot="60000">
            <a:off x="7557313" y="5896961"/>
            <a:ext cx="554023" cy="365125"/>
          </a:xfrm>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a:xfrm rot="60000">
            <a:off x="6345936" y="5888737"/>
            <a:ext cx="1213821" cy="365125"/>
          </a:xfrm>
        </p:spPr>
        <p:txBody>
          <a:bodyPr/>
          <a:lstStyle/>
          <a:p>
            <a:fld id="{2342CEA3-3058-4D43-AE35-B3DA76CB4003}" type="datetimeFigureOut">
              <a:rPr lang="el-GR" smtClean="0"/>
              <a:pPr/>
              <a:t>5/3/2023</a:t>
            </a:fld>
            <a:endParaRPr lang="el-GR"/>
          </a:p>
        </p:txBody>
      </p:sp>
      <p:sp>
        <p:nvSpPr>
          <p:cNvPr id="6" name="Footer Placeholder 5"/>
          <p:cNvSpPr>
            <a:spLocks noGrp="1"/>
          </p:cNvSpPr>
          <p:nvPr>
            <p:ph type="ftr" sz="quarter" idx="11"/>
          </p:nvPr>
        </p:nvSpPr>
        <p:spPr>
          <a:xfrm rot="-60000">
            <a:off x="914569" y="5831037"/>
            <a:ext cx="3319043" cy="365125"/>
          </a:xfrm>
        </p:spPr>
        <p:txBody>
          <a:bodyPr/>
          <a:lstStyle/>
          <a:p>
            <a:endParaRPr lang="el-GR"/>
          </a:p>
        </p:txBody>
      </p:sp>
      <p:sp>
        <p:nvSpPr>
          <p:cNvPr id="7" name="Slide Number Placeholder 6"/>
          <p:cNvSpPr>
            <a:spLocks noGrp="1"/>
          </p:cNvSpPr>
          <p:nvPr>
            <p:ph type="sldNum" sz="quarter" idx="12"/>
          </p:nvPr>
        </p:nvSpPr>
        <p:spPr>
          <a:xfrm rot="60000">
            <a:off x="7562089" y="5900026"/>
            <a:ext cx="554023" cy="365125"/>
          </a:xfrm>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342CEA3-3058-4D43-AE35-B3DA76CB4003}" type="datetimeFigureOut">
              <a:rPr lang="el-GR" smtClean="0"/>
              <a:pPr/>
              <a:t>5/3/2023</a:t>
            </a:fld>
            <a:endParaRPr lang="el-G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l-G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Public\Videos\Sample%20Videos\Giving%20a%20Patient%20a%20Bed%20Bath.mp4"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2339752" y="4293096"/>
            <a:ext cx="5760640" cy="1656184"/>
          </a:xfrm>
        </p:spPr>
        <p:txBody>
          <a:bodyPr>
            <a:normAutofit/>
          </a:bodyPr>
          <a:lstStyle/>
          <a:p>
            <a:pPr algn="r"/>
            <a:r>
              <a:rPr lang="el-GR" sz="1700" dirty="0" smtClean="0">
                <a:solidFill>
                  <a:schemeClr val="tx1"/>
                </a:solidFill>
                <a:latin typeface="Arial" pitchFamily="34" charset="0"/>
                <a:cs typeface="Arial" pitchFamily="34" charset="0"/>
              </a:rPr>
              <a:t>Μπακόλα Ελένη, </a:t>
            </a:r>
            <a:r>
              <a:rPr lang="en-US" sz="1700" dirty="0" smtClean="0">
                <a:solidFill>
                  <a:schemeClr val="tx1"/>
                </a:solidFill>
                <a:latin typeface="Arial" pitchFamily="34" charset="0"/>
                <a:cs typeface="Arial" pitchFamily="34" charset="0"/>
              </a:rPr>
              <a:t>MCs, PhD</a:t>
            </a:r>
            <a:r>
              <a:rPr lang="en-US" sz="1700" dirty="0" smtClean="0">
                <a:solidFill>
                  <a:schemeClr val="accent1">
                    <a:lumMod val="75000"/>
                  </a:schemeClr>
                </a:solidFill>
                <a:latin typeface="Arial" pitchFamily="34" charset="0"/>
                <a:cs typeface="Arial" pitchFamily="34" charset="0"/>
              </a:rPr>
              <a:t>. </a:t>
            </a:r>
            <a:endParaRPr lang="el-GR" sz="1700" dirty="0">
              <a:solidFill>
                <a:schemeClr val="accent1">
                  <a:lumMod val="75000"/>
                </a:schemeClr>
              </a:solidFill>
              <a:latin typeface="Arial" pitchFamily="34" charset="0"/>
              <a:cs typeface="Arial" pitchFamily="34" charset="0"/>
            </a:endParaRPr>
          </a:p>
        </p:txBody>
      </p:sp>
      <p:sp>
        <p:nvSpPr>
          <p:cNvPr id="5" name="TextBox 4"/>
          <p:cNvSpPr txBox="1"/>
          <p:nvPr/>
        </p:nvSpPr>
        <p:spPr>
          <a:xfrm>
            <a:off x="1325528" y="2420888"/>
            <a:ext cx="6336704" cy="1077218"/>
          </a:xfrm>
          <a:prstGeom prst="rect">
            <a:avLst/>
          </a:prstGeom>
          <a:noFill/>
          <a:ln w="38100"/>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l-GR" sz="3200" b="1" spc="50" dirty="0" smtClean="0">
                <a:ln w="11430"/>
                <a:solidFill>
                  <a:schemeClr val="accent2">
                    <a:lumMod val="75000"/>
                  </a:schemeClr>
                </a:solidFill>
                <a:effectLst>
                  <a:outerShdw blurRad="76200" dist="50800" dir="5400000" algn="tl" rotWithShape="0">
                    <a:srgbClr val="000000">
                      <a:alpha val="65000"/>
                    </a:srgbClr>
                  </a:outerShdw>
                </a:effectLst>
                <a:latin typeface="Arial" pitchFamily="34" charset="0"/>
                <a:cs typeface="Arial" pitchFamily="34" charset="0"/>
              </a:rPr>
              <a:t>ΑΤΟΜΙΚΗ ΥΓΙΕΙΝΗ ΚΑΙ ΚΑΘΑΡΙΟΤΗΤΑ</a:t>
            </a:r>
            <a:endParaRPr lang="el-GR" sz="3200" b="1" spc="50" dirty="0">
              <a:ln w="11430"/>
              <a:solidFill>
                <a:schemeClr val="accent2">
                  <a:lumMod val="75000"/>
                </a:schemeClr>
              </a:solidFill>
              <a:effectLst>
                <a:outerShdw blurRad="76200" dist="50800" dir="5400000" algn="tl" rotWithShape="0">
                  <a:srgbClr val="000000">
                    <a:alpha val="65000"/>
                  </a:srgbClr>
                </a:outerShdw>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solidFill>
                  <a:schemeClr val="accent1">
                    <a:lumMod val="50000"/>
                  </a:schemeClr>
                </a:solidFill>
                <a:latin typeface="Arial" pitchFamily="34" charset="0"/>
                <a:cs typeface="Arial" pitchFamily="34" charset="0"/>
              </a:rPr>
              <a:t>Μέτρα προστασίας προσωπικού</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endParaRPr lang="el-GR" dirty="0" smtClean="0"/>
          </a:p>
          <a:p>
            <a:pPr>
              <a:buFont typeface="Wingdings" pitchFamily="2" charset="2"/>
              <a:buChar char=""/>
            </a:pPr>
            <a:r>
              <a:rPr lang="el-GR" sz="2000" dirty="0" smtClean="0">
                <a:latin typeface="Arial" pitchFamily="34" charset="0"/>
                <a:cs typeface="Arial" pitchFamily="34" charset="0"/>
              </a:rPr>
              <a:t>Γάντια</a:t>
            </a:r>
          </a:p>
          <a:p>
            <a:pPr>
              <a:buFont typeface="Wingdings" pitchFamily="2" charset="2"/>
              <a:buChar char=""/>
            </a:pPr>
            <a:endParaRPr lang="el-GR" sz="2000" dirty="0" smtClean="0">
              <a:latin typeface="Arial" pitchFamily="34" charset="0"/>
              <a:cs typeface="Arial" pitchFamily="34" charset="0"/>
            </a:endParaRPr>
          </a:p>
          <a:p>
            <a:pPr>
              <a:buFont typeface="Wingdings" pitchFamily="2" charset="2"/>
              <a:buChar char=""/>
            </a:pPr>
            <a:r>
              <a:rPr lang="el-GR" sz="2000" dirty="0" smtClean="0">
                <a:latin typeface="Arial" pitchFamily="34" charset="0"/>
                <a:cs typeface="Arial" pitchFamily="34" charset="0"/>
              </a:rPr>
              <a:t>Μπλούζα μια χρήσεως</a:t>
            </a:r>
          </a:p>
          <a:p>
            <a:pPr>
              <a:buFont typeface="Wingdings" pitchFamily="2" charset="2"/>
              <a:buChar char=""/>
            </a:pPr>
            <a:endParaRPr lang="el-GR" sz="2000" dirty="0" smtClean="0">
              <a:latin typeface="Arial" pitchFamily="34" charset="0"/>
              <a:cs typeface="Arial" pitchFamily="34" charset="0"/>
            </a:endParaRPr>
          </a:p>
          <a:p>
            <a:pPr>
              <a:buFont typeface="Wingdings" pitchFamily="2" charset="2"/>
              <a:buChar char=""/>
            </a:pPr>
            <a:r>
              <a:rPr lang="el-GR" sz="2000" dirty="0" smtClean="0">
                <a:latin typeface="Arial" pitchFamily="34" charset="0"/>
                <a:cs typeface="Arial" pitchFamily="34" charset="0"/>
              </a:rPr>
              <a:t>Μάσκες</a:t>
            </a:r>
          </a:p>
          <a:p>
            <a:pPr>
              <a:buFont typeface="Wingdings" pitchFamily="2" charset="2"/>
              <a:buChar char=""/>
            </a:pPr>
            <a:endParaRPr lang="el-GR" sz="2000" dirty="0" smtClean="0">
              <a:latin typeface="Arial" pitchFamily="34" charset="0"/>
              <a:cs typeface="Arial" pitchFamily="34" charset="0"/>
            </a:endParaRPr>
          </a:p>
          <a:p>
            <a:pPr>
              <a:buFont typeface="Wingdings" pitchFamily="2" charset="2"/>
              <a:buChar char=""/>
            </a:pPr>
            <a:r>
              <a:rPr lang="el-GR" sz="2000" dirty="0" smtClean="0">
                <a:latin typeface="Arial" pitchFamily="34" charset="0"/>
                <a:cs typeface="Arial" pitchFamily="34" charset="0"/>
              </a:rPr>
              <a:t>Προστατευτικά ματιών</a:t>
            </a:r>
          </a:p>
          <a:p>
            <a:pPr algn="r">
              <a:buNone/>
            </a:pPr>
            <a:endParaRPr lang="en-US" sz="1100" dirty="0" smtClean="0">
              <a:latin typeface="Arial" pitchFamily="34" charset="0"/>
              <a:cs typeface="Arial" pitchFamily="34" charset="0"/>
            </a:endParaRPr>
          </a:p>
          <a:p>
            <a:pPr algn="r">
              <a:buNone/>
            </a:pPr>
            <a:endParaRPr lang="en-US" sz="1100" dirty="0" smtClean="0">
              <a:latin typeface="Arial" pitchFamily="34" charset="0"/>
              <a:cs typeface="Arial" pitchFamily="34" charset="0"/>
            </a:endParaRPr>
          </a:p>
          <a:p>
            <a:pPr algn="r">
              <a:buNone/>
            </a:pPr>
            <a:endParaRPr lang="en-US" sz="1100" dirty="0" smtClean="0">
              <a:latin typeface="Arial" pitchFamily="34" charset="0"/>
              <a:cs typeface="Arial" pitchFamily="34" charset="0"/>
            </a:endParaRPr>
          </a:p>
          <a:p>
            <a:pPr algn="r">
              <a:buNone/>
            </a:pPr>
            <a:endParaRPr lang="en-US" sz="1100" dirty="0" smtClean="0">
              <a:latin typeface="Arial" pitchFamily="34" charset="0"/>
              <a:cs typeface="Arial" pitchFamily="34" charset="0"/>
            </a:endParaRPr>
          </a:p>
          <a:p>
            <a:pPr algn="r">
              <a:buNone/>
            </a:pPr>
            <a:endParaRPr lang="en-US" sz="11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r">
              <a:buNone/>
            </a:pPr>
            <a:endParaRPr lang="el-GR"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Βασικές Αρχές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844824"/>
            <a:ext cx="7704856" cy="4392488"/>
          </a:xfrm>
        </p:spPr>
        <p:txBody>
          <a:bodyPr>
            <a:normAutofit/>
          </a:bodyPr>
          <a:lstStyle/>
          <a:p>
            <a:pPr algn="just"/>
            <a:r>
              <a:rPr lang="el-GR" sz="2000" dirty="0" smtClean="0">
                <a:latin typeface="Arial" pitchFamily="34" charset="0"/>
                <a:cs typeface="Arial" pitchFamily="34" charset="0"/>
              </a:rPr>
              <a:t>Η ακολουθία των παρεμβάσεων της ατομικής υγιεινής βασίζεται στην αρχή «έναρξη από τα καθαρά προς τα λιγότερο καθαρά μέρη του σώματος».</a:t>
            </a:r>
          </a:p>
          <a:p>
            <a:pPr algn="just"/>
            <a:endParaRPr lang="el-GR" sz="2000" dirty="0" smtClean="0">
              <a:latin typeface="Arial" pitchFamily="34" charset="0"/>
              <a:cs typeface="Arial" pitchFamily="34" charset="0"/>
            </a:endParaRPr>
          </a:p>
          <a:p>
            <a:pPr algn="just"/>
            <a:r>
              <a:rPr lang="el-GR" sz="2000" dirty="0" smtClean="0">
                <a:latin typeface="Arial" pitchFamily="34" charset="0"/>
                <a:cs typeface="Arial" pitchFamily="34" charset="0"/>
              </a:rPr>
              <a:t>Δηλαδή περιποίηση προσώπου και στοματικής κοιλότητας, πλύσιμο κορμού, άνω και κάτω άκρων, ράχης και καθαριότητα περινεϊκής περιοχής.</a:t>
            </a:r>
          </a:p>
          <a:p>
            <a:pPr algn="just"/>
            <a:endParaRPr lang="el-GR" sz="2000" dirty="0" smtClean="0">
              <a:latin typeface="Arial" pitchFamily="34" charset="0"/>
              <a:cs typeface="Arial" pitchFamily="34" charset="0"/>
            </a:endParaRPr>
          </a:p>
          <a:p>
            <a:pPr algn="just"/>
            <a:r>
              <a:rPr lang="el-GR" sz="2000" dirty="0" smtClean="0">
                <a:latin typeface="Arial" pitchFamily="34" charset="0"/>
                <a:cs typeface="Arial" pitchFamily="34" charset="0"/>
              </a:rPr>
              <a:t>Το πλύσιμο-ξέπλυμα-στέγνωμα γίνεται με μικρές ήπιες κυκλικές κινήσεις και ανά περιοχή γίνεται αλλαγή του νερού και του υλικού, καλό στέγνωμα και τέλος γίνεται επάλειψη με μαλακτική λοσιόν.</a:t>
            </a:r>
            <a:endParaRPr lang="el-GR" sz="2000" dirty="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Βασικές Αρχές</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844824"/>
            <a:ext cx="7704856" cy="4320480"/>
          </a:xfrm>
        </p:spPr>
        <p:txBody>
          <a:bodyPr>
            <a:normAutofit/>
          </a:bodyPr>
          <a:lstStyle/>
          <a:p>
            <a:pPr algn="just"/>
            <a:r>
              <a:rPr lang="el-GR" sz="2000" dirty="0" smtClean="0">
                <a:solidFill>
                  <a:schemeClr val="accent2"/>
                </a:solidFill>
                <a:latin typeface="Arial" pitchFamily="34" charset="0"/>
                <a:cs typeface="Arial" pitchFamily="34" charset="0"/>
              </a:rPr>
              <a:t>Δεν</a:t>
            </a:r>
            <a:r>
              <a:rPr lang="el-GR" sz="2000" dirty="0" smtClean="0">
                <a:latin typeface="Arial" pitchFamily="34" charset="0"/>
                <a:cs typeface="Arial" pitchFamily="34" charset="0"/>
              </a:rPr>
              <a:t> πρέπει να μένει υγρασία, ιδιαίτερα σε περιοχές που σχηματίζονται πτυχές, για παράδειγμα σε γυναίκες η πτυχή κάτω από το στήθος. </a:t>
            </a:r>
          </a:p>
          <a:p>
            <a:pPr algn="just"/>
            <a:endParaRPr lang="el-GR" sz="2000" dirty="0" smtClean="0">
              <a:latin typeface="Arial" pitchFamily="34" charset="0"/>
              <a:cs typeface="Arial" pitchFamily="34" charset="0"/>
            </a:endParaRPr>
          </a:p>
          <a:p>
            <a:pPr algn="just"/>
            <a:r>
              <a:rPr lang="el-GR" sz="2000" dirty="0" smtClean="0">
                <a:latin typeface="Arial" pitchFamily="34" charset="0"/>
                <a:cs typeface="Arial" pitchFamily="34" charset="0"/>
              </a:rPr>
              <a:t>Επισταμένη </a:t>
            </a:r>
            <a:r>
              <a:rPr lang="el-GR" sz="2000" dirty="0" smtClean="0">
                <a:solidFill>
                  <a:schemeClr val="accent2"/>
                </a:solidFill>
                <a:latin typeface="Arial" pitchFamily="34" charset="0"/>
                <a:cs typeface="Arial" pitchFamily="34" charset="0"/>
              </a:rPr>
              <a:t>προσοχή </a:t>
            </a:r>
            <a:r>
              <a:rPr lang="el-GR" sz="2000" dirty="0" smtClean="0">
                <a:latin typeface="Arial" pitchFamily="34" charset="0"/>
                <a:cs typeface="Arial" pitchFamily="34" charset="0"/>
              </a:rPr>
              <a:t>απαιτείται για την διατήρηση ασφαλούς λειτουργίας των φλεβικών γραμμών και των παροχετεύσεων, στις οποίες μετά το πέρας του λουτρού γίνεται η ανάλογη περιποίηση.</a:t>
            </a:r>
          </a:p>
          <a:p>
            <a:pPr algn="just"/>
            <a:endParaRPr lang="el-GR" sz="2000" dirty="0" smtClean="0">
              <a:latin typeface="Arial" pitchFamily="34" charset="0"/>
              <a:cs typeface="Arial" pitchFamily="34" charset="0"/>
            </a:endParaRPr>
          </a:p>
          <a:p>
            <a:pPr algn="just"/>
            <a:r>
              <a:rPr lang="el-GR" sz="2000" dirty="0" smtClean="0">
                <a:latin typeface="Arial" pitchFamily="34" charset="0"/>
                <a:cs typeface="Arial" pitchFamily="34" charset="0"/>
              </a:rPr>
              <a:t>Αν υπάρχουν κατάγματα το πλύσιμο γίνεται χωρίς μετακίνηση της περιοχής. Τα ακινητοποιημένα μέρη καθαρίζονται στεγνά. </a:t>
            </a:r>
            <a:endParaRPr lang="el-GR" sz="2000" dirty="0">
              <a:latin typeface="Arial" pitchFamily="34"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Βασικές Αρχές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5" y="1916832"/>
            <a:ext cx="7632849" cy="4248472"/>
          </a:xfrm>
        </p:spPr>
        <p:txBody>
          <a:bodyPr>
            <a:normAutofit/>
          </a:bodyPr>
          <a:lstStyle/>
          <a:p>
            <a:pPr algn="just"/>
            <a:r>
              <a:rPr lang="el-GR" sz="2000" dirty="0" smtClean="0">
                <a:latin typeface="Arial" pitchFamily="34" charset="0"/>
                <a:cs typeface="Arial" pitchFamily="34" charset="0"/>
              </a:rPr>
              <a:t>Κατά την περιποίηση αξιολογείται το δέρμα για ερυθρότητα, εκδορές, μώλωπες, τραύματα, ειδικά σε σημεία πάνω από οστικές προεξοχές γιατί η συνεχής ακινησία του ασθενή ενέχει τον κίνδυνο δημιουργίας κατακλίσεων. </a:t>
            </a:r>
            <a:endParaRPr lang="el-GR" sz="2000" dirty="0">
              <a:latin typeface="Arial" pitchFamily="34" charset="0"/>
              <a:cs typeface="Arial" pitchFamily="34" charset="0"/>
            </a:endParaRPr>
          </a:p>
        </p:txBody>
      </p:sp>
      <p:sp>
        <p:nvSpPr>
          <p:cNvPr id="39940" name="AutoShape 4" descr="data:image/jpeg;base64,/9j/4AAQSkZJRgABAQAAAQABAAD/2wBDAAkGBwgHBgkIBwgKCgkLDRYPDQwMDRsUFRAWIB0iIiAdHx8kKDQsJCYxJx8fLT0tMTU3Ojo6Iys/RD84QzQ5Ojf/2wBDAQoKCg0MDRoPDxo3JR8lNzc3Nzc3Nzc3Nzc3Nzc3Nzc3Nzc3Nzc3Nzc3Nzc3Nzc3Nzc3Nzc3Nzc3Nzc3Nzc3Nzf/wAARCACcAM8DASIAAhEBAxEB/8QAGwAAAgMBAQEAAAAAAAAAAAAABAUCAwYBBwD/xAA5EAACAQMCBAQEBAQGAwEAAAABAgMABBESIQUxQVETImFxBhQygSNCkaEzscHRFUNSYvDxB3KC4f/EABkBAAMBAQEAAAAAAAAAAAAAAAECAwAEBf/EACERAAICAgICAwEAAAAAAAAAAAABAhEDIRIxQVEEEyIU/9oADAMBAAIRAxEAPwDJTeWdD6EUy4XO8fkRmUE5IB50tuNyh7U3+H4Ve6Msn0RDVju3QV4lW0j1mvyaqC0AnN9eFXmIwhc+WFew9aNS7afywRyuv+skKtL4tc4JmUkZyF6D3plbgogOMY9q7DnJzRlU84U+2f6ms5eQO3EoYof4chBwT17U6vLzwxgnnXIIfmrZpohqkTdff0qU4cux4Og28IsrEPFsQvMjNC/D/Em4msjMf4bYJzXGulubDRLkSFdOjO+eVc4ZbWfC4QbSMqJgGYZ5kdae0tGrWxrHdwST+AuWk7ChGu1HFFs5VUB42YbdiB/WkdpJcD4mM6NiAxaSv+7PP9qK4knicThlLFpY9RUjttlfvRs3EY2/hpcTWT+aOUF11AfcUrX4dE0r6bgKqNjTpzimF0HMkIgf8UtkN0G2wNE8OS6Ekr3KaNR/Wkkk9BQob4edWLCdG/8Akii7Ow+Vy50vIB5B0BpnMSOW1DeKAd6i4RYRJeWd80cxMWotsNJznPOpPE/giNYmLBQMYpwZVOwNQdhjnW4RYBGOGXjhNLRxEHfUcnB54Apu9krwx+JuUXY5xvgb1ZHMIznQDX0/EYIcNLkDpXTDDhkqEbkERTjQFf8Aics96JRQGy379Ky/EuOCJisIUHnqO/6VKz4/NfWskGF8ZgRGw5npU8/xko8ogV3sMueFtxub5qedhbrkQxKcbd/vSbifwzLDJqtTqTmQ3Na0kL+Gkdpa7mNQrNjai4wY1zI3rnnio/Hz/W7FywU1TPPn4asQ/GnVT1HKg735O2hd/F1MBsOeTWzv24bxEsLiI4U/xl2NY7iVsieJJZgvFG2D4nY8q9TH8uE6XRxywSjsBZoHVJIhpLcxjFcKA712GBiNT8z0A2FWmPAxV72SYNjW2K0nw6ypatld9Wx7/wDVKuG2PjEzTErD07t7U0luEgVBFH5W8o6L7V42OL5We1J6HS3sagKgGe9WxXsOrM8hx6dKzuHHmkJ3JAwfq9B2FfeZowuMO3LHRa6BKJ/EXEkKsYm8ijc06+C7pH4RFLrD+IM8+XpWO4rCGthCOTsAfQE4/wD2tFwx4+H6oYhhCoYAfof5VrXQXHQJxLiE6ceeKEDRIMkEbg5xkVoc6Y7cE7KuKVRQRXPEjdfmKYI+/OjrmZIIg8hAUbajyGaS9jVopscm6umOx0rj9SaN0iN4pi28jgYPr2oHhMgmlupFZdGVVSOWw/vQL8Re8v4bZ1kWSOQF88sDt70LBQzueLGCVbNh+KGVV/3b7H9K0El0AOdIrpInmSYqpkXka7JdFl3PKhYWhjLdjGSaEabfOaXvOevI1DxyTseVA1B5lIOc1N7kBBzJNLRP3qqW5P5TtRDSGEl2R2/SqTcCQFWAKnoaUvck56mofMkDY0UmuhWiXFOEXl8pk4c0UhH+UX0t9s7GquDcI47EA78NuVAPPTV9tetG4Off2rSWPFJEAaJyV6oTt9u1WWVpUyTi70X219FZ2qC4t5Y5yfOrDT+5q/it2p4czwajrwoB6k0atxDewgOquh2weh7Y6VQtgguodP8ABD5Kk9RyrnniTdoSxWvw7ey2xLTRRFh9JUnHvWfvrSWwjNrOuZGbUW6N/wBV6LNNb5xLcRh/9HiAEVn/AIito7u0bGCw3Ug/tVVijqhXJ+TEaagy0QVxUGWvTXR517CY1uLwlbaJig2BAwF+9RvE+WkjUkOEwcjvTua3nli0WMsMQXYoxwMUh4hazWwAnkjlY75jJI/evMSo9vlZTBdSG9meU5XSNI7HrVUdzKXuZWOxcKg7DFdCYkf1FRCaYyv+7J/SmMVTszNB1JlBPsKNubltKvGSHQ7Ee1LJJlh4jBG5AypIBolj+KR0NSldjob8DuXMkssrElgAPamrlJ4XilAKOMEVm7SUowUcvSmsc30ljSjUH2aJaweHGML/AFqidE8fxlADciR1qPi5Gx2qMhJUUEaibzZ/N5q+8TA1NnGKEYkNzFSEihTryWx1o0BosL5GWDb8qqdigLAgiol2YAAkbVB007E5J50QEjMeh/SqJXJHrXJGx0FVawRjNMjES2DUck8671NdHKmBREHG9F2t2ybZ2oUjtUNwaz2Iaqw4qluitNtGxwxHTsa0Fzfpb2zMWGQDjFeeIS8bRscqwwR6UXf3Un+EWkLviSaJUPoMb1oOtE8kNpoZpxAXVoJplUsxJzgd9qT3l8YZg8BMbddPJh2Ydf51Ra3PirJHH9MeF25Cg7k6id6aPZpqkNGGRrA8p39qrYUXAsfy8ej6SoBHrVDrhiO1dmKdqjzMkOLtEjePsyuc1RJKxbLgsp5VBVJq6Plpxj+lcbPV6KfCPkfHTFfJF4hfO2wolcICski77jJqbFFGtWU4HmGaFhUhRNJZQXQ+dKfQQuoZzUAVkiDIc47UTNHw+5kLyOryKMBRvireB8NF3dmBMhBuRST3pDp1tlNqQZBnrTRRpGDyp7B8HQZyskoPTbal1/w6exYrIp0dGxQljlFbDHJF6TBtQHLbPbrXwkyTk7UM7spz+1cEhbcYzSoqWs2eQ/Wq2kGcMKreUKck+9DzzoGGW58sU6QzVhaTEbKQBX0surBOKVPcFGwM47gVE3ODseX70aF4h7zrggEZ7VSCAcjmaDafWBgYJq2N8gaq1CtUFK2OeKmpGMUOfSpw5zv3rCXoux6VBhvV6rtUHXfIrMQqL6dxyFc4tL+MzudraEIPU4BP71JY9cixjmzAUP8AERE1zHax82IZ/QUYiye6O8Kc23B1Zh+JMxdvuagNc0nKukkhV5IFwv8AeiYABkJ02NOhcnoLs2KwhSeVWTDcEdaqXyq3/OlWXEixQ+I/0g1THJRkcmSLktC75gDvU1uyeY/es/8APjmz7VA8UjB5gVFqTOy0aI3CE5KqT61Br6KPfwlx6VmX4k8zaYMknr0rohkm/jSM3pyFDi/LHjsa3fFbbWGCquOxrQ/+PriG8vrh1YgooztzrGG1AXCqKb/CV9/g/ENbj8KRdLimgop2wyTa0e4wSaCAFyoHUUHx+KJoPFI8pySDS/hvGI5IgY3BU8tR5ULx69lmgESNqBO+BXS3Fo5IxkmZPikCwTfgvlHGV35UBiRdx+1C/FwmgNtLC7K24IBpPDxa+T+KFceowa5HBp6PQhO1sfSEsN6HmGk9KEi4kznzrp+9TlusjIGaWn5KWiM7kjbn61SHwCCdyOVVyXKsr6A2vGxO4zQaXS6c3SSBgNzjIqtOicp0GCdIhoZ1yelEQzs2Fzk9KXLdRzqEtU1MBknR5V/vVttqTAH2NCrWwQlyHaZIxRMYGd6Dti5Xz7HNXNIN96Ri9BTSdBVTzqOtDCbzHJqMlvNMCYYXdcblRmhRNyCbKVfEluz5hENKL3Y9aCIPiPLMcyOctTSztTbcMSJkKuTlsjfNcjgjBL41YPUczTpElLYCYZ5FAQYztk9KZW8AiQIN+5PWrFGD7bCuscLt12FMLKTZW/0n1NBfEdysHDlj/PIwCj0FGMyggk+VPMf6UgmtpOJ8Rae5J8IbRIGxpFFLyJdMxj+KpxJrHvU4gDjfPvXrF38Dmc5SSNP/AG3oSX/xi8iaorqIP6Aiq80ZKvJiLFRkU4hC1dL8EfEVixzbRyIDsUlGSPah3jubFxHeQtE55Bhz9jUZqzojJUFFBU0gUEHAq22sr2ZNUVncMvQiI/2okWF47BFtZtfbQRUHorGizhl1Panw45WVe2aeQcSl/wA38RT0NIeI8N4hYxiWe0lRBvr05A/SreHX0c0YBOCK1tFVxZLjIN9IDIi6V+kDpSk2MAJDxsPanzAO2x2qp4hIdxtRUmUSSRn5rGIHMWqqDCQcGn7WuO2PWhZrTfON6dM1IXJAi561FoVJ2wP5UZ4LLkftQ8sbYIIOKPJmaVAyImkqoAHoKthxq26dajjAPlbA5ADnTS14ZKsBubuIwxflRtmb+1ByIyklpFUYkk0rGMKebEUwXg5kGUuWyd8FaoiZmmwqYC8gOgppBd6ZAoXfv1H2qfOiLtgUHw9c/MAu6NH1PKtNZWssUY0QYVegonhs8Vz5HOG6DGM04iiAGF2qsaZzTTbFfgJcppniXHqKGuPh2N0Hyb6Mckb6TWjFsrtk4JHpVpjEfMU6QlNHnVzDLbTGKdDG4PI0HNMEBJOMV6Pe2NterouIgy9DyI9q8s+O+H3vC5QbWKSSzfYSjzBT2PamSth5UDz3ZkbSB5c5NFcNCmTLKOVZe1vJYhiRPLWn4PKJ49axMyn0FZqgLZ6aR16+hqUbHWPNgd64Y5NJ8u/SupG++tTj96DRrDVbK6JV2796FuLKzaWN2iRyjal1KDpPcdjUgJNONLAe9dWFwu67mhQS+IhSSh2PQ7VVcQ6vMjEHnvvXREfy6geu9fASA5P/AHQaTGUmiIJKBW2P7Vl+NfDEMjNdcLVYbkbtCv0S+3Y/tWrKl/rQ+461H5RGXSwP3FI4+ho5KPNYpX+llKsNiGGCDRsNvdyjMdvLIvcLWxPC4obiW5it0knfmZN8frV0ds8vmuJCPRTS8GXl8n0jEPZXigsbWcf/ABmpWHA5+JK8iv4So2nzKck+1b5bS1YBjK4I2wDyrvyEbZCyTKpHM4FMkxf6ZejIP8MQxxtrmYsB5tsZpHdcMhWY4aZlyNgMVsuLJNaYOvxou5O9JL6J763Y8OuFhlTdlIzUpSd6DDM2/wBCsxW8SBbe0dSMeZjioTyJM4WWZugCgk1YlzcBxHLxfEgH0/Ljw/8An3q5oXLZbiVkQeebcL/JhQakH7IPYJ8qi+VF0gblupo214Y13cpGEz1Go/yozh78IWRUu76FpWIVVjzuegHStRHY20OCqSMcctWDW+ubVgeWPgGtOHW9suAkiMBkh/Pk+9H26S5IlTTsNJON/Sqj+O4jiDiNOZbmx7UeoYw4cbjkwq2N1+aIS27IoZASGUA9udSuAWizkY67VOI6l9RzqPmBwfp6+lVEbEc95I7eHECcbCpxwM0bLcBXVxhoyMjFNY7eHLkRqGoaW3QE6SVP7UN2TlZlbr4PtnmaS0YRhv8ALZcgfep2/wAKrb7rcQoT/pUitCfEiPLUB2NQaRJdpEBx0NbkZSDivqRUXdIY9UrEDvS7jN8bWydrdz4nIY3x60DZBr2Jjcu7gfQW5N7irqF7KpDgcS4fn+PqbsDmpvxKIA6VfGObA0IsE3kSxSFXHQQjJpk7cTt4dF14USleeFy32xR+uPsFMG/xKM5wRtsK41+xOVAx7UJIk7lmxCQBt5dJ/tQ4mRTiWKSL107f2pXjT6ZnFjNL92JB2FXfORqckkmlSSRuAFkUluQY6San4eDvke9TcJIRqSGo4jGeQzXwvBkAKN+dLGR8DRGcdwKj4curOCKSwWOY7iJy65xkV1nQqCCc9+1KvE8KMgDGetV+MT1rWbkNpY7eZSJMEMOtJZvhyw1iSKeeGQcmjbcVMyMcYJ5VwByNmH3NB0bmymf4f4XcxKl6VnkHOVhpZvfG1Vr8M8EQbRA+5JowQynG6/rXWilj5gfbenWSS6EcU/AJF8N8HjlSZIirowZSjYwRTt5YWAH5h1pWdQ3wwrq6s51Gg8jl2GL49IbCUKOretRExByDt0BpaWZTjV75rvjYJ39zzoWNzY4tJVbIZ1LHvtU3dQ2BuwpKzl1OAzH0HKlPEBxiNTPw6Zn2yYmGQfbtRTCpWaqNmM3TwxnPvXGOTzAFedt8a3VmRHxDh789yMqf3ppYfF/BroANc/LufyzDH78qNMJp5lUHUMkVS6qd87e1QhvUnjDRTQzJ0KOD/KotMByI9gKwujtuIVw86+JjfQep6fb0qoNpPlAA7AbCqfmZExqRCO+OdXxzW8mcqy118bR0dDPhN4lm0ksiEsUwnvVkRk4hcSXFzIoRep5D2oHQpTVECVH5g1TydCoxbnsuKHBi2RmEbSt4Zwo5ZoO7S4JzECUHRTuTTK5EZuGEeCNts+ld8WBI9MluwYjZgedBRph5WhV4ckMYlaBZZM8sDYVY98ghyyhXJwEZsZo0kADnk9KGvrKCY/jxgPjY8jW77CQtrollwWic8uoajlmcn8QAjuKTTW1zbwj5Fl8isQGGSTjbf3ri8ZMTsl5EUwW8wHQY/v8AtUpKLYHBPs0Je3kiIKjOOTCgzFC/JMe21AvelH86hoy2A2MfpREMyuCYXBA5ileLyRli9BUfDomQMC4J/apmwQDZ2B964t/FHCRKCDnNchvluziBWY558s1OqJU1ol8rGAPM2fWpLFIGGlkI/wBwoG54l8tIUmj0tnkajFxJ7ggQwO2/NelC10blWhlobbW2fYV8BDnzYB7aalGszKNShdupr57Zm3Lgewpkhv0RMdtnJUH7VNDEo8qqPTTQ728g3WQfcVUwuF6K3saJv16DGkiPNCO+Ko0IqYic8+VDvdmJA0iMB125UOOKWxZtRxt2oWK50GTQqy4kQOD0YA/zpFf/AA5wm6JMnDkDH80Y0n9qL/xVATjUR61bHe+MdKI2T3rWZTb6MvcfBvDlJNrLd2z91bP/AD9aBlsvijhhxw7iRuYuis2CPs1bmaGdo8gIc7kDc0ncXYkKhEI9dqKb8huXoYm6ihlzpEsZHmDDBoeVoizNAGVc7DOaXXEjxyYByD3rpYhNQOD6V3Po6x1YyXDKwhYaeoJ2oyOK5dhz3OCccqSWFzIVIyPsKbm8niTSshIK8jQ7Fdl1zFLFEHYEjUQCBzqFteGNhlQwIwcjnVZv5zHGpYEDJwRQhcs7A4xzxU5aCt9jMSR/UpKHOcY5VB9U2TqLE8zQQc6edXpIyodJxnnS3YeNEMupwDyqMqxSrpmRWGMbiuZ3rsn01mECvBKj+IN4wNgoyB7ih4FkfEkQMZj322B/t7UyXYHFTjjWTKMPLjlRsDXkFiuGbC3GEcnYgbU04aRFMSMKWHPvSzQrzpGwyoJx3om1GhlUEkaiAD0pZJMTtji/soeIQaZF8w+lhzFQsIVtEEWN++KrhmeO68ENlMdelGTjK56jrUuCsziky0kEbVBjg+lVwuxXepOxA2opAo4d+W/pVLNg71M8s1xgHU6hyohIMqsNqBueGW82WKAN/qXaiEYip5oNJ9itJi634bBE/wCKWYUxjjhRcRAYqDGq32GRsayikBRSLXwTuN6HkQP9WG/9hXFkY7HeoMxBo0E//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39944" name="Picture 8" descr="http://3.bp.blogspot.com/-ZIEPvSACC2k/TbughAcRn0I/AAAAAAAAAR0/K-whNsJudJw/s320/liggsar.jpg"/>
          <p:cNvPicPr>
            <a:picLocks noChangeAspect="1" noChangeArrowheads="1"/>
          </p:cNvPicPr>
          <p:nvPr/>
        </p:nvPicPr>
        <p:blipFill>
          <a:blip r:embed="rId2" cstate="print"/>
          <a:srcRect/>
          <a:stretch>
            <a:fillRect/>
          </a:stretch>
        </p:blipFill>
        <p:spPr bwMode="auto">
          <a:xfrm>
            <a:off x="3851920" y="3356992"/>
            <a:ext cx="3888432" cy="28083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Τι είναι κατάκλιση;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lstStyle/>
          <a:p>
            <a:pPr marL="0" indent="0" algn="just">
              <a:spcBef>
                <a:spcPts val="0"/>
              </a:spcBef>
              <a:buNone/>
            </a:pPr>
            <a:endParaRPr lang="el-GR" dirty="0" smtClean="0"/>
          </a:p>
          <a:p>
            <a:pPr marL="0" indent="0" algn="ctr">
              <a:spcBef>
                <a:spcPts val="0"/>
              </a:spcBef>
              <a:buNone/>
            </a:pPr>
            <a:r>
              <a:rPr lang="el-GR" sz="2000" dirty="0" smtClean="0">
                <a:latin typeface="Arial" pitchFamily="34" charset="0"/>
                <a:cs typeface="Arial" pitchFamily="34" charset="0"/>
              </a:rPr>
              <a:t>«Κατάκλιση είναι η κυτταρική νέκρωση μιας περιοχής του σώματος προκαλούμενη είτε από εφαρμογή πίεσης, τριβής ή διάτμησης είτε και από έναν συνδυασμό αυτών.»  </a:t>
            </a:r>
          </a:p>
          <a:p>
            <a:pPr>
              <a:buNone/>
            </a:pPr>
            <a:endParaRPr lang="el-GR" dirty="0" smtClean="0"/>
          </a:p>
          <a:p>
            <a:pPr>
              <a:buNone/>
            </a:pPr>
            <a:endParaRPr lang="el-GR" dirty="0" smtClean="0"/>
          </a:p>
          <a:p>
            <a:pPr algn="r">
              <a:buNone/>
            </a:pPr>
            <a:r>
              <a:rPr lang="el-GR" sz="1200" dirty="0" smtClean="0">
                <a:latin typeface="Arial" pitchFamily="34" charset="0"/>
                <a:cs typeface="Arial" pitchFamily="34" charset="0"/>
              </a:rPr>
              <a:t>«Ευρωπαική Συμβουλευτική Επιτροπή ελκών πίεσης- </a:t>
            </a:r>
            <a:r>
              <a:rPr lang="en-US" sz="1200" dirty="0" smtClean="0">
                <a:latin typeface="Arial" pitchFamily="34" charset="0"/>
                <a:cs typeface="Arial" pitchFamily="34" charset="0"/>
              </a:rPr>
              <a:t>EPUAP</a:t>
            </a:r>
            <a:r>
              <a:rPr lang="el-GR" sz="1200" dirty="0" smtClean="0">
                <a:latin typeface="Arial" pitchFamily="34" charset="0"/>
                <a:cs typeface="Arial" pitchFamily="34" charset="0"/>
              </a:rPr>
              <a:t>» </a:t>
            </a:r>
            <a:endParaRPr lang="el-GR" sz="12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988840"/>
            <a:ext cx="7919792" cy="2880320"/>
          </a:xfrm>
        </p:spPr>
        <p:txBody>
          <a:bodyPr>
            <a:normAutofit/>
          </a:bodyPr>
          <a:lstStyle/>
          <a:p>
            <a:pPr algn="ctr"/>
            <a:r>
              <a:rPr lang="el-GR" dirty="0" smtClean="0">
                <a:solidFill>
                  <a:schemeClr val="accent1">
                    <a:lumMod val="50000"/>
                  </a:schemeClr>
                </a:solidFill>
                <a:latin typeface="Arial" pitchFamily="34" charset="0"/>
                <a:cs typeface="Arial" pitchFamily="34" charset="0"/>
              </a:rPr>
              <a:t>Φροντίδα σώματος στο νοσηλευτικό τμήμα</a:t>
            </a:r>
            <a:endParaRPr lang="el-GR" dirty="0">
              <a:solidFill>
                <a:schemeClr val="accent1">
                  <a:lumMod val="5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solidFill>
                  <a:schemeClr val="accent1">
                    <a:lumMod val="50000"/>
                  </a:schemeClr>
                </a:solidFill>
                <a:latin typeface="Arial" pitchFamily="34" charset="0"/>
                <a:cs typeface="Arial" pitchFamily="34" charset="0"/>
              </a:rPr>
              <a:t>Κατηγοριοποίηση ασθενών στο νοσηλευτικό τμήμα </a:t>
            </a:r>
            <a:endParaRPr lang="el-GR" sz="36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lstStyle/>
          <a:p>
            <a:pPr>
              <a:buNone/>
            </a:pPr>
            <a:endParaRPr lang="el-GR" sz="2000" dirty="0" smtClean="0">
              <a:latin typeface="Arial" pitchFamily="34" charset="0"/>
              <a:cs typeface="Arial" pitchFamily="34" charset="0"/>
            </a:endParaRPr>
          </a:p>
          <a:p>
            <a:pPr>
              <a:buNone/>
            </a:pPr>
            <a:r>
              <a:rPr lang="el-GR" sz="2000" dirty="0" smtClean="0">
                <a:latin typeface="Arial" pitchFamily="34" charset="0"/>
                <a:cs typeface="Arial" pitchFamily="34" charset="0"/>
              </a:rPr>
              <a:t>Περιλαμβάνει:</a:t>
            </a:r>
          </a:p>
          <a:p>
            <a:pPr>
              <a:buNone/>
            </a:pPr>
            <a:endParaRPr lang="el-GR" sz="2000" dirty="0" smtClean="0">
              <a:latin typeface="Arial" pitchFamily="34" charset="0"/>
              <a:cs typeface="Arial" pitchFamily="34" charset="0"/>
            </a:endParaRPr>
          </a:p>
          <a:p>
            <a:pPr>
              <a:buFont typeface="Wingdings" pitchFamily="2" charset="2"/>
              <a:buChar char=""/>
            </a:pPr>
            <a:r>
              <a:rPr lang="el-GR" sz="2000" dirty="0" smtClean="0">
                <a:latin typeface="Arial" pitchFamily="34" charset="0"/>
                <a:cs typeface="Arial" pitchFamily="34" charset="0"/>
              </a:rPr>
              <a:t>Περιπατητικοί ασθενείς </a:t>
            </a:r>
          </a:p>
          <a:p>
            <a:pPr>
              <a:buFont typeface="Wingdings" pitchFamily="2" charset="2"/>
              <a:buChar char=""/>
            </a:pPr>
            <a:endParaRPr lang="el-GR" sz="2000" dirty="0" smtClean="0">
              <a:latin typeface="Arial" pitchFamily="34" charset="0"/>
              <a:cs typeface="Arial" pitchFamily="34" charset="0"/>
            </a:endParaRPr>
          </a:p>
          <a:p>
            <a:pPr>
              <a:buFont typeface="Wingdings" pitchFamily="2" charset="2"/>
              <a:buChar char=""/>
            </a:pPr>
            <a:r>
              <a:rPr lang="el-GR" sz="2000" dirty="0" smtClean="0">
                <a:latin typeface="Arial" pitchFamily="34" charset="0"/>
                <a:cs typeface="Arial" pitchFamily="34" charset="0"/>
              </a:rPr>
              <a:t>Ασθενείς που ανήκουν στα ΑΜΕΑ (άτομα με αναπηρία)</a:t>
            </a:r>
          </a:p>
          <a:p>
            <a:pPr>
              <a:buFont typeface="Wingdings" pitchFamily="2" charset="2"/>
              <a:buChar char=""/>
            </a:pPr>
            <a:endParaRPr lang="el-GR" sz="2000" dirty="0" smtClean="0">
              <a:latin typeface="Arial" pitchFamily="34" charset="0"/>
              <a:cs typeface="Arial" pitchFamily="34" charset="0"/>
            </a:endParaRPr>
          </a:p>
          <a:p>
            <a:pPr>
              <a:buFont typeface="Wingdings" pitchFamily="2" charset="2"/>
              <a:buChar char=""/>
            </a:pPr>
            <a:r>
              <a:rPr lang="el-GR" sz="2000" dirty="0" smtClean="0">
                <a:latin typeface="Arial" pitchFamily="34" charset="0"/>
                <a:cs typeface="Arial" pitchFamily="34" charset="0"/>
              </a:rPr>
              <a:t>Κλινήρεις ασθενείς</a:t>
            </a:r>
          </a:p>
          <a:p>
            <a:endParaRPr lang="el-GR"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μαλλιών</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683568" y="1700808"/>
            <a:ext cx="7704856" cy="4536504"/>
          </a:xfrm>
        </p:spPr>
        <p:txBody>
          <a:bodyPr>
            <a:normAutofit/>
          </a:bodyPr>
          <a:lstStyle/>
          <a:p>
            <a:pPr algn="just">
              <a:buFont typeface="Wingdings" pitchFamily="2" charset="2"/>
              <a:buChar char="ü"/>
            </a:pPr>
            <a:r>
              <a:rPr lang="el-GR" sz="2000" dirty="0" smtClean="0">
                <a:latin typeface="Arial" pitchFamily="34" charset="0"/>
                <a:cs typeface="Arial" pitchFamily="34" charset="0"/>
              </a:rPr>
              <a:t>Η κατάσταση του τριχωτού της κεφαλής είναι υποδηλωτική της κατάστασης της υγείας (π.χ. ξηρότητα των μαλλιών είναι ενδεικτική στον υποθυρεοειδισμό).</a:t>
            </a:r>
          </a:p>
          <a:p>
            <a:pPr algn="just">
              <a:buFont typeface="Wingdings" pitchFamily="2" charset="2"/>
              <a:buChar char="ü"/>
            </a:pPr>
            <a:r>
              <a:rPr lang="el-GR" sz="2000" dirty="0" smtClean="0">
                <a:latin typeface="Arial" pitchFamily="34" charset="0"/>
                <a:cs typeface="Arial" pitchFamily="34" charset="0"/>
              </a:rPr>
              <a:t>Τα μακριά μαλλιά μπλέκουν εύκολα στους ασθενείς που είναι κλινήρεις. Το καθημερινό βούρτσισμα και χτένισμα αποτρέπουν το μπλέξιμο.</a:t>
            </a: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r">
              <a:buFont typeface="Wingdings" pitchFamily="2" charset="2"/>
              <a:buChar char="ü"/>
            </a:pPr>
            <a:endParaRPr lang="el-GR" sz="2000" dirty="0" smtClean="0">
              <a:latin typeface="Arial" pitchFamily="34" charset="0"/>
              <a:cs typeface="Arial" pitchFamily="34" charset="0"/>
            </a:endParaRPr>
          </a:p>
          <a:p>
            <a:pPr algn="just">
              <a:buFont typeface="Wingdings" pitchFamily="2" charset="2"/>
              <a:buChar char="ü"/>
            </a:pPr>
            <a:endParaRPr lang="el-GR" sz="2000" dirty="0" smtClean="0">
              <a:latin typeface="Arial" pitchFamily="34" charset="0"/>
              <a:cs typeface="Arial" pitchFamily="34" charset="0"/>
            </a:endParaRPr>
          </a:p>
          <a:p>
            <a:pPr algn="just">
              <a:buFont typeface="Wingdings" pitchFamily="2" charset="2"/>
              <a:buChar char="ü"/>
            </a:pPr>
            <a:r>
              <a:rPr lang="el-GR" sz="2000" dirty="0" smtClean="0">
                <a:latin typeface="Arial" pitchFamily="34" charset="0"/>
                <a:cs typeface="Arial" pitchFamily="34" charset="0"/>
              </a:rPr>
              <a:t>Ελέγχουμε το τριχωτό της κεφαλής του ασθενούς για αμυχές, βλάβες ή εξογκώματα. Επίσης δεν προβαίνουμε σε καμία διαδικασία αν αυτή αντενδείκνυται. </a:t>
            </a:r>
          </a:p>
          <a:p>
            <a:pPr algn="r">
              <a:buNone/>
            </a:pPr>
            <a:endParaRPr lang="el-GR" sz="1100" dirty="0" smtClean="0">
              <a:latin typeface="Arial" pitchFamily="34" charset="0"/>
              <a:cs typeface="Arial" pitchFamily="34" charset="0"/>
            </a:endParaRPr>
          </a:p>
          <a:p>
            <a:pPr algn="r">
              <a:buNone/>
            </a:pPr>
            <a:endParaRPr lang="el-GR" sz="1100" dirty="0" smtClean="0">
              <a:latin typeface="Arial" pitchFamily="34" charset="0"/>
              <a:cs typeface="Arial" pitchFamily="34" charset="0"/>
            </a:endParaRPr>
          </a:p>
          <a:p>
            <a:pPr algn="r">
              <a:buNone/>
            </a:pPr>
            <a:r>
              <a:rPr lang="en-US" sz="1100" dirty="0" smtClean="0">
                <a:latin typeface="Arial" pitchFamily="34" charset="0"/>
                <a:cs typeface="Arial" pitchFamily="34" charset="0"/>
              </a:rPr>
              <a:t>(</a:t>
            </a:r>
            <a:r>
              <a:rPr lang="el-GR" sz="1100" dirty="0" smtClean="0">
                <a:latin typeface="Arial" pitchFamily="34" charset="0"/>
                <a:cs typeface="Arial" pitchFamily="34" charset="0"/>
              </a:rPr>
              <a:t>Κλινικές νοσηλευτικές δεξιότητες &amp; νοσηλευτική διεργασία, </a:t>
            </a:r>
            <a:r>
              <a:rPr lang="en-US" sz="1100" dirty="0" smtClean="0">
                <a:latin typeface="Arial" pitchFamily="34" charset="0"/>
                <a:cs typeface="Arial" pitchFamily="34" charset="0"/>
              </a:rPr>
              <a:t>Pamela Lynn)</a:t>
            </a:r>
            <a:endParaRPr lang="el-GR" sz="1100" dirty="0" smtClean="0">
              <a:latin typeface="Arial" pitchFamily="34" charset="0"/>
              <a:cs typeface="Arial" pitchFamily="34" charset="0"/>
            </a:endParaRPr>
          </a:p>
          <a:p>
            <a:pPr algn="r">
              <a:buNone/>
            </a:pPr>
            <a:endParaRPr lang="el-GR" sz="1100" dirty="0" smtClean="0">
              <a:latin typeface="Arial" pitchFamily="34" charset="0"/>
              <a:cs typeface="Arial" pitchFamily="34" charset="0"/>
            </a:endParaRPr>
          </a:p>
          <a:p>
            <a:endParaRPr lang="el-GR"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Διαδικασία</a:t>
            </a:r>
            <a:endParaRPr lang="el-GR" sz="4000" dirty="0">
              <a:solidFill>
                <a:schemeClr val="accent1">
                  <a:lumMod val="50000"/>
                </a:schemeClr>
              </a:solidFill>
            </a:endParaRPr>
          </a:p>
        </p:txBody>
      </p:sp>
      <p:sp>
        <p:nvSpPr>
          <p:cNvPr id="3" name="2 - Θέση περιεχομένου"/>
          <p:cNvSpPr>
            <a:spLocks noGrp="1"/>
          </p:cNvSpPr>
          <p:nvPr>
            <p:ph idx="1"/>
          </p:nvPr>
        </p:nvSpPr>
        <p:spPr>
          <a:xfrm>
            <a:off x="755576" y="1916832"/>
            <a:ext cx="7704856" cy="4464496"/>
          </a:xfrm>
        </p:spPr>
        <p:txBody>
          <a:bodyPr>
            <a:normAutofit/>
          </a:bodyPr>
          <a:lstStyle/>
          <a:p>
            <a:pPr algn="just">
              <a:buClr>
                <a:schemeClr val="accent1"/>
              </a:buClr>
              <a:buFont typeface="Wingdings" pitchFamily="2" charset="2"/>
              <a:buChar char=""/>
            </a:pPr>
            <a:r>
              <a:rPr lang="el-GR" sz="2000" dirty="0" smtClean="0">
                <a:latin typeface="Arial" pitchFamily="34" charset="0"/>
                <a:cs typeface="Arial" pitchFamily="34" charset="0"/>
              </a:rPr>
              <a:t>Εξηγούμε στον ασθενή τη διαδικασία. </a:t>
            </a:r>
          </a:p>
          <a:p>
            <a:pPr algn="just">
              <a:buClr>
                <a:schemeClr val="accent1"/>
              </a:buClr>
              <a:buFont typeface="Wingdings" pitchFamily="2" charset="2"/>
              <a:buChar char=""/>
            </a:pPr>
            <a:endParaRPr lang="el-GR" sz="2000" dirty="0" smtClean="0">
              <a:latin typeface="Arial" pitchFamily="34" charset="0"/>
              <a:cs typeface="Arial" pitchFamily="34" charset="0"/>
            </a:endParaRPr>
          </a:p>
          <a:p>
            <a:pPr algn="just">
              <a:buClr>
                <a:schemeClr val="accent1"/>
              </a:buClr>
              <a:buFont typeface="Wingdings" pitchFamily="2" charset="2"/>
              <a:buChar char=""/>
            </a:pPr>
            <a:r>
              <a:rPr lang="el-GR" sz="2000" dirty="0" smtClean="0">
                <a:latin typeface="Arial" pitchFamily="34" charset="0"/>
                <a:cs typeface="Arial" pitchFamily="34" charset="0"/>
              </a:rPr>
              <a:t>Κλείνουμε τις κουρτίνες γύρω από το κρεβάτι και την πόρτα, εάν είναι δυνατόν.</a:t>
            </a:r>
          </a:p>
          <a:p>
            <a:pPr algn="just">
              <a:buClr>
                <a:schemeClr val="accent1"/>
              </a:buClr>
              <a:buFont typeface="Wingdings" pitchFamily="2" charset="2"/>
              <a:buChar char=""/>
            </a:pPr>
            <a:endParaRPr lang="el-GR" sz="2000" dirty="0" smtClean="0">
              <a:latin typeface="Arial" pitchFamily="34" charset="0"/>
              <a:cs typeface="Arial" pitchFamily="34" charset="0"/>
            </a:endParaRPr>
          </a:p>
          <a:p>
            <a:pPr algn="just">
              <a:buClr>
                <a:schemeClr val="accent1"/>
              </a:buClr>
              <a:buFont typeface="Wingdings" pitchFamily="2" charset="2"/>
              <a:buChar char=""/>
            </a:pPr>
            <a:r>
              <a:rPr lang="el-GR" sz="2000" dirty="0" smtClean="0">
                <a:latin typeface="Arial" pitchFamily="34" charset="0"/>
                <a:cs typeface="Arial" pitchFamily="34" charset="0"/>
              </a:rPr>
              <a:t>Χαμηλώνουμε την κεφαλή του κρεβατιού. Αφαιρούμε το μαξιλάρι και τοποθετούμε το προστατευτικό πεδίο κάτω από το κεφάλι και τους ώμους του ασθενούς.</a:t>
            </a:r>
          </a:p>
          <a:p>
            <a:pPr algn="just">
              <a:buClr>
                <a:schemeClr val="accent1"/>
              </a:buClr>
              <a:buFont typeface="Wingdings" pitchFamily="2" charset="2"/>
              <a:buChar char=""/>
            </a:pPr>
            <a:endParaRPr lang="el-GR" sz="2000" dirty="0" smtClean="0">
              <a:latin typeface="Arial" pitchFamily="34" charset="0"/>
              <a:cs typeface="Arial" pitchFamily="34" charset="0"/>
            </a:endParaRPr>
          </a:p>
          <a:p>
            <a:pPr algn="just">
              <a:buClr>
                <a:schemeClr val="accent1"/>
              </a:buClr>
              <a:buFont typeface="Wingdings" pitchFamily="2" charset="2"/>
              <a:buChar char=""/>
            </a:pPr>
            <a:r>
              <a:rPr lang="el-GR" sz="2000" dirty="0" smtClean="0">
                <a:latin typeface="Arial" pitchFamily="34" charset="0"/>
                <a:cs typeface="Arial" pitchFamily="34" charset="0"/>
              </a:rPr>
              <a:t>Γεμίζουμε την κανάτα με ζεστό νερό (43</a:t>
            </a:r>
            <a:r>
              <a:rPr lang="el-GR" sz="2000" baseline="30000" dirty="0" smtClean="0">
                <a:latin typeface="Arial" pitchFamily="34" charset="0"/>
                <a:cs typeface="Arial" pitchFamily="34" charset="0"/>
              </a:rPr>
              <a:t>ο</a:t>
            </a:r>
            <a:r>
              <a:rPr lang="en-US" sz="2000" dirty="0" smtClean="0">
                <a:latin typeface="Arial" pitchFamily="34" charset="0"/>
                <a:cs typeface="Arial" pitchFamily="34" charset="0"/>
              </a:rPr>
              <a:t>C</a:t>
            </a:r>
            <a:r>
              <a:rPr lang="el-GR" sz="2000" dirty="0" smtClean="0">
                <a:latin typeface="Arial" pitchFamily="34" charset="0"/>
                <a:cs typeface="Arial" pitchFamily="34" charset="0"/>
              </a:rPr>
              <a:t> έως 46</a:t>
            </a:r>
            <a:r>
              <a:rPr lang="el-GR" sz="2000" baseline="30000" dirty="0" smtClean="0">
                <a:latin typeface="Arial" pitchFamily="34" charset="0"/>
                <a:cs typeface="Arial" pitchFamily="34" charset="0"/>
              </a:rPr>
              <a:t>ο</a:t>
            </a:r>
            <a:r>
              <a:rPr lang="en-US" sz="2000" dirty="0" smtClean="0">
                <a:latin typeface="Arial" pitchFamily="34" charset="0"/>
                <a:cs typeface="Arial" pitchFamily="34" charset="0"/>
              </a:rPr>
              <a:t>C</a:t>
            </a:r>
            <a:r>
              <a:rPr lang="el-GR" sz="2000" dirty="0" smtClean="0">
                <a:latin typeface="Arial" pitchFamily="34" charset="0"/>
                <a:cs typeface="Arial" pitchFamily="34" charset="0"/>
              </a:rPr>
              <a:t>). Τοποθετούμε τον λουτήρα κάτω από το κεφάλι του ασθενούς. </a:t>
            </a:r>
          </a:p>
          <a:p>
            <a:pPr algn="r">
              <a:buNone/>
            </a:pPr>
            <a:endParaRPr lang="en-US" sz="1100" dirty="0" smtClean="0">
              <a:latin typeface="Arial" pitchFamily="34" charset="0"/>
              <a:cs typeface="Arial" pitchFamily="34" charset="0"/>
            </a:endParaRPr>
          </a:p>
          <a:p>
            <a:pPr algn="r">
              <a:buNone/>
            </a:pPr>
            <a:endParaRPr lang="en-US" sz="1100" dirty="0" smtClean="0">
              <a:latin typeface="Arial" pitchFamily="34" charset="0"/>
              <a:cs typeface="Arial" pitchFamily="34" charset="0"/>
            </a:endParaRPr>
          </a:p>
          <a:p>
            <a:pPr algn="r">
              <a:buNone/>
            </a:pPr>
            <a:r>
              <a:rPr lang="en-US" sz="1100" dirty="0" smtClean="0">
                <a:latin typeface="Arial" pitchFamily="34" charset="0"/>
                <a:cs typeface="Arial" pitchFamily="34" charset="0"/>
              </a:rPr>
              <a:t>(</a:t>
            </a:r>
            <a:r>
              <a:rPr lang="el-GR" sz="1100" dirty="0" smtClean="0">
                <a:latin typeface="Arial" pitchFamily="34" charset="0"/>
                <a:cs typeface="Arial" pitchFamily="34" charset="0"/>
              </a:rPr>
              <a:t>Κλινικές νοσηλευτικές δεξιότητες &amp; νοσηλευτική διεργασία, </a:t>
            </a:r>
            <a:r>
              <a:rPr lang="en-US" sz="1100" dirty="0" smtClean="0">
                <a:latin typeface="Arial" pitchFamily="34" charset="0"/>
                <a:cs typeface="Arial" pitchFamily="34" charset="0"/>
              </a:rPr>
              <a:t>Pamela Lynn)</a:t>
            </a:r>
            <a:endParaRPr lang="el-GR" sz="11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Διαδικασία</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683568" y="1844824"/>
            <a:ext cx="7776864" cy="4464496"/>
          </a:xfrm>
        </p:spPr>
        <p:txBody>
          <a:bodyPr>
            <a:normAutofit lnSpcReduction="10000"/>
          </a:bodyPr>
          <a:lstStyle/>
          <a:p>
            <a:pPr algn="just">
              <a:buClr>
                <a:schemeClr val="accent1"/>
              </a:buClr>
              <a:buFont typeface="Wingdings" pitchFamily="2" charset="2"/>
              <a:buChar char=""/>
            </a:pPr>
            <a:r>
              <a:rPr lang="el-GR" sz="2000" dirty="0" smtClean="0">
                <a:latin typeface="Arial" pitchFamily="34" charset="0"/>
                <a:cs typeface="Arial" pitchFamily="34" charset="0"/>
              </a:rPr>
              <a:t>Τοποθετούμε ένα δοχείο κάτω από την </a:t>
            </a:r>
            <a:r>
              <a:rPr lang="el-GR" sz="2000" dirty="0">
                <a:latin typeface="Arial" pitchFamily="34" charset="0"/>
                <a:cs typeface="Arial" pitchFamily="34" charset="0"/>
              </a:rPr>
              <a:t>ά</a:t>
            </a:r>
            <a:r>
              <a:rPr lang="el-GR" sz="2000" dirty="0" smtClean="0">
                <a:latin typeface="Arial" pitchFamily="34" charset="0"/>
                <a:cs typeface="Arial" pitchFamily="34" charset="0"/>
              </a:rPr>
              <a:t>κρη του λουτήρα.</a:t>
            </a:r>
          </a:p>
          <a:p>
            <a:pPr algn="just">
              <a:buClr>
                <a:schemeClr val="accent1"/>
              </a:buClr>
              <a:buFont typeface="Wingdings" pitchFamily="2" charset="2"/>
              <a:buChar char=""/>
            </a:pPr>
            <a:endParaRPr lang="el-GR" sz="2000" dirty="0" smtClean="0">
              <a:latin typeface="Arial" pitchFamily="34" charset="0"/>
              <a:cs typeface="Arial" pitchFamily="34" charset="0"/>
            </a:endParaRPr>
          </a:p>
          <a:p>
            <a:pPr algn="just">
              <a:buClr>
                <a:schemeClr val="accent1"/>
              </a:buClr>
              <a:buFont typeface="Wingdings" pitchFamily="2" charset="2"/>
              <a:buChar char=""/>
            </a:pPr>
            <a:r>
              <a:rPr lang="el-GR" sz="2000" dirty="0" smtClean="0">
                <a:latin typeface="Arial" pitchFamily="34" charset="0"/>
                <a:cs typeface="Arial" pitchFamily="34" charset="0"/>
              </a:rPr>
              <a:t>Φοράμε γάντια και ξεκινάμε την διαδικασία του λουσίματος.</a:t>
            </a:r>
          </a:p>
          <a:p>
            <a:pPr algn="just">
              <a:buClr>
                <a:schemeClr val="accent1"/>
              </a:buClr>
              <a:buFont typeface="Wingdings" pitchFamily="2" charset="2"/>
              <a:buChar char=""/>
            </a:pPr>
            <a:endParaRPr lang="el-GR" sz="2000" dirty="0" smtClean="0">
              <a:latin typeface="Arial" pitchFamily="34" charset="0"/>
              <a:cs typeface="Arial" pitchFamily="34" charset="0"/>
            </a:endParaRPr>
          </a:p>
          <a:p>
            <a:pPr algn="just">
              <a:buClr>
                <a:schemeClr val="accent1"/>
              </a:buClr>
              <a:buFont typeface="Wingdings" pitchFamily="2" charset="2"/>
              <a:buChar char=""/>
            </a:pPr>
            <a:r>
              <a:rPr lang="el-GR" sz="2000" dirty="0" smtClean="0">
                <a:latin typeface="Arial" pitchFamily="34" charset="0"/>
                <a:cs typeface="Arial" pitchFamily="34" charset="0"/>
              </a:rPr>
              <a:t>Εάν ο ασθενής έχει πυκνά μαλλιά ή το ζητήσει απλώνουμε μια μικρή ποσότητα μαλακτικού μαλλιών.</a:t>
            </a:r>
          </a:p>
          <a:p>
            <a:pPr algn="just">
              <a:buClr>
                <a:schemeClr val="accent1"/>
              </a:buClr>
              <a:buFont typeface="Wingdings" pitchFamily="2" charset="2"/>
              <a:buChar char=""/>
            </a:pPr>
            <a:endParaRPr lang="el-GR" sz="2000" dirty="0" smtClean="0">
              <a:latin typeface="Arial" pitchFamily="34" charset="0"/>
              <a:cs typeface="Arial" pitchFamily="34" charset="0"/>
            </a:endParaRPr>
          </a:p>
          <a:p>
            <a:pPr algn="just">
              <a:buClr>
                <a:schemeClr val="accent1"/>
              </a:buClr>
              <a:buFont typeface="Wingdings" pitchFamily="2" charset="2"/>
              <a:buChar char=""/>
            </a:pPr>
            <a:r>
              <a:rPr lang="el-GR" sz="2000" dirty="0" smtClean="0">
                <a:latin typeface="Arial" pitchFamily="34" charset="0"/>
                <a:cs typeface="Arial" pitchFamily="34" charset="0"/>
              </a:rPr>
              <a:t>Στεγνώνουμε ταμποναριστά τα μαλλιά και τα βουρτσίζουμε ήπια.</a:t>
            </a:r>
          </a:p>
          <a:p>
            <a:pPr algn="just">
              <a:buClr>
                <a:schemeClr val="accent1"/>
              </a:buClr>
              <a:buFont typeface="Wingdings" pitchFamily="2" charset="2"/>
              <a:buChar char=""/>
            </a:pPr>
            <a:endParaRPr lang="el-GR" sz="2000" dirty="0" smtClean="0">
              <a:latin typeface="Arial" pitchFamily="34" charset="0"/>
              <a:cs typeface="Arial" pitchFamily="34" charset="0"/>
            </a:endParaRPr>
          </a:p>
          <a:p>
            <a:pPr algn="just">
              <a:buClr>
                <a:schemeClr val="accent1"/>
              </a:buClr>
              <a:buFont typeface="Wingdings" pitchFamily="2" charset="2"/>
              <a:buChar char=""/>
            </a:pPr>
            <a:r>
              <a:rPr lang="el-GR" sz="2000" dirty="0" smtClean="0">
                <a:latin typeface="Arial" pitchFamily="34" charset="0"/>
                <a:cs typeface="Arial" pitchFamily="34" charset="0"/>
              </a:rPr>
              <a:t>Καλύπτουμε το κεφάλι του ασθενούς με πετσέτα μέχρι να στεγνώσουν τα μαλλιά και απομακρύνουμε τον εξοπλισμό. </a:t>
            </a:r>
            <a:endParaRPr lang="en-US" sz="2000" dirty="0" smtClean="0">
              <a:latin typeface="Arial" pitchFamily="34" charset="0"/>
              <a:cs typeface="Arial" pitchFamily="34" charset="0"/>
            </a:endParaRPr>
          </a:p>
          <a:p>
            <a:pPr algn="r">
              <a:buNone/>
            </a:pPr>
            <a:endParaRPr lang="en-US" sz="2000" dirty="0" smtClean="0">
              <a:latin typeface="Arial" pitchFamily="34" charset="0"/>
              <a:cs typeface="Arial" pitchFamily="34" charset="0"/>
            </a:endParaRPr>
          </a:p>
          <a:p>
            <a:pPr algn="r">
              <a:buNone/>
            </a:pPr>
            <a:r>
              <a:rPr lang="en-US" sz="1100" dirty="0" smtClean="0">
                <a:latin typeface="Arial" pitchFamily="34" charset="0"/>
                <a:cs typeface="Arial" pitchFamily="34" charset="0"/>
              </a:rPr>
              <a:t>(</a:t>
            </a:r>
            <a:r>
              <a:rPr lang="el-GR" sz="1100" dirty="0" smtClean="0">
                <a:latin typeface="Arial" pitchFamily="34" charset="0"/>
                <a:cs typeface="Arial" pitchFamily="34" charset="0"/>
              </a:rPr>
              <a:t>Κλινικές νοσηλευτικές δεξιότητες &amp; νοσηλευτική διεργασία, </a:t>
            </a:r>
            <a:r>
              <a:rPr lang="en-US" sz="1100" dirty="0" smtClean="0">
                <a:latin typeface="Arial" pitchFamily="34" charset="0"/>
                <a:cs typeface="Arial" pitchFamily="34" charset="0"/>
              </a:rPr>
              <a:t>Pamela Lynn)</a:t>
            </a:r>
            <a:endParaRPr lang="el-GR" sz="1100" dirty="0" smtClean="0">
              <a:latin typeface="Arial" pitchFamily="34" charset="0"/>
              <a:cs typeface="Arial" pitchFamily="34" charset="0"/>
            </a:endParaRPr>
          </a:p>
          <a:p>
            <a:pPr algn="r">
              <a:buNone/>
            </a:pPr>
            <a:endParaRPr lang="el-GR" sz="11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lvl="0"/>
            <a:r>
              <a:rPr lang="el-GR" sz="4000" dirty="0" smtClean="0">
                <a:solidFill>
                  <a:schemeClr val="accent1">
                    <a:lumMod val="50000"/>
                  </a:schemeClr>
                </a:solidFill>
                <a:latin typeface="Arial" pitchFamily="34" charset="0"/>
                <a:cs typeface="Arial" pitchFamily="34" charset="0"/>
              </a:rPr>
              <a:t>Φροντίδα σώματος ασθενούς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a:bodyPr>
          <a:lstStyle/>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r>
              <a:rPr lang="el-GR" sz="2000" dirty="0" smtClean="0">
                <a:latin typeface="Arial" pitchFamily="34" charset="0"/>
                <a:cs typeface="Arial" pitchFamily="34" charset="0"/>
              </a:rPr>
              <a:t>Οι παραδοσιακές παρεμβάσεις διατήρησης της καθημερινής ατομικής καθαριότητας των ασθενών υποστηρίζονται από τις αρχές της Βασικής Νοσηλευτικής, βελτιώνονται διαρκώς από τα επιτεύγματα της σύγχρονης τεχνολογίας και κατευθύνονται από την εξειδικευμένη εμπειρία. </a:t>
            </a:r>
            <a:endParaRPr lang="el-GR" sz="2000"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μαλλιών</a:t>
            </a:r>
            <a:endParaRPr lang="el-GR" sz="4000" dirty="0">
              <a:solidFill>
                <a:schemeClr val="accent1">
                  <a:lumMod val="50000"/>
                </a:schemeClr>
              </a:solidFill>
            </a:endParaRPr>
          </a:p>
        </p:txBody>
      </p:sp>
      <p:pic>
        <p:nvPicPr>
          <p:cNvPr id="73732" name="Picture 4" descr="http://www.medifull.gr/shop/images/thumbnails/0/120/BO-0017-1.jpg"/>
          <p:cNvPicPr>
            <a:picLocks noChangeAspect="1" noChangeArrowheads="1"/>
          </p:cNvPicPr>
          <p:nvPr/>
        </p:nvPicPr>
        <p:blipFill>
          <a:blip r:embed="rId2" cstate="print"/>
          <a:srcRect/>
          <a:stretch>
            <a:fillRect/>
          </a:stretch>
        </p:blipFill>
        <p:spPr bwMode="auto">
          <a:xfrm>
            <a:off x="611560" y="1700808"/>
            <a:ext cx="3888432" cy="46805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p:cNvSpPr txBox="1"/>
          <p:nvPr/>
        </p:nvSpPr>
        <p:spPr>
          <a:xfrm>
            <a:off x="4788024" y="3356992"/>
            <a:ext cx="3168352"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l-GR" dirty="0" smtClean="0">
                <a:latin typeface="Arial" pitchFamily="34" charset="0"/>
                <a:cs typeface="Arial" pitchFamily="34" charset="0"/>
              </a:rPr>
              <a:t>Φουσκωτή λεκάνη για λούσιμο στο κρεβάτι</a:t>
            </a:r>
            <a:endParaRPr lang="el-GR" dirty="0"/>
          </a:p>
        </p:txBody>
      </p:sp>
    </p:spTree>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Εναλλακτική λύση</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772816"/>
            <a:ext cx="7704856" cy="4608512"/>
          </a:xfrm>
        </p:spPr>
        <p:txBody>
          <a:bodyPr>
            <a:normAutofit/>
          </a:bodyPr>
          <a:lstStyle/>
          <a:p>
            <a:pPr algn="just"/>
            <a:endParaRPr lang="el-GR" sz="2000" dirty="0" smtClean="0">
              <a:latin typeface="Arial" pitchFamily="34" charset="0"/>
              <a:cs typeface="Arial" pitchFamily="34" charset="0"/>
            </a:endParaRPr>
          </a:p>
          <a:p>
            <a:pPr algn="just">
              <a:buClr>
                <a:schemeClr val="accent1"/>
              </a:buClr>
              <a:buFont typeface="Wingdings" pitchFamily="2" charset="2"/>
              <a:buChar char=""/>
            </a:pPr>
            <a:r>
              <a:rPr lang="el-GR" sz="2000" dirty="0" smtClean="0">
                <a:latin typeface="Arial" pitchFamily="34" charset="0"/>
                <a:cs typeface="Arial" pitchFamily="34" charset="0"/>
              </a:rPr>
              <a:t>Ένας εναλλακτικός τρόπος είναι και τα σκουφιά με σαμπουάν που είναι μιας χρήσης και περιέχουν ένα είδος σαμπουάν που δεν χρειάζεται ξέβγαλμα.</a:t>
            </a:r>
          </a:p>
          <a:p>
            <a:endParaRPr lang="en-US" dirty="0" smtClean="0"/>
          </a:p>
          <a:p>
            <a:endParaRPr lang="en-US" dirty="0" smtClean="0"/>
          </a:p>
          <a:p>
            <a:endParaRPr lang="en-US" dirty="0" smtClean="0"/>
          </a:p>
          <a:p>
            <a:endParaRPr lang="en-US" dirty="0" smtClean="0"/>
          </a:p>
          <a:p>
            <a:endParaRPr lang="en-US" dirty="0" smtClean="0"/>
          </a:p>
          <a:p>
            <a:pPr algn="r">
              <a:buNone/>
            </a:pPr>
            <a:endParaRPr lang="en-US" sz="1200" dirty="0" smtClean="0">
              <a:latin typeface="Arial" pitchFamily="34" charset="0"/>
              <a:cs typeface="Arial" pitchFamily="34" charset="0"/>
            </a:endParaRPr>
          </a:p>
          <a:p>
            <a:pPr algn="r">
              <a:buNone/>
            </a:pPr>
            <a:endParaRPr lang="en-US" sz="1200" dirty="0" smtClean="0">
              <a:latin typeface="Arial" pitchFamily="34" charset="0"/>
              <a:cs typeface="Arial" pitchFamily="34" charset="0"/>
            </a:endParaRPr>
          </a:p>
          <a:p>
            <a:pPr algn="r">
              <a:buNone/>
            </a:pPr>
            <a:r>
              <a:rPr lang="en-US" sz="1100" dirty="0" smtClean="0">
                <a:latin typeface="Arial" pitchFamily="34" charset="0"/>
                <a:cs typeface="Arial" pitchFamily="34" charset="0"/>
              </a:rPr>
              <a:t>(</a:t>
            </a:r>
            <a:r>
              <a:rPr lang="el-GR" sz="1100" dirty="0" smtClean="0">
                <a:latin typeface="Arial" pitchFamily="34" charset="0"/>
                <a:cs typeface="Arial" pitchFamily="34" charset="0"/>
              </a:rPr>
              <a:t>Κλινικές νοσηλευτικές δεξιότητες &amp; νοσηλευτική διεργασία, </a:t>
            </a:r>
            <a:r>
              <a:rPr lang="en-US" sz="1100" dirty="0" smtClean="0">
                <a:latin typeface="Arial" pitchFamily="34" charset="0"/>
                <a:cs typeface="Arial" pitchFamily="34" charset="0"/>
              </a:rPr>
              <a:t>Pamela Lynn)</a:t>
            </a:r>
            <a:endParaRPr lang="el-GR" sz="1100" dirty="0" smtClean="0">
              <a:latin typeface="Arial" pitchFamily="34" charset="0"/>
              <a:cs typeface="Arial" pitchFamily="34" charset="0"/>
            </a:endParaRPr>
          </a:p>
          <a:p>
            <a:pPr algn="r">
              <a:buNone/>
            </a:pPr>
            <a:endParaRPr lang="el-GR" dirty="0"/>
          </a:p>
        </p:txBody>
      </p:sp>
      <p:pic>
        <p:nvPicPr>
          <p:cNvPr id="72706" name="Picture 2" descr="C:\Users\zografia\Desktop\P280412_15.32.jpg"/>
          <p:cNvPicPr>
            <a:picLocks noChangeAspect="1" noChangeArrowheads="1"/>
          </p:cNvPicPr>
          <p:nvPr/>
        </p:nvPicPr>
        <p:blipFill>
          <a:blip r:embed="rId2" cstate="print"/>
          <a:srcRect/>
          <a:stretch>
            <a:fillRect/>
          </a:stretch>
        </p:blipFill>
        <p:spPr bwMode="auto">
          <a:xfrm>
            <a:off x="3923928" y="3356992"/>
            <a:ext cx="3312368" cy="20882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2411760" y="4581128"/>
            <a:ext cx="1296143"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el-GR" sz="1200" dirty="0" smtClean="0"/>
              <a:t>Μασάζ στα μαλλιά και στο τριχωτό της κεφαλής</a:t>
            </a:r>
            <a:endParaRPr lang="el-GR"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Ξύρισμα στους άνδρες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lstStyle/>
          <a:p>
            <a:pPr algn="just">
              <a:buNone/>
            </a:pPr>
            <a:endParaRPr lang="el-GR" dirty="0" smtClean="0"/>
          </a:p>
          <a:p>
            <a:pPr marL="0" indent="0" algn="just">
              <a:spcBef>
                <a:spcPts val="0"/>
              </a:spcBef>
              <a:buNone/>
            </a:pPr>
            <a:r>
              <a:rPr lang="el-GR" sz="2000" b="1" u="sng" dirty="0" smtClean="0">
                <a:solidFill>
                  <a:schemeClr val="accent2"/>
                </a:solidFill>
                <a:latin typeface="Arial" pitchFamily="34" charset="0"/>
                <a:cs typeface="Arial" pitchFamily="34" charset="0"/>
              </a:rPr>
              <a:t>Δεν</a:t>
            </a:r>
            <a:r>
              <a:rPr lang="el-GR" sz="2000" dirty="0" smtClean="0">
                <a:latin typeface="Arial" pitchFamily="34" charset="0"/>
                <a:cs typeface="Arial" pitchFamily="34" charset="0"/>
              </a:rPr>
              <a:t> προβαίνουμε σε αλλαγή της «αρχιτεκτονικής» τους χωρίς άδεια είτε από τον ίδιο είτε από μέλος της οικογένειάς του.</a:t>
            </a:r>
          </a:p>
          <a:p>
            <a:pPr algn="just"/>
            <a:endParaRPr lang="el-GR" sz="2000" dirty="0" smtClean="0">
              <a:latin typeface="Arial" pitchFamily="34" charset="0"/>
              <a:cs typeface="Arial" pitchFamily="34" charset="0"/>
            </a:endParaRPr>
          </a:p>
          <a:p>
            <a:pPr algn="just"/>
            <a:endParaRPr lang="el-GR" sz="20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r">
              <a:buNone/>
            </a:pPr>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Διαδικασία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844824"/>
            <a:ext cx="7632848" cy="4464496"/>
          </a:xfrm>
        </p:spPr>
        <p:txBody>
          <a:bodyPr>
            <a:normAutofit lnSpcReduction="10000"/>
          </a:bodyPr>
          <a:lstStyle/>
          <a:p>
            <a:pPr algn="just">
              <a:buFont typeface="Wingdings" pitchFamily="2" charset="2"/>
              <a:buChar char=""/>
            </a:pPr>
            <a:r>
              <a:rPr lang="el-GR" sz="2000" dirty="0" smtClean="0">
                <a:latin typeface="Arial" pitchFamily="34" charset="0"/>
                <a:cs typeface="Arial" pitchFamily="34" charset="0"/>
              </a:rPr>
              <a:t>Ξυράφια αποκλειστικής χρήσης.</a:t>
            </a:r>
          </a:p>
          <a:p>
            <a:pPr algn="just">
              <a:buFont typeface="Wingdings" pitchFamily="2" charset="2"/>
              <a:buChar char=""/>
            </a:pPr>
            <a:endParaRPr lang="el-GR" sz="2000" dirty="0" smtClean="0">
              <a:latin typeface="Arial" pitchFamily="34" charset="0"/>
              <a:cs typeface="Arial" pitchFamily="34" charset="0"/>
            </a:endParaRPr>
          </a:p>
          <a:p>
            <a:pPr algn="just">
              <a:buFont typeface="Wingdings" pitchFamily="2" charset="2"/>
              <a:buChar char=""/>
            </a:pPr>
            <a:r>
              <a:rPr lang="el-GR" sz="2000" dirty="0" smtClean="0">
                <a:latin typeface="Arial" pitchFamily="34" charset="0"/>
                <a:cs typeface="Arial" pitchFamily="34" charset="0"/>
              </a:rPr>
              <a:t>Πλένουμε τα χέρια μας.</a:t>
            </a:r>
          </a:p>
          <a:p>
            <a:pPr marL="0" indent="0" algn="just">
              <a:buNone/>
            </a:pPr>
            <a:endParaRPr lang="el-GR" sz="2000" dirty="0" smtClean="0">
              <a:latin typeface="Arial" pitchFamily="34" charset="0"/>
              <a:cs typeface="Arial" pitchFamily="34" charset="0"/>
            </a:endParaRPr>
          </a:p>
          <a:p>
            <a:pPr algn="just">
              <a:buFont typeface="Wingdings" pitchFamily="2" charset="2"/>
              <a:buChar char=""/>
            </a:pPr>
            <a:r>
              <a:rPr lang="el-GR" sz="2000" dirty="0" smtClean="0">
                <a:latin typeface="Arial" pitchFamily="34" charset="0"/>
                <a:cs typeface="Arial" pitchFamily="34" charset="0"/>
              </a:rPr>
              <a:t>Βρέχουμε το πρόσωπο με ζεστή πετσέτα, βάζουμε αφρό, ξυρίζουμε πρώτα τη μία πλευρά του προσώπου και μετά την άλλη με τη φορά της τρίχας. </a:t>
            </a:r>
          </a:p>
          <a:p>
            <a:pPr algn="just">
              <a:buFont typeface="Wingdings" pitchFamily="2" charset="2"/>
              <a:buChar char=""/>
            </a:pPr>
            <a:endParaRPr lang="el-GR" sz="2000" dirty="0" smtClean="0">
              <a:latin typeface="Arial" pitchFamily="34" charset="0"/>
              <a:cs typeface="Arial" pitchFamily="34" charset="0"/>
            </a:endParaRPr>
          </a:p>
          <a:p>
            <a:pPr algn="just">
              <a:buFont typeface="Wingdings" pitchFamily="2" charset="2"/>
              <a:buChar char=""/>
            </a:pPr>
            <a:r>
              <a:rPr lang="el-GR" sz="2000" dirty="0" smtClean="0">
                <a:solidFill>
                  <a:schemeClr val="accent2"/>
                </a:solidFill>
                <a:latin typeface="Arial" pitchFamily="34" charset="0"/>
                <a:cs typeface="Arial" pitchFamily="34" charset="0"/>
              </a:rPr>
              <a:t>Προσεκτικά</a:t>
            </a:r>
            <a:r>
              <a:rPr lang="el-GR" sz="2000" dirty="0" smtClean="0">
                <a:latin typeface="Arial" pitchFamily="34" charset="0"/>
                <a:cs typeface="Arial" pitchFamily="34" charset="0"/>
              </a:rPr>
              <a:t> γύρω από το στόμα και κοντά στη μύτη λόγω των πτυχών του δέρματος ώστε να μη υπάρξει τραυματισμός.</a:t>
            </a:r>
          </a:p>
          <a:p>
            <a:pPr algn="just">
              <a:buFont typeface="Wingdings" pitchFamily="2" charset="2"/>
              <a:buChar char=""/>
            </a:pPr>
            <a:endParaRPr lang="el-GR" sz="2000" dirty="0" smtClean="0">
              <a:latin typeface="Arial" pitchFamily="34" charset="0"/>
              <a:cs typeface="Arial" pitchFamily="34" charset="0"/>
            </a:endParaRPr>
          </a:p>
          <a:p>
            <a:pPr algn="just">
              <a:buFont typeface="Wingdings" pitchFamily="2" charset="2"/>
              <a:buChar char=""/>
            </a:pPr>
            <a:r>
              <a:rPr lang="el-GR" sz="2000" dirty="0" smtClean="0">
                <a:latin typeface="Arial" pitchFamily="34" charset="0"/>
                <a:cs typeface="Arial" pitchFamily="34" charset="0"/>
              </a:rPr>
              <a:t>Ξεπλένουμε και σκουπίζουμε το πρόσωπο. </a:t>
            </a:r>
            <a:endParaRPr lang="en-US" sz="2000" dirty="0" smtClean="0">
              <a:latin typeface="Arial" pitchFamily="34" charset="0"/>
              <a:cs typeface="Arial" pitchFamily="34" charset="0"/>
            </a:endParaRPr>
          </a:p>
          <a:p>
            <a:pPr algn="r">
              <a:buNone/>
            </a:pPr>
            <a:endParaRPr lang="en-US" sz="1100" dirty="0" smtClean="0">
              <a:latin typeface="Arial" pitchFamily="34" charset="0"/>
              <a:cs typeface="Arial" pitchFamily="34" charset="0"/>
            </a:endParaRPr>
          </a:p>
          <a:p>
            <a:pPr algn="r">
              <a:buNone/>
            </a:pPr>
            <a:r>
              <a:rPr lang="en-US" sz="1100" dirty="0" smtClean="0">
                <a:latin typeface="Arial" pitchFamily="34" charset="0"/>
                <a:cs typeface="Arial" pitchFamily="34" charset="0"/>
              </a:rPr>
              <a:t>(</a:t>
            </a:r>
            <a:r>
              <a:rPr lang="el-GR" sz="1100" dirty="0" smtClean="0">
                <a:latin typeface="Arial" pitchFamily="34" charset="0"/>
                <a:cs typeface="Arial" pitchFamily="34" charset="0"/>
              </a:rPr>
              <a:t>Κλινικές νοσηλευτικές δεξιότητες &amp; νοσηλευτική διεργασία, </a:t>
            </a:r>
            <a:r>
              <a:rPr lang="en-US" sz="1100" dirty="0" smtClean="0">
                <a:latin typeface="Arial" pitchFamily="34" charset="0"/>
                <a:cs typeface="Arial" pitchFamily="34" charset="0"/>
              </a:rPr>
              <a:t>Pamela Lynn)</a:t>
            </a:r>
            <a:endParaRPr lang="el-GR" sz="1100" dirty="0" smtClean="0">
              <a:latin typeface="Arial" pitchFamily="34" charset="0"/>
              <a:cs typeface="Arial" pitchFamily="34" charset="0"/>
            </a:endParaRPr>
          </a:p>
          <a:p>
            <a:pPr algn="r">
              <a:buNone/>
            </a:pPr>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Διαδικασία</a:t>
            </a:r>
            <a:endParaRPr lang="el-GR" sz="4000" dirty="0">
              <a:solidFill>
                <a:schemeClr val="accent1">
                  <a:lumMod val="50000"/>
                </a:schemeClr>
              </a:solidFill>
              <a:latin typeface="Arial" pitchFamily="34" charset="0"/>
              <a:cs typeface="Arial" pitchFamily="34" charset="0"/>
            </a:endParaRPr>
          </a:p>
        </p:txBody>
      </p:sp>
      <p:pic>
        <p:nvPicPr>
          <p:cNvPr id="66562" name="Picture 2" descr="C:\Users\zografia\Desktop\P280412_14.24_[01].jpg"/>
          <p:cNvPicPr>
            <a:picLocks noChangeAspect="1" noChangeArrowheads="1"/>
          </p:cNvPicPr>
          <p:nvPr/>
        </p:nvPicPr>
        <p:blipFill>
          <a:blip r:embed="rId2" cstate="print"/>
          <a:srcRect/>
          <a:stretch>
            <a:fillRect/>
          </a:stretch>
        </p:blipFill>
        <p:spPr bwMode="auto">
          <a:xfrm>
            <a:off x="251520" y="1556792"/>
            <a:ext cx="2520280" cy="2448272"/>
          </a:xfrm>
          <a:prstGeom prst="rect">
            <a:avLst/>
          </a:prstGeom>
          <a:noFill/>
        </p:spPr>
      </p:pic>
      <p:sp>
        <p:nvSpPr>
          <p:cNvPr id="5" name="TextBox 4"/>
          <p:cNvSpPr txBox="1"/>
          <p:nvPr/>
        </p:nvSpPr>
        <p:spPr>
          <a:xfrm>
            <a:off x="2915816" y="1628800"/>
            <a:ext cx="3960440" cy="307777"/>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l-GR" sz="1400" dirty="0" smtClean="0">
                <a:latin typeface="Arial" pitchFamily="34" charset="0"/>
                <a:cs typeface="Arial" pitchFamily="34" charset="0"/>
              </a:rPr>
              <a:t>1. Εφαρμογή κρέμας ξυρίσματος στο πρόσωπο</a:t>
            </a:r>
            <a:endParaRPr lang="el-GR" sz="1400" dirty="0">
              <a:latin typeface="Arial" pitchFamily="34" charset="0"/>
              <a:cs typeface="Arial" pitchFamily="34" charset="0"/>
            </a:endParaRPr>
          </a:p>
        </p:txBody>
      </p:sp>
      <p:pic>
        <p:nvPicPr>
          <p:cNvPr id="66563" name="Picture 3" descr="C:\Users\zografia\Desktop\P280412_14.24.jpg"/>
          <p:cNvPicPr>
            <a:picLocks noChangeAspect="1" noChangeArrowheads="1"/>
          </p:cNvPicPr>
          <p:nvPr/>
        </p:nvPicPr>
        <p:blipFill>
          <a:blip r:embed="rId3" cstate="print"/>
          <a:srcRect/>
          <a:stretch>
            <a:fillRect/>
          </a:stretch>
        </p:blipFill>
        <p:spPr bwMode="auto">
          <a:xfrm>
            <a:off x="3635896" y="2492896"/>
            <a:ext cx="2520280" cy="2520280"/>
          </a:xfrm>
          <a:prstGeom prst="rect">
            <a:avLst/>
          </a:prstGeom>
          <a:noFill/>
        </p:spPr>
      </p:pic>
      <p:sp>
        <p:nvSpPr>
          <p:cNvPr id="7" name="TextBox 6"/>
          <p:cNvSpPr txBox="1"/>
          <p:nvPr/>
        </p:nvSpPr>
        <p:spPr>
          <a:xfrm>
            <a:off x="6300192" y="2852936"/>
            <a:ext cx="2232248" cy="523220"/>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sz="1400" dirty="0" smtClean="0">
                <a:latin typeface="Arial" pitchFamily="34" charset="0"/>
                <a:cs typeface="Arial" pitchFamily="34" charset="0"/>
              </a:rPr>
              <a:t>2. Ξύρισμα προσώπου με την φορά των τριχών</a:t>
            </a:r>
            <a:endParaRPr lang="el-GR" sz="1400" dirty="0">
              <a:latin typeface="Arial" pitchFamily="34" charset="0"/>
              <a:cs typeface="Arial" pitchFamily="34" charset="0"/>
            </a:endParaRPr>
          </a:p>
        </p:txBody>
      </p:sp>
      <p:pic>
        <p:nvPicPr>
          <p:cNvPr id="66564" name="Picture 4" descr="C:\Users\zografia\Desktop\P280412_14.24_[02].jpg"/>
          <p:cNvPicPr>
            <a:picLocks noChangeAspect="1" noChangeArrowheads="1"/>
          </p:cNvPicPr>
          <p:nvPr/>
        </p:nvPicPr>
        <p:blipFill>
          <a:blip r:embed="rId4" cstate="print"/>
          <a:srcRect/>
          <a:stretch>
            <a:fillRect/>
          </a:stretch>
        </p:blipFill>
        <p:spPr bwMode="auto">
          <a:xfrm>
            <a:off x="395536" y="4365104"/>
            <a:ext cx="2304255" cy="2204864"/>
          </a:xfrm>
          <a:prstGeom prst="rect">
            <a:avLst/>
          </a:prstGeom>
          <a:noFill/>
        </p:spPr>
      </p:pic>
      <p:sp>
        <p:nvSpPr>
          <p:cNvPr id="9" name="TextBox 8"/>
          <p:cNvSpPr txBox="1"/>
          <p:nvPr/>
        </p:nvSpPr>
        <p:spPr>
          <a:xfrm>
            <a:off x="2843808" y="5661248"/>
            <a:ext cx="3528392" cy="523220"/>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1400" dirty="0" smtClean="0">
                <a:latin typeface="Arial" pitchFamily="34" charset="0"/>
                <a:cs typeface="Arial" pitchFamily="34" charset="0"/>
              </a:rPr>
              <a:t>3. Χρησιμοποίηση του υγρού υφάσματος για την απομάκρυνση της κρέμας </a:t>
            </a:r>
            <a:endParaRPr lang="el-GR" sz="1400" dirty="0">
              <a:latin typeface="Arial" pitchFamily="34" charset="0"/>
              <a:cs typeface="Arial" pitchFamily="34" charset="0"/>
            </a:endParaRPr>
          </a:p>
        </p:txBody>
      </p:sp>
      <p:sp>
        <p:nvSpPr>
          <p:cNvPr id="10" name="TextBox 9"/>
          <p:cNvSpPr txBox="1"/>
          <p:nvPr/>
        </p:nvSpPr>
        <p:spPr>
          <a:xfrm>
            <a:off x="4283968" y="6453336"/>
            <a:ext cx="4608512" cy="538609"/>
          </a:xfrm>
          <a:prstGeom prst="rect">
            <a:avLst/>
          </a:prstGeom>
          <a:noFill/>
        </p:spPr>
        <p:txBody>
          <a:bodyPr wrap="square" rtlCol="0">
            <a:spAutoFit/>
          </a:bodyPr>
          <a:lstStyle/>
          <a:p>
            <a:pPr algn="r">
              <a:buNone/>
            </a:pPr>
            <a:r>
              <a:rPr lang="en-US" sz="1100" dirty="0" smtClean="0">
                <a:latin typeface="Arial" pitchFamily="34" charset="0"/>
                <a:cs typeface="Arial" pitchFamily="34" charset="0"/>
              </a:rPr>
              <a:t>(</a:t>
            </a:r>
            <a:r>
              <a:rPr lang="el-GR" sz="1100" dirty="0" smtClean="0">
                <a:latin typeface="Arial" pitchFamily="34" charset="0"/>
                <a:cs typeface="Arial" pitchFamily="34" charset="0"/>
              </a:rPr>
              <a:t>Κλινικές νοσηλευτικές δεξιότητες &amp; νοσηλευτική διεργασία, </a:t>
            </a:r>
            <a:r>
              <a:rPr lang="en-US" sz="1100" dirty="0" smtClean="0">
                <a:latin typeface="Arial" pitchFamily="34" charset="0"/>
                <a:cs typeface="Arial" pitchFamily="34" charset="0"/>
              </a:rPr>
              <a:t>P. Lynn)</a:t>
            </a:r>
            <a:endParaRPr lang="el-GR" sz="1100" dirty="0" smtClean="0">
              <a:latin typeface="Arial" pitchFamily="34" charset="0"/>
              <a:cs typeface="Arial" pitchFamily="34" charset="0"/>
            </a:endParaRPr>
          </a:p>
          <a:p>
            <a:endParaRPr lang="el-GR" dirty="0"/>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Ξύρισμα στους άνδρες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normAutofit fontScale="92500" lnSpcReduction="10000"/>
          </a:bodyPr>
          <a:lstStyle/>
          <a:p>
            <a:pPr>
              <a:buNone/>
            </a:pPr>
            <a:endParaRPr lang="el-GR" dirty="0" smtClean="0"/>
          </a:p>
          <a:p>
            <a:pPr algn="just">
              <a:buFont typeface="Wingdings" pitchFamily="2" charset="2"/>
              <a:buChar char=""/>
            </a:pPr>
            <a:r>
              <a:rPr lang="el-GR" sz="2000" dirty="0" smtClean="0">
                <a:latin typeface="Arial" pitchFamily="34" charset="0"/>
                <a:cs typeface="Arial" pitchFamily="34" charset="0"/>
              </a:rPr>
              <a:t>Ξύρισμα όταν ο ασθενής βρίσκεται σε αντιπηκτική θεραπεία ή έχει αιμορραγική διαταραχή συστήνεται η χρήση ηλεκτρικής ξυριστικής μηχανής.</a:t>
            </a:r>
          </a:p>
          <a:p>
            <a:pPr algn="just"/>
            <a:endParaRPr lang="el-GR" sz="2000" dirty="0" smtClean="0">
              <a:latin typeface="Arial" pitchFamily="34" charset="0"/>
              <a:cs typeface="Arial" pitchFamily="34" charset="0"/>
            </a:endParaRPr>
          </a:p>
          <a:p>
            <a:pPr algn="just"/>
            <a:endParaRPr lang="el-GR" sz="2000" dirty="0" smtClean="0">
              <a:latin typeface="Arial" pitchFamily="34" charset="0"/>
              <a:cs typeface="Arial" pitchFamily="34" charset="0"/>
            </a:endParaRPr>
          </a:p>
          <a:p>
            <a:pPr algn="just"/>
            <a:endParaRPr lang="el-GR" sz="2000" dirty="0" smtClean="0">
              <a:latin typeface="Arial" pitchFamily="34" charset="0"/>
              <a:cs typeface="Arial" pitchFamily="34" charset="0"/>
            </a:endParaRPr>
          </a:p>
          <a:p>
            <a:pPr algn="just"/>
            <a:endParaRPr lang="el-GR" sz="2000" dirty="0" smtClean="0">
              <a:latin typeface="Arial" pitchFamily="34" charset="0"/>
              <a:cs typeface="Arial" pitchFamily="34" charset="0"/>
            </a:endParaRPr>
          </a:p>
          <a:p>
            <a:pPr algn="just"/>
            <a:endParaRPr lang="el-GR" sz="2000" dirty="0" smtClean="0">
              <a:latin typeface="Arial" pitchFamily="34" charset="0"/>
              <a:cs typeface="Arial" pitchFamily="34" charset="0"/>
            </a:endParaRPr>
          </a:p>
          <a:p>
            <a:pPr algn="r"/>
            <a:endParaRPr lang="el-GR" sz="2000" dirty="0" smtClean="0">
              <a:latin typeface="Arial" pitchFamily="34" charset="0"/>
              <a:cs typeface="Arial" pitchFamily="34" charset="0"/>
            </a:endParaRPr>
          </a:p>
          <a:p>
            <a:pPr algn="r">
              <a:buNone/>
            </a:pPr>
            <a:endParaRPr lang="el-GR" sz="11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r">
              <a:buNone/>
            </a:pPr>
            <a:endParaRPr lang="el-GR" sz="2000" dirty="0" smtClean="0">
              <a:latin typeface="Arial" pitchFamily="34" charset="0"/>
              <a:cs typeface="Arial" pitchFamily="34" charset="0"/>
            </a:endParaRPr>
          </a:p>
          <a:p>
            <a:endParaRPr lang="el-GR" dirty="0"/>
          </a:p>
        </p:txBody>
      </p:sp>
      <p:pic>
        <p:nvPicPr>
          <p:cNvPr id="34818" name="Picture 2" descr="http://download.p4c.philips.com/files/h/hq8100_16/hq8100_16_rtv_.jpg"/>
          <p:cNvPicPr>
            <a:picLocks noChangeAspect="1" noChangeArrowheads="1"/>
          </p:cNvPicPr>
          <p:nvPr/>
        </p:nvPicPr>
        <p:blipFill>
          <a:blip r:embed="rId2" cstate="print"/>
          <a:srcRect/>
          <a:stretch>
            <a:fillRect/>
          </a:stretch>
        </p:blipFill>
        <p:spPr bwMode="auto">
          <a:xfrm>
            <a:off x="6084168" y="3068960"/>
            <a:ext cx="2232248" cy="223224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οφθαλμών</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1772816"/>
            <a:ext cx="7632848" cy="4323184"/>
          </a:xfrm>
        </p:spPr>
        <p:txBody>
          <a:bodyPr>
            <a:normAutofit/>
          </a:bodyPr>
          <a:lstStyle/>
          <a:p>
            <a:pPr algn="just">
              <a:buFont typeface="Wingdings" pitchFamily="2" charset="2"/>
              <a:buChar char="ü"/>
            </a:pPr>
            <a:r>
              <a:rPr lang="el-GR" sz="2000" dirty="0" smtClean="0">
                <a:latin typeface="Arial" pitchFamily="34" charset="0"/>
                <a:cs typeface="Arial" pitchFamily="34" charset="0"/>
              </a:rPr>
              <a:t>Καθαρίζουμε τα μάτια του ασθενούς μόνο με φυσιολογικό ορό (χωρίς σαπούνι) και σκουπίζουμε καλά.</a:t>
            </a:r>
          </a:p>
          <a:p>
            <a:pPr algn="just">
              <a:buFont typeface="Wingdings" pitchFamily="2" charset="2"/>
              <a:buChar char="ü"/>
            </a:pPr>
            <a:r>
              <a:rPr lang="el-GR" sz="2000" dirty="0" smtClean="0">
                <a:latin typeface="Arial" pitchFamily="34" charset="0"/>
                <a:cs typeface="Arial" pitchFamily="34" charset="0"/>
              </a:rPr>
              <a:t>Σκουπίζουμε με κατεύθυνση από το έσω προς τον έξω κανθό.</a:t>
            </a:r>
          </a:p>
          <a:p>
            <a:pPr algn="just">
              <a:buFont typeface="Wingdings" pitchFamily="2" charset="2"/>
              <a:buChar char="ü"/>
            </a:pPr>
            <a:r>
              <a:rPr lang="el-GR" sz="2000" dirty="0" smtClean="0">
                <a:latin typeface="Arial" pitchFamily="34" charset="0"/>
                <a:cs typeface="Arial" pitchFamily="34" charset="0"/>
              </a:rPr>
              <a:t>Σκουπίζουμε με διαφορετική πλευρά από το πετσετάκι το κάθε μάτι γιατί έτσι αποτρέπεται η μεταφορά μικροβίων από το ένα μάτι στο άλλο.</a:t>
            </a: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r">
              <a:buFont typeface="Wingdings" pitchFamily="2" charset="2"/>
              <a:buChar char="ü"/>
            </a:pPr>
            <a:endParaRPr lang="el-GR" sz="1100" dirty="0" smtClean="0">
              <a:latin typeface="Arial" pitchFamily="34" charset="0"/>
              <a:cs typeface="Arial" pitchFamily="34" charset="0"/>
            </a:endParaRPr>
          </a:p>
        </p:txBody>
      </p:sp>
      <p:pic>
        <p:nvPicPr>
          <p:cNvPr id="1026" name="Picture 2" descr="http://upload.wikimedia.org/wikipedia/commons/thumb/5/59/Schematic_diagram_of_the_human_eye_el.svg/250px-Schematic_diagram_of_the_human_eye_el.svg.png"/>
          <p:cNvPicPr>
            <a:picLocks noChangeAspect="1" noChangeArrowheads="1"/>
          </p:cNvPicPr>
          <p:nvPr/>
        </p:nvPicPr>
        <p:blipFill>
          <a:blip r:embed="rId2" cstate="print"/>
          <a:srcRect/>
          <a:stretch>
            <a:fillRect/>
          </a:stretch>
        </p:blipFill>
        <p:spPr bwMode="auto">
          <a:xfrm>
            <a:off x="1763688" y="3933056"/>
            <a:ext cx="2520280" cy="237626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ρινικής κοιλότητας</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1844824"/>
            <a:ext cx="7704856" cy="4320480"/>
          </a:xfrm>
        </p:spPr>
        <p:txBody>
          <a:bodyPr>
            <a:normAutofit/>
          </a:bodyPr>
          <a:lstStyle/>
          <a:p>
            <a:pPr algn="just">
              <a:lnSpc>
                <a:spcPct val="90000"/>
              </a:lnSpc>
              <a:buClr>
                <a:schemeClr val="accent1"/>
              </a:buClr>
              <a:buFont typeface="Wingdings" pitchFamily="2" charset="2"/>
              <a:buChar char="v"/>
            </a:pPr>
            <a:r>
              <a:rPr lang="el-GR" sz="2000" dirty="0" smtClean="0">
                <a:latin typeface="Arial" pitchFamily="34" charset="0"/>
                <a:cs typeface="Arial" pitchFamily="34" charset="0"/>
              </a:rPr>
              <a:t>Ο καθαρισμός της ρινικής κοιλότητας είναι σημαντικός με πλύσεις με φυσιολογικό ορό, ώστε να βοηθήσουμε στην αποσυμφόρηση της μύτης και στην ρευστοποιήση της βλέννας.</a:t>
            </a:r>
          </a:p>
          <a:p>
            <a:pPr algn="just">
              <a:lnSpc>
                <a:spcPct val="90000"/>
              </a:lnSpc>
              <a:buClr>
                <a:schemeClr val="accent1"/>
              </a:buClr>
              <a:buFont typeface="Wingdings" pitchFamily="2" charset="2"/>
              <a:buChar char="v"/>
            </a:pPr>
            <a:endParaRPr lang="el-GR" sz="2000" dirty="0" smtClean="0">
              <a:latin typeface="Arial" pitchFamily="34" charset="0"/>
              <a:cs typeface="Arial" pitchFamily="34" charset="0"/>
            </a:endParaRPr>
          </a:p>
          <a:p>
            <a:pPr algn="just">
              <a:lnSpc>
                <a:spcPct val="90000"/>
              </a:lnSpc>
              <a:buClr>
                <a:schemeClr val="accent1"/>
              </a:buClr>
              <a:buFont typeface="Wingdings" pitchFamily="2" charset="2"/>
              <a:buChar char="v"/>
            </a:pPr>
            <a:r>
              <a:rPr lang="el-GR" sz="2000" dirty="0" smtClean="0">
                <a:latin typeface="Arial" pitchFamily="34" charset="0"/>
                <a:cs typeface="Arial" pitchFamily="34" charset="0"/>
              </a:rPr>
              <a:t>Παράλληλα, εμποδίζεται η βλέννα να κατέβει βαθύτερα στις αναπνευστικές οδούς.</a:t>
            </a:r>
          </a:p>
          <a:p>
            <a:pPr algn="just">
              <a:lnSpc>
                <a:spcPct val="90000"/>
              </a:lnSpc>
              <a:buClr>
                <a:schemeClr val="accent1"/>
              </a:buClr>
              <a:buFont typeface="Wingdings" pitchFamily="2" charset="2"/>
              <a:buChar char="v"/>
            </a:pPr>
            <a:endParaRPr lang="en-US" sz="2000" dirty="0" smtClean="0">
              <a:latin typeface="Arial" pitchFamily="34" charset="0"/>
              <a:cs typeface="Arial" pitchFamily="34" charset="0"/>
            </a:endParaRPr>
          </a:p>
          <a:p>
            <a:pPr algn="just">
              <a:lnSpc>
                <a:spcPct val="90000"/>
              </a:lnSpc>
              <a:buClr>
                <a:schemeClr val="accent1"/>
              </a:buClr>
              <a:buFont typeface="Wingdings" pitchFamily="2" charset="2"/>
              <a:buChar char="v"/>
            </a:pPr>
            <a:r>
              <a:rPr lang="el-GR" sz="2000" dirty="0" smtClean="0">
                <a:latin typeface="Arial" pitchFamily="34" charset="0"/>
                <a:cs typeface="Arial" pitchFamily="34" charset="0"/>
              </a:rPr>
              <a:t>Η ξηρότητα της μύτης γίνεται εντονότερα αισθητή στα ηλικιωμένα άτομα, τα οποία στην πλειοψηφία τους έχουν αρχίσει να υποφέρουν από κάποιου βαθμού ξηρά ρινίτιδα.  </a:t>
            </a:r>
          </a:p>
          <a:p>
            <a:pPr algn="just">
              <a:lnSpc>
                <a:spcPct val="90000"/>
              </a:lnSpc>
            </a:pPr>
            <a:endParaRPr lang="el-GR" sz="2000"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νυχιών</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772816"/>
            <a:ext cx="7632848" cy="4464496"/>
          </a:xfrm>
        </p:spPr>
        <p:txBody>
          <a:bodyPr/>
          <a:lstStyle/>
          <a:p>
            <a:pPr>
              <a:buNone/>
            </a:pPr>
            <a:endParaRPr lang="el-GR" sz="2000" u="sng" dirty="0" smtClean="0">
              <a:latin typeface="Arial" pitchFamily="34" charset="0"/>
              <a:cs typeface="Arial" pitchFamily="34" charset="0"/>
            </a:endParaRPr>
          </a:p>
          <a:p>
            <a:pPr>
              <a:buNone/>
            </a:pPr>
            <a:endParaRPr lang="el-GR" sz="2000" u="sng" dirty="0" smtClean="0">
              <a:latin typeface="Arial" pitchFamily="34" charset="0"/>
              <a:cs typeface="Arial" pitchFamily="34" charset="0"/>
            </a:endParaRPr>
          </a:p>
          <a:p>
            <a:pPr>
              <a:buNone/>
            </a:pPr>
            <a:r>
              <a:rPr lang="el-GR" sz="2000" dirty="0" smtClean="0">
                <a:latin typeface="Arial" pitchFamily="34" charset="0"/>
                <a:cs typeface="Arial" pitchFamily="34" charset="0"/>
              </a:rPr>
              <a:t>Πώς κόβουμε τα νύχια σε κατακεκλιμένο ασθενή;</a:t>
            </a:r>
          </a:p>
          <a:p>
            <a:pPr>
              <a:buNone/>
            </a:pPr>
            <a:endParaRPr lang="el-GR" sz="2000" dirty="0" smtClean="0">
              <a:latin typeface="Arial" pitchFamily="34" charset="0"/>
              <a:cs typeface="Arial" pitchFamily="34" charset="0"/>
            </a:endParaRPr>
          </a:p>
          <a:p>
            <a:pPr marL="457200" indent="-457200">
              <a:buFont typeface="+mj-lt"/>
              <a:buAutoNum type="alphaLcPeriod"/>
            </a:pPr>
            <a:r>
              <a:rPr lang="el-GR" sz="2000" dirty="0" smtClean="0">
                <a:latin typeface="Arial" pitchFamily="34" charset="0"/>
                <a:cs typeface="Arial" pitchFamily="34" charset="0"/>
              </a:rPr>
              <a:t>Με ψαλιδάκι</a:t>
            </a:r>
          </a:p>
          <a:p>
            <a:pPr marL="457200" indent="-457200">
              <a:buFont typeface="+mj-lt"/>
              <a:buAutoNum type="alphaLcPeriod"/>
            </a:pPr>
            <a:r>
              <a:rPr lang="el-GR" sz="2000" dirty="0" smtClean="0">
                <a:latin typeface="Arial" pitchFamily="34" charset="0"/>
                <a:cs typeface="Arial" pitchFamily="34" charset="0"/>
              </a:rPr>
              <a:t>Με αποστειρωμένο νυστεράκι/ μαχαιρίδιο</a:t>
            </a:r>
          </a:p>
          <a:p>
            <a:pPr marL="457200" indent="-457200">
              <a:buFont typeface="+mj-lt"/>
              <a:buAutoNum type="alphaLcPeriod"/>
            </a:pPr>
            <a:r>
              <a:rPr lang="el-GR" sz="2000" dirty="0" smtClean="0">
                <a:latin typeface="Arial" pitchFamily="34" charset="0"/>
                <a:cs typeface="Arial" pitchFamily="34" charset="0"/>
              </a:rPr>
              <a:t>Με νυχοκόπτη</a:t>
            </a:r>
          </a:p>
          <a:p>
            <a:pPr marL="457200" indent="-457200">
              <a:buFont typeface="+mj-lt"/>
              <a:buAutoNum type="alphaLcPeriod"/>
            </a:pPr>
            <a:r>
              <a:rPr lang="el-GR" sz="2000" dirty="0" smtClean="0">
                <a:latin typeface="Arial" pitchFamily="34" charset="0"/>
                <a:cs typeface="Arial" pitchFamily="34" charset="0"/>
              </a:rPr>
              <a:t>Δεν τα πειράζουμε, απλά τα καθαρίζουμε</a:t>
            </a:r>
          </a:p>
          <a:p>
            <a:pPr marL="457200" indent="-457200">
              <a:buFont typeface="+mj-lt"/>
              <a:buAutoNum type="alphaLcPeriod"/>
            </a:pPr>
            <a:endParaRPr lang="el-GR" sz="2000" dirty="0" smtClean="0">
              <a:latin typeface="Arial" pitchFamily="34" charset="0"/>
              <a:cs typeface="Arial" pitchFamily="34" charset="0"/>
            </a:endParaRPr>
          </a:p>
          <a:p>
            <a:pPr marL="457200" indent="-457200" algn="r">
              <a:buNone/>
            </a:pPr>
            <a:endParaRPr lang="el-GR" sz="2000" dirty="0" smtClean="0">
              <a:latin typeface="Arial" pitchFamily="34" charset="0"/>
              <a:cs typeface="Arial" pitchFamily="34" charset="0"/>
            </a:endParaRPr>
          </a:p>
          <a:p>
            <a:pPr>
              <a:buNone/>
            </a:pPr>
            <a:endParaRPr lang="el-GR" dirty="0"/>
          </a:p>
        </p:txBody>
      </p:sp>
    </p:spTree>
  </p:cSld>
  <p:clrMapOvr>
    <a:masterClrMapping/>
  </p:clrMapOvr>
  <p:transition>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νυχιών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772816"/>
            <a:ext cx="7632848" cy="4536504"/>
          </a:xfrm>
        </p:spPr>
        <p:txBody>
          <a:bodyPr>
            <a:normAutofit fontScale="92500" lnSpcReduction="10000"/>
          </a:bodyPr>
          <a:lstStyle/>
          <a:p>
            <a:pPr algn="just">
              <a:buBlip>
                <a:blip r:embed="rId2"/>
              </a:buBlip>
            </a:pPr>
            <a:r>
              <a:rPr lang="el-GR" sz="2000" dirty="0" smtClean="0">
                <a:latin typeface="Arial" pitchFamily="34" charset="0"/>
                <a:cs typeface="Arial" pitchFamily="34" charset="0"/>
              </a:rPr>
              <a:t>Θα πρέπει να καθαρίζονται καθημερινά με βαμβάκι και οινόπνευμα.</a:t>
            </a:r>
          </a:p>
          <a:p>
            <a:pPr algn="just">
              <a:buBlip>
                <a:blip r:embed="rId2"/>
              </a:buBlip>
            </a:pPr>
            <a:endParaRPr lang="el-GR" sz="2000" dirty="0" smtClean="0">
              <a:latin typeface="Arial" pitchFamily="34" charset="0"/>
              <a:cs typeface="Arial" pitchFamily="34" charset="0"/>
            </a:endParaRPr>
          </a:p>
          <a:p>
            <a:pPr algn="just">
              <a:buBlip>
                <a:blip r:embed="rId2"/>
              </a:buBlip>
            </a:pPr>
            <a:r>
              <a:rPr lang="el-GR" sz="2000" dirty="0" smtClean="0">
                <a:latin typeface="Arial" pitchFamily="34" charset="0"/>
                <a:cs typeface="Arial" pitchFamily="34" charset="0"/>
              </a:rPr>
              <a:t>Κόβονται τακτικά σύμφωνα με τις ανάγκες. </a:t>
            </a:r>
          </a:p>
          <a:p>
            <a:pPr algn="just">
              <a:buBlip>
                <a:blip r:embed="rId2"/>
              </a:buBlip>
            </a:pPr>
            <a:endParaRPr lang="el-GR" sz="2000" dirty="0" smtClean="0">
              <a:latin typeface="Arial" pitchFamily="34" charset="0"/>
              <a:cs typeface="Arial" pitchFamily="34" charset="0"/>
            </a:endParaRPr>
          </a:p>
          <a:p>
            <a:pPr algn="just">
              <a:buBlip>
                <a:blip r:embed="rId2"/>
              </a:buBlip>
            </a:pPr>
            <a:r>
              <a:rPr lang="el-GR" sz="2000" dirty="0" smtClean="0">
                <a:latin typeface="Arial" pitchFamily="34" charset="0"/>
                <a:cs typeface="Arial" pitchFamily="34" charset="0"/>
              </a:rPr>
              <a:t>Τα νύχια κόβονται με κάθετη φορά στο όριο της άκρης του δακτύλου χωρίς να κόβονται τα πλάγια τμήματα. Το πλάγιο κόψιμο των νυχιών ευνοεί την ανάπτυξη των νυχιών εσωτερικά. </a:t>
            </a:r>
          </a:p>
          <a:p>
            <a:pPr algn="just">
              <a:buBlip>
                <a:blip r:embed="rId2"/>
              </a:buBlip>
            </a:pPr>
            <a:endParaRPr lang="el-GR" sz="2000" dirty="0" smtClean="0">
              <a:latin typeface="Arial" pitchFamily="34" charset="0"/>
              <a:cs typeface="Arial" pitchFamily="34" charset="0"/>
            </a:endParaRPr>
          </a:p>
          <a:p>
            <a:pPr algn="just">
              <a:buBlip>
                <a:blip r:embed="rId2"/>
              </a:buBlip>
            </a:pPr>
            <a:r>
              <a:rPr lang="el-GR" sz="2000" dirty="0" smtClean="0">
                <a:latin typeface="Arial" pitchFamily="34" charset="0"/>
                <a:cs typeface="Arial" pitchFamily="34" charset="0"/>
              </a:rPr>
              <a:t>Προτιμάτε ο νυχοκόπτης και όχι το ψαλιδάκι με μύτες για την αποφυγή των τραυματισμών. </a:t>
            </a:r>
          </a:p>
          <a:p>
            <a:pPr algn="just">
              <a:buBlip>
                <a:blip r:embed="rId2"/>
              </a:buBlip>
            </a:pPr>
            <a:endParaRPr lang="el-GR" sz="2000" dirty="0" smtClean="0">
              <a:latin typeface="Arial" pitchFamily="34" charset="0"/>
              <a:cs typeface="Arial" pitchFamily="34" charset="0"/>
            </a:endParaRPr>
          </a:p>
          <a:p>
            <a:pPr algn="just">
              <a:buBlip>
                <a:blip r:embed="rId2"/>
              </a:buBlip>
            </a:pPr>
            <a:r>
              <a:rPr lang="el-GR" sz="2000" dirty="0" smtClean="0">
                <a:latin typeface="Arial" pitchFamily="34" charset="0"/>
                <a:cs typeface="Arial" pitchFamily="34" charset="0"/>
              </a:rPr>
              <a:t>Μετά το πέρας της φροντίδας καταγράφουμε και αναφέρουμε τυχόν φλεγμονή των παρονυχίδων.</a:t>
            </a:r>
          </a:p>
          <a:p>
            <a:pPr algn="just">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just">
              <a:buNone/>
            </a:pPr>
            <a:endParaRPr lang="el-GR" sz="2000" dirty="0" smtClean="0">
              <a:latin typeface="Arial" pitchFamily="34" charset="0"/>
              <a:cs typeface="Arial" pitchFamily="34" charset="0"/>
            </a:endParaRPr>
          </a:p>
          <a:p>
            <a:pPr algn="just"/>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Νομοθεσία </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1916832"/>
            <a:ext cx="7704856" cy="4032448"/>
          </a:xfrm>
        </p:spPr>
        <p:txBody>
          <a:bodyPr/>
          <a:lstStyle/>
          <a:p>
            <a:pPr marL="0" indent="0">
              <a:spcBef>
                <a:spcPts val="0"/>
              </a:spcBef>
              <a:buFont typeface="Wingdings" pitchFamily="2" charset="2"/>
              <a:buNone/>
            </a:pPr>
            <a:endParaRPr lang="en-US" sz="2400" dirty="0" smtClean="0">
              <a:latin typeface="Arial" pitchFamily="34" charset="0"/>
              <a:cs typeface="Arial" pitchFamily="34" charset="0"/>
            </a:endParaRPr>
          </a:p>
          <a:p>
            <a:pPr marL="0" indent="0">
              <a:spcBef>
                <a:spcPts val="0"/>
              </a:spcBef>
              <a:buFont typeface="Wingdings" pitchFamily="2" charset="2"/>
              <a:buNone/>
            </a:pPr>
            <a:r>
              <a:rPr lang="el-GR" sz="2400" dirty="0" smtClean="0">
                <a:latin typeface="Arial" pitchFamily="34" charset="0"/>
                <a:cs typeface="Arial" pitchFamily="34" charset="0"/>
              </a:rPr>
              <a:t>Σύμφωνα με το υπ΄αριθμόν 351 Π.Δ. του 1989</a:t>
            </a:r>
          </a:p>
          <a:p>
            <a:pPr marL="0" indent="0">
              <a:spcBef>
                <a:spcPts val="0"/>
              </a:spcBef>
              <a:buFont typeface="Wingdings" pitchFamily="2" charset="2"/>
              <a:buNone/>
            </a:pPr>
            <a:r>
              <a:rPr lang="el-GR" sz="2400" dirty="0" smtClean="0">
                <a:latin typeface="Arial" pitchFamily="34" charset="0"/>
                <a:cs typeface="Arial" pitchFamily="34" charset="0"/>
              </a:rPr>
              <a:t>(τεύχος 1ο, αρ.φυλ.15):</a:t>
            </a:r>
          </a:p>
          <a:p>
            <a:pPr>
              <a:buFont typeface="Wingdings" pitchFamily="2" charset="2"/>
              <a:buNone/>
            </a:pPr>
            <a:endParaRPr lang="en-US" sz="2400" dirty="0" smtClean="0">
              <a:latin typeface="Arial" pitchFamily="34" charset="0"/>
              <a:cs typeface="Arial" pitchFamily="34" charset="0"/>
            </a:endParaRPr>
          </a:p>
          <a:p>
            <a:pPr>
              <a:buFont typeface="Wingdings" pitchFamily="2" charset="2"/>
              <a:buNone/>
            </a:pPr>
            <a:endParaRPr lang="el-GR" sz="2400" dirty="0" smtClean="0">
              <a:latin typeface="Arial" pitchFamily="34" charset="0"/>
              <a:cs typeface="Arial" pitchFamily="34" charset="0"/>
            </a:endParaRPr>
          </a:p>
          <a:p>
            <a:pPr algn="ctr">
              <a:buFont typeface="Wingdings" pitchFamily="2" charset="2"/>
              <a:buNone/>
            </a:pPr>
            <a:r>
              <a:rPr lang="el-GR" sz="2400" dirty="0" smtClean="0">
                <a:latin typeface="Arial" pitchFamily="34" charset="0"/>
                <a:cs typeface="Arial" pitchFamily="34" charset="0"/>
              </a:rPr>
              <a:t>        «Η φροντίδα σώματος του ασθενούς αποτελεί νοσηλευτική πράξη»</a:t>
            </a:r>
          </a:p>
          <a:p>
            <a:endParaRPr lang="el-GR" dirty="0"/>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νυχιών </a:t>
            </a:r>
            <a:endParaRPr lang="el-GR" sz="4000" dirty="0">
              <a:solidFill>
                <a:schemeClr val="accent1">
                  <a:lumMod val="50000"/>
                </a:schemeClr>
              </a:solidFill>
            </a:endParaRPr>
          </a:p>
        </p:txBody>
      </p:sp>
      <p:pic>
        <p:nvPicPr>
          <p:cNvPr id="68610" name="Picture 2" descr="C:\Users\zografia\Desktop\P280412_14.38.jpg"/>
          <p:cNvPicPr>
            <a:picLocks noChangeAspect="1" noChangeArrowheads="1"/>
          </p:cNvPicPr>
          <p:nvPr/>
        </p:nvPicPr>
        <p:blipFill>
          <a:blip r:embed="rId2" cstate="print"/>
          <a:srcRect/>
          <a:stretch>
            <a:fillRect/>
          </a:stretch>
        </p:blipFill>
        <p:spPr bwMode="auto">
          <a:xfrm>
            <a:off x="1691680" y="2132856"/>
            <a:ext cx="5328592" cy="3456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1763688" y="5157192"/>
            <a:ext cx="518457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l-GR" dirty="0" smtClean="0"/>
              <a:t>Τα νύχια κόβονται με κάθετη φορά</a:t>
            </a:r>
            <a:endParaRPr lang="el-GR" dirty="0"/>
          </a:p>
        </p:txBody>
      </p:sp>
      <p:sp>
        <p:nvSpPr>
          <p:cNvPr id="5" name="TextBox 4"/>
          <p:cNvSpPr txBox="1"/>
          <p:nvPr/>
        </p:nvSpPr>
        <p:spPr>
          <a:xfrm>
            <a:off x="4499992" y="6237312"/>
            <a:ext cx="4392488" cy="538609"/>
          </a:xfrm>
          <a:prstGeom prst="rect">
            <a:avLst/>
          </a:prstGeom>
          <a:noFill/>
        </p:spPr>
        <p:txBody>
          <a:bodyPr wrap="square" rtlCol="0">
            <a:spAutoFit/>
          </a:bodyPr>
          <a:lstStyle/>
          <a:p>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endParaRPr lang="el-GR" dirty="0"/>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νυχιών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700808"/>
            <a:ext cx="7704856" cy="4320480"/>
          </a:xfrm>
        </p:spPr>
        <p:txBody>
          <a:bodyPr>
            <a:normAutofit/>
          </a:bodyPr>
          <a:lstStyle/>
          <a:p>
            <a:pPr algn="just"/>
            <a:endParaRPr lang="el-GR" sz="2000" dirty="0" smtClean="0">
              <a:latin typeface="Arial" pitchFamily="34" charset="0"/>
              <a:cs typeface="Arial" pitchFamily="34" charset="0"/>
            </a:endParaRPr>
          </a:p>
          <a:p>
            <a:pPr algn="just">
              <a:buBlip>
                <a:blip r:embed="rId2"/>
              </a:buBlip>
            </a:pPr>
            <a:r>
              <a:rPr lang="el-GR" sz="2000" dirty="0" smtClean="0">
                <a:latin typeface="Arial" pitchFamily="34" charset="0"/>
                <a:cs typeface="Arial" pitchFamily="34" charset="0"/>
              </a:rPr>
              <a:t>Δίνουμε ιδιαίτερη </a:t>
            </a:r>
            <a:r>
              <a:rPr lang="el-GR" sz="2000" u="sng" dirty="0" smtClean="0">
                <a:solidFill>
                  <a:schemeClr val="accent2"/>
                </a:solidFill>
                <a:latin typeface="Arial" pitchFamily="34" charset="0"/>
                <a:cs typeface="Arial" pitchFamily="34" charset="0"/>
              </a:rPr>
              <a:t>προσοχή</a:t>
            </a:r>
            <a:r>
              <a:rPr lang="el-GR" sz="2000" dirty="0" smtClean="0">
                <a:latin typeface="Arial" pitchFamily="34" charset="0"/>
                <a:cs typeface="Arial" pitchFamily="34" charset="0"/>
              </a:rPr>
              <a:t> στους διαβητικούς ασθενείς για τον κίνδυνο τραυματισμών, αλλά και για την πρόωρη αναγνώριση σημείων φλεγμονής. </a:t>
            </a:r>
          </a:p>
          <a:p>
            <a:pPr algn="just">
              <a:buBlip>
                <a:blip r:embed="rId2"/>
              </a:buBlip>
            </a:pPr>
            <a:endParaRPr lang="el-GR" sz="2000" dirty="0" smtClean="0">
              <a:latin typeface="Arial" pitchFamily="34" charset="0"/>
              <a:cs typeface="Arial" pitchFamily="34" charset="0"/>
            </a:endParaRPr>
          </a:p>
          <a:p>
            <a:pPr algn="just">
              <a:buBlip>
                <a:blip r:embed="rId2"/>
              </a:buBlip>
            </a:pPr>
            <a:r>
              <a:rPr lang="el-GR" sz="2000" dirty="0" smtClean="0">
                <a:latin typeface="Arial" pitchFamily="34" charset="0"/>
                <a:cs typeface="Arial" pitchFamily="34" charset="0"/>
              </a:rPr>
              <a:t>Σε ασθενείς με σακχαρώδη διαβήτη ή κυκλοφορικά προβλήματα καλύτερα να λιμάρουν τα νύχια τους αντί να τα κόβουν προκειμένου να μειωθεί ο κίνδυνος τραυματισμού των γύρω ιστών. </a:t>
            </a:r>
            <a:endParaRPr lang="el-GR" sz="2000" dirty="0">
              <a:latin typeface="Arial" pitchFamily="34" charset="0"/>
              <a:cs typeface="Arial" pitchFamily="34" charset="0"/>
            </a:endParaRPr>
          </a:p>
        </p:txBody>
      </p:sp>
      <p:sp>
        <p:nvSpPr>
          <p:cNvPr id="4" name="TextBox 3"/>
          <p:cNvSpPr txBox="1"/>
          <p:nvPr/>
        </p:nvSpPr>
        <p:spPr>
          <a:xfrm>
            <a:off x="4355976" y="6021288"/>
            <a:ext cx="4464496" cy="538609"/>
          </a:xfrm>
          <a:prstGeom prst="rect">
            <a:avLst/>
          </a:prstGeom>
          <a:noFill/>
        </p:spPr>
        <p:txBody>
          <a:bodyPr wrap="square" rtlCol="0">
            <a:spAutoFit/>
          </a:bodyPr>
          <a:lstStyle/>
          <a:p>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endParaRPr lang="el-GR" dirty="0"/>
          </a:p>
        </p:txBody>
      </p:sp>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αυτιών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772816"/>
            <a:ext cx="7704856" cy="4536504"/>
          </a:xfrm>
        </p:spPr>
        <p:txBody>
          <a:bodyPr>
            <a:normAutofit/>
          </a:bodyPr>
          <a:lstStyle/>
          <a:p>
            <a:pPr algn="just">
              <a:buFont typeface="Arial" pitchFamily="34" charset="0"/>
              <a:buChar char="•"/>
            </a:pPr>
            <a:r>
              <a:rPr lang="el-GR" sz="2000" dirty="0" smtClean="0">
                <a:latin typeface="Arial" pitchFamily="34" charset="0"/>
                <a:cs typeface="Arial" pitchFamily="34" charset="0"/>
              </a:rPr>
              <a:t>Τα φυσιολογικά αυτιά χρειάζονται ελάχιστη φροντίδα.</a:t>
            </a:r>
          </a:p>
          <a:p>
            <a:pPr algn="just">
              <a:buFont typeface="Arial" pitchFamily="34" charset="0"/>
              <a:buChar char="•"/>
            </a:pPr>
            <a:endParaRPr lang="el-GR" sz="2000" dirty="0" smtClean="0">
              <a:latin typeface="Arial" pitchFamily="34" charset="0"/>
              <a:cs typeface="Arial" pitchFamily="34" charset="0"/>
            </a:endParaRPr>
          </a:p>
          <a:p>
            <a:pPr algn="just">
              <a:buFont typeface="Arial" pitchFamily="34" charset="0"/>
              <a:buChar char="•"/>
            </a:pPr>
            <a:r>
              <a:rPr lang="el-GR" sz="2000" dirty="0" smtClean="0">
                <a:latin typeface="Arial" pitchFamily="34" charset="0"/>
                <a:cs typeface="Arial" pitchFamily="34" charset="0"/>
              </a:rPr>
              <a:t>Τα πτερύγια των αυτιών καθαρίζονται κατά τη διάρκεια του λουτρού και αφαιρείται είτε από τον ίδιο τον ασθενή ή από το νοσηλευτή, η υπερβολική κυψελίδα που γίνεται ορατή ή προκαλεί δυσφορία ή βαρηκοΐα.</a:t>
            </a:r>
          </a:p>
          <a:p>
            <a:pPr algn="just">
              <a:buFont typeface="Arial" pitchFamily="34" charset="0"/>
              <a:buChar char="•"/>
            </a:pPr>
            <a:endParaRPr lang="el-GR" sz="2000" dirty="0" smtClean="0">
              <a:latin typeface="Arial" pitchFamily="34" charset="0"/>
              <a:cs typeface="Arial" pitchFamily="34" charset="0"/>
            </a:endParaRPr>
          </a:p>
          <a:p>
            <a:pPr algn="just">
              <a:buFont typeface="Arial" pitchFamily="34" charset="0"/>
              <a:buChar char="•"/>
            </a:pPr>
            <a:r>
              <a:rPr lang="el-GR" sz="2000" dirty="0" smtClean="0">
                <a:latin typeface="Arial" pitchFamily="34" charset="0"/>
                <a:cs typeface="Arial" pitchFamily="34" charset="0"/>
              </a:rPr>
              <a:t>Η άμεση ορατή κυψελίδα αφαιρείται ευκολότερα αν έλξουμε το πτερύγιο του αυτιού προς τα πάνω και πίσω.</a:t>
            </a:r>
          </a:p>
          <a:p>
            <a:pPr algn="just"/>
            <a:endParaRPr lang="el-GR" sz="2000" dirty="0" smtClean="0">
              <a:latin typeface="Arial" pitchFamily="34" charset="0"/>
              <a:cs typeface="Arial" pitchFamily="34" charset="0"/>
            </a:endParaRPr>
          </a:p>
          <a:p>
            <a:pPr algn="r">
              <a:buNone/>
            </a:pPr>
            <a:endParaRPr lang="el-GR" sz="11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r">
              <a:buNone/>
            </a:pPr>
            <a:endParaRPr lang="el-GR" sz="1100" dirty="0" smtClean="0">
              <a:latin typeface="Arial" pitchFamily="34" charset="0"/>
              <a:cs typeface="Arial" pitchFamily="34" charset="0"/>
            </a:endParaRPr>
          </a:p>
          <a:p>
            <a:endParaRPr lang="el-GR" sz="1100" dirty="0" smtClean="0"/>
          </a:p>
        </p:txBody>
      </p:sp>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αυτιών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683568" y="1844824"/>
            <a:ext cx="7704856" cy="4320480"/>
          </a:xfrm>
        </p:spPr>
        <p:txBody>
          <a:bodyPr>
            <a:normAutofit/>
          </a:bodyPr>
          <a:lstStyle/>
          <a:p>
            <a:pPr algn="just">
              <a:buFont typeface="Arial" pitchFamily="34" charset="0"/>
              <a:buChar char="•"/>
            </a:pPr>
            <a:r>
              <a:rPr lang="el-GR" sz="2000" dirty="0" smtClean="0">
                <a:latin typeface="Arial" pitchFamily="34" charset="0"/>
                <a:cs typeface="Arial" pitchFamily="34" charset="0"/>
              </a:rPr>
              <a:t>Σε υπερέκκριση σμήγματος είναι δυνατόν να χρειαστεί έκπλυση με έγχυση ορού σε θερμοκρασία περιβάλλοντος με τη βοήθεια σύριγγας έχοντας μαζί μια πετσέτα, δοχείο για την αποβολή του υγρού και ίσως μια εξαιρετικά ήπια αναρρόφηση αυτιού.</a:t>
            </a:r>
          </a:p>
          <a:p>
            <a:pPr algn="just">
              <a:buFont typeface="Arial" pitchFamily="34" charset="0"/>
              <a:buChar char="•"/>
            </a:pPr>
            <a:endParaRPr lang="el-GR" sz="2000" dirty="0" smtClean="0">
              <a:latin typeface="Arial" pitchFamily="34" charset="0"/>
              <a:cs typeface="Arial" pitchFamily="34" charset="0"/>
            </a:endParaRPr>
          </a:p>
          <a:p>
            <a:pPr algn="just">
              <a:buFont typeface="Arial" pitchFamily="34" charset="0"/>
              <a:buChar char="•"/>
            </a:pPr>
            <a:r>
              <a:rPr lang="el-GR" sz="2000" dirty="0" smtClean="0">
                <a:latin typeface="Arial" pitchFamily="34" charset="0"/>
                <a:cs typeface="Arial" pitchFamily="34" charset="0"/>
              </a:rPr>
              <a:t>Δίνουμε ιδιαίτερη </a:t>
            </a:r>
            <a:r>
              <a:rPr lang="el-GR" sz="2000" u="sng" dirty="0" smtClean="0">
                <a:solidFill>
                  <a:schemeClr val="accent2"/>
                </a:solidFill>
                <a:latin typeface="Arial" pitchFamily="34" charset="0"/>
                <a:cs typeface="Arial" pitchFamily="34" charset="0"/>
              </a:rPr>
              <a:t>προσοχή</a:t>
            </a:r>
            <a:r>
              <a:rPr lang="el-GR" sz="2000" dirty="0" smtClean="0">
                <a:latin typeface="Arial" pitchFamily="34" charset="0"/>
                <a:cs typeface="Arial" pitchFamily="34" charset="0"/>
              </a:rPr>
              <a:t> όταν το τύμπανο είναι τραυματισμένο γιατί υπάρχει κίνδυνος ρήξης του τυμπανικού υμένα.</a:t>
            </a:r>
          </a:p>
          <a:p>
            <a:pPr algn="just"/>
            <a:endParaRPr lang="el-GR" sz="2000" dirty="0" smtClean="0">
              <a:latin typeface="Arial" pitchFamily="34" charset="0"/>
              <a:cs typeface="Arial" pitchFamily="34" charset="0"/>
            </a:endParaRPr>
          </a:p>
          <a:p>
            <a:pPr algn="just"/>
            <a:endParaRPr lang="el-GR" sz="2000" dirty="0" smtClean="0">
              <a:latin typeface="Arial" pitchFamily="34" charset="0"/>
              <a:cs typeface="Arial" pitchFamily="34" charset="0"/>
            </a:endParaRPr>
          </a:p>
          <a:p>
            <a:pPr algn="just"/>
            <a:endParaRPr lang="el-GR" sz="20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r">
              <a:buNone/>
            </a:pPr>
            <a:r>
              <a:rPr lang="el-GR" sz="2000" dirty="0" smtClean="0">
                <a:latin typeface="Arial" pitchFamily="34" charset="0"/>
                <a:cs typeface="Arial" pitchFamily="34" charset="0"/>
              </a:rPr>
              <a:t> </a:t>
            </a:r>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αυτιών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700808"/>
            <a:ext cx="7704856" cy="4896544"/>
          </a:xfrm>
        </p:spPr>
        <p:txBody>
          <a:bodyPr>
            <a:normAutofit lnSpcReduction="10000"/>
          </a:bodyPr>
          <a:lstStyle/>
          <a:p>
            <a:pPr algn="just">
              <a:buFont typeface="Arial" pitchFamily="34" charset="0"/>
              <a:buChar char="•"/>
            </a:pPr>
            <a:r>
              <a:rPr lang="el-GR" sz="2000" dirty="0" smtClean="0">
                <a:latin typeface="Arial" pitchFamily="34" charset="0"/>
                <a:cs typeface="Arial" pitchFamily="34" charset="0"/>
              </a:rPr>
              <a:t>Συμβουλεύουμε τους ασθενείς να μη χρησιμοποιούν ποτέ παιδικές παραμάνες, οδοντογλυφίδες ή μπατονέτες για την αφαίρεση της κυψελίδας, γιατί είναι δυνατόν να τραυματίσουν τον ακουστικό πόρο και να προκαλέσουν ρήξη του τυμπανικού υμένα.</a:t>
            </a:r>
          </a:p>
          <a:p>
            <a:pPr algn="just">
              <a:buFont typeface="Arial" pitchFamily="34" charset="0"/>
              <a:buChar char="•"/>
            </a:pPr>
            <a:endParaRPr lang="el-GR" sz="2000" dirty="0" smtClean="0">
              <a:latin typeface="Arial" pitchFamily="34" charset="0"/>
              <a:cs typeface="Arial" pitchFamily="34" charset="0"/>
            </a:endParaRPr>
          </a:p>
          <a:p>
            <a:pPr algn="just">
              <a:buFont typeface="Arial" pitchFamily="34" charset="0"/>
              <a:buChar char="•"/>
            </a:pPr>
            <a:r>
              <a:rPr lang="el-GR" sz="2000" dirty="0" smtClean="0">
                <a:latin typeface="Arial" pitchFamily="34" charset="0"/>
                <a:cs typeface="Arial" pitchFamily="34" charset="0"/>
              </a:rPr>
              <a:t>Οι μπατονέτες μπορεί να προκαλέσουν πλήρη απόφραξη του ακουστικού πόρου.</a:t>
            </a:r>
          </a:p>
          <a:p>
            <a:pPr algn="just">
              <a:buFont typeface="Arial" pitchFamily="34" charset="0"/>
              <a:buChar char="•"/>
            </a:pPr>
            <a:endParaRPr lang="el-GR" sz="2000" dirty="0" smtClean="0">
              <a:latin typeface="Arial" pitchFamily="34" charset="0"/>
              <a:cs typeface="Arial" pitchFamily="34" charset="0"/>
            </a:endParaRPr>
          </a:p>
          <a:p>
            <a:pPr algn="just">
              <a:buFont typeface="Arial" pitchFamily="34" charset="0"/>
              <a:buChar char="•"/>
            </a:pPr>
            <a:endParaRPr lang="el-GR" sz="2000" dirty="0" smtClean="0">
              <a:latin typeface="Arial" pitchFamily="34" charset="0"/>
              <a:cs typeface="Arial" pitchFamily="34" charset="0"/>
            </a:endParaRPr>
          </a:p>
          <a:p>
            <a:pPr algn="just">
              <a:buFont typeface="Arial" pitchFamily="34" charset="0"/>
              <a:buChar char="•"/>
            </a:pPr>
            <a:endParaRPr lang="el-GR" sz="2000" dirty="0" smtClean="0">
              <a:latin typeface="Arial" pitchFamily="34" charset="0"/>
              <a:cs typeface="Arial" pitchFamily="34" charset="0"/>
            </a:endParaRPr>
          </a:p>
          <a:p>
            <a:pPr algn="r">
              <a:buFont typeface="Arial" pitchFamily="34" charset="0"/>
              <a:buChar char="•"/>
            </a:pPr>
            <a:endParaRPr lang="el-GR" sz="2000" dirty="0" smtClean="0">
              <a:latin typeface="Arial" pitchFamily="34" charset="0"/>
              <a:cs typeface="Arial" pitchFamily="34" charset="0"/>
            </a:endParaRPr>
          </a:p>
          <a:p>
            <a:pPr algn="r">
              <a:buFont typeface="Arial" pitchFamily="34" charset="0"/>
              <a:buChar char="•"/>
            </a:pPr>
            <a:endParaRPr lang="el-GR" sz="2000" dirty="0" smtClean="0">
              <a:latin typeface="Arial" pitchFamily="34" charset="0"/>
              <a:cs typeface="Arial" pitchFamily="34" charset="0"/>
            </a:endParaRPr>
          </a:p>
          <a:p>
            <a:pPr algn="r">
              <a:buFont typeface="Arial" pitchFamily="34" charset="0"/>
              <a:buChar char="•"/>
            </a:pPr>
            <a:endParaRPr lang="el-GR" sz="2000" dirty="0" smtClean="0">
              <a:latin typeface="Arial" pitchFamily="34" charset="0"/>
              <a:cs typeface="Arial" pitchFamily="34" charset="0"/>
            </a:endParaRPr>
          </a:p>
          <a:p>
            <a:pPr algn="r">
              <a:buNone/>
            </a:pPr>
            <a:endParaRPr lang="el-GR" sz="11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r>
              <a:rPr lang="el-GR" sz="1100" dirty="0" smtClean="0">
                <a:latin typeface="Arial" pitchFamily="34" charset="0"/>
                <a:cs typeface="Arial" pitchFamily="34" charset="0"/>
              </a:rPr>
              <a:t> </a:t>
            </a:r>
            <a:endParaRPr lang="el-GR" sz="1100" dirty="0">
              <a:latin typeface="Arial" pitchFamily="34" charset="0"/>
              <a:cs typeface="Arial" pitchFamily="34" charset="0"/>
            </a:endParaRPr>
          </a:p>
        </p:txBody>
      </p:sp>
      <p:pic>
        <p:nvPicPr>
          <p:cNvPr id="27650" name="Picture 2" descr="http://www.vardouniotis.gr/assets/Vardouniotis/Images/%CE%9F%CE%A5%CE%A3-%CE%91%CE%A5%CE%A4%CE%99/%CE%9A%CE%95%CE%A1%CE%99%20%CE%A3%CE%A4%CE%9F%20%CE%91%CE%A5%CE%A4%CE%99/image001.jpg"/>
          <p:cNvPicPr>
            <a:picLocks noChangeAspect="1" noChangeArrowheads="1"/>
          </p:cNvPicPr>
          <p:nvPr/>
        </p:nvPicPr>
        <p:blipFill>
          <a:blip r:embed="rId2" cstate="print"/>
          <a:srcRect/>
          <a:stretch>
            <a:fillRect/>
          </a:stretch>
        </p:blipFill>
        <p:spPr bwMode="auto">
          <a:xfrm>
            <a:off x="4139952" y="3861048"/>
            <a:ext cx="3096344" cy="2016224"/>
          </a:xfrm>
          <a:prstGeom prst="rect">
            <a:avLst/>
          </a:prstGeom>
          <a:noFill/>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Καθαριότητα στόματος</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1988840"/>
            <a:ext cx="7632848" cy="4248472"/>
          </a:xfrm>
        </p:spPr>
        <p:txBody>
          <a:bodyPr/>
          <a:lstStyle/>
          <a:p>
            <a:pPr algn="just">
              <a:buFont typeface="Wingdings" pitchFamily="2" charset="2"/>
              <a:buChar char="Ø"/>
            </a:pPr>
            <a:r>
              <a:rPr lang="el-GR" sz="2000" dirty="0" smtClean="0">
                <a:latin typeface="Arial" pitchFamily="34" charset="0"/>
                <a:cs typeface="Arial" pitchFamily="34" charset="0"/>
              </a:rPr>
              <a:t>Περιλαμβάνει το βούρτσισμα και το ξέπλυμα των δοντιών, της γλώσσας, της υπερώας και των έσω επιφανειών των παρειών που συμπληρώνεται με τη συχνή ενυδάτωση του στόματος και των χειλιών. </a:t>
            </a:r>
          </a:p>
          <a:p>
            <a:pPr algn="just">
              <a:buNone/>
            </a:pPr>
            <a:endParaRPr lang="el-GR" sz="2000" dirty="0" smtClean="0">
              <a:latin typeface="Arial" pitchFamily="34" charset="0"/>
              <a:cs typeface="Arial" pitchFamily="34" charset="0"/>
            </a:endParaRPr>
          </a:p>
          <a:p>
            <a:pPr algn="just">
              <a:buFont typeface="Wingdings" pitchFamily="2" charset="2"/>
              <a:buChar char="Ø"/>
            </a:pPr>
            <a:endParaRPr lang="el-GR" sz="2000" dirty="0" smtClean="0">
              <a:latin typeface="Arial" pitchFamily="34" charset="0"/>
              <a:cs typeface="Arial" pitchFamily="34" charset="0"/>
            </a:endParaRPr>
          </a:p>
          <a:p>
            <a:pPr algn="just">
              <a:buFont typeface="Wingdings" pitchFamily="2" charset="2"/>
              <a:buChar char="Ø"/>
            </a:pPr>
            <a:endParaRPr lang="el-GR" sz="2000" dirty="0" smtClean="0">
              <a:latin typeface="Arial" pitchFamily="34" charset="0"/>
              <a:cs typeface="Arial" pitchFamily="34" charset="0"/>
            </a:endParaRPr>
          </a:p>
          <a:p>
            <a:endParaRPr lang="el-GR" dirty="0"/>
          </a:p>
        </p:txBody>
      </p:sp>
      <p:pic>
        <p:nvPicPr>
          <p:cNvPr id="31746" name="Picture 2" descr="http://virtual.yosemite.cc.ca.us/rdroual/course%20materials/elementary%20anatomy%20and%20physiology%2050/lecture%20outlines/digest1.jpg"/>
          <p:cNvPicPr>
            <a:picLocks noChangeAspect="1" noChangeArrowheads="1"/>
          </p:cNvPicPr>
          <p:nvPr/>
        </p:nvPicPr>
        <p:blipFill>
          <a:blip r:embed="rId3" cstate="print"/>
          <a:srcRect/>
          <a:stretch>
            <a:fillRect/>
          </a:stretch>
        </p:blipFill>
        <p:spPr bwMode="auto">
          <a:xfrm>
            <a:off x="4283968" y="3284984"/>
            <a:ext cx="3312368" cy="2952328"/>
          </a:xfrm>
          <a:prstGeom prst="rect">
            <a:avLst/>
          </a:prstGeom>
          <a:ln>
            <a:noFill/>
          </a:ln>
          <a:effectLst>
            <a:outerShdw blurRad="190500" algn="tl" rotWithShape="0">
              <a:srgbClr val="000000">
                <a:alpha val="70000"/>
              </a:srgbClr>
            </a:outerShdw>
          </a:effectLst>
        </p:spPr>
      </p:pic>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Καθαριότητα στόματος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844824"/>
            <a:ext cx="7704856" cy="4392488"/>
          </a:xfrm>
        </p:spPr>
        <p:txBody>
          <a:bodyPr>
            <a:normAutofit/>
          </a:bodyPr>
          <a:lstStyle/>
          <a:p>
            <a:pPr>
              <a:buNone/>
            </a:pPr>
            <a:r>
              <a:rPr lang="el-GR" sz="2000" dirty="0" smtClean="0">
                <a:latin typeface="Arial" pitchFamily="34" charset="0"/>
                <a:cs typeface="Arial" pitchFamily="34" charset="0"/>
              </a:rPr>
              <a:t>Η βασική στοματική υγιεινή περιλαμβάνει:</a:t>
            </a:r>
          </a:p>
          <a:p>
            <a:pPr>
              <a:buNone/>
            </a:pPr>
            <a:endParaRPr lang="el-GR" sz="2000" dirty="0" smtClean="0">
              <a:latin typeface="Arial" pitchFamily="34" charset="0"/>
              <a:cs typeface="Arial" pitchFamily="34" charset="0"/>
            </a:endParaRPr>
          </a:p>
          <a:p>
            <a:pPr algn="just">
              <a:buFont typeface="Wingdings" pitchFamily="2" charset="2"/>
              <a:buChar char="Ø"/>
            </a:pPr>
            <a:r>
              <a:rPr lang="el-GR" sz="2000" dirty="0" smtClean="0">
                <a:latin typeface="Arial" pitchFamily="34" charset="0"/>
                <a:cs typeface="Arial" pitchFamily="34" charset="0"/>
              </a:rPr>
              <a:t>Καθαρισμό των δοντιών με βαμβακοφόρο στυλεό ή μαλακή οδοντόβουρτσα και φθοριούχο οδοντοφύραμα, δυο φορές την ημέρα και ξέπλυμα με αποστειρωμένο νερό.</a:t>
            </a:r>
          </a:p>
          <a:p>
            <a:pPr algn="just">
              <a:buFont typeface="Wingdings" pitchFamily="2" charset="2"/>
              <a:buChar char="Ø"/>
            </a:pPr>
            <a:r>
              <a:rPr lang="el-GR" sz="2000" dirty="0" smtClean="0">
                <a:latin typeface="Arial" pitchFamily="34" charset="0"/>
                <a:cs typeface="Arial" pitchFamily="34" charset="0"/>
              </a:rPr>
              <a:t>Χρήση διαλύματος </a:t>
            </a:r>
            <a:r>
              <a:rPr lang="el-GR" sz="2000" dirty="0" err="1" smtClean="0">
                <a:latin typeface="Arial" pitchFamily="34" charset="0"/>
                <a:cs typeface="Arial" pitchFamily="34" charset="0"/>
              </a:rPr>
              <a:t>χλωρεξιδίνης</a:t>
            </a:r>
            <a:r>
              <a:rPr lang="el-GR" sz="2000" dirty="0" smtClean="0">
                <a:latin typeface="Arial" pitchFamily="34" charset="0"/>
                <a:cs typeface="Arial" pitchFamily="34" charset="0"/>
              </a:rPr>
              <a:t> 0,12% δυο φορές την ημέρα. Συνιστάται ως αποτελεσματικός παράγοντας για τον έλεγχο της οδοντικής μικροβιακής πλάκας.</a:t>
            </a:r>
          </a:p>
          <a:p>
            <a:pPr algn="just">
              <a:buFont typeface="Wingdings" pitchFamily="2" charset="2"/>
              <a:buChar char="Ø"/>
            </a:pPr>
            <a:r>
              <a:rPr lang="el-GR" sz="2000" dirty="0" smtClean="0">
                <a:latin typeface="Arial" pitchFamily="34" charset="0"/>
                <a:cs typeface="Arial" pitchFamily="34" charset="0"/>
              </a:rPr>
              <a:t>Αναρρόφηση των </a:t>
            </a:r>
            <a:r>
              <a:rPr lang="el-GR" sz="2000" dirty="0" err="1" smtClean="0">
                <a:latin typeface="Arial" pitchFamily="34" charset="0"/>
                <a:cs typeface="Arial" pitchFamily="34" charset="0"/>
              </a:rPr>
              <a:t>στοματοφαρυγγικών</a:t>
            </a:r>
            <a:r>
              <a:rPr lang="el-GR" sz="2000" dirty="0" smtClean="0">
                <a:latin typeface="Arial" pitchFamily="34" charset="0"/>
                <a:cs typeface="Arial" pitchFamily="34" charset="0"/>
              </a:rPr>
              <a:t> εκκρίσεων.</a:t>
            </a:r>
          </a:p>
          <a:p>
            <a:pPr algn="just">
              <a:buFont typeface="Wingdings" pitchFamily="2" charset="2"/>
              <a:buChar char="Ø"/>
            </a:pPr>
            <a:r>
              <a:rPr lang="el-GR" sz="2000" dirty="0" smtClean="0">
                <a:latin typeface="Arial" pitchFamily="34" charset="0"/>
                <a:cs typeface="Arial" pitchFamily="34" charset="0"/>
              </a:rPr>
              <a:t>Ενυδάτωση του στοματικού </a:t>
            </a:r>
            <a:r>
              <a:rPr lang="el-GR" sz="2000" dirty="0" err="1" smtClean="0">
                <a:latin typeface="Arial" pitchFamily="34" charset="0"/>
                <a:cs typeface="Arial" pitchFamily="34" charset="0"/>
              </a:rPr>
              <a:t>βλενογόννου</a:t>
            </a:r>
            <a:r>
              <a:rPr lang="el-GR" sz="2000" dirty="0" smtClean="0">
                <a:latin typeface="Arial" pitchFamily="34" charset="0"/>
                <a:cs typeface="Arial" pitchFamily="34" charset="0"/>
              </a:rPr>
              <a:t> με αποστειρωμένο νερό.</a:t>
            </a:r>
          </a:p>
          <a:p>
            <a:pPr algn="just">
              <a:buFont typeface="Wingdings" pitchFamily="2" charset="2"/>
              <a:buChar char="Ø"/>
            </a:pPr>
            <a:r>
              <a:rPr lang="el-GR" sz="2000" dirty="0" smtClean="0">
                <a:latin typeface="Arial" pitchFamily="34" charset="0"/>
                <a:cs typeface="Arial" pitchFamily="34" charset="0"/>
              </a:rPr>
              <a:t>Λίπανση των χειλιών με βαζελίνη.</a:t>
            </a:r>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Λουτρό καθαριότητας</a:t>
            </a:r>
            <a:endParaRPr lang="el-GR" sz="4000" dirty="0">
              <a:solidFill>
                <a:schemeClr val="accent1">
                  <a:lumMod val="50000"/>
                </a:schemeClr>
              </a:solidFill>
            </a:endParaRPr>
          </a:p>
        </p:txBody>
      </p:sp>
      <p:sp>
        <p:nvSpPr>
          <p:cNvPr id="3" name="2 - Θέση περιεχομένου"/>
          <p:cNvSpPr>
            <a:spLocks noGrp="1"/>
          </p:cNvSpPr>
          <p:nvPr>
            <p:ph idx="1"/>
          </p:nvPr>
        </p:nvSpPr>
        <p:spPr>
          <a:xfrm>
            <a:off x="683568" y="1700808"/>
            <a:ext cx="7776864" cy="4608512"/>
          </a:xfrm>
        </p:spPr>
        <p:txBody>
          <a:bodyPr>
            <a:normAutofit lnSpcReduction="10000"/>
          </a:bodyPr>
          <a:lstStyle/>
          <a:p>
            <a:pPr lvl="0" algn="just">
              <a:buNone/>
            </a:pPr>
            <a:r>
              <a:rPr lang="el-GR" sz="2000" dirty="0" smtClean="0">
                <a:latin typeface="Arial" pitchFamily="34" charset="0"/>
                <a:cs typeface="Arial" pitchFamily="34" charset="0"/>
              </a:rPr>
              <a:t>Λειτουργία λουτρού:</a:t>
            </a:r>
          </a:p>
          <a:p>
            <a:pPr lvl="0" algn="just">
              <a:buNone/>
            </a:pPr>
            <a:endParaRPr lang="en-US" sz="2000" dirty="0" smtClean="0">
              <a:latin typeface="Arial" pitchFamily="34" charset="0"/>
              <a:cs typeface="Arial" pitchFamily="34" charset="0"/>
            </a:endParaRPr>
          </a:p>
          <a:p>
            <a:pPr lvl="0" algn="just">
              <a:buFont typeface="Wingdings" pitchFamily="2" charset="2"/>
              <a:buChar char="Ø"/>
            </a:pPr>
            <a:r>
              <a:rPr lang="el-GR" sz="2000" dirty="0" smtClean="0">
                <a:latin typeface="Arial" pitchFamily="34" charset="0"/>
                <a:cs typeface="Arial" pitchFamily="34" charset="0"/>
              </a:rPr>
              <a:t>Απομακρύνει συσσωρευμένη λιπαρότητα δέρματος, ιδρώτα, νεκρά δερματικά κύτταρα και μερικά μικρόβια. </a:t>
            </a:r>
          </a:p>
          <a:p>
            <a:pPr lvl="0" algn="just">
              <a:buFont typeface="Wingdings" pitchFamily="2" charset="2"/>
              <a:buChar char="Ø"/>
            </a:pPr>
            <a:endParaRPr lang="en-US" sz="2000" dirty="0" smtClean="0">
              <a:latin typeface="Arial" pitchFamily="34" charset="0"/>
              <a:cs typeface="Arial" pitchFamily="34" charset="0"/>
            </a:endParaRPr>
          </a:p>
          <a:p>
            <a:pPr lvl="0" algn="just">
              <a:buFont typeface="Wingdings" pitchFamily="2" charset="2"/>
              <a:buChar char="Ø"/>
            </a:pPr>
            <a:r>
              <a:rPr lang="en-US" sz="2000" dirty="0" smtClean="0">
                <a:latin typeface="Arial" pitchFamily="34" charset="0"/>
                <a:cs typeface="Arial" pitchFamily="34" charset="0"/>
              </a:rPr>
              <a:t>H</a:t>
            </a:r>
            <a:r>
              <a:rPr lang="el-GR" sz="2000" dirty="0" smtClean="0">
                <a:latin typeface="Arial" pitchFamily="34" charset="0"/>
                <a:cs typeface="Arial" pitchFamily="34" charset="0"/>
              </a:rPr>
              <a:t> υπερβολική, όμως, απομάκρυνση του σμήγματος με το λουτρό προκαλεί ξηροδερμία, κατι που θα πρέπει να λαμβάνεται υπόψη κυρίως στους ηλικιωμένους που η παραγωγή σμήγματος είναι μειωμένη.</a:t>
            </a:r>
          </a:p>
          <a:p>
            <a:pPr lvl="0" algn="just">
              <a:buFont typeface="Wingdings" pitchFamily="2" charset="2"/>
              <a:buChar char="Ø"/>
            </a:pPr>
            <a:endParaRPr lang="el-GR" sz="2000" dirty="0" smtClean="0">
              <a:latin typeface="Arial" pitchFamily="34" charset="0"/>
              <a:cs typeface="Arial" pitchFamily="34" charset="0"/>
            </a:endParaRPr>
          </a:p>
          <a:p>
            <a:pPr lvl="0" algn="just">
              <a:buFont typeface="Wingdings" pitchFamily="2" charset="2"/>
              <a:buChar char="Ø"/>
            </a:pPr>
            <a:r>
              <a:rPr lang="el-GR" sz="2000" dirty="0" smtClean="0">
                <a:latin typeface="Arial" pitchFamily="34" charset="0"/>
                <a:cs typeface="Arial" pitchFamily="34" charset="0"/>
              </a:rPr>
              <a:t>Ενισχύει την κυκλοφορία, επειδή προκαλεί αγγειοδιαστολή των αρτηριολίων της επιδερμίδας και φέρνει περισσότερο αίμα στο δέρμα. </a:t>
            </a:r>
          </a:p>
          <a:p>
            <a:pPr algn="r">
              <a:buNone/>
            </a:pPr>
            <a:endParaRPr lang="el-GR" sz="11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lvl="0" algn="r">
              <a:buFont typeface="Wingdings" pitchFamily="2" charset="2"/>
              <a:buChar char="Ø"/>
            </a:pPr>
            <a:endParaRPr lang="el-GR" sz="2000" dirty="0" smtClean="0">
              <a:latin typeface="Arial" pitchFamily="34" charset="0"/>
              <a:cs typeface="Arial" pitchFamily="34" charset="0"/>
            </a:endParaRPr>
          </a:p>
          <a:p>
            <a:pPr>
              <a:buNone/>
            </a:pPr>
            <a:endParaRPr lang="el-GR"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Λουτρό καθαριότητας</a:t>
            </a:r>
            <a:endParaRPr lang="el-GR" sz="4000" dirty="0">
              <a:solidFill>
                <a:schemeClr val="accent1">
                  <a:lumMod val="50000"/>
                </a:schemeClr>
              </a:solidFill>
            </a:endParaRPr>
          </a:p>
        </p:txBody>
      </p:sp>
      <p:sp>
        <p:nvSpPr>
          <p:cNvPr id="3" name="Content Placeholder 2"/>
          <p:cNvSpPr>
            <a:spLocks noGrp="1"/>
          </p:cNvSpPr>
          <p:nvPr>
            <p:ph idx="1"/>
          </p:nvPr>
        </p:nvSpPr>
        <p:spPr>
          <a:xfrm>
            <a:off x="827584" y="2119257"/>
            <a:ext cx="7488832" cy="3603812"/>
          </a:xfrm>
        </p:spPr>
        <p:txBody>
          <a:bodyPr>
            <a:normAutofit fontScale="92500" lnSpcReduction="20000"/>
          </a:bodyPr>
          <a:lstStyle/>
          <a:p>
            <a:pPr lvl="0" algn="just">
              <a:buNone/>
            </a:pPr>
            <a:r>
              <a:rPr lang="el-GR" sz="2000" dirty="0" smtClean="0">
                <a:latin typeface="Arial" pitchFamily="34" charset="0"/>
                <a:cs typeface="Arial" pitchFamily="34" charset="0"/>
              </a:rPr>
              <a:t>Λειτουργία λουτρού:</a:t>
            </a:r>
          </a:p>
          <a:p>
            <a:pPr lvl="0" algn="just">
              <a:buNone/>
            </a:pPr>
            <a:endParaRPr lang="el-GR" sz="2000" dirty="0" smtClean="0">
              <a:latin typeface="Arial" pitchFamily="34" charset="0"/>
              <a:cs typeface="Arial" pitchFamily="34" charset="0"/>
            </a:endParaRPr>
          </a:p>
          <a:p>
            <a:pPr lvl="0" algn="just">
              <a:buFont typeface="Wingdings" pitchFamily="2" charset="2"/>
              <a:buChar char="Ø"/>
            </a:pPr>
            <a:r>
              <a:rPr lang="el-GR" sz="2000" dirty="0" smtClean="0">
                <a:latin typeface="Arial" pitchFamily="34" charset="0"/>
                <a:cs typeface="Arial" pitchFamily="34" charset="0"/>
              </a:rPr>
              <a:t>Το έντονο τρίψιμο έχει παρεμφερές αποτέλεσμα, έκτος αν υπάρχει αίτιο που το απαγορεύει (π.χ. φλεβικός θρόμβος).</a:t>
            </a:r>
          </a:p>
          <a:p>
            <a:pPr lvl="0" algn="just">
              <a:buFont typeface="Wingdings" pitchFamily="2" charset="2"/>
              <a:buChar char="Ø"/>
            </a:pPr>
            <a:endParaRPr lang="el-GR" sz="2000" dirty="0" smtClean="0">
              <a:latin typeface="Arial" pitchFamily="34" charset="0"/>
              <a:cs typeface="Arial" pitchFamily="34" charset="0"/>
            </a:endParaRPr>
          </a:p>
          <a:p>
            <a:pPr lvl="0" algn="just">
              <a:buFont typeface="Wingdings" pitchFamily="2" charset="2"/>
              <a:buChar char="Ø"/>
            </a:pPr>
            <a:r>
              <a:rPr lang="el-GR" sz="2000" dirty="0" smtClean="0">
                <a:latin typeface="Arial" pitchFamily="34" charset="0"/>
                <a:cs typeface="Arial" pitchFamily="34" charset="0"/>
              </a:rPr>
              <a:t>Το έντονο τρίψιμο αντενδείκνυται σε ηλικιωμένους ασθενείς που έχουν λίγο υποδόριο ιστό.</a:t>
            </a:r>
          </a:p>
          <a:p>
            <a:pPr lvl="0" algn="just">
              <a:buFont typeface="Wingdings" pitchFamily="2" charset="2"/>
              <a:buChar char="Ø"/>
            </a:pPr>
            <a:endParaRPr lang="el-GR" sz="2000" dirty="0" smtClean="0">
              <a:latin typeface="Arial" pitchFamily="34" charset="0"/>
              <a:cs typeface="Arial" pitchFamily="34" charset="0"/>
            </a:endParaRPr>
          </a:p>
          <a:p>
            <a:pPr lvl="0" algn="just">
              <a:buFont typeface="Wingdings" pitchFamily="2" charset="2"/>
              <a:buChar char="Ø"/>
            </a:pPr>
            <a:r>
              <a:rPr lang="el-GR" sz="2000" dirty="0" smtClean="0">
                <a:latin typeface="Arial" pitchFamily="34" charset="0"/>
                <a:cs typeface="Arial" pitchFamily="34" charset="0"/>
              </a:rPr>
              <a:t>Παρέχει μια αίσθηση ευεξίας. Έχει αναζωογονητική και ηρεμιστική δράση και συχνά βελτιώνει τη διάθεση, την εμφάνιση και την </a:t>
            </a:r>
            <a:r>
              <a:rPr lang="el-GR" sz="2000" dirty="0" smtClean="0">
                <a:latin typeface="Arial" pitchFamily="34" charset="0"/>
                <a:cs typeface="Arial" pitchFamily="34" charset="0"/>
              </a:rPr>
              <a:t>αυτοεκτίμηση.</a:t>
            </a:r>
            <a:endParaRPr lang="el-GR" sz="2000" dirty="0" smtClean="0">
              <a:latin typeface="Arial" pitchFamily="34" charset="0"/>
              <a:cs typeface="Arial" pitchFamily="34" charset="0"/>
            </a:endParaRPr>
          </a:p>
          <a:p>
            <a:pPr algn="r">
              <a:buNone/>
            </a:pPr>
            <a:endParaRPr lang="el-GR" sz="11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lvl="0" algn="r">
              <a:buNone/>
            </a:pPr>
            <a:endParaRPr lang="el-GR" sz="2000" dirty="0" smtClean="0">
              <a:latin typeface="Arial" pitchFamily="34" charset="0"/>
              <a:cs typeface="Arial" pitchFamily="34" charset="0"/>
            </a:endParaRPr>
          </a:p>
          <a:p>
            <a:pPr algn="just"/>
            <a:endParaRPr lang="el-GR" sz="2000" dirty="0" smtClean="0">
              <a:latin typeface="Arial" pitchFamily="34" charset="0"/>
              <a:cs typeface="Arial" pitchFamily="34" charset="0"/>
            </a:endParaRPr>
          </a:p>
          <a:p>
            <a:pPr>
              <a:buNone/>
            </a:pPr>
            <a:endParaRPr lang="el-GR"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Λουτρό καθαριότητας</a:t>
            </a:r>
            <a:endParaRPr lang="el-GR" sz="4000" dirty="0">
              <a:solidFill>
                <a:schemeClr val="accent1">
                  <a:lumMod val="50000"/>
                </a:schemeClr>
              </a:solidFill>
            </a:endParaRPr>
          </a:p>
        </p:txBody>
      </p:sp>
      <p:sp>
        <p:nvSpPr>
          <p:cNvPr id="3" name="Content Placeholder 2"/>
          <p:cNvSpPr>
            <a:spLocks noGrp="1"/>
          </p:cNvSpPr>
          <p:nvPr>
            <p:ph idx="1"/>
          </p:nvPr>
        </p:nvSpPr>
        <p:spPr>
          <a:xfrm>
            <a:off x="755576" y="1600200"/>
            <a:ext cx="7704856" cy="4709120"/>
          </a:xfrm>
        </p:spPr>
        <p:txBody>
          <a:bodyPr>
            <a:normAutofit/>
          </a:bodyPr>
          <a:lstStyle/>
          <a:p>
            <a:pPr algn="just">
              <a:buNone/>
            </a:pPr>
            <a:r>
              <a:rPr lang="el-GR" sz="2000" dirty="0" smtClean="0">
                <a:latin typeface="Arial" pitchFamily="34" charset="0"/>
                <a:cs typeface="Arial" pitchFamily="34" charset="0"/>
              </a:rPr>
              <a:t>Το λουτρό προσφέρει στο νοσηλευτή τη δυνατότητα να: </a:t>
            </a:r>
          </a:p>
          <a:p>
            <a:pPr algn="just">
              <a:buNone/>
            </a:pPr>
            <a:endParaRPr lang="el-GR" sz="2000" dirty="0" smtClean="0">
              <a:latin typeface="Arial" pitchFamily="34" charset="0"/>
              <a:cs typeface="Arial" pitchFamily="34" charset="0"/>
            </a:endParaRPr>
          </a:p>
          <a:p>
            <a:pPr lvl="0" algn="just">
              <a:buFont typeface="Wingdings" pitchFamily="2" charset="2"/>
              <a:buChar char="§"/>
            </a:pPr>
            <a:r>
              <a:rPr lang="el-GR" sz="2000" dirty="0" smtClean="0">
                <a:latin typeface="Arial" pitchFamily="34" charset="0"/>
                <a:cs typeface="Arial" pitchFamily="34" charset="0"/>
              </a:rPr>
              <a:t>Παρατηρήσει την κατάσταση του δέρματος του ασθενούς. </a:t>
            </a:r>
          </a:p>
          <a:p>
            <a:pPr lvl="0" algn="just">
              <a:buFont typeface="Wingdings" pitchFamily="2" charset="2"/>
              <a:buChar char="§"/>
            </a:pPr>
            <a:r>
              <a:rPr lang="el-GR" sz="2000" dirty="0" smtClean="0">
                <a:latin typeface="Arial" pitchFamily="34" charset="0"/>
                <a:cs typeface="Arial" pitchFamily="34" charset="0"/>
              </a:rPr>
              <a:t>Τ</a:t>
            </a:r>
            <a:r>
              <a:rPr lang="en-US" sz="2000" dirty="0" smtClean="0">
                <a:latin typeface="Arial" pitchFamily="34" charset="0"/>
                <a:cs typeface="Arial" pitchFamily="34" charset="0"/>
              </a:rPr>
              <a:t>η</a:t>
            </a:r>
            <a:r>
              <a:rPr lang="el-GR" sz="2000" dirty="0" smtClean="0">
                <a:latin typeface="Arial" pitchFamily="34" charset="0"/>
                <a:cs typeface="Arial" pitchFamily="34" charset="0"/>
              </a:rPr>
              <a:t> </a:t>
            </a:r>
            <a:r>
              <a:rPr lang="en-US" sz="2000" dirty="0" smtClean="0">
                <a:latin typeface="Arial" pitchFamily="34" charset="0"/>
                <a:cs typeface="Arial" pitchFamily="34" charset="0"/>
              </a:rPr>
              <a:t>π</a:t>
            </a:r>
            <a:r>
              <a:rPr lang="en-US" sz="2000" dirty="0" smtClean="0">
                <a:latin typeface="Arial" pitchFamily="34" charset="0"/>
                <a:cs typeface="Arial" pitchFamily="34" charset="0"/>
              </a:rPr>
              <a:t>ιθ</a:t>
            </a:r>
            <a:r>
              <a:rPr lang="en-US" sz="2000" dirty="0" smtClean="0">
                <a:latin typeface="Arial" pitchFamily="34" charset="0"/>
                <a:cs typeface="Arial" pitchFamily="34" charset="0"/>
              </a:rPr>
              <a:t>ανή</a:t>
            </a:r>
            <a:r>
              <a:rPr lang="el-GR" sz="2000" dirty="0" smtClean="0">
                <a:latin typeface="Arial" pitchFamily="34" charset="0"/>
                <a:cs typeface="Arial" pitchFamily="34" charset="0"/>
              </a:rPr>
              <a:t> </a:t>
            </a:r>
            <a:r>
              <a:rPr lang="en-US" sz="2000" dirty="0" smtClean="0">
                <a:latin typeface="Arial" pitchFamily="34" charset="0"/>
                <a:cs typeface="Arial" pitchFamily="34" charset="0"/>
              </a:rPr>
              <a:t>ερυθρότητα</a:t>
            </a:r>
            <a:r>
              <a:rPr lang="el-GR" sz="2000" dirty="0" smtClean="0">
                <a:latin typeface="Arial" pitchFamily="34" charset="0"/>
                <a:cs typeface="Arial" pitchFamily="34" charset="0"/>
              </a:rPr>
              <a:t> </a:t>
            </a:r>
            <a:r>
              <a:rPr lang="en-US" sz="2000" dirty="0" smtClean="0">
                <a:latin typeface="Arial" pitchFamily="34" charset="0"/>
                <a:cs typeface="Arial" pitchFamily="34" charset="0"/>
              </a:rPr>
              <a:t>σε</a:t>
            </a:r>
            <a:r>
              <a:rPr lang="en-US" sz="2000" dirty="0" smtClean="0">
                <a:latin typeface="Arial" pitchFamily="34" charset="0"/>
                <a:cs typeface="Arial" pitchFamily="34" charset="0"/>
              </a:rPr>
              <a:t> π</a:t>
            </a:r>
            <a:r>
              <a:rPr lang="en-US" sz="2000" dirty="0" smtClean="0">
                <a:latin typeface="Arial" pitchFamily="34" charset="0"/>
                <a:cs typeface="Arial" pitchFamily="34" charset="0"/>
              </a:rPr>
              <a:t>εριοχές</a:t>
            </a:r>
            <a:r>
              <a:rPr lang="en-US" sz="2000" dirty="0" smtClean="0">
                <a:latin typeface="Arial" pitchFamily="34" charset="0"/>
                <a:cs typeface="Arial" pitchFamily="34" charset="0"/>
              </a:rPr>
              <a:t> α</a:t>
            </a:r>
            <a:r>
              <a:rPr lang="en-US" sz="2000" dirty="0" smtClean="0">
                <a:latin typeface="Arial" pitchFamily="34" charset="0"/>
                <a:cs typeface="Arial" pitchFamily="34" charset="0"/>
              </a:rPr>
              <a:t>υξημένης</a:t>
            </a:r>
            <a:r>
              <a:rPr lang="en-US" sz="2000" dirty="0" smtClean="0">
                <a:latin typeface="Arial" pitchFamily="34" charset="0"/>
                <a:cs typeface="Arial" pitchFamily="34" charset="0"/>
              </a:rPr>
              <a:t> π</a:t>
            </a:r>
            <a:r>
              <a:rPr lang="en-US" sz="2000" dirty="0" smtClean="0">
                <a:latin typeface="Arial" pitchFamily="34" charset="0"/>
                <a:cs typeface="Arial" pitchFamily="34" charset="0"/>
              </a:rPr>
              <a:t>ίεσης</a:t>
            </a:r>
            <a:r>
              <a:rPr lang="en-US" sz="2000" dirty="0" smtClean="0">
                <a:latin typeface="Arial" pitchFamily="34" charset="0"/>
                <a:cs typeface="Arial" pitchFamily="34" charset="0"/>
              </a:rPr>
              <a:t>, π</a:t>
            </a:r>
            <a:r>
              <a:rPr lang="en-US" sz="2000" dirty="0" smtClean="0">
                <a:latin typeface="Arial" pitchFamily="34" charset="0"/>
                <a:cs typeface="Arial" pitchFamily="34" charset="0"/>
              </a:rPr>
              <a:t>άνω</a:t>
            </a:r>
            <a:r>
              <a:rPr lang="en-US" sz="2000" dirty="0" smtClean="0">
                <a:latin typeface="Arial" pitchFamily="34" charset="0"/>
                <a:cs typeface="Arial" pitchFamily="34" charset="0"/>
              </a:rPr>
              <a:t> απ</a:t>
            </a:r>
            <a:r>
              <a:rPr lang="el-GR" sz="2000" dirty="0" smtClean="0">
                <a:latin typeface="Arial" pitchFamily="34" charset="0"/>
                <a:cs typeface="Arial" pitchFamily="34" charset="0"/>
              </a:rPr>
              <a:t>ό</a:t>
            </a:r>
            <a:r>
              <a:rPr lang="en-US" sz="2000" dirty="0" smtClean="0">
                <a:latin typeface="Arial" pitchFamily="34" charset="0"/>
                <a:cs typeface="Arial" pitchFamily="34" charset="0"/>
              </a:rPr>
              <a:t> τα οστά.</a:t>
            </a:r>
            <a:endParaRPr lang="el-GR" sz="2000" dirty="0" smtClean="0">
              <a:latin typeface="Arial" pitchFamily="34" charset="0"/>
              <a:cs typeface="Arial" pitchFamily="34" charset="0"/>
            </a:endParaRPr>
          </a:p>
          <a:p>
            <a:pPr lvl="0" algn="just">
              <a:buFont typeface="Wingdings" pitchFamily="2" charset="2"/>
              <a:buChar char="§"/>
            </a:pPr>
            <a:r>
              <a:rPr lang="el-GR" sz="2000" dirty="0" smtClean="0">
                <a:latin typeface="Arial" pitchFamily="34" charset="0"/>
                <a:cs typeface="Arial" pitchFamily="34" charset="0"/>
              </a:rPr>
              <a:t>Ε</a:t>
            </a:r>
            <a:r>
              <a:rPr lang="en-US" sz="2000" dirty="0" smtClean="0">
                <a:latin typeface="Arial" pitchFamily="34" charset="0"/>
                <a:cs typeface="Arial" pitchFamily="34" charset="0"/>
              </a:rPr>
              <a:t>κτιμ</a:t>
            </a:r>
            <a:r>
              <a:rPr lang="el-GR" sz="2000" dirty="0" smtClean="0">
                <a:latin typeface="Arial" pitchFamily="34" charset="0"/>
                <a:cs typeface="Arial" pitchFamily="34" charset="0"/>
              </a:rPr>
              <a:t>ή</a:t>
            </a:r>
            <a:r>
              <a:rPr lang="en-US" sz="2000" dirty="0" smtClean="0">
                <a:latin typeface="Arial" pitchFamily="34" charset="0"/>
                <a:cs typeface="Arial" pitchFamily="34" charset="0"/>
              </a:rPr>
              <a:t>σει</a:t>
            </a:r>
            <a:r>
              <a:rPr lang="en-US" sz="2000" dirty="0" smtClean="0">
                <a:latin typeface="Arial" pitchFamily="34" charset="0"/>
                <a:cs typeface="Arial" pitchFamily="34" charset="0"/>
              </a:rPr>
              <a:t> </a:t>
            </a:r>
            <a:r>
              <a:rPr lang="en-US" sz="2000" dirty="0" smtClean="0">
                <a:latin typeface="Arial" pitchFamily="34" charset="0"/>
                <a:cs typeface="Arial" pitchFamily="34" charset="0"/>
              </a:rPr>
              <a:t>τις</a:t>
            </a:r>
            <a:r>
              <a:rPr lang="en-US" sz="2000" dirty="0" smtClean="0">
                <a:latin typeface="Arial" pitchFamily="34" charset="0"/>
                <a:cs typeface="Arial" pitchFamily="34" charset="0"/>
              </a:rPr>
              <a:t> ψ</a:t>
            </a:r>
            <a:r>
              <a:rPr lang="el-GR" sz="2000" dirty="0" smtClean="0">
                <a:latin typeface="Arial" pitchFamily="34" charset="0"/>
                <a:cs typeface="Arial" pitchFamily="34" charset="0"/>
              </a:rPr>
              <a:t>υ</a:t>
            </a:r>
            <a:r>
              <a:rPr lang="en-US" sz="2000" dirty="0" smtClean="0">
                <a:latin typeface="Arial" pitchFamily="34" charset="0"/>
                <a:cs typeface="Arial" pitchFamily="34" charset="0"/>
              </a:rPr>
              <a:t>χοκοινωνικές</a:t>
            </a:r>
            <a:r>
              <a:rPr lang="en-US" sz="2000" dirty="0" smtClean="0">
                <a:latin typeface="Arial" pitchFamily="34" charset="0"/>
                <a:cs typeface="Arial" pitchFamily="34" charset="0"/>
              </a:rPr>
              <a:t> α</a:t>
            </a:r>
            <a:r>
              <a:rPr lang="en-US" sz="2000" dirty="0" smtClean="0">
                <a:latin typeface="Arial" pitchFamily="34" charset="0"/>
                <a:cs typeface="Arial" pitchFamily="34" charset="0"/>
              </a:rPr>
              <a:t>νάγκες</a:t>
            </a:r>
            <a:r>
              <a:rPr lang="en-US" sz="2000" dirty="0" smtClean="0">
                <a:latin typeface="Arial" pitchFamily="34" charset="0"/>
                <a:cs typeface="Arial" pitchFamily="34" charset="0"/>
              </a:rPr>
              <a:t> </a:t>
            </a:r>
            <a:r>
              <a:rPr lang="en-US" sz="2000" dirty="0" smtClean="0">
                <a:latin typeface="Arial" pitchFamily="34" charset="0"/>
                <a:cs typeface="Arial" pitchFamily="34" charset="0"/>
              </a:rPr>
              <a:t>του</a:t>
            </a:r>
            <a:r>
              <a:rPr lang="en-US" sz="2000" dirty="0" smtClean="0">
                <a:latin typeface="Arial" pitchFamily="34" charset="0"/>
                <a:cs typeface="Arial" pitchFamily="34" charset="0"/>
              </a:rPr>
              <a:t> α</a:t>
            </a:r>
            <a:r>
              <a:rPr lang="en-US" sz="2000" dirty="0" smtClean="0">
                <a:latin typeface="Arial" pitchFamily="34" charset="0"/>
                <a:cs typeface="Arial" pitchFamily="34" charset="0"/>
              </a:rPr>
              <a:t>σθενούς</a:t>
            </a:r>
            <a:r>
              <a:rPr lang="en-US" sz="2000" dirty="0" smtClean="0">
                <a:latin typeface="Arial" pitchFamily="34" charset="0"/>
                <a:cs typeface="Arial" pitchFamily="34" charset="0"/>
              </a:rPr>
              <a:t>, </a:t>
            </a:r>
            <a:r>
              <a:rPr lang="en-US" sz="2000" dirty="0" smtClean="0">
                <a:latin typeface="Arial" pitchFamily="34" charset="0"/>
                <a:cs typeface="Arial" pitchFamily="34" charset="0"/>
              </a:rPr>
              <a:t>δηλ</a:t>
            </a:r>
            <a:r>
              <a:rPr lang="en-US" sz="2000" dirty="0" smtClean="0">
                <a:latin typeface="Arial" pitchFamily="34" charset="0"/>
                <a:cs typeface="Arial" pitchFamily="34" charset="0"/>
              </a:rPr>
              <a:t>αδή τον προσανατολισμό του στο χρόνο και τη δυνατότητα χειρισμού της ασθένεια</a:t>
            </a:r>
            <a:r>
              <a:rPr lang="el-GR" sz="2000" dirty="0" smtClean="0">
                <a:latin typeface="Arial" pitchFamily="34" charset="0"/>
                <a:cs typeface="Arial" pitchFamily="34" charset="0"/>
              </a:rPr>
              <a:t>ς.</a:t>
            </a:r>
            <a:r>
              <a:rPr lang="en-US" sz="2000" dirty="0" smtClean="0">
                <a:latin typeface="Arial" pitchFamily="34" charset="0"/>
                <a:cs typeface="Arial" pitchFamily="34" charset="0"/>
              </a:rPr>
              <a:t> </a:t>
            </a:r>
            <a:endParaRPr lang="el-GR" sz="2000" dirty="0" smtClean="0">
              <a:latin typeface="Arial" pitchFamily="34" charset="0"/>
              <a:cs typeface="Arial" pitchFamily="34" charset="0"/>
            </a:endParaRPr>
          </a:p>
          <a:p>
            <a:pPr lvl="0" algn="just">
              <a:buFont typeface="Wingdings" pitchFamily="2" charset="2"/>
              <a:buChar char="§"/>
            </a:pPr>
            <a:r>
              <a:rPr lang="el-GR" sz="2000" dirty="0" smtClean="0">
                <a:latin typeface="Arial" pitchFamily="34" charset="0"/>
                <a:cs typeface="Arial" pitchFamily="34" charset="0"/>
              </a:rPr>
              <a:t>Ε</a:t>
            </a:r>
            <a:r>
              <a:rPr lang="en-US" sz="2000" dirty="0" smtClean="0">
                <a:latin typeface="Arial" pitchFamily="34" charset="0"/>
                <a:cs typeface="Arial" pitchFamily="34" charset="0"/>
              </a:rPr>
              <a:t>κτιμ</a:t>
            </a:r>
            <a:r>
              <a:rPr lang="el-GR" sz="2000" dirty="0" smtClean="0">
                <a:latin typeface="Arial" pitchFamily="34" charset="0"/>
                <a:cs typeface="Arial" pitchFamily="34" charset="0"/>
              </a:rPr>
              <a:t>ή</a:t>
            </a:r>
            <a:r>
              <a:rPr lang="en-US" sz="2000" dirty="0" smtClean="0">
                <a:latin typeface="Arial" pitchFamily="34" charset="0"/>
                <a:cs typeface="Arial" pitchFamily="34" charset="0"/>
              </a:rPr>
              <a:t>σει</a:t>
            </a:r>
            <a:r>
              <a:rPr lang="en-US" sz="2000" dirty="0" smtClean="0">
                <a:latin typeface="Arial" pitchFamily="34" charset="0"/>
                <a:cs typeface="Arial" pitchFamily="34" charset="0"/>
              </a:rPr>
              <a:t> </a:t>
            </a:r>
            <a:r>
              <a:rPr lang="en-US" sz="2000" dirty="0" smtClean="0">
                <a:latin typeface="Arial" pitchFamily="34" charset="0"/>
                <a:cs typeface="Arial" pitchFamily="34" charset="0"/>
              </a:rPr>
              <a:t>την</a:t>
            </a:r>
            <a:r>
              <a:rPr lang="en-US" sz="2000" dirty="0" smtClean="0">
                <a:latin typeface="Arial" pitchFamily="34" charset="0"/>
                <a:cs typeface="Arial" pitchFamily="34" charset="0"/>
              </a:rPr>
              <a:t> </a:t>
            </a:r>
            <a:r>
              <a:rPr lang="en-US" sz="2000" dirty="0" smtClean="0">
                <a:latin typeface="Arial" pitchFamily="34" charset="0"/>
                <a:cs typeface="Arial" pitchFamily="34" charset="0"/>
              </a:rPr>
              <a:t>ικ</a:t>
            </a:r>
            <a:r>
              <a:rPr lang="en-US" sz="2000" dirty="0" smtClean="0">
                <a:latin typeface="Arial" pitchFamily="34" charset="0"/>
                <a:cs typeface="Arial" pitchFamily="34" charset="0"/>
              </a:rPr>
              <a:t>ανότητα αυτ</a:t>
            </a:r>
            <a:r>
              <a:rPr lang="el-GR" sz="2000" dirty="0" smtClean="0">
                <a:latin typeface="Arial" pitchFamily="34" charset="0"/>
                <a:cs typeface="Arial" pitchFamily="34" charset="0"/>
              </a:rPr>
              <a:t>ό-</a:t>
            </a:r>
            <a:r>
              <a:rPr lang="en-US" sz="2000" dirty="0" err="1" smtClean="0">
                <a:latin typeface="Arial" pitchFamily="34" charset="0"/>
                <a:cs typeface="Arial" pitchFamily="34" charset="0"/>
              </a:rPr>
              <a:t>εξυ</a:t>
            </a:r>
            <a:r>
              <a:rPr lang="en-US" sz="2000" dirty="0" smtClean="0">
                <a:latin typeface="Arial" pitchFamily="34" charset="0"/>
                <a:cs typeface="Arial" pitchFamily="34" charset="0"/>
              </a:rPr>
              <a:t>πηρέτ</a:t>
            </a:r>
            <a:r>
              <a:rPr lang="el-GR" sz="2000" dirty="0" smtClean="0">
                <a:latin typeface="Arial" pitchFamily="34" charset="0"/>
                <a:cs typeface="Arial" pitchFamily="34" charset="0"/>
              </a:rPr>
              <a:t>η</a:t>
            </a:r>
            <a:r>
              <a:rPr lang="en-US" sz="2000" dirty="0" smtClean="0">
                <a:latin typeface="Arial" pitchFamily="34" charset="0"/>
                <a:cs typeface="Arial" pitchFamily="34" charset="0"/>
              </a:rPr>
              <a:t>σ</a:t>
            </a:r>
            <a:r>
              <a:rPr lang="el-GR" sz="2000" dirty="0" smtClean="0">
                <a:latin typeface="Arial" pitchFamily="34" charset="0"/>
                <a:cs typeface="Arial" pitchFamily="34" charset="0"/>
              </a:rPr>
              <a:t>ή</a:t>
            </a:r>
            <a:r>
              <a:rPr lang="en-US" sz="2000" dirty="0" smtClean="0">
                <a:latin typeface="Arial" pitchFamily="34" charset="0"/>
                <a:cs typeface="Arial" pitchFamily="34" charset="0"/>
              </a:rPr>
              <a:t>ς </a:t>
            </a:r>
            <a:r>
              <a:rPr lang="en-US" sz="2000" dirty="0" smtClean="0">
                <a:latin typeface="Arial" pitchFamily="34" charset="0"/>
                <a:cs typeface="Arial" pitchFamily="34" charset="0"/>
              </a:rPr>
              <a:t>του</a:t>
            </a:r>
            <a:r>
              <a:rPr lang="el-GR" sz="2000" dirty="0" smtClean="0">
                <a:latin typeface="Arial" pitchFamily="34" charset="0"/>
                <a:cs typeface="Arial" pitchFamily="34" charset="0"/>
              </a:rPr>
              <a:t> και</a:t>
            </a:r>
          </a:p>
          <a:p>
            <a:pPr lvl="0" algn="just">
              <a:buFont typeface="Wingdings" pitchFamily="2" charset="2"/>
              <a:buChar char="§"/>
            </a:pPr>
            <a:r>
              <a:rPr lang="el-GR" sz="2000" dirty="0" smtClean="0">
                <a:latin typeface="Arial" pitchFamily="34" charset="0"/>
                <a:cs typeface="Arial" pitchFamily="34" charset="0"/>
              </a:rPr>
              <a:t>Την ανάγκη του ασθενούς για εκπαίδευση, όπως την φροντίδα διαβητικού ποδιού.</a:t>
            </a:r>
          </a:p>
          <a:p>
            <a:pPr algn="r">
              <a:buNone/>
            </a:pPr>
            <a:endParaRPr lang="el-GR" sz="11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r">
              <a:buNone/>
            </a:pPr>
            <a:endParaRPr lang="el-GR"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Στοχεύει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p:txBody>
          <a:bodyPr/>
          <a:lstStyle/>
          <a:p>
            <a:pPr algn="just"/>
            <a:endParaRPr lang="el-GR" dirty="0" smtClean="0"/>
          </a:p>
          <a:p>
            <a:pPr algn="just"/>
            <a:endParaRPr lang="el-GR" dirty="0" smtClean="0"/>
          </a:p>
          <a:p>
            <a:pPr algn="just"/>
            <a:r>
              <a:rPr lang="el-GR" sz="2000" dirty="0" smtClean="0">
                <a:latin typeface="Arial" pitchFamily="34" charset="0"/>
                <a:cs typeface="Arial" pitchFamily="34" charset="0"/>
              </a:rPr>
              <a:t>Στοχεύει στην προαγωγή της σωματικής και ψυχικής ευεξίας και ειδικότερα στην ελάττωση του κινδύνου ανάπτυξης νοσοκομειακών λοιμώξεων, απειλητικών για τη ζωή τους. </a:t>
            </a:r>
          </a:p>
          <a:p>
            <a:pPr>
              <a:buNone/>
            </a:pPr>
            <a:endParaRPr lang="el-GR" dirty="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Είδη λουτρών</a:t>
            </a:r>
            <a:endParaRPr lang="el-GR" sz="4000" dirty="0">
              <a:solidFill>
                <a:schemeClr val="accent1">
                  <a:lumMod val="50000"/>
                </a:schemeClr>
              </a:solidFill>
            </a:endParaRPr>
          </a:p>
        </p:txBody>
      </p:sp>
      <p:sp>
        <p:nvSpPr>
          <p:cNvPr id="3" name="Content Placeholder 2"/>
          <p:cNvSpPr>
            <a:spLocks noGrp="1"/>
          </p:cNvSpPr>
          <p:nvPr>
            <p:ph idx="1"/>
          </p:nvPr>
        </p:nvSpPr>
        <p:spPr>
          <a:xfrm>
            <a:off x="755576" y="1700808"/>
            <a:ext cx="7632848" cy="5157192"/>
          </a:xfrm>
        </p:spPr>
        <p:txBody>
          <a:bodyPr>
            <a:normAutofit lnSpcReduction="10000"/>
          </a:bodyPr>
          <a:lstStyle/>
          <a:p>
            <a:pPr marL="0" indent="0" algn="just">
              <a:spcBef>
                <a:spcPts val="0"/>
              </a:spcBef>
              <a:buFont typeface="Wingdings" pitchFamily="2" charset="2"/>
              <a:buChar char="v"/>
            </a:pPr>
            <a:r>
              <a:rPr lang="el-GR" sz="2000" dirty="0" smtClean="0">
                <a:latin typeface="Arial" pitchFamily="34" charset="0"/>
                <a:cs typeface="Arial" pitchFamily="34" charset="0"/>
              </a:rPr>
              <a:t>  Δύο κατηγορίες λουτρών χρησιμοποιούνται στους ασθενείς, τα λουτρά </a:t>
            </a:r>
            <a:r>
              <a:rPr lang="el-GR" sz="2000" u="sng" dirty="0" smtClean="0">
                <a:latin typeface="Arial" pitchFamily="34" charset="0"/>
                <a:cs typeface="Arial" pitchFamily="34" charset="0"/>
              </a:rPr>
              <a:t>καθαρισμού</a:t>
            </a:r>
            <a:r>
              <a:rPr lang="el-GR" sz="2000" dirty="0" smtClean="0">
                <a:latin typeface="Arial" pitchFamily="34" charset="0"/>
                <a:cs typeface="Arial" pitchFamily="34" charset="0"/>
              </a:rPr>
              <a:t> και τα </a:t>
            </a:r>
            <a:r>
              <a:rPr lang="el-GR" sz="2000" u="sng" dirty="0" smtClean="0">
                <a:latin typeface="Arial" pitchFamily="34" charset="0"/>
                <a:cs typeface="Arial" pitchFamily="34" charset="0"/>
              </a:rPr>
              <a:t>θεραπευτικά</a:t>
            </a:r>
            <a:r>
              <a:rPr lang="el-GR" sz="2000" dirty="0" smtClean="0">
                <a:latin typeface="Arial" pitchFamily="34" charset="0"/>
                <a:cs typeface="Arial" pitchFamily="34" charset="0"/>
              </a:rPr>
              <a:t> λουτρά. </a:t>
            </a:r>
          </a:p>
          <a:p>
            <a:pPr marL="0" indent="0" algn="just">
              <a:spcBef>
                <a:spcPts val="0"/>
              </a:spcBef>
              <a:buFont typeface="Wingdings" pitchFamily="2" charset="2"/>
              <a:buChar char="v"/>
            </a:pPr>
            <a:r>
              <a:rPr lang="el-GR" sz="2000" dirty="0" smtClean="0">
                <a:latin typeface="Arial" pitchFamily="34" charset="0"/>
                <a:cs typeface="Arial" pitchFamily="34" charset="0"/>
              </a:rPr>
              <a:t>  Τα λουτρά καθαρισμού χρησιμοποιούνται για λόγους </a:t>
            </a:r>
            <a:r>
              <a:rPr lang="el-GR" sz="2000" dirty="0" smtClean="0">
                <a:latin typeface="Arial" pitchFamily="34" charset="0"/>
                <a:cs typeface="Arial" pitchFamily="34" charset="0"/>
              </a:rPr>
              <a:t>υγιεινής </a:t>
            </a:r>
            <a:r>
              <a:rPr lang="el-GR" sz="2000" dirty="0" smtClean="0">
                <a:latin typeface="Arial" pitchFamily="34" charset="0"/>
                <a:cs typeface="Arial" pitchFamily="34" charset="0"/>
              </a:rPr>
              <a:t>και περιλαμβάνουν τα παρακάτω είδη</a:t>
            </a:r>
            <a:r>
              <a:rPr lang="en-US" sz="2000" dirty="0" smtClean="0">
                <a:latin typeface="Arial" pitchFamily="34" charset="0"/>
                <a:cs typeface="Arial" pitchFamily="34" charset="0"/>
              </a:rPr>
              <a:t>:</a:t>
            </a:r>
            <a:endParaRPr lang="el-GR" sz="2000" dirty="0" smtClean="0">
              <a:latin typeface="Arial" pitchFamily="34" charset="0"/>
              <a:cs typeface="Arial" pitchFamily="34" charset="0"/>
            </a:endParaRPr>
          </a:p>
          <a:p>
            <a:pPr marL="0" indent="0" algn="just">
              <a:spcBef>
                <a:spcPts val="0"/>
              </a:spcBef>
              <a:buFont typeface="Wingdings" pitchFamily="2" charset="2"/>
              <a:buChar char="v"/>
            </a:pPr>
            <a:endParaRPr lang="el-GR" sz="2000" dirty="0" smtClean="0">
              <a:latin typeface="Arial" pitchFamily="34" charset="0"/>
              <a:cs typeface="Arial" pitchFamily="34" charset="0"/>
            </a:endParaRPr>
          </a:p>
          <a:p>
            <a:pPr marL="540000" indent="0" algn="just">
              <a:spcBef>
                <a:spcPts val="0"/>
              </a:spcBef>
              <a:buFont typeface="Wingdings" pitchFamily="2" charset="2"/>
              <a:buChar char="Ø"/>
            </a:pPr>
            <a:r>
              <a:rPr lang="el-GR" sz="2000" dirty="0" smtClean="0"/>
              <a:t> </a:t>
            </a:r>
            <a:r>
              <a:rPr lang="el-GR" sz="2000" dirty="0" smtClean="0">
                <a:latin typeface="Arial" pitchFamily="34" charset="0"/>
                <a:cs typeface="Arial" pitchFamily="34" charset="0"/>
              </a:rPr>
              <a:t>πλήρες λουτρό επι κλίνης</a:t>
            </a:r>
          </a:p>
          <a:p>
            <a:pPr marL="540000" indent="0" algn="just">
              <a:spcBef>
                <a:spcPts val="0"/>
              </a:spcBef>
              <a:buFont typeface="Wingdings" pitchFamily="2" charset="2"/>
              <a:buChar char="Ø"/>
            </a:pPr>
            <a:endParaRPr lang="el-GR" sz="2000" dirty="0" smtClean="0">
              <a:latin typeface="Arial" pitchFamily="34" charset="0"/>
              <a:cs typeface="Arial" pitchFamily="34" charset="0"/>
            </a:endParaRPr>
          </a:p>
          <a:p>
            <a:pPr marL="540000" indent="0" algn="just">
              <a:spcBef>
                <a:spcPts val="0"/>
              </a:spcBef>
              <a:buFont typeface="Wingdings" pitchFamily="2" charset="2"/>
              <a:buChar char="Ø"/>
            </a:pPr>
            <a:r>
              <a:rPr lang="el-GR" sz="2000" dirty="0" smtClean="0">
                <a:latin typeface="Arial" pitchFamily="34" charset="0"/>
                <a:cs typeface="Arial" pitchFamily="34" charset="0"/>
              </a:rPr>
              <a:t> λουτρό επι κλίνης αυτό- εξυπηρετούμενου ασθενούς</a:t>
            </a:r>
          </a:p>
          <a:p>
            <a:pPr marL="540000" indent="0" algn="just">
              <a:spcBef>
                <a:spcPts val="0"/>
              </a:spcBef>
              <a:buFont typeface="Wingdings" pitchFamily="2" charset="2"/>
              <a:buChar char="Ø"/>
            </a:pPr>
            <a:endParaRPr lang="el-GR" sz="2000" dirty="0" smtClean="0">
              <a:latin typeface="Arial" pitchFamily="34" charset="0"/>
              <a:cs typeface="Arial" pitchFamily="34" charset="0"/>
            </a:endParaRPr>
          </a:p>
          <a:p>
            <a:pPr marL="540000" indent="0" algn="just">
              <a:spcBef>
                <a:spcPts val="0"/>
              </a:spcBef>
              <a:buFont typeface="Wingdings" pitchFamily="2" charset="2"/>
              <a:buChar char="Ø"/>
            </a:pPr>
            <a:r>
              <a:rPr lang="el-GR" sz="2000" dirty="0" smtClean="0">
                <a:latin typeface="Arial" pitchFamily="34" charset="0"/>
                <a:cs typeface="Arial" pitchFamily="34" charset="0"/>
              </a:rPr>
              <a:t> μερικό ή σύντομο λουτρό</a:t>
            </a:r>
          </a:p>
          <a:p>
            <a:pPr marL="540000" indent="0" algn="just">
              <a:spcBef>
                <a:spcPts val="0"/>
              </a:spcBef>
              <a:buFont typeface="Wingdings" pitchFamily="2" charset="2"/>
              <a:buChar char="Ø"/>
            </a:pPr>
            <a:endParaRPr lang="el-GR" sz="2000" dirty="0" smtClean="0">
              <a:latin typeface="Arial" pitchFamily="34" charset="0"/>
              <a:cs typeface="Arial" pitchFamily="34" charset="0"/>
            </a:endParaRPr>
          </a:p>
          <a:p>
            <a:pPr marL="540000" indent="0" algn="just">
              <a:spcBef>
                <a:spcPts val="0"/>
              </a:spcBef>
              <a:buFont typeface="Wingdings" pitchFamily="2" charset="2"/>
              <a:buChar char="Ø"/>
            </a:pPr>
            <a:r>
              <a:rPr lang="el-GR" sz="2000" dirty="0" smtClean="0">
                <a:latin typeface="Arial" pitchFamily="34" charset="0"/>
                <a:cs typeface="Arial" pitchFamily="34" charset="0"/>
              </a:rPr>
              <a:t> λουτρό με πετσέτα</a:t>
            </a:r>
          </a:p>
          <a:p>
            <a:pPr marL="540000" indent="0" algn="just">
              <a:spcBef>
                <a:spcPts val="0"/>
              </a:spcBef>
              <a:buFont typeface="Wingdings" pitchFamily="2" charset="2"/>
              <a:buChar char="Ø"/>
            </a:pPr>
            <a:endParaRPr lang="el-GR" sz="2000" dirty="0" smtClean="0">
              <a:latin typeface="Arial" pitchFamily="34" charset="0"/>
              <a:cs typeface="Arial" pitchFamily="34" charset="0"/>
            </a:endParaRPr>
          </a:p>
          <a:p>
            <a:pPr marL="540000" indent="0" algn="just">
              <a:spcBef>
                <a:spcPts val="0"/>
              </a:spcBef>
              <a:buFont typeface="Wingdings" pitchFamily="2" charset="2"/>
              <a:buChar char="Ø"/>
            </a:pPr>
            <a:r>
              <a:rPr lang="el-GR" sz="2000" dirty="0" smtClean="0">
                <a:latin typeface="Arial" pitchFamily="34" charset="0"/>
                <a:cs typeface="Arial" pitchFamily="34" charset="0"/>
              </a:rPr>
              <a:t> λουτρό σε μπανιέρα</a:t>
            </a:r>
          </a:p>
          <a:p>
            <a:pPr marL="540000" indent="0" algn="just">
              <a:spcBef>
                <a:spcPts val="0"/>
              </a:spcBef>
              <a:buFont typeface="Wingdings" pitchFamily="2" charset="2"/>
              <a:buChar char="Ø"/>
            </a:pPr>
            <a:endParaRPr lang="el-GR" sz="2000" dirty="0" smtClean="0">
              <a:latin typeface="Arial" pitchFamily="34" charset="0"/>
              <a:cs typeface="Arial" pitchFamily="34" charset="0"/>
            </a:endParaRPr>
          </a:p>
          <a:p>
            <a:pPr marL="540000" indent="0" algn="just">
              <a:spcBef>
                <a:spcPts val="0"/>
              </a:spcBef>
              <a:buFont typeface="Wingdings" pitchFamily="2" charset="2"/>
              <a:buChar char="Ø"/>
            </a:pPr>
            <a:r>
              <a:rPr lang="el-GR" sz="2000" dirty="0" smtClean="0">
                <a:latin typeface="Arial" pitchFamily="34" charset="0"/>
                <a:cs typeface="Arial" pitchFamily="34" charset="0"/>
              </a:rPr>
              <a:t> ντούς για περιπατητικούς ασθενείς</a:t>
            </a:r>
            <a:endParaRPr lang="en-US" sz="2000" dirty="0" smtClean="0">
              <a:latin typeface="Arial" pitchFamily="34" charset="0"/>
              <a:cs typeface="Arial" pitchFamily="34" charset="0"/>
            </a:endParaRPr>
          </a:p>
          <a:p>
            <a:pPr marL="540000" indent="0" algn="r">
              <a:spcBef>
                <a:spcPts val="0"/>
              </a:spcBef>
              <a:buNone/>
            </a:pPr>
            <a:endParaRPr lang="en-US" sz="1100" dirty="0" smtClean="0">
              <a:latin typeface="Arial" pitchFamily="34" charset="0"/>
              <a:cs typeface="Arial" pitchFamily="34" charset="0"/>
            </a:endParaRPr>
          </a:p>
          <a:p>
            <a:pPr marL="540000" indent="0" algn="r">
              <a:spcBef>
                <a:spcPts val="0"/>
              </a:spcBef>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marL="540000" indent="0" algn="r">
              <a:spcBef>
                <a:spcPts val="0"/>
              </a:spcBef>
              <a:buFont typeface="Wingdings" pitchFamily="2" charset="2"/>
              <a:buChar char="Ø"/>
            </a:pPr>
            <a:endParaRPr lang="el-GR" sz="2000" dirty="0" smtClean="0">
              <a:latin typeface="Arial" pitchFamily="34" charset="0"/>
              <a:cs typeface="Arial" pitchFamily="34" charset="0"/>
            </a:endParaRPr>
          </a:p>
          <a:p>
            <a:endParaRPr lang="el-GR" dirty="0"/>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solidFill>
                  <a:schemeClr val="accent1">
                    <a:lumMod val="50000"/>
                  </a:schemeClr>
                </a:solidFill>
                <a:latin typeface="Arial" pitchFamily="34" charset="0"/>
                <a:cs typeface="Arial" pitchFamily="34" charset="0"/>
              </a:rPr>
              <a:t>Απαραίτητος εξοπλισμός για το λουτρό</a:t>
            </a:r>
            <a:endParaRPr lang="el-GR" sz="36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1916832"/>
            <a:ext cx="7704856" cy="4464496"/>
          </a:xfrm>
        </p:spPr>
        <p:txBody>
          <a:bodyPr>
            <a:normAutofit lnSpcReduction="10000"/>
          </a:bodyPr>
          <a:lstStyle/>
          <a:p>
            <a:pPr lvl="0" algn="just">
              <a:buFont typeface="Courier New" pitchFamily="49" charset="0"/>
              <a:buChar char="o"/>
            </a:pPr>
            <a:r>
              <a:rPr lang="el-GR" sz="2000" dirty="0" smtClean="0">
                <a:latin typeface="Arial" pitchFamily="34" charset="0"/>
                <a:cs typeface="Arial" pitchFamily="34" charset="0"/>
              </a:rPr>
              <a:t>Λεκάνη με θερμό νερό 43</a:t>
            </a:r>
            <a:r>
              <a:rPr lang="el-GR" sz="2000" baseline="30000" dirty="0" smtClean="0">
                <a:latin typeface="Arial" pitchFamily="34" charset="0"/>
                <a:cs typeface="Arial" pitchFamily="34" charset="0"/>
              </a:rPr>
              <a:t>ο</a:t>
            </a:r>
            <a:r>
              <a:rPr lang="en-US" sz="2000" dirty="0" smtClean="0">
                <a:latin typeface="Arial" pitchFamily="34" charset="0"/>
                <a:cs typeface="Arial" pitchFamily="34" charset="0"/>
              </a:rPr>
              <a:t>C</a:t>
            </a:r>
            <a:r>
              <a:rPr lang="el-GR" sz="2000" dirty="0" smtClean="0">
                <a:latin typeface="Arial" pitchFamily="34" charset="0"/>
                <a:cs typeface="Arial" pitchFamily="34" charset="0"/>
              </a:rPr>
              <a:t>- 46</a:t>
            </a:r>
            <a:r>
              <a:rPr lang="el-GR" sz="2000" baseline="30000" dirty="0" smtClean="0">
                <a:latin typeface="Arial" pitchFamily="34" charset="0"/>
                <a:cs typeface="Arial" pitchFamily="34" charset="0"/>
              </a:rPr>
              <a:t>ο</a:t>
            </a:r>
            <a:r>
              <a:rPr lang="en-US" sz="2000" dirty="0" smtClean="0">
                <a:latin typeface="Arial" pitchFamily="34" charset="0"/>
                <a:cs typeface="Arial" pitchFamily="34" charset="0"/>
              </a:rPr>
              <a:t>C</a:t>
            </a:r>
            <a:endParaRPr lang="el-GR" sz="2000" dirty="0" smtClean="0">
              <a:latin typeface="Arial" pitchFamily="34" charset="0"/>
              <a:cs typeface="Arial" pitchFamily="34" charset="0"/>
            </a:endParaRPr>
          </a:p>
          <a:p>
            <a:pPr lvl="0" algn="just">
              <a:buFont typeface="Courier New" pitchFamily="49" charset="0"/>
              <a:buChar char="o"/>
            </a:pPr>
            <a:r>
              <a:rPr lang="el-GR" sz="2000" dirty="0" smtClean="0">
                <a:latin typeface="Arial" pitchFamily="34" charset="0"/>
                <a:cs typeface="Arial" pitchFamily="34" charset="0"/>
              </a:rPr>
              <a:t>Σαπούνι και σαπουνοθήκη</a:t>
            </a:r>
          </a:p>
          <a:p>
            <a:pPr lvl="0" algn="just">
              <a:buFont typeface="Courier New" pitchFamily="49" charset="0"/>
              <a:buChar char="o"/>
            </a:pPr>
            <a:r>
              <a:rPr lang="el-GR" sz="2000" dirty="0" smtClean="0">
                <a:latin typeface="Arial" pitchFamily="34" charset="0"/>
                <a:cs typeface="Arial" pitchFamily="34" charset="0"/>
              </a:rPr>
              <a:t>Λευκά είδη που θα χρειασθούν</a:t>
            </a:r>
            <a:r>
              <a:rPr lang="en-US" sz="2000" dirty="0" smtClean="0">
                <a:latin typeface="Arial" pitchFamily="34" charset="0"/>
                <a:cs typeface="Arial" pitchFamily="34" charset="0"/>
              </a:rPr>
              <a:t>: </a:t>
            </a:r>
            <a:r>
              <a:rPr lang="el-GR" sz="2000" dirty="0" smtClean="0">
                <a:latin typeface="Arial" pitchFamily="34" charset="0"/>
                <a:cs typeface="Arial" pitchFamily="34" charset="0"/>
              </a:rPr>
              <a:t>μπουρνούζι, 2 πετσέτες μπάνιου, τεμάχιο υφάσματος για τρίψιμο, καθαρό νυχτικό ή πιτζάμες ή άλλα ρούχα αναλόγως των αναγκών, επιπλέον σεντόνια και πετσέτες.</a:t>
            </a:r>
          </a:p>
          <a:p>
            <a:pPr lvl="0" algn="just">
              <a:buFont typeface="Courier New" pitchFamily="49" charset="0"/>
              <a:buChar char="o"/>
            </a:pPr>
            <a:r>
              <a:rPr lang="el-GR" sz="2000" dirty="0" smtClean="0">
                <a:latin typeface="Arial" pitchFamily="34" charset="0"/>
                <a:cs typeface="Arial" pitchFamily="34" charset="0"/>
              </a:rPr>
              <a:t>Καθαρά γάντια, αν είναι απαραίτητα (π.χ. ύπαρξη σωματικών εκκρίσεων ή ανοιχτών σωματικών βλαβών)</a:t>
            </a:r>
          </a:p>
          <a:p>
            <a:pPr algn="just">
              <a:buFont typeface="Courier New" pitchFamily="49" charset="0"/>
              <a:buChar char="o"/>
            </a:pPr>
            <a:r>
              <a:rPr lang="el-GR" sz="2000" dirty="0" smtClean="0">
                <a:latin typeface="Arial" pitchFamily="34" charset="0"/>
                <a:cs typeface="Arial" pitchFamily="34" charset="0"/>
              </a:rPr>
              <a:t>Προϊόντα ατομικής υγιείνης (αποσμητικό, λοσιόν)</a:t>
            </a:r>
          </a:p>
          <a:p>
            <a:pPr lvl="0" algn="just">
              <a:buFont typeface="Courier New" pitchFamily="49" charset="0"/>
              <a:buChar char="o"/>
            </a:pPr>
            <a:r>
              <a:rPr lang="el-GR" sz="2000" dirty="0" smtClean="0">
                <a:latin typeface="Arial" pitchFamily="34" charset="0"/>
                <a:cs typeface="Arial" pitchFamily="34" charset="0"/>
              </a:rPr>
              <a:t>Ξυριστικά είδη</a:t>
            </a:r>
          </a:p>
          <a:p>
            <a:pPr lvl="0" algn="just">
              <a:buFont typeface="Courier New" pitchFamily="49" charset="0"/>
              <a:buChar char="o"/>
            </a:pPr>
            <a:r>
              <a:rPr lang="el-GR" sz="2000" dirty="0" smtClean="0">
                <a:latin typeface="Arial" pitchFamily="34" charset="0"/>
                <a:cs typeface="Arial" pitchFamily="34" charset="0"/>
              </a:rPr>
              <a:t>Τραπέζι εξοπλισμού λουτρού</a:t>
            </a:r>
          </a:p>
          <a:p>
            <a:pPr lvl="0" algn="just">
              <a:buFont typeface="Courier New" pitchFamily="49" charset="0"/>
              <a:buChar char="o"/>
            </a:pPr>
            <a:r>
              <a:rPr lang="el-GR" sz="2000" dirty="0" smtClean="0">
                <a:latin typeface="Arial" pitchFamily="34" charset="0"/>
                <a:cs typeface="Arial" pitchFamily="34" charset="0"/>
              </a:rPr>
              <a:t>Σάκος άπλυτων</a:t>
            </a:r>
          </a:p>
          <a:p>
            <a:pPr algn="r">
              <a:buNone/>
            </a:pPr>
            <a:endParaRPr lang="en-US" sz="1200" dirty="0" smtClean="0">
              <a:latin typeface="Arial" pitchFamily="34" charset="0"/>
              <a:cs typeface="Arial" pitchFamily="34" charset="0"/>
            </a:endParaRPr>
          </a:p>
          <a:p>
            <a:pPr algn="r">
              <a:buNone/>
            </a:pPr>
            <a:r>
              <a:rPr lang="el-GR" sz="1200" dirty="0" smtClean="0">
                <a:latin typeface="Arial" pitchFamily="34" charset="0"/>
                <a:cs typeface="Arial" pitchFamily="34" charset="0"/>
              </a:rPr>
              <a:t>(«Η νοσηλευτική στην Κλινική Πράξη», </a:t>
            </a:r>
            <a:r>
              <a:rPr lang="en-US" sz="1200" dirty="0" smtClean="0">
                <a:latin typeface="Arial" pitchFamily="34" charset="0"/>
                <a:cs typeface="Arial" pitchFamily="34" charset="0"/>
              </a:rPr>
              <a:t>Berman, Snyder, Jackson)</a:t>
            </a:r>
            <a:endParaRPr lang="el-GR" sz="1200" dirty="0" smtClean="0">
              <a:latin typeface="Arial" pitchFamily="34" charset="0"/>
              <a:cs typeface="Arial" pitchFamily="34" charset="0"/>
            </a:endParaRPr>
          </a:p>
          <a:p>
            <a:pPr algn="r"/>
            <a:endParaRPr lang="el-GR" dirty="0"/>
          </a:p>
        </p:txBody>
      </p:sp>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Διαδικασία</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1700808"/>
            <a:ext cx="7632848" cy="4896544"/>
          </a:xfrm>
        </p:spPr>
        <p:txBody>
          <a:bodyPr>
            <a:normAutofit fontScale="92500"/>
          </a:bodyPr>
          <a:lstStyle/>
          <a:p>
            <a:pPr marL="514350" lvl="0" indent="-514350" algn="just">
              <a:buFont typeface="+mj-lt"/>
              <a:buAutoNum type="arabicPeriod"/>
            </a:pPr>
            <a:r>
              <a:rPr lang="el-GR" sz="2000" dirty="0" smtClean="0">
                <a:latin typeface="Arial" pitchFamily="34" charset="0"/>
                <a:cs typeface="Arial" pitchFamily="34" charset="0"/>
              </a:rPr>
              <a:t>Πρίν την εκτέλεση της διαδικασίας ο νοσηλευτής συστήνεται στον ασθενή, επιβεβαιώνει την ταυτοτητά του και του εξηγεί την διαδικασία του λουτρού. </a:t>
            </a:r>
          </a:p>
          <a:p>
            <a:pPr marL="514350" lvl="0" indent="-514350" algn="just">
              <a:buFont typeface="+mj-lt"/>
              <a:buAutoNum type="arabicPeriod"/>
            </a:pPr>
            <a:endParaRPr lang="el-GR" sz="2000" dirty="0" smtClean="0">
              <a:latin typeface="Arial" pitchFamily="34" charset="0"/>
              <a:cs typeface="Arial" pitchFamily="34" charset="0"/>
            </a:endParaRPr>
          </a:p>
          <a:p>
            <a:pPr marL="514350" lvl="0" indent="-514350" algn="just">
              <a:buFont typeface="+mj-lt"/>
              <a:buAutoNum type="arabicPeriod"/>
            </a:pPr>
            <a:r>
              <a:rPr lang="el-GR" sz="2000" dirty="0" smtClean="0">
                <a:latin typeface="Arial" pitchFamily="34" charset="0"/>
                <a:cs typeface="Arial" pitchFamily="34" charset="0"/>
              </a:rPr>
              <a:t>Ο νοσηλευτής φροντίζει για την υγιεινή των χεριών του και ακολουθεί όλες τις κατάλληλες διαδικασίες για τον έλεγχο των λοιμώξεων.</a:t>
            </a:r>
          </a:p>
          <a:p>
            <a:pPr marL="514350" lvl="0" indent="-514350" algn="just">
              <a:buFont typeface="+mj-lt"/>
              <a:buAutoNum type="arabicPeriod"/>
            </a:pPr>
            <a:endParaRPr lang="el-GR" sz="2000" dirty="0" smtClean="0">
              <a:latin typeface="Arial" pitchFamily="34" charset="0"/>
              <a:cs typeface="Arial" pitchFamily="34" charset="0"/>
            </a:endParaRPr>
          </a:p>
          <a:p>
            <a:pPr marL="514350" lvl="0" indent="-514350" algn="just">
              <a:buFont typeface="+mj-lt"/>
              <a:buAutoNum type="arabicPeriod"/>
            </a:pPr>
            <a:r>
              <a:rPr lang="el-GR" sz="2000" dirty="0" smtClean="0">
                <a:latin typeface="Arial" pitchFamily="34" charset="0"/>
                <a:cs typeface="Arial" pitchFamily="34" charset="0"/>
              </a:rPr>
              <a:t>Εξασφάλιση της ιδιωτικότητας του ασθενή τραβώντας τις κουρτίνες γύρω απο το κρεβάτι του.</a:t>
            </a:r>
          </a:p>
          <a:p>
            <a:pPr marL="514350" lvl="0" indent="-514350" algn="just">
              <a:buFont typeface="+mj-lt"/>
              <a:buAutoNum type="arabicPeriod"/>
            </a:pPr>
            <a:endParaRPr lang="el-GR" sz="2000" dirty="0" smtClean="0">
              <a:latin typeface="Arial" pitchFamily="34" charset="0"/>
              <a:cs typeface="Arial" pitchFamily="34" charset="0"/>
            </a:endParaRPr>
          </a:p>
          <a:p>
            <a:pPr marL="514350" lvl="0" indent="-514350" algn="just">
              <a:buFont typeface="+mj-lt"/>
              <a:buAutoNum type="arabicPeriod"/>
            </a:pPr>
            <a:r>
              <a:rPr lang="el-GR" sz="2000" dirty="0" smtClean="0">
                <a:latin typeface="Arial" pitchFamily="34" charset="0"/>
                <a:cs typeface="Arial" pitchFamily="34" charset="0"/>
              </a:rPr>
              <a:t>Προετοιμασία του ασθενή και του χώρου. Κατά τη διάρκεια του λουτρού εκτιμούμε προσεκτικά κάθε περιοχή του δέρματος.</a:t>
            </a:r>
          </a:p>
          <a:p>
            <a:pPr algn="r">
              <a:buNone/>
            </a:pPr>
            <a:endParaRPr lang="el-GR" sz="1200" dirty="0" smtClean="0">
              <a:latin typeface="Arial" pitchFamily="34" charset="0"/>
              <a:cs typeface="Arial" pitchFamily="34" charset="0"/>
            </a:endParaRPr>
          </a:p>
          <a:p>
            <a:pPr algn="r">
              <a:buNone/>
            </a:pPr>
            <a:endParaRPr lang="en-US" sz="1200" dirty="0" smtClean="0">
              <a:latin typeface="Arial" pitchFamily="34" charset="0"/>
              <a:cs typeface="Arial" pitchFamily="34" charset="0"/>
            </a:endParaRPr>
          </a:p>
          <a:p>
            <a:pPr algn="r">
              <a:buNone/>
            </a:pPr>
            <a:r>
              <a:rPr lang="el-GR" sz="1200" dirty="0" smtClean="0">
                <a:latin typeface="Arial" pitchFamily="34" charset="0"/>
                <a:cs typeface="Arial" pitchFamily="34" charset="0"/>
              </a:rPr>
              <a:t>(«Η νοσηλευτική στην Κλινική Πράξη», </a:t>
            </a:r>
            <a:r>
              <a:rPr lang="en-US" sz="1200" dirty="0" smtClean="0">
                <a:latin typeface="Arial" pitchFamily="34" charset="0"/>
                <a:cs typeface="Arial" pitchFamily="34" charset="0"/>
              </a:rPr>
              <a:t>Berman, Snyder, Jackson)</a:t>
            </a:r>
            <a:endParaRPr lang="el-GR" sz="1200" dirty="0" smtClean="0">
              <a:latin typeface="Arial" pitchFamily="34" charset="0"/>
              <a:cs typeface="Arial" pitchFamily="34" charset="0"/>
            </a:endParaRPr>
          </a:p>
          <a:p>
            <a:pPr algn="r">
              <a:buNone/>
            </a:pPr>
            <a:endParaRPr lang="el-GR" dirty="0"/>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Λουτρό σε κλινήρεις ασθενείς</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1700808"/>
            <a:ext cx="7704856" cy="5157192"/>
          </a:xfrm>
        </p:spPr>
        <p:txBody>
          <a:bodyPr>
            <a:normAutofit lnSpcReduction="10000"/>
          </a:bodyPr>
          <a:lstStyle/>
          <a:p>
            <a:pPr lvl="0" algn="just">
              <a:buFont typeface="Wingdings" pitchFamily="2" charset="2"/>
              <a:buChar char="Ø"/>
            </a:pPr>
            <a:r>
              <a:rPr lang="el-GR" sz="2000" dirty="0" smtClean="0">
                <a:latin typeface="Arial" pitchFamily="34" charset="0"/>
                <a:cs typeface="Arial" pitchFamily="34" charset="0"/>
              </a:rPr>
              <a:t>Σωστή προετοιμασία του κρεβατιού και τοποθέτηση του ασθενή στη σωστή θέση (ύπτια)</a:t>
            </a:r>
            <a:r>
              <a:rPr lang="en-US" sz="2000" dirty="0" smtClean="0">
                <a:latin typeface="Arial" pitchFamily="34" charset="0"/>
                <a:cs typeface="Arial" pitchFamily="34" charset="0"/>
              </a:rPr>
              <a:t>:</a:t>
            </a:r>
            <a:endParaRPr lang="el-GR" sz="2000" dirty="0" smtClean="0">
              <a:latin typeface="Arial" pitchFamily="34" charset="0"/>
              <a:cs typeface="Arial" pitchFamily="34" charset="0"/>
            </a:endParaRPr>
          </a:p>
          <a:p>
            <a:pPr lvl="0" algn="just">
              <a:buFont typeface="Wingdings" pitchFamily="2" charset="2"/>
              <a:buChar char="Ø"/>
            </a:pPr>
            <a:endParaRPr lang="el-GR" sz="2000" dirty="0" smtClean="0">
              <a:latin typeface="Arial" pitchFamily="34" charset="0"/>
              <a:cs typeface="Arial" pitchFamily="34" charset="0"/>
            </a:endParaRPr>
          </a:p>
          <a:p>
            <a:pPr marL="540000" lvl="0" indent="0" algn="just">
              <a:spcBef>
                <a:spcPts val="600"/>
              </a:spcBef>
              <a:buBlip>
                <a:blip r:embed="rId2"/>
              </a:buBlip>
            </a:pPr>
            <a:r>
              <a:rPr lang="el-GR" sz="2000" dirty="0" smtClean="0">
                <a:latin typeface="Arial" pitchFamily="34" charset="0"/>
                <a:cs typeface="Arial" pitchFamily="34" charset="0"/>
              </a:rPr>
              <a:t>  Τοποθέτηση κρεβατιού σε κατάλληλο ύψος. Ο νοσηλευτής κατεβάζει τα προστατευτικά κάγκελα που βρίσκονται προς την μεριά του για την αποφυγή της περιττής σωματικής κόπωσης και την άνεση του ασθενή.</a:t>
            </a:r>
          </a:p>
          <a:p>
            <a:pPr marL="540000" lvl="0" indent="0" algn="just">
              <a:spcBef>
                <a:spcPts val="600"/>
              </a:spcBef>
              <a:buBlip>
                <a:blip r:embed="rId2"/>
              </a:buBlip>
            </a:pPr>
            <a:r>
              <a:rPr lang="el-GR" sz="2000" dirty="0" smtClean="0">
                <a:latin typeface="Arial" pitchFamily="34" charset="0"/>
                <a:cs typeface="Arial" pitchFamily="34" charset="0"/>
              </a:rPr>
              <a:t>  Τοποθετείται μια πετσέτα λουτρού πάνω απο το πανω- σέντονο.</a:t>
            </a:r>
          </a:p>
          <a:p>
            <a:pPr marL="540000" lvl="0" indent="0" algn="just">
              <a:spcBef>
                <a:spcPts val="600"/>
              </a:spcBef>
              <a:buBlip>
                <a:blip r:embed="rId2"/>
              </a:buBlip>
            </a:pPr>
            <a:r>
              <a:rPr lang="el-GR" sz="2000" dirty="0" smtClean="0">
                <a:latin typeface="Arial" pitchFamily="34" charset="0"/>
                <a:cs typeface="Arial" pitchFamily="34" charset="0"/>
              </a:rPr>
              <a:t>  Αφαιρούνται οι πιτζάμες του ασθενούς και διατηρείται ζεστός με το πανω- σέντονο.</a:t>
            </a:r>
          </a:p>
          <a:p>
            <a:pPr marL="540000" lvl="0" indent="0" algn="just">
              <a:spcBef>
                <a:spcPts val="0"/>
              </a:spcBef>
            </a:pPr>
            <a:endParaRPr lang="el-GR" sz="2000" dirty="0" smtClean="0">
              <a:latin typeface="Arial" pitchFamily="34" charset="0"/>
              <a:cs typeface="Arial" pitchFamily="34" charset="0"/>
            </a:endParaRPr>
          </a:p>
          <a:p>
            <a:pPr lvl="0" algn="just">
              <a:buFont typeface="Wingdings" pitchFamily="2" charset="2"/>
              <a:buChar char="Ø"/>
            </a:pPr>
            <a:r>
              <a:rPr lang="el-GR" sz="2000" dirty="0" smtClean="0">
                <a:latin typeface="Arial" pitchFamily="34" charset="0"/>
                <a:cs typeface="Arial" pitchFamily="34" charset="0"/>
              </a:rPr>
              <a:t>Χρησιμοποιείται ένα διπλωμένο πετσετάκι, διότι συγκρατεί καλύτερα το νέρο και την θερμοκρασία του νερού ζεστή και αποφεύγεται το στράγγισμα πάνω στο δέρμα.</a:t>
            </a:r>
          </a:p>
          <a:p>
            <a:pPr algn="r">
              <a:buNone/>
            </a:pPr>
            <a:endParaRPr lang="en-US" sz="1200" dirty="0" smtClean="0">
              <a:latin typeface="Arial" pitchFamily="34" charset="0"/>
              <a:cs typeface="Arial" pitchFamily="34" charset="0"/>
            </a:endParaRPr>
          </a:p>
          <a:p>
            <a:pPr algn="r">
              <a:buNone/>
            </a:pPr>
            <a:r>
              <a:rPr lang="el-GR" sz="1200" dirty="0" smtClean="0">
                <a:latin typeface="Arial" pitchFamily="34" charset="0"/>
                <a:cs typeface="Arial" pitchFamily="34" charset="0"/>
              </a:rPr>
              <a:t>(«Η νοσηλευτική στην Κλινική Πράξη», </a:t>
            </a:r>
            <a:r>
              <a:rPr lang="en-US" sz="1200" dirty="0" smtClean="0">
                <a:latin typeface="Arial" pitchFamily="34" charset="0"/>
                <a:cs typeface="Arial" pitchFamily="34" charset="0"/>
              </a:rPr>
              <a:t>Berman, Snyder, Jackson)</a:t>
            </a:r>
            <a:endParaRPr lang="el-GR" sz="1200" dirty="0" smtClean="0">
              <a:latin typeface="Arial" pitchFamily="34" charset="0"/>
              <a:cs typeface="Arial" pitchFamily="34" charset="0"/>
            </a:endParaRPr>
          </a:p>
          <a:p>
            <a:pPr algn="r">
              <a:buNone/>
            </a:pPr>
            <a:endParaRPr lang="el-GR" dirty="0"/>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Λουτρό σε κλινήρεις ασθενείς</a:t>
            </a:r>
            <a:endParaRPr lang="el-GR" sz="4000" dirty="0">
              <a:solidFill>
                <a:schemeClr val="accent1">
                  <a:lumMod val="50000"/>
                </a:schemeClr>
              </a:solidFill>
            </a:endParaRPr>
          </a:p>
        </p:txBody>
      </p:sp>
      <p:sp>
        <p:nvSpPr>
          <p:cNvPr id="3" name="Content Placeholder 2"/>
          <p:cNvSpPr>
            <a:spLocks noGrp="1"/>
          </p:cNvSpPr>
          <p:nvPr>
            <p:ph idx="1"/>
          </p:nvPr>
        </p:nvSpPr>
        <p:spPr>
          <a:xfrm>
            <a:off x="755576" y="1772816"/>
            <a:ext cx="7704856" cy="4896544"/>
          </a:xfrm>
        </p:spPr>
        <p:txBody>
          <a:bodyPr>
            <a:normAutofit/>
          </a:bodyPr>
          <a:lstStyle/>
          <a:p>
            <a:pPr lvl="0" algn="just">
              <a:buFont typeface="Wingdings" pitchFamily="2" charset="2"/>
              <a:buChar char="Ø"/>
            </a:pPr>
            <a:r>
              <a:rPr lang="el-GR" sz="2000" dirty="0" smtClean="0">
                <a:latin typeface="Arial" pitchFamily="34" charset="0"/>
                <a:cs typeface="Arial" pitchFamily="34" charset="0"/>
              </a:rPr>
              <a:t>Καθαρισμός του προσώπου. Ο καθαρισμός ξεκινά πάντα απο την πιο καθαρή περιοχή προς την περισσότερο ρυπαρή.</a:t>
            </a:r>
          </a:p>
          <a:p>
            <a:pPr lvl="0" algn="just">
              <a:buFont typeface="Wingdings" pitchFamily="2" charset="2"/>
              <a:buChar char="Ø"/>
            </a:pPr>
            <a:endParaRPr lang="el-GR" sz="2000" dirty="0" smtClean="0">
              <a:latin typeface="Arial" pitchFamily="34" charset="0"/>
              <a:cs typeface="Arial" pitchFamily="34" charset="0"/>
            </a:endParaRPr>
          </a:p>
          <a:p>
            <a:pPr lvl="0" algn="just">
              <a:buFont typeface="Wingdings" pitchFamily="2" charset="2"/>
              <a:buChar char="Ø"/>
            </a:pPr>
            <a:r>
              <a:rPr lang="el-GR" sz="2000" dirty="0" smtClean="0">
                <a:latin typeface="Arial" pitchFamily="34" charset="0"/>
                <a:cs typeface="Arial" pitchFamily="34" charset="0"/>
              </a:rPr>
              <a:t>Πλύσιμο χεριών και βραχίονα.</a:t>
            </a:r>
          </a:p>
          <a:p>
            <a:pPr lvl="0" algn="just">
              <a:buFont typeface="Wingdings" pitchFamily="2" charset="2"/>
              <a:buChar char="Ø"/>
            </a:pPr>
            <a:endParaRPr lang="el-GR" sz="2000" dirty="0" smtClean="0">
              <a:latin typeface="Arial" pitchFamily="34" charset="0"/>
              <a:cs typeface="Arial" pitchFamily="34" charset="0"/>
            </a:endParaRPr>
          </a:p>
          <a:p>
            <a:pPr lvl="0" algn="just">
              <a:buFont typeface="Wingdings" pitchFamily="2" charset="2"/>
              <a:buChar char="Ø"/>
            </a:pPr>
            <a:r>
              <a:rPr lang="el-GR" sz="2000" dirty="0" smtClean="0">
                <a:latin typeface="Arial" pitchFamily="34" charset="0"/>
                <a:cs typeface="Arial" pitchFamily="34" charset="0"/>
              </a:rPr>
              <a:t>Πλύσιμο του θώρακα και του κοιλιακού τοιχώματος.</a:t>
            </a:r>
          </a:p>
          <a:p>
            <a:pPr lvl="0" algn="just">
              <a:buFont typeface="Wingdings" pitchFamily="2" charset="2"/>
              <a:buChar char="Ø"/>
            </a:pPr>
            <a:endParaRPr lang="el-GR" sz="2000" dirty="0" smtClean="0">
              <a:latin typeface="Arial" pitchFamily="34" charset="0"/>
              <a:cs typeface="Arial" pitchFamily="34" charset="0"/>
            </a:endParaRPr>
          </a:p>
          <a:p>
            <a:pPr lvl="0" algn="just">
              <a:buFont typeface="Wingdings" pitchFamily="2" charset="2"/>
              <a:buChar char="Ø"/>
            </a:pPr>
            <a:r>
              <a:rPr lang="el-GR" sz="2000" dirty="0" smtClean="0">
                <a:latin typeface="Arial" pitchFamily="34" charset="0"/>
                <a:cs typeface="Arial" pitchFamily="34" charset="0"/>
              </a:rPr>
              <a:t>Καθαρισμός ποδιών και πελμάτων.</a:t>
            </a:r>
          </a:p>
          <a:p>
            <a:pPr lvl="0" algn="just">
              <a:buFont typeface="Wingdings" pitchFamily="2" charset="2"/>
              <a:buChar char="Ø"/>
            </a:pPr>
            <a:endParaRPr lang="el-GR" sz="2000" dirty="0" smtClean="0">
              <a:latin typeface="Arial" pitchFamily="34" charset="0"/>
              <a:cs typeface="Arial" pitchFamily="34" charset="0"/>
            </a:endParaRPr>
          </a:p>
          <a:p>
            <a:pPr lvl="0" algn="just">
              <a:buFont typeface="Wingdings" pitchFamily="2" charset="2"/>
              <a:buChar char="Ø"/>
            </a:pPr>
            <a:r>
              <a:rPr lang="el-GR" sz="2000" dirty="0" smtClean="0">
                <a:latin typeface="Arial" pitchFamily="34" charset="0"/>
                <a:cs typeface="Arial" pitchFamily="34" charset="0"/>
              </a:rPr>
              <a:t>Πλύσιμο ράχης και περίνεου.</a:t>
            </a:r>
          </a:p>
          <a:p>
            <a:pPr lvl="0" algn="just">
              <a:buFont typeface="Wingdings" pitchFamily="2" charset="2"/>
              <a:buChar char="Ø"/>
            </a:pPr>
            <a:endParaRPr lang="el-GR" sz="2000" dirty="0" smtClean="0">
              <a:latin typeface="Arial" pitchFamily="34" charset="0"/>
              <a:cs typeface="Arial" pitchFamily="34" charset="0"/>
            </a:endParaRPr>
          </a:p>
          <a:p>
            <a:pPr lvl="0" algn="just">
              <a:buFont typeface="Wingdings" pitchFamily="2" charset="2"/>
              <a:buChar char="Ø"/>
            </a:pPr>
            <a:r>
              <a:rPr lang="el-GR" sz="2000" dirty="0" smtClean="0">
                <a:latin typeface="Arial" pitchFamily="34" charset="0"/>
                <a:cs typeface="Arial" pitchFamily="34" charset="0"/>
              </a:rPr>
              <a:t>Χρήση λοσιόν ή αποσμητικού.</a:t>
            </a:r>
            <a:endParaRPr lang="en-US" sz="2000" dirty="0" smtClean="0">
              <a:latin typeface="Arial" pitchFamily="34" charset="0"/>
              <a:cs typeface="Arial" pitchFamily="34" charset="0"/>
            </a:endParaRPr>
          </a:p>
          <a:p>
            <a:pPr algn="r">
              <a:buNone/>
            </a:pPr>
            <a:endParaRPr lang="en-US" sz="11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lvl="0" algn="r">
              <a:buFont typeface="Wingdings" pitchFamily="2" charset="2"/>
              <a:buChar char="Ø"/>
            </a:pPr>
            <a:endParaRPr lang="el-GR" sz="2000" dirty="0" smtClean="0">
              <a:latin typeface="Arial" pitchFamily="34" charset="0"/>
              <a:cs typeface="Arial" pitchFamily="34" charset="0"/>
            </a:endParaRPr>
          </a:p>
          <a:p>
            <a:endParaRPr lang="el-GR" dirty="0"/>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Επισημάνσεις για το λουτρό</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1772816"/>
            <a:ext cx="7704856" cy="4824536"/>
          </a:xfrm>
        </p:spPr>
        <p:txBody>
          <a:bodyPr>
            <a:normAutofit/>
          </a:bodyPr>
          <a:lstStyle/>
          <a:p>
            <a:pPr algn="just">
              <a:buFont typeface="Wingdings" pitchFamily="2" charset="2"/>
              <a:buChar char="v"/>
            </a:pPr>
            <a:r>
              <a:rPr lang="el-GR" sz="2000" dirty="0" smtClean="0">
                <a:latin typeface="Arial" pitchFamily="34" charset="0"/>
                <a:cs typeface="Arial" pitchFamily="34" charset="0"/>
              </a:rPr>
              <a:t>Μη χρησιμοποιείται τάλκ γιατί αφυδατώνει το δέρμα και είναι επιβλαβές όταν εισπνέεται.</a:t>
            </a:r>
          </a:p>
          <a:p>
            <a:pPr algn="just">
              <a:buFont typeface="Wingdings" pitchFamily="2" charset="2"/>
              <a:buChar char="v"/>
            </a:pPr>
            <a:r>
              <a:rPr lang="el-GR" sz="2000" dirty="0" smtClean="0">
                <a:latin typeface="Arial" pitchFamily="34" charset="0"/>
                <a:cs typeface="Arial" pitchFamily="34" charset="0"/>
              </a:rPr>
              <a:t>Προστατεύουμε τους ηλικιωμένους και τα παιδιά από τα εγκαύματα λόγω ζεστού νερού.</a:t>
            </a: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just">
              <a:buFont typeface="Wingdings" pitchFamily="2" charset="2"/>
              <a:buChar char="v"/>
            </a:pPr>
            <a:endParaRPr lang="el-GR" sz="2000" dirty="0" smtClean="0">
              <a:latin typeface="Arial" pitchFamily="34" charset="0"/>
              <a:cs typeface="Arial" pitchFamily="34" charset="0"/>
            </a:endParaRPr>
          </a:p>
          <a:p>
            <a:pPr algn="just">
              <a:buFont typeface="Wingdings" pitchFamily="2" charset="2"/>
              <a:buChar char="v"/>
            </a:pPr>
            <a:r>
              <a:rPr lang="el-GR" sz="2000" dirty="0" smtClean="0">
                <a:latin typeface="Arial" pitchFamily="34" charset="0"/>
                <a:cs typeface="Arial" pitchFamily="34" charset="0"/>
              </a:rPr>
              <a:t>Δίνουμε ιδιαίτερη προσοχή στον καθαρισμό των γλουτιαίων πτυχών και παρατηρούμε εάν υπάρχει ερυθρότητα ή λύση δέρματος στην ιερή περιοχή.</a:t>
            </a:r>
          </a:p>
          <a:p>
            <a:pPr algn="just">
              <a:buFont typeface="Wingdings" pitchFamily="2" charset="2"/>
              <a:buChar char="v"/>
            </a:pPr>
            <a:r>
              <a:rPr lang="el-GR" sz="2000" dirty="0" smtClean="0">
                <a:latin typeface="Arial" pitchFamily="34" charset="0"/>
                <a:cs typeface="Arial" pitchFamily="34" charset="0"/>
              </a:rPr>
              <a:t>Για την αφαίρεση του νυκτικού από τον ασθενή που έχει ενδοφλέβιο ορό, αφαιρούμε πρώτα από το χέρι που δεν έχει τον φλεβοκαθετήρα και μετα περνάμε την συσκευή από το μανίκι του νυκτικού. </a:t>
            </a:r>
          </a:p>
          <a:p>
            <a:pPr algn="r">
              <a:buNone/>
            </a:pPr>
            <a:r>
              <a:rPr lang="en-US" sz="1100" dirty="0" smtClean="0">
                <a:latin typeface="Arial" pitchFamily="34" charset="0"/>
                <a:cs typeface="Arial" pitchFamily="34" charset="0"/>
              </a:rPr>
              <a:t>(</a:t>
            </a:r>
            <a:r>
              <a:rPr lang="el-GR" sz="1100" dirty="0" smtClean="0">
                <a:latin typeface="Arial" pitchFamily="34" charset="0"/>
                <a:cs typeface="Arial" pitchFamily="34" charset="0"/>
              </a:rPr>
              <a:t>Κλινικές νοσηλευτικές δεξιότητες &amp; νοσηλευτική διεργασία, </a:t>
            </a:r>
            <a:r>
              <a:rPr lang="en-US" sz="1100" dirty="0" smtClean="0">
                <a:latin typeface="Arial" pitchFamily="34" charset="0"/>
                <a:cs typeface="Arial" pitchFamily="34" charset="0"/>
              </a:rPr>
              <a:t>Pamela Lynn)</a:t>
            </a:r>
            <a:endParaRPr lang="el-GR" sz="1100" dirty="0" smtClean="0">
              <a:latin typeface="Arial" pitchFamily="34" charset="0"/>
              <a:cs typeface="Arial" pitchFamily="34" charset="0"/>
            </a:endParaRPr>
          </a:p>
          <a:p>
            <a:pPr algn="r">
              <a:buNone/>
            </a:pPr>
            <a:endParaRPr lang="el-GR" sz="4000" dirty="0" smtClean="0">
              <a:latin typeface="Arial" pitchFamily="34" charset="0"/>
              <a:cs typeface="Arial" pitchFamily="34" charset="0"/>
            </a:endParaRPr>
          </a:p>
          <a:p>
            <a:pPr algn="r">
              <a:buNone/>
            </a:pPr>
            <a:endParaRPr lang="el-GR" sz="2000" dirty="0" smtClean="0">
              <a:latin typeface="Arial" pitchFamily="34" charset="0"/>
              <a:cs typeface="Arial" pitchFamily="34" charset="0"/>
            </a:endParaRPr>
          </a:p>
          <a:p>
            <a:pPr algn="just">
              <a:buFont typeface="Wingdings" pitchFamily="2" charset="2"/>
              <a:buChar char="v"/>
            </a:pPr>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solidFill>
                  <a:schemeClr val="accent1">
                    <a:lumMod val="50000"/>
                  </a:schemeClr>
                </a:solidFill>
                <a:latin typeface="Arial" pitchFamily="34" charset="0"/>
                <a:cs typeface="Arial" pitchFamily="34" charset="0"/>
              </a:rPr>
              <a:t>Φροντίδα περινεϊκής περιοχής</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1916832"/>
            <a:ext cx="7632848" cy="4941168"/>
          </a:xfrm>
        </p:spPr>
        <p:txBody>
          <a:bodyPr>
            <a:normAutofit/>
          </a:bodyPr>
          <a:lstStyle/>
          <a:p>
            <a:pPr lvl="0" algn="just">
              <a:buFont typeface="Wingdings" pitchFamily="2" charset="2"/>
              <a:buChar char="Æ"/>
            </a:pPr>
            <a:r>
              <a:rPr lang="el-GR" sz="2000" dirty="0" smtClean="0">
                <a:latin typeface="Arial" pitchFamily="34" charset="0"/>
                <a:cs typeface="Arial" pitchFamily="34" charset="0"/>
              </a:rPr>
              <a:t>Η φροντίδα της περινεϊκής περιοχής σε ασθενείς που είναι κλινήρεις, προκαλεί αμηχανία τόσο στους ίδιους όσο και στους νοσηλευτές, όταν χειρίζονται ασθενείς του άλλου φύλου.</a:t>
            </a:r>
          </a:p>
          <a:p>
            <a:pPr lvl="0" algn="just">
              <a:buFont typeface="Wingdings" pitchFamily="2" charset="2"/>
              <a:buChar char="Æ"/>
            </a:pPr>
            <a:r>
              <a:rPr lang="en-US" sz="2000" dirty="0" smtClean="0">
                <a:latin typeface="Arial" pitchFamily="34" charset="0"/>
                <a:cs typeface="Arial" pitchFamily="34" charset="0"/>
              </a:rPr>
              <a:t>O</a:t>
            </a:r>
            <a:r>
              <a:rPr lang="el-GR" sz="2000" dirty="0" smtClean="0">
                <a:latin typeface="Arial" pitchFamily="34" charset="0"/>
                <a:cs typeface="Arial" pitchFamily="34" charset="0"/>
              </a:rPr>
              <a:t>ι περισσότεροι ασθενείς που έχουν ανάγκη βοήθειας για την προσώπική τους υγιεινή, είναι δυνατόν να αυτό- εξυπηρετηθούν αφού ο νοσηλευτής τους δώσει υγρή πετσέτα και σαπούνι, νερό για ξέβγαλμα και μετά στεγνή πετσέτα για το σκούπισμα.</a:t>
            </a:r>
          </a:p>
          <a:p>
            <a:pPr lvl="0" algn="just">
              <a:buFont typeface="Wingdings" pitchFamily="2" charset="2"/>
              <a:buChar char="Æ"/>
            </a:pPr>
            <a:r>
              <a:rPr lang="el-GR" sz="2000" dirty="0" smtClean="0">
                <a:latin typeface="Arial" pitchFamily="34" charset="0"/>
                <a:cs typeface="Arial" pitchFamily="34" charset="0"/>
              </a:rPr>
              <a:t>Πάντα ο καθαρισμός πρέπει να γίνεται με φορά από την καθαρή περιοχή προς τη βρώμικη.</a:t>
            </a:r>
          </a:p>
          <a:p>
            <a:pPr lvl="0" algn="just">
              <a:buFont typeface="Wingdings" pitchFamily="2" charset="2"/>
              <a:buChar char="Æ"/>
            </a:pPr>
            <a:r>
              <a:rPr lang="el-GR" sz="2000" dirty="0" smtClean="0">
                <a:latin typeface="Arial" pitchFamily="34" charset="0"/>
                <a:cs typeface="Arial" pitchFamily="34" charset="0"/>
              </a:rPr>
              <a:t>Στις γυναίκες ο καθαρισμός γίνεται απο μπροστά προς τα πίσω. </a:t>
            </a:r>
          </a:p>
          <a:p>
            <a:pPr lvl="0" algn="just">
              <a:buFont typeface="Wingdings" pitchFamily="2" charset="2"/>
              <a:buChar char="Æ"/>
            </a:pPr>
            <a:r>
              <a:rPr lang="el-GR" sz="2000" dirty="0" smtClean="0">
                <a:latin typeface="Arial" pitchFamily="34" charset="0"/>
                <a:cs typeface="Arial" pitchFamily="34" charset="0"/>
              </a:rPr>
              <a:t>Στους άνδρες καθαρίζουμε το ουρηθρικό στόμιο με κυκλικές κινήσεις από το κέντρο και γύρω από τη βάλανο.</a:t>
            </a:r>
          </a:p>
          <a:p>
            <a:pPr lvl="0" algn="r">
              <a:buNone/>
            </a:pPr>
            <a:endParaRPr lang="el-GR" sz="1100" dirty="0" smtClean="0">
              <a:latin typeface="Arial" pitchFamily="34" charset="0"/>
              <a:cs typeface="Arial" pitchFamily="34" charset="0"/>
            </a:endParaRPr>
          </a:p>
          <a:p>
            <a:pPr lvl="0" algn="r">
              <a:buNone/>
            </a:pPr>
            <a:endParaRPr lang="el-GR" sz="1100" dirty="0" smtClean="0">
              <a:latin typeface="Arial" pitchFamily="34" charset="0"/>
              <a:cs typeface="Arial" pitchFamily="34" charset="0"/>
            </a:endParaRPr>
          </a:p>
          <a:p>
            <a:pPr lvl="0"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lvl="0" algn="just">
              <a:buFont typeface="Wingdings" pitchFamily="2" charset="2"/>
              <a:buChar char="Æ"/>
            </a:pPr>
            <a:endParaRPr lang="el-GR" sz="2000" dirty="0" smtClean="0">
              <a:latin typeface="Arial" pitchFamily="34" charset="0"/>
              <a:cs typeface="Arial" pitchFamily="34" charset="0"/>
            </a:endParaRPr>
          </a:p>
          <a:p>
            <a:pPr>
              <a:buBlip>
                <a:blip r:embed="rId2"/>
              </a:buBlip>
            </a:pPr>
            <a:endParaRPr lang="el-GR" dirty="0"/>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Διαδικασία</a:t>
            </a:r>
            <a:endParaRPr lang="el-GR" sz="4000" dirty="0"/>
          </a:p>
        </p:txBody>
      </p:sp>
      <p:pic>
        <p:nvPicPr>
          <p:cNvPr id="1026" name="Picture 2" descr="C:\Users\zografia\Desktop\en1300916.jpg"/>
          <p:cNvPicPr>
            <a:picLocks noChangeAspect="1" noChangeArrowheads="1"/>
          </p:cNvPicPr>
          <p:nvPr/>
        </p:nvPicPr>
        <p:blipFill>
          <a:blip r:embed="rId3" cstate="print"/>
          <a:srcRect/>
          <a:stretch>
            <a:fillRect/>
          </a:stretch>
        </p:blipFill>
        <p:spPr bwMode="auto">
          <a:xfrm>
            <a:off x="611560" y="1844825"/>
            <a:ext cx="2457830" cy="252027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p:cNvSpPr txBox="1"/>
          <p:nvPr/>
        </p:nvSpPr>
        <p:spPr>
          <a:xfrm>
            <a:off x="3203848" y="1916832"/>
            <a:ext cx="2736304" cy="584775"/>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l-GR" sz="1600" dirty="0" smtClean="0">
                <a:latin typeface="Arial" pitchFamily="34" charset="0"/>
                <a:cs typeface="Arial" pitchFamily="34" charset="0"/>
              </a:rPr>
              <a:t>Ο καθαρισμός γίνεται από μπροστά προς τα πίσω.</a:t>
            </a:r>
            <a:endParaRPr lang="el-GR" sz="1600" dirty="0"/>
          </a:p>
        </p:txBody>
      </p:sp>
      <p:pic>
        <p:nvPicPr>
          <p:cNvPr id="1027" name="Picture 3" descr="C:\Users\zografia\Desktop\Χωρίς τίτλο.png"/>
          <p:cNvPicPr>
            <a:picLocks noChangeAspect="1" noChangeArrowheads="1"/>
          </p:cNvPicPr>
          <p:nvPr/>
        </p:nvPicPr>
        <p:blipFill>
          <a:blip r:embed="rId4" cstate="print"/>
          <a:srcRect/>
          <a:stretch>
            <a:fillRect/>
          </a:stretch>
        </p:blipFill>
        <p:spPr bwMode="auto">
          <a:xfrm>
            <a:off x="5652120" y="3717032"/>
            <a:ext cx="2880320" cy="27363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2555776" y="5229200"/>
            <a:ext cx="2952328" cy="1077218"/>
          </a:xfrm>
          <a:prstGeom prst="rect">
            <a:avLst/>
          </a:prstGeom>
          <a:no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l-GR" sz="1600" dirty="0" smtClean="0">
                <a:latin typeface="Arial" pitchFamily="34" charset="0"/>
                <a:cs typeface="Arial" pitchFamily="34" charset="0"/>
              </a:rPr>
              <a:t>Καθαρισμός του ουρηθρικού στομίου με κυκλικές κινήσεις από το κέντρο και γύρω από τη βάλανο.</a:t>
            </a:r>
            <a:endParaRPr lang="el-GR" sz="1600" dirty="0"/>
          </a:p>
        </p:txBody>
      </p:sp>
    </p:spTree>
  </p:cSld>
  <p:clrMapOvr>
    <a:masterClrMapping/>
  </p:clrMapOvr>
  <p:transition>
    <p:plu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solidFill>
                  <a:schemeClr val="accent1">
                    <a:lumMod val="50000"/>
                  </a:schemeClr>
                </a:solidFill>
                <a:latin typeface="Arial" pitchFamily="34" charset="0"/>
                <a:cs typeface="Arial" pitchFamily="34" charset="0"/>
              </a:rPr>
              <a:t>Φροντίδα περινεϊκής περιοχής</a:t>
            </a:r>
            <a:endParaRPr lang="el-GR" sz="4000" dirty="0"/>
          </a:p>
        </p:txBody>
      </p:sp>
      <p:sp>
        <p:nvSpPr>
          <p:cNvPr id="3" name="Content Placeholder 2"/>
          <p:cNvSpPr>
            <a:spLocks noGrp="1"/>
          </p:cNvSpPr>
          <p:nvPr>
            <p:ph idx="1"/>
          </p:nvPr>
        </p:nvSpPr>
        <p:spPr>
          <a:xfrm>
            <a:off x="683568" y="1772816"/>
            <a:ext cx="7776864" cy="5085184"/>
          </a:xfrm>
        </p:spPr>
        <p:txBody>
          <a:bodyPr>
            <a:normAutofit/>
          </a:bodyPr>
          <a:lstStyle/>
          <a:p>
            <a:pPr>
              <a:buNone/>
            </a:pPr>
            <a:r>
              <a:rPr lang="el-GR" sz="2000" dirty="0" smtClean="0">
                <a:latin typeface="Arial" pitchFamily="34" charset="0"/>
                <a:cs typeface="Arial" pitchFamily="34" charset="0"/>
              </a:rPr>
              <a:t>Ο νοσηλευτής εξετάζει για τυχόν</a:t>
            </a:r>
            <a:r>
              <a:rPr lang="en-US" sz="2000" dirty="0" smtClean="0">
                <a:latin typeface="Arial" pitchFamily="34" charset="0"/>
                <a:cs typeface="Arial" pitchFamily="34" charset="0"/>
              </a:rPr>
              <a:t>:</a:t>
            </a:r>
            <a:endParaRPr lang="el-GR" sz="2000" dirty="0" smtClean="0">
              <a:latin typeface="Arial" pitchFamily="34" charset="0"/>
              <a:cs typeface="Arial" pitchFamily="34" charset="0"/>
            </a:endParaRPr>
          </a:p>
          <a:p>
            <a:pPr>
              <a:buNone/>
            </a:pPr>
            <a:endParaRPr lang="el-GR" sz="2000" dirty="0" smtClean="0">
              <a:latin typeface="Arial" pitchFamily="34" charset="0"/>
              <a:cs typeface="Arial" pitchFamily="34" charset="0"/>
            </a:endParaRPr>
          </a:p>
          <a:p>
            <a:pPr marL="720000" lvl="0"/>
            <a:r>
              <a:rPr lang="el-GR" sz="2000" dirty="0" smtClean="0">
                <a:latin typeface="Arial" pitchFamily="34" charset="0"/>
                <a:cs typeface="Arial" pitchFamily="34" charset="0"/>
              </a:rPr>
              <a:t>Ερεθισμό, εκδορές, φλεγμονή, οίδημα</a:t>
            </a:r>
          </a:p>
          <a:p>
            <a:pPr marL="445680" lvl="0" indent="0">
              <a:buNone/>
            </a:pPr>
            <a:endParaRPr lang="el-GR" sz="2000" dirty="0" smtClean="0">
              <a:latin typeface="Arial" pitchFamily="34" charset="0"/>
              <a:cs typeface="Arial" pitchFamily="34" charset="0"/>
            </a:endParaRPr>
          </a:p>
          <a:p>
            <a:pPr marL="720000" lvl="0"/>
            <a:r>
              <a:rPr lang="el-GR" sz="2000" dirty="0" smtClean="0">
                <a:latin typeface="Arial" pitchFamily="34" charset="0"/>
                <a:cs typeface="Arial" pitchFamily="34" charset="0"/>
              </a:rPr>
              <a:t>Δυσοσμία, άλγος ή ευαισθησία</a:t>
            </a:r>
          </a:p>
          <a:p>
            <a:pPr marL="720000" lvl="0"/>
            <a:endParaRPr lang="el-GR" sz="2000" dirty="0" smtClean="0">
              <a:latin typeface="Arial" pitchFamily="34" charset="0"/>
              <a:cs typeface="Arial" pitchFamily="34" charset="0"/>
            </a:endParaRPr>
          </a:p>
          <a:p>
            <a:pPr marL="720000" lvl="0"/>
            <a:r>
              <a:rPr lang="el-GR" sz="2000" dirty="0" smtClean="0">
                <a:latin typeface="Arial" pitchFamily="34" charset="0"/>
                <a:cs typeface="Arial" pitchFamily="34" charset="0"/>
              </a:rPr>
              <a:t>Ακράτεια ούρων ή κοπράνων</a:t>
            </a:r>
          </a:p>
          <a:p>
            <a:pPr marL="720000" lvl="0"/>
            <a:endParaRPr lang="el-GR" sz="2000" dirty="0" smtClean="0">
              <a:latin typeface="Arial" pitchFamily="34" charset="0"/>
              <a:cs typeface="Arial" pitchFamily="34" charset="0"/>
            </a:endParaRPr>
          </a:p>
          <a:p>
            <a:pPr marL="720000" lvl="0"/>
            <a:r>
              <a:rPr lang="el-GR" sz="2000" dirty="0" smtClean="0">
                <a:latin typeface="Arial" pitchFamily="34" charset="0"/>
                <a:cs typeface="Arial" pitchFamily="34" charset="0"/>
              </a:rPr>
              <a:t>Πρόσφατη χειρουργική επέμβαση</a:t>
            </a:r>
          </a:p>
          <a:p>
            <a:pPr marL="720000" lvl="0"/>
            <a:endParaRPr lang="el-GR" sz="2000" dirty="0" smtClean="0">
              <a:latin typeface="Arial" pitchFamily="34" charset="0"/>
              <a:cs typeface="Arial" pitchFamily="34" charset="0"/>
            </a:endParaRPr>
          </a:p>
          <a:p>
            <a:pPr marL="720000" lvl="0"/>
            <a:r>
              <a:rPr lang="el-GR" sz="2000" dirty="0" smtClean="0">
                <a:latin typeface="Arial" pitchFamily="34" charset="0"/>
                <a:cs typeface="Arial" pitchFamily="34" charset="0"/>
              </a:rPr>
              <a:t>Παρουσία μόνιμου ουροκαθετήρα</a:t>
            </a:r>
          </a:p>
          <a:p>
            <a:pPr marL="720000" algn="r">
              <a:buNone/>
            </a:pPr>
            <a:endParaRPr lang="el-GR" sz="1100" dirty="0" smtClean="0">
              <a:latin typeface="Arial" pitchFamily="34" charset="0"/>
              <a:cs typeface="Arial" pitchFamily="34" charset="0"/>
            </a:endParaRPr>
          </a:p>
          <a:p>
            <a:pPr marL="720000"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marL="720000" lvl="0" algn="r">
              <a:buNone/>
            </a:pPr>
            <a:endParaRPr lang="el-GR" sz="2000" dirty="0" smtClean="0">
              <a:latin typeface="Arial" pitchFamily="34" charset="0"/>
              <a:cs typeface="Arial" pitchFamily="34" charset="0"/>
            </a:endParaRPr>
          </a:p>
          <a:p>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Απαραίτητος εξοπλισμός</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1772816"/>
            <a:ext cx="7632848" cy="4464496"/>
          </a:xfrm>
        </p:spPr>
        <p:txBody>
          <a:bodyPr>
            <a:normAutofit/>
          </a:bodyPr>
          <a:lstStyle/>
          <a:p>
            <a:pPr lvl="0">
              <a:buFont typeface="Courier New" pitchFamily="49" charset="0"/>
              <a:buChar char="o"/>
            </a:pPr>
            <a:r>
              <a:rPr lang="el-GR" sz="2000" dirty="0" smtClean="0">
                <a:latin typeface="Arial" pitchFamily="34" charset="0"/>
                <a:cs typeface="Arial" pitchFamily="34" charset="0"/>
              </a:rPr>
              <a:t>Πετσέτα λουτρού</a:t>
            </a:r>
          </a:p>
          <a:p>
            <a:pPr lvl="0">
              <a:buFont typeface="Courier New" pitchFamily="49" charset="0"/>
              <a:buChar char="o"/>
            </a:pPr>
            <a:endParaRPr lang="el-GR" sz="2000" dirty="0" smtClean="0">
              <a:latin typeface="Arial" pitchFamily="34" charset="0"/>
              <a:cs typeface="Arial" pitchFamily="34" charset="0"/>
            </a:endParaRPr>
          </a:p>
          <a:p>
            <a:pPr lvl="0">
              <a:buFont typeface="Courier New" pitchFamily="49" charset="0"/>
              <a:buChar char="o"/>
            </a:pPr>
            <a:r>
              <a:rPr lang="el-GR" sz="2000" dirty="0" smtClean="0">
                <a:latin typeface="Arial" pitchFamily="34" charset="0"/>
                <a:cs typeface="Arial" pitchFamily="34" charset="0"/>
              </a:rPr>
              <a:t>Σεντόνι</a:t>
            </a:r>
          </a:p>
          <a:p>
            <a:pPr lvl="0">
              <a:buFont typeface="Courier New" pitchFamily="49" charset="0"/>
              <a:buChar char="o"/>
            </a:pPr>
            <a:endParaRPr lang="el-GR" sz="2000" dirty="0" smtClean="0">
              <a:latin typeface="Arial" pitchFamily="34" charset="0"/>
              <a:cs typeface="Arial" pitchFamily="34" charset="0"/>
            </a:endParaRPr>
          </a:p>
          <a:p>
            <a:pPr lvl="0">
              <a:buFont typeface="Courier New" pitchFamily="49" charset="0"/>
              <a:buChar char="o"/>
            </a:pPr>
            <a:r>
              <a:rPr lang="el-GR" sz="2000" dirty="0" smtClean="0">
                <a:latin typeface="Arial" pitchFamily="34" charset="0"/>
                <a:cs typeface="Arial" pitchFamily="34" charset="0"/>
              </a:rPr>
              <a:t>Καθαρά γάντια</a:t>
            </a:r>
          </a:p>
          <a:p>
            <a:pPr lvl="0">
              <a:buFont typeface="Courier New" pitchFamily="49" charset="0"/>
              <a:buChar char="o"/>
            </a:pPr>
            <a:endParaRPr lang="el-GR" sz="2000" dirty="0" smtClean="0">
              <a:latin typeface="Arial" pitchFamily="34" charset="0"/>
              <a:cs typeface="Arial" pitchFamily="34" charset="0"/>
            </a:endParaRPr>
          </a:p>
          <a:p>
            <a:pPr lvl="0">
              <a:buFont typeface="Courier New" pitchFamily="49" charset="0"/>
              <a:buChar char="o"/>
            </a:pPr>
            <a:r>
              <a:rPr lang="el-GR" sz="2000" dirty="0" smtClean="0">
                <a:latin typeface="Arial" pitchFamily="34" charset="0"/>
                <a:cs typeface="Arial" pitchFamily="34" charset="0"/>
              </a:rPr>
              <a:t>Λεκάνη με ζεστό νερό θερμοκρασίας 43</a:t>
            </a:r>
            <a:r>
              <a:rPr lang="el-GR" sz="2000" baseline="30000" dirty="0" smtClean="0">
                <a:latin typeface="Arial" pitchFamily="34" charset="0"/>
                <a:cs typeface="Arial" pitchFamily="34" charset="0"/>
              </a:rPr>
              <a:t>ο</a:t>
            </a:r>
            <a:r>
              <a:rPr lang="en-US" sz="2000" dirty="0" smtClean="0">
                <a:latin typeface="Arial" pitchFamily="34" charset="0"/>
                <a:cs typeface="Arial" pitchFamily="34" charset="0"/>
              </a:rPr>
              <a:t>C</a:t>
            </a:r>
            <a:r>
              <a:rPr lang="el-GR" sz="2000" dirty="0" smtClean="0">
                <a:latin typeface="Arial" pitchFamily="34" charset="0"/>
                <a:cs typeface="Arial" pitchFamily="34" charset="0"/>
              </a:rPr>
              <a:t>– 46</a:t>
            </a:r>
            <a:r>
              <a:rPr lang="el-GR" sz="2000" baseline="30000" dirty="0" smtClean="0">
                <a:latin typeface="Arial" pitchFamily="34" charset="0"/>
                <a:cs typeface="Arial" pitchFamily="34" charset="0"/>
              </a:rPr>
              <a:t>ο</a:t>
            </a:r>
            <a:r>
              <a:rPr lang="en-US" sz="2000" dirty="0" smtClean="0">
                <a:latin typeface="Arial" pitchFamily="34" charset="0"/>
                <a:cs typeface="Arial" pitchFamily="34" charset="0"/>
              </a:rPr>
              <a:t>C</a:t>
            </a:r>
            <a:endParaRPr lang="el-GR" sz="2000" dirty="0" smtClean="0">
              <a:latin typeface="Arial" pitchFamily="34" charset="0"/>
              <a:cs typeface="Arial" pitchFamily="34" charset="0"/>
            </a:endParaRPr>
          </a:p>
          <a:p>
            <a:pPr lvl="0">
              <a:buFont typeface="Courier New" pitchFamily="49" charset="0"/>
              <a:buChar char="o"/>
            </a:pPr>
            <a:endParaRPr lang="el-GR" sz="2000" dirty="0" smtClean="0">
              <a:latin typeface="Arial" pitchFamily="34" charset="0"/>
              <a:cs typeface="Arial" pitchFamily="34" charset="0"/>
            </a:endParaRPr>
          </a:p>
          <a:p>
            <a:pPr lvl="0">
              <a:buFont typeface="Courier New" pitchFamily="49" charset="0"/>
              <a:buChar char="o"/>
            </a:pPr>
            <a:r>
              <a:rPr lang="el-GR" sz="2000" dirty="0" smtClean="0">
                <a:latin typeface="Arial" pitchFamily="34" charset="0"/>
                <a:cs typeface="Arial" pitchFamily="34" charset="0"/>
              </a:rPr>
              <a:t>Σαπούνι</a:t>
            </a:r>
          </a:p>
          <a:p>
            <a:pPr lvl="0">
              <a:buFont typeface="Courier New" pitchFamily="49" charset="0"/>
              <a:buChar char="o"/>
            </a:pPr>
            <a:endParaRPr lang="el-GR" sz="2000" dirty="0" smtClean="0">
              <a:latin typeface="Arial" pitchFamily="34" charset="0"/>
              <a:cs typeface="Arial" pitchFamily="34" charset="0"/>
            </a:endParaRPr>
          </a:p>
          <a:p>
            <a:pPr lvl="0">
              <a:buFont typeface="Courier New" pitchFamily="49" charset="0"/>
              <a:buChar char="o"/>
            </a:pPr>
            <a:r>
              <a:rPr lang="el-GR" sz="2000" dirty="0" smtClean="0">
                <a:latin typeface="Arial" pitchFamily="34" charset="0"/>
                <a:cs typeface="Arial" pitchFamily="34" charset="0"/>
              </a:rPr>
              <a:t>Πετσετάκι</a:t>
            </a: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lvl="0" algn="r">
              <a:buNone/>
            </a:pPr>
            <a:endParaRPr lang="el-GR" sz="2000" dirty="0" smtClean="0">
              <a:latin typeface="Arial" pitchFamily="34" charset="0"/>
              <a:cs typeface="Arial" pitchFamily="34" charset="0"/>
            </a:endParaRPr>
          </a:p>
          <a:p>
            <a:endParaRPr lang="el-GR" dirty="0"/>
          </a:p>
        </p:txBody>
      </p:sp>
    </p:spTree>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Ποιός την παρέχει;</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p:txBody>
          <a:bodyPr/>
          <a:lstStyle/>
          <a:p>
            <a:pPr>
              <a:lnSpc>
                <a:spcPct val="90000"/>
              </a:lnSpc>
            </a:pPr>
            <a:endParaRPr lang="el-GR" dirty="0" smtClean="0"/>
          </a:p>
          <a:p>
            <a:pPr>
              <a:lnSpc>
                <a:spcPct val="90000"/>
              </a:lnSpc>
              <a:buFont typeface="Courier New" pitchFamily="49" charset="0"/>
              <a:buChar char="o"/>
            </a:pPr>
            <a:r>
              <a:rPr lang="el-GR" sz="2000" dirty="0" smtClean="0">
                <a:latin typeface="Arial" pitchFamily="34" charset="0"/>
                <a:cs typeface="Arial" pitchFamily="34" charset="0"/>
              </a:rPr>
              <a:t>Ο επαγγελματίας υγείας</a:t>
            </a:r>
          </a:p>
          <a:p>
            <a:pPr>
              <a:lnSpc>
                <a:spcPct val="90000"/>
              </a:lnSpc>
              <a:buFont typeface="Courier New" pitchFamily="49" charset="0"/>
              <a:buChar char="o"/>
            </a:pPr>
            <a:endParaRPr lang="el-GR" sz="2000" dirty="0" smtClean="0">
              <a:latin typeface="Arial" pitchFamily="34" charset="0"/>
              <a:cs typeface="Arial" pitchFamily="34" charset="0"/>
            </a:endParaRPr>
          </a:p>
          <a:p>
            <a:pPr>
              <a:lnSpc>
                <a:spcPct val="90000"/>
              </a:lnSpc>
              <a:buFont typeface="Courier New" pitchFamily="49" charset="0"/>
              <a:buChar char="o"/>
            </a:pPr>
            <a:r>
              <a:rPr lang="el-GR" sz="2000" dirty="0" smtClean="0">
                <a:latin typeface="Arial" pitchFamily="34" charset="0"/>
                <a:cs typeface="Arial" pitchFamily="34" charset="0"/>
              </a:rPr>
              <a:t>Η οικογένεια</a:t>
            </a:r>
          </a:p>
          <a:p>
            <a:pPr>
              <a:lnSpc>
                <a:spcPct val="90000"/>
              </a:lnSpc>
              <a:buFont typeface="Courier New" pitchFamily="49" charset="0"/>
              <a:buChar char="o"/>
            </a:pPr>
            <a:endParaRPr lang="el-GR" sz="2000" dirty="0" smtClean="0">
              <a:latin typeface="Arial" pitchFamily="34" charset="0"/>
              <a:cs typeface="Arial" pitchFamily="34" charset="0"/>
            </a:endParaRPr>
          </a:p>
          <a:p>
            <a:pPr>
              <a:lnSpc>
                <a:spcPct val="90000"/>
              </a:lnSpc>
              <a:buFont typeface="Courier New" pitchFamily="49" charset="0"/>
              <a:buChar char="o"/>
            </a:pPr>
            <a:r>
              <a:rPr lang="el-GR" sz="2000" dirty="0" smtClean="0">
                <a:latin typeface="Arial" pitchFamily="34" charset="0"/>
                <a:cs typeface="Arial" pitchFamily="34" charset="0"/>
              </a:rPr>
              <a:t>Μόνος του ο ασθενής</a:t>
            </a:r>
            <a:endParaRPr lang="en-US" sz="2000" dirty="0" smtClean="0">
              <a:latin typeface="Arial" pitchFamily="34" charset="0"/>
              <a:cs typeface="Arial" pitchFamily="34" charset="0"/>
            </a:endParaRPr>
          </a:p>
          <a:p>
            <a:pPr>
              <a:lnSpc>
                <a:spcPct val="90000"/>
              </a:lnSpc>
              <a:buFont typeface="Courier New" pitchFamily="49" charset="0"/>
              <a:buChar char="o"/>
            </a:pPr>
            <a:endParaRPr lang="en-US" dirty="0" smtClean="0"/>
          </a:p>
          <a:p>
            <a:pPr>
              <a:lnSpc>
                <a:spcPct val="90000"/>
              </a:lnSpc>
              <a:buFont typeface="Courier New" pitchFamily="49" charset="0"/>
              <a:buChar char="o"/>
            </a:pPr>
            <a:endParaRPr lang="en-US" dirty="0" smtClean="0"/>
          </a:p>
          <a:p>
            <a:pPr>
              <a:lnSpc>
                <a:spcPct val="90000"/>
              </a:lnSpc>
              <a:buFont typeface="Courier New" pitchFamily="49" charset="0"/>
              <a:buChar char="o"/>
            </a:pPr>
            <a:endParaRPr lang="en-US" dirty="0" smtClean="0"/>
          </a:p>
          <a:p>
            <a:pPr algn="r">
              <a:lnSpc>
                <a:spcPct val="90000"/>
              </a:lnSpc>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r">
              <a:lnSpc>
                <a:spcPct val="90000"/>
              </a:lnSpc>
              <a:buFont typeface="Courier New" pitchFamily="49" charset="0"/>
              <a:buChar char="o"/>
            </a:pPr>
            <a:endParaRPr lang="el-GR" dirty="0"/>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Διαδικασία</a:t>
            </a:r>
            <a:endParaRPr lang="el-GR" sz="4000" dirty="0"/>
          </a:p>
        </p:txBody>
      </p:sp>
      <p:sp>
        <p:nvSpPr>
          <p:cNvPr id="3" name="Content Placeholder 2"/>
          <p:cNvSpPr>
            <a:spLocks noGrp="1"/>
          </p:cNvSpPr>
          <p:nvPr>
            <p:ph idx="1"/>
          </p:nvPr>
        </p:nvSpPr>
        <p:spPr>
          <a:xfrm>
            <a:off x="755576" y="1700808"/>
            <a:ext cx="7632848" cy="4968552"/>
          </a:xfrm>
        </p:spPr>
        <p:txBody>
          <a:bodyPr>
            <a:normAutofit lnSpcReduction="10000"/>
          </a:bodyPr>
          <a:lstStyle/>
          <a:p>
            <a:pPr marL="457200" lvl="0" indent="-457200" algn="just">
              <a:buFont typeface="Wingdings" pitchFamily="2" charset="2"/>
              <a:buChar char="Ø"/>
            </a:pPr>
            <a:r>
              <a:rPr lang="el-GR" sz="2200" dirty="0" smtClean="0">
                <a:latin typeface="Arial" pitchFamily="34" charset="0"/>
                <a:cs typeface="Arial" pitchFamily="34" charset="0"/>
              </a:rPr>
              <a:t>Πρίν την εκτέλεση της διαδικασίας ο νοσηλευτής συστήνεται στον ασθενή, επιβεβαιώνει την ταυτοτητά του και του εξηγεί την διαδικασία. </a:t>
            </a:r>
          </a:p>
          <a:p>
            <a:pPr marL="457200" lvl="0" indent="-457200" algn="just">
              <a:buFont typeface="Wingdings" pitchFamily="2" charset="2"/>
              <a:buChar char="Ø"/>
            </a:pPr>
            <a:r>
              <a:rPr lang="el-GR" sz="2200" dirty="0" smtClean="0">
                <a:latin typeface="Arial" pitchFamily="34" charset="0"/>
                <a:cs typeface="Arial" pitchFamily="34" charset="0"/>
              </a:rPr>
              <a:t>Ο νοσηλευτής φροντίζει για την υγιεινή των χεριών του και ακολουθεί όλες τις κατάλληλες διαδικασίες για τον έλεγχο των λοιμώξεων.</a:t>
            </a:r>
          </a:p>
          <a:p>
            <a:pPr marL="457200" lvl="0" indent="-457200" algn="just">
              <a:buFont typeface="Wingdings" pitchFamily="2" charset="2"/>
              <a:buChar char="Ø"/>
            </a:pPr>
            <a:r>
              <a:rPr lang="el-GR" sz="2200" dirty="0" smtClean="0">
                <a:latin typeface="Arial" pitchFamily="34" charset="0"/>
                <a:cs typeface="Arial" pitchFamily="34" charset="0"/>
              </a:rPr>
              <a:t>Εξασφάλιση της ιδιωτικότητας του ασθενή τραβώντας τις κουρτίνες γύρω απο το κρεβάτι του.</a:t>
            </a:r>
          </a:p>
          <a:p>
            <a:pPr marL="457200" lvl="0" indent="-457200" algn="just">
              <a:buFont typeface="Wingdings" pitchFamily="2" charset="2"/>
              <a:buChar char="Ø"/>
            </a:pPr>
            <a:r>
              <a:rPr lang="el-GR" sz="2200" dirty="0" smtClean="0">
                <a:latin typeface="Arial" pitchFamily="34" charset="0"/>
                <a:cs typeface="Arial" pitchFamily="34" charset="0"/>
              </a:rPr>
              <a:t>Προετοιμασία του ασθενή.</a:t>
            </a:r>
          </a:p>
          <a:p>
            <a:pPr marL="457200" indent="-457200" algn="just">
              <a:buFont typeface="Wingdings" pitchFamily="2" charset="2"/>
              <a:buChar char="Ø"/>
            </a:pPr>
            <a:r>
              <a:rPr lang="el-GR" sz="2200" dirty="0" smtClean="0">
                <a:latin typeface="Arial" pitchFamily="34" charset="0"/>
                <a:cs typeface="Arial" pitchFamily="34" charset="0"/>
              </a:rPr>
              <a:t>Ρίξτε ένα σεντόνι πάνω στον ασθενή και καθαρίστε το εσωτερικό μέρος των μηρών.</a:t>
            </a:r>
          </a:p>
          <a:p>
            <a:pPr indent="-457200" algn="just">
              <a:buFont typeface="Wingdings" pitchFamily="2" charset="2"/>
              <a:buChar char="Ø"/>
            </a:pPr>
            <a:r>
              <a:rPr lang="el-GR" sz="2200" dirty="0" smtClean="0">
                <a:latin typeface="Arial" pitchFamily="34" charset="0"/>
                <a:cs typeface="Arial" pitchFamily="34" charset="0"/>
              </a:rPr>
              <a:t>Επισκόπιση της περιοχής του περίνεου.</a:t>
            </a:r>
          </a:p>
          <a:p>
            <a:pPr indent="-457200" algn="just">
              <a:buFont typeface="Wingdings" pitchFamily="2" charset="2"/>
              <a:buChar char="Ø"/>
            </a:pPr>
            <a:r>
              <a:rPr lang="el-GR" sz="2200" dirty="0" smtClean="0">
                <a:latin typeface="Arial" pitchFamily="34" charset="0"/>
                <a:cs typeface="Arial" pitchFamily="34" charset="0"/>
              </a:rPr>
              <a:t>Πλύνετε και σκουπίστε την περινεϊκή γεννητική περιοχή.</a:t>
            </a:r>
            <a:endParaRPr lang="el-GR" sz="1100" dirty="0" smtClean="0">
              <a:latin typeface="Arial" pitchFamily="34" charset="0"/>
              <a:cs typeface="Arial" pitchFamily="34" charset="0"/>
            </a:endParaRPr>
          </a:p>
          <a:p>
            <a:pPr marL="457200" indent="-457200" algn="r">
              <a:buNone/>
            </a:pPr>
            <a:endParaRPr lang="el-GR" sz="1100" dirty="0" smtClean="0">
              <a:latin typeface="Arial" pitchFamily="34" charset="0"/>
              <a:cs typeface="Arial" pitchFamily="34" charset="0"/>
            </a:endParaRPr>
          </a:p>
          <a:p>
            <a:pPr marL="457200" indent="-457200"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marL="457200" lvl="0" indent="-457200" algn="r">
              <a:buNone/>
            </a:pPr>
            <a:endParaRPr lang="el-GR" sz="1100" dirty="0" smtClean="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Διαδικασία</a:t>
            </a:r>
            <a:endParaRPr lang="el-GR" sz="4000" dirty="0"/>
          </a:p>
        </p:txBody>
      </p:sp>
      <p:sp>
        <p:nvSpPr>
          <p:cNvPr id="3" name="Content Placeholder 2"/>
          <p:cNvSpPr>
            <a:spLocks noGrp="1"/>
          </p:cNvSpPr>
          <p:nvPr>
            <p:ph idx="1"/>
          </p:nvPr>
        </p:nvSpPr>
        <p:spPr>
          <a:xfrm>
            <a:off x="755576" y="1772816"/>
            <a:ext cx="7632848" cy="5085184"/>
          </a:xfrm>
        </p:spPr>
        <p:txBody>
          <a:bodyPr>
            <a:normAutofit/>
          </a:bodyPr>
          <a:lstStyle/>
          <a:p>
            <a:pPr>
              <a:buNone/>
            </a:pPr>
            <a:r>
              <a:rPr lang="el-GR" sz="2000" dirty="0" smtClean="0">
                <a:latin typeface="Arial" pitchFamily="34" charset="0"/>
                <a:cs typeface="Arial" pitchFamily="34" charset="0"/>
              </a:rPr>
              <a:t>Για γυναίκες ασθενείς</a:t>
            </a:r>
            <a:r>
              <a:rPr lang="en-US" sz="2000" dirty="0" smtClean="0">
                <a:latin typeface="Arial" pitchFamily="34" charset="0"/>
                <a:cs typeface="Arial" pitchFamily="34" charset="0"/>
              </a:rPr>
              <a:t>:</a:t>
            </a:r>
            <a:endParaRPr lang="el-GR" sz="2000" dirty="0" smtClean="0">
              <a:latin typeface="Arial" pitchFamily="34" charset="0"/>
              <a:cs typeface="Arial" pitchFamily="34" charset="0"/>
            </a:endParaRPr>
          </a:p>
          <a:p>
            <a:pPr>
              <a:buNone/>
            </a:pPr>
            <a:endParaRPr lang="el-GR" sz="2000" dirty="0" smtClean="0">
              <a:latin typeface="Arial" pitchFamily="34" charset="0"/>
              <a:cs typeface="Arial" pitchFamily="34" charset="0"/>
            </a:endParaRPr>
          </a:p>
          <a:p>
            <a:pPr lvl="0" algn="just">
              <a:buFont typeface="Wingdings" pitchFamily="2" charset="2"/>
              <a:buChar char=""/>
            </a:pPr>
            <a:r>
              <a:rPr lang="el-GR" sz="2000" dirty="0" smtClean="0">
                <a:latin typeface="Arial" pitchFamily="34" charset="0"/>
                <a:cs typeface="Arial" pitchFamily="34" charset="0"/>
              </a:rPr>
              <a:t>Καθαρίστε τα μεγάλα χείλη και τις πτυχές μεταξύ των μικρών χειλιών.</a:t>
            </a:r>
          </a:p>
          <a:p>
            <a:pPr lvl="0" algn="just">
              <a:buFont typeface="Wingdings" pitchFamily="2" charset="2"/>
              <a:buChar char=""/>
            </a:pPr>
            <a:r>
              <a:rPr lang="el-GR" sz="2000" dirty="0" smtClean="0">
                <a:latin typeface="Arial" pitchFamily="34" charset="0"/>
                <a:cs typeface="Arial" pitchFamily="34" charset="0"/>
              </a:rPr>
              <a:t>Χρησιμοποιείστε σε κάθε κίνηση, διαφορετική γωνία από το πετσετάκι και σκουπίστε από την ηβική σύμφυση προς το ορθό.</a:t>
            </a:r>
          </a:p>
          <a:p>
            <a:pPr lvl="0" algn="just">
              <a:buFont typeface="Wingdings" pitchFamily="2" charset="2"/>
              <a:buChar char=""/>
            </a:pPr>
            <a:r>
              <a:rPr lang="el-GR" sz="2000" dirty="0" smtClean="0">
                <a:latin typeface="Arial" pitchFamily="34" charset="0"/>
                <a:cs typeface="Arial" pitchFamily="34" charset="0"/>
              </a:rPr>
              <a:t>Σε γυναίκες με έμμηνο ρύση ή σε καθετηριασμένους ασθενείς χρησιμοποιείστε υγρά μαντηλάκια, κάθε φορά και άλλο, για την αποφυγή της μετάδοσης μικροβίων από τη μία περιοχή στην άλλη.</a:t>
            </a:r>
          </a:p>
          <a:p>
            <a:pPr lvl="0" algn="just">
              <a:buFont typeface="Wingdings" pitchFamily="2" charset="2"/>
              <a:buChar char=""/>
            </a:pPr>
            <a:r>
              <a:rPr lang="el-GR" sz="2000" dirty="0" smtClean="0">
                <a:latin typeface="Arial" pitchFamily="34" charset="0"/>
                <a:cs typeface="Arial" pitchFamily="34" charset="0"/>
              </a:rPr>
              <a:t>Ξεπλύνεται καλά την περιοχή.</a:t>
            </a:r>
          </a:p>
          <a:p>
            <a:pPr>
              <a:buNone/>
            </a:pPr>
            <a:endParaRPr lang="el-GR" sz="2000" dirty="0" smtClean="0">
              <a:latin typeface="Arial" pitchFamily="34" charset="0"/>
              <a:cs typeface="Arial" pitchFamily="34" charset="0"/>
            </a:endParaRPr>
          </a:p>
          <a:p>
            <a:pPr>
              <a:buNone/>
            </a:pPr>
            <a:r>
              <a:rPr lang="el-GR" sz="2000" b="1" u="sng" dirty="0" smtClean="0">
                <a:solidFill>
                  <a:schemeClr val="accent2"/>
                </a:solidFill>
                <a:latin typeface="Arial" pitchFamily="34" charset="0"/>
                <a:cs typeface="Arial" pitchFamily="34" charset="0"/>
              </a:rPr>
              <a:t>Προσοχή</a:t>
            </a:r>
            <a:r>
              <a:rPr lang="en-US" sz="2000" b="1" u="sng" dirty="0" smtClean="0">
                <a:solidFill>
                  <a:schemeClr val="accent2"/>
                </a:solidFill>
                <a:latin typeface="Arial" pitchFamily="34" charset="0"/>
                <a:cs typeface="Arial" pitchFamily="34" charset="0"/>
              </a:rPr>
              <a:t>:</a:t>
            </a:r>
            <a:r>
              <a:rPr lang="el-GR" sz="2000" dirty="0" smtClean="0">
                <a:latin typeface="Arial" pitchFamily="34" charset="0"/>
                <a:cs typeface="Arial" pitchFamily="34" charset="0"/>
              </a:rPr>
              <a:t> η υγρασία ευνοεί την ανάπτυξη μικροβίων.</a:t>
            </a:r>
          </a:p>
          <a:p>
            <a:pPr algn="r">
              <a:buNone/>
            </a:pPr>
            <a:endParaRPr lang="el-GR" sz="1100" dirty="0" smtClean="0">
              <a:latin typeface="Arial" pitchFamily="34" charset="0"/>
              <a:cs typeface="Arial" pitchFamily="34" charset="0"/>
            </a:endParaRPr>
          </a:p>
          <a:p>
            <a:pPr algn="r">
              <a:buNone/>
            </a:pPr>
            <a:endParaRPr lang="el-GR" sz="11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r">
              <a:buNone/>
            </a:pPr>
            <a:endParaRPr lang="el-GR" sz="2000" dirty="0" smtClean="0">
              <a:latin typeface="Arial" pitchFamily="34" charset="0"/>
              <a:cs typeface="Arial" pitchFamily="34" charset="0"/>
            </a:endParaRPr>
          </a:p>
          <a:p>
            <a:pPr>
              <a:buNone/>
            </a:pPr>
            <a:endParaRPr lang="el-GR" sz="2000" dirty="0" smtClean="0">
              <a:latin typeface="Arial" pitchFamily="34" charset="0"/>
              <a:cs typeface="Arial" pitchFamily="34" charset="0"/>
            </a:endParaRPr>
          </a:p>
          <a:p>
            <a:pPr>
              <a:buNone/>
            </a:pPr>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Διαδικασία</a:t>
            </a:r>
            <a:endParaRPr lang="el-GR" sz="4000" dirty="0"/>
          </a:p>
        </p:txBody>
      </p:sp>
      <p:sp>
        <p:nvSpPr>
          <p:cNvPr id="3" name="Content Placeholder 2"/>
          <p:cNvSpPr>
            <a:spLocks noGrp="1"/>
          </p:cNvSpPr>
          <p:nvPr>
            <p:ph idx="1"/>
          </p:nvPr>
        </p:nvSpPr>
        <p:spPr>
          <a:xfrm>
            <a:off x="755576" y="1628800"/>
            <a:ext cx="7704856" cy="5112568"/>
          </a:xfrm>
        </p:spPr>
        <p:txBody>
          <a:bodyPr>
            <a:normAutofit fontScale="92500" lnSpcReduction="10000"/>
          </a:bodyPr>
          <a:lstStyle/>
          <a:p>
            <a:pPr algn="just">
              <a:buNone/>
            </a:pPr>
            <a:r>
              <a:rPr lang="el-GR" sz="2200" dirty="0" smtClean="0">
                <a:latin typeface="Arial" pitchFamily="34" charset="0"/>
                <a:cs typeface="Arial" pitchFamily="34" charset="0"/>
              </a:rPr>
              <a:t>Για άνδρες ασθενείς</a:t>
            </a:r>
            <a:r>
              <a:rPr lang="en-US" sz="2200" dirty="0" smtClean="0">
                <a:latin typeface="Arial" pitchFamily="34" charset="0"/>
                <a:cs typeface="Arial" pitchFamily="34" charset="0"/>
              </a:rPr>
              <a:t>:</a:t>
            </a:r>
            <a:endParaRPr lang="el-GR" sz="2200" dirty="0" smtClean="0">
              <a:latin typeface="Arial" pitchFamily="34" charset="0"/>
              <a:cs typeface="Arial" pitchFamily="34" charset="0"/>
            </a:endParaRPr>
          </a:p>
          <a:p>
            <a:pPr algn="just">
              <a:buNone/>
            </a:pPr>
            <a:endParaRPr lang="el-GR" sz="2200" dirty="0" smtClean="0">
              <a:latin typeface="Arial" pitchFamily="34" charset="0"/>
              <a:cs typeface="Arial" pitchFamily="34" charset="0"/>
            </a:endParaRPr>
          </a:p>
          <a:p>
            <a:pPr lvl="0" algn="just">
              <a:buFont typeface="Wingdings" pitchFamily="2" charset="2"/>
              <a:buChar char=""/>
            </a:pPr>
            <a:r>
              <a:rPr lang="el-GR" sz="2200" dirty="0" smtClean="0">
                <a:latin typeface="Arial" pitchFamily="34" charset="0"/>
                <a:cs typeface="Arial" pitchFamily="34" charset="0"/>
              </a:rPr>
              <a:t>Πλύνεται και στεγνώστε με σταθερές κινήσεις το πέος.</a:t>
            </a:r>
          </a:p>
          <a:p>
            <a:pPr lvl="0" algn="just">
              <a:buFont typeface="Wingdings" pitchFamily="2" charset="2"/>
              <a:buChar char=""/>
            </a:pPr>
            <a:r>
              <a:rPr lang="el-GR" sz="2200" dirty="0" smtClean="0">
                <a:latin typeface="Arial" pitchFamily="34" charset="0"/>
                <a:cs typeface="Arial" pitchFamily="34" charset="0"/>
              </a:rPr>
              <a:t>Αν ο ασθενής δεν έχει κάνει περιτομή, σπρώξτε προς τα κάτω την πόσθη ώστε να εκτεθεί η βάλανος και καθαρίστε την.</a:t>
            </a:r>
          </a:p>
          <a:p>
            <a:pPr lvl="0" algn="just">
              <a:buFont typeface="Wingdings" pitchFamily="2" charset="2"/>
              <a:buChar char=""/>
            </a:pPr>
            <a:r>
              <a:rPr lang="el-GR" sz="2200" dirty="0" smtClean="0">
                <a:latin typeface="Arial" pitchFamily="34" charset="0"/>
                <a:cs typeface="Arial" pitchFamily="34" charset="0"/>
              </a:rPr>
              <a:t>Πλύνεται και στεγνώστε το όσχεο. Το όσχεο λερώνεται περισσότερο απο το πέος λόγω της γειτνίασης του με το ορθό και για τον λόγο αυτό πρέπει να καθαρίζεται μετά το πέος.</a:t>
            </a:r>
          </a:p>
          <a:p>
            <a:pPr lvl="0" algn="just">
              <a:buFont typeface="Wingdings" pitchFamily="2" charset="2"/>
              <a:buChar char=""/>
            </a:pPr>
            <a:r>
              <a:rPr lang="el-GR" sz="2200" dirty="0" smtClean="0">
                <a:latin typeface="Arial" pitchFamily="34" charset="0"/>
                <a:cs typeface="Arial" pitchFamily="34" charset="0"/>
              </a:rPr>
              <a:t>Σε καθετηριασμένους ασθενείς, επισκοπείστε την περιοχή της ουρήθρας, διότι ο καθετήρας είναι δυνατόν να προκαλέσει εξελκώσεις στην ουρήθρα.</a:t>
            </a:r>
          </a:p>
          <a:p>
            <a:pPr lvl="0" algn="just">
              <a:buFont typeface="Wingdings" pitchFamily="2" charset="2"/>
              <a:buChar char=""/>
            </a:pPr>
            <a:r>
              <a:rPr lang="el-GR" sz="2200" dirty="0" smtClean="0">
                <a:latin typeface="Arial" pitchFamily="34" charset="0"/>
                <a:cs typeface="Arial" pitchFamily="34" charset="0"/>
              </a:rPr>
              <a:t>Καθαρίστε τη μεσογλουτιαία χώρα.</a:t>
            </a:r>
          </a:p>
          <a:p>
            <a:pPr lvl="0" algn="just">
              <a:buFont typeface="Wingdings" pitchFamily="2" charset="2"/>
              <a:buChar char=""/>
            </a:pPr>
            <a:r>
              <a:rPr lang="el-GR" sz="2200" dirty="0" smtClean="0">
                <a:latin typeface="Arial" pitchFamily="34" charset="0"/>
                <a:cs typeface="Arial" pitchFamily="34" charset="0"/>
              </a:rPr>
              <a:t>Αφαιρέστε και απορρίψτε τα γάντια και πλύνεται τα χέρια σας.</a:t>
            </a:r>
          </a:p>
          <a:p>
            <a:pPr lvl="0" algn="just">
              <a:buFont typeface="Wingdings" pitchFamily="2" charset="2"/>
              <a:buChar char=""/>
            </a:pPr>
            <a:r>
              <a:rPr lang="el-GR" sz="2200" dirty="0" smtClean="0">
                <a:latin typeface="Arial" pitchFamily="34" charset="0"/>
                <a:cs typeface="Arial" pitchFamily="34" charset="0"/>
              </a:rPr>
              <a:t>Καταγραφή ασύνηθων ευρημάτων.</a:t>
            </a:r>
          </a:p>
          <a:p>
            <a:pPr algn="r">
              <a:buNone/>
            </a:pPr>
            <a:endParaRPr lang="el-GR" sz="11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lvl="0" algn="r">
              <a:buNone/>
            </a:pPr>
            <a:endParaRPr lang="el-GR" sz="2000" dirty="0" smtClean="0">
              <a:latin typeface="Arial" pitchFamily="34" charset="0"/>
              <a:cs typeface="Arial" pitchFamily="34" charset="0"/>
            </a:endParaRPr>
          </a:p>
          <a:p>
            <a:endParaRPr lang="el-GR" dirty="0"/>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solidFill>
                  <a:schemeClr val="accent1">
                    <a:lumMod val="50000"/>
                  </a:schemeClr>
                </a:solidFill>
                <a:latin typeface="Arial" pitchFamily="34" charset="0"/>
                <a:cs typeface="Arial" pitchFamily="34" charset="0"/>
              </a:rPr>
              <a:t>Λουτρό σε κλινήρεις ασθενείς- Βίντεο</a:t>
            </a:r>
            <a:endParaRPr lang="el-GR" sz="3600" dirty="0">
              <a:solidFill>
                <a:schemeClr val="accent1">
                  <a:lumMod val="50000"/>
                </a:schemeClr>
              </a:solidFill>
              <a:latin typeface="Arial" pitchFamily="34" charset="0"/>
              <a:cs typeface="Arial" pitchFamily="34" charset="0"/>
            </a:endParaRPr>
          </a:p>
        </p:txBody>
      </p:sp>
      <p:pic>
        <p:nvPicPr>
          <p:cNvPr id="4" name="Giving a Patient a Bed Bath.mp4">
            <a:hlinkClick r:id="" action="ppaction://media"/>
          </p:cNvPr>
          <p:cNvPicPr>
            <a:picLocks noGrp="1" noRot="1" noChangeAspect="1"/>
          </p:cNvPicPr>
          <p:nvPr>
            <p:ph idx="1"/>
            <a:videoFile r:link="rId1"/>
          </p:nvPr>
        </p:nvPicPr>
        <p:blipFill>
          <a:blip r:embed="rId3" cstate="print"/>
          <a:stretch>
            <a:fillRect/>
          </a:stretch>
        </p:blipFill>
        <p:spPr>
          <a:xfrm>
            <a:off x="3036888" y="2778125"/>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25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772816"/>
            <a:ext cx="7488832" cy="2736304"/>
          </a:xfrm>
        </p:spPr>
        <p:txBody>
          <a:bodyPr/>
          <a:lstStyle/>
          <a:p>
            <a:r>
              <a:rPr lang="el-GR" b="1" dirty="0" smtClean="0">
                <a:solidFill>
                  <a:schemeClr val="accent1">
                    <a:lumMod val="50000"/>
                  </a:schemeClr>
                </a:solidFill>
              </a:rPr>
              <a:t>Φροντίδα </a:t>
            </a:r>
            <a:r>
              <a:rPr lang="el-GR" b="1" dirty="0" smtClean="0">
                <a:solidFill>
                  <a:schemeClr val="accent1">
                    <a:lumMod val="50000"/>
                  </a:schemeClr>
                </a:solidFill>
              </a:rPr>
              <a:t>Σώματος </a:t>
            </a:r>
            <a:r>
              <a:rPr lang="el-GR" b="1" dirty="0" smtClean="0">
                <a:solidFill>
                  <a:schemeClr val="accent1">
                    <a:lumMod val="50000"/>
                  </a:schemeClr>
                </a:solidFill>
              </a:rPr>
              <a:t>στη Μ.Ε.Θ.</a:t>
            </a:r>
            <a:endParaRPr lang="el-GR" b="1"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Νοσηλευτική Διάγνωση</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916832"/>
            <a:ext cx="7632848" cy="4179168"/>
          </a:xfrm>
        </p:spPr>
        <p:txBody>
          <a:bodyPr>
            <a:normAutofit/>
          </a:bodyPr>
          <a:lstStyle/>
          <a:p>
            <a:pPr algn="just">
              <a:buFont typeface="Wingdings" pitchFamily="2" charset="2"/>
              <a:buChar char=""/>
            </a:pPr>
            <a:r>
              <a:rPr lang="el-GR" sz="2000" dirty="0" smtClean="0">
                <a:latin typeface="Arial" pitchFamily="34" charset="0"/>
                <a:cs typeface="Arial" pitchFamily="34" charset="0"/>
              </a:rPr>
              <a:t>Ο βαρέως πάσχων ασθενής που νοσηλεύεται στη Μ.Ε.Θ. παρουσιάζει έλλειμα αυτοφροντίδας </a:t>
            </a:r>
            <a:r>
              <a:rPr lang="el-GR" sz="2000" b="1" dirty="0" smtClean="0">
                <a:solidFill>
                  <a:schemeClr val="accent1">
                    <a:lumMod val="50000"/>
                  </a:schemeClr>
                </a:solidFill>
                <a:latin typeface="Arial" pitchFamily="34" charset="0"/>
                <a:cs typeface="Arial" pitchFamily="34" charset="0"/>
              </a:rPr>
              <a:t>που σχετίζεται με </a:t>
            </a:r>
            <a:r>
              <a:rPr lang="el-GR" sz="2000" dirty="0" smtClean="0">
                <a:latin typeface="Arial" pitchFamily="34" charset="0"/>
                <a:cs typeface="Arial" pitchFamily="34" charset="0"/>
              </a:rPr>
              <a:t>την ακινητοποίηση, την υποβοηθούμενη μηχανικά αναπνευστική λειτουργία, την ύπαρξη τραυμάτων, παροχετεύσεων, εγκαυμάτων ή στομίων, που σε συνδυασμό με την ακινησία, την παρατεταμένη κατάκλιση, την εφίδρωση, τις εκκρίσεις και την ύπαρξη πολλαπλών πολυανθεκτικών μικροβίων στο περιβάλλον, αυξάνει τον κίνδυνο εμφάνισης απειλητικών για τη ζωή του λοιμώξεων.</a:t>
            </a:r>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Ιδιαίτερης σημασίας…</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844824"/>
            <a:ext cx="7632848" cy="4320480"/>
          </a:xfrm>
        </p:spPr>
        <p:txBody>
          <a:bodyPr>
            <a:normAutofit lnSpcReduction="10000"/>
          </a:bodyPr>
          <a:lstStyle/>
          <a:p>
            <a:pPr algn="just">
              <a:buFont typeface="Wingdings" pitchFamily="2" charset="2"/>
              <a:buChar char=""/>
            </a:pPr>
            <a:r>
              <a:rPr lang="el-GR" sz="2000" dirty="0" smtClean="0">
                <a:latin typeface="Arial" pitchFamily="34" charset="0"/>
                <a:cs typeface="Arial" pitchFamily="34" charset="0"/>
              </a:rPr>
              <a:t>Καθ’ όλη τη διάρκεια της φροντίδας σώματος του ασθενή στη Μ.Ε.Θ. θα πρέπει πάντα να παρατηρούμε τις αντιδράσεις του, σημεία και συμπτώματα καθώς τις περισσότερες φορές είναι ο μοναδικός τρόπος επικοινωνίας του.</a:t>
            </a:r>
          </a:p>
          <a:p>
            <a:pPr algn="just">
              <a:buFont typeface="Wingdings" pitchFamily="2" charset="2"/>
              <a:buChar char=""/>
            </a:pPr>
            <a:endParaRPr lang="el-GR" sz="2000" dirty="0" smtClean="0">
              <a:latin typeface="Arial" pitchFamily="34" charset="0"/>
              <a:cs typeface="Arial" pitchFamily="34" charset="0"/>
            </a:endParaRPr>
          </a:p>
          <a:p>
            <a:pPr algn="just">
              <a:buFont typeface="Wingdings" pitchFamily="2" charset="2"/>
              <a:buChar char=""/>
            </a:pPr>
            <a:r>
              <a:rPr lang="el-GR" sz="2000" dirty="0" smtClean="0">
                <a:latin typeface="Arial" pitchFamily="34" charset="0"/>
                <a:cs typeface="Arial" pitchFamily="34" charset="0"/>
              </a:rPr>
              <a:t>30-70% των ασθενών ενοχλούνται από πόνο κατά τη διάρκεια της νοσηλείας τους στη Μ.Ε.Θ. </a:t>
            </a:r>
          </a:p>
          <a:p>
            <a:pPr algn="just">
              <a:buFont typeface="Wingdings" pitchFamily="2" charset="2"/>
              <a:buChar char=""/>
            </a:pPr>
            <a:endParaRPr lang="el-GR" sz="2000" dirty="0" smtClean="0">
              <a:latin typeface="Arial" pitchFamily="34" charset="0"/>
              <a:cs typeface="Arial" pitchFamily="34" charset="0"/>
            </a:endParaRPr>
          </a:p>
          <a:p>
            <a:pPr algn="just">
              <a:buFont typeface="Wingdings" pitchFamily="2" charset="2"/>
              <a:buChar char=""/>
            </a:pPr>
            <a:r>
              <a:rPr lang="el-GR" sz="2000" dirty="0" smtClean="0">
                <a:latin typeface="Arial" pitchFamily="34" charset="0"/>
                <a:cs typeface="Arial" pitchFamily="34" charset="0"/>
              </a:rPr>
              <a:t>Οι μισοί από τους ασθενείς που εξήλθαν της Μ.Ε.Θ. θεωρούν τον πόνο ως τη χειρότερη ανάμνηση.</a:t>
            </a:r>
          </a:p>
          <a:p>
            <a:pPr algn="just">
              <a:buFont typeface="Wingdings" pitchFamily="2" charset="2"/>
              <a:buChar char=""/>
            </a:pPr>
            <a:endParaRPr lang="el-GR" sz="2000" dirty="0" smtClean="0">
              <a:latin typeface="Arial" pitchFamily="34" charset="0"/>
              <a:cs typeface="Arial" pitchFamily="34" charset="0"/>
            </a:endParaRPr>
          </a:p>
          <a:p>
            <a:pPr algn="just">
              <a:buFont typeface="Wingdings" pitchFamily="2" charset="2"/>
              <a:buChar char=""/>
            </a:pPr>
            <a:r>
              <a:rPr lang="el-GR" sz="2000" dirty="0" smtClean="0">
                <a:solidFill>
                  <a:schemeClr val="accent2"/>
                </a:solidFill>
                <a:latin typeface="Arial" pitchFamily="34" charset="0"/>
                <a:cs typeface="Arial" pitchFamily="34" charset="0"/>
              </a:rPr>
              <a:t>Το κύριο αίτιο του πόνου είναι η καθημερινή νοσηλευτική φροντίδα.</a:t>
            </a:r>
            <a:r>
              <a:rPr lang="el-GR" sz="2000" u="sng" dirty="0" smtClean="0">
                <a:solidFill>
                  <a:schemeClr val="accent2"/>
                </a:solidFill>
                <a:latin typeface="Arial" pitchFamily="34" charset="0"/>
                <a:cs typeface="Arial" pitchFamily="34" charset="0"/>
              </a:rPr>
              <a:t> </a:t>
            </a:r>
            <a:endParaRPr lang="el-GR" sz="2000" u="sng" dirty="0">
              <a:solidFill>
                <a:schemeClr val="accent2"/>
              </a:solidFill>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4000" dirty="0" smtClean="0">
                <a:solidFill>
                  <a:schemeClr val="accent1">
                    <a:lumMod val="50000"/>
                  </a:schemeClr>
                </a:solidFill>
                <a:latin typeface="Arial" pitchFamily="34" charset="0"/>
                <a:cs typeface="Arial" pitchFamily="34" charset="0"/>
              </a:rPr>
              <a:t>Κατηγορίες ασθενών στη Μ.Ε.Θ.</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1844824"/>
            <a:ext cx="7632848" cy="4464496"/>
          </a:xfrm>
        </p:spPr>
        <p:txBody>
          <a:bodyPr>
            <a:noAutofit/>
          </a:bodyPr>
          <a:lstStyle/>
          <a:p>
            <a:pPr algn="just">
              <a:buNone/>
            </a:pPr>
            <a:r>
              <a:rPr lang="el-GR" sz="2000" dirty="0" smtClean="0">
                <a:latin typeface="Arial" pitchFamily="34" charset="0"/>
                <a:cs typeface="Arial" pitchFamily="34" charset="0"/>
              </a:rPr>
              <a:t>Οι ασθενείς της Μ.Ε.Θ. ταξινοµούνται σε τρεις βασικές κατηγορίες:</a:t>
            </a:r>
          </a:p>
          <a:p>
            <a:pPr algn="just">
              <a:buNone/>
            </a:pPr>
            <a:r>
              <a:rPr lang="el-GR" sz="2000" dirty="0" smtClean="0">
                <a:latin typeface="Arial" pitchFamily="34" charset="0"/>
                <a:cs typeface="Arial" pitchFamily="34" charset="0"/>
              </a:rPr>
              <a:t> </a:t>
            </a:r>
          </a:p>
          <a:p>
            <a:pPr algn="just">
              <a:buBlip>
                <a:blip r:embed="rId2"/>
              </a:buBlip>
            </a:pPr>
            <a:r>
              <a:rPr lang="el-GR" sz="2000" b="1" dirty="0" smtClean="0">
                <a:solidFill>
                  <a:schemeClr val="accent2"/>
                </a:solidFill>
                <a:latin typeface="Arial" pitchFamily="34" charset="0"/>
                <a:cs typeface="Arial" pitchFamily="34" charset="0"/>
              </a:rPr>
              <a:t>Πολυτραυµατίες</a:t>
            </a:r>
            <a:r>
              <a:rPr lang="el-GR" sz="2000" dirty="0" smtClean="0">
                <a:solidFill>
                  <a:schemeClr val="accent2"/>
                </a:solidFill>
                <a:latin typeface="Arial" pitchFamily="34" charset="0"/>
                <a:cs typeface="Arial" pitchFamily="34" charset="0"/>
              </a:rPr>
              <a:t>:</a:t>
            </a:r>
            <a:r>
              <a:rPr lang="el-GR" sz="2000" dirty="0" smtClean="0">
                <a:latin typeface="Arial" pitchFamily="34" charset="0"/>
                <a:cs typeface="Arial" pitchFamily="34" charset="0"/>
              </a:rPr>
              <a:t> µε κρανιοεγκεφαλικές κακώσεις, διάσειση εγκεφάλου, κατάγµατα σπονδυλικής στήλης ή άλλα, κακώσεις θώρακα µε πνευµο/αιµοθώρακα, τραυµατισµούς ενδοκοιλιακών οργάνων, τραυµατισµούς νεύρων κ.α. </a:t>
            </a:r>
          </a:p>
          <a:p>
            <a:pPr algn="just">
              <a:buBlip>
                <a:blip r:embed="rId2"/>
              </a:buBlip>
            </a:pPr>
            <a:r>
              <a:rPr lang="el-GR" sz="2000" b="1" dirty="0" smtClean="0">
                <a:solidFill>
                  <a:schemeClr val="accent2"/>
                </a:solidFill>
                <a:latin typeface="Arial" pitchFamily="34" charset="0"/>
                <a:cs typeface="Arial" pitchFamily="34" charset="0"/>
              </a:rPr>
              <a:t>Παθολογικά περιστατικά</a:t>
            </a:r>
            <a:r>
              <a:rPr lang="el-GR" sz="2000" dirty="0" smtClean="0">
                <a:solidFill>
                  <a:schemeClr val="accent2"/>
                </a:solidFill>
                <a:latin typeface="Arial" pitchFamily="34" charset="0"/>
                <a:cs typeface="Arial" pitchFamily="34" charset="0"/>
              </a:rPr>
              <a:t>: </a:t>
            </a:r>
            <a:r>
              <a:rPr lang="el-GR" sz="2000" dirty="0" smtClean="0">
                <a:latin typeface="Arial" pitchFamily="34" charset="0"/>
                <a:cs typeface="Arial" pitchFamily="34" charset="0"/>
              </a:rPr>
              <a:t>χρόνια αναπνευστική πνευµονοπάθεια (Χ.Α.Π), λοιµώξεις, νευροµυϊκά νοσήµατα, µεταβολικά νοσήµατα, πνιγµός από θαλασσινό νερό, τέτανος, φαρµακευτική δηλητηρίαση κ.α. </a:t>
            </a:r>
          </a:p>
          <a:p>
            <a:pPr algn="just">
              <a:buBlip>
                <a:blip r:embed="rId2"/>
              </a:buBlip>
            </a:pPr>
            <a:r>
              <a:rPr lang="el-GR" sz="2000" b="1" dirty="0" smtClean="0">
                <a:solidFill>
                  <a:schemeClr val="accent2"/>
                </a:solidFill>
                <a:latin typeface="Arial" pitchFamily="34" charset="0"/>
                <a:cs typeface="Arial" pitchFamily="34" charset="0"/>
              </a:rPr>
              <a:t>Μετεγχειρητικοί ασθενείς</a:t>
            </a:r>
            <a:r>
              <a:rPr lang="el-GR" sz="2000" dirty="0" smtClean="0">
                <a:solidFill>
                  <a:schemeClr val="accent2"/>
                </a:solidFill>
                <a:latin typeface="Arial" pitchFamily="34" charset="0"/>
                <a:cs typeface="Arial" pitchFamily="34" charset="0"/>
              </a:rPr>
              <a:t>:</a:t>
            </a:r>
            <a:r>
              <a:rPr lang="el-GR" sz="2000" dirty="0" smtClean="0">
                <a:solidFill>
                  <a:schemeClr val="accent1">
                    <a:lumMod val="50000"/>
                  </a:schemeClr>
                </a:solidFill>
                <a:latin typeface="Arial" pitchFamily="34" charset="0"/>
                <a:cs typeface="Arial" pitchFamily="34" charset="0"/>
              </a:rPr>
              <a:t> </a:t>
            </a:r>
            <a:r>
              <a:rPr lang="el-GR" sz="2000" dirty="0" smtClean="0">
                <a:latin typeface="Arial" pitchFamily="34" charset="0"/>
                <a:cs typeface="Arial" pitchFamily="34" charset="0"/>
              </a:rPr>
              <a:t>χειρουργεία άνω και κάτω κοιλίας, θωρακοχειρουργικοί κ.α.</a:t>
            </a:r>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solidFill>
                  <a:schemeClr val="accent1">
                    <a:lumMod val="50000"/>
                  </a:schemeClr>
                </a:solidFill>
                <a:latin typeface="Arial" pitchFamily="34" charset="0"/>
                <a:cs typeface="Arial" pitchFamily="34" charset="0"/>
              </a:rPr>
              <a:t>Φροντίδα σώματος ασθενούς στη Μ.Ε.Θ.</a:t>
            </a:r>
            <a:endParaRPr lang="el-GR" sz="36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2132856"/>
            <a:ext cx="7704856" cy="3963144"/>
          </a:xfrm>
        </p:spPr>
        <p:txBody>
          <a:bodyPr>
            <a:normAutofit/>
          </a:bodyPr>
          <a:lstStyle/>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a:latin typeface="Arial" pitchFamily="34" charset="0"/>
              <a:cs typeface="Arial" pitchFamily="34" charset="0"/>
            </a:endParaRPr>
          </a:p>
          <a:p>
            <a:pPr marL="0" indent="0" algn="just">
              <a:spcBef>
                <a:spcPts val="0"/>
              </a:spcBef>
              <a:buNone/>
            </a:pPr>
            <a:r>
              <a:rPr lang="el-GR" sz="2000" dirty="0" smtClean="0">
                <a:latin typeface="Arial" pitchFamily="34" charset="0"/>
                <a:cs typeface="Arial" pitchFamily="34" charset="0"/>
              </a:rPr>
              <a:t>Ο </a:t>
            </a:r>
            <a:r>
              <a:rPr lang="el-GR" sz="2000" dirty="0" smtClean="0">
                <a:latin typeface="Arial" pitchFamily="34" charset="0"/>
                <a:cs typeface="Arial" pitchFamily="34" charset="0"/>
              </a:rPr>
              <a:t>τρόπος φροντίδας του σώματος του ασθενούς στη Μ.Ε.Θ. δεν διαφοροποιείται απ’ αυτόν στο νοσηλευτικό τμήμα. Ωστόσο, μέγιστη προσοχή θα πρέπει να δοθεί στην περιοχή των οφθαλμών και του στόματος, επειδή απ’ αυτά τα ανατομικά στοιχεία μπορεί να προκληθούν  μη αναστρέψιμες βλάβες στον ήδη επιβαρυμένο ασθενή.</a:t>
            </a:r>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οφθαλμών</a:t>
            </a:r>
            <a:endParaRPr lang="el-GR" sz="4000" dirty="0">
              <a:solidFill>
                <a:schemeClr val="accent1">
                  <a:lumMod val="50000"/>
                </a:schemeClr>
              </a:solidFill>
              <a:latin typeface="Arial" pitchFamily="34" charset="0"/>
              <a:cs typeface="Arial" pitchFamily="34" charset="0"/>
            </a:endParaRPr>
          </a:p>
        </p:txBody>
      </p:sp>
      <p:sp>
        <p:nvSpPr>
          <p:cNvPr id="3" name="Content Placeholder 2"/>
          <p:cNvSpPr>
            <a:spLocks noGrp="1"/>
          </p:cNvSpPr>
          <p:nvPr>
            <p:ph idx="1"/>
          </p:nvPr>
        </p:nvSpPr>
        <p:spPr>
          <a:xfrm>
            <a:off x="755576" y="2060848"/>
            <a:ext cx="7704856" cy="4035152"/>
          </a:xfrm>
        </p:spPr>
        <p:txBody>
          <a:bodyPr>
            <a:normAutofit/>
          </a:bodyPr>
          <a:lstStyle/>
          <a:p>
            <a:pPr algn="just">
              <a:buFont typeface="Wingdings" pitchFamily="2" charset="2"/>
              <a:buChar char="v"/>
            </a:pPr>
            <a:r>
              <a:rPr lang="el-GR" sz="2000" dirty="0" smtClean="0">
                <a:latin typeface="Arial" pitchFamily="34" charset="0"/>
                <a:cs typeface="Arial" pitchFamily="34" charset="0"/>
              </a:rPr>
              <a:t>Μικροβιακή κερατίτιδα είναι μια σοβαρή επιπλοκή της έκθεσης του κερατοειδούς σε βαρέως πάσχοντες ασθενείς. Έτσι, γίνεται χρήση κάποιου λιπαντικού για τη φροντίδα των ματιών ή τοποθέτηση γάζας βρεγμένης με αποστειρωμένο νερό πάνω από τα κλειστά βλέφαρα και τη δημιουργία ενός θαλάμου υγρασίας για την πρόληψη της ξηρότητας του κερατοειδούς.</a:t>
            </a:r>
          </a:p>
          <a:p>
            <a:pPr algn="just">
              <a:buFont typeface="Wingdings" pitchFamily="2" charset="2"/>
              <a:buChar char="v"/>
            </a:pPr>
            <a:endParaRPr lang="en-US" sz="2000" dirty="0" smtClean="0">
              <a:latin typeface="Arial" pitchFamily="34" charset="0"/>
              <a:cs typeface="Arial" pitchFamily="34" charset="0"/>
            </a:endParaRPr>
          </a:p>
          <a:p>
            <a:pPr algn="just">
              <a:buFont typeface="Wingdings" pitchFamily="2" charset="2"/>
              <a:buChar char="v"/>
            </a:pPr>
            <a:r>
              <a:rPr lang="el-GR" sz="2000" dirty="0" smtClean="0">
                <a:latin typeface="Arial" pitchFamily="34" charset="0"/>
                <a:cs typeface="Arial" pitchFamily="34" charset="0"/>
              </a:rPr>
              <a:t>Σε κατεσταλμένους ή σε κωματώδη κατάσταση ασθενείς στη Μ.Ε.Θ. προτείνεται</a:t>
            </a:r>
            <a:r>
              <a:rPr lang="en-US" sz="2000" dirty="0" smtClean="0">
                <a:latin typeface="Arial" pitchFamily="34" charset="0"/>
                <a:cs typeface="Arial" pitchFamily="34" charset="0"/>
              </a:rPr>
              <a:t> </a:t>
            </a:r>
            <a:r>
              <a:rPr lang="el-GR" sz="2000" dirty="0" smtClean="0">
                <a:latin typeface="Arial" pitchFamily="34" charset="0"/>
                <a:cs typeface="Arial" pitchFamily="34" charset="0"/>
              </a:rPr>
              <a:t>ενστάλλαξη τεχνητών δακρύων ανά 4 ώρες τουλάχιστον.</a:t>
            </a:r>
          </a:p>
          <a:p>
            <a:pPr algn="r">
              <a:buNone/>
            </a:pPr>
            <a:endParaRPr lang="el-GR" sz="1100" dirty="0" smtClean="0">
              <a:latin typeface="Arial" pitchFamily="34" charset="0"/>
              <a:cs typeface="Arial" pitchFamily="34" charset="0"/>
            </a:endParaRPr>
          </a:p>
          <a:p>
            <a:pPr algn="r">
              <a:buNone/>
            </a:pPr>
            <a:r>
              <a:rPr lang="el-GR" sz="1100" dirty="0" smtClean="0">
                <a:latin typeface="Arial" pitchFamily="34" charset="0"/>
                <a:cs typeface="Arial" pitchFamily="34" charset="0"/>
              </a:rPr>
              <a:t>(‘</a:t>
            </a:r>
            <a:r>
              <a:rPr lang="en-US" sz="1100" dirty="0" smtClean="0">
                <a:latin typeface="Arial" pitchFamily="34" charset="0"/>
                <a:cs typeface="Arial" pitchFamily="34" charset="0"/>
              </a:rPr>
              <a:t>Eye care in ICU</a:t>
            </a:r>
            <a:r>
              <a:rPr lang="el-GR" sz="1100" dirty="0" smtClean="0">
                <a:latin typeface="Arial" pitchFamily="34" charset="0"/>
                <a:cs typeface="Arial" pitchFamily="34" charset="0"/>
              </a:rPr>
              <a:t>’,</a:t>
            </a:r>
            <a:r>
              <a:rPr lang="en-US" sz="1100" dirty="0" smtClean="0">
                <a:latin typeface="Arial" pitchFamily="34" charset="0"/>
                <a:cs typeface="Arial" pitchFamily="34" charset="0"/>
              </a:rPr>
              <a:t> S. </a:t>
            </a:r>
            <a:r>
              <a:rPr lang="en-US" sz="1100" dirty="0" err="1" smtClean="0">
                <a:latin typeface="Arial" pitchFamily="34" charset="0"/>
                <a:cs typeface="Arial" pitchFamily="34" charset="0"/>
              </a:rPr>
              <a:t>Sivasankar</a:t>
            </a:r>
            <a:r>
              <a:rPr lang="en-US" sz="1100" dirty="0" smtClean="0">
                <a:latin typeface="Arial" pitchFamily="34" charset="0"/>
                <a:cs typeface="Arial" pitchFamily="34" charset="0"/>
              </a:rPr>
              <a:t>, S. Jasper, S. Simon</a:t>
            </a:r>
            <a:r>
              <a:rPr lang="el-GR" sz="1100" dirty="0" smtClean="0">
                <a:latin typeface="Arial" pitchFamily="34" charset="0"/>
                <a:cs typeface="Arial" pitchFamily="34" charset="0"/>
              </a:rPr>
              <a:t>,</a:t>
            </a:r>
            <a:r>
              <a:rPr lang="en-US" sz="1100" dirty="0" smtClean="0">
                <a:latin typeface="Arial" pitchFamily="34" charset="0"/>
                <a:cs typeface="Arial" pitchFamily="34" charset="0"/>
              </a:rPr>
              <a:t> P. Jacob</a:t>
            </a:r>
            <a:r>
              <a:rPr lang="el-GR" sz="1100" dirty="0" smtClean="0">
                <a:latin typeface="Arial" pitchFamily="34" charset="0"/>
                <a:cs typeface="Arial" pitchFamily="34" charset="0"/>
              </a:rPr>
              <a:t>, </a:t>
            </a:r>
            <a:r>
              <a:rPr lang="en-US" sz="1100" dirty="0" smtClean="0">
                <a:latin typeface="Arial" pitchFamily="34" charset="0"/>
                <a:cs typeface="Arial" pitchFamily="34" charset="0"/>
              </a:rPr>
              <a:t>G. John, R. </a:t>
            </a:r>
            <a:r>
              <a:rPr lang="en-US" sz="1100" dirty="0" err="1" smtClean="0">
                <a:latin typeface="Arial" pitchFamily="34" charset="0"/>
                <a:cs typeface="Arial" pitchFamily="34" charset="0"/>
              </a:rPr>
              <a:t>Raju</a:t>
            </a:r>
            <a:r>
              <a:rPr lang="el-GR" sz="1100" dirty="0" smtClean="0">
                <a:latin typeface="Arial" pitchFamily="34" charset="0"/>
                <a:cs typeface="Arial" pitchFamily="34" charset="0"/>
              </a:rPr>
              <a:t>)</a:t>
            </a:r>
          </a:p>
          <a:p>
            <a:pPr algn="r">
              <a:buNone/>
            </a:pPr>
            <a:endParaRPr lang="el-GR" sz="2000" dirty="0" smtClean="0">
              <a:latin typeface="Arial" pitchFamily="34" charset="0"/>
              <a:cs typeface="Arial" pitchFamily="34" charset="0"/>
            </a:endParaRPr>
          </a:p>
          <a:p>
            <a:endParaRPr lang="el-GR" dirty="0"/>
          </a:p>
        </p:txBody>
      </p:sp>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Περιλαμβάνει</a:t>
            </a:r>
            <a:r>
              <a:rPr lang="el-GR" sz="4000" dirty="0" smtClean="0">
                <a:solidFill>
                  <a:schemeClr val="accent1">
                    <a:lumMod val="50000"/>
                  </a:schemeClr>
                </a:solidFill>
              </a:rPr>
              <a:t>:</a:t>
            </a:r>
            <a:endParaRPr lang="el-GR" sz="4000" dirty="0">
              <a:solidFill>
                <a:schemeClr val="accent1">
                  <a:lumMod val="50000"/>
                </a:schemeClr>
              </a:solidFill>
            </a:endParaRPr>
          </a:p>
        </p:txBody>
      </p:sp>
      <p:sp>
        <p:nvSpPr>
          <p:cNvPr id="3" name="2 - Θέση περιεχομένου"/>
          <p:cNvSpPr>
            <a:spLocks noGrp="1"/>
          </p:cNvSpPr>
          <p:nvPr>
            <p:ph idx="1"/>
          </p:nvPr>
        </p:nvSpPr>
        <p:spPr>
          <a:xfrm>
            <a:off x="755576" y="1700808"/>
            <a:ext cx="7704856" cy="4680520"/>
          </a:xfrm>
        </p:spPr>
        <p:txBody>
          <a:bodyPr>
            <a:noAutofit/>
          </a:bodyPr>
          <a:lstStyle/>
          <a:p>
            <a:pPr>
              <a:buFont typeface="Wingdings" pitchFamily="2" charset="2"/>
              <a:buChar char="v"/>
            </a:pPr>
            <a:r>
              <a:rPr lang="el-GR" sz="2000" dirty="0" smtClean="0">
                <a:latin typeface="Arial" pitchFamily="34" charset="0"/>
                <a:cs typeface="Arial" pitchFamily="34" charset="0"/>
              </a:rPr>
              <a:t>Λουτρό καθαριότητας</a:t>
            </a:r>
            <a:r>
              <a:rPr lang="en-US" sz="2000" dirty="0" smtClean="0">
                <a:latin typeface="Arial" pitchFamily="34" charset="0"/>
                <a:cs typeface="Arial" pitchFamily="34" charset="0"/>
              </a:rPr>
              <a:t> </a:t>
            </a:r>
            <a:r>
              <a:rPr lang="el-GR" sz="2000" dirty="0" smtClean="0">
                <a:latin typeface="Arial" pitchFamily="34" charset="0"/>
                <a:cs typeface="Arial" pitchFamily="34" charset="0"/>
              </a:rPr>
              <a:t>κορμού, άνω και κάτω άκρων και ράχης </a:t>
            </a:r>
          </a:p>
          <a:p>
            <a:pPr>
              <a:buFont typeface="Wingdings" pitchFamily="2" charset="2"/>
              <a:buChar char="v"/>
            </a:pPr>
            <a:r>
              <a:rPr lang="el-GR" sz="2000" dirty="0" smtClean="0">
                <a:latin typeface="Arial" pitchFamily="34" charset="0"/>
                <a:cs typeface="Arial" pitchFamily="34" charset="0"/>
              </a:rPr>
              <a:t>Φροντίδα μαλλιών </a:t>
            </a:r>
          </a:p>
          <a:p>
            <a:pPr>
              <a:buFont typeface="Wingdings" pitchFamily="2" charset="2"/>
              <a:buChar char="v"/>
            </a:pPr>
            <a:r>
              <a:rPr lang="el-GR" sz="2000" dirty="0" smtClean="0">
                <a:latin typeface="Arial" pitchFamily="34" charset="0"/>
                <a:cs typeface="Arial" pitchFamily="34" charset="0"/>
              </a:rPr>
              <a:t>Φροντίδα γενειάδας ή μουστακιού</a:t>
            </a:r>
          </a:p>
          <a:p>
            <a:pPr>
              <a:buFont typeface="Wingdings" pitchFamily="2" charset="2"/>
              <a:buChar char="v"/>
            </a:pPr>
            <a:r>
              <a:rPr lang="el-GR" sz="2000" dirty="0" smtClean="0">
                <a:latin typeface="Arial" pitchFamily="34" charset="0"/>
                <a:cs typeface="Arial" pitchFamily="34" charset="0"/>
              </a:rPr>
              <a:t>Φροντίδα ρινικής κοιλότητας</a:t>
            </a:r>
          </a:p>
          <a:p>
            <a:pPr>
              <a:buFont typeface="Wingdings" pitchFamily="2" charset="2"/>
              <a:buChar char="v"/>
            </a:pPr>
            <a:r>
              <a:rPr lang="el-GR" sz="2000" dirty="0" smtClean="0">
                <a:latin typeface="Arial" pitchFamily="34" charset="0"/>
                <a:cs typeface="Arial" pitchFamily="34" charset="0"/>
              </a:rPr>
              <a:t>Φροντίδα στοματικής κοιλότητας </a:t>
            </a:r>
          </a:p>
          <a:p>
            <a:pPr>
              <a:buFont typeface="Wingdings" pitchFamily="2" charset="2"/>
              <a:buChar char="v"/>
            </a:pPr>
            <a:r>
              <a:rPr lang="el-GR" sz="2000" dirty="0" smtClean="0">
                <a:latin typeface="Arial" pitchFamily="34" charset="0"/>
                <a:cs typeface="Arial" pitchFamily="34" charset="0"/>
              </a:rPr>
              <a:t>Φροντίδα οφθαλμών</a:t>
            </a:r>
          </a:p>
          <a:p>
            <a:pPr>
              <a:buFont typeface="Wingdings" pitchFamily="2" charset="2"/>
              <a:buChar char="v"/>
            </a:pPr>
            <a:r>
              <a:rPr lang="el-GR" sz="2000" dirty="0" smtClean="0">
                <a:latin typeface="Arial" pitchFamily="34" charset="0"/>
                <a:cs typeface="Arial" pitchFamily="34" charset="0"/>
              </a:rPr>
              <a:t>Φροντίδα αυτιών </a:t>
            </a:r>
          </a:p>
          <a:p>
            <a:pPr>
              <a:buFont typeface="Wingdings" pitchFamily="2" charset="2"/>
              <a:buChar char="v"/>
            </a:pPr>
            <a:r>
              <a:rPr lang="el-GR" sz="2000" dirty="0" smtClean="0">
                <a:latin typeface="Arial" pitchFamily="34" charset="0"/>
                <a:cs typeface="Arial" pitchFamily="34" charset="0"/>
              </a:rPr>
              <a:t>Φροντίδα ονύχων </a:t>
            </a:r>
          </a:p>
          <a:p>
            <a:pPr>
              <a:buFont typeface="Wingdings" pitchFamily="2" charset="2"/>
              <a:buChar char="v"/>
            </a:pPr>
            <a:r>
              <a:rPr lang="el-GR" sz="2000" dirty="0" smtClean="0">
                <a:latin typeface="Arial" pitchFamily="34" charset="0"/>
                <a:cs typeface="Arial" pitchFamily="34" charset="0"/>
              </a:rPr>
              <a:t>Φροντίδα περινεϊκής περιοχής</a:t>
            </a:r>
          </a:p>
          <a:p>
            <a:pPr>
              <a:buFont typeface="Wingdings" pitchFamily="2" charset="2"/>
              <a:buChar char="v"/>
            </a:pPr>
            <a:r>
              <a:rPr lang="el-GR" sz="2000" dirty="0" smtClean="0">
                <a:latin typeface="Arial" pitchFamily="34" charset="0"/>
                <a:cs typeface="Arial" pitchFamily="34" charset="0"/>
              </a:rPr>
              <a:t>Πρόληψη κατακλίσεων </a:t>
            </a:r>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Φροντίδα οφθαλμών</a:t>
            </a:r>
            <a:endParaRPr lang="el-GR" sz="4000" dirty="0"/>
          </a:p>
        </p:txBody>
      </p:sp>
      <p:pic>
        <p:nvPicPr>
          <p:cNvPr id="1026" name="Picture 2" descr="C:\Users\zografia\Desktop\Χωρίς τίτλο.png"/>
          <p:cNvPicPr>
            <a:picLocks noChangeAspect="1" noChangeArrowheads="1"/>
          </p:cNvPicPr>
          <p:nvPr/>
        </p:nvPicPr>
        <p:blipFill>
          <a:blip r:embed="rId3" cstate="print"/>
          <a:srcRect/>
          <a:stretch>
            <a:fillRect/>
          </a:stretch>
        </p:blipFill>
        <p:spPr bwMode="auto">
          <a:xfrm>
            <a:off x="1763688" y="1700808"/>
            <a:ext cx="5760640" cy="439248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03848" y="6453336"/>
            <a:ext cx="5472608" cy="538609"/>
          </a:xfrm>
          <a:prstGeom prst="rect">
            <a:avLst/>
          </a:prstGeom>
          <a:noFill/>
        </p:spPr>
        <p:txBody>
          <a:bodyPr wrap="square" rtlCol="0">
            <a:spAutoFit/>
          </a:bodyPr>
          <a:lstStyle/>
          <a:p>
            <a:r>
              <a:rPr lang="el-GR" sz="1100" dirty="0" smtClean="0">
                <a:latin typeface="Arial" pitchFamily="34" charset="0"/>
                <a:cs typeface="Arial" pitchFamily="34" charset="0"/>
              </a:rPr>
              <a:t>(‘</a:t>
            </a:r>
            <a:r>
              <a:rPr lang="en-US" sz="1100" dirty="0" smtClean="0">
                <a:latin typeface="Arial" pitchFamily="34" charset="0"/>
                <a:cs typeface="Arial" pitchFamily="34" charset="0"/>
              </a:rPr>
              <a:t>Eye care in ICU</a:t>
            </a:r>
            <a:r>
              <a:rPr lang="el-GR" sz="1100" dirty="0" smtClean="0">
                <a:latin typeface="Arial" pitchFamily="34" charset="0"/>
                <a:cs typeface="Arial" pitchFamily="34" charset="0"/>
              </a:rPr>
              <a:t>’,</a:t>
            </a:r>
            <a:r>
              <a:rPr lang="en-US" sz="1100" dirty="0" smtClean="0">
                <a:latin typeface="Arial" pitchFamily="34" charset="0"/>
                <a:cs typeface="Arial" pitchFamily="34" charset="0"/>
              </a:rPr>
              <a:t> S. </a:t>
            </a:r>
            <a:r>
              <a:rPr lang="en-US" sz="1100" dirty="0" err="1" smtClean="0">
                <a:latin typeface="Arial" pitchFamily="34" charset="0"/>
                <a:cs typeface="Arial" pitchFamily="34" charset="0"/>
              </a:rPr>
              <a:t>Sivasankar</a:t>
            </a:r>
            <a:r>
              <a:rPr lang="en-US" sz="1100" dirty="0" smtClean="0">
                <a:latin typeface="Arial" pitchFamily="34" charset="0"/>
                <a:cs typeface="Arial" pitchFamily="34" charset="0"/>
              </a:rPr>
              <a:t>, S. Jasper, S. Simon</a:t>
            </a:r>
            <a:r>
              <a:rPr lang="el-GR" sz="1100" dirty="0" smtClean="0">
                <a:latin typeface="Arial" pitchFamily="34" charset="0"/>
                <a:cs typeface="Arial" pitchFamily="34" charset="0"/>
              </a:rPr>
              <a:t>,</a:t>
            </a:r>
            <a:r>
              <a:rPr lang="en-US" sz="1100" dirty="0" smtClean="0">
                <a:latin typeface="Arial" pitchFamily="34" charset="0"/>
                <a:cs typeface="Arial" pitchFamily="34" charset="0"/>
              </a:rPr>
              <a:t> P. Jacob</a:t>
            </a:r>
            <a:r>
              <a:rPr lang="el-GR" sz="1100" dirty="0" smtClean="0">
                <a:latin typeface="Arial" pitchFamily="34" charset="0"/>
                <a:cs typeface="Arial" pitchFamily="34" charset="0"/>
              </a:rPr>
              <a:t>, </a:t>
            </a:r>
            <a:r>
              <a:rPr lang="en-US" sz="1100" dirty="0" smtClean="0">
                <a:latin typeface="Arial" pitchFamily="34" charset="0"/>
                <a:cs typeface="Arial" pitchFamily="34" charset="0"/>
              </a:rPr>
              <a:t>G. John, R. </a:t>
            </a:r>
            <a:r>
              <a:rPr lang="en-US" sz="1100" dirty="0" err="1" smtClean="0">
                <a:latin typeface="Arial" pitchFamily="34" charset="0"/>
                <a:cs typeface="Arial" pitchFamily="34" charset="0"/>
              </a:rPr>
              <a:t>Raju</a:t>
            </a:r>
            <a:r>
              <a:rPr lang="el-GR" sz="1100" dirty="0" smtClean="0">
                <a:latin typeface="Arial" pitchFamily="34" charset="0"/>
                <a:cs typeface="Arial" pitchFamily="34" charset="0"/>
              </a:rPr>
              <a:t>)</a:t>
            </a:r>
          </a:p>
          <a:p>
            <a:endParaRPr lang="el-GR" dirty="0"/>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Καθαριότητα στόματος</a:t>
            </a:r>
            <a:r>
              <a:rPr lang="el-GR" sz="4000" dirty="0" smtClean="0">
                <a:latin typeface="Arial" pitchFamily="34" charset="0"/>
                <a:cs typeface="Arial" pitchFamily="34" charset="0"/>
              </a:rPr>
              <a:t> </a:t>
            </a:r>
            <a:endParaRPr lang="el-GR" sz="4000" dirty="0">
              <a:latin typeface="Arial" pitchFamily="34" charset="0"/>
              <a:cs typeface="Arial" pitchFamily="34" charset="0"/>
            </a:endParaRPr>
          </a:p>
        </p:txBody>
      </p:sp>
      <p:sp>
        <p:nvSpPr>
          <p:cNvPr id="3" name="2 - Θέση περιεχομένου"/>
          <p:cNvSpPr>
            <a:spLocks noGrp="1"/>
          </p:cNvSpPr>
          <p:nvPr>
            <p:ph idx="1"/>
          </p:nvPr>
        </p:nvSpPr>
        <p:spPr>
          <a:xfrm>
            <a:off x="683568" y="1916832"/>
            <a:ext cx="7632848" cy="4392488"/>
          </a:xfrm>
        </p:spPr>
        <p:txBody>
          <a:bodyPr>
            <a:normAutofit/>
          </a:bodyPr>
          <a:lstStyle/>
          <a:p>
            <a:pPr>
              <a:buNone/>
            </a:pPr>
            <a:endParaRPr lang="el-GR" sz="2000" dirty="0" smtClean="0">
              <a:latin typeface="Arial" pitchFamily="34" charset="0"/>
              <a:cs typeface="Arial" pitchFamily="34" charset="0"/>
            </a:endParaRPr>
          </a:p>
          <a:p>
            <a:pPr>
              <a:buNone/>
            </a:pPr>
            <a:r>
              <a:rPr lang="el-GR" sz="2000" dirty="0" smtClean="0">
                <a:latin typeface="Arial" pitchFamily="34" charset="0"/>
                <a:cs typeface="Arial" pitchFamily="34" charset="0"/>
              </a:rPr>
              <a:t>Πώς πλένουμε τα δόντια του ασθενή στη Μ.Ε.Θ.;</a:t>
            </a:r>
          </a:p>
          <a:p>
            <a:pPr marL="457200" indent="-457200">
              <a:buFont typeface="+mj-lt"/>
              <a:buAutoNum type="alphaLcPeriod"/>
            </a:pPr>
            <a:endParaRPr lang="el-GR" sz="2000" dirty="0" smtClean="0">
              <a:latin typeface="Arial" pitchFamily="34" charset="0"/>
              <a:cs typeface="Arial" pitchFamily="34" charset="0"/>
            </a:endParaRPr>
          </a:p>
          <a:p>
            <a:pPr marL="457200" indent="-457200">
              <a:buFont typeface="+mj-lt"/>
              <a:buAutoNum type="alphaLcPeriod"/>
            </a:pPr>
            <a:r>
              <a:rPr lang="el-GR" sz="2000" dirty="0" smtClean="0">
                <a:latin typeface="Arial" pitchFamily="34" charset="0"/>
                <a:cs typeface="Arial" pitchFamily="34" charset="0"/>
              </a:rPr>
              <a:t>Με βαμβάκι</a:t>
            </a:r>
          </a:p>
          <a:p>
            <a:pPr marL="457200" indent="-457200">
              <a:buFont typeface="+mj-lt"/>
              <a:buAutoNum type="alphaLcPeriod"/>
            </a:pPr>
            <a:r>
              <a:rPr lang="el-GR" sz="2000" dirty="0" smtClean="0">
                <a:latin typeface="Arial" pitchFamily="34" charset="0"/>
                <a:cs typeface="Arial" pitchFamily="34" charset="0"/>
              </a:rPr>
              <a:t>Οδοντόβουρτσα με μαλακές τρίχες</a:t>
            </a:r>
          </a:p>
          <a:p>
            <a:pPr marL="457200" indent="-457200">
              <a:buFont typeface="+mj-lt"/>
              <a:buAutoNum type="alphaLcPeriod"/>
            </a:pPr>
            <a:r>
              <a:rPr lang="el-GR" sz="2000" dirty="0" smtClean="0">
                <a:latin typeface="Arial" pitchFamily="34" charset="0"/>
                <a:cs typeface="Arial" pitchFamily="34" charset="0"/>
              </a:rPr>
              <a:t>Με γάζα</a:t>
            </a:r>
          </a:p>
          <a:p>
            <a:pPr marL="457200" indent="-457200">
              <a:buFont typeface="+mj-lt"/>
              <a:buAutoNum type="alphaLcPeriod"/>
            </a:pPr>
            <a:r>
              <a:rPr lang="el-GR" sz="2000" dirty="0" smtClean="0">
                <a:latin typeface="Arial" pitchFamily="34" charset="0"/>
                <a:cs typeface="Arial" pitchFamily="34" charset="0"/>
              </a:rPr>
              <a:t>Με στυλεό που φέρει σπόγγο</a:t>
            </a:r>
          </a:p>
          <a:p>
            <a:pPr marL="457200" indent="-457200" algn="r">
              <a:buNone/>
            </a:pPr>
            <a:endParaRPr lang="el-GR" sz="2000" dirty="0" smtClean="0">
              <a:latin typeface="Arial" pitchFamily="34" charset="0"/>
              <a:cs typeface="Arial" pitchFamily="34" charset="0"/>
            </a:endParaRPr>
          </a:p>
          <a:p>
            <a:pPr marL="457200" indent="-457200" algn="r">
              <a:buNone/>
            </a:pPr>
            <a:endParaRPr lang="el-GR" sz="2000" dirty="0" smtClean="0">
              <a:latin typeface="Arial" pitchFamily="34" charset="0"/>
              <a:cs typeface="Arial" pitchFamily="34" charset="0"/>
            </a:endParaRPr>
          </a:p>
          <a:p>
            <a:pPr marL="457200" indent="-457200" algn="r">
              <a:buNone/>
            </a:pPr>
            <a:endParaRPr lang="el-GR" sz="1100" dirty="0" smtClean="0">
              <a:latin typeface="Arial" pitchFamily="34" charset="0"/>
              <a:cs typeface="Arial" pitchFamily="34" charset="0"/>
            </a:endParaRPr>
          </a:p>
          <a:p>
            <a:pPr marL="457200" indent="-457200" algn="r">
              <a:buNone/>
            </a:pPr>
            <a:endParaRPr lang="el-GR" sz="2000" dirty="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Καθαριότητα στόματος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2132856"/>
            <a:ext cx="7632848" cy="3963144"/>
          </a:xfrm>
        </p:spPr>
        <p:txBody>
          <a:bodyPr>
            <a:normAutofit/>
          </a:bodyPr>
          <a:lstStyle/>
          <a:p>
            <a:pPr algn="just">
              <a:buBlip>
                <a:blip r:embed="rId2"/>
              </a:buBlip>
            </a:pPr>
            <a:r>
              <a:rPr lang="el-GR" sz="2000" dirty="0" smtClean="0">
                <a:latin typeface="Arial" pitchFamily="34" charset="0"/>
                <a:cs typeface="Arial" pitchFamily="34" charset="0"/>
              </a:rPr>
              <a:t>Η φροντίδα της στοματικής κοιλότητας αποτελεί σημαντική νοσηλευτική πράξη</a:t>
            </a:r>
            <a:r>
              <a:rPr lang="en-US" sz="2000" dirty="0" smtClean="0">
                <a:latin typeface="Arial" pitchFamily="34" charset="0"/>
                <a:cs typeface="Arial" pitchFamily="34" charset="0"/>
              </a:rPr>
              <a:t>,</a:t>
            </a:r>
            <a:r>
              <a:rPr lang="el-GR" sz="2000" dirty="0" smtClean="0">
                <a:latin typeface="Arial" pitchFamily="34" charset="0"/>
                <a:cs typeface="Arial" pitchFamily="34" charset="0"/>
              </a:rPr>
              <a:t> η οποία πραγματοποιείται καθημερινά στο πλαίσιο της ατομικής υγιεινής των νοσηλευόμενων ασθενών σε Μ.Ε.Θ., λόγω του μεγάλου ελλείμματος αυτοφροντίδας που παρουσιάζουν.</a:t>
            </a:r>
          </a:p>
          <a:p>
            <a:pPr algn="just">
              <a:buNone/>
            </a:pPr>
            <a:endParaRPr lang="el-GR" sz="2000" dirty="0" smtClean="0">
              <a:latin typeface="Arial" pitchFamily="34" charset="0"/>
              <a:cs typeface="Arial" pitchFamily="34" charset="0"/>
            </a:endParaRPr>
          </a:p>
          <a:p>
            <a:pPr algn="just">
              <a:buBlip>
                <a:blip r:embed="rId2"/>
              </a:buBlip>
            </a:pPr>
            <a:r>
              <a:rPr lang="el-GR" sz="2000" dirty="0" smtClean="0">
                <a:latin typeface="Arial" pitchFamily="34" charset="0"/>
                <a:cs typeface="Arial" pitchFamily="34" charset="0"/>
              </a:rPr>
              <a:t>Αν ο ασθενής φέρει τεχνητή οδοντοστοιχία αφαιρείται και δίνεται στους συγγενείς για φύλαξη όσο διαρκεί η νοσηλεία στη Μ.Ε.Θ. </a:t>
            </a:r>
          </a:p>
          <a:p>
            <a:pPr algn="just">
              <a:buBlip>
                <a:blip r:embed="rId2"/>
              </a:buBlip>
            </a:pPr>
            <a:endParaRPr lang="el-GR" sz="20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Καθαριότητα στόματος</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2060848"/>
            <a:ext cx="7704856" cy="4035152"/>
          </a:xfrm>
        </p:spPr>
        <p:txBody>
          <a:bodyPr>
            <a:normAutofit/>
          </a:bodyPr>
          <a:lstStyle/>
          <a:p>
            <a:pPr algn="just">
              <a:buBlip>
                <a:blip r:embed="rId2"/>
              </a:buBlip>
            </a:pPr>
            <a:r>
              <a:rPr lang="el-GR" sz="2000" dirty="0" smtClean="0">
                <a:latin typeface="Arial" pitchFamily="34" charset="0"/>
                <a:cs typeface="Arial" pitchFamily="34" charset="0"/>
              </a:rPr>
              <a:t>Οι νοσηλευόμενοι σε Μ.Ε.Θ. και ιδιαίτερα όσοι βρίσκονται υπό μηχανική υποστήριξη της αναπνοής διατρέχουν μεγάλο κίνδυνο ανάπτυξης νοσοκομειακών λοιμώξεων του αναπνευστικού συστήματος. </a:t>
            </a:r>
          </a:p>
          <a:p>
            <a:pPr algn="just">
              <a:buBlip>
                <a:blip r:embed="rId2"/>
              </a:buBlip>
            </a:pPr>
            <a:endParaRPr lang="el-GR" sz="2000" dirty="0" smtClean="0">
              <a:latin typeface="Arial" pitchFamily="34" charset="0"/>
              <a:cs typeface="Arial" pitchFamily="34" charset="0"/>
            </a:endParaRPr>
          </a:p>
          <a:p>
            <a:pPr algn="just">
              <a:buBlip>
                <a:blip r:embed="rId2"/>
              </a:buBlip>
            </a:pPr>
            <a:r>
              <a:rPr lang="el-GR" sz="2000" dirty="0" smtClean="0">
                <a:latin typeface="Arial" pitchFamily="34" charset="0"/>
                <a:cs typeface="Arial" pitchFamily="34" charset="0"/>
              </a:rPr>
              <a:t>Αυτοί οι ασθενείς έχουν αυξημένες ανάγκες προστασίας και υγιεινής του στόματος εξαιτίας των ειδικών συνθηκών νοσηλείας υπό τις οποίες αντιμετωπίζονται</a:t>
            </a:r>
            <a:r>
              <a:rPr lang="en-US" sz="2000" dirty="0" smtClean="0">
                <a:latin typeface="Arial" pitchFamily="34" charset="0"/>
                <a:cs typeface="Arial" pitchFamily="34" charset="0"/>
              </a:rPr>
              <a:t>,</a:t>
            </a:r>
            <a:r>
              <a:rPr lang="el-GR" sz="2000" dirty="0" smtClean="0">
                <a:latin typeface="Arial" pitchFamily="34" charset="0"/>
                <a:cs typeface="Arial" pitchFamily="34" charset="0"/>
              </a:rPr>
              <a:t> όπως ειδική φαρμακευτική αγωγή (ξηροστομία), ενδοτραχειακή διασωλήνωση (τραύμα στόματος), καταστολή…</a:t>
            </a:r>
          </a:p>
          <a:p>
            <a:endParaRPr lang="el-GR" dirty="0"/>
          </a:p>
        </p:txBody>
      </p:sp>
    </p:spTree>
  </p:cSld>
  <p:clrMapOvr>
    <a:masterClrMapping/>
  </p:clrMapOvr>
  <p:transition>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Καθαριότητα στόματος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988840"/>
            <a:ext cx="7632848" cy="4392488"/>
          </a:xfrm>
        </p:spPr>
        <p:txBody>
          <a:bodyPr>
            <a:normAutofit lnSpcReduction="10000"/>
          </a:bodyPr>
          <a:lstStyle/>
          <a:p>
            <a:pPr marL="0" indent="0" algn="just">
              <a:spcBef>
                <a:spcPts val="0"/>
              </a:spcBef>
              <a:buNone/>
            </a:pPr>
            <a:r>
              <a:rPr lang="el-GR" sz="2000" dirty="0" smtClean="0">
                <a:latin typeface="Arial" pitchFamily="34" charset="0"/>
                <a:cs typeface="Arial" pitchFamily="34" charset="0"/>
              </a:rPr>
              <a:t>Οι στυλεοί με σπόγγο αποτελούν τη συνηθέστερη επιλογή για το μηχανικό καθαρισμό.</a:t>
            </a: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r">
              <a:spcBef>
                <a:spcPts val="0"/>
              </a:spcBef>
              <a:buNone/>
            </a:pPr>
            <a:endParaRPr lang="el-GR" sz="2000" dirty="0" smtClean="0">
              <a:latin typeface="Arial" pitchFamily="34" charset="0"/>
              <a:cs typeface="Arial" pitchFamily="34" charset="0"/>
            </a:endParaRPr>
          </a:p>
          <a:p>
            <a:pPr marL="0" indent="0" algn="r">
              <a:spcBef>
                <a:spcPts val="0"/>
              </a:spcBef>
              <a:buNone/>
            </a:pP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marL="0" indent="0" algn="r">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marL="0" indent="0" algn="just">
              <a:spcBef>
                <a:spcPts val="0"/>
              </a:spcBef>
              <a:buNone/>
            </a:pPr>
            <a:endParaRPr lang="el-GR" sz="2000" dirty="0" smtClean="0">
              <a:latin typeface="Arial" pitchFamily="34" charset="0"/>
              <a:cs typeface="Arial" pitchFamily="34" charset="0"/>
            </a:endParaRPr>
          </a:p>
          <a:p>
            <a:pPr>
              <a:buNone/>
            </a:pPr>
            <a:endParaRPr lang="el-GR" dirty="0"/>
          </a:p>
        </p:txBody>
      </p:sp>
      <p:pic>
        <p:nvPicPr>
          <p:cNvPr id="9218" name="Picture 2" descr="anti-static applicator"/>
          <p:cNvPicPr>
            <a:picLocks noChangeAspect="1" noChangeArrowheads="1"/>
          </p:cNvPicPr>
          <p:nvPr/>
        </p:nvPicPr>
        <p:blipFill>
          <a:blip r:embed="rId2" cstate="print"/>
          <a:srcRect/>
          <a:stretch>
            <a:fillRect/>
          </a:stretch>
        </p:blipFill>
        <p:spPr bwMode="auto">
          <a:xfrm>
            <a:off x="3995936" y="4077072"/>
            <a:ext cx="4539267" cy="792088"/>
          </a:xfrm>
          <a:prstGeom prst="rect">
            <a:avLst/>
          </a:prstGeom>
          <a:ln>
            <a:noFill/>
          </a:ln>
          <a:effectLst>
            <a:outerShdw blurRad="292100" dist="139700" dir="2700000" algn="tl" rotWithShape="0">
              <a:srgbClr val="333333">
                <a:alpha val="65000"/>
              </a:srgbClr>
            </a:outerShdw>
          </a:effectLst>
        </p:spPr>
      </p:pic>
      <p:pic>
        <p:nvPicPr>
          <p:cNvPr id="9220" name="Picture 4" descr="http://t2.gstatic.com/images?q=tbn:ANd9GcRbNKWOHsdJRx-dEmL4loTbyQwTROBDXusaHfd616zeje7fiRus8g"/>
          <p:cNvPicPr>
            <a:picLocks noChangeAspect="1" noChangeArrowheads="1"/>
          </p:cNvPicPr>
          <p:nvPr/>
        </p:nvPicPr>
        <p:blipFill>
          <a:blip r:embed="rId3" cstate="print"/>
          <a:srcRect/>
          <a:stretch>
            <a:fillRect/>
          </a:stretch>
        </p:blipFill>
        <p:spPr bwMode="auto">
          <a:xfrm>
            <a:off x="755576" y="3212976"/>
            <a:ext cx="3076299" cy="2304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Καθαριότητα στόματος </a:t>
            </a:r>
            <a:endParaRPr lang="el-GR" sz="4000" dirty="0">
              <a:solidFill>
                <a:schemeClr val="accent1">
                  <a:lumMod val="50000"/>
                </a:schemeClr>
              </a:solidFill>
            </a:endParaRPr>
          </a:p>
        </p:txBody>
      </p:sp>
      <p:pic>
        <p:nvPicPr>
          <p:cNvPr id="70658" name="Picture 2" descr="C:\Users\zografia\Desktop\P280412_14.40.jpg"/>
          <p:cNvPicPr>
            <a:picLocks noChangeAspect="1" noChangeArrowheads="1"/>
          </p:cNvPicPr>
          <p:nvPr/>
        </p:nvPicPr>
        <p:blipFill>
          <a:blip r:embed="rId2" cstate="print"/>
          <a:srcRect/>
          <a:stretch>
            <a:fillRect/>
          </a:stretch>
        </p:blipFill>
        <p:spPr bwMode="auto">
          <a:xfrm>
            <a:off x="1547664" y="1700808"/>
            <a:ext cx="5256584" cy="367240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115616" y="5589240"/>
            <a:ext cx="6408712" cy="523220"/>
          </a:xfrm>
          <a:prstGeom prst="rect">
            <a:avLst/>
          </a:prstGeom>
          <a:no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1400" dirty="0" smtClean="0">
                <a:latin typeface="Arial" pitchFamily="34" charset="0"/>
                <a:cs typeface="Arial" pitchFamily="34" charset="0"/>
              </a:rPr>
              <a:t>Τοποθέτηση του ασθενούς σε πλάγια θέση και νεφροειδούς κατά την παροχή στοματικής υγιεινής</a:t>
            </a:r>
            <a:endParaRPr lang="el-GR" sz="1400" dirty="0">
              <a:latin typeface="Arial" pitchFamily="34" charset="0"/>
              <a:cs typeface="Arial" pitchFamily="34" charset="0"/>
            </a:endParaRPr>
          </a:p>
        </p:txBody>
      </p:sp>
      <p:sp>
        <p:nvSpPr>
          <p:cNvPr id="6" name="TextBox 5"/>
          <p:cNvSpPr txBox="1"/>
          <p:nvPr/>
        </p:nvSpPr>
        <p:spPr>
          <a:xfrm>
            <a:off x="4355976" y="6453336"/>
            <a:ext cx="4536504" cy="538609"/>
          </a:xfrm>
          <a:prstGeom prst="rect">
            <a:avLst/>
          </a:prstGeom>
          <a:noFill/>
        </p:spPr>
        <p:txBody>
          <a:bodyPr wrap="square" rtlCol="0">
            <a:spAutoFit/>
          </a:bodyPr>
          <a:lstStyle/>
          <a:p>
            <a:pPr algn="r"/>
            <a:r>
              <a:rPr lang="el-GR" sz="1100" dirty="0" smtClean="0">
                <a:latin typeface="Arial" pitchFamily="34" charset="0"/>
                <a:cs typeface="Arial" pitchFamily="34" charset="0"/>
              </a:rPr>
              <a:t>(«Η νοσηλευτική στην Κλινική Πράξη», </a:t>
            </a:r>
            <a:r>
              <a:rPr lang="en-US" sz="1100" dirty="0" smtClean="0">
                <a:latin typeface="Arial" pitchFamily="34" charset="0"/>
                <a:cs typeface="Arial" pitchFamily="34" charset="0"/>
              </a:rPr>
              <a:t>Berman, Snyder, Jackson)</a:t>
            </a:r>
            <a:endParaRPr lang="el-GR" sz="1100" dirty="0" smtClean="0">
              <a:latin typeface="Arial" pitchFamily="34" charset="0"/>
              <a:cs typeface="Arial" pitchFamily="34" charset="0"/>
            </a:endParaRPr>
          </a:p>
          <a:p>
            <a:pPr algn="r"/>
            <a:endParaRPr lang="el-GR" dirty="0"/>
          </a:p>
        </p:txBody>
      </p:sp>
    </p:spTree>
  </p:cSld>
  <p:clrMapOvr>
    <a:masterClrMapping/>
  </p:clrMapOvr>
  <p:transition>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Καθαριότητα στόματος</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683568" y="1700808"/>
            <a:ext cx="7776864" cy="4608512"/>
          </a:xfrm>
        </p:spPr>
        <p:txBody>
          <a:bodyPr>
            <a:noAutofit/>
          </a:bodyPr>
          <a:lstStyle/>
          <a:p>
            <a:pPr algn="just">
              <a:buFont typeface="Wingdings" pitchFamily="2" charset="2"/>
              <a:buChar char=""/>
            </a:pPr>
            <a:r>
              <a:rPr lang="el-GR" sz="1600" dirty="0" smtClean="0">
                <a:latin typeface="Arial" pitchFamily="34" charset="0"/>
                <a:cs typeface="Arial" pitchFamily="34" charset="0"/>
              </a:rPr>
              <a:t>Ο νοσηλευτής λαμβάνει τα κατάλληλα μέσα προστασίας (πλύσιμο χεριών, γάντια, μάσκα, αδιάβροχη μπλούζα μίας χρήσεως).</a:t>
            </a:r>
          </a:p>
          <a:p>
            <a:pPr algn="just">
              <a:buFont typeface="Wingdings" pitchFamily="2" charset="2"/>
              <a:buChar char=""/>
            </a:pPr>
            <a:r>
              <a:rPr lang="el-GR" sz="1600" dirty="0" smtClean="0">
                <a:latin typeface="Arial" pitchFamily="34" charset="0"/>
                <a:cs typeface="Arial" pitchFamily="34" charset="0"/>
              </a:rPr>
              <a:t>Πριν προχωρήσει στην αξιολόγηση της στοματικής κοιλότητας, προβαίνει στις ακόλουθες ενέργειες</a:t>
            </a:r>
            <a:r>
              <a:rPr lang="el-GR" sz="1600" dirty="0" smtClean="0">
                <a:latin typeface="Arial" pitchFamily="34" charset="0"/>
                <a:cs typeface="Arial" pitchFamily="34" charset="0"/>
              </a:rPr>
              <a:t>:</a:t>
            </a:r>
          </a:p>
          <a:p>
            <a:pPr marL="0" indent="0" algn="just">
              <a:buNone/>
            </a:pPr>
            <a:endParaRPr lang="el-GR" sz="1600" dirty="0" smtClean="0">
              <a:latin typeface="Arial" pitchFamily="34" charset="0"/>
              <a:cs typeface="Arial" pitchFamily="34" charset="0"/>
            </a:endParaRPr>
          </a:p>
          <a:p>
            <a:pPr lvl="1" algn="just">
              <a:buBlip>
                <a:blip r:embed="rId2"/>
              </a:buBlip>
            </a:pPr>
            <a:r>
              <a:rPr lang="el-GR" sz="1600" dirty="0" smtClean="0">
                <a:latin typeface="Arial" pitchFamily="34" charset="0"/>
                <a:cs typeface="Arial" pitchFamily="34" charset="0"/>
              </a:rPr>
              <a:t>Με αναρρόφηση απομακρύνονται οι στοματοφαρυγγικές εκκρίσεις, οι οποίες λιμνάζουν στην υπογλωτιδική περιοχή πάνω ακριβώς από τον αεροθάλαμο (</a:t>
            </a:r>
            <a:r>
              <a:rPr lang="en-US" sz="1600" dirty="0" smtClean="0">
                <a:latin typeface="Arial" pitchFamily="34" charset="0"/>
                <a:cs typeface="Arial" pitchFamily="34" charset="0"/>
              </a:rPr>
              <a:t>CUFF</a:t>
            </a:r>
            <a:r>
              <a:rPr lang="el-GR" sz="1600" dirty="0" smtClean="0">
                <a:latin typeface="Arial" pitchFamily="34" charset="0"/>
                <a:cs typeface="Arial" pitchFamily="34" charset="0"/>
              </a:rPr>
              <a:t>)</a:t>
            </a:r>
            <a:r>
              <a:rPr lang="en-US" sz="1600" dirty="0" smtClean="0">
                <a:latin typeface="Arial" pitchFamily="34" charset="0"/>
                <a:cs typeface="Arial" pitchFamily="34" charset="0"/>
              </a:rPr>
              <a:t> </a:t>
            </a:r>
            <a:r>
              <a:rPr lang="el-GR" sz="1600" dirty="0" smtClean="0">
                <a:latin typeface="Arial" pitchFamily="34" charset="0"/>
                <a:cs typeface="Arial" pitchFamily="34" charset="0"/>
              </a:rPr>
              <a:t>του ενδοτραχειακού σωλήνα.</a:t>
            </a:r>
          </a:p>
          <a:p>
            <a:pPr lvl="1" algn="just">
              <a:buBlip>
                <a:blip r:embed="rId2"/>
              </a:buBlip>
            </a:pPr>
            <a:r>
              <a:rPr lang="el-GR" sz="1600" dirty="0" smtClean="0">
                <a:latin typeface="Arial" pitchFamily="34" charset="0"/>
                <a:cs typeface="Arial" pitchFamily="34" charset="0"/>
              </a:rPr>
              <a:t>Αναρροφούνται οι βρογχικές εκκρίσεις διαμέσου του ενδοτραχειακού σωλήνα, με ειδικό ρύγχος.</a:t>
            </a:r>
          </a:p>
          <a:p>
            <a:pPr lvl="1" algn="just">
              <a:buBlip>
                <a:blip r:embed="rId2"/>
              </a:buBlip>
            </a:pPr>
            <a:r>
              <a:rPr lang="el-GR" sz="1600" dirty="0" smtClean="0">
                <a:latin typeface="Arial" pitchFamily="34" charset="0"/>
                <a:cs typeface="Arial" pitchFamily="34" charset="0"/>
              </a:rPr>
              <a:t>Ελέγχεται η πίεση του αεροθάλαμου (</a:t>
            </a:r>
            <a:r>
              <a:rPr lang="en-US" sz="1600" dirty="0" smtClean="0">
                <a:latin typeface="Arial" pitchFamily="34" charset="0"/>
                <a:cs typeface="Arial" pitchFamily="34" charset="0"/>
              </a:rPr>
              <a:t>CUFF</a:t>
            </a:r>
            <a:r>
              <a:rPr lang="el-GR" sz="1600" dirty="0" smtClean="0">
                <a:latin typeface="Arial" pitchFamily="34" charset="0"/>
                <a:cs typeface="Arial" pitchFamily="34" charset="0"/>
              </a:rPr>
              <a:t>)</a:t>
            </a:r>
            <a:r>
              <a:rPr lang="en-US" sz="1600" dirty="0" smtClean="0">
                <a:latin typeface="Arial" pitchFamily="34" charset="0"/>
                <a:cs typeface="Arial" pitchFamily="34" charset="0"/>
              </a:rPr>
              <a:t> </a:t>
            </a:r>
            <a:r>
              <a:rPr lang="el-GR" sz="1600" dirty="0" smtClean="0">
                <a:latin typeface="Arial" pitchFamily="34" charset="0"/>
                <a:cs typeface="Arial" pitchFamily="34" charset="0"/>
              </a:rPr>
              <a:t>του ενδοτραχειακού σωλήνα να κυμαίνεται μεταξύ 25-30 </a:t>
            </a:r>
            <a:r>
              <a:rPr lang="en-US" sz="1600" dirty="0" smtClean="0">
                <a:latin typeface="Arial" pitchFamily="34" charset="0"/>
                <a:cs typeface="Arial" pitchFamily="34" charset="0"/>
              </a:rPr>
              <a:t>ml H2O. </a:t>
            </a:r>
            <a:r>
              <a:rPr lang="el-GR" sz="1600" dirty="0" smtClean="0">
                <a:latin typeface="Arial" pitchFamily="34" charset="0"/>
                <a:cs typeface="Arial" pitchFamily="34" charset="0"/>
              </a:rPr>
              <a:t> Χαμηλότερη πίεση του αεροθάλαμου επιτρέπει τις μικρό- εισροφήσεις των στοματοφαρυγγικών εκκρίσεων ή του γαστρικού περιεχομένου σε περίπτωση αναγωγής, ενώ υψηλότερη πίεση μπορεί να προκαλέσει βλάβη στο βλεννογόνο της τραχείας από ισχαιμία.</a:t>
            </a:r>
          </a:p>
          <a:p>
            <a:pPr lvl="1" algn="just">
              <a:buBlip>
                <a:blip r:embed="rId2"/>
              </a:buBlip>
            </a:pPr>
            <a:r>
              <a:rPr lang="el-GR" sz="1600" dirty="0" smtClean="0">
                <a:latin typeface="Arial" pitchFamily="34" charset="0"/>
                <a:cs typeface="Arial" pitchFamily="34" charset="0"/>
              </a:rPr>
              <a:t>Ελέγχεται η σταθερότητα του ενδοτραχειακού σωλήνα</a:t>
            </a:r>
            <a:r>
              <a:rPr lang="el-GR" sz="1800" dirty="0" smtClean="0">
                <a:latin typeface="Arial" pitchFamily="34" charset="0"/>
                <a:cs typeface="Arial" pitchFamily="34" charset="0"/>
              </a:rPr>
              <a:t>.</a:t>
            </a:r>
            <a:endParaRPr lang="el-GR" sz="18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Καθαριότητα στόματος </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683568" y="1772816"/>
            <a:ext cx="7776864" cy="4536504"/>
          </a:xfrm>
        </p:spPr>
        <p:txBody>
          <a:bodyPr>
            <a:noAutofit/>
          </a:bodyPr>
          <a:lstStyle/>
          <a:p>
            <a:pPr>
              <a:buNone/>
            </a:pPr>
            <a:r>
              <a:rPr lang="el-GR" sz="1600" b="1" dirty="0" smtClean="0">
                <a:solidFill>
                  <a:schemeClr val="accent2"/>
                </a:solidFill>
                <a:latin typeface="Arial" pitchFamily="34" charset="0"/>
                <a:cs typeface="Arial" pitchFamily="34" charset="0"/>
              </a:rPr>
              <a:t>Σε </a:t>
            </a:r>
            <a:r>
              <a:rPr lang="el-GR" sz="1600" b="1" dirty="0" err="1" smtClean="0">
                <a:solidFill>
                  <a:schemeClr val="accent2"/>
                </a:solidFill>
                <a:latin typeface="Arial" pitchFamily="34" charset="0"/>
                <a:cs typeface="Arial" pitchFamily="34" charset="0"/>
              </a:rPr>
              <a:t>διασωληνωμένους</a:t>
            </a:r>
            <a:r>
              <a:rPr lang="el-GR" sz="1600" b="1" dirty="0" smtClean="0">
                <a:solidFill>
                  <a:schemeClr val="accent2"/>
                </a:solidFill>
                <a:latin typeface="Arial" pitchFamily="34" charset="0"/>
                <a:cs typeface="Arial" pitchFamily="34" charset="0"/>
              </a:rPr>
              <a:t> ασθενείς:</a:t>
            </a:r>
          </a:p>
          <a:p>
            <a:pPr lvl="1" algn="just">
              <a:buFont typeface="Wingdings" pitchFamily="2" charset="2"/>
              <a:buChar char="v"/>
            </a:pPr>
            <a:r>
              <a:rPr lang="el-GR" sz="1600" dirty="0" smtClean="0">
                <a:latin typeface="Arial" pitchFamily="34" charset="0"/>
                <a:cs typeface="Arial" pitchFamily="34" charset="0"/>
              </a:rPr>
              <a:t>Αφαιρούνται οι τεχνητές οδοντοστοιχίες και παραδίδονται στους οικείους του.</a:t>
            </a:r>
          </a:p>
          <a:p>
            <a:pPr lvl="1" algn="just">
              <a:buFont typeface="Wingdings" pitchFamily="2" charset="2"/>
              <a:buChar char="v"/>
            </a:pPr>
            <a:r>
              <a:rPr lang="el-GR" sz="1600" dirty="0" smtClean="0">
                <a:latin typeface="Arial" pitchFamily="34" charset="0"/>
                <a:cs typeface="Arial" pitchFamily="34" charset="0"/>
              </a:rPr>
              <a:t>Η στοματική κοιλότητα καθαρίζεται με στυλεό που στο άκρο του φέρει βαμβάκι ή συνθετικό σφουγγάρι εμποτισμένο με διάλυμα χλωρεξιδίνης.</a:t>
            </a:r>
          </a:p>
          <a:p>
            <a:pPr lvl="1"/>
            <a:endParaRPr lang="el-GR" sz="1600" dirty="0" smtClean="0">
              <a:latin typeface="Arial" pitchFamily="34" charset="0"/>
              <a:cs typeface="Arial" pitchFamily="34" charset="0"/>
            </a:endParaRPr>
          </a:p>
          <a:p>
            <a:pPr marL="0" indent="0" algn="just">
              <a:spcBef>
                <a:spcPts val="0"/>
              </a:spcBef>
              <a:buNone/>
            </a:pPr>
            <a:r>
              <a:rPr lang="el-GR" sz="1600" b="1" dirty="0" smtClean="0">
                <a:solidFill>
                  <a:schemeClr val="accent2"/>
                </a:solidFill>
                <a:latin typeface="Arial" pitchFamily="34" charset="0"/>
                <a:cs typeface="Arial" pitchFamily="34" charset="0"/>
              </a:rPr>
              <a:t>Εάν ο ασθενής έχει </a:t>
            </a:r>
            <a:r>
              <a:rPr lang="en-US" sz="1600" b="1" dirty="0" smtClean="0">
                <a:solidFill>
                  <a:schemeClr val="accent2"/>
                </a:solidFill>
                <a:latin typeface="Arial" pitchFamily="34" charset="0"/>
                <a:cs typeface="Arial" pitchFamily="34" charset="0"/>
              </a:rPr>
              <a:t>PLT&lt;50000 </a:t>
            </a:r>
            <a:r>
              <a:rPr lang="el-GR" sz="1600" b="1" dirty="0" smtClean="0">
                <a:solidFill>
                  <a:schemeClr val="accent2"/>
                </a:solidFill>
                <a:latin typeface="Arial" pitchFamily="34" charset="0"/>
                <a:cs typeface="Arial" pitchFamily="34" charset="0"/>
              </a:rPr>
              <a:t>ή έχει εκδηλώσει συνδρόμου Διάχυτης Ενδαγγειακής Πήξης:</a:t>
            </a:r>
          </a:p>
          <a:p>
            <a:pPr lvl="1" algn="just">
              <a:buFont typeface="Wingdings" pitchFamily="2" charset="2"/>
              <a:buChar char="v"/>
            </a:pPr>
            <a:r>
              <a:rPr lang="el-GR" sz="1600" dirty="0" smtClean="0">
                <a:latin typeface="Arial" pitchFamily="34" charset="0"/>
                <a:cs typeface="Arial" pitchFamily="34" charset="0"/>
              </a:rPr>
              <a:t>Δεν επιτρέπεται η χρήση οδοντόβουρτσας. Για τον καθαρισμό των δοντιών χρησιμοποιείται ο </a:t>
            </a:r>
            <a:r>
              <a:rPr lang="el-GR" sz="1600" dirty="0" err="1" smtClean="0">
                <a:latin typeface="Arial" pitchFamily="34" charset="0"/>
                <a:cs typeface="Arial" pitchFamily="34" charset="0"/>
              </a:rPr>
              <a:t>στυλεός</a:t>
            </a:r>
            <a:r>
              <a:rPr lang="el-GR" sz="1600" dirty="0" smtClean="0">
                <a:latin typeface="Arial" pitchFamily="34" charset="0"/>
                <a:cs typeface="Arial" pitchFamily="34" charset="0"/>
              </a:rPr>
              <a:t>. </a:t>
            </a:r>
          </a:p>
          <a:p>
            <a:pPr lvl="1" algn="just">
              <a:buFont typeface="Wingdings" pitchFamily="2" charset="2"/>
              <a:buChar char="v"/>
            </a:pPr>
            <a:r>
              <a:rPr lang="el-GR" sz="1600" dirty="0" smtClean="0">
                <a:latin typeface="Arial" pitchFamily="34" charset="0"/>
                <a:cs typeface="Arial" pitchFamily="34" charset="0"/>
              </a:rPr>
              <a:t>Επί αιμορραγίας θα πρέπει να γίνονται πλύσεις με φυσιολογικό ορό.</a:t>
            </a:r>
          </a:p>
          <a:p>
            <a:pPr lvl="1"/>
            <a:endParaRPr lang="el-GR" sz="1600" dirty="0" smtClean="0">
              <a:latin typeface="Arial" pitchFamily="34" charset="0"/>
              <a:cs typeface="Arial" pitchFamily="34" charset="0"/>
            </a:endParaRPr>
          </a:p>
          <a:p>
            <a:pPr>
              <a:buNone/>
            </a:pPr>
            <a:r>
              <a:rPr lang="el-GR" sz="1600" b="1" dirty="0" smtClean="0">
                <a:solidFill>
                  <a:schemeClr val="accent2"/>
                </a:solidFill>
                <a:latin typeface="Arial" pitchFamily="34" charset="0"/>
                <a:cs typeface="Arial" pitchFamily="34" charset="0"/>
              </a:rPr>
              <a:t>Αν ο ασθενής εμφανίζει σοβαρή ξηροστομία τότε ανά 2ωρο:</a:t>
            </a:r>
          </a:p>
          <a:p>
            <a:pPr lvl="1" algn="just">
              <a:buFont typeface="Wingdings" pitchFamily="2" charset="2"/>
              <a:buChar char="v"/>
            </a:pPr>
            <a:r>
              <a:rPr lang="el-GR" sz="1600" dirty="0" smtClean="0">
                <a:latin typeface="Arial" pitchFamily="34" charset="0"/>
                <a:cs typeface="Arial" pitchFamily="34" charset="0"/>
              </a:rPr>
              <a:t>Ο στοματικός βλεννογόνος υγραίνεται με αποστειρωμένο νερό.</a:t>
            </a:r>
          </a:p>
          <a:p>
            <a:pPr lvl="1" algn="just">
              <a:buFont typeface="Wingdings" pitchFamily="2" charset="2"/>
              <a:buChar char="v"/>
            </a:pPr>
            <a:r>
              <a:rPr lang="el-GR" sz="1600" dirty="0" smtClean="0">
                <a:latin typeface="Arial" pitchFamily="34" charset="0"/>
                <a:cs typeface="Arial" pitchFamily="34" charset="0"/>
              </a:rPr>
              <a:t>Τα χείλη λιπαίνονται με βαζελίνη.</a:t>
            </a:r>
            <a:endParaRPr lang="el-GR" sz="1600" dirty="0">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132856"/>
            <a:ext cx="8153400" cy="1872208"/>
          </a:xfrm>
        </p:spPr>
        <p:txBody>
          <a:bodyPr>
            <a:normAutofit/>
          </a:bodyPr>
          <a:lstStyle/>
          <a:p>
            <a:pPr algn="ctr"/>
            <a:r>
              <a:rPr lang="el-GR" sz="2000" b="1" i="1" dirty="0" smtClean="0">
                <a:solidFill>
                  <a:schemeClr val="accent2">
                    <a:lumMod val="75000"/>
                  </a:schemeClr>
                </a:solidFill>
                <a:latin typeface="Arial" pitchFamily="34" charset="0"/>
                <a:cs typeface="Arial" pitchFamily="34" charset="0"/>
              </a:rPr>
              <a:t>«Tο σώμα φωνάζει αυτό που σωπαίνει το στόμα»</a:t>
            </a:r>
            <a:endParaRPr lang="el-GR" sz="2000" b="1" dirty="0">
              <a:solidFill>
                <a:schemeClr val="accent2">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Φάση προετοιμασίας</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755576" y="1844824"/>
            <a:ext cx="7704856" cy="4248472"/>
          </a:xfrm>
        </p:spPr>
        <p:txBody>
          <a:bodyPr>
            <a:normAutofit/>
          </a:bodyPr>
          <a:lstStyle/>
          <a:p>
            <a:pPr algn="just">
              <a:buNone/>
            </a:pPr>
            <a:r>
              <a:rPr lang="el-GR" sz="2000" dirty="0" smtClean="0">
                <a:latin typeface="Arial" pitchFamily="34" charset="0"/>
                <a:cs typeface="Arial" pitchFamily="34" charset="0"/>
              </a:rPr>
              <a:t>Στη φάση της προετοιμασίας του ασθενούς γίνεται:</a:t>
            </a:r>
          </a:p>
          <a:p>
            <a:pPr algn="just">
              <a:buNone/>
            </a:pPr>
            <a:endParaRPr lang="el-GR" sz="2000" dirty="0" smtClean="0">
              <a:latin typeface="Arial" pitchFamily="34" charset="0"/>
              <a:cs typeface="Arial" pitchFamily="34" charset="0"/>
            </a:endParaRPr>
          </a:p>
          <a:p>
            <a:pPr algn="just">
              <a:buFont typeface="Wingdings" pitchFamily="2" charset="2"/>
              <a:buChar char="v"/>
            </a:pPr>
            <a:r>
              <a:rPr lang="el-GR" sz="2000" dirty="0" smtClean="0">
                <a:latin typeface="Arial" pitchFamily="34" charset="0"/>
                <a:cs typeface="Arial" pitchFamily="34" charset="0"/>
              </a:rPr>
              <a:t>επισκόπηση της γενικής κατάστασης του δέρματος, </a:t>
            </a:r>
          </a:p>
          <a:p>
            <a:pPr algn="just">
              <a:buFont typeface="Wingdings" pitchFamily="2" charset="2"/>
              <a:buChar char="v"/>
            </a:pPr>
            <a:endParaRPr lang="el-GR" sz="2000" dirty="0" smtClean="0">
              <a:latin typeface="Arial" pitchFamily="34" charset="0"/>
              <a:cs typeface="Arial" pitchFamily="34" charset="0"/>
            </a:endParaRPr>
          </a:p>
          <a:p>
            <a:pPr algn="just">
              <a:buFont typeface="Wingdings" pitchFamily="2" charset="2"/>
              <a:buChar char="v"/>
            </a:pPr>
            <a:r>
              <a:rPr lang="el-GR" sz="2000" dirty="0" smtClean="0">
                <a:latin typeface="Arial" pitchFamily="34" charset="0"/>
                <a:cs typeface="Arial" pitchFamily="34" charset="0"/>
              </a:rPr>
              <a:t>εκτίμηση του πόνου και</a:t>
            </a:r>
          </a:p>
          <a:p>
            <a:pPr algn="just">
              <a:buFont typeface="Wingdings" pitchFamily="2" charset="2"/>
              <a:buChar char="v"/>
            </a:pPr>
            <a:endParaRPr lang="el-GR" sz="2000" dirty="0" smtClean="0">
              <a:latin typeface="Arial" pitchFamily="34" charset="0"/>
              <a:cs typeface="Arial" pitchFamily="34" charset="0"/>
            </a:endParaRPr>
          </a:p>
          <a:p>
            <a:pPr algn="just">
              <a:buFont typeface="Wingdings" pitchFamily="2" charset="2"/>
              <a:buChar char="v"/>
            </a:pPr>
            <a:r>
              <a:rPr lang="el-GR" sz="2000" dirty="0" smtClean="0">
                <a:latin typeface="Arial" pitchFamily="34" charset="0"/>
                <a:cs typeface="Arial" pitchFamily="34" charset="0"/>
              </a:rPr>
              <a:t>προσδιορισμός των υφισταμένων περιορισμών λόγω της κατάστασης του για την κατάλληλη τοποθέτησή του που συνήθως είναι ύπτια κατακεκλιμένη. </a:t>
            </a:r>
            <a:endParaRPr lang="el-GR" sz="2000" dirty="0">
              <a:latin typeface="Arial" pitchFamily="34" charset="0"/>
              <a:cs typeface="Arial" pitchFamily="34" charset="0"/>
            </a:endParaRPr>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solidFill>
                  <a:schemeClr val="accent1">
                    <a:lumMod val="50000"/>
                  </a:schemeClr>
                </a:solidFill>
                <a:latin typeface="Arial" pitchFamily="34" charset="0"/>
                <a:cs typeface="Arial" pitchFamily="34" charset="0"/>
              </a:rPr>
              <a:t>ΠΡΟΣΟΧΗ!</a:t>
            </a:r>
            <a:endParaRPr lang="el-GR" sz="4000" dirty="0">
              <a:solidFill>
                <a:schemeClr val="accent1">
                  <a:lumMod val="50000"/>
                </a:schemeClr>
              </a:solidFill>
              <a:latin typeface="Arial" pitchFamily="34" charset="0"/>
              <a:cs typeface="Arial" pitchFamily="34" charset="0"/>
            </a:endParaRPr>
          </a:p>
        </p:txBody>
      </p:sp>
      <p:sp>
        <p:nvSpPr>
          <p:cNvPr id="3" name="2 - Θέση περιεχομένου"/>
          <p:cNvSpPr>
            <a:spLocks noGrp="1"/>
          </p:cNvSpPr>
          <p:nvPr>
            <p:ph idx="1"/>
          </p:nvPr>
        </p:nvSpPr>
        <p:spPr>
          <a:xfrm>
            <a:off x="971600" y="2564904"/>
            <a:ext cx="7488832" cy="3531096"/>
          </a:xfrm>
        </p:spPr>
        <p:txBody>
          <a:bodyPr/>
          <a:lstStyle/>
          <a:p>
            <a:pPr marL="0" indent="0" algn="ctr">
              <a:spcBef>
                <a:spcPts val="0"/>
              </a:spcBef>
              <a:buNone/>
            </a:pPr>
            <a:r>
              <a:rPr lang="el-GR" sz="2400" dirty="0" smtClean="0">
                <a:solidFill>
                  <a:srgbClr val="F14E05"/>
                </a:solidFill>
                <a:effectLst>
                  <a:outerShdw blurRad="38100" dist="38100" dir="2700000" algn="tl">
                    <a:srgbClr val="000000">
                      <a:alpha val="43137"/>
                    </a:srgbClr>
                  </a:outerShdw>
                </a:effectLst>
                <a:latin typeface="Arial" pitchFamily="34" charset="0"/>
                <a:cs typeface="Arial" pitchFamily="34" charset="0"/>
              </a:rPr>
              <a:t>ΤΟ ΠΛΥΣΙΜΟ ΤΩΝ ΧΕΡΙΩΝ ΠΡΙΝ ΚΑΙ ΜΕΤΑ ΑΠΟ ΚΑΘΕ ΝΟΣΗΛΕΥΤΙΚΗ ΔΙΑΔΙΚΑΣΙΑ ΜΕΙΩΝΕΙ ΤΟΝ ΚΙΝΔΥΝΟ ΔΙΑΣΠΟΡΑΣ ΜΙΚΡΟΒΙΩΝ</a:t>
            </a:r>
          </a:p>
          <a:p>
            <a:pPr>
              <a:buNone/>
            </a:pPr>
            <a:endParaRPr lang="el-GR" dirty="0">
              <a:solidFill>
                <a:srgbClr val="C0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zografia\Desktop\tt.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Πινέζα">
  <a:themeElements>
    <a:clrScheme name="Πινέζα">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Πινέζα">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ινέζα">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1390</TotalTime>
  <Words>3980</Words>
  <Application>Microsoft Office PowerPoint</Application>
  <PresentationFormat>Προβολή στην οθόνη (4:3)</PresentationFormat>
  <Paragraphs>551</Paragraphs>
  <Slides>68</Slides>
  <Notes>10</Notes>
  <HiddenSlides>0</HiddenSlides>
  <MMClips>1</MMClips>
  <ScaleCrop>false</ScaleCrop>
  <HeadingPairs>
    <vt:vector size="4" baseType="variant">
      <vt:variant>
        <vt:lpstr>Θέμα</vt:lpstr>
      </vt:variant>
      <vt:variant>
        <vt:i4>1</vt:i4>
      </vt:variant>
      <vt:variant>
        <vt:lpstr>Τίτλοι διαφανειών</vt:lpstr>
      </vt:variant>
      <vt:variant>
        <vt:i4>68</vt:i4>
      </vt:variant>
    </vt:vector>
  </HeadingPairs>
  <TitlesOfParts>
    <vt:vector size="69" baseType="lpstr">
      <vt:lpstr>Πινέζα</vt:lpstr>
      <vt:lpstr>Παρουσίαση του PowerPoint</vt:lpstr>
      <vt:lpstr>Φροντίδα σώματος ασθενούς </vt:lpstr>
      <vt:lpstr>Νομοθεσία </vt:lpstr>
      <vt:lpstr>Στοχεύει </vt:lpstr>
      <vt:lpstr>Ποιός την παρέχει;</vt:lpstr>
      <vt:lpstr>Περιλαμβάνει:</vt:lpstr>
      <vt:lpstr>Φάση προετοιμασίας</vt:lpstr>
      <vt:lpstr>ΠΡΟΣΟΧΗ!</vt:lpstr>
      <vt:lpstr>Παρουσίαση του PowerPoint</vt:lpstr>
      <vt:lpstr>Μέτρα προστασίας προσωπικού</vt:lpstr>
      <vt:lpstr>Βασικές Αρχές </vt:lpstr>
      <vt:lpstr>Βασικές Αρχές</vt:lpstr>
      <vt:lpstr>Βασικές Αρχές </vt:lpstr>
      <vt:lpstr>Τι είναι κατάκλιση; </vt:lpstr>
      <vt:lpstr>Φροντίδα σώματος στο νοσηλευτικό τμήμα</vt:lpstr>
      <vt:lpstr>Κατηγοριοποίηση ασθενών στο νοσηλευτικό τμήμα </vt:lpstr>
      <vt:lpstr>Φροντίδα μαλλιών</vt:lpstr>
      <vt:lpstr>Διαδικασία</vt:lpstr>
      <vt:lpstr>Διαδικασία</vt:lpstr>
      <vt:lpstr>Φροντίδα μαλλιών</vt:lpstr>
      <vt:lpstr>Εναλλακτική λύση</vt:lpstr>
      <vt:lpstr>Ξύρισμα στους άνδρες </vt:lpstr>
      <vt:lpstr>Διαδικασία </vt:lpstr>
      <vt:lpstr>Διαδικασία</vt:lpstr>
      <vt:lpstr>Ξύρισμα στους άνδρες </vt:lpstr>
      <vt:lpstr>Φροντίδα οφθαλμών</vt:lpstr>
      <vt:lpstr>Φροντίδα ρινικής κοιλότητας</vt:lpstr>
      <vt:lpstr>Φροντίδα νυχιών</vt:lpstr>
      <vt:lpstr>Φροντίδα νυχιών </vt:lpstr>
      <vt:lpstr>Φροντίδα νυχιών </vt:lpstr>
      <vt:lpstr>Φροντίδα νυχιών </vt:lpstr>
      <vt:lpstr>Φροντίδα αυτιών </vt:lpstr>
      <vt:lpstr>Φροντίδα αυτιών </vt:lpstr>
      <vt:lpstr>Φροντίδα αυτιών </vt:lpstr>
      <vt:lpstr>Καθαριότητα στόματος</vt:lpstr>
      <vt:lpstr>Καθαριότητα στόματος </vt:lpstr>
      <vt:lpstr>Λουτρό καθαριότητας</vt:lpstr>
      <vt:lpstr>Λουτρό καθαριότητας</vt:lpstr>
      <vt:lpstr>Λουτρό καθαριότητας</vt:lpstr>
      <vt:lpstr>Είδη λουτρών</vt:lpstr>
      <vt:lpstr>Απαραίτητος εξοπλισμός για το λουτρό</vt:lpstr>
      <vt:lpstr>Διαδικασία</vt:lpstr>
      <vt:lpstr>Λουτρό σε κλινήρεις ασθενείς</vt:lpstr>
      <vt:lpstr>Λουτρό σε κλινήρεις ασθενείς</vt:lpstr>
      <vt:lpstr>Επισημάνσεις για το λουτρό</vt:lpstr>
      <vt:lpstr>Φροντίδα περινεϊκής περιοχής</vt:lpstr>
      <vt:lpstr>Διαδικασία</vt:lpstr>
      <vt:lpstr>Φροντίδα περινεϊκής περιοχής</vt:lpstr>
      <vt:lpstr>Απαραίτητος εξοπλισμός</vt:lpstr>
      <vt:lpstr>Διαδικασία</vt:lpstr>
      <vt:lpstr>Διαδικασία</vt:lpstr>
      <vt:lpstr>Διαδικασία</vt:lpstr>
      <vt:lpstr>Λουτρό σε κλινήρεις ασθενείς- Βίντεο</vt:lpstr>
      <vt:lpstr>Φροντίδα Σώματος στη Μ.Ε.Θ.</vt:lpstr>
      <vt:lpstr>Νοσηλευτική Διάγνωση</vt:lpstr>
      <vt:lpstr>Ιδιαίτερης σημασίας…</vt:lpstr>
      <vt:lpstr>Κατηγορίες ασθενών στη Μ.Ε.Θ.</vt:lpstr>
      <vt:lpstr>Φροντίδα σώματος ασθενούς στη Μ.Ε.Θ.</vt:lpstr>
      <vt:lpstr>Φροντίδα οφθαλμών</vt:lpstr>
      <vt:lpstr>Φροντίδα οφθαλμών</vt:lpstr>
      <vt:lpstr>Καθαριότητα στόματος </vt:lpstr>
      <vt:lpstr>Καθαριότητα στόματος </vt:lpstr>
      <vt:lpstr>Καθαριότητα στόματος</vt:lpstr>
      <vt:lpstr>Καθαριότητα στόματος </vt:lpstr>
      <vt:lpstr>Καθαριότητα στόματος </vt:lpstr>
      <vt:lpstr>Καθαριότητα στόματος</vt:lpstr>
      <vt:lpstr>Καθαριότητα στόματος </vt:lpstr>
      <vt:lpstr>«Tο σώμα φωνάζει αυτό που σωπαίνει το στόμα»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ELENA</dc:creator>
  <cp:lastModifiedBy>Ελένη Μπακόλα</cp:lastModifiedBy>
  <cp:revision>167</cp:revision>
  <dcterms:created xsi:type="dcterms:W3CDTF">2012-04-18T09:07:54Z</dcterms:created>
  <dcterms:modified xsi:type="dcterms:W3CDTF">2023-03-05T09:38:48Z</dcterms:modified>
</cp:coreProperties>
</file>