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1F2E68-F0BE-C646-9E6E-D6CAA16D8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DFA9A4-7F5C-3E4E-A4BA-9E08DF13E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00153C-D21B-824D-AB1F-6507D5D4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546AEC-140B-8F4D-B91E-7FAC7119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1DE079-A651-5442-8551-94313E7E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72DA3-8448-974A-BDFB-7635BD2C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2A922D-0CC2-1F42-98A1-0FE47E09E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CAE00E-0C6F-8E43-9304-4AA14A48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315B31-73F7-4B4D-BF32-319A87FB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7D6956-7355-7749-AC1C-AE89600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5DCD41-9550-BD44-BFD7-30AFA5BED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703573-EF6C-E341-9B23-9E5CE762C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2775EB-E917-8143-8DDE-A9F95400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FB8FE0-9157-4B4C-AC16-1F6EA486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6A0E6C-B33B-4B44-BE52-D4F4114B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F8C36D-EBD4-7743-925B-6AA86012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D63756-AEDB-4946-9314-75446B70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DD4894-6D3D-7A49-9CE0-84180BA7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529614-8BA8-0642-9D2D-F1F9FBF4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2750FC-3D0B-B94B-AA68-C9ACA288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7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8278D-115B-704C-97F1-257D3B1E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137743-0312-224F-87E6-BF66A274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4491ED-9AEE-CF4E-8F85-21684C17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6DF5F4-9CA4-4E4D-AFE3-518C20EB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72EE7F-5F55-E645-9E37-4BD3A7DD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9B6F5-8534-0148-86DC-6FA70F19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99DB96-5DEB-EB44-932E-7334180B4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A2C831-9EDD-1C4C-BA75-DA05207EB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C0C24B-14C2-8B48-BEBD-A8159558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754674-B80A-0F44-854F-B3EA0C07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6F1709-4D4E-CA49-BFE3-42E03E41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0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11DEB-8184-524E-915A-FFE1920E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9D7C7B-9AAE-6C4E-BF42-3F83E07D8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17E4F8-081A-1B4B-ADCB-BD3270FFF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529C63-9FE8-FE42-88BF-1C024214E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04679-3D26-F64B-BAF6-931FEB87F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EAA0FF-105D-AD49-96FF-BF546888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F7E7EDA-66E3-FF43-99BD-70B5CFEE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D03384-BAA5-394B-8AB2-0E1B0FC6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9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F415A-6239-D84C-8006-2FE913094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E9E2F0-FB16-6C45-A6C9-77EBD491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3819DE6-5F19-E643-9F8A-BEF7F4E3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BBBC94-939F-3241-A1B6-41B14AB3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AD5232-7085-264F-87B8-2839821A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2F14A9-EB4C-464E-BE03-F170F248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AF647E-01A3-D246-9E2F-5DA3301A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5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E24A08-16A9-5949-8BBF-2436D792C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9452ED-5181-6645-8B64-2EA0B3144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03EDC0-3269-7748-BE19-B76FB6375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2B08D2-60E6-5742-A0C6-C2251D38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0C8F50-CD63-DF4C-9688-2CB998C1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A8A267-7D63-FA4A-B4AC-BB36835F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8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D96F3-6A5E-A24A-8173-588AC4DA0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A7798A7-8913-8E46-B06D-D103C2F02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CD0B6A-9094-6B48-9193-6911CA7B4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4DE568-9A60-1442-9498-34C745AB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BC4E49-27E1-1B49-97D1-B7825DCD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E02675-8F03-4C4D-BEC3-EE632E2C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9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9FC0C8-A76B-3A42-9C27-C25FE436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F9DFAA-CA8B-8446-9CD0-EBE93A1DC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68E096-9C11-B547-AAAA-AC531D6E7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EF09-292C-9C4A-8C48-6585615CD7E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01C3-2630-D04E-82B9-F91C3FC64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7BB614-BEA9-4F48-A4AC-0303BD982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AA9F-C5AA-F948-9290-A87FBBB2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VN_D74Ex9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A17AB-AF23-1C4A-B000-906E6B050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392363"/>
            <a:ext cx="9144000" cy="2387600"/>
          </a:xfrm>
        </p:spPr>
        <p:txBody>
          <a:bodyPr/>
          <a:lstStyle/>
          <a:p>
            <a:r>
              <a:rPr lang="el-GR" dirty="0"/>
              <a:t>Τα Δεκεμβριανά της Αθήνας</a:t>
            </a:r>
            <a:br>
              <a:rPr lang="el-GR" dirty="0"/>
            </a:br>
            <a:r>
              <a:rPr lang="el-GR" dirty="0"/>
              <a:t>Δεκέμβριος 1944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812272-F9F9-7348-9931-545287026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0" y="5202238"/>
            <a:ext cx="9144000" cy="1655762"/>
          </a:xfrm>
        </p:spPr>
        <p:txBody>
          <a:bodyPr/>
          <a:lstStyle/>
          <a:p>
            <a:r>
              <a:rPr lang="el-GR" dirty="0"/>
              <a:t>Νεοελληνική Ιστορία και Θέατρο</a:t>
            </a:r>
          </a:p>
          <a:p>
            <a:r>
              <a:rPr lang="el-GR" dirty="0"/>
              <a:t>Αλεξάνδρα Μήνου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994F137-6EFF-6B43-AC56-E1E32AC95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765" y="-85724"/>
            <a:ext cx="3417570" cy="340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5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C16CEF-60A3-314C-A307-4303FCB78B7D}"/>
              </a:ext>
            </a:extLst>
          </p:cNvPr>
          <p:cNvSpPr txBox="1"/>
          <p:nvPr/>
        </p:nvSpPr>
        <p:spPr>
          <a:xfrm>
            <a:off x="965056" y="1571191"/>
            <a:ext cx="1014252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Το Δεκέμβριο του 1944, η Αθήνα υποδέχεται τους Άγγλους.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Μετά τη συμφωνία της Καζέρτας (26 Σεπτεμβρίου 1944), το ΕΑΜ διαφωνεί με τις αποφάσεις </a:t>
            </a:r>
          </a:p>
          <a:p>
            <a:r>
              <a:rPr lang="el-GR" sz="2000" dirty="0">
                <a:latin typeface="+mj-lt"/>
              </a:rPr>
              <a:t>της κυβέρνησης και το τελεσίγραφο </a:t>
            </a:r>
            <a:r>
              <a:rPr lang="el-GR" sz="2000" dirty="0" err="1">
                <a:latin typeface="+mj-lt"/>
              </a:rPr>
              <a:t>Σκόμπι</a:t>
            </a:r>
            <a:r>
              <a:rPr lang="el-GR" sz="2000" dirty="0">
                <a:latin typeface="+mj-lt"/>
              </a:rPr>
              <a:t> για αφοπλισμό του ΕΑΜ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Παραίτηση 6 υπουργών ΕΑΜ από την κυβέρνηση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3 Δεκέμβρη μαζική διαδήλωση στην Αθήνα. Αρχή των Δεκεμβριανών για 33 ημέρες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4A044A-BBB7-664D-B9D2-0BA8D8D43B5F}"/>
              </a:ext>
            </a:extLst>
          </p:cNvPr>
          <p:cNvSpPr txBox="1"/>
          <p:nvPr/>
        </p:nvSpPr>
        <p:spPr>
          <a:xfrm>
            <a:off x="3142735" y="691861"/>
            <a:ext cx="5787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+mj-lt"/>
              </a:rPr>
              <a:t>Τα γεγονότα πριν τα Δεκεμβριανά</a:t>
            </a:r>
            <a:endParaRPr lang="en-US" sz="3200" b="1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C47BF5-9E66-FB4C-8FD0-52858CF81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050" y="3202407"/>
            <a:ext cx="4228532" cy="369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0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C16CEF-60A3-314C-A307-4303FCB78B7D}"/>
              </a:ext>
            </a:extLst>
          </p:cNvPr>
          <p:cNvSpPr txBox="1"/>
          <p:nvPr/>
        </p:nvSpPr>
        <p:spPr>
          <a:xfrm>
            <a:off x="757464" y="1215714"/>
            <a:ext cx="111924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Στις 3 Δεκεμβρίου το ΕΑΜ ξεκίνησε μια άοπλη πορεία. Το πλήθος κρατούσε σημαίες της Ελλάδας, της </a:t>
            </a:r>
          </a:p>
          <a:p>
            <a:r>
              <a:rPr lang="el-GR" sz="2000" dirty="0">
                <a:latin typeface="+mj-lt"/>
              </a:rPr>
              <a:t>Ρωσίας και των ΗΠΑ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Η κυβέρνηση είχε απαγορεύσει τη διαδήλωση και οι Άγγλοι πίστευαν ότι η συγκέντρωση είχε ως στόχο </a:t>
            </a:r>
          </a:p>
          <a:p>
            <a:r>
              <a:rPr lang="el-GR" sz="2000" dirty="0">
                <a:latin typeface="+mj-lt"/>
              </a:rPr>
              <a:t>να καταλάβουν οι διαδηλωτές τα κυβερνητικά κτήρια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Γίνεται συμπλοκή και οι αστυνομικοί αρχίζουν να πυροβολούν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4A044A-BBB7-664D-B9D2-0BA8D8D43B5F}"/>
              </a:ext>
            </a:extLst>
          </p:cNvPr>
          <p:cNvSpPr txBox="1"/>
          <p:nvPr/>
        </p:nvSpPr>
        <p:spPr>
          <a:xfrm>
            <a:off x="4835504" y="630939"/>
            <a:ext cx="3036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+mj-lt"/>
              </a:rPr>
              <a:t>Το συλλαλητήριο</a:t>
            </a:r>
            <a:endParaRPr lang="en-US" sz="3200" b="1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5B74A4-825A-764E-965B-B8273E729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780" y="2908485"/>
            <a:ext cx="4889859" cy="3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4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C16CEF-60A3-314C-A307-4303FCB78B7D}"/>
              </a:ext>
            </a:extLst>
          </p:cNvPr>
          <p:cNvSpPr txBox="1"/>
          <p:nvPr/>
        </p:nvSpPr>
        <p:spPr>
          <a:xfrm>
            <a:off x="722199" y="1557337"/>
            <a:ext cx="11590032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Την επόμενη μέρα κηδεύονται οι νεκροί. Οι αντίπαλοι του ΕΑΜ ισχυρίζονται πως υπήρχαν άδεια </a:t>
            </a:r>
          </a:p>
          <a:p>
            <a:r>
              <a:rPr lang="el-GR" sz="2000" dirty="0">
                <a:latin typeface="+mj-lt"/>
              </a:rPr>
              <a:t>φέρετρα με πέτρες μέσα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Το πλήθος ξεκινάει ξανά πορεία προς το Σύνταγμα και ξεκινάει συμπλοκή με πυροβολισμούς και πάλι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Ο Παπανδρέου ετοιμάζεται να παραιτηθεί και ο Τσώρτσιλ στέλνει τελεσίγραφο να </a:t>
            </a:r>
          </a:p>
          <a:p>
            <a:r>
              <a:rPr lang="el-GR" sz="2000" dirty="0">
                <a:latin typeface="+mj-lt"/>
              </a:rPr>
              <a:t>φυλακιστεί, αν παραιτηθεί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Ξεκινάνε μάχες σε </a:t>
            </a:r>
            <a:r>
              <a:rPr lang="el-GR" sz="2000" dirty="0" err="1">
                <a:latin typeface="+mj-lt"/>
              </a:rPr>
              <a:t>Ψυρρή</a:t>
            </a:r>
            <a:r>
              <a:rPr lang="el-GR" sz="2000" dirty="0">
                <a:latin typeface="+mj-lt"/>
              </a:rPr>
              <a:t>, Πλάκα, Μοναστηράκι, Μεταξουργείο, Αγίου Μελετίου, Εξάρχεια, Άγιο Ιωάννη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Τα αγγλικά τανκς είναι στους δρόμους και το ΕΑΜ ανατινάζει σπίτια για να γίνουν αναχώματα.</a:t>
            </a:r>
          </a:p>
          <a:p>
            <a:r>
              <a:rPr lang="el-GR" sz="2000" dirty="0">
                <a:latin typeface="+mj-lt"/>
              </a:rPr>
              <a:t> Ένα από αυτά είναι και το σπίτι του Γρηγόριου Ξενόπουλου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Οι Άγγλοι ανεβαίνουν στην Ακρόπολη και αρχίζουν να χτυπάνε το ΕΑΜ από εκεί. Λέγεται ότι δόθηκε </a:t>
            </a:r>
          </a:p>
          <a:p>
            <a:r>
              <a:rPr lang="el-GR" sz="2000" dirty="0">
                <a:latin typeface="+mj-lt"/>
              </a:rPr>
              <a:t>εντολή από το ΕΑΜ να </a:t>
            </a:r>
            <a:r>
              <a:rPr lang="el-GR" sz="2000" dirty="0" err="1">
                <a:latin typeface="+mj-lt"/>
              </a:rPr>
              <a:t>ανατιναχτεί</a:t>
            </a:r>
            <a:r>
              <a:rPr lang="el-GR" sz="2000" dirty="0">
                <a:latin typeface="+mj-lt"/>
              </a:rPr>
              <a:t> η Ακρόπολη (το ΕΑΜ διαψεύδει αυτή την πληροφορία), αλλά η εντολή </a:t>
            </a:r>
          </a:p>
          <a:p>
            <a:r>
              <a:rPr lang="el-GR" sz="2000" dirty="0">
                <a:latin typeface="+mj-lt"/>
              </a:rPr>
              <a:t>δόθηκε σε δάσκαλο, ο οποίος δεν μπόρεσε να την εκτελέσει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Αδέσποτες σφαίρες σκότωναν ή τραυμάτιζαν άμαχο πληθυσμό, όπως ο τραυματισμός του </a:t>
            </a:r>
            <a:r>
              <a:rPr lang="el-GR" sz="2000" dirty="0" err="1">
                <a:latin typeface="+mj-lt"/>
              </a:rPr>
              <a:t>Ιάννη</a:t>
            </a:r>
            <a:r>
              <a:rPr lang="el-GR" sz="2000" dirty="0">
                <a:latin typeface="+mj-lt"/>
              </a:rPr>
              <a:t> Ξενάκη </a:t>
            </a:r>
          </a:p>
          <a:p>
            <a:r>
              <a:rPr lang="el-GR" sz="2000" dirty="0">
                <a:latin typeface="+mj-lt"/>
              </a:rPr>
              <a:t>και ο θάνατος της μητέρας της Έλλης Λαμπέτη.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Το ΕΑΜ ελέγχει όλο το λεκανοπέδιο, αλλά οι Άγγλοι κερδίζουν έδαφος μέρα με τη μέρα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25 Δεκεμβρίου έρχεται ο Τσώρτσιλ στην Αθήνα και ματαιώνεται η ανατίναξη από το ΕΑΜ του ξενοδοχείου </a:t>
            </a:r>
          </a:p>
          <a:p>
            <a:r>
              <a:rPr lang="el-GR" sz="2000">
                <a:latin typeface="+mj-lt"/>
              </a:rPr>
              <a:t>Μεγάλη Βρετανία</a:t>
            </a:r>
            <a:endParaRPr lang="el-GR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4A044A-BBB7-664D-B9D2-0BA8D8D43B5F}"/>
              </a:ext>
            </a:extLst>
          </p:cNvPr>
          <p:cNvSpPr txBox="1"/>
          <p:nvPr/>
        </p:nvSpPr>
        <p:spPr>
          <a:xfrm>
            <a:off x="4752149" y="644794"/>
            <a:ext cx="3292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+mj-lt"/>
              </a:rPr>
              <a:t>Οι επόμενες μέρες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31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C16CEF-60A3-314C-A307-4303FCB78B7D}"/>
              </a:ext>
            </a:extLst>
          </p:cNvPr>
          <p:cNvSpPr txBox="1"/>
          <p:nvPr/>
        </p:nvSpPr>
        <p:spPr>
          <a:xfrm>
            <a:off x="722199" y="1557337"/>
            <a:ext cx="1101776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Ο Άρης Βελουχιώτης απομακρύνεται στην  Ήπειρο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Το ΕΑΜ αποχωρεί και τα αγγλικά αεροπλάνα βομβαρδίζουν Αθήνα και Πειραιά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Καθώς το ΕΑΜ αποχωρεί, πιάνει ομήρους από διάφορες οικογένειες αντίπαλων στρατοπέδων για να </a:t>
            </a:r>
          </a:p>
          <a:p>
            <a:r>
              <a:rPr lang="el-GR" sz="2000" dirty="0">
                <a:latin typeface="+mj-lt"/>
              </a:rPr>
              <a:t>μπορέσουν να τους ανταλλάξουν αργότερα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Την ίδια στιγμή πολλοί εθνικιστές συλλάμβαναν κομμουνιστές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Οι κομμουνιστές ήλπιζαν στη βοήθεια του Στάλιν, όμως η Ρωσία είχε παραχωρήσει </a:t>
            </a:r>
          </a:p>
          <a:p>
            <a:r>
              <a:rPr lang="el-GR" sz="2000" dirty="0">
                <a:latin typeface="+mj-lt"/>
              </a:rPr>
              <a:t>την Ελλάδα στην επιρροή της Αγγλίας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Ο Τσώρτσιλ στέλνει τελεσίγραφο στο </a:t>
            </a:r>
            <a:r>
              <a:rPr lang="el-GR" sz="2000" dirty="0" err="1">
                <a:latin typeface="+mj-lt"/>
              </a:rPr>
              <a:t>Σκόμπι</a:t>
            </a:r>
            <a:r>
              <a:rPr lang="el-GR" sz="2000" dirty="0">
                <a:latin typeface="+mj-lt"/>
              </a:rPr>
              <a:t> να καταπνίξει τις εξεγέρσεις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Η μάχη στου Μακρυγιάννη με την παρέμβαση των Άγγλων έκρινε το αποτέλεσμα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Οι συγκρούσεις σταματούν στις 6 Ιανουαρίου 1945 με νίκη των Άγγλων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latin typeface="+mj-lt"/>
              </a:rPr>
              <a:t>Ακολουθεί η Συμφωνία της Βάρκιζας στις 12 Φεβρουαρίου 1945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4A044A-BBB7-664D-B9D2-0BA8D8D43B5F}"/>
              </a:ext>
            </a:extLst>
          </p:cNvPr>
          <p:cNvSpPr txBox="1"/>
          <p:nvPr/>
        </p:nvSpPr>
        <p:spPr>
          <a:xfrm>
            <a:off x="4752149" y="644794"/>
            <a:ext cx="3292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+mj-lt"/>
              </a:rPr>
              <a:t>Οι επόμενες μέρες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924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C16CEF-60A3-314C-A307-4303FCB78B7D}"/>
              </a:ext>
            </a:extLst>
          </p:cNvPr>
          <p:cNvSpPr txBox="1"/>
          <p:nvPr/>
        </p:nvSpPr>
        <p:spPr>
          <a:xfrm>
            <a:off x="722199" y="1557337"/>
            <a:ext cx="113736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err="1">
                <a:latin typeface="+mj-lt"/>
              </a:rPr>
              <a:t>Ντοκυμαντέρ</a:t>
            </a:r>
            <a:r>
              <a:rPr lang="el-GR" sz="2000" dirty="0">
                <a:latin typeface="+mj-lt"/>
              </a:rPr>
              <a:t> «Η Μηχανή του Χρόνου», επεισόδιο Τα Δεκεμβριανά, όπως ανακτήθηκε στις 10/11/2020 από:</a:t>
            </a:r>
          </a:p>
          <a:p>
            <a:r>
              <a:rPr lang="en-US" sz="2000" dirty="0">
                <a:latin typeface="+mj-lt"/>
                <a:hlinkClick r:id="rId2"/>
              </a:rPr>
              <a:t>https://www.youtube.com/watch?v=4VN_D74Ex9Y</a:t>
            </a:r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4A044A-BBB7-664D-B9D2-0BA8D8D43B5F}"/>
              </a:ext>
            </a:extLst>
          </p:cNvPr>
          <p:cNvSpPr txBox="1"/>
          <p:nvPr/>
        </p:nvSpPr>
        <p:spPr>
          <a:xfrm>
            <a:off x="4752149" y="644794"/>
            <a:ext cx="1194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+mj-lt"/>
              </a:rPr>
              <a:t>Πηγές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724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456</Words>
  <Application>Microsoft Office PowerPoint</Application>
  <PresentationFormat>Προσαρμογή</PresentationFormat>
  <Paragraphs>47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Τα Δεκεμβριανά της Αθήνας Δεκέμβριος 1944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Δεκεμβριανά της Αθήνας Δεκέμβριος 1944</dc:title>
  <dc:creator>Alexandra Minou</dc:creator>
  <cp:lastModifiedBy>support</cp:lastModifiedBy>
  <cp:revision>8</cp:revision>
  <dcterms:created xsi:type="dcterms:W3CDTF">2020-11-12T09:36:44Z</dcterms:created>
  <dcterms:modified xsi:type="dcterms:W3CDTF">2020-12-30T08:26:20Z</dcterms:modified>
</cp:coreProperties>
</file>