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7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1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03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83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33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01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433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85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05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B4FCA0A-928C-4759-9F51-DC7F1E6C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765004"/>
            <a:ext cx="10693400" cy="1373676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7EDE0C-D0F7-4653-847C-4F974F866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421467"/>
            <a:ext cx="10693400" cy="4219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62555"/>
      </p:ext>
    </p:extLst>
  </p:cSld>
  <p:clrMapOvr>
    <a:masterClrMapping/>
  </p:clrMapOvr>
  <p:transition spd="med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2145396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881678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AutoShape 21">
            <a:extLst>
              <a:ext uri="{FF2B5EF4-FFF2-40B4-BE49-F238E27FC236}">
                <a16:creationId xmlns:a16="http://schemas.microsoft.com/office/drawing/2014/main" id="{97E5E188-2FBB-40A8-A7E9-2104F6A41C85}"/>
              </a:ext>
            </a:extLst>
          </p:cNvPr>
          <p:cNvSpPr/>
          <p:nvPr/>
        </p:nvSpPr>
        <p:spPr>
          <a:xfrm>
            <a:off x="1" y="0"/>
            <a:ext cx="12192000" cy="409001"/>
          </a:xfrm>
          <a:prstGeom prst="rect">
            <a:avLst/>
          </a:prstGeom>
          <a:solidFill>
            <a:srgbClr val="398FFC"/>
          </a:solidFill>
        </p:spPr>
      </p:sp>
      <p:grpSp>
        <p:nvGrpSpPr>
          <p:cNvPr id="13" name="Group 8">
            <a:extLst>
              <a:ext uri="{FF2B5EF4-FFF2-40B4-BE49-F238E27FC236}">
                <a16:creationId xmlns:a16="http://schemas.microsoft.com/office/drawing/2014/main" id="{06645A21-96BC-442B-8CC7-8757088D65A0}"/>
              </a:ext>
            </a:extLst>
          </p:cNvPr>
          <p:cNvGrpSpPr/>
          <p:nvPr/>
        </p:nvGrpSpPr>
        <p:grpSpPr>
          <a:xfrm>
            <a:off x="0" y="1397749"/>
            <a:ext cx="1153641" cy="340227"/>
            <a:chOff x="0" y="0"/>
            <a:chExt cx="1722525" cy="508000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3B556B59-A3DD-4B6F-8ABC-D8077905300E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897B7A-AA87-457A-AFC7-3238EC192C63}"/>
              </a:ext>
            </a:extLst>
          </p:cNvPr>
          <p:cNvGrpSpPr/>
          <p:nvPr/>
        </p:nvGrpSpPr>
        <p:grpSpPr>
          <a:xfrm flipH="1">
            <a:off x="11038359" y="1398660"/>
            <a:ext cx="1153641" cy="340227"/>
            <a:chOff x="0" y="0"/>
            <a:chExt cx="1722525" cy="508000"/>
          </a:xfrm>
        </p:grpSpPr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077C3D7-8E04-47D1-A07C-2C3B7714EFF5}"/>
                </a:ext>
              </a:extLst>
            </p:cNvPr>
            <p:cNvSpPr/>
            <p:nvPr/>
          </p:nvSpPr>
          <p:spPr>
            <a:xfrm>
              <a:off x="0" y="49530"/>
              <a:ext cx="1722525" cy="408940"/>
            </a:xfrm>
            <a:custGeom>
              <a:avLst/>
              <a:gdLst/>
              <a:ahLst/>
              <a:cxnLst/>
              <a:rect l="l" t="t" r="r" b="b"/>
              <a:pathLst>
                <a:path w="1722525" h="408940">
                  <a:moveTo>
                    <a:pt x="1516785" y="0"/>
                  </a:moveTo>
                  <a:cubicBezTo>
                    <a:pt x="1416455" y="0"/>
                    <a:pt x="1333905" y="72390"/>
                    <a:pt x="1314855" y="166370"/>
                  </a:cubicBezTo>
                  <a:lnTo>
                    <a:pt x="0" y="166370"/>
                  </a:lnTo>
                  <a:lnTo>
                    <a:pt x="0" y="242570"/>
                  </a:lnTo>
                  <a:lnTo>
                    <a:pt x="1316125" y="242570"/>
                  </a:lnTo>
                  <a:cubicBezTo>
                    <a:pt x="1333905" y="337820"/>
                    <a:pt x="1417725" y="408940"/>
                    <a:pt x="1518055" y="408940"/>
                  </a:cubicBezTo>
                  <a:cubicBezTo>
                    <a:pt x="1631085" y="408940"/>
                    <a:pt x="1722525" y="317500"/>
                    <a:pt x="1722525" y="204470"/>
                  </a:cubicBezTo>
                  <a:cubicBezTo>
                    <a:pt x="1722525" y="91440"/>
                    <a:pt x="1631085" y="0"/>
                    <a:pt x="1516785" y="0"/>
                  </a:cubicBezTo>
                  <a:close/>
                </a:path>
              </a:pathLst>
            </a:custGeom>
            <a:solidFill>
              <a:srgbClr val="398FFC"/>
            </a:solidFill>
          </p:spPr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67197A9B-D1BC-4DA1-AE78-71948DF3C1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" r="-330"/>
          <a:stretch/>
        </p:blipFill>
        <p:spPr>
          <a:xfrm>
            <a:off x="10046494" y="6233151"/>
            <a:ext cx="1993106" cy="466245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D43FD8E-179B-4C06-BBEB-812465DB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53869"/>
            <a:ext cx="10002520" cy="1450757"/>
          </a:xfrm>
        </p:spPr>
        <p:txBody>
          <a:bodyPr anchor="ctr"/>
          <a:lstStyle>
            <a:lvl1pPr marL="0"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8509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63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6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4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13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8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7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38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11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1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70" r:id="rId19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CBC70-B697-4DF2-8E27-610EFD3B2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7528" y="2780928"/>
            <a:ext cx="8825658" cy="1780429"/>
          </a:xfrm>
        </p:spPr>
        <p:txBody>
          <a:bodyPr>
            <a:normAutofit fontScale="90000"/>
          </a:bodyPr>
          <a:lstStyle/>
          <a:p>
            <a:r>
              <a:rPr lang="el-GR" dirty="0"/>
              <a:t>1.4</a:t>
            </a:r>
            <a:br>
              <a:rPr lang="el-GR" dirty="0"/>
            </a:br>
            <a:r>
              <a:rPr lang="el-GR" dirty="0"/>
              <a:t>Προϊόντα</a:t>
            </a:r>
            <a:br>
              <a:rPr lang="el-GR" dirty="0"/>
            </a:br>
            <a:r>
              <a:rPr lang="el-GR" dirty="0"/>
              <a:t>στη Βιομηχανία</a:t>
            </a:r>
            <a:br>
              <a:rPr lang="el-GR" dirty="0"/>
            </a:br>
            <a:r>
              <a:rPr lang="el-GR" dirty="0"/>
              <a:t>των Μέσων Επικοινωνίας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186858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C64C7-45CD-6074-2DB1-9850B8EAB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420888"/>
            <a:ext cx="11161240" cy="421978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l-GR" sz="2400" b="1" dirty="0"/>
              <a:t>Παιχνίδια υπολογιστών</a:t>
            </a:r>
          </a:p>
          <a:p>
            <a:pPr algn="just"/>
            <a:r>
              <a:rPr lang="el-GR" sz="2400" dirty="0"/>
              <a:t>Η μουσική είναι μια σημαντική πτυχή των ηλεκτρονικών παιχνιδιών, καθώς προσφέρει ατμόσφαιρα, δημιουργεί ατμόσφαιρα και ενισχύει την εμπειρία του παιχνιδιού μέσω της μουσικής υπόκρουσης και της μουσικής εντός του παιχνιδιού.</a:t>
            </a:r>
          </a:p>
          <a:p>
            <a:pPr marL="0" indent="0" algn="just">
              <a:buNone/>
            </a:pPr>
            <a:r>
              <a:rPr lang="el-GR" sz="2400" b="1" dirty="0" err="1"/>
              <a:t>Διαδραστικά</a:t>
            </a:r>
            <a:r>
              <a:rPr lang="el-GR" sz="2400" b="1" dirty="0"/>
              <a:t> μέσα</a:t>
            </a:r>
          </a:p>
          <a:p>
            <a:pPr algn="just"/>
            <a:r>
              <a:rPr lang="el-GR" sz="2400" dirty="0"/>
              <a:t>Η μουσική μπορεί να αποτελέσει αναπόσπαστο μέρος των εμπειριών </a:t>
            </a:r>
            <a:r>
              <a:rPr lang="el-GR" sz="2400" dirty="0" err="1"/>
              <a:t>διαδραστικών</a:t>
            </a:r>
            <a:r>
              <a:rPr lang="el-GR" sz="2400" dirty="0"/>
              <a:t> μέσων, καθώς συμβάλλει στη δημιουργία καθηλωτικών περιβαλλόντων και συναισθηματικών συνδέσεων.</a:t>
            </a:r>
          </a:p>
          <a:p>
            <a:pPr marL="0" indent="0" algn="just">
              <a:buNone/>
            </a:pPr>
            <a:r>
              <a:rPr lang="el-GR" sz="2400" b="1" dirty="0"/>
              <a:t>Διαδίκτυο</a:t>
            </a:r>
          </a:p>
          <a:p>
            <a:pPr algn="just"/>
            <a:r>
              <a:rPr lang="el-GR" sz="2400" dirty="0"/>
              <a:t>Η μουσική είναι ευρέως διαθέσιμη στο διαδίκτυο μέσω </a:t>
            </a:r>
            <a:r>
              <a:rPr lang="el-GR" sz="2400" dirty="0" err="1"/>
              <a:t>πλατφορμών</a:t>
            </a:r>
            <a:r>
              <a:rPr lang="el-GR" sz="2400" dirty="0"/>
              <a:t> ροής, </a:t>
            </a:r>
            <a:r>
              <a:rPr lang="el-GR" sz="2400" dirty="0" err="1"/>
              <a:t>ιστότοπων</a:t>
            </a:r>
            <a:r>
              <a:rPr lang="el-GR" sz="2400" dirty="0"/>
              <a:t> κοινής χρήσης μουσικής και </a:t>
            </a:r>
            <a:r>
              <a:rPr lang="el-GR" sz="2400" dirty="0" err="1"/>
              <a:t>πλατφορμών</a:t>
            </a:r>
            <a:r>
              <a:rPr lang="el-GR" sz="2400" dirty="0"/>
              <a:t> κοινωνικής δικτύωσης όπου καλλιτέχνες και θαυμαστές μπορούν να συνδεθούν και να μοιραστούν περιεχόμενο.</a:t>
            </a:r>
          </a:p>
          <a:p>
            <a:pPr algn="just"/>
            <a:endParaRPr lang="el-GR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DB5C130-0AE5-36E4-0B98-D8588E3F9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548680"/>
            <a:ext cx="10693400" cy="1373676"/>
          </a:xfrm>
        </p:spPr>
        <p:txBody>
          <a:bodyPr/>
          <a:lstStyle/>
          <a:p>
            <a:r>
              <a:rPr lang="el-GR" dirty="0"/>
              <a:t>Μουσική σε διάφορους τομείς Μέσων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9045204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589E4-8A3C-40B2-861B-50685F9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652" y="476672"/>
            <a:ext cx="9493696" cy="1373676"/>
          </a:xfrm>
        </p:spPr>
        <p:txBody>
          <a:bodyPr/>
          <a:lstStyle/>
          <a:p>
            <a:r>
              <a:rPr lang="el-GR" dirty="0"/>
              <a:t>Βίντεο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A7E62-8AB3-4F0D-8834-2D6F92D75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Το βίντεο περιγράφεται ως "κάθε κινούμενη οπτική εικόνα που καταγράφεται, παράγεται ή μεταδίδεται για προβολή".</a:t>
            </a:r>
          </a:p>
          <a:p>
            <a:pPr marL="0" indent="0" algn="just">
              <a:buNone/>
            </a:pPr>
            <a:r>
              <a:rPr lang="el-GR" sz="2400" dirty="0"/>
              <a:t>Υπάρχουν πολλοί τύποι προϊόντων βίντεο, όπως:</a:t>
            </a:r>
          </a:p>
          <a:p>
            <a:pPr algn="just"/>
            <a:r>
              <a:rPr lang="el-GR" sz="2400" dirty="0"/>
              <a:t>βίντεο σε απευθείας σύνδεση και στα μέσα κοινωνικής δικτύωσης</a:t>
            </a:r>
          </a:p>
          <a:p>
            <a:pPr algn="just"/>
            <a:r>
              <a:rPr lang="el-GR" sz="2400" dirty="0"/>
              <a:t>Ταινίες στον κινηματογράφο</a:t>
            </a:r>
          </a:p>
          <a:p>
            <a:pPr algn="just"/>
            <a:r>
              <a:rPr lang="el-GR" sz="2400" dirty="0"/>
              <a:t>τηλεοπτικά προγράμματα</a:t>
            </a:r>
          </a:p>
          <a:p>
            <a:pPr algn="just"/>
            <a:r>
              <a:rPr lang="el-GR" sz="2400" dirty="0"/>
              <a:t>τηλεοπτικές διαφημίσεις</a:t>
            </a:r>
          </a:p>
          <a:p>
            <a:pPr algn="just"/>
            <a:r>
              <a:rPr lang="el-GR" sz="2400" dirty="0"/>
              <a:t>διαφημίσεις στο διαδίκτυο</a:t>
            </a:r>
          </a:p>
        </p:txBody>
      </p:sp>
    </p:spTree>
    <p:extLst>
      <p:ext uri="{BB962C8B-B14F-4D97-AF65-F5344CB8AC3E}">
        <p14:creationId xmlns:p14="http://schemas.microsoft.com/office/powerpoint/2010/main" val="161725420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44BDD-6AD4-4875-A281-6F40D38A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76672"/>
            <a:ext cx="9048576" cy="1373676"/>
          </a:xfrm>
        </p:spPr>
        <p:txBody>
          <a:bodyPr/>
          <a:lstStyle/>
          <a:p>
            <a:r>
              <a:rPr lang="el-GR" dirty="0"/>
              <a:t>Βίντεο σε διάφορους τομείς Μέσων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1F661-D476-4CE9-A13B-11793781F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l-GR" sz="2400" b="1" dirty="0"/>
              <a:t>Ταινία</a:t>
            </a:r>
          </a:p>
          <a:p>
            <a:pPr algn="just"/>
            <a:r>
              <a:rPr lang="el-GR" sz="2400" dirty="0"/>
              <a:t>Οι ταινίες αποτελούν κυρίως οπτικό και ηχητικό περιεχόμενο και δημιουργούνται με τη χρήση τεχνικών εγγραφής και επεξεργασίας βίντεο.</a:t>
            </a:r>
          </a:p>
          <a:p>
            <a:pPr marL="0" indent="0" algn="just">
              <a:buNone/>
            </a:pPr>
            <a:r>
              <a:rPr lang="el-GR" sz="2400" b="1" dirty="0"/>
              <a:t>Τηλεόραση</a:t>
            </a:r>
          </a:p>
          <a:p>
            <a:pPr algn="just"/>
            <a:r>
              <a:rPr lang="el-GR" sz="2400" dirty="0"/>
              <a:t>Η τηλεόραση μεταδίδει περιεχόμενο βίντεο μέσω διαφόρων καναλιών και </a:t>
            </a:r>
            <a:r>
              <a:rPr lang="el-GR" sz="2400" dirty="0" err="1"/>
              <a:t>πλατφορμών</a:t>
            </a:r>
            <a:r>
              <a:rPr lang="el-GR" sz="2400" dirty="0"/>
              <a:t>, συμπεριλαμβανομένων των καλωδιακών, δορυφορικών και υπηρεσιών </a:t>
            </a:r>
            <a:r>
              <a:rPr lang="el-GR" sz="2400" dirty="0" err="1"/>
              <a:t>streaming</a:t>
            </a:r>
            <a:r>
              <a:rPr lang="el-GR" sz="2400" dirty="0"/>
              <a:t>.</a:t>
            </a:r>
          </a:p>
          <a:p>
            <a:pPr marL="0" indent="0" algn="just">
              <a:buNone/>
            </a:pPr>
            <a:r>
              <a:rPr lang="el-GR" sz="2400" b="1" dirty="0"/>
              <a:t>Παιχνίδια υπολογιστών</a:t>
            </a:r>
          </a:p>
          <a:p>
            <a:pPr algn="just"/>
            <a:r>
              <a:rPr lang="el-GR" sz="2400" dirty="0"/>
              <a:t>Πολλά παιχνίδια υπολογιστών περιλαμβάνουν περιεχόμενο βίντεο με τη μορφή σκηνών, κινούμενων σχεδίων και παιχνιδιού.</a:t>
            </a:r>
          </a:p>
        </p:txBody>
      </p:sp>
    </p:spTree>
    <p:extLst>
      <p:ext uri="{BB962C8B-B14F-4D97-AF65-F5344CB8AC3E}">
        <p14:creationId xmlns:p14="http://schemas.microsoft.com/office/powerpoint/2010/main" val="993894301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1F661-D476-4CE9-A13B-11793781F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dirty="0" err="1"/>
              <a:t>Διαδραστικά</a:t>
            </a:r>
            <a:r>
              <a:rPr lang="el-GR" sz="2400" b="1" dirty="0"/>
              <a:t> μέσα</a:t>
            </a:r>
          </a:p>
          <a:p>
            <a:pPr algn="just"/>
            <a:r>
              <a:rPr lang="el-GR" sz="2400" dirty="0"/>
              <a:t>Τα </a:t>
            </a:r>
            <a:r>
              <a:rPr lang="el-GR" sz="2400" dirty="0" err="1"/>
              <a:t>διαδραστικά</a:t>
            </a:r>
            <a:r>
              <a:rPr lang="el-GR" sz="2400" dirty="0"/>
              <a:t> μέσα ενσωματώνουν συχνά βίντεο ως μέρος του περιεχομένου τους, όπως τα περίπτερα πληροφοριών ή οι παρουσιάσεις πολυμέσων.</a:t>
            </a:r>
          </a:p>
          <a:p>
            <a:pPr marL="0" indent="0" algn="just">
              <a:buNone/>
            </a:pPr>
            <a:r>
              <a:rPr lang="el-GR" sz="2400" b="1" dirty="0"/>
              <a:t>Διαδίκτυο</a:t>
            </a:r>
          </a:p>
          <a:p>
            <a:pPr algn="just"/>
            <a:r>
              <a:rPr lang="el-GR" sz="2400" dirty="0"/>
              <a:t>Το περιεχόμενο βίντεο είναι ευρέως διαθέσιμο στο διαδίκτυο μέσω </a:t>
            </a:r>
            <a:r>
              <a:rPr lang="el-GR" sz="2400" dirty="0" err="1"/>
              <a:t>πλατφορμών</a:t>
            </a:r>
            <a:r>
              <a:rPr lang="el-GR" sz="2400" dirty="0"/>
              <a:t> όπως το </a:t>
            </a:r>
            <a:r>
              <a:rPr lang="el-GR" sz="2400" dirty="0" err="1"/>
              <a:t>YouTube</a:t>
            </a:r>
            <a:r>
              <a:rPr lang="el-GR" sz="2400" dirty="0"/>
              <a:t>, το </a:t>
            </a:r>
            <a:r>
              <a:rPr lang="el-GR" sz="2400" dirty="0" err="1"/>
              <a:t>Vimeo</a:t>
            </a:r>
            <a:r>
              <a:rPr lang="el-GR" sz="2400" dirty="0"/>
              <a:t> και διαφόρων </a:t>
            </a:r>
            <a:r>
              <a:rPr lang="el-GR" sz="2400" dirty="0" err="1"/>
              <a:t>ιστότοπων</a:t>
            </a:r>
            <a:r>
              <a:rPr lang="el-GR" sz="2400" dirty="0"/>
              <a:t> κοινωνικής δικτύωσης, συμπεριλαμβανομένων των </a:t>
            </a:r>
            <a:r>
              <a:rPr lang="el-GR" sz="2400" dirty="0" err="1"/>
              <a:t>VLOGs</a:t>
            </a:r>
            <a:r>
              <a:rPr lang="el-GR" sz="2400" dirty="0"/>
              <a:t> και της ζωντανής ροής.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70C018-4588-B856-FF53-EF4A7829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76672"/>
            <a:ext cx="9048576" cy="1373676"/>
          </a:xfrm>
        </p:spPr>
        <p:txBody>
          <a:bodyPr/>
          <a:lstStyle/>
          <a:p>
            <a:r>
              <a:rPr lang="el-GR" dirty="0"/>
              <a:t>Βίντεο σε διάφορους τομείς Μέσων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497470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589E4-8A3C-40B2-861B-50685F9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464" y="476672"/>
            <a:ext cx="10693400" cy="1373676"/>
          </a:xfrm>
        </p:spPr>
        <p:txBody>
          <a:bodyPr/>
          <a:lstStyle/>
          <a:p>
            <a:r>
              <a:rPr lang="el-GR" dirty="0"/>
              <a:t>Ήχος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A7E62-8AB3-4F0D-8834-2D6F92D75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Ο ήχος περιγράφεται ως "ηχογραφημένος ήχος που χρησιμοποιείται για να μεταφέρει ιστορίες, συναισθήματα ή πληροφορίες για καλλιτεχνικούς ή ψυχαγωγικούς σκοπούς".</a:t>
            </a:r>
          </a:p>
          <a:p>
            <a:pPr marL="0" indent="0" algn="just">
              <a:buNone/>
            </a:pPr>
            <a:r>
              <a:rPr lang="el-GR" sz="2400" dirty="0"/>
              <a:t>Υπάρχουν πολλοί τύποι προϊόντων ήχου, όπως:</a:t>
            </a:r>
          </a:p>
          <a:p>
            <a:pPr algn="just"/>
            <a:r>
              <a:rPr lang="el-GR" sz="2400" dirty="0"/>
              <a:t>ραδιοφωνικές εκπομπές</a:t>
            </a:r>
          </a:p>
          <a:p>
            <a:pPr algn="just"/>
            <a:r>
              <a:rPr lang="el-GR" sz="2400" dirty="0"/>
              <a:t>ακουστικά βιβλία</a:t>
            </a:r>
          </a:p>
          <a:p>
            <a:pPr algn="just"/>
            <a:r>
              <a:rPr lang="el-GR" sz="2400" dirty="0" err="1"/>
              <a:t>podcasts</a:t>
            </a:r>
            <a:endParaRPr lang="el-GR" sz="2400" dirty="0"/>
          </a:p>
          <a:p>
            <a:pPr algn="just"/>
            <a:r>
              <a:rPr lang="el-GR" sz="2400" dirty="0"/>
              <a:t>τηλεοπτικός και κινηματογραφικός ήχος</a:t>
            </a:r>
          </a:p>
          <a:p>
            <a:pPr algn="just"/>
            <a:r>
              <a:rPr lang="el-GR" sz="2400" dirty="0"/>
              <a:t>ηχητικά εφέ για βιντεοπαιχνίδια</a:t>
            </a:r>
          </a:p>
        </p:txBody>
      </p:sp>
    </p:spTree>
    <p:extLst>
      <p:ext uri="{BB962C8B-B14F-4D97-AF65-F5344CB8AC3E}">
        <p14:creationId xmlns:p14="http://schemas.microsoft.com/office/powerpoint/2010/main" val="290827047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44BDD-6AD4-4875-A281-6F40D38A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76672"/>
            <a:ext cx="10693400" cy="1373676"/>
          </a:xfrm>
        </p:spPr>
        <p:txBody>
          <a:bodyPr/>
          <a:lstStyle/>
          <a:p>
            <a:r>
              <a:rPr lang="el-GR" dirty="0"/>
              <a:t>Ήχος σε διάφορους τομείς Μέσων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1F661-D476-4CE9-A13B-11793781F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2303743"/>
            <a:ext cx="10693400" cy="45365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2400" b="1" dirty="0"/>
              <a:t>Ταινία</a:t>
            </a:r>
          </a:p>
          <a:p>
            <a:pPr algn="just"/>
            <a:r>
              <a:rPr lang="el-GR" sz="2400" dirty="0"/>
              <a:t>Οι ταινίες συνδυάζουν ηχητικά στοιχεία, όπως διάλογο, ηχητικά εφέ και μουσική, με οπτικά στοιχεία για να δημιουργήσουν μια ολοκληρωμένη εμπειρία.</a:t>
            </a:r>
          </a:p>
          <a:p>
            <a:pPr marL="0" indent="0" algn="just">
              <a:buNone/>
            </a:pPr>
            <a:r>
              <a:rPr lang="el-GR" sz="2400" b="1" dirty="0"/>
              <a:t>Τηλεόραση</a:t>
            </a:r>
          </a:p>
          <a:p>
            <a:pPr algn="just"/>
            <a:r>
              <a:rPr lang="el-GR" sz="2400" dirty="0"/>
              <a:t>Τα τηλεοπτικά προγράμματα ενσωματώνουν τον ήχο, συμπεριλαμβανομένων των διαλόγων, της μουσικής και των ηχητικών εφέ, ως κρίσιμο μέρος της αφήγησης και της παρουσίασής τους.</a:t>
            </a:r>
          </a:p>
          <a:p>
            <a:pPr marL="0" indent="0" algn="just">
              <a:buNone/>
            </a:pPr>
            <a:r>
              <a:rPr lang="el-GR" sz="2400" b="1" dirty="0"/>
              <a:t>Ραδιόφωνο</a:t>
            </a:r>
          </a:p>
          <a:p>
            <a:pPr algn="just"/>
            <a:r>
              <a:rPr lang="el-GR" sz="2400" dirty="0"/>
              <a:t>Το ραδιόφωνο είναι ένα μέσο που βασίζεται στον ήχο, εστιάζοντας κυρίως στη μουσική, τις ειδήσεις, τις εκπομπές λόγου και άλλες μορφές ηχητικού προγραμματισμού.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12944015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261F6-3F14-BEAE-BF52-4E3ED3360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421467"/>
            <a:ext cx="11208816" cy="42197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400" b="1" dirty="0"/>
              <a:t>Παιχνίδια υπολογιστών</a:t>
            </a:r>
          </a:p>
          <a:p>
            <a:r>
              <a:rPr lang="el-GR" sz="2400" dirty="0"/>
              <a:t>Ο ήχος αποτελεί βασικό συστατικό των ηλεκτρονικών παιχνιδιών, παρέχοντας στους παίκτες σημαντική ανατροφοδότηση, ατμόσφαιρα και αφηγηματικό πλαίσιο μέσω της μουσικής, της φωνητικής υποκριτικής και των ηχητικών εφέ.</a:t>
            </a:r>
          </a:p>
          <a:p>
            <a:pPr marL="0" indent="0">
              <a:buNone/>
            </a:pPr>
            <a:r>
              <a:rPr lang="el-GR" sz="2400" b="1" dirty="0" err="1"/>
              <a:t>Διαδραστικά</a:t>
            </a:r>
            <a:r>
              <a:rPr lang="el-GR" sz="2400" b="1" dirty="0"/>
              <a:t> μέσα</a:t>
            </a:r>
          </a:p>
          <a:p>
            <a:r>
              <a:rPr lang="el-GR" sz="2400" dirty="0"/>
              <a:t>Τα έργα </a:t>
            </a:r>
            <a:r>
              <a:rPr lang="el-GR" sz="2400" dirty="0" err="1"/>
              <a:t>διαδραστικών</a:t>
            </a:r>
            <a:r>
              <a:rPr lang="el-GR" sz="2400" dirty="0"/>
              <a:t> μέσων συχνά ενσωματώνουν στοιχεία ήχου για να ενισχύσουν τις εμπειρίες των χρηστών, όπως στις </a:t>
            </a:r>
            <a:r>
              <a:rPr lang="el-GR" sz="2400" dirty="0" err="1"/>
              <a:t>διαδραστικές</a:t>
            </a:r>
            <a:r>
              <a:rPr lang="el-GR" sz="2400" dirty="0"/>
              <a:t> εγκαταστάσεις τους.</a:t>
            </a:r>
          </a:p>
          <a:p>
            <a:pPr marL="0" indent="0">
              <a:buNone/>
            </a:pPr>
            <a:r>
              <a:rPr lang="el-GR" sz="2400" b="1" dirty="0"/>
              <a:t>Διαδίκτυο</a:t>
            </a:r>
          </a:p>
          <a:p>
            <a:r>
              <a:rPr lang="el-GR" sz="2400" dirty="0"/>
              <a:t>Το ηχητικό περιεχόμενο είναι ευρέως διαθέσιμο στο διαδίκτυο με τη μορφή </a:t>
            </a:r>
            <a:r>
              <a:rPr lang="el-GR" sz="2400" dirty="0" err="1"/>
              <a:t>podcasts</a:t>
            </a:r>
            <a:r>
              <a:rPr lang="el-GR" sz="2400" dirty="0"/>
              <a:t>, υπηρεσιών ροής μουσικής και κλιπ ήχου σε πλατφόρμες κοινωνικής δικτύωσης.</a:t>
            </a:r>
          </a:p>
          <a:p>
            <a:endParaRPr lang="el-GR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9AEC8-9760-9DB6-5E11-C69789B2E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76672"/>
            <a:ext cx="10693400" cy="1373676"/>
          </a:xfrm>
        </p:spPr>
        <p:txBody>
          <a:bodyPr/>
          <a:lstStyle/>
          <a:p>
            <a:r>
              <a:rPr lang="el-GR" dirty="0"/>
              <a:t>Ήχος σε διάφορους τομείς Μέσων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609471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589E4-8A3C-40B2-861B-50685F9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548680"/>
            <a:ext cx="10693400" cy="1373676"/>
          </a:xfrm>
        </p:spPr>
        <p:txBody>
          <a:bodyPr/>
          <a:lstStyle/>
          <a:p>
            <a:r>
              <a:rPr lang="el-GR" dirty="0"/>
              <a:t>Μουσική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A7E62-8AB3-4F0D-8834-2D6F92D7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2420888"/>
            <a:ext cx="10693400" cy="4219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Η μουσική περιγράφεται ως "φωνητικοί ή οργανικοί ήχοι (ή και τα δύο) που συνδυάζονται για να παράγουν έκφραση".</a:t>
            </a:r>
          </a:p>
          <a:p>
            <a:pPr marL="0" indent="0">
              <a:buNone/>
            </a:pPr>
            <a:r>
              <a:rPr lang="el-GR" sz="2400" dirty="0"/>
              <a:t>Τα μουσικά προϊόντα περιλαμβάνουν:</a:t>
            </a:r>
          </a:p>
          <a:p>
            <a:r>
              <a:rPr lang="el-GR" sz="2400" dirty="0"/>
              <a:t>Τραγούδια</a:t>
            </a:r>
          </a:p>
          <a:p>
            <a:r>
              <a:rPr lang="el-GR" sz="2400" dirty="0"/>
              <a:t>τραγούδια υπόκρουσης</a:t>
            </a:r>
          </a:p>
          <a:p>
            <a:r>
              <a:rPr lang="el-GR" sz="2400" dirty="0"/>
              <a:t>διαφημιστικά </a:t>
            </a:r>
            <a:r>
              <a:rPr lang="el-GR" sz="2400" dirty="0" err="1"/>
              <a:t>jingles</a:t>
            </a:r>
            <a:endParaRPr lang="el-GR" sz="2400" dirty="0"/>
          </a:p>
          <a:p>
            <a:r>
              <a:rPr lang="el-GR" sz="2400" dirty="0"/>
              <a:t>Η μουσική είναι ένα προϊόν που είναι εξαιρετικά δημοφιλές στις πλατφόρμες ροής μουσικής, όπως το </a:t>
            </a:r>
            <a:r>
              <a:rPr lang="el-GR" sz="2400" dirty="0" err="1"/>
              <a:t>Spotify</a:t>
            </a:r>
            <a:r>
              <a:rPr lang="el-GR" sz="2400" dirty="0"/>
              <a:t> και το </a:t>
            </a:r>
            <a:r>
              <a:rPr lang="el-GR" sz="2400" dirty="0" err="1"/>
              <a:t>Apple</a:t>
            </a:r>
            <a:r>
              <a:rPr lang="el-GR" sz="2400" dirty="0"/>
              <a:t> </a:t>
            </a:r>
            <a:r>
              <a:rPr lang="el-GR" sz="2400" dirty="0" err="1"/>
              <a:t>Music</a:t>
            </a:r>
            <a:r>
              <a:rPr lang="el-G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1952175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44BDD-6AD4-4875-A281-6F40D38A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548680"/>
            <a:ext cx="10693400" cy="1373676"/>
          </a:xfrm>
        </p:spPr>
        <p:txBody>
          <a:bodyPr/>
          <a:lstStyle/>
          <a:p>
            <a:r>
              <a:rPr lang="el-GR" dirty="0"/>
              <a:t>Μουσική σε διάφορους τομείς Μέσων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1F661-D476-4CE9-A13B-11793781F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348880"/>
            <a:ext cx="11161240" cy="42197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sz="2400" b="1" dirty="0"/>
              <a:t>Ταινία</a:t>
            </a:r>
          </a:p>
          <a:p>
            <a:pPr algn="just"/>
            <a:r>
              <a:rPr lang="el-GR" sz="2400" dirty="0"/>
              <a:t>Η μουσική παίζει σημαντικό ρόλο στις ταινίες, προσφέροντας συναισθηματικό βάθος και δίνοντας τον τόνο μέσω της μουσικής υπόκρουσης, των τραγουδιών του θέματος και της διακεκριμένης μουσικής.</a:t>
            </a:r>
          </a:p>
          <a:p>
            <a:pPr marL="0" indent="0" algn="just">
              <a:buNone/>
            </a:pPr>
            <a:r>
              <a:rPr lang="el-GR" sz="2400" b="1" dirty="0"/>
              <a:t>Τηλεόραση</a:t>
            </a:r>
          </a:p>
          <a:p>
            <a:pPr algn="just"/>
            <a:r>
              <a:rPr lang="el-GR" sz="2400" dirty="0"/>
              <a:t>Οι τηλεοπτικές εκπομπές χρησιμοποιούν μουσική για θέματα έναρξης, μουσική υπόκρουσης και χαρακτηριστικά τραγούδια για να ενισχύσουν την αφήγηση και να δημιουργήσουν ατμόσφαιρα.</a:t>
            </a:r>
          </a:p>
          <a:p>
            <a:pPr marL="0" indent="0" algn="just">
              <a:buNone/>
            </a:pPr>
            <a:r>
              <a:rPr lang="el-GR" sz="2400" b="1" dirty="0"/>
              <a:t>Ραδιόφωνο</a:t>
            </a:r>
          </a:p>
          <a:p>
            <a:pPr algn="just"/>
            <a:r>
              <a:rPr lang="el-GR" sz="2400" dirty="0"/>
              <a:t>Η μουσική αποτελεί πρωταρχική εστίαση του ραδιοφώνου, με σταθμούς αφιερωμένους στην αναπαραγωγή διαφόρων ειδών, την προώθηση νέων καλλιτεχνών και τη μετάδοση ζωντανών παραστάσεων.</a:t>
            </a:r>
          </a:p>
        </p:txBody>
      </p:sp>
    </p:spTree>
    <p:extLst>
      <p:ext uri="{BB962C8B-B14F-4D97-AF65-F5344CB8AC3E}">
        <p14:creationId xmlns:p14="http://schemas.microsoft.com/office/powerpoint/2010/main" val="3999962435"/>
      </p:ext>
    </p:extLst>
  </p:cSld>
  <p:clrMapOvr>
    <a:masterClrMapping/>
  </p:clrMapOvr>
  <p:transition spd="med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133</TotalTime>
  <Words>636</Words>
  <Application>Microsoft Office PowerPoint</Application>
  <PresentationFormat>Ευρεία οθόνη</PresentationFormat>
  <Paragraphs>64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Αίθουσα συσκέψεων "Ιόν"</vt:lpstr>
      <vt:lpstr>1.4 Προϊόντα στη Βιομηχανία των Μέσων Επικοινωνίας</vt:lpstr>
      <vt:lpstr>Βίντεο</vt:lpstr>
      <vt:lpstr>Βίντεο σε διάφορους τομείς Μέσων</vt:lpstr>
      <vt:lpstr>Βίντεο σε διάφορους τομείς Μέσων</vt:lpstr>
      <vt:lpstr>Ήχος</vt:lpstr>
      <vt:lpstr>Ήχος σε διάφορους τομείς Μέσων</vt:lpstr>
      <vt:lpstr>Ήχος σε διάφορους τομείς Μέσων</vt:lpstr>
      <vt:lpstr>Μουσική</vt:lpstr>
      <vt:lpstr>Μουσική σε διάφορους τομείς Μέσων</vt:lpstr>
      <vt:lpstr>Μουσική σε διάφορους τομείς Μέσων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User Interfaces</dc:title>
  <dc:creator>Daniel Richardson</dc:creator>
  <cp:lastModifiedBy>EMMANOUIL CHOUSTOULAKIS</cp:lastModifiedBy>
  <cp:revision>9</cp:revision>
  <dcterms:created xsi:type="dcterms:W3CDTF">2021-10-15T11:44:13Z</dcterms:created>
  <dcterms:modified xsi:type="dcterms:W3CDTF">2024-06-18T14:50:24Z</dcterms:modified>
</cp:coreProperties>
</file>