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63" r:id="rId2"/>
    <p:sldId id="265"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E38CCD-E68B-4D86-9722-1C660220B9CE}" type="datetimeFigureOut">
              <a:rPr lang="el-GR" smtClean="0"/>
              <a:pPr/>
              <a:t>13/1/2021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EFB74D-2F31-4A6E-856E-B5A0644A6AE5}"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CEB39D-F92F-4A25-89FD-8E45E9014F0E}" type="datetimeFigureOut">
              <a:rPr lang="el-GR" smtClean="0"/>
              <a:pPr/>
              <a:t>13/1/2021</a:t>
            </a:fld>
            <a:endParaRPr lang="el-GR"/>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81D04-F041-4A7D-AB82-BE831A953AA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B8649DAF-093F-4482-AA38-346E9A2DEE94}" type="slidenum">
              <a:rPr lang="el-GR" smtClean="0"/>
              <a:pPr rtl="0"/>
              <a:t>1</a:t>
            </a:fld>
            <a:endParaRPr lang="el-GR" dirty="0"/>
          </a:p>
        </p:txBody>
      </p:sp>
    </p:spTree>
    <p:extLst>
      <p:ext uri="{BB962C8B-B14F-4D97-AF65-F5344CB8AC3E}">
        <p14:creationId xmlns:p14="http://schemas.microsoft.com/office/powerpoint/2010/main" xmlns="" val="3890192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Διαφάνεια τίτλου">
    <p:bg>
      <p:bgPr>
        <a:solidFill>
          <a:schemeClr val="bg1"/>
        </a:solidFill>
        <a:effectLst/>
      </p:bgPr>
    </p:bg>
    <p:spTree>
      <p:nvGrpSpPr>
        <p:cNvPr id="1" name=""/>
        <p:cNvGrpSpPr/>
        <p:nvPr/>
      </p:nvGrpSpPr>
      <p:grpSpPr>
        <a:xfrm>
          <a:off x="0" y="0"/>
          <a:ext cx="0" cy="0"/>
          <a:chOff x="0" y="0"/>
          <a:chExt cx="0" cy="0"/>
        </a:xfrm>
      </p:grpSpPr>
      <p:sp>
        <p:nvSpPr>
          <p:cNvPr id="32" name="Θέση εικόνας 31">
            <a:extLst>
              <a:ext uri="{FF2B5EF4-FFF2-40B4-BE49-F238E27FC236}">
                <a16:creationId xmlns:a16="http://schemas.microsoft.com/office/drawing/2014/main" xmlns="" id="{6BC25646-06FC-4B3E-A74E-268EB8AEA602}"/>
              </a:ext>
            </a:extLst>
          </p:cNvPr>
          <p:cNvSpPr>
            <a:spLocks noGrp="1"/>
          </p:cNvSpPr>
          <p:nvPr>
            <p:ph type="pic" sz="quarter" idx="12" hasCustomPrompt="1"/>
          </p:nvPr>
        </p:nvSpPr>
        <p:spPr>
          <a:xfrm>
            <a:off x="86715" y="86714"/>
            <a:ext cx="12018572" cy="6684572"/>
          </a:xfrm>
          <a:solidFill>
            <a:schemeClr val="bg1">
              <a:lumMod val="85000"/>
            </a:schemeClr>
          </a:solidFill>
        </p:spPr>
        <p:txBody>
          <a:bodyPr lIns="360000" tIns="360000" rtlCol="0"/>
          <a:lstStyle>
            <a:lvl1pPr marL="0" indent="0">
              <a:buNone/>
              <a:defRPr sz="1100" i="1">
                <a:latin typeface="Times New Roman" panose="02020603050405020304" pitchFamily="18" charset="0"/>
                <a:cs typeface="Times New Roman" panose="02020603050405020304" pitchFamily="18" charset="0"/>
              </a:defRPr>
            </a:lvl1pPr>
          </a:lstStyle>
          <a:p>
            <a:pPr rtl="0"/>
            <a:r>
              <a:rPr lang="el-GR" dirty="0"/>
              <a:t>Εισαγωγή ή μεταφορά και απόθεση εικόνας εδώ</a:t>
            </a:r>
          </a:p>
        </p:txBody>
      </p:sp>
      <p:sp>
        <p:nvSpPr>
          <p:cNvPr id="2" name="Τίτλος 1">
            <a:extLst>
              <a:ext uri="{FF2B5EF4-FFF2-40B4-BE49-F238E27FC236}">
                <a16:creationId xmlns:a16="http://schemas.microsoft.com/office/drawing/2014/main" xmlns="" id="{00F23EB7-E336-46EB-A4A0-3DB7A6BF4CE1}"/>
              </a:ext>
            </a:extLst>
          </p:cNvPr>
          <p:cNvSpPr>
            <a:spLocks noGrp="1"/>
          </p:cNvSpPr>
          <p:nvPr>
            <p:ph type="ctrTitle" hasCustomPrompt="1"/>
          </p:nvPr>
        </p:nvSpPr>
        <p:spPr>
          <a:xfrm>
            <a:off x="0" y="1768422"/>
            <a:ext cx="6840000" cy="2387600"/>
          </a:xfrm>
          <a:solidFill>
            <a:schemeClr val="tx1">
              <a:alpha val="80000"/>
            </a:schemeClr>
          </a:solidFill>
        </p:spPr>
        <p:txBody>
          <a:bodyPr lIns="432000" rIns="432000" bIns="144000" rtlCol="0" anchor="b"/>
          <a:lstStyle>
            <a:lvl1pPr algn="l">
              <a:defRPr sz="4200" spc="-150">
                <a:solidFill>
                  <a:schemeClr val="bg1"/>
                </a:solidFill>
              </a:defRPr>
            </a:lvl1pPr>
          </a:lstStyle>
          <a:p>
            <a:pPr rtl="0"/>
            <a:r>
              <a:rPr lang="el-GR" dirty="0"/>
              <a:t>Κάντε κλικ για επεξεργασία του στυλ τίτλου υποδείγματος</a:t>
            </a:r>
          </a:p>
        </p:txBody>
      </p:sp>
      <p:sp>
        <p:nvSpPr>
          <p:cNvPr id="3" name="Υπότιτλος 2">
            <a:extLst>
              <a:ext uri="{FF2B5EF4-FFF2-40B4-BE49-F238E27FC236}">
                <a16:creationId xmlns:a16="http://schemas.microsoft.com/office/drawing/2014/main" xmlns="" id="{C9980B88-3F4A-4688-9ED0-17EF37E62D93}"/>
              </a:ext>
            </a:extLst>
          </p:cNvPr>
          <p:cNvSpPr>
            <a:spLocks noGrp="1"/>
          </p:cNvSpPr>
          <p:nvPr>
            <p:ph type="subTitle" idx="1"/>
          </p:nvPr>
        </p:nvSpPr>
        <p:spPr>
          <a:xfrm>
            <a:off x="0" y="4153578"/>
            <a:ext cx="6840000" cy="936000"/>
          </a:xfrm>
          <a:solidFill>
            <a:schemeClr val="tx1">
              <a:alpha val="90000"/>
            </a:schemeClr>
          </a:solidFill>
        </p:spPr>
        <p:txBody>
          <a:bodyPr lIns="432000" tIns="144000" rtlCol="0"/>
          <a:lstStyle>
            <a:lvl1pPr marL="0" indent="0" algn="l">
              <a:buNone/>
              <a:defRPr sz="21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smtClean="0"/>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xmlns="" val="133403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Θέση εικόνας 19" descr="Κοντινό πλάνο δέντρου&#10;&#10;Περιγραφή που δημιουργήθηκε με υψηλή αξιοπιστία">
            <a:extLst>
              <a:ext uri="{FF2B5EF4-FFF2-40B4-BE49-F238E27FC236}">
                <a16:creationId xmlns:a16="http://schemas.microsoft.com/office/drawing/2014/main" xmlns="" id="{3072B96B-8E35-4D15-80A0-1DD4745F75B5}"/>
              </a:ext>
            </a:extLst>
          </p:cNvPr>
          <p:cNvPicPr>
            <a:picLocks noGrp="1" noChangeAspect="1"/>
          </p:cNvPicPr>
          <p:nvPr>
            <p:ph type="pic" sz="quarter" idx="12"/>
          </p:nvPr>
        </p:nvPicPr>
        <p:blipFill>
          <a:blip r:embed="rId3" cstate="screen">
            <a:extLst>
              <a:ext uri="{28A0092B-C50C-407E-A947-70E740481C1C}">
                <a14:useLocalDpi xmlns:a14="http://schemas.microsoft.com/office/drawing/2010/main" xmlns=""/>
              </a:ext>
            </a:extLst>
          </a:blip>
          <a:srcRect/>
          <a:stretch>
            <a:fillRect/>
          </a:stretch>
        </p:blipFill>
        <p:spPr/>
      </p:pic>
      <p:sp>
        <p:nvSpPr>
          <p:cNvPr id="6" name="Τίτλος 5">
            <a:extLst>
              <a:ext uri="{FF2B5EF4-FFF2-40B4-BE49-F238E27FC236}">
                <a16:creationId xmlns:a16="http://schemas.microsoft.com/office/drawing/2014/main" xmlns="" id="{2E3EA56B-BEB0-4656-A20B-D15F03B7ACA1}"/>
              </a:ext>
            </a:extLst>
          </p:cNvPr>
          <p:cNvSpPr>
            <a:spLocks noGrp="1"/>
          </p:cNvSpPr>
          <p:nvPr>
            <p:ph type="ctrTitle"/>
          </p:nvPr>
        </p:nvSpPr>
        <p:spPr>
          <a:xfrm>
            <a:off x="252248" y="357351"/>
            <a:ext cx="6863255" cy="1639615"/>
          </a:xfrm>
        </p:spPr>
        <p:txBody>
          <a:bodyPr rtlCol="0"/>
          <a:lstStyle/>
          <a:p>
            <a:pPr algn="ctr"/>
            <a:r>
              <a:rPr lang="el-GR" sz="2800" dirty="0" smtClean="0"/>
              <a:t>ΠΑΝΕΠΙΣΤΗΜΙΟ    ΠΕΛΟΠΟΝΝΗΣΟΥ</a:t>
            </a:r>
            <a:r>
              <a:rPr lang="el-GR" sz="3600" dirty="0" smtClean="0"/>
              <a:t/>
            </a:r>
            <a:br>
              <a:rPr lang="el-GR" sz="3600" dirty="0" smtClean="0"/>
            </a:br>
            <a:r>
              <a:rPr lang="el-GR" sz="3600" dirty="0" smtClean="0"/>
              <a:t> </a:t>
            </a:r>
            <a:r>
              <a:rPr lang="el-GR" sz="2400" dirty="0" smtClean="0"/>
              <a:t>ΣΧΟΛΗ   ΓΕΩΠΟΝΙΑΣ   &amp;   ΤΡΟΦΙΜΩΝ</a:t>
            </a:r>
            <a:r>
              <a:rPr lang="el-GR" sz="3600" dirty="0" smtClean="0"/>
              <a:t/>
            </a:r>
            <a:br>
              <a:rPr lang="el-GR" sz="3600" dirty="0" smtClean="0"/>
            </a:br>
            <a:r>
              <a:rPr lang="el-GR" sz="2400" dirty="0" smtClean="0"/>
              <a:t>Τμήμα    Γεωπονίας </a:t>
            </a:r>
            <a:endParaRPr lang="el-GR" sz="2400" dirty="0"/>
          </a:p>
        </p:txBody>
      </p:sp>
      <p:pic>
        <p:nvPicPr>
          <p:cNvPr id="15" name="Εικόνα 14">
            <a:extLst>
              <a:ext uri="{FF2B5EF4-FFF2-40B4-BE49-F238E27FC236}">
                <a16:creationId xmlns:a16="http://schemas.microsoft.com/office/drawing/2014/main" xmlns="" id="{E59089BD-A05A-4E28-AFD9-50A72EA81166}"/>
              </a:ext>
            </a:extLst>
          </p:cNvPr>
          <p:cNvPicPr>
            <a:picLocks noChangeAspect="1"/>
          </p:cNvPicPr>
          <p:nvPr/>
        </p:nvPicPr>
        <p:blipFill>
          <a:blip r:embed="rId4"/>
          <a:stretch>
            <a:fillRect/>
          </a:stretch>
        </p:blipFill>
        <p:spPr>
          <a:xfrm>
            <a:off x="432568" y="2015415"/>
            <a:ext cx="4286578" cy="45719"/>
          </a:xfrm>
          <a:prstGeom prst="rect">
            <a:avLst/>
          </a:prstGeom>
        </p:spPr>
      </p:pic>
      <p:sp>
        <p:nvSpPr>
          <p:cNvPr id="7" name="Υπότιτλος 6">
            <a:extLst>
              <a:ext uri="{FF2B5EF4-FFF2-40B4-BE49-F238E27FC236}">
                <a16:creationId xmlns:a16="http://schemas.microsoft.com/office/drawing/2014/main" xmlns="" id="{DA0FE6D5-D475-4CBB-A6C2-E3D991A36891}"/>
              </a:ext>
            </a:extLst>
          </p:cNvPr>
          <p:cNvSpPr>
            <a:spLocks noGrp="1"/>
          </p:cNvSpPr>
          <p:nvPr>
            <p:ph type="subTitle" idx="1"/>
          </p:nvPr>
        </p:nvSpPr>
        <p:spPr>
          <a:xfrm>
            <a:off x="378372" y="3752194"/>
            <a:ext cx="4582511" cy="1828799"/>
          </a:xfrm>
        </p:spPr>
        <p:txBody>
          <a:bodyPr rtlCol="0">
            <a:normAutofit fontScale="85000" lnSpcReduction="10000"/>
          </a:bodyPr>
          <a:lstStyle/>
          <a:p>
            <a:pPr algn="ctr" rtl="0"/>
            <a:r>
              <a:rPr lang="el-GR" sz="1800" b="1" dirty="0" smtClean="0"/>
              <a:t>Αγροτική Πολιτική</a:t>
            </a:r>
          </a:p>
          <a:p>
            <a:pPr algn="ctr" rtl="0"/>
            <a:r>
              <a:rPr lang="el-GR" sz="1800" b="1" dirty="0" smtClean="0"/>
              <a:t>Διάλεξη </a:t>
            </a:r>
            <a:r>
              <a:rPr lang="en-US" sz="1800" b="1" dirty="0" smtClean="0"/>
              <a:t>9</a:t>
            </a:r>
            <a:endParaRPr lang="el-GR" sz="1800" b="1" dirty="0" smtClean="0"/>
          </a:p>
          <a:p>
            <a:pPr algn="ctr" rtl="0"/>
            <a:endParaRPr lang="el-GR" sz="1800" dirty="0" smtClean="0"/>
          </a:p>
          <a:p>
            <a:pPr algn="ctr"/>
            <a:r>
              <a:rPr lang="el-GR" sz="1800" dirty="0" smtClean="0"/>
              <a:t>Δρ Δημήτριος Π. Πετρόπουλος</a:t>
            </a:r>
          </a:p>
          <a:p>
            <a:pPr algn="ctr"/>
            <a:r>
              <a:rPr lang="el-GR" sz="1600" dirty="0" smtClean="0"/>
              <a:t>Αναπληρωτής Καθηγητής «Γεωργικής Οικονομίας»</a:t>
            </a:r>
          </a:p>
          <a:p>
            <a:pPr rtl="0"/>
            <a:endParaRPr lang="el-GR" dirty="0" smtClean="0"/>
          </a:p>
          <a:p>
            <a:pPr rtl="0"/>
            <a:endParaRPr lang="el-GR" dirty="0"/>
          </a:p>
        </p:txBody>
      </p:sp>
      <p:sp>
        <p:nvSpPr>
          <p:cNvPr id="47" name="Ελεύθερη σχεδίαση: Σχήμα 46">
            <a:extLst>
              <a:ext uri="{FF2B5EF4-FFF2-40B4-BE49-F238E27FC236}">
                <a16:creationId xmlns:a16="http://schemas.microsoft.com/office/drawing/2014/main" xmlns="" id="{B6D0B8EE-8E06-4051-87BF-62C153F3FBBB}"/>
              </a:ext>
            </a:extLst>
          </p:cNvPr>
          <p:cNvSpPr/>
          <p:nvPr/>
        </p:nvSpPr>
        <p:spPr>
          <a:xfrm rot="4308689">
            <a:off x="5269765" y="1275138"/>
            <a:ext cx="1980696" cy="2066510"/>
          </a:xfrm>
          <a:custGeom>
            <a:avLst/>
            <a:gdLst>
              <a:gd name="connsiteX0" fmla="*/ 0 w 1980696"/>
              <a:gd name="connsiteY0" fmla="*/ 2066510 h 2066510"/>
              <a:gd name="connsiteX1" fmla="*/ 1138078 w 1980696"/>
              <a:gd name="connsiteY1" fmla="*/ 0 h 2066510"/>
              <a:gd name="connsiteX2" fmla="*/ 1980696 w 1980696"/>
              <a:gd name="connsiteY2" fmla="*/ 1530016 h 2066510"/>
              <a:gd name="connsiteX3" fmla="*/ 1459417 w 1980696"/>
              <a:gd name="connsiteY3" fmla="*/ 2066510 h 2066510"/>
            </a:gdLst>
            <a:ahLst/>
            <a:cxnLst>
              <a:cxn ang="0">
                <a:pos x="connsiteX0" y="connsiteY0"/>
              </a:cxn>
              <a:cxn ang="0">
                <a:pos x="connsiteX1" y="connsiteY1"/>
              </a:cxn>
              <a:cxn ang="0">
                <a:pos x="connsiteX2" y="connsiteY2"/>
              </a:cxn>
              <a:cxn ang="0">
                <a:pos x="connsiteX3" y="connsiteY3"/>
              </a:cxn>
            </a:cxnLst>
            <a:rect l="l" t="t" r="r" b="b"/>
            <a:pathLst>
              <a:path w="1980696" h="2066510">
                <a:moveTo>
                  <a:pt x="0" y="2066510"/>
                </a:moveTo>
                <a:lnTo>
                  <a:pt x="1138078" y="0"/>
                </a:lnTo>
                <a:lnTo>
                  <a:pt x="1980696" y="1530016"/>
                </a:lnTo>
                <a:lnTo>
                  <a:pt x="1459417" y="2066510"/>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Tree>
    <p:extLst>
      <p:ext uri="{BB962C8B-B14F-4D97-AF65-F5344CB8AC3E}">
        <p14:creationId xmlns:p14="http://schemas.microsoft.com/office/powerpoint/2010/main" xmlns="" val="1485234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557048"/>
          </a:xfrm>
        </p:spPr>
        <p:txBody>
          <a:bodyPr>
            <a:normAutofit fontScale="90000"/>
          </a:bodyPr>
          <a:lstStyle/>
          <a:p>
            <a:pPr algn="ctr"/>
            <a:r>
              <a:rPr lang="el-GR" dirty="0" smtClean="0"/>
              <a:t>Οι σκοποί των συνεταιρισμών </a:t>
            </a:r>
            <a:endParaRPr lang="el-GR" dirty="0"/>
          </a:p>
        </p:txBody>
      </p:sp>
      <p:sp>
        <p:nvSpPr>
          <p:cNvPr id="3" name="2 - Θέση περιεχομένου"/>
          <p:cNvSpPr>
            <a:spLocks noGrp="1"/>
          </p:cNvSpPr>
          <p:nvPr>
            <p:ph idx="1"/>
          </p:nvPr>
        </p:nvSpPr>
        <p:spPr>
          <a:xfrm>
            <a:off x="677334" y="1618593"/>
            <a:ext cx="8596668" cy="4422769"/>
          </a:xfrm>
        </p:spPr>
        <p:txBody>
          <a:bodyPr/>
          <a:lstStyle/>
          <a:p>
            <a:r>
              <a:rPr lang="el-GR" dirty="0" smtClean="0"/>
              <a:t>Ο βασικός σκοπός των συνεταιρισμών είναι η ευημερία των μελών τους, δηλαδή η βελτίωση της οικονομικής, κοινωνικής και πολιτιστικής τους θέσης.</a:t>
            </a:r>
          </a:p>
          <a:p>
            <a:pPr>
              <a:buNone/>
            </a:pPr>
            <a:r>
              <a:rPr lang="el-GR" dirty="0" smtClean="0"/>
              <a:t>Επιμέρους σκοποί:</a:t>
            </a:r>
          </a:p>
          <a:p>
            <a:r>
              <a:rPr lang="el-GR" dirty="0" smtClean="0"/>
              <a:t>Μεγιστοποίηση των ωφελειών (κέρδος, εισοδήματα)</a:t>
            </a:r>
          </a:p>
          <a:p>
            <a:r>
              <a:rPr lang="el-GR" dirty="0" smtClean="0"/>
              <a:t>Ελαχιστοποίηση των δαπανών</a:t>
            </a:r>
          </a:p>
          <a:p>
            <a:r>
              <a:rPr lang="el-GR" dirty="0" smtClean="0"/>
              <a:t>Προσφορά περισσότερων υπηρεσιών στα μέλη τους</a:t>
            </a:r>
          </a:p>
          <a:p>
            <a:r>
              <a:rPr lang="el-GR" dirty="0" smtClean="0"/>
              <a:t>Προσφορά καλύτερων υπηρεσιών στα μέλη τους</a:t>
            </a:r>
          </a:p>
          <a:p>
            <a:r>
              <a:rPr lang="el-GR" dirty="0" smtClean="0"/>
              <a:t>Εξασφάλιση κοινωνικής δικαιοσύνης</a:t>
            </a:r>
          </a:p>
          <a:p>
            <a:r>
              <a:rPr lang="el-GR" dirty="0" smtClean="0"/>
              <a:t>Διαφύλαξη της υγείας των καταναλωτών</a:t>
            </a:r>
          </a:p>
          <a:p>
            <a:r>
              <a:rPr lang="el-GR" dirty="0" smtClean="0"/>
              <a:t>Ανύψωση του μορφωτικού επιπέδου των μελών τους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402087" cy="746234"/>
          </a:xfrm>
        </p:spPr>
        <p:txBody>
          <a:bodyPr>
            <a:normAutofit/>
          </a:bodyPr>
          <a:lstStyle/>
          <a:p>
            <a:pPr algn="just"/>
            <a:r>
              <a:rPr lang="el-GR" sz="3200" dirty="0" smtClean="0"/>
              <a:t>Τρόποι επίτευξης των σκοπών των συνεταιρισμών</a:t>
            </a:r>
            <a:endParaRPr lang="el-GR" sz="3200" dirty="0"/>
          </a:p>
        </p:txBody>
      </p:sp>
      <p:sp>
        <p:nvSpPr>
          <p:cNvPr id="3" name="2 - Θέση περιεχομένου"/>
          <p:cNvSpPr>
            <a:spLocks noGrp="1"/>
          </p:cNvSpPr>
          <p:nvPr>
            <p:ph idx="1"/>
          </p:nvPr>
        </p:nvSpPr>
        <p:spPr/>
        <p:txBody>
          <a:bodyPr/>
          <a:lstStyle/>
          <a:p>
            <a:pPr>
              <a:buFont typeface="+mj-lt"/>
              <a:buAutoNum type="arabicPeriod"/>
            </a:pPr>
            <a:r>
              <a:rPr lang="el-GR" dirty="0" smtClean="0"/>
              <a:t>Η προμήθεια και διανομή γεωργικών εφοδίων στους αγρότες</a:t>
            </a:r>
          </a:p>
          <a:p>
            <a:pPr>
              <a:buFont typeface="+mj-lt"/>
              <a:buAutoNum type="arabicPeriod"/>
            </a:pPr>
            <a:r>
              <a:rPr lang="el-GR" dirty="0" smtClean="0"/>
              <a:t>Η συλλογική παραγωγή αγροτικών προϊόντων </a:t>
            </a:r>
          </a:p>
          <a:p>
            <a:pPr>
              <a:buFont typeface="+mj-lt"/>
              <a:buAutoNum type="arabicPeriod"/>
            </a:pPr>
            <a:r>
              <a:rPr lang="el-GR" dirty="0" smtClean="0"/>
              <a:t>Η μεταποίηση αγροτικών προϊόντων</a:t>
            </a:r>
          </a:p>
          <a:p>
            <a:pPr>
              <a:buFont typeface="+mj-lt"/>
              <a:buAutoNum type="arabicPeriod"/>
            </a:pPr>
            <a:r>
              <a:rPr lang="el-GR" dirty="0" smtClean="0"/>
              <a:t>Η εμπορία αγροτικών προϊόντων</a:t>
            </a:r>
          </a:p>
          <a:p>
            <a:pPr>
              <a:buFont typeface="+mj-lt"/>
              <a:buAutoNum type="arabicPeriod"/>
            </a:pPr>
            <a:r>
              <a:rPr lang="el-GR" dirty="0" smtClean="0"/>
              <a:t>Η άσκηση πιστωτικών εργασιών</a:t>
            </a:r>
          </a:p>
          <a:p>
            <a:pPr>
              <a:buFont typeface="+mj-lt"/>
              <a:buAutoNum type="arabicPeriod"/>
            </a:pPr>
            <a:r>
              <a:rPr lang="el-GR" dirty="0" smtClean="0"/>
              <a:t>Η ασφάλιση κεφαλαίων και προϊόντων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Μηχανισμοί επίτευξης των στόχων </a:t>
            </a:r>
            <a:endParaRPr lang="el-GR" dirty="0"/>
          </a:p>
        </p:txBody>
      </p:sp>
      <p:sp>
        <p:nvSpPr>
          <p:cNvPr id="3" name="2 - Θέση περιεχομένου"/>
          <p:cNvSpPr>
            <a:spLocks noGrp="1"/>
          </p:cNvSpPr>
          <p:nvPr>
            <p:ph idx="1"/>
          </p:nvPr>
        </p:nvSpPr>
        <p:spPr/>
        <p:txBody>
          <a:bodyPr/>
          <a:lstStyle/>
          <a:p>
            <a:pPr>
              <a:buFont typeface="+mj-lt"/>
              <a:buAutoNum type="arabicPeriod"/>
            </a:pPr>
            <a:r>
              <a:rPr lang="el-GR" dirty="0" smtClean="0"/>
              <a:t>Η ισχυροποίηση της διαπραγματευτικής δύναμης του Συνεταιρισμού</a:t>
            </a:r>
          </a:p>
          <a:p>
            <a:pPr>
              <a:buFont typeface="+mj-lt"/>
              <a:buAutoNum type="arabicPeriod"/>
            </a:pPr>
            <a:r>
              <a:rPr lang="el-GR" dirty="0" smtClean="0"/>
              <a:t>Η επίτευξη «οικονομιών κλίμακας ή μεγέθους»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Προϋποθέσεις επίτευξης των σκοπών</a:t>
            </a:r>
            <a:endParaRPr lang="el-GR" dirty="0"/>
          </a:p>
        </p:txBody>
      </p:sp>
      <p:sp>
        <p:nvSpPr>
          <p:cNvPr id="3" name="2 - Θέση περιεχομένου"/>
          <p:cNvSpPr>
            <a:spLocks noGrp="1"/>
          </p:cNvSpPr>
          <p:nvPr>
            <p:ph idx="1"/>
          </p:nvPr>
        </p:nvSpPr>
        <p:spPr/>
        <p:txBody>
          <a:bodyPr/>
          <a:lstStyle/>
          <a:p>
            <a:pPr>
              <a:buFont typeface="+mj-lt"/>
              <a:buAutoNum type="arabicPeriod"/>
            </a:pPr>
            <a:r>
              <a:rPr lang="el-GR" dirty="0" smtClean="0"/>
              <a:t>Ο μεγάλος αριθμός μελών των συνεταιρισμών</a:t>
            </a:r>
          </a:p>
          <a:p>
            <a:pPr>
              <a:buFont typeface="+mj-lt"/>
              <a:buAutoNum type="arabicPeriod"/>
            </a:pPr>
            <a:r>
              <a:rPr lang="el-GR" dirty="0" smtClean="0"/>
              <a:t>Ο μεγάλος όγκος συναλλαγών του κάθε μέλους με το συνεταιρισμό του</a:t>
            </a:r>
          </a:p>
          <a:p>
            <a:pPr>
              <a:buFont typeface="+mj-lt"/>
              <a:buAutoNum type="arabicPeriod"/>
            </a:pPr>
            <a:r>
              <a:rPr lang="el-GR" dirty="0" smtClean="0"/>
              <a:t>Η ορθολογική οργάνωση και αξιοκρατική στελέχωση των συνεταιρισμών</a:t>
            </a:r>
          </a:p>
          <a:p>
            <a:pPr>
              <a:buFont typeface="+mj-lt"/>
              <a:buAutoNum type="arabicPeriod"/>
            </a:pPr>
            <a:r>
              <a:rPr lang="el-GR" dirty="0" smtClean="0"/>
              <a:t>Η επαρκής και έγκαιρη χρηματοδότηση των συνεταιρισμών</a:t>
            </a:r>
          </a:p>
          <a:p>
            <a:pPr>
              <a:buFont typeface="+mj-lt"/>
              <a:buAutoNum type="arabicPeriod"/>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370556" cy="641131"/>
          </a:xfrm>
        </p:spPr>
        <p:txBody>
          <a:bodyPr>
            <a:normAutofit/>
          </a:bodyPr>
          <a:lstStyle/>
          <a:p>
            <a:r>
              <a:rPr lang="el-GR" sz="3200" dirty="0" smtClean="0"/>
              <a:t>Αδυναμίες και προβλήματα των συνεταιρισμών </a:t>
            </a:r>
            <a:endParaRPr lang="el-GR" sz="3200" dirty="0"/>
          </a:p>
        </p:txBody>
      </p:sp>
      <p:sp>
        <p:nvSpPr>
          <p:cNvPr id="3" name="2 - Θέση περιεχομένου"/>
          <p:cNvSpPr>
            <a:spLocks noGrp="1"/>
          </p:cNvSpPr>
          <p:nvPr>
            <p:ph idx="1"/>
          </p:nvPr>
        </p:nvSpPr>
        <p:spPr>
          <a:xfrm>
            <a:off x="677334" y="1734207"/>
            <a:ext cx="8596668" cy="4307155"/>
          </a:xfrm>
        </p:spPr>
        <p:txBody>
          <a:bodyPr>
            <a:normAutofit/>
          </a:bodyPr>
          <a:lstStyle/>
          <a:p>
            <a:pPr>
              <a:buFont typeface="+mj-lt"/>
              <a:buAutoNum type="arabicPeriod"/>
            </a:pPr>
            <a:r>
              <a:rPr lang="el-GR" dirty="0" smtClean="0"/>
              <a:t>Η έλλειψη εξειδικευμένων επιστημόνων</a:t>
            </a:r>
          </a:p>
          <a:p>
            <a:pPr>
              <a:buFont typeface="+mj-lt"/>
              <a:buAutoNum type="arabicPeriod"/>
            </a:pPr>
            <a:r>
              <a:rPr lang="el-GR" dirty="0" smtClean="0"/>
              <a:t>Υπεράριθμοι υπάλληλοι</a:t>
            </a:r>
          </a:p>
          <a:p>
            <a:pPr>
              <a:buFont typeface="+mj-lt"/>
              <a:buAutoNum type="arabicPeriod"/>
            </a:pPr>
            <a:r>
              <a:rPr lang="el-GR" dirty="0" smtClean="0"/>
              <a:t>Το χαμηλό επίπεδο οικονομικών γνώσεων των αιρετών</a:t>
            </a:r>
          </a:p>
          <a:p>
            <a:pPr>
              <a:buFont typeface="+mj-lt"/>
              <a:buAutoNum type="arabicPeriod"/>
            </a:pPr>
            <a:r>
              <a:rPr lang="el-GR" dirty="0" smtClean="0"/>
              <a:t>Ο κομματισμός των διοικήσεων</a:t>
            </a:r>
          </a:p>
          <a:p>
            <a:pPr>
              <a:buFont typeface="+mj-lt"/>
              <a:buAutoNum type="arabicPeriod"/>
            </a:pPr>
            <a:r>
              <a:rPr lang="el-GR" dirty="0" smtClean="0"/>
              <a:t>Η υπαλληλική συμπεριφορά των αιρετών</a:t>
            </a:r>
          </a:p>
          <a:p>
            <a:pPr>
              <a:buFont typeface="+mj-lt"/>
              <a:buAutoNum type="arabicPeriod"/>
            </a:pPr>
            <a:r>
              <a:rPr lang="el-GR" dirty="0" smtClean="0"/>
              <a:t>Η καθυστέρηση στη λήψη των αποφάσεων</a:t>
            </a:r>
          </a:p>
          <a:p>
            <a:pPr>
              <a:buFont typeface="+mj-lt"/>
              <a:buAutoNum type="arabicPeriod"/>
            </a:pPr>
            <a:r>
              <a:rPr lang="el-GR" dirty="0" smtClean="0"/>
              <a:t>Ο μεγάλος αριθμός μικροπαραγωγών</a:t>
            </a:r>
          </a:p>
          <a:p>
            <a:pPr>
              <a:buFont typeface="+mj-lt"/>
              <a:buAutoNum type="arabicPeriod"/>
            </a:pPr>
            <a:r>
              <a:rPr lang="el-GR" dirty="0" smtClean="0"/>
              <a:t>Η καθολικότητα λειτουργίας</a:t>
            </a:r>
          </a:p>
          <a:p>
            <a:pPr>
              <a:buFont typeface="+mj-lt"/>
              <a:buAutoNum type="arabicPeriod"/>
            </a:pPr>
            <a:r>
              <a:rPr lang="el-GR" dirty="0" smtClean="0"/>
              <a:t>Η αναγκαιότητα τήρησης επακριβών στοιχείων</a:t>
            </a:r>
          </a:p>
          <a:p>
            <a:pPr>
              <a:buFont typeface="+mj-lt"/>
              <a:buAutoNum type="arabicPeriod"/>
            </a:pPr>
            <a:r>
              <a:rPr lang="el-GR" dirty="0" smtClean="0"/>
              <a:t>Η μη πιστή και αυστηρή εφαρμογή των νόμων</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Διεθνής συνεταιριστική εμπειρία</a:t>
            </a:r>
            <a:endParaRPr lang="el-GR" dirty="0"/>
          </a:p>
        </p:txBody>
      </p:sp>
      <p:sp>
        <p:nvSpPr>
          <p:cNvPr id="3" name="2 - Θέση περιεχομένου"/>
          <p:cNvSpPr>
            <a:spLocks noGrp="1"/>
          </p:cNvSpPr>
          <p:nvPr>
            <p:ph idx="1"/>
          </p:nvPr>
        </p:nvSpPr>
        <p:spPr/>
        <p:txBody>
          <a:bodyPr/>
          <a:lstStyle/>
          <a:p>
            <a:r>
              <a:rPr lang="el-GR" dirty="0" smtClean="0"/>
              <a:t>Οι αγροτικοί συνεταιρισμοί σε άλλες χώρες του κόσμου</a:t>
            </a:r>
          </a:p>
          <a:p>
            <a:endParaRPr lang="el-GR" dirty="0" smtClean="0"/>
          </a:p>
          <a:p>
            <a:r>
              <a:rPr lang="el-GR" dirty="0" smtClean="0"/>
              <a:t>Διεθνή Συνεταιριστική Ένωση (</a:t>
            </a:r>
            <a:r>
              <a:rPr lang="en-US" dirty="0" smtClean="0"/>
              <a:t>International Cooperative Alliance – ICA)</a:t>
            </a:r>
            <a:endParaRPr lang="el-GR" dirty="0" smtClean="0"/>
          </a:p>
          <a:p>
            <a:pPr>
              <a:buNone/>
            </a:pPr>
            <a:r>
              <a:rPr lang="el-GR" dirty="0" smtClean="0"/>
              <a:t>      </a:t>
            </a:r>
            <a:r>
              <a:rPr lang="en-US" dirty="0" smtClean="0"/>
              <a:t>https</a:t>
            </a:r>
            <a:r>
              <a:rPr lang="en-US" dirty="0" smtClean="0"/>
              <a:t>://www.ica.coop/en</a:t>
            </a:r>
            <a:endParaRPr lang="en-US" dirty="0" smtClean="0"/>
          </a:p>
          <a:p>
            <a:endParaRPr lang="en-US" dirty="0" smtClean="0"/>
          </a:p>
          <a:p>
            <a:r>
              <a:rPr lang="el-GR" dirty="0" smtClean="0"/>
              <a:t>Συνέδρια της Διεθνούς Συνεταιριστικής Ένωσης </a:t>
            </a:r>
          </a:p>
          <a:p>
            <a:pPr>
              <a:buNone/>
            </a:pPr>
            <a:r>
              <a:rPr lang="el-GR" smtClean="0"/>
              <a:t>     </a:t>
            </a:r>
            <a:r>
              <a:rPr lang="en-US" smtClean="0"/>
              <a:t>https</a:t>
            </a:r>
            <a:r>
              <a:rPr lang="en-US" smtClean="0"/>
              <a:t>://icaworldcoopcongress.coop/</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82741" y="189186"/>
            <a:ext cx="8596668" cy="1187669"/>
          </a:xfrm>
        </p:spPr>
        <p:txBody>
          <a:bodyPr>
            <a:normAutofit fontScale="90000"/>
          </a:bodyPr>
          <a:lstStyle/>
          <a:p>
            <a:pPr algn="ctr"/>
            <a:r>
              <a:rPr lang="el-GR" dirty="0" smtClean="0"/>
              <a:t>Περιεχόμενα</a:t>
            </a:r>
            <a:r>
              <a:rPr lang="en-US" dirty="0" smtClean="0"/>
              <a:t/>
            </a:r>
            <a:br>
              <a:rPr lang="en-US" dirty="0" smtClean="0"/>
            </a:br>
            <a:r>
              <a:rPr lang="el-GR" dirty="0" smtClean="0"/>
              <a:t/>
            </a:r>
            <a:br>
              <a:rPr lang="el-GR" dirty="0" smtClean="0"/>
            </a:br>
            <a:r>
              <a:rPr lang="el-GR" dirty="0" smtClean="0"/>
              <a:t/>
            </a:r>
            <a:br>
              <a:rPr lang="el-GR" dirty="0" smtClean="0"/>
            </a:br>
            <a:endParaRPr lang="el-GR" sz="3100" dirty="0"/>
          </a:p>
        </p:txBody>
      </p:sp>
      <p:sp>
        <p:nvSpPr>
          <p:cNvPr id="3" name="2 - Θέση περιεχομένου"/>
          <p:cNvSpPr>
            <a:spLocks noGrp="1"/>
          </p:cNvSpPr>
          <p:nvPr>
            <p:ph idx="1"/>
          </p:nvPr>
        </p:nvSpPr>
        <p:spPr>
          <a:xfrm>
            <a:off x="677333" y="1240221"/>
            <a:ext cx="9360045" cy="4801141"/>
          </a:xfrm>
        </p:spPr>
        <p:txBody>
          <a:bodyPr>
            <a:normAutofit fontScale="92500" lnSpcReduction="20000"/>
          </a:bodyPr>
          <a:lstStyle/>
          <a:p>
            <a:endParaRPr lang="el-GR" dirty="0" smtClean="0"/>
          </a:p>
          <a:p>
            <a:r>
              <a:rPr lang="el-GR" dirty="0" smtClean="0"/>
              <a:t>Κοινές Οργανώσεις Αγορών (ΚΟΑ)</a:t>
            </a:r>
          </a:p>
          <a:p>
            <a:r>
              <a:rPr lang="el-GR" dirty="0" smtClean="0"/>
              <a:t>Τι καθορίζει η Κοινή Οργάνωση Αγοράς (ΚΟΑ</a:t>
            </a:r>
            <a:r>
              <a:rPr lang="el-GR" dirty="0" smtClean="0"/>
              <a:t>)</a:t>
            </a:r>
          </a:p>
          <a:p>
            <a:r>
              <a:rPr lang="el-GR" dirty="0" smtClean="0"/>
              <a:t>Κύρια μέσα για τη λειτουργία των </a:t>
            </a:r>
            <a:r>
              <a:rPr lang="el-GR" dirty="0" smtClean="0"/>
              <a:t>ΚΟΑ</a:t>
            </a:r>
          </a:p>
          <a:p>
            <a:r>
              <a:rPr lang="el-GR" dirty="0" smtClean="0"/>
              <a:t>Οι οργανώσεις </a:t>
            </a:r>
            <a:r>
              <a:rPr lang="el-GR" dirty="0" smtClean="0"/>
              <a:t>παραγωγών</a:t>
            </a:r>
          </a:p>
          <a:p>
            <a:r>
              <a:rPr lang="el-GR" dirty="0" smtClean="0"/>
              <a:t>Στόχοι Οργανώσεων </a:t>
            </a:r>
            <a:r>
              <a:rPr lang="el-GR" dirty="0" smtClean="0"/>
              <a:t>Παραγωγών</a:t>
            </a:r>
          </a:p>
          <a:p>
            <a:r>
              <a:rPr lang="el-GR" dirty="0" smtClean="0"/>
              <a:t>Συνεργατισμός</a:t>
            </a:r>
          </a:p>
          <a:p>
            <a:r>
              <a:rPr lang="el-GR" dirty="0" smtClean="0"/>
              <a:t>Τα κυριότερα στοιχεία που χαρακτηρίζουν το </a:t>
            </a:r>
            <a:r>
              <a:rPr lang="el-GR" dirty="0" smtClean="0"/>
              <a:t>συνεταιρισμό</a:t>
            </a:r>
          </a:p>
          <a:p>
            <a:r>
              <a:rPr lang="el-GR" dirty="0" smtClean="0"/>
              <a:t>Οι σκοποί των συνεταιρισμών </a:t>
            </a:r>
            <a:endParaRPr lang="el-GR" dirty="0" smtClean="0"/>
          </a:p>
          <a:p>
            <a:r>
              <a:rPr lang="el-GR" dirty="0" smtClean="0"/>
              <a:t>Τρόποι επίτευξης των σκοπών των </a:t>
            </a:r>
            <a:r>
              <a:rPr lang="el-GR" dirty="0" smtClean="0"/>
              <a:t>συνεταιρισμών</a:t>
            </a:r>
          </a:p>
          <a:p>
            <a:r>
              <a:rPr lang="el-GR" dirty="0" smtClean="0"/>
              <a:t>Μηχανισμοί επίτευξης των στόχων </a:t>
            </a:r>
            <a:endParaRPr lang="el-GR" dirty="0" smtClean="0"/>
          </a:p>
          <a:p>
            <a:r>
              <a:rPr lang="el-GR" dirty="0" smtClean="0"/>
              <a:t>Προϋποθέσεις επίτευξης των </a:t>
            </a:r>
            <a:r>
              <a:rPr lang="el-GR" dirty="0" smtClean="0"/>
              <a:t>σκοπών</a:t>
            </a:r>
          </a:p>
          <a:p>
            <a:r>
              <a:rPr lang="el-GR" dirty="0" smtClean="0"/>
              <a:t>Αδυναμίες και προβλήματα των συνεταιρισμών </a:t>
            </a:r>
            <a:endParaRPr lang="el-GR" dirty="0" smtClean="0"/>
          </a:p>
          <a:p>
            <a:r>
              <a:rPr lang="el-GR" dirty="0" smtClean="0"/>
              <a:t>Διεθνής συνεταιριστική εμπειρία</a:t>
            </a:r>
            <a:endParaRPr lang="el-GR" dirty="0" smtClean="0"/>
          </a:p>
          <a:p>
            <a:endParaRPr lang="el-GR" dirty="0" smtClean="0"/>
          </a:p>
          <a:p>
            <a:endParaRPr lang="el-GR" dirty="0" smtClean="0"/>
          </a:p>
          <a:p>
            <a:endParaRPr lang="el-GR" dirty="0" smtClean="0"/>
          </a:p>
          <a:p>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493986"/>
          </a:xfrm>
        </p:spPr>
        <p:txBody>
          <a:bodyPr>
            <a:normAutofit fontScale="90000"/>
          </a:bodyPr>
          <a:lstStyle/>
          <a:p>
            <a:endParaRPr lang="el-GR" dirty="0"/>
          </a:p>
        </p:txBody>
      </p:sp>
      <p:sp>
        <p:nvSpPr>
          <p:cNvPr id="3" name="2 - Θέση περιεχομένου"/>
          <p:cNvSpPr>
            <a:spLocks noGrp="1"/>
          </p:cNvSpPr>
          <p:nvPr>
            <p:ph idx="1"/>
          </p:nvPr>
        </p:nvSpPr>
        <p:spPr>
          <a:xfrm>
            <a:off x="677334" y="1555531"/>
            <a:ext cx="8596668" cy="4485831"/>
          </a:xfrm>
        </p:spPr>
        <p:txBody>
          <a:bodyPr>
            <a:normAutofit/>
          </a:bodyPr>
          <a:lstStyle/>
          <a:p>
            <a:pPr>
              <a:buNone/>
            </a:pPr>
            <a:r>
              <a:rPr lang="el-GR" dirty="0" smtClean="0"/>
              <a:t>Οι κοινές οργανώσεις αγοράς (ΚΟΑ) είναι οι διατάξεις που καθορίζονται από τις κοινοτικές αποφάσεις και οι οποίες διέπουν:</a:t>
            </a:r>
          </a:p>
          <a:p>
            <a:r>
              <a:rPr lang="el-GR" dirty="0" smtClean="0"/>
              <a:t>την παραγωγή </a:t>
            </a:r>
          </a:p>
          <a:p>
            <a:r>
              <a:rPr lang="el-GR" dirty="0" smtClean="0"/>
              <a:t>την εμπορία των γεωργικών προϊόντων όλων των κρατών μελών της Ευρωπαϊκής Ένωσης.</a:t>
            </a:r>
          </a:p>
          <a:p>
            <a:pPr>
              <a:buNone/>
            </a:pPr>
            <a:endParaRPr lang="el-GR" dirty="0" smtClean="0"/>
          </a:p>
          <a:p>
            <a:pPr>
              <a:buNone/>
            </a:pPr>
            <a:r>
              <a:rPr lang="el-GR" dirty="0" smtClean="0"/>
              <a:t>Οι κοινές οργανώσεις αγοράς (ΚΟΑ) αποσκοπούν στην επίτευξη των στόχων της Κοινής Αγροτικής Πολιτικής (ΚΑΠ) και κυρίως:</a:t>
            </a:r>
          </a:p>
          <a:p>
            <a:r>
              <a:rPr lang="el-GR" dirty="0" smtClean="0"/>
              <a:t>στη σταθεροποίηση των αγορών, </a:t>
            </a:r>
          </a:p>
          <a:p>
            <a:r>
              <a:rPr lang="el-GR" dirty="0" smtClean="0"/>
              <a:t>στην εξασφάλιση ενός δίκαιου βιοτικού επιπέδου για τους γεωργούς </a:t>
            </a:r>
          </a:p>
          <a:p>
            <a:r>
              <a:rPr lang="el-GR" dirty="0" smtClean="0"/>
              <a:t>στην αύξηση της παραγωγικότητας της γεωργίας    </a:t>
            </a:r>
          </a:p>
          <a:p>
            <a:pPr>
              <a:buNone/>
            </a:pP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864542" cy="893379"/>
          </a:xfrm>
        </p:spPr>
        <p:txBody>
          <a:bodyPr/>
          <a:lstStyle/>
          <a:p>
            <a:pPr algn="ctr"/>
            <a:r>
              <a:rPr lang="el-GR" dirty="0" smtClean="0"/>
              <a:t>Τι καθορίζει η </a:t>
            </a:r>
            <a:r>
              <a:rPr lang="el-GR" dirty="0" smtClean="0"/>
              <a:t>Κοινή Οργάνωση Αγοράς (ΚΟΑ)</a:t>
            </a:r>
            <a:endParaRPr lang="el-GR" dirty="0"/>
          </a:p>
        </p:txBody>
      </p:sp>
      <p:sp>
        <p:nvSpPr>
          <p:cNvPr id="3" name="2 - Θέση περιεχομένου"/>
          <p:cNvSpPr>
            <a:spLocks noGrp="1"/>
          </p:cNvSpPr>
          <p:nvPr>
            <p:ph idx="1"/>
          </p:nvPr>
        </p:nvSpPr>
        <p:spPr/>
        <p:txBody>
          <a:bodyPr/>
          <a:lstStyle/>
          <a:p>
            <a:pPr>
              <a:buNone/>
            </a:pPr>
            <a:r>
              <a:rPr lang="el-GR" dirty="0" smtClean="0"/>
              <a:t>Η Κοινή Οργάνωση Αγοράς </a:t>
            </a:r>
            <a:r>
              <a:rPr lang="el-GR" dirty="0" smtClean="0"/>
              <a:t>(ΚΟΑ</a:t>
            </a:r>
            <a:r>
              <a:rPr lang="el-GR" dirty="0" smtClean="0"/>
              <a:t>) ενός αγροτικού προϊόντος ή ομάδας αγροτικών προϊόντων καθορίζει τα παρακάτω:</a:t>
            </a:r>
          </a:p>
          <a:p>
            <a:r>
              <a:rPr lang="el-GR" dirty="0" smtClean="0"/>
              <a:t>Τους όρους παραγωγής του προϊόντος</a:t>
            </a:r>
          </a:p>
          <a:p>
            <a:r>
              <a:rPr lang="el-GR" dirty="0" smtClean="0"/>
              <a:t>Προβλέπει τη μορφή και τους κανόνες διακίνησης των προϊόντων</a:t>
            </a:r>
          </a:p>
          <a:p>
            <a:r>
              <a:rPr lang="el-GR" dirty="0" smtClean="0"/>
              <a:t>Προβλέπει τη στήριξη και προστασία του εισοδήματος του παραγωγού</a:t>
            </a:r>
          </a:p>
          <a:p>
            <a:r>
              <a:rPr lang="el-GR" dirty="0" smtClean="0"/>
              <a:t>Καθορίζει τα πλαίσια λειτουργίας της αγοράς του στο εσωτερικό της Ε.Ε.</a:t>
            </a:r>
          </a:p>
          <a:p>
            <a:r>
              <a:rPr lang="el-GR" dirty="0" smtClean="0"/>
              <a:t>Προβλέπει κανόνες εξαγωγής ή εισαγωγής του προϊόντος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Κύρια μέσα για τη λειτουργία των ΚΟΑ</a:t>
            </a:r>
            <a:endParaRPr lang="el-GR" dirty="0"/>
          </a:p>
        </p:txBody>
      </p:sp>
      <p:sp>
        <p:nvSpPr>
          <p:cNvPr id="3" name="2 - Θέση περιεχομένου"/>
          <p:cNvSpPr>
            <a:spLocks noGrp="1"/>
          </p:cNvSpPr>
          <p:nvPr>
            <p:ph idx="1"/>
          </p:nvPr>
        </p:nvSpPr>
        <p:spPr/>
        <p:txBody>
          <a:bodyPr/>
          <a:lstStyle/>
          <a:p>
            <a:pPr>
              <a:buFont typeface="+mj-lt"/>
              <a:buAutoNum type="arabicPeriod"/>
            </a:pPr>
            <a:r>
              <a:rPr lang="el-GR" dirty="0" smtClean="0"/>
              <a:t>Οι τιμές – τιμή στόχου, τιμή κατωφλίου, τιμή παρέμβασης</a:t>
            </a:r>
          </a:p>
          <a:p>
            <a:pPr>
              <a:buFont typeface="+mj-lt"/>
              <a:buAutoNum type="arabicPeriod"/>
            </a:pPr>
            <a:r>
              <a:rPr lang="el-GR" dirty="0" smtClean="0"/>
              <a:t>Είδη ενισχύσεων και χορηγούμενες πριμοδοτήσεις</a:t>
            </a:r>
          </a:p>
          <a:p>
            <a:pPr>
              <a:buFont typeface="+mj-lt"/>
              <a:buAutoNum type="arabicPeriod"/>
            </a:pPr>
            <a:r>
              <a:rPr lang="el-GR" dirty="0" smtClean="0"/>
              <a:t>Ο έλεγχος της παραγωγής – ποσοστώσεις, εθνικές εγγυημένες ποσότητες, παύση της καλλιέργειας γαιών και η διαφοροποίηση στον τομέα τροφίμων, εξισωτικά ποσά.</a:t>
            </a:r>
          </a:p>
          <a:p>
            <a:pPr>
              <a:buFont typeface="+mj-lt"/>
              <a:buAutoNum type="arabicPeriod"/>
            </a:pPr>
            <a:r>
              <a:rPr lang="el-GR" dirty="0" smtClean="0"/>
              <a:t>Οι συναλλαγές με τις τρίτες χώρες – εισαγωγές, πιστοποιητικά εισαγωγής, σύστημα εισφορών, τα μέτρα διασφάλισης, εξαγωγές, μεταποίηση</a:t>
            </a:r>
          </a:p>
          <a:p>
            <a:pPr>
              <a:buFont typeface="+mj-lt"/>
              <a:buAutoNum type="arabicPeriod"/>
            </a:pPr>
            <a:r>
              <a:rPr lang="el-GR" dirty="0" smtClean="0"/>
              <a:t>Οι οργανώσεις παραγωγών</a:t>
            </a:r>
          </a:p>
          <a:p>
            <a:pPr>
              <a:buFont typeface="+mj-lt"/>
              <a:buAutoNum type="arabicPeriod"/>
            </a:pPr>
            <a:r>
              <a:rPr lang="el-GR" dirty="0" smtClean="0"/>
              <a:t>Οι κρατικές ενισχύσεις</a:t>
            </a:r>
          </a:p>
          <a:p>
            <a:pPr>
              <a:buFont typeface="+mj-lt"/>
              <a:buAutoNum type="arabicPeriod"/>
            </a:pPr>
            <a:r>
              <a:rPr lang="el-GR" dirty="0" smtClean="0"/>
              <a:t>Ενημέρωση και έλεγχοι </a:t>
            </a:r>
          </a:p>
          <a:p>
            <a:pPr>
              <a:buFont typeface="+mj-lt"/>
              <a:buAutoNum type="arabicPeriod"/>
            </a:pPr>
            <a:endParaRPr lang="el-GR" dirty="0" smtClean="0"/>
          </a:p>
          <a:p>
            <a:pPr>
              <a:buFont typeface="+mj-lt"/>
              <a:buAutoNum type="arabicPeriod"/>
            </a:pPr>
            <a:endParaRPr lang="el-GR" dirty="0" smtClean="0"/>
          </a:p>
          <a:p>
            <a:pPr>
              <a:buFont typeface="+mj-lt"/>
              <a:buAutoNum type="arabicPeriod"/>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788276"/>
          </a:xfrm>
        </p:spPr>
        <p:txBody>
          <a:bodyPr>
            <a:normAutofit fontScale="90000"/>
          </a:bodyPr>
          <a:lstStyle/>
          <a:p>
            <a:pPr algn="ctr"/>
            <a:r>
              <a:rPr lang="el-GR" dirty="0" smtClean="0"/>
              <a:t>Οι οργανώσεις παραγωγών</a:t>
            </a:r>
            <a:br>
              <a:rPr lang="el-GR" dirty="0" smtClean="0"/>
            </a:br>
            <a:endParaRPr lang="el-GR" dirty="0"/>
          </a:p>
        </p:txBody>
      </p:sp>
      <p:sp>
        <p:nvSpPr>
          <p:cNvPr id="3" name="2 - Θέση περιεχομένου"/>
          <p:cNvSpPr>
            <a:spLocks noGrp="1"/>
          </p:cNvSpPr>
          <p:nvPr>
            <p:ph idx="1"/>
          </p:nvPr>
        </p:nvSpPr>
        <p:spPr/>
        <p:txBody>
          <a:bodyPr/>
          <a:lstStyle/>
          <a:p>
            <a:pPr>
              <a:buNone/>
            </a:pPr>
            <a:r>
              <a:rPr lang="el-GR" dirty="0" smtClean="0"/>
              <a:t>Προκειμένου οι παραγωγοί να χρησιμοποιήσουν καλύτερα τους παραγωγικούς συντελεστές που διαθέτουν και να εκπληρώσουν τους στόχους των κοινών οργανώσεων αγοράς (βελτίωση της παραγωγικότητας, της εμπορίας, συνεκτίμηση του παράγοντα περιβάλλον), μπορούν εθελοντικά να συστήνουν οργανώσεις παραγωγών.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147146"/>
            <a:ext cx="8596668" cy="830316"/>
          </a:xfrm>
        </p:spPr>
        <p:txBody>
          <a:bodyPr>
            <a:normAutofit/>
          </a:bodyPr>
          <a:lstStyle/>
          <a:p>
            <a:pPr algn="ctr"/>
            <a:r>
              <a:rPr lang="el-GR" dirty="0" smtClean="0"/>
              <a:t>Στόχοι Οργανώσεων Παραγωγών</a:t>
            </a:r>
            <a:endParaRPr lang="el-GR" dirty="0"/>
          </a:p>
        </p:txBody>
      </p:sp>
      <p:sp>
        <p:nvSpPr>
          <p:cNvPr id="3" name="2 - Θέση περιεχομένου"/>
          <p:cNvSpPr>
            <a:spLocks noGrp="1"/>
          </p:cNvSpPr>
          <p:nvPr>
            <p:ph idx="1"/>
          </p:nvPr>
        </p:nvSpPr>
        <p:spPr>
          <a:xfrm>
            <a:off x="677334" y="1324303"/>
            <a:ext cx="8596668" cy="5307725"/>
          </a:xfrm>
        </p:spPr>
        <p:txBody>
          <a:bodyPr>
            <a:normAutofit fontScale="85000" lnSpcReduction="20000"/>
          </a:bodyPr>
          <a:lstStyle/>
          <a:p>
            <a:r>
              <a:rPr lang="el-GR" dirty="0" smtClean="0"/>
              <a:t>Τα κράτη μέλη μπορούν, μετά από αίτηση, να αναγνωρίσουν τις οργανώσεις παραγωγών οι οποίες:</a:t>
            </a:r>
          </a:p>
          <a:p>
            <a:r>
              <a:rPr lang="el-GR" dirty="0" smtClean="0"/>
              <a:t>Αποτελούνται και ελέγχονται από παραγωγούς συγκεκριμένου τομέα αγροτικών προϊόντων</a:t>
            </a:r>
          </a:p>
          <a:p>
            <a:r>
              <a:rPr lang="el-GR" dirty="0" smtClean="0"/>
              <a:t>Συγκροτούνται με πρωτοβουλία των παραγωγών</a:t>
            </a:r>
          </a:p>
          <a:p>
            <a:r>
              <a:rPr lang="el-GR" dirty="0" smtClean="0"/>
              <a:t>Επιδιώκουν συγκεκριμένο σκοπό, ο οποίος μπορεί να περιλαμβάνει τουλάχιστον έναν από τους ακόλουθους στόχους: </a:t>
            </a:r>
          </a:p>
          <a:p>
            <a:pPr>
              <a:buFontTx/>
              <a:buChar char="-"/>
            </a:pPr>
            <a:r>
              <a:rPr lang="el-GR" dirty="0" smtClean="0"/>
              <a:t>Προγραμματισμό παραγωγής και της προσαρμογής της ζήτησης</a:t>
            </a:r>
          </a:p>
          <a:p>
            <a:pPr>
              <a:buFontTx/>
              <a:buChar char="-"/>
            </a:pPr>
            <a:r>
              <a:rPr lang="el-GR" dirty="0" smtClean="0"/>
              <a:t>Συγκέντρωση της προσφοράς</a:t>
            </a:r>
          </a:p>
          <a:p>
            <a:pPr>
              <a:buFontTx/>
              <a:buChar char="-"/>
            </a:pPr>
            <a:r>
              <a:rPr lang="el-GR" dirty="0" smtClean="0"/>
              <a:t>Τη βελτιστοποίηση του κόστους παραγωγής</a:t>
            </a:r>
          </a:p>
          <a:p>
            <a:pPr>
              <a:buFontTx/>
              <a:buChar char="-"/>
            </a:pPr>
            <a:r>
              <a:rPr lang="el-GR" dirty="0" smtClean="0"/>
              <a:t>Τη διεξαγωγή ερευνών και την ανάπτυξη πρωτοβουλιών για βιώσιμες μεθόδους παραγωγής</a:t>
            </a:r>
          </a:p>
          <a:p>
            <a:pPr>
              <a:buFontTx/>
              <a:buChar char="-"/>
            </a:pPr>
            <a:r>
              <a:rPr lang="el-GR" dirty="0" smtClean="0"/>
              <a:t>Παροχή τεχνικής βοήθειας για τη χρήση καλλιεργητικών πρακτικών</a:t>
            </a:r>
          </a:p>
          <a:p>
            <a:pPr>
              <a:buFontTx/>
              <a:buChar char="-"/>
            </a:pPr>
            <a:r>
              <a:rPr lang="el-GR" dirty="0" smtClean="0"/>
              <a:t>Παροχή τεχνικής βοήθειας για τη χρήση </a:t>
            </a:r>
            <a:r>
              <a:rPr lang="el-GR" dirty="0" smtClean="0"/>
              <a:t>προτύπων παραγωγής και τη βελτίωση της ποιότητας</a:t>
            </a:r>
          </a:p>
          <a:p>
            <a:pPr>
              <a:buFontTx/>
              <a:buChar char="-"/>
            </a:pPr>
            <a:r>
              <a:rPr lang="el-GR" dirty="0" smtClean="0"/>
              <a:t>Τη διαχείριση των υποπροϊόντων και των αποβλήτων</a:t>
            </a:r>
          </a:p>
          <a:p>
            <a:pPr>
              <a:buFontTx/>
              <a:buChar char="-"/>
            </a:pPr>
            <a:r>
              <a:rPr lang="el-GR" dirty="0" smtClean="0"/>
              <a:t>Τη συμβολή στη βιώσιμη χρήση των φυσικών πόρων και τον μετριασμό της κλιματικής αλλαγής</a:t>
            </a:r>
          </a:p>
          <a:p>
            <a:pPr>
              <a:buFontTx/>
              <a:buChar char="-"/>
            </a:pPr>
            <a:r>
              <a:rPr lang="el-GR" dirty="0" smtClean="0"/>
              <a:t>Πρωτοβουλίες για την προώθηση και εμπορία</a:t>
            </a:r>
          </a:p>
          <a:p>
            <a:pPr>
              <a:buNone/>
            </a:pPr>
            <a:r>
              <a:rPr lang="el-GR" dirty="0" smtClean="0"/>
              <a:t>  </a:t>
            </a:r>
            <a:endParaRPr lang="el-GR" dirty="0" smtClean="0"/>
          </a:p>
          <a:p>
            <a:pPr>
              <a:buNone/>
            </a:pPr>
            <a:r>
              <a:rPr lang="el-GR" dirty="0" smtClean="0"/>
              <a:t>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Συνεργατισμός</a:t>
            </a:r>
            <a:endParaRPr lang="el-GR" dirty="0"/>
          </a:p>
        </p:txBody>
      </p:sp>
      <p:sp>
        <p:nvSpPr>
          <p:cNvPr id="3" name="2 - Θέση περιεχομένου"/>
          <p:cNvSpPr>
            <a:spLocks noGrp="1"/>
          </p:cNvSpPr>
          <p:nvPr>
            <p:ph idx="1"/>
          </p:nvPr>
        </p:nvSpPr>
        <p:spPr/>
        <p:txBody>
          <a:bodyPr>
            <a:normAutofit/>
          </a:bodyPr>
          <a:lstStyle/>
          <a:p>
            <a:pPr algn="ctr"/>
            <a:r>
              <a:rPr lang="el-GR" sz="2400" dirty="0" smtClean="0"/>
              <a:t>Συνεργατισμός, ονομάζεται η εθελοντική συνεργασία των ανθρώπων, με βάση ορισμένες αρχές και πνεύμα αλληλοβοήθειας, για τη βελτίωση της οικονομικής και κοινωνικής κατάστασής τους.  </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3" y="609600"/>
            <a:ext cx="9727907" cy="567559"/>
          </a:xfrm>
        </p:spPr>
        <p:txBody>
          <a:bodyPr>
            <a:normAutofit/>
          </a:bodyPr>
          <a:lstStyle/>
          <a:p>
            <a:pPr algn="ctr"/>
            <a:r>
              <a:rPr lang="el-GR" sz="2800" dirty="0" smtClean="0"/>
              <a:t>Τα κυριότερα στοιχεία που χαρακτηρίζουν το συνεταιρισμό</a:t>
            </a:r>
            <a:endParaRPr lang="el-GR" sz="2800" dirty="0"/>
          </a:p>
        </p:txBody>
      </p:sp>
      <p:sp>
        <p:nvSpPr>
          <p:cNvPr id="3" name="2 - Θέση περιεχομένου"/>
          <p:cNvSpPr>
            <a:spLocks noGrp="1"/>
          </p:cNvSpPr>
          <p:nvPr>
            <p:ph idx="1"/>
          </p:nvPr>
        </p:nvSpPr>
        <p:spPr/>
        <p:txBody>
          <a:bodyPr/>
          <a:lstStyle/>
          <a:p>
            <a:pPr>
              <a:buFont typeface="+mj-lt"/>
              <a:buAutoNum type="arabicPeriod"/>
            </a:pPr>
            <a:r>
              <a:rPr lang="el-GR" dirty="0" smtClean="0"/>
              <a:t>Ο συνεταιρισμός είναι οικονομική οργάνωση</a:t>
            </a:r>
          </a:p>
          <a:p>
            <a:pPr>
              <a:buFont typeface="+mj-lt"/>
              <a:buAutoNum type="arabicPeriod"/>
            </a:pPr>
            <a:r>
              <a:rPr lang="el-GR" dirty="0" smtClean="0"/>
              <a:t>Ο συνεταιρισμός είναι ένωση προσώπων και όχι κεφαλαίων</a:t>
            </a:r>
          </a:p>
          <a:p>
            <a:pPr>
              <a:buFont typeface="+mj-lt"/>
              <a:buAutoNum type="arabicPeriod"/>
            </a:pPr>
            <a:r>
              <a:rPr lang="el-GR" dirty="0" smtClean="0"/>
              <a:t>Ο συνεταιρισμός συγκροτείται εθελοντικά</a:t>
            </a:r>
          </a:p>
          <a:p>
            <a:pPr>
              <a:buFont typeface="+mj-lt"/>
              <a:buAutoNum type="arabicPeriod"/>
            </a:pPr>
            <a:r>
              <a:rPr lang="el-GR" dirty="0" smtClean="0"/>
              <a:t>Ο συνεταιρισμός είναι μια δημοκρατικά διοικούμενη επιχείρηση</a:t>
            </a:r>
          </a:p>
          <a:p>
            <a:pPr>
              <a:buFont typeface="+mj-lt"/>
              <a:buAutoNum type="arabicPeriod"/>
            </a:pPr>
            <a:r>
              <a:rPr lang="el-GR" dirty="0" smtClean="0"/>
              <a:t>Οι σκοποί των συνεταιρισμών είναι ταυτόχρονα οικονομικοί, κοινωνικοί και πολιτιστικοί</a:t>
            </a:r>
          </a:p>
          <a:p>
            <a:pPr>
              <a:buFont typeface="+mj-lt"/>
              <a:buAutoNum type="arabicPeriod"/>
            </a:pPr>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332</TotalTime>
  <Words>798</Words>
  <Application>Microsoft Office PowerPoint</Application>
  <PresentationFormat>Προσαρμογή</PresentationFormat>
  <Paragraphs>129</Paragraphs>
  <Slides>16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Όψη</vt:lpstr>
      <vt:lpstr>ΠΑΝΕΠΙΣΤΗΜΙΟ    ΠΕΛΟΠΟΝΝΗΣΟΥ  ΣΧΟΛΗ   ΓΕΩΠΟΝΙΑΣ   &amp;   ΤΡΟΦΙΜΩΝ Τμήμα    Γεωπονίας </vt:lpstr>
      <vt:lpstr>Περιεχόμενα   </vt:lpstr>
      <vt:lpstr>Διαφάνεια 3</vt:lpstr>
      <vt:lpstr>Τι καθορίζει η Κοινή Οργάνωση Αγοράς (ΚΟΑ)</vt:lpstr>
      <vt:lpstr>Κύρια μέσα για τη λειτουργία των ΚΟΑ</vt:lpstr>
      <vt:lpstr>Οι οργανώσεις παραγωγών </vt:lpstr>
      <vt:lpstr>Στόχοι Οργανώσεων Παραγωγών</vt:lpstr>
      <vt:lpstr>Συνεργατισμός</vt:lpstr>
      <vt:lpstr>Τα κυριότερα στοιχεία που χαρακτηρίζουν το συνεταιρισμό</vt:lpstr>
      <vt:lpstr>Οι σκοποί των συνεταιρισμών </vt:lpstr>
      <vt:lpstr>Τρόποι επίτευξης των σκοπών των συνεταιρισμών</vt:lpstr>
      <vt:lpstr>Μηχανισμοί επίτευξης των στόχων </vt:lpstr>
      <vt:lpstr>Προϋποθέσεις επίτευξης των σκοπών</vt:lpstr>
      <vt:lpstr>Αδυναμίες και προβλήματα των συνεταιρισμών </vt:lpstr>
      <vt:lpstr>Διεθνής συνεταιριστική εμπειρία</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xxxxx</dc:title>
  <dc:creator>Δημήτρης</dc:creator>
  <cp:lastModifiedBy>ADMIN</cp:lastModifiedBy>
  <cp:revision>42</cp:revision>
  <dcterms:created xsi:type="dcterms:W3CDTF">2020-12-16T18:50:14Z</dcterms:created>
  <dcterms:modified xsi:type="dcterms:W3CDTF">2021-01-13T15:13:40Z</dcterms:modified>
</cp:coreProperties>
</file>