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6" r:id="rId1"/>
  </p:sldMasterIdLst>
  <p:notesMasterIdLst>
    <p:notesMasterId r:id="rId13"/>
  </p:notesMasterIdLst>
  <p:sldIdLst>
    <p:sldId id="256" r:id="rId2"/>
    <p:sldId id="321" r:id="rId3"/>
    <p:sldId id="326" r:id="rId4"/>
    <p:sldId id="328" r:id="rId5"/>
    <p:sldId id="329" r:id="rId6"/>
    <p:sldId id="330" r:id="rId7"/>
    <p:sldId id="331" r:id="rId8"/>
    <p:sldId id="332" r:id="rId9"/>
    <p:sldId id="333" r:id="rId10"/>
    <p:sldId id="334" r:id="rId11"/>
    <p:sldId id="33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949" autoAdjust="0"/>
  </p:normalViewPr>
  <p:slideViewPr>
    <p:cSldViewPr>
      <p:cViewPr varScale="1">
        <p:scale>
          <a:sx n="71" d="100"/>
          <a:sy n="71" d="100"/>
        </p:scale>
        <p:origin x="-1786"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AE0F7A9-F8D7-4642-B306-74B140AF2F6F}" type="datetimeFigureOut">
              <a:rPr lang="en-US" smtClean="0"/>
              <a:pPr/>
              <a:t>4/30/2025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8F9DE42-154C-4434-B09E-F806436E4786}" type="slidenum">
              <a:rPr lang="en-US" smtClean="0"/>
              <a:pPr/>
              <a:t>‹#›</a:t>
            </a:fld>
            <a:endParaRPr lang="en-US"/>
          </a:p>
        </p:txBody>
      </p:sp>
    </p:spTree>
    <p:extLst>
      <p:ext uri="{BB962C8B-B14F-4D97-AF65-F5344CB8AC3E}">
        <p14:creationId xmlns:p14="http://schemas.microsoft.com/office/powerpoint/2010/main" xmlns="" val="3300538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88F9DE42-154C-4434-B09E-F806436E4786}" type="slidenum">
              <a:rPr lang="en-US" smtClean="0"/>
              <a:pPr/>
              <a:t>2</a:t>
            </a:fld>
            <a:endParaRPr lang="en-US"/>
          </a:p>
        </p:txBody>
      </p:sp>
    </p:spTree>
    <p:extLst>
      <p:ext uri="{BB962C8B-B14F-4D97-AF65-F5344CB8AC3E}">
        <p14:creationId xmlns:p14="http://schemas.microsoft.com/office/powerpoint/2010/main" xmlns="" val="4108216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it important that your location be convenient to transportation or to suppliers? Do you need easy walk‐in access?</a:t>
            </a:r>
            <a:endParaRPr lang="el-GR" dirty="0" smtClean="0"/>
          </a:p>
          <a:p>
            <a:r>
              <a:rPr lang="en-US" dirty="0" smtClean="0"/>
              <a:t>What are your requirements for parking and proximity to freeway, airports, railroads, and shipping centers?</a:t>
            </a:r>
          </a:p>
          <a:p>
            <a:r>
              <a:rPr lang="en-US" dirty="0" smtClean="0"/>
              <a:t>Include a drawing or layout of your proposed facility if it is important, as it might be for a manufacturer.</a:t>
            </a:r>
            <a:endParaRPr lang="el-GR" dirty="0" smtClean="0"/>
          </a:p>
          <a:p>
            <a:r>
              <a:rPr lang="en-US" dirty="0" smtClean="0"/>
              <a:t>Construction? Most new companies should not sink capital into construction, but if you are planning to build, costs and specifications will be a big part of your plan.</a:t>
            </a:r>
          </a:p>
          <a:p>
            <a:r>
              <a:rPr lang="en-US" dirty="0" smtClean="0"/>
              <a:t>Cost: Estimate your occupation expenses, including rent, but also including maintenance, utilities, insurance, and initial remodeling costs to make the space suit your needs. These numbers will become part of your financial plan. </a:t>
            </a:r>
            <a:endParaRPr lang="el-GR" dirty="0" smtClean="0"/>
          </a:p>
          <a:p>
            <a:r>
              <a:rPr lang="en-US" dirty="0" smtClean="0"/>
              <a:t>What will be your business hours?</a:t>
            </a:r>
            <a:endParaRPr lang="el-GR" dirty="0" smtClean="0"/>
          </a:p>
          <a:p>
            <a:endParaRPr lang="el-GR" dirty="0"/>
          </a:p>
        </p:txBody>
      </p:sp>
      <p:sp>
        <p:nvSpPr>
          <p:cNvPr id="4" name="Slide Number Placeholder 3"/>
          <p:cNvSpPr>
            <a:spLocks noGrp="1"/>
          </p:cNvSpPr>
          <p:nvPr>
            <p:ph type="sldNum" sz="quarter" idx="10"/>
          </p:nvPr>
        </p:nvSpPr>
        <p:spPr/>
        <p:txBody>
          <a:bodyPr/>
          <a:lstStyle/>
          <a:p>
            <a:fld id="{88F9DE42-154C-4434-B09E-F806436E4786}" type="slidenum">
              <a:rPr lang="en-US" smtClean="0"/>
              <a:pPr/>
              <a:t>3</a:t>
            </a:fld>
            <a:endParaRPr lang="en-US"/>
          </a:p>
        </p:txBody>
      </p:sp>
    </p:spTree>
    <p:extLst>
      <p:ext uri="{BB962C8B-B14F-4D97-AF65-F5344CB8AC3E}">
        <p14:creationId xmlns:p14="http://schemas.microsoft.com/office/powerpoint/2010/main" xmlns="" val="1948370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r>
              <a:rPr lang="el-GR" smtClean="0"/>
              <a:t>2017-2018 ΠΜΣ Παν. Αιγαίου</a:t>
            </a:r>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l-GR" smtClean="0"/>
              <a:t>Ευάγγελος Σιώκας ΠΑΠΕΛ</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EB7F41A-2E03-4BDD-949B-B1838DB893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l-GR" smtClean="0"/>
              <a:t>2017-2018 ΠΜΣ Παν. Αιγαίου</a:t>
            </a:r>
            <a:endParaRPr lang="en-US"/>
          </a:p>
        </p:txBody>
      </p:sp>
      <p:sp>
        <p:nvSpPr>
          <p:cNvPr id="5" name="Footer Placeholder 4"/>
          <p:cNvSpPr>
            <a:spLocks noGrp="1"/>
          </p:cNvSpPr>
          <p:nvPr>
            <p:ph type="ftr" sz="quarter" idx="11"/>
          </p:nvPr>
        </p:nvSpPr>
        <p:spPr/>
        <p:txBody>
          <a:bodyPr/>
          <a:lstStyle/>
          <a:p>
            <a:r>
              <a:rPr lang="el-GR" smtClean="0"/>
              <a:t>Ευάγγελος Σιώκας ΠΑΠΕΛ</a:t>
            </a:r>
            <a:endParaRPr lang="en-US"/>
          </a:p>
        </p:txBody>
      </p:sp>
      <p:sp>
        <p:nvSpPr>
          <p:cNvPr id="6" name="Slide Number Placeholder 5"/>
          <p:cNvSpPr>
            <a:spLocks noGrp="1"/>
          </p:cNvSpPr>
          <p:nvPr>
            <p:ph type="sldNum" sz="quarter" idx="12"/>
          </p:nvPr>
        </p:nvSpPr>
        <p:spPr/>
        <p:txBody>
          <a:bodyPr/>
          <a:lstStyle/>
          <a:p>
            <a:fld id="{BEB7F41A-2E03-4BDD-949B-B1838DB893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r>
              <a:rPr lang="el-GR" smtClean="0"/>
              <a:t>2017-2018 ΠΜΣ Παν. Αιγαίου</a:t>
            </a:r>
            <a:endParaRPr lang="en-US"/>
          </a:p>
        </p:txBody>
      </p:sp>
      <p:sp>
        <p:nvSpPr>
          <p:cNvPr id="5" name="Footer Placeholder 4"/>
          <p:cNvSpPr>
            <a:spLocks noGrp="1"/>
          </p:cNvSpPr>
          <p:nvPr>
            <p:ph type="ftr" sz="quarter" idx="11"/>
          </p:nvPr>
        </p:nvSpPr>
        <p:spPr>
          <a:xfrm>
            <a:off x="457201" y="6248207"/>
            <a:ext cx="5573483" cy="365125"/>
          </a:xfrm>
        </p:spPr>
        <p:txBody>
          <a:bodyPr/>
          <a:lstStyle/>
          <a:p>
            <a:r>
              <a:rPr lang="el-GR" smtClean="0"/>
              <a:t>Ευάγγελος Σιώκας ΠΑΠΕΛ</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EB7F41A-2E03-4BDD-949B-B1838DB893B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l-GR" smtClean="0"/>
              <a:t>2017-2018 ΠΜΣ Παν. Αιγαίου</a:t>
            </a:r>
            <a:endParaRPr lang="en-US"/>
          </a:p>
        </p:txBody>
      </p:sp>
      <p:sp>
        <p:nvSpPr>
          <p:cNvPr id="5" name="Footer Placeholder 4"/>
          <p:cNvSpPr>
            <a:spLocks noGrp="1"/>
          </p:cNvSpPr>
          <p:nvPr>
            <p:ph type="ftr" sz="quarter" idx="11"/>
          </p:nvPr>
        </p:nvSpPr>
        <p:spPr/>
        <p:txBody>
          <a:bodyPr/>
          <a:lstStyle/>
          <a:p>
            <a:r>
              <a:rPr lang="el-GR" smtClean="0"/>
              <a:t>Ευάγγελος Σιώκας ΠΑΠΕΛ</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l-GR" smtClean="0"/>
              <a:t>2017-2018 ΠΜΣ Παν. Αιγαίου</a:t>
            </a:r>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EB7F41A-2E03-4BDD-949B-B1838DB893B3}" type="slidenum">
              <a:rPr lang="en-US" smtClean="0"/>
              <a:pPr/>
              <a:t>‹#›</a:t>
            </a:fld>
            <a:endParaRPr lang="en-US"/>
          </a:p>
        </p:txBody>
      </p:sp>
      <p:sp>
        <p:nvSpPr>
          <p:cNvPr id="14" name="Footer Placeholder 13"/>
          <p:cNvSpPr>
            <a:spLocks noGrp="1"/>
          </p:cNvSpPr>
          <p:nvPr>
            <p:ph type="ftr" sz="quarter" idx="12"/>
          </p:nvPr>
        </p:nvSpPr>
        <p:spPr/>
        <p:txBody>
          <a:bodyPr/>
          <a:lstStyle/>
          <a:p>
            <a:r>
              <a:rPr lang="el-GR" smtClean="0"/>
              <a:t>Ευάγγελος Σιώκας ΠΑΠΕΛ</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r>
              <a:rPr lang="el-GR" smtClean="0"/>
              <a:t>2017-2018 ΠΜΣ Παν. Αιγαίου</a:t>
            </a:r>
            <a:endParaRPr lang="en-US"/>
          </a:p>
        </p:txBody>
      </p:sp>
      <p:sp>
        <p:nvSpPr>
          <p:cNvPr id="10" name="Slide Number Placeholder 9"/>
          <p:cNvSpPr>
            <a:spLocks noGrp="1"/>
          </p:cNvSpPr>
          <p:nvPr>
            <p:ph type="sldNum" sz="quarter" idx="16"/>
          </p:nvPr>
        </p:nvSpPr>
        <p:spPr/>
        <p:txBody>
          <a:bodyPr rtlCol="0"/>
          <a:lstStyle/>
          <a:p>
            <a:fld id="{BEB7F41A-2E03-4BDD-949B-B1838DB893B3}" type="slidenum">
              <a:rPr lang="en-US" smtClean="0"/>
              <a:pPr/>
              <a:t>‹#›</a:t>
            </a:fld>
            <a:endParaRPr lang="en-US"/>
          </a:p>
        </p:txBody>
      </p:sp>
      <p:sp>
        <p:nvSpPr>
          <p:cNvPr id="12" name="Footer Placeholder 11"/>
          <p:cNvSpPr>
            <a:spLocks noGrp="1"/>
          </p:cNvSpPr>
          <p:nvPr>
            <p:ph type="ftr" sz="quarter" idx="17"/>
          </p:nvPr>
        </p:nvSpPr>
        <p:spPr/>
        <p:txBody>
          <a:bodyPr rtlCol="0"/>
          <a:lstStyle/>
          <a:p>
            <a:r>
              <a:rPr lang="el-GR" smtClean="0"/>
              <a:t>Ευάγγελος Σιώκας ΠΑΠΕΛ</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r>
              <a:rPr lang="el-GR" smtClean="0"/>
              <a:t>2017-2018 ΠΜΣ Παν. Αιγαίου</a:t>
            </a:r>
            <a:endParaRPr lang="en-US"/>
          </a:p>
        </p:txBody>
      </p:sp>
      <p:sp>
        <p:nvSpPr>
          <p:cNvPr id="12" name="Slide Number Placeholder 11"/>
          <p:cNvSpPr>
            <a:spLocks noGrp="1"/>
          </p:cNvSpPr>
          <p:nvPr>
            <p:ph type="sldNum" sz="quarter" idx="16"/>
          </p:nvPr>
        </p:nvSpPr>
        <p:spPr/>
        <p:txBody>
          <a:bodyPr rtlCol="0"/>
          <a:lstStyle/>
          <a:p>
            <a:fld id="{BEB7F41A-2E03-4BDD-949B-B1838DB893B3}" type="slidenum">
              <a:rPr lang="en-US" smtClean="0"/>
              <a:pPr/>
              <a:t>‹#›</a:t>
            </a:fld>
            <a:endParaRPr lang="en-US"/>
          </a:p>
        </p:txBody>
      </p:sp>
      <p:sp>
        <p:nvSpPr>
          <p:cNvPr id="14" name="Footer Placeholder 13"/>
          <p:cNvSpPr>
            <a:spLocks noGrp="1"/>
          </p:cNvSpPr>
          <p:nvPr>
            <p:ph type="ftr" sz="quarter" idx="17"/>
          </p:nvPr>
        </p:nvSpPr>
        <p:spPr/>
        <p:txBody>
          <a:bodyPr rtlCol="0"/>
          <a:lstStyle/>
          <a:p>
            <a:r>
              <a:rPr lang="el-GR" smtClean="0"/>
              <a:t>Ευάγγελος Σιώκας ΠΑΠΕΛ</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l-GR" smtClean="0"/>
              <a:t>2017-2018 ΠΜΣ Παν. Αιγαίου</a:t>
            </a:r>
            <a:endParaRPr lang="en-US"/>
          </a:p>
        </p:txBody>
      </p:sp>
      <p:sp>
        <p:nvSpPr>
          <p:cNvPr id="4" name="Footer Placeholder 3"/>
          <p:cNvSpPr>
            <a:spLocks noGrp="1"/>
          </p:cNvSpPr>
          <p:nvPr>
            <p:ph type="ftr" sz="quarter" idx="11"/>
          </p:nvPr>
        </p:nvSpPr>
        <p:spPr/>
        <p:txBody>
          <a:bodyPr/>
          <a:lstStyle/>
          <a:p>
            <a:r>
              <a:rPr lang="el-GR" smtClean="0"/>
              <a:t>Ευάγγελος Σιώκας ΠΑΠΕΛ</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smtClean="0"/>
              <a:t>2017-2018 ΠΜΣ Παν. Αιγαίου</a:t>
            </a:r>
            <a:endParaRPr lang="en-US"/>
          </a:p>
        </p:txBody>
      </p:sp>
      <p:sp>
        <p:nvSpPr>
          <p:cNvPr id="3" name="Footer Placeholder 2"/>
          <p:cNvSpPr>
            <a:spLocks noGrp="1"/>
          </p:cNvSpPr>
          <p:nvPr>
            <p:ph type="ftr" sz="quarter" idx="11"/>
          </p:nvPr>
        </p:nvSpPr>
        <p:spPr/>
        <p:txBody>
          <a:bodyPr/>
          <a:lstStyle/>
          <a:p>
            <a:r>
              <a:rPr lang="el-GR" smtClean="0"/>
              <a:t>Ευάγγελος Σιώκας ΠΑΠΕΛ</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EB7F41A-2E03-4BDD-949B-B1838DB893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l-GR" smtClean="0"/>
              <a:t>2017-2018 ΠΜΣ Παν. Αιγαίου</a:t>
            </a:r>
            <a:endParaRPr lang="en-US"/>
          </a:p>
        </p:txBody>
      </p:sp>
      <p:sp>
        <p:nvSpPr>
          <p:cNvPr id="6" name="Footer Placeholder 5"/>
          <p:cNvSpPr>
            <a:spLocks noGrp="1"/>
          </p:cNvSpPr>
          <p:nvPr>
            <p:ph type="ftr" sz="quarter" idx="11"/>
          </p:nvPr>
        </p:nvSpPr>
        <p:spPr/>
        <p:txBody>
          <a:bodyPr/>
          <a:lstStyle/>
          <a:p>
            <a:r>
              <a:rPr lang="el-GR" smtClean="0"/>
              <a:t>Ευάγγελος Σιώκας ΠΑΠΕΛ</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r>
              <a:rPr lang="el-GR" smtClean="0"/>
              <a:t>2017-2018 ΠΜΣ Παν. Αιγαίου</a:t>
            </a:r>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EB7F41A-2E03-4BDD-949B-B1838DB893B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l-GR" smtClean="0"/>
              <a:t>Ευάγγελος Σιώκας ΠΑΠΕΛ</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r>
              <a:rPr lang="el-GR" smtClean="0"/>
              <a:t>2017-2018 ΠΜΣ Παν. Αιγαίου</a:t>
            </a:r>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l-GR" smtClean="0"/>
              <a:t>Ευάγγελος Σιώκας ΠΑΠΕΛ</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EB7F41A-2E03-4BDD-949B-B1838DB893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sldNum="0"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r>
              <a:rPr lang="el-GR" dirty="0">
                <a:cs typeface="Calibri"/>
              </a:rPr>
              <a:t>Σ</a:t>
            </a:r>
            <a:r>
              <a:rPr lang="el-GR" spc="-30" dirty="0">
                <a:cs typeface="Calibri"/>
              </a:rPr>
              <a:t>χ</a:t>
            </a:r>
            <a:r>
              <a:rPr lang="el-GR" spc="-40" dirty="0">
                <a:cs typeface="Calibri"/>
              </a:rPr>
              <a:t>έ</a:t>
            </a:r>
            <a:r>
              <a:rPr lang="el-GR" dirty="0">
                <a:cs typeface="Calibri"/>
              </a:rPr>
              <a:t>διο</a:t>
            </a:r>
            <a:r>
              <a:rPr lang="el-GR" spc="-10" dirty="0">
                <a:cs typeface="Calibri"/>
              </a:rPr>
              <a:t> </a:t>
            </a:r>
            <a:r>
              <a:rPr lang="el-GR" dirty="0">
                <a:cs typeface="Calibri"/>
              </a:rPr>
              <a:t>Λ</a:t>
            </a:r>
            <a:r>
              <a:rPr lang="el-GR" spc="-5" dirty="0">
                <a:cs typeface="Calibri"/>
              </a:rPr>
              <a:t>ε</a:t>
            </a:r>
            <a:r>
              <a:rPr lang="el-GR" spc="-35" dirty="0">
                <a:cs typeface="Calibri"/>
              </a:rPr>
              <a:t>ι</a:t>
            </a:r>
            <a:r>
              <a:rPr lang="el-GR" spc="-30" dirty="0">
                <a:cs typeface="Calibri"/>
              </a:rPr>
              <a:t>τ</a:t>
            </a:r>
            <a:r>
              <a:rPr lang="el-GR" spc="-5" dirty="0">
                <a:cs typeface="Calibri"/>
              </a:rPr>
              <a:t>ου</a:t>
            </a:r>
            <a:r>
              <a:rPr lang="el-GR" spc="-10" dirty="0">
                <a:cs typeface="Calibri"/>
              </a:rPr>
              <a:t>ρ</a:t>
            </a:r>
            <a:r>
              <a:rPr lang="el-GR" spc="-5" dirty="0">
                <a:cs typeface="Calibri"/>
              </a:rPr>
              <a:t>γ</a:t>
            </a:r>
            <a:r>
              <a:rPr lang="el-GR" dirty="0">
                <a:cs typeface="Calibri"/>
              </a:rPr>
              <a:t>ί</a:t>
            </a:r>
            <a:r>
              <a:rPr lang="el-GR" spc="-5" dirty="0">
                <a:cs typeface="Calibri"/>
              </a:rPr>
              <a:t>α</a:t>
            </a:r>
            <a:r>
              <a:rPr lang="el-GR" dirty="0">
                <a:cs typeface="Calibri"/>
              </a:rPr>
              <a:t>ς</a:t>
            </a:r>
            <a:r>
              <a:rPr lang="el-GR" spc="15" dirty="0">
                <a:cs typeface="Calibri"/>
              </a:rPr>
              <a:t> </a:t>
            </a:r>
            <a:r>
              <a:rPr lang="el-GR" dirty="0">
                <a:cs typeface="Calibri"/>
              </a:rPr>
              <a:t>(</a:t>
            </a:r>
            <a:r>
              <a:rPr lang="el-GR" spc="-5" dirty="0" err="1">
                <a:cs typeface="Calibri"/>
              </a:rPr>
              <a:t>O</a:t>
            </a:r>
            <a:r>
              <a:rPr lang="el-GR" dirty="0" err="1">
                <a:cs typeface="Calibri"/>
              </a:rPr>
              <a:t>pe</a:t>
            </a:r>
            <a:r>
              <a:rPr lang="el-GR" spc="-50" dirty="0" err="1">
                <a:cs typeface="Calibri"/>
              </a:rPr>
              <a:t>r</a:t>
            </a:r>
            <a:r>
              <a:rPr lang="el-GR" spc="-25" dirty="0" err="1">
                <a:cs typeface="Calibri"/>
              </a:rPr>
              <a:t>a</a:t>
            </a:r>
            <a:r>
              <a:rPr lang="el-GR" dirty="0" err="1">
                <a:cs typeface="Calibri"/>
              </a:rPr>
              <a:t>ti</a:t>
            </a:r>
            <a:r>
              <a:rPr lang="el-GR" spc="-5" dirty="0" err="1">
                <a:cs typeface="Calibri"/>
              </a:rPr>
              <a:t>o</a:t>
            </a:r>
            <a:r>
              <a:rPr lang="el-GR" dirty="0" err="1">
                <a:cs typeface="Calibri"/>
              </a:rPr>
              <a:t>nal</a:t>
            </a:r>
            <a:r>
              <a:rPr lang="el-GR" spc="-15" dirty="0">
                <a:cs typeface="Calibri"/>
              </a:rPr>
              <a:t> </a:t>
            </a:r>
            <a:r>
              <a:rPr lang="el-GR" spc="-5" dirty="0" err="1">
                <a:cs typeface="Calibri"/>
              </a:rPr>
              <a:t>P</a:t>
            </a:r>
            <a:r>
              <a:rPr lang="el-GR" dirty="0" err="1">
                <a:cs typeface="Calibri"/>
              </a:rPr>
              <a:t>lan</a:t>
            </a:r>
            <a:r>
              <a:rPr lang="el-GR" dirty="0">
                <a:cs typeface="Calibri"/>
              </a:rPr>
              <a:t>)</a:t>
            </a:r>
            <a:r>
              <a:rPr lang="el-GR" dirty="0" smtClean="0"/>
              <a:t>.</a:t>
            </a:r>
            <a:endParaRPr lang="el-GR" dirty="0"/>
          </a:p>
          <a:p>
            <a:endParaRPr lang="el-GR" dirty="0"/>
          </a:p>
          <a:p>
            <a:r>
              <a:rPr lang="el-GR" dirty="0" smtClean="0"/>
              <a:t>Ευάγγελος </a:t>
            </a:r>
            <a:r>
              <a:rPr lang="el-GR" dirty="0" err="1" smtClean="0"/>
              <a:t>Σιώκας</a:t>
            </a:r>
            <a:endParaRPr lang="en-US" dirty="0"/>
          </a:p>
        </p:txBody>
      </p:sp>
      <p:sp>
        <p:nvSpPr>
          <p:cNvPr id="4" name="Title 3"/>
          <p:cNvSpPr>
            <a:spLocks noGrp="1"/>
          </p:cNvSpPr>
          <p:nvPr>
            <p:ph type="title"/>
          </p:nvPr>
        </p:nvSpPr>
        <p:spPr/>
        <p:txBody>
          <a:bodyPr>
            <a:normAutofit/>
          </a:bodyPr>
          <a:lstStyle/>
          <a:p>
            <a:r>
              <a:rPr lang="el-GR" dirty="0" smtClean="0"/>
              <a:t>Επιχειρηματικότητα</a:t>
            </a:r>
            <a:endParaRPr lang="en-US" dirty="0"/>
          </a:p>
        </p:txBody>
      </p:sp>
      <p:sp>
        <p:nvSpPr>
          <p:cNvPr id="6" name="Footer Placeholder 5"/>
          <p:cNvSpPr>
            <a:spLocks noGrp="1"/>
          </p:cNvSpPr>
          <p:nvPr>
            <p:ph type="ftr" sz="quarter" idx="12"/>
          </p:nvPr>
        </p:nvSpPr>
        <p:spPr/>
        <p:txBody>
          <a:bodyPr/>
          <a:lstStyle/>
          <a:p>
            <a:r>
              <a:rPr lang="el-GR" dirty="0" smtClean="0"/>
              <a:t>Ευάγγελος </a:t>
            </a:r>
            <a:r>
              <a:rPr lang="el-GR" dirty="0" err="1" smtClean="0"/>
              <a:t>Σιώκας</a:t>
            </a:r>
            <a:r>
              <a:rPr lang="el-GR" dirty="0" smtClean="0"/>
              <a:t> ΠΑΠΕΛ</a:t>
            </a:r>
            <a:endParaRPr lang="en-US" dirty="0"/>
          </a:p>
        </p:txBody>
      </p:sp>
    </p:spTree>
    <p:extLst>
      <p:ext uri="{BB962C8B-B14F-4D97-AF65-F5344CB8AC3E}">
        <p14:creationId xmlns:p14="http://schemas.microsoft.com/office/powerpoint/2010/main" xmlns="" val="418113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t>Operational Plan - </a:t>
            </a:r>
            <a:r>
              <a:rPr lang="en-US" b="1" dirty="0"/>
              <a:t>Managing Your Accounts </a:t>
            </a:r>
            <a:r>
              <a:rPr lang="en-US" b="1" dirty="0" smtClean="0"/>
              <a:t>Payable</a:t>
            </a:r>
            <a:endParaRPr lang="el-GR" dirty="0"/>
          </a:p>
        </p:txBody>
      </p:sp>
      <p:sp>
        <p:nvSpPr>
          <p:cNvPr id="3" name="Θέση περιεχομένου 2"/>
          <p:cNvSpPr>
            <a:spLocks noGrp="1"/>
          </p:cNvSpPr>
          <p:nvPr>
            <p:ph idx="1"/>
          </p:nvPr>
        </p:nvSpPr>
        <p:spPr>
          <a:xfrm>
            <a:off x="609600" y="1600200"/>
            <a:ext cx="8153400" cy="4495800"/>
          </a:xfrm>
        </p:spPr>
        <p:txBody>
          <a:bodyPr>
            <a:normAutofit/>
          </a:bodyPr>
          <a:lstStyle/>
          <a:p>
            <a:pPr marL="0" indent="0">
              <a:buNone/>
            </a:pPr>
            <a:r>
              <a:rPr lang="el-GR" sz="2000" dirty="0"/>
              <a:t>Απαιτείται παρακολούθηση των </a:t>
            </a:r>
            <a:r>
              <a:rPr lang="el-GR" sz="2000" dirty="0" smtClean="0"/>
              <a:t>υποχρεώσεων </a:t>
            </a:r>
            <a:r>
              <a:rPr lang="el-GR" sz="2000" dirty="0"/>
              <a:t>τουλάχιστον ανά μήνα</a:t>
            </a:r>
            <a:r>
              <a:rPr lang="el-GR" sz="2000" dirty="0" smtClean="0"/>
              <a:t>.</a:t>
            </a:r>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graphicFrame>
        <p:nvGraphicFramePr>
          <p:cNvPr id="11" name="Πίνακας 10"/>
          <p:cNvGraphicFramePr>
            <a:graphicFrameLocks noGrp="1"/>
          </p:cNvGraphicFramePr>
          <p:nvPr>
            <p:extLst>
              <p:ext uri="{D42A27DB-BD31-4B8C-83A1-F6EECF244321}">
                <p14:modId xmlns:p14="http://schemas.microsoft.com/office/powerpoint/2010/main" xmlns="" val="286344508"/>
              </p:ext>
            </p:extLst>
          </p:nvPr>
        </p:nvGraphicFramePr>
        <p:xfrm>
          <a:off x="762000" y="2133600"/>
          <a:ext cx="7295515" cy="1076325"/>
        </p:xfrm>
        <a:graphic>
          <a:graphicData uri="http://schemas.openxmlformats.org/drawingml/2006/table">
            <a:tbl>
              <a:tblPr>
                <a:tableStyleId>{5C22544A-7EE6-4342-B048-85BDC9FD1C3A}</a:tableStyleId>
              </a:tblPr>
              <a:tblGrid>
                <a:gridCol w="1536700"/>
                <a:gridCol w="600710"/>
                <a:gridCol w="1132840"/>
                <a:gridCol w="996950"/>
                <a:gridCol w="995045"/>
                <a:gridCol w="996950"/>
                <a:gridCol w="1036320"/>
              </a:tblGrid>
              <a:tr h="312420">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550"/>
                        </a:lnSpc>
                        <a:spcBef>
                          <a:spcPts val="40"/>
                        </a:spcBef>
                        <a:spcAft>
                          <a:spcPts val="0"/>
                        </a:spcAft>
                      </a:pPr>
                      <a:r>
                        <a:rPr lang="en-US" sz="1200" dirty="0" smtClean="0">
                          <a:effectLst/>
                        </a:rPr>
                        <a:t> </a:t>
                      </a:r>
                      <a:endParaRPr lang="el-GR" sz="1200" dirty="0" smtClean="0">
                        <a:effectLst/>
                      </a:endParaRPr>
                    </a:p>
                    <a:p>
                      <a:pPr marL="46355" algn="ctr">
                        <a:spcAft>
                          <a:spcPts val="0"/>
                        </a:spcAft>
                      </a:pPr>
                      <a:r>
                        <a:rPr lang="en-US" sz="1200" dirty="0" smtClean="0">
                          <a:effectLst/>
                        </a:rPr>
                        <a:t>Total</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550"/>
                        </a:lnSpc>
                        <a:spcBef>
                          <a:spcPts val="40"/>
                        </a:spcBef>
                        <a:spcAft>
                          <a:spcPts val="0"/>
                        </a:spcAft>
                      </a:pPr>
                      <a:r>
                        <a:rPr lang="en-US" sz="1200">
                          <a:effectLst/>
                        </a:rPr>
                        <a:t> </a:t>
                      </a:r>
                      <a:endParaRPr lang="el-GR" sz="1200">
                        <a:effectLst/>
                      </a:endParaRPr>
                    </a:p>
                    <a:p>
                      <a:pPr marL="46355" algn="ctr">
                        <a:spcAft>
                          <a:spcPts val="0"/>
                        </a:spcAft>
                      </a:pPr>
                      <a:r>
                        <a:rPr lang="en-US" sz="1200">
                          <a:effectLst/>
                        </a:rPr>
                        <a:t>Current</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550"/>
                        </a:lnSpc>
                        <a:spcBef>
                          <a:spcPts val="40"/>
                        </a:spcBef>
                        <a:spcAft>
                          <a:spcPts val="0"/>
                        </a:spcAft>
                      </a:pPr>
                      <a:r>
                        <a:rPr lang="en-US" sz="1200">
                          <a:effectLst/>
                        </a:rPr>
                        <a:t> </a:t>
                      </a:r>
                      <a:endParaRPr lang="el-GR" sz="1200">
                        <a:effectLst/>
                      </a:endParaRPr>
                    </a:p>
                    <a:p>
                      <a:pPr marL="46355" algn="ctr">
                        <a:spcAft>
                          <a:spcPts val="0"/>
                        </a:spcAft>
                      </a:pPr>
                      <a:r>
                        <a:rPr lang="en-US" sz="1200">
                          <a:effectLst/>
                        </a:rPr>
                        <a:t>30</a:t>
                      </a:r>
                      <a:r>
                        <a:rPr lang="en-US" sz="1200" spc="30">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550"/>
                        </a:lnSpc>
                        <a:spcBef>
                          <a:spcPts val="40"/>
                        </a:spcBef>
                        <a:spcAft>
                          <a:spcPts val="0"/>
                        </a:spcAft>
                      </a:pPr>
                      <a:r>
                        <a:rPr lang="en-US" sz="1200">
                          <a:effectLst/>
                        </a:rPr>
                        <a:t> </a:t>
                      </a:r>
                      <a:endParaRPr lang="el-GR" sz="1200">
                        <a:effectLst/>
                      </a:endParaRPr>
                    </a:p>
                    <a:p>
                      <a:pPr marL="46355" algn="ctr">
                        <a:spcAft>
                          <a:spcPts val="0"/>
                        </a:spcAft>
                      </a:pPr>
                      <a:r>
                        <a:rPr lang="en-US" sz="1200">
                          <a:effectLst/>
                        </a:rPr>
                        <a:t>60</a:t>
                      </a:r>
                      <a:r>
                        <a:rPr lang="en-US" sz="1200" spc="30">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550"/>
                        </a:lnSpc>
                        <a:spcBef>
                          <a:spcPts val="40"/>
                        </a:spcBef>
                        <a:spcAft>
                          <a:spcPts val="0"/>
                        </a:spcAft>
                      </a:pPr>
                      <a:r>
                        <a:rPr lang="en-US" sz="1200">
                          <a:effectLst/>
                        </a:rPr>
                        <a:t> </a:t>
                      </a:r>
                      <a:endParaRPr lang="el-GR" sz="1200">
                        <a:effectLst/>
                      </a:endParaRPr>
                    </a:p>
                    <a:p>
                      <a:pPr marL="46355" algn="ctr">
                        <a:spcAft>
                          <a:spcPts val="0"/>
                        </a:spcAft>
                      </a:pPr>
                      <a:r>
                        <a:rPr lang="en-US" sz="1200">
                          <a:effectLst/>
                        </a:rPr>
                        <a:t>90</a:t>
                      </a:r>
                      <a:r>
                        <a:rPr lang="en-US" sz="1200" spc="30">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550"/>
                        </a:lnSpc>
                        <a:spcBef>
                          <a:spcPts val="40"/>
                        </a:spcBef>
                        <a:spcAft>
                          <a:spcPts val="0"/>
                        </a:spcAft>
                      </a:pPr>
                      <a:r>
                        <a:rPr lang="en-US" sz="1200">
                          <a:effectLst/>
                        </a:rPr>
                        <a:t> </a:t>
                      </a:r>
                      <a:endParaRPr lang="el-GR" sz="1200">
                        <a:effectLst/>
                      </a:endParaRPr>
                    </a:p>
                    <a:p>
                      <a:pPr marL="46355" algn="ctr">
                        <a:spcAft>
                          <a:spcPts val="0"/>
                        </a:spcAft>
                      </a:pPr>
                      <a:r>
                        <a:rPr lang="en-US" sz="1200">
                          <a:effectLst/>
                        </a:rPr>
                        <a:t>Over</a:t>
                      </a:r>
                      <a:r>
                        <a:rPr lang="en-US" sz="1200" spc="25">
                          <a:effectLst/>
                        </a:rPr>
                        <a:t> </a:t>
                      </a:r>
                      <a:r>
                        <a:rPr lang="en-US" sz="1200">
                          <a:effectLst/>
                        </a:rPr>
                        <a:t>90</a:t>
                      </a:r>
                      <a:r>
                        <a:rPr lang="en-US" sz="1200" spc="5">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r>
              <a:tr h="467995">
                <a:tc>
                  <a:txBody>
                    <a:bodyPr/>
                    <a:lstStyle/>
                    <a:p>
                      <a:pPr algn="ctr">
                        <a:lnSpc>
                          <a:spcPts val="550"/>
                        </a:lnSpc>
                        <a:spcBef>
                          <a:spcPts val="40"/>
                        </a:spcBef>
                        <a:spcAft>
                          <a:spcPts val="0"/>
                        </a:spcAft>
                      </a:pPr>
                      <a:r>
                        <a:rPr lang="en-US" sz="1200" dirty="0">
                          <a:effectLst/>
                        </a:rPr>
                        <a:t> </a:t>
                      </a:r>
                      <a:endParaRPr lang="el-GR" sz="1200" dirty="0">
                        <a:effectLst/>
                      </a:endParaRPr>
                    </a:p>
                    <a:p>
                      <a:pPr marL="46355" algn="ctr">
                        <a:spcAft>
                          <a:spcPts val="0"/>
                        </a:spcAft>
                      </a:pPr>
                      <a:r>
                        <a:rPr lang="en-US" sz="1200" dirty="0">
                          <a:effectLst/>
                        </a:rPr>
                        <a:t>Acc</a:t>
                      </a:r>
                      <a:r>
                        <a:rPr lang="en-US" sz="1200" spc="-5" dirty="0">
                          <a:effectLst/>
                        </a:rPr>
                        <a:t>ou</a:t>
                      </a:r>
                      <a:r>
                        <a:rPr lang="en-US" sz="1200" spc="5" dirty="0">
                          <a:effectLst/>
                        </a:rPr>
                        <a:t>n</a:t>
                      </a:r>
                      <a:r>
                        <a:rPr lang="en-US" sz="1200" dirty="0">
                          <a:effectLst/>
                        </a:rPr>
                        <a:t>ts </a:t>
                      </a:r>
                      <a:r>
                        <a:rPr lang="en-US" sz="1200" dirty="0" smtClean="0">
                          <a:effectLst/>
                        </a:rPr>
                        <a:t>Pa</a:t>
                      </a:r>
                      <a:r>
                        <a:rPr lang="en-US" sz="1200" spc="-5" dirty="0" smtClean="0">
                          <a:effectLst/>
                        </a:rPr>
                        <a:t>ya</a:t>
                      </a:r>
                      <a:r>
                        <a:rPr lang="en-US" sz="1200" dirty="0" smtClean="0">
                          <a:effectLst/>
                        </a:rPr>
                        <a:t>ble Aging</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r>
              <a:tr h="295910">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r>
            </a:tbl>
          </a:graphicData>
        </a:graphic>
      </p:graphicFrame>
      <p:sp>
        <p:nvSpPr>
          <p:cNvPr id="8" name="Rectangle 7"/>
          <p:cNvSpPr/>
          <p:nvPr/>
        </p:nvSpPr>
        <p:spPr>
          <a:xfrm>
            <a:off x="762000" y="3426216"/>
            <a:ext cx="7315200" cy="400110"/>
          </a:xfrm>
          <a:prstGeom prst="rect">
            <a:avLst/>
          </a:prstGeom>
        </p:spPr>
        <p:txBody>
          <a:bodyPr wrap="square">
            <a:spAutoFit/>
          </a:bodyPr>
          <a:lstStyle/>
          <a:p>
            <a:pPr lvl="0">
              <a:spcBef>
                <a:spcPts val="700"/>
              </a:spcBef>
              <a:buClr>
                <a:srgbClr val="DD8047"/>
              </a:buClr>
              <a:buSzPct val="60000"/>
            </a:pPr>
            <a:r>
              <a:rPr lang="el-GR" sz="2000" dirty="0" smtClean="0">
                <a:solidFill>
                  <a:prstClr val="black"/>
                </a:solidFill>
              </a:rPr>
              <a:t>Πιστωτική πολιτική προμηθευτών.</a:t>
            </a:r>
            <a:endParaRPr lang="el-GR" sz="2000" dirty="0">
              <a:solidFill>
                <a:prstClr val="black"/>
              </a:solidFill>
            </a:endParaRPr>
          </a:p>
        </p:txBody>
      </p:sp>
    </p:spTree>
    <p:extLst>
      <p:ext uri="{BB962C8B-B14F-4D97-AF65-F5344CB8AC3E}">
        <p14:creationId xmlns:p14="http://schemas.microsoft.com/office/powerpoint/2010/main" xmlns="" val="38973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smtClean="0"/>
              <a:t>Διοίκηση και οργάνωση</a:t>
            </a:r>
            <a:endParaRPr lang="el-GR" sz="2800" dirty="0"/>
          </a:p>
        </p:txBody>
      </p:sp>
      <p:sp>
        <p:nvSpPr>
          <p:cNvPr id="3" name="Θέση περιεχομένου 2"/>
          <p:cNvSpPr>
            <a:spLocks noGrp="1"/>
          </p:cNvSpPr>
          <p:nvPr>
            <p:ph idx="1"/>
          </p:nvPr>
        </p:nvSpPr>
        <p:spPr>
          <a:xfrm>
            <a:off x="304800" y="1524000"/>
            <a:ext cx="8461248" cy="4572000"/>
          </a:xfrm>
        </p:spPr>
        <p:txBody>
          <a:bodyPr>
            <a:noAutofit/>
          </a:bodyPr>
          <a:lstStyle/>
          <a:p>
            <a:pPr marL="0" indent="0">
              <a:buNone/>
            </a:pPr>
            <a:r>
              <a:rPr lang="el-GR" sz="2000" dirty="0" smtClean="0"/>
              <a:t>Ποιος θα διοικεί σε καθημερινή βάση;</a:t>
            </a:r>
          </a:p>
          <a:p>
            <a:pPr marL="0" indent="0">
              <a:buNone/>
            </a:pPr>
            <a:r>
              <a:rPr lang="el-GR" sz="2000" dirty="0" smtClean="0"/>
              <a:t>Ποια η εμπειρία του και οι δεξιότητές του;</a:t>
            </a:r>
          </a:p>
          <a:p>
            <a:pPr marL="0" indent="0">
              <a:buNone/>
            </a:pPr>
            <a:r>
              <a:rPr lang="el-GR" sz="2000" dirty="0" smtClean="0"/>
              <a:t>Πώς εξασφαλίζεται η συνέχεια στη διοίκηση αν το στέλεχος αποχωρήσει;</a:t>
            </a:r>
          </a:p>
          <a:p>
            <a:pPr marL="0" indent="0">
              <a:buNone/>
            </a:pPr>
            <a:r>
              <a:rPr lang="el-GR" sz="2000" dirty="0" smtClean="0"/>
              <a:t>Οργανόγραμμα (για &gt;10 απασχολούμενους)</a:t>
            </a:r>
            <a:r>
              <a:rPr lang="en-US" sz="2000" dirty="0" smtClean="0"/>
              <a:t> </a:t>
            </a:r>
            <a:endParaRPr lang="el-GR" sz="2000" dirty="0" smtClean="0"/>
          </a:p>
          <a:p>
            <a:pPr marL="0" indent="0">
              <a:buNone/>
            </a:pPr>
            <a:r>
              <a:rPr lang="el-GR" sz="2000" b="1" dirty="0" smtClean="0"/>
              <a:t>Επαγγελματική και Συμβουλευτική υποστήριξη:</a:t>
            </a:r>
          </a:p>
          <a:p>
            <a:pPr lvl="1"/>
            <a:r>
              <a:rPr lang="en-US" sz="1800" dirty="0" smtClean="0"/>
              <a:t>Board </a:t>
            </a:r>
            <a:r>
              <a:rPr lang="en-US" sz="1800" dirty="0"/>
              <a:t>of directors</a:t>
            </a:r>
            <a:endParaRPr lang="el-GR" sz="1800" dirty="0"/>
          </a:p>
          <a:p>
            <a:pPr lvl="1"/>
            <a:r>
              <a:rPr lang="en-US" sz="1800" dirty="0" smtClean="0"/>
              <a:t>Management </a:t>
            </a:r>
            <a:r>
              <a:rPr lang="en-US" sz="1800" dirty="0"/>
              <a:t>advisory board</a:t>
            </a:r>
            <a:endParaRPr lang="el-GR" sz="1800" dirty="0"/>
          </a:p>
          <a:p>
            <a:pPr lvl="1"/>
            <a:r>
              <a:rPr lang="el-GR" sz="1800" dirty="0" smtClean="0"/>
              <a:t>Δικηγόρος</a:t>
            </a:r>
            <a:endParaRPr lang="el-GR" sz="1800" dirty="0"/>
          </a:p>
          <a:p>
            <a:pPr lvl="1"/>
            <a:r>
              <a:rPr lang="el-GR" sz="1800" dirty="0" smtClean="0"/>
              <a:t>Λογιστής</a:t>
            </a:r>
            <a:endParaRPr lang="el-GR" sz="1800" dirty="0"/>
          </a:p>
          <a:p>
            <a:pPr lvl="1"/>
            <a:r>
              <a:rPr lang="el-GR" sz="1800" dirty="0" smtClean="0"/>
              <a:t>Ασφαλιστικός σύμβουλος</a:t>
            </a:r>
            <a:endParaRPr lang="el-GR" sz="1800" dirty="0"/>
          </a:p>
          <a:p>
            <a:pPr lvl="1"/>
            <a:r>
              <a:rPr lang="el-GR" sz="1800" dirty="0" smtClean="0"/>
              <a:t>Τραπεζικός σύμβουλος</a:t>
            </a:r>
            <a:endParaRPr lang="el-GR" sz="1800" dirty="0"/>
          </a:p>
          <a:p>
            <a:pPr lvl="1"/>
            <a:r>
              <a:rPr lang="el-GR" sz="1800" dirty="0" smtClean="0"/>
              <a:t>Σύμβουλοι</a:t>
            </a:r>
            <a:endParaRPr lang="el-GR" sz="1800" dirty="0"/>
          </a:p>
          <a:p>
            <a:pPr lvl="1"/>
            <a:r>
              <a:rPr lang="el-GR" sz="1800" dirty="0" smtClean="0"/>
              <a:t>Μέντορες</a:t>
            </a:r>
            <a:endParaRPr lang="el-GR" sz="1800" dirty="0"/>
          </a:p>
          <a:p>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4286297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5600" indent="-342900">
              <a:lnSpc>
                <a:spcPct val="100000"/>
              </a:lnSpc>
              <a:spcBef>
                <a:spcPts val="285"/>
              </a:spcBef>
              <a:tabLst>
                <a:tab pos="355600" algn="l"/>
              </a:tabLst>
            </a:pPr>
            <a:r>
              <a:rPr lang="el-GR" sz="2800" b="1" dirty="0"/>
              <a:t>Σχέδιο Λειτουργίας - </a:t>
            </a:r>
            <a:r>
              <a:rPr lang="en-US" sz="2800" b="1" dirty="0"/>
              <a:t>Operational Plan</a:t>
            </a:r>
            <a:endParaRPr lang="el-GR" sz="2800" dirty="0">
              <a:cs typeface="Calibri"/>
            </a:endParaRPr>
          </a:p>
        </p:txBody>
      </p:sp>
      <p:sp>
        <p:nvSpPr>
          <p:cNvPr id="4" name="Footer Placeholder 3"/>
          <p:cNvSpPr>
            <a:spLocks noGrp="1"/>
          </p:cNvSpPr>
          <p:nvPr>
            <p:ph type="ftr" sz="quarter" idx="11"/>
          </p:nvPr>
        </p:nvSpPr>
        <p:spPr/>
        <p:txBody>
          <a:bodyPr/>
          <a:lstStyle/>
          <a:p>
            <a:r>
              <a:rPr lang="el-GR" smtClean="0"/>
              <a:t>Ευάγγελος Σιώκας ΠΑΠΕΛ</a:t>
            </a:r>
            <a:endParaRPr lang="en-US" dirty="0"/>
          </a:p>
        </p:txBody>
      </p:sp>
      <p:sp>
        <p:nvSpPr>
          <p:cNvPr id="9" name="Content Placeholder 8"/>
          <p:cNvSpPr>
            <a:spLocks noGrp="1"/>
          </p:cNvSpPr>
          <p:nvPr>
            <p:ph sz="quarter" idx="1"/>
          </p:nvPr>
        </p:nvSpPr>
        <p:spPr/>
        <p:txBody>
          <a:bodyPr>
            <a:normAutofit/>
          </a:bodyPr>
          <a:lstStyle/>
          <a:p>
            <a:pPr lvl="0"/>
            <a:r>
              <a:rPr lang="el-GR" sz="2000" dirty="0" smtClean="0"/>
              <a:t>Παραγωγή</a:t>
            </a:r>
            <a:endParaRPr lang="el-GR" sz="2000" dirty="0"/>
          </a:p>
          <a:p>
            <a:pPr lvl="0"/>
            <a:r>
              <a:rPr lang="el-GR" sz="2000" dirty="0" smtClean="0"/>
              <a:t>Έλεγχος ποιότητας</a:t>
            </a:r>
            <a:endParaRPr lang="el-GR" sz="2000" dirty="0"/>
          </a:p>
          <a:p>
            <a:pPr lvl="0"/>
            <a:r>
              <a:rPr lang="el-GR" sz="2000" dirty="0" smtClean="0"/>
              <a:t>Τόπος εγκατάστασης</a:t>
            </a:r>
            <a:r>
              <a:rPr lang="en-US" sz="2000" dirty="0" smtClean="0"/>
              <a:t> </a:t>
            </a:r>
            <a:endParaRPr lang="el-GR" sz="2000" dirty="0"/>
          </a:p>
          <a:p>
            <a:pPr lvl="0"/>
            <a:r>
              <a:rPr lang="el-GR" sz="2000" dirty="0" smtClean="0"/>
              <a:t>Νομικό περιβάλλον</a:t>
            </a:r>
            <a:endParaRPr lang="el-GR" sz="2000" dirty="0"/>
          </a:p>
          <a:p>
            <a:pPr lvl="0"/>
            <a:r>
              <a:rPr lang="el-GR" sz="2000" dirty="0" smtClean="0"/>
              <a:t>Προσωπικό</a:t>
            </a:r>
            <a:endParaRPr lang="el-GR" sz="2000" dirty="0"/>
          </a:p>
          <a:p>
            <a:pPr lvl="0"/>
            <a:r>
              <a:rPr lang="el-GR" sz="2000" dirty="0" smtClean="0"/>
              <a:t>Αποθέματα</a:t>
            </a:r>
            <a:r>
              <a:rPr lang="en-US" sz="2000" dirty="0" smtClean="0"/>
              <a:t> </a:t>
            </a:r>
            <a:endParaRPr lang="el-GR" sz="2000" dirty="0"/>
          </a:p>
          <a:p>
            <a:pPr lvl="0"/>
            <a:r>
              <a:rPr lang="el-GR" sz="2000" dirty="0" smtClean="0"/>
              <a:t>Προμηθευτές</a:t>
            </a:r>
            <a:endParaRPr lang="el-GR" sz="2000" dirty="0"/>
          </a:p>
          <a:p>
            <a:pPr lvl="0"/>
            <a:r>
              <a:rPr lang="el-GR" sz="2000" dirty="0" smtClean="0"/>
              <a:t>Πιστωτική πολιτική</a:t>
            </a:r>
            <a:endParaRPr lang="el-GR" sz="2000" dirty="0"/>
          </a:p>
          <a:p>
            <a:endParaRPr lang="el-GR" sz="2000" dirty="0" smtClean="0">
              <a:latin typeface="Arial"/>
              <a:cs typeface="Arial"/>
            </a:endParaRPr>
          </a:p>
          <a:p>
            <a:pPr marL="0" indent="0">
              <a:buNone/>
            </a:pPr>
            <a:r>
              <a:rPr lang="el-GR" sz="2000" dirty="0" smtClean="0"/>
              <a:t>=&gt; Κατανόηση της καθημερινής λειτουργίας της επιχείρησης</a:t>
            </a:r>
            <a:endParaRPr lang="el-GR" sz="2000" dirty="0"/>
          </a:p>
        </p:txBody>
      </p:sp>
    </p:spTree>
    <p:extLst>
      <p:ext uri="{BB962C8B-B14F-4D97-AF65-F5344CB8AC3E}">
        <p14:creationId xmlns:p14="http://schemas.microsoft.com/office/powerpoint/2010/main" xmlns="" val="9608458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smtClean="0"/>
              <a:t>Σχέδιο Λειτουργίας - </a:t>
            </a:r>
            <a:r>
              <a:rPr lang="en-US" sz="2800" b="1" dirty="0" smtClean="0"/>
              <a:t>Operational Plan</a:t>
            </a:r>
            <a:endParaRPr lang="el-GR" sz="2800" dirty="0"/>
          </a:p>
        </p:txBody>
      </p:sp>
      <p:sp>
        <p:nvSpPr>
          <p:cNvPr id="3" name="Θέση περιεχομένου 2"/>
          <p:cNvSpPr>
            <a:spLocks noGrp="1"/>
          </p:cNvSpPr>
          <p:nvPr>
            <p:ph idx="1"/>
          </p:nvPr>
        </p:nvSpPr>
        <p:spPr>
          <a:xfrm>
            <a:off x="628650" y="1600200"/>
            <a:ext cx="7886700" cy="4576763"/>
          </a:xfrm>
        </p:spPr>
        <p:txBody>
          <a:bodyPr>
            <a:normAutofit fontScale="92500" lnSpcReduction="10000"/>
          </a:bodyPr>
          <a:lstStyle/>
          <a:p>
            <a:pPr marL="0" indent="0">
              <a:buNone/>
            </a:pPr>
            <a:r>
              <a:rPr lang="el-GR" sz="2000" dirty="0" smtClean="0"/>
              <a:t>Πώς παράγονται τα προϊόντα σας, πώς παρέχονται οι υπηρεσίες σας;</a:t>
            </a:r>
            <a:endParaRPr lang="el-GR" sz="2000" dirty="0"/>
          </a:p>
          <a:p>
            <a:pPr lvl="1"/>
            <a:r>
              <a:rPr lang="el-GR" sz="2000" dirty="0" smtClean="0"/>
              <a:t>Τεχνικές παραγωγής</a:t>
            </a:r>
          </a:p>
          <a:p>
            <a:pPr lvl="1"/>
            <a:r>
              <a:rPr lang="el-GR" sz="2000" dirty="0" smtClean="0"/>
              <a:t>Εξοπλισμός</a:t>
            </a:r>
          </a:p>
          <a:p>
            <a:pPr lvl="1"/>
            <a:r>
              <a:rPr lang="el-GR" sz="2000" dirty="0" smtClean="0"/>
              <a:t>Κόστος</a:t>
            </a:r>
          </a:p>
          <a:p>
            <a:pPr marL="45720" indent="0">
              <a:buNone/>
            </a:pPr>
            <a:r>
              <a:rPr lang="el-GR" sz="2000" dirty="0" smtClean="0"/>
              <a:t>Πώς εξασφαλίζεται η συνέπεια και σταθερότητα </a:t>
            </a:r>
          </a:p>
          <a:p>
            <a:pPr lvl="1"/>
            <a:r>
              <a:rPr lang="el-GR" sz="2000" dirty="0" smtClean="0"/>
              <a:t>Διαδικασίες ελέγχου ποιότητας</a:t>
            </a:r>
            <a:endParaRPr lang="el-GR" sz="2000" dirty="0"/>
          </a:p>
          <a:p>
            <a:pPr lvl="1"/>
            <a:r>
              <a:rPr lang="el-GR" sz="2000" dirty="0" smtClean="0"/>
              <a:t>Διαδικασίες εξυπηρέτησης πελατών</a:t>
            </a:r>
          </a:p>
          <a:p>
            <a:pPr marL="0" indent="0">
              <a:buNone/>
            </a:pPr>
            <a:r>
              <a:rPr lang="el-GR" sz="2000" dirty="0" smtClean="0"/>
              <a:t>Πού θα εγκατασταθεί η επιχείρηση;</a:t>
            </a:r>
            <a:endParaRPr lang="el-GR" sz="2000" dirty="0"/>
          </a:p>
          <a:p>
            <a:pPr lvl="1"/>
            <a:r>
              <a:rPr lang="el-GR" sz="2000" dirty="0" smtClean="0"/>
              <a:t>Περιοχή</a:t>
            </a:r>
          </a:p>
          <a:p>
            <a:pPr lvl="1"/>
            <a:r>
              <a:rPr lang="el-GR" sz="2000" dirty="0" smtClean="0"/>
              <a:t>Περιορισμοί</a:t>
            </a:r>
          </a:p>
          <a:p>
            <a:pPr lvl="1"/>
            <a:r>
              <a:rPr lang="el-GR" sz="2000" dirty="0" smtClean="0"/>
              <a:t>Μέγεθος και είδος εγκατάστασης</a:t>
            </a:r>
          </a:p>
          <a:p>
            <a:pPr lvl="1"/>
            <a:r>
              <a:rPr lang="el-GR" sz="2000" dirty="0" smtClean="0"/>
              <a:t>Πρόσβαση</a:t>
            </a:r>
          </a:p>
          <a:p>
            <a:pPr lvl="1"/>
            <a:r>
              <a:rPr lang="el-GR" sz="2000" dirty="0" smtClean="0"/>
              <a:t>Κόστος (ενοίκιο, παροχές, συντήρηση, ασφάλιση)</a:t>
            </a:r>
            <a:endParaRPr lang="el-GR" sz="2000" dirty="0"/>
          </a:p>
          <a:p>
            <a:pPr lvl="1"/>
            <a:endParaRPr lang="el-GR" sz="2000" dirty="0"/>
          </a:p>
          <a:p>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3302572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a:solidFill>
                  <a:srgbClr val="775F55"/>
                </a:solidFill>
              </a:rPr>
              <a:t>Σχέδιο Λειτουργίας - </a:t>
            </a:r>
            <a:r>
              <a:rPr lang="en-US" sz="2800" b="1" dirty="0">
                <a:solidFill>
                  <a:srgbClr val="775F55"/>
                </a:solidFill>
              </a:rPr>
              <a:t>Operational Plan</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200" dirty="0" smtClean="0"/>
              <a:t>Ποιο είναι το νομικό περιβάλλον στο οποίο θα λειτουργήσει η επιχείρηση, περιορισμοί, διαχείριση.</a:t>
            </a:r>
            <a:endParaRPr lang="el-GR" dirty="0"/>
          </a:p>
          <a:p>
            <a:pPr lvl="1"/>
            <a:r>
              <a:rPr lang="el-GR" sz="2000" dirty="0" smtClean="0"/>
              <a:t>Άδειες</a:t>
            </a:r>
          </a:p>
          <a:p>
            <a:pPr lvl="1"/>
            <a:r>
              <a:rPr lang="el-GR" sz="2000" dirty="0" smtClean="0"/>
              <a:t>Ζητήματα υγιεινής και ασφάλειας</a:t>
            </a:r>
          </a:p>
          <a:p>
            <a:pPr lvl="1"/>
            <a:r>
              <a:rPr lang="el-GR" sz="2000" dirty="0" smtClean="0"/>
              <a:t>Απαιτούμενες ασφαλιστικές καλύψεις και κόστος</a:t>
            </a:r>
          </a:p>
          <a:p>
            <a:pPr lvl="1"/>
            <a:r>
              <a:rPr lang="el-GR" sz="2000" dirty="0" smtClean="0"/>
              <a:t>Θέματα κατοχύρωσης διανοητικής ιδιοκτησίας</a:t>
            </a:r>
          </a:p>
          <a:p>
            <a:pPr lvl="1"/>
            <a:r>
              <a:rPr lang="el-GR" sz="2000" dirty="0" smtClean="0"/>
              <a:t>Ειδικά νομικά ζητήματα που αφορούν στη δραστηριότητά σας</a:t>
            </a:r>
            <a:endParaRPr lang="el-GR" sz="2000" dirty="0"/>
          </a:p>
          <a:p>
            <a:endParaRPr lang="el-GR"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3320726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775F55"/>
                </a:solidFill>
              </a:rPr>
              <a:t>Σχέδιο Λειτουργίας - </a:t>
            </a:r>
            <a:r>
              <a:rPr lang="en-US" sz="2800" b="1" dirty="0">
                <a:solidFill>
                  <a:srgbClr val="775F55"/>
                </a:solidFill>
              </a:rPr>
              <a:t>Operational Plan</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000" dirty="0" smtClean="0"/>
              <a:t>Ανθρώπινο δυναμικό</a:t>
            </a:r>
            <a:endParaRPr lang="el-GR" sz="2000" dirty="0"/>
          </a:p>
          <a:p>
            <a:pPr lvl="1"/>
            <a:r>
              <a:rPr lang="el-GR" sz="2000" dirty="0" smtClean="0"/>
              <a:t>Ειδικότητα</a:t>
            </a:r>
            <a:endParaRPr lang="el-GR" sz="2000" dirty="0"/>
          </a:p>
          <a:p>
            <a:pPr lvl="1"/>
            <a:r>
              <a:rPr lang="el-GR" sz="2000" dirty="0" smtClean="0"/>
              <a:t>Αριθμός</a:t>
            </a:r>
            <a:endParaRPr lang="el-GR" sz="2000" dirty="0"/>
          </a:p>
          <a:p>
            <a:pPr lvl="1"/>
            <a:r>
              <a:rPr lang="el-GR" sz="2000" dirty="0" smtClean="0"/>
              <a:t>Σχέσεις εργασίας</a:t>
            </a:r>
            <a:endParaRPr lang="el-GR" sz="2000" dirty="0"/>
          </a:p>
          <a:p>
            <a:pPr lvl="1"/>
            <a:r>
              <a:rPr lang="el-GR" sz="2000" dirty="0" smtClean="0"/>
              <a:t>Περιγραφές θέσεων εργασίας</a:t>
            </a:r>
            <a:endParaRPr lang="el-GR" sz="2000" dirty="0"/>
          </a:p>
          <a:p>
            <a:pPr lvl="1"/>
            <a:r>
              <a:rPr lang="el-GR" sz="2000" dirty="0"/>
              <a:t>Πηγές εύρεσης προσωπικού</a:t>
            </a:r>
          </a:p>
          <a:p>
            <a:pPr lvl="1"/>
            <a:r>
              <a:rPr lang="el-GR" sz="2000" dirty="0" smtClean="0"/>
              <a:t>Μέθοδοι επιμόρφωσης/εκπαίδευσης</a:t>
            </a:r>
            <a:endParaRPr lang="en-US" sz="2000" dirty="0" smtClean="0"/>
          </a:p>
          <a:p>
            <a:pPr lvl="1"/>
            <a:r>
              <a:rPr lang="el-GR" sz="2000" dirty="0" smtClean="0"/>
              <a:t>Ρόλοι</a:t>
            </a:r>
            <a:endParaRPr lang="el-GR" sz="2000" dirty="0"/>
          </a:p>
          <a:p>
            <a:pPr lvl="1"/>
            <a:r>
              <a:rPr lang="el-GR" sz="2000" dirty="0" smtClean="0"/>
              <a:t>Πολιτική αμοιβών</a:t>
            </a:r>
            <a:endParaRPr lang="el-GR" sz="2000" dirty="0"/>
          </a:p>
          <a:p>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966933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28600"/>
            <a:ext cx="8153400" cy="990600"/>
          </a:xfrm>
        </p:spPr>
        <p:txBody>
          <a:bodyPr/>
          <a:lstStyle/>
          <a:p>
            <a:r>
              <a:rPr lang="el-GR" sz="2800" b="1" dirty="0">
                <a:solidFill>
                  <a:srgbClr val="775F55"/>
                </a:solidFill>
              </a:rPr>
              <a:t>Σχέδιο Λειτουργίας - </a:t>
            </a:r>
            <a:r>
              <a:rPr lang="en-US" sz="2800" b="1" dirty="0">
                <a:solidFill>
                  <a:srgbClr val="775F55"/>
                </a:solidFill>
              </a:rPr>
              <a:t>Operational Plan</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000" dirty="0" smtClean="0"/>
              <a:t>Η δραστηριότητά σας απαιτεί αποθέματα;</a:t>
            </a:r>
          </a:p>
          <a:p>
            <a:pPr lvl="1"/>
            <a:r>
              <a:rPr lang="el-GR" sz="2000" dirty="0" smtClean="0"/>
              <a:t>Είδος αποθεμάτων</a:t>
            </a:r>
          </a:p>
          <a:p>
            <a:pPr lvl="1"/>
            <a:r>
              <a:rPr lang="el-GR" sz="2000" dirty="0" smtClean="0"/>
              <a:t>Τι ύψους επένδυση απαιτείται;</a:t>
            </a:r>
          </a:p>
          <a:p>
            <a:pPr lvl="1"/>
            <a:r>
              <a:rPr lang="el-GR" sz="2000" dirty="0" smtClean="0"/>
              <a:t>Κύκλος εργασιών αποθεμάτων σε σχέση με το Μ.Ο. του κλάδου</a:t>
            </a:r>
          </a:p>
          <a:p>
            <a:pPr lvl="1"/>
            <a:r>
              <a:rPr lang="el-GR" sz="2000" dirty="0" smtClean="0"/>
              <a:t>Εποχικότητα</a:t>
            </a:r>
          </a:p>
          <a:p>
            <a:pPr lvl="1"/>
            <a:r>
              <a:rPr lang="el-GR" sz="2000" dirty="0" smtClean="0"/>
              <a:t>Περίοδος </a:t>
            </a:r>
            <a:r>
              <a:rPr lang="el-GR" sz="2000" dirty="0" err="1" smtClean="0"/>
              <a:t>αναπαραγγελίας</a:t>
            </a:r>
            <a:endParaRPr lang="el-GR" sz="2000" dirty="0"/>
          </a:p>
          <a:p>
            <a:endParaRPr lang="el-GR"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1952983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775F55"/>
                </a:solidFill>
              </a:rPr>
              <a:t>Σχέδιο Λειτουργίας - </a:t>
            </a:r>
            <a:r>
              <a:rPr lang="en-US" sz="2800" b="1" dirty="0">
                <a:solidFill>
                  <a:srgbClr val="775F55"/>
                </a:solidFill>
              </a:rPr>
              <a:t>Operational Plan</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000" dirty="0" smtClean="0"/>
              <a:t>Βασικοί προμηθευτές</a:t>
            </a:r>
            <a:endParaRPr lang="el-GR" sz="2000" dirty="0"/>
          </a:p>
          <a:p>
            <a:pPr lvl="1"/>
            <a:r>
              <a:rPr lang="el-GR" sz="2000" dirty="0" smtClean="0"/>
              <a:t>Ονόματα, διευθύνσεις</a:t>
            </a:r>
            <a:endParaRPr lang="el-GR" sz="2000" dirty="0"/>
          </a:p>
          <a:p>
            <a:pPr lvl="1"/>
            <a:r>
              <a:rPr lang="el-GR" sz="2000" dirty="0" smtClean="0"/>
              <a:t>Είδος και ύψος προμήθειας</a:t>
            </a:r>
            <a:endParaRPr lang="el-GR" sz="2000" dirty="0"/>
          </a:p>
          <a:p>
            <a:pPr lvl="1"/>
            <a:r>
              <a:rPr lang="el-GR" sz="2000" dirty="0" smtClean="0"/>
              <a:t>Πολιτική πίστωσης και παράδοσης προμηθειών</a:t>
            </a:r>
            <a:endParaRPr lang="el-GR" sz="2000" dirty="0"/>
          </a:p>
          <a:p>
            <a:pPr lvl="1"/>
            <a:r>
              <a:rPr lang="el-GR" sz="2000" dirty="0" smtClean="0"/>
              <a:t>Αξιοπιστία</a:t>
            </a:r>
          </a:p>
          <a:p>
            <a:pPr lvl="1"/>
            <a:r>
              <a:rPr lang="el-GR" sz="2000" dirty="0" smtClean="0"/>
              <a:t>Προμηθευτές ασφαλείας (</a:t>
            </a:r>
            <a:r>
              <a:rPr lang="en-US" sz="2000" dirty="0" smtClean="0"/>
              <a:t>backup)</a:t>
            </a:r>
          </a:p>
          <a:p>
            <a:pPr lvl="1"/>
            <a:r>
              <a:rPr lang="el-GR" sz="2000" dirty="0" smtClean="0"/>
              <a:t>Κόστος προμηθειών (σταθερό ή μεταβαλλόμενο;)</a:t>
            </a:r>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26266174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775F55"/>
                </a:solidFill>
              </a:rPr>
              <a:t>Σχέδιο Λειτουργίας - </a:t>
            </a:r>
            <a:r>
              <a:rPr lang="en-US" sz="2800" b="1" dirty="0">
                <a:solidFill>
                  <a:srgbClr val="775F55"/>
                </a:solidFill>
              </a:rPr>
              <a:t>Operational Plan</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000" dirty="0" smtClean="0"/>
              <a:t>Θα πουλάτε με πίστωση;</a:t>
            </a:r>
            <a:endParaRPr lang="en-US" sz="2000" dirty="0" smtClean="0"/>
          </a:p>
          <a:p>
            <a:pPr lvl="1"/>
            <a:r>
              <a:rPr lang="el-GR" sz="2000" dirty="0" smtClean="0"/>
              <a:t>Είναι αναγκαίο; Το εφαρμόζουν οι ανταγωνιστές; </a:t>
            </a:r>
            <a:endParaRPr lang="el-GR" sz="2000" dirty="0"/>
          </a:p>
          <a:p>
            <a:pPr lvl="1"/>
            <a:r>
              <a:rPr lang="el-GR" sz="2000" dirty="0" smtClean="0"/>
              <a:t>Με ποιο κριτήριο παρέχετε πίστωση;</a:t>
            </a:r>
          </a:p>
          <a:p>
            <a:pPr lvl="1"/>
            <a:r>
              <a:rPr lang="el-GR" sz="2000" dirty="0" smtClean="0"/>
              <a:t>Έλεγχος αξιοπιστίας</a:t>
            </a:r>
            <a:endParaRPr lang="el-GR" sz="2000" dirty="0"/>
          </a:p>
          <a:p>
            <a:pPr lvl="1"/>
            <a:r>
              <a:rPr lang="el-GR" sz="2000" dirty="0" smtClean="0"/>
              <a:t>Όροι πίστωσης</a:t>
            </a:r>
            <a:endParaRPr lang="el-GR" sz="2000" dirty="0"/>
          </a:p>
          <a:p>
            <a:pPr lvl="1"/>
            <a:r>
              <a:rPr lang="el-GR" sz="2000" dirty="0" smtClean="0"/>
              <a:t>Πώς συνδέεται η πιστωτική πολιτική με την τιμολόγηση</a:t>
            </a:r>
            <a:endParaRPr lang="el-GR" sz="2000" dirty="0"/>
          </a:p>
          <a:p>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spTree>
    <p:extLst>
      <p:ext uri="{BB962C8B-B14F-4D97-AF65-F5344CB8AC3E}">
        <p14:creationId xmlns:p14="http://schemas.microsoft.com/office/powerpoint/2010/main" xmlns="" val="370457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a:solidFill>
                  <a:srgbClr val="775F55"/>
                </a:solidFill>
              </a:rPr>
              <a:t>Σχέδιο Λειτουργίας - </a:t>
            </a:r>
            <a:r>
              <a:rPr lang="en-US" sz="2800" b="1" dirty="0">
                <a:solidFill>
                  <a:srgbClr val="775F55"/>
                </a:solidFill>
              </a:rPr>
              <a:t>Operational Plan</a:t>
            </a:r>
            <a:endParaRPr lang="el-GR" sz="2800" dirty="0"/>
          </a:p>
        </p:txBody>
      </p:sp>
      <p:sp>
        <p:nvSpPr>
          <p:cNvPr id="3" name="Θέση περιεχομένου 2"/>
          <p:cNvSpPr>
            <a:spLocks noGrp="1"/>
          </p:cNvSpPr>
          <p:nvPr>
            <p:ph idx="1"/>
          </p:nvPr>
        </p:nvSpPr>
        <p:spPr/>
        <p:txBody>
          <a:bodyPr>
            <a:normAutofit/>
          </a:bodyPr>
          <a:lstStyle/>
          <a:p>
            <a:pPr marL="0" indent="0">
              <a:buNone/>
            </a:pPr>
            <a:r>
              <a:rPr lang="el-GR" sz="2000" dirty="0" smtClean="0"/>
              <a:t>Απαιτείται παρακολούθηση των απαιτήσεων τουλάχιστον ανά μήνα.</a:t>
            </a:r>
          </a:p>
          <a:p>
            <a:pPr marL="0" indent="0">
              <a:buNone/>
            </a:pPr>
            <a:endParaRPr lang="el-GR" sz="2000" dirty="0" smtClean="0"/>
          </a:p>
          <a:p>
            <a:pPr marL="0" indent="0">
              <a:buNone/>
            </a:pPr>
            <a:endParaRPr lang="el-GR" sz="2000" dirty="0"/>
          </a:p>
          <a:p>
            <a:pPr marL="0" indent="0">
              <a:buNone/>
            </a:pPr>
            <a:endParaRPr lang="el-GR" sz="2000" dirty="0"/>
          </a:p>
          <a:p>
            <a:pPr marL="0" indent="0">
              <a:buNone/>
            </a:pPr>
            <a:endParaRPr lang="en-US" sz="2000" dirty="0" smtClean="0"/>
          </a:p>
          <a:p>
            <a:pPr marL="45720" indent="0">
              <a:buNone/>
            </a:pPr>
            <a:r>
              <a:rPr lang="el-GR" sz="2000" dirty="0" smtClean="0"/>
              <a:t>Πώς θα αντιμετωπίσετε τις καθυστερήσεις πληρωμών;</a:t>
            </a:r>
            <a:endParaRPr lang="el-GR" sz="2000" dirty="0"/>
          </a:p>
          <a:p>
            <a:pPr lvl="1"/>
            <a:r>
              <a:rPr lang="el-GR" sz="2000" dirty="0" smtClean="0"/>
              <a:t>Τηλεφωνική επικοινωνία</a:t>
            </a:r>
            <a:endParaRPr lang="el-GR" sz="2000" dirty="0"/>
          </a:p>
          <a:p>
            <a:pPr lvl="1"/>
            <a:r>
              <a:rPr lang="el-GR" sz="2000" dirty="0" smtClean="0"/>
              <a:t>Γραπτή επικοινωνία</a:t>
            </a:r>
            <a:endParaRPr lang="el-GR" sz="2000" dirty="0"/>
          </a:p>
          <a:p>
            <a:pPr lvl="1"/>
            <a:r>
              <a:rPr lang="el-GR" sz="2000" dirty="0" smtClean="0"/>
              <a:t>Νομική συνδρομή</a:t>
            </a:r>
            <a:endParaRPr lang="el-GR" sz="2000" dirty="0"/>
          </a:p>
          <a:p>
            <a:endParaRPr lang="el-GR" sz="2000" dirty="0"/>
          </a:p>
        </p:txBody>
      </p:sp>
      <p:sp>
        <p:nvSpPr>
          <p:cNvPr id="5" name="Θέση υποσέλιδου 4"/>
          <p:cNvSpPr>
            <a:spLocks noGrp="1"/>
          </p:cNvSpPr>
          <p:nvPr>
            <p:ph type="ftr" sz="quarter" idx="11"/>
          </p:nvPr>
        </p:nvSpPr>
        <p:spPr/>
        <p:txBody>
          <a:bodyPr/>
          <a:lstStyle/>
          <a:p>
            <a:r>
              <a:rPr lang="el-GR" smtClean="0"/>
              <a:t>Ευάγγελος Σιώκας ΠΑΠΕΛ</a:t>
            </a:r>
            <a:endParaRPr lang="en-US" dirty="0"/>
          </a:p>
        </p:txBody>
      </p:sp>
      <p:graphicFrame>
        <p:nvGraphicFramePr>
          <p:cNvPr id="7" name="Πίνακας 6"/>
          <p:cNvGraphicFramePr>
            <a:graphicFrameLocks noGrp="1"/>
          </p:cNvGraphicFramePr>
          <p:nvPr>
            <p:extLst>
              <p:ext uri="{D42A27DB-BD31-4B8C-83A1-F6EECF244321}">
                <p14:modId xmlns:p14="http://schemas.microsoft.com/office/powerpoint/2010/main" xmlns="" val="3238743254"/>
              </p:ext>
            </p:extLst>
          </p:nvPr>
        </p:nvGraphicFramePr>
        <p:xfrm>
          <a:off x="685800" y="2438400"/>
          <a:ext cx="7474649" cy="914070"/>
        </p:xfrm>
        <a:graphic>
          <a:graphicData uri="http://schemas.openxmlformats.org/drawingml/2006/table">
            <a:tbl>
              <a:tblPr>
                <a:tableStyleId>{5C22544A-7EE6-4342-B048-85BDC9FD1C3A}</a:tableStyleId>
              </a:tblPr>
              <a:tblGrid>
                <a:gridCol w="1726629"/>
                <a:gridCol w="746760"/>
                <a:gridCol w="1134110"/>
                <a:gridCol w="995680"/>
                <a:gridCol w="996315"/>
                <a:gridCol w="995680"/>
                <a:gridCol w="879475"/>
              </a:tblGrid>
              <a:tr h="278623">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750"/>
                        </a:lnSpc>
                        <a:spcBef>
                          <a:spcPts val="45"/>
                        </a:spcBef>
                        <a:spcAft>
                          <a:spcPts val="0"/>
                        </a:spcAft>
                      </a:pPr>
                      <a:r>
                        <a:rPr lang="en-US" sz="1200">
                          <a:effectLst/>
                        </a:rPr>
                        <a:t> </a:t>
                      </a:r>
                      <a:endParaRPr lang="el-GR" sz="1200">
                        <a:effectLst/>
                      </a:endParaRPr>
                    </a:p>
                    <a:p>
                      <a:pPr marL="46355" algn="ctr">
                        <a:spcAft>
                          <a:spcPts val="0"/>
                        </a:spcAft>
                      </a:pPr>
                      <a:r>
                        <a:rPr lang="en-US" sz="1200">
                          <a:effectLst/>
                        </a:rPr>
                        <a:t>Total</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750"/>
                        </a:lnSpc>
                        <a:spcBef>
                          <a:spcPts val="45"/>
                        </a:spcBef>
                        <a:spcAft>
                          <a:spcPts val="0"/>
                        </a:spcAft>
                      </a:pPr>
                      <a:r>
                        <a:rPr lang="en-US" sz="1200">
                          <a:effectLst/>
                        </a:rPr>
                        <a:t> </a:t>
                      </a:r>
                      <a:endParaRPr lang="el-GR" sz="1200">
                        <a:effectLst/>
                      </a:endParaRPr>
                    </a:p>
                    <a:p>
                      <a:pPr marL="46990" algn="ctr">
                        <a:spcAft>
                          <a:spcPts val="0"/>
                        </a:spcAft>
                      </a:pPr>
                      <a:r>
                        <a:rPr lang="en-US" sz="1200">
                          <a:effectLst/>
                        </a:rPr>
                        <a:t>Current</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750"/>
                        </a:lnSpc>
                        <a:spcBef>
                          <a:spcPts val="45"/>
                        </a:spcBef>
                        <a:spcAft>
                          <a:spcPts val="0"/>
                        </a:spcAft>
                      </a:pPr>
                      <a:r>
                        <a:rPr lang="en-US" sz="1200">
                          <a:effectLst/>
                        </a:rPr>
                        <a:t> </a:t>
                      </a:r>
                      <a:endParaRPr lang="el-GR" sz="1200">
                        <a:effectLst/>
                      </a:endParaRPr>
                    </a:p>
                    <a:p>
                      <a:pPr marL="46990" algn="ctr">
                        <a:spcAft>
                          <a:spcPts val="0"/>
                        </a:spcAft>
                      </a:pPr>
                      <a:r>
                        <a:rPr lang="en-US" sz="1200">
                          <a:effectLst/>
                        </a:rPr>
                        <a:t>30</a:t>
                      </a:r>
                      <a:r>
                        <a:rPr lang="en-US" sz="1200" spc="30">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750"/>
                        </a:lnSpc>
                        <a:spcBef>
                          <a:spcPts val="45"/>
                        </a:spcBef>
                        <a:spcAft>
                          <a:spcPts val="0"/>
                        </a:spcAft>
                      </a:pPr>
                      <a:r>
                        <a:rPr lang="en-US" sz="1200">
                          <a:effectLst/>
                        </a:rPr>
                        <a:t> </a:t>
                      </a:r>
                      <a:endParaRPr lang="el-GR" sz="1200">
                        <a:effectLst/>
                      </a:endParaRPr>
                    </a:p>
                    <a:p>
                      <a:pPr marL="46355" algn="ctr">
                        <a:spcAft>
                          <a:spcPts val="0"/>
                        </a:spcAft>
                      </a:pPr>
                      <a:r>
                        <a:rPr lang="en-US" sz="1200">
                          <a:effectLst/>
                        </a:rPr>
                        <a:t>60</a:t>
                      </a:r>
                      <a:r>
                        <a:rPr lang="en-US" sz="1200" spc="30">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750"/>
                        </a:lnSpc>
                        <a:spcBef>
                          <a:spcPts val="45"/>
                        </a:spcBef>
                        <a:spcAft>
                          <a:spcPts val="0"/>
                        </a:spcAft>
                      </a:pPr>
                      <a:r>
                        <a:rPr lang="en-US" sz="1200">
                          <a:effectLst/>
                        </a:rPr>
                        <a:t> </a:t>
                      </a:r>
                      <a:endParaRPr lang="el-GR" sz="1200">
                        <a:effectLst/>
                      </a:endParaRPr>
                    </a:p>
                    <a:p>
                      <a:pPr marL="46355" algn="ctr">
                        <a:spcAft>
                          <a:spcPts val="0"/>
                        </a:spcAft>
                      </a:pPr>
                      <a:r>
                        <a:rPr lang="en-US" sz="1200">
                          <a:effectLst/>
                        </a:rPr>
                        <a:t>90</a:t>
                      </a:r>
                      <a:r>
                        <a:rPr lang="en-US" sz="1200" spc="30">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ts val="750"/>
                        </a:lnSpc>
                        <a:spcBef>
                          <a:spcPts val="45"/>
                        </a:spcBef>
                        <a:spcAft>
                          <a:spcPts val="0"/>
                        </a:spcAft>
                      </a:pPr>
                      <a:r>
                        <a:rPr lang="en-US" sz="1200">
                          <a:effectLst/>
                        </a:rPr>
                        <a:t> </a:t>
                      </a:r>
                      <a:endParaRPr lang="el-GR" sz="1200">
                        <a:effectLst/>
                      </a:endParaRPr>
                    </a:p>
                    <a:p>
                      <a:pPr marL="46355" algn="ctr">
                        <a:spcAft>
                          <a:spcPts val="0"/>
                        </a:spcAft>
                      </a:pPr>
                      <a:r>
                        <a:rPr lang="en-US" sz="1200">
                          <a:effectLst/>
                        </a:rPr>
                        <a:t>Over</a:t>
                      </a:r>
                      <a:r>
                        <a:rPr lang="en-US" sz="1200" spc="25">
                          <a:effectLst/>
                        </a:rPr>
                        <a:t> </a:t>
                      </a:r>
                      <a:r>
                        <a:rPr lang="en-US" sz="1200">
                          <a:effectLst/>
                        </a:rPr>
                        <a:t>90</a:t>
                      </a:r>
                      <a:r>
                        <a:rPr lang="en-US" sz="1200" spc="5">
                          <a:effectLst/>
                        </a:rPr>
                        <a:t> </a:t>
                      </a:r>
                      <a:r>
                        <a:rPr lang="en-US" sz="1200">
                          <a:effectLst/>
                        </a:rPr>
                        <a:t>Da</a:t>
                      </a:r>
                      <a:r>
                        <a:rPr lang="en-US" sz="1200" spc="-5">
                          <a:effectLst/>
                        </a:rPr>
                        <a:t>y</a:t>
                      </a:r>
                      <a:r>
                        <a:rPr lang="en-US" sz="1200">
                          <a:effectLst/>
                        </a:rPr>
                        <a:t>s</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r>
              <a:tr h="253746">
                <a:tc>
                  <a:txBody>
                    <a:bodyPr/>
                    <a:lstStyle/>
                    <a:p>
                      <a:pPr algn="ctr">
                        <a:lnSpc>
                          <a:spcPts val="550"/>
                        </a:lnSpc>
                        <a:spcBef>
                          <a:spcPts val="40"/>
                        </a:spcBef>
                        <a:spcAft>
                          <a:spcPts val="0"/>
                        </a:spcAft>
                      </a:pPr>
                      <a:r>
                        <a:rPr lang="en-US" sz="1200" dirty="0">
                          <a:effectLst/>
                        </a:rPr>
                        <a:t> </a:t>
                      </a:r>
                      <a:endParaRPr lang="el-GR" sz="1200" dirty="0">
                        <a:effectLst/>
                      </a:endParaRPr>
                    </a:p>
                    <a:p>
                      <a:pPr marL="46355" algn="ctr">
                        <a:spcAft>
                          <a:spcPts val="0"/>
                        </a:spcAft>
                      </a:pPr>
                      <a:r>
                        <a:rPr lang="en-US" sz="1200" dirty="0" smtClean="0">
                          <a:effectLst/>
                        </a:rPr>
                        <a:t>Acc</a:t>
                      </a:r>
                      <a:r>
                        <a:rPr lang="en-US" sz="1200" spc="-5" dirty="0" smtClean="0">
                          <a:effectLst/>
                        </a:rPr>
                        <a:t>ou</a:t>
                      </a:r>
                      <a:r>
                        <a:rPr lang="en-US" sz="1200" spc="5" dirty="0" smtClean="0">
                          <a:effectLst/>
                        </a:rPr>
                        <a:t>n</a:t>
                      </a:r>
                      <a:r>
                        <a:rPr lang="en-US" sz="1200" dirty="0" smtClean="0">
                          <a:effectLst/>
                        </a:rPr>
                        <a:t>ts Receivable</a:t>
                      </a:r>
                      <a:r>
                        <a:rPr lang="en-US" sz="1200" spc="30" dirty="0" smtClean="0">
                          <a:effectLst/>
                        </a:rPr>
                        <a:t> </a:t>
                      </a:r>
                      <a:r>
                        <a:rPr lang="en-US" sz="1200" dirty="0">
                          <a:effectLst/>
                        </a:rPr>
                        <a:t>A</a:t>
                      </a:r>
                      <a:r>
                        <a:rPr lang="en-US" sz="1200" spc="-10" dirty="0">
                          <a:effectLst/>
                        </a:rPr>
                        <a:t>g</a:t>
                      </a:r>
                      <a:r>
                        <a:rPr lang="en-US" sz="1200" dirty="0">
                          <a:effectLst/>
                        </a:rPr>
                        <a:t>ing</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r>
              <a:tr h="187630">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el-GR" sz="120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el-GR" sz="12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0" marR="0" marT="0" marB="0" anchor="ctr"/>
                </a:tc>
              </a:tr>
            </a:tbl>
          </a:graphicData>
        </a:graphic>
      </p:graphicFrame>
    </p:spTree>
    <p:extLst>
      <p:ext uri="{BB962C8B-B14F-4D97-AF65-F5344CB8AC3E}">
        <p14:creationId xmlns:p14="http://schemas.microsoft.com/office/powerpoint/2010/main" xmlns="" val="35545352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2306</TotalTime>
  <Words>525</Words>
  <Application>Microsoft Office PowerPoint</Application>
  <PresentationFormat>Προβολή στην οθόνη (4:3)</PresentationFormat>
  <Paragraphs>170</Paragraphs>
  <Slides>11</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Median</vt:lpstr>
      <vt:lpstr>Επιχειρηματικότητα</vt:lpstr>
      <vt:lpstr>Σχέδιο Λειτουργίας - Operational Plan</vt:lpstr>
      <vt:lpstr>Σχέδιο Λειτουργίας - Operational Plan</vt:lpstr>
      <vt:lpstr>Σχέδιο Λειτουργίας - Operational Plan</vt:lpstr>
      <vt:lpstr>Σχέδιο Λειτουργίας - Operational Plan</vt:lpstr>
      <vt:lpstr>Σχέδιο Λειτουργίας - Operational Plan</vt:lpstr>
      <vt:lpstr>Σχέδιο Λειτουργίας - Operational Plan</vt:lpstr>
      <vt:lpstr>Σχέδιο Λειτουργίας - Operational Plan</vt:lpstr>
      <vt:lpstr>Σχέδιο Λειτουργίας - Operational Plan</vt:lpstr>
      <vt:lpstr>Operational Plan - Managing Your Accounts Payable</vt:lpstr>
      <vt:lpstr>Διοίκηση και οργάνωση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Καινοτομία και Επιχειρηματικότητα</dc:title>
  <dc:creator>User1</dc:creator>
  <cp:lastModifiedBy>user</cp:lastModifiedBy>
  <cp:revision>123</cp:revision>
  <cp:lastPrinted>2018-01-08T13:52:23Z</cp:lastPrinted>
  <dcterms:created xsi:type="dcterms:W3CDTF">2017-09-27T08:01:11Z</dcterms:created>
  <dcterms:modified xsi:type="dcterms:W3CDTF">2025-04-30T08:45:07Z</dcterms:modified>
</cp:coreProperties>
</file>