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F90B7-9720-43D9-838F-854CC0C77A59}" type="datetimeFigureOut">
              <a:rPr lang="el-GR" smtClean="0"/>
              <a:t>7/5/2023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4E695-E029-4139-9D03-E742C4B970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886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90205-4532-42EE-9EE6-7B24489358B3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9B25-4AC9-44B5-A43A-A1538FE6B545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626E54-05F3-435D-BC64-82D58696675C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780B-59B4-4DC0-929D-668DE8436CA5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C91455-E3FC-4052-BB6A-A2912C820119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CE2C-7013-47B4-AAC4-72A05BB5E9D1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8902-3CA7-49B2-B121-21EE8C67B71F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D2A2-6BAA-47CA-AC78-037777E1DD32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1FCED-4D0D-4D2C-8C1E-C58EB60DBBE2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23EEE03-A1C6-4420-B678-3A494EA9AF09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C841D-5959-43D9-982D-459D23A62234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A273A7D-8FBB-41BE-AA77-34E57AD27055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l-GR"/>
              <a:t>ΔΙΚΤΥΑ ΚΙΝΗΤΩΝ ΕΠΙΚΟΙΝΩΝΙΩΝ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83CF01-78C9-4286-BB2E-53C22BE955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Γεννήτριες Τυχαίων Αριθμών</a:t>
            </a:r>
            <a:br>
              <a:rPr lang="el-GR" b="1" dirty="0"/>
            </a:br>
            <a:br>
              <a:rPr lang="el-GR" b="1" dirty="0"/>
            </a:br>
            <a:r>
              <a:rPr lang="el-GR" b="1" dirty="0"/>
              <a:t>Παραδείγματα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CB7E78B-A5C3-4C19-B4E7-BC7AD6AFB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Χρηστος</a:t>
            </a:r>
            <a:r>
              <a:rPr lang="el-GR" dirty="0"/>
              <a:t> </a:t>
            </a:r>
            <a:r>
              <a:rPr lang="el-GR" dirty="0" err="1"/>
              <a:t>αντωνοπουλος</a:t>
            </a:r>
            <a:endParaRPr lang="el-G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B586CF-5560-4D22-9BC5-C1DEE3A9F69A}"/>
              </a:ext>
            </a:extLst>
          </p:cNvPr>
          <p:cNvSpPr txBox="1">
            <a:spLocks/>
          </p:cNvSpPr>
          <p:nvPr/>
        </p:nvSpPr>
        <p:spPr>
          <a:xfrm>
            <a:off x="593473" y="4879936"/>
            <a:ext cx="11117873" cy="737738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700" b="1" dirty="0">
                <a:solidFill>
                  <a:schemeClr val="bg1"/>
                </a:solidFill>
                <a:cs typeface="Calibri Light"/>
              </a:rPr>
              <a:t>ΠΡΟΣΟΜΟΙΩΣΗ ΔΙΚΤΥΩΝ</a:t>
            </a:r>
            <a:endParaRPr lang="en-US" sz="2700" b="1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FF03C4F-3E77-4E07-9538-744D3525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233D9E"/>
              </a:clrFrom>
              <a:clrTo>
                <a:srgbClr val="233D9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654" y="3643394"/>
            <a:ext cx="1299095" cy="126355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47A5094-9E9B-403D-914D-A44463F252D2}"/>
              </a:ext>
            </a:extLst>
          </p:cNvPr>
          <p:cNvSpPr txBox="1">
            <a:spLocks/>
          </p:cNvSpPr>
          <p:nvPr/>
        </p:nvSpPr>
        <p:spPr>
          <a:xfrm>
            <a:off x="1779749" y="3718990"/>
            <a:ext cx="9440701" cy="1112363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none" baseline="0">
                <a:solidFill>
                  <a:schemeClr val="accent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chemeClr val="bg1"/>
                </a:solidFill>
                <a:cs typeface="Calibri Light"/>
              </a:rPr>
              <a:t>Πανεπιστήμιο Πελοποννήσου</a:t>
            </a:r>
            <a:br>
              <a:rPr lang="el-GR" sz="2400" dirty="0">
                <a:solidFill>
                  <a:schemeClr val="bg1"/>
                </a:solidFill>
                <a:cs typeface="Calibri Light"/>
              </a:rPr>
            </a:br>
            <a:r>
              <a:rPr lang="el-GR" sz="2400" dirty="0">
                <a:solidFill>
                  <a:schemeClr val="bg1"/>
                </a:solidFill>
                <a:cs typeface="Calibri Light"/>
              </a:rPr>
              <a:t>Τμήμα Ηλεκτρολόγων Μηχανικών και Μηχανικών Υπολογιστών</a:t>
            </a:r>
            <a:endParaRPr lang="en-US" sz="2400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3577863-D78F-45F2-9DD7-514C10D8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43F0-F6A3-429E-8CCB-665AE26D23C1}" type="datetime1">
              <a:rPr lang="en-US" smtClean="0"/>
              <a:t>5/7/2023</a:t>
            </a:fld>
            <a:endParaRPr lang="en-US" dirty="0"/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:a16="http://schemas.microsoft.com/office/drawing/2014/main" id="{E4E63C34-E0B1-49B6-84AC-467BF357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Θέση υποσέλιδου 8">
            <a:extLst>
              <a:ext uri="{FF2B5EF4-FFF2-40B4-BE49-F238E27FC236}">
                <a16:creationId xmlns:a16="http://schemas.microsoft.com/office/drawing/2014/main" id="{78242AE9-1B35-46FA-948F-693CEAA5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ΔΙΚΤΥΑ ΚΙΝΗΤΩΝ ΕΠΙΚΟΙΝΩΝΙΩΝ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7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581192" y="3026702"/>
            <a:ext cx="11029615" cy="1985892"/>
          </a:xfrm>
          <a:prstGeom prst="rect">
            <a:avLst/>
          </a:prstGeom>
        </p:spPr>
        <p:txBody>
          <a:bodyPr vert="horz" wrap="square" lIns="0" tIns="48986" rIns="0" bIns="0" rtlCol="0" anchor="ctr">
            <a:spAutoFit/>
          </a:bodyPr>
          <a:lstStyle/>
          <a:p>
            <a:pPr marL="953820" marR="731358" indent="-293926">
              <a:lnSpc>
                <a:spcPts val="3258"/>
              </a:lnSpc>
              <a:spcBef>
                <a:spcPts val="386"/>
              </a:spcBef>
            </a:pPr>
            <a:r>
              <a:rPr sz="2800" spc="-5" dirty="0"/>
              <a:t>Ιστορικά, </a:t>
            </a:r>
            <a:r>
              <a:rPr sz="2800" dirty="0"/>
              <a:t>η </a:t>
            </a:r>
            <a:r>
              <a:rPr sz="2800" spc="-9" dirty="0"/>
              <a:t>πρώτη </a:t>
            </a:r>
            <a:r>
              <a:rPr sz="2800" spc="-5" dirty="0"/>
              <a:t>μέθοδος δημιουργίας  τυχαίων αριθμών από υπολογιστή (Von  Neuman)</a:t>
            </a:r>
          </a:p>
          <a:p>
            <a:pPr marL="953820" marR="4611" indent="-293926">
              <a:lnSpc>
                <a:spcPts val="3258"/>
              </a:lnSpc>
              <a:spcBef>
                <a:spcPts val="1289"/>
              </a:spcBef>
            </a:pPr>
            <a:r>
              <a:rPr sz="2800" spc="-5" dirty="0"/>
              <a:t>Βασίζεται στον τετραγωνισμό αριθμών </a:t>
            </a:r>
            <a:r>
              <a:rPr sz="2800" dirty="0"/>
              <a:t>και </a:t>
            </a:r>
            <a:r>
              <a:rPr sz="2800" spc="-5" dirty="0"/>
              <a:t>την  εξαγωγή των μεσαίων ψηφίων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328031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80C02D50-8F7C-1356-2ACC-9F98471EF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2015" y="1592735"/>
            <a:ext cx="8236118" cy="4352553"/>
          </a:xfrm>
          <a:prstGeom prst="rect">
            <a:avLst/>
          </a:prstGeom>
        </p:spPr>
        <p:txBody>
          <a:bodyPr vert="horz" wrap="square" lIns="0" tIns="169433" rIns="0" bIns="0" rtlCol="0">
            <a:spAutoFit/>
          </a:bodyPr>
          <a:lstStyle/>
          <a:p>
            <a:pPr marL="11527">
              <a:spcBef>
                <a:spcPts val="133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Αλγόριθμός</a:t>
            </a:r>
            <a:endParaRPr sz="2904" dirty="0">
              <a:latin typeface="Arial"/>
              <a:cs typeface="Arial"/>
            </a:endParaRPr>
          </a:p>
          <a:p>
            <a:pPr marL="1090409" indent="-523304">
              <a:spcBef>
                <a:spcPts val="1089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Ξεκινούμε με έναν ακέραιο </a:t>
            </a:r>
            <a:r>
              <a:rPr sz="2541" spc="23" dirty="0">
                <a:solidFill>
                  <a:srgbClr val="00007F"/>
                </a:solidFill>
                <a:latin typeface="Arial"/>
                <a:cs typeface="Arial"/>
              </a:rPr>
              <a:t>Ζ</a:t>
            </a:r>
            <a:r>
              <a:rPr sz="2178" spc="34" baseline="-31250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541" spc="-177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ψηφία</a:t>
            </a:r>
            <a:endParaRPr sz="2541" dirty="0">
              <a:latin typeface="Arial"/>
              <a:cs typeface="Arial"/>
            </a:endParaRPr>
          </a:p>
          <a:p>
            <a:pPr marL="1090409" indent="-523304">
              <a:spcBef>
                <a:spcPts val="1425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Υπολογίζουμε το τετράγωνό</a:t>
            </a:r>
            <a:r>
              <a:rPr sz="2541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του</a:t>
            </a:r>
            <a:endParaRPr sz="2541" dirty="0">
              <a:latin typeface="Arial"/>
              <a:cs typeface="Arial"/>
            </a:endParaRPr>
          </a:p>
          <a:p>
            <a:pPr marL="1090409" indent="-523304">
              <a:lnSpc>
                <a:spcPts val="1135"/>
              </a:lnSpc>
              <a:spcBef>
                <a:spcPts val="808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Παράγουμε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τον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τυχαίο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αριθμό ως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U</a:t>
            </a:r>
            <a:r>
              <a:rPr sz="2178" baseline="-32986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=Z</a:t>
            </a:r>
            <a:r>
              <a:rPr lang="el-GR" sz="2541" baseline="30000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2178" baseline="-32986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178" spc="34" baseline="-32986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/10</a:t>
            </a:r>
            <a:r>
              <a:rPr lang="el-GR" sz="2541" spc="-5" baseline="30000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lang="en-US" sz="2541" spc="-5" baseline="30000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endParaRPr sz="2541" baseline="30000" dirty="0">
              <a:latin typeface="Arial"/>
              <a:cs typeface="Arial"/>
            </a:endParaRPr>
          </a:p>
          <a:p>
            <a:pPr marR="4611" algn="r">
              <a:lnSpc>
                <a:spcPts val="862"/>
              </a:lnSpc>
              <a:tabLst>
                <a:tab pos="552697" algn="l"/>
              </a:tabLst>
            </a:pPr>
            <a:r>
              <a:rPr sz="1452" spc="5" dirty="0">
                <a:solidFill>
                  <a:srgbClr val="00007F"/>
                </a:solidFill>
                <a:latin typeface="Arial"/>
                <a:cs typeface="Arial"/>
              </a:rPr>
              <a:t>	</a:t>
            </a:r>
            <a:endParaRPr sz="1452" dirty="0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1770" dirty="0">
              <a:latin typeface="Times New Roman"/>
              <a:cs typeface="Times New Roman"/>
            </a:endParaRPr>
          </a:p>
          <a:p>
            <a:pPr marL="1090409" marR="919816" indent="-523304">
              <a:lnSpc>
                <a:spcPct val="113100"/>
              </a:lnSpc>
              <a:buClr>
                <a:srgbClr val="FF6633"/>
              </a:buClr>
              <a:buAutoNum type="arabicPeriod" startAt="4"/>
              <a:tabLst>
                <a:tab pos="88984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Εξάγουμε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τα μεσαία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n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ψηφία του </a:t>
            </a:r>
            <a:r>
              <a:rPr sz="2541" spc="14" dirty="0">
                <a:solidFill>
                  <a:srgbClr val="00007F"/>
                </a:solidFill>
                <a:latin typeface="Arial"/>
                <a:cs typeface="Arial"/>
              </a:rPr>
              <a:t>U</a:t>
            </a:r>
            <a:r>
              <a:rPr sz="2178" spc="20" baseline="-32986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και 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θέτουμε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τον αριθμό αυτό ως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14" dirty="0">
                <a:solidFill>
                  <a:srgbClr val="00007F"/>
                </a:solidFill>
                <a:latin typeface="Arial"/>
                <a:cs typeface="Arial"/>
              </a:rPr>
              <a:t>Z</a:t>
            </a:r>
            <a:r>
              <a:rPr sz="2178" spc="20" baseline="-31250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endParaRPr sz="2178" baseline="-31250" dirty="0">
              <a:latin typeface="Arial"/>
              <a:cs typeface="Arial"/>
            </a:endParaRPr>
          </a:p>
          <a:p>
            <a:pPr marL="1090409" marR="891000" indent="-523304">
              <a:lnSpc>
                <a:spcPct val="112799"/>
              </a:lnSpc>
              <a:spcBef>
                <a:spcPts val="1035"/>
              </a:spcBef>
              <a:buClr>
                <a:srgbClr val="FF6633"/>
              </a:buClr>
              <a:buAutoNum type="arabicPeriod" startAt="4"/>
              <a:tabLst>
                <a:tab pos="88984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Επαναλαμβάνουμε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για τους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επόμενους  αριθμούς</a:t>
            </a:r>
            <a:endParaRPr sz="254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546" rIns="0" bIns="0" rtlCol="0" anchor="b">
            <a:spAutoFit/>
          </a:bodyPr>
          <a:lstStyle/>
          <a:p>
            <a:pPr marL="2273030" marR="4611" indent="-2261503">
              <a:lnSpc>
                <a:spcPts val="4465"/>
              </a:lnSpc>
              <a:spcBef>
                <a:spcPts val="508"/>
              </a:spcBef>
            </a:pPr>
            <a:r>
              <a:rPr spc="-5" dirty="0"/>
              <a:t>Παράδειγμα γεννήτριας μεσαίων  τετραγώνων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12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74391"/>
              </p:ext>
            </p:extLst>
          </p:nvPr>
        </p:nvGraphicFramePr>
        <p:xfrm>
          <a:off x="3692690" y="2399661"/>
          <a:ext cx="4375863" cy="3239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6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03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=4153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en-US" sz="14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=17247409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=0.17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2474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3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=2474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420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9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85"/>
                        </a:lnSpc>
                        <a:spcBef>
                          <a:spcPts val="209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=6120676</a:t>
                      </a:r>
                      <a:endParaRPr lang="el-GR" sz="1600" spc="-10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lang="el-GR" sz="1000" dirty="0">
                        <a:latin typeface="Arial"/>
                        <a:cs typeface="Arial"/>
                      </a:endParaRPr>
                    </a:p>
                  </a:txBody>
                  <a:tcPr marL="0" marR="0" marT="2420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=0.06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1206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420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03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=1206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=1454436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=0.01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4544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03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=4544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=20647936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=0.20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6479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13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=6479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=41977441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=0.41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9774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88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=9774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=95531076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=0.95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5310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13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=5310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=28196100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=0.28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1961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03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=1961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=3845521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=0.03</a:t>
                      </a:r>
                      <a:r>
                        <a:rPr sz="16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8455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68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6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=8455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5344" algn="ctr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endParaRPr lang="en-US" sz="1600" spc="-5" dirty="0">
                        <a:solidFill>
                          <a:srgbClr val="3B3B3B"/>
                        </a:solidFill>
                        <a:latin typeface="Arial"/>
                        <a:cs typeface="Arial"/>
                      </a:endParaRPr>
                    </a:p>
                    <a:p>
                      <a:pPr marR="855344" algn="ctr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lang="en-US" sz="1600" spc="-7" baseline="3000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=...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R="966469" algn="ctr">
                        <a:lnSpc>
                          <a:spcPts val="625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6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=...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3052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260143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464960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2016" y="2318876"/>
            <a:ext cx="6477064" cy="2686776"/>
          </a:xfrm>
          <a:prstGeom prst="rect">
            <a:avLst/>
          </a:prstGeom>
        </p:spPr>
        <p:txBody>
          <a:bodyPr vert="horz" wrap="square" lIns="0" tIns="169433" rIns="0" bIns="0" rtlCol="0">
            <a:spAutoFit/>
          </a:bodyPr>
          <a:lstStyle/>
          <a:p>
            <a:pPr marL="11527">
              <a:spcBef>
                <a:spcPts val="133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Αρκετά</a:t>
            </a:r>
            <a:r>
              <a:rPr sz="2904" spc="-1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προβλήματα</a:t>
            </a:r>
            <a:endParaRPr sz="2904" dirty="0">
              <a:latin typeface="Arial"/>
              <a:cs typeface="Arial"/>
            </a:endParaRPr>
          </a:p>
          <a:p>
            <a:pPr marL="828757" indent="-261652">
              <a:spcBef>
                <a:spcPts val="108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Αργές</a:t>
            </a:r>
            <a:endParaRPr sz="2541" dirty="0">
              <a:latin typeface="Arial"/>
              <a:cs typeface="Arial"/>
            </a:endParaRPr>
          </a:p>
          <a:p>
            <a:pPr marL="828757" indent="-261652">
              <a:spcBef>
                <a:spcPts val="808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Δύσκολο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να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 αναλυθούν</a:t>
            </a:r>
            <a:endParaRPr sz="2541" dirty="0">
              <a:latin typeface="Arial"/>
              <a:cs typeface="Arial"/>
            </a:endParaRPr>
          </a:p>
          <a:p>
            <a:pPr marL="828757" indent="-261652">
              <a:spcBef>
                <a:spcPts val="817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Όχι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ικανοποιητικές στατιστικές</a:t>
            </a:r>
            <a:r>
              <a:rPr sz="2541" spc="-27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ιδιότητες</a:t>
            </a:r>
            <a:endParaRPr sz="2541" dirty="0">
              <a:latin typeface="Arial"/>
              <a:cs typeface="Arial"/>
            </a:endParaRPr>
          </a:p>
          <a:p>
            <a:pPr marL="11527">
              <a:spcBef>
                <a:spcPts val="781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Δεν χρησιμοποιούνται στην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πράξη</a:t>
            </a:r>
            <a:endParaRPr sz="2904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Γραμμικές Ισοϋπόλοιπες</a:t>
            </a:r>
            <a:r>
              <a:rPr spc="-18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265894" y="221481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5894" y="279227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5894" y="3368572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9807" y="1955477"/>
            <a:ext cx="7072385" cy="4000660"/>
          </a:xfrm>
          <a:prstGeom prst="rect">
            <a:avLst/>
          </a:prstGeom>
        </p:spPr>
        <p:txBody>
          <a:bodyPr vert="horz" wrap="square" lIns="0" tIns="146381" rIns="0" bIns="0" rtlCol="0">
            <a:spAutoFit/>
          </a:bodyPr>
          <a:lstStyle/>
          <a:p>
            <a:pPr marL="11527">
              <a:spcBef>
                <a:spcPts val="1153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Linear Congruential Generator</a:t>
            </a:r>
            <a:r>
              <a:rPr sz="2904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(LCG)</a:t>
            </a:r>
            <a:endParaRPr sz="2904" dirty="0">
              <a:latin typeface="Arial"/>
              <a:cs typeface="Arial"/>
            </a:endParaRPr>
          </a:p>
          <a:p>
            <a:pPr marL="11527" marR="310063">
              <a:lnSpc>
                <a:spcPct val="130200"/>
              </a:lnSpc>
              <a:spcBef>
                <a:spcPts val="9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πιο διαδεδομένη κατηγορία γεννητριών  Πλεονεκτήματα</a:t>
            </a:r>
            <a:endParaRPr sz="2904" dirty="0">
              <a:latin typeface="Arial"/>
              <a:cs typeface="Arial"/>
            </a:endParaRPr>
          </a:p>
          <a:p>
            <a:pPr marL="1090409" indent="-523304">
              <a:spcBef>
                <a:spcPts val="108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Απλότητα</a:t>
            </a:r>
            <a:endParaRPr sz="2541" dirty="0">
              <a:latin typeface="Arial"/>
              <a:cs typeface="Arial"/>
            </a:endParaRPr>
          </a:p>
          <a:p>
            <a:pPr marL="1090409" indent="-523304">
              <a:spcBef>
                <a:spcPts val="808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Ταχύτητα</a:t>
            </a:r>
            <a:endParaRPr sz="2541" dirty="0">
              <a:latin typeface="Arial"/>
              <a:cs typeface="Arial"/>
            </a:endParaRPr>
          </a:p>
          <a:p>
            <a:pPr marL="1090409" marR="4611" indent="-523304">
              <a:lnSpc>
                <a:spcPts val="2832"/>
              </a:lnSpc>
              <a:spcBef>
                <a:spcPts val="1094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Καλή στατιστική ποιότητα της παραγόμενης  ακολολουθίας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54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Γραμμικές Ισοϋπόλοιπες</a:t>
            </a:r>
            <a:r>
              <a:rPr spc="-18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10558301" y="6395130"/>
            <a:ext cx="1052508" cy="365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15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2652016" y="6111988"/>
            <a:ext cx="1546795" cy="4360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3376"/>
              </a:lnSpc>
            </a:pP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a,c,m </a:t>
            </a:r>
            <a:r>
              <a:rPr sz="2904" spc="191" dirty="0">
                <a:solidFill>
                  <a:srgbClr val="00007F"/>
                </a:solidFill>
                <a:latin typeface="Palatino Linotype"/>
                <a:cs typeface="Palatino Linotype"/>
              </a:rPr>
              <a:t>≥</a:t>
            </a:r>
            <a:r>
              <a:rPr sz="2904" spc="45" dirty="0">
                <a:solidFill>
                  <a:srgbClr val="00007F"/>
                </a:solidFill>
                <a:latin typeface="Palatino Linotype"/>
                <a:cs typeface="Palatino Linotype"/>
              </a:rPr>
              <a:t>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endParaRPr sz="290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103" y="6659548"/>
            <a:ext cx="155025" cy="1984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ts val="1552"/>
              </a:lnSpc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8103" y="195466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3" y="402474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2016" y="1831339"/>
            <a:ext cx="7029738" cy="4566205"/>
          </a:xfrm>
          <a:prstGeom prst="rect">
            <a:avLst/>
          </a:prstGeom>
        </p:spPr>
        <p:txBody>
          <a:bodyPr vert="horz" wrap="square" lIns="0" tIns="40341" rIns="0" bIns="0" rtlCol="0">
            <a:spAutoFit/>
          </a:bodyPr>
          <a:lstStyle/>
          <a:p>
            <a:pPr marL="305453" marR="4611" indent="-293926">
              <a:lnSpc>
                <a:spcPct val="93400"/>
              </a:lnSpc>
              <a:spcBef>
                <a:spcPts val="318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Για την παραγωγή των τυχαίων αριθμών  χρησιμοποιείται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παρακάτω αναδρομική  σχέση</a:t>
            </a:r>
            <a:endParaRPr sz="2904">
              <a:latin typeface="Arial"/>
              <a:cs typeface="Arial"/>
            </a:endParaRPr>
          </a:p>
          <a:p>
            <a:pPr marL="2052873">
              <a:spcBef>
                <a:spcPts val="1062"/>
              </a:spcBef>
            </a:pPr>
            <a:r>
              <a:rPr sz="2904" b="1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b="1" baseline="-31531" dirty="0">
                <a:solidFill>
                  <a:srgbClr val="00007F"/>
                </a:solidFill>
                <a:latin typeface="Arial"/>
                <a:cs typeface="Arial"/>
              </a:rPr>
              <a:t>i+1</a:t>
            </a:r>
            <a:r>
              <a:rPr sz="2904" b="1" dirty="0">
                <a:solidFill>
                  <a:srgbClr val="00007F"/>
                </a:solidFill>
                <a:latin typeface="Arial"/>
                <a:cs typeface="Arial"/>
              </a:rPr>
              <a:t>=ax</a:t>
            </a:r>
            <a:r>
              <a:rPr sz="2519" b="1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904" b="1" dirty="0">
                <a:solidFill>
                  <a:srgbClr val="00007F"/>
                </a:solidFill>
                <a:latin typeface="Arial"/>
                <a:cs typeface="Arial"/>
              </a:rPr>
              <a:t>+c 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b="1" spc="-1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175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όπου</a:t>
            </a:r>
            <a:endParaRPr sz="2904">
              <a:latin typeface="Arial"/>
              <a:cs typeface="Arial"/>
            </a:endParaRPr>
          </a:p>
          <a:p>
            <a:pPr marL="828757" indent="-261652">
              <a:spcBef>
                <a:spcPts val="108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a: πολλαπλασιαστής</a:t>
            </a:r>
            <a:endParaRPr sz="2541">
              <a:latin typeface="Arial"/>
              <a:cs typeface="Arial"/>
            </a:endParaRPr>
          </a:p>
          <a:p>
            <a:pPr marL="828757" indent="-261652">
              <a:spcBef>
                <a:spcPts val="817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c: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αύξηση</a:t>
            </a:r>
            <a:endParaRPr sz="2541">
              <a:latin typeface="Arial"/>
              <a:cs typeface="Arial"/>
            </a:endParaRPr>
          </a:p>
          <a:p>
            <a:pPr marL="828757" indent="-261652">
              <a:spcBef>
                <a:spcPts val="808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m: διαιρέτης</a:t>
            </a:r>
            <a:endParaRPr sz="2541">
              <a:latin typeface="Arial"/>
              <a:cs typeface="Arial"/>
            </a:endParaRPr>
          </a:p>
          <a:p>
            <a:pPr marL="828757" indent="-261652">
              <a:spcBef>
                <a:spcPts val="817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: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 σπόρος</a:t>
            </a:r>
            <a:endParaRPr sz="25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5101" y="6718944"/>
            <a:ext cx="16251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9"/>
              </a:lnSpc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16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Γραμμικές Ισοϋπόλοιπες</a:t>
            </a:r>
            <a:r>
              <a:rPr spc="-18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31915" y="2311102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1915" y="463014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25829" y="2186621"/>
            <a:ext cx="2657331" cy="3221734"/>
          </a:xfrm>
          <a:prstGeom prst="rect">
            <a:avLst/>
          </a:prstGeom>
        </p:spPr>
        <p:txBody>
          <a:bodyPr vert="horz" wrap="square" lIns="0" tIns="40341" rIns="0" bIns="0" rtlCol="0">
            <a:spAutoFit/>
          </a:bodyPr>
          <a:lstStyle/>
          <a:p>
            <a:pPr marL="305453" marR="28240" indent="-293926">
              <a:lnSpc>
                <a:spcPct val="93400"/>
              </a:lnSpc>
              <a:spcBef>
                <a:spcPts val="318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Μια τέτοια  γεννήτρια  συμβολίζεται  ως  LCG(a,c,m,x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)</a:t>
            </a:r>
            <a:endParaRPr sz="2904">
              <a:latin typeface="Arial"/>
              <a:cs typeface="Arial"/>
            </a:endParaRPr>
          </a:p>
          <a:p>
            <a:pPr marL="11527">
              <a:lnSpc>
                <a:spcPts val="3372"/>
              </a:lnSpc>
              <a:spcBef>
                <a:spcPts val="1752"/>
              </a:spcBef>
            </a:pP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π.χ.</a:t>
            </a:r>
            <a:endParaRPr sz="2904">
              <a:latin typeface="Arial"/>
              <a:cs typeface="Arial"/>
            </a:endParaRPr>
          </a:p>
          <a:p>
            <a:pPr marL="305453">
              <a:lnSpc>
                <a:spcPts val="3372"/>
              </a:lnSpc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LCG(9,1,16,1)</a:t>
            </a:r>
            <a:endParaRPr sz="2904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26075" y="2017059"/>
            <a:ext cx="4462631" cy="4573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Μικτές/Πολλαπλασιαστικές</a:t>
            </a:r>
            <a:r>
              <a:rPr spc="-14" dirty="0"/>
              <a:t> </a:t>
            </a:r>
            <a:r>
              <a:rPr spc="-5" dirty="0"/>
              <a:t>Γ.Ι.Γ.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73397" y="261039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3397" y="3677707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67311" y="2327841"/>
            <a:ext cx="7257378" cy="2597265"/>
          </a:xfrm>
          <a:prstGeom prst="rect">
            <a:avLst/>
          </a:prstGeom>
        </p:spPr>
        <p:txBody>
          <a:bodyPr vert="horz" wrap="square" lIns="0" tIns="169433" rIns="0" bIns="0" rtlCol="0">
            <a:spAutoFit/>
          </a:bodyPr>
          <a:lstStyle/>
          <a:p>
            <a:pPr marL="11527">
              <a:spcBef>
                <a:spcPts val="1334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Αν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c&gt;0</a:t>
            </a:r>
            <a:endParaRPr sz="2904">
              <a:latin typeface="Arial"/>
              <a:cs typeface="Arial"/>
            </a:endParaRPr>
          </a:p>
          <a:p>
            <a:pPr marL="1090409" indent="-523304">
              <a:spcBef>
                <a:spcPts val="108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Μικτές Γραμμικές Ισοϋπόλοιπες</a:t>
            </a:r>
            <a:r>
              <a:rPr sz="2541" spc="-32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Γεννήτριες</a:t>
            </a:r>
            <a:endParaRPr sz="2541">
              <a:latin typeface="Arial"/>
              <a:cs typeface="Arial"/>
            </a:endParaRPr>
          </a:p>
          <a:p>
            <a:pPr marL="11527">
              <a:spcBef>
                <a:spcPts val="781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Αν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c=0</a:t>
            </a:r>
            <a:endParaRPr sz="2904">
              <a:latin typeface="Arial"/>
              <a:cs typeface="Arial"/>
            </a:endParaRPr>
          </a:p>
          <a:p>
            <a:pPr marL="1090409" marR="4611" indent="-523304">
              <a:lnSpc>
                <a:spcPts val="2832"/>
              </a:lnSpc>
              <a:spcBef>
                <a:spcPts val="1366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Πολλαπλασιαστικές Γραμμικές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Ισοϋπόλοιπες  Γεννήτριες</a:t>
            </a:r>
            <a:endParaRPr sz="25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Τυχαίοι αριθμοί στο</a:t>
            </a:r>
            <a:r>
              <a:rPr spc="-64" dirty="0"/>
              <a:t> </a:t>
            </a:r>
            <a:r>
              <a:rPr spc="-5" dirty="0"/>
              <a:t>U[0,1]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900902" y="242111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0902" y="304236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4816" y="2030376"/>
            <a:ext cx="7449863" cy="2239056"/>
          </a:xfrm>
          <a:prstGeom prst="rect">
            <a:avLst/>
          </a:prstGeom>
        </p:spPr>
        <p:txBody>
          <a:bodyPr vert="horz" wrap="square" lIns="0" tIns="233979" rIns="0" bIns="0" rtlCol="0">
            <a:spAutoFit/>
          </a:bodyPr>
          <a:lstStyle/>
          <a:p>
            <a:pPr marL="11527">
              <a:spcBef>
                <a:spcPts val="1842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Τα 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που παράγονται ανήκουν στο</a:t>
            </a:r>
            <a:r>
              <a:rPr sz="2904" spc="-127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[0,m-1]</a:t>
            </a:r>
            <a:endParaRPr sz="2904">
              <a:latin typeface="Arial"/>
              <a:cs typeface="Arial"/>
            </a:endParaRPr>
          </a:p>
          <a:p>
            <a:pPr marL="305453" marR="4611" indent="-293926" algn="just">
              <a:lnSpc>
                <a:spcPct val="103400"/>
              </a:lnSpc>
              <a:spcBef>
                <a:spcPts val="163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Για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πάρουμε ομοιόμορφα κατανεμημένους  τυχαίους αριθμούς στο [0,1], διαιρούμε τα </a:t>
            </a:r>
            <a:r>
              <a:rPr sz="2904" spc="4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68" baseline="-31531" dirty="0">
                <a:solidFill>
                  <a:srgbClr val="00007F"/>
                </a:solidFill>
                <a:latin typeface="Arial"/>
                <a:cs typeface="Arial"/>
              </a:rPr>
              <a:t>i 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το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m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318260" y="1668804"/>
            <a:ext cx="10477500" cy="3998870"/>
          </a:xfrm>
          <a:prstGeom prst="rect">
            <a:avLst/>
          </a:prstGeom>
        </p:spPr>
        <p:txBody>
          <a:bodyPr vert="horz" wrap="square" lIns="0" tIns="40341" rIns="0" bIns="0" rtlCol="0">
            <a:spAutoFit/>
          </a:bodyPr>
          <a:lstStyle/>
          <a:p>
            <a:pPr marL="305453" marR="4611" indent="-293926">
              <a:lnSpc>
                <a:spcPct val="93400"/>
              </a:lnSpc>
              <a:spcBef>
                <a:spcPts val="318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Ο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αριθμός 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των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διαδοχικών τυχαίων αριθμών,  μετά τον οποίο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ακολουθία  επαναλαμβάνεται λέγεται περίοδος της  γεννήτριας</a:t>
            </a:r>
            <a:endParaRPr sz="2904" dirty="0">
              <a:latin typeface="Arial"/>
              <a:cs typeface="Arial"/>
            </a:endParaRPr>
          </a:p>
          <a:p>
            <a:pPr marL="305453" marR="314674" indent="-293926">
              <a:lnSpc>
                <a:spcPts val="3258"/>
              </a:lnSpc>
              <a:spcBef>
                <a:spcPts val="1361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Αν 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περίοδος μιας Γ.Ι.Γ. ισούται με m, τότε 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λέμε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ότι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γεννήτρια έχει πλήρη περίοδο</a:t>
            </a:r>
            <a:endParaRPr sz="2904" dirty="0">
              <a:latin typeface="Arial"/>
              <a:cs typeface="Arial"/>
            </a:endParaRPr>
          </a:p>
          <a:p>
            <a:pPr marL="11527">
              <a:spcBef>
                <a:spcPts val="980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Μια Γ.Ι.Γ. Έχει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πλήρη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περίοδο</a:t>
            </a:r>
            <a:r>
              <a:rPr sz="2904" spc="-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αν:</a:t>
            </a:r>
            <a:endParaRPr sz="2904" dirty="0">
              <a:latin typeface="Arial"/>
              <a:cs typeface="Arial"/>
            </a:endParaRPr>
          </a:p>
          <a:p>
            <a:pPr marL="1090409" indent="-523304">
              <a:spcBef>
                <a:spcPts val="1089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Τα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m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c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δεν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έχουν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κοινό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διαιρέτη</a:t>
            </a:r>
            <a:endParaRPr sz="2541" dirty="0">
              <a:latin typeface="Arial"/>
              <a:cs typeface="Arial"/>
            </a:endParaRPr>
          </a:p>
          <a:p>
            <a:pPr marL="1090409" marR="270297" indent="-523304">
              <a:lnSpc>
                <a:spcPts val="2832"/>
              </a:lnSpc>
              <a:spcBef>
                <a:spcPts val="1085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r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πρώτος αριθμός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διαιρεί το m, τότε  διαιρεί και το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a-1</a:t>
            </a:r>
            <a:endParaRPr sz="2541" dirty="0">
              <a:latin typeface="Arial"/>
              <a:cs typeface="Arial"/>
            </a:endParaRPr>
          </a:p>
          <a:p>
            <a:pPr marL="1090409" indent="-523304">
              <a:spcBef>
                <a:spcPts val="758"/>
              </a:spcBef>
              <a:buClr>
                <a:srgbClr val="FF6633"/>
              </a:buClr>
              <a:buAutoNum type="arabicPeriod"/>
              <a:tabLst>
                <a:tab pos="926732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Αν το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4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διαιρεί το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m,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διαιρεί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το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a-1</a:t>
            </a:r>
            <a:endParaRPr sz="2541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33575" y="5927847"/>
            <a:ext cx="185569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19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Περίοδος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5411" y="5927847"/>
            <a:ext cx="103734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  <a:tabLst>
                <a:tab pos="1656360" algn="l"/>
              </a:tabLst>
            </a:pPr>
            <a:r>
              <a:rPr spc="-5" dirty="0"/>
              <a:t>Χρήση	</a:t>
            </a:r>
            <a:r>
              <a:rPr dirty="0"/>
              <a:t>/</a:t>
            </a:r>
            <a:r>
              <a:rPr spc="-73" dirty="0"/>
              <a:t> </a:t>
            </a:r>
            <a:r>
              <a:rPr spc="-5" dirty="0"/>
              <a:t>Αναγκαιότητα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4E41B4F6-BAE6-5CF0-C164-9D2B399FE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object 4"/>
          <p:cNvSpPr txBox="1"/>
          <p:nvPr/>
        </p:nvSpPr>
        <p:spPr>
          <a:xfrm>
            <a:off x="2358101" y="1863761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1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2746657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1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101" y="3989166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1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101" y="5231673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1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35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2015" y="1754266"/>
            <a:ext cx="7546105" cy="4856146"/>
          </a:xfrm>
          <a:prstGeom prst="rect">
            <a:avLst/>
          </a:prstGeom>
        </p:spPr>
        <p:txBody>
          <a:bodyPr vert="horz" wrap="square" lIns="0" tIns="46681" rIns="0" bIns="0" rtlCol="0">
            <a:spAutoFit/>
          </a:bodyPr>
          <a:lstStyle/>
          <a:p>
            <a:pPr marL="305453" marR="1403354" indent="-293926">
              <a:lnSpc>
                <a:spcPts val="2832"/>
              </a:lnSpc>
              <a:spcBef>
                <a:spcPts val="368"/>
              </a:spcBef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τυχαίοι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αριθμοί εισάγουν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τυχαιότητα στο  προσομοιούμενο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 μοντέλο</a:t>
            </a:r>
            <a:endParaRPr sz="2541" dirty="0">
              <a:latin typeface="Arial"/>
              <a:cs typeface="Arial"/>
            </a:endParaRPr>
          </a:p>
          <a:p>
            <a:pPr marL="305453" marR="4611" indent="-293926">
              <a:lnSpc>
                <a:spcPts val="2832"/>
              </a:lnSpc>
              <a:spcBef>
                <a:spcPts val="1284"/>
              </a:spcBef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Π.χ. οι χρόνοι επισκευής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διαδοχικών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αφίξεων 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είναι πιο ρεαλιστικό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μην είναι σταθεροί, αλλά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να 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προκύπτουν με βάση κάποια</a:t>
            </a:r>
            <a:r>
              <a:rPr sz="2541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κατανομή</a:t>
            </a:r>
            <a:endParaRPr sz="2541" dirty="0">
              <a:latin typeface="Arial"/>
              <a:cs typeface="Arial"/>
            </a:endParaRPr>
          </a:p>
          <a:p>
            <a:pPr marL="305453" marR="271450" indent="-293926">
              <a:lnSpc>
                <a:spcPts val="2832"/>
              </a:lnSpc>
              <a:spcBef>
                <a:spcPts val="1289"/>
              </a:spcBef>
            </a:pP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δημιουργία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αριθμών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βασίζεται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στη  δημιουργία ομοιόμορφα κατανεμημένων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τυχαίων 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541" dirty="0">
              <a:latin typeface="Arial"/>
              <a:cs typeface="Arial"/>
            </a:endParaRPr>
          </a:p>
          <a:p>
            <a:pPr marL="305453" marR="134860" indent="-293926">
              <a:lnSpc>
                <a:spcPts val="2832"/>
              </a:lnSpc>
              <a:spcBef>
                <a:spcPts val="1289"/>
              </a:spcBef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Έχοντας αυτή τη βάση,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μέσω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διάφορων τεχνικών  μπορούμε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δημιουργήσουμε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τυχαίους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αριθμούς  οποιασδήποτε θεωρητικής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ή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εμπειρικής  κατανομής</a:t>
            </a:r>
            <a:endParaRPr sz="254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3575" y="6053355"/>
            <a:ext cx="185569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20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Υλοποίηση μιας</a:t>
            </a:r>
            <a:r>
              <a:rPr spc="-54" dirty="0"/>
              <a:t> </a:t>
            </a:r>
            <a:r>
              <a:rPr spc="-5" dirty="0"/>
              <a:t>Γ.Ι.Γ.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58101" y="1983507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3798859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015" y="1729742"/>
            <a:ext cx="7498848" cy="4830328"/>
          </a:xfrm>
          <a:prstGeom prst="rect">
            <a:avLst/>
          </a:prstGeom>
        </p:spPr>
        <p:txBody>
          <a:bodyPr vert="horz" wrap="square" lIns="0" tIns="163670" rIns="0" bIns="0" rtlCol="0">
            <a:spAutoFit/>
          </a:bodyPr>
          <a:lstStyle/>
          <a:p>
            <a:pPr marL="11527">
              <a:spcBef>
                <a:spcPts val="1289"/>
              </a:spcBef>
            </a:pP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πράξεις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απαιτούνται για κάθε τυχαίο αριθμό</a:t>
            </a:r>
            <a:r>
              <a:rPr sz="2360" spc="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είναι</a:t>
            </a:r>
            <a:endParaRPr sz="2360">
              <a:latin typeface="Arial"/>
              <a:cs typeface="Arial"/>
            </a:endParaRPr>
          </a:p>
          <a:p>
            <a:pPr marL="828757" indent="-261652">
              <a:spcBef>
                <a:spcPts val="1107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Ένας</a:t>
            </a:r>
            <a:r>
              <a:rPr sz="217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πολλαπλασιασμός</a:t>
            </a:r>
            <a:endParaRPr sz="2178">
              <a:latin typeface="Arial"/>
              <a:cs typeface="Arial"/>
            </a:endParaRPr>
          </a:p>
          <a:p>
            <a:pPr marL="828757" indent="-261652">
              <a:spcBef>
                <a:spcPts val="844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Μια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 πρόσθεση</a:t>
            </a:r>
            <a:endParaRPr sz="2178">
              <a:latin typeface="Arial"/>
              <a:cs typeface="Arial"/>
            </a:endParaRPr>
          </a:p>
          <a:p>
            <a:pPr marL="828757" indent="-261652">
              <a:spcBef>
                <a:spcPts val="844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Μια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διαίρεση</a:t>
            </a:r>
            <a:endParaRPr sz="2178">
              <a:latin typeface="Arial"/>
              <a:cs typeface="Arial"/>
            </a:endParaRPr>
          </a:p>
          <a:p>
            <a:pPr marL="305453" marR="254736" indent="-293926">
              <a:lnSpc>
                <a:spcPts val="2632"/>
              </a:lnSpc>
              <a:spcBef>
                <a:spcPts val="1089"/>
              </a:spcBef>
            </a:pP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Τη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διαίρεση μπορούμε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τη “γλιτώσουμε” θέτοντας το 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m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ίσο με το μέγεθος της λέξης του</a:t>
            </a:r>
            <a:r>
              <a:rPr sz="2360" spc="5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υπολογιστή</a:t>
            </a:r>
            <a:endParaRPr sz="2360">
              <a:latin typeface="Arial"/>
              <a:cs typeface="Arial"/>
            </a:endParaRPr>
          </a:p>
          <a:p>
            <a:pPr marL="828757" indent="-261652">
              <a:spcBef>
                <a:spcPts val="1053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1906" spc="-6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+c&lt;m, τότε ax</a:t>
            </a:r>
            <a:r>
              <a:rPr sz="1906" spc="-6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+c(mod</a:t>
            </a:r>
            <a:r>
              <a:rPr sz="2178" spc="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m)=ax</a:t>
            </a:r>
            <a:r>
              <a:rPr sz="1906" spc="-6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+c</a:t>
            </a:r>
            <a:endParaRPr sz="2178">
              <a:latin typeface="Arial"/>
              <a:cs typeface="Arial"/>
            </a:endParaRPr>
          </a:p>
          <a:p>
            <a:pPr marL="828757" indent="-261652">
              <a:spcBef>
                <a:spcPts val="137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1906" spc="-6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+c&gt;m, τότε 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έχουμε</a:t>
            </a:r>
            <a:r>
              <a:rPr sz="2178" spc="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υπερχείλιση</a:t>
            </a:r>
            <a:endParaRPr sz="2178">
              <a:latin typeface="Arial"/>
              <a:cs typeface="Arial"/>
            </a:endParaRPr>
          </a:p>
          <a:p>
            <a:pPr marL="1874212" lvl="1" indent="-391902">
              <a:spcBef>
                <a:spcPts val="1407"/>
              </a:spcBef>
              <a:buClr>
                <a:srgbClr val="FF6633"/>
              </a:buClr>
              <a:buSzPct val="45000"/>
              <a:buFont typeface="Calibri"/>
              <a:buChar char="●"/>
              <a:tabLst>
                <a:tab pos="1678261" algn="l"/>
              </a:tabLst>
            </a:pPr>
            <a:r>
              <a:rPr sz="1815" spc="-5" dirty="0">
                <a:solidFill>
                  <a:srgbClr val="00007F"/>
                </a:solidFill>
                <a:latin typeface="Arial"/>
                <a:cs typeface="Arial"/>
              </a:rPr>
              <a:t>Τα σημαντικά ψηφία </a:t>
            </a:r>
            <a:r>
              <a:rPr sz="1815" dirty="0">
                <a:solidFill>
                  <a:srgbClr val="00007F"/>
                </a:solidFill>
                <a:latin typeface="Arial"/>
                <a:cs typeface="Arial"/>
              </a:rPr>
              <a:t>πάνω </a:t>
            </a:r>
            <a:r>
              <a:rPr sz="1815" spc="-5" dirty="0">
                <a:solidFill>
                  <a:srgbClr val="00007F"/>
                </a:solidFill>
                <a:latin typeface="Arial"/>
                <a:cs typeface="Arial"/>
              </a:rPr>
              <a:t>από το </a:t>
            </a:r>
            <a:r>
              <a:rPr sz="1815" dirty="0">
                <a:solidFill>
                  <a:srgbClr val="00007F"/>
                </a:solidFill>
                <a:latin typeface="Arial"/>
                <a:cs typeface="Arial"/>
              </a:rPr>
              <a:t>m</a:t>
            </a:r>
            <a:r>
              <a:rPr sz="1815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1815" spc="-5" dirty="0">
                <a:solidFill>
                  <a:srgbClr val="00007F"/>
                </a:solidFill>
                <a:latin typeface="Arial"/>
                <a:cs typeface="Arial"/>
              </a:rPr>
              <a:t>χάνονται</a:t>
            </a:r>
            <a:endParaRPr sz="1815">
              <a:latin typeface="Arial"/>
              <a:cs typeface="Arial"/>
            </a:endParaRPr>
          </a:p>
          <a:p>
            <a:pPr marL="1874212" marR="1018368" lvl="1" indent="-391902">
              <a:lnSpc>
                <a:spcPts val="2351"/>
              </a:lnSpc>
              <a:spcBef>
                <a:spcPts val="554"/>
              </a:spcBef>
              <a:buClr>
                <a:srgbClr val="FF6633"/>
              </a:buClr>
              <a:buSzPct val="45000"/>
              <a:buFont typeface="Calibri"/>
              <a:buChar char="●"/>
              <a:tabLst>
                <a:tab pos="1678261" algn="l"/>
              </a:tabLst>
            </a:pPr>
            <a:r>
              <a:rPr sz="1815" spc="-5" dirty="0">
                <a:solidFill>
                  <a:srgbClr val="00007F"/>
                </a:solidFill>
                <a:latin typeface="Arial"/>
                <a:cs typeface="Arial"/>
              </a:rPr>
              <a:t>Τα λιγότερο σημαντικά που απομένουν είναι το  αποτέλεσμα του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1906" spc="-6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+c(mod</a:t>
            </a:r>
            <a:r>
              <a:rPr sz="2178" dirty="0">
                <a:solidFill>
                  <a:srgbClr val="00007F"/>
                </a:solidFill>
                <a:latin typeface="Arial"/>
                <a:cs typeface="Arial"/>
              </a:rPr>
              <a:t> m)</a:t>
            </a:r>
            <a:endParaRPr sz="217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41367" y="6223683"/>
            <a:ext cx="185569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21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Παράδειγμα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65893" y="2153835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5893" y="2651761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65893" y="3485093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5893" y="4019902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5893" y="4589290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65893" y="5159829"/>
            <a:ext cx="130821" cy="174651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044" spc="208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044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9807" y="1912941"/>
            <a:ext cx="7072385" cy="482250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 marR="4611">
              <a:lnSpc>
                <a:spcPct val="138800"/>
              </a:lnSpc>
              <a:spcBef>
                <a:spcPts val="91"/>
              </a:spcBef>
            </a:pP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Έστω ένας δεκαδικός υπολογιστής με λέξη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2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ψηφίων  Προφανώς,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ο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μεγαλύτερος αριθμός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μπορεί</a:t>
            </a:r>
            <a:r>
              <a:rPr sz="2360" spc="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να</a:t>
            </a:r>
            <a:endParaRPr sz="2360" dirty="0">
              <a:latin typeface="Arial"/>
              <a:cs typeface="Arial"/>
            </a:endParaRPr>
          </a:p>
          <a:p>
            <a:pPr marR="3400900" algn="ctr">
              <a:lnSpc>
                <a:spcPts val="2632"/>
              </a:lnSpc>
            </a:pP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αποθηκεύσει είναι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ο</a:t>
            </a:r>
            <a:r>
              <a:rPr sz="2360" spc="-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99</a:t>
            </a:r>
            <a:endParaRPr sz="2360" dirty="0">
              <a:latin typeface="Arial"/>
              <a:cs typeface="Arial"/>
            </a:endParaRPr>
          </a:p>
          <a:p>
            <a:pPr marL="11527">
              <a:spcBef>
                <a:spcPts val="1089"/>
              </a:spcBef>
            </a:pP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Θέτουμε το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 m=100</a:t>
            </a:r>
            <a:endParaRPr sz="2360" dirty="0">
              <a:latin typeface="Arial"/>
              <a:cs typeface="Arial"/>
            </a:endParaRPr>
          </a:p>
          <a:p>
            <a:pPr marL="11527">
              <a:spcBef>
                <a:spcPts val="1098"/>
              </a:spcBef>
            </a:pP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Επίσης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a=8, x</a:t>
            </a:r>
            <a:r>
              <a:rPr sz="2042" baseline="-3148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=20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και</a:t>
            </a:r>
            <a:r>
              <a:rPr sz="2360" spc="-1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c=10</a:t>
            </a:r>
            <a:endParaRPr sz="2360" dirty="0">
              <a:latin typeface="Arial"/>
              <a:cs typeface="Arial"/>
            </a:endParaRPr>
          </a:p>
          <a:p>
            <a:pPr marL="11527">
              <a:spcBef>
                <a:spcPts val="1652"/>
              </a:spcBef>
            </a:pP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Tότε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 ax</a:t>
            </a:r>
            <a:r>
              <a:rPr sz="2042" baseline="-3148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+c=170</a:t>
            </a:r>
            <a:endParaRPr sz="2360" dirty="0">
              <a:latin typeface="Arial"/>
              <a:cs typeface="Arial"/>
            </a:endParaRPr>
          </a:p>
          <a:p>
            <a:pPr marL="11527">
              <a:spcBef>
                <a:spcPts val="1661"/>
              </a:spcBef>
            </a:pP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πράξη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2042" baseline="-31481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(8x20=160) </a:t>
            </a:r>
            <a:r>
              <a:rPr sz="2360" dirty="0">
                <a:solidFill>
                  <a:srgbClr val="00007F"/>
                </a:solidFill>
                <a:latin typeface="Arial"/>
                <a:cs typeface="Arial"/>
              </a:rPr>
              <a:t>προκαλεί</a:t>
            </a:r>
            <a:r>
              <a:rPr sz="2360" spc="-10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360" spc="-5" dirty="0">
                <a:solidFill>
                  <a:srgbClr val="00007F"/>
                </a:solidFill>
                <a:latin typeface="Arial"/>
                <a:cs typeface="Arial"/>
              </a:rPr>
              <a:t>υπερχείλιση</a:t>
            </a:r>
            <a:endParaRPr sz="2360" dirty="0">
              <a:latin typeface="Arial"/>
              <a:cs typeface="Arial"/>
            </a:endParaRPr>
          </a:p>
          <a:p>
            <a:pPr marL="1090409" marR="394207" indent="-523304">
              <a:lnSpc>
                <a:spcPts val="2423"/>
              </a:lnSpc>
              <a:spcBef>
                <a:spcPts val="1915"/>
              </a:spcBef>
              <a:tabLst>
                <a:tab pos="828180" algn="l"/>
              </a:tabLst>
            </a:pPr>
            <a:r>
              <a:rPr sz="2451" spc="136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Το πιο σημαντικό ψηφίο 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θα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χαθεί </a:t>
            </a:r>
            <a:r>
              <a:rPr sz="2178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στον  καταχωρητητή 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αποτελέσματος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θα μείνει το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178" spc="-5" dirty="0">
                <a:solidFill>
                  <a:srgbClr val="00007F"/>
                </a:solidFill>
                <a:latin typeface="Arial"/>
                <a:cs typeface="Arial"/>
              </a:rPr>
              <a:t>60</a:t>
            </a:r>
            <a:endParaRPr sz="2178" dirty="0">
              <a:latin typeface="Arial"/>
              <a:cs typeface="Arial"/>
            </a:endParaRPr>
          </a:p>
          <a:p>
            <a:pPr marL="567105">
              <a:spcBef>
                <a:spcPts val="799"/>
              </a:spcBef>
              <a:tabLst>
                <a:tab pos="828180" algn="l"/>
              </a:tabLst>
            </a:pPr>
            <a:r>
              <a:rPr sz="2451" spc="136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178" spc="-9" dirty="0">
                <a:solidFill>
                  <a:srgbClr val="00007F"/>
                </a:solidFill>
                <a:latin typeface="Arial"/>
                <a:cs typeface="Arial"/>
              </a:rPr>
              <a:t>60+10=70</a:t>
            </a:r>
            <a:endParaRPr sz="217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  <a:tabLst>
                <a:tab pos="4599658" algn="l"/>
              </a:tabLst>
            </a:pPr>
            <a:r>
              <a:rPr spc="-5" dirty="0"/>
              <a:t>Γενική</a:t>
            </a:r>
            <a:r>
              <a:rPr spc="23" dirty="0"/>
              <a:t> </a:t>
            </a:r>
            <a:r>
              <a:rPr spc="-5" dirty="0"/>
              <a:t>ισοϋπόλοιπη	</a:t>
            </a:r>
            <a:r>
              <a:rPr spc="-9" dirty="0"/>
              <a:t>μέθοδος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2445806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455853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2015" y="2321323"/>
            <a:ext cx="7467728" cy="3029447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4611" indent="-293926">
              <a:lnSpc>
                <a:spcPts val="3258"/>
              </a:lnSpc>
              <a:spcBef>
                <a:spcPts val="386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μικτές ισοϋπόλοιπες γεννήτριες είναι ειδική  περίπτωση της γενικής ισοϋπόλοιπης  μεθόδου</a:t>
            </a:r>
            <a:endParaRPr sz="2904">
              <a:latin typeface="Arial"/>
              <a:cs typeface="Arial"/>
            </a:endParaRPr>
          </a:p>
          <a:p>
            <a:pPr marL="1596423">
              <a:spcBef>
                <a:spcPts val="994"/>
              </a:spcBef>
            </a:pP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b="1" spc="-6" baseline="-31531" dirty="0">
                <a:solidFill>
                  <a:srgbClr val="00007F"/>
                </a:solidFill>
                <a:latin typeface="Arial"/>
                <a:cs typeface="Arial"/>
              </a:rPr>
              <a:t>i+1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=f(x</a:t>
            </a:r>
            <a:r>
              <a:rPr sz="2519" b="1" spc="-6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519" b="1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,...,) </a:t>
            </a:r>
            <a:r>
              <a:rPr sz="2904" b="1" spc="-9" dirty="0">
                <a:solidFill>
                  <a:srgbClr val="00007F"/>
                </a:solidFill>
                <a:latin typeface="Arial"/>
                <a:cs typeface="Arial"/>
              </a:rPr>
              <a:t>(mod 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>
              <a:latin typeface="Arial"/>
              <a:cs typeface="Arial"/>
            </a:endParaRPr>
          </a:p>
          <a:p>
            <a:pPr marL="305453" marR="2013683" indent="-293926">
              <a:lnSpc>
                <a:spcPct val="113300"/>
              </a:lnSpc>
              <a:spcBef>
                <a:spcPts val="1289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,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όπου f(x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,...,) συνάρτηση των  προηγούμενων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τιμών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  <a:tabLst>
                <a:tab pos="4599658" algn="l"/>
              </a:tabLst>
            </a:pPr>
            <a:r>
              <a:rPr spc="-5" dirty="0"/>
              <a:t>Γενική</a:t>
            </a:r>
            <a:r>
              <a:rPr spc="23" dirty="0"/>
              <a:t> </a:t>
            </a:r>
            <a:r>
              <a:rPr spc="-5" dirty="0"/>
              <a:t>ισοϋπόλοιπη	</a:t>
            </a:r>
            <a:r>
              <a:rPr spc="-9" dirty="0"/>
              <a:t>μέθοδος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220943" y="244903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0943" y="410532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4856" y="2324547"/>
            <a:ext cx="7162288" cy="2932946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954972" indent="-293926">
              <a:lnSpc>
                <a:spcPts val="3258"/>
              </a:lnSpc>
              <a:spcBef>
                <a:spcPts val="3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Μια άλλη ειδική περίπτωση είναι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τετραγωνική ισοϋπόλοιπη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γεννήτρια</a:t>
            </a:r>
            <a:endParaRPr lang="pt-BR" sz="2904" dirty="0">
              <a:latin typeface="Arial"/>
              <a:cs typeface="Arial"/>
            </a:endParaRPr>
          </a:p>
          <a:p>
            <a:pPr marL="305453" marR="954972" indent="-293926" algn="ctr">
              <a:lnSpc>
                <a:spcPts val="3258"/>
              </a:lnSpc>
              <a:spcBef>
                <a:spcPts val="386"/>
              </a:spcBef>
            </a:pP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= a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lang="en-US" sz="2800" spc="-5" baseline="30000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+ c</a:t>
            </a:r>
            <a:r>
              <a:rPr lang="en-US" sz="2400" spc="-6" baseline="-31531" dirty="0">
                <a:solidFill>
                  <a:srgbClr val="00007F"/>
                </a:solidFill>
                <a:latin typeface="Arial"/>
                <a:cs typeface="Arial"/>
              </a:rPr>
              <a:t>  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lang="en-US" sz="2800" spc="-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lang="en-US" sz="28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lang="en-US" sz="2519" spc="-6" dirty="0">
              <a:solidFill>
                <a:srgbClr val="00007F"/>
              </a:solidFill>
              <a:latin typeface="Arial"/>
              <a:cs typeface="Arial"/>
            </a:endParaRPr>
          </a:p>
          <a:p>
            <a:pPr marL="305453" marR="4611" indent="-293926">
              <a:lnSpc>
                <a:spcPts val="3258"/>
              </a:lnSpc>
              <a:spcBef>
                <a:spcPts val="1085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Επιπ</a:t>
            </a:r>
            <a:r>
              <a:rPr sz="2904" spc="-5" dirty="0" err="1">
                <a:solidFill>
                  <a:srgbClr val="00007F"/>
                </a:solidFill>
                <a:latin typeface="Arial"/>
                <a:cs typeface="Arial"/>
              </a:rPr>
              <a:t>λέον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 ειδική περίπτωση είναι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προσθετική ισοϋπόλοιπη γεννήτρια,</a:t>
            </a:r>
            <a:r>
              <a:rPr sz="2904" spc="4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όπου</a:t>
            </a:r>
            <a:endParaRPr sz="2904" dirty="0">
              <a:latin typeface="Arial"/>
              <a:cs typeface="Arial"/>
            </a:endParaRPr>
          </a:p>
          <a:p>
            <a:pPr marL="132555">
              <a:spcBef>
                <a:spcPts val="985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=f(x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,...)=a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+...+a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k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i-k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spc="-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4963" y="6203159"/>
            <a:ext cx="185569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24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</a:t>
            </a:r>
            <a:r>
              <a:rPr spc="-54" dirty="0"/>
              <a:t> </a:t>
            </a:r>
            <a:r>
              <a:rPr spc="-5" dirty="0"/>
              <a:t>Tausworthe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59490" y="215060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9490" y="385069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9490" y="447079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9490" y="504825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3403" y="2026119"/>
            <a:ext cx="6841864" cy="3832680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1078306" indent="-293926">
              <a:lnSpc>
                <a:spcPts val="3258"/>
              </a:lnSpc>
              <a:spcBef>
                <a:spcPts val="3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Ειδική περίπτωση της προσθετικής  ισοϋπόλοιπης γεννήτριας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με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 m=2</a:t>
            </a:r>
            <a:endParaRPr sz="2904">
              <a:latin typeface="Arial"/>
              <a:cs typeface="Arial"/>
            </a:endParaRPr>
          </a:p>
          <a:p>
            <a:pPr marL="1092714">
              <a:spcBef>
                <a:spcPts val="99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=a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+...+a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k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i-k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spc="-1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2)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1752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Tα 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a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είναι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0 ή</a:t>
            </a:r>
            <a:r>
              <a:rPr sz="2904" spc="-31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endParaRPr sz="2904">
              <a:latin typeface="Arial"/>
              <a:cs typeface="Arial"/>
            </a:endParaRPr>
          </a:p>
          <a:p>
            <a:pPr marL="11527" marR="4611">
              <a:lnSpc>
                <a:spcPct val="130500"/>
              </a:lnSpc>
              <a:spcBef>
                <a:spcPts val="676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υλοποίηση γίνεται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χρήση της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XOR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(+) Ανεξάρτητη από την αρχιτεκτονική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του</a:t>
            </a:r>
            <a:endParaRPr sz="2904">
              <a:latin typeface="Arial"/>
              <a:cs typeface="Arial"/>
            </a:endParaRPr>
          </a:p>
          <a:p>
            <a:pPr marL="305453">
              <a:lnSpc>
                <a:spcPts val="3258"/>
              </a:lnSpc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υπολογιστή</a:t>
            </a:r>
            <a:endParaRPr sz="29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9490" y="603949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3403" y="5915008"/>
            <a:ext cx="2267174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(-)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Πολύ</a:t>
            </a:r>
            <a:r>
              <a:rPr sz="2904" spc="-6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αργή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70822" y="6027852"/>
            <a:ext cx="185569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25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</a:t>
            </a:r>
            <a:r>
              <a:rPr spc="-50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95349" y="197529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5349" y="255274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95349" y="3129052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95349" y="481416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9263" y="1715956"/>
            <a:ext cx="7436031" cy="511046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 marR="389020">
              <a:lnSpc>
                <a:spcPct val="130500"/>
              </a:lnSpc>
              <a:spcBef>
                <a:spcPts val="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Βελτίωση των ισοϋπόλοιπων γεννητριών  Ευρεία χρησιμοποίηση στην προσομοίωση  Βάση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Fibonacci</a:t>
            </a:r>
            <a:endParaRPr sz="2904">
              <a:latin typeface="Arial"/>
              <a:cs typeface="Arial"/>
            </a:endParaRPr>
          </a:p>
          <a:p>
            <a:pPr marL="567105">
              <a:spcBef>
                <a:spcPts val="1080"/>
              </a:spcBef>
              <a:tabLst>
                <a:tab pos="828180" algn="l"/>
              </a:tabLst>
            </a:pPr>
            <a:r>
              <a:rPr sz="1906" spc="103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n-1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+x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n-2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, 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=0,</a:t>
            </a:r>
            <a:r>
              <a:rPr sz="2541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178" baseline="-31250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=1</a:t>
            </a:r>
            <a:endParaRPr sz="2541">
              <a:latin typeface="Arial"/>
              <a:cs typeface="Arial"/>
            </a:endParaRPr>
          </a:p>
          <a:p>
            <a:pPr marL="567105">
              <a:spcBef>
                <a:spcPts val="1425"/>
              </a:spcBef>
              <a:tabLst>
                <a:tab pos="828180" algn="l"/>
              </a:tabLst>
            </a:pPr>
            <a:r>
              <a:rPr sz="2859" spc="156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0, 1, 1, 2, 3, 5, 8, 13, 21,</a:t>
            </a:r>
            <a:r>
              <a:rPr sz="2541" spc="2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...</a:t>
            </a:r>
            <a:endParaRPr sz="2541">
              <a:latin typeface="Arial"/>
              <a:cs typeface="Arial"/>
            </a:endParaRPr>
          </a:p>
          <a:p>
            <a:pPr marL="11527">
              <a:spcBef>
                <a:spcPts val="86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Γενική μορφή γεννήτριας: </a:t>
            </a:r>
            <a:r>
              <a:rPr sz="2904" spc="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6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904" spc="5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519" spc="6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2904" spc="172" dirty="0">
                <a:solidFill>
                  <a:srgbClr val="00007F"/>
                </a:solidFill>
                <a:latin typeface="Palatino Linotype"/>
                <a:cs typeface="Palatino Linotype"/>
              </a:rPr>
              <a:t>◊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spc="-21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>
              <a:latin typeface="Arial"/>
              <a:cs typeface="Arial"/>
            </a:endParaRPr>
          </a:p>
          <a:p>
            <a:pPr marL="567105">
              <a:spcBef>
                <a:spcPts val="1752"/>
              </a:spcBef>
            </a:pPr>
            <a:r>
              <a:rPr sz="3267" spc="177" baseline="9259" dirty="0">
                <a:solidFill>
                  <a:srgbClr val="FF6633"/>
                </a:solidFill>
                <a:latin typeface="Calibri"/>
                <a:cs typeface="Calibri"/>
              </a:rPr>
              <a:t>–</a:t>
            </a:r>
            <a:r>
              <a:rPr sz="3267" spc="524" baseline="9259" dirty="0">
                <a:solidFill>
                  <a:srgbClr val="FF6633"/>
                </a:solidFill>
                <a:latin typeface="Calibri"/>
                <a:cs typeface="Calibri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0&lt;j&lt;k</a:t>
            </a:r>
            <a:endParaRPr sz="2904">
              <a:latin typeface="Arial"/>
              <a:cs typeface="Arial"/>
            </a:endParaRPr>
          </a:p>
          <a:p>
            <a:pPr marL="1090409" marR="636840" indent="-523304">
              <a:lnSpc>
                <a:spcPts val="3258"/>
              </a:lnSpc>
              <a:spcBef>
                <a:spcPts val="1180"/>
              </a:spcBef>
            </a:pPr>
            <a:r>
              <a:rPr sz="3267" spc="177" baseline="11574" dirty="0">
                <a:solidFill>
                  <a:srgbClr val="FF6633"/>
                </a:solidFill>
                <a:latin typeface="Calibri"/>
                <a:cs typeface="Calibri"/>
              </a:rPr>
              <a:t>– </a:t>
            </a:r>
            <a:r>
              <a:rPr sz="2904" spc="82" dirty="0">
                <a:solidFill>
                  <a:srgbClr val="00007F"/>
                </a:solidFill>
                <a:latin typeface="Palatino Linotype"/>
                <a:cs typeface="Palatino Linotype"/>
              </a:rPr>
              <a:t>◊: </a:t>
            </a:r>
            <a:r>
              <a:rPr sz="2904" spc="-50" dirty="0">
                <a:solidFill>
                  <a:srgbClr val="00007F"/>
                </a:solidFill>
                <a:latin typeface="Palatino Linotype"/>
                <a:cs typeface="Palatino Linotype"/>
              </a:rPr>
              <a:t>τελεστής </a:t>
            </a:r>
            <a:r>
              <a:rPr sz="2904" spc="-64" dirty="0">
                <a:solidFill>
                  <a:srgbClr val="00007F"/>
                </a:solidFill>
                <a:latin typeface="Palatino Linotype"/>
                <a:cs typeface="Palatino Linotype"/>
              </a:rPr>
              <a:t>αριθμητικής </a:t>
            </a:r>
            <a:r>
              <a:rPr sz="2904" spc="-32" dirty="0">
                <a:solidFill>
                  <a:srgbClr val="00007F"/>
                </a:solidFill>
                <a:latin typeface="Palatino Linotype"/>
                <a:cs typeface="Palatino Linotype"/>
              </a:rPr>
              <a:t>ή </a:t>
            </a:r>
            <a:r>
              <a:rPr sz="2904" spc="5" dirty="0">
                <a:solidFill>
                  <a:srgbClr val="00007F"/>
                </a:solidFill>
                <a:latin typeface="Palatino Linotype"/>
                <a:cs typeface="Palatino Linotype"/>
              </a:rPr>
              <a:t>δυαδικής  </a:t>
            </a:r>
            <a:r>
              <a:rPr sz="2904" spc="-91" dirty="0">
                <a:solidFill>
                  <a:srgbClr val="00007F"/>
                </a:solidFill>
                <a:latin typeface="Palatino Linotype"/>
                <a:cs typeface="Palatino Linotype"/>
              </a:rPr>
              <a:t>πράξης</a:t>
            </a:r>
            <a:endParaRPr sz="2904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</a:t>
            </a:r>
            <a:r>
              <a:rPr spc="-50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49138" y="2903716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9138" y="415544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3051" y="2635158"/>
            <a:ext cx="6726026" cy="240177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643180" marR="1183774" indent="-631653">
              <a:lnSpc>
                <a:spcPct val="132600"/>
              </a:lnSpc>
              <a:spcBef>
                <a:spcPts val="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Προσθετικές γεννήτριες Fibonacci 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+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spc="-263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>
              <a:latin typeface="Arial"/>
              <a:cs typeface="Arial"/>
            </a:endParaRPr>
          </a:p>
          <a:p>
            <a:pPr marL="643180" marR="4611" indent="-631653">
              <a:lnSpc>
                <a:spcPct val="132600"/>
              </a:lnSpc>
              <a:spcBef>
                <a:spcPts val="617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Πολλαπλασιαστικές γεννήτριες Fibonacci 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519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*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519" spc="-6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2904" spc="-25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Γεννήτριες</a:t>
            </a:r>
            <a:r>
              <a:rPr spc="-50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653937" y="235938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3937" y="29368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3937" y="351314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3937" y="409059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53937" y="466805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7851" y="2100046"/>
            <a:ext cx="5809706" cy="2903131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 marR="828757">
              <a:lnSpc>
                <a:spcPct val="130500"/>
              </a:lnSpc>
              <a:spcBef>
                <a:spcPts val="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(+) Καλές στατιστικές ιδιότητες  (+) Μεγάλη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περίοδος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106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(+) Αποδοτική υλοποίηση</a:t>
            </a:r>
            <a:endParaRPr sz="2904">
              <a:latin typeface="Arial"/>
              <a:cs typeface="Arial"/>
            </a:endParaRPr>
          </a:p>
          <a:p>
            <a:pPr marL="11527" marR="4611">
              <a:lnSpc>
                <a:spcPts val="4547"/>
              </a:lnSpc>
              <a:spcBef>
                <a:spcPts val="32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(+) Δυνατότητα παραλληλοποίησης  (-) Εξάρτηση από το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σπόρο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15411" y="5927847"/>
            <a:ext cx="103734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solidFill>
                  <a:srgbClr val="3B3B3B"/>
                </a:solidFill>
                <a:latin typeface="Times New Roman"/>
                <a:cs typeface="Times New Roman"/>
              </a:rPr>
              <a:t>3</a:t>
            </a:r>
            <a:endParaRPr sz="127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Τυχαίοι</a:t>
            </a:r>
            <a:r>
              <a:rPr spc="-59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0C9C7A1C-D72C-20C6-0658-B18630DB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object 4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286652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102" y="4270402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52015" y="1750806"/>
            <a:ext cx="7520748" cy="47115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3372"/>
              </a:lnSpc>
              <a:spcBef>
                <a:spcPts val="91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Καταρχήν, δεν υπάρχει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έννοια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ενός</a:t>
            </a:r>
            <a:endParaRPr sz="2904">
              <a:latin typeface="Arial"/>
              <a:cs typeface="Arial"/>
            </a:endParaRPr>
          </a:p>
          <a:p>
            <a:pPr marL="305453">
              <a:lnSpc>
                <a:spcPts val="3372"/>
              </a:lnSpc>
            </a:pPr>
            <a:r>
              <a:rPr sz="2904" i="1" spc="-5" dirty="0">
                <a:solidFill>
                  <a:srgbClr val="00007F"/>
                </a:solidFill>
                <a:latin typeface="Arial"/>
                <a:cs typeface="Arial"/>
              </a:rPr>
              <a:t>μεμονωμένου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τυχαίου</a:t>
            </a:r>
            <a:r>
              <a:rPr sz="2904" spc="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αριθμού</a:t>
            </a:r>
            <a:endParaRPr sz="2904">
              <a:latin typeface="Arial"/>
              <a:cs typeface="Arial"/>
            </a:endParaRPr>
          </a:p>
          <a:p>
            <a:pPr marL="305453" marR="628772" indent="-293926">
              <a:lnSpc>
                <a:spcPts val="3258"/>
              </a:lnSpc>
              <a:spcBef>
                <a:spcPts val="1357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Μπορούμε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αναφερθούμε μόνο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σε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μια  </a:t>
            </a:r>
            <a:r>
              <a:rPr sz="2904" i="1" spc="-5" dirty="0">
                <a:solidFill>
                  <a:srgbClr val="00007F"/>
                </a:solidFill>
                <a:latin typeface="Arial"/>
                <a:cs typeface="Arial"/>
              </a:rPr>
              <a:t>ακολουθία 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αριθμών,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που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ακολουθούν μια συγκεκριμένη</a:t>
            </a:r>
            <a:r>
              <a:rPr sz="2904" spc="36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κατανομή</a:t>
            </a:r>
            <a:endParaRPr sz="2904">
              <a:latin typeface="Arial"/>
              <a:cs typeface="Arial"/>
            </a:endParaRPr>
          </a:p>
          <a:p>
            <a:pPr marL="305453" marR="277789" indent="-293926">
              <a:lnSpc>
                <a:spcPts val="3258"/>
              </a:lnSpc>
              <a:spcBef>
                <a:spcPts val="1280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Υπάρχουν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2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προσεγγίσεις για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τη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δημιουργία  τυχαίων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904">
              <a:latin typeface="Arial"/>
              <a:cs typeface="Arial"/>
            </a:endParaRPr>
          </a:p>
          <a:p>
            <a:pPr marL="1090409" marR="4611" indent="-523304">
              <a:lnSpc>
                <a:spcPts val="2841"/>
              </a:lnSpc>
              <a:spcBef>
                <a:spcPts val="128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Μη-προβλέψιμης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μη-αναπαραγώγιμη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πηγή  τυχαιότητας</a:t>
            </a:r>
            <a:endParaRPr sz="2541">
              <a:latin typeface="Arial"/>
              <a:cs typeface="Arial"/>
            </a:endParaRPr>
          </a:p>
          <a:p>
            <a:pPr marL="1090409" indent="-523304">
              <a:spcBef>
                <a:spcPts val="74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Μαθηματικός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αλγόριθμος</a:t>
            </a:r>
            <a:endParaRPr sz="25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  <a:tabLst>
                <a:tab pos="1336500" algn="l"/>
              </a:tabLst>
            </a:pPr>
            <a:r>
              <a:rPr spc="-5" dirty="0"/>
              <a:t>Πηγή	τυχαιότητας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48986" rIns="0" bIns="0" rtlCol="0" anchor="ctr">
            <a:spAutoFit/>
          </a:bodyPr>
          <a:lstStyle/>
          <a:p>
            <a:pPr marL="953820" marR="44953" indent="-293926">
              <a:lnSpc>
                <a:spcPts val="3258"/>
              </a:lnSpc>
              <a:spcBef>
                <a:spcPts val="386"/>
              </a:spcBef>
            </a:pPr>
            <a:r>
              <a:rPr spc="-5" dirty="0"/>
              <a:t>Τέτοιες πηγές μπορούν </a:t>
            </a:r>
            <a:r>
              <a:rPr dirty="0"/>
              <a:t>να </a:t>
            </a:r>
            <a:r>
              <a:rPr spc="-5" dirty="0"/>
              <a:t>βρεθούν στη φύση  </a:t>
            </a:r>
            <a:r>
              <a:rPr dirty="0"/>
              <a:t>ή να </a:t>
            </a:r>
            <a:r>
              <a:rPr spc="-5" dirty="0"/>
              <a:t>δημιουργηθούν μέσω hardware </a:t>
            </a:r>
            <a:r>
              <a:rPr dirty="0"/>
              <a:t>ή  </a:t>
            </a:r>
            <a:r>
              <a:rPr spc="-5" dirty="0"/>
              <a:t>software</a:t>
            </a:r>
          </a:p>
          <a:p>
            <a:pPr marL="1738776" marR="408039" indent="-523304">
              <a:lnSpc>
                <a:spcPts val="2832"/>
              </a:lnSpc>
              <a:spcBef>
                <a:spcPts val="1298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476547" algn="l"/>
                <a:tab pos="1477124" algn="l"/>
              </a:tabLst>
            </a:pPr>
            <a:r>
              <a:rPr sz="2541" spc="-5" dirty="0"/>
              <a:t>Χρόνος μεταξύ διαδοχικών εκπομπών  σωματιδίων κατά τη ραδιενεργό</a:t>
            </a:r>
            <a:r>
              <a:rPr sz="2541" spc="-45" dirty="0"/>
              <a:t> </a:t>
            </a:r>
            <a:r>
              <a:rPr sz="2541" spc="-5" dirty="0"/>
              <a:t>διάσπαση</a:t>
            </a:r>
            <a:endParaRPr sz="2541"/>
          </a:p>
          <a:p>
            <a:pPr marL="1738776" indent="-523304">
              <a:spcBef>
                <a:spcPts val="74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476547" algn="l"/>
                <a:tab pos="1477124" algn="l"/>
              </a:tabLst>
            </a:pPr>
            <a:r>
              <a:rPr sz="2541" dirty="0"/>
              <a:t>Ο </a:t>
            </a:r>
            <a:r>
              <a:rPr sz="2541" spc="-5" dirty="0"/>
              <a:t>θερμικός θόρυβος σε μια</a:t>
            </a:r>
            <a:r>
              <a:rPr sz="2541" spc="-23" dirty="0"/>
              <a:t> </a:t>
            </a:r>
            <a:r>
              <a:rPr sz="2541" spc="-5" dirty="0"/>
              <a:t>δίοδο</a:t>
            </a:r>
            <a:endParaRPr sz="2541"/>
          </a:p>
          <a:p>
            <a:pPr marL="1738776" marR="4611" indent="-523304">
              <a:lnSpc>
                <a:spcPts val="2832"/>
              </a:lnSpc>
              <a:spcBef>
                <a:spcPts val="108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476547" algn="l"/>
                <a:tab pos="1477124" algn="l"/>
              </a:tabLst>
            </a:pPr>
            <a:r>
              <a:rPr sz="2541" spc="-5" dirty="0"/>
              <a:t>Παρατήρηση ανθρώπινης δραστηριότητας π.χ.  στο πληκτρολόγιο </a:t>
            </a:r>
            <a:r>
              <a:rPr sz="2541" dirty="0"/>
              <a:t>ή </a:t>
            </a:r>
            <a:r>
              <a:rPr sz="2541" spc="-5" dirty="0"/>
              <a:t>στο ποντίκι ενός  </a:t>
            </a:r>
            <a:r>
              <a:rPr sz="2541" spc="-9" dirty="0"/>
              <a:t>υπολογιστή</a:t>
            </a:r>
            <a:endParaRPr sz="2541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Αληθινά τυχαίοι</a:t>
            </a:r>
            <a:r>
              <a:rPr spc="-45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BD171613-E5A3-ED25-5E27-B80DEAFA2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286652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393384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016" y="1750806"/>
            <a:ext cx="7115030" cy="3578251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12103" indent="-293926">
              <a:lnSpc>
                <a:spcPts val="3258"/>
              </a:lnSpc>
              <a:spcBef>
                <a:spcPts val="386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Το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αποτέλεσμα τέτοιων πηγών τυχαιότητας  είναι </a:t>
            </a:r>
            <a:r>
              <a:rPr sz="2904" i="1" spc="-5" dirty="0">
                <a:solidFill>
                  <a:srgbClr val="00007F"/>
                </a:solidFill>
                <a:latin typeface="Arial"/>
                <a:cs typeface="Arial"/>
              </a:rPr>
              <a:t>αληθινά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τυχαίοι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99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Ιδανικοί για εφαρμογές π.χ.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κρυπτογραφίας</a:t>
            </a:r>
            <a:endParaRPr sz="2904">
              <a:latin typeface="Arial"/>
              <a:cs typeface="Arial"/>
            </a:endParaRPr>
          </a:p>
          <a:p>
            <a:pPr marL="828757" indent="-261652">
              <a:spcBef>
                <a:spcPts val="108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Αδυναμία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πρόβλεψης/αναπαραγωγής</a:t>
            </a:r>
            <a:endParaRPr sz="2541">
              <a:latin typeface="Arial"/>
              <a:cs typeface="Arial"/>
            </a:endParaRPr>
          </a:p>
          <a:p>
            <a:pPr marL="11527">
              <a:spcBef>
                <a:spcPts val="789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Ακατάλληλοι για την προσομοίωση</a:t>
            </a:r>
            <a:endParaRPr sz="2904">
              <a:latin typeface="Arial"/>
              <a:cs typeface="Arial"/>
            </a:endParaRPr>
          </a:p>
          <a:p>
            <a:pPr marL="828757" indent="-261652">
              <a:spcBef>
                <a:spcPts val="108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Αδυναμία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αναπαραγωγής</a:t>
            </a:r>
            <a:endParaRPr sz="2541">
              <a:latin typeface="Arial"/>
              <a:cs typeface="Arial"/>
            </a:endParaRPr>
          </a:p>
          <a:p>
            <a:pPr marL="828757" indent="-261652">
              <a:spcBef>
                <a:spcPts val="817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Κόστος</a:t>
            </a:r>
            <a:r>
              <a:rPr sz="2541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δημιουργίας/αποθήκευσης</a:t>
            </a:r>
            <a:endParaRPr sz="25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Ψευδο-τυχαίοι</a:t>
            </a:r>
            <a:r>
              <a:rPr spc="-41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71492F45-97A4-5AAA-86F5-7F8CCD018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294260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393384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016" y="1592735"/>
            <a:ext cx="7443522" cy="3970269"/>
          </a:xfrm>
          <a:prstGeom prst="rect">
            <a:avLst/>
          </a:prstGeom>
        </p:spPr>
        <p:txBody>
          <a:bodyPr vert="horz" wrap="square" lIns="0" tIns="169433" rIns="0" bIns="0" rtlCol="0">
            <a:spAutoFit/>
          </a:bodyPr>
          <a:lstStyle/>
          <a:p>
            <a:pPr marL="11527">
              <a:spcBef>
                <a:spcPts val="133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Εναλλακτική προσέγγιση</a:t>
            </a:r>
            <a:endParaRPr sz="2904">
              <a:latin typeface="Arial"/>
              <a:cs typeface="Arial"/>
            </a:endParaRPr>
          </a:p>
          <a:p>
            <a:pPr marL="1090409" indent="-523304">
              <a:spcBef>
                <a:spcPts val="1089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Μαθηματικός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αλγόριθμος</a:t>
            </a:r>
            <a:endParaRPr sz="2541">
              <a:latin typeface="Arial"/>
              <a:cs typeface="Arial"/>
            </a:endParaRPr>
          </a:p>
          <a:p>
            <a:pPr marL="305453" marR="495640" indent="-293926">
              <a:lnSpc>
                <a:spcPts val="3258"/>
              </a:lnSpc>
              <a:spcBef>
                <a:spcPts val="1080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Εύκολη ανάπτυξη προγράμματος που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να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παράγει μια ακολουθία τυχαίων</a:t>
            </a:r>
            <a:r>
              <a:rPr sz="2904" spc="-27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989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Ντετερμινιστική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δημιουργία</a:t>
            </a:r>
            <a:endParaRPr sz="2904">
              <a:latin typeface="Arial"/>
              <a:cs typeface="Arial"/>
            </a:endParaRPr>
          </a:p>
          <a:p>
            <a:pPr marL="1090409" marR="4611" indent="-523304">
              <a:lnSpc>
                <a:spcPct val="93000"/>
              </a:lnSpc>
              <a:spcBef>
                <a:spcPts val="1293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180" algn="l"/>
                <a:tab pos="828757" algn="l"/>
              </a:tabLst>
            </a:pP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Δεδομένου ενός σημείου εκκίνησης (σπόρος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–  seed), κάθε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φορά που </a:t>
            </a:r>
            <a:r>
              <a:rPr sz="2541" spc="-9" dirty="0">
                <a:solidFill>
                  <a:srgbClr val="00007F"/>
                </a:solidFill>
                <a:latin typeface="Arial"/>
                <a:cs typeface="Arial"/>
              </a:rPr>
              <a:t>εκτελείται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ο 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αλγόριθμος δημιουργείται </a:t>
            </a:r>
            <a:r>
              <a:rPr sz="2541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ίδια</a:t>
            </a:r>
            <a:r>
              <a:rPr sz="2541" spc="-32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541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endParaRPr sz="254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Ψευδο-τυχαίοι</a:t>
            </a:r>
            <a:r>
              <a:rPr spc="-41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328031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3127" y="1748955"/>
            <a:ext cx="8670408" cy="3020791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4611" indent="-293926">
              <a:lnSpc>
                <a:spcPts val="3258"/>
              </a:lnSpc>
              <a:spcBef>
                <a:spcPts val="3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Για αυτό οι αριθμοί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παράγονται από  τέτοιες διαδικασίες καλούνται 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ψευδο-τυχαίοι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2904" dirty="0">
              <a:latin typeface="Arial"/>
              <a:cs typeface="Arial"/>
            </a:endParaRPr>
          </a:p>
          <a:p>
            <a:pPr marL="11527">
              <a:spcBef>
                <a:spcPts val="994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Κατάλληλοι για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προσομοίωση</a:t>
            </a:r>
            <a:endParaRPr sz="2904" dirty="0">
              <a:latin typeface="Arial"/>
              <a:cs typeface="Arial"/>
            </a:endParaRPr>
          </a:p>
          <a:p>
            <a:pPr marL="1090409" indent="-523304">
              <a:spcBef>
                <a:spcPts val="1053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757" algn="l"/>
              </a:tabLst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Δυνατότητα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αναπαραγωγής</a:t>
            </a:r>
            <a:endParaRPr sz="2904" dirty="0">
              <a:latin typeface="Arial"/>
              <a:cs typeface="Arial"/>
            </a:endParaRPr>
          </a:p>
          <a:p>
            <a:pPr marL="1090409" marR="1039692" indent="-523304">
              <a:lnSpc>
                <a:spcPts val="3248"/>
              </a:lnSpc>
              <a:spcBef>
                <a:spcPts val="1112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828757" algn="l"/>
              </a:tabLst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Λειτουργία κατ' απαίτηση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→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μικρό  κόστος</a:t>
            </a:r>
            <a:endParaRPr sz="2904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526" rIns="0" bIns="0" rtlCol="0" anchor="b">
            <a:spAutoFit/>
          </a:bodyPr>
          <a:lstStyle/>
          <a:p>
            <a:pPr marL="11527">
              <a:spcBef>
                <a:spcPts val="91"/>
              </a:spcBef>
            </a:pPr>
            <a:r>
              <a:rPr spc="-5" dirty="0"/>
              <a:t>Ομοιόμορφη κατανομή στο</a:t>
            </a:r>
            <a:r>
              <a:rPr spc="-59" dirty="0"/>
              <a:t> </a:t>
            </a:r>
            <a:r>
              <a:rPr spc="-5" dirty="0"/>
              <a:t>[0,1]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838CA720-A9C8-DD94-3E1B-79ADE2AE0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328031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4684187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2015" y="1750807"/>
            <a:ext cx="7491933" cy="3895774"/>
          </a:xfrm>
          <a:prstGeom prst="rect">
            <a:avLst/>
          </a:prstGeom>
        </p:spPr>
        <p:txBody>
          <a:bodyPr vert="horz" wrap="square" lIns="0" tIns="48986" rIns="0" bIns="0" rtlCol="0">
            <a:spAutoFit/>
          </a:bodyPr>
          <a:lstStyle/>
          <a:p>
            <a:pPr marL="305453" marR="4611" indent="-293926">
              <a:lnSpc>
                <a:spcPts val="3258"/>
              </a:lnSpc>
              <a:spcBef>
                <a:spcPts val="386"/>
              </a:spcBef>
            </a:pP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γεννήτριες τυχαίων αριθμών δημιουργούν  (ψευδο)τυχαίους αριθμούς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ακολουθούν  την ομοιόμορφη κατανομή στο</a:t>
            </a:r>
            <a:r>
              <a:rPr sz="2904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[0,1]</a:t>
            </a:r>
            <a:endParaRPr sz="2904">
              <a:latin typeface="Arial"/>
              <a:cs typeface="Arial"/>
            </a:endParaRPr>
          </a:p>
          <a:p>
            <a:pPr marL="305453" marR="330235" indent="-293926">
              <a:lnSpc>
                <a:spcPct val="93400"/>
              </a:lnSpc>
              <a:spcBef>
                <a:spcPts val="1221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(Ψευδο)τυχαίοι αριθμοί κατανεμημένη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με 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οποιαδήποτε άλλη κατανομή προκύπτουν 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βάση μια τέτοια</a:t>
            </a:r>
            <a:r>
              <a:rPr sz="2904" spc="-18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106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Για λόγους απλότητας από εδώ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στο</a:t>
            </a:r>
            <a:r>
              <a:rPr sz="2904" spc="-9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εξής</a:t>
            </a:r>
            <a:endParaRPr sz="2904">
              <a:latin typeface="Arial"/>
              <a:cs typeface="Arial"/>
            </a:endParaRPr>
          </a:p>
          <a:p>
            <a:pPr marL="113536">
              <a:spcBef>
                <a:spcPts val="1062"/>
              </a:spcBef>
            </a:pP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ψευδο-τυχαίοι αριθμοί=τυχαίοι</a:t>
            </a:r>
            <a:r>
              <a:rPr sz="2904" b="1" spc="-32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b="1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088" rIns="0" bIns="0" rtlCol="0" anchor="b">
            <a:spAutoFit/>
          </a:bodyPr>
          <a:lstStyle/>
          <a:p>
            <a:pPr marL="1122107" marR="4611" indent="-1111157">
              <a:lnSpc>
                <a:spcPts val="4048"/>
              </a:lnSpc>
              <a:spcBef>
                <a:spcPts val="481"/>
              </a:spcBef>
            </a:pPr>
            <a:r>
              <a:rPr sz="3630" spc="-9" dirty="0"/>
              <a:t>Επιθυμητές </a:t>
            </a:r>
            <a:r>
              <a:rPr sz="3630" spc="-5" dirty="0"/>
              <a:t>ιδιότητες τυχαίων </a:t>
            </a:r>
            <a:r>
              <a:rPr sz="3630" spc="-9" dirty="0"/>
              <a:t>αριθμών </a:t>
            </a:r>
            <a:r>
              <a:rPr sz="3630" dirty="0"/>
              <a:t>/  </a:t>
            </a:r>
            <a:r>
              <a:rPr sz="3630" spc="-5" dirty="0"/>
              <a:t>γεννητριών τυχαίων</a:t>
            </a:r>
            <a:r>
              <a:rPr sz="3630" dirty="0"/>
              <a:t> </a:t>
            </a:r>
            <a:r>
              <a:rPr sz="3630" spc="-9" dirty="0"/>
              <a:t>αριθμών</a:t>
            </a:r>
            <a:endParaRPr sz="3630"/>
          </a:p>
        </p:txBody>
      </p:sp>
      <p:sp>
        <p:nvSpPr>
          <p:cNvPr id="13" name="Θέση περιεχομένου 12">
            <a:extLst>
              <a:ext uri="{FF2B5EF4-FFF2-40B4-BE49-F238E27FC236}">
                <a16:creationId xmlns:a16="http://schemas.microsoft.com/office/drawing/2014/main" id="{6D1F7D9D-7795-8752-23D0-8D9BEA66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400" b="0" i="0" kern="1200">
                <a:solidFill>
                  <a:srgbClr val="3B3B3B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lang="el-GR" smtClean="0"/>
              <a:pPr marL="115570">
                <a:lnSpc>
                  <a:spcPts val="1630"/>
                </a:lnSpc>
              </a:pPr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58102" y="187528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8102" y="2452744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3029047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102" y="3606501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58102" y="4183957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8102" y="4760259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58102" y="533771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36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316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2015" y="1615952"/>
            <a:ext cx="5874252" cy="4093970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 marR="1305955">
              <a:lnSpc>
                <a:spcPct val="130500"/>
              </a:lnSpc>
              <a:spcBef>
                <a:spcPts val="86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Ομοιόμορφα κατανεμημένοι  Στατιστικά</a:t>
            </a:r>
            <a:r>
              <a:rPr sz="2904" spc="-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ανεξάρτητοι</a:t>
            </a:r>
            <a:endParaRPr sz="2904">
              <a:latin typeface="Arial"/>
              <a:cs typeface="Arial"/>
            </a:endParaRPr>
          </a:p>
          <a:p>
            <a:pPr marL="11527" marR="772277">
              <a:lnSpc>
                <a:spcPct val="130300"/>
              </a:lnSpc>
              <a:spcBef>
                <a:spcPts val="9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Με δυνατότητα αναπαραγωγής  Μη-επαναλαμβανόμενοι  Μεγάλη ταχύτητα παραγωγής  Μικρός αποθηκευτικός χώρος</a:t>
            </a:r>
            <a:endParaRPr sz="2904">
              <a:latin typeface="Arial"/>
              <a:cs typeface="Arial"/>
            </a:endParaRPr>
          </a:p>
          <a:p>
            <a:pPr marL="11527">
              <a:spcBef>
                <a:spcPts val="1062"/>
              </a:spcBef>
            </a:pP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Μεγάλος κύκλος</a:t>
            </a:r>
            <a:r>
              <a:rPr sz="290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904" spc="-5" dirty="0">
                <a:solidFill>
                  <a:srgbClr val="00007F"/>
                </a:solidFill>
                <a:latin typeface="Arial"/>
                <a:cs typeface="Arial"/>
              </a:rPr>
              <a:t>επαναληψιμότητας</a:t>
            </a:r>
            <a:endParaRPr sz="290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Μέρισμ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TM03457464[[fn=Μέρισμα]]</Template>
  <TotalTime>46</TotalTime>
  <Words>1258</Words>
  <Application>Microsoft Office PowerPoint</Application>
  <PresentationFormat>Ευρεία οθόνη</PresentationFormat>
  <Paragraphs>286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Palatino Linotype</vt:lpstr>
      <vt:lpstr>Segoe UI</vt:lpstr>
      <vt:lpstr>Times New Roman</vt:lpstr>
      <vt:lpstr>Wingdings 2</vt:lpstr>
      <vt:lpstr>Μέρισμα</vt:lpstr>
      <vt:lpstr>Γεννήτριες Τυχαίων Αριθμών  Παραδείγματα</vt:lpstr>
      <vt:lpstr>Χρήση / Αναγκαιότητα</vt:lpstr>
      <vt:lpstr>Τυχαίοι αριθμοί</vt:lpstr>
      <vt:lpstr>Πηγή τυχαιότητας</vt:lpstr>
      <vt:lpstr>Αληθινά τυχαίοι αριθμοί</vt:lpstr>
      <vt:lpstr>Ψευδο-τυχαίοι αριθμοί</vt:lpstr>
      <vt:lpstr>Ψευδο-τυχαίοι αριθμοί</vt:lpstr>
      <vt:lpstr>Ομοιόμορφη κατανομή στο [0,1]</vt:lpstr>
      <vt:lpstr>Επιθυμητές ιδιότητες τυχαίων αριθμών /  γεννητριών τυχαίων αριθμών</vt:lpstr>
      <vt:lpstr>Γεννήτριες μεσαίων τετραγώνων</vt:lpstr>
      <vt:lpstr>Γεννήτριες μεσαίων τετραγώνων</vt:lpstr>
      <vt:lpstr>Παράδειγμα γεννήτριας μεσαίων  τετραγώνων</vt:lpstr>
      <vt:lpstr>Γεννήτριες μεσαίων τετραγώνων</vt:lpstr>
      <vt:lpstr>Γραμμικές Ισοϋπόλοιπες γεννήτριες</vt:lpstr>
      <vt:lpstr>Γραμμικές Ισοϋπόλοιπες γεννήτριες</vt:lpstr>
      <vt:lpstr>Γραμμικές Ισοϋπόλοιπες γεννήτριες</vt:lpstr>
      <vt:lpstr>Μικτές/Πολλαπλασιαστικές Γ.Ι.Γ.</vt:lpstr>
      <vt:lpstr>Τυχαίοι αριθμοί στο U[0,1]</vt:lpstr>
      <vt:lpstr>Περίοδος</vt:lpstr>
      <vt:lpstr>Υλοποίηση μιας Γ.Ι.Γ.</vt:lpstr>
      <vt:lpstr>Παράδειγμα</vt:lpstr>
      <vt:lpstr>Γενική ισοϋπόλοιπη μέθοδος</vt:lpstr>
      <vt:lpstr>Γενική ισοϋπόλοιπη μέθοδος</vt:lpstr>
      <vt:lpstr>Γεννήτριες Tausworthe</vt:lpstr>
      <vt:lpstr>Γεννήτριες Fibonacci</vt:lpstr>
      <vt:lpstr>Γεννήτριες Fibonacci</vt:lpstr>
      <vt:lpstr>Γεννήτριες Fibonacci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CHRISTOS ANTONOPOULOS</dc:creator>
  <cp:lastModifiedBy>CHRISTOS ANTONOPOULOS</cp:lastModifiedBy>
  <cp:revision>6</cp:revision>
  <dcterms:created xsi:type="dcterms:W3CDTF">2022-10-22T21:38:21Z</dcterms:created>
  <dcterms:modified xsi:type="dcterms:W3CDTF">2023-05-07T15:40:55Z</dcterms:modified>
</cp:coreProperties>
</file>