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271" r:id="rId3"/>
    <p:sldId id="287" r:id="rId4"/>
    <p:sldId id="304" r:id="rId5"/>
    <p:sldId id="288" r:id="rId6"/>
    <p:sldId id="289" r:id="rId7"/>
    <p:sldId id="290" r:id="rId8"/>
    <p:sldId id="291" r:id="rId9"/>
    <p:sldId id="292" r:id="rId10"/>
    <p:sldId id="297" r:id="rId11"/>
    <p:sldId id="296" r:id="rId12"/>
    <p:sldId id="295" r:id="rId13"/>
    <p:sldId id="298" r:id="rId14"/>
    <p:sldId id="293" r:id="rId15"/>
    <p:sldId id="294" r:id="rId16"/>
    <p:sldId id="299" r:id="rId17"/>
    <p:sldId id="301" r:id="rId18"/>
    <p:sldId id="303" r:id="rId19"/>
    <p:sldId id="284" r:id="rId20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DE390-DA7E-4E32-94AB-D755AD7E3F6D}" type="datetimeFigureOut">
              <a:rPr lang="el-GR" smtClean="0"/>
              <a:pPr/>
              <a:t>25/11/2021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9BB7-04A5-4407-B9FD-FF93E26FC4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37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A5D88-36F3-4285-9316-80F48598337F}" type="datetimeFigureOut">
              <a:rPr lang="el-GR" smtClean="0"/>
              <a:pPr/>
              <a:t>25/11/2021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74A23-E8C8-4BCE-AC09-6A5C9B1CFD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19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pPr rtl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019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εικόνας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Κάντε κλικ για επεξεργασία του στυλ τίτλου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.petropoulos@uop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Θέση εικόνας 19" descr="Κοντινό πλάνο δέντρου&#10;&#10;Περιγραφή που δημιουργήθηκε με υψηλή αξιοπιστία">
            <a:extLst>
              <a:ext uri="{FF2B5EF4-FFF2-40B4-BE49-F238E27FC236}">
                <a16:creationId xmlns:a16="http://schemas.microsoft.com/office/drawing/2014/main" xmlns="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8" y="357351"/>
            <a:ext cx="6863255" cy="1639615"/>
          </a:xfrm>
        </p:spPr>
        <p:txBody>
          <a:bodyPr rtlCol="0"/>
          <a:lstStyle/>
          <a:p>
            <a:pPr algn="ctr"/>
            <a:r>
              <a:rPr lang="el-GR" sz="2800" dirty="0" smtClean="0"/>
              <a:t>ΠΑΝΕΠΙΣΤΗΜΙΟ    ΠΕΛΟΠΟΝΝΗΣΟΥ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 </a:t>
            </a:r>
            <a:r>
              <a:rPr lang="el-GR" sz="2400" dirty="0" smtClean="0"/>
              <a:t>ΣΧΟΛΗ   ΓΕΩΠΟΝΙΑΣ   &amp;   ΤΡΟΦΙΜΩΝ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400" dirty="0" smtClean="0"/>
              <a:t>Τμήμα    Γεωπονίας </a:t>
            </a:r>
            <a:endParaRPr lang="el-GR" sz="24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E59089BD-A05A-4E28-AFD9-50A72EA8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68" y="2015415"/>
            <a:ext cx="4286578" cy="45719"/>
          </a:xfrm>
          <a:prstGeom prst="rect">
            <a:avLst/>
          </a:prstGeom>
        </p:spPr>
      </p:pic>
      <p:sp>
        <p:nvSpPr>
          <p:cNvPr id="7" name="Υπότιτλος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72" y="3752194"/>
            <a:ext cx="4582511" cy="1828799"/>
          </a:xfrm>
        </p:spPr>
        <p:txBody>
          <a:bodyPr rtlCol="0">
            <a:normAutofit fontScale="85000" lnSpcReduction="10000"/>
          </a:bodyPr>
          <a:lstStyle/>
          <a:p>
            <a:pPr algn="ctr" rtl="0"/>
            <a:r>
              <a:rPr lang="el-GR" sz="1800" b="1" dirty="0" smtClean="0"/>
              <a:t>Αγροτική Πολιτική</a:t>
            </a:r>
          </a:p>
          <a:p>
            <a:pPr algn="ctr" rtl="0"/>
            <a:r>
              <a:rPr lang="el-GR" sz="1800" b="1" dirty="0" smtClean="0"/>
              <a:t>Διάλεξη </a:t>
            </a:r>
            <a:r>
              <a:rPr lang="en-US" sz="1800" b="1" dirty="0" smtClean="0"/>
              <a:t>5</a:t>
            </a:r>
            <a:r>
              <a:rPr lang="el-GR" sz="1800" b="1" dirty="0" smtClean="0"/>
              <a:t> </a:t>
            </a:r>
          </a:p>
          <a:p>
            <a:pPr algn="ctr" rtl="0"/>
            <a:endParaRPr lang="el-GR" sz="1800" dirty="0" smtClean="0"/>
          </a:p>
          <a:p>
            <a:pPr algn="ctr"/>
            <a:r>
              <a:rPr lang="el-GR" sz="1800" dirty="0" smtClean="0"/>
              <a:t>Δρ Δημήτριος Π. Πετρόπουλος</a:t>
            </a:r>
          </a:p>
          <a:p>
            <a:pPr algn="ctr"/>
            <a:r>
              <a:rPr lang="el-GR" sz="1600" dirty="0" smtClean="0"/>
              <a:t>Αναπληρωτής Καθηγητής «Γεωργικής Οικονομίας»</a:t>
            </a:r>
          </a:p>
          <a:p>
            <a:pPr rtl="0"/>
            <a:endParaRPr lang="el-GR" dirty="0" smtClean="0"/>
          </a:p>
          <a:p>
            <a:pPr rtl="0"/>
            <a:endParaRPr lang="el-GR" dirty="0"/>
          </a:p>
        </p:txBody>
      </p:sp>
      <p:sp>
        <p:nvSpPr>
          <p:cNvPr id="47" name="Ελεύθερη σχεδίαση: Σχήμα 46">
            <a:extLst>
              <a:ext uri="{FF2B5EF4-FFF2-40B4-BE49-F238E27FC236}">
                <a16:creationId xmlns:a16="http://schemas.microsoft.com/office/drawing/2014/main" xmlns="" id="{B6D0B8EE-8E06-4051-87BF-62C153F3FBBB}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91880" cy="13208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Αρχική μορφή της έκτασης και μορφή των αγροτεμαχίων</a:t>
            </a:r>
            <a:endParaRPr lang="el-GR" sz="3200" dirty="0"/>
          </a:p>
        </p:txBody>
      </p:sp>
      <p:pic>
        <p:nvPicPr>
          <p:cNvPr id="3074" name="Picture 2" descr="C:\ΜΑΘΗΜΑΤΑ\ΑΓΡΟΤΙΚΗ ΠΟΛΙΤΙΚΗ\ΔΙΑΦΑΝΕΙΕΣ\Screenshot_20201203_0006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379075" y="-110360"/>
            <a:ext cx="4162097" cy="785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39328" cy="13208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Η έκταση υπό αναδασμό μετά την αξιολόγηση των αγροτεμαχίων</a:t>
            </a:r>
            <a:endParaRPr lang="el-GR" sz="3200" dirty="0"/>
          </a:p>
        </p:txBody>
      </p:sp>
      <p:pic>
        <p:nvPicPr>
          <p:cNvPr id="2050" name="Picture 2" descr="C:\ΜΑΘΗΜΑΤΑ\ΑΓΡΟΤΙΚΗ ΠΟΛΙΤΙΚΗ\ΔΙΑΦΑΝΕΙΕΣ\Screenshot_20201203_0005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568261" y="36783"/>
            <a:ext cx="4056998" cy="7788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1576" cy="13208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Τελική μορφή της έκτασης μετά την εφαρμογή του αναδασμού</a:t>
            </a:r>
            <a:endParaRPr lang="el-GR" sz="3200" dirty="0"/>
          </a:p>
        </p:txBody>
      </p:sp>
      <p:pic>
        <p:nvPicPr>
          <p:cNvPr id="1026" name="Picture 2" descr="C:\ΜΑΘΗΜΑΤΑ\ΑΓΡΟΤΙΚΗ ΠΟΛΙΤΙΚΗ\ΔΙΑΦΑΝΕΙΕΣ\Screenshot_20201203_0004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557751" y="-320569"/>
            <a:ext cx="4225162" cy="8271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131"/>
          </a:xfrm>
        </p:spPr>
        <p:txBody>
          <a:bodyPr/>
          <a:lstStyle/>
          <a:p>
            <a:pPr algn="ctr"/>
            <a:r>
              <a:rPr lang="el-GR" dirty="0" smtClean="0"/>
              <a:t>Πλεονεκτήματα αναδασμού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1639615"/>
            <a:ext cx="8596668" cy="4401748"/>
          </a:xfrm>
        </p:spPr>
        <p:txBody>
          <a:bodyPr/>
          <a:lstStyle/>
          <a:p>
            <a:r>
              <a:rPr lang="el-GR" dirty="0" smtClean="0"/>
              <a:t>Μείωση του κόστους μεταφοράς των παραγωγικών συντελεστών</a:t>
            </a:r>
          </a:p>
          <a:p>
            <a:r>
              <a:rPr lang="el-GR" dirty="0" smtClean="0"/>
              <a:t>Μείωση της απαιτούμενης εργασίας</a:t>
            </a:r>
          </a:p>
          <a:p>
            <a:r>
              <a:rPr lang="el-GR" dirty="0" smtClean="0"/>
              <a:t>Εκμηχάνιση της αγροτικής εκμετάλλευσης</a:t>
            </a:r>
          </a:p>
          <a:p>
            <a:r>
              <a:rPr lang="el-GR" dirty="0" smtClean="0"/>
              <a:t>Είναι  δυνατή η κατασκευή ατομικών εγγειοβελτιωτικών έργων</a:t>
            </a:r>
          </a:p>
          <a:p>
            <a:r>
              <a:rPr lang="el-GR" dirty="0" smtClean="0"/>
              <a:t>Ευκολότερη και αποτελεσματικότερη επίβλεψη της αγροτικής παραγωγής</a:t>
            </a:r>
          </a:p>
          <a:p>
            <a:r>
              <a:rPr lang="el-GR" dirty="0" smtClean="0"/>
              <a:t>Εξοικονόμηση καλλιεργήσιμου εδάφους</a:t>
            </a:r>
          </a:p>
          <a:p>
            <a:r>
              <a:rPr lang="el-GR" dirty="0" smtClean="0"/>
              <a:t>Μείωση του κόστους μεταφοράς των αγροτικών προϊόντων από τα χωράφια στην αγορά-</a:t>
            </a:r>
            <a:r>
              <a:rPr lang="el-GR" dirty="0" err="1" smtClean="0"/>
              <a:t>διαλογητήρια</a:t>
            </a:r>
            <a:r>
              <a:rPr lang="el-GR" dirty="0" smtClean="0"/>
              <a:t>-συσκευαστήρια – εργοστάσια μεταποίησης κλπ</a:t>
            </a:r>
          </a:p>
          <a:p>
            <a:r>
              <a:rPr lang="el-GR" dirty="0" smtClean="0"/>
              <a:t>Αύξηση του γεωργικού εισοδήματος   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Εθνικό κτηματολόγιο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Βελτίωση της παραγωγικότητας του εδάφους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δείκτης παραγωγικής ποιότητας τους εδάφους διακρίνεται σε </a:t>
            </a:r>
            <a:r>
              <a:rPr lang="en-US" smtClean="0"/>
              <a:t>5</a:t>
            </a:r>
            <a:r>
              <a:rPr lang="el-GR" smtClean="0"/>
              <a:t> </a:t>
            </a:r>
            <a:r>
              <a:rPr lang="el-GR" dirty="0" smtClean="0"/>
              <a:t>ομάδες: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Οπτικούς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Φυσικούς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Χημικούς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Βιολογικούς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Βιοχημικούς </a:t>
            </a:r>
          </a:p>
          <a:p>
            <a:pPr>
              <a:buFont typeface="+mj-lt"/>
              <a:buAutoNum type="arabicPeriod"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Η παραγωγικότητα του εδάφους είναι η σχέση μεταξύ των δημιουργούμενων αγροτικών προϊόντων από ένα σύστημα παραγωγής και των μέσων παραγωγής που είναι απαραίτητες για την δημιουργία αυτών των προϊόντων  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1990" cy="1320800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/>
              <a:t>Η παραγωγικότητα του εδάφους είναι η σχέση μεταξύ των δημιουργούμενων αγροτικών προϊόντων από ένα σύστημα παραγωγής και των μέσων παραγωγής που είναι απαραίτητες για την δημιουργία αυτών των προϊόντων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3" y="2160589"/>
            <a:ext cx="9591273" cy="41035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Δηλαδή, βελτίωση (αύξηση) της παραγωγικότητας του εδάφους παρατηρείται όταν:</a:t>
            </a:r>
          </a:p>
          <a:p>
            <a:r>
              <a:rPr lang="el-GR" dirty="0" smtClean="0"/>
              <a:t>Παράγονται περισσότερα προϊόντα με την χρησιμοποίηση των ίδιων παραγωγικών συντελεστών</a:t>
            </a:r>
          </a:p>
          <a:p>
            <a:r>
              <a:rPr lang="el-GR" dirty="0" smtClean="0"/>
              <a:t>Παράγονται τα ίδια (σε ποσότητα και ποιότητα) προϊόντα με την χρησιμοποίηση λιγότερων παραγωγικών συντελεστών</a:t>
            </a:r>
          </a:p>
          <a:p>
            <a:r>
              <a:rPr lang="el-GR" dirty="0" smtClean="0"/>
              <a:t>Η αύξηση στα προϊόντα που παράγονται είναι μεγαλύτερη από την αύξηση των παραγωγικών συντελεστών που χρησιμοποιήθηκαν 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Μέτρα πολιτικής του Κράτους για να αυξηθεί η παραγωγικότητα του εδάφους:</a:t>
            </a:r>
          </a:p>
          <a:p>
            <a:r>
              <a:rPr lang="el-GR" dirty="0" smtClean="0"/>
              <a:t>Ο αναδασμός</a:t>
            </a:r>
          </a:p>
          <a:p>
            <a:r>
              <a:rPr lang="el-GR" dirty="0" smtClean="0"/>
              <a:t>Η μετατροπή ξερικών εδαφικών εκτάσεων σε ποτιστικές  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210208"/>
            <a:ext cx="8596668" cy="66215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Παραγωγικότητα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1061545"/>
            <a:ext cx="10421590" cy="497981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ΠΑΡΑΓΩΓΙΚΟΤΗΤΑ = Παραγόμενο Προϊόν (ποσότητες) / Χρησιμοποιούμενες εισροές (ποσότητες)  </a:t>
            </a:r>
          </a:p>
          <a:p>
            <a:pPr>
              <a:buFont typeface="Wingdings" pitchFamily="2" charset="2"/>
              <a:buChar char="ü"/>
            </a:pPr>
            <a:r>
              <a:rPr lang="el-GR" i="1" dirty="0" smtClean="0"/>
              <a:t>Διατηρώντας σταθερή την ποιότητα του προϊόντος </a:t>
            </a: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Οι εισροές περιλαμβάνουν όλους τους συντελεστές παραγωγής (εργασία, κεφάλαιο, πρώτες ύλες, τεχνολογία)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150/3=50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150/2,5=60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180/3=60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l-GR" b="1" i="1" dirty="0"/>
              <a:t>Πότε παρατηρείται (από μια περίοδο σε άλλη) αύξηση στην παραγωγικότητα</a:t>
            </a:r>
            <a:r>
              <a:rPr lang="el-GR" b="1" i="1" dirty="0" smtClean="0"/>
              <a:t>;</a:t>
            </a:r>
            <a:endParaRPr lang="en-US" b="1" i="1" dirty="0" smtClean="0"/>
          </a:p>
          <a:p>
            <a:r>
              <a:rPr lang="el-GR" dirty="0"/>
              <a:t>όταν παράγονται περισσότερα προϊόντα ή υπηρεσίες με τη χρήση των ίδιων πόρων</a:t>
            </a:r>
          </a:p>
          <a:p>
            <a:r>
              <a:rPr lang="el-GR" dirty="0"/>
              <a:t>όταν παράγονται τα ίδια (σε ποσότητα και ποιότητα) προϊόντα ή υπηρεσίες με τη χρήση λιγότερων πόρων</a:t>
            </a:r>
          </a:p>
          <a:p>
            <a:r>
              <a:rPr lang="el-GR" dirty="0"/>
              <a:t>όταν η αύξηση στα προϊόντα και υπηρεσίες που παράγονται είναι μεγαλύτερη από την αύξηση των πόρων που χρησιμοποιούνται.</a:t>
            </a:r>
          </a:p>
          <a:p>
            <a:pPr marL="0" indent="0">
              <a:buNone/>
            </a:pPr>
            <a:endParaRPr lang="el-GR" b="1" i="1" dirty="0" smtClean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944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294290"/>
            <a:ext cx="10736900" cy="95644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Παράγοντες που επηρεάζουν την παραγωγικότητα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2966" y="987971"/>
            <a:ext cx="10573406" cy="5623035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err="1" smtClean="0"/>
              <a:t>Μάκρο</a:t>
            </a:r>
            <a:r>
              <a:rPr lang="el-GR" b="1" dirty="0" smtClean="0"/>
              <a:t>-παράγοντες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- Ανταγωνισμός - αποτελεσματική λειτουργία των αγορών</a:t>
            </a:r>
            <a:br>
              <a:rPr lang="el-GR" dirty="0" smtClean="0"/>
            </a:br>
            <a:r>
              <a:rPr lang="el-GR" dirty="0" smtClean="0"/>
              <a:t>- Η δομή της οικονομίας </a:t>
            </a:r>
            <a:br>
              <a:rPr lang="el-GR" dirty="0" smtClean="0"/>
            </a:br>
            <a:r>
              <a:rPr lang="el-GR" dirty="0" smtClean="0"/>
              <a:t>- Η οικονομική σταθερότητα </a:t>
            </a:r>
            <a:br>
              <a:rPr lang="el-GR" dirty="0" smtClean="0"/>
            </a:br>
            <a:r>
              <a:rPr lang="el-GR" dirty="0" smtClean="0"/>
              <a:t>- Βασικές υποδομές (συγκοινωνίες, τηλεπικοινωνίες, ενέργεια, νερό)</a:t>
            </a:r>
            <a:br>
              <a:rPr lang="el-GR" dirty="0" smtClean="0"/>
            </a:br>
            <a:r>
              <a:rPr lang="el-GR" dirty="0" smtClean="0"/>
              <a:t>- Αποδοτικότητα Δημόσιας Υπηρεσίας</a:t>
            </a:r>
            <a:br>
              <a:rPr lang="el-GR" dirty="0" smtClean="0"/>
            </a:br>
            <a:r>
              <a:rPr lang="el-GR" dirty="0" smtClean="0"/>
              <a:t>- Νομικό και κανονιστικό πλαίσιο λειτουργίας των επιχειρήσεων</a:t>
            </a:r>
            <a:br>
              <a:rPr lang="el-GR" dirty="0" smtClean="0"/>
            </a:br>
            <a:r>
              <a:rPr lang="el-GR" dirty="0" smtClean="0"/>
              <a:t>- Αγορά εργασίας και σύστημα εργασιακών σχέσεων (απασχόληση, ανεργία και υπηρεσίες απασχόλησης )</a:t>
            </a:r>
            <a:br>
              <a:rPr lang="el-GR" dirty="0" smtClean="0"/>
            </a:br>
            <a:r>
              <a:rPr lang="el-GR" dirty="0" smtClean="0"/>
              <a:t>- Χρηματοδοτικό σύστημα</a:t>
            </a:r>
            <a:br>
              <a:rPr lang="el-GR" dirty="0" smtClean="0"/>
            </a:br>
            <a:r>
              <a:rPr lang="el-GR" dirty="0" smtClean="0"/>
              <a:t>- Συστήματα εκπαίδευσης και κατάρτισης για ανάπτυξη δεξιοτήτων</a:t>
            </a:r>
            <a:br>
              <a:rPr lang="el-GR" dirty="0" smtClean="0"/>
            </a:br>
            <a:r>
              <a:rPr lang="el-GR" dirty="0" smtClean="0"/>
              <a:t>- Συστήματα ασφάλειας και υγείας</a:t>
            </a:r>
            <a:br>
              <a:rPr lang="el-GR" dirty="0" smtClean="0"/>
            </a:br>
            <a:r>
              <a:rPr lang="el-GR" dirty="0" smtClean="0"/>
              <a:t>- Δομές στήριξης της καινοτομίας και επιχειρηματικότητας</a:t>
            </a:r>
          </a:p>
          <a:p>
            <a:r>
              <a:rPr lang="el-GR" b="1" dirty="0" smtClean="0"/>
              <a:t>Μίκρο παράγοντες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- Ανθρώπινο κεφάλαιο (συστήματα πρόσληψης, ανέλιξης, κινήτρων, αμοιβών, τρόπος ηγεσίας, διαχείριση γνώσεων και δεξιοτήτων του προσωπικού) </a:t>
            </a:r>
            <a:br>
              <a:rPr lang="el-GR" dirty="0" smtClean="0"/>
            </a:br>
            <a:r>
              <a:rPr lang="el-GR" dirty="0" smtClean="0"/>
              <a:t>- Στρατηγικός σχεδιασμός</a:t>
            </a:r>
            <a:br>
              <a:rPr lang="el-GR" dirty="0" smtClean="0"/>
            </a:br>
            <a:r>
              <a:rPr lang="el-GR" dirty="0" smtClean="0"/>
              <a:t>- Τεχνολογία και ιδιαίτερα Τεχνολογία Πληροφορικής και Επικοινωνιών (ΤΠΕ)</a:t>
            </a:r>
            <a:br>
              <a:rPr lang="el-GR" dirty="0" smtClean="0"/>
            </a:br>
            <a:r>
              <a:rPr lang="el-GR" dirty="0" smtClean="0"/>
              <a:t>- Προγραμματισμός, οργάνωση και έλεγχος της εργασίας </a:t>
            </a:r>
            <a:br>
              <a:rPr lang="el-GR" dirty="0" smtClean="0"/>
            </a:br>
            <a:r>
              <a:rPr lang="el-GR" dirty="0" smtClean="0"/>
              <a:t>- Διευθυντικές πρακτικές</a:t>
            </a:r>
            <a:br>
              <a:rPr lang="el-GR" dirty="0" smtClean="0"/>
            </a:br>
            <a:r>
              <a:rPr lang="el-GR" dirty="0" smtClean="0"/>
              <a:t>- Έρευνα, καινοτομία και δημιουργικότητα</a:t>
            </a:r>
            <a:br>
              <a:rPr lang="el-GR" dirty="0" smtClean="0"/>
            </a:br>
            <a:r>
              <a:rPr lang="el-GR" dirty="0" smtClean="0"/>
              <a:t>- Ασφάλεια και υγεία</a:t>
            </a:r>
            <a:br>
              <a:rPr lang="el-GR" dirty="0" smtClean="0"/>
            </a:br>
            <a:r>
              <a:rPr lang="el-GR" dirty="0" smtClean="0"/>
              <a:t>- </a:t>
            </a:r>
            <a:r>
              <a:rPr lang="el-GR" dirty="0" err="1" smtClean="0"/>
              <a:t>Οργανωσιακή</a:t>
            </a:r>
            <a:r>
              <a:rPr lang="el-GR" dirty="0" smtClean="0"/>
              <a:t> μάθηση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05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657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i="1" dirty="0" smtClean="0"/>
              <a:t>Ευχαριστώ </a:t>
            </a:r>
            <a:br>
              <a:rPr lang="el-GR" i="1" dirty="0" smtClean="0"/>
            </a:br>
            <a:r>
              <a:rPr lang="el-GR" i="1" dirty="0" smtClean="0"/>
              <a:t>για την προσοχή και συμμετοχή σας!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2490952"/>
            <a:ext cx="8596668" cy="3478924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r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Email: d.petropoulos@uop.gr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2741" y="189186"/>
            <a:ext cx="8596668" cy="118766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Περιεχόμενα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100" dirty="0" smtClean="0"/>
              <a:t>Πολιτική</a:t>
            </a:r>
            <a:r>
              <a:rPr lang="en-US" sz="3100" dirty="0" smtClean="0"/>
              <a:t> </a:t>
            </a:r>
            <a:r>
              <a:rPr lang="el-GR" sz="3100" dirty="0" smtClean="0"/>
              <a:t>Γης </a:t>
            </a:r>
            <a:br>
              <a:rPr lang="el-GR" sz="3100" dirty="0" smtClean="0"/>
            </a:b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2102069"/>
            <a:ext cx="8596668" cy="3939293"/>
          </a:xfrm>
        </p:spPr>
        <p:txBody>
          <a:bodyPr>
            <a:normAutofit/>
          </a:bodyPr>
          <a:lstStyle/>
          <a:p>
            <a:r>
              <a:rPr lang="el-GR" dirty="0" smtClean="0"/>
              <a:t>Η έννοια της πολιτικής</a:t>
            </a:r>
          </a:p>
          <a:p>
            <a:r>
              <a:rPr lang="el-GR" dirty="0" smtClean="0"/>
              <a:t>Χρήσεις γη</a:t>
            </a:r>
          </a:p>
          <a:p>
            <a:r>
              <a:rPr lang="el-GR" dirty="0" smtClean="0"/>
              <a:t>Καθεστώς ιδιοκτησίας της γης</a:t>
            </a:r>
          </a:p>
          <a:p>
            <a:r>
              <a:rPr lang="el-GR" dirty="0" smtClean="0"/>
              <a:t>Καλλιεργητικά συστήματα </a:t>
            </a:r>
          </a:p>
          <a:p>
            <a:r>
              <a:rPr lang="el-GR" dirty="0" smtClean="0"/>
              <a:t>Ο </a:t>
            </a:r>
            <a:r>
              <a:rPr lang="el-GR" dirty="0" err="1" smtClean="0"/>
              <a:t>πολυτεμαχισμός</a:t>
            </a:r>
            <a:r>
              <a:rPr lang="el-GR" dirty="0" smtClean="0"/>
              <a:t> της γεωργικής εκμετάλλευσης</a:t>
            </a:r>
          </a:p>
          <a:p>
            <a:r>
              <a:rPr lang="el-GR" dirty="0" smtClean="0"/>
              <a:t>Ο αναδασμός</a:t>
            </a:r>
          </a:p>
          <a:p>
            <a:r>
              <a:rPr lang="el-GR" dirty="0" smtClean="0"/>
              <a:t>Εθνικό κτηματολόγιο</a:t>
            </a:r>
          </a:p>
          <a:p>
            <a:r>
              <a:rPr lang="el-GR" dirty="0" smtClean="0"/>
              <a:t>Βελτίωση της παραγωγικότητας του εδάφους </a:t>
            </a:r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έννοια της πολιτικής γης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Σύνολο μέτρων, ρυθμίσεων, κανόνων, πρωτοβουλιών, στάσεων, συμπεριφορών, όπου το Κράτος προσπαθεί να λύσει τα προβλήματα που προκύπτουν από την εκμετάλλευση της γης.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Αξιολόγηση εδάφους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έδαφος αξιολογείται ανάλογα με τη μορφή χρήσης του, την αποδοτικότητά του και την ποιότητα των παραγόμενων προϊόντων.</a:t>
            </a:r>
          </a:p>
          <a:p>
            <a:pPr marL="0" indent="0">
              <a:buNone/>
            </a:pPr>
            <a:r>
              <a:rPr lang="el-GR" dirty="0" smtClean="0"/>
              <a:t>Διακρίνουμε τρία κριτήρια: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Η φυσική παραγωγή ανά μονάδα καλλιεργούμενης επιφάνειας (ανά στρέμμα ή ανά εκτάριο)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Η αξία του τελικού προϊόντος </a:t>
            </a:r>
            <a:r>
              <a:rPr lang="el-GR" dirty="0"/>
              <a:t>ανά μονάδα καλλιεργούμενης </a:t>
            </a:r>
            <a:r>
              <a:rPr lang="el-GR" dirty="0" smtClean="0"/>
              <a:t>επιφάνειας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Η σχέση του εδάφους με το </a:t>
            </a:r>
            <a:r>
              <a:rPr lang="el-GR" smtClean="0"/>
              <a:t>ζωικό πληθυσμό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74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Χρήσεις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Α. Αγροτική χρήση (49%)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α</a:t>
            </a:r>
            <a:r>
              <a:rPr lang="en-US" dirty="0" smtClean="0"/>
              <a:t>) </a:t>
            </a:r>
            <a:r>
              <a:rPr lang="el-GR" dirty="0" smtClean="0"/>
              <a:t>την καλλιεργήσιμη έκταση,</a:t>
            </a:r>
          </a:p>
          <a:p>
            <a:pPr>
              <a:buNone/>
            </a:pPr>
            <a:r>
              <a:rPr lang="el-GR" dirty="0" smtClean="0"/>
              <a:t>β) τα λιβάδια και τους βοσκοτόπους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Β. Δασικές εκτάσεις (47%)</a:t>
            </a:r>
          </a:p>
          <a:p>
            <a:pPr>
              <a:buNone/>
            </a:pPr>
            <a:r>
              <a:rPr lang="el-GR" dirty="0" smtClean="0"/>
              <a:t>α) Δάση</a:t>
            </a:r>
          </a:p>
          <a:p>
            <a:pPr>
              <a:buNone/>
            </a:pPr>
            <a:r>
              <a:rPr lang="el-GR" dirty="0" smtClean="0"/>
              <a:t>β) Θαμνώδεις εκτάσεις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Γ. Αστικές εκτάσεις (2%)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Καθεστώς ιδιοκτησίας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Α. ατομική ιδιοκτησία της γης</a:t>
            </a:r>
          </a:p>
          <a:p>
            <a:r>
              <a:rPr lang="el-GR" dirty="0" smtClean="0"/>
              <a:t>Β. κοινοκτημοσύνη</a:t>
            </a:r>
          </a:p>
          <a:p>
            <a:r>
              <a:rPr lang="el-GR" dirty="0" smtClean="0"/>
              <a:t>Γ. δημόσια ιδιοκτησία</a:t>
            </a:r>
          </a:p>
          <a:p>
            <a:r>
              <a:rPr lang="el-GR" dirty="0" smtClean="0"/>
              <a:t>Δ. εκκλησιαστική ιδιοκτησία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Καλλιεργητικά συστήματα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Σύστημα της </a:t>
            </a:r>
            <a:r>
              <a:rPr lang="el-GR" dirty="0" err="1" smtClean="0"/>
              <a:t>εκτατικής</a:t>
            </a:r>
            <a:r>
              <a:rPr lang="el-GR" dirty="0" smtClean="0"/>
              <a:t> καλλιέργειας</a:t>
            </a:r>
          </a:p>
          <a:p>
            <a:r>
              <a:rPr lang="el-GR" dirty="0" smtClean="0"/>
              <a:t>Σύστημα της εντατικής καλλιέργειας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Τρόποι παραγωγής:</a:t>
            </a:r>
          </a:p>
          <a:p>
            <a:r>
              <a:rPr lang="el-GR" dirty="0" smtClean="0"/>
              <a:t>Συμβατικό σύστημα καλλιέργειας του εδάφους</a:t>
            </a:r>
          </a:p>
          <a:p>
            <a:r>
              <a:rPr lang="el-GR" dirty="0" smtClean="0"/>
              <a:t>Βιολογικό σύστημα</a:t>
            </a:r>
          </a:p>
          <a:p>
            <a:r>
              <a:rPr lang="el-GR" dirty="0" smtClean="0"/>
              <a:t>Σύστημα ολοκληρωμένης παραγωγής αγροτικών προϊόντων</a:t>
            </a:r>
          </a:p>
          <a:p>
            <a:r>
              <a:rPr lang="el-GR" dirty="0" smtClean="0"/>
              <a:t>Σύστημα </a:t>
            </a:r>
            <a:r>
              <a:rPr lang="el-GR" dirty="0" err="1" smtClean="0"/>
              <a:t>αειφορικής</a:t>
            </a:r>
            <a:r>
              <a:rPr lang="el-GR" dirty="0" smtClean="0"/>
              <a:t> Γεωργίας   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 </a:t>
            </a:r>
            <a:r>
              <a:rPr lang="el-GR" dirty="0" err="1" smtClean="0"/>
              <a:t>πολυτεμαχισμός</a:t>
            </a:r>
            <a:r>
              <a:rPr lang="el-GR" dirty="0" smtClean="0"/>
              <a:t> της γεωργικής εκμετάλλευσης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Μέσος όρος</a:t>
            </a:r>
          </a:p>
          <a:p>
            <a:r>
              <a:rPr lang="el-GR" dirty="0" smtClean="0"/>
              <a:t>7 αγροτεμάχια</a:t>
            </a:r>
          </a:p>
          <a:p>
            <a:r>
              <a:rPr lang="el-GR" dirty="0" smtClean="0"/>
              <a:t>5 στρέμματα κάθε αγροτεμάχιο</a:t>
            </a:r>
          </a:p>
          <a:p>
            <a:r>
              <a:rPr lang="el-GR" dirty="0" smtClean="0"/>
              <a:t>45 στρέμματα ανά γεωργική εκμετάλλευση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Λόγοι που συνετέλεσαν στον </a:t>
            </a:r>
            <a:r>
              <a:rPr lang="el-GR" dirty="0" err="1" smtClean="0"/>
              <a:t>πολυτεμαχισμό</a:t>
            </a:r>
            <a:r>
              <a:rPr lang="el-GR" dirty="0" smtClean="0"/>
              <a:t>:</a:t>
            </a:r>
          </a:p>
          <a:p>
            <a:r>
              <a:rPr lang="el-GR" dirty="0" smtClean="0"/>
              <a:t>Η ελευθερία αγοροπωλησίας των αγροτικών εκτάσεων</a:t>
            </a:r>
          </a:p>
          <a:p>
            <a:r>
              <a:rPr lang="el-GR" dirty="0" smtClean="0"/>
              <a:t>Η κληρονομική διαδοχή της γης </a:t>
            </a:r>
          </a:p>
          <a:p>
            <a:r>
              <a:rPr lang="el-GR" dirty="0" smtClean="0"/>
              <a:t>Η απαγόρευση κατάτμησης των </a:t>
            </a:r>
            <a:r>
              <a:rPr lang="el-GR" dirty="0" err="1" smtClean="0"/>
              <a:t>αναδασμένων</a:t>
            </a:r>
            <a:r>
              <a:rPr lang="el-GR" dirty="0" smtClean="0"/>
              <a:t> εκτάσεων</a:t>
            </a:r>
          </a:p>
          <a:p>
            <a:r>
              <a:rPr lang="el-GR" dirty="0" smtClean="0"/>
              <a:t>Οι περιορισμένοι αναδασμοί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 αναδασμός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1734207"/>
            <a:ext cx="8596668" cy="4307155"/>
          </a:xfrm>
        </p:spPr>
        <p:txBody>
          <a:bodyPr>
            <a:normAutofit/>
          </a:bodyPr>
          <a:lstStyle/>
          <a:p>
            <a:r>
              <a:rPr lang="el-GR" dirty="0" smtClean="0"/>
              <a:t>Είδη αναδασμού:</a:t>
            </a:r>
          </a:p>
          <a:p>
            <a:pPr>
              <a:buNone/>
            </a:pPr>
            <a:r>
              <a:rPr lang="el-GR" dirty="0" smtClean="0"/>
              <a:t>Α) Εθελοντικός αναδασμός</a:t>
            </a:r>
          </a:p>
          <a:p>
            <a:pPr>
              <a:buNone/>
            </a:pPr>
            <a:r>
              <a:rPr lang="el-GR" dirty="0" smtClean="0"/>
              <a:t>Β) Αναγκαστικός αναδασμός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Διαδικασία εκτέλεσης αναδασμού:</a:t>
            </a:r>
          </a:p>
          <a:p>
            <a:pPr>
              <a:buNone/>
            </a:pPr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στάδιο – καθορισμό και αξιολόγηση των </a:t>
            </a:r>
            <a:r>
              <a:rPr lang="el-GR" dirty="0" err="1" smtClean="0"/>
              <a:t>υποπεριοχών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στάδιο – αξιολόγηση όλων των αγροτεμαχίων </a:t>
            </a:r>
          </a:p>
          <a:p>
            <a:pPr>
              <a:buNone/>
            </a:pPr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στάδιο – εκτέλεση εγγειοβελτιωτικών εργασιών</a:t>
            </a:r>
          </a:p>
          <a:p>
            <a:pPr>
              <a:buNone/>
            </a:pP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στάδιο – καθορισμός του μεγέθους των αγροτεμαχίων σε κάθε </a:t>
            </a:r>
            <a:r>
              <a:rPr lang="el-GR" dirty="0" err="1" smtClean="0"/>
              <a:t>υποπεριοχή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Τελικό στάδιο – αναδιανομή των αγροτεμαχίων στους δικαιούχους αγρότες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1447</TotalTime>
  <Words>686</Words>
  <Application>Microsoft Office PowerPoint</Application>
  <PresentationFormat>Ευρεία οθόνη</PresentationFormat>
  <Paragraphs>136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Όψη</vt:lpstr>
      <vt:lpstr>ΠΑΝΕΠΙΣΤΗΜΙΟ    ΠΕΛΟΠΟΝΝΗΣΟΥ  ΣΧΟΛΗ   ΓΕΩΠΟΝΙΑΣ   &amp;   ΤΡΟΦΙΜΩΝ Τμήμα    Γεωπονίας </vt:lpstr>
      <vt:lpstr>Περιεχόμενα  Πολιτική Γης  </vt:lpstr>
      <vt:lpstr>Η έννοια της πολιτικής γης</vt:lpstr>
      <vt:lpstr>Αξιολόγηση εδάφους</vt:lpstr>
      <vt:lpstr>Χρήσεις γης</vt:lpstr>
      <vt:lpstr>Καθεστώς ιδιοκτησίας της γης</vt:lpstr>
      <vt:lpstr>Καλλιεργητικά συστήματα </vt:lpstr>
      <vt:lpstr>Ο πολυτεμαχισμός της γεωργικής εκμετάλλευσης </vt:lpstr>
      <vt:lpstr>Ο αναδασμός </vt:lpstr>
      <vt:lpstr>Αρχική μορφή της έκτασης και μορφή των αγροτεμαχίων</vt:lpstr>
      <vt:lpstr>Η έκταση υπό αναδασμό μετά την αξιολόγηση των αγροτεμαχίων</vt:lpstr>
      <vt:lpstr>Τελική μορφή της έκτασης μετά την εφαρμογή του αναδασμού</vt:lpstr>
      <vt:lpstr>Πλεονεκτήματα αναδασμού</vt:lpstr>
      <vt:lpstr>Εθνικό κτηματολόγιο</vt:lpstr>
      <vt:lpstr>Βελτίωση της παραγωγικότητας του εδάφους </vt:lpstr>
      <vt:lpstr>Η παραγωγικότητα του εδάφους είναι η σχέση μεταξύ των δημιουργούμενων αγροτικών προϊόντων από ένα σύστημα παραγωγής και των μέσων παραγωγής που είναι απαραίτητες για την δημιουργία αυτών των προϊόντων</vt:lpstr>
      <vt:lpstr>Παραγωγικότητα </vt:lpstr>
      <vt:lpstr>Παράγοντες που επηρεάζουν την παραγωγικότητα </vt:lpstr>
      <vt:lpstr>  Ευχαριστώ  για την προσοχή και συμμετοχή σας!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ΤΕΙ ΠΕΛΟΠΟΝΝΗΣΟΥ Μεταπτυχιακό </dc:title>
  <dc:creator>Δημήτρης</dc:creator>
  <cp:lastModifiedBy>ADMIN</cp:lastModifiedBy>
  <cp:revision>199</cp:revision>
  <cp:lastPrinted>2021-11-25T08:18:20Z</cp:lastPrinted>
  <dcterms:created xsi:type="dcterms:W3CDTF">2018-11-13T14:28:25Z</dcterms:created>
  <dcterms:modified xsi:type="dcterms:W3CDTF">2021-11-25T08:37:47Z</dcterms:modified>
</cp:coreProperties>
</file>