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5"/>
  </p:notesMasterIdLst>
  <p:handoutMasterIdLst>
    <p:handoutMasterId r:id="rId36"/>
  </p:handoutMasterIdLst>
  <p:sldIdLst>
    <p:sldId id="345" r:id="rId2"/>
    <p:sldId id="347" r:id="rId3"/>
    <p:sldId id="313" r:id="rId4"/>
    <p:sldId id="314" r:id="rId5"/>
    <p:sldId id="320" r:id="rId6"/>
    <p:sldId id="319" r:id="rId7"/>
    <p:sldId id="318" r:id="rId8"/>
    <p:sldId id="317" r:id="rId9"/>
    <p:sldId id="316" r:id="rId10"/>
    <p:sldId id="315" r:id="rId11"/>
    <p:sldId id="321" r:id="rId12"/>
    <p:sldId id="322" r:id="rId13"/>
    <p:sldId id="348" r:id="rId14"/>
    <p:sldId id="323" r:id="rId15"/>
    <p:sldId id="324" r:id="rId16"/>
    <p:sldId id="325" r:id="rId17"/>
    <p:sldId id="326" r:id="rId18"/>
    <p:sldId id="327" r:id="rId19"/>
    <p:sldId id="328" r:id="rId20"/>
    <p:sldId id="329" r:id="rId21"/>
    <p:sldId id="330" r:id="rId22"/>
    <p:sldId id="331" r:id="rId23"/>
    <p:sldId id="332" r:id="rId24"/>
    <p:sldId id="344" r:id="rId25"/>
    <p:sldId id="334" r:id="rId26"/>
    <p:sldId id="338" r:id="rId27"/>
    <p:sldId id="339" r:id="rId28"/>
    <p:sldId id="335" r:id="rId29"/>
    <p:sldId id="340" r:id="rId30"/>
    <p:sldId id="336" r:id="rId31"/>
    <p:sldId id="341" r:id="rId32"/>
    <p:sldId id="337" r:id="rId33"/>
    <p:sldId id="34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3F52"/>
    <a:srgbClr val="7F7F7F"/>
    <a:srgbClr val="757373"/>
    <a:srgbClr val="AFABAB"/>
    <a:srgbClr val="3B3838"/>
    <a:srgbClr val="F5F5F5"/>
    <a:srgbClr val="BEBABA"/>
    <a:srgbClr val="F6F5F5"/>
    <a:srgbClr val="D4D2D2"/>
    <a:srgbClr val="5263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318" y="4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2976" y="10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roy,Megan A" userId="61a45308-186f-4a44-8407-426582945bcc" providerId="ADAL" clId="{D16B2F8F-A6E2-42BD-9755-1B1D9DB9F094}"/>
    <pc:docChg chg="undo custSel delSld modSld">
      <pc:chgData name="Leroy,Megan A" userId="61a45308-186f-4a44-8407-426582945bcc" providerId="ADAL" clId="{D16B2F8F-A6E2-42BD-9755-1B1D9DB9F094}" dt="2017-12-02T17:27:49.716" v="74" actId="2696"/>
      <pc:docMkLst>
        <pc:docMk/>
      </pc:docMkLst>
      <pc:sldChg chg="modSp">
        <pc:chgData name="Leroy,Megan A" userId="61a45308-186f-4a44-8407-426582945bcc" providerId="ADAL" clId="{D16B2F8F-A6E2-42BD-9755-1B1D9DB9F094}" dt="2017-12-02T17:12:45.492" v="1" actId="20577"/>
        <pc:sldMkLst>
          <pc:docMk/>
          <pc:sldMk cId="4019396356" sldId="314"/>
        </pc:sldMkLst>
        <pc:spChg chg="mod">
          <ac:chgData name="Leroy,Megan A" userId="61a45308-186f-4a44-8407-426582945bcc" providerId="ADAL" clId="{D16B2F8F-A6E2-42BD-9755-1B1D9DB9F094}" dt="2017-12-02T17:12:45.492" v="1" actId="20577"/>
          <ac:spMkLst>
            <pc:docMk/>
            <pc:sldMk cId="4019396356" sldId="314"/>
            <ac:spMk id="2" creationId="{00000000-0000-0000-0000-000000000000}"/>
          </ac:spMkLst>
        </pc:spChg>
      </pc:sldChg>
      <pc:sldChg chg="modSp">
        <pc:chgData name="Leroy,Megan A" userId="61a45308-186f-4a44-8407-426582945bcc" providerId="ADAL" clId="{D16B2F8F-A6E2-42BD-9755-1B1D9DB9F094}" dt="2017-12-02T17:18:38.771" v="37" actId="20577"/>
        <pc:sldMkLst>
          <pc:docMk/>
          <pc:sldMk cId="350782581" sldId="316"/>
        </pc:sldMkLst>
        <pc:spChg chg="mod">
          <ac:chgData name="Leroy,Megan A" userId="61a45308-186f-4a44-8407-426582945bcc" providerId="ADAL" clId="{D16B2F8F-A6E2-42BD-9755-1B1D9DB9F094}" dt="2017-12-02T17:18:38.771" v="37" actId="20577"/>
          <ac:spMkLst>
            <pc:docMk/>
            <pc:sldMk cId="350782581" sldId="316"/>
            <ac:spMk id="45" creationId="{00000000-0000-0000-0000-000000000000}"/>
          </ac:spMkLst>
        </pc:spChg>
      </pc:sldChg>
      <pc:sldChg chg="delSp modSp">
        <pc:chgData name="Leroy,Megan A" userId="61a45308-186f-4a44-8407-426582945bcc" providerId="ADAL" clId="{D16B2F8F-A6E2-42BD-9755-1B1D9DB9F094}" dt="2017-12-02T17:17:42.869" v="35" actId="1076"/>
        <pc:sldMkLst>
          <pc:docMk/>
          <pc:sldMk cId="2706013317" sldId="318"/>
        </pc:sldMkLst>
        <pc:spChg chg="mod">
          <ac:chgData name="Leroy,Megan A" userId="61a45308-186f-4a44-8407-426582945bcc" providerId="ADAL" clId="{D16B2F8F-A6E2-42BD-9755-1B1D9DB9F094}" dt="2017-12-02T17:17:42.869" v="35" actId="1076"/>
          <ac:spMkLst>
            <pc:docMk/>
            <pc:sldMk cId="2706013317" sldId="318"/>
            <ac:spMk id="19" creationId="{00000000-0000-0000-0000-000000000000}"/>
          </ac:spMkLst>
        </pc:spChg>
        <pc:spChg chg="mod">
          <ac:chgData name="Leroy,Megan A" userId="61a45308-186f-4a44-8407-426582945bcc" providerId="ADAL" clId="{D16B2F8F-A6E2-42BD-9755-1B1D9DB9F094}" dt="2017-12-02T17:17:30.218" v="34" actId="1076"/>
          <ac:spMkLst>
            <pc:docMk/>
            <pc:sldMk cId="2706013317" sldId="318"/>
            <ac:spMk id="56" creationId="{00000000-0000-0000-0000-000000000000}"/>
          </ac:spMkLst>
        </pc:spChg>
        <pc:spChg chg="mod">
          <ac:chgData name="Leroy,Megan A" userId="61a45308-186f-4a44-8407-426582945bcc" providerId="ADAL" clId="{D16B2F8F-A6E2-42BD-9755-1B1D9DB9F094}" dt="2017-12-02T17:16:33.113" v="29" actId="6549"/>
          <ac:spMkLst>
            <pc:docMk/>
            <pc:sldMk cId="2706013317" sldId="318"/>
            <ac:spMk id="71" creationId="{00000000-0000-0000-0000-000000000000}"/>
          </ac:spMkLst>
        </pc:spChg>
        <pc:spChg chg="mod">
          <ac:chgData name="Leroy,Megan A" userId="61a45308-186f-4a44-8407-426582945bcc" providerId="ADAL" clId="{D16B2F8F-A6E2-42BD-9755-1B1D9DB9F094}" dt="2017-12-02T17:16:43.117" v="30" actId="6549"/>
          <ac:spMkLst>
            <pc:docMk/>
            <pc:sldMk cId="2706013317" sldId="318"/>
            <ac:spMk id="74" creationId="{00000000-0000-0000-0000-000000000000}"/>
          </ac:spMkLst>
        </pc:spChg>
        <pc:spChg chg="mod">
          <ac:chgData name="Leroy,Megan A" userId="61a45308-186f-4a44-8407-426582945bcc" providerId="ADAL" clId="{D16B2F8F-A6E2-42BD-9755-1B1D9DB9F094}" dt="2017-12-02T17:16:54.468" v="31" actId="1076"/>
          <ac:spMkLst>
            <pc:docMk/>
            <pc:sldMk cId="2706013317" sldId="318"/>
            <ac:spMk id="75" creationId="{00000000-0000-0000-0000-000000000000}"/>
          </ac:spMkLst>
        </pc:spChg>
        <pc:spChg chg="mod">
          <ac:chgData name="Leroy,Megan A" userId="61a45308-186f-4a44-8407-426582945bcc" providerId="ADAL" clId="{D16B2F8F-A6E2-42BD-9755-1B1D9DB9F094}" dt="2017-12-02T17:17:07.289" v="32" actId="1076"/>
          <ac:spMkLst>
            <pc:docMk/>
            <pc:sldMk cId="2706013317" sldId="318"/>
            <ac:spMk id="80" creationId="{00000000-0000-0000-0000-000000000000}"/>
          </ac:spMkLst>
        </pc:spChg>
        <pc:spChg chg="del">
          <ac:chgData name="Leroy,Megan A" userId="61a45308-186f-4a44-8407-426582945bcc" providerId="ADAL" clId="{D16B2F8F-A6E2-42BD-9755-1B1D9DB9F094}" dt="2017-12-02T17:16:13.466" v="23" actId="478"/>
          <ac:spMkLst>
            <pc:docMk/>
            <pc:sldMk cId="2706013317" sldId="318"/>
            <ac:spMk id="85" creationId="{00000000-0000-0000-0000-000000000000}"/>
          </ac:spMkLst>
        </pc:spChg>
        <pc:spChg chg="mod">
          <ac:chgData name="Leroy,Megan A" userId="61a45308-186f-4a44-8407-426582945bcc" providerId="ADAL" clId="{D16B2F8F-A6E2-42BD-9755-1B1D9DB9F094}" dt="2017-12-02T17:14:55.903" v="9" actId="20577"/>
          <ac:spMkLst>
            <pc:docMk/>
            <pc:sldMk cId="2706013317" sldId="318"/>
            <ac:spMk id="86" creationId="{00000000-0000-0000-0000-000000000000}"/>
          </ac:spMkLst>
        </pc:spChg>
        <pc:spChg chg="mod">
          <ac:chgData name="Leroy,Megan A" userId="61a45308-186f-4a44-8407-426582945bcc" providerId="ADAL" clId="{D16B2F8F-A6E2-42BD-9755-1B1D9DB9F094}" dt="2017-12-02T17:16:05.984" v="21" actId="6549"/>
          <ac:spMkLst>
            <pc:docMk/>
            <pc:sldMk cId="2706013317" sldId="318"/>
            <ac:spMk id="95" creationId="{00000000-0000-0000-0000-000000000000}"/>
          </ac:spMkLst>
        </pc:spChg>
        <pc:spChg chg="mod">
          <ac:chgData name="Leroy,Megan A" userId="61a45308-186f-4a44-8407-426582945bcc" providerId="ADAL" clId="{D16B2F8F-A6E2-42BD-9755-1B1D9DB9F094}" dt="2017-12-02T17:16:03.118" v="20" actId="1076"/>
          <ac:spMkLst>
            <pc:docMk/>
            <pc:sldMk cId="2706013317" sldId="318"/>
            <ac:spMk id="97" creationId="{00000000-0000-0000-0000-000000000000}"/>
          </ac:spMkLst>
        </pc:spChg>
        <pc:spChg chg="mod">
          <ac:chgData name="Leroy,Megan A" userId="61a45308-186f-4a44-8407-426582945bcc" providerId="ADAL" clId="{D16B2F8F-A6E2-42BD-9755-1B1D9DB9F094}" dt="2017-12-02T17:17:18.939" v="33" actId="1076"/>
          <ac:spMkLst>
            <pc:docMk/>
            <pc:sldMk cId="2706013317" sldId="318"/>
            <ac:spMk id="102" creationId="{00000000-0000-0000-0000-000000000000}"/>
          </ac:spMkLst>
        </pc:spChg>
        <pc:spChg chg="mod">
          <ac:chgData name="Leroy,Megan A" userId="61a45308-186f-4a44-8407-426582945bcc" providerId="ADAL" clId="{D16B2F8F-A6E2-42BD-9755-1B1D9DB9F094}" dt="2017-12-02T17:15:18.741" v="13" actId="20577"/>
          <ac:spMkLst>
            <pc:docMk/>
            <pc:sldMk cId="2706013317" sldId="318"/>
            <ac:spMk id="108" creationId="{00000000-0000-0000-0000-000000000000}"/>
          </ac:spMkLst>
        </pc:spChg>
        <pc:spChg chg="mod">
          <ac:chgData name="Leroy,Megan A" userId="61a45308-186f-4a44-8407-426582945bcc" providerId="ADAL" clId="{D16B2F8F-A6E2-42BD-9755-1B1D9DB9F094}" dt="2017-12-02T17:15:14.937" v="12" actId="6549"/>
          <ac:spMkLst>
            <pc:docMk/>
            <pc:sldMk cId="2706013317" sldId="318"/>
            <ac:spMk id="109" creationId="{00000000-0000-0000-0000-000000000000}"/>
          </ac:spMkLst>
        </pc:spChg>
        <pc:spChg chg="mod">
          <ac:chgData name="Leroy,Megan A" userId="61a45308-186f-4a44-8407-426582945bcc" providerId="ADAL" clId="{D16B2F8F-A6E2-42BD-9755-1B1D9DB9F094}" dt="2017-12-02T17:15:48.454" v="18" actId="6549"/>
          <ac:spMkLst>
            <pc:docMk/>
            <pc:sldMk cId="2706013317" sldId="318"/>
            <ac:spMk id="118" creationId="{00000000-0000-0000-0000-000000000000}"/>
          </ac:spMkLst>
        </pc:spChg>
        <pc:spChg chg="mod">
          <ac:chgData name="Leroy,Megan A" userId="61a45308-186f-4a44-8407-426582945bcc" providerId="ADAL" clId="{D16B2F8F-A6E2-42BD-9755-1B1D9DB9F094}" dt="2017-12-02T17:15:43.883" v="17" actId="20577"/>
          <ac:spMkLst>
            <pc:docMk/>
            <pc:sldMk cId="2706013317" sldId="318"/>
            <ac:spMk id="120" creationId="{00000000-0000-0000-0000-000000000000}"/>
          </ac:spMkLst>
        </pc:spChg>
        <pc:spChg chg="mod">
          <ac:chgData name="Leroy,Megan A" userId="61a45308-186f-4a44-8407-426582945bcc" providerId="ADAL" clId="{D16B2F8F-A6E2-42BD-9755-1B1D9DB9F094}" dt="2017-12-02T17:15:26.110" v="15" actId="6549"/>
          <ac:spMkLst>
            <pc:docMk/>
            <pc:sldMk cId="2706013317" sldId="318"/>
            <ac:spMk id="121" creationId="{00000000-0000-0000-0000-000000000000}"/>
          </ac:spMkLst>
        </pc:spChg>
      </pc:sldChg>
      <pc:sldChg chg="modSp">
        <pc:chgData name="Leroy,Megan A" userId="61a45308-186f-4a44-8407-426582945bcc" providerId="ADAL" clId="{D16B2F8F-A6E2-42BD-9755-1B1D9DB9F094}" dt="2017-12-02T17:14:59.687" v="11" actId="20577"/>
        <pc:sldMkLst>
          <pc:docMk/>
          <pc:sldMk cId="3129831246" sldId="320"/>
        </pc:sldMkLst>
        <pc:spChg chg="mod">
          <ac:chgData name="Leroy,Megan A" userId="61a45308-186f-4a44-8407-426582945bcc" providerId="ADAL" clId="{D16B2F8F-A6E2-42BD-9755-1B1D9DB9F094}" dt="2017-12-02T17:14:59.687" v="11" actId="20577"/>
          <ac:spMkLst>
            <pc:docMk/>
            <pc:sldMk cId="3129831246" sldId="320"/>
            <ac:spMk id="9" creationId="{00000000-0000-0000-0000-000000000000}"/>
          </ac:spMkLst>
        </pc:spChg>
      </pc:sldChg>
      <pc:sldChg chg="delSp modSp">
        <pc:chgData name="Leroy,Megan A" userId="61a45308-186f-4a44-8407-426582945bcc" providerId="ADAL" clId="{D16B2F8F-A6E2-42BD-9755-1B1D9DB9F094}" dt="2017-12-02T17:19:34.547" v="52" actId="478"/>
        <pc:sldMkLst>
          <pc:docMk/>
          <pc:sldMk cId="2713038863" sldId="321"/>
        </pc:sldMkLst>
        <pc:spChg chg="mod">
          <ac:chgData name="Leroy,Megan A" userId="61a45308-186f-4a44-8407-426582945bcc" providerId="ADAL" clId="{D16B2F8F-A6E2-42BD-9755-1B1D9DB9F094}" dt="2017-12-02T17:19:22.564" v="50" actId="20577"/>
          <ac:spMkLst>
            <pc:docMk/>
            <pc:sldMk cId="2713038863" sldId="321"/>
            <ac:spMk id="10" creationId="{00000000-0000-0000-0000-000000000000}"/>
          </ac:spMkLst>
        </pc:spChg>
        <pc:spChg chg="del">
          <ac:chgData name="Leroy,Megan A" userId="61a45308-186f-4a44-8407-426582945bcc" providerId="ADAL" clId="{D16B2F8F-A6E2-42BD-9755-1B1D9DB9F094}" dt="2017-12-02T17:19:34.547" v="52" actId="478"/>
          <ac:spMkLst>
            <pc:docMk/>
            <pc:sldMk cId="2713038863" sldId="321"/>
            <ac:spMk id="11" creationId="{00000000-0000-0000-0000-000000000000}"/>
          </ac:spMkLst>
        </pc:spChg>
        <pc:spChg chg="del">
          <ac:chgData name="Leroy,Megan A" userId="61a45308-186f-4a44-8407-426582945bcc" providerId="ADAL" clId="{D16B2F8F-A6E2-42BD-9755-1B1D9DB9F094}" dt="2017-12-02T17:19:28.662" v="51" actId="478"/>
          <ac:spMkLst>
            <pc:docMk/>
            <pc:sldMk cId="2713038863" sldId="321"/>
            <ac:spMk id="13" creationId="{00000000-0000-0000-0000-000000000000}"/>
          </ac:spMkLst>
        </pc:spChg>
      </pc:sldChg>
      <pc:sldChg chg="modSp">
        <pc:chgData name="Leroy,Megan A" userId="61a45308-186f-4a44-8407-426582945bcc" providerId="ADAL" clId="{D16B2F8F-A6E2-42BD-9755-1B1D9DB9F094}" dt="2017-12-02T17:22:38.597" v="61" actId="20577"/>
        <pc:sldMkLst>
          <pc:docMk/>
          <pc:sldMk cId="3726756360" sldId="323"/>
        </pc:sldMkLst>
        <pc:spChg chg="mod">
          <ac:chgData name="Leroy,Megan A" userId="61a45308-186f-4a44-8407-426582945bcc" providerId="ADAL" clId="{D16B2F8F-A6E2-42BD-9755-1B1D9DB9F094}" dt="2017-12-02T17:22:38.597" v="61" actId="20577"/>
          <ac:spMkLst>
            <pc:docMk/>
            <pc:sldMk cId="3726756360" sldId="323"/>
            <ac:spMk id="4" creationId="{00000000-0000-0000-0000-000000000000}"/>
          </ac:spMkLst>
        </pc:spChg>
      </pc:sldChg>
      <pc:sldChg chg="modSp">
        <pc:chgData name="Leroy,Megan A" userId="61a45308-186f-4a44-8407-426582945bcc" providerId="ADAL" clId="{D16B2F8F-A6E2-42BD-9755-1B1D9DB9F094}" dt="2017-12-02T17:26:54.982" v="73"/>
        <pc:sldMkLst>
          <pc:docMk/>
          <pc:sldMk cId="1051677696" sldId="324"/>
        </pc:sldMkLst>
        <pc:spChg chg="mod">
          <ac:chgData name="Leroy,Megan A" userId="61a45308-186f-4a44-8407-426582945bcc" providerId="ADAL" clId="{D16B2F8F-A6E2-42BD-9755-1B1D9DB9F094}" dt="2017-12-02T17:23:19.999" v="66" actId="20577"/>
          <ac:spMkLst>
            <pc:docMk/>
            <pc:sldMk cId="1051677696" sldId="324"/>
            <ac:spMk id="3" creationId="{00000000-0000-0000-0000-000000000000}"/>
          </ac:spMkLst>
        </pc:spChg>
        <pc:graphicFrameChg chg="mod">
          <ac:chgData name="Leroy,Megan A" userId="61a45308-186f-4a44-8407-426582945bcc" providerId="ADAL" clId="{D16B2F8F-A6E2-42BD-9755-1B1D9DB9F094}" dt="2017-12-02T17:26:54.982" v="73"/>
          <ac:graphicFrameMkLst>
            <pc:docMk/>
            <pc:sldMk cId="1051677696" sldId="324"/>
            <ac:graphicFrameMk id="5" creationId="{00000000-0000-0000-0000-000000000000}"/>
          </ac:graphicFrameMkLst>
        </pc:graphicFrameChg>
      </pc:sldChg>
      <pc:sldChg chg="del">
        <pc:chgData name="Leroy,Megan A" userId="61a45308-186f-4a44-8407-426582945bcc" providerId="ADAL" clId="{D16B2F8F-A6E2-42BD-9755-1B1D9DB9F094}" dt="2017-12-02T17:27:49.716" v="74" actId="2696"/>
        <pc:sldMkLst>
          <pc:docMk/>
          <pc:sldMk cId="1084659856" sldId="342"/>
        </pc:sldMkLst>
      </pc:sldChg>
      <pc:sldChg chg="modSp">
        <pc:chgData name="Leroy,Megan A" userId="61a45308-186f-4a44-8407-426582945bcc" providerId="ADAL" clId="{D16B2F8F-A6E2-42BD-9755-1B1D9DB9F094}" dt="2017-12-02T17:21:53.313" v="57"/>
        <pc:sldMkLst>
          <pc:docMk/>
          <pc:sldMk cId="1140473380" sldId="348"/>
        </pc:sldMkLst>
        <pc:spChg chg="mod">
          <ac:chgData name="Leroy,Megan A" userId="61a45308-186f-4a44-8407-426582945bcc" providerId="ADAL" clId="{D16B2F8F-A6E2-42BD-9755-1B1D9DB9F094}" dt="2017-12-02T17:21:53.313" v="57"/>
          <ac:spMkLst>
            <pc:docMk/>
            <pc:sldMk cId="1140473380" sldId="348"/>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D0C3DD-6354-4263-AB0F-BAC3EB3E80F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F0CC16-187A-469A-83A4-CE28CD3D27B1}">
      <dgm:prSet custT="1"/>
      <dgm:spPr>
        <a:solidFill>
          <a:srgbClr val="343F52"/>
        </a:solidFill>
        <a:ln w="25400">
          <a:solidFill>
            <a:schemeClr val="bg1"/>
          </a:solidFill>
        </a:ln>
        <a:effectLst>
          <a:outerShdw blurRad="50800" dist="38100" dir="2700000" algn="tl" rotWithShape="0">
            <a:prstClr val="black">
              <a:alpha val="40000"/>
            </a:prstClr>
          </a:outerShdw>
        </a:effectLst>
      </dgm:spPr>
      <dgm:t>
        <a:bodyPr/>
        <a:lstStyle/>
        <a:p>
          <a:pPr rtl="0"/>
          <a:r>
            <a:rPr lang="el-GR" sz="2000" dirty="0">
              <a:latin typeface="Verdana" panose="020B0604030504040204" pitchFamily="34" charset="0"/>
              <a:ea typeface="Verdana" panose="020B0604030504040204" pitchFamily="34" charset="0"/>
              <a:cs typeface="Verdana" panose="020B0604030504040204" pitchFamily="34" charset="0"/>
            </a:rPr>
            <a:t>Εάν η </a:t>
          </a:r>
          <a:r>
            <a:rPr lang="en-US" sz="2000" dirty="0">
              <a:latin typeface="Verdana" panose="020B0604030504040204" pitchFamily="34" charset="0"/>
              <a:ea typeface="Verdana" panose="020B0604030504040204" pitchFamily="34" charset="0"/>
              <a:cs typeface="Verdana" panose="020B0604030504040204" pitchFamily="34" charset="0"/>
            </a:rPr>
            <a:t>EVA </a:t>
          </a:r>
          <a:r>
            <a:rPr lang="el-GR" sz="2000" dirty="0">
              <a:latin typeface="Verdana" panose="020B0604030504040204" pitchFamily="34" charset="0"/>
              <a:ea typeface="Verdana" panose="020B0604030504040204" pitchFamily="34" charset="0"/>
              <a:cs typeface="Verdana" panose="020B0604030504040204" pitchFamily="34" charset="0"/>
            </a:rPr>
            <a:t>είναι θετική</a:t>
          </a:r>
          <a:r>
            <a:rPr lang="en-US" sz="2000" dirty="0">
              <a:latin typeface="Verdana" panose="020B0604030504040204" pitchFamily="34" charset="0"/>
              <a:ea typeface="Verdana" panose="020B0604030504040204" pitchFamily="34" charset="0"/>
              <a:cs typeface="Verdana" panose="020B0604030504040204" pitchFamily="34" charset="0"/>
            </a:rPr>
            <a:t>, </a:t>
          </a:r>
          <a:r>
            <a:rPr lang="el-GR" sz="2000" dirty="0">
              <a:latin typeface="Verdana" panose="020B0604030504040204" pitchFamily="34" charset="0"/>
              <a:ea typeface="Verdana" panose="020B0604030504040204" pitchFamily="34" charset="0"/>
              <a:cs typeface="Verdana" panose="020B0604030504040204" pitchFamily="34" charset="0"/>
            </a:rPr>
            <a:t>τότε τα λειτουργικά κέρδη μετά από φόρους</a:t>
          </a:r>
          <a:r>
            <a:rPr lang="en-US" sz="2000" dirty="0">
              <a:latin typeface="Verdana" panose="020B0604030504040204" pitchFamily="34" charset="0"/>
              <a:ea typeface="Verdana" panose="020B0604030504040204" pitchFamily="34" charset="0"/>
              <a:cs typeface="Verdana" panose="020B0604030504040204" pitchFamily="34" charset="0"/>
            </a:rPr>
            <a:t> &gt; </a:t>
          </a:r>
          <a:r>
            <a:rPr lang="el-GR" sz="2000" dirty="0">
              <a:latin typeface="Verdana" panose="020B0604030504040204" pitchFamily="34" charset="0"/>
              <a:ea typeface="Verdana" panose="020B0604030504040204" pitchFamily="34" charset="0"/>
              <a:cs typeface="Verdana" panose="020B0604030504040204" pitchFamily="34" charset="0"/>
            </a:rPr>
            <a:t>κόστος κεφαλαίου</a:t>
          </a:r>
          <a:r>
            <a:rPr lang="en-US" sz="2000" dirty="0">
              <a:latin typeface="Verdana" panose="020B0604030504040204" pitchFamily="34" charset="0"/>
              <a:ea typeface="Verdana" panose="020B0604030504040204" pitchFamily="34" charset="0"/>
              <a:cs typeface="Verdana" panose="020B0604030504040204" pitchFamily="34" charset="0"/>
            </a:rPr>
            <a:t> </a:t>
          </a:r>
          <a:r>
            <a:rPr lang="el-GR" sz="2000" dirty="0">
              <a:latin typeface="Verdana" panose="020B0604030504040204" pitchFamily="34" charset="0"/>
              <a:ea typeface="Verdana" panose="020B0604030504040204" pitchFamily="34" charset="0"/>
              <a:cs typeface="Verdana" panose="020B0604030504040204" pitchFamily="34" charset="0"/>
            </a:rPr>
            <a:t>που απαιτείται για να παραχθεί αυτό το εισόδημα</a:t>
          </a:r>
          <a:r>
            <a:rPr lang="en-US" sz="2000" dirty="0">
              <a:latin typeface="Verdana" panose="020B0604030504040204" pitchFamily="34" charset="0"/>
              <a:ea typeface="Verdana" panose="020B0604030504040204" pitchFamily="34" charset="0"/>
              <a:cs typeface="Verdana" panose="020B0604030504040204" pitchFamily="34" charset="0"/>
            </a:rPr>
            <a:t>.</a:t>
          </a:r>
        </a:p>
      </dgm:t>
      <dgm:extLst>
        <a:ext uri="{E40237B7-FDA0-4F09-8148-C483321AD2D9}">
          <dgm14:cNvPr xmlns:dgm14="http://schemas.microsoft.com/office/drawing/2010/diagram" id="0" name="" descr="Box explaning if EVA is positive, then AT operating income &gt; cost of capital needed to produce that income. " title="Relationship Between EVA and MVA"/>
        </a:ext>
      </dgm:extLst>
    </dgm:pt>
    <dgm:pt modelId="{D6A4E1D2-CCBC-4F07-B0FF-7F427F808801}" type="parTrans" cxnId="{553ED03B-045B-40ED-9012-D9DD94B9BA93}">
      <dgm:prSet/>
      <dgm:spPr/>
      <dgm:t>
        <a:bodyPr/>
        <a:lstStyle/>
        <a:p>
          <a:endParaRPr lang="en-US"/>
        </a:p>
      </dgm:t>
    </dgm:pt>
    <dgm:pt modelId="{A8B26354-A6EF-42C4-97AE-2ABA18862B7B}" type="sibTrans" cxnId="{553ED03B-045B-40ED-9012-D9DD94B9BA93}">
      <dgm:prSet/>
      <dgm:spPr/>
      <dgm:t>
        <a:bodyPr/>
        <a:lstStyle/>
        <a:p>
          <a:endParaRPr lang="en-US"/>
        </a:p>
      </dgm:t>
    </dgm:pt>
    <dgm:pt modelId="{B29E7A64-E4B5-4D5F-A332-CE7C56A5E537}">
      <dgm:prSet custT="1"/>
      <dgm:spPr>
        <a:solidFill>
          <a:srgbClr val="343F52"/>
        </a:solidFill>
        <a:ln w="25400">
          <a:solidFill>
            <a:schemeClr val="bg1"/>
          </a:solidFill>
        </a:ln>
        <a:effectLst>
          <a:outerShdw blurRad="50800" dist="38100" dir="2700000" algn="tl" rotWithShape="0">
            <a:prstClr val="black">
              <a:alpha val="40000"/>
            </a:prstClr>
          </a:outerShdw>
        </a:effectLst>
      </dgm:spPr>
      <dgm:t>
        <a:bodyPr/>
        <a:lstStyle/>
        <a:p>
          <a:pPr rtl="0"/>
          <a:r>
            <a:rPr lang="el-GR" sz="20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Θερτική τιμή</a:t>
          </a:r>
          <a:r>
            <a:rPr lang="en-US" sz="20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EVA </a:t>
          </a:r>
          <a:r>
            <a:rPr lang="el-GR" sz="20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σε ετήσια βάση</a:t>
          </a:r>
          <a:r>
            <a:rPr lang="en-US" sz="20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a:t>
          </a:r>
          <a:r>
            <a:rPr lang="el-GR" sz="20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βοηθάει</a:t>
          </a:r>
          <a:r>
            <a:rPr lang="en-US" sz="20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a:t>
          </a:r>
          <a:r>
            <a:rPr lang="el-GR" sz="20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στο να εξασφαλισθεί θετική τιμή της</a:t>
          </a:r>
          <a:r>
            <a:rPr lang="en-US" sz="20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MVA.</a:t>
          </a:r>
        </a:p>
      </dgm:t>
      <dgm:extLst>
        <a:ext uri="{E40237B7-FDA0-4F09-8148-C483321AD2D9}">
          <dgm14:cNvPr xmlns:dgm14="http://schemas.microsoft.com/office/drawing/2010/diagram" id="0" name="" descr="Box explaining that positive EVA on annual basis helps to ensure MVA is positive. " title="Relationship Between EVA and MVA"/>
        </a:ext>
      </dgm:extLst>
    </dgm:pt>
    <dgm:pt modelId="{DD24034F-59BE-433B-B8AD-359254FAD65C}" type="parTrans" cxnId="{15F2FB10-CD32-43A4-BF64-5212B3E2B015}">
      <dgm:prSet/>
      <dgm:spPr/>
      <dgm:t>
        <a:bodyPr/>
        <a:lstStyle/>
        <a:p>
          <a:endParaRPr lang="en-US"/>
        </a:p>
      </dgm:t>
    </dgm:pt>
    <dgm:pt modelId="{16231640-C5B1-4D24-95E9-01E0A273340D}" type="sibTrans" cxnId="{15F2FB10-CD32-43A4-BF64-5212B3E2B015}">
      <dgm:prSet/>
      <dgm:spPr/>
      <dgm:t>
        <a:bodyPr/>
        <a:lstStyle/>
        <a:p>
          <a:endParaRPr lang="en-US"/>
        </a:p>
      </dgm:t>
    </dgm:pt>
    <dgm:pt modelId="{205C2C81-26D9-4235-B3DE-E66AE01B3AF5}">
      <dgm:prSet custT="1"/>
      <dgm:spPr>
        <a:solidFill>
          <a:srgbClr val="343F52"/>
        </a:solidFill>
        <a:ln w="25400">
          <a:solidFill>
            <a:schemeClr val="bg1"/>
          </a:solidFill>
        </a:ln>
        <a:effectLst>
          <a:outerShdw blurRad="50800" dist="38100" dir="2700000" algn="tl" rotWithShape="0">
            <a:prstClr val="black">
              <a:alpha val="40000"/>
            </a:prstClr>
          </a:outerShdw>
        </a:effectLst>
      </dgm:spPr>
      <dgm:t>
        <a:bodyPr/>
        <a:lstStyle/>
        <a:p>
          <a:pPr rtl="0"/>
          <a:r>
            <a:rPr lang="el-GR" sz="2000" dirty="0">
              <a:latin typeface="Verdana" panose="020B0604030504040204" pitchFamily="34" charset="0"/>
              <a:ea typeface="Verdana" panose="020B0604030504040204" pitchFamily="34" charset="0"/>
              <a:cs typeface="Verdana" panose="020B0604030504040204" pitchFamily="34" charset="0"/>
            </a:rPr>
            <a:t>Η </a:t>
          </a:r>
          <a:r>
            <a:rPr lang="en-US" sz="2000" dirty="0">
              <a:latin typeface="Verdana" panose="020B0604030504040204" pitchFamily="34" charset="0"/>
              <a:ea typeface="Verdana" panose="020B0604030504040204" pitchFamily="34" charset="0"/>
              <a:cs typeface="Verdana" panose="020B0604030504040204" pitchFamily="34" charset="0"/>
            </a:rPr>
            <a:t>MVA</a:t>
          </a:r>
          <a:r>
            <a:rPr lang="el-GR" sz="2000" dirty="0">
              <a:latin typeface="Verdana" panose="020B0604030504040204" pitchFamily="34" charset="0"/>
              <a:ea typeface="Verdana" panose="020B0604030504040204" pitchFamily="34" charset="0"/>
              <a:cs typeface="Verdana" panose="020B0604030504040204" pitchFamily="34" charset="0"/>
            </a:rPr>
            <a:t> ισχύει για ολόκληρη την εταιρεία ενώ η </a:t>
          </a:r>
          <a:r>
            <a:rPr lang="en-US" sz="2000" dirty="0">
              <a:latin typeface="Verdana" panose="020B0604030504040204" pitchFamily="34" charset="0"/>
              <a:ea typeface="Verdana" panose="020B0604030504040204" pitchFamily="34" charset="0"/>
              <a:cs typeface="Verdana" panose="020B0604030504040204" pitchFamily="34" charset="0"/>
            </a:rPr>
            <a:t>EVA</a:t>
          </a:r>
          <a:r>
            <a:rPr lang="el-GR" sz="2000" dirty="0">
              <a:latin typeface="Verdana" panose="020B0604030504040204" pitchFamily="34" charset="0"/>
              <a:ea typeface="Verdana" panose="020B0604030504040204" pitchFamily="34" charset="0"/>
              <a:cs typeface="Verdana" panose="020B0604030504040204" pitchFamily="34" charset="0"/>
            </a:rPr>
            <a:t> μπορεί να υπολογισθεί και σε διαιρετική βάση</a:t>
          </a:r>
          <a:r>
            <a:rPr lang="en-US" sz="2000" dirty="0">
              <a:latin typeface="Verdana" panose="020B0604030504040204" pitchFamily="34" charset="0"/>
              <a:ea typeface="Verdana" panose="020B0604030504040204" pitchFamily="34" charset="0"/>
              <a:cs typeface="Verdana" panose="020B0604030504040204" pitchFamily="34" charset="0"/>
            </a:rPr>
            <a:t>.</a:t>
          </a:r>
        </a:p>
      </dgm:t>
      <dgm:extLst>
        <a:ext uri="{E40237B7-FDA0-4F09-8148-C483321AD2D9}">
          <dgm14:cNvPr xmlns:dgm14="http://schemas.microsoft.com/office/drawing/2010/diagram" id="0" name="" descr="Box explaining that MVA is applicable to entire firm, while EVA can be calculated on a divisional basis as well. " title="Relationship Between EVA and MVA"/>
        </a:ext>
      </dgm:extLst>
    </dgm:pt>
    <dgm:pt modelId="{2DDB6902-E8FB-46BF-A716-42A988680A6E}" type="parTrans" cxnId="{58B863AB-FA53-4273-9559-DF54104A5378}">
      <dgm:prSet/>
      <dgm:spPr/>
      <dgm:t>
        <a:bodyPr/>
        <a:lstStyle/>
        <a:p>
          <a:endParaRPr lang="en-US"/>
        </a:p>
      </dgm:t>
    </dgm:pt>
    <dgm:pt modelId="{AF8E582E-993C-4197-8501-F34FEB3F8B18}" type="sibTrans" cxnId="{58B863AB-FA53-4273-9559-DF54104A5378}">
      <dgm:prSet/>
      <dgm:spPr/>
      <dgm:t>
        <a:bodyPr/>
        <a:lstStyle/>
        <a:p>
          <a:endParaRPr lang="en-US"/>
        </a:p>
      </dgm:t>
    </dgm:pt>
    <dgm:pt modelId="{86F9DB4C-B7CF-4934-9517-649712B9BF20}" type="pres">
      <dgm:prSet presAssocID="{CBD0C3DD-6354-4263-AB0F-BAC3EB3E80FD}" presName="linear" presStyleCnt="0">
        <dgm:presLayoutVars>
          <dgm:dir/>
          <dgm:animLvl val="lvl"/>
          <dgm:resizeHandles val="exact"/>
        </dgm:presLayoutVars>
      </dgm:prSet>
      <dgm:spPr/>
    </dgm:pt>
    <dgm:pt modelId="{6A0D6860-C874-411E-BFB6-BC60443B465D}" type="pres">
      <dgm:prSet presAssocID="{97F0CC16-187A-469A-83A4-CE28CD3D27B1}" presName="parentLin" presStyleCnt="0"/>
      <dgm:spPr/>
    </dgm:pt>
    <dgm:pt modelId="{8215086D-FAAF-4CC2-9511-E4DD549F8BCE}" type="pres">
      <dgm:prSet presAssocID="{97F0CC16-187A-469A-83A4-CE28CD3D27B1}" presName="parentLeftMargin" presStyleLbl="node1" presStyleIdx="0" presStyleCnt="3"/>
      <dgm:spPr/>
    </dgm:pt>
    <dgm:pt modelId="{6E39ADB1-B415-4B8E-BF7A-148A48ACD8E2}" type="pres">
      <dgm:prSet presAssocID="{97F0CC16-187A-469A-83A4-CE28CD3D27B1}" presName="parentText" presStyleLbl="node1" presStyleIdx="0" presStyleCnt="3" custScaleX="130618" custScaleY="143815">
        <dgm:presLayoutVars>
          <dgm:chMax val="0"/>
          <dgm:bulletEnabled val="1"/>
        </dgm:presLayoutVars>
      </dgm:prSet>
      <dgm:spPr>
        <a:prstGeom prst="rect">
          <a:avLst/>
        </a:prstGeom>
      </dgm:spPr>
    </dgm:pt>
    <dgm:pt modelId="{4FCD4320-EF53-45E5-8DF9-F638F56A2406}" type="pres">
      <dgm:prSet presAssocID="{97F0CC16-187A-469A-83A4-CE28CD3D27B1}" presName="negativeSpace" presStyleCnt="0"/>
      <dgm:spPr/>
    </dgm:pt>
    <dgm:pt modelId="{EEB555BF-A307-444D-80E4-604FC7EB6215}" type="pres">
      <dgm:prSet presAssocID="{97F0CC16-187A-469A-83A4-CE28CD3D27B1}" presName="childText" presStyleLbl="conFgAcc1" presStyleIdx="0" presStyleCnt="3">
        <dgm:presLayoutVars>
          <dgm:bulletEnabled val="1"/>
        </dgm:presLayoutVars>
      </dgm:prSet>
      <dgm:spPr>
        <a:ln>
          <a:noFill/>
        </a:ln>
      </dgm:spPr>
    </dgm:pt>
    <dgm:pt modelId="{7CE06645-4F96-417D-8301-066DD76BE7CE}" type="pres">
      <dgm:prSet presAssocID="{A8B26354-A6EF-42C4-97AE-2ABA18862B7B}" presName="spaceBetweenRectangles" presStyleCnt="0"/>
      <dgm:spPr/>
    </dgm:pt>
    <dgm:pt modelId="{0147DEAA-81A1-4C11-8303-F442C903E728}" type="pres">
      <dgm:prSet presAssocID="{B29E7A64-E4B5-4D5F-A332-CE7C56A5E537}" presName="parentLin" presStyleCnt="0"/>
      <dgm:spPr/>
    </dgm:pt>
    <dgm:pt modelId="{94338E2E-3246-41B1-BE47-D72442C442F1}" type="pres">
      <dgm:prSet presAssocID="{B29E7A64-E4B5-4D5F-A332-CE7C56A5E537}" presName="parentLeftMargin" presStyleLbl="node1" presStyleIdx="0" presStyleCnt="3"/>
      <dgm:spPr/>
    </dgm:pt>
    <dgm:pt modelId="{558EBEEF-F388-4EF3-84BA-EBB62CA5DEAE}" type="pres">
      <dgm:prSet presAssocID="{B29E7A64-E4B5-4D5F-A332-CE7C56A5E537}" presName="parentText" presStyleLbl="node1" presStyleIdx="1" presStyleCnt="3" custScaleX="130618" custScaleY="143815">
        <dgm:presLayoutVars>
          <dgm:chMax val="0"/>
          <dgm:bulletEnabled val="1"/>
        </dgm:presLayoutVars>
      </dgm:prSet>
      <dgm:spPr>
        <a:prstGeom prst="rect">
          <a:avLst/>
        </a:prstGeom>
      </dgm:spPr>
    </dgm:pt>
    <dgm:pt modelId="{9D38696F-D7FA-4901-841E-C48240777053}" type="pres">
      <dgm:prSet presAssocID="{B29E7A64-E4B5-4D5F-A332-CE7C56A5E537}" presName="negativeSpace" presStyleCnt="0"/>
      <dgm:spPr/>
    </dgm:pt>
    <dgm:pt modelId="{E44ED124-6032-4ADA-B72C-A3D4B4222607}" type="pres">
      <dgm:prSet presAssocID="{B29E7A64-E4B5-4D5F-A332-CE7C56A5E537}" presName="childText" presStyleLbl="conFgAcc1" presStyleIdx="1" presStyleCnt="3">
        <dgm:presLayoutVars>
          <dgm:bulletEnabled val="1"/>
        </dgm:presLayoutVars>
      </dgm:prSet>
      <dgm:spPr>
        <a:ln>
          <a:noFill/>
        </a:ln>
      </dgm:spPr>
    </dgm:pt>
    <dgm:pt modelId="{C2838848-18B0-4E99-8AA8-54063DC33EFC}" type="pres">
      <dgm:prSet presAssocID="{16231640-C5B1-4D24-95E9-01E0A273340D}" presName="spaceBetweenRectangles" presStyleCnt="0"/>
      <dgm:spPr/>
    </dgm:pt>
    <dgm:pt modelId="{C5EADCE5-4FA7-40AA-9478-31E593D23EC4}" type="pres">
      <dgm:prSet presAssocID="{205C2C81-26D9-4235-B3DE-E66AE01B3AF5}" presName="parentLin" presStyleCnt="0"/>
      <dgm:spPr/>
    </dgm:pt>
    <dgm:pt modelId="{B712BBC4-4BDB-4EAA-901A-E507B8F1E191}" type="pres">
      <dgm:prSet presAssocID="{205C2C81-26D9-4235-B3DE-E66AE01B3AF5}" presName="parentLeftMargin" presStyleLbl="node1" presStyleIdx="1" presStyleCnt="3"/>
      <dgm:spPr/>
    </dgm:pt>
    <dgm:pt modelId="{D1A36F0C-E509-41EA-8211-2C7E32828C64}" type="pres">
      <dgm:prSet presAssocID="{205C2C81-26D9-4235-B3DE-E66AE01B3AF5}" presName="parentText" presStyleLbl="node1" presStyleIdx="2" presStyleCnt="3" custScaleX="130618" custScaleY="143815">
        <dgm:presLayoutVars>
          <dgm:chMax val="0"/>
          <dgm:bulletEnabled val="1"/>
        </dgm:presLayoutVars>
      </dgm:prSet>
      <dgm:spPr>
        <a:prstGeom prst="rect">
          <a:avLst/>
        </a:prstGeom>
      </dgm:spPr>
    </dgm:pt>
    <dgm:pt modelId="{D679859C-AC9D-4EFE-A1FA-73596B17F0EC}" type="pres">
      <dgm:prSet presAssocID="{205C2C81-26D9-4235-B3DE-E66AE01B3AF5}" presName="negativeSpace" presStyleCnt="0"/>
      <dgm:spPr/>
    </dgm:pt>
    <dgm:pt modelId="{AAC52A0C-AAE3-442B-9AFE-D7BE602FAA10}" type="pres">
      <dgm:prSet presAssocID="{205C2C81-26D9-4235-B3DE-E66AE01B3AF5}" presName="childText" presStyleLbl="conFgAcc1" presStyleIdx="2" presStyleCnt="3">
        <dgm:presLayoutVars>
          <dgm:bulletEnabled val="1"/>
        </dgm:presLayoutVars>
      </dgm:prSet>
      <dgm:spPr>
        <a:ln>
          <a:noFill/>
        </a:ln>
      </dgm:spPr>
    </dgm:pt>
  </dgm:ptLst>
  <dgm:cxnLst>
    <dgm:cxn modelId="{15F2FB10-CD32-43A4-BF64-5212B3E2B015}" srcId="{CBD0C3DD-6354-4263-AB0F-BAC3EB3E80FD}" destId="{B29E7A64-E4B5-4D5F-A332-CE7C56A5E537}" srcOrd="1" destOrd="0" parTransId="{DD24034F-59BE-433B-B8AD-359254FAD65C}" sibTransId="{16231640-C5B1-4D24-95E9-01E0A273340D}"/>
    <dgm:cxn modelId="{237E501C-C766-41D0-AEDF-98D3C3B61E55}" type="presOf" srcId="{97F0CC16-187A-469A-83A4-CE28CD3D27B1}" destId="{6E39ADB1-B415-4B8E-BF7A-148A48ACD8E2}" srcOrd="1" destOrd="0" presId="urn:microsoft.com/office/officeart/2005/8/layout/list1"/>
    <dgm:cxn modelId="{740F441D-9810-4CB6-8FF3-64FFB36D4597}" type="presOf" srcId="{97F0CC16-187A-469A-83A4-CE28CD3D27B1}" destId="{8215086D-FAAF-4CC2-9511-E4DD549F8BCE}" srcOrd="0" destOrd="0" presId="urn:microsoft.com/office/officeart/2005/8/layout/list1"/>
    <dgm:cxn modelId="{553ED03B-045B-40ED-9012-D9DD94B9BA93}" srcId="{CBD0C3DD-6354-4263-AB0F-BAC3EB3E80FD}" destId="{97F0CC16-187A-469A-83A4-CE28CD3D27B1}" srcOrd="0" destOrd="0" parTransId="{D6A4E1D2-CCBC-4F07-B0FF-7F427F808801}" sibTransId="{A8B26354-A6EF-42C4-97AE-2ABA18862B7B}"/>
    <dgm:cxn modelId="{5A13FB5F-415A-4D89-8513-FD267AB6C528}" type="presOf" srcId="{B29E7A64-E4B5-4D5F-A332-CE7C56A5E537}" destId="{558EBEEF-F388-4EF3-84BA-EBB62CA5DEAE}" srcOrd="1" destOrd="0" presId="urn:microsoft.com/office/officeart/2005/8/layout/list1"/>
    <dgm:cxn modelId="{6B8F1B69-3C71-4E9E-A5D8-91F314C8D67A}" type="presOf" srcId="{205C2C81-26D9-4235-B3DE-E66AE01B3AF5}" destId="{D1A36F0C-E509-41EA-8211-2C7E32828C64}" srcOrd="1" destOrd="0" presId="urn:microsoft.com/office/officeart/2005/8/layout/list1"/>
    <dgm:cxn modelId="{58B863AB-FA53-4273-9559-DF54104A5378}" srcId="{CBD0C3DD-6354-4263-AB0F-BAC3EB3E80FD}" destId="{205C2C81-26D9-4235-B3DE-E66AE01B3AF5}" srcOrd="2" destOrd="0" parTransId="{2DDB6902-E8FB-46BF-A716-42A988680A6E}" sibTransId="{AF8E582E-993C-4197-8501-F34FEB3F8B18}"/>
    <dgm:cxn modelId="{776D70C1-521B-4C78-93D6-59C942632C8C}" type="presOf" srcId="{B29E7A64-E4B5-4D5F-A332-CE7C56A5E537}" destId="{94338E2E-3246-41B1-BE47-D72442C442F1}" srcOrd="0" destOrd="0" presId="urn:microsoft.com/office/officeart/2005/8/layout/list1"/>
    <dgm:cxn modelId="{2C04F7D2-5E59-4F08-A58B-D37A501C6998}" type="presOf" srcId="{CBD0C3DD-6354-4263-AB0F-BAC3EB3E80FD}" destId="{86F9DB4C-B7CF-4934-9517-649712B9BF20}" srcOrd="0" destOrd="0" presId="urn:microsoft.com/office/officeart/2005/8/layout/list1"/>
    <dgm:cxn modelId="{32EE23EB-9E48-4DA9-BAF7-56E1E572C543}" type="presOf" srcId="{205C2C81-26D9-4235-B3DE-E66AE01B3AF5}" destId="{B712BBC4-4BDB-4EAA-901A-E507B8F1E191}" srcOrd="0" destOrd="0" presId="urn:microsoft.com/office/officeart/2005/8/layout/list1"/>
    <dgm:cxn modelId="{8C8D6BDF-EB70-4C8A-ACDF-41C6C86437B5}" type="presParOf" srcId="{86F9DB4C-B7CF-4934-9517-649712B9BF20}" destId="{6A0D6860-C874-411E-BFB6-BC60443B465D}" srcOrd="0" destOrd="0" presId="urn:microsoft.com/office/officeart/2005/8/layout/list1"/>
    <dgm:cxn modelId="{4093B82A-7049-4BD4-861D-08B184B4DBAA}" type="presParOf" srcId="{6A0D6860-C874-411E-BFB6-BC60443B465D}" destId="{8215086D-FAAF-4CC2-9511-E4DD549F8BCE}" srcOrd="0" destOrd="0" presId="urn:microsoft.com/office/officeart/2005/8/layout/list1"/>
    <dgm:cxn modelId="{BE69D12E-4288-4430-A125-43F38BEDC4EA}" type="presParOf" srcId="{6A0D6860-C874-411E-BFB6-BC60443B465D}" destId="{6E39ADB1-B415-4B8E-BF7A-148A48ACD8E2}" srcOrd="1" destOrd="0" presId="urn:microsoft.com/office/officeart/2005/8/layout/list1"/>
    <dgm:cxn modelId="{CB4522D4-6883-4282-932F-7F6F4F58B220}" type="presParOf" srcId="{86F9DB4C-B7CF-4934-9517-649712B9BF20}" destId="{4FCD4320-EF53-45E5-8DF9-F638F56A2406}" srcOrd="1" destOrd="0" presId="urn:microsoft.com/office/officeart/2005/8/layout/list1"/>
    <dgm:cxn modelId="{0B3D4252-81BA-43D9-8A0B-998ABD5445C4}" type="presParOf" srcId="{86F9DB4C-B7CF-4934-9517-649712B9BF20}" destId="{EEB555BF-A307-444D-80E4-604FC7EB6215}" srcOrd="2" destOrd="0" presId="urn:microsoft.com/office/officeart/2005/8/layout/list1"/>
    <dgm:cxn modelId="{82A93E55-004C-49EE-AE0C-4975064C3015}" type="presParOf" srcId="{86F9DB4C-B7CF-4934-9517-649712B9BF20}" destId="{7CE06645-4F96-417D-8301-066DD76BE7CE}" srcOrd="3" destOrd="0" presId="urn:microsoft.com/office/officeart/2005/8/layout/list1"/>
    <dgm:cxn modelId="{C594A8AB-4822-4843-B551-9382EF4F03B8}" type="presParOf" srcId="{86F9DB4C-B7CF-4934-9517-649712B9BF20}" destId="{0147DEAA-81A1-4C11-8303-F442C903E728}" srcOrd="4" destOrd="0" presId="urn:microsoft.com/office/officeart/2005/8/layout/list1"/>
    <dgm:cxn modelId="{3533C4F2-B6E3-4CE3-8891-A708446B6A67}" type="presParOf" srcId="{0147DEAA-81A1-4C11-8303-F442C903E728}" destId="{94338E2E-3246-41B1-BE47-D72442C442F1}" srcOrd="0" destOrd="0" presId="urn:microsoft.com/office/officeart/2005/8/layout/list1"/>
    <dgm:cxn modelId="{A96931CB-3600-41A1-8E2C-1A2C4368F996}" type="presParOf" srcId="{0147DEAA-81A1-4C11-8303-F442C903E728}" destId="{558EBEEF-F388-4EF3-84BA-EBB62CA5DEAE}" srcOrd="1" destOrd="0" presId="urn:microsoft.com/office/officeart/2005/8/layout/list1"/>
    <dgm:cxn modelId="{9A790173-A39E-4F94-81DE-9FF9C3B0568F}" type="presParOf" srcId="{86F9DB4C-B7CF-4934-9517-649712B9BF20}" destId="{9D38696F-D7FA-4901-841E-C48240777053}" srcOrd="5" destOrd="0" presId="urn:microsoft.com/office/officeart/2005/8/layout/list1"/>
    <dgm:cxn modelId="{0158D59C-9737-44F7-B00A-3DA4B17CC44E}" type="presParOf" srcId="{86F9DB4C-B7CF-4934-9517-649712B9BF20}" destId="{E44ED124-6032-4ADA-B72C-A3D4B4222607}" srcOrd="6" destOrd="0" presId="urn:microsoft.com/office/officeart/2005/8/layout/list1"/>
    <dgm:cxn modelId="{ACD30E33-293E-4AC8-9799-3871994BDA36}" type="presParOf" srcId="{86F9DB4C-B7CF-4934-9517-649712B9BF20}" destId="{C2838848-18B0-4E99-8AA8-54063DC33EFC}" srcOrd="7" destOrd="0" presId="urn:microsoft.com/office/officeart/2005/8/layout/list1"/>
    <dgm:cxn modelId="{ADCA3E09-C216-49EA-95AE-AF7EE3394CE0}" type="presParOf" srcId="{86F9DB4C-B7CF-4934-9517-649712B9BF20}" destId="{C5EADCE5-4FA7-40AA-9478-31E593D23EC4}" srcOrd="8" destOrd="0" presId="urn:microsoft.com/office/officeart/2005/8/layout/list1"/>
    <dgm:cxn modelId="{2ED7FE5B-F71C-4862-B105-24E775FEF49A}" type="presParOf" srcId="{C5EADCE5-4FA7-40AA-9478-31E593D23EC4}" destId="{B712BBC4-4BDB-4EAA-901A-E507B8F1E191}" srcOrd="0" destOrd="0" presId="urn:microsoft.com/office/officeart/2005/8/layout/list1"/>
    <dgm:cxn modelId="{42DDB69A-2904-4EAA-8D7C-05051C0E5A5B}" type="presParOf" srcId="{C5EADCE5-4FA7-40AA-9478-31E593D23EC4}" destId="{D1A36F0C-E509-41EA-8211-2C7E32828C64}" srcOrd="1" destOrd="0" presId="urn:microsoft.com/office/officeart/2005/8/layout/list1"/>
    <dgm:cxn modelId="{6B021DA7-4445-4934-BD63-95324D8832C2}" type="presParOf" srcId="{86F9DB4C-B7CF-4934-9517-649712B9BF20}" destId="{D679859C-AC9D-4EFE-A1FA-73596B17F0EC}" srcOrd="9" destOrd="0" presId="urn:microsoft.com/office/officeart/2005/8/layout/list1"/>
    <dgm:cxn modelId="{990D43D0-A6BF-4204-BD8E-872BAA54BE1C}" type="presParOf" srcId="{86F9DB4C-B7CF-4934-9517-649712B9BF20}" destId="{AAC52A0C-AAE3-442B-9AFE-D7BE602FAA1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555BF-A307-444D-80E4-604FC7EB6215}">
      <dsp:nvSpPr>
        <dsp:cNvPr id="0" name=""/>
        <dsp:cNvSpPr/>
      </dsp:nvSpPr>
      <dsp:spPr>
        <a:xfrm>
          <a:off x="0" y="784724"/>
          <a:ext cx="6000750" cy="7056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E39ADB1-B415-4B8E-BF7A-148A48ACD8E2}">
      <dsp:nvSpPr>
        <dsp:cNvPr id="0" name=""/>
        <dsp:cNvSpPr/>
      </dsp:nvSpPr>
      <dsp:spPr>
        <a:xfrm>
          <a:off x="300037" y="9287"/>
          <a:ext cx="5486641" cy="1188717"/>
        </a:xfrm>
        <a:prstGeom prst="rect">
          <a:avLst/>
        </a:prstGeom>
        <a:solidFill>
          <a:srgbClr val="343F52"/>
        </a:solidFill>
        <a:ln w="25400" cap="flat" cmpd="sng" algn="ctr">
          <a:solidFill>
            <a:schemeClr val="bg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8770" tIns="0" rIns="158770" bIns="0" numCol="1" spcCol="1270" anchor="ctr" anchorCtr="0">
          <a:noAutofit/>
        </a:bodyPr>
        <a:lstStyle/>
        <a:p>
          <a:pPr marL="0" lvl="0" indent="0" algn="l" defTabSz="889000" rtl="0">
            <a:lnSpc>
              <a:spcPct val="90000"/>
            </a:lnSpc>
            <a:spcBef>
              <a:spcPct val="0"/>
            </a:spcBef>
            <a:spcAft>
              <a:spcPct val="35000"/>
            </a:spcAft>
            <a:buNone/>
          </a:pPr>
          <a:r>
            <a:rPr lang="el-GR" sz="2000" kern="1200" dirty="0">
              <a:latin typeface="Verdana" panose="020B0604030504040204" pitchFamily="34" charset="0"/>
              <a:ea typeface="Verdana" panose="020B0604030504040204" pitchFamily="34" charset="0"/>
              <a:cs typeface="Verdana" panose="020B0604030504040204" pitchFamily="34" charset="0"/>
            </a:rPr>
            <a:t>Εάν η </a:t>
          </a:r>
          <a:r>
            <a:rPr lang="en-US" sz="2000" kern="1200" dirty="0">
              <a:latin typeface="Verdana" panose="020B0604030504040204" pitchFamily="34" charset="0"/>
              <a:ea typeface="Verdana" panose="020B0604030504040204" pitchFamily="34" charset="0"/>
              <a:cs typeface="Verdana" panose="020B0604030504040204" pitchFamily="34" charset="0"/>
            </a:rPr>
            <a:t>EVA </a:t>
          </a:r>
          <a:r>
            <a:rPr lang="el-GR" sz="2000" kern="1200" dirty="0">
              <a:latin typeface="Verdana" panose="020B0604030504040204" pitchFamily="34" charset="0"/>
              <a:ea typeface="Verdana" panose="020B0604030504040204" pitchFamily="34" charset="0"/>
              <a:cs typeface="Verdana" panose="020B0604030504040204" pitchFamily="34" charset="0"/>
            </a:rPr>
            <a:t>είναι θετική</a:t>
          </a:r>
          <a:r>
            <a:rPr lang="en-US" sz="2000" kern="1200" dirty="0">
              <a:latin typeface="Verdana" panose="020B0604030504040204" pitchFamily="34" charset="0"/>
              <a:ea typeface="Verdana" panose="020B0604030504040204" pitchFamily="34" charset="0"/>
              <a:cs typeface="Verdana" panose="020B0604030504040204" pitchFamily="34" charset="0"/>
            </a:rPr>
            <a:t>, </a:t>
          </a:r>
          <a:r>
            <a:rPr lang="el-GR" sz="2000" kern="1200" dirty="0">
              <a:latin typeface="Verdana" panose="020B0604030504040204" pitchFamily="34" charset="0"/>
              <a:ea typeface="Verdana" panose="020B0604030504040204" pitchFamily="34" charset="0"/>
              <a:cs typeface="Verdana" panose="020B0604030504040204" pitchFamily="34" charset="0"/>
            </a:rPr>
            <a:t>τότε τα λειτουργικά κέρδη μετά από φόρους</a:t>
          </a:r>
          <a:r>
            <a:rPr lang="en-US" sz="2000" kern="1200" dirty="0">
              <a:latin typeface="Verdana" panose="020B0604030504040204" pitchFamily="34" charset="0"/>
              <a:ea typeface="Verdana" panose="020B0604030504040204" pitchFamily="34" charset="0"/>
              <a:cs typeface="Verdana" panose="020B0604030504040204" pitchFamily="34" charset="0"/>
            </a:rPr>
            <a:t> &gt; </a:t>
          </a:r>
          <a:r>
            <a:rPr lang="el-GR" sz="2000" kern="1200" dirty="0">
              <a:latin typeface="Verdana" panose="020B0604030504040204" pitchFamily="34" charset="0"/>
              <a:ea typeface="Verdana" panose="020B0604030504040204" pitchFamily="34" charset="0"/>
              <a:cs typeface="Verdana" panose="020B0604030504040204" pitchFamily="34" charset="0"/>
            </a:rPr>
            <a:t>κόστος κεφαλαίου</a:t>
          </a:r>
          <a:r>
            <a:rPr lang="en-US" sz="2000" kern="1200" dirty="0">
              <a:latin typeface="Verdana" panose="020B0604030504040204" pitchFamily="34" charset="0"/>
              <a:ea typeface="Verdana" panose="020B0604030504040204" pitchFamily="34" charset="0"/>
              <a:cs typeface="Verdana" panose="020B0604030504040204" pitchFamily="34" charset="0"/>
            </a:rPr>
            <a:t> </a:t>
          </a:r>
          <a:r>
            <a:rPr lang="el-GR" sz="2000" kern="1200" dirty="0">
              <a:latin typeface="Verdana" panose="020B0604030504040204" pitchFamily="34" charset="0"/>
              <a:ea typeface="Verdana" panose="020B0604030504040204" pitchFamily="34" charset="0"/>
              <a:cs typeface="Verdana" panose="020B0604030504040204" pitchFamily="34" charset="0"/>
            </a:rPr>
            <a:t>που απαιτείται για να παραχθεί αυτό το εισόδημα</a:t>
          </a:r>
          <a:r>
            <a:rPr lang="en-US" sz="2000" kern="1200" dirty="0">
              <a:latin typeface="Verdana" panose="020B0604030504040204" pitchFamily="34" charset="0"/>
              <a:ea typeface="Verdana" panose="020B0604030504040204" pitchFamily="34" charset="0"/>
              <a:cs typeface="Verdana" panose="020B0604030504040204" pitchFamily="34" charset="0"/>
            </a:rPr>
            <a:t>.</a:t>
          </a:r>
        </a:p>
      </dsp:txBody>
      <dsp:txXfrm>
        <a:off x="300037" y="9287"/>
        <a:ext cx="5486641" cy="1188717"/>
      </dsp:txXfrm>
    </dsp:sp>
    <dsp:sp modelId="{E44ED124-6032-4ADA-B72C-A3D4B4222607}">
      <dsp:nvSpPr>
        <dsp:cNvPr id="0" name=""/>
        <dsp:cNvSpPr/>
      </dsp:nvSpPr>
      <dsp:spPr>
        <a:xfrm>
          <a:off x="0" y="2416962"/>
          <a:ext cx="6000750" cy="7056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58EBEEF-F388-4EF3-84BA-EBB62CA5DEAE}">
      <dsp:nvSpPr>
        <dsp:cNvPr id="0" name=""/>
        <dsp:cNvSpPr/>
      </dsp:nvSpPr>
      <dsp:spPr>
        <a:xfrm>
          <a:off x="300037" y="1641524"/>
          <a:ext cx="5486641" cy="1188717"/>
        </a:xfrm>
        <a:prstGeom prst="rect">
          <a:avLst/>
        </a:prstGeom>
        <a:solidFill>
          <a:srgbClr val="343F52"/>
        </a:solidFill>
        <a:ln w="25400" cap="flat" cmpd="sng" algn="ctr">
          <a:solidFill>
            <a:schemeClr val="bg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8770" tIns="0" rIns="158770" bIns="0" numCol="1" spcCol="1270" anchor="ctr" anchorCtr="0">
          <a:noAutofit/>
        </a:bodyPr>
        <a:lstStyle/>
        <a:p>
          <a:pPr marL="0" lvl="0" indent="0" algn="l" defTabSz="889000" rtl="0">
            <a:lnSpc>
              <a:spcPct val="90000"/>
            </a:lnSpc>
            <a:spcBef>
              <a:spcPct val="0"/>
            </a:spcBef>
            <a:spcAft>
              <a:spcPct val="35000"/>
            </a:spcAft>
            <a:buNone/>
          </a:pPr>
          <a:r>
            <a:rPr lang="el-GR" sz="2000" kern="12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Θερτική τιμή</a:t>
          </a:r>
          <a:r>
            <a:rPr lang="en-US" sz="2000" kern="12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EVA </a:t>
          </a:r>
          <a:r>
            <a:rPr lang="el-GR" sz="2000" kern="12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σε ετήσια βάση</a:t>
          </a:r>
          <a:r>
            <a:rPr lang="en-US" sz="2000" kern="12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a:t>
          </a:r>
          <a:r>
            <a:rPr lang="el-GR" sz="2000" kern="12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βοηθάει</a:t>
          </a:r>
          <a:r>
            <a:rPr lang="en-US" sz="2000" kern="12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a:t>
          </a:r>
          <a:r>
            <a:rPr lang="el-GR" sz="2000" kern="12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στο να εξασφαλισθεί θετική τιμή της</a:t>
          </a:r>
          <a:r>
            <a:rPr lang="en-US" sz="2000" kern="12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MVA.</a:t>
          </a:r>
        </a:p>
      </dsp:txBody>
      <dsp:txXfrm>
        <a:off x="300037" y="1641524"/>
        <a:ext cx="5486641" cy="1188717"/>
      </dsp:txXfrm>
    </dsp:sp>
    <dsp:sp modelId="{AAC52A0C-AAE3-442B-9AFE-D7BE602FAA10}">
      <dsp:nvSpPr>
        <dsp:cNvPr id="0" name=""/>
        <dsp:cNvSpPr/>
      </dsp:nvSpPr>
      <dsp:spPr>
        <a:xfrm>
          <a:off x="0" y="4049199"/>
          <a:ext cx="6000750" cy="7056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1A36F0C-E509-41EA-8211-2C7E32828C64}">
      <dsp:nvSpPr>
        <dsp:cNvPr id="0" name=""/>
        <dsp:cNvSpPr/>
      </dsp:nvSpPr>
      <dsp:spPr>
        <a:xfrm>
          <a:off x="300037" y="3273762"/>
          <a:ext cx="5486641" cy="1188717"/>
        </a:xfrm>
        <a:prstGeom prst="rect">
          <a:avLst/>
        </a:prstGeom>
        <a:solidFill>
          <a:srgbClr val="343F52"/>
        </a:solidFill>
        <a:ln w="25400" cap="flat" cmpd="sng" algn="ctr">
          <a:solidFill>
            <a:schemeClr val="bg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8770" tIns="0" rIns="158770" bIns="0" numCol="1" spcCol="1270" anchor="ctr" anchorCtr="0">
          <a:noAutofit/>
        </a:bodyPr>
        <a:lstStyle/>
        <a:p>
          <a:pPr marL="0" lvl="0" indent="0" algn="l" defTabSz="889000" rtl="0">
            <a:lnSpc>
              <a:spcPct val="90000"/>
            </a:lnSpc>
            <a:spcBef>
              <a:spcPct val="0"/>
            </a:spcBef>
            <a:spcAft>
              <a:spcPct val="35000"/>
            </a:spcAft>
            <a:buNone/>
          </a:pPr>
          <a:r>
            <a:rPr lang="el-GR" sz="2000" kern="1200" dirty="0">
              <a:latin typeface="Verdana" panose="020B0604030504040204" pitchFamily="34" charset="0"/>
              <a:ea typeface="Verdana" panose="020B0604030504040204" pitchFamily="34" charset="0"/>
              <a:cs typeface="Verdana" panose="020B0604030504040204" pitchFamily="34" charset="0"/>
            </a:rPr>
            <a:t>Η </a:t>
          </a:r>
          <a:r>
            <a:rPr lang="en-US" sz="2000" kern="1200" dirty="0">
              <a:latin typeface="Verdana" panose="020B0604030504040204" pitchFamily="34" charset="0"/>
              <a:ea typeface="Verdana" panose="020B0604030504040204" pitchFamily="34" charset="0"/>
              <a:cs typeface="Verdana" panose="020B0604030504040204" pitchFamily="34" charset="0"/>
            </a:rPr>
            <a:t>MVA</a:t>
          </a:r>
          <a:r>
            <a:rPr lang="el-GR" sz="2000" kern="1200" dirty="0">
              <a:latin typeface="Verdana" panose="020B0604030504040204" pitchFamily="34" charset="0"/>
              <a:ea typeface="Verdana" panose="020B0604030504040204" pitchFamily="34" charset="0"/>
              <a:cs typeface="Verdana" panose="020B0604030504040204" pitchFamily="34" charset="0"/>
            </a:rPr>
            <a:t> ισχύει για ολόκληρη την εταιρεία ενώ η </a:t>
          </a:r>
          <a:r>
            <a:rPr lang="en-US" sz="2000" kern="1200" dirty="0">
              <a:latin typeface="Verdana" panose="020B0604030504040204" pitchFamily="34" charset="0"/>
              <a:ea typeface="Verdana" panose="020B0604030504040204" pitchFamily="34" charset="0"/>
              <a:cs typeface="Verdana" panose="020B0604030504040204" pitchFamily="34" charset="0"/>
            </a:rPr>
            <a:t>EVA</a:t>
          </a:r>
          <a:r>
            <a:rPr lang="el-GR" sz="2000" kern="1200" dirty="0">
              <a:latin typeface="Verdana" panose="020B0604030504040204" pitchFamily="34" charset="0"/>
              <a:ea typeface="Verdana" panose="020B0604030504040204" pitchFamily="34" charset="0"/>
              <a:cs typeface="Verdana" panose="020B0604030504040204" pitchFamily="34" charset="0"/>
            </a:rPr>
            <a:t> μπορεί να υπολογισθεί και σε διαιρετική βάση</a:t>
          </a:r>
          <a:r>
            <a:rPr lang="en-US" sz="2000" kern="1200" dirty="0">
              <a:latin typeface="Verdana" panose="020B0604030504040204" pitchFamily="34" charset="0"/>
              <a:ea typeface="Verdana" panose="020B0604030504040204" pitchFamily="34" charset="0"/>
              <a:cs typeface="Verdana" panose="020B0604030504040204" pitchFamily="34" charset="0"/>
            </a:rPr>
            <a:t>.</a:t>
          </a:r>
        </a:p>
      </dsp:txBody>
      <dsp:txXfrm>
        <a:off x="300037" y="3273762"/>
        <a:ext cx="5486641" cy="118871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67B525-4170-42DD-80A2-44CF2C968635}" type="datetimeFigureOut">
              <a:rPr lang="en-US" smtClean="0"/>
              <a:pPr/>
              <a:t>3/29/2021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7A6331-6128-4BE5-B0B1-B34C16677F50}" type="slidenum">
              <a:rPr lang="en-US" smtClean="0"/>
              <a:pPr/>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E2E2D-417D-47A7-89BD-34F46F874444}" type="datetimeFigureOut">
              <a:rPr lang="en-US" smtClean="0"/>
              <a:pPr/>
              <a:t>3/29/2021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314705-AF32-4D71-9FF6-531A2A9BF0CA}"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314705-AF32-4D71-9FF6-531A2A9BF0CA}" type="slidenum">
              <a:rPr lang="en-US" smtClean="0"/>
              <a:pPr/>
              <a:t>1</a:t>
            </a:fld>
            <a:endParaRPr lang="en-US"/>
          </a:p>
        </p:txBody>
      </p:sp>
    </p:spTree>
    <p:extLst>
      <p:ext uri="{BB962C8B-B14F-4D97-AF65-F5344CB8AC3E}">
        <p14:creationId xmlns:p14="http://schemas.microsoft.com/office/powerpoint/2010/main" val="4137309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JH_Section Header">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5784848" y="2268076"/>
            <a:ext cx="3359150" cy="468774"/>
          </a:xfrm>
          <a:prstGeom prst="rect">
            <a:avLst/>
          </a:prstGeom>
          <a:solidFill>
            <a:srgbClr val="635F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0" y="1204490"/>
            <a:ext cx="9144000" cy="954912"/>
          </a:xfrm>
          <a:prstGeom prst="rect">
            <a:avLst/>
          </a:prstGeom>
          <a:gradFill flip="none" rotWithShape="1">
            <a:gsLst>
              <a:gs pos="54000">
                <a:schemeClr val="bg2">
                  <a:lumMod val="50000"/>
                </a:schemeClr>
              </a:gs>
              <a:gs pos="4000">
                <a:schemeClr val="bg2">
                  <a:lumMod val="75000"/>
                  <a:alpha val="40000"/>
                </a:schemeClr>
              </a:gs>
              <a:gs pos="88000">
                <a:srgbClr val="545050"/>
              </a:gs>
              <a:gs pos="100000">
                <a:srgbClr val="545050"/>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4580467" y="1201772"/>
            <a:ext cx="4563531" cy="957630"/>
          </a:xfrm>
          <a:prstGeom prst="rect">
            <a:avLst/>
          </a:prstGeom>
        </p:spPr>
        <p:txBody>
          <a:bodyPr anchor="b">
            <a:normAutofit/>
          </a:bodyPr>
          <a:lstStyle>
            <a:lvl1pPr algn="ctr">
              <a:defRPr sz="2800" baseline="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Chapter Title</a:t>
            </a:r>
          </a:p>
        </p:txBody>
      </p:sp>
      <p:sp>
        <p:nvSpPr>
          <p:cNvPr id="3" name="Text Placeholder 2"/>
          <p:cNvSpPr>
            <a:spLocks noGrp="1"/>
          </p:cNvSpPr>
          <p:nvPr>
            <p:ph type="body" idx="1" hasCustomPrompt="1"/>
          </p:nvPr>
        </p:nvSpPr>
        <p:spPr>
          <a:xfrm>
            <a:off x="5784846" y="2268076"/>
            <a:ext cx="3359152" cy="468774"/>
          </a:xfrm>
          <a:prstGeom prst="rect">
            <a:avLst/>
          </a:prstGeom>
        </p:spPr>
        <p:txBody>
          <a:bodyPr anchor="ctr" anchorCtr="0">
            <a:noAutofit/>
          </a:bodyPr>
          <a:lstStyle>
            <a:lvl1pPr marL="0" indent="0" algn="ctr">
              <a:buNone/>
              <a:defRPr sz="280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Chapter number</a:t>
            </a:r>
          </a:p>
        </p:txBody>
      </p:sp>
      <p:sp>
        <p:nvSpPr>
          <p:cNvPr id="7" name="Rectangle 6"/>
          <p:cNvSpPr/>
          <p:nvPr userDrawn="1"/>
        </p:nvSpPr>
        <p:spPr>
          <a:xfrm>
            <a:off x="0" y="6650362"/>
            <a:ext cx="9143998" cy="230832"/>
          </a:xfrm>
          <a:prstGeom prst="rect">
            <a:avLst/>
          </a:prstGeom>
        </p:spPr>
        <p:txBody>
          <a:bodyPr wrap="square">
            <a:spAutoFit/>
          </a:bodyPr>
          <a:lstStyle/>
          <a:p>
            <a:pPr algn="r"/>
            <a:r>
              <a:rPr lang="en-US" sz="9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2019 Cengage Learning. All Rights Reserved. May not be scanned, copied or duplicated, or posted to a publicly accessible website, in whole or in part.  </a:t>
            </a:r>
            <a:endParaRPr lang="en-US"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97202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JH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00200"/>
            <a:ext cx="7886700" cy="4576763"/>
          </a:xfrm>
          <a:prstGeom prst="rect">
            <a:avLst/>
          </a:prstGeom>
        </p:spPr>
        <p:txBody>
          <a:bodyPr/>
          <a:lstStyle>
            <a:lvl1pPr marL="228600" indent="-228600">
              <a:spcBef>
                <a:spcPts val="600"/>
              </a:spcBef>
              <a:spcAft>
                <a:spcPts val="1200"/>
              </a:spcAft>
              <a:buClr>
                <a:srgbClr val="343F52"/>
              </a:buClr>
              <a:buSzPct val="120000"/>
              <a:buFont typeface="Wingdings" panose="05000000000000000000" pitchFamily="2" charset="2"/>
              <a:buChar char="§"/>
              <a:defRPr sz="2400">
                <a:latin typeface="Verdana" panose="020B0604030504040204" pitchFamily="34" charset="0"/>
                <a:ea typeface="Verdana" panose="020B0604030504040204" pitchFamily="34" charset="0"/>
                <a:cs typeface="Verdana" panose="020B0604030504040204" pitchFamily="34" charset="0"/>
              </a:defRPr>
            </a:lvl1pPr>
            <a:lvl2pPr marL="685800" indent="-228600">
              <a:spcBef>
                <a:spcPts val="0"/>
              </a:spcBef>
              <a:spcAft>
                <a:spcPts val="600"/>
              </a:spcAft>
              <a:buClr>
                <a:srgbClr val="343F52"/>
              </a:buClr>
              <a:buSzPct val="120000"/>
              <a:buFont typeface="Arial" panose="020B0604020202020204" pitchFamily="34" charset="0"/>
              <a:buChar char="•"/>
              <a:defRPr sz="2200">
                <a:latin typeface="Verdana" panose="020B0604030504040204" pitchFamily="34" charset="0"/>
                <a:ea typeface="Verdana" panose="020B0604030504040204" pitchFamily="34" charset="0"/>
                <a:cs typeface="Verdana" panose="020B0604030504040204" pitchFamily="34" charset="0"/>
              </a:defRPr>
            </a:lvl2pPr>
            <a:lvl3pPr marL="1143000" indent="-228600">
              <a:spcBef>
                <a:spcPts val="0"/>
              </a:spcBef>
              <a:spcAft>
                <a:spcPts val="600"/>
              </a:spcAft>
              <a:buClr>
                <a:srgbClr val="343F52"/>
              </a:buClr>
              <a:buFont typeface="Wingdings" panose="05000000000000000000" pitchFamily="2" charset="2"/>
              <a:buChar char="§"/>
              <a:defRPr>
                <a:latin typeface="Verdana" panose="020B0604030504040204" pitchFamily="34" charset="0"/>
                <a:ea typeface="Verdana" panose="020B0604030504040204" pitchFamily="34" charset="0"/>
                <a:cs typeface="Verdana" panose="020B0604030504040204" pitchFamily="34" charset="0"/>
              </a:defRPr>
            </a:lvl3pPr>
            <a:lvl4pPr>
              <a:spcBef>
                <a:spcPts val="0"/>
              </a:spcBef>
              <a:spcAft>
                <a:spcPts val="600"/>
              </a:spcAft>
              <a:buClr>
                <a:srgbClr val="343F52"/>
              </a:buClr>
              <a:defRPr>
                <a:latin typeface="Verdana" panose="020B0604030504040204" pitchFamily="34" charset="0"/>
                <a:ea typeface="Verdana" panose="020B0604030504040204" pitchFamily="34" charset="0"/>
                <a:cs typeface="Verdana" panose="020B0604030504040204" pitchFamily="34" charset="0"/>
              </a:defRPr>
            </a:lvl4pPr>
            <a:lvl5pPr marL="2057400" indent="-228600">
              <a:spcBef>
                <a:spcPts val="0"/>
              </a:spcBef>
              <a:spcAft>
                <a:spcPts val="600"/>
              </a:spcAft>
              <a:buClr>
                <a:srgbClr val="343F52"/>
              </a:buClr>
              <a:buFont typeface="Arial" panose="020B0604020202020204" pitchFamily="34" charset="0"/>
              <a:buChar cha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0" y="1092902"/>
            <a:ext cx="9144001" cy="120436"/>
          </a:xfrm>
          <a:prstGeom prst="rect">
            <a:avLst/>
          </a:prstGeom>
          <a:gradFill flip="none" rotWithShape="1">
            <a:gsLst>
              <a:gs pos="25000">
                <a:schemeClr val="bg2">
                  <a:lumMod val="75000"/>
                </a:schemeClr>
              </a:gs>
              <a:gs pos="66000">
                <a:schemeClr val="bg2">
                  <a:lumMod val="75000"/>
                </a:schemeClr>
              </a:gs>
              <a:gs pos="82000">
                <a:schemeClr val="bg2">
                  <a:lumMod val="90000"/>
                </a:schemeClr>
              </a:gs>
              <a:gs pos="100000">
                <a:schemeClr val="bg1">
                  <a:lumMod val="9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4" name="Title 3"/>
          <p:cNvSpPr>
            <a:spLocks noGrp="1"/>
          </p:cNvSpPr>
          <p:nvPr>
            <p:ph type="title" hasCustomPrompt="1"/>
          </p:nvPr>
        </p:nvSpPr>
        <p:spPr>
          <a:xfrm>
            <a:off x="158261" y="222463"/>
            <a:ext cx="8827477" cy="677008"/>
          </a:xfrm>
          <a:prstGeom prst="rect">
            <a:avLst/>
          </a:prstGeom>
        </p:spPr>
        <p:txBody>
          <a:bodyPr anchor="ctr" anchorCtr="0">
            <a:normAutofit/>
          </a:bodyPr>
          <a:lstStyle>
            <a:lvl1pPr algn="ctr">
              <a:defRPr sz="2800">
                <a:solidFill>
                  <a:srgbClr val="4D5667"/>
                </a:solidFill>
                <a:effectLst>
                  <a:outerShdw blurRad="38100" dist="38100" dir="2700000" algn="ctr" rotWithShape="0">
                    <a:srgbClr val="000000">
                      <a:alpha val="43000"/>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add title</a:t>
            </a:r>
          </a:p>
        </p:txBody>
      </p:sp>
      <p:sp>
        <p:nvSpPr>
          <p:cNvPr id="6" name="Rectangle 5"/>
          <p:cNvSpPr/>
          <p:nvPr userDrawn="1"/>
        </p:nvSpPr>
        <p:spPr>
          <a:xfrm>
            <a:off x="0" y="6650362"/>
            <a:ext cx="9143998" cy="230832"/>
          </a:xfrm>
          <a:prstGeom prst="rect">
            <a:avLst/>
          </a:prstGeom>
        </p:spPr>
        <p:txBody>
          <a:bodyPr wrap="square">
            <a:spAutoFit/>
          </a:bodyPr>
          <a:lstStyle/>
          <a:p>
            <a:pPr algn="r"/>
            <a:r>
              <a:rPr lang="en-US" sz="9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2019 Cengage Learning. All Rights Reserved. May not be scanned, copied or duplicated, or posted to a publicly accessible website, in whole or in part.  </a:t>
            </a:r>
            <a:endParaRPr lang="en-US"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2927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JH_Blank With Title">
    <p:spTree>
      <p:nvGrpSpPr>
        <p:cNvPr id="1" name=""/>
        <p:cNvGrpSpPr/>
        <p:nvPr/>
      </p:nvGrpSpPr>
      <p:grpSpPr>
        <a:xfrm>
          <a:off x="0" y="0"/>
          <a:ext cx="0" cy="0"/>
          <a:chOff x="0" y="0"/>
          <a:chExt cx="0" cy="0"/>
        </a:xfrm>
      </p:grpSpPr>
      <p:sp>
        <p:nvSpPr>
          <p:cNvPr id="9" name="Rectangle 8"/>
          <p:cNvSpPr/>
          <p:nvPr/>
        </p:nvSpPr>
        <p:spPr>
          <a:xfrm>
            <a:off x="0" y="1092902"/>
            <a:ext cx="9144001" cy="120436"/>
          </a:xfrm>
          <a:prstGeom prst="rect">
            <a:avLst/>
          </a:prstGeom>
          <a:gradFill flip="none" rotWithShape="1">
            <a:gsLst>
              <a:gs pos="25000">
                <a:schemeClr val="bg2">
                  <a:lumMod val="75000"/>
                </a:schemeClr>
              </a:gs>
              <a:gs pos="66000">
                <a:schemeClr val="bg2">
                  <a:lumMod val="75000"/>
                </a:schemeClr>
              </a:gs>
              <a:gs pos="82000">
                <a:schemeClr val="bg2">
                  <a:lumMod val="90000"/>
                </a:schemeClr>
              </a:gs>
              <a:gs pos="100000">
                <a:schemeClr val="bg1">
                  <a:lumMod val="9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4" name="Title 3"/>
          <p:cNvSpPr>
            <a:spLocks noGrp="1"/>
          </p:cNvSpPr>
          <p:nvPr>
            <p:ph type="title" hasCustomPrompt="1"/>
          </p:nvPr>
        </p:nvSpPr>
        <p:spPr>
          <a:xfrm>
            <a:off x="158261" y="222463"/>
            <a:ext cx="8827477" cy="677008"/>
          </a:xfrm>
          <a:prstGeom prst="rect">
            <a:avLst/>
          </a:prstGeom>
        </p:spPr>
        <p:txBody>
          <a:bodyPr anchor="ctr" anchorCtr="0">
            <a:normAutofit/>
          </a:bodyPr>
          <a:lstStyle>
            <a:lvl1pPr algn="ctr">
              <a:defRPr sz="2800">
                <a:solidFill>
                  <a:srgbClr val="4D5667"/>
                </a:solidFill>
                <a:effectLst>
                  <a:outerShdw blurRad="38100" dist="38100" dir="2700000" algn="ctr" rotWithShape="0">
                    <a:srgbClr val="000000">
                      <a:alpha val="43000"/>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add title</a:t>
            </a:r>
          </a:p>
        </p:txBody>
      </p:sp>
      <p:sp>
        <p:nvSpPr>
          <p:cNvPr id="5" name="Rectangle 4"/>
          <p:cNvSpPr/>
          <p:nvPr userDrawn="1"/>
        </p:nvSpPr>
        <p:spPr>
          <a:xfrm>
            <a:off x="0" y="6650362"/>
            <a:ext cx="9143998" cy="230832"/>
          </a:xfrm>
          <a:prstGeom prst="rect">
            <a:avLst/>
          </a:prstGeom>
        </p:spPr>
        <p:txBody>
          <a:bodyPr wrap="square">
            <a:spAutoFit/>
          </a:bodyPr>
          <a:lstStyle/>
          <a:p>
            <a:pPr algn="r"/>
            <a:r>
              <a:rPr lang="en-US" sz="9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2019 Cengage Learning. All Rights Reserved. May not be scanned, copied or duplicated, or posted to a publicly accessible website, in whole or in part.  </a:t>
            </a:r>
            <a:endParaRPr lang="en-US"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06452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JH_Overview">
    <p:spTree>
      <p:nvGrpSpPr>
        <p:cNvPr id="1" name=""/>
        <p:cNvGrpSpPr/>
        <p:nvPr/>
      </p:nvGrpSpPr>
      <p:grpSpPr>
        <a:xfrm>
          <a:off x="0" y="0"/>
          <a:ext cx="0" cy="0"/>
          <a:chOff x="0" y="0"/>
          <a:chExt cx="0" cy="0"/>
        </a:xfrm>
      </p:grpSpPr>
      <p:sp>
        <p:nvSpPr>
          <p:cNvPr id="9" name="Rectangle 8"/>
          <p:cNvSpPr/>
          <p:nvPr/>
        </p:nvSpPr>
        <p:spPr>
          <a:xfrm>
            <a:off x="0" y="413239"/>
            <a:ext cx="9144001" cy="800822"/>
          </a:xfrm>
          <a:prstGeom prst="rect">
            <a:avLst/>
          </a:prstGeom>
          <a:gradFill flip="none" rotWithShape="1">
            <a:gsLst>
              <a:gs pos="0">
                <a:schemeClr val="bg2">
                  <a:lumMod val="75000"/>
                </a:schemeClr>
              </a:gs>
              <a:gs pos="60000">
                <a:schemeClr val="bg2">
                  <a:lumMod val="75000"/>
                  <a:alpha val="80000"/>
                </a:schemeClr>
              </a:gs>
              <a:gs pos="78000">
                <a:schemeClr val="bg2">
                  <a:lumMod val="75000"/>
                  <a:alpha val="80000"/>
                </a:schemeClr>
              </a:gs>
              <a:gs pos="100000">
                <a:srgbClr val="F5F5F5"/>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20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title" hasCustomPrompt="1"/>
          </p:nvPr>
        </p:nvSpPr>
        <p:spPr>
          <a:xfrm>
            <a:off x="142875" y="454180"/>
            <a:ext cx="8858250" cy="718939"/>
          </a:xfrm>
          <a:prstGeom prst="rect">
            <a:avLst/>
          </a:prstGeom>
        </p:spPr>
        <p:txBody>
          <a:bodyPr anchor="ctr" anchorCtr="0">
            <a:normAutofit/>
          </a:bodyPr>
          <a:lstStyle>
            <a:lvl1pPr algn="ctr">
              <a:defRPr sz="280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add title</a:t>
            </a:r>
          </a:p>
        </p:txBody>
      </p:sp>
      <p:sp>
        <p:nvSpPr>
          <p:cNvPr id="11" name="Content Placeholder 2"/>
          <p:cNvSpPr>
            <a:spLocks noGrp="1"/>
          </p:cNvSpPr>
          <p:nvPr>
            <p:ph idx="1"/>
          </p:nvPr>
        </p:nvSpPr>
        <p:spPr>
          <a:xfrm>
            <a:off x="628650" y="1600200"/>
            <a:ext cx="7886700" cy="4576763"/>
          </a:xfrm>
          <a:prstGeom prst="rect">
            <a:avLst/>
          </a:prstGeom>
        </p:spPr>
        <p:txBody>
          <a:bodyPr/>
          <a:lstStyle>
            <a:lvl1pPr marL="228600" indent="-228600">
              <a:spcBef>
                <a:spcPts val="600"/>
              </a:spcBef>
              <a:spcAft>
                <a:spcPts val="1200"/>
              </a:spcAft>
              <a:buClr>
                <a:srgbClr val="343F52"/>
              </a:buClr>
              <a:buSzPct val="120000"/>
              <a:buFont typeface="Wingdings" panose="05000000000000000000" pitchFamily="2" charset="2"/>
              <a:buChar char="§"/>
              <a:defRPr sz="2400">
                <a:latin typeface="Verdana" panose="020B0604030504040204" pitchFamily="34" charset="0"/>
                <a:ea typeface="Verdana" panose="020B0604030504040204" pitchFamily="34" charset="0"/>
                <a:cs typeface="Verdana" panose="020B0604030504040204" pitchFamily="34" charset="0"/>
              </a:defRPr>
            </a:lvl1pPr>
            <a:lvl2pPr marL="685800" indent="-228600">
              <a:spcBef>
                <a:spcPts val="0"/>
              </a:spcBef>
              <a:spcAft>
                <a:spcPts val="600"/>
              </a:spcAft>
              <a:buClr>
                <a:srgbClr val="343F52"/>
              </a:buClr>
              <a:buSzPct val="120000"/>
              <a:buFont typeface="Arial" panose="020B0604020202020204" pitchFamily="34" charset="0"/>
              <a:buChar char="•"/>
              <a:defRPr sz="2200">
                <a:latin typeface="Verdana" panose="020B0604030504040204" pitchFamily="34" charset="0"/>
                <a:ea typeface="Verdana" panose="020B0604030504040204" pitchFamily="34" charset="0"/>
                <a:cs typeface="Verdana" panose="020B0604030504040204" pitchFamily="34" charset="0"/>
              </a:defRPr>
            </a:lvl2pPr>
            <a:lvl3pPr marL="1143000" indent="-228600">
              <a:spcBef>
                <a:spcPts val="0"/>
              </a:spcBef>
              <a:spcAft>
                <a:spcPts val="600"/>
              </a:spcAft>
              <a:buClr>
                <a:srgbClr val="343F52"/>
              </a:buClr>
              <a:buFont typeface="Wingdings" panose="05000000000000000000" pitchFamily="2" charset="2"/>
              <a:buChar char="§"/>
              <a:defRPr>
                <a:latin typeface="Verdana" panose="020B0604030504040204" pitchFamily="34" charset="0"/>
                <a:ea typeface="Verdana" panose="020B0604030504040204" pitchFamily="34" charset="0"/>
                <a:cs typeface="Verdana" panose="020B0604030504040204" pitchFamily="34" charset="0"/>
              </a:defRPr>
            </a:lvl3pPr>
            <a:lvl4pPr>
              <a:spcBef>
                <a:spcPts val="0"/>
              </a:spcBef>
              <a:spcAft>
                <a:spcPts val="600"/>
              </a:spcAft>
              <a:buClr>
                <a:srgbClr val="343F52"/>
              </a:buClr>
              <a:defRPr>
                <a:latin typeface="Verdana" panose="020B0604030504040204" pitchFamily="34" charset="0"/>
                <a:ea typeface="Verdana" panose="020B0604030504040204" pitchFamily="34" charset="0"/>
                <a:cs typeface="Verdana" panose="020B0604030504040204" pitchFamily="34" charset="0"/>
              </a:defRPr>
            </a:lvl4pPr>
            <a:lvl5pPr marL="2057400" indent="-228600">
              <a:spcBef>
                <a:spcPts val="0"/>
              </a:spcBef>
              <a:spcAft>
                <a:spcPts val="600"/>
              </a:spcAft>
              <a:buClr>
                <a:srgbClr val="343F52"/>
              </a:buClr>
              <a:buFont typeface="Arial" panose="020B0604020202020204" pitchFamily="34" charset="0"/>
              <a:buChar cha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p:nvPr userDrawn="1"/>
        </p:nvSpPr>
        <p:spPr>
          <a:xfrm>
            <a:off x="0" y="6650362"/>
            <a:ext cx="9143998" cy="230832"/>
          </a:xfrm>
          <a:prstGeom prst="rect">
            <a:avLst/>
          </a:prstGeom>
        </p:spPr>
        <p:txBody>
          <a:bodyPr wrap="square">
            <a:spAutoFit/>
          </a:bodyPr>
          <a:lstStyle/>
          <a:p>
            <a:pPr algn="r"/>
            <a:r>
              <a:rPr lang="en-US" sz="9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2019 Cengage Learning. All Rights Reserved. May not be scanned, copied or duplicated, or posted to a publicly accessible website, in whole or in part.  </a:t>
            </a:r>
            <a:endParaRPr lang="en-US"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4772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JH_Objectives">
    <p:spTree>
      <p:nvGrpSpPr>
        <p:cNvPr id="1" name=""/>
        <p:cNvGrpSpPr/>
        <p:nvPr/>
      </p:nvGrpSpPr>
      <p:grpSpPr>
        <a:xfrm>
          <a:off x="0" y="0"/>
          <a:ext cx="0" cy="0"/>
          <a:chOff x="0" y="0"/>
          <a:chExt cx="0" cy="0"/>
        </a:xfrm>
      </p:grpSpPr>
      <p:sp>
        <p:nvSpPr>
          <p:cNvPr id="5" name="Rectangle 4"/>
          <p:cNvSpPr/>
          <p:nvPr/>
        </p:nvSpPr>
        <p:spPr>
          <a:xfrm>
            <a:off x="0" y="434229"/>
            <a:ext cx="9144000" cy="919740"/>
          </a:xfrm>
          <a:prstGeom prst="rect">
            <a:avLst/>
          </a:prstGeom>
          <a:solidFill>
            <a:srgbClr val="605E5E">
              <a:alpha val="8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8" name="Table 7"/>
          <p:cNvGraphicFramePr>
            <a:graphicFrameLocks noGrp="1"/>
          </p:cNvGraphicFramePr>
          <p:nvPr>
            <p:extLst>
              <p:ext uri="{D42A27DB-BD31-4B8C-83A1-F6EECF244321}">
                <p14:modId xmlns:p14="http://schemas.microsoft.com/office/powerpoint/2010/main" val="240197685"/>
              </p:ext>
            </p:extLst>
          </p:nvPr>
        </p:nvGraphicFramePr>
        <p:xfrm>
          <a:off x="1050401" y="1989078"/>
          <a:ext cx="7075027" cy="3155820"/>
        </p:xfrm>
        <a:graphic>
          <a:graphicData uri="http://schemas.openxmlformats.org/drawingml/2006/table">
            <a:tbl>
              <a:tblPr firstRow="1" bandRow="1">
                <a:tableStyleId>{5C22544A-7EE6-4342-B048-85BDC9FD1C3A}</a:tableStyleId>
              </a:tblPr>
              <a:tblGrid>
                <a:gridCol w="576905">
                  <a:extLst>
                    <a:ext uri="{9D8B030D-6E8A-4147-A177-3AD203B41FA5}">
                      <a16:colId xmlns:a16="http://schemas.microsoft.com/office/drawing/2014/main" val="20000"/>
                    </a:ext>
                  </a:extLst>
                </a:gridCol>
                <a:gridCol w="6498122">
                  <a:extLst>
                    <a:ext uri="{9D8B030D-6E8A-4147-A177-3AD203B41FA5}">
                      <a16:colId xmlns:a16="http://schemas.microsoft.com/office/drawing/2014/main" val="20001"/>
                    </a:ext>
                  </a:extLst>
                </a:gridCol>
              </a:tblGrid>
              <a:tr h="631164">
                <a:tc>
                  <a:txBody>
                    <a:bodyPr/>
                    <a:lstStyle/>
                    <a:p>
                      <a:endParaRPr lang="en-US" sz="800" b="1" dirty="0">
                        <a:latin typeface="+mn-lt"/>
                      </a:endParaRP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extLst>
                  <a:ext uri="{0D108BD9-81ED-4DB2-BD59-A6C34878D82A}">
                    <a16:rowId xmlns:a16="http://schemas.microsoft.com/office/drawing/2014/main" val="10000"/>
                  </a:ext>
                </a:extLst>
              </a:tr>
              <a:tr h="631164">
                <a:tc>
                  <a:txBody>
                    <a:bodyPr/>
                    <a:lstStyle/>
                    <a:p>
                      <a:endParaRPr lang="en-US" sz="1400" b="1"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extLst>
                  <a:ext uri="{0D108BD9-81ED-4DB2-BD59-A6C34878D82A}">
                    <a16:rowId xmlns:a16="http://schemas.microsoft.com/office/drawing/2014/main" val="10001"/>
                  </a:ext>
                </a:extLst>
              </a:tr>
              <a:tr h="631164">
                <a:tc>
                  <a:txBody>
                    <a:bodyPr/>
                    <a:lstStyle/>
                    <a:p>
                      <a:endParaRPr lang="en-US" sz="1400" b="1"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extLst>
                  <a:ext uri="{0D108BD9-81ED-4DB2-BD59-A6C34878D82A}">
                    <a16:rowId xmlns:a16="http://schemas.microsoft.com/office/drawing/2014/main" val="10002"/>
                  </a:ext>
                </a:extLst>
              </a:tr>
              <a:tr h="631164">
                <a:tc>
                  <a:txBody>
                    <a:bodyPr/>
                    <a:lstStyle/>
                    <a:p>
                      <a:endParaRPr lang="en-US" sz="1400" b="1"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extLst>
                  <a:ext uri="{0D108BD9-81ED-4DB2-BD59-A6C34878D82A}">
                    <a16:rowId xmlns:a16="http://schemas.microsoft.com/office/drawing/2014/main" val="10003"/>
                  </a:ext>
                </a:extLst>
              </a:tr>
              <a:tr h="631164">
                <a:tc>
                  <a:txBody>
                    <a:bodyPr/>
                    <a:lstStyle/>
                    <a:p>
                      <a:endParaRPr lang="en-US" sz="1400" b="1"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extLst>
                  <a:ext uri="{0D108BD9-81ED-4DB2-BD59-A6C34878D82A}">
                    <a16:rowId xmlns:a16="http://schemas.microsoft.com/office/drawing/2014/main" val="10004"/>
                  </a:ext>
                </a:extLst>
              </a:tr>
            </a:tbl>
          </a:graphicData>
        </a:graphic>
      </p:graphicFrame>
      <p:pic>
        <p:nvPicPr>
          <p:cNvPr id="9" name="Picture 8"/>
          <p:cNvPicPr>
            <a:picLocks noChangeAspect="1"/>
          </p:cNvPicPr>
          <p:nvPr/>
        </p:nvPicPr>
        <p:blipFill rotWithShape="1">
          <a:blip r:embed="rId2">
            <a:duotone>
              <a:prstClr val="black"/>
              <a:schemeClr val="accent5">
                <a:tint val="45000"/>
                <a:satMod val="400000"/>
              </a:schemeClr>
            </a:duotone>
          </a:blip>
          <a:srcRect l="37673" t="22272" r="37955" b="60850"/>
          <a:stretch/>
        </p:blipFill>
        <p:spPr>
          <a:xfrm>
            <a:off x="1159851" y="2116405"/>
            <a:ext cx="417884" cy="417883"/>
          </a:xfrm>
          <a:prstGeom prst="rect">
            <a:avLst/>
          </a:prstGeom>
          <a:solidFill>
            <a:schemeClr val="bg1">
              <a:alpha val="0"/>
            </a:schemeClr>
          </a:solidFill>
        </p:spPr>
      </p:pic>
      <p:pic>
        <p:nvPicPr>
          <p:cNvPr id="10" name="Picture 9"/>
          <p:cNvPicPr>
            <a:picLocks noChangeAspect="1"/>
          </p:cNvPicPr>
          <p:nvPr/>
        </p:nvPicPr>
        <p:blipFill rotWithShape="1">
          <a:blip r:embed="rId2">
            <a:duotone>
              <a:prstClr val="black"/>
              <a:schemeClr val="accent5">
                <a:tint val="45000"/>
                <a:satMod val="400000"/>
              </a:schemeClr>
            </a:duotone>
          </a:blip>
          <a:srcRect l="37673" t="22272" r="37955" b="60850"/>
          <a:stretch/>
        </p:blipFill>
        <p:spPr>
          <a:xfrm>
            <a:off x="1159851" y="2734972"/>
            <a:ext cx="417884" cy="417883"/>
          </a:xfrm>
          <a:prstGeom prst="rect">
            <a:avLst/>
          </a:prstGeom>
          <a:solidFill>
            <a:schemeClr val="bg1">
              <a:alpha val="0"/>
            </a:schemeClr>
          </a:solidFill>
        </p:spPr>
      </p:pic>
      <p:pic>
        <p:nvPicPr>
          <p:cNvPr id="11" name="Picture 10"/>
          <p:cNvPicPr>
            <a:picLocks noChangeAspect="1"/>
          </p:cNvPicPr>
          <p:nvPr/>
        </p:nvPicPr>
        <p:blipFill rotWithShape="1">
          <a:blip r:embed="rId2">
            <a:duotone>
              <a:prstClr val="black"/>
              <a:schemeClr val="accent5">
                <a:tint val="45000"/>
                <a:satMod val="400000"/>
              </a:schemeClr>
            </a:duotone>
          </a:blip>
          <a:srcRect l="37673" t="22272" r="37955" b="60850"/>
          <a:stretch/>
        </p:blipFill>
        <p:spPr>
          <a:xfrm>
            <a:off x="1151171" y="4616311"/>
            <a:ext cx="417884" cy="417883"/>
          </a:xfrm>
          <a:prstGeom prst="rect">
            <a:avLst/>
          </a:prstGeom>
          <a:solidFill>
            <a:schemeClr val="bg1">
              <a:alpha val="0"/>
            </a:schemeClr>
          </a:solidFill>
        </p:spPr>
      </p:pic>
      <p:pic>
        <p:nvPicPr>
          <p:cNvPr id="12" name="Picture 11"/>
          <p:cNvPicPr>
            <a:picLocks noChangeAspect="1"/>
          </p:cNvPicPr>
          <p:nvPr/>
        </p:nvPicPr>
        <p:blipFill rotWithShape="1">
          <a:blip r:embed="rId2">
            <a:duotone>
              <a:prstClr val="black"/>
              <a:schemeClr val="accent5">
                <a:tint val="45000"/>
                <a:satMod val="400000"/>
              </a:schemeClr>
            </a:duotone>
          </a:blip>
          <a:srcRect l="37673" t="22272" r="37955" b="60850"/>
          <a:stretch/>
        </p:blipFill>
        <p:spPr>
          <a:xfrm>
            <a:off x="1151171" y="3987178"/>
            <a:ext cx="417884" cy="417883"/>
          </a:xfrm>
          <a:prstGeom prst="rect">
            <a:avLst/>
          </a:prstGeom>
          <a:solidFill>
            <a:schemeClr val="bg1">
              <a:alpha val="0"/>
            </a:schemeClr>
          </a:solidFill>
        </p:spPr>
      </p:pic>
      <p:pic>
        <p:nvPicPr>
          <p:cNvPr id="13" name="Picture 12"/>
          <p:cNvPicPr>
            <a:picLocks noChangeAspect="1"/>
          </p:cNvPicPr>
          <p:nvPr/>
        </p:nvPicPr>
        <p:blipFill rotWithShape="1">
          <a:blip r:embed="rId2">
            <a:duotone>
              <a:prstClr val="black"/>
              <a:schemeClr val="accent5">
                <a:tint val="45000"/>
                <a:satMod val="400000"/>
              </a:schemeClr>
            </a:duotone>
          </a:blip>
          <a:srcRect l="37673" t="22272" r="37955" b="60850"/>
          <a:stretch/>
        </p:blipFill>
        <p:spPr>
          <a:xfrm>
            <a:off x="1154109" y="3364243"/>
            <a:ext cx="417884" cy="417883"/>
          </a:xfrm>
          <a:prstGeom prst="rect">
            <a:avLst/>
          </a:prstGeom>
          <a:solidFill>
            <a:schemeClr val="bg1">
              <a:alpha val="0"/>
            </a:schemeClr>
          </a:solidFill>
        </p:spPr>
      </p:pic>
      <p:sp>
        <p:nvSpPr>
          <p:cNvPr id="15" name="Text Placeholder 14"/>
          <p:cNvSpPr>
            <a:spLocks noGrp="1"/>
          </p:cNvSpPr>
          <p:nvPr>
            <p:ph type="body" sz="quarter" idx="11" hasCustomPrompt="1"/>
          </p:nvPr>
        </p:nvSpPr>
        <p:spPr>
          <a:xfrm>
            <a:off x="1675701" y="3382770"/>
            <a:ext cx="6246081" cy="419100"/>
          </a:xfrm>
          <a:prstGeom prst="rect">
            <a:avLst/>
          </a:prstGeom>
        </p:spPr>
        <p:txBody>
          <a:bodyPr anchor="ctr" anchorCtr="0">
            <a:normAutofit/>
          </a:bodyPr>
          <a:lstStyle>
            <a:lvl1pPr marL="0" indent="0">
              <a:buNone/>
              <a:defRPr sz="2000" baseline="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Point 1</a:t>
            </a:r>
          </a:p>
        </p:txBody>
      </p:sp>
      <p:sp>
        <p:nvSpPr>
          <p:cNvPr id="16" name="Text Placeholder 14"/>
          <p:cNvSpPr>
            <a:spLocks noGrp="1"/>
          </p:cNvSpPr>
          <p:nvPr>
            <p:ph type="body" sz="quarter" idx="12" hasCustomPrompt="1"/>
          </p:nvPr>
        </p:nvSpPr>
        <p:spPr>
          <a:xfrm>
            <a:off x="1687185" y="2733755"/>
            <a:ext cx="6246081" cy="419100"/>
          </a:xfrm>
          <a:prstGeom prst="rect">
            <a:avLst/>
          </a:prstGeom>
        </p:spPr>
        <p:txBody>
          <a:bodyPr anchor="ctr" anchorCtr="0">
            <a:normAutofit/>
          </a:bodyPr>
          <a:lstStyle>
            <a:lvl1pPr marL="0" indent="0">
              <a:buNone/>
              <a:defRPr sz="2000" baseline="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Point 1</a:t>
            </a:r>
          </a:p>
        </p:txBody>
      </p:sp>
      <p:sp>
        <p:nvSpPr>
          <p:cNvPr id="17" name="Text Placeholder 14"/>
          <p:cNvSpPr>
            <a:spLocks noGrp="1"/>
          </p:cNvSpPr>
          <p:nvPr>
            <p:ph type="body" sz="quarter" idx="13" hasCustomPrompt="1"/>
          </p:nvPr>
        </p:nvSpPr>
        <p:spPr>
          <a:xfrm>
            <a:off x="1675700" y="2095837"/>
            <a:ext cx="6246081" cy="419100"/>
          </a:xfrm>
          <a:prstGeom prst="rect">
            <a:avLst/>
          </a:prstGeom>
        </p:spPr>
        <p:txBody>
          <a:bodyPr anchor="ctr" anchorCtr="0">
            <a:normAutofit/>
          </a:bodyPr>
          <a:lstStyle>
            <a:lvl1pPr marL="0" indent="0">
              <a:buNone/>
              <a:defRPr sz="2000" baseline="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Point 1</a:t>
            </a:r>
          </a:p>
        </p:txBody>
      </p:sp>
      <p:sp>
        <p:nvSpPr>
          <p:cNvPr id="18" name="Text Placeholder 14"/>
          <p:cNvSpPr>
            <a:spLocks noGrp="1"/>
          </p:cNvSpPr>
          <p:nvPr>
            <p:ph type="body" sz="quarter" idx="14" hasCustomPrompt="1"/>
          </p:nvPr>
        </p:nvSpPr>
        <p:spPr>
          <a:xfrm>
            <a:off x="1669825" y="3987178"/>
            <a:ext cx="6246081" cy="419100"/>
          </a:xfrm>
          <a:prstGeom prst="rect">
            <a:avLst/>
          </a:prstGeom>
        </p:spPr>
        <p:txBody>
          <a:bodyPr anchor="ctr" anchorCtr="0">
            <a:normAutofit/>
          </a:bodyPr>
          <a:lstStyle>
            <a:lvl1pPr marL="0" indent="0">
              <a:buNone/>
              <a:defRPr sz="2000" baseline="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Point 1</a:t>
            </a:r>
          </a:p>
        </p:txBody>
      </p:sp>
      <p:sp>
        <p:nvSpPr>
          <p:cNvPr id="19" name="Text Placeholder 14"/>
          <p:cNvSpPr>
            <a:spLocks noGrp="1"/>
          </p:cNvSpPr>
          <p:nvPr>
            <p:ph type="body" sz="quarter" idx="15" hasCustomPrompt="1"/>
          </p:nvPr>
        </p:nvSpPr>
        <p:spPr>
          <a:xfrm>
            <a:off x="1669824" y="4630588"/>
            <a:ext cx="6246081" cy="419100"/>
          </a:xfrm>
          <a:prstGeom prst="rect">
            <a:avLst/>
          </a:prstGeom>
        </p:spPr>
        <p:txBody>
          <a:bodyPr anchor="ctr" anchorCtr="0">
            <a:normAutofit/>
          </a:bodyPr>
          <a:lstStyle>
            <a:lvl1pPr marL="0" indent="0">
              <a:buNone/>
              <a:defRPr sz="2000" baseline="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Point 1</a:t>
            </a:r>
          </a:p>
        </p:txBody>
      </p:sp>
      <p:sp>
        <p:nvSpPr>
          <p:cNvPr id="2" name="Title 1"/>
          <p:cNvSpPr>
            <a:spLocks noGrp="1"/>
          </p:cNvSpPr>
          <p:nvPr>
            <p:ph type="title"/>
          </p:nvPr>
        </p:nvSpPr>
        <p:spPr>
          <a:xfrm>
            <a:off x="162657" y="485813"/>
            <a:ext cx="8818685" cy="790474"/>
          </a:xfrm>
          <a:prstGeom prst="rect">
            <a:avLst/>
          </a:prstGeom>
        </p:spPr>
        <p:txBody>
          <a:bodyPr anchor="ctr" anchorCtr="0">
            <a:normAutofit/>
          </a:bodyPr>
          <a:lstStyle>
            <a:lvl1pPr algn="ctr">
              <a:defRPr sz="280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21" name="Rectangle 20"/>
          <p:cNvSpPr/>
          <p:nvPr userDrawn="1"/>
        </p:nvSpPr>
        <p:spPr>
          <a:xfrm>
            <a:off x="0" y="6650362"/>
            <a:ext cx="9143998" cy="230832"/>
          </a:xfrm>
          <a:prstGeom prst="rect">
            <a:avLst/>
          </a:prstGeom>
        </p:spPr>
        <p:txBody>
          <a:bodyPr wrap="square">
            <a:spAutoFit/>
          </a:bodyPr>
          <a:lstStyle/>
          <a:p>
            <a:pPr algn="r"/>
            <a:r>
              <a:rPr lang="en-US" sz="9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2019 Cengage Learning. All Rights Reserved. May not be scanned, copied or duplicated, or posted to a publicly accessible website, in whole or in part.  </a:t>
            </a:r>
            <a:endParaRPr lang="en-US"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97436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_JH_Blank">
    <p:spTree>
      <p:nvGrpSpPr>
        <p:cNvPr id="1" name=""/>
        <p:cNvGrpSpPr/>
        <p:nvPr/>
      </p:nvGrpSpPr>
      <p:grpSpPr>
        <a:xfrm>
          <a:off x="0" y="0"/>
          <a:ext cx="0" cy="0"/>
          <a:chOff x="0" y="0"/>
          <a:chExt cx="0" cy="0"/>
        </a:xfrm>
      </p:grpSpPr>
      <p:sp>
        <p:nvSpPr>
          <p:cNvPr id="3" name="Rectangle 2"/>
          <p:cNvSpPr/>
          <p:nvPr userDrawn="1"/>
        </p:nvSpPr>
        <p:spPr>
          <a:xfrm>
            <a:off x="0" y="6650362"/>
            <a:ext cx="9143998" cy="230832"/>
          </a:xfrm>
          <a:prstGeom prst="rect">
            <a:avLst/>
          </a:prstGeom>
        </p:spPr>
        <p:txBody>
          <a:bodyPr wrap="square">
            <a:spAutoFit/>
          </a:bodyPr>
          <a:lstStyle/>
          <a:p>
            <a:pPr algn="r"/>
            <a:r>
              <a:rPr lang="en-US" sz="9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2019 Cengage Learning. All Rights Reserved. May not be scanned, copied or duplicated, or posted to a publicly accessible website, in whole or in part.  </a:t>
            </a:r>
            <a:endParaRPr lang="en-US"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71220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JH_End Title">
    <p:bg>
      <p:bgPr>
        <a:blipFill dpi="0" rotWithShape="1">
          <a:blip r:embed="rId2" cstate="print">
            <a:alphaModFix amt="75000"/>
            <a:lum/>
          </a:blip>
          <a:srcRect/>
          <a:stretch>
            <a:fillRect l="-17000" r="-17000"/>
          </a:stretch>
        </a:blip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5071131" y="1503620"/>
            <a:ext cx="2743200" cy="0"/>
          </a:xfrm>
          <a:prstGeom prst="line">
            <a:avLst/>
          </a:prstGeom>
          <a:ln w="25400">
            <a:solidFill>
              <a:srgbClr val="343F5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0" y="6098874"/>
            <a:ext cx="9144000" cy="586597"/>
          </a:xfrm>
          <a:prstGeom prst="rect">
            <a:avLst/>
          </a:prstGeom>
          <a:solidFill>
            <a:srgbClr val="343F5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a:spcBef>
                <a:spcPts val="0"/>
              </a:spcBef>
              <a:spcAft>
                <a:spcPts val="0"/>
              </a:spcAft>
            </a:pPr>
            <a:endParaRPr lang="en-US"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Title 2"/>
          <p:cNvSpPr>
            <a:spLocks noGrp="1"/>
          </p:cNvSpPr>
          <p:nvPr>
            <p:ph type="title" hasCustomPrompt="1"/>
          </p:nvPr>
        </p:nvSpPr>
        <p:spPr>
          <a:xfrm>
            <a:off x="4720621" y="1021141"/>
            <a:ext cx="3447288" cy="466344"/>
          </a:xfrm>
          <a:prstGeom prst="rect">
            <a:avLst/>
          </a:prstGeom>
        </p:spPr>
        <p:txBody>
          <a:bodyPr/>
          <a:lstStyle>
            <a:lvl1pPr algn="ctr">
              <a:defRPr sz="2400" baseline="0">
                <a:solidFill>
                  <a:srgbClr val="343F5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End of Chapter</a:t>
            </a:r>
          </a:p>
        </p:txBody>
      </p:sp>
      <p:sp>
        <p:nvSpPr>
          <p:cNvPr id="6" name="Rectangle 5"/>
          <p:cNvSpPr/>
          <p:nvPr userDrawn="1"/>
        </p:nvSpPr>
        <p:spPr>
          <a:xfrm>
            <a:off x="0" y="6087731"/>
            <a:ext cx="9144000" cy="961802"/>
          </a:xfrm>
          <a:prstGeom prst="rect">
            <a:avLst/>
          </a:prstGeom>
          <a:effectLst>
            <a:outerShdw blurRad="50800" dist="38100" dir="2700000" algn="tl" rotWithShape="0">
              <a:prstClr val="black">
                <a:alpha val="40000"/>
              </a:prstClr>
            </a:outerShdw>
          </a:effectLst>
        </p:spPr>
        <p:txBody>
          <a:bodyPr wrap="square">
            <a:spAutoFit/>
          </a:bodyPr>
          <a:lstStyle/>
          <a:p>
            <a:pPr marL="0" marR="0">
              <a:spcBef>
                <a:spcPts val="0"/>
              </a:spcBef>
              <a:spcAft>
                <a:spcPts val="300"/>
              </a:spcAft>
            </a:pPr>
            <a:r>
              <a:rPr lang="en-US" sz="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2019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600" dirty="0">
                <a:solidFill>
                  <a:schemeClr val="tx1">
                    <a:lumMod val="50000"/>
                    <a:lumOff val="50000"/>
                  </a:schemeClr>
                </a:solidFill>
                <a:effectLst/>
                <a:latin typeface="Verdana" panose="020B0604030504040204" pitchFamily="34" charset="0"/>
                <a:ea typeface="Verdana" panose="020B0604030504040204" pitchFamily="34" charset="0"/>
                <a:cs typeface="Verdana" panose="020B0604030504040204" pitchFamily="34" charset="0"/>
              </a:rPr>
              <a:t> Cover</a:t>
            </a:r>
            <a:r>
              <a:rPr lang="en-US" sz="600" baseline="0" dirty="0">
                <a:solidFill>
                  <a:schemeClr val="tx1">
                    <a:lumMod val="50000"/>
                    <a:lumOff val="50000"/>
                  </a:schemeClr>
                </a:solidFill>
                <a:effectLst/>
                <a:latin typeface="Verdana" panose="020B0604030504040204" pitchFamily="34" charset="0"/>
                <a:ea typeface="Verdana" panose="020B0604030504040204" pitchFamily="34" charset="0"/>
                <a:cs typeface="Verdana" panose="020B0604030504040204" pitchFamily="34" charset="0"/>
              </a:rPr>
              <a:t> image attribution: “Finance District” by Joan </a:t>
            </a:r>
            <a:r>
              <a:rPr lang="en-US" sz="600" kern="1200" baseline="0" dirty="0">
                <a:solidFill>
                  <a:schemeClr val="tx1">
                    <a:lumMod val="50000"/>
                    <a:lumOff val="50000"/>
                  </a:schemeClr>
                </a:solidFill>
                <a:effectLst/>
                <a:latin typeface="Verdana" panose="020B0604030504040204" pitchFamily="34" charset="0"/>
                <a:ea typeface="Verdana" panose="020B0604030504040204" pitchFamily="34" charset="0"/>
                <a:cs typeface="Verdana" panose="020B0604030504040204" pitchFamily="34" charset="0"/>
              </a:rPr>
              <a:t>Campderrós-i-Canas (adapted) </a:t>
            </a:r>
            <a:r>
              <a:rPr lang="en-US" sz="600" baseline="0" dirty="0">
                <a:solidFill>
                  <a:schemeClr val="tx1">
                    <a:lumMod val="50000"/>
                    <a:lumOff val="50000"/>
                  </a:schemeClr>
                </a:solidFill>
                <a:effectLst/>
                <a:latin typeface="Verdana" panose="020B0604030504040204" pitchFamily="34" charset="0"/>
                <a:ea typeface="Verdana" panose="020B0604030504040204" pitchFamily="34" charset="0"/>
                <a:cs typeface="Verdana" panose="020B0604030504040204" pitchFamily="34" charset="0"/>
              </a:rPr>
              <a:t>https://flic.kr/p/6iVMd5 </a:t>
            </a:r>
            <a:endParaRPr lang="en-US" sz="600" dirty="0">
              <a:solidFill>
                <a:schemeClr val="tx1">
                  <a:lumMod val="50000"/>
                  <a:lumOff val="50000"/>
                </a:schemeClr>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3633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Rectangle 3"/>
          <p:cNvSpPr/>
          <p:nvPr/>
        </p:nvSpPr>
        <p:spPr>
          <a:xfrm>
            <a:off x="0" y="6673334"/>
            <a:ext cx="9144000" cy="184666"/>
          </a:xfrm>
          <a:prstGeom prst="rect">
            <a:avLst/>
          </a:prstGeom>
          <a:solidFill>
            <a:srgbClr val="343F5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7" name="Rectangle 6"/>
          <p:cNvSpPr/>
          <p:nvPr/>
        </p:nvSpPr>
        <p:spPr>
          <a:xfrm>
            <a:off x="0" y="0"/>
            <a:ext cx="9144000" cy="62982"/>
          </a:xfrm>
          <a:prstGeom prst="rect">
            <a:avLst/>
          </a:prstGeom>
          <a:solidFill>
            <a:srgbClr val="343F5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5" name="Rectangle 4"/>
          <p:cNvSpPr/>
          <p:nvPr/>
        </p:nvSpPr>
        <p:spPr>
          <a:xfrm>
            <a:off x="0" y="434229"/>
            <a:ext cx="9144000" cy="919740"/>
          </a:xfrm>
          <a:prstGeom prst="rect">
            <a:avLst/>
          </a:prstGeom>
          <a:solidFill>
            <a:srgbClr val="605E5E">
              <a:alpha val="8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62657" y="485813"/>
            <a:ext cx="8818685" cy="790474"/>
          </a:xfrm>
          <a:prstGeom prst="rect">
            <a:avLst/>
          </a:prstGeom>
        </p:spPr>
        <p:txBody>
          <a:bodyPr anchor="ctr" anchorCtr="0">
            <a:normAutofit/>
          </a:bodyPr>
          <a:lstStyle>
            <a:lvl1pPr algn="ctr">
              <a:defRPr sz="280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graphicFrame>
        <p:nvGraphicFramePr>
          <p:cNvPr id="35" name="Table 34"/>
          <p:cNvGraphicFramePr>
            <a:graphicFrameLocks noGrp="1"/>
          </p:cNvGraphicFramePr>
          <p:nvPr userDrawn="1">
            <p:extLst>
              <p:ext uri="{D42A27DB-BD31-4B8C-83A1-F6EECF244321}">
                <p14:modId xmlns:p14="http://schemas.microsoft.com/office/powerpoint/2010/main" val="1513697116"/>
              </p:ext>
            </p:extLst>
          </p:nvPr>
        </p:nvGraphicFramePr>
        <p:xfrm>
          <a:off x="1050401" y="1773493"/>
          <a:ext cx="7075027" cy="4418148"/>
        </p:xfrm>
        <a:graphic>
          <a:graphicData uri="http://schemas.openxmlformats.org/drawingml/2006/table">
            <a:tbl>
              <a:tblPr firstRow="1" bandRow="1">
                <a:tableStyleId>{5C22544A-7EE6-4342-B048-85BDC9FD1C3A}</a:tableStyleId>
              </a:tblPr>
              <a:tblGrid>
                <a:gridCol w="576905">
                  <a:extLst>
                    <a:ext uri="{9D8B030D-6E8A-4147-A177-3AD203B41FA5}">
                      <a16:colId xmlns:a16="http://schemas.microsoft.com/office/drawing/2014/main" val="20000"/>
                    </a:ext>
                  </a:extLst>
                </a:gridCol>
                <a:gridCol w="6498122">
                  <a:extLst>
                    <a:ext uri="{9D8B030D-6E8A-4147-A177-3AD203B41FA5}">
                      <a16:colId xmlns:a16="http://schemas.microsoft.com/office/drawing/2014/main" val="20001"/>
                    </a:ext>
                  </a:extLst>
                </a:gridCol>
              </a:tblGrid>
              <a:tr h="631164">
                <a:tc>
                  <a:txBody>
                    <a:bodyPr/>
                    <a:lstStyle/>
                    <a:p>
                      <a:endParaRPr lang="en-US" sz="800" b="1" dirty="0">
                        <a:latin typeface="+mn-lt"/>
                      </a:endParaRP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extLst>
                  <a:ext uri="{0D108BD9-81ED-4DB2-BD59-A6C34878D82A}">
                    <a16:rowId xmlns:a16="http://schemas.microsoft.com/office/drawing/2014/main" val="10000"/>
                  </a:ext>
                </a:extLst>
              </a:tr>
              <a:tr h="631164">
                <a:tc>
                  <a:txBody>
                    <a:bodyPr/>
                    <a:lstStyle/>
                    <a:p>
                      <a:endParaRPr lang="en-US" sz="1400" b="1"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extLst>
                  <a:ext uri="{0D108BD9-81ED-4DB2-BD59-A6C34878D82A}">
                    <a16:rowId xmlns:a16="http://schemas.microsoft.com/office/drawing/2014/main" val="10001"/>
                  </a:ext>
                </a:extLst>
              </a:tr>
              <a:tr h="631164">
                <a:tc>
                  <a:txBody>
                    <a:bodyPr/>
                    <a:lstStyle/>
                    <a:p>
                      <a:endParaRPr lang="en-US" sz="1400" b="1"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extLst>
                  <a:ext uri="{0D108BD9-81ED-4DB2-BD59-A6C34878D82A}">
                    <a16:rowId xmlns:a16="http://schemas.microsoft.com/office/drawing/2014/main" val="10005"/>
                  </a:ext>
                </a:extLst>
              </a:tr>
              <a:tr h="631164">
                <a:tc>
                  <a:txBody>
                    <a:bodyPr/>
                    <a:lstStyle/>
                    <a:p>
                      <a:endParaRPr lang="en-US" sz="1400" b="1"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extLst>
                  <a:ext uri="{0D108BD9-81ED-4DB2-BD59-A6C34878D82A}">
                    <a16:rowId xmlns:a16="http://schemas.microsoft.com/office/drawing/2014/main" val="10002"/>
                  </a:ext>
                </a:extLst>
              </a:tr>
              <a:tr h="631164">
                <a:tc>
                  <a:txBody>
                    <a:bodyPr/>
                    <a:lstStyle/>
                    <a:p>
                      <a:endParaRPr lang="en-US" sz="1400" b="1"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extLst>
                  <a:ext uri="{0D108BD9-81ED-4DB2-BD59-A6C34878D82A}">
                    <a16:rowId xmlns:a16="http://schemas.microsoft.com/office/drawing/2014/main" val="10003"/>
                  </a:ext>
                </a:extLst>
              </a:tr>
              <a:tr h="631164">
                <a:tc>
                  <a:txBody>
                    <a:bodyPr/>
                    <a:lstStyle/>
                    <a:p>
                      <a:endParaRPr lang="en-US" sz="1400" b="1"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extLst>
                  <a:ext uri="{0D108BD9-81ED-4DB2-BD59-A6C34878D82A}">
                    <a16:rowId xmlns:a16="http://schemas.microsoft.com/office/drawing/2014/main" val="10004"/>
                  </a:ext>
                </a:extLst>
              </a:tr>
              <a:tr h="631164">
                <a:tc>
                  <a:txBody>
                    <a:bodyPr/>
                    <a:lstStyle/>
                    <a:p>
                      <a:endParaRPr lang="en-US" sz="1400" b="1"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extLst>
                  <a:ext uri="{0D108BD9-81ED-4DB2-BD59-A6C34878D82A}">
                    <a16:rowId xmlns:a16="http://schemas.microsoft.com/office/drawing/2014/main" val="10006"/>
                  </a:ext>
                </a:extLst>
              </a:tr>
            </a:tbl>
          </a:graphicData>
        </a:graphic>
      </p:graphicFrame>
      <p:sp>
        <p:nvSpPr>
          <p:cNvPr id="36" name="Text Placeholder 14"/>
          <p:cNvSpPr>
            <a:spLocks noGrp="1"/>
          </p:cNvSpPr>
          <p:nvPr>
            <p:ph type="body" sz="quarter" idx="15" hasCustomPrompt="1"/>
          </p:nvPr>
        </p:nvSpPr>
        <p:spPr>
          <a:xfrm>
            <a:off x="1669824" y="4415003"/>
            <a:ext cx="6246081" cy="419100"/>
          </a:xfrm>
          <a:prstGeom prst="rect">
            <a:avLst/>
          </a:prstGeom>
        </p:spPr>
        <p:txBody>
          <a:bodyPr anchor="ctr" anchorCtr="0">
            <a:normAutofit/>
          </a:bodyPr>
          <a:lstStyle>
            <a:lvl1pPr marL="633413" indent="0">
              <a:buNone/>
              <a:defRPr sz="1800" baseline="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Subpoint</a:t>
            </a:r>
            <a:r>
              <a:rPr lang="en-US" dirty="0"/>
              <a:t> 4</a:t>
            </a:r>
          </a:p>
        </p:txBody>
      </p:sp>
      <p:pic>
        <p:nvPicPr>
          <p:cNvPr id="37" name="Picture 36"/>
          <p:cNvPicPr>
            <a:picLocks noChangeAspect="1"/>
          </p:cNvPicPr>
          <p:nvPr userDrawn="1"/>
        </p:nvPicPr>
        <p:blipFill rotWithShape="1">
          <a:blip r:embed="rId2">
            <a:duotone>
              <a:prstClr val="black"/>
              <a:schemeClr val="accent5">
                <a:tint val="45000"/>
                <a:satMod val="400000"/>
              </a:schemeClr>
            </a:duotone>
          </a:blip>
          <a:srcRect l="37673" t="22272" r="37955" b="60850"/>
          <a:stretch/>
        </p:blipFill>
        <p:spPr>
          <a:xfrm>
            <a:off x="1159851" y="1900820"/>
            <a:ext cx="417884" cy="417883"/>
          </a:xfrm>
          <a:prstGeom prst="rect">
            <a:avLst/>
          </a:prstGeom>
          <a:solidFill>
            <a:schemeClr val="bg1">
              <a:alpha val="0"/>
            </a:schemeClr>
          </a:solidFill>
        </p:spPr>
      </p:pic>
      <p:pic>
        <p:nvPicPr>
          <p:cNvPr id="38" name="Picture 37"/>
          <p:cNvPicPr>
            <a:picLocks noChangeAspect="1"/>
          </p:cNvPicPr>
          <p:nvPr userDrawn="1"/>
        </p:nvPicPr>
        <p:blipFill rotWithShape="1">
          <a:blip r:embed="rId2">
            <a:duotone>
              <a:prstClr val="black"/>
              <a:schemeClr val="accent5">
                <a:tint val="45000"/>
                <a:satMod val="400000"/>
              </a:schemeClr>
            </a:duotone>
          </a:blip>
          <a:srcRect l="37673" t="22272" r="37955" b="60850"/>
          <a:stretch/>
        </p:blipFill>
        <p:spPr>
          <a:xfrm>
            <a:off x="2012818" y="4460786"/>
            <a:ext cx="317144" cy="317143"/>
          </a:xfrm>
          <a:prstGeom prst="rect">
            <a:avLst/>
          </a:prstGeom>
          <a:solidFill>
            <a:schemeClr val="bg1">
              <a:alpha val="0"/>
            </a:schemeClr>
          </a:solidFill>
        </p:spPr>
      </p:pic>
      <p:sp>
        <p:nvSpPr>
          <p:cNvPr id="39" name="Text Placeholder 14"/>
          <p:cNvSpPr>
            <a:spLocks noGrp="1"/>
          </p:cNvSpPr>
          <p:nvPr>
            <p:ph type="body" sz="quarter" idx="11" hasCustomPrompt="1"/>
          </p:nvPr>
        </p:nvSpPr>
        <p:spPr>
          <a:xfrm>
            <a:off x="1675701" y="3167185"/>
            <a:ext cx="6246081" cy="419100"/>
          </a:xfrm>
          <a:prstGeom prst="rect">
            <a:avLst/>
          </a:prstGeom>
        </p:spPr>
        <p:txBody>
          <a:bodyPr anchor="ctr" anchorCtr="0">
            <a:normAutofit/>
          </a:bodyPr>
          <a:lstStyle>
            <a:lvl1pPr marL="633413" indent="0">
              <a:buNone/>
              <a:defRPr sz="1800" baseline="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Subpoint</a:t>
            </a:r>
            <a:r>
              <a:rPr lang="en-US" dirty="0"/>
              <a:t> 2</a:t>
            </a:r>
          </a:p>
        </p:txBody>
      </p:sp>
      <p:sp>
        <p:nvSpPr>
          <p:cNvPr id="40" name="Text Placeholder 14"/>
          <p:cNvSpPr>
            <a:spLocks noGrp="1"/>
          </p:cNvSpPr>
          <p:nvPr>
            <p:ph type="body" sz="quarter" idx="12" hasCustomPrompt="1"/>
          </p:nvPr>
        </p:nvSpPr>
        <p:spPr>
          <a:xfrm>
            <a:off x="1669015" y="2502320"/>
            <a:ext cx="6246081" cy="419100"/>
          </a:xfrm>
          <a:prstGeom prst="rect">
            <a:avLst/>
          </a:prstGeom>
        </p:spPr>
        <p:txBody>
          <a:bodyPr anchor="ctr" anchorCtr="0">
            <a:normAutofit/>
          </a:bodyPr>
          <a:lstStyle>
            <a:lvl1pPr marL="633413" indent="0">
              <a:buNone/>
              <a:defRPr sz="1800" baseline="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Subpoint</a:t>
            </a:r>
            <a:r>
              <a:rPr lang="en-US" dirty="0"/>
              <a:t> 1</a:t>
            </a:r>
          </a:p>
        </p:txBody>
      </p:sp>
      <p:sp>
        <p:nvSpPr>
          <p:cNvPr id="41" name="Text Placeholder 14"/>
          <p:cNvSpPr>
            <a:spLocks noGrp="1"/>
          </p:cNvSpPr>
          <p:nvPr>
            <p:ph type="body" sz="quarter" idx="13" hasCustomPrompt="1"/>
          </p:nvPr>
        </p:nvSpPr>
        <p:spPr>
          <a:xfrm>
            <a:off x="1669014" y="1880652"/>
            <a:ext cx="6246081" cy="419100"/>
          </a:xfrm>
          <a:prstGeom prst="rect">
            <a:avLst/>
          </a:prstGeom>
        </p:spPr>
        <p:txBody>
          <a:bodyPr anchor="ctr" anchorCtr="0">
            <a:normAutofit/>
          </a:bodyPr>
          <a:lstStyle>
            <a:lvl1pPr marL="0" indent="0">
              <a:buNone/>
              <a:defRPr sz="2000" baseline="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Point 1		</a:t>
            </a:r>
          </a:p>
        </p:txBody>
      </p:sp>
      <p:sp>
        <p:nvSpPr>
          <p:cNvPr id="42" name="Text Placeholder 14"/>
          <p:cNvSpPr>
            <a:spLocks noGrp="1"/>
          </p:cNvSpPr>
          <p:nvPr>
            <p:ph type="body" sz="quarter" idx="14" hasCustomPrompt="1"/>
          </p:nvPr>
        </p:nvSpPr>
        <p:spPr>
          <a:xfrm>
            <a:off x="1669825" y="3771593"/>
            <a:ext cx="6246081" cy="419100"/>
          </a:xfrm>
          <a:prstGeom prst="rect">
            <a:avLst/>
          </a:prstGeom>
        </p:spPr>
        <p:txBody>
          <a:bodyPr anchor="ctr" anchorCtr="0">
            <a:normAutofit/>
          </a:bodyPr>
          <a:lstStyle>
            <a:lvl1pPr marL="633413" indent="0">
              <a:buNone/>
              <a:defRPr sz="1800" baseline="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Subpoint</a:t>
            </a:r>
            <a:r>
              <a:rPr lang="en-US" dirty="0"/>
              <a:t> 3</a:t>
            </a:r>
          </a:p>
        </p:txBody>
      </p:sp>
      <p:pic>
        <p:nvPicPr>
          <p:cNvPr id="43" name="Picture 42"/>
          <p:cNvPicPr>
            <a:picLocks noChangeAspect="1"/>
          </p:cNvPicPr>
          <p:nvPr userDrawn="1"/>
        </p:nvPicPr>
        <p:blipFill rotWithShape="1">
          <a:blip r:embed="rId2">
            <a:duotone>
              <a:prstClr val="black"/>
              <a:schemeClr val="accent5">
                <a:tint val="45000"/>
                <a:satMod val="400000"/>
              </a:schemeClr>
            </a:duotone>
          </a:blip>
          <a:srcRect l="37673" t="22272" r="37955" b="60850"/>
          <a:stretch/>
        </p:blipFill>
        <p:spPr>
          <a:xfrm>
            <a:off x="1159851" y="5029859"/>
            <a:ext cx="417884" cy="417883"/>
          </a:xfrm>
          <a:prstGeom prst="rect">
            <a:avLst/>
          </a:prstGeom>
          <a:solidFill>
            <a:schemeClr val="bg1">
              <a:alpha val="0"/>
            </a:schemeClr>
          </a:solidFill>
        </p:spPr>
      </p:pic>
      <p:pic>
        <p:nvPicPr>
          <p:cNvPr id="44" name="Picture 43"/>
          <p:cNvPicPr>
            <a:picLocks noChangeAspect="1"/>
          </p:cNvPicPr>
          <p:nvPr userDrawn="1"/>
        </p:nvPicPr>
        <p:blipFill rotWithShape="1">
          <a:blip r:embed="rId2">
            <a:duotone>
              <a:prstClr val="black"/>
              <a:schemeClr val="accent5">
                <a:tint val="45000"/>
                <a:satMod val="400000"/>
              </a:schemeClr>
            </a:duotone>
          </a:blip>
          <a:srcRect l="37673" t="22272" r="37955" b="60850"/>
          <a:stretch/>
        </p:blipFill>
        <p:spPr>
          <a:xfrm>
            <a:off x="1159851" y="5665159"/>
            <a:ext cx="417884" cy="417883"/>
          </a:xfrm>
          <a:prstGeom prst="rect">
            <a:avLst/>
          </a:prstGeom>
          <a:solidFill>
            <a:schemeClr val="bg1">
              <a:alpha val="0"/>
            </a:schemeClr>
          </a:solidFill>
        </p:spPr>
      </p:pic>
      <p:sp>
        <p:nvSpPr>
          <p:cNvPr id="45" name="Text Placeholder 14"/>
          <p:cNvSpPr>
            <a:spLocks noGrp="1"/>
          </p:cNvSpPr>
          <p:nvPr>
            <p:ph type="body" sz="quarter" idx="16" hasCustomPrompt="1"/>
          </p:nvPr>
        </p:nvSpPr>
        <p:spPr>
          <a:xfrm>
            <a:off x="1669015" y="5682308"/>
            <a:ext cx="6246081" cy="419100"/>
          </a:xfrm>
          <a:prstGeom prst="rect">
            <a:avLst/>
          </a:prstGeom>
        </p:spPr>
        <p:txBody>
          <a:bodyPr anchor="ctr" anchorCtr="0">
            <a:normAutofit/>
          </a:bodyPr>
          <a:lstStyle>
            <a:lvl1pPr marL="0" indent="0">
              <a:buNone/>
              <a:defRPr sz="2000" baseline="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Point 1</a:t>
            </a:r>
          </a:p>
        </p:txBody>
      </p:sp>
      <p:sp>
        <p:nvSpPr>
          <p:cNvPr id="46" name="Text Placeholder 14"/>
          <p:cNvSpPr>
            <a:spLocks noGrp="1"/>
          </p:cNvSpPr>
          <p:nvPr>
            <p:ph type="body" sz="quarter" idx="17" hasCustomPrompt="1"/>
          </p:nvPr>
        </p:nvSpPr>
        <p:spPr>
          <a:xfrm>
            <a:off x="1669016" y="5040866"/>
            <a:ext cx="6246081" cy="419100"/>
          </a:xfrm>
          <a:prstGeom prst="rect">
            <a:avLst/>
          </a:prstGeom>
        </p:spPr>
        <p:txBody>
          <a:bodyPr anchor="ctr" anchorCtr="0">
            <a:normAutofit/>
          </a:bodyPr>
          <a:lstStyle>
            <a:lvl1pPr marL="0" indent="0">
              <a:buNone/>
              <a:defRPr sz="2000" baseline="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Point 1</a:t>
            </a:r>
          </a:p>
        </p:txBody>
      </p:sp>
      <p:pic>
        <p:nvPicPr>
          <p:cNvPr id="47" name="Picture 46"/>
          <p:cNvPicPr>
            <a:picLocks noChangeAspect="1"/>
          </p:cNvPicPr>
          <p:nvPr userDrawn="1"/>
        </p:nvPicPr>
        <p:blipFill rotWithShape="1">
          <a:blip r:embed="rId2">
            <a:duotone>
              <a:prstClr val="black"/>
              <a:schemeClr val="accent5">
                <a:tint val="45000"/>
                <a:satMod val="400000"/>
              </a:schemeClr>
            </a:duotone>
          </a:blip>
          <a:srcRect l="37673" t="22272" r="37955" b="60850"/>
          <a:stretch/>
        </p:blipFill>
        <p:spPr>
          <a:xfrm>
            <a:off x="2012818" y="3818360"/>
            <a:ext cx="317144" cy="317143"/>
          </a:xfrm>
          <a:prstGeom prst="rect">
            <a:avLst/>
          </a:prstGeom>
          <a:solidFill>
            <a:schemeClr val="bg1">
              <a:alpha val="0"/>
            </a:schemeClr>
          </a:solidFill>
        </p:spPr>
      </p:pic>
      <p:pic>
        <p:nvPicPr>
          <p:cNvPr id="48" name="Picture 47"/>
          <p:cNvPicPr>
            <a:picLocks noChangeAspect="1"/>
          </p:cNvPicPr>
          <p:nvPr userDrawn="1"/>
        </p:nvPicPr>
        <p:blipFill rotWithShape="1">
          <a:blip r:embed="rId2">
            <a:duotone>
              <a:prstClr val="black"/>
              <a:schemeClr val="accent5">
                <a:tint val="45000"/>
                <a:satMod val="400000"/>
              </a:schemeClr>
            </a:duotone>
          </a:blip>
          <a:srcRect l="37673" t="22272" r="37955" b="60850"/>
          <a:stretch/>
        </p:blipFill>
        <p:spPr>
          <a:xfrm>
            <a:off x="2012818" y="3203225"/>
            <a:ext cx="317144" cy="317143"/>
          </a:xfrm>
          <a:prstGeom prst="rect">
            <a:avLst/>
          </a:prstGeom>
          <a:solidFill>
            <a:schemeClr val="bg1">
              <a:alpha val="0"/>
            </a:schemeClr>
          </a:solidFill>
        </p:spPr>
      </p:pic>
      <p:pic>
        <p:nvPicPr>
          <p:cNvPr id="49" name="Picture 48"/>
          <p:cNvPicPr>
            <a:picLocks noChangeAspect="1"/>
          </p:cNvPicPr>
          <p:nvPr userDrawn="1"/>
        </p:nvPicPr>
        <p:blipFill rotWithShape="1">
          <a:blip r:embed="rId2">
            <a:duotone>
              <a:prstClr val="black"/>
              <a:schemeClr val="accent5">
                <a:tint val="45000"/>
                <a:satMod val="400000"/>
              </a:schemeClr>
            </a:duotone>
          </a:blip>
          <a:srcRect l="37673" t="22272" r="37955" b="60850"/>
          <a:stretch/>
        </p:blipFill>
        <p:spPr>
          <a:xfrm>
            <a:off x="2012818" y="2549200"/>
            <a:ext cx="317144" cy="317143"/>
          </a:xfrm>
          <a:prstGeom prst="rect">
            <a:avLst/>
          </a:prstGeom>
          <a:solidFill>
            <a:schemeClr val="bg1">
              <a:alpha val="0"/>
            </a:schemeClr>
          </a:solidFill>
        </p:spPr>
      </p:pic>
      <p:sp>
        <p:nvSpPr>
          <p:cNvPr id="22" name="Rectangle 21"/>
          <p:cNvSpPr/>
          <p:nvPr userDrawn="1"/>
        </p:nvSpPr>
        <p:spPr>
          <a:xfrm>
            <a:off x="0" y="6650362"/>
            <a:ext cx="9143998" cy="230832"/>
          </a:xfrm>
          <a:prstGeom prst="rect">
            <a:avLst/>
          </a:prstGeom>
        </p:spPr>
        <p:txBody>
          <a:bodyPr wrap="square">
            <a:spAutoFit/>
          </a:bodyPr>
          <a:lstStyle/>
          <a:p>
            <a:pPr algn="r"/>
            <a:r>
              <a:rPr lang="en-US" sz="9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2019 Cengage Learning. All Rights Reserved. May not be scanned, copied or duplicated, or posted to a publicly accessible website, in whole or in part.  </a:t>
            </a:r>
            <a:endParaRPr lang="en-US"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75139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6673334"/>
            <a:ext cx="9144000" cy="184666"/>
          </a:xfrm>
          <a:prstGeom prst="rect">
            <a:avLst/>
          </a:prstGeom>
          <a:solidFill>
            <a:srgbClr val="343F5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5" name="Rectangle 4"/>
          <p:cNvSpPr/>
          <p:nvPr/>
        </p:nvSpPr>
        <p:spPr>
          <a:xfrm>
            <a:off x="0" y="0"/>
            <a:ext cx="9144000" cy="62982"/>
          </a:xfrm>
          <a:prstGeom prst="rect">
            <a:avLst/>
          </a:prstGeom>
          <a:solidFill>
            <a:srgbClr val="343F5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0147915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Χρηματοοικονομικές Καταστάσεις,Ταμειακό Πρόγραμμα και Φόροι</a:t>
            </a:r>
            <a:endParaRPr lang="en-US" dirty="0"/>
          </a:p>
        </p:txBody>
      </p:sp>
      <p:sp>
        <p:nvSpPr>
          <p:cNvPr id="5" name="Text Placeholder 4"/>
          <p:cNvSpPr>
            <a:spLocks noGrp="1"/>
          </p:cNvSpPr>
          <p:nvPr>
            <p:ph type="body" idx="1"/>
          </p:nvPr>
        </p:nvSpPr>
        <p:spPr/>
        <p:txBody>
          <a:bodyPr/>
          <a:lstStyle/>
          <a:p>
            <a:r>
              <a:rPr lang="el-GR" dirty="0"/>
              <a:t>Κεφάλαιο</a:t>
            </a:r>
            <a:r>
              <a:rPr lang="en-US" dirty="0"/>
              <a:t> 3</a:t>
            </a:r>
          </a:p>
        </p:txBody>
      </p:sp>
    </p:spTree>
    <p:extLst>
      <p:ext uri="{BB962C8B-B14F-4D97-AF65-F5344CB8AC3E}">
        <p14:creationId xmlns:p14="http://schemas.microsoft.com/office/powerpoint/2010/main" val="10747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Κατάσταση Ταμειακών Ροών</a:t>
            </a:r>
            <a:r>
              <a:rPr lang="en-US" dirty="0"/>
              <a:t> (2018)</a:t>
            </a:r>
          </a:p>
        </p:txBody>
      </p:sp>
      <p:grpSp>
        <p:nvGrpSpPr>
          <p:cNvPr id="4" name="Group 4" descr="Table showing the values for the statement of cash flows for 2018."/>
          <p:cNvGrpSpPr>
            <a:grpSpLocks noChangeAspect="1"/>
          </p:cNvGrpSpPr>
          <p:nvPr/>
        </p:nvGrpSpPr>
        <p:grpSpPr bwMode="auto">
          <a:xfrm>
            <a:off x="476627" y="1759987"/>
            <a:ext cx="8329612" cy="3505938"/>
            <a:chOff x="92" y="1006"/>
            <a:chExt cx="5575" cy="2140"/>
          </a:xfrm>
        </p:grpSpPr>
        <p:sp>
          <p:nvSpPr>
            <p:cNvPr id="5" name="AutoShape 3"/>
            <p:cNvSpPr>
              <a:spLocks noChangeAspect="1" noChangeArrowheads="1" noTextEdit="1"/>
            </p:cNvSpPr>
            <p:nvPr/>
          </p:nvSpPr>
          <p:spPr bwMode="auto">
            <a:xfrm>
              <a:off x="92" y="1006"/>
              <a:ext cx="5575" cy="2092"/>
            </a:xfrm>
            <a:prstGeom prst="rect">
              <a:avLst/>
            </a:prstGeom>
            <a:noFill/>
            <a:ln w="9525">
              <a:noFill/>
              <a:miter lim="800000"/>
              <a:headEnd/>
              <a:tailEnd/>
            </a:ln>
          </p:spPr>
          <p:txBody>
            <a:bodyPr/>
            <a:lstStyle/>
            <a:p>
              <a:endParaRPr lang="en-US"/>
            </a:p>
          </p:txBody>
        </p:sp>
        <p:sp>
          <p:nvSpPr>
            <p:cNvPr id="6" name="Rectangle 5"/>
            <p:cNvSpPr>
              <a:spLocks noChangeArrowheads="1"/>
            </p:cNvSpPr>
            <p:nvPr/>
          </p:nvSpPr>
          <p:spPr bwMode="auto">
            <a:xfrm>
              <a:off x="141" y="1006"/>
              <a:ext cx="3940" cy="242"/>
            </a:xfrm>
            <a:prstGeom prst="rect">
              <a:avLst/>
            </a:prstGeom>
            <a:noFill/>
            <a:ln w="9525">
              <a:noFill/>
              <a:miter lim="800000"/>
              <a:headEnd/>
              <a:tailEnd/>
            </a:ln>
          </p:spPr>
          <p:txBody>
            <a:bodyPr wrap="none" lIns="0" tIns="0" rIns="0" bIns="0">
              <a:spAutoFit/>
            </a:bodyPr>
            <a:lstStyle/>
            <a:p>
              <a:pPr>
                <a:tabLst>
                  <a:tab pos="5829300" algn="l"/>
                </a:tabLst>
              </a:pPr>
              <a:r>
                <a:rPr lang="el-GR" sz="2500" u="sng" dirty="0"/>
                <a:t>Λειτουργικές Δραστηριότητες</a:t>
              </a:r>
              <a:r>
                <a:rPr lang="en-US" sz="2500" u="sng" dirty="0"/>
                <a:t>	</a:t>
              </a:r>
              <a:endParaRPr lang="en-US" u="sng" dirty="0"/>
            </a:p>
          </p:txBody>
        </p:sp>
        <p:sp>
          <p:nvSpPr>
            <p:cNvPr id="7" name="Rectangle 7"/>
            <p:cNvSpPr>
              <a:spLocks noChangeArrowheads="1"/>
            </p:cNvSpPr>
            <p:nvPr/>
          </p:nvSpPr>
          <p:spPr bwMode="auto">
            <a:xfrm>
              <a:off x="1850" y="1006"/>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8" name="Rectangle 8"/>
            <p:cNvSpPr>
              <a:spLocks noChangeArrowheads="1"/>
            </p:cNvSpPr>
            <p:nvPr/>
          </p:nvSpPr>
          <p:spPr bwMode="auto">
            <a:xfrm>
              <a:off x="3963" y="1006"/>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9" name="Rectangle 9"/>
            <p:cNvSpPr>
              <a:spLocks noChangeArrowheads="1"/>
            </p:cNvSpPr>
            <p:nvPr/>
          </p:nvSpPr>
          <p:spPr bwMode="auto">
            <a:xfrm>
              <a:off x="4311" y="1006"/>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10" name="Rectangle 10"/>
            <p:cNvSpPr>
              <a:spLocks noChangeArrowheads="1"/>
            </p:cNvSpPr>
            <p:nvPr/>
          </p:nvSpPr>
          <p:spPr bwMode="auto">
            <a:xfrm>
              <a:off x="141" y="1293"/>
              <a:ext cx="1276" cy="235"/>
            </a:xfrm>
            <a:prstGeom prst="rect">
              <a:avLst/>
            </a:prstGeom>
            <a:noFill/>
            <a:ln w="9525">
              <a:noFill/>
              <a:miter lim="800000"/>
              <a:headEnd/>
              <a:tailEnd/>
            </a:ln>
          </p:spPr>
          <p:txBody>
            <a:bodyPr wrap="none" lIns="0" tIns="0" rIns="0" bIns="0">
              <a:spAutoFit/>
            </a:bodyPr>
            <a:lstStyle/>
            <a:p>
              <a:r>
                <a:rPr lang="el-GR" sz="2500" dirty="0"/>
                <a:t>Καθαρά κέρδη</a:t>
              </a:r>
              <a:endParaRPr lang="en-US" dirty="0"/>
            </a:p>
          </p:txBody>
        </p:sp>
        <p:sp>
          <p:nvSpPr>
            <p:cNvPr id="11" name="Rectangle 11"/>
            <p:cNvSpPr>
              <a:spLocks noChangeArrowheads="1"/>
            </p:cNvSpPr>
            <p:nvPr/>
          </p:nvSpPr>
          <p:spPr bwMode="auto">
            <a:xfrm>
              <a:off x="1141" y="1293"/>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12" name="Rectangle 12"/>
            <p:cNvSpPr>
              <a:spLocks noChangeArrowheads="1"/>
            </p:cNvSpPr>
            <p:nvPr/>
          </p:nvSpPr>
          <p:spPr bwMode="auto">
            <a:xfrm>
              <a:off x="3963" y="1293"/>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13" name="Rectangle 13"/>
            <p:cNvSpPr>
              <a:spLocks noChangeArrowheads="1"/>
            </p:cNvSpPr>
            <p:nvPr/>
          </p:nvSpPr>
          <p:spPr bwMode="auto">
            <a:xfrm>
              <a:off x="4311" y="1293"/>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14" name="Rectangle 14"/>
            <p:cNvSpPr>
              <a:spLocks noChangeArrowheads="1"/>
            </p:cNvSpPr>
            <p:nvPr/>
          </p:nvSpPr>
          <p:spPr bwMode="auto">
            <a:xfrm>
              <a:off x="4412" y="1293"/>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15" name="Rectangle 15"/>
            <p:cNvSpPr>
              <a:spLocks noChangeArrowheads="1"/>
            </p:cNvSpPr>
            <p:nvPr/>
          </p:nvSpPr>
          <p:spPr bwMode="auto">
            <a:xfrm>
              <a:off x="4325" y="1293"/>
              <a:ext cx="943" cy="235"/>
            </a:xfrm>
            <a:prstGeom prst="rect">
              <a:avLst/>
            </a:prstGeom>
            <a:noFill/>
            <a:ln w="9525">
              <a:noFill/>
              <a:miter lim="800000"/>
              <a:headEnd/>
              <a:tailEnd/>
            </a:ln>
          </p:spPr>
          <p:txBody>
            <a:bodyPr wrap="none" lIns="0" tIns="0" rIns="0" bIns="0">
              <a:spAutoFit/>
            </a:bodyPr>
            <a:lstStyle/>
            <a:p>
              <a:r>
                <a:rPr lang="en-US" sz="2500" dirty="0"/>
                <a:t>($160</a:t>
              </a:r>
              <a:r>
                <a:rPr lang="el-GR" sz="2500" dirty="0"/>
                <a:t>.</a:t>
              </a:r>
              <a:r>
                <a:rPr lang="en-US" sz="2500" dirty="0"/>
                <a:t>176)</a:t>
              </a:r>
              <a:endParaRPr lang="en-US" dirty="0"/>
            </a:p>
          </p:txBody>
        </p:sp>
        <p:sp>
          <p:nvSpPr>
            <p:cNvPr id="16" name="Rectangle 16"/>
            <p:cNvSpPr>
              <a:spLocks noChangeArrowheads="1"/>
            </p:cNvSpPr>
            <p:nvPr/>
          </p:nvSpPr>
          <p:spPr bwMode="auto">
            <a:xfrm>
              <a:off x="5567" y="1293"/>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17" name="Rectangle 18"/>
            <p:cNvSpPr>
              <a:spLocks noChangeArrowheads="1"/>
            </p:cNvSpPr>
            <p:nvPr/>
          </p:nvSpPr>
          <p:spPr bwMode="auto">
            <a:xfrm>
              <a:off x="141" y="1535"/>
              <a:ext cx="1037" cy="235"/>
            </a:xfrm>
            <a:prstGeom prst="rect">
              <a:avLst/>
            </a:prstGeom>
            <a:noFill/>
            <a:ln w="9525">
              <a:noFill/>
              <a:miter lim="800000"/>
              <a:headEnd/>
              <a:tailEnd/>
            </a:ln>
          </p:spPr>
          <p:txBody>
            <a:bodyPr wrap="none" lIns="0" tIns="0" rIns="0" bIns="0">
              <a:spAutoFit/>
            </a:bodyPr>
            <a:lstStyle/>
            <a:p>
              <a:r>
                <a:rPr lang="el-GR" sz="2500" dirty="0"/>
                <a:t>Αποσβέσεις</a:t>
              </a:r>
              <a:endParaRPr lang="en-US" dirty="0"/>
            </a:p>
          </p:txBody>
        </p:sp>
        <p:sp>
          <p:nvSpPr>
            <p:cNvPr id="18" name="Rectangle 19"/>
            <p:cNvSpPr>
              <a:spLocks noChangeArrowheads="1"/>
            </p:cNvSpPr>
            <p:nvPr/>
          </p:nvSpPr>
          <p:spPr bwMode="auto">
            <a:xfrm>
              <a:off x="2790" y="1535"/>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19" name="Rectangle 20"/>
            <p:cNvSpPr>
              <a:spLocks noChangeArrowheads="1"/>
            </p:cNvSpPr>
            <p:nvPr/>
          </p:nvSpPr>
          <p:spPr bwMode="auto">
            <a:xfrm>
              <a:off x="3963" y="1535"/>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20" name="Rectangle 21"/>
            <p:cNvSpPr>
              <a:spLocks noChangeArrowheads="1"/>
            </p:cNvSpPr>
            <p:nvPr/>
          </p:nvSpPr>
          <p:spPr bwMode="auto">
            <a:xfrm>
              <a:off x="4311" y="1535"/>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21" name="Rectangle 22"/>
            <p:cNvSpPr>
              <a:spLocks noChangeArrowheads="1"/>
            </p:cNvSpPr>
            <p:nvPr/>
          </p:nvSpPr>
          <p:spPr bwMode="auto">
            <a:xfrm>
              <a:off x="4484" y="1535"/>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22" name="Rectangle 23"/>
            <p:cNvSpPr>
              <a:spLocks noChangeArrowheads="1"/>
            </p:cNvSpPr>
            <p:nvPr/>
          </p:nvSpPr>
          <p:spPr bwMode="auto">
            <a:xfrm>
              <a:off x="4530" y="1535"/>
              <a:ext cx="704" cy="235"/>
            </a:xfrm>
            <a:prstGeom prst="rect">
              <a:avLst/>
            </a:prstGeom>
            <a:noFill/>
            <a:ln w="9525">
              <a:noFill/>
              <a:miter lim="800000"/>
              <a:headEnd/>
              <a:tailEnd/>
            </a:ln>
          </p:spPr>
          <p:txBody>
            <a:bodyPr wrap="none" lIns="0" tIns="0" rIns="0" bIns="0">
              <a:spAutoFit/>
            </a:bodyPr>
            <a:lstStyle/>
            <a:p>
              <a:r>
                <a:rPr lang="en-US" sz="2500" dirty="0"/>
                <a:t>116</a:t>
              </a:r>
              <a:r>
                <a:rPr lang="el-GR" sz="2500" dirty="0"/>
                <a:t>.</a:t>
              </a:r>
              <a:r>
                <a:rPr lang="en-US" sz="2500" dirty="0"/>
                <a:t>960</a:t>
              </a:r>
              <a:endParaRPr lang="en-US" dirty="0"/>
            </a:p>
          </p:txBody>
        </p:sp>
        <p:sp>
          <p:nvSpPr>
            <p:cNvPr id="23" name="Rectangle 24"/>
            <p:cNvSpPr>
              <a:spLocks noChangeArrowheads="1"/>
            </p:cNvSpPr>
            <p:nvPr/>
          </p:nvSpPr>
          <p:spPr bwMode="auto">
            <a:xfrm>
              <a:off x="5492" y="1535"/>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24" name="Rectangle 25"/>
            <p:cNvSpPr>
              <a:spLocks noChangeArrowheads="1"/>
            </p:cNvSpPr>
            <p:nvPr/>
          </p:nvSpPr>
          <p:spPr bwMode="auto">
            <a:xfrm>
              <a:off x="141" y="1776"/>
              <a:ext cx="2948" cy="235"/>
            </a:xfrm>
            <a:prstGeom prst="rect">
              <a:avLst/>
            </a:prstGeom>
            <a:noFill/>
            <a:ln w="9525">
              <a:noFill/>
              <a:miter lim="800000"/>
              <a:headEnd/>
              <a:tailEnd/>
            </a:ln>
          </p:spPr>
          <p:txBody>
            <a:bodyPr wrap="none" lIns="0" tIns="0" rIns="0" bIns="0">
              <a:spAutoFit/>
            </a:bodyPr>
            <a:lstStyle/>
            <a:p>
              <a:r>
                <a:rPr lang="el-GR" sz="2500" dirty="0"/>
                <a:t>Αύξηση πληρωτέων λογαριασμών</a:t>
              </a:r>
              <a:endParaRPr lang="en-US" dirty="0"/>
            </a:p>
          </p:txBody>
        </p:sp>
        <p:sp>
          <p:nvSpPr>
            <p:cNvPr id="25" name="Rectangle 26"/>
            <p:cNvSpPr>
              <a:spLocks noChangeArrowheads="1"/>
            </p:cNvSpPr>
            <p:nvPr/>
          </p:nvSpPr>
          <p:spPr bwMode="auto">
            <a:xfrm>
              <a:off x="2700" y="1776"/>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26" name="Rectangle 27"/>
            <p:cNvSpPr>
              <a:spLocks noChangeArrowheads="1"/>
            </p:cNvSpPr>
            <p:nvPr/>
          </p:nvSpPr>
          <p:spPr bwMode="auto">
            <a:xfrm>
              <a:off x="3963" y="1776"/>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27" name="Rectangle 28"/>
            <p:cNvSpPr>
              <a:spLocks noChangeArrowheads="1"/>
            </p:cNvSpPr>
            <p:nvPr/>
          </p:nvSpPr>
          <p:spPr bwMode="auto">
            <a:xfrm>
              <a:off x="4311" y="1776"/>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28" name="Rectangle 29"/>
            <p:cNvSpPr>
              <a:spLocks noChangeArrowheads="1"/>
            </p:cNvSpPr>
            <p:nvPr/>
          </p:nvSpPr>
          <p:spPr bwMode="auto">
            <a:xfrm>
              <a:off x="4484" y="1776"/>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29" name="Rectangle 30"/>
            <p:cNvSpPr>
              <a:spLocks noChangeArrowheads="1"/>
            </p:cNvSpPr>
            <p:nvPr/>
          </p:nvSpPr>
          <p:spPr bwMode="auto">
            <a:xfrm>
              <a:off x="4530" y="1776"/>
              <a:ext cx="704" cy="235"/>
            </a:xfrm>
            <a:prstGeom prst="rect">
              <a:avLst/>
            </a:prstGeom>
            <a:noFill/>
            <a:ln w="9525">
              <a:noFill/>
              <a:miter lim="800000"/>
              <a:headEnd/>
              <a:tailEnd/>
            </a:ln>
          </p:spPr>
          <p:txBody>
            <a:bodyPr wrap="none" lIns="0" tIns="0" rIns="0" bIns="0">
              <a:spAutoFit/>
            </a:bodyPr>
            <a:lstStyle/>
            <a:p>
              <a:r>
                <a:rPr lang="en-US" sz="2500" dirty="0"/>
                <a:t>378</a:t>
              </a:r>
              <a:r>
                <a:rPr lang="el-GR" sz="2500" dirty="0"/>
                <a:t>.</a:t>
              </a:r>
              <a:r>
                <a:rPr lang="en-US" sz="2500" dirty="0"/>
                <a:t>560</a:t>
              </a:r>
              <a:endParaRPr lang="en-US" dirty="0"/>
            </a:p>
          </p:txBody>
        </p:sp>
        <p:sp>
          <p:nvSpPr>
            <p:cNvPr id="30" name="Rectangle 31"/>
            <p:cNvSpPr>
              <a:spLocks noChangeArrowheads="1"/>
            </p:cNvSpPr>
            <p:nvPr/>
          </p:nvSpPr>
          <p:spPr bwMode="auto">
            <a:xfrm>
              <a:off x="5492" y="1776"/>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31" name="Rectangle 32"/>
            <p:cNvSpPr>
              <a:spLocks noChangeArrowheads="1"/>
            </p:cNvSpPr>
            <p:nvPr/>
          </p:nvSpPr>
          <p:spPr bwMode="auto">
            <a:xfrm>
              <a:off x="141" y="2018"/>
              <a:ext cx="2819" cy="235"/>
            </a:xfrm>
            <a:prstGeom prst="rect">
              <a:avLst/>
            </a:prstGeom>
            <a:noFill/>
            <a:ln w="9525">
              <a:noFill/>
              <a:miter lim="800000"/>
              <a:headEnd/>
              <a:tailEnd/>
            </a:ln>
          </p:spPr>
          <p:txBody>
            <a:bodyPr wrap="none" lIns="0" tIns="0" rIns="0" bIns="0">
              <a:spAutoFit/>
            </a:bodyPr>
            <a:lstStyle/>
            <a:p>
              <a:r>
                <a:rPr lang="el-GR" sz="2500" dirty="0"/>
                <a:t>Αύξηση δεδουλευμένων εξόδων</a:t>
              </a:r>
              <a:endParaRPr lang="en-US" dirty="0"/>
            </a:p>
          </p:txBody>
        </p:sp>
        <p:sp>
          <p:nvSpPr>
            <p:cNvPr id="32" name="Rectangle 33"/>
            <p:cNvSpPr>
              <a:spLocks noChangeArrowheads="1"/>
            </p:cNvSpPr>
            <p:nvPr/>
          </p:nvSpPr>
          <p:spPr bwMode="auto">
            <a:xfrm>
              <a:off x="1892" y="2018"/>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33" name="Rectangle 34"/>
            <p:cNvSpPr>
              <a:spLocks noChangeArrowheads="1"/>
            </p:cNvSpPr>
            <p:nvPr/>
          </p:nvSpPr>
          <p:spPr bwMode="auto">
            <a:xfrm>
              <a:off x="3963" y="2018"/>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34" name="Rectangle 35"/>
            <p:cNvSpPr>
              <a:spLocks noChangeArrowheads="1"/>
            </p:cNvSpPr>
            <p:nvPr/>
          </p:nvSpPr>
          <p:spPr bwMode="auto">
            <a:xfrm>
              <a:off x="4311" y="2018"/>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35" name="Rectangle 36"/>
            <p:cNvSpPr>
              <a:spLocks noChangeArrowheads="1"/>
            </p:cNvSpPr>
            <p:nvPr/>
          </p:nvSpPr>
          <p:spPr bwMode="auto">
            <a:xfrm>
              <a:off x="4484" y="2018"/>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36" name="Rectangle 37"/>
            <p:cNvSpPr>
              <a:spLocks noChangeArrowheads="1"/>
            </p:cNvSpPr>
            <p:nvPr/>
          </p:nvSpPr>
          <p:spPr bwMode="auto">
            <a:xfrm>
              <a:off x="4530" y="2018"/>
              <a:ext cx="704" cy="235"/>
            </a:xfrm>
            <a:prstGeom prst="rect">
              <a:avLst/>
            </a:prstGeom>
            <a:noFill/>
            <a:ln w="9525">
              <a:noFill/>
              <a:miter lim="800000"/>
              <a:headEnd/>
              <a:tailEnd/>
            </a:ln>
          </p:spPr>
          <p:txBody>
            <a:bodyPr wrap="none" lIns="0" tIns="0" rIns="0" bIns="0">
              <a:spAutoFit/>
            </a:bodyPr>
            <a:lstStyle/>
            <a:p>
              <a:r>
                <a:rPr lang="en-US" sz="2500" dirty="0"/>
                <a:t>353</a:t>
              </a:r>
              <a:r>
                <a:rPr lang="el-GR" sz="2500" dirty="0"/>
                <a:t>.</a:t>
              </a:r>
              <a:r>
                <a:rPr lang="en-US" sz="2500" dirty="0"/>
                <a:t>600</a:t>
              </a:r>
              <a:endParaRPr lang="en-US" dirty="0"/>
            </a:p>
          </p:txBody>
        </p:sp>
        <p:sp>
          <p:nvSpPr>
            <p:cNvPr id="37" name="Rectangle 38"/>
            <p:cNvSpPr>
              <a:spLocks noChangeArrowheads="1"/>
            </p:cNvSpPr>
            <p:nvPr/>
          </p:nvSpPr>
          <p:spPr bwMode="auto">
            <a:xfrm>
              <a:off x="5492" y="2018"/>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38" name="Rectangle 39"/>
            <p:cNvSpPr>
              <a:spLocks noChangeArrowheads="1"/>
            </p:cNvSpPr>
            <p:nvPr/>
          </p:nvSpPr>
          <p:spPr bwMode="auto">
            <a:xfrm>
              <a:off x="141" y="2259"/>
              <a:ext cx="1781" cy="235"/>
            </a:xfrm>
            <a:prstGeom prst="rect">
              <a:avLst/>
            </a:prstGeom>
            <a:noFill/>
            <a:ln w="9525">
              <a:noFill/>
              <a:miter lim="800000"/>
              <a:headEnd/>
              <a:tailEnd/>
            </a:ln>
          </p:spPr>
          <p:txBody>
            <a:bodyPr wrap="none" lIns="0" tIns="0" rIns="0" bIns="0">
              <a:spAutoFit/>
            </a:bodyPr>
            <a:lstStyle/>
            <a:p>
              <a:r>
                <a:rPr lang="el-GR" sz="2500" dirty="0"/>
                <a:t>Αύξηση απαιτήσεων</a:t>
              </a:r>
              <a:endParaRPr lang="en-US" dirty="0"/>
            </a:p>
          </p:txBody>
        </p:sp>
        <p:sp>
          <p:nvSpPr>
            <p:cNvPr id="39" name="Rectangle 40"/>
            <p:cNvSpPr>
              <a:spLocks noChangeArrowheads="1"/>
            </p:cNvSpPr>
            <p:nvPr/>
          </p:nvSpPr>
          <p:spPr bwMode="auto">
            <a:xfrm>
              <a:off x="2906" y="2259"/>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40" name="Rectangle 41"/>
            <p:cNvSpPr>
              <a:spLocks noChangeArrowheads="1"/>
            </p:cNvSpPr>
            <p:nvPr/>
          </p:nvSpPr>
          <p:spPr bwMode="auto">
            <a:xfrm>
              <a:off x="3963" y="2259"/>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41" name="Rectangle 42"/>
            <p:cNvSpPr>
              <a:spLocks noChangeArrowheads="1"/>
            </p:cNvSpPr>
            <p:nvPr/>
          </p:nvSpPr>
          <p:spPr bwMode="auto">
            <a:xfrm>
              <a:off x="4311" y="2259"/>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42" name="Rectangle 43"/>
            <p:cNvSpPr>
              <a:spLocks noChangeArrowheads="1"/>
            </p:cNvSpPr>
            <p:nvPr/>
          </p:nvSpPr>
          <p:spPr bwMode="auto">
            <a:xfrm>
              <a:off x="4412" y="2259"/>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43" name="Rectangle 44"/>
            <p:cNvSpPr>
              <a:spLocks noChangeArrowheads="1"/>
            </p:cNvSpPr>
            <p:nvPr/>
          </p:nvSpPr>
          <p:spPr bwMode="auto">
            <a:xfrm>
              <a:off x="4453" y="2259"/>
              <a:ext cx="835" cy="235"/>
            </a:xfrm>
            <a:prstGeom prst="rect">
              <a:avLst/>
            </a:prstGeom>
            <a:noFill/>
            <a:ln w="9525">
              <a:noFill/>
              <a:miter lim="800000"/>
              <a:headEnd/>
              <a:tailEnd/>
            </a:ln>
          </p:spPr>
          <p:txBody>
            <a:bodyPr wrap="none" lIns="0" tIns="0" rIns="0" bIns="0">
              <a:spAutoFit/>
            </a:bodyPr>
            <a:lstStyle/>
            <a:p>
              <a:r>
                <a:rPr lang="en-US" sz="2500" dirty="0"/>
                <a:t>(280</a:t>
              </a:r>
              <a:r>
                <a:rPr lang="el-GR" sz="2500" dirty="0"/>
                <a:t>.</a:t>
              </a:r>
              <a:r>
                <a:rPr lang="en-US" sz="2500" dirty="0"/>
                <a:t>960)</a:t>
              </a:r>
              <a:endParaRPr lang="en-US" dirty="0"/>
            </a:p>
          </p:txBody>
        </p:sp>
        <p:sp>
          <p:nvSpPr>
            <p:cNvPr id="44" name="Rectangle 45"/>
            <p:cNvSpPr>
              <a:spLocks noChangeArrowheads="1"/>
            </p:cNvSpPr>
            <p:nvPr/>
          </p:nvSpPr>
          <p:spPr bwMode="auto">
            <a:xfrm>
              <a:off x="5567" y="2259"/>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45" name="Rectangle 46"/>
            <p:cNvSpPr>
              <a:spLocks noChangeArrowheads="1"/>
            </p:cNvSpPr>
            <p:nvPr/>
          </p:nvSpPr>
          <p:spPr bwMode="auto">
            <a:xfrm>
              <a:off x="141" y="2500"/>
              <a:ext cx="1842" cy="235"/>
            </a:xfrm>
            <a:prstGeom prst="rect">
              <a:avLst/>
            </a:prstGeom>
            <a:noFill/>
            <a:ln w="9525">
              <a:noFill/>
              <a:miter lim="800000"/>
              <a:headEnd/>
              <a:tailEnd/>
            </a:ln>
          </p:spPr>
          <p:txBody>
            <a:bodyPr wrap="none" lIns="0" tIns="0" rIns="0" bIns="0">
              <a:spAutoFit/>
            </a:bodyPr>
            <a:lstStyle/>
            <a:p>
              <a:r>
                <a:rPr lang="el-GR" sz="2500" dirty="0"/>
                <a:t>Αύξηση αποθεμάτων</a:t>
              </a:r>
              <a:endParaRPr lang="en-US" dirty="0"/>
            </a:p>
          </p:txBody>
        </p:sp>
        <p:sp>
          <p:nvSpPr>
            <p:cNvPr id="46" name="Rectangle 47"/>
            <p:cNvSpPr>
              <a:spLocks noChangeArrowheads="1"/>
            </p:cNvSpPr>
            <p:nvPr/>
          </p:nvSpPr>
          <p:spPr bwMode="auto">
            <a:xfrm>
              <a:off x="2140" y="2500"/>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47" name="Rectangle 48"/>
            <p:cNvSpPr>
              <a:spLocks noChangeArrowheads="1"/>
            </p:cNvSpPr>
            <p:nvPr/>
          </p:nvSpPr>
          <p:spPr bwMode="auto">
            <a:xfrm>
              <a:off x="3963" y="2500"/>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48" name="Rectangle 49"/>
            <p:cNvSpPr>
              <a:spLocks noChangeArrowheads="1"/>
            </p:cNvSpPr>
            <p:nvPr/>
          </p:nvSpPr>
          <p:spPr bwMode="auto">
            <a:xfrm>
              <a:off x="4311" y="2500"/>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49" name="Rectangle 51"/>
            <p:cNvSpPr>
              <a:spLocks noChangeArrowheads="1"/>
            </p:cNvSpPr>
            <p:nvPr/>
          </p:nvSpPr>
          <p:spPr bwMode="auto">
            <a:xfrm>
              <a:off x="4453" y="2500"/>
              <a:ext cx="835" cy="235"/>
            </a:xfrm>
            <a:prstGeom prst="rect">
              <a:avLst/>
            </a:prstGeom>
            <a:noFill/>
            <a:ln w="9525">
              <a:noFill/>
              <a:miter lim="800000"/>
              <a:headEnd/>
              <a:tailEnd/>
            </a:ln>
          </p:spPr>
          <p:txBody>
            <a:bodyPr wrap="none" lIns="0" tIns="0" rIns="0" bIns="0">
              <a:spAutoFit/>
            </a:bodyPr>
            <a:lstStyle/>
            <a:p>
              <a:r>
                <a:rPr lang="en-US" sz="2500" dirty="0"/>
                <a:t>(572</a:t>
              </a:r>
              <a:r>
                <a:rPr lang="el-GR" sz="2500" dirty="0"/>
                <a:t>.</a:t>
              </a:r>
              <a:r>
                <a:rPr lang="en-US" sz="2500" dirty="0"/>
                <a:t>160)</a:t>
              </a:r>
              <a:endParaRPr lang="en-US" dirty="0"/>
            </a:p>
          </p:txBody>
        </p:sp>
        <p:sp>
          <p:nvSpPr>
            <p:cNvPr id="50" name="Rectangle 52"/>
            <p:cNvSpPr>
              <a:spLocks noChangeArrowheads="1"/>
            </p:cNvSpPr>
            <p:nvPr/>
          </p:nvSpPr>
          <p:spPr bwMode="auto">
            <a:xfrm>
              <a:off x="4415" y="2716"/>
              <a:ext cx="851" cy="12"/>
            </a:xfrm>
            <a:prstGeom prst="rect">
              <a:avLst/>
            </a:prstGeom>
            <a:solidFill>
              <a:srgbClr val="244061"/>
            </a:solidFill>
            <a:ln w="9525">
              <a:noFill/>
              <a:miter lim="800000"/>
              <a:headEnd/>
              <a:tailEnd/>
            </a:ln>
          </p:spPr>
          <p:txBody>
            <a:bodyPr/>
            <a:lstStyle/>
            <a:p>
              <a:endParaRPr lang="en-US"/>
            </a:p>
          </p:txBody>
        </p:sp>
        <p:sp>
          <p:nvSpPr>
            <p:cNvPr id="51" name="Rectangle 54"/>
            <p:cNvSpPr>
              <a:spLocks noChangeArrowheads="1"/>
            </p:cNvSpPr>
            <p:nvPr/>
          </p:nvSpPr>
          <p:spPr bwMode="auto">
            <a:xfrm>
              <a:off x="5567" y="2500"/>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52" name="Rectangle 55"/>
            <p:cNvSpPr>
              <a:spLocks noChangeArrowheads="1"/>
            </p:cNvSpPr>
            <p:nvPr/>
          </p:nvSpPr>
          <p:spPr bwMode="auto">
            <a:xfrm>
              <a:off x="141" y="2742"/>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53" name="Rectangle 56"/>
            <p:cNvSpPr>
              <a:spLocks noChangeArrowheads="1"/>
            </p:cNvSpPr>
            <p:nvPr/>
          </p:nvSpPr>
          <p:spPr bwMode="auto">
            <a:xfrm>
              <a:off x="141" y="2742"/>
              <a:ext cx="3700" cy="404"/>
            </a:xfrm>
            <a:prstGeom prst="rect">
              <a:avLst/>
            </a:prstGeom>
            <a:noFill/>
            <a:ln w="9525">
              <a:noFill/>
              <a:miter lim="800000"/>
              <a:headEnd/>
              <a:tailEnd/>
            </a:ln>
          </p:spPr>
          <p:txBody>
            <a:bodyPr wrap="square" lIns="0" tIns="0" rIns="0" bIns="0">
              <a:spAutoFit/>
            </a:bodyPr>
            <a:lstStyle/>
            <a:p>
              <a:r>
                <a:rPr lang="el-GR" sz="2500" dirty="0"/>
                <a:t>Καθαρή ταμειακή ροή από λειτ.δραστηρ.</a:t>
              </a:r>
              <a:endParaRPr lang="en-US" sz="2500" dirty="0"/>
            </a:p>
            <a:p>
              <a:endParaRPr lang="en-US" dirty="0"/>
            </a:p>
          </p:txBody>
        </p:sp>
        <p:sp>
          <p:nvSpPr>
            <p:cNvPr id="54" name="Rectangle 57"/>
            <p:cNvSpPr>
              <a:spLocks noChangeArrowheads="1"/>
            </p:cNvSpPr>
            <p:nvPr/>
          </p:nvSpPr>
          <p:spPr bwMode="auto">
            <a:xfrm>
              <a:off x="1845" y="2742"/>
              <a:ext cx="0" cy="174"/>
            </a:xfrm>
            <a:prstGeom prst="rect">
              <a:avLst/>
            </a:prstGeom>
            <a:noFill/>
            <a:ln w="9525">
              <a:noFill/>
              <a:miter lim="800000"/>
              <a:headEnd/>
              <a:tailEnd/>
            </a:ln>
          </p:spPr>
          <p:txBody>
            <a:bodyPr wrap="none" lIns="0" tIns="0" rIns="0" bIns="0">
              <a:spAutoFit/>
            </a:bodyPr>
            <a:lstStyle/>
            <a:p>
              <a:endParaRPr lang="en-US"/>
            </a:p>
          </p:txBody>
        </p:sp>
        <p:sp>
          <p:nvSpPr>
            <p:cNvPr id="55" name="Rectangle 58"/>
            <p:cNvSpPr>
              <a:spLocks noChangeArrowheads="1"/>
            </p:cNvSpPr>
            <p:nvPr/>
          </p:nvSpPr>
          <p:spPr bwMode="auto">
            <a:xfrm>
              <a:off x="3829" y="2742"/>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56" name="Rectangle 59"/>
            <p:cNvSpPr>
              <a:spLocks noChangeArrowheads="1"/>
            </p:cNvSpPr>
            <p:nvPr/>
          </p:nvSpPr>
          <p:spPr bwMode="auto">
            <a:xfrm>
              <a:off x="4311" y="2742"/>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57" name="Rectangle 60"/>
            <p:cNvSpPr>
              <a:spLocks noChangeArrowheads="1"/>
            </p:cNvSpPr>
            <p:nvPr/>
          </p:nvSpPr>
          <p:spPr bwMode="auto">
            <a:xfrm>
              <a:off x="4412" y="2742"/>
              <a:ext cx="57" cy="242"/>
            </a:xfrm>
            <a:prstGeom prst="rect">
              <a:avLst/>
            </a:prstGeom>
            <a:noFill/>
            <a:ln w="9525">
              <a:noFill/>
              <a:miter lim="800000"/>
              <a:headEnd/>
              <a:tailEnd/>
            </a:ln>
          </p:spPr>
          <p:txBody>
            <a:bodyPr wrap="none" lIns="0" tIns="0" rIns="0" bIns="0">
              <a:spAutoFit/>
            </a:bodyPr>
            <a:lstStyle/>
            <a:p>
              <a:r>
                <a:rPr lang="en-US" sz="2500">
                  <a:solidFill>
                    <a:srgbClr val="244061"/>
                  </a:solidFill>
                </a:rPr>
                <a:t> </a:t>
              </a:r>
              <a:endParaRPr lang="en-US"/>
            </a:p>
          </p:txBody>
        </p:sp>
        <p:sp>
          <p:nvSpPr>
            <p:cNvPr id="58" name="Rectangle 62"/>
            <p:cNvSpPr>
              <a:spLocks noChangeArrowheads="1"/>
            </p:cNvSpPr>
            <p:nvPr/>
          </p:nvSpPr>
          <p:spPr bwMode="auto">
            <a:xfrm>
              <a:off x="4343" y="2742"/>
              <a:ext cx="943" cy="235"/>
            </a:xfrm>
            <a:prstGeom prst="rect">
              <a:avLst/>
            </a:prstGeom>
            <a:noFill/>
            <a:ln w="9525">
              <a:noFill/>
              <a:miter lim="800000"/>
              <a:headEnd/>
              <a:tailEnd/>
            </a:ln>
          </p:spPr>
          <p:txBody>
            <a:bodyPr wrap="none" lIns="0" tIns="0" rIns="0" bIns="0">
              <a:spAutoFit/>
            </a:bodyPr>
            <a:lstStyle/>
            <a:p>
              <a:r>
                <a:rPr lang="en-US" sz="2500" dirty="0"/>
                <a:t>(</a:t>
              </a:r>
              <a:r>
                <a:rPr lang="en-US" sz="2500" u="dbl" dirty="0"/>
                <a:t>$164</a:t>
              </a:r>
              <a:r>
                <a:rPr lang="el-GR" sz="2500" u="dbl" dirty="0"/>
                <a:t>.</a:t>
              </a:r>
              <a:r>
                <a:rPr lang="en-US" sz="2500" u="dbl" dirty="0"/>
                <a:t>176</a:t>
              </a:r>
              <a:r>
                <a:rPr lang="en-US" sz="2500" dirty="0"/>
                <a:t>)</a:t>
              </a:r>
              <a:endParaRPr lang="en-US" dirty="0"/>
            </a:p>
          </p:txBody>
        </p:sp>
        <p:sp>
          <p:nvSpPr>
            <p:cNvPr id="59" name="Rectangle 67"/>
            <p:cNvSpPr>
              <a:spLocks noChangeArrowheads="1"/>
            </p:cNvSpPr>
            <p:nvPr/>
          </p:nvSpPr>
          <p:spPr bwMode="auto">
            <a:xfrm>
              <a:off x="141" y="2983"/>
              <a:ext cx="27" cy="116"/>
            </a:xfrm>
            <a:prstGeom prst="rect">
              <a:avLst/>
            </a:prstGeom>
            <a:noFill/>
            <a:ln w="9525">
              <a:noFill/>
              <a:miter lim="800000"/>
              <a:headEnd/>
              <a:tailEnd/>
            </a:ln>
          </p:spPr>
          <p:txBody>
            <a:bodyPr wrap="none" lIns="0" tIns="0" rIns="0" bIns="0">
              <a:spAutoFit/>
            </a:bodyPr>
            <a:lstStyle/>
            <a:p>
              <a:r>
                <a:rPr lang="en-US" sz="1200">
                  <a:solidFill>
                    <a:srgbClr val="000000"/>
                  </a:solidFill>
                </a:rPr>
                <a:t> </a:t>
              </a:r>
              <a:endParaRPr lang="en-US"/>
            </a:p>
          </p:txBody>
        </p:sp>
      </p:grpSp>
    </p:spTree>
    <p:extLst>
      <p:ext uri="{BB962C8B-B14F-4D97-AF65-F5344CB8AC3E}">
        <p14:creationId xmlns:p14="http://schemas.microsoft.com/office/powerpoint/2010/main" val="212661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Κατάσταση Ταμειακών Ροών (συνέχεια)</a:t>
            </a:r>
            <a:r>
              <a:rPr lang="en-US" dirty="0"/>
              <a:t> (2018)</a:t>
            </a:r>
          </a:p>
        </p:txBody>
      </p:sp>
      <p:grpSp>
        <p:nvGrpSpPr>
          <p:cNvPr id="4" name="Group 4" descr="Values for the statement of cash flows for 2018."/>
          <p:cNvGrpSpPr>
            <a:grpSpLocks noChangeAspect="1"/>
          </p:cNvGrpSpPr>
          <p:nvPr/>
        </p:nvGrpSpPr>
        <p:grpSpPr bwMode="auto">
          <a:xfrm>
            <a:off x="301127" y="1611516"/>
            <a:ext cx="8267700" cy="4531180"/>
            <a:chOff x="181" y="1002"/>
            <a:chExt cx="5425" cy="2902"/>
          </a:xfrm>
        </p:grpSpPr>
        <p:sp>
          <p:nvSpPr>
            <p:cNvPr id="5" name="AutoShape 3"/>
            <p:cNvSpPr>
              <a:spLocks noChangeAspect="1" noChangeArrowheads="1" noTextEdit="1"/>
            </p:cNvSpPr>
            <p:nvPr/>
          </p:nvSpPr>
          <p:spPr bwMode="auto">
            <a:xfrm>
              <a:off x="181" y="1002"/>
              <a:ext cx="5425" cy="2742"/>
            </a:xfrm>
            <a:prstGeom prst="rect">
              <a:avLst/>
            </a:prstGeom>
            <a:noFill/>
            <a:ln w="9525">
              <a:noFill/>
              <a:miter lim="800000"/>
              <a:headEnd/>
              <a:tailEnd/>
            </a:ln>
          </p:spPr>
          <p:txBody>
            <a:bodyPr/>
            <a:lstStyle/>
            <a:p>
              <a:pPr>
                <a:defRPr/>
              </a:pPr>
              <a:endParaRPr lang="en-US" sz="2600"/>
            </a:p>
          </p:txBody>
        </p:sp>
        <p:sp>
          <p:nvSpPr>
            <p:cNvPr id="6" name="Rectangle 7"/>
            <p:cNvSpPr>
              <a:spLocks noChangeArrowheads="1"/>
            </p:cNvSpPr>
            <p:nvPr/>
          </p:nvSpPr>
          <p:spPr bwMode="auto">
            <a:xfrm>
              <a:off x="229" y="1002"/>
              <a:ext cx="4241" cy="256"/>
            </a:xfrm>
            <a:prstGeom prst="rect">
              <a:avLst/>
            </a:prstGeom>
            <a:noFill/>
            <a:ln w="9525">
              <a:noFill/>
              <a:miter lim="800000"/>
              <a:headEnd/>
              <a:tailEnd/>
            </a:ln>
          </p:spPr>
          <p:txBody>
            <a:bodyPr wrap="none" lIns="0" tIns="0" rIns="0" bIns="0">
              <a:spAutoFit/>
            </a:bodyPr>
            <a:lstStyle/>
            <a:p>
              <a:pPr>
                <a:defRPr/>
              </a:pPr>
              <a:r>
                <a:rPr lang="el-GR" sz="2600" u="sng" dirty="0"/>
                <a:t>Επενδυτικές Δραστηριότητες</a:t>
              </a:r>
              <a:r>
                <a:rPr lang="en-US" sz="2600" u="sng" dirty="0"/>
                <a:t>			</a:t>
              </a:r>
            </a:p>
          </p:txBody>
        </p:sp>
        <p:sp>
          <p:nvSpPr>
            <p:cNvPr id="7" name="Rectangle 8"/>
            <p:cNvSpPr>
              <a:spLocks noChangeArrowheads="1"/>
            </p:cNvSpPr>
            <p:nvPr/>
          </p:nvSpPr>
          <p:spPr bwMode="auto">
            <a:xfrm>
              <a:off x="2839" y="1002"/>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8" name="Rectangle 9"/>
            <p:cNvSpPr>
              <a:spLocks noChangeArrowheads="1"/>
            </p:cNvSpPr>
            <p:nvPr/>
          </p:nvSpPr>
          <p:spPr bwMode="auto">
            <a:xfrm>
              <a:off x="3948" y="1002"/>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9" name="Rectangle 10"/>
            <p:cNvSpPr>
              <a:spLocks noChangeArrowheads="1"/>
            </p:cNvSpPr>
            <p:nvPr/>
          </p:nvSpPr>
          <p:spPr bwMode="auto">
            <a:xfrm>
              <a:off x="4318" y="1002"/>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10" name="Rectangle 11"/>
            <p:cNvSpPr>
              <a:spLocks noChangeArrowheads="1"/>
            </p:cNvSpPr>
            <p:nvPr/>
          </p:nvSpPr>
          <p:spPr bwMode="auto">
            <a:xfrm>
              <a:off x="229" y="1256"/>
              <a:ext cx="4335" cy="256"/>
            </a:xfrm>
            <a:prstGeom prst="rect">
              <a:avLst/>
            </a:prstGeom>
            <a:noFill/>
            <a:ln w="9525">
              <a:noFill/>
              <a:miter lim="800000"/>
              <a:headEnd/>
              <a:tailEnd/>
            </a:ln>
          </p:spPr>
          <p:txBody>
            <a:bodyPr wrap="none" lIns="0" tIns="0" rIns="0" bIns="0">
              <a:spAutoFit/>
            </a:bodyPr>
            <a:lstStyle/>
            <a:p>
              <a:pPr>
                <a:defRPr/>
              </a:pPr>
              <a:r>
                <a:rPr lang="el-GR" sz="2600" dirty="0"/>
                <a:t>Προσθήκες σε ακίνητα,εγκαταστάσεις και εξοπλ.</a:t>
              </a:r>
              <a:endParaRPr lang="en-US" sz="2600" dirty="0"/>
            </a:p>
          </p:txBody>
        </p:sp>
        <p:sp>
          <p:nvSpPr>
            <p:cNvPr id="12" name="Rectangle 13"/>
            <p:cNvSpPr>
              <a:spLocks noChangeArrowheads="1"/>
            </p:cNvSpPr>
            <p:nvPr/>
          </p:nvSpPr>
          <p:spPr bwMode="auto">
            <a:xfrm>
              <a:off x="2966" y="1256"/>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14" name="Rectangle 15"/>
            <p:cNvSpPr>
              <a:spLocks noChangeArrowheads="1"/>
            </p:cNvSpPr>
            <p:nvPr/>
          </p:nvSpPr>
          <p:spPr bwMode="auto">
            <a:xfrm>
              <a:off x="3803" y="1256"/>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15" name="Rectangle 16"/>
            <p:cNvSpPr>
              <a:spLocks noChangeArrowheads="1"/>
            </p:cNvSpPr>
            <p:nvPr/>
          </p:nvSpPr>
          <p:spPr bwMode="auto">
            <a:xfrm>
              <a:off x="3948" y="1256"/>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16" name="Rectangle 17"/>
            <p:cNvSpPr>
              <a:spLocks noChangeArrowheads="1"/>
            </p:cNvSpPr>
            <p:nvPr/>
          </p:nvSpPr>
          <p:spPr bwMode="auto">
            <a:xfrm>
              <a:off x="4318" y="1256"/>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17" name="Rectangle 18"/>
            <p:cNvSpPr>
              <a:spLocks noChangeArrowheads="1"/>
            </p:cNvSpPr>
            <p:nvPr/>
          </p:nvSpPr>
          <p:spPr bwMode="auto">
            <a:xfrm>
              <a:off x="4572" y="1256"/>
              <a:ext cx="73" cy="263"/>
            </a:xfrm>
            <a:prstGeom prst="rect">
              <a:avLst/>
            </a:prstGeom>
            <a:noFill/>
            <a:ln w="9525">
              <a:noFill/>
              <a:miter lim="800000"/>
              <a:headEnd/>
              <a:tailEnd/>
            </a:ln>
          </p:spPr>
          <p:txBody>
            <a:bodyPr wrap="none" lIns="0" tIns="0" rIns="0" bIns="0">
              <a:spAutoFit/>
            </a:bodyPr>
            <a:lstStyle/>
            <a:p>
              <a:pPr>
                <a:defRPr/>
              </a:pPr>
              <a:r>
                <a:rPr lang="en-US" sz="2600"/>
                <a:t>(</a:t>
              </a:r>
            </a:p>
          </p:txBody>
        </p:sp>
        <p:sp>
          <p:nvSpPr>
            <p:cNvPr id="18" name="Rectangle 20"/>
            <p:cNvSpPr>
              <a:spLocks noChangeArrowheads="1"/>
            </p:cNvSpPr>
            <p:nvPr/>
          </p:nvSpPr>
          <p:spPr bwMode="auto">
            <a:xfrm>
              <a:off x="4753" y="1256"/>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19" name="Rectangle 21"/>
            <p:cNvSpPr>
              <a:spLocks noChangeArrowheads="1"/>
            </p:cNvSpPr>
            <p:nvPr/>
          </p:nvSpPr>
          <p:spPr bwMode="auto">
            <a:xfrm>
              <a:off x="4637" y="1477"/>
              <a:ext cx="829" cy="256"/>
            </a:xfrm>
            <a:prstGeom prst="rect">
              <a:avLst/>
            </a:prstGeom>
            <a:noFill/>
            <a:ln w="9525">
              <a:noFill/>
              <a:miter lim="800000"/>
              <a:headEnd/>
              <a:tailEnd/>
            </a:ln>
          </p:spPr>
          <p:txBody>
            <a:bodyPr wrap="none" lIns="0" tIns="0" rIns="0" bIns="0">
              <a:spAutoFit/>
            </a:bodyPr>
            <a:lstStyle/>
            <a:p>
              <a:pPr>
                <a:defRPr/>
              </a:pPr>
              <a:r>
                <a:rPr lang="en-US" sz="2600" u="dbl" dirty="0"/>
                <a:t>$711</a:t>
              </a:r>
              <a:r>
                <a:rPr lang="el-GR" sz="2600" u="dbl" dirty="0"/>
                <a:t>.</a:t>
              </a:r>
              <a:r>
                <a:rPr lang="en-US" sz="2600" u="dbl" dirty="0"/>
                <a:t>950</a:t>
              </a:r>
            </a:p>
          </p:txBody>
        </p:sp>
        <p:sp>
          <p:nvSpPr>
            <p:cNvPr id="20" name="Rectangle 23"/>
            <p:cNvSpPr>
              <a:spLocks noChangeArrowheads="1"/>
            </p:cNvSpPr>
            <p:nvPr/>
          </p:nvSpPr>
          <p:spPr bwMode="auto">
            <a:xfrm>
              <a:off x="5506" y="1256"/>
              <a:ext cx="73" cy="263"/>
            </a:xfrm>
            <a:prstGeom prst="rect">
              <a:avLst/>
            </a:prstGeom>
            <a:noFill/>
            <a:ln w="9525">
              <a:noFill/>
              <a:miter lim="800000"/>
              <a:headEnd/>
              <a:tailEnd/>
            </a:ln>
          </p:spPr>
          <p:txBody>
            <a:bodyPr wrap="none" lIns="0" tIns="0" rIns="0" bIns="0">
              <a:spAutoFit/>
            </a:bodyPr>
            <a:lstStyle/>
            <a:p>
              <a:pPr>
                <a:defRPr/>
              </a:pPr>
              <a:r>
                <a:rPr lang="en-US" sz="2600"/>
                <a:t>)</a:t>
              </a:r>
            </a:p>
          </p:txBody>
        </p:sp>
        <p:sp>
          <p:nvSpPr>
            <p:cNvPr id="21" name="Rectangle 24"/>
            <p:cNvSpPr>
              <a:spLocks noChangeArrowheads="1"/>
            </p:cNvSpPr>
            <p:nvPr/>
          </p:nvSpPr>
          <p:spPr bwMode="auto">
            <a:xfrm>
              <a:off x="5541" y="1256"/>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22" name="Rectangle 26"/>
            <p:cNvSpPr>
              <a:spLocks noChangeArrowheads="1"/>
            </p:cNvSpPr>
            <p:nvPr/>
          </p:nvSpPr>
          <p:spPr bwMode="auto">
            <a:xfrm>
              <a:off x="229" y="1470"/>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23" name="Rectangle 27"/>
            <p:cNvSpPr>
              <a:spLocks noChangeArrowheads="1"/>
            </p:cNvSpPr>
            <p:nvPr/>
          </p:nvSpPr>
          <p:spPr bwMode="auto">
            <a:xfrm>
              <a:off x="227" y="1470"/>
              <a:ext cx="4324" cy="256"/>
            </a:xfrm>
            <a:prstGeom prst="rect">
              <a:avLst/>
            </a:prstGeom>
            <a:noFill/>
            <a:ln w="9525">
              <a:noFill/>
              <a:miter lim="800000"/>
              <a:headEnd/>
              <a:tailEnd/>
            </a:ln>
          </p:spPr>
          <p:txBody>
            <a:bodyPr wrap="square" lIns="0" tIns="0" rIns="0" bIns="0">
              <a:spAutoFit/>
            </a:bodyPr>
            <a:lstStyle/>
            <a:p>
              <a:pPr>
                <a:defRPr/>
              </a:pPr>
              <a:r>
                <a:rPr lang="el-GR" sz="2600" dirty="0"/>
                <a:t>Καθαρή ταμειακή ροή από επενδυτικές δραστ.</a:t>
              </a:r>
              <a:endParaRPr lang="en-US" sz="2600" dirty="0"/>
            </a:p>
          </p:txBody>
        </p:sp>
        <p:sp>
          <p:nvSpPr>
            <p:cNvPr id="24" name="Rectangle 28"/>
            <p:cNvSpPr>
              <a:spLocks noChangeArrowheads="1"/>
            </p:cNvSpPr>
            <p:nvPr/>
          </p:nvSpPr>
          <p:spPr bwMode="auto">
            <a:xfrm>
              <a:off x="3422" y="1470"/>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25" name="Rectangle 29"/>
            <p:cNvSpPr>
              <a:spLocks noChangeArrowheads="1"/>
            </p:cNvSpPr>
            <p:nvPr/>
          </p:nvSpPr>
          <p:spPr bwMode="auto">
            <a:xfrm>
              <a:off x="3948" y="1470"/>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26" name="Rectangle 30"/>
            <p:cNvSpPr>
              <a:spLocks noChangeArrowheads="1"/>
            </p:cNvSpPr>
            <p:nvPr/>
          </p:nvSpPr>
          <p:spPr bwMode="auto">
            <a:xfrm>
              <a:off x="4318" y="1470"/>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27" name="Rectangle 31"/>
            <p:cNvSpPr>
              <a:spLocks noChangeArrowheads="1"/>
            </p:cNvSpPr>
            <p:nvPr/>
          </p:nvSpPr>
          <p:spPr bwMode="auto">
            <a:xfrm>
              <a:off x="4572" y="1470"/>
              <a:ext cx="73" cy="263"/>
            </a:xfrm>
            <a:prstGeom prst="rect">
              <a:avLst/>
            </a:prstGeom>
            <a:noFill/>
            <a:ln w="9525">
              <a:noFill/>
              <a:miter lim="800000"/>
              <a:headEnd/>
              <a:tailEnd/>
            </a:ln>
          </p:spPr>
          <p:txBody>
            <a:bodyPr wrap="none" lIns="0" tIns="0" rIns="0" bIns="0">
              <a:spAutoFit/>
            </a:bodyPr>
            <a:lstStyle/>
            <a:p>
              <a:pPr>
                <a:defRPr/>
              </a:pPr>
              <a:r>
                <a:rPr lang="en-US" sz="2600"/>
                <a:t>(</a:t>
              </a:r>
            </a:p>
          </p:txBody>
        </p:sp>
        <p:sp>
          <p:nvSpPr>
            <p:cNvPr id="28" name="Rectangle 33"/>
            <p:cNvSpPr>
              <a:spLocks noChangeArrowheads="1"/>
            </p:cNvSpPr>
            <p:nvPr/>
          </p:nvSpPr>
          <p:spPr bwMode="auto">
            <a:xfrm>
              <a:off x="4753" y="1470"/>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29" name="Rectangle 34"/>
            <p:cNvSpPr>
              <a:spLocks noChangeArrowheads="1"/>
            </p:cNvSpPr>
            <p:nvPr/>
          </p:nvSpPr>
          <p:spPr bwMode="auto">
            <a:xfrm>
              <a:off x="4637" y="1252"/>
              <a:ext cx="829" cy="256"/>
            </a:xfrm>
            <a:prstGeom prst="rect">
              <a:avLst/>
            </a:prstGeom>
            <a:noFill/>
            <a:ln w="9525">
              <a:noFill/>
              <a:miter lim="800000"/>
              <a:headEnd/>
              <a:tailEnd/>
            </a:ln>
          </p:spPr>
          <p:txBody>
            <a:bodyPr wrap="none" lIns="0" tIns="0" rIns="0" bIns="0">
              <a:spAutoFit/>
            </a:bodyPr>
            <a:lstStyle/>
            <a:p>
              <a:pPr>
                <a:defRPr/>
              </a:pPr>
              <a:r>
                <a:rPr lang="en-US" sz="2600" u="sng" dirty="0"/>
                <a:t>$711</a:t>
              </a:r>
              <a:r>
                <a:rPr lang="el-GR" sz="2600" u="sng" dirty="0"/>
                <a:t>.</a:t>
              </a:r>
              <a:r>
                <a:rPr lang="en-US" sz="2600" u="sng" dirty="0"/>
                <a:t>950</a:t>
              </a:r>
            </a:p>
          </p:txBody>
        </p:sp>
        <p:sp>
          <p:nvSpPr>
            <p:cNvPr id="30" name="Rectangle 37"/>
            <p:cNvSpPr>
              <a:spLocks noChangeArrowheads="1"/>
            </p:cNvSpPr>
            <p:nvPr/>
          </p:nvSpPr>
          <p:spPr bwMode="auto">
            <a:xfrm>
              <a:off x="5506" y="1470"/>
              <a:ext cx="73" cy="263"/>
            </a:xfrm>
            <a:prstGeom prst="rect">
              <a:avLst/>
            </a:prstGeom>
            <a:noFill/>
            <a:ln w="9525">
              <a:noFill/>
              <a:miter lim="800000"/>
              <a:headEnd/>
              <a:tailEnd/>
            </a:ln>
          </p:spPr>
          <p:txBody>
            <a:bodyPr wrap="none" lIns="0" tIns="0" rIns="0" bIns="0">
              <a:spAutoFit/>
            </a:bodyPr>
            <a:lstStyle/>
            <a:p>
              <a:pPr>
                <a:defRPr/>
              </a:pPr>
              <a:r>
                <a:rPr lang="en-US" sz="2600"/>
                <a:t>)</a:t>
              </a:r>
            </a:p>
          </p:txBody>
        </p:sp>
        <p:sp>
          <p:nvSpPr>
            <p:cNvPr id="31" name="Rectangle 38"/>
            <p:cNvSpPr>
              <a:spLocks noChangeArrowheads="1"/>
            </p:cNvSpPr>
            <p:nvPr/>
          </p:nvSpPr>
          <p:spPr bwMode="auto">
            <a:xfrm>
              <a:off x="5541" y="1470"/>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32" name="Rectangle 39"/>
            <p:cNvSpPr>
              <a:spLocks noChangeArrowheads="1"/>
            </p:cNvSpPr>
            <p:nvPr/>
          </p:nvSpPr>
          <p:spPr bwMode="auto">
            <a:xfrm>
              <a:off x="229" y="1684"/>
              <a:ext cx="4847" cy="256"/>
            </a:xfrm>
            <a:prstGeom prst="rect">
              <a:avLst/>
            </a:prstGeom>
            <a:noFill/>
            <a:ln w="9525">
              <a:noFill/>
              <a:miter lim="800000"/>
              <a:headEnd/>
              <a:tailEnd/>
            </a:ln>
          </p:spPr>
          <p:txBody>
            <a:bodyPr wrap="none" lIns="0" tIns="0" rIns="0" bIns="0">
              <a:spAutoFit/>
            </a:bodyPr>
            <a:lstStyle/>
            <a:p>
              <a:pPr>
                <a:defRPr/>
              </a:pPr>
              <a:r>
                <a:rPr lang="el-GR" sz="2600" u="sng" dirty="0"/>
                <a:t>Χρηματοδοτικές Δραστηριότητες</a:t>
              </a:r>
              <a:r>
                <a:rPr lang="en-US" sz="2600" u="sng" dirty="0"/>
                <a:t>				</a:t>
              </a:r>
            </a:p>
          </p:txBody>
        </p:sp>
        <p:sp>
          <p:nvSpPr>
            <p:cNvPr id="33" name="Rectangle 40"/>
            <p:cNvSpPr>
              <a:spLocks noChangeArrowheads="1"/>
            </p:cNvSpPr>
            <p:nvPr/>
          </p:nvSpPr>
          <p:spPr bwMode="auto">
            <a:xfrm>
              <a:off x="1861" y="1684"/>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34" name="Rectangle 41"/>
            <p:cNvSpPr>
              <a:spLocks noChangeArrowheads="1"/>
            </p:cNvSpPr>
            <p:nvPr/>
          </p:nvSpPr>
          <p:spPr bwMode="auto">
            <a:xfrm>
              <a:off x="3948" y="1684"/>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35" name="Rectangle 42"/>
            <p:cNvSpPr>
              <a:spLocks noChangeArrowheads="1"/>
            </p:cNvSpPr>
            <p:nvPr/>
          </p:nvSpPr>
          <p:spPr bwMode="auto">
            <a:xfrm>
              <a:off x="4318" y="1684"/>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36" name="Rectangle 43"/>
            <p:cNvSpPr>
              <a:spLocks noChangeArrowheads="1"/>
            </p:cNvSpPr>
            <p:nvPr/>
          </p:nvSpPr>
          <p:spPr bwMode="auto">
            <a:xfrm>
              <a:off x="229" y="1913"/>
              <a:ext cx="2905" cy="256"/>
            </a:xfrm>
            <a:prstGeom prst="rect">
              <a:avLst/>
            </a:prstGeom>
            <a:noFill/>
            <a:ln w="9525">
              <a:noFill/>
              <a:miter lim="800000"/>
              <a:headEnd/>
              <a:tailEnd/>
            </a:ln>
          </p:spPr>
          <p:txBody>
            <a:bodyPr wrap="none" lIns="0" tIns="0" rIns="0" bIns="0">
              <a:spAutoFit/>
            </a:bodyPr>
            <a:lstStyle/>
            <a:p>
              <a:pPr>
                <a:defRPr/>
              </a:pPr>
              <a:r>
                <a:rPr lang="el-GR" sz="2600" dirty="0"/>
                <a:t>Αύξηση πληρωτέων γραμματίων</a:t>
              </a:r>
              <a:endParaRPr lang="en-US" sz="2600" dirty="0"/>
            </a:p>
          </p:txBody>
        </p:sp>
        <p:sp>
          <p:nvSpPr>
            <p:cNvPr id="37" name="Rectangle 44"/>
            <p:cNvSpPr>
              <a:spLocks noChangeArrowheads="1"/>
            </p:cNvSpPr>
            <p:nvPr/>
          </p:nvSpPr>
          <p:spPr bwMode="auto">
            <a:xfrm>
              <a:off x="2431" y="1913"/>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38" name="Rectangle 45"/>
            <p:cNvSpPr>
              <a:spLocks noChangeArrowheads="1"/>
            </p:cNvSpPr>
            <p:nvPr/>
          </p:nvSpPr>
          <p:spPr bwMode="auto">
            <a:xfrm>
              <a:off x="3948" y="1913"/>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39" name="Rectangle 46"/>
            <p:cNvSpPr>
              <a:spLocks noChangeArrowheads="1"/>
            </p:cNvSpPr>
            <p:nvPr/>
          </p:nvSpPr>
          <p:spPr bwMode="auto">
            <a:xfrm>
              <a:off x="4318" y="1913"/>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40" name="Rectangle 47"/>
            <p:cNvSpPr>
              <a:spLocks noChangeArrowheads="1"/>
            </p:cNvSpPr>
            <p:nvPr/>
          </p:nvSpPr>
          <p:spPr bwMode="auto">
            <a:xfrm>
              <a:off x="4636" y="1913"/>
              <a:ext cx="122" cy="263"/>
            </a:xfrm>
            <a:prstGeom prst="rect">
              <a:avLst/>
            </a:prstGeom>
            <a:noFill/>
            <a:ln w="9525">
              <a:noFill/>
              <a:miter lim="800000"/>
              <a:headEnd/>
              <a:tailEnd/>
            </a:ln>
          </p:spPr>
          <p:txBody>
            <a:bodyPr wrap="none" lIns="0" tIns="0" rIns="0" bIns="0">
              <a:spAutoFit/>
            </a:bodyPr>
            <a:lstStyle/>
            <a:p>
              <a:pPr>
                <a:defRPr/>
              </a:pPr>
              <a:r>
                <a:rPr lang="en-US" sz="2600"/>
                <a:t>$</a:t>
              </a:r>
            </a:p>
          </p:txBody>
        </p:sp>
        <p:sp>
          <p:nvSpPr>
            <p:cNvPr id="41" name="Rectangle 48"/>
            <p:cNvSpPr>
              <a:spLocks noChangeArrowheads="1"/>
            </p:cNvSpPr>
            <p:nvPr/>
          </p:nvSpPr>
          <p:spPr bwMode="auto">
            <a:xfrm>
              <a:off x="4749" y="1913"/>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42" name="Rectangle 49"/>
            <p:cNvSpPr>
              <a:spLocks noChangeArrowheads="1"/>
            </p:cNvSpPr>
            <p:nvPr/>
          </p:nvSpPr>
          <p:spPr bwMode="auto">
            <a:xfrm>
              <a:off x="4746" y="1913"/>
              <a:ext cx="718" cy="256"/>
            </a:xfrm>
            <a:prstGeom prst="rect">
              <a:avLst/>
            </a:prstGeom>
            <a:noFill/>
            <a:ln w="9525">
              <a:noFill/>
              <a:miter lim="800000"/>
              <a:headEnd/>
              <a:tailEnd/>
            </a:ln>
          </p:spPr>
          <p:txBody>
            <a:bodyPr wrap="none" lIns="0" tIns="0" rIns="0" bIns="0">
              <a:spAutoFit/>
            </a:bodyPr>
            <a:lstStyle/>
            <a:p>
              <a:pPr>
                <a:defRPr/>
              </a:pPr>
              <a:r>
                <a:rPr lang="en-US" sz="2600" dirty="0"/>
                <a:t>436</a:t>
              </a:r>
              <a:r>
                <a:rPr lang="el-GR" sz="2600" dirty="0"/>
                <a:t>.</a:t>
              </a:r>
              <a:r>
                <a:rPr lang="en-US" sz="2600" dirty="0"/>
                <a:t>808</a:t>
              </a:r>
            </a:p>
          </p:txBody>
        </p:sp>
        <p:sp>
          <p:nvSpPr>
            <p:cNvPr id="43" name="Rectangle 50"/>
            <p:cNvSpPr>
              <a:spLocks noChangeArrowheads="1"/>
            </p:cNvSpPr>
            <p:nvPr/>
          </p:nvSpPr>
          <p:spPr bwMode="auto">
            <a:xfrm>
              <a:off x="5467" y="1913"/>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44" name="Rectangle 52"/>
            <p:cNvSpPr>
              <a:spLocks noChangeArrowheads="1"/>
            </p:cNvSpPr>
            <p:nvPr/>
          </p:nvSpPr>
          <p:spPr bwMode="auto">
            <a:xfrm>
              <a:off x="229" y="2128"/>
              <a:ext cx="2610" cy="256"/>
            </a:xfrm>
            <a:prstGeom prst="rect">
              <a:avLst/>
            </a:prstGeom>
            <a:noFill/>
            <a:ln w="9525">
              <a:noFill/>
              <a:miter lim="800000"/>
              <a:headEnd/>
              <a:tailEnd/>
            </a:ln>
          </p:spPr>
          <p:txBody>
            <a:bodyPr wrap="square" lIns="0" tIns="0" rIns="0" bIns="0">
              <a:spAutoFit/>
            </a:bodyPr>
            <a:lstStyle/>
            <a:p>
              <a:pPr>
                <a:defRPr/>
              </a:pPr>
              <a:r>
                <a:rPr lang="el-GR" sz="2600" dirty="0"/>
                <a:t>Αύξηση μακροπρ.υποχρ.</a:t>
              </a:r>
              <a:endParaRPr lang="en-US" sz="2600" dirty="0"/>
            </a:p>
          </p:txBody>
        </p:sp>
        <p:sp>
          <p:nvSpPr>
            <p:cNvPr id="47" name="Rectangle 55"/>
            <p:cNvSpPr>
              <a:spLocks noChangeArrowheads="1"/>
            </p:cNvSpPr>
            <p:nvPr/>
          </p:nvSpPr>
          <p:spPr bwMode="auto">
            <a:xfrm>
              <a:off x="2520" y="2128"/>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48" name="Rectangle 56"/>
            <p:cNvSpPr>
              <a:spLocks noChangeArrowheads="1"/>
            </p:cNvSpPr>
            <p:nvPr/>
          </p:nvSpPr>
          <p:spPr bwMode="auto">
            <a:xfrm>
              <a:off x="3948" y="2128"/>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49" name="Rectangle 57"/>
            <p:cNvSpPr>
              <a:spLocks noChangeArrowheads="1"/>
            </p:cNvSpPr>
            <p:nvPr/>
          </p:nvSpPr>
          <p:spPr bwMode="auto">
            <a:xfrm>
              <a:off x="4318" y="2128"/>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50" name="Rectangle 58"/>
            <p:cNvSpPr>
              <a:spLocks noChangeArrowheads="1"/>
            </p:cNvSpPr>
            <p:nvPr/>
          </p:nvSpPr>
          <p:spPr bwMode="auto">
            <a:xfrm>
              <a:off x="4572" y="2128"/>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51" name="Rectangle 59"/>
            <p:cNvSpPr>
              <a:spLocks noChangeArrowheads="1"/>
            </p:cNvSpPr>
            <p:nvPr/>
          </p:nvSpPr>
          <p:spPr bwMode="auto">
            <a:xfrm>
              <a:off x="4746" y="2128"/>
              <a:ext cx="718" cy="256"/>
            </a:xfrm>
            <a:prstGeom prst="rect">
              <a:avLst/>
            </a:prstGeom>
            <a:noFill/>
            <a:ln w="9525">
              <a:noFill/>
              <a:miter lim="800000"/>
              <a:headEnd/>
              <a:tailEnd/>
            </a:ln>
          </p:spPr>
          <p:txBody>
            <a:bodyPr wrap="none" lIns="0" tIns="0" rIns="0" bIns="0">
              <a:spAutoFit/>
            </a:bodyPr>
            <a:lstStyle/>
            <a:p>
              <a:pPr>
                <a:defRPr/>
              </a:pPr>
              <a:r>
                <a:rPr lang="en-US" sz="2600" dirty="0"/>
                <a:t>400</a:t>
              </a:r>
              <a:r>
                <a:rPr lang="el-GR" sz="2600" dirty="0"/>
                <a:t>.</a:t>
              </a:r>
              <a:r>
                <a:rPr lang="en-US" sz="2600" dirty="0"/>
                <a:t>000</a:t>
              </a:r>
            </a:p>
          </p:txBody>
        </p:sp>
        <p:sp>
          <p:nvSpPr>
            <p:cNvPr id="52" name="Rectangle 60"/>
            <p:cNvSpPr>
              <a:spLocks noChangeArrowheads="1"/>
            </p:cNvSpPr>
            <p:nvPr/>
          </p:nvSpPr>
          <p:spPr bwMode="auto">
            <a:xfrm>
              <a:off x="5467" y="2128"/>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53" name="Rectangle 61"/>
            <p:cNvSpPr>
              <a:spLocks noChangeArrowheads="1"/>
            </p:cNvSpPr>
            <p:nvPr/>
          </p:nvSpPr>
          <p:spPr bwMode="auto">
            <a:xfrm>
              <a:off x="229" y="2341"/>
              <a:ext cx="1992" cy="256"/>
            </a:xfrm>
            <a:prstGeom prst="rect">
              <a:avLst/>
            </a:prstGeom>
            <a:noFill/>
            <a:ln w="9525">
              <a:noFill/>
              <a:miter lim="800000"/>
              <a:headEnd/>
              <a:tailEnd/>
            </a:ln>
          </p:spPr>
          <p:txBody>
            <a:bodyPr wrap="none" lIns="0" tIns="0" rIns="0" bIns="0">
              <a:spAutoFit/>
            </a:bodyPr>
            <a:lstStyle/>
            <a:p>
              <a:pPr>
                <a:defRPr/>
              </a:pPr>
              <a:r>
                <a:rPr lang="el-GR" sz="2600" dirty="0"/>
                <a:t>Πληρωμή μερισμάτων</a:t>
              </a:r>
              <a:endParaRPr lang="en-US" sz="2600" dirty="0"/>
            </a:p>
          </p:txBody>
        </p:sp>
        <p:sp>
          <p:nvSpPr>
            <p:cNvPr id="54" name="Rectangle 62"/>
            <p:cNvSpPr>
              <a:spLocks noChangeArrowheads="1"/>
            </p:cNvSpPr>
            <p:nvPr/>
          </p:nvSpPr>
          <p:spPr bwMode="auto">
            <a:xfrm>
              <a:off x="2518" y="2341"/>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55" name="Rectangle 63"/>
            <p:cNvSpPr>
              <a:spLocks noChangeArrowheads="1"/>
            </p:cNvSpPr>
            <p:nvPr/>
          </p:nvSpPr>
          <p:spPr bwMode="auto">
            <a:xfrm>
              <a:off x="3948" y="2341"/>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56" name="Rectangle 64"/>
            <p:cNvSpPr>
              <a:spLocks noChangeArrowheads="1"/>
            </p:cNvSpPr>
            <p:nvPr/>
          </p:nvSpPr>
          <p:spPr bwMode="auto">
            <a:xfrm>
              <a:off x="4318" y="2341"/>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57" name="Rectangle 65"/>
            <p:cNvSpPr>
              <a:spLocks noChangeArrowheads="1"/>
            </p:cNvSpPr>
            <p:nvPr/>
          </p:nvSpPr>
          <p:spPr bwMode="auto">
            <a:xfrm>
              <a:off x="4642" y="2341"/>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58" name="Rectangle 66"/>
            <p:cNvSpPr>
              <a:spLocks noChangeArrowheads="1"/>
            </p:cNvSpPr>
            <p:nvPr/>
          </p:nvSpPr>
          <p:spPr bwMode="auto">
            <a:xfrm>
              <a:off x="4625" y="2335"/>
              <a:ext cx="905" cy="263"/>
            </a:xfrm>
            <a:prstGeom prst="rect">
              <a:avLst/>
            </a:prstGeom>
            <a:noFill/>
            <a:ln w="9525">
              <a:noFill/>
              <a:miter lim="800000"/>
              <a:headEnd/>
              <a:tailEnd/>
            </a:ln>
          </p:spPr>
          <p:txBody>
            <a:bodyPr wrap="square" lIns="0" tIns="0" rIns="0" bIns="0">
              <a:spAutoFit/>
            </a:bodyPr>
            <a:lstStyle/>
            <a:p>
              <a:pPr>
                <a:defRPr/>
              </a:pPr>
              <a:r>
                <a:rPr lang="en-US" sz="2600" u="sng" dirty="0"/>
                <a:t>   (11</a:t>
              </a:r>
              <a:r>
                <a:rPr lang="el-GR" sz="2600" u="sng" dirty="0"/>
                <a:t>.</a:t>
              </a:r>
              <a:r>
                <a:rPr lang="en-US" sz="2600" u="sng" dirty="0"/>
                <a:t>000)</a:t>
              </a:r>
            </a:p>
          </p:txBody>
        </p:sp>
        <p:sp>
          <p:nvSpPr>
            <p:cNvPr id="61" name="Rectangle 70"/>
            <p:cNvSpPr>
              <a:spLocks noChangeArrowheads="1"/>
            </p:cNvSpPr>
            <p:nvPr/>
          </p:nvSpPr>
          <p:spPr bwMode="auto">
            <a:xfrm>
              <a:off x="229" y="2555"/>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62" name="Rectangle 71"/>
            <p:cNvSpPr>
              <a:spLocks noChangeArrowheads="1"/>
            </p:cNvSpPr>
            <p:nvPr/>
          </p:nvSpPr>
          <p:spPr bwMode="auto">
            <a:xfrm>
              <a:off x="227" y="2555"/>
              <a:ext cx="4128" cy="256"/>
            </a:xfrm>
            <a:prstGeom prst="rect">
              <a:avLst/>
            </a:prstGeom>
            <a:noFill/>
            <a:ln w="9525">
              <a:noFill/>
              <a:miter lim="800000"/>
              <a:headEnd/>
              <a:tailEnd/>
            </a:ln>
          </p:spPr>
          <p:txBody>
            <a:bodyPr wrap="square" lIns="0" tIns="0" rIns="0" bIns="0">
              <a:spAutoFit/>
            </a:bodyPr>
            <a:lstStyle/>
            <a:p>
              <a:pPr>
                <a:defRPr/>
              </a:pPr>
              <a:r>
                <a:rPr lang="el-GR" sz="2600" dirty="0"/>
                <a:t>Καθαρή ταμειακή ροή από χρηματ.δραστηρ.</a:t>
              </a:r>
              <a:endParaRPr lang="en-US" sz="2600" dirty="0"/>
            </a:p>
          </p:txBody>
        </p:sp>
        <p:sp>
          <p:nvSpPr>
            <p:cNvPr id="63" name="Rectangle 72"/>
            <p:cNvSpPr>
              <a:spLocks noChangeArrowheads="1"/>
            </p:cNvSpPr>
            <p:nvPr/>
          </p:nvSpPr>
          <p:spPr bwMode="auto">
            <a:xfrm>
              <a:off x="3822" y="2555"/>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64" name="Rectangle 73"/>
            <p:cNvSpPr>
              <a:spLocks noChangeArrowheads="1"/>
            </p:cNvSpPr>
            <p:nvPr/>
          </p:nvSpPr>
          <p:spPr bwMode="auto">
            <a:xfrm>
              <a:off x="3948" y="2555"/>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65" name="Rectangle 74"/>
            <p:cNvSpPr>
              <a:spLocks noChangeArrowheads="1"/>
            </p:cNvSpPr>
            <p:nvPr/>
          </p:nvSpPr>
          <p:spPr bwMode="auto">
            <a:xfrm>
              <a:off x="4318" y="2555"/>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66" name="Rectangle 76"/>
            <p:cNvSpPr>
              <a:spLocks noChangeArrowheads="1"/>
            </p:cNvSpPr>
            <p:nvPr/>
          </p:nvSpPr>
          <p:spPr bwMode="auto">
            <a:xfrm>
              <a:off x="4749" y="2555"/>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67" name="Rectangle 77"/>
            <p:cNvSpPr>
              <a:spLocks noChangeArrowheads="1"/>
            </p:cNvSpPr>
            <p:nvPr/>
          </p:nvSpPr>
          <p:spPr bwMode="auto">
            <a:xfrm>
              <a:off x="4637" y="2555"/>
              <a:ext cx="829" cy="256"/>
            </a:xfrm>
            <a:prstGeom prst="rect">
              <a:avLst/>
            </a:prstGeom>
            <a:noFill/>
            <a:ln w="9525">
              <a:noFill/>
              <a:miter lim="800000"/>
              <a:headEnd/>
              <a:tailEnd/>
            </a:ln>
          </p:spPr>
          <p:txBody>
            <a:bodyPr wrap="none" lIns="0" tIns="0" rIns="0" bIns="0">
              <a:spAutoFit/>
            </a:bodyPr>
            <a:lstStyle/>
            <a:p>
              <a:pPr>
                <a:defRPr/>
              </a:pPr>
              <a:r>
                <a:rPr lang="en-US" sz="2600" u="dbl" dirty="0"/>
                <a:t>$825</a:t>
              </a:r>
              <a:r>
                <a:rPr lang="el-GR" sz="2600" u="dbl" dirty="0"/>
                <a:t>.</a:t>
              </a:r>
              <a:r>
                <a:rPr lang="en-US" sz="2600" u="dbl" dirty="0"/>
                <a:t>808</a:t>
              </a:r>
            </a:p>
          </p:txBody>
        </p:sp>
        <p:sp>
          <p:nvSpPr>
            <p:cNvPr id="68" name="Rectangle 80"/>
            <p:cNvSpPr>
              <a:spLocks noChangeArrowheads="1"/>
            </p:cNvSpPr>
            <p:nvPr/>
          </p:nvSpPr>
          <p:spPr bwMode="auto">
            <a:xfrm>
              <a:off x="5467" y="2555"/>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69" name="Rectangle 81"/>
            <p:cNvSpPr>
              <a:spLocks noChangeArrowheads="1"/>
            </p:cNvSpPr>
            <p:nvPr/>
          </p:nvSpPr>
          <p:spPr bwMode="auto">
            <a:xfrm>
              <a:off x="229" y="2769"/>
              <a:ext cx="4241" cy="256"/>
            </a:xfrm>
            <a:prstGeom prst="rect">
              <a:avLst/>
            </a:prstGeom>
            <a:noFill/>
            <a:ln w="9525">
              <a:noFill/>
              <a:miter lim="800000"/>
              <a:headEnd/>
              <a:tailEnd/>
            </a:ln>
          </p:spPr>
          <p:txBody>
            <a:bodyPr wrap="none" lIns="0" tIns="0" rIns="0" bIns="0">
              <a:spAutoFit/>
            </a:bodyPr>
            <a:lstStyle/>
            <a:p>
              <a:pPr>
                <a:defRPr/>
              </a:pPr>
              <a:r>
                <a:rPr lang="el-GR" sz="2600" u="sng" dirty="0"/>
                <a:t>Περίληψη</a:t>
              </a:r>
              <a:r>
                <a:rPr lang="en-US" sz="2600" u="sng" dirty="0"/>
                <a:t>						</a:t>
              </a:r>
            </a:p>
          </p:txBody>
        </p:sp>
        <p:sp>
          <p:nvSpPr>
            <p:cNvPr id="70" name="Rectangle 82"/>
            <p:cNvSpPr>
              <a:spLocks noChangeArrowheads="1"/>
            </p:cNvSpPr>
            <p:nvPr/>
          </p:nvSpPr>
          <p:spPr bwMode="auto">
            <a:xfrm>
              <a:off x="1041" y="2769"/>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71" name="Rectangle 83"/>
            <p:cNvSpPr>
              <a:spLocks noChangeArrowheads="1"/>
            </p:cNvSpPr>
            <p:nvPr/>
          </p:nvSpPr>
          <p:spPr bwMode="auto">
            <a:xfrm>
              <a:off x="3948" y="2769"/>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72" name="Rectangle 84"/>
            <p:cNvSpPr>
              <a:spLocks noChangeArrowheads="1"/>
            </p:cNvSpPr>
            <p:nvPr/>
          </p:nvSpPr>
          <p:spPr bwMode="auto">
            <a:xfrm>
              <a:off x="4318" y="2769"/>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73" name="Rectangle 85"/>
            <p:cNvSpPr>
              <a:spLocks noChangeArrowheads="1"/>
            </p:cNvSpPr>
            <p:nvPr/>
          </p:nvSpPr>
          <p:spPr bwMode="auto">
            <a:xfrm>
              <a:off x="229" y="2999"/>
              <a:ext cx="2338" cy="256"/>
            </a:xfrm>
            <a:prstGeom prst="rect">
              <a:avLst/>
            </a:prstGeom>
            <a:noFill/>
            <a:ln w="9525">
              <a:noFill/>
              <a:miter lim="800000"/>
              <a:headEnd/>
              <a:tailEnd/>
            </a:ln>
          </p:spPr>
          <p:txBody>
            <a:bodyPr wrap="none" lIns="0" tIns="0" rIns="0" bIns="0">
              <a:spAutoFit/>
            </a:bodyPr>
            <a:lstStyle/>
            <a:p>
              <a:pPr>
                <a:defRPr/>
              </a:pPr>
              <a:r>
                <a:rPr lang="el-GR" sz="2600" dirty="0"/>
                <a:t>Καθαρή μείωση μετρητών</a:t>
              </a:r>
              <a:endParaRPr lang="en-US" sz="2600" dirty="0"/>
            </a:p>
          </p:txBody>
        </p:sp>
        <p:sp>
          <p:nvSpPr>
            <p:cNvPr id="74" name="Rectangle 86"/>
            <p:cNvSpPr>
              <a:spLocks noChangeArrowheads="1"/>
            </p:cNvSpPr>
            <p:nvPr/>
          </p:nvSpPr>
          <p:spPr bwMode="auto">
            <a:xfrm>
              <a:off x="2013" y="2999"/>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75" name="Rectangle 87"/>
            <p:cNvSpPr>
              <a:spLocks noChangeArrowheads="1"/>
            </p:cNvSpPr>
            <p:nvPr/>
          </p:nvSpPr>
          <p:spPr bwMode="auto">
            <a:xfrm>
              <a:off x="3948" y="2999"/>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76" name="Rectangle 88"/>
            <p:cNvSpPr>
              <a:spLocks noChangeArrowheads="1"/>
            </p:cNvSpPr>
            <p:nvPr/>
          </p:nvSpPr>
          <p:spPr bwMode="auto">
            <a:xfrm>
              <a:off x="4318" y="2999"/>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77" name="Rectangle 89"/>
            <p:cNvSpPr>
              <a:spLocks noChangeArrowheads="1"/>
            </p:cNvSpPr>
            <p:nvPr/>
          </p:nvSpPr>
          <p:spPr bwMode="auto">
            <a:xfrm>
              <a:off x="4566" y="2999"/>
              <a:ext cx="195" cy="263"/>
            </a:xfrm>
            <a:prstGeom prst="rect">
              <a:avLst/>
            </a:prstGeom>
            <a:noFill/>
            <a:ln w="9525">
              <a:noFill/>
              <a:miter lim="800000"/>
              <a:headEnd/>
              <a:tailEnd/>
            </a:ln>
          </p:spPr>
          <p:txBody>
            <a:bodyPr wrap="none" lIns="0" tIns="0" rIns="0" bIns="0">
              <a:spAutoFit/>
            </a:bodyPr>
            <a:lstStyle/>
            <a:p>
              <a:pPr>
                <a:defRPr/>
              </a:pPr>
              <a:r>
                <a:rPr lang="en-US" sz="2600"/>
                <a:t>($</a:t>
              </a:r>
            </a:p>
          </p:txBody>
        </p:sp>
        <p:sp>
          <p:nvSpPr>
            <p:cNvPr id="78" name="Rectangle 90"/>
            <p:cNvSpPr>
              <a:spLocks noChangeArrowheads="1"/>
            </p:cNvSpPr>
            <p:nvPr/>
          </p:nvSpPr>
          <p:spPr bwMode="auto">
            <a:xfrm>
              <a:off x="4753" y="2999"/>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79" name="Rectangle 91"/>
            <p:cNvSpPr>
              <a:spLocks noChangeArrowheads="1"/>
            </p:cNvSpPr>
            <p:nvPr/>
          </p:nvSpPr>
          <p:spPr bwMode="auto">
            <a:xfrm>
              <a:off x="4870" y="2999"/>
              <a:ext cx="674" cy="256"/>
            </a:xfrm>
            <a:prstGeom prst="rect">
              <a:avLst/>
            </a:prstGeom>
            <a:noFill/>
            <a:ln w="9525">
              <a:noFill/>
              <a:miter lim="800000"/>
              <a:headEnd/>
              <a:tailEnd/>
            </a:ln>
          </p:spPr>
          <p:txBody>
            <a:bodyPr wrap="none" lIns="0" tIns="0" rIns="0" bIns="0">
              <a:spAutoFit/>
            </a:bodyPr>
            <a:lstStyle/>
            <a:p>
              <a:pPr>
                <a:defRPr/>
              </a:pPr>
              <a:r>
                <a:rPr lang="en-US" sz="2600" dirty="0"/>
                <a:t>50</a:t>
              </a:r>
              <a:r>
                <a:rPr lang="el-GR" sz="2600" dirty="0"/>
                <a:t>.</a:t>
              </a:r>
              <a:r>
                <a:rPr lang="en-US" sz="2600" dirty="0"/>
                <a:t>318)</a:t>
              </a:r>
            </a:p>
          </p:txBody>
        </p:sp>
        <p:sp>
          <p:nvSpPr>
            <p:cNvPr id="80" name="Rectangle 92"/>
            <p:cNvSpPr>
              <a:spLocks noChangeArrowheads="1"/>
            </p:cNvSpPr>
            <p:nvPr/>
          </p:nvSpPr>
          <p:spPr bwMode="auto">
            <a:xfrm>
              <a:off x="5517" y="2999"/>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81" name="Rectangle 94"/>
            <p:cNvSpPr>
              <a:spLocks noChangeArrowheads="1"/>
            </p:cNvSpPr>
            <p:nvPr/>
          </p:nvSpPr>
          <p:spPr bwMode="auto">
            <a:xfrm>
              <a:off x="229" y="3213"/>
              <a:ext cx="2690" cy="256"/>
            </a:xfrm>
            <a:prstGeom prst="rect">
              <a:avLst/>
            </a:prstGeom>
            <a:noFill/>
            <a:ln w="9525">
              <a:noFill/>
              <a:miter lim="800000"/>
              <a:headEnd/>
              <a:tailEnd/>
            </a:ln>
          </p:spPr>
          <p:txBody>
            <a:bodyPr wrap="none" lIns="0" tIns="0" rIns="0" bIns="0">
              <a:spAutoFit/>
            </a:bodyPr>
            <a:lstStyle/>
            <a:p>
              <a:pPr>
                <a:defRPr/>
              </a:pPr>
              <a:r>
                <a:rPr lang="el-GR" sz="2600" dirty="0"/>
                <a:t>Μετρητά στην αρχή του έτους</a:t>
              </a:r>
              <a:endParaRPr lang="en-US" sz="2600" dirty="0"/>
            </a:p>
          </p:txBody>
        </p:sp>
        <p:sp>
          <p:nvSpPr>
            <p:cNvPr id="82" name="Rectangle 95"/>
            <p:cNvSpPr>
              <a:spLocks noChangeArrowheads="1"/>
            </p:cNvSpPr>
            <p:nvPr/>
          </p:nvSpPr>
          <p:spPr bwMode="auto">
            <a:xfrm>
              <a:off x="2433" y="3213"/>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83" name="Rectangle 96"/>
            <p:cNvSpPr>
              <a:spLocks noChangeArrowheads="1"/>
            </p:cNvSpPr>
            <p:nvPr/>
          </p:nvSpPr>
          <p:spPr bwMode="auto">
            <a:xfrm>
              <a:off x="3948" y="3213"/>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84" name="Rectangle 97"/>
            <p:cNvSpPr>
              <a:spLocks noChangeArrowheads="1"/>
            </p:cNvSpPr>
            <p:nvPr/>
          </p:nvSpPr>
          <p:spPr bwMode="auto">
            <a:xfrm>
              <a:off x="4318" y="3213"/>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85" name="Rectangle 98"/>
            <p:cNvSpPr>
              <a:spLocks noChangeArrowheads="1"/>
            </p:cNvSpPr>
            <p:nvPr/>
          </p:nvSpPr>
          <p:spPr bwMode="auto">
            <a:xfrm>
              <a:off x="4642" y="3213"/>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86" name="Rectangle 99"/>
            <p:cNvSpPr>
              <a:spLocks noChangeArrowheads="1"/>
            </p:cNvSpPr>
            <p:nvPr/>
          </p:nvSpPr>
          <p:spPr bwMode="auto">
            <a:xfrm>
              <a:off x="4623" y="3213"/>
              <a:ext cx="855" cy="256"/>
            </a:xfrm>
            <a:prstGeom prst="rect">
              <a:avLst/>
            </a:prstGeom>
            <a:noFill/>
            <a:ln w="9525">
              <a:noFill/>
              <a:miter lim="800000"/>
              <a:headEnd/>
              <a:tailEnd/>
            </a:ln>
          </p:spPr>
          <p:txBody>
            <a:bodyPr wrap="none" lIns="0" tIns="0" rIns="0" bIns="0">
              <a:spAutoFit/>
            </a:bodyPr>
            <a:lstStyle/>
            <a:p>
              <a:pPr>
                <a:defRPr/>
              </a:pPr>
              <a:r>
                <a:rPr lang="en-US" sz="2600" u="sng" dirty="0"/>
                <a:t>   </a:t>
              </a:r>
              <a:r>
                <a:rPr lang="el-GR" sz="2600" u="sng" dirty="0"/>
                <a:t> </a:t>
              </a:r>
              <a:r>
                <a:rPr lang="en-US" sz="2600" u="sng" dirty="0"/>
                <a:t> 57</a:t>
              </a:r>
              <a:r>
                <a:rPr lang="el-GR" sz="2600" u="sng" dirty="0"/>
                <a:t>.</a:t>
              </a:r>
              <a:r>
                <a:rPr lang="en-US" sz="2600" u="sng" dirty="0"/>
                <a:t>600</a:t>
              </a:r>
            </a:p>
          </p:txBody>
        </p:sp>
        <p:sp>
          <p:nvSpPr>
            <p:cNvPr id="87" name="Rectangle 101"/>
            <p:cNvSpPr>
              <a:spLocks noChangeArrowheads="1"/>
            </p:cNvSpPr>
            <p:nvPr/>
          </p:nvSpPr>
          <p:spPr bwMode="auto">
            <a:xfrm>
              <a:off x="5467" y="3213"/>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88" name="Rectangle 102"/>
            <p:cNvSpPr>
              <a:spLocks noChangeArrowheads="1"/>
            </p:cNvSpPr>
            <p:nvPr/>
          </p:nvSpPr>
          <p:spPr bwMode="auto">
            <a:xfrm>
              <a:off x="229" y="3426"/>
              <a:ext cx="2636" cy="256"/>
            </a:xfrm>
            <a:prstGeom prst="rect">
              <a:avLst/>
            </a:prstGeom>
            <a:noFill/>
            <a:ln w="9525">
              <a:noFill/>
              <a:miter lim="800000"/>
              <a:headEnd/>
              <a:tailEnd/>
            </a:ln>
          </p:spPr>
          <p:txBody>
            <a:bodyPr wrap="none" lIns="0" tIns="0" rIns="0" bIns="0">
              <a:spAutoFit/>
            </a:bodyPr>
            <a:lstStyle/>
            <a:p>
              <a:pPr>
                <a:defRPr/>
              </a:pPr>
              <a:r>
                <a:rPr lang="el-GR" sz="2600" dirty="0"/>
                <a:t>Μετρητά στο τέλος του έτους</a:t>
              </a:r>
              <a:endParaRPr lang="en-US" sz="2600" dirty="0"/>
            </a:p>
          </p:txBody>
        </p:sp>
        <p:sp>
          <p:nvSpPr>
            <p:cNvPr id="89" name="Rectangle 103"/>
            <p:cNvSpPr>
              <a:spLocks noChangeArrowheads="1"/>
            </p:cNvSpPr>
            <p:nvPr/>
          </p:nvSpPr>
          <p:spPr bwMode="auto">
            <a:xfrm>
              <a:off x="1912" y="3426"/>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90" name="Rectangle 104"/>
            <p:cNvSpPr>
              <a:spLocks noChangeArrowheads="1"/>
            </p:cNvSpPr>
            <p:nvPr/>
          </p:nvSpPr>
          <p:spPr bwMode="auto">
            <a:xfrm>
              <a:off x="3948" y="3426"/>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91" name="Rectangle 105"/>
            <p:cNvSpPr>
              <a:spLocks noChangeArrowheads="1"/>
            </p:cNvSpPr>
            <p:nvPr/>
          </p:nvSpPr>
          <p:spPr bwMode="auto">
            <a:xfrm>
              <a:off x="4318" y="3426"/>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92" name="Rectangle 106"/>
            <p:cNvSpPr>
              <a:spLocks noChangeArrowheads="1"/>
            </p:cNvSpPr>
            <p:nvPr/>
          </p:nvSpPr>
          <p:spPr bwMode="auto">
            <a:xfrm>
              <a:off x="4642" y="3426"/>
              <a:ext cx="0" cy="263"/>
            </a:xfrm>
            <a:prstGeom prst="rect">
              <a:avLst/>
            </a:prstGeom>
            <a:noFill/>
            <a:ln w="9525">
              <a:noFill/>
              <a:miter lim="800000"/>
              <a:headEnd/>
              <a:tailEnd/>
            </a:ln>
          </p:spPr>
          <p:txBody>
            <a:bodyPr wrap="none" lIns="0" tIns="0" rIns="0" bIns="0">
              <a:spAutoFit/>
            </a:bodyPr>
            <a:lstStyle/>
            <a:p>
              <a:pPr>
                <a:defRPr/>
              </a:pPr>
              <a:endParaRPr lang="en-US" sz="2600"/>
            </a:p>
          </p:txBody>
        </p:sp>
        <p:sp>
          <p:nvSpPr>
            <p:cNvPr id="93" name="Rectangle 107"/>
            <p:cNvSpPr>
              <a:spLocks noChangeArrowheads="1"/>
            </p:cNvSpPr>
            <p:nvPr/>
          </p:nvSpPr>
          <p:spPr bwMode="auto">
            <a:xfrm>
              <a:off x="4749" y="3426"/>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94" name="Rectangle 108"/>
            <p:cNvSpPr>
              <a:spLocks noChangeArrowheads="1"/>
            </p:cNvSpPr>
            <p:nvPr/>
          </p:nvSpPr>
          <p:spPr bwMode="auto">
            <a:xfrm>
              <a:off x="5007" y="3426"/>
              <a:ext cx="0" cy="263"/>
            </a:xfrm>
            <a:prstGeom prst="rect">
              <a:avLst/>
            </a:prstGeom>
            <a:noFill/>
            <a:ln w="9525">
              <a:noFill/>
              <a:miter lim="800000"/>
              <a:headEnd/>
              <a:tailEnd/>
            </a:ln>
          </p:spPr>
          <p:txBody>
            <a:bodyPr wrap="none" lIns="0" tIns="0" rIns="0" bIns="0">
              <a:spAutoFit/>
            </a:bodyPr>
            <a:lstStyle/>
            <a:p>
              <a:pPr>
                <a:defRPr/>
              </a:pPr>
              <a:endParaRPr lang="en-US" sz="2600"/>
            </a:p>
          </p:txBody>
        </p:sp>
        <p:sp>
          <p:nvSpPr>
            <p:cNvPr id="95" name="Rectangle 109"/>
            <p:cNvSpPr>
              <a:spLocks noChangeArrowheads="1"/>
            </p:cNvSpPr>
            <p:nvPr/>
          </p:nvSpPr>
          <p:spPr bwMode="auto">
            <a:xfrm>
              <a:off x="4613" y="3426"/>
              <a:ext cx="806" cy="256"/>
            </a:xfrm>
            <a:prstGeom prst="rect">
              <a:avLst/>
            </a:prstGeom>
            <a:noFill/>
            <a:ln w="9525">
              <a:noFill/>
              <a:miter lim="800000"/>
              <a:headEnd/>
              <a:tailEnd/>
            </a:ln>
          </p:spPr>
          <p:txBody>
            <a:bodyPr wrap="none" lIns="0" tIns="0" rIns="0" bIns="0">
              <a:spAutoFit/>
            </a:bodyPr>
            <a:lstStyle/>
            <a:p>
              <a:pPr>
                <a:defRPr/>
              </a:pPr>
              <a:r>
                <a:rPr lang="en-US" sz="2600" u="dbl" dirty="0"/>
                <a:t>$    7</a:t>
              </a:r>
              <a:r>
                <a:rPr lang="el-GR" sz="2600" u="dbl" dirty="0"/>
                <a:t>.</a:t>
              </a:r>
              <a:r>
                <a:rPr lang="en-US" sz="2600" u="dbl" dirty="0"/>
                <a:t>282</a:t>
              </a:r>
            </a:p>
          </p:txBody>
        </p:sp>
        <p:sp>
          <p:nvSpPr>
            <p:cNvPr id="96" name="Rectangle 112"/>
            <p:cNvSpPr>
              <a:spLocks noChangeArrowheads="1"/>
            </p:cNvSpPr>
            <p:nvPr/>
          </p:nvSpPr>
          <p:spPr bwMode="auto">
            <a:xfrm>
              <a:off x="5491" y="3426"/>
              <a:ext cx="61" cy="263"/>
            </a:xfrm>
            <a:prstGeom prst="rect">
              <a:avLst/>
            </a:prstGeom>
            <a:noFill/>
            <a:ln w="9525">
              <a:noFill/>
              <a:miter lim="800000"/>
              <a:headEnd/>
              <a:tailEnd/>
            </a:ln>
          </p:spPr>
          <p:txBody>
            <a:bodyPr wrap="none" lIns="0" tIns="0" rIns="0" bIns="0">
              <a:spAutoFit/>
            </a:bodyPr>
            <a:lstStyle/>
            <a:p>
              <a:pPr>
                <a:defRPr/>
              </a:pPr>
              <a:r>
                <a:rPr lang="en-US" sz="2600"/>
                <a:t> </a:t>
              </a:r>
            </a:p>
          </p:txBody>
        </p:sp>
        <p:sp>
          <p:nvSpPr>
            <p:cNvPr id="97" name="Rectangle 113"/>
            <p:cNvSpPr>
              <a:spLocks noChangeArrowheads="1"/>
            </p:cNvSpPr>
            <p:nvPr/>
          </p:nvSpPr>
          <p:spPr bwMode="auto">
            <a:xfrm>
              <a:off x="229" y="3641"/>
              <a:ext cx="61" cy="263"/>
            </a:xfrm>
            <a:prstGeom prst="rect">
              <a:avLst/>
            </a:prstGeom>
            <a:noFill/>
            <a:ln w="9525">
              <a:noFill/>
              <a:miter lim="800000"/>
              <a:headEnd/>
              <a:tailEnd/>
            </a:ln>
          </p:spPr>
          <p:txBody>
            <a:bodyPr wrap="none" lIns="0" tIns="0" rIns="0" bIns="0">
              <a:spAutoFit/>
            </a:bodyPr>
            <a:lstStyle/>
            <a:p>
              <a:pPr>
                <a:defRPr/>
              </a:pPr>
              <a:r>
                <a:rPr lang="en-US" sz="2600"/>
                <a:t> </a:t>
              </a:r>
            </a:p>
          </p:txBody>
        </p:sp>
      </p:grpSp>
    </p:spTree>
    <p:extLst>
      <p:ext uri="{BB962C8B-B14F-4D97-AF65-F5344CB8AC3E}">
        <p14:creationId xmlns:p14="http://schemas.microsoft.com/office/powerpoint/2010/main" val="271303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descr="Even after borrowing, the cash account fell by $50,318.&#10;"/>
          <p:cNvGrpSpPr/>
          <p:nvPr/>
        </p:nvGrpSpPr>
        <p:grpSpPr>
          <a:xfrm>
            <a:off x="738551" y="4847400"/>
            <a:ext cx="7666893" cy="1280160"/>
            <a:chOff x="914397" y="5071334"/>
            <a:chExt cx="7666893" cy="1478756"/>
          </a:xfrm>
        </p:grpSpPr>
        <p:sp>
          <p:nvSpPr>
            <p:cNvPr id="10" name="Rectangle 9"/>
            <p:cNvSpPr/>
            <p:nvPr/>
          </p:nvSpPr>
          <p:spPr>
            <a:xfrm>
              <a:off x="914397" y="5071334"/>
              <a:ext cx="7666893" cy="1478756"/>
            </a:xfrm>
            <a:prstGeom prst="rect">
              <a:avLst/>
            </a:prstGeom>
            <a:solidFill>
              <a:srgbClr val="343F52"/>
            </a:solidFill>
            <a:ln w="63500">
              <a:solidFill>
                <a:srgbClr val="AFABAB"/>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Rectangle 10"/>
            <p:cNvSpPr/>
            <p:nvPr/>
          </p:nvSpPr>
          <p:spPr>
            <a:xfrm>
              <a:off x="914397" y="5117479"/>
              <a:ext cx="7666893" cy="13296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a:r>
                <a:rPr lang="el-GR" sz="2400" dirty="0">
                  <a:latin typeface="Verdana" panose="020B0604030504040204" pitchFamily="34" charset="0"/>
                  <a:ea typeface="Verdana" panose="020B0604030504040204" pitchFamily="34" charset="0"/>
                  <a:cs typeface="Verdana" panose="020B0604030504040204" pitchFamily="34" charset="0"/>
                </a:rPr>
                <a:t>Ακόμη και μετά το δανεισμό το ταμείο μειώθηκε κατά </a:t>
              </a:r>
              <a:r>
                <a:rPr lang="en-US" sz="2400" dirty="0">
                  <a:latin typeface="Verdana" panose="020B0604030504040204" pitchFamily="34" charset="0"/>
                  <a:ea typeface="Verdana" panose="020B0604030504040204" pitchFamily="34" charset="0"/>
                  <a:cs typeface="Verdana" panose="020B0604030504040204" pitchFamily="34" charset="0"/>
                </a:rPr>
                <a:t> $50</a:t>
              </a:r>
              <a:r>
                <a:rPr lang="el-GR" sz="2400" dirty="0">
                  <a:latin typeface="Verdana" panose="020B0604030504040204" pitchFamily="34" charset="0"/>
                  <a:ea typeface="Verdana" panose="020B0604030504040204" pitchFamily="34" charset="0"/>
                  <a:cs typeface="Verdana" panose="020B0604030504040204" pitchFamily="34" charset="0"/>
                </a:rPr>
                <a:t>.</a:t>
              </a:r>
              <a:r>
                <a:rPr lang="en-US" sz="2400" dirty="0">
                  <a:latin typeface="Verdana" panose="020B0604030504040204" pitchFamily="34" charset="0"/>
                  <a:ea typeface="Verdana" panose="020B0604030504040204" pitchFamily="34" charset="0"/>
                  <a:cs typeface="Verdana" panose="020B0604030504040204" pitchFamily="34" charset="0"/>
                </a:rPr>
                <a:t>318.</a:t>
              </a:r>
            </a:p>
          </p:txBody>
        </p:sp>
      </p:grpSp>
      <p:sp>
        <p:nvSpPr>
          <p:cNvPr id="2" name="Title 1"/>
          <p:cNvSpPr>
            <a:spLocks noGrp="1"/>
          </p:cNvSpPr>
          <p:nvPr>
            <p:ph type="title"/>
          </p:nvPr>
        </p:nvSpPr>
        <p:spPr/>
        <p:txBody>
          <a:bodyPr>
            <a:normAutofit fontScale="90000"/>
          </a:bodyPr>
          <a:lstStyle/>
          <a:p>
            <a:r>
              <a:rPr lang="el-GR" dirty="0"/>
              <a:t>Η Χρηματοοικονομική Κατάσταση της </a:t>
            </a:r>
            <a:r>
              <a:rPr lang="en-US" dirty="0" err="1"/>
              <a:t>D’Leon</a:t>
            </a:r>
            <a:r>
              <a:rPr lang="en-US" dirty="0"/>
              <a:t> </a:t>
            </a:r>
            <a:r>
              <a:rPr lang="el-GR" dirty="0"/>
              <a:t>από τη Κατάσταση Ροής Μετρητών</a:t>
            </a:r>
            <a:r>
              <a:rPr lang="en-US" dirty="0"/>
              <a:t>: </a:t>
            </a:r>
            <a:r>
              <a:rPr lang="el-GR" u="sng" dirty="0"/>
              <a:t>Συμπεράσματα</a:t>
            </a:r>
            <a:endParaRPr lang="en-US" u="sng" dirty="0"/>
          </a:p>
        </p:txBody>
      </p:sp>
      <p:grpSp>
        <p:nvGrpSpPr>
          <p:cNvPr id="5" name="Group 4" descr="Net cash from operations = -$164,176, mainly because of negative NI.&#10;"/>
          <p:cNvGrpSpPr/>
          <p:nvPr/>
        </p:nvGrpSpPr>
        <p:grpSpPr>
          <a:xfrm>
            <a:off x="738551" y="1417767"/>
            <a:ext cx="7666893" cy="1330094"/>
            <a:chOff x="398460" y="-3401092"/>
            <a:chExt cx="2464593" cy="1478756"/>
          </a:xfrm>
        </p:grpSpPr>
        <p:sp>
          <p:nvSpPr>
            <p:cNvPr id="6" name="Rectangle 5"/>
            <p:cNvSpPr/>
            <p:nvPr/>
          </p:nvSpPr>
          <p:spPr>
            <a:xfrm>
              <a:off x="398460" y="-3354947"/>
              <a:ext cx="2464593" cy="1423241"/>
            </a:xfrm>
            <a:prstGeom prst="rect">
              <a:avLst/>
            </a:prstGeom>
            <a:solidFill>
              <a:srgbClr val="343F52"/>
            </a:solidFill>
            <a:ln w="63500">
              <a:solidFill>
                <a:srgbClr val="AFABAB"/>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Rectangle 6"/>
            <p:cNvSpPr/>
            <p:nvPr/>
          </p:nvSpPr>
          <p:spPr>
            <a:xfrm>
              <a:off x="398460" y="-3401092"/>
              <a:ext cx="2464593" cy="1478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a:r>
                <a:rPr lang="el-GR" sz="2400" dirty="0">
                  <a:latin typeface="Verdana" panose="020B0604030504040204" pitchFamily="34" charset="0"/>
                  <a:ea typeface="Verdana" panose="020B0604030504040204" pitchFamily="34" charset="0"/>
                  <a:cs typeface="Verdana" panose="020B0604030504040204" pitchFamily="34" charset="0"/>
                </a:rPr>
                <a:t>Καθαρή ταμειακή ροή από λειτ.δραστηριότητες</a:t>
              </a:r>
              <a:r>
                <a:rPr lang="en-US" sz="2400" dirty="0">
                  <a:latin typeface="Verdana" panose="020B0604030504040204" pitchFamily="34" charset="0"/>
                  <a:ea typeface="Verdana" panose="020B0604030504040204" pitchFamily="34" charset="0"/>
                  <a:cs typeface="Verdana" panose="020B0604030504040204" pitchFamily="34" charset="0"/>
                </a:rPr>
                <a:t> = -$164</a:t>
              </a:r>
              <a:r>
                <a:rPr lang="el-GR" sz="2400" dirty="0">
                  <a:latin typeface="Verdana" panose="020B0604030504040204" pitchFamily="34" charset="0"/>
                  <a:ea typeface="Verdana" panose="020B0604030504040204" pitchFamily="34" charset="0"/>
                  <a:cs typeface="Verdana" panose="020B0604030504040204" pitchFamily="34" charset="0"/>
                </a:rPr>
                <a:t>.</a:t>
              </a:r>
              <a:r>
                <a:rPr lang="en-US" sz="2400" dirty="0">
                  <a:latin typeface="Verdana" panose="020B0604030504040204" pitchFamily="34" charset="0"/>
                  <a:ea typeface="Verdana" panose="020B0604030504040204" pitchFamily="34" charset="0"/>
                  <a:cs typeface="Verdana" panose="020B0604030504040204" pitchFamily="34" charset="0"/>
                </a:rPr>
                <a:t>176, </a:t>
              </a:r>
              <a:r>
                <a:rPr lang="el-GR" sz="2400" dirty="0">
                  <a:latin typeface="Verdana" panose="020B0604030504040204" pitchFamily="34" charset="0"/>
                  <a:ea typeface="Verdana" panose="020B0604030504040204" pitchFamily="34" charset="0"/>
                  <a:cs typeface="Verdana" panose="020B0604030504040204" pitchFamily="34" charset="0"/>
                </a:rPr>
                <a:t>κυρίως λόγω των αρνητικών ΚΚ</a:t>
              </a:r>
              <a:r>
                <a:rPr lang="en-US" sz="2400" dirty="0">
                  <a:latin typeface="Verdana" panose="020B0604030504040204" pitchFamily="34" charset="0"/>
                  <a:ea typeface="Verdana" panose="020B0604030504040204" pitchFamily="34" charset="0"/>
                  <a:cs typeface="Verdana" panose="020B0604030504040204" pitchFamily="34" charset="0"/>
                </a:rPr>
                <a:t>.</a:t>
              </a:r>
            </a:p>
          </p:txBody>
        </p:sp>
      </p:grpSp>
      <p:grpSp>
        <p:nvGrpSpPr>
          <p:cNvPr id="12" name="Group 11" descr="The firm borrowed $836,808 to meet its cash requirements.&#10;"/>
          <p:cNvGrpSpPr/>
          <p:nvPr/>
        </p:nvGrpSpPr>
        <p:grpSpPr>
          <a:xfrm>
            <a:off x="738550" y="3132583"/>
            <a:ext cx="7666893" cy="1330094"/>
            <a:chOff x="738550" y="2601171"/>
            <a:chExt cx="7666893" cy="1478756"/>
          </a:xfrm>
        </p:grpSpPr>
        <p:sp>
          <p:nvSpPr>
            <p:cNvPr id="8" name="Rectangle 7"/>
            <p:cNvSpPr/>
            <p:nvPr/>
          </p:nvSpPr>
          <p:spPr>
            <a:xfrm>
              <a:off x="738550" y="2601171"/>
              <a:ext cx="7666893" cy="1478756"/>
            </a:xfrm>
            <a:prstGeom prst="rect">
              <a:avLst/>
            </a:prstGeom>
            <a:solidFill>
              <a:srgbClr val="343F52"/>
            </a:solidFill>
            <a:ln w="63500">
              <a:solidFill>
                <a:srgbClr val="AFABAB"/>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Rectangle 8" descr="&#10;"/>
            <p:cNvSpPr/>
            <p:nvPr/>
          </p:nvSpPr>
          <p:spPr>
            <a:xfrm>
              <a:off x="738550" y="2601171"/>
              <a:ext cx="7666893" cy="14232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a:r>
                <a:rPr lang="el-GR" sz="2400" dirty="0">
                  <a:latin typeface="Verdana" panose="020B0604030504040204" pitchFamily="34" charset="0"/>
                  <a:ea typeface="Verdana" panose="020B0604030504040204" pitchFamily="34" charset="0"/>
                  <a:cs typeface="Verdana" panose="020B0604030504040204" pitchFamily="34" charset="0"/>
                </a:rPr>
                <a:t>Η εταιρεία δανείσθηκε</a:t>
              </a:r>
              <a:r>
                <a:rPr lang="en-US" sz="2400" dirty="0">
                  <a:latin typeface="Verdana" panose="020B0604030504040204" pitchFamily="34" charset="0"/>
                  <a:ea typeface="Verdana" panose="020B0604030504040204" pitchFamily="34" charset="0"/>
                  <a:cs typeface="Verdana" panose="020B0604030504040204" pitchFamily="34" charset="0"/>
                </a:rPr>
                <a:t> $836</a:t>
              </a:r>
              <a:r>
                <a:rPr lang="el-GR" sz="2400" dirty="0">
                  <a:latin typeface="Verdana" panose="020B0604030504040204" pitchFamily="34" charset="0"/>
                  <a:ea typeface="Verdana" panose="020B0604030504040204" pitchFamily="34" charset="0"/>
                  <a:cs typeface="Verdana" panose="020B0604030504040204" pitchFamily="34" charset="0"/>
                </a:rPr>
                <a:t>.</a:t>
              </a:r>
              <a:r>
                <a:rPr lang="en-US" sz="2400" dirty="0">
                  <a:latin typeface="Verdana" panose="020B0604030504040204" pitchFamily="34" charset="0"/>
                  <a:ea typeface="Verdana" panose="020B0604030504040204" pitchFamily="34" charset="0"/>
                  <a:cs typeface="Verdana" panose="020B0604030504040204" pitchFamily="34" charset="0"/>
                </a:rPr>
                <a:t>808 </a:t>
              </a:r>
              <a:r>
                <a:rPr lang="el-GR" sz="2400" dirty="0">
                  <a:latin typeface="Verdana" panose="020B0604030504040204" pitchFamily="34" charset="0"/>
                  <a:ea typeface="Verdana" panose="020B0604030504040204" pitchFamily="34" charset="0"/>
                  <a:cs typeface="Verdana" panose="020B0604030504040204" pitchFamily="34" charset="0"/>
                </a:rPr>
                <a:t>για να καλύψει τις ταμειακές της ανάγκες</a:t>
              </a:r>
              <a:r>
                <a:rPr lang="en-US" sz="2400" dirty="0">
                  <a:latin typeface="Verdana" panose="020B0604030504040204" pitchFamily="34" charset="0"/>
                  <a:ea typeface="Verdana" panose="020B0604030504040204" pitchFamily="34" charset="0"/>
                  <a:cs typeface="Verdana" panose="020B0604030504040204" pitchFamily="34" charset="0"/>
                </a:rPr>
                <a:t>.</a:t>
              </a:r>
            </a:p>
          </p:txBody>
        </p:sp>
      </p:grpSp>
    </p:spTree>
    <p:extLst>
      <p:ext uri="{BB962C8B-B14F-4D97-AF65-F5344CB8AC3E}">
        <p14:creationId xmlns:p14="http://schemas.microsoft.com/office/powerpoint/2010/main" val="199895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l-GR" dirty="0"/>
              <a:t>Καθαρό Κεφάλαιο Κίνησης</a:t>
            </a:r>
            <a:r>
              <a:rPr lang="en-US" dirty="0"/>
              <a:t> = </a:t>
            </a:r>
            <a:r>
              <a:rPr lang="el-GR" dirty="0"/>
              <a:t>Κυκλοφορούν Ενεργητικό</a:t>
            </a:r>
            <a:r>
              <a:rPr lang="en-US" dirty="0"/>
              <a:t>- </a:t>
            </a:r>
            <a:r>
              <a:rPr lang="el-GR" dirty="0"/>
              <a:t>Βραχυπρόθεσμες Υποχρεώσεις</a:t>
            </a:r>
            <a:endParaRPr lang="en-US" dirty="0"/>
          </a:p>
          <a:p>
            <a:r>
              <a:rPr lang="el-GR" dirty="0"/>
              <a:t>Καθαρό Λειτουργικό Κεφάλαιο Κίνησης</a:t>
            </a:r>
            <a:r>
              <a:rPr lang="en-US" dirty="0"/>
              <a:t>= </a:t>
            </a:r>
            <a:r>
              <a:rPr lang="el-GR" dirty="0"/>
              <a:t>Λειτουργικό Κυκλοφορούν Ενεργητικό</a:t>
            </a:r>
            <a:r>
              <a:rPr lang="en-US" dirty="0"/>
              <a:t> – </a:t>
            </a:r>
            <a:r>
              <a:rPr lang="el-GR" dirty="0"/>
              <a:t>Λειτουργικές Βραχυπρόθεσμες Υποχρεώσεις</a:t>
            </a:r>
            <a:endParaRPr lang="en-US" dirty="0"/>
          </a:p>
          <a:p>
            <a:r>
              <a:rPr lang="el-GR" dirty="0"/>
              <a:t>Καθαρό Λειτουργικό Κεφάλαιο Κίνησης</a:t>
            </a:r>
            <a:r>
              <a:rPr lang="en-US" dirty="0"/>
              <a:t> = (Current Assets</a:t>
            </a:r>
            <a:r>
              <a:rPr lang="el-GR" dirty="0"/>
              <a:t>Κυκλοφορούν Ενεργητικό</a:t>
            </a:r>
            <a:r>
              <a:rPr lang="en-US" dirty="0"/>
              <a:t> – </a:t>
            </a:r>
            <a:r>
              <a:rPr lang="el-GR" dirty="0"/>
              <a:t>Πλεονάζοντα Μετρητά</a:t>
            </a:r>
            <a:r>
              <a:rPr lang="en-US" dirty="0"/>
              <a:t>) - (</a:t>
            </a:r>
            <a:r>
              <a:rPr lang="el-GR" dirty="0"/>
              <a:t>Βραχυπρόθεσμες Υποχρεώσεις</a:t>
            </a:r>
            <a:r>
              <a:rPr lang="en-US" dirty="0"/>
              <a:t> – </a:t>
            </a:r>
            <a:r>
              <a:rPr lang="el-GR" dirty="0"/>
              <a:t>Γραμμάτια Πληρωτέα</a:t>
            </a:r>
            <a:r>
              <a:rPr lang="en-US" dirty="0"/>
              <a:t>)</a:t>
            </a:r>
          </a:p>
        </p:txBody>
      </p:sp>
      <p:sp>
        <p:nvSpPr>
          <p:cNvPr id="2" name="Title 1"/>
          <p:cNvSpPr>
            <a:spLocks noGrp="1"/>
          </p:cNvSpPr>
          <p:nvPr>
            <p:ph type="title"/>
          </p:nvPr>
        </p:nvSpPr>
        <p:spPr/>
        <p:txBody>
          <a:bodyPr>
            <a:normAutofit fontScale="90000"/>
          </a:bodyPr>
          <a:lstStyle/>
          <a:p>
            <a:r>
              <a:rPr lang="el-GR" dirty="0"/>
              <a:t>Καθαρό Κεφάλαιο Κίνησης</a:t>
            </a:r>
            <a:r>
              <a:rPr lang="en-US" dirty="0"/>
              <a:t> </a:t>
            </a:r>
            <a:r>
              <a:rPr lang="el-GR" dirty="0"/>
              <a:t>έναντι</a:t>
            </a:r>
            <a:r>
              <a:rPr lang="en-US" dirty="0"/>
              <a:t> </a:t>
            </a:r>
            <a:r>
              <a:rPr lang="el-GR" dirty="0"/>
              <a:t>Καθαρού Λειτουργικού Κεφαλαίου Κίνησης</a:t>
            </a:r>
            <a:endParaRPr lang="en-US" dirty="0"/>
          </a:p>
        </p:txBody>
      </p:sp>
    </p:spTree>
    <p:extLst>
      <p:ext uri="{BB962C8B-B14F-4D97-AF65-F5344CB8AC3E}">
        <p14:creationId xmlns:p14="http://schemas.microsoft.com/office/powerpoint/2010/main" val="1140473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Η Περίπτωση της </a:t>
            </a:r>
            <a:r>
              <a:rPr lang="en-US" dirty="0" err="1"/>
              <a:t>D’Leon</a:t>
            </a:r>
            <a:endParaRPr lang="en-US" dirty="0"/>
          </a:p>
        </p:txBody>
      </p:sp>
      <p:sp>
        <p:nvSpPr>
          <p:cNvPr id="4" name="Content Placeholder 3" descr="Formula worked out to demonstrate how to calculate the after-tax operating income."/>
          <p:cNvSpPr>
            <a:spLocks noGrp="1" noChangeArrowheads="1"/>
          </p:cNvSpPr>
          <p:nvPr>
            <p:ph idx="4294967295"/>
          </p:nvPr>
        </p:nvSpPr>
        <p:spPr>
          <a:xfrm>
            <a:off x="1292765" y="3546977"/>
            <a:ext cx="6875462" cy="2230438"/>
          </a:xfrm>
          <a:prstGeom prst="rect">
            <a:avLst/>
          </a:prstGeom>
        </p:spPr>
        <p:txBody>
          <a:bodyPr/>
          <a:lstStyle/>
          <a:p>
            <a:pPr marL="457200" lvl="1" indent="0">
              <a:spcBef>
                <a:spcPts val="1200"/>
              </a:spcBef>
              <a:buNone/>
              <a:tabLst>
                <a:tab pos="3657600" algn="r"/>
                <a:tab pos="3886200" algn="l"/>
              </a:tabLst>
              <a:defRPr/>
            </a:pPr>
            <a:r>
              <a:rPr lang="el-GR" dirty="0">
                <a:solidFill>
                  <a:srgbClr val="000000"/>
                </a:solidFill>
              </a:rPr>
              <a:t>Λειτουργικό έσοδο </a:t>
            </a:r>
            <a:r>
              <a:rPr lang="en-US" dirty="0">
                <a:solidFill>
                  <a:srgbClr val="000000"/>
                </a:solidFill>
              </a:rPr>
              <a:t>	= </a:t>
            </a:r>
            <a:r>
              <a:rPr lang="el-GR" dirty="0">
                <a:solidFill>
                  <a:srgbClr val="000000"/>
                </a:solidFill>
              </a:rPr>
              <a:t>ΚΠΤΦ</a:t>
            </a:r>
            <a:r>
              <a:rPr lang="en-US" dirty="0">
                <a:solidFill>
                  <a:srgbClr val="000000"/>
                </a:solidFill>
              </a:rPr>
              <a:t>(1 – </a:t>
            </a:r>
            <a:r>
              <a:rPr lang="el-GR" dirty="0">
                <a:solidFill>
                  <a:srgbClr val="000000"/>
                </a:solidFill>
              </a:rPr>
              <a:t>Φορ.Συντελεστής</a:t>
            </a:r>
            <a:r>
              <a:rPr lang="en-US" dirty="0">
                <a:solidFill>
                  <a:srgbClr val="000000"/>
                </a:solidFill>
              </a:rPr>
              <a:t>)</a:t>
            </a:r>
          </a:p>
          <a:p>
            <a:pPr marL="457200" lvl="1" indent="0">
              <a:spcBef>
                <a:spcPts val="1200"/>
              </a:spcBef>
              <a:buNone/>
              <a:tabLst>
                <a:tab pos="3657600" algn="r"/>
                <a:tab pos="3886200" algn="l"/>
              </a:tabLst>
              <a:defRPr/>
            </a:pPr>
            <a:r>
              <a:rPr lang="el-GR" dirty="0">
                <a:solidFill>
                  <a:srgbClr val="000000"/>
                </a:solidFill>
              </a:rPr>
              <a:t> Λειτουργικό έσοδο</a:t>
            </a:r>
            <a:r>
              <a:rPr lang="en-US" baseline="-25000" dirty="0">
                <a:solidFill>
                  <a:srgbClr val="000000"/>
                </a:solidFill>
              </a:rPr>
              <a:t>18</a:t>
            </a:r>
            <a:r>
              <a:rPr lang="en-US" dirty="0">
                <a:solidFill>
                  <a:srgbClr val="000000"/>
                </a:solidFill>
              </a:rPr>
              <a:t>	= -$130</a:t>
            </a:r>
            <a:r>
              <a:rPr lang="el-GR" dirty="0">
                <a:solidFill>
                  <a:srgbClr val="000000"/>
                </a:solidFill>
              </a:rPr>
              <a:t>.</a:t>
            </a:r>
            <a:r>
              <a:rPr lang="en-US" dirty="0">
                <a:solidFill>
                  <a:srgbClr val="000000"/>
                </a:solidFill>
              </a:rPr>
              <a:t>948(1 – 0</a:t>
            </a:r>
            <a:r>
              <a:rPr lang="el-GR" dirty="0">
                <a:solidFill>
                  <a:srgbClr val="000000"/>
                </a:solidFill>
              </a:rPr>
              <a:t>,</a:t>
            </a:r>
            <a:r>
              <a:rPr lang="en-US" dirty="0">
                <a:solidFill>
                  <a:srgbClr val="000000"/>
                </a:solidFill>
              </a:rPr>
              <a:t>4)</a:t>
            </a:r>
          </a:p>
          <a:p>
            <a:pPr lvl="1">
              <a:buFont typeface="Wingdings" pitchFamily="2" charset="2"/>
              <a:buNone/>
              <a:tabLst>
                <a:tab pos="3657600" algn="r"/>
                <a:tab pos="3886200" algn="l"/>
              </a:tabLst>
              <a:defRPr/>
            </a:pPr>
            <a:r>
              <a:rPr lang="en-US" dirty="0">
                <a:solidFill>
                  <a:srgbClr val="000000"/>
                </a:solidFill>
              </a:rPr>
              <a:t>			= -$130</a:t>
            </a:r>
            <a:r>
              <a:rPr lang="el-GR" dirty="0">
                <a:solidFill>
                  <a:srgbClr val="000000"/>
                </a:solidFill>
              </a:rPr>
              <a:t>.</a:t>
            </a:r>
            <a:r>
              <a:rPr lang="en-US" dirty="0">
                <a:solidFill>
                  <a:srgbClr val="000000"/>
                </a:solidFill>
              </a:rPr>
              <a:t>948(0</a:t>
            </a:r>
            <a:r>
              <a:rPr lang="el-GR" dirty="0">
                <a:solidFill>
                  <a:srgbClr val="000000"/>
                </a:solidFill>
              </a:rPr>
              <a:t>,</a:t>
            </a:r>
            <a:r>
              <a:rPr lang="en-US" dirty="0">
                <a:solidFill>
                  <a:srgbClr val="000000"/>
                </a:solidFill>
              </a:rPr>
              <a:t>6)</a:t>
            </a:r>
          </a:p>
          <a:p>
            <a:pPr lvl="1">
              <a:buFont typeface="Wingdings" pitchFamily="2" charset="2"/>
              <a:buNone/>
              <a:tabLst>
                <a:tab pos="3657600" algn="r"/>
                <a:tab pos="3886200" algn="l"/>
              </a:tabLst>
              <a:defRPr/>
            </a:pPr>
            <a:r>
              <a:rPr lang="en-US" dirty="0">
                <a:solidFill>
                  <a:srgbClr val="000000"/>
                </a:solidFill>
              </a:rPr>
              <a:t>			= -$78</a:t>
            </a:r>
            <a:r>
              <a:rPr lang="el-GR" dirty="0">
                <a:solidFill>
                  <a:srgbClr val="000000"/>
                </a:solidFill>
              </a:rPr>
              <a:t>.</a:t>
            </a:r>
            <a:r>
              <a:rPr lang="en-US" dirty="0">
                <a:solidFill>
                  <a:srgbClr val="000000"/>
                </a:solidFill>
              </a:rPr>
              <a:t>569</a:t>
            </a:r>
          </a:p>
          <a:p>
            <a:pPr marL="457200" lvl="1" indent="0">
              <a:spcBef>
                <a:spcPts val="1200"/>
              </a:spcBef>
              <a:buNone/>
              <a:tabLst>
                <a:tab pos="3657600" algn="r"/>
                <a:tab pos="3886200" algn="l"/>
              </a:tabLst>
              <a:defRPr/>
            </a:pPr>
            <a:r>
              <a:rPr lang="el-GR" dirty="0">
                <a:solidFill>
                  <a:srgbClr val="000000"/>
                </a:solidFill>
              </a:rPr>
              <a:t> Λειτουργικό έσοδο</a:t>
            </a:r>
            <a:r>
              <a:rPr lang="en-US" baseline="-25000" dirty="0">
                <a:solidFill>
                  <a:srgbClr val="000000"/>
                </a:solidFill>
              </a:rPr>
              <a:t>17 	</a:t>
            </a:r>
            <a:r>
              <a:rPr lang="en-US" dirty="0">
                <a:solidFill>
                  <a:srgbClr val="000000"/>
                </a:solidFill>
              </a:rPr>
              <a:t>= $114</a:t>
            </a:r>
            <a:r>
              <a:rPr lang="el-GR" dirty="0">
                <a:solidFill>
                  <a:srgbClr val="000000"/>
                </a:solidFill>
              </a:rPr>
              <a:t>.</a:t>
            </a:r>
            <a:r>
              <a:rPr lang="en-US" dirty="0">
                <a:solidFill>
                  <a:srgbClr val="000000"/>
                </a:solidFill>
              </a:rPr>
              <a:t>257</a:t>
            </a:r>
          </a:p>
        </p:txBody>
      </p:sp>
      <p:grpSp>
        <p:nvGrpSpPr>
          <p:cNvPr id="9" name="Group 8" descr="First question regarding D'Leon's Case: Did the expansion create additional after-tax operating income?"/>
          <p:cNvGrpSpPr/>
          <p:nvPr/>
        </p:nvGrpSpPr>
        <p:grpSpPr>
          <a:xfrm>
            <a:off x="795857" y="1432037"/>
            <a:ext cx="7552284" cy="1805685"/>
            <a:chOff x="758536" y="1506682"/>
            <a:chExt cx="7552284" cy="2220575"/>
          </a:xfrm>
          <a:effectLst>
            <a:outerShdw blurRad="50800" dist="38100" dir="2700000" algn="tl" rotWithShape="0">
              <a:prstClr val="black">
                <a:alpha val="40000"/>
              </a:prstClr>
            </a:outerShdw>
          </a:effectLst>
        </p:grpSpPr>
        <p:sp>
          <p:nvSpPr>
            <p:cNvPr id="10" name="Rectangle 9"/>
            <p:cNvSpPr/>
            <p:nvPr/>
          </p:nvSpPr>
          <p:spPr>
            <a:xfrm>
              <a:off x="758536" y="1506682"/>
              <a:ext cx="7552284" cy="2220575"/>
            </a:xfrm>
            <a:prstGeom prst="rect">
              <a:avLst/>
            </a:prstGeom>
            <a:solidFill>
              <a:srgbClr val="7F7F7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820881" y="1610591"/>
              <a:ext cx="7427593" cy="2036618"/>
            </a:xfrm>
            <a:prstGeom prst="roundRect">
              <a:avLst/>
            </a:prstGeom>
            <a:solidFill>
              <a:srgbClr val="343F52"/>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372961" y="2143851"/>
              <a:ext cx="6640429" cy="946235"/>
            </a:xfrm>
            <a:prstGeom prst="rect">
              <a:avLst/>
            </a:prstGeom>
            <a:noFill/>
          </p:spPr>
          <p:txBody>
            <a:bodyPr wrap="square" rtlCol="0">
              <a:spAutoFit/>
            </a:bodyPr>
            <a:lstStyle/>
            <a:p>
              <a:r>
                <a:rPr lang="el-GR" sz="2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Η επέκταση δημιούργησε πρόσθετα λειτουργικά έσοδα μετά τη φορολογία</a:t>
              </a:r>
              <a:r>
                <a:rPr lang="en-US" sz="2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a:t>
              </a:r>
            </a:p>
          </p:txBody>
        </p:sp>
      </p:grpSp>
    </p:spTree>
    <p:extLst>
      <p:ext uri="{BB962C8B-B14F-4D97-AF65-F5344CB8AC3E}">
        <p14:creationId xmlns:p14="http://schemas.microsoft.com/office/powerpoint/2010/main" val="372675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Περίπτωση της </a:t>
            </a:r>
            <a:r>
              <a:rPr lang="en-US" dirty="0" err="1"/>
              <a:t>D’Leon</a:t>
            </a:r>
            <a:endParaRPr lang="en-US" dirty="0"/>
          </a:p>
        </p:txBody>
      </p:sp>
      <p:sp>
        <p:nvSpPr>
          <p:cNvPr id="3" name="Text Placeholder 2" descr="Formula worked out to demonstrate how to calculate the net operating working capital."/>
          <p:cNvSpPr>
            <a:spLocks noGrp="1"/>
          </p:cNvSpPr>
          <p:nvPr>
            <p:ph idx="4294967295"/>
          </p:nvPr>
        </p:nvSpPr>
        <p:spPr>
          <a:xfrm>
            <a:off x="795857" y="3469893"/>
            <a:ext cx="7733718" cy="2762250"/>
          </a:xfrm>
          <a:prstGeom prst="rect">
            <a:avLst/>
          </a:prstGeom>
        </p:spPr>
        <p:txBody>
          <a:bodyPr>
            <a:normAutofit lnSpcReduction="10000"/>
          </a:bodyPr>
          <a:lstStyle/>
          <a:p>
            <a:pPr marL="1600200" lvl="1" indent="-1143000">
              <a:buNone/>
            </a:pPr>
            <a:r>
              <a:rPr lang="en-US" dirty="0">
                <a:solidFill>
                  <a:srgbClr val="000000"/>
                </a:solidFill>
              </a:rPr>
              <a:t>NOWC = (</a:t>
            </a:r>
            <a:r>
              <a:rPr lang="el-GR" dirty="0">
                <a:solidFill>
                  <a:srgbClr val="000000"/>
                </a:solidFill>
              </a:rPr>
              <a:t>Κυκλοφορούν Ενεργητικό</a:t>
            </a:r>
            <a:r>
              <a:rPr lang="en-US" dirty="0">
                <a:solidFill>
                  <a:srgbClr val="000000"/>
                </a:solidFill>
              </a:rPr>
              <a:t> – </a:t>
            </a:r>
            <a:r>
              <a:rPr lang="el-GR" dirty="0">
                <a:solidFill>
                  <a:srgbClr val="000000"/>
                </a:solidFill>
              </a:rPr>
              <a:t>Πλεονάζοντα Μετρητά</a:t>
            </a:r>
            <a:r>
              <a:rPr lang="en-US" dirty="0">
                <a:solidFill>
                  <a:srgbClr val="000000"/>
                </a:solidFill>
              </a:rPr>
              <a:t>) – (</a:t>
            </a:r>
            <a:r>
              <a:rPr lang="el-GR" dirty="0">
                <a:solidFill>
                  <a:srgbClr val="000000"/>
                </a:solidFill>
              </a:rPr>
              <a:t>Βραχυπρόθεσμες Υποχρεώσεις</a:t>
            </a:r>
            <a:r>
              <a:rPr lang="en-US" dirty="0">
                <a:solidFill>
                  <a:srgbClr val="000000"/>
                </a:solidFill>
              </a:rPr>
              <a:t> – </a:t>
            </a:r>
            <a:r>
              <a:rPr lang="el-GR" dirty="0">
                <a:solidFill>
                  <a:srgbClr val="000000"/>
                </a:solidFill>
              </a:rPr>
              <a:t>Γραμμάτια Πληρωτέα</a:t>
            </a:r>
            <a:r>
              <a:rPr lang="en-US" dirty="0">
                <a:solidFill>
                  <a:srgbClr val="000000"/>
                </a:solidFill>
              </a:rPr>
              <a:t>)</a:t>
            </a:r>
            <a:endParaRPr lang="el-GR" dirty="0">
              <a:solidFill>
                <a:srgbClr val="000000"/>
              </a:solidFill>
            </a:endParaRPr>
          </a:p>
          <a:p>
            <a:pPr marL="1600200" lvl="1" indent="-1143000">
              <a:buNone/>
            </a:pPr>
            <a:r>
              <a:rPr lang="en-US" dirty="0">
                <a:solidFill>
                  <a:srgbClr val="000000"/>
                </a:solidFill>
              </a:rPr>
              <a:t>NOWC</a:t>
            </a:r>
            <a:r>
              <a:rPr lang="en-US" baseline="-25000" dirty="0">
                <a:solidFill>
                  <a:srgbClr val="000000"/>
                </a:solidFill>
              </a:rPr>
              <a:t>18</a:t>
            </a:r>
            <a:r>
              <a:rPr lang="en-US" dirty="0">
                <a:solidFill>
                  <a:srgbClr val="000000"/>
                </a:solidFill>
              </a:rPr>
              <a:t>= ($1.926.802 - $7.282) – ($1.650.568 - $636.808)</a:t>
            </a:r>
          </a:p>
          <a:p>
            <a:pPr>
              <a:buNone/>
            </a:pPr>
            <a:r>
              <a:rPr lang="en-US" dirty="0">
                <a:solidFill>
                  <a:srgbClr val="000000"/>
                </a:solidFill>
              </a:rPr>
              <a:t>     </a:t>
            </a:r>
            <a:r>
              <a:rPr lang="en-US" sz="2400" dirty="0">
                <a:solidFill>
                  <a:srgbClr val="000000"/>
                </a:solidFill>
              </a:rPr>
              <a:t> NOWC</a:t>
            </a:r>
            <a:r>
              <a:rPr lang="en-US" sz="2400" baseline="-25000" dirty="0">
                <a:solidFill>
                  <a:srgbClr val="000000"/>
                </a:solidFill>
              </a:rPr>
              <a:t>18</a:t>
            </a:r>
            <a:r>
              <a:rPr lang="en-US" sz="2400" dirty="0">
                <a:solidFill>
                  <a:srgbClr val="000000"/>
                </a:solidFill>
              </a:rPr>
              <a:t>=$905.760</a:t>
            </a:r>
          </a:p>
          <a:p>
            <a:pPr>
              <a:buNone/>
            </a:pPr>
            <a:r>
              <a:rPr lang="en-US" sz="2400" dirty="0">
                <a:solidFill>
                  <a:srgbClr val="000000"/>
                </a:solidFill>
              </a:rPr>
              <a:t>       NOWC</a:t>
            </a:r>
            <a:r>
              <a:rPr lang="en-US" sz="2400" baseline="-25000" dirty="0">
                <a:solidFill>
                  <a:srgbClr val="000000"/>
                </a:solidFill>
              </a:rPr>
              <a:t>17</a:t>
            </a:r>
            <a:r>
              <a:rPr lang="en-US" sz="2400" dirty="0">
                <a:solidFill>
                  <a:srgbClr val="000000"/>
                </a:solidFill>
              </a:rPr>
              <a:t>=$787.800</a:t>
            </a:r>
          </a:p>
          <a:p>
            <a:endParaRPr lang="en-US" dirty="0">
              <a:solidFill>
                <a:srgbClr val="000000"/>
              </a:solidFill>
            </a:endParaRPr>
          </a:p>
          <a:p>
            <a:pPr lvl="1"/>
            <a:endParaRPr lang="en-US" dirty="0"/>
          </a:p>
        </p:txBody>
      </p:sp>
      <p:grpSp>
        <p:nvGrpSpPr>
          <p:cNvPr id="7" name="Group 6" descr="Question 2 regarding D'Leon's Case: What effect did the expansion have on net operating working capital?"/>
          <p:cNvGrpSpPr/>
          <p:nvPr/>
        </p:nvGrpSpPr>
        <p:grpSpPr>
          <a:xfrm>
            <a:off x="795857" y="1432037"/>
            <a:ext cx="7552284" cy="1805685"/>
            <a:chOff x="758536" y="1506682"/>
            <a:chExt cx="7552284" cy="2220575"/>
          </a:xfrm>
        </p:grpSpPr>
        <p:sp>
          <p:nvSpPr>
            <p:cNvPr id="8" name="Rectangle 7"/>
            <p:cNvSpPr/>
            <p:nvPr/>
          </p:nvSpPr>
          <p:spPr>
            <a:xfrm>
              <a:off x="758536" y="1506682"/>
              <a:ext cx="7552284" cy="2220575"/>
            </a:xfrm>
            <a:prstGeom prst="rect">
              <a:avLst/>
            </a:prstGeom>
            <a:solidFill>
              <a:srgbClr val="7F7F7F"/>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20881" y="1610591"/>
              <a:ext cx="7427593" cy="2036618"/>
            </a:xfrm>
            <a:prstGeom prst="roundRect">
              <a:avLst/>
            </a:prstGeom>
            <a:solidFill>
              <a:srgbClr val="343F52"/>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72961" y="2143851"/>
              <a:ext cx="6640429" cy="946235"/>
            </a:xfrm>
            <a:prstGeom prst="rect">
              <a:avLst/>
            </a:prstGeom>
            <a:noFill/>
          </p:spPr>
          <p:txBody>
            <a:bodyPr wrap="square" rtlCol="0">
              <a:spAutoFit/>
            </a:bodyPr>
            <a:lstStyle/>
            <a:p>
              <a:r>
                <a:rPr lang="el-GR" sz="2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Τί επίδραση είχε η επέκταση στο Καθαρό Λειτουργικό Κεφάλαιο Κίνησης</a:t>
              </a:r>
              <a:r>
                <a:rPr lang="en-US" sz="2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a:t>
              </a:r>
            </a:p>
          </p:txBody>
        </p:sp>
      </p:grpSp>
    </p:spTree>
    <p:extLst>
      <p:ext uri="{BB962C8B-B14F-4D97-AF65-F5344CB8AC3E}">
        <p14:creationId xmlns:p14="http://schemas.microsoft.com/office/powerpoint/2010/main" val="105167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Αξιολόγηση της Επίδρασης της Επέκτασης στις Λειτουργίες</a:t>
            </a:r>
            <a:endParaRPr lang="en-US" dirty="0"/>
          </a:p>
        </p:txBody>
      </p:sp>
      <p:grpSp>
        <p:nvGrpSpPr>
          <p:cNvPr id="4" name="Group 24" descr="Table illustrating the expansion's effect on operations for 2017 and 2018."/>
          <p:cNvGrpSpPr>
            <a:grpSpLocks/>
          </p:cNvGrpSpPr>
          <p:nvPr/>
        </p:nvGrpSpPr>
        <p:grpSpPr bwMode="auto">
          <a:xfrm>
            <a:off x="796705" y="1784253"/>
            <a:ext cx="8015587" cy="4218193"/>
            <a:chOff x="1508125" y="1707773"/>
            <a:chExt cx="7399864" cy="3832602"/>
          </a:xfrm>
        </p:grpSpPr>
        <p:sp>
          <p:nvSpPr>
            <p:cNvPr id="5" name="AutoShape 6"/>
            <p:cNvSpPr>
              <a:spLocks noChangeAspect="1" noChangeArrowheads="1" noTextEdit="1"/>
            </p:cNvSpPr>
            <p:nvPr/>
          </p:nvSpPr>
          <p:spPr bwMode="auto">
            <a:xfrm>
              <a:off x="2383364" y="2032000"/>
              <a:ext cx="6524625" cy="3508375"/>
            </a:xfrm>
            <a:prstGeom prst="rect">
              <a:avLst/>
            </a:prstGeom>
            <a:noFill/>
            <a:ln w="9525">
              <a:noFill/>
              <a:miter lim="800000"/>
              <a:headEnd/>
              <a:tailEnd/>
            </a:ln>
          </p:spPr>
          <p:txBody>
            <a:bodyPr/>
            <a:lstStyle/>
            <a:p>
              <a:pPr>
                <a:defRPr/>
              </a:pPr>
              <a:endParaRPr lang="en-US">
                <a:solidFill>
                  <a:schemeClr val="tx1">
                    <a:lumMod val="75000"/>
                  </a:schemeClr>
                </a:solidFill>
              </a:endParaRPr>
            </a:p>
          </p:txBody>
        </p:sp>
        <p:sp>
          <p:nvSpPr>
            <p:cNvPr id="6" name="Rectangle 8"/>
            <p:cNvSpPr>
              <a:spLocks noChangeArrowheads="1"/>
            </p:cNvSpPr>
            <p:nvPr/>
          </p:nvSpPr>
          <p:spPr bwMode="auto">
            <a:xfrm>
              <a:off x="1508125" y="2222500"/>
              <a:ext cx="1272509" cy="377517"/>
            </a:xfrm>
            <a:prstGeom prst="rect">
              <a:avLst/>
            </a:prstGeom>
            <a:noFill/>
            <a:ln w="9525">
              <a:noFill/>
              <a:miter lim="800000"/>
              <a:headEnd/>
              <a:tailEnd/>
            </a:ln>
          </p:spPr>
          <p:txBody>
            <a:bodyPr wrap="none" lIns="0" tIns="0" rIns="0" bIns="0">
              <a:spAutoFit/>
            </a:bodyPr>
            <a:lstStyle/>
            <a:p>
              <a:pPr>
                <a:defRPr/>
              </a:pPr>
              <a:r>
                <a:rPr lang="el-GR" sz="2700" dirty="0">
                  <a:solidFill>
                    <a:schemeClr val="tx1">
                      <a:lumMod val="75000"/>
                    </a:schemeClr>
                  </a:solidFill>
                </a:rPr>
                <a:t>Πωλήσεις</a:t>
              </a:r>
              <a:endParaRPr lang="en-US" dirty="0">
                <a:solidFill>
                  <a:schemeClr val="tx1">
                    <a:lumMod val="75000"/>
                  </a:schemeClr>
                </a:solidFill>
              </a:endParaRPr>
            </a:p>
          </p:txBody>
        </p:sp>
        <p:sp>
          <p:nvSpPr>
            <p:cNvPr id="7" name="Rectangle 9"/>
            <p:cNvSpPr>
              <a:spLocks noChangeArrowheads="1"/>
            </p:cNvSpPr>
            <p:nvPr/>
          </p:nvSpPr>
          <p:spPr bwMode="auto">
            <a:xfrm>
              <a:off x="1508125" y="2740025"/>
              <a:ext cx="2169545" cy="377517"/>
            </a:xfrm>
            <a:prstGeom prst="rect">
              <a:avLst/>
            </a:prstGeom>
            <a:noFill/>
            <a:ln w="9525">
              <a:noFill/>
              <a:miter lim="800000"/>
              <a:headEnd/>
              <a:tailEnd/>
            </a:ln>
          </p:spPr>
          <p:txBody>
            <a:bodyPr wrap="none" lIns="0" tIns="0" rIns="0" bIns="0">
              <a:spAutoFit/>
            </a:bodyPr>
            <a:lstStyle/>
            <a:p>
              <a:pPr>
                <a:defRPr/>
              </a:pPr>
              <a:r>
                <a:rPr lang="el-GR" sz="2700" dirty="0">
                  <a:solidFill>
                    <a:schemeClr val="tx1">
                      <a:lumMod val="75000"/>
                    </a:schemeClr>
                  </a:solidFill>
                </a:rPr>
                <a:t>Λειτουργ.έσοδα</a:t>
              </a:r>
              <a:r>
                <a:rPr lang="en-US" sz="2700" dirty="0">
                  <a:solidFill>
                    <a:schemeClr val="tx1">
                      <a:lumMod val="75000"/>
                    </a:schemeClr>
                  </a:solidFill>
                </a:rPr>
                <a:t>.</a:t>
              </a:r>
              <a:endParaRPr lang="en-US" dirty="0">
                <a:solidFill>
                  <a:schemeClr val="tx1">
                    <a:lumMod val="75000"/>
                  </a:schemeClr>
                </a:solidFill>
              </a:endParaRPr>
            </a:p>
          </p:txBody>
        </p:sp>
        <p:sp>
          <p:nvSpPr>
            <p:cNvPr id="8" name="Rectangle 10"/>
            <p:cNvSpPr>
              <a:spLocks noChangeArrowheads="1"/>
            </p:cNvSpPr>
            <p:nvPr/>
          </p:nvSpPr>
          <p:spPr bwMode="auto">
            <a:xfrm>
              <a:off x="1508125" y="3268663"/>
              <a:ext cx="1096454" cy="415498"/>
            </a:xfrm>
            <a:prstGeom prst="rect">
              <a:avLst/>
            </a:prstGeom>
            <a:noFill/>
            <a:ln w="9525">
              <a:noFill/>
              <a:miter lim="800000"/>
              <a:headEnd/>
              <a:tailEnd/>
            </a:ln>
          </p:spPr>
          <p:txBody>
            <a:bodyPr wrap="none" lIns="0" tIns="0" rIns="0" bIns="0">
              <a:spAutoFit/>
            </a:bodyPr>
            <a:lstStyle/>
            <a:p>
              <a:pPr>
                <a:defRPr/>
              </a:pPr>
              <a:r>
                <a:rPr lang="en-US" sz="2700">
                  <a:solidFill>
                    <a:schemeClr val="tx1">
                      <a:lumMod val="75000"/>
                    </a:schemeClr>
                  </a:solidFill>
                </a:rPr>
                <a:t>NOWC</a:t>
              </a:r>
              <a:endParaRPr lang="en-US">
                <a:solidFill>
                  <a:schemeClr val="tx1">
                    <a:lumMod val="75000"/>
                  </a:schemeClr>
                </a:solidFill>
              </a:endParaRPr>
            </a:p>
          </p:txBody>
        </p:sp>
        <p:sp>
          <p:nvSpPr>
            <p:cNvPr id="9" name="Rectangle 11"/>
            <p:cNvSpPr>
              <a:spLocks noChangeArrowheads="1"/>
            </p:cNvSpPr>
            <p:nvPr/>
          </p:nvSpPr>
          <p:spPr bwMode="auto">
            <a:xfrm>
              <a:off x="1508125" y="3786188"/>
              <a:ext cx="1929747" cy="377517"/>
            </a:xfrm>
            <a:prstGeom prst="rect">
              <a:avLst/>
            </a:prstGeom>
            <a:noFill/>
            <a:ln w="9525">
              <a:noFill/>
              <a:miter lim="800000"/>
              <a:headEnd/>
              <a:tailEnd/>
            </a:ln>
          </p:spPr>
          <p:txBody>
            <a:bodyPr wrap="none" lIns="0" tIns="0" rIns="0" bIns="0">
              <a:spAutoFit/>
            </a:bodyPr>
            <a:lstStyle/>
            <a:p>
              <a:pPr>
                <a:defRPr/>
              </a:pPr>
              <a:r>
                <a:rPr lang="el-GR" sz="2700" dirty="0">
                  <a:solidFill>
                    <a:schemeClr val="tx1">
                      <a:lumMod val="75000"/>
                    </a:schemeClr>
                  </a:solidFill>
                </a:rPr>
                <a:t>Καθαρά Κέρδη</a:t>
              </a:r>
              <a:endParaRPr lang="en-US" dirty="0">
                <a:solidFill>
                  <a:schemeClr val="tx1">
                    <a:lumMod val="75000"/>
                  </a:schemeClr>
                </a:solidFill>
              </a:endParaRPr>
            </a:p>
          </p:txBody>
        </p:sp>
        <p:sp>
          <p:nvSpPr>
            <p:cNvPr id="10" name="Rectangle 13"/>
            <p:cNvSpPr>
              <a:spLocks noChangeArrowheads="1"/>
            </p:cNvSpPr>
            <p:nvPr/>
          </p:nvSpPr>
          <p:spPr bwMode="auto">
            <a:xfrm>
              <a:off x="3925705" y="2232025"/>
              <a:ext cx="1453230" cy="377517"/>
            </a:xfrm>
            <a:prstGeom prst="rect">
              <a:avLst/>
            </a:prstGeom>
            <a:noFill/>
            <a:ln w="9525">
              <a:noFill/>
              <a:miter lim="800000"/>
              <a:headEnd/>
              <a:tailEnd/>
            </a:ln>
          </p:spPr>
          <p:txBody>
            <a:bodyPr wrap="none" lIns="0" tIns="0" rIns="0" bIns="0">
              <a:spAutoFit/>
            </a:bodyPr>
            <a:lstStyle/>
            <a:p>
              <a:pPr>
                <a:defRPr/>
              </a:pPr>
              <a:r>
                <a:rPr lang="en-US" sz="2700" dirty="0">
                  <a:solidFill>
                    <a:schemeClr val="tx1">
                      <a:lumMod val="75000"/>
                    </a:schemeClr>
                  </a:solidFill>
                </a:rPr>
                <a:t>$6</a:t>
              </a:r>
              <a:r>
                <a:rPr lang="el-GR" sz="2700" dirty="0">
                  <a:solidFill>
                    <a:schemeClr val="tx1">
                      <a:lumMod val="75000"/>
                    </a:schemeClr>
                  </a:solidFill>
                </a:rPr>
                <a:t>.</a:t>
              </a:r>
              <a:r>
                <a:rPr lang="en-US" sz="2700" dirty="0">
                  <a:solidFill>
                    <a:schemeClr val="tx1">
                      <a:lumMod val="75000"/>
                    </a:schemeClr>
                  </a:solidFill>
                </a:rPr>
                <a:t>034</a:t>
              </a:r>
              <a:r>
                <a:rPr lang="el-GR" sz="2700" dirty="0">
                  <a:solidFill>
                    <a:schemeClr val="tx1">
                      <a:lumMod val="75000"/>
                    </a:schemeClr>
                  </a:solidFill>
                </a:rPr>
                <a:t>.</a:t>
              </a:r>
              <a:r>
                <a:rPr lang="en-US" sz="2700" dirty="0">
                  <a:solidFill>
                    <a:schemeClr val="tx1">
                      <a:lumMod val="75000"/>
                    </a:schemeClr>
                  </a:solidFill>
                </a:rPr>
                <a:t>000</a:t>
              </a:r>
              <a:endParaRPr lang="en-US" dirty="0">
                <a:solidFill>
                  <a:schemeClr val="tx1">
                    <a:lumMod val="75000"/>
                  </a:schemeClr>
                </a:solidFill>
              </a:endParaRPr>
            </a:p>
          </p:txBody>
        </p:sp>
        <p:sp>
          <p:nvSpPr>
            <p:cNvPr id="11" name="Rectangle 15"/>
            <p:cNvSpPr>
              <a:spLocks noChangeArrowheads="1"/>
            </p:cNvSpPr>
            <p:nvPr/>
          </p:nvSpPr>
          <p:spPr bwMode="auto">
            <a:xfrm>
              <a:off x="4396420" y="2751138"/>
              <a:ext cx="985592" cy="377517"/>
            </a:xfrm>
            <a:prstGeom prst="rect">
              <a:avLst/>
            </a:prstGeom>
            <a:noFill/>
            <a:ln w="9525">
              <a:noFill/>
              <a:miter lim="800000"/>
              <a:headEnd/>
              <a:tailEnd/>
            </a:ln>
          </p:spPr>
          <p:txBody>
            <a:bodyPr wrap="none" lIns="0" tIns="0" rIns="0" bIns="0">
              <a:spAutoFit/>
            </a:bodyPr>
            <a:lstStyle/>
            <a:p>
              <a:pPr>
                <a:defRPr/>
              </a:pPr>
              <a:r>
                <a:rPr lang="en-US" sz="2700" dirty="0">
                  <a:solidFill>
                    <a:schemeClr val="tx1">
                      <a:lumMod val="75000"/>
                    </a:schemeClr>
                  </a:solidFill>
                </a:rPr>
                <a:t>-78</a:t>
              </a:r>
              <a:r>
                <a:rPr lang="el-GR" sz="2700" dirty="0">
                  <a:solidFill>
                    <a:schemeClr val="tx1">
                      <a:lumMod val="75000"/>
                    </a:schemeClr>
                  </a:solidFill>
                </a:rPr>
                <a:t>.</a:t>
              </a:r>
              <a:r>
                <a:rPr lang="en-US" sz="2700" dirty="0">
                  <a:solidFill>
                    <a:schemeClr val="tx1">
                      <a:lumMod val="75000"/>
                    </a:schemeClr>
                  </a:solidFill>
                </a:rPr>
                <a:t>569</a:t>
              </a:r>
              <a:endParaRPr lang="en-US" dirty="0">
                <a:solidFill>
                  <a:schemeClr val="tx1">
                    <a:lumMod val="75000"/>
                  </a:schemeClr>
                </a:solidFill>
              </a:endParaRPr>
            </a:p>
          </p:txBody>
        </p:sp>
        <p:sp>
          <p:nvSpPr>
            <p:cNvPr id="12" name="Rectangle 16"/>
            <p:cNvSpPr>
              <a:spLocks noChangeArrowheads="1"/>
            </p:cNvSpPr>
            <p:nvPr/>
          </p:nvSpPr>
          <p:spPr bwMode="auto">
            <a:xfrm>
              <a:off x="4319476" y="3278188"/>
              <a:ext cx="1049227" cy="377517"/>
            </a:xfrm>
            <a:prstGeom prst="rect">
              <a:avLst/>
            </a:prstGeom>
            <a:noFill/>
            <a:ln w="9525">
              <a:noFill/>
              <a:miter lim="800000"/>
              <a:headEnd/>
              <a:tailEnd/>
            </a:ln>
          </p:spPr>
          <p:txBody>
            <a:bodyPr wrap="none" lIns="0" tIns="0" rIns="0" bIns="0">
              <a:spAutoFit/>
            </a:bodyPr>
            <a:lstStyle/>
            <a:p>
              <a:pPr>
                <a:defRPr/>
              </a:pPr>
              <a:r>
                <a:rPr lang="en-US" sz="2700" dirty="0">
                  <a:solidFill>
                    <a:schemeClr val="tx1">
                      <a:lumMod val="75000"/>
                    </a:schemeClr>
                  </a:solidFill>
                </a:rPr>
                <a:t>905</a:t>
              </a:r>
              <a:r>
                <a:rPr lang="el-GR" sz="2700" dirty="0">
                  <a:solidFill>
                    <a:schemeClr val="tx1">
                      <a:lumMod val="75000"/>
                    </a:schemeClr>
                  </a:solidFill>
                </a:rPr>
                <a:t>.</a:t>
              </a:r>
              <a:r>
                <a:rPr lang="en-US" sz="2700" dirty="0">
                  <a:solidFill>
                    <a:schemeClr val="tx1">
                      <a:lumMod val="75000"/>
                    </a:schemeClr>
                  </a:solidFill>
                </a:rPr>
                <a:t>760</a:t>
              </a:r>
              <a:endParaRPr lang="en-US" dirty="0">
                <a:solidFill>
                  <a:schemeClr val="tx1">
                    <a:lumMod val="75000"/>
                  </a:schemeClr>
                </a:solidFill>
              </a:endParaRPr>
            </a:p>
          </p:txBody>
        </p:sp>
        <p:sp>
          <p:nvSpPr>
            <p:cNvPr id="13" name="Rectangle 18"/>
            <p:cNvSpPr>
              <a:spLocks noChangeArrowheads="1"/>
            </p:cNvSpPr>
            <p:nvPr/>
          </p:nvSpPr>
          <p:spPr bwMode="auto">
            <a:xfrm>
              <a:off x="4204060" y="3795713"/>
              <a:ext cx="1146898" cy="377517"/>
            </a:xfrm>
            <a:prstGeom prst="rect">
              <a:avLst/>
            </a:prstGeom>
            <a:noFill/>
            <a:ln w="9525">
              <a:noFill/>
              <a:miter lim="800000"/>
              <a:headEnd/>
              <a:tailEnd/>
            </a:ln>
          </p:spPr>
          <p:txBody>
            <a:bodyPr wrap="none" lIns="0" tIns="0" rIns="0" bIns="0">
              <a:spAutoFit/>
            </a:bodyPr>
            <a:lstStyle/>
            <a:p>
              <a:pPr>
                <a:defRPr/>
              </a:pPr>
              <a:r>
                <a:rPr lang="en-US" sz="2700" dirty="0">
                  <a:solidFill>
                    <a:schemeClr val="tx1">
                      <a:lumMod val="75000"/>
                    </a:schemeClr>
                  </a:solidFill>
                </a:rPr>
                <a:t>-160</a:t>
              </a:r>
              <a:r>
                <a:rPr lang="el-GR" sz="2700" dirty="0">
                  <a:solidFill>
                    <a:schemeClr val="tx1">
                      <a:lumMod val="75000"/>
                    </a:schemeClr>
                  </a:solidFill>
                </a:rPr>
                <a:t>.</a:t>
              </a:r>
              <a:r>
                <a:rPr lang="en-US" sz="2700" dirty="0">
                  <a:solidFill>
                    <a:schemeClr val="tx1">
                      <a:lumMod val="75000"/>
                    </a:schemeClr>
                  </a:solidFill>
                </a:rPr>
                <a:t>176</a:t>
              </a:r>
              <a:endParaRPr lang="en-US" dirty="0">
                <a:solidFill>
                  <a:schemeClr val="tx1">
                    <a:lumMod val="75000"/>
                  </a:schemeClr>
                </a:solidFill>
              </a:endParaRPr>
            </a:p>
          </p:txBody>
        </p:sp>
        <p:sp>
          <p:nvSpPr>
            <p:cNvPr id="14" name="Rectangle 19"/>
            <p:cNvSpPr>
              <a:spLocks noChangeArrowheads="1"/>
            </p:cNvSpPr>
            <p:nvPr/>
          </p:nvSpPr>
          <p:spPr bwMode="auto">
            <a:xfrm>
              <a:off x="6085911" y="1707773"/>
              <a:ext cx="1739900" cy="377517"/>
            </a:xfrm>
            <a:prstGeom prst="rect">
              <a:avLst/>
            </a:prstGeom>
            <a:noFill/>
            <a:ln w="9525">
              <a:noFill/>
              <a:miter lim="800000"/>
              <a:headEnd/>
              <a:tailEnd/>
            </a:ln>
          </p:spPr>
          <p:txBody>
            <a:bodyPr wrap="square" lIns="0" tIns="0" rIns="0" bIns="0">
              <a:spAutoFit/>
            </a:bodyPr>
            <a:lstStyle/>
            <a:p>
              <a:pPr>
                <a:tabLst>
                  <a:tab pos="1720850" algn="l"/>
                </a:tabLst>
                <a:defRPr/>
              </a:pPr>
              <a:r>
                <a:rPr lang="en-US" sz="2700" u="sng" dirty="0">
                  <a:solidFill>
                    <a:schemeClr val="tx1">
                      <a:lumMod val="75000"/>
                    </a:schemeClr>
                  </a:solidFill>
                </a:rPr>
                <a:t>      2017	     </a:t>
              </a:r>
              <a:endParaRPr lang="en-US" u="sng" dirty="0">
                <a:solidFill>
                  <a:schemeClr val="tx1">
                    <a:lumMod val="75000"/>
                  </a:schemeClr>
                </a:solidFill>
              </a:endParaRPr>
            </a:p>
          </p:txBody>
        </p:sp>
        <p:sp>
          <p:nvSpPr>
            <p:cNvPr id="15" name="Rectangle 20"/>
            <p:cNvSpPr>
              <a:spLocks noChangeArrowheads="1"/>
            </p:cNvSpPr>
            <p:nvPr/>
          </p:nvSpPr>
          <p:spPr bwMode="auto">
            <a:xfrm>
              <a:off x="6094567" y="2232025"/>
              <a:ext cx="1453230" cy="377517"/>
            </a:xfrm>
            <a:prstGeom prst="rect">
              <a:avLst/>
            </a:prstGeom>
            <a:noFill/>
            <a:ln w="9525">
              <a:noFill/>
              <a:miter lim="800000"/>
              <a:headEnd/>
              <a:tailEnd/>
            </a:ln>
          </p:spPr>
          <p:txBody>
            <a:bodyPr wrap="none" lIns="0" tIns="0" rIns="0" bIns="0">
              <a:spAutoFit/>
            </a:bodyPr>
            <a:lstStyle/>
            <a:p>
              <a:pPr>
                <a:defRPr/>
              </a:pPr>
              <a:r>
                <a:rPr lang="en-US" sz="2700" dirty="0">
                  <a:solidFill>
                    <a:schemeClr val="tx1">
                      <a:lumMod val="75000"/>
                    </a:schemeClr>
                  </a:solidFill>
                </a:rPr>
                <a:t>$3</a:t>
              </a:r>
              <a:r>
                <a:rPr lang="el-GR" sz="2700" dirty="0">
                  <a:solidFill>
                    <a:schemeClr val="tx1">
                      <a:lumMod val="75000"/>
                    </a:schemeClr>
                  </a:solidFill>
                </a:rPr>
                <a:t>.</a:t>
              </a:r>
              <a:r>
                <a:rPr lang="en-US" sz="2700" dirty="0">
                  <a:solidFill>
                    <a:schemeClr val="tx1">
                      <a:lumMod val="75000"/>
                    </a:schemeClr>
                  </a:solidFill>
                </a:rPr>
                <a:t>432</a:t>
              </a:r>
              <a:r>
                <a:rPr lang="el-GR" sz="2700" dirty="0">
                  <a:solidFill>
                    <a:schemeClr val="tx1">
                      <a:lumMod val="75000"/>
                    </a:schemeClr>
                  </a:solidFill>
                </a:rPr>
                <a:t>.</a:t>
              </a:r>
              <a:r>
                <a:rPr lang="en-US" sz="2700" dirty="0">
                  <a:solidFill>
                    <a:schemeClr val="tx1">
                      <a:lumMod val="75000"/>
                    </a:schemeClr>
                  </a:solidFill>
                </a:rPr>
                <a:t>000</a:t>
              </a:r>
              <a:endParaRPr lang="en-US" dirty="0">
                <a:solidFill>
                  <a:schemeClr val="tx1">
                    <a:lumMod val="75000"/>
                  </a:schemeClr>
                </a:solidFill>
              </a:endParaRPr>
            </a:p>
          </p:txBody>
        </p:sp>
        <p:sp>
          <p:nvSpPr>
            <p:cNvPr id="16" name="Rectangle 21"/>
            <p:cNvSpPr>
              <a:spLocks noChangeArrowheads="1"/>
            </p:cNvSpPr>
            <p:nvPr/>
          </p:nvSpPr>
          <p:spPr bwMode="auto">
            <a:xfrm>
              <a:off x="6462912" y="2751138"/>
              <a:ext cx="1049227" cy="377517"/>
            </a:xfrm>
            <a:prstGeom prst="rect">
              <a:avLst/>
            </a:prstGeom>
            <a:noFill/>
            <a:ln w="9525">
              <a:noFill/>
              <a:miter lim="800000"/>
              <a:headEnd/>
              <a:tailEnd/>
            </a:ln>
          </p:spPr>
          <p:txBody>
            <a:bodyPr wrap="none" lIns="0" tIns="0" rIns="0" bIns="0">
              <a:spAutoFit/>
            </a:bodyPr>
            <a:lstStyle/>
            <a:p>
              <a:pPr>
                <a:defRPr/>
              </a:pPr>
              <a:r>
                <a:rPr lang="en-US" sz="2700" dirty="0">
                  <a:solidFill>
                    <a:schemeClr val="tx1">
                      <a:lumMod val="75000"/>
                    </a:schemeClr>
                  </a:solidFill>
                </a:rPr>
                <a:t>114</a:t>
              </a:r>
              <a:r>
                <a:rPr lang="el-GR" sz="2700" dirty="0">
                  <a:solidFill>
                    <a:schemeClr val="tx1">
                      <a:lumMod val="75000"/>
                    </a:schemeClr>
                  </a:solidFill>
                </a:rPr>
                <a:t>.</a:t>
              </a:r>
              <a:r>
                <a:rPr lang="en-US" sz="2700" dirty="0">
                  <a:solidFill>
                    <a:schemeClr val="tx1">
                      <a:lumMod val="75000"/>
                    </a:schemeClr>
                  </a:solidFill>
                </a:rPr>
                <a:t>257</a:t>
              </a:r>
              <a:endParaRPr lang="en-US" dirty="0">
                <a:solidFill>
                  <a:schemeClr val="tx1">
                    <a:lumMod val="75000"/>
                  </a:schemeClr>
                </a:solidFill>
              </a:endParaRPr>
            </a:p>
          </p:txBody>
        </p:sp>
        <p:sp>
          <p:nvSpPr>
            <p:cNvPr id="17" name="Rectangle 22"/>
            <p:cNvSpPr>
              <a:spLocks noChangeArrowheads="1"/>
            </p:cNvSpPr>
            <p:nvPr/>
          </p:nvSpPr>
          <p:spPr bwMode="auto">
            <a:xfrm>
              <a:off x="6437201" y="3278188"/>
              <a:ext cx="1049227" cy="377517"/>
            </a:xfrm>
            <a:prstGeom prst="rect">
              <a:avLst/>
            </a:prstGeom>
            <a:noFill/>
            <a:ln w="9525">
              <a:noFill/>
              <a:miter lim="800000"/>
              <a:headEnd/>
              <a:tailEnd/>
            </a:ln>
          </p:spPr>
          <p:txBody>
            <a:bodyPr wrap="none" lIns="0" tIns="0" rIns="0" bIns="0">
              <a:spAutoFit/>
            </a:bodyPr>
            <a:lstStyle/>
            <a:p>
              <a:pPr>
                <a:defRPr/>
              </a:pPr>
              <a:r>
                <a:rPr lang="en-US" sz="2700" dirty="0">
                  <a:solidFill>
                    <a:schemeClr val="tx1">
                      <a:lumMod val="75000"/>
                    </a:schemeClr>
                  </a:solidFill>
                </a:rPr>
                <a:t>784</a:t>
              </a:r>
              <a:r>
                <a:rPr lang="el-GR" sz="2700" dirty="0">
                  <a:solidFill>
                    <a:schemeClr val="tx1">
                      <a:lumMod val="75000"/>
                    </a:schemeClr>
                  </a:solidFill>
                </a:rPr>
                <a:t>.</a:t>
              </a:r>
              <a:r>
                <a:rPr lang="en-US" sz="2700" dirty="0">
                  <a:solidFill>
                    <a:schemeClr val="tx1">
                      <a:lumMod val="75000"/>
                    </a:schemeClr>
                  </a:solidFill>
                </a:rPr>
                <a:t>800</a:t>
              </a:r>
              <a:endParaRPr lang="en-US" dirty="0">
                <a:solidFill>
                  <a:schemeClr val="tx1">
                    <a:lumMod val="75000"/>
                  </a:schemeClr>
                </a:solidFill>
              </a:endParaRPr>
            </a:p>
          </p:txBody>
        </p:sp>
        <p:sp>
          <p:nvSpPr>
            <p:cNvPr id="18" name="Rectangle 23"/>
            <p:cNvSpPr>
              <a:spLocks noChangeArrowheads="1"/>
            </p:cNvSpPr>
            <p:nvPr/>
          </p:nvSpPr>
          <p:spPr bwMode="auto">
            <a:xfrm>
              <a:off x="6629561" y="3795713"/>
              <a:ext cx="887920" cy="377517"/>
            </a:xfrm>
            <a:prstGeom prst="rect">
              <a:avLst/>
            </a:prstGeom>
            <a:noFill/>
            <a:ln w="9525">
              <a:noFill/>
              <a:miter lim="800000"/>
              <a:headEnd/>
              <a:tailEnd/>
            </a:ln>
          </p:spPr>
          <p:txBody>
            <a:bodyPr wrap="none" lIns="0" tIns="0" rIns="0" bIns="0">
              <a:spAutoFit/>
            </a:bodyPr>
            <a:lstStyle/>
            <a:p>
              <a:pPr>
                <a:defRPr/>
              </a:pPr>
              <a:r>
                <a:rPr lang="en-US" sz="2700" dirty="0">
                  <a:solidFill>
                    <a:schemeClr val="tx1">
                      <a:lumMod val="75000"/>
                    </a:schemeClr>
                  </a:solidFill>
                </a:rPr>
                <a:t>87</a:t>
              </a:r>
              <a:r>
                <a:rPr lang="el-GR" sz="2700" dirty="0">
                  <a:solidFill>
                    <a:schemeClr val="tx1">
                      <a:lumMod val="75000"/>
                    </a:schemeClr>
                  </a:solidFill>
                </a:rPr>
                <a:t>.</a:t>
              </a:r>
              <a:r>
                <a:rPr lang="en-US" sz="2700" dirty="0">
                  <a:solidFill>
                    <a:schemeClr val="tx1">
                      <a:lumMod val="75000"/>
                    </a:schemeClr>
                  </a:solidFill>
                </a:rPr>
                <a:t>960</a:t>
              </a:r>
              <a:endParaRPr lang="en-US" dirty="0">
                <a:solidFill>
                  <a:schemeClr val="tx1">
                    <a:lumMod val="75000"/>
                  </a:schemeClr>
                </a:solidFill>
              </a:endParaRPr>
            </a:p>
          </p:txBody>
        </p:sp>
      </p:grpSp>
      <p:sp>
        <p:nvSpPr>
          <p:cNvPr id="19" name="Rectangle 19"/>
          <p:cNvSpPr>
            <a:spLocks noChangeArrowheads="1"/>
          </p:cNvSpPr>
          <p:nvPr/>
        </p:nvSpPr>
        <p:spPr bwMode="auto">
          <a:xfrm>
            <a:off x="3311688" y="1782878"/>
            <a:ext cx="1884672" cy="415498"/>
          </a:xfrm>
          <a:prstGeom prst="rect">
            <a:avLst/>
          </a:prstGeom>
          <a:noFill/>
          <a:ln w="9525">
            <a:noFill/>
            <a:miter lim="800000"/>
            <a:headEnd/>
            <a:tailEnd/>
          </a:ln>
        </p:spPr>
        <p:txBody>
          <a:bodyPr wrap="square" lIns="0" tIns="0" rIns="0" bIns="0">
            <a:spAutoFit/>
          </a:bodyPr>
          <a:lstStyle/>
          <a:p>
            <a:pPr>
              <a:tabLst>
                <a:tab pos="1720850" algn="l"/>
              </a:tabLst>
              <a:defRPr/>
            </a:pPr>
            <a:r>
              <a:rPr lang="en-US" sz="2700" u="sng" dirty="0">
                <a:solidFill>
                  <a:schemeClr val="tx1">
                    <a:lumMod val="75000"/>
                  </a:schemeClr>
                </a:solidFill>
              </a:rPr>
              <a:t>      2018	     </a:t>
            </a:r>
            <a:endParaRPr lang="en-US" u="sng" dirty="0">
              <a:solidFill>
                <a:schemeClr val="tx1">
                  <a:lumMod val="75000"/>
                </a:schemeClr>
              </a:solidFill>
            </a:endParaRPr>
          </a:p>
        </p:txBody>
      </p:sp>
    </p:spTree>
    <p:extLst>
      <p:ext uri="{BB962C8B-B14F-4D97-AF65-F5344CB8AC3E}">
        <p14:creationId xmlns:p14="http://schemas.microsoft.com/office/powerpoint/2010/main" val="131855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Ποιά ήταν η Ελεύθερη Ταμειακή Ροή (</a:t>
            </a:r>
            <a:r>
              <a:rPr lang="en-US" dirty="0"/>
              <a:t>FCF) </a:t>
            </a:r>
            <a:r>
              <a:rPr lang="el-GR" dirty="0"/>
              <a:t>για το</a:t>
            </a:r>
            <a:r>
              <a:rPr lang="en-US" dirty="0"/>
              <a:t> 2018;</a:t>
            </a:r>
          </a:p>
        </p:txBody>
      </p:sp>
      <p:sp>
        <p:nvSpPr>
          <p:cNvPr id="6" name="Rectangle 3" descr="Formula for calculating the free cash flow (FCF)."/>
          <p:cNvSpPr txBox="1">
            <a:spLocks noChangeArrowheads="1"/>
          </p:cNvSpPr>
          <p:nvPr/>
        </p:nvSpPr>
        <p:spPr>
          <a:xfrm>
            <a:off x="562707" y="1612232"/>
            <a:ext cx="7990743" cy="4580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 typeface="Wingdings" pitchFamily="2" charset="2"/>
              <a:buNone/>
              <a:tabLst>
                <a:tab pos="914400" algn="l"/>
              </a:tabLst>
            </a:pPr>
            <a:r>
              <a:rPr lang="en-US" sz="2400" dirty="0"/>
              <a:t>FCF = [</a:t>
            </a:r>
            <a:r>
              <a:rPr lang="el-GR" sz="2400" dirty="0"/>
              <a:t>ΚΠΤΦ</a:t>
            </a:r>
            <a:r>
              <a:rPr lang="en-US" sz="2400" dirty="0"/>
              <a:t>(1 – </a:t>
            </a:r>
            <a:r>
              <a:rPr lang="el-GR" sz="2400" dirty="0"/>
              <a:t>ΦΣ</a:t>
            </a:r>
            <a:r>
              <a:rPr lang="en-US" sz="2400" dirty="0"/>
              <a:t>) + </a:t>
            </a:r>
            <a:r>
              <a:rPr lang="el-GR" sz="2400" dirty="0"/>
              <a:t>Αποσβέσεις</a:t>
            </a:r>
            <a:r>
              <a:rPr lang="en-US" sz="2400" dirty="0"/>
              <a:t>] – </a:t>
            </a:r>
          </a:p>
          <a:p>
            <a:pPr>
              <a:spcAft>
                <a:spcPts val="600"/>
              </a:spcAft>
              <a:buFont typeface="Wingdings" pitchFamily="2" charset="2"/>
              <a:buNone/>
              <a:tabLst>
                <a:tab pos="914400" algn="l"/>
              </a:tabLst>
            </a:pPr>
            <a:r>
              <a:rPr lang="en-US" sz="2400" dirty="0"/>
              <a:t>           [</a:t>
            </a:r>
            <a:r>
              <a:rPr lang="el-GR" sz="2400" dirty="0"/>
              <a:t>Δαπάνες Κεφαλαίου</a:t>
            </a:r>
            <a:r>
              <a:rPr lang="en-US" sz="2400" dirty="0"/>
              <a:t>+ </a:t>
            </a:r>
            <a:r>
              <a:rPr lang="en-US" sz="2400" dirty="0">
                <a:sym typeface="Symbol" panose="05050102010706020507" pitchFamily="18" charset="2"/>
              </a:rPr>
              <a:t></a:t>
            </a:r>
            <a:r>
              <a:rPr lang="en-US" sz="2400" dirty="0"/>
              <a:t>NOWC]</a:t>
            </a:r>
          </a:p>
          <a:p>
            <a:pPr>
              <a:spcAft>
                <a:spcPts val="600"/>
              </a:spcAft>
              <a:buFont typeface="Wingdings" pitchFamily="2" charset="2"/>
              <a:buNone/>
              <a:tabLst>
                <a:tab pos="914400" algn="l"/>
              </a:tabLst>
            </a:pPr>
            <a:endParaRPr lang="en-US" sz="2400" dirty="0"/>
          </a:p>
          <a:p>
            <a:pPr>
              <a:spcAft>
                <a:spcPts val="600"/>
              </a:spcAft>
              <a:buFont typeface="Wingdings" pitchFamily="2" charset="2"/>
              <a:buNone/>
              <a:tabLst>
                <a:tab pos="914400" algn="l"/>
              </a:tabLst>
            </a:pPr>
            <a:r>
              <a:rPr lang="en-US" sz="2400" dirty="0"/>
              <a:t>FCF</a:t>
            </a:r>
            <a:r>
              <a:rPr lang="en-US" sz="2400" baseline="-25000" dirty="0"/>
              <a:t>18	</a:t>
            </a:r>
            <a:r>
              <a:rPr lang="en-US" sz="2400" dirty="0"/>
              <a:t>= [-$130</a:t>
            </a:r>
            <a:r>
              <a:rPr lang="el-GR" sz="2400" dirty="0"/>
              <a:t>.</a:t>
            </a:r>
            <a:r>
              <a:rPr lang="en-US" sz="2400" dirty="0"/>
              <a:t>948(1 – 0</a:t>
            </a:r>
            <a:r>
              <a:rPr lang="el-GR" sz="2400" dirty="0"/>
              <a:t>,</a:t>
            </a:r>
            <a:r>
              <a:rPr lang="en-US" sz="2400" dirty="0"/>
              <a:t>4) + $116</a:t>
            </a:r>
            <a:r>
              <a:rPr lang="el-GR" sz="2400" dirty="0"/>
              <a:t>.</a:t>
            </a:r>
            <a:r>
              <a:rPr lang="en-US" sz="2400" dirty="0"/>
              <a:t>960] – </a:t>
            </a:r>
          </a:p>
          <a:p>
            <a:pPr>
              <a:buFont typeface="Wingdings" pitchFamily="2" charset="2"/>
              <a:buNone/>
              <a:tabLst>
                <a:tab pos="914400" algn="l"/>
              </a:tabLst>
            </a:pPr>
            <a:r>
              <a:rPr lang="en-US" sz="2400" dirty="0"/>
              <a:t>		   [($1</a:t>
            </a:r>
            <a:r>
              <a:rPr lang="el-GR" sz="2400" dirty="0"/>
              <a:t>.</a:t>
            </a:r>
            <a:r>
              <a:rPr lang="en-US" sz="2400" dirty="0"/>
              <a:t>202</a:t>
            </a:r>
            <a:r>
              <a:rPr lang="el-GR" sz="2400" dirty="0"/>
              <a:t>.</a:t>
            </a:r>
            <a:r>
              <a:rPr lang="en-US" sz="2400" dirty="0"/>
              <a:t>950 – $491</a:t>
            </a:r>
            <a:r>
              <a:rPr lang="el-GR" sz="2400" dirty="0"/>
              <a:t>.</a:t>
            </a:r>
            <a:r>
              <a:rPr lang="en-US" sz="2400" dirty="0"/>
              <a:t>000) + $120</a:t>
            </a:r>
            <a:r>
              <a:rPr lang="el-GR" sz="2400" dirty="0"/>
              <a:t>.</a:t>
            </a:r>
            <a:r>
              <a:rPr lang="en-US" sz="2400" dirty="0"/>
              <a:t>960]</a:t>
            </a:r>
          </a:p>
          <a:p>
            <a:pPr>
              <a:spcAft>
                <a:spcPts val="600"/>
              </a:spcAft>
              <a:buFont typeface="Wingdings" pitchFamily="2" charset="2"/>
              <a:buNone/>
              <a:tabLst>
                <a:tab pos="914400" algn="l"/>
              </a:tabLst>
            </a:pPr>
            <a:r>
              <a:rPr lang="en-US" sz="2400" dirty="0"/>
              <a:t>		= -$794</a:t>
            </a:r>
            <a:r>
              <a:rPr lang="el-GR" sz="2400" dirty="0"/>
              <a:t>.</a:t>
            </a:r>
            <a:r>
              <a:rPr lang="en-US" sz="2400" dirty="0"/>
              <a:t>519</a:t>
            </a:r>
          </a:p>
          <a:p>
            <a:pPr>
              <a:spcAft>
                <a:spcPts val="600"/>
              </a:spcAft>
              <a:buFont typeface="Wingdings" pitchFamily="2" charset="2"/>
              <a:buNone/>
              <a:tabLst>
                <a:tab pos="914400" algn="l"/>
              </a:tabLst>
            </a:pPr>
            <a:endParaRPr lang="en-US" sz="2400" dirty="0"/>
          </a:p>
          <a:p>
            <a:pPr>
              <a:spcAft>
                <a:spcPts val="600"/>
              </a:spcAft>
              <a:buFont typeface="Wingdings" pitchFamily="2" charset="2"/>
              <a:buNone/>
              <a:tabLst>
                <a:tab pos="914400" algn="l"/>
              </a:tabLst>
            </a:pPr>
            <a:r>
              <a:rPr lang="en-US" sz="2400" dirty="0"/>
              <a:t>    </a:t>
            </a:r>
            <a:r>
              <a:rPr lang="el-GR" sz="2400" dirty="0"/>
              <a:t>Η αρνητική ελεύθερη καθαρή ταμειακή ροή είναι πάντοτε ένα αρνητικό σημάδι</a:t>
            </a:r>
            <a:r>
              <a:rPr lang="en-US" sz="2400" dirty="0"/>
              <a:t>;</a:t>
            </a:r>
          </a:p>
        </p:txBody>
      </p:sp>
    </p:spTree>
    <p:extLst>
      <p:ext uri="{BB962C8B-B14F-4D97-AF65-F5344CB8AC3E}">
        <p14:creationId xmlns:p14="http://schemas.microsoft.com/office/powerpoint/2010/main" val="69319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600200"/>
            <a:ext cx="8097564" cy="4576763"/>
          </a:xfrm>
        </p:spPr>
        <p:txBody>
          <a:bodyPr>
            <a:normAutofit fontScale="92500" lnSpcReduction="10000"/>
          </a:bodyPr>
          <a:lstStyle/>
          <a:p>
            <a:pPr>
              <a:lnSpc>
                <a:spcPct val="80000"/>
              </a:lnSpc>
              <a:tabLst>
                <a:tab pos="4348163" algn="l"/>
              </a:tabLst>
              <a:defRPr/>
            </a:pPr>
            <a:r>
              <a:rPr lang="el-GR" dirty="0"/>
              <a:t>Οι λογιστικές καταστάσεις δεν επαρκούν για την αξιολόγηση της απόδοσης των διευθυντών επειδή </a:t>
            </a:r>
            <a:r>
              <a:rPr lang="el-GR" u="sng" dirty="0"/>
              <a:t>δεν</a:t>
            </a:r>
            <a:r>
              <a:rPr lang="el-GR" dirty="0"/>
              <a:t> αντικατοπτρίζουν τις αξίες της αγοράς</a:t>
            </a:r>
            <a:r>
              <a:rPr lang="en-US" dirty="0"/>
              <a:t>.</a:t>
            </a:r>
          </a:p>
          <a:p>
            <a:pPr>
              <a:lnSpc>
                <a:spcPct val="80000"/>
              </a:lnSpc>
              <a:defRPr/>
            </a:pPr>
            <a:r>
              <a:rPr lang="el-GR" dirty="0"/>
              <a:t>Μέτρα Απόδοσης</a:t>
            </a:r>
            <a:endParaRPr lang="en-US" dirty="0"/>
          </a:p>
          <a:p>
            <a:pPr marL="1316038" lvl="1" indent="-1087438">
              <a:lnSpc>
                <a:spcPct val="100000"/>
              </a:lnSpc>
              <a:spcAft>
                <a:spcPts val="1200"/>
              </a:spcAft>
              <a:buNone/>
              <a:tabLst>
                <a:tab pos="1485900" algn="l"/>
                <a:tab pos="1828800" algn="l"/>
              </a:tabLst>
              <a:defRPr/>
            </a:pPr>
            <a:r>
              <a:rPr lang="en-US" dirty="0"/>
              <a:t>MVA = </a:t>
            </a:r>
            <a:r>
              <a:rPr lang="el-GR" dirty="0"/>
              <a:t>Διαφορά μεταξύ της αγοραίας αξίας και της λογιστικής αξίας των κοινών μετοχών</a:t>
            </a:r>
            <a:r>
              <a:rPr lang="en-US" dirty="0"/>
              <a:t>.</a:t>
            </a:r>
          </a:p>
          <a:p>
            <a:pPr marL="1316038" lvl="1" indent="-1087438">
              <a:lnSpc>
                <a:spcPct val="100000"/>
              </a:lnSpc>
              <a:spcAft>
                <a:spcPts val="1200"/>
              </a:spcAft>
              <a:buNone/>
              <a:tabLst>
                <a:tab pos="1485900" algn="l"/>
                <a:tab pos="1828800" algn="l"/>
              </a:tabLst>
              <a:defRPr/>
            </a:pPr>
            <a:r>
              <a:rPr lang="en-US" dirty="0"/>
              <a:t>	(P</a:t>
            </a:r>
            <a:r>
              <a:rPr lang="en-US" baseline="-25000" dirty="0"/>
              <a:t>0</a:t>
            </a:r>
            <a:r>
              <a:rPr lang="en-US" dirty="0"/>
              <a:t>  </a:t>
            </a:r>
            <a:r>
              <a:rPr lang="en-US" dirty="0">
                <a:sym typeface="Symbol"/>
              </a:rPr>
              <a:t>x  </a:t>
            </a:r>
            <a:r>
              <a:rPr lang="el-GR" dirty="0">
                <a:sym typeface="Symbol"/>
              </a:rPr>
              <a:t>Αριθμός μετοχών</a:t>
            </a:r>
            <a:r>
              <a:rPr lang="en-US" dirty="0">
                <a:sym typeface="Symbol"/>
              </a:rPr>
              <a:t>) – </a:t>
            </a:r>
            <a:r>
              <a:rPr lang="el-GR" dirty="0">
                <a:sym typeface="Symbol"/>
              </a:rPr>
              <a:t>Λογιστική αξία</a:t>
            </a:r>
            <a:r>
              <a:rPr lang="en-US" dirty="0">
                <a:sym typeface="Symbol"/>
              </a:rPr>
              <a:t>.</a:t>
            </a:r>
          </a:p>
          <a:p>
            <a:pPr lvl="1" indent="-457200">
              <a:lnSpc>
                <a:spcPct val="80000"/>
              </a:lnSpc>
              <a:spcAft>
                <a:spcPts val="1200"/>
              </a:spcAft>
              <a:buNone/>
              <a:tabLst>
                <a:tab pos="228600" algn="l"/>
              </a:tabLst>
              <a:defRPr/>
            </a:pPr>
            <a:r>
              <a:rPr lang="en-US" dirty="0"/>
              <a:t>EVA =  </a:t>
            </a:r>
            <a:r>
              <a:rPr lang="el-GR" dirty="0"/>
              <a:t>Εκτίμηση του πραγματικού οικονομικού </a:t>
            </a:r>
          </a:p>
          <a:p>
            <a:pPr lvl="1" indent="-457200">
              <a:lnSpc>
                <a:spcPct val="80000"/>
              </a:lnSpc>
              <a:spcAft>
                <a:spcPts val="1200"/>
              </a:spcAft>
              <a:buNone/>
              <a:tabLst>
                <a:tab pos="228600" algn="l"/>
              </a:tabLst>
              <a:defRPr/>
            </a:pPr>
            <a:r>
              <a:rPr lang="el-GR" dirty="0"/>
              <a:t>           κέρδους μιάς επιχείρησης γιά ένα δεδομένο </a:t>
            </a:r>
          </a:p>
          <a:p>
            <a:pPr lvl="1" indent="-457200">
              <a:lnSpc>
                <a:spcPct val="80000"/>
              </a:lnSpc>
              <a:spcAft>
                <a:spcPts val="1200"/>
              </a:spcAft>
              <a:buNone/>
              <a:tabLst>
                <a:tab pos="228600" algn="l"/>
              </a:tabLst>
              <a:defRPr/>
            </a:pPr>
            <a:r>
              <a:rPr lang="el-GR" dirty="0"/>
              <a:t>           έτος</a:t>
            </a:r>
            <a:r>
              <a:rPr lang="en-US" dirty="0"/>
              <a:t>.</a:t>
            </a:r>
          </a:p>
          <a:p>
            <a:pPr marL="228600" lvl="1" indent="0">
              <a:lnSpc>
                <a:spcPct val="80000"/>
              </a:lnSpc>
              <a:spcAft>
                <a:spcPts val="1200"/>
              </a:spcAft>
              <a:buNone/>
              <a:tabLst>
                <a:tab pos="1485900" algn="l"/>
              </a:tabLst>
              <a:defRPr/>
            </a:pPr>
            <a:r>
              <a:rPr lang="el-GR" dirty="0"/>
              <a:t>ΚΠΤΦ</a:t>
            </a:r>
            <a:r>
              <a:rPr lang="en-US" dirty="0"/>
              <a:t>(1 </a:t>
            </a:r>
            <a:r>
              <a:rPr lang="en-US" dirty="0">
                <a:sym typeface="Symbol"/>
              </a:rPr>
              <a:t>– </a:t>
            </a:r>
            <a:r>
              <a:rPr lang="el-GR" dirty="0">
                <a:sym typeface="Symbol"/>
              </a:rPr>
              <a:t>ΦΣ</a:t>
            </a:r>
            <a:r>
              <a:rPr lang="en-US" dirty="0">
                <a:sym typeface="Symbol"/>
              </a:rPr>
              <a:t>)–(</a:t>
            </a:r>
            <a:r>
              <a:rPr lang="el-GR" dirty="0">
                <a:sym typeface="Symbol"/>
              </a:rPr>
              <a:t>Συνολικό επενδεδυμένο κεφάλαιο</a:t>
            </a:r>
            <a:r>
              <a:rPr lang="en-US" dirty="0">
                <a:sym typeface="Symbol"/>
              </a:rPr>
              <a:t> </a:t>
            </a:r>
            <a:r>
              <a:rPr lang="en-US" dirty="0">
                <a:sym typeface="Symbol" panose="05050102010706020507" pitchFamily="18" charset="2"/>
              </a:rPr>
              <a:t> </a:t>
            </a:r>
            <a:r>
              <a:rPr lang="el-GR" dirty="0">
                <a:sym typeface="Symbol" panose="05050102010706020507" pitchFamily="18" charset="2"/>
              </a:rPr>
              <a:t>  </a:t>
            </a:r>
          </a:p>
          <a:p>
            <a:pPr marL="228600" lvl="1" indent="0">
              <a:lnSpc>
                <a:spcPct val="80000"/>
              </a:lnSpc>
              <a:spcAft>
                <a:spcPts val="1200"/>
              </a:spcAft>
              <a:buNone/>
              <a:tabLst>
                <a:tab pos="1485900" algn="l"/>
              </a:tabLst>
              <a:defRPr/>
            </a:pPr>
            <a:r>
              <a:rPr lang="el-GR" dirty="0">
                <a:sym typeface="Symbol" panose="05050102010706020507" pitchFamily="18" charset="2"/>
              </a:rPr>
              <a:t>Κόστος κεφαλαίου μετά από φόρους</a:t>
            </a:r>
            <a:r>
              <a:rPr lang="en-US" dirty="0">
                <a:sym typeface="Symbol" panose="05050102010706020507" pitchFamily="18" charset="2"/>
              </a:rPr>
              <a:t>)</a:t>
            </a:r>
            <a:endParaRPr lang="en-US" dirty="0"/>
          </a:p>
          <a:p>
            <a:endParaRPr lang="en-US" dirty="0"/>
          </a:p>
        </p:txBody>
      </p:sp>
      <p:sp>
        <p:nvSpPr>
          <p:cNvPr id="4" name="Title 3"/>
          <p:cNvSpPr>
            <a:spLocks noGrp="1"/>
          </p:cNvSpPr>
          <p:nvPr>
            <p:ph type="title"/>
          </p:nvPr>
        </p:nvSpPr>
        <p:spPr/>
        <p:txBody>
          <a:bodyPr>
            <a:normAutofit fontScale="90000"/>
          </a:bodyPr>
          <a:lstStyle/>
          <a:p>
            <a:r>
              <a:rPr lang="el-GR" dirty="0"/>
              <a:t>Μέτρα Απόδοσης για την Αξιολόγηση των Διευθυντών</a:t>
            </a:r>
            <a:endParaRPr lang="en-US" dirty="0"/>
          </a:p>
        </p:txBody>
      </p:sp>
    </p:spTree>
    <p:extLst>
      <p:ext uri="{BB962C8B-B14F-4D97-AF65-F5344CB8AC3E}">
        <p14:creationId xmlns:p14="http://schemas.microsoft.com/office/powerpoint/2010/main" val="319491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descr="Calculation to find out the MVA in 2018 and 2017."/>
          <p:cNvSpPr>
            <a:spLocks noGrp="1" noChangeArrowheads="1"/>
          </p:cNvSpPr>
          <p:nvPr>
            <p:ph idx="1"/>
          </p:nvPr>
        </p:nvSpPr>
        <p:spPr/>
        <p:txBody>
          <a:bodyPr/>
          <a:lstStyle/>
          <a:p>
            <a:pPr marL="0" indent="0" eaLnBrk="1" hangingPunct="1">
              <a:spcBef>
                <a:spcPct val="0"/>
              </a:spcBef>
              <a:buFont typeface="Wingdings" pitchFamily="2" charset="2"/>
              <a:buNone/>
              <a:tabLst>
                <a:tab pos="1028700" algn="l"/>
              </a:tabLst>
            </a:pPr>
            <a:r>
              <a:rPr lang="en-US" dirty="0"/>
              <a:t>MVA</a:t>
            </a:r>
            <a:r>
              <a:rPr lang="en-US" baseline="-25000" dirty="0"/>
              <a:t>18</a:t>
            </a:r>
            <a:r>
              <a:rPr lang="en-US" dirty="0"/>
              <a:t>	= ($2</a:t>
            </a:r>
            <a:r>
              <a:rPr lang="el-GR" dirty="0"/>
              <a:t>,</a:t>
            </a:r>
            <a:r>
              <a:rPr lang="en-US" dirty="0"/>
              <a:t>25 x 100</a:t>
            </a:r>
            <a:r>
              <a:rPr lang="el-GR" dirty="0"/>
              <a:t>.</a:t>
            </a:r>
            <a:r>
              <a:rPr lang="en-US" dirty="0"/>
              <a:t>000) – $492</a:t>
            </a:r>
            <a:r>
              <a:rPr lang="el-GR" dirty="0"/>
              <a:t>.</a:t>
            </a:r>
            <a:r>
              <a:rPr lang="en-US" dirty="0"/>
              <a:t>592</a:t>
            </a:r>
          </a:p>
          <a:p>
            <a:pPr marL="0" indent="0" eaLnBrk="1" hangingPunct="1">
              <a:spcBef>
                <a:spcPct val="0"/>
              </a:spcBef>
              <a:buFont typeface="Wingdings" pitchFamily="2" charset="2"/>
              <a:buNone/>
              <a:tabLst>
                <a:tab pos="1028700" algn="l"/>
              </a:tabLst>
            </a:pPr>
            <a:r>
              <a:rPr lang="en-US" dirty="0"/>
              <a:t>	= -$267</a:t>
            </a:r>
            <a:r>
              <a:rPr lang="el-GR" dirty="0"/>
              <a:t>.</a:t>
            </a:r>
            <a:r>
              <a:rPr lang="en-US" dirty="0"/>
              <a:t>592</a:t>
            </a:r>
          </a:p>
          <a:p>
            <a:pPr marL="0" indent="0" eaLnBrk="1" hangingPunct="1">
              <a:spcBef>
                <a:spcPct val="0"/>
              </a:spcBef>
              <a:buFont typeface="Wingdings" pitchFamily="2" charset="2"/>
              <a:buNone/>
              <a:tabLst>
                <a:tab pos="1028700" algn="l"/>
              </a:tabLst>
            </a:pPr>
            <a:endParaRPr lang="en-US" dirty="0"/>
          </a:p>
          <a:p>
            <a:pPr marL="0" indent="0" eaLnBrk="1" hangingPunct="1">
              <a:spcBef>
                <a:spcPct val="0"/>
              </a:spcBef>
              <a:buFont typeface="Wingdings" pitchFamily="2" charset="2"/>
              <a:buNone/>
              <a:tabLst>
                <a:tab pos="1028700" algn="l"/>
              </a:tabLst>
            </a:pPr>
            <a:r>
              <a:rPr lang="en-US" dirty="0"/>
              <a:t>MVA</a:t>
            </a:r>
            <a:r>
              <a:rPr lang="en-US" baseline="-25000" dirty="0"/>
              <a:t>17</a:t>
            </a:r>
            <a:r>
              <a:rPr lang="en-US" dirty="0"/>
              <a:t>	= ($8</a:t>
            </a:r>
            <a:r>
              <a:rPr lang="el-GR" dirty="0"/>
              <a:t>,</a:t>
            </a:r>
            <a:r>
              <a:rPr lang="en-US" dirty="0"/>
              <a:t>50 x 100</a:t>
            </a:r>
            <a:r>
              <a:rPr lang="el-GR" dirty="0"/>
              <a:t>.</a:t>
            </a:r>
            <a:r>
              <a:rPr lang="en-US" dirty="0"/>
              <a:t>000) – $663</a:t>
            </a:r>
            <a:r>
              <a:rPr lang="el-GR" dirty="0"/>
              <a:t>.</a:t>
            </a:r>
            <a:r>
              <a:rPr lang="en-US" dirty="0"/>
              <a:t>768</a:t>
            </a:r>
          </a:p>
          <a:p>
            <a:pPr marL="0" indent="0" eaLnBrk="1" hangingPunct="1">
              <a:spcBef>
                <a:spcPct val="0"/>
              </a:spcBef>
              <a:buFont typeface="Wingdings" pitchFamily="2" charset="2"/>
              <a:buNone/>
              <a:tabLst>
                <a:tab pos="1028700" algn="l"/>
              </a:tabLst>
            </a:pPr>
            <a:r>
              <a:rPr lang="en-US" dirty="0"/>
              <a:t>	= $186</a:t>
            </a:r>
            <a:r>
              <a:rPr lang="el-GR" dirty="0"/>
              <a:t>.</a:t>
            </a:r>
            <a:r>
              <a:rPr lang="en-US" dirty="0"/>
              <a:t>232</a:t>
            </a:r>
          </a:p>
          <a:p>
            <a:pPr marL="0" indent="0" eaLnBrk="1" hangingPunct="1">
              <a:spcBef>
                <a:spcPct val="0"/>
              </a:spcBef>
              <a:buFont typeface="Wingdings" pitchFamily="2" charset="2"/>
              <a:buNone/>
              <a:tabLst>
                <a:tab pos="1028700" algn="l"/>
              </a:tabLst>
            </a:pPr>
            <a:endParaRPr lang="en-US" dirty="0"/>
          </a:p>
          <a:p>
            <a:pPr marL="0" indent="0" eaLnBrk="1" hangingPunct="1">
              <a:spcBef>
                <a:spcPct val="0"/>
              </a:spcBef>
              <a:buFont typeface="Wingdings" pitchFamily="2" charset="2"/>
              <a:buNone/>
              <a:tabLst>
                <a:tab pos="1028700" algn="l"/>
              </a:tabLst>
            </a:pPr>
            <a:r>
              <a:rPr lang="el-GR" dirty="0"/>
              <a:t>Ο πλούτος του μετόχου έχει καταστραφεί</a:t>
            </a:r>
            <a:r>
              <a:rPr lang="en-US" dirty="0"/>
              <a:t>!</a:t>
            </a:r>
          </a:p>
        </p:txBody>
      </p:sp>
      <p:sp>
        <p:nvSpPr>
          <p:cNvPr id="2" name="Title 1"/>
          <p:cNvSpPr>
            <a:spLocks noGrp="1"/>
          </p:cNvSpPr>
          <p:nvPr>
            <p:ph type="title"/>
          </p:nvPr>
        </p:nvSpPr>
        <p:spPr/>
        <p:txBody>
          <a:bodyPr>
            <a:normAutofit/>
          </a:bodyPr>
          <a:lstStyle/>
          <a:p>
            <a:r>
              <a:rPr lang="el-GR" dirty="0"/>
              <a:t>Ποιά ήταν η </a:t>
            </a:r>
            <a:r>
              <a:rPr lang="en-US" dirty="0"/>
              <a:t>MVA</a:t>
            </a:r>
            <a:r>
              <a:rPr lang="el-GR" dirty="0"/>
              <a:t> της</a:t>
            </a:r>
            <a:r>
              <a:rPr lang="en-US" dirty="0"/>
              <a:t> </a:t>
            </a:r>
            <a:r>
              <a:rPr lang="en-US" dirty="0" err="1"/>
              <a:t>D’Leon</a:t>
            </a:r>
            <a:r>
              <a:rPr lang="en-US" dirty="0"/>
              <a:t> </a:t>
            </a:r>
            <a:r>
              <a:rPr lang="el-GR" dirty="0"/>
              <a:t>το</a:t>
            </a:r>
            <a:r>
              <a:rPr lang="en-US" dirty="0"/>
              <a:t> 2018 </a:t>
            </a:r>
            <a:r>
              <a:rPr lang="el-GR" dirty="0"/>
              <a:t>και</a:t>
            </a:r>
            <a:r>
              <a:rPr lang="en-US" dirty="0"/>
              <a:t> 2017?</a:t>
            </a:r>
          </a:p>
        </p:txBody>
      </p:sp>
    </p:spTree>
    <p:extLst>
      <p:ext uri="{BB962C8B-B14F-4D97-AF65-F5344CB8AC3E}">
        <p14:creationId xmlns:p14="http://schemas.microsoft.com/office/powerpoint/2010/main" val="32379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dirty="0"/>
              <a:t>Επισκόπηση</a:t>
            </a:r>
            <a:endParaRPr lang="en-US" dirty="0"/>
          </a:p>
        </p:txBody>
      </p:sp>
      <p:sp>
        <p:nvSpPr>
          <p:cNvPr id="7" name="Text Placeholder 6"/>
          <p:cNvSpPr>
            <a:spLocks noGrp="1"/>
          </p:cNvSpPr>
          <p:nvPr>
            <p:ph type="body" sz="quarter" idx="15"/>
          </p:nvPr>
        </p:nvSpPr>
        <p:spPr/>
        <p:txBody>
          <a:bodyPr/>
          <a:lstStyle/>
          <a:p>
            <a:r>
              <a:rPr lang="el-GR" dirty="0">
                <a:effectLst>
                  <a:outerShdw blurRad="38100" dist="38100" dir="2700000" algn="tl">
                    <a:srgbClr val="000000">
                      <a:alpha val="43137"/>
                    </a:srgbClr>
                  </a:outerShdw>
                </a:effectLst>
              </a:rPr>
              <a:t>Κατάσταση Ταμειακών Ροών</a:t>
            </a:r>
            <a:endParaRPr lang="en-US" dirty="0">
              <a:effectLst>
                <a:outerShdw blurRad="38100" dist="38100" dir="2700000" algn="tl">
                  <a:srgbClr val="000000">
                    <a:alpha val="43137"/>
                  </a:srgbClr>
                </a:outerShdw>
              </a:effectLst>
            </a:endParaRPr>
          </a:p>
        </p:txBody>
      </p:sp>
      <p:sp>
        <p:nvSpPr>
          <p:cNvPr id="3" name="Text Placeholder 2"/>
          <p:cNvSpPr>
            <a:spLocks noGrp="1"/>
          </p:cNvSpPr>
          <p:nvPr>
            <p:ph type="body" sz="quarter" idx="11"/>
          </p:nvPr>
        </p:nvSpPr>
        <p:spPr/>
        <p:txBody>
          <a:bodyPr/>
          <a:lstStyle/>
          <a:p>
            <a:r>
              <a:rPr lang="el-GR" dirty="0">
                <a:effectLst>
                  <a:outerShdw blurRad="38100" dist="38100" dir="2700000" algn="tl">
                    <a:srgbClr val="000000">
                      <a:alpha val="43137"/>
                    </a:srgbClr>
                  </a:outerShdw>
                </a:effectLst>
              </a:rPr>
              <a:t>Κατάσταση Αποτελεσμάτων Χρήσεως</a:t>
            </a:r>
            <a:endParaRPr lang="en-US" dirty="0">
              <a:effectLst>
                <a:outerShdw blurRad="38100" dist="38100" dir="2700000" algn="tl">
                  <a:srgbClr val="000000">
                    <a:alpha val="43137"/>
                  </a:srgbClr>
                </a:outerShdw>
              </a:effectLst>
            </a:endParaRPr>
          </a:p>
        </p:txBody>
      </p:sp>
      <p:sp>
        <p:nvSpPr>
          <p:cNvPr id="4" name="Text Placeholder 3"/>
          <p:cNvSpPr>
            <a:spLocks noGrp="1"/>
          </p:cNvSpPr>
          <p:nvPr>
            <p:ph type="body" sz="quarter" idx="12"/>
          </p:nvPr>
        </p:nvSpPr>
        <p:spPr/>
        <p:txBody>
          <a:bodyPr/>
          <a:lstStyle/>
          <a:p>
            <a:r>
              <a:rPr lang="el-GR" dirty="0">
                <a:effectLst>
                  <a:outerShdw blurRad="38100" dist="38100" dir="2700000" algn="tl">
                    <a:srgbClr val="000000">
                      <a:alpha val="43137"/>
                    </a:srgbClr>
                  </a:outerShdw>
                </a:effectLst>
              </a:rPr>
              <a:t>Ισολογισμός</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sz="quarter" idx="13"/>
          </p:nvPr>
        </p:nvSpPr>
        <p:spPr/>
        <p:txBody>
          <a:bodyPr/>
          <a:lstStyle/>
          <a:p>
            <a:r>
              <a:rPr lang="el-GR" dirty="0">
                <a:effectLst>
                  <a:outerShdw blurRad="38100" dist="38100" dir="2700000" algn="tl">
                    <a:srgbClr val="000000">
                      <a:alpha val="43137"/>
                    </a:srgbClr>
                  </a:outerShdw>
                </a:effectLst>
              </a:rPr>
              <a:t>Βασικές Χρηματοοικονομικές Καταστάσεις</a:t>
            </a:r>
            <a:endParaRPr lang="en-US" dirty="0">
              <a:effectLst>
                <a:outerShdw blurRad="38100" dist="38100" dir="2700000" algn="tl">
                  <a:srgbClr val="000000">
                    <a:alpha val="43137"/>
                  </a:srgbClr>
                </a:outerShdw>
              </a:effectLst>
            </a:endParaRPr>
          </a:p>
        </p:txBody>
      </p:sp>
      <p:sp>
        <p:nvSpPr>
          <p:cNvPr id="6" name="Text Placeholder 5"/>
          <p:cNvSpPr>
            <a:spLocks noGrp="1"/>
          </p:cNvSpPr>
          <p:nvPr>
            <p:ph type="body" sz="quarter" idx="14"/>
          </p:nvPr>
        </p:nvSpPr>
        <p:spPr/>
        <p:txBody>
          <a:bodyPr>
            <a:normAutofit fontScale="85000" lnSpcReduction="20000"/>
          </a:bodyPr>
          <a:lstStyle/>
          <a:p>
            <a:r>
              <a:rPr lang="el-GR" dirty="0">
                <a:effectLst>
                  <a:outerShdw blurRad="38100" dist="38100" dir="2700000" algn="tl">
                    <a:srgbClr val="000000">
                      <a:alpha val="43137"/>
                    </a:srgbClr>
                  </a:outerShdw>
                </a:effectLst>
              </a:rPr>
              <a:t>Κατάσταση Μεταβολής Περιουσιακής Θέσεως των Μετόχων</a:t>
            </a:r>
            <a:endParaRPr lang="en-US" dirty="0">
              <a:effectLst>
                <a:outerShdw blurRad="38100" dist="38100" dir="2700000" algn="tl">
                  <a:srgbClr val="000000">
                    <a:alpha val="43137"/>
                  </a:srgbClr>
                </a:outerShdw>
              </a:effectLst>
            </a:endParaRPr>
          </a:p>
        </p:txBody>
      </p:sp>
      <p:sp>
        <p:nvSpPr>
          <p:cNvPr id="2" name="Text Placeholder 1"/>
          <p:cNvSpPr>
            <a:spLocks noGrp="1"/>
          </p:cNvSpPr>
          <p:nvPr>
            <p:ph type="body" sz="quarter" idx="16"/>
          </p:nvPr>
        </p:nvSpPr>
        <p:spPr/>
        <p:txBody>
          <a:bodyPr/>
          <a:lstStyle/>
          <a:p>
            <a:r>
              <a:rPr lang="el-GR" dirty="0">
                <a:effectLst>
                  <a:outerShdw blurRad="38100" dist="38100" dir="2700000" algn="tl">
                    <a:srgbClr val="000000">
                      <a:alpha val="43137"/>
                    </a:srgbClr>
                  </a:outerShdw>
                </a:effectLst>
              </a:rPr>
              <a:t>Ομοσπονδιακό Σύστημα Φορολογίας</a:t>
            </a:r>
            <a:endParaRPr lang="en-US" dirty="0">
              <a:effectLst>
                <a:outerShdw blurRad="38100" dist="38100" dir="2700000" algn="tl">
                  <a:srgbClr val="000000">
                    <a:alpha val="43137"/>
                  </a:srgbClr>
                </a:outerShdw>
              </a:effectLst>
            </a:endParaRPr>
          </a:p>
        </p:txBody>
      </p:sp>
      <p:sp>
        <p:nvSpPr>
          <p:cNvPr id="8" name="Text Placeholder 7"/>
          <p:cNvSpPr>
            <a:spLocks noGrp="1"/>
          </p:cNvSpPr>
          <p:nvPr>
            <p:ph type="body" sz="quarter" idx="17"/>
          </p:nvPr>
        </p:nvSpPr>
        <p:spPr/>
        <p:txBody>
          <a:bodyPr/>
          <a:lstStyle/>
          <a:p>
            <a:r>
              <a:rPr lang="el-GR" dirty="0">
                <a:effectLst>
                  <a:outerShdw blurRad="38100" dist="38100" dir="2700000" algn="tl">
                    <a:srgbClr val="000000">
                      <a:alpha val="43137"/>
                    </a:srgbClr>
                  </a:outerShdw>
                </a:effectLst>
              </a:rPr>
              <a:t>Ελεύθερες Ταμειακές Ροές</a:t>
            </a:r>
            <a:r>
              <a:rPr lang="en-US" dirty="0">
                <a:effectLst>
                  <a:outerShdw blurRad="38100" dist="38100" dir="2700000" algn="tl">
                    <a:srgbClr val="000000">
                      <a:alpha val="43137"/>
                    </a:srgbClr>
                  </a:outerShdw>
                </a:effectLst>
              </a:rPr>
              <a:t>, EVA </a:t>
            </a:r>
            <a:r>
              <a:rPr lang="el-GR" dirty="0">
                <a:effectLst>
                  <a:outerShdw blurRad="38100" dist="38100" dir="2700000" algn="tl">
                    <a:srgbClr val="000000">
                      <a:alpha val="43137"/>
                    </a:srgbClr>
                  </a:outerShdw>
                </a:effectLst>
              </a:rPr>
              <a:t>και</a:t>
            </a:r>
            <a:r>
              <a:rPr lang="en-US" dirty="0">
                <a:effectLst>
                  <a:outerShdw blurRad="38100" dist="38100" dir="2700000" algn="tl">
                    <a:srgbClr val="000000">
                      <a:alpha val="43137"/>
                    </a:srgbClr>
                  </a:outerShdw>
                </a:effectLst>
              </a:rPr>
              <a:t> MVA</a:t>
            </a:r>
          </a:p>
        </p:txBody>
      </p:sp>
    </p:spTree>
    <p:extLst>
      <p:ext uri="{BB962C8B-B14F-4D97-AF65-F5344CB8AC3E}">
        <p14:creationId xmlns:p14="http://schemas.microsoft.com/office/powerpoint/2010/main" val="336070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Ποιά είναι η σχέση μεταξύ</a:t>
            </a:r>
            <a:r>
              <a:rPr lang="en-US" dirty="0"/>
              <a:t> EVA </a:t>
            </a:r>
            <a:r>
              <a:rPr lang="el-GR" dirty="0"/>
              <a:t>και</a:t>
            </a:r>
            <a:r>
              <a:rPr lang="en-US" dirty="0"/>
              <a:t> MVA;</a:t>
            </a:r>
          </a:p>
        </p:txBody>
      </p:sp>
      <p:graphicFrame>
        <p:nvGraphicFramePr>
          <p:cNvPr id="4" name="Content Placeholder 2" descr="Three textboxes showing the relationship between EVA and MVA."/>
          <p:cNvGraphicFramePr>
            <a:graphicFrameLocks noGrp="1"/>
          </p:cNvGraphicFramePr>
          <p:nvPr>
            <p:ph sz="quarter" idx="4294967295"/>
            <p:extLst>
              <p:ext uri="{D42A27DB-BD31-4B8C-83A1-F6EECF244321}">
                <p14:modId xmlns:p14="http://schemas.microsoft.com/office/powerpoint/2010/main" val="694189877"/>
              </p:ext>
            </p:extLst>
          </p:nvPr>
        </p:nvGraphicFramePr>
        <p:xfrm>
          <a:off x="1571624" y="1510715"/>
          <a:ext cx="6000750" cy="4764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915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l-GR" dirty="0"/>
              <a:t>Μάλλον όχι</a:t>
            </a:r>
            <a:r>
              <a:rPr lang="en-US" dirty="0"/>
              <a:t>.</a:t>
            </a:r>
          </a:p>
          <a:p>
            <a:pPr lvl="0"/>
            <a:r>
              <a:rPr lang="el-GR" dirty="0"/>
              <a:t>Οι πληρωτέοι λογαριασμοί αυξήθηκαν</a:t>
            </a:r>
            <a:r>
              <a:rPr lang="en-US" dirty="0"/>
              <a:t> 260%, </a:t>
            </a:r>
            <a:r>
              <a:rPr lang="el-GR" dirty="0"/>
              <a:t>κατά τη διάρκεια του προηγούμενου έτους</a:t>
            </a:r>
            <a:r>
              <a:rPr lang="en-US" dirty="0"/>
              <a:t>,</a:t>
            </a:r>
            <a:r>
              <a:rPr lang="el-GR" dirty="0"/>
              <a:t>ενώ οι πωλήσεις αυξήθηκαν μόνο</a:t>
            </a:r>
            <a:r>
              <a:rPr lang="en-US" dirty="0"/>
              <a:t> 76%.</a:t>
            </a:r>
          </a:p>
          <a:p>
            <a:pPr lvl="0"/>
            <a:r>
              <a:rPr lang="el-GR" dirty="0"/>
              <a:t>Εάν αυτό συνεχισθεί</a:t>
            </a:r>
            <a:r>
              <a:rPr lang="en-US" dirty="0"/>
              <a:t>, </a:t>
            </a:r>
            <a:r>
              <a:rPr lang="el-GR" dirty="0"/>
              <a:t>οι προμηθευτές της</a:t>
            </a:r>
            <a:r>
              <a:rPr lang="en-US" dirty="0"/>
              <a:t> </a:t>
            </a:r>
            <a:r>
              <a:rPr lang="en-US" dirty="0" err="1"/>
              <a:t>D’Leon</a:t>
            </a:r>
            <a:r>
              <a:rPr lang="el-GR" dirty="0"/>
              <a:t> θα διακόψουν τη πίστωση</a:t>
            </a:r>
            <a:r>
              <a:rPr lang="en-US" dirty="0"/>
              <a:t>.</a:t>
            </a:r>
          </a:p>
          <a:p>
            <a:endParaRPr lang="en-US" dirty="0"/>
          </a:p>
        </p:txBody>
      </p:sp>
      <p:sp>
        <p:nvSpPr>
          <p:cNvPr id="2" name="Title 1"/>
          <p:cNvSpPr>
            <a:spLocks noGrp="1"/>
          </p:cNvSpPr>
          <p:nvPr>
            <p:ph type="title"/>
          </p:nvPr>
        </p:nvSpPr>
        <p:spPr/>
        <p:txBody>
          <a:bodyPr>
            <a:normAutofit fontScale="90000"/>
          </a:bodyPr>
          <a:lstStyle/>
          <a:p>
            <a:r>
              <a:rPr lang="el-GR" dirty="0"/>
              <a:t>Πληρώνει η</a:t>
            </a:r>
            <a:r>
              <a:rPr lang="en-US" dirty="0"/>
              <a:t> </a:t>
            </a:r>
            <a:r>
              <a:rPr lang="en-US" dirty="0" err="1"/>
              <a:t>D’Leon</a:t>
            </a:r>
            <a:r>
              <a:rPr lang="el-GR" dirty="0"/>
              <a:t> τους προμηθευτές της στην ώρα τους</a:t>
            </a:r>
            <a:r>
              <a:rPr lang="en-US" dirty="0"/>
              <a:t>;</a:t>
            </a:r>
            <a:r>
              <a:rPr lang="el-GR" dirty="0"/>
              <a:t> </a:t>
            </a:r>
            <a:r>
              <a:rPr lang="en-US" dirty="0"/>
              <a:t> </a:t>
            </a:r>
          </a:p>
        </p:txBody>
      </p:sp>
    </p:spTree>
    <p:extLst>
      <p:ext uri="{BB962C8B-B14F-4D97-AF65-F5344CB8AC3E}">
        <p14:creationId xmlns:p14="http://schemas.microsoft.com/office/powerpoint/2010/main" val="18218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l-GR" dirty="0"/>
              <a:t>Η Περίπτωση της </a:t>
            </a:r>
            <a:r>
              <a:rPr lang="en-US" dirty="0" err="1"/>
              <a:t>D’Leon</a:t>
            </a:r>
            <a:endParaRPr lang="en-US" dirty="0"/>
          </a:p>
        </p:txBody>
      </p:sp>
      <p:sp>
        <p:nvSpPr>
          <p:cNvPr id="2" name="Content Placeholder 1"/>
          <p:cNvSpPr>
            <a:spLocks noGrp="1"/>
          </p:cNvSpPr>
          <p:nvPr>
            <p:ph idx="4294967295"/>
          </p:nvPr>
        </p:nvSpPr>
        <p:spPr>
          <a:xfrm>
            <a:off x="1292766" y="3857960"/>
            <a:ext cx="6875462" cy="2033588"/>
          </a:xfrm>
          <a:prstGeom prst="rect">
            <a:avLst/>
          </a:prstGeom>
        </p:spPr>
        <p:txBody>
          <a:bodyPr/>
          <a:lstStyle/>
          <a:p>
            <a:pPr marL="0" indent="0">
              <a:buNone/>
            </a:pPr>
            <a:r>
              <a:rPr lang="el-GR" sz="2000" dirty="0">
                <a:latin typeface="Verdana" panose="020B0604030504040204" pitchFamily="34" charset="0"/>
                <a:ea typeface="Verdana" panose="020B0604030504040204" pitchFamily="34" charset="0"/>
                <a:cs typeface="Verdana" panose="020B0604030504040204" pitchFamily="34" charset="0"/>
              </a:rPr>
              <a:t>Όχι</a:t>
            </a:r>
            <a:r>
              <a:rPr lang="en-US" sz="2000" dirty="0">
                <a:latin typeface="Verdana" panose="020B0604030504040204" pitchFamily="34" charset="0"/>
                <a:ea typeface="Verdana" panose="020B0604030504040204" pitchFamily="34" charset="0"/>
                <a:cs typeface="Verdana" panose="020B0604030504040204" pitchFamily="34" charset="0"/>
              </a:rPr>
              <a:t>.</a:t>
            </a:r>
            <a:r>
              <a:rPr lang="el-GR" sz="2000" dirty="0">
                <a:latin typeface="Verdana" panose="020B0604030504040204" pitchFamily="34" charset="0"/>
                <a:ea typeface="Verdana" panose="020B0604030504040204" pitchFamily="34" charset="0"/>
                <a:cs typeface="Verdana" panose="020B0604030504040204" pitchFamily="34" charset="0"/>
              </a:rPr>
              <a:t>Το αρνητικό λειτουργικό κέρδος μετά τη φορολογία και η μείωση της θέσης σε μετρητά δείχνει ότι η </a:t>
            </a:r>
            <a:r>
              <a:rPr lang="en-US" sz="2000" dirty="0" err="1">
                <a:latin typeface="Verdana" panose="020B0604030504040204" pitchFamily="34" charset="0"/>
                <a:ea typeface="Verdana" panose="020B0604030504040204" pitchFamily="34" charset="0"/>
                <a:cs typeface="Verdana" panose="020B0604030504040204" pitchFamily="34" charset="0"/>
              </a:rPr>
              <a:t>D’Leon</a:t>
            </a:r>
            <a:r>
              <a:rPr lang="el-GR" sz="2000" dirty="0">
                <a:latin typeface="Verdana" panose="020B0604030504040204" pitchFamily="34" charset="0"/>
                <a:ea typeface="Verdana" panose="020B0604030504040204" pitchFamily="34" charset="0"/>
                <a:cs typeface="Verdana" panose="020B0604030504040204" pitchFamily="34" charset="0"/>
              </a:rPr>
              <a:t> ξοδεύει περισσότερα για τις δραστηριότητές της απ’ότι αναλαμβάνει.</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grpSp>
        <p:nvGrpSpPr>
          <p:cNvPr id="9" name="Group 8" descr="Question 3 regarding D'Leon's Case: Does it appear that D'Leon's sales prices exceeds its cost per unit sold?"/>
          <p:cNvGrpSpPr/>
          <p:nvPr/>
        </p:nvGrpSpPr>
        <p:grpSpPr>
          <a:xfrm>
            <a:off x="795858" y="1618649"/>
            <a:ext cx="7552284" cy="1805685"/>
            <a:chOff x="758536" y="1506682"/>
            <a:chExt cx="7552284" cy="2220575"/>
          </a:xfrm>
        </p:grpSpPr>
        <p:sp>
          <p:nvSpPr>
            <p:cNvPr id="10" name="Rectangle 9"/>
            <p:cNvSpPr/>
            <p:nvPr/>
          </p:nvSpPr>
          <p:spPr>
            <a:xfrm>
              <a:off x="758536" y="1506682"/>
              <a:ext cx="7552284" cy="2220575"/>
            </a:xfrm>
            <a:prstGeom prst="rect">
              <a:avLst/>
            </a:prstGeom>
            <a:solidFill>
              <a:srgbClr val="7F7F7F"/>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820881" y="1610591"/>
              <a:ext cx="7427593" cy="2036618"/>
            </a:xfrm>
            <a:prstGeom prst="roundRect">
              <a:avLst/>
            </a:prstGeom>
            <a:solidFill>
              <a:srgbClr val="343F52"/>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372961" y="2143851"/>
              <a:ext cx="6640429" cy="1362579"/>
            </a:xfrm>
            <a:prstGeom prst="rect">
              <a:avLst/>
            </a:prstGeom>
            <a:noFill/>
          </p:spPr>
          <p:txBody>
            <a:bodyPr wrap="square" rtlCol="0">
              <a:spAutoFit/>
            </a:bodyPr>
            <a:lstStyle/>
            <a:p>
              <a:r>
                <a:rPr lang="el-GR" sz="2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Μήπως φαίνεται ότι η τιμή πώλησης της </a:t>
              </a:r>
              <a:r>
                <a:rPr lang="en-US" sz="2200" dirty="0" err="1">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D’Leon</a:t>
              </a:r>
              <a:r>
                <a:rPr lang="el-GR" sz="2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υπερβαίνει το κόστος ανά μονάδα πώλησης</a:t>
              </a:r>
              <a:r>
                <a:rPr lang="en-US" sz="2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a:t>
              </a:r>
            </a:p>
          </p:txBody>
        </p:sp>
      </p:grpSp>
    </p:spTree>
    <p:extLst>
      <p:ext uri="{BB962C8B-B14F-4D97-AF65-F5344CB8AC3E}">
        <p14:creationId xmlns:p14="http://schemas.microsoft.com/office/powerpoint/2010/main" val="43054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452" y="3123027"/>
            <a:ext cx="8243668" cy="3488787"/>
          </a:xfrm>
        </p:spPr>
        <p:txBody>
          <a:bodyPr/>
          <a:lstStyle/>
          <a:p>
            <a:pPr marL="0" indent="0">
              <a:spcBef>
                <a:spcPct val="0"/>
              </a:spcBef>
              <a:buNone/>
            </a:pPr>
            <a:r>
              <a:rPr lang="el-GR" sz="1950" dirty="0"/>
              <a:t>Εάν οι ανταγωνιστές ταιριάζουν με τους όρους και οι πωλήσεις παραμένουν σταθερές</a:t>
            </a:r>
            <a:r>
              <a:rPr lang="en-US" sz="1950" dirty="0"/>
              <a:t>...</a:t>
            </a:r>
          </a:p>
          <a:p>
            <a:pPr lvl="1">
              <a:spcBef>
                <a:spcPct val="0"/>
              </a:spcBef>
            </a:pPr>
            <a:r>
              <a:rPr lang="el-GR" sz="1950" dirty="0">
                <a:sym typeface="Wingdings" pitchFamily="2" charset="2"/>
              </a:rPr>
              <a:t>Οι εισπρακτέοι λογαριασμοί θα</a:t>
            </a:r>
            <a:r>
              <a:rPr lang="en-US" sz="1950" dirty="0">
                <a:sym typeface="Wingdings" pitchFamily="2" charset="2"/>
              </a:rPr>
              <a:t>.</a:t>
            </a:r>
            <a:endParaRPr lang="en-US" sz="1950" b="1" dirty="0">
              <a:latin typeface="Wingdings" pitchFamily="2" charset="2"/>
            </a:endParaRPr>
          </a:p>
          <a:p>
            <a:pPr lvl="1">
              <a:spcBef>
                <a:spcPct val="0"/>
              </a:spcBef>
            </a:pPr>
            <a:r>
              <a:rPr lang="el-GR" sz="1950" dirty="0"/>
              <a:t>Τα μετρητά θα</a:t>
            </a:r>
            <a:r>
              <a:rPr lang="en-US" sz="1950" dirty="0"/>
              <a:t> </a:t>
            </a:r>
            <a:r>
              <a:rPr lang="en-US" sz="1950" dirty="0">
                <a:sym typeface="Wingdings" pitchFamily="2" charset="2"/>
              </a:rPr>
              <a:t>.</a:t>
            </a:r>
            <a:endParaRPr lang="en-US" sz="1950" dirty="0"/>
          </a:p>
          <a:p>
            <a:pPr marL="0" indent="0">
              <a:spcBef>
                <a:spcPct val="0"/>
              </a:spcBef>
              <a:buNone/>
            </a:pPr>
            <a:r>
              <a:rPr lang="el-GR" sz="1950" dirty="0"/>
              <a:t>Εάν οι ανταγωνιστές δεν ταιριάζουν με τους όρους και οι πωλήσεις διπλασιασθούν</a:t>
            </a:r>
            <a:r>
              <a:rPr lang="en-US" sz="1950" dirty="0"/>
              <a:t>...</a:t>
            </a:r>
          </a:p>
          <a:p>
            <a:pPr lvl="1">
              <a:spcBef>
                <a:spcPct val="0"/>
              </a:spcBef>
            </a:pPr>
            <a:r>
              <a:rPr lang="el-GR" sz="1950" dirty="0"/>
              <a:t>Βραχυπρόθεσμα</a:t>
            </a:r>
            <a:r>
              <a:rPr lang="en-US" sz="1950" dirty="0"/>
              <a:t>:  </a:t>
            </a:r>
            <a:r>
              <a:rPr lang="el-GR" sz="1950" dirty="0"/>
              <a:t>Αποθέματα και πάγια</a:t>
            </a:r>
            <a:r>
              <a:rPr lang="en-US" sz="1950" dirty="0"/>
              <a:t> </a:t>
            </a:r>
            <a:r>
              <a:rPr lang="en-US" sz="1950" dirty="0">
                <a:sym typeface="Wingdings" pitchFamily="2" charset="2"/>
              </a:rPr>
              <a:t> </a:t>
            </a:r>
            <a:r>
              <a:rPr lang="el-GR" sz="1950" dirty="0">
                <a:sym typeface="Wingdings" pitchFamily="2" charset="2"/>
              </a:rPr>
              <a:t>για να καλύψουν</a:t>
            </a:r>
            <a:r>
              <a:rPr lang="en-US" sz="1950" dirty="0"/>
              <a:t> </a:t>
            </a:r>
            <a:r>
              <a:rPr lang="el-GR" sz="1950" dirty="0"/>
              <a:t>την αύξηση των πωλήσεων</a:t>
            </a:r>
            <a:r>
              <a:rPr lang="en-US" sz="1950" dirty="0"/>
              <a:t>.  </a:t>
            </a:r>
            <a:r>
              <a:rPr lang="el-GR" sz="1950" dirty="0"/>
              <a:t>Ε</a:t>
            </a:r>
            <a:r>
              <a:rPr lang="en-US" sz="1950" dirty="0"/>
              <a:t>/</a:t>
            </a:r>
            <a:r>
              <a:rPr lang="el-GR" sz="1950" dirty="0"/>
              <a:t>Λ</a:t>
            </a:r>
            <a:r>
              <a:rPr lang="en-US" sz="1950" dirty="0"/>
              <a:t> </a:t>
            </a:r>
            <a:r>
              <a:rPr lang="en-US" sz="1950" dirty="0">
                <a:sym typeface="Wingdings" pitchFamily="2" charset="2"/>
              </a:rPr>
              <a:t></a:t>
            </a:r>
            <a:r>
              <a:rPr lang="en-US" sz="1950" b="1" dirty="0"/>
              <a:t>, </a:t>
            </a:r>
            <a:r>
              <a:rPr lang="el-GR" sz="1950" dirty="0"/>
              <a:t>Μετρητά</a:t>
            </a:r>
            <a:r>
              <a:rPr lang="en-US" sz="1950" dirty="0"/>
              <a:t> </a:t>
            </a:r>
            <a:r>
              <a:rPr lang="en-US" sz="1950" dirty="0">
                <a:sym typeface="Wingdings" pitchFamily="2" charset="2"/>
              </a:rPr>
              <a:t></a:t>
            </a:r>
            <a:r>
              <a:rPr lang="en-US" sz="1950" dirty="0"/>
              <a:t>. </a:t>
            </a:r>
            <a:r>
              <a:rPr lang="el-GR" sz="1950" dirty="0"/>
              <a:t>Η εταιρεία θα πρέπει να ζητήσει πρόσθετη χρηματοδότηση</a:t>
            </a:r>
            <a:r>
              <a:rPr lang="en-US" sz="1950" dirty="0"/>
              <a:t>.</a:t>
            </a:r>
          </a:p>
          <a:p>
            <a:pPr lvl="1">
              <a:spcBef>
                <a:spcPct val="0"/>
              </a:spcBef>
            </a:pPr>
            <a:r>
              <a:rPr lang="el-GR" sz="1950" dirty="0"/>
              <a:t>Μακροπρόθεσμα</a:t>
            </a:r>
            <a:r>
              <a:rPr lang="en-US" sz="1950" dirty="0"/>
              <a:t>: </a:t>
            </a:r>
            <a:r>
              <a:rPr lang="el-GR" sz="1950" dirty="0"/>
              <a:t>Οι εισπράξεις αυξάνονται</a:t>
            </a:r>
            <a:r>
              <a:rPr lang="en-US" sz="1950" dirty="0"/>
              <a:t> </a:t>
            </a:r>
            <a:r>
              <a:rPr lang="el-GR" sz="1950" dirty="0"/>
              <a:t>και η ταμειακή θέση της εταιρείας θα βελτιωθεί.</a:t>
            </a:r>
            <a:endParaRPr lang="en-US" sz="1950" dirty="0"/>
          </a:p>
        </p:txBody>
      </p:sp>
      <p:sp>
        <p:nvSpPr>
          <p:cNvPr id="8" name="Title 7"/>
          <p:cNvSpPr>
            <a:spLocks noGrp="1"/>
          </p:cNvSpPr>
          <p:nvPr>
            <p:ph type="title"/>
          </p:nvPr>
        </p:nvSpPr>
        <p:spPr/>
        <p:txBody>
          <a:bodyPr>
            <a:normAutofit/>
          </a:bodyPr>
          <a:lstStyle/>
          <a:p>
            <a:r>
              <a:rPr lang="el-GR" dirty="0"/>
              <a:t>Η Περίπτωση της </a:t>
            </a:r>
            <a:r>
              <a:rPr lang="en-US" dirty="0" err="1"/>
              <a:t>D’Leon</a:t>
            </a:r>
            <a:endParaRPr lang="en-US" dirty="0"/>
          </a:p>
        </p:txBody>
      </p:sp>
      <p:grpSp>
        <p:nvGrpSpPr>
          <p:cNvPr id="4" name="Group 3" descr="Question 4 regarding D'Leon's Case: What if D'Leon's sales manager decided to offer 60-day credit terms to customers, rather than 30-day credit terms?"/>
          <p:cNvGrpSpPr/>
          <p:nvPr/>
        </p:nvGrpSpPr>
        <p:grpSpPr>
          <a:xfrm>
            <a:off x="795858" y="1310739"/>
            <a:ext cx="7552284" cy="1805685"/>
            <a:chOff x="758536" y="1506682"/>
            <a:chExt cx="7552284" cy="2220575"/>
          </a:xfrm>
          <a:effectLst>
            <a:outerShdw blurRad="50800" dist="38100" dir="2700000" algn="tl" rotWithShape="0">
              <a:prstClr val="black">
                <a:alpha val="40000"/>
              </a:prstClr>
            </a:outerShdw>
          </a:effectLst>
        </p:grpSpPr>
        <p:sp>
          <p:nvSpPr>
            <p:cNvPr id="5" name="Rectangle 4"/>
            <p:cNvSpPr/>
            <p:nvPr/>
          </p:nvSpPr>
          <p:spPr>
            <a:xfrm>
              <a:off x="758536" y="1506682"/>
              <a:ext cx="7552284" cy="2220575"/>
            </a:xfrm>
            <a:prstGeom prst="rect">
              <a:avLst/>
            </a:prstGeom>
            <a:solidFill>
              <a:srgbClr val="7F7F7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20881" y="1610591"/>
              <a:ext cx="7427593" cy="2036618"/>
            </a:xfrm>
            <a:prstGeom prst="roundRect">
              <a:avLst/>
            </a:prstGeom>
            <a:solidFill>
              <a:srgbClr val="343F52"/>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72961" y="1935679"/>
              <a:ext cx="6640429" cy="1778922"/>
            </a:xfrm>
            <a:prstGeom prst="rect">
              <a:avLst/>
            </a:prstGeom>
            <a:noFill/>
          </p:spPr>
          <p:txBody>
            <a:bodyPr wrap="square" rtlCol="0">
              <a:spAutoFit/>
            </a:bodyPr>
            <a:lstStyle/>
            <a:p>
              <a:r>
                <a:rPr lang="el-GR" sz="2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Τί θα συνέβαινε εάν ο διευθυντής πωλήσεων της </a:t>
              </a:r>
              <a:r>
                <a:rPr lang="en-US" sz="2200" dirty="0" err="1">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D’Leon</a:t>
              </a:r>
              <a:r>
                <a:rPr lang="el-GR" sz="2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αποφάσιζε να προσφέρει στους πελάτες όρους πίστωσης 60 ημερών και όχι όρους πίστωσης 30 ημερών</a:t>
              </a:r>
              <a:r>
                <a:rPr lang="en-US" sz="2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a:t>
              </a:r>
            </a:p>
          </p:txBody>
        </p:sp>
      </p:grpSp>
    </p:spTree>
    <p:extLst>
      <p:ext uri="{BB962C8B-B14F-4D97-AF65-F5344CB8AC3E}">
        <p14:creationId xmlns:p14="http://schemas.microsoft.com/office/powerpoint/2010/main" val="12208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descr="Two arrows showing how D'Leon financed its expansion. "/>
          <p:cNvSpPr>
            <a:spLocks noGrp="1"/>
          </p:cNvSpPr>
          <p:nvPr>
            <p:ph idx="1"/>
          </p:nvPr>
        </p:nvSpPr>
        <p:spPr>
          <a:prstGeom prst="rect">
            <a:avLst/>
          </a:prstGeom>
        </p:spPr>
        <p:txBody>
          <a:bodyPr/>
          <a:lstStyle/>
          <a:p>
            <a:r>
              <a:rPr lang="el-GR" dirty="0"/>
              <a:t>Η </a:t>
            </a:r>
            <a:r>
              <a:rPr lang="en-US" dirty="0" err="1"/>
              <a:t>D’Leon</a:t>
            </a:r>
            <a:r>
              <a:rPr lang="en-US" dirty="0"/>
              <a:t> </a:t>
            </a:r>
            <a:r>
              <a:rPr lang="el-GR" dirty="0"/>
              <a:t>χρηματοδότησε την επέκτασή της με εξωτερικά κεφάλαια</a:t>
            </a:r>
            <a:r>
              <a:rPr lang="en-US" dirty="0"/>
              <a:t>.</a:t>
            </a:r>
          </a:p>
          <a:p>
            <a:r>
              <a:rPr lang="el-GR" dirty="0"/>
              <a:t>Η </a:t>
            </a:r>
            <a:r>
              <a:rPr lang="en-US" dirty="0" err="1"/>
              <a:t>D’Leon</a:t>
            </a:r>
            <a:r>
              <a:rPr lang="en-US" dirty="0"/>
              <a:t> </a:t>
            </a:r>
            <a:r>
              <a:rPr lang="el-GR" dirty="0"/>
              <a:t>εξέδωσε μακροπρόθεσμο χρέος</a:t>
            </a:r>
            <a:r>
              <a:rPr lang="en-US" dirty="0"/>
              <a:t> </a:t>
            </a:r>
            <a:r>
              <a:rPr lang="el-GR" dirty="0"/>
              <a:t>το οποίο μείωσε τη χρηματοοικονομική της ισχύ</a:t>
            </a:r>
            <a:r>
              <a:rPr lang="en-US" dirty="0"/>
              <a:t> </a:t>
            </a:r>
            <a:r>
              <a:rPr lang="el-GR" dirty="0"/>
              <a:t>και ευελιξία</a:t>
            </a:r>
            <a:r>
              <a:rPr lang="en-US" dirty="0"/>
              <a:t>.</a:t>
            </a:r>
          </a:p>
          <a:p>
            <a:endParaRPr lang="en-US" dirty="0"/>
          </a:p>
          <a:p>
            <a:endParaRPr lang="en-US" dirty="0"/>
          </a:p>
        </p:txBody>
      </p:sp>
      <p:sp>
        <p:nvSpPr>
          <p:cNvPr id="4" name="Title 3"/>
          <p:cNvSpPr>
            <a:spLocks noGrp="1"/>
          </p:cNvSpPr>
          <p:nvPr>
            <p:ph type="title"/>
          </p:nvPr>
        </p:nvSpPr>
        <p:spPr/>
        <p:txBody>
          <a:bodyPr>
            <a:normAutofit/>
          </a:bodyPr>
          <a:lstStyle/>
          <a:p>
            <a:r>
              <a:rPr lang="el-GR" dirty="0"/>
              <a:t>Πώς χρηματοδότησε την επέκτασή της η</a:t>
            </a:r>
            <a:r>
              <a:rPr lang="en-US" dirty="0"/>
              <a:t> </a:t>
            </a:r>
            <a:r>
              <a:rPr lang="en-US" dirty="0" err="1"/>
              <a:t>D’Leon</a:t>
            </a:r>
            <a:endParaRPr lang="en-US" dirty="0"/>
          </a:p>
        </p:txBody>
      </p:sp>
    </p:spTree>
    <p:extLst>
      <p:ext uri="{BB962C8B-B14F-4D97-AF65-F5344CB8AC3E}">
        <p14:creationId xmlns:p14="http://schemas.microsoft.com/office/powerpoint/2010/main" val="164774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5858" y="3527692"/>
            <a:ext cx="7719492" cy="2649271"/>
          </a:xfrm>
        </p:spPr>
        <p:txBody>
          <a:bodyPr/>
          <a:lstStyle/>
          <a:p>
            <a:pPr marL="0" indent="0">
              <a:buNone/>
            </a:pPr>
            <a:r>
              <a:rPr lang="el-GR" sz="2000" dirty="0"/>
              <a:t>Ναί</a:t>
            </a:r>
            <a:r>
              <a:rPr lang="en-US" sz="2000" dirty="0"/>
              <a:t>.</a:t>
            </a:r>
            <a:r>
              <a:rPr lang="el-GR" sz="2000" dirty="0"/>
              <a:t>Η εταιρεία θα πρέπει να χρηματοδοτήσει την αύξηση των περιουσιακών της στοιχείων.Κοιτάζοντας τη Κατάσταση των Ταμειακών Ροών βλέπουμε ότι η εταιρεία πραγματοποίησε επένδυση $711.950 σε καθαρά πάγια περιουσιακά στοιχεία.Επομένως θα χρειαζόταν να συγκεντρώσει επί πλέον κεφάλαια.</a:t>
            </a:r>
            <a:endParaRPr lang="en-US" sz="2000" dirty="0"/>
          </a:p>
        </p:txBody>
      </p:sp>
      <p:sp>
        <p:nvSpPr>
          <p:cNvPr id="4" name="Title 3"/>
          <p:cNvSpPr>
            <a:spLocks noGrp="1"/>
          </p:cNvSpPr>
          <p:nvPr>
            <p:ph type="title"/>
          </p:nvPr>
        </p:nvSpPr>
        <p:spPr/>
        <p:txBody>
          <a:bodyPr>
            <a:normAutofit/>
          </a:bodyPr>
          <a:lstStyle/>
          <a:p>
            <a:r>
              <a:rPr lang="el-GR" dirty="0"/>
              <a:t>Η Περίπτωση της </a:t>
            </a:r>
            <a:r>
              <a:rPr lang="en-US" dirty="0" err="1"/>
              <a:t>D’Leon</a:t>
            </a:r>
            <a:endParaRPr lang="en-US" dirty="0"/>
          </a:p>
        </p:txBody>
      </p:sp>
      <p:grpSp>
        <p:nvGrpSpPr>
          <p:cNvPr id="5" name="Group 4" descr="Question 5 regarding D'Leon's Case: Would D'Leon have required external capital if they had broken even in 2018 (Net income = 0)?"/>
          <p:cNvGrpSpPr/>
          <p:nvPr/>
        </p:nvGrpSpPr>
        <p:grpSpPr>
          <a:xfrm>
            <a:off x="795858" y="1310739"/>
            <a:ext cx="7552284" cy="1805685"/>
            <a:chOff x="758536" y="1506682"/>
            <a:chExt cx="7552284" cy="2220575"/>
          </a:xfrm>
        </p:grpSpPr>
        <p:sp>
          <p:nvSpPr>
            <p:cNvPr id="6" name="Rectangle 5"/>
            <p:cNvSpPr/>
            <p:nvPr/>
          </p:nvSpPr>
          <p:spPr>
            <a:xfrm>
              <a:off x="758536" y="1506682"/>
              <a:ext cx="7552284" cy="2220575"/>
            </a:xfrm>
            <a:prstGeom prst="rect">
              <a:avLst/>
            </a:prstGeom>
            <a:solidFill>
              <a:srgbClr val="7F7F7F"/>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820881" y="1610591"/>
              <a:ext cx="7427593" cy="2036618"/>
            </a:xfrm>
            <a:prstGeom prst="roundRect">
              <a:avLst/>
            </a:prstGeom>
            <a:solidFill>
              <a:srgbClr val="343F52"/>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51722" y="2143851"/>
              <a:ext cx="7165909" cy="1362579"/>
            </a:xfrm>
            <a:prstGeom prst="rect">
              <a:avLst/>
            </a:prstGeom>
            <a:noFill/>
          </p:spPr>
          <p:txBody>
            <a:bodyPr wrap="square" rtlCol="0">
              <a:spAutoFit/>
            </a:bodyPr>
            <a:lstStyle/>
            <a:p>
              <a:r>
                <a:rPr lang="el-GR" sz="2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Θα απαιτούσε η</a:t>
              </a:r>
              <a:r>
                <a:rPr lang="en-US" sz="2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a:t>
              </a:r>
              <a:r>
                <a:rPr lang="en-US" sz="2200" dirty="0" err="1">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D’Leon</a:t>
              </a:r>
              <a:r>
                <a:rPr lang="en-US" sz="2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a:t>
              </a:r>
              <a:r>
                <a:rPr lang="el-GR" sz="2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εξωτερικό κεφάλαιο</a:t>
              </a:r>
              <a:r>
                <a:rPr lang="en-US" sz="2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a:t>
              </a:r>
              <a:r>
                <a:rPr lang="el-GR" sz="2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εάν είχαν σπάσει ακόμη και το</a:t>
              </a:r>
              <a:r>
                <a:rPr lang="en-US" sz="2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2018 (</a:t>
              </a:r>
              <a:r>
                <a:rPr lang="el-GR" sz="2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Καθαρά κέρδη</a:t>
              </a:r>
              <a:r>
                <a:rPr lang="en-US" sz="2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 0)? </a:t>
              </a:r>
            </a:p>
          </p:txBody>
        </p:sp>
      </p:grpSp>
    </p:spTree>
    <p:extLst>
      <p:ext uri="{BB962C8B-B14F-4D97-AF65-F5344CB8AC3E}">
        <p14:creationId xmlns:p14="http://schemas.microsoft.com/office/powerpoint/2010/main" val="386570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5858" y="3502442"/>
            <a:ext cx="7719492" cy="2674521"/>
          </a:xfrm>
        </p:spPr>
        <p:txBody>
          <a:bodyPr/>
          <a:lstStyle/>
          <a:p>
            <a:pPr>
              <a:spcAft>
                <a:spcPts val="600"/>
              </a:spcAft>
              <a:defRPr/>
            </a:pPr>
            <a:r>
              <a:rPr lang="el-GR" sz="2000" dirty="0"/>
              <a:t>Καμμία επίδραση στα φυσικά περιουσιακά στοιχεία</a:t>
            </a:r>
            <a:r>
              <a:rPr lang="en-US" sz="2000" dirty="0"/>
              <a:t>.</a:t>
            </a:r>
          </a:p>
          <a:p>
            <a:pPr>
              <a:spcAft>
                <a:spcPts val="600"/>
              </a:spcAft>
              <a:defRPr/>
            </a:pPr>
            <a:r>
              <a:rPr lang="el-GR" sz="2000" dirty="0"/>
              <a:t>Η αξία των παγίων στον ισολογισμό θα μειωθεί</a:t>
            </a:r>
            <a:r>
              <a:rPr lang="en-US" sz="2000" dirty="0"/>
              <a:t>.</a:t>
            </a:r>
          </a:p>
          <a:p>
            <a:pPr>
              <a:spcAft>
                <a:spcPts val="600"/>
              </a:spcAft>
              <a:defRPr/>
            </a:pPr>
            <a:r>
              <a:rPr lang="el-GR" sz="2000" dirty="0"/>
              <a:t>Τα καθαρά κέρδη θα μειώνονταν</a:t>
            </a:r>
            <a:r>
              <a:rPr lang="en-US" sz="2000" dirty="0"/>
              <a:t>.</a:t>
            </a:r>
          </a:p>
          <a:p>
            <a:pPr>
              <a:spcAft>
                <a:spcPts val="600"/>
              </a:spcAft>
              <a:defRPr/>
            </a:pPr>
            <a:r>
              <a:rPr lang="el-GR" sz="2000" dirty="0"/>
              <a:t>Οι πληρωμές φόρου θα μειωθούν</a:t>
            </a:r>
            <a:r>
              <a:rPr lang="en-US" sz="2000" dirty="0"/>
              <a:t>.</a:t>
            </a:r>
          </a:p>
          <a:p>
            <a:pPr>
              <a:spcAft>
                <a:spcPts val="600"/>
              </a:spcAft>
              <a:defRPr/>
            </a:pPr>
            <a:r>
              <a:rPr lang="el-GR" sz="2000" dirty="0"/>
              <a:t>Η ταμειακή θέση θα βελτιωνόταν</a:t>
            </a:r>
            <a:r>
              <a:rPr lang="en-US" sz="2000" dirty="0"/>
              <a:t>.</a:t>
            </a:r>
          </a:p>
        </p:txBody>
      </p:sp>
      <p:sp>
        <p:nvSpPr>
          <p:cNvPr id="8" name="Title 7"/>
          <p:cNvSpPr>
            <a:spLocks noGrp="1"/>
          </p:cNvSpPr>
          <p:nvPr>
            <p:ph type="title"/>
          </p:nvPr>
        </p:nvSpPr>
        <p:spPr/>
        <p:txBody>
          <a:bodyPr>
            <a:normAutofit/>
          </a:bodyPr>
          <a:lstStyle/>
          <a:p>
            <a:r>
              <a:rPr lang="el-GR" dirty="0"/>
              <a:t>Η Περίπτωση της </a:t>
            </a:r>
            <a:r>
              <a:rPr lang="en-US" dirty="0" err="1"/>
              <a:t>D’Leon</a:t>
            </a:r>
            <a:endParaRPr lang="en-US" dirty="0"/>
          </a:p>
        </p:txBody>
      </p:sp>
      <p:grpSp>
        <p:nvGrpSpPr>
          <p:cNvPr id="4" name="Group 3" descr="Question 6 regarding D'Leon's Case: What happens if D'Leon's depreciated fixed assets over 7 years (as opposed to the current 10 years)?"/>
          <p:cNvGrpSpPr/>
          <p:nvPr/>
        </p:nvGrpSpPr>
        <p:grpSpPr>
          <a:xfrm>
            <a:off x="795858" y="1422706"/>
            <a:ext cx="7552284" cy="1805685"/>
            <a:chOff x="758536" y="1506682"/>
            <a:chExt cx="7552284" cy="2220575"/>
          </a:xfrm>
        </p:grpSpPr>
        <p:sp>
          <p:nvSpPr>
            <p:cNvPr id="5" name="Rectangle 4"/>
            <p:cNvSpPr/>
            <p:nvPr/>
          </p:nvSpPr>
          <p:spPr>
            <a:xfrm>
              <a:off x="758536" y="1506682"/>
              <a:ext cx="7552284" cy="2220575"/>
            </a:xfrm>
            <a:prstGeom prst="rect">
              <a:avLst/>
            </a:prstGeom>
            <a:solidFill>
              <a:srgbClr val="7F7F7F"/>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20881" y="1610591"/>
              <a:ext cx="7427593" cy="2036618"/>
            </a:xfrm>
            <a:prstGeom prst="roundRect">
              <a:avLst/>
            </a:prstGeom>
            <a:solidFill>
              <a:srgbClr val="343F52"/>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51722" y="1947611"/>
              <a:ext cx="7165909" cy="1362579"/>
            </a:xfrm>
            <a:prstGeom prst="rect">
              <a:avLst/>
            </a:prstGeom>
            <a:noFill/>
          </p:spPr>
          <p:txBody>
            <a:bodyPr wrap="square" rtlCol="0">
              <a:spAutoFit/>
            </a:bodyPr>
            <a:lstStyle/>
            <a:p>
              <a:r>
                <a:rPr lang="el-GR" sz="2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Τί θα συμβεί εάν η</a:t>
              </a:r>
              <a:r>
                <a:rPr lang="en-US" sz="2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a:t>
              </a:r>
              <a:r>
                <a:rPr lang="en-US" sz="2200" dirty="0" err="1">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D’Leon</a:t>
              </a:r>
              <a:r>
                <a:rPr lang="en-US" sz="2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a:t>
              </a:r>
              <a:r>
                <a:rPr lang="el-GR" sz="2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αποσβέσει πάγια περιουσιακά στοιχεία σε διάστημα 7 ετών</a:t>
              </a:r>
              <a:r>
                <a:rPr lang="en-US" sz="2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a:t>
              </a:r>
              <a:r>
                <a:rPr lang="el-GR" sz="2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σε αντίθεση με τα τρέχοντα 10 έτη</a:t>
              </a:r>
              <a:r>
                <a:rPr lang="en-US" sz="2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a:t>
              </a:r>
            </a:p>
          </p:txBody>
        </p:sp>
      </p:grpSp>
    </p:spTree>
    <p:extLst>
      <p:ext uri="{BB962C8B-B14F-4D97-AF65-F5344CB8AC3E}">
        <p14:creationId xmlns:p14="http://schemas.microsoft.com/office/powerpoint/2010/main" val="65484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Ομοσπονδιακό Φορολογικό Σύστημα</a:t>
            </a:r>
            <a:endParaRPr lang="en-US" dirty="0"/>
          </a:p>
        </p:txBody>
      </p:sp>
      <p:sp>
        <p:nvSpPr>
          <p:cNvPr id="11" name="Rectangle 10" descr="Box stating one part of the federal income tax system which is corporate taxes.">
            <a:extLst>
              <a:ext uri="{FF2B5EF4-FFF2-40B4-BE49-F238E27FC236}">
                <a16:creationId xmlns:a16="http://schemas.microsoft.com/office/drawing/2014/main" id="{AD179A88-0393-45DA-8531-7ECFABBCDDFA}"/>
              </a:ext>
            </a:extLst>
          </p:cNvPr>
          <p:cNvSpPr/>
          <p:nvPr/>
        </p:nvSpPr>
        <p:spPr>
          <a:xfrm>
            <a:off x="1828799" y="3529855"/>
            <a:ext cx="5486400" cy="914400"/>
          </a:xfrm>
          <a:prstGeom prst="rect">
            <a:avLst/>
          </a:prstGeom>
          <a:solidFill>
            <a:srgbClr val="343F5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1289050">
              <a:lnSpc>
                <a:spcPct val="90000"/>
              </a:lnSpc>
              <a:spcBef>
                <a:spcPct val="0"/>
              </a:spcBef>
              <a:spcAft>
                <a:spcPct val="35000"/>
              </a:spcAft>
            </a:pPr>
            <a:r>
              <a:rPr lang="el-GR" sz="24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Φορολογία Εταιρειών</a:t>
            </a:r>
            <a:endParaRPr lang="en-US" sz="24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descr="Box stating one part of the federal income tax system which is indivudal taxes. ">
            <a:extLst>
              <a:ext uri="{FF2B5EF4-FFF2-40B4-BE49-F238E27FC236}">
                <a16:creationId xmlns:a16="http://schemas.microsoft.com/office/drawing/2014/main" id="{AD179A88-0393-45DA-8531-7ECFABBCDDFA}"/>
              </a:ext>
            </a:extLst>
          </p:cNvPr>
          <p:cNvSpPr/>
          <p:nvPr/>
        </p:nvSpPr>
        <p:spPr>
          <a:xfrm>
            <a:off x="1828799" y="1956894"/>
            <a:ext cx="5486400" cy="914400"/>
          </a:xfrm>
          <a:prstGeom prst="rect">
            <a:avLst/>
          </a:prstGeom>
          <a:solidFill>
            <a:srgbClr val="343F5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1289050">
              <a:lnSpc>
                <a:spcPct val="90000"/>
              </a:lnSpc>
              <a:spcBef>
                <a:spcPct val="0"/>
              </a:spcBef>
              <a:spcAft>
                <a:spcPct val="35000"/>
              </a:spcAft>
            </a:pPr>
            <a:r>
              <a:rPr lang="el-GR" sz="24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Φορολογία Φυσικών Προσώπων</a:t>
            </a:r>
            <a:endParaRPr lang="en-US" sz="24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8320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600200"/>
            <a:ext cx="8135522" cy="4955345"/>
          </a:xfrm>
        </p:spPr>
        <p:txBody>
          <a:bodyPr/>
          <a:lstStyle/>
          <a:p>
            <a:pPr>
              <a:spcBef>
                <a:spcPct val="0"/>
              </a:spcBef>
            </a:pPr>
            <a:r>
              <a:rPr lang="el-GR" dirty="0"/>
              <a:t>Και οι δύο έχουν μιά προοδευτική δομή</a:t>
            </a:r>
            <a:r>
              <a:rPr lang="en-US" dirty="0"/>
              <a:t> (</a:t>
            </a:r>
            <a:r>
              <a:rPr lang="el-GR" dirty="0"/>
              <a:t>όσο υψηλότερο είναι το εισόδημα τόσο υψηλότερος είναι ο οριακός φορολογικός συντελεστής</a:t>
            </a:r>
            <a:r>
              <a:rPr lang="en-US" dirty="0"/>
              <a:t>).</a:t>
            </a:r>
          </a:p>
          <a:p>
            <a:pPr>
              <a:spcBef>
                <a:spcPct val="0"/>
              </a:spcBef>
            </a:pPr>
            <a:r>
              <a:rPr lang="el-GR" dirty="0"/>
              <a:t>Οι φορολογικοί συντελεστές ενδέχεται να αλλάξουν λόγω της νέας φορολογικής νομοθεσίας του</a:t>
            </a:r>
            <a:r>
              <a:rPr lang="en-US" dirty="0"/>
              <a:t> 2017</a:t>
            </a:r>
          </a:p>
          <a:p>
            <a:pPr>
              <a:spcBef>
                <a:spcPct val="0"/>
              </a:spcBef>
            </a:pPr>
            <a:r>
              <a:rPr lang="el-GR" dirty="0"/>
              <a:t>Εταιρείες</a:t>
            </a:r>
            <a:endParaRPr lang="en-US" dirty="0"/>
          </a:p>
          <a:p>
            <a:pPr lvl="1">
              <a:spcBef>
                <a:spcPct val="0"/>
              </a:spcBef>
              <a:spcAft>
                <a:spcPts val="1200"/>
              </a:spcAft>
            </a:pPr>
            <a:r>
              <a:rPr lang="el-GR" dirty="0"/>
              <a:t>Οι συντελεστές ξεκινούν από 15% και ανέρχονται σε 35% για εταιρείες με εισόδημα άνω των 10 εκ.δολλαρίων,άν και οι εταιρείες με εισόδημα μεταξύ 15 εκ.$ και 18.33 εκ.$ πληρώνουν οριακό φορολογικό συντελεστή </a:t>
            </a:r>
            <a:r>
              <a:rPr lang="en-US" dirty="0"/>
              <a:t>38%.</a:t>
            </a:r>
          </a:p>
          <a:p>
            <a:pPr lvl="1">
              <a:spcBef>
                <a:spcPct val="0"/>
              </a:spcBef>
              <a:spcAft>
                <a:spcPts val="1200"/>
              </a:spcAft>
            </a:pPr>
            <a:r>
              <a:rPr lang="el-GR" dirty="0"/>
              <a:t>Επίσης υπόκειται σε κρατικό φόρο</a:t>
            </a:r>
            <a:r>
              <a:rPr lang="en-US" dirty="0"/>
              <a:t> (</a:t>
            </a:r>
            <a:r>
              <a:rPr lang="el-GR" dirty="0"/>
              <a:t>περίπου</a:t>
            </a:r>
            <a:r>
              <a:rPr lang="en-US" dirty="0"/>
              <a:t> 5%).</a:t>
            </a:r>
          </a:p>
          <a:p>
            <a:endParaRPr lang="en-US" dirty="0"/>
          </a:p>
        </p:txBody>
      </p:sp>
      <p:sp>
        <p:nvSpPr>
          <p:cNvPr id="4" name="Title 3"/>
          <p:cNvSpPr>
            <a:spLocks noGrp="1"/>
          </p:cNvSpPr>
          <p:nvPr>
            <p:ph type="title"/>
          </p:nvPr>
        </p:nvSpPr>
        <p:spPr/>
        <p:txBody>
          <a:bodyPr>
            <a:normAutofit/>
          </a:bodyPr>
          <a:lstStyle/>
          <a:p>
            <a:r>
              <a:rPr lang="el-GR" dirty="0"/>
              <a:t>Εταιρικοί και Προσωπικοί Φόροι</a:t>
            </a:r>
            <a:endParaRPr lang="en-US" dirty="0"/>
          </a:p>
        </p:txBody>
      </p:sp>
    </p:spTree>
    <p:extLst>
      <p:ext uri="{BB962C8B-B14F-4D97-AF65-F5344CB8AC3E}">
        <p14:creationId xmlns:p14="http://schemas.microsoft.com/office/powerpoint/2010/main" val="391910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ct val="0"/>
              </a:spcBef>
            </a:pPr>
            <a:r>
              <a:rPr lang="el-GR" dirty="0"/>
              <a:t>Φυσικά Πρόσωπα</a:t>
            </a:r>
            <a:endParaRPr lang="en-US" dirty="0"/>
          </a:p>
          <a:p>
            <a:pPr lvl="1">
              <a:spcBef>
                <a:spcPct val="0"/>
              </a:spcBef>
              <a:spcAft>
                <a:spcPts val="1200"/>
              </a:spcAft>
            </a:pPr>
            <a:r>
              <a:rPr lang="el-GR" dirty="0"/>
              <a:t>Τα ποσοστά ξεκινούν από 10% και αυξάνονται στο 39.6% για μεμονωμένα άτομα με εισόδημα άνω των</a:t>
            </a:r>
            <a:r>
              <a:rPr lang="en-US" dirty="0"/>
              <a:t> $418</a:t>
            </a:r>
            <a:r>
              <a:rPr lang="el-GR" dirty="0"/>
              <a:t>.</a:t>
            </a:r>
            <a:r>
              <a:rPr lang="en-US" dirty="0"/>
              <a:t>400 </a:t>
            </a:r>
            <a:r>
              <a:rPr lang="el-GR" dirty="0"/>
              <a:t>και τα παντρεμένα ζευγάρια αρχειοθετούν από κοινού με εισόδημα άνω των</a:t>
            </a:r>
            <a:r>
              <a:rPr lang="en-US" dirty="0"/>
              <a:t> $470</a:t>
            </a:r>
            <a:r>
              <a:rPr lang="el-GR" dirty="0"/>
              <a:t>.</a:t>
            </a:r>
            <a:r>
              <a:rPr lang="en-US" dirty="0"/>
              <a:t>700.</a:t>
            </a:r>
          </a:p>
          <a:p>
            <a:pPr lvl="1">
              <a:spcBef>
                <a:spcPct val="0"/>
              </a:spcBef>
              <a:spcAft>
                <a:spcPts val="1200"/>
              </a:spcAft>
            </a:pPr>
            <a:r>
              <a:rPr lang="el-GR" dirty="0"/>
              <a:t>Μπορεί να υπόκεινται σε κρατικό φόρο</a:t>
            </a:r>
            <a:r>
              <a:rPr lang="en-US" dirty="0"/>
              <a:t>.</a:t>
            </a:r>
          </a:p>
        </p:txBody>
      </p:sp>
      <p:sp>
        <p:nvSpPr>
          <p:cNvPr id="4" name="Title 3"/>
          <p:cNvSpPr>
            <a:spLocks noGrp="1"/>
          </p:cNvSpPr>
          <p:nvPr>
            <p:ph type="title"/>
          </p:nvPr>
        </p:nvSpPr>
        <p:spPr/>
        <p:txBody>
          <a:bodyPr>
            <a:normAutofit/>
          </a:bodyPr>
          <a:lstStyle/>
          <a:p>
            <a:r>
              <a:rPr lang="el-GR" dirty="0"/>
              <a:t>Εταιρικοί και Προσωπικοί Φόροι</a:t>
            </a:r>
            <a:endParaRPr lang="en-US" dirty="0"/>
          </a:p>
        </p:txBody>
      </p:sp>
    </p:spTree>
    <p:extLst>
      <p:ext uri="{BB962C8B-B14F-4D97-AF65-F5344CB8AC3E}">
        <p14:creationId xmlns:p14="http://schemas.microsoft.com/office/powerpoint/2010/main" val="190745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pPr>
              <a:lnSpc>
                <a:spcPct val="85000"/>
              </a:lnSpc>
              <a:spcBef>
                <a:spcPct val="0"/>
              </a:spcBef>
            </a:pPr>
            <a:r>
              <a:rPr lang="el-GR" sz="2200" dirty="0"/>
              <a:t>Ισολογισμός- Δείχνει την χρηματοοικονομική θέση της επιχείρησης σε μία δεδομένη χρονική στιγμή</a:t>
            </a:r>
            <a:r>
              <a:rPr lang="en-US" sz="2200" dirty="0"/>
              <a:t>.</a:t>
            </a:r>
          </a:p>
          <a:p>
            <a:pPr>
              <a:lnSpc>
                <a:spcPct val="85000"/>
              </a:lnSpc>
              <a:spcBef>
                <a:spcPct val="0"/>
              </a:spcBef>
            </a:pPr>
            <a:r>
              <a:rPr lang="el-GR" sz="2200" dirty="0"/>
              <a:t>Κατάσταση Αποτελεσμάτων Χρήσεως – Συνοψίζει τα έσοδα και τα έξοδα της επιχείρησης για μιά δεδομένη χρονική περίοδο</a:t>
            </a:r>
            <a:r>
              <a:rPr lang="en-US" sz="2200" dirty="0"/>
              <a:t>.</a:t>
            </a:r>
          </a:p>
          <a:p>
            <a:pPr>
              <a:lnSpc>
                <a:spcPct val="85000"/>
              </a:lnSpc>
              <a:spcBef>
                <a:spcPct val="0"/>
              </a:spcBef>
            </a:pPr>
            <a:r>
              <a:rPr lang="el-GR" sz="2200" dirty="0"/>
              <a:t>Κατάσταση Ταμειακών Ροών – αναφέρει τον αντίκτυπο των δραστηριοτήτων μιάς επιχείρησης στις ταμειακές της ροές για μιά συγκεκριμένη χρονική περίοδο</a:t>
            </a:r>
            <a:r>
              <a:rPr lang="en-US" sz="2200" dirty="0"/>
              <a:t>.</a:t>
            </a:r>
          </a:p>
          <a:p>
            <a:pPr>
              <a:lnSpc>
                <a:spcPct val="85000"/>
              </a:lnSpc>
              <a:spcBef>
                <a:spcPct val="0"/>
              </a:spcBef>
            </a:pPr>
            <a:r>
              <a:rPr lang="el-GR" sz="2200" dirty="0"/>
              <a:t>Κατάσταση Μεταβολών Περιουσιακής Θέσεως των Μετόχων – δείχνει πόσα από τα κέρδη της επιχείρησης παρακρατήθηκαν αντί να διανεμηθούν ώς μερίσματα</a:t>
            </a:r>
            <a:r>
              <a:rPr lang="en-US" sz="2200" dirty="0"/>
              <a:t>.</a:t>
            </a:r>
          </a:p>
        </p:txBody>
      </p:sp>
      <p:sp>
        <p:nvSpPr>
          <p:cNvPr id="4" name="Title 3"/>
          <p:cNvSpPr>
            <a:spLocks noGrp="1"/>
          </p:cNvSpPr>
          <p:nvPr>
            <p:ph type="title"/>
          </p:nvPr>
        </p:nvSpPr>
        <p:spPr/>
        <p:txBody>
          <a:bodyPr>
            <a:normAutofit/>
          </a:bodyPr>
          <a:lstStyle/>
          <a:p>
            <a:r>
              <a:rPr lang="el-GR" dirty="0"/>
              <a:t>Η Ετήσια Έκθεση</a:t>
            </a:r>
            <a:endParaRPr lang="en-US" dirty="0"/>
          </a:p>
        </p:txBody>
      </p:sp>
    </p:spTree>
    <p:extLst>
      <p:ext uri="{BB962C8B-B14F-4D97-AF65-F5344CB8AC3E}">
        <p14:creationId xmlns:p14="http://schemas.microsoft.com/office/powerpoint/2010/main" val="422367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ct val="0"/>
              </a:spcBef>
            </a:pPr>
            <a:r>
              <a:rPr lang="el-GR" dirty="0"/>
              <a:t>Καταβληθέντες τόκοι</a:t>
            </a:r>
            <a:r>
              <a:rPr lang="en-US" dirty="0"/>
              <a:t>: </a:t>
            </a:r>
            <a:r>
              <a:rPr lang="el-GR" dirty="0"/>
              <a:t>εκπιπτόμενοι φόροι για εταιρείες</a:t>
            </a:r>
            <a:r>
              <a:rPr lang="en-US" dirty="0"/>
              <a:t> (</a:t>
            </a:r>
            <a:r>
              <a:rPr lang="el-GR" dirty="0"/>
              <a:t>καταβληθέν από πρό φόρων εισόδημα</a:t>
            </a:r>
            <a:r>
              <a:rPr lang="en-US" dirty="0"/>
              <a:t>), </a:t>
            </a:r>
            <a:r>
              <a:rPr lang="el-GR" dirty="0"/>
              <a:t>αλλά συνήθως όχι για ιδιώτες</a:t>
            </a:r>
            <a:r>
              <a:rPr lang="en-US" dirty="0"/>
              <a:t> (</a:t>
            </a:r>
            <a:r>
              <a:rPr lang="el-GR" dirty="0"/>
              <a:t>εξαιρούνται οι τόκοι για στεγαστικά δάνεια</a:t>
            </a:r>
            <a:r>
              <a:rPr lang="en-US" dirty="0"/>
              <a:t>).</a:t>
            </a:r>
          </a:p>
          <a:p>
            <a:pPr>
              <a:spcBef>
                <a:spcPct val="0"/>
              </a:spcBef>
            </a:pPr>
            <a:r>
              <a:rPr lang="el-GR" dirty="0"/>
              <a:t>Εισπρακτέοι τόκοι</a:t>
            </a:r>
            <a:r>
              <a:rPr lang="en-US" dirty="0"/>
              <a:t>: </a:t>
            </a:r>
            <a:r>
              <a:rPr lang="el-GR" dirty="0"/>
              <a:t>συνήθως πλήρως φορολογητέοι.</a:t>
            </a:r>
            <a:endParaRPr lang="en-US" dirty="0"/>
          </a:p>
          <a:p>
            <a:pPr>
              <a:spcBef>
                <a:spcPct val="0"/>
              </a:spcBef>
            </a:pPr>
            <a:r>
              <a:rPr lang="el-GR" dirty="0"/>
              <a:t>Καταβληθέντα μερίσματα</a:t>
            </a:r>
            <a:r>
              <a:rPr lang="en-US" dirty="0"/>
              <a:t>: </a:t>
            </a:r>
            <a:r>
              <a:rPr lang="el-GR" dirty="0"/>
              <a:t>καταβληθέντα από έσοδα μετά τη φορολογία</a:t>
            </a:r>
            <a:r>
              <a:rPr lang="en-US" dirty="0"/>
              <a:t>.</a:t>
            </a:r>
          </a:p>
        </p:txBody>
      </p:sp>
      <p:sp>
        <p:nvSpPr>
          <p:cNvPr id="4" name="Title 3"/>
          <p:cNvSpPr>
            <a:spLocks noGrp="1"/>
          </p:cNvSpPr>
          <p:nvPr>
            <p:ph type="title"/>
          </p:nvPr>
        </p:nvSpPr>
        <p:spPr/>
        <p:txBody>
          <a:bodyPr>
            <a:normAutofit fontScale="90000"/>
          </a:bodyPr>
          <a:lstStyle/>
          <a:p>
            <a:r>
              <a:rPr lang="el-GR" dirty="0"/>
              <a:t>Φορολογική Μεταχείριση διαφόρων Χρήσεων και Πηγών Κεφαλαίων</a:t>
            </a:r>
            <a:endParaRPr lang="en-US" dirty="0"/>
          </a:p>
        </p:txBody>
      </p:sp>
    </p:spTree>
    <p:extLst>
      <p:ext uri="{BB962C8B-B14F-4D97-AF65-F5344CB8AC3E}">
        <p14:creationId xmlns:p14="http://schemas.microsoft.com/office/powerpoint/2010/main" val="226950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6775" y="1448972"/>
            <a:ext cx="8032653" cy="5022166"/>
          </a:xfrm>
        </p:spPr>
        <p:txBody>
          <a:bodyPr/>
          <a:lstStyle/>
          <a:p>
            <a:pPr>
              <a:spcBef>
                <a:spcPct val="0"/>
              </a:spcBef>
            </a:pPr>
            <a:r>
              <a:rPr lang="el-GR" dirty="0"/>
              <a:t>Καταβληθέντα μερίσματα</a:t>
            </a:r>
            <a:r>
              <a:rPr lang="en-US" dirty="0"/>
              <a:t>:</a:t>
            </a:r>
            <a:r>
              <a:rPr lang="el-GR" dirty="0"/>
              <a:t>οι περισσότεροι επενδυτές πληρώνουν φόρο 15%</a:t>
            </a:r>
            <a:r>
              <a:rPr lang="en-US" dirty="0"/>
              <a:t>.</a:t>
            </a:r>
          </a:p>
          <a:p>
            <a:pPr lvl="1">
              <a:spcBef>
                <a:spcPct val="0"/>
              </a:spcBef>
              <a:spcAft>
                <a:spcPts val="1200"/>
              </a:spcAft>
            </a:pPr>
            <a:r>
              <a:rPr lang="el-GR" dirty="0"/>
              <a:t>Οι επενδυτές στη κατηγορία φόρου 10% ή 15% πληρώνουν φόρο 0% για τα μερίσματα που πληρούν τις προϋποθέσεις</a:t>
            </a:r>
            <a:r>
              <a:rPr lang="en-US" dirty="0"/>
              <a:t>.</a:t>
            </a:r>
          </a:p>
          <a:p>
            <a:pPr lvl="1">
              <a:spcBef>
                <a:spcPct val="0"/>
              </a:spcBef>
              <a:spcAft>
                <a:spcPts val="1200"/>
              </a:spcAft>
            </a:pPr>
            <a:r>
              <a:rPr lang="el-GR" dirty="0"/>
              <a:t>Οι φορολογούμενοι στη κατηγορία φόρου 39.6% πληρώνουν 20% φόρο επί των μερισμάτων</a:t>
            </a:r>
            <a:r>
              <a:rPr lang="en-US" dirty="0"/>
              <a:t>.</a:t>
            </a:r>
          </a:p>
          <a:p>
            <a:pPr lvl="1">
              <a:spcBef>
                <a:spcPct val="0"/>
              </a:spcBef>
              <a:spcAft>
                <a:spcPts val="1200"/>
              </a:spcAft>
            </a:pPr>
            <a:r>
              <a:rPr lang="el-GR" dirty="0"/>
              <a:t>Τα μερίσματα καταβάλλονται από το καθαρό εισόδημα που έχει ήδη φορολογηθεί σε εταιρικό επίπεδο,αυτό είναι μιά μορφή </a:t>
            </a:r>
            <a:r>
              <a:rPr lang="en-US" dirty="0"/>
              <a:t>“</a:t>
            </a:r>
            <a:r>
              <a:rPr lang="el-GR" dirty="0"/>
              <a:t>διπλής φορολογίας</a:t>
            </a:r>
            <a:r>
              <a:rPr lang="en-US" dirty="0"/>
              <a:t>”.  </a:t>
            </a:r>
          </a:p>
          <a:p>
            <a:pPr lvl="1">
              <a:spcBef>
                <a:spcPct val="0"/>
              </a:spcBef>
              <a:spcAft>
                <a:spcPts val="1200"/>
              </a:spcAft>
            </a:pPr>
            <a:r>
              <a:rPr lang="el-GR" dirty="0"/>
              <a:t>Ένα μέρος των μερισμάτων που εισπράττονται από εταιρείες είναι απαλλαγμένο από φόρο προκειμένου να αποφευχθεί </a:t>
            </a:r>
            <a:r>
              <a:rPr lang="en-US" dirty="0"/>
              <a:t>“</a:t>
            </a:r>
            <a:r>
              <a:rPr lang="el-GR" dirty="0"/>
              <a:t>η τριπλή φορολογία</a:t>
            </a:r>
            <a:r>
              <a:rPr lang="en-US" dirty="0"/>
              <a:t>.”</a:t>
            </a:r>
          </a:p>
          <a:p>
            <a:endParaRPr lang="en-US" dirty="0"/>
          </a:p>
        </p:txBody>
      </p:sp>
      <p:sp>
        <p:nvSpPr>
          <p:cNvPr id="4" name="Title 3"/>
          <p:cNvSpPr>
            <a:spLocks noGrp="1"/>
          </p:cNvSpPr>
          <p:nvPr>
            <p:ph type="title"/>
          </p:nvPr>
        </p:nvSpPr>
        <p:spPr/>
        <p:txBody>
          <a:bodyPr>
            <a:normAutofit fontScale="90000"/>
          </a:bodyPr>
          <a:lstStyle/>
          <a:p>
            <a:r>
              <a:rPr lang="el-GR" dirty="0"/>
              <a:t>Φορολογική Μεταχείριση διαφόρων Χρήσεων και Πηγών Κεφαλαίων</a:t>
            </a:r>
            <a:endParaRPr lang="en-US" dirty="0"/>
          </a:p>
        </p:txBody>
      </p:sp>
    </p:spTree>
    <p:extLst>
      <p:ext uri="{BB962C8B-B14F-4D97-AF65-F5344CB8AC3E}">
        <p14:creationId xmlns:p14="http://schemas.microsoft.com/office/powerpoint/2010/main" val="94600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2709" y="1167618"/>
            <a:ext cx="8271802" cy="5458265"/>
          </a:xfrm>
        </p:spPr>
        <p:txBody>
          <a:bodyPr>
            <a:noAutofit/>
          </a:bodyPr>
          <a:lstStyle/>
          <a:p>
            <a:pPr>
              <a:spcBef>
                <a:spcPts val="1200"/>
              </a:spcBef>
              <a:spcAft>
                <a:spcPts val="600"/>
              </a:spcAft>
              <a:defRPr/>
            </a:pPr>
            <a:r>
              <a:rPr lang="el-GR" sz="2000" spc="-100" dirty="0"/>
              <a:t>Φορολογική απώλεια </a:t>
            </a:r>
            <a:r>
              <a:rPr lang="en-US" sz="2000" spc="-100" dirty="0"/>
              <a:t>carry back</a:t>
            </a:r>
            <a:r>
              <a:rPr lang="el-GR" sz="2000" spc="-100" dirty="0"/>
              <a:t> και </a:t>
            </a:r>
            <a:r>
              <a:rPr lang="en-US" sz="2000" spc="-100" dirty="0"/>
              <a:t>carry forward.</a:t>
            </a:r>
            <a:r>
              <a:rPr lang="el-GR" sz="2000" spc="-100" dirty="0"/>
              <a:t>Δεδομένου ότι τα φορολογικά εισοδήματα μπορεί να κυμαίνονται ευρέως,ο φορολογικός κώδικας επιτρέπει στις εταιρείες να μεταφέρουν ζημιές πίσω χρονικά για να αντισταθμίσουν τα κέρδη προηγουμένων ετών ή να προωθήσουν για να αντισταθμίσουν κέρδη στο μέλλον.</a:t>
            </a:r>
            <a:endParaRPr lang="en-US" sz="2000" spc="-100" dirty="0"/>
          </a:p>
          <a:p>
            <a:pPr>
              <a:spcBef>
                <a:spcPts val="1200"/>
              </a:spcBef>
              <a:spcAft>
                <a:spcPts val="600"/>
              </a:spcAft>
              <a:defRPr/>
            </a:pPr>
            <a:r>
              <a:rPr lang="el-GR" sz="2000" spc="-100" dirty="0"/>
              <a:t>Κέρδη κεφαλαίου</a:t>
            </a:r>
            <a:r>
              <a:rPr lang="en-US" sz="2000" spc="-100" dirty="0"/>
              <a:t> – </a:t>
            </a:r>
            <a:r>
              <a:rPr lang="el-GR" sz="2000" spc="-100" dirty="0"/>
              <a:t>ορίζονται ώς τα κέρδη από τη πώληση περιουσιακών στοιχείων που δεν πραγματοποιούνται συνήθως κατά τη κανονική πορεία της εταιρείας,τα κέρδη κεφαλαίου για ιδιώτες φορολογούνται γενικά ώς κανονικό εισόδημα εάν διατηρούνται για ένα έτος ή λιγότερο και στο ποσοστό των υπεραξιών εάν διατηρούνται για περισσότερο από ένα έτος.Οι εταιρείες δεν έχουν ειδική μεταχείριση για τα κεφαλαιουχικά κέρδη</a:t>
            </a:r>
            <a:endParaRPr lang="en-US" sz="2000" spc="-100" dirty="0"/>
          </a:p>
          <a:p>
            <a:pPr>
              <a:spcBef>
                <a:spcPts val="1200"/>
              </a:spcBef>
              <a:spcAft>
                <a:spcPts val="600"/>
              </a:spcAft>
              <a:defRPr/>
            </a:pPr>
            <a:r>
              <a:rPr lang="el-GR" sz="2000" spc="-100" dirty="0"/>
              <a:t>Οι περισσότεροι φορολογούμενοι πληρώνουν φόρο 15% επί των μακροπρόθεσμων υπεραξιών</a:t>
            </a:r>
            <a:r>
              <a:rPr lang="en-US" sz="2000" spc="-100" dirty="0"/>
              <a:t>.</a:t>
            </a:r>
          </a:p>
          <a:p>
            <a:pPr>
              <a:spcBef>
                <a:spcPts val="1200"/>
              </a:spcBef>
              <a:spcAft>
                <a:spcPts val="600"/>
              </a:spcAft>
              <a:defRPr/>
            </a:pPr>
            <a:r>
              <a:rPr lang="el-GR" sz="2000" spc="-100" dirty="0"/>
              <a:t>Οι φορολογούμενοι στη κατηγορία του 39.6% πληρώνουν φόρους 20% για τα μακροπρόθεσμα κέρδη κεφαλαίου</a:t>
            </a:r>
            <a:r>
              <a:rPr lang="en-US" sz="2000" spc="-100" dirty="0"/>
              <a:t>.</a:t>
            </a:r>
          </a:p>
        </p:txBody>
      </p:sp>
      <p:sp>
        <p:nvSpPr>
          <p:cNvPr id="4" name="Title 3"/>
          <p:cNvSpPr>
            <a:spLocks noGrp="1"/>
          </p:cNvSpPr>
          <p:nvPr>
            <p:ph type="title"/>
          </p:nvPr>
        </p:nvSpPr>
        <p:spPr/>
        <p:txBody>
          <a:bodyPr>
            <a:normAutofit/>
          </a:bodyPr>
          <a:lstStyle/>
          <a:p>
            <a:r>
              <a:rPr lang="el-GR" dirty="0"/>
              <a:t>Περισσότερα Φορολογικά Ζητήματα</a:t>
            </a:r>
            <a:endParaRPr lang="en-US" dirty="0"/>
          </a:p>
        </p:txBody>
      </p:sp>
    </p:spTree>
    <p:extLst>
      <p:ext uri="{BB962C8B-B14F-4D97-AF65-F5344CB8AC3E}">
        <p14:creationId xmlns:p14="http://schemas.microsoft.com/office/powerpoint/2010/main" val="335471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a:t>Τέλος Κεφαλαίου</a:t>
            </a:r>
            <a:r>
              <a:rPr lang="en-US"/>
              <a:t> </a:t>
            </a:r>
            <a:r>
              <a:rPr lang="en-US" dirty="0"/>
              <a:t>3</a:t>
            </a:r>
          </a:p>
        </p:txBody>
      </p:sp>
    </p:spTree>
    <p:extLst>
      <p:ext uri="{BB962C8B-B14F-4D97-AF65-F5344CB8AC3E}">
        <p14:creationId xmlns:p14="http://schemas.microsoft.com/office/powerpoint/2010/main" val="107572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ct val="0"/>
              </a:spcBef>
            </a:pPr>
            <a:r>
              <a:rPr lang="el-GR" dirty="0"/>
              <a:t>Εταιρεία τροφίμων σνάκ που υπέστη σημαντική επέκταση το</a:t>
            </a:r>
            <a:r>
              <a:rPr lang="en-US" dirty="0"/>
              <a:t> 2017. </a:t>
            </a:r>
          </a:p>
          <a:p>
            <a:pPr>
              <a:spcBef>
                <a:spcPct val="0"/>
              </a:spcBef>
            </a:pPr>
            <a:r>
              <a:rPr lang="el-GR" dirty="0"/>
              <a:t>Μέχρι στιγμής τα αποτελέσματα επέκτασης δεν ήταν ικανοποιητικά</a:t>
            </a:r>
            <a:r>
              <a:rPr lang="en-US" dirty="0"/>
              <a:t>.</a:t>
            </a:r>
          </a:p>
          <a:p>
            <a:pPr lvl="1">
              <a:spcBef>
                <a:spcPct val="0"/>
              </a:spcBef>
              <a:spcAft>
                <a:spcPts val="1200"/>
              </a:spcAft>
            </a:pPr>
            <a:r>
              <a:rPr lang="el-GR" dirty="0"/>
              <a:t>Η ταμειακή θέση της εταιρείας είναι αδύναμη</a:t>
            </a:r>
            <a:r>
              <a:rPr lang="en-US" dirty="0"/>
              <a:t>.</a:t>
            </a:r>
          </a:p>
          <a:p>
            <a:pPr lvl="1">
              <a:spcBef>
                <a:spcPct val="0"/>
              </a:spcBef>
              <a:spcAft>
                <a:spcPts val="1200"/>
              </a:spcAft>
            </a:pPr>
            <a:r>
              <a:rPr lang="el-GR" dirty="0"/>
              <a:t>Οι προμηθευτές πληρώνονται με καθυστέρηση</a:t>
            </a:r>
            <a:r>
              <a:rPr lang="en-US" dirty="0"/>
              <a:t>.</a:t>
            </a:r>
          </a:p>
          <a:p>
            <a:pPr lvl="1">
              <a:spcBef>
                <a:spcPct val="0"/>
              </a:spcBef>
              <a:spcAft>
                <a:spcPts val="1200"/>
              </a:spcAft>
            </a:pPr>
            <a:r>
              <a:rPr lang="el-GR" dirty="0"/>
              <a:t>Η Τράπεζα απείλησε να διακόψει τη πίστωση</a:t>
            </a:r>
            <a:r>
              <a:rPr lang="en-US" dirty="0"/>
              <a:t>.</a:t>
            </a:r>
          </a:p>
          <a:p>
            <a:pPr>
              <a:spcBef>
                <a:spcPct val="0"/>
              </a:spcBef>
            </a:pPr>
            <a:r>
              <a:rPr lang="el-GR" dirty="0"/>
              <a:t>Το Διοικητικό Συμβούλιο διέταξε να γίνουν αλλαγές</a:t>
            </a:r>
            <a:r>
              <a:rPr lang="en-US" dirty="0"/>
              <a:t>! </a:t>
            </a:r>
          </a:p>
        </p:txBody>
      </p:sp>
      <p:sp>
        <p:nvSpPr>
          <p:cNvPr id="4" name="Title 3"/>
          <p:cNvSpPr>
            <a:spLocks noGrp="1"/>
          </p:cNvSpPr>
          <p:nvPr>
            <p:ph type="title"/>
          </p:nvPr>
        </p:nvSpPr>
        <p:spPr/>
        <p:txBody>
          <a:bodyPr>
            <a:normAutofit/>
          </a:bodyPr>
          <a:lstStyle/>
          <a:p>
            <a:r>
              <a:rPr lang="el-GR" dirty="0"/>
              <a:t>Επισκόπηση της εταιρείας</a:t>
            </a:r>
            <a:r>
              <a:rPr lang="en-US" dirty="0"/>
              <a:t> </a:t>
            </a:r>
            <a:r>
              <a:rPr lang="en-US" dirty="0" err="1"/>
              <a:t>D’Leon</a:t>
            </a:r>
            <a:r>
              <a:rPr lang="en-US" dirty="0"/>
              <a:t> Inc.</a:t>
            </a:r>
          </a:p>
        </p:txBody>
      </p:sp>
    </p:spTree>
    <p:extLst>
      <p:ext uri="{BB962C8B-B14F-4D97-AF65-F5344CB8AC3E}">
        <p14:creationId xmlns:p14="http://schemas.microsoft.com/office/powerpoint/2010/main" val="401939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Ισολογισμός</a:t>
            </a:r>
            <a:r>
              <a:rPr lang="en-US" dirty="0"/>
              <a:t>: </a:t>
            </a:r>
            <a:r>
              <a:rPr lang="el-GR" dirty="0"/>
              <a:t>Ενεργητικό</a:t>
            </a:r>
            <a:endParaRPr lang="en-US" dirty="0"/>
          </a:p>
        </p:txBody>
      </p:sp>
      <p:grpSp>
        <p:nvGrpSpPr>
          <p:cNvPr id="4" name="Group 3" descr="Table illustrating a balance sheet with asset values for 2016 and 2015."/>
          <p:cNvGrpSpPr/>
          <p:nvPr/>
        </p:nvGrpSpPr>
        <p:grpSpPr>
          <a:xfrm>
            <a:off x="1108709" y="1508287"/>
            <a:ext cx="6926579" cy="4208462"/>
            <a:chOff x="1133475" y="1592263"/>
            <a:chExt cx="6926579" cy="4208462"/>
          </a:xfrm>
        </p:grpSpPr>
        <p:grpSp>
          <p:nvGrpSpPr>
            <p:cNvPr id="5" name="Group 7"/>
            <p:cNvGrpSpPr>
              <a:grpSpLocks noChangeAspect="1"/>
            </p:cNvGrpSpPr>
            <p:nvPr/>
          </p:nvGrpSpPr>
          <p:grpSpPr bwMode="auto">
            <a:xfrm>
              <a:off x="1133475" y="1592263"/>
              <a:ext cx="6877050" cy="4208462"/>
              <a:chOff x="714" y="1003"/>
              <a:chExt cx="4332" cy="2651"/>
            </a:xfrm>
            <a:solidFill>
              <a:schemeClr val="bg2"/>
            </a:solidFill>
          </p:grpSpPr>
          <p:sp>
            <p:nvSpPr>
              <p:cNvPr id="8" name="AutoShape 6"/>
              <p:cNvSpPr>
                <a:spLocks noChangeAspect="1" noChangeArrowheads="1" noTextEdit="1"/>
              </p:cNvSpPr>
              <p:nvPr/>
            </p:nvSpPr>
            <p:spPr bwMode="auto">
              <a:xfrm>
                <a:off x="714" y="1003"/>
                <a:ext cx="4332" cy="2651"/>
              </a:xfrm>
              <a:prstGeom prst="rect">
                <a:avLst/>
              </a:prstGeom>
              <a:noFill/>
              <a:ln w="9525">
                <a:noFill/>
                <a:miter lim="800000"/>
                <a:headEnd/>
                <a:tailEnd/>
              </a:ln>
            </p:spPr>
            <p:txBody>
              <a:bodyPr/>
              <a:lstStyle/>
              <a:p>
                <a:endParaRPr lang="en-US"/>
              </a:p>
            </p:txBody>
          </p:sp>
          <p:sp>
            <p:nvSpPr>
              <p:cNvPr id="9" name="Rectangle 8"/>
              <p:cNvSpPr>
                <a:spLocks noChangeArrowheads="1"/>
              </p:cNvSpPr>
              <p:nvPr/>
            </p:nvSpPr>
            <p:spPr bwMode="auto">
              <a:xfrm>
                <a:off x="2711" y="1077"/>
                <a:ext cx="539" cy="262"/>
              </a:xfrm>
              <a:prstGeom prst="rect">
                <a:avLst/>
              </a:prstGeom>
              <a:noFill/>
              <a:ln w="9525">
                <a:noFill/>
                <a:miter lim="800000"/>
                <a:headEnd/>
                <a:tailEnd/>
              </a:ln>
            </p:spPr>
            <p:txBody>
              <a:bodyPr wrap="none" lIns="0" tIns="0" rIns="0" bIns="0">
                <a:spAutoFit/>
              </a:bodyPr>
              <a:lstStyle/>
              <a:p>
                <a:r>
                  <a:rPr lang="en-US" sz="2700" dirty="0"/>
                  <a:t>  2018</a:t>
                </a:r>
                <a:endParaRPr lang="en-US" dirty="0"/>
              </a:p>
            </p:txBody>
          </p:sp>
          <p:sp>
            <p:nvSpPr>
              <p:cNvPr id="10" name="Rectangle 9"/>
              <p:cNvSpPr>
                <a:spLocks noChangeArrowheads="1"/>
              </p:cNvSpPr>
              <p:nvPr/>
            </p:nvSpPr>
            <p:spPr bwMode="auto">
              <a:xfrm>
                <a:off x="2945" y="1353"/>
                <a:ext cx="496" cy="262"/>
              </a:xfrm>
              <a:prstGeom prst="rect">
                <a:avLst/>
              </a:prstGeom>
              <a:noFill/>
              <a:ln w="9525">
                <a:noFill/>
                <a:miter lim="800000"/>
                <a:headEnd/>
                <a:tailEnd/>
              </a:ln>
            </p:spPr>
            <p:txBody>
              <a:bodyPr wrap="none" lIns="0" tIns="0" rIns="0" bIns="0">
                <a:spAutoFit/>
              </a:bodyPr>
              <a:lstStyle/>
              <a:p>
                <a:r>
                  <a:rPr lang="en-US" sz="2700" dirty="0"/>
                  <a:t>7</a:t>
                </a:r>
                <a:r>
                  <a:rPr lang="el-GR" sz="2700" dirty="0"/>
                  <a:t>.</a:t>
                </a:r>
                <a:r>
                  <a:rPr lang="en-US" sz="2700" dirty="0"/>
                  <a:t>282</a:t>
                </a:r>
                <a:endParaRPr lang="en-US" dirty="0"/>
              </a:p>
            </p:txBody>
          </p:sp>
          <p:sp>
            <p:nvSpPr>
              <p:cNvPr id="11" name="Rectangle 10"/>
              <p:cNvSpPr>
                <a:spLocks noChangeArrowheads="1"/>
              </p:cNvSpPr>
              <p:nvPr/>
            </p:nvSpPr>
            <p:spPr bwMode="auto">
              <a:xfrm>
                <a:off x="2702" y="1629"/>
                <a:ext cx="716" cy="262"/>
              </a:xfrm>
              <a:prstGeom prst="rect">
                <a:avLst/>
              </a:prstGeom>
              <a:noFill/>
              <a:ln w="9525">
                <a:noFill/>
                <a:miter lim="800000"/>
                <a:headEnd/>
                <a:tailEnd/>
              </a:ln>
            </p:spPr>
            <p:txBody>
              <a:bodyPr wrap="none" lIns="0" tIns="0" rIns="0" bIns="0">
                <a:spAutoFit/>
              </a:bodyPr>
              <a:lstStyle/>
              <a:p>
                <a:r>
                  <a:rPr lang="en-US" sz="2700" dirty="0"/>
                  <a:t>632</a:t>
                </a:r>
                <a:r>
                  <a:rPr lang="el-GR" sz="2700" dirty="0"/>
                  <a:t>.</a:t>
                </a:r>
                <a:r>
                  <a:rPr lang="en-US" sz="2700" dirty="0"/>
                  <a:t>160</a:t>
                </a:r>
                <a:endParaRPr lang="en-US" dirty="0"/>
              </a:p>
            </p:txBody>
          </p:sp>
          <p:sp>
            <p:nvSpPr>
              <p:cNvPr id="12" name="Rectangle 11"/>
              <p:cNvSpPr>
                <a:spLocks noChangeArrowheads="1"/>
              </p:cNvSpPr>
              <p:nvPr/>
            </p:nvSpPr>
            <p:spPr bwMode="auto">
              <a:xfrm>
                <a:off x="2521" y="1911"/>
                <a:ext cx="882" cy="262"/>
              </a:xfrm>
              <a:prstGeom prst="rect">
                <a:avLst/>
              </a:prstGeom>
              <a:noFill/>
              <a:ln w="9525">
                <a:noFill/>
                <a:miter lim="800000"/>
                <a:headEnd/>
                <a:tailEnd/>
              </a:ln>
            </p:spPr>
            <p:txBody>
              <a:bodyPr wrap="none" lIns="0" tIns="0" rIns="0" bIns="0">
                <a:spAutoFit/>
              </a:bodyPr>
              <a:lstStyle/>
              <a:p>
                <a:r>
                  <a:rPr lang="en-US" sz="2700" u="sng" dirty="0"/>
                  <a:t>1</a:t>
                </a:r>
                <a:r>
                  <a:rPr lang="el-GR" sz="2700" u="sng" dirty="0"/>
                  <a:t>.</a:t>
                </a:r>
                <a:r>
                  <a:rPr lang="en-US" sz="2700" u="sng" dirty="0"/>
                  <a:t>287</a:t>
                </a:r>
                <a:r>
                  <a:rPr lang="el-GR" sz="2700" u="sng" dirty="0"/>
                  <a:t>.</a:t>
                </a:r>
                <a:r>
                  <a:rPr lang="en-US" sz="2700" u="sng" dirty="0"/>
                  <a:t>360</a:t>
                </a:r>
                <a:endParaRPr lang="en-US" u="sng" dirty="0"/>
              </a:p>
            </p:txBody>
          </p:sp>
          <p:sp>
            <p:nvSpPr>
              <p:cNvPr id="13" name="Rectangle 13"/>
              <p:cNvSpPr>
                <a:spLocks noChangeArrowheads="1"/>
              </p:cNvSpPr>
              <p:nvPr/>
            </p:nvSpPr>
            <p:spPr bwMode="auto">
              <a:xfrm>
                <a:off x="2521" y="2187"/>
                <a:ext cx="882" cy="262"/>
              </a:xfrm>
              <a:prstGeom prst="rect">
                <a:avLst/>
              </a:prstGeom>
              <a:noFill/>
              <a:ln w="9525">
                <a:noFill/>
                <a:miter lim="800000"/>
                <a:headEnd/>
                <a:tailEnd/>
              </a:ln>
            </p:spPr>
            <p:txBody>
              <a:bodyPr wrap="none" lIns="0" tIns="0" rIns="0" bIns="0">
                <a:spAutoFit/>
              </a:bodyPr>
              <a:lstStyle/>
              <a:p>
                <a:r>
                  <a:rPr lang="en-US" sz="2700" dirty="0"/>
                  <a:t>1</a:t>
                </a:r>
                <a:r>
                  <a:rPr lang="el-GR" sz="2700" dirty="0"/>
                  <a:t>.</a:t>
                </a:r>
                <a:r>
                  <a:rPr lang="en-US" sz="2700" dirty="0"/>
                  <a:t>926</a:t>
                </a:r>
                <a:r>
                  <a:rPr lang="el-GR" sz="2700" dirty="0"/>
                  <a:t>.</a:t>
                </a:r>
                <a:r>
                  <a:rPr lang="en-US" sz="2700" dirty="0"/>
                  <a:t>802</a:t>
                </a:r>
                <a:endParaRPr lang="en-US" dirty="0"/>
              </a:p>
            </p:txBody>
          </p:sp>
          <p:sp>
            <p:nvSpPr>
              <p:cNvPr id="14" name="Rectangle 14"/>
              <p:cNvSpPr>
                <a:spLocks noChangeArrowheads="1"/>
              </p:cNvSpPr>
              <p:nvPr/>
            </p:nvSpPr>
            <p:spPr bwMode="auto">
              <a:xfrm>
                <a:off x="2521" y="2470"/>
                <a:ext cx="882" cy="262"/>
              </a:xfrm>
              <a:prstGeom prst="rect">
                <a:avLst/>
              </a:prstGeom>
              <a:noFill/>
              <a:ln w="9525">
                <a:noFill/>
                <a:miter lim="800000"/>
                <a:headEnd/>
                <a:tailEnd/>
              </a:ln>
            </p:spPr>
            <p:txBody>
              <a:bodyPr wrap="none" lIns="0" tIns="0" rIns="0" bIns="0">
                <a:spAutoFit/>
              </a:bodyPr>
              <a:lstStyle/>
              <a:p>
                <a:r>
                  <a:rPr lang="en-US" sz="2700" dirty="0"/>
                  <a:t>1</a:t>
                </a:r>
                <a:r>
                  <a:rPr lang="el-GR" sz="2700" dirty="0"/>
                  <a:t>.</a:t>
                </a:r>
                <a:r>
                  <a:rPr lang="en-US" sz="2700" dirty="0"/>
                  <a:t>202</a:t>
                </a:r>
                <a:r>
                  <a:rPr lang="el-GR" sz="2700" dirty="0"/>
                  <a:t>.</a:t>
                </a:r>
                <a:r>
                  <a:rPr lang="en-US" sz="2700" dirty="0"/>
                  <a:t>950</a:t>
                </a:r>
                <a:endParaRPr lang="en-US" dirty="0"/>
              </a:p>
            </p:txBody>
          </p:sp>
          <p:sp>
            <p:nvSpPr>
              <p:cNvPr id="15" name="Rectangle 15"/>
              <p:cNvSpPr>
                <a:spLocks noChangeArrowheads="1"/>
              </p:cNvSpPr>
              <p:nvPr/>
            </p:nvSpPr>
            <p:spPr bwMode="auto">
              <a:xfrm>
                <a:off x="2521" y="2746"/>
                <a:ext cx="864" cy="262"/>
              </a:xfrm>
              <a:prstGeom prst="rect">
                <a:avLst/>
              </a:prstGeom>
              <a:noFill/>
              <a:ln w="9525">
                <a:noFill/>
                <a:miter lim="800000"/>
                <a:headEnd/>
                <a:tailEnd/>
              </a:ln>
            </p:spPr>
            <p:txBody>
              <a:bodyPr wrap="none" lIns="0" tIns="0" rIns="0" bIns="0">
                <a:spAutoFit/>
              </a:bodyPr>
              <a:lstStyle/>
              <a:p>
                <a:r>
                  <a:rPr lang="en-US" sz="2700" u="sng" dirty="0"/>
                  <a:t>   263</a:t>
                </a:r>
                <a:r>
                  <a:rPr lang="el-GR" sz="2700" u="sng" dirty="0"/>
                  <a:t>.</a:t>
                </a:r>
                <a:r>
                  <a:rPr lang="en-US" sz="2700" u="sng" dirty="0"/>
                  <a:t>160</a:t>
                </a:r>
                <a:endParaRPr lang="en-US" u="sng" dirty="0"/>
              </a:p>
            </p:txBody>
          </p:sp>
          <p:sp>
            <p:nvSpPr>
              <p:cNvPr id="16" name="Rectangle 17"/>
              <p:cNvSpPr>
                <a:spLocks noChangeArrowheads="1"/>
              </p:cNvSpPr>
              <p:nvPr/>
            </p:nvSpPr>
            <p:spPr bwMode="auto">
              <a:xfrm>
                <a:off x="2521" y="3028"/>
                <a:ext cx="864" cy="262"/>
              </a:xfrm>
              <a:prstGeom prst="rect">
                <a:avLst/>
              </a:prstGeom>
              <a:noFill/>
              <a:ln w="9525">
                <a:noFill/>
                <a:miter lim="800000"/>
                <a:headEnd/>
                <a:tailEnd/>
              </a:ln>
            </p:spPr>
            <p:txBody>
              <a:bodyPr wrap="none" lIns="0" tIns="0" rIns="0" bIns="0">
                <a:spAutoFit/>
              </a:bodyPr>
              <a:lstStyle/>
              <a:p>
                <a:r>
                  <a:rPr lang="en-US" sz="2700" u="sng" dirty="0"/>
                  <a:t>   939</a:t>
                </a:r>
                <a:r>
                  <a:rPr lang="el-GR" sz="2700" u="sng" dirty="0"/>
                  <a:t>.</a:t>
                </a:r>
                <a:r>
                  <a:rPr lang="en-US" sz="2700" u="sng" dirty="0"/>
                  <a:t>790</a:t>
                </a:r>
                <a:endParaRPr lang="en-US" u="sng" dirty="0"/>
              </a:p>
            </p:txBody>
          </p:sp>
          <p:sp>
            <p:nvSpPr>
              <p:cNvPr id="17" name="Rectangle 19"/>
              <p:cNvSpPr>
                <a:spLocks noChangeArrowheads="1"/>
              </p:cNvSpPr>
              <p:nvPr/>
            </p:nvSpPr>
            <p:spPr bwMode="auto">
              <a:xfrm>
                <a:off x="2521" y="3304"/>
                <a:ext cx="882" cy="262"/>
              </a:xfrm>
              <a:prstGeom prst="rect">
                <a:avLst/>
              </a:prstGeom>
              <a:noFill/>
              <a:ln w="9525">
                <a:noFill/>
                <a:miter lim="800000"/>
                <a:headEnd/>
                <a:tailEnd/>
              </a:ln>
            </p:spPr>
            <p:txBody>
              <a:bodyPr wrap="none" lIns="0" tIns="0" rIns="0" bIns="0">
                <a:spAutoFit/>
              </a:bodyPr>
              <a:lstStyle/>
              <a:p>
                <a:r>
                  <a:rPr lang="en-US" sz="2700" u="dbl" dirty="0"/>
                  <a:t>2</a:t>
                </a:r>
                <a:r>
                  <a:rPr lang="el-GR" sz="2700" u="dbl" dirty="0"/>
                  <a:t>.</a:t>
                </a:r>
                <a:r>
                  <a:rPr lang="en-US" sz="2700" u="dbl" dirty="0"/>
                  <a:t>866</a:t>
                </a:r>
                <a:r>
                  <a:rPr lang="el-GR" sz="2700" u="dbl" dirty="0"/>
                  <a:t>.</a:t>
                </a:r>
                <a:r>
                  <a:rPr lang="en-US" sz="2700" u="dbl" dirty="0"/>
                  <a:t>592</a:t>
                </a:r>
                <a:endParaRPr lang="en-US" u="dbl" dirty="0"/>
              </a:p>
            </p:txBody>
          </p:sp>
          <p:sp>
            <p:nvSpPr>
              <p:cNvPr id="18" name="Rectangle 20"/>
              <p:cNvSpPr>
                <a:spLocks noChangeArrowheads="1"/>
              </p:cNvSpPr>
              <p:nvPr/>
            </p:nvSpPr>
            <p:spPr bwMode="auto">
              <a:xfrm>
                <a:off x="4391" y="1071"/>
                <a:ext cx="440" cy="262"/>
              </a:xfrm>
              <a:prstGeom prst="rect">
                <a:avLst/>
              </a:prstGeom>
              <a:noFill/>
              <a:ln w="9525">
                <a:noFill/>
                <a:miter lim="800000"/>
                <a:headEnd/>
                <a:tailEnd/>
              </a:ln>
            </p:spPr>
            <p:txBody>
              <a:bodyPr wrap="none" lIns="0" tIns="0" rIns="0" bIns="0">
                <a:spAutoFit/>
              </a:bodyPr>
              <a:lstStyle/>
              <a:p>
                <a:r>
                  <a:rPr lang="en-US" sz="2700" dirty="0"/>
                  <a:t>2017</a:t>
                </a:r>
                <a:endParaRPr lang="en-US" dirty="0"/>
              </a:p>
            </p:txBody>
          </p:sp>
          <p:sp>
            <p:nvSpPr>
              <p:cNvPr id="19" name="Rectangle 21"/>
              <p:cNvSpPr>
                <a:spLocks noChangeArrowheads="1"/>
              </p:cNvSpPr>
              <p:nvPr/>
            </p:nvSpPr>
            <p:spPr bwMode="auto">
              <a:xfrm>
                <a:off x="4394" y="1353"/>
                <a:ext cx="606" cy="262"/>
              </a:xfrm>
              <a:prstGeom prst="rect">
                <a:avLst/>
              </a:prstGeom>
              <a:noFill/>
              <a:ln w="9525">
                <a:noFill/>
                <a:miter lim="800000"/>
                <a:headEnd/>
                <a:tailEnd/>
              </a:ln>
            </p:spPr>
            <p:txBody>
              <a:bodyPr wrap="none" lIns="0" tIns="0" rIns="0" bIns="0">
                <a:spAutoFit/>
              </a:bodyPr>
              <a:lstStyle/>
              <a:p>
                <a:r>
                  <a:rPr lang="en-US" sz="2700" dirty="0"/>
                  <a:t>57</a:t>
                </a:r>
                <a:r>
                  <a:rPr lang="el-GR" sz="2700" dirty="0"/>
                  <a:t>.</a:t>
                </a:r>
                <a:r>
                  <a:rPr lang="en-US" sz="2700" dirty="0"/>
                  <a:t>600</a:t>
                </a:r>
                <a:endParaRPr lang="en-US" dirty="0"/>
              </a:p>
            </p:txBody>
          </p:sp>
          <p:sp>
            <p:nvSpPr>
              <p:cNvPr id="20" name="Rectangle 22"/>
              <p:cNvSpPr>
                <a:spLocks noChangeArrowheads="1"/>
              </p:cNvSpPr>
              <p:nvPr/>
            </p:nvSpPr>
            <p:spPr bwMode="auto">
              <a:xfrm>
                <a:off x="4272" y="1629"/>
                <a:ext cx="716" cy="262"/>
              </a:xfrm>
              <a:prstGeom prst="rect">
                <a:avLst/>
              </a:prstGeom>
              <a:noFill/>
              <a:ln w="9525">
                <a:noFill/>
                <a:miter lim="800000"/>
                <a:headEnd/>
                <a:tailEnd/>
              </a:ln>
            </p:spPr>
            <p:txBody>
              <a:bodyPr wrap="none" lIns="0" tIns="0" rIns="0" bIns="0">
                <a:spAutoFit/>
              </a:bodyPr>
              <a:lstStyle/>
              <a:p>
                <a:r>
                  <a:rPr lang="en-US" sz="2700" dirty="0"/>
                  <a:t>351</a:t>
                </a:r>
                <a:r>
                  <a:rPr lang="el-GR" sz="2700" dirty="0"/>
                  <a:t>.</a:t>
                </a:r>
                <a:r>
                  <a:rPr lang="en-US" sz="2700" dirty="0"/>
                  <a:t>200</a:t>
                </a:r>
                <a:endParaRPr lang="en-US" dirty="0"/>
              </a:p>
            </p:txBody>
          </p:sp>
          <p:sp>
            <p:nvSpPr>
              <p:cNvPr id="21" name="Rectangle 23" descr="Table illustrating a balance sheet with asset values for 2016 and 2015."/>
              <p:cNvSpPr>
                <a:spLocks noChangeArrowheads="1"/>
              </p:cNvSpPr>
              <p:nvPr/>
            </p:nvSpPr>
            <p:spPr bwMode="auto">
              <a:xfrm>
                <a:off x="4091" y="1911"/>
                <a:ext cx="864" cy="262"/>
              </a:xfrm>
              <a:prstGeom prst="rect">
                <a:avLst/>
              </a:prstGeom>
              <a:noFill/>
              <a:ln w="9525">
                <a:noFill/>
                <a:miter lim="800000"/>
                <a:headEnd/>
                <a:tailEnd/>
              </a:ln>
            </p:spPr>
            <p:txBody>
              <a:bodyPr wrap="none" lIns="0" tIns="0" rIns="0" bIns="0">
                <a:spAutoFit/>
              </a:bodyPr>
              <a:lstStyle/>
              <a:p>
                <a:r>
                  <a:rPr lang="en-US" sz="2700" u="sng" dirty="0"/>
                  <a:t>   715</a:t>
                </a:r>
                <a:r>
                  <a:rPr lang="el-GR" sz="2700" u="sng" dirty="0"/>
                  <a:t>.</a:t>
                </a:r>
                <a:r>
                  <a:rPr lang="en-US" sz="2700" u="sng" dirty="0"/>
                  <a:t>200</a:t>
                </a:r>
                <a:endParaRPr lang="en-US" u="sng" dirty="0"/>
              </a:p>
            </p:txBody>
          </p:sp>
          <p:sp>
            <p:nvSpPr>
              <p:cNvPr id="22" name="Rectangle 25"/>
              <p:cNvSpPr>
                <a:spLocks noChangeArrowheads="1"/>
              </p:cNvSpPr>
              <p:nvPr/>
            </p:nvSpPr>
            <p:spPr bwMode="auto">
              <a:xfrm>
                <a:off x="4091" y="2187"/>
                <a:ext cx="882" cy="262"/>
              </a:xfrm>
              <a:prstGeom prst="rect">
                <a:avLst/>
              </a:prstGeom>
              <a:noFill/>
              <a:ln w="9525">
                <a:noFill/>
                <a:miter lim="800000"/>
                <a:headEnd/>
                <a:tailEnd/>
              </a:ln>
            </p:spPr>
            <p:txBody>
              <a:bodyPr wrap="none" lIns="0" tIns="0" rIns="0" bIns="0">
                <a:spAutoFit/>
              </a:bodyPr>
              <a:lstStyle/>
              <a:p>
                <a:r>
                  <a:rPr lang="en-US" sz="2700" dirty="0"/>
                  <a:t>1</a:t>
                </a:r>
                <a:r>
                  <a:rPr lang="el-GR" sz="2700" dirty="0"/>
                  <a:t>.</a:t>
                </a:r>
                <a:r>
                  <a:rPr lang="en-US" sz="2700" dirty="0"/>
                  <a:t>124</a:t>
                </a:r>
                <a:r>
                  <a:rPr lang="el-GR" sz="2700" dirty="0"/>
                  <a:t>.</a:t>
                </a:r>
                <a:r>
                  <a:rPr lang="en-US" sz="2700" dirty="0"/>
                  <a:t>000</a:t>
                </a:r>
                <a:endParaRPr lang="en-US" dirty="0"/>
              </a:p>
            </p:txBody>
          </p:sp>
          <p:sp>
            <p:nvSpPr>
              <p:cNvPr id="23" name="Rectangle 26"/>
              <p:cNvSpPr>
                <a:spLocks noChangeArrowheads="1"/>
              </p:cNvSpPr>
              <p:nvPr/>
            </p:nvSpPr>
            <p:spPr bwMode="auto">
              <a:xfrm>
                <a:off x="4272" y="2463"/>
                <a:ext cx="716" cy="262"/>
              </a:xfrm>
              <a:prstGeom prst="rect">
                <a:avLst/>
              </a:prstGeom>
              <a:noFill/>
              <a:ln w="9525">
                <a:noFill/>
                <a:miter lim="800000"/>
                <a:headEnd/>
                <a:tailEnd/>
              </a:ln>
            </p:spPr>
            <p:txBody>
              <a:bodyPr wrap="none" lIns="0" tIns="0" rIns="0" bIns="0">
                <a:spAutoFit/>
              </a:bodyPr>
              <a:lstStyle/>
              <a:p>
                <a:r>
                  <a:rPr lang="en-US" sz="2700" dirty="0"/>
                  <a:t>491</a:t>
                </a:r>
                <a:r>
                  <a:rPr lang="el-GR" sz="2700" dirty="0"/>
                  <a:t>.</a:t>
                </a:r>
                <a:r>
                  <a:rPr lang="en-US" sz="2700" dirty="0"/>
                  <a:t>000</a:t>
                </a:r>
                <a:endParaRPr lang="en-US" dirty="0"/>
              </a:p>
            </p:txBody>
          </p:sp>
          <p:sp>
            <p:nvSpPr>
              <p:cNvPr id="24" name="Rectangle 27"/>
              <p:cNvSpPr>
                <a:spLocks noChangeArrowheads="1"/>
              </p:cNvSpPr>
              <p:nvPr/>
            </p:nvSpPr>
            <p:spPr bwMode="auto">
              <a:xfrm>
                <a:off x="4091" y="2746"/>
                <a:ext cx="864" cy="262"/>
              </a:xfrm>
              <a:prstGeom prst="rect">
                <a:avLst/>
              </a:prstGeom>
              <a:noFill/>
              <a:ln w="9525">
                <a:noFill/>
                <a:miter lim="800000"/>
                <a:headEnd/>
                <a:tailEnd/>
              </a:ln>
            </p:spPr>
            <p:txBody>
              <a:bodyPr wrap="none" lIns="0" tIns="0" rIns="0" bIns="0">
                <a:spAutoFit/>
              </a:bodyPr>
              <a:lstStyle/>
              <a:p>
                <a:r>
                  <a:rPr lang="en-US" sz="2700" u="sng" dirty="0"/>
                  <a:t>   146</a:t>
                </a:r>
                <a:r>
                  <a:rPr lang="el-GR" sz="2700" u="sng" dirty="0"/>
                  <a:t>.</a:t>
                </a:r>
                <a:r>
                  <a:rPr lang="en-US" sz="2700" u="sng" dirty="0"/>
                  <a:t>200</a:t>
                </a:r>
                <a:endParaRPr lang="en-US" u="sng" dirty="0"/>
              </a:p>
            </p:txBody>
          </p:sp>
          <p:sp>
            <p:nvSpPr>
              <p:cNvPr id="25" name="Rectangle 29"/>
              <p:cNvSpPr>
                <a:spLocks noChangeArrowheads="1"/>
              </p:cNvSpPr>
              <p:nvPr/>
            </p:nvSpPr>
            <p:spPr bwMode="auto">
              <a:xfrm>
                <a:off x="4091" y="3022"/>
                <a:ext cx="864" cy="262"/>
              </a:xfrm>
              <a:prstGeom prst="rect">
                <a:avLst/>
              </a:prstGeom>
              <a:noFill/>
              <a:ln w="9525">
                <a:noFill/>
                <a:miter lim="800000"/>
                <a:headEnd/>
                <a:tailEnd/>
              </a:ln>
            </p:spPr>
            <p:txBody>
              <a:bodyPr wrap="none" lIns="0" tIns="0" rIns="0" bIns="0">
                <a:spAutoFit/>
              </a:bodyPr>
              <a:lstStyle/>
              <a:p>
                <a:r>
                  <a:rPr lang="en-US" sz="2700" u="sng" dirty="0"/>
                  <a:t>   344</a:t>
                </a:r>
                <a:r>
                  <a:rPr lang="el-GR" sz="2700" u="sng" dirty="0"/>
                  <a:t>.</a:t>
                </a:r>
                <a:r>
                  <a:rPr lang="en-US" sz="2700" u="sng" dirty="0"/>
                  <a:t>800</a:t>
                </a:r>
                <a:endParaRPr lang="en-US" u="sng" dirty="0"/>
              </a:p>
            </p:txBody>
          </p:sp>
          <p:sp>
            <p:nvSpPr>
              <p:cNvPr id="26" name="Rectangle 31"/>
              <p:cNvSpPr>
                <a:spLocks noChangeArrowheads="1"/>
              </p:cNvSpPr>
              <p:nvPr/>
            </p:nvSpPr>
            <p:spPr bwMode="auto">
              <a:xfrm>
                <a:off x="4091" y="3304"/>
                <a:ext cx="882" cy="262"/>
              </a:xfrm>
              <a:prstGeom prst="rect">
                <a:avLst/>
              </a:prstGeom>
              <a:noFill/>
              <a:ln w="9525">
                <a:noFill/>
                <a:miter lim="800000"/>
                <a:headEnd/>
                <a:tailEnd/>
              </a:ln>
            </p:spPr>
            <p:txBody>
              <a:bodyPr wrap="none" lIns="0" tIns="0" rIns="0" bIns="0">
                <a:spAutoFit/>
              </a:bodyPr>
              <a:lstStyle/>
              <a:p>
                <a:r>
                  <a:rPr lang="en-US" sz="2700" u="dbl" dirty="0"/>
                  <a:t>1</a:t>
                </a:r>
                <a:r>
                  <a:rPr lang="el-GR" sz="2700" u="dbl" dirty="0"/>
                  <a:t>.</a:t>
                </a:r>
                <a:r>
                  <a:rPr lang="en-US" sz="2700" u="dbl" dirty="0"/>
                  <a:t>468</a:t>
                </a:r>
                <a:r>
                  <a:rPr lang="el-GR" sz="2700" u="dbl" dirty="0"/>
                  <a:t>.</a:t>
                </a:r>
                <a:r>
                  <a:rPr lang="en-US" sz="2700" u="dbl" dirty="0"/>
                  <a:t>800</a:t>
                </a:r>
                <a:endParaRPr lang="en-US" u="dbl" dirty="0"/>
              </a:p>
            </p:txBody>
          </p:sp>
          <p:sp>
            <p:nvSpPr>
              <p:cNvPr id="27" name="Rectangle 36"/>
              <p:cNvSpPr>
                <a:spLocks noChangeArrowheads="1"/>
              </p:cNvSpPr>
              <p:nvPr/>
            </p:nvSpPr>
            <p:spPr bwMode="auto">
              <a:xfrm>
                <a:off x="844" y="1353"/>
                <a:ext cx="803" cy="262"/>
              </a:xfrm>
              <a:prstGeom prst="rect">
                <a:avLst/>
              </a:prstGeom>
              <a:noFill/>
              <a:ln w="9525">
                <a:noFill/>
                <a:miter lim="800000"/>
                <a:headEnd/>
                <a:tailEnd/>
              </a:ln>
            </p:spPr>
            <p:txBody>
              <a:bodyPr wrap="none" lIns="0" tIns="0" rIns="0" bIns="0">
                <a:spAutoFit/>
              </a:bodyPr>
              <a:lstStyle/>
              <a:p>
                <a:r>
                  <a:rPr lang="el-GR" sz="2700" dirty="0"/>
                  <a:t>Μετρητά</a:t>
                </a:r>
                <a:endParaRPr lang="en-US" dirty="0"/>
              </a:p>
            </p:txBody>
          </p:sp>
          <p:sp>
            <p:nvSpPr>
              <p:cNvPr id="28" name="Rectangle 37"/>
              <p:cNvSpPr>
                <a:spLocks noChangeArrowheads="1"/>
              </p:cNvSpPr>
              <p:nvPr/>
            </p:nvSpPr>
            <p:spPr bwMode="auto">
              <a:xfrm>
                <a:off x="844" y="1629"/>
                <a:ext cx="991" cy="262"/>
              </a:xfrm>
              <a:prstGeom prst="rect">
                <a:avLst/>
              </a:prstGeom>
              <a:noFill/>
              <a:ln w="9525">
                <a:noFill/>
                <a:miter lim="800000"/>
                <a:headEnd/>
                <a:tailEnd/>
              </a:ln>
            </p:spPr>
            <p:txBody>
              <a:bodyPr wrap="none" lIns="0" tIns="0" rIns="0" bIns="0">
                <a:spAutoFit/>
              </a:bodyPr>
              <a:lstStyle/>
              <a:p>
                <a:r>
                  <a:rPr lang="el-GR" sz="2700" dirty="0"/>
                  <a:t>Απαιτήσεις</a:t>
                </a:r>
                <a:endParaRPr lang="en-US" dirty="0"/>
              </a:p>
            </p:txBody>
          </p:sp>
          <p:sp>
            <p:nvSpPr>
              <p:cNvPr id="29" name="Rectangle 38"/>
              <p:cNvSpPr>
                <a:spLocks noChangeArrowheads="1"/>
              </p:cNvSpPr>
              <p:nvPr/>
            </p:nvSpPr>
            <p:spPr bwMode="auto">
              <a:xfrm>
                <a:off x="844" y="1911"/>
                <a:ext cx="1028" cy="262"/>
              </a:xfrm>
              <a:prstGeom prst="rect">
                <a:avLst/>
              </a:prstGeom>
              <a:noFill/>
              <a:ln w="9525">
                <a:noFill/>
                <a:miter lim="800000"/>
                <a:headEnd/>
                <a:tailEnd/>
              </a:ln>
            </p:spPr>
            <p:txBody>
              <a:bodyPr wrap="none" lIns="0" tIns="0" rIns="0" bIns="0">
                <a:spAutoFit/>
              </a:bodyPr>
              <a:lstStyle/>
              <a:p>
                <a:r>
                  <a:rPr lang="el-GR" sz="2700" dirty="0"/>
                  <a:t>Αποθέματα</a:t>
                </a:r>
                <a:endParaRPr lang="en-US" dirty="0"/>
              </a:p>
            </p:txBody>
          </p:sp>
          <p:sp>
            <p:nvSpPr>
              <p:cNvPr id="30" name="Rectangle 39"/>
              <p:cNvSpPr>
                <a:spLocks noChangeArrowheads="1"/>
              </p:cNvSpPr>
              <p:nvPr/>
            </p:nvSpPr>
            <p:spPr bwMode="auto">
              <a:xfrm>
                <a:off x="1129" y="2187"/>
                <a:ext cx="1143" cy="262"/>
              </a:xfrm>
              <a:prstGeom prst="rect">
                <a:avLst/>
              </a:prstGeom>
              <a:noFill/>
              <a:ln w="9525">
                <a:noFill/>
                <a:miter lim="800000"/>
                <a:headEnd/>
                <a:tailEnd/>
              </a:ln>
            </p:spPr>
            <p:txBody>
              <a:bodyPr wrap="none" lIns="0" tIns="0" rIns="0" bIns="0">
                <a:spAutoFit/>
              </a:bodyPr>
              <a:lstStyle/>
              <a:p>
                <a:r>
                  <a:rPr lang="el-GR" sz="2700" dirty="0"/>
                  <a:t>Κ.Ενεργητικό</a:t>
                </a:r>
                <a:endParaRPr lang="en-US" dirty="0"/>
              </a:p>
            </p:txBody>
          </p:sp>
          <p:sp>
            <p:nvSpPr>
              <p:cNvPr id="31" name="Rectangle 40"/>
              <p:cNvSpPr>
                <a:spLocks noChangeArrowheads="1"/>
              </p:cNvSpPr>
              <p:nvPr/>
            </p:nvSpPr>
            <p:spPr bwMode="auto">
              <a:xfrm>
                <a:off x="844" y="2463"/>
                <a:ext cx="1676" cy="262"/>
              </a:xfrm>
              <a:prstGeom prst="rect">
                <a:avLst/>
              </a:prstGeom>
              <a:noFill/>
              <a:ln w="9525">
                <a:noFill/>
                <a:miter lim="800000"/>
                <a:headEnd/>
                <a:tailEnd/>
              </a:ln>
            </p:spPr>
            <p:txBody>
              <a:bodyPr wrap="none" lIns="0" tIns="0" rIns="0" bIns="0">
                <a:spAutoFit/>
              </a:bodyPr>
              <a:lstStyle/>
              <a:p>
                <a:r>
                  <a:rPr lang="el-GR" sz="2700" dirty="0"/>
                  <a:t>Πάγια</a:t>
                </a:r>
                <a:r>
                  <a:rPr lang="en-US" sz="2700" dirty="0"/>
                  <a:t>:</a:t>
                </a:r>
                <a:r>
                  <a:rPr lang="el-GR" sz="2700" dirty="0"/>
                  <a:t>Αξία Κτήσης</a:t>
                </a:r>
                <a:endParaRPr lang="en-US" dirty="0"/>
              </a:p>
            </p:txBody>
          </p:sp>
          <p:sp>
            <p:nvSpPr>
              <p:cNvPr id="32" name="Rectangle 41"/>
              <p:cNvSpPr>
                <a:spLocks noChangeArrowheads="1"/>
              </p:cNvSpPr>
              <p:nvPr/>
            </p:nvSpPr>
            <p:spPr bwMode="auto">
              <a:xfrm>
                <a:off x="844" y="2746"/>
                <a:ext cx="1316" cy="262"/>
              </a:xfrm>
              <a:prstGeom prst="rect">
                <a:avLst/>
              </a:prstGeom>
              <a:noFill/>
              <a:ln w="9525">
                <a:noFill/>
                <a:miter lim="800000"/>
                <a:headEnd/>
                <a:tailEnd/>
              </a:ln>
            </p:spPr>
            <p:txBody>
              <a:bodyPr wrap="none" lIns="0" tIns="0" rIns="0" bIns="0">
                <a:spAutoFit/>
              </a:bodyPr>
              <a:lstStyle/>
              <a:p>
                <a:r>
                  <a:rPr lang="el-GR" sz="2700" dirty="0"/>
                  <a:t>Μείον</a:t>
                </a:r>
                <a:r>
                  <a:rPr lang="en-US" sz="2700" dirty="0"/>
                  <a:t>: </a:t>
                </a:r>
                <a:r>
                  <a:rPr lang="el-GR" sz="2700" dirty="0"/>
                  <a:t>Απόσβ</a:t>
                </a:r>
                <a:r>
                  <a:rPr lang="en-US" sz="2700" dirty="0"/>
                  <a:t>.</a:t>
                </a:r>
                <a:endParaRPr lang="en-US" dirty="0"/>
              </a:p>
            </p:txBody>
          </p:sp>
          <p:sp>
            <p:nvSpPr>
              <p:cNvPr id="33" name="Rectangle 42"/>
              <p:cNvSpPr>
                <a:spLocks noChangeArrowheads="1"/>
              </p:cNvSpPr>
              <p:nvPr/>
            </p:nvSpPr>
            <p:spPr bwMode="auto">
              <a:xfrm>
                <a:off x="1129" y="3022"/>
                <a:ext cx="1285" cy="262"/>
              </a:xfrm>
              <a:prstGeom prst="rect">
                <a:avLst/>
              </a:prstGeom>
              <a:noFill/>
              <a:ln w="9525">
                <a:noFill/>
                <a:miter lim="800000"/>
                <a:headEnd/>
                <a:tailEnd/>
              </a:ln>
            </p:spPr>
            <p:txBody>
              <a:bodyPr wrap="none" lIns="0" tIns="0" rIns="0" bIns="0">
                <a:spAutoFit/>
              </a:bodyPr>
              <a:lstStyle/>
              <a:p>
                <a:r>
                  <a:rPr lang="el-GR" sz="2700" dirty="0"/>
                  <a:t>Καθαρό Πάγιο</a:t>
                </a:r>
                <a:endParaRPr lang="en-US" dirty="0"/>
              </a:p>
            </p:txBody>
          </p:sp>
          <p:sp>
            <p:nvSpPr>
              <p:cNvPr id="34" name="Rectangle 43"/>
              <p:cNvSpPr>
                <a:spLocks noChangeArrowheads="1"/>
              </p:cNvSpPr>
              <p:nvPr/>
            </p:nvSpPr>
            <p:spPr bwMode="auto">
              <a:xfrm>
                <a:off x="844" y="3304"/>
                <a:ext cx="1464" cy="262"/>
              </a:xfrm>
              <a:prstGeom prst="rect">
                <a:avLst/>
              </a:prstGeom>
              <a:noFill/>
              <a:ln w="9525">
                <a:noFill/>
                <a:miter lim="800000"/>
                <a:headEnd/>
                <a:tailEnd/>
              </a:ln>
            </p:spPr>
            <p:txBody>
              <a:bodyPr wrap="none" lIns="0" tIns="0" rIns="0" bIns="0">
                <a:spAutoFit/>
              </a:bodyPr>
              <a:lstStyle/>
              <a:p>
                <a:r>
                  <a:rPr lang="el-GR" sz="2700" dirty="0"/>
                  <a:t>Σύν.Ενεργητικού</a:t>
                </a:r>
                <a:endParaRPr lang="en-US" dirty="0"/>
              </a:p>
            </p:txBody>
          </p:sp>
        </p:grpSp>
        <p:cxnSp>
          <p:nvCxnSpPr>
            <p:cNvPr id="6" name="Straight Connector 5"/>
            <p:cNvCxnSpPr/>
            <p:nvPr/>
          </p:nvCxnSpPr>
          <p:spPr>
            <a:xfrm>
              <a:off x="4002088" y="2114550"/>
              <a:ext cx="15338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543675" y="2114550"/>
              <a:ext cx="15163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83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Ισολογισμός</a:t>
            </a:r>
            <a:r>
              <a:rPr lang="en-US" dirty="0"/>
              <a:t>: </a:t>
            </a:r>
            <a:r>
              <a:rPr lang="el-GR" dirty="0"/>
              <a:t>Υποχρεώσεις και Ίδια Κεφάλαια</a:t>
            </a:r>
            <a:endParaRPr lang="en-US" dirty="0"/>
          </a:p>
        </p:txBody>
      </p:sp>
      <p:grpSp>
        <p:nvGrpSpPr>
          <p:cNvPr id="4" name="Group 3" descr="Table illustrating a balance sheet with liabilities and equity values for 2016 and 2015"/>
          <p:cNvGrpSpPr/>
          <p:nvPr/>
        </p:nvGrpSpPr>
        <p:grpSpPr>
          <a:xfrm>
            <a:off x="823866" y="1531712"/>
            <a:ext cx="7205710" cy="4541224"/>
            <a:chOff x="1104900" y="1597026"/>
            <a:chExt cx="6924675" cy="4241800"/>
          </a:xfrm>
        </p:grpSpPr>
        <p:grpSp>
          <p:nvGrpSpPr>
            <p:cNvPr id="5" name="Group 7"/>
            <p:cNvGrpSpPr>
              <a:grpSpLocks noChangeAspect="1"/>
            </p:cNvGrpSpPr>
            <p:nvPr/>
          </p:nvGrpSpPr>
          <p:grpSpPr bwMode="auto">
            <a:xfrm>
              <a:off x="1104900" y="1597026"/>
              <a:ext cx="6924675" cy="4241800"/>
              <a:chOff x="696" y="1006"/>
              <a:chExt cx="4362" cy="2738"/>
            </a:xfrm>
            <a:solidFill>
              <a:schemeClr val="bg2"/>
            </a:solidFill>
          </p:grpSpPr>
          <p:sp>
            <p:nvSpPr>
              <p:cNvPr id="8" name="AutoShape 6"/>
              <p:cNvSpPr>
                <a:spLocks noChangeAspect="1" noChangeArrowheads="1" noTextEdit="1"/>
              </p:cNvSpPr>
              <p:nvPr/>
            </p:nvSpPr>
            <p:spPr bwMode="auto">
              <a:xfrm>
                <a:off x="696" y="1006"/>
                <a:ext cx="4362" cy="2738"/>
              </a:xfrm>
              <a:prstGeom prst="rect">
                <a:avLst/>
              </a:prstGeom>
              <a:noFill/>
              <a:ln w="9525">
                <a:noFill/>
                <a:miter lim="800000"/>
                <a:headEnd/>
                <a:tailEnd/>
              </a:ln>
            </p:spPr>
            <p:txBody>
              <a:bodyPr/>
              <a:lstStyle/>
              <a:p>
                <a:endParaRPr lang="en-US"/>
              </a:p>
            </p:txBody>
          </p:sp>
          <p:sp>
            <p:nvSpPr>
              <p:cNvPr id="9" name="Rectangle 8"/>
              <p:cNvSpPr>
                <a:spLocks noChangeArrowheads="1"/>
              </p:cNvSpPr>
              <p:nvPr/>
            </p:nvSpPr>
            <p:spPr bwMode="auto">
              <a:xfrm>
                <a:off x="820" y="1328"/>
                <a:ext cx="1944" cy="232"/>
              </a:xfrm>
              <a:prstGeom prst="rect">
                <a:avLst/>
              </a:prstGeom>
              <a:noFill/>
              <a:ln w="9525">
                <a:noFill/>
                <a:miter lim="800000"/>
                <a:headEnd/>
                <a:tailEnd/>
              </a:ln>
            </p:spPr>
            <p:txBody>
              <a:bodyPr wrap="none" lIns="0" tIns="0" rIns="0" bIns="0">
                <a:spAutoFit/>
              </a:bodyPr>
              <a:lstStyle/>
              <a:p>
                <a:r>
                  <a:rPr lang="el-GR" sz="2500" dirty="0"/>
                  <a:t>Πληρωτέοι Λογαριασμοί</a:t>
                </a:r>
                <a:endParaRPr lang="en-US" dirty="0"/>
              </a:p>
            </p:txBody>
          </p:sp>
          <p:sp>
            <p:nvSpPr>
              <p:cNvPr id="10" name="Rectangle 9"/>
              <p:cNvSpPr>
                <a:spLocks noChangeArrowheads="1"/>
              </p:cNvSpPr>
              <p:nvPr/>
            </p:nvSpPr>
            <p:spPr bwMode="auto">
              <a:xfrm>
                <a:off x="820" y="1582"/>
                <a:ext cx="1690" cy="232"/>
              </a:xfrm>
              <a:prstGeom prst="rect">
                <a:avLst/>
              </a:prstGeom>
              <a:noFill/>
              <a:ln w="9525">
                <a:noFill/>
                <a:miter lim="800000"/>
                <a:headEnd/>
                <a:tailEnd/>
              </a:ln>
            </p:spPr>
            <p:txBody>
              <a:bodyPr wrap="none" lIns="0" tIns="0" rIns="0" bIns="0">
                <a:spAutoFit/>
              </a:bodyPr>
              <a:lstStyle/>
              <a:p>
                <a:r>
                  <a:rPr lang="el-GR" sz="2500" dirty="0"/>
                  <a:t>Δεδουλευμένα έξοδα</a:t>
                </a:r>
                <a:endParaRPr lang="en-US" dirty="0"/>
              </a:p>
            </p:txBody>
          </p:sp>
          <p:sp>
            <p:nvSpPr>
              <p:cNvPr id="11" name="Rectangle 10"/>
              <p:cNvSpPr>
                <a:spLocks noChangeArrowheads="1"/>
              </p:cNvSpPr>
              <p:nvPr/>
            </p:nvSpPr>
            <p:spPr bwMode="auto">
              <a:xfrm>
                <a:off x="820" y="1842"/>
                <a:ext cx="1699" cy="232"/>
              </a:xfrm>
              <a:prstGeom prst="rect">
                <a:avLst/>
              </a:prstGeom>
              <a:noFill/>
              <a:ln w="9525">
                <a:noFill/>
                <a:miter lim="800000"/>
                <a:headEnd/>
                <a:tailEnd/>
              </a:ln>
            </p:spPr>
            <p:txBody>
              <a:bodyPr wrap="none" lIns="0" tIns="0" rIns="0" bIns="0">
                <a:spAutoFit/>
              </a:bodyPr>
              <a:lstStyle/>
              <a:p>
                <a:r>
                  <a:rPr lang="el-GR" sz="2500" dirty="0"/>
                  <a:t>Γραμμάτια πληρωτέα</a:t>
                </a:r>
                <a:endParaRPr lang="en-US" dirty="0"/>
              </a:p>
            </p:txBody>
          </p:sp>
          <p:sp>
            <p:nvSpPr>
              <p:cNvPr id="12" name="Rectangle 11"/>
              <p:cNvSpPr>
                <a:spLocks noChangeArrowheads="1"/>
              </p:cNvSpPr>
              <p:nvPr/>
            </p:nvSpPr>
            <p:spPr bwMode="auto">
              <a:xfrm>
                <a:off x="1089" y="2096"/>
                <a:ext cx="1578" cy="232"/>
              </a:xfrm>
              <a:prstGeom prst="rect">
                <a:avLst/>
              </a:prstGeom>
              <a:noFill/>
              <a:ln w="9525">
                <a:noFill/>
                <a:miter lim="800000"/>
                <a:headEnd/>
                <a:tailEnd/>
              </a:ln>
            </p:spPr>
            <p:txBody>
              <a:bodyPr wrap="none" lIns="0" tIns="0" rIns="0" bIns="0">
                <a:spAutoFit/>
              </a:bodyPr>
              <a:lstStyle/>
              <a:p>
                <a:r>
                  <a:rPr lang="el-GR" sz="2500" dirty="0"/>
                  <a:t>Σύνολο Βραχ.Υποχρ.</a:t>
                </a:r>
                <a:endParaRPr lang="en-US" dirty="0"/>
              </a:p>
            </p:txBody>
          </p:sp>
          <p:sp>
            <p:nvSpPr>
              <p:cNvPr id="13" name="Rectangle 12"/>
              <p:cNvSpPr>
                <a:spLocks noChangeArrowheads="1"/>
              </p:cNvSpPr>
              <p:nvPr/>
            </p:nvSpPr>
            <p:spPr bwMode="auto">
              <a:xfrm>
                <a:off x="820" y="2350"/>
                <a:ext cx="1471" cy="232"/>
              </a:xfrm>
              <a:prstGeom prst="rect">
                <a:avLst/>
              </a:prstGeom>
              <a:noFill/>
              <a:ln w="9525">
                <a:noFill/>
                <a:miter lim="800000"/>
                <a:headEnd/>
                <a:tailEnd/>
              </a:ln>
            </p:spPr>
            <p:txBody>
              <a:bodyPr wrap="square" lIns="0" tIns="0" rIns="0" bIns="0">
                <a:spAutoFit/>
              </a:bodyPr>
              <a:lstStyle/>
              <a:p>
                <a:r>
                  <a:rPr lang="el-GR" sz="2500" dirty="0"/>
                  <a:t>Μακροπρ.Υποχρ.</a:t>
                </a:r>
                <a:endParaRPr lang="en-US" dirty="0"/>
              </a:p>
            </p:txBody>
          </p:sp>
          <p:sp>
            <p:nvSpPr>
              <p:cNvPr id="14" name="Rectangle 15"/>
              <p:cNvSpPr>
                <a:spLocks noChangeArrowheads="1"/>
              </p:cNvSpPr>
              <p:nvPr/>
            </p:nvSpPr>
            <p:spPr bwMode="auto">
              <a:xfrm>
                <a:off x="820" y="2610"/>
                <a:ext cx="1634" cy="232"/>
              </a:xfrm>
              <a:prstGeom prst="rect">
                <a:avLst/>
              </a:prstGeom>
              <a:noFill/>
              <a:ln w="9525">
                <a:noFill/>
                <a:miter lim="800000"/>
                <a:headEnd/>
                <a:tailEnd/>
              </a:ln>
            </p:spPr>
            <p:txBody>
              <a:bodyPr wrap="none" lIns="0" tIns="0" rIns="0" bIns="0">
                <a:spAutoFit/>
              </a:bodyPr>
              <a:lstStyle/>
              <a:p>
                <a:r>
                  <a:rPr lang="el-GR" sz="2500" dirty="0"/>
                  <a:t>Κοινό Μετ.Κεφάλαιο</a:t>
                </a:r>
                <a:endParaRPr lang="en-US" dirty="0"/>
              </a:p>
            </p:txBody>
          </p:sp>
          <p:sp>
            <p:nvSpPr>
              <p:cNvPr id="15" name="Rectangle 16"/>
              <p:cNvSpPr>
                <a:spLocks noChangeArrowheads="1"/>
              </p:cNvSpPr>
              <p:nvPr/>
            </p:nvSpPr>
            <p:spPr bwMode="auto">
              <a:xfrm>
                <a:off x="820" y="2864"/>
                <a:ext cx="1466" cy="232"/>
              </a:xfrm>
              <a:prstGeom prst="rect">
                <a:avLst/>
              </a:prstGeom>
              <a:noFill/>
              <a:ln w="9525">
                <a:noFill/>
                <a:miter lim="800000"/>
                <a:headEnd/>
                <a:tailEnd/>
              </a:ln>
            </p:spPr>
            <p:txBody>
              <a:bodyPr wrap="none" lIns="0" tIns="0" rIns="0" bIns="0">
                <a:spAutoFit/>
              </a:bodyPr>
              <a:lstStyle/>
              <a:p>
                <a:r>
                  <a:rPr lang="el-GR" sz="2500" dirty="0"/>
                  <a:t>Αδιανέμητα κέρδη</a:t>
                </a:r>
                <a:endParaRPr lang="en-US" dirty="0"/>
              </a:p>
            </p:txBody>
          </p:sp>
          <p:sp>
            <p:nvSpPr>
              <p:cNvPr id="16" name="Rectangle 17"/>
              <p:cNvSpPr>
                <a:spLocks noChangeArrowheads="1"/>
              </p:cNvSpPr>
              <p:nvPr/>
            </p:nvSpPr>
            <p:spPr bwMode="auto">
              <a:xfrm>
                <a:off x="1089" y="3123"/>
                <a:ext cx="1447" cy="232"/>
              </a:xfrm>
              <a:prstGeom prst="rect">
                <a:avLst/>
              </a:prstGeom>
              <a:noFill/>
              <a:ln w="9525">
                <a:noFill/>
                <a:miter lim="800000"/>
                <a:headEnd/>
                <a:tailEnd/>
              </a:ln>
            </p:spPr>
            <p:txBody>
              <a:bodyPr wrap="none" lIns="0" tIns="0" rIns="0" bIns="0">
                <a:spAutoFit/>
              </a:bodyPr>
              <a:lstStyle/>
              <a:p>
                <a:r>
                  <a:rPr lang="el-GR" sz="2500" dirty="0"/>
                  <a:t>Σύνολο Ιδίων Κεφ.</a:t>
                </a:r>
                <a:endParaRPr lang="en-US" dirty="0"/>
              </a:p>
            </p:txBody>
          </p:sp>
          <p:sp>
            <p:nvSpPr>
              <p:cNvPr id="17" name="Rectangle 18"/>
              <p:cNvSpPr>
                <a:spLocks noChangeArrowheads="1"/>
              </p:cNvSpPr>
              <p:nvPr/>
            </p:nvSpPr>
            <p:spPr bwMode="auto">
              <a:xfrm>
                <a:off x="820" y="3377"/>
                <a:ext cx="1181" cy="232"/>
              </a:xfrm>
              <a:prstGeom prst="rect">
                <a:avLst/>
              </a:prstGeom>
              <a:noFill/>
              <a:ln w="9525">
                <a:noFill/>
                <a:miter lim="800000"/>
                <a:headEnd/>
                <a:tailEnd/>
              </a:ln>
            </p:spPr>
            <p:txBody>
              <a:bodyPr wrap="none" lIns="0" tIns="0" rIns="0" bIns="0">
                <a:spAutoFit/>
              </a:bodyPr>
              <a:lstStyle/>
              <a:p>
                <a:r>
                  <a:rPr lang="el-GR" sz="2500" dirty="0"/>
                  <a:t>Σύν.Παθητικού</a:t>
                </a:r>
                <a:endParaRPr lang="en-US" dirty="0"/>
              </a:p>
            </p:txBody>
          </p:sp>
          <p:sp>
            <p:nvSpPr>
              <p:cNvPr id="18" name="Rectangle 19"/>
              <p:cNvSpPr>
                <a:spLocks noChangeArrowheads="1"/>
              </p:cNvSpPr>
              <p:nvPr/>
            </p:nvSpPr>
            <p:spPr bwMode="auto">
              <a:xfrm>
                <a:off x="2984" y="1068"/>
                <a:ext cx="479" cy="232"/>
              </a:xfrm>
              <a:prstGeom prst="rect">
                <a:avLst/>
              </a:prstGeom>
              <a:noFill/>
              <a:ln w="9525">
                <a:noFill/>
                <a:miter lim="800000"/>
                <a:headEnd/>
                <a:tailEnd/>
              </a:ln>
            </p:spPr>
            <p:txBody>
              <a:bodyPr wrap="none" lIns="0" tIns="0" rIns="0" bIns="0">
                <a:spAutoFit/>
              </a:bodyPr>
              <a:lstStyle/>
              <a:p>
                <a:r>
                  <a:rPr lang="en-US" sz="2500" dirty="0"/>
                  <a:t>  2018</a:t>
                </a:r>
                <a:endParaRPr lang="en-US" dirty="0"/>
              </a:p>
            </p:txBody>
          </p:sp>
          <p:sp>
            <p:nvSpPr>
              <p:cNvPr id="19" name="Rectangle 20"/>
              <p:cNvSpPr>
                <a:spLocks noChangeArrowheads="1"/>
              </p:cNvSpPr>
              <p:nvPr/>
            </p:nvSpPr>
            <p:spPr bwMode="auto">
              <a:xfrm>
                <a:off x="2980" y="1328"/>
                <a:ext cx="637" cy="232"/>
              </a:xfrm>
              <a:prstGeom prst="rect">
                <a:avLst/>
              </a:prstGeom>
              <a:noFill/>
              <a:ln w="9525">
                <a:noFill/>
                <a:miter lim="800000"/>
                <a:headEnd/>
                <a:tailEnd/>
              </a:ln>
            </p:spPr>
            <p:txBody>
              <a:bodyPr wrap="none" lIns="0" tIns="0" rIns="0" bIns="0">
                <a:spAutoFit/>
              </a:bodyPr>
              <a:lstStyle/>
              <a:p>
                <a:r>
                  <a:rPr lang="en-US" sz="2500" dirty="0"/>
                  <a:t>524</a:t>
                </a:r>
                <a:r>
                  <a:rPr lang="el-GR" sz="2500" dirty="0"/>
                  <a:t>.</a:t>
                </a:r>
                <a:r>
                  <a:rPr lang="en-US" sz="2500" dirty="0"/>
                  <a:t>160</a:t>
                </a:r>
                <a:endParaRPr lang="en-US" dirty="0"/>
              </a:p>
            </p:txBody>
          </p:sp>
          <p:sp>
            <p:nvSpPr>
              <p:cNvPr id="20" name="Rectangle 21"/>
              <p:cNvSpPr>
                <a:spLocks noChangeArrowheads="1"/>
              </p:cNvSpPr>
              <p:nvPr/>
            </p:nvSpPr>
            <p:spPr bwMode="auto">
              <a:xfrm>
                <a:off x="2980" y="1582"/>
                <a:ext cx="637" cy="232"/>
              </a:xfrm>
              <a:prstGeom prst="rect">
                <a:avLst/>
              </a:prstGeom>
              <a:noFill/>
              <a:ln w="9525">
                <a:noFill/>
                <a:miter lim="800000"/>
                <a:headEnd/>
                <a:tailEnd/>
              </a:ln>
            </p:spPr>
            <p:txBody>
              <a:bodyPr wrap="none" lIns="0" tIns="0" rIns="0" bIns="0">
                <a:spAutoFit/>
              </a:bodyPr>
              <a:lstStyle/>
              <a:p>
                <a:r>
                  <a:rPr lang="en-US" sz="2500" dirty="0"/>
                  <a:t>489</a:t>
                </a:r>
                <a:r>
                  <a:rPr lang="el-GR" sz="2500" dirty="0"/>
                  <a:t>.</a:t>
                </a:r>
                <a:r>
                  <a:rPr lang="en-US" sz="2500" dirty="0"/>
                  <a:t>600</a:t>
                </a:r>
                <a:endParaRPr lang="en-US" dirty="0"/>
              </a:p>
            </p:txBody>
          </p:sp>
          <p:sp>
            <p:nvSpPr>
              <p:cNvPr id="21" name="Rectangle 22"/>
              <p:cNvSpPr>
                <a:spLocks noChangeArrowheads="1"/>
              </p:cNvSpPr>
              <p:nvPr/>
            </p:nvSpPr>
            <p:spPr bwMode="auto">
              <a:xfrm>
                <a:off x="2810" y="1842"/>
                <a:ext cx="768" cy="232"/>
              </a:xfrm>
              <a:prstGeom prst="rect">
                <a:avLst/>
              </a:prstGeom>
              <a:noFill/>
              <a:ln w="9525">
                <a:noFill/>
                <a:miter lim="800000"/>
                <a:headEnd/>
                <a:tailEnd/>
              </a:ln>
            </p:spPr>
            <p:txBody>
              <a:bodyPr wrap="none" lIns="0" tIns="0" rIns="0" bIns="0">
                <a:spAutoFit/>
              </a:bodyPr>
              <a:lstStyle/>
              <a:p>
                <a:r>
                  <a:rPr lang="en-US" sz="2500" u="sng" dirty="0"/>
                  <a:t>   636</a:t>
                </a:r>
                <a:r>
                  <a:rPr lang="el-GR" sz="2500" u="sng" dirty="0"/>
                  <a:t>.</a:t>
                </a:r>
                <a:r>
                  <a:rPr lang="en-US" sz="2500" u="sng" dirty="0"/>
                  <a:t>808</a:t>
                </a:r>
                <a:endParaRPr lang="en-US" u="sng" dirty="0"/>
              </a:p>
            </p:txBody>
          </p:sp>
          <p:sp>
            <p:nvSpPr>
              <p:cNvPr id="22" name="Rectangle 24"/>
              <p:cNvSpPr>
                <a:spLocks noChangeArrowheads="1"/>
              </p:cNvSpPr>
              <p:nvPr/>
            </p:nvSpPr>
            <p:spPr bwMode="auto">
              <a:xfrm>
                <a:off x="2811" y="2096"/>
                <a:ext cx="783" cy="232"/>
              </a:xfrm>
              <a:prstGeom prst="rect">
                <a:avLst/>
              </a:prstGeom>
              <a:noFill/>
              <a:ln w="9525">
                <a:noFill/>
                <a:miter lim="800000"/>
                <a:headEnd/>
                <a:tailEnd/>
              </a:ln>
            </p:spPr>
            <p:txBody>
              <a:bodyPr wrap="none" lIns="0" tIns="0" rIns="0" bIns="0">
                <a:spAutoFit/>
              </a:bodyPr>
              <a:lstStyle/>
              <a:p>
                <a:r>
                  <a:rPr lang="en-US" sz="2500" dirty="0"/>
                  <a:t>1</a:t>
                </a:r>
                <a:r>
                  <a:rPr lang="el-GR" sz="2500" dirty="0"/>
                  <a:t>.</a:t>
                </a:r>
                <a:r>
                  <a:rPr lang="en-US" sz="2500" dirty="0"/>
                  <a:t>650</a:t>
                </a:r>
                <a:r>
                  <a:rPr lang="el-GR" sz="2500" dirty="0"/>
                  <a:t>.</a:t>
                </a:r>
                <a:r>
                  <a:rPr lang="en-US" sz="2500" dirty="0"/>
                  <a:t>568</a:t>
                </a:r>
                <a:endParaRPr lang="en-US" dirty="0"/>
              </a:p>
            </p:txBody>
          </p:sp>
          <p:sp>
            <p:nvSpPr>
              <p:cNvPr id="23" name="Rectangle 25"/>
              <p:cNvSpPr>
                <a:spLocks noChangeArrowheads="1"/>
              </p:cNvSpPr>
              <p:nvPr/>
            </p:nvSpPr>
            <p:spPr bwMode="auto">
              <a:xfrm>
                <a:off x="2980" y="2356"/>
                <a:ext cx="637" cy="232"/>
              </a:xfrm>
              <a:prstGeom prst="rect">
                <a:avLst/>
              </a:prstGeom>
              <a:noFill/>
              <a:ln w="9525">
                <a:noFill/>
                <a:miter lim="800000"/>
                <a:headEnd/>
                <a:tailEnd/>
              </a:ln>
            </p:spPr>
            <p:txBody>
              <a:bodyPr wrap="none" lIns="0" tIns="0" rIns="0" bIns="0">
                <a:spAutoFit/>
              </a:bodyPr>
              <a:lstStyle/>
              <a:p>
                <a:r>
                  <a:rPr lang="en-US" sz="2500" dirty="0"/>
                  <a:t>723</a:t>
                </a:r>
                <a:r>
                  <a:rPr lang="el-GR" sz="2500" dirty="0"/>
                  <a:t>.</a:t>
                </a:r>
                <a:r>
                  <a:rPr lang="en-US" sz="2500" dirty="0"/>
                  <a:t>432</a:t>
                </a:r>
                <a:endParaRPr lang="en-US" dirty="0"/>
              </a:p>
            </p:txBody>
          </p:sp>
          <p:sp>
            <p:nvSpPr>
              <p:cNvPr id="24" name="Rectangle 26"/>
              <p:cNvSpPr>
                <a:spLocks noChangeArrowheads="1"/>
              </p:cNvSpPr>
              <p:nvPr/>
            </p:nvSpPr>
            <p:spPr bwMode="auto">
              <a:xfrm>
                <a:off x="2980" y="2610"/>
                <a:ext cx="637" cy="232"/>
              </a:xfrm>
              <a:prstGeom prst="rect">
                <a:avLst/>
              </a:prstGeom>
              <a:noFill/>
              <a:ln w="9525">
                <a:noFill/>
                <a:miter lim="800000"/>
                <a:headEnd/>
                <a:tailEnd/>
              </a:ln>
            </p:spPr>
            <p:txBody>
              <a:bodyPr wrap="none" lIns="0" tIns="0" rIns="0" bIns="0">
                <a:spAutoFit/>
              </a:bodyPr>
              <a:lstStyle/>
              <a:p>
                <a:r>
                  <a:rPr lang="en-US" sz="2500" dirty="0"/>
                  <a:t>460</a:t>
                </a:r>
                <a:r>
                  <a:rPr lang="el-GR" sz="2500" dirty="0"/>
                  <a:t>.</a:t>
                </a:r>
                <a:r>
                  <a:rPr lang="en-US" sz="2500" dirty="0"/>
                  <a:t>000</a:t>
                </a:r>
                <a:endParaRPr lang="en-US" dirty="0"/>
              </a:p>
            </p:txBody>
          </p:sp>
          <p:sp>
            <p:nvSpPr>
              <p:cNvPr id="25" name="Rectangle 27"/>
              <p:cNvSpPr>
                <a:spLocks noChangeArrowheads="1"/>
              </p:cNvSpPr>
              <p:nvPr/>
            </p:nvSpPr>
            <p:spPr bwMode="auto">
              <a:xfrm>
                <a:off x="2809" y="2869"/>
                <a:ext cx="757" cy="232"/>
              </a:xfrm>
              <a:prstGeom prst="rect">
                <a:avLst/>
              </a:prstGeom>
              <a:noFill/>
              <a:ln w="9525">
                <a:noFill/>
                <a:miter lim="800000"/>
                <a:headEnd/>
                <a:tailEnd/>
              </a:ln>
            </p:spPr>
            <p:txBody>
              <a:bodyPr wrap="none" lIns="0" tIns="0" rIns="0" bIns="0">
                <a:spAutoFit/>
              </a:bodyPr>
              <a:lstStyle/>
              <a:p>
                <a:r>
                  <a:rPr lang="en-US" sz="2500" u="sng" dirty="0"/>
                  <a:t>     32</a:t>
                </a:r>
                <a:r>
                  <a:rPr lang="el-GR" sz="2500" u="sng" dirty="0"/>
                  <a:t>.</a:t>
                </a:r>
                <a:r>
                  <a:rPr lang="en-US" sz="2500" u="sng" dirty="0"/>
                  <a:t>592</a:t>
                </a:r>
                <a:endParaRPr lang="en-US" u="sng" dirty="0"/>
              </a:p>
            </p:txBody>
          </p:sp>
          <p:sp>
            <p:nvSpPr>
              <p:cNvPr id="26" name="Rectangle 29"/>
              <p:cNvSpPr>
                <a:spLocks noChangeArrowheads="1"/>
              </p:cNvSpPr>
              <p:nvPr/>
            </p:nvSpPr>
            <p:spPr bwMode="auto">
              <a:xfrm>
                <a:off x="2810" y="3123"/>
                <a:ext cx="768" cy="232"/>
              </a:xfrm>
              <a:prstGeom prst="rect">
                <a:avLst/>
              </a:prstGeom>
              <a:noFill/>
              <a:ln w="9525">
                <a:noFill/>
                <a:miter lim="800000"/>
                <a:headEnd/>
                <a:tailEnd/>
              </a:ln>
            </p:spPr>
            <p:txBody>
              <a:bodyPr wrap="none" lIns="0" tIns="0" rIns="0" bIns="0">
                <a:spAutoFit/>
              </a:bodyPr>
              <a:lstStyle/>
              <a:p>
                <a:r>
                  <a:rPr lang="en-US" sz="2500" u="sng" dirty="0"/>
                  <a:t>   492</a:t>
                </a:r>
                <a:r>
                  <a:rPr lang="el-GR" sz="2500" u="sng" dirty="0"/>
                  <a:t>.</a:t>
                </a:r>
                <a:r>
                  <a:rPr lang="en-US" sz="2500" u="sng" dirty="0"/>
                  <a:t>592</a:t>
                </a:r>
                <a:endParaRPr lang="en-US" u="sng" dirty="0"/>
              </a:p>
            </p:txBody>
          </p:sp>
          <p:sp>
            <p:nvSpPr>
              <p:cNvPr id="27" name="Rectangle 31"/>
              <p:cNvSpPr>
                <a:spLocks noChangeArrowheads="1"/>
              </p:cNvSpPr>
              <p:nvPr/>
            </p:nvSpPr>
            <p:spPr bwMode="auto">
              <a:xfrm>
                <a:off x="2811" y="3383"/>
                <a:ext cx="783" cy="232"/>
              </a:xfrm>
              <a:prstGeom prst="rect">
                <a:avLst/>
              </a:prstGeom>
              <a:noFill/>
              <a:ln w="9525">
                <a:noFill/>
                <a:miter lim="800000"/>
                <a:headEnd/>
                <a:tailEnd/>
              </a:ln>
            </p:spPr>
            <p:txBody>
              <a:bodyPr wrap="none" lIns="0" tIns="0" rIns="0" bIns="0">
                <a:spAutoFit/>
              </a:bodyPr>
              <a:lstStyle/>
              <a:p>
                <a:r>
                  <a:rPr lang="en-US" sz="2500" u="dbl" dirty="0"/>
                  <a:t>2</a:t>
                </a:r>
                <a:r>
                  <a:rPr lang="el-GR" sz="2500" u="dbl" dirty="0"/>
                  <a:t>.</a:t>
                </a:r>
                <a:r>
                  <a:rPr lang="en-US" sz="2500" u="dbl" dirty="0"/>
                  <a:t>866</a:t>
                </a:r>
                <a:r>
                  <a:rPr lang="el-GR" sz="2500" u="dbl" dirty="0"/>
                  <a:t>.</a:t>
                </a:r>
                <a:r>
                  <a:rPr lang="en-US" sz="2500" u="dbl" dirty="0"/>
                  <a:t>592</a:t>
                </a:r>
                <a:endParaRPr lang="en-US" u="dbl" dirty="0"/>
              </a:p>
            </p:txBody>
          </p:sp>
          <p:sp>
            <p:nvSpPr>
              <p:cNvPr id="28" name="Rectangle 32"/>
              <p:cNvSpPr>
                <a:spLocks noChangeArrowheads="1"/>
              </p:cNvSpPr>
              <p:nvPr/>
            </p:nvSpPr>
            <p:spPr bwMode="auto">
              <a:xfrm>
                <a:off x="4320" y="1068"/>
                <a:ext cx="479" cy="232"/>
              </a:xfrm>
              <a:prstGeom prst="rect">
                <a:avLst/>
              </a:prstGeom>
              <a:noFill/>
              <a:ln w="9525">
                <a:noFill/>
                <a:miter lim="800000"/>
                <a:headEnd/>
                <a:tailEnd/>
              </a:ln>
            </p:spPr>
            <p:txBody>
              <a:bodyPr wrap="none" lIns="0" tIns="0" rIns="0" bIns="0">
                <a:spAutoFit/>
              </a:bodyPr>
              <a:lstStyle/>
              <a:p>
                <a:r>
                  <a:rPr lang="en-US" sz="2500" dirty="0"/>
                  <a:t>  2017</a:t>
                </a:r>
                <a:endParaRPr lang="en-US" dirty="0"/>
              </a:p>
            </p:txBody>
          </p:sp>
          <p:sp>
            <p:nvSpPr>
              <p:cNvPr id="29" name="Rectangle 33"/>
              <p:cNvSpPr>
                <a:spLocks noChangeArrowheads="1"/>
              </p:cNvSpPr>
              <p:nvPr/>
            </p:nvSpPr>
            <p:spPr bwMode="auto">
              <a:xfrm>
                <a:off x="4305" y="1328"/>
                <a:ext cx="637" cy="232"/>
              </a:xfrm>
              <a:prstGeom prst="rect">
                <a:avLst/>
              </a:prstGeom>
              <a:noFill/>
              <a:ln w="9525">
                <a:noFill/>
                <a:miter lim="800000"/>
                <a:headEnd/>
                <a:tailEnd/>
              </a:ln>
            </p:spPr>
            <p:txBody>
              <a:bodyPr wrap="none" lIns="0" tIns="0" rIns="0" bIns="0">
                <a:spAutoFit/>
              </a:bodyPr>
              <a:lstStyle/>
              <a:p>
                <a:r>
                  <a:rPr lang="en-US" sz="2500" dirty="0"/>
                  <a:t>145</a:t>
                </a:r>
                <a:r>
                  <a:rPr lang="el-GR" sz="2500" dirty="0"/>
                  <a:t>.</a:t>
                </a:r>
                <a:r>
                  <a:rPr lang="en-US" sz="2500" dirty="0"/>
                  <a:t>600</a:t>
                </a:r>
                <a:endParaRPr lang="en-US" dirty="0"/>
              </a:p>
            </p:txBody>
          </p:sp>
          <p:sp>
            <p:nvSpPr>
              <p:cNvPr id="30" name="Rectangle 34"/>
              <p:cNvSpPr>
                <a:spLocks noChangeArrowheads="1"/>
              </p:cNvSpPr>
              <p:nvPr/>
            </p:nvSpPr>
            <p:spPr bwMode="auto">
              <a:xfrm>
                <a:off x="4305" y="1582"/>
                <a:ext cx="637" cy="232"/>
              </a:xfrm>
              <a:prstGeom prst="rect">
                <a:avLst/>
              </a:prstGeom>
              <a:noFill/>
              <a:ln w="9525">
                <a:noFill/>
                <a:miter lim="800000"/>
                <a:headEnd/>
                <a:tailEnd/>
              </a:ln>
            </p:spPr>
            <p:txBody>
              <a:bodyPr wrap="none" lIns="0" tIns="0" rIns="0" bIns="0">
                <a:spAutoFit/>
              </a:bodyPr>
              <a:lstStyle/>
              <a:p>
                <a:r>
                  <a:rPr lang="en-US" sz="2500" dirty="0"/>
                  <a:t>136</a:t>
                </a:r>
                <a:r>
                  <a:rPr lang="el-GR" sz="2500" dirty="0"/>
                  <a:t>.</a:t>
                </a:r>
                <a:r>
                  <a:rPr lang="en-US" sz="2500" dirty="0"/>
                  <a:t>000</a:t>
                </a:r>
                <a:endParaRPr lang="en-US" dirty="0"/>
              </a:p>
            </p:txBody>
          </p:sp>
          <p:sp>
            <p:nvSpPr>
              <p:cNvPr id="31" name="Rectangle 35"/>
              <p:cNvSpPr>
                <a:spLocks noChangeArrowheads="1"/>
              </p:cNvSpPr>
              <p:nvPr/>
            </p:nvSpPr>
            <p:spPr bwMode="auto">
              <a:xfrm>
                <a:off x="4135" y="1842"/>
                <a:ext cx="768" cy="232"/>
              </a:xfrm>
              <a:prstGeom prst="rect">
                <a:avLst/>
              </a:prstGeom>
              <a:noFill/>
              <a:ln w="9525">
                <a:noFill/>
                <a:miter lim="800000"/>
                <a:headEnd/>
                <a:tailEnd/>
              </a:ln>
            </p:spPr>
            <p:txBody>
              <a:bodyPr wrap="none" lIns="0" tIns="0" rIns="0" bIns="0">
                <a:spAutoFit/>
              </a:bodyPr>
              <a:lstStyle/>
              <a:p>
                <a:r>
                  <a:rPr lang="en-US" sz="2500" u="sng" dirty="0"/>
                  <a:t>   200</a:t>
                </a:r>
                <a:r>
                  <a:rPr lang="el-GR" sz="2500" u="sng" dirty="0"/>
                  <a:t>.</a:t>
                </a:r>
                <a:r>
                  <a:rPr lang="en-US" sz="2500" u="sng" dirty="0"/>
                  <a:t>000</a:t>
                </a:r>
                <a:endParaRPr lang="en-US" u="sng" dirty="0"/>
              </a:p>
            </p:txBody>
          </p:sp>
          <p:sp>
            <p:nvSpPr>
              <p:cNvPr id="32" name="Rectangle 37"/>
              <p:cNvSpPr>
                <a:spLocks noChangeArrowheads="1"/>
              </p:cNvSpPr>
              <p:nvPr/>
            </p:nvSpPr>
            <p:spPr bwMode="auto">
              <a:xfrm>
                <a:off x="4305" y="2096"/>
                <a:ext cx="637" cy="232"/>
              </a:xfrm>
              <a:prstGeom prst="rect">
                <a:avLst/>
              </a:prstGeom>
              <a:noFill/>
              <a:ln w="9525">
                <a:noFill/>
                <a:miter lim="800000"/>
                <a:headEnd/>
                <a:tailEnd/>
              </a:ln>
            </p:spPr>
            <p:txBody>
              <a:bodyPr wrap="none" lIns="0" tIns="0" rIns="0" bIns="0">
                <a:spAutoFit/>
              </a:bodyPr>
              <a:lstStyle/>
              <a:p>
                <a:r>
                  <a:rPr lang="en-US" sz="2500" dirty="0"/>
                  <a:t>481</a:t>
                </a:r>
                <a:r>
                  <a:rPr lang="el-GR" sz="2500" dirty="0"/>
                  <a:t>.</a:t>
                </a:r>
                <a:r>
                  <a:rPr lang="en-US" sz="2500" dirty="0"/>
                  <a:t>600</a:t>
                </a:r>
                <a:endParaRPr lang="en-US" dirty="0"/>
              </a:p>
            </p:txBody>
          </p:sp>
          <p:sp>
            <p:nvSpPr>
              <p:cNvPr id="33" name="Rectangle 38"/>
              <p:cNvSpPr>
                <a:spLocks noChangeArrowheads="1"/>
              </p:cNvSpPr>
              <p:nvPr/>
            </p:nvSpPr>
            <p:spPr bwMode="auto">
              <a:xfrm>
                <a:off x="4305" y="2356"/>
                <a:ext cx="637" cy="232"/>
              </a:xfrm>
              <a:prstGeom prst="rect">
                <a:avLst/>
              </a:prstGeom>
              <a:noFill/>
              <a:ln w="9525">
                <a:noFill/>
                <a:miter lim="800000"/>
                <a:headEnd/>
                <a:tailEnd/>
              </a:ln>
            </p:spPr>
            <p:txBody>
              <a:bodyPr wrap="none" lIns="0" tIns="0" rIns="0" bIns="0">
                <a:spAutoFit/>
              </a:bodyPr>
              <a:lstStyle/>
              <a:p>
                <a:r>
                  <a:rPr lang="en-US" sz="2500" dirty="0"/>
                  <a:t>323</a:t>
                </a:r>
                <a:r>
                  <a:rPr lang="el-GR" sz="2500" dirty="0"/>
                  <a:t>.</a:t>
                </a:r>
                <a:r>
                  <a:rPr lang="en-US" sz="2500" dirty="0"/>
                  <a:t>432</a:t>
                </a:r>
                <a:endParaRPr lang="en-US" dirty="0"/>
              </a:p>
            </p:txBody>
          </p:sp>
          <p:sp>
            <p:nvSpPr>
              <p:cNvPr id="34" name="Rectangle 39"/>
              <p:cNvSpPr>
                <a:spLocks noChangeArrowheads="1"/>
              </p:cNvSpPr>
              <p:nvPr/>
            </p:nvSpPr>
            <p:spPr bwMode="auto">
              <a:xfrm>
                <a:off x="4305" y="2610"/>
                <a:ext cx="637" cy="232"/>
              </a:xfrm>
              <a:prstGeom prst="rect">
                <a:avLst/>
              </a:prstGeom>
              <a:noFill/>
              <a:ln w="9525">
                <a:noFill/>
                <a:miter lim="800000"/>
                <a:headEnd/>
                <a:tailEnd/>
              </a:ln>
            </p:spPr>
            <p:txBody>
              <a:bodyPr wrap="none" lIns="0" tIns="0" rIns="0" bIns="0">
                <a:spAutoFit/>
              </a:bodyPr>
              <a:lstStyle/>
              <a:p>
                <a:r>
                  <a:rPr lang="en-US" sz="2500" dirty="0"/>
                  <a:t>460</a:t>
                </a:r>
                <a:r>
                  <a:rPr lang="el-GR" sz="2500" dirty="0"/>
                  <a:t>.</a:t>
                </a:r>
                <a:r>
                  <a:rPr lang="en-US" sz="2500" dirty="0"/>
                  <a:t>000</a:t>
                </a:r>
                <a:endParaRPr lang="en-US" dirty="0"/>
              </a:p>
            </p:txBody>
          </p:sp>
          <p:sp>
            <p:nvSpPr>
              <p:cNvPr id="35" name="Rectangle 40"/>
              <p:cNvSpPr>
                <a:spLocks noChangeArrowheads="1"/>
              </p:cNvSpPr>
              <p:nvPr/>
            </p:nvSpPr>
            <p:spPr bwMode="auto">
              <a:xfrm>
                <a:off x="4135" y="2869"/>
                <a:ext cx="768" cy="232"/>
              </a:xfrm>
              <a:prstGeom prst="rect">
                <a:avLst/>
              </a:prstGeom>
              <a:noFill/>
              <a:ln w="9525">
                <a:noFill/>
                <a:miter lim="800000"/>
                <a:headEnd/>
                <a:tailEnd/>
              </a:ln>
            </p:spPr>
            <p:txBody>
              <a:bodyPr wrap="none" lIns="0" tIns="0" rIns="0" bIns="0">
                <a:spAutoFit/>
              </a:bodyPr>
              <a:lstStyle/>
              <a:p>
                <a:r>
                  <a:rPr lang="en-US" sz="2500" u="sng" dirty="0"/>
                  <a:t>   203</a:t>
                </a:r>
                <a:r>
                  <a:rPr lang="el-GR" sz="2500" u="sng" dirty="0"/>
                  <a:t>.</a:t>
                </a:r>
                <a:r>
                  <a:rPr lang="en-US" sz="2500" u="sng" dirty="0"/>
                  <a:t>768</a:t>
                </a:r>
                <a:endParaRPr lang="en-US" u="sng" dirty="0"/>
              </a:p>
            </p:txBody>
          </p:sp>
          <p:sp>
            <p:nvSpPr>
              <p:cNvPr id="36" name="Rectangle 42"/>
              <p:cNvSpPr>
                <a:spLocks noChangeArrowheads="1"/>
              </p:cNvSpPr>
              <p:nvPr/>
            </p:nvSpPr>
            <p:spPr bwMode="auto">
              <a:xfrm>
                <a:off x="4135" y="3123"/>
                <a:ext cx="768" cy="232"/>
              </a:xfrm>
              <a:prstGeom prst="rect">
                <a:avLst/>
              </a:prstGeom>
              <a:noFill/>
              <a:ln w="9525">
                <a:noFill/>
                <a:miter lim="800000"/>
                <a:headEnd/>
                <a:tailEnd/>
              </a:ln>
            </p:spPr>
            <p:txBody>
              <a:bodyPr wrap="none" lIns="0" tIns="0" rIns="0" bIns="0">
                <a:spAutoFit/>
              </a:bodyPr>
              <a:lstStyle/>
              <a:p>
                <a:r>
                  <a:rPr lang="en-US" sz="2500" u="sng" dirty="0"/>
                  <a:t>   663</a:t>
                </a:r>
                <a:r>
                  <a:rPr lang="el-GR" sz="2500" u="sng" dirty="0"/>
                  <a:t>.</a:t>
                </a:r>
                <a:r>
                  <a:rPr lang="en-US" sz="2500" u="sng" dirty="0"/>
                  <a:t>768</a:t>
                </a:r>
                <a:endParaRPr lang="en-US" u="sng" dirty="0"/>
              </a:p>
            </p:txBody>
          </p:sp>
          <p:sp>
            <p:nvSpPr>
              <p:cNvPr id="37" name="Rectangle 44"/>
              <p:cNvSpPr>
                <a:spLocks noChangeArrowheads="1"/>
              </p:cNvSpPr>
              <p:nvPr/>
            </p:nvSpPr>
            <p:spPr bwMode="auto">
              <a:xfrm>
                <a:off x="4136" y="3383"/>
                <a:ext cx="783" cy="232"/>
              </a:xfrm>
              <a:prstGeom prst="rect">
                <a:avLst/>
              </a:prstGeom>
              <a:noFill/>
              <a:ln w="9525">
                <a:noFill/>
                <a:miter lim="800000"/>
                <a:headEnd/>
                <a:tailEnd/>
              </a:ln>
            </p:spPr>
            <p:txBody>
              <a:bodyPr wrap="none" lIns="0" tIns="0" rIns="0" bIns="0">
                <a:spAutoFit/>
              </a:bodyPr>
              <a:lstStyle/>
              <a:p>
                <a:r>
                  <a:rPr lang="en-US" sz="2500" u="dbl" dirty="0"/>
                  <a:t>1</a:t>
                </a:r>
                <a:r>
                  <a:rPr lang="el-GR" sz="2500" u="dbl" dirty="0"/>
                  <a:t>.</a:t>
                </a:r>
                <a:r>
                  <a:rPr lang="en-US" sz="2500" u="dbl" dirty="0"/>
                  <a:t>468</a:t>
                </a:r>
                <a:r>
                  <a:rPr lang="el-GR" sz="2500" u="dbl" dirty="0"/>
                  <a:t>.</a:t>
                </a:r>
                <a:r>
                  <a:rPr lang="en-US" sz="2500" u="dbl" dirty="0"/>
                  <a:t>800</a:t>
                </a:r>
                <a:endParaRPr lang="en-US" u="dbl" dirty="0"/>
              </a:p>
            </p:txBody>
          </p:sp>
        </p:grpSp>
        <p:cxnSp>
          <p:nvCxnSpPr>
            <p:cNvPr id="6" name="Straight Connector 5"/>
            <p:cNvCxnSpPr/>
            <p:nvPr/>
          </p:nvCxnSpPr>
          <p:spPr>
            <a:xfrm>
              <a:off x="4486274" y="2114550"/>
              <a:ext cx="1371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600824" y="2114550"/>
              <a:ext cx="1371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840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Κατάσταση Αποτελεσμάτων Χρήσεως</a:t>
            </a:r>
            <a:endParaRPr lang="en-US" dirty="0"/>
          </a:p>
        </p:txBody>
      </p:sp>
      <p:grpSp>
        <p:nvGrpSpPr>
          <p:cNvPr id="4" name="Group 3" descr="Table illustrating income statement values for 2016 and 2015"/>
          <p:cNvGrpSpPr/>
          <p:nvPr/>
        </p:nvGrpSpPr>
        <p:grpSpPr>
          <a:xfrm>
            <a:off x="272256" y="1549180"/>
            <a:ext cx="8599486" cy="4629150"/>
            <a:chOff x="252413" y="1666875"/>
            <a:chExt cx="8599486" cy="4629150"/>
          </a:xfrm>
        </p:grpSpPr>
        <p:grpSp>
          <p:nvGrpSpPr>
            <p:cNvPr id="5" name="Group 7"/>
            <p:cNvGrpSpPr>
              <a:grpSpLocks noChangeAspect="1"/>
            </p:cNvGrpSpPr>
            <p:nvPr/>
          </p:nvGrpSpPr>
          <p:grpSpPr bwMode="auto">
            <a:xfrm>
              <a:off x="252413" y="1666875"/>
              <a:ext cx="8599486" cy="4629150"/>
              <a:chOff x="141" y="1002"/>
              <a:chExt cx="5417" cy="2916"/>
            </a:xfrm>
          </p:grpSpPr>
          <p:sp>
            <p:nvSpPr>
              <p:cNvPr id="7" name="Rectangle 8"/>
              <p:cNvSpPr>
                <a:spLocks noChangeArrowheads="1"/>
              </p:cNvSpPr>
              <p:nvPr/>
            </p:nvSpPr>
            <p:spPr bwMode="auto">
              <a:xfrm>
                <a:off x="176" y="1002"/>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8" name="Rectangle 9"/>
              <p:cNvSpPr>
                <a:spLocks noChangeArrowheads="1"/>
              </p:cNvSpPr>
              <p:nvPr/>
            </p:nvSpPr>
            <p:spPr bwMode="auto">
              <a:xfrm>
                <a:off x="3410" y="1002"/>
                <a:ext cx="392" cy="233"/>
              </a:xfrm>
              <a:prstGeom prst="rect">
                <a:avLst/>
              </a:prstGeom>
              <a:noFill/>
              <a:ln w="9525">
                <a:noFill/>
                <a:miter lim="800000"/>
                <a:headEnd/>
                <a:tailEnd/>
              </a:ln>
            </p:spPr>
            <p:txBody>
              <a:bodyPr wrap="none" lIns="0" tIns="0" rIns="0" bIns="0">
                <a:spAutoFit/>
              </a:bodyPr>
              <a:lstStyle/>
              <a:p>
                <a:r>
                  <a:rPr lang="en-US" sz="2400" dirty="0"/>
                  <a:t>2018</a:t>
                </a:r>
                <a:endParaRPr lang="en-US" dirty="0"/>
              </a:p>
            </p:txBody>
          </p:sp>
          <p:sp>
            <p:nvSpPr>
              <p:cNvPr id="9" name="Rectangle 11"/>
              <p:cNvSpPr>
                <a:spLocks noChangeArrowheads="1"/>
              </p:cNvSpPr>
              <p:nvPr/>
            </p:nvSpPr>
            <p:spPr bwMode="auto">
              <a:xfrm>
                <a:off x="4850" y="1002"/>
                <a:ext cx="392" cy="233"/>
              </a:xfrm>
              <a:prstGeom prst="rect">
                <a:avLst/>
              </a:prstGeom>
              <a:noFill/>
              <a:ln w="9525">
                <a:noFill/>
                <a:miter lim="800000"/>
                <a:headEnd/>
                <a:tailEnd/>
              </a:ln>
            </p:spPr>
            <p:txBody>
              <a:bodyPr wrap="none" lIns="0" tIns="0" rIns="0" bIns="0">
                <a:spAutoFit/>
              </a:bodyPr>
              <a:lstStyle/>
              <a:p>
                <a:r>
                  <a:rPr lang="en-US" sz="2400" dirty="0"/>
                  <a:t>2017</a:t>
                </a:r>
                <a:endParaRPr lang="en-US" dirty="0"/>
              </a:p>
            </p:txBody>
          </p:sp>
          <p:sp>
            <p:nvSpPr>
              <p:cNvPr id="10" name="Rectangle 12"/>
              <p:cNvSpPr>
                <a:spLocks noChangeArrowheads="1"/>
              </p:cNvSpPr>
              <p:nvPr/>
            </p:nvSpPr>
            <p:spPr bwMode="auto">
              <a:xfrm>
                <a:off x="5119" y="1002"/>
                <a:ext cx="54" cy="233"/>
              </a:xfrm>
              <a:prstGeom prst="rect">
                <a:avLst/>
              </a:prstGeom>
              <a:noFill/>
              <a:ln w="9525">
                <a:noFill/>
                <a:miter lim="800000"/>
                <a:headEnd/>
                <a:tailEnd/>
              </a:ln>
            </p:spPr>
            <p:txBody>
              <a:bodyPr wrap="none" lIns="0" tIns="0" rIns="0" bIns="0">
                <a:spAutoFit/>
              </a:bodyPr>
              <a:lstStyle/>
              <a:p>
                <a:r>
                  <a:rPr lang="en-US" sz="2400" dirty="0"/>
                  <a:t> </a:t>
                </a:r>
                <a:endParaRPr lang="en-US" dirty="0"/>
              </a:p>
            </p:txBody>
          </p:sp>
          <p:sp>
            <p:nvSpPr>
              <p:cNvPr id="11" name="Rectangle 13"/>
              <p:cNvSpPr>
                <a:spLocks noChangeArrowheads="1"/>
              </p:cNvSpPr>
              <p:nvPr/>
            </p:nvSpPr>
            <p:spPr bwMode="auto">
              <a:xfrm>
                <a:off x="176" y="1252"/>
                <a:ext cx="773" cy="233"/>
              </a:xfrm>
              <a:prstGeom prst="rect">
                <a:avLst/>
              </a:prstGeom>
              <a:noFill/>
              <a:ln w="9525">
                <a:noFill/>
                <a:miter lim="800000"/>
                <a:headEnd/>
                <a:tailEnd/>
              </a:ln>
            </p:spPr>
            <p:txBody>
              <a:bodyPr wrap="none" lIns="0" tIns="0" rIns="0" bIns="0">
                <a:spAutoFit/>
              </a:bodyPr>
              <a:lstStyle/>
              <a:p>
                <a:r>
                  <a:rPr lang="el-GR" sz="2400" dirty="0"/>
                  <a:t>Πωλήσεις</a:t>
                </a:r>
                <a:endParaRPr lang="en-US" dirty="0"/>
              </a:p>
            </p:txBody>
          </p:sp>
          <p:sp>
            <p:nvSpPr>
              <p:cNvPr id="12" name="Rectangle 14"/>
              <p:cNvSpPr>
                <a:spLocks noChangeArrowheads="1"/>
              </p:cNvSpPr>
              <p:nvPr/>
            </p:nvSpPr>
            <p:spPr bwMode="auto">
              <a:xfrm>
                <a:off x="614" y="1252"/>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13" name="Rectangle 15"/>
              <p:cNvSpPr>
                <a:spLocks noChangeArrowheads="1"/>
              </p:cNvSpPr>
              <p:nvPr/>
            </p:nvSpPr>
            <p:spPr bwMode="auto">
              <a:xfrm>
                <a:off x="2848" y="1252"/>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14" name="Rectangle 16"/>
              <p:cNvSpPr>
                <a:spLocks noChangeArrowheads="1"/>
              </p:cNvSpPr>
              <p:nvPr/>
            </p:nvSpPr>
            <p:spPr bwMode="auto">
              <a:xfrm>
                <a:off x="2985" y="1252"/>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15" name="Rectangle 17"/>
              <p:cNvSpPr>
                <a:spLocks noChangeArrowheads="1"/>
              </p:cNvSpPr>
              <p:nvPr/>
            </p:nvSpPr>
            <p:spPr bwMode="auto">
              <a:xfrm>
                <a:off x="3109" y="1252"/>
                <a:ext cx="869" cy="233"/>
              </a:xfrm>
              <a:prstGeom prst="rect">
                <a:avLst/>
              </a:prstGeom>
              <a:noFill/>
              <a:ln w="9525">
                <a:noFill/>
                <a:miter lim="800000"/>
                <a:headEnd/>
                <a:tailEnd/>
              </a:ln>
            </p:spPr>
            <p:txBody>
              <a:bodyPr wrap="none" lIns="0" tIns="0" rIns="0" bIns="0">
                <a:spAutoFit/>
              </a:bodyPr>
              <a:lstStyle/>
              <a:p>
                <a:r>
                  <a:rPr lang="en-US" sz="2400" dirty="0"/>
                  <a:t>  6</a:t>
                </a:r>
                <a:r>
                  <a:rPr lang="el-GR" sz="2400" dirty="0"/>
                  <a:t>.</a:t>
                </a:r>
                <a:r>
                  <a:rPr lang="en-US" sz="2400" dirty="0"/>
                  <a:t>034</a:t>
                </a:r>
                <a:r>
                  <a:rPr lang="el-GR" sz="2400" dirty="0"/>
                  <a:t>.</a:t>
                </a:r>
                <a:r>
                  <a:rPr lang="en-US" sz="2400" dirty="0"/>
                  <a:t>000</a:t>
                </a:r>
                <a:endParaRPr lang="en-US" dirty="0"/>
              </a:p>
            </p:txBody>
          </p:sp>
          <p:sp>
            <p:nvSpPr>
              <p:cNvPr id="16" name="Rectangle 18"/>
              <p:cNvSpPr>
                <a:spLocks noChangeArrowheads="1"/>
              </p:cNvSpPr>
              <p:nvPr/>
            </p:nvSpPr>
            <p:spPr bwMode="auto">
              <a:xfrm>
                <a:off x="4065" y="1252"/>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17" name="Rectangle 19"/>
              <p:cNvSpPr>
                <a:spLocks noChangeArrowheads="1"/>
              </p:cNvSpPr>
              <p:nvPr/>
            </p:nvSpPr>
            <p:spPr bwMode="auto">
              <a:xfrm>
                <a:off x="4251" y="1252"/>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18" name="Rectangle 20"/>
              <p:cNvSpPr>
                <a:spLocks noChangeArrowheads="1"/>
              </p:cNvSpPr>
              <p:nvPr/>
            </p:nvSpPr>
            <p:spPr bwMode="auto">
              <a:xfrm>
                <a:off x="4348" y="1252"/>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19" name="Rectangle 21"/>
              <p:cNvSpPr>
                <a:spLocks noChangeArrowheads="1"/>
              </p:cNvSpPr>
              <p:nvPr/>
            </p:nvSpPr>
            <p:spPr bwMode="auto">
              <a:xfrm>
                <a:off x="4500" y="1252"/>
                <a:ext cx="869" cy="233"/>
              </a:xfrm>
              <a:prstGeom prst="rect">
                <a:avLst/>
              </a:prstGeom>
              <a:noFill/>
              <a:ln w="9525">
                <a:noFill/>
                <a:miter lim="800000"/>
                <a:headEnd/>
                <a:tailEnd/>
              </a:ln>
            </p:spPr>
            <p:txBody>
              <a:bodyPr wrap="none" lIns="0" tIns="0" rIns="0" bIns="0">
                <a:spAutoFit/>
              </a:bodyPr>
              <a:lstStyle/>
              <a:p>
                <a:r>
                  <a:rPr lang="en-US" sz="2400" dirty="0"/>
                  <a:t>  3</a:t>
                </a:r>
                <a:r>
                  <a:rPr lang="el-GR" sz="2400" dirty="0"/>
                  <a:t>.</a:t>
                </a:r>
                <a:r>
                  <a:rPr lang="en-US" sz="2400" dirty="0"/>
                  <a:t>432</a:t>
                </a:r>
                <a:r>
                  <a:rPr lang="el-GR" sz="2400" dirty="0"/>
                  <a:t>.</a:t>
                </a:r>
                <a:r>
                  <a:rPr lang="en-US" sz="2400" dirty="0"/>
                  <a:t>000</a:t>
                </a:r>
                <a:endParaRPr lang="en-US" dirty="0"/>
              </a:p>
            </p:txBody>
          </p:sp>
          <p:sp>
            <p:nvSpPr>
              <p:cNvPr id="20" name="Rectangle 22"/>
              <p:cNvSpPr>
                <a:spLocks noChangeArrowheads="1"/>
              </p:cNvSpPr>
              <p:nvPr/>
            </p:nvSpPr>
            <p:spPr bwMode="auto">
              <a:xfrm>
                <a:off x="5504" y="1252"/>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21" name="Rectangle 28"/>
              <p:cNvSpPr>
                <a:spLocks noChangeArrowheads="1"/>
              </p:cNvSpPr>
              <p:nvPr/>
            </p:nvSpPr>
            <p:spPr bwMode="auto">
              <a:xfrm>
                <a:off x="176" y="1484"/>
                <a:ext cx="1579" cy="233"/>
              </a:xfrm>
              <a:prstGeom prst="rect">
                <a:avLst/>
              </a:prstGeom>
              <a:noFill/>
              <a:ln w="9525">
                <a:noFill/>
                <a:miter lim="800000"/>
                <a:headEnd/>
                <a:tailEnd/>
              </a:ln>
            </p:spPr>
            <p:txBody>
              <a:bodyPr wrap="none" lIns="0" tIns="0" rIns="0" bIns="0">
                <a:spAutoFit/>
              </a:bodyPr>
              <a:lstStyle/>
              <a:p>
                <a:r>
                  <a:rPr lang="el-GR" sz="2400" dirty="0"/>
                  <a:t>ΚόστοςΠωληθέντων</a:t>
                </a:r>
                <a:endParaRPr lang="en-US" dirty="0"/>
              </a:p>
            </p:txBody>
          </p:sp>
          <p:sp>
            <p:nvSpPr>
              <p:cNvPr id="22" name="Rectangle 29"/>
              <p:cNvSpPr>
                <a:spLocks noChangeArrowheads="1"/>
              </p:cNvSpPr>
              <p:nvPr/>
            </p:nvSpPr>
            <p:spPr bwMode="auto">
              <a:xfrm>
                <a:off x="662" y="1484"/>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23" name="Rectangle 30"/>
              <p:cNvSpPr>
                <a:spLocks noChangeArrowheads="1"/>
              </p:cNvSpPr>
              <p:nvPr/>
            </p:nvSpPr>
            <p:spPr bwMode="auto">
              <a:xfrm>
                <a:off x="2848" y="1484"/>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24" name="Rectangle 31"/>
              <p:cNvSpPr>
                <a:spLocks noChangeArrowheads="1"/>
              </p:cNvSpPr>
              <p:nvPr/>
            </p:nvSpPr>
            <p:spPr bwMode="auto">
              <a:xfrm>
                <a:off x="2985" y="1484"/>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25" name="Rectangle 32"/>
              <p:cNvSpPr>
                <a:spLocks noChangeArrowheads="1"/>
              </p:cNvSpPr>
              <p:nvPr/>
            </p:nvSpPr>
            <p:spPr bwMode="auto">
              <a:xfrm>
                <a:off x="3213" y="1484"/>
                <a:ext cx="783" cy="233"/>
              </a:xfrm>
              <a:prstGeom prst="rect">
                <a:avLst/>
              </a:prstGeom>
              <a:noFill/>
              <a:ln w="9525">
                <a:noFill/>
                <a:miter lim="800000"/>
                <a:headEnd/>
                <a:tailEnd/>
              </a:ln>
            </p:spPr>
            <p:txBody>
              <a:bodyPr wrap="none" lIns="0" tIns="0" rIns="0" bIns="0">
                <a:spAutoFit/>
              </a:bodyPr>
              <a:lstStyle/>
              <a:p>
                <a:r>
                  <a:rPr lang="en-US" sz="2400" dirty="0"/>
                  <a:t>5</a:t>
                </a:r>
                <a:r>
                  <a:rPr lang="el-GR" sz="2400" dirty="0"/>
                  <a:t>.</a:t>
                </a:r>
                <a:r>
                  <a:rPr lang="en-US" sz="2400" dirty="0"/>
                  <a:t>528</a:t>
                </a:r>
                <a:r>
                  <a:rPr lang="el-GR" sz="2400" dirty="0"/>
                  <a:t>.</a:t>
                </a:r>
                <a:r>
                  <a:rPr lang="en-US" sz="2400" dirty="0"/>
                  <a:t>000</a:t>
                </a:r>
                <a:endParaRPr lang="en-US" dirty="0"/>
              </a:p>
            </p:txBody>
          </p:sp>
          <p:sp>
            <p:nvSpPr>
              <p:cNvPr id="26" name="Rectangle 33"/>
              <p:cNvSpPr>
                <a:spLocks noChangeArrowheads="1"/>
              </p:cNvSpPr>
              <p:nvPr/>
            </p:nvSpPr>
            <p:spPr bwMode="auto">
              <a:xfrm>
                <a:off x="4065" y="1484"/>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27" name="Rectangle 34"/>
              <p:cNvSpPr>
                <a:spLocks noChangeArrowheads="1"/>
              </p:cNvSpPr>
              <p:nvPr/>
            </p:nvSpPr>
            <p:spPr bwMode="auto">
              <a:xfrm>
                <a:off x="4251" y="1484"/>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28" name="Rectangle 35"/>
              <p:cNvSpPr>
                <a:spLocks noChangeArrowheads="1"/>
              </p:cNvSpPr>
              <p:nvPr/>
            </p:nvSpPr>
            <p:spPr bwMode="auto">
              <a:xfrm>
                <a:off x="4348" y="1484"/>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29" name="Rectangle 36"/>
              <p:cNvSpPr>
                <a:spLocks noChangeArrowheads="1"/>
              </p:cNvSpPr>
              <p:nvPr/>
            </p:nvSpPr>
            <p:spPr bwMode="auto">
              <a:xfrm>
                <a:off x="4593" y="1484"/>
                <a:ext cx="783" cy="233"/>
              </a:xfrm>
              <a:prstGeom prst="rect">
                <a:avLst/>
              </a:prstGeom>
              <a:noFill/>
              <a:ln w="9525">
                <a:noFill/>
                <a:miter lim="800000"/>
                <a:headEnd/>
                <a:tailEnd/>
              </a:ln>
            </p:spPr>
            <p:txBody>
              <a:bodyPr wrap="none" lIns="0" tIns="0" rIns="0" bIns="0">
                <a:spAutoFit/>
              </a:bodyPr>
              <a:lstStyle/>
              <a:p>
                <a:r>
                  <a:rPr lang="en-US" sz="2400" dirty="0"/>
                  <a:t>2</a:t>
                </a:r>
                <a:r>
                  <a:rPr lang="el-GR" sz="2400" dirty="0"/>
                  <a:t>.</a:t>
                </a:r>
                <a:r>
                  <a:rPr lang="en-US" sz="2400" dirty="0"/>
                  <a:t>864</a:t>
                </a:r>
                <a:r>
                  <a:rPr lang="el-GR" sz="2400" dirty="0"/>
                  <a:t>.</a:t>
                </a:r>
                <a:r>
                  <a:rPr lang="en-US" sz="2400" dirty="0"/>
                  <a:t>000</a:t>
                </a:r>
                <a:endParaRPr lang="en-US" dirty="0"/>
              </a:p>
            </p:txBody>
          </p:sp>
          <p:sp>
            <p:nvSpPr>
              <p:cNvPr id="30" name="Rectangle 37"/>
              <p:cNvSpPr>
                <a:spLocks noChangeArrowheads="1"/>
              </p:cNvSpPr>
              <p:nvPr/>
            </p:nvSpPr>
            <p:spPr bwMode="auto">
              <a:xfrm>
                <a:off x="5504" y="1484"/>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31" name="Rectangle 38"/>
              <p:cNvSpPr>
                <a:spLocks noChangeArrowheads="1"/>
              </p:cNvSpPr>
              <p:nvPr/>
            </p:nvSpPr>
            <p:spPr bwMode="auto">
              <a:xfrm>
                <a:off x="176" y="1715"/>
                <a:ext cx="998" cy="233"/>
              </a:xfrm>
              <a:prstGeom prst="rect">
                <a:avLst/>
              </a:prstGeom>
              <a:noFill/>
              <a:ln w="9525">
                <a:noFill/>
                <a:miter lim="800000"/>
                <a:headEnd/>
                <a:tailEnd/>
              </a:ln>
            </p:spPr>
            <p:txBody>
              <a:bodyPr wrap="none" lIns="0" tIns="0" rIns="0" bIns="0">
                <a:spAutoFit/>
              </a:bodyPr>
              <a:lstStyle/>
              <a:p>
                <a:r>
                  <a:rPr lang="el-GR" sz="2400" dirty="0"/>
                  <a:t>Λοιπά έξοδα</a:t>
                </a:r>
                <a:endParaRPr lang="en-US" dirty="0"/>
              </a:p>
            </p:txBody>
          </p:sp>
          <p:sp>
            <p:nvSpPr>
              <p:cNvPr id="32" name="Rectangle 39"/>
              <p:cNvSpPr>
                <a:spLocks noChangeArrowheads="1"/>
              </p:cNvSpPr>
              <p:nvPr/>
            </p:nvSpPr>
            <p:spPr bwMode="auto">
              <a:xfrm>
                <a:off x="1495" y="1715"/>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33" name="Rectangle 40"/>
              <p:cNvSpPr>
                <a:spLocks noChangeArrowheads="1"/>
              </p:cNvSpPr>
              <p:nvPr/>
            </p:nvSpPr>
            <p:spPr bwMode="auto">
              <a:xfrm>
                <a:off x="2848" y="1715"/>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34" name="Rectangle 41"/>
              <p:cNvSpPr>
                <a:spLocks noChangeArrowheads="1"/>
              </p:cNvSpPr>
              <p:nvPr/>
            </p:nvSpPr>
            <p:spPr bwMode="auto">
              <a:xfrm>
                <a:off x="3129" y="1715"/>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35" name="Rectangle 42"/>
              <p:cNvSpPr>
                <a:spLocks noChangeArrowheads="1"/>
              </p:cNvSpPr>
              <p:nvPr/>
            </p:nvSpPr>
            <p:spPr bwMode="auto">
              <a:xfrm>
                <a:off x="3165" y="1715"/>
                <a:ext cx="810" cy="233"/>
              </a:xfrm>
              <a:prstGeom prst="rect">
                <a:avLst/>
              </a:prstGeom>
              <a:noFill/>
              <a:ln w="9525">
                <a:noFill/>
                <a:miter lim="800000"/>
                <a:headEnd/>
                <a:tailEnd/>
              </a:ln>
            </p:spPr>
            <p:txBody>
              <a:bodyPr wrap="none" lIns="0" tIns="0" rIns="0" bIns="0">
                <a:spAutoFit/>
              </a:bodyPr>
              <a:lstStyle/>
              <a:p>
                <a:r>
                  <a:rPr lang="en-US" sz="2400" u="sng" dirty="0"/>
                  <a:t>    519</a:t>
                </a:r>
                <a:r>
                  <a:rPr lang="el-GR" sz="2400" u="sng" dirty="0"/>
                  <a:t>.</a:t>
                </a:r>
                <a:r>
                  <a:rPr lang="en-US" sz="2400" u="sng" dirty="0"/>
                  <a:t>988</a:t>
                </a:r>
                <a:endParaRPr lang="en-US" u="sng" dirty="0"/>
              </a:p>
            </p:txBody>
          </p:sp>
          <p:sp>
            <p:nvSpPr>
              <p:cNvPr id="36" name="Rectangle 44"/>
              <p:cNvSpPr>
                <a:spLocks noChangeArrowheads="1"/>
              </p:cNvSpPr>
              <p:nvPr/>
            </p:nvSpPr>
            <p:spPr bwMode="auto">
              <a:xfrm>
                <a:off x="4065" y="1715"/>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37" name="Rectangle 45"/>
              <p:cNvSpPr>
                <a:spLocks noChangeArrowheads="1"/>
              </p:cNvSpPr>
              <p:nvPr/>
            </p:nvSpPr>
            <p:spPr bwMode="auto">
              <a:xfrm>
                <a:off x="4251" y="1715"/>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38" name="Rectangle 46"/>
              <p:cNvSpPr>
                <a:spLocks noChangeArrowheads="1"/>
              </p:cNvSpPr>
              <p:nvPr/>
            </p:nvSpPr>
            <p:spPr bwMode="auto">
              <a:xfrm>
                <a:off x="4533" y="1715"/>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39" name="Rectangle 47"/>
              <p:cNvSpPr>
                <a:spLocks noChangeArrowheads="1"/>
              </p:cNvSpPr>
              <p:nvPr/>
            </p:nvSpPr>
            <p:spPr bwMode="auto">
              <a:xfrm>
                <a:off x="4549" y="1715"/>
                <a:ext cx="810" cy="233"/>
              </a:xfrm>
              <a:prstGeom prst="rect">
                <a:avLst/>
              </a:prstGeom>
              <a:noFill/>
              <a:ln w="9525">
                <a:noFill/>
                <a:miter lim="800000"/>
                <a:headEnd/>
                <a:tailEnd/>
              </a:ln>
            </p:spPr>
            <p:txBody>
              <a:bodyPr wrap="none" lIns="0" tIns="0" rIns="0" bIns="0">
                <a:spAutoFit/>
              </a:bodyPr>
              <a:lstStyle/>
              <a:p>
                <a:r>
                  <a:rPr lang="en-US" sz="2400" u="sng" dirty="0"/>
                  <a:t>    358</a:t>
                </a:r>
                <a:r>
                  <a:rPr lang="el-GR" sz="2400" u="sng" dirty="0"/>
                  <a:t>.</a:t>
                </a:r>
                <a:r>
                  <a:rPr lang="en-US" sz="2400" u="sng" dirty="0"/>
                  <a:t>672</a:t>
                </a:r>
                <a:endParaRPr lang="en-US" u="sng" dirty="0"/>
              </a:p>
            </p:txBody>
          </p:sp>
          <p:sp>
            <p:nvSpPr>
              <p:cNvPr id="40" name="Rectangle 49"/>
              <p:cNvSpPr>
                <a:spLocks noChangeArrowheads="1"/>
              </p:cNvSpPr>
              <p:nvPr/>
            </p:nvSpPr>
            <p:spPr bwMode="auto">
              <a:xfrm>
                <a:off x="5504" y="1715"/>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41" name="Rectangle 50"/>
              <p:cNvSpPr>
                <a:spLocks noChangeArrowheads="1"/>
              </p:cNvSpPr>
              <p:nvPr/>
            </p:nvSpPr>
            <p:spPr bwMode="auto">
              <a:xfrm>
                <a:off x="176" y="1947"/>
                <a:ext cx="2445" cy="233"/>
              </a:xfrm>
              <a:prstGeom prst="rect">
                <a:avLst/>
              </a:prstGeom>
              <a:noFill/>
              <a:ln w="9525">
                <a:noFill/>
                <a:miter lim="800000"/>
                <a:headEnd/>
                <a:tailEnd/>
              </a:ln>
            </p:spPr>
            <p:txBody>
              <a:bodyPr wrap="none" lIns="0" tIns="0" rIns="0" bIns="0">
                <a:spAutoFit/>
              </a:bodyPr>
              <a:lstStyle/>
              <a:p>
                <a:r>
                  <a:rPr lang="el-GR" sz="2400" dirty="0"/>
                  <a:t>Σύνολο λειτουργικών δαπανών</a:t>
                </a:r>
                <a:endParaRPr lang="en-US" dirty="0"/>
              </a:p>
            </p:txBody>
          </p:sp>
          <p:sp>
            <p:nvSpPr>
              <p:cNvPr id="42" name="Rectangle 51"/>
              <p:cNvSpPr>
                <a:spLocks noChangeArrowheads="1"/>
              </p:cNvSpPr>
              <p:nvPr/>
            </p:nvSpPr>
            <p:spPr bwMode="auto">
              <a:xfrm>
                <a:off x="1975" y="1947"/>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43" name="Rectangle 52"/>
              <p:cNvSpPr>
                <a:spLocks noChangeArrowheads="1"/>
              </p:cNvSpPr>
              <p:nvPr/>
            </p:nvSpPr>
            <p:spPr bwMode="auto">
              <a:xfrm>
                <a:off x="176" y="2179"/>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44" name="Rectangle 53"/>
              <p:cNvSpPr>
                <a:spLocks noChangeArrowheads="1"/>
              </p:cNvSpPr>
              <p:nvPr/>
            </p:nvSpPr>
            <p:spPr bwMode="auto">
              <a:xfrm>
                <a:off x="236" y="2179"/>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45" name="Rectangle 54"/>
              <p:cNvSpPr>
                <a:spLocks noChangeArrowheads="1"/>
              </p:cNvSpPr>
              <p:nvPr/>
            </p:nvSpPr>
            <p:spPr bwMode="auto">
              <a:xfrm>
                <a:off x="296" y="2179"/>
                <a:ext cx="1497" cy="233"/>
              </a:xfrm>
              <a:prstGeom prst="rect">
                <a:avLst/>
              </a:prstGeom>
              <a:noFill/>
              <a:ln w="9525">
                <a:noFill/>
                <a:miter lim="800000"/>
                <a:headEnd/>
                <a:tailEnd/>
              </a:ln>
            </p:spPr>
            <p:txBody>
              <a:bodyPr wrap="none" lIns="0" tIns="0" rIns="0" bIns="0">
                <a:spAutoFit/>
              </a:bodyPr>
              <a:lstStyle/>
              <a:p>
                <a:r>
                  <a:rPr lang="el-GR" sz="2400" dirty="0"/>
                  <a:t>εκτός αποσβέσεων</a:t>
                </a:r>
                <a:endParaRPr lang="en-US" dirty="0"/>
              </a:p>
            </p:txBody>
          </p:sp>
          <p:sp>
            <p:nvSpPr>
              <p:cNvPr id="46" name="Rectangle 55"/>
              <p:cNvSpPr>
                <a:spLocks noChangeArrowheads="1"/>
              </p:cNvSpPr>
              <p:nvPr/>
            </p:nvSpPr>
            <p:spPr bwMode="auto">
              <a:xfrm>
                <a:off x="1733" y="2179"/>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47" name="Rectangle 56"/>
              <p:cNvSpPr>
                <a:spLocks noChangeArrowheads="1"/>
              </p:cNvSpPr>
              <p:nvPr/>
            </p:nvSpPr>
            <p:spPr bwMode="auto">
              <a:xfrm>
                <a:off x="2848" y="1947"/>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48" name="Rectangle 57"/>
              <p:cNvSpPr>
                <a:spLocks noChangeArrowheads="1"/>
              </p:cNvSpPr>
              <p:nvPr/>
            </p:nvSpPr>
            <p:spPr bwMode="auto">
              <a:xfrm>
                <a:off x="2848" y="2179"/>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49" name="Rectangle 58"/>
              <p:cNvSpPr>
                <a:spLocks noChangeArrowheads="1"/>
              </p:cNvSpPr>
              <p:nvPr/>
            </p:nvSpPr>
            <p:spPr bwMode="auto">
              <a:xfrm>
                <a:off x="2985" y="2179"/>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51" name="Rectangle 60"/>
              <p:cNvSpPr>
                <a:spLocks noChangeArrowheads="1"/>
              </p:cNvSpPr>
              <p:nvPr/>
            </p:nvSpPr>
            <p:spPr bwMode="auto">
              <a:xfrm>
                <a:off x="3215" y="2179"/>
                <a:ext cx="783" cy="233"/>
              </a:xfrm>
              <a:prstGeom prst="rect">
                <a:avLst/>
              </a:prstGeom>
              <a:noFill/>
              <a:ln w="9525">
                <a:noFill/>
                <a:miter lim="800000"/>
                <a:headEnd/>
                <a:tailEnd/>
              </a:ln>
            </p:spPr>
            <p:txBody>
              <a:bodyPr wrap="none" lIns="0" tIns="0" rIns="0" bIns="0">
                <a:spAutoFit/>
              </a:bodyPr>
              <a:lstStyle/>
              <a:p>
                <a:r>
                  <a:rPr lang="en-US" sz="2400" dirty="0"/>
                  <a:t>6</a:t>
                </a:r>
                <a:r>
                  <a:rPr lang="el-GR" sz="2400" dirty="0"/>
                  <a:t>.</a:t>
                </a:r>
                <a:r>
                  <a:rPr lang="en-US" sz="2400" dirty="0"/>
                  <a:t>047</a:t>
                </a:r>
                <a:r>
                  <a:rPr lang="el-GR" sz="2400" dirty="0"/>
                  <a:t>.</a:t>
                </a:r>
                <a:r>
                  <a:rPr lang="en-US" sz="2400" dirty="0"/>
                  <a:t>988</a:t>
                </a:r>
                <a:endParaRPr lang="en-US" dirty="0"/>
              </a:p>
            </p:txBody>
          </p:sp>
          <p:sp>
            <p:nvSpPr>
              <p:cNvPr id="52" name="Rectangle 61"/>
              <p:cNvSpPr>
                <a:spLocks noChangeArrowheads="1"/>
              </p:cNvSpPr>
              <p:nvPr/>
            </p:nvSpPr>
            <p:spPr bwMode="auto">
              <a:xfrm>
                <a:off x="4065" y="2179"/>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53" name="Rectangle 62"/>
              <p:cNvSpPr>
                <a:spLocks noChangeArrowheads="1"/>
              </p:cNvSpPr>
              <p:nvPr/>
            </p:nvSpPr>
            <p:spPr bwMode="auto">
              <a:xfrm>
                <a:off x="4251" y="1947"/>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54" name="Rectangle 63"/>
              <p:cNvSpPr>
                <a:spLocks noChangeArrowheads="1"/>
              </p:cNvSpPr>
              <p:nvPr/>
            </p:nvSpPr>
            <p:spPr bwMode="auto">
              <a:xfrm>
                <a:off x="4251" y="2179"/>
                <a:ext cx="54" cy="233"/>
              </a:xfrm>
              <a:prstGeom prst="rect">
                <a:avLst/>
              </a:prstGeom>
              <a:noFill/>
              <a:ln w="9525">
                <a:noFill/>
                <a:miter lim="800000"/>
                <a:headEnd/>
                <a:tailEnd/>
              </a:ln>
            </p:spPr>
            <p:txBody>
              <a:bodyPr wrap="none" lIns="0" tIns="0" rIns="0" bIns="0">
                <a:spAutoFit/>
              </a:bodyPr>
              <a:lstStyle/>
              <a:p>
                <a:r>
                  <a:rPr lang="en-US" sz="2400" dirty="0"/>
                  <a:t> </a:t>
                </a:r>
                <a:endParaRPr lang="en-US" dirty="0"/>
              </a:p>
            </p:txBody>
          </p:sp>
          <p:sp>
            <p:nvSpPr>
              <p:cNvPr id="55" name="Rectangle 64"/>
              <p:cNvSpPr>
                <a:spLocks noChangeArrowheads="1"/>
              </p:cNvSpPr>
              <p:nvPr/>
            </p:nvSpPr>
            <p:spPr bwMode="auto">
              <a:xfrm>
                <a:off x="4348" y="2179"/>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56" name="Rectangle 65"/>
              <p:cNvSpPr>
                <a:spLocks noChangeArrowheads="1"/>
              </p:cNvSpPr>
              <p:nvPr/>
            </p:nvSpPr>
            <p:spPr bwMode="auto">
              <a:xfrm>
                <a:off x="4500" y="2198"/>
                <a:ext cx="869" cy="233"/>
              </a:xfrm>
              <a:prstGeom prst="rect">
                <a:avLst/>
              </a:prstGeom>
              <a:noFill/>
              <a:ln w="9525">
                <a:noFill/>
                <a:miter lim="800000"/>
                <a:headEnd/>
                <a:tailEnd/>
              </a:ln>
            </p:spPr>
            <p:txBody>
              <a:bodyPr wrap="none" lIns="0" tIns="0" rIns="0" bIns="0">
                <a:spAutoFit/>
              </a:bodyPr>
              <a:lstStyle/>
              <a:p>
                <a:r>
                  <a:rPr lang="en-US" sz="2400" dirty="0"/>
                  <a:t>  3</a:t>
                </a:r>
                <a:r>
                  <a:rPr lang="el-GR" sz="2400" dirty="0"/>
                  <a:t>.</a:t>
                </a:r>
                <a:r>
                  <a:rPr lang="en-US" sz="2400" dirty="0"/>
                  <a:t>222</a:t>
                </a:r>
                <a:r>
                  <a:rPr lang="el-GR" sz="2400" dirty="0"/>
                  <a:t>.</a:t>
                </a:r>
                <a:r>
                  <a:rPr lang="en-US" sz="2400" dirty="0"/>
                  <a:t>672</a:t>
                </a:r>
                <a:endParaRPr lang="en-US" dirty="0"/>
              </a:p>
            </p:txBody>
          </p:sp>
          <p:sp>
            <p:nvSpPr>
              <p:cNvPr id="57" name="Rectangle 66"/>
              <p:cNvSpPr>
                <a:spLocks noChangeArrowheads="1"/>
              </p:cNvSpPr>
              <p:nvPr/>
            </p:nvSpPr>
            <p:spPr bwMode="auto">
              <a:xfrm>
                <a:off x="5504" y="2179"/>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58" name="Rectangle 67"/>
              <p:cNvSpPr>
                <a:spLocks noChangeArrowheads="1"/>
              </p:cNvSpPr>
              <p:nvPr/>
            </p:nvSpPr>
            <p:spPr bwMode="auto">
              <a:xfrm>
                <a:off x="176" y="2411"/>
                <a:ext cx="936" cy="233"/>
              </a:xfrm>
              <a:prstGeom prst="rect">
                <a:avLst/>
              </a:prstGeom>
              <a:noFill/>
              <a:ln w="9525">
                <a:noFill/>
                <a:miter lim="800000"/>
                <a:headEnd/>
                <a:tailEnd/>
              </a:ln>
            </p:spPr>
            <p:txBody>
              <a:bodyPr wrap="none" lIns="0" tIns="0" rIns="0" bIns="0">
                <a:spAutoFit/>
              </a:bodyPr>
              <a:lstStyle/>
              <a:p>
                <a:r>
                  <a:rPr lang="el-GR" sz="2400" dirty="0"/>
                  <a:t>Αποσβέσεις</a:t>
                </a:r>
                <a:endParaRPr lang="en-US" dirty="0"/>
              </a:p>
            </p:txBody>
          </p:sp>
          <p:sp>
            <p:nvSpPr>
              <p:cNvPr id="59" name="Rectangle 69"/>
              <p:cNvSpPr>
                <a:spLocks noChangeArrowheads="1"/>
              </p:cNvSpPr>
              <p:nvPr/>
            </p:nvSpPr>
            <p:spPr bwMode="auto">
              <a:xfrm>
                <a:off x="1236" y="2411"/>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60" name="Rectangle 73"/>
              <p:cNvSpPr>
                <a:spLocks noChangeArrowheads="1"/>
              </p:cNvSpPr>
              <p:nvPr/>
            </p:nvSpPr>
            <p:spPr bwMode="auto">
              <a:xfrm>
                <a:off x="2848" y="2411"/>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61" name="Rectangle 74"/>
              <p:cNvSpPr>
                <a:spLocks noChangeArrowheads="1"/>
              </p:cNvSpPr>
              <p:nvPr/>
            </p:nvSpPr>
            <p:spPr bwMode="auto">
              <a:xfrm>
                <a:off x="3129" y="2411"/>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62" name="Rectangle 75"/>
              <p:cNvSpPr>
                <a:spLocks noChangeArrowheads="1"/>
              </p:cNvSpPr>
              <p:nvPr/>
            </p:nvSpPr>
            <p:spPr bwMode="auto">
              <a:xfrm>
                <a:off x="3177" y="2411"/>
                <a:ext cx="810" cy="233"/>
              </a:xfrm>
              <a:prstGeom prst="rect">
                <a:avLst/>
              </a:prstGeom>
              <a:noFill/>
              <a:ln w="9525">
                <a:noFill/>
                <a:miter lim="800000"/>
                <a:headEnd/>
                <a:tailEnd/>
              </a:ln>
            </p:spPr>
            <p:txBody>
              <a:bodyPr wrap="none" lIns="0" tIns="0" rIns="0" bIns="0">
                <a:spAutoFit/>
              </a:bodyPr>
              <a:lstStyle/>
              <a:p>
                <a:r>
                  <a:rPr lang="en-US" sz="2400" u="sng" dirty="0"/>
                  <a:t>    116</a:t>
                </a:r>
                <a:r>
                  <a:rPr lang="el-GR" sz="2400" u="sng" dirty="0"/>
                  <a:t>.</a:t>
                </a:r>
                <a:r>
                  <a:rPr lang="en-US" sz="2400" u="sng" dirty="0"/>
                  <a:t>960</a:t>
                </a:r>
                <a:endParaRPr lang="en-US" u="sng" dirty="0"/>
              </a:p>
            </p:txBody>
          </p:sp>
          <p:sp>
            <p:nvSpPr>
              <p:cNvPr id="63" name="Rectangle 77"/>
              <p:cNvSpPr>
                <a:spLocks noChangeArrowheads="1"/>
              </p:cNvSpPr>
              <p:nvPr/>
            </p:nvSpPr>
            <p:spPr bwMode="auto">
              <a:xfrm>
                <a:off x="4065" y="2411"/>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64" name="Rectangle 78"/>
              <p:cNvSpPr>
                <a:spLocks noChangeArrowheads="1"/>
              </p:cNvSpPr>
              <p:nvPr/>
            </p:nvSpPr>
            <p:spPr bwMode="auto">
              <a:xfrm>
                <a:off x="4251" y="2411"/>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65" name="Rectangle 79"/>
              <p:cNvSpPr>
                <a:spLocks noChangeArrowheads="1"/>
              </p:cNvSpPr>
              <p:nvPr/>
            </p:nvSpPr>
            <p:spPr bwMode="auto">
              <a:xfrm>
                <a:off x="4533" y="2411"/>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66" name="Rectangle 80"/>
              <p:cNvSpPr>
                <a:spLocks noChangeArrowheads="1"/>
              </p:cNvSpPr>
              <p:nvPr/>
            </p:nvSpPr>
            <p:spPr bwMode="auto">
              <a:xfrm>
                <a:off x="4518" y="2411"/>
                <a:ext cx="842" cy="233"/>
              </a:xfrm>
              <a:prstGeom prst="rect">
                <a:avLst/>
              </a:prstGeom>
              <a:noFill/>
              <a:ln w="9525">
                <a:noFill/>
                <a:miter lim="800000"/>
                <a:headEnd/>
                <a:tailEnd/>
              </a:ln>
            </p:spPr>
            <p:txBody>
              <a:bodyPr wrap="none" lIns="0" tIns="0" rIns="0" bIns="0">
                <a:spAutoFit/>
              </a:bodyPr>
              <a:lstStyle/>
              <a:p>
                <a:r>
                  <a:rPr lang="en-US" sz="2400" u="sng" dirty="0"/>
                  <a:t>       18</a:t>
                </a:r>
                <a:r>
                  <a:rPr lang="el-GR" sz="2400" u="sng" dirty="0"/>
                  <a:t>.</a:t>
                </a:r>
                <a:r>
                  <a:rPr lang="en-US" sz="2400" u="sng" dirty="0"/>
                  <a:t>900</a:t>
                </a:r>
                <a:endParaRPr lang="en-US" u="sng" dirty="0"/>
              </a:p>
            </p:txBody>
          </p:sp>
          <p:sp>
            <p:nvSpPr>
              <p:cNvPr id="67" name="Rectangle 82"/>
              <p:cNvSpPr>
                <a:spLocks noChangeArrowheads="1"/>
              </p:cNvSpPr>
              <p:nvPr/>
            </p:nvSpPr>
            <p:spPr bwMode="auto">
              <a:xfrm>
                <a:off x="5504" y="2411"/>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68" name="Rectangle 83"/>
              <p:cNvSpPr>
                <a:spLocks noChangeArrowheads="1"/>
              </p:cNvSpPr>
              <p:nvPr/>
            </p:nvSpPr>
            <p:spPr bwMode="auto">
              <a:xfrm>
                <a:off x="176" y="2643"/>
                <a:ext cx="464" cy="233"/>
              </a:xfrm>
              <a:prstGeom prst="rect">
                <a:avLst/>
              </a:prstGeom>
              <a:noFill/>
              <a:ln w="9525">
                <a:noFill/>
                <a:miter lim="800000"/>
                <a:headEnd/>
                <a:tailEnd/>
              </a:ln>
            </p:spPr>
            <p:txBody>
              <a:bodyPr wrap="none" lIns="0" tIns="0" rIns="0" bIns="0">
                <a:spAutoFit/>
              </a:bodyPr>
              <a:lstStyle/>
              <a:p>
                <a:r>
                  <a:rPr lang="el-GR" sz="2400" dirty="0"/>
                  <a:t>ΚΠΤΦ</a:t>
                </a:r>
                <a:endParaRPr lang="en-US" dirty="0"/>
              </a:p>
            </p:txBody>
          </p:sp>
          <p:sp>
            <p:nvSpPr>
              <p:cNvPr id="69" name="Rectangle 84"/>
              <p:cNvSpPr>
                <a:spLocks noChangeArrowheads="1"/>
              </p:cNvSpPr>
              <p:nvPr/>
            </p:nvSpPr>
            <p:spPr bwMode="auto">
              <a:xfrm>
                <a:off x="581" y="2643"/>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70" name="Rectangle 85"/>
              <p:cNvSpPr>
                <a:spLocks noChangeArrowheads="1"/>
              </p:cNvSpPr>
              <p:nvPr/>
            </p:nvSpPr>
            <p:spPr bwMode="auto">
              <a:xfrm>
                <a:off x="2848" y="2643"/>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71" name="Rectangle 86"/>
              <p:cNvSpPr>
                <a:spLocks noChangeArrowheads="1"/>
              </p:cNvSpPr>
              <p:nvPr/>
            </p:nvSpPr>
            <p:spPr bwMode="auto">
              <a:xfrm>
                <a:off x="3057" y="2643"/>
                <a:ext cx="0" cy="174"/>
              </a:xfrm>
              <a:prstGeom prst="rect">
                <a:avLst/>
              </a:prstGeom>
              <a:noFill/>
              <a:ln w="9525">
                <a:noFill/>
                <a:miter lim="800000"/>
                <a:headEnd/>
                <a:tailEnd/>
              </a:ln>
            </p:spPr>
            <p:txBody>
              <a:bodyPr wrap="none" lIns="0" tIns="0" rIns="0" bIns="0">
                <a:spAutoFit/>
              </a:bodyPr>
              <a:lstStyle/>
              <a:p>
                <a:endParaRPr lang="en-US" dirty="0"/>
              </a:p>
            </p:txBody>
          </p:sp>
          <p:sp>
            <p:nvSpPr>
              <p:cNvPr id="73" name="Rectangle 88"/>
              <p:cNvSpPr>
                <a:spLocks noChangeArrowheads="1"/>
              </p:cNvSpPr>
              <p:nvPr/>
            </p:nvSpPr>
            <p:spPr bwMode="auto">
              <a:xfrm>
                <a:off x="3236" y="2643"/>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74" name="Rectangle 89"/>
              <p:cNvSpPr>
                <a:spLocks noChangeArrowheads="1"/>
              </p:cNvSpPr>
              <p:nvPr/>
            </p:nvSpPr>
            <p:spPr bwMode="auto">
              <a:xfrm>
                <a:off x="3379" y="2643"/>
                <a:ext cx="0" cy="174"/>
              </a:xfrm>
              <a:prstGeom prst="rect">
                <a:avLst/>
              </a:prstGeom>
              <a:noFill/>
              <a:ln w="9525">
                <a:noFill/>
                <a:miter lim="800000"/>
                <a:headEnd/>
                <a:tailEnd/>
              </a:ln>
            </p:spPr>
            <p:txBody>
              <a:bodyPr wrap="none" lIns="0" tIns="0" rIns="0" bIns="0">
                <a:spAutoFit/>
              </a:bodyPr>
              <a:lstStyle/>
              <a:p>
                <a:endParaRPr lang="en-US" dirty="0"/>
              </a:p>
            </p:txBody>
          </p:sp>
          <p:sp>
            <p:nvSpPr>
              <p:cNvPr id="75" name="Rectangle 90"/>
              <p:cNvSpPr>
                <a:spLocks noChangeArrowheads="1"/>
              </p:cNvSpPr>
              <p:nvPr/>
            </p:nvSpPr>
            <p:spPr bwMode="auto">
              <a:xfrm>
                <a:off x="3242" y="2645"/>
                <a:ext cx="753" cy="233"/>
              </a:xfrm>
              <a:prstGeom prst="rect">
                <a:avLst/>
              </a:prstGeom>
              <a:noFill/>
              <a:ln w="9525">
                <a:noFill/>
                <a:miter lim="800000"/>
                <a:headEnd/>
                <a:tailEnd/>
              </a:ln>
            </p:spPr>
            <p:txBody>
              <a:bodyPr wrap="none" lIns="0" tIns="0" rIns="0" bIns="0">
                <a:spAutoFit/>
              </a:bodyPr>
              <a:lstStyle/>
              <a:p>
                <a:r>
                  <a:rPr lang="en-US" sz="2400" dirty="0"/>
                  <a:t>(130</a:t>
                </a:r>
                <a:r>
                  <a:rPr lang="el-GR" sz="2400" dirty="0"/>
                  <a:t>.</a:t>
                </a:r>
                <a:r>
                  <a:rPr lang="en-US" sz="2400" dirty="0"/>
                  <a:t>948)</a:t>
                </a:r>
                <a:endParaRPr lang="en-US" dirty="0"/>
              </a:p>
            </p:txBody>
          </p:sp>
          <p:sp>
            <p:nvSpPr>
              <p:cNvPr id="76" name="Rectangle 91"/>
              <p:cNvSpPr>
                <a:spLocks noChangeArrowheads="1"/>
              </p:cNvSpPr>
              <p:nvPr/>
            </p:nvSpPr>
            <p:spPr bwMode="auto">
              <a:xfrm>
                <a:off x="4139" y="2643"/>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77" name="Rectangle 92"/>
              <p:cNvSpPr>
                <a:spLocks noChangeArrowheads="1"/>
              </p:cNvSpPr>
              <p:nvPr/>
            </p:nvSpPr>
            <p:spPr bwMode="auto">
              <a:xfrm>
                <a:off x="4251" y="2643"/>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79" name="Rectangle 94"/>
              <p:cNvSpPr>
                <a:spLocks noChangeArrowheads="1"/>
              </p:cNvSpPr>
              <p:nvPr/>
            </p:nvSpPr>
            <p:spPr bwMode="auto">
              <a:xfrm>
                <a:off x="4637" y="2643"/>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80" name="Rectangle 95"/>
              <p:cNvSpPr>
                <a:spLocks noChangeArrowheads="1"/>
              </p:cNvSpPr>
              <p:nvPr/>
            </p:nvSpPr>
            <p:spPr bwMode="auto">
              <a:xfrm>
                <a:off x="4709" y="2612"/>
                <a:ext cx="636" cy="233"/>
              </a:xfrm>
              <a:prstGeom prst="rect">
                <a:avLst/>
              </a:prstGeom>
              <a:noFill/>
              <a:ln w="9525">
                <a:noFill/>
                <a:miter lim="800000"/>
                <a:headEnd/>
                <a:tailEnd/>
              </a:ln>
            </p:spPr>
            <p:txBody>
              <a:bodyPr wrap="none" lIns="0" tIns="0" rIns="0" bIns="0">
                <a:spAutoFit/>
              </a:bodyPr>
              <a:lstStyle/>
              <a:p>
                <a:r>
                  <a:rPr lang="en-US" sz="2400" dirty="0"/>
                  <a:t>190</a:t>
                </a:r>
                <a:r>
                  <a:rPr lang="el-GR" sz="2400" dirty="0"/>
                  <a:t>.</a:t>
                </a:r>
                <a:r>
                  <a:rPr lang="en-US" sz="2400" dirty="0"/>
                  <a:t>428</a:t>
                </a:r>
                <a:endParaRPr lang="en-US" dirty="0"/>
              </a:p>
            </p:txBody>
          </p:sp>
          <p:sp>
            <p:nvSpPr>
              <p:cNvPr id="81" name="Rectangle 96"/>
              <p:cNvSpPr>
                <a:spLocks noChangeArrowheads="1"/>
              </p:cNvSpPr>
              <p:nvPr/>
            </p:nvSpPr>
            <p:spPr bwMode="auto">
              <a:xfrm>
                <a:off x="5504" y="2643"/>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82" name="Rectangle 97"/>
              <p:cNvSpPr>
                <a:spLocks noChangeArrowheads="1"/>
              </p:cNvSpPr>
              <p:nvPr/>
            </p:nvSpPr>
            <p:spPr bwMode="auto">
              <a:xfrm>
                <a:off x="176" y="2874"/>
                <a:ext cx="417" cy="233"/>
              </a:xfrm>
              <a:prstGeom prst="rect">
                <a:avLst/>
              </a:prstGeom>
              <a:noFill/>
              <a:ln w="9525">
                <a:noFill/>
                <a:miter lim="800000"/>
                <a:headEnd/>
                <a:tailEnd/>
              </a:ln>
            </p:spPr>
            <p:txBody>
              <a:bodyPr wrap="none" lIns="0" tIns="0" rIns="0" bIns="0">
                <a:spAutoFit/>
              </a:bodyPr>
              <a:lstStyle/>
              <a:p>
                <a:r>
                  <a:rPr lang="el-GR" sz="2400" dirty="0"/>
                  <a:t>Τόκοι</a:t>
                </a:r>
                <a:endParaRPr lang="en-US" dirty="0"/>
              </a:p>
            </p:txBody>
          </p:sp>
          <p:sp>
            <p:nvSpPr>
              <p:cNvPr id="83" name="Rectangle 98"/>
              <p:cNvSpPr>
                <a:spLocks noChangeArrowheads="1"/>
              </p:cNvSpPr>
              <p:nvPr/>
            </p:nvSpPr>
            <p:spPr bwMode="auto">
              <a:xfrm>
                <a:off x="1597" y="2874"/>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84" name="Rectangle 99"/>
              <p:cNvSpPr>
                <a:spLocks noChangeArrowheads="1"/>
              </p:cNvSpPr>
              <p:nvPr/>
            </p:nvSpPr>
            <p:spPr bwMode="auto">
              <a:xfrm>
                <a:off x="2848" y="2874"/>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86" name="Rectangle 101"/>
              <p:cNvSpPr>
                <a:spLocks noChangeArrowheads="1"/>
              </p:cNvSpPr>
              <p:nvPr/>
            </p:nvSpPr>
            <p:spPr bwMode="auto">
              <a:xfrm>
                <a:off x="3177" y="2874"/>
                <a:ext cx="810" cy="233"/>
              </a:xfrm>
              <a:prstGeom prst="rect">
                <a:avLst/>
              </a:prstGeom>
              <a:noFill/>
              <a:ln w="9525">
                <a:noFill/>
                <a:miter lim="800000"/>
                <a:headEnd/>
                <a:tailEnd/>
              </a:ln>
            </p:spPr>
            <p:txBody>
              <a:bodyPr wrap="none" lIns="0" tIns="0" rIns="0" bIns="0">
                <a:spAutoFit/>
              </a:bodyPr>
              <a:lstStyle/>
              <a:p>
                <a:r>
                  <a:rPr lang="en-US" sz="2400" u="sng" dirty="0"/>
                  <a:t>    136</a:t>
                </a:r>
                <a:r>
                  <a:rPr lang="el-GR" sz="2400" u="sng" dirty="0"/>
                  <a:t>.</a:t>
                </a:r>
                <a:r>
                  <a:rPr lang="en-US" sz="2400" u="sng" dirty="0"/>
                  <a:t>012</a:t>
                </a:r>
                <a:endParaRPr lang="en-US" u="sng" dirty="0"/>
              </a:p>
            </p:txBody>
          </p:sp>
          <p:sp>
            <p:nvSpPr>
              <p:cNvPr id="87" name="Rectangle 103"/>
              <p:cNvSpPr>
                <a:spLocks noChangeArrowheads="1"/>
              </p:cNvSpPr>
              <p:nvPr/>
            </p:nvSpPr>
            <p:spPr bwMode="auto">
              <a:xfrm>
                <a:off x="4065" y="2874"/>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88" name="Rectangle 104"/>
              <p:cNvSpPr>
                <a:spLocks noChangeArrowheads="1"/>
              </p:cNvSpPr>
              <p:nvPr/>
            </p:nvSpPr>
            <p:spPr bwMode="auto">
              <a:xfrm>
                <a:off x="4251" y="2874"/>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89" name="Rectangle 105"/>
              <p:cNvSpPr>
                <a:spLocks noChangeArrowheads="1"/>
              </p:cNvSpPr>
              <p:nvPr/>
            </p:nvSpPr>
            <p:spPr bwMode="auto">
              <a:xfrm>
                <a:off x="4533" y="2874"/>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90" name="Rectangle 106"/>
              <p:cNvSpPr>
                <a:spLocks noChangeArrowheads="1"/>
              </p:cNvSpPr>
              <p:nvPr/>
            </p:nvSpPr>
            <p:spPr bwMode="auto">
              <a:xfrm>
                <a:off x="4518" y="2874"/>
                <a:ext cx="842" cy="233"/>
              </a:xfrm>
              <a:prstGeom prst="rect">
                <a:avLst/>
              </a:prstGeom>
              <a:noFill/>
              <a:ln w="9525">
                <a:noFill/>
                <a:miter lim="800000"/>
                <a:headEnd/>
                <a:tailEnd/>
              </a:ln>
            </p:spPr>
            <p:txBody>
              <a:bodyPr wrap="none" lIns="0" tIns="0" rIns="0" bIns="0">
                <a:spAutoFit/>
              </a:bodyPr>
              <a:lstStyle/>
              <a:p>
                <a:r>
                  <a:rPr lang="en-US" sz="2400" u="sng" dirty="0"/>
                  <a:t>       43</a:t>
                </a:r>
                <a:r>
                  <a:rPr lang="el-GR" sz="2400" u="sng" dirty="0"/>
                  <a:t>.</a:t>
                </a:r>
                <a:r>
                  <a:rPr lang="en-US" sz="2400" u="sng" dirty="0"/>
                  <a:t>828</a:t>
                </a:r>
                <a:endParaRPr lang="en-US" u="sng" dirty="0"/>
              </a:p>
            </p:txBody>
          </p:sp>
          <p:sp>
            <p:nvSpPr>
              <p:cNvPr id="91" name="Rectangle 108"/>
              <p:cNvSpPr>
                <a:spLocks noChangeArrowheads="1"/>
              </p:cNvSpPr>
              <p:nvPr/>
            </p:nvSpPr>
            <p:spPr bwMode="auto">
              <a:xfrm>
                <a:off x="5504" y="2874"/>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92" name="Rectangle 109"/>
              <p:cNvSpPr>
                <a:spLocks noChangeArrowheads="1"/>
              </p:cNvSpPr>
              <p:nvPr/>
            </p:nvSpPr>
            <p:spPr bwMode="auto">
              <a:xfrm>
                <a:off x="176" y="3106"/>
                <a:ext cx="370" cy="233"/>
              </a:xfrm>
              <a:prstGeom prst="rect">
                <a:avLst/>
              </a:prstGeom>
              <a:noFill/>
              <a:ln w="9525">
                <a:noFill/>
                <a:miter lim="800000"/>
                <a:headEnd/>
                <a:tailEnd/>
              </a:ln>
            </p:spPr>
            <p:txBody>
              <a:bodyPr wrap="none" lIns="0" tIns="0" rIns="0" bIns="0">
                <a:spAutoFit/>
              </a:bodyPr>
              <a:lstStyle/>
              <a:p>
                <a:r>
                  <a:rPr lang="el-GR" sz="2400" dirty="0"/>
                  <a:t>ΚΠΦ</a:t>
                </a:r>
                <a:endParaRPr lang="en-US" dirty="0"/>
              </a:p>
            </p:txBody>
          </p:sp>
          <p:sp>
            <p:nvSpPr>
              <p:cNvPr id="93" name="Rectangle 110"/>
              <p:cNvSpPr>
                <a:spLocks noChangeArrowheads="1"/>
              </p:cNvSpPr>
              <p:nvPr/>
            </p:nvSpPr>
            <p:spPr bwMode="auto">
              <a:xfrm>
                <a:off x="509" y="3106"/>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94" name="Rectangle 111"/>
              <p:cNvSpPr>
                <a:spLocks noChangeArrowheads="1"/>
              </p:cNvSpPr>
              <p:nvPr/>
            </p:nvSpPr>
            <p:spPr bwMode="auto">
              <a:xfrm>
                <a:off x="2848" y="3106"/>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95" name="Rectangle 112"/>
              <p:cNvSpPr>
                <a:spLocks noChangeArrowheads="1"/>
              </p:cNvSpPr>
              <p:nvPr/>
            </p:nvSpPr>
            <p:spPr bwMode="auto">
              <a:xfrm>
                <a:off x="3057" y="3106"/>
                <a:ext cx="0" cy="174"/>
              </a:xfrm>
              <a:prstGeom prst="rect">
                <a:avLst/>
              </a:prstGeom>
              <a:noFill/>
              <a:ln w="9525">
                <a:noFill/>
                <a:miter lim="800000"/>
                <a:headEnd/>
                <a:tailEnd/>
              </a:ln>
            </p:spPr>
            <p:txBody>
              <a:bodyPr wrap="none" lIns="0" tIns="0" rIns="0" bIns="0">
                <a:spAutoFit/>
              </a:bodyPr>
              <a:lstStyle/>
              <a:p>
                <a:endParaRPr lang="en-US" dirty="0"/>
              </a:p>
            </p:txBody>
          </p:sp>
          <p:sp>
            <p:nvSpPr>
              <p:cNvPr id="96" name="Rectangle 113"/>
              <p:cNvSpPr>
                <a:spLocks noChangeArrowheads="1"/>
              </p:cNvSpPr>
              <p:nvPr/>
            </p:nvSpPr>
            <p:spPr bwMode="auto">
              <a:xfrm>
                <a:off x="3236" y="3106"/>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97" name="Rectangle 114"/>
              <p:cNvSpPr>
                <a:spLocks noChangeArrowheads="1"/>
              </p:cNvSpPr>
              <p:nvPr/>
            </p:nvSpPr>
            <p:spPr bwMode="auto">
              <a:xfrm>
                <a:off x="3262" y="3106"/>
                <a:ext cx="753" cy="233"/>
              </a:xfrm>
              <a:prstGeom prst="rect">
                <a:avLst/>
              </a:prstGeom>
              <a:noFill/>
              <a:ln w="9525">
                <a:noFill/>
                <a:miter lim="800000"/>
                <a:headEnd/>
                <a:tailEnd/>
              </a:ln>
            </p:spPr>
            <p:txBody>
              <a:bodyPr wrap="none" lIns="0" tIns="0" rIns="0" bIns="0">
                <a:spAutoFit/>
              </a:bodyPr>
              <a:lstStyle/>
              <a:p>
                <a:r>
                  <a:rPr lang="en-US" sz="2400" dirty="0"/>
                  <a:t>(266</a:t>
                </a:r>
                <a:r>
                  <a:rPr lang="el-GR" sz="2400" dirty="0"/>
                  <a:t>.</a:t>
                </a:r>
                <a:r>
                  <a:rPr lang="en-US" sz="2400" dirty="0"/>
                  <a:t>960)</a:t>
                </a:r>
                <a:endParaRPr lang="en-US" dirty="0"/>
              </a:p>
            </p:txBody>
          </p:sp>
          <p:sp>
            <p:nvSpPr>
              <p:cNvPr id="98" name="Rectangle 115"/>
              <p:cNvSpPr>
                <a:spLocks noChangeArrowheads="1"/>
              </p:cNvSpPr>
              <p:nvPr/>
            </p:nvSpPr>
            <p:spPr bwMode="auto">
              <a:xfrm>
                <a:off x="4139" y="3106"/>
                <a:ext cx="54" cy="233"/>
              </a:xfrm>
              <a:prstGeom prst="rect">
                <a:avLst/>
              </a:prstGeom>
              <a:noFill/>
              <a:ln w="9525">
                <a:noFill/>
                <a:miter lim="800000"/>
                <a:headEnd/>
                <a:tailEnd/>
              </a:ln>
            </p:spPr>
            <p:txBody>
              <a:bodyPr wrap="none" lIns="0" tIns="0" rIns="0" bIns="0">
                <a:spAutoFit/>
              </a:bodyPr>
              <a:lstStyle/>
              <a:p>
                <a:r>
                  <a:rPr lang="en-US" sz="2400" dirty="0"/>
                  <a:t> </a:t>
                </a:r>
                <a:endParaRPr lang="en-US" dirty="0"/>
              </a:p>
            </p:txBody>
          </p:sp>
          <p:sp>
            <p:nvSpPr>
              <p:cNvPr id="99" name="Rectangle 116"/>
              <p:cNvSpPr>
                <a:spLocks noChangeArrowheads="1"/>
              </p:cNvSpPr>
              <p:nvPr/>
            </p:nvSpPr>
            <p:spPr bwMode="auto">
              <a:xfrm>
                <a:off x="4251" y="3106"/>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100" name="Rectangle 117"/>
              <p:cNvSpPr>
                <a:spLocks noChangeArrowheads="1"/>
              </p:cNvSpPr>
              <p:nvPr/>
            </p:nvSpPr>
            <p:spPr bwMode="auto">
              <a:xfrm>
                <a:off x="4533" y="3106"/>
                <a:ext cx="0" cy="174"/>
              </a:xfrm>
              <a:prstGeom prst="rect">
                <a:avLst/>
              </a:prstGeom>
              <a:noFill/>
              <a:ln w="9525">
                <a:noFill/>
                <a:miter lim="800000"/>
                <a:headEnd/>
                <a:tailEnd/>
              </a:ln>
            </p:spPr>
            <p:txBody>
              <a:bodyPr wrap="none" lIns="0" tIns="0" rIns="0" bIns="0">
                <a:spAutoFit/>
              </a:bodyPr>
              <a:lstStyle/>
              <a:p>
                <a:endParaRPr lang="en-US" dirty="0"/>
              </a:p>
            </p:txBody>
          </p:sp>
          <p:sp>
            <p:nvSpPr>
              <p:cNvPr id="101" name="Rectangle 118"/>
              <p:cNvSpPr>
                <a:spLocks noChangeArrowheads="1"/>
              </p:cNvSpPr>
              <p:nvPr/>
            </p:nvSpPr>
            <p:spPr bwMode="auto">
              <a:xfrm>
                <a:off x="4637" y="3106"/>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102" name="Rectangle 119"/>
              <p:cNvSpPr>
                <a:spLocks noChangeArrowheads="1"/>
              </p:cNvSpPr>
              <p:nvPr/>
            </p:nvSpPr>
            <p:spPr bwMode="auto">
              <a:xfrm>
                <a:off x="4720" y="3106"/>
                <a:ext cx="636" cy="233"/>
              </a:xfrm>
              <a:prstGeom prst="rect">
                <a:avLst/>
              </a:prstGeom>
              <a:noFill/>
              <a:ln w="9525">
                <a:noFill/>
                <a:miter lim="800000"/>
                <a:headEnd/>
                <a:tailEnd/>
              </a:ln>
            </p:spPr>
            <p:txBody>
              <a:bodyPr wrap="none" lIns="0" tIns="0" rIns="0" bIns="0">
                <a:spAutoFit/>
              </a:bodyPr>
              <a:lstStyle/>
              <a:p>
                <a:r>
                  <a:rPr lang="en-US" sz="2400" dirty="0"/>
                  <a:t>146</a:t>
                </a:r>
                <a:r>
                  <a:rPr lang="el-GR" sz="2400" dirty="0"/>
                  <a:t>.</a:t>
                </a:r>
                <a:r>
                  <a:rPr lang="en-US" sz="2400" dirty="0"/>
                  <a:t>600</a:t>
                </a:r>
                <a:endParaRPr lang="en-US" dirty="0"/>
              </a:p>
            </p:txBody>
          </p:sp>
          <p:sp>
            <p:nvSpPr>
              <p:cNvPr id="103" name="Rectangle 120"/>
              <p:cNvSpPr>
                <a:spLocks noChangeArrowheads="1"/>
              </p:cNvSpPr>
              <p:nvPr/>
            </p:nvSpPr>
            <p:spPr bwMode="auto">
              <a:xfrm>
                <a:off x="5504" y="3106"/>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104" name="Rectangle 121"/>
              <p:cNvSpPr>
                <a:spLocks noChangeArrowheads="1"/>
              </p:cNvSpPr>
              <p:nvPr/>
            </p:nvSpPr>
            <p:spPr bwMode="auto">
              <a:xfrm>
                <a:off x="176" y="3338"/>
                <a:ext cx="504" cy="233"/>
              </a:xfrm>
              <a:prstGeom prst="rect">
                <a:avLst/>
              </a:prstGeom>
              <a:noFill/>
              <a:ln w="9525">
                <a:noFill/>
                <a:miter lim="800000"/>
                <a:headEnd/>
                <a:tailEnd/>
              </a:ln>
            </p:spPr>
            <p:txBody>
              <a:bodyPr wrap="none" lIns="0" tIns="0" rIns="0" bIns="0">
                <a:spAutoFit/>
              </a:bodyPr>
              <a:lstStyle/>
              <a:p>
                <a:r>
                  <a:rPr lang="el-GR" sz="2400" dirty="0"/>
                  <a:t>Φόροι</a:t>
                </a:r>
                <a:endParaRPr lang="en-US" dirty="0"/>
              </a:p>
            </p:txBody>
          </p:sp>
          <p:sp>
            <p:nvSpPr>
              <p:cNvPr id="105" name="Rectangle 122"/>
              <p:cNvSpPr>
                <a:spLocks noChangeArrowheads="1"/>
              </p:cNvSpPr>
              <p:nvPr/>
            </p:nvSpPr>
            <p:spPr bwMode="auto">
              <a:xfrm>
                <a:off x="670" y="3338"/>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106" name="Rectangle 123"/>
              <p:cNvSpPr>
                <a:spLocks noChangeArrowheads="1"/>
              </p:cNvSpPr>
              <p:nvPr/>
            </p:nvSpPr>
            <p:spPr bwMode="auto">
              <a:xfrm>
                <a:off x="2848" y="3338"/>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107" name="Rectangle 124"/>
              <p:cNvSpPr>
                <a:spLocks noChangeArrowheads="1"/>
              </p:cNvSpPr>
              <p:nvPr/>
            </p:nvSpPr>
            <p:spPr bwMode="auto">
              <a:xfrm>
                <a:off x="3129" y="3338"/>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108" name="Rectangle 125"/>
              <p:cNvSpPr>
                <a:spLocks noChangeArrowheads="1"/>
              </p:cNvSpPr>
              <p:nvPr/>
            </p:nvSpPr>
            <p:spPr bwMode="auto">
              <a:xfrm>
                <a:off x="3139" y="3338"/>
                <a:ext cx="884" cy="233"/>
              </a:xfrm>
              <a:prstGeom prst="rect">
                <a:avLst/>
              </a:prstGeom>
              <a:noFill/>
              <a:ln w="9525">
                <a:noFill/>
                <a:miter lim="800000"/>
                <a:headEnd/>
                <a:tailEnd/>
              </a:ln>
            </p:spPr>
            <p:txBody>
              <a:bodyPr wrap="none" lIns="0" tIns="0" rIns="0" bIns="0">
                <a:spAutoFit/>
              </a:bodyPr>
              <a:lstStyle/>
              <a:p>
                <a:r>
                  <a:rPr lang="en-US" sz="2400" u="sng" dirty="0"/>
                  <a:t>   (106</a:t>
                </a:r>
                <a:r>
                  <a:rPr lang="el-GR" sz="2400" u="sng" dirty="0"/>
                  <a:t>.</a:t>
                </a:r>
                <a:r>
                  <a:rPr lang="en-US" sz="2400" u="sng" dirty="0"/>
                  <a:t>784)</a:t>
                </a:r>
                <a:endParaRPr lang="en-US" u="sng" dirty="0"/>
              </a:p>
            </p:txBody>
          </p:sp>
          <p:sp>
            <p:nvSpPr>
              <p:cNvPr id="109" name="Rectangle 127"/>
              <p:cNvSpPr>
                <a:spLocks noChangeArrowheads="1"/>
              </p:cNvSpPr>
              <p:nvPr/>
            </p:nvSpPr>
            <p:spPr bwMode="auto">
              <a:xfrm>
                <a:off x="4065" y="3338"/>
                <a:ext cx="0" cy="174"/>
              </a:xfrm>
              <a:prstGeom prst="rect">
                <a:avLst/>
              </a:prstGeom>
              <a:noFill/>
              <a:ln w="9525">
                <a:noFill/>
                <a:miter lim="800000"/>
                <a:headEnd/>
                <a:tailEnd/>
              </a:ln>
            </p:spPr>
            <p:txBody>
              <a:bodyPr wrap="none" lIns="0" tIns="0" rIns="0" bIns="0">
                <a:spAutoFit/>
              </a:bodyPr>
              <a:lstStyle/>
              <a:p>
                <a:endParaRPr lang="en-US" dirty="0"/>
              </a:p>
            </p:txBody>
          </p:sp>
          <p:sp>
            <p:nvSpPr>
              <p:cNvPr id="110" name="Rectangle 128"/>
              <p:cNvSpPr>
                <a:spLocks noChangeArrowheads="1"/>
              </p:cNvSpPr>
              <p:nvPr/>
            </p:nvSpPr>
            <p:spPr bwMode="auto">
              <a:xfrm>
                <a:off x="4139" y="3338"/>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111" name="Rectangle 129"/>
              <p:cNvSpPr>
                <a:spLocks noChangeArrowheads="1"/>
              </p:cNvSpPr>
              <p:nvPr/>
            </p:nvSpPr>
            <p:spPr bwMode="auto">
              <a:xfrm>
                <a:off x="4251" y="3338"/>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112" name="Rectangle 130"/>
              <p:cNvSpPr>
                <a:spLocks noChangeArrowheads="1"/>
              </p:cNvSpPr>
              <p:nvPr/>
            </p:nvSpPr>
            <p:spPr bwMode="auto">
              <a:xfrm>
                <a:off x="4533" y="3338"/>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113" name="Rectangle 131"/>
              <p:cNvSpPr>
                <a:spLocks noChangeArrowheads="1"/>
              </p:cNvSpPr>
              <p:nvPr/>
            </p:nvSpPr>
            <p:spPr bwMode="auto">
              <a:xfrm>
                <a:off x="4518" y="3338"/>
                <a:ext cx="842" cy="233"/>
              </a:xfrm>
              <a:prstGeom prst="rect">
                <a:avLst/>
              </a:prstGeom>
              <a:noFill/>
              <a:ln w="9525">
                <a:noFill/>
                <a:miter lim="800000"/>
                <a:headEnd/>
                <a:tailEnd/>
              </a:ln>
            </p:spPr>
            <p:txBody>
              <a:bodyPr wrap="none" lIns="0" tIns="0" rIns="0" bIns="0">
                <a:spAutoFit/>
              </a:bodyPr>
              <a:lstStyle/>
              <a:p>
                <a:r>
                  <a:rPr lang="en-US" sz="2400" u="sng" dirty="0"/>
                  <a:t>       58</a:t>
                </a:r>
                <a:r>
                  <a:rPr lang="el-GR" sz="2400" u="sng" dirty="0"/>
                  <a:t>.</a:t>
                </a:r>
                <a:r>
                  <a:rPr lang="en-US" sz="2400" u="sng" dirty="0"/>
                  <a:t>640</a:t>
                </a:r>
                <a:endParaRPr lang="en-US" u="sng" dirty="0"/>
              </a:p>
            </p:txBody>
          </p:sp>
          <p:sp>
            <p:nvSpPr>
              <p:cNvPr id="114" name="Rectangle 133"/>
              <p:cNvSpPr>
                <a:spLocks noChangeArrowheads="1"/>
              </p:cNvSpPr>
              <p:nvPr/>
            </p:nvSpPr>
            <p:spPr bwMode="auto">
              <a:xfrm>
                <a:off x="5504" y="3338"/>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115" name="Rectangle 134"/>
              <p:cNvSpPr>
                <a:spLocks noChangeArrowheads="1"/>
              </p:cNvSpPr>
              <p:nvPr/>
            </p:nvSpPr>
            <p:spPr bwMode="auto">
              <a:xfrm>
                <a:off x="176" y="3569"/>
                <a:ext cx="1170" cy="233"/>
              </a:xfrm>
              <a:prstGeom prst="rect">
                <a:avLst/>
              </a:prstGeom>
              <a:noFill/>
              <a:ln w="9525">
                <a:noFill/>
                <a:miter lim="800000"/>
                <a:headEnd/>
                <a:tailEnd/>
              </a:ln>
            </p:spPr>
            <p:txBody>
              <a:bodyPr wrap="none" lIns="0" tIns="0" rIns="0" bIns="0">
                <a:spAutoFit/>
              </a:bodyPr>
              <a:lstStyle/>
              <a:p>
                <a:r>
                  <a:rPr lang="el-GR" sz="2400" dirty="0"/>
                  <a:t>Καθαρά Κέρδη</a:t>
                </a:r>
                <a:endParaRPr lang="en-US" dirty="0"/>
              </a:p>
            </p:txBody>
          </p:sp>
          <p:sp>
            <p:nvSpPr>
              <p:cNvPr id="116" name="Rectangle 135"/>
              <p:cNvSpPr>
                <a:spLocks noChangeArrowheads="1"/>
              </p:cNvSpPr>
              <p:nvPr/>
            </p:nvSpPr>
            <p:spPr bwMode="auto">
              <a:xfrm>
                <a:off x="1135" y="3569"/>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117" name="Rectangle 136"/>
              <p:cNvSpPr>
                <a:spLocks noChangeArrowheads="1"/>
              </p:cNvSpPr>
              <p:nvPr/>
            </p:nvSpPr>
            <p:spPr bwMode="auto">
              <a:xfrm>
                <a:off x="2848" y="3569"/>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118" name="Rectangle 137"/>
              <p:cNvSpPr>
                <a:spLocks noChangeArrowheads="1"/>
              </p:cNvSpPr>
              <p:nvPr/>
            </p:nvSpPr>
            <p:spPr bwMode="auto">
              <a:xfrm>
                <a:off x="3057" y="3569"/>
                <a:ext cx="0" cy="174"/>
              </a:xfrm>
              <a:prstGeom prst="rect">
                <a:avLst/>
              </a:prstGeom>
              <a:noFill/>
              <a:ln w="9525">
                <a:noFill/>
                <a:miter lim="800000"/>
                <a:headEnd/>
                <a:tailEnd/>
              </a:ln>
            </p:spPr>
            <p:txBody>
              <a:bodyPr wrap="none" lIns="0" tIns="0" rIns="0" bIns="0">
                <a:spAutoFit/>
              </a:bodyPr>
              <a:lstStyle/>
              <a:p>
                <a:endParaRPr lang="en-US" dirty="0"/>
              </a:p>
            </p:txBody>
          </p:sp>
          <p:sp>
            <p:nvSpPr>
              <p:cNvPr id="119" name="Rectangle 139"/>
              <p:cNvSpPr>
                <a:spLocks noChangeArrowheads="1"/>
              </p:cNvSpPr>
              <p:nvPr/>
            </p:nvSpPr>
            <p:spPr bwMode="auto">
              <a:xfrm>
                <a:off x="3236" y="3569"/>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120" name="Rectangle 140"/>
              <p:cNvSpPr>
                <a:spLocks noChangeArrowheads="1"/>
              </p:cNvSpPr>
              <p:nvPr/>
            </p:nvSpPr>
            <p:spPr bwMode="auto">
              <a:xfrm>
                <a:off x="3145" y="3569"/>
                <a:ext cx="884" cy="233"/>
              </a:xfrm>
              <a:prstGeom prst="rect">
                <a:avLst/>
              </a:prstGeom>
              <a:noFill/>
              <a:ln w="9525">
                <a:noFill/>
                <a:miter lim="800000"/>
                <a:headEnd/>
                <a:tailEnd/>
              </a:ln>
            </p:spPr>
            <p:txBody>
              <a:bodyPr wrap="none" lIns="0" tIns="0" rIns="0" bIns="0">
                <a:spAutoFit/>
              </a:bodyPr>
              <a:lstStyle/>
              <a:p>
                <a:r>
                  <a:rPr lang="en-US" sz="2400" u="dbl" dirty="0"/>
                  <a:t>   (160</a:t>
                </a:r>
                <a:r>
                  <a:rPr lang="el-GR" sz="2400" u="dbl" dirty="0"/>
                  <a:t>.</a:t>
                </a:r>
                <a:r>
                  <a:rPr lang="en-US" sz="2400" u="dbl" dirty="0"/>
                  <a:t>176)</a:t>
                </a:r>
                <a:endParaRPr lang="en-US" u="dbl" dirty="0"/>
              </a:p>
            </p:txBody>
          </p:sp>
          <p:sp>
            <p:nvSpPr>
              <p:cNvPr id="121" name="Rectangle 143"/>
              <p:cNvSpPr>
                <a:spLocks noChangeArrowheads="1"/>
              </p:cNvSpPr>
              <p:nvPr/>
            </p:nvSpPr>
            <p:spPr bwMode="auto">
              <a:xfrm>
                <a:off x="4065" y="3569"/>
                <a:ext cx="0" cy="174"/>
              </a:xfrm>
              <a:prstGeom prst="rect">
                <a:avLst/>
              </a:prstGeom>
              <a:noFill/>
              <a:ln w="9525">
                <a:noFill/>
                <a:miter lim="800000"/>
                <a:headEnd/>
                <a:tailEnd/>
              </a:ln>
            </p:spPr>
            <p:txBody>
              <a:bodyPr wrap="none" lIns="0" tIns="0" rIns="0" bIns="0">
                <a:spAutoFit/>
              </a:bodyPr>
              <a:lstStyle/>
              <a:p>
                <a:endParaRPr lang="en-US" dirty="0"/>
              </a:p>
            </p:txBody>
          </p:sp>
          <p:sp>
            <p:nvSpPr>
              <p:cNvPr id="122" name="Rectangle 144"/>
              <p:cNvSpPr>
                <a:spLocks noChangeArrowheads="1"/>
              </p:cNvSpPr>
              <p:nvPr/>
            </p:nvSpPr>
            <p:spPr bwMode="auto">
              <a:xfrm>
                <a:off x="4139" y="3569"/>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123" name="Rectangle 145"/>
              <p:cNvSpPr>
                <a:spLocks noChangeArrowheads="1"/>
              </p:cNvSpPr>
              <p:nvPr/>
            </p:nvSpPr>
            <p:spPr bwMode="auto">
              <a:xfrm>
                <a:off x="4251" y="3569"/>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124" name="Rectangle 147"/>
              <p:cNvSpPr>
                <a:spLocks noChangeArrowheads="1"/>
              </p:cNvSpPr>
              <p:nvPr/>
            </p:nvSpPr>
            <p:spPr bwMode="auto">
              <a:xfrm>
                <a:off x="4637" y="3569"/>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125" name="Rectangle 148"/>
              <p:cNvSpPr>
                <a:spLocks noChangeArrowheads="1"/>
              </p:cNvSpPr>
              <p:nvPr/>
            </p:nvSpPr>
            <p:spPr bwMode="auto">
              <a:xfrm>
                <a:off x="4538" y="3569"/>
                <a:ext cx="832" cy="233"/>
              </a:xfrm>
              <a:prstGeom prst="rect">
                <a:avLst/>
              </a:prstGeom>
              <a:noFill/>
              <a:ln w="9525">
                <a:noFill/>
                <a:miter lim="800000"/>
                <a:headEnd/>
                <a:tailEnd/>
              </a:ln>
            </p:spPr>
            <p:txBody>
              <a:bodyPr wrap="none" lIns="0" tIns="0" rIns="0" bIns="0">
                <a:spAutoFit/>
              </a:bodyPr>
              <a:lstStyle/>
              <a:p>
                <a:r>
                  <a:rPr lang="en-US" sz="2400" u="dbl" dirty="0"/>
                  <a:t>      </a:t>
                </a:r>
                <a:r>
                  <a:rPr lang="en-US" u="dbl" dirty="0"/>
                  <a:t> </a:t>
                </a:r>
                <a:r>
                  <a:rPr lang="en-US" sz="2400" u="dbl" dirty="0"/>
                  <a:t>87</a:t>
                </a:r>
                <a:r>
                  <a:rPr lang="el-GR" sz="2400" u="dbl" dirty="0"/>
                  <a:t>.</a:t>
                </a:r>
                <a:r>
                  <a:rPr lang="en-US" sz="2400" u="dbl" dirty="0"/>
                  <a:t>960</a:t>
                </a:r>
                <a:endParaRPr lang="en-US" u="dbl" dirty="0"/>
              </a:p>
            </p:txBody>
          </p:sp>
          <p:sp>
            <p:nvSpPr>
              <p:cNvPr id="126" name="Rectangle 151"/>
              <p:cNvSpPr>
                <a:spLocks noChangeArrowheads="1"/>
              </p:cNvSpPr>
              <p:nvPr/>
            </p:nvSpPr>
            <p:spPr bwMode="auto">
              <a:xfrm>
                <a:off x="5504" y="3569"/>
                <a:ext cx="54" cy="233"/>
              </a:xfrm>
              <a:prstGeom prst="rect">
                <a:avLst/>
              </a:prstGeom>
              <a:noFill/>
              <a:ln w="9525">
                <a:noFill/>
                <a:miter lim="800000"/>
                <a:headEnd/>
                <a:tailEnd/>
              </a:ln>
            </p:spPr>
            <p:txBody>
              <a:bodyPr wrap="none" lIns="0" tIns="0" rIns="0" bIns="0">
                <a:spAutoFit/>
              </a:bodyPr>
              <a:lstStyle/>
              <a:p>
                <a:r>
                  <a:rPr lang="en-US" sz="2400"/>
                  <a:t> </a:t>
                </a:r>
                <a:endParaRPr lang="en-US"/>
              </a:p>
            </p:txBody>
          </p:sp>
          <p:sp>
            <p:nvSpPr>
              <p:cNvPr id="127" name="Rectangle 152"/>
              <p:cNvSpPr>
                <a:spLocks noChangeArrowheads="1"/>
              </p:cNvSpPr>
              <p:nvPr/>
            </p:nvSpPr>
            <p:spPr bwMode="auto">
              <a:xfrm>
                <a:off x="141" y="3802"/>
                <a:ext cx="27" cy="116"/>
              </a:xfrm>
              <a:prstGeom prst="rect">
                <a:avLst/>
              </a:prstGeom>
              <a:noFill/>
              <a:ln w="9525">
                <a:noFill/>
                <a:miter lim="800000"/>
                <a:headEnd/>
                <a:tailEnd/>
              </a:ln>
            </p:spPr>
            <p:txBody>
              <a:bodyPr wrap="none" lIns="0" tIns="0" rIns="0" bIns="0">
                <a:spAutoFit/>
              </a:bodyPr>
              <a:lstStyle/>
              <a:p>
                <a:r>
                  <a:rPr lang="en-US" sz="1200"/>
                  <a:t> </a:t>
                </a:r>
                <a:endParaRPr lang="en-US"/>
              </a:p>
            </p:txBody>
          </p:sp>
        </p:grpSp>
        <p:cxnSp>
          <p:nvCxnSpPr>
            <p:cNvPr id="6" name="Straight Connector 5"/>
            <p:cNvCxnSpPr/>
            <p:nvPr/>
          </p:nvCxnSpPr>
          <p:spPr>
            <a:xfrm>
              <a:off x="295275" y="2019300"/>
              <a:ext cx="8458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0601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descr="Table showing other important data for 2016 and 2015"/>
          <p:cNvSpPr>
            <a:spLocks noGrp="1" noChangeArrowheads="1"/>
          </p:cNvSpPr>
          <p:nvPr>
            <p:ph idx="1"/>
          </p:nvPr>
        </p:nvSpPr>
        <p:spPr>
          <a:noFill/>
        </p:spPr>
        <p:txBody>
          <a:bodyPr/>
          <a:lstStyle/>
          <a:p>
            <a:pPr eaLnBrk="1" hangingPunct="1">
              <a:spcBef>
                <a:spcPct val="0"/>
              </a:spcBef>
              <a:buFont typeface="Wingdings" pitchFamily="2" charset="2"/>
              <a:buNone/>
            </a:pPr>
            <a:endParaRPr lang="en-US" dirty="0"/>
          </a:p>
          <a:p>
            <a:pPr eaLnBrk="1" hangingPunct="1">
              <a:spcBef>
                <a:spcPct val="0"/>
              </a:spcBef>
              <a:buFont typeface="Wingdings" pitchFamily="2" charset="2"/>
              <a:buNone/>
            </a:pPr>
            <a:r>
              <a:rPr lang="el-GR" dirty="0"/>
              <a:t>Αριθμός Μετοχών</a:t>
            </a:r>
            <a:endParaRPr lang="en-US" dirty="0"/>
          </a:p>
          <a:p>
            <a:pPr eaLnBrk="1" hangingPunct="1">
              <a:spcBef>
                <a:spcPct val="0"/>
              </a:spcBef>
              <a:buFont typeface="Wingdings" pitchFamily="2" charset="2"/>
              <a:buNone/>
            </a:pPr>
            <a:r>
              <a:rPr lang="el-GR" dirty="0"/>
              <a:t>ΚΑΜ</a:t>
            </a:r>
            <a:endParaRPr lang="en-US" dirty="0"/>
          </a:p>
          <a:p>
            <a:pPr eaLnBrk="1" hangingPunct="1">
              <a:spcBef>
                <a:spcPct val="0"/>
              </a:spcBef>
              <a:buFont typeface="Wingdings" pitchFamily="2" charset="2"/>
              <a:buNone/>
            </a:pPr>
            <a:r>
              <a:rPr lang="el-GR" dirty="0"/>
              <a:t>ΜΑΜ</a:t>
            </a:r>
            <a:endParaRPr lang="en-US" dirty="0"/>
          </a:p>
          <a:p>
            <a:pPr eaLnBrk="1" hangingPunct="1">
              <a:spcBef>
                <a:spcPct val="0"/>
              </a:spcBef>
              <a:buFont typeface="Wingdings" pitchFamily="2" charset="2"/>
              <a:buNone/>
            </a:pPr>
            <a:r>
              <a:rPr lang="el-GR" dirty="0"/>
              <a:t>Τιμή Μετοχής</a:t>
            </a:r>
            <a:endParaRPr lang="en-US" dirty="0"/>
          </a:p>
          <a:p>
            <a:pPr eaLnBrk="1" hangingPunct="1">
              <a:spcBef>
                <a:spcPct val="0"/>
              </a:spcBef>
              <a:buFont typeface="Wingdings" pitchFamily="2" charset="2"/>
              <a:buNone/>
            </a:pPr>
            <a:r>
              <a:rPr lang="el-GR" dirty="0"/>
              <a:t>Πληρωμές μισθωμάτων</a:t>
            </a:r>
            <a:endParaRPr lang="en-US" dirty="0"/>
          </a:p>
        </p:txBody>
      </p:sp>
      <p:sp>
        <p:nvSpPr>
          <p:cNvPr id="10" name="Title 9"/>
          <p:cNvSpPr>
            <a:spLocks noGrp="1"/>
          </p:cNvSpPr>
          <p:nvPr>
            <p:ph type="title"/>
          </p:nvPr>
        </p:nvSpPr>
        <p:spPr/>
        <p:txBody>
          <a:bodyPr>
            <a:normAutofit/>
          </a:bodyPr>
          <a:lstStyle/>
          <a:p>
            <a:r>
              <a:rPr lang="el-GR" dirty="0"/>
              <a:t>Λοιπά Στοιχεία</a:t>
            </a:r>
            <a:endParaRPr lang="en-US" dirty="0"/>
          </a:p>
        </p:txBody>
      </p:sp>
      <p:grpSp>
        <p:nvGrpSpPr>
          <p:cNvPr id="5" name="Group 4" descr="Table showing other important data for 2017 and 2018."/>
          <p:cNvGrpSpPr/>
          <p:nvPr/>
        </p:nvGrpSpPr>
        <p:grpSpPr>
          <a:xfrm>
            <a:off x="3698875" y="1539875"/>
            <a:ext cx="4532313" cy="3022600"/>
            <a:chOff x="3657600" y="1606550"/>
            <a:chExt cx="4532313" cy="3022600"/>
          </a:xfrm>
        </p:grpSpPr>
        <p:sp>
          <p:nvSpPr>
            <p:cNvPr id="6" name="Rectangle 1028"/>
            <p:cNvSpPr>
              <a:spLocks noChangeArrowheads="1"/>
            </p:cNvSpPr>
            <p:nvPr/>
          </p:nvSpPr>
          <p:spPr bwMode="auto">
            <a:xfrm>
              <a:off x="3657600" y="1606550"/>
              <a:ext cx="2286000" cy="3022600"/>
            </a:xfrm>
            <a:prstGeom prst="rect">
              <a:avLst/>
            </a:prstGeom>
            <a:noFill/>
            <a:ln w="9525">
              <a:noFill/>
              <a:miter lim="800000"/>
              <a:headEnd/>
              <a:tailEnd/>
            </a:ln>
          </p:spPr>
          <p:txBody>
            <a:bodyPr/>
            <a:lstStyle/>
            <a:p>
              <a:pPr marL="342900" indent="-342900" algn="ctr">
                <a:lnSpc>
                  <a:spcPct val="90000"/>
                </a:lnSpc>
                <a:spcBef>
                  <a:spcPts val="0"/>
                </a:spcBef>
                <a:spcAft>
                  <a:spcPts val="1200"/>
                </a:spcAft>
                <a:buClr>
                  <a:schemeClr val="folHlink"/>
                </a:buClr>
                <a:buSzPct val="60000"/>
                <a:buFont typeface="Wingdings" pitchFamily="2" charset="2"/>
                <a:buNone/>
                <a:defRPr/>
              </a:pPr>
              <a:r>
                <a:rPr lang="en-US" sz="2600" dirty="0"/>
                <a:t>        2018</a:t>
              </a:r>
            </a:p>
            <a:p>
              <a:pPr marL="342900" indent="-342900" algn="r">
                <a:lnSpc>
                  <a:spcPct val="90000"/>
                </a:lnSpc>
                <a:spcBef>
                  <a:spcPts val="0"/>
                </a:spcBef>
                <a:spcAft>
                  <a:spcPts val="1200"/>
                </a:spcAft>
                <a:buClr>
                  <a:schemeClr val="folHlink"/>
                </a:buClr>
                <a:buSzPct val="60000"/>
                <a:buFont typeface="Wingdings" pitchFamily="2" charset="2"/>
                <a:buNone/>
                <a:defRPr/>
              </a:pPr>
              <a:r>
                <a:rPr lang="en-US" sz="2600" dirty="0"/>
                <a:t>100</a:t>
              </a:r>
              <a:r>
                <a:rPr lang="el-GR" sz="2600" dirty="0"/>
                <a:t>.</a:t>
              </a:r>
              <a:r>
                <a:rPr lang="en-US" sz="2600" dirty="0"/>
                <a:t>000</a:t>
              </a:r>
            </a:p>
            <a:p>
              <a:pPr marL="342900" indent="-342900" algn="r">
                <a:lnSpc>
                  <a:spcPct val="90000"/>
                </a:lnSpc>
                <a:spcBef>
                  <a:spcPts val="0"/>
                </a:spcBef>
                <a:spcAft>
                  <a:spcPts val="1200"/>
                </a:spcAft>
                <a:buClr>
                  <a:schemeClr val="folHlink"/>
                </a:buClr>
                <a:buSzPct val="60000"/>
                <a:buFont typeface="Wingdings" pitchFamily="2" charset="2"/>
                <a:buNone/>
                <a:defRPr/>
              </a:pPr>
              <a:r>
                <a:rPr lang="en-US" sz="2600" dirty="0"/>
                <a:t>-$1</a:t>
              </a:r>
              <a:r>
                <a:rPr lang="el-GR" sz="2600" dirty="0"/>
                <a:t>,</a:t>
              </a:r>
              <a:r>
                <a:rPr lang="en-US" sz="2600" dirty="0"/>
                <a:t>602</a:t>
              </a:r>
            </a:p>
            <a:p>
              <a:pPr marL="342900" indent="-342900" algn="r">
                <a:lnSpc>
                  <a:spcPct val="90000"/>
                </a:lnSpc>
                <a:spcBef>
                  <a:spcPts val="0"/>
                </a:spcBef>
                <a:spcAft>
                  <a:spcPts val="1200"/>
                </a:spcAft>
                <a:buClr>
                  <a:schemeClr val="folHlink"/>
                </a:buClr>
                <a:buSzPct val="60000"/>
                <a:buFont typeface="Wingdings" pitchFamily="2" charset="2"/>
                <a:buNone/>
                <a:defRPr/>
              </a:pPr>
              <a:r>
                <a:rPr lang="en-US" sz="2600" dirty="0"/>
                <a:t>$0</a:t>
              </a:r>
              <a:r>
                <a:rPr lang="el-GR" sz="2600" dirty="0"/>
                <a:t>,</a:t>
              </a:r>
              <a:r>
                <a:rPr lang="en-US" sz="2600" dirty="0"/>
                <a:t>11</a:t>
              </a:r>
            </a:p>
            <a:p>
              <a:pPr marL="342900" indent="-342900" algn="r">
                <a:lnSpc>
                  <a:spcPct val="90000"/>
                </a:lnSpc>
                <a:spcBef>
                  <a:spcPts val="0"/>
                </a:spcBef>
                <a:spcAft>
                  <a:spcPts val="1200"/>
                </a:spcAft>
                <a:buClr>
                  <a:schemeClr val="folHlink"/>
                </a:buClr>
                <a:buSzPct val="60000"/>
                <a:buFont typeface="Wingdings" pitchFamily="2" charset="2"/>
                <a:buNone/>
                <a:defRPr/>
              </a:pPr>
              <a:r>
                <a:rPr lang="en-US" sz="2600" dirty="0"/>
                <a:t>$2</a:t>
              </a:r>
              <a:r>
                <a:rPr lang="el-GR" sz="2600" dirty="0"/>
                <a:t>,</a:t>
              </a:r>
              <a:r>
                <a:rPr lang="en-US" sz="2600" dirty="0"/>
                <a:t>25</a:t>
              </a:r>
            </a:p>
            <a:p>
              <a:pPr marL="342900" indent="-342900" algn="r">
                <a:lnSpc>
                  <a:spcPct val="90000"/>
                </a:lnSpc>
                <a:spcBef>
                  <a:spcPts val="0"/>
                </a:spcBef>
                <a:spcAft>
                  <a:spcPts val="1200"/>
                </a:spcAft>
                <a:buClr>
                  <a:schemeClr val="folHlink"/>
                </a:buClr>
                <a:buSzPct val="60000"/>
                <a:buFont typeface="Wingdings" pitchFamily="2" charset="2"/>
                <a:buNone/>
                <a:defRPr/>
              </a:pPr>
              <a:r>
                <a:rPr lang="en-US" sz="2600" dirty="0"/>
                <a:t>$40</a:t>
              </a:r>
              <a:r>
                <a:rPr lang="el-GR" sz="2600" dirty="0"/>
                <a:t>.</a:t>
              </a:r>
              <a:r>
                <a:rPr lang="en-US" sz="2600" dirty="0"/>
                <a:t>000</a:t>
              </a:r>
            </a:p>
          </p:txBody>
        </p:sp>
        <p:sp>
          <p:nvSpPr>
            <p:cNvPr id="7" name="Rectangle 1029"/>
            <p:cNvSpPr>
              <a:spLocks noChangeArrowheads="1"/>
            </p:cNvSpPr>
            <p:nvPr/>
          </p:nvSpPr>
          <p:spPr bwMode="auto">
            <a:xfrm>
              <a:off x="6096000" y="1606550"/>
              <a:ext cx="2093913" cy="3022600"/>
            </a:xfrm>
            <a:prstGeom prst="rect">
              <a:avLst/>
            </a:prstGeom>
            <a:noFill/>
            <a:ln w="9525">
              <a:noFill/>
              <a:miter lim="800000"/>
              <a:headEnd/>
              <a:tailEnd/>
            </a:ln>
          </p:spPr>
          <p:txBody>
            <a:bodyPr/>
            <a:lstStyle/>
            <a:p>
              <a:pPr marL="342900" indent="-342900" algn="ctr">
                <a:lnSpc>
                  <a:spcPct val="90000"/>
                </a:lnSpc>
                <a:spcBef>
                  <a:spcPts val="0"/>
                </a:spcBef>
                <a:spcAft>
                  <a:spcPts val="1200"/>
                </a:spcAft>
                <a:buClr>
                  <a:schemeClr val="folHlink"/>
                </a:buClr>
                <a:buSzPct val="60000"/>
                <a:buFont typeface="Wingdings" pitchFamily="2" charset="2"/>
                <a:buNone/>
                <a:defRPr/>
              </a:pPr>
              <a:r>
                <a:rPr lang="en-US" sz="2600" dirty="0"/>
                <a:t>         2017</a:t>
              </a:r>
            </a:p>
            <a:p>
              <a:pPr marL="342900" indent="-342900" algn="r">
                <a:lnSpc>
                  <a:spcPct val="90000"/>
                </a:lnSpc>
                <a:spcBef>
                  <a:spcPts val="0"/>
                </a:spcBef>
                <a:spcAft>
                  <a:spcPts val="1200"/>
                </a:spcAft>
                <a:buClr>
                  <a:schemeClr val="folHlink"/>
                </a:buClr>
                <a:buSzPct val="60000"/>
                <a:buFont typeface="Wingdings" pitchFamily="2" charset="2"/>
                <a:buNone/>
                <a:defRPr/>
              </a:pPr>
              <a:r>
                <a:rPr lang="en-US" sz="2600" dirty="0"/>
                <a:t>100</a:t>
              </a:r>
              <a:r>
                <a:rPr lang="el-GR" sz="2600" dirty="0"/>
                <a:t>.</a:t>
              </a:r>
              <a:r>
                <a:rPr lang="en-US" sz="2600" dirty="0"/>
                <a:t>000</a:t>
              </a:r>
            </a:p>
            <a:p>
              <a:pPr marL="342900" indent="-342900" algn="r">
                <a:lnSpc>
                  <a:spcPct val="90000"/>
                </a:lnSpc>
                <a:spcBef>
                  <a:spcPts val="0"/>
                </a:spcBef>
                <a:spcAft>
                  <a:spcPts val="1200"/>
                </a:spcAft>
                <a:buClr>
                  <a:schemeClr val="folHlink"/>
                </a:buClr>
                <a:buSzPct val="60000"/>
                <a:buFont typeface="Wingdings" pitchFamily="2" charset="2"/>
                <a:buNone/>
                <a:defRPr/>
              </a:pPr>
              <a:r>
                <a:rPr lang="en-US" sz="2600" dirty="0"/>
                <a:t>$0</a:t>
              </a:r>
              <a:r>
                <a:rPr lang="el-GR" sz="2600" dirty="0"/>
                <a:t>,</a:t>
              </a:r>
              <a:r>
                <a:rPr lang="en-US" sz="2600" dirty="0"/>
                <a:t>88</a:t>
              </a:r>
            </a:p>
            <a:p>
              <a:pPr marL="342900" indent="-342900" algn="r">
                <a:lnSpc>
                  <a:spcPct val="90000"/>
                </a:lnSpc>
                <a:spcBef>
                  <a:spcPts val="0"/>
                </a:spcBef>
                <a:spcAft>
                  <a:spcPts val="1200"/>
                </a:spcAft>
                <a:buClr>
                  <a:schemeClr val="folHlink"/>
                </a:buClr>
                <a:buSzPct val="60000"/>
                <a:buFont typeface="Wingdings" pitchFamily="2" charset="2"/>
                <a:buNone/>
                <a:defRPr/>
              </a:pPr>
              <a:r>
                <a:rPr lang="en-US" sz="2600" dirty="0"/>
                <a:t>$0</a:t>
              </a:r>
              <a:r>
                <a:rPr lang="el-GR" sz="2600" dirty="0"/>
                <a:t>,</a:t>
              </a:r>
              <a:r>
                <a:rPr lang="en-US" sz="2600" dirty="0"/>
                <a:t>22</a:t>
              </a:r>
            </a:p>
            <a:p>
              <a:pPr marL="342900" indent="-342900" algn="r">
                <a:lnSpc>
                  <a:spcPct val="90000"/>
                </a:lnSpc>
                <a:spcBef>
                  <a:spcPts val="0"/>
                </a:spcBef>
                <a:spcAft>
                  <a:spcPts val="1200"/>
                </a:spcAft>
                <a:buClr>
                  <a:schemeClr val="folHlink"/>
                </a:buClr>
                <a:buSzPct val="60000"/>
                <a:buFont typeface="Wingdings" pitchFamily="2" charset="2"/>
                <a:buNone/>
                <a:defRPr/>
              </a:pPr>
              <a:r>
                <a:rPr lang="en-US" sz="2600" dirty="0"/>
                <a:t>$8</a:t>
              </a:r>
              <a:r>
                <a:rPr lang="el-GR" sz="2600" dirty="0"/>
                <a:t>,</a:t>
              </a:r>
              <a:r>
                <a:rPr lang="en-US" sz="2600" dirty="0"/>
                <a:t>50</a:t>
              </a:r>
            </a:p>
            <a:p>
              <a:pPr marL="342900" indent="-342900" algn="r">
                <a:lnSpc>
                  <a:spcPct val="90000"/>
                </a:lnSpc>
                <a:spcBef>
                  <a:spcPts val="0"/>
                </a:spcBef>
                <a:spcAft>
                  <a:spcPts val="1200"/>
                </a:spcAft>
                <a:buClr>
                  <a:schemeClr val="folHlink"/>
                </a:buClr>
                <a:buSzPct val="60000"/>
                <a:buFont typeface="Wingdings" pitchFamily="2" charset="2"/>
                <a:buNone/>
                <a:defRPr/>
              </a:pPr>
              <a:r>
                <a:rPr lang="en-US" sz="2600" dirty="0"/>
                <a:t>$40</a:t>
              </a:r>
              <a:r>
                <a:rPr lang="el-GR" sz="2600" dirty="0"/>
                <a:t>.</a:t>
              </a:r>
              <a:r>
                <a:rPr lang="en-US" sz="2600" dirty="0"/>
                <a:t>000</a:t>
              </a:r>
            </a:p>
          </p:txBody>
        </p:sp>
        <p:sp>
          <p:nvSpPr>
            <p:cNvPr id="8" name="Line 1030"/>
            <p:cNvSpPr>
              <a:spLocks noChangeShapeType="1"/>
            </p:cNvSpPr>
            <p:nvPr/>
          </p:nvSpPr>
          <p:spPr bwMode="auto">
            <a:xfrm>
              <a:off x="4362450" y="1942394"/>
              <a:ext cx="1463675" cy="0"/>
            </a:xfrm>
            <a:prstGeom prst="line">
              <a:avLst/>
            </a:prstGeom>
            <a:solidFill>
              <a:schemeClr val="bg2"/>
            </a:solidFill>
            <a:ln w="22225">
              <a:solidFill>
                <a:schemeClr val="tx1"/>
              </a:solidFill>
              <a:miter lim="800000"/>
              <a:headEnd/>
              <a:tailEnd/>
            </a:ln>
          </p:spPr>
          <p:txBody>
            <a:bodyPr wrap="none"/>
            <a:lstStyle/>
            <a:p>
              <a:pPr>
                <a:lnSpc>
                  <a:spcPct val="90000"/>
                </a:lnSpc>
                <a:spcBef>
                  <a:spcPts val="0"/>
                </a:spcBef>
                <a:spcAft>
                  <a:spcPts val="1200"/>
                </a:spcAft>
                <a:defRPr/>
              </a:pPr>
              <a:endParaRPr lang="en-US" sz="2900"/>
            </a:p>
          </p:txBody>
        </p:sp>
        <p:sp>
          <p:nvSpPr>
            <p:cNvPr id="9" name="Line 1031"/>
            <p:cNvSpPr>
              <a:spLocks noChangeShapeType="1"/>
            </p:cNvSpPr>
            <p:nvPr/>
          </p:nvSpPr>
          <p:spPr bwMode="auto">
            <a:xfrm>
              <a:off x="6648450" y="1942394"/>
              <a:ext cx="1463675" cy="0"/>
            </a:xfrm>
            <a:prstGeom prst="line">
              <a:avLst/>
            </a:prstGeom>
            <a:solidFill>
              <a:schemeClr val="bg2"/>
            </a:solidFill>
            <a:ln w="22225">
              <a:solidFill>
                <a:schemeClr val="tx1"/>
              </a:solidFill>
              <a:miter lim="800000"/>
              <a:headEnd/>
              <a:tailEnd/>
            </a:ln>
          </p:spPr>
          <p:txBody>
            <a:bodyPr wrap="none"/>
            <a:lstStyle/>
            <a:p>
              <a:pPr>
                <a:lnSpc>
                  <a:spcPct val="90000"/>
                </a:lnSpc>
                <a:spcBef>
                  <a:spcPts val="0"/>
                </a:spcBef>
                <a:spcAft>
                  <a:spcPts val="1200"/>
                </a:spcAft>
                <a:defRPr/>
              </a:pPr>
              <a:endParaRPr lang="en-US" sz="2900"/>
            </a:p>
          </p:txBody>
        </p:sp>
      </p:grpSp>
    </p:spTree>
    <p:extLst>
      <p:ext uri="{BB962C8B-B14F-4D97-AF65-F5344CB8AC3E}">
        <p14:creationId xmlns:p14="http://schemas.microsoft.com/office/powerpoint/2010/main" val="39534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Κατάσταση Μεταβολής Περιουσιακής Θέσης</a:t>
            </a:r>
            <a:r>
              <a:rPr lang="en-US" dirty="0"/>
              <a:t> (2018)</a:t>
            </a:r>
          </a:p>
        </p:txBody>
      </p:sp>
      <p:grpSp>
        <p:nvGrpSpPr>
          <p:cNvPr id="4" name="Group 3" descr="Table illustrating the values for the statment of Stockholders' Equity for 2018."/>
          <p:cNvGrpSpPr/>
          <p:nvPr/>
        </p:nvGrpSpPr>
        <p:grpSpPr>
          <a:xfrm>
            <a:off x="152400" y="1682782"/>
            <a:ext cx="8867775" cy="3559173"/>
            <a:chOff x="152400" y="1682783"/>
            <a:chExt cx="8867775" cy="3278188"/>
          </a:xfrm>
        </p:grpSpPr>
        <p:grpSp>
          <p:nvGrpSpPr>
            <p:cNvPr id="5" name="Group 4"/>
            <p:cNvGrpSpPr/>
            <p:nvPr/>
          </p:nvGrpSpPr>
          <p:grpSpPr>
            <a:xfrm>
              <a:off x="152400" y="1682783"/>
              <a:ext cx="8867775" cy="3278188"/>
              <a:chOff x="152400" y="1682783"/>
              <a:chExt cx="8867775" cy="3278188"/>
            </a:xfrm>
          </p:grpSpPr>
          <p:grpSp>
            <p:nvGrpSpPr>
              <p:cNvPr id="11" name="Group 10"/>
              <p:cNvGrpSpPr/>
              <p:nvPr/>
            </p:nvGrpSpPr>
            <p:grpSpPr>
              <a:xfrm>
                <a:off x="152400" y="1682783"/>
                <a:ext cx="8867775" cy="3278188"/>
                <a:chOff x="152400" y="1682783"/>
                <a:chExt cx="8867775" cy="3278188"/>
              </a:xfrm>
            </p:grpSpPr>
            <p:grpSp>
              <p:nvGrpSpPr>
                <p:cNvPr id="16" name="Group 7"/>
                <p:cNvGrpSpPr>
                  <a:grpSpLocks noChangeAspect="1"/>
                </p:cNvGrpSpPr>
                <p:nvPr/>
              </p:nvGrpSpPr>
              <p:grpSpPr bwMode="auto">
                <a:xfrm>
                  <a:off x="169863" y="1682783"/>
                  <a:ext cx="8850312" cy="3278188"/>
                  <a:chOff x="92" y="1002"/>
                  <a:chExt cx="5575" cy="2065"/>
                </a:xfrm>
                <a:solidFill>
                  <a:schemeClr val="bg2"/>
                </a:solidFill>
              </p:grpSpPr>
              <p:sp>
                <p:nvSpPr>
                  <p:cNvPr id="19" name="AutoShape 6"/>
                  <p:cNvSpPr>
                    <a:spLocks noChangeAspect="1" noChangeArrowheads="1" noTextEdit="1"/>
                  </p:cNvSpPr>
                  <p:nvPr/>
                </p:nvSpPr>
                <p:spPr bwMode="auto">
                  <a:xfrm>
                    <a:off x="92" y="1002"/>
                    <a:ext cx="5575" cy="2063"/>
                  </a:xfrm>
                  <a:prstGeom prst="rect">
                    <a:avLst/>
                  </a:prstGeom>
                  <a:noFill/>
                  <a:ln w="9525">
                    <a:noFill/>
                    <a:miter lim="800000"/>
                    <a:headEnd/>
                    <a:tailEnd/>
                  </a:ln>
                </p:spPr>
                <p:txBody>
                  <a:bodyPr/>
                  <a:lstStyle/>
                  <a:p>
                    <a:endParaRPr lang="en-US"/>
                  </a:p>
                </p:txBody>
              </p:sp>
              <p:sp>
                <p:nvSpPr>
                  <p:cNvPr id="20" name="Rectangle 8"/>
                  <p:cNvSpPr>
                    <a:spLocks noChangeArrowheads="1"/>
                  </p:cNvSpPr>
                  <p:nvPr/>
                </p:nvSpPr>
                <p:spPr bwMode="auto">
                  <a:xfrm>
                    <a:off x="1055" y="1002"/>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21" name="Rectangle 9"/>
                  <p:cNvSpPr>
                    <a:spLocks noChangeArrowheads="1"/>
                  </p:cNvSpPr>
                  <p:nvPr/>
                </p:nvSpPr>
                <p:spPr bwMode="auto">
                  <a:xfrm>
                    <a:off x="2427" y="1002"/>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22" name="Rectangle 10"/>
                  <p:cNvSpPr>
                    <a:spLocks noChangeArrowheads="1"/>
                  </p:cNvSpPr>
                  <p:nvPr/>
                </p:nvSpPr>
                <p:spPr bwMode="auto">
                  <a:xfrm>
                    <a:off x="3254" y="1002"/>
                    <a:ext cx="49" cy="213"/>
                  </a:xfrm>
                  <a:prstGeom prst="rect">
                    <a:avLst/>
                  </a:prstGeom>
                  <a:noFill/>
                  <a:ln w="9525">
                    <a:noFill/>
                    <a:miter lim="800000"/>
                    <a:headEnd/>
                    <a:tailEnd/>
                  </a:ln>
                </p:spPr>
                <p:txBody>
                  <a:bodyPr wrap="none" lIns="0" tIns="0" rIns="0" bIns="0">
                    <a:spAutoFit/>
                  </a:bodyPr>
                  <a:lstStyle/>
                  <a:p>
                    <a:r>
                      <a:rPr lang="en-US" sz="2200" dirty="0"/>
                      <a:t> </a:t>
                    </a:r>
                    <a:endParaRPr lang="en-US" dirty="0"/>
                  </a:p>
                </p:txBody>
              </p:sp>
              <p:sp>
                <p:nvSpPr>
                  <p:cNvPr id="23" name="Rectangle 11"/>
                  <p:cNvSpPr>
                    <a:spLocks noChangeArrowheads="1"/>
                  </p:cNvSpPr>
                  <p:nvPr/>
                </p:nvSpPr>
                <p:spPr bwMode="auto">
                  <a:xfrm>
                    <a:off x="4106" y="1002"/>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24" name="Rectangle 12"/>
                  <p:cNvSpPr>
                    <a:spLocks noChangeArrowheads="1"/>
                  </p:cNvSpPr>
                  <p:nvPr/>
                </p:nvSpPr>
                <p:spPr bwMode="auto">
                  <a:xfrm>
                    <a:off x="4761" y="1002"/>
                    <a:ext cx="524" cy="196"/>
                  </a:xfrm>
                  <a:prstGeom prst="rect">
                    <a:avLst/>
                  </a:prstGeom>
                  <a:noFill/>
                  <a:ln w="9525">
                    <a:noFill/>
                    <a:miter lim="800000"/>
                    <a:headEnd/>
                    <a:tailEnd/>
                  </a:ln>
                </p:spPr>
                <p:txBody>
                  <a:bodyPr wrap="none" lIns="0" tIns="0" rIns="0" bIns="0">
                    <a:spAutoFit/>
                  </a:bodyPr>
                  <a:lstStyle/>
                  <a:p>
                    <a:r>
                      <a:rPr lang="el-GR" sz="2200" dirty="0"/>
                      <a:t>Σύνολο</a:t>
                    </a:r>
                    <a:endParaRPr lang="en-US" dirty="0"/>
                  </a:p>
                </p:txBody>
              </p:sp>
              <p:sp>
                <p:nvSpPr>
                  <p:cNvPr id="25" name="Rectangle 13"/>
                  <p:cNvSpPr>
                    <a:spLocks noChangeArrowheads="1"/>
                  </p:cNvSpPr>
                  <p:nvPr/>
                </p:nvSpPr>
                <p:spPr bwMode="auto">
                  <a:xfrm>
                    <a:off x="5295" y="1002"/>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26" name="Rectangle 14"/>
                  <p:cNvSpPr>
                    <a:spLocks noChangeArrowheads="1"/>
                  </p:cNvSpPr>
                  <p:nvPr/>
                </p:nvSpPr>
                <p:spPr bwMode="auto">
                  <a:xfrm>
                    <a:off x="1055" y="1214"/>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27" name="Rectangle 15"/>
                  <p:cNvSpPr>
                    <a:spLocks noChangeArrowheads="1"/>
                  </p:cNvSpPr>
                  <p:nvPr/>
                </p:nvSpPr>
                <p:spPr bwMode="auto">
                  <a:xfrm>
                    <a:off x="1957" y="1214"/>
                    <a:ext cx="1499" cy="196"/>
                  </a:xfrm>
                  <a:prstGeom prst="rect">
                    <a:avLst/>
                  </a:prstGeom>
                  <a:noFill/>
                  <a:ln w="9525">
                    <a:noFill/>
                    <a:miter lim="800000"/>
                    <a:headEnd/>
                    <a:tailEnd/>
                  </a:ln>
                </p:spPr>
                <p:txBody>
                  <a:bodyPr wrap="none" lIns="0" tIns="0" rIns="0" bIns="0">
                    <a:spAutoFit/>
                  </a:bodyPr>
                  <a:lstStyle/>
                  <a:p>
                    <a:r>
                      <a:rPr lang="el-GR" sz="2200" dirty="0"/>
                      <a:t>Κοινό Μετοχικό Κεφ.</a:t>
                    </a:r>
                    <a:endParaRPr lang="en-US" dirty="0"/>
                  </a:p>
                </p:txBody>
              </p:sp>
              <p:sp>
                <p:nvSpPr>
                  <p:cNvPr id="28" name="Rectangle 17"/>
                  <p:cNvSpPr>
                    <a:spLocks noChangeArrowheads="1"/>
                  </p:cNvSpPr>
                  <p:nvPr/>
                </p:nvSpPr>
                <p:spPr bwMode="auto">
                  <a:xfrm>
                    <a:off x="3610" y="1214"/>
                    <a:ext cx="762" cy="196"/>
                  </a:xfrm>
                  <a:prstGeom prst="rect">
                    <a:avLst/>
                  </a:prstGeom>
                  <a:noFill/>
                  <a:ln w="9525">
                    <a:noFill/>
                    <a:miter lim="800000"/>
                    <a:headEnd/>
                    <a:tailEnd/>
                  </a:ln>
                </p:spPr>
                <p:txBody>
                  <a:bodyPr wrap="none" lIns="0" tIns="0" rIns="0" bIns="0">
                    <a:spAutoFit/>
                  </a:bodyPr>
                  <a:lstStyle/>
                  <a:p>
                    <a:r>
                      <a:rPr lang="el-GR" sz="2200" dirty="0"/>
                      <a:t>Αδινέμητα</a:t>
                    </a:r>
                    <a:endParaRPr lang="en-US" dirty="0"/>
                  </a:p>
                </p:txBody>
              </p:sp>
              <p:sp>
                <p:nvSpPr>
                  <p:cNvPr id="29" name="Rectangle 18"/>
                  <p:cNvSpPr>
                    <a:spLocks noChangeArrowheads="1"/>
                  </p:cNvSpPr>
                  <p:nvPr/>
                </p:nvSpPr>
                <p:spPr bwMode="auto">
                  <a:xfrm>
                    <a:off x="4447" y="1214"/>
                    <a:ext cx="0" cy="174"/>
                  </a:xfrm>
                  <a:prstGeom prst="rect">
                    <a:avLst/>
                  </a:prstGeom>
                  <a:grpFill/>
                  <a:ln w="9525">
                    <a:noFill/>
                    <a:miter lim="800000"/>
                    <a:headEnd/>
                    <a:tailEnd/>
                  </a:ln>
                </p:spPr>
                <p:txBody>
                  <a:bodyPr wrap="none" lIns="0" tIns="0" rIns="0" bIns="0">
                    <a:spAutoFit/>
                  </a:bodyPr>
                  <a:lstStyle/>
                  <a:p>
                    <a:endParaRPr lang="en-US"/>
                  </a:p>
                </p:txBody>
              </p:sp>
              <p:sp>
                <p:nvSpPr>
                  <p:cNvPr id="30" name="Rectangle 20"/>
                  <p:cNvSpPr>
                    <a:spLocks noChangeArrowheads="1"/>
                  </p:cNvSpPr>
                  <p:nvPr/>
                </p:nvSpPr>
                <p:spPr bwMode="auto">
                  <a:xfrm>
                    <a:off x="5613" y="1214"/>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31" name="Rectangle 21"/>
                  <p:cNvSpPr>
                    <a:spLocks noChangeArrowheads="1"/>
                  </p:cNvSpPr>
                  <p:nvPr/>
                </p:nvSpPr>
                <p:spPr bwMode="auto">
                  <a:xfrm>
                    <a:off x="1055" y="1444"/>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32" name="Rectangle 22"/>
                  <p:cNvSpPr>
                    <a:spLocks noChangeArrowheads="1"/>
                  </p:cNvSpPr>
                  <p:nvPr/>
                </p:nvSpPr>
                <p:spPr bwMode="auto">
                  <a:xfrm>
                    <a:off x="1833" y="1444"/>
                    <a:ext cx="621" cy="196"/>
                  </a:xfrm>
                  <a:prstGeom prst="rect">
                    <a:avLst/>
                  </a:prstGeom>
                  <a:noFill/>
                  <a:ln w="9525">
                    <a:noFill/>
                    <a:miter lim="800000"/>
                    <a:headEnd/>
                    <a:tailEnd/>
                  </a:ln>
                </p:spPr>
                <p:txBody>
                  <a:bodyPr wrap="none" lIns="0" tIns="0" rIns="0" bIns="0">
                    <a:spAutoFit/>
                  </a:bodyPr>
                  <a:lstStyle/>
                  <a:p>
                    <a:r>
                      <a:rPr lang="el-GR" sz="2200" dirty="0"/>
                      <a:t>Μετοχές</a:t>
                    </a:r>
                    <a:endParaRPr lang="en-US" dirty="0"/>
                  </a:p>
                </p:txBody>
              </p:sp>
              <p:sp>
                <p:nvSpPr>
                  <p:cNvPr id="33" name="Rectangle 25"/>
                  <p:cNvSpPr>
                    <a:spLocks noChangeArrowheads="1"/>
                  </p:cNvSpPr>
                  <p:nvPr/>
                </p:nvSpPr>
                <p:spPr bwMode="auto">
                  <a:xfrm>
                    <a:off x="3555" y="1444"/>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34" name="Rectangle 26"/>
                  <p:cNvSpPr>
                    <a:spLocks noChangeArrowheads="1"/>
                  </p:cNvSpPr>
                  <p:nvPr/>
                </p:nvSpPr>
                <p:spPr bwMode="auto">
                  <a:xfrm>
                    <a:off x="3616" y="1444"/>
                    <a:ext cx="452" cy="196"/>
                  </a:xfrm>
                  <a:prstGeom prst="rect">
                    <a:avLst/>
                  </a:prstGeom>
                  <a:noFill/>
                  <a:ln w="9525">
                    <a:noFill/>
                    <a:miter lim="800000"/>
                    <a:headEnd/>
                    <a:tailEnd/>
                  </a:ln>
                </p:spPr>
                <p:txBody>
                  <a:bodyPr wrap="none" lIns="0" tIns="0" rIns="0" bIns="0">
                    <a:spAutoFit/>
                  </a:bodyPr>
                  <a:lstStyle/>
                  <a:p>
                    <a:r>
                      <a:rPr lang="el-GR" sz="2200" dirty="0"/>
                      <a:t>Κέρδη</a:t>
                    </a:r>
                    <a:endParaRPr lang="en-US" dirty="0"/>
                  </a:p>
                </p:txBody>
              </p:sp>
              <p:sp>
                <p:nvSpPr>
                  <p:cNvPr id="35" name="Rectangle 28"/>
                  <p:cNvSpPr>
                    <a:spLocks noChangeArrowheads="1"/>
                  </p:cNvSpPr>
                  <p:nvPr/>
                </p:nvSpPr>
                <p:spPr bwMode="auto">
                  <a:xfrm>
                    <a:off x="4715" y="1444"/>
                    <a:ext cx="821" cy="196"/>
                  </a:xfrm>
                  <a:prstGeom prst="rect">
                    <a:avLst/>
                  </a:prstGeom>
                  <a:noFill/>
                  <a:ln w="9525">
                    <a:noFill/>
                    <a:miter lim="800000"/>
                    <a:headEnd/>
                    <a:tailEnd/>
                  </a:ln>
                </p:spPr>
                <p:txBody>
                  <a:bodyPr wrap="none" lIns="0" tIns="0" rIns="0" bIns="0">
                    <a:spAutoFit/>
                  </a:bodyPr>
                  <a:lstStyle/>
                  <a:p>
                    <a:r>
                      <a:rPr lang="el-GR" sz="2200" dirty="0"/>
                      <a:t>Κεφαλαίων</a:t>
                    </a:r>
                    <a:endParaRPr lang="en-US" dirty="0"/>
                  </a:p>
                </p:txBody>
              </p:sp>
              <p:sp>
                <p:nvSpPr>
                  <p:cNvPr id="36" name="Rectangle 29"/>
                  <p:cNvSpPr>
                    <a:spLocks noChangeArrowheads="1"/>
                  </p:cNvSpPr>
                  <p:nvPr/>
                </p:nvSpPr>
                <p:spPr bwMode="auto">
                  <a:xfrm>
                    <a:off x="5340" y="1444"/>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37" name="Rectangle 33"/>
                  <p:cNvSpPr>
                    <a:spLocks noChangeArrowheads="1"/>
                  </p:cNvSpPr>
                  <p:nvPr/>
                </p:nvSpPr>
                <p:spPr bwMode="auto">
                  <a:xfrm>
                    <a:off x="141" y="1675"/>
                    <a:ext cx="782" cy="196"/>
                  </a:xfrm>
                  <a:prstGeom prst="rect">
                    <a:avLst/>
                  </a:prstGeom>
                  <a:noFill/>
                  <a:ln w="9525">
                    <a:noFill/>
                    <a:miter lim="800000"/>
                    <a:headEnd/>
                    <a:tailEnd/>
                  </a:ln>
                </p:spPr>
                <p:txBody>
                  <a:bodyPr wrap="none" lIns="0" tIns="0" rIns="0" bIns="0">
                    <a:spAutoFit/>
                  </a:bodyPr>
                  <a:lstStyle/>
                  <a:p>
                    <a:r>
                      <a:rPr lang="el-GR" sz="2200" dirty="0"/>
                      <a:t>Υπόλοιπα</a:t>
                    </a:r>
                    <a:r>
                      <a:rPr lang="en-US" sz="2200" dirty="0"/>
                      <a:t>, </a:t>
                    </a:r>
                    <a:endParaRPr lang="en-US" dirty="0"/>
                  </a:p>
                </p:txBody>
              </p:sp>
              <p:sp>
                <p:nvSpPr>
                  <p:cNvPr id="38" name="Rectangle 34"/>
                  <p:cNvSpPr>
                    <a:spLocks noChangeArrowheads="1"/>
                  </p:cNvSpPr>
                  <p:nvPr/>
                </p:nvSpPr>
                <p:spPr bwMode="auto">
                  <a:xfrm>
                    <a:off x="927" y="1675"/>
                    <a:ext cx="677" cy="196"/>
                  </a:xfrm>
                  <a:prstGeom prst="rect">
                    <a:avLst/>
                  </a:prstGeom>
                  <a:noFill/>
                  <a:ln w="9525">
                    <a:noFill/>
                    <a:miter lim="800000"/>
                    <a:headEnd/>
                    <a:tailEnd/>
                  </a:ln>
                </p:spPr>
                <p:txBody>
                  <a:bodyPr wrap="none" lIns="0" tIns="0" rIns="0" bIns="0">
                    <a:spAutoFit/>
                  </a:bodyPr>
                  <a:lstStyle/>
                  <a:p>
                    <a:r>
                      <a:rPr lang="en-US" sz="2200" dirty="0"/>
                      <a:t>12/31/17</a:t>
                    </a:r>
                    <a:endParaRPr lang="en-US" dirty="0"/>
                  </a:p>
                </p:txBody>
              </p:sp>
              <p:sp>
                <p:nvSpPr>
                  <p:cNvPr id="39" name="Rectangle 35"/>
                  <p:cNvSpPr>
                    <a:spLocks noChangeArrowheads="1"/>
                  </p:cNvSpPr>
                  <p:nvPr/>
                </p:nvSpPr>
                <p:spPr bwMode="auto">
                  <a:xfrm>
                    <a:off x="1640" y="1675"/>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40" name="Rectangle 36"/>
                  <p:cNvSpPr>
                    <a:spLocks noChangeArrowheads="1"/>
                  </p:cNvSpPr>
                  <p:nvPr/>
                </p:nvSpPr>
                <p:spPr bwMode="auto">
                  <a:xfrm>
                    <a:off x="1802" y="1675"/>
                    <a:ext cx="584" cy="196"/>
                  </a:xfrm>
                  <a:prstGeom prst="rect">
                    <a:avLst/>
                  </a:prstGeom>
                  <a:noFill/>
                  <a:ln w="9525">
                    <a:noFill/>
                    <a:miter lim="800000"/>
                    <a:headEnd/>
                    <a:tailEnd/>
                  </a:ln>
                </p:spPr>
                <p:txBody>
                  <a:bodyPr wrap="none" lIns="0" tIns="0" rIns="0" bIns="0">
                    <a:spAutoFit/>
                  </a:bodyPr>
                  <a:lstStyle/>
                  <a:p>
                    <a:r>
                      <a:rPr lang="en-US" sz="2200" dirty="0"/>
                      <a:t>100</a:t>
                    </a:r>
                    <a:r>
                      <a:rPr lang="el-GR" sz="2200" dirty="0"/>
                      <a:t>.</a:t>
                    </a:r>
                    <a:r>
                      <a:rPr lang="en-US" sz="2200" dirty="0"/>
                      <a:t>000</a:t>
                    </a:r>
                    <a:endParaRPr lang="en-US" dirty="0"/>
                  </a:p>
                </p:txBody>
              </p:sp>
              <p:sp>
                <p:nvSpPr>
                  <p:cNvPr id="41" name="Rectangle 38"/>
                  <p:cNvSpPr>
                    <a:spLocks noChangeArrowheads="1"/>
                  </p:cNvSpPr>
                  <p:nvPr/>
                </p:nvSpPr>
                <p:spPr bwMode="auto">
                  <a:xfrm>
                    <a:off x="2624" y="1675"/>
                    <a:ext cx="674" cy="196"/>
                  </a:xfrm>
                  <a:prstGeom prst="rect">
                    <a:avLst/>
                  </a:prstGeom>
                  <a:noFill/>
                  <a:ln w="9525">
                    <a:noFill/>
                    <a:miter lim="800000"/>
                    <a:headEnd/>
                    <a:tailEnd/>
                  </a:ln>
                </p:spPr>
                <p:txBody>
                  <a:bodyPr wrap="none" lIns="0" tIns="0" rIns="0" bIns="0">
                    <a:spAutoFit/>
                  </a:bodyPr>
                  <a:lstStyle/>
                  <a:p>
                    <a:r>
                      <a:rPr lang="en-US" sz="2200" dirty="0"/>
                      <a:t>$460</a:t>
                    </a:r>
                    <a:r>
                      <a:rPr lang="el-GR" sz="2200" dirty="0"/>
                      <a:t>.</a:t>
                    </a:r>
                    <a:r>
                      <a:rPr lang="en-US" sz="2200" dirty="0"/>
                      <a:t>000</a:t>
                    </a:r>
                    <a:endParaRPr lang="en-US" dirty="0"/>
                  </a:p>
                </p:txBody>
              </p:sp>
              <p:sp>
                <p:nvSpPr>
                  <p:cNvPr id="42" name="Rectangle 41"/>
                  <p:cNvSpPr>
                    <a:spLocks noChangeArrowheads="1"/>
                  </p:cNvSpPr>
                  <p:nvPr/>
                </p:nvSpPr>
                <p:spPr bwMode="auto">
                  <a:xfrm>
                    <a:off x="4461" y="1675"/>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43" name="Rectangle 42"/>
                  <p:cNvSpPr>
                    <a:spLocks noChangeArrowheads="1"/>
                  </p:cNvSpPr>
                  <p:nvPr/>
                </p:nvSpPr>
                <p:spPr bwMode="auto">
                  <a:xfrm>
                    <a:off x="4634" y="1675"/>
                    <a:ext cx="674" cy="196"/>
                  </a:xfrm>
                  <a:prstGeom prst="rect">
                    <a:avLst/>
                  </a:prstGeom>
                  <a:noFill/>
                  <a:ln w="9525">
                    <a:noFill/>
                    <a:miter lim="800000"/>
                    <a:headEnd/>
                    <a:tailEnd/>
                  </a:ln>
                </p:spPr>
                <p:txBody>
                  <a:bodyPr wrap="none" lIns="0" tIns="0" rIns="0" bIns="0">
                    <a:spAutoFit/>
                  </a:bodyPr>
                  <a:lstStyle/>
                  <a:p>
                    <a:r>
                      <a:rPr lang="en-US" sz="2200" dirty="0"/>
                      <a:t>$663</a:t>
                    </a:r>
                    <a:r>
                      <a:rPr lang="el-GR" sz="2200" dirty="0"/>
                      <a:t>.</a:t>
                    </a:r>
                    <a:r>
                      <a:rPr lang="en-US" sz="2200" dirty="0"/>
                      <a:t>768</a:t>
                    </a:r>
                    <a:endParaRPr lang="en-US" dirty="0"/>
                  </a:p>
                </p:txBody>
              </p:sp>
              <p:sp>
                <p:nvSpPr>
                  <p:cNvPr id="44" name="Rectangle 43"/>
                  <p:cNvSpPr>
                    <a:spLocks noChangeArrowheads="1"/>
                  </p:cNvSpPr>
                  <p:nvPr/>
                </p:nvSpPr>
                <p:spPr bwMode="auto">
                  <a:xfrm>
                    <a:off x="5504" y="1675"/>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45" name="Rectangle 55"/>
                  <p:cNvSpPr>
                    <a:spLocks noChangeArrowheads="1"/>
                  </p:cNvSpPr>
                  <p:nvPr/>
                </p:nvSpPr>
                <p:spPr bwMode="auto">
                  <a:xfrm>
                    <a:off x="141" y="1888"/>
                    <a:ext cx="1184" cy="196"/>
                  </a:xfrm>
                  <a:prstGeom prst="rect">
                    <a:avLst/>
                  </a:prstGeom>
                  <a:noFill/>
                  <a:ln w="9525">
                    <a:noFill/>
                    <a:miter lim="800000"/>
                    <a:headEnd/>
                    <a:tailEnd/>
                  </a:ln>
                </p:spPr>
                <p:txBody>
                  <a:bodyPr wrap="none" lIns="0" tIns="0" rIns="0" bIns="0">
                    <a:spAutoFit/>
                  </a:bodyPr>
                  <a:lstStyle/>
                  <a:p>
                    <a:r>
                      <a:rPr lang="en-US" sz="2200" dirty="0"/>
                      <a:t>2018 </a:t>
                    </a:r>
                    <a:r>
                      <a:rPr lang="el-GR" sz="2200" dirty="0"/>
                      <a:t>Καθ.Κέρδη</a:t>
                    </a:r>
                    <a:endParaRPr lang="en-US" dirty="0"/>
                  </a:p>
                </p:txBody>
              </p:sp>
              <p:sp>
                <p:nvSpPr>
                  <p:cNvPr id="46" name="Rectangle 56"/>
                  <p:cNvSpPr>
                    <a:spLocks noChangeArrowheads="1"/>
                  </p:cNvSpPr>
                  <p:nvPr/>
                </p:nvSpPr>
                <p:spPr bwMode="auto">
                  <a:xfrm>
                    <a:off x="1460" y="1888"/>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47" name="Rectangle 57"/>
                  <p:cNvSpPr>
                    <a:spLocks noChangeArrowheads="1"/>
                  </p:cNvSpPr>
                  <p:nvPr/>
                </p:nvSpPr>
                <p:spPr bwMode="auto">
                  <a:xfrm>
                    <a:off x="2056" y="1888"/>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48" name="Rectangle 58"/>
                  <p:cNvSpPr>
                    <a:spLocks noChangeArrowheads="1"/>
                  </p:cNvSpPr>
                  <p:nvPr/>
                </p:nvSpPr>
                <p:spPr bwMode="auto">
                  <a:xfrm>
                    <a:off x="2883" y="1888"/>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49" name="Rectangle 59"/>
                  <p:cNvSpPr>
                    <a:spLocks noChangeArrowheads="1"/>
                  </p:cNvSpPr>
                  <p:nvPr/>
                </p:nvSpPr>
                <p:spPr bwMode="auto">
                  <a:xfrm>
                    <a:off x="3609" y="1888"/>
                    <a:ext cx="691" cy="196"/>
                  </a:xfrm>
                  <a:prstGeom prst="rect">
                    <a:avLst/>
                  </a:prstGeom>
                  <a:noFill/>
                  <a:ln w="9525">
                    <a:noFill/>
                    <a:miter lim="800000"/>
                    <a:headEnd/>
                    <a:tailEnd/>
                  </a:ln>
                </p:spPr>
                <p:txBody>
                  <a:bodyPr wrap="none" lIns="0" tIns="0" rIns="0" bIns="0">
                    <a:spAutoFit/>
                  </a:bodyPr>
                  <a:lstStyle/>
                  <a:p>
                    <a:r>
                      <a:rPr lang="en-US" sz="2200" dirty="0"/>
                      <a:t>(160</a:t>
                    </a:r>
                    <a:r>
                      <a:rPr lang="el-GR" sz="2200" dirty="0"/>
                      <a:t>.</a:t>
                    </a:r>
                    <a:r>
                      <a:rPr lang="en-US" sz="2200" dirty="0"/>
                      <a:t>176)</a:t>
                    </a:r>
                    <a:endParaRPr lang="en-US" dirty="0"/>
                  </a:p>
                </p:txBody>
              </p:sp>
              <p:sp>
                <p:nvSpPr>
                  <p:cNvPr id="50" name="Rectangle 61"/>
                  <p:cNvSpPr>
                    <a:spLocks noChangeArrowheads="1"/>
                  </p:cNvSpPr>
                  <p:nvPr/>
                </p:nvSpPr>
                <p:spPr bwMode="auto">
                  <a:xfrm>
                    <a:off x="4529" y="1888"/>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51" name="Rectangle 62"/>
                  <p:cNvSpPr>
                    <a:spLocks noChangeArrowheads="1"/>
                  </p:cNvSpPr>
                  <p:nvPr/>
                </p:nvSpPr>
                <p:spPr bwMode="auto">
                  <a:xfrm>
                    <a:off x="4683" y="1888"/>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52" name="Rectangle 63"/>
                  <p:cNvSpPr>
                    <a:spLocks noChangeArrowheads="1"/>
                  </p:cNvSpPr>
                  <p:nvPr/>
                </p:nvSpPr>
                <p:spPr bwMode="auto">
                  <a:xfrm>
                    <a:off x="141" y="2100"/>
                    <a:ext cx="1282" cy="196"/>
                  </a:xfrm>
                  <a:prstGeom prst="rect">
                    <a:avLst/>
                  </a:prstGeom>
                  <a:noFill/>
                  <a:ln w="9525">
                    <a:noFill/>
                    <a:miter lim="800000"/>
                    <a:headEnd/>
                    <a:tailEnd/>
                  </a:ln>
                </p:spPr>
                <p:txBody>
                  <a:bodyPr wrap="square" lIns="0" tIns="0" rIns="0" bIns="0">
                    <a:spAutoFit/>
                  </a:bodyPr>
                  <a:lstStyle/>
                  <a:p>
                    <a:r>
                      <a:rPr lang="el-GR" sz="2200" dirty="0"/>
                      <a:t>Μερίσματα </a:t>
                    </a:r>
                    <a:endParaRPr lang="en-US" dirty="0"/>
                  </a:p>
                </p:txBody>
              </p:sp>
              <p:sp>
                <p:nvSpPr>
                  <p:cNvPr id="53" name="Rectangle 65"/>
                  <p:cNvSpPr>
                    <a:spLocks noChangeArrowheads="1"/>
                  </p:cNvSpPr>
                  <p:nvPr/>
                </p:nvSpPr>
                <p:spPr bwMode="auto">
                  <a:xfrm>
                    <a:off x="2056" y="2100"/>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54" name="Rectangle 66"/>
                  <p:cNvSpPr>
                    <a:spLocks noChangeArrowheads="1"/>
                  </p:cNvSpPr>
                  <p:nvPr/>
                </p:nvSpPr>
                <p:spPr bwMode="auto">
                  <a:xfrm>
                    <a:off x="2883" y="2100"/>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55" name="Rectangle 67"/>
                  <p:cNvSpPr>
                    <a:spLocks noChangeArrowheads="1"/>
                  </p:cNvSpPr>
                  <p:nvPr/>
                </p:nvSpPr>
                <p:spPr bwMode="auto">
                  <a:xfrm>
                    <a:off x="3705" y="2100"/>
                    <a:ext cx="601" cy="196"/>
                  </a:xfrm>
                  <a:prstGeom prst="rect">
                    <a:avLst/>
                  </a:prstGeom>
                  <a:noFill/>
                  <a:ln w="9525">
                    <a:noFill/>
                    <a:miter lim="800000"/>
                    <a:headEnd/>
                    <a:tailEnd/>
                  </a:ln>
                </p:spPr>
                <p:txBody>
                  <a:bodyPr wrap="none" lIns="0" tIns="0" rIns="0" bIns="0">
                    <a:spAutoFit/>
                  </a:bodyPr>
                  <a:lstStyle/>
                  <a:p>
                    <a:r>
                      <a:rPr lang="en-US" sz="2200" dirty="0"/>
                      <a:t>(11</a:t>
                    </a:r>
                    <a:r>
                      <a:rPr lang="el-GR" sz="2200" dirty="0"/>
                      <a:t>.</a:t>
                    </a:r>
                    <a:r>
                      <a:rPr lang="en-US" sz="2200" dirty="0"/>
                      <a:t>000)</a:t>
                    </a:r>
                    <a:endParaRPr lang="en-US" dirty="0"/>
                  </a:p>
                </p:txBody>
              </p:sp>
              <p:sp>
                <p:nvSpPr>
                  <p:cNvPr id="56" name="Rectangle 68"/>
                  <p:cNvSpPr>
                    <a:spLocks noChangeArrowheads="1"/>
                  </p:cNvSpPr>
                  <p:nvPr/>
                </p:nvSpPr>
                <p:spPr bwMode="auto">
                  <a:xfrm>
                    <a:off x="4529" y="2100"/>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57" name="Rectangle 69"/>
                  <p:cNvSpPr>
                    <a:spLocks noChangeArrowheads="1"/>
                  </p:cNvSpPr>
                  <p:nvPr/>
                </p:nvSpPr>
                <p:spPr bwMode="auto">
                  <a:xfrm>
                    <a:off x="4683" y="2100"/>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58" name="Rectangle 70"/>
                  <p:cNvSpPr>
                    <a:spLocks noChangeArrowheads="1"/>
                  </p:cNvSpPr>
                  <p:nvPr/>
                </p:nvSpPr>
                <p:spPr bwMode="auto">
                  <a:xfrm>
                    <a:off x="141" y="2312"/>
                    <a:ext cx="1009" cy="196"/>
                  </a:xfrm>
                  <a:prstGeom prst="rect">
                    <a:avLst/>
                  </a:prstGeom>
                  <a:noFill/>
                  <a:ln w="9525">
                    <a:noFill/>
                    <a:miter lim="800000"/>
                    <a:headEnd/>
                    <a:tailEnd/>
                  </a:ln>
                </p:spPr>
                <p:txBody>
                  <a:bodyPr wrap="none" lIns="0" tIns="0" rIns="0" bIns="0">
                    <a:spAutoFit/>
                  </a:bodyPr>
                  <a:lstStyle/>
                  <a:p>
                    <a:r>
                      <a:rPr lang="el-GR" sz="2200" dirty="0"/>
                      <a:t>Πλέον</a:t>
                    </a:r>
                    <a:r>
                      <a:rPr lang="en-US" sz="2200" dirty="0"/>
                      <a:t>(</a:t>
                    </a:r>
                    <a:r>
                      <a:rPr lang="el-GR" sz="2200" dirty="0"/>
                      <a:t>Μείον</a:t>
                    </a:r>
                    <a:r>
                      <a:rPr lang="en-US" sz="2200" dirty="0"/>
                      <a:t>)</a:t>
                    </a:r>
                    <a:endParaRPr lang="en-US" dirty="0"/>
                  </a:p>
                </p:txBody>
              </p:sp>
              <p:sp>
                <p:nvSpPr>
                  <p:cNvPr id="59" name="Rectangle 71"/>
                  <p:cNvSpPr>
                    <a:spLocks noChangeArrowheads="1"/>
                  </p:cNvSpPr>
                  <p:nvPr/>
                </p:nvSpPr>
                <p:spPr bwMode="auto">
                  <a:xfrm>
                    <a:off x="1827" y="2312"/>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60" name="Rectangle 72"/>
                  <p:cNvSpPr>
                    <a:spLocks noChangeArrowheads="1"/>
                  </p:cNvSpPr>
                  <p:nvPr/>
                </p:nvSpPr>
                <p:spPr bwMode="auto">
                  <a:xfrm>
                    <a:off x="2056" y="2312"/>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61" name="Rectangle 73"/>
                  <p:cNvSpPr>
                    <a:spLocks noChangeArrowheads="1"/>
                  </p:cNvSpPr>
                  <p:nvPr/>
                </p:nvSpPr>
                <p:spPr bwMode="auto">
                  <a:xfrm>
                    <a:off x="2883" y="2312"/>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62" name="Rectangle 74"/>
                  <p:cNvSpPr>
                    <a:spLocks noChangeArrowheads="1"/>
                  </p:cNvSpPr>
                  <p:nvPr/>
                </p:nvSpPr>
                <p:spPr bwMode="auto">
                  <a:xfrm>
                    <a:off x="4461" y="2312"/>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63" name="Rectangle 75"/>
                  <p:cNvSpPr>
                    <a:spLocks noChangeArrowheads="1"/>
                  </p:cNvSpPr>
                  <p:nvPr/>
                </p:nvSpPr>
                <p:spPr bwMode="auto">
                  <a:xfrm>
                    <a:off x="4683" y="2312"/>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64" name="Rectangle 76"/>
                  <p:cNvSpPr>
                    <a:spLocks noChangeArrowheads="1"/>
                  </p:cNvSpPr>
                  <p:nvPr/>
                </p:nvSpPr>
                <p:spPr bwMode="auto">
                  <a:xfrm>
                    <a:off x="141" y="2525"/>
                    <a:ext cx="9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65" name="Rectangle 77"/>
                  <p:cNvSpPr>
                    <a:spLocks noChangeArrowheads="1"/>
                  </p:cNvSpPr>
                  <p:nvPr/>
                </p:nvSpPr>
                <p:spPr bwMode="auto">
                  <a:xfrm>
                    <a:off x="250" y="2525"/>
                    <a:ext cx="1345" cy="196"/>
                  </a:xfrm>
                  <a:prstGeom prst="rect">
                    <a:avLst/>
                  </a:prstGeom>
                  <a:noFill/>
                  <a:ln w="9525">
                    <a:noFill/>
                    <a:miter lim="800000"/>
                    <a:headEnd/>
                    <a:tailEnd/>
                  </a:ln>
                </p:spPr>
                <p:txBody>
                  <a:bodyPr wrap="none" lIns="0" tIns="0" rIns="0" bIns="0">
                    <a:spAutoFit/>
                  </a:bodyPr>
                  <a:lstStyle/>
                  <a:p>
                    <a:r>
                      <a:rPr lang="el-GR" sz="2200" dirty="0"/>
                      <a:t>Αδιανέμητα κέρδη</a:t>
                    </a:r>
                    <a:endParaRPr lang="en-US" dirty="0"/>
                  </a:p>
                </p:txBody>
              </p:sp>
              <p:sp>
                <p:nvSpPr>
                  <p:cNvPr id="66" name="Rectangle 78"/>
                  <p:cNvSpPr>
                    <a:spLocks noChangeArrowheads="1"/>
                  </p:cNvSpPr>
                  <p:nvPr/>
                </p:nvSpPr>
                <p:spPr bwMode="auto">
                  <a:xfrm>
                    <a:off x="1812" y="2525"/>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67" name="Rectangle 82"/>
                  <p:cNvSpPr>
                    <a:spLocks noChangeArrowheads="1"/>
                  </p:cNvSpPr>
                  <p:nvPr/>
                </p:nvSpPr>
                <p:spPr bwMode="auto">
                  <a:xfrm>
                    <a:off x="2676" y="2525"/>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68" name="Rectangle 83"/>
                  <p:cNvSpPr>
                    <a:spLocks noChangeArrowheads="1"/>
                  </p:cNvSpPr>
                  <p:nvPr/>
                </p:nvSpPr>
                <p:spPr bwMode="auto">
                  <a:xfrm>
                    <a:off x="2883" y="2525"/>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69" name="Rectangle 85"/>
                  <p:cNvSpPr>
                    <a:spLocks noChangeArrowheads="1"/>
                  </p:cNvSpPr>
                  <p:nvPr/>
                </p:nvSpPr>
                <p:spPr bwMode="auto">
                  <a:xfrm>
                    <a:off x="3625" y="2525"/>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70" name="Rectangle 87"/>
                  <p:cNvSpPr>
                    <a:spLocks noChangeArrowheads="1"/>
                  </p:cNvSpPr>
                  <p:nvPr/>
                </p:nvSpPr>
                <p:spPr bwMode="auto">
                  <a:xfrm>
                    <a:off x="3741" y="2525"/>
                    <a:ext cx="0" cy="174"/>
                  </a:xfrm>
                  <a:prstGeom prst="rect">
                    <a:avLst/>
                  </a:prstGeom>
                  <a:noFill/>
                  <a:ln w="9525">
                    <a:noFill/>
                    <a:miter lim="800000"/>
                    <a:headEnd/>
                    <a:tailEnd/>
                  </a:ln>
                </p:spPr>
                <p:txBody>
                  <a:bodyPr wrap="none" lIns="0" tIns="0" rIns="0" bIns="0">
                    <a:spAutoFit/>
                  </a:bodyPr>
                  <a:lstStyle/>
                  <a:p>
                    <a:endParaRPr lang="en-US"/>
                  </a:p>
                </p:txBody>
              </p:sp>
              <p:sp>
                <p:nvSpPr>
                  <p:cNvPr id="71" name="Rectangle 89"/>
                  <p:cNvSpPr>
                    <a:spLocks noChangeArrowheads="1"/>
                  </p:cNvSpPr>
                  <p:nvPr/>
                </p:nvSpPr>
                <p:spPr bwMode="auto">
                  <a:xfrm>
                    <a:off x="4461" y="2525"/>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72" name="Rectangle 90"/>
                  <p:cNvSpPr>
                    <a:spLocks noChangeArrowheads="1"/>
                  </p:cNvSpPr>
                  <p:nvPr/>
                </p:nvSpPr>
                <p:spPr bwMode="auto">
                  <a:xfrm>
                    <a:off x="4664" y="2525"/>
                    <a:ext cx="691" cy="196"/>
                  </a:xfrm>
                  <a:prstGeom prst="rect">
                    <a:avLst/>
                  </a:prstGeom>
                  <a:noFill/>
                  <a:ln w="9525">
                    <a:noFill/>
                    <a:miter lim="800000"/>
                    <a:headEnd/>
                    <a:tailEnd/>
                  </a:ln>
                </p:spPr>
                <p:txBody>
                  <a:bodyPr wrap="none" lIns="0" tIns="0" rIns="0" bIns="0">
                    <a:spAutoFit/>
                  </a:bodyPr>
                  <a:lstStyle/>
                  <a:p>
                    <a:r>
                      <a:rPr lang="en-US" sz="2200" dirty="0"/>
                      <a:t>(171</a:t>
                    </a:r>
                    <a:r>
                      <a:rPr lang="el-GR" sz="2200" dirty="0"/>
                      <a:t>.</a:t>
                    </a:r>
                    <a:r>
                      <a:rPr lang="en-US" sz="2200" dirty="0"/>
                      <a:t>176)</a:t>
                    </a:r>
                    <a:endParaRPr lang="en-US" dirty="0"/>
                  </a:p>
                </p:txBody>
              </p:sp>
              <p:sp>
                <p:nvSpPr>
                  <p:cNvPr id="73" name="Rectangle 93"/>
                  <p:cNvSpPr>
                    <a:spLocks noChangeArrowheads="1"/>
                  </p:cNvSpPr>
                  <p:nvPr/>
                </p:nvSpPr>
                <p:spPr bwMode="auto">
                  <a:xfrm>
                    <a:off x="5572" y="2525"/>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74" name="Rectangle 94"/>
                  <p:cNvSpPr>
                    <a:spLocks noChangeArrowheads="1"/>
                  </p:cNvSpPr>
                  <p:nvPr/>
                </p:nvSpPr>
                <p:spPr bwMode="auto">
                  <a:xfrm>
                    <a:off x="141" y="2738"/>
                    <a:ext cx="1458" cy="196"/>
                  </a:xfrm>
                  <a:prstGeom prst="rect">
                    <a:avLst/>
                  </a:prstGeom>
                  <a:noFill/>
                  <a:ln w="9525">
                    <a:noFill/>
                    <a:miter lim="800000"/>
                    <a:headEnd/>
                    <a:tailEnd/>
                  </a:ln>
                </p:spPr>
                <p:txBody>
                  <a:bodyPr wrap="none" lIns="0" tIns="0" rIns="0" bIns="0">
                    <a:spAutoFit/>
                  </a:bodyPr>
                  <a:lstStyle/>
                  <a:p>
                    <a:r>
                      <a:rPr lang="el-GR" sz="2200" dirty="0"/>
                      <a:t>Υπόλοιπα</a:t>
                    </a:r>
                    <a:r>
                      <a:rPr lang="en-US" sz="2200" dirty="0"/>
                      <a:t>, 12/31/18</a:t>
                    </a:r>
                    <a:endParaRPr lang="en-US" dirty="0"/>
                  </a:p>
                </p:txBody>
              </p:sp>
              <p:sp>
                <p:nvSpPr>
                  <p:cNvPr id="75" name="Rectangle 95"/>
                  <p:cNvSpPr>
                    <a:spLocks noChangeArrowheads="1"/>
                  </p:cNvSpPr>
                  <p:nvPr/>
                </p:nvSpPr>
                <p:spPr bwMode="auto">
                  <a:xfrm>
                    <a:off x="1640" y="2738"/>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76" name="Rectangle 96"/>
                  <p:cNvSpPr>
                    <a:spLocks noChangeArrowheads="1"/>
                  </p:cNvSpPr>
                  <p:nvPr/>
                </p:nvSpPr>
                <p:spPr bwMode="auto">
                  <a:xfrm>
                    <a:off x="1802" y="2738"/>
                    <a:ext cx="584" cy="196"/>
                  </a:xfrm>
                  <a:prstGeom prst="rect">
                    <a:avLst/>
                  </a:prstGeom>
                  <a:noFill/>
                  <a:ln w="9525">
                    <a:noFill/>
                    <a:miter lim="800000"/>
                    <a:headEnd/>
                    <a:tailEnd/>
                  </a:ln>
                </p:spPr>
                <p:txBody>
                  <a:bodyPr wrap="none" lIns="0" tIns="0" rIns="0" bIns="0">
                    <a:spAutoFit/>
                  </a:bodyPr>
                  <a:lstStyle/>
                  <a:p>
                    <a:r>
                      <a:rPr lang="en-US" sz="2200" u="dbl" dirty="0"/>
                      <a:t>100</a:t>
                    </a:r>
                    <a:r>
                      <a:rPr lang="el-GR" sz="2200" u="dbl" dirty="0"/>
                      <a:t>.</a:t>
                    </a:r>
                    <a:r>
                      <a:rPr lang="en-US" sz="2200" u="dbl" dirty="0"/>
                      <a:t>000</a:t>
                    </a:r>
                    <a:endParaRPr lang="en-US" u="dbl" dirty="0"/>
                  </a:p>
                </p:txBody>
              </p:sp>
              <p:sp>
                <p:nvSpPr>
                  <p:cNvPr id="77" name="Rectangle 107"/>
                  <p:cNvSpPr>
                    <a:spLocks noChangeArrowheads="1"/>
                  </p:cNvSpPr>
                  <p:nvPr/>
                </p:nvSpPr>
                <p:spPr bwMode="auto">
                  <a:xfrm>
                    <a:off x="4461" y="2738"/>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78" name="Rectangle 108"/>
                  <p:cNvSpPr>
                    <a:spLocks noChangeArrowheads="1"/>
                  </p:cNvSpPr>
                  <p:nvPr/>
                </p:nvSpPr>
                <p:spPr bwMode="auto">
                  <a:xfrm>
                    <a:off x="4634" y="2738"/>
                    <a:ext cx="674" cy="196"/>
                  </a:xfrm>
                  <a:prstGeom prst="rect">
                    <a:avLst/>
                  </a:prstGeom>
                  <a:noFill/>
                  <a:ln w="9525">
                    <a:noFill/>
                    <a:miter lim="800000"/>
                    <a:headEnd/>
                    <a:tailEnd/>
                  </a:ln>
                </p:spPr>
                <p:txBody>
                  <a:bodyPr wrap="none" lIns="0" tIns="0" rIns="0" bIns="0">
                    <a:spAutoFit/>
                  </a:bodyPr>
                  <a:lstStyle/>
                  <a:p>
                    <a:r>
                      <a:rPr lang="en-US" sz="2200" u="dbl" dirty="0"/>
                      <a:t>$492</a:t>
                    </a:r>
                    <a:r>
                      <a:rPr lang="el-GR" sz="2200" u="dbl" dirty="0"/>
                      <a:t>.</a:t>
                    </a:r>
                    <a:r>
                      <a:rPr lang="en-US" sz="2200" u="dbl" dirty="0"/>
                      <a:t>592</a:t>
                    </a:r>
                    <a:endParaRPr lang="en-US" u="dbl" dirty="0"/>
                  </a:p>
                </p:txBody>
              </p:sp>
              <p:sp>
                <p:nvSpPr>
                  <p:cNvPr id="79" name="Rectangle 111"/>
                  <p:cNvSpPr>
                    <a:spLocks noChangeArrowheads="1"/>
                  </p:cNvSpPr>
                  <p:nvPr/>
                </p:nvSpPr>
                <p:spPr bwMode="auto">
                  <a:xfrm>
                    <a:off x="5504" y="2738"/>
                    <a:ext cx="49" cy="213"/>
                  </a:xfrm>
                  <a:prstGeom prst="rect">
                    <a:avLst/>
                  </a:prstGeom>
                  <a:noFill/>
                  <a:ln w="9525">
                    <a:noFill/>
                    <a:miter lim="800000"/>
                    <a:headEnd/>
                    <a:tailEnd/>
                  </a:ln>
                </p:spPr>
                <p:txBody>
                  <a:bodyPr wrap="none" lIns="0" tIns="0" rIns="0" bIns="0">
                    <a:spAutoFit/>
                  </a:bodyPr>
                  <a:lstStyle/>
                  <a:p>
                    <a:r>
                      <a:rPr lang="en-US" sz="2200"/>
                      <a:t> </a:t>
                    </a:r>
                    <a:endParaRPr lang="en-US"/>
                  </a:p>
                </p:txBody>
              </p:sp>
              <p:sp>
                <p:nvSpPr>
                  <p:cNvPr id="80" name="Rectangle 112"/>
                  <p:cNvSpPr>
                    <a:spLocks noChangeArrowheads="1"/>
                  </p:cNvSpPr>
                  <p:nvPr/>
                </p:nvSpPr>
                <p:spPr bwMode="auto">
                  <a:xfrm>
                    <a:off x="141" y="2951"/>
                    <a:ext cx="27" cy="116"/>
                  </a:xfrm>
                  <a:prstGeom prst="rect">
                    <a:avLst/>
                  </a:prstGeom>
                  <a:noFill/>
                  <a:ln w="9525">
                    <a:noFill/>
                    <a:miter lim="800000"/>
                    <a:headEnd/>
                    <a:tailEnd/>
                  </a:ln>
                </p:spPr>
                <p:txBody>
                  <a:bodyPr wrap="none" lIns="0" tIns="0" rIns="0" bIns="0">
                    <a:spAutoFit/>
                  </a:bodyPr>
                  <a:lstStyle/>
                  <a:p>
                    <a:r>
                      <a:rPr lang="en-US" sz="1200"/>
                      <a:t> </a:t>
                    </a:r>
                    <a:endParaRPr lang="en-US"/>
                  </a:p>
                </p:txBody>
              </p:sp>
            </p:grpSp>
            <p:cxnSp>
              <p:nvCxnSpPr>
                <p:cNvPr id="17" name="Straight Connector 16"/>
                <p:cNvCxnSpPr/>
                <p:nvPr/>
              </p:nvCxnSpPr>
              <p:spPr bwMode="auto">
                <a:xfrm>
                  <a:off x="152400" y="2724150"/>
                  <a:ext cx="8595360" cy="9525"/>
                </a:xfrm>
                <a:prstGeom prst="line">
                  <a:avLst/>
                </a:prstGeom>
                <a:solidFill>
                  <a:schemeClr val="bg2"/>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a:off x="2867025" y="2324100"/>
                  <a:ext cx="2457450" cy="0"/>
                </a:xfrm>
                <a:prstGeom prst="line">
                  <a:avLst/>
                </a:prstGeom>
                <a:solidFill>
                  <a:schemeClr val="bg2"/>
                </a:solidFill>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Line 10"/>
              <p:cNvSpPr>
                <a:spLocks noChangeShapeType="1"/>
              </p:cNvSpPr>
              <p:nvPr/>
            </p:nvSpPr>
            <p:spPr bwMode="auto">
              <a:xfrm>
                <a:off x="2884488" y="4414956"/>
                <a:ext cx="1006475" cy="0"/>
              </a:xfrm>
              <a:prstGeom prst="line">
                <a:avLst/>
              </a:prstGeom>
              <a:solidFill>
                <a:schemeClr val="bg2"/>
              </a:solidFill>
              <a:ln w="25400">
                <a:solidFill>
                  <a:schemeClr val="tx1"/>
                </a:solidFill>
                <a:round/>
                <a:headEnd/>
                <a:tailEnd/>
              </a:ln>
            </p:spPr>
            <p:txBody>
              <a:bodyPr wrap="none"/>
              <a:lstStyle/>
              <a:p>
                <a:endParaRPr lang="en-US"/>
              </a:p>
            </p:txBody>
          </p:sp>
          <p:sp>
            <p:nvSpPr>
              <p:cNvPr id="13" name="Line 10"/>
              <p:cNvSpPr>
                <a:spLocks noChangeShapeType="1"/>
              </p:cNvSpPr>
              <p:nvPr/>
            </p:nvSpPr>
            <p:spPr bwMode="auto">
              <a:xfrm>
                <a:off x="4189413" y="4414956"/>
                <a:ext cx="1189037" cy="0"/>
              </a:xfrm>
              <a:prstGeom prst="line">
                <a:avLst/>
              </a:prstGeom>
              <a:solidFill>
                <a:schemeClr val="bg2"/>
              </a:solidFill>
              <a:ln w="25400">
                <a:solidFill>
                  <a:schemeClr val="tx1"/>
                </a:solidFill>
                <a:round/>
                <a:headEnd/>
                <a:tailEnd/>
              </a:ln>
            </p:spPr>
            <p:txBody>
              <a:bodyPr wrap="none"/>
              <a:lstStyle/>
              <a:p>
                <a:endParaRPr lang="en-US"/>
              </a:p>
            </p:txBody>
          </p:sp>
          <p:sp>
            <p:nvSpPr>
              <p:cNvPr id="14" name="Line 10"/>
              <p:cNvSpPr>
                <a:spLocks noChangeShapeType="1"/>
              </p:cNvSpPr>
              <p:nvPr/>
            </p:nvSpPr>
            <p:spPr bwMode="auto">
              <a:xfrm>
                <a:off x="5684838" y="4414956"/>
                <a:ext cx="1189037" cy="0"/>
              </a:xfrm>
              <a:prstGeom prst="line">
                <a:avLst/>
              </a:prstGeom>
              <a:solidFill>
                <a:schemeClr val="bg2"/>
              </a:solidFill>
              <a:ln w="25400">
                <a:solidFill>
                  <a:schemeClr val="tx1"/>
                </a:solidFill>
                <a:round/>
                <a:headEnd/>
                <a:tailEnd/>
              </a:ln>
            </p:spPr>
            <p:txBody>
              <a:bodyPr wrap="none"/>
              <a:lstStyle/>
              <a:p>
                <a:endParaRPr lang="en-US"/>
              </a:p>
            </p:txBody>
          </p:sp>
          <p:sp>
            <p:nvSpPr>
              <p:cNvPr id="15" name="Line 10"/>
              <p:cNvSpPr>
                <a:spLocks noChangeShapeType="1"/>
              </p:cNvSpPr>
              <p:nvPr/>
            </p:nvSpPr>
            <p:spPr bwMode="auto">
              <a:xfrm>
                <a:off x="7370763" y="4414956"/>
                <a:ext cx="1189037" cy="0"/>
              </a:xfrm>
              <a:prstGeom prst="line">
                <a:avLst/>
              </a:prstGeom>
              <a:solidFill>
                <a:schemeClr val="bg2"/>
              </a:solidFill>
              <a:ln w="25400">
                <a:solidFill>
                  <a:schemeClr val="tx1"/>
                </a:solidFill>
                <a:round/>
                <a:headEnd/>
                <a:tailEnd/>
              </a:ln>
            </p:spPr>
            <p:txBody>
              <a:bodyPr wrap="none"/>
              <a:lstStyle/>
              <a:p>
                <a:endParaRPr lang="en-US"/>
              </a:p>
            </p:txBody>
          </p:sp>
        </p:grpSp>
        <p:sp>
          <p:nvSpPr>
            <p:cNvPr id="6" name="Rectangle 19"/>
            <p:cNvSpPr>
              <a:spLocks noChangeArrowheads="1"/>
            </p:cNvSpPr>
            <p:nvPr/>
          </p:nvSpPr>
          <p:spPr bwMode="auto">
            <a:xfrm>
              <a:off x="7077075" y="2019333"/>
              <a:ext cx="1451231" cy="311826"/>
            </a:xfrm>
            <a:prstGeom prst="rect">
              <a:avLst/>
            </a:prstGeom>
            <a:noFill/>
            <a:ln w="9525">
              <a:noFill/>
              <a:miter lim="800000"/>
              <a:headEnd/>
              <a:tailEnd/>
            </a:ln>
          </p:spPr>
          <p:txBody>
            <a:bodyPr wrap="none" lIns="0" tIns="0" rIns="0" bIns="0">
              <a:spAutoFit/>
            </a:bodyPr>
            <a:lstStyle/>
            <a:p>
              <a:r>
                <a:rPr lang="el-GR" sz="2200" dirty="0"/>
                <a:t>       Ιδίων      </a:t>
              </a:r>
              <a:endParaRPr lang="en-US" dirty="0"/>
            </a:p>
          </p:txBody>
        </p:sp>
        <p:sp>
          <p:nvSpPr>
            <p:cNvPr id="7" name="Rectangle 24"/>
            <p:cNvSpPr>
              <a:spLocks noChangeArrowheads="1"/>
            </p:cNvSpPr>
            <p:nvPr/>
          </p:nvSpPr>
          <p:spPr bwMode="auto">
            <a:xfrm>
              <a:off x="4305300" y="2384458"/>
              <a:ext cx="625171" cy="311826"/>
            </a:xfrm>
            <a:prstGeom prst="rect">
              <a:avLst/>
            </a:prstGeom>
            <a:noFill/>
            <a:ln w="9525">
              <a:noFill/>
              <a:miter lim="800000"/>
              <a:headEnd/>
              <a:tailEnd/>
            </a:ln>
          </p:spPr>
          <p:txBody>
            <a:bodyPr wrap="none" lIns="0" tIns="0" rIns="0" bIns="0">
              <a:spAutoFit/>
            </a:bodyPr>
            <a:lstStyle/>
            <a:p>
              <a:r>
                <a:rPr lang="el-GR" sz="2200" dirty="0"/>
                <a:t>Ποσό</a:t>
              </a:r>
              <a:endParaRPr lang="en-US" dirty="0"/>
            </a:p>
          </p:txBody>
        </p:sp>
        <p:sp>
          <p:nvSpPr>
            <p:cNvPr id="8" name="Rectangle 7"/>
            <p:cNvSpPr>
              <a:spLocks noChangeArrowheads="1"/>
            </p:cNvSpPr>
            <p:nvPr/>
          </p:nvSpPr>
          <p:spPr bwMode="auto">
            <a:xfrm>
              <a:off x="4189413" y="4438683"/>
              <a:ext cx="1069203" cy="311826"/>
            </a:xfrm>
            <a:prstGeom prst="rect">
              <a:avLst/>
            </a:prstGeom>
            <a:noFill/>
            <a:ln w="9525">
              <a:noFill/>
              <a:miter lim="800000"/>
              <a:headEnd/>
              <a:tailEnd/>
            </a:ln>
          </p:spPr>
          <p:txBody>
            <a:bodyPr wrap="none" lIns="0" tIns="0" rIns="0" bIns="0">
              <a:spAutoFit/>
            </a:bodyPr>
            <a:lstStyle/>
            <a:p>
              <a:r>
                <a:rPr lang="en-US" sz="2200" u="dbl" dirty="0"/>
                <a:t>$460</a:t>
              </a:r>
              <a:r>
                <a:rPr lang="el-GR" sz="2200" u="dbl" dirty="0"/>
                <a:t>.</a:t>
              </a:r>
              <a:r>
                <a:rPr lang="en-US" sz="2200" u="dbl" dirty="0"/>
                <a:t>000</a:t>
              </a:r>
              <a:endParaRPr lang="en-US" u="dbl" dirty="0"/>
            </a:p>
          </p:txBody>
        </p:sp>
        <p:sp>
          <p:nvSpPr>
            <p:cNvPr id="9" name="Rectangle 104"/>
            <p:cNvSpPr>
              <a:spLocks noChangeArrowheads="1"/>
            </p:cNvSpPr>
            <p:nvPr/>
          </p:nvSpPr>
          <p:spPr bwMode="auto">
            <a:xfrm>
              <a:off x="5683250" y="4438683"/>
              <a:ext cx="1054776" cy="311826"/>
            </a:xfrm>
            <a:prstGeom prst="rect">
              <a:avLst/>
            </a:prstGeom>
            <a:noFill/>
            <a:ln w="9525">
              <a:noFill/>
              <a:miter lim="800000"/>
              <a:headEnd/>
              <a:tailEnd/>
            </a:ln>
          </p:spPr>
          <p:txBody>
            <a:bodyPr wrap="none" lIns="0" tIns="0" rIns="0" bIns="0">
              <a:spAutoFit/>
            </a:bodyPr>
            <a:lstStyle/>
            <a:p>
              <a:r>
                <a:rPr lang="en-US" sz="2200" u="dbl" dirty="0"/>
                <a:t>$  32</a:t>
              </a:r>
              <a:r>
                <a:rPr lang="el-GR" sz="2200" u="dbl" dirty="0"/>
                <a:t>.</a:t>
              </a:r>
              <a:r>
                <a:rPr lang="en-US" sz="2200" u="dbl" dirty="0"/>
                <a:t>592</a:t>
              </a:r>
              <a:endParaRPr lang="en-US" u="dbl" dirty="0"/>
            </a:p>
          </p:txBody>
        </p:sp>
        <p:sp>
          <p:nvSpPr>
            <p:cNvPr id="10" name="Rectangle 40"/>
            <p:cNvSpPr>
              <a:spLocks noChangeArrowheads="1"/>
            </p:cNvSpPr>
            <p:nvPr/>
          </p:nvSpPr>
          <p:spPr bwMode="auto">
            <a:xfrm>
              <a:off x="5705475" y="2751171"/>
              <a:ext cx="1069203" cy="311826"/>
            </a:xfrm>
            <a:prstGeom prst="rect">
              <a:avLst/>
            </a:prstGeom>
            <a:noFill/>
            <a:ln w="9525">
              <a:noFill/>
              <a:miter lim="800000"/>
              <a:headEnd/>
              <a:tailEnd/>
            </a:ln>
          </p:spPr>
          <p:txBody>
            <a:bodyPr wrap="none" lIns="0" tIns="0" rIns="0" bIns="0">
              <a:spAutoFit/>
            </a:bodyPr>
            <a:lstStyle/>
            <a:p>
              <a:r>
                <a:rPr lang="en-US" sz="2200" dirty="0"/>
                <a:t>$203</a:t>
              </a:r>
              <a:r>
                <a:rPr lang="el-GR" sz="2200" dirty="0"/>
                <a:t>.</a:t>
              </a:r>
              <a:r>
                <a:rPr lang="en-US" sz="2200" dirty="0"/>
                <a:t>768</a:t>
              </a:r>
              <a:endParaRPr lang="en-US" dirty="0"/>
            </a:p>
          </p:txBody>
        </p:sp>
      </p:grpSp>
    </p:spTree>
    <p:extLst>
      <p:ext uri="{BB962C8B-B14F-4D97-AF65-F5344CB8AC3E}">
        <p14:creationId xmlns:p14="http://schemas.microsoft.com/office/powerpoint/2010/main" val="35078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Joel_Houston_Cengag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oel_Houston_Cengage" id="{1FD3203F-6651-4769-8442-559730167427}" vid="{2529F3FF-29BF-46FA-AC82-82619C8124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Joel_Houston_Cengage</Template>
  <TotalTime>1544</TotalTime>
  <Words>2402</Words>
  <Application>Microsoft Office PowerPoint</Application>
  <PresentationFormat>Προβολή στην οθόνη (4:3)</PresentationFormat>
  <Paragraphs>537</Paragraphs>
  <Slides>33</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33</vt:i4>
      </vt:variant>
    </vt:vector>
  </HeadingPairs>
  <TitlesOfParts>
    <vt:vector size="38" baseType="lpstr">
      <vt:lpstr>Arial</vt:lpstr>
      <vt:lpstr>Calibri</vt:lpstr>
      <vt:lpstr>Verdana</vt:lpstr>
      <vt:lpstr>Wingdings</vt:lpstr>
      <vt:lpstr>Joel_Houston_Cengage</vt:lpstr>
      <vt:lpstr>Χρηματοοικονομικές Καταστάσεις,Ταμειακό Πρόγραμμα και Φόροι</vt:lpstr>
      <vt:lpstr>Επισκόπηση</vt:lpstr>
      <vt:lpstr>Η Ετήσια Έκθεση</vt:lpstr>
      <vt:lpstr>Επισκόπηση της εταιρείας D’Leon Inc.</vt:lpstr>
      <vt:lpstr>Ισολογισμός: Ενεργητικό</vt:lpstr>
      <vt:lpstr>Ισολογισμός: Υποχρεώσεις και Ίδια Κεφάλαια</vt:lpstr>
      <vt:lpstr>Κατάσταση Αποτελεσμάτων Χρήσεως</vt:lpstr>
      <vt:lpstr>Λοιπά Στοιχεία</vt:lpstr>
      <vt:lpstr>Κατάσταση Μεταβολής Περιουσιακής Θέσης (2018)</vt:lpstr>
      <vt:lpstr>Κατάσταση Ταμειακών Ροών (2018)</vt:lpstr>
      <vt:lpstr>Κατάσταση Ταμειακών Ροών (συνέχεια) (2018)</vt:lpstr>
      <vt:lpstr>Η Χρηματοοικονομική Κατάσταση της D’Leon από τη Κατάσταση Ροής Μετρητών: Συμπεράσματα</vt:lpstr>
      <vt:lpstr>Καθαρό Κεφάλαιο Κίνησης έναντι Καθαρού Λειτουργικού Κεφαλαίου Κίνησης</vt:lpstr>
      <vt:lpstr>Η Περίπτωση της D’Leon</vt:lpstr>
      <vt:lpstr>Η Περίπτωση της D’Leon</vt:lpstr>
      <vt:lpstr>Αξιολόγηση της Επίδρασης της Επέκτασης στις Λειτουργίες</vt:lpstr>
      <vt:lpstr>Ποιά ήταν η Ελεύθερη Ταμειακή Ροή (FCF) για το 2018;</vt:lpstr>
      <vt:lpstr>Μέτρα Απόδοσης για την Αξιολόγηση των Διευθυντών</vt:lpstr>
      <vt:lpstr>Ποιά ήταν η MVA της D’Leon το 2018 και 2017?</vt:lpstr>
      <vt:lpstr>Ποιά είναι η σχέση μεταξύ EVA και MVA;</vt:lpstr>
      <vt:lpstr>Πληρώνει η D’Leon τους προμηθευτές της στην ώρα τους;  </vt:lpstr>
      <vt:lpstr>Η Περίπτωση της D’Leon</vt:lpstr>
      <vt:lpstr>Η Περίπτωση της D’Leon</vt:lpstr>
      <vt:lpstr>Πώς χρηματοδότησε την επέκτασή της η D’Leon</vt:lpstr>
      <vt:lpstr>Η Περίπτωση της D’Leon</vt:lpstr>
      <vt:lpstr>Η Περίπτωση της D’Leon</vt:lpstr>
      <vt:lpstr>Ομοσπονδιακό Φορολογικό Σύστημα</vt:lpstr>
      <vt:lpstr>Εταιρικοί και Προσωπικοί Φόροι</vt:lpstr>
      <vt:lpstr>Εταιρικοί και Προσωπικοί Φόροι</vt:lpstr>
      <vt:lpstr>Φορολογική Μεταχείριση διαφόρων Χρήσεων και Πηγών Κεφαλαίων</vt:lpstr>
      <vt:lpstr>Φορολογική Μεταχείριση διαφόρων Χρήσεων και Πηγών Κεφαλαίων</vt:lpstr>
      <vt:lpstr>Περισσότερα Φορολογικά Ζητήματα</vt:lpstr>
      <vt:lpstr>Τέλος Κεφαλαίου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Statements, Cash Flow, and Taxes</dc:title>
  <dc:creator>USER</dc:creator>
  <cp:lastModifiedBy>pc3</cp:lastModifiedBy>
  <cp:revision>108</cp:revision>
  <dcterms:modified xsi:type="dcterms:W3CDTF">2021-03-29T08:40:52Z</dcterms:modified>
</cp:coreProperties>
</file>