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7" r:id="rId20"/>
    <p:sldId id="278" r:id="rId21"/>
    <p:sldId id="274" r:id="rId22"/>
    <p:sldId id="275" r:id="rId23"/>
    <p:sldId id="27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34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EDD9255-09E9-4D55-A8CF-B089A9905F44}" type="datetimeFigureOut">
              <a:rPr lang="el-GR" smtClean="0"/>
              <a:t>17/3/2023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389C9D-308F-478F-8E69-985B12B3D5FB}"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2020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4EDD9255-09E9-4D55-A8CF-B089A9905F44}" type="datetimeFigureOut">
              <a:rPr lang="el-GR" smtClean="0"/>
              <a:t>17/3/2023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389C9D-308F-478F-8E69-985B12B3D5FB}" type="slidenum">
              <a:rPr lang="el-GR" smtClean="0"/>
              <a:t>‹#›</a:t>
            </a:fld>
            <a:endParaRPr lang="el-GR"/>
          </a:p>
        </p:txBody>
      </p:sp>
    </p:spTree>
    <p:extLst>
      <p:ext uri="{BB962C8B-B14F-4D97-AF65-F5344CB8AC3E}">
        <p14:creationId xmlns:p14="http://schemas.microsoft.com/office/powerpoint/2010/main" val="3793900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4EDD9255-09E9-4D55-A8CF-B089A9905F44}" type="datetimeFigureOut">
              <a:rPr lang="el-GR" smtClean="0"/>
              <a:t>17/3/2023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389C9D-308F-478F-8E69-985B12B3D5FB}" type="slidenum">
              <a:rPr lang="el-GR" smtClean="0"/>
              <a:t>‹#›</a:t>
            </a:fld>
            <a:endParaRPr lang="el-GR"/>
          </a:p>
        </p:txBody>
      </p:sp>
    </p:spTree>
    <p:extLst>
      <p:ext uri="{BB962C8B-B14F-4D97-AF65-F5344CB8AC3E}">
        <p14:creationId xmlns:p14="http://schemas.microsoft.com/office/powerpoint/2010/main" val="1177407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4EDD9255-09E9-4D55-A8CF-B089A9905F44}" type="datetimeFigureOut">
              <a:rPr lang="el-GR" smtClean="0"/>
              <a:t>17/3/2023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389C9D-308F-478F-8E69-985B12B3D5FB}" type="slidenum">
              <a:rPr lang="el-GR" smtClean="0"/>
              <a:t>‹#›</a:t>
            </a:fld>
            <a:endParaRPr lang="el-GR"/>
          </a:p>
        </p:txBody>
      </p:sp>
    </p:spTree>
    <p:extLst>
      <p:ext uri="{BB962C8B-B14F-4D97-AF65-F5344CB8AC3E}">
        <p14:creationId xmlns:p14="http://schemas.microsoft.com/office/powerpoint/2010/main" val="387282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4EDD9255-09E9-4D55-A8CF-B089A9905F44}" type="datetimeFigureOut">
              <a:rPr lang="el-GR" smtClean="0"/>
              <a:t>17/3/2023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389C9D-308F-478F-8E69-985B12B3D5FB}"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155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4EDD9255-09E9-4D55-A8CF-B089A9905F44}" type="datetimeFigureOut">
              <a:rPr lang="el-GR" smtClean="0"/>
              <a:t>17/3/2023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E389C9D-308F-478F-8E69-985B12B3D5FB}" type="slidenum">
              <a:rPr lang="el-GR" smtClean="0"/>
              <a:t>‹#›</a:t>
            </a:fld>
            <a:endParaRPr lang="el-GR"/>
          </a:p>
        </p:txBody>
      </p:sp>
    </p:spTree>
    <p:extLst>
      <p:ext uri="{BB962C8B-B14F-4D97-AF65-F5344CB8AC3E}">
        <p14:creationId xmlns:p14="http://schemas.microsoft.com/office/powerpoint/2010/main" val="2710834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097280" y="2582334"/>
            <a:ext cx="4937760" cy="33782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6217920" y="2582334"/>
            <a:ext cx="4937760" cy="33782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4EDD9255-09E9-4D55-A8CF-B089A9905F44}" type="datetimeFigureOut">
              <a:rPr lang="el-GR" smtClean="0"/>
              <a:t>17/3/2023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E389C9D-308F-478F-8E69-985B12B3D5FB}" type="slidenum">
              <a:rPr lang="el-GR" smtClean="0"/>
              <a:t>‹#›</a:t>
            </a:fld>
            <a:endParaRPr lang="el-GR"/>
          </a:p>
        </p:txBody>
      </p:sp>
    </p:spTree>
    <p:extLst>
      <p:ext uri="{BB962C8B-B14F-4D97-AF65-F5344CB8AC3E}">
        <p14:creationId xmlns:p14="http://schemas.microsoft.com/office/powerpoint/2010/main" val="490389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EDD9255-09E9-4D55-A8CF-B089A9905F44}" type="datetimeFigureOut">
              <a:rPr lang="el-GR" smtClean="0"/>
              <a:t>17/3/2023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E389C9D-308F-478F-8E69-985B12B3D5FB}" type="slidenum">
              <a:rPr lang="el-GR" smtClean="0"/>
              <a:t>‹#›</a:t>
            </a:fld>
            <a:endParaRPr lang="el-GR"/>
          </a:p>
        </p:txBody>
      </p:sp>
    </p:spTree>
    <p:extLst>
      <p:ext uri="{BB962C8B-B14F-4D97-AF65-F5344CB8AC3E}">
        <p14:creationId xmlns:p14="http://schemas.microsoft.com/office/powerpoint/2010/main" val="845294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EDD9255-09E9-4D55-A8CF-B089A9905F44}" type="datetimeFigureOut">
              <a:rPr lang="el-GR" smtClean="0"/>
              <a:t>17/3/2023</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3E389C9D-308F-478F-8E69-985B12B3D5FB}" type="slidenum">
              <a:rPr lang="el-GR" smtClean="0"/>
              <a:t>‹#›</a:t>
            </a:fld>
            <a:endParaRPr lang="el-GR"/>
          </a:p>
        </p:txBody>
      </p:sp>
    </p:spTree>
    <p:extLst>
      <p:ext uri="{BB962C8B-B14F-4D97-AF65-F5344CB8AC3E}">
        <p14:creationId xmlns:p14="http://schemas.microsoft.com/office/powerpoint/2010/main" val="4193710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EDD9255-09E9-4D55-A8CF-B089A9905F44}" type="datetimeFigureOut">
              <a:rPr lang="el-GR" smtClean="0"/>
              <a:t>17/3/2023</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E389C9D-308F-478F-8E69-985B12B3D5FB}" type="slidenum">
              <a:rPr lang="el-GR" smtClean="0"/>
              <a:t>‹#›</a:t>
            </a:fld>
            <a:endParaRPr lang="el-GR"/>
          </a:p>
        </p:txBody>
      </p:sp>
    </p:spTree>
    <p:extLst>
      <p:ext uri="{BB962C8B-B14F-4D97-AF65-F5344CB8AC3E}">
        <p14:creationId xmlns:p14="http://schemas.microsoft.com/office/powerpoint/2010/main" val="2945668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4EDD9255-09E9-4D55-A8CF-B089A9905F44}" type="datetimeFigureOut">
              <a:rPr lang="el-GR" smtClean="0"/>
              <a:t>17/3/2023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E389C9D-308F-478F-8E69-985B12B3D5FB}" type="slidenum">
              <a:rPr lang="el-GR" smtClean="0"/>
              <a:t>‹#›</a:t>
            </a:fld>
            <a:endParaRPr lang="el-GR"/>
          </a:p>
        </p:txBody>
      </p:sp>
    </p:spTree>
    <p:extLst>
      <p:ext uri="{BB962C8B-B14F-4D97-AF65-F5344CB8AC3E}">
        <p14:creationId xmlns:p14="http://schemas.microsoft.com/office/powerpoint/2010/main" val="1945306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EDD9255-09E9-4D55-A8CF-B089A9905F44}" type="datetimeFigureOut">
              <a:rPr lang="el-GR" smtClean="0"/>
              <a:t>17/3/2023</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E389C9D-308F-478F-8E69-985B12B3D5FB}"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472912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EAFC4F-8582-44A4-AA40-ED1F229E8B60}"/>
              </a:ext>
            </a:extLst>
          </p:cNvPr>
          <p:cNvSpPr>
            <a:spLocks noGrp="1"/>
          </p:cNvSpPr>
          <p:nvPr>
            <p:ph type="ctrTitle"/>
          </p:nvPr>
        </p:nvSpPr>
        <p:spPr/>
        <p:txBody>
          <a:bodyPr>
            <a:noAutofit/>
          </a:bodyPr>
          <a:lstStyle/>
          <a:p>
            <a:r>
              <a:rPr lang="el-GR" sz="5400" dirty="0"/>
              <a:t>Φάρμακα: Φαρμακολογία, Φυσιολογία δράσης, βασικοί ορισμοί</a:t>
            </a:r>
          </a:p>
        </p:txBody>
      </p:sp>
      <p:sp>
        <p:nvSpPr>
          <p:cNvPr id="3" name="Υπότιτλος 2">
            <a:extLst>
              <a:ext uri="{FF2B5EF4-FFF2-40B4-BE49-F238E27FC236}">
                <a16:creationId xmlns:a16="http://schemas.microsoft.com/office/drawing/2014/main" id="{11C775D2-9A0E-47AD-A2A9-C7BA1B7906AE}"/>
              </a:ext>
            </a:extLst>
          </p:cNvPr>
          <p:cNvSpPr>
            <a:spLocks noGrp="1"/>
          </p:cNvSpPr>
          <p:nvPr>
            <p:ph type="subTitle" idx="1"/>
          </p:nvPr>
        </p:nvSpPr>
        <p:spPr/>
        <p:txBody>
          <a:bodyPr/>
          <a:lstStyle/>
          <a:p>
            <a:r>
              <a:rPr lang="el-GR" dirty="0" err="1"/>
              <a:t>Καθηγητρια</a:t>
            </a:r>
            <a:r>
              <a:rPr lang="el-GR" dirty="0"/>
              <a:t> </a:t>
            </a:r>
            <a:r>
              <a:rPr lang="el-GR" dirty="0" err="1"/>
              <a:t>σοφια</a:t>
            </a:r>
            <a:r>
              <a:rPr lang="el-GR" dirty="0"/>
              <a:t> </a:t>
            </a:r>
            <a:r>
              <a:rPr lang="el-GR" dirty="0" err="1"/>
              <a:t>ζυγα</a:t>
            </a:r>
            <a:endParaRPr lang="el-GR" dirty="0"/>
          </a:p>
        </p:txBody>
      </p:sp>
    </p:spTree>
    <p:extLst>
      <p:ext uri="{BB962C8B-B14F-4D97-AF65-F5344CB8AC3E}">
        <p14:creationId xmlns:p14="http://schemas.microsoft.com/office/powerpoint/2010/main" val="736387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26EF97-1C19-45A3-9ABD-0C4482619F0E}"/>
              </a:ext>
            </a:extLst>
          </p:cNvPr>
          <p:cNvSpPr>
            <a:spLocks noGrp="1"/>
          </p:cNvSpPr>
          <p:nvPr>
            <p:ph type="title"/>
          </p:nvPr>
        </p:nvSpPr>
        <p:spPr/>
        <p:txBody>
          <a:bodyPr/>
          <a:lstStyle/>
          <a:p>
            <a:r>
              <a:rPr lang="el-GR" dirty="0"/>
              <a:t>Φυσιολογία της Δράσης των Φαρμάκων</a:t>
            </a:r>
          </a:p>
        </p:txBody>
      </p:sp>
      <p:sp>
        <p:nvSpPr>
          <p:cNvPr id="3" name="Θέση περιεχομένου 2">
            <a:extLst>
              <a:ext uri="{FF2B5EF4-FFF2-40B4-BE49-F238E27FC236}">
                <a16:creationId xmlns:a16="http://schemas.microsoft.com/office/drawing/2014/main" id="{53CDC549-2BC0-4A35-8AAA-6554EFC8E1D9}"/>
              </a:ext>
            </a:extLst>
          </p:cNvPr>
          <p:cNvSpPr>
            <a:spLocks noGrp="1"/>
          </p:cNvSpPr>
          <p:nvPr>
            <p:ph idx="1"/>
          </p:nvPr>
        </p:nvSpPr>
        <p:spPr/>
        <p:txBody>
          <a:bodyPr>
            <a:normAutofit/>
          </a:bodyPr>
          <a:lstStyle/>
          <a:p>
            <a:r>
              <a:rPr lang="el-GR" dirty="0"/>
              <a:t>Είναι σημαντικό να επισημανθεί πού και υπό ποια μορφή το φάρμακο αποβάλλεται, ξεκινώ -</a:t>
            </a:r>
            <a:br>
              <a:rPr lang="el-GR" dirty="0"/>
            </a:br>
            <a:r>
              <a:rPr lang="el-GR" dirty="0"/>
              <a:t>ν τας από αυτό που αποκαλείται φαρμακευτική και ανεπιθύμητη ενέργεια ενός φαρμάκου.</a:t>
            </a:r>
            <a:br>
              <a:rPr lang="el-GR" dirty="0"/>
            </a:br>
            <a:r>
              <a:rPr lang="el-GR" dirty="0"/>
              <a:t>Η </a:t>
            </a:r>
            <a:r>
              <a:rPr lang="el-GR" b="1" dirty="0">
                <a:solidFill>
                  <a:schemeClr val="accent2"/>
                </a:solidFill>
              </a:rPr>
              <a:t>φαρμακευτική δράση</a:t>
            </a:r>
            <a:r>
              <a:rPr lang="el-GR" dirty="0"/>
              <a:t> είναι η επίτευξη του αναμενόμενου αποτελέσματος από τη χορήγηση του συγκεκριμένου φαρμάκου. </a:t>
            </a:r>
          </a:p>
          <a:p>
            <a:r>
              <a:rPr lang="el-GR" dirty="0"/>
              <a:t>Η </a:t>
            </a:r>
            <a:r>
              <a:rPr lang="el-GR" b="1" dirty="0">
                <a:solidFill>
                  <a:schemeClr val="accent2"/>
                </a:solidFill>
              </a:rPr>
              <a:t>ανεπιθύμητη ενέργεια </a:t>
            </a:r>
            <a:r>
              <a:rPr lang="el-GR" dirty="0"/>
              <a:t>είναι μια επίδραση του φαρμάκου, η οποία δεν είναι επιθυμητή. Για παράδειγμα, η φαρμακευτική δράση της μορφίνης είναι να σταματήσει τον πόνο και να προκαλέσει υπνηλία στον ασθενή, ενώ η ανεπιθύμητη ενέργειά της είναι η πρόκληση απώλειας της όρεξης και η δυσκοιλιότητα. </a:t>
            </a:r>
          </a:p>
        </p:txBody>
      </p:sp>
    </p:spTree>
    <p:extLst>
      <p:ext uri="{BB962C8B-B14F-4D97-AF65-F5344CB8AC3E}">
        <p14:creationId xmlns:p14="http://schemas.microsoft.com/office/powerpoint/2010/main" val="1857137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031B12-11B5-468B-93C8-3348590216D3}"/>
              </a:ext>
            </a:extLst>
          </p:cNvPr>
          <p:cNvSpPr>
            <a:spLocks noGrp="1"/>
          </p:cNvSpPr>
          <p:nvPr>
            <p:ph type="title"/>
          </p:nvPr>
        </p:nvSpPr>
        <p:spPr/>
        <p:txBody>
          <a:bodyPr/>
          <a:lstStyle/>
          <a:p>
            <a:r>
              <a:rPr lang="el-GR" dirty="0"/>
              <a:t>Φυσιολογία της Δράσης των Φαρμάκων</a:t>
            </a:r>
          </a:p>
        </p:txBody>
      </p:sp>
      <p:sp>
        <p:nvSpPr>
          <p:cNvPr id="3" name="Θέση περιεχομένου 2">
            <a:extLst>
              <a:ext uri="{FF2B5EF4-FFF2-40B4-BE49-F238E27FC236}">
                <a16:creationId xmlns:a16="http://schemas.microsoft.com/office/drawing/2014/main" id="{AE3578BE-E22B-4EE5-AACC-2440C74BBB12}"/>
              </a:ext>
            </a:extLst>
          </p:cNvPr>
          <p:cNvSpPr>
            <a:spLocks noGrp="1"/>
          </p:cNvSpPr>
          <p:nvPr>
            <p:ph idx="1"/>
          </p:nvPr>
        </p:nvSpPr>
        <p:spPr/>
        <p:txBody>
          <a:bodyPr>
            <a:normAutofit/>
          </a:bodyPr>
          <a:lstStyle/>
          <a:p>
            <a:r>
              <a:rPr lang="el-GR" dirty="0"/>
              <a:t>Υπάρχουν κάποια φάρμακα, τα οποία όταν χορηγούνται για κάποιο χρονικό διάστημα σε θεραπευτικές δόσεις, τείνουν να συσσωρεύονται στον οργανισμό με αποτέλεσμα κάποια στιγμή αργότερα να παρατηρηθούν σημεία αυξημένης επίδρασης στον οργανισμό, αν και τα σημεία αυτά δε θα μπορούσαν να χαρακτηριστούν ακριβώς τοξικά.</a:t>
            </a:r>
          </a:p>
          <a:p>
            <a:r>
              <a:rPr lang="el-GR" dirty="0"/>
              <a:t>Αυτό ονομάζεται </a:t>
            </a:r>
            <a:r>
              <a:rPr lang="el-GR" b="1" dirty="0">
                <a:solidFill>
                  <a:schemeClr val="accent2"/>
                </a:solidFill>
              </a:rPr>
              <a:t>άθροιση του φαρμάκου </a:t>
            </a:r>
            <a:r>
              <a:rPr lang="el-GR" dirty="0"/>
              <a:t>που συνοδεύεται από την ατελή αποβολή των προηγούμενων δόσεων. Αυτή η αθροιστική δράση μπορεί να συμβεί μόνο με φάρμακα που αποβάλλονται αργά, όπως η δακτυλίτιδα, και ενδέχεται να προκαλέσει τοξικά συμπτώματα. Άλλα φάρμακα, κυρίως τα μέταλλα, τείνουν να συσσωρεύονται στον οργανισμό επειδή εναποτίθενται σε διάφορα όργανα του σώματος.</a:t>
            </a:r>
          </a:p>
          <a:p>
            <a:r>
              <a:rPr lang="el-GR" dirty="0"/>
              <a:t>Τέτοια φάρμακα δεν προκαλούν τη λεγόμενη αθροιστική δράση, αλλά εάν ταυτόχρονα λαμβάνεται σημαντική ποσότητα άλλου φαρμάκου το οποίο λειτουργεί ως διαλύτης τους, αρκετά μεγάλες ποσότητες των εναποτιθέμενων μετάλλων μπορεί να απελευθερωθούν και</a:t>
            </a:r>
            <a:br>
              <a:rPr lang="el-GR" dirty="0"/>
            </a:br>
            <a:r>
              <a:rPr lang="el-GR" dirty="0"/>
              <a:t>να προκαλέσουν έντονα συμπτώματα.</a:t>
            </a:r>
          </a:p>
        </p:txBody>
      </p:sp>
    </p:spTree>
    <p:extLst>
      <p:ext uri="{BB962C8B-B14F-4D97-AF65-F5344CB8AC3E}">
        <p14:creationId xmlns:p14="http://schemas.microsoft.com/office/powerpoint/2010/main" val="452019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215AE2-B3A8-486F-A03D-EBECE095D459}"/>
              </a:ext>
            </a:extLst>
          </p:cNvPr>
          <p:cNvSpPr>
            <a:spLocks noGrp="1"/>
          </p:cNvSpPr>
          <p:nvPr>
            <p:ph type="title"/>
          </p:nvPr>
        </p:nvSpPr>
        <p:spPr/>
        <p:txBody>
          <a:bodyPr/>
          <a:lstStyle/>
          <a:p>
            <a:r>
              <a:rPr lang="el-GR" dirty="0"/>
              <a:t>Φυσιολογία της Δράσης των Φαρμάκων</a:t>
            </a:r>
          </a:p>
        </p:txBody>
      </p:sp>
      <p:sp>
        <p:nvSpPr>
          <p:cNvPr id="3" name="Θέση περιεχομένου 2">
            <a:extLst>
              <a:ext uri="{FF2B5EF4-FFF2-40B4-BE49-F238E27FC236}">
                <a16:creationId xmlns:a16="http://schemas.microsoft.com/office/drawing/2014/main" id="{E81D1944-6B39-4FD6-BB00-4E49F8A08A89}"/>
              </a:ext>
            </a:extLst>
          </p:cNvPr>
          <p:cNvSpPr>
            <a:spLocks noGrp="1"/>
          </p:cNvSpPr>
          <p:nvPr>
            <p:ph idx="1"/>
          </p:nvPr>
        </p:nvSpPr>
        <p:spPr>
          <a:xfrm>
            <a:off x="1097279" y="1845734"/>
            <a:ext cx="10496409" cy="4023360"/>
          </a:xfrm>
        </p:spPr>
        <p:txBody>
          <a:bodyPr>
            <a:normAutofit lnSpcReduction="10000"/>
          </a:bodyPr>
          <a:lstStyle/>
          <a:p>
            <a:r>
              <a:rPr lang="el-GR" dirty="0"/>
              <a:t>Η ποσότητα ενός φαρμάκου που μπορεί να προκαλέσει σαφή συμπτώματα ή σημεία, ποικίλλει όχι μόνο ανάλογα με τη διαλυτότητα του φαρμάκου και τον τρόπο χορήγησής του αλλά και με το άτομο που θα το λάβει, καθώς επίσης τη σωματική διάπλαση και την ηλικία του συγκριτικά με άτομα των ίδιων χαρακτηριστικών. Αυτή η κατάσταση ονομάζεται </a:t>
            </a:r>
            <a:r>
              <a:rPr lang="el-GR" b="1" dirty="0">
                <a:solidFill>
                  <a:schemeClr val="accent2"/>
                </a:solidFill>
              </a:rPr>
              <a:t>ιδιοσυγκρασία</a:t>
            </a:r>
            <a:r>
              <a:rPr lang="el-GR" dirty="0"/>
              <a:t>, η οποία αναγνωρίζεται ως η αυξημένη ευαισθησία ενός ατόμου σε ένα συγκεκριμένο φάρμακο.</a:t>
            </a:r>
          </a:p>
          <a:p>
            <a:r>
              <a:rPr lang="el-GR" u="sng" dirty="0">
                <a:solidFill>
                  <a:schemeClr val="accent2"/>
                </a:solidFill>
              </a:rPr>
              <a:t>Άλλοι παράγοντες που τροποποιούν τη δράση</a:t>
            </a:r>
            <a:r>
              <a:rPr lang="el-GR" dirty="0"/>
              <a:t> της χορηγούμενης δόσης είναι: το κλίμα, η θερμοκρασία του σώματος, η χημική σύσταση του περιεχομένου του στομάχου, η από του στόματος χορήγηση του φαρμάκου καθώς και η ανοχή στα φάρμακα. </a:t>
            </a:r>
          </a:p>
          <a:p>
            <a:r>
              <a:rPr lang="el-GR" b="1" dirty="0">
                <a:solidFill>
                  <a:schemeClr val="accent2"/>
                </a:solidFill>
              </a:rPr>
              <a:t>Η ανοχή ή αντοχή σε ένα συγκεκριμένο φάρμακο ή κατηγορία φαρμάκων </a:t>
            </a:r>
            <a:r>
              <a:rPr lang="el-GR" dirty="0"/>
              <a:t>χαρακτηρίζεται από το γεγονός ότι μετά από τη χορήγηση της ίδιας δόσης φαρμάκου κατ' επανάληψη, μειώνεται η φαρμακευτική δράση του φαρμάκου και χρειάζεται μεγαλύτερη δόση για να επιτευχθεί το επιθυμητό θεραπευτικό αποτέλεσμα. Για παράδειγμα, η αναλγητική ενέργεια της μορφίνης μειώνεται μετά από επανειλημμένη χρήση. Η ανοχή μπορεί να είναι εγγενές ή εξατομικευμένο χαρακτηριστικό ορισμένων ατόμων.</a:t>
            </a:r>
          </a:p>
          <a:p>
            <a:endParaRPr lang="el-GR" dirty="0"/>
          </a:p>
        </p:txBody>
      </p:sp>
    </p:spTree>
    <p:extLst>
      <p:ext uri="{BB962C8B-B14F-4D97-AF65-F5344CB8AC3E}">
        <p14:creationId xmlns:p14="http://schemas.microsoft.com/office/powerpoint/2010/main" val="2564114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355FC2-C8DF-4F5B-AD00-E61B1DBE120D}"/>
              </a:ext>
            </a:extLst>
          </p:cNvPr>
          <p:cNvSpPr>
            <a:spLocks noGrp="1"/>
          </p:cNvSpPr>
          <p:nvPr>
            <p:ph type="title"/>
          </p:nvPr>
        </p:nvSpPr>
        <p:spPr/>
        <p:txBody>
          <a:bodyPr/>
          <a:lstStyle/>
          <a:p>
            <a:r>
              <a:rPr lang="el-GR" dirty="0"/>
              <a:t>Περιοχές Δράσης των Φαρμάκων</a:t>
            </a:r>
          </a:p>
        </p:txBody>
      </p:sp>
      <p:sp>
        <p:nvSpPr>
          <p:cNvPr id="3" name="Θέση περιεχομένου 2">
            <a:extLst>
              <a:ext uri="{FF2B5EF4-FFF2-40B4-BE49-F238E27FC236}">
                <a16:creationId xmlns:a16="http://schemas.microsoft.com/office/drawing/2014/main" id="{674667D1-3A9E-4C08-AFF7-24C050FD0BFE}"/>
              </a:ext>
            </a:extLst>
          </p:cNvPr>
          <p:cNvSpPr>
            <a:spLocks noGrp="1"/>
          </p:cNvSpPr>
          <p:nvPr>
            <p:ph idx="1"/>
          </p:nvPr>
        </p:nvSpPr>
        <p:spPr>
          <a:xfrm>
            <a:off x="982133" y="1845734"/>
            <a:ext cx="10173547" cy="4023360"/>
          </a:xfrm>
        </p:spPr>
        <p:txBody>
          <a:bodyPr>
            <a:normAutofit fontScale="92500" lnSpcReduction="10000"/>
          </a:bodyPr>
          <a:lstStyle/>
          <a:p>
            <a:r>
              <a:rPr lang="el-GR" b="1" u="sng" dirty="0">
                <a:solidFill>
                  <a:schemeClr val="accent2"/>
                </a:solidFill>
              </a:rPr>
              <a:t>1. Αναστολή του ενζύμου: </a:t>
            </a:r>
            <a:r>
              <a:rPr lang="el-GR" dirty="0"/>
              <a:t>Τα φάρμακα δρουν μέσα στο κύτταρο μετατρέποντας τις φυσιολογικές βιοχημικές αντιδράσεις. Η αναστολή του ενζύμου για αυτές τις αντιδράσεις μπορεί να είναι αναστρέψιμη ή μη αναστρέψιμη και ανταγωνιστική ή μη ανταγωνιστική. Επίσης, μπορούν να χρησιμοποιηθούν </a:t>
            </a:r>
            <a:r>
              <a:rPr lang="el-GR" dirty="0" err="1"/>
              <a:t>αντιμεταβολίτες</a:t>
            </a:r>
            <a:r>
              <a:rPr lang="el-GR" dirty="0"/>
              <a:t>, οι οποίοι μιμούνται τους φυσικούς </a:t>
            </a:r>
            <a:r>
              <a:rPr lang="el-GR" dirty="0" err="1"/>
              <a:t>μεταβολίτες</a:t>
            </a:r>
            <a:r>
              <a:rPr lang="el-GR" dirty="0"/>
              <a:t> ενώ οι γονιδιακές λειτουργίες μπορεί να καταστραφούν.</a:t>
            </a:r>
          </a:p>
          <a:p>
            <a:pPr marL="0" indent="0">
              <a:buNone/>
            </a:pPr>
            <a:r>
              <a:rPr lang="el-GR" b="1" u="sng" dirty="0">
                <a:solidFill>
                  <a:schemeClr val="accent2"/>
                </a:solidFill>
              </a:rPr>
              <a:t>2. Αλληλεπίδραση φαρμάκου-υποδοχέα: </a:t>
            </a:r>
            <a:r>
              <a:rPr lang="el-GR" dirty="0"/>
              <a:t>Τα φάρμακα δρουν στην κυτταρική μεμβράνη με</a:t>
            </a:r>
            <a:br>
              <a:rPr lang="el-GR" dirty="0"/>
            </a:br>
            <a:r>
              <a:rPr lang="el-GR" dirty="0"/>
              <a:t>φυσικές ή / και χημικές αλληλεπιδράσεις. Αυτό γίνεται συνήθως μέσω μιας ειδικής περιοχής του</a:t>
            </a:r>
            <a:br>
              <a:rPr lang="el-GR" dirty="0"/>
            </a:br>
            <a:r>
              <a:rPr lang="el-GR" dirty="0"/>
              <a:t>υποδοχέα του φαρμάκου που είναι γνωστό ότι βρίσκεται πάνω στη μεμβράνη. Ο υποδοχέας είναι το ειδικό χημικό συστατικό των κυττάρων με το οποίο ένα φάρμακο </a:t>
            </a:r>
            <a:r>
              <a:rPr lang="el-GR" dirty="0" err="1"/>
              <a:t>αλληλεπιδρά</a:t>
            </a:r>
            <a:r>
              <a:rPr lang="el-GR" dirty="0"/>
              <a:t> για να </a:t>
            </a:r>
            <a:r>
              <a:rPr lang="el-GR" dirty="0" err="1"/>
              <a:t>παράξει</a:t>
            </a:r>
            <a:r>
              <a:rPr lang="el-GR" dirty="0"/>
              <a:t> φαρμακολογικά αποτελέσματα.</a:t>
            </a:r>
          </a:p>
          <a:p>
            <a:pPr marL="0" indent="0">
              <a:buNone/>
            </a:pPr>
            <a:r>
              <a:rPr lang="el-GR" b="1" u="sng" dirty="0">
                <a:solidFill>
                  <a:schemeClr val="accent2"/>
                </a:solidFill>
              </a:rPr>
              <a:t>3. Μη συγκεκριμένες αλληλεπιδράσεις: </a:t>
            </a:r>
            <a:r>
              <a:rPr lang="el-GR" dirty="0"/>
              <a:t>Τα φάρμακα δρουν είτε μέσα είτε έξω από τα κύτταρα. Περιοχές δράσης αποτελούν η επιφάνεια του δέρματος και ο γαστρεντερικός σωλήνας. Επομένως, τα φάρμακα δρουν και έξω από το κύτταρο μέσω χημικών αλληλεπιδράσεων και ένα παράδειγμα αποτελεί η εξουδετέρωση του γαστρικού οξέος με </a:t>
            </a:r>
            <a:r>
              <a:rPr lang="el-GR" dirty="0" err="1"/>
              <a:t>αντιόξινα</a:t>
            </a:r>
            <a:r>
              <a:rPr lang="el-GR" dirty="0"/>
              <a:t>.</a:t>
            </a:r>
          </a:p>
        </p:txBody>
      </p:sp>
    </p:spTree>
    <p:extLst>
      <p:ext uri="{BB962C8B-B14F-4D97-AF65-F5344CB8AC3E}">
        <p14:creationId xmlns:p14="http://schemas.microsoft.com/office/powerpoint/2010/main" val="1403832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1DAE72-B63D-44A5-9825-6198B1C308AD}"/>
              </a:ext>
            </a:extLst>
          </p:cNvPr>
          <p:cNvSpPr>
            <a:spLocks noGrp="1"/>
          </p:cNvSpPr>
          <p:nvPr>
            <p:ph type="title"/>
          </p:nvPr>
        </p:nvSpPr>
        <p:spPr/>
        <p:txBody>
          <a:bodyPr/>
          <a:lstStyle/>
          <a:p>
            <a:r>
              <a:rPr lang="el-GR" dirty="0"/>
              <a:t>Ανεπιθύμητες Ενέργειες των Φαρμάκων</a:t>
            </a:r>
          </a:p>
        </p:txBody>
      </p:sp>
      <p:sp>
        <p:nvSpPr>
          <p:cNvPr id="3" name="Θέση περιεχομένου 2">
            <a:extLst>
              <a:ext uri="{FF2B5EF4-FFF2-40B4-BE49-F238E27FC236}">
                <a16:creationId xmlns:a16="http://schemas.microsoft.com/office/drawing/2014/main" id="{6CAEBE7E-43F8-40FD-ACF2-C17A5DA22D94}"/>
              </a:ext>
            </a:extLst>
          </p:cNvPr>
          <p:cNvSpPr>
            <a:spLocks noGrp="1"/>
          </p:cNvSpPr>
          <p:nvPr>
            <p:ph idx="1"/>
          </p:nvPr>
        </p:nvSpPr>
        <p:spPr>
          <a:xfrm>
            <a:off x="736036" y="1737359"/>
            <a:ext cx="10722186" cy="4494108"/>
          </a:xfrm>
        </p:spPr>
        <p:txBody>
          <a:bodyPr>
            <a:normAutofit fontScale="92500" lnSpcReduction="20000"/>
          </a:bodyPr>
          <a:lstStyle/>
          <a:p>
            <a:r>
              <a:rPr lang="el-GR" dirty="0"/>
              <a:t>Όλα τα φάρμακα είναι εξ ορισμού χημικές ουσίες τόσο αυτά που παράγονται στο εργαστήριο από τις φαρμακοβιομηχανίες όσο και τα «αθώα» εκχυλίσματα φυτών, λουλουδιών, ριζών που πωλούνται στα καταστήματα βιολογικών ή εναλλακτικών προϊόντων. Από την ασπιρίνη και την πενικιλίνη μέχρι την </a:t>
            </a:r>
            <a:r>
              <a:rPr lang="el-GR" dirty="0" err="1"/>
              <a:t>εχινάκεια</a:t>
            </a:r>
            <a:r>
              <a:rPr lang="el-GR" dirty="0"/>
              <a:t> και την </a:t>
            </a:r>
            <a:r>
              <a:rPr lang="el-GR" dirty="0" err="1"/>
              <a:t>άρνικα</a:t>
            </a:r>
            <a:r>
              <a:rPr lang="el-GR" dirty="0"/>
              <a:t>, όλα έχουν στη βάση τους κάποια χημική ουσία. Αυτή η χημική ουσία είναι εξ ορισμού ξένη προς τον οργανισμό. Η δράση της σε κάποιο σημείο του οργανισμού (κύτταρο, όργανο) είναι αυτή που φέρνει το επιθυμητό θεραπευτικό αποτέλεσμα και μάλιστα, η δράση της χημικής ουσίας εξαρτάται από τη δόση της. </a:t>
            </a:r>
          </a:p>
          <a:p>
            <a:r>
              <a:rPr lang="el-GR" dirty="0"/>
              <a:t>Πολύ χαμηλή δόση δε φέρνει αποτέλεσμα, ενώ αντίθετα πολύ υψηλή δόση φέρνει </a:t>
            </a:r>
            <a:r>
              <a:rPr lang="el-GR" b="1" u="sng" dirty="0">
                <a:solidFill>
                  <a:schemeClr val="accent2"/>
                </a:solidFill>
              </a:rPr>
              <a:t>ανεπιθύμητες ενέργειες (παρενέργειες</a:t>
            </a:r>
            <a:r>
              <a:rPr lang="el-GR" dirty="0"/>
              <a:t>). Σε μερικά ευαίσθητα άτομα μπορεί να εμφανιστεί με την πρώτη κιόλας δόση της χημικής ουσίας ή του φαρμάκου, αλλεργία. Επίσης, μερικά φάρμακα που χορηγούνται χρονίως, είναι πολύ πιθανόν να προκαλέσουν παρενέργειες όχι μόνο στην αρχή της θεραπείας αλλά και μετά από ένα μακρό διάστημα χορήγησης.</a:t>
            </a:r>
            <a:br>
              <a:rPr lang="el-GR" dirty="0"/>
            </a:br>
            <a:endParaRPr lang="el-GR" dirty="0"/>
          </a:p>
          <a:p>
            <a:pPr marL="0" indent="0">
              <a:buNone/>
            </a:pPr>
            <a:r>
              <a:rPr lang="el-GR" dirty="0"/>
              <a:t>Αυτές μπορεί να είναι τριών ειδών:</a:t>
            </a:r>
          </a:p>
          <a:p>
            <a:pPr>
              <a:buFont typeface="Wingdings" panose="05000000000000000000" pitchFamily="2" charset="2"/>
              <a:buChar char="§"/>
            </a:pPr>
            <a:r>
              <a:rPr lang="el-GR" b="1" dirty="0"/>
              <a:t>Οξείες</a:t>
            </a:r>
            <a:r>
              <a:rPr lang="el-GR" dirty="0"/>
              <a:t> (εμφανίζονται από την έναρξη της αγωγής έως και λίγες ώρες μετά).</a:t>
            </a:r>
          </a:p>
          <a:p>
            <a:pPr>
              <a:buFont typeface="Wingdings" panose="05000000000000000000" pitchFamily="2" charset="2"/>
              <a:buChar char="§"/>
            </a:pPr>
            <a:r>
              <a:rPr lang="el-GR" b="1" dirty="0"/>
              <a:t>Βραχυπρόθεσμες</a:t>
            </a:r>
            <a:r>
              <a:rPr lang="el-GR" dirty="0"/>
              <a:t> (εμφανίζονται μετά από λίγες εβδομάδες έως και μήνες).</a:t>
            </a:r>
          </a:p>
          <a:p>
            <a:pPr>
              <a:buFont typeface="Wingdings" panose="05000000000000000000" pitchFamily="2" charset="2"/>
              <a:buChar char="§"/>
            </a:pPr>
            <a:r>
              <a:rPr lang="el-GR" b="1" dirty="0"/>
              <a:t>Μακροπρόθεσμες</a:t>
            </a:r>
            <a:r>
              <a:rPr lang="el-GR" dirty="0"/>
              <a:t> (εμφανίζονται μετά από μήνες έως και χρόνια)</a:t>
            </a:r>
          </a:p>
          <a:p>
            <a:endParaRPr lang="el-GR" dirty="0"/>
          </a:p>
        </p:txBody>
      </p:sp>
    </p:spTree>
    <p:extLst>
      <p:ext uri="{BB962C8B-B14F-4D97-AF65-F5344CB8AC3E}">
        <p14:creationId xmlns:p14="http://schemas.microsoft.com/office/powerpoint/2010/main" val="2638371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F1418E-91A6-4D31-952C-CC768DFA6824}"/>
              </a:ext>
            </a:extLst>
          </p:cNvPr>
          <p:cNvSpPr>
            <a:spLocks noGrp="1"/>
          </p:cNvSpPr>
          <p:nvPr>
            <p:ph type="title"/>
          </p:nvPr>
        </p:nvSpPr>
        <p:spPr/>
        <p:txBody>
          <a:bodyPr/>
          <a:lstStyle/>
          <a:p>
            <a:r>
              <a:rPr lang="el-GR" dirty="0"/>
              <a:t>Αλληλεπιδράσεις των Φαρμάκων</a:t>
            </a:r>
          </a:p>
        </p:txBody>
      </p:sp>
      <p:sp>
        <p:nvSpPr>
          <p:cNvPr id="3" name="Θέση περιεχομένου 2">
            <a:extLst>
              <a:ext uri="{FF2B5EF4-FFF2-40B4-BE49-F238E27FC236}">
                <a16:creationId xmlns:a16="http://schemas.microsoft.com/office/drawing/2014/main" id="{FAE41B4E-C196-47AD-8934-6E9882D61F72}"/>
              </a:ext>
            </a:extLst>
          </p:cNvPr>
          <p:cNvSpPr>
            <a:spLocks noGrp="1"/>
          </p:cNvSpPr>
          <p:nvPr>
            <p:ph idx="1"/>
          </p:nvPr>
        </p:nvSpPr>
        <p:spPr/>
        <p:txBody>
          <a:bodyPr/>
          <a:lstStyle/>
          <a:p>
            <a:r>
              <a:rPr lang="el-GR" dirty="0"/>
              <a:t>Η ταυτόχρονη λήψη δύο ή περισσοτέρων φαρμάκων μπορεί να οδηγήσει στην εμφάνιση κάποιας μεταξύ τους αλληλεπίδρασης που μπορεί να έχει σαν συνέπεια τη μείωση ή την αύξηση της δράσης ενός απ’ αυτά. </a:t>
            </a:r>
          </a:p>
          <a:p>
            <a:r>
              <a:rPr lang="el-GR" dirty="0"/>
              <a:t>Οι αλληλεπιδράσεις ανήκουν σε δύο κατηγορίες:</a:t>
            </a:r>
            <a:br>
              <a:rPr lang="el-GR" dirty="0"/>
            </a:br>
            <a:r>
              <a:rPr lang="el-GR" dirty="0"/>
              <a:t>■ Εκείνες που επηρεάζουν την παροχή της ποσότητας του φαρμάκου στο σημείο δράσης</a:t>
            </a:r>
            <a:br>
              <a:rPr lang="el-GR" dirty="0"/>
            </a:br>
            <a:r>
              <a:rPr lang="el-GR" dirty="0"/>
              <a:t>του στον οργανισμό (</a:t>
            </a:r>
            <a:r>
              <a:rPr lang="el-GR" dirty="0" err="1"/>
              <a:t>φαρμακοκινητικές</a:t>
            </a:r>
            <a:r>
              <a:rPr lang="el-GR" dirty="0"/>
              <a:t>).</a:t>
            </a:r>
            <a:br>
              <a:rPr lang="el-GR" dirty="0"/>
            </a:br>
            <a:r>
              <a:rPr lang="el-GR" dirty="0"/>
              <a:t>■ Εκείνες που αλλάζουν την ανταπόκριση του οργανισμού (φαρμακοδυναμικές).</a:t>
            </a:r>
          </a:p>
        </p:txBody>
      </p:sp>
    </p:spTree>
    <p:extLst>
      <p:ext uri="{BB962C8B-B14F-4D97-AF65-F5344CB8AC3E}">
        <p14:creationId xmlns:p14="http://schemas.microsoft.com/office/powerpoint/2010/main" val="1865643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8CBCAA-3ED4-44B7-B1FF-3AF7E9831633}"/>
              </a:ext>
            </a:extLst>
          </p:cNvPr>
          <p:cNvSpPr>
            <a:spLocks noGrp="1"/>
          </p:cNvSpPr>
          <p:nvPr>
            <p:ph type="title"/>
          </p:nvPr>
        </p:nvSpPr>
        <p:spPr/>
        <p:txBody>
          <a:bodyPr/>
          <a:lstStyle/>
          <a:p>
            <a:r>
              <a:rPr lang="el-GR" dirty="0"/>
              <a:t>Παραδείγματα αλληλεπίδρασης φαρμάκων</a:t>
            </a:r>
          </a:p>
        </p:txBody>
      </p:sp>
      <p:sp>
        <p:nvSpPr>
          <p:cNvPr id="3" name="Θέση περιεχομένου 2">
            <a:extLst>
              <a:ext uri="{FF2B5EF4-FFF2-40B4-BE49-F238E27FC236}">
                <a16:creationId xmlns:a16="http://schemas.microsoft.com/office/drawing/2014/main" id="{A4C25FA1-AAFA-405E-9FBF-66A197E674EB}"/>
              </a:ext>
            </a:extLst>
          </p:cNvPr>
          <p:cNvSpPr>
            <a:spLocks noGrp="1"/>
          </p:cNvSpPr>
          <p:nvPr>
            <p:ph idx="1"/>
          </p:nvPr>
        </p:nvSpPr>
        <p:spPr/>
        <p:txBody>
          <a:bodyPr>
            <a:normAutofit/>
          </a:bodyPr>
          <a:lstStyle/>
          <a:p>
            <a:r>
              <a:rPr lang="el-GR" dirty="0" err="1"/>
              <a:t>Αντιισταμινικά</a:t>
            </a:r>
            <a:r>
              <a:rPr lang="el-GR" dirty="0"/>
              <a:t>: </a:t>
            </a:r>
            <a:r>
              <a:rPr lang="el-GR" dirty="0" err="1"/>
              <a:t>Eίναι</a:t>
            </a:r>
            <a:r>
              <a:rPr lang="el-GR" dirty="0"/>
              <a:t> τα φάρμακα που ανακουφίζουν προσωρινά την καταρροή ή μειώνουν το</a:t>
            </a:r>
            <a:br>
              <a:rPr lang="el-GR" dirty="0"/>
            </a:br>
            <a:r>
              <a:rPr lang="el-GR" dirty="0"/>
              <a:t>φτέρνισμα, τον κνησμό της μύτης ή του λαιμού και τη δακρύρροια. Σε περίπτωση λήψης </a:t>
            </a:r>
            <a:r>
              <a:rPr lang="el-GR" dirty="0" err="1"/>
              <a:t>κατα</a:t>
            </a:r>
            <a:r>
              <a:rPr lang="el-GR" dirty="0"/>
              <a:t>-</a:t>
            </a:r>
            <a:br>
              <a:rPr lang="el-GR" dirty="0"/>
            </a:br>
            <a:r>
              <a:rPr lang="el-GR" dirty="0"/>
              <a:t>πραϋντικών, ηρεμιστικών ή κάποιου </a:t>
            </a:r>
            <a:r>
              <a:rPr lang="el-GR" dirty="0" err="1"/>
              <a:t>αντιυπερτασικού</a:t>
            </a:r>
            <a:r>
              <a:rPr lang="el-GR" dirty="0"/>
              <a:t> ή αντικαταθλιπτικού φαρμάκου, θα πρέπει να συζητηθεί με το γιατρό ή το φαρμακοποιό η ταυτόχρονη λήψη </a:t>
            </a:r>
            <a:r>
              <a:rPr lang="el-GR" dirty="0" err="1"/>
              <a:t>αντιισταμινικών</a:t>
            </a:r>
            <a:r>
              <a:rPr lang="el-GR" dirty="0"/>
              <a:t> φαρμάκων.</a:t>
            </a:r>
            <a:br>
              <a:rPr lang="el-GR" dirty="0"/>
            </a:br>
            <a:r>
              <a:rPr lang="el-GR" dirty="0"/>
              <a:t>Μερικά </a:t>
            </a:r>
            <a:r>
              <a:rPr lang="el-GR" dirty="0" err="1"/>
              <a:t>αντιισταμινικά</a:t>
            </a:r>
            <a:r>
              <a:rPr lang="el-GR" dirty="0"/>
              <a:t> δρουν συνεργικά με καταπραϋντικά ή ηρεμιστικά φάρμακα. Το κατασταλτικό αποτέλεσμα ορισμένων </a:t>
            </a:r>
            <a:r>
              <a:rPr lang="el-GR" dirty="0" err="1"/>
              <a:t>αντιισταμινικών</a:t>
            </a:r>
            <a:r>
              <a:rPr lang="el-GR" dirty="0"/>
              <a:t> σε συνδυασμό με ένα καταπραϋντικό αντικαταθλιπτικό μπορεί να επηρεάσει σημαντικά το επίπεδο συγκέντρωσης του ατόμου. Ο χειρισμός ενός αυτοκινήτου ή οποιουδήποτε άλλου μηχανήματος θα μπορούσε να είναι ιδιαίτερα επικίνδυνος εάν η ικανότητα συγκέντρωσης είναι μειωμένη. </a:t>
            </a:r>
          </a:p>
          <a:p>
            <a:r>
              <a:rPr lang="el-GR" dirty="0"/>
              <a:t>Τα </a:t>
            </a:r>
            <a:r>
              <a:rPr lang="el-GR" dirty="0" err="1"/>
              <a:t>αντιισταμινικά</a:t>
            </a:r>
            <a:r>
              <a:rPr lang="el-GR" dirty="0"/>
              <a:t> που λαμβάνονται σε συνδυασμό με φαρμακευτική αγωγή για υπέρταση, μπορεί να αυξήσουν την αρτηριακή πίεση ενός ατόμου και πιθανώς να προκαλέσουν ταχυκαρδία.</a:t>
            </a:r>
          </a:p>
        </p:txBody>
      </p:sp>
    </p:spTree>
    <p:extLst>
      <p:ext uri="{BB962C8B-B14F-4D97-AF65-F5344CB8AC3E}">
        <p14:creationId xmlns:p14="http://schemas.microsoft.com/office/powerpoint/2010/main" val="1207326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7B21CA-2CA2-4354-A810-575AEF699A31}"/>
              </a:ext>
            </a:extLst>
          </p:cNvPr>
          <p:cNvSpPr>
            <a:spLocks noGrp="1"/>
          </p:cNvSpPr>
          <p:nvPr>
            <p:ph type="title"/>
          </p:nvPr>
        </p:nvSpPr>
        <p:spPr/>
        <p:txBody>
          <a:bodyPr/>
          <a:lstStyle/>
          <a:p>
            <a:r>
              <a:rPr lang="el-GR" dirty="0"/>
              <a:t>Φάρμακα και Λήψη Τροφής</a:t>
            </a:r>
          </a:p>
        </p:txBody>
      </p:sp>
      <p:sp>
        <p:nvSpPr>
          <p:cNvPr id="3" name="Θέση περιεχομένου 2">
            <a:extLst>
              <a:ext uri="{FF2B5EF4-FFF2-40B4-BE49-F238E27FC236}">
                <a16:creationId xmlns:a16="http://schemas.microsoft.com/office/drawing/2014/main" id="{A0343160-784E-4F87-93A9-C1876BB2D235}"/>
              </a:ext>
            </a:extLst>
          </p:cNvPr>
          <p:cNvSpPr>
            <a:spLocks noGrp="1"/>
          </p:cNvSpPr>
          <p:nvPr>
            <p:ph idx="1"/>
          </p:nvPr>
        </p:nvSpPr>
        <p:spPr/>
        <p:txBody>
          <a:bodyPr>
            <a:normAutofit/>
          </a:bodyPr>
          <a:lstStyle/>
          <a:p>
            <a:r>
              <a:rPr lang="el-GR" dirty="0"/>
              <a:t>Τα συστατικά της τροφής μπορεί να επηρεάσουν την απορρόφηση των φαρμάκων, είτε λόγω φυσικών/χημικών αλληλεπιδράσεων μεταξύ της τροφής και των φαρμάκων είτε λόγω φυσιολογικών αλλαγών στο γαστρεντερικό σύστημα που προκαλούνται από τη διατροφή ή την κατανάλωση υγρών. </a:t>
            </a:r>
          </a:p>
          <a:p>
            <a:r>
              <a:rPr lang="el-GR" dirty="0"/>
              <a:t>Το τελικό αποτέλεσμα των παραπάνω μπορεί να είναι ελάττωση, επιβράδυνση ή αύξηση της απορρόφησης των φαρμάκων μετά από πρόσληψη τροφής. Στις περιπτώσεις που η απορρόφηση των φαρμάκων επηρεάζεται από τις φυσιολογικές αλλαγές στο γαστρεντερικό σύστημα, σημαντικό ρόλο παίζει ο χρόνος λήψης των φαρμάκων σε σχέση με τη χρονική στιγμή της λήψης της τροφής. Όταν δηλαδή το φάρμακο λαμβάνεται σε χρονικές στιγμές που δεν υπάρχουν υπολείμματα τροφής στο γαστρεντερικό σωλήνα, τότε δεν παρατηρούνται αλληλεπιδράσεις.</a:t>
            </a:r>
            <a:br>
              <a:rPr lang="el-GR" dirty="0"/>
            </a:br>
            <a:endParaRPr lang="el-GR" dirty="0"/>
          </a:p>
        </p:txBody>
      </p:sp>
    </p:spTree>
    <p:extLst>
      <p:ext uri="{BB962C8B-B14F-4D97-AF65-F5344CB8AC3E}">
        <p14:creationId xmlns:p14="http://schemas.microsoft.com/office/powerpoint/2010/main" val="3842909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7DA021-4CBD-4E9A-B441-591978700C60}"/>
              </a:ext>
            </a:extLst>
          </p:cNvPr>
          <p:cNvSpPr>
            <a:spLocks noGrp="1"/>
          </p:cNvSpPr>
          <p:nvPr>
            <p:ph type="title"/>
          </p:nvPr>
        </p:nvSpPr>
        <p:spPr/>
        <p:txBody>
          <a:bodyPr/>
          <a:lstStyle/>
          <a:p>
            <a:r>
              <a:rPr lang="el-GR" dirty="0"/>
              <a:t>Φάρμακα και Λήψη Τροφής</a:t>
            </a:r>
          </a:p>
        </p:txBody>
      </p:sp>
      <p:sp>
        <p:nvSpPr>
          <p:cNvPr id="3" name="Θέση περιεχομένου 2">
            <a:extLst>
              <a:ext uri="{FF2B5EF4-FFF2-40B4-BE49-F238E27FC236}">
                <a16:creationId xmlns:a16="http://schemas.microsoft.com/office/drawing/2014/main" id="{D064F280-1D17-42F5-8712-416355F050EC}"/>
              </a:ext>
            </a:extLst>
          </p:cNvPr>
          <p:cNvSpPr>
            <a:spLocks noGrp="1"/>
          </p:cNvSpPr>
          <p:nvPr>
            <p:ph idx="1"/>
          </p:nvPr>
        </p:nvSpPr>
        <p:spPr/>
        <p:txBody>
          <a:bodyPr>
            <a:normAutofit/>
          </a:bodyPr>
          <a:lstStyle/>
          <a:p>
            <a:r>
              <a:rPr lang="el-GR" dirty="0"/>
              <a:t>H ύπαρξη τροφής στο στομάχι μπορεί να μειώσει το ρυθμό διάσπασης του φαρμάκου. Οι φυτικές ίνες της τροφής είναι δυνατόν να δεσμεύσουν ορισμένα φάρμακα και γι’ αυτό να ελαττώσουν το διαθέσιμο ποσοστό του φαρμάκου για απορρόφηση. </a:t>
            </a:r>
          </a:p>
          <a:p>
            <a:r>
              <a:rPr lang="el-GR" dirty="0"/>
              <a:t>Επιπλέον, τα ιχνοστοιχεία της τροφής, όπως το ασβέστιο, το μαγνήσιο και ο σίδηρος,</a:t>
            </a:r>
            <a:br>
              <a:rPr lang="el-GR" dirty="0"/>
            </a:br>
            <a:r>
              <a:rPr lang="el-GR" dirty="0"/>
              <a:t>μπορεί να δημιουργήσουν αδιάλυτα </a:t>
            </a:r>
            <a:r>
              <a:rPr lang="el-GR" dirty="0" err="1"/>
              <a:t>σύμπλοκα</a:t>
            </a:r>
            <a:r>
              <a:rPr lang="el-GR" dirty="0"/>
              <a:t> με φάρμακα όπως οι </a:t>
            </a:r>
            <a:r>
              <a:rPr lang="el-GR" dirty="0" err="1"/>
              <a:t>τετρακυκλίνες</a:t>
            </a:r>
            <a:r>
              <a:rPr lang="el-GR" dirty="0"/>
              <a:t> και έτσι να</a:t>
            </a:r>
            <a:br>
              <a:rPr lang="el-GR" dirty="0"/>
            </a:br>
            <a:r>
              <a:rPr lang="el-GR" dirty="0"/>
              <a:t>ελαττωθεί το ποσοστό απορρόφησής τους. Πολλές φορές έχει αναφερθεί ότι η απορρόφηση των πενικιλινών και των </a:t>
            </a:r>
            <a:r>
              <a:rPr lang="el-GR" dirty="0" err="1"/>
              <a:t>τετρακυκλινών</a:t>
            </a:r>
            <a:r>
              <a:rPr lang="el-GR" dirty="0"/>
              <a:t> είναι πιο αποτελεσματική όταν τα φάρμακα αυτά λαμβάνονται αμέσως μετά τη λήψη της τροφής. </a:t>
            </a:r>
          </a:p>
          <a:p>
            <a:r>
              <a:rPr lang="el-GR" dirty="0"/>
              <a:t>Από την άλλη πλευρά, βέλτιστα επίπεδα πενικιλινών εμφανίζονται όταν αυτά χορηγηθούν σε “άδειο στομάχι”, ενώ για την περίπτωση των </a:t>
            </a:r>
            <a:r>
              <a:rPr lang="el-GR" dirty="0" err="1"/>
              <a:t>τετρακυκλινών</a:t>
            </a:r>
            <a:r>
              <a:rPr lang="el-GR" dirty="0"/>
              <a:t>, η χορήγηση του φαρμάκου μπορεί να γίνει κατά τη διάρκεια της λήψης της τροφής, αρκεί αυτή να μην περιλαμβάνει προϊόντα που περιέχουν ασβέστιο, μαγνήσιο ή σίδηρο.</a:t>
            </a:r>
          </a:p>
          <a:p>
            <a:endParaRPr lang="el-GR" dirty="0"/>
          </a:p>
        </p:txBody>
      </p:sp>
    </p:spTree>
    <p:extLst>
      <p:ext uri="{BB962C8B-B14F-4D97-AF65-F5344CB8AC3E}">
        <p14:creationId xmlns:p14="http://schemas.microsoft.com/office/powerpoint/2010/main" val="1411404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4DA92D-2427-4B76-9ED2-B55C1DA55280}"/>
              </a:ext>
            </a:extLst>
          </p:cNvPr>
          <p:cNvSpPr>
            <a:spLocks noGrp="1"/>
          </p:cNvSpPr>
          <p:nvPr>
            <p:ph type="title"/>
          </p:nvPr>
        </p:nvSpPr>
        <p:spPr/>
        <p:txBody>
          <a:bodyPr>
            <a:normAutofit fontScale="90000"/>
          </a:bodyPr>
          <a:lstStyle/>
          <a:p>
            <a:r>
              <a:rPr lang="el-GR" dirty="0"/>
              <a:t>Παραδείγματα Αλληλεπίδρασης Φαρμάκων</a:t>
            </a:r>
            <a:br>
              <a:rPr lang="el-GR" dirty="0"/>
            </a:br>
            <a:r>
              <a:rPr lang="el-GR" dirty="0"/>
              <a:t>με Τρόφιμα και Ροφήματα</a:t>
            </a:r>
          </a:p>
        </p:txBody>
      </p:sp>
      <p:sp>
        <p:nvSpPr>
          <p:cNvPr id="3" name="Θέση περιεχομένου 2">
            <a:extLst>
              <a:ext uri="{FF2B5EF4-FFF2-40B4-BE49-F238E27FC236}">
                <a16:creationId xmlns:a16="http://schemas.microsoft.com/office/drawing/2014/main" id="{BA4949F7-3B29-44A9-8546-5AF12E3BD2FF}"/>
              </a:ext>
            </a:extLst>
          </p:cNvPr>
          <p:cNvSpPr>
            <a:spLocks noGrp="1"/>
          </p:cNvSpPr>
          <p:nvPr>
            <p:ph idx="1"/>
          </p:nvPr>
        </p:nvSpPr>
        <p:spPr/>
        <p:txBody>
          <a:bodyPr>
            <a:normAutofit lnSpcReduction="10000"/>
          </a:bodyPr>
          <a:lstStyle/>
          <a:p>
            <a:r>
              <a:rPr lang="el-GR" b="1" dirty="0">
                <a:solidFill>
                  <a:schemeClr val="accent2"/>
                </a:solidFill>
              </a:rPr>
              <a:t>Αλκοόλ: </a:t>
            </a:r>
            <a:r>
              <a:rPr lang="el-GR" dirty="0"/>
              <a:t>Σε περίπτωση λήψης οποιασδήποτε φαρμακευτικής αγωγής, συνιστάται η αποφυγή</a:t>
            </a:r>
            <a:br>
              <a:rPr lang="el-GR" dirty="0"/>
            </a:br>
            <a:r>
              <a:rPr lang="el-GR" dirty="0"/>
              <a:t>κατανάλωσης αλκοόλ, η οποία μπορεί να αυξήσει ή να μειώσει την επίδραση των περισσότερων φαρμάκων.</a:t>
            </a:r>
            <a:br>
              <a:rPr lang="el-GR" dirty="0"/>
            </a:br>
            <a:endParaRPr lang="el-GR" dirty="0"/>
          </a:p>
          <a:p>
            <a:r>
              <a:rPr lang="el-GR" b="1" dirty="0">
                <a:solidFill>
                  <a:schemeClr val="accent2"/>
                </a:solidFill>
              </a:rPr>
              <a:t>Χυμός </a:t>
            </a:r>
            <a:r>
              <a:rPr lang="el-GR" b="1" dirty="0" err="1">
                <a:solidFill>
                  <a:schemeClr val="accent2"/>
                </a:solidFill>
              </a:rPr>
              <a:t>Grapefruit</a:t>
            </a:r>
            <a:r>
              <a:rPr lang="el-GR" b="1" dirty="0">
                <a:solidFill>
                  <a:schemeClr val="accent2"/>
                </a:solidFill>
              </a:rPr>
              <a:t>: </a:t>
            </a:r>
            <a:r>
              <a:rPr lang="el-GR" dirty="0"/>
              <a:t>Ο χυμός </a:t>
            </a:r>
            <a:r>
              <a:rPr lang="el-GR" dirty="0" err="1"/>
              <a:t>Grapefruit</a:t>
            </a:r>
            <a:r>
              <a:rPr lang="el-GR" dirty="0"/>
              <a:t> αναφέρεται συχνά ως ένα προϊόν που μπορεί να </a:t>
            </a:r>
            <a:r>
              <a:rPr lang="el-GR" dirty="0" err="1"/>
              <a:t>αλληλεπιδράσει</a:t>
            </a:r>
            <a:r>
              <a:rPr lang="el-GR" dirty="0"/>
              <a:t> αρνητικά με τα φάρμακα αλλά ο ακριβής αριθμός των φαρμάκων που μπορεί να </a:t>
            </a:r>
            <a:r>
              <a:rPr lang="el-GR" dirty="0" err="1"/>
              <a:t>αλληλεπιδράσουν</a:t>
            </a:r>
            <a:r>
              <a:rPr lang="el-GR" dirty="0"/>
              <a:t> με τον χυμό δεν είναι γνωστός. Ο χυμός </a:t>
            </a:r>
            <a:r>
              <a:rPr lang="el-GR" dirty="0" err="1"/>
              <a:t>Grapefruit</a:t>
            </a:r>
            <a:r>
              <a:rPr lang="el-GR" dirty="0"/>
              <a:t> δε θα πρέπει να λαμβάνεται μαζί με συγκεκριμένα </a:t>
            </a:r>
            <a:r>
              <a:rPr lang="el-GR" dirty="0" err="1"/>
              <a:t>αντιυπερτασικά</a:t>
            </a:r>
            <a:r>
              <a:rPr lang="el-GR" dirty="0"/>
              <a:t> φάρμακα ή με την </a:t>
            </a:r>
            <a:r>
              <a:rPr lang="el-GR" dirty="0" err="1"/>
              <a:t>κυκλοσπορίνη</a:t>
            </a:r>
            <a:r>
              <a:rPr lang="el-GR" dirty="0"/>
              <a:t> η οποία χορηγείται για την πρόληψη της απόρριψης μεταμοσχευμένων οργάνων.</a:t>
            </a:r>
          </a:p>
          <a:p>
            <a:r>
              <a:rPr lang="el-GR" dirty="0"/>
              <a:t>Αυτό συμβαίνει επειδή ο χυμός </a:t>
            </a:r>
            <a:r>
              <a:rPr lang="el-GR" dirty="0" err="1"/>
              <a:t>Grapefruit</a:t>
            </a:r>
            <a:r>
              <a:rPr lang="el-GR" dirty="0"/>
              <a:t> μπορεί να συγκεντρώσει υψηλότερα επίπεδα αυτών</a:t>
            </a:r>
            <a:br>
              <a:rPr lang="el-GR" dirty="0"/>
            </a:br>
            <a:r>
              <a:rPr lang="el-GR" dirty="0"/>
              <a:t>των φαρμάκων στον οργανισμό, καθιστώντας πιθανότερη την παρουσία ανεπιθύμητων ενεργειών. Ο χυμός μπορεί να </a:t>
            </a:r>
            <a:r>
              <a:rPr lang="el-GR" dirty="0" err="1"/>
              <a:t>αλληλεπιδράσει</a:t>
            </a:r>
            <a:r>
              <a:rPr lang="el-GR" dirty="0"/>
              <a:t> επίσης και να προκαλέσει υψηλότερα επίπεδα σ το αίμα του </a:t>
            </a:r>
            <a:r>
              <a:rPr lang="el-GR" dirty="0" err="1"/>
              <a:t>αντιαγχωτικού</a:t>
            </a:r>
            <a:r>
              <a:rPr lang="el-GR" dirty="0"/>
              <a:t> φαρμάκου (</a:t>
            </a:r>
            <a:r>
              <a:rPr lang="el-GR" dirty="0" err="1"/>
              <a:t>βουσπιρόνη</a:t>
            </a:r>
            <a:r>
              <a:rPr lang="el-GR" dirty="0"/>
              <a:t>), του </a:t>
            </a:r>
            <a:r>
              <a:rPr lang="el-GR" dirty="0" err="1"/>
              <a:t>φάρμακου</a:t>
            </a:r>
            <a:r>
              <a:rPr lang="el-GR" dirty="0"/>
              <a:t> κατά της ελονοσίας (κινίνη) και του φαρμάκου που χρησιμοποιείται για τη θεραπεία της αϋπνίας (</a:t>
            </a:r>
            <a:r>
              <a:rPr lang="el-GR" dirty="0" err="1"/>
              <a:t>τριαζολάμη</a:t>
            </a:r>
            <a:r>
              <a:rPr lang="el-GR" dirty="0"/>
              <a:t>).</a:t>
            </a:r>
          </a:p>
          <a:p>
            <a:endParaRPr lang="el-GR" dirty="0"/>
          </a:p>
        </p:txBody>
      </p:sp>
    </p:spTree>
    <p:extLst>
      <p:ext uri="{BB962C8B-B14F-4D97-AF65-F5344CB8AC3E}">
        <p14:creationId xmlns:p14="http://schemas.microsoft.com/office/powerpoint/2010/main" val="1962761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26724F-D15C-4C0A-BC88-F11F317ADAE6}"/>
              </a:ext>
            </a:extLst>
          </p:cNvPr>
          <p:cNvSpPr>
            <a:spLocks noGrp="1"/>
          </p:cNvSpPr>
          <p:nvPr>
            <p:ph type="title"/>
          </p:nvPr>
        </p:nvSpPr>
        <p:spPr/>
        <p:txBody>
          <a:bodyPr/>
          <a:lstStyle/>
          <a:p>
            <a:r>
              <a:rPr lang="el-GR" dirty="0"/>
              <a:t>Φαρμακολογία</a:t>
            </a:r>
          </a:p>
        </p:txBody>
      </p:sp>
      <p:sp>
        <p:nvSpPr>
          <p:cNvPr id="3" name="Θέση περιεχομένου 2">
            <a:extLst>
              <a:ext uri="{FF2B5EF4-FFF2-40B4-BE49-F238E27FC236}">
                <a16:creationId xmlns:a16="http://schemas.microsoft.com/office/drawing/2014/main" id="{068D6329-17EE-42BD-906D-CD77F2536B8F}"/>
              </a:ext>
            </a:extLst>
          </p:cNvPr>
          <p:cNvSpPr>
            <a:spLocks noGrp="1"/>
          </p:cNvSpPr>
          <p:nvPr>
            <p:ph idx="1"/>
          </p:nvPr>
        </p:nvSpPr>
        <p:spPr/>
        <p:txBody>
          <a:bodyPr>
            <a:normAutofit/>
          </a:bodyPr>
          <a:lstStyle/>
          <a:p>
            <a:pPr marL="0" indent="0" algn="just">
              <a:buNone/>
            </a:pPr>
            <a:br>
              <a:rPr lang="el-GR" dirty="0"/>
            </a:br>
            <a:br>
              <a:rPr lang="el-GR" dirty="0"/>
            </a:br>
            <a:r>
              <a:rPr lang="el-GR" dirty="0"/>
              <a:t>Η επίδραση των φαρμάκων στο ανθρώπινο σώμα</a:t>
            </a:r>
            <a:r>
              <a:rPr lang="en-US" dirty="0"/>
              <a:t> </a:t>
            </a:r>
            <a:r>
              <a:rPr lang="el-GR" dirty="0"/>
              <a:t>ονομάζεται </a:t>
            </a:r>
            <a:r>
              <a:rPr lang="el-GR" b="1" dirty="0">
                <a:solidFill>
                  <a:srgbClr val="FF0000"/>
                </a:solidFill>
              </a:rPr>
              <a:t>φαρμακοδυναμική</a:t>
            </a:r>
            <a:r>
              <a:rPr lang="el-GR" dirty="0"/>
              <a:t> ενώ η πορεία του</a:t>
            </a:r>
            <a:r>
              <a:rPr lang="en-US" dirty="0"/>
              <a:t> </a:t>
            </a:r>
            <a:r>
              <a:rPr lang="el-GR" dirty="0"/>
              <a:t>φαρμάκου εντός του ανθρωπίνου σώματος ονομάζεται </a:t>
            </a:r>
            <a:r>
              <a:rPr lang="el-GR" b="1" dirty="0" err="1">
                <a:solidFill>
                  <a:srgbClr val="FF0000"/>
                </a:solidFill>
              </a:rPr>
              <a:t>φαρμακοκινητική</a:t>
            </a:r>
            <a:r>
              <a:rPr lang="el-GR" dirty="0"/>
              <a:t>. </a:t>
            </a:r>
            <a:endParaRPr lang="en-US" dirty="0"/>
          </a:p>
          <a:p>
            <a:pPr marL="0" indent="0" algn="just">
              <a:buNone/>
            </a:pPr>
            <a:r>
              <a:rPr lang="el-GR" dirty="0"/>
              <a:t>Η </a:t>
            </a:r>
            <a:r>
              <a:rPr lang="el-GR" dirty="0" err="1"/>
              <a:t>φαρμακοκινητική</a:t>
            </a:r>
            <a:r>
              <a:rPr lang="el-GR" dirty="0"/>
              <a:t>, η</a:t>
            </a:r>
            <a:r>
              <a:rPr lang="en-US" dirty="0"/>
              <a:t> </a:t>
            </a:r>
            <a:r>
              <a:rPr lang="el-GR" dirty="0"/>
              <a:t>οποία αποτελεί αναμφίβολα έναν από τους σημαντικότερους σύγχρονους κλάδους της φαρμακολογίας, περιγράφει κατά τρόπο ποσοτικό τις δυναμικές αυξομειώσεις της συγκέντρωσής του στο</a:t>
            </a:r>
            <a:r>
              <a:rPr lang="en-US" dirty="0"/>
              <a:t> </a:t>
            </a:r>
            <a:r>
              <a:rPr lang="el-GR" dirty="0"/>
              <a:t>αίμα και στους διάφορους ιστούς. </a:t>
            </a:r>
            <a:endParaRPr lang="en-US" dirty="0"/>
          </a:p>
          <a:p>
            <a:pPr marL="0" indent="0" algn="just">
              <a:buNone/>
            </a:pPr>
            <a:r>
              <a:rPr lang="el-GR" dirty="0"/>
              <a:t>Οι δυναμικές</a:t>
            </a:r>
            <a:r>
              <a:rPr lang="en-US" dirty="0"/>
              <a:t> </a:t>
            </a:r>
            <a:r>
              <a:rPr lang="el-GR" dirty="0"/>
              <a:t>αυτές μεταβολές στη συγκέντρωση του φαρμάκου εκφράζονται σε συσχετισμό με τη χρονική διάρκεια από τη χορήγηση μέχρι την αποβολή του.</a:t>
            </a:r>
          </a:p>
        </p:txBody>
      </p:sp>
    </p:spTree>
    <p:extLst>
      <p:ext uri="{BB962C8B-B14F-4D97-AF65-F5344CB8AC3E}">
        <p14:creationId xmlns:p14="http://schemas.microsoft.com/office/powerpoint/2010/main" val="3021111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EEE98B-4BF5-4D08-B047-0594C484CC62}"/>
              </a:ext>
            </a:extLst>
          </p:cNvPr>
          <p:cNvSpPr>
            <a:spLocks noGrp="1"/>
          </p:cNvSpPr>
          <p:nvPr>
            <p:ph type="title"/>
          </p:nvPr>
        </p:nvSpPr>
        <p:spPr/>
        <p:txBody>
          <a:bodyPr>
            <a:normAutofit fontScale="90000"/>
          </a:bodyPr>
          <a:lstStyle/>
          <a:p>
            <a:r>
              <a:rPr lang="el-GR" dirty="0"/>
              <a:t>Παραδείγματα Αλληλεπίδρασης Φαρμάκων</a:t>
            </a:r>
            <a:br>
              <a:rPr lang="el-GR" dirty="0"/>
            </a:br>
            <a:r>
              <a:rPr lang="el-GR" dirty="0"/>
              <a:t>με Τρόφιμα και Ροφήματα</a:t>
            </a:r>
          </a:p>
        </p:txBody>
      </p:sp>
      <p:sp>
        <p:nvSpPr>
          <p:cNvPr id="3" name="Θέση περιεχομένου 2">
            <a:extLst>
              <a:ext uri="{FF2B5EF4-FFF2-40B4-BE49-F238E27FC236}">
                <a16:creationId xmlns:a16="http://schemas.microsoft.com/office/drawing/2014/main" id="{9678CBFA-BF8F-49FB-80A8-8EA57F813B5A}"/>
              </a:ext>
            </a:extLst>
          </p:cNvPr>
          <p:cNvSpPr>
            <a:spLocks noGrp="1"/>
          </p:cNvSpPr>
          <p:nvPr>
            <p:ph idx="1"/>
          </p:nvPr>
        </p:nvSpPr>
        <p:spPr/>
        <p:txBody>
          <a:bodyPr>
            <a:normAutofit/>
          </a:bodyPr>
          <a:lstStyle/>
          <a:p>
            <a:r>
              <a:rPr lang="el-GR" sz="2400" b="1" dirty="0">
                <a:solidFill>
                  <a:schemeClr val="accent2"/>
                </a:solidFill>
              </a:rPr>
              <a:t>Σοκολάτα: </a:t>
            </a:r>
            <a:r>
              <a:rPr lang="el-GR" sz="2400" dirty="0"/>
              <a:t>Οι αναστολείς της </a:t>
            </a:r>
            <a:r>
              <a:rPr lang="el-GR" sz="2400" dirty="0" err="1"/>
              <a:t>ΜΑΟ</a:t>
            </a:r>
            <a:r>
              <a:rPr lang="el-GR" sz="2400" dirty="0"/>
              <a:t> είναι μια κατηγορία φαρμάκων που δεν πρέπει να καταναλώνεται με υπερβολικές ποσότητες σοκολάτας. Η καφεΐνη σ τη σοκολάτα μπορεί επίσης να </a:t>
            </a:r>
            <a:r>
              <a:rPr lang="el-GR" sz="2400" dirty="0" err="1"/>
              <a:t>αλληλεπιδράσει</a:t>
            </a:r>
            <a:r>
              <a:rPr lang="el-GR" sz="2400" dirty="0"/>
              <a:t> με διεγερτικά φάρμακα όπως η </a:t>
            </a:r>
            <a:r>
              <a:rPr lang="el-GR" sz="2400" dirty="0" err="1"/>
              <a:t>Ritalin</a:t>
            </a:r>
            <a:r>
              <a:rPr lang="el-GR" sz="2400" dirty="0"/>
              <a:t> (</a:t>
            </a:r>
            <a:r>
              <a:rPr lang="el-GR" sz="2400" dirty="0" err="1"/>
              <a:t>μεθυλφαινιδάτη</a:t>
            </a:r>
            <a:r>
              <a:rPr lang="el-GR" sz="2400" dirty="0"/>
              <a:t>), αυξάνοντας τη δράση τους. </a:t>
            </a:r>
          </a:p>
          <a:p>
            <a:r>
              <a:rPr lang="el-GR" sz="2400" dirty="0"/>
              <a:t>Επίσης, </a:t>
            </a:r>
            <a:r>
              <a:rPr lang="el-GR" sz="2400" dirty="0" err="1"/>
              <a:t>αλληλεπιδρά</a:t>
            </a:r>
            <a:r>
              <a:rPr lang="el-GR" sz="2400" dirty="0"/>
              <a:t> με τα καταπραϋντικά-υπνωτικά όπως το </a:t>
            </a:r>
            <a:r>
              <a:rPr lang="el-GR" sz="2400" dirty="0" err="1"/>
              <a:t>Stilnox</a:t>
            </a:r>
            <a:r>
              <a:rPr lang="el-GR" sz="2400" dirty="0"/>
              <a:t>, </a:t>
            </a:r>
            <a:r>
              <a:rPr lang="el-GR" sz="2400" dirty="0" err="1"/>
              <a:t>Hypnonorm</a:t>
            </a:r>
            <a:r>
              <a:rPr lang="el-GR" sz="2400" dirty="0"/>
              <a:t> (</a:t>
            </a:r>
            <a:r>
              <a:rPr lang="el-GR" sz="2400" dirty="0" err="1"/>
              <a:t>ζολπιδέμη</a:t>
            </a:r>
            <a:r>
              <a:rPr lang="el-GR" sz="2400" dirty="0"/>
              <a:t>), μειώνοντας την δράση τους.</a:t>
            </a:r>
          </a:p>
        </p:txBody>
      </p:sp>
    </p:spTree>
    <p:extLst>
      <p:ext uri="{BB962C8B-B14F-4D97-AF65-F5344CB8AC3E}">
        <p14:creationId xmlns:p14="http://schemas.microsoft.com/office/powerpoint/2010/main" val="34150991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1B1081-F343-42E1-A218-CED15CE20DA4}"/>
              </a:ext>
            </a:extLst>
          </p:cNvPr>
          <p:cNvSpPr>
            <a:spLocks noGrp="1"/>
          </p:cNvSpPr>
          <p:nvPr>
            <p:ph type="title"/>
          </p:nvPr>
        </p:nvSpPr>
        <p:spPr/>
        <p:txBody>
          <a:bodyPr>
            <a:noAutofit/>
          </a:bodyPr>
          <a:lstStyle/>
          <a:p>
            <a:r>
              <a:rPr lang="el-GR" sz="3600" dirty="0">
                <a:latin typeface="Arial" panose="020B0604020202020204" pitchFamily="34" charset="0"/>
              </a:rPr>
              <a:t>Παραδείγματα Αλληλεπίδρασης Φαρμάκων με</a:t>
            </a:r>
            <a:br>
              <a:rPr lang="el-GR" sz="3600" dirty="0"/>
            </a:br>
            <a:r>
              <a:rPr lang="el-GR" sz="3600" dirty="0">
                <a:latin typeface="Arial" panose="020B0604020202020204" pitchFamily="34" charset="0"/>
              </a:rPr>
              <a:t>Συμπληρώματα Διατροφής</a:t>
            </a:r>
            <a:endParaRPr lang="el-GR" sz="3600" dirty="0"/>
          </a:p>
        </p:txBody>
      </p:sp>
      <p:sp>
        <p:nvSpPr>
          <p:cNvPr id="3" name="Θέση περιεχομένου 2">
            <a:extLst>
              <a:ext uri="{FF2B5EF4-FFF2-40B4-BE49-F238E27FC236}">
                <a16:creationId xmlns:a16="http://schemas.microsoft.com/office/drawing/2014/main" id="{92328A12-4559-41D9-B56A-34664BDB05FE}"/>
              </a:ext>
            </a:extLst>
          </p:cNvPr>
          <p:cNvSpPr>
            <a:spLocks noGrp="1"/>
          </p:cNvSpPr>
          <p:nvPr>
            <p:ph idx="1"/>
          </p:nvPr>
        </p:nvSpPr>
        <p:spPr/>
        <p:txBody>
          <a:bodyPr/>
          <a:lstStyle/>
          <a:p>
            <a:pPr>
              <a:buFont typeface="Wingdings" panose="05000000000000000000" pitchFamily="2" charset="2"/>
              <a:buChar char="§"/>
            </a:pPr>
            <a:r>
              <a:rPr lang="el-GR" dirty="0" err="1">
                <a:latin typeface="Arial" panose="020B0604020202020204" pitchFamily="34" charset="0"/>
              </a:rPr>
              <a:t>Βαλσαμόχορτο</a:t>
            </a:r>
            <a:r>
              <a:rPr lang="el-GR" dirty="0">
                <a:latin typeface="Arial" panose="020B0604020202020204" pitchFamily="34" charset="0"/>
              </a:rPr>
              <a:t> (</a:t>
            </a:r>
            <a:r>
              <a:rPr lang="el-GR" dirty="0" err="1">
                <a:latin typeface="Arial" panose="020B0604020202020204" pitchFamily="34" charset="0"/>
              </a:rPr>
              <a:t>Hypericum</a:t>
            </a:r>
            <a:r>
              <a:rPr lang="el-GR" dirty="0">
                <a:latin typeface="Arial" panose="020B0604020202020204" pitchFamily="34" charset="0"/>
              </a:rPr>
              <a:t> </a:t>
            </a:r>
            <a:r>
              <a:rPr lang="el-GR" dirty="0" err="1">
                <a:latin typeface="Arial" panose="020B0604020202020204" pitchFamily="34" charset="0"/>
              </a:rPr>
              <a:t>perforatum</a:t>
            </a:r>
            <a:r>
              <a:rPr lang="el-GR" dirty="0">
                <a:latin typeface="Arial" panose="020B0604020202020204" pitchFamily="34" charset="0"/>
              </a:rPr>
              <a:t>): Αυτό το βότανο θεωρείται </a:t>
            </a:r>
            <a:r>
              <a:rPr lang="el-GR" dirty="0" err="1">
                <a:latin typeface="Arial" panose="020B0604020202020204" pitchFamily="34" charset="0"/>
              </a:rPr>
              <a:t>επαγωγέας</a:t>
            </a:r>
            <a:r>
              <a:rPr lang="el-GR" dirty="0">
                <a:latin typeface="Arial" panose="020B0604020202020204" pitchFamily="34" charset="0"/>
              </a:rPr>
              <a:t> των </a:t>
            </a:r>
            <a:r>
              <a:rPr lang="el-GR" dirty="0" err="1">
                <a:latin typeface="Arial" panose="020B0604020202020204" pitchFamily="34" charset="0"/>
              </a:rPr>
              <a:t>ηπατι</a:t>
            </a:r>
            <a:r>
              <a:rPr lang="el-GR" dirty="0">
                <a:latin typeface="Arial" panose="020B0604020202020204" pitchFamily="34" charset="0"/>
              </a:rPr>
              <a:t> </a:t>
            </a:r>
            <a:r>
              <a:rPr lang="el-GR" dirty="0" err="1">
                <a:latin typeface="Arial" panose="020B0604020202020204" pitchFamily="34" charset="0"/>
              </a:rPr>
              <a:t>κών</a:t>
            </a:r>
            <a:r>
              <a:rPr lang="el-GR" dirty="0">
                <a:latin typeface="Arial" panose="020B0604020202020204" pitchFamily="34" charset="0"/>
              </a:rPr>
              <a:t> ενζύμων, που σημαίνει ότι μπορεί να μειώσει</a:t>
            </a:r>
            <a:r>
              <a:rPr lang="en-US" dirty="0">
                <a:latin typeface="Arial" panose="020B0604020202020204" pitchFamily="34" charset="0"/>
              </a:rPr>
              <a:t> </a:t>
            </a:r>
            <a:r>
              <a:rPr lang="el-GR" dirty="0">
                <a:latin typeface="Arial" panose="020B0604020202020204" pitchFamily="34" charset="0"/>
              </a:rPr>
              <a:t>τη συγκέντρωση των φαρμάκων στο αίμα, όπως</a:t>
            </a:r>
            <a:r>
              <a:rPr lang="en-US" dirty="0">
                <a:latin typeface="Arial" panose="020B0604020202020204" pitchFamily="34" charset="0"/>
              </a:rPr>
              <a:t> </a:t>
            </a:r>
            <a:r>
              <a:rPr lang="el-GR" dirty="0">
                <a:latin typeface="Arial" panose="020B0604020202020204" pitchFamily="34" charset="0"/>
              </a:rPr>
              <a:t>τη </a:t>
            </a:r>
            <a:r>
              <a:rPr lang="el-GR" dirty="0" err="1">
                <a:latin typeface="Arial" panose="020B0604020202020204" pitchFamily="34" charset="0"/>
              </a:rPr>
              <a:t>διγοξίνη</a:t>
            </a:r>
            <a:r>
              <a:rPr lang="el-GR" dirty="0">
                <a:latin typeface="Arial" panose="020B0604020202020204" pitchFamily="34" charset="0"/>
              </a:rPr>
              <a:t>, τα φάρμακα για τη μείωση της χοληστερόλης (</a:t>
            </a:r>
            <a:r>
              <a:rPr lang="el-GR" dirty="0" err="1">
                <a:latin typeface="Arial" panose="020B0604020202020204" pitchFamily="34" charset="0"/>
              </a:rPr>
              <a:t>λοβαστατίνη</a:t>
            </a:r>
            <a:r>
              <a:rPr lang="el-GR" dirty="0">
                <a:latin typeface="Arial" panose="020B0604020202020204" pitchFamily="34" charset="0"/>
              </a:rPr>
              <a:t>) και το φάρμακο στυτικής δυσλειτουργίας </a:t>
            </a:r>
            <a:r>
              <a:rPr lang="el-GR" dirty="0" err="1">
                <a:latin typeface="Arial" panose="020B0604020202020204" pitchFamily="34" charset="0"/>
              </a:rPr>
              <a:t>Viagra</a:t>
            </a:r>
            <a:r>
              <a:rPr lang="el-GR" dirty="0">
                <a:latin typeface="Arial" panose="020B0604020202020204" pitchFamily="34" charset="0"/>
              </a:rPr>
              <a:t> (</a:t>
            </a:r>
            <a:r>
              <a:rPr lang="el-GR" dirty="0" err="1">
                <a:latin typeface="Arial" panose="020B0604020202020204" pitchFamily="34" charset="0"/>
              </a:rPr>
              <a:t>σιλδεναφίλη</a:t>
            </a:r>
            <a:r>
              <a:rPr lang="el-GR" dirty="0">
                <a:latin typeface="Arial" panose="020B0604020202020204" pitchFamily="34" charset="0"/>
              </a:rPr>
              <a:t>).</a:t>
            </a:r>
            <a:br>
              <a:rPr lang="el-GR" dirty="0"/>
            </a:br>
            <a:endParaRPr lang="en-US" dirty="0"/>
          </a:p>
          <a:p>
            <a:pPr>
              <a:buFont typeface="Wingdings" panose="05000000000000000000" pitchFamily="2" charset="2"/>
              <a:buChar char="§"/>
            </a:pPr>
            <a:r>
              <a:rPr lang="el-GR" dirty="0">
                <a:latin typeface="Arial" panose="020B0604020202020204" pitchFamily="34" charset="0"/>
              </a:rPr>
              <a:t>Βιταμίνη Ε: Η λήψη βιταμίνης Ε σε συνδυασμό με</a:t>
            </a:r>
            <a:r>
              <a:rPr lang="en-US" dirty="0">
                <a:latin typeface="Arial" panose="020B0604020202020204" pitchFamily="34" charset="0"/>
              </a:rPr>
              <a:t> </a:t>
            </a:r>
            <a:r>
              <a:rPr lang="el-GR" dirty="0">
                <a:latin typeface="Arial" panose="020B0604020202020204" pitchFamily="34" charset="0"/>
              </a:rPr>
              <a:t>αντιπηκτικά φάρμακα, όπως η </a:t>
            </a:r>
            <a:r>
              <a:rPr lang="el-GR" dirty="0" err="1">
                <a:latin typeface="Arial" panose="020B0604020202020204" pitchFamily="34" charset="0"/>
              </a:rPr>
              <a:t>Coumadin</a:t>
            </a:r>
            <a:r>
              <a:rPr lang="el-GR" dirty="0">
                <a:latin typeface="Arial" panose="020B0604020202020204" pitchFamily="34" charset="0"/>
              </a:rPr>
              <a:t> (</a:t>
            </a:r>
            <a:r>
              <a:rPr lang="el-GR" dirty="0" err="1">
                <a:latin typeface="Arial" panose="020B0604020202020204" pitchFamily="34" charset="0"/>
              </a:rPr>
              <a:t>κουμαδίνη</a:t>
            </a:r>
            <a:r>
              <a:rPr lang="el-GR" dirty="0">
                <a:latin typeface="Arial" panose="020B0604020202020204" pitchFamily="34" charset="0"/>
              </a:rPr>
              <a:t>), μπορεί να αυξήσει την αντιθρομβωτική</a:t>
            </a:r>
            <a:br>
              <a:rPr lang="el-GR" dirty="0"/>
            </a:br>
            <a:r>
              <a:rPr lang="el-GR" dirty="0">
                <a:latin typeface="Arial" panose="020B0604020202020204" pitchFamily="34" charset="0"/>
              </a:rPr>
              <a:t>δράση και κατά συνέπεια, να προκαλέσει αυξημένο κίνδυνο αιμορραγίας.</a:t>
            </a:r>
            <a:endParaRPr lang="el-GR" dirty="0"/>
          </a:p>
        </p:txBody>
      </p:sp>
    </p:spTree>
    <p:extLst>
      <p:ext uri="{BB962C8B-B14F-4D97-AF65-F5344CB8AC3E}">
        <p14:creationId xmlns:p14="http://schemas.microsoft.com/office/powerpoint/2010/main" val="2029330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02C41D-853E-480B-96D8-39AF1A34F436}"/>
              </a:ext>
            </a:extLst>
          </p:cNvPr>
          <p:cNvSpPr>
            <a:spLocks noGrp="1"/>
          </p:cNvSpPr>
          <p:nvPr>
            <p:ph type="title"/>
          </p:nvPr>
        </p:nvSpPr>
        <p:spPr/>
        <p:txBody>
          <a:bodyPr/>
          <a:lstStyle/>
          <a:p>
            <a:r>
              <a:rPr lang="el-GR" dirty="0"/>
              <a:t>Η Σημασία των Αλληλεπιδράσεων</a:t>
            </a:r>
          </a:p>
        </p:txBody>
      </p:sp>
      <p:sp>
        <p:nvSpPr>
          <p:cNvPr id="3" name="Θέση περιεχομένου 2">
            <a:extLst>
              <a:ext uri="{FF2B5EF4-FFF2-40B4-BE49-F238E27FC236}">
                <a16:creationId xmlns:a16="http://schemas.microsoft.com/office/drawing/2014/main" id="{DC6EF1A2-9FA0-4BB2-A165-1E4278C380C1}"/>
              </a:ext>
            </a:extLst>
          </p:cNvPr>
          <p:cNvSpPr>
            <a:spLocks noGrp="1"/>
          </p:cNvSpPr>
          <p:nvPr>
            <p:ph idx="1"/>
          </p:nvPr>
        </p:nvSpPr>
        <p:spPr/>
        <p:txBody>
          <a:bodyPr>
            <a:normAutofit/>
          </a:bodyPr>
          <a:lstStyle/>
          <a:p>
            <a:r>
              <a:rPr lang="el-GR" dirty="0"/>
              <a:t>Είναι πολύ σημαντική η γνώση των σοβαρών αλληλεπιδράσεων των φαρμάκων στη θεραπευτική. Κατά τη </a:t>
            </a:r>
            <a:r>
              <a:rPr lang="el-GR" dirty="0" err="1"/>
              <a:t>συνταγογράφησή</a:t>
            </a:r>
            <a:r>
              <a:rPr lang="el-GR" dirty="0"/>
              <a:t> τους απαιτείται προσοχή και είναι απαραίτητο οι επαγγελματίες υγείας να γνωρίζουν τα φάρμακα που λαμβάνει κάποιος πριν χορηγήσουν άλλα καθώς η σοβαρότητα των αλληλεπιδράσεων ποικίλει από ασθενή σε ασθενή. </a:t>
            </a:r>
          </a:p>
          <a:p>
            <a:pPr marL="0" indent="0">
              <a:buNone/>
            </a:pPr>
            <a:r>
              <a:rPr lang="el-GR" dirty="0"/>
              <a:t>Ιδιαίτερη προσοχή απαιτείται στη χορήγηση φαρμάκων στις ακόλουθες περιπτώσεις:</a:t>
            </a:r>
            <a:br>
              <a:rPr lang="el-GR" dirty="0"/>
            </a:br>
            <a:r>
              <a:rPr lang="el-GR" dirty="0"/>
              <a:t>■ Ασθενείς με χρόνιες παθήσεις όπως υπέρταση, διαβήτης, καρδιοπάθειες.</a:t>
            </a:r>
            <a:br>
              <a:rPr lang="el-GR" dirty="0"/>
            </a:br>
            <a:r>
              <a:rPr lang="el-GR" dirty="0"/>
              <a:t>■ Ηλικιωμένοι και ασθενείς με ηπατική και νεφρική δυσλειτουργία.</a:t>
            </a:r>
            <a:br>
              <a:rPr lang="el-GR" dirty="0"/>
            </a:br>
            <a:r>
              <a:rPr lang="el-GR" dirty="0"/>
              <a:t>■ Ασθενείς που λαμβάνουν ψυχιατρικά φάρμακα και κατασταλτικά του </a:t>
            </a:r>
            <a:r>
              <a:rPr lang="el-GR" dirty="0" err="1"/>
              <a:t>ΚΝΣ</a:t>
            </a:r>
            <a:r>
              <a:rPr lang="el-GR" dirty="0"/>
              <a:t>.</a:t>
            </a:r>
            <a:br>
              <a:rPr lang="el-GR" dirty="0"/>
            </a:br>
            <a:r>
              <a:rPr lang="el-GR" dirty="0"/>
              <a:t>■ Ασθενείς που λαμβάνουν </a:t>
            </a:r>
            <a:r>
              <a:rPr lang="el-GR" dirty="0" err="1"/>
              <a:t>αντιισταμινικά</a:t>
            </a:r>
            <a:r>
              <a:rPr lang="el-GR" dirty="0"/>
              <a:t> φάρμακα.</a:t>
            </a:r>
            <a:br>
              <a:rPr lang="el-GR" dirty="0"/>
            </a:br>
            <a:r>
              <a:rPr lang="el-GR" dirty="0"/>
              <a:t>■ Ασθενείς που λαμβάνουν αντιβιοτικά, </a:t>
            </a:r>
            <a:r>
              <a:rPr lang="el-GR" dirty="0" err="1"/>
              <a:t>αντιμυκητισιακά</a:t>
            </a:r>
            <a:r>
              <a:rPr lang="el-GR" dirty="0"/>
              <a:t>.</a:t>
            </a:r>
            <a:br>
              <a:rPr lang="el-GR" dirty="0"/>
            </a:br>
            <a:r>
              <a:rPr lang="el-GR" dirty="0"/>
              <a:t>■ Ασθενείς που λαμβάνουν αντιπηκτικά.</a:t>
            </a:r>
            <a:br>
              <a:rPr lang="el-GR" dirty="0"/>
            </a:br>
            <a:r>
              <a:rPr lang="el-GR" dirty="0"/>
              <a:t>■ Ασθενείς σε ορμονική θεραπεία.</a:t>
            </a:r>
          </a:p>
        </p:txBody>
      </p:sp>
    </p:spTree>
    <p:extLst>
      <p:ext uri="{BB962C8B-B14F-4D97-AF65-F5344CB8AC3E}">
        <p14:creationId xmlns:p14="http://schemas.microsoft.com/office/powerpoint/2010/main" val="2862693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2DB8FD-4D98-4867-8B73-DBC5774EF81B}"/>
              </a:ext>
            </a:extLst>
          </p:cNvPr>
          <p:cNvSpPr>
            <a:spLocks noGrp="1"/>
          </p:cNvSpPr>
          <p:nvPr>
            <p:ph type="title"/>
          </p:nvPr>
        </p:nvSpPr>
        <p:spPr/>
        <p:txBody>
          <a:bodyPr>
            <a:normAutofit/>
          </a:bodyPr>
          <a:lstStyle/>
          <a:p>
            <a:r>
              <a:rPr lang="el-GR" sz="4400" dirty="0"/>
              <a:t>Συμβουλές για την Αποφυγή Προβλημάτων</a:t>
            </a:r>
          </a:p>
        </p:txBody>
      </p:sp>
      <p:sp>
        <p:nvSpPr>
          <p:cNvPr id="3" name="Θέση περιεχομένου 2">
            <a:extLst>
              <a:ext uri="{FF2B5EF4-FFF2-40B4-BE49-F238E27FC236}">
                <a16:creationId xmlns:a16="http://schemas.microsoft.com/office/drawing/2014/main" id="{74BCF0E0-77A9-46CB-A5B1-29790A587F6A}"/>
              </a:ext>
            </a:extLst>
          </p:cNvPr>
          <p:cNvSpPr>
            <a:spLocks noGrp="1"/>
          </p:cNvSpPr>
          <p:nvPr>
            <p:ph idx="1"/>
          </p:nvPr>
        </p:nvSpPr>
        <p:spPr>
          <a:xfrm>
            <a:off x="1097280" y="1737360"/>
            <a:ext cx="10058400" cy="4550551"/>
          </a:xfrm>
        </p:spPr>
        <p:txBody>
          <a:bodyPr>
            <a:normAutofit fontScale="85000" lnSpcReduction="10000"/>
          </a:bodyPr>
          <a:lstStyle/>
          <a:p>
            <a:pPr algn="just">
              <a:buFont typeface="Wingdings" panose="05000000000000000000" pitchFamily="2" charset="2"/>
              <a:buChar char="§"/>
            </a:pPr>
            <a:r>
              <a:rPr lang="el-GR" dirty="0"/>
              <a:t>Διαβάζετε πάντα τις οδηγίες των φαρμάκων προσεκτικά.</a:t>
            </a:r>
          </a:p>
          <a:p>
            <a:pPr algn="just">
              <a:buFont typeface="Wingdings" panose="05000000000000000000" pitchFamily="2" charset="2"/>
              <a:buChar char="§"/>
            </a:pPr>
            <a:r>
              <a:rPr lang="el-GR" dirty="0"/>
              <a:t>Ενημερωθείτε για τις παρενέργειες όλων των φαρμάκων που λαμβάνετε.</a:t>
            </a:r>
          </a:p>
          <a:p>
            <a:pPr algn="just">
              <a:buFont typeface="Wingdings" panose="05000000000000000000" pitchFamily="2" charset="2"/>
              <a:buChar char="§"/>
            </a:pPr>
            <a:r>
              <a:rPr lang="el-GR" dirty="0"/>
              <a:t>Διατηρήστε τα φάρμακα στην αρχική τους συσκευασία ώστε να αποφευχθούν λάθη.</a:t>
            </a:r>
          </a:p>
          <a:p>
            <a:pPr algn="just">
              <a:buFont typeface="Wingdings" panose="05000000000000000000" pitchFamily="2" charset="2"/>
              <a:buChar char="§"/>
            </a:pPr>
            <a:r>
              <a:rPr lang="el-GR" dirty="0"/>
              <a:t> Ρωτήστε το γιατρό τι πρέπει να αποφύγετε όταν λαμβάνετε μια νέα φαρμακευτική αγωγή. Ρωτήστε για τα τρόφιμα, τα ροφήματα, τα συμπληρώματα διατροφής και τα άλλα φάρμακα.</a:t>
            </a:r>
          </a:p>
          <a:p>
            <a:pPr algn="just">
              <a:buFont typeface="Wingdings" panose="05000000000000000000" pitchFamily="2" charset="2"/>
              <a:buChar char="§"/>
            </a:pPr>
            <a:r>
              <a:rPr lang="el-GR" dirty="0"/>
              <a:t>Συζητήστε με το γιατρό ή το φαρμακοποιό πριν πάρετε ένα </a:t>
            </a:r>
            <a:r>
              <a:rPr lang="el-GR" dirty="0" err="1"/>
              <a:t>αντιισταμινικό</a:t>
            </a:r>
            <a:r>
              <a:rPr lang="el-GR" dirty="0"/>
              <a:t> φάρμακο ή εάν ακολουθείτε οποιαδήποτε φαρμακευτική αγωγή.</a:t>
            </a:r>
          </a:p>
          <a:p>
            <a:pPr algn="just">
              <a:buFont typeface="Wingdings" panose="05000000000000000000" pitchFamily="2" charset="2"/>
              <a:buChar char="§"/>
            </a:pPr>
            <a:r>
              <a:rPr lang="el-GR" dirty="0"/>
              <a:t>Κάνετε τις αγορές των φαρμάκων από ένα συγκεκριμένο φαρμακείο για την κάλυψη όλων</a:t>
            </a:r>
            <a:br>
              <a:rPr lang="el-GR" dirty="0"/>
            </a:br>
            <a:r>
              <a:rPr lang="el-GR" dirty="0"/>
              <a:t>των αναγκών σας σε φάρμακα επειδή ο γνωστός φαρμακοποιός μπορεί να σας συμβουλεύσει καλύτερα.</a:t>
            </a:r>
          </a:p>
          <a:p>
            <a:pPr algn="just">
              <a:buFont typeface="Wingdings" panose="05000000000000000000" pitchFamily="2" charset="2"/>
              <a:buChar char="§"/>
            </a:pPr>
            <a:r>
              <a:rPr lang="el-GR" dirty="0"/>
              <a:t> Κρατήστε το σύνολο των επαγγελματιών υγείας ενήμερους για κάθε φάρμακο που λαμβάνετε.</a:t>
            </a:r>
          </a:p>
          <a:p>
            <a:pPr algn="just">
              <a:buFont typeface="Wingdings" panose="05000000000000000000" pitchFamily="2" charset="2"/>
              <a:buChar char="§"/>
            </a:pPr>
            <a:r>
              <a:rPr lang="el-GR" dirty="0"/>
              <a:t>Κρατήστε ένα αρχείο όλων των </a:t>
            </a:r>
            <a:r>
              <a:rPr lang="el-GR" dirty="0" err="1"/>
              <a:t>συνταγογραφούμενων</a:t>
            </a:r>
            <a:r>
              <a:rPr lang="el-GR" dirty="0"/>
              <a:t> φαρμάκων, των </a:t>
            </a:r>
            <a:r>
              <a:rPr lang="el-GR" dirty="0" err="1"/>
              <a:t>αντιαλλεργικών</a:t>
            </a:r>
            <a:r>
              <a:rPr lang="el-GR" dirty="0"/>
              <a:t> φαρμάκων και των συμπληρωμάτων διατροφής (περιλαμβανομένων των βοτάνων) που λαμβάνετε. Προσπαθήστε να κρατάτε αυτόν τον κατάλογο μαζί σας ανά πάσα στιγμή, αλλά ειδικά όταν πάτε σε οποιοδήποτε ιατρικό ραντεβού.</a:t>
            </a:r>
          </a:p>
          <a:p>
            <a:pPr>
              <a:buFont typeface="Wingdings" panose="05000000000000000000" pitchFamily="2" charset="2"/>
              <a:buChar char="§"/>
            </a:pPr>
            <a:r>
              <a:rPr lang="el-GR" dirty="0"/>
              <a:t>Ο Εθνικός Οργανισμός Φαρμάκων της Ελλάδας διαθέτει πληροφορίες στην ιστοσελίδα του: </a:t>
            </a:r>
            <a:r>
              <a:rPr lang="el-GR" dirty="0">
                <a:solidFill>
                  <a:schemeClr val="accent2"/>
                </a:solidFill>
              </a:rPr>
              <a:t>www.eof.gr</a:t>
            </a:r>
            <a:r>
              <a:rPr lang="el-GR" dirty="0"/>
              <a:t>.</a:t>
            </a:r>
            <a:endParaRPr lang="el-GR" sz="1600" dirty="0"/>
          </a:p>
        </p:txBody>
      </p:sp>
    </p:spTree>
    <p:extLst>
      <p:ext uri="{BB962C8B-B14F-4D97-AF65-F5344CB8AC3E}">
        <p14:creationId xmlns:p14="http://schemas.microsoft.com/office/powerpoint/2010/main" val="89862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24BF05-DDFF-4759-9413-A40607AC0886}"/>
              </a:ext>
            </a:extLst>
          </p:cNvPr>
          <p:cNvSpPr>
            <a:spLocks noGrp="1"/>
          </p:cNvSpPr>
          <p:nvPr>
            <p:ph type="title"/>
          </p:nvPr>
        </p:nvSpPr>
        <p:spPr/>
        <p:txBody>
          <a:bodyPr/>
          <a:lstStyle/>
          <a:p>
            <a:r>
              <a:rPr lang="el-GR" dirty="0"/>
              <a:t>Φαρμακολογία</a:t>
            </a:r>
          </a:p>
        </p:txBody>
      </p:sp>
      <p:sp>
        <p:nvSpPr>
          <p:cNvPr id="3" name="Θέση περιεχομένου 2">
            <a:extLst>
              <a:ext uri="{FF2B5EF4-FFF2-40B4-BE49-F238E27FC236}">
                <a16:creationId xmlns:a16="http://schemas.microsoft.com/office/drawing/2014/main" id="{43E41EBA-8528-4364-8EA2-FEDD6C4881F1}"/>
              </a:ext>
            </a:extLst>
          </p:cNvPr>
          <p:cNvSpPr>
            <a:spLocks noGrp="1"/>
          </p:cNvSpPr>
          <p:nvPr>
            <p:ph idx="1"/>
          </p:nvPr>
        </p:nvSpPr>
        <p:spPr/>
        <p:txBody>
          <a:bodyPr>
            <a:normAutofit/>
          </a:bodyPr>
          <a:lstStyle/>
          <a:p>
            <a:r>
              <a:rPr lang="el-GR" dirty="0"/>
              <a:t>Η πορεία του φαρμάκου, από τη στιγμή της εισόδου του σ τον οργανισμό μέχρι την </a:t>
            </a:r>
            <a:r>
              <a:rPr lang="el-GR" dirty="0" err="1"/>
              <a:t>αποβο</a:t>
            </a:r>
            <a:r>
              <a:rPr lang="el-GR" dirty="0"/>
              <a:t> </a:t>
            </a:r>
            <a:r>
              <a:rPr lang="el-GR" dirty="0" err="1"/>
              <a:t>λή</a:t>
            </a:r>
            <a:r>
              <a:rPr lang="el-GR" dirty="0"/>
              <a:t> του, περνάει από διαδοχικές φάσεις. Συντομογραφικά, οι φάσεις αυτές εκφράζονται από την αγγλική λέξη </a:t>
            </a:r>
            <a:r>
              <a:rPr lang="el-GR" b="1" dirty="0" err="1">
                <a:solidFill>
                  <a:srgbClr val="FF0000"/>
                </a:solidFill>
              </a:rPr>
              <a:t>LADMER</a:t>
            </a:r>
            <a:r>
              <a:rPr lang="el-GR" b="1" dirty="0">
                <a:solidFill>
                  <a:srgbClr val="FF0000"/>
                </a:solidFill>
              </a:rPr>
              <a:t> </a:t>
            </a:r>
            <a:r>
              <a:rPr lang="el-GR" dirty="0"/>
              <a:t>η οποία προέρχεται από τα αρχικά γράμματα των αγγλικών λέξεων:</a:t>
            </a:r>
            <a:br>
              <a:rPr lang="el-GR" dirty="0"/>
            </a:br>
            <a:endParaRPr lang="el-GR" dirty="0"/>
          </a:p>
          <a:p>
            <a:r>
              <a:rPr lang="el-GR" b="1" dirty="0" err="1">
                <a:solidFill>
                  <a:schemeClr val="accent2"/>
                </a:solidFill>
              </a:rPr>
              <a:t>Liberation</a:t>
            </a:r>
            <a:r>
              <a:rPr lang="el-GR" b="1" dirty="0">
                <a:solidFill>
                  <a:schemeClr val="accent2"/>
                </a:solidFill>
              </a:rPr>
              <a:t> (απελευθέρωση)</a:t>
            </a:r>
          </a:p>
          <a:p>
            <a:r>
              <a:rPr lang="el-GR" b="1" dirty="0" err="1">
                <a:solidFill>
                  <a:schemeClr val="accent2"/>
                </a:solidFill>
              </a:rPr>
              <a:t>Absorption</a:t>
            </a:r>
            <a:r>
              <a:rPr lang="el-GR" b="1" dirty="0">
                <a:solidFill>
                  <a:schemeClr val="accent2"/>
                </a:solidFill>
              </a:rPr>
              <a:t> ( απορρόφηση)</a:t>
            </a:r>
          </a:p>
          <a:p>
            <a:r>
              <a:rPr lang="el-GR" b="1" dirty="0" err="1">
                <a:solidFill>
                  <a:schemeClr val="accent2"/>
                </a:solidFill>
              </a:rPr>
              <a:t>Distribution</a:t>
            </a:r>
            <a:r>
              <a:rPr lang="el-GR" b="1" dirty="0">
                <a:solidFill>
                  <a:schemeClr val="accent2"/>
                </a:solidFill>
              </a:rPr>
              <a:t> ( κατανομή)</a:t>
            </a:r>
          </a:p>
          <a:p>
            <a:r>
              <a:rPr lang="el-GR" b="1" dirty="0" err="1">
                <a:solidFill>
                  <a:schemeClr val="accent2"/>
                </a:solidFill>
              </a:rPr>
              <a:t>Metabolism</a:t>
            </a:r>
            <a:r>
              <a:rPr lang="el-GR" b="1" dirty="0">
                <a:solidFill>
                  <a:schemeClr val="accent2"/>
                </a:solidFill>
              </a:rPr>
              <a:t> (</a:t>
            </a:r>
            <a:r>
              <a:rPr lang="el-GR" b="1" dirty="0" err="1">
                <a:solidFill>
                  <a:schemeClr val="accent2"/>
                </a:solidFill>
              </a:rPr>
              <a:t>βιομετατροπή</a:t>
            </a:r>
            <a:r>
              <a:rPr lang="el-GR" b="1" dirty="0">
                <a:solidFill>
                  <a:schemeClr val="accent2"/>
                </a:solidFill>
              </a:rPr>
              <a:t>)</a:t>
            </a:r>
          </a:p>
          <a:p>
            <a:r>
              <a:rPr lang="el-GR" b="1" dirty="0" err="1">
                <a:solidFill>
                  <a:schemeClr val="accent2"/>
                </a:solidFill>
              </a:rPr>
              <a:t>Elimination</a:t>
            </a:r>
            <a:r>
              <a:rPr lang="el-GR" b="1" dirty="0">
                <a:solidFill>
                  <a:schemeClr val="accent2"/>
                </a:solidFill>
              </a:rPr>
              <a:t> (απομάκρυνση)</a:t>
            </a:r>
          </a:p>
          <a:p>
            <a:r>
              <a:rPr lang="el-GR" b="1" dirty="0" err="1">
                <a:solidFill>
                  <a:schemeClr val="accent2"/>
                </a:solidFill>
              </a:rPr>
              <a:t>Response</a:t>
            </a:r>
            <a:r>
              <a:rPr lang="el-GR" b="1" dirty="0">
                <a:solidFill>
                  <a:schemeClr val="accent2"/>
                </a:solidFill>
              </a:rPr>
              <a:t> (ανταπόκριση)</a:t>
            </a:r>
          </a:p>
        </p:txBody>
      </p:sp>
    </p:spTree>
    <p:extLst>
      <p:ext uri="{BB962C8B-B14F-4D97-AF65-F5344CB8AC3E}">
        <p14:creationId xmlns:p14="http://schemas.microsoft.com/office/powerpoint/2010/main" val="1064849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5255CB-E9BE-48A1-BA79-ABB9ECCA2853}"/>
              </a:ext>
            </a:extLst>
          </p:cNvPr>
          <p:cNvSpPr>
            <a:spLocks noGrp="1"/>
          </p:cNvSpPr>
          <p:nvPr>
            <p:ph type="title"/>
          </p:nvPr>
        </p:nvSpPr>
        <p:spPr>
          <a:xfrm>
            <a:off x="880533" y="286603"/>
            <a:ext cx="10275147" cy="1450757"/>
          </a:xfrm>
        </p:spPr>
        <p:txBody>
          <a:bodyPr/>
          <a:lstStyle/>
          <a:p>
            <a:r>
              <a:rPr lang="el-GR" dirty="0"/>
              <a:t>Ισχύς φαρμάκου</a:t>
            </a:r>
          </a:p>
        </p:txBody>
      </p:sp>
      <p:sp>
        <p:nvSpPr>
          <p:cNvPr id="3" name="Θέση περιεχομένου 2">
            <a:extLst>
              <a:ext uri="{FF2B5EF4-FFF2-40B4-BE49-F238E27FC236}">
                <a16:creationId xmlns:a16="http://schemas.microsoft.com/office/drawing/2014/main" id="{EA3A266C-C668-4F2C-8FD6-63B61FFB1452}"/>
              </a:ext>
            </a:extLst>
          </p:cNvPr>
          <p:cNvSpPr>
            <a:spLocks noGrp="1"/>
          </p:cNvSpPr>
          <p:nvPr>
            <p:ph idx="1"/>
          </p:nvPr>
        </p:nvSpPr>
        <p:spPr>
          <a:xfrm>
            <a:off x="756356" y="1845734"/>
            <a:ext cx="10769600" cy="4023360"/>
          </a:xfrm>
        </p:spPr>
        <p:txBody>
          <a:bodyPr/>
          <a:lstStyle/>
          <a:p>
            <a:r>
              <a:rPr lang="el-GR" sz="2400" dirty="0"/>
              <a:t>Οι επιδράσεις των φαρμάκων μπορούν να εκτιμηθούν με τους όρους της δύναμης (ισχύς) ή της αποτελεσματικότητας (δραστικότητα).</a:t>
            </a:r>
          </a:p>
          <a:p>
            <a:r>
              <a:rPr lang="el-GR" sz="2400" dirty="0"/>
              <a:t>Η </a:t>
            </a:r>
            <a:r>
              <a:rPr lang="el-GR" sz="2400" b="1" dirty="0">
                <a:solidFill>
                  <a:schemeClr val="accent2"/>
                </a:solidFill>
              </a:rPr>
              <a:t>ισχύς</a:t>
            </a:r>
            <a:r>
              <a:rPr lang="el-GR" sz="2400" dirty="0"/>
              <a:t> αναφέρεται στην ποσότητα του φαρμάκου (συνήθως εκφρασμένη σε χιλιοστόγραμμα) που χρειάζεται για να παραχθεί ένα αποτέλεσμα, όπως η ανακούφιση από τον πόνο ή η μείωση της αρτηριακής πίεσης. </a:t>
            </a:r>
          </a:p>
          <a:p>
            <a:r>
              <a:rPr lang="el-GR" sz="2400" dirty="0"/>
              <a:t>Για παράδειγμα, αν 5 χιλιοστόγραμμα από το φάρμακο Α ανακουφίζει τον πόνο το ίδιο αποτελεσματικά όπως 10 χιλιοστόγραμμα από το φάρμακο Β, τότε το φάρμακο Α είναι δύο φορές πιο ισχυρό από το φάρμακο Β.</a:t>
            </a:r>
          </a:p>
          <a:p>
            <a:endParaRPr lang="el-GR" dirty="0"/>
          </a:p>
        </p:txBody>
      </p:sp>
    </p:spTree>
    <p:extLst>
      <p:ext uri="{BB962C8B-B14F-4D97-AF65-F5344CB8AC3E}">
        <p14:creationId xmlns:p14="http://schemas.microsoft.com/office/powerpoint/2010/main" val="410301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01B715-123A-4EB7-B1CC-86C712CCCB3A}"/>
              </a:ext>
            </a:extLst>
          </p:cNvPr>
          <p:cNvSpPr>
            <a:spLocks noGrp="1"/>
          </p:cNvSpPr>
          <p:nvPr>
            <p:ph type="title"/>
          </p:nvPr>
        </p:nvSpPr>
        <p:spPr/>
        <p:txBody>
          <a:bodyPr/>
          <a:lstStyle/>
          <a:p>
            <a:r>
              <a:rPr lang="el-GR" dirty="0"/>
              <a:t>Αποτελεσματικότητα φαρμάκου</a:t>
            </a:r>
          </a:p>
        </p:txBody>
      </p:sp>
      <p:sp>
        <p:nvSpPr>
          <p:cNvPr id="3" name="Θέση περιεχομένου 2">
            <a:extLst>
              <a:ext uri="{FF2B5EF4-FFF2-40B4-BE49-F238E27FC236}">
                <a16:creationId xmlns:a16="http://schemas.microsoft.com/office/drawing/2014/main" id="{57B6405C-3F76-4AB1-97F2-EFA4F9AA5B22}"/>
              </a:ext>
            </a:extLst>
          </p:cNvPr>
          <p:cNvSpPr>
            <a:spLocks noGrp="1"/>
          </p:cNvSpPr>
          <p:nvPr>
            <p:ph idx="1"/>
          </p:nvPr>
        </p:nvSpPr>
        <p:spPr/>
        <p:txBody>
          <a:bodyPr>
            <a:normAutofit/>
          </a:bodyPr>
          <a:lstStyle/>
          <a:p>
            <a:pPr algn="just"/>
            <a:r>
              <a:rPr lang="el-GR" dirty="0"/>
              <a:t>Η αποτελεσματικότητα αναφέρεται στη μεγαλύτερη ενδεχόμενη θεραπευτική ανταπόκριση</a:t>
            </a:r>
            <a:br>
              <a:rPr lang="el-GR" dirty="0"/>
            </a:br>
            <a:r>
              <a:rPr lang="el-GR" dirty="0"/>
              <a:t>που μπορεί να παράγει ένα φάρμακο. </a:t>
            </a:r>
          </a:p>
          <a:p>
            <a:pPr algn="just"/>
            <a:r>
              <a:rPr lang="el-GR" dirty="0"/>
              <a:t>Για παράδειγμα, η διουρητική δράση της </a:t>
            </a:r>
            <a:r>
              <a:rPr lang="el-GR" dirty="0" err="1"/>
              <a:t>φουροσεμίδης</a:t>
            </a:r>
            <a:r>
              <a:rPr lang="el-GR" dirty="0"/>
              <a:t> οδηγεί σε αποβολή πολύ περισσότερου αλατιού και νερού μέσω της </a:t>
            </a:r>
            <a:r>
              <a:rPr lang="el-GR" dirty="0" err="1"/>
              <a:t>ουρίνης</a:t>
            </a:r>
            <a:r>
              <a:rPr lang="el-GR" dirty="0"/>
              <a:t> σε σχέση με τη διουρητική δράση της </a:t>
            </a:r>
            <a:r>
              <a:rPr lang="el-GR" dirty="0" err="1"/>
              <a:t>χλωροθιαζίδης</a:t>
            </a:r>
            <a:r>
              <a:rPr lang="el-GR" dirty="0"/>
              <a:t>. Έτσι, η </a:t>
            </a:r>
            <a:r>
              <a:rPr lang="el-GR" dirty="0" err="1"/>
              <a:t>φουροσεμίδη</a:t>
            </a:r>
            <a:r>
              <a:rPr lang="el-GR" dirty="0"/>
              <a:t> έχει μεγαλύτερη αποτελεσματικότητα από την </a:t>
            </a:r>
            <a:r>
              <a:rPr lang="el-GR" dirty="0" err="1"/>
              <a:t>χλωροθιαζίδη</a:t>
            </a:r>
            <a:r>
              <a:rPr lang="el-GR" dirty="0"/>
              <a:t>. Παρ’ όλα αυτά, η μεγαλύτερη ισχύς ή η δραστικότητα που διαθέτει ένα φάρμακο, δε σημαίνει απαραίτητα ότι το κάνει να είναι και προτιμότερο από ένα άλλο.</a:t>
            </a:r>
          </a:p>
          <a:p>
            <a:pPr algn="just"/>
            <a:r>
              <a:rPr lang="el-GR" dirty="0"/>
              <a:t>Όταν κρίνεται η </a:t>
            </a:r>
            <a:r>
              <a:rPr lang="el-GR" dirty="0" err="1"/>
              <a:t>καταλληλότητα</a:t>
            </a:r>
            <a:r>
              <a:rPr lang="el-GR" dirty="0"/>
              <a:t> των φαρμάκων για έναν ασθενή,  οι επαγγελματίες υγείας λαμβάνουν υπόψη τους πολλούς παράγοντες, όπως τις παρενέργειες, το ενδεχόμενο δηλητηρίασης, τη διάρκεια ενός αποτελέσματος (που καθορίζει τον αριθμό των δόσεων που χρειάζονται καθημερινά) και το κόστος.</a:t>
            </a:r>
          </a:p>
        </p:txBody>
      </p:sp>
    </p:spTree>
    <p:extLst>
      <p:ext uri="{BB962C8B-B14F-4D97-AF65-F5344CB8AC3E}">
        <p14:creationId xmlns:p14="http://schemas.microsoft.com/office/powerpoint/2010/main" val="1915583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AAF1FE-2605-4251-8B70-3EE472B714F6}"/>
              </a:ext>
            </a:extLst>
          </p:cNvPr>
          <p:cNvSpPr>
            <a:spLocks noGrp="1"/>
          </p:cNvSpPr>
          <p:nvPr>
            <p:ph type="title"/>
          </p:nvPr>
        </p:nvSpPr>
        <p:spPr/>
        <p:txBody>
          <a:bodyPr/>
          <a:lstStyle/>
          <a:p>
            <a:r>
              <a:rPr lang="el-GR" dirty="0"/>
              <a:t>Ονόματα φαρμάκων</a:t>
            </a:r>
          </a:p>
        </p:txBody>
      </p:sp>
      <p:sp>
        <p:nvSpPr>
          <p:cNvPr id="3" name="Θέση περιεχομένου 2">
            <a:extLst>
              <a:ext uri="{FF2B5EF4-FFF2-40B4-BE49-F238E27FC236}">
                <a16:creationId xmlns:a16="http://schemas.microsoft.com/office/drawing/2014/main" id="{490B66B0-E99F-46E0-A52E-407966E75927}"/>
              </a:ext>
            </a:extLst>
          </p:cNvPr>
          <p:cNvSpPr>
            <a:spLocks noGrp="1"/>
          </p:cNvSpPr>
          <p:nvPr>
            <p:ph idx="1"/>
          </p:nvPr>
        </p:nvSpPr>
        <p:spPr/>
        <p:txBody>
          <a:bodyPr/>
          <a:lstStyle/>
          <a:p>
            <a:r>
              <a:rPr lang="el-GR" dirty="0"/>
              <a:t>Τα φάρμακα έχουν τρία ή περισσότερα ονόματα περιλαμβάνον τας: τη χημική ονομασία, την</a:t>
            </a:r>
            <a:br>
              <a:rPr lang="el-GR" dirty="0"/>
            </a:br>
            <a:r>
              <a:rPr lang="el-GR" dirty="0"/>
              <a:t>εμπορική ονομασία και τη γενική ονομασία. </a:t>
            </a:r>
          </a:p>
          <a:p>
            <a:r>
              <a:rPr lang="el-GR" dirty="0"/>
              <a:t>Η </a:t>
            </a:r>
            <a:r>
              <a:rPr lang="el-GR" b="1" dirty="0">
                <a:solidFill>
                  <a:schemeClr val="accent2"/>
                </a:solidFill>
              </a:rPr>
              <a:t>χημική ονομασία </a:t>
            </a:r>
            <a:r>
              <a:rPr lang="el-GR" dirty="0"/>
              <a:t>προκύπτει με βάση τους κανόνες της ονοματολογίας των χημικών ενώσεων ενώ το </a:t>
            </a:r>
            <a:r>
              <a:rPr lang="el-GR" b="1" dirty="0">
                <a:solidFill>
                  <a:schemeClr val="accent2"/>
                </a:solidFill>
              </a:rPr>
              <a:t>εμπορικό όνομα </a:t>
            </a:r>
            <a:r>
              <a:rPr lang="el-GR" dirty="0"/>
              <a:t>αναγράφεται πάντα με κεφαλαία γράμματα και επιλέγεται από τον κατασκευαστή.</a:t>
            </a:r>
            <a:br>
              <a:rPr lang="el-GR" dirty="0"/>
            </a:br>
            <a:r>
              <a:rPr lang="el-GR" dirty="0"/>
              <a:t>Η </a:t>
            </a:r>
            <a:r>
              <a:rPr lang="el-GR" b="1" dirty="0">
                <a:solidFill>
                  <a:schemeClr val="accent2"/>
                </a:solidFill>
              </a:rPr>
              <a:t>γενική ονομασία </a:t>
            </a:r>
            <a:r>
              <a:rPr lang="el-GR" dirty="0"/>
              <a:t>του παραπέμπει σε ένα κοινό καθιερωμένο όνομα, ανεξάρτητα από τον κατασκευαστή του. </a:t>
            </a:r>
          </a:p>
          <a:p>
            <a:r>
              <a:rPr lang="el-GR" dirty="0"/>
              <a:t>Για παράδειγμα, η χημική ονομασία της ασπιρίνης (γενική ονομασία) είναι </a:t>
            </a:r>
            <a:r>
              <a:rPr lang="el-GR" dirty="0" err="1"/>
              <a:t>ακετυλοσαλικυλικό</a:t>
            </a:r>
            <a:r>
              <a:rPr lang="el-GR" dirty="0"/>
              <a:t> οξύ (</a:t>
            </a:r>
            <a:r>
              <a:rPr lang="el-GR" dirty="0" err="1"/>
              <a:t>acetylsalicylic</a:t>
            </a:r>
            <a:r>
              <a:rPr lang="el-GR" dirty="0"/>
              <a:t> </a:t>
            </a:r>
            <a:r>
              <a:rPr lang="el-GR" dirty="0" err="1"/>
              <a:t>acid</a:t>
            </a:r>
            <a:r>
              <a:rPr lang="el-GR" dirty="0"/>
              <a:t>) και η εμπορική της ονομασία </a:t>
            </a:r>
            <a:r>
              <a:rPr lang="el-GR" dirty="0" err="1"/>
              <a:t>Aspirin</a:t>
            </a:r>
            <a:endParaRPr lang="el-GR" dirty="0"/>
          </a:p>
        </p:txBody>
      </p:sp>
    </p:spTree>
    <p:extLst>
      <p:ext uri="{BB962C8B-B14F-4D97-AF65-F5344CB8AC3E}">
        <p14:creationId xmlns:p14="http://schemas.microsoft.com/office/powerpoint/2010/main" val="3422304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BDA1D9-B989-42D6-A2F4-6D74ED8FEF11}"/>
              </a:ext>
            </a:extLst>
          </p:cNvPr>
          <p:cNvSpPr>
            <a:spLocks noGrp="1"/>
          </p:cNvSpPr>
          <p:nvPr>
            <p:ph type="title"/>
          </p:nvPr>
        </p:nvSpPr>
        <p:spPr/>
        <p:txBody>
          <a:bodyPr/>
          <a:lstStyle/>
          <a:p>
            <a:r>
              <a:rPr lang="el-GR" dirty="0" err="1"/>
              <a:t>Γενόσημο</a:t>
            </a:r>
            <a:r>
              <a:rPr lang="el-GR" dirty="0"/>
              <a:t> προϊόν</a:t>
            </a:r>
          </a:p>
        </p:txBody>
      </p:sp>
      <p:sp>
        <p:nvSpPr>
          <p:cNvPr id="3" name="Θέση περιεχομένου 2">
            <a:extLst>
              <a:ext uri="{FF2B5EF4-FFF2-40B4-BE49-F238E27FC236}">
                <a16:creationId xmlns:a16="http://schemas.microsoft.com/office/drawing/2014/main" id="{A3BFEAE5-B29A-436E-84FB-FFDC667E5F23}"/>
              </a:ext>
            </a:extLst>
          </p:cNvPr>
          <p:cNvSpPr>
            <a:spLocks noGrp="1"/>
          </p:cNvSpPr>
          <p:nvPr>
            <p:ph idx="1"/>
          </p:nvPr>
        </p:nvSpPr>
        <p:spPr/>
        <p:txBody>
          <a:bodyPr>
            <a:normAutofit fontScale="92500" lnSpcReduction="10000"/>
          </a:bodyPr>
          <a:lstStyle/>
          <a:p>
            <a:r>
              <a:rPr lang="el-GR" b="1" dirty="0" err="1">
                <a:solidFill>
                  <a:schemeClr val="accent2"/>
                </a:solidFill>
              </a:rPr>
              <a:t>Γενόσημο</a:t>
            </a:r>
            <a:r>
              <a:rPr lang="el-GR" b="1" dirty="0">
                <a:solidFill>
                  <a:schemeClr val="accent2"/>
                </a:solidFill>
              </a:rPr>
              <a:t> προϊόν </a:t>
            </a:r>
            <a:r>
              <a:rPr lang="el-GR" dirty="0"/>
              <a:t>είναι το φαρμακευτικό προϊόν το οποίο έχει αναπτυχθεί με τέτοιο τρόπο, ώστε να είναι το ίδιο με άλλο ήδη εγκεκριμένο προϊόν (προϊόν αναφοράς/πρωτότυπο). Το </a:t>
            </a:r>
            <a:r>
              <a:rPr lang="el-GR" dirty="0" err="1"/>
              <a:t>γενόσημο</a:t>
            </a:r>
            <a:r>
              <a:rPr lang="el-GR" dirty="0"/>
              <a:t> προϊόν περιέχει την ίδια δραστική ουσία όπως το προ </a:t>
            </a:r>
            <a:r>
              <a:rPr lang="el-GR" dirty="0" err="1"/>
              <a:t>ϊόν</a:t>
            </a:r>
            <a:r>
              <a:rPr lang="el-GR" dirty="0"/>
              <a:t> αναφοράς, στην ίδια ποσότητα. </a:t>
            </a:r>
          </a:p>
          <a:p>
            <a:r>
              <a:rPr lang="el-GR" dirty="0"/>
              <a:t>Τα </a:t>
            </a:r>
            <a:r>
              <a:rPr lang="el-GR" dirty="0" err="1"/>
              <a:t>γενόσημα</a:t>
            </a:r>
            <a:r>
              <a:rPr lang="el-GR" dirty="0"/>
              <a:t> που κυκλοφορούν στην ελληνική αγορά είναι περίπου 3.000 σε σύνολο περίπου 7.300 φαρμάκων. Σημειώνεται ότι σήμερα τα </a:t>
            </a:r>
            <a:r>
              <a:rPr lang="el-GR" dirty="0" err="1"/>
              <a:t>γενόσημα</a:t>
            </a:r>
            <a:r>
              <a:rPr lang="el-GR" dirty="0"/>
              <a:t> καταλαμβάνουν το 18% της αγοράς και θα πρέπει να ανέλθουν στο 50% που είναι ο Ευρωπαϊκός μέσος όρος. Η τιμολόγησή τους ανέρχεται στο επίπεδο του 40% των πρωτοτύπων και κατά συνέπεια μειώνει σημαντικά τη δημόσια φαρμακευτική δαπάνη με μεγάλο όφελος για την κοινωνική ασφάλιση.</a:t>
            </a:r>
          </a:p>
          <a:p>
            <a:r>
              <a:rPr lang="el-GR" dirty="0"/>
              <a:t>Σε ότι αφορά στην ασφάλεια και την αποτελεσματικότητά τους τα </a:t>
            </a:r>
            <a:r>
              <a:rPr lang="el-GR" dirty="0" err="1"/>
              <a:t>γενόσημα</a:t>
            </a:r>
            <a:r>
              <a:rPr lang="el-GR" dirty="0"/>
              <a:t> προϊόν τα </a:t>
            </a:r>
            <a:r>
              <a:rPr lang="el-GR" dirty="0" err="1"/>
              <a:t>αδειοδοτούν</a:t>
            </a:r>
            <a:r>
              <a:rPr lang="el-GR" dirty="0"/>
              <a:t> </a:t>
            </a:r>
            <a:r>
              <a:rPr lang="el-GR" dirty="0" err="1"/>
              <a:t>ται</a:t>
            </a:r>
            <a:r>
              <a:rPr lang="el-GR" dirty="0"/>
              <a:t> μετά τη λήξη της περιόδου «αποκλειστικότητας» του πρωτοτύπου φαρμάκου, η οποία διαρκεί συνήθως 10 χρόνια. Η </a:t>
            </a:r>
            <a:r>
              <a:rPr lang="el-GR" dirty="0" err="1"/>
              <a:t>αδειοδότηση</a:t>
            </a:r>
            <a:r>
              <a:rPr lang="el-GR" dirty="0"/>
              <a:t> των </a:t>
            </a:r>
            <a:r>
              <a:rPr lang="el-GR" dirty="0" err="1"/>
              <a:t>γενοσήμων</a:t>
            </a:r>
            <a:r>
              <a:rPr lang="el-GR" dirty="0"/>
              <a:t> πραγματοποιείται σύμφωνα  με την ισχύουσα κοινοτική νομοθεσία από κάποια εθνική αρχή της Ε.Ε. ή από τον Ευρωπαϊκό Οργανισμό Φαρμάκων και προβλέπει εξονυχιστική αξιολόγηση των επιστημονικών δεδομένων μεταξύ των οποίων και μελέτη </a:t>
            </a:r>
            <a:r>
              <a:rPr lang="el-GR" dirty="0" err="1"/>
              <a:t>βιοϊσοδυναμίας</a:t>
            </a:r>
            <a:r>
              <a:rPr lang="el-GR" dirty="0"/>
              <a:t> (</a:t>
            </a:r>
            <a:r>
              <a:rPr lang="el-GR" dirty="0" err="1"/>
              <a:t>bioequivalencestudy</a:t>
            </a:r>
            <a:r>
              <a:rPr lang="el-GR" dirty="0"/>
              <a:t>) του </a:t>
            </a:r>
            <a:r>
              <a:rPr lang="el-GR" dirty="0" err="1"/>
              <a:t>γενοσήμου</a:t>
            </a:r>
            <a:r>
              <a:rPr lang="el-GR" dirty="0"/>
              <a:t> προϊόντος.</a:t>
            </a:r>
          </a:p>
        </p:txBody>
      </p:sp>
    </p:spTree>
    <p:extLst>
      <p:ext uri="{BB962C8B-B14F-4D97-AF65-F5344CB8AC3E}">
        <p14:creationId xmlns:p14="http://schemas.microsoft.com/office/powerpoint/2010/main" val="1102764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C9CB93-3D4B-4594-B3AE-A99F503BE5C6}"/>
              </a:ext>
            </a:extLst>
          </p:cNvPr>
          <p:cNvSpPr>
            <a:spLocks noGrp="1"/>
          </p:cNvSpPr>
          <p:nvPr>
            <p:ph type="title"/>
          </p:nvPr>
        </p:nvSpPr>
        <p:spPr/>
        <p:txBody>
          <a:bodyPr/>
          <a:lstStyle/>
          <a:p>
            <a:r>
              <a:rPr lang="el-GR" dirty="0"/>
              <a:t>Φυσιολογία της Δράσης των Φαρμάκων</a:t>
            </a:r>
          </a:p>
        </p:txBody>
      </p:sp>
      <p:sp>
        <p:nvSpPr>
          <p:cNvPr id="3" name="Θέση περιεχομένου 2">
            <a:extLst>
              <a:ext uri="{FF2B5EF4-FFF2-40B4-BE49-F238E27FC236}">
                <a16:creationId xmlns:a16="http://schemas.microsoft.com/office/drawing/2014/main" id="{8665396E-E0B1-4547-AE20-4BA2558655D0}"/>
              </a:ext>
            </a:extLst>
          </p:cNvPr>
          <p:cNvSpPr>
            <a:spLocks noGrp="1"/>
          </p:cNvSpPr>
          <p:nvPr>
            <p:ph idx="1"/>
          </p:nvPr>
        </p:nvSpPr>
        <p:spPr/>
        <p:txBody>
          <a:bodyPr>
            <a:normAutofit/>
          </a:bodyPr>
          <a:lstStyle/>
          <a:p>
            <a:r>
              <a:rPr lang="el-GR" dirty="0"/>
              <a:t>Η ελάχιστη δόση ενός φαρμάκου που μπορεί να παράγει θεραπευτικό αποτέλεσμα, ονομάζεται </a:t>
            </a:r>
            <a:r>
              <a:rPr lang="el-GR" b="1" dirty="0">
                <a:solidFill>
                  <a:schemeClr val="accent2"/>
                </a:solidFill>
              </a:rPr>
              <a:t>φαρμακολογική δράση </a:t>
            </a:r>
            <a:r>
              <a:rPr lang="el-GR" dirty="0"/>
              <a:t>και αυτή αντιπροσωπεύει το αναμενόμενο αποτέλεσμα της δράσης του φαρμάκου στους ζωντανούς ιστούς. </a:t>
            </a:r>
          </a:p>
          <a:p>
            <a:r>
              <a:rPr lang="el-GR" dirty="0"/>
              <a:t>Μεγαλύτερες δόσεις φαρμάκων προκαλούν ανεπιθύμητες ενέργειες και τοξικότητα στον οργανισμό.</a:t>
            </a:r>
          </a:p>
          <a:p>
            <a:r>
              <a:rPr lang="el-GR" dirty="0"/>
              <a:t>Κάποια φάρμακα εμποδίζουν την τοξική δράση άλλων και ως εκ τούτου ονομάζονται </a:t>
            </a:r>
            <a:r>
              <a:rPr lang="el-GR" b="1" dirty="0">
                <a:solidFill>
                  <a:schemeClr val="accent2"/>
                </a:solidFill>
              </a:rPr>
              <a:t>αντίδοτα. </a:t>
            </a:r>
            <a:r>
              <a:rPr lang="el-GR" dirty="0"/>
              <a:t>Η δράση ενός αντίδοτου μπορεί να είναι χημική ή φυσική. Έτσι, αντίδοτο είναι εκείνο το φάρμακο ή </a:t>
            </a:r>
            <a:r>
              <a:rPr lang="el-GR" dirty="0" err="1"/>
              <a:t>τo</a:t>
            </a:r>
            <a:r>
              <a:rPr lang="el-GR" dirty="0"/>
              <a:t> παρασκεύασμα το οποίο είτε αδρανοποιεί την τοξικότητα ενός άλλου είτε εμποδίζει την απορρόφησή του είτε το απομακρύνει από τον οργανισμό.</a:t>
            </a:r>
          </a:p>
          <a:p>
            <a:r>
              <a:rPr lang="el-GR" dirty="0"/>
              <a:t>Με την έννοια </a:t>
            </a:r>
            <a:r>
              <a:rPr lang="el-GR" dirty="0">
                <a:solidFill>
                  <a:schemeClr val="accent2"/>
                </a:solidFill>
              </a:rPr>
              <a:t>τοπική δράση </a:t>
            </a:r>
            <a:r>
              <a:rPr lang="el-GR" dirty="0"/>
              <a:t>ενός φαρμάκου εννοείται η δράση του στο σημείο εφαρμογής</a:t>
            </a:r>
            <a:br>
              <a:rPr lang="el-GR" dirty="0"/>
            </a:br>
            <a:r>
              <a:rPr lang="el-GR" dirty="0"/>
              <a:t>του. Πολλά φάρμακα δεν </a:t>
            </a:r>
            <a:r>
              <a:rPr lang="el-GR" dirty="0" err="1"/>
              <a:t>απορροφώνται</a:t>
            </a:r>
            <a:r>
              <a:rPr lang="el-GR" dirty="0"/>
              <a:t> από τον οργανισμό, επομένως δρουν μόνο τοπικά. Τα φάρμακα που έχουν τοπική δράση, εφαρμόζονται στο δέρμα και στους βλεννογόνους.</a:t>
            </a:r>
          </a:p>
        </p:txBody>
      </p:sp>
    </p:spTree>
    <p:extLst>
      <p:ext uri="{BB962C8B-B14F-4D97-AF65-F5344CB8AC3E}">
        <p14:creationId xmlns:p14="http://schemas.microsoft.com/office/powerpoint/2010/main" val="354366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B708ED-0CBD-45B1-AD60-DD596E815B7B}"/>
              </a:ext>
            </a:extLst>
          </p:cNvPr>
          <p:cNvSpPr>
            <a:spLocks noGrp="1"/>
          </p:cNvSpPr>
          <p:nvPr>
            <p:ph type="title"/>
          </p:nvPr>
        </p:nvSpPr>
        <p:spPr/>
        <p:txBody>
          <a:bodyPr/>
          <a:lstStyle/>
          <a:p>
            <a:r>
              <a:rPr lang="el-GR" dirty="0"/>
              <a:t>Φυσιολογία της Δράσης των Φαρμάκων</a:t>
            </a:r>
          </a:p>
        </p:txBody>
      </p:sp>
      <p:sp>
        <p:nvSpPr>
          <p:cNvPr id="3" name="Θέση περιεχομένου 2">
            <a:extLst>
              <a:ext uri="{FF2B5EF4-FFF2-40B4-BE49-F238E27FC236}">
                <a16:creationId xmlns:a16="http://schemas.microsoft.com/office/drawing/2014/main" id="{54434C76-36CF-4D9E-9500-315CB1FCEC8B}"/>
              </a:ext>
            </a:extLst>
          </p:cNvPr>
          <p:cNvSpPr>
            <a:spLocks noGrp="1"/>
          </p:cNvSpPr>
          <p:nvPr>
            <p:ph idx="1"/>
          </p:nvPr>
        </p:nvSpPr>
        <p:spPr/>
        <p:txBody>
          <a:bodyPr>
            <a:normAutofit fontScale="92500"/>
          </a:bodyPr>
          <a:lstStyle/>
          <a:p>
            <a:pPr>
              <a:buFont typeface="Wingdings" panose="05000000000000000000" pitchFamily="2" charset="2"/>
              <a:buChar char="§"/>
            </a:pPr>
            <a:r>
              <a:rPr lang="el-GR" dirty="0"/>
              <a:t>Τα φάρμακα που έχουν γενική δράση </a:t>
            </a:r>
            <a:r>
              <a:rPr lang="el-GR" dirty="0" err="1"/>
              <a:t>απορροφώνται</a:t>
            </a:r>
            <a:r>
              <a:rPr lang="el-GR" dirty="0"/>
              <a:t> από το αίμα και ενεργούν μετά την </a:t>
            </a:r>
            <a:r>
              <a:rPr lang="el-GR" dirty="0" err="1"/>
              <a:t>απορ</a:t>
            </a:r>
            <a:r>
              <a:rPr lang="el-GR" dirty="0"/>
              <a:t> -</a:t>
            </a:r>
            <a:br>
              <a:rPr lang="el-GR" dirty="0"/>
            </a:br>
            <a:r>
              <a:rPr lang="el-GR" dirty="0"/>
              <a:t>ρόφησή τους σε οποιοδήποτε ή και σε όλα τα μέρη του οργανισμού. Ο προσδιορισμός αλλά και ο εντοπισμός της δράσης του φαρμάκου είναι το αντικείμενο της πειραματικής φαρμακολογίας.</a:t>
            </a:r>
          </a:p>
          <a:p>
            <a:pPr>
              <a:buFont typeface="Wingdings" panose="05000000000000000000" pitchFamily="2" charset="2"/>
              <a:buChar char="§"/>
            </a:pPr>
            <a:r>
              <a:rPr lang="el-GR" dirty="0"/>
              <a:t>Στην πειραματική φαρμακολογία διερευνάται κυρίως το ποσοστό απορρόφησης ενός φαρμάκου από τον οργανισμό και όχι τόσο η ταχύτητα απορρόφησής του δεδομένου ότι αυτή διαφέρει ανάλογα με την οδό χορήγησης του φαρμάκου. </a:t>
            </a:r>
          </a:p>
          <a:p>
            <a:pPr>
              <a:buFont typeface="Wingdings" panose="05000000000000000000" pitchFamily="2" charset="2"/>
              <a:buChar char="§"/>
            </a:pPr>
            <a:r>
              <a:rPr lang="el-GR" dirty="0"/>
              <a:t>Όταν ένα φάρμακο χορηγείται ενδοφλέβια, δρα ταχύτερα από όταν χορηγείται ενδομυϊκά,</a:t>
            </a:r>
            <a:br>
              <a:rPr lang="el-GR" dirty="0"/>
            </a:br>
            <a:r>
              <a:rPr lang="el-GR" dirty="0"/>
              <a:t>υποδόρια, ή από το βλεννογόνο (στοματικής κοιλότητας, στομάχου ή ορθού) και αργότερα όταν χορηγείται επιδερμικά. Το ήπαρ επιβραδύνει και τροποποιεί τη δράση πολλών φαρμάκων και των</a:t>
            </a:r>
            <a:br>
              <a:rPr lang="el-GR" dirty="0"/>
            </a:br>
            <a:r>
              <a:rPr lang="el-GR" dirty="0"/>
              <a:t>περισσότερων αλκαλοειδών. Ως εκ τούτου, οι δόσεις τέτοιων φαρμάκων που απαιτούνται για την</a:t>
            </a:r>
            <a:br>
              <a:rPr lang="el-GR" dirty="0"/>
            </a:br>
            <a:r>
              <a:rPr lang="el-GR" dirty="0"/>
              <a:t>παραγωγή των φυσιολογικών αντιδράσεων είναι μεγαλύτερες όταν χορηγούνται από το στόμα σε</a:t>
            </a:r>
            <a:br>
              <a:rPr lang="el-GR" dirty="0"/>
            </a:br>
            <a:r>
              <a:rPr lang="el-GR" dirty="0"/>
              <a:t>σχέση με την παρεντερική χορήγηση.</a:t>
            </a:r>
          </a:p>
        </p:txBody>
      </p:sp>
    </p:spTree>
    <p:extLst>
      <p:ext uri="{BB962C8B-B14F-4D97-AF65-F5344CB8AC3E}">
        <p14:creationId xmlns:p14="http://schemas.microsoft.com/office/powerpoint/2010/main" val="56796345"/>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132</TotalTime>
  <Words>1667</Words>
  <Application>Microsoft Office PowerPoint</Application>
  <PresentationFormat>Ευρεία οθόνη</PresentationFormat>
  <Paragraphs>97</Paragraphs>
  <Slides>23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23</vt:i4>
      </vt:variant>
    </vt:vector>
  </HeadingPairs>
  <TitlesOfParts>
    <vt:vector size="28" baseType="lpstr">
      <vt:lpstr>Arial</vt:lpstr>
      <vt:lpstr>Calibri</vt:lpstr>
      <vt:lpstr>Calibri Light</vt:lpstr>
      <vt:lpstr>Wingdings</vt:lpstr>
      <vt:lpstr>Ανασκόπηση</vt:lpstr>
      <vt:lpstr>Φάρμακα: Φαρμακολογία, Φυσιολογία δράσης, βασικοί ορισμοί</vt:lpstr>
      <vt:lpstr>Φαρμακολογία</vt:lpstr>
      <vt:lpstr>Φαρμακολογία</vt:lpstr>
      <vt:lpstr>Ισχύς φαρμάκου</vt:lpstr>
      <vt:lpstr>Αποτελεσματικότητα φαρμάκου</vt:lpstr>
      <vt:lpstr>Ονόματα φαρμάκων</vt:lpstr>
      <vt:lpstr>Γενόσημο προϊόν</vt:lpstr>
      <vt:lpstr>Φυσιολογία της Δράσης των Φαρμάκων</vt:lpstr>
      <vt:lpstr>Φυσιολογία της Δράσης των Φαρμάκων</vt:lpstr>
      <vt:lpstr>Φυσιολογία της Δράσης των Φαρμάκων</vt:lpstr>
      <vt:lpstr>Φυσιολογία της Δράσης των Φαρμάκων</vt:lpstr>
      <vt:lpstr>Φυσιολογία της Δράσης των Φαρμάκων</vt:lpstr>
      <vt:lpstr>Περιοχές Δράσης των Φαρμάκων</vt:lpstr>
      <vt:lpstr>Ανεπιθύμητες Ενέργειες των Φαρμάκων</vt:lpstr>
      <vt:lpstr>Αλληλεπιδράσεις των Φαρμάκων</vt:lpstr>
      <vt:lpstr>Παραδείγματα αλληλεπίδρασης φαρμάκων</vt:lpstr>
      <vt:lpstr>Φάρμακα και Λήψη Τροφής</vt:lpstr>
      <vt:lpstr>Φάρμακα και Λήψη Τροφής</vt:lpstr>
      <vt:lpstr>Παραδείγματα Αλληλεπίδρασης Φαρμάκων με Τρόφιμα και Ροφήματα</vt:lpstr>
      <vt:lpstr>Παραδείγματα Αλληλεπίδρασης Φαρμάκων με Τρόφιμα και Ροφήματα</vt:lpstr>
      <vt:lpstr>Παραδείγματα Αλληλεπίδρασης Φαρμάκων με Συμπληρώματα Διατροφής</vt:lpstr>
      <vt:lpstr>Η Σημασία των Αλληλεπιδράσεων</vt:lpstr>
      <vt:lpstr>Συμβουλές για την Αποφυγή Προβλημάτων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Sofia</dc:creator>
  <cp:lastModifiedBy>Sofia</cp:lastModifiedBy>
  <cp:revision>25</cp:revision>
  <dcterms:created xsi:type="dcterms:W3CDTF">2023-03-17T11:17:02Z</dcterms:created>
  <dcterms:modified xsi:type="dcterms:W3CDTF">2023-03-17T13:29:53Z</dcterms:modified>
</cp:coreProperties>
</file>