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20" name="19 - Θέση υποσέλιδου"/>
          <p:cNvSpPr>
            <a:spLocks noGrp="1"/>
          </p:cNvSpPr>
          <p:nvPr>
            <p:ph type="ftr" sz="quarter" idx="11"/>
          </p:nvPr>
        </p:nvSpPr>
        <p:spPr/>
        <p:txBody>
          <a:bodyPr/>
          <a:lstStyle>
            <a:extLst/>
          </a:lstStyle>
          <a:p>
            <a:endParaRPr lang="en-GB"/>
          </a:p>
        </p:txBody>
      </p:sp>
      <p:sp>
        <p:nvSpPr>
          <p:cNvPr id="10" name="9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5" name="4 - Θέση υποσέλιδου"/>
          <p:cNvSpPr>
            <a:spLocks noGrp="1"/>
          </p:cNvSpPr>
          <p:nvPr>
            <p:ph type="ftr" sz="quarter" idx="11"/>
          </p:nvPr>
        </p:nvSpPr>
        <p:spPr/>
        <p:txBody>
          <a:bodyPr/>
          <a:lstStyle>
            <a:extLst/>
          </a:lstStyle>
          <a:p>
            <a:endParaRPr lang="en-GB"/>
          </a:p>
        </p:txBody>
      </p:sp>
      <p:sp>
        <p:nvSpPr>
          <p:cNvPr id="6" name="5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8" name="7 - Θέση υποσέλιδου"/>
          <p:cNvSpPr>
            <a:spLocks noGrp="1"/>
          </p:cNvSpPr>
          <p:nvPr>
            <p:ph type="ftr" sz="quarter" idx="11"/>
          </p:nvPr>
        </p:nvSpPr>
        <p:spPr/>
        <p:txBody>
          <a:bodyPr/>
          <a:lstStyle>
            <a:extLst/>
          </a:lstStyle>
          <a:p>
            <a:endParaRPr lang="en-GB"/>
          </a:p>
        </p:txBody>
      </p:sp>
      <p:sp>
        <p:nvSpPr>
          <p:cNvPr id="9" name="8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4" name="3 - Θέση υποσέλιδου"/>
          <p:cNvSpPr>
            <a:spLocks noGrp="1"/>
          </p:cNvSpPr>
          <p:nvPr>
            <p:ph type="ftr" sz="quarter" idx="11"/>
          </p:nvPr>
        </p:nvSpPr>
        <p:spPr/>
        <p:txBody>
          <a:bodyPr/>
          <a:lstStyle>
            <a:extLst/>
          </a:lstStyle>
          <a:p>
            <a:endParaRPr lang="en-GB"/>
          </a:p>
        </p:txBody>
      </p:sp>
      <p:sp>
        <p:nvSpPr>
          <p:cNvPr id="5" name="4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3" name="2 - Θέση υποσέλιδου"/>
          <p:cNvSpPr>
            <a:spLocks noGrp="1"/>
          </p:cNvSpPr>
          <p:nvPr>
            <p:ph type="ftr" sz="quarter" idx="11"/>
          </p:nvPr>
        </p:nvSpPr>
        <p:spPr/>
        <p:txBody>
          <a:bodyPr/>
          <a:lstStyle>
            <a:extLst/>
          </a:lstStyle>
          <a:p>
            <a:endParaRPr lang="en-GB"/>
          </a:p>
        </p:txBody>
      </p:sp>
      <p:sp>
        <p:nvSpPr>
          <p:cNvPr id="4" name="3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5E80DAA5-B8BD-4FA1-9319-8A0DEED22FB3}" type="datetimeFigureOut">
              <a:rPr lang="en-US" smtClean="0"/>
              <a:pPr/>
              <a:t>11/24/2020</a:t>
            </a:fld>
            <a:endParaRPr lang="en-GB"/>
          </a:p>
        </p:txBody>
      </p:sp>
      <p:sp>
        <p:nvSpPr>
          <p:cNvPr id="6" name="5 - Θέση υποσέλιδου"/>
          <p:cNvSpPr>
            <a:spLocks noGrp="1"/>
          </p:cNvSpPr>
          <p:nvPr>
            <p:ph type="ftr" sz="quarter" idx="11"/>
          </p:nvPr>
        </p:nvSpPr>
        <p:spPr/>
        <p:txBody>
          <a:bodyPr/>
          <a:lstStyle>
            <a:extLst/>
          </a:lstStyle>
          <a:p>
            <a:endParaRPr lang="en-GB"/>
          </a:p>
        </p:txBody>
      </p:sp>
      <p:sp>
        <p:nvSpPr>
          <p:cNvPr id="7" name="6 - Θέση αριθμού διαφάνειας"/>
          <p:cNvSpPr>
            <a:spLocks noGrp="1"/>
          </p:cNvSpPr>
          <p:nvPr>
            <p:ph type="sldNum" sz="quarter" idx="12"/>
          </p:nvPr>
        </p:nvSpPr>
        <p:spPr/>
        <p:txBody>
          <a:bodyPr/>
          <a:lstStyle>
            <a:extLst/>
          </a:lstStyle>
          <a:p>
            <a:fld id="{15ADAA47-EAE1-4030-BE0F-AAAC895C9865}" type="slidenum">
              <a:rPr lang="en-GB" smtClean="0"/>
              <a:pPr/>
              <a:t>‹#›</a:t>
            </a:fld>
            <a:endParaRPr lang="en-GB"/>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E80DAA5-B8BD-4FA1-9319-8A0DEED22FB3}" type="datetimeFigureOut">
              <a:rPr lang="en-US" smtClean="0"/>
              <a:pPr/>
              <a:t>11/24/2020</a:t>
            </a:fld>
            <a:endParaRPr lang="en-GB"/>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5ADAA47-EAE1-4030-BE0F-AAAC895C9865}" type="slidenum">
              <a:rPr lang="en-GB" smtClean="0"/>
              <a:pPr/>
              <a:t>‹#›</a:t>
            </a:fld>
            <a:endParaRPr lang="en-GB"/>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285728"/>
            <a:ext cx="7886728" cy="1247474"/>
          </a:xfrm>
        </p:spPr>
        <p:txBody>
          <a:bodyPr>
            <a:normAutofit/>
          </a:bodyPr>
          <a:lstStyle/>
          <a:p>
            <a:r>
              <a:rPr lang="el-GR" b="1" dirty="0" smtClean="0"/>
              <a:t>ΟΙΚΟΣ ΣΤΗΝ ΚΛΑΣΙΚΗ ΑΘΗΝΑ</a:t>
            </a:r>
            <a:endParaRPr lang="en-GB" b="1" dirty="0"/>
          </a:p>
        </p:txBody>
      </p:sp>
      <p:sp>
        <p:nvSpPr>
          <p:cNvPr id="3" name="2 - Υπότιτλος"/>
          <p:cNvSpPr>
            <a:spLocks noGrp="1"/>
          </p:cNvSpPr>
          <p:nvPr>
            <p:ph type="subTitle" idx="1"/>
          </p:nvPr>
        </p:nvSpPr>
        <p:spPr>
          <a:xfrm>
            <a:off x="500034" y="1571612"/>
            <a:ext cx="8072494" cy="5000660"/>
          </a:xfrm>
        </p:spPr>
        <p:txBody>
          <a:bodyPr>
            <a:normAutofit lnSpcReduction="10000"/>
          </a:bodyPr>
          <a:lstStyle/>
          <a:p>
            <a:r>
              <a:rPr lang="el-GR" dirty="0">
                <a:solidFill>
                  <a:schemeClr val="tx1"/>
                </a:solidFill>
              </a:rPr>
              <a:t>Με τ</a:t>
            </a:r>
            <a:r>
              <a:rPr lang="en-GB" dirty="0">
                <a:solidFill>
                  <a:schemeClr val="tx1"/>
                </a:solidFill>
              </a:rPr>
              <a:t>o</a:t>
            </a:r>
            <a:r>
              <a:rPr lang="el-GR" dirty="0">
                <a:solidFill>
                  <a:schemeClr val="tx1"/>
                </a:solidFill>
              </a:rPr>
              <a:t>ν όρο οικογένεια εννοούμε τον </a:t>
            </a:r>
            <a:r>
              <a:rPr lang="el-GR" b="1" i="1" dirty="0" err="1">
                <a:solidFill>
                  <a:schemeClr val="tx1"/>
                </a:solidFill>
              </a:rPr>
              <a:t>οἶκον</a:t>
            </a:r>
            <a:r>
              <a:rPr lang="el-GR" i="1" dirty="0">
                <a:solidFill>
                  <a:schemeClr val="tx1"/>
                </a:solidFill>
              </a:rPr>
              <a:t>. </a:t>
            </a:r>
            <a:r>
              <a:rPr lang="el-GR" dirty="0">
                <a:solidFill>
                  <a:schemeClr val="tx1"/>
                </a:solidFill>
              </a:rPr>
              <a:t>Ο όρος είναι διφορούμενος, δεδομένου ότι μπορεί να αναφέρεται στην οικογένεια, αλλά και στο σπίτι, στο κτήριο, που συνηθέστερα αποκαλείται </a:t>
            </a:r>
            <a:r>
              <a:rPr lang="el-GR" b="1" i="1" dirty="0">
                <a:solidFill>
                  <a:schemeClr val="tx1"/>
                </a:solidFill>
              </a:rPr>
              <a:t>οικία</a:t>
            </a:r>
            <a:r>
              <a:rPr lang="el-GR" i="1" dirty="0">
                <a:solidFill>
                  <a:schemeClr val="tx1"/>
                </a:solidFill>
              </a:rPr>
              <a:t>.</a:t>
            </a:r>
            <a:r>
              <a:rPr lang="el-GR" dirty="0">
                <a:solidFill>
                  <a:schemeClr val="tx1"/>
                </a:solidFill>
              </a:rPr>
              <a:t> Όταν χρησιμοποιείται αναφερόμενος στην οικογένεια υποδηλώνει τη </a:t>
            </a:r>
            <a:r>
              <a:rPr lang="el-GR" b="1" dirty="0">
                <a:solidFill>
                  <a:schemeClr val="tx1"/>
                </a:solidFill>
              </a:rPr>
              <a:t>σύγχρονη πυρηνική οικογένεια</a:t>
            </a:r>
            <a:r>
              <a:rPr lang="el-GR" dirty="0">
                <a:solidFill>
                  <a:schemeClr val="tx1"/>
                </a:solidFill>
              </a:rPr>
              <a:t>, δηλαδή ένα ζευγάρι με τα συντηρούμενα τέκνα τους, τα φυσικά αλλά και τα υιοθετημένα. Στην Αθήνα τα εξαρτώμενα μέλη της οικογένειας θα περιελάμβαναν κατά πάσα πιθανότητα όλους τους ελεύθερους συγγενείς που βρίσκονταν υπό την </a:t>
            </a:r>
            <a:r>
              <a:rPr lang="el-GR" b="1" i="1" dirty="0" err="1">
                <a:solidFill>
                  <a:schemeClr val="tx1"/>
                </a:solidFill>
              </a:rPr>
              <a:t>κυριεία</a:t>
            </a:r>
            <a:r>
              <a:rPr lang="el-GR" dirty="0">
                <a:solidFill>
                  <a:schemeClr val="tx1"/>
                </a:solidFill>
              </a:rPr>
              <a:t> του αρχηγού του </a:t>
            </a:r>
            <a:r>
              <a:rPr lang="el-GR" i="1" dirty="0" err="1">
                <a:solidFill>
                  <a:schemeClr val="tx1"/>
                </a:solidFill>
              </a:rPr>
              <a:t>οἴκου</a:t>
            </a:r>
            <a:r>
              <a:rPr lang="el-GR" dirty="0">
                <a:solidFill>
                  <a:schemeClr val="tx1"/>
                </a:solidFill>
              </a:rPr>
              <a:t>, χωρίς να είναι άμεσοι απόγονοι, όπως για παράδειγμα οι ανεψιές και οι ανεψιοί. </a:t>
            </a:r>
            <a:endParaRPr lang="en-GB" dirty="0">
              <a:solidFill>
                <a:schemeClr val="tx1"/>
              </a:solidFill>
            </a:endParaRP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368280"/>
          </a:xfrm>
        </p:spPr>
        <p:txBody>
          <a:bodyPr>
            <a:normAutofit fontScale="90000"/>
          </a:bodyPr>
          <a:lstStyle/>
          <a:p>
            <a:pPr algn="ctr"/>
            <a:r>
              <a:rPr lang="el-GR" sz="3600" b="1" dirty="0" smtClean="0">
                <a:latin typeface="Calibri" pitchFamily="34" charset="0"/>
                <a:cs typeface="Calibri" pitchFamily="34" charset="0"/>
              </a:rPr>
              <a:t>Η ΑΘΗΝΑΙΑ ΓΥΝΑΙΚΑ – ΕΓΓΥΗ ΚΑΙ ΓΑΜΟΣ</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a:xfrm>
            <a:off x="1285852" y="714356"/>
            <a:ext cx="7647836" cy="6143644"/>
          </a:xfrm>
        </p:spPr>
        <p:txBody>
          <a:bodyPr>
            <a:noAutofit/>
          </a:bodyPr>
          <a:lstStyle/>
          <a:p>
            <a:r>
              <a:rPr lang="el-GR" sz="1600" dirty="0" smtClean="0">
                <a:latin typeface="Calibri" pitchFamily="34" charset="0"/>
                <a:cs typeface="Calibri" pitchFamily="34" charset="0"/>
              </a:rPr>
              <a:t>Η Αθηναία γυναίκα νομικά έχει τη θέση της «</a:t>
            </a:r>
            <a:r>
              <a:rPr lang="el-GR" sz="1600" b="1" dirty="0" smtClean="0">
                <a:latin typeface="Calibri" pitchFamily="34" charset="0"/>
                <a:cs typeface="Calibri" pitchFamily="34" charset="0"/>
              </a:rPr>
              <a:t>ανήλικης</a:t>
            </a:r>
            <a:r>
              <a:rPr lang="el-GR" sz="1600" dirty="0" smtClean="0">
                <a:latin typeface="Calibri" pitchFamily="34" charset="0"/>
                <a:cs typeface="Calibri" pitchFamily="34" charset="0"/>
              </a:rPr>
              <a:t>», καθώς έχει σ’ όλη της τη ζωή την ανάγκη ενός κηδεμόνα, του </a:t>
            </a:r>
            <a:r>
              <a:rPr lang="el-GR" sz="1600" i="1" dirty="0" smtClean="0">
                <a:latin typeface="Calibri" pitchFamily="34" charset="0"/>
                <a:cs typeface="Calibri" pitchFamily="34" charset="0"/>
              </a:rPr>
              <a:t>κυρίου</a:t>
            </a:r>
            <a:r>
              <a:rPr lang="el-GR" sz="1600" dirty="0" smtClean="0">
                <a:latin typeface="Calibri" pitchFamily="34" charset="0"/>
                <a:cs typeface="Calibri" pitchFamily="34" charset="0"/>
              </a:rPr>
              <a:t>, πρώτα του πατέρα της, έπειτα του συζύγου της, κι αν αυτός πεθάνει πρώτος, του γιου της, ή σε απουσία του γιου της, του πιο κοντινού συγγενή. Στη βάση αυτή τοποθετείται και ο γάμος, παρ’ όλο που δεν υπάρχει στην αρχαία ελληνική γλώσσα ειδικός όρος για την απόδοση ενός θεσμού, στο οποίο στηριζόταν η αναπαραγωγή της κοινωνίας.</a:t>
            </a:r>
          </a:p>
          <a:p>
            <a:r>
              <a:rPr lang="el-GR" sz="1600" dirty="0" smtClean="0">
                <a:latin typeface="Calibri" pitchFamily="34" charset="0"/>
                <a:cs typeface="Calibri" pitchFamily="34" charset="0"/>
              </a:rPr>
              <a:t> Η πράξη βάσει της οποίας ένας άνδρας και μια γυναίκα ενώνονται νόμιμα ονομάζεται </a:t>
            </a:r>
            <a:r>
              <a:rPr lang="el-GR" sz="1600" b="1" i="1" dirty="0" err="1" smtClean="0">
                <a:latin typeface="Calibri" pitchFamily="34" charset="0"/>
                <a:cs typeface="Calibri" pitchFamily="34" charset="0"/>
              </a:rPr>
              <a:t>εγγύη</a:t>
            </a:r>
            <a:r>
              <a:rPr lang="el-GR" sz="1600" dirty="0" smtClean="0">
                <a:latin typeface="Calibri" pitchFamily="34" charset="0"/>
                <a:cs typeface="Calibri" pitchFamily="34" charset="0"/>
              </a:rPr>
              <a:t>. Είναι κατά κάποιο τρόπο ένα συμβόλαιο ανάμεσα σε δύο οίκους, μια προφορική υπόσχεση που δίνεται μπροστά σε μάρτυρες, με την οποία ο πατέρας ή ο κηδεμόνας της γυναίκας την παραδίδει στον μελλοντικό σύζυγο. Ο όρος </a:t>
            </a:r>
            <a:r>
              <a:rPr lang="el-GR" sz="1600" i="1" dirty="0" err="1" smtClean="0">
                <a:latin typeface="Calibri" pitchFamily="34" charset="0"/>
                <a:cs typeface="Calibri" pitchFamily="34" charset="0"/>
              </a:rPr>
              <a:t>εγγύη</a:t>
            </a:r>
            <a:r>
              <a:rPr lang="el-GR" sz="1600" dirty="0" smtClean="0">
                <a:latin typeface="Calibri" pitchFamily="34" charset="0"/>
                <a:cs typeface="Calibri" pitchFamily="34" charset="0"/>
              </a:rPr>
              <a:t> υποδηλώνει επίσης και την προίκα που δίδει ο πατέρας ή κηδεμόνας στον σύζυγο, την οποία όμως δεν δικαιούται να πειράξει έως ότου περάσει στον πρώτο γιο ή τον κληρονόμο. Η εγγύηση είναι μια ιδιωτική υπόθεση, στην οποία η πόλη δεν παρεμβαίνει, κι ούτε καταγράφεται σε κάποια ληξιαρχική πράξη. Για να θεωρηθεί ο γάμος νόμιμος, η </a:t>
            </a:r>
            <a:r>
              <a:rPr lang="el-GR" sz="1600" dirty="0" err="1" smtClean="0">
                <a:latin typeface="Calibri" pitchFamily="34" charset="0"/>
                <a:cs typeface="Calibri" pitchFamily="34" charset="0"/>
              </a:rPr>
              <a:t>εγγύη</a:t>
            </a:r>
            <a:r>
              <a:rPr lang="el-GR" sz="1600" dirty="0" smtClean="0">
                <a:latin typeface="Calibri" pitchFamily="34" charset="0"/>
                <a:cs typeface="Calibri" pitchFamily="34" charset="0"/>
              </a:rPr>
              <a:t> δεν είναι αρκετή. Η συγκατοίκηση είναι απαραίτητη για να μεταβάλει την γυναίκα σε μια </a:t>
            </a:r>
            <a:r>
              <a:rPr lang="el-GR" sz="1600" i="1" dirty="0" err="1" smtClean="0">
                <a:latin typeface="Calibri" pitchFamily="34" charset="0"/>
                <a:cs typeface="Calibri" pitchFamily="34" charset="0"/>
              </a:rPr>
              <a:t>γαμετή</a:t>
            </a:r>
            <a:r>
              <a:rPr lang="el-GR" sz="1600" i="1" dirty="0" smtClean="0">
                <a:latin typeface="Calibri" pitchFamily="34" charset="0"/>
                <a:cs typeface="Calibri" pitchFamily="34" charset="0"/>
              </a:rPr>
              <a:t> γυνή</a:t>
            </a:r>
            <a:r>
              <a:rPr lang="el-GR" sz="1600" dirty="0" smtClean="0">
                <a:latin typeface="Calibri" pitchFamily="34" charset="0"/>
                <a:cs typeface="Calibri" pitchFamily="34" charset="0"/>
              </a:rPr>
              <a:t>, δηλ. μια νόμιμη σύζυγο. Πολύ συχνά θεωρείται αυτονόητο ότι την αμοιβαία εγγύηση ακολουθούσε αμέσως η τελετή της εισδοχής της γυναίκας στο σπίτι του συζύγου της, αν και σε μερικές ειδικές περιπτώσεις αυτό μπορούσε να καθυστερήσει (δηλ. όταν ήταν ανήλικη η κοπέλα, ή ετίθετο θέμα κοινωνικής θέσης, πολίτιδος ή ξένης).</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Ο γάμος δεν είναι ποτέ μια ελεύθερη επιλογή εκ μέρους της νέας γυναίκας. Είναι ο πατέρας της ή ο νόμιμος κηδεμόνας της αυτός που επιλέγει τον οίκο στον οποίο θα την οδηγήσει, κι η τύχη της αποφασίζεται ανάμεσα στους δύο άνδρες. Αυτή η ελευθερία είναι ακόμα πιο περιορισμένη στην περίπτωση της </a:t>
            </a:r>
            <a:r>
              <a:rPr lang="el-GR" sz="1600" b="1" i="1" dirty="0" smtClean="0">
                <a:latin typeface="Calibri" pitchFamily="34" charset="0"/>
                <a:cs typeface="Calibri" pitchFamily="34" charset="0"/>
              </a:rPr>
              <a:t>επικλήρου</a:t>
            </a:r>
            <a:r>
              <a:rPr lang="el-GR" sz="1600" dirty="0" smtClean="0">
                <a:latin typeface="Calibri" pitchFamily="34" charset="0"/>
                <a:cs typeface="Calibri" pitchFamily="34" charset="0"/>
              </a:rPr>
              <a:t>.</a:t>
            </a:r>
            <a:endParaRPr lang="en-GB" sz="1600"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latin typeface="Calibri" pitchFamily="34" charset="0"/>
                <a:cs typeface="Calibri" pitchFamily="34" charset="0"/>
              </a:rPr>
              <a:t>Η ΕΠΙΚΛΗΡΟΣ ΚΟΡΗ</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a:xfrm>
            <a:off x="1357290" y="1214422"/>
            <a:ext cx="7576398" cy="5643578"/>
          </a:xfrm>
        </p:spPr>
        <p:txBody>
          <a:bodyPr>
            <a:noAutofit/>
          </a:bodyPr>
          <a:lstStyle/>
          <a:p>
            <a:r>
              <a:rPr lang="el-GR" sz="2400" dirty="0" smtClean="0"/>
              <a:t>Ο γάμος δεν είναι ποτέ μια ελεύθερη επιλογή εκ μέρους της νέας γυναίκας. Είναι ο πατέρας της ή ο νόμιμος κηδεμόνας της αυτός που επιλέγει τον οίκο στον οποίο θα την οδηγήσει, κι η τύχη της αποφασίζεται ανάμεσα στους δύο άνδρες. Αυτή η ελευθερία είναι ακόμα πιο περιορισμένη στην περίπτωση της </a:t>
            </a:r>
            <a:r>
              <a:rPr lang="el-GR" sz="2400" b="1" i="1" dirty="0" smtClean="0"/>
              <a:t>επικλήρου</a:t>
            </a:r>
            <a:r>
              <a:rPr lang="el-GR" sz="2400" dirty="0" smtClean="0"/>
              <a:t>. Η επίκληρος ήταν μια γυναίκα της οποίας ο πατέρας πεθαίνει χωρίς να αφήσει αρσενικό διάδοχο.  Ο νόμος προβλέπει το γάμο της επικλήρου και θέτει σε εφαρμογή διαδικασίες για να τον εξασφαλίσει. Η επίκληρος είναι υποχρεωμένη να παντρευτεί τον πιο κοντινό συγγενή από την πατρική γενιά. Κάτι που δημιουργεί μερικές φορές προβλήματα, αν είναι ήδη παντρεμένη, ή αν συμβαίνει το ίδιο και με τον κοντινό συγγενή της. </a:t>
            </a:r>
            <a:endParaRPr lang="en-GB" sz="2400" dirty="0" smtClean="0"/>
          </a:p>
          <a:p>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796908"/>
          </a:xfrm>
        </p:spPr>
        <p:txBody>
          <a:bodyPr>
            <a:normAutofit/>
          </a:bodyPr>
          <a:lstStyle/>
          <a:p>
            <a:pPr algn="ctr"/>
            <a:r>
              <a:rPr lang="el-GR" sz="3600" b="1" dirty="0" smtClean="0">
                <a:latin typeface="Calibri" pitchFamily="34" charset="0"/>
                <a:cs typeface="Calibri" pitchFamily="34" charset="0"/>
              </a:rPr>
              <a:t>ΝΟΜΟΣ ΠΕΡΙ ΕΠΙΚΛΗΡΟΥ</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a:xfrm>
            <a:off x="1357290" y="1142984"/>
            <a:ext cx="7576398" cy="5105416"/>
          </a:xfrm>
        </p:spPr>
        <p:txBody>
          <a:bodyPr>
            <a:normAutofit fontScale="70000" lnSpcReduction="20000"/>
          </a:bodyPr>
          <a:lstStyle/>
          <a:p>
            <a:r>
              <a:rPr lang="el-GR" dirty="0" smtClean="0"/>
              <a:t>Το σκεπτικό πίσω από τον νόμο γίνεται σαφές σε τρία χαρακτηριστικά σημεία ειδικότερα. Το </a:t>
            </a:r>
            <a:r>
              <a:rPr lang="el-GR" b="1" dirty="0" smtClean="0"/>
              <a:t>πρώτο</a:t>
            </a:r>
            <a:r>
              <a:rPr lang="el-GR" dirty="0" smtClean="0"/>
              <a:t> είναι τα σεξουαλικά δικαιώματα  των </a:t>
            </a:r>
            <a:r>
              <a:rPr lang="el-GR" i="1" dirty="0" smtClean="0"/>
              <a:t>επικλήρων.</a:t>
            </a:r>
            <a:r>
              <a:rPr lang="el-GR" dirty="0" smtClean="0"/>
              <a:t> Εδώ νομίζω ότι μπορούμε να μιλάμε για δικαιώματα. Ο σύζυγός της έχει την υποχρέωση να κάνει σεξ μαζί της τρεις φορές το μήνα. Κανείς άλλος στην Αθήνα δεν έχει σεξουαλικά δικαιώματα, μόνο οι επίκληροι. Αυτό δεν είναι μια φυσιολογική απαίτηση στον αθηναϊκό </a:t>
            </a:r>
            <a:r>
              <a:rPr lang="el-GR" i="1" dirty="0" smtClean="0"/>
              <a:t>γάμο</a:t>
            </a:r>
            <a:r>
              <a:rPr lang="el-GR" dirty="0" smtClean="0"/>
              <a:t> και όσον αφορά τις πηγές μας, μας επιτρέπουν να πούμε ότι δεν ήταν μια νομική επιταγή. Το </a:t>
            </a:r>
            <a:r>
              <a:rPr lang="el-GR" b="1" dirty="0" smtClean="0"/>
              <a:t>δεύτερο</a:t>
            </a:r>
            <a:r>
              <a:rPr lang="el-GR" dirty="0" smtClean="0"/>
              <a:t> αφορά τις πτωχές κληρονόμους, για τις οποίες μπορεί να μην υπάρχει μεγάλο ενδιαφέρον. Αν ο πλησιέστερος συγγενής της αρνείται να την παντρευτεί, θα πρέπει να της δώσει προίκα, ώστε να μπορέσει να παντρευτεί. Το </a:t>
            </a:r>
            <a:r>
              <a:rPr lang="el-GR" b="1" dirty="0" smtClean="0"/>
              <a:t>τρίτο</a:t>
            </a:r>
            <a:r>
              <a:rPr lang="el-GR" dirty="0" smtClean="0"/>
              <a:t> είναι η προσδοκία ότι ο κοντινότερος συγγενής θα κληθεί να παντρευτεί την κληρονόμο. Αυτό δείχνει ότι η επιθυμία είναι να δημιουργηθεί ένας </a:t>
            </a:r>
            <a:r>
              <a:rPr lang="el-GR" i="1" dirty="0" smtClean="0"/>
              <a:t>οίκος</a:t>
            </a:r>
            <a:r>
              <a:rPr lang="el-GR" dirty="0" smtClean="0"/>
              <a:t> που μένει όσο πιο κοντά γίνεται στην κανονική πατρογονική διαδοχή.</a:t>
            </a:r>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725470"/>
          </a:xfrm>
        </p:spPr>
        <p:txBody>
          <a:bodyPr>
            <a:normAutofit/>
          </a:bodyPr>
          <a:lstStyle/>
          <a:p>
            <a:pPr algn="ctr"/>
            <a:r>
              <a:rPr lang="el-GR" sz="3600" b="1" dirty="0" smtClean="0">
                <a:latin typeface="Calibri" pitchFamily="34" charset="0"/>
                <a:cs typeface="Calibri" pitchFamily="34" charset="0"/>
              </a:rPr>
              <a:t>ΔΙΑΔΟΧΟΙ - ΓΙΟΙ</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a:xfrm>
            <a:off x="1357290" y="857232"/>
            <a:ext cx="7576398" cy="6000768"/>
          </a:xfrm>
        </p:spPr>
        <p:txBody>
          <a:bodyPr>
            <a:noAutofit/>
          </a:bodyPr>
          <a:lstStyle/>
          <a:p>
            <a:r>
              <a:rPr lang="el-GR" sz="1800" dirty="0" smtClean="0">
                <a:latin typeface="Calibri" pitchFamily="34" charset="0"/>
                <a:cs typeface="Calibri" pitchFamily="34" charset="0"/>
              </a:rPr>
              <a:t>Σε αντίθεση με ορισμένα συστήματα που δίνουν ιδιαίτερα προνόμια στο πρωτότοκο αρσενικό, στο αθηναϊκό δίκαιο </a:t>
            </a:r>
            <a:r>
              <a:rPr lang="el-GR" sz="1800" b="1" dirty="0" smtClean="0">
                <a:latin typeface="Calibri" pitchFamily="34" charset="0"/>
                <a:cs typeface="Calibri" pitchFamily="34" charset="0"/>
              </a:rPr>
              <a:t>όλοι οι γιοι μοιράζονται εξίσου την κληρονομιά.</a:t>
            </a:r>
            <a:r>
              <a:rPr lang="el-GR" sz="1800" dirty="0" smtClean="0">
                <a:latin typeface="Calibri" pitchFamily="34" charset="0"/>
                <a:cs typeface="Calibri" pitchFamily="34" charset="0"/>
              </a:rPr>
              <a:t> Το αποτέλεσμα είναι να δημιουργούνται </a:t>
            </a:r>
            <a:r>
              <a:rPr lang="el-GR" sz="1800" b="1" dirty="0" smtClean="0">
                <a:latin typeface="Calibri" pitchFamily="34" charset="0"/>
                <a:cs typeface="Calibri" pitchFamily="34" charset="0"/>
              </a:rPr>
              <a:t>πολλαπλοί</a:t>
            </a:r>
            <a:r>
              <a:rPr lang="el-GR" sz="1800" dirty="0" smtClean="0">
                <a:latin typeface="Calibri" pitchFamily="34" charset="0"/>
                <a:cs typeface="Calibri" pitchFamily="34" charset="0"/>
              </a:rPr>
              <a:t> </a:t>
            </a:r>
            <a:r>
              <a:rPr lang="el-GR" sz="1800" b="1" dirty="0" smtClean="0">
                <a:latin typeface="Calibri" pitchFamily="34" charset="0"/>
                <a:cs typeface="Calibri" pitchFamily="34" charset="0"/>
              </a:rPr>
              <a:t>οίκοι</a:t>
            </a:r>
            <a:r>
              <a:rPr lang="el-GR" sz="1800" i="1" dirty="0" smtClean="0">
                <a:latin typeface="Calibri" pitchFamily="34" charset="0"/>
                <a:cs typeface="Calibri" pitchFamily="34" charset="0"/>
              </a:rPr>
              <a:t>,</a:t>
            </a:r>
            <a:r>
              <a:rPr lang="el-GR" sz="1800" dirty="0" smtClean="0">
                <a:latin typeface="Calibri" pitchFamily="34" charset="0"/>
                <a:cs typeface="Calibri" pitchFamily="34" charset="0"/>
              </a:rPr>
              <a:t> εκεί όπου προηγουμένως υπήρχε ένας. Αυτό έρχεται σε κίνδυνο προοδευτικής εξαθλίωσης με την πάροδο του χρόνου. Αλλά προσφέρει έναν τρόπο για να πολλαπλασιαστεί ο αριθμός των οικογενειών. Ο δεύτερος τρόπος είναι να παρεμβαίνει με την οριοθέτηση των μελών. Στην κλασική Αθήνα περιορίζονται τα δικαιώματα των </a:t>
            </a:r>
            <a:r>
              <a:rPr lang="el-GR" sz="1800" b="1" i="1" dirty="0" smtClean="0">
                <a:latin typeface="Calibri" pitchFamily="34" charset="0"/>
                <a:cs typeface="Calibri" pitchFamily="34" charset="0"/>
              </a:rPr>
              <a:t>νόθων</a:t>
            </a:r>
            <a:r>
              <a:rPr lang="el-GR" sz="1800" i="1" dirty="0" smtClean="0">
                <a:latin typeface="Calibri" pitchFamily="34" charset="0"/>
                <a:cs typeface="Calibri" pitchFamily="34" charset="0"/>
              </a:rPr>
              <a:t>.</a:t>
            </a:r>
            <a:r>
              <a:rPr lang="el-GR" sz="1800" dirty="0" smtClean="0">
                <a:latin typeface="Calibri" pitchFamily="34" charset="0"/>
                <a:cs typeface="Calibri" pitchFamily="34" charset="0"/>
              </a:rPr>
              <a:t> Ενδιαφέρον για την οριοθέτηση φαίνεται επίσης να βρίσκεται πίσω από ορισμένες πτυχές της νομοθεσίας για τη μοιχεία. Δεν μπορούμε πλέον να λέμε, όπως ο Λυσίας, ότι </a:t>
            </a:r>
            <a:r>
              <a:rPr lang="el-GR" sz="1800" i="1" dirty="0" smtClean="0">
                <a:latin typeface="Calibri" pitchFamily="34" charset="0"/>
                <a:cs typeface="Calibri" pitchFamily="34" charset="0"/>
              </a:rPr>
              <a:t>η μοιχεία</a:t>
            </a:r>
            <a:r>
              <a:rPr lang="el-GR" sz="1800" dirty="0" smtClean="0">
                <a:latin typeface="Calibri" pitchFamily="34" charset="0"/>
                <a:cs typeface="Calibri" pitchFamily="34" charset="0"/>
              </a:rPr>
              <a:t> είναι πιο σοβαρή από </a:t>
            </a:r>
            <a:r>
              <a:rPr lang="el-GR" sz="1800" dirty="0" err="1" smtClean="0">
                <a:latin typeface="Calibri" pitchFamily="34" charset="0"/>
                <a:cs typeface="Calibri" pitchFamily="34" charset="0"/>
              </a:rPr>
              <a:t>ό,τι</a:t>
            </a:r>
            <a:r>
              <a:rPr lang="el-GR" sz="1800" dirty="0" smtClean="0">
                <a:latin typeface="Calibri" pitchFamily="34" charset="0"/>
                <a:cs typeface="Calibri" pitchFamily="34" charset="0"/>
              </a:rPr>
              <a:t> ο βιασμός, αν μη τι άλλο επειδή ο νόμος της ανθρωποκτονίας δίνει το δικαίωμα σε κάποιον να σκοτώσει έναν άνθρωπο που βρέθηκε σε συνουσία με μια γυναίκα συγγενή, χωρίς να προϋποθέτει αποπλάνηση και θα μπορούσε να καλύψει τον βιασμό. Αλλά το φάσμα των κυρώσεων και των διαδικασιών, ιδίως οι εξωδικαστικές διαδικασίες, που διατίθενται κατά των μοιχών, υποδηλώνει ότι υπάρχει μια ισχυρή επιθυμία για την </a:t>
            </a:r>
            <a:r>
              <a:rPr lang="el-GR" sz="1800" b="1" dirty="0" smtClean="0">
                <a:latin typeface="Calibri" pitchFamily="34" charset="0"/>
                <a:cs typeface="Calibri" pitchFamily="34" charset="0"/>
              </a:rPr>
              <a:t>πρόληψη της μόλυνσης της οικογένειας από τους ξένους</a:t>
            </a:r>
            <a:r>
              <a:rPr lang="el-GR" sz="1800" dirty="0" smtClean="0">
                <a:latin typeface="Calibri" pitchFamily="34" charset="0"/>
                <a:cs typeface="Calibri" pitchFamily="34" charset="0"/>
              </a:rPr>
              <a:t>. Ο ορισμός είναι επίσης σχετικός. </a:t>
            </a:r>
            <a:r>
              <a:rPr lang="el-GR" sz="1800" b="1" dirty="0" smtClean="0">
                <a:latin typeface="Calibri" pitchFamily="34" charset="0"/>
                <a:cs typeface="Calibri" pitchFamily="34" charset="0"/>
              </a:rPr>
              <a:t>Τα δικαιώματα χορηγούνται όχι μόνο στον σύζυγο αλλά και στον κύριο. </a:t>
            </a:r>
            <a:endParaRPr lang="en-GB" sz="1800" b="1" dirty="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274638"/>
            <a:ext cx="7433522" cy="654032"/>
          </a:xfrm>
        </p:spPr>
        <p:txBody>
          <a:bodyPr>
            <a:normAutofit/>
          </a:bodyPr>
          <a:lstStyle/>
          <a:p>
            <a:pPr algn="ctr"/>
            <a:r>
              <a:rPr lang="el-GR" sz="3600" b="1" dirty="0" smtClean="0">
                <a:latin typeface="Calibri" pitchFamily="34" charset="0"/>
                <a:cs typeface="Calibri" pitchFamily="34" charset="0"/>
              </a:rPr>
              <a:t>ΚΛΗΡΟΝΟΜΙΑ - ΓΙΟΙ</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a:xfrm>
            <a:off x="1428728" y="928670"/>
            <a:ext cx="7504960" cy="5319730"/>
          </a:xfrm>
        </p:spPr>
        <p:txBody>
          <a:bodyPr>
            <a:normAutofit fontScale="70000" lnSpcReduction="20000"/>
          </a:bodyPr>
          <a:lstStyle/>
          <a:p>
            <a:r>
              <a:rPr lang="el-GR" dirty="0" smtClean="0"/>
              <a:t>Οι ρυθμίσεις για τις </a:t>
            </a:r>
            <a:r>
              <a:rPr lang="el-GR" i="1" dirty="0" smtClean="0"/>
              <a:t>επικλήρους</a:t>
            </a:r>
            <a:r>
              <a:rPr lang="el-GR" dirty="0" smtClean="0"/>
              <a:t> δείχνουν ότι ο νόμος δεν ενδιαφέρεται για τις προσωπικές σχέσεις μεταξύ των μελών στον </a:t>
            </a:r>
            <a:r>
              <a:rPr lang="el-GR" i="1" dirty="0" smtClean="0"/>
              <a:t>οίκο.</a:t>
            </a:r>
            <a:r>
              <a:rPr lang="el-GR" dirty="0" smtClean="0"/>
              <a:t> Ο νόμος συχνά αγνοεί τις επιθυμίες των ατόμων. Αυτό γίνεται ιδιαίτερα σαφές στην περίπτωση του μηχανισμού προστασίας κληρονομιάς του νόμιμου αρσενικού κληρονόμου. Ένας πατέρας δεν μπορεί να υιοθετήσει, εφόσον έχει γιο. Και δεν μπορεί να κάνει διαθήκη, αν έχει γιο. Στην πράξη, οι άνθρωποι κάνουν διαθήκες όταν έχουν γιους, αλλά μόνο για να κάνουν μικρές προσαρμογές στην κατανομή της κληρονομιάς. Ο γιος δεν μπορεί να αποκληρωθεί. Στην πραγματικότητα, υπάρχει πρόβλεψη για την απομάκρυνση των νόμιμων κληρονόμων (υιών) με τη διαδικασία της </a:t>
            </a:r>
            <a:r>
              <a:rPr lang="el-GR" i="1" dirty="0" smtClean="0"/>
              <a:t>αποκήρυξης</a:t>
            </a:r>
            <a:r>
              <a:rPr lang="el-GR" dirty="0" smtClean="0"/>
              <a:t> που συναντάμε στα μετέπειτα λεξικά. Ωστόσο, οι πηγές υποδηλώνουν ότι μπορούσε να γίνει μόνο για σοβαρό παράπτωμα. Η αντιπάθεια ή η  απογοήτευση δεν αρκούσαν. Διαφορετικά, ένας άνθρωπος που είχε αναγνωρίσει επισήμως τον γιο του, δεν θα μπορούσε να ανακαλέσει και να τον αποκληρώσει. </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82594"/>
          </a:xfrm>
        </p:spPr>
        <p:txBody>
          <a:bodyPr>
            <a:normAutofit fontScale="90000"/>
          </a:bodyPr>
          <a:lstStyle/>
          <a:p>
            <a:pPr algn="ctr"/>
            <a:r>
              <a:rPr lang="el-GR" sz="3600" b="1" dirty="0" smtClean="0">
                <a:latin typeface="Calibri" pitchFamily="34" charset="0"/>
                <a:cs typeface="Calibri" pitchFamily="34" charset="0"/>
              </a:rPr>
              <a:t>ΣΥΜΠΕΡΑΣΜΑΤΑ - ΟΙΚΟΓΕΝΕΙΑ</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a:xfrm>
            <a:off x="1357290" y="1000108"/>
            <a:ext cx="7576398" cy="5248292"/>
          </a:xfrm>
        </p:spPr>
        <p:txBody>
          <a:bodyPr>
            <a:normAutofit fontScale="70000" lnSpcReduction="20000"/>
          </a:bodyPr>
          <a:lstStyle/>
          <a:p>
            <a:r>
              <a:rPr lang="el-GR" dirty="0" smtClean="0"/>
              <a:t>Η οικογένεια εδώ έχει μεγαλύτερη σημασία από ό, τι μεμονωμένες επιθυμίες και ατομικές σχέσεις. Μια παρόμοια βασική παραδοχή ότι η ομάδα έχει μεγαλύτερη σημασία από ότι το άτομο μπορεί να δει κανείς στη διαδικασία της </a:t>
            </a:r>
            <a:r>
              <a:rPr lang="el-GR" i="1" dirty="0" smtClean="0"/>
              <a:t>δοκιμασίας ρητόρων,</a:t>
            </a:r>
            <a:r>
              <a:rPr lang="el-GR" dirty="0" smtClean="0"/>
              <a:t> δικαίωμα που δινόταν σε ομιλητές που είχαν </a:t>
            </a:r>
            <a:r>
              <a:rPr lang="el-GR" dirty="0" err="1" smtClean="0"/>
              <a:t>απωλέσει</a:t>
            </a:r>
            <a:r>
              <a:rPr lang="el-GR" dirty="0" smtClean="0"/>
              <a:t> το δικαίωμα να απευθυνθούν στη Συνέλευση. Από τη σύγχρονη σκοπιά εστιάζουμε ιδιαιτέρως στην ατιμία του πολίτη που έχει σεξουαλικές σχέσεις με αμοιβή. Αλλά κάποιος που σπαταλά την προγονική περιουσία μπορεί επίσης να βρεθεί κατηγορούμενος. Άλλα κείμενα επίσης δείχνουν ότι ένας άνδρας είχε περισσότερη ελευθερία να διαθέτει κατά την κρίση του την περιουσία που είχε αποκτήσει ο ίδιος από την περιουσία που είχε κληρονομήσει. Έτσι το δικαίωμα της ιδιοκτησίας νομικά περιορίζεται στο συμφέρον της οικογένειας. Κατά μία έννοια η οικογένεια είναι ο ιδιοκτήτης.</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74638"/>
            <a:ext cx="7576398" cy="939784"/>
          </a:xfrm>
        </p:spPr>
        <p:txBody>
          <a:bodyPr>
            <a:noAutofit/>
          </a:bodyPr>
          <a:lstStyle/>
          <a:p>
            <a:pPr algn="ctr"/>
            <a:r>
              <a:rPr lang="el-GR" sz="3600" b="1" dirty="0" smtClean="0">
                <a:latin typeface="Calibri" pitchFamily="34" charset="0"/>
                <a:cs typeface="Calibri" pitchFamily="34" charset="0"/>
              </a:rPr>
              <a:t>ΣΥΜΠΕΡΑΣΜΑΤΑ ΓΙΑ ΤΟΝ ΑΘΗΝΑΪΚΟ ΟΙΚΟ</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a:xfrm>
            <a:off x="1214414" y="1285860"/>
            <a:ext cx="7719274" cy="5572140"/>
          </a:xfrm>
        </p:spPr>
        <p:txBody>
          <a:bodyPr>
            <a:noAutofit/>
          </a:bodyPr>
          <a:lstStyle/>
          <a:p>
            <a:r>
              <a:rPr lang="el-GR" sz="1600" dirty="0" smtClean="0">
                <a:latin typeface="Calibri" pitchFamily="34" charset="0"/>
                <a:cs typeface="Calibri" pitchFamily="34" charset="0"/>
              </a:rPr>
              <a:t>η πολιτεία ενδιαφέρεται για τον </a:t>
            </a:r>
            <a:r>
              <a:rPr lang="el-GR" sz="1600" i="1" dirty="0" smtClean="0">
                <a:latin typeface="Calibri" pitchFamily="34" charset="0"/>
                <a:cs typeface="Calibri" pitchFamily="34" charset="0"/>
              </a:rPr>
              <a:t>οίκο.</a:t>
            </a:r>
            <a:r>
              <a:rPr lang="el-GR" sz="1600" dirty="0" smtClean="0">
                <a:latin typeface="Calibri" pitchFamily="34" charset="0"/>
                <a:cs typeface="Calibri" pitchFamily="34" charset="0"/>
              </a:rPr>
              <a:t> Ο νόμος για την προστασία των </a:t>
            </a:r>
            <a:r>
              <a:rPr lang="el-GR" sz="1600" i="1" dirty="0" smtClean="0">
                <a:latin typeface="Calibri" pitchFamily="34" charset="0"/>
                <a:cs typeface="Calibri" pitchFamily="34" charset="0"/>
              </a:rPr>
              <a:t>οίκων</a:t>
            </a:r>
            <a:r>
              <a:rPr lang="el-GR" sz="1600" dirty="0" smtClean="0">
                <a:latin typeface="Calibri" pitchFamily="34" charset="0"/>
                <a:cs typeface="Calibri" pitchFamily="34" charset="0"/>
              </a:rPr>
              <a:t> διασφαλίζει πολίτες που θα συμμετάσχουν στο στράτευμα και στην περίπτωση των εύπορων οικογενειών εξασφαλίζεται ότι πάντα θα υπάρχουν άνθρωποι να αναλάβουν τις </a:t>
            </a:r>
            <a:r>
              <a:rPr lang="el-GR" sz="1600" i="1" dirty="0" smtClean="0">
                <a:latin typeface="Calibri" pitchFamily="34" charset="0"/>
                <a:cs typeface="Calibri" pitchFamily="34" charset="0"/>
              </a:rPr>
              <a:t>λειτουργίες</a:t>
            </a:r>
            <a:r>
              <a:rPr lang="el-GR" sz="1600" dirty="0" smtClean="0">
                <a:latin typeface="Calibri" pitchFamily="34" charset="0"/>
                <a:cs typeface="Calibri" pitchFamily="34" charset="0"/>
              </a:rPr>
              <a:t>. </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Ο σκοπός του γάμου ήταν η γέννηση νόμιμων γιων προορισμένων να κληρονομήσουν την πατρική περιουσία. Ήταν λοιπόν στενά συνδεδεμένος με το καθεστώς της ιδιοκτησίας και της διαδοχής των κληρονομικών αγαθών. Έπρεπε όμως ο νόμος να προβλέψει μια πιθανή διακοπή του γάμου. Αν το διαζύγιο διευθετούνταν κοινή συναινέσει, η προίκα επέστρεφε αυτομάτως στον πατέρα ή στον κηδεμόνα της γυναίκας και μπορούσε να χρησιμοποιηθεί για ένα δεύτερο γάμο. Το ίδιο συνέβαινε αν ο σύζυγος πέθαινε πρώτος, και αν η γυναίκα του ήταν ακόμη αρκετά νέα, δηλ. ικανή για τεκνοποίηση, επομένως μπορούσε να ξαναπαντρευτεί. Αν είχε παιδιά και διέμενε στο σπίτι του άντρα της, η προίκα παρέμενε υπέρ των παιδιών. Τις περισσότερες φορές η απόφαση διακοπής μιας ένωσης προερχόταν από τον σύζυγο. Σε αυτή την περίπτωση, έστελνε πίσω στον πεθερό του τη γυναίκα και την προίκα κι ήταν πλέον αυτός που αναλάμβανε να ξαναπαντρέψει την κόρη του.  Η ακύρωση του γάμου επειδή το ήθελε η γυναίκα ήταν δυνατή και γνωρίζουμε ένα παράδειγμα την </a:t>
            </a:r>
            <a:r>
              <a:rPr lang="el-GR" sz="1600" dirty="0" err="1" smtClean="0">
                <a:latin typeface="Calibri" pitchFamily="34" charset="0"/>
                <a:cs typeface="Calibri" pitchFamily="34" charset="0"/>
              </a:rPr>
              <a:t>Ιππαρέτη</a:t>
            </a:r>
            <a:r>
              <a:rPr lang="el-GR" sz="1600" dirty="0" smtClean="0">
                <a:latin typeface="Calibri" pitchFamily="34" charset="0"/>
                <a:cs typeface="Calibri" pitchFamily="34" charset="0"/>
              </a:rPr>
              <a:t> που εγκατέλειψε τον Αλκιβιάδη επειδή ήταν δυστυχισμένη καθώς εκείνος είχε πολλές σχέσεις με άλλες γυναίκες.</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Η νόμιμη σύζυγος, γυνή, όφειλε να αποδεχθεί πως ο ρόλος της ήταν να γεννά παιδιά και να φροντίζει το σπίτι, αφήνοντας σε άλλες τις ηδονές του πνεύματος (εταίρες) και του σώματος (τις παλλακίδες).</a:t>
            </a:r>
            <a:endParaRPr lang="en-GB" sz="1600" dirty="0" smtClean="0">
              <a:latin typeface="Calibri" pitchFamily="34" charset="0"/>
              <a:cs typeface="Calibri" pitchFamily="34" charset="0"/>
            </a:endParaRPr>
          </a:p>
          <a:p>
            <a:endParaRPr lang="en-GB" sz="1600"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728" y="274638"/>
            <a:ext cx="7504960" cy="582594"/>
          </a:xfrm>
        </p:spPr>
        <p:txBody>
          <a:bodyPr>
            <a:normAutofit/>
          </a:bodyPr>
          <a:lstStyle/>
          <a:p>
            <a:pPr algn="ctr"/>
            <a:r>
              <a:rPr lang="el-GR" sz="3200" b="1" dirty="0" smtClean="0">
                <a:latin typeface="Calibri" pitchFamily="34" charset="0"/>
                <a:cs typeface="Calibri" pitchFamily="34" charset="0"/>
              </a:rPr>
              <a:t>ΠΑΛΛΑΚΙΔΑ ΚΑΙ ΑΘΗΝΑΙΑ ΓΥΝΑΙΚΑ</a:t>
            </a:r>
            <a:endParaRPr lang="en-GB" sz="3200" b="1" dirty="0">
              <a:latin typeface="Calibri" pitchFamily="34" charset="0"/>
              <a:cs typeface="Calibri" pitchFamily="34" charset="0"/>
            </a:endParaRPr>
          </a:p>
        </p:txBody>
      </p:sp>
      <p:sp>
        <p:nvSpPr>
          <p:cNvPr id="3" name="2 - Θέση περιεχομένου"/>
          <p:cNvSpPr>
            <a:spLocks noGrp="1"/>
          </p:cNvSpPr>
          <p:nvPr>
            <p:ph idx="1"/>
          </p:nvPr>
        </p:nvSpPr>
        <p:spPr>
          <a:xfrm>
            <a:off x="1285852" y="785794"/>
            <a:ext cx="7647836" cy="5857916"/>
          </a:xfrm>
        </p:spPr>
        <p:txBody>
          <a:bodyPr>
            <a:noAutofit/>
          </a:bodyPr>
          <a:lstStyle/>
          <a:p>
            <a:r>
              <a:rPr lang="el-GR" sz="1600" dirty="0" smtClean="0">
                <a:latin typeface="Calibri" pitchFamily="34" charset="0"/>
                <a:cs typeface="Calibri" pitchFamily="34" charset="0"/>
              </a:rPr>
              <a:t>Οι παλλακίδες αποτελούν κατά κάποιο τρόπο ένα «διπλό» της νόμιμης συζύγου. Η παλλακή όμως εισέρχεται χωρίς καμία νομική πράξη που να την συνδέει με τον σύντροφό της. Παρόλο που η μονογαμία υπήρξε ο κανόνας στην Αθήνα κατά την κλασική εποχή, η παρουσία της παλλακής ήταν αποδεκτή και ως τέτοια δεν αποτελούσε μοιχεία.</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Για τις κυρώσεις στη γυναίκα που διέπραττε μοιχεία και τον εραστή της έχουμε ήδη μιλήσει. Εκτός του ότι επέστρεφε στον πατέρα ή κηδεμόνα της, στερούνταν για πάντα κάθε συμμετοχή στις τελετές της πόλης. Η μόνη επιλήψιμη μοιχεία από την πλευρά του συζύγου ήταν αυτή που διέπραττε με τη νόμιμη σύζυγο ενός άλλου </a:t>
            </a:r>
            <a:r>
              <a:rPr lang="el-GR" sz="1600" dirty="0" err="1" smtClean="0">
                <a:latin typeface="Calibri" pitchFamily="34" charset="0"/>
                <a:cs typeface="Calibri" pitchFamily="34" charset="0"/>
              </a:rPr>
              <a:t>Αθηνάιου</a:t>
            </a:r>
            <a:r>
              <a:rPr lang="el-GR" sz="1600" dirty="0" smtClean="0">
                <a:latin typeface="Calibri" pitchFamily="34" charset="0"/>
                <a:cs typeface="Calibri" pitchFamily="34" charset="0"/>
              </a:rPr>
              <a:t>, κι ο λόγος ήταν ότι έτσι αδικούσε έναν άλλο πολίτη. Σύμφωνα με το νόμο τα νόμιμα παιδιά είχαν δικαιώματα έναντι νόθων  αλλά στην πράξη ίσως προέβαλαν δικαιώματα όσοι ήταν νόθοι από δύο Αθηναίους γονείς όχι ενωμένους με </a:t>
            </a:r>
            <a:r>
              <a:rPr lang="el-GR" sz="1600" dirty="0" err="1" smtClean="0">
                <a:latin typeface="Calibri" pitchFamily="34" charset="0"/>
                <a:cs typeface="Calibri" pitchFamily="34" charset="0"/>
              </a:rPr>
              <a:t>εγγύη</a:t>
            </a:r>
            <a:r>
              <a:rPr lang="el-GR" sz="1600" dirty="0" smtClean="0">
                <a:latin typeface="Calibri" pitchFamily="34" charset="0"/>
                <a:cs typeface="Calibri" pitchFamily="34" charset="0"/>
              </a:rPr>
              <a:t>.</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Η γυναίκα είχε το δικαίωμα φύλαξης της προίκας της, και όταν η προίκα περιείχε εδάφη που απέδιδαν καρπούς τότε οι γυναίκες διαχειρίζονταν τα έσοδα και τα προϊόντα.</a:t>
            </a:r>
            <a:endParaRPr lang="en-GB" sz="1600" dirty="0" smtClean="0">
              <a:latin typeface="Calibri" pitchFamily="34" charset="0"/>
              <a:cs typeface="Calibri" pitchFamily="34" charset="0"/>
            </a:endParaRPr>
          </a:p>
          <a:p>
            <a:r>
              <a:rPr lang="el-GR" sz="1600" dirty="0" smtClean="0">
                <a:latin typeface="Calibri" pitchFamily="34" charset="0"/>
                <a:cs typeface="Calibri" pitchFamily="34" charset="0"/>
              </a:rPr>
              <a:t>	Οι Αθηναίες δεν μπορούσαν σύμφωνα με το δίκαιο να έχουν ιδιοκτησία. Στην πραγματικότητα, πλούσιες ή φτωχές, διέθεταν χίλιους τρόπους για να καταστρατηγήσουν το νόμο. Σ’ ένα δικανικό λόγο του Λυσία, μια γυναίκα φοβάται πως ο γιος της δεν είναι ικανός να της εξασφαλίσει μια αξιοπρεπή ταφή, δίνει σε κάποιον Αντιφάνη τρεις μνας για να εξασφαλίσει την κηδεία της (Κατά Φίλωνος 21). Μια άλλη, σ’ έναν δικανικό λόγο του Δημοσθένη, άφησε πεθαίνοντας ένα ποσό 2000 δραχμών στα παιδιά που είχε από τον δεύτερο σύζυγό της (Υπέρ Φορμίωνος 14).</a:t>
            </a:r>
            <a:endParaRPr lang="en-GB" sz="1600" dirty="0" smtClean="0">
              <a:latin typeface="Calibri" pitchFamily="34" charset="0"/>
              <a:cs typeface="Calibri" pitchFamily="34" charset="0"/>
            </a:endParaRPr>
          </a:p>
          <a:p>
            <a:endParaRPr lang="en-GB" sz="1600" dirty="0">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74638"/>
            <a:ext cx="7576398" cy="439718"/>
          </a:xfrm>
        </p:spPr>
        <p:txBody>
          <a:bodyPr>
            <a:normAutofit fontScale="90000"/>
          </a:bodyPr>
          <a:lstStyle/>
          <a:p>
            <a:pPr algn="ctr"/>
            <a:r>
              <a:rPr lang="el-GR" sz="3200" b="1" dirty="0" smtClean="0">
                <a:latin typeface="Calibri" pitchFamily="34" charset="0"/>
                <a:cs typeface="Calibri" pitchFamily="34" charset="0"/>
              </a:rPr>
              <a:t>ΕΤΑΙΡΑ</a:t>
            </a:r>
            <a:endParaRPr lang="en-GB" sz="3200" b="1" dirty="0">
              <a:latin typeface="Calibri" pitchFamily="34" charset="0"/>
              <a:cs typeface="Calibri" pitchFamily="34" charset="0"/>
            </a:endParaRPr>
          </a:p>
        </p:txBody>
      </p:sp>
      <p:sp>
        <p:nvSpPr>
          <p:cNvPr id="3" name="2 - Θέση περιεχομένου"/>
          <p:cNvSpPr>
            <a:spLocks noGrp="1"/>
          </p:cNvSpPr>
          <p:nvPr>
            <p:ph idx="1"/>
          </p:nvPr>
        </p:nvSpPr>
        <p:spPr>
          <a:xfrm>
            <a:off x="1142976" y="714356"/>
            <a:ext cx="7790712" cy="6143644"/>
          </a:xfrm>
        </p:spPr>
        <p:txBody>
          <a:bodyPr>
            <a:noAutofit/>
          </a:bodyPr>
          <a:lstStyle/>
          <a:p>
            <a:r>
              <a:rPr lang="el-GR" sz="1900" dirty="0" smtClean="0">
                <a:latin typeface="Calibri" pitchFamily="34" charset="0"/>
                <a:cs typeface="Calibri" pitchFamily="34" charset="0"/>
              </a:rPr>
              <a:t>Νομική κατηγορία γυναικών άλλων από Αθηναίες γυναίκες ήταν οι ξένες γυναίκες που διέμεναν στην Αθήνα με την ιδιότητα των μετοίκων. Το </a:t>
            </a:r>
            <a:r>
              <a:rPr lang="el-GR" sz="1900" dirty="0" err="1" smtClean="0">
                <a:latin typeface="Calibri" pitchFamily="34" charset="0"/>
                <a:cs typeface="Calibri" pitchFamily="34" charset="0"/>
              </a:rPr>
              <a:t>μετοίκιον</a:t>
            </a:r>
            <a:r>
              <a:rPr lang="el-GR" sz="1900" dirty="0" smtClean="0">
                <a:latin typeface="Calibri" pitchFamily="34" charset="0"/>
                <a:cs typeface="Calibri" pitchFamily="34" charset="0"/>
              </a:rPr>
              <a:t> για τις ξένες γυναίκες ήταν έξι δραχμές το χρόνο ενώ για τους άνδρες δώδεκα.  Ξένες γυναίκες ήταν πιθανώς  σύζυγοι ανδρών που ήλθαν να εγκατασταθούν στην Αθήνα για να κάνουν εμπόριο, να παρακολουθήσουν μαθήματα επιφανούς δασκάλου ή για να ξεφύγουν από τους αντιπάλους τους. Δηλώνονταν και εγγράφονταν στους καταλόγους ενός δήμου. Η παλλακεία ήταν συχνή ανάμεσα σε άνδρες και γυναίκες ξένης καταγωγής απ’ </a:t>
            </a:r>
            <a:r>
              <a:rPr lang="el-GR" sz="1900" dirty="0" err="1" smtClean="0">
                <a:latin typeface="Calibri" pitchFamily="34" charset="0"/>
                <a:cs typeface="Calibri" pitchFamily="34" charset="0"/>
              </a:rPr>
              <a:t>ό,τι</a:t>
            </a:r>
            <a:r>
              <a:rPr lang="el-GR" sz="1900" dirty="0" smtClean="0">
                <a:latin typeface="Calibri" pitchFamily="34" charset="0"/>
                <a:cs typeface="Calibri" pitchFamily="34" charset="0"/>
              </a:rPr>
              <a:t> ανάμεσα σε πολίτες, καθώς δεν ενώνονταν νόμιμα με τους συζύγους τους.</a:t>
            </a:r>
            <a:endParaRPr lang="en-GB" sz="1900" dirty="0" smtClean="0">
              <a:latin typeface="Calibri" pitchFamily="34" charset="0"/>
              <a:cs typeface="Calibri" pitchFamily="34" charset="0"/>
            </a:endParaRPr>
          </a:p>
          <a:p>
            <a:r>
              <a:rPr lang="en-US" sz="1900" dirty="0" smtClean="0">
                <a:latin typeface="Calibri" pitchFamily="34" charset="0"/>
                <a:cs typeface="Calibri" pitchFamily="34" charset="0"/>
              </a:rPr>
              <a:t>	</a:t>
            </a:r>
            <a:r>
              <a:rPr lang="el-GR" sz="1900" dirty="0" smtClean="0">
                <a:latin typeface="Calibri" pitchFamily="34" charset="0"/>
                <a:cs typeface="Calibri" pitchFamily="34" charset="0"/>
              </a:rPr>
              <a:t>Εκτός τις συζύγους μετοίκων υπήρχαν και οι γυναίκες μέτοικοι που αυτοπροαίρετα ήλθαν να εγκατασταθούν στην Αθήνα. Αυτές έπρεπε μόνες τους να εξασφαλίσουν την επιβίωσή τους και γίνονταν συχνά πόρνες που δούλευαν στα πανδοχεία της Αθήνας ή του Πειραιά. Μερικές ήταν ελεύθερες από νομική άποψη και τα σπίτια στα οποία δούλευαν ανήκαν είτε σε πολίτες είτε σε ξένους. Δίπλα σ’ αυτές τις πόρνες υπήρχαν αυτές που οι αρχαίοι Έλληνες ονόμαζαν εταίρες  και προορίζονταν «για την ηδονή». Αυτές οι εταίρες ήταν οι μόνες αληθινά ελεύθερες γυναίκες της κλασικής Αθήνας. Έβγαιναν ελεύθερα, συμμετείχαν στα συμπόσια στο πλάι των ανδρών, δηλ. τους κρατούσαν «συντροφιά», αν είχαν την τύχη να συντηρούνται από έναν ισχυρό άνδρα.</a:t>
            </a:r>
            <a:endParaRPr lang="en-GB" sz="1900" dirty="0">
              <a:latin typeface="Calibri" pitchFamily="34"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357290" y="285728"/>
            <a:ext cx="7569518" cy="642942"/>
          </a:xfrm>
        </p:spPr>
        <p:txBody>
          <a:bodyPr>
            <a:normAutofit/>
          </a:bodyPr>
          <a:lstStyle/>
          <a:p>
            <a:pPr algn="ctr"/>
            <a:r>
              <a:rPr lang="el-GR" sz="3200" b="1" dirty="0" smtClean="0">
                <a:latin typeface="Calibri" pitchFamily="34" charset="0"/>
                <a:cs typeface="Calibri" pitchFamily="34" charset="0"/>
              </a:rPr>
              <a:t>Η ΑΣΠΑΣΙΑ</a:t>
            </a:r>
            <a:endParaRPr lang="en-GB" sz="3200" b="1" dirty="0">
              <a:latin typeface="Calibri" pitchFamily="34" charset="0"/>
              <a:cs typeface="Calibri" pitchFamily="34" charset="0"/>
            </a:endParaRPr>
          </a:p>
        </p:txBody>
      </p:sp>
      <p:sp>
        <p:nvSpPr>
          <p:cNvPr id="3" name="2 - Θέση περιεχομένου"/>
          <p:cNvSpPr>
            <a:spLocks noGrp="1"/>
          </p:cNvSpPr>
          <p:nvPr>
            <p:ph idx="1"/>
          </p:nvPr>
        </p:nvSpPr>
        <p:spPr>
          <a:xfrm>
            <a:off x="1214414" y="1000108"/>
            <a:ext cx="7719274" cy="5572164"/>
          </a:xfrm>
        </p:spPr>
        <p:txBody>
          <a:bodyPr>
            <a:normAutofit fontScale="70000" lnSpcReduction="20000"/>
          </a:bodyPr>
          <a:lstStyle/>
          <a:p>
            <a:r>
              <a:rPr lang="el-GR" dirty="0" smtClean="0">
                <a:latin typeface="Calibri" pitchFamily="34" charset="0"/>
                <a:cs typeface="Calibri" pitchFamily="34" charset="0"/>
              </a:rPr>
              <a:t>Η πιο ξακουστή απ’ αυτές τις «ερωτικές συντρόφους» ήταν η περίφημη Ασπασία. Η καταγωγή της ήταν από την Μίλητο, μια πλούσια πόλη στη δυτική ακτή της Μ. Ασίας, που είχε στενούς δεσμούς με την Αθήνα. Ο Περικλής την ερωτεύθηκε, σε σημείο να χωρίσει τη νόμιμη σύζυγό του, κι απέκτησε μαζί της ένα γιο που κατάφερε να εγγράψει στους καταλόγους της πόλης, παρά τον νόμο που ο ίδιος είχε εισηγηθεί κι ο οποίος αναγνώριζε ως πολίτες μόνο τα παιδιά που γεννήθηκαν από γονείς που κι οι ίδιοι ήταν πολίτες. Οι αρχαίοι επέμεναν στην ομορφιά και την </a:t>
            </a:r>
            <a:r>
              <a:rPr lang="el-GR" dirty="0" err="1" smtClean="0">
                <a:latin typeface="Calibri" pitchFamily="34" charset="0"/>
                <a:cs typeface="Calibri" pitchFamily="34" charset="0"/>
              </a:rPr>
              <a:t>ευφυία</a:t>
            </a:r>
            <a:r>
              <a:rPr lang="el-GR" dirty="0" smtClean="0">
                <a:latin typeface="Calibri" pitchFamily="34" charset="0"/>
                <a:cs typeface="Calibri" pitchFamily="34" charset="0"/>
              </a:rPr>
              <a:t> της Ασπασίας. Ο Πλάτων, σ’ έναν από τους διαλόγους του «Μένων», η σατιρική πρόθεση του οποίου είναι προφανής, παρουσιάζει την Ασπασία να ετοιμάζει τον λόγο του εραστή της, και βάζει τον Σωκράτη να απαγγέλει έναν επιτάφιο λόγο γραμμένο απ’ αυτήν. Δεν υπάρχει καμία αμφιβολία ότι ο Πλάτων ήθελε να ειρωνευτεί αυτό το είδος λόγου και τις στερεότυπες εκφράσεις που περιείχε. Αλλά η απόδοση της πατρότητας του στην Ασπασία είναι αποκαλυπτική της επίδρασης που ασκούσε πάνω στον άνδρα που διηύθυνε τότε τις τύχες της πόλης. </a:t>
            </a:r>
            <a:endParaRPr lang="en-GB"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latin typeface="Calibri" pitchFamily="34" charset="0"/>
                <a:cs typeface="Calibri" pitchFamily="34" charset="0"/>
              </a:rPr>
              <a:t>ΑΓΧΙΣΤΕΙΑ και ΟΙΚΟΣ</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    Η ιδιότητα της </a:t>
            </a:r>
            <a:r>
              <a:rPr lang="el-GR" b="1" i="1" dirty="0" smtClean="0"/>
              <a:t>αγχιστείας</a:t>
            </a:r>
            <a:r>
              <a:rPr lang="el-GR" dirty="0" smtClean="0"/>
              <a:t> ήταν νομικά σημαντική, όμως η συμμετοχή σε έναν οίκο δεν ήταν νομικά σημαντική, παρά μόνο ρητορικά, και συνεπώς δεν υπήρχε ανάγκη για ένα νομικό ορισμό του </a:t>
            </a:r>
            <a:r>
              <a:rPr lang="el-GR" b="1" i="1" dirty="0" err="1" smtClean="0"/>
              <a:t>οἴκου</a:t>
            </a:r>
            <a:r>
              <a:rPr lang="el-GR" dirty="0" smtClean="0"/>
              <a:t>. Η </a:t>
            </a:r>
            <a:r>
              <a:rPr lang="el-GR" b="1" i="1" dirty="0" err="1" smtClean="0"/>
              <a:t>ἀγχιστεία</a:t>
            </a:r>
            <a:r>
              <a:rPr lang="el-GR" i="1" dirty="0" smtClean="0"/>
              <a:t>, </a:t>
            </a:r>
            <a:r>
              <a:rPr lang="el-GR" dirty="0" smtClean="0"/>
              <a:t>ή κυριολεκτικά «</a:t>
            </a:r>
            <a:r>
              <a:rPr lang="el-GR" b="1" dirty="0" smtClean="0"/>
              <a:t>εγγύτητα</a:t>
            </a:r>
            <a:r>
              <a:rPr lang="el-GR" dirty="0" smtClean="0"/>
              <a:t>», ήταν ο βαθμός συγγένειας ο οποίος καθόριζε το δικαίωμα κάποιου να κληρονομήσει και καθοριζόταν σύμφωνα με μια πολύ αυστηρή διαδικασία. Έτσι η</a:t>
            </a:r>
            <a:r>
              <a:rPr lang="el-GR" i="1" dirty="0" smtClean="0"/>
              <a:t> αγχιστεία</a:t>
            </a:r>
            <a:r>
              <a:rPr lang="el-GR" dirty="0" smtClean="0"/>
              <a:t> είναι σημαντική νομικά, ενώ ο οίκος δεν είναι. Επίσης σημαντικό είναι ότι ο αθηναϊκός νόμος δεν αναγνωρίζει τα δικαιώματα των οίκων, αλλά και τα δικαιώματα των ατόμων που ανήκουν σε έναν οίκο.</a:t>
            </a:r>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274638"/>
            <a:ext cx="7433522" cy="654032"/>
          </a:xfrm>
        </p:spPr>
        <p:txBody>
          <a:bodyPr>
            <a:normAutofit/>
          </a:bodyPr>
          <a:lstStyle/>
          <a:p>
            <a:pPr algn="ctr"/>
            <a:r>
              <a:rPr lang="el-GR" sz="3200" b="1" dirty="0" smtClean="0">
                <a:latin typeface="Calibri" pitchFamily="34" charset="0"/>
                <a:cs typeface="Calibri" pitchFamily="34" charset="0"/>
              </a:rPr>
              <a:t>Η ΑΣΠΑΣΙΑ</a:t>
            </a:r>
            <a:endParaRPr lang="en-GB" sz="3200" b="1" dirty="0">
              <a:latin typeface="Calibri" pitchFamily="34" charset="0"/>
              <a:cs typeface="Calibri" pitchFamily="34" charset="0"/>
            </a:endParaRPr>
          </a:p>
        </p:txBody>
      </p:sp>
      <p:sp>
        <p:nvSpPr>
          <p:cNvPr id="3" name="2 - Θέση περιεχομένου"/>
          <p:cNvSpPr>
            <a:spLocks noGrp="1"/>
          </p:cNvSpPr>
          <p:nvPr>
            <p:ph idx="1"/>
          </p:nvPr>
        </p:nvSpPr>
        <p:spPr>
          <a:xfrm>
            <a:off x="1142976" y="857232"/>
            <a:ext cx="7790712" cy="5715040"/>
          </a:xfrm>
        </p:spPr>
        <p:txBody>
          <a:bodyPr>
            <a:noAutofit/>
          </a:bodyPr>
          <a:lstStyle/>
          <a:p>
            <a:r>
              <a:rPr lang="el-GR" sz="1800" dirty="0" smtClean="0">
                <a:latin typeface="Calibri" pitchFamily="34" charset="0"/>
                <a:cs typeface="Calibri" pitchFamily="34" charset="0"/>
              </a:rPr>
              <a:t>Ο Πλούταρχος προσπαθεί να </a:t>
            </a:r>
            <a:r>
              <a:rPr lang="el-GR" sz="1800" dirty="0" err="1" smtClean="0">
                <a:latin typeface="Calibri" pitchFamily="34" charset="0"/>
                <a:cs typeface="Calibri" pitchFamily="34" charset="0"/>
              </a:rPr>
              <a:t>εξωραϊσει</a:t>
            </a:r>
            <a:r>
              <a:rPr lang="el-GR" sz="1800" dirty="0" smtClean="0">
                <a:latin typeface="Calibri" pitchFamily="34" charset="0"/>
                <a:cs typeface="Calibri" pitchFamily="34" charset="0"/>
              </a:rPr>
              <a:t> την Ασπασία και επιμένει στον έρωτα που την συνέδεε με τον Περικλή: «αναφέρουν μάλιστα ότι καθημερινά, όσες φορές έβγαινε στην αγορά και όσες επέστρεφε, την αγκάλιαζε και τη φιλούσε με τρυφερότητα». Μετά τις πρώτες αποτυχίες του πελοποννησιακού πολέμου οι αντίπαλοι του Περικλή τόλμησαν να επιτεθούν ανοικτά στην Ασπασία. Ο κωμικός ποιητής </a:t>
            </a:r>
            <a:r>
              <a:rPr lang="el-GR" sz="1800" dirty="0" err="1" smtClean="0">
                <a:latin typeface="Calibri" pitchFamily="34" charset="0"/>
                <a:cs typeface="Calibri" pitchFamily="34" charset="0"/>
              </a:rPr>
              <a:t>Έρμιππος</a:t>
            </a:r>
            <a:r>
              <a:rPr lang="el-GR" sz="1800" dirty="0" smtClean="0">
                <a:latin typeface="Calibri" pitchFamily="34" charset="0"/>
                <a:cs typeface="Calibri" pitchFamily="34" charset="0"/>
              </a:rPr>
              <a:t> την οδήγησε στο δικαστήριο με διπλή κατηγορία ασέβειας και ακολασίας. Απαλλάχτηκε χάρη στην παρέμβαση του Περικλή ο οποίος «πέτυχε την αθώωσή της με τα δάκρυα που έχυσε γι’ αυτήν στη διάρκεια της δίκης και με τις ικεσίες του στους δικαστές». Μετά τον θάνατο του Περικλή, η Ασπασία είχε ως εραστή τον έμπορο προβάτων Λυσικλή, έναν χυδαίο άνθρωπο, ο οποίος χάρη σ’ αυτήν κατάφερε για ένα διάστημα να παίξει ένα σημαντικό ρόλο στην Αθήνα. Η περίπτωση της Ασπασίας αποτελεί σίγουρα εξαίρεση. Αλλά κι άλλες περίφημες εταίρες έγιναν εξίσου αντικείμενο συζήτησης στην Αθήνα του 5</a:t>
            </a:r>
            <a:r>
              <a:rPr lang="el-GR" sz="1800" baseline="30000" dirty="0" smtClean="0">
                <a:latin typeface="Calibri" pitchFamily="34" charset="0"/>
                <a:cs typeface="Calibri" pitchFamily="34" charset="0"/>
              </a:rPr>
              <a:t>ου</a:t>
            </a:r>
            <a:r>
              <a:rPr lang="el-GR" sz="1800" dirty="0" smtClean="0">
                <a:latin typeface="Calibri" pitchFamily="34" charset="0"/>
                <a:cs typeface="Calibri" pitchFamily="34" charset="0"/>
              </a:rPr>
              <a:t> και του 4</a:t>
            </a:r>
            <a:r>
              <a:rPr lang="el-GR" sz="1800" baseline="30000" dirty="0" smtClean="0">
                <a:latin typeface="Calibri" pitchFamily="34" charset="0"/>
                <a:cs typeface="Calibri" pitchFamily="34" charset="0"/>
              </a:rPr>
              <a:t>ου</a:t>
            </a:r>
            <a:r>
              <a:rPr lang="el-GR" sz="1800" dirty="0" smtClean="0">
                <a:latin typeface="Calibri" pitchFamily="34" charset="0"/>
                <a:cs typeface="Calibri" pitchFamily="34" charset="0"/>
              </a:rPr>
              <a:t> αι. Στα Απομνημονεύματα ο Ξενοφών μεταφέρει τη συζήτηση που είχε ο Σωκράτης με την εταίρα Θεοδότη, που υπήρξε φίλη του Αλκιβιάδη. Στη συζήτηση αυτή η Θεοδότη εξηγεί πού βρίσκει τα εισοδήματά της «</a:t>
            </a:r>
            <a:r>
              <a:rPr lang="el-GR" sz="1800" smtClean="0">
                <a:latin typeface="Calibri" pitchFamily="34" charset="0"/>
                <a:cs typeface="Calibri" pitchFamily="34" charset="0"/>
              </a:rPr>
              <a:t>Αν κάποιος, </a:t>
            </a:r>
            <a:r>
              <a:rPr lang="el-GR" sz="1800" dirty="0" smtClean="0">
                <a:latin typeface="Calibri" pitchFamily="34" charset="0"/>
                <a:cs typeface="Calibri" pitchFamily="34" charset="0"/>
              </a:rPr>
              <a:t>αφού γίνει φίλος μου, θέλει να με ευεργετεί, αυτή η ευεργεσία είναι η περιουσία μου» (</a:t>
            </a:r>
            <a:r>
              <a:rPr lang="el-GR" sz="1800" dirty="0" err="1" smtClean="0">
                <a:latin typeface="Calibri" pitchFamily="34" charset="0"/>
                <a:cs typeface="Calibri" pitchFamily="34" charset="0"/>
              </a:rPr>
              <a:t>Απομνημ</a:t>
            </a:r>
            <a:r>
              <a:rPr lang="el-GR" sz="1800" dirty="0" smtClean="0">
                <a:latin typeface="Calibri" pitchFamily="34" charset="0"/>
                <a:cs typeface="Calibri" pitchFamily="34" charset="0"/>
              </a:rPr>
              <a:t>. ΙΙΙ,11,4). Το απόσπασμα αυτό αποκαλύπτει πόσο ελεύθερες και ανεξάρτητες ήταν οι εταίρες.</a:t>
            </a:r>
            <a:endParaRPr lang="en-GB" sz="1800" dirty="0" smtClean="0">
              <a:latin typeface="Calibri" pitchFamily="34" charset="0"/>
              <a:cs typeface="Calibri" pitchFamily="34" charset="0"/>
            </a:endParaRPr>
          </a:p>
          <a:p>
            <a:endParaRPr lang="en-GB" sz="18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3600" b="1" dirty="0" smtClean="0">
                <a:latin typeface="Calibri" pitchFamily="34" charset="0"/>
                <a:cs typeface="Calibri" pitchFamily="34" charset="0"/>
              </a:rPr>
              <a:t>ΠΡΟΣΤΑΣΙΑ ΤΟΥ ΟΙΚΟΥ ΑΠΟ ΤΟΝ ΝΟΜΟ</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Ο πιο προφανής τρόπος με τον οποίο ο νόμος επικεντρώνεται στον </a:t>
            </a:r>
            <a:r>
              <a:rPr lang="el-GR" i="1" dirty="0" smtClean="0"/>
              <a:t>οίκο</a:t>
            </a:r>
            <a:r>
              <a:rPr lang="el-GR" dirty="0" smtClean="0"/>
              <a:t> είναι παρεμβαίνοντας, ώστε να εξασφαλίσει την επιβίωσή του. Αυτό είναι χαρακτηριστικό στο συνταγματικό δίκαιο, σύμφωνα με την </a:t>
            </a:r>
            <a:r>
              <a:rPr lang="el-GR" i="1" dirty="0" err="1" smtClean="0"/>
              <a:t>Αθ</a:t>
            </a:r>
            <a:r>
              <a:rPr lang="el-GR" dirty="0" smtClean="0"/>
              <a:t>. </a:t>
            </a:r>
            <a:r>
              <a:rPr lang="el-GR" i="1" dirty="0" smtClean="0"/>
              <a:t>Πολ</a:t>
            </a:r>
            <a:r>
              <a:rPr lang="el-GR" dirty="0" smtClean="0"/>
              <a:t>., ότι τα κτήματα και τα άλλα κληροδοτήματα ανακοινώνονται στην Εκκλησία για να προκληθούν αξιώσεις. Αυτό αντανακλάται επίσης στη δικαιοδοσία του άρχοντος όπως περιγράφεται στην </a:t>
            </a:r>
            <a:r>
              <a:rPr lang="el-GR" i="1" dirty="0" err="1" smtClean="0"/>
              <a:t>Αθ.Πολ</a:t>
            </a:r>
            <a:r>
              <a:rPr lang="el-GR" dirty="0" smtClean="0"/>
              <a:t>.</a:t>
            </a:r>
          </a:p>
          <a:p>
            <a:r>
              <a:rPr lang="el-GR" dirty="0" smtClean="0"/>
              <a:t>Όλες σχεδόν οι νομικές ευθύνες του Επώνυμου Άρχοντα εμπίπτουν στον τομέα του </a:t>
            </a:r>
            <a:r>
              <a:rPr lang="el-GR" i="1" dirty="0" err="1" smtClean="0"/>
              <a:t>οἴκου</a:t>
            </a:r>
            <a:r>
              <a:rPr lang="el-GR" i="1" dirty="0" smtClean="0"/>
              <a:t>.</a:t>
            </a:r>
            <a:r>
              <a:rPr lang="el-GR" dirty="0" smtClean="0"/>
              <a:t> Αυτό δείχνει ένα ασυνήθιστο επίπεδο ενδιαφέροντος και ομοφωνίας. Και μερικές από αυτές έχουν νόημα μόνο στο πλαίσιο της εξασφάλισης της επιβίωσης του </a:t>
            </a:r>
            <a:r>
              <a:rPr lang="el-GR" i="1" dirty="0" err="1" smtClean="0"/>
              <a:t>οἴκου</a:t>
            </a:r>
            <a:r>
              <a:rPr lang="el-GR" dirty="0" smtClean="0"/>
              <a:t>. Μία ενδεικτική μέριμνα για την επιβίωση του οίκου είναι η πρόβλεψη για μια χήρα που ισχυρίζεται ότι είναι έγκυος, η οποία μπορεί να γίνει κατανοητή μόνο ως πρόβλεψη για την προστασία του αγέννητου κληρονόμου.</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latin typeface="Calibri" pitchFamily="34" charset="0"/>
                <a:cs typeface="Calibri" pitchFamily="34" charset="0"/>
              </a:rPr>
              <a:t>ΥΙΟΘΕΣΙΑ</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     Πρόβλεψη για την εξασφάλιση της διατήρησης του </a:t>
            </a:r>
            <a:r>
              <a:rPr lang="el-GR" i="1" dirty="0" err="1" smtClean="0"/>
              <a:t>οἴκου</a:t>
            </a:r>
            <a:r>
              <a:rPr lang="el-GR" dirty="0" smtClean="0"/>
              <a:t> μπορεί επίσης να εντοπιστεί επίσης στις διευθετήσεις για επικείμενη υιοθεσία. Το δικαίωμα στην υιοθεσία, το οποίο φαίνεται να έχει κατοχυρωθεί πριν από τον Σόλωνα, είναι σημαντικό νομικό ζήτημα για την προστασία και τη διατήρηση του οίκου. Ο περιορισμός στο δικαίωμα ενός υιοθετημένου υιού στην κληρονομία φαίνεται να έχει νόημα, αν τον δούμε ως επιθυμία της πολιτείας να κρατήσει την οικογενειακή περιουσία όσο πιο κοντά στους συγγενείς εξ αίματος. </a:t>
            </a:r>
          </a:p>
          <a:p>
            <a:r>
              <a:rPr lang="el-GR" dirty="0" smtClean="0"/>
              <a:t>	Άλλο σημαντικό χαρακτηριστικό είναι ο κανόνας ότι ο υιοθετημένος γιος χάνει κάθε σχέση με τον οίκο από τον οποίο κατάγεται. Η διάταξη αυτή επιτρέπει στον υιοθετημένο να επιλέξει να επιστρέψει στον οίκο του με το σκεπτικό ότι πρέπει να παρέχει έναν κληρονόμο για να διασφαλιστεί το μέλλον του </a:t>
            </a:r>
            <a:r>
              <a:rPr lang="el-GR" i="1" dirty="0" err="1" smtClean="0"/>
              <a:t>οἴκου</a:t>
            </a:r>
            <a:r>
              <a:rPr lang="el-GR" dirty="0" smtClean="0"/>
              <a:t> και ότι μπορεί να αποσυρθεί, όταν γίνει αυτό.</a:t>
            </a:r>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3600" b="1" dirty="0" smtClean="0">
                <a:latin typeface="Calibri" pitchFamily="34" charset="0"/>
                <a:cs typeface="Calibri" pitchFamily="34" charset="0"/>
              </a:rPr>
              <a:t>ΠΡΟΣΤΑΣΙΑ ΕΥΑΛΩΤΩΝ ΑΤΟΜΩΝ ΕΝΟΣ ΟΙΚΟΥ</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a:xfrm>
            <a:off x="1357290" y="1447800"/>
            <a:ext cx="7576398" cy="5124472"/>
          </a:xfrm>
        </p:spPr>
        <p:txBody>
          <a:bodyPr>
            <a:normAutofit fontScale="62500" lnSpcReduction="20000"/>
          </a:bodyPr>
          <a:lstStyle/>
          <a:p>
            <a:r>
              <a:rPr lang="el-GR" dirty="0" smtClean="0"/>
              <a:t>Ορισμένα από τα μέτρα που προστατεύουν τους </a:t>
            </a:r>
            <a:r>
              <a:rPr lang="el-GR" i="1" dirty="0" err="1" smtClean="0"/>
              <a:t>οἴκους</a:t>
            </a:r>
            <a:r>
              <a:rPr lang="el-GR" dirty="0" smtClean="0"/>
              <a:t> ως οικογένειες, προστατεύουν επίσης ευάλωτα άτομα, ανθρώπους που δεν μπορούν να φροντίσουν τον εαυτό τους, όπως οι </a:t>
            </a:r>
            <a:r>
              <a:rPr lang="el-GR" b="1" dirty="0" smtClean="0"/>
              <a:t>ηλικιωμένοι</a:t>
            </a:r>
            <a:r>
              <a:rPr lang="el-GR" dirty="0" smtClean="0"/>
              <a:t>, οι </a:t>
            </a:r>
            <a:r>
              <a:rPr lang="el-GR" b="1" dirty="0" smtClean="0"/>
              <a:t>απροστάτευτες γυναίκες</a:t>
            </a:r>
            <a:r>
              <a:rPr lang="el-GR" dirty="0" smtClean="0"/>
              <a:t>, τα </a:t>
            </a:r>
            <a:r>
              <a:rPr lang="el-GR" b="1" dirty="0" smtClean="0"/>
              <a:t>ορφανά</a:t>
            </a:r>
            <a:r>
              <a:rPr lang="el-GR" dirty="0" smtClean="0"/>
              <a:t>. Ο τρόπος που το κάνουν δεν είναι ιδανικός. Αλλά τα προστατεύουν. </a:t>
            </a:r>
          </a:p>
          <a:p>
            <a:r>
              <a:rPr lang="el-GR" dirty="0" smtClean="0"/>
              <a:t>Ο </a:t>
            </a:r>
            <a:r>
              <a:rPr lang="el-GR" dirty="0" err="1" smtClean="0"/>
              <a:t>Robin</a:t>
            </a:r>
            <a:r>
              <a:rPr lang="el-GR" dirty="0" smtClean="0"/>
              <a:t> </a:t>
            </a:r>
            <a:r>
              <a:rPr lang="el-GR" dirty="0" err="1" smtClean="0"/>
              <a:t>Osborne</a:t>
            </a:r>
            <a:r>
              <a:rPr lang="el-GR" dirty="0" smtClean="0"/>
              <a:t> έχει δείξει ότι η ιδεαλιστική αρχή της δίωξης από τον</a:t>
            </a:r>
            <a:r>
              <a:rPr lang="el-GR" i="1" dirty="0" smtClean="0"/>
              <a:t> </a:t>
            </a:r>
            <a:r>
              <a:rPr lang="el-GR" i="1" dirty="0" err="1" smtClean="0"/>
              <a:t>βουλόμενον</a:t>
            </a:r>
            <a:r>
              <a:rPr lang="el-GR" i="1" dirty="0" smtClean="0"/>
              <a:t> </a:t>
            </a:r>
            <a:r>
              <a:rPr lang="el-GR" dirty="0" smtClean="0"/>
              <a:t>στο αθηναϊκό δίκαιο, όπως το συναντάμε στην </a:t>
            </a:r>
            <a:r>
              <a:rPr lang="el-GR" i="1" dirty="0" smtClean="0"/>
              <a:t>Αθηναίων Πολιτεία</a:t>
            </a:r>
            <a:r>
              <a:rPr lang="el-GR" dirty="0" smtClean="0"/>
              <a:t> (που έχει σχεδιαστεί για να εξασφαλίσει ότι ο κάποιος τρίτος θα παρέμβει για λογαριασμό εκείνων που δεν μπορούν να ενεργούν για τον εαυτό τους), κρύβει μια πιο πραγματιστική εφαρμογή. Στην πράξη είναι συνήθως είτε το θύμα είτε ένας εχθρός του δράστη που φέρνει στο δικαστήριο την υπόθεση. </a:t>
            </a:r>
          </a:p>
          <a:p>
            <a:r>
              <a:rPr lang="el-GR" dirty="0" smtClean="0"/>
              <a:t>Αλλά η αρχή υπάρχει παρ' όλα αυτά. Και το γεγονός ότι το σύστημα βασίζεται στην εχθρότητα και όχι στον αλτρουισμό δεν αναιρεί το γεγονός ότι το σύστημα δημιουργεί συνθήκες για την προστασία των ευάλωτων ατόμων. Αυτό με τη σειρά του είναι σύμφωνο με το αθηναϊκό ενδιαφέρον για τα ορφανά των νεκρών του πολέμου και το επίδομα που δινόταν στα άτομα με ειδικές ανάγκες.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latin typeface="Calibri" pitchFamily="34" charset="0"/>
                <a:cs typeface="Calibri" pitchFamily="34" charset="0"/>
              </a:rPr>
              <a:t>ΠΡΟΣΤΑΣΙΑ ΤΟΥ ΟΙΚΟΥ</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62500" lnSpcReduction="20000"/>
          </a:bodyPr>
          <a:lstStyle/>
          <a:p>
            <a:r>
              <a:rPr lang="el-GR" dirty="0" smtClean="0"/>
              <a:t>η προστασία του </a:t>
            </a:r>
            <a:r>
              <a:rPr lang="el-GR" dirty="0" err="1" smtClean="0"/>
              <a:t>οἴκου</a:t>
            </a:r>
            <a:r>
              <a:rPr lang="el-GR" dirty="0" smtClean="0"/>
              <a:t> στην αθηναϊκή δικαιοσύνη είναι το μοναδικό ζητούμενο σε πολλές περιπτώσεις αθηναϊκού δικαίου, όπως π.χ. κατά την προστασία της </a:t>
            </a:r>
            <a:r>
              <a:rPr lang="el-GR" i="1" dirty="0" smtClean="0"/>
              <a:t>επικλήρου</a:t>
            </a:r>
            <a:r>
              <a:rPr lang="el-GR" dirty="0" smtClean="0"/>
              <a:t>, όπως θα δούμε αναλυτικά πιο κάτω. Αυτό απλά σημαίνει ότι η αθηναϊκή νομοθεσία δεν χρειάζεται να έχει έναν μόνο σκοπό ή στόχο. Είναι ίσως λάθος πάντα να αναζητούμε μια και μόνη εξήγηση για κάποιο χαρακτηριστικό της διαδικασίας.</a:t>
            </a:r>
          </a:p>
          <a:p>
            <a:r>
              <a:rPr lang="el-GR" dirty="0" smtClean="0"/>
              <a:t> Ομοίως, με τη</a:t>
            </a:r>
            <a:r>
              <a:rPr lang="el-GR" i="1" dirty="0" smtClean="0"/>
              <a:t> μοιχεία,</a:t>
            </a:r>
            <a:r>
              <a:rPr lang="el-GR" dirty="0" smtClean="0"/>
              <a:t> η καλύτερη εξήγηση για τις κυρώσεις και τις διαδικασίες είναι ότι αποσκοπούν στην προστασία του </a:t>
            </a:r>
            <a:r>
              <a:rPr lang="el-GR" i="1" dirty="0" err="1" smtClean="0"/>
              <a:t>οἴκου</a:t>
            </a:r>
            <a:r>
              <a:rPr lang="el-GR" dirty="0" smtClean="0"/>
              <a:t>. Αλλά το δικαίωμα να τιμωρείται ο δράστης</a:t>
            </a:r>
            <a:r>
              <a:rPr lang="el-GR" i="1" dirty="0" smtClean="0"/>
              <a:t>, </a:t>
            </a:r>
            <a:r>
              <a:rPr lang="el-GR" dirty="0" smtClean="0"/>
              <a:t>αν συλληφθεί κατά τη διάπραξη του αδικήματος, δείχνει ότι οι ψυχολογικές εξηγήσεις ερευνητών όπως ο </a:t>
            </a:r>
            <a:r>
              <a:rPr lang="el-GR" dirty="0" err="1" smtClean="0"/>
              <a:t>Devereux</a:t>
            </a:r>
            <a:r>
              <a:rPr lang="el-GR" dirty="0" smtClean="0"/>
              <a:t> και ο </a:t>
            </a:r>
            <a:r>
              <a:rPr lang="en-US" dirty="0" smtClean="0"/>
              <a:t>Dover</a:t>
            </a:r>
            <a:r>
              <a:rPr lang="el-GR" dirty="0" smtClean="0"/>
              <a:t> με όρους </a:t>
            </a:r>
            <a:r>
              <a:rPr lang="el-GR" i="1" dirty="0" err="1" smtClean="0"/>
              <a:t>τιμῆς</a:t>
            </a:r>
            <a:r>
              <a:rPr lang="el-GR" dirty="0" smtClean="0"/>
              <a:t> για τον απατημένο σύζυγο, μπορεί επίσης να αποτελούν έναν παράγοντα. Η ταπείνωση τιμωρείται με ανταπόδοση. Μέσα σε αυτό το συνολικό πλέγμα της νομοθεσίας, διαφορετικές διαδικασίες μπορούν να έχουν διαφορετική αιτία ή κίνητρα.</a:t>
            </a:r>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latin typeface="Calibri" pitchFamily="34" charset="0"/>
                <a:cs typeface="Calibri" pitchFamily="34" charset="0"/>
              </a:rPr>
              <a:t>ΔΙΑΔΟΧΗ ΤΟΥ ΟΙΚΟΥ - ΔΙΑΒΟΛΗ</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77500" lnSpcReduction="20000"/>
          </a:bodyPr>
          <a:lstStyle/>
          <a:p>
            <a:r>
              <a:rPr lang="el-GR" dirty="0" smtClean="0"/>
              <a:t>Αναφορικά με τον </a:t>
            </a:r>
            <a:r>
              <a:rPr lang="el-GR" i="1" dirty="0" err="1" smtClean="0"/>
              <a:t>οἶκον</a:t>
            </a:r>
            <a:r>
              <a:rPr lang="el-GR" dirty="0" smtClean="0"/>
              <a:t> είναι πολύ εντυπωσιακό το πόσο συχνά οι ομιλητές εκφράζουν ανησυχία (για τους άλλους ανθρώπους στην υπόθεσή τους) σχετικά με την πιθανότητα να μείνει έρημος ο </a:t>
            </a:r>
            <a:r>
              <a:rPr lang="el-GR" i="1" dirty="0" err="1" smtClean="0"/>
              <a:t>οἶκος</a:t>
            </a:r>
            <a:r>
              <a:rPr lang="el-GR" dirty="0" smtClean="0"/>
              <a:t>. Αν και μέρος της έμφασης δίνεται στην ιδιοκτησία, πολύ συχνά αυτό μπορεί να είναι μια γενική ανησυχία ότι η άμεση διαδοχή μπορεί να χαθεί. Είναι επίσης πολύ εντυπωσιακό το πόσο συχνά </a:t>
            </a:r>
            <a:r>
              <a:rPr lang="el-GR" i="1" dirty="0" smtClean="0"/>
              <a:t>η διαβολή</a:t>
            </a:r>
            <a:r>
              <a:rPr lang="el-GR" dirty="0" smtClean="0"/>
              <a:t> στο δικαστήριο σχετίζεται με τα μέλη της οικογένειας καθώς και τους φίλους, και αντιστρόφως, πόσο συχνά οι άνθρωποι διεκδικούν ανταμοιβή για τα αγαθά των προγόνων. Έτσι, ο </a:t>
            </a:r>
            <a:r>
              <a:rPr lang="el-GR" i="1" dirty="0" err="1" smtClean="0"/>
              <a:t>οἶκος</a:t>
            </a:r>
            <a:r>
              <a:rPr lang="el-GR" dirty="0" smtClean="0"/>
              <a:t> και οι πρόγονοι δίνουν στους ανθρώπους μια αίσθηση ταυτότητας.</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latin typeface="Calibri" pitchFamily="34" charset="0"/>
                <a:cs typeface="Calibri" pitchFamily="34" charset="0"/>
              </a:rPr>
              <a:t>ΑΘΗΝΑΙΟΙ ΠΟΛΙΤΕΣ</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lnSpcReduction="10000"/>
          </a:bodyPr>
          <a:lstStyle/>
          <a:p>
            <a:r>
              <a:rPr lang="el-GR" dirty="0" smtClean="0"/>
              <a:t>Οι Αθηναίοι πολίτες αποτελούσαν ένα τμήμα μόνο του πληθυσμού της Αττικής, καθώς υπήρχαν και οι μέτοικοι, οι ξένοι και οι δούλοι. Το ίδιο ισχύει και για τις γυναίκες «πολίτιδες», οι οποίες δεν αντιπροσώπευσαν ολόκληρο τον γυναικείο πληθυσμό. Υπήρχαν ξένες και δούλες, οι οποίες δούλες πρέπει να ήταν πολύ περισσότερες αριθμητικά από τους άνδρες δούλους. </a:t>
            </a: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smtClean="0">
                <a:latin typeface="Calibri" pitchFamily="34" charset="0"/>
                <a:cs typeface="Calibri" pitchFamily="34" charset="0"/>
              </a:rPr>
              <a:t>ΝΟΜΟΣ ΥΠΗΚΟΟΤΗΤΑΣ</a:t>
            </a:r>
            <a:endParaRPr lang="en-GB" sz="3600" b="1" dirty="0">
              <a:latin typeface="Calibri" pitchFamily="34" charset="0"/>
              <a:cs typeface="Calibri" pitchFamily="34" charset="0"/>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Αθηναίος πολίτες σύμφωνα με τον νόμο πολιτογράφησης του Περικλή το 451/0 </a:t>
            </a:r>
            <a:r>
              <a:rPr lang="el-GR" dirty="0" err="1" smtClean="0"/>
              <a:t>π.Χ.</a:t>
            </a:r>
            <a:r>
              <a:rPr lang="el-GR" dirty="0" smtClean="0"/>
              <a:t> ήταν αυτός που είχε και τους δύο γονείς του Αθηναίους πολίτες. Τι εννοούμε με τον όρο Αθηναία, αυτήν που είναι κόρη ή σύζυγος Αθηναίου πολίτη. Ο όρος σε σχέση με τη γυναίκα δεν χρησιμοποιείται πολύ συχνά και απαντά μόνο στα τέλη του 4</a:t>
            </a:r>
            <a:r>
              <a:rPr lang="el-GR" baseline="30000" dirty="0" smtClean="0"/>
              <a:t>ου</a:t>
            </a:r>
            <a:r>
              <a:rPr lang="el-GR" dirty="0" smtClean="0"/>
              <a:t> </a:t>
            </a:r>
            <a:r>
              <a:rPr lang="el-GR" dirty="0" err="1" smtClean="0"/>
              <a:t>π.Χ.</a:t>
            </a:r>
            <a:r>
              <a:rPr lang="el-GR" dirty="0" smtClean="0"/>
              <a:t> αι. στον Αριστοτέλη, τον Δημοσθένη και τη Νέα Κωμωδία. Η ιδιότητα του πολίτη συνεπαγόταν την άσκηση μιας λειτουργίας που ήταν ουσιαστική πολιτική, τη συμμετοχή στις συνελεύσεις και στα δικαστήρια, απ’ όπου οι γυναίκες αποκλείονταν, όπως αποκλείονταν από το σύνολο των εκδηλώσεων της πόλης με εξαίρεση ορισμένων θρησκευτικών τελετών. </a:t>
            </a:r>
            <a:endParaRPr lang="en-GB" dirty="0" smtClean="0"/>
          </a:p>
          <a:p>
            <a:r>
              <a:rPr lang="el-GR" dirty="0" smtClean="0"/>
              <a:t>Ο νόμος του Περικλή </a:t>
            </a:r>
            <a:r>
              <a:rPr lang="el-GR" dirty="0" err="1" smtClean="0"/>
              <a:t>επαναθεσπίστηκε</a:t>
            </a:r>
            <a:r>
              <a:rPr lang="el-GR" dirty="0" smtClean="0"/>
              <a:t> το 403 μετά την αποκατάσταση της δημοκρατίας καθώς και το 378 κατά τη δοκιμασία όλων των δημοτών από τους αθηναϊκούς δήμους. </a:t>
            </a:r>
            <a:endParaRPr lang="en-GB" dirty="0" smtClean="0"/>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407</TotalTime>
  <Words>2166</Words>
  <Application>Microsoft Office PowerPoint</Application>
  <PresentationFormat>Προβολή στην οθόνη (4:3)</PresentationFormat>
  <Paragraphs>54</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Ηλιοστάσιο</vt:lpstr>
      <vt:lpstr>ΟΙΚΟΣ ΣΤΗΝ ΚΛΑΣΙΚΗ ΑΘΗΝΑ</vt:lpstr>
      <vt:lpstr>ΑΓΧΙΣΤΕΙΑ και ΟΙΚΟΣ</vt:lpstr>
      <vt:lpstr>ΠΡΟΣΤΑΣΙΑ ΤΟΥ ΟΙΚΟΥ ΑΠΟ ΤΟΝ ΝΟΜΟ</vt:lpstr>
      <vt:lpstr>ΥΙΟΘΕΣΙΑ</vt:lpstr>
      <vt:lpstr>ΠΡΟΣΤΑΣΙΑ ΕΥΑΛΩΤΩΝ ΑΤΟΜΩΝ ΕΝΟΣ ΟΙΚΟΥ</vt:lpstr>
      <vt:lpstr>ΠΡΟΣΤΑΣΙΑ ΤΟΥ ΟΙΚΟΥ</vt:lpstr>
      <vt:lpstr>ΔΙΑΔΟΧΗ ΤΟΥ ΟΙΚΟΥ - ΔΙΑΒΟΛΗ</vt:lpstr>
      <vt:lpstr>ΑΘΗΝΑΙΟΙ ΠΟΛΙΤΕΣ</vt:lpstr>
      <vt:lpstr>ΝΟΜΟΣ ΥΠΗΚΟΟΤΗΤΑΣ</vt:lpstr>
      <vt:lpstr>Η ΑΘΗΝΑΙΑ ΓΥΝΑΙΚΑ – ΕΓΓΥΗ ΚΑΙ ΓΑΜΟΣ</vt:lpstr>
      <vt:lpstr>Η ΕΠΙΚΛΗΡΟΣ ΚΟΡΗ</vt:lpstr>
      <vt:lpstr>ΝΟΜΟΣ ΠΕΡΙ ΕΠΙΚΛΗΡΟΥ</vt:lpstr>
      <vt:lpstr>ΔΙΑΔΟΧΟΙ - ΓΙΟΙ</vt:lpstr>
      <vt:lpstr>ΚΛΗΡΟΝΟΜΙΑ - ΓΙΟΙ</vt:lpstr>
      <vt:lpstr>ΣΥΜΠΕΡΑΣΜΑΤΑ - ΟΙΚΟΓΕΝΕΙΑ</vt:lpstr>
      <vt:lpstr>ΣΥΜΠΕΡΑΣΜΑΤΑ ΓΙΑ ΤΟΝ ΑΘΗΝΑΪΚΟ ΟΙΚΟ</vt:lpstr>
      <vt:lpstr>ΠΑΛΛΑΚΙΔΑ ΚΑΙ ΑΘΗΝΑΙΑ ΓΥΝΑΙΚΑ</vt:lpstr>
      <vt:lpstr>ΕΤΑΙΡΑ</vt:lpstr>
      <vt:lpstr>Η ΑΣΠΑΣΙΑ</vt:lpstr>
      <vt:lpstr>Η ΑΣΠΑΣΙΑ</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ΟΙΚΟΣ ΣΤΗΝ ΚΛΑΣΙΚΗ ΑΘΗΝΑ</dc:title>
  <dc:creator>eleni</dc:creator>
  <cp:lastModifiedBy>eleni</cp:lastModifiedBy>
  <cp:revision>16</cp:revision>
  <dcterms:created xsi:type="dcterms:W3CDTF">2020-11-10T16:39:25Z</dcterms:created>
  <dcterms:modified xsi:type="dcterms:W3CDTF">2020-11-24T17:51:48Z</dcterms:modified>
</cp:coreProperties>
</file>