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9" r:id="rId26"/>
    <p:sldId id="280" r:id="rId27"/>
    <p:sldId id="281" r:id="rId28"/>
    <p:sldId id="282" r:id="rId29"/>
    <p:sldId id="284" r:id="rId30"/>
    <p:sldId id="283" r:id="rId31"/>
    <p:sldId id="285" r:id="rId32"/>
    <p:sldId id="290" r:id="rId33"/>
    <p:sldId id="286" r:id="rId34"/>
    <p:sldId id="287" r:id="rId35"/>
    <p:sldId id="288"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102" y="2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A57FE867-F104-42DD-AC3F-25D25B9A16C2}" type="datetimeFigureOut">
              <a:rPr lang="el-GR" smtClean="0"/>
              <a:t>29/4/2023</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C808673-936C-4B00-91CD-F63A82D4C0B8}" type="slidenum">
              <a:rPr lang="el-GR" smtClean="0"/>
              <a:t>‹#›</a:t>
            </a:fld>
            <a:endParaRPr lang="el-GR"/>
          </a:p>
        </p:txBody>
      </p:sp>
    </p:spTree>
    <p:extLst>
      <p:ext uri="{BB962C8B-B14F-4D97-AF65-F5344CB8AC3E}">
        <p14:creationId xmlns:p14="http://schemas.microsoft.com/office/powerpoint/2010/main" val="1940018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A57FE867-F104-42DD-AC3F-25D25B9A16C2}" type="datetimeFigureOut">
              <a:rPr lang="el-GR" smtClean="0"/>
              <a:t>29/4/2023</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C808673-936C-4B00-91CD-F63A82D4C0B8}" type="slidenum">
              <a:rPr lang="el-GR" smtClean="0"/>
              <a:t>‹#›</a:t>
            </a:fld>
            <a:endParaRPr lang="el-GR"/>
          </a:p>
        </p:txBody>
      </p:sp>
    </p:spTree>
    <p:extLst>
      <p:ext uri="{BB962C8B-B14F-4D97-AF65-F5344CB8AC3E}">
        <p14:creationId xmlns:p14="http://schemas.microsoft.com/office/powerpoint/2010/main" val="1916426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A57FE867-F104-42DD-AC3F-25D25B9A16C2}" type="datetimeFigureOut">
              <a:rPr lang="el-GR" smtClean="0"/>
              <a:t>29/4/2023</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C808673-936C-4B00-91CD-F63A82D4C0B8}"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561816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A57FE867-F104-42DD-AC3F-25D25B9A16C2}" type="datetimeFigureOut">
              <a:rPr lang="el-GR" smtClean="0"/>
              <a:t>29/4/2023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C808673-936C-4B00-91CD-F63A82D4C0B8}" type="slidenum">
              <a:rPr lang="el-GR" smtClean="0"/>
              <a:t>‹#›</a:t>
            </a:fld>
            <a:endParaRPr lang="el-GR"/>
          </a:p>
        </p:txBody>
      </p:sp>
    </p:spTree>
    <p:extLst>
      <p:ext uri="{BB962C8B-B14F-4D97-AF65-F5344CB8AC3E}">
        <p14:creationId xmlns:p14="http://schemas.microsoft.com/office/powerpoint/2010/main" val="10956470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A57FE867-F104-42DD-AC3F-25D25B9A16C2}" type="datetimeFigureOut">
              <a:rPr lang="el-GR" smtClean="0"/>
              <a:t>29/4/2023</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C808673-936C-4B00-91CD-F63A82D4C0B8}"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854301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A57FE867-F104-42DD-AC3F-25D25B9A16C2}" type="datetimeFigureOut">
              <a:rPr lang="el-GR" smtClean="0"/>
              <a:t>29/4/2023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C808673-936C-4B00-91CD-F63A82D4C0B8}" type="slidenum">
              <a:rPr lang="el-GR" smtClean="0"/>
              <a:t>‹#›</a:t>
            </a:fld>
            <a:endParaRPr lang="el-GR"/>
          </a:p>
        </p:txBody>
      </p:sp>
    </p:spTree>
    <p:extLst>
      <p:ext uri="{BB962C8B-B14F-4D97-AF65-F5344CB8AC3E}">
        <p14:creationId xmlns:p14="http://schemas.microsoft.com/office/powerpoint/2010/main" val="19720155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A57FE867-F104-42DD-AC3F-25D25B9A16C2}" type="datetimeFigureOut">
              <a:rPr lang="el-GR" smtClean="0"/>
              <a:t>29/4/2023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C808673-936C-4B00-91CD-F63A82D4C0B8}" type="slidenum">
              <a:rPr lang="el-GR" smtClean="0"/>
              <a:t>‹#›</a:t>
            </a:fld>
            <a:endParaRPr lang="el-GR"/>
          </a:p>
        </p:txBody>
      </p:sp>
    </p:spTree>
    <p:extLst>
      <p:ext uri="{BB962C8B-B14F-4D97-AF65-F5344CB8AC3E}">
        <p14:creationId xmlns:p14="http://schemas.microsoft.com/office/powerpoint/2010/main" val="25267043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A57FE867-F104-42DD-AC3F-25D25B9A16C2}" type="datetimeFigureOut">
              <a:rPr lang="el-GR" smtClean="0"/>
              <a:t>29/4/2023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C808673-936C-4B00-91CD-F63A82D4C0B8}" type="slidenum">
              <a:rPr lang="el-GR" smtClean="0"/>
              <a:t>‹#›</a:t>
            </a:fld>
            <a:endParaRPr lang="el-GR"/>
          </a:p>
        </p:txBody>
      </p:sp>
    </p:spTree>
    <p:extLst>
      <p:ext uri="{BB962C8B-B14F-4D97-AF65-F5344CB8AC3E}">
        <p14:creationId xmlns:p14="http://schemas.microsoft.com/office/powerpoint/2010/main" val="1633039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A57FE867-F104-42DD-AC3F-25D25B9A16C2}" type="datetimeFigureOut">
              <a:rPr lang="el-GR" smtClean="0"/>
              <a:t>29/4/2023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C808673-936C-4B00-91CD-F63A82D4C0B8}" type="slidenum">
              <a:rPr lang="el-GR" smtClean="0"/>
              <a:t>‹#›</a:t>
            </a:fld>
            <a:endParaRPr lang="el-GR"/>
          </a:p>
        </p:txBody>
      </p:sp>
    </p:spTree>
    <p:extLst>
      <p:ext uri="{BB962C8B-B14F-4D97-AF65-F5344CB8AC3E}">
        <p14:creationId xmlns:p14="http://schemas.microsoft.com/office/powerpoint/2010/main" val="1574163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A57FE867-F104-42DD-AC3F-25D25B9A16C2}" type="datetimeFigureOut">
              <a:rPr lang="el-GR" smtClean="0"/>
              <a:t>29/4/2023</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C808673-936C-4B00-91CD-F63A82D4C0B8}" type="slidenum">
              <a:rPr lang="el-GR" smtClean="0"/>
              <a:t>‹#›</a:t>
            </a:fld>
            <a:endParaRPr lang="el-GR"/>
          </a:p>
        </p:txBody>
      </p:sp>
    </p:spTree>
    <p:extLst>
      <p:ext uri="{BB962C8B-B14F-4D97-AF65-F5344CB8AC3E}">
        <p14:creationId xmlns:p14="http://schemas.microsoft.com/office/powerpoint/2010/main" val="1601002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A57FE867-F104-42DD-AC3F-25D25B9A16C2}" type="datetimeFigureOut">
              <a:rPr lang="el-GR" smtClean="0"/>
              <a:t>29/4/2023</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C808673-936C-4B00-91CD-F63A82D4C0B8}" type="slidenum">
              <a:rPr lang="el-GR" smtClean="0"/>
              <a:t>‹#›</a:t>
            </a:fld>
            <a:endParaRPr lang="el-GR"/>
          </a:p>
        </p:txBody>
      </p:sp>
    </p:spTree>
    <p:extLst>
      <p:ext uri="{BB962C8B-B14F-4D97-AF65-F5344CB8AC3E}">
        <p14:creationId xmlns:p14="http://schemas.microsoft.com/office/powerpoint/2010/main" val="2205255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A57FE867-F104-42DD-AC3F-25D25B9A16C2}" type="datetimeFigureOut">
              <a:rPr lang="el-GR" smtClean="0"/>
              <a:t>29/4/2023</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C808673-936C-4B00-91CD-F63A82D4C0B8}" type="slidenum">
              <a:rPr lang="el-GR" smtClean="0"/>
              <a:t>‹#›</a:t>
            </a:fld>
            <a:endParaRPr lang="el-GR"/>
          </a:p>
        </p:txBody>
      </p:sp>
    </p:spTree>
    <p:extLst>
      <p:ext uri="{BB962C8B-B14F-4D97-AF65-F5344CB8AC3E}">
        <p14:creationId xmlns:p14="http://schemas.microsoft.com/office/powerpoint/2010/main" val="2458339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A57FE867-F104-42DD-AC3F-25D25B9A16C2}" type="datetimeFigureOut">
              <a:rPr lang="el-GR" smtClean="0"/>
              <a:t>29/4/2023</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C808673-936C-4B00-91CD-F63A82D4C0B8}" type="slidenum">
              <a:rPr lang="el-GR" smtClean="0"/>
              <a:t>‹#›</a:t>
            </a:fld>
            <a:endParaRPr lang="el-GR"/>
          </a:p>
        </p:txBody>
      </p:sp>
    </p:spTree>
    <p:extLst>
      <p:ext uri="{BB962C8B-B14F-4D97-AF65-F5344CB8AC3E}">
        <p14:creationId xmlns:p14="http://schemas.microsoft.com/office/powerpoint/2010/main" val="2608181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FE867-F104-42DD-AC3F-25D25B9A16C2}" type="datetimeFigureOut">
              <a:rPr lang="el-GR" smtClean="0"/>
              <a:t>29/4/2023</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C808673-936C-4B00-91CD-F63A82D4C0B8}" type="slidenum">
              <a:rPr lang="el-GR" smtClean="0"/>
              <a:t>‹#›</a:t>
            </a:fld>
            <a:endParaRPr lang="el-GR"/>
          </a:p>
        </p:txBody>
      </p:sp>
    </p:spTree>
    <p:extLst>
      <p:ext uri="{BB962C8B-B14F-4D97-AF65-F5344CB8AC3E}">
        <p14:creationId xmlns:p14="http://schemas.microsoft.com/office/powerpoint/2010/main" val="2668646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A57FE867-F104-42DD-AC3F-25D25B9A16C2}" type="datetimeFigureOut">
              <a:rPr lang="el-GR" smtClean="0"/>
              <a:t>29/4/2023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C808673-936C-4B00-91CD-F63A82D4C0B8}" type="slidenum">
              <a:rPr lang="el-GR" smtClean="0"/>
              <a:t>‹#›</a:t>
            </a:fld>
            <a:endParaRPr lang="el-GR"/>
          </a:p>
        </p:txBody>
      </p:sp>
    </p:spTree>
    <p:extLst>
      <p:ext uri="{BB962C8B-B14F-4D97-AF65-F5344CB8AC3E}">
        <p14:creationId xmlns:p14="http://schemas.microsoft.com/office/powerpoint/2010/main" val="2155076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A57FE867-F104-42DD-AC3F-25D25B9A16C2}" type="datetimeFigureOut">
              <a:rPr lang="el-GR" smtClean="0"/>
              <a:t>29/4/2023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C808673-936C-4B00-91CD-F63A82D4C0B8}" type="slidenum">
              <a:rPr lang="el-GR" smtClean="0"/>
              <a:t>‹#›</a:t>
            </a:fld>
            <a:endParaRPr lang="el-GR"/>
          </a:p>
        </p:txBody>
      </p:sp>
    </p:spTree>
    <p:extLst>
      <p:ext uri="{BB962C8B-B14F-4D97-AF65-F5344CB8AC3E}">
        <p14:creationId xmlns:p14="http://schemas.microsoft.com/office/powerpoint/2010/main" val="329594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57FE867-F104-42DD-AC3F-25D25B9A16C2}" type="datetimeFigureOut">
              <a:rPr lang="el-GR" smtClean="0"/>
              <a:t>29/4/2023</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C808673-936C-4B00-91CD-F63A82D4C0B8}" type="slidenum">
              <a:rPr lang="el-GR" smtClean="0"/>
              <a:t>‹#›</a:t>
            </a:fld>
            <a:endParaRPr lang="el-GR"/>
          </a:p>
        </p:txBody>
      </p:sp>
    </p:spTree>
    <p:extLst>
      <p:ext uri="{BB962C8B-B14F-4D97-AF65-F5344CB8AC3E}">
        <p14:creationId xmlns:p14="http://schemas.microsoft.com/office/powerpoint/2010/main" val="3283415395"/>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 id="2147483797" r:id="rId14"/>
    <p:sldLayoutId id="2147483798" r:id="rId15"/>
    <p:sldLayoutId id="214748379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8505DA-9BBE-44FD-AC3F-551B2FDE1B7A}"/>
              </a:ext>
            </a:extLst>
          </p:cNvPr>
          <p:cNvSpPr>
            <a:spLocks noGrp="1"/>
          </p:cNvSpPr>
          <p:nvPr>
            <p:ph type="ctrTitle"/>
          </p:nvPr>
        </p:nvSpPr>
        <p:spPr/>
        <p:txBody>
          <a:bodyPr>
            <a:normAutofit fontScale="90000"/>
          </a:bodyPr>
          <a:lstStyle/>
          <a:p>
            <a:r>
              <a:rPr lang="el-GR" dirty="0"/>
              <a:t>Επαγγελματική εξουθένωση και Κόπωση Συμπόνιας</a:t>
            </a:r>
          </a:p>
        </p:txBody>
      </p:sp>
      <p:sp>
        <p:nvSpPr>
          <p:cNvPr id="3" name="Υπότιτλος 2">
            <a:extLst>
              <a:ext uri="{FF2B5EF4-FFF2-40B4-BE49-F238E27FC236}">
                <a16:creationId xmlns:a16="http://schemas.microsoft.com/office/drawing/2014/main" id="{3BFFD274-31EB-4860-9B1D-2F1A1703EE79}"/>
              </a:ext>
            </a:extLst>
          </p:cNvPr>
          <p:cNvSpPr>
            <a:spLocks noGrp="1"/>
          </p:cNvSpPr>
          <p:nvPr>
            <p:ph type="subTitle" idx="1"/>
          </p:nvPr>
        </p:nvSpPr>
        <p:spPr/>
        <p:txBody>
          <a:bodyPr/>
          <a:lstStyle/>
          <a:p>
            <a:r>
              <a:rPr lang="el-GR" dirty="0"/>
              <a:t>Καθηγήτρια Σοφία Ζυγά</a:t>
            </a:r>
          </a:p>
        </p:txBody>
      </p:sp>
    </p:spTree>
    <p:extLst>
      <p:ext uri="{BB962C8B-B14F-4D97-AF65-F5344CB8AC3E}">
        <p14:creationId xmlns:p14="http://schemas.microsoft.com/office/powerpoint/2010/main" val="2896081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1EBDFFD-355A-4F68-B6C2-D6AD8B441E36}"/>
              </a:ext>
            </a:extLst>
          </p:cNvPr>
          <p:cNvSpPr>
            <a:spLocks noGrp="1"/>
          </p:cNvSpPr>
          <p:nvPr>
            <p:ph type="title"/>
          </p:nvPr>
        </p:nvSpPr>
        <p:spPr/>
        <p:txBody>
          <a:bodyPr/>
          <a:lstStyle/>
          <a:p>
            <a:r>
              <a:rPr lang="el-GR" dirty="0"/>
              <a:t>Κόπωση συμπόνιας (</a:t>
            </a:r>
            <a:r>
              <a:rPr lang="el-GR" dirty="0" err="1"/>
              <a:t>compassion</a:t>
            </a:r>
            <a:r>
              <a:rPr lang="el-GR" dirty="0"/>
              <a:t> </a:t>
            </a:r>
            <a:r>
              <a:rPr lang="el-GR" dirty="0" err="1"/>
              <a:t>fatigue</a:t>
            </a:r>
            <a:endParaRPr lang="el-GR" dirty="0"/>
          </a:p>
        </p:txBody>
      </p:sp>
      <p:sp>
        <p:nvSpPr>
          <p:cNvPr id="3" name="Θέση περιεχομένου 2">
            <a:extLst>
              <a:ext uri="{FF2B5EF4-FFF2-40B4-BE49-F238E27FC236}">
                <a16:creationId xmlns:a16="http://schemas.microsoft.com/office/drawing/2014/main" id="{047DA7D5-3F3C-4028-9D94-3E4C8CEB8010}"/>
              </a:ext>
            </a:extLst>
          </p:cNvPr>
          <p:cNvSpPr>
            <a:spLocks noGrp="1"/>
          </p:cNvSpPr>
          <p:nvPr>
            <p:ph idx="1"/>
          </p:nvPr>
        </p:nvSpPr>
        <p:spPr/>
        <p:txBody>
          <a:bodyPr>
            <a:normAutofit/>
          </a:bodyPr>
          <a:lstStyle/>
          <a:p>
            <a:pPr algn="just"/>
            <a:r>
              <a:rPr lang="el-GR" dirty="0"/>
              <a:t>Η κόπωση συμπόνιας περιγράφει </a:t>
            </a:r>
            <a:r>
              <a:rPr lang="el-GR" b="1" dirty="0">
                <a:solidFill>
                  <a:srgbClr val="FF0000"/>
                </a:solidFill>
              </a:rPr>
              <a:t>τη συναισθηματική, σωματική, κοινωνική και πνευματική εξάντληση που καταλαμβάνει ένα άτομο και προκαλεί μια διάχυτη μείωση της επιθυμίας, της ικανότητας και της ενέργειας του να </a:t>
            </a:r>
            <a:r>
              <a:rPr lang="el-GR" b="1" dirty="0" err="1">
                <a:solidFill>
                  <a:srgbClr val="FF0000"/>
                </a:solidFill>
              </a:rPr>
              <a:t>συμπονέσει</a:t>
            </a:r>
            <a:r>
              <a:rPr lang="el-GR" b="1" dirty="0">
                <a:solidFill>
                  <a:srgbClr val="FF0000"/>
                </a:solidFill>
              </a:rPr>
              <a:t> και να φροντίσει τους άλλους, ενώ παράλληλα χάνει την ικανότητά του να νιώσει ικανοποίηση ή χαρά επαγγελματικά ή προσωπικά. </a:t>
            </a:r>
          </a:p>
          <a:p>
            <a:pPr algn="just"/>
            <a:r>
              <a:rPr lang="el-GR" dirty="0"/>
              <a:t>Η κόπωση συμπόνιας δεν είναι παθολογική με την έννοια της ψυχικής νόσου, αλλά θεωρείται μια φυσική </a:t>
            </a:r>
            <a:r>
              <a:rPr lang="el-GR" dirty="0" err="1"/>
              <a:t>συμπεριφορική</a:t>
            </a:r>
            <a:r>
              <a:rPr lang="el-GR" dirty="0"/>
              <a:t> και συναισθηματική ανταπόκριση που προκύπτει από την παροχή βοήθειας ή την επιθυμία να παρασχεθεί βοήθεια σε κάποιο άλλο πρόσωπο που υποφέρει από τραύμα ή πόνο (</a:t>
            </a:r>
            <a:r>
              <a:rPr lang="el-GR" dirty="0" err="1"/>
              <a:t>Figley</a:t>
            </a:r>
            <a:r>
              <a:rPr lang="el-GR" dirty="0"/>
              <a:t> 1995).</a:t>
            </a:r>
          </a:p>
        </p:txBody>
      </p:sp>
    </p:spTree>
    <p:extLst>
      <p:ext uri="{BB962C8B-B14F-4D97-AF65-F5344CB8AC3E}">
        <p14:creationId xmlns:p14="http://schemas.microsoft.com/office/powerpoint/2010/main" val="2011000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C11796-96CD-43D6-9C6E-DACD64F3E15A}"/>
              </a:ext>
            </a:extLst>
          </p:cNvPr>
          <p:cNvSpPr>
            <a:spLocks noGrp="1"/>
          </p:cNvSpPr>
          <p:nvPr>
            <p:ph type="title"/>
          </p:nvPr>
        </p:nvSpPr>
        <p:spPr/>
        <p:txBody>
          <a:bodyPr/>
          <a:lstStyle/>
          <a:p>
            <a:r>
              <a:rPr lang="el-GR" dirty="0"/>
              <a:t>Κόπωση συμπόνιας (</a:t>
            </a:r>
            <a:r>
              <a:rPr lang="el-GR" dirty="0" err="1"/>
              <a:t>compassion</a:t>
            </a:r>
            <a:r>
              <a:rPr lang="el-GR" dirty="0"/>
              <a:t> </a:t>
            </a:r>
            <a:r>
              <a:rPr lang="el-GR" dirty="0" err="1"/>
              <a:t>fatigue</a:t>
            </a:r>
            <a:endParaRPr lang="el-GR" dirty="0"/>
          </a:p>
        </p:txBody>
      </p:sp>
      <p:sp>
        <p:nvSpPr>
          <p:cNvPr id="3" name="Θέση περιεχομένου 2">
            <a:extLst>
              <a:ext uri="{FF2B5EF4-FFF2-40B4-BE49-F238E27FC236}">
                <a16:creationId xmlns:a16="http://schemas.microsoft.com/office/drawing/2014/main" id="{8F836F26-B944-41FE-8594-38C24E0A14A8}"/>
              </a:ext>
            </a:extLst>
          </p:cNvPr>
          <p:cNvSpPr>
            <a:spLocks noGrp="1"/>
          </p:cNvSpPr>
          <p:nvPr>
            <p:ph idx="1"/>
          </p:nvPr>
        </p:nvSpPr>
        <p:spPr>
          <a:xfrm>
            <a:off x="2589212" y="2028497"/>
            <a:ext cx="8915400" cy="4414343"/>
          </a:xfrm>
        </p:spPr>
        <p:txBody>
          <a:bodyPr>
            <a:normAutofit lnSpcReduction="10000"/>
          </a:bodyPr>
          <a:lstStyle/>
          <a:p>
            <a:r>
              <a:rPr lang="el-GR" dirty="0"/>
              <a:t>O </a:t>
            </a:r>
            <a:r>
              <a:rPr lang="el-GR" dirty="0" err="1"/>
              <a:t>Figley</a:t>
            </a:r>
            <a:r>
              <a:rPr lang="el-GR" dirty="0"/>
              <a:t> (1995) πρότεινε επίσης ότι οι συνέπειες για τον επαγγελματία που παρέχει φροντίδα ο οποίος συνεχώς αναπαριστά νοερώς τις τραυματικές εικόνες του ασθενούς, προστίθενται στις συνέπειες της επαγγελματικής εξουθένωσης και μπορεί να προκληθεί έτσι μια κατάσταση που προοδευτικά καταβάλλει τον επαγγελματία και ονομάζεται </a:t>
            </a:r>
            <a:r>
              <a:rPr lang="el-GR" b="1" dirty="0">
                <a:solidFill>
                  <a:srgbClr val="FF0000"/>
                </a:solidFill>
              </a:rPr>
              <a:t>≪στρες συμπόνιας≫ </a:t>
            </a:r>
            <a:r>
              <a:rPr lang="el-GR" dirty="0"/>
              <a:t>(</a:t>
            </a:r>
            <a:r>
              <a:rPr lang="en-US" dirty="0"/>
              <a:t>compassion stress).</a:t>
            </a:r>
          </a:p>
          <a:p>
            <a:r>
              <a:rPr lang="el-GR" dirty="0"/>
              <a:t>Παράλληλα όμως με το κόστος της φροντίδας υπάρχουν και θετικές αποζημιώσεις που προκύπτουν από την παροχή φροντίδας. Ο όρος ικανοποίηση συμπόνιας (</a:t>
            </a:r>
            <a:r>
              <a:rPr lang="el-GR" dirty="0" err="1"/>
              <a:t>compassion</a:t>
            </a:r>
            <a:r>
              <a:rPr lang="el-GR" dirty="0"/>
              <a:t> </a:t>
            </a:r>
            <a:r>
              <a:rPr lang="el-GR" dirty="0" err="1"/>
              <a:t>satisfaction</a:t>
            </a:r>
            <a:r>
              <a:rPr lang="el-GR" dirty="0"/>
              <a:t>) χρησιμοποιήθηκε από τη </a:t>
            </a:r>
            <a:r>
              <a:rPr lang="el-GR" dirty="0" err="1"/>
              <a:t>Stamm</a:t>
            </a:r>
            <a:r>
              <a:rPr lang="el-GR" dirty="0"/>
              <a:t> (2002) και από τον </a:t>
            </a:r>
            <a:r>
              <a:rPr lang="el-GR" dirty="0" err="1"/>
              <a:t>Figley</a:t>
            </a:r>
            <a:r>
              <a:rPr lang="el-GR" dirty="0"/>
              <a:t> για να περιγράψει την ικανότητα κάποιου να ≪αντέχει≫ σε ένα δυνητικά ≪καταθλιπτικό≫ επάγγελμα.</a:t>
            </a:r>
          </a:p>
          <a:p>
            <a:r>
              <a:rPr lang="el-GR" dirty="0"/>
              <a:t>Πρόκειται για την ικανοποίηση και την ευχαρίστηση που αποκομίζει κάποιος από το να είναι ικανός να κάνει καλά και σωστά τη δουλειά του. Μπορεί να έχει θετικά συναισθήματα και σκέψεις για τους συναδέλφους του, ή για τη δυνατότητά του να συνεισφέρει στο εργασιακό περιβάλλον ή ακόμα και στο ευρύτερο καλό της κοινωνίας (</a:t>
            </a:r>
            <a:r>
              <a:rPr lang="el-GR" dirty="0" err="1"/>
              <a:t>Stamm</a:t>
            </a:r>
            <a:r>
              <a:rPr lang="el-GR" dirty="0"/>
              <a:t> 2005).</a:t>
            </a:r>
          </a:p>
        </p:txBody>
      </p:sp>
    </p:spTree>
    <p:extLst>
      <p:ext uri="{BB962C8B-B14F-4D97-AF65-F5344CB8AC3E}">
        <p14:creationId xmlns:p14="http://schemas.microsoft.com/office/powerpoint/2010/main" val="3579343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A20717-B784-4246-A24A-BF61E5D77AE8}"/>
              </a:ext>
            </a:extLst>
          </p:cNvPr>
          <p:cNvSpPr>
            <a:spLocks noGrp="1"/>
          </p:cNvSpPr>
          <p:nvPr>
            <p:ph type="title"/>
          </p:nvPr>
        </p:nvSpPr>
        <p:spPr/>
        <p:txBody>
          <a:bodyPr/>
          <a:lstStyle/>
          <a:p>
            <a:r>
              <a:rPr lang="el-GR" dirty="0"/>
              <a:t>Κόπωση συμπόνιας/ Επαγγελματική εξουθένωση</a:t>
            </a:r>
          </a:p>
        </p:txBody>
      </p:sp>
      <p:sp>
        <p:nvSpPr>
          <p:cNvPr id="3" name="Θέση περιεχομένου 2">
            <a:extLst>
              <a:ext uri="{FF2B5EF4-FFF2-40B4-BE49-F238E27FC236}">
                <a16:creationId xmlns:a16="http://schemas.microsoft.com/office/drawing/2014/main" id="{B5D7B806-D6CA-4C46-8DAD-F16347F43DBE}"/>
              </a:ext>
            </a:extLst>
          </p:cNvPr>
          <p:cNvSpPr>
            <a:spLocks noGrp="1"/>
          </p:cNvSpPr>
          <p:nvPr>
            <p:ph idx="1"/>
          </p:nvPr>
        </p:nvSpPr>
        <p:spPr/>
        <p:txBody>
          <a:bodyPr/>
          <a:lstStyle/>
          <a:p>
            <a:r>
              <a:rPr lang="el-GR" dirty="0"/>
              <a:t>Υπάρχουν </a:t>
            </a:r>
            <a:r>
              <a:rPr lang="el-GR" b="1" dirty="0">
                <a:solidFill>
                  <a:srgbClr val="FF0000"/>
                </a:solidFill>
              </a:rPr>
              <a:t>ομοιότητες </a:t>
            </a:r>
            <a:r>
              <a:rPr lang="el-GR" dirty="0"/>
              <a:t>στα συμπτώματα της επαγγελματικής εξουθένωσης και του δευτερογενούς τραυματικού στρες, καθώς και τα δύο μπορεί να οδηγήσουν σε συναισθηματική εξάντληση, κατάθλιψη, αϋπνία, έλλειψη οικειότητας με τους φίλους και την οικογένεια, ενώ και τα δύο έχουν ένα συσσωρευτικό αποτέλεσμα.</a:t>
            </a:r>
          </a:p>
          <a:p>
            <a:r>
              <a:rPr lang="el-GR" b="1" dirty="0">
                <a:solidFill>
                  <a:srgbClr val="FF0000"/>
                </a:solidFill>
              </a:rPr>
              <a:t>Κύρια διαφορά </a:t>
            </a:r>
            <a:r>
              <a:rPr lang="el-GR" dirty="0"/>
              <a:t>έγκειται στην αιτία των συμπτωμάτων. Το δευτερογενές τραυματικό στρες είναι το αποτέλεσμα της έκθεσης στο τραύμα του ασθενούς, ενώ η επαγγελματική εξουθένωση προκύπτει από την ένταση και τις συνθήκες της δουλειάς.</a:t>
            </a:r>
          </a:p>
        </p:txBody>
      </p:sp>
    </p:spTree>
    <p:extLst>
      <p:ext uri="{BB962C8B-B14F-4D97-AF65-F5344CB8AC3E}">
        <p14:creationId xmlns:p14="http://schemas.microsoft.com/office/powerpoint/2010/main" val="34478885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AD61BA-E419-48E7-9EDA-12E3EB52D4C5}"/>
              </a:ext>
            </a:extLst>
          </p:cNvPr>
          <p:cNvSpPr>
            <a:spLocks noGrp="1"/>
          </p:cNvSpPr>
          <p:nvPr>
            <p:ph type="title"/>
          </p:nvPr>
        </p:nvSpPr>
        <p:spPr/>
        <p:txBody>
          <a:bodyPr/>
          <a:lstStyle/>
          <a:p>
            <a:r>
              <a:rPr lang="el-GR" dirty="0"/>
              <a:t>Κόπωση συμπόνιας/ Επαγγελματική εξουθένωση</a:t>
            </a:r>
          </a:p>
        </p:txBody>
      </p:sp>
      <p:sp>
        <p:nvSpPr>
          <p:cNvPr id="3" name="Θέση περιεχομένου 2">
            <a:extLst>
              <a:ext uri="{FF2B5EF4-FFF2-40B4-BE49-F238E27FC236}">
                <a16:creationId xmlns:a16="http://schemas.microsoft.com/office/drawing/2014/main" id="{94DFF098-3C4B-4CCA-AF85-9B45DF9D3F37}"/>
              </a:ext>
            </a:extLst>
          </p:cNvPr>
          <p:cNvSpPr>
            <a:spLocks noGrp="1"/>
          </p:cNvSpPr>
          <p:nvPr>
            <p:ph idx="1"/>
          </p:nvPr>
        </p:nvSpPr>
        <p:spPr/>
        <p:txBody>
          <a:bodyPr>
            <a:normAutofit fontScale="92500" lnSpcReduction="10000"/>
          </a:bodyPr>
          <a:lstStyle/>
          <a:p>
            <a:pPr algn="just"/>
            <a:r>
              <a:rPr lang="el-GR" dirty="0"/>
              <a:t>Ενώ οι νοσηλευτές με επαγγελματική εξουθένωση προσαρμόζουν την εξάντλησή τους με το να γίνονται λιγότερο συμπονετικοί και περισσότερο απόμακροι, εκείνοι με κόπωση συμπόνιας συνεχίζουν να δίνουν ολοκληρωτικά τον εαυτό τους στους ασθενείς, βρίσκοντας δύσκολο το να διατηρήσουν μια ισορροπία μεταξύ συναισθηματικής ταύτισης (</a:t>
            </a:r>
            <a:r>
              <a:rPr lang="el-GR" dirty="0" err="1"/>
              <a:t>ενσυναίσθησης</a:t>
            </a:r>
            <a:r>
              <a:rPr lang="el-GR" dirty="0"/>
              <a:t>) και αντικειμενικότητας (</a:t>
            </a:r>
            <a:r>
              <a:rPr lang="el-GR" dirty="0" err="1"/>
              <a:t>McHolm</a:t>
            </a:r>
            <a:r>
              <a:rPr lang="el-GR" dirty="0"/>
              <a:t> 2006).</a:t>
            </a:r>
          </a:p>
          <a:p>
            <a:pPr algn="just"/>
            <a:r>
              <a:rPr lang="el-GR" dirty="0"/>
              <a:t>Σύμφωνα με κάποιους ερευνητές η διαχείριση της κόπωσης συμπόνιας μπορεί να μειώσει την επαγγελματική εξουθένωση και την αλλαγή του εργασιακού χώρου των νοσηλευτών. </a:t>
            </a:r>
          </a:p>
          <a:p>
            <a:pPr algn="just"/>
            <a:r>
              <a:rPr lang="el-GR" dirty="0"/>
              <a:t>Σύμφωνα όμως με άλλους, η επαγγελματική εξουθένωση αποτελεί παράγοντα κινδύνου για το δευτερογενές τραυματικό στρες. Επιπλέον, οι </a:t>
            </a:r>
            <a:r>
              <a:rPr lang="el-GR" dirty="0" err="1"/>
              <a:t>στρεσογόνοι</a:t>
            </a:r>
            <a:r>
              <a:rPr lang="el-GR" dirty="0"/>
              <a:t> παράγοντες της ζωής, εκτός δηλαδή του εργασιακού χώρου, μπορεί να επηρεάσουν σημαντικά την επαγγελματική εξουθένωση και την κόπωση συμπόνιας (</a:t>
            </a:r>
            <a:r>
              <a:rPr lang="el-GR" dirty="0" err="1"/>
              <a:t>Μαγγούλια</a:t>
            </a:r>
            <a:r>
              <a:rPr lang="el-GR" dirty="0"/>
              <a:t> 2011).</a:t>
            </a:r>
          </a:p>
          <a:p>
            <a:pPr marL="0" indent="0">
              <a:buNone/>
            </a:pPr>
            <a:endParaRPr lang="el-GR" dirty="0"/>
          </a:p>
        </p:txBody>
      </p:sp>
    </p:spTree>
    <p:extLst>
      <p:ext uri="{BB962C8B-B14F-4D97-AF65-F5344CB8AC3E}">
        <p14:creationId xmlns:p14="http://schemas.microsoft.com/office/powerpoint/2010/main" val="38313819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AC62A7-BE83-44CC-A469-A4CE52F7F607}"/>
              </a:ext>
            </a:extLst>
          </p:cNvPr>
          <p:cNvSpPr>
            <a:spLocks noGrp="1"/>
          </p:cNvSpPr>
          <p:nvPr>
            <p:ph type="title"/>
          </p:nvPr>
        </p:nvSpPr>
        <p:spPr/>
        <p:txBody>
          <a:bodyPr/>
          <a:lstStyle/>
          <a:p>
            <a:r>
              <a:rPr lang="el-GR" b="1" dirty="0"/>
              <a:t>ΑΙΤΙΕΣ ΚΑΙ ΠΑΡΑΓΟΝΤΕΣ ΚΙΝΔΥΝΟΥ</a:t>
            </a:r>
            <a:endParaRPr lang="el-GR" dirty="0"/>
          </a:p>
        </p:txBody>
      </p:sp>
      <p:sp>
        <p:nvSpPr>
          <p:cNvPr id="3" name="Θέση περιεχομένου 2">
            <a:extLst>
              <a:ext uri="{FF2B5EF4-FFF2-40B4-BE49-F238E27FC236}">
                <a16:creationId xmlns:a16="http://schemas.microsoft.com/office/drawing/2014/main" id="{5225B804-3909-4B9B-A75E-2A534DD85C55}"/>
              </a:ext>
            </a:extLst>
          </p:cNvPr>
          <p:cNvSpPr>
            <a:spLocks noGrp="1"/>
          </p:cNvSpPr>
          <p:nvPr>
            <p:ph idx="1"/>
          </p:nvPr>
        </p:nvSpPr>
        <p:spPr/>
        <p:txBody>
          <a:bodyPr>
            <a:normAutofit lnSpcReduction="10000"/>
          </a:bodyPr>
          <a:lstStyle/>
          <a:p>
            <a:pPr algn="just"/>
            <a:r>
              <a:rPr lang="el-GR" dirty="0"/>
              <a:t>Το δευτερογενές τραυματικό στρες ή κόπωση συμπόνιας προέρχεται από ποικιλία πηγών. Αν και συχνά επηρεάζει τους εργαζόμενους σε επαγγέλματα παροχής φροντίδας, όπως ιατρούς, νοσηλευτές, ψυχολόγους και ιερείς, ωστόσο μπορεί να προσβάλλει ανθρώπους σε οποιαδήποτε κατάσταση ή χώρο εργασίας όπου τα άτομα ασχολούνται με την παροχή φροντίδας και ξοδεύουν πνευματική και σωματική ενέργεια σε καθημερινή βάση.</a:t>
            </a:r>
          </a:p>
          <a:p>
            <a:pPr algn="just"/>
            <a:r>
              <a:rPr lang="el-GR" dirty="0"/>
              <a:t>Η κόπωση συμπόνιας συμβαίνει όταν τα άτομα </a:t>
            </a:r>
            <a:r>
              <a:rPr lang="el-GR" b="1" dirty="0">
                <a:solidFill>
                  <a:srgbClr val="FF0000"/>
                </a:solidFill>
              </a:rPr>
              <a:t>≪αποστραγγίζονται≫ </a:t>
            </a:r>
            <a:r>
              <a:rPr lang="el-GR" dirty="0"/>
              <a:t>συναισθηματικά με το να ακούνε αλλά και εκτίθενται στον πόνο και στο τραύμα εκείνων που βοηθούν (</a:t>
            </a:r>
            <a:r>
              <a:rPr lang="el-GR" dirty="0" err="1"/>
              <a:t>Thompson</a:t>
            </a:r>
            <a:r>
              <a:rPr lang="el-GR" dirty="0"/>
              <a:t> 2003). Το στρες από τη συνεχή επαφή με δύσκολα οικογενειακά δυναμικά και ισορροπίες και με θανάτους ασθενών σε μια μικρή χρονική περίοδο έχει αθροιστικές συνέπειες στους μηχανισμούς άμυνας και στις ικανότητες αντιμετώπισης των </a:t>
            </a:r>
            <a:r>
              <a:rPr lang="el-GR" dirty="0" err="1"/>
              <a:t>νοση</a:t>
            </a:r>
            <a:r>
              <a:rPr lang="da-DK" dirty="0"/>
              <a:t>λευτών (Adams et al 2006, Keidel 2002).</a:t>
            </a:r>
            <a:endParaRPr lang="el-GR" dirty="0"/>
          </a:p>
        </p:txBody>
      </p:sp>
    </p:spTree>
    <p:extLst>
      <p:ext uri="{BB962C8B-B14F-4D97-AF65-F5344CB8AC3E}">
        <p14:creationId xmlns:p14="http://schemas.microsoft.com/office/powerpoint/2010/main" val="24896998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BD1147-191D-49FA-B25E-8413478E537B}"/>
              </a:ext>
            </a:extLst>
          </p:cNvPr>
          <p:cNvSpPr>
            <a:spLocks noGrp="1"/>
          </p:cNvSpPr>
          <p:nvPr>
            <p:ph type="title"/>
          </p:nvPr>
        </p:nvSpPr>
        <p:spPr/>
        <p:txBody>
          <a:bodyPr/>
          <a:lstStyle/>
          <a:p>
            <a:r>
              <a:rPr lang="el-GR" b="1" dirty="0"/>
              <a:t>ΑΙΤΙΕΣ ΚΑΙ ΠΑΡΑΓΟΝΤΕΣ ΚΙΝΔΥΝΟΥ</a:t>
            </a:r>
            <a:endParaRPr lang="el-GR" dirty="0"/>
          </a:p>
        </p:txBody>
      </p:sp>
      <p:sp>
        <p:nvSpPr>
          <p:cNvPr id="3" name="Θέση περιεχομένου 2">
            <a:extLst>
              <a:ext uri="{FF2B5EF4-FFF2-40B4-BE49-F238E27FC236}">
                <a16:creationId xmlns:a16="http://schemas.microsoft.com/office/drawing/2014/main" id="{34536119-7620-4BA7-B4C7-A852346CBE0A}"/>
              </a:ext>
            </a:extLst>
          </p:cNvPr>
          <p:cNvSpPr>
            <a:spLocks noGrp="1"/>
          </p:cNvSpPr>
          <p:nvPr>
            <p:ph idx="1"/>
          </p:nvPr>
        </p:nvSpPr>
        <p:spPr/>
        <p:txBody>
          <a:bodyPr>
            <a:normAutofit/>
          </a:bodyPr>
          <a:lstStyle/>
          <a:p>
            <a:pPr algn="just"/>
            <a:r>
              <a:rPr lang="el-GR" dirty="0"/>
              <a:t>Ο αιτιολογικός παράγοντας δηλαδή δεν είναι η άμεση βλάβη ή απειλή της σωματικής ακεραιότητας του ατόμου, αλλά η έκθεση στο τραύμα και το μαρτύριο κάποιου άλλου προσώπου (πελάτης-ασθενής, συγγενής ή φίλος), καθώς και στις αφηγηματικές, λεπτομερείς περιγραφές των γεγονότων και των συναισθημάτων.</a:t>
            </a:r>
          </a:p>
          <a:p>
            <a:pPr algn="just"/>
            <a:r>
              <a:rPr lang="el-GR" dirty="0"/>
              <a:t>Είναι λοιπόν κάποιος σε κίνδυνο να αναπτύξει δευτερογενές τραυματικό στρες όταν είναι εκτεθειμένος σε άλλα πρόσωπα που έχουν τραυματιστεί. Η έκθεση, η γνώση ή η μαρτυρία ενός τραυματικού γεγονότος και η ενσυναίσθηση με το τραυματισμένο άτομο είναι όλα παράγοντες κινδύνου.</a:t>
            </a:r>
          </a:p>
        </p:txBody>
      </p:sp>
    </p:spTree>
    <p:extLst>
      <p:ext uri="{BB962C8B-B14F-4D97-AF65-F5344CB8AC3E}">
        <p14:creationId xmlns:p14="http://schemas.microsoft.com/office/powerpoint/2010/main" val="32339477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B16C87-F943-450E-AC38-ADEAAB6F739C}"/>
              </a:ext>
            </a:extLst>
          </p:cNvPr>
          <p:cNvSpPr>
            <a:spLocks noGrp="1"/>
          </p:cNvSpPr>
          <p:nvPr>
            <p:ph type="title"/>
          </p:nvPr>
        </p:nvSpPr>
        <p:spPr/>
        <p:txBody>
          <a:bodyPr/>
          <a:lstStyle/>
          <a:p>
            <a:r>
              <a:rPr lang="el-GR" b="1" dirty="0"/>
              <a:t>ΑΙΤΙΕΣ ΚΑΙ ΠΑΡΑΓΟΝΤΕΣ ΚΙΝΔΥΝΟΥ</a:t>
            </a:r>
            <a:endParaRPr lang="el-GR" dirty="0"/>
          </a:p>
        </p:txBody>
      </p:sp>
      <p:sp>
        <p:nvSpPr>
          <p:cNvPr id="3" name="Θέση περιεχομένου 2">
            <a:extLst>
              <a:ext uri="{FF2B5EF4-FFF2-40B4-BE49-F238E27FC236}">
                <a16:creationId xmlns:a16="http://schemas.microsoft.com/office/drawing/2014/main" id="{C718977E-E0B2-46E8-BEB0-EC828D861187}"/>
              </a:ext>
            </a:extLst>
          </p:cNvPr>
          <p:cNvSpPr>
            <a:spLocks noGrp="1"/>
          </p:cNvSpPr>
          <p:nvPr>
            <p:ph idx="1"/>
          </p:nvPr>
        </p:nvSpPr>
        <p:spPr/>
        <p:txBody>
          <a:bodyPr>
            <a:normAutofit/>
          </a:bodyPr>
          <a:lstStyle/>
          <a:p>
            <a:pPr algn="just"/>
            <a:r>
              <a:rPr lang="el-GR" dirty="0"/>
              <a:t>Δεν αναπτύσσουν όμως δευτερογενές τραυματικό στρες όλοι οι επαγγελματίες υγείας που φροντίζουν τραυματισμένους ασθενείς, ενώ άλλοι αναπτύσσουν συμπτώματα όμοια με αυτά της διαταραχής </a:t>
            </a:r>
            <a:r>
              <a:rPr lang="el-GR" dirty="0" err="1"/>
              <a:t>μετατραυματικού</a:t>
            </a:r>
            <a:r>
              <a:rPr lang="el-GR" dirty="0"/>
              <a:t> στρες.</a:t>
            </a:r>
          </a:p>
          <a:p>
            <a:pPr algn="just"/>
            <a:r>
              <a:rPr lang="el-GR" dirty="0"/>
              <a:t>Ενώ λοιπόν η έκθεση στο ιστορικό τραύματος του ασθενούς είναι απαραίτητος παράγοντας κινδύνου, δεν οδηγεί υποχρεωτικά σε δευτερογενές τραυματικό στρες.</a:t>
            </a:r>
          </a:p>
          <a:p>
            <a:pPr algn="just"/>
            <a:r>
              <a:rPr lang="el-GR" dirty="0"/>
              <a:t> Η μακροβιότητα και η σοβαρότητα των συμπτωμάτων εξαρτώνται από τους παράγοντες κινδύνου οι οποίοι μπορούν να κατηγοριοποιηθούν </a:t>
            </a:r>
            <a:r>
              <a:rPr lang="el-GR" b="1" dirty="0">
                <a:solidFill>
                  <a:srgbClr val="FF0000"/>
                </a:solidFill>
              </a:rPr>
              <a:t>σε ατομικούς, σε σχετιζόμενους με τον ασθενή και σε εργασιακούς παράγοντες.</a:t>
            </a:r>
          </a:p>
        </p:txBody>
      </p:sp>
    </p:spTree>
    <p:extLst>
      <p:ext uri="{BB962C8B-B14F-4D97-AF65-F5344CB8AC3E}">
        <p14:creationId xmlns:p14="http://schemas.microsoft.com/office/powerpoint/2010/main" val="2911005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73E45E-3C22-4E13-A725-6FD4B71655C1}"/>
              </a:ext>
            </a:extLst>
          </p:cNvPr>
          <p:cNvSpPr>
            <a:spLocks noGrp="1"/>
          </p:cNvSpPr>
          <p:nvPr>
            <p:ph type="title"/>
          </p:nvPr>
        </p:nvSpPr>
        <p:spPr/>
        <p:txBody>
          <a:bodyPr/>
          <a:lstStyle/>
          <a:p>
            <a:r>
              <a:rPr lang="el-GR" b="1" dirty="0"/>
              <a:t>Ατομικοί παράγοντες κινδύνου</a:t>
            </a:r>
            <a:endParaRPr lang="el-GR" dirty="0"/>
          </a:p>
        </p:txBody>
      </p:sp>
      <p:sp>
        <p:nvSpPr>
          <p:cNvPr id="3" name="Θέση περιεχομένου 2">
            <a:extLst>
              <a:ext uri="{FF2B5EF4-FFF2-40B4-BE49-F238E27FC236}">
                <a16:creationId xmlns:a16="http://schemas.microsoft.com/office/drawing/2014/main" id="{ADE38730-8612-44FA-8C04-86838DF95CBD}"/>
              </a:ext>
            </a:extLst>
          </p:cNvPr>
          <p:cNvSpPr>
            <a:spLocks noGrp="1"/>
          </p:cNvSpPr>
          <p:nvPr>
            <p:ph idx="1"/>
          </p:nvPr>
        </p:nvSpPr>
        <p:spPr/>
        <p:txBody>
          <a:bodyPr>
            <a:normAutofit/>
          </a:bodyPr>
          <a:lstStyle/>
          <a:p>
            <a:r>
              <a:rPr lang="el-GR" dirty="0"/>
              <a:t>Ο πρώτος παράγοντας είναι </a:t>
            </a:r>
            <a:r>
              <a:rPr lang="el-GR" b="1" dirty="0">
                <a:solidFill>
                  <a:srgbClr val="FF0000"/>
                </a:solidFill>
              </a:rPr>
              <a:t>το ιστορικό τραυματικών εμπειριών στην παιδική ηλικία ή αργότερα</a:t>
            </a:r>
            <a:r>
              <a:rPr lang="el-GR" dirty="0"/>
              <a:t> και ο δεύτερος παράγοντας είναι </a:t>
            </a:r>
            <a:r>
              <a:rPr lang="el-GR" b="1" dirty="0">
                <a:solidFill>
                  <a:srgbClr val="FF0000"/>
                </a:solidFill>
              </a:rPr>
              <a:t>οι μηχανισμοί αντιμετώπισης αυτών των γεγονότων. </a:t>
            </a:r>
          </a:p>
          <a:p>
            <a:r>
              <a:rPr lang="el-GR" dirty="0"/>
              <a:t>Το ιστορικό προσωπικού τραύματος κρίνεται ως σημαντικός παράγοντας κινδύνου.</a:t>
            </a:r>
          </a:p>
          <a:p>
            <a:r>
              <a:rPr lang="el-GR" dirty="0"/>
              <a:t>Η χαμηλή κοινωνική υποστήριξη και η ανικανότητα να αντιμετωπίσει κάποιος τις απαιτήσεις της παροχής φροντίδας, θεωρείται επίσης ότι αυξάνουν την πιθανότητα ανάπτυξης δευτερογενούς τραυματικού στρες.</a:t>
            </a:r>
          </a:p>
          <a:p>
            <a:r>
              <a:rPr lang="el-GR" dirty="0"/>
              <a:t>Το επίπεδο εκπαίδευσης, τα χρόνια προϋπηρεσίας και η αυξημένη επαφή με τραυματισμένους πελάτες ή ασθενείς έχουν συσχετιστεί θετικά με τη σοβαρότητα των συμπτωμάτων του δευτερογενούς τραυματικού στρες.</a:t>
            </a:r>
          </a:p>
          <a:p>
            <a:endParaRPr lang="el-GR" dirty="0"/>
          </a:p>
        </p:txBody>
      </p:sp>
    </p:spTree>
    <p:extLst>
      <p:ext uri="{BB962C8B-B14F-4D97-AF65-F5344CB8AC3E}">
        <p14:creationId xmlns:p14="http://schemas.microsoft.com/office/powerpoint/2010/main" val="38468245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6896FC-EADB-4F3A-B18C-4DDFDF8EE692}"/>
              </a:ext>
            </a:extLst>
          </p:cNvPr>
          <p:cNvSpPr>
            <a:spLocks noGrp="1"/>
          </p:cNvSpPr>
          <p:nvPr>
            <p:ph type="title"/>
          </p:nvPr>
        </p:nvSpPr>
        <p:spPr/>
        <p:txBody>
          <a:bodyPr/>
          <a:lstStyle/>
          <a:p>
            <a:r>
              <a:rPr lang="el-GR" b="1" dirty="0"/>
              <a:t>Ατομικοί παράγοντες κινδύνου</a:t>
            </a:r>
            <a:endParaRPr lang="el-GR" dirty="0"/>
          </a:p>
        </p:txBody>
      </p:sp>
      <p:sp>
        <p:nvSpPr>
          <p:cNvPr id="3" name="Θέση περιεχομένου 2">
            <a:extLst>
              <a:ext uri="{FF2B5EF4-FFF2-40B4-BE49-F238E27FC236}">
                <a16:creationId xmlns:a16="http://schemas.microsoft.com/office/drawing/2014/main" id="{A83AD38C-0AA6-4A85-B426-B2A6FFFEDCF5}"/>
              </a:ext>
            </a:extLst>
          </p:cNvPr>
          <p:cNvSpPr>
            <a:spLocks noGrp="1"/>
          </p:cNvSpPr>
          <p:nvPr>
            <p:ph idx="1"/>
          </p:nvPr>
        </p:nvSpPr>
        <p:spPr/>
        <p:txBody>
          <a:bodyPr/>
          <a:lstStyle/>
          <a:p>
            <a:r>
              <a:rPr lang="el-GR" dirty="0"/>
              <a:t>Το δευτερογενές τραυματικό στρες είναι συχνότερο στις γυναίκες από ό,τι στους άνδρες, ανεξαρτήτως επαγγέλματος.</a:t>
            </a:r>
          </a:p>
          <a:p>
            <a:r>
              <a:rPr lang="el-GR" dirty="0"/>
              <a:t>Το άγχος για τα οικονομικά, το κάπνισμα, οι συχνοί πονοκέφαλοι και η υπέρταση έχουν συσχετιστεί θετικά με την κόπωση συμπόνιας. </a:t>
            </a:r>
          </a:p>
          <a:p>
            <a:r>
              <a:rPr lang="el-GR" dirty="0"/>
              <a:t>Η υπερβολική ενσυναίσθηση, σε συνδυασμό με τις απαιτήσεις της ζωής και τα προβλήματα υγείας του ατόμου είναι σημαντικοί παράγοντες κινδύνου. </a:t>
            </a:r>
          </a:p>
          <a:p>
            <a:r>
              <a:rPr lang="el-GR" dirty="0"/>
              <a:t>Η χρήση φαρμακευτικής αγωγής εξάλλου από τους νοσηλευτές έχει συσχετιστεί θετικά με την κόπωση συμπόνιας.</a:t>
            </a:r>
          </a:p>
        </p:txBody>
      </p:sp>
    </p:spTree>
    <p:extLst>
      <p:ext uri="{BB962C8B-B14F-4D97-AF65-F5344CB8AC3E}">
        <p14:creationId xmlns:p14="http://schemas.microsoft.com/office/powerpoint/2010/main" val="29012210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42A959-0D16-4C13-9776-0EC99BEC30C5}"/>
              </a:ext>
            </a:extLst>
          </p:cNvPr>
          <p:cNvSpPr>
            <a:spLocks noGrp="1"/>
          </p:cNvSpPr>
          <p:nvPr>
            <p:ph type="title"/>
          </p:nvPr>
        </p:nvSpPr>
        <p:spPr/>
        <p:txBody>
          <a:bodyPr/>
          <a:lstStyle/>
          <a:p>
            <a:r>
              <a:rPr lang="el-GR" b="1" dirty="0"/>
              <a:t>Παράγοντες κινδύνου σχετιζόμενοι με τους ασθενείς</a:t>
            </a:r>
            <a:endParaRPr lang="el-GR" dirty="0"/>
          </a:p>
        </p:txBody>
      </p:sp>
      <p:sp>
        <p:nvSpPr>
          <p:cNvPr id="3" name="Θέση περιεχομένου 2">
            <a:extLst>
              <a:ext uri="{FF2B5EF4-FFF2-40B4-BE49-F238E27FC236}">
                <a16:creationId xmlns:a16="http://schemas.microsoft.com/office/drawing/2014/main" id="{BAFD196E-9C2D-4B6D-B4E5-DD1FD5EB9762}"/>
              </a:ext>
            </a:extLst>
          </p:cNvPr>
          <p:cNvSpPr>
            <a:spLocks noGrp="1"/>
          </p:cNvSpPr>
          <p:nvPr>
            <p:ph idx="1"/>
          </p:nvPr>
        </p:nvSpPr>
        <p:spPr/>
        <p:txBody>
          <a:bodyPr>
            <a:normAutofit fontScale="92500" lnSpcReduction="10000"/>
          </a:bodyPr>
          <a:lstStyle/>
          <a:p>
            <a:pPr algn="just"/>
            <a:r>
              <a:rPr lang="el-GR" dirty="0"/>
              <a:t>Ο κίνδυνος ανάπτυξης δευτερογενούς τραυματικού στρες αυξάνει όταν οι επαγγελματίες φροντίζουν έναν ασθενή που τους θυμίζει κάποιο μέλος της οικογένειάς τους. </a:t>
            </a:r>
          </a:p>
          <a:p>
            <a:pPr algn="just"/>
            <a:r>
              <a:rPr lang="el-GR" dirty="0"/>
              <a:t>Οι επαγγελματίες που εργάζονται με άτομα που βιώνουν πόνο ή μαρτύριο, που έχουν υποστεί ψυχολογική, συναισθηματική, σωματική ή σεξουαλική κακοποίηση, που υποφέρουν από σοβαρά τραύματα, πεθαίνουν, ή που έχουν τραυματιστεί ως αποτέλεσμα αποτρόπαιων εγκλημάτων ή πολέμου.</a:t>
            </a:r>
          </a:p>
          <a:p>
            <a:pPr algn="just"/>
            <a:r>
              <a:rPr lang="el-GR" dirty="0"/>
              <a:t> Μελέτες επεσήμαναν ότι το χειρότερο τραυματικό γεγονός για τους επαγγελματίες είναι η παροχή φροντίδας σε τραυματισμένα παιδιά. </a:t>
            </a:r>
          </a:p>
          <a:p>
            <a:pPr algn="just"/>
            <a:r>
              <a:rPr lang="el-GR" dirty="0" err="1"/>
              <a:t>Oι</a:t>
            </a:r>
            <a:r>
              <a:rPr lang="el-GR" dirty="0"/>
              <a:t> βασικές μεταβλητές του τραυματικού γεγονότος που αποτελούν και τους σχετιζόμενους με τον ασθενή παράγοντες κινδύνου, είναι το τι συνέβη στον ασθενή, η ηλικία του, το τι έκανε ο ασθενής κατά τη διάρκεια της τραυματικής εμπειρίας και το τι είδε να συμβαίνει σε άλλους </a:t>
            </a:r>
            <a:r>
              <a:rPr lang="en-US" dirty="0"/>
              <a:t>.</a:t>
            </a:r>
            <a:endParaRPr lang="el-GR" dirty="0"/>
          </a:p>
        </p:txBody>
      </p:sp>
    </p:spTree>
    <p:extLst>
      <p:ext uri="{BB962C8B-B14F-4D97-AF65-F5344CB8AC3E}">
        <p14:creationId xmlns:p14="http://schemas.microsoft.com/office/powerpoint/2010/main" val="3975773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EA5856-2096-4423-8F77-61D442CBABDB}"/>
              </a:ext>
            </a:extLst>
          </p:cNvPr>
          <p:cNvSpPr>
            <a:spLocks noGrp="1"/>
          </p:cNvSpPr>
          <p:nvPr>
            <p:ph type="title"/>
          </p:nvPr>
        </p:nvSpPr>
        <p:spPr/>
        <p:txBody>
          <a:bodyPr/>
          <a:lstStyle/>
          <a:p>
            <a:r>
              <a:rPr lang="el-GR" dirty="0"/>
              <a:t>Επαγγελματική εξουθένωση</a:t>
            </a:r>
          </a:p>
        </p:txBody>
      </p:sp>
      <p:sp>
        <p:nvSpPr>
          <p:cNvPr id="3" name="Θέση περιεχομένου 2">
            <a:extLst>
              <a:ext uri="{FF2B5EF4-FFF2-40B4-BE49-F238E27FC236}">
                <a16:creationId xmlns:a16="http://schemas.microsoft.com/office/drawing/2014/main" id="{8B63D4A0-C592-4625-B8D3-C3BD053DE50E}"/>
              </a:ext>
            </a:extLst>
          </p:cNvPr>
          <p:cNvSpPr>
            <a:spLocks noGrp="1"/>
          </p:cNvSpPr>
          <p:nvPr>
            <p:ph idx="1"/>
          </p:nvPr>
        </p:nvSpPr>
        <p:spPr/>
        <p:txBody>
          <a:bodyPr>
            <a:normAutofit/>
          </a:bodyPr>
          <a:lstStyle/>
          <a:p>
            <a:pPr marL="0" indent="0">
              <a:buNone/>
            </a:pPr>
            <a:r>
              <a:rPr lang="el-GR" dirty="0"/>
              <a:t>Ο όρος </a:t>
            </a:r>
            <a:r>
              <a:rPr lang="el-GR" b="1" dirty="0">
                <a:solidFill>
                  <a:srgbClr val="FF0000"/>
                </a:solidFill>
              </a:rPr>
              <a:t>επαγγελματική εξουθένωση (</a:t>
            </a:r>
            <a:r>
              <a:rPr lang="el-GR" b="1" dirty="0" err="1">
                <a:solidFill>
                  <a:srgbClr val="FF0000"/>
                </a:solidFill>
              </a:rPr>
              <a:t>burn</a:t>
            </a:r>
            <a:r>
              <a:rPr lang="el-GR" b="1" dirty="0">
                <a:solidFill>
                  <a:srgbClr val="FF0000"/>
                </a:solidFill>
              </a:rPr>
              <a:t> </a:t>
            </a:r>
            <a:r>
              <a:rPr lang="el-GR" b="1" dirty="0" err="1">
                <a:solidFill>
                  <a:srgbClr val="FF0000"/>
                </a:solidFill>
              </a:rPr>
              <a:t>out</a:t>
            </a:r>
            <a:r>
              <a:rPr lang="el-GR" b="1" dirty="0">
                <a:solidFill>
                  <a:srgbClr val="FF0000"/>
                </a:solidFill>
              </a:rPr>
              <a:t>) </a:t>
            </a:r>
            <a:r>
              <a:rPr lang="el-GR" dirty="0"/>
              <a:t>εμφανίστηκε για πρώτη φορά το 1974 όταν ο ψυχαναλυτής </a:t>
            </a:r>
            <a:r>
              <a:rPr lang="el-GR" dirty="0" err="1"/>
              <a:t>Freudenberger</a:t>
            </a:r>
            <a:r>
              <a:rPr lang="el-GR" dirty="0"/>
              <a:t> περιέγραψε ένα σύνδρομο με χαρακτηριστικά του την </a:t>
            </a:r>
            <a:r>
              <a:rPr lang="el-GR" b="1" dirty="0"/>
              <a:t>εξάντληση</a:t>
            </a:r>
            <a:r>
              <a:rPr lang="el-GR" dirty="0"/>
              <a:t>, την </a:t>
            </a:r>
            <a:r>
              <a:rPr lang="el-GR" b="1" dirty="0"/>
              <a:t>απογοήτευση </a:t>
            </a:r>
            <a:r>
              <a:rPr lang="el-GR" dirty="0"/>
              <a:t>και την αποχώρηση από την εργασία, σε εθελοντές εργαζόμενους της ψυχικής υγείας (</a:t>
            </a:r>
            <a:r>
              <a:rPr lang="el-GR" dirty="0" err="1"/>
              <a:t>Freudenberger</a:t>
            </a:r>
            <a:r>
              <a:rPr lang="el-GR" dirty="0"/>
              <a:t> 1974). </a:t>
            </a:r>
            <a:endParaRPr lang="en-US" dirty="0"/>
          </a:p>
          <a:p>
            <a:pPr marL="0" indent="0">
              <a:buNone/>
            </a:pPr>
            <a:r>
              <a:rPr lang="el-GR" dirty="0"/>
              <a:t>Το φαινόμενο αποτέλεσε έκτοτε αντικείμενο έρευνας στους επαγγελματίες παροχής κοινωνικών υπηρεσιών</a:t>
            </a:r>
            <a:r>
              <a:rPr lang="en-US" dirty="0"/>
              <a:t>, </a:t>
            </a:r>
            <a:r>
              <a:rPr lang="el-GR" dirty="0"/>
              <a:t>νοσηλευτές, ιατρούς, ψυχολόγους</a:t>
            </a:r>
            <a:r>
              <a:rPr lang="en-US" dirty="0"/>
              <a:t> </a:t>
            </a:r>
            <a:r>
              <a:rPr lang="el-GR" dirty="0"/>
              <a:t>και κατόπιν και σε άλλους επαγγελματικούς χώρους, όπως σε εκπαιδευτικούς, αστυνομικούς κ.ά. </a:t>
            </a:r>
          </a:p>
        </p:txBody>
      </p:sp>
    </p:spTree>
    <p:extLst>
      <p:ext uri="{BB962C8B-B14F-4D97-AF65-F5344CB8AC3E}">
        <p14:creationId xmlns:p14="http://schemas.microsoft.com/office/powerpoint/2010/main" val="15809671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0354F1-4ECF-4306-A902-45FDEAF5271D}"/>
              </a:ext>
            </a:extLst>
          </p:cNvPr>
          <p:cNvSpPr>
            <a:spLocks noGrp="1"/>
          </p:cNvSpPr>
          <p:nvPr>
            <p:ph type="title"/>
          </p:nvPr>
        </p:nvSpPr>
        <p:spPr/>
        <p:txBody>
          <a:bodyPr/>
          <a:lstStyle/>
          <a:p>
            <a:r>
              <a:rPr lang="el-GR" b="1" dirty="0"/>
              <a:t>Εργασιακοί παράγοντες κινδύνου</a:t>
            </a:r>
            <a:endParaRPr lang="el-GR" dirty="0"/>
          </a:p>
        </p:txBody>
      </p:sp>
      <p:sp>
        <p:nvSpPr>
          <p:cNvPr id="3" name="Θέση περιεχομένου 2">
            <a:extLst>
              <a:ext uri="{FF2B5EF4-FFF2-40B4-BE49-F238E27FC236}">
                <a16:creationId xmlns:a16="http://schemas.microsoft.com/office/drawing/2014/main" id="{3B95D324-D27F-4A2F-8AB2-9CE5EC21CA5D}"/>
              </a:ext>
            </a:extLst>
          </p:cNvPr>
          <p:cNvSpPr>
            <a:spLocks noGrp="1"/>
          </p:cNvSpPr>
          <p:nvPr>
            <p:ph idx="1"/>
          </p:nvPr>
        </p:nvSpPr>
        <p:spPr/>
        <p:txBody>
          <a:bodyPr>
            <a:normAutofit/>
          </a:bodyPr>
          <a:lstStyle/>
          <a:p>
            <a:r>
              <a:rPr lang="el-GR" dirty="0"/>
              <a:t>Οι νοσηλευτές που εργάζονται σε Τμήματα Επειγόντων Περιστατικών, σε Μονάδες Εντατικής Θεραπείας, σε ψυχιατρικές Κλινικές, σε ογκολογικές κλινικές  και σε χώρους εξέτασης και ψυχολογικής υποστήριξης σεξουαλικά κακοποιημένων ατόμων είναι σε αυξημένο κίνδυνο να αναπτύξουν συμπτώματα δευτερογενούς τραυματικού στρες εξαιτίας της συχνής, συχνά καθημερινής έκθεσης τους σε βίαια τραυματισμένους ασθενείς που μπορεί να περιλαμβάνουν τραύματα από μαχαιριές, πυροβολισμούς, εγκαύματα, αυτοκτονίες και σεξουαλικές κακοποιήσεις.</a:t>
            </a:r>
          </a:p>
          <a:p>
            <a:r>
              <a:rPr lang="el-GR" dirty="0"/>
              <a:t>Οι νοσηλευτές που φροντίζουν γυναίκες είναι επίσης σε αυξημένο κίνδυνο για δευτερογενές τραυματικό στρες, λόγω του ότι οι γυναίκες έχουν μεγαλύτερη πιθανότητα να είναι σωματικά, σεξουαλικά και συναισθηματικά κακοποιημένες ή να έχουν ιστορικό τέτοιων κακοποιήσεων.</a:t>
            </a:r>
          </a:p>
        </p:txBody>
      </p:sp>
    </p:spTree>
    <p:extLst>
      <p:ext uri="{BB962C8B-B14F-4D97-AF65-F5344CB8AC3E}">
        <p14:creationId xmlns:p14="http://schemas.microsoft.com/office/powerpoint/2010/main" val="2303493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2F9D2F-9F9A-40F0-B0BF-8DC2E0088A0E}"/>
              </a:ext>
            </a:extLst>
          </p:cNvPr>
          <p:cNvSpPr>
            <a:spLocks noGrp="1"/>
          </p:cNvSpPr>
          <p:nvPr>
            <p:ph type="title"/>
          </p:nvPr>
        </p:nvSpPr>
        <p:spPr/>
        <p:txBody>
          <a:bodyPr/>
          <a:lstStyle/>
          <a:p>
            <a:r>
              <a:rPr lang="el-GR" b="1" dirty="0"/>
              <a:t>Εργασιακοί παράγοντες κινδύνου</a:t>
            </a:r>
            <a:endParaRPr lang="el-GR" dirty="0"/>
          </a:p>
        </p:txBody>
      </p:sp>
      <p:sp>
        <p:nvSpPr>
          <p:cNvPr id="3" name="Θέση περιεχομένου 2">
            <a:extLst>
              <a:ext uri="{FF2B5EF4-FFF2-40B4-BE49-F238E27FC236}">
                <a16:creationId xmlns:a16="http://schemas.microsoft.com/office/drawing/2014/main" id="{F39879EE-4E6C-4B45-928E-5C76167025A5}"/>
              </a:ext>
            </a:extLst>
          </p:cNvPr>
          <p:cNvSpPr>
            <a:spLocks noGrp="1"/>
          </p:cNvSpPr>
          <p:nvPr>
            <p:ph idx="1"/>
          </p:nvPr>
        </p:nvSpPr>
        <p:spPr>
          <a:xfrm>
            <a:off x="2589212" y="1702676"/>
            <a:ext cx="8915400" cy="4531214"/>
          </a:xfrm>
        </p:spPr>
        <p:txBody>
          <a:bodyPr>
            <a:normAutofit fontScale="92500" lnSpcReduction="10000"/>
          </a:bodyPr>
          <a:lstStyle/>
          <a:p>
            <a:r>
              <a:rPr lang="el-GR" dirty="0"/>
              <a:t>Εργασιακοί παράγοντες που σχετίζονται με τη σοβαρότητα των συμπτωμάτων του δευτερογενούς τραυματικού στρες περιλαμβάνουν τα πολλά έτη προϋπηρεσίας στη Νοσηλευτική, τον μεγάλο φόρτο εργασίας, την αυξημένη επαφή με ασθενείς και τις πολλές ώρες εργασίας.</a:t>
            </a:r>
          </a:p>
          <a:p>
            <a:r>
              <a:rPr lang="el-GR" dirty="0"/>
              <a:t>Το αρνητικό εργασιακό κλίμα, δηλαδή οι αδιάφορες ή μη καλές σχέσεις και η μη υποστήριξη από τους συναδέλφους έχει συσχετιστεί με τον κίνδυνο κόπωσης συμπόνιας. </a:t>
            </a:r>
          </a:p>
          <a:p>
            <a:r>
              <a:rPr lang="el-GR" dirty="0"/>
              <a:t>Η εργασία σε απογευματινές ή βραδινές βάρδιες θεωρείται ότι αυξάνει την πιθανότητα για δευτερογενές τραυματικό στρες, ενώ μικρότερη πιθανότητα θεωρείται ότι έχουν οι προϊστάμενοι. </a:t>
            </a:r>
          </a:p>
          <a:p>
            <a:r>
              <a:rPr lang="el-GR" dirty="0"/>
              <a:t>Το κυκλικό ωράριο έχει θεωρηθεί ότι οδηγεί σε ψυχολογικό στρες και διάφορα προβλήματα υγείας.</a:t>
            </a:r>
          </a:p>
          <a:p>
            <a:r>
              <a:rPr lang="el-GR" dirty="0"/>
              <a:t> Επιπλέον, η βία (οποιασδήποτε μορφής) που μπορεί να δέχεται το άτομο στην εργασία του αποτελεί παράγοντα κινδύνου. </a:t>
            </a:r>
          </a:p>
          <a:p>
            <a:r>
              <a:rPr lang="el-GR" dirty="0"/>
              <a:t>Γενικά, το εργασιακό περιβάλλον έχει σημαντική επίδραση στη σωματική, ψυχολογική, συναισθηματική και πνευματική ευημερία των ατόμων.</a:t>
            </a:r>
          </a:p>
        </p:txBody>
      </p:sp>
    </p:spTree>
    <p:extLst>
      <p:ext uri="{BB962C8B-B14F-4D97-AF65-F5344CB8AC3E}">
        <p14:creationId xmlns:p14="http://schemas.microsoft.com/office/powerpoint/2010/main" val="6304298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168B5F-16C6-46F0-8EB5-D6AE9BFE4113}"/>
              </a:ext>
            </a:extLst>
          </p:cNvPr>
          <p:cNvSpPr>
            <a:spLocks noGrp="1"/>
          </p:cNvSpPr>
          <p:nvPr>
            <p:ph type="title"/>
          </p:nvPr>
        </p:nvSpPr>
        <p:spPr>
          <a:xfrm>
            <a:off x="2592925" y="697682"/>
            <a:ext cx="8911687" cy="1280890"/>
          </a:xfrm>
        </p:spPr>
        <p:txBody>
          <a:bodyPr/>
          <a:lstStyle/>
          <a:p>
            <a:r>
              <a:rPr lang="el-GR" b="1" dirty="0"/>
              <a:t>ΣΥΜΠΤΩΜΑΤΑ ΚΑΙ ΣΥΝΕΠΕΙΕΣ</a:t>
            </a:r>
            <a:endParaRPr lang="el-GR" dirty="0"/>
          </a:p>
        </p:txBody>
      </p:sp>
      <p:sp>
        <p:nvSpPr>
          <p:cNvPr id="3" name="Θέση περιεχομένου 2">
            <a:extLst>
              <a:ext uri="{FF2B5EF4-FFF2-40B4-BE49-F238E27FC236}">
                <a16:creationId xmlns:a16="http://schemas.microsoft.com/office/drawing/2014/main" id="{188CD86A-849B-4A65-91AC-D57BD9165423}"/>
              </a:ext>
            </a:extLst>
          </p:cNvPr>
          <p:cNvSpPr>
            <a:spLocks noGrp="1"/>
          </p:cNvSpPr>
          <p:nvPr>
            <p:ph idx="1"/>
          </p:nvPr>
        </p:nvSpPr>
        <p:spPr/>
        <p:txBody>
          <a:bodyPr>
            <a:normAutofit/>
          </a:bodyPr>
          <a:lstStyle/>
          <a:p>
            <a:pPr algn="just"/>
            <a:r>
              <a:rPr lang="el-GR" b="1" dirty="0" err="1">
                <a:solidFill>
                  <a:srgbClr val="FF0000"/>
                </a:solidFill>
              </a:rPr>
              <a:t>Επαναβίωση</a:t>
            </a:r>
            <a:r>
              <a:rPr lang="el-GR" b="1" dirty="0">
                <a:solidFill>
                  <a:srgbClr val="FF0000"/>
                </a:solidFill>
              </a:rPr>
              <a:t> του τραυματικού γεγονότος (</a:t>
            </a:r>
            <a:r>
              <a:rPr lang="el-GR" b="1" dirty="0" err="1">
                <a:solidFill>
                  <a:srgbClr val="FF0000"/>
                </a:solidFill>
              </a:rPr>
              <a:t>intrusive</a:t>
            </a:r>
            <a:r>
              <a:rPr lang="el-GR" b="1" dirty="0">
                <a:solidFill>
                  <a:srgbClr val="FF0000"/>
                </a:solidFill>
              </a:rPr>
              <a:t> </a:t>
            </a:r>
            <a:r>
              <a:rPr lang="el-GR" b="1" dirty="0" err="1">
                <a:solidFill>
                  <a:srgbClr val="FF0000"/>
                </a:solidFill>
              </a:rPr>
              <a:t>symptoms</a:t>
            </a:r>
            <a:r>
              <a:rPr lang="el-GR" b="1" dirty="0">
                <a:solidFill>
                  <a:srgbClr val="FF0000"/>
                </a:solidFill>
              </a:rPr>
              <a:t>): </a:t>
            </a:r>
            <a:r>
              <a:rPr lang="el-GR" dirty="0"/>
              <a:t>Επαναλαμβανόμενες ζωηρές αναμνήσεις και όνειρα του γεγονότος –εφιάλτες– που εισβάλλουν και προκαλούν υποκειμενική ενόχληση και αναταραχή, παραισθήσεις, ψευδαισθήσεις, έντονη ψυχολογική ενόχληση και αναταραχή κατά την έκθεση σε εσωτερικές ή εξωτερικές νύξεις που συμβολίζουν ή μοιάζουν με κάποια πλευρά του τραυματικού γεγονότος.</a:t>
            </a:r>
          </a:p>
          <a:p>
            <a:pPr algn="just"/>
            <a:r>
              <a:rPr lang="el-GR" b="1" dirty="0">
                <a:solidFill>
                  <a:srgbClr val="FF0000"/>
                </a:solidFill>
              </a:rPr>
              <a:t>Αυξημένη διεγερσιμότητα (</a:t>
            </a:r>
            <a:r>
              <a:rPr lang="el-GR" b="1" dirty="0" err="1">
                <a:solidFill>
                  <a:srgbClr val="FF0000"/>
                </a:solidFill>
              </a:rPr>
              <a:t>arousal</a:t>
            </a:r>
            <a:r>
              <a:rPr lang="el-GR" b="1" dirty="0">
                <a:solidFill>
                  <a:srgbClr val="FF0000"/>
                </a:solidFill>
              </a:rPr>
              <a:t> </a:t>
            </a:r>
            <a:r>
              <a:rPr lang="el-GR" b="1" dirty="0" err="1">
                <a:solidFill>
                  <a:srgbClr val="FF0000"/>
                </a:solidFill>
              </a:rPr>
              <a:t>symptoms</a:t>
            </a:r>
            <a:r>
              <a:rPr lang="el-GR" b="1" dirty="0">
                <a:solidFill>
                  <a:srgbClr val="FF0000"/>
                </a:solidFill>
              </a:rPr>
              <a:t>): </a:t>
            </a:r>
            <a:r>
              <a:rPr lang="el-GR" dirty="0"/>
              <a:t>Διαταραχές ύπνου, για παράδειγμα το άτομο έχει δυσκολία να κοιμηθεί ή να παραμείνει κοιμισμένο, ευερεθιστότητα ή εκρήξεις θυμού, δυσκολία στη συγκέντρωση σκέψης, </a:t>
            </a:r>
            <a:r>
              <a:rPr lang="el-GR" dirty="0" err="1"/>
              <a:t>υπερεπαγρύπνηση</a:t>
            </a:r>
            <a:r>
              <a:rPr lang="el-GR" dirty="0"/>
              <a:t> και αυξημένη αντίδραση ξαφνιάσματος.</a:t>
            </a:r>
          </a:p>
        </p:txBody>
      </p:sp>
    </p:spTree>
    <p:extLst>
      <p:ext uri="{BB962C8B-B14F-4D97-AF65-F5344CB8AC3E}">
        <p14:creationId xmlns:p14="http://schemas.microsoft.com/office/powerpoint/2010/main" val="15038333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69B695-2C72-499F-922B-C73E705E7ECB}"/>
              </a:ext>
            </a:extLst>
          </p:cNvPr>
          <p:cNvSpPr>
            <a:spLocks noGrp="1"/>
          </p:cNvSpPr>
          <p:nvPr>
            <p:ph type="title"/>
          </p:nvPr>
        </p:nvSpPr>
        <p:spPr/>
        <p:txBody>
          <a:bodyPr/>
          <a:lstStyle/>
          <a:p>
            <a:r>
              <a:rPr lang="el-GR" b="1" dirty="0"/>
              <a:t>ΣΥΜΠΤΩΜΑΤΑ ΚΑΙ ΣΥΝΕΠΕΙΕΣ</a:t>
            </a:r>
            <a:endParaRPr lang="el-GR" dirty="0"/>
          </a:p>
        </p:txBody>
      </p:sp>
      <p:sp>
        <p:nvSpPr>
          <p:cNvPr id="3" name="Θέση περιεχομένου 2">
            <a:extLst>
              <a:ext uri="{FF2B5EF4-FFF2-40B4-BE49-F238E27FC236}">
                <a16:creationId xmlns:a16="http://schemas.microsoft.com/office/drawing/2014/main" id="{117E9E13-BEAD-44AD-927C-E0B86D1366D8}"/>
              </a:ext>
            </a:extLst>
          </p:cNvPr>
          <p:cNvSpPr>
            <a:spLocks noGrp="1"/>
          </p:cNvSpPr>
          <p:nvPr>
            <p:ph idx="1"/>
          </p:nvPr>
        </p:nvSpPr>
        <p:spPr/>
        <p:txBody>
          <a:bodyPr>
            <a:normAutofit/>
          </a:bodyPr>
          <a:lstStyle/>
          <a:p>
            <a:r>
              <a:rPr lang="el-GR" dirty="0"/>
              <a:t>Προσπάθεια αποφυγής σκέψεων, συναισθημάτων, συζητήσεων, δραστηριοτήτων, τοποθεσιών και ανθρώπων που ξυπνούν αναμνήσεις του τραύματος, ανικανότητα να θυμηθεί το άτομο μια σημαντική πλευρά του τραυματικού γεγονότος, έντονη μείωση του ενδιαφέροντος ή της συμμετοχής σε σημαντικές δραστηριότητες, αίσθημα απομάκρυνσης, ή αποξένωσης από τους άλλους.</a:t>
            </a:r>
          </a:p>
          <a:p>
            <a:r>
              <a:rPr lang="el-GR" dirty="0"/>
              <a:t>Περιορισμένη κύμανση συναισθήματος, π.χ. ανικανότητα του ατόμου να έχει συναισθήματα αγάπης.</a:t>
            </a:r>
          </a:p>
          <a:p>
            <a:r>
              <a:rPr lang="el-GR" dirty="0"/>
              <a:t>Αίσθηση απουσίας μέλλοντος, π.χ. το άτομο δεν περιμένει ότι θα κάνει καριέρα, ότι θα παντρευτεί, ότι θα κάνει παιδιά ή ότι θα έχει μια φυσιολογική ζωή.</a:t>
            </a:r>
          </a:p>
        </p:txBody>
      </p:sp>
    </p:spTree>
    <p:extLst>
      <p:ext uri="{BB962C8B-B14F-4D97-AF65-F5344CB8AC3E}">
        <p14:creationId xmlns:p14="http://schemas.microsoft.com/office/powerpoint/2010/main" val="696066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F6C830-F293-46F3-B055-8272D6B182C7}"/>
              </a:ext>
            </a:extLst>
          </p:cNvPr>
          <p:cNvSpPr>
            <a:spLocks noGrp="1"/>
          </p:cNvSpPr>
          <p:nvPr>
            <p:ph type="title"/>
          </p:nvPr>
        </p:nvSpPr>
        <p:spPr/>
        <p:txBody>
          <a:bodyPr/>
          <a:lstStyle/>
          <a:p>
            <a:r>
              <a:rPr lang="el-GR" b="1" dirty="0"/>
              <a:t>ΣΥΜΠΤΩΜΑΤΑ ΚΑΙ ΣΥΝΕΠΕΙΕΣ</a:t>
            </a:r>
            <a:endParaRPr lang="el-GR" dirty="0"/>
          </a:p>
        </p:txBody>
      </p:sp>
      <p:sp>
        <p:nvSpPr>
          <p:cNvPr id="3" name="Θέση περιεχομένου 2">
            <a:extLst>
              <a:ext uri="{FF2B5EF4-FFF2-40B4-BE49-F238E27FC236}">
                <a16:creationId xmlns:a16="http://schemas.microsoft.com/office/drawing/2014/main" id="{F6B11169-6D61-4929-86D7-62A0FD95BFCA}"/>
              </a:ext>
            </a:extLst>
          </p:cNvPr>
          <p:cNvSpPr>
            <a:spLocks noGrp="1"/>
          </p:cNvSpPr>
          <p:nvPr>
            <p:ph idx="1"/>
          </p:nvPr>
        </p:nvSpPr>
        <p:spPr>
          <a:xfrm>
            <a:off x="2589211" y="2133599"/>
            <a:ext cx="9150843" cy="4319753"/>
          </a:xfrm>
        </p:spPr>
        <p:txBody>
          <a:bodyPr>
            <a:normAutofit fontScale="92500" lnSpcReduction="10000"/>
          </a:bodyPr>
          <a:lstStyle/>
          <a:p>
            <a:r>
              <a:rPr lang="el-GR" dirty="0"/>
              <a:t>Τα συμπτώματα του δευτερογενούς τραυματικού στρες μπορεί επίσης να περιλαμβάνουν αλλαγές στο πώς αντιλαμβάνεται το άτομο τον εαυτό του και τους άλλους, όπως αλλαγές στο αίσθημα ασφάλειας, αυξημένο κυνισμό, ανησυχία, σύγχυση, ανημποριά.</a:t>
            </a:r>
          </a:p>
          <a:p>
            <a:r>
              <a:rPr lang="el-GR" dirty="0"/>
              <a:t>Σε κάποιες περιπτώσεις μάλιστα οδηγεί σε σοβαρή κατάθλιψη και σε αυξημένη χρήση αλκοόλ ή ναρκωτικών ουσιών ή ακόμα και σε σκέψεις αυτοκτονίας. </a:t>
            </a:r>
          </a:p>
          <a:p>
            <a:r>
              <a:rPr lang="el-GR" b="1" dirty="0"/>
              <a:t>Στον εργασιακό χώρο</a:t>
            </a:r>
            <a:r>
              <a:rPr lang="el-GR" dirty="0"/>
              <a:t>, η κόπωση συμπόνιας έχει συσχετιστεί με υψηλά επίπεδα σωματικών ασθενειών και χρήση αναρρωτικών αδειών, αυξημένο ρυθμό αλλαγής θέσεων εργασίας ή και εγκατάλειψη επαγγέλματος, χαμηλό ηθικό, μειωμένη παραγωγικότητα, αρνητική κοινή γνώμη και μπορεί τελικά να οδηγήσει σε λάθη στη φροντίδα των ασθενών.</a:t>
            </a:r>
          </a:p>
          <a:p>
            <a:r>
              <a:rPr lang="el-GR" dirty="0"/>
              <a:t>Οι επαγγελματίες που βιώνουν αυτή την κατάσταση βρίσκονται σε μεγαλύτερο κίνδυνο να κάνουν λανθασμένες επαγγελματικές κρίσεις που μπορεί να περιλαμβάνουν λάθος διάγνωση ή θεραπευτικό σχήμα ή ακόμα και κακομεταχείριση των ασθενών.</a:t>
            </a:r>
          </a:p>
        </p:txBody>
      </p:sp>
    </p:spTree>
    <p:extLst>
      <p:ext uri="{BB962C8B-B14F-4D97-AF65-F5344CB8AC3E}">
        <p14:creationId xmlns:p14="http://schemas.microsoft.com/office/powerpoint/2010/main" val="18718241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0595E2-7298-4F97-B8EE-B74C45776F29}"/>
              </a:ext>
            </a:extLst>
          </p:cNvPr>
          <p:cNvSpPr>
            <a:spLocks noGrp="1"/>
          </p:cNvSpPr>
          <p:nvPr>
            <p:ph type="title"/>
          </p:nvPr>
        </p:nvSpPr>
        <p:spPr/>
        <p:txBody>
          <a:bodyPr/>
          <a:lstStyle/>
          <a:p>
            <a:r>
              <a:rPr lang="el-GR" b="1" dirty="0"/>
              <a:t>ΣΥΜΠΤΩΜΑΤΑ ΚΑΙ ΣΥΝΕΠΕΙΕΣ</a:t>
            </a:r>
            <a:endParaRPr lang="el-GR" dirty="0"/>
          </a:p>
        </p:txBody>
      </p:sp>
      <p:sp>
        <p:nvSpPr>
          <p:cNvPr id="3" name="Θέση περιεχομένου 2">
            <a:extLst>
              <a:ext uri="{FF2B5EF4-FFF2-40B4-BE49-F238E27FC236}">
                <a16:creationId xmlns:a16="http://schemas.microsoft.com/office/drawing/2014/main" id="{DA5AEA65-2CFD-4A09-9DDB-269B85D9FEA3}"/>
              </a:ext>
            </a:extLst>
          </p:cNvPr>
          <p:cNvSpPr>
            <a:spLocks noGrp="1"/>
          </p:cNvSpPr>
          <p:nvPr>
            <p:ph idx="1"/>
          </p:nvPr>
        </p:nvSpPr>
        <p:spPr/>
        <p:txBody>
          <a:bodyPr/>
          <a:lstStyle/>
          <a:p>
            <a:r>
              <a:rPr lang="el-GR" b="1" dirty="0"/>
              <a:t>Στον εργασιακό χώρο</a:t>
            </a:r>
            <a:r>
              <a:rPr lang="el-GR" dirty="0"/>
              <a:t>, η κόπωση συμπόνιας έχει συσχετιστεί με υψηλά επίπεδα σωματικών ασθενειών και χρήση αναρρωτικών αδειών, αυξημένο ρυθμό αλλαγής θέσεων εργασίας ή και εγκατάλειψη επαγγέλματος, χαμηλό ηθικό, μειωμένη παραγωγικότητα, αρνητική κοινή γνώμη και μπορεί τελικά να οδηγήσει σε λάθη στη φροντίδα των ασθενών.</a:t>
            </a:r>
          </a:p>
          <a:p>
            <a:r>
              <a:rPr lang="el-GR" dirty="0"/>
              <a:t>Οι επαγγελματίες που βιώνουν αυτή την κατάσταση βρίσκονται σε μεγαλύτερο κίνδυνο να κάνουν λανθασμένες επαγγελματικές κρίσεις που μπορεί να περιλαμβάνουν λάθος διάγνωση ή θεραπευτικό σχήμα ή ακόμα και κακομεταχείριση των ασθενών.</a:t>
            </a:r>
          </a:p>
          <a:p>
            <a:pPr marL="0" indent="0">
              <a:buNone/>
            </a:pPr>
            <a:endParaRPr lang="el-GR" dirty="0"/>
          </a:p>
        </p:txBody>
      </p:sp>
    </p:spTree>
    <p:extLst>
      <p:ext uri="{BB962C8B-B14F-4D97-AF65-F5344CB8AC3E}">
        <p14:creationId xmlns:p14="http://schemas.microsoft.com/office/powerpoint/2010/main" val="41348142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E30081-6A6F-4641-BAD4-913FC5198DA7}"/>
              </a:ext>
            </a:extLst>
          </p:cNvPr>
          <p:cNvSpPr>
            <a:spLocks noGrp="1"/>
          </p:cNvSpPr>
          <p:nvPr>
            <p:ph type="title"/>
          </p:nvPr>
        </p:nvSpPr>
        <p:spPr/>
        <p:txBody>
          <a:bodyPr>
            <a:noAutofit/>
          </a:bodyPr>
          <a:lstStyle/>
          <a:p>
            <a:r>
              <a:rPr lang="el-GR" sz="2400" dirty="0"/>
              <a:t>Αν και τα συμπτώματα ποικίλουν, υπάρχουν ωστόσο κάποια σημάδια που μπορεί να υποδεικνύουν την κόπωση συμπόνιας</a:t>
            </a:r>
          </a:p>
        </p:txBody>
      </p:sp>
      <p:sp>
        <p:nvSpPr>
          <p:cNvPr id="3" name="Θέση περιεχομένου 2">
            <a:extLst>
              <a:ext uri="{FF2B5EF4-FFF2-40B4-BE49-F238E27FC236}">
                <a16:creationId xmlns:a16="http://schemas.microsoft.com/office/drawing/2014/main" id="{AFCCCFE4-6300-4109-9132-B2664D6F2547}"/>
              </a:ext>
            </a:extLst>
          </p:cNvPr>
          <p:cNvSpPr>
            <a:spLocks noGrp="1"/>
          </p:cNvSpPr>
          <p:nvPr>
            <p:ph sz="half" idx="1"/>
          </p:nvPr>
        </p:nvSpPr>
        <p:spPr>
          <a:xfrm>
            <a:off x="2589212" y="2133599"/>
            <a:ext cx="4313864" cy="4183117"/>
          </a:xfrm>
        </p:spPr>
        <p:txBody>
          <a:bodyPr>
            <a:normAutofit fontScale="85000" lnSpcReduction="10000"/>
          </a:bodyPr>
          <a:lstStyle/>
          <a:p>
            <a:r>
              <a:rPr lang="el-GR" dirty="0"/>
              <a:t>Κατάχρηση ναρκωτικών ουσιών, αλκοόλ ή φαγητού</a:t>
            </a:r>
          </a:p>
          <a:p>
            <a:r>
              <a:rPr lang="el-GR" dirty="0"/>
              <a:t> Θυμός</a:t>
            </a:r>
          </a:p>
          <a:p>
            <a:r>
              <a:rPr lang="el-GR" dirty="0"/>
              <a:t>Απόδοση ευθυνών-κατηγοριών σε άλλους</a:t>
            </a:r>
          </a:p>
          <a:p>
            <a:r>
              <a:rPr lang="el-GR" dirty="0"/>
              <a:t>Αργοπορία/καθυστέρηση</a:t>
            </a:r>
          </a:p>
          <a:p>
            <a:r>
              <a:rPr lang="el-GR" dirty="0"/>
              <a:t>Κατάθλιψη</a:t>
            </a:r>
          </a:p>
          <a:p>
            <a:r>
              <a:rPr lang="el-GR" dirty="0"/>
              <a:t>Μειωμένη αίσθηση προσωπικής επιτυχίας</a:t>
            </a:r>
          </a:p>
          <a:p>
            <a:r>
              <a:rPr lang="el-GR" dirty="0"/>
              <a:t>Εξάντληση (σωματική ή συναισθηματική)</a:t>
            </a:r>
          </a:p>
          <a:p>
            <a:r>
              <a:rPr lang="el-GR" dirty="0"/>
              <a:t>Συχνοί πονοκέφαλοι</a:t>
            </a:r>
          </a:p>
          <a:p>
            <a:r>
              <a:rPr lang="el-GR" dirty="0"/>
              <a:t>Γαστρεντερικές διαταραχές</a:t>
            </a:r>
          </a:p>
          <a:p>
            <a:pPr marL="0" indent="0">
              <a:buNone/>
            </a:pPr>
            <a:endParaRPr lang="el-GR" dirty="0"/>
          </a:p>
          <a:p>
            <a:endParaRPr lang="el-GR" dirty="0"/>
          </a:p>
        </p:txBody>
      </p:sp>
      <p:sp>
        <p:nvSpPr>
          <p:cNvPr id="4" name="Θέση περιεχομένου 3">
            <a:extLst>
              <a:ext uri="{FF2B5EF4-FFF2-40B4-BE49-F238E27FC236}">
                <a16:creationId xmlns:a16="http://schemas.microsoft.com/office/drawing/2014/main" id="{2A90CC81-D083-4F52-B9C5-B41756783307}"/>
              </a:ext>
            </a:extLst>
          </p:cNvPr>
          <p:cNvSpPr>
            <a:spLocks noGrp="1"/>
          </p:cNvSpPr>
          <p:nvPr>
            <p:ph sz="half" idx="2"/>
          </p:nvPr>
        </p:nvSpPr>
        <p:spPr>
          <a:xfrm>
            <a:off x="7190747" y="2126221"/>
            <a:ext cx="4313864" cy="3927737"/>
          </a:xfrm>
        </p:spPr>
        <p:txBody>
          <a:bodyPr>
            <a:normAutofit fontScale="85000" lnSpcReduction="10000"/>
          </a:bodyPr>
          <a:lstStyle/>
          <a:p>
            <a:r>
              <a:rPr lang="el-GR" dirty="0"/>
              <a:t>Υπέρταση</a:t>
            </a:r>
          </a:p>
          <a:p>
            <a:r>
              <a:rPr lang="el-GR" dirty="0"/>
              <a:t>Ανικανότητα να διατηρήσει ισορροπία μεταξύ συναισθηματικής ταύτισης (</a:t>
            </a:r>
            <a:r>
              <a:rPr lang="el-GR" dirty="0" err="1"/>
              <a:t>ενσυναίσθησης</a:t>
            </a:r>
            <a:r>
              <a:rPr lang="el-GR" dirty="0"/>
              <a:t>) και αντικειμενικότητας</a:t>
            </a:r>
          </a:p>
          <a:p>
            <a:r>
              <a:rPr lang="el-GR" dirty="0"/>
              <a:t>Αυξημένη ευερεθιστότητα</a:t>
            </a:r>
          </a:p>
          <a:p>
            <a:r>
              <a:rPr lang="el-GR" dirty="0"/>
              <a:t>Μειωμένη ικανότητα να αισθανθεί χαρά</a:t>
            </a:r>
          </a:p>
          <a:p>
            <a:r>
              <a:rPr lang="el-GR" dirty="0"/>
              <a:t>Χαμηλή αυτοεκτίμηση</a:t>
            </a:r>
          </a:p>
          <a:p>
            <a:r>
              <a:rPr lang="el-GR" dirty="0"/>
              <a:t>Διαταραχές ύπνου</a:t>
            </a:r>
          </a:p>
          <a:p>
            <a:r>
              <a:rPr lang="el-GR" dirty="0"/>
              <a:t>Εργασιομανία</a:t>
            </a:r>
          </a:p>
          <a:p>
            <a:r>
              <a:rPr lang="el-GR" dirty="0"/>
              <a:t>Μεγάλες προσδοκίες από τον εαυτό του</a:t>
            </a:r>
          </a:p>
          <a:p>
            <a:r>
              <a:rPr lang="el-GR" dirty="0"/>
              <a:t>Απελπισία</a:t>
            </a:r>
          </a:p>
          <a:p>
            <a:endParaRPr lang="el-GR" dirty="0"/>
          </a:p>
          <a:p>
            <a:endParaRPr lang="el-GR" dirty="0"/>
          </a:p>
        </p:txBody>
      </p:sp>
    </p:spTree>
    <p:extLst>
      <p:ext uri="{BB962C8B-B14F-4D97-AF65-F5344CB8AC3E}">
        <p14:creationId xmlns:p14="http://schemas.microsoft.com/office/powerpoint/2010/main" val="22132321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EA97F1AE-9B97-4BCC-8B7E-DCCC00184049}"/>
              </a:ext>
            </a:extLst>
          </p:cNvPr>
          <p:cNvSpPr>
            <a:spLocks noGrp="1"/>
          </p:cNvSpPr>
          <p:nvPr>
            <p:ph type="title"/>
          </p:nvPr>
        </p:nvSpPr>
        <p:spPr/>
        <p:txBody>
          <a:bodyPr/>
          <a:lstStyle/>
          <a:p>
            <a:r>
              <a:rPr lang="el-GR" dirty="0"/>
              <a:t>ΠΡΟΛΗΨΗ</a:t>
            </a:r>
          </a:p>
        </p:txBody>
      </p:sp>
      <p:sp>
        <p:nvSpPr>
          <p:cNvPr id="6" name="Θέση περιεχομένου 5">
            <a:extLst>
              <a:ext uri="{FF2B5EF4-FFF2-40B4-BE49-F238E27FC236}">
                <a16:creationId xmlns:a16="http://schemas.microsoft.com/office/drawing/2014/main" id="{54D60F22-0B1E-4E96-BE83-E44147F30AC9}"/>
              </a:ext>
            </a:extLst>
          </p:cNvPr>
          <p:cNvSpPr>
            <a:spLocks noGrp="1"/>
          </p:cNvSpPr>
          <p:nvPr>
            <p:ph idx="1"/>
          </p:nvPr>
        </p:nvSpPr>
        <p:spPr/>
        <p:txBody>
          <a:bodyPr>
            <a:normAutofit lnSpcReduction="10000"/>
          </a:bodyPr>
          <a:lstStyle/>
          <a:p>
            <a:r>
              <a:rPr lang="el-GR" dirty="0"/>
              <a:t>Τα υποστηρικτικά περιβάλλοντα έχουν ιδιαίτερη σημασία για τη θεραπεία και την πρόληψη. Οι σύμβουλοι-θεραπευτές θα πρέπει να ενθαρρύνουν τα άτομα για συμμετοχή σε ατομική θεραπεία, σε ομάδες υποστήριξης ατόμων με κόπωση συμπόνιας, αλλά και σε ομάδες υποστήριξης και συζήτησης στον εργασιακό χώρο. </a:t>
            </a:r>
          </a:p>
          <a:p>
            <a:r>
              <a:rPr lang="el-GR" dirty="0"/>
              <a:t>Θα πρέπει να δοθεί επίσης η κατάλληλη προσοχή και φροντίδα στη διαχείριση του στρες και τη διατήρηση της ισορροπίας στη ζωή του ατόμου. Πρέπει να ενθαρρύνονται </a:t>
            </a:r>
            <a:r>
              <a:rPr lang="el-GR" b="1" dirty="0">
                <a:solidFill>
                  <a:srgbClr val="FF0000"/>
                </a:solidFill>
              </a:rPr>
              <a:t>να χρησιμοποιούν περισσότερο τη λέξη ≪όχι≫ </a:t>
            </a:r>
            <a:r>
              <a:rPr lang="el-GR" dirty="0"/>
              <a:t>στο λεξιλόγιό τους.</a:t>
            </a:r>
          </a:p>
          <a:p>
            <a:r>
              <a:rPr lang="el-GR" dirty="0"/>
              <a:t> Ένα περιστασιακό ≪όχι≫ μπορεί να συντελέσει αποφασιστικά στην παροχή του απαιτούμενου χρόνου για </a:t>
            </a:r>
            <a:r>
              <a:rPr lang="el-GR" dirty="0" err="1"/>
              <a:t>αυτοφροντίδα</a:t>
            </a:r>
            <a:r>
              <a:rPr lang="el-GR" dirty="0"/>
              <a:t> και έτσι θα έχουν την ενέργεια να φροντίσουν στο μέλλον τους άλλους χωρίς τον κίνδυνο δευτερογενούς τραυματικού στρες.</a:t>
            </a:r>
          </a:p>
        </p:txBody>
      </p:sp>
    </p:spTree>
    <p:extLst>
      <p:ext uri="{BB962C8B-B14F-4D97-AF65-F5344CB8AC3E}">
        <p14:creationId xmlns:p14="http://schemas.microsoft.com/office/powerpoint/2010/main" val="15576054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5C6726-2E86-46AE-A57E-1CC9C61BFBD8}"/>
              </a:ext>
            </a:extLst>
          </p:cNvPr>
          <p:cNvSpPr>
            <a:spLocks noGrp="1"/>
          </p:cNvSpPr>
          <p:nvPr>
            <p:ph type="title"/>
          </p:nvPr>
        </p:nvSpPr>
        <p:spPr/>
        <p:txBody>
          <a:bodyPr>
            <a:noAutofit/>
          </a:bodyPr>
          <a:lstStyle/>
          <a:p>
            <a:r>
              <a:rPr lang="el-GR" sz="2400" dirty="0"/>
              <a:t>Οι γενικές κατευθυντήριες οδηγίες για τη θεραπεία της κόπωσης συμπόνιας περιλαμβάνουν στρατηγικές ενός υγιούς τρόπου ζωής</a:t>
            </a:r>
          </a:p>
        </p:txBody>
      </p:sp>
      <p:sp>
        <p:nvSpPr>
          <p:cNvPr id="3" name="Θέση περιεχομένου 2">
            <a:extLst>
              <a:ext uri="{FF2B5EF4-FFF2-40B4-BE49-F238E27FC236}">
                <a16:creationId xmlns:a16="http://schemas.microsoft.com/office/drawing/2014/main" id="{B48A23F8-E148-49BB-84C2-1112F439CCE7}"/>
              </a:ext>
            </a:extLst>
          </p:cNvPr>
          <p:cNvSpPr>
            <a:spLocks noGrp="1"/>
          </p:cNvSpPr>
          <p:nvPr>
            <p:ph idx="1"/>
          </p:nvPr>
        </p:nvSpPr>
        <p:spPr>
          <a:xfrm>
            <a:off x="2589212" y="2133600"/>
            <a:ext cx="8915400" cy="4100290"/>
          </a:xfrm>
        </p:spPr>
        <p:txBody>
          <a:bodyPr>
            <a:normAutofit lnSpcReduction="10000"/>
          </a:bodyPr>
          <a:lstStyle/>
          <a:p>
            <a:r>
              <a:rPr lang="el-GR" dirty="0"/>
              <a:t>Κατόρθωσε να κάνεις επαρκή σωματική άσκηση.</a:t>
            </a:r>
          </a:p>
          <a:p>
            <a:r>
              <a:rPr lang="el-GR" dirty="0"/>
              <a:t>Τρώγε σε τακτά χρονικά διαστήματα, προγραμματισμένα και ισορροπημένα γεύματα.</a:t>
            </a:r>
          </a:p>
          <a:p>
            <a:r>
              <a:rPr lang="el-GR" dirty="0"/>
              <a:t>Πίνε αρκετό νερό.</a:t>
            </a:r>
          </a:p>
          <a:p>
            <a:r>
              <a:rPr lang="el-GR" dirty="0"/>
              <a:t> Περιόρισε την νικοτίνη, το αλκοόλ και την καφεΐνη.</a:t>
            </a:r>
          </a:p>
          <a:p>
            <a:r>
              <a:rPr lang="el-GR" dirty="0"/>
              <a:t> Καταπιάσου με δημιουργικές δραστηριότητες.</a:t>
            </a:r>
          </a:p>
          <a:p>
            <a:r>
              <a:rPr lang="el-GR" dirty="0"/>
              <a:t>Ασχολήσου με ψυχαγωγικές δραστηριότητες.</a:t>
            </a:r>
          </a:p>
          <a:p>
            <a:r>
              <a:rPr lang="el-GR" dirty="0"/>
              <a:t>Απόφυγε να εργάζεσαι σκληρότερα και περισσότερο.</a:t>
            </a:r>
          </a:p>
          <a:p>
            <a:r>
              <a:rPr lang="el-GR" dirty="0"/>
              <a:t>Συζήτησε με συναδέλφους.</a:t>
            </a:r>
          </a:p>
          <a:p>
            <a:r>
              <a:rPr lang="el-GR" dirty="0"/>
              <a:t>Κάνε αλλαγές στα εργασιακά σου καθήκοντα.</a:t>
            </a:r>
          </a:p>
          <a:p>
            <a:r>
              <a:rPr lang="el-GR" dirty="0"/>
              <a:t>Πάρε άδεια από την δουλειά σου και πήγαινε διακοπές για μεγάλο διάστημα.</a:t>
            </a:r>
          </a:p>
        </p:txBody>
      </p:sp>
    </p:spTree>
    <p:extLst>
      <p:ext uri="{BB962C8B-B14F-4D97-AF65-F5344CB8AC3E}">
        <p14:creationId xmlns:p14="http://schemas.microsoft.com/office/powerpoint/2010/main" val="29814271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D38DDF-B4C8-4CDC-A1EA-366ADEE1D3C3}"/>
              </a:ext>
            </a:extLst>
          </p:cNvPr>
          <p:cNvSpPr>
            <a:spLocks noGrp="1"/>
          </p:cNvSpPr>
          <p:nvPr>
            <p:ph type="title"/>
          </p:nvPr>
        </p:nvSpPr>
        <p:spPr/>
        <p:txBody>
          <a:bodyPr/>
          <a:lstStyle/>
          <a:p>
            <a:r>
              <a:rPr lang="el-GR" sz="2400" dirty="0">
                <a:solidFill>
                  <a:prstClr val="black">
                    <a:lumMod val="85000"/>
                    <a:lumOff val="15000"/>
                  </a:prstClr>
                </a:solidFill>
              </a:rPr>
              <a:t>Οι γενικές κατευθυντήριες οδηγίες για τη θεραπεία της κόπωσης συμπόνιας περιλαμβάνουν στρατηγικές ενός υγιούς τρόπου ζωής</a:t>
            </a:r>
            <a:endParaRPr lang="el-GR" dirty="0"/>
          </a:p>
        </p:txBody>
      </p:sp>
      <p:sp>
        <p:nvSpPr>
          <p:cNvPr id="3" name="Θέση περιεχομένου 2">
            <a:extLst>
              <a:ext uri="{FF2B5EF4-FFF2-40B4-BE49-F238E27FC236}">
                <a16:creationId xmlns:a16="http://schemas.microsoft.com/office/drawing/2014/main" id="{A63A7CD4-D14C-4551-B4BC-D749DCC32B85}"/>
              </a:ext>
            </a:extLst>
          </p:cNvPr>
          <p:cNvSpPr>
            <a:spLocks noGrp="1"/>
          </p:cNvSpPr>
          <p:nvPr>
            <p:ph idx="1"/>
          </p:nvPr>
        </p:nvSpPr>
        <p:spPr/>
        <p:txBody>
          <a:bodyPr>
            <a:normAutofit fontScale="92500" lnSpcReduction="20000"/>
          </a:bodyPr>
          <a:lstStyle/>
          <a:p>
            <a:r>
              <a:rPr lang="el-GR" dirty="0"/>
              <a:t>Μίλησε με έναν καλό φίλο ή με έναν ιερέα.</a:t>
            </a:r>
          </a:p>
          <a:p>
            <a:r>
              <a:rPr lang="el-GR" dirty="0"/>
              <a:t>Απόφυγε να μιλάς αρνητικά για τον εαυτό σου.</a:t>
            </a:r>
          </a:p>
          <a:p>
            <a:r>
              <a:rPr lang="el-GR" dirty="0"/>
              <a:t>Βρες χρόνο καθημερινά να μένεις μόνος σου.</a:t>
            </a:r>
          </a:p>
          <a:p>
            <a:r>
              <a:rPr lang="el-GR" dirty="0"/>
              <a:t>Ασχολήσου με τον </a:t>
            </a:r>
            <a:r>
              <a:rPr lang="el-GR" dirty="0" err="1"/>
              <a:t>αυτοσυλλογισμό</a:t>
            </a:r>
            <a:r>
              <a:rPr lang="el-GR" dirty="0"/>
              <a:t>.</a:t>
            </a:r>
          </a:p>
          <a:p>
            <a:r>
              <a:rPr lang="el-GR" dirty="0"/>
              <a:t> Καθόρισε τι αξίζει περισσότερο στην ζωή.</a:t>
            </a:r>
          </a:p>
          <a:p>
            <a:r>
              <a:rPr lang="el-GR" dirty="0"/>
              <a:t> Κάνε σχέδια για να ζεις όπως επιθυμείς.</a:t>
            </a:r>
          </a:p>
          <a:p>
            <a:r>
              <a:rPr lang="el-GR" dirty="0"/>
              <a:t>Απέφυγε τις ειδήσεις στην τηλεόραση ή το ράδιο, διάβασε εφημερίδα.</a:t>
            </a:r>
          </a:p>
          <a:p>
            <a:r>
              <a:rPr lang="el-GR" dirty="0"/>
              <a:t>Απέφυγε να βλέπεις ταινίες με βία.</a:t>
            </a:r>
          </a:p>
          <a:p>
            <a:r>
              <a:rPr lang="el-GR" dirty="0"/>
              <a:t>Βρες τρόπους να εστιάζεις σε θετικές σκέψεις, στην ομορφιά και στη φύση.</a:t>
            </a:r>
          </a:p>
          <a:p>
            <a:r>
              <a:rPr lang="el-GR" dirty="0"/>
              <a:t>Αναζήτησε επαγγελματική βοήθεια.</a:t>
            </a:r>
          </a:p>
          <a:p>
            <a:r>
              <a:rPr lang="el-GR" dirty="0"/>
              <a:t>Χρησιμοποίησε αντικαταθλιπτικά φάρμακα εάν απαιτείται.</a:t>
            </a:r>
          </a:p>
        </p:txBody>
      </p:sp>
    </p:spTree>
    <p:extLst>
      <p:ext uri="{BB962C8B-B14F-4D97-AF65-F5344CB8AC3E}">
        <p14:creationId xmlns:p14="http://schemas.microsoft.com/office/powerpoint/2010/main" val="1818323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4CA29A-9D0B-46A0-A41E-6516C832A123}"/>
              </a:ext>
            </a:extLst>
          </p:cNvPr>
          <p:cNvSpPr>
            <a:spLocks noGrp="1"/>
          </p:cNvSpPr>
          <p:nvPr>
            <p:ph type="title"/>
          </p:nvPr>
        </p:nvSpPr>
        <p:spPr/>
        <p:txBody>
          <a:bodyPr/>
          <a:lstStyle/>
          <a:p>
            <a:r>
              <a:rPr lang="el-GR" dirty="0"/>
              <a:t>Επαγγελματική εξουθένωση</a:t>
            </a:r>
          </a:p>
        </p:txBody>
      </p:sp>
      <p:sp>
        <p:nvSpPr>
          <p:cNvPr id="3" name="Θέση περιεχομένου 2">
            <a:extLst>
              <a:ext uri="{FF2B5EF4-FFF2-40B4-BE49-F238E27FC236}">
                <a16:creationId xmlns:a16="http://schemas.microsoft.com/office/drawing/2014/main" id="{88841298-CEB9-4EE2-BE9F-5DAFDEA42B9E}"/>
              </a:ext>
            </a:extLst>
          </p:cNvPr>
          <p:cNvSpPr>
            <a:spLocks noGrp="1"/>
          </p:cNvSpPr>
          <p:nvPr>
            <p:ph idx="1"/>
          </p:nvPr>
        </p:nvSpPr>
        <p:spPr/>
        <p:txBody>
          <a:bodyPr>
            <a:normAutofit lnSpcReduction="10000"/>
          </a:bodyPr>
          <a:lstStyle/>
          <a:p>
            <a:pPr algn="just"/>
            <a:r>
              <a:rPr lang="el-GR" dirty="0" err="1"/>
              <a:t>To</a:t>
            </a:r>
            <a:r>
              <a:rPr lang="el-GR" dirty="0"/>
              <a:t> 1982, η </a:t>
            </a:r>
            <a:r>
              <a:rPr lang="el-GR" b="1" dirty="0" err="1"/>
              <a:t>Christine</a:t>
            </a:r>
            <a:r>
              <a:rPr lang="el-GR" b="1" dirty="0"/>
              <a:t> </a:t>
            </a:r>
            <a:r>
              <a:rPr lang="el-GR" b="1" dirty="0" err="1"/>
              <a:t>Maslach</a:t>
            </a:r>
            <a:r>
              <a:rPr lang="el-GR" b="1" dirty="0"/>
              <a:t> </a:t>
            </a:r>
            <a:r>
              <a:rPr lang="el-GR" dirty="0"/>
              <a:t>διατύπωσε έναν από τους πλέον αποδεκτούς ορισμούς, που περιγράφει ένα σύνδρομο σωματικής και συναισθηματικής εξάντλησης, στα πλαίσια του οποίου, ο εργαζόμενος </a:t>
            </a:r>
            <a:r>
              <a:rPr lang="el-GR" b="1" i="1" dirty="0">
                <a:solidFill>
                  <a:srgbClr val="FF0000"/>
                </a:solidFill>
              </a:rPr>
              <a:t>≪χάνει το ενδιαφέρον και τα θετικά συναισθήματα για τους ασθενείς, παύει να είναι ικανοποιημένος από τη δουλειά και την απόδοσή του και αναπτύσσει μια αρνητική εικόνα για τον εαυτό του≫ </a:t>
            </a:r>
            <a:r>
              <a:rPr lang="el-GR" dirty="0"/>
              <a:t>(</a:t>
            </a:r>
            <a:r>
              <a:rPr lang="el-GR" dirty="0" err="1"/>
              <a:t>Maslach</a:t>
            </a:r>
            <a:r>
              <a:rPr lang="el-GR" dirty="0"/>
              <a:t> 1982).</a:t>
            </a:r>
          </a:p>
          <a:p>
            <a:pPr algn="just"/>
            <a:r>
              <a:rPr lang="el-GR" dirty="0"/>
              <a:t>Οι περισσότεροι μελετητές συγκλίνουν υπέρ της άποψης ότι η επαγγελματική εξουθένωση αποτελεί </a:t>
            </a:r>
            <a:r>
              <a:rPr lang="el-GR" b="1" dirty="0"/>
              <a:t>μια μακροχρόνια και σταδιακή αντίδραση </a:t>
            </a:r>
            <a:r>
              <a:rPr lang="el-GR" dirty="0"/>
              <a:t>στο επαγγελματικό στρες και εμφανίζεται κυρίως σε άτομα που ασκούν κοινωνικό λειτούργημα ή εργάζονται σε τομείς με υψηλές απαιτήσεις. Η συναισθηματική και ψυχολογική επιβάρυνση που δέχονται αυτά τα άτομα οδηγεί στη γρήγορη κατανάλωση των ενεργειακών αποθεμάτων τους, στον επηρεασμό της σωματικής και ψυχικής υγείας τους και τελικά στην εξάντληση.</a:t>
            </a:r>
          </a:p>
          <a:p>
            <a:pPr algn="just"/>
            <a:endParaRPr lang="el-GR" dirty="0"/>
          </a:p>
        </p:txBody>
      </p:sp>
    </p:spTree>
    <p:extLst>
      <p:ext uri="{BB962C8B-B14F-4D97-AF65-F5344CB8AC3E}">
        <p14:creationId xmlns:p14="http://schemas.microsoft.com/office/powerpoint/2010/main" val="21292700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33BDA9-4406-444F-A51C-8D1FC153B0D9}"/>
              </a:ext>
            </a:extLst>
          </p:cNvPr>
          <p:cNvSpPr>
            <a:spLocks noGrp="1"/>
          </p:cNvSpPr>
          <p:nvPr>
            <p:ph type="title"/>
          </p:nvPr>
        </p:nvSpPr>
        <p:spPr/>
        <p:txBody>
          <a:bodyPr>
            <a:noAutofit/>
          </a:bodyPr>
          <a:lstStyle/>
          <a:p>
            <a:r>
              <a:rPr lang="el-GR" sz="2400" dirty="0"/>
              <a:t>Οι στρατηγικές που πρέπει να ακολουθούν οι επαγγελματίες κατά τη διάρκεια ενός τραυματικού γεγονότος είναι οι εξής:</a:t>
            </a:r>
            <a:br>
              <a:rPr lang="el-GR" sz="2400" dirty="0"/>
            </a:br>
            <a:endParaRPr lang="el-GR" sz="2400" dirty="0"/>
          </a:p>
        </p:txBody>
      </p:sp>
      <p:sp>
        <p:nvSpPr>
          <p:cNvPr id="3" name="Θέση περιεχομένου 2">
            <a:extLst>
              <a:ext uri="{FF2B5EF4-FFF2-40B4-BE49-F238E27FC236}">
                <a16:creationId xmlns:a16="http://schemas.microsoft.com/office/drawing/2014/main" id="{8EFD888C-B5BF-4CFA-82B8-176FE5319873}"/>
              </a:ext>
            </a:extLst>
          </p:cNvPr>
          <p:cNvSpPr>
            <a:spLocks noGrp="1"/>
          </p:cNvSpPr>
          <p:nvPr>
            <p:ph idx="1"/>
          </p:nvPr>
        </p:nvSpPr>
        <p:spPr/>
        <p:txBody>
          <a:bodyPr>
            <a:normAutofit/>
          </a:bodyPr>
          <a:lstStyle/>
          <a:p>
            <a:r>
              <a:rPr lang="el-GR" dirty="0"/>
              <a:t>Αυτογνωσία και </a:t>
            </a:r>
            <a:r>
              <a:rPr lang="el-GR" dirty="0" err="1"/>
              <a:t>αυτοφροντίδα</a:t>
            </a:r>
            <a:r>
              <a:rPr lang="el-GR" dirty="0"/>
              <a:t>.</a:t>
            </a:r>
          </a:p>
          <a:p>
            <a:r>
              <a:rPr lang="el-GR" dirty="0"/>
              <a:t>Ζήτησε και δέξου βοήθεια από άλλους επαγγελματίες.</a:t>
            </a:r>
          </a:p>
          <a:p>
            <a:r>
              <a:rPr lang="el-GR" dirty="0"/>
              <a:t>Ζήσε μια υγιή, ισορροπημένη ζωή.</a:t>
            </a:r>
          </a:p>
          <a:p>
            <a:r>
              <a:rPr lang="el-GR" dirty="0"/>
              <a:t>Ξόδεψε αρκετό χρόνο μόνος σου σε ησυχία.</a:t>
            </a:r>
          </a:p>
          <a:p>
            <a:r>
              <a:rPr lang="el-GR" dirty="0"/>
              <a:t>Γέμισε τις μπαταρίες σου καθημερινά.</a:t>
            </a:r>
          </a:p>
          <a:p>
            <a:r>
              <a:rPr lang="el-GR" dirty="0"/>
              <a:t>Κάνε καθημερινά μια συζήτηση εστιασμένη, με συνοχή και νόημα.</a:t>
            </a:r>
          </a:p>
          <a:p>
            <a:r>
              <a:rPr lang="el-GR" dirty="0"/>
              <a:t>Αντιμετώπισε τα αρνητικά αισθήματα.</a:t>
            </a:r>
          </a:p>
        </p:txBody>
      </p:sp>
    </p:spTree>
    <p:extLst>
      <p:ext uri="{BB962C8B-B14F-4D97-AF65-F5344CB8AC3E}">
        <p14:creationId xmlns:p14="http://schemas.microsoft.com/office/powerpoint/2010/main" val="13960874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A71E3B2-7E33-4EB7-A865-ACA0407E5647}"/>
              </a:ext>
            </a:extLst>
          </p:cNvPr>
          <p:cNvSpPr>
            <a:spLocks noGrp="1"/>
          </p:cNvSpPr>
          <p:nvPr>
            <p:ph type="title"/>
          </p:nvPr>
        </p:nvSpPr>
        <p:spPr/>
        <p:txBody>
          <a:bodyPr/>
          <a:lstStyle/>
          <a:p>
            <a:r>
              <a:rPr lang="el-GR" dirty="0"/>
              <a:t>ACT</a:t>
            </a:r>
          </a:p>
        </p:txBody>
      </p:sp>
      <p:sp>
        <p:nvSpPr>
          <p:cNvPr id="3" name="Θέση περιεχομένου 2">
            <a:extLst>
              <a:ext uri="{FF2B5EF4-FFF2-40B4-BE49-F238E27FC236}">
                <a16:creationId xmlns:a16="http://schemas.microsoft.com/office/drawing/2014/main" id="{750DEA15-1CD3-4043-87B7-D5DEF17F3D15}"/>
              </a:ext>
            </a:extLst>
          </p:cNvPr>
          <p:cNvSpPr>
            <a:spLocks noGrp="1"/>
          </p:cNvSpPr>
          <p:nvPr>
            <p:ph idx="1"/>
          </p:nvPr>
        </p:nvSpPr>
        <p:spPr/>
        <p:txBody>
          <a:bodyPr>
            <a:normAutofit/>
          </a:bodyPr>
          <a:lstStyle/>
          <a:p>
            <a:r>
              <a:rPr lang="el-GR" dirty="0"/>
              <a:t>Οι στρατηγικές πρόληψης που αφορούν στα άτομα συνοψίζονται πολύ έξυπνα στη λέξη ACT που στα ελληνικά σημαίνει πράξη, από τα αρχικά των λέξεων </a:t>
            </a:r>
            <a:r>
              <a:rPr lang="el-GR" dirty="0" err="1"/>
              <a:t>acknowledge</a:t>
            </a:r>
            <a:r>
              <a:rPr lang="el-GR" dirty="0"/>
              <a:t> (αναγνωρίζω, παραδέχομαι), </a:t>
            </a:r>
            <a:r>
              <a:rPr lang="el-GR" dirty="0" err="1"/>
              <a:t>connect</a:t>
            </a:r>
            <a:r>
              <a:rPr lang="el-GR" dirty="0"/>
              <a:t> (συνδέω, συσχετίζω) και </a:t>
            </a:r>
            <a:r>
              <a:rPr lang="el-GR" dirty="0" err="1"/>
              <a:t>talk</a:t>
            </a:r>
            <a:r>
              <a:rPr lang="el-GR" dirty="0"/>
              <a:t> (μιλάω, αποκαλύπτω). Όταν αυτές οι τρεις πράξεις λαμβάνουν χώρα σε ένα ασφαλές περιβάλλον, εξασφαλίζουν τη συνέχιση της ευημερίας των νοσηλευτών.</a:t>
            </a:r>
          </a:p>
          <a:p>
            <a:r>
              <a:rPr lang="el-GR" dirty="0"/>
              <a:t> Όπως ενθαρρύνουμε τους ασθενείς να μιλάνε για τα προβλήματά τους, τις σκέψεις, τους φόβους και τον θυμό τους, πρέπει να δίνουμε και στον εαυτό μας την άδεια αυτή. </a:t>
            </a:r>
          </a:p>
        </p:txBody>
      </p:sp>
    </p:spTree>
    <p:extLst>
      <p:ext uri="{BB962C8B-B14F-4D97-AF65-F5344CB8AC3E}">
        <p14:creationId xmlns:p14="http://schemas.microsoft.com/office/powerpoint/2010/main" val="7426944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3783AD-425F-45F6-851D-AEEAD27E2707}"/>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C3F1B192-ED5C-4D03-A074-27A5AFB61227}"/>
              </a:ext>
            </a:extLst>
          </p:cNvPr>
          <p:cNvSpPr>
            <a:spLocks noGrp="1"/>
          </p:cNvSpPr>
          <p:nvPr>
            <p:ph idx="1"/>
          </p:nvPr>
        </p:nvSpPr>
        <p:spPr/>
        <p:txBody>
          <a:bodyPr/>
          <a:lstStyle/>
          <a:p>
            <a:r>
              <a:rPr lang="el-GR" dirty="0"/>
              <a:t>Ένας συνδυασμός λοιπόν προσωπικών, επαγγελματικών και διοικητικών παραγόντων, μπορεί να αποτελέσουν σημαντική προστασία στην ανάπτυξη και τη θεραπεία του δευτερογενούς τραυματικού στρες.</a:t>
            </a:r>
          </a:p>
          <a:p>
            <a:r>
              <a:rPr lang="el-GR" dirty="0"/>
              <a:t>Δεδομένου ότι το δευτερογενές τραυματικό στρες επηρεάζει και την ποιότητα της φροντίδας που παρέχεται στους ασθενείς, εκτός από τις επιπτώσεις που μπορεί να έχει στην υγεία του επαγγελματία που το βιώνει, θα πρέπει να συγκεντρώνει και το ενδιαφέρον της διοίκησης του νοσοκομείου και της πολιτείας.</a:t>
            </a:r>
          </a:p>
          <a:p>
            <a:pPr marL="0" indent="0">
              <a:buNone/>
            </a:pPr>
            <a:endParaRPr lang="el-GR" dirty="0"/>
          </a:p>
        </p:txBody>
      </p:sp>
    </p:spTree>
    <p:extLst>
      <p:ext uri="{BB962C8B-B14F-4D97-AF65-F5344CB8AC3E}">
        <p14:creationId xmlns:p14="http://schemas.microsoft.com/office/powerpoint/2010/main" val="31337268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CC82AB-CC29-4991-ACDC-362F8E8183A4}"/>
              </a:ext>
            </a:extLst>
          </p:cNvPr>
          <p:cNvSpPr>
            <a:spLocks noGrp="1"/>
          </p:cNvSpPr>
          <p:nvPr>
            <p:ph type="title"/>
          </p:nvPr>
        </p:nvSpPr>
        <p:spPr/>
        <p:txBody>
          <a:bodyPr/>
          <a:lstStyle/>
          <a:p>
            <a:r>
              <a:rPr lang="el-GR" b="1" dirty="0"/>
              <a:t>ΜΕΛΕΤΗ ΠΕΡΙΠΤΩΣΗΣ</a:t>
            </a:r>
            <a:br>
              <a:rPr lang="el-GR" b="1" dirty="0"/>
            </a:br>
            <a:endParaRPr lang="el-GR" dirty="0"/>
          </a:p>
        </p:txBody>
      </p:sp>
      <p:sp>
        <p:nvSpPr>
          <p:cNvPr id="3" name="Θέση περιεχομένου 2">
            <a:extLst>
              <a:ext uri="{FF2B5EF4-FFF2-40B4-BE49-F238E27FC236}">
                <a16:creationId xmlns:a16="http://schemas.microsoft.com/office/drawing/2014/main" id="{96A6F8AF-C8B7-427F-80B4-87EB1AA53538}"/>
              </a:ext>
            </a:extLst>
          </p:cNvPr>
          <p:cNvSpPr>
            <a:spLocks noGrp="1"/>
          </p:cNvSpPr>
          <p:nvPr>
            <p:ph idx="1"/>
          </p:nvPr>
        </p:nvSpPr>
        <p:spPr/>
        <p:txBody>
          <a:bodyPr>
            <a:normAutofit/>
          </a:bodyPr>
          <a:lstStyle/>
          <a:p>
            <a:pPr marL="0" indent="0">
              <a:buNone/>
            </a:pPr>
            <a:endParaRPr lang="el-GR" b="1" dirty="0"/>
          </a:p>
          <a:p>
            <a:r>
              <a:rPr lang="el-GR" dirty="0"/>
              <a:t>Η κα </a:t>
            </a:r>
            <a:r>
              <a:rPr lang="el-GR" dirty="0" err="1"/>
              <a:t>Α.Ν</a:t>
            </a:r>
            <a:r>
              <a:rPr lang="el-GR" dirty="0"/>
              <a:t>. είναι 35 ετών, είναι παντρεμένη με δύο παιδιά και εργάζεται ως νοσηλεύτρια σε Ογκολογικό Παιδιατρικό Νοσοκομείο. </a:t>
            </a:r>
          </a:p>
          <a:p>
            <a:r>
              <a:rPr lang="el-GR" dirty="0"/>
              <a:t>Τους τελευταίους δύο μήνες παραπονιέται συχνά για γαστρεντερικές διαταραχές, συχνούς πονοκεφάλους, εφιάλτες, σωματική εξάντληση, δυσκολία στη συγκέντρωση και ευερεθιστότητα. Ταυτόχρονα παρουσιάζει ένα διάχυτο αίσθημα απελπισίας, μειωμένη ικανότητα να νιώσει χαρά, μειωμένη αίσθηση προσωπικής επιτυχίας, ενώ αρκετές είναι και οι φορές που καθυστερεί πλέον να πάει και στην εργασία της.</a:t>
            </a:r>
          </a:p>
        </p:txBody>
      </p:sp>
    </p:spTree>
    <p:extLst>
      <p:ext uri="{BB962C8B-B14F-4D97-AF65-F5344CB8AC3E}">
        <p14:creationId xmlns:p14="http://schemas.microsoft.com/office/powerpoint/2010/main" val="17441509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B38CB5-D4D1-41DC-AFDE-97F1EE78AD89}"/>
              </a:ext>
            </a:extLst>
          </p:cNvPr>
          <p:cNvSpPr>
            <a:spLocks noGrp="1"/>
          </p:cNvSpPr>
          <p:nvPr>
            <p:ph type="title"/>
          </p:nvPr>
        </p:nvSpPr>
        <p:spPr/>
        <p:txBody>
          <a:bodyPr/>
          <a:lstStyle/>
          <a:p>
            <a:r>
              <a:rPr lang="el-GR" b="1" dirty="0"/>
              <a:t>ΔΙΑΓΝΩΣΗ</a:t>
            </a:r>
            <a:endParaRPr lang="el-GR" dirty="0"/>
          </a:p>
        </p:txBody>
      </p:sp>
      <p:sp>
        <p:nvSpPr>
          <p:cNvPr id="3" name="Θέση περιεχομένου 2">
            <a:extLst>
              <a:ext uri="{FF2B5EF4-FFF2-40B4-BE49-F238E27FC236}">
                <a16:creationId xmlns:a16="http://schemas.microsoft.com/office/drawing/2014/main" id="{C9C11579-FF48-4B19-A972-2789F538D64A}"/>
              </a:ext>
            </a:extLst>
          </p:cNvPr>
          <p:cNvSpPr>
            <a:spLocks noGrp="1"/>
          </p:cNvSpPr>
          <p:nvPr>
            <p:ph idx="1"/>
          </p:nvPr>
        </p:nvSpPr>
        <p:spPr/>
        <p:txBody>
          <a:bodyPr/>
          <a:lstStyle/>
          <a:p>
            <a:r>
              <a:rPr lang="el-GR" dirty="0"/>
              <a:t>Δευτερογενές τραυματικό στρες που σχετίζεται με την παροχή φροντίδας σε παιδιά που αντιμετωπίζουν σοβαρά προβλήματα υγείας και αυξημένη πιθανότητα θανάτου ή βλάβης της σωματικής τους ακεραιότητας</a:t>
            </a:r>
          </a:p>
        </p:txBody>
      </p:sp>
    </p:spTree>
    <p:extLst>
      <p:ext uri="{BB962C8B-B14F-4D97-AF65-F5344CB8AC3E}">
        <p14:creationId xmlns:p14="http://schemas.microsoft.com/office/powerpoint/2010/main" val="24183148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8E8AFB-90B4-447C-AE45-DBD1ABF9D37C}"/>
              </a:ext>
            </a:extLst>
          </p:cNvPr>
          <p:cNvSpPr>
            <a:spLocks noGrp="1"/>
          </p:cNvSpPr>
          <p:nvPr>
            <p:ph type="title"/>
          </p:nvPr>
        </p:nvSpPr>
        <p:spPr/>
        <p:txBody>
          <a:bodyPr/>
          <a:lstStyle/>
          <a:p>
            <a:r>
              <a:rPr lang="el-GR" dirty="0"/>
              <a:t>Παρεμβάσεις και θεραπευτικοί στόχοι</a:t>
            </a:r>
          </a:p>
        </p:txBody>
      </p:sp>
      <p:sp>
        <p:nvSpPr>
          <p:cNvPr id="3" name="Θέση περιεχομένου 2">
            <a:extLst>
              <a:ext uri="{FF2B5EF4-FFF2-40B4-BE49-F238E27FC236}">
                <a16:creationId xmlns:a16="http://schemas.microsoft.com/office/drawing/2014/main" id="{F13422FC-5383-42F6-8103-ECE39B932494}"/>
              </a:ext>
            </a:extLst>
          </p:cNvPr>
          <p:cNvSpPr>
            <a:spLocks noGrp="1"/>
          </p:cNvSpPr>
          <p:nvPr>
            <p:ph idx="1"/>
          </p:nvPr>
        </p:nvSpPr>
        <p:spPr>
          <a:xfrm>
            <a:off x="2589212" y="2133599"/>
            <a:ext cx="8915400" cy="4414345"/>
          </a:xfrm>
        </p:spPr>
        <p:txBody>
          <a:bodyPr>
            <a:normAutofit fontScale="92500" lnSpcReduction="10000"/>
          </a:bodyPr>
          <a:lstStyle/>
          <a:p>
            <a:r>
              <a:rPr lang="el-GR" dirty="0"/>
              <a:t>Αναγνώριση των σημείων και συμπτωμάτων της κόπωσης συμπόνιας και των συνεπειών της σε όλους τους τομείς προσωπικής και επαγγελματικής λειτουργικότητας (νόηση, συναίσθημα, συμπεριφορά, πνεύμα, προσωπικές σχέσεις, σώμα και παραγωγικότητα στην εργασία).</a:t>
            </a:r>
          </a:p>
          <a:p>
            <a:r>
              <a:rPr lang="el-GR" dirty="0"/>
              <a:t>Εντοπισμός των ειδικών </a:t>
            </a:r>
            <a:r>
              <a:rPr lang="el-GR" dirty="0" err="1"/>
              <a:t>στρεσογόνων</a:t>
            </a:r>
            <a:r>
              <a:rPr lang="el-GR" dirty="0"/>
              <a:t> παραγόντων (εργασιακοί, προσωπικοί και διαπροσωπικοί παράγοντες) που λειτουργούν επιβαρυντικά στην εκδήλωση και συντήρηση της κόπωσης συμπόνιας, αλλά και των παραγόντων που δρουν προστατευτικά για το άτομο.</a:t>
            </a:r>
          </a:p>
          <a:p>
            <a:r>
              <a:rPr lang="el-GR" dirty="0"/>
              <a:t>Ενθάρρυνση προφορικής έκφρασης των αισθημάτων και των ανησυχιών και συμμετοχή σε ομάδες υποστήριξης και συζήτησης στον εργασιακό χώρο.</a:t>
            </a:r>
          </a:p>
          <a:p>
            <a:r>
              <a:rPr lang="el-GR" dirty="0"/>
              <a:t>Εκπαίδευση σε τεχνικές χαλάρωσης και υιοθέτηση στρατηγικών </a:t>
            </a:r>
            <a:r>
              <a:rPr lang="el-GR" dirty="0" err="1"/>
              <a:t>αυτοφροντίδας</a:t>
            </a:r>
            <a:r>
              <a:rPr lang="el-GR" dirty="0"/>
              <a:t>.</a:t>
            </a:r>
          </a:p>
          <a:p>
            <a:r>
              <a:rPr lang="el-GR" dirty="0"/>
              <a:t>Καθορισμός ρεαλιστικών στόχων και διατήρηση ισορροπίας μεταξύ επαγγελματικής και προσωπικής ζωής.</a:t>
            </a:r>
          </a:p>
          <a:p>
            <a:r>
              <a:rPr lang="el-GR" dirty="0"/>
              <a:t> Συμμετοχή του υποστηρικτικού περιβάλλοντος στη θεραπεία και τη μελλοντική πλέον πρόληψη.</a:t>
            </a:r>
          </a:p>
        </p:txBody>
      </p:sp>
    </p:spTree>
    <p:extLst>
      <p:ext uri="{BB962C8B-B14F-4D97-AF65-F5344CB8AC3E}">
        <p14:creationId xmlns:p14="http://schemas.microsoft.com/office/powerpoint/2010/main" val="3169011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01D011-D392-4029-B880-93CAA50AC8F9}"/>
              </a:ext>
            </a:extLst>
          </p:cNvPr>
          <p:cNvSpPr>
            <a:spLocks noGrp="1"/>
          </p:cNvSpPr>
          <p:nvPr>
            <p:ph type="title"/>
          </p:nvPr>
        </p:nvSpPr>
        <p:spPr/>
        <p:txBody>
          <a:bodyPr/>
          <a:lstStyle/>
          <a:p>
            <a:r>
              <a:rPr lang="el-GR" dirty="0"/>
              <a:t>Επαγγελματική εξουθένωση</a:t>
            </a:r>
          </a:p>
        </p:txBody>
      </p:sp>
      <p:sp>
        <p:nvSpPr>
          <p:cNvPr id="3" name="Θέση περιεχομένου 2">
            <a:extLst>
              <a:ext uri="{FF2B5EF4-FFF2-40B4-BE49-F238E27FC236}">
                <a16:creationId xmlns:a16="http://schemas.microsoft.com/office/drawing/2014/main" id="{7D1F772F-5BDD-44DD-9B45-0C069877680F}"/>
              </a:ext>
            </a:extLst>
          </p:cNvPr>
          <p:cNvSpPr>
            <a:spLocks noGrp="1"/>
          </p:cNvSpPr>
          <p:nvPr>
            <p:ph idx="1"/>
          </p:nvPr>
        </p:nvSpPr>
        <p:spPr>
          <a:xfrm>
            <a:off x="2186152" y="2133600"/>
            <a:ext cx="9318460" cy="4456386"/>
          </a:xfrm>
        </p:spPr>
        <p:txBody>
          <a:bodyPr>
            <a:normAutofit/>
          </a:bodyPr>
          <a:lstStyle/>
          <a:p>
            <a:r>
              <a:rPr lang="el-GR" dirty="0"/>
              <a:t>Η επαγγελματική εξουθένωση δεν εμφανίζεται ξαφνικά, αλλά αποτελεί μια προοδευτική διαδικασία που μπορεί να περιγραφεί μέσα από </a:t>
            </a:r>
            <a:r>
              <a:rPr lang="el-GR" u="sng" dirty="0"/>
              <a:t>τέσσερα στάδια</a:t>
            </a:r>
            <a:r>
              <a:rPr lang="el-GR" dirty="0"/>
              <a:t>:</a:t>
            </a:r>
          </a:p>
          <a:p>
            <a:r>
              <a:rPr lang="el-GR" b="1" i="1" dirty="0">
                <a:solidFill>
                  <a:srgbClr val="FF0000"/>
                </a:solidFill>
              </a:rPr>
              <a:t>Το στάδιο του ενθουσιασμού: </a:t>
            </a:r>
            <a:r>
              <a:rPr lang="el-GR" dirty="0"/>
              <a:t>Ο επαγγελματίας που εισέρχεται για πρώτη φορά στο σύστημα υγείας έχει υψηλούς στόχους και συχνά μη ρεαλιστικές προσδοκίες, τόσο από τον ίδιο του τον εαυτό, όσο και από τους συναδέλφους του και από τους ασθενείς. Αφιερώνει πολύ χρόνο στη δουλειά του και προσπαθεί να αντλήσει κάθε δυνατή ικανοποίηση από αυτή. Ο μικρόκοσμος της δουλειάς γίνεται ολόκληρος ο κόσμος του (</a:t>
            </a:r>
            <a:r>
              <a:rPr lang="el-GR" dirty="0" err="1"/>
              <a:t>Παπαδάτου</a:t>
            </a:r>
            <a:r>
              <a:rPr lang="el-GR" dirty="0"/>
              <a:t> 1999).</a:t>
            </a:r>
          </a:p>
          <a:p>
            <a:r>
              <a:rPr lang="el-GR" b="1" i="1" dirty="0">
                <a:solidFill>
                  <a:srgbClr val="FF0000"/>
                </a:solidFill>
              </a:rPr>
              <a:t>Το στάδιο της αμφιβολίας και της αδράνειας: </a:t>
            </a:r>
            <a:r>
              <a:rPr lang="el-GR" dirty="0"/>
              <a:t>Ο επαγγελματίας συνειδητοποιεί ότι ενώ προσφέρει πολλά, η εργασία δεν ανταποκρίνεται στις προσδοκίες του, ούτε στις βαθύτερες ανάγκες του. Στην αρχή, αφιερώνει περισσότερο χρόνο στη δουλειά του, επιμορφώνεται-καταρτίζεται, στη συνέχεια όμως, </a:t>
            </a:r>
            <a:r>
              <a:rPr lang="el-GR" dirty="0" err="1"/>
              <a:t>αποϊδανικοποιεί</a:t>
            </a:r>
            <a:r>
              <a:rPr lang="el-GR" dirty="0"/>
              <a:t> το επάγγελμά του και αρχίζει να κάνει παράπονα για θέματα που πριν δεν τον απασχολούσαν (μισθός, ωράριο, συνάδελφοι).</a:t>
            </a:r>
          </a:p>
        </p:txBody>
      </p:sp>
    </p:spTree>
    <p:extLst>
      <p:ext uri="{BB962C8B-B14F-4D97-AF65-F5344CB8AC3E}">
        <p14:creationId xmlns:p14="http://schemas.microsoft.com/office/powerpoint/2010/main" val="1363052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5FF3A4-907E-456E-9394-1BD0DE7B3004}"/>
              </a:ext>
            </a:extLst>
          </p:cNvPr>
          <p:cNvSpPr>
            <a:spLocks noGrp="1"/>
          </p:cNvSpPr>
          <p:nvPr>
            <p:ph type="title"/>
          </p:nvPr>
        </p:nvSpPr>
        <p:spPr/>
        <p:txBody>
          <a:bodyPr/>
          <a:lstStyle/>
          <a:p>
            <a:r>
              <a:rPr lang="el-GR" dirty="0"/>
              <a:t>Επαγγελματική εξουθένωση</a:t>
            </a:r>
          </a:p>
        </p:txBody>
      </p:sp>
      <p:sp>
        <p:nvSpPr>
          <p:cNvPr id="3" name="Θέση περιεχομένου 2">
            <a:extLst>
              <a:ext uri="{FF2B5EF4-FFF2-40B4-BE49-F238E27FC236}">
                <a16:creationId xmlns:a16="http://schemas.microsoft.com/office/drawing/2014/main" id="{D81B9E6D-2CE2-431E-A416-7298996C703C}"/>
              </a:ext>
            </a:extLst>
          </p:cNvPr>
          <p:cNvSpPr>
            <a:spLocks noGrp="1"/>
          </p:cNvSpPr>
          <p:nvPr>
            <p:ph idx="1"/>
          </p:nvPr>
        </p:nvSpPr>
        <p:spPr>
          <a:xfrm>
            <a:off x="2448910" y="2133600"/>
            <a:ext cx="8911687" cy="3777622"/>
          </a:xfrm>
        </p:spPr>
        <p:txBody>
          <a:bodyPr>
            <a:normAutofit/>
          </a:bodyPr>
          <a:lstStyle/>
          <a:p>
            <a:pPr algn="just"/>
            <a:r>
              <a:rPr lang="el-GR" b="1" i="1" dirty="0">
                <a:solidFill>
                  <a:srgbClr val="FF0000"/>
                </a:solidFill>
              </a:rPr>
              <a:t>Το στάδιο της απογοήτευσης-ματαίωσης</a:t>
            </a:r>
            <a:r>
              <a:rPr lang="el-GR" i="1" dirty="0"/>
              <a:t>: </a:t>
            </a:r>
            <a:r>
              <a:rPr lang="el-GR" dirty="0"/>
              <a:t>Ο επαγγελματίας θεωρεί την εργασία του εξαιρετικά </a:t>
            </a:r>
            <a:r>
              <a:rPr lang="el-GR" dirty="0" err="1"/>
              <a:t>στρεσογόνα</a:t>
            </a:r>
            <a:r>
              <a:rPr lang="el-GR" dirty="0"/>
              <a:t> και την προσφορά του μάταιη. Αποθαρρύνεται και συχνά βιώνει κατάθλιψη καθώς πιστεύει ότι οι προσπάθειές του δεν αποδίδουν. Αντιλαμβάνεται την πραγματικότητα ως αδιέξοδη και νιώθει παγιδευμένος μέσα σ’ αυτή. Βρίσκεται σε φάση μεταβατική και είτε αναθεωρεί τους στόχους του και συνεχίζει, είτε απομακρύνεται από τους ασθενείς και το εργασιακό περιβάλλον του.</a:t>
            </a:r>
          </a:p>
          <a:p>
            <a:pPr algn="just"/>
            <a:r>
              <a:rPr lang="el-GR" b="1" i="1" dirty="0">
                <a:solidFill>
                  <a:srgbClr val="FF0000"/>
                </a:solidFill>
              </a:rPr>
              <a:t>Το στάδιο της απάθειας: </a:t>
            </a:r>
            <a:r>
              <a:rPr lang="el-GR" dirty="0"/>
              <a:t>Η εργασία αποκτά χαρακτήρα βιοποριστικού επαγγέλματος και μόνο. Ο επαγγελματίας επενδύει ελάχιστη ενέργεια, αποφεύγει κάθε υπευθυνότητα, αλλαγή ή καινοτομία στον χώρο της δουλειάς και αγνοεί τις ανάγκες των ασθενών του.</a:t>
            </a:r>
          </a:p>
          <a:p>
            <a:endParaRPr lang="el-GR" dirty="0"/>
          </a:p>
        </p:txBody>
      </p:sp>
    </p:spTree>
    <p:extLst>
      <p:ext uri="{BB962C8B-B14F-4D97-AF65-F5344CB8AC3E}">
        <p14:creationId xmlns:p14="http://schemas.microsoft.com/office/powerpoint/2010/main" val="4131127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C6764B-40C4-4B0D-90B6-6A5842A25F44}"/>
              </a:ext>
            </a:extLst>
          </p:cNvPr>
          <p:cNvSpPr>
            <a:spLocks noGrp="1"/>
          </p:cNvSpPr>
          <p:nvPr>
            <p:ph type="title"/>
          </p:nvPr>
        </p:nvSpPr>
        <p:spPr/>
        <p:txBody>
          <a:bodyPr/>
          <a:lstStyle/>
          <a:p>
            <a:r>
              <a:rPr lang="el-GR" dirty="0"/>
              <a:t>Κόπωση συμπόνια</a:t>
            </a:r>
          </a:p>
        </p:txBody>
      </p:sp>
      <p:sp>
        <p:nvSpPr>
          <p:cNvPr id="3" name="Θέση περιεχομένου 2">
            <a:extLst>
              <a:ext uri="{FF2B5EF4-FFF2-40B4-BE49-F238E27FC236}">
                <a16:creationId xmlns:a16="http://schemas.microsoft.com/office/drawing/2014/main" id="{6DB08341-955E-477A-8112-8D0379DE8789}"/>
              </a:ext>
            </a:extLst>
          </p:cNvPr>
          <p:cNvSpPr>
            <a:spLocks noGrp="1"/>
          </p:cNvSpPr>
          <p:nvPr>
            <p:ph idx="1"/>
          </p:nvPr>
        </p:nvSpPr>
        <p:spPr/>
        <p:txBody>
          <a:bodyPr>
            <a:normAutofit lnSpcReduction="10000"/>
          </a:bodyPr>
          <a:lstStyle/>
          <a:p>
            <a:pPr algn="just"/>
            <a:r>
              <a:rPr lang="el-GR" dirty="0"/>
              <a:t>Η αντίληψη ότι η εργασία με ανθρώπους που πονάνε συνεπάγεται ένα σημαντικό κόστος για τον επαγγελματία δεν είναι καινούργια. Ωστόσο, μόνο τα τελευταία χρόνια έχει γίνει μια ουσιαστική προσπάθεια να μελετηθούν οι συνέπειες στον επαγγελματία παροχής φροντίδας ο οποίος γίνεται μάρτυρας των απερίγραπτων ≪πληγών≫ που προκαλούνται από τραυματικές εμπειρίες. </a:t>
            </a:r>
          </a:p>
          <a:p>
            <a:pPr algn="just"/>
            <a:r>
              <a:rPr lang="el-GR" dirty="0"/>
              <a:t>Οι επαγγελματίες που εργάζονται με ανθρώπους που πονάνε και υποφέρουν πρέπει να αντιμετωπίσουν όχι μόνο το φυσιολογικό στρες και τη δυσαρέσκεια για την εργασία τους, αλλά πρέπει να έρθουν αντιμέτωποι και με τα προσωπικά τους συναισθήματα για τον άνθρωπο που πονάει και υποφέρει. </a:t>
            </a:r>
            <a:r>
              <a:rPr lang="el-GR" b="1" dirty="0">
                <a:solidFill>
                  <a:srgbClr val="FF0000"/>
                </a:solidFill>
              </a:rPr>
              <a:t>Τα άτομα που εργάζονται σε επαγγέλματα παροχής βοήθειας απορροφούν το τραύμα των πελατών τους με τα μάτια και τα αυτιά τους, δεν τραυματίζονται δηλαδή από κάτι που έχουν πραγματικά ζήσει </a:t>
            </a:r>
            <a:r>
              <a:rPr lang="el-GR" dirty="0"/>
              <a:t>(</a:t>
            </a:r>
            <a:r>
              <a:rPr lang="en-US" dirty="0"/>
              <a:t>Thompson 2003).</a:t>
            </a:r>
            <a:endParaRPr lang="el-GR" dirty="0"/>
          </a:p>
        </p:txBody>
      </p:sp>
    </p:spTree>
    <p:extLst>
      <p:ext uri="{BB962C8B-B14F-4D97-AF65-F5344CB8AC3E}">
        <p14:creationId xmlns:p14="http://schemas.microsoft.com/office/powerpoint/2010/main" val="3333220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EBF5F0-927E-48A3-8F04-BDA1B5251AE8}"/>
              </a:ext>
            </a:extLst>
          </p:cNvPr>
          <p:cNvSpPr>
            <a:spLocks noGrp="1"/>
          </p:cNvSpPr>
          <p:nvPr>
            <p:ph type="title"/>
          </p:nvPr>
        </p:nvSpPr>
        <p:spPr/>
        <p:txBody>
          <a:bodyPr/>
          <a:lstStyle/>
          <a:p>
            <a:r>
              <a:rPr lang="el-GR" dirty="0"/>
              <a:t>Δευτερογενές τραυματικό στρες</a:t>
            </a:r>
          </a:p>
        </p:txBody>
      </p:sp>
      <p:sp>
        <p:nvSpPr>
          <p:cNvPr id="3" name="Θέση περιεχομένου 2">
            <a:extLst>
              <a:ext uri="{FF2B5EF4-FFF2-40B4-BE49-F238E27FC236}">
                <a16:creationId xmlns:a16="http://schemas.microsoft.com/office/drawing/2014/main" id="{171D17B5-D9C8-4FCD-B711-874E9BBA5065}"/>
              </a:ext>
            </a:extLst>
          </p:cNvPr>
          <p:cNvSpPr>
            <a:spLocks noGrp="1"/>
          </p:cNvSpPr>
          <p:nvPr>
            <p:ph idx="1"/>
          </p:nvPr>
        </p:nvSpPr>
        <p:spPr/>
        <p:txBody>
          <a:bodyPr>
            <a:normAutofit lnSpcReduction="10000"/>
          </a:bodyPr>
          <a:lstStyle/>
          <a:p>
            <a:pPr algn="just"/>
            <a:r>
              <a:rPr lang="el-GR" b="1" dirty="0">
                <a:solidFill>
                  <a:srgbClr val="FF0000"/>
                </a:solidFill>
              </a:rPr>
              <a:t>Το δευτερογενές τραυματικό στρες </a:t>
            </a:r>
            <a:r>
              <a:rPr lang="el-GR" dirty="0"/>
              <a:t>(</a:t>
            </a:r>
            <a:r>
              <a:rPr lang="el-GR" dirty="0" err="1"/>
              <a:t>secondary</a:t>
            </a:r>
            <a:r>
              <a:rPr lang="el-GR" dirty="0"/>
              <a:t> </a:t>
            </a:r>
            <a:r>
              <a:rPr lang="el-GR" dirty="0" err="1"/>
              <a:t>traumatic</a:t>
            </a:r>
            <a:r>
              <a:rPr lang="el-GR" dirty="0"/>
              <a:t> </a:t>
            </a:r>
            <a:r>
              <a:rPr lang="el-GR" dirty="0" err="1"/>
              <a:t>stress</a:t>
            </a:r>
            <a:r>
              <a:rPr lang="el-GR" dirty="0"/>
              <a:t>) συμβαίνει όταν κάποιος είναι εκτεθειμένος σε ακραία γεγονότα που έχει βιώσει απευθείας ένα άλλο άτομο και νιώθει ότι κατακλύζεται από αυτή τη δευτερογενή έκθεση στο τραύμα (</a:t>
            </a:r>
            <a:r>
              <a:rPr lang="el-GR" dirty="0" err="1"/>
              <a:t>Figley</a:t>
            </a:r>
            <a:r>
              <a:rPr lang="el-GR" dirty="0"/>
              <a:t> &amp; </a:t>
            </a:r>
            <a:r>
              <a:rPr lang="en-US" dirty="0"/>
              <a:t>Kleber 1995).</a:t>
            </a:r>
            <a:endParaRPr lang="el-GR" dirty="0"/>
          </a:p>
          <a:p>
            <a:pPr algn="just"/>
            <a:r>
              <a:rPr lang="el-GR" dirty="0"/>
              <a:t>Η μελέτη των συνεπειών του τραύματος έχει συμβάλλει στην καλύτερη κατανόηση των αρνητικών επιπτώσεων στους εργαζόμενους σε επαγγέλματα παροχής βοήθειας. </a:t>
            </a:r>
            <a:endParaRPr lang="en-US" dirty="0"/>
          </a:p>
          <a:p>
            <a:pPr algn="just"/>
            <a:r>
              <a:rPr lang="el-GR" dirty="0"/>
              <a:t>Οι ψυχολογικές αντιδράσεις στο τραύμα έχουν περιγραφεί τα τελευταία 150 χρόνια με διάφορους όρους, όπως </a:t>
            </a:r>
            <a:r>
              <a:rPr lang="el-GR" b="1" dirty="0">
                <a:solidFill>
                  <a:srgbClr val="FF0000"/>
                </a:solidFill>
              </a:rPr>
              <a:t>≪σοκ βομβαρδισμού≫ (</a:t>
            </a:r>
            <a:r>
              <a:rPr lang="en-US" b="1" dirty="0">
                <a:solidFill>
                  <a:srgbClr val="FF0000"/>
                </a:solidFill>
              </a:rPr>
              <a:t>shell shock), ≪</a:t>
            </a:r>
            <a:r>
              <a:rPr lang="el-GR" b="1" dirty="0">
                <a:solidFill>
                  <a:srgbClr val="FF0000"/>
                </a:solidFill>
              </a:rPr>
              <a:t>νεύρωση μάχης≫ (</a:t>
            </a:r>
            <a:r>
              <a:rPr lang="en-US" b="1" dirty="0">
                <a:solidFill>
                  <a:srgbClr val="FF0000"/>
                </a:solidFill>
              </a:rPr>
              <a:t>combat</a:t>
            </a:r>
            <a:r>
              <a:rPr lang="el-GR" b="1" dirty="0">
                <a:solidFill>
                  <a:srgbClr val="FF0000"/>
                </a:solidFill>
              </a:rPr>
              <a:t> </a:t>
            </a:r>
            <a:r>
              <a:rPr lang="en-US" b="1" dirty="0">
                <a:solidFill>
                  <a:srgbClr val="FF0000"/>
                </a:solidFill>
              </a:rPr>
              <a:t>neurosis), ≪</a:t>
            </a:r>
            <a:r>
              <a:rPr lang="el-GR" b="1" dirty="0">
                <a:solidFill>
                  <a:srgbClr val="FF0000"/>
                </a:solidFill>
              </a:rPr>
              <a:t>κόπωση μάχης≫ (</a:t>
            </a:r>
            <a:r>
              <a:rPr lang="en-US" b="1" dirty="0">
                <a:solidFill>
                  <a:srgbClr val="FF0000"/>
                </a:solidFill>
              </a:rPr>
              <a:t>combat fatigue), ≪</a:t>
            </a:r>
            <a:r>
              <a:rPr lang="el-GR" b="1" dirty="0">
                <a:solidFill>
                  <a:srgbClr val="FF0000"/>
                </a:solidFill>
              </a:rPr>
              <a:t>δευτερογενής κατατρεγμός≫ (</a:t>
            </a:r>
            <a:r>
              <a:rPr lang="en-US" b="1" dirty="0">
                <a:solidFill>
                  <a:srgbClr val="FF0000"/>
                </a:solidFill>
              </a:rPr>
              <a:t>secondary</a:t>
            </a:r>
            <a:r>
              <a:rPr lang="el-GR" b="1" dirty="0">
                <a:solidFill>
                  <a:srgbClr val="FF0000"/>
                </a:solidFill>
              </a:rPr>
              <a:t> </a:t>
            </a:r>
            <a:r>
              <a:rPr lang="en-US" b="1" dirty="0">
                <a:solidFill>
                  <a:srgbClr val="FF0000"/>
                </a:solidFill>
              </a:rPr>
              <a:t>victimization), ≪</a:t>
            </a:r>
            <a:r>
              <a:rPr lang="el-GR" b="1" dirty="0">
                <a:solidFill>
                  <a:srgbClr val="FF0000"/>
                </a:solidFill>
              </a:rPr>
              <a:t>δευτερογενής επιζώντας≫ (</a:t>
            </a:r>
            <a:r>
              <a:rPr lang="en-US" b="1" dirty="0">
                <a:solidFill>
                  <a:srgbClr val="FF0000"/>
                </a:solidFill>
              </a:rPr>
              <a:t>secondary survivor) </a:t>
            </a:r>
            <a:r>
              <a:rPr lang="el-GR" b="1" dirty="0">
                <a:solidFill>
                  <a:srgbClr val="FF0000"/>
                </a:solidFill>
              </a:rPr>
              <a:t>και ≪μετάδοση συναισθημάτων≫ (</a:t>
            </a:r>
            <a:r>
              <a:rPr lang="en-US" b="1" dirty="0">
                <a:solidFill>
                  <a:srgbClr val="FF0000"/>
                </a:solidFill>
              </a:rPr>
              <a:t>emotional contagion)</a:t>
            </a:r>
            <a:r>
              <a:rPr lang="en-US" dirty="0"/>
              <a:t> (</a:t>
            </a:r>
            <a:r>
              <a:rPr lang="el-GR" dirty="0" err="1"/>
              <a:t>Μαγγούλια</a:t>
            </a:r>
            <a:r>
              <a:rPr lang="el-GR" dirty="0"/>
              <a:t> 2011).</a:t>
            </a:r>
          </a:p>
        </p:txBody>
      </p:sp>
    </p:spTree>
    <p:extLst>
      <p:ext uri="{BB962C8B-B14F-4D97-AF65-F5344CB8AC3E}">
        <p14:creationId xmlns:p14="http://schemas.microsoft.com/office/powerpoint/2010/main" val="2061524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EECD5B-E3EE-4EFE-BBEB-5CFFB03078F8}"/>
              </a:ext>
            </a:extLst>
          </p:cNvPr>
          <p:cNvSpPr>
            <a:spLocks noGrp="1"/>
          </p:cNvSpPr>
          <p:nvPr>
            <p:ph type="title"/>
          </p:nvPr>
        </p:nvSpPr>
        <p:spPr/>
        <p:txBody>
          <a:bodyPr/>
          <a:lstStyle/>
          <a:p>
            <a:r>
              <a:rPr lang="el-GR" dirty="0"/>
              <a:t>Διαταραχή </a:t>
            </a:r>
            <a:r>
              <a:rPr lang="el-GR" dirty="0" err="1"/>
              <a:t>μετατραυματικού</a:t>
            </a:r>
            <a:r>
              <a:rPr lang="el-GR" dirty="0"/>
              <a:t> στρες (post </a:t>
            </a:r>
            <a:r>
              <a:rPr lang="el-GR" dirty="0" err="1"/>
              <a:t>traumatic</a:t>
            </a:r>
            <a:r>
              <a:rPr lang="el-GR" dirty="0"/>
              <a:t> </a:t>
            </a:r>
            <a:r>
              <a:rPr lang="el-GR" dirty="0" err="1"/>
              <a:t>stress</a:t>
            </a:r>
            <a:r>
              <a:rPr lang="el-GR" dirty="0"/>
              <a:t> </a:t>
            </a:r>
            <a:r>
              <a:rPr lang="el-GR" dirty="0" err="1"/>
              <a:t>disorder</a:t>
            </a:r>
            <a:r>
              <a:rPr lang="el-GR" dirty="0"/>
              <a:t>, </a:t>
            </a:r>
            <a:r>
              <a:rPr lang="el-GR" dirty="0" err="1"/>
              <a:t>PTSD</a:t>
            </a:r>
            <a:r>
              <a:rPr lang="el-GR" dirty="0"/>
              <a:t>)</a:t>
            </a:r>
          </a:p>
        </p:txBody>
      </p:sp>
      <p:sp>
        <p:nvSpPr>
          <p:cNvPr id="3" name="Θέση περιεχομένου 2">
            <a:extLst>
              <a:ext uri="{FF2B5EF4-FFF2-40B4-BE49-F238E27FC236}">
                <a16:creationId xmlns:a16="http://schemas.microsoft.com/office/drawing/2014/main" id="{79DBD171-125F-4A92-B52C-1614EE758AD9}"/>
              </a:ext>
            </a:extLst>
          </p:cNvPr>
          <p:cNvSpPr>
            <a:spLocks noGrp="1"/>
          </p:cNvSpPr>
          <p:nvPr>
            <p:ph idx="1"/>
          </p:nvPr>
        </p:nvSpPr>
        <p:spPr/>
        <p:txBody>
          <a:bodyPr>
            <a:normAutofit/>
          </a:bodyPr>
          <a:lstStyle/>
          <a:p>
            <a:pPr algn="just"/>
            <a:r>
              <a:rPr lang="el-GR" dirty="0"/>
              <a:t>Ωστόσο, παρά τους διάφορους χαρακτηρισμούς που έχουν δοθεί σε αυτές τις αντιδράσεις, μόλις το </a:t>
            </a:r>
            <a:r>
              <a:rPr lang="el-GR" dirty="0">
                <a:solidFill>
                  <a:srgbClr val="FF0000"/>
                </a:solidFill>
              </a:rPr>
              <a:t>1980</a:t>
            </a:r>
            <a:r>
              <a:rPr lang="el-GR" dirty="0"/>
              <a:t> αναγνωρίστηκε επίσημα η διαταραχή </a:t>
            </a:r>
            <a:r>
              <a:rPr lang="el-GR" dirty="0" err="1"/>
              <a:t>μετατραυματικού</a:t>
            </a:r>
            <a:r>
              <a:rPr lang="el-GR" dirty="0"/>
              <a:t> στρες (post </a:t>
            </a:r>
            <a:r>
              <a:rPr lang="el-GR" dirty="0" err="1"/>
              <a:t>traumatic</a:t>
            </a:r>
            <a:r>
              <a:rPr lang="el-GR" dirty="0"/>
              <a:t> </a:t>
            </a:r>
            <a:r>
              <a:rPr lang="el-GR" dirty="0" err="1"/>
              <a:t>stress</a:t>
            </a:r>
            <a:r>
              <a:rPr lang="el-GR" dirty="0"/>
              <a:t> </a:t>
            </a:r>
            <a:r>
              <a:rPr lang="el-GR" dirty="0" err="1"/>
              <a:t>disorder</a:t>
            </a:r>
            <a:r>
              <a:rPr lang="el-GR" dirty="0"/>
              <a:t>, </a:t>
            </a:r>
            <a:r>
              <a:rPr lang="el-GR" dirty="0" err="1"/>
              <a:t>PTSD</a:t>
            </a:r>
            <a:r>
              <a:rPr lang="el-GR" dirty="0"/>
              <a:t>) ως αγχώδης διαταραχή στο Διαγνωστικό και Στατιστικό Εγχειρίδιο Ψυχικών Διαταραχών της Αμερικανικής Ψυχιατρικής Εταιρείας-III </a:t>
            </a:r>
            <a:r>
              <a:rPr lang="en-US" dirty="0"/>
              <a:t>(Diagnostic and Statistical Manual of Mental Disorders-DSM-III, American Psychiatric</a:t>
            </a:r>
            <a:r>
              <a:rPr lang="el-GR" dirty="0"/>
              <a:t> Association 1980). </a:t>
            </a:r>
          </a:p>
          <a:p>
            <a:pPr algn="just"/>
            <a:r>
              <a:rPr lang="el-GR" dirty="0"/>
              <a:t>Από τότε οι έρευνες πάνω στο </a:t>
            </a:r>
            <a:r>
              <a:rPr lang="el-GR" dirty="0" err="1"/>
              <a:t>μετατραυματικό</a:t>
            </a:r>
            <a:r>
              <a:rPr lang="el-GR" dirty="0"/>
              <a:t> στρες αυξήθηκαν με ραγδαίους ρυθμούς.</a:t>
            </a:r>
          </a:p>
        </p:txBody>
      </p:sp>
    </p:spTree>
    <p:extLst>
      <p:ext uri="{BB962C8B-B14F-4D97-AF65-F5344CB8AC3E}">
        <p14:creationId xmlns:p14="http://schemas.microsoft.com/office/powerpoint/2010/main" val="615895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7BC07C-A040-4A9A-9EDC-24CFEE999969}"/>
              </a:ext>
            </a:extLst>
          </p:cNvPr>
          <p:cNvSpPr>
            <a:spLocks noGrp="1"/>
          </p:cNvSpPr>
          <p:nvPr>
            <p:ph type="title"/>
          </p:nvPr>
        </p:nvSpPr>
        <p:spPr/>
        <p:txBody>
          <a:bodyPr/>
          <a:lstStyle/>
          <a:p>
            <a:r>
              <a:rPr lang="el-GR" dirty="0"/>
              <a:t>Κόπωση συμπόνιας (</a:t>
            </a:r>
            <a:r>
              <a:rPr lang="el-GR" dirty="0" err="1"/>
              <a:t>compassion</a:t>
            </a:r>
            <a:r>
              <a:rPr lang="el-GR" dirty="0"/>
              <a:t> </a:t>
            </a:r>
            <a:r>
              <a:rPr lang="el-GR" dirty="0" err="1"/>
              <a:t>fatigue</a:t>
            </a:r>
            <a:endParaRPr lang="el-GR" dirty="0"/>
          </a:p>
        </p:txBody>
      </p:sp>
      <p:sp>
        <p:nvSpPr>
          <p:cNvPr id="3" name="Θέση περιεχομένου 2">
            <a:extLst>
              <a:ext uri="{FF2B5EF4-FFF2-40B4-BE49-F238E27FC236}">
                <a16:creationId xmlns:a16="http://schemas.microsoft.com/office/drawing/2014/main" id="{5A50C67C-8D71-481E-97A2-FDDDD681A3BD}"/>
              </a:ext>
            </a:extLst>
          </p:cNvPr>
          <p:cNvSpPr>
            <a:spLocks noGrp="1"/>
          </p:cNvSpPr>
          <p:nvPr>
            <p:ph idx="1"/>
          </p:nvPr>
        </p:nvSpPr>
        <p:spPr/>
        <p:txBody>
          <a:bodyPr>
            <a:normAutofit/>
          </a:bodyPr>
          <a:lstStyle/>
          <a:p>
            <a:r>
              <a:rPr lang="el-GR" dirty="0"/>
              <a:t>Η κόπωση συμπόνιας (</a:t>
            </a:r>
            <a:r>
              <a:rPr lang="el-GR" dirty="0" err="1"/>
              <a:t>compassion</a:t>
            </a:r>
            <a:r>
              <a:rPr lang="el-GR" dirty="0"/>
              <a:t> </a:t>
            </a:r>
            <a:r>
              <a:rPr lang="el-GR" dirty="0" err="1"/>
              <a:t>fatigue</a:t>
            </a:r>
            <a:r>
              <a:rPr lang="el-GR" dirty="0"/>
              <a:t>) είναι ο πιο πρόσφατος όρος που έχει χρησιμοποιηθεί στη βιβλιογραφία και αναφέρθηκε πρώτη φορά από την </a:t>
            </a:r>
            <a:r>
              <a:rPr lang="el-GR" dirty="0" err="1"/>
              <a:t>Joinson</a:t>
            </a:r>
            <a:r>
              <a:rPr lang="el-GR" dirty="0"/>
              <a:t> (1992) στο περιοδικό “Nursing” για να περιγράψει την εξάντληση των νοσηλευτών από την καθημερινή παροχή φροντίδας στους ασθενείς σε Τμήματα Επειγόντων Περιστατικών.</a:t>
            </a:r>
          </a:p>
          <a:p>
            <a:r>
              <a:rPr lang="el-GR" dirty="0"/>
              <a:t>Η κόπωση συμπόνιας αν και χρησιμοποιείται ως συνώνυμη έννοια με το δευτερογενές τραυματικό στρες, θεωρείται  πιο φιλικός όρος από το δευτερογενές τραυματικό στρες που θεωρείται ως περισσότερο παθολογική κατάσταση και είναι σχεδόν ταυτόσημο με τη διαταραχή </a:t>
            </a:r>
            <a:r>
              <a:rPr lang="el-GR" dirty="0" err="1"/>
              <a:t>μετατραυματικού</a:t>
            </a:r>
            <a:r>
              <a:rPr lang="el-GR" dirty="0"/>
              <a:t> στρες (</a:t>
            </a:r>
            <a:r>
              <a:rPr lang="el-GR" dirty="0" err="1"/>
              <a:t>Μαγγούλια</a:t>
            </a:r>
            <a:r>
              <a:rPr lang="el-GR" dirty="0"/>
              <a:t> 2011, </a:t>
            </a:r>
            <a:r>
              <a:rPr lang="el-GR" dirty="0" err="1"/>
              <a:t>Collins</a:t>
            </a:r>
            <a:r>
              <a:rPr lang="el-GR" dirty="0"/>
              <a:t> &amp; </a:t>
            </a:r>
            <a:r>
              <a:rPr lang="el-GR" dirty="0" err="1"/>
              <a:t>Long</a:t>
            </a:r>
            <a:r>
              <a:rPr lang="el-GR" dirty="0"/>
              <a:t> 2003, </a:t>
            </a:r>
            <a:r>
              <a:rPr lang="en-US" dirty="0"/>
              <a:t>Figley 2002).</a:t>
            </a:r>
            <a:endParaRPr lang="el-GR" dirty="0"/>
          </a:p>
        </p:txBody>
      </p:sp>
    </p:spTree>
    <p:extLst>
      <p:ext uri="{BB962C8B-B14F-4D97-AF65-F5344CB8AC3E}">
        <p14:creationId xmlns:p14="http://schemas.microsoft.com/office/powerpoint/2010/main" val="579757563"/>
      </p:ext>
    </p:extLst>
  </p:cSld>
  <p:clrMapOvr>
    <a:masterClrMapping/>
  </p:clrMapOvr>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132</TotalTime>
  <Words>3658</Words>
  <Application>Microsoft Office PowerPoint</Application>
  <PresentationFormat>Ευρεία οθόνη</PresentationFormat>
  <Paragraphs>164</Paragraphs>
  <Slides>35</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35</vt:i4>
      </vt:variant>
    </vt:vector>
  </HeadingPairs>
  <TitlesOfParts>
    <vt:vector size="39" baseType="lpstr">
      <vt:lpstr>Arial</vt:lpstr>
      <vt:lpstr>Century Gothic</vt:lpstr>
      <vt:lpstr>Wingdings 3</vt:lpstr>
      <vt:lpstr>Θρόισμα</vt:lpstr>
      <vt:lpstr>Επαγγελματική εξουθένωση και Κόπωση Συμπόνιας</vt:lpstr>
      <vt:lpstr>Επαγγελματική εξουθένωση</vt:lpstr>
      <vt:lpstr>Επαγγελματική εξουθένωση</vt:lpstr>
      <vt:lpstr>Επαγγελματική εξουθένωση</vt:lpstr>
      <vt:lpstr>Επαγγελματική εξουθένωση</vt:lpstr>
      <vt:lpstr>Κόπωση συμπόνια</vt:lpstr>
      <vt:lpstr>Δευτερογενές τραυματικό στρες</vt:lpstr>
      <vt:lpstr>Διαταραχή μετατραυματικού στρες (post traumatic stress disorder, PTSD)</vt:lpstr>
      <vt:lpstr>Κόπωση συμπόνιας (compassion fatigue</vt:lpstr>
      <vt:lpstr>Κόπωση συμπόνιας (compassion fatigue</vt:lpstr>
      <vt:lpstr>Κόπωση συμπόνιας (compassion fatigue</vt:lpstr>
      <vt:lpstr>Κόπωση συμπόνιας/ Επαγγελματική εξουθένωση</vt:lpstr>
      <vt:lpstr>Κόπωση συμπόνιας/ Επαγγελματική εξουθένωση</vt:lpstr>
      <vt:lpstr>ΑΙΤΙΕΣ ΚΑΙ ΠΑΡΑΓΟΝΤΕΣ ΚΙΝΔΥΝΟΥ</vt:lpstr>
      <vt:lpstr>ΑΙΤΙΕΣ ΚΑΙ ΠΑΡΑΓΟΝΤΕΣ ΚΙΝΔΥΝΟΥ</vt:lpstr>
      <vt:lpstr>ΑΙΤΙΕΣ ΚΑΙ ΠΑΡΑΓΟΝΤΕΣ ΚΙΝΔΥΝΟΥ</vt:lpstr>
      <vt:lpstr>Ατομικοί παράγοντες κινδύνου</vt:lpstr>
      <vt:lpstr>Ατομικοί παράγοντες κινδύνου</vt:lpstr>
      <vt:lpstr>Παράγοντες κινδύνου σχετιζόμενοι με τους ασθενείς</vt:lpstr>
      <vt:lpstr>Εργασιακοί παράγοντες κινδύνου</vt:lpstr>
      <vt:lpstr>Εργασιακοί παράγοντες κινδύνου</vt:lpstr>
      <vt:lpstr>ΣΥΜΠΤΩΜΑΤΑ ΚΑΙ ΣΥΝΕΠΕΙΕΣ</vt:lpstr>
      <vt:lpstr>ΣΥΜΠΤΩΜΑΤΑ ΚΑΙ ΣΥΝΕΠΕΙΕΣ</vt:lpstr>
      <vt:lpstr>ΣΥΜΠΤΩΜΑΤΑ ΚΑΙ ΣΥΝΕΠΕΙΕΣ</vt:lpstr>
      <vt:lpstr>ΣΥΜΠΤΩΜΑΤΑ ΚΑΙ ΣΥΝΕΠΕΙΕΣ</vt:lpstr>
      <vt:lpstr>Αν και τα συμπτώματα ποικίλουν, υπάρχουν ωστόσο κάποια σημάδια που μπορεί να υποδεικνύουν την κόπωση συμπόνιας</vt:lpstr>
      <vt:lpstr>ΠΡΟΛΗΨΗ</vt:lpstr>
      <vt:lpstr>Οι γενικές κατευθυντήριες οδηγίες για τη θεραπεία της κόπωσης συμπόνιας περιλαμβάνουν στρατηγικές ενός υγιούς τρόπου ζωής</vt:lpstr>
      <vt:lpstr>Οι γενικές κατευθυντήριες οδηγίες για τη θεραπεία της κόπωσης συμπόνιας περιλαμβάνουν στρατηγικές ενός υγιούς τρόπου ζωής</vt:lpstr>
      <vt:lpstr>Οι στρατηγικές που πρέπει να ακολουθούν οι επαγγελματίες κατά τη διάρκεια ενός τραυματικού γεγονότος είναι οι εξής: </vt:lpstr>
      <vt:lpstr>ACT</vt:lpstr>
      <vt:lpstr>Παρουσίαση του PowerPoint</vt:lpstr>
      <vt:lpstr>ΜΕΛΕΤΗ ΠΕΡΙΠΤΩΣΗΣ </vt:lpstr>
      <vt:lpstr>ΔΙΑΓΝΩΣΗ</vt:lpstr>
      <vt:lpstr>Παρεμβάσεις και θεραπευτικοί στόχοι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Επαγγελματική εξουθένωση και Κόπωση Συμπόνιας</dc:title>
  <dc:creator>Sofia</dc:creator>
  <cp:lastModifiedBy>Sofia</cp:lastModifiedBy>
  <cp:revision>22</cp:revision>
  <dcterms:created xsi:type="dcterms:W3CDTF">2023-04-27T14:54:36Z</dcterms:created>
  <dcterms:modified xsi:type="dcterms:W3CDTF">2023-04-29T09:28:57Z</dcterms:modified>
</cp:coreProperties>
</file>