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379" r:id="rId3"/>
    <p:sldId id="380" r:id="rId4"/>
    <p:sldId id="382" r:id="rId5"/>
    <p:sldId id="383" r:id="rId6"/>
    <p:sldId id="384" r:id="rId7"/>
    <p:sldId id="385" r:id="rId8"/>
    <p:sldId id="386" r:id="rId9"/>
    <p:sldId id="387" r:id="rId10"/>
    <p:sldId id="408" r:id="rId11"/>
    <p:sldId id="388" r:id="rId12"/>
    <p:sldId id="389" r:id="rId13"/>
    <p:sldId id="390" r:id="rId14"/>
    <p:sldId id="392" r:id="rId15"/>
    <p:sldId id="393" r:id="rId16"/>
    <p:sldId id="364" r:id="rId17"/>
    <p:sldId id="409" r:id="rId18"/>
    <p:sldId id="394" r:id="rId19"/>
    <p:sldId id="395" r:id="rId20"/>
    <p:sldId id="396" r:id="rId21"/>
    <p:sldId id="397" r:id="rId22"/>
    <p:sldId id="398" r:id="rId23"/>
    <p:sldId id="400" r:id="rId24"/>
    <p:sldId id="401" r:id="rId25"/>
    <p:sldId id="402" r:id="rId26"/>
    <p:sldId id="403" r:id="rId27"/>
    <p:sldId id="404" r:id="rId28"/>
    <p:sldId id="405" r:id="rId29"/>
    <p:sldId id="407" r:id="rId30"/>
    <p:sldId id="307" r:id="rId31"/>
    <p:sldId id="365" r:id="rId3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66"/>
    <a:srgbClr val="FFFFCC"/>
    <a:srgbClr val="333399"/>
    <a:srgbClr val="FFFF99"/>
    <a:srgbClr val="922630"/>
    <a:srgbClr val="FFD9FF"/>
    <a:srgbClr val="CCCCFF"/>
    <a:srgbClr val="3333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22" y="4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713FA75-E905-4797-8FA0-E9ADAE17AE5E}" type="datetimeFigureOut">
              <a:rPr lang="el-GR" smtClean="0"/>
              <a:t>5/4/2023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13FA75-E905-4797-8FA0-E9ADAE17AE5E}" type="datetimeFigureOut">
              <a:rPr lang="el-GR" smtClean="0"/>
              <a:t>5/4/2023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713FA75-E905-4797-8FA0-E9ADAE17AE5E}" type="datetimeFigureOut">
              <a:rPr lang="el-GR" smtClean="0"/>
              <a:t>5/4/2023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DD593B-A452-4DB1-9840-3CE14676FA24}" type="slidenum">
              <a:rPr lang="el-GR" smtClean="0"/>
              <a:t>‹#›</a:t>
            </a:fld>
            <a:endParaRPr lang="el-G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13FA75-E905-4797-8FA0-E9ADAE17AE5E}" type="datetimeFigureOut">
              <a:rPr lang="el-GR" smtClean="0"/>
              <a:t>5/4/2023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DD593B-A452-4DB1-9840-3CE14676FA24}" type="slidenum">
              <a:rPr lang="el-GR" smtClean="0"/>
              <a:t>‹#›</a:t>
            </a:fld>
            <a:endParaRPr lang="el-GR"/>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13FA75-E905-4797-8FA0-E9ADAE17AE5E}" type="datetimeFigureOut">
              <a:rPr lang="el-GR" smtClean="0"/>
              <a:t>5/4/2023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7713FA75-E905-4797-8FA0-E9ADAE17AE5E}" type="datetimeFigureOut">
              <a:rPr lang="el-GR" smtClean="0"/>
              <a:t>5/4/2023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8DD593B-A452-4DB1-9840-3CE14676FA24}" type="slidenum">
              <a:rPr lang="el-GR" smtClean="0"/>
              <a:t>‹#›</a:t>
            </a:fld>
            <a:endParaRPr lang="el-GR"/>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713FA75-E905-4797-8FA0-E9ADAE17AE5E}" type="datetimeFigureOut">
              <a:rPr lang="el-GR" smtClean="0"/>
              <a:t>5/4/2023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13FA75-E905-4797-8FA0-E9ADAE17AE5E}" type="datetimeFigureOut">
              <a:rPr lang="el-GR" smtClean="0"/>
              <a:t>5/4/2023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713FA75-E905-4797-8FA0-E9ADAE17AE5E}" type="datetimeFigureOut">
              <a:rPr lang="el-GR" smtClean="0"/>
              <a:t>5/4/2023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8DD593B-A452-4DB1-9840-3CE14676FA24}"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713FA75-E905-4797-8FA0-E9ADAE17AE5E}" type="datetimeFigureOut">
              <a:rPr lang="el-GR" smtClean="0"/>
              <a:t>5/4/2023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8DD593B-A452-4DB1-9840-3CE14676FA24}" type="slidenum">
              <a:rPr lang="el-GR" smtClean="0"/>
              <a:t>‹#›</a:t>
            </a:fld>
            <a:endParaRPr lang="el-G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13FA75-E905-4797-8FA0-E9ADAE17AE5E}" type="datetimeFigureOut">
              <a:rPr lang="el-GR" smtClean="0"/>
              <a:t>5/4/2023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8DD593B-A452-4DB1-9840-3CE14676FA24}" type="slidenum">
              <a:rPr lang="el-GR" smtClean="0"/>
              <a:t>‹#›</a:t>
            </a:fld>
            <a:endParaRPr lang="el-G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713FA75-E905-4797-8FA0-E9ADAE17AE5E}" type="datetimeFigureOut">
              <a:rPr lang="el-GR" smtClean="0"/>
              <a:t>5/4/2023</a:t>
            </a:fld>
            <a:endParaRPr lang="el-G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l-G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8DD593B-A452-4DB1-9840-3CE14676FA24}" type="slidenum">
              <a:rPr lang="el-GR" smtClean="0"/>
              <a:t>‹#›</a:t>
            </a:fld>
            <a:endParaRPr lang="el-G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repository.kallipos.gr/handle/11419/577" TargetMode="External"/><Relationship Id="rId2" Type="http://schemas.openxmlformats.org/officeDocument/2006/relationships/hyperlink" Target="http://www.kallipos.g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4373059" y="2980573"/>
            <a:ext cx="3960440" cy="1284943"/>
          </a:xfrm>
        </p:spPr>
        <p:txBody>
          <a:bodyPr>
            <a:noAutofit/>
          </a:bodyPr>
          <a:lstStyle/>
          <a:p>
            <a:pPr algn="ctr">
              <a:spcBef>
                <a:spcPts val="1800"/>
              </a:spcBef>
              <a:spcAft>
                <a:spcPts val="1800"/>
              </a:spcAft>
            </a:pPr>
            <a:r>
              <a:rPr lang="el-GR" sz="2600" b="1" dirty="0">
                <a:solidFill>
                  <a:srgbClr val="FFFF99"/>
                </a:solidFill>
                <a:effectLst>
                  <a:outerShdw blurRad="38100" dist="38100" dir="2700000" algn="tl">
                    <a:srgbClr val="000000">
                      <a:alpha val="43137"/>
                    </a:srgbClr>
                  </a:outerShdw>
                </a:effectLst>
              </a:rPr>
              <a:t>Διαθεωρητικό Υπόδειγμα </a:t>
            </a:r>
            <a:br>
              <a:rPr lang="el-GR" sz="2600" b="1" dirty="0">
                <a:solidFill>
                  <a:srgbClr val="FFFF99"/>
                </a:solidFill>
                <a:effectLst>
                  <a:outerShdw blurRad="38100" dist="38100" dir="2700000" algn="tl">
                    <a:srgbClr val="000000">
                      <a:alpha val="43137"/>
                    </a:srgbClr>
                  </a:outerShdw>
                </a:effectLst>
              </a:rPr>
            </a:br>
            <a:r>
              <a:rPr lang="el-GR" sz="2600" b="1" dirty="0">
                <a:solidFill>
                  <a:srgbClr val="FFFF99"/>
                </a:solidFill>
                <a:effectLst>
                  <a:outerShdw blurRad="38100" dist="38100" dir="2700000" algn="tl">
                    <a:srgbClr val="000000">
                      <a:alpha val="43137"/>
                    </a:srgbClr>
                  </a:outerShdw>
                </a:effectLst>
              </a:rPr>
              <a:t>(Υπόδειγμα σταδίων αλλαγής)</a:t>
            </a:r>
            <a:br>
              <a:rPr lang="el-GR" sz="2400" b="1" dirty="0">
                <a:solidFill>
                  <a:srgbClr val="FFFF99"/>
                </a:solidFill>
                <a:effectLst>
                  <a:outerShdw blurRad="38100" dist="38100" dir="2700000" algn="tl">
                    <a:srgbClr val="000000">
                      <a:alpha val="43137"/>
                    </a:srgbClr>
                  </a:outerShdw>
                </a:effectLst>
              </a:rPr>
            </a:br>
            <a:br>
              <a:rPr lang="el-GR" sz="2400" b="1" dirty="0">
                <a:solidFill>
                  <a:srgbClr val="FFFF99"/>
                </a:solidFill>
                <a:effectLst>
                  <a:outerShdw blurRad="38100" dist="38100" dir="2700000" algn="tl">
                    <a:srgbClr val="000000">
                      <a:alpha val="43137"/>
                    </a:srgbClr>
                  </a:outerShdw>
                </a:effectLst>
              </a:rPr>
            </a:br>
            <a:r>
              <a:rPr lang="el-GR" sz="2400" b="1" dirty="0">
                <a:solidFill>
                  <a:srgbClr val="FFFFCC"/>
                </a:solidFill>
                <a:effectLst>
                  <a:outerShdw blurRad="38100" dist="38100" dir="2700000" algn="tl">
                    <a:srgbClr val="000000">
                      <a:alpha val="43137"/>
                    </a:srgbClr>
                  </a:outerShdw>
                </a:effectLst>
              </a:rPr>
              <a:t>Διαδικασίες Αλλαγής</a:t>
            </a:r>
          </a:p>
        </p:txBody>
      </p:sp>
      <p:sp>
        <p:nvSpPr>
          <p:cNvPr id="3" name="Υπότιτλος 2"/>
          <p:cNvSpPr>
            <a:spLocks noGrp="1"/>
          </p:cNvSpPr>
          <p:nvPr>
            <p:ph type="subTitle" idx="1"/>
          </p:nvPr>
        </p:nvSpPr>
        <p:spPr>
          <a:xfrm>
            <a:off x="179512" y="6021288"/>
            <a:ext cx="3672408" cy="684565"/>
          </a:xfrm>
        </p:spPr>
        <p:txBody>
          <a:bodyPr>
            <a:normAutofit/>
          </a:bodyPr>
          <a:lstStyle/>
          <a:p>
            <a:pPr algn="l"/>
            <a:r>
              <a:rPr lang="el-GR" sz="1600" dirty="0">
                <a:solidFill>
                  <a:srgbClr val="333399"/>
                </a:solidFill>
              </a:rPr>
              <a:t>Ευαγγελία </a:t>
            </a:r>
            <a:r>
              <a:rPr lang="el-GR" sz="1600" dirty="0" err="1">
                <a:solidFill>
                  <a:srgbClr val="333399"/>
                </a:solidFill>
              </a:rPr>
              <a:t>Φάππα</a:t>
            </a:r>
            <a:endParaRPr lang="el-GR" sz="1600" dirty="0">
              <a:solidFill>
                <a:srgbClr val="333399"/>
              </a:solidFill>
            </a:endParaRPr>
          </a:p>
          <a:p>
            <a:pPr algn="l"/>
            <a:r>
              <a:rPr lang="el-GR" sz="1600" dirty="0">
                <a:solidFill>
                  <a:srgbClr val="333399"/>
                </a:solidFill>
              </a:rPr>
              <a:t>Διαιτολόγος – Διατροφολόγος, </a:t>
            </a:r>
            <a:r>
              <a:rPr lang="en-US" sz="1600" dirty="0">
                <a:solidFill>
                  <a:srgbClr val="333399"/>
                </a:solidFill>
              </a:rPr>
              <a:t>PhD</a:t>
            </a:r>
            <a:endParaRPr lang="el-GR" sz="1600" dirty="0">
              <a:solidFill>
                <a:srgbClr val="333399"/>
              </a:solidFill>
            </a:endParaRPr>
          </a:p>
        </p:txBody>
      </p:sp>
      <p:sp>
        <p:nvSpPr>
          <p:cNvPr id="9" name="Τίτλος 1"/>
          <p:cNvSpPr txBox="1">
            <a:spLocks/>
          </p:cNvSpPr>
          <p:nvPr/>
        </p:nvSpPr>
        <p:spPr>
          <a:xfrm>
            <a:off x="323528" y="404664"/>
            <a:ext cx="4248472" cy="864096"/>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l-GR" sz="2400" dirty="0">
                <a:solidFill>
                  <a:srgbClr val="FFFFFF"/>
                </a:solidFill>
              </a:rPr>
              <a:t>ΔΙΑΤΡΟΦΙΚΗ ΣΥΜΒΟΥΛΕΥΤΙΚΗ</a:t>
            </a:r>
          </a:p>
          <a:p>
            <a:pPr algn="ctr"/>
            <a:r>
              <a:rPr lang="el-GR" sz="2400" dirty="0">
                <a:solidFill>
                  <a:srgbClr val="FFFFFF"/>
                </a:solidFill>
              </a:rPr>
              <a:t>ΕΔΔ4042</a:t>
            </a:r>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9251" b="17942"/>
          <a:stretch/>
        </p:blipFill>
        <p:spPr bwMode="auto">
          <a:xfrm>
            <a:off x="934984" y="1700808"/>
            <a:ext cx="3060952" cy="2326659"/>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a:extLst>
              <a:ext uri="{FF2B5EF4-FFF2-40B4-BE49-F238E27FC236}">
                <a16:creationId xmlns:a16="http://schemas.microsoft.com/office/drawing/2014/main" id="{2F57BA15-18F2-4C1D-92A3-E7D4C50700AD}"/>
              </a:ext>
            </a:extLst>
          </p:cNvPr>
          <p:cNvPicPr>
            <a:picLocks noChangeAspect="1"/>
          </p:cNvPicPr>
          <p:nvPr/>
        </p:nvPicPr>
        <p:blipFill>
          <a:blip r:embed="rId3"/>
          <a:stretch>
            <a:fillRect/>
          </a:stretch>
        </p:blipFill>
        <p:spPr>
          <a:xfrm>
            <a:off x="8335754" y="188640"/>
            <a:ext cx="607345" cy="615553"/>
          </a:xfrm>
          <a:prstGeom prst="rect">
            <a:avLst/>
          </a:prstGeom>
          <a:solidFill>
            <a:schemeClr val="bg1"/>
          </a:solidFill>
        </p:spPr>
      </p:pic>
      <p:sp>
        <p:nvSpPr>
          <p:cNvPr id="5" name="TextBox 4">
            <a:extLst>
              <a:ext uri="{FF2B5EF4-FFF2-40B4-BE49-F238E27FC236}">
                <a16:creationId xmlns:a16="http://schemas.microsoft.com/office/drawing/2014/main" id="{BFED54EE-9201-4143-A34B-DAF7B79DD65F}"/>
              </a:ext>
            </a:extLst>
          </p:cNvPr>
          <p:cNvSpPr txBox="1"/>
          <p:nvPr/>
        </p:nvSpPr>
        <p:spPr>
          <a:xfrm>
            <a:off x="5364088" y="188640"/>
            <a:ext cx="3024336" cy="615553"/>
          </a:xfrm>
          <a:prstGeom prst="rect">
            <a:avLst/>
          </a:prstGeom>
          <a:solidFill>
            <a:schemeClr val="bg1"/>
          </a:solidFill>
        </p:spPr>
        <p:txBody>
          <a:bodyPr wrap="square" rtlCol="0">
            <a:spAutoFit/>
          </a:bodyPr>
          <a:lstStyle/>
          <a:p>
            <a:pPr algn="r"/>
            <a:r>
              <a:rPr lang="el-GR" sz="1700" dirty="0"/>
              <a:t>ΤΜΗΜΑ ΕΠΙΣΤΗΜΗΣ ΔΙΑΤΡΟΦΗΣ ΚΑΙ ΔΙΑΙΤΟΛΟΓΙΑΣ</a:t>
            </a:r>
            <a:endParaRPr lang="en-US" sz="1700" dirty="0"/>
          </a:p>
        </p:txBody>
      </p:sp>
    </p:spTree>
    <p:extLst>
      <p:ext uri="{BB962C8B-B14F-4D97-AF65-F5344CB8AC3E}">
        <p14:creationId xmlns:p14="http://schemas.microsoft.com/office/powerpoint/2010/main" val="4154373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55575" y="2708850"/>
            <a:ext cx="7488831" cy="3699773"/>
          </a:xfrm>
        </p:spPr>
        <p:txBody>
          <a:bodyPr>
            <a:normAutofit/>
          </a:bodyPr>
          <a:lstStyle/>
          <a:p>
            <a:r>
              <a:rPr lang="el-GR" sz="2000" b="1" dirty="0"/>
              <a:t>Περιβαλλοντική επαναξιολόγηση </a:t>
            </a:r>
            <a:r>
              <a:rPr lang="el-GR" sz="2000" dirty="0"/>
              <a:t>(</a:t>
            </a:r>
            <a:r>
              <a:rPr lang="en-US" sz="2000" dirty="0"/>
              <a:t>environmental reevaluation) </a:t>
            </a:r>
          </a:p>
          <a:p>
            <a:pPr marL="68580" indent="0">
              <a:buNone/>
            </a:pPr>
            <a:endParaRPr lang="el-GR" dirty="0"/>
          </a:p>
          <a:p>
            <a:pPr>
              <a:buClr>
                <a:schemeClr val="bg1">
                  <a:lumMod val="95000"/>
                </a:schemeClr>
              </a:buClr>
            </a:pPr>
            <a:r>
              <a:rPr lang="el-GR" b="1" dirty="0">
                <a:solidFill>
                  <a:schemeClr val="bg1">
                    <a:lumMod val="95000"/>
                  </a:schemeClr>
                </a:solidFill>
              </a:rPr>
              <a:t>Περιβαλλοντική επαναξιολόγηση </a:t>
            </a:r>
            <a:r>
              <a:rPr lang="el-GR" dirty="0">
                <a:solidFill>
                  <a:schemeClr val="bg1">
                    <a:lumMod val="95000"/>
                  </a:schemeClr>
                </a:solidFill>
              </a:rPr>
              <a:t>(</a:t>
            </a:r>
            <a:r>
              <a:rPr lang="en-US" dirty="0">
                <a:solidFill>
                  <a:schemeClr val="bg1">
                    <a:lumMod val="95000"/>
                  </a:schemeClr>
                </a:solidFill>
              </a:rPr>
              <a:t>environmental reevaluation) </a:t>
            </a:r>
          </a:p>
          <a:p>
            <a:pPr>
              <a:buClr>
                <a:schemeClr val="bg1">
                  <a:lumMod val="95000"/>
                </a:schemeClr>
              </a:buClr>
            </a:pPr>
            <a:endParaRPr lang="el-GR" dirty="0">
              <a:solidFill>
                <a:schemeClr val="bg1">
                  <a:lumMod val="95000"/>
                </a:schemeClr>
              </a:solidFill>
            </a:endParaRPr>
          </a:p>
          <a:p>
            <a:pPr>
              <a:buClr>
                <a:schemeClr val="bg1">
                  <a:lumMod val="95000"/>
                </a:schemeClr>
              </a:buClr>
            </a:pPr>
            <a:r>
              <a:rPr lang="el-GR" b="1" dirty="0">
                <a:solidFill>
                  <a:schemeClr val="bg1">
                    <a:lumMod val="95000"/>
                  </a:schemeClr>
                </a:solidFill>
              </a:rPr>
              <a:t>Κοινωνική απελευθέρωση </a:t>
            </a:r>
            <a:r>
              <a:rPr lang="el-GR" dirty="0">
                <a:solidFill>
                  <a:schemeClr val="bg1">
                    <a:lumMod val="95000"/>
                  </a:schemeClr>
                </a:solidFill>
              </a:rPr>
              <a:t>(</a:t>
            </a:r>
            <a:r>
              <a:rPr lang="en-US" dirty="0">
                <a:solidFill>
                  <a:schemeClr val="bg1">
                    <a:lumMod val="95000"/>
                  </a:schemeClr>
                </a:solidFill>
              </a:rPr>
              <a:t>social liberation) </a:t>
            </a:r>
            <a:endParaRPr lang="en-US" dirty="0"/>
          </a:p>
          <a:p>
            <a:endParaRPr lang="el-GR" dirty="0"/>
          </a:p>
        </p:txBody>
      </p:sp>
      <p:sp>
        <p:nvSpPr>
          <p:cNvPr id="2" name="Τίτλος 1"/>
          <p:cNvSpPr>
            <a:spLocks noGrp="1"/>
          </p:cNvSpPr>
          <p:nvPr>
            <p:ph type="title"/>
          </p:nvPr>
        </p:nvSpPr>
        <p:spPr>
          <a:xfrm>
            <a:off x="931632" y="584245"/>
            <a:ext cx="7024744" cy="792088"/>
          </a:xfrm>
        </p:spPr>
        <p:txBody>
          <a:bodyPr>
            <a:normAutofit/>
          </a:bodyPr>
          <a:lstStyle/>
          <a:p>
            <a:r>
              <a:rPr lang="el-GR" dirty="0" err="1">
                <a:solidFill>
                  <a:schemeClr val="bg1"/>
                </a:solidFill>
              </a:rPr>
              <a:t>Γνωσιακές</a:t>
            </a:r>
            <a:r>
              <a:rPr lang="el-GR" dirty="0">
                <a:solidFill>
                  <a:schemeClr val="bg1"/>
                </a:solidFill>
              </a:rPr>
              <a:t> Διαδικασίες</a:t>
            </a:r>
          </a:p>
        </p:txBody>
      </p:sp>
      <p:sp>
        <p:nvSpPr>
          <p:cNvPr id="4" name="Rounded Rectangular Callout 3"/>
          <p:cNvSpPr/>
          <p:nvPr/>
        </p:nvSpPr>
        <p:spPr>
          <a:xfrm rot="10800000">
            <a:off x="683564" y="3645024"/>
            <a:ext cx="7416825" cy="2376264"/>
          </a:xfrm>
          <a:prstGeom prst="wedgeRoundRectCallout">
            <a:avLst>
              <a:gd name="adj1" fmla="val 29189"/>
              <a:gd name="adj2" fmla="val 72408"/>
              <a:gd name="adj3" fmla="val 16667"/>
            </a:avLst>
          </a:prstGeom>
          <a:solidFill>
            <a:schemeClr val="bg1">
              <a:lumMod val="95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827584" y="3933056"/>
            <a:ext cx="7128792" cy="1938992"/>
          </a:xfrm>
          <a:prstGeom prst="rect">
            <a:avLst/>
          </a:prstGeom>
          <a:noFill/>
        </p:spPr>
        <p:txBody>
          <a:bodyPr wrap="square" rtlCol="0">
            <a:spAutoFit/>
          </a:bodyPr>
          <a:lstStyle/>
          <a:p>
            <a:pPr algn="just"/>
            <a:r>
              <a:rPr lang="el-GR" sz="2000" i="1" dirty="0"/>
              <a:t>Αφορά στο πώς ή παρουσία ή απουσία μιας </a:t>
            </a:r>
            <a:r>
              <a:rPr lang="el-GR" sz="2000" b="1" i="1" dirty="0"/>
              <a:t>ατομικής συμπεριφοράς </a:t>
            </a:r>
            <a:r>
              <a:rPr lang="el-GR" sz="2000" i="1" dirty="0"/>
              <a:t>επηρεάζει το </a:t>
            </a:r>
            <a:r>
              <a:rPr lang="el-GR" sz="2000" b="1" i="1" dirty="0"/>
              <a:t>κοινωνικό περιβάλλον </a:t>
            </a:r>
            <a:r>
              <a:rPr lang="el-GR" sz="2000" i="1" dirty="0"/>
              <a:t>του ατόμου, όπως το κάπνισμα τους άλλους. </a:t>
            </a:r>
            <a:endParaRPr lang="en-US" sz="2000" i="1" dirty="0"/>
          </a:p>
          <a:p>
            <a:pPr algn="just"/>
            <a:endParaRPr lang="en-US" sz="2000" i="1" dirty="0"/>
          </a:p>
          <a:p>
            <a:pPr algn="just"/>
            <a:r>
              <a:rPr lang="el-GR" sz="2000" i="1" dirty="0"/>
              <a:t>Περιλαμβάνει, επίσης, τη συναίσθηση πώς ένα άτομο μπορεί να λειτουργήσει ως </a:t>
            </a:r>
            <a:r>
              <a:rPr lang="el-GR" sz="2000" b="1" i="1" dirty="0"/>
              <a:t>θετικό ή αρνητικό πρότυπο </a:t>
            </a:r>
            <a:r>
              <a:rPr lang="el-GR" sz="2000" i="1" dirty="0"/>
              <a:t>στους άλλους.</a:t>
            </a:r>
          </a:p>
        </p:txBody>
      </p:sp>
      <p:sp>
        <p:nvSpPr>
          <p:cNvPr id="6" name="Oval 5">
            <a:extLst>
              <a:ext uri="{FF2B5EF4-FFF2-40B4-BE49-F238E27FC236}">
                <a16:creationId xmlns:a16="http://schemas.microsoft.com/office/drawing/2014/main" id="{8655CE3F-7174-4E67-A701-3B20260500F0}"/>
              </a:ext>
            </a:extLst>
          </p:cNvPr>
          <p:cNvSpPr/>
          <p:nvPr/>
        </p:nvSpPr>
        <p:spPr>
          <a:xfrm>
            <a:off x="4355976" y="5085184"/>
            <a:ext cx="4176464" cy="1772816"/>
          </a:xfrm>
          <a:prstGeom prst="ellipse">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dirty="0">
                <a:solidFill>
                  <a:schemeClr val="tx1"/>
                </a:solidFill>
              </a:rPr>
              <a:t>Σε ποια ομάδα πληθυσμού μπορεί να λειτουργήσει αυτή η διαδικασία;</a:t>
            </a:r>
            <a:endParaRPr lang="en-US" sz="2000" dirty="0">
              <a:solidFill>
                <a:schemeClr val="tx1"/>
              </a:solidFill>
            </a:endParaRPr>
          </a:p>
        </p:txBody>
      </p:sp>
    </p:spTree>
    <p:extLst>
      <p:ext uri="{BB962C8B-B14F-4D97-AF65-F5344CB8AC3E}">
        <p14:creationId xmlns:p14="http://schemas.microsoft.com/office/powerpoint/2010/main" val="280726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79512" y="2276871"/>
            <a:ext cx="7488831" cy="3168353"/>
          </a:xfrm>
        </p:spPr>
        <p:txBody>
          <a:bodyPr>
            <a:normAutofit/>
          </a:bodyPr>
          <a:lstStyle/>
          <a:p>
            <a:r>
              <a:rPr lang="el-GR" sz="2000" b="1" dirty="0"/>
              <a:t>Κοινωνική απελευθέρωση </a:t>
            </a:r>
            <a:r>
              <a:rPr lang="el-GR" sz="2000" dirty="0"/>
              <a:t>(</a:t>
            </a:r>
            <a:r>
              <a:rPr lang="en-US" sz="2000" dirty="0"/>
              <a:t>social liberation) </a:t>
            </a:r>
          </a:p>
          <a:p>
            <a:pPr marL="68580" indent="0">
              <a:buNone/>
            </a:pPr>
            <a:endParaRPr lang="el-GR" dirty="0"/>
          </a:p>
          <a:p>
            <a:pPr marL="68580" indent="0">
              <a:buClr>
                <a:schemeClr val="bg1">
                  <a:lumMod val="95000"/>
                </a:schemeClr>
              </a:buClr>
              <a:buNone/>
            </a:pPr>
            <a:endParaRPr lang="en-US" dirty="0"/>
          </a:p>
          <a:p>
            <a:endParaRPr lang="el-GR" dirty="0"/>
          </a:p>
        </p:txBody>
      </p:sp>
      <p:sp>
        <p:nvSpPr>
          <p:cNvPr id="2" name="Τίτλος 1"/>
          <p:cNvSpPr>
            <a:spLocks noGrp="1"/>
          </p:cNvSpPr>
          <p:nvPr>
            <p:ph type="title"/>
          </p:nvPr>
        </p:nvSpPr>
        <p:spPr>
          <a:xfrm>
            <a:off x="1083725" y="449307"/>
            <a:ext cx="7024744" cy="998984"/>
          </a:xfrm>
        </p:spPr>
        <p:txBody>
          <a:bodyPr/>
          <a:lstStyle/>
          <a:p>
            <a:r>
              <a:rPr lang="el-GR" dirty="0" err="1">
                <a:solidFill>
                  <a:schemeClr val="bg1"/>
                </a:solidFill>
              </a:rPr>
              <a:t>Γνωσιακές</a:t>
            </a:r>
            <a:r>
              <a:rPr lang="el-GR" dirty="0">
                <a:solidFill>
                  <a:schemeClr val="bg1"/>
                </a:solidFill>
              </a:rPr>
              <a:t> Διαδικασίες</a:t>
            </a:r>
          </a:p>
        </p:txBody>
      </p:sp>
      <p:sp>
        <p:nvSpPr>
          <p:cNvPr id="4" name="Rounded Rectangular Callout 3"/>
          <p:cNvSpPr/>
          <p:nvPr/>
        </p:nvSpPr>
        <p:spPr>
          <a:xfrm rot="10800000">
            <a:off x="611561" y="3861048"/>
            <a:ext cx="7488830" cy="2736304"/>
          </a:xfrm>
          <a:prstGeom prst="wedgeRoundRectCallout">
            <a:avLst>
              <a:gd name="adj1" fmla="val 28713"/>
              <a:gd name="adj2" fmla="val 90272"/>
              <a:gd name="adj3" fmla="val 16667"/>
            </a:avLst>
          </a:prstGeom>
          <a:solidFill>
            <a:schemeClr val="bg1">
              <a:lumMod val="95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827584" y="4181308"/>
            <a:ext cx="7043485" cy="2246769"/>
          </a:xfrm>
          <a:prstGeom prst="rect">
            <a:avLst/>
          </a:prstGeom>
          <a:noFill/>
        </p:spPr>
        <p:txBody>
          <a:bodyPr wrap="square" rtlCol="0">
            <a:spAutoFit/>
          </a:bodyPr>
          <a:lstStyle/>
          <a:p>
            <a:pPr algn="just"/>
            <a:r>
              <a:rPr lang="el-GR" sz="2000" b="1" dirty="0">
                <a:solidFill>
                  <a:srgbClr val="202124"/>
                </a:solidFill>
                <a:latin typeface="arial" panose="020B0604020202020204" pitchFamily="34" charset="0"/>
              </a:rPr>
              <a:t>Περιβαλλοντικές ευκαιρίες που υπάρχουν και δείχνουν ότι η κοινωνία είναι υποστηρικτική της υγιεινής συμπεριφοράς. </a:t>
            </a:r>
          </a:p>
          <a:p>
            <a:pPr algn="just"/>
            <a:endParaRPr lang="el-GR" sz="2000" b="1" dirty="0">
              <a:solidFill>
                <a:srgbClr val="202124"/>
              </a:solidFill>
              <a:latin typeface="arial" panose="020B0604020202020204" pitchFamily="34" charset="0"/>
            </a:endParaRPr>
          </a:p>
          <a:p>
            <a:pPr algn="just"/>
            <a:r>
              <a:rPr lang="el-GR" sz="2000" dirty="0"/>
              <a:t>Απαιτεί αύξηση σε κοινωνικές εναλλακτικές, ειδικά για άτομα που είναι σχετικά στερημένα ή καταπιεσμένα, ούτως ώστε το άτομο να ξεκινήσει ή να συνεχίσει την αλλαγή.</a:t>
            </a:r>
            <a:endParaRPr lang="en-US" sz="2000" dirty="0"/>
          </a:p>
        </p:txBody>
      </p:sp>
    </p:spTree>
    <p:extLst>
      <p:ext uri="{BB962C8B-B14F-4D97-AF65-F5344CB8AC3E}">
        <p14:creationId xmlns:p14="http://schemas.microsoft.com/office/powerpoint/2010/main" val="3833792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1520" y="2276872"/>
            <a:ext cx="6777317" cy="3508977"/>
          </a:xfrm>
        </p:spPr>
        <p:txBody>
          <a:bodyPr>
            <a:normAutofit fontScale="92500" lnSpcReduction="10000"/>
          </a:bodyPr>
          <a:lstStyle/>
          <a:p>
            <a:r>
              <a:rPr lang="el-GR" b="1" dirty="0" err="1"/>
              <a:t>Αυτοεπαναξιολόγηση</a:t>
            </a:r>
            <a:r>
              <a:rPr lang="el-GR" dirty="0"/>
              <a:t> (</a:t>
            </a:r>
            <a:r>
              <a:rPr lang="en-US" dirty="0"/>
              <a:t>self re-evaluation)</a:t>
            </a:r>
          </a:p>
          <a:p>
            <a:pPr marL="68580" indent="0">
              <a:buNone/>
            </a:pPr>
            <a:endParaRPr lang="el-GR" dirty="0"/>
          </a:p>
          <a:p>
            <a:pPr>
              <a:buClr>
                <a:schemeClr val="bg1">
                  <a:lumMod val="95000"/>
                </a:schemeClr>
              </a:buClr>
            </a:pPr>
            <a:endParaRPr lang="el-GR" dirty="0">
              <a:solidFill>
                <a:schemeClr val="bg1">
                  <a:lumMod val="95000"/>
                </a:schemeClr>
              </a:solidFill>
            </a:endParaRPr>
          </a:p>
          <a:p>
            <a:pPr>
              <a:buClr>
                <a:schemeClr val="bg1">
                  <a:lumMod val="95000"/>
                </a:schemeClr>
              </a:buClr>
            </a:pPr>
            <a:r>
              <a:rPr lang="el-GR" b="1" dirty="0">
                <a:solidFill>
                  <a:schemeClr val="bg1">
                    <a:lumMod val="95000"/>
                  </a:schemeClr>
                </a:solidFill>
              </a:rPr>
              <a:t>Περιβαλλοντική επαναξιολόγηση </a:t>
            </a:r>
            <a:r>
              <a:rPr lang="el-GR" dirty="0">
                <a:solidFill>
                  <a:schemeClr val="bg1">
                    <a:lumMod val="95000"/>
                  </a:schemeClr>
                </a:solidFill>
              </a:rPr>
              <a:t>(</a:t>
            </a:r>
            <a:r>
              <a:rPr lang="en-US" dirty="0">
                <a:solidFill>
                  <a:schemeClr val="bg1">
                    <a:lumMod val="95000"/>
                  </a:schemeClr>
                </a:solidFill>
              </a:rPr>
              <a:t>environmental reevaluation) </a:t>
            </a:r>
          </a:p>
          <a:p>
            <a:pPr>
              <a:buClr>
                <a:schemeClr val="bg1">
                  <a:lumMod val="95000"/>
                </a:schemeClr>
              </a:buClr>
            </a:pPr>
            <a:endParaRPr lang="el-GR" dirty="0">
              <a:solidFill>
                <a:schemeClr val="bg1">
                  <a:lumMod val="95000"/>
                </a:schemeClr>
              </a:solidFill>
            </a:endParaRPr>
          </a:p>
          <a:p>
            <a:pPr>
              <a:buClr>
                <a:schemeClr val="bg1">
                  <a:lumMod val="95000"/>
                </a:schemeClr>
              </a:buClr>
            </a:pPr>
            <a:r>
              <a:rPr lang="el-GR" b="1" dirty="0">
                <a:solidFill>
                  <a:schemeClr val="bg1">
                    <a:lumMod val="95000"/>
                  </a:schemeClr>
                </a:solidFill>
              </a:rPr>
              <a:t>Κοινωνική απελευθέρωση </a:t>
            </a:r>
            <a:r>
              <a:rPr lang="el-GR" dirty="0">
                <a:solidFill>
                  <a:schemeClr val="bg1">
                    <a:lumMod val="95000"/>
                  </a:schemeClr>
                </a:solidFill>
              </a:rPr>
              <a:t>(</a:t>
            </a:r>
            <a:r>
              <a:rPr lang="en-US" dirty="0">
                <a:solidFill>
                  <a:schemeClr val="bg1">
                    <a:lumMod val="95000"/>
                  </a:schemeClr>
                </a:solidFill>
              </a:rPr>
              <a:t>social liberation) </a:t>
            </a:r>
          </a:p>
          <a:p>
            <a:pPr>
              <a:buClr>
                <a:schemeClr val="bg1">
                  <a:lumMod val="95000"/>
                </a:schemeClr>
              </a:buClr>
            </a:pPr>
            <a:endParaRPr lang="el-GR" dirty="0">
              <a:solidFill>
                <a:schemeClr val="bg1">
                  <a:lumMod val="95000"/>
                </a:schemeClr>
              </a:solidFill>
            </a:endParaRPr>
          </a:p>
          <a:p>
            <a:pPr>
              <a:buClr>
                <a:schemeClr val="bg1">
                  <a:lumMod val="95000"/>
                </a:schemeClr>
              </a:buClr>
            </a:pPr>
            <a:r>
              <a:rPr lang="el-GR" b="1" dirty="0" err="1">
                <a:solidFill>
                  <a:schemeClr val="bg1">
                    <a:lumMod val="95000"/>
                  </a:schemeClr>
                </a:solidFill>
              </a:rPr>
              <a:t>Αυτοεπαναξιολόγηση</a:t>
            </a:r>
            <a:r>
              <a:rPr lang="el-GR" dirty="0">
                <a:solidFill>
                  <a:schemeClr val="bg1">
                    <a:lumMod val="95000"/>
                  </a:schemeClr>
                </a:solidFill>
              </a:rPr>
              <a:t> (</a:t>
            </a:r>
            <a:r>
              <a:rPr lang="en-US" dirty="0">
                <a:solidFill>
                  <a:schemeClr val="bg1">
                    <a:lumMod val="95000"/>
                  </a:schemeClr>
                </a:solidFill>
              </a:rPr>
              <a:t>self re-evaluation)</a:t>
            </a:r>
          </a:p>
          <a:p>
            <a:endParaRPr lang="en-US" dirty="0"/>
          </a:p>
          <a:p>
            <a:endParaRPr lang="el-GR" dirty="0"/>
          </a:p>
        </p:txBody>
      </p:sp>
      <p:sp>
        <p:nvSpPr>
          <p:cNvPr id="2" name="Τίτλος 1"/>
          <p:cNvSpPr>
            <a:spLocks noGrp="1"/>
          </p:cNvSpPr>
          <p:nvPr>
            <p:ph type="title"/>
          </p:nvPr>
        </p:nvSpPr>
        <p:spPr>
          <a:xfrm>
            <a:off x="821858" y="570657"/>
            <a:ext cx="7024744" cy="854968"/>
          </a:xfrm>
        </p:spPr>
        <p:txBody>
          <a:bodyPr/>
          <a:lstStyle/>
          <a:p>
            <a:r>
              <a:rPr lang="el-GR" dirty="0" err="1">
                <a:solidFill>
                  <a:schemeClr val="bg1"/>
                </a:solidFill>
              </a:rPr>
              <a:t>Γνωσιακές</a:t>
            </a:r>
            <a:r>
              <a:rPr lang="el-GR" dirty="0">
                <a:solidFill>
                  <a:schemeClr val="bg1"/>
                </a:solidFill>
              </a:rPr>
              <a:t> Διαδικασίες</a:t>
            </a:r>
          </a:p>
        </p:txBody>
      </p:sp>
      <p:sp>
        <p:nvSpPr>
          <p:cNvPr id="4" name="Rounded Rectangular Callout 3"/>
          <p:cNvSpPr/>
          <p:nvPr/>
        </p:nvSpPr>
        <p:spPr>
          <a:xfrm rot="10800000">
            <a:off x="395536" y="3356992"/>
            <a:ext cx="8423998" cy="3168352"/>
          </a:xfrm>
          <a:prstGeom prst="wedgeRoundRectCallout">
            <a:avLst>
              <a:gd name="adj1" fmla="val 28180"/>
              <a:gd name="adj2" fmla="val 68927"/>
              <a:gd name="adj3" fmla="val 16667"/>
            </a:avLst>
          </a:prstGeom>
          <a:solidFill>
            <a:schemeClr val="bg1">
              <a:lumMod val="95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697826" y="3501008"/>
            <a:ext cx="7762606" cy="3016210"/>
          </a:xfrm>
          <a:prstGeom prst="rect">
            <a:avLst/>
          </a:prstGeom>
          <a:noFill/>
        </p:spPr>
        <p:txBody>
          <a:bodyPr wrap="square" rtlCol="0">
            <a:spAutoFit/>
          </a:bodyPr>
          <a:lstStyle/>
          <a:p>
            <a:r>
              <a:rPr lang="el-GR" sz="1900" b="1" dirty="0"/>
              <a:t>Αφορά σε αξιολόγηση των πλεονεκτημάτων &amp; των μειονεκτημάτων που σχετίζονται με την αλλαγή συμπεριφοράς. </a:t>
            </a:r>
          </a:p>
          <a:p>
            <a:endParaRPr lang="el-GR" sz="1900" dirty="0"/>
          </a:p>
          <a:p>
            <a:r>
              <a:rPr lang="el-GR" sz="1900" u="sng" dirty="0"/>
              <a:t>Το άτομο </a:t>
            </a:r>
            <a:r>
              <a:rPr lang="el-GR" sz="1900" u="sng" dirty="0" err="1"/>
              <a:t>αυτο</a:t>
            </a:r>
            <a:r>
              <a:rPr lang="el-GR" sz="1900" u="sng" dirty="0"/>
              <a:t>-αξιολογείται με και χωρίς την προβληματική συμπεριφορά και κατανοεί τις θετικές αλλαγές για τη ζωή του</a:t>
            </a:r>
            <a:r>
              <a:rPr lang="el-GR" sz="1900" dirty="0"/>
              <a:t>. </a:t>
            </a:r>
          </a:p>
          <a:p>
            <a:endParaRPr lang="el-GR" sz="1900" dirty="0"/>
          </a:p>
          <a:p>
            <a:r>
              <a:rPr lang="el-GR" sz="1900" dirty="0"/>
              <a:t>Παραδείγματα ερωτήσεων που χρησιμοποιούνται:</a:t>
            </a:r>
          </a:p>
          <a:p>
            <a:pPr marL="285750" indent="-285750">
              <a:buFont typeface="Arial" panose="020B0604020202020204" pitchFamily="34" charset="0"/>
              <a:buChar char="•"/>
            </a:pPr>
            <a:r>
              <a:rPr lang="el-GR" sz="1900" dirty="0"/>
              <a:t>«Πώς θα έβλεπες τον εαυτό σου αν έχανες λίγο βάρος;»</a:t>
            </a:r>
          </a:p>
          <a:p>
            <a:pPr marL="285750" indent="-285750">
              <a:buFont typeface="Arial" panose="020B0604020202020204" pitchFamily="34" charset="0"/>
              <a:buChar char="•"/>
            </a:pPr>
            <a:r>
              <a:rPr lang="el-GR" sz="1900" dirty="0"/>
              <a:t>«Ποια πλεονεκτήματα &amp; ποια μειονεκτήματα θα είχες, αν προσπαθούσες να αυξήσεις τα λαχανικά που τρως;». </a:t>
            </a:r>
          </a:p>
        </p:txBody>
      </p:sp>
    </p:spTree>
    <p:extLst>
      <p:ext uri="{BB962C8B-B14F-4D97-AF65-F5344CB8AC3E}">
        <p14:creationId xmlns:p14="http://schemas.microsoft.com/office/powerpoint/2010/main" val="4205628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95936" y="6577607"/>
            <a:ext cx="5076056" cy="307777"/>
          </a:xfrm>
          <a:prstGeom prst="rect">
            <a:avLst/>
          </a:prstGeom>
          <a:noFill/>
        </p:spPr>
        <p:txBody>
          <a:bodyPr wrap="square" rtlCol="0">
            <a:spAutoFit/>
          </a:bodyPr>
          <a:lstStyle/>
          <a:p>
            <a:pPr algn="r"/>
            <a:r>
              <a:rPr lang="en-US" sz="1400" i="1" dirty="0"/>
              <a:t>Greene et al. JADA 1999;99(6):673</a:t>
            </a:r>
            <a:endParaRPr lang="el-GR" sz="1400" i="1"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995987959"/>
              </p:ext>
            </p:extLst>
          </p:nvPr>
        </p:nvGraphicFramePr>
        <p:xfrm>
          <a:off x="179512" y="1628800"/>
          <a:ext cx="8784976" cy="4824536"/>
        </p:xfrm>
        <a:graphic>
          <a:graphicData uri="http://schemas.openxmlformats.org/drawingml/2006/table">
            <a:tbl>
              <a:tblPr firstRow="1" bandRow="1">
                <a:tableStyleId>{1FECB4D8-DB02-4DC6-A0A2-4F2EBAE1DC90}</a:tableStyleId>
              </a:tblPr>
              <a:tblGrid>
                <a:gridCol w="3744416">
                  <a:extLst>
                    <a:ext uri="{9D8B030D-6E8A-4147-A177-3AD203B41FA5}">
                      <a16:colId xmlns:a16="http://schemas.microsoft.com/office/drawing/2014/main" val="20000"/>
                    </a:ext>
                  </a:extLst>
                </a:gridCol>
                <a:gridCol w="5040560">
                  <a:extLst>
                    <a:ext uri="{9D8B030D-6E8A-4147-A177-3AD203B41FA5}">
                      <a16:colId xmlns:a16="http://schemas.microsoft.com/office/drawing/2014/main" val="20001"/>
                    </a:ext>
                  </a:extLst>
                </a:gridCol>
              </a:tblGrid>
              <a:tr h="426382">
                <a:tc>
                  <a:txBody>
                    <a:bodyPr/>
                    <a:lstStyle/>
                    <a:p>
                      <a:r>
                        <a:rPr lang="el-GR" sz="1700" dirty="0" err="1"/>
                        <a:t>Διαδικαδία</a:t>
                      </a:r>
                      <a:endParaRPr lang="el-GR" sz="1700" dirty="0"/>
                    </a:p>
                  </a:txBody>
                  <a:tcPr/>
                </a:tc>
                <a:tc>
                  <a:txBody>
                    <a:bodyPr/>
                    <a:lstStyle/>
                    <a:p>
                      <a:r>
                        <a:rPr lang="el-GR" sz="1700" dirty="0"/>
                        <a:t>Επεξήγηση</a:t>
                      </a:r>
                    </a:p>
                  </a:txBody>
                  <a:tcPr/>
                </a:tc>
                <a:extLst>
                  <a:ext uri="{0D108BD9-81ED-4DB2-BD59-A6C34878D82A}">
                    <a16:rowId xmlns:a16="http://schemas.microsoft.com/office/drawing/2014/main" val="10000"/>
                  </a:ext>
                </a:extLst>
              </a:tr>
              <a:tr h="7009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700" b="1" dirty="0"/>
                        <a:t>Αφύπνιση συναίσθησης </a:t>
                      </a:r>
                    </a:p>
                    <a:p>
                      <a:pPr marL="0" marR="0" indent="0" algn="l" defTabSz="914400" rtl="0" eaLnBrk="1" fontAlgn="auto" latinLnBrk="0" hangingPunct="1">
                        <a:lnSpc>
                          <a:spcPct val="100000"/>
                        </a:lnSpc>
                        <a:spcBef>
                          <a:spcPts val="0"/>
                        </a:spcBef>
                        <a:spcAft>
                          <a:spcPts val="0"/>
                        </a:spcAft>
                        <a:buClrTx/>
                        <a:buSzTx/>
                        <a:buFontTx/>
                        <a:buNone/>
                        <a:tabLst/>
                        <a:defRPr/>
                      </a:pPr>
                      <a:r>
                        <a:rPr lang="el-GR" sz="1700" dirty="0"/>
                        <a:t>(</a:t>
                      </a:r>
                      <a:r>
                        <a:rPr lang="en-US" sz="1700" dirty="0"/>
                        <a:t>consciousness raising)</a:t>
                      </a:r>
                      <a:endParaRPr lang="el-GR" sz="1700" dirty="0"/>
                    </a:p>
                  </a:txBody>
                  <a:tcPr/>
                </a:tc>
                <a:tc>
                  <a:txBody>
                    <a:bodyPr/>
                    <a:lstStyle/>
                    <a:p>
                      <a:r>
                        <a:rPr lang="el-GR" sz="1700" dirty="0"/>
                        <a:t>Έγερση</a:t>
                      </a:r>
                      <a:r>
                        <a:rPr lang="el-GR" sz="1700" baseline="0" dirty="0"/>
                        <a:t> συναίσθησης σχετικά με την ανθυγιεινή διατροφική συμπεριφορά</a:t>
                      </a:r>
                      <a:r>
                        <a:rPr lang="en-US" sz="1700" baseline="0" dirty="0"/>
                        <a:t>.</a:t>
                      </a:r>
                      <a:endParaRPr lang="el-GR" sz="1700" dirty="0"/>
                    </a:p>
                  </a:txBody>
                  <a:tcPr/>
                </a:tc>
                <a:extLst>
                  <a:ext uri="{0D108BD9-81ED-4DB2-BD59-A6C34878D82A}">
                    <a16:rowId xmlns:a16="http://schemas.microsoft.com/office/drawing/2014/main" val="10001"/>
                  </a:ext>
                </a:extLst>
              </a:tr>
              <a:tr h="9987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700" b="1" dirty="0"/>
                        <a:t>Δραματική ανακούφιση ή Συναισθηματική εξέγερση </a:t>
                      </a:r>
                      <a:r>
                        <a:rPr lang="el-GR" sz="1700" dirty="0"/>
                        <a:t>(</a:t>
                      </a:r>
                      <a:r>
                        <a:rPr lang="el-GR" sz="1700" dirty="0" err="1"/>
                        <a:t>dramatic</a:t>
                      </a:r>
                      <a:r>
                        <a:rPr lang="el-GR" sz="1700" dirty="0"/>
                        <a:t> </a:t>
                      </a:r>
                      <a:r>
                        <a:rPr lang="el-GR" sz="1700" dirty="0" err="1"/>
                        <a:t>relief</a:t>
                      </a:r>
                      <a:r>
                        <a:rPr lang="el-GR" sz="1700" dirty="0"/>
                        <a:t> </a:t>
                      </a:r>
                      <a:r>
                        <a:rPr lang="el-GR" sz="1700" dirty="0" err="1"/>
                        <a:t>or</a:t>
                      </a:r>
                      <a:r>
                        <a:rPr lang="el-GR" sz="1700" dirty="0"/>
                        <a:t> </a:t>
                      </a:r>
                      <a:r>
                        <a:rPr lang="el-GR" sz="1700" dirty="0" err="1"/>
                        <a:t>emotional</a:t>
                      </a:r>
                      <a:r>
                        <a:rPr lang="el-GR" sz="1700" dirty="0"/>
                        <a:t> </a:t>
                      </a:r>
                      <a:r>
                        <a:rPr lang="el-GR" sz="1700" dirty="0" err="1"/>
                        <a:t>arousal</a:t>
                      </a:r>
                      <a:r>
                        <a:rPr lang="el-GR" sz="1700" dirty="0"/>
                        <a:t>) </a:t>
                      </a:r>
                    </a:p>
                  </a:txBody>
                  <a:tcPr/>
                </a:tc>
                <a:tc>
                  <a:txBody>
                    <a:bodyPr/>
                    <a:lstStyle/>
                    <a:p>
                      <a:r>
                        <a:rPr lang="el-GR" sz="1700" dirty="0"/>
                        <a:t>Χρήση συναισθημάτων</a:t>
                      </a:r>
                      <a:r>
                        <a:rPr lang="el-GR" sz="1700" baseline="0" dirty="0"/>
                        <a:t> προς κινητοποίηση για βελτίωση διατροφικής συμπεριφοράς.</a:t>
                      </a:r>
                      <a:endParaRPr lang="el-GR" sz="1700" dirty="0"/>
                    </a:p>
                  </a:txBody>
                  <a:tcPr/>
                </a:tc>
                <a:extLst>
                  <a:ext uri="{0D108BD9-81ED-4DB2-BD59-A6C34878D82A}">
                    <a16:rowId xmlns:a16="http://schemas.microsoft.com/office/drawing/2014/main" val="10002"/>
                  </a:ext>
                </a:extLst>
              </a:tr>
              <a:tr h="7009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700" b="1" dirty="0"/>
                        <a:t>Περιβαλλοντική επαναξιολόγηση </a:t>
                      </a:r>
                      <a:r>
                        <a:rPr lang="el-GR" sz="1700" dirty="0"/>
                        <a:t>(</a:t>
                      </a:r>
                      <a:r>
                        <a:rPr lang="en-US" sz="1700" dirty="0"/>
                        <a:t>environmental reevaluation) </a:t>
                      </a:r>
                    </a:p>
                  </a:txBody>
                  <a:tcPr/>
                </a:tc>
                <a:tc>
                  <a:txBody>
                    <a:bodyPr/>
                    <a:lstStyle/>
                    <a:p>
                      <a:r>
                        <a:rPr lang="el-GR" sz="1700" dirty="0"/>
                        <a:t>Αξιολόγηση της επίδρασης της διατροφικής συμπεριφοράς του</a:t>
                      </a:r>
                      <a:r>
                        <a:rPr lang="el-GR" sz="1700" baseline="0" dirty="0"/>
                        <a:t> ατόμου στους άλλους.</a:t>
                      </a:r>
                      <a:endParaRPr lang="el-GR" sz="1700" dirty="0"/>
                    </a:p>
                  </a:txBody>
                  <a:tcPr/>
                </a:tc>
                <a:extLst>
                  <a:ext uri="{0D108BD9-81ED-4DB2-BD59-A6C34878D82A}">
                    <a16:rowId xmlns:a16="http://schemas.microsoft.com/office/drawing/2014/main" val="10003"/>
                  </a:ext>
                </a:extLst>
              </a:tr>
              <a:tr h="9987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700" b="1" dirty="0"/>
                        <a:t>Κοινωνική απελευθέρωση </a:t>
                      </a:r>
                    </a:p>
                    <a:p>
                      <a:pPr marL="0" marR="0" indent="0" algn="l" defTabSz="914400" rtl="0" eaLnBrk="1" fontAlgn="auto" latinLnBrk="0" hangingPunct="1">
                        <a:lnSpc>
                          <a:spcPct val="100000"/>
                        </a:lnSpc>
                        <a:spcBef>
                          <a:spcPts val="0"/>
                        </a:spcBef>
                        <a:spcAft>
                          <a:spcPts val="0"/>
                        </a:spcAft>
                        <a:buClrTx/>
                        <a:buSzTx/>
                        <a:buFontTx/>
                        <a:buNone/>
                        <a:tabLst/>
                        <a:defRPr/>
                      </a:pPr>
                      <a:r>
                        <a:rPr lang="el-GR" sz="1700" dirty="0"/>
                        <a:t>(</a:t>
                      </a:r>
                      <a:r>
                        <a:rPr lang="en-US" sz="1700" dirty="0"/>
                        <a:t>social liberation) </a:t>
                      </a:r>
                    </a:p>
                  </a:txBody>
                  <a:tcPr/>
                </a:tc>
                <a:tc>
                  <a:txBody>
                    <a:bodyPr/>
                    <a:lstStyle/>
                    <a:p>
                      <a:r>
                        <a:rPr lang="el-GR" sz="1700" dirty="0"/>
                        <a:t>Απόκτηση συναίσθησης των αλλαγών του</a:t>
                      </a:r>
                      <a:r>
                        <a:rPr lang="el-GR" sz="1700" baseline="0" dirty="0"/>
                        <a:t> περιβάλλοντος που επηρεάζουν τη διατροφική συμπεριφορά.</a:t>
                      </a:r>
                      <a:endParaRPr lang="el-GR" sz="1700" dirty="0"/>
                    </a:p>
                  </a:txBody>
                  <a:tcPr/>
                </a:tc>
                <a:extLst>
                  <a:ext uri="{0D108BD9-81ED-4DB2-BD59-A6C34878D82A}">
                    <a16:rowId xmlns:a16="http://schemas.microsoft.com/office/drawing/2014/main" val="10004"/>
                  </a:ext>
                </a:extLst>
              </a:tr>
              <a:tr h="9987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700" b="1" dirty="0"/>
                        <a:t>Αυτό-επαναξιολόγηση</a:t>
                      </a:r>
                      <a:r>
                        <a:rPr lang="el-GR" sz="1700"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el-GR" sz="1700" dirty="0"/>
                        <a:t>(</a:t>
                      </a:r>
                      <a:r>
                        <a:rPr lang="en-US" sz="1700" dirty="0"/>
                        <a:t>self re-evaluation)</a:t>
                      </a:r>
                    </a:p>
                  </a:txBody>
                  <a:tcPr/>
                </a:tc>
                <a:tc>
                  <a:txBody>
                    <a:bodyPr/>
                    <a:lstStyle/>
                    <a:p>
                      <a:r>
                        <a:rPr lang="el-GR" sz="1700" dirty="0"/>
                        <a:t>Επαναξιολόγηση σκέψεω</a:t>
                      </a:r>
                      <a:r>
                        <a:rPr lang="el-GR" sz="1700" baseline="0" dirty="0"/>
                        <a:t>ν, συναισθημάτων, &amp;/ ή γνώσεων σχετικά με μια ανθυγιεινή συμπεριφορά αναφορικά με τον εαυτό.</a:t>
                      </a:r>
                      <a:endParaRPr lang="el-GR" sz="1700" dirty="0"/>
                    </a:p>
                  </a:txBody>
                  <a:tcPr/>
                </a:tc>
                <a:extLst>
                  <a:ext uri="{0D108BD9-81ED-4DB2-BD59-A6C34878D82A}">
                    <a16:rowId xmlns:a16="http://schemas.microsoft.com/office/drawing/2014/main" val="10005"/>
                  </a:ext>
                </a:extLst>
              </a:tr>
            </a:tbl>
          </a:graphicData>
        </a:graphic>
      </p:graphicFrame>
      <p:sp>
        <p:nvSpPr>
          <p:cNvPr id="2" name="Τίτλος 1"/>
          <p:cNvSpPr>
            <a:spLocks noGrp="1"/>
          </p:cNvSpPr>
          <p:nvPr>
            <p:ph type="title"/>
          </p:nvPr>
        </p:nvSpPr>
        <p:spPr>
          <a:xfrm>
            <a:off x="473858" y="361529"/>
            <a:ext cx="8196284" cy="1143000"/>
          </a:xfrm>
        </p:spPr>
        <p:txBody>
          <a:bodyPr>
            <a:normAutofit/>
          </a:bodyPr>
          <a:lstStyle/>
          <a:p>
            <a:r>
              <a:rPr lang="el-GR" sz="2800" b="1" dirty="0">
                <a:solidFill>
                  <a:schemeClr val="bg1"/>
                </a:solidFill>
                <a:latin typeface="Times New Roman" panose="02020603050405020304" pitchFamily="18" charset="0"/>
                <a:cs typeface="Times New Roman" panose="02020603050405020304" pitchFamily="18" charset="0"/>
              </a:rPr>
              <a:t>Βιωματικές διαδικασίες </a:t>
            </a:r>
            <a:br>
              <a:rPr lang="el-GR" sz="2800" b="1" dirty="0">
                <a:solidFill>
                  <a:schemeClr val="bg1"/>
                </a:solidFill>
                <a:latin typeface="Times New Roman" panose="02020603050405020304" pitchFamily="18" charset="0"/>
                <a:cs typeface="Times New Roman" panose="02020603050405020304" pitchFamily="18" charset="0"/>
              </a:rPr>
            </a:br>
            <a:r>
              <a:rPr lang="el-GR" sz="2800" b="1" dirty="0">
                <a:solidFill>
                  <a:schemeClr val="bg1"/>
                </a:solidFill>
                <a:latin typeface="Times New Roman" panose="02020603050405020304" pitchFamily="18" charset="0"/>
                <a:cs typeface="Times New Roman" panose="02020603050405020304" pitchFamily="18" charset="0"/>
              </a:rPr>
              <a:t>αλλαγής διατροφικής συμπεριφοράς</a:t>
            </a:r>
          </a:p>
        </p:txBody>
      </p:sp>
    </p:spTree>
    <p:extLst>
      <p:ext uri="{BB962C8B-B14F-4D97-AF65-F5344CB8AC3E}">
        <p14:creationId xmlns:p14="http://schemas.microsoft.com/office/powerpoint/2010/main" val="504511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9647" y="2204864"/>
            <a:ext cx="7931224" cy="4369672"/>
          </a:xfrm>
        </p:spPr>
        <p:txBody>
          <a:bodyPr>
            <a:normAutofit fontScale="92500" lnSpcReduction="20000"/>
          </a:bodyPr>
          <a:lstStyle/>
          <a:p>
            <a:endParaRPr lang="el-GR" dirty="0"/>
          </a:p>
          <a:p>
            <a:r>
              <a:rPr lang="el-GR" b="1" dirty="0"/>
              <a:t>Βοηθητικές σχέσεις </a:t>
            </a:r>
            <a:r>
              <a:rPr lang="el-GR" dirty="0"/>
              <a:t>(</a:t>
            </a:r>
            <a:r>
              <a:rPr lang="en-US" dirty="0"/>
              <a:t>helping relationships)</a:t>
            </a:r>
          </a:p>
          <a:p>
            <a:endParaRPr lang="el-GR" dirty="0"/>
          </a:p>
          <a:p>
            <a:r>
              <a:rPr lang="el-GR" b="1" dirty="0"/>
              <a:t>Αντιστάθμιση </a:t>
            </a:r>
            <a:r>
              <a:rPr lang="el-GR" dirty="0"/>
              <a:t>(</a:t>
            </a:r>
            <a:r>
              <a:rPr lang="en-US" dirty="0"/>
              <a:t>counter-conditioning or countering)</a:t>
            </a:r>
          </a:p>
          <a:p>
            <a:endParaRPr lang="el-GR" dirty="0"/>
          </a:p>
          <a:p>
            <a:r>
              <a:rPr lang="el-GR" b="1" dirty="0"/>
              <a:t>Διαχείριση ενίσχυσης ή επιβράβευση </a:t>
            </a:r>
            <a:r>
              <a:rPr lang="el-GR" dirty="0"/>
              <a:t>(</a:t>
            </a:r>
            <a:r>
              <a:rPr lang="en-US" dirty="0"/>
              <a:t>reinforcement management or reward)</a:t>
            </a:r>
          </a:p>
          <a:p>
            <a:endParaRPr lang="el-GR" dirty="0"/>
          </a:p>
          <a:p>
            <a:r>
              <a:rPr lang="el-GR" b="1" dirty="0"/>
              <a:t>Περιβαλλοντικός έλεγχος ή έλεγχος ερεθισμάτων </a:t>
            </a:r>
            <a:r>
              <a:rPr lang="el-GR" dirty="0"/>
              <a:t>(</a:t>
            </a:r>
            <a:r>
              <a:rPr lang="en-US" dirty="0"/>
              <a:t>environmental control or stimulus control)</a:t>
            </a:r>
          </a:p>
          <a:p>
            <a:endParaRPr lang="el-GR" dirty="0"/>
          </a:p>
          <a:p>
            <a:r>
              <a:rPr lang="el-GR" b="1" dirty="0" err="1"/>
              <a:t>Αυτοαπελευθέρωση</a:t>
            </a:r>
            <a:r>
              <a:rPr lang="el-GR" b="1" dirty="0"/>
              <a:t> ή Δέσμευση ή Υπόσχεση </a:t>
            </a:r>
            <a:r>
              <a:rPr lang="el-GR" dirty="0"/>
              <a:t>(</a:t>
            </a:r>
            <a:r>
              <a:rPr lang="el-GR" dirty="0" err="1"/>
              <a:t>self</a:t>
            </a:r>
            <a:r>
              <a:rPr lang="el-GR" dirty="0"/>
              <a:t>-</a:t>
            </a:r>
            <a:r>
              <a:rPr lang="el-GR" dirty="0" err="1"/>
              <a:t>liberation</a:t>
            </a:r>
            <a:r>
              <a:rPr lang="el-GR" dirty="0"/>
              <a:t> </a:t>
            </a:r>
            <a:r>
              <a:rPr lang="el-GR" dirty="0" err="1"/>
              <a:t>or</a:t>
            </a:r>
            <a:r>
              <a:rPr lang="el-GR" dirty="0"/>
              <a:t> </a:t>
            </a:r>
            <a:r>
              <a:rPr lang="el-GR" dirty="0" err="1"/>
              <a:t>commitment</a:t>
            </a:r>
            <a:r>
              <a:rPr lang="el-GR" dirty="0"/>
              <a:t>)</a:t>
            </a:r>
          </a:p>
        </p:txBody>
      </p:sp>
      <p:sp>
        <p:nvSpPr>
          <p:cNvPr id="2" name="Title 1"/>
          <p:cNvSpPr>
            <a:spLocks noGrp="1"/>
          </p:cNvSpPr>
          <p:nvPr>
            <p:ph type="title"/>
          </p:nvPr>
        </p:nvSpPr>
        <p:spPr>
          <a:xfrm>
            <a:off x="683568" y="489992"/>
            <a:ext cx="8003232" cy="1066800"/>
          </a:xfrm>
        </p:spPr>
        <p:txBody>
          <a:bodyPr/>
          <a:lstStyle/>
          <a:p>
            <a:r>
              <a:rPr lang="el-GR" dirty="0" err="1">
                <a:solidFill>
                  <a:schemeClr val="bg1"/>
                </a:solidFill>
              </a:rPr>
              <a:t>Συμπεριφορικές</a:t>
            </a:r>
            <a:r>
              <a:rPr lang="el-GR" dirty="0">
                <a:solidFill>
                  <a:schemeClr val="bg1"/>
                </a:solidFill>
              </a:rPr>
              <a:t> διαδικασίες</a:t>
            </a:r>
          </a:p>
        </p:txBody>
      </p:sp>
    </p:spTree>
    <p:extLst>
      <p:ext uri="{BB962C8B-B14F-4D97-AF65-F5344CB8AC3E}">
        <p14:creationId xmlns:p14="http://schemas.microsoft.com/office/powerpoint/2010/main" val="3173246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844824"/>
            <a:ext cx="7931224" cy="4369672"/>
          </a:xfrm>
        </p:spPr>
        <p:txBody>
          <a:bodyPr>
            <a:normAutofit/>
          </a:bodyPr>
          <a:lstStyle/>
          <a:p>
            <a:r>
              <a:rPr lang="el-GR" b="1" dirty="0"/>
              <a:t>Βοηθητικές σχέσεις </a:t>
            </a:r>
          </a:p>
          <a:p>
            <a:pPr marL="0" indent="0">
              <a:buNone/>
              <a:tabLst>
                <a:tab pos="285750" algn="l"/>
              </a:tabLst>
            </a:pPr>
            <a:r>
              <a:rPr lang="el-GR" b="1" dirty="0"/>
              <a:t>	</a:t>
            </a:r>
            <a:r>
              <a:rPr lang="el-GR" dirty="0"/>
              <a:t>(</a:t>
            </a:r>
            <a:r>
              <a:rPr lang="en-US" dirty="0"/>
              <a:t>helping relationships)</a:t>
            </a:r>
          </a:p>
          <a:p>
            <a:pPr marL="68580" indent="0">
              <a:buNone/>
            </a:pPr>
            <a:endParaRPr lang="el-GR" dirty="0"/>
          </a:p>
        </p:txBody>
      </p:sp>
      <p:sp>
        <p:nvSpPr>
          <p:cNvPr id="2" name="Title 1"/>
          <p:cNvSpPr>
            <a:spLocks noGrp="1"/>
          </p:cNvSpPr>
          <p:nvPr>
            <p:ph type="title"/>
          </p:nvPr>
        </p:nvSpPr>
        <p:spPr>
          <a:xfrm>
            <a:off x="503548" y="489285"/>
            <a:ext cx="8003232" cy="1066800"/>
          </a:xfrm>
        </p:spPr>
        <p:txBody>
          <a:bodyPr/>
          <a:lstStyle/>
          <a:p>
            <a:r>
              <a:rPr lang="el-GR" dirty="0" err="1">
                <a:solidFill>
                  <a:schemeClr val="bg1"/>
                </a:solidFill>
              </a:rPr>
              <a:t>Συμπεριφορικές</a:t>
            </a:r>
            <a:r>
              <a:rPr lang="el-GR" dirty="0">
                <a:solidFill>
                  <a:schemeClr val="bg1"/>
                </a:solidFill>
              </a:rPr>
              <a:t> διαδικασίες</a:t>
            </a:r>
          </a:p>
        </p:txBody>
      </p:sp>
      <p:sp>
        <p:nvSpPr>
          <p:cNvPr id="4" name="Rounded Rectangular Callout 3"/>
          <p:cNvSpPr/>
          <p:nvPr/>
        </p:nvSpPr>
        <p:spPr>
          <a:xfrm rot="10800000">
            <a:off x="539552" y="3140968"/>
            <a:ext cx="8208912" cy="3433570"/>
          </a:xfrm>
          <a:prstGeom prst="wedgeRoundRectCallout">
            <a:avLst>
              <a:gd name="adj1" fmla="val 29183"/>
              <a:gd name="adj2" fmla="val 60358"/>
              <a:gd name="adj3" fmla="val 16667"/>
            </a:avLst>
          </a:prstGeom>
          <a:solidFill>
            <a:schemeClr val="bg1">
              <a:lumMod val="95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719572" y="3275109"/>
            <a:ext cx="7787208" cy="3231654"/>
          </a:xfrm>
          <a:prstGeom prst="rect">
            <a:avLst/>
          </a:prstGeom>
          <a:noFill/>
        </p:spPr>
        <p:txBody>
          <a:bodyPr wrap="square" rtlCol="0">
            <a:spAutoFit/>
          </a:bodyPr>
          <a:lstStyle/>
          <a:p>
            <a:pPr algn="just"/>
            <a:r>
              <a:rPr lang="el-GR" sz="1700" b="1" dirty="0"/>
              <a:t>Εμπιστοσύνη &amp; αναζήτηση αποδοχής &amp; υποστήριξης από το περιβάλλον για την υιοθέτηση συμπεριφοράς, η οποία είναι ωφέλιμη για την υγεία. </a:t>
            </a:r>
          </a:p>
          <a:p>
            <a:pPr algn="just"/>
            <a:endParaRPr lang="el-GR" sz="1700" dirty="0"/>
          </a:p>
          <a:p>
            <a:pPr algn="just"/>
            <a:r>
              <a:rPr lang="el-GR" sz="1700" dirty="0"/>
              <a:t>Σε συνδυασμό με την «</a:t>
            </a:r>
            <a:r>
              <a:rPr lang="el-GR" sz="1700" dirty="0" err="1"/>
              <a:t>Αυτοαπελευθέρωση</a:t>
            </a:r>
            <a:r>
              <a:rPr lang="el-GR" sz="1700" dirty="0"/>
              <a:t> ή Δέσμευση ή Υπόσχεση», που αναφέρεται παρακάτω, το άτομο αποδέχεται την ευθύνη της αλλαγής, αλλά &amp; τη σημασία της υποστήριξης από σημαντικούς ανθρώπους του περιβάλλοντος (οικογένεια, φίλοι). </a:t>
            </a:r>
          </a:p>
          <a:p>
            <a:pPr algn="just"/>
            <a:endParaRPr lang="el-GR" sz="1700" dirty="0"/>
          </a:p>
          <a:p>
            <a:pPr algn="just"/>
            <a:r>
              <a:rPr lang="el-GR" sz="1700" dirty="0"/>
              <a:t>Η υποστήριξη περιλαμβάνει κατανόηση, αποδοχή, ενίσχυση της προσπάθειας &amp; βοήθεια ή συμπαράσταση σε πρακτικά θέματα ή προβλήματα που ανακύπτουν (π.χ. προετοιμασία γεύματος, συμμετοχή από κοινού σε φυσική δραστηριότητα). </a:t>
            </a:r>
          </a:p>
        </p:txBody>
      </p:sp>
    </p:spTree>
    <p:extLst>
      <p:ext uri="{BB962C8B-B14F-4D97-AF65-F5344CB8AC3E}">
        <p14:creationId xmlns:p14="http://schemas.microsoft.com/office/powerpoint/2010/main" val="2718410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255861"/>
            <a:ext cx="7931224" cy="4369672"/>
          </a:xfrm>
        </p:spPr>
        <p:txBody>
          <a:bodyPr>
            <a:normAutofit/>
          </a:bodyPr>
          <a:lstStyle/>
          <a:p>
            <a:r>
              <a:rPr lang="el-GR" sz="2000" b="1" dirty="0"/>
              <a:t>Αντιστάθμιση </a:t>
            </a:r>
            <a:r>
              <a:rPr lang="el-GR" sz="2000" dirty="0"/>
              <a:t>(</a:t>
            </a:r>
            <a:r>
              <a:rPr lang="en-US" sz="2000" dirty="0"/>
              <a:t>counter-conditioning or countering)</a:t>
            </a:r>
          </a:p>
          <a:p>
            <a:pPr marL="68580" indent="0">
              <a:buNone/>
            </a:pPr>
            <a:endParaRPr lang="el-GR" dirty="0"/>
          </a:p>
        </p:txBody>
      </p:sp>
      <p:sp>
        <p:nvSpPr>
          <p:cNvPr id="2" name="Title 1"/>
          <p:cNvSpPr>
            <a:spLocks noGrp="1"/>
          </p:cNvSpPr>
          <p:nvPr>
            <p:ph type="title"/>
          </p:nvPr>
        </p:nvSpPr>
        <p:spPr>
          <a:xfrm>
            <a:off x="570384" y="548680"/>
            <a:ext cx="8003232" cy="1066800"/>
          </a:xfrm>
        </p:spPr>
        <p:txBody>
          <a:bodyPr/>
          <a:lstStyle/>
          <a:p>
            <a:r>
              <a:rPr lang="el-GR" dirty="0" err="1">
                <a:solidFill>
                  <a:schemeClr val="bg1"/>
                </a:solidFill>
              </a:rPr>
              <a:t>Συμπεριφορικές</a:t>
            </a:r>
            <a:r>
              <a:rPr lang="el-GR" dirty="0">
                <a:solidFill>
                  <a:schemeClr val="bg1"/>
                </a:solidFill>
              </a:rPr>
              <a:t> διαδικασίες</a:t>
            </a:r>
          </a:p>
        </p:txBody>
      </p:sp>
      <p:sp>
        <p:nvSpPr>
          <p:cNvPr id="4" name="Rounded Rectangular Callout 3"/>
          <p:cNvSpPr/>
          <p:nvPr/>
        </p:nvSpPr>
        <p:spPr>
          <a:xfrm rot="10800000">
            <a:off x="431540" y="3653489"/>
            <a:ext cx="8244916" cy="2943862"/>
          </a:xfrm>
          <a:prstGeom prst="wedgeRoundRectCallout">
            <a:avLst>
              <a:gd name="adj1" fmla="val 28595"/>
              <a:gd name="adj2" fmla="val 79126"/>
              <a:gd name="adj3" fmla="val 16667"/>
            </a:avLst>
          </a:prstGeom>
          <a:solidFill>
            <a:schemeClr val="bg1">
              <a:lumMod val="95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579881" y="3421327"/>
            <a:ext cx="7787208" cy="3170099"/>
          </a:xfrm>
          <a:prstGeom prst="rect">
            <a:avLst/>
          </a:prstGeom>
          <a:noFill/>
        </p:spPr>
        <p:txBody>
          <a:bodyPr wrap="square" rtlCol="0">
            <a:spAutoFit/>
          </a:bodyPr>
          <a:lstStyle/>
          <a:p>
            <a:pPr algn="just"/>
            <a:endParaRPr lang="en-US" sz="2000" dirty="0"/>
          </a:p>
          <a:p>
            <a:pPr algn="just"/>
            <a:r>
              <a:rPr lang="el-GR" sz="2000" b="1" dirty="0"/>
              <a:t>Αντικατάσταση προβληματικών συνηθειών με υγιεινότερες εναλλακτικές. </a:t>
            </a:r>
          </a:p>
          <a:p>
            <a:pPr algn="just"/>
            <a:endParaRPr lang="el-GR" sz="2000" dirty="0"/>
          </a:p>
          <a:p>
            <a:pPr algn="just"/>
            <a:r>
              <a:rPr lang="el-GR" sz="2000" dirty="0"/>
              <a:t>Η διαιτητική συμπεριφορά, όπως και άλλες συμπεριφορές, εκδηλώνεται συχνά «υπό συνθήκες». </a:t>
            </a:r>
          </a:p>
          <a:p>
            <a:pPr algn="just"/>
            <a:endParaRPr lang="el-GR" sz="2000" dirty="0"/>
          </a:p>
          <a:p>
            <a:pPr algn="just"/>
            <a:r>
              <a:rPr lang="el-GR" sz="2000" dirty="0"/>
              <a:t>Εν προκειμένω, το άτομο προσπαθεί με τη βοήθεια του διαιτολόγου να αναγνωρίσει μια «υγιεινή» εναλλακτική, παρά να καταργήσει τη συγκεκριμένη συμπεριφορά. </a:t>
            </a:r>
          </a:p>
        </p:txBody>
      </p:sp>
    </p:spTree>
    <p:extLst>
      <p:ext uri="{BB962C8B-B14F-4D97-AF65-F5344CB8AC3E}">
        <p14:creationId xmlns:p14="http://schemas.microsoft.com/office/powerpoint/2010/main" val="3675909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524017"/>
            <a:ext cx="7931224" cy="4369672"/>
          </a:xfrm>
        </p:spPr>
        <p:txBody>
          <a:bodyPr>
            <a:normAutofit/>
          </a:bodyPr>
          <a:lstStyle/>
          <a:p>
            <a:r>
              <a:rPr lang="el-GR" sz="2000" b="1" dirty="0"/>
              <a:t>Αντιστάθμιση </a:t>
            </a:r>
            <a:r>
              <a:rPr lang="el-GR" sz="2000" dirty="0"/>
              <a:t>(</a:t>
            </a:r>
            <a:r>
              <a:rPr lang="en-US" sz="2000" dirty="0"/>
              <a:t>counter-conditioning or countering)</a:t>
            </a:r>
          </a:p>
          <a:p>
            <a:pPr marL="68580" indent="0">
              <a:buNone/>
            </a:pPr>
            <a:endParaRPr lang="el-GR" dirty="0"/>
          </a:p>
        </p:txBody>
      </p:sp>
      <p:sp>
        <p:nvSpPr>
          <p:cNvPr id="2" name="Title 1"/>
          <p:cNvSpPr>
            <a:spLocks noGrp="1"/>
          </p:cNvSpPr>
          <p:nvPr>
            <p:ph type="title"/>
          </p:nvPr>
        </p:nvSpPr>
        <p:spPr>
          <a:xfrm>
            <a:off x="570384" y="548680"/>
            <a:ext cx="8003232" cy="1066800"/>
          </a:xfrm>
        </p:spPr>
        <p:txBody>
          <a:bodyPr/>
          <a:lstStyle/>
          <a:p>
            <a:r>
              <a:rPr lang="el-GR" dirty="0" err="1">
                <a:solidFill>
                  <a:schemeClr val="bg1"/>
                </a:solidFill>
              </a:rPr>
              <a:t>Συμπεριφορικές</a:t>
            </a:r>
            <a:r>
              <a:rPr lang="el-GR" dirty="0">
                <a:solidFill>
                  <a:schemeClr val="bg1"/>
                </a:solidFill>
              </a:rPr>
              <a:t> διαδικασίες</a:t>
            </a:r>
          </a:p>
        </p:txBody>
      </p:sp>
      <p:sp>
        <p:nvSpPr>
          <p:cNvPr id="4" name="Rounded Rectangular Callout 3"/>
          <p:cNvSpPr/>
          <p:nvPr/>
        </p:nvSpPr>
        <p:spPr>
          <a:xfrm rot="10800000">
            <a:off x="431540" y="3653489"/>
            <a:ext cx="8244916" cy="2943862"/>
          </a:xfrm>
          <a:prstGeom prst="wedgeRoundRectCallout">
            <a:avLst>
              <a:gd name="adj1" fmla="val 28595"/>
              <a:gd name="adj2" fmla="val 79126"/>
              <a:gd name="adj3" fmla="val 16667"/>
            </a:avLst>
          </a:prstGeom>
          <a:solidFill>
            <a:schemeClr val="bg1">
              <a:lumMod val="95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581645" y="3427253"/>
            <a:ext cx="7787208" cy="3170099"/>
          </a:xfrm>
          <a:prstGeom prst="rect">
            <a:avLst/>
          </a:prstGeom>
          <a:noFill/>
        </p:spPr>
        <p:txBody>
          <a:bodyPr wrap="square" rtlCol="0">
            <a:spAutoFit/>
          </a:bodyPr>
          <a:lstStyle/>
          <a:p>
            <a:pPr algn="just"/>
            <a:endParaRPr lang="en-US" sz="2000" dirty="0"/>
          </a:p>
          <a:p>
            <a:pPr algn="just"/>
            <a:r>
              <a:rPr lang="el-GR" sz="2000" b="1" dirty="0"/>
              <a:t>Αντικατάσταση προβληματικών συνηθειών με υγιεινότερες εναλλακτικές. </a:t>
            </a:r>
          </a:p>
          <a:p>
            <a:pPr algn="just"/>
            <a:endParaRPr lang="el-GR" sz="2000" dirty="0"/>
          </a:p>
          <a:p>
            <a:pPr algn="just"/>
            <a:r>
              <a:rPr lang="el-GR" sz="2000" dirty="0"/>
              <a:t>Η διαιτητική συμπεριφορά, όπως και άλλες συμπεριφορές, εκδηλώνεται συχνά «υπό συνθήκες». </a:t>
            </a:r>
          </a:p>
          <a:p>
            <a:pPr algn="just"/>
            <a:endParaRPr lang="el-GR" sz="2000" dirty="0"/>
          </a:p>
          <a:p>
            <a:pPr algn="just"/>
            <a:r>
              <a:rPr lang="el-GR" sz="2000" dirty="0"/>
              <a:t>Εν προκειμένω, το άτομο προσπαθεί με τη βοήθεια του διαιτολόγου να αναγνωρίσει μια «υγιεινή» εναλλακτική, παρά να καταργήσει τη συγκεκριμένη συμπεριφορά. </a:t>
            </a:r>
          </a:p>
        </p:txBody>
      </p:sp>
      <p:sp>
        <p:nvSpPr>
          <p:cNvPr id="6" name="Oval 5">
            <a:extLst>
              <a:ext uri="{FF2B5EF4-FFF2-40B4-BE49-F238E27FC236}">
                <a16:creationId xmlns:a16="http://schemas.microsoft.com/office/drawing/2014/main" id="{CCD80DAD-3074-425B-A1C9-A21F0D7581A3}"/>
              </a:ext>
            </a:extLst>
          </p:cNvPr>
          <p:cNvSpPr/>
          <p:nvPr/>
        </p:nvSpPr>
        <p:spPr>
          <a:xfrm>
            <a:off x="5669134" y="4729297"/>
            <a:ext cx="3456384" cy="2016224"/>
          </a:xfrm>
          <a:prstGeom prst="ellipse">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200" dirty="0">
                <a:solidFill>
                  <a:schemeClr val="tx1"/>
                </a:solidFill>
              </a:rPr>
              <a:t>Παράδειγμα;</a:t>
            </a:r>
            <a:endParaRPr lang="en-US" sz="2200" dirty="0">
              <a:solidFill>
                <a:schemeClr val="tx1"/>
              </a:solidFill>
            </a:endParaRPr>
          </a:p>
        </p:txBody>
      </p:sp>
    </p:spTree>
    <p:extLst>
      <p:ext uri="{BB962C8B-B14F-4D97-AF65-F5344CB8AC3E}">
        <p14:creationId xmlns:p14="http://schemas.microsoft.com/office/powerpoint/2010/main" val="2480622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7923" y="2492896"/>
            <a:ext cx="7931224" cy="4153648"/>
          </a:xfrm>
        </p:spPr>
        <p:txBody>
          <a:bodyPr>
            <a:normAutofit/>
          </a:bodyPr>
          <a:lstStyle/>
          <a:p>
            <a:r>
              <a:rPr lang="el-GR" sz="2000" b="1" dirty="0"/>
              <a:t>Διαχείριση ενίσχυσης ή επιβράβευση </a:t>
            </a:r>
          </a:p>
          <a:p>
            <a:pPr marL="0" indent="0">
              <a:buNone/>
              <a:tabLst>
                <a:tab pos="285750" algn="l"/>
              </a:tabLst>
            </a:pPr>
            <a:r>
              <a:rPr lang="el-GR" sz="2000" b="1" dirty="0"/>
              <a:t>	</a:t>
            </a:r>
            <a:r>
              <a:rPr lang="el-GR" sz="2000" dirty="0"/>
              <a:t>(</a:t>
            </a:r>
            <a:r>
              <a:rPr lang="en-US" sz="2000" dirty="0"/>
              <a:t>reinforcement management or reward)</a:t>
            </a:r>
          </a:p>
          <a:p>
            <a:pPr marL="68580" indent="0">
              <a:buNone/>
            </a:pPr>
            <a:endParaRPr lang="el-GR" dirty="0"/>
          </a:p>
        </p:txBody>
      </p:sp>
      <p:sp>
        <p:nvSpPr>
          <p:cNvPr id="2" name="Title 1"/>
          <p:cNvSpPr>
            <a:spLocks noGrp="1"/>
          </p:cNvSpPr>
          <p:nvPr>
            <p:ph type="title"/>
          </p:nvPr>
        </p:nvSpPr>
        <p:spPr>
          <a:xfrm>
            <a:off x="683568" y="489992"/>
            <a:ext cx="8003232" cy="1066800"/>
          </a:xfrm>
        </p:spPr>
        <p:txBody>
          <a:bodyPr/>
          <a:lstStyle/>
          <a:p>
            <a:r>
              <a:rPr lang="el-GR" dirty="0" err="1">
                <a:solidFill>
                  <a:schemeClr val="bg1"/>
                </a:solidFill>
              </a:rPr>
              <a:t>Συμπεριφορικές</a:t>
            </a:r>
            <a:r>
              <a:rPr lang="el-GR" dirty="0">
                <a:solidFill>
                  <a:schemeClr val="bg1"/>
                </a:solidFill>
              </a:rPr>
              <a:t> διαδικασίες</a:t>
            </a:r>
          </a:p>
        </p:txBody>
      </p:sp>
      <p:sp>
        <p:nvSpPr>
          <p:cNvPr id="4" name="Rounded Rectangular Callout 3"/>
          <p:cNvSpPr/>
          <p:nvPr/>
        </p:nvSpPr>
        <p:spPr>
          <a:xfrm rot="10800000">
            <a:off x="678396" y="3789038"/>
            <a:ext cx="7859216" cy="2578969"/>
          </a:xfrm>
          <a:prstGeom prst="wedgeRoundRectCallout">
            <a:avLst>
              <a:gd name="adj1" fmla="val 29782"/>
              <a:gd name="adj2" fmla="val 65512"/>
              <a:gd name="adj3" fmla="val 16667"/>
            </a:avLst>
          </a:prstGeom>
          <a:solidFill>
            <a:schemeClr val="bg1">
              <a:lumMod val="95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897006" y="4109027"/>
            <a:ext cx="7349988" cy="1938992"/>
          </a:xfrm>
          <a:prstGeom prst="rect">
            <a:avLst/>
          </a:prstGeom>
          <a:noFill/>
        </p:spPr>
        <p:txBody>
          <a:bodyPr wrap="square" rtlCol="0">
            <a:spAutoFit/>
          </a:bodyPr>
          <a:lstStyle/>
          <a:p>
            <a:pPr algn="just"/>
            <a:r>
              <a:rPr lang="el-GR" sz="2000" b="1" dirty="0"/>
              <a:t>Είναι η επιβράβευση από το ίδιο το άτομο ή από τους άλλους για την αλλαγή. </a:t>
            </a:r>
          </a:p>
          <a:p>
            <a:pPr algn="just"/>
            <a:endParaRPr lang="el-GR" sz="2000" dirty="0"/>
          </a:p>
          <a:p>
            <a:pPr algn="just"/>
            <a:r>
              <a:rPr lang="el-GR" sz="2000" dirty="0"/>
              <a:t>Η επιβράβευση, ακόμα και στην πιο απλή της μορφή, μπορεί να βοηθήσει στην αλλαγή, ενισχύοντας το άτομο να συνεχίσει την προσπάθειά του, αρκεί να μην χρησιμοποιείται ως αυτοσκοπός. </a:t>
            </a:r>
          </a:p>
        </p:txBody>
      </p:sp>
    </p:spTree>
    <p:extLst>
      <p:ext uri="{BB962C8B-B14F-4D97-AF65-F5344CB8AC3E}">
        <p14:creationId xmlns:p14="http://schemas.microsoft.com/office/powerpoint/2010/main" val="2202924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1751" y="2204864"/>
            <a:ext cx="7931224" cy="4369672"/>
          </a:xfrm>
        </p:spPr>
        <p:txBody>
          <a:bodyPr>
            <a:normAutofit/>
          </a:bodyPr>
          <a:lstStyle/>
          <a:p>
            <a:r>
              <a:rPr lang="el-GR" sz="2000" b="1" dirty="0"/>
              <a:t>Περιβαλλοντικός έλεγχος ή έλεγχος ερεθισμάτων </a:t>
            </a:r>
          </a:p>
          <a:p>
            <a:pPr marL="0" indent="0">
              <a:buNone/>
              <a:tabLst>
                <a:tab pos="285750" algn="l"/>
              </a:tabLst>
            </a:pPr>
            <a:r>
              <a:rPr lang="el-GR" sz="2000" b="1" dirty="0"/>
              <a:t>	</a:t>
            </a:r>
            <a:r>
              <a:rPr lang="el-GR" sz="2000" dirty="0"/>
              <a:t>(</a:t>
            </a:r>
            <a:r>
              <a:rPr lang="en-US" sz="2000" dirty="0"/>
              <a:t>environmental control or stimulus control)</a:t>
            </a:r>
          </a:p>
          <a:p>
            <a:pPr marL="68580" indent="0">
              <a:buNone/>
            </a:pPr>
            <a:endParaRPr lang="el-GR" dirty="0"/>
          </a:p>
        </p:txBody>
      </p:sp>
      <p:sp>
        <p:nvSpPr>
          <p:cNvPr id="2" name="Title 1"/>
          <p:cNvSpPr>
            <a:spLocks noGrp="1"/>
          </p:cNvSpPr>
          <p:nvPr>
            <p:ph type="title"/>
          </p:nvPr>
        </p:nvSpPr>
        <p:spPr>
          <a:xfrm>
            <a:off x="683568" y="447328"/>
            <a:ext cx="8003232" cy="1066800"/>
          </a:xfrm>
        </p:spPr>
        <p:txBody>
          <a:bodyPr/>
          <a:lstStyle/>
          <a:p>
            <a:r>
              <a:rPr lang="el-GR" dirty="0" err="1">
                <a:solidFill>
                  <a:schemeClr val="bg1"/>
                </a:solidFill>
              </a:rPr>
              <a:t>Συμπεριφορικές</a:t>
            </a:r>
            <a:r>
              <a:rPr lang="el-GR" dirty="0">
                <a:solidFill>
                  <a:schemeClr val="bg1"/>
                </a:solidFill>
              </a:rPr>
              <a:t> διαδικασίες</a:t>
            </a:r>
          </a:p>
        </p:txBody>
      </p:sp>
      <p:sp>
        <p:nvSpPr>
          <p:cNvPr id="4" name="Rounded Rectangular Callout 3"/>
          <p:cNvSpPr/>
          <p:nvPr/>
        </p:nvSpPr>
        <p:spPr>
          <a:xfrm rot="10800000">
            <a:off x="467544" y="3428997"/>
            <a:ext cx="8219254" cy="3145537"/>
          </a:xfrm>
          <a:prstGeom prst="wedgeRoundRectCallout">
            <a:avLst>
              <a:gd name="adj1" fmla="val 29782"/>
              <a:gd name="adj2" fmla="val 65512"/>
              <a:gd name="adj3" fmla="val 16667"/>
            </a:avLst>
          </a:prstGeom>
          <a:solidFill>
            <a:schemeClr val="bg1">
              <a:lumMod val="95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611561" y="3572433"/>
            <a:ext cx="7947416" cy="2862322"/>
          </a:xfrm>
          <a:prstGeom prst="rect">
            <a:avLst/>
          </a:prstGeom>
          <a:noFill/>
        </p:spPr>
        <p:txBody>
          <a:bodyPr wrap="square" rtlCol="0">
            <a:spAutoFit/>
          </a:bodyPr>
          <a:lstStyle/>
          <a:p>
            <a:pPr algn="just"/>
            <a:r>
              <a:rPr lang="el-GR" b="1" dirty="0"/>
              <a:t>Αφαιρεί  ακολουθίες που οδηγούν σε ανθυγιεινές συμπεριφορές &amp; προσθέτει προτροπές για υγιεινές εναλλακτικές. </a:t>
            </a:r>
            <a:endParaRPr lang="en-US" b="1" dirty="0"/>
          </a:p>
          <a:p>
            <a:pPr algn="just"/>
            <a:endParaRPr lang="el-GR" dirty="0"/>
          </a:p>
          <a:p>
            <a:pPr algn="just"/>
            <a:r>
              <a:rPr lang="el-GR" dirty="0"/>
              <a:t>Το άτομο προσπαθεί να επαναδομήσει το περιβάλλον, ώστε να μειώσει την πιθανότητα να συμβεί η μη επιθυμητή αντίδραση ή να μειώσει τα διατροφικά ερεθίσματα «υψηλού κινδύνου». </a:t>
            </a:r>
          </a:p>
          <a:p>
            <a:pPr algn="just"/>
            <a:endParaRPr lang="el-GR" dirty="0"/>
          </a:p>
          <a:p>
            <a:pPr algn="just"/>
            <a:r>
              <a:rPr lang="el-GR" dirty="0">
                <a:solidFill>
                  <a:srgbClr val="993366"/>
                </a:solidFill>
              </a:rPr>
              <a:t>Ο περιβαλλοντικός έλεγχος μπορεί να έχει πολύ απλές μορφές: για παράδειγμα, το άτομο να μην αγοράζει «προβληματικά» τρόφιμα ή να έχει μια υπενθύμιση μπροστά από το ψυγείο. </a:t>
            </a:r>
          </a:p>
        </p:txBody>
      </p:sp>
    </p:spTree>
    <p:extLst>
      <p:ext uri="{BB962C8B-B14F-4D97-AF65-F5344CB8AC3E}">
        <p14:creationId xmlns:p14="http://schemas.microsoft.com/office/powerpoint/2010/main" val="1187222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Clr>
                <a:srgbClr val="FF0000"/>
              </a:buClr>
            </a:pPr>
            <a:r>
              <a:rPr lang="el-GR" dirty="0">
                <a:solidFill>
                  <a:schemeClr val="tx1"/>
                </a:solidFill>
              </a:rPr>
              <a:t>Στάδια αλλαγής</a:t>
            </a:r>
            <a:endParaRPr lang="en-US" dirty="0">
              <a:solidFill>
                <a:schemeClr val="tx1"/>
              </a:solidFill>
            </a:endParaRPr>
          </a:p>
          <a:p>
            <a:pPr>
              <a:buClr>
                <a:srgbClr val="FF0000"/>
              </a:buClr>
            </a:pPr>
            <a:endParaRPr lang="en-US" dirty="0">
              <a:solidFill>
                <a:schemeClr val="tx1"/>
              </a:solidFill>
            </a:endParaRPr>
          </a:p>
          <a:p>
            <a:pPr>
              <a:buClr>
                <a:srgbClr val="FF0000"/>
              </a:buClr>
            </a:pPr>
            <a:r>
              <a:rPr lang="el-GR" dirty="0">
                <a:solidFill>
                  <a:schemeClr val="tx1"/>
                </a:solidFill>
              </a:rPr>
              <a:t>Ζυγαριά απόφασης</a:t>
            </a:r>
            <a:endParaRPr lang="en-US" dirty="0">
              <a:solidFill>
                <a:schemeClr val="tx1"/>
              </a:solidFill>
            </a:endParaRPr>
          </a:p>
          <a:p>
            <a:pPr>
              <a:buClr>
                <a:srgbClr val="FF0000"/>
              </a:buClr>
            </a:pPr>
            <a:endParaRPr lang="en-US" dirty="0">
              <a:solidFill>
                <a:schemeClr val="tx1"/>
              </a:solidFill>
            </a:endParaRPr>
          </a:p>
          <a:p>
            <a:pPr>
              <a:buClr>
                <a:srgbClr val="FF0000"/>
              </a:buClr>
            </a:pPr>
            <a:r>
              <a:rPr lang="el-GR" dirty="0" err="1">
                <a:solidFill>
                  <a:schemeClr val="tx1"/>
                </a:solidFill>
              </a:rPr>
              <a:t>Αυτο</a:t>
            </a:r>
            <a:r>
              <a:rPr lang="el-GR" dirty="0">
                <a:solidFill>
                  <a:schemeClr val="tx1"/>
                </a:solidFill>
              </a:rPr>
              <a:t>-αποτελεσματικότητα</a:t>
            </a:r>
            <a:endParaRPr lang="en-US" dirty="0">
              <a:solidFill>
                <a:schemeClr val="tx1"/>
              </a:solidFill>
            </a:endParaRPr>
          </a:p>
          <a:p>
            <a:pPr>
              <a:buClr>
                <a:srgbClr val="FF0000"/>
              </a:buClr>
            </a:pPr>
            <a:endParaRPr lang="en-US" dirty="0">
              <a:solidFill>
                <a:schemeClr val="tx1"/>
              </a:solidFill>
            </a:endParaRPr>
          </a:p>
          <a:p>
            <a:pPr>
              <a:buClr>
                <a:srgbClr val="FF0000"/>
              </a:buClr>
            </a:pPr>
            <a:r>
              <a:rPr lang="el-GR" dirty="0">
                <a:solidFill>
                  <a:schemeClr val="tx1"/>
                </a:solidFill>
              </a:rPr>
              <a:t>Πειρασμός</a:t>
            </a:r>
            <a:endParaRPr lang="en-US" dirty="0">
              <a:solidFill>
                <a:schemeClr val="tx1"/>
              </a:solidFill>
            </a:endParaRPr>
          </a:p>
          <a:p>
            <a:pPr>
              <a:buClr>
                <a:srgbClr val="FF0000"/>
              </a:buClr>
            </a:pPr>
            <a:endParaRPr lang="el-GR" dirty="0">
              <a:solidFill>
                <a:schemeClr val="tx1"/>
              </a:solidFill>
            </a:endParaRPr>
          </a:p>
          <a:p>
            <a:pPr>
              <a:buClr>
                <a:srgbClr val="FF0000"/>
              </a:buClr>
            </a:pPr>
            <a:r>
              <a:rPr lang="el-GR" dirty="0">
                <a:solidFill>
                  <a:schemeClr val="tx1"/>
                </a:solidFill>
              </a:rPr>
              <a:t>Διαδικασίες αλλαγής</a:t>
            </a:r>
            <a:endParaRPr lang="en-US" dirty="0">
              <a:solidFill>
                <a:schemeClr val="tx1"/>
              </a:solidFill>
            </a:endParaRPr>
          </a:p>
        </p:txBody>
      </p:sp>
      <p:sp>
        <p:nvSpPr>
          <p:cNvPr id="2" name="Title 1"/>
          <p:cNvSpPr>
            <a:spLocks noGrp="1"/>
          </p:cNvSpPr>
          <p:nvPr>
            <p:ph type="title"/>
          </p:nvPr>
        </p:nvSpPr>
        <p:spPr>
          <a:xfrm>
            <a:off x="642392" y="476672"/>
            <a:ext cx="7859216" cy="1066800"/>
          </a:xfrm>
        </p:spPr>
        <p:txBody>
          <a:bodyPr>
            <a:normAutofit/>
          </a:bodyPr>
          <a:lstStyle/>
          <a:p>
            <a:r>
              <a:rPr lang="el-GR" sz="3200" b="1" dirty="0">
                <a:solidFill>
                  <a:schemeClr val="bg1"/>
                </a:solidFill>
              </a:rPr>
              <a:t>Το </a:t>
            </a:r>
            <a:r>
              <a:rPr lang="el-GR" sz="3200" b="1" dirty="0" err="1">
                <a:solidFill>
                  <a:schemeClr val="bg1"/>
                </a:solidFill>
              </a:rPr>
              <a:t>Διαθεωρητικό</a:t>
            </a:r>
            <a:r>
              <a:rPr lang="el-GR" sz="3200" b="1" dirty="0">
                <a:solidFill>
                  <a:schemeClr val="bg1"/>
                </a:solidFill>
              </a:rPr>
              <a:t> Υπόδειγμα αποτελείται από τις ακόλουθες δομές</a:t>
            </a:r>
            <a:r>
              <a:rPr lang="en-US" sz="3200" b="1" dirty="0">
                <a:solidFill>
                  <a:schemeClr val="bg1"/>
                </a:solidFill>
              </a:rPr>
              <a:t>:</a:t>
            </a:r>
            <a:endParaRPr lang="el-GR" sz="3200" b="1" dirty="0">
              <a:solidFill>
                <a:schemeClr val="bg1"/>
              </a:solidFill>
            </a:endParaRPr>
          </a:p>
        </p:txBody>
      </p:sp>
    </p:spTree>
    <p:extLst>
      <p:ext uri="{BB962C8B-B14F-4D97-AF65-F5344CB8AC3E}">
        <p14:creationId xmlns:p14="http://schemas.microsoft.com/office/powerpoint/2010/main" val="4157372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6" y="2204864"/>
            <a:ext cx="8568953" cy="4369672"/>
          </a:xfrm>
        </p:spPr>
        <p:txBody>
          <a:bodyPr>
            <a:normAutofit/>
          </a:bodyPr>
          <a:lstStyle/>
          <a:p>
            <a:r>
              <a:rPr lang="el-GR" sz="2000" b="1" dirty="0" err="1"/>
              <a:t>Αυτοαπελευθέρωση</a:t>
            </a:r>
            <a:r>
              <a:rPr lang="el-GR" sz="2000" b="1" dirty="0"/>
              <a:t> ή Δέσμευση ή Υπόσχεση </a:t>
            </a:r>
          </a:p>
          <a:p>
            <a:pPr marL="0" indent="0">
              <a:buNone/>
              <a:tabLst>
                <a:tab pos="285750" algn="l"/>
              </a:tabLst>
            </a:pPr>
            <a:r>
              <a:rPr lang="el-GR" sz="2000" b="1" dirty="0"/>
              <a:t>	</a:t>
            </a:r>
            <a:r>
              <a:rPr lang="el-GR" sz="2000" dirty="0"/>
              <a:t>(</a:t>
            </a:r>
            <a:r>
              <a:rPr lang="el-GR" sz="2000" dirty="0" err="1"/>
              <a:t>self-liberation</a:t>
            </a:r>
            <a:r>
              <a:rPr lang="el-GR" sz="2000" dirty="0"/>
              <a:t> </a:t>
            </a:r>
            <a:r>
              <a:rPr lang="el-GR" sz="2000" dirty="0" err="1"/>
              <a:t>or</a:t>
            </a:r>
            <a:r>
              <a:rPr lang="el-GR" sz="2000" dirty="0"/>
              <a:t> </a:t>
            </a:r>
            <a:r>
              <a:rPr lang="el-GR" sz="2000" dirty="0" err="1"/>
              <a:t>commitment</a:t>
            </a:r>
            <a:r>
              <a:rPr lang="el-GR" sz="2000" dirty="0"/>
              <a:t>)</a:t>
            </a:r>
          </a:p>
          <a:p>
            <a:pPr marL="68580" indent="0">
              <a:buNone/>
            </a:pPr>
            <a:endParaRPr lang="el-GR" dirty="0"/>
          </a:p>
        </p:txBody>
      </p:sp>
      <p:sp>
        <p:nvSpPr>
          <p:cNvPr id="2" name="Title 1"/>
          <p:cNvSpPr>
            <a:spLocks noGrp="1"/>
          </p:cNvSpPr>
          <p:nvPr>
            <p:ph type="title"/>
          </p:nvPr>
        </p:nvSpPr>
        <p:spPr>
          <a:xfrm>
            <a:off x="683568" y="489992"/>
            <a:ext cx="8003232" cy="1066800"/>
          </a:xfrm>
        </p:spPr>
        <p:txBody>
          <a:bodyPr/>
          <a:lstStyle/>
          <a:p>
            <a:r>
              <a:rPr lang="el-GR" dirty="0" err="1">
                <a:solidFill>
                  <a:schemeClr val="bg1"/>
                </a:solidFill>
              </a:rPr>
              <a:t>Συμπεριφορικές</a:t>
            </a:r>
            <a:r>
              <a:rPr lang="el-GR" dirty="0">
                <a:solidFill>
                  <a:schemeClr val="bg1"/>
                </a:solidFill>
              </a:rPr>
              <a:t> διαδικασίες</a:t>
            </a:r>
          </a:p>
        </p:txBody>
      </p:sp>
      <p:sp>
        <p:nvSpPr>
          <p:cNvPr id="4" name="Rounded Rectangular Callout 3"/>
          <p:cNvSpPr/>
          <p:nvPr/>
        </p:nvSpPr>
        <p:spPr>
          <a:xfrm rot="10800000">
            <a:off x="395536" y="3356992"/>
            <a:ext cx="8129888" cy="3168352"/>
          </a:xfrm>
          <a:prstGeom prst="wedgeRoundRectCallout">
            <a:avLst>
              <a:gd name="adj1" fmla="val 28291"/>
              <a:gd name="adj2" fmla="val 63483"/>
              <a:gd name="adj3" fmla="val 16667"/>
            </a:avLst>
          </a:prstGeom>
          <a:solidFill>
            <a:schemeClr val="bg1">
              <a:lumMod val="95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539550" y="3573016"/>
            <a:ext cx="7935393" cy="2800767"/>
          </a:xfrm>
          <a:prstGeom prst="rect">
            <a:avLst/>
          </a:prstGeom>
          <a:noFill/>
        </p:spPr>
        <p:txBody>
          <a:bodyPr wrap="square" rtlCol="0">
            <a:spAutoFit/>
          </a:bodyPr>
          <a:lstStyle/>
          <a:p>
            <a:pPr algn="just"/>
            <a:r>
              <a:rPr lang="el-GR" sz="1600" b="1" dirty="0"/>
              <a:t>Είναι η πεποίθηση στην ικανότητα του ατόμου να αλλάξει &amp; η δέσμευση &amp; </a:t>
            </a:r>
            <a:r>
              <a:rPr lang="el-GR" sz="1600" b="1" dirty="0" err="1"/>
              <a:t>επαναδέσμευση</a:t>
            </a:r>
            <a:r>
              <a:rPr lang="el-GR" sz="1600" b="1" dirty="0"/>
              <a:t> να δρα προς αυτήν την πεποίθηση. </a:t>
            </a:r>
          </a:p>
          <a:p>
            <a:pPr algn="just"/>
            <a:endParaRPr lang="en-US" sz="1600" dirty="0"/>
          </a:p>
          <a:p>
            <a:pPr algn="just"/>
            <a:r>
              <a:rPr lang="el-GR" sz="1600" dirty="0"/>
              <a:t>Το άτομο αποδέχεται την ευθύνη του στην προσπάθεια για αλλαγή. Είναι, ουσιαστικά, ο μόνος που μπορεί να προσπαθήσει για τον εαυτό του, επομένως, πρέπει να δεσμευτεί για την αλλαγή είτε στον εαυτό του (ίσως σε πρώτη φάση) είτε δημόσια (στον διαιτολόγο, στον γιατρό κ.λπ.). </a:t>
            </a:r>
          </a:p>
          <a:p>
            <a:pPr algn="just"/>
            <a:endParaRPr lang="el-GR" sz="1600" dirty="0"/>
          </a:p>
          <a:p>
            <a:pPr algn="just"/>
            <a:r>
              <a:rPr lang="el-GR" sz="1600" dirty="0"/>
              <a:t>Οι «δημόσιες» δεσμεύσεις είναι πιο ισχυρές από τις «ιδιωτικές». Για τον λόγο αυτόν και πολλοί διαιτολόγοι εφαρμόζουν την τεχνική της «σύναψης συμβολαίου»  με τον ασθενή, προκειμένου να δεσμευτεί για τις αλλαγές.</a:t>
            </a:r>
          </a:p>
        </p:txBody>
      </p:sp>
    </p:spTree>
    <p:extLst>
      <p:ext uri="{BB962C8B-B14F-4D97-AF65-F5344CB8AC3E}">
        <p14:creationId xmlns:p14="http://schemas.microsoft.com/office/powerpoint/2010/main" val="2065808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733400751"/>
              </p:ext>
            </p:extLst>
          </p:nvPr>
        </p:nvGraphicFramePr>
        <p:xfrm>
          <a:off x="251520" y="1844824"/>
          <a:ext cx="8712968" cy="4668520"/>
        </p:xfrm>
        <a:graphic>
          <a:graphicData uri="http://schemas.openxmlformats.org/drawingml/2006/table">
            <a:tbl>
              <a:tblPr firstRow="1" bandRow="1">
                <a:tableStyleId>{1FECB4D8-DB02-4DC6-A0A2-4F2EBAE1DC90}</a:tableStyleId>
              </a:tblPr>
              <a:tblGrid>
                <a:gridCol w="4173439">
                  <a:extLst>
                    <a:ext uri="{9D8B030D-6E8A-4147-A177-3AD203B41FA5}">
                      <a16:colId xmlns:a16="http://schemas.microsoft.com/office/drawing/2014/main" val="20000"/>
                    </a:ext>
                  </a:extLst>
                </a:gridCol>
                <a:gridCol w="4539529">
                  <a:extLst>
                    <a:ext uri="{9D8B030D-6E8A-4147-A177-3AD203B41FA5}">
                      <a16:colId xmlns:a16="http://schemas.microsoft.com/office/drawing/2014/main" val="20001"/>
                    </a:ext>
                  </a:extLst>
                </a:gridCol>
              </a:tblGrid>
              <a:tr h="370840">
                <a:tc>
                  <a:txBody>
                    <a:bodyPr/>
                    <a:lstStyle/>
                    <a:p>
                      <a:r>
                        <a:rPr lang="el-GR" sz="1800" dirty="0"/>
                        <a:t>Διαδικασία</a:t>
                      </a:r>
                    </a:p>
                  </a:txBody>
                  <a:tcPr/>
                </a:tc>
                <a:tc>
                  <a:txBody>
                    <a:bodyPr/>
                    <a:lstStyle/>
                    <a:p>
                      <a:r>
                        <a:rPr lang="el-GR" sz="1800" dirty="0"/>
                        <a:t>Ερμηνεία</a:t>
                      </a:r>
                    </a:p>
                  </a:txBody>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a:t>Βοηθητικές σχέσεις </a:t>
                      </a:r>
                      <a:r>
                        <a:rPr lang="el-GR" sz="1800" dirty="0"/>
                        <a:t>(</a:t>
                      </a:r>
                      <a:r>
                        <a:rPr lang="en-US" sz="1800" dirty="0"/>
                        <a:t>helping relationships)</a:t>
                      </a:r>
                    </a:p>
                  </a:txBody>
                  <a:tcPr/>
                </a:tc>
                <a:tc>
                  <a:txBody>
                    <a:bodyPr/>
                    <a:lstStyle/>
                    <a:p>
                      <a:r>
                        <a:rPr lang="el-GR" sz="1800" dirty="0"/>
                        <a:t>Αναζήτηση</a:t>
                      </a:r>
                      <a:r>
                        <a:rPr lang="el-GR" sz="1800" baseline="0" dirty="0"/>
                        <a:t> &amp; αποδοχή βοήθειας από άλλους για τη βελτίωση της διατροφικής συμπεριφοράς</a:t>
                      </a:r>
                      <a:endParaRPr lang="el-GR" sz="1800"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a:t>Αντιστάθμιση </a:t>
                      </a:r>
                      <a:r>
                        <a:rPr lang="el-GR" sz="1800" dirty="0"/>
                        <a:t>(</a:t>
                      </a:r>
                      <a:r>
                        <a:rPr lang="en-US" sz="1800" dirty="0"/>
                        <a:t>counter-conditioning or countering)</a:t>
                      </a:r>
                    </a:p>
                  </a:txBody>
                  <a:tcPr/>
                </a:tc>
                <a:tc>
                  <a:txBody>
                    <a:bodyPr/>
                    <a:lstStyle/>
                    <a:p>
                      <a:r>
                        <a:rPr lang="el-GR" sz="1800" dirty="0"/>
                        <a:t>Αντικατάσταση ανθυγιεινών σκέψεων ή διατροφικών συμπεριφορών με</a:t>
                      </a:r>
                      <a:r>
                        <a:rPr lang="el-GR" sz="1800" baseline="0" dirty="0"/>
                        <a:t> υγιεινές.</a:t>
                      </a:r>
                      <a:endParaRPr lang="el-GR" sz="1800" dirty="0"/>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a:t>Διαχείριση ενίσχυσης ή επιβράβευση </a:t>
                      </a:r>
                      <a:r>
                        <a:rPr lang="el-GR" sz="1800" dirty="0"/>
                        <a:t>(</a:t>
                      </a:r>
                      <a:r>
                        <a:rPr lang="en-US" sz="1800" dirty="0"/>
                        <a:t>reinforcement management or reward)</a:t>
                      </a:r>
                    </a:p>
                  </a:txBody>
                  <a:tcPr/>
                </a:tc>
                <a:tc>
                  <a:txBody>
                    <a:bodyPr/>
                    <a:lstStyle/>
                    <a:p>
                      <a:r>
                        <a:rPr lang="el-GR" sz="1800" dirty="0"/>
                        <a:t>Η επιβράβευση του</a:t>
                      </a:r>
                      <a:r>
                        <a:rPr lang="el-GR" sz="1800" baseline="0" dirty="0"/>
                        <a:t> ατόμου από τον ίδιο ή από άλλους για την εφαρμογή ωφέλιμης για την υγεία διατροφικής συμπεριφοράς.</a:t>
                      </a:r>
                      <a:endParaRPr lang="el-GR" sz="1800" dirty="0"/>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a:t>Περιβαλλοντικός έλεγχος ή έλεγχος ερεθισμάτων </a:t>
                      </a:r>
                      <a:r>
                        <a:rPr lang="el-GR" sz="1800" dirty="0"/>
                        <a:t>(</a:t>
                      </a:r>
                      <a:r>
                        <a:rPr lang="en-US" sz="1800" dirty="0"/>
                        <a:t>environmental control or stimulus control)</a:t>
                      </a:r>
                    </a:p>
                  </a:txBody>
                  <a:tcPr/>
                </a:tc>
                <a:tc>
                  <a:txBody>
                    <a:bodyPr/>
                    <a:lstStyle/>
                    <a:p>
                      <a:r>
                        <a:rPr lang="el-GR" sz="1800" dirty="0"/>
                        <a:t>Αποφυγή καταστάσεων</a:t>
                      </a:r>
                      <a:r>
                        <a:rPr lang="el-GR" sz="1800" baseline="0" dirty="0"/>
                        <a:t>, τόπων ή πραγμάτων τα οποία πυροδοτούν μια ανθυγιεινή διατροφική συμπεριφορά</a:t>
                      </a:r>
                      <a:endParaRPr lang="el-GR" sz="1800" dirty="0"/>
                    </a:p>
                  </a:txBody>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1" dirty="0" err="1"/>
                        <a:t>Αυτοαπελευθέρωση</a:t>
                      </a:r>
                      <a:r>
                        <a:rPr lang="el-GR" sz="1800" b="1" dirty="0"/>
                        <a:t> ή Δέσμευση ή Υπόσχεση </a:t>
                      </a:r>
                      <a:r>
                        <a:rPr lang="el-GR" sz="1800" dirty="0"/>
                        <a:t>(</a:t>
                      </a:r>
                      <a:r>
                        <a:rPr lang="el-GR" sz="1800" dirty="0" err="1"/>
                        <a:t>self</a:t>
                      </a:r>
                      <a:r>
                        <a:rPr lang="el-GR" sz="1800" dirty="0"/>
                        <a:t>-</a:t>
                      </a:r>
                      <a:r>
                        <a:rPr lang="el-GR" sz="1800" dirty="0" err="1"/>
                        <a:t>liberation</a:t>
                      </a:r>
                      <a:r>
                        <a:rPr lang="el-GR" sz="1800" dirty="0"/>
                        <a:t> </a:t>
                      </a:r>
                      <a:r>
                        <a:rPr lang="el-GR" sz="1800" dirty="0" err="1"/>
                        <a:t>or</a:t>
                      </a:r>
                      <a:r>
                        <a:rPr lang="el-GR" sz="1800" dirty="0"/>
                        <a:t> </a:t>
                      </a:r>
                      <a:r>
                        <a:rPr lang="el-GR" sz="1800" dirty="0" err="1"/>
                        <a:t>commitment</a:t>
                      </a:r>
                      <a:r>
                        <a:rPr lang="el-GR" sz="1800" dirty="0"/>
                        <a:t>)</a:t>
                      </a:r>
                    </a:p>
                  </a:txBody>
                  <a:tcPr/>
                </a:tc>
                <a:tc>
                  <a:txBody>
                    <a:bodyPr/>
                    <a:lstStyle/>
                    <a:p>
                      <a:r>
                        <a:rPr lang="el-GR" sz="1800" dirty="0"/>
                        <a:t>Δέσμευση στην εφαρμογή</a:t>
                      </a:r>
                      <a:r>
                        <a:rPr lang="el-GR" sz="1800" baseline="0" dirty="0"/>
                        <a:t> αλλαγής διατροφικής συμπεριφοράς.</a:t>
                      </a:r>
                      <a:endParaRPr lang="el-GR" sz="1800" dirty="0"/>
                    </a:p>
                  </a:txBody>
                  <a:tcPr/>
                </a:tc>
                <a:extLst>
                  <a:ext uri="{0D108BD9-81ED-4DB2-BD59-A6C34878D82A}">
                    <a16:rowId xmlns:a16="http://schemas.microsoft.com/office/drawing/2014/main" val="10005"/>
                  </a:ext>
                </a:extLst>
              </a:tr>
            </a:tbl>
          </a:graphicData>
        </a:graphic>
      </p:graphicFrame>
      <p:sp>
        <p:nvSpPr>
          <p:cNvPr id="2" name="Τίτλος 1"/>
          <p:cNvSpPr>
            <a:spLocks noGrp="1"/>
          </p:cNvSpPr>
          <p:nvPr>
            <p:ph type="title"/>
          </p:nvPr>
        </p:nvSpPr>
        <p:spPr>
          <a:xfrm>
            <a:off x="987679" y="376233"/>
            <a:ext cx="7168642" cy="1143000"/>
          </a:xfrm>
        </p:spPr>
        <p:txBody>
          <a:bodyPr>
            <a:noAutofit/>
          </a:bodyPr>
          <a:lstStyle/>
          <a:p>
            <a:r>
              <a:rPr lang="el-GR" sz="3200" dirty="0" err="1">
                <a:solidFill>
                  <a:schemeClr val="bg1"/>
                </a:solidFill>
                <a:latin typeface="Times New Roman" panose="02020603050405020304" pitchFamily="18" charset="0"/>
                <a:cs typeface="Times New Roman" panose="02020603050405020304" pitchFamily="18" charset="0"/>
              </a:rPr>
              <a:t>Συμπεριφορικές</a:t>
            </a:r>
            <a:r>
              <a:rPr lang="el-GR" sz="3200" dirty="0">
                <a:solidFill>
                  <a:schemeClr val="bg1"/>
                </a:solidFill>
                <a:latin typeface="Times New Roman" panose="02020603050405020304" pitchFamily="18" charset="0"/>
                <a:cs typeface="Times New Roman" panose="02020603050405020304" pitchFamily="18" charset="0"/>
              </a:rPr>
              <a:t> διαδικασίες</a:t>
            </a:r>
            <a:br>
              <a:rPr lang="el-GR" sz="3200" dirty="0">
                <a:solidFill>
                  <a:schemeClr val="bg1"/>
                </a:solidFill>
                <a:latin typeface="Times New Roman" panose="02020603050405020304" pitchFamily="18" charset="0"/>
                <a:cs typeface="Times New Roman" panose="02020603050405020304" pitchFamily="18" charset="0"/>
              </a:rPr>
            </a:br>
            <a:r>
              <a:rPr lang="el-GR" sz="3200" dirty="0">
                <a:solidFill>
                  <a:schemeClr val="bg1"/>
                </a:solidFill>
                <a:latin typeface="Times New Roman" panose="02020603050405020304" pitchFamily="18" charset="0"/>
                <a:cs typeface="Times New Roman" panose="02020603050405020304" pitchFamily="18" charset="0"/>
              </a:rPr>
              <a:t>αλλαγής διατροφικής συμπεριφοράς</a:t>
            </a:r>
          </a:p>
        </p:txBody>
      </p:sp>
      <p:sp>
        <p:nvSpPr>
          <p:cNvPr id="6" name="TextBox 5"/>
          <p:cNvSpPr txBox="1"/>
          <p:nvPr/>
        </p:nvSpPr>
        <p:spPr>
          <a:xfrm>
            <a:off x="3995936" y="6577607"/>
            <a:ext cx="5076056" cy="307777"/>
          </a:xfrm>
          <a:prstGeom prst="rect">
            <a:avLst/>
          </a:prstGeom>
          <a:noFill/>
        </p:spPr>
        <p:txBody>
          <a:bodyPr wrap="square" rtlCol="0">
            <a:spAutoFit/>
          </a:bodyPr>
          <a:lstStyle/>
          <a:p>
            <a:pPr algn="r"/>
            <a:r>
              <a:rPr lang="en-US" sz="1400" i="1" dirty="0"/>
              <a:t>Greene et al. JADA 1999;99(6):673</a:t>
            </a:r>
            <a:endParaRPr lang="el-GR" sz="1400" i="1" dirty="0"/>
          </a:p>
        </p:txBody>
      </p:sp>
    </p:spTree>
    <p:extLst>
      <p:ext uri="{BB962C8B-B14F-4D97-AF65-F5344CB8AC3E}">
        <p14:creationId xmlns:p14="http://schemas.microsoft.com/office/powerpoint/2010/main" val="155998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6525344"/>
            <a:ext cx="9144000" cy="332656"/>
          </a:xfrm>
        </p:spPr>
        <p:txBody>
          <a:bodyPr>
            <a:normAutofit lnSpcReduction="10000"/>
          </a:bodyPr>
          <a:lstStyle/>
          <a:p>
            <a:pPr algn="r">
              <a:buNone/>
            </a:pPr>
            <a:r>
              <a:rPr lang="en-US" sz="1600" i="1" dirty="0">
                <a:solidFill>
                  <a:schemeClr val="tx1"/>
                </a:solidFill>
              </a:rPr>
              <a:t>Obtained from </a:t>
            </a:r>
            <a:r>
              <a:rPr lang="en-US" sz="1600" i="1" dirty="0" err="1">
                <a:solidFill>
                  <a:schemeClr val="tx1"/>
                </a:solidFill>
              </a:rPr>
              <a:t>Prochaska</a:t>
            </a:r>
            <a:r>
              <a:rPr lang="en-US" sz="1600" i="1" dirty="0">
                <a:solidFill>
                  <a:schemeClr val="tx1"/>
                </a:solidFill>
              </a:rPr>
              <a:t> JO &amp; </a:t>
            </a:r>
            <a:r>
              <a:rPr lang="en-US" sz="1600" i="1" dirty="0" err="1">
                <a:solidFill>
                  <a:schemeClr val="tx1"/>
                </a:solidFill>
              </a:rPr>
              <a:t>Velicer</a:t>
            </a:r>
            <a:r>
              <a:rPr lang="en-US" sz="1600" i="1" dirty="0">
                <a:solidFill>
                  <a:schemeClr val="tx1"/>
                </a:solidFill>
              </a:rPr>
              <a:t> WF. Am J Health </a:t>
            </a:r>
            <a:r>
              <a:rPr lang="en-US" sz="1600" i="1" dirty="0" err="1">
                <a:solidFill>
                  <a:schemeClr val="tx1"/>
                </a:solidFill>
              </a:rPr>
              <a:t>Promot</a:t>
            </a:r>
            <a:r>
              <a:rPr lang="en-US" sz="1600" i="1" dirty="0">
                <a:solidFill>
                  <a:schemeClr val="tx1"/>
                </a:solidFill>
              </a:rPr>
              <a:t> 1997;12(1):38 – 48</a:t>
            </a:r>
          </a:p>
        </p:txBody>
      </p:sp>
      <p:graphicFrame>
        <p:nvGraphicFramePr>
          <p:cNvPr id="4" name="Πίνακας 3"/>
          <p:cNvGraphicFramePr>
            <a:graphicFrameLocks noGrp="1"/>
          </p:cNvGraphicFramePr>
          <p:nvPr>
            <p:extLst>
              <p:ext uri="{D42A27DB-BD31-4B8C-83A1-F6EECF244321}">
                <p14:modId xmlns:p14="http://schemas.microsoft.com/office/powerpoint/2010/main" val="2874948724"/>
              </p:ext>
            </p:extLst>
          </p:nvPr>
        </p:nvGraphicFramePr>
        <p:xfrm>
          <a:off x="179512" y="1052736"/>
          <a:ext cx="8784975" cy="5112570"/>
        </p:xfrm>
        <a:graphic>
          <a:graphicData uri="http://schemas.openxmlformats.org/drawingml/2006/table">
            <a:tbl>
              <a:tblPr firstRow="1" bandRow="1">
                <a:tableStyleId>{9DCAF9ED-07DC-4A11-8D7F-57B35C25682E}</a:tableStyleId>
              </a:tblPr>
              <a:tblGrid>
                <a:gridCol w="539430">
                  <a:extLst>
                    <a:ext uri="{9D8B030D-6E8A-4147-A177-3AD203B41FA5}">
                      <a16:colId xmlns:a16="http://schemas.microsoft.com/office/drawing/2014/main" val="20000"/>
                    </a:ext>
                  </a:extLst>
                </a:gridCol>
                <a:gridCol w="2697141">
                  <a:extLst>
                    <a:ext uri="{9D8B030D-6E8A-4147-A177-3AD203B41FA5}">
                      <a16:colId xmlns:a16="http://schemas.microsoft.com/office/drawing/2014/main" val="20001"/>
                    </a:ext>
                  </a:extLst>
                </a:gridCol>
                <a:gridCol w="1310040">
                  <a:extLst>
                    <a:ext uri="{9D8B030D-6E8A-4147-A177-3AD203B41FA5}">
                      <a16:colId xmlns:a16="http://schemas.microsoft.com/office/drawing/2014/main" val="20002"/>
                    </a:ext>
                  </a:extLst>
                </a:gridCol>
                <a:gridCol w="1772407">
                  <a:extLst>
                    <a:ext uri="{9D8B030D-6E8A-4147-A177-3AD203B41FA5}">
                      <a16:colId xmlns:a16="http://schemas.microsoft.com/office/drawing/2014/main" val="20003"/>
                    </a:ext>
                  </a:extLst>
                </a:gridCol>
                <a:gridCol w="1078856">
                  <a:extLst>
                    <a:ext uri="{9D8B030D-6E8A-4147-A177-3AD203B41FA5}">
                      <a16:colId xmlns:a16="http://schemas.microsoft.com/office/drawing/2014/main" val="20004"/>
                    </a:ext>
                  </a:extLst>
                </a:gridCol>
                <a:gridCol w="1387101">
                  <a:extLst>
                    <a:ext uri="{9D8B030D-6E8A-4147-A177-3AD203B41FA5}">
                      <a16:colId xmlns:a16="http://schemas.microsoft.com/office/drawing/2014/main" val="20005"/>
                    </a:ext>
                  </a:extLst>
                </a:gridCol>
              </a:tblGrid>
              <a:tr h="655990">
                <a:tc gridSpan="6">
                  <a:txBody>
                    <a:bodyPr/>
                    <a:lstStyle/>
                    <a:p>
                      <a:pPr algn="ctr"/>
                      <a:r>
                        <a:rPr lang="el-GR" sz="1800" dirty="0"/>
                        <a:t>Βέλτιστη</a:t>
                      </a:r>
                      <a:r>
                        <a:rPr lang="el-GR" sz="1800" baseline="0" dirty="0"/>
                        <a:t> εφαρμογή δ</a:t>
                      </a:r>
                      <a:r>
                        <a:rPr lang="el-GR" sz="1800" dirty="0"/>
                        <a:t>ιαδικασιών αλλαγής ανάλογα</a:t>
                      </a:r>
                      <a:r>
                        <a:rPr lang="el-GR" sz="1800" baseline="0" dirty="0"/>
                        <a:t> με το εκάστοτε σ</a:t>
                      </a:r>
                      <a:r>
                        <a:rPr lang="el-GR" sz="1800" dirty="0"/>
                        <a:t>τάδιο αλλαγής</a:t>
                      </a:r>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extLst>
                  <a:ext uri="{0D108BD9-81ED-4DB2-BD59-A6C34878D82A}">
                    <a16:rowId xmlns:a16="http://schemas.microsoft.com/office/drawing/2014/main" val="10000"/>
                  </a:ext>
                </a:extLst>
              </a:tr>
              <a:tr h="380059">
                <a:tc>
                  <a:txBody>
                    <a:bodyPr/>
                    <a:lstStyle/>
                    <a:p>
                      <a:endParaRPr lang="el-GR" sz="1800" dirty="0"/>
                    </a:p>
                  </a:txBody>
                  <a:tcPr/>
                </a:tc>
                <a:tc gridSpan="5">
                  <a:txBody>
                    <a:bodyPr/>
                    <a:lstStyle/>
                    <a:p>
                      <a:pPr algn="ctr"/>
                      <a:r>
                        <a:rPr lang="el-GR" sz="1800" b="1" dirty="0"/>
                        <a:t>Στάδια</a:t>
                      </a:r>
                      <a:r>
                        <a:rPr lang="el-GR" sz="1800" b="1" baseline="0" dirty="0"/>
                        <a:t> Αλλαγής</a:t>
                      </a:r>
                      <a:endParaRPr lang="el-GR" sz="1800" b="1" dirty="0"/>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tc hMerge="1">
                  <a:txBody>
                    <a:bodyPr/>
                    <a:lstStyle/>
                    <a:p>
                      <a:endParaRPr lang="el-GR" dirty="0"/>
                    </a:p>
                  </a:txBody>
                  <a:tcPr/>
                </a:tc>
                <a:extLst>
                  <a:ext uri="{0D108BD9-81ED-4DB2-BD59-A6C34878D82A}">
                    <a16:rowId xmlns:a16="http://schemas.microsoft.com/office/drawing/2014/main" val="10001"/>
                  </a:ext>
                </a:extLst>
              </a:tr>
              <a:tr h="380059">
                <a:tc>
                  <a:txBody>
                    <a:bodyPr/>
                    <a:lstStyle/>
                    <a:p>
                      <a:endParaRPr lang="el-GR" sz="1800" b="1" dirty="0"/>
                    </a:p>
                  </a:txBody>
                  <a:tcPr/>
                </a:tc>
                <a:tc>
                  <a:txBody>
                    <a:bodyPr/>
                    <a:lstStyle/>
                    <a:p>
                      <a:r>
                        <a:rPr lang="el-GR" sz="1800" b="1" dirty="0" err="1">
                          <a:solidFill>
                            <a:schemeClr val="tx1"/>
                          </a:solidFill>
                        </a:rPr>
                        <a:t>Προενατένιση</a:t>
                      </a:r>
                      <a:endParaRPr lang="el-GR" sz="1800" b="1" dirty="0">
                        <a:solidFill>
                          <a:schemeClr val="tx1"/>
                        </a:solidFill>
                      </a:endParaRPr>
                    </a:p>
                  </a:txBody>
                  <a:tcPr/>
                </a:tc>
                <a:tc>
                  <a:txBody>
                    <a:bodyPr/>
                    <a:lstStyle/>
                    <a:p>
                      <a:r>
                        <a:rPr lang="el-GR" sz="1800" b="1" dirty="0">
                          <a:solidFill>
                            <a:schemeClr val="tx1"/>
                          </a:solidFill>
                        </a:rPr>
                        <a:t>Ενατένιση</a:t>
                      </a:r>
                    </a:p>
                  </a:txBody>
                  <a:tcPr/>
                </a:tc>
                <a:tc>
                  <a:txBody>
                    <a:bodyPr/>
                    <a:lstStyle/>
                    <a:p>
                      <a:r>
                        <a:rPr lang="el-GR" sz="1800" b="1" dirty="0">
                          <a:solidFill>
                            <a:schemeClr val="tx1"/>
                          </a:solidFill>
                        </a:rPr>
                        <a:t>Προετοιμασία</a:t>
                      </a:r>
                    </a:p>
                  </a:txBody>
                  <a:tcPr/>
                </a:tc>
                <a:tc>
                  <a:txBody>
                    <a:bodyPr/>
                    <a:lstStyle/>
                    <a:p>
                      <a:r>
                        <a:rPr lang="el-GR" sz="1800" b="1" dirty="0">
                          <a:solidFill>
                            <a:schemeClr val="tx1"/>
                          </a:solidFill>
                        </a:rPr>
                        <a:t>Δράση</a:t>
                      </a:r>
                    </a:p>
                  </a:txBody>
                  <a:tcPr/>
                </a:tc>
                <a:tc>
                  <a:txBody>
                    <a:bodyPr/>
                    <a:lstStyle/>
                    <a:p>
                      <a:r>
                        <a:rPr lang="el-GR" sz="1800" b="1" dirty="0">
                          <a:solidFill>
                            <a:schemeClr val="tx1"/>
                          </a:solidFill>
                        </a:rPr>
                        <a:t>Διατήρηση</a:t>
                      </a:r>
                    </a:p>
                  </a:txBody>
                  <a:tcPr/>
                </a:tc>
                <a:extLst>
                  <a:ext uri="{0D108BD9-81ED-4DB2-BD59-A6C34878D82A}">
                    <a16:rowId xmlns:a16="http://schemas.microsoft.com/office/drawing/2014/main" val="10002"/>
                  </a:ext>
                </a:extLst>
              </a:tr>
              <a:tr h="380059">
                <a:tc rowSpan="9">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b="1" dirty="0"/>
                        <a:t>Διαδικασίες</a:t>
                      </a:r>
                    </a:p>
                  </a:txBody>
                  <a:tcPr vert="vert270"/>
                </a:tc>
                <a:tc gridSpan="2">
                  <a:txBody>
                    <a:bodyPr/>
                    <a:lstStyle/>
                    <a:p>
                      <a:r>
                        <a:rPr lang="el-GR" sz="1800" dirty="0"/>
                        <a:t>Αφύπνιση Συναίσθησης</a:t>
                      </a:r>
                    </a:p>
                  </a:txBody>
                  <a:tcPr/>
                </a:tc>
                <a:tc hMerge="1">
                  <a:txBody>
                    <a:bodyPr/>
                    <a:lstStyle/>
                    <a:p>
                      <a:endParaRPr lang="el-GR" sz="1400" dirty="0"/>
                    </a:p>
                  </a:txBody>
                  <a:tcPr/>
                </a:tc>
                <a:tc>
                  <a:txBody>
                    <a:bodyPr/>
                    <a:lstStyle/>
                    <a:p>
                      <a:endParaRPr lang="el-GR" sz="1800" dirty="0"/>
                    </a:p>
                  </a:txBody>
                  <a:tcPr/>
                </a:tc>
                <a:tc>
                  <a:txBody>
                    <a:bodyPr/>
                    <a:lstStyle/>
                    <a:p>
                      <a:endParaRPr lang="el-GR" sz="1800" dirty="0"/>
                    </a:p>
                  </a:txBody>
                  <a:tcPr/>
                </a:tc>
                <a:tc>
                  <a:txBody>
                    <a:bodyPr/>
                    <a:lstStyle/>
                    <a:p>
                      <a:endParaRPr lang="el-GR" sz="1800"/>
                    </a:p>
                  </a:txBody>
                  <a:tcPr/>
                </a:tc>
                <a:extLst>
                  <a:ext uri="{0D108BD9-81ED-4DB2-BD59-A6C34878D82A}">
                    <a16:rowId xmlns:a16="http://schemas.microsoft.com/office/drawing/2014/main" val="10003"/>
                  </a:ext>
                </a:extLst>
              </a:tr>
              <a:tr h="380059">
                <a:tc vMerge="1">
                  <a:txBody>
                    <a:bodyPr/>
                    <a:lstStyle/>
                    <a:p>
                      <a:endParaRPr lang="el-GR" sz="1600" dirty="0"/>
                    </a:p>
                  </a:txBody>
                  <a:tcPr/>
                </a:tc>
                <a:tc gridSpan="2">
                  <a:txBody>
                    <a:bodyPr/>
                    <a:lstStyle/>
                    <a:p>
                      <a:r>
                        <a:rPr lang="el-GR" sz="1800" dirty="0"/>
                        <a:t>Δραματική Ανακούφιση</a:t>
                      </a:r>
                    </a:p>
                  </a:txBody>
                  <a:tcPr/>
                </a:tc>
                <a:tc hMerge="1">
                  <a:txBody>
                    <a:bodyPr/>
                    <a:lstStyle/>
                    <a:p>
                      <a:endParaRPr lang="el-GR" sz="1400" dirty="0"/>
                    </a:p>
                  </a:txBody>
                  <a:tcPr/>
                </a:tc>
                <a:tc>
                  <a:txBody>
                    <a:bodyPr/>
                    <a:lstStyle/>
                    <a:p>
                      <a:endParaRPr lang="el-GR" sz="1800"/>
                    </a:p>
                  </a:txBody>
                  <a:tcPr/>
                </a:tc>
                <a:tc>
                  <a:txBody>
                    <a:bodyPr/>
                    <a:lstStyle/>
                    <a:p>
                      <a:endParaRPr lang="el-GR" sz="1800"/>
                    </a:p>
                  </a:txBody>
                  <a:tcPr/>
                </a:tc>
                <a:tc>
                  <a:txBody>
                    <a:bodyPr/>
                    <a:lstStyle/>
                    <a:p>
                      <a:endParaRPr lang="el-GR" sz="1800"/>
                    </a:p>
                  </a:txBody>
                  <a:tcPr/>
                </a:tc>
                <a:extLst>
                  <a:ext uri="{0D108BD9-81ED-4DB2-BD59-A6C34878D82A}">
                    <a16:rowId xmlns:a16="http://schemas.microsoft.com/office/drawing/2014/main" val="10004"/>
                  </a:ext>
                </a:extLst>
              </a:tr>
              <a:tr h="380059">
                <a:tc vMerge="1">
                  <a:txBody>
                    <a:bodyPr/>
                    <a:lstStyle/>
                    <a:p>
                      <a:endParaRPr lang="el-GR" sz="1600" dirty="0"/>
                    </a:p>
                  </a:txBody>
                  <a:tcPr/>
                </a:tc>
                <a:tc gridSpan="3">
                  <a:txBody>
                    <a:bodyPr/>
                    <a:lstStyle/>
                    <a:p>
                      <a:r>
                        <a:rPr lang="el-GR" sz="1800" dirty="0"/>
                        <a:t>Περιβαλλοντική επαναξιολόγηση</a:t>
                      </a:r>
                    </a:p>
                  </a:txBody>
                  <a:tcPr/>
                </a:tc>
                <a:tc hMerge="1">
                  <a:txBody>
                    <a:bodyPr/>
                    <a:lstStyle/>
                    <a:p>
                      <a:endParaRPr lang="el-GR" sz="1400" dirty="0"/>
                    </a:p>
                  </a:txBody>
                  <a:tcPr/>
                </a:tc>
                <a:tc hMerge="1">
                  <a:txBody>
                    <a:bodyPr/>
                    <a:lstStyle/>
                    <a:p>
                      <a:endParaRPr lang="el-GR" sz="1400" dirty="0"/>
                    </a:p>
                  </a:txBody>
                  <a:tcPr/>
                </a:tc>
                <a:tc>
                  <a:txBody>
                    <a:bodyPr/>
                    <a:lstStyle/>
                    <a:p>
                      <a:endParaRPr lang="el-GR" sz="1800"/>
                    </a:p>
                  </a:txBody>
                  <a:tcPr/>
                </a:tc>
                <a:tc>
                  <a:txBody>
                    <a:bodyPr/>
                    <a:lstStyle/>
                    <a:p>
                      <a:endParaRPr lang="el-GR" sz="1800"/>
                    </a:p>
                  </a:txBody>
                  <a:tcPr/>
                </a:tc>
                <a:extLst>
                  <a:ext uri="{0D108BD9-81ED-4DB2-BD59-A6C34878D82A}">
                    <a16:rowId xmlns:a16="http://schemas.microsoft.com/office/drawing/2014/main" val="10005"/>
                  </a:ext>
                </a:extLst>
              </a:tr>
              <a:tr h="380059">
                <a:tc vMerge="1">
                  <a:txBody>
                    <a:bodyPr/>
                    <a:lstStyle/>
                    <a:p>
                      <a:endParaRPr lang="el-GR" sz="1600" dirty="0"/>
                    </a:p>
                  </a:txBody>
                  <a:tcPr/>
                </a:tc>
                <a:tc>
                  <a:txBody>
                    <a:bodyPr/>
                    <a:lstStyle/>
                    <a:p>
                      <a:endParaRPr lang="el-GR" sz="1800" dirty="0"/>
                    </a:p>
                  </a:txBody>
                  <a:tcPr/>
                </a:tc>
                <a:tc gridSpan="2">
                  <a:txBody>
                    <a:bodyPr/>
                    <a:lstStyle/>
                    <a:p>
                      <a:r>
                        <a:rPr lang="el-GR" sz="1800" dirty="0" err="1"/>
                        <a:t>Αυτο</a:t>
                      </a:r>
                      <a:r>
                        <a:rPr lang="el-GR" sz="1800" dirty="0"/>
                        <a:t> επαναξιολόγηση</a:t>
                      </a:r>
                    </a:p>
                  </a:txBody>
                  <a:tcPr/>
                </a:tc>
                <a:tc hMerge="1">
                  <a:txBody>
                    <a:bodyPr/>
                    <a:lstStyle/>
                    <a:p>
                      <a:endParaRPr lang="el-GR" sz="1400" dirty="0"/>
                    </a:p>
                  </a:txBody>
                  <a:tcPr/>
                </a:tc>
                <a:tc>
                  <a:txBody>
                    <a:bodyPr/>
                    <a:lstStyle/>
                    <a:p>
                      <a:endParaRPr lang="el-GR" sz="1800"/>
                    </a:p>
                  </a:txBody>
                  <a:tcPr/>
                </a:tc>
                <a:tc>
                  <a:txBody>
                    <a:bodyPr/>
                    <a:lstStyle/>
                    <a:p>
                      <a:endParaRPr lang="el-GR" sz="1800"/>
                    </a:p>
                  </a:txBody>
                  <a:tcPr/>
                </a:tc>
                <a:extLst>
                  <a:ext uri="{0D108BD9-81ED-4DB2-BD59-A6C34878D82A}">
                    <a16:rowId xmlns:a16="http://schemas.microsoft.com/office/drawing/2014/main" val="10006"/>
                  </a:ext>
                </a:extLst>
              </a:tr>
              <a:tr h="380059">
                <a:tc vMerge="1">
                  <a:txBody>
                    <a:bodyPr/>
                    <a:lstStyle/>
                    <a:p>
                      <a:endParaRPr lang="el-GR" sz="1600" dirty="0"/>
                    </a:p>
                  </a:txBody>
                  <a:tcPr/>
                </a:tc>
                <a:tc>
                  <a:txBody>
                    <a:bodyPr/>
                    <a:lstStyle/>
                    <a:p>
                      <a:endParaRPr lang="el-GR" sz="1800" dirty="0"/>
                    </a:p>
                  </a:txBody>
                  <a:tcPr/>
                </a:tc>
                <a:tc>
                  <a:txBody>
                    <a:bodyPr/>
                    <a:lstStyle/>
                    <a:p>
                      <a:endParaRPr lang="el-GR" sz="1800"/>
                    </a:p>
                  </a:txBody>
                  <a:tcPr/>
                </a:tc>
                <a:tc gridSpan="2">
                  <a:txBody>
                    <a:bodyPr/>
                    <a:lstStyle/>
                    <a:p>
                      <a:r>
                        <a:rPr lang="el-GR" sz="1800" dirty="0" err="1"/>
                        <a:t>Αυτο</a:t>
                      </a:r>
                      <a:r>
                        <a:rPr lang="el-GR" sz="1800" dirty="0"/>
                        <a:t>- απελευθέρωση</a:t>
                      </a:r>
                    </a:p>
                  </a:txBody>
                  <a:tcPr/>
                </a:tc>
                <a:tc hMerge="1">
                  <a:txBody>
                    <a:bodyPr/>
                    <a:lstStyle/>
                    <a:p>
                      <a:endParaRPr lang="el-GR" sz="1400" dirty="0"/>
                    </a:p>
                  </a:txBody>
                  <a:tcPr/>
                </a:tc>
                <a:tc>
                  <a:txBody>
                    <a:bodyPr/>
                    <a:lstStyle/>
                    <a:p>
                      <a:endParaRPr lang="el-GR" sz="1800" dirty="0"/>
                    </a:p>
                  </a:txBody>
                  <a:tcPr/>
                </a:tc>
                <a:extLst>
                  <a:ext uri="{0D108BD9-81ED-4DB2-BD59-A6C34878D82A}">
                    <a16:rowId xmlns:a16="http://schemas.microsoft.com/office/drawing/2014/main" val="10007"/>
                  </a:ext>
                </a:extLst>
              </a:tr>
              <a:tr h="380059">
                <a:tc vMerge="1">
                  <a:txBody>
                    <a:bodyPr/>
                    <a:lstStyle/>
                    <a:p>
                      <a:endParaRPr lang="el-GR" sz="1600" dirty="0"/>
                    </a:p>
                  </a:txBody>
                  <a:tcPr/>
                </a:tc>
                <a:tc>
                  <a:txBody>
                    <a:bodyPr/>
                    <a:lstStyle/>
                    <a:p>
                      <a:endParaRPr lang="el-GR" sz="1800" dirty="0"/>
                    </a:p>
                  </a:txBody>
                  <a:tcPr/>
                </a:tc>
                <a:tc>
                  <a:txBody>
                    <a:bodyPr/>
                    <a:lstStyle/>
                    <a:p>
                      <a:endParaRPr lang="el-GR" sz="1800" dirty="0"/>
                    </a:p>
                  </a:txBody>
                  <a:tcPr/>
                </a:tc>
                <a:tc>
                  <a:txBody>
                    <a:bodyPr/>
                    <a:lstStyle/>
                    <a:p>
                      <a:endParaRPr lang="el-GR" sz="1800" dirty="0"/>
                    </a:p>
                  </a:txBody>
                  <a:tcPr/>
                </a:tc>
                <a:tc gridSpan="2">
                  <a:txBody>
                    <a:bodyPr/>
                    <a:lstStyle/>
                    <a:p>
                      <a:r>
                        <a:rPr lang="el-GR" sz="1800" dirty="0"/>
                        <a:t>Διαχείριση</a:t>
                      </a:r>
                      <a:r>
                        <a:rPr lang="el-GR" sz="1800" baseline="0" dirty="0"/>
                        <a:t> ενίσχυσης</a:t>
                      </a:r>
                      <a:endParaRPr lang="el-GR" sz="1800" dirty="0"/>
                    </a:p>
                  </a:txBody>
                  <a:tcPr/>
                </a:tc>
                <a:tc hMerge="1">
                  <a:txBody>
                    <a:bodyPr/>
                    <a:lstStyle/>
                    <a:p>
                      <a:endParaRPr lang="el-GR" sz="1400" dirty="0"/>
                    </a:p>
                  </a:txBody>
                  <a:tcPr/>
                </a:tc>
                <a:extLst>
                  <a:ext uri="{0D108BD9-81ED-4DB2-BD59-A6C34878D82A}">
                    <a16:rowId xmlns:a16="http://schemas.microsoft.com/office/drawing/2014/main" val="10008"/>
                  </a:ext>
                </a:extLst>
              </a:tr>
              <a:tr h="380059">
                <a:tc vMerge="1">
                  <a:txBody>
                    <a:bodyPr/>
                    <a:lstStyle/>
                    <a:p>
                      <a:endParaRPr lang="el-GR" sz="1600" dirty="0"/>
                    </a:p>
                  </a:txBody>
                  <a:tcPr/>
                </a:tc>
                <a:tc>
                  <a:txBody>
                    <a:bodyPr/>
                    <a:lstStyle/>
                    <a:p>
                      <a:endParaRPr lang="el-GR" sz="1800" dirty="0"/>
                    </a:p>
                  </a:txBody>
                  <a:tcPr/>
                </a:tc>
                <a:tc>
                  <a:txBody>
                    <a:bodyPr/>
                    <a:lstStyle/>
                    <a:p>
                      <a:endParaRPr lang="el-GR" sz="1800" dirty="0"/>
                    </a:p>
                  </a:txBody>
                  <a:tcPr/>
                </a:tc>
                <a:tc>
                  <a:txBody>
                    <a:bodyPr/>
                    <a:lstStyle/>
                    <a:p>
                      <a:endParaRPr lang="el-GR" sz="1800" dirty="0"/>
                    </a:p>
                  </a:txBody>
                  <a:tcPr/>
                </a:tc>
                <a:tc gridSpan="2">
                  <a:txBody>
                    <a:bodyPr/>
                    <a:lstStyle/>
                    <a:p>
                      <a:r>
                        <a:rPr lang="el-GR" sz="1800" dirty="0"/>
                        <a:t>Βοηθητικές σχέσεις</a:t>
                      </a:r>
                    </a:p>
                  </a:txBody>
                  <a:tcPr/>
                </a:tc>
                <a:tc hMerge="1">
                  <a:txBody>
                    <a:bodyPr/>
                    <a:lstStyle/>
                    <a:p>
                      <a:endParaRPr lang="el-GR" sz="1400" dirty="0"/>
                    </a:p>
                  </a:txBody>
                  <a:tcPr/>
                </a:tc>
                <a:extLst>
                  <a:ext uri="{0D108BD9-81ED-4DB2-BD59-A6C34878D82A}">
                    <a16:rowId xmlns:a16="http://schemas.microsoft.com/office/drawing/2014/main" val="10009"/>
                  </a:ext>
                </a:extLst>
              </a:tr>
              <a:tr h="380059">
                <a:tc vMerge="1">
                  <a:txBody>
                    <a:bodyPr/>
                    <a:lstStyle/>
                    <a:p>
                      <a:endParaRPr lang="el-GR" sz="1600" dirty="0"/>
                    </a:p>
                  </a:txBody>
                  <a:tcPr/>
                </a:tc>
                <a:tc>
                  <a:txBody>
                    <a:bodyPr/>
                    <a:lstStyle/>
                    <a:p>
                      <a:endParaRPr lang="el-GR" sz="1800"/>
                    </a:p>
                  </a:txBody>
                  <a:tcPr/>
                </a:tc>
                <a:tc>
                  <a:txBody>
                    <a:bodyPr/>
                    <a:lstStyle/>
                    <a:p>
                      <a:endParaRPr lang="el-GR" sz="1800"/>
                    </a:p>
                  </a:txBody>
                  <a:tcPr/>
                </a:tc>
                <a:tc>
                  <a:txBody>
                    <a:bodyPr/>
                    <a:lstStyle/>
                    <a:p>
                      <a:endParaRPr lang="el-GR" sz="1800" dirty="0"/>
                    </a:p>
                  </a:txBody>
                  <a:tcPr/>
                </a:tc>
                <a:tc gridSpan="2">
                  <a:txBody>
                    <a:bodyPr/>
                    <a:lstStyle/>
                    <a:p>
                      <a:r>
                        <a:rPr lang="el-GR" sz="1800" dirty="0"/>
                        <a:t>Αντιστάθμιση</a:t>
                      </a:r>
                    </a:p>
                  </a:txBody>
                  <a:tcPr/>
                </a:tc>
                <a:tc hMerge="1">
                  <a:txBody>
                    <a:bodyPr/>
                    <a:lstStyle/>
                    <a:p>
                      <a:endParaRPr lang="el-GR" sz="1400" dirty="0"/>
                    </a:p>
                  </a:txBody>
                  <a:tcPr/>
                </a:tc>
                <a:extLst>
                  <a:ext uri="{0D108BD9-81ED-4DB2-BD59-A6C34878D82A}">
                    <a16:rowId xmlns:a16="http://schemas.microsoft.com/office/drawing/2014/main" val="10010"/>
                  </a:ext>
                </a:extLst>
              </a:tr>
              <a:tr h="655990">
                <a:tc vMerge="1">
                  <a:txBody>
                    <a:bodyPr/>
                    <a:lstStyle/>
                    <a:p>
                      <a:endParaRPr lang="el-GR" sz="1600" dirty="0"/>
                    </a:p>
                  </a:txBody>
                  <a:tcPr/>
                </a:tc>
                <a:tc>
                  <a:txBody>
                    <a:bodyPr/>
                    <a:lstStyle/>
                    <a:p>
                      <a:endParaRPr lang="el-GR" sz="1800"/>
                    </a:p>
                  </a:txBody>
                  <a:tcPr/>
                </a:tc>
                <a:tc>
                  <a:txBody>
                    <a:bodyPr/>
                    <a:lstStyle/>
                    <a:p>
                      <a:endParaRPr lang="el-GR" sz="1800" dirty="0"/>
                    </a:p>
                  </a:txBody>
                  <a:tcPr/>
                </a:tc>
                <a:tc>
                  <a:txBody>
                    <a:bodyPr/>
                    <a:lstStyle/>
                    <a:p>
                      <a:endParaRPr lang="el-GR" sz="1800"/>
                    </a:p>
                  </a:txBody>
                  <a:tcPr/>
                </a:tc>
                <a:tc gridSpan="2">
                  <a:txBody>
                    <a:bodyPr/>
                    <a:lstStyle/>
                    <a:p>
                      <a:r>
                        <a:rPr lang="el-GR" sz="1800" dirty="0"/>
                        <a:t>Έλεγχος ερεθισμάτων</a:t>
                      </a:r>
                    </a:p>
                  </a:txBody>
                  <a:tcPr/>
                </a:tc>
                <a:tc hMerge="1">
                  <a:txBody>
                    <a:bodyPr/>
                    <a:lstStyle/>
                    <a:p>
                      <a:endParaRPr lang="el-GR" sz="1400" dirty="0"/>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3689095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971600" y="2934072"/>
            <a:ext cx="7024744" cy="1143000"/>
          </a:xfrm>
        </p:spPr>
        <p:txBody>
          <a:bodyPr>
            <a:normAutofit fontScale="90000"/>
          </a:bodyPr>
          <a:lstStyle/>
          <a:p>
            <a:pPr algn="ctr"/>
            <a:r>
              <a:rPr lang="el-GR" dirty="0">
                <a:solidFill>
                  <a:srgbClr val="C00000"/>
                </a:solidFill>
              </a:rPr>
              <a:t>Διατροφική Συμβουλευτική Παρέμβαση εναρμονισμένη με το στάδιο αλλαγής</a:t>
            </a:r>
          </a:p>
        </p:txBody>
      </p:sp>
      <p:pic>
        <p:nvPicPr>
          <p:cNvPr id="5" name="Εικόνα 4"/>
          <p:cNvPicPr>
            <a:picLocks noChangeAspect="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3131840" y="4248409"/>
            <a:ext cx="3096344" cy="2060911"/>
          </a:xfrm>
          <a:prstGeom prst="rect">
            <a:avLst/>
          </a:prstGeom>
        </p:spPr>
      </p:pic>
    </p:spTree>
    <p:extLst>
      <p:ext uri="{BB962C8B-B14F-4D97-AF65-F5344CB8AC3E}">
        <p14:creationId xmlns:p14="http://schemas.microsoft.com/office/powerpoint/2010/main" val="41527336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307508" y="2060848"/>
            <a:ext cx="8512964" cy="3508977"/>
          </a:xfrm>
        </p:spPr>
        <p:txBody>
          <a:bodyPr>
            <a:noAutofit/>
          </a:bodyPr>
          <a:lstStyle/>
          <a:p>
            <a:pPr>
              <a:buNone/>
            </a:pPr>
            <a:r>
              <a:rPr lang="el-GR" sz="1800" b="1" dirty="0">
                <a:solidFill>
                  <a:schemeClr val="tx1"/>
                </a:solidFill>
              </a:rPr>
              <a:t>Βασικές στρατηγικές για μετακίνηση σε επόμενο στάδιο</a:t>
            </a:r>
          </a:p>
          <a:p>
            <a:r>
              <a:rPr lang="el-GR" sz="1800" b="1" dirty="0">
                <a:solidFill>
                  <a:srgbClr val="C00000"/>
                </a:solidFill>
              </a:rPr>
              <a:t>Αυξημένη πληροφόρηση &amp; συναίσθηση</a:t>
            </a:r>
            <a:r>
              <a:rPr lang="el-GR" sz="1800" dirty="0">
                <a:solidFill>
                  <a:schemeClr val="tx1"/>
                </a:solidFill>
              </a:rPr>
              <a:t>, </a:t>
            </a:r>
            <a:r>
              <a:rPr lang="el-GR" sz="1800" b="1" dirty="0">
                <a:solidFill>
                  <a:srgbClr val="C00000"/>
                </a:solidFill>
              </a:rPr>
              <a:t>συναισθηματική αποδοχή</a:t>
            </a:r>
          </a:p>
          <a:p>
            <a:pPr marL="68580" indent="0">
              <a:buNone/>
            </a:pPr>
            <a:endParaRPr lang="el-GR" sz="1800" dirty="0">
              <a:solidFill>
                <a:schemeClr val="tx1"/>
              </a:solidFill>
            </a:endParaRPr>
          </a:p>
          <a:p>
            <a:pPr marL="68580" indent="0">
              <a:buNone/>
            </a:pPr>
            <a:r>
              <a:rPr lang="el-GR" sz="1800" b="1" dirty="0">
                <a:solidFill>
                  <a:schemeClr val="tx1"/>
                </a:solidFill>
              </a:rPr>
              <a:t>Προτιμήστε στη θεραπεία</a:t>
            </a:r>
          </a:p>
          <a:p>
            <a:r>
              <a:rPr lang="el-GR" sz="1800" dirty="0">
                <a:solidFill>
                  <a:schemeClr val="tx1"/>
                </a:solidFill>
              </a:rPr>
              <a:t>Δώστε εξατομικευμένη πληροφόρηση</a:t>
            </a:r>
          </a:p>
          <a:p>
            <a:r>
              <a:rPr lang="el-GR" sz="1800" dirty="0">
                <a:solidFill>
                  <a:schemeClr val="tx1"/>
                </a:solidFill>
              </a:rPr>
              <a:t>Επιτρέψτε στον ασθενή να εκφράσει συναισθήματα σχετικά με την κατάστασή του ή την ανάγκη για διατροφική αλλαγή</a:t>
            </a:r>
          </a:p>
          <a:p>
            <a:pPr marL="68580" indent="0">
              <a:buNone/>
            </a:pPr>
            <a:endParaRPr lang="el-GR" sz="1800" dirty="0">
              <a:solidFill>
                <a:schemeClr val="tx1"/>
              </a:solidFill>
            </a:endParaRPr>
          </a:p>
          <a:p>
            <a:pPr marL="68580" indent="0">
              <a:buNone/>
            </a:pPr>
            <a:r>
              <a:rPr lang="el-GR" sz="1800" b="1" dirty="0">
                <a:solidFill>
                  <a:schemeClr val="tx1"/>
                </a:solidFill>
              </a:rPr>
              <a:t>Αποφύγετε στη θεραπεία</a:t>
            </a:r>
          </a:p>
          <a:p>
            <a:r>
              <a:rPr lang="el-GR" sz="1800" dirty="0">
                <a:solidFill>
                  <a:schemeClr val="tx1"/>
                </a:solidFill>
              </a:rPr>
              <a:t>Μην θεωρείτε ότι ο πελάτης γνωρίζει ή ότι η παροχή πληροφοριών θα οδηγήσει αυτομάτως σε αλλαγή συμπεριφοράς.</a:t>
            </a:r>
          </a:p>
          <a:p>
            <a:r>
              <a:rPr lang="el-GR" sz="1800" dirty="0">
                <a:solidFill>
                  <a:schemeClr val="tx1"/>
                </a:solidFill>
              </a:rPr>
              <a:t>Μην αγνοείτε τη συναισθηματική προσαρμογή του πελάτη στην ανάγκη για διατροφική αλλαγή, η οποία μπορεί να εμποδίσει την ικανότητα του πελάτη να επεξεργαστεί σχετικές πληροφορίες </a:t>
            </a:r>
          </a:p>
        </p:txBody>
      </p:sp>
      <p:sp>
        <p:nvSpPr>
          <p:cNvPr id="3" name="Τίτλος 2"/>
          <p:cNvSpPr>
            <a:spLocks noGrp="1"/>
          </p:cNvSpPr>
          <p:nvPr>
            <p:ph type="title"/>
          </p:nvPr>
        </p:nvSpPr>
        <p:spPr>
          <a:xfrm>
            <a:off x="827584" y="692696"/>
            <a:ext cx="7024744" cy="529128"/>
          </a:xfrm>
        </p:spPr>
        <p:txBody>
          <a:bodyPr>
            <a:normAutofit fontScale="90000"/>
          </a:bodyPr>
          <a:lstStyle/>
          <a:p>
            <a:r>
              <a:rPr lang="el-GR" dirty="0" err="1"/>
              <a:t>Προενατένιση</a:t>
            </a:r>
            <a:endParaRPr lang="el-GR" dirty="0"/>
          </a:p>
        </p:txBody>
      </p:sp>
      <p:sp>
        <p:nvSpPr>
          <p:cNvPr id="4" name="TextBox 3"/>
          <p:cNvSpPr txBox="1"/>
          <p:nvPr/>
        </p:nvSpPr>
        <p:spPr>
          <a:xfrm>
            <a:off x="2161416" y="6546830"/>
            <a:ext cx="6948264" cy="338554"/>
          </a:xfrm>
          <a:prstGeom prst="rect">
            <a:avLst/>
          </a:prstGeom>
          <a:noFill/>
        </p:spPr>
        <p:txBody>
          <a:bodyPr wrap="square" rtlCol="0">
            <a:spAutoFit/>
          </a:bodyPr>
          <a:lstStyle/>
          <a:p>
            <a:pPr algn="r"/>
            <a:r>
              <a:rPr lang="en-US" sz="1600" i="1" dirty="0"/>
              <a:t>Kristal AR et al. JADA 1999;99(6):679 - 684</a:t>
            </a:r>
            <a:endParaRPr lang="el-GR" sz="1600" i="1" dirty="0"/>
          </a:p>
        </p:txBody>
      </p:sp>
    </p:spTree>
    <p:extLst>
      <p:ext uri="{BB962C8B-B14F-4D97-AF65-F5344CB8AC3E}">
        <p14:creationId xmlns:p14="http://schemas.microsoft.com/office/powerpoint/2010/main" val="41409399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235500" y="1674511"/>
            <a:ext cx="8728988" cy="3508977"/>
          </a:xfrm>
          <a:solidFill>
            <a:schemeClr val="bg1"/>
          </a:solidFill>
        </p:spPr>
        <p:txBody>
          <a:bodyPr>
            <a:noAutofit/>
          </a:bodyPr>
          <a:lstStyle/>
          <a:p>
            <a:pPr>
              <a:buNone/>
            </a:pPr>
            <a:r>
              <a:rPr lang="el-GR" sz="1800" b="1" dirty="0">
                <a:solidFill>
                  <a:schemeClr val="tx1"/>
                </a:solidFill>
              </a:rPr>
              <a:t>Βασικές στρατηγικές για μετακίνηση σε επόμενο στάδιο</a:t>
            </a:r>
          </a:p>
          <a:p>
            <a:r>
              <a:rPr lang="el-GR" sz="1800" b="1" dirty="0">
                <a:solidFill>
                  <a:srgbClr val="C00000"/>
                </a:solidFill>
              </a:rPr>
              <a:t>Αυξήστε τη σιγουριά του ατόμου </a:t>
            </a:r>
            <a:r>
              <a:rPr lang="el-GR" sz="1800" dirty="0">
                <a:solidFill>
                  <a:schemeClr val="tx1"/>
                </a:solidFill>
              </a:rPr>
              <a:t>στην ικανότητά του να υιοθετήσει τις προτεινόμενες συμπεριφορές.</a:t>
            </a:r>
          </a:p>
          <a:p>
            <a:endParaRPr lang="el-GR" sz="1800" dirty="0">
              <a:solidFill>
                <a:schemeClr val="tx1"/>
              </a:solidFill>
            </a:endParaRPr>
          </a:p>
          <a:p>
            <a:pPr marL="68580" indent="0">
              <a:buNone/>
            </a:pPr>
            <a:r>
              <a:rPr lang="el-GR" sz="1800" b="1" dirty="0">
                <a:solidFill>
                  <a:schemeClr val="tx1"/>
                </a:solidFill>
              </a:rPr>
              <a:t>Προτιμήστε στη θεραπεία</a:t>
            </a:r>
          </a:p>
          <a:p>
            <a:r>
              <a:rPr lang="el-GR" sz="1800" dirty="0">
                <a:solidFill>
                  <a:schemeClr val="tx1"/>
                </a:solidFill>
              </a:rPr>
              <a:t>Συζητήστε &amp; λύστε τα εμπόδια για διατροφική αλλαγή</a:t>
            </a:r>
          </a:p>
          <a:p>
            <a:r>
              <a:rPr lang="el-GR" sz="1800" dirty="0">
                <a:solidFill>
                  <a:schemeClr val="tx1"/>
                </a:solidFill>
              </a:rPr>
              <a:t>Ενισχύστε υποστηρικτικά δίκτυα</a:t>
            </a:r>
          </a:p>
          <a:p>
            <a:r>
              <a:rPr lang="el-GR" sz="1800" dirty="0">
                <a:solidFill>
                  <a:schemeClr val="tx1"/>
                </a:solidFill>
              </a:rPr>
              <a:t>Δώστε θετική ανατροφοδότηση σχετικά με τις ικανότητες του πελάτη</a:t>
            </a:r>
          </a:p>
          <a:p>
            <a:r>
              <a:rPr lang="el-GR" sz="1800" dirty="0">
                <a:solidFill>
                  <a:schemeClr val="tx1"/>
                </a:solidFill>
              </a:rPr>
              <a:t>Βοηθήστε να ξεκαθαριστεί η αμφιθυμία σχετικά με την υιοθέτηση μιας συμπεριφοράς &amp; δώστε έμφαση στα προσδοκώμενα οφέλη</a:t>
            </a:r>
          </a:p>
          <a:p>
            <a:pPr marL="68580" indent="0">
              <a:buNone/>
            </a:pPr>
            <a:endParaRPr lang="el-GR" sz="1800" b="1" dirty="0">
              <a:solidFill>
                <a:schemeClr val="tx1"/>
              </a:solidFill>
            </a:endParaRPr>
          </a:p>
          <a:p>
            <a:pPr marL="68580" indent="0">
              <a:buNone/>
            </a:pPr>
            <a:r>
              <a:rPr lang="el-GR" sz="1800" b="1" dirty="0">
                <a:solidFill>
                  <a:schemeClr val="tx1"/>
                </a:solidFill>
              </a:rPr>
              <a:t>Αποφύγετε στη θεραπεία</a:t>
            </a:r>
          </a:p>
          <a:p>
            <a:r>
              <a:rPr lang="el-GR" sz="1800" dirty="0">
                <a:solidFill>
                  <a:schemeClr val="tx1"/>
                </a:solidFill>
              </a:rPr>
              <a:t>Μην αγνοείτε την πιθανή επίδραση των μελών της οικογένειας &amp; άλλων, στην ικανότητα του ατόμου να συμμορφωθεί.</a:t>
            </a:r>
          </a:p>
          <a:p>
            <a:r>
              <a:rPr lang="el-GR" sz="1800" dirty="0">
                <a:solidFill>
                  <a:schemeClr val="tx1"/>
                </a:solidFill>
              </a:rPr>
              <a:t>Μην ανησυχείτε ούτε να γίνετε επικριτικοί με την αμφιθυμία του ατόμου.</a:t>
            </a:r>
          </a:p>
        </p:txBody>
      </p:sp>
      <p:sp>
        <p:nvSpPr>
          <p:cNvPr id="3" name="Τίτλος 2"/>
          <p:cNvSpPr>
            <a:spLocks noGrp="1"/>
          </p:cNvSpPr>
          <p:nvPr>
            <p:ph type="title"/>
          </p:nvPr>
        </p:nvSpPr>
        <p:spPr>
          <a:xfrm>
            <a:off x="899592" y="728276"/>
            <a:ext cx="7024744" cy="529128"/>
          </a:xfrm>
        </p:spPr>
        <p:txBody>
          <a:bodyPr>
            <a:normAutofit fontScale="90000"/>
          </a:bodyPr>
          <a:lstStyle/>
          <a:p>
            <a:r>
              <a:rPr lang="el-GR" dirty="0"/>
              <a:t>Ενατένιση</a:t>
            </a:r>
          </a:p>
        </p:txBody>
      </p:sp>
      <p:sp>
        <p:nvSpPr>
          <p:cNvPr id="4" name="TextBox 3"/>
          <p:cNvSpPr txBox="1"/>
          <p:nvPr/>
        </p:nvSpPr>
        <p:spPr>
          <a:xfrm>
            <a:off x="2161416" y="6546830"/>
            <a:ext cx="6948264" cy="338554"/>
          </a:xfrm>
          <a:prstGeom prst="rect">
            <a:avLst/>
          </a:prstGeom>
          <a:noFill/>
        </p:spPr>
        <p:txBody>
          <a:bodyPr wrap="square" rtlCol="0">
            <a:spAutoFit/>
          </a:bodyPr>
          <a:lstStyle/>
          <a:p>
            <a:pPr algn="r"/>
            <a:r>
              <a:rPr lang="en-US" sz="1600" i="1" dirty="0"/>
              <a:t>Kristal AR et al. JADA 1999;99(6):679 - 684</a:t>
            </a:r>
            <a:endParaRPr lang="el-GR" sz="1600" i="1" dirty="0"/>
          </a:p>
        </p:txBody>
      </p:sp>
    </p:spTree>
    <p:extLst>
      <p:ext uri="{BB962C8B-B14F-4D97-AF65-F5344CB8AC3E}">
        <p14:creationId xmlns:p14="http://schemas.microsoft.com/office/powerpoint/2010/main" val="33973068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79512" y="1628800"/>
            <a:ext cx="8784976" cy="4536504"/>
          </a:xfrm>
          <a:solidFill>
            <a:schemeClr val="bg1"/>
          </a:solidFill>
        </p:spPr>
        <p:txBody>
          <a:bodyPr>
            <a:normAutofit fontScale="85000" lnSpcReduction="10000"/>
          </a:bodyPr>
          <a:lstStyle/>
          <a:p>
            <a:pPr marL="68580" indent="0">
              <a:buNone/>
            </a:pPr>
            <a:endParaRPr lang="el-GR" b="1" dirty="0">
              <a:solidFill>
                <a:schemeClr val="tx1"/>
              </a:solidFill>
            </a:endParaRPr>
          </a:p>
          <a:p>
            <a:pPr marL="68580" indent="0">
              <a:buNone/>
            </a:pPr>
            <a:r>
              <a:rPr lang="el-GR" b="1" dirty="0">
                <a:solidFill>
                  <a:schemeClr val="tx1"/>
                </a:solidFill>
              </a:rPr>
              <a:t>Βασικές στρατηγικές για μετακίνηση σε επόμενο στάδιο</a:t>
            </a:r>
          </a:p>
          <a:p>
            <a:r>
              <a:rPr lang="el-GR" b="1" dirty="0">
                <a:solidFill>
                  <a:srgbClr val="C00000"/>
                </a:solidFill>
              </a:rPr>
              <a:t>Λύση της αμφιθυμίας, σταθερή δέσμευση, συγκεκριμένο πλάνο δράσης</a:t>
            </a:r>
          </a:p>
          <a:p>
            <a:pPr marL="68580" indent="0">
              <a:buNone/>
            </a:pPr>
            <a:endParaRPr lang="el-GR" b="1" dirty="0">
              <a:solidFill>
                <a:schemeClr val="tx1"/>
              </a:solidFill>
            </a:endParaRPr>
          </a:p>
          <a:p>
            <a:pPr marL="68580" indent="0">
              <a:buNone/>
            </a:pPr>
            <a:r>
              <a:rPr lang="el-GR" b="1" dirty="0">
                <a:solidFill>
                  <a:schemeClr val="tx1"/>
                </a:solidFill>
              </a:rPr>
              <a:t>Προτιμήστε στη θεραπεία</a:t>
            </a:r>
          </a:p>
          <a:p>
            <a:r>
              <a:rPr lang="el-GR" dirty="0">
                <a:solidFill>
                  <a:schemeClr val="tx1"/>
                </a:solidFill>
              </a:rPr>
              <a:t>Ενθαρρύνετε τον πελάτη να θέσει συγκεκριμένους  εφικτούς στόχους </a:t>
            </a:r>
          </a:p>
          <a:p>
            <a:r>
              <a:rPr lang="el-GR" dirty="0">
                <a:solidFill>
                  <a:schemeClr val="tx1"/>
                </a:solidFill>
              </a:rPr>
              <a:t>Ενισχύστε μικρές αλλαγές τις οποίες ο πελάτης μπορεί να έχει ήδη πετύχει</a:t>
            </a:r>
          </a:p>
          <a:p>
            <a:endParaRPr lang="el-GR" dirty="0">
              <a:solidFill>
                <a:schemeClr val="tx1"/>
              </a:solidFill>
            </a:endParaRPr>
          </a:p>
          <a:p>
            <a:pPr marL="68580" indent="0">
              <a:buNone/>
            </a:pPr>
            <a:r>
              <a:rPr lang="el-GR" b="1" dirty="0">
                <a:solidFill>
                  <a:schemeClr val="tx1"/>
                </a:solidFill>
              </a:rPr>
              <a:t>Αποφύγετε στη θεραπεία</a:t>
            </a:r>
          </a:p>
          <a:p>
            <a:r>
              <a:rPr lang="el-GR" dirty="0">
                <a:solidFill>
                  <a:schemeClr val="tx1"/>
                </a:solidFill>
              </a:rPr>
              <a:t>Μην συστήνετε γενικές αλλαγές συμπεριφοράς (π.χ. τρώτε περισσότερες φυτικές ίνες)</a:t>
            </a:r>
          </a:p>
          <a:p>
            <a:r>
              <a:rPr lang="el-GR" dirty="0">
                <a:solidFill>
                  <a:schemeClr val="tx1"/>
                </a:solidFill>
              </a:rPr>
              <a:t>Μην αναφέρεστε στις μικρές αλλαγές υποτιμητικά (σα να μην είναι αρκετά καλές).</a:t>
            </a:r>
          </a:p>
          <a:p>
            <a:pPr marL="68580" indent="0">
              <a:buNone/>
            </a:pPr>
            <a:endParaRPr lang="el-GR" dirty="0"/>
          </a:p>
        </p:txBody>
      </p:sp>
      <p:sp>
        <p:nvSpPr>
          <p:cNvPr id="2" name="Τίτλος 1"/>
          <p:cNvSpPr>
            <a:spLocks noGrp="1"/>
          </p:cNvSpPr>
          <p:nvPr>
            <p:ph type="title"/>
          </p:nvPr>
        </p:nvSpPr>
        <p:spPr>
          <a:xfrm>
            <a:off x="611560" y="548680"/>
            <a:ext cx="7024744" cy="864096"/>
          </a:xfrm>
        </p:spPr>
        <p:txBody>
          <a:bodyPr/>
          <a:lstStyle/>
          <a:p>
            <a:r>
              <a:rPr lang="el-GR" dirty="0"/>
              <a:t>Προετοιμασία</a:t>
            </a:r>
          </a:p>
        </p:txBody>
      </p:sp>
      <p:sp>
        <p:nvSpPr>
          <p:cNvPr id="5" name="TextBox 4"/>
          <p:cNvSpPr txBox="1"/>
          <p:nvPr/>
        </p:nvSpPr>
        <p:spPr>
          <a:xfrm>
            <a:off x="2161416" y="6546830"/>
            <a:ext cx="6948264" cy="338554"/>
          </a:xfrm>
          <a:prstGeom prst="rect">
            <a:avLst/>
          </a:prstGeom>
          <a:noFill/>
        </p:spPr>
        <p:txBody>
          <a:bodyPr wrap="square" rtlCol="0">
            <a:spAutoFit/>
          </a:bodyPr>
          <a:lstStyle/>
          <a:p>
            <a:pPr algn="r"/>
            <a:r>
              <a:rPr lang="en-US" sz="1600" i="1" dirty="0"/>
              <a:t>Kristal AR et al. JADA 1999;99(6):679 - 684</a:t>
            </a:r>
            <a:endParaRPr lang="el-GR" sz="1600" i="1" dirty="0"/>
          </a:p>
        </p:txBody>
      </p:sp>
    </p:spTree>
    <p:extLst>
      <p:ext uri="{BB962C8B-B14F-4D97-AF65-F5344CB8AC3E}">
        <p14:creationId xmlns:p14="http://schemas.microsoft.com/office/powerpoint/2010/main" val="35907272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79512" y="2060848"/>
            <a:ext cx="8784976" cy="3508977"/>
          </a:xfrm>
          <a:solidFill>
            <a:schemeClr val="bg1"/>
          </a:solidFill>
        </p:spPr>
        <p:txBody>
          <a:bodyPr>
            <a:normAutofit fontScale="92500" lnSpcReduction="20000"/>
          </a:bodyPr>
          <a:lstStyle/>
          <a:p>
            <a:pPr marL="68580" indent="0">
              <a:buNone/>
            </a:pPr>
            <a:r>
              <a:rPr lang="el-GR" b="1" dirty="0">
                <a:solidFill>
                  <a:schemeClr val="tx1"/>
                </a:solidFill>
              </a:rPr>
              <a:t>Βασικές στρατηγικές για μετακίνηση σε επόμενο στάδιο</a:t>
            </a:r>
          </a:p>
          <a:p>
            <a:r>
              <a:rPr lang="el-GR" b="1" dirty="0">
                <a:solidFill>
                  <a:srgbClr val="C00000"/>
                </a:solidFill>
              </a:rPr>
              <a:t>Εκπαίδευση </a:t>
            </a:r>
            <a:r>
              <a:rPr lang="el-GR" b="1" dirty="0" err="1">
                <a:solidFill>
                  <a:srgbClr val="C00000"/>
                </a:solidFill>
              </a:rPr>
              <a:t>συμπεριφορικών</a:t>
            </a:r>
            <a:r>
              <a:rPr lang="el-GR" b="1" dirty="0">
                <a:solidFill>
                  <a:srgbClr val="C00000"/>
                </a:solidFill>
              </a:rPr>
              <a:t> δεξιοτήτων &amp; κοινωνική υποστήριξη</a:t>
            </a:r>
          </a:p>
          <a:p>
            <a:endParaRPr lang="el-GR" dirty="0">
              <a:solidFill>
                <a:schemeClr val="tx1"/>
              </a:solidFill>
            </a:endParaRPr>
          </a:p>
          <a:p>
            <a:pPr marL="68580" indent="0">
              <a:buNone/>
            </a:pPr>
            <a:r>
              <a:rPr lang="el-GR" b="1" dirty="0">
                <a:solidFill>
                  <a:schemeClr val="tx1"/>
                </a:solidFill>
              </a:rPr>
              <a:t>Προτιμήστε στη θεραπεία</a:t>
            </a:r>
          </a:p>
          <a:p>
            <a:r>
              <a:rPr lang="el-GR" dirty="0">
                <a:solidFill>
                  <a:schemeClr val="tx1"/>
                </a:solidFill>
              </a:rPr>
              <a:t>Εκπαιδεύστε το άτομο στην ανάπτυξη/ ενίσχυση δεξιοτήτων </a:t>
            </a:r>
            <a:r>
              <a:rPr lang="el-GR" dirty="0" err="1">
                <a:solidFill>
                  <a:schemeClr val="tx1"/>
                </a:solidFill>
              </a:rPr>
              <a:t>αυτο</a:t>
            </a:r>
            <a:r>
              <a:rPr lang="el-GR" dirty="0">
                <a:solidFill>
                  <a:schemeClr val="tx1"/>
                </a:solidFill>
              </a:rPr>
              <a:t>-διαχείρισης</a:t>
            </a:r>
          </a:p>
          <a:p>
            <a:r>
              <a:rPr lang="el-GR" dirty="0">
                <a:solidFill>
                  <a:schemeClr val="tx1"/>
                </a:solidFill>
              </a:rPr>
              <a:t>Παρέχετε υλικό </a:t>
            </a:r>
            <a:r>
              <a:rPr lang="el-GR" dirty="0" err="1">
                <a:solidFill>
                  <a:schemeClr val="tx1"/>
                </a:solidFill>
              </a:rPr>
              <a:t>αυτο</a:t>
            </a:r>
            <a:r>
              <a:rPr lang="el-GR" dirty="0">
                <a:solidFill>
                  <a:schemeClr val="tx1"/>
                </a:solidFill>
              </a:rPr>
              <a:t>-βοήθειας</a:t>
            </a:r>
          </a:p>
          <a:p>
            <a:pPr marL="68580" indent="0">
              <a:buNone/>
            </a:pPr>
            <a:endParaRPr lang="el-GR" b="1" dirty="0">
              <a:solidFill>
                <a:schemeClr val="tx1"/>
              </a:solidFill>
            </a:endParaRPr>
          </a:p>
          <a:p>
            <a:pPr marL="68580" indent="0">
              <a:buNone/>
            </a:pPr>
            <a:r>
              <a:rPr lang="el-GR" b="1" dirty="0">
                <a:solidFill>
                  <a:schemeClr val="tx1"/>
                </a:solidFill>
              </a:rPr>
              <a:t>Αποφύγετε στη θεραπεία</a:t>
            </a:r>
          </a:p>
          <a:p>
            <a:r>
              <a:rPr lang="el-GR" dirty="0">
                <a:solidFill>
                  <a:schemeClr val="tx1"/>
                </a:solidFill>
              </a:rPr>
              <a:t>Μη μείνετε μόνο στην παροχή πληροφοριών</a:t>
            </a:r>
          </a:p>
          <a:p>
            <a:pPr marL="68580" indent="0">
              <a:buNone/>
            </a:pPr>
            <a:endParaRPr lang="el-GR" b="1" dirty="0">
              <a:solidFill>
                <a:schemeClr val="tx1"/>
              </a:solidFill>
            </a:endParaRPr>
          </a:p>
          <a:p>
            <a:pPr marL="68580" indent="0">
              <a:buNone/>
            </a:pPr>
            <a:endParaRPr lang="el-GR" b="1" dirty="0">
              <a:solidFill>
                <a:schemeClr val="tx1"/>
              </a:solidFill>
            </a:endParaRPr>
          </a:p>
          <a:p>
            <a:pPr marL="68580" indent="0">
              <a:buNone/>
            </a:pPr>
            <a:endParaRPr lang="el-GR" b="1" dirty="0">
              <a:solidFill>
                <a:schemeClr val="tx1"/>
              </a:solidFill>
            </a:endParaRPr>
          </a:p>
          <a:p>
            <a:pPr marL="68580" indent="0">
              <a:buNone/>
            </a:pPr>
            <a:endParaRPr lang="el-GR" dirty="0"/>
          </a:p>
        </p:txBody>
      </p:sp>
      <p:sp>
        <p:nvSpPr>
          <p:cNvPr id="2" name="Τίτλος 1"/>
          <p:cNvSpPr>
            <a:spLocks noGrp="1"/>
          </p:cNvSpPr>
          <p:nvPr>
            <p:ph type="title"/>
          </p:nvPr>
        </p:nvSpPr>
        <p:spPr>
          <a:xfrm>
            <a:off x="971600" y="404664"/>
            <a:ext cx="6664704" cy="1033184"/>
          </a:xfrm>
        </p:spPr>
        <p:txBody>
          <a:bodyPr/>
          <a:lstStyle/>
          <a:p>
            <a:r>
              <a:rPr lang="el-GR" dirty="0"/>
              <a:t>Δράση</a:t>
            </a:r>
          </a:p>
        </p:txBody>
      </p:sp>
      <p:sp>
        <p:nvSpPr>
          <p:cNvPr id="5" name="TextBox 4"/>
          <p:cNvSpPr txBox="1"/>
          <p:nvPr/>
        </p:nvSpPr>
        <p:spPr>
          <a:xfrm>
            <a:off x="2161416" y="6546830"/>
            <a:ext cx="6948264" cy="338554"/>
          </a:xfrm>
          <a:prstGeom prst="rect">
            <a:avLst/>
          </a:prstGeom>
          <a:noFill/>
        </p:spPr>
        <p:txBody>
          <a:bodyPr wrap="square" rtlCol="0">
            <a:spAutoFit/>
          </a:bodyPr>
          <a:lstStyle/>
          <a:p>
            <a:pPr algn="r"/>
            <a:r>
              <a:rPr lang="en-US" sz="1600" i="1" dirty="0"/>
              <a:t>Kristal AR et al. JADA 1999;99(6):679 - 684</a:t>
            </a:r>
            <a:endParaRPr lang="el-GR" sz="1600" i="1" dirty="0"/>
          </a:p>
        </p:txBody>
      </p:sp>
    </p:spTree>
    <p:extLst>
      <p:ext uri="{BB962C8B-B14F-4D97-AF65-F5344CB8AC3E}">
        <p14:creationId xmlns:p14="http://schemas.microsoft.com/office/powerpoint/2010/main" val="37025742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79512" y="1988840"/>
            <a:ext cx="8784976" cy="4289334"/>
          </a:xfrm>
          <a:solidFill>
            <a:schemeClr val="bg1"/>
          </a:solidFill>
        </p:spPr>
        <p:txBody>
          <a:bodyPr>
            <a:normAutofit fontScale="70000" lnSpcReduction="20000"/>
          </a:bodyPr>
          <a:lstStyle/>
          <a:p>
            <a:pPr marL="68580" indent="0">
              <a:buNone/>
            </a:pPr>
            <a:r>
              <a:rPr lang="el-GR" sz="2700" b="1" dirty="0">
                <a:solidFill>
                  <a:schemeClr val="tx1"/>
                </a:solidFill>
              </a:rPr>
              <a:t>Βασικές στρατηγικές για μετακίνηση σε επόμενο στάδιο</a:t>
            </a:r>
          </a:p>
          <a:p>
            <a:r>
              <a:rPr lang="el-GR" sz="2700" b="1" dirty="0">
                <a:solidFill>
                  <a:srgbClr val="C00000"/>
                </a:solidFill>
              </a:rPr>
              <a:t>Επίλυση προβλημάτων &amp; περιβαλλοντική υποστήριξη</a:t>
            </a:r>
          </a:p>
          <a:p>
            <a:endParaRPr lang="el-GR" sz="2700" b="1" dirty="0">
              <a:solidFill>
                <a:srgbClr val="C00000"/>
              </a:solidFill>
            </a:endParaRPr>
          </a:p>
          <a:p>
            <a:pPr marL="68580" indent="0">
              <a:buNone/>
            </a:pPr>
            <a:r>
              <a:rPr lang="el-GR" sz="2700" b="1" dirty="0">
                <a:solidFill>
                  <a:schemeClr val="tx1"/>
                </a:solidFill>
              </a:rPr>
              <a:t>Προτιμήστε στη θεραπεία</a:t>
            </a:r>
          </a:p>
          <a:p>
            <a:r>
              <a:rPr lang="el-GR" sz="2700" dirty="0">
                <a:solidFill>
                  <a:schemeClr val="tx1"/>
                </a:solidFill>
              </a:rPr>
              <a:t>Ενθαρρύνετε τον πελάτη να αναμένει και να σχεδιάζει τι θα κάνει σε πιθανές δυσκολίες (π.χ. φαγητό έξω με φίλους)</a:t>
            </a:r>
          </a:p>
          <a:p>
            <a:r>
              <a:rPr lang="el-GR" sz="2700" dirty="0">
                <a:solidFill>
                  <a:schemeClr val="tx1"/>
                </a:solidFill>
              </a:rPr>
              <a:t>Συλλέξτε πληροφορίες σχετικά με τοπικές δομές (π.χ. χώροι άθλησης)</a:t>
            </a:r>
          </a:p>
          <a:p>
            <a:r>
              <a:rPr lang="el-GR" sz="2700" dirty="0">
                <a:solidFill>
                  <a:schemeClr val="tx1"/>
                </a:solidFill>
              </a:rPr>
              <a:t>Ενθαρρύνετε τον πελάτη να επανέλθει εάν είχε ένα ολίσθημα/ υποτροπή</a:t>
            </a:r>
          </a:p>
          <a:p>
            <a:r>
              <a:rPr lang="el-GR" sz="2700" dirty="0">
                <a:solidFill>
                  <a:schemeClr val="tx1"/>
                </a:solidFill>
              </a:rPr>
              <a:t>Συστήστε πιο προκλητικές διατροφικές αλλαγές εάν ο πελάτης είναι κινητοποιημένος</a:t>
            </a:r>
          </a:p>
          <a:p>
            <a:pPr marL="68580" indent="0">
              <a:buNone/>
            </a:pPr>
            <a:endParaRPr lang="el-GR" sz="2700" b="1" dirty="0">
              <a:solidFill>
                <a:schemeClr val="tx1"/>
              </a:solidFill>
            </a:endParaRPr>
          </a:p>
          <a:p>
            <a:pPr marL="68580" indent="0">
              <a:buNone/>
            </a:pPr>
            <a:r>
              <a:rPr lang="el-GR" sz="2700" b="1" dirty="0">
                <a:solidFill>
                  <a:schemeClr val="tx1"/>
                </a:solidFill>
              </a:rPr>
              <a:t>Αποφύγετε στη θεραπεία</a:t>
            </a:r>
          </a:p>
          <a:p>
            <a:r>
              <a:rPr lang="el-GR" sz="2700" dirty="0">
                <a:solidFill>
                  <a:schemeClr val="tx1"/>
                </a:solidFill>
              </a:rPr>
              <a:t>Μη θεωρήσετε ότι η αρχική δράση σημαίνει μόνιμη αλλαγή</a:t>
            </a:r>
          </a:p>
          <a:p>
            <a:r>
              <a:rPr lang="el-GR" sz="2700" dirty="0">
                <a:solidFill>
                  <a:schemeClr val="tx1"/>
                </a:solidFill>
              </a:rPr>
              <a:t>Μην αποθαρρύνεστε ούτε να είστε επικριτικοί σχετικά με μια υποτροπή ή ένα ολίσθημα</a:t>
            </a:r>
          </a:p>
          <a:p>
            <a:pPr marL="68580" indent="0">
              <a:buNone/>
            </a:pPr>
            <a:endParaRPr lang="el-GR" b="1" dirty="0">
              <a:solidFill>
                <a:schemeClr val="tx1"/>
              </a:solidFill>
            </a:endParaRPr>
          </a:p>
          <a:p>
            <a:pPr marL="68580" indent="0">
              <a:buNone/>
            </a:pPr>
            <a:endParaRPr lang="el-GR" b="1" dirty="0">
              <a:solidFill>
                <a:schemeClr val="tx1"/>
              </a:solidFill>
            </a:endParaRPr>
          </a:p>
          <a:p>
            <a:pPr marL="68580" indent="0">
              <a:buNone/>
            </a:pPr>
            <a:endParaRPr lang="el-GR" b="1" dirty="0">
              <a:solidFill>
                <a:schemeClr val="tx1"/>
              </a:solidFill>
            </a:endParaRPr>
          </a:p>
          <a:p>
            <a:pPr marL="68580" indent="0">
              <a:buNone/>
            </a:pPr>
            <a:endParaRPr lang="el-GR" dirty="0"/>
          </a:p>
        </p:txBody>
      </p:sp>
      <p:sp>
        <p:nvSpPr>
          <p:cNvPr id="2" name="Τίτλος 1"/>
          <p:cNvSpPr>
            <a:spLocks noGrp="1"/>
          </p:cNvSpPr>
          <p:nvPr>
            <p:ph type="title"/>
          </p:nvPr>
        </p:nvSpPr>
        <p:spPr>
          <a:xfrm>
            <a:off x="971600" y="404664"/>
            <a:ext cx="6664704" cy="1033184"/>
          </a:xfrm>
        </p:spPr>
        <p:txBody>
          <a:bodyPr/>
          <a:lstStyle/>
          <a:p>
            <a:r>
              <a:rPr lang="el-GR" dirty="0"/>
              <a:t>Διατήρηση</a:t>
            </a:r>
          </a:p>
        </p:txBody>
      </p:sp>
      <p:sp>
        <p:nvSpPr>
          <p:cNvPr id="5" name="TextBox 4"/>
          <p:cNvSpPr txBox="1"/>
          <p:nvPr/>
        </p:nvSpPr>
        <p:spPr>
          <a:xfrm>
            <a:off x="2161416" y="6546830"/>
            <a:ext cx="6948264" cy="338554"/>
          </a:xfrm>
          <a:prstGeom prst="rect">
            <a:avLst/>
          </a:prstGeom>
          <a:noFill/>
        </p:spPr>
        <p:txBody>
          <a:bodyPr wrap="square" rtlCol="0">
            <a:spAutoFit/>
          </a:bodyPr>
          <a:lstStyle/>
          <a:p>
            <a:pPr algn="r"/>
            <a:r>
              <a:rPr lang="en-US" sz="1600" i="1" dirty="0"/>
              <a:t>Kristal AR et al. JADA 1999;99(6):679 - 684</a:t>
            </a:r>
            <a:endParaRPr lang="el-GR" sz="1600" i="1" dirty="0"/>
          </a:p>
        </p:txBody>
      </p:sp>
    </p:spTree>
    <p:extLst>
      <p:ext uri="{BB962C8B-B14F-4D97-AF65-F5344CB8AC3E}">
        <p14:creationId xmlns:p14="http://schemas.microsoft.com/office/powerpoint/2010/main" val="27792487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204864"/>
            <a:ext cx="8136904" cy="3965072"/>
          </a:xfrm>
        </p:spPr>
        <p:txBody>
          <a:bodyPr>
            <a:noAutofit/>
          </a:bodyPr>
          <a:lstStyle/>
          <a:p>
            <a:pPr>
              <a:spcBef>
                <a:spcPts val="0"/>
              </a:spcBef>
            </a:pPr>
            <a:r>
              <a:rPr lang="en-US" sz="1600" dirty="0"/>
              <a:t>Bandura, A. (1977). Social learning theory. Englewood Cliffs, NJ: Prentice Hall.</a:t>
            </a:r>
          </a:p>
          <a:p>
            <a:pPr>
              <a:spcBef>
                <a:spcPts val="0"/>
              </a:spcBef>
            </a:pPr>
            <a:r>
              <a:rPr lang="en-US" sz="1600" dirty="0"/>
              <a:t>Bandura, A. (2004). Health promotion by social cognitive means. Health Education &amp; Behavior, 31, 143-164. Berman, E. S. (2006).</a:t>
            </a:r>
            <a:endParaRPr lang="el-GR" sz="1600" dirty="0"/>
          </a:p>
          <a:p>
            <a:pPr>
              <a:spcBef>
                <a:spcPts val="0"/>
              </a:spcBef>
            </a:pPr>
            <a:r>
              <a:rPr lang="en-US" sz="1600" dirty="0"/>
              <a:t>Childress JF. Who should decide? Paternalism in health care. New York: Oxford University Press; 1982.</a:t>
            </a:r>
          </a:p>
          <a:p>
            <a:pPr>
              <a:spcBef>
                <a:spcPts val="0"/>
              </a:spcBef>
            </a:pPr>
            <a:r>
              <a:rPr lang="en-US" sz="1600" dirty="0"/>
              <a:t>Di </a:t>
            </a:r>
            <a:r>
              <a:rPr lang="en-US" sz="1600" dirty="0" err="1"/>
              <a:t>Noia</a:t>
            </a:r>
            <a:r>
              <a:rPr lang="en-US" sz="1600" dirty="0"/>
              <a:t> J &amp; </a:t>
            </a:r>
            <a:r>
              <a:rPr lang="en-US" sz="1600" dirty="0" err="1"/>
              <a:t>Prochaska</a:t>
            </a:r>
            <a:r>
              <a:rPr lang="en-US" sz="1600" dirty="0"/>
              <a:t> JO. Dietary Stages of Change and Decisional Balance: A Meta-Analytic Review. </a:t>
            </a:r>
            <a:r>
              <a:rPr lang="en-US" sz="1600" i="1" dirty="0"/>
              <a:t>Am J Health </a:t>
            </a:r>
            <a:r>
              <a:rPr lang="en-US" sz="1600" i="1" dirty="0" err="1"/>
              <a:t>Behav</a:t>
            </a:r>
            <a:r>
              <a:rPr lang="en-US" sz="1600" i="1" dirty="0"/>
              <a:t>. 2010;34(5):618-632.</a:t>
            </a:r>
          </a:p>
          <a:p>
            <a:pPr>
              <a:spcBef>
                <a:spcPts val="0"/>
              </a:spcBef>
            </a:pPr>
            <a:r>
              <a:rPr lang="en-US" sz="1600" dirty="0"/>
              <a:t>Di </a:t>
            </a:r>
            <a:r>
              <a:rPr lang="en-US" sz="1600" dirty="0" err="1"/>
              <a:t>Noia</a:t>
            </a:r>
            <a:r>
              <a:rPr lang="en-US" sz="1600" dirty="0"/>
              <a:t> J Et al. Validity and reliability of a dietary of stages of changes measure among economically disadvantaged African-American Women. Adolescents.  Am J Health </a:t>
            </a:r>
            <a:r>
              <a:rPr lang="en-US" sz="1600" dirty="0" err="1"/>
              <a:t>Promot</a:t>
            </a:r>
            <a:r>
              <a:rPr lang="en-US" sz="1600" dirty="0"/>
              <a:t> 2012;26(6):381-389</a:t>
            </a:r>
          </a:p>
          <a:p>
            <a:pPr>
              <a:spcBef>
                <a:spcPts val="0"/>
              </a:spcBef>
            </a:pPr>
            <a:r>
              <a:rPr lang="en-US" sz="1600" dirty="0"/>
              <a:t>Greene GW et al. Dietary applications of the stages of change model. </a:t>
            </a:r>
            <a:r>
              <a:rPr lang="en-US" sz="1600" i="1" dirty="0"/>
              <a:t>JADA 1999;99(6):673.</a:t>
            </a:r>
            <a:endParaRPr lang="el-GR" sz="1600" i="1" dirty="0"/>
          </a:p>
          <a:p>
            <a:pPr>
              <a:spcBef>
                <a:spcPts val="0"/>
              </a:spcBef>
            </a:pPr>
            <a:r>
              <a:rPr lang="en-US" sz="1600" dirty="0" err="1"/>
              <a:t>Hala</a:t>
            </a:r>
            <a:r>
              <a:rPr lang="en-US" sz="1600" dirty="0"/>
              <a:t> – </a:t>
            </a:r>
            <a:r>
              <a:rPr lang="en-US" sz="1600" dirty="0" err="1"/>
              <a:t>Hazam</a:t>
            </a:r>
            <a:r>
              <a:rPr lang="en-US" sz="1600" dirty="0"/>
              <a:t> Al </a:t>
            </a:r>
            <a:r>
              <a:rPr lang="en-US" sz="1600" dirty="0" err="1"/>
              <a:t>Otaibi</a:t>
            </a:r>
            <a:r>
              <a:rPr lang="en-US" sz="1600" dirty="0"/>
              <a:t>. Measuring stages of change, perceived barriers and self-efficacy for physical activity in Saudi Arabia. Asian Pacific J Cancer </a:t>
            </a:r>
            <a:r>
              <a:rPr lang="en-US" sz="1600" dirty="0" err="1"/>
              <a:t>Prev</a:t>
            </a:r>
            <a:r>
              <a:rPr lang="en-US" sz="1600" dirty="0"/>
              <a:t> 2013;14(2):1009 -  1016.</a:t>
            </a:r>
          </a:p>
          <a:p>
            <a:pPr>
              <a:spcBef>
                <a:spcPts val="0"/>
              </a:spcBef>
            </a:pPr>
            <a:r>
              <a:rPr lang="en-US" sz="1600" dirty="0"/>
              <a:t>Hall KL, Rossi JS. Meta-analytic examination of the strong and weak principles across 48 health behaviors. </a:t>
            </a:r>
            <a:r>
              <a:rPr lang="en-US" sz="1600" i="1" dirty="0" err="1"/>
              <a:t>Prev</a:t>
            </a:r>
            <a:r>
              <a:rPr lang="en-US" sz="1600" i="1" dirty="0"/>
              <a:t> Med. 2008;46:266-274.</a:t>
            </a:r>
          </a:p>
          <a:p>
            <a:pPr>
              <a:spcBef>
                <a:spcPts val="0"/>
              </a:spcBef>
            </a:pPr>
            <a:r>
              <a:rPr lang="en-US" sz="1600" dirty="0"/>
              <a:t>Janis IL, Mann L. Decision Making: A Psychological Analysis of Conflict, Choice, and Commitment. London: Cassel &amp; Collier </a:t>
            </a:r>
            <a:r>
              <a:rPr lang="en-US" sz="1600" dirty="0" err="1"/>
              <a:t>Macmillian</a:t>
            </a:r>
            <a:r>
              <a:rPr lang="en-US" sz="1600" dirty="0"/>
              <a:t> </a:t>
            </a:r>
            <a:r>
              <a:rPr lang="el-GR" sz="1600" dirty="0"/>
              <a:t>1977.</a:t>
            </a:r>
          </a:p>
          <a:p>
            <a:pPr>
              <a:spcBef>
                <a:spcPts val="0"/>
              </a:spcBef>
            </a:pPr>
            <a:endParaRPr lang="en-US" sz="1600" dirty="0"/>
          </a:p>
          <a:p>
            <a:endParaRPr lang="el-GR" sz="1500" dirty="0"/>
          </a:p>
          <a:p>
            <a:pPr>
              <a:spcBef>
                <a:spcPts val="0"/>
              </a:spcBef>
            </a:pPr>
            <a:endParaRPr lang="el-GR" sz="1500" dirty="0"/>
          </a:p>
        </p:txBody>
      </p:sp>
      <p:sp>
        <p:nvSpPr>
          <p:cNvPr id="2" name="Title 1"/>
          <p:cNvSpPr>
            <a:spLocks noGrp="1"/>
          </p:cNvSpPr>
          <p:nvPr>
            <p:ph type="title"/>
          </p:nvPr>
        </p:nvSpPr>
        <p:spPr>
          <a:xfrm>
            <a:off x="817240" y="404664"/>
            <a:ext cx="8075240" cy="936104"/>
          </a:xfrm>
        </p:spPr>
        <p:txBody>
          <a:bodyPr>
            <a:normAutofit/>
          </a:bodyPr>
          <a:lstStyle/>
          <a:p>
            <a:pPr algn="l"/>
            <a:r>
              <a:rPr lang="el-GR" sz="3600" b="1" dirty="0">
                <a:solidFill>
                  <a:schemeClr val="bg1"/>
                </a:solidFill>
              </a:rPr>
              <a:t>Αναφορές</a:t>
            </a:r>
          </a:p>
        </p:txBody>
      </p:sp>
    </p:spTree>
    <p:extLst>
      <p:ext uri="{BB962C8B-B14F-4D97-AF65-F5344CB8AC3E}">
        <p14:creationId xmlns:p14="http://schemas.microsoft.com/office/powerpoint/2010/main" val="109778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Clr>
                <a:schemeClr val="bg1">
                  <a:lumMod val="85000"/>
                </a:schemeClr>
              </a:buClr>
              <a:buSzPct val="80000"/>
            </a:pPr>
            <a:r>
              <a:rPr lang="el-GR" dirty="0">
                <a:solidFill>
                  <a:schemeClr val="bg1">
                    <a:lumMod val="85000"/>
                  </a:schemeClr>
                </a:solidFill>
              </a:rPr>
              <a:t>Στάδια αλλαγής</a:t>
            </a:r>
            <a:endParaRPr lang="en-US" dirty="0">
              <a:solidFill>
                <a:schemeClr val="bg1">
                  <a:lumMod val="85000"/>
                </a:schemeClr>
              </a:solidFill>
            </a:endParaRPr>
          </a:p>
          <a:p>
            <a:pPr>
              <a:buClr>
                <a:schemeClr val="bg1">
                  <a:lumMod val="85000"/>
                </a:schemeClr>
              </a:buClr>
              <a:buSzPct val="80000"/>
            </a:pPr>
            <a:endParaRPr lang="en-US" dirty="0">
              <a:solidFill>
                <a:schemeClr val="bg1">
                  <a:lumMod val="85000"/>
                </a:schemeClr>
              </a:solidFill>
            </a:endParaRPr>
          </a:p>
          <a:p>
            <a:pPr>
              <a:buClr>
                <a:schemeClr val="bg1">
                  <a:lumMod val="85000"/>
                </a:schemeClr>
              </a:buClr>
              <a:buSzPct val="80000"/>
            </a:pPr>
            <a:r>
              <a:rPr lang="el-GR" dirty="0">
                <a:solidFill>
                  <a:schemeClr val="bg1">
                    <a:lumMod val="85000"/>
                  </a:schemeClr>
                </a:solidFill>
              </a:rPr>
              <a:t>Ζυγαριά απόφασης</a:t>
            </a:r>
            <a:endParaRPr lang="en-US" dirty="0">
              <a:solidFill>
                <a:schemeClr val="bg1">
                  <a:lumMod val="85000"/>
                </a:schemeClr>
              </a:solidFill>
            </a:endParaRPr>
          </a:p>
          <a:p>
            <a:pPr>
              <a:buClr>
                <a:schemeClr val="bg1">
                  <a:lumMod val="85000"/>
                </a:schemeClr>
              </a:buClr>
              <a:buSzPct val="80000"/>
            </a:pPr>
            <a:endParaRPr lang="en-US" dirty="0">
              <a:solidFill>
                <a:schemeClr val="bg1">
                  <a:lumMod val="85000"/>
                </a:schemeClr>
              </a:solidFill>
            </a:endParaRPr>
          </a:p>
          <a:p>
            <a:pPr>
              <a:buClr>
                <a:schemeClr val="bg1">
                  <a:lumMod val="85000"/>
                </a:schemeClr>
              </a:buClr>
              <a:buSzPct val="80000"/>
            </a:pPr>
            <a:r>
              <a:rPr lang="el-GR" dirty="0" err="1">
                <a:solidFill>
                  <a:schemeClr val="bg1">
                    <a:lumMod val="85000"/>
                  </a:schemeClr>
                </a:solidFill>
              </a:rPr>
              <a:t>Αυτο</a:t>
            </a:r>
            <a:r>
              <a:rPr lang="el-GR" dirty="0">
                <a:solidFill>
                  <a:schemeClr val="bg1">
                    <a:lumMod val="85000"/>
                  </a:schemeClr>
                </a:solidFill>
              </a:rPr>
              <a:t>-αποτελεσματικότητα</a:t>
            </a:r>
            <a:endParaRPr lang="en-US" dirty="0">
              <a:solidFill>
                <a:schemeClr val="bg1">
                  <a:lumMod val="85000"/>
                </a:schemeClr>
              </a:solidFill>
            </a:endParaRPr>
          </a:p>
          <a:p>
            <a:pPr>
              <a:buClr>
                <a:schemeClr val="bg1">
                  <a:lumMod val="85000"/>
                </a:schemeClr>
              </a:buClr>
              <a:buSzPct val="80000"/>
            </a:pPr>
            <a:endParaRPr lang="en-US" dirty="0">
              <a:solidFill>
                <a:schemeClr val="bg1">
                  <a:lumMod val="85000"/>
                </a:schemeClr>
              </a:solidFill>
            </a:endParaRPr>
          </a:p>
          <a:p>
            <a:pPr>
              <a:buClr>
                <a:schemeClr val="bg1">
                  <a:lumMod val="85000"/>
                </a:schemeClr>
              </a:buClr>
              <a:buSzPct val="80000"/>
            </a:pPr>
            <a:r>
              <a:rPr lang="el-GR" dirty="0">
                <a:solidFill>
                  <a:schemeClr val="bg1">
                    <a:lumMod val="85000"/>
                  </a:schemeClr>
                </a:solidFill>
              </a:rPr>
              <a:t>Πειρασμός</a:t>
            </a:r>
            <a:endParaRPr lang="en-US" dirty="0">
              <a:solidFill>
                <a:schemeClr val="bg1">
                  <a:lumMod val="85000"/>
                </a:schemeClr>
              </a:solidFill>
            </a:endParaRPr>
          </a:p>
          <a:p>
            <a:pPr>
              <a:buClr>
                <a:schemeClr val="bg1">
                  <a:lumMod val="85000"/>
                </a:schemeClr>
              </a:buClr>
            </a:pPr>
            <a:endParaRPr lang="el-GR" dirty="0">
              <a:solidFill>
                <a:schemeClr val="bg1">
                  <a:lumMod val="85000"/>
                </a:schemeClr>
              </a:solidFill>
            </a:endParaRPr>
          </a:p>
          <a:p>
            <a:pPr>
              <a:buClr>
                <a:schemeClr val="bg1">
                  <a:lumMod val="85000"/>
                </a:schemeClr>
              </a:buClr>
            </a:pPr>
            <a:r>
              <a:rPr lang="el-GR" dirty="0">
                <a:solidFill>
                  <a:schemeClr val="tx1"/>
                </a:solidFill>
              </a:rPr>
              <a:t>Διαδικασίες αλλαγής</a:t>
            </a:r>
            <a:endParaRPr lang="en-US" dirty="0">
              <a:solidFill>
                <a:schemeClr val="tx1"/>
              </a:solidFill>
            </a:endParaRPr>
          </a:p>
        </p:txBody>
      </p:sp>
      <p:sp>
        <p:nvSpPr>
          <p:cNvPr id="2" name="Title 1"/>
          <p:cNvSpPr>
            <a:spLocks noGrp="1"/>
          </p:cNvSpPr>
          <p:nvPr>
            <p:ph type="title"/>
          </p:nvPr>
        </p:nvSpPr>
        <p:spPr>
          <a:xfrm>
            <a:off x="755576" y="596690"/>
            <a:ext cx="7859216" cy="1066800"/>
          </a:xfrm>
        </p:spPr>
        <p:txBody>
          <a:bodyPr>
            <a:normAutofit/>
          </a:bodyPr>
          <a:lstStyle/>
          <a:p>
            <a:r>
              <a:rPr lang="el-GR" sz="3200" b="1" dirty="0">
                <a:solidFill>
                  <a:schemeClr val="bg1">
                    <a:lumMod val="95000"/>
                  </a:schemeClr>
                </a:solidFill>
              </a:rPr>
              <a:t>Το </a:t>
            </a:r>
            <a:r>
              <a:rPr lang="el-GR" sz="3200" b="1" dirty="0" err="1">
                <a:solidFill>
                  <a:schemeClr val="bg1">
                    <a:lumMod val="95000"/>
                  </a:schemeClr>
                </a:solidFill>
              </a:rPr>
              <a:t>Διαθεωρητικό</a:t>
            </a:r>
            <a:r>
              <a:rPr lang="el-GR" sz="3200" b="1" dirty="0">
                <a:solidFill>
                  <a:schemeClr val="bg1">
                    <a:lumMod val="95000"/>
                  </a:schemeClr>
                </a:solidFill>
              </a:rPr>
              <a:t> Υπόδειγμα αποτελείται από τις ακόλουθες δομές</a:t>
            </a:r>
            <a:r>
              <a:rPr lang="en-US" sz="3200" b="1" dirty="0">
                <a:solidFill>
                  <a:schemeClr val="bg1">
                    <a:lumMod val="95000"/>
                  </a:schemeClr>
                </a:solidFill>
              </a:rPr>
              <a:t>:</a:t>
            </a:r>
            <a:endParaRPr lang="el-GR" sz="3200" b="1" dirty="0">
              <a:solidFill>
                <a:schemeClr val="bg1">
                  <a:lumMod val="95000"/>
                </a:schemeClr>
              </a:solidFill>
            </a:endParaRPr>
          </a:p>
        </p:txBody>
      </p:sp>
      <p:pic>
        <p:nvPicPr>
          <p:cNvPr id="4" name="Εικόνα 3"/>
          <p:cNvPicPr>
            <a:picLocks noChangeAspect="1"/>
          </p:cNvPicPr>
          <p:nvPr/>
        </p:nvPicPr>
        <p:blipFill>
          <a:blip r:embed="rId2">
            <a:extLst>
              <a:ext uri="{BEBA8EAE-BF5A-486C-A8C5-ECC9F3942E4B}">
                <a14:imgProps xmlns:a14="http://schemas.microsoft.com/office/drawing/2010/main">
                  <a14:imgLayer r:embed="rId3">
                    <a14:imgEffect>
                      <a14:saturation sat="270000"/>
                    </a14:imgEffect>
                    <a14:imgEffect>
                      <a14:brightnessContrast bright="14000" contrast="-4000"/>
                    </a14:imgEffect>
                  </a14:imgLayer>
                </a14:imgProps>
              </a:ext>
              <a:ext uri="{28A0092B-C50C-407E-A947-70E740481C1C}">
                <a14:useLocalDpi xmlns:a14="http://schemas.microsoft.com/office/drawing/2010/main" val="0"/>
              </a:ext>
            </a:extLst>
          </a:blip>
          <a:stretch>
            <a:fillRect/>
          </a:stretch>
        </p:blipFill>
        <p:spPr>
          <a:xfrm>
            <a:off x="5292080" y="2996952"/>
            <a:ext cx="2751367" cy="182427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7919348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9436" y="2636912"/>
            <a:ext cx="8229600" cy="3816424"/>
          </a:xfrm>
        </p:spPr>
        <p:txBody>
          <a:bodyPr>
            <a:noAutofit/>
          </a:bodyPr>
          <a:lstStyle/>
          <a:p>
            <a:r>
              <a:rPr lang="en-US" sz="1600" i="1" dirty="0"/>
              <a:t>Kristal AR et al. How can stages of change be best used in dietary interventions? JADA 1999;99(6):679 – 684</a:t>
            </a:r>
            <a:endParaRPr lang="el-GR" sz="1600" i="1" dirty="0"/>
          </a:p>
          <a:p>
            <a:r>
              <a:rPr lang="en-US" sz="1600" dirty="0"/>
              <a:t>McNutt RA. Shared medical decision making. J Am Med Assoc. </a:t>
            </a:r>
            <a:r>
              <a:rPr lang="el-GR" sz="1600" dirty="0"/>
              <a:t>2004; 292: 2516–2518.</a:t>
            </a:r>
            <a:endParaRPr lang="en-US" sz="1600" dirty="0"/>
          </a:p>
          <a:p>
            <a:r>
              <a:rPr lang="en-US" sz="1600" dirty="0"/>
              <a:t>Prochaska JO, </a:t>
            </a:r>
            <a:r>
              <a:rPr lang="en-US" sz="1600" dirty="0" err="1"/>
              <a:t>Velicer</a:t>
            </a:r>
            <a:r>
              <a:rPr lang="en-US" sz="1600" dirty="0"/>
              <a:t> WF, Rossi JS, et al. Stages of change and decisional balance for 12 problem behaviors. </a:t>
            </a:r>
            <a:r>
              <a:rPr lang="en-US" sz="1600" i="1" dirty="0"/>
              <a:t>Health Psychol. 1994;13:39- </a:t>
            </a:r>
            <a:r>
              <a:rPr lang="el-GR" sz="1600" dirty="0"/>
              <a:t>46.</a:t>
            </a:r>
            <a:endParaRPr lang="en-US" sz="1600" dirty="0"/>
          </a:p>
          <a:p>
            <a:r>
              <a:rPr lang="en-US" sz="1600" dirty="0"/>
              <a:t>Prochaska JO &amp; </a:t>
            </a:r>
            <a:r>
              <a:rPr lang="en-US" sz="1600" dirty="0" err="1"/>
              <a:t>Velicer</a:t>
            </a:r>
            <a:r>
              <a:rPr lang="en-US" sz="1600" dirty="0"/>
              <a:t> WF. The </a:t>
            </a:r>
            <a:r>
              <a:rPr lang="en-US" sz="1600" dirty="0" err="1"/>
              <a:t>Transtheoretical</a:t>
            </a:r>
            <a:r>
              <a:rPr lang="en-US" sz="1600" dirty="0"/>
              <a:t> Model of Health Behavior Change. Am J Health </a:t>
            </a:r>
            <a:r>
              <a:rPr lang="en-US" sz="1600" dirty="0" err="1"/>
              <a:t>Promot</a:t>
            </a:r>
            <a:r>
              <a:rPr lang="en-US" sz="1600" dirty="0"/>
              <a:t> 1997;12(1):38 – 48.</a:t>
            </a:r>
            <a:endParaRPr lang="el-GR" sz="1600" dirty="0"/>
          </a:p>
          <a:p>
            <a:pPr>
              <a:spcBef>
                <a:spcPts val="0"/>
              </a:spcBef>
            </a:pPr>
            <a:r>
              <a:rPr lang="en-US" sz="1600" dirty="0" err="1"/>
              <a:t>Prochaska</a:t>
            </a:r>
            <a:r>
              <a:rPr lang="en-US" sz="1600" dirty="0"/>
              <a:t> JO, Redding CA, Evers KE. The </a:t>
            </a:r>
            <a:r>
              <a:rPr lang="en-US" sz="1600" dirty="0" err="1"/>
              <a:t>Transtheoretical</a:t>
            </a:r>
            <a:r>
              <a:rPr lang="en-US" sz="1600" dirty="0"/>
              <a:t> model and stages of change. In: Health Behavior &amp; Health Education: Theory, research &amp; practice. </a:t>
            </a:r>
            <a:r>
              <a:rPr lang="en-US" sz="1600" dirty="0" err="1"/>
              <a:t>Glanz</a:t>
            </a:r>
            <a:r>
              <a:rPr lang="en-US" sz="1600" dirty="0"/>
              <a:t> K, </a:t>
            </a:r>
            <a:r>
              <a:rPr lang="en-US" sz="1600" dirty="0" err="1"/>
              <a:t>Rimer</a:t>
            </a:r>
            <a:r>
              <a:rPr lang="en-US" sz="1600" dirty="0"/>
              <a:t> BK, </a:t>
            </a:r>
            <a:r>
              <a:rPr lang="en-US" sz="1600" dirty="0" err="1"/>
              <a:t>Viswanath</a:t>
            </a:r>
            <a:r>
              <a:rPr lang="en-US" sz="1600" dirty="0"/>
              <a:t> K (Editors). 4</a:t>
            </a:r>
            <a:r>
              <a:rPr lang="en-US" sz="1600" baseline="30000" dirty="0"/>
              <a:t>th</a:t>
            </a:r>
            <a:r>
              <a:rPr lang="en-US" sz="1600" dirty="0"/>
              <a:t> ed. 2008</a:t>
            </a:r>
            <a:endParaRPr lang="el-GR" sz="1600" dirty="0"/>
          </a:p>
          <a:p>
            <a:pPr>
              <a:spcBef>
                <a:spcPts val="0"/>
              </a:spcBef>
            </a:pPr>
            <a:r>
              <a:rPr lang="en-US" sz="1600" i="1" dirty="0" err="1"/>
              <a:t>Rosal</a:t>
            </a:r>
            <a:r>
              <a:rPr lang="en-US" sz="1600" i="1" dirty="0"/>
              <a:t> et al. Facilitating dietary change: The patient-centered counseling model. JADA 2001; 101:332 – 338, 341 </a:t>
            </a:r>
          </a:p>
          <a:p>
            <a:pPr>
              <a:spcBef>
                <a:spcPts val="0"/>
              </a:spcBef>
            </a:pPr>
            <a:endParaRPr lang="el-GR" sz="1600" dirty="0"/>
          </a:p>
          <a:p>
            <a:pPr>
              <a:spcBef>
                <a:spcPts val="0"/>
              </a:spcBef>
            </a:pPr>
            <a:endParaRPr lang="el-GR" sz="1600" dirty="0"/>
          </a:p>
          <a:p>
            <a:pPr>
              <a:spcBef>
                <a:spcPts val="0"/>
              </a:spcBef>
            </a:pPr>
            <a:endParaRPr lang="el-GR" sz="1600" dirty="0"/>
          </a:p>
          <a:p>
            <a:pPr>
              <a:spcBef>
                <a:spcPts val="0"/>
              </a:spcBef>
            </a:pPr>
            <a:endParaRPr lang="en-US" sz="1600" dirty="0"/>
          </a:p>
          <a:p>
            <a:endParaRPr lang="el-GR" sz="1600" i="1" dirty="0"/>
          </a:p>
        </p:txBody>
      </p:sp>
      <p:sp>
        <p:nvSpPr>
          <p:cNvPr id="2" name="Title 1"/>
          <p:cNvSpPr>
            <a:spLocks noGrp="1"/>
          </p:cNvSpPr>
          <p:nvPr>
            <p:ph type="title"/>
          </p:nvPr>
        </p:nvSpPr>
        <p:spPr>
          <a:xfrm>
            <a:off x="457200" y="404664"/>
            <a:ext cx="8229600" cy="1066800"/>
          </a:xfrm>
        </p:spPr>
        <p:txBody>
          <a:bodyPr/>
          <a:lstStyle/>
          <a:p>
            <a:pPr algn="l"/>
            <a:r>
              <a:rPr lang="el-GR" dirty="0">
                <a:solidFill>
                  <a:schemeClr val="bg1"/>
                </a:solidFill>
              </a:rPr>
              <a:t>Αναφορές</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36912"/>
            <a:ext cx="8640960" cy="4220344"/>
          </a:xfrm>
        </p:spPr>
        <p:txBody>
          <a:bodyPr>
            <a:noAutofit/>
          </a:bodyPr>
          <a:lstStyle/>
          <a:p>
            <a:pPr>
              <a:spcBef>
                <a:spcPts val="0"/>
              </a:spcBef>
            </a:pPr>
            <a:r>
              <a:rPr lang="en-US" sz="1600" dirty="0" err="1"/>
              <a:t>Spahn</a:t>
            </a:r>
            <a:r>
              <a:rPr lang="en-US" sz="1600" dirty="0"/>
              <a:t> </a:t>
            </a:r>
            <a:r>
              <a:rPr lang="en-US" sz="1600" dirty="0" err="1"/>
              <a:t>Jm</a:t>
            </a:r>
            <a:r>
              <a:rPr lang="en-US" sz="1600" dirty="0"/>
              <a:t> et al. State of the Evidence Regarding Behavior Change Theories and Strategies in Nutrition Counseling to Facilitate Health and Food Behavior Change. </a:t>
            </a:r>
            <a:r>
              <a:rPr lang="de-DE" sz="1600" dirty="0"/>
              <a:t>JADA 2010;110:879-891.</a:t>
            </a:r>
            <a:endParaRPr lang="en-US" sz="1600" dirty="0"/>
          </a:p>
          <a:p>
            <a:pPr>
              <a:spcBef>
                <a:spcPts val="0"/>
              </a:spcBef>
            </a:pPr>
            <a:r>
              <a:rPr lang="en-US" sz="1600" dirty="0"/>
              <a:t>Spencer L et al. The </a:t>
            </a:r>
            <a:r>
              <a:rPr lang="en-US" sz="1600" dirty="0" err="1"/>
              <a:t>transtheoretical</a:t>
            </a:r>
            <a:r>
              <a:rPr lang="en-US" sz="1600" dirty="0"/>
              <a:t> model as applied to dietary </a:t>
            </a:r>
            <a:r>
              <a:rPr lang="en-US" sz="1600" dirty="0" err="1"/>
              <a:t>behaviour</a:t>
            </a:r>
            <a:r>
              <a:rPr lang="en-US" sz="1600" dirty="0"/>
              <a:t> and outcomes. Nutrition Research Reviews 2007; 20:46–73.</a:t>
            </a:r>
          </a:p>
          <a:p>
            <a:pPr>
              <a:spcBef>
                <a:spcPts val="0"/>
              </a:spcBef>
            </a:pPr>
            <a:r>
              <a:rPr lang="en-US" sz="1600" dirty="0" err="1"/>
              <a:t>Stotland</a:t>
            </a:r>
            <a:r>
              <a:rPr lang="en-US" sz="1600" dirty="0"/>
              <a:t>, S., &amp; </a:t>
            </a:r>
            <a:r>
              <a:rPr lang="en-US" sz="1600" dirty="0" err="1"/>
              <a:t>Zuroff</a:t>
            </a:r>
            <a:r>
              <a:rPr lang="en-US" sz="1600" dirty="0"/>
              <a:t>, D. C. (1991). Relations between multiple measures of dieting self-efficacy and weight change in a behavioral weight control program. </a:t>
            </a:r>
            <a:r>
              <a:rPr lang="en-US" sz="1600" i="1" dirty="0"/>
              <a:t>Behavior Therapy, 22, 47-59.</a:t>
            </a:r>
            <a:endParaRPr lang="en-US" sz="1600" dirty="0"/>
          </a:p>
          <a:p>
            <a:pPr>
              <a:spcBef>
                <a:spcPts val="0"/>
              </a:spcBef>
            </a:pPr>
            <a:r>
              <a:rPr lang="en-US" sz="1600" dirty="0" err="1"/>
              <a:t>Velicer</a:t>
            </a:r>
            <a:r>
              <a:rPr lang="en-US" sz="1600" dirty="0"/>
              <a:t> WF, DiClemente CC, Prochaska JO, Brandenburg N. A decisional balance measure for predicting smoking cessation. </a:t>
            </a:r>
            <a:r>
              <a:rPr lang="en-US" sz="1600" i="1" dirty="0"/>
              <a:t>J Pers Soc Psychol. 1985;48:1279-1289.</a:t>
            </a:r>
            <a:endParaRPr lang="el-GR" sz="1600" i="1" dirty="0"/>
          </a:p>
          <a:p>
            <a:pPr>
              <a:spcBef>
                <a:spcPts val="0"/>
              </a:spcBef>
            </a:pPr>
            <a:r>
              <a:rPr lang="en-US" sz="1600" dirty="0"/>
              <a:t>Wood, R., &amp; Bandura, A. (1989). Social-cognitive theory of organizational management. </a:t>
            </a:r>
            <a:r>
              <a:rPr lang="en-US" sz="1600" i="1" dirty="0"/>
              <a:t>Academy of Management Review, 14, </a:t>
            </a:r>
            <a:r>
              <a:rPr lang="el-GR" sz="1600" dirty="0"/>
              <a:t>361-384.</a:t>
            </a:r>
          </a:p>
          <a:p>
            <a:pPr>
              <a:spcBef>
                <a:spcPts val="0"/>
              </a:spcBef>
            </a:pPr>
            <a:endParaRPr lang="el-GR" sz="1600" dirty="0"/>
          </a:p>
          <a:p>
            <a:pPr>
              <a:spcBef>
                <a:spcPts val="0"/>
              </a:spcBef>
            </a:pPr>
            <a:r>
              <a:rPr lang="el-GR" sz="1600" dirty="0" err="1"/>
              <a:t>Γιαννακούλια</a:t>
            </a:r>
            <a:r>
              <a:rPr lang="el-GR" sz="1600" dirty="0"/>
              <a:t> Μ, </a:t>
            </a:r>
            <a:r>
              <a:rPr lang="el-GR" sz="1600" dirty="0" err="1"/>
              <a:t>Φάππα</a:t>
            </a:r>
            <a:r>
              <a:rPr lang="el-GR" sz="1600" dirty="0"/>
              <a:t> Ε. Διατροφική Συμβουλευτική και Συμπεριφορά. Ελληνικά Ακαδημαϊκά Ηλεκτρονικά Συγγράμματα και Βοηθήματα (</a:t>
            </a:r>
            <a:r>
              <a:rPr lang="en-US" sz="1600" u="sng" dirty="0">
                <a:hlinkClick r:id="rId2"/>
              </a:rPr>
              <a:t>www.kallipos.gr</a:t>
            </a:r>
            <a:r>
              <a:rPr lang="el-GR" sz="1600" dirty="0"/>
              <a:t>), 2016. Διαθέσιμο σε:  </a:t>
            </a:r>
            <a:r>
              <a:rPr lang="en-GB" sz="1600" u="sng" dirty="0">
                <a:hlinkClick r:id="rId3"/>
              </a:rPr>
              <a:t>http://repository.kallipos.gr/handle/11419/577</a:t>
            </a:r>
            <a:endParaRPr lang="el-GR" sz="1600" dirty="0"/>
          </a:p>
          <a:p>
            <a:pPr>
              <a:spcBef>
                <a:spcPts val="0"/>
              </a:spcBef>
            </a:pPr>
            <a:endParaRPr lang="en-US" sz="1600" dirty="0"/>
          </a:p>
        </p:txBody>
      </p:sp>
      <p:sp>
        <p:nvSpPr>
          <p:cNvPr id="2" name="Title 1"/>
          <p:cNvSpPr>
            <a:spLocks noGrp="1"/>
          </p:cNvSpPr>
          <p:nvPr>
            <p:ph type="title"/>
          </p:nvPr>
        </p:nvSpPr>
        <p:spPr>
          <a:xfrm>
            <a:off x="457200" y="404664"/>
            <a:ext cx="8229600" cy="936104"/>
          </a:xfrm>
        </p:spPr>
        <p:txBody>
          <a:bodyPr/>
          <a:lstStyle/>
          <a:p>
            <a:pPr algn="l"/>
            <a:r>
              <a:rPr lang="el-GR" dirty="0"/>
              <a:t>Αναφορές</a:t>
            </a:r>
          </a:p>
        </p:txBody>
      </p:sp>
    </p:spTree>
    <p:extLst>
      <p:ext uri="{BB962C8B-B14F-4D97-AF65-F5344CB8AC3E}">
        <p14:creationId xmlns:p14="http://schemas.microsoft.com/office/powerpoint/2010/main" val="718537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2708920"/>
            <a:ext cx="7776864" cy="3600400"/>
          </a:xfrm>
        </p:spPr>
        <p:txBody>
          <a:bodyPr>
            <a:normAutofit/>
          </a:bodyPr>
          <a:lstStyle/>
          <a:p>
            <a:pPr marL="0" indent="0" algn="just">
              <a:buNone/>
            </a:pPr>
            <a:r>
              <a:rPr lang="el-GR" dirty="0"/>
              <a:t>Είναι </a:t>
            </a:r>
            <a:r>
              <a:rPr lang="el-GR" b="1" dirty="0"/>
              <a:t>10 στρατηγικές </a:t>
            </a:r>
            <a:r>
              <a:rPr lang="el-GR" dirty="0"/>
              <a:t>που χρησιμοποιεί το άτομο προκειμένου να διευκολυνθεί στη μετακίνηση προς τα εμπρός μέσα από το στάδια.</a:t>
            </a:r>
          </a:p>
          <a:p>
            <a:pPr>
              <a:buNone/>
            </a:pPr>
            <a:endParaRPr lang="el-GR" dirty="0"/>
          </a:p>
          <a:p>
            <a:pPr>
              <a:buNone/>
            </a:pPr>
            <a:endParaRPr lang="el-GR" dirty="0"/>
          </a:p>
          <a:p>
            <a:pPr>
              <a:buNone/>
            </a:pPr>
            <a:endParaRPr lang="el-GR" dirty="0"/>
          </a:p>
          <a:p>
            <a:pPr>
              <a:buNone/>
            </a:pPr>
            <a:r>
              <a:rPr lang="el-GR" dirty="0"/>
              <a:t>5 Γνωσιακές				5 </a:t>
            </a:r>
            <a:r>
              <a:rPr lang="el-GR" dirty="0" err="1"/>
              <a:t>Συμπεριφορικές</a:t>
            </a:r>
            <a:endParaRPr lang="el-GR" dirty="0"/>
          </a:p>
          <a:p>
            <a:pPr>
              <a:buNone/>
            </a:pPr>
            <a:endParaRPr lang="en-US" dirty="0"/>
          </a:p>
        </p:txBody>
      </p:sp>
      <p:sp>
        <p:nvSpPr>
          <p:cNvPr id="2" name="Title 1"/>
          <p:cNvSpPr>
            <a:spLocks noGrp="1"/>
          </p:cNvSpPr>
          <p:nvPr>
            <p:ph type="title"/>
          </p:nvPr>
        </p:nvSpPr>
        <p:spPr>
          <a:xfrm>
            <a:off x="539552" y="692696"/>
            <a:ext cx="8229600" cy="626629"/>
          </a:xfrm>
        </p:spPr>
        <p:txBody>
          <a:bodyPr>
            <a:normAutofit fontScale="90000"/>
          </a:bodyPr>
          <a:lstStyle/>
          <a:p>
            <a:r>
              <a:rPr lang="el-GR" dirty="0">
                <a:solidFill>
                  <a:schemeClr val="bg1"/>
                </a:solidFill>
              </a:rPr>
              <a:t>Διαδικασίες αλλαγής</a:t>
            </a:r>
          </a:p>
        </p:txBody>
      </p:sp>
      <p:cxnSp>
        <p:nvCxnSpPr>
          <p:cNvPr id="5" name="Ευθύγραμμο βέλος σύνδεσης 4"/>
          <p:cNvCxnSpPr>
            <a:cxnSpLocks/>
          </p:cNvCxnSpPr>
          <p:nvPr/>
        </p:nvCxnSpPr>
        <p:spPr>
          <a:xfrm flipH="1">
            <a:off x="2699792" y="3933056"/>
            <a:ext cx="1872208" cy="1224136"/>
          </a:xfrm>
          <a:prstGeom prst="straightConnector1">
            <a:avLst/>
          </a:prstGeom>
          <a:ln w="38100">
            <a:solidFill>
              <a:srgbClr val="C00000"/>
            </a:solidFill>
            <a:tailEnd type="stealth"/>
          </a:ln>
        </p:spPr>
        <p:style>
          <a:lnRef idx="1">
            <a:schemeClr val="accent1"/>
          </a:lnRef>
          <a:fillRef idx="0">
            <a:schemeClr val="accent1"/>
          </a:fillRef>
          <a:effectRef idx="0">
            <a:schemeClr val="accent1"/>
          </a:effectRef>
          <a:fontRef idx="minor">
            <a:schemeClr val="tx1"/>
          </a:fontRef>
        </p:style>
      </p:cxnSp>
      <p:cxnSp>
        <p:nvCxnSpPr>
          <p:cNvPr id="6" name="Ευθύγραμμο βέλος σύνδεσης 5"/>
          <p:cNvCxnSpPr>
            <a:cxnSpLocks/>
          </p:cNvCxnSpPr>
          <p:nvPr/>
        </p:nvCxnSpPr>
        <p:spPr>
          <a:xfrm>
            <a:off x="4554850" y="3933056"/>
            <a:ext cx="1961366" cy="1224136"/>
          </a:xfrm>
          <a:prstGeom prst="straightConnector1">
            <a:avLst/>
          </a:prstGeom>
          <a:ln w="38100">
            <a:solidFill>
              <a:srgbClr val="C00000"/>
            </a:solidFill>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3603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539553" y="2780928"/>
            <a:ext cx="8136904" cy="3549923"/>
          </a:xfrm>
        </p:spPr>
        <p:txBody>
          <a:bodyPr>
            <a:normAutofit fontScale="85000" lnSpcReduction="10000"/>
          </a:bodyPr>
          <a:lstStyle/>
          <a:p>
            <a:pPr algn="just"/>
            <a:r>
              <a:rPr lang="el-GR" dirty="0"/>
              <a:t>Η ιδέα είναι ότι πρέπει να χρησιμοποιήσει κανείς τις </a:t>
            </a:r>
            <a:r>
              <a:rPr lang="el-GR" b="1" dirty="0"/>
              <a:t>κατάλληλες, για κάθε στάδιο διαδικασίες, </a:t>
            </a:r>
            <a:r>
              <a:rPr lang="el-GR" dirty="0"/>
              <a:t>προκειμένου να είναι πιο αποτελεσματικός/ή στην επίτευξη μιας νέας συμπεριφοράς.</a:t>
            </a:r>
          </a:p>
          <a:p>
            <a:pPr algn="just"/>
            <a:endParaRPr lang="el-GR" dirty="0"/>
          </a:p>
          <a:p>
            <a:pPr algn="just"/>
            <a:r>
              <a:rPr lang="el-GR" dirty="0"/>
              <a:t>Οι 5 </a:t>
            </a:r>
            <a:r>
              <a:rPr lang="el-GR" b="1" dirty="0" err="1"/>
              <a:t>γνωσιακές</a:t>
            </a:r>
            <a:r>
              <a:rPr lang="el-GR" b="1" dirty="0"/>
              <a:t> διαδικασίες </a:t>
            </a:r>
            <a:r>
              <a:rPr lang="el-GR" dirty="0"/>
              <a:t>είναι περισσότερο αποτελεσματικές στα άτομα που βρίσκονται στο στάδιο </a:t>
            </a:r>
            <a:r>
              <a:rPr lang="el-GR" b="1" dirty="0"/>
              <a:t>«</a:t>
            </a:r>
            <a:r>
              <a:rPr lang="el-GR" b="1" dirty="0" err="1"/>
              <a:t>Προενατένιση</a:t>
            </a:r>
            <a:r>
              <a:rPr lang="el-GR" b="1" dirty="0"/>
              <a:t>» </a:t>
            </a:r>
            <a:r>
              <a:rPr lang="el-GR" dirty="0"/>
              <a:t>ή </a:t>
            </a:r>
            <a:r>
              <a:rPr lang="el-GR" b="1" dirty="0"/>
              <a:t>«Ενατένιση».</a:t>
            </a:r>
          </a:p>
          <a:p>
            <a:pPr marL="68580" indent="0" algn="just">
              <a:buNone/>
            </a:pPr>
            <a:endParaRPr lang="el-GR" dirty="0"/>
          </a:p>
          <a:p>
            <a:pPr algn="just"/>
            <a:r>
              <a:rPr lang="el-GR" dirty="0"/>
              <a:t>Οι 5 </a:t>
            </a:r>
            <a:r>
              <a:rPr lang="el-GR" b="1" dirty="0" err="1"/>
              <a:t>συμπεριφορικές</a:t>
            </a:r>
            <a:r>
              <a:rPr lang="el-GR" b="1" dirty="0"/>
              <a:t> διαδικασίες </a:t>
            </a:r>
            <a:r>
              <a:rPr lang="el-GR" dirty="0"/>
              <a:t>είναι πιο αποτελεσματικές στα άτομα που βρίσκονται στα στάδια της </a:t>
            </a:r>
            <a:r>
              <a:rPr lang="el-GR" b="1" dirty="0"/>
              <a:t>«Προετοιμασίας», </a:t>
            </a:r>
            <a:r>
              <a:rPr lang="el-GR" dirty="0"/>
              <a:t>της</a:t>
            </a:r>
            <a:r>
              <a:rPr lang="el-GR" b="1" dirty="0"/>
              <a:t> «Δράσης» </a:t>
            </a:r>
            <a:r>
              <a:rPr lang="el-GR" dirty="0"/>
              <a:t>ή της </a:t>
            </a:r>
            <a:r>
              <a:rPr lang="el-GR" b="1" dirty="0"/>
              <a:t>«Διατήρησης».</a:t>
            </a:r>
          </a:p>
        </p:txBody>
      </p:sp>
      <p:sp>
        <p:nvSpPr>
          <p:cNvPr id="2" name="Τίτλος 1"/>
          <p:cNvSpPr>
            <a:spLocks noGrp="1"/>
          </p:cNvSpPr>
          <p:nvPr>
            <p:ph type="title"/>
          </p:nvPr>
        </p:nvSpPr>
        <p:spPr>
          <a:xfrm>
            <a:off x="1059628" y="548680"/>
            <a:ext cx="7024744" cy="817160"/>
          </a:xfrm>
        </p:spPr>
        <p:txBody>
          <a:bodyPr/>
          <a:lstStyle/>
          <a:p>
            <a:r>
              <a:rPr lang="el-GR" dirty="0">
                <a:solidFill>
                  <a:schemeClr val="bg1"/>
                </a:solidFill>
              </a:rPr>
              <a:t>Εφαρμογή διαδικασιών</a:t>
            </a:r>
          </a:p>
        </p:txBody>
      </p:sp>
    </p:spTree>
    <p:extLst>
      <p:ext uri="{BB962C8B-B14F-4D97-AF65-F5344CB8AC3E}">
        <p14:creationId xmlns:p14="http://schemas.microsoft.com/office/powerpoint/2010/main" val="1923134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67833" y="2858624"/>
            <a:ext cx="7408333" cy="3450696"/>
          </a:xfrm>
        </p:spPr>
        <p:txBody>
          <a:bodyPr>
            <a:normAutofit fontScale="85000" lnSpcReduction="10000"/>
          </a:bodyPr>
          <a:lstStyle/>
          <a:p>
            <a:r>
              <a:rPr lang="el-GR" b="1" dirty="0"/>
              <a:t>Αφύπνιση συναίσθησης </a:t>
            </a:r>
            <a:r>
              <a:rPr lang="el-GR" dirty="0"/>
              <a:t>(</a:t>
            </a:r>
            <a:r>
              <a:rPr lang="en-US" dirty="0"/>
              <a:t>consciousness raising)</a:t>
            </a:r>
            <a:endParaRPr lang="el-GR" dirty="0"/>
          </a:p>
          <a:p>
            <a:endParaRPr lang="el-GR" dirty="0"/>
          </a:p>
          <a:p>
            <a:r>
              <a:rPr lang="el-GR" b="1" dirty="0"/>
              <a:t>Δραματική ανακούφιση ή Συναισθηματική εξέγερση </a:t>
            </a:r>
            <a:r>
              <a:rPr lang="el-GR" dirty="0"/>
              <a:t>(</a:t>
            </a:r>
            <a:r>
              <a:rPr lang="el-GR" dirty="0" err="1"/>
              <a:t>dramatic</a:t>
            </a:r>
            <a:r>
              <a:rPr lang="el-GR" dirty="0"/>
              <a:t> </a:t>
            </a:r>
            <a:r>
              <a:rPr lang="el-GR" dirty="0" err="1"/>
              <a:t>relief</a:t>
            </a:r>
            <a:r>
              <a:rPr lang="el-GR" dirty="0"/>
              <a:t> </a:t>
            </a:r>
            <a:r>
              <a:rPr lang="el-GR" dirty="0" err="1"/>
              <a:t>or</a:t>
            </a:r>
            <a:r>
              <a:rPr lang="el-GR" dirty="0"/>
              <a:t> </a:t>
            </a:r>
            <a:r>
              <a:rPr lang="el-GR" dirty="0" err="1"/>
              <a:t>emotional</a:t>
            </a:r>
            <a:r>
              <a:rPr lang="el-GR" dirty="0"/>
              <a:t> </a:t>
            </a:r>
            <a:r>
              <a:rPr lang="el-GR" dirty="0" err="1"/>
              <a:t>arousal</a:t>
            </a:r>
            <a:r>
              <a:rPr lang="el-GR" dirty="0"/>
              <a:t>) </a:t>
            </a:r>
          </a:p>
          <a:p>
            <a:endParaRPr lang="el-GR" dirty="0"/>
          </a:p>
          <a:p>
            <a:r>
              <a:rPr lang="el-GR" b="1" dirty="0"/>
              <a:t>Περιβαλλοντική επαναξιολόγηση </a:t>
            </a:r>
            <a:r>
              <a:rPr lang="el-GR" dirty="0"/>
              <a:t>(</a:t>
            </a:r>
            <a:r>
              <a:rPr lang="en-US" dirty="0"/>
              <a:t>environmental re</a:t>
            </a:r>
            <a:r>
              <a:rPr lang="el-GR" dirty="0"/>
              <a:t>-</a:t>
            </a:r>
            <a:r>
              <a:rPr lang="en-US" dirty="0"/>
              <a:t>evaluation) </a:t>
            </a:r>
          </a:p>
          <a:p>
            <a:endParaRPr lang="el-GR" dirty="0"/>
          </a:p>
          <a:p>
            <a:r>
              <a:rPr lang="el-GR" b="1" dirty="0"/>
              <a:t>Κοινωνική απελευθέρωση </a:t>
            </a:r>
            <a:r>
              <a:rPr lang="el-GR" dirty="0"/>
              <a:t>(</a:t>
            </a:r>
            <a:r>
              <a:rPr lang="en-US" dirty="0"/>
              <a:t>social liberation) </a:t>
            </a:r>
          </a:p>
          <a:p>
            <a:endParaRPr lang="el-GR" dirty="0"/>
          </a:p>
          <a:p>
            <a:r>
              <a:rPr lang="el-GR" b="1" dirty="0" err="1"/>
              <a:t>Αυτοεπαναξιολόγηση</a:t>
            </a:r>
            <a:r>
              <a:rPr lang="el-GR" dirty="0"/>
              <a:t> (</a:t>
            </a:r>
            <a:r>
              <a:rPr lang="en-US" dirty="0"/>
              <a:t>self re-evaluation)</a:t>
            </a:r>
          </a:p>
          <a:p>
            <a:endParaRPr lang="en-US" dirty="0"/>
          </a:p>
          <a:p>
            <a:endParaRPr lang="el-GR" dirty="0"/>
          </a:p>
        </p:txBody>
      </p:sp>
      <p:sp>
        <p:nvSpPr>
          <p:cNvPr id="2" name="Τίτλος 1"/>
          <p:cNvSpPr>
            <a:spLocks noGrp="1"/>
          </p:cNvSpPr>
          <p:nvPr>
            <p:ph type="title"/>
          </p:nvPr>
        </p:nvSpPr>
        <p:spPr>
          <a:xfrm>
            <a:off x="1059628" y="548680"/>
            <a:ext cx="7024744" cy="864096"/>
          </a:xfrm>
        </p:spPr>
        <p:txBody>
          <a:bodyPr/>
          <a:lstStyle/>
          <a:p>
            <a:r>
              <a:rPr lang="el-GR" dirty="0" err="1">
                <a:solidFill>
                  <a:schemeClr val="bg1"/>
                </a:solidFill>
              </a:rPr>
              <a:t>Γνωσιακές</a:t>
            </a:r>
            <a:r>
              <a:rPr lang="el-GR" dirty="0">
                <a:solidFill>
                  <a:schemeClr val="bg1"/>
                </a:solidFill>
              </a:rPr>
              <a:t> Διαδικασίες</a:t>
            </a:r>
          </a:p>
        </p:txBody>
      </p:sp>
    </p:spTree>
    <p:extLst>
      <p:ext uri="{BB962C8B-B14F-4D97-AF65-F5344CB8AC3E}">
        <p14:creationId xmlns:p14="http://schemas.microsoft.com/office/powerpoint/2010/main" val="3376155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79512" y="2204864"/>
            <a:ext cx="6777317" cy="3508977"/>
          </a:xfrm>
        </p:spPr>
        <p:txBody>
          <a:bodyPr>
            <a:normAutofit fontScale="92500" lnSpcReduction="10000"/>
          </a:bodyPr>
          <a:lstStyle/>
          <a:p>
            <a:r>
              <a:rPr lang="el-GR" sz="2200" b="1" dirty="0"/>
              <a:t>Αφύπνιση συναίσθησης </a:t>
            </a:r>
            <a:r>
              <a:rPr lang="el-GR" sz="2200" dirty="0"/>
              <a:t>(</a:t>
            </a:r>
            <a:r>
              <a:rPr lang="en-US" sz="2200" dirty="0"/>
              <a:t>consciousness raising)</a:t>
            </a:r>
            <a:endParaRPr lang="el-GR" sz="2200" dirty="0"/>
          </a:p>
          <a:p>
            <a:endParaRPr lang="el-GR" dirty="0"/>
          </a:p>
          <a:p>
            <a:pPr>
              <a:buClr>
                <a:schemeClr val="bg1">
                  <a:lumMod val="95000"/>
                </a:schemeClr>
              </a:buClr>
            </a:pPr>
            <a:endParaRPr lang="el-GR" dirty="0">
              <a:solidFill>
                <a:schemeClr val="bg1">
                  <a:lumMod val="95000"/>
                </a:schemeClr>
              </a:solidFill>
            </a:endParaRPr>
          </a:p>
          <a:p>
            <a:pPr>
              <a:buClr>
                <a:schemeClr val="bg1">
                  <a:lumMod val="95000"/>
                </a:schemeClr>
              </a:buClr>
            </a:pPr>
            <a:r>
              <a:rPr lang="el-GR" b="1" dirty="0">
                <a:solidFill>
                  <a:schemeClr val="bg1">
                    <a:lumMod val="95000"/>
                  </a:schemeClr>
                </a:solidFill>
              </a:rPr>
              <a:t>Περιβαλλοντική επαναξιολόγηση </a:t>
            </a:r>
            <a:r>
              <a:rPr lang="el-GR" dirty="0">
                <a:solidFill>
                  <a:schemeClr val="bg1">
                    <a:lumMod val="95000"/>
                  </a:schemeClr>
                </a:solidFill>
              </a:rPr>
              <a:t>(</a:t>
            </a:r>
            <a:r>
              <a:rPr lang="en-US" dirty="0">
                <a:solidFill>
                  <a:schemeClr val="bg1">
                    <a:lumMod val="95000"/>
                  </a:schemeClr>
                </a:solidFill>
              </a:rPr>
              <a:t>environmental reevaluation) </a:t>
            </a:r>
          </a:p>
          <a:p>
            <a:pPr>
              <a:buClr>
                <a:schemeClr val="bg1">
                  <a:lumMod val="95000"/>
                </a:schemeClr>
              </a:buClr>
            </a:pPr>
            <a:endParaRPr lang="el-GR" dirty="0">
              <a:solidFill>
                <a:schemeClr val="bg1">
                  <a:lumMod val="95000"/>
                </a:schemeClr>
              </a:solidFill>
            </a:endParaRPr>
          </a:p>
          <a:p>
            <a:pPr>
              <a:buClr>
                <a:schemeClr val="bg1">
                  <a:lumMod val="95000"/>
                </a:schemeClr>
              </a:buClr>
            </a:pPr>
            <a:r>
              <a:rPr lang="el-GR" b="1" dirty="0">
                <a:solidFill>
                  <a:schemeClr val="bg1">
                    <a:lumMod val="95000"/>
                  </a:schemeClr>
                </a:solidFill>
              </a:rPr>
              <a:t>Κοινωνική απελευθέρωση </a:t>
            </a:r>
            <a:r>
              <a:rPr lang="el-GR" dirty="0">
                <a:solidFill>
                  <a:schemeClr val="bg1">
                    <a:lumMod val="95000"/>
                  </a:schemeClr>
                </a:solidFill>
              </a:rPr>
              <a:t>(</a:t>
            </a:r>
            <a:r>
              <a:rPr lang="en-US" dirty="0">
                <a:solidFill>
                  <a:schemeClr val="bg1">
                    <a:lumMod val="95000"/>
                  </a:schemeClr>
                </a:solidFill>
              </a:rPr>
              <a:t>social liberation) </a:t>
            </a:r>
          </a:p>
          <a:p>
            <a:pPr>
              <a:buClr>
                <a:schemeClr val="bg1">
                  <a:lumMod val="95000"/>
                </a:schemeClr>
              </a:buClr>
            </a:pPr>
            <a:endParaRPr lang="el-GR" dirty="0">
              <a:solidFill>
                <a:schemeClr val="bg1">
                  <a:lumMod val="95000"/>
                </a:schemeClr>
              </a:solidFill>
            </a:endParaRPr>
          </a:p>
          <a:p>
            <a:pPr>
              <a:buClr>
                <a:schemeClr val="bg1">
                  <a:lumMod val="95000"/>
                </a:schemeClr>
              </a:buClr>
            </a:pPr>
            <a:r>
              <a:rPr lang="el-GR" b="1" dirty="0" err="1">
                <a:solidFill>
                  <a:schemeClr val="bg1">
                    <a:lumMod val="95000"/>
                  </a:schemeClr>
                </a:solidFill>
              </a:rPr>
              <a:t>Αυτοεπαναξιολόγηση</a:t>
            </a:r>
            <a:r>
              <a:rPr lang="el-GR" dirty="0">
                <a:solidFill>
                  <a:schemeClr val="bg1">
                    <a:lumMod val="95000"/>
                  </a:schemeClr>
                </a:solidFill>
              </a:rPr>
              <a:t> (</a:t>
            </a:r>
            <a:r>
              <a:rPr lang="en-US" dirty="0">
                <a:solidFill>
                  <a:schemeClr val="bg1">
                    <a:lumMod val="95000"/>
                  </a:schemeClr>
                </a:solidFill>
              </a:rPr>
              <a:t>self re-evaluation)</a:t>
            </a:r>
          </a:p>
          <a:p>
            <a:endParaRPr lang="en-US" dirty="0"/>
          </a:p>
          <a:p>
            <a:endParaRPr lang="el-GR" dirty="0"/>
          </a:p>
        </p:txBody>
      </p:sp>
      <p:sp>
        <p:nvSpPr>
          <p:cNvPr id="2" name="Τίτλος 1"/>
          <p:cNvSpPr>
            <a:spLocks noGrp="1"/>
          </p:cNvSpPr>
          <p:nvPr>
            <p:ph type="title"/>
          </p:nvPr>
        </p:nvSpPr>
        <p:spPr>
          <a:xfrm>
            <a:off x="1043492" y="485801"/>
            <a:ext cx="7024744" cy="854968"/>
          </a:xfrm>
        </p:spPr>
        <p:txBody>
          <a:bodyPr/>
          <a:lstStyle/>
          <a:p>
            <a:r>
              <a:rPr lang="el-GR" dirty="0" err="1">
                <a:solidFill>
                  <a:schemeClr val="bg1"/>
                </a:solidFill>
              </a:rPr>
              <a:t>Γνωσιακές</a:t>
            </a:r>
            <a:r>
              <a:rPr lang="el-GR" dirty="0">
                <a:solidFill>
                  <a:schemeClr val="bg1"/>
                </a:solidFill>
              </a:rPr>
              <a:t> Διαδικασίες</a:t>
            </a:r>
          </a:p>
        </p:txBody>
      </p:sp>
      <p:sp>
        <p:nvSpPr>
          <p:cNvPr id="4" name="Rounded Rectangular Callout 3"/>
          <p:cNvSpPr/>
          <p:nvPr/>
        </p:nvSpPr>
        <p:spPr>
          <a:xfrm rot="10800000">
            <a:off x="363380" y="3272785"/>
            <a:ext cx="8169060" cy="3305150"/>
          </a:xfrm>
          <a:prstGeom prst="wedgeRoundRectCallout">
            <a:avLst>
              <a:gd name="adj1" fmla="val 29486"/>
              <a:gd name="adj2" fmla="val 72030"/>
              <a:gd name="adj3" fmla="val 16667"/>
            </a:avLst>
          </a:prstGeom>
          <a:solidFill>
            <a:schemeClr val="bg1">
              <a:lumMod val="95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703494" y="3429000"/>
            <a:ext cx="7612922" cy="3108543"/>
          </a:xfrm>
          <a:prstGeom prst="rect">
            <a:avLst/>
          </a:prstGeom>
          <a:noFill/>
        </p:spPr>
        <p:txBody>
          <a:bodyPr wrap="square" rtlCol="0">
            <a:spAutoFit/>
          </a:bodyPr>
          <a:lstStyle/>
          <a:p>
            <a:pPr algn="just"/>
            <a:r>
              <a:rPr lang="el-GR" b="1" dirty="0"/>
              <a:t>Είναι η αύξηση της κατανόησης &amp; της συνειδητοποίησης του ατόμου για τον εαυτό του και το πρόβλημα.</a:t>
            </a:r>
          </a:p>
          <a:p>
            <a:pPr algn="just"/>
            <a:r>
              <a:rPr lang="el-GR" dirty="0"/>
              <a:t> </a:t>
            </a:r>
          </a:p>
          <a:p>
            <a:pPr algn="just"/>
            <a:r>
              <a:rPr lang="el-GR" dirty="0"/>
              <a:t>Περιλαμβάνει την αύξηση συναίσθησης σχετικά με τις αιτίες, τις επιπτώσεις &amp; τις θεραπείες για μια συγκεκριμένη προβληματική συμπεριφορά. </a:t>
            </a:r>
          </a:p>
          <a:p>
            <a:pPr algn="just"/>
            <a:endParaRPr lang="en-US" dirty="0"/>
          </a:p>
          <a:p>
            <a:pPr algn="just"/>
            <a:r>
              <a:rPr lang="el-GR" dirty="0"/>
              <a:t>Παρεμβάσεις οι οποίες μπορούν να αυξήσουν την συναίσθηση είναι η παροχή ανατροφοδότησης, η ερμηνεία, η </a:t>
            </a:r>
            <a:r>
              <a:rPr lang="el-GR" dirty="0" err="1"/>
              <a:t>βιβλιοθεραπεία</a:t>
            </a:r>
            <a:r>
              <a:rPr lang="el-GR" dirty="0"/>
              <a:t>, καμπάνιες στην τηλεόραση. </a:t>
            </a:r>
          </a:p>
          <a:p>
            <a:pPr algn="just"/>
            <a:endParaRPr lang="el-GR" sz="1600" i="1" dirty="0"/>
          </a:p>
        </p:txBody>
      </p:sp>
    </p:spTree>
    <p:extLst>
      <p:ext uri="{BB962C8B-B14F-4D97-AF65-F5344CB8AC3E}">
        <p14:creationId xmlns:p14="http://schemas.microsoft.com/office/powerpoint/2010/main" val="2600168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1520" y="2204864"/>
            <a:ext cx="7488831" cy="3699773"/>
          </a:xfrm>
        </p:spPr>
        <p:txBody>
          <a:bodyPr>
            <a:normAutofit lnSpcReduction="10000"/>
          </a:bodyPr>
          <a:lstStyle/>
          <a:p>
            <a:r>
              <a:rPr lang="el-GR" sz="2000" b="1" dirty="0"/>
              <a:t>Δραματική ανακούφιση ή Συναισθηματική εξέγερση </a:t>
            </a:r>
          </a:p>
          <a:p>
            <a:pPr marL="0" indent="0">
              <a:buNone/>
            </a:pPr>
            <a:r>
              <a:rPr lang="el-GR" sz="2000" b="1" dirty="0"/>
              <a:t>     </a:t>
            </a:r>
            <a:r>
              <a:rPr lang="el-GR" sz="2000" dirty="0"/>
              <a:t>(</a:t>
            </a:r>
            <a:r>
              <a:rPr lang="el-GR" sz="2000" dirty="0" err="1"/>
              <a:t>dramatic</a:t>
            </a:r>
            <a:r>
              <a:rPr lang="el-GR" sz="2000" dirty="0"/>
              <a:t> </a:t>
            </a:r>
            <a:r>
              <a:rPr lang="el-GR" sz="2000" dirty="0" err="1"/>
              <a:t>relief</a:t>
            </a:r>
            <a:r>
              <a:rPr lang="el-GR" sz="2000" dirty="0"/>
              <a:t> </a:t>
            </a:r>
            <a:r>
              <a:rPr lang="el-GR" sz="2000" dirty="0" err="1"/>
              <a:t>or</a:t>
            </a:r>
            <a:r>
              <a:rPr lang="el-GR" sz="2000" dirty="0"/>
              <a:t> </a:t>
            </a:r>
            <a:r>
              <a:rPr lang="el-GR" sz="2000" dirty="0" err="1"/>
              <a:t>emotional</a:t>
            </a:r>
            <a:r>
              <a:rPr lang="el-GR" sz="2000" dirty="0"/>
              <a:t> </a:t>
            </a:r>
            <a:r>
              <a:rPr lang="el-GR" sz="2000" dirty="0" err="1"/>
              <a:t>arousal</a:t>
            </a:r>
            <a:r>
              <a:rPr lang="el-GR" sz="2000" dirty="0"/>
              <a:t>) </a:t>
            </a:r>
          </a:p>
          <a:p>
            <a:endParaRPr lang="el-GR" dirty="0"/>
          </a:p>
          <a:p>
            <a:pPr>
              <a:buClr>
                <a:schemeClr val="bg1">
                  <a:lumMod val="95000"/>
                </a:schemeClr>
              </a:buClr>
            </a:pPr>
            <a:r>
              <a:rPr lang="el-GR" b="1" dirty="0">
                <a:solidFill>
                  <a:schemeClr val="bg1">
                    <a:lumMod val="95000"/>
                  </a:schemeClr>
                </a:solidFill>
              </a:rPr>
              <a:t>Περιβαλλοντική επαναξιολόγηση </a:t>
            </a:r>
            <a:r>
              <a:rPr lang="el-GR" dirty="0">
                <a:solidFill>
                  <a:schemeClr val="bg1">
                    <a:lumMod val="95000"/>
                  </a:schemeClr>
                </a:solidFill>
              </a:rPr>
              <a:t>(</a:t>
            </a:r>
            <a:r>
              <a:rPr lang="en-US" dirty="0">
                <a:solidFill>
                  <a:schemeClr val="bg1">
                    <a:lumMod val="95000"/>
                  </a:schemeClr>
                </a:solidFill>
              </a:rPr>
              <a:t>environmental reevaluation) </a:t>
            </a:r>
          </a:p>
          <a:p>
            <a:pPr>
              <a:buClr>
                <a:schemeClr val="bg1">
                  <a:lumMod val="95000"/>
                </a:schemeClr>
              </a:buClr>
            </a:pPr>
            <a:endParaRPr lang="el-GR" dirty="0">
              <a:solidFill>
                <a:schemeClr val="bg1">
                  <a:lumMod val="95000"/>
                </a:schemeClr>
              </a:solidFill>
            </a:endParaRPr>
          </a:p>
          <a:p>
            <a:pPr>
              <a:buClr>
                <a:schemeClr val="bg1">
                  <a:lumMod val="95000"/>
                </a:schemeClr>
              </a:buClr>
            </a:pPr>
            <a:r>
              <a:rPr lang="el-GR" b="1" dirty="0">
                <a:solidFill>
                  <a:schemeClr val="bg1">
                    <a:lumMod val="95000"/>
                  </a:schemeClr>
                </a:solidFill>
              </a:rPr>
              <a:t>Κοινωνική απελευθέρωση </a:t>
            </a:r>
            <a:r>
              <a:rPr lang="el-GR" dirty="0">
                <a:solidFill>
                  <a:schemeClr val="bg1">
                    <a:lumMod val="95000"/>
                  </a:schemeClr>
                </a:solidFill>
              </a:rPr>
              <a:t>(</a:t>
            </a:r>
            <a:r>
              <a:rPr lang="en-US" dirty="0">
                <a:solidFill>
                  <a:schemeClr val="bg1">
                    <a:lumMod val="95000"/>
                  </a:schemeClr>
                </a:solidFill>
              </a:rPr>
              <a:t>social liberation) </a:t>
            </a:r>
          </a:p>
          <a:p>
            <a:pPr>
              <a:buClr>
                <a:schemeClr val="bg1">
                  <a:lumMod val="95000"/>
                </a:schemeClr>
              </a:buClr>
            </a:pPr>
            <a:endParaRPr lang="el-GR" dirty="0">
              <a:solidFill>
                <a:schemeClr val="bg1">
                  <a:lumMod val="95000"/>
                </a:schemeClr>
              </a:solidFill>
            </a:endParaRPr>
          </a:p>
          <a:p>
            <a:pPr>
              <a:buClr>
                <a:schemeClr val="bg1">
                  <a:lumMod val="95000"/>
                </a:schemeClr>
              </a:buClr>
            </a:pPr>
            <a:r>
              <a:rPr lang="el-GR" b="1" dirty="0" err="1">
                <a:solidFill>
                  <a:schemeClr val="bg1">
                    <a:lumMod val="95000"/>
                  </a:schemeClr>
                </a:solidFill>
              </a:rPr>
              <a:t>Αυτοεπαναξιολόγηση</a:t>
            </a:r>
            <a:r>
              <a:rPr lang="el-GR" dirty="0">
                <a:solidFill>
                  <a:schemeClr val="bg1">
                    <a:lumMod val="95000"/>
                  </a:schemeClr>
                </a:solidFill>
              </a:rPr>
              <a:t> (</a:t>
            </a:r>
            <a:r>
              <a:rPr lang="en-US" dirty="0">
                <a:solidFill>
                  <a:schemeClr val="bg1">
                    <a:lumMod val="95000"/>
                  </a:schemeClr>
                </a:solidFill>
              </a:rPr>
              <a:t>self re-evaluation)</a:t>
            </a:r>
          </a:p>
          <a:p>
            <a:endParaRPr lang="en-US" dirty="0"/>
          </a:p>
          <a:p>
            <a:endParaRPr lang="el-GR" dirty="0"/>
          </a:p>
        </p:txBody>
      </p:sp>
      <p:sp>
        <p:nvSpPr>
          <p:cNvPr id="2" name="Τίτλος 1"/>
          <p:cNvSpPr>
            <a:spLocks noGrp="1"/>
          </p:cNvSpPr>
          <p:nvPr>
            <p:ph type="title"/>
          </p:nvPr>
        </p:nvSpPr>
        <p:spPr>
          <a:xfrm>
            <a:off x="827584" y="476672"/>
            <a:ext cx="7024744" cy="998984"/>
          </a:xfrm>
        </p:spPr>
        <p:txBody>
          <a:bodyPr/>
          <a:lstStyle/>
          <a:p>
            <a:r>
              <a:rPr lang="el-GR" dirty="0" err="1">
                <a:solidFill>
                  <a:schemeClr val="bg1"/>
                </a:solidFill>
              </a:rPr>
              <a:t>Γνωσιακές</a:t>
            </a:r>
            <a:r>
              <a:rPr lang="el-GR" dirty="0">
                <a:solidFill>
                  <a:schemeClr val="bg1"/>
                </a:solidFill>
              </a:rPr>
              <a:t> Διαδικασίες</a:t>
            </a:r>
          </a:p>
        </p:txBody>
      </p:sp>
      <p:sp>
        <p:nvSpPr>
          <p:cNvPr id="4" name="Rounded Rectangular Callout 3"/>
          <p:cNvSpPr/>
          <p:nvPr/>
        </p:nvSpPr>
        <p:spPr>
          <a:xfrm rot="10800000">
            <a:off x="525347" y="3284984"/>
            <a:ext cx="8100568" cy="3312368"/>
          </a:xfrm>
          <a:prstGeom prst="wedgeRoundRectCallout">
            <a:avLst>
              <a:gd name="adj1" fmla="val 29189"/>
              <a:gd name="adj2" fmla="val 63410"/>
              <a:gd name="adj3" fmla="val 16667"/>
            </a:avLst>
          </a:prstGeom>
          <a:solidFill>
            <a:schemeClr val="bg1">
              <a:lumMod val="95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669368" y="3478356"/>
            <a:ext cx="7863072" cy="2970044"/>
          </a:xfrm>
          <a:prstGeom prst="rect">
            <a:avLst/>
          </a:prstGeom>
          <a:noFill/>
        </p:spPr>
        <p:txBody>
          <a:bodyPr wrap="square" rtlCol="0">
            <a:spAutoFit/>
          </a:bodyPr>
          <a:lstStyle/>
          <a:p>
            <a:pPr algn="just"/>
            <a:r>
              <a:rPr lang="el-GR" sz="1700" dirty="0"/>
              <a:t>Είναι η βίωση &amp; έκφραση </a:t>
            </a:r>
            <a:r>
              <a:rPr lang="el-GR" sz="1700" b="1" dirty="0"/>
              <a:t>συναισθηματικής αντίδρασης στα γεγονότα </a:t>
            </a:r>
            <a:r>
              <a:rPr lang="el-GR" sz="1700" dirty="0"/>
              <a:t>που συμβαίνουν στο </a:t>
            </a:r>
            <a:r>
              <a:rPr lang="el-GR" sz="1700" dirty="0" err="1"/>
              <a:t>περιβάλλον∙</a:t>
            </a:r>
            <a:r>
              <a:rPr lang="el-GR" sz="1700" dirty="0"/>
              <a:t>  η εκδήλωση των συναισθημάτων για το πρόβλημα &amp; τις λύσεις του. </a:t>
            </a:r>
          </a:p>
          <a:p>
            <a:pPr algn="just"/>
            <a:endParaRPr lang="el-GR" sz="1700" i="1" dirty="0"/>
          </a:p>
          <a:p>
            <a:pPr algn="just"/>
            <a:r>
              <a:rPr lang="el-GR" sz="1700" dirty="0"/>
              <a:t>Αρχικά προάγει αυξημένες συναισθηματικές εμπειρίες, που στη συνέχεια φθίνουν &amp; αντικαθίστανται από την αναμενόμενη ανακούφιση, εάν ληφθεί η κατάλληλη δράση.</a:t>
            </a:r>
          </a:p>
          <a:p>
            <a:pPr algn="just"/>
            <a:endParaRPr lang="el-GR" sz="1700" dirty="0"/>
          </a:p>
          <a:p>
            <a:pPr algn="just"/>
            <a:r>
              <a:rPr lang="el-GR" sz="1700" dirty="0"/>
              <a:t>Η δραματική ανακούφιση μπορεί να επιτευχθεί μέσα από ταινίες, διαφημιστικά σποτ, πληροφόρηση σχετικά με τον κίνδυνο στην υγεία, &amp; δυσάρεστα γεγονότα στη ζωή του ατόμου (π.χ. ο θάνατος φιλικού προσώπου από εγκεφαλικό).</a:t>
            </a:r>
            <a:endParaRPr lang="el-GR" sz="1700" i="1" dirty="0"/>
          </a:p>
        </p:txBody>
      </p:sp>
    </p:spTree>
    <p:extLst>
      <p:ext uri="{BB962C8B-B14F-4D97-AF65-F5344CB8AC3E}">
        <p14:creationId xmlns:p14="http://schemas.microsoft.com/office/powerpoint/2010/main" val="2328179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2708920"/>
            <a:ext cx="7488831" cy="3699773"/>
          </a:xfrm>
        </p:spPr>
        <p:txBody>
          <a:bodyPr>
            <a:normAutofit/>
          </a:bodyPr>
          <a:lstStyle/>
          <a:p>
            <a:r>
              <a:rPr lang="el-GR" sz="2000" b="1" dirty="0"/>
              <a:t>Περιβαλλοντική επαναξιολόγηση </a:t>
            </a:r>
            <a:r>
              <a:rPr lang="el-GR" sz="2000" dirty="0"/>
              <a:t>(</a:t>
            </a:r>
            <a:r>
              <a:rPr lang="en-US" sz="2000" dirty="0"/>
              <a:t>environmental reevaluation) </a:t>
            </a:r>
          </a:p>
          <a:p>
            <a:pPr marL="68580" indent="0">
              <a:buNone/>
            </a:pPr>
            <a:endParaRPr lang="el-GR" dirty="0"/>
          </a:p>
          <a:p>
            <a:pPr>
              <a:buClr>
                <a:schemeClr val="bg1">
                  <a:lumMod val="95000"/>
                </a:schemeClr>
              </a:buClr>
            </a:pPr>
            <a:r>
              <a:rPr lang="el-GR" b="1" dirty="0">
                <a:solidFill>
                  <a:schemeClr val="bg1">
                    <a:lumMod val="95000"/>
                  </a:schemeClr>
                </a:solidFill>
              </a:rPr>
              <a:t>Περιβαλλοντική επαναξιολόγηση </a:t>
            </a:r>
            <a:r>
              <a:rPr lang="el-GR" dirty="0">
                <a:solidFill>
                  <a:schemeClr val="bg1">
                    <a:lumMod val="95000"/>
                  </a:schemeClr>
                </a:solidFill>
              </a:rPr>
              <a:t>(</a:t>
            </a:r>
            <a:r>
              <a:rPr lang="en-US" dirty="0">
                <a:solidFill>
                  <a:schemeClr val="bg1">
                    <a:lumMod val="95000"/>
                  </a:schemeClr>
                </a:solidFill>
              </a:rPr>
              <a:t>environmental reevaluation) </a:t>
            </a:r>
          </a:p>
          <a:p>
            <a:pPr>
              <a:buClr>
                <a:schemeClr val="bg1">
                  <a:lumMod val="95000"/>
                </a:schemeClr>
              </a:buClr>
            </a:pPr>
            <a:endParaRPr lang="el-GR" dirty="0">
              <a:solidFill>
                <a:schemeClr val="bg1">
                  <a:lumMod val="95000"/>
                </a:schemeClr>
              </a:solidFill>
            </a:endParaRPr>
          </a:p>
          <a:p>
            <a:pPr>
              <a:buClr>
                <a:schemeClr val="bg1">
                  <a:lumMod val="95000"/>
                </a:schemeClr>
              </a:buClr>
            </a:pPr>
            <a:r>
              <a:rPr lang="el-GR" b="1" dirty="0">
                <a:solidFill>
                  <a:schemeClr val="bg1">
                    <a:lumMod val="95000"/>
                  </a:schemeClr>
                </a:solidFill>
              </a:rPr>
              <a:t>Κοινωνική απελευθέρωση </a:t>
            </a:r>
            <a:r>
              <a:rPr lang="el-GR" dirty="0">
                <a:solidFill>
                  <a:schemeClr val="bg1">
                    <a:lumMod val="95000"/>
                  </a:schemeClr>
                </a:solidFill>
              </a:rPr>
              <a:t>(</a:t>
            </a:r>
            <a:r>
              <a:rPr lang="en-US" dirty="0">
                <a:solidFill>
                  <a:schemeClr val="bg1">
                    <a:lumMod val="95000"/>
                  </a:schemeClr>
                </a:solidFill>
              </a:rPr>
              <a:t>social liberation) </a:t>
            </a:r>
            <a:endParaRPr lang="en-US" dirty="0"/>
          </a:p>
          <a:p>
            <a:endParaRPr lang="el-GR" dirty="0"/>
          </a:p>
        </p:txBody>
      </p:sp>
      <p:sp>
        <p:nvSpPr>
          <p:cNvPr id="2" name="Τίτλος 1"/>
          <p:cNvSpPr>
            <a:spLocks noGrp="1"/>
          </p:cNvSpPr>
          <p:nvPr>
            <p:ph type="title"/>
          </p:nvPr>
        </p:nvSpPr>
        <p:spPr>
          <a:xfrm>
            <a:off x="931632" y="584245"/>
            <a:ext cx="7024744" cy="792088"/>
          </a:xfrm>
        </p:spPr>
        <p:txBody>
          <a:bodyPr>
            <a:normAutofit/>
          </a:bodyPr>
          <a:lstStyle/>
          <a:p>
            <a:r>
              <a:rPr lang="el-GR" dirty="0" err="1">
                <a:solidFill>
                  <a:schemeClr val="bg1"/>
                </a:solidFill>
              </a:rPr>
              <a:t>Γνωσιακές</a:t>
            </a:r>
            <a:r>
              <a:rPr lang="el-GR" dirty="0">
                <a:solidFill>
                  <a:schemeClr val="bg1"/>
                </a:solidFill>
              </a:rPr>
              <a:t> Διαδικασίες</a:t>
            </a:r>
          </a:p>
        </p:txBody>
      </p:sp>
      <p:sp>
        <p:nvSpPr>
          <p:cNvPr id="4" name="Rounded Rectangular Callout 3"/>
          <p:cNvSpPr/>
          <p:nvPr/>
        </p:nvSpPr>
        <p:spPr>
          <a:xfrm rot="10800000">
            <a:off x="683564" y="3645024"/>
            <a:ext cx="7416825" cy="2376264"/>
          </a:xfrm>
          <a:prstGeom prst="wedgeRoundRectCallout">
            <a:avLst>
              <a:gd name="adj1" fmla="val 29189"/>
              <a:gd name="adj2" fmla="val 72408"/>
              <a:gd name="adj3" fmla="val 16667"/>
            </a:avLst>
          </a:prstGeom>
          <a:solidFill>
            <a:schemeClr val="bg1">
              <a:lumMod val="95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827584" y="3933056"/>
            <a:ext cx="7128792" cy="1938992"/>
          </a:xfrm>
          <a:prstGeom prst="rect">
            <a:avLst/>
          </a:prstGeom>
          <a:noFill/>
        </p:spPr>
        <p:txBody>
          <a:bodyPr wrap="square" rtlCol="0">
            <a:spAutoFit/>
          </a:bodyPr>
          <a:lstStyle/>
          <a:p>
            <a:pPr algn="just"/>
            <a:r>
              <a:rPr lang="el-GR" sz="2000" i="1" dirty="0"/>
              <a:t>Αφορά στο πώς η παρουσία ή απουσία μιας </a:t>
            </a:r>
            <a:r>
              <a:rPr lang="el-GR" sz="2000" b="1" i="1" dirty="0"/>
              <a:t>ατομικής συμπεριφοράς </a:t>
            </a:r>
            <a:r>
              <a:rPr lang="el-GR" sz="2000" i="1" dirty="0"/>
              <a:t>επηρεάζει το </a:t>
            </a:r>
            <a:r>
              <a:rPr lang="el-GR" sz="2000" b="1" i="1" dirty="0"/>
              <a:t>κοινωνικό περιβάλλον </a:t>
            </a:r>
            <a:r>
              <a:rPr lang="el-GR" sz="2000" i="1" dirty="0"/>
              <a:t>του ατόμου, όπως το κάπνισμα τους άλλους. </a:t>
            </a:r>
            <a:endParaRPr lang="en-US" sz="2000" i="1" dirty="0"/>
          </a:p>
          <a:p>
            <a:pPr algn="just"/>
            <a:endParaRPr lang="en-US" sz="2000" i="1" dirty="0"/>
          </a:p>
          <a:p>
            <a:pPr algn="just"/>
            <a:r>
              <a:rPr lang="el-GR" sz="2000" i="1" dirty="0"/>
              <a:t>Περιλαμβάνει, επίσης, τη συναίσθηση πώς ένα άτομο μπορεί να λειτουργήσει ως </a:t>
            </a:r>
            <a:r>
              <a:rPr lang="el-GR" sz="2000" b="1" i="1" dirty="0"/>
              <a:t>θετικό ή αρνητικό πρότυπο </a:t>
            </a:r>
            <a:r>
              <a:rPr lang="el-GR" sz="2000" i="1" dirty="0"/>
              <a:t>στους άλλους.</a:t>
            </a:r>
          </a:p>
        </p:txBody>
      </p:sp>
    </p:spTree>
    <p:extLst>
      <p:ext uri="{BB962C8B-B14F-4D97-AF65-F5344CB8AC3E}">
        <p14:creationId xmlns:p14="http://schemas.microsoft.com/office/powerpoint/2010/main" val="42486824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1705</TotalTime>
  <Words>2567</Words>
  <Application>Microsoft Office PowerPoint</Application>
  <PresentationFormat>On-screen Show (4:3)</PresentationFormat>
  <Paragraphs>322</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arial</vt:lpstr>
      <vt:lpstr>Candara</vt:lpstr>
      <vt:lpstr>Symbol</vt:lpstr>
      <vt:lpstr>Times New Roman</vt:lpstr>
      <vt:lpstr>Waveform</vt:lpstr>
      <vt:lpstr>Διαθεωρητικό Υπόδειγμα  (Υπόδειγμα σταδίων αλλαγής)  Διαδικασίες Αλλαγής</vt:lpstr>
      <vt:lpstr>Το Διαθεωρητικό Υπόδειγμα αποτελείται από τις ακόλουθες δομές:</vt:lpstr>
      <vt:lpstr>Το Διαθεωρητικό Υπόδειγμα αποτελείται από τις ακόλουθες δομές:</vt:lpstr>
      <vt:lpstr>Διαδικασίες αλλαγής</vt:lpstr>
      <vt:lpstr>Εφαρμογή διαδικασιών</vt:lpstr>
      <vt:lpstr>Γνωσιακές Διαδικασίες</vt:lpstr>
      <vt:lpstr>Γνωσιακές Διαδικασίες</vt:lpstr>
      <vt:lpstr>Γνωσιακές Διαδικασίες</vt:lpstr>
      <vt:lpstr>Γνωσιακές Διαδικασίες</vt:lpstr>
      <vt:lpstr>Γνωσιακές Διαδικασίες</vt:lpstr>
      <vt:lpstr>Γνωσιακές Διαδικασίες</vt:lpstr>
      <vt:lpstr>Γνωσιακές Διαδικασίες</vt:lpstr>
      <vt:lpstr>Βιωματικές διαδικασίες  αλλαγής διατροφικής συμπεριφοράς</vt:lpstr>
      <vt:lpstr>Συμπεριφορικές διαδικασίες</vt:lpstr>
      <vt:lpstr>Συμπεριφορικές διαδικασίες</vt:lpstr>
      <vt:lpstr>Συμπεριφορικές διαδικασίες</vt:lpstr>
      <vt:lpstr>Συμπεριφορικές διαδικασίες</vt:lpstr>
      <vt:lpstr>Συμπεριφορικές διαδικασίες</vt:lpstr>
      <vt:lpstr>Συμπεριφορικές διαδικασίες</vt:lpstr>
      <vt:lpstr>Συμπεριφορικές διαδικασίες</vt:lpstr>
      <vt:lpstr>Συμπεριφορικές διαδικασίες αλλαγής διατροφικής συμπεριφοράς</vt:lpstr>
      <vt:lpstr>PowerPoint Presentation</vt:lpstr>
      <vt:lpstr>Διατροφική Συμβουλευτική Παρέμβαση εναρμονισμένη με το στάδιο αλλαγής</vt:lpstr>
      <vt:lpstr>Προενατένιση</vt:lpstr>
      <vt:lpstr>Ενατένιση</vt:lpstr>
      <vt:lpstr>Προετοιμασία</vt:lpstr>
      <vt:lpstr>Δράση</vt:lpstr>
      <vt:lpstr>Διατήρηση</vt:lpstr>
      <vt:lpstr>Αναφορές</vt:lpstr>
      <vt:lpstr>Αναφορές</vt:lpstr>
      <vt:lpstr>Αναφορές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Διατροφική Συμβουλευτική &amp; Προαγωγή Υγείας</dc:title>
  <dc:creator>Evi</dc:creator>
  <cp:lastModifiedBy>Evi Fappa</cp:lastModifiedBy>
  <cp:revision>194</cp:revision>
  <dcterms:created xsi:type="dcterms:W3CDTF">2016-10-24T13:11:25Z</dcterms:created>
  <dcterms:modified xsi:type="dcterms:W3CDTF">2023-04-05T11:06:15Z</dcterms:modified>
</cp:coreProperties>
</file>