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52"/>
  </p:notesMasterIdLst>
  <p:handoutMasterIdLst>
    <p:handoutMasterId r:id="rId53"/>
  </p:handoutMasterIdLst>
  <p:sldIdLst>
    <p:sldId id="476" r:id="rId5"/>
    <p:sldId id="426" r:id="rId6"/>
    <p:sldId id="427" r:id="rId7"/>
    <p:sldId id="475" r:id="rId8"/>
    <p:sldId id="573" r:id="rId9"/>
    <p:sldId id="553" r:id="rId10"/>
    <p:sldId id="554" r:id="rId11"/>
    <p:sldId id="555" r:id="rId12"/>
    <p:sldId id="556" r:id="rId13"/>
    <p:sldId id="557" r:id="rId14"/>
    <p:sldId id="558" r:id="rId15"/>
    <p:sldId id="559" r:id="rId16"/>
    <p:sldId id="560" r:id="rId17"/>
    <p:sldId id="561" r:id="rId18"/>
    <p:sldId id="574" r:id="rId19"/>
    <p:sldId id="486" r:id="rId20"/>
    <p:sldId id="529" r:id="rId21"/>
    <p:sldId id="563" r:id="rId22"/>
    <p:sldId id="564" r:id="rId23"/>
    <p:sldId id="565" r:id="rId24"/>
    <p:sldId id="566" r:id="rId25"/>
    <p:sldId id="567" r:id="rId26"/>
    <p:sldId id="568" r:id="rId27"/>
    <p:sldId id="569" r:id="rId28"/>
    <p:sldId id="570" r:id="rId29"/>
    <p:sldId id="575" r:id="rId30"/>
    <p:sldId id="530" r:id="rId31"/>
    <p:sldId id="531" r:id="rId32"/>
    <p:sldId id="532" r:id="rId33"/>
    <p:sldId id="533" r:id="rId34"/>
    <p:sldId id="534" r:id="rId35"/>
    <p:sldId id="576" r:id="rId36"/>
    <p:sldId id="535" r:id="rId37"/>
    <p:sldId id="536" r:id="rId38"/>
    <p:sldId id="537" r:id="rId39"/>
    <p:sldId id="538" r:id="rId40"/>
    <p:sldId id="539" r:id="rId41"/>
    <p:sldId id="552" r:id="rId42"/>
    <p:sldId id="540" r:id="rId43"/>
    <p:sldId id="541" r:id="rId44"/>
    <p:sldId id="542" r:id="rId45"/>
    <p:sldId id="577" r:id="rId46"/>
    <p:sldId id="578" r:id="rId47"/>
    <p:sldId id="544" r:id="rId48"/>
    <p:sldId id="546" r:id="rId49"/>
    <p:sldId id="545" r:id="rId50"/>
    <p:sldId id="579"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0B5EA8"/>
    <a:srgbClr val="275CAE"/>
    <a:srgbClr val="107D42"/>
    <a:srgbClr val="8967FF"/>
    <a:srgbClr val="BE6011"/>
    <a:srgbClr val="0066C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89" d="100"/>
          <a:sy n="89" d="100"/>
        </p:scale>
        <p:origin x="-1114" y="-67"/>
      </p:cViewPr>
      <p:guideLst>
        <p:guide orient="horz" pos="2160"/>
        <p:guide pos="2880"/>
      </p:guideLst>
    </p:cSldViewPr>
  </p:slideViewPr>
  <p:outlineViewPr>
    <p:cViewPr>
      <p:scale>
        <a:sx n="33" d="100"/>
        <a:sy n="33" d="100"/>
      </p:scale>
      <p:origin x="0" y="45928"/>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12337CB-4509-43B1-946D-1B59CC73043D}" type="datetimeFigureOut">
              <a:rPr lang="en-US"/>
              <a:pPr>
                <a:defRPr/>
              </a:pPr>
              <a:t>2/26/2018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E85C38A-9535-4B69-9D4E-BEBBEE9B82F1}" type="slidenum">
              <a:rPr lang="en-US" altLang="en-US"/>
              <a:pPr/>
              <a:t>‹#›</a:t>
            </a:fld>
            <a:endParaRPr lang="en-US" altLang="en-US"/>
          </a:p>
        </p:txBody>
      </p:sp>
    </p:spTree>
    <p:extLst>
      <p:ext uri="{BB962C8B-B14F-4D97-AF65-F5344CB8AC3E}">
        <p14:creationId xmlns:p14="http://schemas.microsoft.com/office/powerpoint/2010/main" val="1327810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9FF3AC-D4D6-4BFC-B1A4-3EB462887AA5}" type="datetimeFigureOut">
              <a:rPr lang="en-US"/>
              <a:pPr>
                <a:defRPr/>
              </a:pPr>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9C436C-F7E3-4D62-B90E-7B116348247F}" type="slidenum">
              <a:rPr lang="en-US" altLang="en-US"/>
              <a:pPr/>
              <a:t>‹#›</a:t>
            </a:fld>
            <a:endParaRPr lang="en-US" altLang="en-US"/>
          </a:p>
        </p:txBody>
      </p:sp>
    </p:spTree>
    <p:extLst>
      <p:ext uri="{BB962C8B-B14F-4D97-AF65-F5344CB8AC3E}">
        <p14:creationId xmlns:p14="http://schemas.microsoft.com/office/powerpoint/2010/main" val="14537415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E026933-4AF6-42D2-BCC9-57E079EC10EB}" type="slidenum">
              <a:rPr lang="en-US" altLang="en-US" sz="1200"/>
              <a:pPr eaLnBrk="1" hangingPunct="1"/>
              <a:t>40</a:t>
            </a:fld>
            <a:endParaRPr lang="en-US" altLang="en-US" sz="1200"/>
          </a:p>
        </p:txBody>
      </p:sp>
    </p:spTree>
    <p:extLst>
      <p:ext uri="{BB962C8B-B14F-4D97-AF65-F5344CB8AC3E}">
        <p14:creationId xmlns:p14="http://schemas.microsoft.com/office/powerpoint/2010/main" val="345271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smtClean="0">
                <a:solidFill>
                  <a:srgbClr val="80808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Tree>
    <p:extLst>
      <p:ext uri="{BB962C8B-B14F-4D97-AF65-F5344CB8AC3E}">
        <p14:creationId xmlns:p14="http://schemas.microsoft.com/office/powerpoint/2010/main" val="158709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275EEA7-B8A7-4C9D-8D59-E3FEDF4547B3}" type="slidenum">
              <a:rPr lang="en-US" altLang="en-US"/>
              <a:pPr/>
              <a:t>‹#›</a:t>
            </a:fld>
            <a:endParaRPr lang="en-US" altLang="en-US"/>
          </a:p>
        </p:txBody>
      </p:sp>
    </p:spTree>
    <p:extLst>
      <p:ext uri="{BB962C8B-B14F-4D97-AF65-F5344CB8AC3E}">
        <p14:creationId xmlns:p14="http://schemas.microsoft.com/office/powerpoint/2010/main" val="213418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DCCA5F-FF59-4B48-AA0E-7DAF1D4D33F6}" type="slidenum">
              <a:rPr lang="en-US" altLang="en-US"/>
              <a:pPr/>
              <a:t>‹#›</a:t>
            </a:fld>
            <a:endParaRPr lang="en-US" altLang="en-US"/>
          </a:p>
        </p:txBody>
      </p:sp>
    </p:spTree>
    <p:extLst>
      <p:ext uri="{BB962C8B-B14F-4D97-AF65-F5344CB8AC3E}">
        <p14:creationId xmlns:p14="http://schemas.microsoft.com/office/powerpoint/2010/main" val="3122496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380ED51-E22E-4AA9-94CD-47BC0CA42F98}" type="slidenum">
              <a:rPr lang="en-US" altLang="en-US"/>
              <a:pPr/>
              <a:t>‹#›</a:t>
            </a:fld>
            <a:endParaRPr lang="en-US" altLang="en-US"/>
          </a:p>
        </p:txBody>
      </p:sp>
    </p:spTree>
    <p:extLst>
      <p:ext uri="{BB962C8B-B14F-4D97-AF65-F5344CB8AC3E}">
        <p14:creationId xmlns:p14="http://schemas.microsoft.com/office/powerpoint/2010/main" val="301369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B835045-AAF7-4AE2-B1B0-700A488A004F}" type="slidenum">
              <a:rPr lang="en-US" altLang="en-US"/>
              <a:pPr/>
              <a:t>‹#›</a:t>
            </a:fld>
            <a:endParaRPr lang="en-US" altLang="en-US"/>
          </a:p>
        </p:txBody>
      </p:sp>
    </p:spTree>
    <p:extLst>
      <p:ext uri="{BB962C8B-B14F-4D97-AF65-F5344CB8AC3E}">
        <p14:creationId xmlns:p14="http://schemas.microsoft.com/office/powerpoint/2010/main" val="307109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CA702D4-5BBE-4C4D-991F-CC69171ED029}" type="slidenum">
              <a:rPr lang="en-US" altLang="en-US"/>
              <a:pPr/>
              <a:t>‹#›</a:t>
            </a:fld>
            <a:endParaRPr lang="en-US" altLang="en-US"/>
          </a:p>
        </p:txBody>
      </p:sp>
    </p:spTree>
    <p:extLst>
      <p:ext uri="{BB962C8B-B14F-4D97-AF65-F5344CB8AC3E}">
        <p14:creationId xmlns:p14="http://schemas.microsoft.com/office/powerpoint/2010/main" val="375057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3649D7A-E110-4FE8-98BD-475B4DB1D0CA}" type="slidenum">
              <a:rPr lang="en-US" altLang="en-US"/>
              <a:pPr/>
              <a:t>‹#›</a:t>
            </a:fld>
            <a:endParaRPr lang="en-US" altLang="en-US"/>
          </a:p>
        </p:txBody>
      </p:sp>
    </p:spTree>
    <p:extLst>
      <p:ext uri="{BB962C8B-B14F-4D97-AF65-F5344CB8AC3E}">
        <p14:creationId xmlns:p14="http://schemas.microsoft.com/office/powerpoint/2010/main" val="75013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F90E2E5-AD6B-450C-900C-6D0B4B66E4D1}" type="slidenum">
              <a:rPr lang="en-US" altLang="en-US"/>
              <a:pPr/>
              <a:t>‹#›</a:t>
            </a:fld>
            <a:endParaRPr lang="en-US" altLang="en-US"/>
          </a:p>
        </p:txBody>
      </p:sp>
    </p:spTree>
    <p:extLst>
      <p:ext uri="{BB962C8B-B14F-4D97-AF65-F5344CB8AC3E}">
        <p14:creationId xmlns:p14="http://schemas.microsoft.com/office/powerpoint/2010/main" val="3948646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Tree>
    <p:extLst>
      <p:ext uri="{BB962C8B-B14F-4D97-AF65-F5344CB8AC3E}">
        <p14:creationId xmlns:p14="http://schemas.microsoft.com/office/powerpoint/2010/main" val="2497907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BCD848-3C42-4C85-B4B9-9D917752706D}" type="slidenum">
              <a:rPr lang="en-US" altLang="en-US"/>
              <a:pPr/>
              <a:t>‹#›</a:t>
            </a:fld>
            <a:endParaRPr lang="en-US" altLang="en-US"/>
          </a:p>
        </p:txBody>
      </p:sp>
    </p:spTree>
    <p:extLst>
      <p:ext uri="{BB962C8B-B14F-4D97-AF65-F5344CB8AC3E}">
        <p14:creationId xmlns:p14="http://schemas.microsoft.com/office/powerpoint/2010/main" val="2475843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8F10EB3-8E27-466E-AFFB-1B0A4524EAD0}" type="slidenum">
              <a:rPr lang="en-US" altLang="en-US"/>
              <a:pPr/>
              <a:t>‹#›</a:t>
            </a:fld>
            <a:endParaRPr lang="en-US" altLang="en-US"/>
          </a:p>
        </p:txBody>
      </p:sp>
    </p:spTree>
    <p:extLst>
      <p:ext uri="{BB962C8B-B14F-4D97-AF65-F5344CB8AC3E}">
        <p14:creationId xmlns:p14="http://schemas.microsoft.com/office/powerpoint/2010/main" val="177448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2DA9C75-4009-4CFA-8510-9C26D2F7F821}" type="slidenum">
              <a:rPr lang="en-US" altLang="en-US"/>
              <a:pPr/>
              <a:t>‹#›</a:t>
            </a:fld>
            <a:endParaRPr lang="en-US" altLang="en-US"/>
          </a:p>
        </p:txBody>
      </p:sp>
    </p:spTree>
    <p:extLst>
      <p:ext uri="{BB962C8B-B14F-4D97-AF65-F5344CB8AC3E}">
        <p14:creationId xmlns:p14="http://schemas.microsoft.com/office/powerpoint/2010/main" val="3799279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C5377E6-E85F-4E87-B189-8B2A2C2DF7C6}" type="slidenum">
              <a:rPr lang="en-US" altLang="en-US"/>
              <a:pPr/>
              <a:t>‹#›</a:t>
            </a:fld>
            <a:endParaRPr lang="en-US" altLang="en-US"/>
          </a:p>
        </p:txBody>
      </p:sp>
    </p:spTree>
    <p:extLst>
      <p:ext uri="{BB962C8B-B14F-4D97-AF65-F5344CB8AC3E}">
        <p14:creationId xmlns:p14="http://schemas.microsoft.com/office/powerpoint/2010/main" val="136218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D0B823B-DC47-4D86-BCF3-6C574605C8F0}" type="slidenum">
              <a:rPr lang="en-US" altLang="en-US"/>
              <a:pPr/>
              <a:t>‹#›</a:t>
            </a:fld>
            <a:endParaRPr lang="en-US" altLang="en-US"/>
          </a:p>
        </p:txBody>
      </p:sp>
    </p:spTree>
    <p:extLst>
      <p:ext uri="{BB962C8B-B14F-4D97-AF65-F5344CB8AC3E}">
        <p14:creationId xmlns:p14="http://schemas.microsoft.com/office/powerpoint/2010/main" val="1226207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smtClean="0"/>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Tree>
    <p:extLst>
      <p:ext uri="{BB962C8B-B14F-4D97-AF65-F5344CB8AC3E}">
        <p14:creationId xmlns:p14="http://schemas.microsoft.com/office/powerpoint/2010/main" val="3036664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4BD3D9E-DD00-4ECD-9F82-E0CBC45BCAD2}" type="slidenum">
              <a:rPr lang="en-US" altLang="en-US"/>
              <a:pPr/>
              <a:t>‹#›</a:t>
            </a:fld>
            <a:endParaRPr lang="en-US" altLang="en-US"/>
          </a:p>
        </p:txBody>
      </p:sp>
    </p:spTree>
    <p:extLst>
      <p:ext uri="{BB962C8B-B14F-4D97-AF65-F5344CB8AC3E}">
        <p14:creationId xmlns:p14="http://schemas.microsoft.com/office/powerpoint/2010/main" val="3374673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2FAD8C6-E9CA-4532-B113-A1C5D78B2D0A}" type="slidenum">
              <a:rPr lang="en-US" altLang="en-US"/>
              <a:pPr/>
              <a:t>‹#›</a:t>
            </a:fld>
            <a:endParaRPr lang="en-US" altLang="en-US"/>
          </a:p>
        </p:txBody>
      </p:sp>
    </p:spTree>
    <p:extLst>
      <p:ext uri="{BB962C8B-B14F-4D97-AF65-F5344CB8AC3E}">
        <p14:creationId xmlns:p14="http://schemas.microsoft.com/office/powerpoint/2010/main" val="3788181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E1B960A-C24F-4C15-B0E4-84597D493F88}" type="slidenum">
              <a:rPr lang="en-US" altLang="en-US"/>
              <a:pPr/>
              <a:t>‹#›</a:t>
            </a:fld>
            <a:endParaRPr lang="en-US" altLang="en-US"/>
          </a:p>
        </p:txBody>
      </p:sp>
    </p:spTree>
    <p:extLst>
      <p:ext uri="{BB962C8B-B14F-4D97-AF65-F5344CB8AC3E}">
        <p14:creationId xmlns:p14="http://schemas.microsoft.com/office/powerpoint/2010/main" val="1782845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Tree>
    <p:extLst>
      <p:ext uri="{BB962C8B-B14F-4D97-AF65-F5344CB8AC3E}">
        <p14:creationId xmlns:p14="http://schemas.microsoft.com/office/powerpoint/2010/main" val="3490127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C91930D-B89D-4173-A5D8-FEFF0D9CCA0E}" type="slidenum">
              <a:rPr lang="en-US" altLang="en-US"/>
              <a:pPr/>
              <a:t>‹#›</a:t>
            </a:fld>
            <a:endParaRPr lang="en-US" altLang="en-US"/>
          </a:p>
        </p:txBody>
      </p:sp>
    </p:spTree>
    <p:extLst>
      <p:ext uri="{BB962C8B-B14F-4D97-AF65-F5344CB8AC3E}">
        <p14:creationId xmlns:p14="http://schemas.microsoft.com/office/powerpoint/2010/main" val="3157865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6811644-293E-426A-B5EC-4CA2DD3379EE}" type="slidenum">
              <a:rPr lang="en-US" altLang="en-US"/>
              <a:pPr/>
              <a:t>‹#›</a:t>
            </a:fld>
            <a:endParaRPr lang="en-US" altLang="en-US"/>
          </a:p>
        </p:txBody>
      </p:sp>
    </p:spTree>
    <p:extLst>
      <p:ext uri="{BB962C8B-B14F-4D97-AF65-F5344CB8AC3E}">
        <p14:creationId xmlns:p14="http://schemas.microsoft.com/office/powerpoint/2010/main" val="2977314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7B4B403-E605-4655-8BFE-8603FC12CA10}" type="slidenum">
              <a:rPr lang="en-US" altLang="en-US"/>
              <a:pPr/>
              <a:t>‹#›</a:t>
            </a:fld>
            <a:endParaRPr lang="en-US" altLang="en-US"/>
          </a:p>
        </p:txBody>
      </p:sp>
    </p:spTree>
    <p:extLst>
      <p:ext uri="{BB962C8B-B14F-4D97-AF65-F5344CB8AC3E}">
        <p14:creationId xmlns:p14="http://schemas.microsoft.com/office/powerpoint/2010/main" val="203561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6CF5651-C49D-4C98-A77B-40DE901B87E5}" type="slidenum">
              <a:rPr lang="en-US" altLang="en-US"/>
              <a:pPr/>
              <a:t>‹#›</a:t>
            </a:fld>
            <a:endParaRPr lang="en-US" altLang="en-US"/>
          </a:p>
        </p:txBody>
      </p:sp>
    </p:spTree>
    <p:extLst>
      <p:ext uri="{BB962C8B-B14F-4D97-AF65-F5344CB8AC3E}">
        <p14:creationId xmlns:p14="http://schemas.microsoft.com/office/powerpoint/2010/main" val="4039310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1C00A22-A12A-4E0E-A6E7-9C4B9994DC41}" type="slidenum">
              <a:rPr lang="en-US" altLang="en-US"/>
              <a:pPr/>
              <a:t>‹#›</a:t>
            </a:fld>
            <a:endParaRPr lang="en-US" altLang="en-US"/>
          </a:p>
        </p:txBody>
      </p:sp>
    </p:spTree>
    <p:extLst>
      <p:ext uri="{BB962C8B-B14F-4D97-AF65-F5344CB8AC3E}">
        <p14:creationId xmlns:p14="http://schemas.microsoft.com/office/powerpoint/2010/main" val="4275766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90B3DF5-43A1-499F-A0E8-70A832D8E31A}" type="slidenum">
              <a:rPr lang="en-US" altLang="en-US"/>
              <a:pPr/>
              <a:t>‹#›</a:t>
            </a:fld>
            <a:endParaRPr lang="en-US" altLang="en-US"/>
          </a:p>
        </p:txBody>
      </p:sp>
    </p:spTree>
    <p:extLst>
      <p:ext uri="{BB962C8B-B14F-4D97-AF65-F5344CB8AC3E}">
        <p14:creationId xmlns:p14="http://schemas.microsoft.com/office/powerpoint/2010/main" val="3682796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Tree>
    <p:extLst>
      <p:ext uri="{BB962C8B-B14F-4D97-AF65-F5344CB8AC3E}">
        <p14:creationId xmlns:p14="http://schemas.microsoft.com/office/powerpoint/2010/main" val="64910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1833615-412A-4867-BFEF-0FC7A77A6DE3}" type="slidenum">
              <a:rPr lang="en-US" altLang="en-US"/>
              <a:pPr/>
              <a:t>‹#›</a:t>
            </a:fld>
            <a:endParaRPr lang="en-US" altLang="en-US"/>
          </a:p>
        </p:txBody>
      </p:sp>
    </p:spTree>
    <p:extLst>
      <p:ext uri="{BB962C8B-B14F-4D97-AF65-F5344CB8AC3E}">
        <p14:creationId xmlns:p14="http://schemas.microsoft.com/office/powerpoint/2010/main" val="133016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65C17AA-DE1B-4B0E-A257-90D8F9405B96}" type="slidenum">
              <a:rPr lang="en-US" altLang="en-US"/>
              <a:pPr/>
              <a:t>‹#›</a:t>
            </a:fld>
            <a:endParaRPr lang="en-US" altLang="en-US"/>
          </a:p>
        </p:txBody>
      </p:sp>
    </p:spTree>
    <p:extLst>
      <p:ext uri="{BB962C8B-B14F-4D97-AF65-F5344CB8AC3E}">
        <p14:creationId xmlns:p14="http://schemas.microsoft.com/office/powerpoint/2010/main" val="1894597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965BB98-1981-4AEB-8248-B181DFF9363C}" type="slidenum">
              <a:rPr lang="en-US" altLang="en-US"/>
              <a:pPr/>
              <a:t>‹#›</a:t>
            </a:fld>
            <a:endParaRPr lang="en-US" altLang="en-US"/>
          </a:p>
        </p:txBody>
      </p:sp>
    </p:spTree>
    <p:extLst>
      <p:ext uri="{BB962C8B-B14F-4D97-AF65-F5344CB8AC3E}">
        <p14:creationId xmlns:p14="http://schemas.microsoft.com/office/powerpoint/2010/main" val="3994831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Tree>
    <p:extLst>
      <p:ext uri="{BB962C8B-B14F-4D97-AF65-F5344CB8AC3E}">
        <p14:creationId xmlns:p14="http://schemas.microsoft.com/office/powerpoint/2010/main" val="2560788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F06BAC5-BD4F-4876-9148-D26FF77AFB54}" type="slidenum">
              <a:rPr lang="en-US" altLang="en-US"/>
              <a:pPr/>
              <a:t>‹#›</a:t>
            </a:fld>
            <a:endParaRPr lang="en-US" altLang="en-US"/>
          </a:p>
        </p:txBody>
      </p:sp>
    </p:spTree>
    <p:extLst>
      <p:ext uri="{BB962C8B-B14F-4D97-AF65-F5344CB8AC3E}">
        <p14:creationId xmlns:p14="http://schemas.microsoft.com/office/powerpoint/2010/main" val="1298864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6425B1F-F0BC-4BE4-A834-EBCD996434B7}" type="slidenum">
              <a:rPr lang="en-US" altLang="en-US"/>
              <a:pPr/>
              <a:t>‹#›</a:t>
            </a:fld>
            <a:endParaRPr lang="en-US" altLang="en-US"/>
          </a:p>
        </p:txBody>
      </p:sp>
    </p:spTree>
    <p:extLst>
      <p:ext uri="{BB962C8B-B14F-4D97-AF65-F5344CB8AC3E}">
        <p14:creationId xmlns:p14="http://schemas.microsoft.com/office/powerpoint/2010/main" val="611171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8F243BC-B161-47B5-A968-9C5CE99DE9BF}" type="slidenum">
              <a:rPr lang="en-US" altLang="en-US"/>
              <a:pPr/>
              <a:t>‹#›</a:t>
            </a:fld>
            <a:endParaRPr lang="en-US" altLang="en-US"/>
          </a:p>
        </p:txBody>
      </p:sp>
    </p:spTree>
    <p:extLst>
      <p:ext uri="{BB962C8B-B14F-4D97-AF65-F5344CB8AC3E}">
        <p14:creationId xmlns:p14="http://schemas.microsoft.com/office/powerpoint/2010/main" val="247572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0CD0F38-8397-4BBF-8357-658CC9C27915}" type="slidenum">
              <a:rPr lang="en-US" altLang="en-US"/>
              <a:pPr/>
              <a:t>‹#›</a:t>
            </a:fld>
            <a:endParaRPr lang="en-US" altLang="en-US"/>
          </a:p>
        </p:txBody>
      </p:sp>
    </p:spTree>
    <p:extLst>
      <p:ext uri="{BB962C8B-B14F-4D97-AF65-F5344CB8AC3E}">
        <p14:creationId xmlns:p14="http://schemas.microsoft.com/office/powerpoint/2010/main" val="341498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FAE42D8-01FA-4276-8186-5B96797A7B03}" type="slidenum">
              <a:rPr lang="en-US" altLang="en-US"/>
              <a:pPr/>
              <a:t>‹#›</a:t>
            </a:fld>
            <a:endParaRPr lang="en-US" altLang="en-US"/>
          </a:p>
        </p:txBody>
      </p:sp>
    </p:spTree>
    <p:extLst>
      <p:ext uri="{BB962C8B-B14F-4D97-AF65-F5344CB8AC3E}">
        <p14:creationId xmlns:p14="http://schemas.microsoft.com/office/powerpoint/2010/main" val="3029635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6F17C56-3E7A-4160-B968-4911AABCE6F1}" type="slidenum">
              <a:rPr lang="en-US" altLang="en-US"/>
              <a:pPr/>
              <a:t>‹#›</a:t>
            </a:fld>
            <a:endParaRPr lang="en-US" altLang="en-US"/>
          </a:p>
        </p:txBody>
      </p:sp>
    </p:spTree>
    <p:extLst>
      <p:ext uri="{BB962C8B-B14F-4D97-AF65-F5344CB8AC3E}">
        <p14:creationId xmlns:p14="http://schemas.microsoft.com/office/powerpoint/2010/main" val="191676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smtClean="0">
                <a:solidFill>
                  <a:srgbClr val="80808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Tree>
    <p:extLst>
      <p:ext uri="{BB962C8B-B14F-4D97-AF65-F5344CB8AC3E}">
        <p14:creationId xmlns:p14="http://schemas.microsoft.com/office/powerpoint/2010/main" val="360468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F5953C1-8ECD-4A18-813B-F9F14305588B}" type="slidenum">
              <a:rPr lang="en-US" altLang="en-US"/>
              <a:pPr/>
              <a:t>‹#›</a:t>
            </a:fld>
            <a:endParaRPr lang="en-US" altLang="en-US"/>
          </a:p>
        </p:txBody>
      </p:sp>
    </p:spTree>
    <p:extLst>
      <p:ext uri="{BB962C8B-B14F-4D97-AF65-F5344CB8AC3E}">
        <p14:creationId xmlns:p14="http://schemas.microsoft.com/office/powerpoint/2010/main" val="332464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5894837-49BE-4C00-BAAC-DEFD4788D3AF}" type="slidenum">
              <a:rPr lang="en-US" altLang="en-US"/>
              <a:pPr/>
              <a:t>‹#›</a:t>
            </a:fld>
            <a:endParaRPr lang="en-US" altLang="en-US"/>
          </a:p>
        </p:txBody>
      </p:sp>
    </p:spTree>
    <p:extLst>
      <p:ext uri="{BB962C8B-B14F-4D97-AF65-F5344CB8AC3E}">
        <p14:creationId xmlns:p14="http://schemas.microsoft.com/office/powerpoint/2010/main" val="419530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47A8334-CCD3-413F-B221-5C16C82C346A}" type="slidenum">
              <a:rPr lang="en-US" altLang="en-US"/>
              <a:pPr/>
              <a:t>‹#›</a:t>
            </a:fld>
            <a:endParaRPr lang="en-US" altLang="en-US"/>
          </a:p>
        </p:txBody>
      </p:sp>
    </p:spTree>
    <p:extLst>
      <p:ext uri="{BB962C8B-B14F-4D97-AF65-F5344CB8AC3E}">
        <p14:creationId xmlns:p14="http://schemas.microsoft.com/office/powerpoint/2010/main" val="145664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89D46CF-D661-4A8E-9765-9A0FFFEB686B}" type="slidenum">
              <a:rPr lang="en-US" altLang="en-US"/>
              <a:pPr/>
              <a:t>‹#›</a:t>
            </a:fld>
            <a:endParaRPr lang="en-US" altLang="en-US"/>
          </a:p>
        </p:txBody>
      </p:sp>
    </p:spTree>
    <p:extLst>
      <p:ext uri="{BB962C8B-B14F-4D97-AF65-F5344CB8AC3E}">
        <p14:creationId xmlns:p14="http://schemas.microsoft.com/office/powerpoint/2010/main" val="59375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smtClean="0">
                <a:solidFill>
                  <a:schemeClr val="bg2"/>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2421" r:id="rId1"/>
    <p:sldLayoutId id="2147492422" r:id="rId2"/>
    <p:sldLayoutId id="2147492423" r:id="rId3"/>
    <p:sldLayoutId id="2147492424" r:id="rId4"/>
    <p:sldLayoutId id="2147492425" r:id="rId5"/>
    <p:sldLayoutId id="2147492426" r:id="rId6"/>
    <p:sldLayoutId id="2147492427" r:id="rId7"/>
    <p:sldLayoutId id="2147492428" r:id="rId8"/>
    <p:sldLayoutId id="2147492429" r:id="rId9"/>
    <p:sldLayoutId id="2147492430"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smtClean="0">
                <a:solidFill>
                  <a:srgbClr val="898989"/>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92431" r:id="rId1"/>
    <p:sldLayoutId id="2147492432" r:id="rId2"/>
    <p:sldLayoutId id="2147492433" r:id="rId3"/>
    <p:sldLayoutId id="2147492434" r:id="rId4"/>
    <p:sldLayoutId id="2147492435" r:id="rId5"/>
    <p:sldLayoutId id="2147492436" r:id="rId6"/>
    <p:sldLayoutId id="2147492437" r:id="rId7"/>
    <p:sldLayoutId id="2147492438" r:id="rId8"/>
    <p:sldLayoutId id="2147492439" r:id="rId9"/>
    <p:sldLayoutId id="2147492440" r:id="rId10"/>
    <p:sldLayoutId id="2147492441"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smtClean="0">
                <a:solidFill>
                  <a:srgbClr val="80808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pic>
        <p:nvPicPr>
          <p:cNvPr id="3078"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2442" r:id="rId1"/>
    <p:sldLayoutId id="2147492443" r:id="rId2"/>
    <p:sldLayoutId id="2147492444" r:id="rId3"/>
    <p:sldLayoutId id="2147492445" r:id="rId4"/>
    <p:sldLayoutId id="2147492418" r:id="rId5"/>
    <p:sldLayoutId id="2147492446" r:id="rId6"/>
    <p:sldLayoutId id="2147492447" r:id="rId7"/>
    <p:sldLayoutId id="2147492448" r:id="rId8"/>
    <p:sldLayoutId id="2147492449" r:id="rId9"/>
    <p:sldLayoutId id="2147492450" r:id="rId10"/>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smtClean="0">
                <a:solidFill>
                  <a:srgbClr val="808080"/>
                </a:solidFill>
              </a:defRPr>
            </a:lvl1pPr>
          </a:lstStyle>
          <a:p>
            <a:pPr>
              <a:defRPr/>
            </a:pPr>
            <a:r>
              <a:rPr lang="en-US" dirty="0" smtClean="0"/>
              <a:t>©2014 Cengage Learning. All Rights Reserved. May not be scanned, copied ή duplicated, ή posted to </a:t>
            </a:r>
            <a:r>
              <a:rPr lang="en-US" dirty="0" err="1" smtClean="0"/>
              <a:t>έν</a:t>
            </a:r>
            <a:r>
              <a:rPr lang="en-US" dirty="0" smtClean="0"/>
              <a:t>α publicly accessible website, in whole or in part.</a:t>
            </a:r>
            <a:endParaRPr lang="en-US" dirty="0"/>
          </a:p>
        </p:txBody>
      </p:sp>
      <p:pic>
        <p:nvPicPr>
          <p:cNvPr id="4101"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19" r:id="rId1"/>
    <p:sldLayoutId id="2147492451" r:id="rId2"/>
    <p:sldLayoutId id="2147492452" r:id="rId3"/>
    <p:sldLayoutId id="2147492453" r:id="rId4"/>
    <p:sldLayoutId id="2147492420" r:id="rId5"/>
    <p:sldLayoutId id="2147492454" r:id="rId6"/>
    <p:sldLayoutId id="2147492455" r:id="rId7"/>
    <p:sldLayoutId id="2147492456" r:id="rId8"/>
    <p:sldLayoutId id="2147492457" r:id="rId9"/>
    <p:sldLayoutId id="2147492458" r:id="rId10"/>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44035"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pic>
        <p:nvPicPr>
          <p:cNvPr id="44036"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BE6011"/>
                </a:solidFill>
              </a:rPr>
              <a:t>Needles</a:t>
            </a:r>
          </a:p>
          <a:p>
            <a:pPr eaLnBrk="1" hangingPunct="1"/>
            <a:r>
              <a:rPr lang="en-US" altLang="en-US" sz="1600" b="1">
                <a:solidFill>
                  <a:srgbClr val="BE6011"/>
                </a:solidFill>
              </a:rPr>
              <a:t>Powers</a:t>
            </a:r>
          </a:p>
          <a:p>
            <a:pPr eaLnBrk="1" hangingPunct="1"/>
            <a:r>
              <a:rPr lang="en-US" altLang="en-US" sz="1600" b="1">
                <a:solidFill>
                  <a:srgbClr val="BE6011"/>
                </a:solidFill>
              </a:rPr>
              <a:t>Crosson</a:t>
            </a:r>
          </a:p>
        </p:txBody>
      </p:sp>
      <p:sp>
        <p:nvSpPr>
          <p:cNvPr id="44038" name="TextBox 13"/>
          <p:cNvSpPr txBox="1">
            <a:spLocks noChangeArrowheads="1"/>
          </p:cNvSpPr>
          <p:nvPr/>
        </p:nvSpPr>
        <p:spPr bwMode="auto">
          <a:xfrm>
            <a:off x="152400" y="3657600"/>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US" sz="2000" b="1" dirty="0" smtClean="0">
                <a:solidFill>
                  <a:schemeClr val="bg1"/>
                </a:solidFill>
              </a:rPr>
              <a:t>Χρηματοοικονομική και Διοικητική Λογιστική</a:t>
            </a:r>
            <a:endParaRPr lang="en-US" altLang="en-US" sz="2000" b="1" dirty="0">
              <a:solidFill>
                <a:schemeClr val="bg1"/>
              </a:solidFill>
            </a:endParaRPr>
          </a:p>
          <a:p>
            <a:pPr eaLnBrk="1" hangingPunct="1"/>
            <a:endParaRPr lang="en-US" altLang="en-US" sz="2000" b="1" dirty="0">
              <a:solidFill>
                <a:schemeClr val="bg1"/>
              </a:solidFill>
            </a:endParaRPr>
          </a:p>
          <a:p>
            <a:pPr eaLnBrk="1" hangingPunct="1"/>
            <a:r>
              <a:rPr lang="en-US" altLang="en-US" sz="2000" b="1" dirty="0">
                <a:solidFill>
                  <a:schemeClr val="bg1"/>
                </a:solidFill>
              </a:rPr>
              <a:t>10e</a:t>
            </a:r>
          </a:p>
          <a:p>
            <a:pPr eaLnBrk="1" hangingPunct="1"/>
            <a:endParaRPr lang="en-US" altLang="en-US" dirty="0">
              <a:solidFill>
                <a:schemeClr val="bg1"/>
              </a:solidFill>
            </a:endParaRPr>
          </a:p>
        </p:txBody>
      </p:sp>
      <p:sp>
        <p:nvSpPr>
          <p:cNvPr id="44039"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44040" name="TextBox 11"/>
          <p:cNvSpPr txBox="1">
            <a:spLocks noChangeArrowheads="1"/>
          </p:cNvSpPr>
          <p:nvPr/>
        </p:nvSpPr>
        <p:spPr bwMode="auto">
          <a:xfrm>
            <a:off x="2286000" y="832386"/>
            <a:ext cx="685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US" sz="4000" dirty="0" smtClean="0">
                <a:solidFill>
                  <a:schemeClr val="tx2"/>
                </a:solidFill>
              </a:rPr>
              <a:t>Ανάλυση Επενδύσεων Κεφαλαίου</a:t>
            </a:r>
            <a:endParaRPr lang="en-US" altLang="en-US" sz="4000" dirty="0">
              <a:solidFill>
                <a:schemeClr val="tx2"/>
              </a:solidFill>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1000" noProof="1" smtClean="0">
                <a:solidFill>
                  <a:schemeClr val="tx2"/>
                </a:solidFill>
                <a:latin typeface="+mj-lt"/>
              </a:rPr>
              <a:t>10</a:t>
            </a:r>
            <a:endParaRPr lang="en-US" sz="11000" noProof="1">
              <a:solidFill>
                <a:schemeClr val="tx2"/>
              </a:solidFill>
              <a:latin typeface="+mj-lt"/>
            </a:endParaRPr>
          </a:p>
        </p:txBody>
      </p:sp>
      <p:sp>
        <p:nvSpPr>
          <p:cNvPr id="44042" name="TextBox 8"/>
          <p:cNvSpPr txBox="1">
            <a:spLocks noChangeArrowheads="1"/>
          </p:cNvSpPr>
          <p:nvPr/>
        </p:nvSpPr>
        <p:spPr bwMode="auto">
          <a:xfrm>
            <a:off x="228600" y="979495"/>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l-GR" altLang="en-US" sz="1600" smtClean="0">
                <a:solidFill>
                  <a:srgbClr val="275CAE"/>
                </a:solidFill>
              </a:rPr>
              <a:t>ΚΕΦΑΛΑΙΟ</a:t>
            </a:r>
            <a:endParaRPr lang="en-US" altLang="en-US" sz="1600" dirty="0">
              <a:solidFill>
                <a:srgbClr val="275CAE"/>
              </a:solidFill>
            </a:endParaRPr>
          </a:p>
        </p:txBody>
      </p:sp>
      <p:sp>
        <p:nvSpPr>
          <p:cNvPr id="44043" name="TextBox 10"/>
          <p:cNvSpPr txBox="1">
            <a:spLocks noChangeArrowheads="1"/>
          </p:cNvSpPr>
          <p:nvPr/>
        </p:nvSpPr>
        <p:spPr bwMode="auto">
          <a:xfrm>
            <a:off x="7696200" y="65532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000000"/>
                </a:solidFill>
              </a:rPr>
              <a:t>© human/iStockphoto</a:t>
            </a:r>
          </a:p>
        </p:txBody>
      </p:sp>
      <p:sp>
        <p:nvSpPr>
          <p:cNvPr id="44044"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000000"/>
                </a:solidFill>
              </a:rPr>
              <a:t>©2014 Cengage Learning. All Rights Reserved. May not be scanned, copied ή duplicated, ή posted to </a:t>
            </a:r>
            <a:r>
              <a:rPr lang="en-US" altLang="en-US" sz="900" dirty="0" err="1" smtClean="0">
                <a:solidFill>
                  <a:srgbClr val="000000"/>
                </a:solidFill>
              </a:rPr>
              <a:t>έν</a:t>
            </a:r>
            <a:r>
              <a:rPr lang="en-US" altLang="en-US" sz="900" dirty="0" smtClean="0">
                <a:solidFill>
                  <a:srgbClr val="000000"/>
                </a:solidFill>
              </a:rPr>
              <a:t>α publicly accessible website, in whole or in part.</a:t>
            </a:r>
            <a:endParaRPr lang="en-US" altLang="en-US" sz="9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l-GR" altLang="en-US" dirty="0" smtClean="0"/>
              <a:t>Βήμα</a:t>
            </a:r>
            <a:r>
              <a:rPr lang="en-US" altLang="en-US" dirty="0" smtClean="0"/>
              <a:t> 5: </a:t>
            </a:r>
            <a:r>
              <a:rPr lang="el-GR" dirty="0"/>
              <a:t>Αξιολόγηση Προτάσεων </a:t>
            </a:r>
            <a:endParaRPr lang="en-US" altLang="en-US" dirty="0" smtClean="0"/>
          </a:p>
        </p:txBody>
      </p:sp>
      <p:sp>
        <p:nvSpPr>
          <p:cNvPr id="121858" name="Content Placeholder 2"/>
          <p:cNvSpPr>
            <a:spLocks noGrp="1"/>
          </p:cNvSpPr>
          <p:nvPr>
            <p:ph idx="1"/>
          </p:nvPr>
        </p:nvSpPr>
        <p:spPr/>
        <p:txBody>
          <a:bodyPr/>
          <a:lstStyle/>
          <a:p>
            <a:pPr>
              <a:buFont typeface="Wingdings" panose="05000000000000000000" pitchFamily="2" charset="2"/>
              <a:buChar char="§"/>
            </a:pPr>
            <a:r>
              <a:rPr lang="el-GR" sz="2400" dirty="0"/>
              <a:t>Οι προτάσεις αξιολογούνται μέσω της επαλήθευσης των μεταβλητών της απόφασης και της εφαρμογής των καθιερωμένων μεθόδων αξιολόγησης των προτάσεων</a:t>
            </a:r>
            <a:r>
              <a:rPr lang="en-US" altLang="en-US" sz="2400" dirty="0" smtClean="0">
                <a:latin typeface="Tw Cen MT" panose="020B0602020104020603" pitchFamily="34" charset="0"/>
                <a:cs typeface="Times New Roman" panose="02020603050405020304" pitchFamily="18" charset="0"/>
              </a:rPr>
              <a:t>.</a:t>
            </a:r>
          </a:p>
          <a:p>
            <a:pPr lvl="1"/>
            <a:r>
              <a:rPr lang="el-GR" sz="2000" dirty="0"/>
              <a:t>Οι βασικές μεταβλητές απόφασης αναμένουν τα κόστη διάρκειας ζωής, προσδοκώμενων ταμειακών ροών και επενδύσεων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smtClean="0"/>
              <a:t>Οι τρεις συχνότερα </a:t>
            </a:r>
            <a:r>
              <a:rPr lang="el-GR" sz="2000" dirty="0"/>
              <a:t>χρησιμοποιούμενες μέθοδοι αξιολόγησης των προτεινόμενων επενδύσεων κεφαλαίων </a:t>
            </a:r>
            <a:r>
              <a:rPr lang="el-GR" sz="2000" dirty="0" smtClean="0"/>
              <a:t>είναι </a:t>
            </a:r>
            <a:r>
              <a:rPr lang="el-GR" sz="2000" dirty="0"/>
              <a:t>η </a:t>
            </a:r>
            <a:r>
              <a:rPr lang="el-GR" sz="2000" dirty="0" smtClean="0"/>
              <a:t>μέθοδος </a:t>
            </a:r>
            <a:r>
              <a:rPr lang="el-GR" sz="2000" dirty="0"/>
              <a:t>της καθαρής παρούσας αξίας, η μέθοδος περιόδου ανάκτησης και η μέθοδος λογιστικής </a:t>
            </a:r>
            <a:r>
              <a:rPr lang="el-GR" sz="2000" dirty="0" smtClean="0"/>
              <a:t>απόδοσης</a:t>
            </a:r>
          </a:p>
          <a:p>
            <a:pPr lvl="1"/>
            <a:r>
              <a:rPr lang="el-GR" sz="2000" dirty="0"/>
              <a:t>Η διοίκηση θα εξετάσει επίσης </a:t>
            </a:r>
            <a:r>
              <a:rPr lang="el-GR" sz="2000" dirty="0" smtClean="0"/>
              <a:t>διάφορους ποιοτικούς παράγοντες.</a:t>
            </a:r>
            <a:endParaRPr lang="en-US" altLang="en-US" sz="2400" dirty="0" smtClean="0">
              <a:latin typeface="Tw Cen MT" panose="020B0602020104020603" pitchFamily="34" charset="0"/>
              <a:cs typeface="Times New Roman" panose="02020603050405020304" pitchFamily="18" charset="0"/>
            </a:endParaRP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l-GR" altLang="en-US" dirty="0" smtClean="0"/>
              <a:t>Βήμα</a:t>
            </a:r>
            <a:r>
              <a:rPr lang="en-US" altLang="en-US" dirty="0" smtClean="0"/>
              <a:t> 6: </a:t>
            </a:r>
            <a:r>
              <a:rPr lang="el-GR" dirty="0"/>
              <a:t>Πραγματοποίηση Αποφάσεων </a:t>
            </a:r>
            <a:r>
              <a:rPr lang="el-GR" dirty="0" smtClean="0"/>
              <a:t>Επενδύσεων Κεφαλαίου</a:t>
            </a:r>
            <a:endParaRPr lang="en-US" altLang="en-US" dirty="0" smtClean="0"/>
          </a:p>
        </p:txBody>
      </p:sp>
      <p:sp>
        <p:nvSpPr>
          <p:cNvPr id="122882" name="Content Placeholder 2"/>
          <p:cNvSpPr>
            <a:spLocks noGrp="1"/>
          </p:cNvSpPr>
          <p:nvPr>
            <p:ph idx="1"/>
          </p:nvPr>
        </p:nvSpPr>
        <p:spPr/>
        <p:txBody>
          <a:bodyPr/>
          <a:lstStyle/>
          <a:p>
            <a:pPr>
              <a:buFont typeface="Wingdings" panose="05000000000000000000" pitchFamily="2" charset="2"/>
              <a:buChar char="§"/>
            </a:pPr>
            <a:r>
              <a:rPr lang="el-GR" dirty="0"/>
              <a:t>Οι προτάσεις που πληρούν τις προδιαγραφές της διαδικασίας αξιολόγησης δίνονται στον κατάλληλο μάναζτερ για την τελική αναθεώρηση</a:t>
            </a:r>
            <a:r>
              <a:rPr lang="en-US" altLang="en-US" dirty="0" smtClean="0">
                <a:latin typeface="Tw Cen MT" panose="020B0602020104020603" pitchFamily="34" charset="0"/>
                <a:cs typeface="Times New Roman" panose="02020603050405020304" pitchFamily="18" charset="0"/>
              </a:rPr>
              <a:t>.</a:t>
            </a:r>
          </a:p>
          <a:p>
            <a:pPr lvl="1"/>
            <a:r>
              <a:rPr lang="el-GR" dirty="0" smtClean="0"/>
              <a:t>Οι </a:t>
            </a:r>
            <a:r>
              <a:rPr lang="el-GR" dirty="0"/>
              <a:t>αποδεκτές προτάσεις κατατάσσονται και εκείνες που βρίσκονται υψηλότερα χρηματοδοτούνται πρώτες. </a:t>
            </a:r>
            <a:endParaRPr lang="el-GR" dirty="0" smtClean="0"/>
          </a:p>
          <a:p>
            <a:pPr lvl="1"/>
            <a:r>
              <a:rPr lang="el-GR" dirty="0" smtClean="0"/>
              <a:t>Συχνά </a:t>
            </a:r>
            <a:r>
              <a:rPr lang="el-GR" dirty="0"/>
              <a:t>δεν θα υπάρχουν αρκετά χρήματα για να χρηματοδοτηθούν όλες τις προτάσεις. </a:t>
            </a:r>
            <a:endParaRPr lang="el-GR" dirty="0" smtClean="0"/>
          </a:p>
          <a:p>
            <a:pPr lvl="1"/>
            <a:r>
              <a:rPr lang="el-GR" dirty="0" smtClean="0"/>
              <a:t>Στη συνέχεια καταρτίζεται ο </a:t>
            </a:r>
            <a:r>
              <a:rPr lang="el-GR" dirty="0"/>
              <a:t>τελικός προϋπολογισμός επενδύσεων </a:t>
            </a:r>
            <a:r>
              <a:rPr lang="el-GR" dirty="0" smtClean="0"/>
              <a:t>κεφαλαίων </a:t>
            </a:r>
            <a:r>
              <a:rPr lang="el-GR" dirty="0"/>
              <a:t>μέσω της κατανομής των </a:t>
            </a:r>
            <a:r>
              <a:rPr lang="el-GR" dirty="0" smtClean="0"/>
              <a:t>κεφαλαίων </a:t>
            </a:r>
            <a:r>
              <a:rPr lang="el-GR" dirty="0"/>
              <a:t>στις επιλεγμένες προτάσεις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427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914400"/>
          </a:xfrm>
        </p:spPr>
        <p:txBody>
          <a:bodyPr/>
          <a:lstStyle/>
          <a:p>
            <a:r>
              <a:rPr lang="el-GR" altLang="en-US" dirty="0" smtClean="0"/>
              <a:t>Η </a:t>
            </a:r>
            <a:r>
              <a:rPr lang="el-GR" dirty="0"/>
              <a:t>Ελάχιστη επί τοις </a:t>
            </a:r>
            <a:r>
              <a:rPr lang="el-GR" dirty="0" smtClean="0"/>
              <a:t>εκατό </a:t>
            </a:r>
            <a:r>
              <a:rPr lang="el-GR" dirty="0"/>
              <a:t>Απόδοση της Επένδυσης</a:t>
            </a:r>
            <a:endParaRPr lang="en-US" altLang="en-US" dirty="0" smtClean="0"/>
          </a:p>
        </p:txBody>
      </p:sp>
      <p:sp>
        <p:nvSpPr>
          <p:cNvPr id="123906" name="Content Placeholder 2"/>
          <p:cNvSpPr>
            <a:spLocks noGrp="1"/>
          </p:cNvSpPr>
          <p:nvPr>
            <p:ph idx="1"/>
          </p:nvPr>
        </p:nvSpPr>
        <p:spPr/>
        <p:txBody>
          <a:bodyPr/>
          <a:lstStyle/>
          <a:p>
            <a:pPr>
              <a:buFont typeface="Wingdings" panose="05000000000000000000" pitchFamily="2" charset="2"/>
              <a:buChar char="§"/>
            </a:pPr>
            <a:r>
              <a:rPr lang="el-GR" sz="2400" dirty="0"/>
              <a:t>Οι περισσότερες επιχειρήσεις χρησιμοποιούν </a:t>
            </a:r>
            <a:r>
              <a:rPr lang="el-GR" sz="2400" dirty="0" smtClean="0">
                <a:cs typeface="Times New Roman" panose="02020603050405020304" pitchFamily="18" charset="0"/>
              </a:rPr>
              <a:t>την</a:t>
            </a:r>
            <a:r>
              <a:rPr lang="el-GR" sz="2400" b="1" dirty="0" smtClean="0">
                <a:solidFill>
                  <a:srgbClr val="275CAE"/>
                </a:solidFill>
                <a:cs typeface="Times New Roman" panose="02020603050405020304" pitchFamily="18" charset="0"/>
              </a:rPr>
              <a:t> ελάχιστη ε</a:t>
            </a:r>
            <a:r>
              <a:rPr lang="el-GR" altLang="en-US" sz="2400" b="1" dirty="0" smtClean="0">
                <a:solidFill>
                  <a:srgbClr val="275CAE"/>
                </a:solidFill>
                <a:latin typeface="Tw Cen MT" panose="020B0602020104020603" pitchFamily="34" charset="0"/>
                <a:cs typeface="Times New Roman" panose="02020603050405020304" pitchFamily="18" charset="0"/>
              </a:rPr>
              <a:t>πί τοις εκατό απόδοση</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sz="2400" dirty="0" smtClean="0"/>
              <a:t>προκειμένου </a:t>
            </a:r>
            <a:r>
              <a:rPr lang="el-GR" sz="2400" dirty="0"/>
              <a:t>να διαφυλάξουν την κερδοφορία τους, και οποιαδήποτε πρόταση κεφαλαιουχικής δαπάνης που αποτυγχάνει να παράγει την εν λόγω επί τοις εκατό απόδοση, απορρίπτεται  αυτόματα</a:t>
            </a:r>
            <a:r>
              <a:rPr lang="en-US" altLang="en-US" sz="2400" dirty="0" smtClean="0">
                <a:latin typeface="Tw Cen MT" panose="020B0602020104020603" pitchFamily="34" charset="0"/>
                <a:cs typeface="Times New Roman" panose="02020603050405020304" pitchFamily="18" charset="0"/>
              </a:rPr>
              <a:t>.</a:t>
            </a:r>
          </a:p>
          <a:p>
            <a:pPr lvl="1"/>
            <a:r>
              <a:rPr lang="el-GR" sz="2000" dirty="0"/>
              <a:t>Η ελάχιστη επί τοις εκατό απόδοση συχνά αναφέρεται ως ένα ποσοστό φράγματος, διότι είναι το ποσοστό που πρέπει να </a:t>
            </a:r>
            <a:r>
              <a:rPr lang="el-GR" sz="2000" dirty="0" smtClean="0"/>
              <a:t>ξεπεραστεί</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Αν η απόδοση από μία επένδυση κεφαλαίων πέσει κάτω από την ελάχιστη επί τοις εκατό απόδοση, τα κεφάλαια μπορούν να χρησιμοποιηθούν πιο αποδοτικά σε κάποιο άλλο κομμάτι του </a:t>
            </a:r>
            <a:r>
              <a:rPr lang="el-GR" sz="2000" dirty="0" smtClean="0"/>
              <a:t>οργανισμού.</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530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l-GR" dirty="0"/>
              <a:t>Κατατάσσοντας τις Προτάσεις </a:t>
            </a:r>
            <a:r>
              <a:rPr lang="el-GR" altLang="en-US" dirty="0" smtClean="0"/>
              <a:t>Επενδύσεων Κεφαλαίου</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endParaRPr lang="en-US" altLang="en-US" dirty="0" smtClean="0"/>
          </a:p>
        </p:txBody>
      </p:sp>
      <p:sp>
        <p:nvSpPr>
          <p:cNvPr id="54274" name="Content Placeholder 2"/>
          <p:cNvSpPr>
            <a:spLocks noGrp="1"/>
          </p:cNvSpPr>
          <p:nvPr>
            <p:ph idx="1"/>
          </p:nvPr>
        </p:nvSpPr>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Εάν υπάρχουν πάρα πολλές προτάσεις για επαρκή χρηματοδότηση, οι </a:t>
            </a:r>
            <a:r>
              <a:rPr lang="el-GR" altLang="en-US" sz="2000" dirty="0" smtClean="0">
                <a:latin typeface="Tw Cen MT" panose="020B0602020104020603" pitchFamily="34" charset="0"/>
                <a:cs typeface="Times New Roman" panose="02020603050405020304" pitchFamily="18" charset="0"/>
              </a:rPr>
              <a:t>μάνατζερ πρέπει </a:t>
            </a:r>
            <a:r>
              <a:rPr lang="el-GR" altLang="en-US" sz="2000" dirty="0">
                <a:latin typeface="Tw Cen MT" panose="020B0602020104020603" pitchFamily="34" charset="0"/>
                <a:cs typeface="Times New Roman" panose="02020603050405020304" pitchFamily="18" charset="0"/>
              </a:rPr>
              <a:t>να ταξινομήσουν τις προτάσεις σύμφωνα </a:t>
            </a:r>
            <a:r>
              <a:rPr lang="el-GR" sz="2000" dirty="0"/>
              <a:t>με την επί τοις εκατό απόδοσή τους </a:t>
            </a:r>
            <a:r>
              <a:rPr lang="el-GR" altLang="en-US" sz="2000" dirty="0" smtClean="0">
                <a:latin typeface="Tw Cen MT" panose="020B0602020104020603" pitchFamily="34" charset="0"/>
                <a:cs typeface="Times New Roman" panose="02020603050405020304" pitchFamily="18" charset="0"/>
              </a:rPr>
              <a:t>και </a:t>
            </a:r>
            <a:r>
              <a:rPr lang="el-GR" altLang="en-US" sz="2000" dirty="0">
                <a:latin typeface="Tw Cen MT" panose="020B0602020104020603" pitchFamily="34" charset="0"/>
                <a:cs typeface="Times New Roman" panose="02020603050405020304" pitchFamily="18" charset="0"/>
              </a:rPr>
              <a:t>να ξεκινήσουν μια δεύτερη διαδικασία επιλογής.</a:t>
            </a:r>
          </a:p>
          <a:p>
            <a:pPr lvl="1"/>
            <a:r>
              <a:rPr lang="el-GR" sz="2000" dirty="0" smtClean="0"/>
              <a:t>Ας </a:t>
            </a:r>
            <a:r>
              <a:rPr lang="el-GR" sz="2000" dirty="0"/>
              <a:t>υποθέσουμε ότι η Air Products and Chemicals, Inc., έχει 4.500.000$ να δαπανήσει φέτος για βελτίωση του κεφαλαίου της και </a:t>
            </a:r>
            <a:r>
              <a:rPr lang="el-GR" sz="2000" dirty="0" smtClean="0"/>
              <a:t>επεξεργάζεται τις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ακόλουθες προτάσεις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632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09847705"/>
              </p:ext>
            </p:extLst>
          </p:nvPr>
        </p:nvGraphicFramePr>
        <p:xfrm>
          <a:off x="381000" y="3657600"/>
          <a:ext cx="8382000" cy="2865120"/>
        </p:xfrm>
        <a:graphic>
          <a:graphicData uri="http://schemas.openxmlformats.org/drawingml/2006/table">
            <a:tbl>
              <a:tblPr firstRow="1" bandRow="1">
                <a:tableStyleId>{5C22544A-7EE6-4342-B048-85BDC9FD1C3A}</a:tableStyleId>
              </a:tblPr>
              <a:tblGrid>
                <a:gridCol w="2095500"/>
                <a:gridCol w="2095500"/>
                <a:gridCol w="2286000"/>
                <a:gridCol w="1905000"/>
              </a:tblGrid>
              <a:tr h="370840">
                <a:tc>
                  <a:txBody>
                    <a:bodyPr/>
                    <a:lstStyle/>
                    <a:p>
                      <a:r>
                        <a:rPr lang="el-GR" dirty="0" smtClean="0">
                          <a:solidFill>
                            <a:schemeClr val="tx2"/>
                          </a:solidFill>
                        </a:rPr>
                        <a:t>Σχέδιο</a:t>
                      </a:r>
                      <a:endParaRPr lang="en-US"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r>
                        <a:rPr lang="el-GR" sz="1800" dirty="0" smtClean="0">
                          <a:solidFill>
                            <a:schemeClr val="tx2"/>
                          </a:solidFill>
                        </a:rPr>
                        <a:t>Επί τοις Εκατό Απόδοσή </a:t>
                      </a:r>
                      <a:endParaRPr lang="en-US"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r>
                        <a:rPr lang="el-GR" dirty="0" smtClean="0">
                          <a:solidFill>
                            <a:schemeClr val="tx2"/>
                          </a:solidFill>
                        </a:rPr>
                        <a:t>Επένδυση Κεφαλαίου</a:t>
                      </a:r>
                      <a:endParaRPr lang="en-US"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r>
                        <a:rPr lang="el-GR" dirty="0" smtClean="0">
                          <a:solidFill>
                            <a:schemeClr val="tx2"/>
                          </a:solidFill>
                        </a:rPr>
                        <a:t>Συσσωρευτική</a:t>
                      </a:r>
                      <a:r>
                        <a:rPr lang="el-GR" baseline="0" dirty="0" smtClean="0">
                          <a:solidFill>
                            <a:schemeClr val="tx2"/>
                          </a:solidFill>
                        </a:rPr>
                        <a:t> Επένδυση</a:t>
                      </a:r>
                      <a:endParaRPr lang="en-US"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370840">
                <a:tc>
                  <a:txBody>
                    <a:bodyPr/>
                    <a:lstStyle/>
                    <a:p>
                      <a:r>
                        <a:rPr lang="el-GR" dirty="0" smtClean="0">
                          <a:solidFill>
                            <a:schemeClr val="tx2"/>
                          </a:solidFill>
                        </a:rPr>
                        <a:t>Α</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32%</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1.460.000$</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1.460.000$</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dirty="0" smtClean="0">
                          <a:solidFill>
                            <a:schemeClr val="tx2"/>
                          </a:solidFill>
                        </a:rPr>
                        <a:t>Β</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30%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1.890.000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3.350.000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dirty="0" smtClean="0">
                          <a:solidFill>
                            <a:schemeClr val="tx2"/>
                          </a:solidFill>
                        </a:rPr>
                        <a:t>Γ</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28%</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460.000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3.810.000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dirty="0" smtClean="0">
                          <a:solidFill>
                            <a:schemeClr val="tx2"/>
                          </a:solidFill>
                        </a:rPr>
                        <a:t>Δ</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24%</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840.000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4.650.000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dirty="0" smtClean="0">
                          <a:solidFill>
                            <a:schemeClr val="tx2"/>
                          </a:solidFill>
                        </a:rPr>
                        <a:t>Ε</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22%</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580.000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5.230.000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dirty="0" smtClean="0">
                          <a:solidFill>
                            <a:schemeClr val="tx2"/>
                          </a:solidFill>
                        </a:rPr>
                        <a:t>Σύνολο</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dirty="0" smtClean="0">
                          <a:solidFill>
                            <a:schemeClr val="tx2"/>
                          </a:solidFill>
                        </a:rPr>
                        <a:t>5.230.000$</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l-GR" dirty="0"/>
              <a:t>Κατατάσσοντας τις Προτάσεις </a:t>
            </a:r>
            <a:r>
              <a:rPr lang="el-GR" altLang="en-US" dirty="0"/>
              <a:t>Επενδύσεων Κεφαλαίου</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του</a:t>
            </a:r>
            <a:r>
              <a:rPr lang="en-US" altLang="en-US" sz="1800" dirty="0" smtClean="0"/>
              <a:t> 2)</a:t>
            </a:r>
            <a:endParaRPr lang="en-US" altLang="en-US" dirty="0" smtClean="0"/>
          </a:p>
        </p:txBody>
      </p:sp>
      <p:sp>
        <p:nvSpPr>
          <p:cNvPr id="124930" name="Content Placeholder 2"/>
          <p:cNvSpPr>
            <a:spLocks noGrp="1"/>
          </p:cNvSpPr>
          <p:nvPr>
            <p:ph idx="1"/>
          </p:nvPr>
        </p:nvSpPr>
        <p:spPr/>
        <p:txBody>
          <a:bodyPr/>
          <a:lstStyle/>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προτάσεις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προηγούμενης διαφάνειας αναφέρονται κατά σειρά βάσει των επί της εκατό αποδόσεών 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smtClean="0"/>
              <a:t>Τα σχέδια </a:t>
            </a:r>
            <a:r>
              <a:rPr lang="el-GR" dirty="0"/>
              <a:t>Α, Β, και Γ έχουν τις υψηλότερες επί τοις εκατό αποδόσεις και μαζί θα κοστίσουν συνολικά 3.810.000$. </a:t>
            </a:r>
            <a:r>
              <a:rPr lang="el-GR" dirty="0" smtClean="0"/>
              <a:t>Έτσι υπολείπονται </a:t>
            </a:r>
            <a:r>
              <a:rPr lang="el-GR" dirty="0"/>
              <a:t>690.000$ σε κεφάλαια για άλλα σχέδια δράσης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Το </a:t>
            </a:r>
            <a:r>
              <a:rPr lang="el-GR" dirty="0" smtClean="0"/>
              <a:t>σχέδιο Δ </a:t>
            </a:r>
            <a:r>
              <a:rPr lang="el-GR" dirty="0"/>
              <a:t>θα πρέπει να εξεταστεί πρώτα για να φανεί αν θα μπορούσε να εφαρμοστεί για 150.000$ </a:t>
            </a:r>
            <a:r>
              <a:rPr lang="el-GR" dirty="0" smtClean="0"/>
              <a:t>λιγότερα.</a:t>
            </a:r>
          </a:p>
          <a:p>
            <a:pPr lvl="2">
              <a:buFont typeface="Wingdings" panose="05000000000000000000" pitchFamily="2" charset="2"/>
              <a:buChar char="§"/>
            </a:pPr>
            <a:r>
              <a:rPr lang="el-GR" dirty="0"/>
              <a:t>Αν όχι, τότε θα πρέπει να επιλεχθεί το </a:t>
            </a:r>
            <a:r>
              <a:rPr lang="el-GR" dirty="0" smtClean="0"/>
              <a:t>σχέδιο Ε.</a:t>
            </a:r>
          </a:p>
          <a:p>
            <a:pPr lvl="2">
              <a:buFont typeface="Wingdings" panose="05000000000000000000" pitchFamily="2" charset="2"/>
              <a:buChar char="§"/>
            </a:pPr>
            <a:r>
              <a:rPr lang="el-GR" dirty="0"/>
              <a:t>Η επιλογή των Σχεδίων Α, Β, Γ, και Δ σημαίνει ότι τα 110.000$ σε κεφάλαια θα παραμείνουν αδέσμευτα για το </a:t>
            </a:r>
            <a:r>
              <a:rPr lang="el-GR" dirty="0" smtClean="0"/>
              <a:t>έτος.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734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764932784"/>
              </p:ext>
            </p:extLst>
          </p:nvPr>
        </p:nvGraphicFramePr>
        <p:xfrm>
          <a:off x="0" y="1905000"/>
          <a:ext cx="9144000" cy="4419600"/>
        </p:xfrm>
        <a:graphic>
          <a:graphicData uri="http://schemas.openxmlformats.org/drawingml/2006/table">
            <a:tbl>
              <a:tblPr firstRow="1" bandRow="1">
                <a:tableStyleId>{2D5ABB26-0587-4C30-8999-92F81FD0307C}</a:tableStyleId>
              </a:tblPr>
              <a:tblGrid>
                <a:gridCol w="1676400"/>
                <a:gridCol w="609600"/>
                <a:gridCol w="2286000"/>
                <a:gridCol w="1752600"/>
                <a:gridCol w="533400"/>
                <a:gridCol w="2286000"/>
              </a:tblGrid>
              <a:tr h="223896">
                <a:tc gridSpan="6">
                  <a:txBody>
                    <a:bodyPr/>
                    <a:lstStyle/>
                    <a:p>
                      <a:r>
                        <a:rPr lang="el-GR" sz="1600" baseline="0" dirty="0" smtClean="0">
                          <a:solidFill>
                            <a:schemeClr val="tx1"/>
                          </a:solidFill>
                        </a:rPr>
                        <a:t>Ο υπέυθυνος μιας εκ των εγκαταστάσεων </a:t>
                      </a:r>
                      <a:r>
                        <a:rPr lang="en-US" sz="1600" baseline="0" dirty="0" smtClean="0">
                          <a:solidFill>
                            <a:schemeClr val="tx1"/>
                          </a:solidFill>
                        </a:rPr>
                        <a:t>‘lights out’ </a:t>
                      </a:r>
                      <a:r>
                        <a:rPr lang="el-GR" sz="1600" baseline="0" dirty="0" smtClean="0">
                          <a:solidFill>
                            <a:schemeClr val="tx1"/>
                          </a:solidFill>
                        </a:rPr>
                        <a:t>διαθέτει 1.000.000$ για να δαπανήσει σε νέο εξοπλισμό συστήματος </a:t>
                      </a:r>
                      <a:r>
                        <a:rPr lang="en-US" sz="1600" baseline="0" dirty="0" smtClean="0">
                          <a:solidFill>
                            <a:schemeClr val="tx1"/>
                          </a:solidFill>
                        </a:rPr>
                        <a:t>lights out</a:t>
                      </a:r>
                      <a:r>
                        <a:rPr lang="el-GR" sz="1600" baseline="0" dirty="0" smtClean="0">
                          <a:solidFill>
                            <a:schemeClr val="tx1"/>
                          </a:solidFill>
                        </a:rPr>
                        <a:t> προκειμένου να βελτιώσει τις λειτουργίες. Πώς θα πρέπει να προχωρήσει ο μάνατζερ έχοντας τις παρακάτω προτάσεις, εάν η τρέχουσα  ελάχιστη απόδοση είναι 16%;</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3896">
                <a:tc>
                  <a:txBody>
                    <a:bodyPr/>
                    <a:lstStyle/>
                    <a:p>
                      <a:r>
                        <a:rPr lang="el-GR" sz="1600" b="1" baseline="0" dirty="0" smtClean="0">
                          <a:solidFill>
                            <a:schemeClr val="tx1"/>
                          </a:solidFill>
                        </a:rPr>
                        <a:t>Πρόταση</a:t>
                      </a:r>
                    </a:p>
                  </a:txBody>
                  <a:tcPr>
                    <a:lnL>
                      <a:noFill/>
                    </a:lnL>
                    <a:lnR>
                      <a:noFill/>
                    </a:lnR>
                    <a:lnT>
                      <a:noFill/>
                    </a:lnT>
                    <a:lnB>
                      <a:noFill/>
                    </a:lnB>
                    <a:lnTlToBr w="12700" cmpd="sng">
                      <a:noFill/>
                      <a:prstDash val="solid"/>
                    </a:lnTlToBr>
                    <a:lnBlToTr w="12700" cmpd="sng">
                      <a:noFill/>
                      <a:prstDash val="solid"/>
                    </a:lnBlToTr>
                    <a:solidFill>
                      <a:srgbClr val="C7C4B5"/>
                    </a:solidFill>
                  </a:tcPr>
                </a:tc>
                <a:tc gridSpan="3">
                  <a:txBody>
                    <a:bodyPr/>
                    <a:lstStyle/>
                    <a:p>
                      <a:pPr algn="ctr"/>
                      <a:r>
                        <a:rPr lang="el-GR" sz="1600" b="1" baseline="0" dirty="0" smtClean="0">
                          <a:solidFill>
                            <a:schemeClr val="tx1"/>
                          </a:solidFill>
                        </a:rPr>
                        <a:t>Επί τοις Εκατό Απόδοση </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600" b="1" baseline="0" dirty="0" smtClean="0">
                          <a:solidFill>
                            <a:schemeClr val="tx1"/>
                          </a:solidFill>
                        </a:rPr>
                        <a:t>Επένδυση Κεφαλαίου</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23896">
                <a:tc>
                  <a:txBody>
                    <a:bodyPr/>
                    <a:lstStyle/>
                    <a:p>
                      <a:r>
                        <a:rPr lang="en-US" sz="1600" dirty="0" smtClean="0">
                          <a:solidFill>
                            <a:schemeClr val="tx1"/>
                          </a:solidFill>
                        </a:rPr>
                        <a:t>L</a:t>
                      </a:r>
                      <a:endParaRPr lang="en-US" sz="16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gridSpan="3">
                  <a:txBody>
                    <a:bodyPr/>
                    <a:lstStyle/>
                    <a:p>
                      <a:pPr algn="ctr"/>
                      <a:r>
                        <a:rPr lang="el-GR" sz="1600" dirty="0" smtClean="0"/>
                        <a:t>12%</a:t>
                      </a:r>
                      <a:endParaRPr lang="en-US" sz="1600" dirty="0"/>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600" baseline="0" dirty="0" smtClean="0">
                          <a:solidFill>
                            <a:schemeClr val="tx1"/>
                          </a:solidFill>
                        </a:rPr>
                        <a:t>600.000$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37067">
                <a:tc>
                  <a:txBody>
                    <a:bodyPr/>
                    <a:lstStyle/>
                    <a:p>
                      <a:r>
                        <a:rPr lang="en-US" sz="1600" dirty="0" smtClean="0">
                          <a:solidFill>
                            <a:schemeClr val="tx1"/>
                          </a:solidFill>
                        </a:rPr>
                        <a:t>M</a:t>
                      </a:r>
                      <a:endParaRPr lang="en-US" sz="16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gridSpan="3">
                  <a:txBody>
                    <a:bodyPr/>
                    <a:lstStyle/>
                    <a:p>
                      <a:pPr algn="ctr"/>
                      <a:r>
                        <a:rPr lang="el-GR" sz="1600" dirty="0" smtClean="0"/>
                        <a:t>20%</a:t>
                      </a:r>
                      <a:endParaRPr lang="en-US" sz="1600" dirty="0"/>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600" dirty="0" smtClean="0"/>
                        <a:t>900.000</a:t>
                      </a:r>
                      <a:endParaRPr lang="en-US" sz="1600" dirty="0"/>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23896">
                <a:tc>
                  <a:txBody>
                    <a:bodyPr/>
                    <a:lstStyle/>
                    <a:p>
                      <a:r>
                        <a:rPr lang="en-US" sz="1600" dirty="0" smtClean="0">
                          <a:solidFill>
                            <a:schemeClr val="tx1"/>
                          </a:solidFill>
                        </a:rPr>
                        <a:t>N</a:t>
                      </a:r>
                      <a:endParaRPr lang="en-US" sz="16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gridSpan="3">
                  <a:txBody>
                    <a:bodyPr/>
                    <a:lstStyle/>
                    <a:p>
                      <a:pPr algn="ctr"/>
                      <a:r>
                        <a:rPr lang="el-GR" sz="1600" dirty="0" smtClean="0"/>
                        <a:t>18%</a:t>
                      </a:r>
                      <a:endParaRPr lang="en-US" sz="1600" dirty="0"/>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600" baseline="0" dirty="0" smtClean="0">
                          <a:solidFill>
                            <a:schemeClr val="tx1"/>
                          </a:solidFill>
                        </a:rPr>
                        <a:t>100.000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23896">
                <a:tc>
                  <a:txBody>
                    <a:bodyPr/>
                    <a:lstStyle/>
                    <a:p>
                      <a:r>
                        <a:rPr lang="en-US" sz="1600" dirty="0" smtClean="0">
                          <a:solidFill>
                            <a:schemeClr val="tx1"/>
                          </a:solidFill>
                        </a:rPr>
                        <a:t>O</a:t>
                      </a:r>
                      <a:endParaRPr lang="en-US" sz="16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gridSpan="3">
                  <a:txBody>
                    <a:bodyPr/>
                    <a:lstStyle/>
                    <a:p>
                      <a:pPr algn="ctr"/>
                      <a:r>
                        <a:rPr lang="el-GR" sz="1600" dirty="0" smtClean="0"/>
                        <a:t>14%</a:t>
                      </a:r>
                      <a:endParaRPr lang="en-US" sz="1600" dirty="0"/>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600" baseline="0" dirty="0" smtClean="0">
                          <a:solidFill>
                            <a:schemeClr val="tx1"/>
                          </a:solidFill>
                        </a:rPr>
                        <a:t>800.000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23896">
                <a:tc>
                  <a:txBody>
                    <a:bodyPr/>
                    <a:lstStyle/>
                    <a:p>
                      <a:r>
                        <a:rPr lang="en-US" sz="1600" dirty="0" smtClean="0">
                          <a:solidFill>
                            <a:schemeClr val="tx1"/>
                          </a:solidFill>
                        </a:rPr>
                        <a:t>P</a:t>
                      </a:r>
                      <a:endParaRPr lang="en-US" sz="16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gridSpan="3">
                  <a:txBody>
                    <a:bodyPr/>
                    <a:lstStyle/>
                    <a:p>
                      <a:pPr algn="ctr"/>
                      <a:r>
                        <a:rPr lang="el-GR" sz="1600" dirty="0" smtClean="0"/>
                        <a:t>15%</a:t>
                      </a:r>
                      <a:endParaRPr lang="en-US" sz="1600" dirty="0"/>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600" baseline="0" dirty="0" smtClean="0">
                          <a:solidFill>
                            <a:schemeClr val="tx1"/>
                          </a:solidFill>
                        </a:rPr>
                        <a:t>800.000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238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rPr>
                        <a:t>Σύνολο</a:t>
                      </a:r>
                      <a:endParaRPr lang="en-US" sz="1600" dirty="0" smtClean="0">
                        <a:solidFill>
                          <a:schemeClr val="tx1"/>
                        </a:solidFill>
                      </a:endParaRP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3">
                  <a:txBody>
                    <a:bodyPr/>
                    <a:lstStyle/>
                    <a:p>
                      <a:endParaRPr lang="en-US" sz="1600"/>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600" baseline="0" dirty="0" smtClean="0">
                          <a:solidFill>
                            <a:schemeClr val="tx1"/>
                          </a:solidFill>
                        </a:rPr>
                        <a:t>3.200.000$</a:t>
                      </a: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223896">
                <a:tc gridSpan="2">
                  <a:txBody>
                    <a:bodyPr/>
                    <a:lstStyle/>
                    <a:p>
                      <a:r>
                        <a:rPr lang="el-GR" sz="16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l-GR" sz="1600" b="1" baseline="0" dirty="0" smtClean="0">
                        <a:solidFill>
                          <a:srgbClr val="C00000"/>
                        </a:solidFill>
                      </a:endParaRP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endParaRPr lang="el-GR" sz="1600" b="1" baseline="0" dirty="0" smtClean="0">
                        <a:solidFill>
                          <a:srgbClr val="C00000"/>
                        </a:solidFill>
                      </a:endParaRP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l-GR" sz="1600" b="1" baseline="0" dirty="0" smtClean="0">
                        <a:solidFill>
                          <a:srgbClr val="C00000"/>
                        </a:solidFill>
                      </a:endParaRP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368770">
                <a:tc gridSpan="6">
                  <a:txBody>
                    <a:bodyPr/>
                    <a:lstStyle/>
                    <a:p>
                      <a:pPr algn="l"/>
                      <a:r>
                        <a:rPr lang="el-GR" sz="1600" b="1" baseline="0" dirty="0" smtClean="0">
                          <a:solidFill>
                            <a:schemeClr val="tx1"/>
                          </a:solidFill>
                        </a:rPr>
                        <a:t>Ο μάνατζερ θα πρέπει να προχωρήσει με τις προτάσεις Μ και Ν από τη στιγμή που έχουν την υψηλότερη απόδοση πάνω από την ελάχιστη του 16% καιμαζί θα κοστίσουν συνολικά 1.000.000$.</a:t>
                      </a:r>
                      <a:endParaRPr lang="en-US" sz="160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1" baseline="0" dirty="0" smtClean="0">
                          <a:solidFill>
                            <a:srgbClr val="C00000"/>
                          </a:solidFill>
                        </a:rPr>
                        <a:t>ΔΟΚΙΜΑΣΤΕ ΤΟ! ΣΑ1, Α1Α, Α14Α, Α1Β, Α14Β</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681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229600" cy="914400"/>
          </a:xfrm>
        </p:spPr>
        <p:txBody>
          <a:bodyPr/>
          <a:lstStyle/>
          <a:p>
            <a:r>
              <a:rPr lang="el-GR" altLang="en-US" dirty="0">
                <a:ea typeface="Arial Unicode MS" panose="020B0604020202020204" pitchFamily="34" charset="-128"/>
              </a:rPr>
              <a:t>ΕΝΟΤΗΤΑ 2</a:t>
            </a:r>
            <a:r>
              <a:rPr lang="en-US" altLang="en-US" dirty="0">
                <a:ea typeface="Arial Unicode MS" panose="020B0604020202020204" pitchFamily="34" charset="-128"/>
              </a:rPr>
              <a:t>: </a:t>
            </a:r>
            <a:r>
              <a:rPr lang="el-GR" altLang="en-US" dirty="0">
                <a:ea typeface="Arial Unicode MS" panose="020B0604020202020204" pitchFamily="34" charset="-128"/>
              </a:rPr>
              <a:t>ΛΟΓΙΣΤΙΚΕΣ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Εκτιμήστε τα κόστη </a:t>
            </a:r>
            <a:r>
              <a:rPr lang="el-GR" altLang="en-US" dirty="0">
                <a:latin typeface="Tw Cen MT" panose="020B0602020104020603" pitchFamily="34" charset="0"/>
                <a:cs typeface="Times New Roman" panose="02020603050405020304" pitchFamily="18" charset="0"/>
              </a:rPr>
              <a:t>και τα οφέλη που σχετίζονται με εναλλακτικές λύσεις </a:t>
            </a:r>
            <a:r>
              <a:rPr lang="el-GR" altLang="en-US" dirty="0" smtClean="0">
                <a:latin typeface="Tw Cen MT" panose="020B0602020104020603" pitchFamily="34" charset="0"/>
                <a:cs typeface="Times New Roman" panose="02020603050405020304" pitchFamily="18" charset="0"/>
              </a:rPr>
              <a:t>επενδύσεων κεφαλαίου</a:t>
            </a:r>
            <a:endParaRPr lang="el-GR" altLang="en-US"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Αναλύστε </a:t>
            </a:r>
            <a:r>
              <a:rPr lang="el-GR" altLang="en-US" dirty="0">
                <a:latin typeface="Tw Cen MT" panose="020B0602020104020603" pitchFamily="34" charset="0"/>
                <a:cs typeface="Times New Roman" panose="02020603050405020304" pitchFamily="18" charset="0"/>
              </a:rPr>
              <a:t>τις προτάσεις</a:t>
            </a:r>
            <a:r>
              <a:rPr lang="en-US" altLang="en-US" dirty="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επενδύσεων κεφαλαίου</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χρησιμοποιώντας</a:t>
            </a:r>
            <a:endParaRPr lang="en-US" altLang="en-US" dirty="0" smtClean="0">
              <a:latin typeface="Tw Cen MT" panose="020B0602020104020603" pitchFamily="34" charset="0"/>
              <a:cs typeface="Times New Roman" panose="02020603050405020304" pitchFamily="18" charset="0"/>
            </a:endParaRP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μέθοδο της καθαρής παρούσας αξίας</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μέθοδο της περιόδου ανάκτησης</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μέθοδο της επί τοις εκατό απόδοση</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939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l-GR" altLang="en-US" dirty="0" smtClean="0"/>
              <a:t>Μέτρα και Μέθοδοι Ανάλυσης Επενδύσεων Κεφαλαίου</a:t>
            </a:r>
            <a:endParaRPr lang="en-US" altLang="en-US" dirty="0" smtClean="0"/>
          </a:p>
        </p:txBody>
      </p:sp>
      <p:sp>
        <p:nvSpPr>
          <p:cNvPr id="56322"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Κατά την αξιολόγηση μιας προτεινόμενης </a:t>
            </a:r>
            <a:r>
              <a:rPr lang="el-GR" altLang="en-US" dirty="0" smtClean="0">
                <a:latin typeface="Tw Cen MT" panose="020B0602020104020603" pitchFamily="34" charset="0"/>
                <a:cs typeface="Times New Roman" panose="02020603050405020304" pitchFamily="18" charset="0"/>
              </a:rPr>
              <a:t>επένδυσης κεφαλαίου, </a:t>
            </a:r>
            <a:r>
              <a:rPr lang="el-GR" altLang="en-US" dirty="0">
                <a:latin typeface="Tw Cen MT" panose="020B0602020104020603" pitchFamily="34" charset="0"/>
                <a:cs typeface="Times New Roman" panose="02020603050405020304" pitchFamily="18" charset="0"/>
              </a:rPr>
              <a:t>οι </a:t>
            </a:r>
            <a:r>
              <a:rPr lang="el-GR" altLang="en-US" dirty="0" smtClean="0">
                <a:latin typeface="Tw Cen MT" panose="020B0602020104020603" pitchFamily="34" charset="0"/>
                <a:cs typeface="Times New Roman" panose="02020603050405020304" pitchFamily="18" charset="0"/>
              </a:rPr>
              <a:t>μάνατζερ πρέπει </a:t>
            </a:r>
            <a:r>
              <a:rPr lang="el-GR" altLang="en-US" dirty="0">
                <a:latin typeface="Tw Cen MT" panose="020B0602020104020603" pitchFamily="34" charset="0"/>
                <a:cs typeface="Times New Roman" panose="02020603050405020304" pitchFamily="18" charset="0"/>
              </a:rPr>
              <a:t>να προβλέψουν πώς θα </a:t>
            </a:r>
            <a:r>
              <a:rPr lang="el-GR" altLang="en-US" dirty="0" smtClean="0">
                <a:latin typeface="Tw Cen MT" panose="020B0602020104020603" pitchFamily="34" charset="0"/>
                <a:cs typeface="Times New Roman" panose="02020603050405020304" pitchFamily="18" charset="0"/>
              </a:rPr>
              <a:t>λειτουργήσει το </a:t>
            </a:r>
            <a:r>
              <a:rPr lang="el-GR" altLang="en-US" dirty="0">
                <a:latin typeface="Tw Cen MT" panose="020B0602020104020603" pitchFamily="34" charset="0"/>
                <a:cs typeface="Times New Roman" panose="02020603050405020304" pitchFamily="18" charset="0"/>
              </a:rPr>
              <a:t>νέο στοιχείο και πώς θα ωφεληθεί η εταιρεία.</a:t>
            </a:r>
          </a:p>
          <a:p>
            <a:pPr lvl="1">
              <a:buFont typeface="Lucida Grande" pitchFamily="-84" charset="0"/>
              <a:buChar char="-"/>
            </a:pPr>
            <a:r>
              <a:rPr lang="el-GR" altLang="en-US" dirty="0" smtClean="0">
                <a:latin typeface="Tw Cen MT" panose="020B0602020104020603" pitchFamily="34" charset="0"/>
                <a:ea typeface="ＭＳ Ｐゴシック" panose="020B0600070205080204" pitchFamily="34" charset="-128"/>
                <a:cs typeface="Times New Roman" panose="02020603050405020304" pitchFamily="18" charset="0"/>
              </a:rPr>
              <a:t>Οι </a:t>
            </a:r>
            <a:r>
              <a:rPr lang="el-GR" altLang="en-US" dirty="0">
                <a:latin typeface="Tw Cen MT" panose="020B0602020104020603" pitchFamily="34" charset="0"/>
                <a:ea typeface="ＭＳ Ｐゴシック" panose="020B0600070205080204" pitchFamily="34" charset="-128"/>
                <a:cs typeface="Times New Roman" panose="02020603050405020304" pitchFamily="18" charset="0"/>
              </a:rPr>
              <a:t>μάνατζερ πρέπει να μετρούν και να αξιολογούν με συνέπεια όλες τις </a:t>
            </a:r>
            <a:r>
              <a:rPr lang="el-GR" altLang="en-US" dirty="0" smtClean="0">
                <a:latin typeface="Tw Cen MT" panose="020B0602020104020603" pitchFamily="34" charset="0"/>
                <a:ea typeface="ＭＳ Ｐゴシック" panose="020B0600070205080204" pitchFamily="34" charset="-128"/>
                <a:cs typeface="Times New Roman" panose="02020603050405020304" pitchFamily="18" charset="0"/>
              </a:rPr>
              <a:t>εναλλακτικές λύσεις</a:t>
            </a:r>
            <a:r>
              <a:rPr lang="el-GR" altLang="en-US" dirty="0">
                <a:latin typeface="Tw Cen MT" panose="020B0602020104020603" pitchFamily="34" charset="0"/>
                <a:ea typeface="ＭＳ Ｐゴシック" panose="020B0600070205080204" pitchFamily="34" charset="-128"/>
                <a:cs typeface="Times New Roman" panose="02020603050405020304" pitchFamily="18" charset="0"/>
              </a:rPr>
              <a:t> επένδυσης</a:t>
            </a:r>
            <a:r>
              <a:rPr lang="en-US" altLang="en-US" dirty="0" smtClean="0">
                <a:latin typeface="Tw Cen MT" panose="020B0602020104020603" pitchFamily="34" charset="0"/>
                <a:ea typeface="ＭＳ Ｐゴシック" panose="020B0600070205080204" pitchFamily="34" charset="-128"/>
                <a:cs typeface="Times New Roman" panose="02020603050405020304" pitchFamily="18" charset="0"/>
              </a:rPr>
              <a:t>.</a:t>
            </a:r>
          </a:p>
          <a:p>
            <a:pPr lvl="1">
              <a:buFont typeface="Lucida Grande" pitchFamily="-84" charset="0"/>
              <a:buChar char="-"/>
            </a:pPr>
            <a:r>
              <a:rPr lang="el-GR" altLang="en-US" dirty="0">
                <a:latin typeface="Tw Cen MT" panose="020B0602020104020603" pitchFamily="34" charset="0"/>
                <a:ea typeface="ＭＳ Ｐゴシック" panose="020B0600070205080204" pitchFamily="34" charset="-128"/>
                <a:cs typeface="Times New Roman" panose="02020603050405020304" pitchFamily="18" charset="0"/>
              </a:rPr>
              <a:t>Το μέτρο της </a:t>
            </a:r>
            <a:r>
              <a:rPr lang="el-GR" altLang="en-US" dirty="0" smtClean="0">
                <a:latin typeface="Tw Cen MT" panose="020B0602020104020603" pitchFamily="34" charset="0"/>
                <a:ea typeface="ＭＳ Ｐゴシック" panose="020B0600070205080204" pitchFamily="34" charset="-128"/>
                <a:cs typeface="Times New Roman" panose="02020603050405020304" pitchFamily="18" charset="0"/>
              </a:rPr>
              <a:t>προσδοκώμενης ωφέλειας </a:t>
            </a:r>
            <a:r>
              <a:rPr lang="el-GR" altLang="en-US" dirty="0">
                <a:latin typeface="Tw Cen MT" panose="020B0602020104020603" pitchFamily="34" charset="0"/>
                <a:ea typeface="ＭＳ Ｐゴシック" panose="020B0600070205080204" pitchFamily="34" charset="-128"/>
                <a:cs typeface="Times New Roman" panose="02020603050405020304" pitchFamily="18" charset="0"/>
              </a:rPr>
              <a:t>εξαρτάται από τη μέθοδο ανάλυσης εναλλακτικών επενδύσεων κεφαλαίου.</a:t>
            </a:r>
          </a:p>
        </p:txBody>
      </p:sp>
      <p:sp>
        <p:nvSpPr>
          <p:cNvPr id="6042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52400"/>
            <a:ext cx="8305800" cy="914400"/>
          </a:xfrm>
        </p:spPr>
        <p:txBody>
          <a:bodyPr/>
          <a:lstStyle/>
          <a:p>
            <a:r>
              <a:rPr lang="el-GR" altLang="en-US" dirty="0" smtClean="0"/>
              <a:t>Προσδοκώμενα Οφέλη από</a:t>
            </a:r>
            <a:r>
              <a:rPr lang="en-US" altLang="en-US" dirty="0" smtClean="0"/>
              <a:t> </a:t>
            </a:r>
            <a:r>
              <a:rPr lang="el-GR" altLang="en-US" dirty="0" smtClean="0"/>
              <a:t>μια Επένδυση Κεφαλαίου</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126978" name="Content Placeholder 2"/>
          <p:cNvSpPr>
            <a:spLocks noGrp="1"/>
          </p:cNvSpPr>
          <p:nvPr>
            <p:ph idx="1"/>
          </p:nvPr>
        </p:nvSpPr>
        <p:spPr/>
        <p:txBody>
          <a:bodyPr/>
          <a:lstStyle/>
          <a:p>
            <a:pPr>
              <a:buFont typeface="Wingdings" panose="05000000000000000000" pitchFamily="2" charset="2"/>
              <a:buChar char="§"/>
            </a:pPr>
            <a:r>
              <a:rPr lang="el-GR" sz="2400" dirty="0"/>
              <a:t>Τα οφέλη από την επένδυση κεφαλαίων μπορούν να μετρηθούν μέσω </a:t>
            </a:r>
            <a:r>
              <a:rPr lang="el-GR" sz="2400" dirty="0" smtClean="0"/>
              <a:t>του καθαρού κέρδους και </a:t>
            </a:r>
            <a:r>
              <a:rPr lang="el-GR" sz="2400" dirty="0"/>
              <a:t>των καθαρών ταμειακών ροών, </a:t>
            </a:r>
            <a:r>
              <a:rPr lang="el-GR" sz="2400" dirty="0" smtClean="0"/>
              <a:t>καθώς </a:t>
            </a:r>
            <a:r>
              <a:rPr lang="el-GR" sz="2400" dirty="0"/>
              <a:t>και της εξοικονόμησης του κόστους</a:t>
            </a:r>
            <a:r>
              <a:rPr lang="en-US" altLang="en-US" sz="2400" dirty="0" smtClean="0">
                <a:latin typeface="Tw Cen MT" panose="020B0602020104020603" pitchFamily="34" charset="0"/>
                <a:cs typeface="Times New Roman" panose="02020603050405020304" pitchFamily="18" charset="0"/>
              </a:rPr>
              <a:t>.</a:t>
            </a:r>
            <a:endParaRPr lang="en-US" altLang="en-US" sz="2000" dirty="0" smtClean="0">
              <a:latin typeface="Tw Cen MT" panose="020B0602020104020603" pitchFamily="34" charset="0"/>
              <a:cs typeface="Times New Roman" panose="02020603050405020304" pitchFamily="18" charset="0"/>
            </a:endParaRPr>
          </a:p>
          <a:p>
            <a:pPr lvl="1">
              <a:buFont typeface="Lucida Grande" pitchFamily="-84" charset="0"/>
              <a:buChar char="-"/>
            </a:pPr>
            <a:r>
              <a:rPr lang="el-GR" altLang="en-US" sz="2000" dirty="0" smtClean="0">
                <a:latin typeface="Tw Cen MT" panose="020B0602020104020603" pitchFamily="34" charset="0"/>
                <a:ea typeface="ＭＳ Ｐゴシック" panose="020B0600070205080204" pitchFamily="34" charset="-128"/>
                <a:cs typeface="Tw Cen MT" panose="020B0602020104020603" pitchFamily="34" charset="0"/>
              </a:rPr>
              <a:t>Το καθαρό κέρδος</a:t>
            </a:r>
            <a:r>
              <a:rPr lang="en-US" altLang="en-US" sz="2000" dirty="0" smtClean="0">
                <a:latin typeface="Tw Cen MT" panose="020B0602020104020603" pitchFamily="34" charset="0"/>
                <a:ea typeface="ＭＳ Ｐゴシック" panose="020B0600070205080204" pitchFamily="34" charset="-128"/>
                <a:cs typeface="Tw Cen MT" panose="020B0602020104020603" pitchFamily="34" charset="0"/>
              </a:rPr>
              <a:t> </a:t>
            </a:r>
            <a:r>
              <a:rPr lang="el-GR" altLang="en-US" sz="2000" dirty="0" smtClean="0">
                <a:latin typeface="Tw Cen MT" panose="020B0602020104020603" pitchFamily="34" charset="0"/>
                <a:ea typeface="ＭＳ Ｐゴシック" panose="020B0600070205080204" pitchFamily="34" charset="-128"/>
                <a:cs typeface="Tw Cen MT" panose="020B0602020104020603" pitchFamily="34" charset="0"/>
              </a:rPr>
              <a:t>υπολογίζεται </a:t>
            </a:r>
            <a:r>
              <a:rPr lang="el-GR" altLang="en-US" sz="2000" dirty="0">
                <a:latin typeface="Tw Cen MT" panose="020B0602020104020603" pitchFamily="34" charset="0"/>
                <a:ea typeface="ＭＳ Ｐゴシック" panose="020B0600070205080204" pitchFamily="34" charset="-128"/>
                <a:cs typeface="Tw Cen MT" panose="020B0602020104020603" pitchFamily="34" charset="0"/>
              </a:rPr>
              <a:t>με τον συνήθη </a:t>
            </a:r>
            <a:r>
              <a:rPr lang="el-GR" altLang="en-US" sz="2000" dirty="0" smtClean="0">
                <a:latin typeface="Tw Cen MT" panose="020B0602020104020603" pitchFamily="34" charset="0"/>
                <a:ea typeface="ＭＳ Ｐゴシック" panose="020B0600070205080204" pitchFamily="34" charset="-128"/>
                <a:cs typeface="Tw Cen MT" panose="020B0602020104020603" pitchFamily="34" charset="0"/>
              </a:rPr>
              <a:t>τρόπο</a:t>
            </a:r>
            <a:r>
              <a:rPr lang="en-US" altLang="en-US" sz="2000" dirty="0" smtClean="0">
                <a:latin typeface="Tw Cen MT" panose="020B0602020104020603" pitchFamily="34" charset="0"/>
                <a:ea typeface="ＭＳ Ｐゴシック" panose="020B0600070205080204" pitchFamily="34" charset="-128"/>
                <a:cs typeface="Tw Cen MT" panose="020B0602020104020603" pitchFamily="34" charset="0"/>
              </a:rPr>
              <a:t>:</a:t>
            </a:r>
          </a:p>
          <a:p>
            <a:pPr lvl="1">
              <a:buClr>
                <a:srgbClr val="000000"/>
              </a:buClr>
              <a:buFontTx/>
              <a:buNone/>
            </a:pPr>
            <a:r>
              <a:rPr lang="en-US" altLang="en-US" sz="2000" dirty="0" smtClean="0">
                <a:latin typeface="Tw Cen MT" panose="020B0602020104020603" pitchFamily="34" charset="0"/>
                <a:ea typeface="ＭＳ Ｐゴシック" panose="020B0600070205080204" pitchFamily="34" charset="-128"/>
                <a:cs typeface="Tw Cen MT" panose="020B0602020104020603" pitchFamily="34" charset="0"/>
              </a:rPr>
              <a:t>	</a:t>
            </a:r>
            <a:r>
              <a:rPr lang="el-GR" altLang="en-US" sz="2000" dirty="0" smtClean="0">
                <a:latin typeface="Tw Cen MT" panose="020B0602020104020603" pitchFamily="34" charset="0"/>
                <a:ea typeface="ＭＳ Ｐゴシック" panose="020B0600070205080204" pitchFamily="34" charset="-128"/>
                <a:cs typeface="Tw Cen MT" panose="020B0602020104020603" pitchFamily="34" charset="0"/>
              </a:rPr>
              <a:t>Έσοδα </a:t>
            </a:r>
            <a:r>
              <a:rPr lang="en-US" altLang="en-US" sz="2000" dirty="0" smtClean="0">
                <a:latin typeface="MS Gothic" panose="020B0609070205080204" pitchFamily="49" charset="-128"/>
                <a:ea typeface="MS Gothic" panose="020B0609070205080204" pitchFamily="49" charset="-128"/>
                <a:cs typeface="Times New Roman" panose="02020603050405020304" pitchFamily="18" charset="0"/>
              </a:rPr>
              <a:t>−</a:t>
            </a:r>
            <a:r>
              <a:rPr lang="en-US" altLang="en-US" sz="2000" dirty="0" smtClean="0">
                <a:latin typeface="Tw Cen MT" panose="020B0602020104020603" pitchFamily="34" charset="0"/>
                <a:ea typeface="ＭＳ Ｐゴシック" panose="020B0600070205080204" pitchFamily="34" charset="-128"/>
                <a:cs typeface="Times New Roman" panose="02020603050405020304" pitchFamily="18" charset="0"/>
              </a:rPr>
              <a:t> </a:t>
            </a:r>
            <a:r>
              <a:rPr lang="el-GR" altLang="en-US" sz="2000" dirty="0" smtClean="0">
                <a:latin typeface="Tw Cen MT" panose="020B0602020104020603" pitchFamily="34" charset="0"/>
                <a:ea typeface="ＭＳ Ｐゴシック" panose="020B0600070205080204" pitchFamily="34" charset="-128"/>
                <a:cs typeface="Times New Roman" panose="02020603050405020304" pitchFamily="18" charset="0"/>
              </a:rPr>
              <a:t>Έξοδα </a:t>
            </a:r>
            <a:r>
              <a:rPr lang="en-US" altLang="en-US" sz="2000" dirty="0" smtClean="0">
                <a:latin typeface="Tw Cen MT" panose="020B0602020104020603" pitchFamily="34" charset="0"/>
                <a:ea typeface="ＭＳ Ｐゴシック" panose="020B0600070205080204" pitchFamily="34" charset="-128"/>
                <a:cs typeface="Times New Roman" panose="02020603050405020304" pitchFamily="18" charset="0"/>
              </a:rPr>
              <a:t>= </a:t>
            </a:r>
            <a:r>
              <a:rPr lang="el-GR" altLang="en-US" sz="2000" dirty="0" smtClean="0">
                <a:latin typeface="Tw Cen MT" panose="020B0602020104020603" pitchFamily="34" charset="0"/>
                <a:ea typeface="ＭＳ Ｐゴシック" panose="020B0600070205080204" pitchFamily="34" charset="-128"/>
                <a:cs typeface="Times New Roman" panose="02020603050405020304" pitchFamily="18" charset="0"/>
              </a:rPr>
              <a:t>Καθαρό Κέρδος</a:t>
            </a:r>
            <a:endParaRPr lang="en-US" altLang="en-US" sz="2000" dirty="0" smtClean="0">
              <a:latin typeface="Tw Cen MT" panose="020B0602020104020603" pitchFamily="34" charset="0"/>
              <a:ea typeface="ＭＳ Ｐゴシック" panose="020B0600070205080204" pitchFamily="34" charset="-128"/>
              <a:cs typeface="Times New Roman" panose="02020603050405020304" pitchFamily="18" charset="0"/>
            </a:endParaRPr>
          </a:p>
          <a:p>
            <a:pPr lvl="1">
              <a:buClr>
                <a:srgbClr val="000000"/>
              </a:buClr>
              <a:buFont typeface="Lucida Grande" pitchFamily="-84" charset="0"/>
              <a:buChar char="-"/>
            </a:pPr>
            <a:r>
              <a:rPr lang="el-GR" altLang="en-US" sz="2000" dirty="0" smtClean="0">
                <a:latin typeface="Tw Cen MT" panose="020B0602020104020603" pitchFamily="34" charset="0"/>
                <a:ea typeface="ＭＳ Ｐゴシック" panose="020B0600070205080204" pitchFamily="34" charset="-128"/>
                <a:cs typeface="Times New Roman" panose="02020603050405020304" pitchFamily="18" charset="0"/>
              </a:rPr>
              <a:t>Οι </a:t>
            </a:r>
            <a:r>
              <a:rPr lang="el-GR" altLang="en-US" sz="2000" b="1" dirty="0" smtClean="0">
                <a:solidFill>
                  <a:srgbClr val="275CAE"/>
                </a:solidFill>
                <a:latin typeface="Tw Cen MT" panose="020B0602020104020603" pitchFamily="34" charset="0"/>
                <a:ea typeface="ＭＳ Ｐゴシック" panose="020B0600070205080204" pitchFamily="34" charset="-128"/>
                <a:cs typeface="Times New Roman" panose="02020603050405020304" pitchFamily="18" charset="0"/>
              </a:rPr>
              <a:t>καθαρές ταμειακές εισροές</a:t>
            </a:r>
            <a:r>
              <a:rPr lang="en-US" altLang="en-US" sz="2000" b="1" dirty="0" smtClean="0">
                <a:solidFill>
                  <a:srgbClr val="275CAE"/>
                </a:solidFill>
                <a:latin typeface="Tw Cen MT" panose="020B0602020104020603" pitchFamily="34" charset="0"/>
                <a:ea typeface="ＭＳ Ｐゴシック" panose="020B0600070205080204" pitchFamily="34" charset="-128"/>
                <a:cs typeface="Times New Roman" panose="02020603050405020304" pitchFamily="18" charset="0"/>
              </a:rPr>
              <a:t> </a:t>
            </a:r>
            <a:r>
              <a:rPr lang="el-GR" altLang="en-US" sz="2000" dirty="0" smtClean="0">
                <a:latin typeface="Tw Cen MT" panose="020B0602020104020603" pitchFamily="34" charset="0"/>
                <a:ea typeface="ＭＳ Ｐゴシック" panose="020B0600070205080204" pitchFamily="34" charset="-128"/>
                <a:cs typeface="Times New Roman" panose="02020603050405020304" pitchFamily="18" charset="0"/>
              </a:rPr>
              <a:t>είναι </a:t>
            </a:r>
            <a:r>
              <a:rPr lang="el-GR" sz="2000" dirty="0" smtClean="0"/>
              <a:t>το </a:t>
            </a:r>
            <a:r>
              <a:rPr lang="el-GR" sz="2000" dirty="0"/>
              <a:t>υπόλοιπο των αυξήσεων των προσδοκόμενων εισπράξεων από τις αυξήσεις των προσδοκόμενων πληρωμών σε μετρητά που προκύπτουν από την επένδυση </a:t>
            </a:r>
            <a:r>
              <a:rPr lang="el-GR" sz="2000" dirty="0" smtClean="0"/>
              <a:t>κεφαλαίου, </a:t>
            </a:r>
            <a:r>
              <a:rPr lang="el-GR" sz="2000" dirty="0"/>
              <a:t>και υπολογίζεται ως εξής </a:t>
            </a:r>
            <a:r>
              <a:rPr lang="en-US" altLang="en-US" sz="2000" dirty="0" smtClean="0">
                <a:latin typeface="Tw Cen MT" panose="020B0602020104020603" pitchFamily="34" charset="0"/>
                <a:ea typeface="ＭＳ Ｐゴシック" panose="020B0600070205080204" pitchFamily="34" charset="-128"/>
                <a:cs typeface="Times New Roman" panose="02020603050405020304" pitchFamily="18" charset="0"/>
              </a:rPr>
              <a:t>:</a:t>
            </a:r>
          </a:p>
          <a:p>
            <a:pPr lvl="1">
              <a:buClr>
                <a:srgbClr val="000000"/>
              </a:buClr>
              <a:buFontTx/>
              <a:buNone/>
            </a:pPr>
            <a:endParaRPr lang="en-US" altLang="en-US" sz="2000" dirty="0" smtClean="0">
              <a:latin typeface="Tw Cen MT" panose="020B0602020104020603" pitchFamily="34" charset="0"/>
              <a:ea typeface="ＭＳ Ｐゴシック" panose="020B0600070205080204" pitchFamily="34" charset="-128"/>
              <a:cs typeface="Times New Roman" panose="02020603050405020304" pitchFamily="18" charset="0"/>
            </a:endParaRPr>
          </a:p>
        </p:txBody>
      </p:sp>
      <p:sp>
        <p:nvSpPr>
          <p:cNvPr id="6144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6771301"/>
              </p:ext>
            </p:extLst>
          </p:nvPr>
        </p:nvGraphicFramePr>
        <p:xfrm>
          <a:off x="685799" y="5181600"/>
          <a:ext cx="7772400" cy="731520"/>
        </p:xfrm>
        <a:graphic>
          <a:graphicData uri="http://schemas.openxmlformats.org/drawingml/2006/table">
            <a:tbl>
              <a:tblPr firstRow="1" firstCol="1" bandRow="1">
                <a:tableStyleId>{5C22544A-7EE6-4342-B048-85BDC9FD1C3A}</a:tableStyleId>
              </a:tblPr>
              <a:tblGrid>
                <a:gridCol w="2470542"/>
                <a:gridCol w="236081"/>
                <a:gridCol w="2473868"/>
                <a:gridCol w="273489"/>
                <a:gridCol w="2318420"/>
              </a:tblGrid>
              <a:tr h="0">
                <a:tc>
                  <a:txBody>
                    <a:bodyPr/>
                    <a:lstStyle/>
                    <a:p>
                      <a:pPr algn="ctr"/>
                      <a:r>
                        <a:rPr lang="el-GR" sz="1600" b="0">
                          <a:solidFill>
                            <a:schemeClr val="tx2"/>
                          </a:solidFill>
                          <a:effectLst/>
                        </a:rPr>
                        <a:t>Προσδοκόμενες Εισπράξεις σε Μετρητά Επένδυσης κεφαλαίων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600" b="0">
                          <a:solidFill>
                            <a:schemeClr val="tx2"/>
                          </a:solidFill>
                          <a:effectLst/>
                        </a:rPr>
                        <a:t>-</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600" b="0">
                          <a:solidFill>
                            <a:schemeClr val="tx2"/>
                          </a:solidFill>
                          <a:effectLst/>
                        </a:rPr>
                        <a:t>Προσδοκόμενες Πληρωμές σε Μετρητά Επένδυσης κεφαλαίων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600" b="0">
                          <a:solidFill>
                            <a:schemeClr val="tx2"/>
                          </a:solidFill>
                          <a:effectLst/>
                        </a:rPr>
                        <a:t>=</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600" b="0" dirty="0">
                          <a:solidFill>
                            <a:schemeClr val="tx2"/>
                          </a:solidFill>
                          <a:effectLst/>
                        </a:rPr>
                        <a:t>Καθαρές Ταμειακές Εισροές</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7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69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152400"/>
            <a:ext cx="8382000" cy="914400"/>
          </a:xfrm>
        </p:spPr>
        <p:txBody>
          <a:bodyPr/>
          <a:lstStyle/>
          <a:p>
            <a:r>
              <a:rPr lang="el-GR" altLang="en-US" dirty="0"/>
              <a:t>Προσδοκώμενα Οφέλη από</a:t>
            </a:r>
            <a:r>
              <a:rPr lang="en-US" altLang="en-US" dirty="0"/>
              <a:t> </a:t>
            </a:r>
            <a:r>
              <a:rPr lang="el-GR" altLang="en-US" dirty="0"/>
              <a:t>μια Επένδυση Κεφαλαίου</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του</a:t>
            </a:r>
            <a:r>
              <a:rPr lang="en-US" altLang="en-US" sz="1800" dirty="0" smtClean="0"/>
              <a:t> 2)</a:t>
            </a:r>
            <a:endParaRPr lang="en-US" altLang="en-US" dirty="0" smtClean="0"/>
          </a:p>
        </p:txBody>
      </p:sp>
      <p:sp>
        <p:nvSpPr>
          <p:cNvPr id="128002" name="Content Placeholder 2"/>
          <p:cNvSpPr>
            <a:spLocks noGrp="1"/>
          </p:cNvSpPr>
          <p:nvPr>
            <p:ph idx="1"/>
          </p:nvPr>
        </p:nvSpPr>
        <p:spPr/>
        <p:txBody>
          <a:bodyPr/>
          <a:lstStyle/>
          <a:p>
            <a:pPr>
              <a:buFont typeface="Wingdings" panose="05000000000000000000" pitchFamily="2" charset="2"/>
              <a:buChar char="§"/>
            </a:pPr>
            <a:r>
              <a:rPr lang="el-GR" sz="2000" dirty="0"/>
              <a:t>Σε ορισμένες περιπτώσεις, οι αποφάσεις αντικατάστασης εξοπλισμού περιλαμβάνουν καταστάσεις όπου τα έσοδα είναι τα ίδια μεταξύ των εναλλακτικών λύσεων</a:t>
            </a:r>
            <a:r>
              <a:rPr lang="en-US" altLang="en-US" sz="2000" dirty="0" smtClean="0">
                <a:latin typeface="Tw Cen MT" panose="020B0602020104020603" pitchFamily="34" charset="0"/>
                <a:cs typeface="Times New Roman" panose="02020603050405020304" pitchFamily="18" charset="0"/>
              </a:rPr>
              <a:t>.</a:t>
            </a:r>
          </a:p>
          <a:p>
            <a:pPr lvl="1">
              <a:buFont typeface="Lucida Grande" pitchFamily="-84" charset="0"/>
              <a:buChar char="-"/>
            </a:pPr>
            <a:r>
              <a:rPr lang="el-GR" sz="1800" dirty="0"/>
              <a:t>Σε αυτές τις περιπτώσεις, τα οφέλη μετριούνται από την </a:t>
            </a:r>
            <a:r>
              <a:rPr lang="el-GR" altLang="en-US" sz="1800" b="1" dirty="0" smtClean="0">
                <a:solidFill>
                  <a:srgbClr val="275CAE"/>
                </a:solidFill>
                <a:latin typeface="Tw Cen MT" panose="020B0602020104020603" pitchFamily="34" charset="0"/>
                <a:ea typeface="ＭＳ Ｐゴシック" panose="020B0600070205080204" pitchFamily="34" charset="-128"/>
                <a:cs typeface="Times New Roman" panose="02020603050405020304" pitchFamily="18" charset="0"/>
              </a:rPr>
              <a:t>εξοικονόμηση του κόστους </a:t>
            </a:r>
            <a:r>
              <a:rPr lang="el-GR" sz="1800" dirty="0" smtClean="0"/>
              <a:t>ή </a:t>
            </a:r>
            <a:r>
              <a:rPr lang="el-GR" sz="1800" dirty="0"/>
              <a:t>από τη μείωση του λειτουργικού κόστους που θα προκύψει από τις προτεινόμενες επενδύσεις </a:t>
            </a:r>
            <a:r>
              <a:rPr lang="el-GR" sz="1800" dirty="0" smtClean="0"/>
              <a:t>κεφαλαίου</a:t>
            </a:r>
            <a:r>
              <a:rPr lang="en-US" altLang="en-US" sz="1800" dirty="0" smtClean="0">
                <a:latin typeface="Tw Cen MT" panose="020B0602020104020603" pitchFamily="34" charset="0"/>
                <a:ea typeface="ＭＳ Ｐゴシック" panose="020B0600070205080204" pitchFamily="34" charset="-128"/>
                <a:cs typeface="Times New Roman" panose="02020603050405020304" pitchFamily="18" charset="0"/>
              </a:rPr>
              <a:t>.</a:t>
            </a:r>
          </a:p>
          <a:p>
            <a:pPr lvl="1">
              <a:buFont typeface="Lucida Grande" pitchFamily="-84" charset="0"/>
              <a:buChar char="-"/>
            </a:pPr>
            <a:r>
              <a:rPr lang="el-GR" sz="1800" dirty="0" smtClean="0"/>
              <a:t>Είτε οι </a:t>
            </a:r>
            <a:r>
              <a:rPr lang="el-GR" sz="1800" dirty="0"/>
              <a:t>καθαρές ταμειακές </a:t>
            </a:r>
            <a:r>
              <a:rPr lang="el-GR" sz="1800" dirty="0" smtClean="0"/>
              <a:t>εισροές, </a:t>
            </a:r>
            <a:r>
              <a:rPr lang="el-GR" sz="1800" dirty="0"/>
              <a:t>είτε η εξοικονόμηση του κόστους μπορούν να χρησιμοποιηθούν ως βάση για την αξιολόγηση, </a:t>
            </a:r>
            <a:r>
              <a:rPr lang="el-GR" sz="1800" dirty="0" smtClean="0"/>
              <a:t>ωστόσο τα </a:t>
            </a:r>
            <a:r>
              <a:rPr lang="el-GR" sz="1800" dirty="0"/>
              <a:t>δύο αυτά μέτρα δεν θα πρέπει να </a:t>
            </a:r>
            <a:r>
              <a:rPr lang="el-GR" sz="1800" dirty="0" smtClean="0"/>
              <a:t>συγχέονται</a:t>
            </a:r>
            <a:r>
              <a:rPr lang="en-US" altLang="en-US" sz="1800" dirty="0" smtClean="0">
                <a:latin typeface="Tw Cen MT" panose="020B0602020104020603" pitchFamily="34" charset="0"/>
                <a:ea typeface="ＭＳ Ｐゴシック" panose="020B0600070205080204" pitchFamily="34" charset="-128"/>
                <a:cs typeface="Times New Roman" panose="02020603050405020304" pitchFamily="18" charset="0"/>
              </a:rPr>
              <a:t>.</a:t>
            </a:r>
          </a:p>
        </p:txBody>
      </p:sp>
      <p:sp>
        <p:nvSpPr>
          <p:cNvPr id="6246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74303354"/>
              </p:ext>
            </p:extLst>
          </p:nvPr>
        </p:nvGraphicFramePr>
        <p:xfrm>
          <a:off x="533400" y="5105400"/>
          <a:ext cx="8229600" cy="914400"/>
        </p:xfrm>
        <a:graphic>
          <a:graphicData uri="http://schemas.openxmlformats.org/drawingml/2006/table">
            <a:tbl>
              <a:tblPr firstRow="1" bandRow="1">
                <a:tableStyleId>{5C22544A-7EE6-4342-B048-85BDC9FD1C3A}</a:tableStyleId>
              </a:tblPr>
              <a:tblGrid>
                <a:gridCol w="8229600"/>
              </a:tblGrid>
              <a:tr h="370840">
                <a:tc>
                  <a:txBody>
                    <a:bodyPr/>
                    <a:lstStyle/>
                    <a:p>
                      <a:r>
                        <a:rPr lang="el-GR" sz="1800" b="0" kern="1200" dirty="0" smtClean="0">
                          <a:solidFill>
                            <a:schemeClr val="tx2"/>
                          </a:solidFill>
                          <a:effectLst/>
                          <a:latin typeface="+mn-lt"/>
                          <a:ea typeface="+mn-ea"/>
                          <a:cs typeface="+mn-cs"/>
                        </a:rPr>
                        <a:t>Εάν η ανάλυση περιλαμβάνει εισπράξεις σε μετρητά, τότε χρησιμοποιούνται οι καθαρές ταμειακές εισροές.Εάν η ανάλυση περιλαμβάνει μόνο χρηματικές δαπάνες, τότε χρησιμοποιείται η εξοικονόμηση κόστους.</a:t>
                      </a:r>
                      <a:endParaRPr lang="en-US" b="0" dirty="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80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n-US" dirty="0" smtClean="0"/>
              <a:t>ΜΑΘΗΣΙΑΚΟΙ ΣΤΟΧΟΙ</a:t>
            </a:r>
            <a:endParaRPr lang="en-US" altLang="en-US" dirty="0" smtClean="0"/>
          </a:p>
        </p:txBody>
      </p:sp>
      <p:sp>
        <p:nvSpPr>
          <p:cNvPr id="45059"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
        <p:nvSpPr>
          <p:cNvPr id="4" name="Content Placeholder 3"/>
          <p:cNvSpPr>
            <a:spLocks noGrp="1"/>
          </p:cNvSpPr>
          <p:nvPr>
            <p:ph idx="1"/>
          </p:nvPr>
        </p:nvSpPr>
        <p:spPr>
          <a:xfrm>
            <a:off x="762000" y="1219200"/>
            <a:ext cx="7696200" cy="4800600"/>
          </a:xfrm>
        </p:spPr>
        <p:txBody>
          <a:bodyPr/>
          <a:lstStyle/>
          <a:p>
            <a:pPr>
              <a:defRP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sz="2000" b="1" dirty="0" smtClean="0">
                <a:solidFill>
                  <a:srgbClr val="275CAE"/>
                </a:solidFill>
                <a:latin typeface="Tw Cen MT" charset="0"/>
                <a:cs typeface="Times New Roman" charset="0"/>
              </a:rPr>
              <a:t>1</a:t>
            </a:r>
            <a:r>
              <a:rPr lang="en-US" sz="2000" dirty="0" smtClean="0">
                <a:solidFill>
                  <a:schemeClr val="accent4"/>
                </a:solidFill>
                <a:latin typeface="Tw Cen MT" charset="0"/>
                <a:cs typeface="Times New Roman" charset="0"/>
              </a:rPr>
              <a:t>:</a:t>
            </a:r>
            <a:r>
              <a:rPr lang="en-US" sz="2000" b="1" dirty="0" smtClean="0">
                <a:solidFill>
                  <a:srgbClr val="275CAE"/>
                </a:solidFill>
                <a:latin typeface="Tw Cen MT" charset="0"/>
                <a:cs typeface="Times New Roman" charset="0"/>
              </a:rPr>
              <a:t> </a:t>
            </a:r>
            <a:r>
              <a:rPr lang="el-GR" sz="2000" dirty="0" smtClean="0"/>
              <a:t>Προσδιορίστε την </a:t>
            </a:r>
            <a:r>
              <a:rPr lang="el-GR" sz="2000" i="1" dirty="0" smtClean="0"/>
              <a:t>ανάλυση επενδύσεων κεφαλαίου</a:t>
            </a:r>
            <a:r>
              <a:rPr lang="en-US" sz="2000" dirty="0" smtClean="0"/>
              <a:t>, </a:t>
            </a:r>
            <a:r>
              <a:rPr lang="el-GR" sz="2000" dirty="0" smtClean="0"/>
              <a:t>και αναφέρετε γιατί</a:t>
            </a:r>
            <a:r>
              <a:rPr lang="en-US" sz="2000" dirty="0" smtClean="0"/>
              <a:t> </a:t>
            </a:r>
            <a:r>
              <a:rPr lang="el-GR" sz="2000" dirty="0" smtClean="0"/>
              <a:t>η έννοια</a:t>
            </a:r>
            <a:r>
              <a:rPr lang="en-US" sz="2000" dirty="0" smtClean="0"/>
              <a:t> </a:t>
            </a:r>
            <a:r>
              <a:rPr lang="el-GR" sz="2000" dirty="0" smtClean="0"/>
              <a:t>τους κόστους-οφέλους</a:t>
            </a:r>
            <a:r>
              <a:rPr lang="en-US" sz="2000" dirty="0" smtClean="0"/>
              <a:t> </a:t>
            </a:r>
            <a:r>
              <a:rPr lang="el-GR" sz="2000" dirty="0" smtClean="0"/>
              <a:t>είναι σημαντική</a:t>
            </a:r>
            <a:r>
              <a:rPr lang="en-US" sz="2000" dirty="0" smtClean="0"/>
              <a:t> </a:t>
            </a:r>
            <a:r>
              <a:rPr lang="el-GR" sz="2000" dirty="0" smtClean="0"/>
              <a:t>κατά τη λήψη μακροπρόθεσμων</a:t>
            </a:r>
            <a:r>
              <a:rPr lang="en-US" sz="2000" dirty="0" smtClean="0"/>
              <a:t> </a:t>
            </a:r>
            <a:r>
              <a:rPr lang="el-GR" sz="2000" dirty="0" smtClean="0"/>
              <a:t>αποφάσεων επενδύσεων</a:t>
            </a:r>
            <a:r>
              <a:rPr lang="en-US" sz="2000" dirty="0" smtClean="0"/>
              <a:t>.</a:t>
            </a:r>
          </a:p>
          <a:p>
            <a:pPr>
              <a:defRP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sz="2000" b="1" dirty="0" smtClean="0">
                <a:solidFill>
                  <a:srgbClr val="275CAE"/>
                </a:solidFill>
                <a:latin typeface="Tw Cen MT" charset="0"/>
                <a:cs typeface="Times New Roman" charset="0"/>
              </a:rPr>
              <a:t>2</a:t>
            </a:r>
            <a:r>
              <a:rPr lang="en-US" sz="2000" dirty="0" smtClean="0">
                <a:solidFill>
                  <a:schemeClr val="accent4"/>
                </a:solidFill>
                <a:latin typeface="Tw Cen MT" charset="0"/>
                <a:cs typeface="Times New Roman" charset="0"/>
              </a:rPr>
              <a:t>:</a:t>
            </a:r>
            <a:r>
              <a:rPr lang="en-US" sz="2000" b="1" dirty="0" smtClean="0">
                <a:solidFill>
                  <a:srgbClr val="275CAE"/>
                </a:solidFill>
                <a:latin typeface="Tw Cen MT" charset="0"/>
                <a:cs typeface="Times New Roman" charset="0"/>
              </a:rPr>
              <a:t> </a:t>
            </a:r>
            <a:r>
              <a:rPr lang="el-GR" sz="2000" dirty="0" smtClean="0"/>
              <a:t>Προσδιορίστε τους τύπους του</a:t>
            </a:r>
            <a:r>
              <a:rPr lang="en-US" sz="2000" dirty="0" smtClean="0"/>
              <a:t> </a:t>
            </a:r>
            <a:r>
              <a:rPr lang="el-GR" sz="2000" dirty="0" smtClean="0"/>
              <a:t>προσδοκώμενου κόστους</a:t>
            </a:r>
            <a:r>
              <a:rPr lang="en-US" sz="2000" dirty="0" smtClean="0"/>
              <a:t> </a:t>
            </a:r>
            <a:r>
              <a:rPr lang="el-GR" sz="2000" dirty="0" smtClean="0"/>
              <a:t>και εσόδων που χρησιμοποιήθηκαν για</a:t>
            </a:r>
            <a:r>
              <a:rPr lang="en-US" sz="2000" dirty="0" smtClean="0"/>
              <a:t> </a:t>
            </a:r>
            <a:r>
              <a:rPr lang="el-GR" sz="2000" dirty="0" smtClean="0"/>
              <a:t>να αξιολογήσουν εναλλακτικές</a:t>
            </a:r>
            <a:r>
              <a:rPr lang="en-US" sz="2000" dirty="0" smtClean="0"/>
              <a:t> </a:t>
            </a:r>
            <a:r>
              <a:rPr lang="el-GR" sz="2000" dirty="0" smtClean="0"/>
              <a:t>επενδύσεων κεφαλαίου</a:t>
            </a:r>
            <a:r>
              <a:rPr lang="en-US" sz="2000" dirty="0" smtClean="0"/>
              <a:t>. </a:t>
            </a:r>
          </a:p>
          <a:p>
            <a:pPr>
              <a:defRP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sz="2000" b="1" dirty="0" smtClean="0">
                <a:solidFill>
                  <a:srgbClr val="275CAE"/>
                </a:solidFill>
                <a:latin typeface="Tw Cen MT" charset="0"/>
                <a:cs typeface="Times New Roman" charset="0"/>
              </a:rPr>
              <a:t>3</a:t>
            </a:r>
            <a:r>
              <a:rPr lang="en-US" sz="2000" dirty="0" smtClean="0">
                <a:solidFill>
                  <a:srgbClr val="000000"/>
                </a:solidFill>
                <a:latin typeface="Tw Cen MT" charset="0"/>
                <a:cs typeface="Times New Roman" charset="0"/>
              </a:rPr>
              <a:t>:</a:t>
            </a:r>
            <a:r>
              <a:rPr lang="en-US" sz="2000" b="1" dirty="0" smtClean="0">
                <a:solidFill>
                  <a:srgbClr val="275CAE"/>
                </a:solidFill>
                <a:latin typeface="Tw Cen MT" charset="0"/>
                <a:cs typeface="Times New Roman" charset="0"/>
              </a:rPr>
              <a:t> </a:t>
            </a:r>
            <a:r>
              <a:rPr lang="el-GR" sz="2000" dirty="0" smtClean="0"/>
              <a:t>Αναλύστε </a:t>
            </a:r>
            <a:r>
              <a:rPr lang="el-GR" sz="2000" dirty="0"/>
              <a:t>τις επενδυτικές προτάσεις </a:t>
            </a:r>
            <a:r>
              <a:rPr lang="el-GR" sz="2000" dirty="0" smtClean="0"/>
              <a:t>κεφαλαίου</a:t>
            </a:r>
            <a:r>
              <a:rPr lang="en-US" sz="2000" dirty="0" smtClean="0"/>
              <a:t> </a:t>
            </a:r>
            <a:r>
              <a:rPr lang="el-GR" sz="2000" dirty="0" smtClean="0"/>
              <a:t>χρησιμοποιώντας</a:t>
            </a:r>
            <a:r>
              <a:rPr lang="en-US" sz="2000" dirty="0" smtClean="0"/>
              <a:t> </a:t>
            </a:r>
            <a:r>
              <a:rPr lang="el-GR" sz="2000" dirty="0" smtClean="0"/>
              <a:t>τη μέθοδο της καθαρής παρούσας αξίας</a:t>
            </a:r>
            <a:r>
              <a:rPr lang="en-US" sz="2000" dirty="0" smtClean="0"/>
              <a:t>. </a:t>
            </a:r>
          </a:p>
          <a:p>
            <a:pPr>
              <a:defRP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sz="2000" b="1" dirty="0" smtClean="0">
                <a:solidFill>
                  <a:srgbClr val="275CAE"/>
                </a:solidFill>
                <a:latin typeface="Tw Cen MT" charset="0"/>
                <a:cs typeface="Times New Roman" charset="0"/>
              </a:rPr>
              <a:t>4</a:t>
            </a:r>
            <a:r>
              <a:rPr lang="en-US" sz="2000" dirty="0" smtClean="0">
                <a:solidFill>
                  <a:srgbClr val="000000"/>
                </a:solidFill>
                <a:latin typeface="Tw Cen MT" charset="0"/>
                <a:cs typeface="Times New Roman" charset="0"/>
              </a:rPr>
              <a:t>:</a:t>
            </a:r>
            <a:r>
              <a:rPr lang="en-US" sz="2000" b="1" dirty="0" smtClean="0">
                <a:solidFill>
                  <a:srgbClr val="275CAE"/>
                </a:solidFill>
                <a:latin typeface="Tw Cen MT" charset="0"/>
                <a:cs typeface="Times New Roman" charset="0"/>
              </a:rPr>
              <a:t> </a:t>
            </a:r>
            <a:r>
              <a:rPr lang="el-GR" sz="2000" dirty="0" smtClean="0"/>
              <a:t>Αναλύστε </a:t>
            </a:r>
            <a:r>
              <a:rPr lang="el-GR" sz="2000" dirty="0"/>
              <a:t>επενδυτικές προτάσεις </a:t>
            </a:r>
            <a:r>
              <a:rPr lang="el-GR" sz="2000" dirty="0" smtClean="0"/>
              <a:t>κεφαλαίου</a:t>
            </a:r>
            <a:r>
              <a:rPr lang="en-US" sz="2000" dirty="0" smtClean="0"/>
              <a:t> </a:t>
            </a:r>
            <a:r>
              <a:rPr lang="el-GR" sz="2000" dirty="0" smtClean="0"/>
              <a:t>χρησιμοποιώντας</a:t>
            </a:r>
            <a:r>
              <a:rPr lang="en-US" sz="2000" dirty="0" smtClean="0"/>
              <a:t> </a:t>
            </a:r>
            <a:r>
              <a:rPr lang="el-GR" sz="2000" dirty="0" smtClean="0"/>
              <a:t>τη μέθοδο </a:t>
            </a:r>
            <a:r>
              <a:rPr lang="el-GR" sz="2000" dirty="0"/>
              <a:t>της περιόδου ανάκτησης </a:t>
            </a:r>
            <a:r>
              <a:rPr lang="el-GR" sz="2000" dirty="0" smtClean="0"/>
              <a:t>και τη μέθοδο επί τοις εκατό απόδοση</a:t>
            </a:r>
            <a:r>
              <a:rPr lang="en-US" sz="2000" dirty="0" smtClean="0"/>
              <a:t>. </a:t>
            </a:r>
            <a:endParaRPr lang="en-US" sz="2000" dirty="0">
              <a:solidFill>
                <a:srgbClr val="275CAE"/>
              </a:solidFill>
              <a:latin typeface="Tw Cen MT" charset="0"/>
              <a:cs typeface="Times New Roman" charset="0"/>
            </a:endParaRPr>
          </a:p>
          <a:p>
            <a:pPr>
              <a:buFont typeface="Wingdings" charset="0"/>
              <a:buChar char="§"/>
              <a:defRP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sz="2000" b="1" dirty="0" smtClean="0">
                <a:solidFill>
                  <a:srgbClr val="275CAE"/>
                </a:solidFill>
                <a:latin typeface="Tw Cen MT" charset="0"/>
                <a:cs typeface="Times New Roman" charset="0"/>
              </a:rPr>
              <a:t>5</a:t>
            </a:r>
            <a:r>
              <a:rPr lang="en-US" sz="2000" dirty="0" smtClean="0">
                <a:latin typeface="Tw Cen MT" charset="0"/>
                <a:cs typeface="Times New Roman" charset="0"/>
              </a:rPr>
              <a:t>: </a:t>
            </a:r>
            <a:r>
              <a:rPr lang="el-GR" sz="2000" dirty="0"/>
              <a:t>Περιγράψτε το λόγο που η </a:t>
            </a:r>
            <a:r>
              <a:rPr lang="el-GR" sz="2000" dirty="0" smtClean="0"/>
              <a:t>ανάλυση επένδυσης κεφαλαίου </a:t>
            </a:r>
            <a:r>
              <a:rPr lang="el-GR" sz="2000" dirty="0"/>
              <a:t>είναι ζωτικής σημασίας για την επιτυχία της επιχείρησης</a:t>
            </a:r>
            <a:r>
              <a:rPr lang="en-US" sz="2000" dirty="0" smtClean="0">
                <a:latin typeface="Tw Cen MT" charset="0"/>
                <a:cs typeface="Times New Roman" charset="0"/>
              </a:rPr>
              <a:t>.</a:t>
            </a:r>
            <a:endParaRPr lang="en-US" sz="2000" dirty="0">
              <a:latin typeface="Tw Cen MT"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l-GR" dirty="0"/>
              <a:t>Ίσες </a:t>
            </a:r>
            <a:r>
              <a:rPr lang="el-GR" dirty="0" smtClean="0"/>
              <a:t>Ενάντια σε Άνισες </a:t>
            </a:r>
            <a:r>
              <a:rPr lang="el-GR" dirty="0"/>
              <a:t>Ταμειακές Ροές</a:t>
            </a:r>
            <a:endParaRPr lang="en-US" altLang="en-US" dirty="0" smtClean="0"/>
          </a:p>
        </p:txBody>
      </p:sp>
      <p:sp>
        <p:nvSpPr>
          <p:cNvPr id="129026" name="Content Placeholder 2"/>
          <p:cNvSpPr>
            <a:spLocks noGrp="1"/>
          </p:cNvSpPr>
          <p:nvPr>
            <p:ph idx="1"/>
          </p:nvPr>
        </p:nvSpPr>
        <p:spPr/>
        <p:txBody>
          <a:bodyPr/>
          <a:lstStyle/>
          <a:p>
            <a:pPr>
              <a:buFont typeface="Wingdings" panose="05000000000000000000" pitchFamily="2" charset="2"/>
              <a:buChar char="§"/>
            </a:pPr>
            <a:r>
              <a:rPr lang="el-GR" dirty="0"/>
              <a:t>Οι προσδοκώμενες ταμειακές ροές μπορεί να είναι οι ίδιες για κάθε έτος της διάρκειας ζωής ενός περιουσιακού στοιχείου ή μπορεί να ποικίλλουν από έτος σε έτος</a:t>
            </a:r>
            <a:r>
              <a:rPr lang="en-US" altLang="en-US" dirty="0" smtClean="0">
                <a:latin typeface="Tw Cen MT" panose="020B0602020104020603" pitchFamily="34" charset="0"/>
                <a:cs typeface="Times New Roman" panose="02020603050405020304" pitchFamily="18" charset="0"/>
              </a:rPr>
              <a:t>.</a:t>
            </a:r>
          </a:p>
          <a:p>
            <a:pPr lvl="1">
              <a:buFont typeface="Lucida Grande" pitchFamily="-84" charset="0"/>
              <a:buChar char="-"/>
            </a:pPr>
            <a:r>
              <a:rPr lang="el-GR" dirty="0"/>
              <a:t>Οι </a:t>
            </a:r>
            <a:r>
              <a:rPr lang="el-GR" dirty="0" smtClean="0"/>
              <a:t>άνισες </a:t>
            </a:r>
            <a:r>
              <a:rPr lang="el-GR" dirty="0"/>
              <a:t>ετήσιες ταμειακές ροές είναι κοινές και πρέπει να αναλύονται για κάθε έτος της ζωής ενός περιουσιακού στοιχείου. </a:t>
            </a:r>
            <a:endParaRPr lang="el-GR" dirty="0" smtClean="0"/>
          </a:p>
          <a:p>
            <a:pPr lvl="1">
              <a:buFont typeface="Lucida Grande" pitchFamily="-84" charset="0"/>
              <a:buChar char="-"/>
            </a:pPr>
            <a:r>
              <a:rPr lang="el-GR" dirty="0" smtClean="0"/>
              <a:t>Τα </a:t>
            </a:r>
            <a:r>
              <a:rPr lang="el-GR" dirty="0"/>
              <a:t>προτεινόμενα σχέδια με ισόποσες ετήσιες ταμειακές ροές απαιτούν λιγότερο λεπτομερή ανάλυση.</a:t>
            </a:r>
            <a:endParaRPr lang="en-US" altLang="en-US" dirty="0" smtClean="0">
              <a:latin typeface="Tw Cen MT" panose="020B0602020104020603" pitchFamily="34" charset="0"/>
              <a:ea typeface="ＭＳ Ｐゴシック" panose="020B0600070205080204" pitchFamily="34" charset="-128"/>
              <a:cs typeface="Tw Cen MT" panose="020B0602020104020603" pitchFamily="34" charset="0"/>
            </a:endParaRPr>
          </a:p>
        </p:txBody>
      </p:sp>
      <p:sp>
        <p:nvSpPr>
          <p:cNvPr id="6349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l-GR" dirty="0"/>
              <a:t>Καθαρή Αξία των Περιουσιακών Στοιχείων</a:t>
            </a:r>
            <a:endParaRPr lang="en-US" altLang="en-US" dirty="0" smtClean="0"/>
          </a:p>
        </p:txBody>
      </p:sp>
      <p:sp>
        <p:nvSpPr>
          <p:cNvPr id="130050"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l-GR" altLang="en-US" sz="2400" b="1" dirty="0" smtClean="0">
                <a:solidFill>
                  <a:srgbClr val="275CAE"/>
                </a:solidFill>
                <a:latin typeface="Tw Cen MT" panose="020B0602020104020603" pitchFamily="34" charset="0"/>
                <a:cs typeface="Times New Roman" panose="02020603050405020304" pitchFamily="18" charset="0"/>
              </a:rPr>
              <a:t>καθαρή αξία</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n-US" altLang="en-US" sz="2400" dirty="0" smtClean="0">
                <a:latin typeface="Tw Cen MT" panose="020B0602020104020603" pitchFamily="34" charset="0"/>
                <a:cs typeface="Times New Roman" panose="02020603050405020304" pitchFamily="18" charset="0"/>
              </a:rPr>
              <a:t>(</a:t>
            </a:r>
            <a:r>
              <a:rPr lang="el-GR" sz="2400" dirty="0" smtClean="0"/>
              <a:t>ή </a:t>
            </a:r>
            <a:r>
              <a:rPr lang="el-GR" sz="2400" dirty="0"/>
              <a:t>λογιστική αξία) είναι το αναπόσβεστο τμήμα του αρχικού κόστους ενός σταθερού περιουσιακού </a:t>
            </a:r>
            <a:r>
              <a:rPr lang="el-GR" sz="2400" dirty="0" smtClean="0"/>
              <a:t>στοιχείου – δηλαδή, </a:t>
            </a:r>
            <a:r>
              <a:rPr lang="el-GR" sz="2400" dirty="0"/>
              <a:t>το κόστος του περιουσιακού στοιχείου μείον τις συσσωρευμένες αποσβέσεις του</a:t>
            </a:r>
            <a:r>
              <a:rPr lang="en-US" altLang="en-US" sz="2400" dirty="0" smtClean="0">
                <a:latin typeface="Tw Cen MT" panose="020B0602020104020603" pitchFamily="34" charset="0"/>
                <a:cs typeface="Times New Roman" panose="02020603050405020304" pitchFamily="18" charset="0"/>
              </a:rPr>
              <a:t>.</a:t>
            </a:r>
          </a:p>
          <a:p>
            <a:pPr lvl="1">
              <a:buFont typeface="Lucida Grande" pitchFamily="-84" charset="0"/>
              <a:buChar char="-"/>
            </a:pPr>
            <a:r>
              <a:rPr lang="el-GR" sz="2000" dirty="0"/>
              <a:t>Όταν αξιολογείται μια απόφαση αντικατάστασης ενός περιουσιακού στοιχείου, η λογιστική αξία του παλαιού περιουσιακού στοιχείου είναι άνευ σημασίας, διότι είναι ένα κόστος του παρελθόντος, ή ιστορικό, και δεν θα μεταβληθεί από την απόφαση. </a:t>
            </a:r>
            <a:endParaRPr lang="el-GR" sz="2000" dirty="0" smtClean="0"/>
          </a:p>
          <a:p>
            <a:pPr lvl="1">
              <a:buFont typeface="Lucida Grande" pitchFamily="-84" charset="0"/>
              <a:buChar char="-"/>
            </a:pPr>
            <a:r>
              <a:rPr lang="el-GR" sz="2000" dirty="0" smtClean="0"/>
              <a:t>Ωστόσο </a:t>
            </a:r>
            <a:r>
              <a:rPr lang="el-GR" sz="2000" dirty="0"/>
              <a:t>τα καθαρά έσοδα από την πώληση ή τη διάθεση του περιουσιακού στοιχείου είναι σχετικά, επειδή τα έσοδα επηρεάζουν τις ταμειακές ροές και μπορεί να διαφέρουν για κάθε εναλλακτική </a:t>
            </a:r>
            <a:r>
              <a:rPr lang="el-GR" sz="2000" dirty="0" smtClean="0"/>
              <a:t>λύση.</a:t>
            </a:r>
            <a:endParaRPr lang="en-US" altLang="en-US" sz="2000" dirty="0" smtClean="0">
              <a:latin typeface="Tw Cen MT" panose="020B0602020104020603" pitchFamily="34" charset="0"/>
              <a:ea typeface="ＭＳ Ｐゴシック" panose="020B0600070205080204" pitchFamily="34" charset="-128"/>
              <a:cs typeface="Tw Cen MT" panose="020B0602020104020603" pitchFamily="34" charset="0"/>
            </a:endParaRPr>
          </a:p>
        </p:txBody>
      </p:sp>
      <p:sp>
        <p:nvSpPr>
          <p:cNvPr id="6451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l-GR" dirty="0" smtClean="0"/>
              <a:t>Έξοδα Αποσβέσεων και Φόροι Εισοδήματος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131074" name="Content Placeholder 2"/>
          <p:cNvSpPr>
            <a:spLocks noGrp="1"/>
          </p:cNvSpPr>
          <p:nvPr>
            <p:ph idx="1"/>
          </p:nvPr>
        </p:nvSpPr>
        <p:spPr/>
        <p:txBody>
          <a:bodyPr/>
          <a:lstStyle/>
          <a:p>
            <a:pPr>
              <a:buFont typeface="Wingdings" charset="0"/>
              <a:buChar char="§"/>
              <a:defRPr/>
            </a:pPr>
            <a:r>
              <a:rPr lang="el-GR" sz="2400" dirty="0"/>
              <a:t>Οι φόροι εισοδήματος μεταβάλουν το ποσό και το χρόνο των των ταμειακών ροών των σχεδίων δράσης που βρίσκονται υπό εξέταση από τις κερδοσκοπικές εταιρείες</a:t>
            </a:r>
            <a:r>
              <a:rPr lang="en-US" sz="2400" dirty="0" smtClean="0">
                <a:latin typeface="Tw Cen MT" charset="0"/>
                <a:cs typeface="Tw Cen MT" charset="0"/>
              </a:rPr>
              <a:t>.</a:t>
            </a:r>
          </a:p>
          <a:p>
            <a:pPr lvl="1">
              <a:buFont typeface="Lucida Grande"/>
              <a:buChar char="-"/>
              <a:defRPr/>
            </a:pPr>
            <a:r>
              <a:rPr lang="el-GR" sz="2000" dirty="0"/>
              <a:t>Για να αξιολογηθούν τα οφέλη του σχεδίου του κεφαλαίου, μια εταιρεία πρέπει να συμπεριλάβει τις επιπτώσεις των φόρων στις αναλύσεις των επενδύσεων κεφαλαίων</a:t>
            </a:r>
            <a:r>
              <a:rPr lang="en-US" sz="2000" dirty="0" smtClean="0">
                <a:latin typeface="Tw Cen MT" charset="0"/>
                <a:ea typeface="ＭＳ Ｐゴシック" charset="0"/>
                <a:cs typeface="Tw Cen MT" charset="0"/>
              </a:rPr>
              <a:t>.</a:t>
            </a:r>
          </a:p>
          <a:p>
            <a:pPr lvl="1">
              <a:buFont typeface="Lucida Grande"/>
              <a:buChar char="-"/>
              <a:defRPr/>
            </a:pPr>
            <a:r>
              <a:rPr lang="el-GR" sz="2000" dirty="0" smtClean="0"/>
              <a:t>Τα έξοδα αποσβέσεων εκπίπτουν </a:t>
            </a:r>
            <a:r>
              <a:rPr lang="el-GR" sz="2000" dirty="0"/>
              <a:t>κατά τον προσδιορισμό των φόρων </a:t>
            </a:r>
            <a:r>
              <a:rPr lang="el-GR" sz="2000" dirty="0" smtClean="0"/>
              <a:t>εισοδήματος</a:t>
            </a:r>
            <a:r>
              <a:rPr lang="el-GR" sz="2000" dirty="0"/>
              <a:t>,</a:t>
            </a:r>
            <a:r>
              <a:rPr lang="el-GR" sz="2000" dirty="0" smtClean="0"/>
              <a:t> οπότε η </a:t>
            </a:r>
            <a:r>
              <a:rPr lang="el-GR" sz="2000" dirty="0"/>
              <a:t>δαπάνη των αποσβέσεων επηρεάζει το ποσό των φόρων εισοδήματος που πληρώνει μια επιχείρηση και μπορεί να οδηγήσει σε σημαντική εξοικονόμηση </a:t>
            </a:r>
            <a:r>
              <a:rPr lang="el-GR" sz="2000" dirty="0" smtClean="0"/>
              <a:t>φόρων.</a:t>
            </a:r>
            <a:endParaRPr lang="en-US" sz="2000" dirty="0">
              <a:latin typeface="Tw Cen MT" charset="0"/>
              <a:ea typeface="ＭＳ Ｐゴシック" charset="0"/>
              <a:cs typeface="Tw Cen MT" charset="0"/>
            </a:endParaRPr>
          </a:p>
        </p:txBody>
      </p:sp>
      <p:sp>
        <p:nvSpPr>
          <p:cNvPr id="6554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l-GR" dirty="0"/>
              <a:t>Έξοδα Αποσβέσεων και Φόροι Εισοδήματος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p>
        </p:txBody>
      </p:sp>
      <p:sp>
        <p:nvSpPr>
          <p:cNvPr id="66563" name="Content Placeholder 2"/>
          <p:cNvSpPr>
            <a:spLocks noGrp="1"/>
          </p:cNvSpPr>
          <p:nvPr>
            <p:ph idx="1"/>
          </p:nvPr>
        </p:nvSpPr>
        <p:spPr/>
        <p:txBody>
          <a:bodyPr/>
          <a:lstStyle/>
          <a:p>
            <a:pPr lvl="1">
              <a:buFont typeface="Lucida Grande" pitchFamily="-84" charset="0"/>
              <a:buChar char="-"/>
            </a:pPr>
            <a:r>
              <a:rPr lang="el-GR" dirty="0"/>
              <a:t>Υ</a:t>
            </a:r>
            <a:r>
              <a:rPr lang="el-GR" dirty="0" smtClean="0"/>
              <a:t>ποθέστε </a:t>
            </a:r>
            <a:r>
              <a:rPr lang="el-GR" dirty="0"/>
              <a:t>ότι η Air Products and Chemicals, Inc. έχει συντελεστή φόρου 30%. Εξετάζεται ένα σχέδιο δράσης κεφαλαίου που θα κάνει την επόμενη ετήσια συμβολή στα λειτουργικά έσοδα </a:t>
            </a:r>
            <a:r>
              <a:rPr lang="en-US" altLang="en-US" dirty="0" smtClean="0">
                <a:latin typeface="Tw Cen MT" panose="020B0602020104020603" pitchFamily="34" charset="0"/>
                <a:ea typeface="ＭＳ Ｐゴシック" panose="020B0600070205080204" pitchFamily="34" charset="-128"/>
                <a:cs typeface="Tw Cen MT" panose="020B0602020104020603" pitchFamily="34" charset="0"/>
              </a:rPr>
              <a:t>:</a:t>
            </a:r>
          </a:p>
        </p:txBody>
      </p:sp>
      <p:sp>
        <p:nvSpPr>
          <p:cNvPr id="6656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57652088"/>
              </p:ext>
            </p:extLst>
          </p:nvPr>
        </p:nvGraphicFramePr>
        <p:xfrm>
          <a:off x="1066800" y="3375660"/>
          <a:ext cx="7162800" cy="1882140"/>
        </p:xfrm>
        <a:graphic>
          <a:graphicData uri="http://schemas.openxmlformats.org/drawingml/2006/table">
            <a:tbl>
              <a:tblPr firstRow="1" firstCol="1" bandRow="1">
                <a:tableStyleId>{5C22544A-7EE6-4342-B048-85BDC9FD1C3A}</a:tableStyleId>
              </a:tblPr>
              <a:tblGrid>
                <a:gridCol w="5371398"/>
                <a:gridCol w="1791402"/>
              </a:tblGrid>
              <a:tr h="313690">
                <a:tc>
                  <a:txBody>
                    <a:bodyPr/>
                    <a:lstStyle/>
                    <a:p>
                      <a:r>
                        <a:rPr lang="el-GR" sz="1800" b="0">
                          <a:solidFill>
                            <a:schemeClr val="tx2"/>
                          </a:solidFill>
                          <a:effectLst/>
                        </a:rPr>
                        <a:t>Έσοδα σε μετρητά</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r>
                        <a:rPr lang="el-GR" sz="1800" b="0" dirty="0">
                          <a:solidFill>
                            <a:schemeClr val="tx2"/>
                          </a:solidFill>
                          <a:effectLst/>
                        </a:rPr>
                        <a:t>400.000$</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13690">
                <a:tc>
                  <a:txBody>
                    <a:bodyPr/>
                    <a:lstStyle/>
                    <a:p>
                      <a:r>
                        <a:rPr lang="el-GR" sz="1800" b="0">
                          <a:solidFill>
                            <a:schemeClr val="tx2"/>
                          </a:solidFill>
                          <a:effectLst/>
                        </a:rPr>
                        <a:t>Έξοδα σε μετρητά</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r>
                        <a:rPr lang="el-GR" sz="1800" b="0" dirty="0">
                          <a:solidFill>
                            <a:schemeClr val="tx2"/>
                          </a:solidFill>
                          <a:effectLst/>
                        </a:rPr>
                        <a:t>(200.000)</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13690">
                <a:tc>
                  <a:txBody>
                    <a:bodyPr/>
                    <a:lstStyle/>
                    <a:p>
                      <a:r>
                        <a:rPr lang="el-GR" sz="1800" b="0">
                          <a:solidFill>
                            <a:schemeClr val="tx2"/>
                          </a:solidFill>
                          <a:effectLst/>
                        </a:rPr>
                        <a:t>Αποσβέσεις</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r>
                        <a:rPr lang="el-GR" sz="1800" b="0" dirty="0">
                          <a:solidFill>
                            <a:schemeClr val="tx2"/>
                          </a:solidFill>
                          <a:effectLst/>
                        </a:rPr>
                        <a:t>(100.000)</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13690">
                <a:tc>
                  <a:txBody>
                    <a:bodyPr/>
                    <a:lstStyle/>
                    <a:p>
                      <a:r>
                        <a:rPr lang="el-GR" sz="1800" b="0">
                          <a:solidFill>
                            <a:schemeClr val="tx2"/>
                          </a:solidFill>
                          <a:effectLst/>
                        </a:rPr>
                        <a:t>Λειτουργικά έσοδα προ φόρων </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r>
                        <a:rPr lang="el-GR" sz="1800" b="0" dirty="0">
                          <a:solidFill>
                            <a:schemeClr val="tx2"/>
                          </a:solidFill>
                          <a:effectLst/>
                        </a:rPr>
                        <a:t>100.000$</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13690">
                <a:tc>
                  <a:txBody>
                    <a:bodyPr/>
                    <a:lstStyle/>
                    <a:p>
                      <a:r>
                        <a:rPr lang="el-GR" sz="1800" b="0">
                          <a:solidFill>
                            <a:schemeClr val="tx2"/>
                          </a:solidFill>
                          <a:effectLst/>
                        </a:rPr>
                        <a:t>Φόροι εισοδήματος στο 30%</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r>
                        <a:rPr lang="el-GR" sz="1800" b="0" dirty="0">
                          <a:solidFill>
                            <a:schemeClr val="tx2"/>
                          </a:solidFill>
                          <a:effectLst/>
                        </a:rPr>
                        <a:t>(30.000)</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13690">
                <a:tc>
                  <a:txBody>
                    <a:bodyPr/>
                    <a:lstStyle/>
                    <a:p>
                      <a:r>
                        <a:rPr lang="el-GR" sz="1800" b="0" dirty="0">
                          <a:solidFill>
                            <a:schemeClr val="tx2"/>
                          </a:solidFill>
                          <a:effectLst/>
                        </a:rPr>
                        <a:t>Λειτουργικά έσοδα</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r>
                        <a:rPr lang="el-GR" sz="1800" b="0" dirty="0">
                          <a:solidFill>
                            <a:schemeClr val="tx2"/>
                          </a:solidFill>
                          <a:effectLst/>
                        </a:rPr>
                        <a:t>70.000$</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l-GR" dirty="0"/>
              <a:t>Έξοδα Αποσβέσεων και Φόροι Εισοδήματος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3</a:t>
            </a:r>
            <a:r>
              <a:rPr lang="en-US" altLang="en-US" sz="1800" dirty="0" smtClean="0"/>
              <a:t>)</a:t>
            </a:r>
          </a:p>
        </p:txBody>
      </p:sp>
      <p:sp>
        <p:nvSpPr>
          <p:cNvPr id="133122" name="Content Placeholder 2"/>
          <p:cNvSpPr>
            <a:spLocks noGrp="1"/>
          </p:cNvSpPr>
          <p:nvPr>
            <p:ph idx="1"/>
          </p:nvPr>
        </p:nvSpPr>
        <p:spPr>
          <a:xfrm>
            <a:off x="838200" y="1447800"/>
            <a:ext cx="7696200" cy="4038600"/>
          </a:xfrm>
        </p:spPr>
        <p:txBody>
          <a:bodyPr/>
          <a:lstStyle/>
          <a:p>
            <a:pPr lvl="1">
              <a:buFont typeface="Lucida Grande"/>
              <a:buChar char="-"/>
              <a:defRPr/>
            </a:pPr>
            <a:r>
              <a:rPr lang="el-GR" sz="2000" dirty="0"/>
              <a:t>Οι καθαρές ταμειακές εισροές για αυτό το σχέδιο δράσης μπορούν να προσδιοριστούν με δύο τρόπους </a:t>
            </a:r>
            <a:r>
              <a:rPr lang="en-US" sz="2000" dirty="0" smtClean="0">
                <a:latin typeface="Tw Cen MT" charset="0"/>
                <a:ea typeface="ＭＳ Ｐゴシック" charset="0"/>
                <a:cs typeface="Tw Cen MT" charset="0"/>
              </a:rPr>
              <a:t>:</a:t>
            </a:r>
          </a:p>
          <a:p>
            <a:pPr lvl="1">
              <a:buFont typeface="Lucida Grande"/>
              <a:buChar char="-"/>
              <a:defRPr/>
            </a:pPr>
            <a:endParaRPr lang="en-US" sz="2000" dirty="0">
              <a:latin typeface="Tw Cen MT" charset="0"/>
              <a:ea typeface="ＭＳ Ｐゴシック" charset="0"/>
              <a:cs typeface="Tw Cen MT" charset="0"/>
            </a:endParaRPr>
          </a:p>
          <a:p>
            <a:pPr lvl="1">
              <a:buFont typeface="Lucida Grande"/>
              <a:buChar char="-"/>
              <a:defRPr/>
            </a:pPr>
            <a:endParaRPr lang="en-US" sz="2000" dirty="0" smtClean="0">
              <a:latin typeface="Tw Cen MT" charset="0"/>
              <a:ea typeface="ＭＳ Ｐゴシック" charset="0"/>
              <a:cs typeface="Tw Cen MT" charset="0"/>
            </a:endParaRPr>
          </a:p>
          <a:p>
            <a:pPr marL="457200" lvl="1" indent="0">
              <a:buNone/>
              <a:defRPr/>
            </a:pPr>
            <a:endParaRPr lang="en-US" sz="2000" dirty="0" smtClean="0">
              <a:latin typeface="Tw Cen MT" charset="0"/>
              <a:ea typeface="ＭＳ Ｐゴシック" charset="0"/>
              <a:cs typeface="Tw Cen MT" charset="0"/>
            </a:endParaRPr>
          </a:p>
          <a:p>
            <a:pPr lvl="1">
              <a:buFont typeface="Lucida Grande"/>
              <a:buChar char="-"/>
              <a:defRPr/>
            </a:pPr>
            <a:endParaRPr lang="en-US" sz="2000" dirty="0">
              <a:latin typeface="Tw Cen MT" charset="0"/>
              <a:ea typeface="ＭＳ Ｐゴシック" charset="0"/>
              <a:cs typeface="Tw Cen MT" charset="0"/>
            </a:endParaRPr>
          </a:p>
          <a:p>
            <a:pPr lvl="1">
              <a:buFont typeface="Lucida Grande"/>
              <a:buChar char="-"/>
              <a:defRPr/>
            </a:pPr>
            <a:endParaRPr lang="el-GR" sz="2000" dirty="0" smtClean="0">
              <a:latin typeface="Tw Cen MT" charset="0"/>
              <a:ea typeface="ＭＳ Ｐゴシック" charset="0"/>
              <a:cs typeface="Tw Cen MT" charset="0"/>
            </a:endParaRPr>
          </a:p>
          <a:p>
            <a:pPr lvl="1">
              <a:buFont typeface="Lucida Grande"/>
              <a:buChar char="-"/>
              <a:defRPr/>
            </a:pPr>
            <a:endParaRPr lang="el-GR" sz="2000" dirty="0" smtClean="0">
              <a:latin typeface="Tw Cen MT" charset="0"/>
              <a:ea typeface="ＭＳ Ｐゴシック" charset="0"/>
              <a:cs typeface="Tw Cen MT" charset="0"/>
            </a:endParaRPr>
          </a:p>
          <a:p>
            <a:pPr lvl="1">
              <a:buFont typeface="Lucida Grande"/>
              <a:buChar char="-"/>
              <a:defRPr/>
            </a:pPr>
            <a:endParaRPr lang="el-GR" sz="2000" dirty="0">
              <a:latin typeface="Tw Cen MT" charset="0"/>
              <a:ea typeface="ＭＳ Ｐゴシック" charset="0"/>
              <a:cs typeface="Tw Cen MT" charset="0"/>
            </a:endParaRPr>
          </a:p>
          <a:p>
            <a:pPr lvl="1">
              <a:buFont typeface="Lucida Grande"/>
              <a:buChar char="-"/>
              <a:defRPr/>
            </a:pPr>
            <a:endParaRPr lang="en-US" sz="2000" dirty="0" smtClean="0">
              <a:latin typeface="Tw Cen MT" charset="0"/>
              <a:ea typeface="ＭＳ Ｐゴシック" charset="0"/>
              <a:cs typeface="Tw Cen MT" charset="0"/>
            </a:endParaRPr>
          </a:p>
          <a:p>
            <a:pPr lvl="2">
              <a:buFont typeface="Lucida Grande"/>
              <a:buChar char="-"/>
              <a:defRPr/>
            </a:pPr>
            <a:endParaRPr lang="en-US" sz="1800" dirty="0">
              <a:latin typeface="Tw Cen MT" charset="0"/>
              <a:ea typeface="ＭＳ Ｐゴシック" charset="0"/>
              <a:cs typeface="Tw Cen MT" charset="0"/>
            </a:endParaRPr>
          </a:p>
          <a:p>
            <a:pPr lvl="2">
              <a:buClr>
                <a:schemeClr val="accent4"/>
              </a:buClr>
              <a:buFont typeface="Lucida Grande"/>
              <a:buChar char="-"/>
              <a:defRPr/>
            </a:pPr>
            <a:r>
              <a:rPr lang="el-GR" sz="1800" dirty="0"/>
              <a:t>Και στους δύο υπολογισμούς, οι καθαρές ταμειακές εισροές είναι 170.000$ και το συνολικό αποτέλεσμα των φόρων εισοδήματος είναι η μείωση των καθαρών ταμειακών εισροών κατά 30.000$.</a:t>
            </a:r>
            <a:endParaRPr lang="en-US" sz="1800" dirty="0">
              <a:latin typeface="Tw Cen MT" charset="0"/>
              <a:ea typeface="ＭＳ Ｐゴシック" charset="0"/>
              <a:cs typeface="Tw Cen MT" charset="0"/>
            </a:endParaRPr>
          </a:p>
          <a:p>
            <a:pPr lvl="1">
              <a:buFont typeface="Lucida Grande"/>
              <a:buChar char="-"/>
              <a:defRPr/>
            </a:pPr>
            <a:endParaRPr lang="en-US" sz="2000" dirty="0" smtClean="0">
              <a:latin typeface="Tw Cen MT" charset="0"/>
              <a:ea typeface="ＭＳ Ｐゴシック" charset="0"/>
              <a:cs typeface="Tw Cen MT" charset="0"/>
            </a:endParaRPr>
          </a:p>
          <a:p>
            <a:pPr lvl="1">
              <a:buFont typeface="Lucida Grande"/>
              <a:buChar char="-"/>
              <a:defRPr/>
            </a:pPr>
            <a:endParaRPr lang="en-US" sz="2000" dirty="0">
              <a:latin typeface="Tw Cen MT" charset="0"/>
              <a:ea typeface="ＭＳ Ｐゴシック" charset="0"/>
              <a:cs typeface="Tw Cen MT" charset="0"/>
            </a:endParaRPr>
          </a:p>
          <a:p>
            <a:pPr lvl="1">
              <a:buFont typeface="Lucida Grande"/>
              <a:buChar char="-"/>
              <a:defRPr/>
            </a:pPr>
            <a:endParaRPr lang="en-US" sz="2000" dirty="0" smtClean="0">
              <a:latin typeface="Tw Cen MT" charset="0"/>
              <a:ea typeface="ＭＳ Ｐゴシック" charset="0"/>
              <a:cs typeface="Tw Cen MT" charset="0"/>
            </a:endParaRPr>
          </a:p>
          <a:p>
            <a:pPr lvl="1">
              <a:buFont typeface="Lucida Grande"/>
              <a:buChar char="-"/>
              <a:defRPr/>
            </a:pPr>
            <a:endParaRPr lang="en-US" sz="2000" dirty="0">
              <a:latin typeface="Tw Cen MT" charset="0"/>
              <a:ea typeface="ＭＳ Ｐゴシック" charset="0"/>
              <a:cs typeface="Tw Cen MT" charset="0"/>
            </a:endParaRPr>
          </a:p>
          <a:p>
            <a:pPr lvl="1">
              <a:buFont typeface="Lucida Grande"/>
              <a:buChar char="-"/>
              <a:defRPr/>
            </a:pPr>
            <a:endParaRPr lang="en-US" sz="2000" dirty="0" smtClean="0">
              <a:latin typeface="Tw Cen MT" charset="0"/>
              <a:ea typeface="ＭＳ Ｐゴシック" charset="0"/>
              <a:cs typeface="Tw Cen MT" charset="0"/>
            </a:endParaRPr>
          </a:p>
          <a:p>
            <a:pPr lvl="1">
              <a:buFont typeface="Lucida Grande"/>
              <a:buChar char="-"/>
              <a:defRPr/>
            </a:pPr>
            <a:endParaRPr lang="en-US" sz="2000" dirty="0">
              <a:latin typeface="Tw Cen MT" charset="0"/>
              <a:ea typeface="ＭＳ Ｐゴシック" charset="0"/>
              <a:cs typeface="Tw Cen MT" charset="0"/>
            </a:endParaRPr>
          </a:p>
          <a:p>
            <a:pPr lvl="1">
              <a:buFont typeface="Lucida Grande"/>
              <a:buChar char="-"/>
              <a:defRPr/>
            </a:pPr>
            <a:endParaRPr lang="en-US" sz="2000" dirty="0" smtClean="0">
              <a:latin typeface="Tw Cen MT" charset="0"/>
              <a:ea typeface="ＭＳ Ｐゴシック" charset="0"/>
              <a:cs typeface="Tw Cen MT" charset="0"/>
            </a:endParaRPr>
          </a:p>
          <a:p>
            <a:pPr marL="0" indent="0">
              <a:buFont typeface="Wingdings" charset="2"/>
              <a:buNone/>
              <a:defRPr/>
            </a:pPr>
            <a:endParaRPr lang="en-US" sz="2400" dirty="0">
              <a:latin typeface="Tw Cen MT" charset="0"/>
              <a:cs typeface="Tw Cen MT" charset="0"/>
            </a:endParaRPr>
          </a:p>
        </p:txBody>
      </p:sp>
      <p:sp>
        <p:nvSpPr>
          <p:cNvPr id="6758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68651485"/>
              </p:ext>
            </p:extLst>
          </p:nvPr>
        </p:nvGraphicFramePr>
        <p:xfrm>
          <a:off x="838200" y="2133600"/>
          <a:ext cx="6248400" cy="3097530"/>
        </p:xfrm>
        <a:graphic>
          <a:graphicData uri="http://schemas.openxmlformats.org/drawingml/2006/table">
            <a:tbl>
              <a:tblPr firstRow="1" firstCol="1" bandRow="1">
                <a:tableStyleId>{5C22544A-7EE6-4342-B048-85BDC9FD1C3A}</a:tableStyleId>
              </a:tblPr>
              <a:tblGrid>
                <a:gridCol w="4685687"/>
                <a:gridCol w="1562713"/>
              </a:tblGrid>
              <a:tr h="106680">
                <a:tc gridSpan="2">
                  <a:txBody>
                    <a:bodyPr/>
                    <a:lstStyle/>
                    <a:p>
                      <a:r>
                        <a:rPr lang="el-GR" sz="1400" b="0" kern="1200" dirty="0" smtClean="0">
                          <a:solidFill>
                            <a:schemeClr val="tx2"/>
                          </a:solidFill>
                          <a:effectLst/>
                          <a:latin typeface="+mj-lt"/>
                          <a:ea typeface="+mn-ea"/>
                          <a:cs typeface="+mn-cs"/>
                        </a:rPr>
                        <a:t>1.</a:t>
                      </a:r>
                      <a:r>
                        <a:rPr lang="el-GR" sz="1400" b="0" kern="1200" baseline="0" dirty="0" smtClean="0">
                          <a:solidFill>
                            <a:schemeClr val="tx2"/>
                          </a:solidFill>
                          <a:effectLst/>
                          <a:latin typeface="+mj-lt"/>
                          <a:ea typeface="+mn-ea"/>
                          <a:cs typeface="+mn-cs"/>
                        </a:rPr>
                        <a:t> </a:t>
                      </a:r>
                      <a:r>
                        <a:rPr lang="el-GR" sz="1400" b="0" kern="1200" dirty="0" smtClean="0">
                          <a:solidFill>
                            <a:schemeClr val="tx2"/>
                          </a:solidFill>
                          <a:effectLst/>
                          <a:latin typeface="+mj-lt"/>
                          <a:ea typeface="+mn-ea"/>
                          <a:cs typeface="+mn-cs"/>
                        </a:rPr>
                        <a:t>Καθαρές ταμειακές εισροές - εισπράξεις και πληρωμές:</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hMerge="1">
                  <a:txBody>
                    <a:bodyPr/>
                    <a:lstStyle/>
                    <a:p>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gridSpan="2">
                  <a:txBody>
                    <a:bodyPr/>
                    <a:lstStyle/>
                    <a:p>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hMerge="1">
                  <a:txBody>
                    <a:bodyPr/>
                    <a:lstStyle/>
                    <a:p>
                      <a:endParaRPr lang="en-US"/>
                    </a:p>
                  </a:txBody>
                  <a:tcPr/>
                </a:tc>
              </a:tr>
              <a:tr h="161925">
                <a:tc>
                  <a:txBody>
                    <a:bodyPr/>
                    <a:lstStyle/>
                    <a:p>
                      <a:r>
                        <a:rPr lang="el-GR" sz="1400" b="0" dirty="0">
                          <a:solidFill>
                            <a:schemeClr val="tx2"/>
                          </a:solidFill>
                          <a:effectLst/>
                          <a:latin typeface="+mj-lt"/>
                        </a:rPr>
                        <a:t>Έσοδα (χρηματικές εισροές)</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dirty="0">
                          <a:solidFill>
                            <a:schemeClr val="tx2"/>
                          </a:solidFill>
                          <a:effectLst/>
                          <a:latin typeface="+mj-lt"/>
                        </a:rPr>
                        <a:t>400.000$</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323850">
                <a:tc>
                  <a:txBody>
                    <a:bodyPr/>
                    <a:lstStyle/>
                    <a:p>
                      <a:r>
                        <a:rPr lang="el-GR" sz="1400" b="0" dirty="0">
                          <a:solidFill>
                            <a:schemeClr val="tx2"/>
                          </a:solidFill>
                          <a:effectLst/>
                          <a:latin typeface="+mj-lt"/>
                        </a:rPr>
                        <a:t>Έξοδα σε μετρητά (εκροές)</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a:solidFill>
                            <a:schemeClr val="tx2"/>
                          </a:solidFill>
                          <a:effectLst/>
                          <a:latin typeface="+mj-lt"/>
                        </a:rPr>
                        <a:t>(200.000)</a:t>
                      </a:r>
                      <a:endParaRPr lang="en-US" sz="1400" b="0">
                        <a:solidFill>
                          <a:schemeClr val="tx2"/>
                        </a:solidFill>
                        <a:effectLst/>
                        <a:latin typeface="+mj-lt"/>
                        <a:cs typeface="Times New Roman" panose="02020603050405020304" pitchFamily="18" charset="0"/>
                      </a:endParaRPr>
                    </a:p>
                  </a:txBody>
                  <a:tcPr marL="68580" marR="68580" marT="0" marB="0">
                    <a:solidFill>
                      <a:schemeClr val="bg1"/>
                    </a:solidFill>
                  </a:tcPr>
                </a:tc>
              </a:tr>
              <a:tr h="107950">
                <a:tc>
                  <a:txBody>
                    <a:bodyPr/>
                    <a:lstStyle/>
                    <a:p>
                      <a:r>
                        <a:rPr lang="el-GR" sz="1400" b="0" dirty="0">
                          <a:solidFill>
                            <a:schemeClr val="tx2"/>
                          </a:solidFill>
                          <a:effectLst/>
                          <a:latin typeface="+mj-lt"/>
                        </a:rPr>
                        <a:t>Φόροι εισοδήματος (εκροές)</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dirty="0">
                          <a:solidFill>
                            <a:schemeClr val="tx2"/>
                          </a:solidFill>
                          <a:effectLst/>
                          <a:latin typeface="+mj-lt"/>
                        </a:rPr>
                        <a:t>(30.000)</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0">
                <a:tc>
                  <a:txBody>
                    <a:bodyPr/>
                    <a:lstStyle/>
                    <a:p>
                      <a:r>
                        <a:rPr lang="el-GR" sz="1400" b="0" dirty="0">
                          <a:solidFill>
                            <a:schemeClr val="tx2"/>
                          </a:solidFill>
                          <a:effectLst/>
                          <a:latin typeface="+mj-lt"/>
                        </a:rPr>
                        <a:t>Καθαρές εισροές μετρητών</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dirty="0">
                          <a:solidFill>
                            <a:schemeClr val="tx2"/>
                          </a:solidFill>
                          <a:effectLst/>
                          <a:latin typeface="+mj-lt"/>
                        </a:rPr>
                        <a:t>170.000$</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34925">
                <a:tc>
                  <a:txBody>
                    <a:bodyPr/>
                    <a:lstStyle/>
                    <a:p>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a:txBody>
                    <a:bodyPr/>
                    <a:lstStyle/>
                    <a:p>
                      <a:pPr algn="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147955">
                <a:tc>
                  <a:txBody>
                    <a:bodyPr/>
                    <a:lstStyle/>
                    <a:p>
                      <a:r>
                        <a:rPr lang="el-GR" sz="1400" b="0" kern="1200" dirty="0" smtClean="0">
                          <a:solidFill>
                            <a:schemeClr val="tx2"/>
                          </a:solidFill>
                          <a:effectLst/>
                          <a:latin typeface="+mj-lt"/>
                          <a:ea typeface="+mn-ea"/>
                          <a:cs typeface="+mn-cs"/>
                        </a:rPr>
                        <a:t>2. Καθαρές ταμειακές εισροές - διαδικασία ρύθμισης εισοδήματος:</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a:txBody>
                    <a:bodyPr/>
                    <a:lstStyle/>
                    <a:p>
                      <a:pPr algn="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0">
                <a:tc>
                  <a:txBody>
                    <a:bodyPr/>
                    <a:lstStyle/>
                    <a:p>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c>
                  <a:txBody>
                    <a:bodyPr/>
                    <a:lstStyle/>
                    <a:p>
                      <a:pPr algn="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0">
                <a:tc>
                  <a:txBody>
                    <a:bodyPr/>
                    <a:lstStyle/>
                    <a:p>
                      <a:r>
                        <a:rPr lang="el-GR" sz="1400" b="0" dirty="0">
                          <a:solidFill>
                            <a:srgbClr val="212121"/>
                          </a:solidFill>
                          <a:effectLst/>
                          <a:latin typeface="+mj-lt"/>
                          <a:cs typeface="Times New Roman" panose="02020603050405020304" pitchFamily="18" charset="0"/>
                        </a:rPr>
                        <a:t>Έσοδα μετά φόρων εισοδήματος</a:t>
                      </a:r>
                      <a:endParaRPr lang="en-US" sz="1400" b="0" dirty="0">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a:solidFill>
                            <a:srgbClr val="212121"/>
                          </a:solidFill>
                          <a:effectLst/>
                          <a:latin typeface="+mj-lt"/>
                          <a:cs typeface="Times New Roman" panose="02020603050405020304" pitchFamily="18" charset="0"/>
                        </a:rPr>
                        <a:t>70.000$</a:t>
                      </a:r>
                      <a:endParaRPr lang="en-US" sz="1400" b="0">
                        <a:effectLst/>
                        <a:latin typeface="+mj-lt"/>
                        <a:cs typeface="Times New Roman" panose="02020603050405020304" pitchFamily="18" charset="0"/>
                      </a:endParaRPr>
                    </a:p>
                  </a:txBody>
                  <a:tcPr marL="68580" marR="68580" marT="0" marB="0">
                    <a:solidFill>
                      <a:schemeClr val="bg1"/>
                    </a:solidFill>
                  </a:tcPr>
                </a:tc>
              </a:tr>
              <a:tr h="0">
                <a:tc>
                  <a:txBody>
                    <a:bodyPr/>
                    <a:lstStyle/>
                    <a:p>
                      <a:r>
                        <a:rPr lang="el-GR" sz="1400" b="0" dirty="0" smtClean="0">
                          <a:solidFill>
                            <a:srgbClr val="212121"/>
                          </a:solidFill>
                          <a:effectLst/>
                          <a:latin typeface="+mj-lt"/>
                          <a:cs typeface="Times New Roman" panose="02020603050405020304" pitchFamily="18" charset="0"/>
                        </a:rPr>
                        <a:t>Πρόσθεση</a:t>
                      </a:r>
                      <a:r>
                        <a:rPr lang="el-GR" sz="1400" b="0" baseline="0" dirty="0" smtClean="0">
                          <a:solidFill>
                            <a:srgbClr val="212121"/>
                          </a:solidFill>
                          <a:effectLst/>
                          <a:latin typeface="+mj-lt"/>
                          <a:cs typeface="Times New Roman" panose="02020603050405020304" pitchFamily="18" charset="0"/>
                        </a:rPr>
                        <a:t> </a:t>
                      </a:r>
                      <a:r>
                        <a:rPr lang="el-GR" sz="1400" b="0" dirty="0" smtClean="0">
                          <a:solidFill>
                            <a:srgbClr val="212121"/>
                          </a:solidFill>
                          <a:effectLst/>
                          <a:latin typeface="+mj-lt"/>
                          <a:cs typeface="Times New Roman" panose="02020603050405020304" pitchFamily="18" charset="0"/>
                        </a:rPr>
                        <a:t>πίσω των </a:t>
                      </a:r>
                      <a:r>
                        <a:rPr lang="el-GR" sz="1400" b="0" dirty="0">
                          <a:solidFill>
                            <a:srgbClr val="212121"/>
                          </a:solidFill>
                          <a:effectLst/>
                          <a:latin typeface="+mj-lt"/>
                          <a:cs typeface="Times New Roman" panose="02020603050405020304" pitchFamily="18" charset="0"/>
                        </a:rPr>
                        <a:t>μη </a:t>
                      </a:r>
                      <a:r>
                        <a:rPr lang="el-GR" sz="1400" b="0" dirty="0" smtClean="0">
                          <a:solidFill>
                            <a:srgbClr val="212121"/>
                          </a:solidFill>
                          <a:effectLst/>
                          <a:latin typeface="+mj-lt"/>
                          <a:cs typeface="Times New Roman" panose="02020603050405020304" pitchFamily="18" charset="0"/>
                        </a:rPr>
                        <a:t>ταμειακών εξόδων (αποσβέσεις</a:t>
                      </a:r>
                      <a:r>
                        <a:rPr lang="el-GR" sz="1400" b="0" dirty="0">
                          <a:solidFill>
                            <a:srgbClr val="212121"/>
                          </a:solidFill>
                          <a:effectLst/>
                          <a:latin typeface="+mj-lt"/>
                          <a:cs typeface="Times New Roman" panose="02020603050405020304" pitchFamily="18" charset="0"/>
                        </a:rPr>
                        <a:t>)</a:t>
                      </a:r>
                      <a:endParaRPr lang="en-US" sz="1400" b="0" dirty="0">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a:solidFill>
                            <a:srgbClr val="212121"/>
                          </a:solidFill>
                          <a:effectLst/>
                          <a:latin typeface="+mj-lt"/>
                          <a:cs typeface="Times New Roman" panose="02020603050405020304" pitchFamily="18" charset="0"/>
                        </a:rPr>
                        <a:t>100.000</a:t>
                      </a:r>
                      <a:endParaRPr lang="en-US" sz="1400" b="0">
                        <a:effectLst/>
                        <a:latin typeface="+mj-lt"/>
                        <a:cs typeface="Times New Roman" panose="02020603050405020304" pitchFamily="18" charset="0"/>
                      </a:endParaRPr>
                    </a:p>
                  </a:txBody>
                  <a:tcPr marL="68580" marR="68580" marT="0" marB="0">
                    <a:solidFill>
                      <a:schemeClr val="bg1"/>
                    </a:solidFill>
                  </a:tcPr>
                </a:tc>
              </a:tr>
              <a:tr h="0">
                <a:tc>
                  <a:txBody>
                    <a:bodyPr/>
                    <a:lstStyle/>
                    <a:p>
                      <a:r>
                        <a:rPr lang="el-GR" sz="1400" b="0">
                          <a:solidFill>
                            <a:srgbClr val="212121"/>
                          </a:solidFill>
                          <a:effectLst/>
                          <a:latin typeface="+mj-lt"/>
                          <a:cs typeface="Times New Roman" panose="02020603050405020304" pitchFamily="18" charset="0"/>
                        </a:rPr>
                        <a:t>Μείον μη χρηματικά έσοδα</a:t>
                      </a:r>
                      <a:endParaRPr lang="en-US" sz="1400" b="0">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u="sng">
                          <a:solidFill>
                            <a:srgbClr val="212121"/>
                          </a:solidFill>
                          <a:effectLst/>
                          <a:latin typeface="+mj-lt"/>
                          <a:cs typeface="Times New Roman" panose="02020603050405020304" pitchFamily="18" charset="0"/>
                        </a:rPr>
                        <a:t>-</a:t>
                      </a:r>
                      <a:endParaRPr lang="en-US" sz="1400" b="0">
                        <a:effectLst/>
                        <a:latin typeface="+mj-lt"/>
                        <a:cs typeface="Times New Roman" panose="02020603050405020304" pitchFamily="18" charset="0"/>
                      </a:endParaRPr>
                    </a:p>
                  </a:txBody>
                  <a:tcPr marL="68580" marR="68580" marT="0" marB="0">
                    <a:solidFill>
                      <a:schemeClr val="bg1"/>
                    </a:solidFill>
                  </a:tcPr>
                </a:tc>
              </a:tr>
              <a:tr h="30480">
                <a:tc>
                  <a:txBody>
                    <a:bodyPr/>
                    <a:lstStyle/>
                    <a:p>
                      <a:r>
                        <a:rPr lang="el-GR" sz="1400" b="0">
                          <a:solidFill>
                            <a:srgbClr val="212121"/>
                          </a:solidFill>
                          <a:effectLst/>
                          <a:latin typeface="+mj-lt"/>
                          <a:cs typeface="Times New Roman" panose="02020603050405020304" pitchFamily="18" charset="0"/>
                        </a:rPr>
                        <a:t>Καθαρές ταμειακές εισροές</a:t>
                      </a:r>
                      <a:endParaRPr lang="en-US" sz="1400" b="0">
                        <a:effectLst/>
                        <a:latin typeface="+mj-lt"/>
                        <a:cs typeface="Times New Roman" panose="02020603050405020304" pitchFamily="18" charset="0"/>
                      </a:endParaRPr>
                    </a:p>
                  </a:txBody>
                  <a:tcPr marL="68580" marR="68580" marT="0" marB="0">
                    <a:solidFill>
                      <a:schemeClr val="bg1"/>
                    </a:solidFill>
                  </a:tcPr>
                </a:tc>
                <a:tc>
                  <a:txBody>
                    <a:bodyPr/>
                    <a:lstStyle/>
                    <a:p>
                      <a:pPr algn="r"/>
                      <a:r>
                        <a:rPr lang="el-GR" sz="1400" b="0" u="sng" dirty="0">
                          <a:solidFill>
                            <a:srgbClr val="212121"/>
                          </a:solidFill>
                          <a:effectLst/>
                          <a:latin typeface="+mj-lt"/>
                          <a:cs typeface="Times New Roman" panose="02020603050405020304" pitchFamily="18" charset="0"/>
                        </a:rPr>
                        <a:t>170.000$</a:t>
                      </a:r>
                      <a:endParaRPr lang="en-US" sz="1400" b="0" dirty="0">
                        <a:effectLst/>
                        <a:latin typeface="+mj-lt"/>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l-GR" altLang="en-US" dirty="0" smtClean="0"/>
              <a:t>Αξίες Εκποίησης ή</a:t>
            </a:r>
            <a:r>
              <a:rPr lang="en-US" altLang="en-US" dirty="0" smtClean="0"/>
              <a:t> </a:t>
            </a:r>
            <a:r>
              <a:rPr lang="el-GR" dirty="0"/>
              <a:t>Υπολειμματικές </a:t>
            </a:r>
            <a:r>
              <a:rPr lang="el-GR" altLang="en-US" dirty="0"/>
              <a:t>Αξίες </a:t>
            </a:r>
            <a:endParaRPr lang="en-US" altLang="en-US" dirty="0" smtClean="0"/>
          </a:p>
        </p:txBody>
      </p:sp>
      <p:sp>
        <p:nvSpPr>
          <p:cNvPr id="134146" name="Content Placeholder 2"/>
          <p:cNvSpPr>
            <a:spLocks noGrp="1"/>
          </p:cNvSpPr>
          <p:nvPr>
            <p:ph idx="1"/>
          </p:nvPr>
        </p:nvSpPr>
        <p:spPr/>
        <p:txBody>
          <a:bodyPr/>
          <a:lstStyle/>
          <a:p>
            <a:pPr>
              <a:buFont typeface="Wingdings" panose="05000000000000000000" pitchFamily="2" charset="2"/>
              <a:buChar char="§"/>
            </a:pPr>
            <a:r>
              <a:rPr lang="el-GR" dirty="0"/>
              <a:t>Τα έσοδα από την πώληση ενός παλιού περιουσιακού στοιχείου είναι τρέχουσες ταμειακές εισροές και είναι σχετικά με την αξιολόγηση μιας προτεινόμενης </a:t>
            </a:r>
            <a:r>
              <a:rPr lang="el-GR" altLang="en-US" dirty="0" smtClean="0">
                <a:latin typeface="Tw Cen MT" panose="020B0602020104020603" pitchFamily="34" charset="0"/>
                <a:cs typeface="Times New Roman" panose="02020603050405020304" pitchFamily="18" charset="0"/>
              </a:rPr>
              <a:t>επένδυσης κεφαλαίου</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dirty="0"/>
              <a:t>Η προβλεπόμενη </a:t>
            </a:r>
            <a:r>
              <a:rPr lang="el-GR" dirty="0" smtClean="0"/>
              <a:t>αξία εκποίησης ή </a:t>
            </a:r>
            <a:r>
              <a:rPr lang="el-GR" dirty="0"/>
              <a:t>η υπολειμματική αξία του εξοπλισμού αντικατάστασης είναι επίσης σχετική επειδή αντιπροσωπεύει τις μελλοντικές ταμειακές εισροές και συνήθως διαφέρει μεταξύ των εναλλακτικών </a:t>
            </a:r>
            <a:r>
              <a:rPr lang="el-GR" dirty="0" smtClean="0"/>
              <a:t>λύσεων.</a:t>
            </a:r>
            <a:endParaRPr lang="en-US" altLang="en-US" dirty="0" smtClean="0">
              <a:latin typeface="Tw Cen MT" panose="020B0602020104020603" pitchFamily="34" charset="0"/>
              <a:cs typeface="Times New Roman" panose="02020603050405020304" pitchFamily="18" charset="0"/>
            </a:endParaRPr>
          </a:p>
        </p:txBody>
      </p:sp>
      <p:sp>
        <p:nvSpPr>
          <p:cNvPr id="6861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446498144"/>
              </p:ext>
            </p:extLst>
          </p:nvPr>
        </p:nvGraphicFramePr>
        <p:xfrm>
          <a:off x="0" y="1879292"/>
          <a:ext cx="9184640" cy="4365106"/>
        </p:xfrm>
        <a:graphic>
          <a:graphicData uri="http://schemas.openxmlformats.org/drawingml/2006/table">
            <a:tbl>
              <a:tblPr firstRow="1" bandRow="1">
                <a:tableStyleId>{2D5ABB26-0587-4C30-8999-92F81FD0307C}</a:tableStyleId>
              </a:tblPr>
              <a:tblGrid>
                <a:gridCol w="2362200"/>
                <a:gridCol w="1143000"/>
                <a:gridCol w="4267200"/>
                <a:gridCol w="1412240"/>
              </a:tblGrid>
              <a:tr h="402706">
                <a:tc rowSpan="2" gridSpan="2">
                  <a:txBody>
                    <a:bodyPr/>
                    <a:lstStyle/>
                    <a:p>
                      <a:r>
                        <a:rPr lang="el-GR" sz="1000" baseline="0" dirty="0" smtClean="0">
                          <a:solidFill>
                            <a:schemeClr val="tx1"/>
                          </a:solidFill>
                        </a:rPr>
                        <a:t>Η </a:t>
                      </a:r>
                      <a:r>
                        <a:rPr lang="en-US" sz="1000" baseline="0" dirty="0" smtClean="0">
                          <a:solidFill>
                            <a:schemeClr val="tx1"/>
                          </a:solidFill>
                        </a:rPr>
                        <a:t>Palmer Company</a:t>
                      </a:r>
                      <a:r>
                        <a:rPr lang="el-GR" sz="1000" baseline="0" dirty="0" smtClean="0">
                          <a:solidFill>
                            <a:schemeClr val="tx1"/>
                          </a:solidFill>
                        </a:rPr>
                        <a:t> έχει φορολογικό συντελεστή 25%. Εξετάζει μια επένδυση κεφαλαίου που θα πραγματοποιήσει την ακόλουθη ετήσια συνεισφορά στα λειτουργικά έσοδα:</a:t>
                      </a:r>
                    </a:p>
                  </a:txBody>
                  <a:tcPr>
                    <a:lnR w="12700" cap="flat" cmpd="sng" algn="ctr">
                      <a:solidFill>
                        <a:srgbClr val="C00000"/>
                      </a:solidFill>
                      <a:prstDash val="solid"/>
                      <a:round/>
                      <a:headEnd type="none" w="med" len="med"/>
                      <a:tailEnd type="none" w="med" len="med"/>
                    </a:lnR>
                    <a:lnB>
                      <a:noFill/>
                    </a:lnB>
                    <a:solidFill>
                      <a:srgbClr val="C7C4B5"/>
                    </a:solidFill>
                  </a:tcPr>
                </a:tc>
                <a:tc rowSpan="2" hMerge="1">
                  <a:txBody>
                    <a:bodyPr/>
                    <a:lstStyle/>
                    <a:p>
                      <a:endParaRPr lang="en-US"/>
                    </a:p>
                  </a:txBody>
                  <a:tcPr/>
                </a:tc>
                <a:tc gridSpan="2">
                  <a:txBody>
                    <a:bodyPr/>
                    <a:lstStyle/>
                    <a:p>
                      <a:r>
                        <a:rPr lang="el-GR" sz="10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130693">
                <a:tc gridSpan="2" vMerge="1">
                  <a:txBody>
                    <a:bodyPr/>
                    <a:lstStyle/>
                    <a:p>
                      <a:endParaRPr lang="en-US"/>
                    </a:p>
                  </a:txBody>
                  <a:tcPr/>
                </a:tc>
                <a:tc hMerge="1" vMerge="1">
                  <a:txBody>
                    <a:bodyPr/>
                    <a:lstStyle/>
                    <a:p>
                      <a:endParaRPr lang="en-US"/>
                    </a:p>
                  </a:txBody>
                  <a:tcPr/>
                </a:tc>
                <a:tc gridSpan="2">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l-GR" altLang="en-US" sz="1000" dirty="0" smtClean="0">
                          <a:solidFill>
                            <a:schemeClr val="tx1"/>
                          </a:solidFill>
                          <a:latin typeface="+mj-lt"/>
                          <a:ea typeface="MS Gothic" panose="020B0609070205080204" pitchFamily="49" charset="-128"/>
                          <a:cs typeface="Times New Roman" panose="02020603050405020304" pitchFamily="18" charset="0"/>
                        </a:rPr>
                        <a:t>Οι καθαρές ταμειακές εισροές για το έργο αυτό μπορούν να προσδιοριστούν με δύο τρόπους: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altLang="en-US" sz="1000" dirty="0" smtClean="0">
                          <a:solidFill>
                            <a:schemeClr val="tx1"/>
                          </a:solidFill>
                          <a:latin typeface="+mj-lt"/>
                          <a:ea typeface="MS Gothic" panose="020B0609070205080204" pitchFamily="49" charset="-128"/>
                          <a:cs typeface="Times New Roman" panose="02020603050405020304" pitchFamily="18" charset="0"/>
                        </a:rPr>
                        <a:t>(α) Καθαρές ταμειακές εισροές - εισπράξεις και εκταμιεύσεις:</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0">
                <a:tc rowSpan="2">
                  <a:txBody>
                    <a:bodyPr/>
                    <a:lstStyle/>
                    <a:p>
                      <a:r>
                        <a:rPr lang="el-GR" sz="1000" baseline="0" dirty="0" smtClean="0">
                          <a:solidFill>
                            <a:schemeClr val="tx1"/>
                          </a:solidFill>
                        </a:rPr>
                        <a:t>Έσοδα μετρητών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1000" baseline="0" dirty="0" smtClean="0">
                          <a:solidFill>
                            <a:schemeClr val="tx1"/>
                          </a:solidFill>
                        </a:rPr>
                        <a:t>500.000$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1050" dirty="0" smtClean="0"/>
                        <a:t>Έσοδα</a:t>
                      </a:r>
                      <a:r>
                        <a:rPr lang="el-GR" sz="1050" baseline="0" dirty="0" smtClean="0"/>
                        <a:t> (ταμειακές εισροές)</a:t>
                      </a:r>
                      <a:endParaRPr lang="en-US" sz="1050" dirty="0"/>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500.000$</a:t>
                      </a:r>
                    </a:p>
                  </a:txBody>
                  <a:tcPr>
                    <a:solidFill>
                      <a:srgbClr val="C7C4B5"/>
                    </a:solidFill>
                  </a:tcPr>
                </a:tc>
              </a:tr>
              <a:tr h="127000">
                <a:tc vMerge="1">
                  <a:txBody>
                    <a:bodyPr/>
                    <a:lstStyle/>
                    <a:p>
                      <a:endParaRPr lang="en-US"/>
                    </a:p>
                  </a:txBody>
                  <a:tcPr/>
                </a:tc>
                <a:tc vMerge="1">
                  <a:txBody>
                    <a:bodyPr/>
                    <a:lstStyle/>
                    <a:p>
                      <a:endParaRPr lang="en-US"/>
                    </a:p>
                  </a:txBody>
                  <a:tcPr/>
                </a:tc>
                <a:tc rowSpan="3">
                  <a:txBody>
                    <a:bodyPr/>
                    <a:lstStyle/>
                    <a:p>
                      <a:r>
                        <a:rPr lang="el-GR" sz="1050" dirty="0" smtClean="0"/>
                        <a:t>Έξοδα μετρητών (εκροές)</a:t>
                      </a:r>
                      <a:endParaRPr lang="en-US" sz="1050" dirty="0"/>
                    </a:p>
                  </a:txBody>
                  <a:tcPr>
                    <a:lnL w="12700" cap="flat" cmpd="sng" algn="ctr">
                      <a:solidFill>
                        <a:srgbClr val="C00000"/>
                      </a:solidFill>
                      <a:prstDash val="solid"/>
                      <a:round/>
                      <a:headEnd type="none" w="med" len="med"/>
                      <a:tailEnd type="none" w="med" len="med"/>
                    </a:lnL>
                    <a:solidFill>
                      <a:srgbClr val="C7C4B5"/>
                    </a:solidFill>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(300.000)</a:t>
                      </a:r>
                    </a:p>
                  </a:txBody>
                  <a:tcPr>
                    <a:solidFill>
                      <a:srgbClr val="C7C4B5"/>
                    </a:solidFill>
                  </a:tcPr>
                </a:tc>
              </a:tr>
              <a:tr h="149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aseline="0" dirty="0" smtClean="0">
                          <a:solidFill>
                            <a:schemeClr val="tx1"/>
                          </a:solidFill>
                        </a:rPr>
                        <a:t>Έξοδα μετρητών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000" baseline="0" dirty="0" smtClean="0">
                          <a:solidFill>
                            <a:schemeClr val="tx1"/>
                          </a:solidFill>
                        </a:rPr>
                        <a:t>(300.000)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0">
                <a:tc rowSpan="2">
                  <a:txBody>
                    <a:bodyPr/>
                    <a:lstStyle/>
                    <a:p>
                      <a:r>
                        <a:rPr lang="el-GR" sz="1000" baseline="0" dirty="0" smtClean="0">
                          <a:solidFill>
                            <a:schemeClr val="tx1"/>
                          </a:solidFill>
                        </a:rPr>
                        <a:t>Αποσβέσεις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1000" baseline="0" dirty="0" smtClean="0">
                          <a:solidFill>
                            <a:schemeClr val="tx1"/>
                          </a:solidFill>
                        </a:rPr>
                        <a:t>(150.000)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dirty="0"/>
                    </a:p>
                  </a:txBody>
                  <a:tcPr/>
                </a:tc>
              </a:tr>
              <a:tr h="235067">
                <a:tc vMerge="1">
                  <a:txBody>
                    <a:bodyPr/>
                    <a:lstStyle/>
                    <a:p>
                      <a:endParaRPr lang="en-US"/>
                    </a:p>
                  </a:txBody>
                  <a:tcPr/>
                </a:tc>
                <a:tc vMerge="1">
                  <a:txBody>
                    <a:bodyPr/>
                    <a:lstStyle/>
                    <a:p>
                      <a:endParaRPr lang="en-US"/>
                    </a:p>
                  </a:txBody>
                  <a:tcPr/>
                </a:tc>
                <a:tc>
                  <a:txBody>
                    <a:bodyPr/>
                    <a:lstStyle/>
                    <a:p>
                      <a:r>
                        <a:rPr lang="el-GR" sz="1050" baseline="0" dirty="0" smtClean="0">
                          <a:solidFill>
                            <a:schemeClr val="tx1"/>
                          </a:solidFill>
                        </a:rPr>
                        <a:t>Φόροι εισοδήματος (</a:t>
                      </a:r>
                      <a:r>
                        <a:rPr lang="el-GR" sz="1050" dirty="0" smtClean="0"/>
                        <a:t>εκροές</a:t>
                      </a:r>
                      <a:r>
                        <a:rPr lang="el-GR" sz="1050" baseline="0" dirty="0" smtClean="0">
                          <a:solidFill>
                            <a:schemeClr val="tx1"/>
                          </a:solidFill>
                        </a:rPr>
                        <a:t>)</a:t>
                      </a:r>
                      <a:endParaRPr lang="en-US" sz="1050" dirty="0"/>
                    </a:p>
                  </a:txBody>
                  <a:tcPr>
                    <a:lnL w="12700" cap="flat" cmpd="sng" algn="ctr">
                      <a:solidFill>
                        <a:srgbClr val="C00000"/>
                      </a:solidFill>
                      <a:prstDash val="solid"/>
                      <a:round/>
                      <a:headEnd type="none" w="med" len="med"/>
                      <a:tailEnd type="none" w="med" len="med"/>
                    </a:lnL>
                    <a:solidFill>
                      <a:srgbClr val="C7C4B5"/>
                    </a:solidFill>
                  </a:tcPr>
                </a:tc>
                <a:tc>
                  <a:txBody>
                    <a:bodyPr/>
                    <a:lstStyle/>
                    <a:p>
                      <a:r>
                        <a:rPr lang="el-GR" sz="1050" dirty="0" smtClean="0"/>
                        <a:t>(12.500)</a:t>
                      </a:r>
                      <a:endParaRPr lang="en-US" sz="1050" dirty="0"/>
                    </a:p>
                  </a:txBody>
                  <a:tcPr>
                    <a:solidFill>
                      <a:srgbClr val="C7C4B5"/>
                    </a:solidFill>
                  </a:tcPr>
                </a:tc>
              </a:tr>
              <a:tr h="0">
                <a:tc>
                  <a:txBody>
                    <a:bodyPr/>
                    <a:lstStyle/>
                    <a:p>
                      <a:r>
                        <a:rPr lang="el-GR" sz="1000" baseline="0" dirty="0" smtClean="0">
                          <a:solidFill>
                            <a:schemeClr val="tx1"/>
                          </a:solidFill>
                        </a:rPr>
                        <a:t>Λειτουργικά έσοδα προ φόρων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000" baseline="0" dirty="0" smtClean="0">
                          <a:solidFill>
                            <a:schemeClr val="tx1"/>
                          </a:solidFill>
                        </a:rPr>
                        <a:t>50.000$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rowSpan="2">
                  <a:txBody>
                    <a:bodyPr/>
                    <a:lstStyle/>
                    <a:p>
                      <a:r>
                        <a:rPr lang="el-GR" sz="1050" dirty="0" smtClean="0"/>
                        <a:t>Καθαρές ταμειακές εισροές</a:t>
                      </a:r>
                      <a:endParaRPr lang="en-US" sz="1050" dirty="0"/>
                    </a:p>
                  </a:txBody>
                  <a:tcPr>
                    <a:lnL w="12700" cap="flat" cmpd="sng" algn="ctr">
                      <a:solidFill>
                        <a:srgbClr val="C00000"/>
                      </a:solidFill>
                      <a:prstDash val="solid"/>
                      <a:round/>
                      <a:headEnd type="none" w="med" len="med"/>
                      <a:tailEnd type="none" w="med" len="med"/>
                    </a:lnL>
                    <a:solidFill>
                      <a:srgbClr val="C7C4B5"/>
                    </a:solidFill>
                  </a:tcPr>
                </a:tc>
                <a:tc rowSpan="2">
                  <a:txBody>
                    <a:bodyPr/>
                    <a:lstStyle/>
                    <a:p>
                      <a:r>
                        <a:rPr lang="el-GR" sz="1050" dirty="0" smtClean="0"/>
                        <a:t>187.500$</a:t>
                      </a:r>
                      <a:endParaRPr lang="en-US" sz="1050" dirty="0"/>
                    </a:p>
                  </a:txBody>
                  <a:tcPr>
                    <a:solidFill>
                      <a:srgbClr val="C7C4B5"/>
                    </a:solidFill>
                  </a:tcPr>
                </a:tc>
              </a:tr>
              <a:tr h="0">
                <a:tc>
                  <a:txBody>
                    <a:bodyPr/>
                    <a:lstStyle/>
                    <a:p>
                      <a:r>
                        <a:rPr lang="el-GR" sz="1000" baseline="0" dirty="0" smtClean="0">
                          <a:solidFill>
                            <a:schemeClr val="tx1"/>
                          </a:solidFill>
                        </a:rPr>
                        <a:t>Φόροι εισοδήματος 25%</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000" baseline="0" dirty="0" smtClean="0">
                          <a:solidFill>
                            <a:schemeClr val="tx1"/>
                          </a:solidFill>
                        </a:rPr>
                        <a:t>(12.500)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206893">
                <a:tc>
                  <a:txBody>
                    <a:bodyPr/>
                    <a:lstStyle/>
                    <a:p>
                      <a:r>
                        <a:rPr lang="el-GR" sz="1000" baseline="0" dirty="0" smtClean="0">
                          <a:solidFill>
                            <a:schemeClr val="tx1"/>
                          </a:solidFill>
                        </a:rPr>
                        <a:t>Λειτουργικά έσοδα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000" baseline="0" dirty="0" smtClean="0">
                          <a:solidFill>
                            <a:schemeClr val="tx1"/>
                          </a:solidFill>
                        </a:rPr>
                        <a:t>37.500$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dirty="0" smtClean="0">
                          <a:solidFill>
                            <a:schemeClr val="tx1"/>
                          </a:solidFill>
                          <a:latin typeface="Tw Cen MT" panose="020B0602020104020603" pitchFamily="34" charset="0"/>
                        </a:rPr>
                        <a:t>(</a:t>
                      </a:r>
                      <a:r>
                        <a:rPr lang="el-GR" sz="1000" dirty="0" smtClean="0">
                          <a:solidFill>
                            <a:schemeClr val="tx1"/>
                          </a:solidFill>
                          <a:latin typeface="Tw Cen MT" panose="020B0602020104020603" pitchFamily="34" charset="0"/>
                        </a:rPr>
                        <a:t>β) </a:t>
                      </a:r>
                      <a:r>
                        <a:rPr lang="el-GR" sz="1000" dirty="0" smtClean="0"/>
                        <a:t>Καθαρές ταμειακές εισροές</a:t>
                      </a:r>
                      <a:r>
                        <a:rPr lang="el-GR" sz="1000" baseline="0" dirty="0" smtClean="0">
                          <a:solidFill>
                            <a:schemeClr val="tx1"/>
                          </a:solidFill>
                        </a:rPr>
                        <a:t> – διαδικασία προσαρμογής εισοδήματος</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147436">
                <a:tc rowSpan="7" gridSpan="2">
                  <a:txBody>
                    <a:bodyPr/>
                    <a:lstStyle/>
                    <a:p>
                      <a:r>
                        <a:rPr lang="el-GR" sz="1000" baseline="0" dirty="0" smtClean="0">
                          <a:solidFill>
                            <a:schemeClr val="tx1"/>
                          </a:solidFill>
                        </a:rPr>
                        <a:t>1. Προσδιορίστε τις καθαρές ταμειακές εισροές για το έργο αυτό με δύο διαφορετικούς τρόπους. Οι καθαρές ταμειακές ροές είναι οι ίδιες σύμφωνα και με τις δύο μεθόδους;</a:t>
                      </a:r>
                    </a:p>
                    <a:p>
                      <a:r>
                        <a:rPr lang="el-GR" sz="1000" baseline="0" dirty="0" smtClean="0">
                          <a:solidFill>
                            <a:schemeClr val="tx1"/>
                          </a:solidFill>
                        </a:rPr>
                        <a:t>2. Ποιος είναι ο αντίκτυπος των φόρων εισοδήματος στις καθαρές ταμειακές ροές;</a:t>
                      </a:r>
                    </a:p>
                  </a:txBody>
                  <a:tcPr>
                    <a:lnR w="12700" cap="flat" cmpd="sng" algn="ctr">
                      <a:solidFill>
                        <a:srgbClr val="C00000"/>
                      </a:solidFill>
                      <a:prstDash val="solid"/>
                      <a:round/>
                      <a:headEnd type="none" w="med" len="med"/>
                      <a:tailEnd type="none" w="med" len="med"/>
                    </a:lnR>
                    <a:lnT>
                      <a:noFill/>
                    </a:lnT>
                    <a:solidFill>
                      <a:srgbClr val="C7C4B5"/>
                    </a:solidFill>
                  </a:tcPr>
                </a:tc>
                <a:tc rowSpan="7" hMerge="1">
                  <a:txBody>
                    <a:bodyPr/>
                    <a:lstStyle/>
                    <a:p>
                      <a:endParaRPr lang="en-US"/>
                    </a:p>
                  </a:txBody>
                  <a:tcPr/>
                </a:tc>
                <a:tc>
                  <a:txBody>
                    <a:bodyPr/>
                    <a:lstStyle/>
                    <a:p>
                      <a:r>
                        <a:rPr lang="el-GR" sz="1050" dirty="0" smtClean="0"/>
                        <a:t>Έσοδα μετά φόρων</a:t>
                      </a:r>
                      <a:endParaRPr lang="en-US" sz="1050" dirty="0"/>
                    </a:p>
                  </a:txBody>
                  <a:tcPr>
                    <a:lnL w="12700" cap="flat" cmpd="sng" algn="ctr">
                      <a:solidFill>
                        <a:srgbClr val="C00000"/>
                      </a:solidFill>
                      <a:prstDash val="solid"/>
                      <a:round/>
                      <a:headEnd type="none" w="med" len="med"/>
                      <a:tailEnd type="none" w="med" len="med"/>
                    </a:lnL>
                    <a:solidFill>
                      <a:srgbClr val="C7C4B5"/>
                    </a:solidFill>
                  </a:tcPr>
                </a:tc>
                <a:tc>
                  <a:txBody>
                    <a:bodyPr/>
                    <a:lstStyle/>
                    <a:p>
                      <a:r>
                        <a:rPr lang="el-GR" sz="1050" dirty="0" smtClean="0"/>
                        <a:t>37.500$</a:t>
                      </a:r>
                      <a:endParaRPr lang="en-US" sz="1050" dirty="0"/>
                    </a:p>
                  </a:txBody>
                  <a:tcPr>
                    <a:solidFill>
                      <a:srgbClr val="C7C4B5"/>
                    </a:solidFill>
                  </a:tcPr>
                </a:tc>
              </a:tr>
              <a:tr h="187845">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dirty="0" smtClean="0"/>
                        <a:t>Σεν </a:t>
                      </a:r>
                      <a:r>
                        <a:rPr lang="el-GR" sz="1000" baseline="0" dirty="0" smtClean="0"/>
                        <a:t>? μη ταμειακών έξόδων (απόσβεση)</a:t>
                      </a:r>
                      <a:endParaRPr lang="en-US" sz="1000" dirty="0" smtClean="0"/>
                    </a:p>
                  </a:txBody>
                  <a:tcPr>
                    <a:lnL w="12700" cap="flat" cmpd="sng" algn="ctr">
                      <a:solidFill>
                        <a:srgbClr val="C00000"/>
                      </a:solidFill>
                      <a:prstDash val="solid"/>
                      <a:round/>
                      <a:headEnd type="none" w="med" len="med"/>
                      <a:tailEnd type="none" w="med" len="med"/>
                    </a:lnL>
                    <a:solidFill>
                      <a:srgbClr val="C7C4B5"/>
                    </a:solidFill>
                  </a:tcPr>
                </a:tc>
                <a:tc>
                  <a:txBody>
                    <a:bodyPr/>
                    <a:lstStyle/>
                    <a:p>
                      <a:r>
                        <a:rPr lang="el-GR" sz="1050" dirty="0" smtClean="0"/>
                        <a:t>150.000</a:t>
                      </a:r>
                      <a:endParaRPr lang="en-US" sz="1050" dirty="0"/>
                    </a:p>
                  </a:txBody>
                  <a:tcPr>
                    <a:solidFill>
                      <a:srgbClr val="C7C4B5"/>
                    </a:solidFill>
                  </a:tcPr>
                </a:tc>
              </a:tr>
              <a:tr h="147436">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dirty="0" smtClean="0"/>
                        <a:t>Μείον μη ταμειακά έσοδα</a:t>
                      </a:r>
                      <a:endParaRPr lang="en-US" sz="1000" dirty="0" smtClean="0"/>
                    </a:p>
                  </a:txBody>
                  <a:tcPr>
                    <a:lnL w="12700" cap="flat" cmpd="sng" algn="ctr">
                      <a:solidFill>
                        <a:srgbClr val="C00000"/>
                      </a:solidFill>
                      <a:prstDash val="solid"/>
                      <a:round/>
                      <a:headEnd type="none" w="med" len="med"/>
                      <a:tailEnd type="none" w="med" len="med"/>
                    </a:lnL>
                    <a:solidFill>
                      <a:srgbClr val="C7C4B5"/>
                    </a:solidFill>
                  </a:tcPr>
                </a:tc>
                <a:tc>
                  <a:txBody>
                    <a:bodyPr/>
                    <a:lstStyle/>
                    <a:p>
                      <a:r>
                        <a:rPr lang="el-GR" sz="1050" dirty="0" smtClean="0"/>
                        <a:t>-</a:t>
                      </a:r>
                      <a:endParaRPr lang="en-US" sz="1050" dirty="0"/>
                    </a:p>
                  </a:txBody>
                  <a:tcPr>
                    <a:solidFill>
                      <a:srgbClr val="C7C4B5"/>
                    </a:solidFill>
                  </a:tcPr>
                </a:tc>
              </a:tr>
              <a:tr h="147436">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dirty="0" smtClean="0"/>
                        <a:t>Καθαρές ταμειακές εισροές</a:t>
                      </a:r>
                      <a:r>
                        <a:rPr lang="el-GR" sz="1000" baseline="0" dirty="0" smtClean="0">
                          <a:solidFill>
                            <a:schemeClr val="tx1"/>
                          </a:solidFill>
                        </a:rPr>
                        <a:t> </a:t>
                      </a:r>
                      <a:endParaRPr lang="en-US" sz="1000" dirty="0" smtClean="0"/>
                    </a:p>
                  </a:txBody>
                  <a:tcPr>
                    <a:lnL w="12700" cap="flat" cmpd="sng" algn="ctr">
                      <a:solidFill>
                        <a:srgbClr val="C00000"/>
                      </a:solidFill>
                      <a:prstDash val="solid"/>
                      <a:round/>
                      <a:headEnd type="none" w="med" len="med"/>
                      <a:tailEnd type="none" w="med" len="med"/>
                    </a:lnL>
                    <a:solidFill>
                      <a:srgbClr val="C7C4B5"/>
                    </a:solidFill>
                  </a:tcPr>
                </a:tc>
                <a:tc>
                  <a:txBody>
                    <a:bodyPr/>
                    <a:lstStyle/>
                    <a:p>
                      <a:r>
                        <a:rPr lang="el-GR" sz="1050" dirty="0" smtClean="0"/>
                        <a:t>187.500$</a:t>
                      </a:r>
                      <a:endParaRPr lang="en-US" sz="1050" dirty="0"/>
                    </a:p>
                  </a:txBody>
                  <a:tcPr>
                    <a:solidFill>
                      <a:srgbClr val="C7C4B5"/>
                    </a:solidFill>
                  </a:tcPr>
                </a:tc>
              </a:tr>
              <a:tr h="125922">
                <a:tc gridSpan="2" vMerge="1">
                  <a:txBody>
                    <a:bodyPr/>
                    <a:lstStyle/>
                    <a:p>
                      <a:endParaRPr lang="en-US"/>
                    </a:p>
                  </a:txBody>
                  <a:tcPr/>
                </a:tc>
                <a:tc hMerge="1"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dirty="0" smtClean="0">
                          <a:solidFill>
                            <a:schemeClr val="tx1"/>
                          </a:solidFill>
                          <a:latin typeface="Tw Cen MT" panose="020B0602020104020603" pitchFamily="34" charset="0"/>
                        </a:rPr>
                        <a:t>και στους δύο υπολογισμούς, οι καθαρές ταμειακές εισροές είναι 187.500$.</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0">
                <a:tc gridSpan="2" vMerge="1">
                  <a:txBody>
                    <a:bodyPr/>
                    <a:lstStyle/>
                    <a:p>
                      <a:endParaRPr lang="en-US"/>
                    </a:p>
                  </a:txBody>
                  <a:tcPr/>
                </a:tc>
                <a:tc hMerge="1"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dirty="0" smtClean="0">
                          <a:solidFill>
                            <a:schemeClr val="tx1"/>
                          </a:solidFill>
                          <a:latin typeface="Tw Cen MT" panose="020B0602020104020603" pitchFamily="34" charset="0"/>
                        </a:rPr>
                        <a:t>2. Η συνολική</a:t>
                      </a:r>
                      <a:r>
                        <a:rPr lang="el-GR" sz="1000" baseline="0" dirty="0" smtClean="0">
                          <a:solidFill>
                            <a:schemeClr val="tx1"/>
                          </a:solidFill>
                          <a:latin typeface="Tw Cen MT" panose="020B0602020104020603" pitchFamily="34" charset="0"/>
                        </a:rPr>
                        <a:t> επίδραση</a:t>
                      </a:r>
                      <a:r>
                        <a:rPr lang="el-GR" sz="1000" dirty="0" smtClean="0">
                          <a:solidFill>
                            <a:schemeClr val="tx1"/>
                          </a:solidFill>
                          <a:latin typeface="Tw Cen MT" panose="020B0602020104020603" pitchFamily="34" charset="0"/>
                        </a:rPr>
                        <a:t> των φόρων εισοδήματος είναι να μειωθούν οι καθαρές ταμειακές εισροές κατά 12.500$.</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141930">
                <a:tc gridSpan="2" vMerge="1">
                  <a:txBody>
                    <a:bodyPr/>
                    <a:lstStyle/>
                    <a:p>
                      <a:endParaRPr lang="en-US"/>
                    </a:p>
                  </a:txBody>
                  <a:tcPr/>
                </a:tc>
                <a:tc hMerge="1"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b="1" baseline="0" dirty="0" smtClean="0">
                          <a:solidFill>
                            <a:srgbClr val="C00000"/>
                          </a:solidFill>
                        </a:rPr>
                        <a:t>ΔΟΚΙΜΑΣΤΕ ΤΟ! ΣΑ3, Α2Α, Α2Β</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74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l-GR" altLang="en-US" dirty="0" smtClean="0"/>
              <a:t>Η </a:t>
            </a:r>
            <a:r>
              <a:rPr lang="el-GR" dirty="0"/>
              <a:t>Μέθοδος Καθαρής Παρούσας Αξίας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itchFamily="2" charset="2"/>
              <a:buChar char="§"/>
              <a:defRPr/>
            </a:pPr>
            <a:r>
              <a:rPr lang="el-GR" sz="2000" dirty="0" smtClean="0">
                <a:latin typeface="Tw Cen MT" pitchFamily="34" charset="0"/>
                <a:cs typeface="Times New Roman" pitchFamily="18" charset="0"/>
              </a:rPr>
              <a:t>Η </a:t>
            </a:r>
            <a:r>
              <a:rPr lang="el-GR" sz="2000" b="1" dirty="0" smtClean="0">
                <a:solidFill>
                  <a:srgbClr val="275CAE"/>
                </a:solidFill>
                <a:latin typeface="Tw Cen MT" pitchFamily="34" charset="0"/>
                <a:cs typeface="Times New Roman" pitchFamily="18" charset="0"/>
              </a:rPr>
              <a:t>μέθοδος καθαρής παρούσας αξίας</a:t>
            </a:r>
            <a:r>
              <a:rPr lang="en-US" sz="2000" b="1" dirty="0" smtClean="0">
                <a:solidFill>
                  <a:srgbClr val="275CAE"/>
                </a:solidFill>
                <a:latin typeface="Tw Cen MT" pitchFamily="34" charset="0"/>
                <a:cs typeface="Times New Roman" pitchFamily="18" charset="0"/>
              </a:rPr>
              <a:t> </a:t>
            </a:r>
            <a:r>
              <a:rPr lang="el-GR" sz="2000" dirty="0"/>
              <a:t>αξιολογεί μια επένδυση κεφαλαίων μέσω της προεξόφληση</a:t>
            </a:r>
            <a:r>
              <a:rPr lang="en-US" sz="2000" dirty="0"/>
              <a:t>w</a:t>
            </a:r>
            <a:r>
              <a:rPr lang="el-GR" sz="2000" dirty="0"/>
              <a:t> των μελλοντικών ταμειακών ροών της για την παρούσα αξία τους και αφαιρώντας το ποσό της αρχικής επένδυσης από το άθροισμά τους</a:t>
            </a:r>
            <a:r>
              <a:rPr lang="en-US" sz="2000" dirty="0" smtClean="0">
                <a:latin typeface="Tw Cen MT" pitchFamily="34" charset="0"/>
                <a:cs typeface="Times New Roman" pitchFamily="18" charset="0"/>
              </a:rPr>
              <a:t>.</a:t>
            </a:r>
            <a:endParaRPr lang="el-GR" sz="2000" dirty="0" smtClean="0">
              <a:latin typeface="Tw Cen MT" pitchFamily="34" charset="0"/>
              <a:cs typeface="Times New Roman" pitchFamily="18" charset="0"/>
            </a:endParaRPr>
          </a:p>
          <a:p>
            <a:pPr marL="0" indent="0">
              <a:buNone/>
              <a:defRPr/>
            </a:pPr>
            <a:endParaRPr lang="en-US" sz="2000" dirty="0" smtClean="0">
              <a:latin typeface="Tw Cen MT" pitchFamily="34" charset="0"/>
              <a:cs typeface="Times New Roman" pitchFamily="18" charset="0"/>
            </a:endParaRPr>
          </a:p>
          <a:p>
            <a:pPr marL="457200" lvl="1" indent="0">
              <a:buFontTx/>
              <a:buNone/>
              <a:defRPr/>
            </a:pPr>
            <a:endParaRPr lang="en-US" sz="1800" dirty="0" smtClean="0">
              <a:latin typeface="Tw Cen MT" pitchFamily="34" charset="0"/>
              <a:ea typeface="Times New Roman" pitchFamily="18" charset="0"/>
              <a:cs typeface="Times New Roman" pitchFamily="18" charset="0"/>
            </a:endParaRPr>
          </a:p>
          <a:p>
            <a:pPr lvl="1">
              <a:defRPr/>
            </a:pPr>
            <a:r>
              <a:rPr lang="el-GR" sz="1800" dirty="0"/>
              <a:t>Τ</a:t>
            </a:r>
            <a:r>
              <a:rPr lang="el-GR" sz="1800" dirty="0" smtClean="0"/>
              <a:t>α </a:t>
            </a:r>
            <a:r>
              <a:rPr lang="el-GR" sz="1800" dirty="0"/>
              <a:t>σχέδια με την υψηλότερη καθαρή παρούσα αξία - το ποσό που υπερβαίνει την αρχική επένδυση - επιλέγονται για να υλοποιηθούν</a:t>
            </a:r>
            <a:r>
              <a:rPr lang="en-US" sz="1800" dirty="0" smtClean="0">
                <a:latin typeface="Tw Cen MT" pitchFamily="34" charset="0"/>
                <a:ea typeface="Times New Roman" pitchFamily="18" charset="0"/>
                <a:cs typeface="Times New Roman" pitchFamily="18" charset="0"/>
              </a:rPr>
              <a:t>.</a:t>
            </a:r>
            <a:endParaRPr lang="en-US" sz="2000" dirty="0" smtClean="0">
              <a:latin typeface="Tw Cen MT" pitchFamily="34" charset="0"/>
              <a:ea typeface="ＭＳ Ｐゴシック" pitchFamily="34" charset="-128"/>
              <a:cs typeface="Times New Roman" pitchFamily="18" charset="0"/>
            </a:endParaRPr>
          </a:p>
          <a:p>
            <a:pPr lvl="1">
              <a:defRPr/>
            </a:pPr>
            <a:r>
              <a:rPr lang="el-GR" sz="1800" dirty="0"/>
              <a:t>Ένα σημαντικό πλεονέκτημα της </a:t>
            </a:r>
            <a:r>
              <a:rPr lang="el-GR" sz="1800" dirty="0" smtClean="0"/>
              <a:t>μεθόδου είναι ότι </a:t>
            </a:r>
            <a:r>
              <a:rPr lang="el-GR" sz="1800" dirty="0"/>
              <a:t>ενσωματώνει την διαχρονική αξία του χρήματος στην ανάλυση </a:t>
            </a:r>
            <a:r>
              <a:rPr lang="en-US" sz="1800" dirty="0" smtClean="0">
                <a:latin typeface="Tw Cen MT" pitchFamily="34" charset="0"/>
                <a:ea typeface="Times New Roman" pitchFamily="18" charset="0"/>
                <a:cs typeface="Times New Roman" pitchFamily="18" charset="0"/>
              </a:rPr>
              <a:t>.</a:t>
            </a:r>
          </a:p>
          <a:p>
            <a:pPr lvl="2">
              <a:buFont typeface="Wingdings" pitchFamily="2" charset="2"/>
              <a:buChar char="§"/>
              <a:defRPr/>
            </a:pPr>
            <a:r>
              <a:rPr lang="el-GR" sz="1600" dirty="0"/>
              <a:t>Οι μελλοντικές ταμειακές εισροές και εκροές προεξοφλούνται με την ελάχιστη επί τοις εκατό απόδοση της εταιρείας για τον προσδιορισμό της παρούσας αξίες τους</a:t>
            </a:r>
            <a:r>
              <a:rPr lang="en-US" sz="1600" dirty="0" smtClean="0">
                <a:latin typeface="Tw Cen MT" pitchFamily="34" charset="0"/>
                <a:ea typeface="Times New Roman" pitchFamily="18" charset="0"/>
                <a:cs typeface="Times New Roman" pitchFamily="18" charset="0"/>
              </a:rPr>
              <a:t>.</a:t>
            </a:r>
          </a:p>
          <a:p>
            <a:pPr lvl="2">
              <a:buFont typeface="Wingdings" pitchFamily="2" charset="2"/>
              <a:buChar char="§"/>
              <a:defRPr/>
            </a:pPr>
            <a:r>
              <a:rPr lang="el-GR" sz="1600" dirty="0"/>
              <a:t>Η ελάχιστη επί τοις εκατό απόδοση θα πρέπει τουλάχιστον να είναι ίση με το μέσο κόστος του κεφαλαίου της επιχείρησης</a:t>
            </a:r>
            <a:r>
              <a:rPr lang="en-US" sz="1600" dirty="0" smtClean="0">
                <a:latin typeface="Tw Cen MT" pitchFamily="34" charset="0"/>
                <a:ea typeface="Times New Roman" pitchFamily="18" charset="0"/>
                <a:cs typeface="Times New Roman" pitchFamily="18" charset="0"/>
              </a:rPr>
              <a:t>.</a:t>
            </a:r>
          </a:p>
          <a:p>
            <a:pPr marL="457200" lvl="1" indent="0">
              <a:defRPr/>
            </a:pPr>
            <a:endParaRPr lang="en-US" sz="1800" dirty="0" smtClean="0">
              <a:latin typeface="Tw Cen MT" pitchFamily="34" charset="0"/>
              <a:ea typeface="Times New Roman" pitchFamily="18" charset="0"/>
              <a:cs typeface="Times New Roman" pitchFamily="18" charset="0"/>
            </a:endParaRPr>
          </a:p>
        </p:txBody>
      </p:sp>
      <p:sp>
        <p:nvSpPr>
          <p:cNvPr id="7066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68812964"/>
              </p:ext>
            </p:extLst>
          </p:nvPr>
        </p:nvGraphicFramePr>
        <p:xfrm>
          <a:off x="533400" y="2743200"/>
          <a:ext cx="8229600" cy="640080"/>
        </p:xfrm>
        <a:graphic>
          <a:graphicData uri="http://schemas.openxmlformats.org/drawingml/2006/table">
            <a:tbl>
              <a:tblPr firstRow="1" bandRow="1">
                <a:tableStyleId>{5C22544A-7EE6-4342-B048-85BDC9FD1C3A}</a:tableStyleId>
              </a:tblPr>
              <a:tblGrid>
                <a:gridCol w="8229600"/>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tx2"/>
                          </a:solidFill>
                          <a:effectLst/>
                          <a:latin typeface="+mn-lt"/>
                          <a:ea typeface="+mn-ea"/>
                          <a:cs typeface="+mn-cs"/>
                        </a:rPr>
                        <a:t>Καθαρή Παρούσα Αξία = Παρούσα Αξία των Μελλοντικών Καθαρών Ταμειακών Εισροών - Κόστος Επένδυσης</a:t>
                      </a:r>
                      <a:endParaRPr lang="en-US" sz="1800" b="0" kern="1200" dirty="0" smtClean="0">
                        <a:solidFill>
                          <a:schemeClr val="tx2"/>
                        </a:solidFill>
                        <a:effectLst/>
                        <a:latin typeface="+mn-lt"/>
                        <a:ea typeface="+mn-ea"/>
                        <a:cs typeface="+mn-cs"/>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l-GR" altLang="en-US" dirty="0"/>
              <a:t>Η </a:t>
            </a:r>
            <a:r>
              <a:rPr lang="el-GR" dirty="0"/>
              <a:t>Μέθοδος Καθαρής Παρούσας </a:t>
            </a:r>
            <a:r>
              <a:rPr lang="el-GR" dirty="0" smtClean="0"/>
              <a:t>Αξίας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του</a:t>
            </a:r>
            <a:r>
              <a:rPr lang="en-US" altLang="en-US" sz="1800" dirty="0" smtClean="0"/>
              <a:t> 2)</a:t>
            </a:r>
          </a:p>
        </p:txBody>
      </p:sp>
      <p:sp>
        <p:nvSpPr>
          <p:cNvPr id="3" name="Content Placeholder 2"/>
          <p:cNvSpPr>
            <a:spLocks noGrp="1"/>
          </p:cNvSpPr>
          <p:nvPr>
            <p:ph idx="1"/>
          </p:nvPr>
        </p:nvSpPr>
        <p:spPr/>
        <p:txBody>
          <a:bodyPr/>
          <a:lstStyle/>
          <a:p>
            <a:pPr lvl="2">
              <a:spcBef>
                <a:spcPts val="1200"/>
              </a:spcBef>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If the net present value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positive (the total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the discounted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καθαρές ταμειακές εισροές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exceed the cash investment at the beginning), the rate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return on the investment will exceed the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εταιρείας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επί τοις εκατό απόδοση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the project can be accepted.</a:t>
            </a:r>
          </a:p>
          <a:p>
            <a:pPr lvl="2">
              <a:spcBef>
                <a:spcPts val="1200"/>
              </a:spcBef>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If the net present value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negative (the cash investment at the beginning exceeds the discounted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καθαρές ταμειακές εισροές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the return on the investment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less than the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επί τοις εκατό απόδοση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the project should be rejected.</a:t>
            </a:r>
          </a:p>
          <a:p>
            <a:pPr lvl="2">
              <a:spcBef>
                <a:spcPts val="1200"/>
              </a:spcBef>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If the net present value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zero (if discounted cash inflows equal discounted cash outflows), the project meets the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επί τοις εκατό απόδοση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can be accepted.</a:t>
            </a:r>
          </a:p>
        </p:txBody>
      </p:sp>
      <p:sp>
        <p:nvSpPr>
          <p:cNvPr id="7168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l-GR" dirty="0" smtClean="0"/>
              <a:t>Απεικονίζοντας </a:t>
            </a:r>
            <a:r>
              <a:rPr lang="el-GR" dirty="0"/>
              <a:t>τη Μέθοδο Καθαρής Παρούσας </a:t>
            </a:r>
            <a:r>
              <a:rPr lang="el-GR" dirty="0" smtClean="0"/>
              <a:t>Αξίας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000" dirty="0"/>
              <a:t>Ας υποθέσουμε ότι η Air Products and Chemicals, Inc., εξετάζει την αγορά μιας νέας μονάδας «Lights Out». Η ελάχιστη επί τοις εκατό απόδοση της εταιρείας είναι </a:t>
            </a:r>
            <a:r>
              <a:rPr lang="el-GR" sz="2000" dirty="0" smtClean="0"/>
              <a:t>16</a:t>
            </a:r>
            <a:r>
              <a:rPr lang="en-US" altLang="en-US" sz="2000" dirty="0" smtClean="0">
                <a:latin typeface="Tw Cen MT" panose="020B0602020104020603" pitchFamily="34" charset="0"/>
                <a:cs typeface="Times New Roman" panose="02020603050405020304" pitchFamily="18" charset="0"/>
              </a:rPr>
              <a:t>%.</a:t>
            </a:r>
          </a:p>
          <a:p>
            <a:pPr lvl="1"/>
            <a:r>
              <a:rPr lang="el-GR" sz="2000" dirty="0"/>
              <a:t>Το Μοντέλο </a:t>
            </a:r>
            <a:r>
              <a:rPr lang="en-US" sz="2000" dirty="0"/>
              <a:t>M</a:t>
            </a:r>
            <a:r>
              <a:rPr lang="el-GR" sz="2000" dirty="0"/>
              <a:t> κοστίζει 17.500$ και θα έχει προσδοκώμενη υπολειμματική αξία 2.000$ μετά από πέντε χρόνια. Αυτό αναμένεται να παράγει ταμειακές ροές των 6.000$, 5.500$, 5.000$, 4.500$ και 4.000$ κατά τη διάρκεια των πέντε ετών ζωής του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Το Μοντέλο Ν κοστίζει 21.000$ και θα έχει προσδοκώμενη υπολειμματική αξία των 2.000$. Αυτό αναμένεται να παράγει ταμειακές ροές των 6.000 ανά έτος για πέντε χρόνι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270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7391400" cy="914400"/>
          </a:xfrm>
        </p:spPr>
        <p:txBody>
          <a:bodyPr/>
          <a:lstStyle/>
          <a:p>
            <a:r>
              <a:rPr lang="el-GR" altLang="en-US" dirty="0" smtClean="0"/>
              <a:t>ΕΝΟΤΗΤΑ 1: ΕΝΝΟΙΕΣ</a:t>
            </a:r>
            <a:endParaRPr lang="en-US" altLang="en-US" sz="1800" dirty="0" smtClean="0"/>
          </a:p>
        </p:txBody>
      </p:sp>
      <p:sp>
        <p:nvSpPr>
          <p:cNvPr id="46083"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
        <p:nvSpPr>
          <p:cNvPr id="46084" name="Content Placeholder 3"/>
          <p:cNvSpPr>
            <a:spLocks noGrp="1"/>
          </p:cNvSpPr>
          <p:nvPr>
            <p:ph idx="1"/>
          </p:nvPr>
        </p:nvSpPr>
        <p:spPr/>
        <p:txBody>
          <a:bodyPr/>
          <a:lstStyle/>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Κόστους-οφέλους</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η έννοια </a:t>
            </a:r>
            <a:r>
              <a:rPr lang="el-GR" altLang="en-US" dirty="0" smtClean="0">
                <a:latin typeface="Tw Cen MT" panose="020B0602020104020603" pitchFamily="34" charset="0"/>
                <a:cs typeface="Times New Roman" panose="02020603050405020304" pitchFamily="18" charset="0"/>
              </a:rPr>
              <a:t>που υποδηλώνει ότι </a:t>
            </a:r>
            <a:r>
              <a:rPr lang="el-GR" altLang="en-US" dirty="0">
                <a:latin typeface="Tw Cen MT" panose="020B0602020104020603" pitchFamily="34" charset="0"/>
                <a:cs typeface="Times New Roman" panose="02020603050405020304" pitchFamily="18" charset="0"/>
              </a:rPr>
              <a:t>τα οφέλη που θα επωφεληθούν από μια πορεία δράσης ή </a:t>
            </a:r>
            <a:r>
              <a:rPr lang="el-GR" altLang="en-US" dirty="0" smtClean="0">
                <a:latin typeface="Tw Cen MT" panose="020B0602020104020603" pitchFamily="34" charset="0"/>
                <a:cs typeface="Times New Roman" panose="02020603050405020304" pitchFamily="18" charset="0"/>
              </a:rPr>
              <a:t>μια εναλλακτική λύση θα </a:t>
            </a:r>
            <a:r>
              <a:rPr lang="el-GR" altLang="en-US" dirty="0">
                <a:latin typeface="Tw Cen MT" panose="020B0602020104020603" pitchFamily="34" charset="0"/>
                <a:cs typeface="Times New Roman" panose="02020603050405020304" pitchFamily="18" charset="0"/>
              </a:rPr>
              <a:t>πρέπει να υπερβαίνουν τα </a:t>
            </a:r>
            <a:r>
              <a:rPr lang="el-GR" altLang="en-US" dirty="0" smtClean="0">
                <a:latin typeface="Tw Cen MT" panose="020B0602020104020603" pitchFamily="34" charset="0"/>
                <a:cs typeface="Times New Roman" panose="02020603050405020304" pitchFamily="18" charset="0"/>
              </a:rPr>
              <a:t>κόστη εφαρμογής </a:t>
            </a:r>
            <a:r>
              <a:rPr lang="el-GR" altLang="en-US" dirty="0">
                <a:latin typeface="Tw Cen MT" panose="020B0602020104020603" pitchFamily="34" charset="0"/>
                <a:cs typeface="Times New Roman" panose="02020603050405020304" pitchFamily="18" charset="0"/>
              </a:rPr>
              <a:t>της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l-GR" dirty="0"/>
              <a:t>Ανάλυση του Μοντέλου Μ </a:t>
            </a:r>
            <a:endParaRPr lang="en-US" altLang="en-US" dirty="0" smtClean="0"/>
          </a:p>
        </p:txBody>
      </p:sp>
      <p:sp>
        <p:nvSpPr>
          <p:cNvPr id="73731" name="Content Placeholder 2"/>
          <p:cNvSpPr>
            <a:spLocks noGrp="1"/>
          </p:cNvSpPr>
          <p:nvPr>
            <p:ph idx="1"/>
          </p:nvPr>
        </p:nvSpPr>
        <p:spPr/>
        <p:txBody>
          <a:bodyPr/>
          <a:lstStyle/>
          <a:p>
            <a:pPr lvl="1"/>
            <a:r>
              <a:rPr lang="el-GR" dirty="0"/>
              <a:t>Η καθαρή παρούσα αξία του Μοντέλου</a:t>
            </a:r>
            <a:r>
              <a:rPr lang="el-GR" b="1" dirty="0"/>
              <a:t> </a:t>
            </a:r>
            <a:r>
              <a:rPr lang="el-GR" dirty="0"/>
              <a:t>Μ προσδιορίζεται </a:t>
            </a:r>
            <a:r>
              <a:rPr lang="el-GR" dirty="0" smtClean="0"/>
              <a:t>ως</a:t>
            </a:r>
            <a:r>
              <a:rPr lang="en-US" dirty="0" smtClean="0"/>
              <a:t> </a:t>
            </a:r>
            <a:r>
              <a:rPr lang="el-GR" dirty="0" smtClean="0"/>
              <a:t>εξής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373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33374873"/>
              </p:ext>
            </p:extLst>
          </p:nvPr>
        </p:nvGraphicFramePr>
        <p:xfrm>
          <a:off x="533400" y="2362195"/>
          <a:ext cx="7924799" cy="3511107"/>
        </p:xfrm>
        <a:graphic>
          <a:graphicData uri="http://schemas.openxmlformats.org/drawingml/2006/table">
            <a:tbl>
              <a:tblPr firstRow="1" firstCol="1" bandRow="1">
                <a:tableStyleId>{5C22544A-7EE6-4342-B048-85BDC9FD1C3A}</a:tableStyleId>
              </a:tblPr>
              <a:tblGrid>
                <a:gridCol w="2971800"/>
                <a:gridCol w="1950051"/>
                <a:gridCol w="1562075"/>
                <a:gridCol w="1440873"/>
              </a:tblGrid>
              <a:tr h="242243">
                <a:tc gridSpan="4">
                  <a:txBody>
                    <a:bodyPr/>
                    <a:lstStyle/>
                    <a:p>
                      <a:pPr algn="ctr">
                        <a:lnSpc>
                          <a:spcPct val="107000"/>
                        </a:lnSpc>
                        <a:spcAft>
                          <a:spcPts val="0"/>
                        </a:spcAft>
                      </a:pPr>
                      <a:r>
                        <a:rPr lang="el-GR" sz="1600" b="1" dirty="0">
                          <a:solidFill>
                            <a:schemeClr val="tx2"/>
                          </a:solidFill>
                          <a:effectLst/>
                        </a:rPr>
                        <a:t>Μοντέλο Μ</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7020">
                <a:tc>
                  <a:txBody>
                    <a:bodyPr/>
                    <a:lstStyle/>
                    <a:p>
                      <a:pPr>
                        <a:lnSpc>
                          <a:spcPct val="107000"/>
                        </a:lnSpc>
                        <a:spcAft>
                          <a:spcPts val="0"/>
                        </a:spcAft>
                      </a:pPr>
                      <a:r>
                        <a:rPr lang="el-GR" sz="1600" b="0">
                          <a:solidFill>
                            <a:schemeClr val="tx2"/>
                          </a:solidFill>
                          <a:effectLst/>
                        </a:rPr>
                        <a:t>Έτος</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l-GR" sz="1600" b="1" dirty="0">
                          <a:solidFill>
                            <a:schemeClr val="tx2"/>
                          </a:solidFill>
                          <a:effectLst/>
                        </a:rPr>
                        <a:t>Καθαρές Ταμειακές Εισροές</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l-GR" sz="1600" b="1" dirty="0">
                          <a:solidFill>
                            <a:schemeClr val="tx2"/>
                          </a:solidFill>
                          <a:effectLst/>
                        </a:rPr>
                        <a:t>Συντελεστής 16%</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l-GR" sz="1600" b="1" dirty="0">
                          <a:solidFill>
                            <a:schemeClr val="tx2"/>
                          </a:solidFill>
                          <a:effectLst/>
                        </a:rPr>
                        <a:t>Παρούσα Αξία</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2243">
                <a:tc>
                  <a:txBody>
                    <a:bodyPr/>
                    <a:lstStyle/>
                    <a:p>
                      <a:pPr>
                        <a:lnSpc>
                          <a:spcPct val="107000"/>
                        </a:lnSpc>
                        <a:spcAft>
                          <a:spcPts val="0"/>
                        </a:spcAft>
                      </a:pPr>
                      <a:r>
                        <a:rPr lang="el-GR" sz="1600" b="0">
                          <a:solidFill>
                            <a:schemeClr val="tx2"/>
                          </a:solidFill>
                          <a:effectLst/>
                        </a:rPr>
                        <a:t>1</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6.000$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0.862</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5.172.00$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2243">
                <a:tc>
                  <a:txBody>
                    <a:bodyPr/>
                    <a:lstStyle/>
                    <a:p>
                      <a:pPr>
                        <a:lnSpc>
                          <a:spcPct val="107000"/>
                        </a:lnSpc>
                        <a:spcAft>
                          <a:spcPts val="0"/>
                        </a:spcAft>
                      </a:pPr>
                      <a:r>
                        <a:rPr lang="el-GR" sz="1600" b="0">
                          <a:solidFill>
                            <a:schemeClr val="tx2"/>
                          </a:solidFill>
                          <a:effectLst/>
                        </a:rPr>
                        <a:t>2</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5.500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0.743</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4.086.50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2243">
                <a:tc>
                  <a:txBody>
                    <a:bodyPr/>
                    <a:lstStyle/>
                    <a:p>
                      <a:pPr>
                        <a:lnSpc>
                          <a:spcPct val="107000"/>
                        </a:lnSpc>
                        <a:spcAft>
                          <a:spcPts val="0"/>
                        </a:spcAft>
                      </a:pPr>
                      <a:r>
                        <a:rPr lang="el-GR" sz="1600" b="0">
                          <a:solidFill>
                            <a:schemeClr val="tx2"/>
                          </a:solidFill>
                          <a:effectLst/>
                        </a:rPr>
                        <a:t>3</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5.000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0.641</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3.205.00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2243">
                <a:tc>
                  <a:txBody>
                    <a:bodyPr/>
                    <a:lstStyle/>
                    <a:p>
                      <a:pPr>
                        <a:lnSpc>
                          <a:spcPct val="107000"/>
                        </a:lnSpc>
                        <a:spcAft>
                          <a:spcPts val="0"/>
                        </a:spcAft>
                      </a:pPr>
                      <a:r>
                        <a:rPr lang="el-GR" sz="1600" b="0">
                          <a:solidFill>
                            <a:schemeClr val="tx2"/>
                          </a:solidFill>
                          <a:effectLst/>
                        </a:rPr>
                        <a:t>4</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4.500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0.552</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2.484.00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2243">
                <a:tc>
                  <a:txBody>
                    <a:bodyPr/>
                    <a:lstStyle/>
                    <a:p>
                      <a:pPr>
                        <a:lnSpc>
                          <a:spcPct val="107000"/>
                        </a:lnSpc>
                        <a:spcAft>
                          <a:spcPts val="0"/>
                        </a:spcAft>
                      </a:pPr>
                      <a:r>
                        <a:rPr lang="el-GR" sz="1600" b="0">
                          <a:solidFill>
                            <a:schemeClr val="tx2"/>
                          </a:solidFill>
                          <a:effectLst/>
                        </a:rPr>
                        <a:t>5</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4.000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0.476</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1.904.00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2243">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a:solidFill>
                            <a:schemeClr val="tx2"/>
                          </a:solidFill>
                          <a:effectLst/>
                        </a:rPr>
                        <a:t>Υπολειμματική αξία</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2.000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0.476</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952.00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9702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Σύνολο παρούσας αξίας ταμειακών εισροών</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17.803.50$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97020">
                <a:tc>
                  <a:txBody>
                    <a:bodyPr/>
                    <a:lstStyle/>
                    <a:p>
                      <a:pPr>
                        <a:lnSpc>
                          <a:spcPct val="107000"/>
                        </a:lnSpc>
                        <a:spcAft>
                          <a:spcPts val="0"/>
                        </a:spcAft>
                      </a:pPr>
                      <a:r>
                        <a:rPr lang="el-GR" sz="1600" b="0">
                          <a:solidFill>
                            <a:schemeClr val="tx2"/>
                          </a:solidFill>
                          <a:effectLst/>
                        </a:rPr>
                        <a:t>Μείον την τιμή αγοράς του Μοντέλου Μ</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17.500.00</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2243">
                <a:tc>
                  <a:txBody>
                    <a:bodyPr/>
                    <a:lstStyle/>
                    <a:p>
                      <a:pPr>
                        <a:lnSpc>
                          <a:spcPct val="107000"/>
                        </a:lnSpc>
                        <a:spcAft>
                          <a:spcPts val="0"/>
                        </a:spcAft>
                      </a:pPr>
                      <a:r>
                        <a:rPr lang="el-GR" sz="1600" b="0">
                          <a:solidFill>
                            <a:schemeClr val="tx2"/>
                          </a:solidFill>
                          <a:effectLst/>
                        </a:rPr>
                        <a:t>Καθαρή παρούσα αξία</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600" b="0" dirty="0">
                          <a:solidFill>
                            <a:schemeClr val="tx2"/>
                          </a:solidFill>
                          <a:effectLst/>
                        </a:rPr>
                        <a:t>303.50$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l-GR" dirty="0"/>
              <a:t>Ανάλυση του Μοντέλου Μ </a:t>
            </a:r>
            <a:endParaRPr lang="en-US" altLang="en-US" dirty="0" smtClean="0"/>
          </a:p>
        </p:txBody>
      </p:sp>
      <p:sp>
        <p:nvSpPr>
          <p:cNvPr id="3" name="Content Placeholder 2"/>
          <p:cNvSpPr>
            <a:spLocks noGrp="1"/>
          </p:cNvSpPr>
          <p:nvPr>
            <p:ph idx="1"/>
          </p:nvPr>
        </p:nvSpPr>
        <p:spPr>
          <a:xfrm>
            <a:off x="838200" y="1447800"/>
            <a:ext cx="7696200" cy="4724400"/>
          </a:xfrm>
        </p:spPr>
        <p:txBody>
          <a:bodyPr/>
          <a:lstStyle/>
          <a:p>
            <a:pPr lvl="1"/>
            <a:r>
              <a:rPr lang="el-GR" dirty="0"/>
              <a:t>Η καθαρή παρούσα αξία του Μοντέλου Ν υπολογίζεται ως εξής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altLang="en-US" sz="32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lvl="2">
              <a:buFont typeface="Wingdings" panose="05000000000000000000" pitchFamily="2" charset="2"/>
              <a:buChar char="§"/>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sz="1800" dirty="0"/>
              <a:t>Επειδή η καθαρή παρούσα αξία είναι αρνητική, η προτεινόμενη επένδυση του Μοντέλου N δε θα επιτευχθεί ελάχιστη επί τοις εκατό απόδοση και θα πρέπει να </a:t>
            </a:r>
            <a:r>
              <a:rPr lang="el-GR" sz="1800" dirty="0" smtClean="0"/>
              <a:t>απορριφθεί</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smtClean="0"/>
              <a:t>Θα </a:t>
            </a:r>
            <a:r>
              <a:rPr lang="el-GR" sz="1800" dirty="0"/>
              <a:t>πρέπει να επιλεχθεί </a:t>
            </a:r>
            <a:r>
              <a:rPr lang="el-GR" sz="1800" dirty="0" smtClean="0"/>
              <a:t>το </a:t>
            </a:r>
            <a:r>
              <a:rPr lang="el-GR" sz="1800" dirty="0"/>
              <a:t>Μοντέλο M </a:t>
            </a:r>
            <a:r>
              <a:rPr lang="el-GR" sz="1800" dirty="0" smtClean="0"/>
              <a:t>επειδή </a:t>
            </a:r>
            <a:r>
              <a:rPr lang="el-GR" sz="1800" dirty="0"/>
              <a:t>έχει θετική καθαρή παρούσα αξία και θα πρέπει να υπερβαίνει την ελάχιστη επί τοις εκατό απόδοση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475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13747192"/>
              </p:ext>
            </p:extLst>
          </p:nvPr>
        </p:nvGraphicFramePr>
        <p:xfrm>
          <a:off x="457200" y="2286000"/>
          <a:ext cx="8153399" cy="2286000"/>
        </p:xfrm>
        <a:graphic>
          <a:graphicData uri="http://schemas.openxmlformats.org/drawingml/2006/table">
            <a:tbl>
              <a:tblPr firstRow="1" firstCol="1" bandRow="1">
                <a:tableStyleId>{5C22544A-7EE6-4342-B048-85BDC9FD1C3A}</a:tableStyleId>
              </a:tblPr>
              <a:tblGrid>
                <a:gridCol w="3214271"/>
                <a:gridCol w="1849557"/>
                <a:gridCol w="1607135"/>
                <a:gridCol w="1482436"/>
              </a:tblGrid>
              <a:tr h="225105">
                <a:tc gridSpan="4">
                  <a:txBody>
                    <a:bodyPr/>
                    <a:lstStyle/>
                    <a:p>
                      <a:pPr algn="ctr">
                        <a:lnSpc>
                          <a:spcPct val="107000"/>
                        </a:lnSpc>
                        <a:spcAft>
                          <a:spcPts val="0"/>
                        </a:spcAft>
                      </a:pPr>
                      <a:r>
                        <a:rPr lang="el-GR" sz="1400" b="1" dirty="0">
                          <a:solidFill>
                            <a:schemeClr val="tx2"/>
                          </a:solidFill>
                          <a:effectLst/>
                        </a:rPr>
                        <a:t>Μοντέλο Μ</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1860">
                <a:tc>
                  <a:txBody>
                    <a:bodyPr/>
                    <a:lstStyle/>
                    <a:p>
                      <a:pPr>
                        <a:lnSpc>
                          <a:spcPct val="107000"/>
                        </a:lnSpc>
                        <a:spcAft>
                          <a:spcPts val="0"/>
                        </a:spcAft>
                      </a:pPr>
                      <a:r>
                        <a:rPr lang="el-GR" sz="1400" b="0">
                          <a:solidFill>
                            <a:schemeClr val="tx2"/>
                          </a:solidFill>
                          <a:effectLst/>
                        </a:rPr>
                        <a:t>Έτος</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l-GR" sz="1400" b="1" dirty="0">
                          <a:solidFill>
                            <a:schemeClr val="tx2"/>
                          </a:solidFill>
                          <a:effectLst/>
                        </a:rPr>
                        <a:t>Καθαρές Ταμειακές Εισροές</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l-GR" sz="1400" b="1" dirty="0">
                          <a:solidFill>
                            <a:schemeClr val="tx2"/>
                          </a:solidFill>
                          <a:effectLst/>
                        </a:rPr>
                        <a:t>Συντελεστής 16%</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l-GR" sz="1400" b="1" dirty="0">
                          <a:solidFill>
                            <a:schemeClr val="tx2"/>
                          </a:solidFill>
                          <a:effectLst/>
                        </a:rPr>
                        <a:t>Παρούσα Αξία</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25105">
                <a:tc>
                  <a:txBody>
                    <a:bodyPr/>
                    <a:lstStyle/>
                    <a:p>
                      <a:pPr>
                        <a:lnSpc>
                          <a:spcPct val="107000"/>
                        </a:lnSpc>
                        <a:spcAft>
                          <a:spcPts val="0"/>
                        </a:spcAft>
                      </a:pPr>
                      <a:r>
                        <a:rPr lang="el-GR" sz="1400" b="0">
                          <a:solidFill>
                            <a:schemeClr val="tx2"/>
                          </a:solidFill>
                          <a:effectLst/>
                        </a:rPr>
                        <a:t>1-5</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6.000$</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3.274</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19.644.00$</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25105">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Υπολειμματική αξία</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2.000</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dirty="0">
                          <a:solidFill>
                            <a:schemeClr val="tx2"/>
                          </a:solidFill>
                          <a:effectLst/>
                        </a:rPr>
                        <a:t>0.476</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952.00</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6186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dirty="0">
                          <a:solidFill>
                            <a:schemeClr val="tx2"/>
                          </a:solidFill>
                          <a:effectLst/>
                        </a:rPr>
                        <a:t>Σύνολο παρούσας αξίας ταμειακών εισροών</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 </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 </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20.596.00$</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61860">
                <a:tc>
                  <a:txBody>
                    <a:bodyPr/>
                    <a:lstStyle/>
                    <a:p>
                      <a:pPr>
                        <a:lnSpc>
                          <a:spcPct val="107000"/>
                        </a:lnSpc>
                        <a:spcAft>
                          <a:spcPts val="0"/>
                        </a:spcAft>
                      </a:pPr>
                      <a:r>
                        <a:rPr lang="el-GR" sz="1400" b="0">
                          <a:solidFill>
                            <a:schemeClr val="tx2"/>
                          </a:solidFill>
                          <a:effectLst/>
                        </a:rPr>
                        <a:t>Μείον την τιμή αγοράς του Μοντέλου Μ</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 </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 </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21.000.00</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25105">
                <a:tc>
                  <a:txBody>
                    <a:bodyPr/>
                    <a:lstStyle/>
                    <a:p>
                      <a:pPr>
                        <a:lnSpc>
                          <a:spcPct val="107000"/>
                        </a:lnSpc>
                        <a:spcAft>
                          <a:spcPts val="0"/>
                        </a:spcAft>
                      </a:pPr>
                      <a:r>
                        <a:rPr lang="el-GR" sz="1400" b="0">
                          <a:solidFill>
                            <a:schemeClr val="tx2"/>
                          </a:solidFill>
                          <a:effectLst/>
                        </a:rPr>
                        <a:t>Καθαρή παρούσα αξία</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 </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a:solidFill>
                            <a:schemeClr val="tx2"/>
                          </a:solidFill>
                          <a:effectLst/>
                        </a:rPr>
                        <a:t> </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pPr>
                      <a:r>
                        <a:rPr lang="el-GR" sz="1400" b="0" dirty="0">
                          <a:solidFill>
                            <a:schemeClr val="tx2"/>
                          </a:solidFill>
                          <a:effectLst/>
                        </a:rPr>
                        <a:t>(404.00)$</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865855080"/>
              </p:ext>
            </p:extLst>
          </p:nvPr>
        </p:nvGraphicFramePr>
        <p:xfrm>
          <a:off x="1044" y="1981200"/>
          <a:ext cx="9144000" cy="4541520"/>
        </p:xfrm>
        <a:graphic>
          <a:graphicData uri="http://schemas.openxmlformats.org/drawingml/2006/table">
            <a:tbl>
              <a:tblPr firstRow="1" bandRow="1">
                <a:tableStyleId>{2D5ABB26-0587-4C30-8999-92F81FD0307C}</a:tableStyleId>
              </a:tblPr>
              <a:tblGrid>
                <a:gridCol w="1446756"/>
                <a:gridCol w="7697244"/>
              </a:tblGrid>
              <a:tr h="846102">
                <a:tc gridSpan="2">
                  <a:txBody>
                    <a:bodyPr/>
                    <a:lstStyle/>
                    <a:p>
                      <a:r>
                        <a:rPr lang="el-GR" sz="1600" baseline="0" dirty="0" smtClean="0">
                          <a:solidFill>
                            <a:schemeClr val="tx1"/>
                          </a:solidFill>
                        </a:rPr>
                        <a:t>Η Woods Communications, Inc., σκέφτεται να αγοράσει ένα νέο μέρος εξοπλισμού μετάδοσης δεδομένων. Οι εκτιμώμενες ετήσιες καθαρές ταμειακές εισροές για το νέο εξοπλισμό είναι 575.000$. Ο εξοπλισμός κοστίζει 2 εκατομμύρια δολάρια, έχει πενταετή διάρκεια ζωής και δε θα έχει υπολειμματική αξία στο τέλος των πέντε ετών. Το ελάχιστο ποσοστό απόδοσης της εταιρείας είναι 12%. Υπολογίστε την καθαρή παρούσα αξία του εξοπλισμού. Θα πρέπει να το αγοράσει η εταιρεία;</a:t>
                      </a: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52400">
                <a:tc gridSpan="2">
                  <a:txBody>
                    <a:bodyPr/>
                    <a:lstStyle/>
                    <a:p>
                      <a:r>
                        <a:rPr lang="el-GR" sz="16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04809">
                <a:tc gridSpan="2">
                  <a:txBody>
                    <a:bodyPr/>
                    <a:lstStyle/>
                    <a:p>
                      <a:pPr algn="l"/>
                      <a:r>
                        <a:rPr lang="el-GR" sz="1600" b="0" baseline="0" dirty="0" smtClean="0">
                          <a:solidFill>
                            <a:schemeClr val="tx1"/>
                          </a:solidFill>
                        </a:rPr>
                        <a:t>Καθαρή Παρούσα Αξία = Παρούσα Αξία Μελλοντικών Καθαρών Ταμειακών Εισροών - Κόστος Εξοπλισμού</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52391">
                <a:tc>
                  <a:txBody>
                    <a:bodyPr/>
                    <a:lstStyle/>
                    <a:p>
                      <a:pPr algn="l"/>
                      <a:endParaRPr lang="el-GR" sz="16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baseline="0" dirty="0" smtClean="0">
                          <a:solidFill>
                            <a:schemeClr val="tx1"/>
                          </a:solidFill>
                        </a:rPr>
                        <a:t>=</a:t>
                      </a:r>
                      <a:r>
                        <a:rPr lang="en-US" sz="1600" kern="1200" dirty="0" smtClean="0">
                          <a:solidFill>
                            <a:schemeClr val="tx1"/>
                          </a:solidFill>
                          <a:effectLst/>
                          <a:latin typeface="+mn-lt"/>
                          <a:ea typeface="+mn-ea"/>
                          <a:cs typeface="+mn-cs"/>
                        </a:rPr>
                        <a:t> (575</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000</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 × 3.605*) </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 2</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000</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000</a:t>
                      </a:r>
                      <a:r>
                        <a:rPr lang="el-GR" sz="1600" kern="1200" dirty="0" smtClean="0">
                          <a:solidFill>
                            <a:schemeClr val="tx1"/>
                          </a:solidFill>
                          <a:effectLst/>
                          <a:latin typeface="+mn-lt"/>
                          <a:ea typeface="+mn-ea"/>
                          <a:cs typeface="+mn-cs"/>
                        </a:rPr>
                        <a:t>$</a:t>
                      </a:r>
                      <a:endParaRPr lang="en-US" sz="1600" kern="1200" dirty="0" smtClean="0">
                        <a:solidFill>
                          <a:schemeClr val="tx1"/>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04809">
                <a:tc>
                  <a:txBody>
                    <a:bodyPr/>
                    <a:lstStyle/>
                    <a:p>
                      <a:pPr algn="l"/>
                      <a:endParaRPr lang="el-GR" sz="16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l"/>
                      <a:r>
                        <a:rPr lang="el-GR" sz="1600" b="0" baseline="0" dirty="0" smtClean="0">
                          <a:solidFill>
                            <a:schemeClr val="tx1"/>
                          </a:solidFill>
                        </a:rPr>
                        <a:t>= </a:t>
                      </a:r>
                      <a:r>
                        <a:rPr lang="en-US" sz="1600" kern="1200" dirty="0" smtClean="0">
                          <a:solidFill>
                            <a:schemeClr val="tx1"/>
                          </a:solidFill>
                          <a:effectLst/>
                          <a:latin typeface="+mn-lt"/>
                          <a:ea typeface="+mn-ea"/>
                          <a:cs typeface="+mn-cs"/>
                        </a:rPr>
                        <a:t>2</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072</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875</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 </a:t>
                      </a:r>
                      <a:r>
                        <a:rPr lang="el-GR" sz="1600" kern="1200" dirty="0" smtClean="0">
                          <a:solidFill>
                            <a:schemeClr val="tx1"/>
                          </a:solidFill>
                          <a:effectLst/>
                          <a:latin typeface="+mn-lt"/>
                          <a:ea typeface="+mn-ea"/>
                          <a:cs typeface="+mn-cs"/>
                        </a:rPr>
                        <a:t>-</a:t>
                      </a:r>
                      <a:r>
                        <a:rPr lang="el-GR"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2</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000</a:t>
                      </a:r>
                      <a:r>
                        <a:rPr lang="el-GR" sz="1600" kern="120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000</a:t>
                      </a:r>
                      <a:r>
                        <a:rPr lang="el-GR" sz="1600" kern="1200" dirty="0" smtClean="0">
                          <a:solidFill>
                            <a:schemeClr val="tx1"/>
                          </a:solidFill>
                          <a:effectLst/>
                          <a:latin typeface="+mn-lt"/>
                          <a:ea typeface="+mn-ea"/>
                          <a:cs typeface="+mn-cs"/>
                        </a:rPr>
                        <a:t>$</a:t>
                      </a:r>
                      <a:endParaRPr lang="el-GR" sz="16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04809">
                <a:tc>
                  <a:txBody>
                    <a:bodyPr/>
                    <a:lstStyle/>
                    <a:p>
                      <a:pPr algn="l"/>
                      <a:endParaRPr lang="el-GR" sz="16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l"/>
                      <a:r>
                        <a:rPr lang="el-GR" sz="1600" b="0" baseline="0" dirty="0" smtClean="0">
                          <a:solidFill>
                            <a:schemeClr val="tx1"/>
                          </a:solidFill>
                        </a:rPr>
                        <a:t>= 72.875$</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19456">
                <a:tc gridSpan="2">
                  <a:txBody>
                    <a:bodyPr/>
                    <a:lstStyle/>
                    <a:p>
                      <a:pPr marL="0" indent="0" algn="l">
                        <a:buFont typeface="Arial" panose="020B0604020202020204" pitchFamily="34" charset="0"/>
                        <a:buNone/>
                      </a:pPr>
                      <a:r>
                        <a:rPr lang="el-GR" sz="1600" b="0" baseline="0" dirty="0" smtClean="0">
                          <a:solidFill>
                            <a:schemeClr val="tx1"/>
                          </a:solidFill>
                        </a:rPr>
                        <a:t>*Από τον Πίνακα 1 του Παραρτήματος Γ.</a:t>
                      </a:r>
                    </a:p>
                    <a:p>
                      <a:pPr marL="0" indent="0" algn="l">
                        <a:buFont typeface="Arial" panose="020B0604020202020204" pitchFamily="34" charset="0"/>
                        <a:buNone/>
                      </a:pPr>
                      <a:r>
                        <a:rPr lang="el-GR" sz="1600" b="0" baseline="0" dirty="0" smtClean="0">
                          <a:solidFill>
                            <a:schemeClr val="tx1"/>
                          </a:solidFill>
                        </a:rPr>
                        <a:t>Η λύση είναι θετική, επομένως η εταιρεία πρέπει να αγοράσει τον εξοπλισμό. Μια θετική απάντηση σημαίνει ότι η επένδυση θα αποφέρει περισσότερα από τα ελάχιστα κέρδη ύψους 12% που απαιτεί η εταιρεία.</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600" b="1" baseline="0" dirty="0" smtClean="0">
                        <a:solidFill>
                          <a:srgbClr val="C0000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600" b="1" baseline="0" dirty="0" smtClean="0">
                          <a:solidFill>
                            <a:srgbClr val="C00000"/>
                          </a:solidFill>
                        </a:rPr>
                        <a:t>ΔΟΚΙΜΑΣΤΕ ΤΟ! ΣΑ4, ΣΑ5, ΣΑ6, ΣΑ7, Α4Α, Α5Α, Α6Α, Α7Α, Α4Β, Α5Β, Α6Β, Α7Β</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8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l-GR" altLang="en-US" dirty="0" smtClean="0"/>
              <a:t>Μέθοδος Περιόδου Ανάκτησης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4)</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000" dirty="0"/>
              <a:t>Αν μελετώνται δύο εναλλακτικές επενδυτικές επιλογές, η διοίκηση θα πρέπει να επιλέξει την επένδυση που αποδίδει γρηγορότερα/το συντομότερο πίσω το αρχικό κόστος</a:t>
            </a:r>
            <a:r>
              <a:rPr lang="en-US" altLang="en-US" sz="2000" dirty="0" smtClean="0">
                <a:latin typeface="Tw Cen MT" panose="020B0602020104020603" pitchFamily="34" charset="0"/>
                <a:cs typeface="Times New Roman" panose="02020603050405020304" pitchFamily="18" charset="0"/>
              </a:rPr>
              <a:t>.</a:t>
            </a:r>
          </a:p>
          <a:p>
            <a:pPr lvl="1"/>
            <a:r>
              <a:rPr lang="el-GR" sz="2000" dirty="0"/>
              <a:t>Αυτή η χρονική περίοδος είναι γνωστή ως περίοδος ανάκτησης, και η μέθοδος αξιολόγησης ονομάζεται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μέθοδος περιόδου ανάκτησης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Η μέθοδος περιόδου ανάκτησης είναι απλή στη χρήση, αλλά </a:t>
            </a:r>
            <a:r>
              <a:rPr lang="el-GR" sz="1800" dirty="0" smtClean="0"/>
              <a:t>δενπροσμετρά/περιλαμβάνει τη διαχρονική αξίας του χρήματος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Η περίοδος ανάκτησης υπολογίζεται ως </a:t>
            </a:r>
            <a:r>
              <a:rPr lang="el-GR" sz="1800" dirty="0" smtClean="0"/>
              <a:t>εξής: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680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47672348"/>
              </p:ext>
            </p:extLst>
          </p:nvPr>
        </p:nvGraphicFramePr>
        <p:xfrm>
          <a:off x="1143000" y="4572000"/>
          <a:ext cx="6934201" cy="762000"/>
        </p:xfrm>
        <a:graphic>
          <a:graphicData uri="http://schemas.openxmlformats.org/drawingml/2006/table">
            <a:tbl>
              <a:tblPr firstRow="1" firstCol="1" bandRow="1">
                <a:tableStyleId>{5C22544A-7EE6-4342-B048-85BDC9FD1C3A}</a:tableStyleId>
              </a:tblPr>
              <a:tblGrid>
                <a:gridCol w="3314649"/>
                <a:gridCol w="304903"/>
                <a:gridCol w="3314649"/>
              </a:tblGrid>
              <a:tr h="381000">
                <a:tc rowSpan="2">
                  <a:txBody>
                    <a:bodyPr/>
                    <a:lstStyle/>
                    <a:p>
                      <a:pPr algn="r">
                        <a:lnSpc>
                          <a:spcPct val="107000"/>
                        </a:lnSpc>
                        <a:spcAft>
                          <a:spcPts val="0"/>
                        </a:spcAft>
                      </a:pPr>
                      <a:r>
                        <a:rPr lang="el-GR" sz="1400" b="0">
                          <a:solidFill>
                            <a:schemeClr val="tx2"/>
                          </a:solidFill>
                          <a:effectLst/>
                        </a:rPr>
                        <a:t>Περίοδος Ανάκτησης</a:t>
                      </a:r>
                      <a:endParaRPr lang="en-US" sz="1400" b="0">
                        <a:solidFill>
                          <a:schemeClr val="tx2"/>
                        </a:solidFill>
                        <a:effectLst/>
                      </a:endParaRPr>
                    </a:p>
                    <a:p>
                      <a:pPr algn="r">
                        <a:lnSpc>
                          <a:spcPct val="107000"/>
                        </a:lnSpc>
                        <a:spcAft>
                          <a:spcPts val="0"/>
                        </a:spcAft>
                      </a:pPr>
                      <a:r>
                        <a:rPr lang="el-GR" sz="1400" b="0">
                          <a:solidFill>
                            <a:schemeClr val="tx2"/>
                          </a:solidFill>
                          <a:effectLst/>
                        </a:rPr>
                        <a:t> </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pPr algn="ctr">
                        <a:lnSpc>
                          <a:spcPct val="107000"/>
                        </a:lnSpc>
                        <a:spcAft>
                          <a:spcPts val="0"/>
                        </a:spcAft>
                      </a:pPr>
                      <a:r>
                        <a:rPr lang="el-GR" sz="1400" b="0">
                          <a:solidFill>
                            <a:schemeClr val="tx2"/>
                          </a:solidFill>
                          <a:effectLst/>
                        </a:rPr>
                        <a:t>=</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l-GR" sz="1400" b="0" dirty="0">
                          <a:solidFill>
                            <a:schemeClr val="tx2"/>
                          </a:solidFill>
                          <a:effectLst/>
                        </a:rPr>
                        <a:t>Κόστος της Επένδυσης</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a:p>
                  </a:txBody>
                  <a:tcPr/>
                </a:tc>
                <a:tc vMerge="1">
                  <a:txBody>
                    <a:bodyPr/>
                    <a:lstStyle/>
                    <a:p>
                      <a:endParaRPr lang="en-US"/>
                    </a:p>
                  </a:txBody>
                  <a:tcPr/>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dirty="0">
                          <a:solidFill>
                            <a:schemeClr val="tx2"/>
                          </a:solidFill>
                          <a:effectLst/>
                        </a:rPr>
                        <a:t>Ετήσιες Καθαρές Ταμειακές Εισροές</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l-GR" altLang="en-US" dirty="0" smtClean="0"/>
              <a:t>Μέθοδος Περιόδου Ανάκτησης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του</a:t>
            </a:r>
            <a:r>
              <a:rPr lang="en-US" altLang="en-US" sz="1800" dirty="0" smtClean="0"/>
              <a:t> 4)</a:t>
            </a:r>
          </a:p>
        </p:txBody>
      </p:sp>
      <p:sp>
        <p:nvSpPr>
          <p:cNvPr id="3" name="Content Placeholder 2"/>
          <p:cNvSpPr>
            <a:spLocks noGrp="1"/>
          </p:cNvSpPr>
          <p:nvPr>
            <p:ph idx="1"/>
          </p:nvPr>
        </p:nvSpPr>
        <p:spPr/>
        <p:txBody>
          <a:bodyPr/>
          <a:lstStyle/>
          <a:p>
            <a:pPr lvl="1"/>
            <a:r>
              <a:rPr lang="el-GR" sz="1800" dirty="0"/>
              <a:t>Ας υποθέσουμε πως η </a:t>
            </a:r>
            <a:r>
              <a:rPr lang="en-US" sz="1800" dirty="0"/>
              <a:t>Air Products and Chemicals</a:t>
            </a:r>
            <a:r>
              <a:rPr lang="el-GR" sz="1800" dirty="0"/>
              <a:t>, </a:t>
            </a:r>
            <a:r>
              <a:rPr lang="en-US" sz="1800" dirty="0" err="1"/>
              <a:t>Inc</a:t>
            </a:r>
            <a:r>
              <a:rPr lang="el-GR" sz="1800" dirty="0"/>
              <a:t>., ενδιαφέρεται για την αγορά ενός νέου διακομιστή που κοστίζει 51.000$ και έχει υπολειμματική αξία των 3.000$. Ας υποθέσουμε ότι οι εκτιμήσεις για την πρόταση περιλαμβάνουν αυξήσεις των εσόδων στα 17.900$ το χρόνο και την αύξηση του κόστους λειτουργίας στα 11.696$ το χρόνο (συμπεριλαμβανομένων των αποσβέσεων και των φόρων</a:t>
            </a:r>
            <a:r>
              <a:rPr lang="el-GR" sz="1800" dirty="0" smtClean="0"/>
              <a:t>).</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sz="1800" dirty="0"/>
              <a:t>Για την αξιολόγηση αυτής της </a:t>
            </a:r>
            <a:r>
              <a:rPr lang="el-GR" sz="1800" dirty="0" smtClean="0"/>
              <a:t>πρότασης, </a:t>
            </a:r>
            <a:r>
              <a:rPr lang="el-GR" sz="1800" dirty="0"/>
              <a:t>ακολουθήστε τα παρακάτω </a:t>
            </a:r>
            <a:r>
              <a:rPr lang="el-GR" sz="1800" dirty="0" smtClean="0"/>
              <a:t>βήματα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Προσδιορίστε το κόστος της </a:t>
            </a:r>
            <a:r>
              <a:rPr lang="el-GR" sz="1800" dirty="0" smtClean="0"/>
              <a:t>επένδυσης</a:t>
            </a:r>
            <a:r>
              <a:rPr lang="en-US" sz="1800" dirty="0" smtClean="0"/>
              <a:t>, </a:t>
            </a:r>
            <a:r>
              <a:rPr lang="el-GR" sz="1800" dirty="0" smtClean="0"/>
              <a:t>το οποίο είναι</a:t>
            </a:r>
            <a:r>
              <a:rPr lang="en-US" sz="1800" dirty="0" smtClean="0"/>
              <a:t> </a:t>
            </a:r>
            <a:r>
              <a:rPr lang="en-US" sz="1800" dirty="0"/>
              <a:t>51.000$</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Προσδιορίστε τις ετήσιες καθαρές ταμειακές εισροές, που είναι τα ετήσια έσοδα σε μετρητά μείον τα κόστη σε μετρητά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1800" dirty="0"/>
              <a:t>Εξαλείψτε τις επιπτώσεις όλων των μη χρηματικών στοιχείων εσόδων και εξόδων που περιλαμβάνονται στην ανάλυση των καθαρών εσόδων για τον προσδιορισμό των εσόδων και των εξόδων σε μετρητά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όπως παρουσιάζεται στην επόμενη διαφάνεια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782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l-GR" altLang="en-US" dirty="0" smtClean="0"/>
              <a:t>Μέθοδος Περιόδου Ανάκτησης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του</a:t>
            </a:r>
            <a:r>
              <a:rPr lang="en-US" altLang="en-US" sz="1800" dirty="0" smtClean="0"/>
              <a:t> 4)</a:t>
            </a:r>
          </a:p>
        </p:txBody>
      </p:sp>
      <p:sp>
        <p:nvSpPr>
          <p:cNvPr id="3" name="Content Placeholder 2"/>
          <p:cNvSpPr>
            <a:spLocks noGrp="1"/>
          </p:cNvSpPr>
          <p:nvPr>
            <p:ph idx="1"/>
          </p:nvPr>
        </p:nvSpPr>
        <p:spPr/>
        <p:txBody>
          <a:bodyPr/>
          <a:lstStyle/>
          <a:p>
            <a:pPr lvl="3"/>
            <a:r>
              <a:rPr lang="el-GR" sz="1600" dirty="0" smtClean="0"/>
              <a:t>Στην περίπτωση της πρότασης του διακομιστή της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Air </a:t>
            </a:r>
            <a:r>
              <a:rPr lang="en-US" altLang="en-US" sz="1600" dirty="0">
                <a:latin typeface="Tw Cen MT" panose="020B0602020104020603" pitchFamily="34" charset="0"/>
                <a:ea typeface="Times New Roman" panose="02020603050405020304" pitchFamily="18" charset="0"/>
                <a:cs typeface="Times New Roman" panose="02020603050405020304" pitchFamily="18" charset="0"/>
              </a:rPr>
              <a:t>Products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and Chemicals</a:t>
            </a:r>
            <a:r>
              <a:rPr lang="el-GR" sz="1600" dirty="0" smtClean="0"/>
              <a:t>, </a:t>
            </a:r>
            <a:r>
              <a:rPr lang="el-GR" sz="1600" dirty="0"/>
              <a:t>το μόνο μη χρηματικό έξοδο ή έσοδο είναι η απόσβεση του μηχανήματος. Για να τα εξαλείψετε από τα λειτουργικά έξοδα, θα πρέπει πρώτα να υπολογίσετε τα έξοδα της </a:t>
            </a:r>
            <a:r>
              <a:rPr lang="el-GR" sz="1600" dirty="0" smtClean="0"/>
              <a:t>απόσβεσης, όπως φαίνεται παρακάτω. (η </a:t>
            </a:r>
            <a:r>
              <a:rPr lang="el-GR" sz="1600" dirty="0"/>
              <a:t>Air Products and Chemicals χρησιμοποιεί τη μέθοδο σταθερού συντελεστή της απόσβεσης και ο νέος διακομιστής θα έχει διάρκεια ζωής δέκα </a:t>
            </a:r>
            <a:r>
              <a:rPr lang="el-GR" sz="1600" dirty="0" smtClean="0"/>
              <a:t>ετών.)</a:t>
            </a: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3">
              <a:buFontTx/>
              <a:buNone/>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3"/>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3"/>
            <a:endPar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3"/>
            <a:endParaRPr lang="el-GR" altLang="en-US" sz="1600" dirty="0">
              <a:latin typeface="Tw Cen MT" panose="020B0602020104020603" pitchFamily="34" charset="0"/>
              <a:ea typeface="Times New Roman" panose="02020603050405020304" pitchFamily="18" charset="0"/>
              <a:cs typeface="Times New Roman" panose="02020603050405020304" pitchFamily="18" charset="0"/>
            </a:endParaRPr>
          </a:p>
          <a:p>
            <a:pPr lvl="3"/>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3"/>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3"/>
            <a:r>
              <a:rPr lang="el-GR" sz="1600" dirty="0"/>
              <a:t>Έτσι, τα έξοδα σε μετρητά είναι ίσες με το κόστος λειτουργίας των 11.696$ μειωμένο κατά το έξοδο απόσβεσης των 4.800$ ή των 6.896$. Οι ετήσιες καθαρές ταμειακές εισροές είναι 11.004$, ή η αύξηση των εσόδων σε μετρητά ύψους 17.900$ μείον τα έξοδα σε μετρητά των 6.896$</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3">
              <a:buFontTx/>
              <a:buNone/>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88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8163349"/>
              </p:ext>
            </p:extLst>
          </p:nvPr>
        </p:nvGraphicFramePr>
        <p:xfrm>
          <a:off x="1905000" y="3352800"/>
          <a:ext cx="5791200" cy="1524000"/>
        </p:xfrm>
        <a:graphic>
          <a:graphicData uri="http://schemas.openxmlformats.org/drawingml/2006/table">
            <a:tbl>
              <a:tblPr firstRow="1" firstCol="1" bandRow="1">
                <a:tableStyleId>{5C22544A-7EE6-4342-B048-85BDC9FD1C3A}</a:tableStyleId>
              </a:tblPr>
              <a:tblGrid>
                <a:gridCol w="1930400"/>
                <a:gridCol w="386080"/>
                <a:gridCol w="3474720"/>
              </a:tblGrid>
              <a:tr h="508000">
                <a:tc rowSpan="2">
                  <a:txBody>
                    <a:bodyPr/>
                    <a:lstStyle/>
                    <a:p>
                      <a:r>
                        <a:rPr lang="el-GR" sz="1600" b="0">
                          <a:solidFill>
                            <a:schemeClr val="tx2"/>
                          </a:solidFill>
                          <a:effectLst/>
                        </a:rPr>
                        <a:t>Ετήσια Απόσβεση</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r>
                        <a:rPr lang="el-GR" sz="1600" b="0" dirty="0">
                          <a:solidFill>
                            <a:schemeClr val="tx2"/>
                          </a:solidFill>
                          <a:effectLst/>
                        </a:rPr>
                        <a:t>=</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u="sng" dirty="0">
                          <a:solidFill>
                            <a:schemeClr val="tx2"/>
                          </a:solidFill>
                          <a:effectLst/>
                        </a:rPr>
                        <a:t>Κόστος - Υπολειμματική Αξία</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54000">
                <a:tc vMerge="1">
                  <a:txBody>
                    <a:bodyPr/>
                    <a:lstStyle/>
                    <a:p>
                      <a:endParaRPr lang="en-US"/>
                    </a:p>
                  </a:txBody>
                  <a:tcPr/>
                </a:tc>
                <a:tc vMerge="1">
                  <a:txBody>
                    <a:bodyPr/>
                    <a:lstStyle/>
                    <a:p>
                      <a:endParaRPr lang="en-US"/>
                    </a:p>
                  </a:txBody>
                  <a:tcPr/>
                </a:tc>
                <a:tc>
                  <a:txBody>
                    <a:bodyPr/>
                    <a:lstStyle/>
                    <a:p>
                      <a:r>
                        <a:rPr lang="el-GR" sz="1600" b="0">
                          <a:solidFill>
                            <a:schemeClr val="tx2"/>
                          </a:solidFill>
                          <a:effectLst/>
                        </a:rPr>
                        <a:t>Έτη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54000">
                <a:tc rowSpan="3">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u="sng">
                          <a:solidFill>
                            <a:schemeClr val="tx2"/>
                          </a:solidFill>
                          <a:effectLst/>
                        </a:rPr>
                        <a:t>51.000$ - 3.000$</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54000">
                <a:tc vMerge="1">
                  <a:txBody>
                    <a:bodyPr/>
                    <a:lstStyle/>
                    <a:p>
                      <a:endParaRPr lang="en-US"/>
                    </a:p>
                  </a:txBody>
                  <a:tcPr/>
                </a:tc>
                <a:tc vMerge="1">
                  <a:txBody>
                    <a:bodyPr/>
                    <a:lstStyle/>
                    <a:p>
                      <a:endParaRPr lang="en-US"/>
                    </a:p>
                  </a:txBody>
                  <a:tcPr/>
                </a:tc>
                <a:tc>
                  <a:txBody>
                    <a:bodyPr/>
                    <a:lstStyle/>
                    <a:p>
                      <a:r>
                        <a:rPr lang="el-GR" sz="1600" b="0">
                          <a:solidFill>
                            <a:schemeClr val="tx2"/>
                          </a:solidFill>
                          <a:effectLst/>
                        </a:rPr>
                        <a:t>10 έτη</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54000">
                <a:tc vMerge="1">
                  <a:txBody>
                    <a:bodyPr/>
                    <a:lstStyle/>
                    <a:p>
                      <a:endParaRPr lang="en-US"/>
                    </a:p>
                  </a:txBody>
                  <a:tcPr/>
                </a:tc>
                <a:tc>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4.800$ ανά έτος</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l-GR" altLang="en-US" dirty="0" smtClean="0"/>
              <a:t>Μέθοδος Περιόδου Ανάκτησης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4 </a:t>
            </a:r>
            <a:r>
              <a:rPr lang="el-GR" altLang="en-US" sz="1800" dirty="0" smtClean="0"/>
              <a:t>του</a:t>
            </a:r>
            <a:r>
              <a:rPr lang="en-US" altLang="en-US" sz="1800" dirty="0" smtClean="0"/>
              <a:t> 4)</a:t>
            </a:r>
          </a:p>
        </p:txBody>
      </p:sp>
      <p:sp>
        <p:nvSpPr>
          <p:cNvPr id="3" name="Content Placeholder 2"/>
          <p:cNvSpPr>
            <a:spLocks noGrp="1"/>
          </p:cNvSpPr>
          <p:nvPr>
            <p:ph idx="1"/>
          </p:nvPr>
        </p:nvSpPr>
        <p:spPr/>
        <p:txBody>
          <a:bodyPr/>
          <a:lstStyle/>
          <a:p>
            <a:pPr lvl="2">
              <a:buFont typeface="Wingdings" panose="05000000000000000000" pitchFamily="2" charset="2"/>
              <a:buChar char="§"/>
            </a:pPr>
            <a:r>
              <a:rPr lang="el-GR" dirty="0"/>
              <a:t>Βήμα </a:t>
            </a:r>
            <a:r>
              <a:rPr lang="el-GR" dirty="0" smtClean="0"/>
              <a:t>3 </a:t>
            </a:r>
            <a:r>
              <a:rPr lang="el-GR" dirty="0"/>
              <a:t>Υπολογίστε την περίοδο ανάκτησης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dirty="0"/>
              <a:t>Εάν η προσδοκώμενη περίοδος ανάκτησης είναι πέντε έτη ή λιγότερο, η εν λόγω πρόταση θα </a:t>
            </a:r>
            <a:r>
              <a:rPr lang="el-GR" dirty="0" smtClean="0"/>
              <a:t>εγκριθεί</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987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08829450"/>
              </p:ext>
            </p:extLst>
          </p:nvPr>
        </p:nvGraphicFramePr>
        <p:xfrm>
          <a:off x="685800" y="2057400"/>
          <a:ext cx="8001000" cy="2285997"/>
        </p:xfrm>
        <a:graphic>
          <a:graphicData uri="http://schemas.openxmlformats.org/drawingml/2006/table">
            <a:tbl>
              <a:tblPr firstRow="1" firstCol="1" bandRow="1">
                <a:tableStyleId>{5C22544A-7EE6-4342-B048-85BDC9FD1C3A}</a:tableStyleId>
              </a:tblPr>
              <a:tblGrid>
                <a:gridCol w="2667000"/>
                <a:gridCol w="381000"/>
                <a:gridCol w="4953000"/>
              </a:tblGrid>
              <a:tr h="326571">
                <a:tc rowSpan="2">
                  <a:txBody>
                    <a:bodyPr/>
                    <a:lstStyle/>
                    <a:p>
                      <a:pPr algn="r"/>
                      <a:r>
                        <a:rPr lang="el-GR" sz="1600" b="0" dirty="0">
                          <a:solidFill>
                            <a:schemeClr val="tx2"/>
                          </a:solidFill>
                          <a:effectLst/>
                        </a:rPr>
                        <a:t>Ετήσια Απόσβεση</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r>
                        <a:rPr lang="el-GR" sz="1600" b="0" dirty="0">
                          <a:solidFill>
                            <a:schemeClr val="tx2"/>
                          </a:solidFill>
                          <a:effectLst/>
                        </a:rPr>
                        <a:t>=</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Κόστος Μηχανήματος</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26571">
                <a:tc vMerge="1">
                  <a:txBody>
                    <a:bodyPr/>
                    <a:lstStyle/>
                    <a:p>
                      <a:endParaRPr lang="en-US"/>
                    </a:p>
                  </a:txBody>
                  <a:tcPr/>
                </a:tc>
                <a:tc vMerge="1">
                  <a:txBody>
                    <a:bodyPr/>
                    <a:lstStyle/>
                    <a:p>
                      <a:endParaRPr lang="en-US"/>
                    </a:p>
                  </a:txBody>
                  <a:tcPr/>
                </a:tc>
                <a:tc>
                  <a:txBody>
                    <a:bodyPr/>
                    <a:lstStyle/>
                    <a:p>
                      <a:r>
                        <a:rPr lang="el-GR" sz="1600" b="0" dirty="0">
                          <a:solidFill>
                            <a:schemeClr val="tx2"/>
                          </a:solidFill>
                          <a:effectLst/>
                        </a:rPr>
                        <a:t>Έσοδα σε Μετρητά – Έξοδα σε Μετρητά</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26571">
                <a:tc rowSpan="3">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51.000$</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26571">
                <a:tc vMerge="1">
                  <a:txBody>
                    <a:bodyPr/>
                    <a:lstStyle/>
                    <a:p>
                      <a:endParaRPr lang="en-US"/>
                    </a:p>
                  </a:txBody>
                  <a:tcPr/>
                </a:tc>
                <a:tc vMerge="1">
                  <a:txBody>
                    <a:bodyPr/>
                    <a:lstStyle/>
                    <a:p>
                      <a:endParaRPr lang="en-US"/>
                    </a:p>
                  </a:txBody>
                  <a:tcPr/>
                </a:tc>
                <a:tc>
                  <a:txBody>
                    <a:bodyPr/>
                    <a:lstStyle/>
                    <a:p>
                      <a:r>
                        <a:rPr lang="el-GR" sz="1600" b="0" dirty="0">
                          <a:solidFill>
                            <a:schemeClr val="tx2"/>
                          </a:solidFill>
                          <a:effectLst/>
                        </a:rPr>
                        <a:t>17.900$ - (11.696$ - 4.800$)</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26571">
                <a:tc vMerge="1">
                  <a:txBody>
                    <a:bodyPr/>
                    <a:lstStyle/>
                    <a:p>
                      <a:endParaRPr lang="en-US"/>
                    </a:p>
                  </a:txBody>
                  <a:tcPr/>
                </a:tc>
                <a:tc>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u="sng" dirty="0">
                          <a:solidFill>
                            <a:schemeClr val="tx2"/>
                          </a:solidFill>
                          <a:effectLst/>
                        </a:rPr>
                        <a:t>51.000$</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26571">
                <a:tc>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11.004$</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326571">
                <a:tc>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4.6 έτη*</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l-GR" dirty="0"/>
              <a:t>Άνισες Ετήσιες Καθαρές Εισροές </a:t>
            </a:r>
            <a:r>
              <a:rPr lang="el-GR" dirty="0" smtClean="0"/>
              <a:t>Μετρητών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Αν μια προτεινόμενη επένδυση κεφαλαίου έχει άνισες ετήσιες καθαρές ταμειακές εισροές, η περίοδος ανάκτησης καθορίζεται ως </a:t>
            </a:r>
            <a:r>
              <a:rPr lang="el-GR" dirty="0" smtClean="0"/>
              <a:t>εξής</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lvl="1"/>
            <a:r>
              <a:rPr lang="el-GR" dirty="0"/>
              <a:t>Όταν επιτευχθεί ένα μηδενικό υπόλοιπο, η περίοδος απόσβεσης έχει </a:t>
            </a:r>
            <a:r>
              <a:rPr lang="el-GR" dirty="0" smtClean="0"/>
              <a:t>προσδιορισθεί</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dirty="0"/>
              <a:t>Το τμήμα του τελευταίου έτους υπολογίζεται διαιρώντας το ποσό που απαιτείται για να φτάσει στο μηδέν (το μέρος της επένδυσης που δεν έχει ανακτηθεί) με το σύνολο των προσδοκώμενων εισροών μετρητών του έτους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None/>
            </a:pPr>
            <a:endParaRPr lang="en-US" altLang="en-US" dirty="0" smtClean="0">
              <a:latin typeface="Tw Cen MT" panose="020B0602020104020603" pitchFamily="34" charset="0"/>
              <a:cs typeface="Times New Roman" panose="02020603050405020304" pitchFamily="18" charset="0"/>
            </a:endParaRPr>
          </a:p>
        </p:txBody>
      </p:sp>
      <p:sp>
        <p:nvSpPr>
          <p:cNvPr id="8090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
        <p:nvSpPr>
          <p:cNvPr id="2" name="TextBox 1"/>
          <p:cNvSpPr txBox="1"/>
          <p:nvPr/>
        </p:nvSpPr>
        <p:spPr>
          <a:xfrm>
            <a:off x="685800" y="2971800"/>
            <a:ext cx="7467600" cy="830997"/>
          </a:xfrm>
          <a:prstGeom prst="rect">
            <a:avLst/>
          </a:prstGeom>
          <a:solidFill>
            <a:schemeClr val="bg1"/>
          </a:solidFill>
        </p:spPr>
        <p:txBody>
          <a:bodyPr wrap="square" rtlCol="0">
            <a:spAutoFit/>
          </a:bodyPr>
          <a:lstStyle/>
          <a:p>
            <a:r>
              <a:rPr lang="el-GR" sz="1600" dirty="0">
                <a:solidFill>
                  <a:schemeClr val="tx2"/>
                </a:solidFill>
              </a:rPr>
              <a:t>Περίοδος Ανάκτησης = Κόστος Επένδυσης - Άνισες Ετήσιες Καθαρές Εισροές Μετρητών*</a:t>
            </a:r>
            <a:endParaRPr lang="en-US" sz="1600" dirty="0">
              <a:solidFill>
                <a:schemeClr val="tx2"/>
              </a:solidFill>
            </a:endParaRPr>
          </a:p>
          <a:p>
            <a:r>
              <a:rPr lang="el-GR" sz="1600" dirty="0">
                <a:solidFill>
                  <a:schemeClr val="tx2"/>
                </a:solidFill>
              </a:rPr>
              <a:t>*Σε χρονολογική σειρά, έως ότου επιτευχθεί ένα μηδενικό υπόλοιπο</a:t>
            </a:r>
            <a:endParaRPr lang="en-US"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l-GR" dirty="0"/>
              <a:t>Πλεονεκτήματα και Μειονεκτήματα</a:t>
            </a:r>
            <a:r>
              <a:rPr lang="en-US" altLang="en-US" dirty="0" smtClean="0"/>
              <a:t/>
            </a:r>
            <a:br>
              <a:rPr lang="en-US" altLang="en-US" dirty="0" smtClean="0"/>
            </a:br>
            <a:r>
              <a:rPr lang="el-GR" altLang="en-US" dirty="0" smtClean="0"/>
              <a:t>της Μεθόδου Περιόδου Ανάκτησης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μέθοδος περιόδου ανάκτησης είναι ιδιαίτερα χρήσιμη σε κλάδους όπου η </a:t>
            </a:r>
            <a:r>
              <a:rPr lang="el-GR" sz="2400" dirty="0" smtClean="0"/>
              <a:t>τεχνολογία</a:t>
            </a:r>
            <a:r>
              <a:rPr lang="el-GR" sz="2400" dirty="0"/>
              <a:t> μεταβάλλεται </a:t>
            </a:r>
            <a:r>
              <a:rPr lang="el-GR" sz="2400" dirty="0" smtClean="0"/>
              <a:t>γρήγορα</a:t>
            </a:r>
            <a:r>
              <a:rPr lang="el-GR" sz="2400" dirty="0"/>
              <a:t> και όπου ο κίνδυνος είναι υψηλός</a:t>
            </a:r>
            <a:r>
              <a:rPr lang="en-US" altLang="en-US" sz="2400" dirty="0" smtClean="0">
                <a:latin typeface="Tw Cen MT" panose="020B0602020104020603" pitchFamily="34" charset="0"/>
                <a:cs typeface="Times New Roman" panose="02020603050405020304" pitchFamily="18" charset="0"/>
              </a:rPr>
              <a:t>.</a:t>
            </a:r>
          </a:p>
          <a:p>
            <a:pPr lvl="1"/>
            <a:r>
              <a:rPr lang="el-GR" sz="2000" dirty="0"/>
              <a:t>Ωστόσο, αυτή η προσέγγιση έχει πολλά </a:t>
            </a:r>
            <a:r>
              <a:rPr lang="el-GR" sz="2000" dirty="0" smtClean="0"/>
              <a:t>μειονεκτήματα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Η μέθοδος περιόδου ανάκτησης δε μετρά την κερδοφορία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Αγνοεί τις διαφορές στις παρούσες αξίες των ταμειακών ροών από διαφορετικές περιόδους. Και ως εκ τούτου, δεν προσαρμόζει τις ταμειακές ροές </a:t>
            </a:r>
            <a:r>
              <a:rPr lang="el-GR" dirty="0" smtClean="0"/>
              <a:t>για τη διαχρονική αξία του χρήματος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Δ</a:t>
            </a:r>
            <a:r>
              <a:rPr lang="el-GR" dirty="0" smtClean="0"/>
              <a:t>ίνει </a:t>
            </a:r>
            <a:r>
              <a:rPr lang="el-GR" dirty="0"/>
              <a:t>έμφαση στο χρόνο που χρειάζεται για να ανακτηθεί η επένδυση και όχι η μακροπρόθεσμη απόδοση της επένδυσης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Αγνοεί όλες τις μελλοντικές ταμειακές ροές μετά την επίτευξη της περιόδου ανάκτησης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192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l-GR" dirty="0"/>
              <a:t>Η Μέθοδος Λογιστικής Απόδοσης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l-GR" altLang="en-US" sz="2400" b="1" dirty="0" smtClean="0">
                <a:solidFill>
                  <a:srgbClr val="275CAE"/>
                </a:solidFill>
                <a:latin typeface="Tw Cen MT" panose="020B0602020104020603" pitchFamily="34" charset="0"/>
                <a:cs typeface="Times New Roman" panose="02020603050405020304" pitchFamily="18" charset="0"/>
              </a:rPr>
              <a:t>μέθοδος λογιστικής απόδοσης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sz="2400" dirty="0"/>
              <a:t>είναι ένας ασαφής, αλλά εύκολος τρόπος για να μετρηθεί η προσδοκώμενη απόδοση μιας επένδυσης κεφαλαίων, δεδομένου ότι χρησιμοποιεί τις πληροφορίες των οικονομικών καταστάσεων</a:t>
            </a:r>
            <a:r>
              <a:rPr lang="en-US" altLang="en-US" sz="2400" dirty="0" smtClean="0">
                <a:latin typeface="Tw Cen MT" panose="020B0602020104020603" pitchFamily="34" charset="0"/>
                <a:cs typeface="Times New Roman" panose="02020603050405020304" pitchFamily="18" charset="0"/>
              </a:rPr>
              <a:t>.</a:t>
            </a:r>
          </a:p>
          <a:p>
            <a:pPr lvl="1"/>
            <a:r>
              <a:rPr lang="el-GR" sz="2000" dirty="0" smtClean="0"/>
              <a:t>Δε </a:t>
            </a:r>
            <a:r>
              <a:rPr lang="el-GR" sz="2000" dirty="0"/>
              <a:t>χρησιμοποιεί ταμειακές ροές μιας επένδυσης, αντ 'αυτού λαμβάνει υπόψη τις επιπτώσεις των χρηματοοικονομικών πληροφοριών της επένδυσης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Μ</a:t>
            </a:r>
            <a:r>
              <a:rPr lang="el-GR" sz="2000" dirty="0" smtClean="0"/>
              <a:t>έτρα </a:t>
            </a:r>
            <a:r>
              <a:rPr lang="el-GR" sz="2000" dirty="0"/>
              <a:t>την προσδοκώμενη απόδοση χρησιμοποιώντας δύο μεταβλητές: το προσδοκώμενο ετήσιο καθαρό εισόδημα από το σχέδιο δράσης και το μέσο κόστος επένδυσης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294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71217718"/>
              </p:ext>
            </p:extLst>
          </p:nvPr>
        </p:nvGraphicFramePr>
        <p:xfrm>
          <a:off x="1066800" y="5334000"/>
          <a:ext cx="7162799" cy="640080"/>
        </p:xfrm>
        <a:graphic>
          <a:graphicData uri="http://schemas.openxmlformats.org/drawingml/2006/table">
            <a:tbl>
              <a:tblPr firstRow="1" firstCol="1" bandRow="1">
                <a:tableStyleId>{5C22544A-7EE6-4342-B048-85BDC9FD1C3A}</a:tableStyleId>
              </a:tblPr>
              <a:tblGrid>
                <a:gridCol w="3432118"/>
                <a:gridCol w="298563"/>
                <a:gridCol w="3432118"/>
              </a:tblGrid>
              <a:tr h="320040">
                <a:tc rowSpan="2">
                  <a:txBody>
                    <a:bodyPr/>
                    <a:lstStyle/>
                    <a:p>
                      <a:pPr algn="r"/>
                      <a:r>
                        <a:rPr lang="el-GR" sz="1100" b="0" dirty="0">
                          <a:solidFill>
                            <a:schemeClr val="tx2"/>
                          </a:solidFill>
                          <a:effectLst/>
                        </a:rPr>
                        <a:t>Μέθοδος Λογιστικής Απόδοσης</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r>
                        <a:rPr lang="el-GR" sz="1100" b="0">
                          <a:solidFill>
                            <a:schemeClr val="tx2"/>
                          </a:solidFill>
                          <a:effectLst/>
                        </a:rPr>
                        <a:t>=</a:t>
                      </a:r>
                      <a:endParaRPr lang="en-US" sz="11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100" b="0" dirty="0">
                          <a:solidFill>
                            <a:schemeClr val="tx2"/>
                          </a:solidFill>
                          <a:effectLst/>
                        </a:rPr>
                        <a:t>Μέσο Ετήσιο Καθαρό Εισόδημα</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r>
              <a:tr h="320040">
                <a:tc vMerge="1">
                  <a:txBody>
                    <a:bodyPr/>
                    <a:lstStyle/>
                    <a:p>
                      <a:endParaRPr lang="en-US"/>
                    </a:p>
                  </a:txBody>
                  <a:tcPr/>
                </a:tc>
                <a:tc vMerge="1">
                  <a:txBody>
                    <a:bodyPr/>
                    <a:lstStyle/>
                    <a:p>
                      <a:endParaRPr lang="en-US"/>
                    </a:p>
                  </a:txBody>
                  <a:tcPr/>
                </a:tc>
                <a:tc>
                  <a:txBody>
                    <a:bodyPr/>
                    <a:lstStyle/>
                    <a:p>
                      <a:r>
                        <a:rPr lang="el-GR" sz="1100" b="0" dirty="0">
                          <a:solidFill>
                            <a:schemeClr val="tx2"/>
                          </a:solidFill>
                          <a:effectLst/>
                        </a:rPr>
                        <a:t>Μέσο Κόστος Επένδυσης</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smtClean="0"/>
              <a:t>την </a:t>
            </a:r>
            <a:r>
              <a:rPr lang="en-US" altLang="en-US" dirty="0" smtClean="0"/>
              <a:t/>
            </a:r>
            <a:br>
              <a:rPr lang="en-US" altLang="en-US" dirty="0" smtClean="0"/>
            </a:br>
            <a:r>
              <a:rPr lang="el-GR" altLang="en-US" dirty="0" smtClean="0"/>
              <a:t>Ανάλυση Μακροπρόθεσμων Αποφάσεων</a:t>
            </a:r>
            <a:endParaRPr lang="en-US" altLang="en-US" sz="1800" dirty="0" smtClean="0"/>
          </a:p>
        </p:txBody>
      </p:sp>
      <p:sp>
        <p:nvSpPr>
          <p:cNvPr id="3" name="Content Placeholder 2"/>
          <p:cNvSpPr>
            <a:spLocks noGrp="1"/>
          </p:cNvSpPr>
          <p:nvPr>
            <p:ph idx="1"/>
          </p:nvPr>
        </p:nvSpPr>
        <p:spPr>
          <a:extLst/>
        </p:spPr>
        <p:txBody>
          <a:bodyPr/>
          <a:lstStyle/>
          <a:p>
            <a:pPr>
              <a:defRPr/>
            </a:pPr>
            <a:r>
              <a:rPr lang="el-GR" dirty="0">
                <a:solidFill>
                  <a:schemeClr val="accent4"/>
                </a:solidFill>
              </a:rPr>
              <a:t>Η έννοια του </a:t>
            </a:r>
            <a:r>
              <a:rPr lang="el-GR" i="1" dirty="0">
                <a:solidFill>
                  <a:schemeClr val="accent4"/>
                </a:solidFill>
              </a:rPr>
              <a:t>κόστους-οφέλους</a:t>
            </a:r>
            <a:r>
              <a:rPr lang="el-GR" dirty="0">
                <a:solidFill>
                  <a:schemeClr val="accent4"/>
                </a:solidFill>
              </a:rPr>
              <a:t> υποστηρίζει ότι τα οφέλη που θα προκύψουν από μια πορεία δράσης ή μια εναλλακτική λύση θα πρέπει να είναι μεγαλύτερα από </a:t>
            </a:r>
            <a:r>
              <a:rPr lang="el-GR" dirty="0" smtClean="0">
                <a:solidFill>
                  <a:schemeClr val="accent4"/>
                </a:solidFill>
              </a:rPr>
              <a:t>τα κόστη παροχής της.</a:t>
            </a:r>
            <a:endParaRPr lang="el-GR" dirty="0">
              <a:solidFill>
                <a:schemeClr val="accent4"/>
              </a:solidFill>
            </a:endParaRPr>
          </a:p>
          <a:p>
            <a:pPr lvl="1">
              <a:defRPr/>
            </a:pPr>
            <a:r>
              <a:rPr lang="el-GR" dirty="0"/>
              <a:t>Θεωρεί τόσο τα ποσοτικά όσο και τα ποιοτικά κόστη και οφέλη ως μέτρα για την διευκόλυνση των συγκρίσεων κόστους-οφέλους μεταξύ των εναλλακτικών λύσεων για των σωστών αποφάσεων</a:t>
            </a:r>
            <a:r>
              <a:rPr lang="en-US" dirty="0" smtClean="0">
                <a:solidFill>
                  <a:schemeClr val="accent4"/>
                </a:solidFill>
              </a:rPr>
              <a:t>.</a:t>
            </a:r>
          </a:p>
          <a:p>
            <a:pPr>
              <a:defRPr/>
            </a:pPr>
            <a:r>
              <a:rPr lang="el-GR" dirty="0" smtClean="0"/>
              <a:t>Οι</a:t>
            </a:r>
            <a:r>
              <a:rPr lang="el-GR" dirty="0" smtClean="0">
                <a:solidFill>
                  <a:schemeClr val="tx1"/>
                </a:solidFill>
              </a:rPr>
              <a:t> </a:t>
            </a:r>
            <a:r>
              <a:rPr lang="el-GR" b="1" dirty="0" smtClean="0">
                <a:solidFill>
                  <a:srgbClr val="275CAE"/>
                </a:solidFill>
              </a:rPr>
              <a:t>αποφάσεις επενδύσεων κεφαλαίου</a:t>
            </a:r>
            <a:r>
              <a:rPr lang="en-US" b="1" dirty="0" smtClean="0">
                <a:solidFill>
                  <a:srgbClr val="275CAE"/>
                </a:solidFill>
              </a:rPr>
              <a:t> </a:t>
            </a:r>
            <a:r>
              <a:rPr lang="el-GR" dirty="0" smtClean="0"/>
              <a:t>είναι </a:t>
            </a:r>
            <a:r>
              <a:rPr lang="el-GR" dirty="0"/>
              <a:t>αποφάσεις για το πότε και το πόσο πρέπει να δαπανηθεί σε πάγιες εγκαταστάσεις και σε άλλα μακροπρόθεσμα σχέδια</a:t>
            </a:r>
            <a:r>
              <a:rPr lang="en-US" dirty="0" smtClean="0"/>
              <a:t>.</a:t>
            </a:r>
            <a:endParaRPr lang="en-US" dirty="0"/>
          </a:p>
        </p:txBody>
      </p:sp>
      <p:sp>
        <p:nvSpPr>
          <p:cNvPr id="4710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l-GR" dirty="0"/>
              <a:t>Η Μέθοδος Λογιστικής Απόδοσης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του</a:t>
            </a:r>
            <a:r>
              <a:rPr lang="en-US" altLang="en-US" sz="1800" dirty="0" smtClean="0"/>
              <a:t> 2)</a:t>
            </a:r>
          </a:p>
        </p:txBody>
      </p:sp>
      <p:sp>
        <p:nvSpPr>
          <p:cNvPr id="3" name="Content Placeholder 2"/>
          <p:cNvSpPr>
            <a:spLocks noGrp="1"/>
          </p:cNvSpPr>
          <p:nvPr>
            <p:ph idx="1"/>
          </p:nvPr>
        </p:nvSpPr>
        <p:spPr/>
        <p:txBody>
          <a:bodyPr/>
          <a:lstStyle/>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Χρησιμοποιήστε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παρακάτω βήματα για να υπολογίσετε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 λογιστική απόδοση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1: </a:t>
            </a:r>
            <a:r>
              <a:rPr lang="el-GR" sz="1600" dirty="0"/>
              <a:t>Υπολογίστε το μέσο ετήσιο καθαρό εισόδημα. Χρησιμοποιήστε τα στοιχεία του κόστους και των εσόδων που έχουν προετοιμαστεί για την αξιολόγηση του έργου - δηλαδή, τα έσοδα μείον τα λειτουργικά έξοδα (συμπεριλαμβανομένων των αποσβέσεων και των φόρων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2: </a:t>
            </a:r>
            <a:r>
              <a:rPr lang="el-GR" sz="1600" dirty="0"/>
              <a:t>Υπολογίστε το μέσο κόστος επένδυσης </a:t>
            </a:r>
            <a:r>
              <a:rPr lang="el-GR" sz="1600" dirty="0" smtClean="0"/>
              <a:t>ως </a:t>
            </a:r>
            <a:r>
              <a:rPr lang="el-GR" sz="1600" dirty="0"/>
              <a:t>εξής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None/>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None/>
            </a:pPr>
            <a:endPar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None/>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3: </a:t>
            </a:r>
            <a:r>
              <a:rPr lang="el-GR" sz="1600" dirty="0"/>
              <a:t>Υπολογίστε τη λογιστική απόδοση</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όπως φαίνεται παρακάτω για την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πρόταση του διακομιστή της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Air Products and Chemicals:</a:t>
            </a:r>
          </a:p>
        </p:txBody>
      </p:sp>
      <p:sp>
        <p:nvSpPr>
          <p:cNvPr id="8397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33656754"/>
              </p:ext>
            </p:extLst>
          </p:nvPr>
        </p:nvGraphicFramePr>
        <p:xfrm>
          <a:off x="1143000" y="3505200"/>
          <a:ext cx="7391400" cy="838200"/>
        </p:xfrm>
        <a:graphic>
          <a:graphicData uri="http://schemas.openxmlformats.org/drawingml/2006/table">
            <a:tbl>
              <a:tblPr firstRow="1" firstCol="1" bandRow="1">
                <a:tableStyleId>{5C22544A-7EE6-4342-B048-85BDC9FD1C3A}</a:tableStyleId>
              </a:tblPr>
              <a:tblGrid>
                <a:gridCol w="2491672"/>
                <a:gridCol w="283553"/>
                <a:gridCol w="2491672"/>
                <a:gridCol w="272309"/>
                <a:gridCol w="1852194"/>
              </a:tblGrid>
              <a:tr h="558800">
                <a:tc rowSpan="2">
                  <a:txBody>
                    <a:bodyPr/>
                    <a:lstStyle/>
                    <a:p>
                      <a:pPr algn="ctr"/>
                      <a:r>
                        <a:rPr lang="el-GR" sz="1600" b="0" dirty="0">
                          <a:solidFill>
                            <a:schemeClr val="tx2"/>
                          </a:solidFill>
                          <a:effectLst/>
                        </a:rPr>
                        <a:t>Μέσο Κόστος Επένδυσης</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pPr algn="ctr"/>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600" b="0" dirty="0">
                          <a:solidFill>
                            <a:schemeClr val="tx2"/>
                          </a:solidFill>
                          <a:effectLst/>
                        </a:rPr>
                        <a:t>Σύνολο Επένδυσης – Υπολλειματική Αξία </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pPr algn="ctr"/>
                      <a:r>
                        <a:rPr lang="el-GR" sz="1600" b="0" dirty="0">
                          <a:solidFill>
                            <a:schemeClr val="tx2"/>
                          </a:solidFill>
                          <a:effectLst/>
                        </a:rPr>
                        <a:t>Υπολλειματική Αξία</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r h="279400">
                <a:tc vMerge="1">
                  <a:txBody>
                    <a:bodyPr/>
                    <a:lstStyle/>
                    <a:p>
                      <a:endParaRPr lang="en-US"/>
                    </a:p>
                  </a:txBody>
                  <a:tcPr/>
                </a:tc>
                <a:tc vMerge="1">
                  <a:txBody>
                    <a:bodyPr/>
                    <a:lstStyle/>
                    <a:p>
                      <a:endParaRPr lang="en-US"/>
                    </a:p>
                  </a:txBody>
                  <a:tcPr/>
                </a:tc>
                <a:tc>
                  <a:txBody>
                    <a:bodyPr/>
                    <a:lstStyle/>
                    <a:p>
                      <a:pPr algn="ctr"/>
                      <a:r>
                        <a:rPr lang="el-GR" sz="1600" b="0" dirty="0">
                          <a:solidFill>
                            <a:schemeClr val="tx2"/>
                          </a:solidFill>
                          <a:effectLst/>
                        </a:rPr>
                        <a:t>2</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vMerge="1">
                  <a:txBody>
                    <a:bodyPr/>
                    <a:lstStyle/>
                    <a:p>
                      <a:endParaRPr lang="en-US"/>
                    </a:p>
                  </a:txBody>
                  <a:tcPr/>
                </a:tc>
                <a:tc v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30429889"/>
              </p:ext>
            </p:extLst>
          </p:nvPr>
        </p:nvGraphicFramePr>
        <p:xfrm>
          <a:off x="1219200" y="5181600"/>
          <a:ext cx="7315200" cy="975360"/>
        </p:xfrm>
        <a:graphic>
          <a:graphicData uri="http://schemas.openxmlformats.org/drawingml/2006/table">
            <a:tbl>
              <a:tblPr firstRow="1" firstCol="1" bandRow="1">
                <a:tableStyleId>{5C22544A-7EE6-4342-B048-85BDC9FD1C3A}</a:tableStyleId>
              </a:tblPr>
              <a:tblGrid>
                <a:gridCol w="3040768"/>
                <a:gridCol w="385589"/>
                <a:gridCol w="2019123"/>
                <a:gridCol w="934860"/>
                <a:gridCol w="934860"/>
              </a:tblGrid>
              <a:tr h="0">
                <a:tc rowSpan="3">
                  <a:txBody>
                    <a:bodyPr/>
                    <a:lstStyle/>
                    <a:p>
                      <a:pPr algn="ctr"/>
                      <a:r>
                        <a:rPr lang="el-GR" sz="1600" b="0">
                          <a:solidFill>
                            <a:schemeClr val="tx2"/>
                          </a:solidFill>
                          <a:effectLst/>
                        </a:rPr>
                        <a:t>Λογιστική Απόδοση</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3">
                  <a:txBody>
                    <a:bodyPr/>
                    <a:lstStyle/>
                    <a:p>
                      <a:pPr algn="ctr"/>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gridSpan="3">
                  <a:txBody>
                    <a:bodyPr/>
                    <a:lstStyle/>
                    <a:p>
                      <a:pPr algn="ctr"/>
                      <a:r>
                        <a:rPr lang="el-GR" sz="1600" b="0" dirty="0">
                          <a:solidFill>
                            <a:schemeClr val="tx2"/>
                          </a:solidFill>
                          <a:effectLst/>
                        </a:rPr>
                        <a:t>17.900$ - 11.696$ </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algn="ctr"/>
                      <a:r>
                        <a:rPr lang="el-GR" sz="1600" b="0" u="sng">
                          <a:solidFill>
                            <a:schemeClr val="tx2"/>
                          </a:solidFill>
                          <a:effectLst/>
                        </a:rPr>
                        <a:t>51.000$ - 3.000$</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rowSpan="2">
                  <a:txBody>
                    <a:bodyPr/>
                    <a:lstStyle/>
                    <a:p>
                      <a:pPr algn="ctr"/>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rowSpan="2">
                  <a:txBody>
                    <a:bodyPr/>
                    <a:lstStyle/>
                    <a:p>
                      <a:pPr algn="ctr"/>
                      <a:r>
                        <a:rPr lang="el-GR" sz="1600" b="0">
                          <a:solidFill>
                            <a:schemeClr val="tx2"/>
                          </a:solidFill>
                          <a:effectLst/>
                        </a:rPr>
                        <a:t>3.000$</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r>
              <a:tr h="0">
                <a:tc vMerge="1">
                  <a:txBody>
                    <a:bodyPr/>
                    <a:lstStyle/>
                    <a:p>
                      <a:endParaRPr lang="en-US"/>
                    </a:p>
                  </a:txBody>
                  <a:tcPr/>
                </a:tc>
                <a:tc vMerge="1">
                  <a:txBody>
                    <a:bodyPr/>
                    <a:lstStyle/>
                    <a:p>
                      <a:endParaRPr lang="en-US"/>
                    </a:p>
                  </a:txBody>
                  <a:tcPr/>
                </a:tc>
                <a:tc>
                  <a:txBody>
                    <a:bodyPr/>
                    <a:lstStyle/>
                    <a:p>
                      <a:pPr algn="ctr"/>
                      <a:r>
                        <a:rPr lang="el-GR" sz="1600" b="0">
                          <a:solidFill>
                            <a:schemeClr val="tx2"/>
                          </a:solidFill>
                          <a:effectLst/>
                        </a:rPr>
                        <a:t>2</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endParaRPr lang="en-US"/>
                    </a:p>
                  </a:txBody>
                  <a:tcPr/>
                </a:tc>
                <a:tc vMerge="1">
                  <a:txBody>
                    <a:bodyPr/>
                    <a:lstStyle/>
                    <a:p>
                      <a:endParaRPr lang="en-US"/>
                    </a:p>
                  </a:txBody>
                  <a:tcPr/>
                </a:tc>
              </a:tr>
              <a:tr h="0">
                <a:tc>
                  <a:txBody>
                    <a:bodyPr/>
                    <a:lstStyle/>
                    <a:p>
                      <a:pPr algn="ctr"/>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600" b="0">
                          <a:solidFill>
                            <a:schemeClr val="tx2"/>
                          </a:solidFill>
                          <a:effectLst/>
                        </a:rPr>
                        <a:t>   23%*</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a:solidFill>
                            <a:schemeClr val="tx2"/>
                          </a:solidFill>
                          <a:effectLst/>
                        </a:rPr>
                        <a:t> </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l-GR" dirty="0"/>
              <a:t>Πλεονεκτήματα και Μειονεκτήματα </a:t>
            </a:r>
            <a:r>
              <a:rPr lang="el-GR" altLang="en-US" dirty="0" smtClean="0"/>
              <a:t>της Μεθόδου Λογιστικής Απόδοσης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Η μέθοδος λογιστικής απόδοσης </a:t>
            </a:r>
            <a:br>
              <a:rPr lang="el-GR" dirty="0"/>
            </a:br>
            <a:r>
              <a:rPr lang="el-GR" dirty="0"/>
              <a:t>είναι εύκολο να κατανοηθεί και να </a:t>
            </a:r>
            <a:r>
              <a:rPr lang="el-GR" dirty="0" smtClean="0"/>
              <a:t>εφαρμοστεί</a:t>
            </a:r>
            <a:r>
              <a:rPr lang="en-US" altLang="en-US" dirty="0" smtClean="0">
                <a:latin typeface="Tw Cen MT" panose="020B0602020104020603" pitchFamily="34" charset="0"/>
                <a:cs typeface="Times New Roman" panose="02020603050405020304" pitchFamily="18" charset="0"/>
              </a:rPr>
              <a:t>.</a:t>
            </a:r>
          </a:p>
          <a:p>
            <a:pPr lvl="1"/>
            <a:r>
              <a:rPr lang="el-GR" dirty="0"/>
              <a:t>Ωστόσο, έχει αρκετά μειονεκτήματα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Το γεγονός ότι το καθαρό εισόδημα έχει μέσο όρο μεγαλύτερο από τη διάρκεια ζωής της επένδυσης δεν αποτελεί μια αξιόπιστη εικόνα, καθώς το πραγματικό καθαρό εισόδημα μπορεί να διαφέρει σημαντικά από το προσδοκώμενο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Αγνοεί τις ταμειακές ροές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Δε λαμβάνει υπόψη τη </a:t>
            </a:r>
            <a:r>
              <a:rPr lang="el-GR" dirty="0" smtClean="0"/>
              <a:t>διαχρονική αξία του χρήματος και </a:t>
            </a:r>
            <a:r>
              <a:rPr lang="el-GR" dirty="0"/>
              <a:t>ως εκ τούτου, τα μελλοντικά και τα τρέχοντα δολάρια αντιμετωπίζονται ως ίσα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499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531265713"/>
              </p:ext>
            </p:extLst>
          </p:nvPr>
        </p:nvGraphicFramePr>
        <p:xfrm>
          <a:off x="1044" y="1981200"/>
          <a:ext cx="9144000" cy="6918960"/>
        </p:xfrm>
        <a:graphic>
          <a:graphicData uri="http://schemas.openxmlformats.org/drawingml/2006/table">
            <a:tbl>
              <a:tblPr firstRow="1" bandRow="1">
                <a:tableStyleId>{2D5ABB26-0587-4C30-8999-92F81FD0307C}</a:tableStyleId>
              </a:tblPr>
              <a:tblGrid>
                <a:gridCol w="2208756"/>
                <a:gridCol w="6935244"/>
              </a:tblGrid>
              <a:tr h="846102">
                <a:tc gridSpan="2">
                  <a:txBody>
                    <a:bodyPr/>
                    <a:lstStyle/>
                    <a:p>
                      <a:r>
                        <a:rPr lang="el-GR" sz="1800" b="1" i="0" kern="1200" dirty="0" smtClean="0">
                          <a:solidFill>
                            <a:schemeClr val="tx2"/>
                          </a:solidFill>
                          <a:effectLst/>
                          <a:latin typeface="+mn-lt"/>
                          <a:ea typeface="+mn-ea"/>
                          <a:cs typeface="+mn-cs"/>
                        </a:rPr>
                        <a:t>Μέρος Πρώτο: Μέθοδος Περιόδου Ανάκτησης</a:t>
                      </a:r>
                      <a:r>
                        <a:rPr lang="el-GR" sz="1800" b="0" i="0" kern="1200" dirty="0" smtClean="0">
                          <a:solidFill>
                            <a:schemeClr val="tx2"/>
                          </a:solidFill>
                          <a:effectLst/>
                          <a:latin typeface="+mn-lt"/>
                          <a:ea typeface="+mn-ea"/>
                          <a:cs typeface="+mn-cs"/>
                        </a:rPr>
                        <a:t/>
                      </a:r>
                      <a:br>
                        <a:rPr lang="el-GR" sz="1800" b="0" i="0" kern="1200" dirty="0" smtClean="0">
                          <a:solidFill>
                            <a:schemeClr val="tx2"/>
                          </a:solidFill>
                          <a:effectLst/>
                          <a:latin typeface="+mn-lt"/>
                          <a:ea typeface="+mn-ea"/>
                          <a:cs typeface="+mn-cs"/>
                        </a:rPr>
                      </a:br>
                      <a:r>
                        <a:rPr lang="el-GR" sz="1800" b="0" i="0" kern="1200" dirty="0" smtClean="0">
                          <a:solidFill>
                            <a:schemeClr val="tx2"/>
                          </a:solidFill>
                          <a:effectLst/>
                          <a:latin typeface="+mn-lt"/>
                          <a:ea typeface="+mn-ea"/>
                          <a:cs typeface="+mn-cs"/>
                        </a:rPr>
                        <a:t>Η Segovia, Inc., εξετάζει το ενδεχόμενο αγοράς νέου εξοπλισμού μετάδοσης δεδομένων. Οι προσδοκώμενες ετήσιες καθαρές ταμειακές εισροές από τον νέο εξοπλισμό είναι 575.000$. Ο εξοπλισμός κοστίζει 2 εκατομμύρια δολάρια και δεν θα έχει υπολειμματική αξία στο τέλος της πενταετούς ζωής του. Υπολογίστε την περίοδο αποπληρωμής του εξοπλισμού. Αν υποτεθεί ότι η εταιρεία έχει καθορίσει μέγιστη περίοδο αποπληρωμής τεσσάρων ετών, τότε</a:t>
                      </a:r>
                      <a:r>
                        <a:rPr lang="el-GR" sz="1800" b="0" i="0" kern="1200" baseline="0" dirty="0" smtClean="0">
                          <a:solidFill>
                            <a:schemeClr val="tx2"/>
                          </a:solidFill>
                          <a:effectLst/>
                          <a:latin typeface="+mn-lt"/>
                          <a:ea typeface="+mn-ea"/>
                          <a:cs typeface="+mn-cs"/>
                        </a:rPr>
                        <a:t> με τ</a:t>
                      </a:r>
                      <a:r>
                        <a:rPr lang="el-GR" sz="1800" b="0" i="0" kern="1200" dirty="0" smtClean="0">
                          <a:solidFill>
                            <a:schemeClr val="tx2"/>
                          </a:solidFill>
                          <a:effectLst/>
                          <a:latin typeface="+mn-lt"/>
                          <a:ea typeface="+mn-ea"/>
                          <a:cs typeface="+mn-cs"/>
                        </a:rPr>
                        <a:t>η μέθοδο αυτή θα υπάρξει</a:t>
                      </a:r>
                      <a:r>
                        <a:rPr lang="el-GR" sz="1800" b="0" i="0" kern="1200" baseline="0" dirty="0" smtClean="0">
                          <a:solidFill>
                            <a:schemeClr val="tx2"/>
                          </a:solidFill>
                          <a:effectLst/>
                          <a:latin typeface="+mn-lt"/>
                          <a:ea typeface="+mn-ea"/>
                          <a:cs typeface="+mn-cs"/>
                        </a:rPr>
                        <a:t> </a:t>
                      </a:r>
                      <a:r>
                        <a:rPr lang="el-GR" sz="1800" b="0" i="0" kern="1200" dirty="0" smtClean="0">
                          <a:solidFill>
                            <a:schemeClr val="tx2"/>
                          </a:solidFill>
                          <a:effectLst/>
                          <a:latin typeface="+mn-lt"/>
                          <a:ea typeface="+mn-ea"/>
                          <a:cs typeface="+mn-cs"/>
                        </a:rPr>
                        <a:t>θετική ή αρνητική απάντηση στην πρόταση αγοράς του εξοπλισμού;</a:t>
                      </a:r>
                      <a:br>
                        <a:rPr lang="el-GR" sz="1800" b="0" i="0" kern="1200" dirty="0" smtClean="0">
                          <a:solidFill>
                            <a:schemeClr val="tx2"/>
                          </a:solidFill>
                          <a:effectLst/>
                          <a:latin typeface="+mn-lt"/>
                          <a:ea typeface="+mn-ea"/>
                          <a:cs typeface="+mn-cs"/>
                        </a:rPr>
                      </a:br>
                      <a:endParaRPr lang="el-GR" sz="1800" b="0" i="0" kern="1200" dirty="0" smtClean="0">
                        <a:solidFill>
                          <a:schemeClr val="tx2"/>
                        </a:solidFill>
                        <a:effectLst/>
                        <a:latin typeface="+mn-lt"/>
                        <a:ea typeface="+mn-ea"/>
                        <a:cs typeface="+mn-cs"/>
                      </a:endParaRPr>
                    </a:p>
                    <a:p>
                      <a:r>
                        <a:rPr lang="el-GR" sz="1800" b="1" i="0" kern="1200" dirty="0" smtClean="0">
                          <a:solidFill>
                            <a:schemeClr val="tx2"/>
                          </a:solidFill>
                          <a:effectLst/>
                          <a:latin typeface="+mn-lt"/>
                          <a:ea typeface="+mn-ea"/>
                          <a:cs typeface="+mn-cs"/>
                        </a:rPr>
                        <a:t>Μέρος Δεύτερο: Μέθοδος Λογιστικής</a:t>
                      </a:r>
                      <a:r>
                        <a:rPr lang="el-GR" sz="1800" b="1" i="0" kern="1200" baseline="0" dirty="0" smtClean="0">
                          <a:solidFill>
                            <a:schemeClr val="tx2"/>
                          </a:solidFill>
                          <a:effectLst/>
                          <a:latin typeface="+mn-lt"/>
                          <a:ea typeface="+mn-ea"/>
                          <a:cs typeface="+mn-cs"/>
                        </a:rPr>
                        <a:t> Απόδοσης</a:t>
                      </a:r>
                      <a:endParaRPr lang="el-GR" sz="1800" b="1" i="0" kern="1200" dirty="0" smtClean="0">
                        <a:solidFill>
                          <a:schemeClr val="tx2"/>
                        </a:solidFill>
                        <a:effectLst/>
                        <a:latin typeface="+mn-lt"/>
                        <a:ea typeface="+mn-ea"/>
                        <a:cs typeface="+mn-cs"/>
                      </a:endParaRPr>
                    </a:p>
                    <a:p>
                      <a:r>
                        <a:rPr lang="el-GR" sz="1800" b="0" i="0" kern="1200" dirty="0" smtClean="0">
                          <a:solidFill>
                            <a:schemeClr val="tx2"/>
                          </a:solidFill>
                          <a:effectLst/>
                          <a:latin typeface="+mn-lt"/>
                          <a:ea typeface="+mn-ea"/>
                          <a:cs typeface="+mn-cs"/>
                        </a:rPr>
                        <a:t>Η Conaton, Inc., εξετάζει εάν θα αγοράσει ένα φορτηγό παράδοσης που θα κοστίσει 26.000$, θα έχει διάρκεια ζωής έξι έτη και εκτιμώμενη υπολειμματική αξία 6.000$. Τα μέσα ετήσια καθαρά κέρδη από το φορτηγό παράδοσης υπολογίζονται σε 4.000$. Οι ιδιοκτήτες της εταιρείας θέλουν να κερδίσουν λογιστική απόδοση</a:t>
                      </a:r>
                      <a:r>
                        <a:rPr lang="el-GR" sz="1800" b="0" i="0" kern="1200" baseline="0" dirty="0" smtClean="0">
                          <a:solidFill>
                            <a:schemeClr val="tx2"/>
                          </a:solidFill>
                          <a:effectLst/>
                          <a:latin typeface="+mn-lt"/>
                          <a:ea typeface="+mn-ea"/>
                          <a:cs typeface="+mn-cs"/>
                        </a:rPr>
                        <a:t> ύψους</a:t>
                      </a:r>
                      <a:r>
                        <a:rPr lang="el-GR" sz="1800" b="0" i="0" kern="1200" dirty="0" smtClean="0">
                          <a:solidFill>
                            <a:schemeClr val="tx2"/>
                          </a:solidFill>
                          <a:effectLst/>
                          <a:latin typeface="+mn-lt"/>
                          <a:ea typeface="+mn-ea"/>
                          <a:cs typeface="+mn-cs"/>
                        </a:rPr>
                        <a:t> 20%. Υπολογίστε το μέσο κόστος επένδυσης και το λογιστική απόδοση. Θεωρείτε σκόπιμο η εταιρεία να πραγματοποιήσει την επένδυση;</a:t>
                      </a: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52400">
                <a:tc gridSpan="2">
                  <a:txBody>
                    <a:bodyPr/>
                    <a:lstStyle/>
                    <a:p>
                      <a:r>
                        <a:rPr lang="el-GR" sz="16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04809">
                <a:tc gridSpan="2">
                  <a:txBody>
                    <a:bodyPr/>
                    <a:lstStyle/>
                    <a:p>
                      <a:pPr algn="l"/>
                      <a:r>
                        <a:rPr lang="el-GR" sz="1600" b="0" baseline="0" dirty="0" smtClean="0">
                          <a:solidFill>
                            <a:schemeClr val="tx2"/>
                          </a:solidFill>
                        </a:rPr>
                        <a:t>Μέρος πρώτο: Μέθοδος </a:t>
                      </a:r>
                      <a:r>
                        <a:rPr lang="el-GR" sz="1600" b="1" i="0" kern="1200" dirty="0" smtClean="0">
                          <a:solidFill>
                            <a:schemeClr val="tx2"/>
                          </a:solidFill>
                          <a:effectLst/>
                          <a:latin typeface="+mn-lt"/>
                          <a:ea typeface="+mn-ea"/>
                          <a:cs typeface="+mn-cs"/>
                        </a:rPr>
                        <a:t>Περιόδου Ανάκτησης</a:t>
                      </a:r>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52391">
                <a:tc>
                  <a:txBody>
                    <a:bodyPr/>
                    <a:lstStyle/>
                    <a:p>
                      <a:pPr algn="l"/>
                      <a:r>
                        <a:rPr lang="el-GR" sz="1600" b="1" i="0" kern="1200" dirty="0" smtClean="0">
                          <a:solidFill>
                            <a:schemeClr val="tx2"/>
                          </a:solidFill>
                          <a:effectLst/>
                          <a:latin typeface="+mn-lt"/>
                          <a:ea typeface="+mn-ea"/>
                          <a:cs typeface="+mn-cs"/>
                        </a:rPr>
                        <a:t>Περίοδος Ανάκτησης</a:t>
                      </a:r>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baseline="0" dirty="0" smtClean="0">
                          <a:solidFill>
                            <a:schemeClr val="tx2"/>
                          </a:solidFill>
                        </a:rPr>
                        <a:t>=</a:t>
                      </a:r>
                      <a:r>
                        <a:rPr lang="en-US" sz="1600" kern="1200" dirty="0" smtClean="0">
                          <a:solidFill>
                            <a:schemeClr val="tx2"/>
                          </a:solidFill>
                          <a:effectLst/>
                          <a:latin typeface="+mn-lt"/>
                          <a:ea typeface="+mn-ea"/>
                          <a:cs typeface="+mn-cs"/>
                        </a:rPr>
                        <a:t> </a:t>
                      </a:r>
                      <a:r>
                        <a:rPr lang="el-GR" sz="1600" kern="1200" dirty="0" smtClean="0">
                          <a:solidFill>
                            <a:schemeClr val="tx2"/>
                          </a:solidFill>
                          <a:effectLst/>
                          <a:latin typeface="+mn-lt"/>
                          <a:ea typeface="+mn-ea"/>
                          <a:cs typeface="+mn-cs"/>
                        </a:rPr>
                        <a:t>Κόστος Επένδυσης ÷ Ετήσιες Καθαρές Ταμειακές Εισροές</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04809">
                <a:tc>
                  <a:txBody>
                    <a:bodyPr/>
                    <a:lstStyle/>
                    <a:p>
                      <a:pPr algn="l"/>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l"/>
                      <a:r>
                        <a:rPr lang="el-GR" sz="1600" b="0" baseline="0" dirty="0" smtClean="0">
                          <a:solidFill>
                            <a:schemeClr val="tx2"/>
                          </a:solidFill>
                        </a:rPr>
                        <a:t>= </a:t>
                      </a:r>
                      <a:r>
                        <a:rPr lang="en-US" sz="1600" kern="1200" dirty="0" smtClean="0">
                          <a:solidFill>
                            <a:schemeClr val="tx2"/>
                          </a:solidFill>
                          <a:effectLst/>
                          <a:latin typeface="+mn-lt"/>
                          <a:ea typeface="+mn-ea"/>
                          <a:cs typeface="+mn-cs"/>
                        </a:rPr>
                        <a:t>2</a:t>
                      </a:r>
                      <a:r>
                        <a:rPr lang="el-GR" sz="1600" kern="1200" dirty="0" smtClean="0">
                          <a:solidFill>
                            <a:schemeClr val="tx2"/>
                          </a:solidFill>
                          <a:effectLst/>
                          <a:latin typeface="+mn-lt"/>
                          <a:ea typeface="+mn-ea"/>
                          <a:cs typeface="+mn-cs"/>
                        </a:rPr>
                        <a:t>.000.000$</a:t>
                      </a:r>
                      <a:r>
                        <a:rPr lang="en-US" sz="1600" kern="1200" dirty="0" smtClean="0">
                          <a:solidFill>
                            <a:schemeClr val="tx2"/>
                          </a:solidFill>
                          <a:effectLst/>
                          <a:latin typeface="+mn-lt"/>
                          <a:ea typeface="+mn-ea"/>
                          <a:cs typeface="+mn-cs"/>
                        </a:rPr>
                        <a:t> </a:t>
                      </a:r>
                      <a:r>
                        <a:rPr lang="el-GR" sz="1600" kern="1200" dirty="0" smtClean="0">
                          <a:solidFill>
                            <a:schemeClr val="tx2"/>
                          </a:solidFill>
                          <a:effectLst/>
                          <a:latin typeface="+mn-lt"/>
                          <a:ea typeface="+mn-ea"/>
                          <a:cs typeface="+mn-cs"/>
                        </a:rPr>
                        <a:t>-</a:t>
                      </a:r>
                      <a:r>
                        <a:rPr lang="el-GR" sz="1600" kern="1200" baseline="0" dirty="0" smtClean="0">
                          <a:solidFill>
                            <a:schemeClr val="tx2"/>
                          </a:solidFill>
                          <a:effectLst/>
                          <a:latin typeface="+mn-lt"/>
                          <a:ea typeface="+mn-ea"/>
                          <a:cs typeface="+mn-cs"/>
                        </a:rPr>
                        <a:t> 575</a:t>
                      </a:r>
                      <a:r>
                        <a:rPr lang="el-GR" sz="1600" kern="1200" dirty="0" smtClean="0">
                          <a:solidFill>
                            <a:schemeClr val="tx2"/>
                          </a:solidFill>
                          <a:effectLst/>
                          <a:latin typeface="+mn-lt"/>
                          <a:ea typeface="+mn-ea"/>
                          <a:cs typeface="+mn-cs"/>
                        </a:rPr>
                        <a:t>.</a:t>
                      </a:r>
                      <a:r>
                        <a:rPr lang="en-US" sz="1600" kern="1200" dirty="0" smtClean="0">
                          <a:solidFill>
                            <a:schemeClr val="tx2"/>
                          </a:solidFill>
                          <a:effectLst/>
                          <a:latin typeface="+mn-lt"/>
                          <a:ea typeface="+mn-ea"/>
                          <a:cs typeface="+mn-cs"/>
                        </a:rPr>
                        <a:t>000</a:t>
                      </a:r>
                      <a:r>
                        <a:rPr lang="el-GR" sz="1600" kern="1200" dirty="0" smtClean="0">
                          <a:solidFill>
                            <a:schemeClr val="tx2"/>
                          </a:solidFill>
                          <a:effectLst/>
                          <a:latin typeface="+mn-lt"/>
                          <a:ea typeface="+mn-ea"/>
                          <a:cs typeface="+mn-cs"/>
                        </a:rPr>
                        <a:t>$</a:t>
                      </a:r>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04809">
                <a:tc>
                  <a:txBody>
                    <a:bodyPr/>
                    <a:lstStyle/>
                    <a:p>
                      <a:pPr algn="l"/>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l"/>
                      <a:r>
                        <a:rPr lang="el-GR" sz="1600" b="0" baseline="0" dirty="0" smtClean="0">
                          <a:solidFill>
                            <a:schemeClr val="tx2"/>
                          </a:solidFill>
                        </a:rPr>
                        <a:t>= 3,5 έτη*</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19456">
                <a:tc gridSpan="2">
                  <a:txBody>
                    <a:bodyPr/>
                    <a:lstStyle/>
                    <a:p>
                      <a:pPr marL="0" indent="0" algn="l">
                        <a:buFont typeface="Arial" panose="020B0604020202020204" pitchFamily="34" charset="0"/>
                        <a:buNone/>
                      </a:pPr>
                      <a:r>
                        <a:rPr lang="el-GR" sz="1600" b="0" baseline="0" dirty="0" smtClean="0">
                          <a:solidFill>
                            <a:schemeClr val="tx2"/>
                          </a:solidFill>
                        </a:rPr>
                        <a:t>*Στρογγυλοποιημένο</a:t>
                      </a:r>
                    </a:p>
                    <a:p>
                      <a:pPr marL="0" indent="0" algn="l">
                        <a:buFont typeface="Arial" panose="020B0604020202020204" pitchFamily="34" charset="0"/>
                        <a:buNone/>
                      </a:pPr>
                      <a:r>
                        <a:rPr lang="el-GR" sz="1600" b="0" baseline="0" dirty="0" smtClean="0">
                          <a:solidFill>
                            <a:schemeClr val="tx2"/>
                          </a:solidFill>
                        </a:rPr>
                        <a:t>Το κομμάτι του εξοπλισμού πρέπει να αγοραστεί διότι η περίοδος αποπληρωμής του είναι μικρότερη από τη μέγιστη περίοδο αποπληρωμής της εταιρείας, διάρκειας 4 ετών.</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600" b="1" baseline="0" dirty="0" smtClean="0">
                        <a:solidFill>
                          <a:srgbClr val="C0000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600" b="1" baseline="0" dirty="0" smtClean="0">
                          <a:solidFill>
                            <a:srgbClr val="C00000"/>
                          </a:solidFill>
                        </a:rPr>
                        <a:t>ΔΟΚΙΜΑΣΤΕ ΤΟ! ΣΑ8, ΣΑ9, Α9Α, Α9Β</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2"/>
          <p:cNvSpPr txBox="1">
            <a:spLocks noChangeArrowheads="1"/>
          </p:cNvSpPr>
          <p:nvPr/>
        </p:nvSpPr>
        <p:spPr bwMode="auto">
          <a:xfrm>
            <a:off x="6019800" y="83820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a:t>
            </a:r>
            <a:r>
              <a:rPr lang="el-GR" altLang="en-US" sz="1800" b="1" dirty="0">
                <a:solidFill>
                  <a:schemeClr val="tx2"/>
                </a:solidFill>
              </a:rPr>
              <a:t>1</a:t>
            </a:r>
            <a:r>
              <a:rPr lang="en-US" altLang="en-US" sz="1800" b="1" dirty="0" smtClean="0">
                <a:solidFill>
                  <a:schemeClr val="tx2"/>
                </a:solidFill>
              </a:rPr>
              <a:t> </a:t>
            </a:r>
            <a:r>
              <a:rPr lang="el-GR" altLang="en-US" sz="1800" b="1" dirty="0" smtClean="0">
                <a:solidFill>
                  <a:schemeClr val="tx2"/>
                </a:solidFill>
              </a:rPr>
              <a:t>του</a:t>
            </a:r>
            <a:r>
              <a:rPr lang="en-US" altLang="en-US" sz="1800" b="1" dirty="0" smtClean="0">
                <a:solidFill>
                  <a:schemeClr val="tx2"/>
                </a:solidFill>
              </a:rPr>
              <a:t> </a:t>
            </a:r>
            <a:r>
              <a:rPr lang="en-US" altLang="en-US" sz="1800" b="1" dirty="0">
                <a:solidFill>
                  <a:schemeClr val="tx2"/>
                </a:solidFill>
              </a:rPr>
              <a:t>2)</a:t>
            </a:r>
          </a:p>
        </p:txBody>
      </p:sp>
    </p:spTree>
    <p:extLst>
      <p:ext uri="{BB962C8B-B14F-4D97-AF65-F5344CB8AC3E}">
        <p14:creationId xmlns:p14="http://schemas.microsoft.com/office/powerpoint/2010/main" val="82154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623116264"/>
              </p:ext>
            </p:extLst>
          </p:nvPr>
        </p:nvGraphicFramePr>
        <p:xfrm>
          <a:off x="1044" y="1981200"/>
          <a:ext cx="9222218" cy="4297680"/>
        </p:xfrm>
        <a:graphic>
          <a:graphicData uri="http://schemas.openxmlformats.org/drawingml/2006/table">
            <a:tbl>
              <a:tblPr firstRow="1" bandRow="1">
                <a:tableStyleId>{2D5ABB26-0587-4C30-8999-92F81FD0307C}</a:tableStyleId>
              </a:tblPr>
              <a:tblGrid>
                <a:gridCol w="2665956"/>
                <a:gridCol w="457200"/>
                <a:gridCol w="345440"/>
                <a:gridCol w="2397760"/>
                <a:gridCol w="462280"/>
                <a:gridCol w="2893582"/>
              </a:tblGrid>
              <a:tr h="204809">
                <a:tc gridSpan="6">
                  <a:txBody>
                    <a:bodyPr/>
                    <a:lstStyle/>
                    <a:p>
                      <a:pPr algn="l"/>
                      <a:r>
                        <a:rPr lang="el-GR" sz="1400" b="1" baseline="0" dirty="0" smtClean="0">
                          <a:solidFill>
                            <a:schemeClr val="tx2"/>
                          </a:solidFill>
                        </a:rPr>
                        <a:t>Μέρος Δεύτερο: Μέθοδος </a:t>
                      </a:r>
                      <a:r>
                        <a:rPr lang="el-GR" sz="1400" b="1" i="0" kern="1200" dirty="0" smtClean="0">
                          <a:solidFill>
                            <a:schemeClr val="tx2"/>
                          </a:solidFill>
                          <a:effectLst/>
                          <a:latin typeface="+mn-lt"/>
                          <a:ea typeface="+mn-ea"/>
                          <a:cs typeface="+mn-cs"/>
                        </a:rPr>
                        <a:t>Λογιστικής</a:t>
                      </a:r>
                      <a:r>
                        <a:rPr lang="el-GR" sz="1400" b="1" i="0" kern="1200" baseline="0" dirty="0" smtClean="0">
                          <a:solidFill>
                            <a:schemeClr val="tx2"/>
                          </a:solidFill>
                          <a:effectLst/>
                          <a:latin typeface="+mn-lt"/>
                          <a:ea typeface="+mn-ea"/>
                          <a:cs typeface="+mn-cs"/>
                        </a:rPr>
                        <a:t> Απόδοσης </a:t>
                      </a:r>
                      <a:endParaRPr lang="el-GR" sz="1400" b="1"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rowSpan="2">
                  <a:txBody>
                    <a:bodyPr/>
                    <a:lstStyle/>
                    <a:p>
                      <a:pPr algn="l"/>
                      <a:r>
                        <a:rPr lang="el-GR" sz="1400" b="0" i="0" kern="1200" dirty="0" smtClean="0">
                          <a:solidFill>
                            <a:schemeClr val="tx2"/>
                          </a:solidFill>
                          <a:effectLst/>
                          <a:latin typeface="+mn-lt"/>
                          <a:ea typeface="+mn-ea"/>
                          <a:cs typeface="+mn-cs"/>
                        </a:rPr>
                        <a:t>Μέσο Κόστος Επένδυσης </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baseline="0" dirty="0" smtClean="0">
                          <a:solidFill>
                            <a:schemeClr val="tx2"/>
                          </a:solidFill>
                        </a:rPr>
                        <a:t>=</a:t>
                      </a:r>
                      <a:endParaRPr lang="el-GR" sz="1400" kern="1200" dirty="0" smtClean="0">
                        <a:solidFill>
                          <a:schemeClr val="tx2"/>
                        </a:solidFill>
                        <a:effectLst/>
                        <a:latin typeface="+mn-lt"/>
                        <a:ea typeface="+mn-ea"/>
                        <a:cs typeface="+mn-cs"/>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algn="ctr"/>
                      <a:r>
                        <a:rPr lang="el-GR" sz="1400" dirty="0" smtClean="0">
                          <a:solidFill>
                            <a:schemeClr val="tx2"/>
                          </a:solidFill>
                        </a:rPr>
                        <a:t>(</a:t>
                      </a:r>
                      <a:endParaRPr lang="en-US" sz="1400" dirty="0">
                        <a:solidFill>
                          <a:schemeClr val="tx2"/>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Συνολική Επένδυση – Υπολειμματική Αξία</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 Υπολειμματική Αξία</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67640">
                <a:tc vMerge="1">
                  <a:txBody>
                    <a:bodyPr/>
                    <a:lstStyle/>
                    <a:p>
                      <a:pPr algn="l"/>
                      <a:endParaRPr lang="el-GR" sz="1600" b="0" i="0" kern="1200" dirty="0" smtClean="0">
                        <a:solidFill>
                          <a:schemeClr val="tx2"/>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kern="1200" dirty="0" smtClean="0">
                        <a:solidFill>
                          <a:schemeClr val="tx2"/>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endParaRPr lang="en-US"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2</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kern="1200" dirty="0" smtClean="0">
                        <a:solidFill>
                          <a:schemeClr val="tx2"/>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endParaRPr lang="en-US"/>
                    </a:p>
                  </a:txBody>
                  <a:tcPr/>
                </a:tc>
              </a:tr>
              <a:tr h="167640">
                <a:tc>
                  <a:txBody>
                    <a:bodyPr/>
                    <a:lstStyle/>
                    <a:p>
                      <a:pPr algn="l"/>
                      <a:endParaRPr lang="el-GR" sz="14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algn="ctr"/>
                      <a:r>
                        <a:rPr lang="el-GR" sz="1400" b="0" baseline="0" dirty="0" smtClean="0">
                          <a:solidFill>
                            <a:schemeClr val="tx2"/>
                          </a:solidFill>
                        </a:rPr>
                        <a:t>=</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algn="ctr"/>
                      <a:r>
                        <a:rPr lang="el-GR" sz="1400" b="0" baseline="0" dirty="0" smtClean="0">
                          <a:solidFill>
                            <a:schemeClr val="tx2"/>
                          </a:solidFill>
                        </a:rPr>
                        <a:t>(</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ctr"/>
                      <a:r>
                        <a:rPr lang="el-GR" sz="1400" b="0" baseline="0" dirty="0" smtClean="0">
                          <a:solidFill>
                            <a:schemeClr val="tx2"/>
                          </a:solidFill>
                        </a:rPr>
                        <a:t>26.000$ - 6.000$</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algn="ctr"/>
                      <a:r>
                        <a:rPr lang="el-GR" sz="1400" dirty="0" smtClean="0">
                          <a:solidFill>
                            <a:schemeClr val="tx2"/>
                          </a:solidFill>
                        </a:rPr>
                        <a:t>)</a:t>
                      </a:r>
                      <a:endParaRPr lang="en-US" sz="1400" dirty="0">
                        <a:solidFill>
                          <a:schemeClr val="tx2"/>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algn="l"/>
                      <a:r>
                        <a:rPr lang="el-GR" sz="1400" b="0" baseline="0" dirty="0" smtClean="0">
                          <a:solidFill>
                            <a:schemeClr val="tx2"/>
                          </a:solidFill>
                        </a:rPr>
                        <a:t>+ 6.000$</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67640">
                <a:tc>
                  <a:txBody>
                    <a:bodyPr/>
                    <a:lstStyle/>
                    <a:p>
                      <a:pPr algn="l"/>
                      <a:endParaRPr lang="el-GR" sz="14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pPr algn="l"/>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endParaRPr lang="en-US"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ctr"/>
                      <a:r>
                        <a:rPr lang="el-GR" sz="1400" b="0" baseline="0" dirty="0" smtClean="0">
                          <a:solidFill>
                            <a:schemeClr val="tx2"/>
                          </a:solidFill>
                        </a:rPr>
                        <a:t>2</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endParaRPr lang="en-US"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pPr algn="l"/>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0">
                <a:tc>
                  <a:txBody>
                    <a:bodyPr/>
                    <a:lstStyle/>
                    <a:p>
                      <a:pPr algn="l"/>
                      <a:endParaRPr lang="el-GR" sz="14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l"/>
                      <a:r>
                        <a:rPr lang="el-GR" sz="1400" b="0" baseline="0" dirty="0" smtClean="0">
                          <a:solidFill>
                            <a:schemeClr val="tx2"/>
                          </a:solidFill>
                        </a:rPr>
                        <a:t>=</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r>
                        <a:rPr lang="el-GR" sz="1400" dirty="0" smtClean="0">
                          <a:solidFill>
                            <a:schemeClr val="tx2"/>
                          </a:solidFill>
                        </a:rPr>
                        <a:t>16.000$</a:t>
                      </a:r>
                      <a:endParaRPr lang="en-US" sz="14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rowSpan="2">
                  <a:txBody>
                    <a:bodyPr/>
                    <a:lstStyle/>
                    <a:p>
                      <a:pPr algn="l"/>
                      <a:r>
                        <a:rPr lang="el-GR" sz="1400" b="0" baseline="0" dirty="0" smtClean="0">
                          <a:solidFill>
                            <a:schemeClr val="tx2"/>
                          </a:solidFill>
                        </a:rPr>
                        <a:t>Λογιστική Απόδοση</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baseline="0" dirty="0" smtClean="0">
                          <a:solidFill>
                            <a:schemeClr val="tx2"/>
                          </a:solidFill>
                        </a:rPr>
                        <a:t>=</a:t>
                      </a:r>
                      <a:endParaRPr lang="el-GR" sz="1400" kern="1200" dirty="0" smtClean="0">
                        <a:solidFill>
                          <a:schemeClr val="tx2"/>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r>
                        <a:rPr lang="el-GR" sz="1400" dirty="0" smtClean="0">
                          <a:solidFill>
                            <a:schemeClr val="tx2"/>
                          </a:solidFill>
                        </a:rPr>
                        <a:t>Μέσο Ετήσιο Καθαρό</a:t>
                      </a:r>
                      <a:r>
                        <a:rPr lang="el-GR" sz="1400" baseline="0" dirty="0" smtClean="0">
                          <a:solidFill>
                            <a:schemeClr val="tx2"/>
                          </a:solidFill>
                        </a:rPr>
                        <a:t> Κέρδος</a:t>
                      </a:r>
                      <a:endParaRPr lang="en-US" sz="14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840">
                <a:tc vMerge="1">
                  <a:txBody>
                    <a:bodyPr/>
                    <a:lstStyle/>
                    <a:p>
                      <a:pPr algn="l"/>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pPr algn="l"/>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r>
                        <a:rPr lang="el-GR" sz="1400" dirty="0" smtClean="0">
                          <a:solidFill>
                            <a:schemeClr val="tx2"/>
                          </a:solidFill>
                        </a:rPr>
                        <a:t>Μέσο Κόστος Επένδυσης</a:t>
                      </a:r>
                      <a:endParaRPr lang="en-US" sz="14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l"/>
                      <a:endParaRPr lang="el-GR" sz="14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rowSpan="2">
                  <a:txBody>
                    <a:bodyPr/>
                    <a:lstStyle/>
                    <a:p>
                      <a:pPr algn="l"/>
                      <a:r>
                        <a:rPr lang="el-GR" sz="1400" b="0" baseline="0" dirty="0" smtClean="0">
                          <a:solidFill>
                            <a:schemeClr val="tx2"/>
                          </a:solidFill>
                        </a:rPr>
                        <a:t>=</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r>
                        <a:rPr lang="el-GR" sz="1400" dirty="0" smtClean="0">
                          <a:solidFill>
                            <a:schemeClr val="tx2"/>
                          </a:solidFill>
                        </a:rPr>
                        <a:t>4.000$</a:t>
                      </a:r>
                      <a:endParaRPr lang="en-US" sz="14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1920">
                <a:tc>
                  <a:txBody>
                    <a:bodyPr/>
                    <a:lstStyle/>
                    <a:p>
                      <a:pPr algn="l"/>
                      <a:endParaRPr lang="el-GR" sz="14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vMerge="1">
                  <a:txBody>
                    <a:bodyPr/>
                    <a:lstStyle/>
                    <a:p>
                      <a:pPr algn="l"/>
                      <a:endParaRPr lang="el-GR" sz="16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r>
                        <a:rPr lang="el-GR" sz="1400" dirty="0" smtClean="0">
                          <a:solidFill>
                            <a:schemeClr val="tx2"/>
                          </a:solidFill>
                        </a:rPr>
                        <a:t>16.000$</a:t>
                      </a:r>
                      <a:endParaRPr lang="en-US" sz="14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l"/>
                      <a:endParaRPr lang="el-GR" sz="1400" b="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l"/>
                      <a:r>
                        <a:rPr lang="el-GR" sz="1400" b="0" baseline="0" dirty="0" smtClean="0">
                          <a:solidFill>
                            <a:schemeClr val="tx2"/>
                          </a:solidFill>
                        </a:rPr>
                        <a:t>=</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r>
                        <a:rPr lang="el-GR" sz="1400" dirty="0" smtClean="0">
                          <a:solidFill>
                            <a:schemeClr val="tx2"/>
                          </a:solidFill>
                        </a:rPr>
                        <a:t>25%</a:t>
                      </a:r>
                      <a:endParaRPr lang="en-US" sz="14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9456">
                <a:tc gridSpan="6">
                  <a:txBody>
                    <a:bodyPr/>
                    <a:lstStyle/>
                    <a:p>
                      <a:pPr marL="0" indent="0" algn="l">
                        <a:buFont typeface="Arial" panose="020B0604020202020204" pitchFamily="34" charset="0"/>
                        <a:buNone/>
                      </a:pPr>
                      <a:r>
                        <a:rPr lang="el-GR" sz="1400" b="0" baseline="0" dirty="0" smtClean="0">
                          <a:solidFill>
                            <a:schemeClr val="tx2"/>
                          </a:solidFill>
                        </a:rPr>
                        <a:t>Το έργο θα υπερβεί την επιθυμητή απόδοση κατά 20% και θα πρέπει να αναληφθεί.</a:t>
                      </a:r>
                    </a:p>
                    <a:p>
                      <a:pPr marL="0" indent="0" algn="l">
                        <a:buFont typeface="Arial" panose="020B0604020202020204" pitchFamily="34" charset="0"/>
                        <a:buNone/>
                      </a:pPr>
                      <a:endParaRPr lang="el-GR" sz="1400" b="0" baseline="0" dirty="0" smtClean="0">
                        <a:solidFill>
                          <a:schemeClr val="tx2"/>
                        </a:solidFill>
                      </a:endParaRPr>
                    </a:p>
                    <a:p>
                      <a:pPr marL="0" indent="0" algn="l">
                        <a:buFont typeface="Arial" panose="020B0604020202020204" pitchFamily="34" charset="0"/>
                        <a:buNone/>
                      </a:pPr>
                      <a:r>
                        <a:rPr lang="el-GR" sz="1400" b="1" baseline="0" dirty="0" smtClean="0">
                          <a:solidFill>
                            <a:srgbClr val="C00000"/>
                          </a:solidFill>
                        </a:rPr>
                        <a:t>ΔΟΚΙΜΑΣΤΕ ΤΟ! ΣΑ8, ΣΑ9, Α9Α, Α9Β</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2"/>
          <p:cNvSpPr txBox="1">
            <a:spLocks noChangeArrowheads="1"/>
          </p:cNvSpPr>
          <p:nvPr/>
        </p:nvSpPr>
        <p:spPr bwMode="auto">
          <a:xfrm>
            <a:off x="6019800" y="83820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2</a:t>
            </a:r>
            <a:r>
              <a:rPr lang="en-US" altLang="en-US" sz="1800" b="1" dirty="0" smtClean="0">
                <a:solidFill>
                  <a:schemeClr val="tx2"/>
                </a:solidFill>
              </a:rPr>
              <a:t> </a:t>
            </a:r>
            <a:r>
              <a:rPr lang="el-GR" altLang="en-US" sz="1800" b="1" dirty="0" smtClean="0">
                <a:solidFill>
                  <a:schemeClr val="tx2"/>
                </a:solidFill>
              </a:rPr>
              <a:t>του</a:t>
            </a:r>
            <a:r>
              <a:rPr lang="en-US" altLang="en-US" sz="1800" b="1" dirty="0" smtClean="0">
                <a:solidFill>
                  <a:schemeClr val="tx2"/>
                </a:solidFill>
              </a:rPr>
              <a:t> </a:t>
            </a:r>
            <a:r>
              <a:rPr lang="en-US" altLang="en-US" sz="1800" b="1" dirty="0">
                <a:solidFill>
                  <a:schemeClr val="tx2"/>
                </a:solidFill>
              </a:rPr>
              <a:t>2)</a:t>
            </a:r>
          </a:p>
        </p:txBody>
      </p:sp>
    </p:spTree>
    <p:extLst>
      <p:ext uri="{BB962C8B-B14F-4D97-AF65-F5344CB8AC3E}">
        <p14:creationId xmlns:p14="http://schemas.microsoft.com/office/powerpoint/2010/main" val="816352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76200"/>
            <a:ext cx="8153400" cy="990600"/>
          </a:xfrm>
        </p:spPr>
        <p:txBody>
          <a:bodyPr/>
          <a:lstStyle/>
          <a:p>
            <a:r>
              <a:rPr lang="el-GR" altLang="en-US" dirty="0"/>
              <a:t>ΕΝΟΤΗΤΑ 3: ΕΠΙΧΕΙΡΗΜΑΤΙΚΕΣ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Προγραμματισμός</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Εκτέλεση</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Αξιολόγηση</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Επικοινωνία</a:t>
            </a:r>
            <a:endParaRPr lang="en-US" altLang="en-US" dirty="0">
              <a:latin typeface="Tw Cen MT" panose="020B0602020104020603" pitchFamily="34" charset="0"/>
              <a:cs typeface="Times New Roman" panose="02020603050405020304" pitchFamily="18" charset="0"/>
            </a:endParaRPr>
          </a:p>
        </p:txBody>
      </p:sp>
      <p:sp>
        <p:nvSpPr>
          <p:cNvPr id="8806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6200"/>
            <a:ext cx="8458200" cy="990600"/>
          </a:xfrm>
        </p:spPr>
        <p:txBody>
          <a:bodyPr/>
          <a:lstStyle/>
          <a:p>
            <a:r>
              <a:rPr lang="el-GR" altLang="en-US" dirty="0"/>
              <a:t>Η Διαδικασία Διαχείρισης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Μόλις ληφθεί μια απόφαση επενδυτικών κεφαλαίων, η υλοποίηση του έργου είναι κρίσιμη για την επιτυχία της</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επόμενη</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διαφάνεια συνοψίζει</a:t>
            </a:r>
            <a:r>
              <a:rPr lang="en-US" altLang="en-US" sz="2400" dirty="0" smtClean="0">
                <a:latin typeface="Tw Cen MT" panose="020B0602020104020603" pitchFamily="34" charset="0"/>
                <a:cs typeface="Times New Roman" panose="02020603050405020304" pitchFamily="18" charset="0"/>
              </a:rPr>
              <a:t> </a:t>
            </a:r>
            <a:r>
              <a:rPr lang="el-GR" sz="2400" dirty="0" smtClean="0"/>
              <a:t>τα </a:t>
            </a:r>
            <a:r>
              <a:rPr lang="el-GR" sz="2400" dirty="0"/>
              <a:t>εργαλεία και τις μεθόδους που οι μάνατζερ χρησιμοποιούν για να εξασφαλιστεί μια σοφή κατανομή των πόρων, τις σωστές αποφάσεις, ηθικές αποφάσεις που θα ενισχύσουν την αξία προς τους πελάτες και στα λοιπά ενδιαφερόμενα μέρη, την αποκόμιση κάποιου κέρδους και την ελαχιστοποίηση των επιχειρηματικών κινδύνων</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endParaRPr lang="en-US" altLang="en-US" sz="2400" dirty="0" smtClean="0">
              <a:latin typeface="Tw Cen MT" panose="020B0602020104020603" pitchFamily="34" charset="0"/>
              <a:cs typeface="Times New Roman" panose="02020603050405020304" pitchFamily="18" charset="0"/>
            </a:endParaRPr>
          </a:p>
        </p:txBody>
      </p:sp>
      <p:sp>
        <p:nvSpPr>
          <p:cNvPr id="8909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152400"/>
            <a:ext cx="8077200" cy="838200"/>
          </a:xfrm>
        </p:spPr>
        <p:txBody>
          <a:bodyPr/>
          <a:lstStyle/>
          <a:p>
            <a:r>
              <a:rPr lang="el-GR" altLang="en-US" dirty="0" smtClean="0"/>
              <a:t>επενδύσεων κεφαλαίου</a:t>
            </a:r>
            <a:r>
              <a:rPr altLang="en-US" dirty="0" smtClean="0"/>
              <a:t> </a:t>
            </a:r>
            <a:r>
              <a:rPr altLang="en-US" dirty="0" err="1" smtClean="0"/>
              <a:t>Analys</a:t>
            </a:r>
            <a:r>
              <a:rPr lang="en-US" altLang="en-US" dirty="0" err="1" smtClean="0"/>
              <a:t>are</a:t>
            </a:r>
            <a:r>
              <a:rPr lang="el-GR" altLang="en-US" dirty="0" smtClean="0"/>
              <a:t> και </a:t>
            </a:r>
            <a:r>
              <a:rPr altLang="en-US" dirty="0"/>
              <a:t/>
            </a:r>
            <a:br>
              <a:rPr altLang="en-US" dirty="0"/>
            </a:br>
            <a:r>
              <a:rPr altLang="en-US" dirty="0"/>
              <a:t>the Management Process</a:t>
            </a:r>
          </a:p>
        </p:txBody>
      </p:sp>
      <p:sp>
        <p:nvSpPr>
          <p:cNvPr id="90115"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88176923"/>
              </p:ext>
            </p:extLst>
          </p:nvPr>
        </p:nvGraphicFramePr>
        <p:xfrm>
          <a:off x="304800" y="1295400"/>
          <a:ext cx="8534400" cy="4130040"/>
        </p:xfrm>
        <a:graphic>
          <a:graphicData uri="http://schemas.openxmlformats.org/drawingml/2006/table">
            <a:tbl>
              <a:tblPr firstRow="1" bandRow="1">
                <a:tableStyleId>{5940675A-B579-460E-94D1-54222C63F5DA}</a:tableStyleId>
              </a:tblPr>
              <a:tblGrid>
                <a:gridCol w="2133600"/>
                <a:gridCol w="2133600"/>
                <a:gridCol w="2133600"/>
                <a:gridCol w="2133600"/>
              </a:tblGrid>
              <a:tr h="381000">
                <a:tc>
                  <a:txBody>
                    <a:bodyPr/>
                    <a:lstStyle/>
                    <a:p>
                      <a:pPr algn="ctr">
                        <a:buFont typeface="Wingdings" panose="05000000000000000000" pitchFamily="2" charset="2"/>
                        <a:buNone/>
                      </a:pPr>
                      <a:r>
                        <a:rPr lang="el-GR" altLang="en-US" sz="1200" b="1" dirty="0" smtClean="0">
                          <a:solidFill>
                            <a:sysClr val="windowText" lastClr="000000"/>
                          </a:solidFill>
                        </a:rPr>
                        <a:t>Προγραμματισμός</a:t>
                      </a:r>
                      <a:endParaRPr lang="el-GR" altLang="en-US" sz="120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200" b="1" dirty="0" smtClean="0">
                          <a:solidFill>
                            <a:sysClr val="windowText" lastClr="000000"/>
                          </a:solidFill>
                        </a:rPr>
                        <a:t>Εκτέλεση</a:t>
                      </a:r>
                      <a:endParaRPr lang="en-US" sz="1200" b="1" dirty="0">
                        <a:solidFill>
                          <a:sysClr val="windowText" lastClr="000000"/>
                        </a:solidFill>
                      </a:endParaRPr>
                    </a:p>
                  </a:txBody>
                  <a:tcPr/>
                </a:tc>
                <a:tc>
                  <a:txBody>
                    <a:bodyPr/>
                    <a:lstStyle/>
                    <a:p>
                      <a:pPr algn="ctr"/>
                      <a:r>
                        <a:rPr lang="el-GR" altLang="en-US" sz="1200" b="1" dirty="0" smtClean="0">
                          <a:solidFill>
                            <a:sysClr val="windowText" lastClr="000000"/>
                          </a:solidFill>
                        </a:rPr>
                        <a:t>Αξιολόγηση</a:t>
                      </a:r>
                      <a:endParaRPr lang="en-US" sz="1200" b="1" dirty="0">
                        <a:solidFill>
                          <a:sysClr val="windowText" lastClr="000000"/>
                        </a:solidFill>
                      </a:endParaRPr>
                    </a:p>
                  </a:txBody>
                  <a:tcPr/>
                </a:tc>
                <a:tc>
                  <a:txBody>
                    <a:bodyPr/>
                    <a:lstStyle/>
                    <a:p>
                      <a:pPr algn="ctr"/>
                      <a:r>
                        <a:rPr lang="el-GR" altLang="en-US" sz="1200" b="1" dirty="0" smtClean="0">
                          <a:solidFill>
                            <a:sysClr val="windowText" lastClr="000000"/>
                          </a:solidFill>
                        </a:rPr>
                        <a:t>Επικοινωνία</a:t>
                      </a:r>
                      <a:endParaRPr lang="en-US" sz="1200" b="1" dirty="0">
                        <a:solidFill>
                          <a:sysClr val="windowText" lastClr="000000"/>
                        </a:solidFill>
                      </a:endParaRPr>
                    </a:p>
                  </a:txBody>
                  <a:tcPr/>
                </a:tc>
              </a:tr>
              <a:tr h="2900855">
                <a:tc>
                  <a:txBody>
                    <a:bodyPr/>
                    <a:lstStyle/>
                    <a:p>
                      <a:pPr marL="171450" indent="-171450">
                        <a:buFont typeface="Arial" panose="020B0604020202020204" pitchFamily="34" charset="0"/>
                        <a:buChar char="•"/>
                      </a:pPr>
                      <a:r>
                        <a:rPr lang="el-GR" sz="1200" dirty="0" smtClean="0">
                          <a:solidFill>
                            <a:sysClr val="windowText" lastClr="000000"/>
                          </a:solidFill>
                        </a:rPr>
                        <a:t>Εκτέλεση διαδικασίας επενδύσεων κεφαλαίου:</a:t>
                      </a:r>
                    </a:p>
                    <a:p>
                      <a:pPr marL="171450" indent="-171450">
                        <a:buFont typeface="Arial" panose="020B0604020202020204" pitchFamily="34" charset="0"/>
                        <a:buChar char="•"/>
                      </a:pPr>
                      <a:r>
                        <a:rPr lang="el-GR" sz="1200" dirty="0" smtClean="0">
                          <a:solidFill>
                            <a:sysClr val="windowText" lastClr="000000"/>
                          </a:solidFill>
                        </a:rPr>
                        <a:t>Προσδιορισμός των αναγκών των επενδύσεων κεφαλαίου</a:t>
                      </a:r>
                    </a:p>
                    <a:p>
                      <a:pPr marL="171450" indent="-171450">
                        <a:buFont typeface="Arial" panose="020B0604020202020204" pitchFamily="34" charset="0"/>
                        <a:buChar char="•"/>
                      </a:pPr>
                      <a:r>
                        <a:rPr lang="el-GR" sz="1200" dirty="0" smtClean="0">
                          <a:solidFill>
                            <a:sysClr val="windowText" lastClr="000000"/>
                          </a:solidFill>
                        </a:rPr>
                        <a:t>Κατάρτιση επίσημων αιτημάτων</a:t>
                      </a:r>
                      <a:r>
                        <a:rPr lang="el-GR" sz="1200" baseline="0" dirty="0" smtClean="0">
                          <a:solidFill>
                            <a:sysClr val="windowText" lastClr="000000"/>
                          </a:solidFill>
                        </a:rPr>
                        <a:t> </a:t>
                      </a:r>
                      <a:r>
                        <a:rPr lang="el-GR" sz="1200" dirty="0" smtClean="0">
                          <a:solidFill>
                            <a:sysClr val="windowText" lastClr="000000"/>
                          </a:solidFill>
                        </a:rPr>
                        <a:t>για επενδύσεις κεφαλαίου</a:t>
                      </a:r>
                    </a:p>
                    <a:p>
                      <a:pPr marL="171450" indent="-171450">
                        <a:buFont typeface="Arial" panose="020B0604020202020204" pitchFamily="34" charset="0"/>
                        <a:buChar char="•"/>
                      </a:pPr>
                      <a:r>
                        <a:rPr lang="el-GR" sz="1200" dirty="0" smtClean="0">
                          <a:solidFill>
                            <a:sysClr val="windowText" lastClr="000000"/>
                          </a:solidFill>
                        </a:rPr>
                        <a:t>Πραγματοποιήστε προκαταρκτική εξέταση των προτάσεων</a:t>
                      </a:r>
                    </a:p>
                    <a:p>
                      <a:pPr marL="171450" indent="-171450">
                        <a:buFont typeface="Arial" panose="020B0604020202020204" pitchFamily="34" charset="0"/>
                        <a:buChar char="•"/>
                      </a:pPr>
                      <a:r>
                        <a:rPr lang="el-GR" sz="1200" dirty="0" smtClean="0">
                          <a:solidFill>
                            <a:sysClr val="windowText" lastClr="000000"/>
                          </a:solidFill>
                        </a:rPr>
                        <a:t>Καθορίστε το πρότυπο απόρριψης αποδοχής με βάση το κόστος του κεφαλαίου</a:t>
                      </a:r>
                    </a:p>
                    <a:p>
                      <a:pPr marL="171450" indent="-171450">
                        <a:buFont typeface="Arial" panose="020B0604020202020204" pitchFamily="34" charset="0"/>
                        <a:buChar char="•"/>
                      </a:pPr>
                      <a:r>
                        <a:rPr lang="el-GR" sz="1200" dirty="0" smtClean="0">
                          <a:solidFill>
                            <a:sysClr val="windowText" lastClr="000000"/>
                          </a:solidFill>
                        </a:rPr>
                        <a:t>Αξιολογήστε προτάσεις</a:t>
                      </a:r>
                    </a:p>
                    <a:p>
                      <a:pPr marL="171450" indent="-171450">
                        <a:buFont typeface="Arial" panose="020B0604020202020204" pitchFamily="34" charset="0"/>
                        <a:buChar char="•"/>
                      </a:pPr>
                      <a:r>
                        <a:rPr lang="el-GR" sz="1200" dirty="0" smtClean="0">
                          <a:solidFill>
                            <a:sysClr val="windowText" lastClr="000000"/>
                          </a:solidFill>
                        </a:rPr>
                        <a:t>Κάνετε αποφάσεις επενδύσεων κεφαλαίου βάσει της διαθεσιμότητας κεφαλαίων</a:t>
                      </a:r>
                      <a:endParaRPr lang="en-US" sz="1200" dirty="0">
                        <a:solidFill>
                          <a:sysClr val="windowText" lastClr="000000"/>
                        </a:solidFill>
                      </a:endParaRP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 Πραγματοποίηση</a:t>
                      </a:r>
                      <a:r>
                        <a:rPr lang="el-GR" sz="1200" baseline="0" dirty="0" smtClean="0">
                          <a:solidFill>
                            <a:sysClr val="windowText" lastClr="000000"/>
                          </a:solidFill>
                        </a:rPr>
                        <a:t> αποφάσεων </a:t>
                      </a:r>
                      <a:r>
                        <a:rPr lang="el-GR" sz="1200" dirty="0" smtClean="0">
                          <a:solidFill>
                            <a:sysClr val="windowText" lastClr="000000"/>
                          </a:solidFill>
                        </a:rPr>
                        <a:t>επενδύσεων κεφαλαίου</a:t>
                      </a:r>
                      <a:r>
                        <a:rPr lang="en-US" sz="1200" dirty="0" smtClean="0">
                          <a:solidFill>
                            <a:sysClr val="windowText" lastClr="000000"/>
                          </a:solidFill>
                        </a:rPr>
                        <a:t> </a:t>
                      </a:r>
                      <a:r>
                        <a:rPr lang="el-GR" sz="1200" dirty="0" smtClean="0">
                          <a:solidFill>
                            <a:sysClr val="windowText" lastClr="000000"/>
                          </a:solidFill>
                        </a:rPr>
                        <a:t>μέσω των κατάλληλων ελέγχων</a:t>
                      </a: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Σύγκριση</a:t>
                      </a:r>
                      <a:r>
                        <a:rPr lang="el-GR" sz="1200" baseline="0" dirty="0" smtClean="0">
                          <a:solidFill>
                            <a:sysClr val="windowText" lastClr="000000"/>
                          </a:solidFill>
                        </a:rPr>
                        <a:t> </a:t>
                      </a:r>
                      <a:r>
                        <a:rPr lang="el-GR" sz="1200" dirty="0" smtClean="0">
                          <a:solidFill>
                            <a:sysClr val="windowText" lastClr="000000"/>
                          </a:solidFill>
                        </a:rPr>
                        <a:t>των αποτελεσμάτων του πραγματικού προϋπολογισμού κεφαλαίου με τις προβλέψεις του προϋπολογισμού</a:t>
                      </a:r>
                    </a:p>
                    <a:p>
                      <a:pPr marL="171450" indent="-171450">
                        <a:buFont typeface="Arial" panose="020B0604020202020204" pitchFamily="34" charset="0"/>
                        <a:buChar char="•"/>
                      </a:pPr>
                      <a:r>
                        <a:rPr lang="el-GR" sz="1200" dirty="0" smtClean="0">
                          <a:solidFill>
                            <a:sysClr val="windowText" lastClr="000000"/>
                          </a:solidFill>
                        </a:rPr>
                        <a:t>Διεξαγωγή</a:t>
                      </a:r>
                      <a:r>
                        <a:rPr lang="el-GR" sz="1200" baseline="0" dirty="0" smtClean="0">
                          <a:solidFill>
                            <a:sysClr val="windowText" lastClr="000000"/>
                          </a:solidFill>
                        </a:rPr>
                        <a:t> </a:t>
                      </a:r>
                      <a:r>
                        <a:rPr lang="el-GR" sz="1200" dirty="0" smtClean="0">
                          <a:solidFill>
                            <a:sysClr val="windowText" lastClr="000000"/>
                          </a:solidFill>
                        </a:rPr>
                        <a:t>ελέγχου μετά την</a:t>
                      </a:r>
                      <a:r>
                        <a:rPr lang="el-GR" sz="1200" baseline="0" dirty="0" smtClean="0">
                          <a:solidFill>
                            <a:sysClr val="windowText" lastClr="000000"/>
                          </a:solidFill>
                        </a:rPr>
                        <a:t> ολοκήρωση των ελέγχων ώστε </a:t>
                      </a:r>
                      <a:r>
                        <a:rPr lang="el-GR" sz="1200" dirty="0" smtClean="0">
                          <a:solidFill>
                            <a:sysClr val="windowText" lastClr="000000"/>
                          </a:solidFill>
                        </a:rPr>
                        <a:t>να προσδιοριστούν εάν τα αποτελέσματα των επενδύσεων κεφαλαίου έχουν επιτευχθεί</a:t>
                      </a: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Κατάρτιση αναφορών που σχετίζονται με τη</a:t>
                      </a:r>
                      <a:r>
                        <a:rPr lang="el-GR" sz="1200" baseline="0" dirty="0" smtClean="0">
                          <a:solidFill>
                            <a:sysClr val="windowText" lastClr="000000"/>
                          </a:solidFill>
                        </a:rPr>
                        <a:t> διαδικασία επενδύσεων κεφαλαίου</a:t>
                      </a:r>
                      <a:endParaRPr lang="en-US" sz="12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629114282"/>
              </p:ext>
            </p:extLst>
          </p:nvPr>
        </p:nvGraphicFramePr>
        <p:xfrm>
          <a:off x="1044" y="1981200"/>
          <a:ext cx="9144000" cy="3383280"/>
        </p:xfrm>
        <a:graphic>
          <a:graphicData uri="http://schemas.openxmlformats.org/drawingml/2006/table">
            <a:tbl>
              <a:tblPr firstRow="1" bandRow="1">
                <a:tableStyleId>{2D5ABB26-0587-4C30-8999-92F81FD0307C}</a:tableStyleId>
              </a:tblPr>
              <a:tblGrid>
                <a:gridCol w="9144000"/>
              </a:tblGrid>
              <a:tr h="846102">
                <a:tc>
                  <a:txBody>
                    <a:bodyPr/>
                    <a:lstStyle/>
                    <a:p>
                      <a:r>
                        <a:rPr lang="el-GR" sz="1800" b="0" i="0" kern="1200" dirty="0" smtClean="0">
                          <a:solidFill>
                            <a:schemeClr val="tx2"/>
                          </a:solidFill>
                          <a:effectLst/>
                          <a:latin typeface="+mn-lt"/>
                          <a:ea typeface="+mn-ea"/>
                          <a:cs typeface="+mn-cs"/>
                        </a:rPr>
                        <a:t>Παραθέστε</a:t>
                      </a:r>
                      <a:r>
                        <a:rPr lang="el-GR" sz="1800" b="0" i="0" kern="1200" baseline="0" dirty="0" smtClean="0">
                          <a:solidFill>
                            <a:schemeClr val="tx2"/>
                          </a:solidFill>
                          <a:effectLst/>
                          <a:latin typeface="+mn-lt"/>
                          <a:ea typeface="+mn-ea"/>
                          <a:cs typeface="+mn-cs"/>
                        </a:rPr>
                        <a:t> </a:t>
                      </a:r>
                      <a:r>
                        <a:rPr lang="el-GR" sz="1800" b="0" i="0" kern="1200" dirty="0" smtClean="0">
                          <a:solidFill>
                            <a:schemeClr val="tx2"/>
                          </a:solidFill>
                          <a:effectLst/>
                          <a:latin typeface="+mn-lt"/>
                          <a:ea typeface="+mn-ea"/>
                          <a:cs typeface="+mn-cs"/>
                        </a:rPr>
                        <a:t>τα βήματα της διαδικασίας του προϋπολογισμού κεφαλαίου με τη σωστή τους σειρά:</a:t>
                      </a:r>
                    </a:p>
                    <a:p>
                      <a:endParaRPr lang="el-GR" sz="1800" b="0" i="0" kern="1200" dirty="0" smtClean="0">
                        <a:solidFill>
                          <a:schemeClr val="tx2"/>
                        </a:solidFill>
                        <a:effectLst/>
                        <a:latin typeface="+mn-lt"/>
                        <a:ea typeface="+mn-ea"/>
                        <a:cs typeface="+mn-cs"/>
                      </a:endParaRPr>
                    </a:p>
                    <a:p>
                      <a:r>
                        <a:rPr lang="el-GR" sz="1800" b="0" i="0" kern="1200" dirty="0" smtClean="0">
                          <a:solidFill>
                            <a:schemeClr val="tx2"/>
                          </a:solidFill>
                          <a:effectLst/>
                          <a:latin typeface="+mn-lt"/>
                          <a:ea typeface="+mn-ea"/>
                          <a:cs typeface="+mn-cs"/>
                        </a:rPr>
                        <a:t>α. Προσδιορισμός των αναγκών των επενδύσεων κεφαλαίου</a:t>
                      </a:r>
                    </a:p>
                    <a:p>
                      <a:r>
                        <a:rPr lang="el-GR" sz="1800" b="0" i="0" kern="1200" dirty="0" smtClean="0">
                          <a:solidFill>
                            <a:schemeClr val="tx2"/>
                          </a:solidFill>
                          <a:effectLst/>
                          <a:latin typeface="+mn-lt"/>
                          <a:ea typeface="+mn-ea"/>
                          <a:cs typeface="+mn-cs"/>
                        </a:rPr>
                        <a:t>β. Διεξαγωγή προκαταρκτικού ελέγχου των προτάσεων </a:t>
                      </a:r>
                    </a:p>
                    <a:p>
                      <a:r>
                        <a:rPr lang="el-GR" sz="1800" b="0" i="0" kern="1200" dirty="0" smtClean="0">
                          <a:solidFill>
                            <a:schemeClr val="tx2"/>
                          </a:solidFill>
                          <a:effectLst/>
                          <a:latin typeface="+mn-lt"/>
                          <a:ea typeface="+mn-ea"/>
                          <a:cs typeface="+mn-cs"/>
                        </a:rPr>
                        <a:t>γ. Αξιολόγηση</a:t>
                      </a:r>
                      <a:r>
                        <a:rPr lang="el-GR" sz="1800" b="0" i="0" kern="1200" baseline="0" dirty="0" smtClean="0">
                          <a:solidFill>
                            <a:schemeClr val="tx2"/>
                          </a:solidFill>
                          <a:effectLst/>
                          <a:latin typeface="+mn-lt"/>
                          <a:ea typeface="+mn-ea"/>
                          <a:cs typeface="+mn-cs"/>
                        </a:rPr>
                        <a:t> των</a:t>
                      </a:r>
                      <a:r>
                        <a:rPr lang="el-GR" sz="1800" b="0" i="0" kern="1200" dirty="0" smtClean="0">
                          <a:solidFill>
                            <a:schemeClr val="tx2"/>
                          </a:solidFill>
                          <a:effectLst/>
                          <a:latin typeface="+mn-lt"/>
                          <a:ea typeface="+mn-ea"/>
                          <a:cs typeface="+mn-cs"/>
                        </a:rPr>
                        <a:t> προτάσεων</a:t>
                      </a:r>
                    </a:p>
                    <a:p>
                      <a:r>
                        <a:rPr lang="el-GR" sz="1800" b="0" i="0" kern="1200" dirty="0" smtClean="0">
                          <a:solidFill>
                            <a:schemeClr val="tx2"/>
                          </a:solidFill>
                          <a:effectLst/>
                          <a:latin typeface="+mn-lt"/>
                          <a:ea typeface="+mn-ea"/>
                          <a:cs typeface="+mn-cs"/>
                        </a:rPr>
                        <a:t>δ. Προετοιμασία επίσημων αιτήσεων για επενδύσεις κεφαλαίου </a:t>
                      </a:r>
                    </a:p>
                    <a:p>
                      <a:r>
                        <a:rPr lang="el-GR" sz="1800" b="0" i="0" kern="1200" dirty="0" smtClean="0">
                          <a:solidFill>
                            <a:schemeClr val="tx2"/>
                          </a:solidFill>
                          <a:effectLst/>
                          <a:latin typeface="+mn-lt"/>
                          <a:ea typeface="+mn-ea"/>
                          <a:cs typeface="+mn-cs"/>
                        </a:rPr>
                        <a:t>ε. Λήψη αποφάσεων βάσει της διαθεσιμότητας κεφαλαίων</a:t>
                      </a:r>
                    </a:p>
                    <a:p>
                      <a:r>
                        <a:rPr lang="el-GR" sz="1800" b="0" i="0" kern="1200" dirty="0" smtClean="0">
                          <a:solidFill>
                            <a:schemeClr val="tx2"/>
                          </a:solidFill>
                          <a:effectLst/>
                          <a:latin typeface="+mn-lt"/>
                          <a:ea typeface="+mn-ea"/>
                          <a:cs typeface="+mn-cs"/>
                        </a:rPr>
                        <a:t>στ. Καθορισμός του προτύπου αποδοχής-απόρριψης με βάση το κόστος του κεφαλαίου</a:t>
                      </a: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52400">
                <a:tc>
                  <a:txBody>
                    <a:bodyPr/>
                    <a:lstStyle/>
                    <a:p>
                      <a:r>
                        <a:rPr lang="el-GR" sz="16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426720">
                <a:tc>
                  <a:txBody>
                    <a:bodyPr/>
                    <a:lstStyle/>
                    <a:p>
                      <a:pPr algn="l"/>
                      <a:r>
                        <a:rPr lang="el-GR" sz="1600" b="0" baseline="0" dirty="0" smtClean="0">
                          <a:solidFill>
                            <a:schemeClr val="tx2"/>
                          </a:solidFill>
                        </a:rPr>
                        <a:t>1. α, 2. δ, 3. β, 4. στ, 5. ε</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1945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600" b="1" baseline="0" dirty="0" smtClean="0">
                          <a:solidFill>
                            <a:srgbClr val="C00000"/>
                          </a:solidFill>
                        </a:rPr>
                        <a:t>ΔΟΚΙΜΑΣΤΕ ΤΟ! Α14Α, Α14Β</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15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305800" cy="914400"/>
          </a:xfrm>
        </p:spPr>
        <p:txBody>
          <a:bodyPr/>
          <a:lstStyle/>
          <a:p>
            <a:r>
              <a:rPr lang="el-GR" altLang="en-US" dirty="0" smtClean="0"/>
              <a:t>Ανάλυση </a:t>
            </a:r>
            <a:r>
              <a:rPr lang="el-GR" altLang="en-US" dirty="0"/>
              <a:t>Ε</a:t>
            </a:r>
            <a:r>
              <a:rPr lang="el-GR" altLang="en-US" dirty="0" smtClean="0"/>
              <a:t>πενδύσεων </a:t>
            </a:r>
            <a:r>
              <a:rPr lang="el-GR" altLang="en-US" dirty="0"/>
              <a:t>Κ</a:t>
            </a:r>
            <a:r>
              <a:rPr lang="el-GR" altLang="en-US" dirty="0" smtClean="0"/>
              <a:t>εφαλαίου</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l-GR" altLang="en-US" sz="2400" b="1" dirty="0" smtClean="0">
                <a:solidFill>
                  <a:srgbClr val="275CAE"/>
                </a:solidFill>
                <a:latin typeface="Tw Cen MT" panose="020B0602020104020603" pitchFamily="34" charset="0"/>
                <a:cs typeface="Times New Roman" panose="02020603050405020304" pitchFamily="18" charset="0"/>
              </a:rPr>
              <a:t>ανάλυση επενδύσεων κεφαλαίου</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n-US" altLang="en-US" sz="2400" dirty="0" smtClean="0">
                <a:solidFill>
                  <a:srgbClr val="000000"/>
                </a:solidFill>
                <a:latin typeface="Tw Cen MT" panose="020B0602020104020603" pitchFamily="34" charset="0"/>
                <a:cs typeface="Times New Roman" panose="02020603050405020304" pitchFamily="18" charset="0"/>
              </a:rPr>
              <a:t>(</a:t>
            </a:r>
            <a:r>
              <a:rPr lang="el-GR" sz="2400" dirty="0"/>
              <a:t>ή προϋπολογισμός του κεφαλαίου) περιλαμβάνει την αξιολόγηση των εναλλακτικών προτάσεων για τις μεγάλες επενδύσεις σε πάγια, συμπεριλαμβανομένων των εκτιμήσεων για τη χρηματοδότηση των σχεδίων αυτών</a:t>
            </a:r>
            <a:r>
              <a:rPr lang="en-US" altLang="en-US" sz="2400" dirty="0" smtClean="0">
                <a:solidFill>
                  <a:srgbClr val="000000"/>
                </a:solidFill>
                <a:latin typeface="Tw Cen MT" panose="020B0602020104020603" pitchFamily="34" charset="0"/>
                <a:cs typeface="Times New Roman" panose="02020603050405020304" pitchFamily="18" charset="0"/>
              </a:rPr>
              <a:t>. </a:t>
            </a:r>
          </a:p>
          <a:p>
            <a:pPr lvl="1"/>
            <a:r>
              <a:rPr lang="el-GR" sz="2000" dirty="0"/>
              <a:t>Κάθε απόφαση που λαμβάνεται για μια επένδυση κεφαλαίων είναι ζωτικής σημασίας διότι αφορά ένα μεγάλο χρηματικό ποσό και δεσμεύει την εταιρεία σε ένα σχέδιο δράσης για τα επόμενα </a:t>
            </a:r>
            <a:r>
              <a:rPr lang="el-GR" sz="2000" dirty="0" smtClean="0"/>
              <a:t>χρόνια. </a:t>
            </a:r>
          </a:p>
          <a:p>
            <a:pPr lvl="1"/>
            <a:r>
              <a:rPr lang="el-GR" sz="2000" dirty="0" smtClean="0"/>
              <a:t>Οι </a:t>
            </a:r>
            <a:r>
              <a:rPr lang="el-GR" sz="2000" dirty="0"/>
              <a:t>μάνατζερ ακολουθούν συχνά έξι βασικά βήματα κατά την εφαρμογή της έννοιας του κόστους-οφέλους για τη διαδικασία του προϋπολογισμού του </a:t>
            </a:r>
            <a:r>
              <a:rPr lang="el-GR" sz="2000" dirty="0" smtClean="0"/>
              <a:t>κεφαλαίου, όπως φαίνεται και στις επόμενες </a:t>
            </a:r>
            <a:r>
              <a:rPr lang="en-US"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6 </a:t>
            </a:r>
            <a:r>
              <a:rPr lang="el-GR"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διαφάνειες</a:t>
            </a:r>
            <a:r>
              <a:rPr lang="en-US"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4813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l-GR" altLang="en-US" dirty="0" smtClean="0"/>
              <a:t>Βήμα</a:t>
            </a:r>
            <a:r>
              <a:rPr lang="en-US" altLang="en-US" dirty="0" smtClean="0"/>
              <a:t> 1: </a:t>
            </a:r>
            <a:r>
              <a:rPr lang="el-GR" dirty="0"/>
              <a:t>Προσδιορισμός των Αναγκών </a:t>
            </a:r>
            <a:r>
              <a:rPr lang="el-GR" altLang="en-US" dirty="0" smtClean="0"/>
              <a:t>Επενδύσεων Κεφαλαίου</a:t>
            </a:r>
            <a:endParaRPr lang="en-US" altLang="en-US" dirty="0" smtClean="0"/>
          </a:p>
        </p:txBody>
      </p:sp>
      <p:sp>
        <p:nvSpPr>
          <p:cNvPr id="117762" name="Content Placeholder 2"/>
          <p:cNvSpPr>
            <a:spLocks noGrp="1"/>
          </p:cNvSpPr>
          <p:nvPr>
            <p:ph idx="1"/>
          </p:nvPr>
        </p:nvSpPr>
        <p:spPr/>
        <p:txBody>
          <a:bodyPr/>
          <a:lstStyle/>
          <a:p>
            <a:pPr>
              <a:buFont typeface="Wingdings" panose="05000000000000000000" pitchFamily="2" charset="2"/>
              <a:buChar char="§"/>
            </a:pPr>
            <a:r>
              <a:rPr lang="el-GR" sz="2000" dirty="0"/>
              <a:t>Οι μάνατζερ προσδιορίζουν τις ευκαιρίες επένδυσης κεφαλαίων μέσω της εμπειρίας των πωλήσεων του παρελθόντος, των αλλαγών των πηγών και της ποιότητας των υλικών, τις προτάσεις των εργαζομένων, των σημείων συμφόρησης που προκαλούνται από απαρχαιωμένο εξοπλισμό, των νέων μεθόδων παραγωγής ή διανομής, ή των παραπόνων των πελατών</a:t>
            </a:r>
            <a:r>
              <a:rPr lang="en-US" altLang="en-US" sz="2000" dirty="0" smtClean="0">
                <a:latin typeface="Tw Cen MT" panose="020B0602020104020603" pitchFamily="34" charset="0"/>
                <a:cs typeface="Times New Roman" panose="02020603050405020304" pitchFamily="18" charset="0"/>
              </a:rPr>
              <a:t>.</a:t>
            </a:r>
          </a:p>
          <a:p>
            <a:pPr lvl="1"/>
            <a:r>
              <a:rPr lang="el-GR" sz="1800" dirty="0"/>
              <a:t>Επιπλέον, οι ανάγκες των επενδύσεων κεφαλαίων προσδιορίζονται μέσα από τις προτάσεις για την προσθήκη νέων προϊόντων στην γραμμή παραγωγής, την επέκταση της παραγωγικής ικανότητας στις υπάρχουσες γραμμές παραγωγής, τη μείωση του κόστους παραγωγής των υπάρχοντων προϊόντων χωρίς να αλλοιώνονται τα επίπεδα λειτουργίας, ή από την αυτοματοποίηση των υπάρχοντων διαδικασιών </a:t>
            </a:r>
            <a:r>
              <a:rPr lang="el-GR" sz="1800" dirty="0" smtClean="0"/>
              <a:t>παραγωγής.</a:t>
            </a:r>
            <a:endParaRPr lang="en-US" altLang="en-US" sz="2000" dirty="0" smtClean="0">
              <a:latin typeface="Tw Cen MT" panose="020B0602020104020603" pitchFamily="34" charset="0"/>
              <a:cs typeface="Times New Roman" panose="02020603050405020304" pitchFamily="18" charset="0"/>
            </a:endParaRPr>
          </a:p>
        </p:txBody>
      </p:sp>
      <p:sp>
        <p:nvSpPr>
          <p:cNvPr id="4915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l-GR" altLang="en-US" dirty="0" smtClean="0"/>
              <a:t>Βήμα</a:t>
            </a:r>
            <a:r>
              <a:rPr lang="en-US" altLang="en-US" dirty="0" smtClean="0"/>
              <a:t> 2: </a:t>
            </a:r>
            <a:r>
              <a:rPr lang="el-GR" altLang="en-US" dirty="0" smtClean="0"/>
              <a:t>Κατάρτιση </a:t>
            </a:r>
            <a:r>
              <a:rPr lang="el-GR" dirty="0"/>
              <a:t>Επίσημων </a:t>
            </a:r>
            <a:r>
              <a:rPr lang="el-GR" dirty="0" smtClean="0"/>
              <a:t>Αιτήσεων</a:t>
            </a:r>
            <a:r>
              <a:rPr lang="en-US" altLang="en-US" dirty="0" smtClean="0"/>
              <a:t/>
            </a:r>
            <a:br>
              <a:rPr lang="en-US" altLang="en-US" dirty="0" smtClean="0"/>
            </a:br>
            <a:r>
              <a:rPr lang="el-GR" altLang="en-US" dirty="0" smtClean="0"/>
              <a:t>για</a:t>
            </a:r>
            <a:r>
              <a:rPr lang="en-US" altLang="en-US" dirty="0" smtClean="0"/>
              <a:t> </a:t>
            </a:r>
            <a:r>
              <a:rPr lang="el-GR" altLang="en-US" dirty="0" smtClean="0"/>
              <a:t>Επενδύσεις Κεφαλαίου</a:t>
            </a:r>
            <a:endParaRPr lang="en-US" altLang="en-US" dirty="0" smtClean="0"/>
          </a:p>
        </p:txBody>
      </p:sp>
      <p:sp>
        <p:nvSpPr>
          <p:cNvPr id="118786"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Κάθε</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αίτηση περιλαμβάνει</a:t>
            </a:r>
            <a:r>
              <a:rPr lang="en-US" altLang="en-US" dirty="0" smtClean="0">
                <a:latin typeface="Tw Cen MT" panose="020B0602020104020603" pitchFamily="34" charset="0"/>
                <a:cs typeface="Times New Roman" panose="02020603050405020304" pitchFamily="18" charset="0"/>
              </a:rPr>
              <a:t>:</a:t>
            </a:r>
          </a:p>
          <a:p>
            <a:pPr lvl="1"/>
            <a:r>
              <a:rPr lang="el-GR" dirty="0"/>
              <a:t>μια πλήρη περιγραφή της υπό εξέταση επένδυσης </a:t>
            </a:r>
            <a:endParaRPr lang="el-GR" dirty="0" smtClean="0"/>
          </a:p>
          <a:p>
            <a:pPr lvl="1"/>
            <a:r>
              <a:rPr lang="el-GR" dirty="0"/>
              <a:t>τους λόγους που χρήζουν αναγκαία τη νέα </a:t>
            </a:r>
            <a:r>
              <a:rPr lang="el-GR" dirty="0" smtClean="0"/>
              <a:t>επένδυση</a:t>
            </a:r>
          </a:p>
          <a:p>
            <a:pPr lvl="1"/>
            <a:r>
              <a:rPr lang="el-GR" dirty="0" smtClean="0"/>
              <a:t>τα </a:t>
            </a:r>
            <a:r>
              <a:rPr lang="el-GR" dirty="0"/>
              <a:t>εναλλακτικά μέσα που να ικανοποιούν αυτή την </a:t>
            </a:r>
            <a:r>
              <a:rPr lang="el-GR" dirty="0" smtClean="0"/>
              <a:t>ανάγκη</a:t>
            </a:r>
          </a:p>
          <a:p>
            <a:pPr lvl="1"/>
            <a:r>
              <a:rPr lang="el-GR" dirty="0" smtClean="0"/>
              <a:t>το </a:t>
            </a:r>
            <a:r>
              <a:rPr lang="el-GR" dirty="0"/>
              <a:t>χρονικό </a:t>
            </a:r>
            <a:r>
              <a:rPr lang="el-GR" dirty="0" smtClean="0"/>
              <a:t>σημείο, </a:t>
            </a:r>
            <a:r>
              <a:rPr lang="el-GR" dirty="0"/>
              <a:t>τα προσδοκώμενα κόστη, τη σχετική εξοικονόμηση του κόστους για κάθε εναλλακτική </a:t>
            </a:r>
            <a:r>
              <a:rPr lang="el-GR" dirty="0" smtClean="0"/>
              <a:t>λύση</a:t>
            </a:r>
          </a:p>
          <a:p>
            <a:pPr lvl="1"/>
            <a:r>
              <a:rPr lang="el-GR" dirty="0" smtClean="0"/>
              <a:t>την </a:t>
            </a:r>
            <a:r>
              <a:rPr lang="el-GR" dirty="0"/>
              <a:t>τεχνική τεκμηρίωση της επένδυσης, εάν αυτή θεωρηθεί απαραίτητη</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018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l-GR" altLang="en-US" dirty="0" smtClean="0"/>
              <a:t>Βήμα</a:t>
            </a:r>
            <a:r>
              <a:rPr lang="en-US" altLang="en-US" dirty="0" smtClean="0"/>
              <a:t> 3: </a:t>
            </a:r>
            <a:r>
              <a:rPr lang="el-GR" dirty="0"/>
              <a:t>Διεξαγωγή ενός Προκαταρκτικού Ελέγχου </a:t>
            </a:r>
            <a:endParaRPr lang="en-US" altLang="en-US" dirty="0" smtClean="0"/>
          </a:p>
        </p:txBody>
      </p:sp>
      <p:sp>
        <p:nvSpPr>
          <p:cNvPr id="119810" name="Content Placeholder 2"/>
          <p:cNvSpPr>
            <a:spLocks noGrp="1"/>
          </p:cNvSpPr>
          <p:nvPr>
            <p:ph idx="1"/>
          </p:nvPr>
        </p:nvSpPr>
        <p:spPr/>
        <p:txBody>
          <a:bodyPr/>
          <a:lstStyle/>
          <a:p>
            <a:pPr>
              <a:buFont typeface="Wingdings" panose="05000000000000000000" pitchFamily="2" charset="2"/>
              <a:buChar char="§"/>
            </a:pPr>
            <a:r>
              <a:rPr lang="el-GR" dirty="0"/>
              <a:t>Οι οργανισμοί που έχουν ιδιαίτερα ανεπτυγμένο σύστημα ανάλυσης επενδύσεων κεφαλαίων προυποθέτουν πως όλες οι προτάσεις θα περάσουν από προκαταρκτικό έλεγχο</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dirty="0" smtClean="0"/>
              <a:t>Ο σκοπός </a:t>
            </a:r>
            <a:r>
              <a:rPr lang="el-GR" dirty="0"/>
              <a:t>του προκαταρκτικού ελέγχου είναι να διασφαλιστεί ότι οι μόνες προτάσεις που θα υποβληθούν σε σοβαρή αναθεώρηση είναι αυτές που ικανοποιούν τόσο τους στρατηγικούς στόχους της εταιρείας όσο και την ελάχιστη απόδοση που έχει θέσει η διοίκηση.</a:t>
            </a:r>
          </a:p>
        </p:txBody>
      </p:sp>
      <p:sp>
        <p:nvSpPr>
          <p:cNvPr id="5120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a:t>
            </a:r>
            <a:r>
              <a:rPr lang="en-US" altLang="en-US" sz="900" dirty="0" smtClean="0">
                <a:solidFill>
                  <a:srgbClr val="808080"/>
                </a:solidFill>
              </a:rPr>
              <a:t>Reserve</a:t>
            </a:r>
            <a:r>
              <a:rPr lang="el-GR" altLang="en-US" sz="900" dirty="0" smtClean="0">
                <a:solidFill>
                  <a:srgbClr val="808080"/>
                </a:solidFill>
              </a:rPr>
              <a:t>.</a:t>
            </a:r>
            <a:r>
              <a:rPr lang="en-US" altLang="en-US" sz="900" dirty="0" smtClean="0">
                <a:solidFill>
                  <a:srgbClr val="808080"/>
                </a:solidFill>
              </a:rPr>
              <a:t>d</a:t>
            </a:r>
            <a:r>
              <a:rPr lang="en-US" altLang="en-US" sz="900" dirty="0">
                <a:solidFill>
                  <a:srgbClr val="808080"/>
                </a:solidFill>
              </a:rPr>
              <a:t>.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a:t>
            </a:r>
            <a:r>
              <a:rPr lang="en-US" altLang="en-US" sz="900" dirty="0" smtClean="0">
                <a:solidFill>
                  <a:srgbClr val="808080"/>
                </a:solidFill>
              </a:rPr>
              <a:t>website, in whole or in part.</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l-GR" altLang="en-US" dirty="0" smtClean="0"/>
              <a:t>Βήμα</a:t>
            </a:r>
            <a:r>
              <a:rPr lang="en-US" altLang="en-US" dirty="0" smtClean="0"/>
              <a:t> 4: </a:t>
            </a:r>
            <a:r>
              <a:rPr lang="el-GR" dirty="0"/>
              <a:t>Καθιέρωση του Προτύπου Αποδοχής – Απόρριψης </a:t>
            </a:r>
            <a:endParaRPr lang="en-US" altLang="en-US" dirty="0" smtClean="0"/>
          </a:p>
        </p:txBody>
      </p:sp>
      <p:sp>
        <p:nvSpPr>
          <p:cNvPr id="120834" name="Content Placeholder 2"/>
          <p:cNvSpPr>
            <a:spLocks noGrp="1"/>
          </p:cNvSpPr>
          <p:nvPr>
            <p:ph idx="1"/>
          </p:nvPr>
        </p:nvSpPr>
        <p:spPr/>
        <p:txBody>
          <a:bodyPr/>
          <a:lstStyle/>
          <a:p>
            <a:pPr>
              <a:buFont typeface="Wingdings" panose="05000000000000000000" pitchFamily="2" charset="2"/>
              <a:buChar char="§"/>
            </a:pPr>
            <a:r>
              <a:rPr lang="en-US" sz="2400" b="1" dirty="0"/>
              <a:t> </a:t>
            </a:r>
            <a:r>
              <a:rPr lang="el-GR" sz="2400" dirty="0"/>
              <a:t>Ένα πρότυπο αποδοχής - απόρριψης μπορεί να εκφραστεί ως μια ελάχιστη επί τοις εκατό απόδοση ή ως μια ελάχιστη περιόδου ανάκτησης ταμειακών </a:t>
            </a:r>
            <a:r>
              <a:rPr lang="el-GR" sz="2400" dirty="0" smtClean="0"/>
              <a:t>ροών</a:t>
            </a:r>
          </a:p>
          <a:p>
            <a:pPr>
              <a:buFont typeface="Wingdings" panose="05000000000000000000" pitchFamily="2" charset="2"/>
              <a:buChar char="§"/>
            </a:pPr>
            <a:r>
              <a:rPr lang="el-GR" sz="2400" dirty="0"/>
              <a:t>Εάν ο αριθμός των αποδεκτών αιτήσεων υπερβαίνει τα διαθέσιμα κεφάλαια για επενδύσεις σε πάγια, τότε οι προτάσεις πρέπει να κατατάσσονται ανάλογα με την επί τοις εκατό απόδοσή τους</a:t>
            </a:r>
            <a:r>
              <a:rPr lang="en-US" altLang="en-US" sz="2400" dirty="0" smtClean="0">
                <a:latin typeface="Tw Cen MT" panose="020B0602020104020603" pitchFamily="34" charset="0"/>
                <a:cs typeface="Times New Roman" panose="02020603050405020304" pitchFamily="18" charset="0"/>
              </a:rPr>
              <a:t>.</a:t>
            </a:r>
          </a:p>
          <a:p>
            <a:pPr lvl="1"/>
            <a:r>
              <a:rPr lang="el-GR" sz="2000" dirty="0"/>
              <a:t>Τα πρότυπα αποδοχής - απόρριψης χρησιμοποιούνται για να προσδιοριστούν τα σχέδια δράσης που αναμένεται να δώσουν ανεπαρκή ή οριακή απόδοση. Μπορούν επίσης να προσδιορίσουν τα προτεινόμενα σχέδια από τα οποία αναμένεται υψηλή ζήτηση του προϊόντος και υψηλές οικονομικές αποδόσεις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altLang="en-US" sz="2400" dirty="0" smtClean="0">
              <a:latin typeface="Tw Cen MT" panose="020B0602020104020603" pitchFamily="34" charset="0"/>
              <a:cs typeface="Times New Roman" panose="02020603050405020304" pitchFamily="18" charset="0"/>
            </a:endParaRPr>
          </a:p>
        </p:txBody>
      </p:sp>
      <p:sp>
        <p:nvSpPr>
          <p:cNvPr id="5222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smtClean="0">
                <a:solidFill>
                  <a:srgbClr val="808080"/>
                </a:solidFill>
              </a:rPr>
              <a:t>©2014 Cengage Learning. All Rights Reserved. May not be scanned, copied ή duplicated, ή posted to </a:t>
            </a:r>
            <a:r>
              <a:rPr lang="en-US" altLang="en-US" sz="900" dirty="0" err="1" smtClean="0">
                <a:solidFill>
                  <a:srgbClr val="808080"/>
                </a:solidFill>
              </a:rPr>
              <a:t>έν</a:t>
            </a:r>
            <a:r>
              <a:rPr lang="en-US" altLang="en-US" sz="900" dirty="0" smtClean="0">
                <a:solidFill>
                  <a:srgbClr val="808080"/>
                </a:solidFill>
              </a:rPr>
              <a:t>α publicly accessible website, in whole or in part.</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21712</TotalTime>
  <Words>5860</Words>
  <Application>Microsoft Office PowerPoint</Application>
  <PresentationFormat>On-screen Show (4:3)</PresentationFormat>
  <Paragraphs>613</Paragraphs>
  <Slides>47</Slides>
  <Notes>1</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Blank Presentation</vt:lpstr>
      <vt:lpstr>1_Custom Design</vt:lpstr>
      <vt:lpstr>1_Blank Presentation</vt:lpstr>
      <vt:lpstr>2_Blank Presentation</vt:lpstr>
      <vt:lpstr>PowerPoint Presentation</vt:lpstr>
      <vt:lpstr>ΜΑΘΗΣΙΑΚΟΙ ΣΤΟΧΟΙ</vt:lpstr>
      <vt:lpstr>ΕΝΟΤΗΤΑ 1: ΕΝΝΟΙΕΣ</vt:lpstr>
      <vt:lpstr>Έννοιες που Διέπουν την  Ανάλυση Μακροπρόθεσμων Αποφάσεων</vt:lpstr>
      <vt:lpstr>Ανάλυση Επενδύσεων Κεφαλαίου</vt:lpstr>
      <vt:lpstr>Βήμα 1: Προσδιορισμός των Αναγκών Επενδύσεων Κεφαλαίου</vt:lpstr>
      <vt:lpstr>Βήμα 2: Κατάρτιση Επίσημων Αιτήσεων για Επενδύσεις Κεφαλαίου</vt:lpstr>
      <vt:lpstr>Βήμα 3: Διεξαγωγή ενός Προκαταρκτικού Ελέγχου </vt:lpstr>
      <vt:lpstr>Βήμα 4: Καθιέρωση του Προτύπου Αποδοχής – Απόρριψης </vt:lpstr>
      <vt:lpstr>Βήμα 5: Αξιολόγηση Προτάσεων </vt:lpstr>
      <vt:lpstr>Βήμα 6: Πραγματοποίηση Αποφάσεων Επενδύσεων Κεφαλαίου</vt:lpstr>
      <vt:lpstr>Η Ελάχιστη επί τοις εκατό Απόδοση της Επένδυσης</vt:lpstr>
      <vt:lpstr>Κατατάσσοντας τις Προτάσεις Επενδύσεων Κεφαλαίου (διαφάνεια 1 από 2)</vt:lpstr>
      <vt:lpstr>Κατατάσσοντας τις Προτάσεις Επενδύσεων Κεφαλαίου (διαφάνεια 2 του 2)</vt:lpstr>
      <vt:lpstr>PowerPoint Presentation</vt:lpstr>
      <vt:lpstr>ΕΝΟΤΗΤΑ 2: ΛΟΓΙΣΤΙΚΕΣ ΕΦΑΡΜΟΓΕΣ</vt:lpstr>
      <vt:lpstr>Μέτρα και Μέθοδοι Ανάλυσης Επενδύσεων Κεφαλαίου</vt:lpstr>
      <vt:lpstr>Προσδοκώμενα Οφέλη από μια Επένδυση Κεφαλαίου (διαφάνεια 1 από 2)</vt:lpstr>
      <vt:lpstr>Προσδοκώμενα Οφέλη από μια Επένδυση Κεφαλαίου (διαφάνεια 2 του 2)</vt:lpstr>
      <vt:lpstr>Ίσες Ενάντια σε Άνισες Ταμειακές Ροές</vt:lpstr>
      <vt:lpstr>Καθαρή Αξία των Περιουσιακών Στοιχείων</vt:lpstr>
      <vt:lpstr>Έξοδα Αποσβέσεων και Φόροι Εισοδήματος (διαφάνεια 1 από 3)</vt:lpstr>
      <vt:lpstr>Έξοδα Αποσβέσεων και Φόροι Εισοδήματος (διαφάνεια 2 από 3)</vt:lpstr>
      <vt:lpstr>Έξοδα Αποσβέσεων και Φόροι Εισοδήματος (διαφάνεια 3 από 3)</vt:lpstr>
      <vt:lpstr>Αξίες Εκποίησης ή Υπολειμματικές Αξίες </vt:lpstr>
      <vt:lpstr>PowerPoint Presentation</vt:lpstr>
      <vt:lpstr>Η Μέθοδος Καθαρής Παρούσας Αξίας (διαφάνεια 1 από 2)</vt:lpstr>
      <vt:lpstr>Η Μέθοδος Καθαρής Παρούσας Αξίας (διαφάνεια 2 του 2)</vt:lpstr>
      <vt:lpstr>Απεικονίζοντας τη Μέθοδο Καθαρής Παρούσας Αξίας</vt:lpstr>
      <vt:lpstr>Ανάλυση του Μοντέλου Μ </vt:lpstr>
      <vt:lpstr>Ανάλυση του Μοντέλου Μ </vt:lpstr>
      <vt:lpstr>PowerPoint Presentation</vt:lpstr>
      <vt:lpstr>Μέθοδος Περιόδου Ανάκτησης (διαφάνεια 1 από 4)</vt:lpstr>
      <vt:lpstr>Μέθοδος Περιόδου Ανάκτησης (διαφάνεια 2 του 4)</vt:lpstr>
      <vt:lpstr>Μέθοδος Περιόδου Ανάκτησης (διαφάνεια 3 του 4)</vt:lpstr>
      <vt:lpstr>Μέθοδος Περιόδου Ανάκτησης (διαφάνεια 4 του 4)</vt:lpstr>
      <vt:lpstr>Άνισες Ετήσιες Καθαρές Εισροές Μετρητών</vt:lpstr>
      <vt:lpstr>Πλεονεκτήματα και Μειονεκτήματα της Μεθόδου Περιόδου Ανάκτησης</vt:lpstr>
      <vt:lpstr>Η Μέθοδος Λογιστικής Απόδοσης (διαφάνεια 1 από 2)</vt:lpstr>
      <vt:lpstr>Η Μέθοδος Λογιστικής Απόδοσης (διαφάνεια 2 του 2)</vt:lpstr>
      <vt:lpstr>Πλεονεκτήματα και Μειονεκτήματα της Μεθόδου Λογιστικής Απόδοσης</vt:lpstr>
      <vt:lpstr>PowerPoint Presentation</vt:lpstr>
      <vt:lpstr>PowerPoint Presentation</vt:lpstr>
      <vt:lpstr>ΕΝΟΤΗΤΑ 3: ΕΠΙΧΕΙΡΗΜΑΤΙΚΕΣ ΕΦΑΡΜΟΓΕΣ</vt:lpstr>
      <vt:lpstr>Η Διαδικασία Διαχείρισης</vt:lpstr>
      <vt:lpstr>επενδύσεων κεφαλαίου Analysare και  the Management Process</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user1</cp:lastModifiedBy>
  <cp:revision>1503</cp:revision>
  <dcterms:created xsi:type="dcterms:W3CDTF">2009-12-22T16:31:00Z</dcterms:created>
  <dcterms:modified xsi:type="dcterms:W3CDTF">2018-02-26T12:43:02Z</dcterms:modified>
</cp:coreProperties>
</file>