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719" r:id="rId2"/>
    <p:sldMasterId id="2147483696" r:id="rId3"/>
    <p:sldMasterId id="2147483708" r:id="rId4"/>
  </p:sldMasterIdLst>
  <p:notesMasterIdLst>
    <p:notesMasterId r:id="rId65"/>
  </p:notesMasterIdLst>
  <p:handoutMasterIdLst>
    <p:handoutMasterId r:id="rId66"/>
  </p:handoutMasterIdLst>
  <p:sldIdLst>
    <p:sldId id="476" r:id="rId5"/>
    <p:sldId id="426" r:id="rId6"/>
    <p:sldId id="427" r:id="rId7"/>
    <p:sldId id="475" r:id="rId8"/>
    <p:sldId id="477" r:id="rId9"/>
    <p:sldId id="478" r:id="rId10"/>
    <p:sldId id="479" r:id="rId11"/>
    <p:sldId id="480" r:id="rId12"/>
    <p:sldId id="481" r:id="rId13"/>
    <p:sldId id="482" r:id="rId14"/>
    <p:sldId id="483" r:id="rId15"/>
    <p:sldId id="484" r:id="rId16"/>
    <p:sldId id="485" r:id="rId17"/>
    <p:sldId id="486" r:id="rId18"/>
    <p:sldId id="487" r:id="rId19"/>
    <p:sldId id="488" r:id="rId20"/>
    <p:sldId id="489" r:id="rId21"/>
    <p:sldId id="539" r:id="rId22"/>
    <p:sldId id="491" r:id="rId23"/>
    <p:sldId id="492" r:id="rId24"/>
    <p:sldId id="531" r:id="rId25"/>
    <p:sldId id="493" r:id="rId26"/>
    <p:sldId id="494" r:id="rId27"/>
    <p:sldId id="496" r:id="rId28"/>
    <p:sldId id="497" r:id="rId29"/>
    <p:sldId id="498" r:id="rId30"/>
    <p:sldId id="499" r:id="rId31"/>
    <p:sldId id="500" r:id="rId32"/>
    <p:sldId id="532" r:id="rId33"/>
    <p:sldId id="540" r:id="rId34"/>
    <p:sldId id="503" r:id="rId35"/>
    <p:sldId id="504" r:id="rId36"/>
    <p:sldId id="533" r:id="rId37"/>
    <p:sldId id="507" r:id="rId38"/>
    <p:sldId id="505" r:id="rId39"/>
    <p:sldId id="506" r:id="rId40"/>
    <p:sldId id="508" r:id="rId41"/>
    <p:sldId id="534" r:id="rId42"/>
    <p:sldId id="535" r:id="rId43"/>
    <p:sldId id="511" r:id="rId44"/>
    <p:sldId id="536" r:id="rId45"/>
    <p:sldId id="541" r:id="rId46"/>
    <p:sldId id="515" r:id="rId47"/>
    <p:sldId id="516" r:id="rId48"/>
    <p:sldId id="517" r:id="rId49"/>
    <p:sldId id="518" r:id="rId50"/>
    <p:sldId id="519" r:id="rId51"/>
    <p:sldId id="537" r:id="rId52"/>
    <p:sldId id="520" r:id="rId53"/>
    <p:sldId id="521" r:id="rId54"/>
    <p:sldId id="522" r:id="rId55"/>
    <p:sldId id="523" r:id="rId56"/>
    <p:sldId id="524" r:id="rId57"/>
    <p:sldId id="542" r:id="rId58"/>
    <p:sldId id="526" r:id="rId59"/>
    <p:sldId id="527" r:id="rId60"/>
    <p:sldId id="528" r:id="rId61"/>
    <p:sldId id="529" r:id="rId62"/>
    <p:sldId id="538" r:id="rId63"/>
    <p:sldId id="543" r:id="rId6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0E3"/>
    <a:srgbClr val="275CAE"/>
    <a:srgbClr val="107D42"/>
    <a:srgbClr val="8967FF"/>
    <a:srgbClr val="BE6011"/>
    <a:srgbClr val="0066CC"/>
    <a:srgbClr val="0033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5" autoAdjust="0"/>
    <p:restoredTop sz="94660"/>
  </p:normalViewPr>
  <p:slideViewPr>
    <p:cSldViewPr>
      <p:cViewPr varScale="1">
        <p:scale>
          <a:sx n="89" d="100"/>
          <a:sy n="89" d="100"/>
        </p:scale>
        <p:origin x="-1152" y="-67"/>
      </p:cViewPr>
      <p:guideLst>
        <p:guide orient="horz" pos="2160"/>
        <p:guide pos="2880"/>
      </p:guideLst>
    </p:cSldViewPr>
  </p:slideViewPr>
  <p:outlineViewPr>
    <p:cViewPr>
      <p:scale>
        <a:sx n="33" d="100"/>
        <a:sy n="33" d="100"/>
      </p:scale>
      <p:origin x="0" y="45928"/>
    </p:cViewPr>
  </p:outlineViewPr>
  <p:notesTextViewPr>
    <p:cViewPr>
      <p:scale>
        <a:sx n="100" d="100"/>
        <a:sy n="100" d="100"/>
      </p:scale>
      <p:origin x="0" y="0"/>
    </p:cViewPr>
  </p:notesTextViewPr>
  <p:sorterViewPr>
    <p:cViewPr>
      <p:scale>
        <a:sx n="100" d="100"/>
        <a:sy n="100" d="100"/>
      </p:scale>
      <p:origin x="0" y="125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4C5AF80-B8F9-419B-8D8D-311382402CBC}" type="datetimeFigureOut">
              <a:rPr lang="en-US" altLang="en-US"/>
              <a:pPr/>
              <a:t>2/26/2018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B773A01-F415-4A87-AEDC-04F48C7B707E}" type="slidenum">
              <a:rPr lang="en-US" altLang="en-US"/>
              <a:pPr/>
              <a:t>‹#›</a:t>
            </a:fld>
            <a:endParaRPr lang="en-US" altLang="en-US"/>
          </a:p>
        </p:txBody>
      </p:sp>
    </p:spTree>
    <p:extLst>
      <p:ext uri="{BB962C8B-B14F-4D97-AF65-F5344CB8AC3E}">
        <p14:creationId xmlns:p14="http://schemas.microsoft.com/office/powerpoint/2010/main" val="9248980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3398BAF-B0C1-41B6-9713-17954A2CF3F6}" type="datetimeFigureOut">
              <a:rPr lang="en-US" altLang="en-US"/>
              <a:pPr/>
              <a:t>2/26/2018</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E901609-61FE-40EC-B1B7-27EE0212325F}" type="slidenum">
              <a:rPr lang="en-US" altLang="en-US"/>
              <a:pPr/>
              <a:t>‹#›</a:t>
            </a:fld>
            <a:endParaRPr lang="en-US" altLang="en-US"/>
          </a:p>
        </p:txBody>
      </p:sp>
    </p:spTree>
    <p:extLst>
      <p:ext uri="{BB962C8B-B14F-4D97-AF65-F5344CB8AC3E}">
        <p14:creationId xmlns:p14="http://schemas.microsoft.com/office/powerpoint/2010/main" val="158789954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9C8E0B-43D8-40E2-A498-B1BC3DE9ED71}" type="slidenum">
              <a:rPr lang="en-US" altLang="en-US" sz="1200"/>
              <a:pPr eaLnBrk="1" hangingPunct="1"/>
              <a:t>37</a:t>
            </a:fld>
            <a:endParaRPr lang="en-US" altLang="en-US" sz="1200"/>
          </a:p>
        </p:txBody>
      </p:sp>
    </p:spTree>
    <p:extLst>
      <p:ext uri="{BB962C8B-B14F-4D97-AF65-F5344CB8AC3E}">
        <p14:creationId xmlns:p14="http://schemas.microsoft.com/office/powerpoint/2010/main" val="3556509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91400" cy="9144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295400"/>
            <a:ext cx="7696200" cy="4800600"/>
          </a:xfrm>
        </p:spPr>
        <p:txBody>
          <a:bodyPr/>
          <a:lstStyle>
            <a:lvl1pPr marL="342900" indent="-342900">
              <a:buClr>
                <a:srgbClr val="BE6011"/>
              </a:buClr>
              <a:buFont typeface="Wingdings" charset="2"/>
              <a:buChar char="§"/>
              <a:defRPr sz="2800">
                <a:solidFill>
                  <a:schemeClr val="tx2"/>
                </a:solidFill>
                <a:latin typeface="Tw Cen MT"/>
                <a:cs typeface="Tw Cen MT"/>
              </a:defRPr>
            </a:lvl1pPr>
            <a:lvl2pPr>
              <a:defRPr sz="2400">
                <a:solidFill>
                  <a:schemeClr val="tx2"/>
                </a:solidFill>
                <a:latin typeface="Tw Cen MT"/>
                <a:cs typeface="Tw Cen MT"/>
              </a:defRPr>
            </a:lvl2pPr>
            <a:lvl3pPr marL="1143000" indent="-228600">
              <a:buClr>
                <a:srgbClr val="BE6011"/>
              </a:buClr>
              <a:buFont typeface="Wingdings" charset="2"/>
              <a:buChar char="§"/>
              <a:defRPr sz="2000">
                <a:solidFill>
                  <a:schemeClr val="tx2"/>
                </a:solidFill>
                <a:latin typeface="Tw Cen MT"/>
                <a:cs typeface="Tw Cen MT"/>
              </a:defRPr>
            </a:lvl3pPr>
            <a:lvl4pPr>
              <a:defRPr sz="1800">
                <a:solidFill>
                  <a:schemeClr val="tx2"/>
                </a:solidFill>
                <a:latin typeface="Tw Cen MT"/>
                <a:cs typeface="Tw Cen MT"/>
              </a:defRPr>
            </a:lvl4pPr>
            <a:lvl5pPr>
              <a:defRPr sz="1800">
                <a:solidFill>
                  <a:schemeClr val="tx2"/>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ftr" sz="quarter" idx="10"/>
          </p:nvPr>
        </p:nvSpPr>
        <p:spPr/>
        <p:txBody>
          <a:bodyPr/>
          <a:lstStyle>
            <a:lvl1pPr>
              <a:defRPr>
                <a:solidFill>
                  <a:srgbClr val="80808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Tree>
    <p:extLst>
      <p:ext uri="{BB962C8B-B14F-4D97-AF65-F5344CB8AC3E}">
        <p14:creationId xmlns:p14="http://schemas.microsoft.com/office/powerpoint/2010/main" val="362649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00250" cy="5867400"/>
          </a:xfrm>
        </p:spPr>
        <p:txBody>
          <a:bodyPr vert="eaVert"/>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52400"/>
            <a:ext cx="5848350" cy="5943600"/>
          </a:xfrm>
        </p:spPr>
        <p:txBody>
          <a:bodyPr vert="eaVert"/>
          <a:lstStyle>
            <a:lvl1pPr marL="342900" indent="-342900">
              <a:buClr>
                <a:srgbClr val="BE6011"/>
              </a:buClr>
              <a:buFont typeface="Wingdings" charset="2"/>
              <a:buChar char="§"/>
              <a:defRPr sz="2800">
                <a:solidFill>
                  <a:srgbClr val="000000"/>
                </a:solidFill>
              </a:defRPr>
            </a:lvl1pPr>
            <a:lvl2pPr>
              <a:defRPr sz="2400">
                <a:solidFill>
                  <a:srgbClr val="000000"/>
                </a:solidFill>
              </a:defRPr>
            </a:lvl2pPr>
            <a:lvl3pPr marL="1143000" indent="-228600">
              <a:buClr>
                <a:srgbClr val="BE6011"/>
              </a:buClr>
              <a:buFont typeface="Wingdings" charset="2"/>
              <a:buChar char="§"/>
              <a:defRPr sz="2000">
                <a:solidFill>
                  <a:srgbClr val="000000"/>
                </a:solidFill>
              </a:defRPr>
            </a:lvl3pPr>
            <a:lvl4pPr>
              <a:defRPr sz="1800">
                <a:solidFill>
                  <a:srgbClr val="000000"/>
                </a:solidFill>
              </a:defRPr>
            </a:lvl4pPr>
            <a:lvl5pPr>
              <a:defRPr sz="18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DE83D2D9-5CA9-421F-894A-9613B19DEECF}" type="slidenum">
              <a:rPr lang="en-US" altLang="en-US"/>
              <a:pPr/>
              <a:t>‹#›</a:t>
            </a:fld>
            <a:endParaRPr lang="en-US" altLang="en-US"/>
          </a:p>
        </p:txBody>
      </p:sp>
    </p:spTree>
    <p:extLst>
      <p:ext uri="{BB962C8B-B14F-4D97-AF65-F5344CB8AC3E}">
        <p14:creationId xmlns:p14="http://schemas.microsoft.com/office/powerpoint/2010/main" val="2807108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9E00D2D-FA8D-4982-8352-98983304B713}" type="slidenum">
              <a:rPr lang="en-US" altLang="en-US"/>
              <a:pPr/>
              <a:t>‹#›</a:t>
            </a:fld>
            <a:endParaRPr lang="en-US" altLang="en-US"/>
          </a:p>
        </p:txBody>
      </p:sp>
    </p:spTree>
    <p:extLst>
      <p:ext uri="{BB962C8B-B14F-4D97-AF65-F5344CB8AC3E}">
        <p14:creationId xmlns:p14="http://schemas.microsoft.com/office/powerpoint/2010/main" val="3227800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223E583-5748-4875-9439-CB4868362858}" type="slidenum">
              <a:rPr lang="en-US" altLang="en-US"/>
              <a:pPr/>
              <a:t>‹#›</a:t>
            </a:fld>
            <a:endParaRPr lang="en-US" altLang="en-US"/>
          </a:p>
        </p:txBody>
      </p:sp>
    </p:spTree>
    <p:extLst>
      <p:ext uri="{BB962C8B-B14F-4D97-AF65-F5344CB8AC3E}">
        <p14:creationId xmlns:p14="http://schemas.microsoft.com/office/powerpoint/2010/main" val="489352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D3C3A70-5359-44C1-80E3-8107E6AAB5AF}" type="slidenum">
              <a:rPr lang="en-US" altLang="en-US"/>
              <a:pPr/>
              <a:t>‹#›</a:t>
            </a:fld>
            <a:endParaRPr lang="en-US" altLang="en-US"/>
          </a:p>
        </p:txBody>
      </p:sp>
    </p:spTree>
    <p:extLst>
      <p:ext uri="{BB962C8B-B14F-4D97-AF65-F5344CB8AC3E}">
        <p14:creationId xmlns:p14="http://schemas.microsoft.com/office/powerpoint/2010/main" val="273133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D99C2BF-B354-47D5-BF94-5366B38DBFE3}" type="slidenum">
              <a:rPr lang="en-US" altLang="en-US"/>
              <a:pPr/>
              <a:t>‹#›</a:t>
            </a:fld>
            <a:endParaRPr lang="en-US" altLang="en-US"/>
          </a:p>
        </p:txBody>
      </p:sp>
    </p:spTree>
    <p:extLst>
      <p:ext uri="{BB962C8B-B14F-4D97-AF65-F5344CB8AC3E}">
        <p14:creationId xmlns:p14="http://schemas.microsoft.com/office/powerpoint/2010/main" val="2755621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D643690-F975-4F40-974E-441ED6A51028}" type="slidenum">
              <a:rPr lang="en-US" altLang="en-US"/>
              <a:pPr/>
              <a:t>‹#›</a:t>
            </a:fld>
            <a:endParaRPr lang="en-US" altLang="en-US"/>
          </a:p>
        </p:txBody>
      </p:sp>
    </p:spTree>
    <p:extLst>
      <p:ext uri="{BB962C8B-B14F-4D97-AF65-F5344CB8AC3E}">
        <p14:creationId xmlns:p14="http://schemas.microsoft.com/office/powerpoint/2010/main" val="894643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96FF33C-567F-4416-A5E6-004DEFFA22CF}" type="slidenum">
              <a:rPr lang="en-US" altLang="en-US"/>
              <a:pPr/>
              <a:t>‹#›</a:t>
            </a:fld>
            <a:endParaRPr lang="en-US" altLang="en-US"/>
          </a:p>
        </p:txBody>
      </p:sp>
    </p:spTree>
    <p:extLst>
      <p:ext uri="{BB962C8B-B14F-4D97-AF65-F5344CB8AC3E}">
        <p14:creationId xmlns:p14="http://schemas.microsoft.com/office/powerpoint/2010/main" val="749785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609600" y="6356350"/>
            <a:ext cx="7924800" cy="365125"/>
          </a:xfrm>
        </p:spPr>
        <p:txBody>
          <a:bodyPr/>
          <a:lstStyle>
            <a:lvl1pPr>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Tree>
    <p:extLst>
      <p:ext uri="{BB962C8B-B14F-4D97-AF65-F5344CB8AC3E}">
        <p14:creationId xmlns:p14="http://schemas.microsoft.com/office/powerpoint/2010/main" val="297756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C7AC58A-267F-426E-9A46-02241865ED89}" type="slidenum">
              <a:rPr lang="en-US" altLang="en-US"/>
              <a:pPr/>
              <a:t>‹#›</a:t>
            </a:fld>
            <a:endParaRPr lang="en-US" altLang="en-US"/>
          </a:p>
        </p:txBody>
      </p:sp>
    </p:spTree>
    <p:extLst>
      <p:ext uri="{BB962C8B-B14F-4D97-AF65-F5344CB8AC3E}">
        <p14:creationId xmlns:p14="http://schemas.microsoft.com/office/powerpoint/2010/main" val="817709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52600" y="1904999"/>
            <a:ext cx="5526088" cy="2822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6FD54EE-BA5C-43BB-BC94-39F9962985BB}" type="slidenum">
              <a:rPr lang="en-US" altLang="en-US"/>
              <a:pPr/>
              <a:t>‹#›</a:t>
            </a:fld>
            <a:endParaRPr lang="en-US" altLang="en-US"/>
          </a:p>
        </p:txBody>
      </p:sp>
    </p:spTree>
    <p:extLst>
      <p:ext uri="{BB962C8B-B14F-4D97-AF65-F5344CB8AC3E}">
        <p14:creationId xmlns:p14="http://schemas.microsoft.com/office/powerpoint/2010/main" val="3957023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05200"/>
            <a:ext cx="7772400" cy="22637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676400"/>
            <a:ext cx="7772400" cy="1663700"/>
          </a:xfrm>
        </p:spPr>
        <p:txBody>
          <a:bodyPr anchor="b"/>
          <a:lstStyle>
            <a:lvl1pPr marL="0" indent="0">
              <a:buNone/>
              <a:defRPr sz="2000">
                <a:solidFill>
                  <a:srgbClr val="000000"/>
                </a:solidFill>
                <a:latin typeface="Tw Cen MT"/>
                <a:cs typeface="Tw Cen M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498D7B5B-CCC1-4463-AC27-354E840FAE0F}" type="slidenum">
              <a:rPr lang="en-US" altLang="en-US"/>
              <a:pPr/>
              <a:t>‹#›</a:t>
            </a:fld>
            <a:endParaRPr lang="en-US" altLang="en-US"/>
          </a:p>
        </p:txBody>
      </p:sp>
    </p:spTree>
    <p:extLst>
      <p:ext uri="{BB962C8B-B14F-4D97-AF65-F5344CB8AC3E}">
        <p14:creationId xmlns:p14="http://schemas.microsoft.com/office/powerpoint/2010/main" val="3923603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D3E0313-6B27-4A0E-B7F4-1A9D9D672AC9}" type="slidenum">
              <a:rPr lang="en-US" altLang="en-US"/>
              <a:pPr/>
              <a:t>‹#›</a:t>
            </a:fld>
            <a:endParaRPr lang="en-US" altLang="en-US"/>
          </a:p>
        </p:txBody>
      </p:sp>
    </p:spTree>
    <p:extLst>
      <p:ext uri="{BB962C8B-B14F-4D97-AF65-F5344CB8AC3E}">
        <p14:creationId xmlns:p14="http://schemas.microsoft.com/office/powerpoint/2010/main" val="2729773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52BF031-4595-47B8-84DD-A41B576455BD}" type="slidenum">
              <a:rPr lang="en-US" altLang="en-US"/>
              <a:pPr/>
              <a:t>‹#›</a:t>
            </a:fld>
            <a:endParaRPr lang="en-US" altLang="en-US"/>
          </a:p>
        </p:txBody>
      </p:sp>
    </p:spTree>
    <p:extLst>
      <p:ext uri="{BB962C8B-B14F-4D97-AF65-F5344CB8AC3E}">
        <p14:creationId xmlns:p14="http://schemas.microsoft.com/office/powerpoint/2010/main" val="4102661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914400"/>
          </a:xfrm>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447800"/>
            <a:ext cx="7696200" cy="4343400"/>
          </a:xfrm>
        </p:spPr>
        <p:txBody>
          <a:bodyPr/>
          <a:lstStyle>
            <a:lvl1pPr marL="342900" indent="-342900">
              <a:buClr>
                <a:srgbClr val="BE6011"/>
              </a:buClr>
              <a:buFont typeface="Wingdings" charset="2"/>
              <a:buChar char="§"/>
              <a:defRPr sz="2800">
                <a:solidFill>
                  <a:schemeClr val="tx2"/>
                </a:solidFill>
                <a:latin typeface="Tw Cen MT"/>
                <a:cs typeface="Tw Cen MT"/>
              </a:defRPr>
            </a:lvl1pPr>
            <a:lvl2pPr>
              <a:defRPr sz="2400">
                <a:solidFill>
                  <a:schemeClr val="tx2"/>
                </a:solidFill>
                <a:latin typeface="Tw Cen MT"/>
                <a:cs typeface="Tw Cen MT"/>
              </a:defRPr>
            </a:lvl2pPr>
            <a:lvl3pPr marL="1143000" indent="-228600">
              <a:buClr>
                <a:srgbClr val="BE6011"/>
              </a:buClr>
              <a:buFont typeface="Wingdings" charset="2"/>
              <a:buChar char="§"/>
              <a:defRPr sz="2000">
                <a:solidFill>
                  <a:schemeClr val="tx2"/>
                </a:solidFill>
                <a:latin typeface="Tw Cen MT"/>
                <a:cs typeface="Tw Cen MT"/>
              </a:defRPr>
            </a:lvl3pPr>
            <a:lvl4pPr>
              <a:defRPr sz="1800">
                <a:solidFill>
                  <a:schemeClr val="tx2"/>
                </a:solidFill>
                <a:latin typeface="Tw Cen MT"/>
                <a:cs typeface="Tw Cen MT"/>
              </a:defRPr>
            </a:lvl4pPr>
            <a:lvl5pPr>
              <a:defRPr sz="1800">
                <a:solidFill>
                  <a:schemeClr val="tx2"/>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ftr" sz="quarter" idx="10"/>
          </p:nvPr>
        </p:nvSpPr>
        <p:spPr>
          <a:xfrm>
            <a:off x="304800" y="6248400"/>
            <a:ext cx="8534400" cy="457200"/>
          </a:xfrm>
        </p:spPr>
        <p:txBody>
          <a:bodyPr/>
          <a:lstStyle>
            <a:lvl1pPr>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Tree>
    <p:extLst>
      <p:ext uri="{BB962C8B-B14F-4D97-AF65-F5344CB8AC3E}">
        <p14:creationId xmlns:p14="http://schemas.microsoft.com/office/powerpoint/2010/main" val="2551005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latin typeface="Tw Cen MT"/>
                <a:cs typeface="Tw Cen M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76D053DA-56FF-4F31-9951-D7F2EC110F5C}" type="slidenum">
              <a:rPr lang="en-US" altLang="en-US"/>
              <a:pPr/>
              <a:t>‹#›</a:t>
            </a:fld>
            <a:endParaRPr lang="en-US" altLang="en-US"/>
          </a:p>
        </p:txBody>
      </p:sp>
    </p:spTree>
    <p:extLst>
      <p:ext uri="{BB962C8B-B14F-4D97-AF65-F5344CB8AC3E}">
        <p14:creationId xmlns:p14="http://schemas.microsoft.com/office/powerpoint/2010/main" val="407774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914400"/>
          </a:xfrm>
        </p:spPr>
        <p:txBody>
          <a:bodyPr/>
          <a:lstStyle>
            <a:lvl1pPr>
              <a:defRPr lang="en-US" sz="2800" b="1" dirty="0">
                <a:solidFill>
                  <a:srgbClr val="FFFFFF"/>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62000" y="1752600"/>
            <a:ext cx="3771900" cy="4343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752600"/>
            <a:ext cx="3771900" cy="4343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2B04C951-75F4-4A7B-88C7-0B0222B8423C}" type="slidenum">
              <a:rPr lang="en-US" altLang="en-US"/>
              <a:pPr/>
              <a:t>‹#›</a:t>
            </a:fld>
            <a:endParaRPr lang="en-US" altLang="en-US"/>
          </a:p>
        </p:txBody>
      </p:sp>
    </p:spTree>
    <p:extLst>
      <p:ext uri="{BB962C8B-B14F-4D97-AF65-F5344CB8AC3E}">
        <p14:creationId xmlns:p14="http://schemas.microsoft.com/office/powerpoint/2010/main" val="2751596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lang="en-US" sz="2800" b="1" smtClean="0">
                <a:solidFill>
                  <a:srgbClr val="FFFFFF"/>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8"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9"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EAB8FCAA-DD6A-48E3-8635-E4DC9B2ADD8B}" type="slidenum">
              <a:rPr lang="en-US" altLang="en-US"/>
              <a:pPr/>
              <a:t>‹#›</a:t>
            </a:fld>
            <a:endParaRPr lang="en-US" altLang="en-US"/>
          </a:p>
        </p:txBody>
      </p:sp>
    </p:spTree>
    <p:extLst>
      <p:ext uri="{BB962C8B-B14F-4D97-AF65-F5344CB8AC3E}">
        <p14:creationId xmlns:p14="http://schemas.microsoft.com/office/powerpoint/2010/main" val="292371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Rectangle 6"/>
          <p:cNvSpPr>
            <a:spLocks noGrp="1" noChangeArrowheads="1"/>
          </p:cNvSpPr>
          <p:nvPr>
            <p:ph type="ftr" sz="quarter" idx="10"/>
          </p:nvPr>
        </p:nvSpPr>
        <p:spPr>
          <a:ln/>
        </p:spPr>
        <p:txBody>
          <a:bodyPr/>
          <a:lstStyle>
            <a:lvl1pPr>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Tree>
    <p:extLst>
      <p:ext uri="{BB962C8B-B14F-4D97-AF65-F5344CB8AC3E}">
        <p14:creationId xmlns:p14="http://schemas.microsoft.com/office/powerpoint/2010/main" val="1894366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3"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4"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1A59284D-9C90-4671-8338-5490A97C0C42}" type="slidenum">
              <a:rPr lang="en-US" altLang="en-US"/>
              <a:pPr/>
              <a:t>‹#›</a:t>
            </a:fld>
            <a:endParaRPr lang="en-US" altLang="en-US"/>
          </a:p>
        </p:txBody>
      </p:sp>
    </p:spTree>
    <p:extLst>
      <p:ext uri="{BB962C8B-B14F-4D97-AF65-F5344CB8AC3E}">
        <p14:creationId xmlns:p14="http://schemas.microsoft.com/office/powerpoint/2010/main" val="2024570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3008313" cy="946150"/>
          </a:xfrm>
        </p:spPr>
        <p:txBody>
          <a:bodyPr anchor="b"/>
          <a:lstStyle>
            <a:lvl1pPr algn="l">
              <a:defRPr sz="2000" b="1">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6635E698-FCED-4876-832D-FACDD1DD2A7A}" type="slidenum">
              <a:rPr lang="en-US" altLang="en-US"/>
              <a:pPr/>
              <a:t>‹#›</a:t>
            </a:fld>
            <a:endParaRPr lang="en-US" altLang="en-US"/>
          </a:p>
        </p:txBody>
      </p:sp>
    </p:spTree>
    <p:extLst>
      <p:ext uri="{BB962C8B-B14F-4D97-AF65-F5344CB8AC3E}">
        <p14:creationId xmlns:p14="http://schemas.microsoft.com/office/powerpoint/2010/main" val="2845443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000000"/>
                </a:solidFill>
                <a:latin typeface="Tw Cen MT"/>
                <a:cs typeface="Tw Cen M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278638F8-AE2C-489C-A972-0DF0D6B34D02}" type="slidenum">
              <a:rPr lang="en-US" altLang="en-US"/>
              <a:pPr/>
              <a:t>‹#›</a:t>
            </a:fld>
            <a:endParaRPr lang="en-US" altLang="en-US"/>
          </a:p>
        </p:txBody>
      </p:sp>
    </p:spTree>
    <p:extLst>
      <p:ext uri="{BB962C8B-B14F-4D97-AF65-F5344CB8AC3E}">
        <p14:creationId xmlns:p14="http://schemas.microsoft.com/office/powerpoint/2010/main" val="1409196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91400" cy="914400"/>
          </a:xfrm>
        </p:spPr>
        <p:txBody>
          <a:bodyPr/>
          <a:lstStyle>
            <a:lvl1pPr>
              <a:defRPr lang="en-US" sz="2800" b="1" dirty="0">
                <a:solidFill>
                  <a:schemeClr val="bg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62000" y="1371600"/>
            <a:ext cx="3771900" cy="4724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371600"/>
            <a:ext cx="3771900" cy="4724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5EA32921-F283-434E-92A5-4CF0BD052C58}" type="slidenum">
              <a:rPr lang="en-US" altLang="en-US"/>
              <a:pPr/>
              <a:t>‹#›</a:t>
            </a:fld>
            <a:endParaRPr lang="en-US" altLang="en-US"/>
          </a:p>
        </p:txBody>
      </p:sp>
    </p:spTree>
    <p:extLst>
      <p:ext uri="{BB962C8B-B14F-4D97-AF65-F5344CB8AC3E}">
        <p14:creationId xmlns:p14="http://schemas.microsoft.com/office/powerpoint/2010/main" val="1324294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0D18EEDC-0375-4914-8907-FA09C3CD56A0}" type="slidenum">
              <a:rPr lang="en-US" altLang="en-US"/>
              <a:pPr/>
              <a:t>‹#›</a:t>
            </a:fld>
            <a:endParaRPr lang="en-US" altLang="en-US"/>
          </a:p>
        </p:txBody>
      </p:sp>
    </p:spTree>
    <p:extLst>
      <p:ext uri="{BB962C8B-B14F-4D97-AF65-F5344CB8AC3E}">
        <p14:creationId xmlns:p14="http://schemas.microsoft.com/office/powerpoint/2010/main" val="2720500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00250" cy="5867400"/>
          </a:xfrm>
        </p:spPr>
        <p:txBody>
          <a:bodyPr vert="eaVert"/>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52400"/>
            <a:ext cx="5848350" cy="5943600"/>
          </a:xfrm>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5E9D8E46-21F7-418E-AFF9-960C43AD1D73}" type="slidenum">
              <a:rPr lang="en-US" altLang="en-US"/>
              <a:pPr/>
              <a:t>‹#›</a:t>
            </a:fld>
            <a:endParaRPr lang="en-US" altLang="en-US"/>
          </a:p>
        </p:txBody>
      </p:sp>
    </p:spTree>
    <p:extLst>
      <p:ext uri="{BB962C8B-B14F-4D97-AF65-F5344CB8AC3E}">
        <p14:creationId xmlns:p14="http://schemas.microsoft.com/office/powerpoint/2010/main" val="5530918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391400" cy="990600"/>
          </a:xfrm>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371600"/>
            <a:ext cx="7696200" cy="4343400"/>
          </a:xfrm>
        </p:spPr>
        <p:txBody>
          <a:bodyPr/>
          <a:lstStyle>
            <a:lvl1pPr marL="342900" indent="-342900">
              <a:buClr>
                <a:srgbClr val="BE6011"/>
              </a:buClr>
              <a:buFont typeface="Wingdings" charset="2"/>
              <a:buChar char="§"/>
              <a:defRPr sz="2800">
                <a:solidFill>
                  <a:schemeClr val="tx2"/>
                </a:solidFill>
                <a:latin typeface="Tw Cen MT"/>
                <a:cs typeface="Tw Cen MT"/>
              </a:defRPr>
            </a:lvl1pPr>
            <a:lvl2pPr>
              <a:defRPr sz="2400">
                <a:solidFill>
                  <a:schemeClr val="tx2"/>
                </a:solidFill>
                <a:latin typeface="Tw Cen MT"/>
                <a:cs typeface="Tw Cen MT"/>
              </a:defRPr>
            </a:lvl2pPr>
            <a:lvl3pPr marL="1143000" indent="-228600">
              <a:buClr>
                <a:srgbClr val="BE6011"/>
              </a:buClr>
              <a:buFont typeface="Wingdings" charset="2"/>
              <a:buChar char="§"/>
              <a:defRPr sz="2000">
                <a:solidFill>
                  <a:schemeClr val="tx2"/>
                </a:solidFill>
                <a:latin typeface="Tw Cen MT"/>
                <a:cs typeface="Tw Cen MT"/>
              </a:defRPr>
            </a:lvl3pPr>
            <a:lvl4pPr>
              <a:defRPr sz="1800">
                <a:solidFill>
                  <a:schemeClr val="tx2"/>
                </a:solidFill>
                <a:latin typeface="Tw Cen MT"/>
                <a:cs typeface="Tw Cen MT"/>
              </a:defRPr>
            </a:lvl4pPr>
            <a:lvl5pPr>
              <a:defRPr sz="1800">
                <a:solidFill>
                  <a:schemeClr val="tx2"/>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ftr" sz="quarter" idx="10"/>
          </p:nvPr>
        </p:nvSpPr>
        <p:spPr>
          <a:ln/>
        </p:spPr>
        <p:txBody>
          <a:bodyPr/>
          <a:lstStyle>
            <a:lvl1pPr>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Tree>
    <p:extLst>
      <p:ext uri="{BB962C8B-B14F-4D97-AF65-F5344CB8AC3E}">
        <p14:creationId xmlns:p14="http://schemas.microsoft.com/office/powerpoint/2010/main" val="20642736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latin typeface="Tw Cen MT"/>
                <a:cs typeface="Tw Cen M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4"/>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38C337DC-2496-4141-861E-E53B48169962}" type="slidenum">
              <a:rPr lang="en-US" altLang="en-US"/>
              <a:pPr/>
              <a:t>‹#›</a:t>
            </a:fld>
            <a:endParaRPr lang="en-US" altLang="en-US"/>
          </a:p>
        </p:txBody>
      </p:sp>
    </p:spTree>
    <p:extLst>
      <p:ext uri="{BB962C8B-B14F-4D97-AF65-F5344CB8AC3E}">
        <p14:creationId xmlns:p14="http://schemas.microsoft.com/office/powerpoint/2010/main" val="12050798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838200"/>
          </a:xfrm>
        </p:spPr>
        <p:txBody>
          <a:bodyPr/>
          <a:lstStyle>
            <a:lvl1pPr>
              <a:defRPr lang="en-US" sz="2800" b="1" dirty="0">
                <a:solidFill>
                  <a:srgbClr val="FFFFFF"/>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62000" y="1524000"/>
            <a:ext cx="3771900" cy="45720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524000"/>
            <a:ext cx="3771900" cy="45720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77AD7D49-88A6-40A6-B65F-6D6DCFFA87A8}" type="slidenum">
              <a:rPr lang="en-US" altLang="en-US"/>
              <a:pPr/>
              <a:t>‹#›</a:t>
            </a:fld>
            <a:endParaRPr lang="en-US" altLang="en-US"/>
          </a:p>
        </p:txBody>
      </p:sp>
    </p:spTree>
    <p:extLst>
      <p:ext uri="{BB962C8B-B14F-4D97-AF65-F5344CB8AC3E}">
        <p14:creationId xmlns:p14="http://schemas.microsoft.com/office/powerpoint/2010/main" val="9649197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lvl1pPr>
              <a:defRPr lang="en-US" sz="2800" b="1" smtClean="0">
                <a:solidFill>
                  <a:srgbClr val="FFFFFF"/>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4040188" cy="803275"/>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71600"/>
            <a:ext cx="4041775" cy="803275"/>
          </a:xfrm>
        </p:spPr>
        <p:txBody>
          <a:bodyPr anchor="b"/>
          <a:lstStyle>
            <a:lvl1pPr marL="0" indent="0">
              <a:buNone/>
              <a:defRPr sz="2400" b="1">
                <a:solidFill>
                  <a:schemeClr val="tx2"/>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8" name="Rectangle 7"/>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9" name="Slide Number Placeholder 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A49439B7-3639-4041-9DBA-8A4A4D00EBB1}" type="slidenum">
              <a:rPr lang="en-US" altLang="en-US"/>
              <a:pPr/>
              <a:t>‹#›</a:t>
            </a:fld>
            <a:endParaRPr lang="en-US" altLang="en-US"/>
          </a:p>
        </p:txBody>
      </p:sp>
    </p:spTree>
    <p:extLst>
      <p:ext uri="{BB962C8B-B14F-4D97-AF65-F5344CB8AC3E}">
        <p14:creationId xmlns:p14="http://schemas.microsoft.com/office/powerpoint/2010/main" val="31381473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838200"/>
          </a:xfrm>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Rectangle 6"/>
          <p:cNvSpPr>
            <a:spLocks noGrp="1" noChangeArrowheads="1"/>
          </p:cNvSpPr>
          <p:nvPr>
            <p:ph type="ftr" sz="quarter" idx="10"/>
          </p:nvPr>
        </p:nvSpPr>
        <p:spPr>
          <a:ln/>
        </p:spPr>
        <p:txBody>
          <a:bodyPr/>
          <a:lstStyle>
            <a:lvl1pPr>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Tree>
    <p:extLst>
      <p:ext uri="{BB962C8B-B14F-4D97-AF65-F5344CB8AC3E}">
        <p14:creationId xmlns:p14="http://schemas.microsoft.com/office/powerpoint/2010/main" val="39865683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3" name="Rectangle 2"/>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4" name="Slide Number Placeholder 3"/>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605651DF-8BB1-447F-95F2-24011BF047BC}" type="slidenum">
              <a:rPr lang="en-US" altLang="en-US"/>
              <a:pPr/>
              <a:t>‹#›</a:t>
            </a:fld>
            <a:endParaRPr lang="en-US" altLang="en-US"/>
          </a:p>
        </p:txBody>
      </p:sp>
    </p:spTree>
    <p:extLst>
      <p:ext uri="{BB962C8B-B14F-4D97-AF65-F5344CB8AC3E}">
        <p14:creationId xmlns:p14="http://schemas.microsoft.com/office/powerpoint/2010/main" val="31584180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1755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19200"/>
            <a:ext cx="3008313" cy="4906963"/>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9A22464D-B09C-4085-A565-CBB4EEBFB09E}" type="slidenum">
              <a:rPr lang="en-US" altLang="en-US"/>
              <a:pPr/>
              <a:t>‹#›</a:t>
            </a:fld>
            <a:endParaRPr lang="en-US" altLang="en-US"/>
          </a:p>
        </p:txBody>
      </p:sp>
    </p:spTree>
    <p:extLst>
      <p:ext uri="{BB962C8B-B14F-4D97-AF65-F5344CB8AC3E}">
        <p14:creationId xmlns:p14="http://schemas.microsoft.com/office/powerpoint/2010/main" val="30972251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solidFill>
                  <a:srgbClr val="000000"/>
                </a:solidFill>
                <a:latin typeface="Tw Cen MT"/>
                <a:cs typeface="Tw Cen M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7706EE13-FC55-476D-9E6D-3B905DCB1F63}" type="slidenum">
              <a:rPr lang="en-US" altLang="en-US"/>
              <a:pPr/>
              <a:t>‹#›</a:t>
            </a:fld>
            <a:endParaRPr lang="en-US" altLang="en-US"/>
          </a:p>
        </p:txBody>
      </p:sp>
    </p:spTree>
    <p:extLst>
      <p:ext uri="{BB962C8B-B14F-4D97-AF65-F5344CB8AC3E}">
        <p14:creationId xmlns:p14="http://schemas.microsoft.com/office/powerpoint/2010/main" val="4236022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8"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9"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958326A7-AB28-4AD3-A073-7073B75FD190}" type="slidenum">
              <a:rPr lang="en-US" altLang="en-US"/>
              <a:pPr/>
              <a:t>‹#›</a:t>
            </a:fld>
            <a:endParaRPr lang="en-US" altLang="en-US"/>
          </a:p>
        </p:txBody>
      </p:sp>
    </p:spTree>
    <p:extLst>
      <p:ext uri="{BB962C8B-B14F-4D97-AF65-F5344CB8AC3E}">
        <p14:creationId xmlns:p14="http://schemas.microsoft.com/office/powerpoint/2010/main" val="23839887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838200"/>
          </a:xfrm>
        </p:spPr>
        <p:txBody>
          <a:bodyPr/>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4"/>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FED9DEA1-80D4-4D0E-92EC-13706EFC4CBD}" type="slidenum">
              <a:rPr lang="en-US" altLang="en-US"/>
              <a:pPr/>
              <a:t>‹#›</a:t>
            </a:fld>
            <a:endParaRPr lang="en-US" altLang="en-US"/>
          </a:p>
        </p:txBody>
      </p:sp>
    </p:spTree>
    <p:extLst>
      <p:ext uri="{BB962C8B-B14F-4D97-AF65-F5344CB8AC3E}">
        <p14:creationId xmlns:p14="http://schemas.microsoft.com/office/powerpoint/2010/main" val="25728444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00250" cy="5867400"/>
          </a:xfrm>
        </p:spPr>
        <p:txBody>
          <a:bodyPr vert="eaVert"/>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52400"/>
            <a:ext cx="5848350" cy="5943600"/>
          </a:xfrm>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4"/>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1912C893-7CD4-4687-BD50-3CDBB15784BE}" type="slidenum">
              <a:rPr lang="en-US" altLang="en-US"/>
              <a:pPr/>
              <a:t>‹#›</a:t>
            </a:fld>
            <a:endParaRPr lang="en-US" altLang="en-US"/>
          </a:p>
        </p:txBody>
      </p:sp>
    </p:spTree>
    <p:extLst>
      <p:ext uri="{BB962C8B-B14F-4D97-AF65-F5344CB8AC3E}">
        <p14:creationId xmlns:p14="http://schemas.microsoft.com/office/powerpoint/2010/main" val="445408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Rectangle 2"/>
          <p:cNvSpPr>
            <a:spLocks noGrp="1" noChangeArrowheads="1"/>
          </p:cNvSpPr>
          <p:nvPr>
            <p:ph type="ftr" sz="quarter" idx="10"/>
          </p:nvPr>
        </p:nvSpPr>
        <p:spPr>
          <a:xfrm>
            <a:off x="304800" y="6400800"/>
            <a:ext cx="8610600" cy="457200"/>
          </a:xfrm>
        </p:spPr>
        <p:txBody>
          <a:bodyPr/>
          <a:lstStyle>
            <a:lvl1pPr>
              <a:defRPr>
                <a:solidFill>
                  <a:srgbClr val="80808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Tree>
    <p:extLst>
      <p:ext uri="{BB962C8B-B14F-4D97-AF65-F5344CB8AC3E}">
        <p14:creationId xmlns:p14="http://schemas.microsoft.com/office/powerpoint/2010/main" val="3891198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3"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4"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49FC15F1-8AF5-4A87-982B-5D54FD99ACE3}" type="slidenum">
              <a:rPr lang="en-US" altLang="en-US"/>
              <a:pPr/>
              <a:t>‹#›</a:t>
            </a:fld>
            <a:endParaRPr lang="en-US" altLang="en-US"/>
          </a:p>
        </p:txBody>
      </p:sp>
    </p:spTree>
    <p:extLst>
      <p:ext uri="{BB962C8B-B14F-4D97-AF65-F5344CB8AC3E}">
        <p14:creationId xmlns:p14="http://schemas.microsoft.com/office/powerpoint/2010/main" val="745200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008313" cy="946150"/>
          </a:xfrm>
        </p:spPr>
        <p:txBody>
          <a:bodyPr anchor="b"/>
          <a:lstStyle>
            <a:lvl1pPr algn="l">
              <a:defRPr sz="2000" b="1">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37A60D0B-A60C-4DDF-8FAE-46B0A828EFBA}" type="slidenum">
              <a:rPr lang="en-US" altLang="en-US"/>
              <a:pPr/>
              <a:t>‹#›</a:t>
            </a:fld>
            <a:endParaRPr lang="en-US" altLang="en-US"/>
          </a:p>
        </p:txBody>
      </p:sp>
    </p:spTree>
    <p:extLst>
      <p:ext uri="{BB962C8B-B14F-4D97-AF65-F5344CB8AC3E}">
        <p14:creationId xmlns:p14="http://schemas.microsoft.com/office/powerpoint/2010/main" val="129409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371600"/>
            <a:ext cx="5486400" cy="3352800"/>
          </a:xfrm>
        </p:spPr>
        <p:txBody>
          <a:bodyPr/>
          <a:lstStyle>
            <a:lvl1pPr marL="0" indent="0">
              <a:buNone/>
              <a:defRPr sz="3200">
                <a:solidFill>
                  <a:srgbClr val="000000"/>
                </a:solidFill>
                <a:latin typeface="Tw Cen MT"/>
                <a:cs typeface="Tw Cen M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0C0158CB-3073-4497-A301-B0BF9355EEA2}" type="slidenum">
              <a:rPr lang="en-US" altLang="en-US"/>
              <a:pPr/>
              <a:t>‹#›</a:t>
            </a:fld>
            <a:endParaRPr lang="en-US" altLang="en-US"/>
          </a:p>
        </p:txBody>
      </p:sp>
    </p:spTree>
    <p:extLst>
      <p:ext uri="{BB962C8B-B14F-4D97-AF65-F5344CB8AC3E}">
        <p14:creationId xmlns:p14="http://schemas.microsoft.com/office/powerpoint/2010/main" val="3160728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391400" cy="838200"/>
          </a:xfrm>
        </p:spPr>
        <p:txBody>
          <a:bodyPr/>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A7F5E4CE-6C7A-420B-B6FB-4CE8F5263D45}" type="slidenum">
              <a:rPr lang="en-US" altLang="en-US"/>
              <a:pPr/>
              <a:t>‹#›</a:t>
            </a:fld>
            <a:endParaRPr lang="en-US" altLang="en-US"/>
          </a:p>
        </p:txBody>
      </p:sp>
    </p:spTree>
    <p:extLst>
      <p:ext uri="{BB962C8B-B14F-4D97-AF65-F5344CB8AC3E}">
        <p14:creationId xmlns:p14="http://schemas.microsoft.com/office/powerpoint/2010/main" val="3000139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2.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4.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57200" y="1524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762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9574" name="Rectangle 6"/>
          <p:cNvSpPr>
            <a:spLocks noGrp="1" noChangeArrowheads="1"/>
          </p:cNvSpPr>
          <p:nvPr>
            <p:ph type="ftr" sz="quarter" idx="3"/>
          </p:nvPr>
        </p:nvSpPr>
        <p:spPr bwMode="auto">
          <a:xfrm>
            <a:off x="304800" y="6248400"/>
            <a:ext cx="8610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0" hangingPunct="0">
              <a:defRPr sz="900">
                <a:solidFill>
                  <a:schemeClr val="bg2"/>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pic>
        <p:nvPicPr>
          <p:cNvPr id="1029" name="Picture 1" descr="NeedlesPPT_12e_TitleSlide1.jpg"/>
          <p:cNvPicPr>
            <a:picLocks noChangeAspect="1"/>
          </p:cNvPicPr>
          <p:nvPr userDrawn="1"/>
        </p:nvPicPr>
        <p:blipFill>
          <a:blip r:embed="rId12">
            <a:extLst>
              <a:ext uri="{28A0092B-C50C-407E-A947-70E740481C1C}">
                <a14:useLocalDpi xmlns:a14="http://schemas.microsoft.com/office/drawing/2010/main" val="0"/>
              </a:ext>
            </a:extLst>
          </a:blip>
          <a:srcRect b="3813"/>
          <a:stretch>
            <a:fillRect/>
          </a:stretch>
        </p:blipFill>
        <p:spPr bwMode="auto">
          <a:xfrm>
            <a:off x="0" y="0"/>
            <a:ext cx="9144000" cy="6477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0" name="Rectangle 2"/>
          <p:cNvSpPr>
            <a:spLocks noChangeArrowheads="1"/>
          </p:cNvSpPr>
          <p:nvPr userDrawn="1"/>
        </p:nvSpPr>
        <p:spPr bwMode="auto">
          <a:xfrm>
            <a:off x="0" y="-76200"/>
            <a:ext cx="9144000" cy="1143000"/>
          </a:xfrm>
          <a:prstGeom prst="rect">
            <a:avLst/>
          </a:prstGeom>
          <a:solidFill>
            <a:srgbClr val="275CAE"/>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91710" r:id="rId1"/>
    <p:sldLayoutId id="2147491711" r:id="rId2"/>
    <p:sldLayoutId id="2147491712" r:id="rId3"/>
    <p:sldLayoutId id="2147491713" r:id="rId4"/>
    <p:sldLayoutId id="2147491714" r:id="rId5"/>
    <p:sldLayoutId id="2147491715" r:id="rId6"/>
    <p:sldLayoutId id="2147491716" r:id="rId7"/>
    <p:sldLayoutId id="2147491717" r:id="rId8"/>
    <p:sldLayoutId id="2147491718" r:id="rId9"/>
    <p:sldLayoutId id="2147491719" r:id="rId10"/>
  </p:sldLayoutIdLst>
  <p:timing>
    <p:tnLst>
      <p:par>
        <p:cTn id="1" dur="indefinite" restart="never" nodeType="tmRoot"/>
      </p:par>
    </p:tnLst>
  </p:timing>
  <p:hf sldNum="0" hdr="0" dt="0"/>
  <p:txStyles>
    <p:title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mj-cs"/>
        </a:defRPr>
      </a:lvl1pPr>
      <a:lvl2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2pPr>
      <a:lvl3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3pPr>
      <a:lvl4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4pPr>
      <a:lvl5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5pPr>
      <a:lvl6pPr marL="457200" algn="l" rtl="0" fontAlgn="base">
        <a:spcBef>
          <a:spcPct val="0"/>
        </a:spcBef>
        <a:spcAft>
          <a:spcPct val="0"/>
        </a:spcAft>
        <a:defRPr sz="2800" b="1">
          <a:solidFill>
            <a:schemeClr val="bg1"/>
          </a:solidFill>
          <a:latin typeface="Arial" charset="0"/>
          <a:ea typeface="ＭＳ Ｐゴシック" charset="0"/>
          <a:cs typeface="Times New Roman" charset="0"/>
        </a:defRPr>
      </a:lvl6pPr>
      <a:lvl7pPr marL="914400" algn="l" rtl="0" fontAlgn="base">
        <a:spcBef>
          <a:spcPct val="0"/>
        </a:spcBef>
        <a:spcAft>
          <a:spcPct val="0"/>
        </a:spcAft>
        <a:defRPr sz="2800" b="1">
          <a:solidFill>
            <a:schemeClr val="bg1"/>
          </a:solidFill>
          <a:latin typeface="Arial" charset="0"/>
          <a:ea typeface="ＭＳ Ｐゴシック" charset="0"/>
          <a:cs typeface="Times New Roman" charset="0"/>
        </a:defRPr>
      </a:lvl7pPr>
      <a:lvl8pPr marL="1371600" algn="l" rtl="0" fontAlgn="base">
        <a:spcBef>
          <a:spcPct val="0"/>
        </a:spcBef>
        <a:spcAft>
          <a:spcPct val="0"/>
        </a:spcAft>
        <a:defRPr sz="2800" b="1">
          <a:solidFill>
            <a:schemeClr val="bg1"/>
          </a:solidFill>
          <a:latin typeface="Arial" charset="0"/>
          <a:ea typeface="ＭＳ Ｐゴシック" charset="0"/>
          <a:cs typeface="Times New Roman" charset="0"/>
        </a:defRPr>
      </a:lvl8pPr>
      <a:lvl9pPr marL="1828800" algn="l" rtl="0" fontAlgn="base">
        <a:spcBef>
          <a:spcPct val="0"/>
        </a:spcBef>
        <a:spcAft>
          <a:spcPct val="0"/>
        </a:spcAft>
        <a:defRPr sz="2800" b="1">
          <a:solidFill>
            <a:schemeClr val="bg1"/>
          </a:solidFill>
          <a:latin typeface="Arial" charset="0"/>
          <a:ea typeface="ＭＳ Ｐゴシック" charset="0"/>
          <a:cs typeface="Times New Roman" charset="0"/>
        </a:defRPr>
      </a:lvl9pPr>
    </p:titleStyle>
    <p:bodyStyle>
      <a:lvl1pPr marL="342900" indent="-342900" algn="l" rtl="0" eaLnBrk="0" fontAlgn="base" hangingPunct="0">
        <a:spcBef>
          <a:spcPct val="20000"/>
        </a:spcBef>
        <a:spcAft>
          <a:spcPct val="0"/>
        </a:spcAft>
        <a:buClr>
          <a:srgbClr val="1257AA"/>
        </a:buClr>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1600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Text Placeholder 2"/>
          <p:cNvSpPr>
            <a:spLocks noGrp="1"/>
          </p:cNvSpPr>
          <p:nvPr>
            <p:ph type="body" idx="1"/>
          </p:nvPr>
        </p:nvSpPr>
        <p:spPr bwMode="auto">
          <a:xfrm>
            <a:off x="457200" y="2819400"/>
            <a:ext cx="82296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457200" y="6356350"/>
            <a:ext cx="8229600" cy="365125"/>
          </a:xfrm>
          <a:prstGeom prst="rect">
            <a:avLst/>
          </a:prstGeom>
        </p:spPr>
        <p:txBody>
          <a:bodyPr vert="horz" wrap="square" lIns="91440" tIns="45720" rIns="91440" bIns="45720" numCol="1" anchor="b" anchorCtr="0" compatLnSpc="1">
            <a:prstTxWarp prst="textNoShape">
              <a:avLst/>
            </a:prstTxWarp>
          </a:bodyPr>
          <a:lstStyle>
            <a:lvl1pPr algn="ctr">
              <a:defRPr sz="900">
                <a:solidFill>
                  <a:srgbClr val="898989"/>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grpSp>
        <p:nvGrpSpPr>
          <p:cNvPr id="2" name="Group 6"/>
          <p:cNvGrpSpPr/>
          <p:nvPr userDrawn="1"/>
        </p:nvGrpSpPr>
        <p:grpSpPr>
          <a:xfrm>
            <a:off x="0" y="0"/>
            <a:ext cx="5669072" cy="1981200"/>
            <a:chOff x="0" y="0"/>
            <a:chExt cx="7948465" cy="1981200"/>
          </a:xfrm>
          <a:effectLst>
            <a:outerShdw blurRad="50800" dist="38100" dir="2700000" algn="tl" rotWithShape="0">
              <a:schemeClr val="bg1">
                <a:lumMod val="75000"/>
                <a:alpha val="43000"/>
              </a:schemeClr>
            </a:outerShdw>
          </a:effectLst>
        </p:grpSpPr>
        <p:sp>
          <p:nvSpPr>
            <p:cNvPr id="8" name="Right Arrow 7"/>
            <p:cNvSpPr/>
            <p:nvPr/>
          </p:nvSpPr>
          <p:spPr>
            <a:xfrm>
              <a:off x="0" y="0"/>
              <a:ext cx="7696200" cy="1981200"/>
            </a:xfrm>
            <a:prstGeom prst="rightArrow">
              <a:avLst/>
            </a:prstGeom>
            <a:solidFill>
              <a:schemeClr val="tx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9" name="TextBox 8"/>
            <p:cNvSpPr txBox="1"/>
            <p:nvPr/>
          </p:nvSpPr>
          <p:spPr>
            <a:xfrm>
              <a:off x="2496989" y="609600"/>
              <a:ext cx="5451476" cy="707886"/>
            </a:xfrm>
            <a:prstGeom prst="rect">
              <a:avLst/>
            </a:prstGeom>
            <a:noFill/>
          </p:spPr>
          <p:txBody>
            <a:bodyPr>
              <a:spAutoFit/>
            </a:bodyPr>
            <a:lstStyle/>
            <a:p>
              <a:pPr>
                <a:defRPr/>
              </a:pPr>
              <a:r>
                <a:rPr lang="en-US" sz="4000" b="1" dirty="0">
                  <a:solidFill>
                    <a:srgbClr val="BE6011"/>
                  </a:solidFill>
                  <a:latin typeface="Arial Black"/>
                  <a:ea typeface="ＭＳ Ｐゴシック" charset="0"/>
                  <a:cs typeface="ＭＳ Ｐゴシック" charset="0"/>
                </a:rPr>
                <a:t>APPLY IT!</a:t>
              </a:r>
            </a:p>
          </p:txBody>
        </p:sp>
      </p:grpSp>
    </p:spTree>
  </p:cSld>
  <p:clrMap bg1="lt1" tx1="dk1" bg2="lt2" tx2="dk2" accent1="accent1" accent2="accent2" accent3="accent3" accent4="accent4" accent5="accent5" accent6="accent6" hlink="hlink" folHlink="folHlink"/>
  <p:sldLayoutIdLst>
    <p:sldLayoutId id="2147491720" r:id="rId1"/>
    <p:sldLayoutId id="2147491721" r:id="rId2"/>
    <p:sldLayoutId id="2147491722" r:id="rId3"/>
    <p:sldLayoutId id="2147491723" r:id="rId4"/>
    <p:sldLayoutId id="2147491724" r:id="rId5"/>
    <p:sldLayoutId id="2147491725" r:id="rId6"/>
    <p:sldLayoutId id="2147491726" r:id="rId7"/>
    <p:sldLayoutId id="2147491727" r:id="rId8"/>
    <p:sldLayoutId id="2147491728" r:id="rId9"/>
    <p:sldLayoutId id="2147491729" r:id="rId10"/>
    <p:sldLayoutId id="2147491730" r:id="rId11"/>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578" name="Picture 2" descr="NeedlesPPT_TitleSlide"/>
          <p:cNvPicPr>
            <a:picLocks noChangeAspect="1" noChangeArrowheads="1"/>
          </p:cNvPicPr>
          <p:nvPr/>
        </p:nvPicPr>
        <p:blipFill>
          <a:blip r:embed="rId12">
            <a:extLst>
              <a:ext uri="{28A0092B-C50C-407E-A947-70E740481C1C}">
                <a14:useLocalDpi xmlns:a14="http://schemas.microsoft.com/office/drawing/2010/main" val="0"/>
              </a:ext>
            </a:extLst>
          </a:blip>
          <a:srcRect b="4022"/>
          <a:stretch>
            <a:fillRect/>
          </a:stretch>
        </p:blipFill>
        <p:spPr bwMode="auto">
          <a:xfrm>
            <a:off x="0" y="0"/>
            <a:ext cx="91455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noChangeArrowheads="1"/>
          </p:cNvSpPr>
          <p:nvPr>
            <p:ph type="title"/>
          </p:nvPr>
        </p:nvSpPr>
        <p:spPr bwMode="auto">
          <a:xfrm>
            <a:off x="457200" y="1524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4580" name="Rectangle 4"/>
          <p:cNvSpPr>
            <a:spLocks noGrp="1" noChangeArrowheads="1"/>
          </p:cNvSpPr>
          <p:nvPr>
            <p:ph type="body" idx="1"/>
          </p:nvPr>
        </p:nvSpPr>
        <p:spPr bwMode="auto">
          <a:xfrm>
            <a:off x="762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9574" name="Rectangle 6"/>
          <p:cNvSpPr>
            <a:spLocks noGrp="1" noChangeArrowheads="1"/>
          </p:cNvSpPr>
          <p:nvPr>
            <p:ph type="ftr" sz="quarter" idx="3"/>
          </p:nvPr>
        </p:nvSpPr>
        <p:spPr bwMode="auto">
          <a:xfrm>
            <a:off x="304800" y="6248400"/>
            <a:ext cx="8610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0" hangingPunct="0">
              <a:defRPr sz="900">
                <a:solidFill>
                  <a:srgbClr val="80808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pic>
        <p:nvPicPr>
          <p:cNvPr id="24582" name="Picture 1" descr="NeedlesPPT_12e_TitleSlide1.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2" descr="NeedlesPPT_12e_TitleSlide2.jpg"/>
          <p:cNvPicPr>
            <a:picLocks noChangeAspect="1"/>
          </p:cNvPicPr>
          <p:nvPr userDrawn="1"/>
        </p:nvPicPr>
        <p:blipFill>
          <a:blip r:embed="rId14">
            <a:extLst>
              <a:ext uri="{28A0092B-C50C-407E-A947-70E740481C1C}">
                <a14:useLocalDpi xmlns:a14="http://schemas.microsoft.com/office/drawing/2010/main" val="0"/>
              </a:ext>
            </a:extLst>
          </a:blip>
          <a:srcRect b="3998"/>
          <a:stretch>
            <a:fillRect/>
          </a:stretch>
        </p:blipFill>
        <p:spPr bwMode="auto">
          <a:xfrm>
            <a:off x="0" y="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3"/>
          <p:cNvSpPr>
            <a:spLocks noChangeArrowheads="1"/>
          </p:cNvSpPr>
          <p:nvPr userDrawn="1"/>
        </p:nvSpPr>
        <p:spPr bwMode="auto">
          <a:xfrm>
            <a:off x="0" y="0"/>
            <a:ext cx="9144000" cy="1143000"/>
          </a:xfrm>
          <a:prstGeom prst="rect">
            <a:avLst/>
          </a:prstGeom>
          <a:solidFill>
            <a:srgbClr val="003300"/>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91731" r:id="rId1"/>
    <p:sldLayoutId id="2147491732" r:id="rId2"/>
    <p:sldLayoutId id="2147491733" r:id="rId3"/>
    <p:sldLayoutId id="2147491734" r:id="rId4"/>
    <p:sldLayoutId id="2147491707" r:id="rId5"/>
    <p:sldLayoutId id="2147491735" r:id="rId6"/>
    <p:sldLayoutId id="2147491736" r:id="rId7"/>
    <p:sldLayoutId id="2147491737" r:id="rId8"/>
    <p:sldLayoutId id="2147491738" r:id="rId9"/>
    <p:sldLayoutId id="2147491739" r:id="rId10"/>
  </p:sldLayoutIdLst>
  <p:hf sldNum="0" hdr="0" dt="0"/>
  <p:txStyles>
    <p:title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mj-cs"/>
        </a:defRPr>
      </a:lvl1pPr>
      <a:lvl2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2pPr>
      <a:lvl3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3pPr>
      <a:lvl4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4pPr>
      <a:lvl5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5pPr>
      <a:lvl6pPr marL="457200" algn="l" rtl="0" fontAlgn="base">
        <a:spcBef>
          <a:spcPct val="0"/>
        </a:spcBef>
        <a:spcAft>
          <a:spcPct val="0"/>
        </a:spcAft>
        <a:defRPr sz="2800" b="1">
          <a:solidFill>
            <a:schemeClr val="bg1"/>
          </a:solidFill>
          <a:latin typeface="Arial" charset="0"/>
          <a:ea typeface="ＭＳ Ｐゴシック" charset="0"/>
          <a:cs typeface="Times New Roman" charset="0"/>
        </a:defRPr>
      </a:lvl6pPr>
      <a:lvl7pPr marL="914400" algn="l" rtl="0" fontAlgn="base">
        <a:spcBef>
          <a:spcPct val="0"/>
        </a:spcBef>
        <a:spcAft>
          <a:spcPct val="0"/>
        </a:spcAft>
        <a:defRPr sz="2800" b="1">
          <a:solidFill>
            <a:schemeClr val="bg1"/>
          </a:solidFill>
          <a:latin typeface="Arial" charset="0"/>
          <a:ea typeface="ＭＳ Ｐゴシック" charset="0"/>
          <a:cs typeface="Times New Roman" charset="0"/>
        </a:defRPr>
      </a:lvl7pPr>
      <a:lvl8pPr marL="1371600" algn="l" rtl="0" fontAlgn="base">
        <a:spcBef>
          <a:spcPct val="0"/>
        </a:spcBef>
        <a:spcAft>
          <a:spcPct val="0"/>
        </a:spcAft>
        <a:defRPr sz="2800" b="1">
          <a:solidFill>
            <a:schemeClr val="bg1"/>
          </a:solidFill>
          <a:latin typeface="Arial" charset="0"/>
          <a:ea typeface="ＭＳ Ｐゴシック" charset="0"/>
          <a:cs typeface="Times New Roman" charset="0"/>
        </a:defRPr>
      </a:lvl8pPr>
      <a:lvl9pPr marL="1828800" algn="l" rtl="0" fontAlgn="base">
        <a:spcBef>
          <a:spcPct val="0"/>
        </a:spcBef>
        <a:spcAft>
          <a:spcPct val="0"/>
        </a:spcAft>
        <a:defRPr sz="2800" b="1">
          <a:solidFill>
            <a:schemeClr val="bg1"/>
          </a:solidFill>
          <a:latin typeface="Arial" charset="0"/>
          <a:ea typeface="ＭＳ Ｐゴシック" charset="0"/>
          <a:cs typeface="Times New Roman" charset="0"/>
        </a:defRPr>
      </a:lvl9pPr>
    </p:titleStyle>
    <p:bodyStyle>
      <a:lvl1pPr marL="342900" indent="-342900" algn="l" rtl="0" eaLnBrk="0" fontAlgn="base" hangingPunct="0">
        <a:spcBef>
          <a:spcPct val="20000"/>
        </a:spcBef>
        <a:spcAft>
          <a:spcPct val="0"/>
        </a:spcAft>
        <a:buClr>
          <a:srgbClr val="1257AA"/>
        </a:buClr>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Rectangle 3"/>
          <p:cNvSpPr>
            <a:spLocks noGrp="1" noChangeArrowheads="1"/>
          </p:cNvSpPr>
          <p:nvPr>
            <p:ph type="title"/>
          </p:nvPr>
        </p:nvSpPr>
        <p:spPr bwMode="auto">
          <a:xfrm>
            <a:off x="457200" y="1524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5843" name="Rectangle 4"/>
          <p:cNvSpPr>
            <a:spLocks noGrp="1" noChangeArrowheads="1"/>
          </p:cNvSpPr>
          <p:nvPr>
            <p:ph type="body" idx="1"/>
          </p:nvPr>
        </p:nvSpPr>
        <p:spPr bwMode="auto">
          <a:xfrm>
            <a:off x="762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9574" name="Rectangle 6"/>
          <p:cNvSpPr>
            <a:spLocks noGrp="1" noChangeArrowheads="1"/>
          </p:cNvSpPr>
          <p:nvPr>
            <p:ph type="ftr" sz="quarter" idx="3"/>
          </p:nvPr>
        </p:nvSpPr>
        <p:spPr bwMode="auto">
          <a:xfrm>
            <a:off x="304800" y="6248400"/>
            <a:ext cx="8610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0" hangingPunct="0">
              <a:defRPr sz="900">
                <a:solidFill>
                  <a:srgbClr val="80808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pic>
        <p:nvPicPr>
          <p:cNvPr id="35845" name="Picture 3" descr="NeedlesPPT_12e_TitleSlide3.jpg"/>
          <p:cNvPicPr>
            <a:picLocks noChangeAspect="1"/>
          </p:cNvPicPr>
          <p:nvPr userDrawn="1"/>
        </p:nvPicPr>
        <p:blipFill>
          <a:blip r:embed="rId12">
            <a:extLst>
              <a:ext uri="{28A0092B-C50C-407E-A947-70E740481C1C}">
                <a14:useLocalDpi xmlns:a14="http://schemas.microsoft.com/office/drawing/2010/main" val="0"/>
              </a:ext>
            </a:extLst>
          </a:blip>
          <a:srcRect b="4140"/>
          <a:stretch>
            <a:fillRect/>
          </a:stretch>
        </p:blipFill>
        <p:spPr bwMode="auto">
          <a:xfrm>
            <a:off x="0" y="0"/>
            <a:ext cx="9144000" cy="6324600"/>
          </a:xfrm>
          <a:prstGeom prst="rect">
            <a:avLst/>
          </a:prstGeom>
          <a:solidFill>
            <a:srgbClr val="BE601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708" r:id="rId1"/>
    <p:sldLayoutId id="2147491740" r:id="rId2"/>
    <p:sldLayoutId id="2147491741" r:id="rId3"/>
    <p:sldLayoutId id="2147491742" r:id="rId4"/>
    <p:sldLayoutId id="2147491709" r:id="rId5"/>
    <p:sldLayoutId id="2147491743" r:id="rId6"/>
    <p:sldLayoutId id="2147491744" r:id="rId7"/>
    <p:sldLayoutId id="2147491745" r:id="rId8"/>
    <p:sldLayoutId id="2147491746" r:id="rId9"/>
    <p:sldLayoutId id="2147491747" r:id="rId10"/>
  </p:sldLayoutIdLst>
  <p:hf sldNum="0" hdr="0" dt="0"/>
  <p:txStyles>
    <p:title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mj-cs"/>
        </a:defRPr>
      </a:lvl1pPr>
      <a:lvl2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2pPr>
      <a:lvl3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3pPr>
      <a:lvl4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4pPr>
      <a:lvl5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5pPr>
      <a:lvl6pPr marL="457200" algn="l" rtl="0" fontAlgn="base">
        <a:spcBef>
          <a:spcPct val="0"/>
        </a:spcBef>
        <a:spcAft>
          <a:spcPct val="0"/>
        </a:spcAft>
        <a:defRPr sz="2800" b="1">
          <a:solidFill>
            <a:schemeClr val="bg1"/>
          </a:solidFill>
          <a:latin typeface="Arial" charset="0"/>
          <a:ea typeface="ＭＳ Ｐゴシック" charset="0"/>
          <a:cs typeface="Times New Roman" charset="0"/>
        </a:defRPr>
      </a:lvl6pPr>
      <a:lvl7pPr marL="914400" algn="l" rtl="0" fontAlgn="base">
        <a:spcBef>
          <a:spcPct val="0"/>
        </a:spcBef>
        <a:spcAft>
          <a:spcPct val="0"/>
        </a:spcAft>
        <a:defRPr sz="2800" b="1">
          <a:solidFill>
            <a:schemeClr val="bg1"/>
          </a:solidFill>
          <a:latin typeface="Arial" charset="0"/>
          <a:ea typeface="ＭＳ Ｐゴシック" charset="0"/>
          <a:cs typeface="Times New Roman" charset="0"/>
        </a:defRPr>
      </a:lvl7pPr>
      <a:lvl8pPr marL="1371600" algn="l" rtl="0" fontAlgn="base">
        <a:spcBef>
          <a:spcPct val="0"/>
        </a:spcBef>
        <a:spcAft>
          <a:spcPct val="0"/>
        </a:spcAft>
        <a:defRPr sz="2800" b="1">
          <a:solidFill>
            <a:schemeClr val="bg1"/>
          </a:solidFill>
          <a:latin typeface="Arial" charset="0"/>
          <a:ea typeface="ＭＳ Ｐゴシック" charset="0"/>
          <a:cs typeface="Times New Roman" charset="0"/>
        </a:defRPr>
      </a:lvl8pPr>
      <a:lvl9pPr marL="1828800" algn="l" rtl="0" fontAlgn="base">
        <a:spcBef>
          <a:spcPct val="0"/>
        </a:spcBef>
        <a:spcAft>
          <a:spcPct val="0"/>
        </a:spcAft>
        <a:defRPr sz="2800" b="1">
          <a:solidFill>
            <a:schemeClr val="bg1"/>
          </a:solidFill>
          <a:latin typeface="Arial" charset="0"/>
          <a:ea typeface="ＭＳ Ｐゴシック" charset="0"/>
          <a:cs typeface="Times New Roman" charset="0"/>
        </a:defRPr>
      </a:lvl9pPr>
    </p:titleStyle>
    <p:bodyStyle>
      <a:lvl1pPr marL="342900" indent="-342900" algn="l" rtl="0" eaLnBrk="0" fontAlgn="base" hangingPunct="0">
        <a:spcBef>
          <a:spcPct val="20000"/>
        </a:spcBef>
        <a:spcAft>
          <a:spcPct val="0"/>
        </a:spcAft>
        <a:buClr>
          <a:srgbClr val="1257AA"/>
        </a:buClr>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6"/>
          <p:cNvSpPr>
            <a:spLocks noChangeArrowheads="1"/>
          </p:cNvSpPr>
          <p:nvPr/>
        </p:nvSpPr>
        <p:spPr bwMode="auto">
          <a:xfrm>
            <a:off x="0" y="0"/>
            <a:ext cx="2209800" cy="6858000"/>
          </a:xfrm>
          <a:prstGeom prst="rect">
            <a:avLst/>
          </a:prstGeom>
          <a:solidFill>
            <a:srgbClr val="275CAE"/>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cs typeface="Arial" panose="020B0604020202020204" pitchFamily="34" charset="0"/>
            </a:endParaRPr>
          </a:p>
        </p:txBody>
      </p:sp>
      <p:sp>
        <p:nvSpPr>
          <p:cNvPr id="49154" name="Rectangle 15"/>
          <p:cNvSpPr>
            <a:spLocks noChangeArrowheads="1"/>
          </p:cNvSpPr>
          <p:nvPr/>
        </p:nvSpPr>
        <p:spPr bwMode="auto">
          <a:xfrm>
            <a:off x="0" y="-152400"/>
            <a:ext cx="9144000" cy="1574800"/>
          </a:xfrm>
          <a:prstGeom prst="rect">
            <a:avLst/>
          </a:prstGeom>
          <a:solidFill>
            <a:srgbClr val="275CAE"/>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cs typeface="Arial" panose="020B0604020202020204" pitchFamily="34" charset="0"/>
            </a:endParaRPr>
          </a:p>
        </p:txBody>
      </p:sp>
      <p:pic>
        <p:nvPicPr>
          <p:cNvPr id="49155" name="Picture 3" descr="iStock_000014898327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514600"/>
            <a:ext cx="6934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Box 14"/>
          <p:cNvSpPr txBox="1">
            <a:spLocks noChangeArrowheads="1"/>
          </p:cNvSpPr>
          <p:nvPr/>
        </p:nvSpPr>
        <p:spPr bwMode="auto">
          <a:xfrm>
            <a:off x="228600" y="54102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a:solidFill>
                  <a:srgbClr val="BE6011"/>
                </a:solidFill>
              </a:rPr>
              <a:t>Needles</a:t>
            </a:r>
          </a:p>
          <a:p>
            <a:pPr eaLnBrk="1" hangingPunct="1"/>
            <a:r>
              <a:rPr lang="en-US" altLang="en-US" sz="1600" b="1">
                <a:solidFill>
                  <a:srgbClr val="BE6011"/>
                </a:solidFill>
              </a:rPr>
              <a:t>Powers</a:t>
            </a:r>
          </a:p>
          <a:p>
            <a:pPr eaLnBrk="1" hangingPunct="1"/>
            <a:r>
              <a:rPr lang="en-US" altLang="en-US" sz="1600" b="1">
                <a:solidFill>
                  <a:srgbClr val="BE6011"/>
                </a:solidFill>
              </a:rPr>
              <a:t>Crosson</a:t>
            </a:r>
          </a:p>
        </p:txBody>
      </p:sp>
      <p:sp>
        <p:nvSpPr>
          <p:cNvPr id="49157" name="TextBox 13"/>
          <p:cNvSpPr txBox="1">
            <a:spLocks noChangeArrowheads="1"/>
          </p:cNvSpPr>
          <p:nvPr/>
        </p:nvSpPr>
        <p:spPr bwMode="auto">
          <a:xfrm>
            <a:off x="152400" y="3657600"/>
            <a:ext cx="1905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l-GR" altLang="en-US" sz="2000" b="1" dirty="0" smtClean="0">
                <a:solidFill>
                  <a:schemeClr val="bg1"/>
                </a:solidFill>
              </a:rPr>
              <a:t>Χρηματοοικονομική και Διοικητική Λογιστική</a:t>
            </a:r>
            <a:endParaRPr lang="en-US" altLang="en-US" sz="2000" b="1" dirty="0">
              <a:solidFill>
                <a:schemeClr val="bg1"/>
              </a:solidFill>
            </a:endParaRPr>
          </a:p>
          <a:p>
            <a:pPr eaLnBrk="1" hangingPunct="1"/>
            <a:endParaRPr lang="en-US" altLang="en-US" sz="2000" b="1" dirty="0">
              <a:solidFill>
                <a:schemeClr val="bg1"/>
              </a:solidFill>
            </a:endParaRPr>
          </a:p>
          <a:p>
            <a:pPr eaLnBrk="1" hangingPunct="1"/>
            <a:r>
              <a:rPr lang="en-US" altLang="en-US" sz="2000" b="1" dirty="0">
                <a:solidFill>
                  <a:schemeClr val="bg1"/>
                </a:solidFill>
              </a:rPr>
              <a:t>10e</a:t>
            </a:r>
          </a:p>
          <a:p>
            <a:pPr eaLnBrk="1" hangingPunct="1"/>
            <a:endParaRPr lang="en-US" altLang="en-US" dirty="0">
              <a:solidFill>
                <a:schemeClr val="bg1"/>
              </a:solidFill>
            </a:endParaRPr>
          </a:p>
        </p:txBody>
      </p:sp>
      <p:sp>
        <p:nvSpPr>
          <p:cNvPr id="49158" name="Rectangle 5"/>
          <p:cNvSpPr>
            <a:spLocks noChangeArrowheads="1"/>
          </p:cNvSpPr>
          <p:nvPr/>
        </p:nvSpPr>
        <p:spPr bwMode="auto">
          <a:xfrm>
            <a:off x="0" y="838200"/>
            <a:ext cx="9144000" cy="1905000"/>
          </a:xfrm>
          <a:prstGeom prst="rect">
            <a:avLst/>
          </a:prstGeom>
          <a:solidFill>
            <a:schemeClr val="bg1"/>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cs typeface="Arial" panose="020B0604020202020204" pitchFamily="34" charset="0"/>
            </a:endParaRPr>
          </a:p>
        </p:txBody>
      </p:sp>
      <p:sp>
        <p:nvSpPr>
          <p:cNvPr id="49159" name="TextBox 11"/>
          <p:cNvSpPr txBox="1">
            <a:spLocks noChangeArrowheads="1"/>
          </p:cNvSpPr>
          <p:nvPr/>
        </p:nvSpPr>
        <p:spPr bwMode="auto">
          <a:xfrm>
            <a:off x="2286000" y="1143000"/>
            <a:ext cx="6858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l-GR" altLang="en-US" sz="4000" dirty="0" smtClean="0">
                <a:solidFill>
                  <a:schemeClr val="tx2"/>
                </a:solidFill>
              </a:rPr>
              <a:t>Ελαστικού Προϋπολογισμοί</a:t>
            </a:r>
            <a:r>
              <a:rPr lang="en-US" altLang="en-US" sz="4000" dirty="0" smtClean="0">
                <a:solidFill>
                  <a:schemeClr val="tx2"/>
                </a:solidFill>
              </a:rPr>
              <a:t> </a:t>
            </a:r>
            <a:r>
              <a:rPr lang="el-GR" altLang="en-US" sz="4000" dirty="0" smtClean="0">
                <a:solidFill>
                  <a:schemeClr val="tx2"/>
                </a:solidFill>
              </a:rPr>
              <a:t>και Ανάλυση Απόδοσης</a:t>
            </a:r>
            <a:endParaRPr lang="en-US" altLang="en-US" sz="4000" dirty="0">
              <a:solidFill>
                <a:schemeClr val="tx2"/>
              </a:solidFill>
            </a:endParaRPr>
          </a:p>
        </p:txBody>
      </p:sp>
      <p:sp>
        <p:nvSpPr>
          <p:cNvPr id="8" name="TextBox 7"/>
          <p:cNvSpPr txBox="1"/>
          <p:nvPr/>
        </p:nvSpPr>
        <p:spPr>
          <a:xfrm>
            <a:off x="228600" y="914400"/>
            <a:ext cx="1828800" cy="178435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11000" noProof="1">
                <a:solidFill>
                  <a:schemeClr val="tx2"/>
                </a:solidFill>
                <a:latin typeface="+mj-lt"/>
              </a:rPr>
              <a:t>7</a:t>
            </a:r>
            <a:endParaRPr lang="en-US" sz="11000" noProof="1">
              <a:solidFill>
                <a:schemeClr val="tx2"/>
              </a:solidFill>
              <a:latin typeface="+mj-lt"/>
            </a:endParaRPr>
          </a:p>
        </p:txBody>
      </p:sp>
      <p:sp>
        <p:nvSpPr>
          <p:cNvPr id="49161" name="TextBox 8"/>
          <p:cNvSpPr txBox="1">
            <a:spLocks noChangeArrowheads="1"/>
          </p:cNvSpPr>
          <p:nvPr/>
        </p:nvSpPr>
        <p:spPr bwMode="auto">
          <a:xfrm>
            <a:off x="228600" y="990600"/>
            <a:ext cx="182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l-GR" altLang="en-US" sz="1600" dirty="0" smtClean="0">
                <a:solidFill>
                  <a:srgbClr val="275CAE"/>
                </a:solidFill>
              </a:rPr>
              <a:t>ΚΕΦΑΛΑΙΟ</a:t>
            </a:r>
            <a:endParaRPr lang="en-US" altLang="en-US" sz="1600" dirty="0">
              <a:solidFill>
                <a:srgbClr val="275CAE"/>
              </a:solidFill>
            </a:endParaRPr>
          </a:p>
        </p:txBody>
      </p:sp>
      <p:sp>
        <p:nvSpPr>
          <p:cNvPr id="49162" name="TextBox 10"/>
          <p:cNvSpPr txBox="1">
            <a:spLocks noChangeArrowheads="1"/>
          </p:cNvSpPr>
          <p:nvPr/>
        </p:nvSpPr>
        <p:spPr bwMode="auto">
          <a:xfrm>
            <a:off x="7620000" y="6629400"/>
            <a:ext cx="1524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000">
                <a:solidFill>
                  <a:srgbClr val="000000"/>
                </a:solidFill>
              </a:rPr>
              <a:t>© human/iStockphoto</a:t>
            </a:r>
          </a:p>
          <a:p>
            <a:pPr eaLnBrk="1" hangingPunct="1"/>
            <a:endParaRPr lang="en-US" altLang="en-US"/>
          </a:p>
        </p:txBody>
      </p:sp>
      <p:sp>
        <p:nvSpPr>
          <p:cNvPr id="49163" name="Footer Placeholder 1"/>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000000"/>
                </a:solidFill>
              </a:rPr>
              <a:t>©2014 Cengage Learning. All Rights Reserved. May not be scanned, copied </a:t>
            </a:r>
            <a:r>
              <a:rPr lang="en-US" altLang="en-US" sz="900" dirty="0" smtClean="0">
                <a:solidFill>
                  <a:srgbClr val="000000"/>
                </a:solidFill>
              </a:rPr>
              <a:t>or </a:t>
            </a:r>
            <a:r>
              <a:rPr lang="en-US" altLang="en-US" sz="900" dirty="0">
                <a:solidFill>
                  <a:srgbClr val="000000"/>
                </a:solidFill>
              </a:rPr>
              <a:t>duplicated, </a:t>
            </a:r>
            <a:r>
              <a:rPr lang="en-US" altLang="en-US" sz="900" dirty="0" smtClean="0">
                <a:solidFill>
                  <a:srgbClr val="000000"/>
                </a:solidFill>
              </a:rPr>
              <a:t>or </a:t>
            </a:r>
            <a:r>
              <a:rPr lang="en-US" altLang="en-US" sz="900" dirty="0">
                <a:solidFill>
                  <a:srgbClr val="000000"/>
                </a:solidFill>
              </a:rPr>
              <a:t>posted to </a:t>
            </a:r>
            <a:r>
              <a:rPr lang="el-GR" altLang="en-US" sz="900" dirty="0" smtClean="0">
                <a:solidFill>
                  <a:srgbClr val="000000"/>
                </a:solidFill>
              </a:rPr>
              <a:t>ένα</a:t>
            </a:r>
            <a:r>
              <a:rPr lang="en-US" altLang="en-US" sz="900" dirty="0" smtClean="0">
                <a:solidFill>
                  <a:srgbClr val="000000"/>
                </a:solidFill>
              </a:rPr>
              <a:t> </a:t>
            </a:r>
            <a:r>
              <a:rPr lang="en-US" altLang="en-US" sz="900" dirty="0">
                <a:solidFill>
                  <a:srgbClr val="000000"/>
                </a:solidFill>
              </a:rPr>
              <a:t>publicly accessible website, in whole </a:t>
            </a:r>
            <a:r>
              <a:rPr lang="en-US" altLang="en-US" sz="900" dirty="0" smtClean="0">
                <a:solidFill>
                  <a:srgbClr val="000000"/>
                </a:solidFill>
              </a:rPr>
              <a:t>or </a:t>
            </a:r>
            <a:r>
              <a:rPr lang="en-US" altLang="en-US" sz="900" dirty="0">
                <a:solidFill>
                  <a:srgbClr val="000000"/>
                </a:solidFill>
              </a:rPr>
              <a:t>in part.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l-GR" altLang="en-US" dirty="0" smtClean="0"/>
              <a:t>Κέντρο Κόστους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Ένα</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κέντρο ευθύνης</a:t>
            </a:r>
            <a:r>
              <a:rPr lang="en-US" altLang="en-US" dirty="0" smtClean="0">
                <a:latin typeface="Tw Cen MT" panose="020B0602020104020603" pitchFamily="34" charset="0"/>
                <a:cs typeface="Times New Roman" panose="02020603050405020304" pitchFamily="18" charset="0"/>
              </a:rPr>
              <a:t> </a:t>
            </a:r>
            <a:r>
              <a:rPr lang="el-GR" dirty="0"/>
              <a:t>του οποίου ο μάνατζερ είναι υπόλογος μόνο για τα ελεγχόμενα κόστη που έχουν σαφώς καθορισμένες σχέσεις μεταξύ των πόρων του κέντρου και ορισμένων προϊόντων ή υπηρεσιών, ονομάζεται </a:t>
            </a:r>
            <a:r>
              <a:rPr lang="el-GR" altLang="en-US" b="1" dirty="0" smtClean="0">
                <a:solidFill>
                  <a:srgbClr val="275CAE"/>
                </a:solidFill>
                <a:latin typeface="Tw Cen MT" panose="020B0602020104020603" pitchFamily="34" charset="0"/>
                <a:cs typeface="Times New Roman" panose="02020603050405020304" pitchFamily="18" charset="0"/>
              </a:rPr>
              <a:t>κέντρο κόστους</a:t>
            </a:r>
            <a:r>
              <a:rPr lang="en-US" altLang="en-US" dirty="0" smtClean="0">
                <a:latin typeface="Tw Cen MT" panose="020B0602020104020603" pitchFamily="34" charset="0"/>
                <a:cs typeface="Times New Roman" panose="02020603050405020304" pitchFamily="18" charset="0"/>
              </a:rPr>
              <a:t>.</a:t>
            </a:r>
          </a:p>
          <a:p>
            <a:pPr lvl="1"/>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Οι εγκαταστάσεις συναρμολόγησης είναι καλά παραδείγματα</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κέντρων κόστους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dirty="0"/>
              <a:t>Η απόδοση ενός κέντρου κόστους συνήθως αξιολογείται συγκρίνοντας το πραγματικό κόστος μιας δραστηριότητας με προϋπολογιζόμενο κόστος του και αναλύοντας τις προκύπτουσες διακυμάνσεις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5837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l-GR" altLang="en-US" dirty="0" smtClean="0"/>
              <a:t>Προαιρετικό Κέντρο Κόστους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sz="2400" dirty="0"/>
              <a:t>του οποίου ο μάνατζερ είναι υπόλογος μόνο για τα κόστη που η σχέση ανάμεσα στους πόρους και τα προϊόντα ή οι υπηρεσίες που παράγονται δεν είναι προσδιορισμένη με σαφήνεια, </a:t>
            </a:r>
            <a:r>
              <a:rPr lang="el-GR" sz="2400" dirty="0" smtClean="0"/>
              <a:t>ονομάζεται </a:t>
            </a:r>
            <a:r>
              <a:rPr lang="el-GR" altLang="en-US" sz="2400" b="1" dirty="0" smtClean="0">
                <a:solidFill>
                  <a:srgbClr val="275CAE"/>
                </a:solidFill>
                <a:latin typeface="Tw Cen MT" panose="020B0602020104020603" pitchFamily="34" charset="0"/>
                <a:cs typeface="Times New Roman" panose="02020603050405020304" pitchFamily="18" charset="0"/>
              </a:rPr>
              <a:t>προαιρετικό </a:t>
            </a:r>
            <a:r>
              <a:rPr lang="el-GR" altLang="en-US" sz="2400" b="1" dirty="0">
                <a:solidFill>
                  <a:srgbClr val="275CAE"/>
                </a:solidFill>
                <a:latin typeface="Tw Cen MT" panose="020B0602020104020603" pitchFamily="34" charset="0"/>
                <a:cs typeface="Times New Roman" panose="02020603050405020304" pitchFamily="18" charset="0"/>
              </a:rPr>
              <a:t>κ</a:t>
            </a:r>
            <a:r>
              <a:rPr lang="el-GR" altLang="en-US" sz="2400" b="1" dirty="0" smtClean="0">
                <a:solidFill>
                  <a:srgbClr val="275CAE"/>
                </a:solidFill>
                <a:latin typeface="Tw Cen MT" panose="020B0602020104020603" pitchFamily="34" charset="0"/>
                <a:cs typeface="Times New Roman" panose="02020603050405020304" pitchFamily="18" charset="0"/>
              </a:rPr>
              <a:t>έντρο κόστους</a:t>
            </a:r>
            <a:r>
              <a:rPr lang="en-US" altLang="en-US" sz="2400" dirty="0" smtClean="0">
                <a:latin typeface="Tw Cen MT" panose="020B0602020104020603" pitchFamily="34" charset="0"/>
                <a:cs typeface="Times New Roman" panose="02020603050405020304" pitchFamily="18" charset="0"/>
              </a:rPr>
              <a:t>.</a:t>
            </a:r>
          </a:p>
          <a:p>
            <a:pPr lvl="1"/>
            <a:r>
              <a:rPr lang="el-GR" sz="2000" dirty="0"/>
              <a:t>Τα τμήματα που εκτελούν τις διοικητικές </a:t>
            </a:r>
            <a:r>
              <a:rPr lang="el-GR" sz="2000" dirty="0" smtClean="0"/>
              <a:t>δραστηριότητες είναι </a:t>
            </a:r>
            <a:r>
              <a:rPr lang="el-GR" sz="2000" dirty="0"/>
              <a:t>τυπικά παραδείγματα </a:t>
            </a:r>
            <a:r>
              <a:rPr lang="el-GR" sz="2000" dirty="0" smtClean="0"/>
              <a:t>κέντρων προαιρετικού κόστους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sz="2000" dirty="0"/>
              <a:t>Επειδή η ανάλωση και η χρήση των πόρων σε κέντρα προαιρετικού </a:t>
            </a:r>
            <a:r>
              <a:rPr lang="el-GR" sz="2000" dirty="0" smtClean="0"/>
              <a:t>κόστους </a:t>
            </a:r>
            <a:r>
              <a:rPr lang="el-GR" sz="2000" dirty="0"/>
              <a:t>δεν συνδέονται με σαφήνεια με την παραγωγή ενός προϊόντος ή μιας υπηρεσίας, τα μέτρα με βάση το κόστος που συνήθως δεν μπορούν να χρησιμοποιηθούν για την αξιολόγηση της </a:t>
            </a:r>
            <a:r>
              <a:rPr lang="el-GR" sz="2000" dirty="0" smtClean="0"/>
              <a:t>απόδοσης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5939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l-GR" dirty="0"/>
              <a:t>Κέντρο Εσόδων</a:t>
            </a:r>
            <a:endParaRPr lang="en-US" altLang="en-US" dirty="0" smtClean="0"/>
          </a:p>
        </p:txBody>
      </p:sp>
      <p:sp>
        <p:nvSpPr>
          <p:cNvPr id="3" name="Content Placeholder 2"/>
          <p:cNvSpPr>
            <a:spLocks noGrp="1"/>
          </p:cNvSpPr>
          <p:nvPr>
            <p:ph idx="1"/>
          </p:nvPr>
        </p:nvSpPr>
        <p:spPr>
          <a:xfrm>
            <a:off x="762000" y="1143000"/>
            <a:ext cx="7696200" cy="4800600"/>
          </a:xfrm>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Ένα</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κέντρο ευθύνης</a:t>
            </a:r>
            <a:r>
              <a:rPr lang="en-US" altLang="en-US" sz="2400" dirty="0" smtClean="0">
                <a:latin typeface="Tw Cen MT" panose="020B0602020104020603" pitchFamily="34" charset="0"/>
                <a:cs typeface="Times New Roman" panose="02020603050405020304" pitchFamily="18" charset="0"/>
              </a:rPr>
              <a:t> </a:t>
            </a:r>
            <a:r>
              <a:rPr lang="el-GR" sz="2400" dirty="0"/>
              <a:t>του οποίου ο μάνατζερ είναι υπόλογος κυρίως για τα έσοδα που η επιτυχία τους βασίζεται στην ικανότητά του κέντρου να παράγει έσοδα, ονομάζεται </a:t>
            </a:r>
            <a:r>
              <a:rPr lang="el-GR" altLang="en-US" sz="2400" b="1" dirty="0" smtClean="0">
                <a:solidFill>
                  <a:srgbClr val="275CAE"/>
                </a:solidFill>
                <a:latin typeface="Tw Cen MT" panose="020B0602020104020603" pitchFamily="34" charset="0"/>
                <a:cs typeface="Times New Roman" panose="02020603050405020304" pitchFamily="18" charset="0"/>
              </a:rPr>
              <a:t>κέντρο εσόδων</a:t>
            </a:r>
            <a:r>
              <a:rPr lang="en-US" altLang="en-US" sz="2400" dirty="0" smtClean="0">
                <a:latin typeface="Tw Cen MT" panose="020B0602020104020603" pitchFamily="34" charset="0"/>
                <a:cs typeface="Times New Roman" panose="02020603050405020304" pitchFamily="18" charset="0"/>
              </a:rPr>
              <a:t>.</a:t>
            </a:r>
          </a:p>
          <a:p>
            <a:pPr lvl="1"/>
            <a:r>
              <a:rPr lang="el-GR" sz="2000" dirty="0"/>
              <a:t>Παραδείγματα των κέντρων εσόδων είναι </a:t>
            </a:r>
            <a:r>
              <a:rPr lang="el-GR" sz="2000" dirty="0" smtClean="0"/>
              <a:t>τα εθνικά κέντρα </a:t>
            </a:r>
            <a:r>
              <a:rPr lang="el-GR" sz="2000" dirty="0"/>
              <a:t>ενοικίασης </a:t>
            </a:r>
            <a:r>
              <a:rPr lang="el-GR" sz="2000" dirty="0" smtClean="0"/>
              <a:t>αυτοκινήτων και </a:t>
            </a:r>
            <a:r>
              <a:rPr lang="el-GR" sz="2000" dirty="0"/>
              <a:t>το </a:t>
            </a:r>
            <a:r>
              <a:rPr lang="el-GR" sz="2000" dirty="0" smtClean="0"/>
              <a:t>τμήματα ηλεκτρονικού εμπορίου</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sz="2000" dirty="0"/>
              <a:t>Η απόδοση ενός κέντρου εσόδων συνήθως αξιολογείται συγκρίνοντας τα πραγματικά έσοδα της με τα έσοδα του προϋπολογισμού και αναλύοντας τις προκύπτουσες </a:t>
            </a:r>
            <a:r>
              <a:rPr lang="el-GR" sz="2000" dirty="0" smtClean="0"/>
              <a:t>αποκλίσεις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μέτρα απόδοσης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sz="1800" dirty="0"/>
              <a:t>μπορεί να περιλαμβάνουν τα </a:t>
            </a:r>
            <a:r>
              <a:rPr lang="el-GR" sz="1800" dirty="0" smtClean="0"/>
              <a:t>δολάρια των πωλήσεων</a:t>
            </a:r>
            <a:r>
              <a:rPr lang="el-GR" sz="1800" dirty="0"/>
              <a:t>, τον αριθμό των πωλήσεων των πελατών, ή τα έσοδα από τις πωλήσεις ανά λεπτό</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6041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l-GR" altLang="en-US" dirty="0" smtClean="0"/>
              <a:t>Κέντρο Κέρδους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dirty="0"/>
              <a:t>κέντρο ευθύνης του οποίου ο μάνατζερ είναι υπόλογος τόσο για τα έσοδα και τα έξοδα όσο και για τα προκύπτοντα λειτουργικά έσοδα, ονομάζεται </a:t>
            </a:r>
            <a:r>
              <a:rPr lang="el-GR" altLang="en-US" b="1" dirty="0" smtClean="0">
                <a:solidFill>
                  <a:srgbClr val="275CAE"/>
                </a:solidFill>
                <a:latin typeface="Tw Cen MT" panose="020B0602020104020603" pitchFamily="34" charset="0"/>
                <a:cs typeface="Times New Roman" panose="02020603050405020304" pitchFamily="18" charset="0"/>
              </a:rPr>
              <a:t>κέντρο κέρδους</a:t>
            </a:r>
            <a:r>
              <a:rPr lang="en-US" altLang="en-US" dirty="0" smtClean="0">
                <a:latin typeface="Tw Cen MT" panose="020B0602020104020603" pitchFamily="34" charset="0"/>
                <a:cs typeface="Times New Roman" panose="02020603050405020304" pitchFamily="18" charset="0"/>
              </a:rPr>
              <a:t>.</a:t>
            </a:r>
          </a:p>
          <a:p>
            <a:pPr lvl="1"/>
            <a:r>
              <a:rPr lang="el-GR" dirty="0"/>
              <a:t>Ένα καλό παράδειγμα είναι ένα τοπικό κατάστημα εθνικής αλυσίδας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dirty="0"/>
              <a:t>Η απόδοση ενός κέντρου κέρδους συνήθως αξιολογείται συγκρίνοντας τα στοιχεία της πραγματικής κατάστασης αποτελεσμάτων χρήσης με τα στοιχεία </a:t>
            </a:r>
            <a:r>
              <a:rPr lang="el-GR" dirty="0" smtClean="0"/>
              <a:t>της </a:t>
            </a:r>
            <a:r>
              <a:rPr lang="el-GR" dirty="0"/>
              <a:t>κατάστασης αποτελεσμάτων χρήσης </a:t>
            </a:r>
            <a:r>
              <a:rPr lang="el-GR" dirty="0" smtClean="0"/>
              <a:t>του συγκεντρωτικού ή του ελαστικού προϋπολογισμού</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6144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l-GR" altLang="en-US" dirty="0" smtClean="0"/>
              <a:t>Κέντρο Επενδύσεων</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Ένα</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κέντρο ευθύνης</a:t>
            </a:r>
            <a:r>
              <a:rPr lang="en-US" altLang="en-US" sz="2400" dirty="0" smtClean="0">
                <a:latin typeface="Tw Cen MT" panose="020B0602020104020603" pitchFamily="34" charset="0"/>
                <a:cs typeface="Times New Roman" panose="02020603050405020304" pitchFamily="18" charset="0"/>
              </a:rPr>
              <a:t> </a:t>
            </a:r>
            <a:r>
              <a:rPr lang="el-GR" sz="2400" dirty="0"/>
              <a:t>του οποίου ο μάνατζερ είναι υπόλογος για τη δημιουργία κέρδους και επιφορτισμένος με την ευθύνη της λήψης σημαντικών αποφάσεων σχετικά με τους πόρους που χρησιμοποιεί, ονομάζεται </a:t>
            </a:r>
            <a:r>
              <a:rPr lang="el-GR" sz="2400" b="1" dirty="0">
                <a:solidFill>
                  <a:srgbClr val="275CAE"/>
                </a:solidFill>
                <a:cs typeface="Times New Roman" panose="02020603050405020304" pitchFamily="18" charset="0"/>
              </a:rPr>
              <a:t>κ</a:t>
            </a:r>
            <a:r>
              <a:rPr lang="el-GR" altLang="en-US" sz="2400" b="1" dirty="0" smtClean="0">
                <a:solidFill>
                  <a:srgbClr val="275CAE"/>
                </a:solidFill>
                <a:latin typeface="Tw Cen MT" panose="020B0602020104020603" pitchFamily="34" charset="0"/>
                <a:cs typeface="Times New Roman" panose="02020603050405020304" pitchFamily="18" charset="0"/>
              </a:rPr>
              <a:t>έντρο </a:t>
            </a:r>
            <a:r>
              <a:rPr lang="el-GR" altLang="en-US" sz="2400" b="1" dirty="0">
                <a:solidFill>
                  <a:srgbClr val="275CAE"/>
                </a:solidFill>
                <a:latin typeface="Tw Cen MT" panose="020B0602020104020603" pitchFamily="34" charset="0"/>
                <a:cs typeface="Times New Roman" panose="02020603050405020304" pitchFamily="18" charset="0"/>
              </a:rPr>
              <a:t>ε</a:t>
            </a:r>
            <a:r>
              <a:rPr lang="el-GR" altLang="en-US" sz="2400" b="1" dirty="0" smtClean="0">
                <a:solidFill>
                  <a:srgbClr val="275CAE"/>
                </a:solidFill>
                <a:latin typeface="Tw Cen MT" panose="020B0602020104020603" pitchFamily="34" charset="0"/>
                <a:cs typeface="Times New Roman" panose="02020603050405020304" pitchFamily="18" charset="0"/>
              </a:rPr>
              <a:t>πενδύσεων</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Οι πρόεδροι εταιρειών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που </a:t>
            </a:r>
            <a:r>
              <a:rPr lang="el-GR" sz="2000" dirty="0" smtClean="0"/>
              <a:t>μπορούν </a:t>
            </a:r>
            <a:r>
              <a:rPr lang="el-GR" sz="2000" dirty="0"/>
              <a:t>να ελέγξουν τα έσοδα, τα έξοδα, και την επένδυση των </a:t>
            </a:r>
            <a:r>
              <a:rPr lang="el-GR" sz="2000" dirty="0" smtClean="0"/>
              <a:t>περιουσιακών στοιχείων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αποτελούν παραδείγματα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μάνατζερ κέντρων επενδύσεων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sz="2000" dirty="0"/>
              <a:t>Η απόδοση αυτών των κέντρων αξιολογείται χρησιμοποιώντας μέτρα όπως η απόδοση των επενδύσεων, το υπολειμματικό εισόδημα και η οικονομική </a:t>
            </a:r>
            <a:r>
              <a:rPr lang="el-GR" sz="2000" dirty="0" smtClean="0"/>
              <a:t>προστιθέμενη αξία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6246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0"/>
            <a:ext cx="8534400" cy="914400"/>
          </a:xfrm>
        </p:spPr>
        <p:txBody>
          <a:bodyPr/>
          <a:lstStyle/>
          <a:p>
            <a:r>
              <a:rPr lang="el-GR" dirty="0"/>
              <a:t>Οργανωτική Δομή και Αναφορές Απόδοσης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dirty="0"/>
              <a:t>Μπορούμε να μάθουμε πολλά για έναν οργανισμό, εξετάζοντας το πώς οργανώνουν οι μάνατζερ τις δραστηριότητες και τους πόρους</a:t>
            </a:r>
            <a:r>
              <a:rPr lang="en-US" altLang="en-US"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Ένα </a:t>
            </a:r>
            <a:r>
              <a:rPr lang="el-GR" altLang="en-US" b="1" dirty="0" smtClean="0">
                <a:solidFill>
                  <a:srgbClr val="275CAE"/>
                </a:solidFill>
                <a:latin typeface="Tw Cen MT" panose="020B0602020104020603" pitchFamily="34" charset="0"/>
                <a:cs typeface="Times New Roman" panose="02020603050405020304" pitchFamily="18" charset="0"/>
              </a:rPr>
              <a:t>οργανωτικό</a:t>
            </a:r>
            <a:r>
              <a:rPr lang="en-US" altLang="en-US" b="1" dirty="0" smtClean="0">
                <a:solidFill>
                  <a:srgbClr val="275CAE"/>
                </a:solidFill>
                <a:latin typeface="Tw Cen MT" panose="020B0602020104020603" pitchFamily="34" charset="0"/>
                <a:cs typeface="Times New Roman" panose="02020603050405020304" pitchFamily="18" charset="0"/>
              </a:rPr>
              <a:t> </a:t>
            </a:r>
            <a:r>
              <a:rPr lang="el-GR" altLang="en-US" b="1" dirty="0" smtClean="0">
                <a:solidFill>
                  <a:srgbClr val="275CAE"/>
                </a:solidFill>
                <a:latin typeface="Tw Cen MT" panose="020B0602020104020603" pitchFamily="34" charset="0"/>
                <a:cs typeface="Times New Roman" panose="02020603050405020304" pitchFamily="18" charset="0"/>
              </a:rPr>
              <a:t>διάγραμμα </a:t>
            </a:r>
            <a:r>
              <a:rPr lang="el-GR" dirty="0"/>
              <a:t>είναι μια οπτική αναπαράσταση της ιεραρχίας της ευθύνης του </a:t>
            </a:r>
            <a:r>
              <a:rPr lang="el-GR" dirty="0" smtClean="0"/>
              <a:t>διοικητικού ελέγχου </a:t>
            </a:r>
            <a:r>
              <a:rPr lang="el-GR" dirty="0"/>
              <a:t>ενός οργανισμού</a:t>
            </a:r>
            <a:r>
              <a:rPr lang="en-US" altLang="en-US" dirty="0" smtClean="0">
                <a:latin typeface="Tw Cen MT" panose="020B0602020104020603" pitchFamily="34" charset="0"/>
                <a:cs typeface="Times New Roman" panose="02020603050405020304" pitchFamily="18" charset="0"/>
              </a:rPr>
              <a:t>.</a:t>
            </a:r>
          </a:p>
          <a:p>
            <a:pPr lvl="1"/>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Μέσα σε ένα</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οργανωτικό διάγραμμα</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dirty="0"/>
              <a:t>οι πέντε τύποι των κέντρων ευθύνης κατανέμονται βάσει του επιπέδου της </a:t>
            </a:r>
            <a:r>
              <a:rPr lang="el-GR" dirty="0" smtClean="0"/>
              <a:t>διοικητική αρχής </a:t>
            </a:r>
            <a:r>
              <a:rPr lang="el-GR" dirty="0"/>
              <a:t>και του </a:t>
            </a:r>
            <a:r>
              <a:rPr lang="el-GR" dirty="0" smtClean="0"/>
              <a:t>ελέγχου</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Η επόμενη</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διαφάνεια παρουσιάζει</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ένα</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dirty="0"/>
              <a:t>τυπικό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εταιρικό οργανωτικό διάγραμμα</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6349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0"/>
            <a:ext cx="8382000" cy="1066800"/>
          </a:xfrm>
        </p:spPr>
        <p:txBody>
          <a:bodyPr/>
          <a:lstStyle/>
          <a:p>
            <a:r>
              <a:rPr altLang="en-US"/>
              <a:t>Partial Organization Chart of the </a:t>
            </a:r>
            <a:br>
              <a:rPr altLang="en-US"/>
            </a:br>
            <a:r>
              <a:rPr altLang="en-US"/>
              <a:t>Restaurant Division</a:t>
            </a:r>
          </a:p>
        </p:txBody>
      </p:sp>
      <p:sp>
        <p:nvSpPr>
          <p:cNvPr id="64514"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2628762579"/>
              </p:ext>
            </p:extLst>
          </p:nvPr>
        </p:nvGraphicFramePr>
        <p:xfrm>
          <a:off x="381000" y="1397000"/>
          <a:ext cx="8382000" cy="5308600"/>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370840">
                <a:tc>
                  <a:txBody>
                    <a:bodyPr/>
                    <a:lstStyle/>
                    <a:p>
                      <a:pPr algn="ctr"/>
                      <a:endParaRPr lang="en-US" b="0" dirty="0">
                        <a:solidFill>
                          <a:schemeClr val="tx2"/>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0" dirty="0">
                        <a:solidFill>
                          <a:schemeClr val="tx2"/>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b="0" dirty="0" smtClean="0">
                          <a:solidFill>
                            <a:schemeClr val="tx2"/>
                          </a:solidFill>
                        </a:rPr>
                        <a:t>Πρόεδρος Τμήματος</a:t>
                      </a:r>
                    </a:p>
                    <a:p>
                      <a:pPr algn="ctr"/>
                      <a:r>
                        <a:rPr lang="en-US" b="0" dirty="0" smtClean="0">
                          <a:solidFill>
                            <a:schemeClr val="tx2"/>
                          </a:solidFill>
                        </a:rPr>
                        <a:t>Consuelo </a:t>
                      </a:r>
                      <a:r>
                        <a:rPr lang="en-US" b="0" dirty="0" err="1" smtClean="0">
                          <a:solidFill>
                            <a:schemeClr val="tx2"/>
                          </a:solidFill>
                        </a:rPr>
                        <a:t>Jorges</a:t>
                      </a:r>
                      <a:endParaRPr lang="en-US" b="0" dirty="0" smtClean="0">
                        <a:solidFill>
                          <a:schemeClr val="tx2"/>
                        </a:solidFill>
                      </a:endParaRPr>
                    </a:p>
                    <a:p>
                      <a:pPr algn="ctr"/>
                      <a:r>
                        <a:rPr lang="el-GR" b="0" dirty="0" smtClean="0">
                          <a:solidFill>
                            <a:schemeClr val="tx2"/>
                          </a:solidFill>
                        </a:rPr>
                        <a:t>(Κέντρο Επενδύσεων)</a:t>
                      </a:r>
                      <a:endParaRPr lang="en-US"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0" dirty="0">
                        <a:solidFill>
                          <a:schemeClr val="tx2"/>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0">
                        <a:solidFill>
                          <a:schemeClr val="tx2"/>
                        </a:solidFill>
                      </a:endParaRPr>
                    </a:p>
                  </a:txBody>
                  <a:tcPr>
                    <a:lnB w="12700" cap="flat" cmpd="sng" algn="ctr">
                      <a:solidFill>
                        <a:schemeClr val="tx1"/>
                      </a:solidFill>
                      <a:prstDash val="solid"/>
                      <a:round/>
                      <a:headEnd type="none" w="med" len="med"/>
                      <a:tailEnd type="none" w="med" len="med"/>
                    </a:lnB>
                    <a:solidFill>
                      <a:schemeClr val="bg1"/>
                    </a:solidFill>
                  </a:tcPr>
                </a:tc>
              </a:tr>
              <a:tr h="370840">
                <a:tc gridSpan="2">
                  <a:txBody>
                    <a:bodyPr/>
                    <a:lstStyle/>
                    <a:p>
                      <a:pPr algn="ctr"/>
                      <a:r>
                        <a:rPr lang="el-GR" b="0" dirty="0" smtClean="0">
                          <a:solidFill>
                            <a:schemeClr val="tx2"/>
                          </a:solidFill>
                        </a:rPr>
                        <a:t>Αντιπρόεδρος – Εστιατορίων</a:t>
                      </a:r>
                    </a:p>
                    <a:p>
                      <a:pPr algn="ctr"/>
                      <a:r>
                        <a:rPr lang="en-US" b="0" dirty="0" smtClean="0">
                          <a:solidFill>
                            <a:schemeClr val="tx2"/>
                          </a:solidFill>
                        </a:rPr>
                        <a:t>Ruben Lopez</a:t>
                      </a:r>
                    </a:p>
                    <a:p>
                      <a:pPr algn="ctr"/>
                      <a:r>
                        <a:rPr lang="en-US" b="0" dirty="0" smtClean="0">
                          <a:solidFill>
                            <a:schemeClr val="tx2"/>
                          </a:solidFill>
                        </a:rPr>
                        <a:t>(</a:t>
                      </a:r>
                      <a:r>
                        <a:rPr lang="el-GR" b="0" dirty="0" smtClean="0">
                          <a:solidFill>
                            <a:schemeClr val="tx2"/>
                          </a:solidFill>
                        </a:rPr>
                        <a:t>Κέντρο Κέρδους)</a:t>
                      </a:r>
                      <a:endParaRPr lang="en-US"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a:txBody>
                    <a:bodyPr/>
                    <a:lstStyle/>
                    <a:p>
                      <a:pPr algn="ctr"/>
                      <a:r>
                        <a:rPr lang="el-GR" b="0" dirty="0" smtClean="0">
                          <a:solidFill>
                            <a:schemeClr val="tx2"/>
                          </a:solidFill>
                        </a:rPr>
                        <a:t>Αντιπρόεδρος – Προϊόντων Τροφίμων</a:t>
                      </a:r>
                    </a:p>
                    <a:p>
                      <a:pPr algn="ctr"/>
                      <a:r>
                        <a:rPr lang="el-GR" b="0" dirty="0" smtClean="0">
                          <a:solidFill>
                            <a:schemeClr val="tx2"/>
                          </a:solidFill>
                        </a:rPr>
                        <a:t>(Κέντρο Κόστους)</a:t>
                      </a:r>
                      <a:endParaRPr lang="en-US"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b="0" dirty="0" smtClean="0">
                          <a:solidFill>
                            <a:schemeClr val="tx2"/>
                          </a:solidFill>
                        </a:rPr>
                        <a:t>Αντιπρόεδρος – Διοίκησης</a:t>
                      </a:r>
                    </a:p>
                    <a:p>
                      <a:pPr algn="ctr"/>
                      <a:r>
                        <a:rPr lang="en-US" b="0" dirty="0" smtClean="0">
                          <a:solidFill>
                            <a:schemeClr val="tx2"/>
                          </a:solidFill>
                        </a:rPr>
                        <a:t>Manuel Segundo</a:t>
                      </a:r>
                    </a:p>
                    <a:p>
                      <a:pPr algn="ctr"/>
                      <a:r>
                        <a:rPr lang="en-US" b="0" dirty="0" smtClean="0">
                          <a:solidFill>
                            <a:schemeClr val="tx2"/>
                          </a:solidFill>
                        </a:rPr>
                        <a:t>(</a:t>
                      </a:r>
                      <a:r>
                        <a:rPr lang="el-GR" b="0" dirty="0" smtClean="0">
                          <a:solidFill>
                            <a:schemeClr val="tx2"/>
                          </a:solidFill>
                        </a:rPr>
                        <a:t>Προαιρετικό Κέντρο Κόστους)</a:t>
                      </a:r>
                      <a:endParaRPr lang="en-US"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b="0" dirty="0" smtClean="0">
                          <a:solidFill>
                            <a:schemeClr val="tx2"/>
                          </a:solidFill>
                        </a:rPr>
                        <a:t>Φυσικοί Πόροι</a:t>
                      </a:r>
                    </a:p>
                    <a:p>
                      <a:pPr algn="ctr"/>
                      <a:r>
                        <a:rPr lang="en-US" b="0" dirty="0" smtClean="0">
                          <a:solidFill>
                            <a:schemeClr val="tx2"/>
                          </a:solidFill>
                        </a:rPr>
                        <a:t>(</a:t>
                      </a:r>
                      <a:r>
                        <a:rPr lang="el-GR" b="0" dirty="0" smtClean="0">
                          <a:solidFill>
                            <a:schemeClr val="tx2"/>
                          </a:solidFill>
                        </a:rPr>
                        <a:t>Προαιρετικό Κέντρο Κόστους)</a:t>
                      </a:r>
                      <a:endParaRPr lang="en-US"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l-GR" b="0" dirty="0" smtClean="0">
                          <a:solidFill>
                            <a:schemeClr val="tx2"/>
                          </a:solidFill>
                        </a:rPr>
                        <a:t>Εστιατόριο </a:t>
                      </a:r>
                      <a:r>
                        <a:rPr lang="en-US" b="0" dirty="0" smtClean="0">
                          <a:solidFill>
                            <a:schemeClr val="tx2"/>
                          </a:solidFill>
                        </a:rPr>
                        <a:t>Trenton</a:t>
                      </a:r>
                      <a:r>
                        <a:rPr lang="el-GR" b="0" dirty="0" smtClean="0">
                          <a:solidFill>
                            <a:schemeClr val="tx2"/>
                          </a:solidFill>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l-GR" b="0" dirty="0" smtClean="0">
                          <a:solidFill>
                            <a:schemeClr val="tx2"/>
                          </a:solidFill>
                        </a:rPr>
                        <a:t>(Κέντρο Κέρδους)</a:t>
                      </a:r>
                      <a:endParaRPr lang="en-US" b="0" dirty="0" smtClean="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b="0" dirty="0" smtClean="0">
                          <a:solidFill>
                            <a:schemeClr val="tx2"/>
                          </a:solidFill>
                        </a:rPr>
                        <a:t>Υπόλοιπα</a:t>
                      </a:r>
                      <a:r>
                        <a:rPr lang="el-GR" b="0" baseline="0" dirty="0" smtClean="0">
                          <a:solidFill>
                            <a:schemeClr val="tx2"/>
                          </a:solidFill>
                        </a:rPr>
                        <a:t> Εστιατόρια</a:t>
                      </a:r>
                    </a:p>
                    <a:p>
                      <a:pPr marL="0" marR="0" lvl="0" indent="0" algn="ctr" defTabSz="457200" rtl="0" eaLnBrk="1" fontAlgn="auto" latinLnBrk="0" hangingPunct="1">
                        <a:lnSpc>
                          <a:spcPct val="100000"/>
                        </a:lnSpc>
                        <a:spcBef>
                          <a:spcPts val="0"/>
                        </a:spcBef>
                        <a:spcAft>
                          <a:spcPts val="0"/>
                        </a:spcAft>
                        <a:buClrTx/>
                        <a:buSzTx/>
                        <a:buFontTx/>
                        <a:buNone/>
                        <a:tabLst/>
                        <a:defRPr/>
                      </a:pPr>
                      <a:r>
                        <a:rPr lang="el-GR" b="0" dirty="0" smtClean="0">
                          <a:solidFill>
                            <a:schemeClr val="tx2"/>
                          </a:solidFill>
                        </a:rPr>
                        <a:t>(Κέντρα Κέρδους)</a:t>
                      </a:r>
                      <a:endParaRPr lang="en-US" b="0" dirty="0" smtClean="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b="0" dirty="0" smtClean="0">
                          <a:solidFill>
                            <a:schemeClr val="tx2"/>
                          </a:solidFill>
                        </a:rPr>
                        <a:t>Κεντρική</a:t>
                      </a:r>
                      <a:r>
                        <a:rPr lang="el-GR" b="0" baseline="0" dirty="0" smtClean="0">
                          <a:solidFill>
                            <a:schemeClr val="tx2"/>
                          </a:solidFill>
                        </a:rPr>
                        <a:t> Κουζίνα</a:t>
                      </a:r>
                    </a:p>
                    <a:p>
                      <a:pPr algn="ctr"/>
                      <a:r>
                        <a:rPr lang="el-GR" b="0" dirty="0" smtClean="0">
                          <a:solidFill>
                            <a:schemeClr val="tx2"/>
                          </a:solidFill>
                        </a:rPr>
                        <a:t>(Κέντρο Κόστους)</a:t>
                      </a:r>
                      <a:endParaRPr lang="en-US"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l-GR" b="0" dirty="0" smtClean="0">
                          <a:solidFill>
                            <a:schemeClr val="tx2"/>
                          </a:solidFill>
                        </a:rPr>
                        <a:t>Χρηματοοικονομικοί Πόροι</a:t>
                      </a:r>
                    </a:p>
                    <a:p>
                      <a:pPr algn="ctr"/>
                      <a:r>
                        <a:rPr lang="en-US" b="0" dirty="0" smtClean="0">
                          <a:solidFill>
                            <a:schemeClr val="tx2"/>
                          </a:solidFill>
                        </a:rPr>
                        <a:t>(</a:t>
                      </a:r>
                      <a:r>
                        <a:rPr lang="el-GR" b="0" dirty="0" smtClean="0">
                          <a:solidFill>
                            <a:schemeClr val="tx2"/>
                          </a:solidFill>
                        </a:rPr>
                        <a:t>Προαιρετικό Κέντρο Κόστους)</a:t>
                      </a:r>
                      <a:endParaRPr lang="en-US"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dirty="0"/>
                    </a:p>
                  </a:txBody>
                  <a:tcPr/>
                </a:tc>
              </a:tr>
              <a:tr h="370840">
                <a:tc>
                  <a:txBody>
                    <a:bodyPr/>
                    <a:lstStyle/>
                    <a:p>
                      <a:pPr algn="ctr"/>
                      <a:endParaRPr lang="en-US" b="0">
                        <a:solidFill>
                          <a:schemeClr val="tx2"/>
                        </a:solidFill>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US" b="0">
                        <a:solidFill>
                          <a:schemeClr val="tx2"/>
                        </a:solidFill>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US" b="0">
                        <a:solidFill>
                          <a:schemeClr val="tx2"/>
                        </a:solidFill>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US" b="0">
                        <a:solidFill>
                          <a:schemeClr val="tx2"/>
                        </a:solidFill>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US" b="0" dirty="0">
                        <a:solidFill>
                          <a:schemeClr val="tx2"/>
                        </a:solidFill>
                      </a:endParaRPr>
                    </a:p>
                  </a:txBody>
                  <a:tcPr>
                    <a:lnT w="12700" cap="flat" cmpd="sng" algn="ctr">
                      <a:solidFill>
                        <a:schemeClr val="tx1"/>
                      </a:solidFill>
                      <a:prstDash val="solid"/>
                      <a:round/>
                      <a:headEnd type="none" w="med" len="med"/>
                      <a:tailEnd type="none" w="med" len="med"/>
                    </a:lnT>
                    <a:solidFill>
                      <a:schemeClr val="bg1"/>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0"/>
            <a:ext cx="8534400" cy="914400"/>
          </a:xfrm>
        </p:spPr>
        <p:txBody>
          <a:bodyPr/>
          <a:lstStyle/>
          <a:p>
            <a:r>
              <a:rPr lang="el-GR" dirty="0"/>
              <a:t>Οργανωτική Δομή και Αναφορές </a:t>
            </a:r>
            <a:r>
              <a:rPr lang="el-GR" dirty="0" smtClean="0"/>
              <a:t>Απόδοσης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000" dirty="0">
                <a:latin typeface="Tw Cen MT" panose="020B0602020104020603" pitchFamily="34" charset="0"/>
                <a:cs typeface="Times New Roman" panose="02020603050405020304" pitchFamily="18" charset="0"/>
              </a:rPr>
              <a:t>Η αναφορά απόδοσης ανά επίπεδο ευθύνης επιτρέπει σε έναν οργανισμό να εντοπίζει </a:t>
            </a:r>
            <a:r>
              <a:rPr lang="el-GR" altLang="en-US" sz="2000" dirty="0" smtClean="0">
                <a:latin typeface="Tw Cen MT" panose="020B0602020104020603" pitchFamily="34" charset="0"/>
                <a:cs typeface="Times New Roman" panose="02020603050405020304" pitchFamily="18" charset="0"/>
              </a:rPr>
              <a:t>ένα κόστος</a:t>
            </a:r>
            <a:r>
              <a:rPr lang="el-GR" altLang="en-US" sz="2000" dirty="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έσοδο </a:t>
            </a:r>
            <a:r>
              <a:rPr lang="el-GR" altLang="en-US" sz="2000" dirty="0">
                <a:latin typeface="Tw Cen MT" panose="020B0602020104020603" pitchFamily="34" charset="0"/>
                <a:cs typeface="Times New Roman" panose="02020603050405020304" pitchFamily="18" charset="0"/>
              </a:rPr>
              <a:t>ή πόρο </a:t>
            </a:r>
            <a:r>
              <a:rPr lang="el-GR" altLang="en-US" sz="2000" dirty="0" smtClean="0">
                <a:latin typeface="Tw Cen MT" panose="020B0602020104020603" pitchFamily="34" charset="0"/>
                <a:cs typeface="Times New Roman" panose="02020603050405020304" pitchFamily="18" charset="0"/>
              </a:rPr>
              <a:t>στο μάντατζερ που </a:t>
            </a:r>
            <a:r>
              <a:rPr lang="el-GR" altLang="en-US" sz="2000" dirty="0">
                <a:latin typeface="Tw Cen MT" panose="020B0602020104020603" pitchFamily="34" charset="0"/>
                <a:cs typeface="Times New Roman" panose="02020603050405020304" pitchFamily="18" charset="0"/>
              </a:rPr>
              <a:t>τον ελέγχει και να αξιολογεί </a:t>
            </a:r>
            <a:r>
              <a:rPr lang="el-GR" altLang="en-US" sz="2000" dirty="0" smtClean="0">
                <a:latin typeface="Tw Cen MT" panose="020B0602020104020603" pitchFamily="34" charset="0"/>
                <a:cs typeface="Times New Roman" panose="02020603050405020304" pitchFamily="18" charset="0"/>
              </a:rPr>
              <a:t>αναλόγως την απόδοση </a:t>
            </a:r>
            <a:r>
              <a:rPr lang="el-GR" altLang="en-US" sz="2000" dirty="0">
                <a:latin typeface="Tw Cen MT" panose="020B0602020104020603" pitchFamily="34" charset="0"/>
                <a:cs typeface="Times New Roman" panose="02020603050405020304" pitchFamily="18" charset="0"/>
              </a:rPr>
              <a:t>του </a:t>
            </a:r>
            <a:r>
              <a:rPr lang="el-GR" altLang="en-US" sz="2000" dirty="0" smtClean="0">
                <a:latin typeface="Tw Cen MT" panose="020B0602020104020603" pitchFamily="34" charset="0"/>
                <a:cs typeface="Times New Roman" panose="02020603050405020304" pitchFamily="18" charset="0"/>
              </a:rPr>
              <a:t>συγκεκριμένου μάνατζερ</a:t>
            </a:r>
            <a:r>
              <a:rPr lang="en-US" altLang="en-US" sz="20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sz="2000" dirty="0"/>
              <a:t>Οι αναφορές απόδοσης </a:t>
            </a:r>
            <a:r>
              <a:rPr lang="el-GR" sz="2000" dirty="0" smtClean="0"/>
              <a:t>έχουν </a:t>
            </a:r>
            <a:r>
              <a:rPr lang="el-GR" sz="2000" dirty="0"/>
              <a:t>κάποια κοινά στοιχεία</a:t>
            </a:r>
            <a:r>
              <a:rPr lang="en-US" altLang="en-US" sz="2000" dirty="0" smtClean="0">
                <a:latin typeface="Tw Cen MT" panose="020B0602020104020603" pitchFamily="34" charset="0"/>
                <a:cs typeface="Times New Roman" panose="02020603050405020304" pitchFamily="18" charset="0"/>
              </a:rPr>
              <a:t>:</a:t>
            </a: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Όλες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οι αναφορές κέντρου ευθύνης συγκρίνουν τα πραγματικά αποτελέσματα με τα μεγέθη του προϋπολογισμού και επικεντρώνονται στις διαφορές. </a:t>
            </a: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Συχνά</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 γίνονται συγκρίσεις σε έναν ελαστικό προϋπολογισμό (θα συζητηθεί στο επόμενο τμήμα), καθώς και στον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συγκεντρωτικό προϋπολογισμό. </a:t>
            </a:r>
            <a:endParaRPr lang="el-GR" altLang="en-US" sz="1800" dirty="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Στην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αναφορά απόδοσης περιλαμβάνονται μόνο τα στοιχεία που ο μάνατζερ μπορεί να ελέγξει. </a:t>
            </a: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Εξετάζονται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επίσης και μη χρηματοοικονομικά μέτρα για να να επιτευχθεί μια πιο ισορροπημένη εικόνα των ευθυνών του μάνατζερ</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6553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3554627751"/>
              </p:ext>
            </p:extLst>
          </p:nvPr>
        </p:nvGraphicFramePr>
        <p:xfrm>
          <a:off x="0" y="2133600"/>
          <a:ext cx="8987118" cy="2865120"/>
        </p:xfrm>
        <a:graphic>
          <a:graphicData uri="http://schemas.openxmlformats.org/drawingml/2006/table">
            <a:tbl>
              <a:tblPr firstRow="1" bandRow="1">
                <a:tableStyleId>{2D5ABB26-0587-4C30-8999-92F81FD0307C}</a:tableStyleId>
              </a:tblPr>
              <a:tblGrid>
                <a:gridCol w="4119096"/>
                <a:gridCol w="2434011"/>
                <a:gridCol w="2434011"/>
              </a:tblGrid>
              <a:tr h="381000">
                <a:tc rowSpan="5">
                  <a:txBody>
                    <a:bodyPr/>
                    <a:lstStyle/>
                    <a:p>
                      <a:r>
                        <a:rPr lang="el-GR" sz="1400" baseline="0" dirty="0" smtClean="0">
                          <a:solidFill>
                            <a:schemeClr val="tx1"/>
                          </a:solidFill>
                        </a:rPr>
                        <a:t>Προσδιορίστε τον ιδανικότερο τύπο κέντρου ευθύνης για κάθε μία από τις ακόλουθες οργανωτικές μονάδες:</a:t>
                      </a:r>
                    </a:p>
                    <a:p>
                      <a:pPr rtl="0"/>
                      <a:endParaRPr lang="el-GR" sz="1400" b="0" i="0" kern="1200" dirty="0" smtClean="0">
                        <a:solidFill>
                          <a:schemeClr val="tx1"/>
                        </a:solidFill>
                        <a:effectLst/>
                        <a:latin typeface="+mn-lt"/>
                        <a:ea typeface="+mn-ea"/>
                        <a:cs typeface="+mn-cs"/>
                      </a:endParaRPr>
                    </a:p>
                    <a:p>
                      <a:pPr rtl="0"/>
                      <a:r>
                        <a:rPr lang="el-GR" sz="1400" b="0" i="0" kern="1200" dirty="0" smtClean="0">
                          <a:solidFill>
                            <a:schemeClr val="tx1"/>
                          </a:solidFill>
                          <a:effectLst/>
                          <a:latin typeface="+mn-lt"/>
                          <a:ea typeface="+mn-ea"/>
                          <a:cs typeface="+mn-cs"/>
                        </a:rPr>
                        <a:t>1.</a:t>
                      </a:r>
                      <a:r>
                        <a:rPr lang="el-GR" sz="1400" b="0" i="0" kern="1200" baseline="0" dirty="0" smtClean="0">
                          <a:solidFill>
                            <a:schemeClr val="tx1"/>
                          </a:solidFill>
                          <a:effectLst/>
                          <a:latin typeface="+mn-lt"/>
                          <a:ea typeface="+mn-ea"/>
                          <a:cs typeface="+mn-cs"/>
                        </a:rPr>
                        <a:t> </a:t>
                      </a:r>
                      <a:r>
                        <a:rPr lang="el-GR" sz="1400" b="0" i="0" kern="1200" dirty="0" smtClean="0">
                          <a:solidFill>
                            <a:schemeClr val="tx1"/>
                          </a:solidFill>
                          <a:effectLst/>
                          <a:latin typeface="+mn-lt"/>
                          <a:ea typeface="+mn-ea"/>
                          <a:cs typeface="+mn-cs"/>
                        </a:rPr>
                        <a:t>Ένα υποκατάστημα αλυσίδας πιτσαρίας</a:t>
                      </a:r>
                      <a:br>
                        <a:rPr lang="el-GR" sz="1400" b="0" i="0" kern="1200" dirty="0" smtClean="0">
                          <a:solidFill>
                            <a:schemeClr val="tx1"/>
                          </a:solidFill>
                          <a:effectLst/>
                          <a:latin typeface="+mn-lt"/>
                          <a:ea typeface="+mn-ea"/>
                          <a:cs typeface="+mn-cs"/>
                        </a:rPr>
                      </a:br>
                      <a:r>
                        <a:rPr lang="el-GR" sz="1400" b="0" i="0" kern="1200" dirty="0" smtClean="0">
                          <a:solidFill>
                            <a:schemeClr val="tx1"/>
                          </a:solidFill>
                          <a:effectLst/>
                          <a:latin typeface="+mn-lt"/>
                          <a:ea typeface="+mn-ea"/>
                          <a:cs typeface="+mn-cs"/>
                        </a:rPr>
                        <a:t>2. Το κέντρο πωλήσεων εισιτηρίων μιας μεγάλης αεροπορικής εταιρείας</a:t>
                      </a:r>
                      <a:br>
                        <a:rPr lang="el-GR" sz="1400" b="0" i="0" kern="1200" dirty="0" smtClean="0">
                          <a:solidFill>
                            <a:schemeClr val="tx1"/>
                          </a:solidFill>
                          <a:effectLst/>
                          <a:latin typeface="+mn-lt"/>
                          <a:ea typeface="+mn-ea"/>
                          <a:cs typeface="+mn-cs"/>
                        </a:rPr>
                      </a:br>
                      <a:r>
                        <a:rPr lang="el-GR" sz="1400" b="0" i="0" kern="1200" dirty="0" smtClean="0">
                          <a:solidFill>
                            <a:schemeClr val="tx1"/>
                          </a:solidFill>
                          <a:effectLst/>
                          <a:latin typeface="+mn-lt"/>
                          <a:ea typeface="+mn-ea"/>
                          <a:cs typeface="+mn-cs"/>
                        </a:rPr>
                        <a:t>3. Η υπηρεσία φαγητού σε ένα γηροκομείο</a:t>
                      </a:r>
                      <a:br>
                        <a:rPr lang="el-GR" sz="1400" b="0" i="0" kern="1200" dirty="0" smtClean="0">
                          <a:solidFill>
                            <a:schemeClr val="tx1"/>
                          </a:solidFill>
                          <a:effectLst/>
                          <a:latin typeface="+mn-lt"/>
                          <a:ea typeface="+mn-ea"/>
                          <a:cs typeface="+mn-cs"/>
                        </a:rPr>
                      </a:br>
                      <a:r>
                        <a:rPr lang="el-GR" sz="1400" b="0" i="0" kern="1200" dirty="0" smtClean="0">
                          <a:solidFill>
                            <a:schemeClr val="tx1"/>
                          </a:solidFill>
                          <a:effectLst/>
                          <a:latin typeface="+mn-lt"/>
                          <a:ea typeface="+mn-ea"/>
                          <a:cs typeface="+mn-cs"/>
                        </a:rPr>
                        <a:t>4. Η θυγατρική μιας πολυεθνικής εταιρείας</a:t>
                      </a:r>
                    </a:p>
                    <a:p>
                      <a:pPr rtl="0"/>
                      <a:r>
                        <a:rPr lang="el-GR" sz="1400" b="0" i="0" kern="1200" dirty="0" smtClean="0">
                          <a:solidFill>
                            <a:schemeClr val="tx1"/>
                          </a:solidFill>
                          <a:effectLst/>
                          <a:latin typeface="+mn-lt"/>
                          <a:ea typeface="+mn-ea"/>
                          <a:cs typeface="+mn-cs"/>
                        </a:rPr>
                        <a:t>5. Ο τομέας της τεχνολογίας των πληροφοριών μιας επιχείρησης</a:t>
                      </a:r>
                    </a:p>
                    <a:p>
                      <a:endParaRPr lang="el-GR" sz="1400" baseline="0" dirty="0" smtClean="0">
                        <a:solidFill>
                          <a:schemeClr val="tx2"/>
                        </a:solidFill>
                      </a:endParaRPr>
                    </a:p>
                    <a:p>
                      <a:endParaRPr lang="el-GR" sz="1400" baseline="0" dirty="0" smtClean="0">
                        <a:solidFill>
                          <a:schemeClr val="tx2"/>
                        </a:solidFill>
                      </a:endParaRPr>
                    </a:p>
                  </a:txBody>
                  <a:tcPr>
                    <a:lnR w="12700" cap="flat" cmpd="sng" algn="ctr">
                      <a:solidFill>
                        <a:srgbClr val="C00000"/>
                      </a:solidFill>
                      <a:prstDash val="solid"/>
                      <a:round/>
                      <a:headEnd type="none" w="med" len="med"/>
                      <a:tailEnd type="none" w="med" len="med"/>
                    </a:lnR>
                    <a:solidFill>
                      <a:srgbClr val="C7C4B5"/>
                    </a:solidFill>
                  </a:tcPr>
                </a:tc>
                <a:tc gridSpan="2">
                  <a:txBody>
                    <a:bodyPr/>
                    <a:lstStyle/>
                    <a:p>
                      <a:r>
                        <a:rPr lang="el-GR" sz="1400" b="1" dirty="0" smtClean="0">
                          <a:solidFill>
                            <a:srgbClr val="C00000"/>
                          </a:solidFill>
                        </a:rPr>
                        <a:t>ΛΥΣΗ</a:t>
                      </a:r>
                    </a:p>
                  </a:txBody>
                  <a:tcPr>
                    <a:lnL w="12700" cap="flat" cmpd="sng" algn="ctr">
                      <a:solidFill>
                        <a:srgbClr val="C00000"/>
                      </a:solidFill>
                      <a:prstDash val="solid"/>
                      <a:round/>
                      <a:headEnd type="none" w="med" len="med"/>
                      <a:tailEnd type="none" w="med" len="med"/>
                    </a:lnL>
                    <a:solidFill>
                      <a:srgbClr val="C7C4B5"/>
                    </a:solidFill>
                  </a:tcPr>
                </a:tc>
                <a:tc hMerge="1">
                  <a:txBody>
                    <a:bodyPr/>
                    <a:lstStyle/>
                    <a:p>
                      <a:endParaRPr lang="en-US"/>
                    </a:p>
                  </a:txBody>
                  <a:tcPr/>
                </a:tc>
              </a:tr>
              <a:tr h="137160">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400" dirty="0" smtClean="0">
                          <a:solidFill>
                            <a:schemeClr val="tx1"/>
                          </a:solidFill>
                          <a:latin typeface="Tw Cen MT" panose="020B0602020104020603" pitchFamily="34" charset="0"/>
                        </a:rPr>
                        <a:t>1.</a:t>
                      </a:r>
                      <a:r>
                        <a:rPr lang="el-GR" sz="1400" baseline="0" dirty="0" smtClean="0">
                          <a:solidFill>
                            <a:schemeClr val="tx1"/>
                          </a:solidFill>
                          <a:latin typeface="Tw Cen MT" panose="020B0602020104020603" pitchFamily="34" charset="0"/>
                        </a:rPr>
                        <a:t> κέντρο κέρδους</a:t>
                      </a:r>
                      <a:endParaRPr lang="el-GR" sz="1400" dirty="0" smtClean="0">
                        <a:solidFill>
                          <a:schemeClr val="tx1"/>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400" dirty="0" smtClean="0">
                          <a:solidFill>
                            <a:schemeClr val="tx1"/>
                          </a:solidFill>
                          <a:latin typeface="Tw Cen MT" panose="020B0602020104020603" pitchFamily="34" charset="0"/>
                        </a:rPr>
                        <a:t>4.</a:t>
                      </a:r>
                      <a:r>
                        <a:rPr lang="el-GR" sz="1400" baseline="0" dirty="0" smtClean="0">
                          <a:solidFill>
                            <a:schemeClr val="tx1"/>
                          </a:solidFill>
                          <a:latin typeface="Tw Cen MT" panose="020B0602020104020603" pitchFamily="34" charset="0"/>
                        </a:rPr>
                        <a:t> κέντρο επενδύσεων</a:t>
                      </a:r>
                      <a:endParaRPr lang="el-GR" sz="1400" dirty="0" smtClean="0">
                        <a:solidFill>
                          <a:schemeClr val="tx1"/>
                        </a:solidFill>
                        <a:latin typeface="Tw Cen MT" panose="020B0602020104020603" pitchFamily="34" charset="0"/>
                      </a:endParaRPr>
                    </a:p>
                  </a:txBody>
                  <a:tcPr>
                    <a:solidFill>
                      <a:srgbClr val="C7C4B5"/>
                    </a:solidFill>
                  </a:tcPr>
                </a:tc>
              </a:tr>
              <a:tr h="198120">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400" dirty="0" smtClean="0">
                          <a:solidFill>
                            <a:schemeClr val="tx1"/>
                          </a:solidFill>
                          <a:latin typeface="Tw Cen MT" panose="020B0602020104020603" pitchFamily="34" charset="0"/>
                        </a:rPr>
                        <a:t>2.</a:t>
                      </a:r>
                      <a:r>
                        <a:rPr lang="el-GR" sz="1400" baseline="0" dirty="0" smtClean="0">
                          <a:solidFill>
                            <a:schemeClr val="tx1"/>
                          </a:solidFill>
                          <a:latin typeface="Tw Cen MT" panose="020B0602020104020603" pitchFamily="34" charset="0"/>
                        </a:rPr>
                        <a:t> κέντρο εσόδων</a:t>
                      </a:r>
                      <a:endParaRPr lang="el-GR" sz="1400" dirty="0" smtClean="0">
                        <a:solidFill>
                          <a:schemeClr val="tx1"/>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400" dirty="0" smtClean="0">
                          <a:solidFill>
                            <a:schemeClr val="tx1"/>
                          </a:solidFill>
                          <a:latin typeface="Tw Cen MT" panose="020B0602020104020603" pitchFamily="34" charset="0"/>
                        </a:rPr>
                        <a:t>5.</a:t>
                      </a:r>
                      <a:r>
                        <a:rPr lang="el-GR" sz="1400" baseline="0" dirty="0" smtClean="0">
                          <a:solidFill>
                            <a:schemeClr val="tx1"/>
                          </a:solidFill>
                          <a:latin typeface="Tw Cen MT" panose="020B0602020104020603" pitchFamily="34" charset="0"/>
                        </a:rPr>
                        <a:t> προαιρετικό κέντρο κόστους</a:t>
                      </a:r>
                      <a:endParaRPr lang="el-GR" sz="1400" dirty="0" smtClean="0">
                        <a:solidFill>
                          <a:schemeClr val="tx1"/>
                        </a:solidFill>
                        <a:latin typeface="Tw Cen MT" panose="020B0602020104020603" pitchFamily="34" charset="0"/>
                      </a:endParaRPr>
                    </a:p>
                  </a:txBody>
                  <a:tcPr>
                    <a:solidFill>
                      <a:srgbClr val="C7C4B5"/>
                    </a:solidFill>
                  </a:tcPr>
                </a:tc>
              </a:tr>
              <a:tr h="137160">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400" dirty="0" smtClean="0">
                          <a:solidFill>
                            <a:schemeClr val="tx1"/>
                          </a:solidFill>
                          <a:latin typeface="Tw Cen MT" panose="020B0602020104020603" pitchFamily="34" charset="0"/>
                        </a:rPr>
                        <a:t>3.</a:t>
                      </a:r>
                      <a:r>
                        <a:rPr lang="el-GR" sz="1400" baseline="0" dirty="0" smtClean="0">
                          <a:solidFill>
                            <a:schemeClr val="tx1"/>
                          </a:solidFill>
                          <a:latin typeface="Tw Cen MT" panose="020B0602020104020603" pitchFamily="34" charset="0"/>
                        </a:rPr>
                        <a:t> κέντρο κόστους</a:t>
                      </a:r>
                      <a:endParaRPr lang="el-GR" sz="1400" dirty="0" smtClean="0">
                        <a:solidFill>
                          <a:schemeClr val="tx1"/>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l-GR" sz="1400" dirty="0" smtClean="0">
                        <a:solidFill>
                          <a:schemeClr val="tx1"/>
                        </a:solidFill>
                        <a:latin typeface="Tw Cen MT" panose="020B0602020104020603" pitchFamily="34" charset="0"/>
                      </a:endParaRPr>
                    </a:p>
                  </a:txBody>
                  <a:tcPr>
                    <a:solidFill>
                      <a:srgbClr val="C7C4B5"/>
                    </a:solidFill>
                  </a:tcPr>
                </a:tc>
              </a:tr>
              <a:tr h="231526">
                <a:tc vMerge="1">
                  <a:txBody>
                    <a:bodyPr/>
                    <a:lstStyle/>
                    <a:p>
                      <a:endParaRPr lang="en-US"/>
                    </a:p>
                  </a:txBody>
                  <a:tcPr/>
                </a:tc>
                <a:tc gridSpan="2">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400" b="1" dirty="0" smtClean="0">
                          <a:solidFill>
                            <a:srgbClr val="C00000"/>
                          </a:solidFill>
                        </a:rPr>
                        <a:t>ΔΟΚΙΜΑΣΤΕ</a:t>
                      </a:r>
                      <a:r>
                        <a:rPr lang="el-GR" sz="1400" b="1" baseline="0" dirty="0" smtClean="0">
                          <a:solidFill>
                            <a:srgbClr val="C00000"/>
                          </a:solidFill>
                        </a:rPr>
                        <a:t> ΤΟ! ΣΑ1, Α1</a:t>
                      </a:r>
                      <a:r>
                        <a:rPr lang="en-US" sz="1400" b="1" baseline="0" dirty="0" smtClean="0">
                          <a:solidFill>
                            <a:srgbClr val="C00000"/>
                          </a:solidFill>
                        </a:rPr>
                        <a:t>A</a:t>
                      </a:r>
                      <a:r>
                        <a:rPr lang="el-GR" sz="1400" b="1" baseline="0" dirty="0" smtClean="0">
                          <a:solidFill>
                            <a:srgbClr val="C00000"/>
                          </a:solidFill>
                        </a:rPr>
                        <a:t>, Α2</a:t>
                      </a:r>
                      <a:r>
                        <a:rPr lang="en-US" sz="1400" b="1" baseline="0" dirty="0" smtClean="0">
                          <a:solidFill>
                            <a:srgbClr val="C00000"/>
                          </a:solidFill>
                        </a:rPr>
                        <a:t>A</a:t>
                      </a:r>
                      <a:r>
                        <a:rPr lang="el-GR" sz="1400" b="1" baseline="0" dirty="0" smtClean="0">
                          <a:solidFill>
                            <a:srgbClr val="C00000"/>
                          </a:solidFill>
                        </a:rPr>
                        <a:t>, Α1Β, Α2Β</a:t>
                      </a:r>
                      <a:endParaRPr lang="el-GR" sz="1400" dirty="0" smtClean="0">
                        <a:solidFill>
                          <a:srgbClr val="C00000"/>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hMerge="1">
                  <a:txBody>
                    <a:bodyPr/>
                    <a:lstStyle/>
                    <a:p>
                      <a:endParaRPr lang="en-US"/>
                    </a:p>
                  </a:txBody>
                  <a:tcPr/>
                </a:tc>
              </a:tr>
            </a:tbl>
          </a:graphicData>
        </a:graphic>
      </p:graphicFrame>
      <p:sp>
        <p:nvSpPr>
          <p:cNvPr id="9" name="Δεξιό βέλος 4"/>
          <p:cNvSpPr/>
          <p:nvPr/>
        </p:nvSpPr>
        <p:spPr>
          <a:xfrm>
            <a:off x="0" y="55563"/>
            <a:ext cx="5486400" cy="1841500"/>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6824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152400"/>
            <a:ext cx="8382000" cy="914400"/>
          </a:xfrm>
        </p:spPr>
        <p:txBody>
          <a:bodyPr/>
          <a:lstStyle/>
          <a:p>
            <a:r>
              <a:rPr lang="el-GR" altLang="en-US" dirty="0">
                <a:ea typeface="Arial Unicode MS" panose="020B0604020202020204" pitchFamily="34" charset="-128"/>
              </a:rPr>
              <a:t>ΕΝΟΤΗΤΑ 2 </a:t>
            </a:r>
            <a:r>
              <a:rPr lang="el-GR" altLang="en-US" dirty="0">
                <a:ea typeface="Arial Unicode MS" panose="020B0604020202020204" pitchFamily="34" charset="-128"/>
                <a:sym typeface="Wingdings" panose="05000000000000000000" pitchFamily="2" charset="2"/>
              </a:rPr>
              <a:t>: </a:t>
            </a:r>
            <a:r>
              <a:rPr lang="el-GR" altLang="en-US" dirty="0">
                <a:ea typeface="Arial Unicode MS" panose="020B0604020202020204" pitchFamily="34" charset="-128"/>
              </a:rPr>
              <a:t>ΛΟΓΙΣΤΙΚΕΣ ΕΦΑΡΜΟΓΕΣ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Δημιουργήστε</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ένα</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ελαστικό προϋπολογισμό</a:t>
            </a:r>
            <a:endParaRPr lang="en-US" altLang="en-US"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Δημιουργήστε</a:t>
            </a:r>
            <a:r>
              <a:rPr lang="en-US" altLang="en-US" dirty="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μια κατάσταση αποτελεσμάτων </a:t>
            </a:r>
            <a:r>
              <a:rPr lang="el-GR" altLang="en-US" dirty="0">
                <a:latin typeface="Tw Cen MT" panose="020B0602020104020603" pitchFamily="34" charset="0"/>
                <a:cs typeface="Times New Roman" panose="02020603050405020304" pitchFamily="18" charset="0"/>
              </a:rPr>
              <a:t>χρήσης μεταβλητής κοστολόγησης</a:t>
            </a:r>
            <a:r>
              <a:rPr lang="en-US" altLang="en-US" dirty="0">
                <a:latin typeface="Tw Cen MT" panose="020B0602020104020603" pitchFamily="34" charset="0"/>
                <a:cs typeface="Times New Roman" panose="02020603050405020304" pitchFamily="18" charset="0"/>
              </a:rPr>
              <a:t> </a:t>
            </a:r>
            <a:endParaRPr lang="en-US" altLang="en-US"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Υπολογίστε την απόδοση της επένδυσης</a:t>
            </a:r>
            <a:r>
              <a:rPr lang="en-US" altLang="en-US" dirty="0" smtClean="0">
                <a:latin typeface="Tw Cen MT" panose="020B0602020104020603" pitchFamily="34" charset="0"/>
                <a:cs typeface="Times New Roman" panose="02020603050405020304" pitchFamily="18" charset="0"/>
              </a:rPr>
              <a:t> (ROI)</a:t>
            </a:r>
          </a:p>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Υπολογίστε το υπολειμματικό εισόδημα</a:t>
            </a:r>
            <a:r>
              <a:rPr lang="en-US" altLang="en-US" dirty="0" smtClean="0">
                <a:latin typeface="Tw Cen MT" panose="020B0602020104020603" pitchFamily="34" charset="0"/>
                <a:cs typeface="Times New Roman" panose="02020603050405020304" pitchFamily="18" charset="0"/>
              </a:rPr>
              <a:t> (RI)</a:t>
            </a:r>
          </a:p>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Υπολογίστε την οικονομική προστιθέμενη αξία</a:t>
            </a:r>
            <a:r>
              <a:rPr lang="en-US" altLang="en-US" dirty="0" smtClean="0">
                <a:latin typeface="Tw Cen MT" panose="020B0602020104020603" pitchFamily="34" charset="0"/>
                <a:cs typeface="Times New Roman" panose="02020603050405020304" pitchFamily="18" charset="0"/>
              </a:rPr>
              <a:t> (EVA)</a:t>
            </a:r>
          </a:p>
          <a:p>
            <a:pPr>
              <a:buFont typeface="Wingdings" panose="05000000000000000000" pitchFamily="2" charset="2"/>
              <a:buChar char="§"/>
            </a:pPr>
            <a:endParaRPr lang="en-US" altLang="en-US" dirty="0" smtClean="0">
              <a:latin typeface="Tw Cen MT" panose="020B0602020104020603" pitchFamily="34" charset="0"/>
              <a:cs typeface="Times New Roman" panose="02020603050405020304" pitchFamily="18" charset="0"/>
            </a:endParaRPr>
          </a:p>
        </p:txBody>
      </p:sp>
      <p:sp>
        <p:nvSpPr>
          <p:cNvPr id="6758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l-GR" altLang="en-US" dirty="0" smtClean="0"/>
              <a:t>ΜΑΘΗΣΙΑΚΟΙ ΣΤΟΧΟΙ</a:t>
            </a:r>
            <a:endParaRPr lang="en-US" altLang="en-US" dirty="0" smtClean="0"/>
          </a:p>
        </p:txBody>
      </p:sp>
      <p:sp>
        <p:nvSpPr>
          <p:cNvPr id="50178" name="Footer Placeholder 4"/>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
        <p:nvSpPr>
          <p:cNvPr id="4" name="Content Placeholder 3"/>
          <p:cNvSpPr>
            <a:spLocks noGrp="1"/>
          </p:cNvSpPr>
          <p:nvPr>
            <p:ph idx="1"/>
          </p:nvPr>
        </p:nvSpPr>
        <p:spPr/>
        <p:txBody>
          <a:bodyPr/>
          <a:lstStyle/>
          <a:p>
            <a:pPr>
              <a:buFont typeface="Wingdings" panose="05000000000000000000" pitchFamily="2" charset="2"/>
              <a:buChar char="§"/>
            </a:pPr>
            <a:r>
              <a:rPr lang="el-GR" altLang="en-US" sz="2000" b="1" dirty="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1</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Προσδιορίστε ένα σύστημα </a:t>
            </a:r>
            <a:r>
              <a:rPr lang="el-GR" altLang="en-US" sz="2000" i="1" dirty="0">
                <a:latin typeface="Tw Cen MT" panose="020B0602020104020603" pitchFamily="34" charset="0"/>
                <a:ea typeface="Arial Unicode MS" panose="020B0604020202020204" pitchFamily="34" charset="-128"/>
                <a:cs typeface="Times New Roman" panose="02020603050405020304" pitchFamily="18" charset="0"/>
              </a:rPr>
              <a:t>διαχείρισης και αξιολόγησης </a:t>
            </a:r>
            <a:r>
              <a:rPr lang="el-GR" altLang="en-US" sz="2000" i="1" dirty="0" smtClean="0">
                <a:latin typeface="Tw Cen MT" panose="020B0602020104020603" pitchFamily="34" charset="0"/>
                <a:ea typeface="Arial Unicode MS" panose="020B0604020202020204" pitchFamily="34" charset="-128"/>
                <a:cs typeface="Times New Roman" panose="02020603050405020304" pitchFamily="18" charset="0"/>
              </a:rPr>
              <a:t>απόδοσης,</a:t>
            </a:r>
            <a:r>
              <a:rPr lang="el-GR" altLang="en-US" sz="2000" dirty="0" smtClean="0">
                <a:latin typeface="Tw Cen MT" panose="020B0602020104020603" pitchFamily="34" charset="0"/>
                <a:ea typeface="Arial Unicode MS" panose="020B0604020202020204" pitchFamily="34" charset="-128"/>
                <a:cs typeface="Times New Roman" panose="02020603050405020304" pitchFamily="18" charset="0"/>
              </a:rPr>
              <a:t> </a:t>
            </a:r>
            <a:r>
              <a:rPr lang="el-GR" sz="2000" dirty="0"/>
              <a:t>καθώς και τη λογιστική ευθύνη, και περιγράψτε το ρόλο που διαδραματίζουν στην ανάλυση της απόδοσης</a:t>
            </a:r>
            <a:r>
              <a:rPr lang="en-US" altLang="en-US" sz="20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000" b="1" dirty="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2</a:t>
            </a:r>
            <a:r>
              <a:rPr lang="en-US" altLang="en-US" sz="2000" dirty="0" smtClean="0">
                <a:latin typeface="Tw Cen MT" panose="020B0602020104020603" pitchFamily="34" charset="0"/>
                <a:cs typeface="Times New Roman" panose="02020603050405020304" pitchFamily="18" charset="0"/>
              </a:rPr>
              <a:t>: </a:t>
            </a:r>
            <a:r>
              <a:rPr lang="el-GR" sz="2000" dirty="0"/>
              <a:t>Χρησιμοποιήστε </a:t>
            </a:r>
            <a:r>
              <a:rPr lang="el-GR" sz="2000" dirty="0" smtClean="0"/>
              <a:t>ελαστικούς </a:t>
            </a:r>
            <a:r>
              <a:rPr lang="el-GR" altLang="en-US" sz="2000" dirty="0" smtClean="0">
                <a:latin typeface="Tw Cen MT" panose="020B0602020104020603" pitchFamily="34" charset="0"/>
                <a:cs typeface="Times New Roman" panose="02020603050405020304" pitchFamily="18" charset="0"/>
              </a:rPr>
              <a:t>προϋπολογισμούς</a:t>
            </a:r>
            <a:r>
              <a:rPr lang="en-US" altLang="en-US" sz="2000" dirty="0" smtClean="0">
                <a:latin typeface="Tw Cen MT" panose="020B0602020104020603" pitchFamily="34" charset="0"/>
                <a:cs typeface="Times New Roman" panose="02020603050405020304" pitchFamily="18" charset="0"/>
              </a:rPr>
              <a:t> </a:t>
            </a:r>
            <a:r>
              <a:rPr lang="el-GR" sz="2000" dirty="0"/>
              <a:t>και τη μεταβλητή κοστολόγηση προκειμένου να αναλύσετε την απόδοση του κέντρου </a:t>
            </a:r>
            <a:r>
              <a:rPr lang="el-GR" sz="2000" dirty="0" smtClean="0"/>
              <a:t>κόστους </a:t>
            </a:r>
            <a:r>
              <a:rPr lang="el-GR" sz="2000" dirty="0"/>
              <a:t>και του κέντρου </a:t>
            </a:r>
            <a:r>
              <a:rPr lang="el-GR" sz="2000" dirty="0" smtClean="0"/>
              <a:t>κέρδους</a:t>
            </a:r>
            <a:r>
              <a:rPr lang="en-US" altLang="en-US" sz="20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000" b="1" dirty="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3</a:t>
            </a:r>
            <a:r>
              <a:rPr lang="en-US" altLang="en-US" sz="2000" dirty="0" smtClean="0">
                <a:latin typeface="Tw Cen MT" panose="020B0602020104020603" pitchFamily="34" charset="0"/>
                <a:cs typeface="Times New Roman" panose="02020603050405020304" pitchFamily="18" charset="0"/>
              </a:rPr>
              <a:t>: </a:t>
            </a:r>
            <a:r>
              <a:rPr lang="el-GR" sz="2000" dirty="0"/>
              <a:t>Αναλύστε τα κέντρα επενδύσεων χρησιμοποιώντας την απόδοση των επενδύσεων, του </a:t>
            </a:r>
            <a:r>
              <a:rPr lang="el-GR" altLang="en-US" sz="2000" dirty="0">
                <a:latin typeface="Tw Cen MT" panose="020B0602020104020603" pitchFamily="34" charset="0"/>
                <a:ea typeface="Arial Unicode MS" panose="020B0604020202020204" pitchFamily="34" charset="-128"/>
                <a:cs typeface="Times New Roman" panose="02020603050405020304" pitchFamily="18" charset="0"/>
              </a:rPr>
              <a:t>υπολειμματικού </a:t>
            </a:r>
            <a:r>
              <a:rPr lang="el-GR" sz="2000" dirty="0" smtClean="0"/>
              <a:t>κέρδους και </a:t>
            </a:r>
            <a:r>
              <a:rPr lang="el-GR" sz="2000" dirty="0"/>
              <a:t>της οικονομικής </a:t>
            </a:r>
            <a:r>
              <a:rPr lang="el-GR" sz="2000" dirty="0" smtClean="0"/>
              <a:t>προστιθέμενης αξίας</a:t>
            </a:r>
            <a:r>
              <a:rPr lang="en-US" altLang="en-US" sz="20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000" b="1" dirty="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4</a:t>
            </a:r>
            <a:r>
              <a:rPr lang="en-US" altLang="en-US" sz="2000" dirty="0" smtClean="0">
                <a:latin typeface="Tw Cen MT" panose="020B0602020104020603" pitchFamily="34" charset="0"/>
                <a:cs typeface="Times New Roman" panose="02020603050405020304" pitchFamily="18" charset="0"/>
              </a:rPr>
              <a:t>: </a:t>
            </a:r>
            <a:r>
              <a:rPr lang="el-GR" sz="2000" dirty="0"/>
              <a:t>Περιγράψτε πως ο πίνακας </a:t>
            </a:r>
            <a:r>
              <a:rPr lang="el-GR" sz="2000" dirty="0" smtClean="0"/>
              <a:t>ισορροπημένης </a:t>
            </a:r>
            <a:r>
              <a:rPr lang="el-GR" sz="2000" dirty="0"/>
              <a:t>στοχοθεσίας ευθυγραμμίζει την απόδηση με τους οργανωτικούς στόχους</a:t>
            </a:r>
            <a:r>
              <a:rPr lang="en-US" altLang="en-US" sz="20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000" b="1" dirty="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5</a:t>
            </a:r>
            <a:r>
              <a:rPr lang="en-US" altLang="en-US" sz="2000" dirty="0" smtClean="0">
                <a:latin typeface="Tw Cen MT" panose="020B0602020104020603" pitchFamily="34" charset="0"/>
                <a:cs typeface="Times New Roman" panose="02020603050405020304" pitchFamily="18" charset="0"/>
              </a:rPr>
              <a:t>: </a:t>
            </a:r>
            <a:r>
              <a:rPr lang="el-GR" sz="2000" dirty="0"/>
              <a:t>Εξηγήστε πώς συνδέονται κατάλληλα τα κίνητρα απόδοσης και τα μέτρα που προσθέτουν αξία για όλα τα ενδιαφερόμενα μέρη στον τομέα της διαχείρισης και της αξιολόγησης της απόδοσης</a:t>
            </a:r>
            <a:r>
              <a:rPr lang="en-US" altLang="en-US" sz="2000" dirty="0" smtClean="0">
                <a:latin typeface="Tw Cen MT" panose="020B0602020104020603" pitchFamily="34"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152400"/>
            <a:ext cx="8382000" cy="914400"/>
          </a:xfrm>
        </p:spPr>
        <p:txBody>
          <a:bodyPr/>
          <a:lstStyle/>
          <a:p>
            <a:r>
              <a:rPr lang="el-GR" altLang="en-US" dirty="0"/>
              <a:t>Αξιολόγηση Απόδοσης των Κέντρων Κόστους και των Κέντρων Κέρδους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sz="2400" dirty="0"/>
              <a:t>Η ακρίβεια της ανάλυσης της απόδοσης εξαρτάται σε μεγάλο βαθμό από το είδος του προϋπολογισμού που οι μάντατερ χρησιμοποιούν κατά τη σύγκριση των πραγματικών αποτελεσμάτων με έναν προϋπολογισμό</a:t>
            </a:r>
            <a:r>
              <a:rPr lang="en-US" altLang="en-US" sz="2400" dirty="0" smtClean="0">
                <a:latin typeface="Tw Cen MT" panose="020B0602020104020603" pitchFamily="34" charset="0"/>
                <a:cs typeface="Times New Roman" panose="02020603050405020304" pitchFamily="18" charset="0"/>
              </a:rPr>
              <a:t>.</a:t>
            </a:r>
          </a:p>
          <a:p>
            <a:pPr lvl="1"/>
            <a:r>
              <a:rPr lang="el-GR" sz="2000" dirty="0"/>
              <a:t>Οι στατικοί ή σταθεροί προϋπολογισμοί προβλέπουν τα έσοδα και τα έξοδα μόνο για ένα επίπεδο πωλήσεων και μόνο για ένα επίπεδο παραγωγής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sz="2000" dirty="0"/>
              <a:t>Οι προϋπολογισμοί που απαρτίζουν </a:t>
            </a:r>
            <a:r>
              <a:rPr lang="el-GR" sz="2000" dirty="0" smtClean="0"/>
              <a:t>ένα συγκεντρωτικό </a:t>
            </a:r>
            <a:r>
              <a:rPr lang="el-GR" sz="2000" dirty="0"/>
              <a:t>προϋπολογισμό </a:t>
            </a:r>
            <a:r>
              <a:rPr lang="el-GR" sz="2000" dirty="0" smtClean="0"/>
              <a:t>βασίζονται </a:t>
            </a:r>
            <a:r>
              <a:rPr lang="el-GR" sz="2000" dirty="0"/>
              <a:t>συνήθως σε ένα ενιαίο επίπεδο </a:t>
            </a:r>
            <a:r>
              <a:rPr lang="el-GR" sz="2000" dirty="0" smtClean="0"/>
              <a:t>παραγωγής, ωστόσο </a:t>
            </a:r>
            <a:r>
              <a:rPr lang="el-GR" sz="2000" dirty="0"/>
              <a:t>πολλοί παράμετροι μπορούν να προκαλέσουν διαφορές ανάμεσα στην πραγματική και στην </a:t>
            </a:r>
            <a:r>
              <a:rPr lang="el-GR" sz="2000" dirty="0" smtClean="0"/>
              <a:t>προσδοκώμενη παραγωγή</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6861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152400"/>
            <a:ext cx="8305800" cy="914400"/>
          </a:xfrm>
        </p:spPr>
        <p:txBody>
          <a:bodyPr/>
          <a:lstStyle/>
          <a:p>
            <a:r>
              <a:rPr lang="el-GR" dirty="0"/>
              <a:t>Ελαστικοί Προϋπολογισμοί και Ανάλυση της </a:t>
            </a:r>
            <a:r>
              <a:rPr lang="el-GR" dirty="0" smtClean="0"/>
              <a:t>Απόδοσης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sz="2400" dirty="0"/>
              <a:t>Για να κρίνουν με ακρίβεια την απόδοση ενός προϊόντος ή ενός τμήματος, οι μάνατζερ της εταιρείας μπορούν να χρησιμοποιήσουν έναν </a:t>
            </a:r>
            <a:r>
              <a:rPr lang="el-GR" altLang="en-US" sz="2400" b="1" dirty="0" smtClean="0">
                <a:solidFill>
                  <a:srgbClr val="275CAE"/>
                </a:solidFill>
                <a:latin typeface="Tw Cen MT" panose="020B0602020104020603" pitchFamily="34" charset="0"/>
                <a:cs typeface="Times New Roman" panose="02020603050405020304" pitchFamily="18" charset="0"/>
              </a:rPr>
              <a:t>ελαστικό προϋπολογισμό</a:t>
            </a:r>
            <a:r>
              <a:rPr lang="en-US" altLang="en-US" sz="2400" b="1" dirty="0" smtClean="0">
                <a:solidFill>
                  <a:srgbClr val="275CAE"/>
                </a:solidFill>
                <a:latin typeface="Tw Cen MT" panose="020B0602020104020603" pitchFamily="34" charset="0"/>
                <a:cs typeface="Times New Roman" panose="02020603050405020304" pitchFamily="18" charset="0"/>
              </a:rPr>
              <a:t> </a:t>
            </a:r>
            <a:r>
              <a:rPr lang="en-US" altLang="en-US" sz="2400" dirty="0" smtClean="0">
                <a:latin typeface="Tw Cen MT" panose="020B0602020104020603" pitchFamily="34" charset="0"/>
                <a:cs typeface="Times New Roman" panose="02020603050405020304" pitchFamily="18" charset="0"/>
              </a:rPr>
              <a:t>(</a:t>
            </a:r>
            <a:r>
              <a:rPr lang="el-GR" sz="2400" dirty="0" smtClean="0"/>
              <a:t>ή </a:t>
            </a:r>
            <a:r>
              <a:rPr lang="el-GR" sz="2400" dirty="0"/>
              <a:t>μεταβλητό προϋπολογισμό), ο οποίος είναι το άθροισμα </a:t>
            </a:r>
            <a:r>
              <a:rPr lang="el-GR" sz="2400" dirty="0" smtClean="0"/>
              <a:t>του προσδοκώμενων κόστους για </a:t>
            </a:r>
            <a:r>
              <a:rPr lang="el-GR" sz="2400" dirty="0"/>
              <a:t>ένα εύρος επιπέδων δραστηριότητας</a:t>
            </a:r>
            <a:r>
              <a:rPr lang="en-US" altLang="en-US" sz="2400" dirty="0" smtClean="0">
                <a:latin typeface="Tw Cen MT" panose="020B0602020104020603" pitchFamily="34" charset="0"/>
                <a:cs typeface="Times New Roman" panose="02020603050405020304" pitchFamily="18" charset="0"/>
              </a:rPr>
              <a:t>.</a:t>
            </a:r>
          </a:p>
          <a:p>
            <a:pPr lvl="1"/>
            <a:r>
              <a:rPr lang="el-GR" sz="2000" dirty="0"/>
              <a:t>Σε αντίθεση με ένα στατικό προϋπολογισμό, ο ελαστικός προϋπολογισμός παρέχει προσδοκώμενα δεδομένα, που μπορούν να προσαρμοστούν σε αλλαγές του επιπέδου της παραγωγής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sz="2000" dirty="0"/>
              <a:t>Ο</a:t>
            </a:r>
            <a:r>
              <a:rPr lang="el-GR" sz="2000" dirty="0" smtClean="0"/>
              <a:t>ι </a:t>
            </a:r>
            <a:r>
              <a:rPr lang="el-GR" sz="2000" dirty="0"/>
              <a:t>ελαστικοί προϋπολογισμοί επιτρέπουν στους μάνατζερ να συγκρίνουν τα προϋπολογισμένα με τα πραγματικά κόστη σε κάθε επίπεδο της παραγωγής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6963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7200" y="152400"/>
            <a:ext cx="8382000" cy="914400"/>
          </a:xfrm>
        </p:spPr>
        <p:txBody>
          <a:bodyPr/>
          <a:lstStyle/>
          <a:p>
            <a:r>
              <a:rPr lang="el-GR" altLang="en-US" dirty="0" smtClean="0"/>
              <a:t>Ελαστικοί Προϋπολογισμοί</a:t>
            </a:r>
            <a:r>
              <a:rPr lang="en-US" altLang="en-US" dirty="0" smtClean="0"/>
              <a:t> </a:t>
            </a:r>
            <a:r>
              <a:rPr lang="el-GR" altLang="en-US" dirty="0" smtClean="0"/>
              <a:t>και Ανάλυση Απόδοσης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sz="2400" dirty="0"/>
              <a:t>Ένα σημαντικό στοιχείο για την </a:t>
            </a:r>
            <a:r>
              <a:rPr lang="el-GR" sz="2400" dirty="0" smtClean="0"/>
              <a:t>κατάρτιση ενός </a:t>
            </a:r>
            <a:r>
              <a:rPr lang="el-GR" sz="2400" dirty="0"/>
              <a:t>ελαστικού προϋπολογισμού είναι ο </a:t>
            </a:r>
            <a:r>
              <a:rPr lang="el-GR" altLang="en-US" sz="2400" b="1" dirty="0" smtClean="0">
                <a:solidFill>
                  <a:srgbClr val="275CAE"/>
                </a:solidFill>
                <a:latin typeface="Tw Cen MT" panose="020B0602020104020603" pitchFamily="34" charset="0"/>
                <a:cs typeface="Times New Roman" panose="02020603050405020304" pitchFamily="18" charset="0"/>
              </a:rPr>
              <a:t>τύπος του ελαστικού προϋπολογισμού</a:t>
            </a:r>
            <a:r>
              <a:rPr lang="en-US" altLang="en-US" sz="2400" dirty="0" smtClean="0">
                <a:latin typeface="Tw Cen MT" panose="020B0602020104020603" pitchFamily="34" charset="0"/>
                <a:cs typeface="Times New Roman" panose="02020603050405020304" pitchFamily="18" charset="0"/>
              </a:rPr>
              <a:t>, </a:t>
            </a:r>
            <a:r>
              <a:rPr lang="el-GR" sz="2400" dirty="0"/>
              <a:t>μια εξίσωση που καθορίζει το προσδοκώμενο ή το προϋπολογισμένο κόστος για κάθε επίπεδο παραγωγής</a:t>
            </a:r>
            <a:r>
              <a:rPr lang="en-US" altLang="en-US" sz="2400" dirty="0" smtClean="0">
                <a:latin typeface="Tw Cen MT" panose="020B0602020104020603" pitchFamily="34" charset="0"/>
                <a:cs typeface="Times New Roman" panose="02020603050405020304" pitchFamily="18" charset="0"/>
              </a:rPr>
              <a:t>.</a:t>
            </a:r>
          </a:p>
          <a:p>
            <a:pPr lvl="1"/>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The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ελαστικό προϋπολογισμό</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τύπο</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είναι υπολογίζεται ως εξής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endPar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 </a:t>
            </a:r>
            <a:r>
              <a:rPr lang="el-GR" altLang="en-US" sz="2000" dirty="0">
                <a:latin typeface="Tw Cen MT" panose="020B0602020104020603" pitchFamily="34" charset="0"/>
                <a:cs typeface="Times New Roman" panose="02020603050405020304" pitchFamily="18" charset="0"/>
              </a:rPr>
              <a:t>τύπος του ελαστικού προϋπολογισμού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για τη Σπιτική Σως της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Winter Wonderland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θα υπολογιζόταν ως εξής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7065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1602184137"/>
              </p:ext>
            </p:extLst>
          </p:nvPr>
        </p:nvGraphicFramePr>
        <p:xfrm>
          <a:off x="533400" y="3886200"/>
          <a:ext cx="8229599" cy="548640"/>
        </p:xfrm>
        <a:graphic>
          <a:graphicData uri="http://schemas.openxmlformats.org/drawingml/2006/table">
            <a:tbl>
              <a:tblPr firstRow="1" firstCol="1" bandRow="1">
                <a:tableStyleId>{5C22544A-7EE6-4342-B048-85BDC9FD1C3A}</a:tableStyleId>
              </a:tblPr>
              <a:tblGrid>
                <a:gridCol w="1993500"/>
                <a:gridCol w="305947"/>
                <a:gridCol w="3871785"/>
                <a:gridCol w="305947"/>
                <a:gridCol w="1752420"/>
              </a:tblGrid>
              <a:tr h="0">
                <a:tc>
                  <a:txBody>
                    <a:bodyPr/>
                    <a:lstStyle/>
                    <a:p>
                      <a:pPr algn="ctr"/>
                      <a:r>
                        <a:rPr lang="el-GR" sz="1800" b="0" dirty="0">
                          <a:solidFill>
                            <a:schemeClr val="tx2"/>
                          </a:solidFill>
                          <a:effectLst/>
                        </a:rPr>
                        <a:t>Κόστη Ελαστικού Προϋπολογισμού</a:t>
                      </a:r>
                      <a:endParaRPr lang="en-US" sz="18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r>
                        <a:rPr lang="el-GR" sz="1800" b="0">
                          <a:solidFill>
                            <a:schemeClr val="tx2"/>
                          </a:solidFill>
                          <a:effectLst/>
                        </a:rPr>
                        <a:t>=</a:t>
                      </a:r>
                      <a:endParaRPr lang="en-US" sz="18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r>
                        <a:rPr lang="el-GR" sz="1800" b="0" dirty="0">
                          <a:solidFill>
                            <a:schemeClr val="tx2"/>
                          </a:solidFill>
                          <a:effectLst/>
                        </a:rPr>
                        <a:t>(Μεταβλητό Κόστος ανά μονάδα </a:t>
                      </a:r>
                      <a:r>
                        <a:rPr lang="en-US" sz="1800" b="0" dirty="0">
                          <a:solidFill>
                            <a:schemeClr val="tx2"/>
                          </a:solidFill>
                          <a:effectLst/>
                        </a:rPr>
                        <a:t>x </a:t>
                      </a:r>
                      <a:r>
                        <a:rPr lang="el-GR" sz="1800" b="0" dirty="0">
                          <a:solidFill>
                            <a:schemeClr val="tx2"/>
                          </a:solidFill>
                          <a:effectLst/>
                        </a:rPr>
                        <a:t>Αριθμός Παραχθέντων Μονάδων)</a:t>
                      </a:r>
                      <a:endParaRPr lang="en-US" sz="18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r>
                        <a:rPr lang="el-GR" sz="1800" b="0">
                          <a:solidFill>
                            <a:schemeClr val="tx2"/>
                          </a:solidFill>
                          <a:effectLst/>
                        </a:rPr>
                        <a:t>+</a:t>
                      </a:r>
                      <a:endParaRPr lang="en-US" sz="18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r>
                        <a:rPr lang="el-GR" sz="1800" b="0" dirty="0">
                          <a:solidFill>
                            <a:schemeClr val="tx2"/>
                          </a:solidFill>
                          <a:effectLst/>
                        </a:rPr>
                        <a:t>Κόστη Σταθερού Προϋπολογισμού</a:t>
                      </a:r>
                      <a:endParaRPr lang="en-US" sz="18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460441388"/>
              </p:ext>
            </p:extLst>
          </p:nvPr>
        </p:nvGraphicFramePr>
        <p:xfrm>
          <a:off x="533400" y="5486400"/>
          <a:ext cx="8229600" cy="822960"/>
        </p:xfrm>
        <a:graphic>
          <a:graphicData uri="http://schemas.openxmlformats.org/drawingml/2006/table">
            <a:tbl>
              <a:tblPr firstRow="1" firstCol="1" bandRow="1">
                <a:tableStyleId>{5C22544A-7EE6-4342-B048-85BDC9FD1C3A}</a:tableStyleId>
              </a:tblPr>
              <a:tblGrid>
                <a:gridCol w="2814274"/>
                <a:gridCol w="431914"/>
                <a:gridCol w="4116850"/>
                <a:gridCol w="431914"/>
                <a:gridCol w="434648"/>
              </a:tblGrid>
              <a:tr h="0">
                <a:tc>
                  <a:txBody>
                    <a:bodyPr/>
                    <a:lstStyle/>
                    <a:p>
                      <a:r>
                        <a:rPr lang="el-GR" sz="1800" b="0" dirty="0">
                          <a:solidFill>
                            <a:schemeClr val="tx2"/>
                          </a:solidFill>
                          <a:effectLst/>
                        </a:rPr>
                        <a:t>Τύπος Ελαστικού Προϋπολογισμού της Σπιτικής Σως</a:t>
                      </a:r>
                      <a:endParaRPr lang="en-US" sz="18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800" b="0">
                          <a:solidFill>
                            <a:schemeClr val="tx2"/>
                          </a:solidFill>
                          <a:effectLst/>
                        </a:rPr>
                        <a:t>=</a:t>
                      </a:r>
                      <a:endParaRPr lang="en-US" sz="18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800" b="0">
                          <a:solidFill>
                            <a:schemeClr val="tx2"/>
                          </a:solidFill>
                          <a:effectLst/>
                        </a:rPr>
                        <a:t>(</a:t>
                      </a:r>
                      <a:r>
                        <a:rPr lang="en-US" sz="1800" b="0">
                          <a:solidFill>
                            <a:schemeClr val="tx2"/>
                          </a:solidFill>
                          <a:effectLst/>
                        </a:rPr>
                        <a:t>0.33$ x </a:t>
                      </a:r>
                      <a:r>
                        <a:rPr lang="el-GR" sz="1800" b="0">
                          <a:solidFill>
                            <a:schemeClr val="tx2"/>
                          </a:solidFill>
                          <a:effectLst/>
                        </a:rPr>
                        <a:t>Παραχθέντα Γαλόνια)</a:t>
                      </a:r>
                      <a:endParaRPr lang="en-US" sz="18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800" b="0">
                          <a:solidFill>
                            <a:schemeClr val="tx2"/>
                          </a:solidFill>
                          <a:effectLst/>
                        </a:rPr>
                        <a:t>+</a:t>
                      </a:r>
                      <a:endParaRPr lang="en-US" sz="18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800" b="0" dirty="0">
                          <a:solidFill>
                            <a:schemeClr val="tx2"/>
                          </a:solidFill>
                          <a:effectLst/>
                        </a:rPr>
                        <a:t>5</a:t>
                      </a:r>
                      <a:endParaRPr lang="en-US" sz="18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152400"/>
            <a:ext cx="8382000" cy="914400"/>
          </a:xfrm>
        </p:spPr>
        <p:txBody>
          <a:bodyPr/>
          <a:lstStyle/>
          <a:p>
            <a:r>
              <a:rPr lang="el-GR" altLang="en-US" dirty="0" smtClean="0"/>
              <a:t>Ελαστικός Προϋπολογισμός</a:t>
            </a:r>
            <a:r>
              <a:rPr lang="en-US" altLang="en-US" dirty="0" smtClean="0"/>
              <a:t> </a:t>
            </a:r>
            <a:r>
              <a:rPr lang="el-GR" altLang="en-US" dirty="0" smtClean="0"/>
              <a:t>για τη Σπιτική Σως</a:t>
            </a:r>
            <a:endParaRPr lang="en-US" altLang="en-US" dirty="0" smtClean="0"/>
          </a:p>
        </p:txBody>
      </p:sp>
      <p:sp>
        <p:nvSpPr>
          <p:cNvPr id="71682" name="Content Placeholder 2"/>
          <p:cNvSpPr>
            <a:spLocks noGrp="1"/>
          </p:cNvSpPr>
          <p:nvPr>
            <p:ph idx="1"/>
          </p:nvPr>
        </p:nvSpPr>
        <p:spPr/>
        <p:txBody>
          <a:bodyPr/>
          <a:lstStyle/>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Ένας</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ελαστικός προϋπολογισμός για τη Σπιτική Σως της </a:t>
            </a:r>
            <a:r>
              <a:rPr lang="en-US" altLang="en-US" sz="2000" dirty="0" smtClean="0">
                <a:latin typeface="Tw Cen MT" panose="020B0602020104020603" pitchFamily="34" charset="0"/>
                <a:cs typeface="Times New Roman" panose="02020603050405020304" pitchFamily="18" charset="0"/>
              </a:rPr>
              <a:t>Winter Wonderland</a:t>
            </a:r>
            <a:r>
              <a:rPr lang="el-GR" altLang="en-US" sz="2000" dirty="0" smtClean="0">
                <a:latin typeface="Tw Cen MT" panose="020B0602020104020603" pitchFamily="34" charset="0"/>
                <a:cs typeface="Times New Roman" panose="02020603050405020304" pitchFamily="18" charset="0"/>
              </a:rPr>
              <a:t> παρουσιάζεται παρακάτω για </a:t>
            </a:r>
            <a:r>
              <a:rPr lang="en-US" altLang="en-US" sz="2000" dirty="0" smtClean="0">
                <a:latin typeface="Tw Cen MT" panose="020B0602020104020603" pitchFamily="34" charset="0"/>
                <a:cs typeface="Times New Roman" panose="02020603050405020304" pitchFamily="18" charset="0"/>
              </a:rPr>
              <a:t>1</a:t>
            </a:r>
            <a:r>
              <a:rPr lang="el-GR" altLang="en-US" sz="2000" dirty="0" smtClean="0">
                <a:latin typeface="Tw Cen MT" panose="020B0602020104020603" pitchFamily="34" charset="0"/>
                <a:cs typeface="Times New Roman" panose="02020603050405020304" pitchFamily="18" charset="0"/>
              </a:rPr>
              <a:t>.</a:t>
            </a:r>
            <a:r>
              <a:rPr lang="en-US" altLang="en-US" sz="2000" dirty="0" smtClean="0">
                <a:latin typeface="Tw Cen MT" panose="020B0602020104020603" pitchFamily="34" charset="0"/>
                <a:cs typeface="Times New Roman" panose="02020603050405020304" pitchFamily="18" charset="0"/>
              </a:rPr>
              <a:t>000, 1</a:t>
            </a:r>
            <a:r>
              <a:rPr lang="el-GR" altLang="en-US" sz="2000" dirty="0" smtClean="0">
                <a:latin typeface="Tw Cen MT" panose="020B0602020104020603" pitchFamily="34" charset="0"/>
                <a:cs typeface="Times New Roman" panose="02020603050405020304" pitchFamily="18" charset="0"/>
              </a:rPr>
              <a:t>.</a:t>
            </a:r>
            <a:r>
              <a:rPr lang="en-US" altLang="en-US" sz="2000" dirty="0" smtClean="0">
                <a:latin typeface="Tw Cen MT" panose="020B0602020104020603" pitchFamily="34" charset="0"/>
                <a:cs typeface="Times New Roman" panose="02020603050405020304" pitchFamily="18" charset="0"/>
              </a:rPr>
              <a:t>200</a:t>
            </a:r>
            <a:r>
              <a:rPr lang="el-GR" altLang="en-US" sz="2000" dirty="0" smtClean="0">
                <a:latin typeface="Tw Cen MT" panose="020B0602020104020603" pitchFamily="34" charset="0"/>
                <a:cs typeface="Times New Roman" panose="02020603050405020304" pitchFamily="18" charset="0"/>
              </a:rPr>
              <a:t> και </a:t>
            </a:r>
            <a:r>
              <a:rPr lang="en-US" altLang="en-US" sz="2000" dirty="0" smtClean="0">
                <a:latin typeface="Tw Cen MT" panose="020B0602020104020603" pitchFamily="34" charset="0"/>
                <a:cs typeface="Times New Roman" panose="02020603050405020304" pitchFamily="18" charset="0"/>
              </a:rPr>
              <a:t>1</a:t>
            </a:r>
            <a:r>
              <a:rPr lang="el-GR" altLang="en-US" sz="2000" dirty="0" smtClean="0">
                <a:latin typeface="Tw Cen MT" panose="020B0602020104020603" pitchFamily="34" charset="0"/>
                <a:cs typeface="Times New Roman" panose="02020603050405020304" pitchFamily="18" charset="0"/>
              </a:rPr>
              <a:t>.</a:t>
            </a:r>
            <a:r>
              <a:rPr lang="en-US" altLang="en-US" sz="2000" dirty="0" smtClean="0">
                <a:latin typeface="Tw Cen MT" panose="020B0602020104020603" pitchFamily="34" charset="0"/>
                <a:cs typeface="Times New Roman" panose="02020603050405020304" pitchFamily="18" charset="0"/>
              </a:rPr>
              <a:t>500 </a:t>
            </a:r>
            <a:r>
              <a:rPr lang="el-GR" altLang="en-US" sz="2000" dirty="0" smtClean="0">
                <a:latin typeface="Tw Cen MT" panose="020B0602020104020603" pitchFamily="34" charset="0"/>
                <a:cs typeface="Times New Roman" panose="02020603050405020304" pitchFamily="18" charset="0"/>
              </a:rPr>
              <a:t>γαλόνια παραγωγής σπιτικής σως.</a:t>
            </a:r>
            <a:endParaRPr lang="en-US" altLang="en-US" sz="2000" dirty="0" smtClean="0">
              <a:latin typeface="Tw Cen MT" panose="020B0602020104020603" pitchFamily="34" charset="0"/>
              <a:cs typeface="Times New Roman" panose="02020603050405020304" pitchFamily="18" charset="0"/>
            </a:endParaRPr>
          </a:p>
        </p:txBody>
      </p:sp>
      <p:sp>
        <p:nvSpPr>
          <p:cNvPr id="7168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6" name="Table 5"/>
          <p:cNvGraphicFramePr>
            <a:graphicFrameLocks noGrp="1"/>
          </p:cNvGraphicFramePr>
          <p:nvPr>
            <p:extLst>
              <p:ext uri="{D42A27DB-BD31-4B8C-83A1-F6EECF244321}">
                <p14:modId xmlns:p14="http://schemas.microsoft.com/office/powerpoint/2010/main" val="1733767064"/>
              </p:ext>
            </p:extLst>
          </p:nvPr>
        </p:nvGraphicFramePr>
        <p:xfrm>
          <a:off x="381000" y="2541489"/>
          <a:ext cx="8458200" cy="3500005"/>
        </p:xfrm>
        <a:graphic>
          <a:graphicData uri="http://schemas.openxmlformats.org/drawingml/2006/table">
            <a:tbl>
              <a:tblPr firstRow="1" bandRow="1">
                <a:tableStyleId>{5940675A-B579-460E-94D1-54222C63F5DA}</a:tableStyleId>
              </a:tblPr>
              <a:tblGrid>
                <a:gridCol w="4495800"/>
                <a:gridCol w="1371600"/>
                <a:gridCol w="1447800"/>
                <a:gridCol w="1143000"/>
              </a:tblGrid>
              <a:tr h="835731">
                <a:tc gridSpan="4">
                  <a:txBody>
                    <a:bodyPr/>
                    <a:lstStyle/>
                    <a:p>
                      <a:pPr algn="ctr"/>
                      <a:r>
                        <a:rPr lang="en-US" sz="1400" b="1" dirty="0" smtClean="0">
                          <a:solidFill>
                            <a:schemeClr val="tx2"/>
                          </a:solidFill>
                        </a:rPr>
                        <a:t>Winter Wonderland – </a:t>
                      </a:r>
                      <a:r>
                        <a:rPr lang="el-GR" sz="1400" b="1" dirty="0" smtClean="0">
                          <a:solidFill>
                            <a:schemeClr val="tx2"/>
                          </a:solidFill>
                        </a:rPr>
                        <a:t>Τμήμα Εστιατορίου</a:t>
                      </a:r>
                      <a:endParaRPr lang="en-US" sz="1400" b="1" baseline="0" dirty="0" smtClean="0">
                        <a:solidFill>
                          <a:schemeClr val="tx2"/>
                        </a:solidFill>
                      </a:endParaRPr>
                    </a:p>
                    <a:p>
                      <a:pPr algn="ctr"/>
                      <a:r>
                        <a:rPr lang="el-GR" sz="1400" b="1" baseline="0" dirty="0" smtClean="0">
                          <a:solidFill>
                            <a:schemeClr val="tx2"/>
                          </a:solidFill>
                        </a:rPr>
                        <a:t>Ελαστικός Προϋπολογισμός Σπιτικής Σως</a:t>
                      </a:r>
                    </a:p>
                    <a:p>
                      <a:pPr algn="ctr"/>
                      <a:r>
                        <a:rPr lang="el-GR" sz="1400" b="1" baseline="0" dirty="0" smtClean="0">
                          <a:solidFill>
                            <a:schemeClr val="tx2"/>
                          </a:solidFill>
                        </a:rPr>
                        <a:t>Τρέχον Έτος</a:t>
                      </a:r>
                      <a:endParaRPr lang="en-US" sz="1400" b="1" dirty="0">
                        <a:solidFill>
                          <a:schemeClr val="tx2"/>
                        </a:solidFill>
                      </a:endParaRPr>
                    </a:p>
                  </a:txBody>
                  <a:tcPr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34292">
                <a:tc>
                  <a:txBody>
                    <a:bodyPr/>
                    <a:lstStyle/>
                    <a:p>
                      <a:endParaRPr lang="en-US" sz="1400" b="0"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tc gridSpan="2">
                  <a:txBody>
                    <a:bodyPr/>
                    <a:lstStyle/>
                    <a:p>
                      <a:pPr algn="ctr"/>
                      <a:r>
                        <a:rPr lang="el-GR" sz="1400" b="1" dirty="0" smtClean="0">
                          <a:solidFill>
                            <a:schemeClr val="tx2"/>
                          </a:solidFill>
                        </a:rPr>
                        <a:t>Παραχθείσες Μονάδες</a:t>
                      </a:r>
                      <a:endParaRPr lang="en-US" sz="14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hMerge="1">
                  <a:txBody>
                    <a:bodyPr/>
                    <a:lstStyle/>
                    <a:p>
                      <a:endParaRPr lang="en-US" dirty="0">
                        <a:solidFill>
                          <a:schemeClr val="tx2"/>
                        </a:solidFill>
                      </a:endParaRPr>
                    </a:p>
                  </a:txBody>
                  <a:tcPr/>
                </a:tc>
                <a:tc>
                  <a:txBody>
                    <a:bodyPr/>
                    <a:lstStyle/>
                    <a:p>
                      <a:pPr algn="ctr"/>
                      <a:endParaRPr lang="en-US" sz="14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tr>
              <a:tr h="348619">
                <a:tc>
                  <a:txBody>
                    <a:bodyPr/>
                    <a:lstStyle/>
                    <a:p>
                      <a:endParaRPr lang="en-US" sz="1400" dirty="0">
                        <a:solidFill>
                          <a:schemeClr val="tx2"/>
                        </a:solidFill>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l-GR" sz="1400" b="1" dirty="0" smtClean="0">
                          <a:solidFill>
                            <a:schemeClr val="tx2"/>
                          </a:solidFill>
                        </a:rPr>
                        <a:t>1.000</a:t>
                      </a:r>
                      <a:endParaRPr lang="en-US" sz="14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l-GR" sz="1400" b="1" dirty="0" smtClean="0">
                          <a:solidFill>
                            <a:schemeClr val="tx2"/>
                          </a:solidFill>
                        </a:rPr>
                        <a:t>1.200</a:t>
                      </a:r>
                      <a:endParaRPr lang="en-US" sz="1400" b="1"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l-GR" sz="1400" b="1" dirty="0" smtClean="0">
                          <a:solidFill>
                            <a:schemeClr val="tx2"/>
                          </a:solidFill>
                        </a:rPr>
                        <a:t>1.500</a:t>
                      </a:r>
                      <a:endParaRPr lang="en-US" sz="1400" b="1" dirty="0">
                        <a:solidFill>
                          <a:schemeClr val="tx2"/>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257883">
                <a:tc>
                  <a:txBody>
                    <a:bodyPr/>
                    <a:lstStyle/>
                    <a:p>
                      <a:r>
                        <a:rPr lang="el-GR" sz="1400" u="none" dirty="0" smtClean="0">
                          <a:solidFill>
                            <a:schemeClr val="tx2"/>
                          </a:solidFill>
                        </a:rPr>
                        <a:t>Άμεσα υλικά (0.25$ ανά γαλόνι)</a:t>
                      </a:r>
                      <a:endParaRPr lang="en-US" sz="1400" u="none"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400" u="none" dirty="0" smtClean="0">
                          <a:solidFill>
                            <a:schemeClr val="tx2"/>
                          </a:solidFill>
                        </a:rPr>
                        <a:t>250$</a:t>
                      </a:r>
                      <a:endParaRPr lang="en-US" sz="1400" u="none"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400" u="none" dirty="0" smtClean="0">
                          <a:solidFill>
                            <a:schemeClr val="tx2"/>
                          </a:solidFill>
                        </a:rPr>
                        <a:t>300$</a:t>
                      </a:r>
                      <a:endParaRPr lang="en-US" sz="1400" u="none"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400" u="none" dirty="0" smtClean="0">
                          <a:solidFill>
                            <a:schemeClr val="tx2"/>
                          </a:solidFill>
                        </a:rPr>
                        <a:t>375$</a:t>
                      </a:r>
                      <a:endParaRPr lang="en-US" sz="1400" u="none" dirty="0">
                        <a:solidFill>
                          <a:schemeClr val="tx2"/>
                        </a:solidFill>
                      </a:endParaRPr>
                    </a:p>
                  </a:txBody>
                  <a:tcP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tr>
              <a:tr h="457363">
                <a:tc>
                  <a:txBody>
                    <a:bodyPr/>
                    <a:lstStyle/>
                    <a:p>
                      <a:r>
                        <a:rPr lang="el-GR" sz="1400" u="none" dirty="0" smtClean="0">
                          <a:solidFill>
                            <a:schemeClr val="tx2"/>
                          </a:solidFill>
                        </a:rPr>
                        <a:t>Άμεση εργασία (0.05$ ανά γαλόνι)</a:t>
                      </a:r>
                      <a:endParaRPr lang="en-US" sz="14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400" u="none" dirty="0" smtClean="0">
                          <a:solidFill>
                            <a:schemeClr val="tx2"/>
                          </a:solidFill>
                        </a:rPr>
                        <a:t>50</a:t>
                      </a:r>
                      <a:endParaRPr lang="en-US" sz="14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400" u="none" dirty="0" smtClean="0">
                          <a:solidFill>
                            <a:schemeClr val="tx2"/>
                          </a:solidFill>
                        </a:rPr>
                        <a:t>60</a:t>
                      </a:r>
                      <a:endParaRPr lang="en-US" sz="14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400" u="none" dirty="0" smtClean="0">
                          <a:solidFill>
                            <a:schemeClr val="tx2"/>
                          </a:solidFill>
                        </a:rPr>
                        <a:t>75</a:t>
                      </a:r>
                      <a:endParaRPr lang="en-US" sz="14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r>
              <a:tr h="257883">
                <a:tc>
                  <a:txBody>
                    <a:bodyPr/>
                    <a:lstStyle/>
                    <a:p>
                      <a:r>
                        <a:rPr lang="el-GR" sz="1400" u="none" dirty="0" smtClean="0">
                          <a:solidFill>
                            <a:schemeClr val="tx2"/>
                          </a:solidFill>
                        </a:rPr>
                        <a:t>Μεταβλητά γενικά βιομηχανικά έξοδα (0.03$ ανά γαλόνι)</a:t>
                      </a:r>
                      <a:endParaRPr lang="en-US" sz="14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400" u="none" dirty="0" smtClean="0">
                          <a:solidFill>
                            <a:schemeClr val="tx2"/>
                          </a:solidFill>
                        </a:rPr>
                        <a:t>30</a:t>
                      </a:r>
                      <a:endParaRPr lang="en-US" sz="14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400" u="none" dirty="0" smtClean="0">
                          <a:solidFill>
                            <a:schemeClr val="tx2"/>
                          </a:solidFill>
                        </a:rPr>
                        <a:t>36</a:t>
                      </a:r>
                      <a:endParaRPr lang="en-US" sz="14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400" u="none" dirty="0" smtClean="0">
                          <a:solidFill>
                            <a:schemeClr val="tx2"/>
                          </a:solidFill>
                        </a:rPr>
                        <a:t>45</a:t>
                      </a:r>
                      <a:endParaRPr lang="en-US" sz="14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u="none" dirty="0" smtClean="0">
                          <a:solidFill>
                            <a:schemeClr val="tx2"/>
                          </a:solidFill>
                        </a:rPr>
                        <a:t>Συνολικά</a:t>
                      </a:r>
                      <a:r>
                        <a:rPr lang="el-GR" sz="1400" u="none" baseline="0" dirty="0" smtClean="0">
                          <a:solidFill>
                            <a:schemeClr val="tx2"/>
                          </a:solidFill>
                        </a:rPr>
                        <a:t> μεταβλητά κόστη (</a:t>
                      </a:r>
                      <a:r>
                        <a:rPr lang="el-GR" sz="1400" u="none" dirty="0" smtClean="0">
                          <a:solidFill>
                            <a:schemeClr val="tx2"/>
                          </a:solidFill>
                        </a:rPr>
                        <a:t>0.3$ ανά γαλόνι)</a:t>
                      </a:r>
                      <a:endParaRPr lang="en-US" sz="1400" u="none" dirty="0" smtClean="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400" u="none" dirty="0" smtClean="0">
                          <a:solidFill>
                            <a:schemeClr val="tx2"/>
                          </a:solidFill>
                        </a:rPr>
                        <a:t>330$</a:t>
                      </a:r>
                      <a:endParaRPr lang="en-US" sz="14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400" u="none" dirty="0" smtClean="0">
                          <a:solidFill>
                            <a:schemeClr val="tx2"/>
                          </a:solidFill>
                        </a:rPr>
                        <a:t>396$</a:t>
                      </a:r>
                      <a:endParaRPr lang="en-US" sz="14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400" u="none" dirty="0" smtClean="0">
                          <a:solidFill>
                            <a:schemeClr val="tx2"/>
                          </a:solidFill>
                        </a:rPr>
                        <a:t>495$</a:t>
                      </a:r>
                      <a:endParaRPr lang="en-US" sz="14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r>
              <a:tr h="137160">
                <a:tc>
                  <a:txBody>
                    <a:bodyPr/>
                    <a:lstStyle/>
                    <a:p>
                      <a:r>
                        <a:rPr lang="el-GR" sz="1400" u="none" dirty="0" smtClean="0">
                          <a:solidFill>
                            <a:schemeClr val="tx2"/>
                          </a:solidFill>
                        </a:rPr>
                        <a:t>Σταθερά κόστη γενικών βιομηχανικών εξόδων</a:t>
                      </a:r>
                      <a:endParaRPr lang="en-US" sz="14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400" u="none" dirty="0" smtClean="0">
                          <a:solidFill>
                            <a:schemeClr val="tx2"/>
                          </a:solidFill>
                        </a:rPr>
                        <a:t>5</a:t>
                      </a:r>
                      <a:endParaRPr lang="en-US" sz="14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400" u="none" dirty="0" smtClean="0">
                          <a:solidFill>
                            <a:schemeClr val="tx2"/>
                          </a:solidFill>
                        </a:rPr>
                        <a:t>5</a:t>
                      </a:r>
                      <a:endParaRPr lang="en-US" sz="14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400" u="none" dirty="0" smtClean="0">
                          <a:solidFill>
                            <a:schemeClr val="tx2"/>
                          </a:solidFill>
                        </a:rPr>
                        <a:t>5</a:t>
                      </a:r>
                      <a:endParaRPr lang="en-US" sz="14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r>
              <a:tr h="137160">
                <a:tc>
                  <a:txBody>
                    <a:bodyPr/>
                    <a:lstStyle/>
                    <a:p>
                      <a:r>
                        <a:rPr lang="el-GR" sz="1400" u="none" dirty="0" smtClean="0">
                          <a:solidFill>
                            <a:schemeClr val="tx2"/>
                          </a:solidFill>
                        </a:rPr>
                        <a:t>Συνολικά</a:t>
                      </a:r>
                      <a:r>
                        <a:rPr lang="el-GR" sz="1400" u="none" baseline="0" dirty="0" smtClean="0">
                          <a:solidFill>
                            <a:schemeClr val="tx2"/>
                          </a:solidFill>
                        </a:rPr>
                        <a:t> </a:t>
                      </a:r>
                      <a:r>
                        <a:rPr lang="el-GR" sz="1400" u="none" dirty="0" smtClean="0">
                          <a:solidFill>
                            <a:schemeClr val="tx2"/>
                          </a:solidFill>
                        </a:rPr>
                        <a:t>κόστη </a:t>
                      </a:r>
                      <a:endParaRPr lang="en-US" sz="14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400" u="none" dirty="0" smtClean="0">
                          <a:solidFill>
                            <a:schemeClr val="tx2"/>
                          </a:solidFill>
                        </a:rPr>
                        <a:t>335$</a:t>
                      </a:r>
                      <a:endParaRPr lang="en-US" sz="14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400" u="none" dirty="0" smtClean="0">
                          <a:solidFill>
                            <a:schemeClr val="tx2"/>
                          </a:solidFill>
                        </a:rPr>
                        <a:t>401$</a:t>
                      </a:r>
                      <a:endParaRPr lang="en-US" sz="14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n-US" sz="1400" u="none" dirty="0" smtClean="0">
                          <a:solidFill>
                            <a:schemeClr val="tx2"/>
                          </a:solidFill>
                        </a:rPr>
                        <a:t>500$</a:t>
                      </a:r>
                      <a:endParaRPr lang="en-US" sz="1400" u="none"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10000"/>
                        <a:lumOff val="90000"/>
                      </a:schemeClr>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152400"/>
            <a:ext cx="8382000" cy="914400"/>
          </a:xfrm>
        </p:spPr>
        <p:txBody>
          <a:bodyPr/>
          <a:lstStyle/>
          <a:p>
            <a:r>
              <a:rPr lang="el-GR" dirty="0"/>
              <a:t>Αξιολόγηση Απόδοσης </a:t>
            </a:r>
            <a:r>
              <a:rPr lang="el-GR" dirty="0" smtClean="0"/>
              <a:t>Κέντρων </a:t>
            </a:r>
            <a:r>
              <a:rPr lang="el-GR" dirty="0"/>
              <a:t>Κόστους και </a:t>
            </a:r>
            <a:r>
              <a:rPr lang="el-GR" dirty="0" smtClean="0"/>
              <a:t>Κέντρων </a:t>
            </a:r>
            <a:r>
              <a:rPr lang="el-GR" dirty="0"/>
              <a:t>Κέρδους</a:t>
            </a:r>
            <a:endParaRPr lang="en-US" altLang="en-US" dirty="0" smtClean="0"/>
          </a:p>
        </p:txBody>
      </p:sp>
      <p:sp>
        <p:nvSpPr>
          <p:cNvPr id="3" name="Content Placeholder 2"/>
          <p:cNvSpPr>
            <a:spLocks noGrp="1"/>
          </p:cNvSpPr>
          <p:nvPr>
            <p:ph idx="1"/>
          </p:nvPr>
        </p:nvSpPr>
        <p:spPr>
          <a:xfrm>
            <a:off x="914400" y="1295400"/>
            <a:ext cx="7696200" cy="4343400"/>
          </a:xfrm>
        </p:spPr>
        <p:txBody>
          <a:bodyPr/>
          <a:lstStyle/>
          <a:p>
            <a:pPr>
              <a:buFont typeface="Wingdings" panose="05000000000000000000" pitchFamily="2" charset="2"/>
              <a:buChar char="§"/>
            </a:pPr>
            <a:r>
              <a:rPr lang="el-GR" altLang="en-US" sz="2400" dirty="0">
                <a:latin typeface="Tw Cen MT" panose="020B0602020104020603" pitchFamily="34" charset="0"/>
                <a:cs typeface="Times New Roman" panose="02020603050405020304" pitchFamily="18" charset="0"/>
              </a:rPr>
              <a:t>Η</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απόδοση</a:t>
            </a:r>
            <a:r>
              <a:rPr lang="en-US" altLang="en-US" sz="2400" dirty="0" smtClean="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αναφοράς της Σπιτικής Σως που παρουσιάζεται στην επόμενη διαφάνεια συγκρίνει τα στοιχεία του </a:t>
            </a:r>
            <a:r>
              <a:rPr lang="el-GR" altLang="en-US" sz="2400" dirty="0">
                <a:latin typeface="Tw Cen MT" panose="020B0602020104020603" pitchFamily="34" charset="0"/>
                <a:cs typeface="Times New Roman" panose="02020603050405020304" pitchFamily="18" charset="0"/>
              </a:rPr>
              <a:t>συγκεντρωτικού </a:t>
            </a:r>
            <a:r>
              <a:rPr lang="el-GR" altLang="en-US" sz="2400" dirty="0" smtClean="0">
                <a:latin typeface="Tw Cen MT" panose="020B0602020104020603" pitchFamily="34" charset="0"/>
                <a:cs typeface="Times New Roman" panose="02020603050405020304" pitchFamily="18" charset="0"/>
              </a:rPr>
              <a:t>και του ελαστικού </a:t>
            </a:r>
            <a:r>
              <a:rPr lang="el-GR" altLang="en-US" sz="2400" dirty="0">
                <a:latin typeface="Tw Cen MT" panose="020B0602020104020603" pitchFamily="34" charset="0"/>
                <a:cs typeface="Times New Roman" panose="02020603050405020304" pitchFamily="18" charset="0"/>
              </a:rPr>
              <a:t>προϋπολογισμού</a:t>
            </a:r>
            <a:r>
              <a:rPr lang="en-US" altLang="en-US" sz="2400" dirty="0">
                <a:latin typeface="Tw Cen MT" panose="020B0602020104020603" pitchFamily="34" charset="0"/>
                <a:cs typeface="Times New Roman" panose="02020603050405020304" pitchFamily="18" charset="0"/>
              </a:rPr>
              <a:t> </a:t>
            </a:r>
            <a:r>
              <a:rPr lang="el-GR" altLang="en-US" sz="2400" dirty="0" smtClean="0">
                <a:latin typeface="Tw Cen MT" panose="020B0602020104020603" pitchFamily="34" charset="0"/>
                <a:cs typeface="Times New Roman" panose="02020603050405020304" pitchFamily="18" charset="0"/>
              </a:rPr>
              <a:t>της </a:t>
            </a:r>
            <a:r>
              <a:rPr lang="en-US" altLang="en-US" sz="2400" dirty="0" smtClean="0">
                <a:latin typeface="Tw Cen MT" panose="020B0602020104020603" pitchFamily="34" charset="0"/>
                <a:cs typeface="Times New Roman" panose="02020603050405020304" pitchFamily="18" charset="0"/>
              </a:rPr>
              <a:t>Winter Wonderland </a:t>
            </a:r>
            <a:r>
              <a:rPr lang="el-GR" altLang="en-US" sz="2400" dirty="0" smtClean="0">
                <a:latin typeface="Tw Cen MT" panose="020B0602020104020603" pitchFamily="34" charset="0"/>
                <a:cs typeface="Times New Roman" panose="02020603050405020304" pitchFamily="18" charset="0"/>
              </a:rPr>
              <a:t>με τα πραγματικά αποτελέσματα της περιόδου</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Παρόλο που τα πραγματικά κόστη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υπερβαίνουν τα προϋπολογισθέντα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sz="2000" dirty="0"/>
              <a:t>τα ποσά του </a:t>
            </a:r>
            <a:r>
              <a:rPr lang="el-GR" sz="2000" dirty="0" smtClean="0"/>
              <a:t>συγκεντρωτικού προϋπολογισμού βασίζονται </a:t>
            </a:r>
            <a:r>
              <a:rPr lang="el-GR" sz="2000" dirty="0"/>
              <a:t>στην παραγωγή των 1.000 μονάδων της σως </a:t>
            </a:r>
            <a:r>
              <a:rPr lang="el-GR" sz="2000" dirty="0" smtClean="0"/>
              <a:t>και η </a:t>
            </a:r>
            <a:r>
              <a:rPr lang="el-GR" sz="2000" dirty="0"/>
              <a:t>πραγματική παραγωγή ήταν 1.200 μονάδες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Για να κριθεί με ακρίβεια η απόδοση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sz="2000" dirty="0"/>
              <a:t>η εταιρεία πρέπει να αλλάξει τα προϋπολογισμένα δεδομένα </a:t>
            </a:r>
            <a:r>
              <a:rPr lang="el-GR" sz="2000" dirty="0" smtClean="0"/>
              <a:t>ώστε </a:t>
            </a:r>
            <a:r>
              <a:rPr lang="el-GR" sz="2000" dirty="0"/>
              <a:t>να αντικατοπτρίζεται μια παραγωγή των 1.200 μονάδων, όπως απεικονίζεται </a:t>
            </a:r>
            <a:r>
              <a:rPr lang="el-GR" sz="2000" dirty="0" smtClean="0"/>
              <a:t>και στην επόμενη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διαφάνεια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7270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152400"/>
            <a:ext cx="8305800" cy="1066800"/>
          </a:xfrm>
        </p:spPr>
        <p:txBody>
          <a:bodyPr/>
          <a:lstStyle/>
          <a:p>
            <a:r>
              <a:rPr lang="el-GR" altLang="en-US" dirty="0" smtClean="0">
                <a:ea typeface="Arial Unicode MS" panose="020B0604020202020204" pitchFamily="34" charset="-128"/>
              </a:rPr>
              <a:t>Εκτέλεση Αναφοράς Κεντρικής </a:t>
            </a:r>
            <a:r>
              <a:rPr lang="el-GR" altLang="en-US" dirty="0">
                <a:ea typeface="Arial Unicode MS" panose="020B0604020202020204" pitchFamily="34" charset="-128"/>
              </a:rPr>
              <a:t>Κουζίνας για τη Σπιτική </a:t>
            </a:r>
            <a:r>
              <a:rPr lang="el-GR" altLang="en-US" dirty="0" smtClean="0">
                <a:ea typeface="Arial Unicode MS" panose="020B0604020202020204" pitchFamily="34" charset="-128"/>
              </a:rPr>
              <a:t>Σως</a:t>
            </a:r>
            <a:endParaRPr altLang="en-US" dirty="0"/>
          </a:p>
        </p:txBody>
      </p:sp>
      <p:sp>
        <p:nvSpPr>
          <p:cNvPr id="73730"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5" name="Table 4"/>
          <p:cNvGraphicFramePr>
            <a:graphicFrameLocks noGrp="1"/>
          </p:cNvGraphicFramePr>
          <p:nvPr>
            <p:extLst>
              <p:ext uri="{D42A27DB-BD31-4B8C-83A1-F6EECF244321}">
                <p14:modId xmlns:p14="http://schemas.microsoft.com/office/powerpoint/2010/main" val="3372790686"/>
              </p:ext>
            </p:extLst>
          </p:nvPr>
        </p:nvGraphicFramePr>
        <p:xfrm>
          <a:off x="381000" y="1371600"/>
          <a:ext cx="8458200" cy="5303520"/>
        </p:xfrm>
        <a:graphic>
          <a:graphicData uri="http://schemas.openxmlformats.org/drawingml/2006/table">
            <a:tbl>
              <a:tblPr firstRow="1" bandRow="1">
                <a:tableStyleId>{5940675A-B579-460E-94D1-54222C63F5DA}</a:tableStyleId>
              </a:tblPr>
              <a:tblGrid>
                <a:gridCol w="1981200"/>
                <a:gridCol w="1371600"/>
                <a:gridCol w="1371600"/>
                <a:gridCol w="1295400"/>
                <a:gridCol w="1219200"/>
                <a:gridCol w="1219200"/>
              </a:tblGrid>
              <a:tr h="0">
                <a:tc>
                  <a:txBody>
                    <a:bodyPr/>
                    <a:lstStyle/>
                    <a:p>
                      <a:pPr algn="ctr"/>
                      <a:endParaRPr lang="en-US" sz="1200" b="1"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l-GR" sz="1200" b="1" u="none" dirty="0" smtClean="0">
                          <a:solidFill>
                            <a:schemeClr val="tx2"/>
                          </a:solidFill>
                        </a:rPr>
                        <a:t>Πραγματικά Αποτελέσματα</a:t>
                      </a:r>
                      <a:endParaRPr lang="en-US" sz="1200" b="1"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l-GR" sz="1200" b="1" u="none" dirty="0" smtClean="0">
                          <a:solidFill>
                            <a:schemeClr val="tx2"/>
                          </a:solidFill>
                        </a:rPr>
                        <a:t>Απόκλιση</a:t>
                      </a:r>
                      <a:endParaRPr lang="en-US" sz="1200" b="1"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l-GR" sz="1200" b="1" u="none" dirty="0" smtClean="0">
                          <a:solidFill>
                            <a:schemeClr val="tx2"/>
                          </a:solidFill>
                        </a:rPr>
                        <a:t>Ελαστικός Προϋπολογισμός</a:t>
                      </a:r>
                      <a:endParaRPr lang="en-US" sz="1200" b="1"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l-GR" sz="1200" b="1" u="none" dirty="0" smtClean="0">
                          <a:solidFill>
                            <a:schemeClr val="tx2"/>
                          </a:solidFill>
                        </a:rPr>
                        <a:t>Απόκλιση</a:t>
                      </a:r>
                      <a:endParaRPr lang="en-US" sz="1200" b="1"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200" b="1" u="none" dirty="0" smtClean="0">
                          <a:solidFill>
                            <a:schemeClr val="tx2"/>
                          </a:solidFill>
                        </a:rPr>
                        <a:t>Συγκεντρωτικς Προϋπολογισμός</a:t>
                      </a:r>
                      <a:endParaRPr lang="en-US" sz="1200" b="1" u="none" dirty="0" smtClean="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204392">
                <a:tc>
                  <a:txBody>
                    <a:bodyPr/>
                    <a:lstStyle/>
                    <a:p>
                      <a:pPr algn="l"/>
                      <a:r>
                        <a:rPr lang="el-GR" sz="1200" b="1" u="none" dirty="0" smtClean="0">
                          <a:solidFill>
                            <a:schemeClr val="tx2"/>
                          </a:solidFill>
                        </a:rPr>
                        <a:t>Παραχθέντα γαλόνια</a:t>
                      </a:r>
                      <a:endParaRPr lang="en-US" sz="1200" b="1"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l-GR" sz="1200" b="1" u="none" dirty="0" smtClean="0">
                          <a:solidFill>
                            <a:schemeClr val="tx2"/>
                          </a:solidFill>
                        </a:rPr>
                        <a:t>1.200</a:t>
                      </a:r>
                      <a:endParaRPr lang="en-US" sz="1200" b="1"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l-GR" sz="1200" b="1" u="none" dirty="0" smtClean="0">
                          <a:solidFill>
                            <a:schemeClr val="tx2"/>
                          </a:solidFill>
                        </a:rPr>
                        <a:t>0</a:t>
                      </a:r>
                      <a:endParaRPr lang="en-US" sz="1200" b="1"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l-GR" sz="1200" b="1" u="none" dirty="0" smtClean="0">
                          <a:solidFill>
                            <a:schemeClr val="tx2"/>
                          </a:solidFill>
                        </a:rPr>
                        <a:t>1.200</a:t>
                      </a:r>
                      <a:endParaRPr lang="en-US" sz="1200" b="1"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l-GR" sz="1200" b="1" u="none" dirty="0" smtClean="0">
                          <a:solidFill>
                            <a:schemeClr val="tx2"/>
                          </a:solidFill>
                        </a:rPr>
                        <a:t>200 (Δ)</a:t>
                      </a:r>
                      <a:endParaRPr lang="en-US" sz="1200" b="1"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l-GR" sz="1200" b="1" u="none" dirty="0" smtClean="0">
                          <a:solidFill>
                            <a:schemeClr val="tx2"/>
                          </a:solidFill>
                        </a:rPr>
                        <a:t>1.000</a:t>
                      </a:r>
                      <a:endParaRPr lang="en-US" sz="1200" b="1"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0">
                <a:tc>
                  <a:txBody>
                    <a:bodyPr/>
                    <a:lstStyle/>
                    <a:p>
                      <a:r>
                        <a:rPr lang="el-GR" sz="1200" u="none" dirty="0" smtClean="0">
                          <a:solidFill>
                            <a:schemeClr val="tx2"/>
                          </a:solidFill>
                        </a:rPr>
                        <a:t>Κέντρα</a:t>
                      </a:r>
                      <a:r>
                        <a:rPr lang="el-GR" sz="1200" u="none" baseline="0" dirty="0" smtClean="0">
                          <a:solidFill>
                            <a:schemeClr val="tx2"/>
                          </a:solidFill>
                        </a:rPr>
                        <a:t> κόστους:</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0">
                <a:tc>
                  <a:txBody>
                    <a:bodyPr/>
                    <a:lstStyle/>
                    <a:p>
                      <a:r>
                        <a:rPr lang="el-GR" sz="1200" u="none" dirty="0" smtClean="0">
                          <a:solidFill>
                            <a:schemeClr val="tx2"/>
                          </a:solidFill>
                        </a:rPr>
                        <a:t>Άμεσα υλικά (0.25$ ανά γαλόνι)</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312$</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12$ (Δ)</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300$</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50$ (Δ)</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250$</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0">
                <a:tc>
                  <a:txBody>
                    <a:bodyPr/>
                    <a:lstStyle/>
                    <a:p>
                      <a:r>
                        <a:rPr lang="el-GR" sz="1200" u="none" dirty="0" smtClean="0">
                          <a:solidFill>
                            <a:schemeClr val="tx2"/>
                          </a:solidFill>
                        </a:rPr>
                        <a:t>Άμεση εργασία (0.05$ ανά γαλόνι)</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72</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12 (Δ)</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60</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10 (Δ)</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50</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0">
                <a:tc>
                  <a:txBody>
                    <a:bodyPr/>
                    <a:lstStyle/>
                    <a:p>
                      <a:r>
                        <a:rPr lang="el-GR" sz="1200" u="none" dirty="0" smtClean="0">
                          <a:solidFill>
                            <a:schemeClr val="tx2"/>
                          </a:solidFill>
                        </a:rPr>
                        <a:t>Μεταβλητά γενικά βιομηχανικά έξοδα (0.03$ ανά γαλόνι)</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33</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(3) (Ε)</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36</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6 (Δ)</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30</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0">
                <a:tc>
                  <a:txBody>
                    <a:bodyPr/>
                    <a:lstStyle/>
                    <a:p>
                      <a:r>
                        <a:rPr lang="el-GR" sz="1200" u="none" dirty="0" smtClean="0">
                          <a:solidFill>
                            <a:schemeClr val="tx2"/>
                          </a:solidFill>
                        </a:rPr>
                        <a:t>Σταθερά κόστη γενικών βιομηχανικών εξόδων</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2</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(3)</a:t>
                      </a:r>
                      <a:r>
                        <a:rPr lang="el-GR" sz="1200" u="none" baseline="0" dirty="0" smtClean="0">
                          <a:solidFill>
                            <a:schemeClr val="tx2"/>
                          </a:solidFill>
                        </a:rPr>
                        <a:t> (Ε)</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5</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0</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5</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0">
                <a:tc>
                  <a:txBody>
                    <a:bodyPr/>
                    <a:lstStyle/>
                    <a:p>
                      <a:r>
                        <a:rPr lang="el-GR" sz="1200" u="none" dirty="0" smtClean="0">
                          <a:solidFill>
                            <a:schemeClr val="tx2"/>
                          </a:solidFill>
                        </a:rPr>
                        <a:t>Συνολικά</a:t>
                      </a:r>
                      <a:r>
                        <a:rPr lang="el-GR" sz="1200" u="none" baseline="0" dirty="0" smtClean="0">
                          <a:solidFill>
                            <a:schemeClr val="tx2"/>
                          </a:solidFill>
                        </a:rPr>
                        <a:t> </a:t>
                      </a:r>
                      <a:r>
                        <a:rPr lang="el-GR" sz="1200" u="none" dirty="0" smtClean="0">
                          <a:solidFill>
                            <a:schemeClr val="tx2"/>
                          </a:solidFill>
                        </a:rPr>
                        <a:t>κόστη </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419$</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18$ (Δ)</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401$</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66$ (Δ)</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335$</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0">
                <a:tc>
                  <a:txBody>
                    <a:bodyPr/>
                    <a:lstStyle/>
                    <a:p>
                      <a:r>
                        <a:rPr lang="el-GR" sz="1200" dirty="0" smtClean="0">
                          <a:solidFill>
                            <a:schemeClr val="tx2"/>
                          </a:solidFill>
                        </a:rPr>
                        <a:t>Μέτρα απόδοσης:</a:t>
                      </a:r>
                      <a:endParaRPr lang="en-US" sz="1200"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0">
                <a:tc>
                  <a:txBody>
                    <a:bodyPr/>
                    <a:lstStyle/>
                    <a:p>
                      <a:r>
                        <a:rPr lang="el-GR" sz="1200" u="none" dirty="0" smtClean="0">
                          <a:solidFill>
                            <a:schemeClr val="tx2"/>
                          </a:solidFill>
                        </a:rPr>
                        <a:t>Γαλόνια χωρίς απώλειες/καθαρά?</a:t>
                      </a:r>
                      <a:r>
                        <a:rPr lang="el-GR" sz="1200" u="none" baseline="0" dirty="0" smtClean="0">
                          <a:solidFill>
                            <a:schemeClr val="tx2"/>
                          </a:solidFill>
                        </a:rPr>
                        <a:t> προς τη συνολική παραγωγή</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0.98</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l-GR" sz="1200" u="none" dirty="0" smtClean="0">
                          <a:solidFill>
                            <a:schemeClr val="tx2"/>
                          </a:solidFill>
                        </a:rPr>
                        <a:t>0.01 (Δ)</a:t>
                      </a:r>
                      <a:endParaRPr lang="en-US" sz="1200" u="none" dirty="0" smtClean="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Μη</a:t>
                      </a:r>
                      <a:r>
                        <a:rPr lang="el-GR" sz="1200" u="none" baseline="0" dirty="0" smtClean="0">
                          <a:solidFill>
                            <a:schemeClr val="tx2"/>
                          </a:solidFill>
                        </a:rPr>
                        <a:t> Διαθέσιμο</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smtClean="0">
                          <a:solidFill>
                            <a:schemeClr val="tx2"/>
                          </a:solidFill>
                        </a:rPr>
                        <a:t>Μη</a:t>
                      </a:r>
                      <a:r>
                        <a:rPr lang="el-GR" sz="1200" u="none" baseline="0" smtClean="0">
                          <a:solidFill>
                            <a:schemeClr val="tx2"/>
                          </a:solidFill>
                        </a:rPr>
                        <a:t> Διαθέσιμο</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0.99</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0">
                <a:tc>
                  <a:txBody>
                    <a:bodyPr/>
                    <a:lstStyle/>
                    <a:p>
                      <a:r>
                        <a:rPr lang="el-GR" sz="1200" u="none" dirty="0" smtClean="0">
                          <a:solidFill>
                            <a:schemeClr val="tx2"/>
                          </a:solidFill>
                        </a:rPr>
                        <a:t>Μέσα</a:t>
                      </a:r>
                      <a:r>
                        <a:rPr lang="el-GR" sz="1200" u="none" baseline="0" dirty="0" smtClean="0">
                          <a:solidFill>
                            <a:schemeClr val="tx2"/>
                          </a:solidFill>
                        </a:rPr>
                        <a:t> λεπτά παραγωγής ανά γαλόνι</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11</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1</a:t>
                      </a:r>
                      <a:r>
                        <a:rPr lang="el-GR" sz="1200" u="none" baseline="0" dirty="0" smtClean="0">
                          <a:solidFill>
                            <a:schemeClr val="tx2"/>
                          </a:solidFill>
                        </a:rPr>
                        <a:t> (Ε)</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smtClean="0">
                          <a:solidFill>
                            <a:schemeClr val="tx2"/>
                          </a:solidFill>
                        </a:rPr>
                        <a:t>Μη</a:t>
                      </a:r>
                      <a:r>
                        <a:rPr lang="el-GR" sz="1200" u="none" baseline="0" smtClean="0">
                          <a:solidFill>
                            <a:schemeClr val="tx2"/>
                          </a:solidFill>
                        </a:rPr>
                        <a:t> Διαθέσιμο</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Μη</a:t>
                      </a:r>
                      <a:r>
                        <a:rPr lang="el-GR" sz="1200" u="none" baseline="0" dirty="0" smtClean="0">
                          <a:solidFill>
                            <a:schemeClr val="tx2"/>
                          </a:solidFill>
                        </a:rPr>
                        <a:t> Διαθέσιμο</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12</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0">
                <a:tc gridSpan="6">
                  <a:txBody>
                    <a:bodyPr/>
                    <a:lstStyle/>
                    <a:p>
                      <a:r>
                        <a:rPr lang="el-GR" sz="1200" i="1" u="none" dirty="0" smtClean="0">
                          <a:solidFill>
                            <a:schemeClr val="tx2"/>
                          </a:solidFill>
                        </a:rPr>
                        <a:t>Σημείωση</a:t>
                      </a:r>
                      <a:r>
                        <a:rPr lang="el-GR" sz="1200" u="none" dirty="0" smtClean="0">
                          <a:solidFill>
                            <a:schemeClr val="tx2"/>
                          </a:solidFill>
                        </a:rPr>
                        <a:t>: Σε αυτόν τον πίνακα και σε άλλους που</a:t>
                      </a:r>
                      <a:r>
                        <a:rPr lang="el-GR" sz="1200" u="none" baseline="0" dirty="0" smtClean="0">
                          <a:solidFill>
                            <a:schemeClr val="tx2"/>
                          </a:solidFill>
                        </a:rPr>
                        <a:t> παρουσιάζονται αργότερα σε αυτό το κεφάλαιο, (Ε) υποδηλώνει μια ευνοϊκή απόκλιση και μια δυσμενή απόκλιση (Δ).</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hMerge="1">
                  <a:txBody>
                    <a:bodyPr/>
                    <a:lstStyle/>
                    <a:p>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hMerge="1">
                  <a:txBody>
                    <a:bodyPr/>
                    <a:lstStyle/>
                    <a:p>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hMerge="1">
                  <a:txBody>
                    <a:bodyPr/>
                    <a:lstStyle/>
                    <a:p>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hMerge="1">
                  <a:txBody>
                    <a:bodyPr/>
                    <a:lstStyle/>
                    <a:p>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hMerge="1">
                  <a:txBody>
                    <a:bodyPr/>
                    <a:lstStyle/>
                    <a:p>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152400"/>
            <a:ext cx="8382000" cy="914400"/>
          </a:xfrm>
        </p:spPr>
        <p:txBody>
          <a:bodyPr/>
          <a:lstStyle/>
          <a:p>
            <a:r>
              <a:rPr lang="el-GR" dirty="0"/>
              <a:t>Αξιολόγηση της Απόδοσης του Κέντρου Κέρδους χρησιμοποιώντας Μεταβλητή </a:t>
            </a:r>
            <a:r>
              <a:rPr lang="el-GR" dirty="0" smtClean="0"/>
              <a:t>Κοστολόγηση </a:t>
            </a:r>
            <a:r>
              <a:rPr lang="en-US" altLang="en-US" sz="1800" dirty="0" smtClean="0"/>
              <a:t>(</a:t>
            </a:r>
            <a:r>
              <a:rPr lang="el-GR" altLang="en-US" sz="1800" dirty="0" smtClean="0"/>
              <a:t>διαφάνεια 1 από </a:t>
            </a:r>
            <a:r>
              <a:rPr lang="en-US" altLang="en-US" sz="1800" dirty="0" smtClean="0"/>
              <a:t>2)</a:t>
            </a:r>
          </a:p>
        </p:txBody>
      </p:sp>
      <p:sp>
        <p:nvSpPr>
          <p:cNvPr id="3" name="Content Placeholder 2"/>
          <p:cNvSpPr>
            <a:spLocks noGrp="1"/>
          </p:cNvSpPr>
          <p:nvPr>
            <p:ph idx="1"/>
          </p:nvPr>
        </p:nvSpPr>
        <p:spPr>
          <a:xfrm>
            <a:off x="914400" y="1295400"/>
            <a:ext cx="7696200" cy="4343400"/>
          </a:xfrm>
        </p:spPr>
        <p:txBody>
          <a:bodyPr/>
          <a:lstStyle/>
          <a:p>
            <a:pPr>
              <a:buFont typeface="Wingdings" panose="05000000000000000000" pitchFamily="2" charset="2"/>
              <a:buChar char="§"/>
            </a:pPr>
            <a:r>
              <a:rPr lang="el-GR" sz="2400" dirty="0"/>
              <a:t>Μία μέθοδος </a:t>
            </a:r>
            <a:r>
              <a:rPr lang="el-GR" sz="2400" dirty="0" smtClean="0"/>
              <a:t>κατάρτισης των </a:t>
            </a:r>
            <a:r>
              <a:rPr lang="el-GR" sz="2400" dirty="0"/>
              <a:t>αναφορών απόδοσης κέντρου κέρδους είναι η </a:t>
            </a:r>
            <a:r>
              <a:rPr lang="el-GR" altLang="en-US" sz="2400" b="1" dirty="0" smtClean="0">
                <a:solidFill>
                  <a:srgbClr val="275CAE"/>
                </a:solidFill>
                <a:latin typeface="Tw Cen MT" panose="020B0602020104020603" pitchFamily="34" charset="0"/>
                <a:cs typeface="Times New Roman" panose="02020603050405020304" pitchFamily="18" charset="0"/>
              </a:rPr>
              <a:t>μεταβλητής κοστολόγησης</a:t>
            </a:r>
            <a:r>
              <a:rPr lang="en-US" altLang="en-US" sz="2400" dirty="0" smtClean="0">
                <a:latin typeface="Tw Cen MT" panose="020B0602020104020603" pitchFamily="34" charset="0"/>
                <a:cs typeface="Times New Roman" panose="02020603050405020304" pitchFamily="18" charset="0"/>
              </a:rPr>
              <a:t>, </a:t>
            </a:r>
            <a:r>
              <a:rPr lang="el-GR" sz="2400" dirty="0"/>
              <a:t>η οποία κατατάσσει τα ελεγχόμενα κόστη ενός μάνατζερ είτε ως μεταβλητά είτε ως </a:t>
            </a:r>
            <a:r>
              <a:rPr lang="el-GR" sz="2400" dirty="0" smtClean="0"/>
              <a:t>σταθερά</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μεταβλητή κοστολόγηση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παράγει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μια κατάσταση αποτελεσμάτων χρήσης</a:t>
            </a:r>
            <a:r>
              <a:rPr lang="en-US" altLang="en-US" sz="2000"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μεταβλητού κόστους αντί για μια παραδοσιακή κατάσταση αποτελεσμάτων χρήσης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Η κατάσταση αποτελεσμάτων χρήσης</a:t>
            </a:r>
            <a:r>
              <a:rPr lang="en-US" altLang="en-US" sz="2000" dirty="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μεταβλητής κοστολόγησης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είναι εσωτερικά καταρτισμένη κατάσταση αποτελεσμάτων χρήσης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που είναι χρήσιμη στη διαχείριση και στην αξιολόγηση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της απόδοσης </a:t>
            </a:r>
            <a:r>
              <a:rPr lang="el-GR" sz="2000" dirty="0"/>
              <a:t>διότι εστιάζει στην μεταβλητότητα του κόστους και στη συνεισφορά του κέντρου κέρδους στα λειτουργικά </a:t>
            </a:r>
            <a:r>
              <a:rPr lang="el-GR" sz="2000" dirty="0" smtClean="0"/>
              <a:t>κέρδη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7475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152400"/>
            <a:ext cx="8382000" cy="914400"/>
          </a:xfrm>
        </p:spPr>
        <p:txBody>
          <a:bodyPr/>
          <a:lstStyle/>
          <a:p>
            <a:r>
              <a:rPr lang="el-GR" dirty="0"/>
              <a:t>Αξιολόγηση της Απόδοσης του Κέντρου Κέρδους χρησιμοποιώντας Μεταβλητή </a:t>
            </a:r>
            <a:r>
              <a:rPr lang="el-GR" dirty="0" smtClean="0"/>
              <a:t>Κοστολόγηση </a:t>
            </a:r>
            <a:r>
              <a:rPr lang="en-US" altLang="en-US" sz="1800" dirty="0" smtClean="0"/>
              <a:t>(</a:t>
            </a:r>
            <a:r>
              <a:rPr lang="el-GR" altLang="en-US" sz="1800" dirty="0" smtClean="0"/>
              <a:t>διαφάνεια </a:t>
            </a:r>
            <a:r>
              <a:rPr lang="en-US" altLang="en-US" sz="1800" dirty="0" smtClean="0"/>
              <a:t>2 </a:t>
            </a:r>
            <a:r>
              <a:rPr lang="el-GR" altLang="en-US" sz="1800" dirty="0" smtClean="0"/>
              <a:t>από 2</a:t>
            </a:r>
            <a:r>
              <a:rPr lang="en-US" altLang="en-US" sz="1800" dirty="0" smtClean="0"/>
              <a:t>)</a:t>
            </a:r>
          </a:p>
        </p:txBody>
      </p:sp>
      <p:sp>
        <p:nvSpPr>
          <p:cNvPr id="3" name="Content Placeholder 2"/>
          <p:cNvSpPr>
            <a:spLocks noGrp="1"/>
          </p:cNvSpPr>
          <p:nvPr>
            <p:ph idx="1"/>
          </p:nvPr>
        </p:nvSpPr>
        <p:spPr>
          <a:xfrm>
            <a:off x="838200" y="1447800"/>
            <a:ext cx="7696200" cy="4343400"/>
          </a:xfrm>
        </p:spPr>
        <p:txBody>
          <a:bodyPr/>
          <a:lstStyle/>
          <a:p>
            <a:pPr lvl="1"/>
            <a:r>
              <a:rPr lang="el-GR" sz="1800" dirty="0"/>
              <a:t>Ακολουθεί η μορφή μιας μεταβλητής κοστολόγησης κατάστασης αποτελεσμάτων </a:t>
            </a:r>
            <a:r>
              <a:rPr lang="el-GR" sz="1800" dirty="0" smtClean="0"/>
              <a:t>χρήσης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buFontTx/>
              <a:buNone/>
            </a:pP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sz="1800" dirty="0"/>
              <a:t>Ό</a:t>
            </a:r>
            <a:r>
              <a:rPr lang="el-GR" sz="1800" dirty="0" smtClean="0"/>
              <a:t>πως </a:t>
            </a:r>
            <a:r>
              <a:rPr lang="el-GR" sz="1800" dirty="0"/>
              <a:t>φαίνεται </a:t>
            </a:r>
            <a:r>
              <a:rPr lang="el-GR" sz="1800" dirty="0" smtClean="0"/>
              <a:t>στην επόμενη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διαφάνεια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η κατάσταση αποτελεσμάτων χρήσης μεταβλητής κοστολόγησης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διαφέρει από</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την παραδοσιακή</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κατάσταση αποτελεσμάτων χρήσης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που έχει καταρτιστεί για χρηματοοικονομική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καταγραφή.</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Μόνο τα μεταβλητά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κόστη παραγωγής περιλαμβάνονται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στο μεταβλητό κόστος πωληθέντων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αγαθών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sz="1800" dirty="0"/>
              <a:t>Τα σταθερά κόστη παραγωγής θεωρούνται τα κόστη της τρέχουσας περιόδου και παρατίθενται με τα σταθερή έξοδα πώλησης αφού έχει υπολογιστεί το περιθώριο συνεισφοράς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marL="0" indent="0">
              <a:buFont typeface="Wingdings" panose="05000000000000000000" pitchFamily="2" charset="2"/>
              <a:buNone/>
            </a:pPr>
            <a:endParaRPr lang="en-US" altLang="en-US" sz="2400" dirty="0" smtClean="0">
              <a:latin typeface="Tw Cen MT" panose="020B0602020104020603" pitchFamily="34" charset="0"/>
              <a:cs typeface="Times New Roman" panose="02020603050405020304" pitchFamily="18" charset="0"/>
            </a:endParaRPr>
          </a:p>
        </p:txBody>
      </p:sp>
      <p:sp>
        <p:nvSpPr>
          <p:cNvPr id="7577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1528015568"/>
              </p:ext>
            </p:extLst>
          </p:nvPr>
        </p:nvGraphicFramePr>
        <p:xfrm>
          <a:off x="2514600" y="2133600"/>
          <a:ext cx="2362200" cy="1236282"/>
        </p:xfrm>
        <a:graphic>
          <a:graphicData uri="http://schemas.openxmlformats.org/drawingml/2006/table">
            <a:tbl>
              <a:tblPr firstRow="1" firstCol="1" bandRow="1">
                <a:tableStyleId>{5C22544A-7EE6-4342-B048-85BDC9FD1C3A}</a:tableStyleId>
              </a:tblPr>
              <a:tblGrid>
                <a:gridCol w="2362200"/>
              </a:tblGrid>
              <a:tr h="243840">
                <a:tc>
                  <a:txBody>
                    <a:bodyPr/>
                    <a:lstStyle/>
                    <a:p>
                      <a:r>
                        <a:rPr lang="el-GR" sz="1600" b="0">
                          <a:solidFill>
                            <a:schemeClr val="tx2"/>
                          </a:solidFill>
                          <a:effectLst/>
                        </a:rPr>
                        <a:t>Πωλήσεις</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600" b="0">
                          <a:solidFill>
                            <a:schemeClr val="tx2"/>
                          </a:solidFill>
                          <a:effectLst/>
                        </a:rPr>
                        <a:t>-Μεταβλητά κόστη</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600" b="0">
                          <a:solidFill>
                            <a:schemeClr val="tx2"/>
                          </a:solidFill>
                          <a:effectLst/>
                        </a:rPr>
                        <a:t>Περιθώριο συνεισφοράς</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600" b="0">
                          <a:solidFill>
                            <a:schemeClr val="tx2"/>
                          </a:solidFill>
                          <a:effectLst/>
                        </a:rPr>
                        <a:t>-Σταθερά κόστη</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600" b="0" dirty="0">
                          <a:solidFill>
                            <a:schemeClr val="tx2"/>
                          </a:solidFill>
                          <a:effectLst/>
                        </a:rPr>
                        <a:t>Λειτουργικά έσοδα</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25400"/>
            <a:ext cx="8382000" cy="1066800"/>
          </a:xfrm>
        </p:spPr>
        <p:txBody>
          <a:bodyPr/>
          <a:lstStyle/>
          <a:p>
            <a:r>
              <a:rPr lang="el-GR" altLang="en-US" sz="2000" dirty="0" smtClean="0"/>
              <a:t>Κατάσταση Αποτελεσμάτων Χρήσης Μεταβλητής Κοστολόγησης</a:t>
            </a:r>
            <a:r>
              <a:rPr altLang="en-US" sz="2000" dirty="0" smtClean="0"/>
              <a:t> </a:t>
            </a:r>
            <a:r>
              <a:rPr lang="el-GR" altLang="en-US" sz="2000" dirty="0" smtClean="0"/>
              <a:t>Έναντι της Παραδοσιακής</a:t>
            </a:r>
            <a:r>
              <a:rPr altLang="en-US" sz="2000" dirty="0" smtClean="0"/>
              <a:t> </a:t>
            </a:r>
            <a:r>
              <a:rPr lang="el-GR" altLang="en-US" sz="2000" dirty="0" smtClean="0"/>
              <a:t>Κατάστασης </a:t>
            </a:r>
            <a:r>
              <a:rPr lang="el-GR" altLang="en-US" sz="2000" dirty="0"/>
              <a:t>Αποτελεσμάτων Χρήσης </a:t>
            </a:r>
            <a:r>
              <a:rPr lang="el-GR" altLang="en-US" sz="2000" dirty="0" smtClean="0"/>
              <a:t>για το Εστιατόριο </a:t>
            </a:r>
            <a:r>
              <a:rPr altLang="en-US" sz="2000" dirty="0" smtClean="0"/>
              <a:t>Trenton</a:t>
            </a:r>
            <a:r>
              <a:rPr altLang="en-US" sz="2000" dirty="0"/>
              <a:t/>
            </a:r>
            <a:br>
              <a:rPr altLang="en-US" sz="2000" dirty="0"/>
            </a:br>
            <a:r>
              <a:rPr lang="el-GR" altLang="en-US" sz="2000" dirty="0"/>
              <a:t>(Ποσά σε Χιλιάδες)</a:t>
            </a:r>
            <a:endParaRPr altLang="en-US" sz="2000" dirty="0"/>
          </a:p>
        </p:txBody>
      </p:sp>
      <p:sp>
        <p:nvSpPr>
          <p:cNvPr id="76802"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929629973"/>
              </p:ext>
            </p:extLst>
          </p:nvPr>
        </p:nvGraphicFramePr>
        <p:xfrm>
          <a:off x="381000" y="1397000"/>
          <a:ext cx="8458200" cy="4064000"/>
        </p:xfrm>
        <a:graphic>
          <a:graphicData uri="http://schemas.openxmlformats.org/drawingml/2006/table">
            <a:tbl>
              <a:tblPr firstRow="1" bandRow="1">
                <a:tableStyleId>{5C22544A-7EE6-4342-B048-85BDC9FD1C3A}</a:tableStyleId>
              </a:tblPr>
              <a:tblGrid>
                <a:gridCol w="3048000"/>
                <a:gridCol w="1181100"/>
                <a:gridCol w="3086100"/>
                <a:gridCol w="1143000"/>
              </a:tblGrid>
              <a:tr h="660400">
                <a:tc gridSpan="2">
                  <a:txBody>
                    <a:bodyPr/>
                    <a:lstStyle/>
                    <a:p>
                      <a:pPr algn="ctr"/>
                      <a:r>
                        <a:rPr lang="el-GR" altLang="en-US" sz="1800" dirty="0" smtClean="0">
                          <a:solidFill>
                            <a:schemeClr val="tx2"/>
                          </a:solidFill>
                        </a:rPr>
                        <a:t>Κατάσταση Αποτελεσμάτων Χρήσης Μεταβλητής Κοστολόγησης </a:t>
                      </a:r>
                      <a:endParaRPr lang="en-US" dirty="0">
                        <a:solidFill>
                          <a:schemeClr val="tx2"/>
                        </a:solidFill>
                      </a:endParaRPr>
                    </a:p>
                  </a:txBody>
                  <a:tcPr>
                    <a:solidFill>
                      <a:schemeClr val="tx1">
                        <a:lumMod val="10000"/>
                        <a:lumOff val="90000"/>
                      </a:schemeClr>
                    </a:solidFill>
                  </a:tcPr>
                </a:tc>
                <a:tc hMerge="1">
                  <a:txBody>
                    <a:bodyPr/>
                    <a:lstStyle/>
                    <a:p>
                      <a:endParaRPr lang="en-US" dirty="0"/>
                    </a:p>
                  </a:txBody>
                  <a:tcPr>
                    <a:solidFill>
                      <a:schemeClr val="tx1">
                        <a:lumMod val="10000"/>
                        <a:lumOff val="90000"/>
                      </a:schemeClr>
                    </a:solidFill>
                  </a:tcPr>
                </a:tc>
                <a:tc gridSpan="2">
                  <a:txBody>
                    <a:bodyPr/>
                    <a:lstStyle/>
                    <a:p>
                      <a:pPr algn="ctr"/>
                      <a:r>
                        <a:rPr lang="el-GR" altLang="en-US" sz="1800" dirty="0" smtClean="0">
                          <a:solidFill>
                            <a:schemeClr val="tx2"/>
                          </a:solidFill>
                        </a:rPr>
                        <a:t>Παραδοσιακή Κατάσταση Αποτελεσμάτων Χρήσης </a:t>
                      </a:r>
                      <a:endParaRPr lang="en-US" dirty="0">
                        <a:solidFill>
                          <a:schemeClr val="tx2"/>
                        </a:solidFill>
                      </a:endParaRPr>
                    </a:p>
                  </a:txBody>
                  <a:tcPr>
                    <a:solidFill>
                      <a:schemeClr val="tx1">
                        <a:lumMod val="10000"/>
                        <a:lumOff val="90000"/>
                      </a:schemeClr>
                    </a:solidFill>
                  </a:tcPr>
                </a:tc>
                <a:tc hMerge="1">
                  <a:txBody>
                    <a:bodyPr/>
                    <a:lstStyle/>
                    <a:p>
                      <a:endParaRPr lang="en-US" dirty="0"/>
                    </a:p>
                  </a:txBody>
                  <a:tcPr>
                    <a:solidFill>
                      <a:schemeClr val="tx1">
                        <a:lumMod val="10000"/>
                        <a:lumOff val="90000"/>
                      </a:schemeClr>
                    </a:solidFill>
                  </a:tcPr>
                </a:tc>
              </a:tr>
              <a:tr h="370840">
                <a:tc>
                  <a:txBody>
                    <a:bodyPr/>
                    <a:lstStyle/>
                    <a:p>
                      <a:r>
                        <a:rPr lang="el-GR" b="0" dirty="0" smtClean="0">
                          <a:solidFill>
                            <a:schemeClr val="tx2"/>
                          </a:solidFill>
                        </a:rPr>
                        <a:t>Πωλήσεις</a:t>
                      </a:r>
                      <a:endParaRPr lang="en-US" b="0" dirty="0">
                        <a:solidFill>
                          <a:schemeClr val="tx2"/>
                        </a:solidFill>
                      </a:endParaRPr>
                    </a:p>
                  </a:txBody>
                  <a:tcPr>
                    <a:solidFill>
                      <a:schemeClr val="tx1">
                        <a:lumMod val="10000"/>
                        <a:lumOff val="90000"/>
                      </a:schemeClr>
                    </a:solidFill>
                  </a:tcPr>
                </a:tc>
                <a:tc>
                  <a:txBody>
                    <a:bodyPr/>
                    <a:lstStyle/>
                    <a:p>
                      <a:pPr algn="r"/>
                      <a:r>
                        <a:rPr lang="el-GR" b="0" dirty="0" smtClean="0">
                          <a:solidFill>
                            <a:schemeClr val="tx2"/>
                          </a:solidFill>
                        </a:rPr>
                        <a:t>2.500$</a:t>
                      </a:r>
                      <a:endParaRPr lang="en-US" b="0" dirty="0">
                        <a:solidFill>
                          <a:schemeClr val="tx2"/>
                        </a:solidFill>
                      </a:endParaRPr>
                    </a:p>
                  </a:txBody>
                  <a:tcPr>
                    <a:solidFill>
                      <a:schemeClr val="tx1">
                        <a:lumMod val="10000"/>
                        <a:lumOff val="90000"/>
                      </a:schemeClr>
                    </a:solidFill>
                  </a:tcPr>
                </a:tc>
                <a:tc>
                  <a:txBody>
                    <a:bodyPr/>
                    <a:lstStyle/>
                    <a:p>
                      <a:r>
                        <a:rPr lang="el-GR" b="0" dirty="0" smtClean="0">
                          <a:solidFill>
                            <a:schemeClr val="tx2"/>
                          </a:solidFill>
                        </a:rPr>
                        <a:t>Πωλήσεις</a:t>
                      </a:r>
                      <a:endParaRPr lang="en-US" b="0" dirty="0">
                        <a:solidFill>
                          <a:schemeClr val="tx2"/>
                        </a:solidFill>
                      </a:endParaRPr>
                    </a:p>
                  </a:txBody>
                  <a:tcPr>
                    <a:solidFill>
                      <a:schemeClr val="tx1">
                        <a:lumMod val="10000"/>
                        <a:lumOff val="90000"/>
                      </a:schemeClr>
                    </a:solidFill>
                  </a:tcPr>
                </a:tc>
                <a:tc>
                  <a:txBody>
                    <a:bodyPr/>
                    <a:lstStyle/>
                    <a:p>
                      <a:pPr algn="r"/>
                      <a:r>
                        <a:rPr lang="el-GR" b="0" dirty="0" smtClean="0">
                          <a:solidFill>
                            <a:schemeClr val="tx2"/>
                          </a:solidFill>
                        </a:rPr>
                        <a:t>2.500$</a:t>
                      </a:r>
                      <a:endParaRPr lang="en-US" b="0" dirty="0">
                        <a:solidFill>
                          <a:schemeClr val="tx2"/>
                        </a:solidFill>
                      </a:endParaRPr>
                    </a:p>
                  </a:txBody>
                  <a:tcPr>
                    <a:solidFill>
                      <a:schemeClr val="tx1">
                        <a:lumMod val="10000"/>
                        <a:lumOff val="90000"/>
                      </a:schemeClr>
                    </a:solidFill>
                  </a:tcPr>
                </a:tc>
              </a:tr>
              <a:tr h="370840">
                <a:tc>
                  <a:txBody>
                    <a:bodyPr/>
                    <a:lstStyle/>
                    <a:p>
                      <a:r>
                        <a:rPr lang="el-GR" b="0" dirty="0" smtClean="0">
                          <a:solidFill>
                            <a:schemeClr val="tx2"/>
                          </a:solidFill>
                        </a:rPr>
                        <a:t>Μεταβλητό κόστος πωληθέντων αγαθών</a:t>
                      </a:r>
                      <a:endParaRPr lang="en-US" b="0" dirty="0">
                        <a:solidFill>
                          <a:schemeClr val="tx2"/>
                        </a:solidFill>
                      </a:endParaRPr>
                    </a:p>
                  </a:txBody>
                  <a:tcPr>
                    <a:solidFill>
                      <a:schemeClr val="tx1">
                        <a:lumMod val="10000"/>
                        <a:lumOff val="90000"/>
                      </a:schemeClr>
                    </a:solidFill>
                  </a:tcPr>
                </a:tc>
                <a:tc>
                  <a:txBody>
                    <a:bodyPr/>
                    <a:lstStyle/>
                    <a:p>
                      <a:pPr algn="r"/>
                      <a:r>
                        <a:rPr lang="el-GR" b="0" dirty="0" smtClean="0">
                          <a:solidFill>
                            <a:schemeClr val="tx2"/>
                          </a:solidFill>
                        </a:rPr>
                        <a:t>(1.575)</a:t>
                      </a:r>
                      <a:endParaRPr lang="en-US" b="0" dirty="0">
                        <a:solidFill>
                          <a:schemeClr val="tx2"/>
                        </a:solidFill>
                      </a:endParaRPr>
                    </a:p>
                  </a:txBody>
                  <a:tcPr>
                    <a:solidFill>
                      <a:schemeClr val="tx1">
                        <a:lumMod val="10000"/>
                        <a:lumOff val="90000"/>
                      </a:schemeClr>
                    </a:solidFill>
                  </a:tcPr>
                </a:tc>
                <a:tc>
                  <a:txBody>
                    <a:bodyPr/>
                    <a:lstStyle/>
                    <a:p>
                      <a:r>
                        <a:rPr lang="el-GR" b="0" dirty="0" smtClean="0">
                          <a:solidFill>
                            <a:schemeClr val="tx2"/>
                          </a:solidFill>
                        </a:rPr>
                        <a:t>Κόστος πωληθέντων αγαθών (1.575$ + 170$)</a:t>
                      </a:r>
                      <a:endParaRPr lang="en-US" b="0" dirty="0">
                        <a:solidFill>
                          <a:schemeClr val="tx2"/>
                        </a:solidFill>
                      </a:endParaRPr>
                    </a:p>
                  </a:txBody>
                  <a:tcPr>
                    <a:solidFill>
                      <a:schemeClr val="tx1">
                        <a:lumMod val="10000"/>
                        <a:lumOff val="90000"/>
                      </a:schemeClr>
                    </a:solidFill>
                  </a:tcPr>
                </a:tc>
                <a:tc>
                  <a:txBody>
                    <a:bodyPr/>
                    <a:lstStyle/>
                    <a:p>
                      <a:pPr algn="r"/>
                      <a:r>
                        <a:rPr lang="el-GR" b="0" dirty="0" smtClean="0">
                          <a:solidFill>
                            <a:schemeClr val="tx2"/>
                          </a:solidFill>
                        </a:rPr>
                        <a:t>(1.745)</a:t>
                      </a:r>
                      <a:endParaRPr lang="en-US" b="0" dirty="0">
                        <a:solidFill>
                          <a:schemeClr val="tx2"/>
                        </a:solidFill>
                      </a:endParaRPr>
                    </a:p>
                  </a:txBody>
                  <a:tcPr>
                    <a:solidFill>
                      <a:schemeClr val="tx1">
                        <a:lumMod val="10000"/>
                        <a:lumOff val="90000"/>
                      </a:schemeClr>
                    </a:solidFill>
                  </a:tcPr>
                </a:tc>
              </a:tr>
              <a:tr h="370840">
                <a:tc>
                  <a:txBody>
                    <a:bodyPr/>
                    <a:lstStyle/>
                    <a:p>
                      <a:r>
                        <a:rPr lang="el-GR" b="0" dirty="0" smtClean="0">
                          <a:solidFill>
                            <a:schemeClr val="tx2"/>
                          </a:solidFill>
                        </a:rPr>
                        <a:t>Μεταβλητά έξοδα</a:t>
                      </a:r>
                      <a:r>
                        <a:rPr lang="el-GR" b="0" baseline="0" dirty="0" smtClean="0">
                          <a:solidFill>
                            <a:schemeClr val="tx2"/>
                          </a:solidFill>
                        </a:rPr>
                        <a:t> πωλήσεων</a:t>
                      </a:r>
                      <a:endParaRPr lang="en-US" b="0" dirty="0">
                        <a:solidFill>
                          <a:schemeClr val="tx2"/>
                        </a:solidFill>
                      </a:endParaRPr>
                    </a:p>
                  </a:txBody>
                  <a:tcPr>
                    <a:solidFill>
                      <a:schemeClr val="tx1">
                        <a:lumMod val="10000"/>
                        <a:lumOff val="90000"/>
                      </a:schemeClr>
                    </a:solidFill>
                  </a:tcPr>
                </a:tc>
                <a:tc>
                  <a:txBody>
                    <a:bodyPr/>
                    <a:lstStyle/>
                    <a:p>
                      <a:pPr algn="r"/>
                      <a:r>
                        <a:rPr lang="el-GR" b="0" dirty="0" smtClean="0">
                          <a:solidFill>
                            <a:schemeClr val="tx2"/>
                          </a:solidFill>
                        </a:rPr>
                        <a:t>(325)</a:t>
                      </a:r>
                      <a:endParaRPr lang="en-US" b="0" dirty="0">
                        <a:solidFill>
                          <a:schemeClr val="tx2"/>
                        </a:solidFill>
                      </a:endParaRPr>
                    </a:p>
                  </a:txBody>
                  <a:tcPr>
                    <a:solidFill>
                      <a:schemeClr val="tx1">
                        <a:lumMod val="10000"/>
                        <a:lumOff val="90000"/>
                      </a:schemeClr>
                    </a:solidFill>
                  </a:tcPr>
                </a:tc>
                <a:tc>
                  <a:txBody>
                    <a:bodyPr/>
                    <a:lstStyle/>
                    <a:p>
                      <a:r>
                        <a:rPr lang="el-GR" b="0" dirty="0" smtClean="0">
                          <a:solidFill>
                            <a:schemeClr val="tx2"/>
                          </a:solidFill>
                        </a:rPr>
                        <a:t>Μεικτό κέρδος</a:t>
                      </a:r>
                      <a:endParaRPr lang="en-US" b="0" dirty="0">
                        <a:solidFill>
                          <a:schemeClr val="tx2"/>
                        </a:solidFill>
                      </a:endParaRPr>
                    </a:p>
                  </a:txBody>
                  <a:tcPr>
                    <a:solidFill>
                      <a:schemeClr val="tx1">
                        <a:lumMod val="10000"/>
                        <a:lumOff val="90000"/>
                      </a:schemeClr>
                    </a:solidFill>
                  </a:tcPr>
                </a:tc>
                <a:tc>
                  <a:txBody>
                    <a:bodyPr/>
                    <a:lstStyle/>
                    <a:p>
                      <a:pPr algn="r"/>
                      <a:r>
                        <a:rPr lang="el-GR" b="0" dirty="0" smtClean="0">
                          <a:solidFill>
                            <a:schemeClr val="tx2"/>
                          </a:solidFill>
                        </a:rPr>
                        <a:t>755$</a:t>
                      </a:r>
                      <a:endParaRPr lang="en-US" b="0" dirty="0">
                        <a:solidFill>
                          <a:schemeClr val="tx2"/>
                        </a:solidFill>
                      </a:endParaRPr>
                    </a:p>
                  </a:txBody>
                  <a:tcPr>
                    <a:solidFill>
                      <a:schemeClr val="tx1">
                        <a:lumMod val="10000"/>
                        <a:lumOff val="90000"/>
                      </a:schemeClr>
                    </a:solidFill>
                  </a:tcPr>
                </a:tc>
              </a:tr>
              <a:tr h="370840">
                <a:tc>
                  <a:txBody>
                    <a:bodyPr/>
                    <a:lstStyle/>
                    <a:p>
                      <a:r>
                        <a:rPr lang="el-GR" b="0" dirty="0" smtClean="0">
                          <a:solidFill>
                            <a:schemeClr val="tx2"/>
                          </a:solidFill>
                        </a:rPr>
                        <a:t>Περιθώριο συνεισφοράς</a:t>
                      </a:r>
                      <a:endParaRPr lang="en-US" b="0" dirty="0">
                        <a:solidFill>
                          <a:schemeClr val="tx2"/>
                        </a:solidFill>
                      </a:endParaRPr>
                    </a:p>
                  </a:txBody>
                  <a:tcPr>
                    <a:solidFill>
                      <a:schemeClr val="tx1">
                        <a:lumMod val="10000"/>
                        <a:lumOff val="90000"/>
                      </a:schemeClr>
                    </a:solidFill>
                  </a:tcPr>
                </a:tc>
                <a:tc>
                  <a:txBody>
                    <a:bodyPr/>
                    <a:lstStyle/>
                    <a:p>
                      <a:pPr algn="r"/>
                      <a:r>
                        <a:rPr lang="el-GR" b="0" dirty="0" smtClean="0">
                          <a:solidFill>
                            <a:schemeClr val="tx2"/>
                          </a:solidFill>
                        </a:rPr>
                        <a:t>600$</a:t>
                      </a:r>
                      <a:endParaRPr lang="en-US" b="0" dirty="0">
                        <a:solidFill>
                          <a:schemeClr val="tx2"/>
                        </a:solidFill>
                      </a:endParaRPr>
                    </a:p>
                  </a:txBody>
                  <a:tcPr>
                    <a:solidFill>
                      <a:schemeClr val="tx1">
                        <a:lumMod val="10000"/>
                        <a:lumOff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b="0" dirty="0" smtClean="0">
                          <a:solidFill>
                            <a:schemeClr val="tx2"/>
                          </a:solidFill>
                        </a:rPr>
                        <a:t>Μεταβλητά έξοδα πωλήσεων</a:t>
                      </a:r>
                      <a:endParaRPr lang="en-US" b="0" dirty="0" smtClean="0">
                        <a:solidFill>
                          <a:schemeClr val="tx2"/>
                        </a:solidFill>
                      </a:endParaRPr>
                    </a:p>
                  </a:txBody>
                  <a:tcPr>
                    <a:solidFill>
                      <a:schemeClr val="tx1">
                        <a:lumMod val="10000"/>
                        <a:lumOff val="90000"/>
                      </a:schemeClr>
                    </a:solidFill>
                  </a:tcPr>
                </a:tc>
                <a:tc>
                  <a:txBody>
                    <a:bodyPr/>
                    <a:lstStyle/>
                    <a:p>
                      <a:pPr algn="r"/>
                      <a:r>
                        <a:rPr lang="el-GR" b="0" dirty="0" smtClean="0">
                          <a:solidFill>
                            <a:schemeClr val="tx2"/>
                          </a:solidFill>
                        </a:rPr>
                        <a:t>(325)</a:t>
                      </a:r>
                      <a:endParaRPr lang="en-US" b="0" dirty="0">
                        <a:solidFill>
                          <a:schemeClr val="tx2"/>
                        </a:solidFill>
                      </a:endParaRPr>
                    </a:p>
                  </a:txBody>
                  <a:tcPr>
                    <a:solidFill>
                      <a:schemeClr val="tx1">
                        <a:lumMod val="10000"/>
                        <a:lumOff val="90000"/>
                      </a:schemeClr>
                    </a:solidFill>
                  </a:tcPr>
                </a:tc>
              </a:tr>
              <a:tr h="370840">
                <a:tc>
                  <a:txBody>
                    <a:bodyPr/>
                    <a:lstStyle/>
                    <a:p>
                      <a:r>
                        <a:rPr lang="el-GR" b="0" dirty="0" smtClean="0">
                          <a:solidFill>
                            <a:schemeClr val="tx2"/>
                          </a:solidFill>
                        </a:rPr>
                        <a:t>Σταθερά κόστη παραγωγής</a:t>
                      </a:r>
                      <a:endParaRPr lang="en-US" b="0" dirty="0">
                        <a:solidFill>
                          <a:schemeClr val="tx2"/>
                        </a:solidFill>
                      </a:endParaRPr>
                    </a:p>
                  </a:txBody>
                  <a:tcPr>
                    <a:solidFill>
                      <a:schemeClr val="tx1">
                        <a:lumMod val="10000"/>
                        <a:lumOff val="90000"/>
                      </a:schemeClr>
                    </a:solidFill>
                  </a:tcPr>
                </a:tc>
                <a:tc>
                  <a:txBody>
                    <a:bodyPr/>
                    <a:lstStyle/>
                    <a:p>
                      <a:pPr algn="r"/>
                      <a:r>
                        <a:rPr lang="el-GR" b="0" dirty="0" smtClean="0">
                          <a:solidFill>
                            <a:schemeClr val="tx2"/>
                          </a:solidFill>
                        </a:rPr>
                        <a:t>(170)</a:t>
                      </a:r>
                      <a:endParaRPr lang="en-US" b="0" dirty="0">
                        <a:solidFill>
                          <a:schemeClr val="tx2"/>
                        </a:solidFill>
                      </a:endParaRPr>
                    </a:p>
                  </a:txBody>
                  <a:tcPr>
                    <a:solidFill>
                      <a:schemeClr val="tx1">
                        <a:lumMod val="10000"/>
                        <a:lumOff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b="0" dirty="0" smtClean="0">
                          <a:solidFill>
                            <a:schemeClr val="tx2"/>
                          </a:solidFill>
                        </a:rPr>
                        <a:t>Σταθερά έξοδα πωλήσεων</a:t>
                      </a:r>
                      <a:endParaRPr lang="en-US" b="0" dirty="0" smtClean="0">
                        <a:solidFill>
                          <a:schemeClr val="tx2"/>
                        </a:solidFill>
                      </a:endParaRPr>
                    </a:p>
                  </a:txBody>
                  <a:tcPr>
                    <a:solidFill>
                      <a:schemeClr val="tx1">
                        <a:lumMod val="10000"/>
                        <a:lumOff val="90000"/>
                      </a:schemeClr>
                    </a:solidFill>
                  </a:tcPr>
                </a:tc>
                <a:tc>
                  <a:txBody>
                    <a:bodyPr/>
                    <a:lstStyle/>
                    <a:p>
                      <a:pPr algn="r"/>
                      <a:r>
                        <a:rPr lang="el-GR" b="0" dirty="0" smtClean="0">
                          <a:solidFill>
                            <a:schemeClr val="tx2"/>
                          </a:solidFill>
                        </a:rPr>
                        <a:t>(230)</a:t>
                      </a:r>
                      <a:endParaRPr lang="en-US" b="0" dirty="0">
                        <a:solidFill>
                          <a:schemeClr val="tx2"/>
                        </a:solidFill>
                      </a:endParaRPr>
                    </a:p>
                  </a:txBody>
                  <a:tcPr>
                    <a:solidFill>
                      <a:schemeClr val="tx1">
                        <a:lumMod val="10000"/>
                        <a:lumOff val="90000"/>
                      </a:schemeClr>
                    </a:solidFill>
                  </a:tcPr>
                </a:tc>
              </a:tr>
              <a:tr h="370840">
                <a:tc>
                  <a:txBody>
                    <a:bodyPr/>
                    <a:lstStyle/>
                    <a:p>
                      <a:r>
                        <a:rPr lang="el-GR" b="0" dirty="0" smtClean="0">
                          <a:solidFill>
                            <a:schemeClr val="tx2"/>
                          </a:solidFill>
                        </a:rPr>
                        <a:t>Σταθερά έξοδα πωλήσεων</a:t>
                      </a:r>
                      <a:endParaRPr lang="en-US" b="0" dirty="0">
                        <a:solidFill>
                          <a:schemeClr val="tx2"/>
                        </a:solidFill>
                      </a:endParaRPr>
                    </a:p>
                  </a:txBody>
                  <a:tcPr>
                    <a:solidFill>
                      <a:schemeClr val="tx1">
                        <a:lumMod val="10000"/>
                        <a:lumOff val="90000"/>
                      </a:schemeClr>
                    </a:solidFill>
                  </a:tcPr>
                </a:tc>
                <a:tc>
                  <a:txBody>
                    <a:bodyPr/>
                    <a:lstStyle/>
                    <a:p>
                      <a:pPr algn="r"/>
                      <a:r>
                        <a:rPr lang="el-GR" b="0" dirty="0" smtClean="0">
                          <a:solidFill>
                            <a:schemeClr val="tx2"/>
                          </a:solidFill>
                        </a:rPr>
                        <a:t>(230)</a:t>
                      </a:r>
                      <a:endParaRPr lang="en-US" b="0" dirty="0">
                        <a:solidFill>
                          <a:schemeClr val="tx2"/>
                        </a:solidFill>
                      </a:endParaRPr>
                    </a:p>
                  </a:txBody>
                  <a:tcPr>
                    <a:solidFill>
                      <a:schemeClr val="tx1">
                        <a:lumMod val="10000"/>
                        <a:lumOff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b="0" dirty="0" smtClean="0">
                          <a:solidFill>
                            <a:schemeClr val="tx2"/>
                          </a:solidFill>
                        </a:rPr>
                        <a:t>Λειτουργικά κέρδη κέντρου κέρδους</a:t>
                      </a:r>
                      <a:endParaRPr lang="en-US" b="0" dirty="0" smtClean="0">
                        <a:solidFill>
                          <a:schemeClr val="tx2"/>
                        </a:solidFill>
                      </a:endParaRPr>
                    </a:p>
                  </a:txBody>
                  <a:tcPr>
                    <a:solidFill>
                      <a:schemeClr val="tx1">
                        <a:lumMod val="10000"/>
                        <a:lumOff val="90000"/>
                      </a:schemeClr>
                    </a:solidFill>
                  </a:tcPr>
                </a:tc>
                <a:tc>
                  <a:txBody>
                    <a:bodyPr/>
                    <a:lstStyle/>
                    <a:p>
                      <a:pPr algn="r"/>
                      <a:r>
                        <a:rPr lang="el-GR" b="0" dirty="0" smtClean="0">
                          <a:solidFill>
                            <a:schemeClr val="tx2"/>
                          </a:solidFill>
                        </a:rPr>
                        <a:t>200$</a:t>
                      </a:r>
                      <a:endParaRPr lang="en-US" b="0" dirty="0">
                        <a:solidFill>
                          <a:schemeClr val="tx2"/>
                        </a:solidFill>
                      </a:endParaRPr>
                    </a:p>
                  </a:txBody>
                  <a:tcPr>
                    <a:solidFill>
                      <a:schemeClr val="tx1">
                        <a:lumMod val="10000"/>
                        <a:lumOff val="90000"/>
                      </a:schemeClr>
                    </a:solidFill>
                  </a:tcPr>
                </a:tc>
              </a:tr>
              <a:tr h="370840">
                <a:tc>
                  <a:txBody>
                    <a:bodyPr/>
                    <a:lstStyle/>
                    <a:p>
                      <a:r>
                        <a:rPr lang="el-GR" b="0" dirty="0" smtClean="0">
                          <a:solidFill>
                            <a:schemeClr val="tx2"/>
                          </a:solidFill>
                        </a:rPr>
                        <a:t>Λειτουργικά κέρδη κέντρου κέρδους</a:t>
                      </a:r>
                      <a:endParaRPr lang="en-US" b="0" dirty="0">
                        <a:solidFill>
                          <a:schemeClr val="tx2"/>
                        </a:solidFill>
                      </a:endParaRPr>
                    </a:p>
                  </a:txBody>
                  <a:tcPr>
                    <a:solidFill>
                      <a:schemeClr val="tx1">
                        <a:lumMod val="10000"/>
                        <a:lumOff val="90000"/>
                      </a:schemeClr>
                    </a:solidFill>
                  </a:tcPr>
                </a:tc>
                <a:tc>
                  <a:txBody>
                    <a:bodyPr/>
                    <a:lstStyle/>
                    <a:p>
                      <a:pPr algn="r"/>
                      <a:r>
                        <a:rPr lang="el-GR" b="0" dirty="0" smtClean="0">
                          <a:solidFill>
                            <a:schemeClr val="tx2"/>
                          </a:solidFill>
                        </a:rPr>
                        <a:t>200$</a:t>
                      </a:r>
                      <a:endParaRPr lang="en-US" b="0" dirty="0">
                        <a:solidFill>
                          <a:schemeClr val="tx2"/>
                        </a:solidFill>
                      </a:endParaRPr>
                    </a:p>
                  </a:txBody>
                  <a:tcPr>
                    <a:solidFill>
                      <a:schemeClr val="tx1">
                        <a:lumMod val="10000"/>
                        <a:lumOff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smtClean="0">
                        <a:solidFill>
                          <a:schemeClr val="tx2"/>
                        </a:solidFill>
                      </a:endParaRPr>
                    </a:p>
                  </a:txBody>
                  <a:tcPr>
                    <a:solidFill>
                      <a:schemeClr val="tx1">
                        <a:lumMod val="10000"/>
                        <a:lumOff val="90000"/>
                      </a:schemeClr>
                    </a:solidFill>
                  </a:tcPr>
                </a:tc>
                <a:tc>
                  <a:txBody>
                    <a:bodyPr/>
                    <a:lstStyle/>
                    <a:p>
                      <a:endParaRPr lang="en-US" b="0" dirty="0">
                        <a:solidFill>
                          <a:schemeClr val="tx2"/>
                        </a:solidFill>
                      </a:endParaRPr>
                    </a:p>
                  </a:txBody>
                  <a:tcPr>
                    <a:solidFill>
                      <a:schemeClr val="tx1">
                        <a:lumMod val="10000"/>
                        <a:lumOff val="90000"/>
                      </a:schemeClr>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152400"/>
            <a:ext cx="8305800" cy="914400"/>
          </a:xfrm>
        </p:spPr>
        <p:txBody>
          <a:bodyPr/>
          <a:lstStyle/>
          <a:p>
            <a:r>
              <a:rPr lang="el-GR" altLang="en-US" sz="2000" dirty="0" smtClean="0">
                <a:ea typeface="Arial Unicode MS" panose="020B0604020202020204" pitchFamily="34" charset="-128"/>
              </a:rPr>
              <a:t>Αναφορά Απόδοσης Βάσει της Μεταβλητής Κοστολόγησης </a:t>
            </a:r>
            <a:r>
              <a:rPr lang="el-GR" altLang="en-US" sz="2000" dirty="0">
                <a:ea typeface="Arial Unicode MS" panose="020B0604020202020204" pitchFamily="34" charset="-128"/>
              </a:rPr>
              <a:t>και </a:t>
            </a:r>
            <a:r>
              <a:rPr lang="el-GR" altLang="en-US" sz="2000" dirty="0" smtClean="0">
                <a:ea typeface="Arial Unicode MS" panose="020B0604020202020204" pitchFamily="34" charset="-128"/>
              </a:rPr>
              <a:t>του Ελαστικού Προϋπολογισμού για </a:t>
            </a:r>
            <a:r>
              <a:rPr lang="el-GR" altLang="en-US" sz="2000" dirty="0">
                <a:ea typeface="Arial Unicode MS" panose="020B0604020202020204" pitchFamily="34" charset="-128"/>
              </a:rPr>
              <a:t>το </a:t>
            </a:r>
            <a:r>
              <a:rPr lang="el-GR" altLang="en-US" sz="2000" dirty="0" smtClean="0">
                <a:ea typeface="Arial Unicode MS" panose="020B0604020202020204" pitchFamily="34" charset="-128"/>
              </a:rPr>
              <a:t>Εστιατόριο </a:t>
            </a:r>
            <a:r>
              <a:rPr lang="en-US" altLang="en-US" sz="2000" dirty="0"/>
              <a:t>Trenton </a:t>
            </a:r>
            <a:r>
              <a:rPr lang="el-GR" altLang="en-US" sz="2000" dirty="0" smtClean="0"/>
              <a:t/>
            </a:r>
            <a:br>
              <a:rPr lang="el-GR" altLang="en-US" sz="2000" dirty="0" smtClean="0"/>
            </a:br>
            <a:r>
              <a:rPr lang="el-GR" altLang="en-US" sz="2000" dirty="0" smtClean="0"/>
              <a:t>(Ποσά σε Χιλιάδες)</a:t>
            </a:r>
            <a:endParaRPr lang="en-US" altLang="en-US" sz="2000" dirty="0" smtClean="0"/>
          </a:p>
        </p:txBody>
      </p:sp>
      <p:sp>
        <p:nvSpPr>
          <p:cNvPr id="3" name="Content Placeholder 2"/>
          <p:cNvSpPr>
            <a:spLocks noGrp="1"/>
          </p:cNvSpPr>
          <p:nvPr>
            <p:ph idx="1"/>
          </p:nvPr>
        </p:nvSpPr>
        <p:spPr>
          <a:xfrm>
            <a:off x="838200" y="1295400"/>
            <a:ext cx="7696200" cy="4343400"/>
          </a:xfrm>
        </p:spPr>
        <p:txBody>
          <a:bodyPr/>
          <a:lstStyle/>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Ένας</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μάναταζερ ενός</a:t>
            </a:r>
            <a:r>
              <a:rPr lang="en-US" altLang="en-US" sz="2000" dirty="0" smtClean="0">
                <a:latin typeface="Tw Cen MT" panose="020B0602020104020603" pitchFamily="34" charset="0"/>
                <a:cs typeface="Times New Roman" panose="02020603050405020304" pitchFamily="18" charset="0"/>
              </a:rPr>
              <a:t> </a:t>
            </a:r>
            <a:r>
              <a:rPr lang="el-GR" altLang="en-US" sz="2000" dirty="0">
                <a:latin typeface="Tw Cen MT" panose="020B0602020104020603" pitchFamily="34" charset="0"/>
                <a:cs typeface="Times New Roman" panose="02020603050405020304" pitchFamily="18" charset="0"/>
              </a:rPr>
              <a:t>κ</a:t>
            </a:r>
            <a:r>
              <a:rPr lang="el-GR" altLang="en-US" sz="2000" dirty="0" smtClean="0">
                <a:latin typeface="Tw Cen MT" panose="020B0602020104020603" pitchFamily="34" charset="0"/>
                <a:cs typeface="Times New Roman" panose="02020603050405020304" pitchFamily="18" charset="0"/>
              </a:rPr>
              <a:t>έντρου κέρδους</a:t>
            </a:r>
            <a:r>
              <a:rPr lang="en-US" altLang="en-US" sz="2000" dirty="0" smtClean="0">
                <a:latin typeface="Tw Cen MT" panose="020B0602020104020603" pitchFamily="34" charset="0"/>
                <a:cs typeface="Times New Roman" panose="02020603050405020304" pitchFamily="18" charset="0"/>
              </a:rPr>
              <a:t> </a:t>
            </a:r>
            <a:r>
              <a:rPr lang="el-GR" altLang="en-US" sz="2000" dirty="0">
                <a:latin typeface="Tw Cen MT" panose="020B0602020104020603" pitchFamily="34" charset="0"/>
                <a:cs typeface="Times New Roman" panose="02020603050405020304" pitchFamily="18" charset="0"/>
              </a:rPr>
              <a:t>μπορεί επίσης να θέλει να μετρήσει και να αξιολογήσει μη χρηματοοικονομικές πληροφορίες, όπως τον αριθμό των παραγγελιών τροφίμων που </a:t>
            </a:r>
            <a:r>
              <a:rPr lang="el-GR" altLang="en-US" sz="2000" dirty="0" smtClean="0">
                <a:latin typeface="Tw Cen MT" panose="020B0602020104020603" pitchFamily="34" charset="0"/>
                <a:cs typeface="Times New Roman" panose="02020603050405020304" pitchFamily="18" charset="0"/>
              </a:rPr>
              <a:t>πραγματοποιήθηκαν και </a:t>
            </a:r>
            <a:r>
              <a:rPr lang="el-GR" altLang="en-US" sz="2000" dirty="0">
                <a:latin typeface="Tw Cen MT" panose="020B0602020104020603" pitchFamily="34" charset="0"/>
                <a:cs typeface="Times New Roman" panose="02020603050405020304" pitchFamily="18" charset="0"/>
              </a:rPr>
              <a:t>το μέσο ποσό εντολής πώλησης </a:t>
            </a:r>
            <a:r>
              <a:rPr lang="el-GR" altLang="en-US" sz="2000" dirty="0" smtClean="0">
                <a:latin typeface="Tw Cen MT" panose="020B0602020104020603" pitchFamily="34" charset="0"/>
                <a:cs typeface="Times New Roman" panose="02020603050405020304" pitchFamily="18" charset="0"/>
              </a:rPr>
              <a:t>μιας παραγγελίας στο εστιατόριο Trenton</a:t>
            </a:r>
            <a:r>
              <a:rPr lang="en-US" altLang="en-US" sz="2000" dirty="0" smtClean="0">
                <a:latin typeface="Tw Cen MT" panose="020B0602020104020603" pitchFamily="34" charset="0"/>
                <a:cs typeface="Times New Roman" panose="02020603050405020304" pitchFamily="18" charset="0"/>
              </a:rPr>
              <a:t>.</a:t>
            </a: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Ακολουθεί η α</a:t>
            </a:r>
            <a:r>
              <a:rPr lang="el-GR" altLang="en-US" sz="1800" dirty="0" smtClean="0">
                <a:ea typeface="Arial Unicode MS" panose="020B0604020202020204" pitchFamily="34" charset="-128"/>
              </a:rPr>
              <a:t>ναφορά απόδοσης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βάσει της μεταβλητής κοστολόγησης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και του ελαστικού προϋπολογισμού</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7782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6" name="Table 5"/>
          <p:cNvGraphicFramePr>
            <a:graphicFrameLocks noGrp="1"/>
          </p:cNvGraphicFramePr>
          <p:nvPr>
            <p:extLst>
              <p:ext uri="{D42A27DB-BD31-4B8C-83A1-F6EECF244321}">
                <p14:modId xmlns:p14="http://schemas.microsoft.com/office/powerpoint/2010/main" val="3434092910"/>
              </p:ext>
            </p:extLst>
          </p:nvPr>
        </p:nvGraphicFramePr>
        <p:xfrm>
          <a:off x="381000" y="1371600"/>
          <a:ext cx="8458200" cy="4754880"/>
        </p:xfrm>
        <a:graphic>
          <a:graphicData uri="http://schemas.openxmlformats.org/drawingml/2006/table">
            <a:tbl>
              <a:tblPr firstRow="1" bandRow="1">
                <a:tableStyleId>{5940675A-B579-460E-94D1-54222C63F5DA}</a:tableStyleId>
              </a:tblPr>
              <a:tblGrid>
                <a:gridCol w="1981200"/>
                <a:gridCol w="1371600"/>
                <a:gridCol w="1371600"/>
                <a:gridCol w="1295400"/>
                <a:gridCol w="1219200"/>
                <a:gridCol w="1219200"/>
              </a:tblGrid>
              <a:tr h="0">
                <a:tc>
                  <a:txBody>
                    <a:bodyPr/>
                    <a:lstStyle/>
                    <a:p>
                      <a:pPr algn="ctr"/>
                      <a:endParaRPr lang="en-US" sz="1100" b="1"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l-GR" sz="1100" b="1" u="none" dirty="0" smtClean="0">
                          <a:solidFill>
                            <a:schemeClr val="tx2"/>
                          </a:solidFill>
                        </a:rPr>
                        <a:t>Πραγματικά Αποτελέσματα</a:t>
                      </a:r>
                      <a:endParaRPr lang="en-US" sz="1100" b="1"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l-GR" sz="1100" b="1" u="none" dirty="0" smtClean="0">
                          <a:solidFill>
                            <a:schemeClr val="tx2"/>
                          </a:solidFill>
                        </a:rPr>
                        <a:t>Απόκλιση</a:t>
                      </a:r>
                      <a:endParaRPr lang="en-US" sz="1100" b="1"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l-GR" sz="1100" b="1" u="none" dirty="0" smtClean="0">
                          <a:solidFill>
                            <a:schemeClr val="tx2"/>
                          </a:solidFill>
                        </a:rPr>
                        <a:t>Ελαστικός Προϋπολογισμός</a:t>
                      </a:r>
                      <a:endParaRPr lang="en-US" sz="1100" b="1"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l-GR" sz="1100" b="1" u="none" dirty="0" smtClean="0">
                          <a:solidFill>
                            <a:schemeClr val="tx2"/>
                          </a:solidFill>
                        </a:rPr>
                        <a:t>Απόκλιση</a:t>
                      </a:r>
                      <a:endParaRPr lang="en-US" sz="1100" b="1"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100" b="1" u="none" dirty="0" smtClean="0">
                          <a:solidFill>
                            <a:schemeClr val="tx2"/>
                          </a:solidFill>
                        </a:rPr>
                        <a:t>Συγκεντρωτικς Προϋπολογισμός</a:t>
                      </a:r>
                      <a:endParaRPr lang="en-US" sz="1100" b="1" u="none" dirty="0" smtClean="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204392">
                <a:tc>
                  <a:txBody>
                    <a:bodyPr/>
                    <a:lstStyle/>
                    <a:p>
                      <a:pPr algn="l"/>
                      <a:r>
                        <a:rPr lang="el-GR" sz="1100" b="1" u="none" dirty="0" smtClean="0">
                          <a:solidFill>
                            <a:schemeClr val="tx2"/>
                          </a:solidFill>
                        </a:rPr>
                        <a:t>Σερβιρισμένα γεύματα</a:t>
                      </a:r>
                      <a:endParaRPr lang="en-US" sz="1100" b="1"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b="1" u="none" dirty="0" smtClean="0">
                          <a:solidFill>
                            <a:schemeClr val="tx2"/>
                          </a:solidFill>
                        </a:rPr>
                        <a:t>750</a:t>
                      </a:r>
                      <a:endParaRPr lang="en-US" sz="1100" b="1"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b="1" u="none" dirty="0" smtClean="0">
                          <a:solidFill>
                            <a:schemeClr val="tx2"/>
                          </a:solidFill>
                        </a:rPr>
                        <a:t>0</a:t>
                      </a:r>
                      <a:endParaRPr lang="en-US" sz="1100" b="1"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b="1" u="none" dirty="0" smtClean="0">
                          <a:solidFill>
                            <a:schemeClr val="tx2"/>
                          </a:solidFill>
                        </a:rPr>
                        <a:t>750</a:t>
                      </a:r>
                      <a:endParaRPr lang="en-US" sz="1100" b="1"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b="1" u="none" dirty="0" smtClean="0">
                          <a:solidFill>
                            <a:schemeClr val="tx2"/>
                          </a:solidFill>
                        </a:rPr>
                        <a:t>250 (Δ)</a:t>
                      </a:r>
                      <a:endParaRPr lang="en-US" sz="1100" b="1"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b="1" u="none" dirty="0" smtClean="0">
                          <a:solidFill>
                            <a:schemeClr val="tx2"/>
                          </a:solidFill>
                        </a:rPr>
                        <a:t>1.000</a:t>
                      </a:r>
                      <a:endParaRPr lang="en-US" sz="1100" b="1"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0">
                <a:tc>
                  <a:txBody>
                    <a:bodyPr/>
                    <a:lstStyle/>
                    <a:p>
                      <a:r>
                        <a:rPr lang="el-GR" sz="1100" u="none" dirty="0" smtClean="0">
                          <a:solidFill>
                            <a:schemeClr val="tx2"/>
                          </a:solidFill>
                        </a:rPr>
                        <a:t>Πωλήσεις (μέσο γεύμα 2.85$)</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2.500,00$</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362,50</a:t>
                      </a:r>
                      <a:r>
                        <a:rPr lang="el-GR" sz="1100" u="none" baseline="0" dirty="0" smtClean="0">
                          <a:solidFill>
                            <a:schemeClr val="tx2"/>
                          </a:solidFill>
                        </a:rPr>
                        <a:t>$ (Ε)</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2.137,50$</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712,50$ (Δ)</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2.850,00$</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0">
                <a:tc>
                  <a:txBody>
                    <a:bodyPr/>
                    <a:lstStyle/>
                    <a:p>
                      <a:r>
                        <a:rPr lang="el-GR" sz="1100" u="none" dirty="0" smtClean="0">
                          <a:solidFill>
                            <a:schemeClr val="tx2"/>
                          </a:solidFill>
                        </a:rPr>
                        <a:t>Ελεγχόμενα μεταβλητά κόστη:</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endParaRPr lang="en-US"/>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endParaRPr lang="en-US"/>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0">
                <a:tc>
                  <a:txBody>
                    <a:bodyPr/>
                    <a:lstStyle/>
                    <a:p>
                      <a:r>
                        <a:rPr lang="el-GR" sz="1100" u="none" dirty="0" smtClean="0">
                          <a:solidFill>
                            <a:schemeClr val="tx2"/>
                          </a:solidFill>
                        </a:rPr>
                        <a:t>Μεταβλητό κόστος πωληθέντων αγαθών (1.50$)</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(1.575,00)</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(450,00) (Δ)</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(1.125,00)</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(375,00) (Ε)</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(1.500,00)</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0">
                <a:tc>
                  <a:txBody>
                    <a:bodyPr/>
                    <a:lstStyle/>
                    <a:p>
                      <a:r>
                        <a:rPr lang="el-GR" sz="1100" u="none" dirty="0" smtClean="0">
                          <a:solidFill>
                            <a:schemeClr val="tx2"/>
                          </a:solidFill>
                        </a:rPr>
                        <a:t>Μεταβλητά έξοδα πωλήσεων (0.40$)</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(325,00)</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(25,00) (Δ)</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(300,00)</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(100,00) (Ε)</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(400,00)</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0">
                <a:tc>
                  <a:txBody>
                    <a:bodyPr/>
                    <a:lstStyle/>
                    <a:p>
                      <a:r>
                        <a:rPr lang="el-GR" sz="1100" u="none" dirty="0" smtClean="0">
                          <a:solidFill>
                            <a:schemeClr val="tx2"/>
                          </a:solidFill>
                        </a:rPr>
                        <a:t>Περιθώριο</a:t>
                      </a:r>
                      <a:r>
                        <a:rPr lang="el-GR" sz="1100" u="none" baseline="0" dirty="0" smtClean="0">
                          <a:solidFill>
                            <a:schemeClr val="tx2"/>
                          </a:solidFill>
                        </a:rPr>
                        <a:t> συνεισφοράς</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600,00$</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112,50$ (Δ)</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712,50$</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237,50$</a:t>
                      </a:r>
                      <a:r>
                        <a:rPr lang="el-GR" sz="1100" u="none" baseline="0" dirty="0" smtClean="0">
                          <a:solidFill>
                            <a:schemeClr val="tx2"/>
                          </a:solidFill>
                        </a:rPr>
                        <a:t> (Δ)</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950,00$</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100" u="none" dirty="0" smtClean="0">
                          <a:solidFill>
                            <a:schemeClr val="tx2"/>
                          </a:solidFill>
                        </a:rPr>
                        <a:t>Ελεγχόμενα σταθερά κόστη:</a:t>
                      </a:r>
                      <a:endParaRPr lang="en-US" sz="1100" u="none" dirty="0" smtClean="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0">
                <a:tc>
                  <a:txBody>
                    <a:bodyPr/>
                    <a:lstStyle/>
                    <a:p>
                      <a:r>
                        <a:rPr lang="el-GR" sz="1100" u="none" dirty="0" smtClean="0">
                          <a:solidFill>
                            <a:schemeClr val="tx2"/>
                          </a:solidFill>
                        </a:rPr>
                        <a:t>Σταθερά</a:t>
                      </a:r>
                      <a:r>
                        <a:rPr lang="el-GR" sz="1100" u="none" baseline="0" dirty="0" smtClean="0">
                          <a:solidFill>
                            <a:schemeClr val="tx2"/>
                          </a:solidFill>
                        </a:rPr>
                        <a:t> έξοδα παραγωγής</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(170,00)</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(30,00) (Ε)</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(200,00)</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0,00</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(200,00)</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0">
                <a:tc>
                  <a:txBody>
                    <a:bodyPr/>
                    <a:lstStyle/>
                    <a:p>
                      <a:r>
                        <a:rPr lang="el-GR" sz="1100" u="none" dirty="0" smtClean="0">
                          <a:solidFill>
                            <a:schemeClr val="tx2"/>
                          </a:solidFill>
                        </a:rPr>
                        <a:t>Σταθερά</a:t>
                      </a:r>
                      <a:r>
                        <a:rPr lang="el-GR" sz="1100" u="none" baseline="0" dirty="0" smtClean="0">
                          <a:solidFill>
                            <a:schemeClr val="tx2"/>
                          </a:solidFill>
                        </a:rPr>
                        <a:t> έξοδα πωλήσεων</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(230,00)</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l-GR" sz="1100" u="none" dirty="0" smtClean="0">
                          <a:solidFill>
                            <a:schemeClr val="tx2"/>
                          </a:solidFill>
                        </a:rPr>
                        <a:t>(20,00) (Ε)</a:t>
                      </a:r>
                      <a:endParaRPr lang="en-US" sz="1100" u="none" dirty="0" smtClean="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(250,00)</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0,00</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(250,00)</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100" b="0" dirty="0" smtClean="0">
                          <a:solidFill>
                            <a:schemeClr val="tx2"/>
                          </a:solidFill>
                        </a:rPr>
                        <a:t>Λειτουργικά κέρδη κέντρου κέρδους</a:t>
                      </a:r>
                      <a:endParaRPr lang="en-US" sz="1100" b="0" dirty="0" smtClean="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200,00$</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62,50$ (Δ)</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262,50$</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237,50$ (Δ)</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500,00$</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152400">
                <a:tc>
                  <a:txBody>
                    <a:bodyPr/>
                    <a:lstStyle/>
                    <a:p>
                      <a:r>
                        <a:rPr lang="el-GR" sz="1100" u="none" dirty="0" smtClean="0">
                          <a:solidFill>
                            <a:schemeClr val="tx2"/>
                          </a:solidFill>
                        </a:rPr>
                        <a:t>Μη χρηματοοικονομικά</a:t>
                      </a:r>
                      <a:r>
                        <a:rPr lang="el-GR" sz="1100" u="none" baseline="0" dirty="0" smtClean="0">
                          <a:solidFill>
                            <a:schemeClr val="tx2"/>
                          </a:solidFill>
                        </a:rPr>
                        <a:t> μ</a:t>
                      </a:r>
                      <a:r>
                        <a:rPr lang="el-GR" sz="1100" u="none" dirty="0" smtClean="0">
                          <a:solidFill>
                            <a:schemeClr val="tx2"/>
                          </a:solidFill>
                        </a:rPr>
                        <a:t>έτρα </a:t>
                      </a:r>
                      <a:r>
                        <a:rPr lang="el-GR" sz="1100" u="none" baseline="0" dirty="0" smtClean="0">
                          <a:solidFill>
                            <a:schemeClr val="tx2"/>
                          </a:solidFill>
                        </a:rPr>
                        <a:t>απόδοσης:</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304800">
                <a:tc>
                  <a:txBody>
                    <a:bodyPr/>
                    <a:lstStyle/>
                    <a:p>
                      <a:r>
                        <a:rPr lang="el-GR" sz="1100" u="none" dirty="0" smtClean="0">
                          <a:solidFill>
                            <a:schemeClr val="tx2"/>
                          </a:solidFill>
                        </a:rPr>
                        <a:t>Αριθμός πραγματοποιηθέντων παραγγελιών</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300</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50 (Ε)</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smtClean="0">
                          <a:solidFill>
                            <a:schemeClr val="tx2"/>
                          </a:solidFill>
                        </a:rPr>
                        <a:t>Μη</a:t>
                      </a:r>
                      <a:r>
                        <a:rPr lang="el-GR" sz="1200" u="none" baseline="0" smtClean="0">
                          <a:solidFill>
                            <a:schemeClr val="tx2"/>
                          </a:solidFill>
                        </a:rPr>
                        <a:t> Διαθέσιμο</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smtClean="0">
                          <a:solidFill>
                            <a:schemeClr val="tx2"/>
                          </a:solidFill>
                        </a:rPr>
                        <a:t>Μη</a:t>
                      </a:r>
                      <a:r>
                        <a:rPr lang="el-GR" sz="1200" u="none" baseline="0" smtClean="0">
                          <a:solidFill>
                            <a:schemeClr val="tx2"/>
                          </a:solidFill>
                        </a:rPr>
                        <a:t> Διαθέσιμο</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250</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152400">
                <a:tc>
                  <a:txBody>
                    <a:bodyPr/>
                    <a:lstStyle/>
                    <a:p>
                      <a:r>
                        <a:rPr lang="el-GR" sz="1100" u="none" dirty="0" smtClean="0">
                          <a:solidFill>
                            <a:schemeClr val="tx2"/>
                          </a:solidFill>
                        </a:rPr>
                        <a:t>Μέσος</a:t>
                      </a:r>
                      <a:r>
                        <a:rPr lang="el-GR" sz="1100" u="none" baseline="0" dirty="0" smtClean="0">
                          <a:solidFill>
                            <a:schemeClr val="tx2"/>
                          </a:solidFill>
                        </a:rPr>
                        <a:t> όρος παραγγελιών</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8.34$</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3,06$</a:t>
                      </a:r>
                      <a:r>
                        <a:rPr lang="el-GR" sz="1100" u="none" baseline="0" dirty="0" smtClean="0">
                          <a:solidFill>
                            <a:schemeClr val="tx2"/>
                          </a:solidFill>
                        </a:rPr>
                        <a:t> (Δ)</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smtClean="0">
                          <a:solidFill>
                            <a:schemeClr val="tx2"/>
                          </a:solidFill>
                        </a:rPr>
                        <a:t>Μη</a:t>
                      </a:r>
                      <a:r>
                        <a:rPr lang="el-GR" sz="1200" u="none" baseline="0" smtClean="0">
                          <a:solidFill>
                            <a:schemeClr val="tx2"/>
                          </a:solidFill>
                        </a:rPr>
                        <a:t> Διαθέσιμο</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200" u="none" dirty="0" smtClean="0">
                          <a:solidFill>
                            <a:schemeClr val="tx2"/>
                          </a:solidFill>
                        </a:rPr>
                        <a:t>Μη</a:t>
                      </a:r>
                      <a:r>
                        <a:rPr lang="el-GR" sz="1200" u="none" baseline="0" dirty="0" smtClean="0">
                          <a:solidFill>
                            <a:schemeClr val="tx2"/>
                          </a:solidFill>
                        </a:rPr>
                        <a:t> Διαθέσιμο</a:t>
                      </a:r>
                      <a:endParaRPr lang="en-US" sz="12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r"/>
                      <a:r>
                        <a:rPr lang="el-GR" sz="1100" u="none" dirty="0" smtClean="0">
                          <a:solidFill>
                            <a:schemeClr val="tx2"/>
                          </a:solidFill>
                        </a:rPr>
                        <a:t>11,40$</a:t>
                      </a:r>
                      <a:endParaRPr lang="en-US" sz="1100" u="none"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152400"/>
            <a:ext cx="7391400" cy="914400"/>
          </a:xfrm>
        </p:spPr>
        <p:txBody>
          <a:bodyPr/>
          <a:lstStyle/>
          <a:p>
            <a:r>
              <a:rPr lang="el-GR" altLang="en-US" dirty="0" smtClean="0"/>
              <a:t>ΕΝΟΤΗΤΑ 1: ΕΝΝΟΙΕΣ</a:t>
            </a:r>
            <a:endParaRPr lang="en-US" altLang="en-US" sz="1800" dirty="0" smtClean="0"/>
          </a:p>
        </p:txBody>
      </p:sp>
      <p:sp>
        <p:nvSpPr>
          <p:cNvPr id="51202" name="Footer Placeholder 4"/>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
        <p:nvSpPr>
          <p:cNvPr id="4" name="Content Placeholder 3"/>
          <p:cNvSpPr>
            <a:spLocks noGrp="1"/>
          </p:cNvSpPr>
          <p:nvPr>
            <p:ph idx="1"/>
          </p:nvPr>
        </p:nvSpPr>
        <p:spPr/>
        <p:txBody>
          <a:bodyPr/>
          <a:lstStyle/>
          <a:p>
            <a:pPr>
              <a:buFont typeface="Wingdings" panose="05000000000000000000" pitchFamily="2" charset="2"/>
              <a:buChar char="§"/>
            </a:pPr>
            <a:r>
              <a:rPr lang="el-GR" altLang="en-US" b="1" dirty="0">
                <a:solidFill>
                  <a:srgbClr val="275CAE"/>
                </a:solidFill>
                <a:latin typeface="Tw Cen MT" panose="020B0602020104020603" pitchFamily="34" charset="0"/>
                <a:cs typeface="Times New Roman" panose="02020603050405020304" pitchFamily="18" charset="0"/>
              </a:rPr>
              <a:t>Συγκρισιμότητα</a:t>
            </a:r>
            <a:r>
              <a:rPr lang="en-US" altLang="en-US" dirty="0">
                <a:latin typeface="Tw Cen MT" panose="020B0602020104020603" pitchFamily="34" charset="0"/>
                <a:cs typeface="Times New Roman" panose="02020603050405020304" pitchFamily="18" charset="0"/>
              </a:rPr>
              <a:t>: </a:t>
            </a:r>
            <a:r>
              <a:rPr lang="el-GR" altLang="en-US" dirty="0">
                <a:latin typeface="Tw Cen MT" panose="020B0602020104020603" pitchFamily="34" charset="0"/>
                <a:cs typeface="Times New Roman" panose="02020603050405020304" pitchFamily="18" charset="0"/>
              </a:rPr>
              <a:t>η σύμβαση της παρουσίασης πληροφοριών κατά τρόπο που επιτρέπει στους υπεύθυνους λήψης αποφάσεων να αναγνωρίζουν ομοιότητες, διαφορές και τάσεις σε διαφορετικές περιόδους της ίδιας εταιρείας, αλλά και μεταξύ διαφορετικών εταιρειών</a:t>
            </a:r>
          </a:p>
          <a:p>
            <a:pPr>
              <a:buFont typeface="Wingdings" panose="05000000000000000000" pitchFamily="2" charset="2"/>
              <a:buChar char="§"/>
            </a:pPr>
            <a:r>
              <a:rPr lang="el-GR" altLang="en-US" b="1" dirty="0" smtClean="0">
                <a:solidFill>
                  <a:srgbClr val="275CAE"/>
                </a:solidFill>
                <a:latin typeface="Tw Cen MT" panose="020B0602020104020603" pitchFamily="34" charset="0"/>
                <a:cs typeface="Times New Roman" panose="02020603050405020304" pitchFamily="18" charset="0"/>
              </a:rPr>
              <a:t>Κατανόηση</a:t>
            </a:r>
            <a:r>
              <a:rPr lang="en-US" altLang="en-US" dirty="0">
                <a:latin typeface="Tw Cen MT" panose="020B0602020104020603" pitchFamily="34" charset="0"/>
                <a:cs typeface="Times New Roman" panose="02020603050405020304" pitchFamily="18" charset="0"/>
              </a:rPr>
              <a:t>: </a:t>
            </a:r>
            <a:r>
              <a:rPr lang="el-GR" altLang="en-US" dirty="0">
                <a:latin typeface="Tw Cen MT" panose="020B0602020104020603" pitchFamily="34" charset="0"/>
                <a:cs typeface="Times New Roman" panose="02020603050405020304" pitchFamily="18" charset="0"/>
              </a:rPr>
              <a:t>τα ποιοτικά χαρακτηριστικά</a:t>
            </a:r>
            <a:r>
              <a:rPr lang="en-US" altLang="en-US" dirty="0">
                <a:latin typeface="Tw Cen MT" panose="020B0602020104020603" pitchFamily="34" charset="0"/>
                <a:cs typeface="Times New Roman" panose="02020603050405020304" pitchFamily="18" charset="0"/>
              </a:rPr>
              <a:t> </a:t>
            </a:r>
            <a:r>
              <a:rPr lang="el-GR" altLang="en-US" dirty="0">
                <a:latin typeface="Tw Cen MT" panose="020B0602020104020603" pitchFamily="34" charset="0"/>
                <a:cs typeface="Times New Roman" panose="02020603050405020304" pitchFamily="18" charset="0"/>
              </a:rPr>
              <a:t>των πληροφοριών που διευκολύνουν τους χρήστες</a:t>
            </a:r>
            <a:r>
              <a:rPr lang="en-US" altLang="en-US" dirty="0">
                <a:latin typeface="Tw Cen MT" panose="020B0602020104020603" pitchFamily="34" charset="0"/>
                <a:cs typeface="Times New Roman" panose="02020603050405020304" pitchFamily="18" charset="0"/>
              </a:rPr>
              <a:t> </a:t>
            </a:r>
            <a:r>
              <a:rPr lang="el-GR" altLang="en-US" dirty="0">
                <a:latin typeface="Tw Cen MT" panose="020B0602020104020603" pitchFamily="34" charset="0"/>
                <a:cs typeface="Times New Roman" panose="02020603050405020304" pitchFamily="18" charset="0"/>
              </a:rPr>
              <a:t>να κατανοήσουν την έννοια των πληροφοριών που λαμβάνουν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3969766211"/>
              </p:ext>
            </p:extLst>
          </p:nvPr>
        </p:nvGraphicFramePr>
        <p:xfrm>
          <a:off x="0" y="1767840"/>
          <a:ext cx="8987120" cy="4653280"/>
        </p:xfrm>
        <a:graphic>
          <a:graphicData uri="http://schemas.openxmlformats.org/drawingml/2006/table">
            <a:tbl>
              <a:tblPr firstRow="1" bandRow="1">
                <a:tableStyleId>{2D5ABB26-0587-4C30-8999-92F81FD0307C}</a:tableStyleId>
              </a:tblPr>
              <a:tblGrid>
                <a:gridCol w="1676400"/>
                <a:gridCol w="914400"/>
                <a:gridCol w="838200"/>
                <a:gridCol w="690096"/>
                <a:gridCol w="2053104"/>
                <a:gridCol w="990600"/>
                <a:gridCol w="838200"/>
                <a:gridCol w="986120"/>
              </a:tblGrid>
              <a:tr h="137160">
                <a:tc gridSpan="4">
                  <a:txBody>
                    <a:bodyPr/>
                    <a:lstStyle/>
                    <a:p>
                      <a:r>
                        <a:rPr lang="el-GR" sz="900" baseline="0" dirty="0" smtClean="0">
                          <a:solidFill>
                            <a:schemeClr val="tx1"/>
                          </a:solidFill>
                        </a:rPr>
                        <a:t>Ολοκληρώστε την ακόλουθη αναφορά απόδοσης για ένα κέντρο κέρδους για το μήνα που έληξε στις 31 Δεκεμβρίου:</a:t>
                      </a:r>
                    </a:p>
                  </a:txBody>
                  <a:tcPr>
                    <a:lnR w="12700" cap="flat" cmpd="sng" algn="ctr">
                      <a:solidFill>
                        <a:srgbClr val="C00000"/>
                      </a:solidFill>
                      <a:prstDash val="solid"/>
                      <a:round/>
                      <a:headEnd type="none" w="med" len="med"/>
                      <a:tailEnd type="none" w="med" len="med"/>
                    </a:lnR>
                    <a:lnB>
                      <a:noFill/>
                    </a:lnB>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l-GR" sz="900" b="1" dirty="0" smtClean="0">
                          <a:solidFill>
                            <a:srgbClr val="C00000"/>
                          </a:solidFill>
                        </a:rPr>
                        <a:t>ΛΥΣΗ</a:t>
                      </a:r>
                    </a:p>
                  </a:txBody>
                  <a:tcPr>
                    <a:lnL w="12700" cap="flat" cmpd="sng" algn="ctr">
                      <a:solidFill>
                        <a:srgbClr val="C00000"/>
                      </a:solidFill>
                      <a:prstDash val="solid"/>
                      <a:round/>
                      <a:headEnd type="none" w="med" len="med"/>
                      <a:tailEnd type="none" w="med" len="med"/>
                    </a:lnL>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26720">
                <a:tc rowSpan="2">
                  <a:txBody>
                    <a:bodyPr/>
                    <a:lstStyle/>
                    <a:p>
                      <a:endParaRPr lang="en-US" sz="900"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rowSpan="2">
                  <a:txBody>
                    <a:bodyPr/>
                    <a:lstStyle/>
                    <a:p>
                      <a:r>
                        <a:rPr lang="el-GR" sz="900" dirty="0" smtClean="0"/>
                        <a:t>Πραγματικά αποτελέσματα</a:t>
                      </a: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rowSpan="2">
                  <a:txBody>
                    <a:bodyPr/>
                    <a:lstStyle/>
                    <a:p>
                      <a:r>
                        <a:rPr lang="el-GR" sz="900" dirty="0" smtClean="0"/>
                        <a:t>Απόκλιση</a:t>
                      </a: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rowSpan="2">
                  <a:txBody>
                    <a:bodyPr/>
                    <a:lstStyle/>
                    <a:p>
                      <a:r>
                        <a:rPr lang="el-GR" sz="900" dirty="0" smtClean="0"/>
                        <a:t>Συγκεντρωτικός Προϋπολογισμός</a:t>
                      </a:r>
                      <a:endParaRPr lang="en-US" sz="900" dirty="0"/>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gridSpan="4">
                  <a:txBody>
                    <a:bodyPr/>
                    <a:lstStyle/>
                    <a:p>
                      <a:pPr algn="ctr"/>
                      <a:r>
                        <a:rPr lang="el-GR" sz="900" b="1" dirty="0" smtClean="0"/>
                        <a:t>Κέντρο Κέρδους</a:t>
                      </a:r>
                    </a:p>
                    <a:p>
                      <a:pPr algn="ctr"/>
                      <a:r>
                        <a:rPr lang="el-GR" sz="900" b="1" dirty="0" smtClean="0"/>
                        <a:t>Αναφορά Απόδοσης</a:t>
                      </a:r>
                    </a:p>
                    <a:p>
                      <a:pPr algn="ctr"/>
                      <a:r>
                        <a:rPr lang="el-GR" sz="900" b="1" dirty="0" smtClean="0"/>
                        <a:t>Για το Μήνα που Έληξε στις 31 Δεκεμβρίου</a:t>
                      </a:r>
                      <a:endParaRPr lang="en-US" sz="900" b="1" dirty="0"/>
                    </a:p>
                  </a:txBody>
                  <a:tcPr>
                    <a:lnL w="12700" cap="flat" cmpd="sng" algn="ctr">
                      <a:solidFill>
                        <a:srgbClr val="C00000"/>
                      </a:solidFill>
                      <a:prstDash val="solid"/>
                      <a:round/>
                      <a:headEnd type="none" w="med" len="med"/>
                      <a:tailEnd type="none" w="med" len="med"/>
                    </a:lnL>
                    <a:solidFill>
                      <a:srgbClr val="C7C4B5"/>
                    </a:solidFill>
                  </a:tcPr>
                </a:tc>
                <a:tc hMerge="1">
                  <a:txBody>
                    <a:bodyPr/>
                    <a:lstStyle/>
                    <a:p>
                      <a:endParaRPr lang="en-US" sz="900" dirty="0"/>
                    </a:p>
                  </a:txBody>
                  <a:tcPr>
                    <a:solidFill>
                      <a:srgbClr val="C7C4B5"/>
                    </a:solidFill>
                  </a:tcPr>
                </a:tc>
                <a:tc hMerge="1">
                  <a:txBody>
                    <a:bodyPr/>
                    <a:lstStyle/>
                    <a:p>
                      <a:endParaRPr lang="en-US" sz="900" dirty="0"/>
                    </a:p>
                  </a:txBody>
                  <a:tcPr>
                    <a:solidFill>
                      <a:srgbClr val="C7C4B5"/>
                    </a:solidFill>
                  </a:tcPr>
                </a:tc>
                <a:tc hMerge="1">
                  <a:txBody>
                    <a:bodyPr/>
                    <a:lstStyle/>
                    <a:p>
                      <a:endParaRPr lang="en-US" sz="900" dirty="0"/>
                    </a:p>
                  </a:txBody>
                  <a:tcPr>
                    <a:solidFill>
                      <a:srgbClr val="C7C4B5"/>
                    </a:solidFill>
                  </a:tcPr>
                </a:tc>
              </a:tr>
              <a:tr h="21336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endParaRPr lang="en-US" sz="900" dirty="0"/>
                    </a:p>
                  </a:txBody>
                  <a:tcPr>
                    <a:lnL w="12700" cap="flat" cmpd="sng" algn="ctr">
                      <a:solidFill>
                        <a:srgbClr val="C00000"/>
                      </a:solidFill>
                      <a:prstDash val="solid"/>
                      <a:round/>
                      <a:headEnd type="none" w="med" len="med"/>
                      <a:tailEnd type="none" w="med" len="med"/>
                    </a:lnL>
                    <a:solidFill>
                      <a:srgbClr val="C7C4B5"/>
                    </a:solidFill>
                  </a:tcPr>
                </a:tc>
                <a:tc>
                  <a:txBody>
                    <a:bodyPr/>
                    <a:lstStyle/>
                    <a:p>
                      <a:r>
                        <a:rPr lang="el-GR" sz="900" dirty="0" smtClean="0"/>
                        <a:t>Πραγματικά αποτελέσματα</a:t>
                      </a:r>
                      <a:endParaRPr lang="en-US" sz="900" dirty="0"/>
                    </a:p>
                  </a:txBody>
                  <a:tcPr>
                    <a:solidFill>
                      <a:srgbClr val="C7C4B5"/>
                    </a:solidFill>
                  </a:tcPr>
                </a:tc>
                <a:tc>
                  <a:txBody>
                    <a:bodyPr/>
                    <a:lstStyle/>
                    <a:p>
                      <a:r>
                        <a:rPr lang="el-GR" sz="900" dirty="0" smtClean="0"/>
                        <a:t>Απόκλιση</a:t>
                      </a:r>
                      <a:endParaRPr lang="en-US" sz="900" dirty="0"/>
                    </a:p>
                  </a:txBody>
                  <a:tcPr>
                    <a:solidFill>
                      <a:srgbClr val="C7C4B5"/>
                    </a:solidFill>
                  </a:tcPr>
                </a:tc>
                <a:tc>
                  <a:txBody>
                    <a:bodyPr/>
                    <a:lstStyle/>
                    <a:p>
                      <a:r>
                        <a:rPr lang="el-GR" sz="900" dirty="0" smtClean="0"/>
                        <a:t>Συγκεντρωτικός Προϋπολογισμός</a:t>
                      </a:r>
                      <a:endParaRPr lang="en-US" sz="900" dirty="0"/>
                    </a:p>
                  </a:txBody>
                  <a:tcPr>
                    <a:solidFill>
                      <a:srgbClr val="C7C4B5"/>
                    </a:solidFill>
                  </a:tcPr>
                </a:tc>
              </a:tr>
              <a:tr h="0">
                <a:tc>
                  <a:txBody>
                    <a:bodyPr/>
                    <a:lstStyle/>
                    <a:p>
                      <a:r>
                        <a:rPr lang="el-GR" sz="900" dirty="0" smtClean="0">
                          <a:solidFill>
                            <a:schemeClr val="tx1"/>
                          </a:solidFill>
                        </a:rPr>
                        <a:t>Πωλήσεις</a:t>
                      </a:r>
                      <a:endParaRPr lang="en-US" sz="900" dirty="0">
                        <a:solidFill>
                          <a:schemeClr val="tx1"/>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900" dirty="0" smtClean="0"/>
                        <a:t>; $</a:t>
                      </a: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900" dirty="0" smtClean="0"/>
                        <a:t>20$</a:t>
                      </a:r>
                      <a:r>
                        <a:rPr lang="el-GR" sz="900" baseline="0" dirty="0" smtClean="0"/>
                        <a:t> (Ε)</a:t>
                      </a: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900" dirty="0" smtClean="0"/>
                        <a:t>120$</a:t>
                      </a:r>
                      <a:endParaRPr lang="en-US" sz="900" dirty="0"/>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r>
                        <a:rPr lang="el-GR" sz="900" dirty="0" smtClean="0">
                          <a:solidFill>
                            <a:schemeClr val="tx1"/>
                          </a:solidFill>
                        </a:rPr>
                        <a:t>Πωλήσεις</a:t>
                      </a:r>
                      <a:endParaRPr lang="en-US" sz="900" dirty="0">
                        <a:solidFill>
                          <a:schemeClr val="tx1"/>
                        </a:solidFill>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algn="r"/>
                      <a:r>
                        <a:rPr lang="el-GR" sz="900" dirty="0" smtClean="0"/>
                        <a:t>140$</a:t>
                      </a:r>
                      <a:endParaRPr lang="en-US" sz="900" dirty="0"/>
                    </a:p>
                  </a:txBody>
                  <a:tcPr>
                    <a:solidFill>
                      <a:srgbClr val="C7C4B5"/>
                    </a:solidFill>
                  </a:tcPr>
                </a:tc>
                <a:tc>
                  <a:txBody>
                    <a:bodyPr/>
                    <a:lstStyle/>
                    <a:p>
                      <a:pPr algn="r"/>
                      <a:r>
                        <a:rPr lang="el-GR" sz="900" dirty="0" smtClean="0"/>
                        <a:t>20$</a:t>
                      </a:r>
                      <a:r>
                        <a:rPr lang="el-GR" sz="900" baseline="0" dirty="0" smtClean="0"/>
                        <a:t> (Ε)</a:t>
                      </a:r>
                      <a:endParaRPr lang="en-US" sz="900" dirty="0"/>
                    </a:p>
                  </a:txBody>
                  <a:tcPr>
                    <a:solidFill>
                      <a:srgbClr val="C7C4B5"/>
                    </a:solidFill>
                  </a:tcPr>
                </a:tc>
                <a:tc>
                  <a:txBody>
                    <a:bodyPr/>
                    <a:lstStyle/>
                    <a:p>
                      <a:pPr algn="r"/>
                      <a:r>
                        <a:rPr lang="el-GR" sz="900" dirty="0" smtClean="0"/>
                        <a:t>120$</a:t>
                      </a:r>
                      <a:endParaRPr lang="en-US" sz="900" dirty="0"/>
                    </a:p>
                  </a:txBody>
                  <a:tcPr>
                    <a:solidFill>
                      <a:srgbClr val="C7C4B5"/>
                    </a:solidFill>
                  </a:tcPr>
                </a:tc>
              </a:tr>
              <a:tr h="0">
                <a:tc>
                  <a:txBody>
                    <a:bodyPr/>
                    <a:lstStyle/>
                    <a:p>
                      <a:r>
                        <a:rPr lang="el-GR" sz="900" u="none" dirty="0" smtClean="0">
                          <a:solidFill>
                            <a:schemeClr val="tx1"/>
                          </a:solidFill>
                        </a:rPr>
                        <a:t>Ελεγχόμενα μεταβλητά κόστη:</a:t>
                      </a:r>
                      <a:endParaRPr lang="en-US" sz="900" u="none" dirty="0">
                        <a:solidFill>
                          <a:schemeClr val="tx1"/>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endParaRPr lang="en-US" sz="900" dirty="0"/>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r>
                        <a:rPr lang="el-GR" sz="900" u="none" dirty="0" smtClean="0">
                          <a:solidFill>
                            <a:schemeClr val="tx1"/>
                          </a:solidFill>
                        </a:rPr>
                        <a:t>Ελεγχόμενα μεταβλητά κόστη:</a:t>
                      </a:r>
                      <a:endParaRPr lang="en-US" sz="900" u="none" dirty="0">
                        <a:solidFill>
                          <a:schemeClr val="tx1"/>
                        </a:solidFill>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algn="r"/>
                      <a:endParaRPr lang="en-US" sz="900" dirty="0"/>
                    </a:p>
                  </a:txBody>
                  <a:tcPr>
                    <a:solidFill>
                      <a:srgbClr val="C7C4B5"/>
                    </a:solidFill>
                  </a:tcPr>
                </a:tc>
                <a:tc>
                  <a:txBody>
                    <a:bodyPr/>
                    <a:lstStyle/>
                    <a:p>
                      <a:pPr algn="r"/>
                      <a:endParaRPr lang="en-US" sz="900" dirty="0"/>
                    </a:p>
                  </a:txBody>
                  <a:tcPr>
                    <a:solidFill>
                      <a:srgbClr val="C7C4B5"/>
                    </a:solidFill>
                  </a:tcPr>
                </a:tc>
                <a:tc>
                  <a:txBody>
                    <a:bodyPr/>
                    <a:lstStyle/>
                    <a:p>
                      <a:pPr algn="r"/>
                      <a:endParaRPr lang="en-US" sz="900" dirty="0"/>
                    </a:p>
                  </a:txBody>
                  <a:tcPr>
                    <a:solidFill>
                      <a:srgbClr val="C7C4B5"/>
                    </a:solidFill>
                  </a:tcPr>
                </a:tc>
              </a:tr>
              <a:tr h="365760">
                <a:tc>
                  <a:txBody>
                    <a:bodyPr/>
                    <a:lstStyle/>
                    <a:p>
                      <a:r>
                        <a:rPr lang="el-GR" sz="900" u="none" dirty="0" smtClean="0">
                          <a:solidFill>
                            <a:schemeClr val="tx1"/>
                          </a:solidFill>
                        </a:rPr>
                        <a:t>Μεταβλητό κόστος πωληθέντων αγαθών </a:t>
                      </a:r>
                      <a:endParaRPr lang="en-US" sz="900" u="none" dirty="0">
                        <a:solidFill>
                          <a:schemeClr val="tx1"/>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900" dirty="0" smtClean="0"/>
                        <a:t>(25)</a:t>
                      </a: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900" dirty="0" smtClean="0"/>
                        <a:t>(10) (Δ)</a:t>
                      </a: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900" dirty="0" smtClean="0"/>
                        <a:t>;</a:t>
                      </a:r>
                      <a:endParaRPr lang="en-US" sz="900" dirty="0"/>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r>
                        <a:rPr lang="el-GR" sz="900" u="none" dirty="0" smtClean="0">
                          <a:solidFill>
                            <a:schemeClr val="tx1"/>
                          </a:solidFill>
                        </a:rPr>
                        <a:t>Μεταβλητό κόστος πωληθέντων αγαθών </a:t>
                      </a:r>
                      <a:endParaRPr lang="en-US" sz="900" u="none" dirty="0">
                        <a:solidFill>
                          <a:schemeClr val="tx1"/>
                        </a:solidFill>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algn="r"/>
                      <a:r>
                        <a:rPr lang="el-GR" sz="900" dirty="0" smtClean="0"/>
                        <a:t>(25)</a:t>
                      </a:r>
                      <a:endParaRPr lang="en-US" sz="900" dirty="0"/>
                    </a:p>
                  </a:txBody>
                  <a:tcPr>
                    <a:solidFill>
                      <a:srgbClr val="C7C4B5"/>
                    </a:solidFill>
                  </a:tcPr>
                </a:tc>
                <a:tc>
                  <a:txBody>
                    <a:bodyPr/>
                    <a:lstStyle/>
                    <a:p>
                      <a:pPr algn="r"/>
                      <a:r>
                        <a:rPr lang="el-GR" sz="900" dirty="0" smtClean="0"/>
                        <a:t>(10) (Δ)</a:t>
                      </a:r>
                      <a:endParaRPr lang="en-US" sz="900" dirty="0"/>
                    </a:p>
                  </a:txBody>
                  <a:tcPr>
                    <a:solidFill>
                      <a:srgbClr val="C7C4B5"/>
                    </a:solidFill>
                  </a:tcPr>
                </a:tc>
                <a:tc>
                  <a:txBody>
                    <a:bodyPr/>
                    <a:lstStyle/>
                    <a:p>
                      <a:pPr algn="r"/>
                      <a:r>
                        <a:rPr lang="el-GR" sz="900" dirty="0" smtClean="0"/>
                        <a:t>(15)</a:t>
                      </a:r>
                      <a:endParaRPr lang="en-US" sz="900" dirty="0"/>
                    </a:p>
                  </a:txBody>
                  <a:tcPr>
                    <a:solidFill>
                      <a:srgbClr val="C7C4B5"/>
                    </a:solidFill>
                  </a:tcPr>
                </a:tc>
              </a:tr>
              <a:tr h="0">
                <a:tc>
                  <a:txBody>
                    <a:bodyPr/>
                    <a:lstStyle/>
                    <a:p>
                      <a:r>
                        <a:rPr lang="el-GR" sz="900" dirty="0" smtClean="0">
                          <a:solidFill>
                            <a:schemeClr val="tx1"/>
                          </a:solidFill>
                        </a:rPr>
                        <a:t>Μεταβλητές δαπάνες διόικησης και διάθεσης</a:t>
                      </a:r>
                      <a:endParaRPr lang="en-US" sz="900" dirty="0">
                        <a:solidFill>
                          <a:schemeClr val="tx1"/>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900" dirty="0" smtClean="0"/>
                        <a:t>(15)</a:t>
                      </a: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900" dirty="0" smtClean="0"/>
                        <a:t>; (;)</a:t>
                      </a: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900" dirty="0" smtClean="0"/>
                        <a:t>(5)</a:t>
                      </a:r>
                      <a:endParaRPr lang="en-US" sz="900" dirty="0"/>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r>
                        <a:rPr lang="el-GR" sz="900" dirty="0" smtClean="0">
                          <a:solidFill>
                            <a:schemeClr val="tx1"/>
                          </a:solidFill>
                        </a:rPr>
                        <a:t>Μεταβλητές δαπάνες διόικησης και διάθεσης</a:t>
                      </a:r>
                      <a:endParaRPr lang="en-US" sz="900" dirty="0">
                        <a:solidFill>
                          <a:schemeClr val="tx1"/>
                        </a:solidFill>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algn="r"/>
                      <a:r>
                        <a:rPr lang="el-GR" sz="900" dirty="0" smtClean="0"/>
                        <a:t>(15)</a:t>
                      </a:r>
                      <a:endParaRPr lang="en-US" sz="900" dirty="0"/>
                    </a:p>
                  </a:txBody>
                  <a:tcPr>
                    <a:solidFill>
                      <a:srgbClr val="C7C4B5"/>
                    </a:solidFill>
                  </a:tcPr>
                </a:tc>
                <a:tc>
                  <a:txBody>
                    <a:bodyPr/>
                    <a:lstStyle/>
                    <a:p>
                      <a:pPr algn="r"/>
                      <a:r>
                        <a:rPr lang="el-GR" sz="900" dirty="0" smtClean="0"/>
                        <a:t>(10) (Δ)</a:t>
                      </a:r>
                      <a:endParaRPr lang="en-US" sz="900" dirty="0"/>
                    </a:p>
                  </a:txBody>
                  <a:tcPr>
                    <a:solidFill>
                      <a:srgbClr val="C7C4B5"/>
                    </a:solidFill>
                  </a:tcPr>
                </a:tc>
                <a:tc>
                  <a:txBody>
                    <a:bodyPr/>
                    <a:lstStyle/>
                    <a:p>
                      <a:pPr algn="r"/>
                      <a:r>
                        <a:rPr lang="el-GR" sz="900" dirty="0" smtClean="0"/>
                        <a:t>(5)</a:t>
                      </a:r>
                      <a:endParaRPr lang="en-US" sz="900" dirty="0"/>
                    </a:p>
                  </a:txBody>
                  <a:tcPr>
                    <a:solidFill>
                      <a:srgbClr val="C7C4B5"/>
                    </a:solidFill>
                  </a:tcPr>
                </a:tc>
              </a:tr>
              <a:tr h="137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900" u="none" dirty="0" smtClean="0">
                          <a:solidFill>
                            <a:schemeClr val="tx1"/>
                          </a:solidFill>
                        </a:rPr>
                        <a:t>Περιθώριο</a:t>
                      </a:r>
                      <a:r>
                        <a:rPr lang="el-GR" sz="900" u="none" baseline="0" dirty="0" smtClean="0">
                          <a:solidFill>
                            <a:schemeClr val="tx1"/>
                          </a:solidFill>
                        </a:rPr>
                        <a:t> συνεισφοράς</a:t>
                      </a:r>
                      <a:endParaRPr lang="en-US" sz="900" u="none" dirty="0" smtClean="0">
                        <a:solidFill>
                          <a:schemeClr val="tx1"/>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900" dirty="0" smtClean="0"/>
                        <a:t>100$</a:t>
                      </a: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900" dirty="0" smtClean="0"/>
                        <a:t>; $ (;)</a:t>
                      </a: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900" dirty="0" smtClean="0"/>
                        <a:t>100$</a:t>
                      </a:r>
                      <a:endParaRPr lang="en-US" sz="900" dirty="0"/>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900" u="none" dirty="0" smtClean="0">
                          <a:solidFill>
                            <a:schemeClr val="tx1"/>
                          </a:solidFill>
                        </a:rPr>
                        <a:t>Περιθώριο</a:t>
                      </a:r>
                      <a:r>
                        <a:rPr lang="el-GR" sz="900" u="none" baseline="0" dirty="0" smtClean="0">
                          <a:solidFill>
                            <a:schemeClr val="tx1"/>
                          </a:solidFill>
                        </a:rPr>
                        <a:t> συνεισφοράς</a:t>
                      </a:r>
                      <a:endParaRPr lang="en-US" sz="900" u="none" dirty="0" smtClean="0">
                        <a:solidFill>
                          <a:schemeClr val="tx1"/>
                        </a:solidFill>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algn="r"/>
                      <a:r>
                        <a:rPr lang="el-GR" sz="900" dirty="0" smtClean="0"/>
                        <a:t>100$</a:t>
                      </a:r>
                      <a:endParaRPr lang="en-US" sz="900" dirty="0"/>
                    </a:p>
                  </a:txBody>
                  <a:tcPr>
                    <a:solidFill>
                      <a:srgbClr val="C7C4B5"/>
                    </a:solidFill>
                  </a:tcPr>
                </a:tc>
                <a:tc>
                  <a:txBody>
                    <a:bodyPr/>
                    <a:lstStyle/>
                    <a:p>
                      <a:pPr algn="r"/>
                      <a:r>
                        <a:rPr lang="el-GR" sz="900" dirty="0" smtClean="0"/>
                        <a:t>0$</a:t>
                      </a:r>
                      <a:endParaRPr lang="en-US" sz="900" dirty="0"/>
                    </a:p>
                  </a:txBody>
                  <a:tcPr>
                    <a:solidFill>
                      <a:srgbClr val="C7C4B5"/>
                    </a:solidFill>
                  </a:tcPr>
                </a:tc>
                <a:tc>
                  <a:txBody>
                    <a:bodyPr/>
                    <a:lstStyle/>
                    <a:p>
                      <a:pPr algn="r"/>
                      <a:r>
                        <a:rPr lang="el-GR" sz="900" dirty="0" smtClean="0"/>
                        <a:t>100$</a:t>
                      </a:r>
                      <a:endParaRPr lang="en-US" sz="900" dirty="0"/>
                    </a:p>
                  </a:txBody>
                  <a:tcPr>
                    <a:solidFill>
                      <a:srgbClr val="C7C4B5"/>
                    </a:solidFill>
                  </a:tcPr>
                </a:tc>
              </a:tr>
              <a:tr h="1698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900" u="none" dirty="0" smtClean="0">
                          <a:solidFill>
                            <a:schemeClr val="tx1"/>
                          </a:solidFill>
                        </a:rPr>
                        <a:t>Ελεγχόμενα σταθερά κόστη</a:t>
                      </a:r>
                      <a:endParaRPr lang="en-US" sz="900" u="none" dirty="0" smtClean="0">
                        <a:solidFill>
                          <a:schemeClr val="tx1"/>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900" dirty="0" smtClean="0"/>
                        <a:t>;</a:t>
                      </a: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900" dirty="0" smtClean="0"/>
                        <a:t>10 (Ε) </a:t>
                      </a: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900" dirty="0" smtClean="0"/>
                        <a:t>60</a:t>
                      </a:r>
                      <a:endParaRPr lang="en-US" sz="900" dirty="0"/>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900" u="none" dirty="0" smtClean="0">
                          <a:solidFill>
                            <a:schemeClr val="tx1"/>
                          </a:solidFill>
                        </a:rPr>
                        <a:t>Ελεγχόμενα σταθερά κόστη</a:t>
                      </a:r>
                      <a:endParaRPr lang="en-US" sz="900" u="none" dirty="0" smtClean="0">
                        <a:solidFill>
                          <a:schemeClr val="tx1"/>
                        </a:solidFill>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algn="r"/>
                      <a:r>
                        <a:rPr lang="el-GR" sz="900" dirty="0" smtClean="0"/>
                        <a:t>50$</a:t>
                      </a:r>
                      <a:endParaRPr lang="en-US" sz="900" dirty="0"/>
                    </a:p>
                  </a:txBody>
                  <a:tcPr>
                    <a:solidFill>
                      <a:srgbClr val="C7C4B5"/>
                    </a:solidFill>
                  </a:tcPr>
                </a:tc>
                <a:tc>
                  <a:txBody>
                    <a:bodyPr/>
                    <a:lstStyle/>
                    <a:p>
                      <a:pPr algn="r"/>
                      <a:r>
                        <a:rPr lang="el-GR" sz="900" dirty="0" smtClean="0"/>
                        <a:t>10 (Ε) </a:t>
                      </a:r>
                      <a:endParaRPr lang="en-US" sz="900" dirty="0"/>
                    </a:p>
                  </a:txBody>
                  <a:tcPr>
                    <a:solidFill>
                      <a:srgbClr val="C7C4B5"/>
                    </a:solidFill>
                  </a:tcPr>
                </a:tc>
                <a:tc>
                  <a:txBody>
                    <a:bodyPr/>
                    <a:lstStyle/>
                    <a:p>
                      <a:pPr algn="r"/>
                      <a:r>
                        <a:rPr lang="el-GR" sz="900" dirty="0" smtClean="0"/>
                        <a:t>60</a:t>
                      </a:r>
                      <a:endParaRPr lang="en-US" sz="900" dirty="0"/>
                    </a:p>
                  </a:txBody>
                  <a:tcPr>
                    <a:solidFill>
                      <a:srgbClr val="C7C4B5"/>
                    </a:solidFill>
                  </a:tcPr>
                </a:tc>
              </a:tr>
              <a:tr h="117566">
                <a:tc>
                  <a:txBody>
                    <a:bodyPr/>
                    <a:lstStyle/>
                    <a:p>
                      <a:r>
                        <a:rPr lang="el-GR" sz="900" dirty="0" smtClean="0">
                          <a:solidFill>
                            <a:schemeClr val="tx1"/>
                          </a:solidFill>
                        </a:rPr>
                        <a:t>Κέρδη κέντρου κέρδους</a:t>
                      </a:r>
                      <a:endParaRPr lang="en-US" sz="900" dirty="0">
                        <a:solidFill>
                          <a:schemeClr val="tx1"/>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900" dirty="0" smtClean="0"/>
                        <a:t>50$</a:t>
                      </a: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900" dirty="0" smtClean="0"/>
                        <a:t>10$ (Ε)</a:t>
                      </a: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900" dirty="0" smtClean="0"/>
                        <a:t>; $</a:t>
                      </a:r>
                      <a:endParaRPr lang="en-US" sz="900" dirty="0"/>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r>
                        <a:rPr lang="el-GR" sz="900" dirty="0" smtClean="0">
                          <a:solidFill>
                            <a:schemeClr val="tx1"/>
                          </a:solidFill>
                        </a:rPr>
                        <a:t>Κέρδη κέντρου κέρδους</a:t>
                      </a:r>
                      <a:endParaRPr lang="en-US" sz="900" dirty="0">
                        <a:solidFill>
                          <a:schemeClr val="tx1"/>
                        </a:solidFill>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algn="r"/>
                      <a:r>
                        <a:rPr lang="el-GR" sz="900" dirty="0" smtClean="0"/>
                        <a:t>50$</a:t>
                      </a:r>
                      <a:endParaRPr lang="en-US" sz="900" dirty="0"/>
                    </a:p>
                  </a:txBody>
                  <a:tcPr>
                    <a:solidFill>
                      <a:srgbClr val="C7C4B5"/>
                    </a:solidFill>
                  </a:tcPr>
                </a:tc>
                <a:tc>
                  <a:txBody>
                    <a:bodyPr/>
                    <a:lstStyle/>
                    <a:p>
                      <a:pPr algn="r"/>
                      <a:r>
                        <a:rPr lang="el-GR" sz="900" dirty="0" smtClean="0"/>
                        <a:t>10$ (Ε)</a:t>
                      </a:r>
                      <a:endParaRPr lang="en-US" sz="900" dirty="0"/>
                    </a:p>
                  </a:txBody>
                  <a:tcPr>
                    <a:solidFill>
                      <a:srgbClr val="C7C4B5"/>
                    </a:solidFill>
                  </a:tcPr>
                </a:tc>
                <a:tc>
                  <a:txBody>
                    <a:bodyPr/>
                    <a:lstStyle/>
                    <a:p>
                      <a:pPr algn="r"/>
                      <a:r>
                        <a:rPr lang="el-GR" sz="900" dirty="0" smtClean="0"/>
                        <a:t>40$</a:t>
                      </a:r>
                      <a:endParaRPr lang="en-US" sz="900" dirty="0"/>
                    </a:p>
                  </a:txBody>
                  <a:tcPr>
                    <a:solidFill>
                      <a:srgbClr val="C7C4B5"/>
                    </a:solidFill>
                  </a:tcPr>
                </a:tc>
              </a:tr>
              <a:tr h="213360">
                <a:tc>
                  <a:txBody>
                    <a:bodyPr/>
                    <a:lstStyle/>
                    <a:p>
                      <a:r>
                        <a:rPr lang="el-GR" sz="900" dirty="0" smtClean="0">
                          <a:solidFill>
                            <a:schemeClr val="tx1"/>
                          </a:solidFill>
                        </a:rPr>
                        <a:t>Μη χρηματοοικονομικά μέτρα απόδοσης:</a:t>
                      </a:r>
                      <a:endParaRPr lang="en-US" sz="900" dirty="0">
                        <a:solidFill>
                          <a:schemeClr val="tx1"/>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endParaRPr lang="en-US" sz="900" dirty="0"/>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r>
                        <a:rPr lang="el-GR" sz="900" dirty="0" smtClean="0">
                          <a:solidFill>
                            <a:schemeClr val="tx1"/>
                          </a:solidFill>
                        </a:rPr>
                        <a:t>Μη χρηματοοικονομικά μέτρα απόδοσης:</a:t>
                      </a:r>
                      <a:endParaRPr lang="en-US" sz="900" dirty="0">
                        <a:solidFill>
                          <a:schemeClr val="tx1"/>
                        </a:solidFill>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algn="r"/>
                      <a:endParaRPr lang="en-US" sz="900" dirty="0"/>
                    </a:p>
                  </a:txBody>
                  <a:tcPr>
                    <a:solidFill>
                      <a:srgbClr val="C7C4B5"/>
                    </a:solidFill>
                  </a:tcPr>
                </a:tc>
                <a:tc>
                  <a:txBody>
                    <a:bodyPr/>
                    <a:lstStyle/>
                    <a:p>
                      <a:pPr algn="r"/>
                      <a:endParaRPr lang="en-US" sz="900" dirty="0"/>
                    </a:p>
                  </a:txBody>
                  <a:tcPr>
                    <a:solidFill>
                      <a:srgbClr val="C7C4B5"/>
                    </a:solidFill>
                  </a:tcPr>
                </a:tc>
                <a:tc>
                  <a:txBody>
                    <a:bodyPr/>
                    <a:lstStyle/>
                    <a:p>
                      <a:pPr algn="r"/>
                      <a:endParaRPr lang="en-US" sz="900" dirty="0"/>
                    </a:p>
                  </a:txBody>
                  <a:tcPr>
                    <a:solidFill>
                      <a:srgbClr val="C7C4B5"/>
                    </a:solidFill>
                  </a:tcPr>
                </a:tc>
              </a:tr>
              <a:tr h="447040">
                <a:tc>
                  <a:txBody>
                    <a:bodyPr/>
                    <a:lstStyle/>
                    <a:p>
                      <a:r>
                        <a:rPr lang="el-GR" sz="900" dirty="0" smtClean="0">
                          <a:solidFill>
                            <a:schemeClr val="tx1"/>
                          </a:solidFill>
                        </a:rPr>
                        <a:t>Αριθμός</a:t>
                      </a:r>
                      <a:r>
                        <a:rPr lang="el-GR" sz="900" baseline="0" dirty="0" smtClean="0">
                          <a:solidFill>
                            <a:schemeClr val="tx1"/>
                          </a:solidFill>
                        </a:rPr>
                        <a:t> πραγματοποιηθέντων παραγγελιών</a:t>
                      </a:r>
                      <a:endParaRPr lang="en-US" sz="900" dirty="0">
                        <a:solidFill>
                          <a:schemeClr val="tx1"/>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900" dirty="0" smtClean="0"/>
                        <a:t>50</a:t>
                      </a: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900" dirty="0" smtClean="0"/>
                        <a:t>20 (Ε)</a:t>
                      </a: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900" dirty="0" smtClean="0"/>
                        <a:t>;</a:t>
                      </a:r>
                      <a:endParaRPr lang="en-US" sz="900" dirty="0"/>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r>
                        <a:rPr lang="el-GR" sz="900" dirty="0" smtClean="0">
                          <a:solidFill>
                            <a:schemeClr val="tx1"/>
                          </a:solidFill>
                        </a:rPr>
                        <a:t>Αριθμός</a:t>
                      </a:r>
                      <a:r>
                        <a:rPr lang="el-GR" sz="900" baseline="0" dirty="0" smtClean="0">
                          <a:solidFill>
                            <a:schemeClr val="tx1"/>
                          </a:solidFill>
                        </a:rPr>
                        <a:t> πραγματοποιηθέντων παραγγελιών</a:t>
                      </a:r>
                      <a:endParaRPr lang="en-US" sz="900" dirty="0">
                        <a:solidFill>
                          <a:schemeClr val="tx1"/>
                        </a:solidFill>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algn="r"/>
                      <a:r>
                        <a:rPr lang="el-GR" sz="900" dirty="0" smtClean="0"/>
                        <a:t>50</a:t>
                      </a:r>
                      <a:endParaRPr lang="en-US" sz="900" dirty="0"/>
                    </a:p>
                  </a:txBody>
                  <a:tcPr>
                    <a:solidFill>
                      <a:srgbClr val="C7C4B5"/>
                    </a:solidFill>
                  </a:tcPr>
                </a:tc>
                <a:tc>
                  <a:txBody>
                    <a:bodyPr/>
                    <a:lstStyle/>
                    <a:p>
                      <a:pPr algn="r"/>
                      <a:r>
                        <a:rPr lang="el-GR" sz="900" dirty="0" smtClean="0"/>
                        <a:t>20 (Ε)</a:t>
                      </a:r>
                      <a:endParaRPr lang="en-US" sz="900" dirty="0"/>
                    </a:p>
                  </a:txBody>
                  <a:tcPr>
                    <a:solidFill>
                      <a:srgbClr val="C7C4B5"/>
                    </a:solidFill>
                  </a:tcPr>
                </a:tc>
                <a:tc>
                  <a:txBody>
                    <a:bodyPr/>
                    <a:lstStyle/>
                    <a:p>
                      <a:pPr algn="r"/>
                      <a:r>
                        <a:rPr lang="el-GR" sz="900" dirty="0" smtClean="0"/>
                        <a:t>30</a:t>
                      </a:r>
                      <a:endParaRPr lang="en-US" sz="900" dirty="0"/>
                    </a:p>
                  </a:txBody>
                  <a:tcPr>
                    <a:solidFill>
                      <a:srgbClr val="C7C4B5"/>
                    </a:solidFill>
                  </a:tcPr>
                </a:tc>
              </a:tr>
              <a:tr h="287383">
                <a:tc>
                  <a:txBody>
                    <a:bodyPr/>
                    <a:lstStyle/>
                    <a:p>
                      <a:r>
                        <a:rPr lang="el-GR" sz="900" dirty="0" smtClean="0">
                          <a:solidFill>
                            <a:schemeClr val="tx1"/>
                          </a:solidFill>
                        </a:rPr>
                        <a:t>Μέσος</a:t>
                      </a:r>
                      <a:r>
                        <a:rPr lang="el-GR" sz="900" baseline="0" dirty="0" smtClean="0">
                          <a:solidFill>
                            <a:schemeClr val="tx1"/>
                          </a:solidFill>
                        </a:rPr>
                        <a:t> όρος ημερήσιων πωλήσεων</a:t>
                      </a:r>
                      <a:endParaRPr lang="en-US" sz="900" dirty="0">
                        <a:solidFill>
                          <a:schemeClr val="tx1"/>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900" dirty="0" smtClean="0"/>
                        <a:t>; $</a:t>
                      </a: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900" dirty="0" smtClean="0"/>
                        <a:t>0.66$ (Ε)</a:t>
                      </a: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900" dirty="0" smtClean="0"/>
                        <a:t>4.00$</a:t>
                      </a:r>
                      <a:endParaRPr lang="en-US" sz="900" dirty="0"/>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r>
                        <a:rPr lang="el-GR" sz="900" dirty="0" smtClean="0">
                          <a:solidFill>
                            <a:schemeClr val="tx1"/>
                          </a:solidFill>
                        </a:rPr>
                        <a:t>Μέσος</a:t>
                      </a:r>
                      <a:r>
                        <a:rPr lang="el-GR" sz="900" baseline="0" dirty="0" smtClean="0">
                          <a:solidFill>
                            <a:schemeClr val="tx1"/>
                          </a:solidFill>
                        </a:rPr>
                        <a:t> όρος ημερήσιων πωλήσεων</a:t>
                      </a:r>
                      <a:endParaRPr lang="en-US" sz="900" dirty="0">
                        <a:solidFill>
                          <a:schemeClr val="tx1"/>
                        </a:solidFill>
                      </a:endParaRPr>
                    </a:p>
                  </a:txBody>
                  <a:tcPr>
                    <a:lnL w="12700" cap="flat" cmpd="sng" algn="ctr">
                      <a:solidFill>
                        <a:srgbClr val="C00000"/>
                      </a:solidFill>
                      <a:prstDash val="solid"/>
                      <a:round/>
                      <a:headEnd type="none" w="med" len="med"/>
                      <a:tailEnd type="none" w="med" len="med"/>
                    </a:lnL>
                    <a:solidFill>
                      <a:srgbClr val="C7C4B5"/>
                    </a:solidFill>
                  </a:tcPr>
                </a:tc>
                <a:tc>
                  <a:txBody>
                    <a:bodyPr/>
                    <a:lstStyle/>
                    <a:p>
                      <a:pPr algn="r"/>
                      <a:r>
                        <a:rPr lang="el-GR" sz="900" dirty="0" smtClean="0"/>
                        <a:t>4.66$</a:t>
                      </a:r>
                      <a:endParaRPr lang="en-US" sz="900" dirty="0"/>
                    </a:p>
                  </a:txBody>
                  <a:tcPr>
                    <a:solidFill>
                      <a:srgbClr val="C7C4B5"/>
                    </a:solidFill>
                  </a:tcPr>
                </a:tc>
                <a:tc>
                  <a:txBody>
                    <a:bodyPr/>
                    <a:lstStyle/>
                    <a:p>
                      <a:pPr algn="r"/>
                      <a:r>
                        <a:rPr lang="el-GR" sz="900" dirty="0" smtClean="0"/>
                        <a:t>0.66$ (Ε)</a:t>
                      </a:r>
                      <a:endParaRPr lang="en-US" sz="900" dirty="0"/>
                    </a:p>
                  </a:txBody>
                  <a:tcPr>
                    <a:solidFill>
                      <a:srgbClr val="C7C4B5"/>
                    </a:solidFill>
                  </a:tcPr>
                </a:tc>
                <a:tc>
                  <a:txBody>
                    <a:bodyPr/>
                    <a:lstStyle/>
                    <a:p>
                      <a:pPr algn="r"/>
                      <a:r>
                        <a:rPr lang="el-GR" sz="900" dirty="0" smtClean="0"/>
                        <a:t>4.00$</a:t>
                      </a:r>
                      <a:endParaRPr lang="en-US" sz="900" dirty="0"/>
                    </a:p>
                  </a:txBody>
                  <a:tcPr>
                    <a:solidFill>
                      <a:srgbClr val="C7C4B5"/>
                    </a:solidFill>
                  </a:tcPr>
                </a:tc>
              </a:tr>
              <a:tr h="0">
                <a:tc>
                  <a:txBody>
                    <a:bodyPr/>
                    <a:lstStyle/>
                    <a:p>
                      <a:r>
                        <a:rPr lang="el-GR" sz="900" dirty="0" smtClean="0"/>
                        <a:t>Αριθμός πωληθέντων μονάδων</a:t>
                      </a:r>
                      <a:endParaRPr lang="en-US" sz="900"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900" dirty="0" smtClean="0"/>
                        <a:t>100</a:t>
                      </a: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900" dirty="0" smtClean="0"/>
                        <a:t>40 (Ε)</a:t>
                      </a: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algn="r"/>
                      <a:r>
                        <a:rPr lang="el-GR" sz="900" dirty="0" smtClean="0"/>
                        <a:t>;</a:t>
                      </a:r>
                      <a:endParaRPr lang="en-US" sz="900" dirty="0"/>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a:txBody>
                    <a:bodyPr/>
                    <a:lstStyle/>
                    <a:p>
                      <a:r>
                        <a:rPr lang="el-GR" sz="900" dirty="0" smtClean="0"/>
                        <a:t>Αριθμός πωληθέντων μονάδων</a:t>
                      </a:r>
                      <a:endParaRPr lang="en-US" sz="900" dirty="0"/>
                    </a:p>
                  </a:txBody>
                  <a:tcPr>
                    <a:lnL w="12700" cap="flat" cmpd="sng" algn="ctr">
                      <a:solidFill>
                        <a:srgbClr val="C00000"/>
                      </a:solidFill>
                      <a:prstDash val="solid"/>
                      <a:round/>
                      <a:headEnd type="none" w="med" len="med"/>
                      <a:tailEnd type="none" w="med" len="med"/>
                    </a:lnL>
                    <a:solidFill>
                      <a:srgbClr val="C7C4B5"/>
                    </a:solidFill>
                  </a:tcPr>
                </a:tc>
                <a:tc>
                  <a:txBody>
                    <a:bodyPr/>
                    <a:lstStyle/>
                    <a:p>
                      <a:pPr algn="r"/>
                      <a:r>
                        <a:rPr lang="el-GR" sz="900" dirty="0" smtClean="0"/>
                        <a:t>100</a:t>
                      </a:r>
                      <a:endParaRPr lang="en-US" sz="900" dirty="0"/>
                    </a:p>
                  </a:txBody>
                  <a:tcPr>
                    <a:solidFill>
                      <a:srgbClr val="C7C4B5"/>
                    </a:solidFill>
                  </a:tcPr>
                </a:tc>
                <a:tc>
                  <a:txBody>
                    <a:bodyPr/>
                    <a:lstStyle/>
                    <a:p>
                      <a:pPr algn="r"/>
                      <a:r>
                        <a:rPr lang="el-GR" sz="900" dirty="0" smtClean="0"/>
                        <a:t>40 (Ε)</a:t>
                      </a:r>
                      <a:endParaRPr lang="en-US" sz="900" dirty="0"/>
                    </a:p>
                  </a:txBody>
                  <a:tcPr>
                    <a:solidFill>
                      <a:srgbClr val="C7C4B5"/>
                    </a:solidFill>
                  </a:tcPr>
                </a:tc>
                <a:tc>
                  <a:txBody>
                    <a:bodyPr/>
                    <a:lstStyle/>
                    <a:p>
                      <a:pPr algn="r"/>
                      <a:r>
                        <a:rPr lang="el-GR" sz="900" dirty="0" smtClean="0"/>
                        <a:t>60</a:t>
                      </a:r>
                      <a:endParaRPr lang="en-US" sz="900" dirty="0"/>
                    </a:p>
                  </a:txBody>
                  <a:tcPr>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39467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 y="152400"/>
            <a:ext cx="8229600" cy="914400"/>
          </a:xfrm>
        </p:spPr>
        <p:txBody>
          <a:bodyPr/>
          <a:lstStyle/>
          <a:p>
            <a:r>
              <a:rPr lang="el-GR" dirty="0" smtClean="0"/>
              <a:t>Αξιολόγηση Απόδοσης Κέντρου </a:t>
            </a:r>
            <a:r>
              <a:rPr lang="el-GR" dirty="0"/>
              <a:t>Επενδύσεων</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dirty="0"/>
              <a:t>Η αξιολόγηση της απόδοσης ενός κέντρου επενδύσεων απαιτεί κάτι περισσότερο από μια σύγκριση των ελεγχόμενων εσόδων και </a:t>
            </a:r>
            <a:r>
              <a:rPr lang="el-GR" dirty="0" smtClean="0"/>
              <a:t>κόστους με </a:t>
            </a:r>
            <a:r>
              <a:rPr lang="el-GR" dirty="0"/>
              <a:t>τα προϋπολογισμένα ποσά</a:t>
            </a:r>
            <a:r>
              <a:rPr lang="en-US" altLang="en-US"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dirty="0"/>
              <a:t>. Επειδή οι μάνατζερ των κέντρων επενδύσεων ελέγχουν επίσης τους πόρους και επενδύουν σε </a:t>
            </a:r>
            <a:r>
              <a:rPr lang="el-GR" dirty="0" smtClean="0"/>
              <a:t>περιουσιακά στοιχεία, πρέπει </a:t>
            </a:r>
            <a:r>
              <a:rPr lang="el-GR" dirty="0"/>
              <a:t>να χρησιμοποιηθούν άλλα μέτρα απόδοσης για να θεωρηθούν </a:t>
            </a:r>
            <a:r>
              <a:rPr lang="el-GR" dirty="0" smtClean="0"/>
              <a:t>υπεύθυνοι </a:t>
            </a:r>
            <a:r>
              <a:rPr lang="el-GR" dirty="0"/>
              <a:t>για τα έσοδα, </a:t>
            </a:r>
            <a:r>
              <a:rPr lang="el-GR" dirty="0" smtClean="0"/>
              <a:t>τα κόστη και </a:t>
            </a:r>
            <a:r>
              <a:rPr lang="el-GR" dirty="0"/>
              <a:t>τις επενδύσεις κεφαλαίου που ελέγχουν</a:t>
            </a:r>
            <a:r>
              <a:rPr lang="en-US" altLang="en-US" dirty="0" smtClean="0">
                <a:latin typeface="Tw Cen MT" panose="020B0602020104020603" pitchFamily="34" charset="0"/>
                <a:cs typeface="Times New Roman" panose="02020603050405020304" pitchFamily="18" charset="0"/>
              </a:rPr>
              <a:t>.</a:t>
            </a:r>
          </a:p>
        </p:txBody>
      </p:sp>
      <p:sp>
        <p:nvSpPr>
          <p:cNvPr id="7987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l-GR" altLang="en-US" dirty="0" smtClean="0"/>
              <a:t>Απόδοση της Επένδυσης</a:t>
            </a:r>
            <a:r>
              <a:rPr lang="en-US" altLang="en-US" dirty="0" smtClean="0"/>
              <a:t/>
            </a:r>
            <a:br>
              <a:rPr lang="en-US" altLang="en-US" dirty="0" smtClean="0"/>
            </a:br>
            <a:r>
              <a:rPr lang="en-US" altLang="en-US" sz="1800" dirty="0" smtClean="0"/>
              <a:t>(</a:t>
            </a:r>
            <a:r>
              <a:rPr lang="el-GR" altLang="en-US" sz="1800" dirty="0" smtClean="0"/>
              <a:t>διαφάνεια 1 από </a:t>
            </a:r>
            <a:r>
              <a:rPr lang="en-US" altLang="en-US" sz="1800" dirty="0" smtClean="0"/>
              <a:t>2)</a:t>
            </a:r>
          </a:p>
        </p:txBody>
      </p:sp>
      <p:sp>
        <p:nvSpPr>
          <p:cNvPr id="3" name="Content Placeholder 2"/>
          <p:cNvSpPr>
            <a:spLocks noGrp="1"/>
          </p:cNvSpPr>
          <p:nvPr>
            <p:ph idx="1"/>
          </p:nvPr>
        </p:nvSpPr>
        <p:spPr>
          <a:extLst/>
        </p:spPr>
        <p:txBody>
          <a:bodyPr/>
          <a:lstStyle/>
          <a:p>
            <a:pPr>
              <a:defRPr/>
            </a:pPr>
            <a:r>
              <a:rPr lang="el-GR" dirty="0"/>
              <a:t>Παραδοσιακά, το πιο κοινό μέτρο απόδοσης που λαμβάνει υπόψη τόσο τα λειτουργικά έσοδα όσο και τα στοιχεία του ενεργητικού που επενδύονται για να κερδίσουν αυτό το εισόδημα, είναι </a:t>
            </a:r>
            <a:r>
              <a:rPr lang="el-GR" dirty="0" smtClean="0"/>
              <a:t>η </a:t>
            </a:r>
            <a:r>
              <a:rPr lang="el-GR" b="1" dirty="0" smtClean="0">
                <a:solidFill>
                  <a:srgbClr val="275CAE"/>
                </a:solidFill>
                <a:ea typeface="+mn-ea"/>
              </a:rPr>
              <a:t>απόδοση της επένδυσης</a:t>
            </a:r>
            <a:r>
              <a:rPr lang="en-US" b="1" dirty="0" smtClean="0">
                <a:solidFill>
                  <a:srgbClr val="275CAE"/>
                </a:solidFill>
                <a:ea typeface="+mn-ea"/>
              </a:rPr>
              <a:t> (ROI)</a:t>
            </a:r>
            <a:r>
              <a:rPr lang="en-US" dirty="0" smtClean="0">
                <a:ea typeface="+mn-ea"/>
              </a:rPr>
              <a:t>, </a:t>
            </a:r>
            <a:r>
              <a:rPr lang="el-GR" dirty="0"/>
              <a:t>η οποία υπολογίζεται ως </a:t>
            </a:r>
            <a:r>
              <a:rPr lang="el-GR" dirty="0" smtClean="0"/>
              <a:t>εξής</a:t>
            </a:r>
            <a:r>
              <a:rPr lang="en-US" dirty="0" smtClean="0">
                <a:ea typeface="+mn-ea"/>
              </a:rPr>
              <a:t>.</a:t>
            </a:r>
          </a:p>
          <a:p>
            <a:pPr>
              <a:defRPr/>
            </a:pPr>
            <a:endParaRPr lang="en-US" dirty="0">
              <a:ea typeface="+mn-ea"/>
            </a:endParaRPr>
          </a:p>
          <a:p>
            <a:pPr>
              <a:defRPr/>
            </a:pPr>
            <a:endParaRPr lang="en-US" dirty="0" smtClean="0">
              <a:ea typeface="+mn-ea"/>
            </a:endParaRPr>
          </a:p>
          <a:p>
            <a:pPr lvl="1">
              <a:defRPr/>
            </a:pPr>
            <a:r>
              <a:rPr lang="el-GR" dirty="0"/>
              <a:t>Σε αυτόν τον τύπο, τα επενδεδυμένα περιουσιακά στοιχεία είναι ο μέσος όρος των υπολοίπων των περιουσιακών στοιχείων αρχής και τέλους περιόδου</a:t>
            </a:r>
            <a:endParaRPr lang="en-US" dirty="0">
              <a:ea typeface="+mn-ea"/>
            </a:endParaRPr>
          </a:p>
        </p:txBody>
      </p:sp>
      <p:sp>
        <p:nvSpPr>
          <p:cNvPr id="8089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4282907631"/>
              </p:ext>
            </p:extLst>
          </p:nvPr>
        </p:nvGraphicFramePr>
        <p:xfrm>
          <a:off x="1143000" y="4267200"/>
          <a:ext cx="7162800" cy="487680"/>
        </p:xfrm>
        <a:graphic>
          <a:graphicData uri="http://schemas.openxmlformats.org/drawingml/2006/table">
            <a:tbl>
              <a:tblPr firstRow="1" firstCol="1" bandRow="1">
                <a:tableStyleId>{5C22544A-7EE6-4342-B048-85BDC9FD1C3A}</a:tableStyleId>
              </a:tblPr>
              <a:tblGrid>
                <a:gridCol w="3406967"/>
                <a:gridCol w="348866"/>
                <a:gridCol w="3406967"/>
              </a:tblGrid>
              <a:tr h="0">
                <a:tc rowSpan="2">
                  <a:txBody>
                    <a:bodyPr/>
                    <a:lstStyle/>
                    <a:p>
                      <a:r>
                        <a:rPr lang="el-GR" sz="1600" b="0">
                          <a:solidFill>
                            <a:schemeClr val="tx2"/>
                          </a:solidFill>
                          <a:effectLst/>
                        </a:rPr>
                        <a:t>Απόδοση της επένδυσης (ROI)</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rowSpan="2">
                  <a:txBody>
                    <a:bodyPr/>
                    <a:lstStyle/>
                    <a:p>
                      <a:r>
                        <a:rPr lang="el-GR" sz="1600" b="0">
                          <a:solidFill>
                            <a:schemeClr val="tx2"/>
                          </a:solidFill>
                          <a:effectLst/>
                        </a:rPr>
                        <a:t>=</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600" b="0" dirty="0">
                          <a:solidFill>
                            <a:schemeClr val="tx2"/>
                          </a:solidFill>
                          <a:effectLst/>
                        </a:rPr>
                        <a:t>Λειτουργικά </a:t>
                      </a:r>
                      <a:r>
                        <a:rPr lang="el-GR" sz="1600" b="0" dirty="0" smtClean="0">
                          <a:solidFill>
                            <a:schemeClr val="tx2"/>
                          </a:solidFill>
                          <a:effectLst/>
                        </a:rPr>
                        <a:t>Κέρδη</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lnB w="12700" cap="flat" cmpd="sng" algn="ctr">
                      <a:solidFill>
                        <a:schemeClr val="tx2"/>
                      </a:solidFill>
                      <a:prstDash val="solid"/>
                      <a:round/>
                      <a:headEnd type="none" w="med" len="med"/>
                      <a:tailEnd type="none" w="med" len="med"/>
                    </a:lnB>
                    <a:solidFill>
                      <a:schemeClr val="bg1"/>
                    </a:solidFill>
                  </a:tcPr>
                </a:tc>
              </a:tr>
              <a:tr h="0">
                <a:tc vMerge="1">
                  <a:txBody>
                    <a:bodyPr/>
                    <a:lstStyle/>
                    <a:p>
                      <a:endParaRPr lang="en-US"/>
                    </a:p>
                  </a:txBody>
                  <a:tcPr/>
                </a:tc>
                <a:tc vMerge="1">
                  <a:txBody>
                    <a:bodyPr/>
                    <a:lstStyle/>
                    <a:p>
                      <a:endParaRPr lang="en-US"/>
                    </a:p>
                  </a:txBody>
                  <a:tcPr/>
                </a:tc>
                <a:tc>
                  <a:txBody>
                    <a:bodyPr/>
                    <a:lstStyle/>
                    <a:p>
                      <a:r>
                        <a:rPr lang="el-GR" sz="1600" b="0" dirty="0">
                          <a:solidFill>
                            <a:schemeClr val="tx2"/>
                          </a:solidFill>
                          <a:effectLst/>
                        </a:rPr>
                        <a:t>Επενδεδυμένα Περιουσιακά Στοιχεία</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lnT w="12700" cap="flat" cmpd="sng" algn="ctr">
                      <a:solidFill>
                        <a:schemeClr val="tx2"/>
                      </a:solidFill>
                      <a:prstDash val="solid"/>
                      <a:round/>
                      <a:headEnd type="none" w="med" len="med"/>
                      <a:tailEnd type="none" w="med" len="med"/>
                    </a:lnT>
                    <a:solidFill>
                      <a:schemeClr val="bg1"/>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l-GR" altLang="en-US" dirty="0"/>
              <a:t>Απόδοση της Επένδυσης</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2 </a:t>
            </a:r>
            <a:r>
              <a:rPr lang="el-GR" altLang="en-US" sz="1800" dirty="0" smtClean="0"/>
              <a:t>από 2</a:t>
            </a:r>
            <a:r>
              <a:rPr lang="en-US" altLang="en-US" sz="1800" dirty="0" smtClean="0"/>
              <a:t>)</a:t>
            </a:r>
          </a:p>
        </p:txBody>
      </p:sp>
      <p:sp>
        <p:nvSpPr>
          <p:cNvPr id="3" name="Content Placeholder 2"/>
          <p:cNvSpPr>
            <a:spLocks noGrp="1"/>
          </p:cNvSpPr>
          <p:nvPr>
            <p:ph idx="1"/>
          </p:nvPr>
        </p:nvSpPr>
        <p:spPr/>
        <p:txBody>
          <a:bodyPr/>
          <a:lstStyle/>
          <a:p>
            <a:pPr lvl="1"/>
            <a:r>
              <a:rPr lang="el-GR" sz="2000" dirty="0"/>
              <a:t>Η σωστή μέτρηση του εισοδήματος και των περιουσιακών στοιχείων που ειδικά ελέγχεται από ένα μάνατζερ είναι κρίσιμ</a:t>
            </a:r>
            <a:r>
              <a:rPr lang="en-US" sz="2000" dirty="0"/>
              <a:t>o</a:t>
            </a:r>
            <a:r>
              <a:rPr lang="el-GR" sz="2000" dirty="0"/>
              <a:t> για την ποιότητα αυτού του μέτρου απόδοσης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Όπως φαίνεται στην επόμενη διαφάνεια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sz="2000" dirty="0" smtClean="0"/>
              <a:t>το </a:t>
            </a:r>
            <a:r>
              <a:rPr lang="el-GR" sz="2000" dirty="0"/>
              <a:t>Τ</a:t>
            </a:r>
            <a:r>
              <a:rPr lang="el-GR" sz="2000" dirty="0" smtClean="0"/>
              <a:t>μήμα </a:t>
            </a:r>
            <a:r>
              <a:rPr lang="el-GR" sz="2000" dirty="0"/>
              <a:t>Εστιατορίου της Winter Wonderland έχει πραγματικά λειτουργικά </a:t>
            </a:r>
            <a:r>
              <a:rPr lang="el-GR" sz="2000" dirty="0" smtClean="0"/>
              <a:t>κέρδη 610</a:t>
            </a:r>
            <a:r>
              <a:rPr lang="el-GR" sz="2000" dirty="0"/>
              <a:t>$, και ο μέσος όρος των περιουσιακών στοιχείων που επενδύεται είναι 800$. Ο </a:t>
            </a:r>
            <a:r>
              <a:rPr lang="el-GR" sz="2000" dirty="0" smtClean="0"/>
              <a:t>συγκεντρωτικός προϋπολογισμός  στόχευε σε 890</a:t>
            </a:r>
            <a:r>
              <a:rPr lang="el-GR" sz="2000" dirty="0"/>
              <a:t>$ </a:t>
            </a:r>
            <a:r>
              <a:rPr lang="el-GR" sz="2000" dirty="0" smtClean="0"/>
              <a:t>λειτουργικά κέρδη και </a:t>
            </a:r>
            <a:r>
              <a:rPr lang="el-GR" sz="2000" dirty="0"/>
              <a:t>1.000$ επενδεδυμένα περιουσιακά στοιχεία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sz="2000" dirty="0" smtClean="0"/>
              <a:t>Η </a:t>
            </a:r>
            <a:r>
              <a:rPr lang="el-GR" sz="2000" dirty="0"/>
              <a:t>πραγματική απόδοση της επένδυσης ήταν χαμηλότερη της προϋπολογισθείσας επειδή τα πραγματικά λειτουργικά έσοδα του τμήματος ήταν χαμηλότερα από τα προσδοκώμενα σε σχέση με τα πραγματικά επενδυθέντα περιουσιακά στοιχεία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marL="0" indent="0">
              <a:buFont typeface="Wingdings" panose="05000000000000000000" pitchFamily="2" charset="2"/>
              <a:buNone/>
            </a:pPr>
            <a:endParaRPr lang="en-US" altLang="en-US" sz="2400" dirty="0" smtClean="0">
              <a:latin typeface="Tw Cen MT" panose="020B0602020104020603" pitchFamily="34" charset="0"/>
              <a:cs typeface="Times New Roman" panose="02020603050405020304" pitchFamily="18" charset="0"/>
            </a:endParaRPr>
          </a:p>
        </p:txBody>
      </p:sp>
      <p:sp>
        <p:nvSpPr>
          <p:cNvPr id="8192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457200" y="17463"/>
            <a:ext cx="8229600" cy="1066800"/>
          </a:xfrm>
        </p:spPr>
        <p:txBody>
          <a:bodyPr/>
          <a:lstStyle/>
          <a:p>
            <a:r>
              <a:rPr lang="el-GR" altLang="en-US" dirty="0" smtClean="0"/>
              <a:t>Ανάλυση Απόδοσης Βάσει</a:t>
            </a:r>
            <a:r>
              <a:rPr altLang="en-US" dirty="0" smtClean="0"/>
              <a:t> </a:t>
            </a:r>
            <a:r>
              <a:rPr lang="el-GR" altLang="en-US" dirty="0" smtClean="0"/>
              <a:t>της Απόδοσης της Επένδυσης</a:t>
            </a:r>
            <a:r>
              <a:rPr altLang="en-US" dirty="0" smtClean="0"/>
              <a:t> </a:t>
            </a:r>
            <a:r>
              <a:rPr lang="el-GR" altLang="en-US" dirty="0" smtClean="0"/>
              <a:t>για το</a:t>
            </a:r>
            <a:r>
              <a:rPr altLang="en-US" dirty="0" smtClean="0"/>
              <a:t> </a:t>
            </a:r>
            <a:r>
              <a:rPr lang="el-GR" altLang="en-US" dirty="0" smtClean="0"/>
              <a:t>Τμήμα Εστιατορίου</a:t>
            </a:r>
            <a:endParaRPr altLang="en-US" dirty="0"/>
          </a:p>
        </p:txBody>
      </p:sp>
      <p:sp>
        <p:nvSpPr>
          <p:cNvPr id="82946"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385491015"/>
              </p:ext>
            </p:extLst>
          </p:nvPr>
        </p:nvGraphicFramePr>
        <p:xfrm>
          <a:off x="457200" y="1397000"/>
          <a:ext cx="8382000" cy="3982720"/>
        </p:xfrm>
        <a:graphic>
          <a:graphicData uri="http://schemas.openxmlformats.org/drawingml/2006/table">
            <a:tbl>
              <a:tblPr firstRow="1" bandRow="1">
                <a:tableStyleId>{5C22544A-7EE6-4342-B048-85BDC9FD1C3A}</a:tableStyleId>
              </a:tblPr>
              <a:tblGrid>
                <a:gridCol w="1219200"/>
                <a:gridCol w="381000"/>
                <a:gridCol w="1676400"/>
                <a:gridCol w="1676400"/>
                <a:gridCol w="1676400"/>
                <a:gridCol w="1752600"/>
              </a:tblGrid>
              <a:tr h="370840">
                <a:tc gridSpan="3">
                  <a:txBody>
                    <a:bodyPr/>
                    <a:lstStyle/>
                    <a:p>
                      <a:endParaRPr lang="en-US" sz="1600" b="0" dirty="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a:txBody>
                    <a:bodyPr/>
                    <a:lstStyle/>
                    <a:p>
                      <a:pPr algn="ctr"/>
                      <a:r>
                        <a:rPr lang="el-GR" sz="1600" b="1" dirty="0" smtClean="0">
                          <a:solidFill>
                            <a:schemeClr val="tx2"/>
                          </a:solidFill>
                        </a:rPr>
                        <a:t>Πραγματικά</a:t>
                      </a:r>
                      <a:r>
                        <a:rPr lang="el-GR" sz="1600" b="1" baseline="0" dirty="0" smtClean="0">
                          <a:solidFill>
                            <a:schemeClr val="tx2"/>
                          </a:solidFill>
                        </a:rPr>
                        <a:t> Αποτελέσματα</a:t>
                      </a:r>
                      <a:endParaRPr lang="en-US" sz="1600" b="1" dirty="0">
                        <a:solidFill>
                          <a:schemeClr val="tx2"/>
                        </a:solidFill>
                      </a:endParaRPr>
                    </a:p>
                  </a:txBody>
                  <a:tcPr>
                    <a:solidFill>
                      <a:schemeClr val="tx1">
                        <a:lumMod val="10000"/>
                        <a:lumOff val="90000"/>
                      </a:schemeClr>
                    </a:solidFill>
                  </a:tcPr>
                </a:tc>
                <a:tc>
                  <a:txBody>
                    <a:bodyPr/>
                    <a:lstStyle/>
                    <a:p>
                      <a:pPr algn="ctr"/>
                      <a:r>
                        <a:rPr lang="el-GR" sz="1600" b="1" dirty="0" smtClean="0">
                          <a:solidFill>
                            <a:schemeClr val="tx2"/>
                          </a:solidFill>
                        </a:rPr>
                        <a:t>Απόκλιση</a:t>
                      </a:r>
                      <a:endParaRPr lang="en-US" sz="1600" b="1" dirty="0">
                        <a:solidFill>
                          <a:schemeClr val="tx2"/>
                        </a:solidFill>
                      </a:endParaRPr>
                    </a:p>
                  </a:txBody>
                  <a:tcPr>
                    <a:solidFill>
                      <a:schemeClr val="tx1">
                        <a:lumMod val="10000"/>
                        <a:lumOff val="90000"/>
                      </a:schemeClr>
                    </a:solidFill>
                  </a:tcPr>
                </a:tc>
                <a:tc>
                  <a:txBody>
                    <a:bodyPr/>
                    <a:lstStyle/>
                    <a:p>
                      <a:pPr algn="ctr"/>
                      <a:r>
                        <a:rPr lang="el-GR" sz="1600" b="1" dirty="0" smtClean="0">
                          <a:solidFill>
                            <a:schemeClr val="tx2"/>
                          </a:solidFill>
                        </a:rPr>
                        <a:t>Συγκεντρωτικός Προϋπολογισμός</a:t>
                      </a:r>
                      <a:endParaRPr lang="en-US" sz="1600" b="1" dirty="0">
                        <a:solidFill>
                          <a:schemeClr val="tx2"/>
                        </a:solidFill>
                      </a:endParaRPr>
                    </a:p>
                  </a:txBody>
                  <a:tcPr>
                    <a:solidFill>
                      <a:schemeClr val="tx1">
                        <a:lumMod val="10000"/>
                        <a:lumOff val="90000"/>
                      </a:schemeClr>
                    </a:solidFill>
                  </a:tcPr>
                </a:tc>
              </a:tr>
              <a:tr h="370840">
                <a:tc gridSpan="3">
                  <a:txBody>
                    <a:bodyPr/>
                    <a:lstStyle/>
                    <a:p>
                      <a:r>
                        <a:rPr lang="el-GR" sz="1600" b="0" dirty="0" smtClean="0">
                          <a:solidFill>
                            <a:schemeClr val="tx2"/>
                          </a:solidFill>
                        </a:rPr>
                        <a:t>Λειτουργικά κέρδη</a:t>
                      </a:r>
                      <a:endParaRPr lang="en-US" sz="1600" b="0" dirty="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a:txBody>
                    <a:bodyPr/>
                    <a:lstStyle/>
                    <a:p>
                      <a:r>
                        <a:rPr lang="en-US" sz="1600" b="0" dirty="0" smtClean="0">
                          <a:solidFill>
                            <a:schemeClr val="tx2"/>
                          </a:solidFill>
                        </a:rPr>
                        <a:t>610$</a:t>
                      </a:r>
                      <a:endParaRPr lang="en-US" sz="1600" b="0" dirty="0">
                        <a:solidFill>
                          <a:schemeClr val="tx2"/>
                        </a:solidFill>
                      </a:endParaRPr>
                    </a:p>
                  </a:txBody>
                  <a:tcPr>
                    <a:solidFill>
                      <a:schemeClr val="tx1">
                        <a:lumMod val="10000"/>
                        <a:lumOff val="90000"/>
                      </a:schemeClr>
                    </a:solidFill>
                  </a:tcPr>
                </a:tc>
                <a:tc>
                  <a:txBody>
                    <a:bodyPr/>
                    <a:lstStyle/>
                    <a:p>
                      <a:r>
                        <a:rPr lang="en-US" sz="1600" b="0" dirty="0" smtClean="0">
                          <a:solidFill>
                            <a:schemeClr val="tx2"/>
                          </a:solidFill>
                        </a:rPr>
                        <a:t>(280$) (</a:t>
                      </a:r>
                      <a:r>
                        <a:rPr lang="el-GR" sz="1600" b="0" dirty="0" smtClean="0">
                          <a:solidFill>
                            <a:schemeClr val="tx2"/>
                          </a:solidFill>
                        </a:rPr>
                        <a:t>Δ</a:t>
                      </a:r>
                      <a:r>
                        <a:rPr lang="en-US" sz="1600" b="0" dirty="0" smtClean="0">
                          <a:solidFill>
                            <a:schemeClr val="tx2"/>
                          </a:solidFill>
                        </a:rPr>
                        <a:t>)</a:t>
                      </a:r>
                      <a:endParaRPr lang="en-US" sz="1600" b="0" dirty="0">
                        <a:solidFill>
                          <a:schemeClr val="tx2"/>
                        </a:solidFill>
                      </a:endParaRPr>
                    </a:p>
                  </a:txBody>
                  <a:tcPr>
                    <a:solidFill>
                      <a:schemeClr val="tx1">
                        <a:lumMod val="10000"/>
                        <a:lumOff val="90000"/>
                      </a:schemeClr>
                    </a:solidFill>
                  </a:tcPr>
                </a:tc>
                <a:tc>
                  <a:txBody>
                    <a:bodyPr/>
                    <a:lstStyle/>
                    <a:p>
                      <a:r>
                        <a:rPr lang="el-GR" sz="1600" b="0" dirty="0" smtClean="0">
                          <a:solidFill>
                            <a:schemeClr val="tx2"/>
                          </a:solidFill>
                        </a:rPr>
                        <a:t>890$</a:t>
                      </a:r>
                      <a:endParaRPr lang="en-US" sz="1600" b="0" dirty="0">
                        <a:solidFill>
                          <a:schemeClr val="tx2"/>
                        </a:solidFill>
                      </a:endParaRPr>
                    </a:p>
                  </a:txBody>
                  <a:tcPr>
                    <a:solidFill>
                      <a:schemeClr val="tx1">
                        <a:lumMod val="10000"/>
                        <a:lumOff val="90000"/>
                      </a:schemeClr>
                    </a:solidFill>
                  </a:tcPr>
                </a:tc>
              </a:tr>
              <a:tr h="370840">
                <a:tc gridSpan="3">
                  <a:txBody>
                    <a:bodyPr/>
                    <a:lstStyle/>
                    <a:p>
                      <a:r>
                        <a:rPr lang="el-GR" sz="1600" b="0" dirty="0" smtClean="0">
                          <a:solidFill>
                            <a:schemeClr val="tx2"/>
                          </a:solidFill>
                        </a:rPr>
                        <a:t>Επενδεδυμένα περιουσιακά στοιχεία</a:t>
                      </a:r>
                      <a:endParaRPr lang="en-US" sz="1600" b="0" dirty="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a:txBody>
                    <a:bodyPr/>
                    <a:lstStyle/>
                    <a:p>
                      <a:r>
                        <a:rPr lang="en-US" sz="1600" b="0" dirty="0" smtClean="0">
                          <a:solidFill>
                            <a:schemeClr val="tx2"/>
                          </a:solidFill>
                        </a:rPr>
                        <a:t>800$</a:t>
                      </a:r>
                      <a:endParaRPr lang="en-US" sz="1600" b="0" dirty="0">
                        <a:solidFill>
                          <a:schemeClr val="tx2"/>
                        </a:solidFill>
                      </a:endParaRPr>
                    </a:p>
                  </a:txBody>
                  <a:tcPr>
                    <a:solidFill>
                      <a:schemeClr val="tx1">
                        <a:lumMod val="10000"/>
                        <a:lumOff val="90000"/>
                      </a:schemeClr>
                    </a:solidFill>
                  </a:tcPr>
                </a:tc>
                <a:tc>
                  <a:txBody>
                    <a:bodyPr/>
                    <a:lstStyle/>
                    <a:p>
                      <a:r>
                        <a:rPr lang="en-US" sz="1600" b="0" dirty="0" smtClean="0">
                          <a:solidFill>
                            <a:schemeClr val="tx2"/>
                          </a:solidFill>
                        </a:rPr>
                        <a:t>200$ (E)</a:t>
                      </a:r>
                      <a:endParaRPr lang="en-US" sz="1600" b="0" dirty="0">
                        <a:solidFill>
                          <a:schemeClr val="tx2"/>
                        </a:solidFill>
                      </a:endParaRPr>
                    </a:p>
                  </a:txBody>
                  <a:tcPr>
                    <a:solidFill>
                      <a:schemeClr val="tx1">
                        <a:lumMod val="10000"/>
                        <a:lumOff val="90000"/>
                      </a:schemeClr>
                    </a:solidFill>
                  </a:tcPr>
                </a:tc>
                <a:tc>
                  <a:txBody>
                    <a:bodyPr/>
                    <a:lstStyle/>
                    <a:p>
                      <a:r>
                        <a:rPr lang="en-US" sz="1600" b="0" dirty="0" smtClean="0">
                          <a:solidFill>
                            <a:schemeClr val="tx2"/>
                          </a:solidFill>
                        </a:rPr>
                        <a:t>1.000$</a:t>
                      </a:r>
                      <a:endParaRPr lang="en-US" sz="1600" b="0" dirty="0">
                        <a:solidFill>
                          <a:schemeClr val="tx2"/>
                        </a:solidFill>
                      </a:endParaRPr>
                    </a:p>
                  </a:txBody>
                  <a:tcPr>
                    <a:solidFill>
                      <a:schemeClr val="tx1">
                        <a:lumMod val="10000"/>
                        <a:lumOff val="90000"/>
                      </a:schemeClr>
                    </a:solidFill>
                  </a:tcPr>
                </a:tc>
              </a:tr>
              <a:tr h="370840">
                <a:tc gridSpan="3">
                  <a:txBody>
                    <a:bodyPr/>
                    <a:lstStyle/>
                    <a:p>
                      <a:r>
                        <a:rPr lang="el-GR" sz="1600" b="0" dirty="0" smtClean="0">
                          <a:solidFill>
                            <a:schemeClr val="tx2"/>
                          </a:solidFill>
                        </a:rPr>
                        <a:t>Μέτρο απόδοσης:</a:t>
                      </a:r>
                      <a:endParaRPr lang="en-US" sz="1600" b="0" dirty="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a:txBody>
                    <a:bodyPr/>
                    <a:lstStyle/>
                    <a:p>
                      <a:endParaRPr lang="en-US" sz="1600" b="0" dirty="0">
                        <a:solidFill>
                          <a:schemeClr val="tx2"/>
                        </a:solidFill>
                      </a:endParaRPr>
                    </a:p>
                  </a:txBody>
                  <a:tcPr>
                    <a:solidFill>
                      <a:schemeClr val="tx1">
                        <a:lumMod val="10000"/>
                        <a:lumOff val="90000"/>
                      </a:schemeClr>
                    </a:solidFill>
                  </a:tcPr>
                </a:tc>
                <a:tc>
                  <a:txBody>
                    <a:bodyPr/>
                    <a:lstStyle/>
                    <a:p>
                      <a:endParaRPr lang="en-US" sz="1600" b="0" dirty="0">
                        <a:solidFill>
                          <a:schemeClr val="tx2"/>
                        </a:solidFill>
                      </a:endParaRPr>
                    </a:p>
                  </a:txBody>
                  <a:tcPr>
                    <a:solidFill>
                      <a:schemeClr val="tx1">
                        <a:lumMod val="10000"/>
                        <a:lumOff val="90000"/>
                      </a:schemeClr>
                    </a:solidFill>
                  </a:tcPr>
                </a:tc>
                <a:tc>
                  <a:txBody>
                    <a:bodyPr/>
                    <a:lstStyle/>
                    <a:p>
                      <a:endParaRPr lang="en-US" sz="1600" b="0" dirty="0">
                        <a:solidFill>
                          <a:schemeClr val="tx2"/>
                        </a:solidFill>
                      </a:endParaRPr>
                    </a:p>
                  </a:txBody>
                  <a:tcPr>
                    <a:solidFill>
                      <a:schemeClr val="tx1">
                        <a:lumMod val="10000"/>
                        <a:lumOff val="90000"/>
                      </a:schemeClr>
                    </a:solidFill>
                  </a:tcPr>
                </a:tc>
              </a:tr>
              <a:tr h="370840">
                <a:tc gridSpan="3">
                  <a:txBody>
                    <a:bodyPr/>
                    <a:lstStyle/>
                    <a:p>
                      <a:r>
                        <a:rPr lang="en-US" sz="1600" b="0" dirty="0" smtClean="0">
                          <a:solidFill>
                            <a:schemeClr val="tx2"/>
                          </a:solidFill>
                        </a:rPr>
                        <a:t>ROI*</a:t>
                      </a:r>
                      <a:endParaRPr lang="en-US" sz="1600" b="0" dirty="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a:txBody>
                    <a:bodyPr/>
                    <a:lstStyle/>
                    <a:p>
                      <a:r>
                        <a:rPr lang="en-US" sz="1600" b="0" dirty="0" smtClean="0">
                          <a:solidFill>
                            <a:schemeClr val="tx2"/>
                          </a:solidFill>
                        </a:rPr>
                        <a:t>76%</a:t>
                      </a:r>
                      <a:endParaRPr lang="en-US" sz="1600" b="0" dirty="0">
                        <a:solidFill>
                          <a:schemeClr val="tx2"/>
                        </a:solidFill>
                      </a:endParaRPr>
                    </a:p>
                  </a:txBody>
                  <a:tcPr>
                    <a:solidFill>
                      <a:schemeClr val="tx1">
                        <a:lumMod val="10000"/>
                        <a:lumOff val="90000"/>
                      </a:schemeClr>
                    </a:solidFill>
                  </a:tcPr>
                </a:tc>
                <a:tc>
                  <a:txBody>
                    <a:bodyPr/>
                    <a:lstStyle/>
                    <a:p>
                      <a:r>
                        <a:rPr lang="en-US" sz="1600" b="0" dirty="0" smtClean="0">
                          <a:solidFill>
                            <a:schemeClr val="tx2"/>
                          </a:solidFill>
                        </a:rPr>
                        <a:t>(13%) (</a:t>
                      </a:r>
                      <a:r>
                        <a:rPr lang="el-GR" sz="1600" b="0" dirty="0" smtClean="0">
                          <a:solidFill>
                            <a:schemeClr val="tx2"/>
                          </a:solidFill>
                        </a:rPr>
                        <a:t>Δ</a:t>
                      </a:r>
                      <a:r>
                        <a:rPr lang="en-US" sz="1600" b="0" dirty="0" smtClean="0">
                          <a:solidFill>
                            <a:schemeClr val="tx2"/>
                          </a:solidFill>
                        </a:rPr>
                        <a:t>)</a:t>
                      </a:r>
                      <a:endParaRPr lang="en-US" sz="1600" b="0" dirty="0">
                        <a:solidFill>
                          <a:schemeClr val="tx2"/>
                        </a:solidFill>
                      </a:endParaRPr>
                    </a:p>
                  </a:txBody>
                  <a:tcPr>
                    <a:solidFill>
                      <a:schemeClr val="tx1">
                        <a:lumMod val="10000"/>
                        <a:lumOff val="90000"/>
                      </a:schemeClr>
                    </a:solidFill>
                  </a:tcPr>
                </a:tc>
                <a:tc>
                  <a:txBody>
                    <a:bodyPr/>
                    <a:lstStyle/>
                    <a:p>
                      <a:r>
                        <a:rPr lang="en-US" sz="1600" b="0" dirty="0" smtClean="0">
                          <a:solidFill>
                            <a:schemeClr val="tx2"/>
                          </a:solidFill>
                        </a:rPr>
                        <a:t>89%</a:t>
                      </a:r>
                      <a:endParaRPr lang="en-US" sz="1600" b="0" dirty="0">
                        <a:solidFill>
                          <a:schemeClr val="tx2"/>
                        </a:solidFill>
                      </a:endParaRPr>
                    </a:p>
                  </a:txBody>
                  <a:tcPr>
                    <a:solidFill>
                      <a:schemeClr val="tx1">
                        <a:lumMod val="10000"/>
                        <a:lumOff val="90000"/>
                      </a:schemeClr>
                    </a:solidFill>
                  </a:tcPr>
                </a:tc>
              </a:tr>
              <a:tr h="222504">
                <a:tc>
                  <a:txBody>
                    <a:bodyPr/>
                    <a:lstStyle/>
                    <a:p>
                      <a:pPr algn="r"/>
                      <a:r>
                        <a:rPr lang="en-US" sz="1600" b="0" dirty="0" smtClean="0">
                          <a:solidFill>
                            <a:schemeClr val="tx2"/>
                          </a:solidFill>
                        </a:rPr>
                        <a:t>*ROI</a:t>
                      </a:r>
                      <a:endParaRPr lang="en-US" sz="1600" b="0" dirty="0">
                        <a:solidFill>
                          <a:schemeClr val="tx2"/>
                        </a:solidFill>
                      </a:endParaRPr>
                    </a:p>
                  </a:txBody>
                  <a:tcPr>
                    <a:solidFill>
                      <a:schemeClr val="tx1">
                        <a:lumMod val="10000"/>
                        <a:lumOff val="90000"/>
                      </a:schemeClr>
                    </a:solidFill>
                  </a:tcPr>
                </a:tc>
                <a:tc>
                  <a:txBody>
                    <a:bodyPr/>
                    <a:lstStyle/>
                    <a:p>
                      <a:r>
                        <a:rPr lang="el-GR" sz="1600" b="0" dirty="0" smtClean="0">
                          <a:solidFill>
                            <a:schemeClr val="tx2"/>
                          </a:solidFill>
                        </a:rPr>
                        <a:t>=</a:t>
                      </a:r>
                      <a:endParaRPr lang="en-US" sz="1600" b="0" dirty="0">
                        <a:solidFill>
                          <a:schemeClr val="tx2"/>
                        </a:solidFill>
                      </a:endParaRPr>
                    </a:p>
                  </a:txBody>
                  <a:tcPr>
                    <a:solidFill>
                      <a:schemeClr val="tx1">
                        <a:lumMod val="10000"/>
                        <a:lumOff val="90000"/>
                      </a:schemeClr>
                    </a:solidFill>
                  </a:tcPr>
                </a:tc>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smtClean="0">
                          <a:solidFill>
                            <a:schemeClr val="tx2"/>
                          </a:solidFill>
                        </a:rPr>
                        <a:t>Λειτουργικά</a:t>
                      </a:r>
                      <a:r>
                        <a:rPr lang="el-GR" sz="1600" baseline="0" dirty="0" smtClean="0">
                          <a:solidFill>
                            <a:schemeClr val="tx2"/>
                          </a:solidFill>
                        </a:rPr>
                        <a:t> κέρδη ÷</a:t>
                      </a:r>
                      <a:r>
                        <a:rPr lang="el-GR" sz="1600" b="0" dirty="0" smtClean="0">
                          <a:solidFill>
                            <a:schemeClr val="tx2"/>
                          </a:solidFill>
                        </a:rPr>
                        <a:t>Επενδεδυμένα περιουσιακά στοιχεία</a:t>
                      </a:r>
                      <a:endParaRPr lang="en-US" sz="1600" b="0" dirty="0" smtClean="0">
                        <a:solidFill>
                          <a:schemeClr val="tx2"/>
                        </a:solidFill>
                      </a:endParaRPr>
                    </a:p>
                  </a:txBody>
                  <a:tcPr>
                    <a:solidFill>
                      <a:schemeClr val="tx1">
                        <a:lumMod val="10000"/>
                        <a:lumOff val="90000"/>
                      </a:schemeClr>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r>
              <a:tr h="222504">
                <a:tc>
                  <a:txBody>
                    <a:bodyPr/>
                    <a:lstStyle/>
                    <a:p>
                      <a:pPr algn="r"/>
                      <a:r>
                        <a:rPr lang="el-GR" sz="1600" b="0" dirty="0" smtClean="0">
                          <a:solidFill>
                            <a:schemeClr val="tx2"/>
                          </a:solidFill>
                        </a:rPr>
                        <a:t>Πραγματικό</a:t>
                      </a:r>
                      <a:endParaRPr lang="en-US" sz="1600" b="0" dirty="0">
                        <a:solidFill>
                          <a:schemeClr val="tx2"/>
                        </a:solidFill>
                      </a:endParaRPr>
                    </a:p>
                  </a:txBody>
                  <a:tcPr>
                    <a:solidFill>
                      <a:schemeClr val="tx1">
                        <a:lumMod val="10000"/>
                        <a:lumOff val="90000"/>
                      </a:schemeClr>
                    </a:solidFill>
                  </a:tcPr>
                </a:tc>
                <a:tc>
                  <a:txBody>
                    <a:bodyPr/>
                    <a:lstStyle/>
                    <a:p>
                      <a:r>
                        <a:rPr lang="el-GR" sz="1600" b="0" dirty="0" smtClean="0">
                          <a:solidFill>
                            <a:schemeClr val="tx2"/>
                          </a:solidFill>
                        </a:rPr>
                        <a:t>=</a:t>
                      </a:r>
                      <a:endParaRPr lang="en-US" sz="1600" b="0" dirty="0">
                        <a:solidFill>
                          <a:schemeClr val="tx2"/>
                        </a:solidFill>
                      </a:endParaRPr>
                    </a:p>
                  </a:txBody>
                  <a:tcPr>
                    <a:solidFill>
                      <a:schemeClr val="tx1">
                        <a:lumMod val="10000"/>
                        <a:lumOff val="90000"/>
                      </a:schemeClr>
                    </a:solidFill>
                  </a:tcPr>
                </a:tc>
                <a:tc gridSpan="4">
                  <a:txBody>
                    <a:bodyPr/>
                    <a:lstStyle/>
                    <a:p>
                      <a:r>
                        <a:rPr lang="el-GR" sz="1600" dirty="0" smtClean="0">
                          <a:solidFill>
                            <a:schemeClr val="tx2"/>
                          </a:solidFill>
                        </a:rPr>
                        <a:t>890$ </a:t>
                      </a:r>
                      <a:r>
                        <a:rPr lang="el-GR" sz="1600" baseline="0" dirty="0" smtClean="0">
                          <a:solidFill>
                            <a:schemeClr val="tx2"/>
                          </a:solidFill>
                        </a:rPr>
                        <a:t>÷1.000$</a:t>
                      </a:r>
                      <a:endParaRPr lang="en-US" sz="1600" dirty="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2504">
                <a:tc>
                  <a:txBody>
                    <a:bodyPr/>
                    <a:lstStyle/>
                    <a:p>
                      <a:pPr algn="r"/>
                      <a:endParaRPr lang="en-US" sz="1600" b="0" dirty="0">
                        <a:solidFill>
                          <a:schemeClr val="tx2"/>
                        </a:solidFill>
                      </a:endParaRPr>
                    </a:p>
                  </a:txBody>
                  <a:tcPr>
                    <a:solidFill>
                      <a:schemeClr val="tx1">
                        <a:lumMod val="10000"/>
                        <a:lumOff val="90000"/>
                      </a:schemeClr>
                    </a:solidFill>
                  </a:tcPr>
                </a:tc>
                <a:tc>
                  <a:txBody>
                    <a:bodyPr/>
                    <a:lstStyle/>
                    <a:p>
                      <a:r>
                        <a:rPr lang="el-GR" sz="1600" b="0" dirty="0" smtClean="0">
                          <a:solidFill>
                            <a:schemeClr val="tx2"/>
                          </a:solidFill>
                        </a:rPr>
                        <a:t>=</a:t>
                      </a:r>
                      <a:endParaRPr lang="en-US" sz="1600" b="0" dirty="0">
                        <a:solidFill>
                          <a:schemeClr val="tx2"/>
                        </a:solidFill>
                      </a:endParaRPr>
                    </a:p>
                  </a:txBody>
                  <a:tcPr>
                    <a:solidFill>
                      <a:schemeClr val="tx1">
                        <a:lumMod val="10000"/>
                        <a:lumOff val="90000"/>
                      </a:schemeClr>
                    </a:solidFill>
                  </a:tcPr>
                </a:tc>
                <a:tc gridSpan="4">
                  <a:txBody>
                    <a:bodyPr/>
                    <a:lstStyle/>
                    <a:p>
                      <a:r>
                        <a:rPr lang="el-GR" sz="1600" dirty="0" smtClean="0">
                          <a:solidFill>
                            <a:schemeClr val="tx2"/>
                          </a:solidFill>
                        </a:rPr>
                        <a:t>0.89 = 89%</a:t>
                      </a:r>
                      <a:endParaRPr lang="en-US" sz="1600" dirty="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2504">
                <a:tc>
                  <a:txBody>
                    <a:bodyPr/>
                    <a:lstStyle/>
                    <a:p>
                      <a:pPr algn="r"/>
                      <a:r>
                        <a:rPr lang="el-GR" sz="1600" b="0" dirty="0" smtClean="0">
                          <a:solidFill>
                            <a:schemeClr val="tx2"/>
                          </a:solidFill>
                        </a:rPr>
                        <a:t>Συγκεντρωτικός</a:t>
                      </a:r>
                      <a:endParaRPr lang="en-US" sz="1600" b="0" dirty="0">
                        <a:solidFill>
                          <a:schemeClr val="tx2"/>
                        </a:solidFill>
                      </a:endParaRPr>
                    </a:p>
                  </a:txBody>
                  <a:tcPr>
                    <a:solidFill>
                      <a:schemeClr val="tx1">
                        <a:lumMod val="10000"/>
                        <a:lumOff val="90000"/>
                      </a:schemeClr>
                    </a:solidFill>
                  </a:tcPr>
                </a:tc>
                <a:tc>
                  <a:txBody>
                    <a:bodyPr/>
                    <a:lstStyle/>
                    <a:p>
                      <a:r>
                        <a:rPr lang="el-GR" sz="1600" b="0" dirty="0" smtClean="0">
                          <a:solidFill>
                            <a:schemeClr val="tx2"/>
                          </a:solidFill>
                        </a:rPr>
                        <a:t>=</a:t>
                      </a:r>
                      <a:endParaRPr lang="en-US" sz="1600" b="0" dirty="0">
                        <a:solidFill>
                          <a:schemeClr val="tx2"/>
                        </a:solidFill>
                      </a:endParaRPr>
                    </a:p>
                  </a:txBody>
                  <a:tcPr>
                    <a:solidFill>
                      <a:schemeClr val="tx1">
                        <a:lumMod val="10000"/>
                        <a:lumOff val="90000"/>
                      </a:schemeClr>
                    </a:solidFill>
                  </a:tcPr>
                </a:tc>
                <a:tc gridSpan="4">
                  <a:txBody>
                    <a:bodyPr/>
                    <a:lstStyle/>
                    <a:p>
                      <a:r>
                        <a:rPr lang="el-GR" sz="1600" dirty="0" smtClean="0">
                          <a:solidFill>
                            <a:schemeClr val="tx2"/>
                          </a:solidFill>
                        </a:rPr>
                        <a:t>610$ </a:t>
                      </a:r>
                      <a:r>
                        <a:rPr lang="el-GR" sz="1600" baseline="0" dirty="0" smtClean="0">
                          <a:solidFill>
                            <a:schemeClr val="tx2"/>
                          </a:solidFill>
                        </a:rPr>
                        <a:t>÷800$</a:t>
                      </a:r>
                      <a:endParaRPr lang="en-US" sz="1600" dirty="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2504">
                <a:tc>
                  <a:txBody>
                    <a:bodyPr/>
                    <a:lstStyle/>
                    <a:p>
                      <a:pPr algn="r"/>
                      <a:endParaRPr lang="en-US" sz="1600" b="0" dirty="0">
                        <a:solidFill>
                          <a:schemeClr val="tx2"/>
                        </a:solidFill>
                      </a:endParaRPr>
                    </a:p>
                  </a:txBody>
                  <a:tcPr>
                    <a:solidFill>
                      <a:schemeClr val="tx1">
                        <a:lumMod val="10000"/>
                        <a:lumOff val="90000"/>
                      </a:schemeClr>
                    </a:solidFill>
                  </a:tcPr>
                </a:tc>
                <a:tc>
                  <a:txBody>
                    <a:bodyPr/>
                    <a:lstStyle/>
                    <a:p>
                      <a:r>
                        <a:rPr lang="el-GR" sz="1600" b="0" dirty="0" smtClean="0">
                          <a:solidFill>
                            <a:schemeClr val="tx2"/>
                          </a:solidFill>
                        </a:rPr>
                        <a:t>=</a:t>
                      </a:r>
                      <a:endParaRPr lang="en-US" sz="1600" b="0" dirty="0">
                        <a:solidFill>
                          <a:schemeClr val="tx2"/>
                        </a:solidFill>
                      </a:endParaRPr>
                    </a:p>
                  </a:txBody>
                  <a:tcPr>
                    <a:solidFill>
                      <a:schemeClr val="tx1">
                        <a:lumMod val="10000"/>
                        <a:lumOff val="90000"/>
                      </a:schemeClr>
                    </a:solidFill>
                  </a:tcPr>
                </a:tc>
                <a:tc gridSpan="4">
                  <a:txBody>
                    <a:bodyPr/>
                    <a:lstStyle/>
                    <a:p>
                      <a:r>
                        <a:rPr lang="el-GR" sz="1600" dirty="0" smtClean="0">
                          <a:solidFill>
                            <a:schemeClr val="tx2"/>
                          </a:solidFill>
                        </a:rPr>
                        <a:t>0.7625 = 76% (στρογγυλοποιημένα)</a:t>
                      </a:r>
                      <a:endParaRPr lang="en-US" sz="1600" dirty="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l-GR" altLang="en-US" dirty="0"/>
              <a:t>Απόδοση της Επένδυσης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sz="2000" dirty="0"/>
              <a:t>Η βασική εξίσωση απόδοσης της επένδυσης, τα Λειτουργικά </a:t>
            </a:r>
            <a:r>
              <a:rPr lang="el-GR" sz="2000" dirty="0" smtClean="0"/>
              <a:t>Κέρδη ÷ </a:t>
            </a:r>
            <a:r>
              <a:rPr lang="el-GR" sz="2000" dirty="0"/>
              <a:t>Επενδεδυμένα Περιουσιακά Στοιχεία, μπορεί να ξαναγραφεί προκειμένου να δείξει τα πολλά στοιχεία μέσα στο συνολικό αριθμό της απόδοσης της επένδυσης που ένας μάνατζερ μπορεί να επηρεάσει</a:t>
            </a:r>
            <a:r>
              <a:rPr lang="en-US" altLang="en-US" sz="2000" dirty="0" smtClean="0">
                <a:latin typeface="Tw Cen MT" panose="020B0602020104020603" pitchFamily="34" charset="0"/>
                <a:cs typeface="Times New Roman" panose="02020603050405020304" pitchFamily="18" charset="0"/>
              </a:rPr>
              <a:t>.</a:t>
            </a:r>
          </a:p>
          <a:p>
            <a:pPr lvl="1"/>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Two important indicators of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απόδοση</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είναι</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6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Περιθώριο κέρδους </a:t>
            </a:r>
            <a:r>
              <a:rPr lang="el-GR" sz="1600" dirty="0"/>
              <a:t>είναι ο λόγος των λειτουργικών εσόδων προς τις πωλήσεις. Αντιπροσωπεύει το ποσοστό του κάθε δολάριο πωλήσεων που οδηγεί σε κέρδος</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6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Ανακύκλωση περιουσιακών στοιχείων - </a:t>
            </a:r>
            <a:r>
              <a:rPr lang="el-GR" altLang="en-US" sz="1600" dirty="0" smtClean="0">
                <a:latin typeface="Tw Cen MT" panose="020B0602020104020603" pitchFamily="34" charset="0"/>
                <a:ea typeface="Times New Roman" panose="02020603050405020304" pitchFamily="18" charset="0"/>
                <a:cs typeface="Times New Roman" panose="02020603050405020304" pitchFamily="18" charset="0"/>
              </a:rPr>
              <a:t>ε</a:t>
            </a:r>
            <a:r>
              <a:rPr lang="el-GR" sz="1600" dirty="0" smtClean="0"/>
              <a:t>ίναι </a:t>
            </a:r>
            <a:r>
              <a:rPr lang="el-GR" sz="1600" dirty="0"/>
              <a:t>ο λόγος των πωλήσεων προς το μέσο όρο επενδυμένων περιουσιακών στοιχείων. Δείχνει την παραγωγικότητα των περιουσιακών στοιχείων, ή τον αριθμό δολαρίων των πωλήσεων που παράγονται από κάθε δολάριο που επενδύεται σε περιουσιακά </a:t>
            </a:r>
            <a:r>
              <a:rPr lang="el-GR" sz="1600" dirty="0" smtClean="0"/>
              <a:t>στοιχεία</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8397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l-GR" altLang="en-US" dirty="0"/>
              <a:t>Απόδοση της Επένδυσης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sz="2400" dirty="0"/>
              <a:t>Ένας ενιαίος αριθμός ROI είναι ένας σύνθετος δείκτης πολλών </a:t>
            </a:r>
            <a:r>
              <a:rPr lang="el-GR" sz="2400" dirty="0" smtClean="0"/>
              <a:t>σχέσεων αιτίας-αποτελέσματος </a:t>
            </a:r>
            <a:r>
              <a:rPr lang="el-GR" sz="2400" dirty="0"/>
              <a:t>και αλληλεξαρτώμενων </a:t>
            </a:r>
            <a:r>
              <a:rPr lang="el-GR" sz="2400" dirty="0" smtClean="0"/>
              <a:t>χρηματοοικονομικών </a:t>
            </a:r>
            <a:r>
              <a:rPr lang="el-GR" sz="2400" dirty="0"/>
              <a:t>στοιχείων</a:t>
            </a:r>
            <a:r>
              <a:rPr lang="en-US" altLang="en-US" sz="2400" dirty="0" smtClean="0">
                <a:latin typeface="Tw Cen MT" panose="020B0602020104020603" pitchFamily="34" charset="0"/>
                <a:cs typeface="Times New Roman" panose="02020603050405020304" pitchFamily="18" charset="0"/>
              </a:rPr>
              <a:t>. </a:t>
            </a:r>
          </a:p>
          <a:p>
            <a:pPr lvl="1"/>
            <a:r>
              <a:rPr lang="el-GR" sz="2000" dirty="0" smtClean="0"/>
              <a:t>Ο </a:t>
            </a:r>
            <a:r>
              <a:rPr lang="el-GR" sz="2000" dirty="0"/>
              <a:t>ακόλουθος τύπος αναγνωρίζει τις πολλές αλληλεπιδράσεις που επηρεάζουν την απόδοση της επένδυσης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endPar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endPar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sz="2000" dirty="0"/>
              <a:t>Ένας μάνατζερ μπορεί να βελτιώσει την απόδοση της επένδυσης μέσω της αύξησης των πωλήσεων, της μείωσης του κόστους, ή μειώνοντας τα περιουσιακά στοιχεία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8499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1003370077"/>
              </p:ext>
            </p:extLst>
          </p:nvPr>
        </p:nvGraphicFramePr>
        <p:xfrm>
          <a:off x="609600" y="3352800"/>
          <a:ext cx="8153399" cy="1706880"/>
        </p:xfrm>
        <a:graphic>
          <a:graphicData uri="http://schemas.openxmlformats.org/drawingml/2006/table">
            <a:tbl>
              <a:tblPr firstRow="1" firstCol="1" bandRow="1">
                <a:tableStyleId>{5C22544A-7EE6-4342-B048-85BDC9FD1C3A}</a:tableStyleId>
              </a:tblPr>
              <a:tblGrid>
                <a:gridCol w="609600"/>
                <a:gridCol w="381000"/>
                <a:gridCol w="1828800"/>
                <a:gridCol w="1117706"/>
                <a:gridCol w="1396894"/>
                <a:gridCol w="381000"/>
                <a:gridCol w="2438399"/>
              </a:tblGrid>
              <a:tr h="0">
                <a:tc rowSpan="2">
                  <a:txBody>
                    <a:bodyPr/>
                    <a:lstStyle/>
                    <a:p>
                      <a:r>
                        <a:rPr lang="en-US" sz="1600" b="0" dirty="0">
                          <a:solidFill>
                            <a:schemeClr val="tx2"/>
                          </a:solidFill>
                          <a:effectLst/>
                        </a:rPr>
                        <a:t>ROI</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rowSpan="2">
                  <a:txBody>
                    <a:bodyPr/>
                    <a:lstStyle/>
                    <a:p>
                      <a:r>
                        <a:rPr lang="el-GR" sz="1600" b="0" dirty="0">
                          <a:solidFill>
                            <a:schemeClr val="tx2"/>
                          </a:solidFill>
                          <a:effectLst/>
                        </a:rPr>
                        <a:t>=</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600" b="0" dirty="0">
                          <a:solidFill>
                            <a:schemeClr val="tx2"/>
                          </a:solidFill>
                          <a:effectLst/>
                        </a:rPr>
                        <a:t>Λειτουργικά </a:t>
                      </a:r>
                      <a:r>
                        <a:rPr lang="el-GR" sz="1600" b="0" dirty="0" smtClean="0">
                          <a:solidFill>
                            <a:schemeClr val="tx2"/>
                          </a:solidFill>
                          <a:effectLst/>
                        </a:rPr>
                        <a:t>Κέρδη</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b">
                    <a:lnB w="12700" cap="flat" cmpd="sng" algn="ctr">
                      <a:solidFill>
                        <a:schemeClr val="tx2"/>
                      </a:solidFill>
                      <a:prstDash val="solid"/>
                      <a:round/>
                      <a:headEnd type="none" w="med" len="med"/>
                      <a:tailEnd type="none" w="med" len="med"/>
                    </a:lnB>
                    <a:solidFill>
                      <a:schemeClr val="bg1"/>
                    </a:solidFill>
                  </a:tcPr>
                </a:tc>
                <a:tc rowSpan="2">
                  <a:txBody>
                    <a:bodyPr/>
                    <a:lstStyle/>
                    <a:p>
                      <a:r>
                        <a:rPr lang="en-US" sz="1600" b="0" dirty="0">
                          <a:solidFill>
                            <a:schemeClr val="tx2"/>
                          </a:solidFill>
                          <a:effectLst/>
                        </a:rPr>
                        <a:t>x</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600" b="0" dirty="0">
                          <a:solidFill>
                            <a:schemeClr val="tx2"/>
                          </a:solidFill>
                          <a:effectLst/>
                        </a:rPr>
                        <a:t>Πωλήσεις</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B w="12700" cap="flat" cmpd="sng" algn="ctr">
                      <a:solidFill>
                        <a:schemeClr val="tx2"/>
                      </a:solidFill>
                      <a:prstDash val="solid"/>
                      <a:round/>
                      <a:headEnd type="none" w="med" len="med"/>
                      <a:tailEnd type="none" w="med" len="med"/>
                    </a:lnB>
                    <a:solidFill>
                      <a:schemeClr val="bg1"/>
                    </a:solidFill>
                  </a:tcPr>
                </a:tc>
                <a:tc rowSpan="2">
                  <a:txBody>
                    <a:bodyPr/>
                    <a:lstStyle/>
                    <a:p>
                      <a:r>
                        <a:rPr lang="el-GR" sz="1600" b="0" dirty="0">
                          <a:solidFill>
                            <a:schemeClr val="tx2"/>
                          </a:solidFill>
                          <a:effectLst/>
                        </a:rPr>
                        <a:t>=</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600" b="0" dirty="0">
                          <a:solidFill>
                            <a:schemeClr val="tx2"/>
                          </a:solidFill>
                          <a:effectLst/>
                        </a:rPr>
                        <a:t>Λειτουργικά </a:t>
                      </a:r>
                      <a:r>
                        <a:rPr lang="el-GR" sz="1600" b="0" dirty="0" smtClean="0">
                          <a:solidFill>
                            <a:schemeClr val="tx2"/>
                          </a:solidFill>
                          <a:effectLst/>
                        </a:rPr>
                        <a:t>Κέρδη</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B w="12700" cap="flat" cmpd="sng" algn="ctr">
                      <a:solidFill>
                        <a:schemeClr val="tx2"/>
                      </a:solidFill>
                      <a:prstDash val="solid"/>
                      <a:round/>
                      <a:headEnd type="none" w="med" len="med"/>
                      <a:tailEnd type="none" w="med" len="med"/>
                    </a:lnB>
                    <a:solidFill>
                      <a:schemeClr val="bg1"/>
                    </a:solidFill>
                  </a:tcPr>
                </a:tc>
              </a:tr>
              <a:tr h="0">
                <a:tc vMerge="1">
                  <a:txBody>
                    <a:bodyPr/>
                    <a:lstStyle/>
                    <a:p>
                      <a:endParaRPr lang="en-US"/>
                    </a:p>
                  </a:txBody>
                  <a:tcPr/>
                </a:tc>
                <a:tc vMerge="1">
                  <a:txBody>
                    <a:bodyPr/>
                    <a:lstStyle/>
                    <a:p>
                      <a:endParaRPr lang="en-US"/>
                    </a:p>
                  </a:txBody>
                  <a:tcPr/>
                </a:tc>
                <a:tc>
                  <a:txBody>
                    <a:bodyPr/>
                    <a:lstStyle/>
                    <a:p>
                      <a:r>
                        <a:rPr lang="el-GR" sz="1600" b="0" dirty="0">
                          <a:solidFill>
                            <a:schemeClr val="tx2"/>
                          </a:solidFill>
                          <a:effectLst/>
                        </a:rPr>
                        <a:t>Πωλήσεις</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lnT w="12700" cap="flat" cmpd="sng" algn="ctr">
                      <a:solidFill>
                        <a:schemeClr val="tx2"/>
                      </a:solidFill>
                      <a:prstDash val="solid"/>
                      <a:round/>
                      <a:headEnd type="none" w="med" len="med"/>
                      <a:tailEnd type="none" w="med" len="med"/>
                    </a:lnT>
                    <a:solidFill>
                      <a:schemeClr val="bg1"/>
                    </a:solidFill>
                  </a:tcPr>
                </a:tc>
                <a:tc vMerge="1">
                  <a:txBody>
                    <a:bodyPr/>
                    <a:lstStyle/>
                    <a:p>
                      <a:endParaRPr lang="en-US"/>
                    </a:p>
                  </a:txBody>
                  <a:tcPr/>
                </a:tc>
                <a:tc>
                  <a:txBody>
                    <a:bodyPr/>
                    <a:lstStyle/>
                    <a:p>
                      <a:r>
                        <a:rPr lang="el-GR" sz="1600" b="0" dirty="0">
                          <a:solidFill>
                            <a:schemeClr val="tx2"/>
                          </a:solidFill>
                          <a:effectLst/>
                        </a:rPr>
                        <a:t>Επενδεδυμένα Περιουσιακά Στοιχεία</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lnT w="12700" cap="flat" cmpd="sng" algn="ctr">
                      <a:solidFill>
                        <a:schemeClr val="tx2"/>
                      </a:solidFill>
                      <a:prstDash val="solid"/>
                      <a:round/>
                      <a:headEnd type="none" w="med" len="med"/>
                      <a:tailEnd type="none" w="med" len="med"/>
                    </a:lnT>
                    <a:solidFill>
                      <a:schemeClr val="bg1"/>
                    </a:solidFill>
                  </a:tcPr>
                </a:tc>
                <a:tc vMerge="1">
                  <a:txBody>
                    <a:bodyPr/>
                    <a:lstStyle/>
                    <a:p>
                      <a:endParaRPr lang="en-US"/>
                    </a:p>
                  </a:txBody>
                  <a:tcPr/>
                </a:tc>
                <a:tc>
                  <a:txBody>
                    <a:bodyPr/>
                    <a:lstStyle/>
                    <a:p>
                      <a:r>
                        <a:rPr lang="el-GR" sz="1600" b="0" dirty="0">
                          <a:solidFill>
                            <a:schemeClr val="tx2"/>
                          </a:solidFill>
                          <a:effectLst/>
                        </a:rPr>
                        <a:t>Επενδεδυμένα Περιουσιακά Στοιχεία</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lnT w="12700" cap="flat" cmpd="sng" algn="ctr">
                      <a:solidFill>
                        <a:schemeClr val="tx2"/>
                      </a:solidFill>
                      <a:prstDash val="solid"/>
                      <a:round/>
                      <a:headEnd type="none" w="med" len="med"/>
                      <a:tailEnd type="none" w="med" len="med"/>
                    </a:lnT>
                    <a:solidFill>
                      <a:schemeClr val="bg1"/>
                    </a:solidFill>
                  </a:tcPr>
                </a:tc>
              </a:tr>
              <a:tr h="0">
                <a:tc>
                  <a:txBody>
                    <a:bodyPr/>
                    <a:lstStyle/>
                    <a:p>
                      <a:r>
                        <a:rPr lang="en-US" sz="1600" b="0">
                          <a:solidFill>
                            <a:schemeClr val="tx2"/>
                          </a:solidFill>
                          <a:effectLst/>
                        </a:rPr>
                        <a:t>ROI</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600" b="0">
                          <a:solidFill>
                            <a:schemeClr val="tx2"/>
                          </a:solidFill>
                          <a:effectLst/>
                        </a:rPr>
                        <a:t>=</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600" b="0" dirty="0">
                          <a:solidFill>
                            <a:schemeClr val="tx2"/>
                          </a:solidFill>
                          <a:effectLst/>
                        </a:rPr>
                        <a:t>Περιθώριο Κέρδους</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n-US" sz="1600" b="0">
                          <a:solidFill>
                            <a:schemeClr val="tx2"/>
                          </a:solidFill>
                          <a:effectLst/>
                        </a:rPr>
                        <a:t>x</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600" b="0" dirty="0">
                          <a:solidFill>
                            <a:schemeClr val="tx2"/>
                          </a:solidFill>
                          <a:effectLst/>
                        </a:rPr>
                        <a:t>Ανακύκλωση </a:t>
                      </a:r>
                      <a:r>
                        <a:rPr lang="el-GR" sz="1600" kern="1200" dirty="0" smtClean="0">
                          <a:solidFill>
                            <a:schemeClr val="tx2"/>
                          </a:solidFill>
                          <a:effectLst/>
                          <a:latin typeface="+mn-lt"/>
                          <a:ea typeface="+mn-ea"/>
                          <a:cs typeface="+mn-cs"/>
                        </a:rPr>
                        <a:t>Περιουσιακών Στοιχείων</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600" b="0">
                          <a:solidFill>
                            <a:schemeClr val="tx2"/>
                          </a:solidFill>
                          <a:effectLst/>
                        </a:rPr>
                        <a:t> </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600" b="0" dirty="0">
                          <a:solidFill>
                            <a:schemeClr val="tx2"/>
                          </a:solidFill>
                          <a:effectLst/>
                        </a:rPr>
                        <a:t> </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l-GR" altLang="en-US" dirty="0" smtClean="0"/>
              <a:t>Υπολειμματικό </a:t>
            </a:r>
            <a:r>
              <a:rPr lang="el-GR" altLang="en-US" dirty="0"/>
              <a:t>Ε</a:t>
            </a:r>
            <a:r>
              <a:rPr lang="el-GR" altLang="en-US" dirty="0" smtClean="0"/>
              <a:t>ισόδημα</a:t>
            </a:r>
            <a:r>
              <a:rPr lang="en-US" altLang="en-US" dirty="0" smtClean="0"/>
              <a:t/>
            </a:r>
            <a:br>
              <a:rPr lang="en-US" altLang="en-US" dirty="0" smtClean="0"/>
            </a:br>
            <a:r>
              <a:rPr lang="en-US" altLang="en-US" sz="1800" dirty="0" smtClean="0"/>
              <a:t>(</a:t>
            </a:r>
            <a:r>
              <a:rPr lang="el-GR" altLang="en-US" sz="1800" dirty="0" smtClean="0"/>
              <a:t>διαφάνεια 1 από </a:t>
            </a:r>
            <a:r>
              <a:rPr lang="en-US" altLang="en-US" sz="1800" dirty="0" smtClean="0"/>
              <a:t>3)</a:t>
            </a:r>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000" b="1" dirty="0">
                <a:solidFill>
                  <a:srgbClr val="275CAE"/>
                </a:solidFill>
                <a:latin typeface="Tw Cen MT" panose="020B0602020104020603" pitchFamily="34" charset="0"/>
                <a:cs typeface="Times New Roman" panose="02020603050405020304" pitchFamily="18" charset="0"/>
              </a:rPr>
              <a:t>Υ</a:t>
            </a:r>
            <a:r>
              <a:rPr lang="el-GR" altLang="en-US" sz="2000" b="1" dirty="0" smtClean="0">
                <a:solidFill>
                  <a:srgbClr val="275CAE"/>
                </a:solidFill>
                <a:latin typeface="Tw Cen MT" panose="020B0602020104020603" pitchFamily="34" charset="0"/>
                <a:cs typeface="Times New Roman" panose="02020603050405020304" pitchFamily="18" charset="0"/>
              </a:rPr>
              <a:t>πολειμματικό εισόδημα</a:t>
            </a:r>
            <a:r>
              <a:rPr lang="en-US" altLang="en-US" sz="2000" b="1" dirty="0" smtClean="0">
                <a:solidFill>
                  <a:srgbClr val="275CAE"/>
                </a:solidFill>
                <a:latin typeface="Tw Cen MT" panose="020B0602020104020603" pitchFamily="34" charset="0"/>
                <a:cs typeface="Times New Roman" panose="02020603050405020304" pitchFamily="18" charset="0"/>
              </a:rPr>
              <a:t> (RI) </a:t>
            </a:r>
            <a:r>
              <a:rPr lang="el-GR" sz="2000" dirty="0"/>
              <a:t>είναι μία ακόμη προσέγγιση για την αξιολόγηση των κέντρων επενδύσεων</a:t>
            </a:r>
            <a:r>
              <a:rPr lang="en-US" altLang="en-US" sz="2000" dirty="0" smtClean="0">
                <a:latin typeface="Tw Cen MT" panose="020B0602020104020603" pitchFamily="34" charset="0"/>
                <a:cs typeface="Times New Roman" panose="02020603050405020304" pitchFamily="18" charset="0"/>
              </a:rPr>
              <a:t>. </a:t>
            </a:r>
            <a:r>
              <a:rPr lang="el-GR" altLang="en-US" sz="2000" dirty="0">
                <a:latin typeface="Tw Cen MT" panose="020B0602020104020603" pitchFamily="34" charset="0"/>
                <a:cs typeface="Times New Roman" panose="02020603050405020304" pitchFamily="18" charset="0"/>
              </a:rPr>
              <a:t>Ε</a:t>
            </a:r>
            <a:r>
              <a:rPr lang="el-GR" sz="2000" dirty="0" smtClean="0"/>
              <a:t>ίναι </a:t>
            </a:r>
            <a:r>
              <a:rPr lang="el-GR" sz="2000" dirty="0"/>
              <a:t>το λειτουργικό εισόδημα που ένα επενδυτικό κέντρο κερδίζει, βρίσκεται πάνω από την ελάχιστη επιθυμητή απόδοση των επενδεδυμένων περιουσιακών στοιχείων</a:t>
            </a:r>
            <a:r>
              <a:rPr lang="en-US" altLang="en-US" sz="2000" dirty="0" smtClean="0">
                <a:latin typeface="Tw Cen MT" panose="020B0602020104020603" pitchFamily="34" charset="0"/>
                <a:cs typeface="Times New Roman" panose="02020603050405020304" pitchFamily="18" charset="0"/>
              </a:rPr>
              <a:t>.</a:t>
            </a:r>
          </a:p>
          <a:p>
            <a:pPr lvl="1"/>
            <a:r>
              <a:rPr lang="el-GR" sz="1800" dirty="0"/>
              <a:t>Το υπολειμματικό εισόδημα δεν είναι ένας λόγος, αλλά ένα ποσό δολαρίων - το ποσό του κέρδους που απομένει μετά την αφαίρεση του προκαθορισμένου επιθυμητού/ προσδοκώμενου στόχου εισοδήματος για ένα κέντρο επενδύσεων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Υπολογίζεται ως εξής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endPar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marL="914400" lvl="2" indent="0">
              <a:buFont typeface="Wingdings" panose="05000000000000000000" pitchFamily="2" charset="2"/>
              <a:buNone/>
            </a:pPr>
            <a:r>
              <a:rPr lang="en-US" altLang="en-US" sz="1600" dirty="0" smtClean="0">
                <a:latin typeface="Arial" panose="020B0604020202020204" pitchFamily="34" charset="0"/>
                <a:ea typeface="Times New Roman" panose="02020603050405020304" pitchFamily="18" charset="0"/>
                <a:cs typeface="Times New Roman" panose="02020603050405020304" pitchFamily="18" charset="0"/>
              </a:rPr>
              <a:t>*</a:t>
            </a:r>
            <a:r>
              <a:rPr lang="el-GR" altLang="en-US" sz="1600" dirty="0">
                <a:latin typeface="Arial" panose="020B0604020202020204" pitchFamily="34" charset="0"/>
                <a:ea typeface="Times New Roman" panose="02020603050405020304" pitchFamily="18" charset="0"/>
                <a:cs typeface="Times New Roman" panose="02020603050405020304" pitchFamily="18" charset="0"/>
              </a:rPr>
              <a:t>Τ</a:t>
            </a:r>
            <a:r>
              <a:rPr lang="el-GR" sz="1600" dirty="0" smtClean="0"/>
              <a:t>α </a:t>
            </a:r>
            <a:r>
              <a:rPr lang="el-GR" sz="1600" dirty="0"/>
              <a:t>επενδεδυμένα περιουσιακά στοιχεία είναι ο μέσος όρος των υπολοίπων αρχής και τέλους των περιουσιακών στοιχείων του κέντρου για την περίοδο</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8601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
        <p:nvSpPr>
          <p:cNvPr id="2" name="TextBox 1"/>
          <p:cNvSpPr txBox="1"/>
          <p:nvPr/>
        </p:nvSpPr>
        <p:spPr>
          <a:xfrm>
            <a:off x="8229600" y="4800600"/>
            <a:ext cx="228600" cy="461963"/>
          </a:xfrm>
          <a:prstGeom prst="rect">
            <a:avLst/>
          </a:prstGeom>
          <a:noFill/>
        </p:spPr>
        <p:txBody>
          <a:bodyPr>
            <a:spAutoFit/>
          </a:bodyPr>
          <a:lstStyle/>
          <a:p>
            <a:pPr>
              <a:defRPr/>
            </a:pPr>
            <a:r>
              <a:rPr lang="en-US" dirty="0">
                <a:solidFill>
                  <a:schemeClr val="accent4"/>
                </a:solidFill>
                <a:latin typeface="Arial" charset="0"/>
                <a:ea typeface="ＭＳ Ｐゴシック" charset="0"/>
                <a:cs typeface="ＭＳ Ｐゴシック" charset="0"/>
              </a:rPr>
              <a:t>*</a:t>
            </a:r>
          </a:p>
        </p:txBody>
      </p:sp>
      <p:sp>
        <p:nvSpPr>
          <p:cNvPr id="4" name="Rectangle 3"/>
          <p:cNvSpPr/>
          <p:nvPr/>
        </p:nvSpPr>
        <p:spPr>
          <a:xfrm>
            <a:off x="381000" y="4495800"/>
            <a:ext cx="8382001" cy="584775"/>
          </a:xfrm>
          <a:prstGeom prst="rect">
            <a:avLst/>
          </a:prstGeom>
          <a:solidFill>
            <a:schemeClr val="bg1"/>
          </a:solidFill>
        </p:spPr>
        <p:txBody>
          <a:bodyPr wrap="square">
            <a:spAutoFit/>
          </a:bodyPr>
          <a:lstStyle/>
          <a:p>
            <a:r>
              <a:rPr lang="el-GR" sz="1600" dirty="0">
                <a:solidFill>
                  <a:schemeClr val="tx2"/>
                </a:solidFill>
              </a:rPr>
              <a:t>Υπολειμματικό Εισόδημα = Λειτουργικά Κέρδη – (Προσδοκώμενο </a:t>
            </a:r>
            <a:r>
              <a:rPr lang="en-US" sz="1600" dirty="0">
                <a:solidFill>
                  <a:schemeClr val="tx2"/>
                </a:solidFill>
              </a:rPr>
              <a:t>ROI x </a:t>
            </a:r>
            <a:r>
              <a:rPr lang="el-GR" sz="1600" dirty="0">
                <a:solidFill>
                  <a:schemeClr val="tx2"/>
                </a:solidFill>
              </a:rPr>
              <a:t>Επενδεδυμένα Περιουσιακά </a:t>
            </a:r>
            <a:r>
              <a:rPr lang="el-GR" sz="1600" dirty="0" smtClean="0">
                <a:solidFill>
                  <a:schemeClr val="tx2"/>
                </a:solidFill>
              </a:rPr>
              <a:t>Στοιχεία)*</a:t>
            </a:r>
            <a:endParaRPr lang="en-US" sz="1600" dirty="0">
              <a:solidFill>
                <a:schemeClr val="tx2"/>
              </a:solidFill>
              <a:latin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l-GR" altLang="en-US" dirty="0"/>
              <a:t>Υπολειμματικό Εισόδημα</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2 </a:t>
            </a:r>
            <a:r>
              <a:rPr lang="el-GR" altLang="en-US" sz="1800" dirty="0" smtClean="0"/>
              <a:t>από 3</a:t>
            </a:r>
            <a:r>
              <a:rPr lang="en-US" altLang="en-US" sz="1800" dirty="0" smtClean="0"/>
              <a:t>)</a:t>
            </a:r>
            <a:endParaRPr lang="en-US" altLang="en-US" dirty="0" smtClean="0"/>
          </a:p>
        </p:txBody>
      </p:sp>
      <p:sp>
        <p:nvSpPr>
          <p:cNvPr id="3" name="Content Placeholder 2"/>
          <p:cNvSpPr>
            <a:spLocks noGrp="1"/>
          </p:cNvSpPr>
          <p:nvPr>
            <p:ph idx="1"/>
          </p:nvPr>
        </p:nvSpPr>
        <p:spPr/>
        <p:txBody>
          <a:bodyPr/>
          <a:lstStyle/>
          <a:p>
            <a:pPr lvl="1"/>
            <a:r>
              <a:rPr lang="el-GR" sz="2000" dirty="0" smtClean="0"/>
              <a:t>Ακολουθεί η αναφορά </a:t>
            </a:r>
            <a:r>
              <a:rPr lang="el-GR" sz="2000" dirty="0"/>
              <a:t>απόδοσης του Τμήματος Εστιατορίου της Winter Wonderland με βάση το  υπολειμματικό εισόδημα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p>
          <a:p>
            <a:pPr lvl="2">
              <a:buFont typeface="Wingdings" panose="05000000000000000000" pitchFamily="2" charset="2"/>
              <a:buChar char="§"/>
            </a:pPr>
            <a:r>
              <a:rPr lang="el-GR" sz="1800" dirty="0"/>
              <a:t>Η προσδοκώμενη απόδοση του υπολειμματικού εισοδήματος είναι να υπερβεί το 20% της απόδοσης των επενδεδυμένων περιουσιακών στοιχείων του τμήματος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8806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6" name="Table 5"/>
          <p:cNvGraphicFramePr>
            <a:graphicFrameLocks noGrp="1"/>
          </p:cNvGraphicFramePr>
          <p:nvPr>
            <p:extLst>
              <p:ext uri="{D42A27DB-BD31-4B8C-83A1-F6EECF244321}">
                <p14:modId xmlns:p14="http://schemas.microsoft.com/office/powerpoint/2010/main" val="2778274391"/>
              </p:ext>
            </p:extLst>
          </p:nvPr>
        </p:nvGraphicFramePr>
        <p:xfrm>
          <a:off x="457200" y="2971800"/>
          <a:ext cx="8382000" cy="3177540"/>
        </p:xfrm>
        <a:graphic>
          <a:graphicData uri="http://schemas.openxmlformats.org/drawingml/2006/table">
            <a:tbl>
              <a:tblPr firstRow="1" bandRow="1">
                <a:tableStyleId>{5C22544A-7EE6-4342-B048-85BDC9FD1C3A}</a:tableStyleId>
              </a:tblPr>
              <a:tblGrid>
                <a:gridCol w="1219200"/>
                <a:gridCol w="381000"/>
                <a:gridCol w="1676400"/>
                <a:gridCol w="1676400"/>
                <a:gridCol w="1676400"/>
                <a:gridCol w="1752600"/>
              </a:tblGrid>
              <a:tr h="183285">
                <a:tc gridSpan="3">
                  <a:txBody>
                    <a:bodyPr/>
                    <a:lstStyle/>
                    <a:p>
                      <a:endParaRPr lang="en-US" sz="1050" b="0" dirty="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a:txBody>
                    <a:bodyPr/>
                    <a:lstStyle/>
                    <a:p>
                      <a:pPr algn="ctr"/>
                      <a:r>
                        <a:rPr lang="el-GR" sz="1050" b="1" dirty="0" smtClean="0">
                          <a:solidFill>
                            <a:schemeClr val="tx2"/>
                          </a:solidFill>
                        </a:rPr>
                        <a:t>Πραγματικά</a:t>
                      </a:r>
                      <a:r>
                        <a:rPr lang="el-GR" sz="1050" b="1" baseline="0" dirty="0" smtClean="0">
                          <a:solidFill>
                            <a:schemeClr val="tx2"/>
                          </a:solidFill>
                        </a:rPr>
                        <a:t> Αποτελέσματα</a:t>
                      </a:r>
                      <a:endParaRPr lang="en-US" sz="1050" b="1" dirty="0">
                        <a:solidFill>
                          <a:schemeClr val="tx2"/>
                        </a:solidFill>
                      </a:endParaRPr>
                    </a:p>
                  </a:txBody>
                  <a:tcPr>
                    <a:solidFill>
                      <a:schemeClr val="tx1">
                        <a:lumMod val="10000"/>
                        <a:lumOff val="90000"/>
                      </a:schemeClr>
                    </a:solidFill>
                  </a:tcPr>
                </a:tc>
                <a:tc>
                  <a:txBody>
                    <a:bodyPr/>
                    <a:lstStyle/>
                    <a:p>
                      <a:pPr algn="ctr"/>
                      <a:r>
                        <a:rPr lang="el-GR" sz="1050" b="1" dirty="0" smtClean="0">
                          <a:solidFill>
                            <a:schemeClr val="tx2"/>
                          </a:solidFill>
                        </a:rPr>
                        <a:t>Απόκλιση</a:t>
                      </a:r>
                      <a:endParaRPr lang="en-US" sz="1050" b="1" dirty="0">
                        <a:solidFill>
                          <a:schemeClr val="tx2"/>
                        </a:solidFill>
                      </a:endParaRPr>
                    </a:p>
                  </a:txBody>
                  <a:tcPr>
                    <a:solidFill>
                      <a:schemeClr val="tx1">
                        <a:lumMod val="10000"/>
                        <a:lumOff val="90000"/>
                      </a:schemeClr>
                    </a:solidFill>
                  </a:tcPr>
                </a:tc>
                <a:tc>
                  <a:txBody>
                    <a:bodyPr/>
                    <a:lstStyle/>
                    <a:p>
                      <a:pPr algn="ctr"/>
                      <a:r>
                        <a:rPr lang="el-GR" sz="1050" b="1" dirty="0" smtClean="0">
                          <a:solidFill>
                            <a:schemeClr val="tx2"/>
                          </a:solidFill>
                        </a:rPr>
                        <a:t>Συγκεντρωτικός Προϋπολογισμός</a:t>
                      </a:r>
                      <a:endParaRPr lang="en-US" sz="1050" b="1" dirty="0">
                        <a:solidFill>
                          <a:schemeClr val="tx2"/>
                        </a:solidFill>
                      </a:endParaRPr>
                    </a:p>
                  </a:txBody>
                  <a:tcPr>
                    <a:solidFill>
                      <a:schemeClr val="tx1">
                        <a:lumMod val="10000"/>
                        <a:lumOff val="90000"/>
                      </a:schemeClr>
                    </a:solidFill>
                  </a:tcPr>
                </a:tc>
              </a:tr>
              <a:tr h="0">
                <a:tc gridSpan="3">
                  <a:txBody>
                    <a:bodyPr/>
                    <a:lstStyle/>
                    <a:p>
                      <a:r>
                        <a:rPr lang="el-GR" sz="1050" b="0" dirty="0" smtClean="0">
                          <a:solidFill>
                            <a:schemeClr val="tx2"/>
                          </a:solidFill>
                        </a:rPr>
                        <a:t>Λειτουργικά κέρδη</a:t>
                      </a:r>
                      <a:endParaRPr lang="en-US" sz="1050" b="0" dirty="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a:txBody>
                    <a:bodyPr/>
                    <a:lstStyle/>
                    <a:p>
                      <a:r>
                        <a:rPr lang="en-US" sz="1050" b="0" dirty="0" smtClean="0">
                          <a:solidFill>
                            <a:schemeClr val="tx2"/>
                          </a:solidFill>
                        </a:rPr>
                        <a:t>610$</a:t>
                      </a:r>
                      <a:endParaRPr lang="en-US" sz="1050" b="0" dirty="0">
                        <a:solidFill>
                          <a:schemeClr val="tx2"/>
                        </a:solidFill>
                      </a:endParaRPr>
                    </a:p>
                  </a:txBody>
                  <a:tcPr>
                    <a:solidFill>
                      <a:schemeClr val="tx1">
                        <a:lumMod val="10000"/>
                        <a:lumOff val="90000"/>
                      </a:schemeClr>
                    </a:solidFill>
                  </a:tcPr>
                </a:tc>
                <a:tc>
                  <a:txBody>
                    <a:bodyPr/>
                    <a:lstStyle/>
                    <a:p>
                      <a:r>
                        <a:rPr lang="en-US" sz="1050" b="0" dirty="0" smtClean="0">
                          <a:solidFill>
                            <a:schemeClr val="tx2"/>
                          </a:solidFill>
                        </a:rPr>
                        <a:t>(280$) (</a:t>
                      </a:r>
                      <a:r>
                        <a:rPr lang="el-GR" sz="1050" b="0" dirty="0" smtClean="0">
                          <a:solidFill>
                            <a:schemeClr val="tx2"/>
                          </a:solidFill>
                        </a:rPr>
                        <a:t>Δ</a:t>
                      </a:r>
                      <a:r>
                        <a:rPr lang="en-US" sz="1050" b="0" dirty="0" smtClean="0">
                          <a:solidFill>
                            <a:schemeClr val="tx2"/>
                          </a:solidFill>
                        </a:rPr>
                        <a:t>)</a:t>
                      </a:r>
                      <a:endParaRPr lang="en-US" sz="1050" b="0" dirty="0">
                        <a:solidFill>
                          <a:schemeClr val="tx2"/>
                        </a:solidFill>
                      </a:endParaRPr>
                    </a:p>
                  </a:txBody>
                  <a:tcPr>
                    <a:solidFill>
                      <a:schemeClr val="tx1">
                        <a:lumMod val="10000"/>
                        <a:lumOff val="90000"/>
                      </a:schemeClr>
                    </a:solidFill>
                  </a:tcPr>
                </a:tc>
                <a:tc>
                  <a:txBody>
                    <a:bodyPr/>
                    <a:lstStyle/>
                    <a:p>
                      <a:r>
                        <a:rPr lang="el-GR" sz="1050" b="0" dirty="0" smtClean="0">
                          <a:solidFill>
                            <a:schemeClr val="tx2"/>
                          </a:solidFill>
                        </a:rPr>
                        <a:t>890$</a:t>
                      </a:r>
                      <a:endParaRPr lang="en-US" sz="1050" b="0" dirty="0">
                        <a:solidFill>
                          <a:schemeClr val="tx2"/>
                        </a:solidFill>
                      </a:endParaRPr>
                    </a:p>
                  </a:txBody>
                  <a:tcPr>
                    <a:solidFill>
                      <a:schemeClr val="tx1">
                        <a:lumMod val="10000"/>
                        <a:lumOff val="90000"/>
                      </a:schemeClr>
                    </a:solidFill>
                  </a:tcPr>
                </a:tc>
              </a:tr>
              <a:tr h="0">
                <a:tc gridSpan="3">
                  <a:txBody>
                    <a:bodyPr/>
                    <a:lstStyle/>
                    <a:p>
                      <a:r>
                        <a:rPr lang="el-GR" sz="1050" b="0" dirty="0" smtClean="0">
                          <a:solidFill>
                            <a:schemeClr val="tx2"/>
                          </a:solidFill>
                        </a:rPr>
                        <a:t>Επενδεδυμένα περιουσιακά στοιχεία</a:t>
                      </a:r>
                      <a:endParaRPr lang="en-US" sz="1050" b="0" dirty="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a:txBody>
                    <a:bodyPr/>
                    <a:lstStyle/>
                    <a:p>
                      <a:r>
                        <a:rPr lang="en-US" sz="1050" b="0" dirty="0" smtClean="0">
                          <a:solidFill>
                            <a:schemeClr val="tx2"/>
                          </a:solidFill>
                        </a:rPr>
                        <a:t>800$</a:t>
                      </a:r>
                      <a:endParaRPr lang="en-US" sz="1050" b="0" dirty="0">
                        <a:solidFill>
                          <a:schemeClr val="tx2"/>
                        </a:solidFill>
                      </a:endParaRPr>
                    </a:p>
                  </a:txBody>
                  <a:tcPr>
                    <a:solidFill>
                      <a:schemeClr val="tx1">
                        <a:lumMod val="10000"/>
                        <a:lumOff val="90000"/>
                      </a:schemeClr>
                    </a:solidFill>
                  </a:tcPr>
                </a:tc>
                <a:tc>
                  <a:txBody>
                    <a:bodyPr/>
                    <a:lstStyle/>
                    <a:p>
                      <a:r>
                        <a:rPr lang="en-US" sz="1050" b="0" dirty="0" smtClean="0">
                          <a:solidFill>
                            <a:schemeClr val="tx2"/>
                          </a:solidFill>
                        </a:rPr>
                        <a:t>200$ (E)</a:t>
                      </a:r>
                      <a:endParaRPr lang="en-US" sz="1050" b="0" dirty="0">
                        <a:solidFill>
                          <a:schemeClr val="tx2"/>
                        </a:solidFill>
                      </a:endParaRPr>
                    </a:p>
                  </a:txBody>
                  <a:tcPr>
                    <a:solidFill>
                      <a:schemeClr val="tx1">
                        <a:lumMod val="10000"/>
                        <a:lumOff val="90000"/>
                      </a:schemeClr>
                    </a:solidFill>
                  </a:tcPr>
                </a:tc>
                <a:tc>
                  <a:txBody>
                    <a:bodyPr/>
                    <a:lstStyle/>
                    <a:p>
                      <a:r>
                        <a:rPr lang="en-US" sz="1050" b="0" dirty="0" smtClean="0">
                          <a:solidFill>
                            <a:schemeClr val="tx2"/>
                          </a:solidFill>
                        </a:rPr>
                        <a:t>1.000$</a:t>
                      </a:r>
                      <a:endParaRPr lang="en-US" sz="1050" b="0" dirty="0">
                        <a:solidFill>
                          <a:schemeClr val="tx2"/>
                        </a:solidFill>
                      </a:endParaRPr>
                    </a:p>
                  </a:txBody>
                  <a:tcPr>
                    <a:solidFill>
                      <a:schemeClr val="tx1">
                        <a:lumMod val="10000"/>
                        <a:lumOff val="90000"/>
                      </a:schemeClr>
                    </a:solidFill>
                  </a:tcPr>
                </a:tc>
              </a:tr>
              <a:tr h="0">
                <a:tc gridSpan="3">
                  <a:txBody>
                    <a:bodyPr/>
                    <a:lstStyle/>
                    <a:p>
                      <a:r>
                        <a:rPr lang="el-GR" sz="1050" b="0" dirty="0" smtClean="0">
                          <a:solidFill>
                            <a:schemeClr val="tx2"/>
                          </a:solidFill>
                        </a:rPr>
                        <a:t>Προσδοκώμενο </a:t>
                      </a:r>
                      <a:r>
                        <a:rPr lang="en-US" sz="1050" b="0" dirty="0" smtClean="0">
                          <a:solidFill>
                            <a:schemeClr val="tx2"/>
                          </a:solidFill>
                        </a:rPr>
                        <a:t>ROI</a:t>
                      </a:r>
                      <a:endParaRPr lang="en-US" sz="1050" b="0" dirty="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a:txBody>
                    <a:bodyPr/>
                    <a:lstStyle/>
                    <a:p>
                      <a:endParaRPr lang="en-US" sz="1050" b="0" dirty="0">
                        <a:solidFill>
                          <a:schemeClr val="tx2"/>
                        </a:solidFill>
                      </a:endParaRPr>
                    </a:p>
                  </a:txBody>
                  <a:tcPr>
                    <a:solidFill>
                      <a:schemeClr val="tx1">
                        <a:lumMod val="10000"/>
                        <a:lumOff val="90000"/>
                      </a:schemeClr>
                    </a:solidFill>
                  </a:tcPr>
                </a:tc>
                <a:tc>
                  <a:txBody>
                    <a:bodyPr/>
                    <a:lstStyle/>
                    <a:p>
                      <a:endParaRPr lang="en-US" sz="1050" b="0" dirty="0">
                        <a:solidFill>
                          <a:schemeClr val="tx2"/>
                        </a:solidFill>
                      </a:endParaRPr>
                    </a:p>
                  </a:txBody>
                  <a:tcPr>
                    <a:solidFill>
                      <a:schemeClr val="tx1">
                        <a:lumMod val="10000"/>
                        <a:lumOff val="90000"/>
                      </a:schemeClr>
                    </a:solidFill>
                  </a:tcPr>
                </a:tc>
                <a:tc>
                  <a:txBody>
                    <a:bodyPr/>
                    <a:lstStyle/>
                    <a:p>
                      <a:r>
                        <a:rPr lang="el-GR" sz="1050" b="0" dirty="0" smtClean="0">
                          <a:solidFill>
                            <a:schemeClr val="tx2"/>
                          </a:solidFill>
                        </a:rPr>
                        <a:t>20%</a:t>
                      </a:r>
                      <a:endParaRPr lang="en-US" sz="1050" b="0" dirty="0">
                        <a:solidFill>
                          <a:schemeClr val="tx2"/>
                        </a:solidFill>
                      </a:endParaRPr>
                    </a:p>
                  </a:txBody>
                  <a:tcPr>
                    <a:solidFill>
                      <a:schemeClr val="tx1">
                        <a:lumMod val="10000"/>
                        <a:lumOff val="90000"/>
                      </a:schemeClr>
                    </a:solidFill>
                  </a:tcPr>
                </a:tc>
              </a:tr>
              <a:tr h="0">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b="0" dirty="0" smtClean="0">
                          <a:solidFill>
                            <a:schemeClr val="tx2"/>
                          </a:solidFill>
                        </a:rPr>
                        <a:t>Μέτρο απόδοσης:</a:t>
                      </a:r>
                      <a:endParaRPr lang="en-US" sz="1050" b="0" dirty="0" smtClean="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a:txBody>
                    <a:bodyPr/>
                    <a:lstStyle/>
                    <a:p>
                      <a:endParaRPr lang="en-US" sz="1050" b="0" dirty="0">
                        <a:solidFill>
                          <a:schemeClr val="tx2"/>
                        </a:solidFill>
                      </a:endParaRPr>
                    </a:p>
                  </a:txBody>
                  <a:tcPr>
                    <a:solidFill>
                      <a:schemeClr val="tx1">
                        <a:lumMod val="10000"/>
                        <a:lumOff val="90000"/>
                      </a:schemeClr>
                    </a:solidFill>
                  </a:tcPr>
                </a:tc>
                <a:tc>
                  <a:txBody>
                    <a:bodyPr/>
                    <a:lstStyle/>
                    <a:p>
                      <a:endParaRPr lang="en-US" sz="1050" b="0" dirty="0">
                        <a:solidFill>
                          <a:schemeClr val="tx2"/>
                        </a:solidFill>
                      </a:endParaRPr>
                    </a:p>
                  </a:txBody>
                  <a:tcPr>
                    <a:solidFill>
                      <a:schemeClr val="tx1">
                        <a:lumMod val="10000"/>
                        <a:lumOff val="90000"/>
                      </a:schemeClr>
                    </a:solidFill>
                  </a:tcPr>
                </a:tc>
                <a:tc>
                  <a:txBody>
                    <a:bodyPr/>
                    <a:lstStyle/>
                    <a:p>
                      <a:endParaRPr lang="en-US" sz="1050" b="0" dirty="0">
                        <a:solidFill>
                          <a:schemeClr val="tx2"/>
                        </a:solidFill>
                      </a:endParaRPr>
                    </a:p>
                  </a:txBody>
                  <a:tcPr>
                    <a:solidFill>
                      <a:schemeClr val="tx1">
                        <a:lumMod val="10000"/>
                        <a:lumOff val="90000"/>
                      </a:schemeClr>
                    </a:solidFill>
                  </a:tcPr>
                </a:tc>
              </a:tr>
              <a:tr h="0">
                <a:tc gridSpan="3">
                  <a:txBody>
                    <a:bodyPr/>
                    <a:lstStyle/>
                    <a:p>
                      <a:r>
                        <a:rPr lang="en-US" sz="1050" b="0" dirty="0" smtClean="0">
                          <a:solidFill>
                            <a:schemeClr val="tx2"/>
                          </a:solidFill>
                        </a:rPr>
                        <a:t>ROI</a:t>
                      </a:r>
                      <a:endParaRPr lang="en-US" sz="1050" b="0" dirty="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a:txBody>
                    <a:bodyPr/>
                    <a:lstStyle/>
                    <a:p>
                      <a:r>
                        <a:rPr lang="en-US" sz="1050" b="0" dirty="0" smtClean="0">
                          <a:solidFill>
                            <a:schemeClr val="tx2"/>
                          </a:solidFill>
                        </a:rPr>
                        <a:t>76%</a:t>
                      </a:r>
                      <a:endParaRPr lang="en-US" sz="1050" b="0" dirty="0">
                        <a:solidFill>
                          <a:schemeClr val="tx2"/>
                        </a:solidFill>
                      </a:endParaRPr>
                    </a:p>
                  </a:txBody>
                  <a:tcPr>
                    <a:solidFill>
                      <a:schemeClr val="tx1">
                        <a:lumMod val="10000"/>
                        <a:lumOff val="90000"/>
                      </a:schemeClr>
                    </a:solidFill>
                  </a:tcPr>
                </a:tc>
                <a:tc>
                  <a:txBody>
                    <a:bodyPr/>
                    <a:lstStyle/>
                    <a:p>
                      <a:r>
                        <a:rPr lang="en-US" sz="1050" b="0" dirty="0" smtClean="0">
                          <a:solidFill>
                            <a:schemeClr val="tx2"/>
                          </a:solidFill>
                        </a:rPr>
                        <a:t>(13%) (</a:t>
                      </a:r>
                      <a:r>
                        <a:rPr lang="el-GR" sz="1050" b="0" dirty="0" smtClean="0">
                          <a:solidFill>
                            <a:schemeClr val="tx2"/>
                          </a:solidFill>
                        </a:rPr>
                        <a:t>Δ</a:t>
                      </a:r>
                      <a:r>
                        <a:rPr lang="en-US" sz="1050" b="0" dirty="0" smtClean="0">
                          <a:solidFill>
                            <a:schemeClr val="tx2"/>
                          </a:solidFill>
                        </a:rPr>
                        <a:t>)</a:t>
                      </a:r>
                      <a:endParaRPr lang="en-US" sz="1050" b="0" dirty="0">
                        <a:solidFill>
                          <a:schemeClr val="tx2"/>
                        </a:solidFill>
                      </a:endParaRPr>
                    </a:p>
                  </a:txBody>
                  <a:tcPr>
                    <a:solidFill>
                      <a:schemeClr val="tx1">
                        <a:lumMod val="10000"/>
                        <a:lumOff val="90000"/>
                      </a:schemeClr>
                    </a:solidFill>
                  </a:tcPr>
                </a:tc>
                <a:tc>
                  <a:txBody>
                    <a:bodyPr/>
                    <a:lstStyle/>
                    <a:p>
                      <a:r>
                        <a:rPr lang="en-US" sz="1050" b="0" dirty="0" smtClean="0">
                          <a:solidFill>
                            <a:schemeClr val="tx2"/>
                          </a:solidFill>
                        </a:rPr>
                        <a:t>89%</a:t>
                      </a:r>
                      <a:endParaRPr lang="en-US" sz="1050" b="0" dirty="0">
                        <a:solidFill>
                          <a:schemeClr val="tx2"/>
                        </a:solidFill>
                      </a:endParaRPr>
                    </a:p>
                  </a:txBody>
                  <a:tcPr>
                    <a:solidFill>
                      <a:schemeClr val="tx1">
                        <a:lumMod val="10000"/>
                        <a:lumOff val="90000"/>
                      </a:schemeClr>
                    </a:solidFill>
                  </a:tcPr>
                </a:tc>
              </a:tr>
              <a:tr h="0">
                <a:tc gridSpan="3">
                  <a:txBody>
                    <a:bodyPr/>
                    <a:lstStyle/>
                    <a:p>
                      <a:r>
                        <a:rPr lang="el-GR" sz="1050" b="0" dirty="0" smtClean="0">
                          <a:solidFill>
                            <a:schemeClr val="tx2"/>
                          </a:solidFill>
                        </a:rPr>
                        <a:t>Υπολειμματικό Εισόδημα*</a:t>
                      </a:r>
                      <a:endParaRPr lang="en-US" sz="1050" b="0" dirty="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a:txBody>
                    <a:bodyPr/>
                    <a:lstStyle/>
                    <a:p>
                      <a:endParaRPr lang="en-US" sz="1050" b="0" dirty="0">
                        <a:solidFill>
                          <a:schemeClr val="tx2"/>
                        </a:solidFill>
                      </a:endParaRPr>
                    </a:p>
                  </a:txBody>
                  <a:tcPr>
                    <a:solidFill>
                      <a:schemeClr val="tx1">
                        <a:lumMod val="10000"/>
                        <a:lumOff val="90000"/>
                      </a:schemeClr>
                    </a:solidFill>
                  </a:tcPr>
                </a:tc>
                <a:tc>
                  <a:txBody>
                    <a:bodyPr/>
                    <a:lstStyle/>
                    <a:p>
                      <a:endParaRPr lang="en-US" sz="1050" b="0" dirty="0">
                        <a:solidFill>
                          <a:schemeClr val="tx2"/>
                        </a:solidFill>
                      </a:endParaRPr>
                    </a:p>
                  </a:txBody>
                  <a:tcPr>
                    <a:solidFill>
                      <a:schemeClr val="tx1">
                        <a:lumMod val="10000"/>
                        <a:lumOff val="90000"/>
                      </a:schemeClr>
                    </a:solidFill>
                  </a:tcPr>
                </a:tc>
                <a:tc>
                  <a:txBody>
                    <a:bodyPr/>
                    <a:lstStyle/>
                    <a:p>
                      <a:endParaRPr lang="en-US" sz="1050" b="0" dirty="0">
                        <a:solidFill>
                          <a:schemeClr val="tx2"/>
                        </a:solidFill>
                      </a:endParaRPr>
                    </a:p>
                  </a:txBody>
                  <a:tcPr>
                    <a:solidFill>
                      <a:schemeClr val="tx1">
                        <a:lumMod val="10000"/>
                        <a:lumOff val="90000"/>
                      </a:schemeClr>
                    </a:solidFill>
                  </a:tcPr>
                </a:tc>
              </a:tr>
              <a:tr h="0">
                <a:tc>
                  <a:txBody>
                    <a:bodyPr/>
                    <a:lstStyle/>
                    <a:p>
                      <a:pPr algn="r"/>
                      <a:r>
                        <a:rPr lang="en-US" sz="1050" b="0" dirty="0" smtClean="0">
                          <a:solidFill>
                            <a:schemeClr val="tx2"/>
                          </a:solidFill>
                        </a:rPr>
                        <a:t>*ROI</a:t>
                      </a:r>
                      <a:endParaRPr lang="en-US" sz="1050" b="0" dirty="0">
                        <a:solidFill>
                          <a:schemeClr val="tx2"/>
                        </a:solidFill>
                      </a:endParaRPr>
                    </a:p>
                  </a:txBody>
                  <a:tcPr>
                    <a:solidFill>
                      <a:schemeClr val="tx1">
                        <a:lumMod val="10000"/>
                        <a:lumOff val="90000"/>
                      </a:schemeClr>
                    </a:solidFill>
                  </a:tcPr>
                </a:tc>
                <a:tc>
                  <a:txBody>
                    <a:bodyPr/>
                    <a:lstStyle/>
                    <a:p>
                      <a:r>
                        <a:rPr lang="el-GR" sz="1050" b="0" dirty="0" smtClean="0">
                          <a:solidFill>
                            <a:schemeClr val="tx2"/>
                          </a:solidFill>
                        </a:rPr>
                        <a:t>=</a:t>
                      </a:r>
                      <a:endParaRPr lang="en-US" sz="1050" b="0" dirty="0">
                        <a:solidFill>
                          <a:schemeClr val="tx2"/>
                        </a:solidFill>
                      </a:endParaRPr>
                    </a:p>
                  </a:txBody>
                  <a:tcPr>
                    <a:solidFill>
                      <a:schemeClr val="tx1">
                        <a:lumMod val="10000"/>
                        <a:lumOff val="90000"/>
                      </a:schemeClr>
                    </a:solidFill>
                  </a:tcPr>
                </a:tc>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dirty="0" smtClean="0">
                          <a:solidFill>
                            <a:schemeClr val="tx2"/>
                          </a:solidFill>
                        </a:rPr>
                        <a:t>Λειτουργικά</a:t>
                      </a:r>
                      <a:r>
                        <a:rPr lang="el-GR" sz="1050" baseline="0" dirty="0" smtClean="0">
                          <a:solidFill>
                            <a:schemeClr val="tx2"/>
                          </a:solidFill>
                        </a:rPr>
                        <a:t> Κέρδη-÷(Προσδοκώμενο </a:t>
                      </a:r>
                      <a:r>
                        <a:rPr lang="en-US" sz="1050" baseline="0" dirty="0" smtClean="0">
                          <a:solidFill>
                            <a:schemeClr val="tx2"/>
                          </a:solidFill>
                        </a:rPr>
                        <a:t>ROI x</a:t>
                      </a:r>
                      <a:r>
                        <a:rPr lang="el-GR" sz="1050" baseline="0" dirty="0" smtClean="0">
                          <a:solidFill>
                            <a:schemeClr val="tx2"/>
                          </a:solidFill>
                        </a:rPr>
                        <a:t> </a:t>
                      </a:r>
                      <a:r>
                        <a:rPr lang="el-GR" sz="1050" b="0" dirty="0" smtClean="0">
                          <a:solidFill>
                            <a:schemeClr val="tx2"/>
                          </a:solidFill>
                        </a:rPr>
                        <a:t>Επενδεδυμένα Περιουσιακά Στοιχεία</a:t>
                      </a:r>
                      <a:r>
                        <a:rPr lang="en-US" sz="1050" b="0" dirty="0" smtClean="0">
                          <a:solidFill>
                            <a:schemeClr val="tx2"/>
                          </a:solidFill>
                        </a:rPr>
                        <a:t>)</a:t>
                      </a:r>
                    </a:p>
                  </a:txBody>
                  <a:tcPr>
                    <a:solidFill>
                      <a:schemeClr val="tx1">
                        <a:lumMod val="10000"/>
                        <a:lumOff val="90000"/>
                      </a:schemeClr>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r>
              <a:tr h="0">
                <a:tc>
                  <a:txBody>
                    <a:bodyPr/>
                    <a:lstStyle/>
                    <a:p>
                      <a:pPr algn="r"/>
                      <a:r>
                        <a:rPr lang="el-GR" sz="1050" b="0" dirty="0" smtClean="0">
                          <a:solidFill>
                            <a:schemeClr val="tx2"/>
                          </a:solidFill>
                        </a:rPr>
                        <a:t>Πραγματικό</a:t>
                      </a:r>
                      <a:endParaRPr lang="en-US" sz="1050" b="0" dirty="0">
                        <a:solidFill>
                          <a:schemeClr val="tx2"/>
                        </a:solidFill>
                      </a:endParaRPr>
                    </a:p>
                  </a:txBody>
                  <a:tcPr>
                    <a:solidFill>
                      <a:schemeClr val="tx1">
                        <a:lumMod val="10000"/>
                        <a:lumOff val="90000"/>
                      </a:schemeClr>
                    </a:solidFill>
                  </a:tcPr>
                </a:tc>
                <a:tc>
                  <a:txBody>
                    <a:bodyPr/>
                    <a:lstStyle/>
                    <a:p>
                      <a:r>
                        <a:rPr lang="el-GR" sz="1050" b="0" dirty="0" smtClean="0">
                          <a:solidFill>
                            <a:schemeClr val="tx2"/>
                          </a:solidFill>
                        </a:rPr>
                        <a:t>=</a:t>
                      </a:r>
                      <a:endParaRPr lang="en-US" sz="1050" b="0" dirty="0">
                        <a:solidFill>
                          <a:schemeClr val="tx2"/>
                        </a:solidFill>
                      </a:endParaRPr>
                    </a:p>
                  </a:txBody>
                  <a:tcPr>
                    <a:solidFill>
                      <a:schemeClr val="tx1">
                        <a:lumMod val="10000"/>
                        <a:lumOff val="90000"/>
                      </a:schemeClr>
                    </a:solidFill>
                  </a:tcPr>
                </a:tc>
                <a:tc gridSpan="4">
                  <a:txBody>
                    <a:bodyPr/>
                    <a:lstStyle/>
                    <a:p>
                      <a:r>
                        <a:rPr lang="el-GR" sz="1050" dirty="0" smtClean="0">
                          <a:solidFill>
                            <a:schemeClr val="tx2"/>
                          </a:solidFill>
                        </a:rPr>
                        <a:t>610$ </a:t>
                      </a:r>
                      <a:r>
                        <a:rPr lang="el-GR" sz="1050" baseline="0" dirty="0" smtClean="0">
                          <a:solidFill>
                            <a:schemeClr val="tx2"/>
                          </a:solidFill>
                        </a:rPr>
                        <a:t>- (20% </a:t>
                      </a:r>
                      <a:r>
                        <a:rPr lang="en-US" sz="1050" baseline="0" dirty="0" smtClean="0">
                          <a:solidFill>
                            <a:schemeClr val="tx2"/>
                          </a:solidFill>
                        </a:rPr>
                        <a:t>x 800$)</a:t>
                      </a:r>
                      <a:endParaRPr lang="en-US" sz="1050" dirty="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algn="r"/>
                      <a:endParaRPr lang="en-US" sz="1050" b="0" dirty="0">
                        <a:solidFill>
                          <a:schemeClr val="tx2"/>
                        </a:solidFill>
                      </a:endParaRPr>
                    </a:p>
                  </a:txBody>
                  <a:tcPr>
                    <a:solidFill>
                      <a:schemeClr val="tx1">
                        <a:lumMod val="10000"/>
                        <a:lumOff val="90000"/>
                      </a:schemeClr>
                    </a:solidFill>
                  </a:tcPr>
                </a:tc>
                <a:tc>
                  <a:txBody>
                    <a:bodyPr/>
                    <a:lstStyle/>
                    <a:p>
                      <a:r>
                        <a:rPr lang="el-GR" sz="1050" b="0" dirty="0" smtClean="0">
                          <a:solidFill>
                            <a:schemeClr val="tx2"/>
                          </a:solidFill>
                        </a:rPr>
                        <a:t>=</a:t>
                      </a:r>
                      <a:endParaRPr lang="en-US" sz="1050" b="0" dirty="0">
                        <a:solidFill>
                          <a:schemeClr val="tx2"/>
                        </a:solidFill>
                      </a:endParaRPr>
                    </a:p>
                  </a:txBody>
                  <a:tcPr>
                    <a:solidFill>
                      <a:schemeClr val="tx1">
                        <a:lumMod val="10000"/>
                        <a:lumOff val="90000"/>
                      </a:schemeClr>
                    </a:solidFill>
                  </a:tcPr>
                </a:tc>
                <a:tc gridSpan="4">
                  <a:txBody>
                    <a:bodyPr/>
                    <a:lstStyle/>
                    <a:p>
                      <a:r>
                        <a:rPr lang="el-GR" sz="1050" dirty="0" smtClean="0">
                          <a:solidFill>
                            <a:schemeClr val="tx2"/>
                          </a:solidFill>
                        </a:rPr>
                        <a:t>450$</a:t>
                      </a:r>
                      <a:endParaRPr lang="en-US" sz="1050" dirty="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44442">
                <a:tc>
                  <a:txBody>
                    <a:bodyPr/>
                    <a:lstStyle/>
                    <a:p>
                      <a:pPr algn="r"/>
                      <a:r>
                        <a:rPr lang="el-GR" sz="1050" b="0" dirty="0" smtClean="0">
                          <a:solidFill>
                            <a:schemeClr val="tx2"/>
                          </a:solidFill>
                        </a:rPr>
                        <a:t>Συγκεντρωτικός</a:t>
                      </a:r>
                      <a:endParaRPr lang="en-US" sz="1050" b="0" dirty="0">
                        <a:solidFill>
                          <a:schemeClr val="tx2"/>
                        </a:solidFill>
                      </a:endParaRPr>
                    </a:p>
                  </a:txBody>
                  <a:tcPr>
                    <a:solidFill>
                      <a:schemeClr val="tx1">
                        <a:lumMod val="10000"/>
                        <a:lumOff val="90000"/>
                      </a:schemeClr>
                    </a:solidFill>
                  </a:tcPr>
                </a:tc>
                <a:tc>
                  <a:txBody>
                    <a:bodyPr/>
                    <a:lstStyle/>
                    <a:p>
                      <a:r>
                        <a:rPr lang="el-GR" sz="1050" b="0" dirty="0" smtClean="0">
                          <a:solidFill>
                            <a:schemeClr val="tx2"/>
                          </a:solidFill>
                        </a:rPr>
                        <a:t>=</a:t>
                      </a:r>
                      <a:endParaRPr lang="en-US" sz="1050" b="0" dirty="0">
                        <a:solidFill>
                          <a:schemeClr val="tx2"/>
                        </a:solidFill>
                      </a:endParaRPr>
                    </a:p>
                  </a:txBody>
                  <a:tcPr>
                    <a:solidFill>
                      <a:schemeClr val="tx1">
                        <a:lumMod val="10000"/>
                        <a:lumOff val="90000"/>
                      </a:schemeClr>
                    </a:solidFill>
                  </a:tcPr>
                </a:tc>
                <a:tc gridSpan="4">
                  <a:txBody>
                    <a:bodyPr/>
                    <a:lstStyle/>
                    <a:p>
                      <a:r>
                        <a:rPr lang="el-GR" sz="1050" dirty="0" smtClean="0">
                          <a:solidFill>
                            <a:schemeClr val="tx2"/>
                          </a:solidFill>
                        </a:rPr>
                        <a:t>890$ - (20% </a:t>
                      </a:r>
                      <a:r>
                        <a:rPr lang="en-US" sz="1050" dirty="0" smtClean="0">
                          <a:solidFill>
                            <a:schemeClr val="tx2"/>
                          </a:solidFill>
                        </a:rPr>
                        <a:t>x 1.000</a:t>
                      </a:r>
                      <a:r>
                        <a:rPr lang="el-GR" sz="1050" dirty="0" smtClean="0">
                          <a:solidFill>
                            <a:schemeClr val="tx2"/>
                          </a:solidFill>
                        </a:rPr>
                        <a:t>$</a:t>
                      </a:r>
                      <a:r>
                        <a:rPr lang="en-US" sz="1050" dirty="0" smtClean="0">
                          <a:solidFill>
                            <a:schemeClr val="tx2"/>
                          </a:solidFill>
                        </a:rPr>
                        <a:t>)</a:t>
                      </a:r>
                      <a:endParaRPr lang="en-US" sz="1050" dirty="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algn="r"/>
                      <a:endParaRPr lang="en-US" sz="1050" b="0" dirty="0">
                        <a:solidFill>
                          <a:schemeClr val="tx2"/>
                        </a:solidFill>
                      </a:endParaRPr>
                    </a:p>
                  </a:txBody>
                  <a:tcPr>
                    <a:solidFill>
                      <a:schemeClr val="tx1">
                        <a:lumMod val="10000"/>
                        <a:lumOff val="90000"/>
                      </a:schemeClr>
                    </a:solidFill>
                  </a:tcPr>
                </a:tc>
                <a:tc>
                  <a:txBody>
                    <a:bodyPr/>
                    <a:lstStyle/>
                    <a:p>
                      <a:r>
                        <a:rPr lang="el-GR" sz="1050" b="0" dirty="0" smtClean="0">
                          <a:solidFill>
                            <a:schemeClr val="tx2"/>
                          </a:solidFill>
                        </a:rPr>
                        <a:t>=</a:t>
                      </a:r>
                      <a:endParaRPr lang="en-US" sz="1050" b="0" dirty="0">
                        <a:solidFill>
                          <a:schemeClr val="tx2"/>
                        </a:solidFill>
                      </a:endParaRPr>
                    </a:p>
                  </a:txBody>
                  <a:tcPr>
                    <a:solidFill>
                      <a:schemeClr val="tx1">
                        <a:lumMod val="10000"/>
                        <a:lumOff val="90000"/>
                      </a:schemeClr>
                    </a:solidFill>
                  </a:tcPr>
                </a:tc>
                <a:tc gridSpan="4">
                  <a:txBody>
                    <a:bodyPr/>
                    <a:lstStyle/>
                    <a:p>
                      <a:r>
                        <a:rPr lang="el-GR" sz="1050" dirty="0" smtClean="0">
                          <a:solidFill>
                            <a:schemeClr val="tx2"/>
                          </a:solidFill>
                        </a:rPr>
                        <a:t>690$</a:t>
                      </a:r>
                      <a:endParaRPr lang="en-US" sz="1050" dirty="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l-GR" altLang="en-US" dirty="0"/>
              <a:t>Υπολειμματικό </a:t>
            </a:r>
            <a:r>
              <a:rPr lang="el-GR" altLang="en-US" dirty="0" smtClean="0"/>
              <a:t>Εισόδημα</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3 </a:t>
            </a:r>
            <a:r>
              <a:rPr lang="el-GR" altLang="en-US" sz="1800" dirty="0" smtClean="0"/>
              <a:t>από </a:t>
            </a:r>
            <a:r>
              <a:rPr lang="en-US" altLang="en-US" sz="1800" dirty="0" smtClean="0"/>
              <a:t>3)</a:t>
            </a:r>
            <a:endParaRPr lang="en-US" altLang="en-US" dirty="0" smtClean="0"/>
          </a:p>
        </p:txBody>
      </p:sp>
      <p:sp>
        <p:nvSpPr>
          <p:cNvPr id="3" name="Content Placeholder 2"/>
          <p:cNvSpPr>
            <a:spLocks noGrp="1"/>
          </p:cNvSpPr>
          <p:nvPr>
            <p:ph idx="1"/>
          </p:nvPr>
        </p:nvSpPr>
        <p:spPr/>
        <p:txBody>
          <a:bodyPr/>
          <a:lstStyle/>
          <a:p>
            <a:pPr lvl="1"/>
            <a:r>
              <a:rPr lang="el-GR" sz="2000" dirty="0"/>
              <a:t>Οι συγκρίσεις με άλλα στοιχεία υπολειμματικών εισοδημάτων θα ενισχύσει την ανάλυση. Για να </a:t>
            </a:r>
            <a:r>
              <a:rPr lang="el-GR" sz="2000" dirty="0" smtClean="0"/>
              <a:t>εμπλουτιστεί η ανάλυση </a:t>
            </a:r>
            <a:r>
              <a:rPr lang="el-GR" sz="2000" dirty="0"/>
              <a:t>του τμήματος και του μάνταζέρ του, είναι αναγκαίο να απαντηθούν ερωτήματα όπως αυτά που ακολουθούν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 Ποιο ήταν το αποτέλεσμα της σύγκρισης του υπολειμματικού εισοδήματος του τμήματος για το τρέχον έτος με το υπολειμματικό εισόδημα των προηγούμενων ετών; </a:t>
            </a: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Μήπως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το πραγματικό υπολειμματικό εισόδημα υπερβαίνει το προϋπολογισμένο; </a:t>
            </a: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Ποιο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ήταν το αποτέλεσμα της σύγκρισης του υπολειμματικού εισοδήματος του τμήματος με τα ποσά που προέκυψαν από άλλα κέντρα επενδύσεων της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εταιρείας;</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89091" name="Footer Placeholder 3"/>
          <p:cNvSpPr>
            <a:spLocks noGrp="1"/>
          </p:cNvSpPr>
          <p:nvPr>
            <p:ph type="ftr" sz="quarter" idx="10"/>
          </p:nvPr>
        </p:nvSpPr>
        <p:spPr>
          <a:xfrm>
            <a:off x="304800" y="6400800"/>
            <a:ext cx="8534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0"/>
            <a:ext cx="8305800" cy="914400"/>
          </a:xfrm>
        </p:spPr>
        <p:txBody>
          <a:bodyPr/>
          <a:lstStyle/>
          <a:p>
            <a:r>
              <a:rPr lang="el-GR" altLang="en-US" dirty="0" smtClean="0"/>
              <a:t>Έννοιες που Διέπουν</a:t>
            </a:r>
            <a:r>
              <a:rPr lang="en-US" altLang="en-US" dirty="0" smtClean="0"/>
              <a:t> </a:t>
            </a:r>
            <a:r>
              <a:rPr lang="el-GR" altLang="en-US" dirty="0" smtClean="0"/>
              <a:t>την Ανάλυση Απόδοσης</a:t>
            </a:r>
            <a:r>
              <a:rPr lang="en-US" altLang="en-US" dirty="0" smtClean="0"/>
              <a:t/>
            </a:r>
            <a:br>
              <a:rPr lang="en-US" altLang="en-US" dirty="0" smtClean="0"/>
            </a:br>
            <a:r>
              <a:rPr lang="en-US" altLang="en-US" sz="1800" dirty="0" smtClean="0"/>
              <a:t>(</a:t>
            </a:r>
            <a:r>
              <a:rPr lang="el-GR" altLang="en-US" sz="1800" dirty="0" smtClean="0"/>
              <a:t>διαφάνεια 1 από </a:t>
            </a:r>
            <a:r>
              <a:rPr lang="en-US" altLang="en-US" sz="1800" dirty="0" smtClean="0"/>
              <a:t>2)</a:t>
            </a:r>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smtClean="0">
                <a:solidFill>
                  <a:srgbClr val="000000"/>
                </a:solidFill>
                <a:latin typeface="Tw Cen MT" panose="020B0602020104020603" pitchFamily="34" charset="0"/>
                <a:cs typeface="Times New Roman" panose="02020603050405020304" pitchFamily="18" charset="0"/>
              </a:rPr>
              <a:t>Ένα</a:t>
            </a:r>
            <a:r>
              <a:rPr lang="en-US" altLang="en-US" sz="2400" dirty="0" smtClean="0">
                <a:solidFill>
                  <a:srgbClr val="000000"/>
                </a:solidFill>
                <a:latin typeface="Tw Cen MT" panose="020B0602020104020603" pitchFamily="34" charset="0"/>
                <a:cs typeface="Times New Roman" panose="02020603050405020304" pitchFamily="18" charset="0"/>
              </a:rPr>
              <a:t> </a:t>
            </a:r>
            <a:r>
              <a:rPr lang="el-GR" altLang="en-US" sz="2400" b="1" dirty="0" smtClean="0">
                <a:solidFill>
                  <a:srgbClr val="275CAE"/>
                </a:solidFill>
                <a:latin typeface="Tw Cen MT" panose="020B0602020104020603" pitchFamily="34" charset="0"/>
                <a:cs typeface="Times New Roman" panose="02020603050405020304" pitchFamily="18" charset="0"/>
              </a:rPr>
              <a:t>σύστημα διαχείρισης και αξιολόγησης απόδοσης </a:t>
            </a:r>
            <a:r>
              <a:rPr lang="el-GR" sz="2400" dirty="0"/>
              <a:t>είναι ένα σύνολο διαδικασιών που αντιπροσωπεύουν και να υποβάλει έκθεση σχετικά με τα </a:t>
            </a:r>
            <a:r>
              <a:rPr lang="el-GR" sz="2400" dirty="0" smtClean="0"/>
              <a:t>χρηματοοικονομικά </a:t>
            </a:r>
            <a:r>
              <a:rPr lang="el-GR" sz="2400" dirty="0"/>
              <a:t>και μη χρηματοοικονομικά </a:t>
            </a:r>
            <a:r>
              <a:rPr lang="el-GR" sz="2400" dirty="0" smtClean="0"/>
              <a:t>απόδοσης</a:t>
            </a:r>
            <a:r>
              <a:rPr lang="el-GR" sz="2400" dirty="0"/>
              <a:t>, έτσι ώστε μια επιχείρηση να μπορεί να καταλάβει πόσο καλά αποδίδει, μπρος τα που κατευθύνεται και τι βελτιώσεις θα την καταστήσουν πιο κερδοφόρα</a:t>
            </a:r>
            <a:r>
              <a:rPr lang="en-US" altLang="en-US" sz="2400" dirty="0" smtClean="0">
                <a:solidFill>
                  <a:srgbClr val="000000"/>
                </a:solidFill>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Τα</a:t>
            </a:r>
            <a:r>
              <a:rPr lang="el-GR" altLang="en-US" sz="2400" b="1" dirty="0" smtClean="0">
                <a:solidFill>
                  <a:srgbClr val="275CAE"/>
                </a:solidFill>
                <a:latin typeface="Tw Cen MT" panose="020B0602020104020603" pitchFamily="34" charset="0"/>
                <a:cs typeface="Times New Roman" panose="02020603050405020304" pitchFamily="18" charset="0"/>
              </a:rPr>
              <a:t> μέτρα απόδοσης</a:t>
            </a:r>
            <a:r>
              <a:rPr lang="en-US" altLang="en-US" sz="2400" b="1" dirty="0" smtClean="0">
                <a:solidFill>
                  <a:srgbClr val="275CAE"/>
                </a:solidFill>
                <a:latin typeface="Tw Cen MT" panose="020B0602020104020603" pitchFamily="34" charset="0"/>
                <a:cs typeface="Times New Roman" panose="02020603050405020304" pitchFamily="18" charset="0"/>
              </a:rPr>
              <a:t> </a:t>
            </a:r>
            <a:r>
              <a:rPr lang="el-GR" sz="2400" dirty="0"/>
              <a:t>είναι ποσοτικά εργαλεία που αποτιμούν και να συγκρίνουν την απόδοση ενός οργανισμού σε σχέση με ένα συγκεκριμένο στόχο ή ένα </a:t>
            </a:r>
            <a:r>
              <a:rPr lang="el-GR" sz="2400" dirty="0" smtClean="0"/>
              <a:t>προσδοκώμενο αποτέλεσμα</a:t>
            </a:r>
            <a:r>
              <a:rPr lang="en-US" altLang="en-US" sz="2400" dirty="0" smtClean="0">
                <a:solidFill>
                  <a:srgbClr val="000000"/>
                </a:solidFill>
                <a:latin typeface="Tw Cen MT" panose="020B0602020104020603" pitchFamily="34" charset="0"/>
                <a:cs typeface="Times New Roman" panose="02020603050405020304" pitchFamily="18" charset="0"/>
              </a:rPr>
              <a:t>.</a:t>
            </a:r>
          </a:p>
        </p:txBody>
      </p:sp>
      <p:sp>
        <p:nvSpPr>
          <p:cNvPr id="5222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l-GR" altLang="en-US" dirty="0"/>
              <a:t>Ο</a:t>
            </a:r>
            <a:r>
              <a:rPr lang="el-GR" altLang="en-US" dirty="0" smtClean="0"/>
              <a:t>ικονομική </a:t>
            </a:r>
            <a:r>
              <a:rPr lang="el-GR" altLang="en-US" dirty="0"/>
              <a:t>Π</a:t>
            </a:r>
            <a:r>
              <a:rPr lang="el-GR" altLang="en-US" dirty="0" smtClean="0"/>
              <a:t>ροστιθέμενη </a:t>
            </a:r>
            <a:r>
              <a:rPr lang="el-GR" altLang="en-US" dirty="0"/>
              <a:t>Α</a:t>
            </a:r>
            <a:r>
              <a:rPr lang="el-GR" altLang="en-US" dirty="0" smtClean="0"/>
              <a:t>ξία</a:t>
            </a:r>
            <a:r>
              <a:rPr lang="en-US" altLang="en-US" dirty="0" smtClean="0"/>
              <a:t/>
            </a:r>
            <a:br>
              <a:rPr lang="en-US" altLang="en-US" dirty="0" smtClean="0"/>
            </a:br>
            <a:r>
              <a:rPr lang="en-US" altLang="en-US" sz="1800" dirty="0" smtClean="0"/>
              <a:t>(</a:t>
            </a:r>
            <a:r>
              <a:rPr lang="el-GR" altLang="en-US" sz="1800" dirty="0" smtClean="0"/>
              <a:t>διαφάνεια 1 από </a:t>
            </a:r>
            <a:r>
              <a:rPr lang="en-US" altLang="en-US" sz="1800" dirty="0" smtClean="0"/>
              <a:t>2)</a:t>
            </a:r>
          </a:p>
        </p:txBody>
      </p:sp>
      <p:sp>
        <p:nvSpPr>
          <p:cNvPr id="3" name="Content Placeholder 2"/>
          <p:cNvSpPr>
            <a:spLocks noGrp="1"/>
          </p:cNvSpPr>
          <p:nvPr>
            <p:ph idx="1"/>
          </p:nvPr>
        </p:nvSpPr>
        <p:spPr>
          <a:xfrm>
            <a:off x="838200" y="1447800"/>
            <a:ext cx="7696200" cy="4648200"/>
          </a:xfrm>
        </p:spPr>
        <p:txBody>
          <a:bodyPr/>
          <a:lstStyle/>
          <a:p>
            <a:pPr>
              <a:buFont typeface="Wingdings" panose="05000000000000000000" pitchFamily="2" charset="2"/>
              <a:buChar char="§"/>
            </a:pPr>
            <a:r>
              <a:rPr lang="el-GR" sz="2000" dirty="0"/>
              <a:t>Όλο και περισσότερες επιχειρήσεις χρησιμοποιούν τον πλούτο των </a:t>
            </a:r>
            <a:r>
              <a:rPr lang="el-GR" sz="2000" dirty="0" smtClean="0"/>
              <a:t>ενδιαφερομένων μερών </a:t>
            </a:r>
            <a:r>
              <a:rPr lang="el-GR" sz="2000" dirty="0"/>
              <a:t>που δημιουργήθηκε από ένα κέντρο επενδύσεων, ή από την </a:t>
            </a:r>
            <a:r>
              <a:rPr lang="el-GR" altLang="en-US" sz="2000" b="1" dirty="0" smtClean="0">
                <a:solidFill>
                  <a:srgbClr val="275CAE"/>
                </a:solidFill>
                <a:latin typeface="Tw Cen MT" panose="020B0602020104020603" pitchFamily="34" charset="0"/>
                <a:cs typeface="Times New Roman" panose="02020603050405020304" pitchFamily="18" charset="0"/>
              </a:rPr>
              <a:t>οικονομική προστιθέμενη αξία</a:t>
            </a:r>
            <a:r>
              <a:rPr lang="en-US" altLang="en-US" sz="2000" b="1" dirty="0" smtClean="0">
                <a:solidFill>
                  <a:srgbClr val="275CAE"/>
                </a:solidFill>
                <a:latin typeface="Tw Cen MT" panose="020B0602020104020603" pitchFamily="34" charset="0"/>
                <a:cs typeface="Times New Roman" panose="02020603050405020304" pitchFamily="18" charset="0"/>
              </a:rPr>
              <a:t> (EVA™)</a:t>
            </a:r>
            <a:r>
              <a:rPr lang="en-US" altLang="en-US" sz="2000" dirty="0" smtClean="0">
                <a:latin typeface="Tw Cen MT" panose="020B0602020104020603" pitchFamily="34" charset="0"/>
                <a:cs typeface="Times New Roman" panose="02020603050405020304" pitchFamily="18" charset="0"/>
              </a:rPr>
              <a:t>, </a:t>
            </a:r>
            <a:r>
              <a:rPr lang="el-GR" sz="2000" dirty="0"/>
              <a:t>ως δείκτη της απόδοσης</a:t>
            </a:r>
            <a:r>
              <a:rPr lang="en-US" altLang="en-US" sz="2000" dirty="0" smtClean="0">
                <a:latin typeface="Tw Cen MT" panose="020B0602020104020603" pitchFamily="34"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EVA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είναι υπολογίζεται ως εξής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endPar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Το </a:t>
            </a:r>
            <a:r>
              <a:rPr lang="el-GR" altLang="en-US" sz="18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κόστος κεφαλαίου</a:t>
            </a:r>
            <a:r>
              <a:rPr lang="en-US" altLang="en-US" sz="18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 </a:t>
            </a:r>
            <a:r>
              <a:rPr lang="el-GR" sz="1800" dirty="0"/>
              <a:t>είναι η ελάχιστη προσδοκώμενη τιμή απόδοσης της επένδυσης, όπως είναι τα επενδεδυμένα περιουσιακά στοιχεία σε ένα κέντρο επενδύσεων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sz="2000" dirty="0"/>
              <a:t>Ένας μάνατζερ μπορεί να βελτιώσει την οικονομική αξία ενός κέντρου επενδύσεων με την αύξηση των πωλήσεων, τη μείωση </a:t>
            </a:r>
            <a:r>
              <a:rPr lang="el-GR" sz="2000" dirty="0" smtClean="0"/>
              <a:t>του κόστους, </a:t>
            </a:r>
            <a:r>
              <a:rPr lang="el-GR" sz="2000" dirty="0"/>
              <a:t>τη μείωση των  περιουσιακών στοιχείων, ή μειώνοντας το κόστος του κεφαλαίου</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3"/>
            <a:endPar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None/>
            </a:pP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9011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
        <p:nvSpPr>
          <p:cNvPr id="2" name="TextBox 1"/>
          <p:cNvSpPr txBox="1"/>
          <p:nvPr/>
        </p:nvSpPr>
        <p:spPr>
          <a:xfrm>
            <a:off x="685800" y="3200400"/>
            <a:ext cx="8077200" cy="523220"/>
          </a:xfrm>
          <a:prstGeom prst="rect">
            <a:avLst/>
          </a:prstGeom>
          <a:solidFill>
            <a:schemeClr val="bg1"/>
          </a:solidFill>
        </p:spPr>
        <p:txBody>
          <a:bodyPr wrap="square" rtlCol="0">
            <a:spAutoFit/>
          </a:bodyPr>
          <a:lstStyle/>
          <a:p>
            <a:r>
              <a:rPr lang="en-US" sz="1400" dirty="0">
                <a:solidFill>
                  <a:schemeClr val="tx2"/>
                </a:solidFill>
              </a:rPr>
              <a:t>EVA</a:t>
            </a:r>
            <a:r>
              <a:rPr lang="el-GR" sz="1400" dirty="0">
                <a:solidFill>
                  <a:schemeClr val="tx2"/>
                </a:solidFill>
              </a:rPr>
              <a:t> = Λειτουργικά Κέρδη Μ</a:t>
            </a:r>
            <a:r>
              <a:rPr lang="el-GR" sz="1400" dirty="0" smtClean="0">
                <a:solidFill>
                  <a:schemeClr val="tx2"/>
                </a:solidFill>
              </a:rPr>
              <a:t>ετά Φόρων </a:t>
            </a:r>
            <a:r>
              <a:rPr lang="el-GR" sz="1400" dirty="0">
                <a:solidFill>
                  <a:schemeClr val="tx2"/>
                </a:solidFill>
              </a:rPr>
              <a:t>– [Κόστος Κεφαλαίου </a:t>
            </a:r>
            <a:r>
              <a:rPr lang="en-US" sz="1400" dirty="0">
                <a:solidFill>
                  <a:schemeClr val="tx2"/>
                </a:solidFill>
              </a:rPr>
              <a:t>x </a:t>
            </a:r>
            <a:r>
              <a:rPr lang="el-GR" sz="1400" dirty="0">
                <a:solidFill>
                  <a:schemeClr val="tx2"/>
                </a:solidFill>
              </a:rPr>
              <a:t>(Σύνολο Περιουσιακών Στοιχείων – Βραχυπρόθεσμες Υποχρεώσεις)</a:t>
            </a:r>
            <a:endParaRPr lang="en-US" sz="14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l-GR" altLang="en-US" dirty="0"/>
              <a:t>Οικονομική Προστιθέμενη Αξία</a:t>
            </a:r>
            <a:r>
              <a:rPr lang="en-US" altLang="en-US" dirty="0"/>
              <a:t/>
            </a:r>
            <a:br>
              <a:rPr lang="en-US" altLang="en-US" dirty="0"/>
            </a:br>
            <a:r>
              <a:rPr lang="en-US" altLang="en-US" sz="1800" dirty="0" smtClean="0"/>
              <a:t>(</a:t>
            </a:r>
            <a:r>
              <a:rPr lang="el-GR" altLang="en-US" sz="1800" dirty="0" smtClean="0"/>
              <a:t>διαφάνεια </a:t>
            </a:r>
            <a:r>
              <a:rPr lang="en-US" altLang="en-US" sz="1800" dirty="0" smtClean="0"/>
              <a:t>2 </a:t>
            </a:r>
            <a:r>
              <a:rPr lang="el-GR" altLang="en-US" sz="1800" dirty="0" smtClean="0"/>
              <a:t>από 2</a:t>
            </a:r>
            <a:r>
              <a:rPr lang="en-US" altLang="en-US" sz="1800" dirty="0" smtClean="0"/>
              <a:t>)</a:t>
            </a:r>
          </a:p>
        </p:txBody>
      </p:sp>
      <p:sp>
        <p:nvSpPr>
          <p:cNvPr id="3" name="Content Placeholder 2"/>
          <p:cNvSpPr>
            <a:spLocks noGrp="1"/>
          </p:cNvSpPr>
          <p:nvPr>
            <p:ph idx="1"/>
          </p:nvPr>
        </p:nvSpPr>
        <p:spPr/>
        <p:txBody>
          <a:bodyPr/>
          <a:lstStyle/>
          <a:p>
            <a:pPr lvl="1"/>
            <a:r>
              <a:rPr lang="el-GR" sz="2000" dirty="0" smtClean="0"/>
              <a:t>Ακολουθεί ένας βασικός υπολογισμός της </a:t>
            </a:r>
            <a:r>
              <a:rPr lang="en-US" sz="2000" dirty="0"/>
              <a:t>EVA</a:t>
            </a:r>
            <a:r>
              <a:rPr lang="el-GR" sz="2000" dirty="0"/>
              <a:t> για το Τμήμα Εστιατορίου της </a:t>
            </a:r>
            <a:r>
              <a:rPr lang="en-US" sz="2000" dirty="0"/>
              <a:t>Winter Wonderland</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sz="1800" dirty="0"/>
              <a:t>Η αναφορά δείχνει ότι το τμήμα έχει προσθέσει 334$ στην οικονομική του αξία μετά φόρων και στο κόστος του κεφαλαίου. Με άλλα λόγια, το τμήμα παρήγαγε κέρδη μετά φόρων 334$ επιπλέον του προσδκοκώμενου κόστους του κεφαλαίου που απαιτείται για τη δημιουργία αυτών των κερδών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9113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6" name="Table 5"/>
          <p:cNvGraphicFramePr>
            <a:graphicFrameLocks noGrp="1"/>
          </p:cNvGraphicFramePr>
          <p:nvPr>
            <p:extLst>
              <p:ext uri="{D42A27DB-BD31-4B8C-83A1-F6EECF244321}">
                <p14:modId xmlns:p14="http://schemas.microsoft.com/office/powerpoint/2010/main" val="1622102494"/>
              </p:ext>
            </p:extLst>
          </p:nvPr>
        </p:nvGraphicFramePr>
        <p:xfrm>
          <a:off x="381000" y="3581400"/>
          <a:ext cx="8382000" cy="2407920"/>
        </p:xfrm>
        <a:graphic>
          <a:graphicData uri="http://schemas.openxmlformats.org/drawingml/2006/table">
            <a:tbl>
              <a:tblPr firstRow="1" bandRow="1">
                <a:tableStyleId>{5C22544A-7EE6-4342-B048-85BDC9FD1C3A}</a:tableStyleId>
              </a:tblPr>
              <a:tblGrid>
                <a:gridCol w="1219200"/>
                <a:gridCol w="381000"/>
                <a:gridCol w="1676400"/>
                <a:gridCol w="1676400"/>
                <a:gridCol w="1676400"/>
                <a:gridCol w="1752600"/>
              </a:tblGrid>
              <a:tr h="183285">
                <a:tc gridSpan="3">
                  <a:txBody>
                    <a:bodyPr/>
                    <a:lstStyle/>
                    <a:p>
                      <a:endParaRPr lang="en-US" sz="1100" b="0" dirty="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a:txBody>
                    <a:bodyPr/>
                    <a:lstStyle/>
                    <a:p>
                      <a:pPr algn="ctr"/>
                      <a:r>
                        <a:rPr lang="el-GR" sz="1100" b="1" dirty="0" smtClean="0">
                          <a:solidFill>
                            <a:schemeClr val="tx2"/>
                          </a:solidFill>
                        </a:rPr>
                        <a:t>Πραγματικά</a:t>
                      </a:r>
                      <a:r>
                        <a:rPr lang="el-GR" sz="1100" b="1" baseline="0" dirty="0" smtClean="0">
                          <a:solidFill>
                            <a:schemeClr val="tx2"/>
                          </a:solidFill>
                        </a:rPr>
                        <a:t> Αποτελέσματα</a:t>
                      </a:r>
                      <a:endParaRPr lang="en-US" sz="1100" b="1" dirty="0">
                        <a:solidFill>
                          <a:schemeClr val="tx2"/>
                        </a:solidFill>
                      </a:endParaRPr>
                    </a:p>
                  </a:txBody>
                  <a:tcPr>
                    <a:solidFill>
                      <a:schemeClr val="tx1">
                        <a:lumMod val="10000"/>
                        <a:lumOff val="90000"/>
                      </a:schemeClr>
                    </a:solidFill>
                  </a:tcPr>
                </a:tc>
                <a:tc>
                  <a:txBody>
                    <a:bodyPr/>
                    <a:lstStyle/>
                    <a:p>
                      <a:pPr algn="ctr"/>
                      <a:r>
                        <a:rPr lang="el-GR" sz="1100" b="1" dirty="0" smtClean="0">
                          <a:solidFill>
                            <a:schemeClr val="tx2"/>
                          </a:solidFill>
                        </a:rPr>
                        <a:t>Απόκλιση</a:t>
                      </a:r>
                      <a:endParaRPr lang="en-US" sz="1100" b="1" dirty="0">
                        <a:solidFill>
                          <a:schemeClr val="tx2"/>
                        </a:solidFill>
                      </a:endParaRPr>
                    </a:p>
                  </a:txBody>
                  <a:tcPr>
                    <a:solidFill>
                      <a:schemeClr val="tx1">
                        <a:lumMod val="10000"/>
                        <a:lumOff val="90000"/>
                      </a:schemeClr>
                    </a:solidFill>
                  </a:tcPr>
                </a:tc>
                <a:tc>
                  <a:txBody>
                    <a:bodyPr/>
                    <a:lstStyle/>
                    <a:p>
                      <a:pPr algn="ctr"/>
                      <a:r>
                        <a:rPr lang="el-GR" sz="1100" b="1" dirty="0" smtClean="0">
                          <a:solidFill>
                            <a:schemeClr val="tx2"/>
                          </a:solidFill>
                        </a:rPr>
                        <a:t>Συγκεντρωτικός Προϋπολογισμός</a:t>
                      </a:r>
                      <a:endParaRPr lang="en-US" sz="1100" b="1" dirty="0">
                        <a:solidFill>
                          <a:schemeClr val="tx2"/>
                        </a:solidFill>
                      </a:endParaRPr>
                    </a:p>
                  </a:txBody>
                  <a:tcPr>
                    <a:solidFill>
                      <a:schemeClr val="tx1">
                        <a:lumMod val="10000"/>
                        <a:lumOff val="90000"/>
                      </a:schemeClr>
                    </a:solidFill>
                  </a:tcPr>
                </a:tc>
              </a:tr>
              <a:tr h="0">
                <a:tc gridSpan="3">
                  <a:txBody>
                    <a:bodyPr/>
                    <a:lstStyle/>
                    <a:p>
                      <a:r>
                        <a:rPr lang="el-GR" sz="1100" b="0" dirty="0" smtClean="0">
                          <a:solidFill>
                            <a:schemeClr val="tx2"/>
                          </a:solidFill>
                        </a:rPr>
                        <a:t>Μέτρα απόδοσης:</a:t>
                      </a:r>
                      <a:endParaRPr lang="en-US" sz="1100" b="0" dirty="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a:txBody>
                    <a:bodyPr/>
                    <a:lstStyle/>
                    <a:p>
                      <a:pPr algn="ctr"/>
                      <a:r>
                        <a:rPr lang="el-GR" sz="1100" b="0" dirty="0" smtClean="0">
                          <a:solidFill>
                            <a:schemeClr val="tx2"/>
                          </a:solidFill>
                        </a:rPr>
                        <a:t>76%</a:t>
                      </a:r>
                      <a:endParaRPr lang="en-US" sz="1100" b="0" dirty="0">
                        <a:solidFill>
                          <a:schemeClr val="tx2"/>
                        </a:solidFill>
                      </a:endParaRPr>
                    </a:p>
                  </a:txBody>
                  <a:tcPr>
                    <a:solidFill>
                      <a:schemeClr val="tx1">
                        <a:lumMod val="10000"/>
                        <a:lumOff val="90000"/>
                      </a:schemeClr>
                    </a:solidFill>
                  </a:tcPr>
                </a:tc>
                <a:tc>
                  <a:txBody>
                    <a:bodyPr/>
                    <a:lstStyle/>
                    <a:p>
                      <a:pPr algn="ctr"/>
                      <a:r>
                        <a:rPr lang="el-GR" sz="1100" b="0" dirty="0" smtClean="0">
                          <a:solidFill>
                            <a:schemeClr val="tx2"/>
                          </a:solidFill>
                        </a:rPr>
                        <a:t>(13%) (Δ)</a:t>
                      </a:r>
                      <a:endParaRPr lang="en-US" sz="1100" b="0" dirty="0">
                        <a:solidFill>
                          <a:schemeClr val="tx2"/>
                        </a:solidFill>
                      </a:endParaRPr>
                    </a:p>
                  </a:txBody>
                  <a:tcPr>
                    <a:solidFill>
                      <a:schemeClr val="tx1">
                        <a:lumMod val="10000"/>
                        <a:lumOff val="90000"/>
                      </a:schemeClr>
                    </a:solidFill>
                  </a:tcPr>
                </a:tc>
                <a:tc>
                  <a:txBody>
                    <a:bodyPr/>
                    <a:lstStyle/>
                    <a:p>
                      <a:pPr algn="ctr"/>
                      <a:r>
                        <a:rPr lang="el-GR" sz="1100" b="0" dirty="0" smtClean="0">
                          <a:solidFill>
                            <a:schemeClr val="tx2"/>
                          </a:solidFill>
                        </a:rPr>
                        <a:t>89%</a:t>
                      </a:r>
                      <a:endParaRPr lang="en-US" sz="1100" b="0" dirty="0">
                        <a:solidFill>
                          <a:schemeClr val="tx2"/>
                        </a:solidFill>
                      </a:endParaRPr>
                    </a:p>
                  </a:txBody>
                  <a:tcPr>
                    <a:solidFill>
                      <a:schemeClr val="tx1">
                        <a:lumMod val="10000"/>
                        <a:lumOff val="90000"/>
                      </a:schemeClr>
                    </a:solidFill>
                  </a:tcPr>
                </a:tc>
              </a:tr>
              <a:tr h="0">
                <a:tc gridSpan="3">
                  <a:txBody>
                    <a:bodyPr/>
                    <a:lstStyle/>
                    <a:p>
                      <a:r>
                        <a:rPr lang="en-US" sz="1100" b="0" dirty="0" smtClean="0">
                          <a:solidFill>
                            <a:schemeClr val="tx2"/>
                          </a:solidFill>
                        </a:rPr>
                        <a:t>ROI</a:t>
                      </a:r>
                      <a:endParaRPr lang="en-US" sz="1100" b="0" dirty="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a:txBody>
                    <a:bodyPr/>
                    <a:lstStyle/>
                    <a:p>
                      <a:pPr algn="ctr"/>
                      <a:r>
                        <a:rPr lang="el-GR" sz="1100" b="0" dirty="0" smtClean="0">
                          <a:solidFill>
                            <a:schemeClr val="tx2"/>
                          </a:solidFill>
                        </a:rPr>
                        <a:t>450$</a:t>
                      </a:r>
                      <a:endParaRPr lang="en-US" sz="1100" b="0" dirty="0">
                        <a:solidFill>
                          <a:schemeClr val="tx2"/>
                        </a:solidFill>
                      </a:endParaRPr>
                    </a:p>
                  </a:txBody>
                  <a:tcPr>
                    <a:solidFill>
                      <a:schemeClr val="tx1">
                        <a:lumMod val="10000"/>
                        <a:lumOff val="90000"/>
                      </a:schemeClr>
                    </a:solidFill>
                  </a:tcPr>
                </a:tc>
                <a:tc>
                  <a:txBody>
                    <a:bodyPr/>
                    <a:lstStyle/>
                    <a:p>
                      <a:pPr algn="ctr"/>
                      <a:r>
                        <a:rPr lang="el-GR" sz="1100" b="0" dirty="0" smtClean="0">
                          <a:solidFill>
                            <a:schemeClr val="tx2"/>
                          </a:solidFill>
                        </a:rPr>
                        <a:t>(240) (Δ)</a:t>
                      </a:r>
                      <a:endParaRPr lang="en-US" sz="1100" b="0" dirty="0">
                        <a:solidFill>
                          <a:schemeClr val="tx2"/>
                        </a:solidFill>
                      </a:endParaRPr>
                    </a:p>
                  </a:txBody>
                  <a:tcPr>
                    <a:solidFill>
                      <a:schemeClr val="tx1">
                        <a:lumMod val="10000"/>
                        <a:lumOff val="90000"/>
                      </a:schemeClr>
                    </a:solidFill>
                  </a:tcPr>
                </a:tc>
                <a:tc>
                  <a:txBody>
                    <a:bodyPr/>
                    <a:lstStyle/>
                    <a:p>
                      <a:pPr algn="ctr"/>
                      <a:r>
                        <a:rPr lang="el-GR" sz="1100" b="0" dirty="0" smtClean="0">
                          <a:solidFill>
                            <a:schemeClr val="tx2"/>
                          </a:solidFill>
                        </a:rPr>
                        <a:t>690$</a:t>
                      </a:r>
                      <a:endParaRPr lang="en-US" sz="1100" b="0" dirty="0">
                        <a:solidFill>
                          <a:schemeClr val="tx2"/>
                        </a:solidFill>
                      </a:endParaRPr>
                    </a:p>
                  </a:txBody>
                  <a:tcPr>
                    <a:solidFill>
                      <a:schemeClr val="tx1">
                        <a:lumMod val="10000"/>
                        <a:lumOff val="90000"/>
                      </a:schemeClr>
                    </a:solidFill>
                  </a:tcPr>
                </a:tc>
              </a:tr>
              <a:tr h="0">
                <a:tc gridSpan="3">
                  <a:txBody>
                    <a:bodyPr/>
                    <a:lstStyle/>
                    <a:p>
                      <a:r>
                        <a:rPr lang="el-GR" sz="1100" b="0" dirty="0" smtClean="0">
                          <a:solidFill>
                            <a:schemeClr val="tx2"/>
                          </a:solidFill>
                        </a:rPr>
                        <a:t>Υπολειμματικό Εισόδημα</a:t>
                      </a:r>
                      <a:endParaRPr lang="en-US" sz="1100" b="0" dirty="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a:txBody>
                    <a:bodyPr/>
                    <a:lstStyle/>
                    <a:p>
                      <a:pPr algn="ctr"/>
                      <a:r>
                        <a:rPr lang="el-GR" sz="1100" b="0" dirty="0" smtClean="0">
                          <a:solidFill>
                            <a:schemeClr val="tx2"/>
                          </a:solidFill>
                        </a:rPr>
                        <a:t>334$</a:t>
                      </a:r>
                      <a:endParaRPr lang="en-US" sz="1100" b="0" dirty="0">
                        <a:solidFill>
                          <a:schemeClr val="tx2"/>
                        </a:solidFill>
                      </a:endParaRPr>
                    </a:p>
                  </a:txBody>
                  <a:tcPr>
                    <a:solidFill>
                      <a:schemeClr val="tx1">
                        <a:lumMod val="10000"/>
                        <a:lumOff val="90000"/>
                      </a:schemeClr>
                    </a:solidFill>
                  </a:tcPr>
                </a:tc>
                <a:tc>
                  <a:txBody>
                    <a:bodyPr/>
                    <a:lstStyle/>
                    <a:p>
                      <a:pPr algn="ctr"/>
                      <a:endParaRPr lang="en-US" sz="1100" b="0" dirty="0">
                        <a:solidFill>
                          <a:schemeClr val="tx2"/>
                        </a:solidFill>
                      </a:endParaRPr>
                    </a:p>
                  </a:txBody>
                  <a:tcPr>
                    <a:solidFill>
                      <a:schemeClr val="tx1">
                        <a:lumMod val="10000"/>
                        <a:lumOff val="90000"/>
                      </a:schemeClr>
                    </a:solidFill>
                  </a:tcPr>
                </a:tc>
                <a:tc>
                  <a:txBody>
                    <a:bodyPr/>
                    <a:lstStyle/>
                    <a:p>
                      <a:pPr algn="ctr"/>
                      <a:endParaRPr lang="en-US" sz="1100" b="0" dirty="0">
                        <a:solidFill>
                          <a:schemeClr val="tx2"/>
                        </a:solidFill>
                      </a:endParaRPr>
                    </a:p>
                  </a:txBody>
                  <a:tcPr>
                    <a:solidFill>
                      <a:schemeClr val="tx1">
                        <a:lumMod val="10000"/>
                        <a:lumOff val="90000"/>
                      </a:schemeClr>
                    </a:solidFill>
                  </a:tcPr>
                </a:tc>
              </a:tr>
              <a:tr h="0">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100" b="0" dirty="0" smtClean="0">
                          <a:solidFill>
                            <a:schemeClr val="tx2"/>
                          </a:solidFill>
                        </a:rPr>
                        <a:t>Οικονομική προστιθεμενη αξία*</a:t>
                      </a:r>
                      <a:endParaRPr lang="en-US" sz="1100" b="0" dirty="0" smtClean="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a:txBody>
                    <a:bodyPr/>
                    <a:lstStyle/>
                    <a:p>
                      <a:pPr algn="ctr"/>
                      <a:endParaRPr lang="en-US" sz="1100" b="0" dirty="0">
                        <a:solidFill>
                          <a:schemeClr val="tx2"/>
                        </a:solidFill>
                      </a:endParaRPr>
                    </a:p>
                  </a:txBody>
                  <a:tcPr>
                    <a:solidFill>
                      <a:schemeClr val="tx1">
                        <a:lumMod val="10000"/>
                        <a:lumOff val="90000"/>
                      </a:schemeClr>
                    </a:solidFill>
                  </a:tcPr>
                </a:tc>
                <a:tc>
                  <a:txBody>
                    <a:bodyPr/>
                    <a:lstStyle/>
                    <a:p>
                      <a:pPr algn="ctr"/>
                      <a:endParaRPr lang="en-US" sz="1100" b="0" dirty="0">
                        <a:solidFill>
                          <a:schemeClr val="tx2"/>
                        </a:solidFill>
                      </a:endParaRPr>
                    </a:p>
                  </a:txBody>
                  <a:tcPr>
                    <a:solidFill>
                      <a:schemeClr val="tx1">
                        <a:lumMod val="10000"/>
                        <a:lumOff val="90000"/>
                      </a:schemeClr>
                    </a:solidFill>
                  </a:tcPr>
                </a:tc>
                <a:tc>
                  <a:txBody>
                    <a:bodyPr/>
                    <a:lstStyle/>
                    <a:p>
                      <a:pPr algn="ctr"/>
                      <a:endParaRPr lang="en-US" sz="1100" b="0" dirty="0">
                        <a:solidFill>
                          <a:schemeClr val="tx2"/>
                        </a:solidFill>
                      </a:endParaRPr>
                    </a:p>
                  </a:txBody>
                  <a:tcPr>
                    <a:solidFill>
                      <a:schemeClr val="tx1">
                        <a:lumMod val="10000"/>
                        <a:lumOff val="90000"/>
                      </a:schemeClr>
                    </a:solidFill>
                  </a:tcPr>
                </a:tc>
              </a:tr>
              <a:tr h="0">
                <a:tc>
                  <a:txBody>
                    <a:bodyPr/>
                    <a:lstStyle/>
                    <a:p>
                      <a:pPr algn="r"/>
                      <a:r>
                        <a:rPr lang="en-US" sz="1100" b="0" dirty="0" smtClean="0">
                          <a:solidFill>
                            <a:schemeClr val="tx2"/>
                          </a:solidFill>
                        </a:rPr>
                        <a:t>*EVA</a:t>
                      </a:r>
                      <a:endParaRPr lang="en-US" sz="1100" b="0" dirty="0">
                        <a:solidFill>
                          <a:schemeClr val="tx2"/>
                        </a:solidFill>
                      </a:endParaRPr>
                    </a:p>
                  </a:txBody>
                  <a:tcPr>
                    <a:solidFill>
                      <a:schemeClr val="tx1">
                        <a:lumMod val="10000"/>
                        <a:lumOff val="90000"/>
                      </a:schemeClr>
                    </a:solidFill>
                  </a:tcPr>
                </a:tc>
                <a:tc>
                  <a:txBody>
                    <a:bodyPr/>
                    <a:lstStyle/>
                    <a:p>
                      <a:r>
                        <a:rPr lang="el-GR" sz="1100" b="0" dirty="0" smtClean="0">
                          <a:solidFill>
                            <a:schemeClr val="tx2"/>
                          </a:solidFill>
                        </a:rPr>
                        <a:t>=</a:t>
                      </a:r>
                      <a:endParaRPr lang="en-US" sz="1100" b="0" dirty="0">
                        <a:solidFill>
                          <a:schemeClr val="tx2"/>
                        </a:solidFill>
                      </a:endParaRPr>
                    </a:p>
                  </a:txBody>
                  <a:tcPr>
                    <a:solidFill>
                      <a:schemeClr val="tx1">
                        <a:lumMod val="10000"/>
                        <a:lumOff val="90000"/>
                      </a:schemeClr>
                    </a:solidFill>
                  </a:tcPr>
                </a:tc>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100" b="0" dirty="0" smtClean="0">
                          <a:solidFill>
                            <a:schemeClr val="tx2"/>
                          </a:solidFill>
                        </a:rPr>
                        <a:t>Λειτουργικά</a:t>
                      </a:r>
                      <a:r>
                        <a:rPr lang="el-GR" sz="1100" b="0" baseline="0" dirty="0" smtClean="0">
                          <a:solidFill>
                            <a:schemeClr val="tx2"/>
                          </a:solidFill>
                        </a:rPr>
                        <a:t> Κέρδη Μετά Φόρων – [Κόστος Κεφαλαίου </a:t>
                      </a:r>
                      <a:r>
                        <a:rPr lang="en-GB" sz="1100" b="0" baseline="0" dirty="0" smtClean="0">
                          <a:solidFill>
                            <a:schemeClr val="tx2"/>
                          </a:solidFill>
                        </a:rPr>
                        <a:t>x </a:t>
                      </a:r>
                      <a:r>
                        <a:rPr lang="en-US" sz="1100" b="0" baseline="0" dirty="0" smtClean="0">
                          <a:solidFill>
                            <a:schemeClr val="tx2"/>
                          </a:solidFill>
                        </a:rPr>
                        <a:t>(</a:t>
                      </a:r>
                      <a:r>
                        <a:rPr lang="el-GR" sz="1100" b="0" baseline="0" dirty="0" smtClean="0">
                          <a:solidFill>
                            <a:schemeClr val="tx2"/>
                          </a:solidFill>
                        </a:rPr>
                        <a:t>Συνολικά Περιουσιακά Στοιχεία – Τρέχουσες Υποχρεώσεις)]</a:t>
                      </a:r>
                      <a:endParaRPr lang="en-US" sz="1100" b="0" dirty="0" smtClean="0">
                        <a:solidFill>
                          <a:schemeClr val="tx2"/>
                        </a:solidFill>
                      </a:endParaRPr>
                    </a:p>
                  </a:txBody>
                  <a:tcPr>
                    <a:solidFill>
                      <a:schemeClr val="tx1">
                        <a:lumMod val="10000"/>
                        <a:lumOff val="90000"/>
                      </a:schemeClr>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r>
              <a:tr h="0">
                <a:tc>
                  <a:txBody>
                    <a:bodyPr/>
                    <a:lstStyle/>
                    <a:p>
                      <a:pPr algn="r"/>
                      <a:endParaRPr lang="en-US" sz="1100" b="0" dirty="0">
                        <a:solidFill>
                          <a:schemeClr val="tx2"/>
                        </a:solidFill>
                      </a:endParaRPr>
                    </a:p>
                  </a:txBody>
                  <a:tcPr>
                    <a:solidFill>
                      <a:schemeClr val="tx1">
                        <a:lumMod val="10000"/>
                        <a:lumOff val="90000"/>
                      </a:schemeClr>
                    </a:solidFill>
                  </a:tcPr>
                </a:tc>
                <a:tc>
                  <a:txBody>
                    <a:bodyPr/>
                    <a:lstStyle/>
                    <a:p>
                      <a:r>
                        <a:rPr lang="el-GR" sz="1100" b="0" dirty="0" smtClean="0">
                          <a:solidFill>
                            <a:schemeClr val="tx2"/>
                          </a:solidFill>
                        </a:rPr>
                        <a:t>=</a:t>
                      </a:r>
                      <a:endParaRPr lang="en-US" sz="1100" b="0" dirty="0">
                        <a:solidFill>
                          <a:schemeClr val="tx2"/>
                        </a:solidFill>
                      </a:endParaRPr>
                    </a:p>
                  </a:txBody>
                  <a:tcPr>
                    <a:solidFill>
                      <a:schemeClr val="tx1">
                        <a:lumMod val="10000"/>
                        <a:lumOff val="90000"/>
                      </a:schemeClr>
                    </a:solidFill>
                  </a:tcPr>
                </a:tc>
                <a:tc gridSpan="4">
                  <a:txBody>
                    <a:bodyPr/>
                    <a:lstStyle/>
                    <a:p>
                      <a:r>
                        <a:rPr lang="el-GR" sz="1100" dirty="0" smtClean="0">
                          <a:solidFill>
                            <a:schemeClr val="tx2"/>
                          </a:solidFill>
                        </a:rPr>
                        <a:t>400$ - [12% </a:t>
                      </a:r>
                      <a:r>
                        <a:rPr lang="en-GB" sz="1100" dirty="0" smtClean="0">
                          <a:solidFill>
                            <a:schemeClr val="tx2"/>
                          </a:solidFill>
                        </a:rPr>
                        <a:t>x </a:t>
                      </a:r>
                      <a:r>
                        <a:rPr lang="en-US" sz="1100" dirty="0" smtClean="0">
                          <a:solidFill>
                            <a:schemeClr val="tx2"/>
                          </a:solidFill>
                        </a:rPr>
                        <a:t>(800$ - 250$)]</a:t>
                      </a:r>
                      <a:endParaRPr lang="en-US" sz="1100" dirty="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algn="r"/>
                      <a:endParaRPr lang="en-US" sz="1100" b="0" dirty="0">
                        <a:solidFill>
                          <a:schemeClr val="tx2"/>
                        </a:solidFill>
                      </a:endParaRPr>
                    </a:p>
                  </a:txBody>
                  <a:tcPr>
                    <a:solidFill>
                      <a:schemeClr val="tx1">
                        <a:lumMod val="10000"/>
                        <a:lumOff val="90000"/>
                      </a:schemeClr>
                    </a:solidFill>
                  </a:tcPr>
                </a:tc>
                <a:tc>
                  <a:txBody>
                    <a:bodyPr/>
                    <a:lstStyle/>
                    <a:p>
                      <a:r>
                        <a:rPr lang="el-GR" sz="1100" b="0" dirty="0" smtClean="0">
                          <a:solidFill>
                            <a:schemeClr val="tx2"/>
                          </a:solidFill>
                        </a:rPr>
                        <a:t>=</a:t>
                      </a:r>
                      <a:endParaRPr lang="en-US" sz="1100" b="0" dirty="0">
                        <a:solidFill>
                          <a:schemeClr val="tx2"/>
                        </a:solidFill>
                      </a:endParaRPr>
                    </a:p>
                  </a:txBody>
                  <a:tcPr>
                    <a:solidFill>
                      <a:schemeClr val="tx1">
                        <a:lumMod val="10000"/>
                        <a:lumOff val="90000"/>
                      </a:schemeClr>
                    </a:solidFill>
                  </a:tcPr>
                </a:tc>
                <a:tc gridSpan="4">
                  <a:txBody>
                    <a:bodyPr/>
                    <a:lstStyle/>
                    <a:p>
                      <a:r>
                        <a:rPr lang="en-US" sz="1100" dirty="0" smtClean="0">
                          <a:solidFill>
                            <a:schemeClr val="tx2"/>
                          </a:solidFill>
                        </a:rPr>
                        <a:t>334$</a:t>
                      </a:r>
                      <a:endParaRPr lang="en-US" sz="1100" dirty="0">
                        <a:solidFill>
                          <a:schemeClr val="tx2"/>
                        </a:solidFill>
                      </a:endParaRPr>
                    </a:p>
                  </a:txBody>
                  <a:tcPr>
                    <a:solidFill>
                      <a:schemeClr val="tx1">
                        <a:lumMod val="10000"/>
                        <a:lumOff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2639262322"/>
              </p:ext>
            </p:extLst>
          </p:nvPr>
        </p:nvGraphicFramePr>
        <p:xfrm>
          <a:off x="0" y="1767840"/>
          <a:ext cx="8987120" cy="3718560"/>
        </p:xfrm>
        <a:graphic>
          <a:graphicData uri="http://schemas.openxmlformats.org/drawingml/2006/table">
            <a:tbl>
              <a:tblPr firstRow="1" bandRow="1">
                <a:tableStyleId>{2D5ABB26-0587-4C30-8999-92F81FD0307C}</a:tableStyleId>
              </a:tblPr>
              <a:tblGrid>
                <a:gridCol w="5105400"/>
                <a:gridCol w="3881720"/>
              </a:tblGrid>
              <a:tr h="137160">
                <a:tc rowSpan="2">
                  <a:txBody>
                    <a:bodyPr/>
                    <a:lstStyle/>
                    <a:p>
                      <a:r>
                        <a:rPr lang="el-GR" sz="1400" dirty="0" smtClean="0"/>
                        <a:t>Η Brew Mountain Company πωλεί καφέ και ζεστά ροφήματα. Το Τμήμα</a:t>
                      </a:r>
                      <a:r>
                        <a:rPr lang="el-GR" sz="1400" baseline="0" dirty="0" smtClean="0"/>
                        <a:t> Καροτσάκι Καφέ της εταιρείας </a:t>
                      </a:r>
                      <a:r>
                        <a:rPr lang="el-GR" sz="1400" dirty="0" smtClean="0"/>
                        <a:t>πωλεί τα προϊόντα στους σκιέρ καθώς κατεβαίνουν</a:t>
                      </a:r>
                      <a:r>
                        <a:rPr lang="el-GR" sz="1400" baseline="0" dirty="0" smtClean="0"/>
                        <a:t> </a:t>
                      </a:r>
                      <a:r>
                        <a:rPr lang="el-GR" sz="1400" dirty="0" smtClean="0"/>
                        <a:t>από το βουνό. Ο ισολογισμός του Τμήματος </a:t>
                      </a:r>
                      <a:r>
                        <a:rPr lang="el-GR" sz="1400" baseline="0" dirty="0" smtClean="0"/>
                        <a:t>Καροτσάκι Καφέ </a:t>
                      </a:r>
                      <a:r>
                        <a:rPr lang="el-GR" sz="1400" dirty="0" smtClean="0"/>
                        <a:t>έδειξε ότι η εταιρεία είχε επενδύσει περιουσιακά στοιχεία ύψους 30.000$ στις αρχές του έτους και 50.000$ στο τέλος του έτους. Κατά τη διάρκεια του έτους, τα λειτουργικά</a:t>
                      </a:r>
                      <a:r>
                        <a:rPr lang="el-GR" sz="1400" baseline="0" dirty="0" smtClean="0"/>
                        <a:t> κέρδη </a:t>
                      </a:r>
                      <a:r>
                        <a:rPr lang="el-GR" sz="1400" dirty="0" smtClean="0"/>
                        <a:t>του τμήματος ήταν 80.000$ από πωλήσεις 120.000$0</a:t>
                      </a:r>
                    </a:p>
                    <a:p>
                      <a:endParaRPr lang="el-GR" sz="1400" dirty="0" smtClean="0"/>
                    </a:p>
                    <a:p>
                      <a:r>
                        <a:rPr lang="el-GR" sz="1400" dirty="0" smtClean="0"/>
                        <a:t>1. Υπολογίστε το υπολειμματικό εισόδημα του τμήματος εάν η προσδοκώμενη απόδοση επένδυσης (ROI) είναι 20%.</a:t>
                      </a:r>
                    </a:p>
                    <a:p>
                      <a:r>
                        <a:rPr lang="el-GR" sz="1400" dirty="0" smtClean="0"/>
                        <a:t>2. Υπολογίστε την απόδοση της επένδυσης για το τμήμα.</a:t>
                      </a:r>
                    </a:p>
                    <a:p>
                      <a:r>
                        <a:rPr lang="el-GR" sz="1400" dirty="0" smtClean="0"/>
                        <a:t>3. Υπολογίστε την οικονομική προστιθέμενη αξία για την εταιρεία εάν είναι τα συνολικά εταιρικά περιουσιακά στοιχεία</a:t>
                      </a:r>
                    </a:p>
                    <a:p>
                      <a:r>
                        <a:rPr lang="el-GR" sz="1400" dirty="0" smtClean="0"/>
                        <a:t>Είναι 600.000$, οι τρέχουσες υποχρεώσεις είναι 80.000$, τα λειτουργικά κέρδη μετά φόρων είναι 70.000$ και το κόστος κεφαλαίου είναι 12%..</a:t>
                      </a:r>
                    </a:p>
                  </a:txBody>
                  <a:tcPr>
                    <a:lnR w="12700" cap="flat" cmpd="sng" algn="ctr">
                      <a:solidFill>
                        <a:srgbClr val="C00000"/>
                      </a:solidFill>
                      <a:prstDash val="solid"/>
                      <a:round/>
                      <a:headEnd type="none" w="med" len="med"/>
                      <a:tailEnd type="none" w="med" len="med"/>
                    </a:lnR>
                    <a:lnB>
                      <a:noFill/>
                    </a:lnB>
                    <a:solidFill>
                      <a:srgbClr val="C7C4B5"/>
                    </a:solidFill>
                  </a:tcPr>
                </a:tc>
                <a:tc>
                  <a:txBody>
                    <a:bodyPr/>
                    <a:lstStyle/>
                    <a:p>
                      <a:r>
                        <a:rPr lang="el-GR" sz="1400" b="1" dirty="0" smtClean="0">
                          <a:solidFill>
                            <a:srgbClr val="C00000"/>
                          </a:solidFill>
                        </a:rPr>
                        <a:t>ΛΥΣΗ</a:t>
                      </a:r>
                    </a:p>
                  </a:txBody>
                  <a:tcPr>
                    <a:lnL w="12700" cap="flat" cmpd="sng" algn="ctr">
                      <a:solidFill>
                        <a:srgbClr val="C00000"/>
                      </a:solidFill>
                      <a:prstDash val="solid"/>
                      <a:round/>
                      <a:headEnd type="none" w="med" len="med"/>
                      <a:tailEnd type="none" w="med" len="med"/>
                    </a:lnL>
                    <a:solidFill>
                      <a:srgbClr val="C7C4B5"/>
                    </a:solidFill>
                  </a:tcPr>
                </a:tc>
              </a:tr>
              <a:tr h="2378166">
                <a:tc vMerge="1">
                  <a:txBody>
                    <a:bodyPr/>
                    <a:lstStyle/>
                    <a:p>
                      <a:endParaRPr lang="en-US" sz="900"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pPr marL="342900" indent="-342900" algn="l">
                        <a:buAutoNum type="arabicPeriod"/>
                      </a:pPr>
                      <a:r>
                        <a:rPr lang="el-GR" sz="1400" dirty="0" smtClean="0"/>
                        <a:t>80.000$ - </a:t>
                      </a:r>
                      <a:r>
                        <a:rPr lang="en-GB" sz="1400" dirty="0" smtClean="0"/>
                        <a:t>{</a:t>
                      </a:r>
                      <a:r>
                        <a:rPr lang="el-GR" sz="1400" dirty="0" smtClean="0"/>
                        <a:t>20% </a:t>
                      </a:r>
                      <a:r>
                        <a:rPr lang="en-GB" sz="1400" dirty="0" smtClean="0"/>
                        <a:t>x [(30.000$ + 50.000$) ÷ 2)] = 72.000$</a:t>
                      </a:r>
                    </a:p>
                    <a:p>
                      <a:pPr marL="342900" indent="-342900" algn="l">
                        <a:buAutoNum type="arabicPeriod"/>
                      </a:pPr>
                      <a:r>
                        <a:rPr lang="el-GR" sz="1400" dirty="0" smtClean="0"/>
                        <a:t>80.000</a:t>
                      </a:r>
                      <a:r>
                        <a:rPr lang="en-GB" sz="1400" dirty="0" smtClean="0"/>
                        <a:t>$</a:t>
                      </a:r>
                      <a:r>
                        <a:rPr lang="en-GB" sz="1400" baseline="0" dirty="0" smtClean="0"/>
                        <a:t> </a:t>
                      </a:r>
                      <a:r>
                        <a:rPr lang="en-GB" sz="1400" dirty="0" smtClean="0"/>
                        <a:t>÷ [{30.000$ + 50.000) ÷ 2] = 200%</a:t>
                      </a:r>
                    </a:p>
                    <a:p>
                      <a:pPr marL="342900" indent="-342900" algn="l">
                        <a:buAutoNum type="arabicPeriod"/>
                      </a:pPr>
                      <a:r>
                        <a:rPr lang="en-GB" sz="1400" dirty="0" smtClean="0"/>
                        <a:t>70.000$ - [12% x </a:t>
                      </a:r>
                      <a:r>
                        <a:rPr lang="en-US" sz="1400" dirty="0" smtClean="0"/>
                        <a:t>(600.000$ - 80.000$)]</a:t>
                      </a:r>
                      <a:r>
                        <a:rPr lang="en-US" sz="1400" baseline="0" dirty="0" smtClean="0"/>
                        <a:t> = 7.600$</a:t>
                      </a:r>
                      <a:endParaRPr lang="en-US" sz="1400" baseline="0" dirty="0"/>
                    </a:p>
                    <a:p>
                      <a:pPr marL="0" indent="0" algn="l">
                        <a:buNone/>
                      </a:pPr>
                      <a:endParaRPr lang="en-US" sz="140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l-GR" sz="1400" b="1" dirty="0" smtClean="0">
                          <a:solidFill>
                            <a:srgbClr val="C00000"/>
                          </a:solidFill>
                        </a:rPr>
                        <a:t>ΔΟΚΙΜΑΣΤΕ</a:t>
                      </a:r>
                      <a:r>
                        <a:rPr lang="el-GR" sz="1400" b="1" baseline="0" dirty="0" smtClean="0">
                          <a:solidFill>
                            <a:srgbClr val="C00000"/>
                          </a:solidFill>
                        </a:rPr>
                        <a:t> ΤΟ! ΣΑ</a:t>
                      </a:r>
                      <a:r>
                        <a:rPr lang="en-US" sz="1400" b="1" baseline="0" dirty="0" smtClean="0">
                          <a:solidFill>
                            <a:srgbClr val="C00000"/>
                          </a:solidFill>
                        </a:rPr>
                        <a:t>5</a:t>
                      </a:r>
                      <a:r>
                        <a:rPr lang="el-GR" sz="1400" b="1" baseline="0" dirty="0" smtClean="0">
                          <a:solidFill>
                            <a:srgbClr val="C00000"/>
                          </a:solidFill>
                        </a:rPr>
                        <a:t>, ΣΑ</a:t>
                      </a:r>
                      <a:r>
                        <a:rPr lang="en-US" sz="1400" b="1" baseline="0" dirty="0" smtClean="0">
                          <a:solidFill>
                            <a:srgbClr val="C00000"/>
                          </a:solidFill>
                        </a:rPr>
                        <a:t>6</a:t>
                      </a:r>
                      <a:r>
                        <a:rPr lang="el-GR" sz="1400" b="1" baseline="0" dirty="0" smtClean="0">
                          <a:solidFill>
                            <a:srgbClr val="C00000"/>
                          </a:solidFill>
                        </a:rPr>
                        <a:t> ΣΑ</a:t>
                      </a:r>
                      <a:r>
                        <a:rPr lang="en-US" sz="1400" b="1" baseline="0" dirty="0" smtClean="0">
                          <a:solidFill>
                            <a:srgbClr val="C00000"/>
                          </a:solidFill>
                        </a:rPr>
                        <a:t>7</a:t>
                      </a:r>
                      <a:r>
                        <a:rPr lang="el-GR" sz="1400" b="1" baseline="0" dirty="0" smtClean="0">
                          <a:solidFill>
                            <a:srgbClr val="C00000"/>
                          </a:solidFill>
                        </a:rPr>
                        <a:t>, </a:t>
                      </a:r>
                      <a:r>
                        <a:rPr lang="en-US" sz="1400" b="1" baseline="0" dirty="0" smtClean="0">
                          <a:solidFill>
                            <a:srgbClr val="C00000"/>
                          </a:solidFill>
                        </a:rPr>
                        <a:t>A7A</a:t>
                      </a:r>
                      <a:r>
                        <a:rPr lang="el-GR" sz="1400" b="1" baseline="0" dirty="0" smtClean="0">
                          <a:solidFill>
                            <a:srgbClr val="C00000"/>
                          </a:solidFill>
                        </a:rPr>
                        <a:t>, Α</a:t>
                      </a:r>
                      <a:r>
                        <a:rPr lang="en-US" sz="1400" b="1" baseline="0" dirty="0" smtClean="0">
                          <a:solidFill>
                            <a:srgbClr val="C00000"/>
                          </a:solidFill>
                        </a:rPr>
                        <a:t>8A,</a:t>
                      </a:r>
                      <a:r>
                        <a:rPr lang="el-GR" sz="1400" b="1" baseline="0" dirty="0" smtClean="0">
                          <a:solidFill>
                            <a:srgbClr val="C00000"/>
                          </a:solidFill>
                        </a:rPr>
                        <a:t> Α</a:t>
                      </a:r>
                      <a:r>
                        <a:rPr lang="en-US" sz="1400" b="1" baseline="0" dirty="0" smtClean="0">
                          <a:solidFill>
                            <a:srgbClr val="C00000"/>
                          </a:solidFill>
                        </a:rPr>
                        <a:t>9A, </a:t>
                      </a:r>
                      <a:r>
                        <a:rPr lang="el-GR" sz="1400" b="1" baseline="0" dirty="0" smtClean="0">
                          <a:solidFill>
                            <a:srgbClr val="C00000"/>
                          </a:solidFill>
                        </a:rPr>
                        <a:t>Α</a:t>
                      </a:r>
                      <a:r>
                        <a:rPr lang="en-US" sz="1400" b="1" baseline="0" dirty="0" smtClean="0">
                          <a:solidFill>
                            <a:srgbClr val="C00000"/>
                          </a:solidFill>
                        </a:rPr>
                        <a:t>7</a:t>
                      </a:r>
                      <a:r>
                        <a:rPr lang="el-GR" sz="1400" b="1" baseline="0" dirty="0" smtClean="0">
                          <a:solidFill>
                            <a:srgbClr val="C00000"/>
                          </a:solidFill>
                        </a:rPr>
                        <a:t>Β, Α</a:t>
                      </a:r>
                      <a:r>
                        <a:rPr lang="en-US" sz="1400" b="1" baseline="0" dirty="0" smtClean="0">
                          <a:solidFill>
                            <a:srgbClr val="C00000"/>
                          </a:solidFill>
                        </a:rPr>
                        <a:t>8</a:t>
                      </a:r>
                      <a:r>
                        <a:rPr lang="el-GR" sz="1400" b="1" baseline="0" dirty="0" smtClean="0">
                          <a:solidFill>
                            <a:srgbClr val="C00000"/>
                          </a:solidFill>
                        </a:rPr>
                        <a:t>Β</a:t>
                      </a:r>
                      <a:r>
                        <a:rPr lang="en-US" sz="1400" b="1" baseline="0" dirty="0" smtClean="0">
                          <a:solidFill>
                            <a:srgbClr val="C00000"/>
                          </a:solidFill>
                        </a:rPr>
                        <a:t>,</a:t>
                      </a:r>
                      <a:r>
                        <a:rPr lang="el-GR" sz="1400" b="1" baseline="0" dirty="0" smtClean="0">
                          <a:solidFill>
                            <a:srgbClr val="C00000"/>
                          </a:solidFill>
                        </a:rPr>
                        <a:t> Α</a:t>
                      </a:r>
                      <a:r>
                        <a:rPr lang="en-US" sz="1400" b="1" baseline="0" dirty="0" smtClean="0">
                          <a:solidFill>
                            <a:srgbClr val="C00000"/>
                          </a:solidFill>
                        </a:rPr>
                        <a:t>9B</a:t>
                      </a:r>
                      <a:endParaRPr lang="el-GR" sz="1400" dirty="0" smtClean="0">
                        <a:solidFill>
                          <a:srgbClr val="C00000"/>
                        </a:solidFill>
                        <a:latin typeface="Tw Cen MT" panose="020B06020201040206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1400" dirty="0" smtClean="0">
                        <a:solidFill>
                          <a:srgbClr val="C00000"/>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7179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457200" y="76200"/>
            <a:ext cx="8229600" cy="990600"/>
          </a:xfrm>
        </p:spPr>
        <p:txBody>
          <a:bodyPr/>
          <a:lstStyle/>
          <a:p>
            <a:r>
              <a:rPr lang="el-GR" altLang="en-US" dirty="0">
                <a:ea typeface="Arial Unicode MS" panose="020B0604020202020204" pitchFamily="34" charset="-128"/>
              </a:rPr>
              <a:t>ΕΝΟΤΗΤΑ 3 </a:t>
            </a:r>
            <a:r>
              <a:rPr lang="el-GR" altLang="en-US" dirty="0">
                <a:ea typeface="Arial Unicode MS" panose="020B0604020202020204" pitchFamily="34" charset="-128"/>
                <a:sym typeface="Wingdings" panose="05000000000000000000" pitchFamily="2" charset="2"/>
              </a:rPr>
              <a:t>:</a:t>
            </a:r>
            <a:r>
              <a:rPr lang="el-GR" altLang="en-US" dirty="0">
                <a:ea typeface="Arial Unicode MS" panose="020B0604020202020204" pitchFamily="34" charset="-128"/>
              </a:rPr>
              <a:t>ΕΠΙΧΕΙΡΗΜΑΤΙΚΕΣ ΕΦΑΡΜΟΓΕΣ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dirty="0"/>
              <a:t>Πίνακας </a:t>
            </a:r>
            <a:r>
              <a:rPr lang="el-GR" dirty="0" smtClean="0"/>
              <a:t>ισορροπημένης στοχοθεσίας</a:t>
            </a:r>
          </a:p>
          <a:p>
            <a:pPr>
              <a:buFont typeface="Wingdings" panose="05000000000000000000" pitchFamily="2" charset="2"/>
              <a:buChar char="§"/>
            </a:pPr>
            <a:r>
              <a:rPr lang="el-GR" altLang="en-US" dirty="0" smtClean="0">
                <a:latin typeface="Tw Cen MT" panose="020B0602020104020603" pitchFamily="34" charset="0"/>
                <a:cs typeface="Times New Roman" panose="02020603050405020304" pitchFamily="18" charset="0"/>
              </a:rPr>
              <a:t>Εργασίες τρίτων</a:t>
            </a:r>
            <a:endParaRPr lang="en-US" altLang="en-US"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Προγραμματισμός		</a:t>
            </a:r>
            <a:endParaRPr lang="en-US" altLang="en-US" dirty="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Εκτέλεση</a:t>
            </a:r>
            <a:endParaRPr lang="en-US" altLang="en-US" dirty="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Αξιολόγηση</a:t>
            </a:r>
            <a:endParaRPr lang="en-US" altLang="en-US" dirty="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Επικοινωνία</a:t>
            </a:r>
            <a:endParaRPr lang="en-US" altLang="en-US" dirty="0">
              <a:latin typeface="Tw Cen MT" panose="020B0602020104020603" pitchFamily="34" charset="0"/>
              <a:cs typeface="Times New Roman" panose="02020603050405020304" pitchFamily="18" charset="0"/>
            </a:endParaRPr>
          </a:p>
        </p:txBody>
      </p:sp>
      <p:sp>
        <p:nvSpPr>
          <p:cNvPr id="9318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altLang="en-US" dirty="0"/>
              <a:t>M</a:t>
            </a:r>
            <a:r>
              <a:rPr lang="el-GR" altLang="en-US" dirty="0" smtClean="0"/>
              <a:t>έτρηση της </a:t>
            </a:r>
            <a:r>
              <a:rPr lang="en-US" altLang="en-US" dirty="0" smtClean="0"/>
              <a:t>A</a:t>
            </a:r>
            <a:r>
              <a:rPr lang="el-GR" altLang="en-US" dirty="0" smtClean="0"/>
              <a:t>πόδοσης </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sz="2400" dirty="0"/>
              <a:t>Για να είναι αποτελεσματικό, ένα σύστημα διαχείρισης της απόδοσης πρέπει να εξετάσει τόσο τα λειτουργικά αποτελέσματα όσο και τα πολλαπλά μέτρα απόδοσης, όπως η απόδοση των επενδύσεων, το υπολειμματικό εισόδημα και η οικονομική προστιθέμενη αξία</a:t>
            </a:r>
            <a:r>
              <a:rPr lang="en-US" altLang="en-US" sz="2400" dirty="0" smtClean="0">
                <a:latin typeface="Tw Cen MT" panose="020B0602020104020603" pitchFamily="34" charset="0"/>
                <a:cs typeface="Times New Roman" panose="02020603050405020304" pitchFamily="18" charset="0"/>
              </a:rPr>
              <a:t>.</a:t>
            </a:r>
          </a:p>
          <a:p>
            <a:pPr lvl="1"/>
            <a:r>
              <a:rPr lang="el-GR" sz="2000" dirty="0"/>
              <a:t>Ωστόσο, και τα τρία αυτά μέτρα περιορίζονται από την εστίασή τους στη βραχυπρόθεσμη οικονομική απόδοση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a:buFont typeface="Wingdings" panose="05000000000000000000" pitchFamily="2" charset="2"/>
              <a:buChar char="§"/>
            </a:pPr>
            <a:r>
              <a:rPr lang="el-GR" sz="2400" dirty="0"/>
              <a:t>Για να αποκτήσει μια πληρέστερη </a:t>
            </a:r>
            <a:r>
              <a:rPr lang="el-GR" sz="2400" dirty="0" smtClean="0"/>
              <a:t>εικόνα</a:t>
            </a:r>
            <a:r>
              <a:rPr lang="en-US" sz="2400" dirty="0" smtClean="0"/>
              <a:t> </a:t>
            </a:r>
            <a:r>
              <a:rPr lang="el-GR" sz="2400" dirty="0" smtClean="0"/>
              <a:t>της </a:t>
            </a:r>
            <a:r>
              <a:rPr lang="el-GR" sz="2400" dirty="0"/>
              <a:t>ευημερίας μιας επιχείρησης και του τρόπου βελτίωσής της, οι </a:t>
            </a:r>
            <a:r>
              <a:rPr lang="el-GR" sz="2400" dirty="0" smtClean="0"/>
              <a:t>μάνατζερ πρέπει </a:t>
            </a:r>
            <a:r>
              <a:rPr lang="el-GR" sz="2400" dirty="0"/>
              <a:t>να συνεργαστούν για να αναπτύξουν μια ομάδα μέτρων, όπως </a:t>
            </a:r>
            <a:r>
              <a:rPr lang="el-GR" sz="2400" dirty="0" smtClean="0"/>
              <a:t>ο πίνακας ισορροπημένης στοχοθεσίας.</a:t>
            </a:r>
            <a:endParaRPr lang="en-US" altLang="en-US" sz="2400" dirty="0" smtClean="0">
              <a:latin typeface="Tw Cen MT" panose="020B0602020104020603" pitchFamily="34" charset="0"/>
              <a:cs typeface="Times New Roman" panose="02020603050405020304" pitchFamily="18" charset="0"/>
            </a:endParaRPr>
          </a:p>
          <a:p>
            <a:pPr lvl="1">
              <a:buFontTx/>
              <a:buNone/>
            </a:pP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9421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457200" y="76200"/>
            <a:ext cx="8458200" cy="990600"/>
          </a:xfrm>
        </p:spPr>
        <p:txBody>
          <a:bodyPr/>
          <a:lstStyle/>
          <a:p>
            <a:r>
              <a:rPr lang="el-GR" altLang="en-US" dirty="0" smtClean="0"/>
              <a:t>Οργανωτικοό Στόχοι και ο </a:t>
            </a:r>
            <a:r>
              <a:rPr lang="el-GR" dirty="0" smtClean="0"/>
              <a:t>Πίνακας Ισορροπημένης Στοχοθεσίας</a:t>
            </a:r>
            <a:r>
              <a:rPr lang="el-GR" altLang="en-US" dirty="0" smtClean="0"/>
              <a:t> </a:t>
            </a:r>
            <a:endParaRPr lang="en-US" altLang="en-US" dirty="0" smtClean="0"/>
          </a:p>
        </p:txBody>
      </p:sp>
      <p:sp>
        <p:nvSpPr>
          <p:cNvPr id="3" name="Content Placeholder 2"/>
          <p:cNvSpPr>
            <a:spLocks noGrp="1"/>
          </p:cNvSpPr>
          <p:nvPr>
            <p:ph idx="1"/>
          </p:nvPr>
        </p:nvSpPr>
        <p:spPr>
          <a:xfrm>
            <a:off x="762000" y="1219200"/>
            <a:ext cx="7696200" cy="4343400"/>
          </a:xfrm>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Ο </a:t>
            </a:r>
            <a:r>
              <a:rPr lang="el-GR" altLang="en-US" sz="2400" b="1" dirty="0" smtClean="0">
                <a:solidFill>
                  <a:srgbClr val="275CAE"/>
                </a:solidFill>
                <a:latin typeface="Tw Cen MT" panose="020B0602020104020603" pitchFamily="34" charset="0"/>
                <a:cs typeface="Times New Roman" panose="02020603050405020304" pitchFamily="18" charset="0"/>
              </a:rPr>
              <a:t>πίνακας </a:t>
            </a:r>
            <a:r>
              <a:rPr lang="el-GR" altLang="en-US" sz="2400" b="1" dirty="0">
                <a:solidFill>
                  <a:srgbClr val="275CAE"/>
                </a:solidFill>
                <a:latin typeface="Tw Cen MT" panose="020B0602020104020603" pitchFamily="34" charset="0"/>
                <a:cs typeface="Times New Roman" panose="02020603050405020304" pitchFamily="18" charset="0"/>
              </a:rPr>
              <a:t>ι</a:t>
            </a:r>
            <a:r>
              <a:rPr lang="el-GR" altLang="en-US" sz="2400" b="1" dirty="0" smtClean="0">
                <a:solidFill>
                  <a:srgbClr val="275CAE"/>
                </a:solidFill>
                <a:latin typeface="Tw Cen MT" panose="020B0602020104020603" pitchFamily="34" charset="0"/>
                <a:cs typeface="Times New Roman" panose="02020603050405020304" pitchFamily="18" charset="0"/>
              </a:rPr>
              <a:t>σορροπημένης στοχοθεσίας </a:t>
            </a:r>
            <a:r>
              <a:rPr lang="el-GR" sz="2400" dirty="0"/>
              <a:t>είναι ένα πλαίσιο που συνδέει τις προοπτικές/προσδοκίες ενός οργανισμού τεσσάρων βασικών ενδιαφερομένων ομάδων - χρηματοοικονομική (επενδυτές), μάθησης και ανάπτυξης (εργαζομένοι), εσωτερικών επιχειρησιακών διαδικασιών και ομάδα πελατών - με την αποστολή και το όραμα του οργανισμού, τα μέτρα απόδοσης, τα στρατηγικά και τακτικά σχέδια, και τους πόρους</a:t>
            </a:r>
            <a:r>
              <a:rPr lang="en-US" altLang="en-US" sz="2400" dirty="0" smtClean="0">
                <a:latin typeface="Tw Cen MT" panose="020B0602020104020603" pitchFamily="34" charset="0"/>
                <a:cs typeface="Times New Roman" panose="02020603050405020304" pitchFamily="18" charset="0"/>
              </a:rPr>
              <a:t>.</a:t>
            </a:r>
          </a:p>
          <a:p>
            <a:pPr lvl="1"/>
            <a:r>
              <a:rPr lang="el-GR" sz="2000" dirty="0"/>
              <a:t>Για να πετύχει, ένας οργανισμός πρέπει να προσθέσει αξία για όλες αυτές τις ομάδες, τόσο σε βραχυπρόθεσμο </a:t>
            </a:r>
            <a:r>
              <a:rPr lang="el-GR" sz="2000" dirty="0" smtClean="0"/>
              <a:t>όσο </a:t>
            </a:r>
            <a:r>
              <a:rPr lang="el-GR" sz="2000" dirty="0"/>
              <a:t>και σε </a:t>
            </a:r>
            <a:r>
              <a:rPr lang="el-GR" sz="2000" dirty="0" smtClean="0"/>
              <a:t>μακροπρόθεσμο</a:t>
            </a:r>
            <a:r>
              <a:rPr lang="el-GR" sz="2000" dirty="0"/>
              <a:t> επίπεδο</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Οι επόμενες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διαφάνειες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απεικονίζουν το πώς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οι μάνατζερ</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χρησιμοποιούν τον </a:t>
            </a:r>
            <a:r>
              <a:rPr lang="el-GR" altLang="en-US" sz="2000" dirty="0" smtClean="0">
                <a:latin typeface="Tw Cen MT" panose="020B0602020104020603" pitchFamily="34" charset="0"/>
                <a:cs typeface="Times New Roman" panose="02020603050405020304" pitchFamily="18" charset="0"/>
              </a:rPr>
              <a:t>πίνακα </a:t>
            </a:r>
            <a:r>
              <a:rPr lang="el-GR" altLang="en-US" sz="2000" dirty="0">
                <a:latin typeface="Tw Cen MT" panose="020B0602020104020603" pitchFamily="34" charset="0"/>
                <a:cs typeface="Times New Roman" panose="02020603050405020304" pitchFamily="18" charset="0"/>
              </a:rPr>
              <a:t>ισορροπημένης </a:t>
            </a:r>
            <a:r>
              <a:rPr lang="el-GR" altLang="en-US" sz="2000" dirty="0" smtClean="0">
                <a:latin typeface="Tw Cen MT" panose="020B0602020104020603" pitchFamily="34" charset="0"/>
                <a:cs typeface="Times New Roman" panose="02020603050405020304" pitchFamily="18" charset="0"/>
              </a:rPr>
              <a:t>στοχοθεσίας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9523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l-GR" altLang="en-US" dirty="0" smtClean="0"/>
              <a:t>Προγραμματισμός</a:t>
            </a:r>
            <a:r>
              <a:rPr lang="en-US" altLang="en-US" dirty="0" smtClean="0"/>
              <a:t/>
            </a:r>
            <a:br>
              <a:rPr lang="en-US" altLang="en-US" dirty="0" smtClean="0"/>
            </a:br>
            <a:r>
              <a:rPr lang="en-US" altLang="en-US" sz="1800" dirty="0" smtClean="0"/>
              <a:t>(</a:t>
            </a:r>
            <a:r>
              <a:rPr lang="el-GR" altLang="en-US" sz="1800" dirty="0" smtClean="0"/>
              <a:t>διαφάνεια 1 από </a:t>
            </a:r>
            <a:r>
              <a:rPr lang="en-US" altLang="en-US" sz="1800" dirty="0" smtClean="0"/>
              <a:t>3)</a:t>
            </a:r>
          </a:p>
        </p:txBody>
      </p:sp>
      <p:sp>
        <p:nvSpPr>
          <p:cNvPr id="3" name="Content Placeholder 2"/>
          <p:cNvSpPr>
            <a:spLocks noGrp="1"/>
          </p:cNvSpPr>
          <p:nvPr>
            <p:ph idx="1"/>
          </p:nvPr>
        </p:nvSpPr>
        <p:spPr/>
        <p:txBody>
          <a:bodyPr/>
          <a:lstStyle/>
          <a:p>
            <a:pPr>
              <a:buFont typeface="Wingdings" panose="05000000000000000000" pitchFamily="2" charset="2"/>
              <a:buChar char="§"/>
            </a:pPr>
            <a:r>
              <a:rPr lang="el-GR" sz="2400" dirty="0"/>
              <a:t>Κατά το στάδιο του προγραμματισμού, ο πίνακας ισσοροπημένης στοχοθεσίας παρέχει ένα πλαίσιο που επιτρέπει στους μάνατζερ να μεταφράσουν το όραμα και τη στρατηγική του οργανισμού τους σε </a:t>
            </a:r>
            <a:r>
              <a:rPr lang="el-GR" sz="2400" dirty="0" smtClean="0"/>
              <a:t>λειτουργικού </a:t>
            </a:r>
            <a:r>
              <a:rPr lang="el-GR" sz="2400" dirty="0"/>
              <a:t>όρους</a:t>
            </a:r>
            <a:r>
              <a:rPr lang="en-US" altLang="en-US" sz="2400" dirty="0" smtClean="0">
                <a:latin typeface="Tw Cen MT" panose="020B0602020104020603" pitchFamily="34" charset="0"/>
                <a:cs typeface="Times New Roman" panose="02020603050405020304" pitchFamily="18" charset="0"/>
              </a:rPr>
              <a:t>. </a:t>
            </a:r>
          </a:p>
          <a:p>
            <a:pPr lvl="1"/>
            <a:r>
              <a:rPr lang="el-GR" sz="2000" dirty="0"/>
              <a:t>Οι μάνατζερ αξιολογούν το όραμα της εταιρείας από τη σκοπιά της κάθε ομάδας ενδιαφερομένων και επιδιώκουν να απαντήσουν σε μια ερώτηση κλειδί για κάθε </a:t>
            </a:r>
            <a:r>
              <a:rPr lang="el-GR" sz="2000" dirty="0" smtClean="0"/>
              <a:t>ομάδα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 Χρηματοοικονομική (επενδυτές): Προκειμένου να επιτύχουμε το όραμα του οργανισμού μας, πώς πρέπει να παρουσιαζόμαστε/ εμφανιζόμαστε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στα ενδιαφερόμενα μέρη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μας; </a:t>
            </a: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Μάθησης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και ανάπτυξης (εργαζομένοι): Προκειμένου να επιτύχουμε το όραμα του οργανισμού μας, με ποιο τρόπο θα πρέπει να διατηρήσουμε την ικανότητά μας για βελτίωση και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αλλαγή;</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9625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l-GR" altLang="en-US" dirty="0"/>
              <a:t>Προγραμματισμός</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2 </a:t>
            </a:r>
            <a:r>
              <a:rPr lang="el-GR" altLang="en-US" sz="1800" dirty="0" smtClean="0"/>
              <a:t>από 3</a:t>
            </a:r>
            <a:r>
              <a:rPr lang="en-US" altLang="en-US" sz="1800" dirty="0" smtClean="0"/>
              <a:t>)</a:t>
            </a:r>
          </a:p>
        </p:txBody>
      </p:sp>
      <p:sp>
        <p:nvSpPr>
          <p:cNvPr id="3" name="Content Placeholder 2"/>
          <p:cNvSpPr>
            <a:spLocks noGrp="1"/>
          </p:cNvSpPr>
          <p:nvPr>
            <p:ph idx="1"/>
          </p:nvPr>
        </p:nvSpPr>
        <p:spPr/>
        <p:txBody>
          <a:bodyPr/>
          <a:lstStyle/>
          <a:p>
            <a:pPr lvl="2">
              <a:buFont typeface="Wingdings" panose="05000000000000000000" pitchFamily="2" charset="2"/>
              <a:buChar char="§"/>
            </a:pP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 Εσωτερικών επιχειρησιακών διαδικασιών: Για να επιτύχουμε, σε ποιες επιχειρησιακές διαδικασίες θα πρέπει να υπερέχει ο οργανισμός μας; • Πελατών: Προκειμένου να επιτύχουμε το όραμα του οργανισμού μας, με ποιο τρόπο θα πρέπει να γίνουμε ελκυστικοί προς τους πελάτες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μας</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sz="2000" dirty="0"/>
              <a:t>Οι απαντήσεις σε αυτά τα ερωτήματα οδηγούν σε στόχους απόδοσης που είναι αμοιβαία επωφελείς για </a:t>
            </a:r>
            <a:r>
              <a:rPr lang="el-GR" sz="2000" dirty="0" smtClean="0"/>
              <a:t>όλους τα ενδιαφερόμενα μέρη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sz="1800" dirty="0"/>
              <a:t>Για παράδειγμα, εάν το συλλογικό όραμα και η στρατηγική της Winter Wonderland επικεντρώνεται στο να ευχαριστηθούν οι επισκέπτες, οι μάνατζέρ της θα μπορούσαν να καθορίσουν τους </a:t>
            </a:r>
            <a:r>
              <a:rPr lang="el-GR" sz="1800" dirty="0" smtClean="0"/>
              <a:t>γενικούς </a:t>
            </a:r>
            <a:r>
              <a:rPr lang="el-GR" sz="1800" dirty="0"/>
              <a:t>στόχους </a:t>
            </a:r>
            <a:r>
              <a:rPr lang="el-GR" sz="1800" dirty="0" smtClean="0"/>
              <a:t>που παρουσιάζονται στην επόμενη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διαφάνεια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sz="1800" dirty="0"/>
              <a:t>Αυτοί οι γενικοί στόχοι στη συνέχεια μετατρέπονται σε συγκεκριμένους στόχους απόδοσης και σε μέτρα για συγκεκριμένα στελέχη</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marL="0" indent="0">
              <a:buFont typeface="Wingdings" panose="05000000000000000000" pitchFamily="2" charset="2"/>
              <a:buNone/>
            </a:pPr>
            <a:endParaRPr lang="en-US" altLang="en-US" sz="2400" dirty="0" smtClean="0">
              <a:latin typeface="Tw Cen MT" panose="020B0602020104020603" pitchFamily="34" charset="0"/>
              <a:cs typeface="Times New Roman" panose="02020603050405020304" pitchFamily="18" charset="0"/>
            </a:endParaRPr>
          </a:p>
        </p:txBody>
      </p:sp>
      <p:sp>
        <p:nvSpPr>
          <p:cNvPr id="9728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l-GR" altLang="en-US" dirty="0"/>
              <a:t>Προγραμματισμός</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3 </a:t>
            </a:r>
            <a:r>
              <a:rPr lang="el-GR" altLang="en-US" sz="1800" dirty="0" smtClean="0"/>
              <a:t>από 3</a:t>
            </a:r>
            <a:r>
              <a:rPr lang="en-US" altLang="en-US" sz="1800" dirty="0" smtClean="0"/>
              <a:t>)</a:t>
            </a:r>
          </a:p>
        </p:txBody>
      </p:sp>
      <p:sp>
        <p:nvSpPr>
          <p:cNvPr id="3" name="Content Placeholder 2"/>
          <p:cNvSpPr>
            <a:spLocks noGrp="1"/>
          </p:cNvSpPr>
          <p:nvPr>
            <p:ph idx="1"/>
          </p:nvPr>
        </p:nvSpPr>
        <p:spPr/>
        <p:txBody>
          <a:bodyPr/>
          <a:lstStyle/>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l-GR"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l-GR" altLang="en-US" dirty="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Η επόμενη</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διαφάνεια συνοψίζει</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πώς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dirty="0"/>
              <a:t>θα μπορούσαν </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οι μάνατζερ της </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Winter Wonderland</a:t>
            </a: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dirty="0" smtClean="0"/>
              <a:t>να </a:t>
            </a:r>
            <a:r>
              <a:rPr lang="el-GR" dirty="0"/>
              <a:t>συνδέσουν το όραμα και τη στρατηγική του οργανισμού τους με την επίτευξη των στόχων, στη συνέχεια να συνδέοσυν αυτούς τους στόχους με λογικά μέτρα απόδοσης, και τέλος, να θέσουν στόχους απόδοσης για το μάνατζερ των τελεφερίκ</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marL="0" indent="0">
              <a:buFont typeface="Wingdings" panose="05000000000000000000" pitchFamily="2" charset="2"/>
              <a:buNone/>
            </a:pPr>
            <a:endParaRPr lang="en-US" altLang="en-US" dirty="0" smtClean="0">
              <a:latin typeface="Tw Cen MT" panose="020B0602020104020603" pitchFamily="34" charset="0"/>
              <a:cs typeface="Times New Roman" panose="02020603050405020304" pitchFamily="18" charset="0"/>
            </a:endParaRPr>
          </a:p>
        </p:txBody>
      </p:sp>
      <p:sp>
        <p:nvSpPr>
          <p:cNvPr id="9830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3820389609"/>
              </p:ext>
            </p:extLst>
          </p:nvPr>
        </p:nvGraphicFramePr>
        <p:xfrm>
          <a:off x="457200" y="1143000"/>
          <a:ext cx="8305800" cy="2722880"/>
        </p:xfrm>
        <a:graphic>
          <a:graphicData uri="http://schemas.openxmlformats.org/drawingml/2006/table">
            <a:tbl>
              <a:tblPr firstRow="1" bandRow="1">
                <a:tableStyleId>{5C22544A-7EE6-4342-B048-85BDC9FD1C3A}</a:tableStyleId>
              </a:tblPr>
              <a:tblGrid>
                <a:gridCol w="3505200"/>
                <a:gridCol w="4800600"/>
              </a:tblGrid>
              <a:tr h="370840">
                <a:tc>
                  <a:txBody>
                    <a:bodyPr/>
                    <a:lstStyle/>
                    <a:p>
                      <a:r>
                        <a:rPr lang="el-GR" sz="1400" dirty="0" smtClean="0">
                          <a:solidFill>
                            <a:schemeClr val="tx2"/>
                          </a:solidFill>
                        </a:rPr>
                        <a:t>Προσέγγιση</a:t>
                      </a:r>
                      <a:endParaRPr lang="en-US" sz="1400" dirty="0">
                        <a:solidFill>
                          <a:schemeClr val="tx2"/>
                        </a:solidFill>
                      </a:endParaRPr>
                    </a:p>
                  </a:txBody>
                  <a:tcPr>
                    <a:solidFill>
                      <a:srgbClr val="BBE0E3"/>
                    </a:solidFill>
                  </a:tcPr>
                </a:tc>
                <a:tc>
                  <a:txBody>
                    <a:bodyPr/>
                    <a:lstStyle/>
                    <a:p>
                      <a:r>
                        <a:rPr lang="el-GR" sz="1400" dirty="0" smtClean="0">
                          <a:solidFill>
                            <a:schemeClr val="tx2"/>
                          </a:solidFill>
                        </a:rPr>
                        <a:t>Στόχος</a:t>
                      </a:r>
                      <a:endParaRPr lang="en-US" sz="1400" dirty="0">
                        <a:solidFill>
                          <a:schemeClr val="tx2"/>
                        </a:solidFill>
                      </a:endParaRPr>
                    </a:p>
                  </a:txBody>
                  <a:tcPr>
                    <a:solidFill>
                      <a:srgbClr val="BBE0E3"/>
                    </a:solidFill>
                  </a:tcPr>
                </a:tc>
              </a:tr>
              <a:tr h="370840">
                <a:tc>
                  <a:txBody>
                    <a:bodyPr/>
                    <a:lstStyle/>
                    <a:p>
                      <a:r>
                        <a:rPr lang="el-GR" sz="1400" b="0" dirty="0" smtClean="0">
                          <a:solidFill>
                            <a:schemeClr val="tx2"/>
                          </a:solidFill>
                        </a:rPr>
                        <a:t>Χρηματοοικονομική (Επενδυτής)</a:t>
                      </a:r>
                      <a:endParaRPr lang="en-US" sz="1400" b="0" dirty="0">
                        <a:solidFill>
                          <a:schemeClr val="tx2"/>
                        </a:solidFill>
                      </a:endParaRPr>
                    </a:p>
                  </a:txBody>
                  <a:tcPr>
                    <a:solidFill>
                      <a:srgbClr val="BBE0E3"/>
                    </a:solidFill>
                  </a:tcPr>
                </a:tc>
                <a:tc>
                  <a:txBody>
                    <a:bodyPr/>
                    <a:lstStyle/>
                    <a:p>
                      <a:r>
                        <a:rPr lang="el-GR" sz="1400" b="0" dirty="0" smtClean="0">
                          <a:solidFill>
                            <a:schemeClr val="tx2"/>
                          </a:solidFill>
                        </a:rPr>
                        <a:t>Αύξηση των δαπανών των επισκεπτών στο θέρετρο.</a:t>
                      </a:r>
                    </a:p>
                  </a:txBody>
                  <a:tcPr>
                    <a:solidFill>
                      <a:srgbClr val="BBE0E3"/>
                    </a:solid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Μάθησης και Ανάπτυξης</a:t>
                      </a:r>
                      <a:r>
                        <a:rPr lang="el-GR" sz="1400" baseline="0" dirty="0" smtClean="0">
                          <a:solidFill>
                            <a:schemeClr val="tx2"/>
                          </a:solidFill>
                        </a:rPr>
                        <a:t> (εργαζόμενος)</a:t>
                      </a:r>
                      <a:endParaRPr lang="en-US" sz="1400" dirty="0" smtClean="0">
                        <a:solidFill>
                          <a:schemeClr val="tx2"/>
                        </a:solidFill>
                      </a:endParaRPr>
                    </a:p>
                  </a:txBody>
                  <a:tcPr>
                    <a:solidFill>
                      <a:srgbClr val="BBE0E3"/>
                    </a:solidFill>
                  </a:tcPr>
                </a:tc>
                <a:tc>
                  <a:txBody>
                    <a:bodyPr/>
                    <a:lstStyle/>
                    <a:p>
                      <a:r>
                        <a:rPr lang="el-GR" sz="1400" b="0" dirty="0" smtClean="0">
                          <a:solidFill>
                            <a:schemeClr val="tx2"/>
                          </a:solidFill>
                        </a:rPr>
                        <a:t>Συνεχής πολύπλευρη εκπαίδευση των υπαλλήλων, γνώση του καθενός των καθηκόντων του άλλου, για τη διατήρηση της υψηλής ποιότητας υπηρεσίας για τους επισκέπτες</a:t>
                      </a:r>
                      <a:endParaRPr lang="en-US" sz="1400" b="0" dirty="0">
                        <a:solidFill>
                          <a:schemeClr val="tx2"/>
                        </a:solidFill>
                      </a:endParaRPr>
                    </a:p>
                  </a:txBody>
                  <a:tcPr>
                    <a:solidFill>
                      <a:srgbClr val="BBE0E3"/>
                    </a:solidFill>
                  </a:tcPr>
                </a:tc>
              </a:tr>
              <a:tr h="370840">
                <a:tc>
                  <a:txBody>
                    <a:bodyPr/>
                    <a:lstStyle/>
                    <a:p>
                      <a:r>
                        <a:rPr lang="el-GR" sz="1400" b="0" dirty="0" smtClean="0">
                          <a:solidFill>
                            <a:schemeClr val="tx2"/>
                          </a:solidFill>
                        </a:rPr>
                        <a:t>Εσωτερικών</a:t>
                      </a:r>
                      <a:r>
                        <a:rPr lang="el-GR" sz="1400" b="0" baseline="0" dirty="0" smtClean="0">
                          <a:solidFill>
                            <a:schemeClr val="tx2"/>
                          </a:solidFill>
                        </a:rPr>
                        <a:t> επιχειρησιακών διαδικασιών </a:t>
                      </a:r>
                      <a:endParaRPr lang="en-US" sz="1400" b="0" dirty="0">
                        <a:solidFill>
                          <a:schemeClr val="tx2"/>
                        </a:solidFill>
                      </a:endParaRPr>
                    </a:p>
                  </a:txBody>
                  <a:tcPr>
                    <a:solidFill>
                      <a:srgbClr val="BBE0E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0" dirty="0" smtClean="0">
                          <a:solidFill>
                            <a:schemeClr val="tx2"/>
                          </a:solidFill>
                        </a:rPr>
                        <a:t>Αξιοποίηση της θέσης της αγοράς, εισάγοντας και βελτιώνοντας καινοτόμα</a:t>
                      </a:r>
                      <a:r>
                        <a:rPr lang="el-GR" sz="1400" b="0" baseline="0" dirty="0" smtClean="0">
                          <a:solidFill>
                            <a:schemeClr val="tx2"/>
                          </a:solidFill>
                        </a:rPr>
                        <a:t> πλεονεκτήματα </a:t>
                      </a:r>
                      <a:r>
                        <a:rPr lang="el-GR" sz="1400" b="0" dirty="0" smtClean="0">
                          <a:solidFill>
                            <a:schemeClr val="tx2"/>
                          </a:solidFill>
                        </a:rPr>
                        <a:t>μάρκετινγκ και τεχνολογίας που ωφελούν τους επισκέπτες.</a:t>
                      </a:r>
                    </a:p>
                  </a:txBody>
                  <a:tcPr>
                    <a:solidFill>
                      <a:srgbClr val="BBE0E3"/>
                    </a:solidFill>
                  </a:tcPr>
                </a:tc>
              </a:tr>
              <a:tr h="370840">
                <a:tc>
                  <a:txBody>
                    <a:bodyPr/>
                    <a:lstStyle/>
                    <a:p>
                      <a:r>
                        <a:rPr lang="el-GR" sz="1400" b="0" dirty="0" smtClean="0">
                          <a:solidFill>
                            <a:schemeClr val="tx2"/>
                          </a:solidFill>
                        </a:rPr>
                        <a:t>Πελάτης</a:t>
                      </a:r>
                      <a:endParaRPr lang="en-US" sz="1400" b="0" dirty="0">
                        <a:solidFill>
                          <a:schemeClr val="tx2"/>
                        </a:solidFill>
                      </a:endParaRPr>
                    </a:p>
                  </a:txBody>
                  <a:tcPr>
                    <a:solidFill>
                      <a:srgbClr val="BBE0E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0" dirty="0" smtClean="0">
                          <a:solidFill>
                            <a:schemeClr val="tx2"/>
                          </a:solidFill>
                        </a:rPr>
                        <a:t> Δημιουργία νέων εμπειριών και εγκαταστάσεων σε προνομιακές τιμές για διακοπές σε όλες τις εποχές</a:t>
                      </a:r>
                      <a:endParaRPr lang="en-US" sz="1400" b="0" dirty="0" smtClean="0">
                        <a:solidFill>
                          <a:schemeClr val="tx2"/>
                        </a:solidFill>
                      </a:endParaRPr>
                    </a:p>
                  </a:txBody>
                  <a:tcPr>
                    <a:solidFill>
                      <a:srgbClr val="BBE0E3"/>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457200" y="152400"/>
            <a:ext cx="8305800" cy="838200"/>
          </a:xfrm>
        </p:spPr>
        <p:txBody>
          <a:bodyPr/>
          <a:lstStyle/>
          <a:p>
            <a:r>
              <a:rPr lang="el-GR" altLang="en-US" sz="2400" dirty="0" smtClean="0"/>
              <a:t>Δείγμα Πίνακα Ισορροπημένης Στοχοθεσίας Συνδυασμένων Σκοπών</a:t>
            </a:r>
            <a:r>
              <a:rPr altLang="en-US" sz="2400" dirty="0" smtClean="0"/>
              <a:t>, </a:t>
            </a:r>
            <a:r>
              <a:rPr lang="el-GR" altLang="en-US" sz="2400" dirty="0"/>
              <a:t>Μ</a:t>
            </a:r>
            <a:r>
              <a:rPr lang="el-GR" altLang="en-US" sz="2400" dirty="0" smtClean="0"/>
              <a:t>έτρων Απόδοσης</a:t>
            </a:r>
            <a:r>
              <a:rPr altLang="en-US" sz="2400" dirty="0" smtClean="0"/>
              <a:t> </a:t>
            </a:r>
            <a:r>
              <a:rPr lang="el-GR" altLang="en-US" sz="2400" dirty="0" smtClean="0"/>
              <a:t>και Στόχων</a:t>
            </a:r>
            <a:endParaRPr altLang="en-US" sz="2400" dirty="0"/>
          </a:p>
        </p:txBody>
      </p:sp>
      <p:sp>
        <p:nvSpPr>
          <p:cNvPr id="99330"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1800447582"/>
              </p:ext>
            </p:extLst>
          </p:nvPr>
        </p:nvGraphicFramePr>
        <p:xfrm>
          <a:off x="1981200" y="1143000"/>
          <a:ext cx="5638800" cy="1268598"/>
        </p:xfrm>
        <a:graphic>
          <a:graphicData uri="http://schemas.openxmlformats.org/drawingml/2006/table">
            <a:tbl>
              <a:tblPr firstRow="1" bandRow="1">
                <a:tableStyleId>{5C22544A-7EE6-4342-B048-85BDC9FD1C3A}</a:tableStyleId>
              </a:tblPr>
              <a:tblGrid>
                <a:gridCol w="1879600"/>
                <a:gridCol w="1879600"/>
                <a:gridCol w="1879600"/>
              </a:tblGrid>
              <a:tr h="268539">
                <a:tc gridSpan="3">
                  <a:txBody>
                    <a:bodyPr/>
                    <a:lstStyle/>
                    <a:p>
                      <a:pPr algn="ctr"/>
                      <a:r>
                        <a:rPr lang="el-GR" sz="1050" dirty="0" smtClean="0">
                          <a:solidFill>
                            <a:schemeClr val="tx2"/>
                          </a:solidFill>
                        </a:rPr>
                        <a:t>Χρηματοοικονομική (Επενδυτή) Προσέγγιση</a:t>
                      </a:r>
                      <a:endParaRPr lang="en-US" sz="1050" dirty="0">
                        <a:solidFill>
                          <a:schemeClr val="tx2"/>
                        </a:solidFill>
                      </a:endParaRPr>
                    </a:p>
                  </a:txBody>
                  <a:tcPr>
                    <a:solidFill>
                      <a:srgbClr val="BBE0E3"/>
                    </a:solidFill>
                  </a:tcPr>
                </a:tc>
                <a:tc hMerge="1">
                  <a:txBody>
                    <a:bodyPr/>
                    <a:lstStyle/>
                    <a:p>
                      <a:endParaRPr lang="en-US" dirty="0"/>
                    </a:p>
                  </a:txBody>
                  <a:tcPr/>
                </a:tc>
                <a:tc hMerge="1">
                  <a:txBody>
                    <a:bodyPr/>
                    <a:lstStyle/>
                    <a:p>
                      <a:endParaRPr lang="en-US" dirty="0"/>
                    </a:p>
                  </a:txBody>
                  <a:tcPr/>
                </a:tc>
              </a:tr>
              <a:tr h="268539">
                <a:tc>
                  <a:txBody>
                    <a:bodyPr/>
                    <a:lstStyle/>
                    <a:p>
                      <a:pPr algn="ctr"/>
                      <a:r>
                        <a:rPr lang="el-GR" sz="1050" b="1" dirty="0" smtClean="0">
                          <a:solidFill>
                            <a:schemeClr val="tx2"/>
                          </a:solidFill>
                        </a:rPr>
                        <a:t>Σκοπός</a:t>
                      </a:r>
                      <a:endParaRPr lang="en-US" sz="1050" b="1" dirty="0">
                        <a:solidFill>
                          <a:schemeClr val="tx2"/>
                        </a:solidFill>
                      </a:endParaRPr>
                    </a:p>
                  </a:txBody>
                  <a:tcPr>
                    <a:solidFill>
                      <a:srgbClr val="BBE0E3"/>
                    </a:solidFill>
                  </a:tcPr>
                </a:tc>
                <a:tc>
                  <a:txBody>
                    <a:bodyPr/>
                    <a:lstStyle/>
                    <a:p>
                      <a:pPr algn="ctr"/>
                      <a:r>
                        <a:rPr lang="el-GR" sz="1050" b="1" dirty="0" smtClean="0">
                          <a:solidFill>
                            <a:schemeClr val="tx2"/>
                          </a:solidFill>
                        </a:rPr>
                        <a:t>Μέτρα Απόδοσης</a:t>
                      </a:r>
                      <a:endParaRPr lang="en-US" sz="1050" b="1" dirty="0">
                        <a:solidFill>
                          <a:schemeClr val="tx2"/>
                        </a:solidFill>
                      </a:endParaRPr>
                    </a:p>
                  </a:txBody>
                  <a:tcPr>
                    <a:solidFill>
                      <a:srgbClr val="BBE0E3"/>
                    </a:solidFill>
                  </a:tcPr>
                </a:tc>
                <a:tc>
                  <a:txBody>
                    <a:bodyPr/>
                    <a:lstStyle/>
                    <a:p>
                      <a:pPr algn="ctr"/>
                      <a:r>
                        <a:rPr lang="el-GR" sz="1050" b="1" dirty="0" smtClean="0">
                          <a:solidFill>
                            <a:schemeClr val="tx2"/>
                          </a:solidFill>
                        </a:rPr>
                        <a:t>Στόχος</a:t>
                      </a:r>
                      <a:endParaRPr lang="en-US" sz="1050" b="1" dirty="0">
                        <a:solidFill>
                          <a:schemeClr val="tx2"/>
                        </a:solidFill>
                      </a:endParaRPr>
                    </a:p>
                  </a:txBody>
                  <a:tcPr>
                    <a:solidFill>
                      <a:srgbClr val="BBE0E3"/>
                    </a:solidFill>
                  </a:tcPr>
                </a:tc>
              </a:tr>
              <a:tr h="5297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b="0" dirty="0" smtClean="0">
                          <a:solidFill>
                            <a:schemeClr val="tx2"/>
                          </a:solidFill>
                        </a:rPr>
                        <a:t>Αύξηση δαπανών των επισκεπτών</a:t>
                      </a:r>
                    </a:p>
                  </a:txBody>
                  <a:tcPr>
                    <a:solidFill>
                      <a:srgbClr val="BBE0E3"/>
                    </a:solidFill>
                  </a:tcPr>
                </a:tc>
                <a:tc>
                  <a:txBody>
                    <a:bodyPr/>
                    <a:lstStyle/>
                    <a:p>
                      <a:r>
                        <a:rPr lang="el-GR" sz="1050" dirty="0" smtClean="0">
                          <a:solidFill>
                            <a:schemeClr val="tx2"/>
                          </a:solidFill>
                        </a:rPr>
                        <a:t>Ετήσιο ποσοστό</a:t>
                      </a:r>
                      <a:r>
                        <a:rPr lang="el-GR" sz="1050" baseline="0" dirty="0" smtClean="0">
                          <a:solidFill>
                            <a:schemeClr val="tx2"/>
                          </a:solidFill>
                        </a:rPr>
                        <a:t> ανάπτυξης στις πωλήσεις εισιτηρίων για το τελεφερίκ</a:t>
                      </a:r>
                      <a:endParaRPr lang="en-US" sz="1050" dirty="0">
                        <a:solidFill>
                          <a:schemeClr val="tx2"/>
                        </a:solidFill>
                      </a:endParaRPr>
                    </a:p>
                  </a:txBody>
                  <a:tcPr>
                    <a:solidFill>
                      <a:srgbClr val="BBE0E3"/>
                    </a:solidFill>
                  </a:tcPr>
                </a:tc>
                <a:tc>
                  <a:txBody>
                    <a:bodyPr/>
                    <a:lstStyle/>
                    <a:p>
                      <a:r>
                        <a:rPr lang="el-GR" sz="1050" dirty="0" smtClean="0">
                          <a:solidFill>
                            <a:schemeClr val="tx2"/>
                          </a:solidFill>
                        </a:rPr>
                        <a:t>Αύξηση αριθμού πωληθέντων </a:t>
                      </a:r>
                      <a:r>
                        <a:rPr lang="el-GR" sz="1050" baseline="0" dirty="0" smtClean="0">
                          <a:solidFill>
                            <a:schemeClr val="tx2"/>
                          </a:solidFill>
                        </a:rPr>
                        <a:t>εισιτηρίων για το τελεφερίκ τουλάχιστον κατά 10% ανά έτος</a:t>
                      </a:r>
                      <a:endParaRPr lang="en-US" sz="1050" dirty="0">
                        <a:solidFill>
                          <a:schemeClr val="tx2"/>
                        </a:solidFill>
                      </a:endParaRPr>
                    </a:p>
                  </a:txBody>
                  <a:tcPr>
                    <a:solidFill>
                      <a:srgbClr val="BBE0E3"/>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806438301"/>
              </p:ext>
            </p:extLst>
          </p:nvPr>
        </p:nvGraphicFramePr>
        <p:xfrm>
          <a:off x="1981200" y="4953000"/>
          <a:ext cx="5638800" cy="1108578"/>
        </p:xfrm>
        <a:graphic>
          <a:graphicData uri="http://schemas.openxmlformats.org/drawingml/2006/table">
            <a:tbl>
              <a:tblPr firstRow="1" bandRow="1">
                <a:tableStyleId>{5C22544A-7EE6-4342-B048-85BDC9FD1C3A}</a:tableStyleId>
              </a:tblPr>
              <a:tblGrid>
                <a:gridCol w="1879600"/>
                <a:gridCol w="1879600"/>
                <a:gridCol w="1879600"/>
              </a:tblGrid>
              <a:tr h="268539">
                <a:tc gridSpan="3">
                  <a:txBody>
                    <a:bodyPr/>
                    <a:lstStyle/>
                    <a:p>
                      <a:pPr algn="ctr"/>
                      <a:r>
                        <a:rPr lang="el-GR" sz="1050" dirty="0" smtClean="0">
                          <a:solidFill>
                            <a:schemeClr val="tx2"/>
                          </a:solidFill>
                        </a:rPr>
                        <a:t>Χρηματοοικονομική (Επενδυτή) Προσέγγιση</a:t>
                      </a:r>
                      <a:endParaRPr lang="en-US" sz="1050" dirty="0">
                        <a:solidFill>
                          <a:schemeClr val="tx2"/>
                        </a:solidFill>
                      </a:endParaRPr>
                    </a:p>
                  </a:txBody>
                  <a:tcPr>
                    <a:solidFill>
                      <a:srgbClr val="BBE0E3"/>
                    </a:solidFill>
                  </a:tcPr>
                </a:tc>
                <a:tc hMerge="1">
                  <a:txBody>
                    <a:bodyPr/>
                    <a:lstStyle/>
                    <a:p>
                      <a:endParaRPr lang="en-US" dirty="0"/>
                    </a:p>
                  </a:txBody>
                  <a:tcPr/>
                </a:tc>
                <a:tc hMerge="1">
                  <a:txBody>
                    <a:bodyPr/>
                    <a:lstStyle/>
                    <a:p>
                      <a:endParaRPr lang="en-US" dirty="0"/>
                    </a:p>
                  </a:txBody>
                  <a:tcPr/>
                </a:tc>
              </a:tr>
              <a:tr h="268539">
                <a:tc>
                  <a:txBody>
                    <a:bodyPr/>
                    <a:lstStyle/>
                    <a:p>
                      <a:pPr algn="ctr"/>
                      <a:r>
                        <a:rPr lang="el-GR" sz="1050" b="1" dirty="0" smtClean="0">
                          <a:solidFill>
                            <a:schemeClr val="tx2"/>
                          </a:solidFill>
                        </a:rPr>
                        <a:t>Σκοπός</a:t>
                      </a:r>
                      <a:endParaRPr lang="en-US" sz="1050" b="1" dirty="0">
                        <a:solidFill>
                          <a:schemeClr val="tx2"/>
                        </a:solidFill>
                      </a:endParaRPr>
                    </a:p>
                  </a:txBody>
                  <a:tcPr>
                    <a:solidFill>
                      <a:srgbClr val="BBE0E3"/>
                    </a:solidFill>
                  </a:tcPr>
                </a:tc>
                <a:tc>
                  <a:txBody>
                    <a:bodyPr/>
                    <a:lstStyle/>
                    <a:p>
                      <a:pPr algn="ctr"/>
                      <a:r>
                        <a:rPr lang="el-GR" sz="1050" b="1" dirty="0" smtClean="0">
                          <a:solidFill>
                            <a:schemeClr val="tx2"/>
                          </a:solidFill>
                        </a:rPr>
                        <a:t>Μέτρα Απόδοσης</a:t>
                      </a:r>
                      <a:endParaRPr lang="en-US" sz="1050" b="1" dirty="0">
                        <a:solidFill>
                          <a:schemeClr val="tx2"/>
                        </a:solidFill>
                      </a:endParaRPr>
                    </a:p>
                  </a:txBody>
                  <a:tcPr>
                    <a:solidFill>
                      <a:srgbClr val="BBE0E3"/>
                    </a:solidFill>
                  </a:tcPr>
                </a:tc>
                <a:tc>
                  <a:txBody>
                    <a:bodyPr/>
                    <a:lstStyle/>
                    <a:p>
                      <a:pPr algn="ctr"/>
                      <a:r>
                        <a:rPr lang="el-GR" sz="1050" b="1" dirty="0" smtClean="0">
                          <a:solidFill>
                            <a:schemeClr val="tx2"/>
                          </a:solidFill>
                        </a:rPr>
                        <a:t>Στόχος</a:t>
                      </a:r>
                      <a:endParaRPr lang="en-US" sz="1050" b="1" dirty="0">
                        <a:solidFill>
                          <a:schemeClr val="tx2"/>
                        </a:solidFill>
                      </a:endParaRPr>
                    </a:p>
                  </a:txBody>
                  <a:tcPr>
                    <a:solidFill>
                      <a:srgbClr val="BBE0E3"/>
                    </a:solidFill>
                  </a:tcPr>
                </a:tc>
              </a:tr>
              <a:tr h="5297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b="0" dirty="0" smtClean="0">
                          <a:solidFill>
                            <a:schemeClr val="tx2"/>
                          </a:solidFill>
                        </a:rPr>
                        <a:t>Προσωπικό που είναι γνωστό για την ποιότητα των υπηρεσιών που προσφέρει</a:t>
                      </a:r>
                    </a:p>
                  </a:txBody>
                  <a:tcPr>
                    <a:solidFill>
                      <a:srgbClr val="BBE0E3"/>
                    </a:solidFill>
                  </a:tcPr>
                </a:tc>
                <a:tc>
                  <a:txBody>
                    <a:bodyPr/>
                    <a:lstStyle/>
                    <a:p>
                      <a:r>
                        <a:rPr lang="el-GR" sz="1050" dirty="0" smtClean="0">
                          <a:solidFill>
                            <a:schemeClr val="tx2"/>
                          </a:solidFill>
                        </a:rPr>
                        <a:t>Αριθμός εργασιών</a:t>
                      </a:r>
                      <a:r>
                        <a:rPr lang="el-GR" sz="1050" baseline="0" dirty="0" smtClean="0">
                          <a:solidFill>
                            <a:schemeClr val="tx2"/>
                          </a:solidFill>
                        </a:rPr>
                        <a:t> που είναι εκπαιδευμένοι οι υπάλληλοι</a:t>
                      </a:r>
                      <a:endParaRPr lang="en-US" sz="1050" dirty="0">
                        <a:solidFill>
                          <a:schemeClr val="tx2"/>
                        </a:solidFill>
                      </a:endParaRPr>
                    </a:p>
                  </a:txBody>
                  <a:tcPr>
                    <a:solidFill>
                      <a:srgbClr val="BBE0E3"/>
                    </a:solidFill>
                  </a:tcPr>
                </a:tc>
                <a:tc>
                  <a:txBody>
                    <a:bodyPr/>
                    <a:lstStyle/>
                    <a:p>
                      <a:r>
                        <a:rPr lang="el-GR" sz="1050" dirty="0" smtClean="0">
                          <a:solidFill>
                            <a:schemeClr val="tx2"/>
                          </a:solidFill>
                        </a:rPr>
                        <a:t>Εκπαίδευση</a:t>
                      </a:r>
                      <a:r>
                        <a:rPr lang="el-GR" sz="1050" baseline="0" dirty="0" smtClean="0">
                          <a:solidFill>
                            <a:schemeClr val="tx2"/>
                          </a:solidFill>
                        </a:rPr>
                        <a:t> κάθε υπαλλήλου για τουλάχιστον πέντε διαφορετικές εργασίες</a:t>
                      </a:r>
                      <a:endParaRPr lang="en-US" sz="1050" dirty="0">
                        <a:solidFill>
                          <a:schemeClr val="tx2"/>
                        </a:solidFill>
                      </a:endParaRPr>
                    </a:p>
                  </a:txBody>
                  <a:tcPr>
                    <a:solidFill>
                      <a:srgbClr val="BBE0E3"/>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636610483"/>
              </p:ext>
            </p:extLst>
          </p:nvPr>
        </p:nvGraphicFramePr>
        <p:xfrm>
          <a:off x="5638799" y="2895600"/>
          <a:ext cx="3200400" cy="1891599"/>
        </p:xfrm>
        <a:graphic>
          <a:graphicData uri="http://schemas.openxmlformats.org/drawingml/2006/table">
            <a:tbl>
              <a:tblPr firstRow="1" bandRow="1">
                <a:tableStyleId>{5C22544A-7EE6-4342-B048-85BDC9FD1C3A}</a:tableStyleId>
              </a:tblPr>
              <a:tblGrid>
                <a:gridCol w="990601"/>
                <a:gridCol w="888999"/>
                <a:gridCol w="1320800"/>
              </a:tblGrid>
              <a:tr h="268539">
                <a:tc gridSpan="3">
                  <a:txBody>
                    <a:bodyPr/>
                    <a:lstStyle/>
                    <a:p>
                      <a:pPr algn="ctr"/>
                      <a:r>
                        <a:rPr lang="el-GR" sz="1050" dirty="0" smtClean="0">
                          <a:solidFill>
                            <a:schemeClr val="tx2"/>
                          </a:solidFill>
                        </a:rPr>
                        <a:t>Χρηματοοικονομική (Επενδυτή) Προσέγγιση</a:t>
                      </a:r>
                      <a:endParaRPr lang="en-US" sz="1050" dirty="0">
                        <a:solidFill>
                          <a:schemeClr val="tx2"/>
                        </a:solidFill>
                      </a:endParaRPr>
                    </a:p>
                  </a:txBody>
                  <a:tcPr>
                    <a:solidFill>
                      <a:srgbClr val="BBE0E3"/>
                    </a:solidFill>
                  </a:tcPr>
                </a:tc>
                <a:tc hMerge="1">
                  <a:txBody>
                    <a:bodyPr/>
                    <a:lstStyle/>
                    <a:p>
                      <a:endParaRPr lang="en-US" dirty="0"/>
                    </a:p>
                  </a:txBody>
                  <a:tcPr/>
                </a:tc>
                <a:tc hMerge="1">
                  <a:txBody>
                    <a:bodyPr/>
                    <a:lstStyle/>
                    <a:p>
                      <a:endParaRPr lang="en-US" dirty="0"/>
                    </a:p>
                  </a:txBody>
                  <a:tcPr/>
                </a:tc>
              </a:tr>
              <a:tr h="268539">
                <a:tc>
                  <a:txBody>
                    <a:bodyPr/>
                    <a:lstStyle/>
                    <a:p>
                      <a:pPr algn="ctr"/>
                      <a:r>
                        <a:rPr lang="el-GR" sz="1050" b="1" dirty="0" smtClean="0">
                          <a:solidFill>
                            <a:schemeClr val="tx2"/>
                          </a:solidFill>
                        </a:rPr>
                        <a:t>Σκοπός</a:t>
                      </a:r>
                      <a:endParaRPr lang="en-US" sz="1050" b="1" dirty="0">
                        <a:solidFill>
                          <a:schemeClr val="tx2"/>
                        </a:solidFill>
                      </a:endParaRPr>
                    </a:p>
                  </a:txBody>
                  <a:tcPr>
                    <a:solidFill>
                      <a:srgbClr val="BBE0E3"/>
                    </a:solidFill>
                  </a:tcPr>
                </a:tc>
                <a:tc>
                  <a:txBody>
                    <a:bodyPr/>
                    <a:lstStyle/>
                    <a:p>
                      <a:pPr algn="ctr"/>
                      <a:r>
                        <a:rPr lang="el-GR" sz="1050" b="1" dirty="0" smtClean="0">
                          <a:solidFill>
                            <a:schemeClr val="tx2"/>
                          </a:solidFill>
                        </a:rPr>
                        <a:t>Μέτρα Απόδοσης</a:t>
                      </a:r>
                      <a:endParaRPr lang="en-US" sz="1050" b="1" dirty="0">
                        <a:solidFill>
                          <a:schemeClr val="tx2"/>
                        </a:solidFill>
                      </a:endParaRPr>
                    </a:p>
                  </a:txBody>
                  <a:tcPr>
                    <a:solidFill>
                      <a:srgbClr val="BBE0E3"/>
                    </a:solidFill>
                  </a:tcPr>
                </a:tc>
                <a:tc>
                  <a:txBody>
                    <a:bodyPr/>
                    <a:lstStyle/>
                    <a:p>
                      <a:pPr algn="ctr"/>
                      <a:r>
                        <a:rPr lang="el-GR" sz="1050" b="1" dirty="0" smtClean="0">
                          <a:solidFill>
                            <a:schemeClr val="tx2"/>
                          </a:solidFill>
                        </a:rPr>
                        <a:t>Στόχος</a:t>
                      </a:r>
                      <a:endParaRPr lang="en-US" sz="1050" b="1" dirty="0">
                        <a:solidFill>
                          <a:schemeClr val="tx2"/>
                        </a:solidFill>
                      </a:endParaRPr>
                    </a:p>
                  </a:txBody>
                  <a:tcPr>
                    <a:solidFill>
                      <a:srgbClr val="BBE0E3"/>
                    </a:solidFill>
                  </a:tcPr>
                </a:tc>
              </a:tr>
              <a:tr h="5297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b="0" dirty="0" smtClean="0">
                          <a:solidFill>
                            <a:schemeClr val="tx2"/>
                          </a:solidFill>
                        </a:rPr>
                        <a:t>Ενίσχυση</a:t>
                      </a:r>
                      <a:r>
                        <a:rPr lang="el-GR" sz="1050" b="0" baseline="0" dirty="0" smtClean="0">
                          <a:solidFill>
                            <a:schemeClr val="tx2"/>
                          </a:solidFill>
                        </a:rPr>
                        <a:t> της θέσης της αγοράς με καινοτομίες μάρκετινγκ και τεχνολογίας</a:t>
                      </a:r>
                      <a:endParaRPr lang="el-GR" sz="1050" b="0" dirty="0" smtClean="0">
                        <a:solidFill>
                          <a:schemeClr val="tx2"/>
                        </a:solidFill>
                      </a:endParaRPr>
                    </a:p>
                  </a:txBody>
                  <a:tcPr>
                    <a:solidFill>
                      <a:srgbClr val="BBE0E3"/>
                    </a:solidFill>
                  </a:tcPr>
                </a:tc>
                <a:tc>
                  <a:txBody>
                    <a:bodyPr/>
                    <a:lstStyle/>
                    <a:p>
                      <a:r>
                        <a:rPr lang="el-GR" sz="1050" dirty="0" smtClean="0">
                          <a:solidFill>
                            <a:schemeClr val="tx2"/>
                          </a:solidFill>
                        </a:rPr>
                        <a:t>Διάρκεια αναμονής στο τελεφερίκ</a:t>
                      </a:r>
                      <a:endParaRPr lang="en-US" sz="1050" dirty="0">
                        <a:solidFill>
                          <a:schemeClr val="tx2"/>
                        </a:solidFill>
                      </a:endParaRPr>
                    </a:p>
                  </a:txBody>
                  <a:tcPr>
                    <a:solidFill>
                      <a:srgbClr val="BBE0E3"/>
                    </a:solidFill>
                  </a:tcPr>
                </a:tc>
                <a:tc>
                  <a:txBody>
                    <a:bodyPr/>
                    <a:lstStyle/>
                    <a:p>
                      <a:r>
                        <a:rPr lang="el-GR" sz="1050" dirty="0" smtClean="0">
                          <a:solidFill>
                            <a:schemeClr val="tx2"/>
                          </a:solidFill>
                        </a:rPr>
                        <a:t>Μείωση μέσου χρόνου αναμονής στο τελεφερίκ κατά 10% ανά έτος</a:t>
                      </a:r>
                      <a:endParaRPr lang="en-US" sz="1050" dirty="0">
                        <a:solidFill>
                          <a:schemeClr val="tx2"/>
                        </a:solidFill>
                      </a:endParaRPr>
                    </a:p>
                  </a:txBody>
                  <a:tcPr>
                    <a:solidFill>
                      <a:srgbClr val="BBE0E3"/>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102622076"/>
              </p:ext>
            </p:extLst>
          </p:nvPr>
        </p:nvGraphicFramePr>
        <p:xfrm>
          <a:off x="457200" y="2895600"/>
          <a:ext cx="3352800" cy="2068698"/>
        </p:xfrm>
        <a:graphic>
          <a:graphicData uri="http://schemas.openxmlformats.org/drawingml/2006/table">
            <a:tbl>
              <a:tblPr firstRow="1" bandRow="1">
                <a:tableStyleId>{5C22544A-7EE6-4342-B048-85BDC9FD1C3A}</a:tableStyleId>
              </a:tblPr>
              <a:tblGrid>
                <a:gridCol w="1320800"/>
                <a:gridCol w="1320800"/>
                <a:gridCol w="711200"/>
              </a:tblGrid>
              <a:tr h="268539">
                <a:tc gridSpan="3">
                  <a:txBody>
                    <a:bodyPr/>
                    <a:lstStyle/>
                    <a:p>
                      <a:pPr algn="ctr"/>
                      <a:r>
                        <a:rPr lang="el-GR" sz="1050" dirty="0" smtClean="0">
                          <a:solidFill>
                            <a:schemeClr val="tx2"/>
                          </a:solidFill>
                        </a:rPr>
                        <a:t>Προσέγγιση του Πελάτη</a:t>
                      </a:r>
                      <a:endParaRPr lang="en-US" sz="1050" dirty="0">
                        <a:solidFill>
                          <a:schemeClr val="tx2"/>
                        </a:solidFill>
                      </a:endParaRPr>
                    </a:p>
                  </a:txBody>
                  <a:tcPr>
                    <a:solidFill>
                      <a:srgbClr val="BBE0E3"/>
                    </a:solidFill>
                  </a:tcPr>
                </a:tc>
                <a:tc hMerge="1">
                  <a:txBody>
                    <a:bodyPr/>
                    <a:lstStyle/>
                    <a:p>
                      <a:endParaRPr lang="en-US" dirty="0"/>
                    </a:p>
                  </a:txBody>
                  <a:tcPr/>
                </a:tc>
                <a:tc hMerge="1">
                  <a:txBody>
                    <a:bodyPr/>
                    <a:lstStyle/>
                    <a:p>
                      <a:endParaRPr lang="en-US" dirty="0"/>
                    </a:p>
                  </a:txBody>
                  <a:tcPr/>
                </a:tc>
              </a:tr>
              <a:tr h="268539">
                <a:tc>
                  <a:txBody>
                    <a:bodyPr/>
                    <a:lstStyle/>
                    <a:p>
                      <a:pPr algn="ctr"/>
                      <a:r>
                        <a:rPr lang="el-GR" sz="1050" b="1" dirty="0" smtClean="0">
                          <a:solidFill>
                            <a:schemeClr val="tx2"/>
                          </a:solidFill>
                        </a:rPr>
                        <a:t>Σκοπός</a:t>
                      </a:r>
                      <a:endParaRPr lang="en-US" sz="1050" b="1" dirty="0">
                        <a:solidFill>
                          <a:schemeClr val="tx2"/>
                        </a:solidFill>
                      </a:endParaRPr>
                    </a:p>
                  </a:txBody>
                  <a:tcPr>
                    <a:solidFill>
                      <a:srgbClr val="BBE0E3"/>
                    </a:solidFill>
                  </a:tcPr>
                </a:tc>
                <a:tc>
                  <a:txBody>
                    <a:bodyPr/>
                    <a:lstStyle/>
                    <a:p>
                      <a:pPr algn="ctr"/>
                      <a:r>
                        <a:rPr lang="el-GR" sz="1050" b="1" dirty="0" smtClean="0">
                          <a:solidFill>
                            <a:schemeClr val="tx2"/>
                          </a:solidFill>
                        </a:rPr>
                        <a:t>Μέτρα Απόδοσης</a:t>
                      </a:r>
                      <a:endParaRPr lang="en-US" sz="1050" b="1" dirty="0">
                        <a:solidFill>
                          <a:schemeClr val="tx2"/>
                        </a:solidFill>
                      </a:endParaRPr>
                    </a:p>
                  </a:txBody>
                  <a:tcPr>
                    <a:solidFill>
                      <a:srgbClr val="BBE0E3"/>
                    </a:solidFill>
                  </a:tcPr>
                </a:tc>
                <a:tc>
                  <a:txBody>
                    <a:bodyPr/>
                    <a:lstStyle/>
                    <a:p>
                      <a:pPr algn="ctr"/>
                      <a:r>
                        <a:rPr lang="el-GR" sz="1050" b="1" dirty="0" smtClean="0">
                          <a:solidFill>
                            <a:schemeClr val="tx2"/>
                          </a:solidFill>
                        </a:rPr>
                        <a:t>Στόχος</a:t>
                      </a:r>
                      <a:endParaRPr lang="en-US" sz="1050" b="1" dirty="0">
                        <a:solidFill>
                          <a:schemeClr val="tx2"/>
                        </a:solidFill>
                      </a:endParaRPr>
                    </a:p>
                  </a:txBody>
                  <a:tcPr>
                    <a:solidFill>
                      <a:srgbClr val="BBE0E3"/>
                    </a:solidFill>
                  </a:tcPr>
                </a:tc>
              </a:tr>
              <a:tr h="5297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b="0" dirty="0" smtClean="0">
                          <a:solidFill>
                            <a:schemeClr val="tx2"/>
                          </a:solidFill>
                        </a:rPr>
                        <a:t>Εμπειρίες</a:t>
                      </a:r>
                      <a:r>
                        <a:rPr lang="el-GR" sz="1050" b="0" baseline="0" dirty="0" smtClean="0">
                          <a:solidFill>
                            <a:schemeClr val="tx2"/>
                          </a:solidFill>
                        </a:rPr>
                        <a:t> </a:t>
                      </a:r>
                      <a:r>
                        <a:rPr lang="el-GR" sz="1050" b="0" dirty="0" smtClean="0">
                          <a:solidFill>
                            <a:schemeClr val="tx2"/>
                          </a:solidFill>
                        </a:rPr>
                        <a:t>διακοπών</a:t>
                      </a:r>
                      <a:r>
                        <a:rPr lang="el-GR" sz="1050" b="0" baseline="0" dirty="0" smtClean="0">
                          <a:solidFill>
                            <a:schemeClr val="tx2"/>
                          </a:solidFill>
                        </a:rPr>
                        <a:t> σε π</a:t>
                      </a:r>
                      <a:r>
                        <a:rPr lang="el-GR" sz="1050" b="0" dirty="0" smtClean="0">
                          <a:solidFill>
                            <a:schemeClr val="tx2"/>
                          </a:solidFill>
                        </a:rPr>
                        <a:t>ρονομιακή τιμή</a:t>
                      </a:r>
                    </a:p>
                  </a:txBody>
                  <a:tcPr>
                    <a:solidFill>
                      <a:srgbClr val="BBE0E3"/>
                    </a:solidFill>
                  </a:tcPr>
                </a:tc>
                <a:tc>
                  <a:txBody>
                    <a:bodyPr/>
                    <a:lstStyle/>
                    <a:p>
                      <a:r>
                        <a:rPr lang="el-GR" sz="1050" dirty="0" smtClean="0">
                          <a:solidFill>
                            <a:schemeClr val="tx2"/>
                          </a:solidFill>
                        </a:rPr>
                        <a:t>Κάρτα κερδισμένων πόντων</a:t>
                      </a:r>
                      <a:endParaRPr lang="en-US" sz="1050" dirty="0">
                        <a:solidFill>
                          <a:schemeClr val="tx2"/>
                        </a:solidFill>
                      </a:endParaRPr>
                    </a:p>
                  </a:txBody>
                  <a:tcPr>
                    <a:solidFill>
                      <a:srgbClr val="BBE0E3"/>
                    </a:solidFill>
                  </a:tcPr>
                </a:tc>
                <a:tc>
                  <a:txBody>
                    <a:bodyPr/>
                    <a:lstStyle/>
                    <a:p>
                      <a:r>
                        <a:rPr lang="el-GR" sz="1050" dirty="0" smtClean="0">
                          <a:solidFill>
                            <a:schemeClr val="tx2"/>
                          </a:solidFill>
                        </a:rPr>
                        <a:t>Αύξηση κερδισμένων πόντων των</a:t>
                      </a:r>
                      <a:r>
                        <a:rPr lang="el-GR" sz="1050" baseline="0" dirty="0" smtClean="0">
                          <a:solidFill>
                            <a:schemeClr val="tx2"/>
                          </a:solidFill>
                        </a:rPr>
                        <a:t> καρτών τουλάχιστον κατά 10%</a:t>
                      </a:r>
                      <a:endParaRPr lang="en-US" sz="1050" dirty="0">
                        <a:solidFill>
                          <a:schemeClr val="tx2"/>
                        </a:solidFill>
                      </a:endParaRPr>
                    </a:p>
                  </a:txBody>
                  <a:tcPr>
                    <a:solidFill>
                      <a:srgbClr val="BBE0E3"/>
                    </a:solidFill>
                  </a:tcPr>
                </a:tc>
              </a:tr>
            </a:tbl>
          </a:graphicData>
        </a:graphic>
      </p:graphicFrame>
      <p:sp>
        <p:nvSpPr>
          <p:cNvPr id="3" name="TextBox 2"/>
          <p:cNvSpPr txBox="1"/>
          <p:nvPr/>
        </p:nvSpPr>
        <p:spPr>
          <a:xfrm>
            <a:off x="3886200" y="3581400"/>
            <a:ext cx="1811073" cy="276999"/>
          </a:xfrm>
          <a:prstGeom prst="rect">
            <a:avLst/>
          </a:prstGeom>
          <a:noFill/>
        </p:spPr>
        <p:txBody>
          <a:bodyPr wrap="none" rtlCol="0">
            <a:spAutoFit/>
          </a:bodyPr>
          <a:lstStyle/>
          <a:p>
            <a:r>
              <a:rPr lang="el-GR" sz="1200" b="1" dirty="0" smtClean="0">
                <a:solidFill>
                  <a:schemeClr val="tx2"/>
                </a:solidFill>
              </a:rPr>
              <a:t>Ικανοποίηση Πελατών</a:t>
            </a:r>
            <a:endParaRPr lang="en-US" sz="1200" b="1" dirty="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0"/>
            <a:ext cx="8458200" cy="914400"/>
          </a:xfrm>
        </p:spPr>
        <p:txBody>
          <a:bodyPr/>
          <a:lstStyle/>
          <a:p>
            <a:r>
              <a:rPr lang="el-GR" altLang="en-US" dirty="0" smtClean="0"/>
              <a:t>Έννοιες που Διέπουν</a:t>
            </a:r>
            <a:r>
              <a:rPr lang="en-US" altLang="en-US" dirty="0" smtClean="0"/>
              <a:t> </a:t>
            </a:r>
            <a:r>
              <a:rPr lang="el-GR" altLang="en-US" dirty="0" smtClean="0"/>
              <a:t>την Ανάλυση Απόδοσης</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2 </a:t>
            </a:r>
            <a:r>
              <a:rPr lang="el-GR" altLang="en-US" sz="1800" dirty="0" smtClean="0"/>
              <a:t>από 2</a:t>
            </a:r>
            <a:r>
              <a:rPr lang="en-US" altLang="en-US" sz="1800" dirty="0" smtClean="0"/>
              <a:t>)</a:t>
            </a:r>
          </a:p>
        </p:txBody>
      </p:sp>
      <p:sp>
        <p:nvSpPr>
          <p:cNvPr id="3" name="Content Placeholder 2"/>
          <p:cNvSpPr>
            <a:spLocks noGrp="1"/>
          </p:cNvSpPr>
          <p:nvPr>
            <p:ph idx="1"/>
          </p:nvPr>
        </p:nvSpPr>
        <p:spPr/>
        <p:txBody>
          <a:bodyPr/>
          <a:lstStyle/>
          <a:p>
            <a:pPr lvl="1"/>
            <a:r>
              <a:rPr lang="el-GR" dirty="0"/>
              <a:t>Τα χρηματοοικονομικά μέτρα απόδοσης χρησιμοποιούν νομισματικές πληροφορίες για να μετρήσουν και να συγκρίνουν την απόδοση ενός κερδοφόρου οργανισμού ή των τμημάτων, των σειρών </a:t>
            </a:r>
            <a:r>
              <a:rPr lang="el-GR" dirty="0" smtClean="0"/>
              <a:t>προϊόντων/γραμμών προϊόντων, </a:t>
            </a:r>
            <a:r>
              <a:rPr lang="el-GR" dirty="0"/>
              <a:t>των περιοχών πώλησης ή των λειτουργικών δραστηριοτήτων του</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dirty="0"/>
              <a:t>Τα μη χρηματοοικονομικά μέτρα απόδοσης χρησιμοποιούν στατιστικά στοιχεία για να γίνει κατανοητό πώς να μειωθούν ή να εξαλείφθούν οι </a:t>
            </a:r>
            <a:r>
              <a:rPr lang="el-GR" dirty="0" smtClean="0"/>
              <a:t>σπατάλες/απώλειες </a:t>
            </a:r>
            <a:r>
              <a:rPr lang="el-GR" dirty="0"/>
              <a:t>και η αναποτελεσματικότητα στις λειτουργικές δραστηριότητες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5325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l-GR" altLang="en-US" dirty="0" smtClean="0"/>
              <a:t>Εκτέλεση</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sz="2400" dirty="0"/>
              <a:t>Οι μάνατζερ χρησιμοποιούν τους αμοιβαία συμφωνημένους στρατηγικούς και τακτικούς στόχους για το σύνολο του οργανισμού ως βάση για τη λήψη αποφάσεων στο πλαίσιο των επιμέρους τομέων ευθύνης τους</a:t>
            </a:r>
            <a:r>
              <a:rPr lang="en-US" altLang="en-US" sz="2400" dirty="0" smtClean="0">
                <a:latin typeface="Tw Cen MT" panose="020B0602020104020603" pitchFamily="34" charset="0"/>
                <a:cs typeface="Times New Roman" panose="02020603050405020304" pitchFamily="18" charset="0"/>
              </a:rPr>
              <a:t>.</a:t>
            </a:r>
          </a:p>
          <a:p>
            <a:pPr lvl="1"/>
            <a:r>
              <a:rPr lang="el-GR" sz="2000" dirty="0"/>
              <a:t>Η πρακτική αυτή εξασφαλίζει ότι λαμβάνονται υπόψη οι ανάγκες όλων των </a:t>
            </a:r>
            <a:r>
              <a:rPr lang="el-GR" sz="2000" dirty="0" smtClean="0"/>
              <a:t>ενδιαφερομένων μερών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sz="2000" dirty="0"/>
              <a:t>Η</a:t>
            </a:r>
            <a:r>
              <a:rPr lang="el-GR" sz="2000" dirty="0" smtClean="0"/>
              <a:t> </a:t>
            </a:r>
            <a:r>
              <a:rPr lang="el-GR" sz="2000" dirty="0"/>
              <a:t>βελτίωση της απόδοσης των προηγούμενων δεικτών, όπως αυτών των εσωτερικών επιχειρησιακών διαδικασιών και της μάθησης και της ανάπτυξης θα δημιουργήσει βελτιώσεις για τους πελάτες, οι οποίες με τη σειρά τους θα οδηγήσουν σε βελτίωση της χρηματοοικονομικής απόδοσης (ένας καθυστερημένος δείκτης). </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10035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l-GR" altLang="en-US" dirty="0" smtClean="0"/>
              <a:t>Αξιολόγηση</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sz="2400" dirty="0"/>
              <a:t>Οι μάνατζερ συγκρίνουν τους στόχους απόδοσης με τα πραγματικά αποτελέσματα προκειμένου να καθορίσουν εάν οι στόχοι επιτεύχθηκαν, ποια μέτρα πρέπει να αλλάξουν, και ποιες στρατηγικές ή στόχοι χρειάζονται </a:t>
            </a:r>
            <a:r>
              <a:rPr lang="el-GR" sz="2400" dirty="0" smtClean="0"/>
              <a:t>αναθεώρηση</a:t>
            </a:r>
            <a:r>
              <a:rPr lang="en-US" altLang="en-US" sz="24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sz="2400" dirty="0"/>
              <a:t>Μια εταιρεία θα συγκρίνει επίσης την απόδοσή της με παρόμοιες εταιρείες του ίδιου </a:t>
            </a:r>
            <a:r>
              <a:rPr lang="el-GR" sz="2400" dirty="0" smtClean="0"/>
              <a:t>κλάδου</a:t>
            </a:r>
            <a:r>
              <a:rPr lang="en-US" altLang="en-US" sz="2400" dirty="0" smtClean="0">
                <a:latin typeface="Tw Cen MT" panose="020B0602020104020603" pitchFamily="34" charset="0"/>
                <a:cs typeface="Times New Roman" panose="02020603050405020304" pitchFamily="18" charset="0"/>
              </a:rPr>
              <a:t>.</a:t>
            </a:r>
          </a:p>
          <a:p>
            <a:pPr lvl="1">
              <a:buClr>
                <a:srgbClr val="000000"/>
              </a:buClr>
            </a:pPr>
            <a:r>
              <a:rPr lang="el-GR" altLang="en-US" dirty="0" smtClean="0">
                <a:latin typeface="Tw Cen MT" panose="020B0602020104020603" pitchFamily="34" charset="0"/>
                <a:ea typeface="Times New Roman" panose="02020603050405020304" pitchFamily="18" charset="0"/>
                <a:cs typeface="Times New Roman" panose="02020603050405020304" pitchFamily="18" charset="0"/>
              </a:rPr>
              <a:t>Η </a:t>
            </a:r>
            <a:r>
              <a:rPr lang="el-GR" altLang="en-US"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συγκριτική αξιολόγηση </a:t>
            </a:r>
            <a:r>
              <a:rPr lang="el-GR" dirty="0"/>
              <a:t>καθορίζει το ανταγωνιστικό πλεονέκτημα μιας επιχείρησης, συγκρίνοντας την απόδοσή της με εκείνη των πλησιέστερων ανταγωνιστές της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dirty="0">
                <a:latin typeface="Tw Cen MT" panose="020B0602020104020603" pitchFamily="34" charset="0"/>
                <a:ea typeface="Times New Roman" panose="02020603050405020304" pitchFamily="18" charset="0"/>
                <a:cs typeface="Times New Roman" panose="02020603050405020304" pitchFamily="18" charset="0"/>
              </a:rPr>
              <a:t>Η </a:t>
            </a:r>
            <a:r>
              <a:rPr lang="el-GR" altLang="en-US" b="1" dirty="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συγκριτική αξιολόγηση </a:t>
            </a:r>
            <a:r>
              <a:rPr lang="el-GR" dirty="0"/>
              <a:t>είναι μέτρο των καλύτερων πρακτικών? σε μια βιομηχανία</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101379" name="Footer Placeholder 3"/>
          <p:cNvSpPr>
            <a:spLocks noGrp="1"/>
          </p:cNvSpPr>
          <p:nvPr>
            <p:ph type="ftr" sz="quarter" idx="10"/>
          </p:nvPr>
        </p:nvSpPr>
        <p:spPr>
          <a:xfrm>
            <a:off x="304800" y="6400800"/>
            <a:ext cx="8610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l-GR" altLang="en-US" dirty="0" smtClean="0"/>
              <a:t>Επικοινωνία</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dirty="0" smtClean="0"/>
              <a:t>Μια </a:t>
            </a:r>
            <a:r>
              <a:rPr lang="el-GR" dirty="0"/>
              <a:t>ποικιλία αναφορών επιτρέπει στους μάνατζερ να παρακολουθούν και να </a:t>
            </a:r>
            <a:r>
              <a:rPr lang="el-GR" dirty="0" smtClean="0"/>
              <a:t>αξιολογούν </a:t>
            </a:r>
            <a:r>
              <a:rPr lang="el-GR" dirty="0"/>
              <a:t>μέτρα απόδοσης που προσθέτουν αξία στις ομάδες </a:t>
            </a:r>
            <a:r>
              <a:rPr lang="el-GR" dirty="0" smtClean="0"/>
              <a:t>των ενδιαφερομένων μερών</a:t>
            </a:r>
            <a:r>
              <a:rPr lang="en-US" altLang="en-US" dirty="0" smtClean="0">
                <a:latin typeface="Tw Cen MT" panose="020B0602020104020603" pitchFamily="34" charset="0"/>
                <a:cs typeface="Times New Roman" panose="02020603050405020304" pitchFamily="18" charset="0"/>
              </a:rPr>
              <a:t>.</a:t>
            </a:r>
          </a:p>
          <a:p>
            <a:pPr lvl="1"/>
            <a:r>
              <a:rPr lang="el-GR" dirty="0"/>
              <a:t>Για παράδειγμα, μια βάση δεδομένων καθιστά δυνατή την προετοιμασία αναφορών της χρηματοοικονομικής απόδοσης, των δηλώσεων των πελατών, των εσωτερικών αναφορών της επιχειρησιακής διαδικασίας για στοχοθετημένα μέτρα απόδοσης και αποτελεσμάτων, καθώς και της μεμονομένης αξιολόγησης της απόδοσης των εργαζομένων</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10240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200" y="76200"/>
            <a:ext cx="8382000" cy="990600"/>
          </a:xfrm>
        </p:spPr>
        <p:txBody>
          <a:bodyPr/>
          <a:lstStyle/>
          <a:p>
            <a:r>
              <a:rPr lang="el-GR" altLang="en-US" dirty="0" smtClean="0"/>
              <a:t>Αξιολόγηση Απόδοσης και </a:t>
            </a:r>
            <a:r>
              <a:rPr lang="el-GR" altLang="en-US" dirty="0"/>
              <a:t>η Διαδικασία Διαχείρισης</a:t>
            </a:r>
            <a:endParaRPr lang="en-US" altLang="en-US" dirty="0" smtClean="0"/>
          </a:p>
        </p:txBody>
      </p:sp>
      <p:sp>
        <p:nvSpPr>
          <p:cNvPr id="103426" name="Content Placeholder 2"/>
          <p:cNvSpPr>
            <a:spLocks noGrp="1"/>
          </p:cNvSpPr>
          <p:nvPr>
            <p:ph idx="1"/>
          </p:nvPr>
        </p:nvSpPr>
        <p:spPr/>
        <p:txBody>
          <a:bodyPr/>
          <a:lstStyle/>
          <a:p>
            <a:pPr>
              <a:buFont typeface="Wingdings" panose="05000000000000000000" pitchFamily="2" charset="2"/>
              <a:buChar char="§"/>
            </a:pPr>
            <a:r>
              <a:rPr lang="el-GR" altLang="en-US" sz="2400" dirty="0">
                <a:latin typeface="Tw Cen MT" panose="020B0602020104020603" pitchFamily="34" charset="0"/>
                <a:cs typeface="Times New Roman" panose="02020603050405020304" pitchFamily="18" charset="0"/>
              </a:rPr>
              <a:t>Το παρακάτω γράφημα συνοψίζει τους τρόπους με τους οποίους τα μέτρα απόδοσης και </a:t>
            </a:r>
            <a:r>
              <a:rPr lang="el-GR" altLang="en-US" sz="2400" dirty="0" smtClean="0">
                <a:latin typeface="Tw Cen MT" panose="020B0602020104020603" pitchFamily="34" charset="0"/>
                <a:cs typeface="Times New Roman" panose="02020603050405020304" pitchFamily="18" charset="0"/>
              </a:rPr>
              <a:t>αξιολόγησης </a:t>
            </a:r>
            <a:r>
              <a:rPr lang="el-GR" altLang="en-US" sz="2400" dirty="0">
                <a:latin typeface="Tw Cen MT" panose="020B0602020104020603" pitchFamily="34" charset="0"/>
                <a:cs typeface="Times New Roman" panose="02020603050405020304" pitchFamily="18" charset="0"/>
              </a:rPr>
              <a:t>υποστηρίζουν και ενημερώνουν τη διαδικασία διαχείρισης</a:t>
            </a:r>
            <a:r>
              <a:rPr lang="el-GR" altLang="en-US" sz="2400" dirty="0" smtClean="0">
                <a:latin typeface="Tw Cen MT" panose="020B0602020104020603" pitchFamily="34" charset="0"/>
                <a:cs typeface="Times New Roman" panose="02020603050405020304" pitchFamily="18" charset="0"/>
              </a:rPr>
              <a:t>.</a:t>
            </a:r>
            <a:endParaRPr lang="el-GR" altLang="en-US" sz="2400" dirty="0">
              <a:latin typeface="Tw Cen MT" panose="020B0602020104020603" pitchFamily="34" charset="0"/>
              <a:cs typeface="Times New Roman" panose="02020603050405020304" pitchFamily="18" charset="0"/>
            </a:endParaRPr>
          </a:p>
        </p:txBody>
      </p:sp>
      <p:sp>
        <p:nvSpPr>
          <p:cNvPr id="10342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6" name="Table 5"/>
          <p:cNvGraphicFramePr>
            <a:graphicFrameLocks noGrp="1"/>
          </p:cNvGraphicFramePr>
          <p:nvPr>
            <p:extLst>
              <p:ext uri="{D42A27DB-BD31-4B8C-83A1-F6EECF244321}">
                <p14:modId xmlns:p14="http://schemas.microsoft.com/office/powerpoint/2010/main" val="2686093287"/>
              </p:ext>
            </p:extLst>
          </p:nvPr>
        </p:nvGraphicFramePr>
        <p:xfrm>
          <a:off x="304800" y="2971800"/>
          <a:ext cx="8534400" cy="3352800"/>
        </p:xfrm>
        <a:graphic>
          <a:graphicData uri="http://schemas.openxmlformats.org/drawingml/2006/table">
            <a:tbl>
              <a:tblPr firstRow="1" bandRow="1">
                <a:tableStyleId>{5940675A-B579-460E-94D1-54222C63F5DA}</a:tableStyleId>
              </a:tblPr>
              <a:tblGrid>
                <a:gridCol w="2133600"/>
                <a:gridCol w="2133600"/>
                <a:gridCol w="2133600"/>
                <a:gridCol w="2133600"/>
              </a:tblGrid>
              <a:tr h="381000">
                <a:tc>
                  <a:txBody>
                    <a:bodyPr/>
                    <a:lstStyle/>
                    <a:p>
                      <a:pPr algn="ctr">
                        <a:buFont typeface="Wingdings" panose="05000000000000000000" pitchFamily="2" charset="2"/>
                        <a:buNone/>
                      </a:pPr>
                      <a:r>
                        <a:rPr lang="el-GR" altLang="en-US" sz="1050" b="1" dirty="0" smtClean="0">
                          <a:solidFill>
                            <a:sysClr val="windowText" lastClr="000000"/>
                          </a:solidFill>
                        </a:rPr>
                        <a:t>Προγραμματισμός</a:t>
                      </a:r>
                      <a:endParaRPr lang="el-GR" altLang="en-US" sz="1050" b="1" dirty="0" smtClean="0">
                        <a:solidFill>
                          <a:sysClr val="windowText" lastClr="000000"/>
                        </a:solidFill>
                        <a:latin typeface="Tw Cen MT" panose="020B0602020104020603" pitchFamily="34" charset="0"/>
                        <a:ea typeface="Arial Unicode MS" panose="020B0604020202020204" pitchFamily="34" charset="-128"/>
                        <a:cs typeface="Times New Roman" panose="02020603050405020304" pitchFamily="18" charset="0"/>
                      </a:endParaRPr>
                    </a:p>
                  </a:txBody>
                  <a:tcPr/>
                </a:tc>
                <a:tc>
                  <a:txBody>
                    <a:bodyPr/>
                    <a:lstStyle/>
                    <a:p>
                      <a:pPr algn="ctr"/>
                      <a:r>
                        <a:rPr lang="el-GR" sz="1050" b="1" dirty="0" smtClean="0">
                          <a:solidFill>
                            <a:sysClr val="windowText" lastClr="000000"/>
                          </a:solidFill>
                        </a:rPr>
                        <a:t>Εκτέλεση</a:t>
                      </a:r>
                      <a:endParaRPr lang="en-US" sz="1050" b="1" dirty="0">
                        <a:solidFill>
                          <a:sysClr val="windowText" lastClr="000000"/>
                        </a:solidFill>
                      </a:endParaRPr>
                    </a:p>
                  </a:txBody>
                  <a:tcPr/>
                </a:tc>
                <a:tc>
                  <a:txBody>
                    <a:bodyPr/>
                    <a:lstStyle/>
                    <a:p>
                      <a:pPr algn="ctr"/>
                      <a:r>
                        <a:rPr lang="el-GR" altLang="en-US" sz="1050" b="1" dirty="0" smtClean="0">
                          <a:solidFill>
                            <a:sysClr val="windowText" lastClr="000000"/>
                          </a:solidFill>
                        </a:rPr>
                        <a:t>Αξιολόγηση</a:t>
                      </a:r>
                      <a:endParaRPr lang="en-US" sz="1050" b="1" dirty="0">
                        <a:solidFill>
                          <a:sysClr val="windowText" lastClr="000000"/>
                        </a:solidFill>
                      </a:endParaRPr>
                    </a:p>
                  </a:txBody>
                  <a:tcPr/>
                </a:tc>
                <a:tc>
                  <a:txBody>
                    <a:bodyPr/>
                    <a:lstStyle/>
                    <a:p>
                      <a:pPr algn="ctr"/>
                      <a:r>
                        <a:rPr lang="el-GR" altLang="en-US" sz="1050" b="1" dirty="0" smtClean="0">
                          <a:solidFill>
                            <a:sysClr val="windowText" lastClr="000000"/>
                          </a:solidFill>
                        </a:rPr>
                        <a:t>Επικοινωνία</a:t>
                      </a:r>
                      <a:endParaRPr lang="en-US" sz="1050" b="1" dirty="0">
                        <a:solidFill>
                          <a:sysClr val="windowText" lastClr="000000"/>
                        </a:solidFill>
                      </a:endParaRPr>
                    </a:p>
                  </a:txBody>
                  <a:tcPr/>
                </a:tc>
              </a:tr>
              <a:tr h="2900855">
                <a:tc>
                  <a:txBody>
                    <a:bodyPr/>
                    <a:lstStyle/>
                    <a:p>
                      <a:pPr marL="171450" indent="-171450">
                        <a:buFont typeface="Arial" panose="020B0604020202020204" pitchFamily="34" charset="0"/>
                        <a:buChar char="•"/>
                      </a:pPr>
                      <a:r>
                        <a:rPr lang="el-GR" sz="1050" dirty="0" smtClean="0">
                          <a:solidFill>
                            <a:sysClr val="windowText" lastClr="000000"/>
                          </a:solidFill>
                        </a:rPr>
                        <a:t>Μετάφραση της αποστολής και του οράματος</a:t>
                      </a:r>
                      <a:r>
                        <a:rPr lang="el-GR" sz="1050" baseline="0" dirty="0" smtClean="0">
                          <a:solidFill>
                            <a:sysClr val="windowText" lastClr="000000"/>
                          </a:solidFill>
                        </a:rPr>
                        <a:t> </a:t>
                      </a:r>
                      <a:r>
                        <a:rPr lang="el-GR" sz="1050" dirty="0" smtClean="0">
                          <a:solidFill>
                            <a:sysClr val="windowText" lastClr="000000"/>
                          </a:solidFill>
                        </a:rPr>
                        <a:t>του οργανισμού σε επιχειρησιακούς στόχους</a:t>
                      </a:r>
                      <a:r>
                        <a:rPr lang="el-GR" sz="1050" baseline="0" dirty="0" smtClean="0">
                          <a:solidFill>
                            <a:sysClr val="windowText" lastClr="000000"/>
                          </a:solidFill>
                        </a:rPr>
                        <a:t> </a:t>
                      </a:r>
                      <a:r>
                        <a:rPr lang="el-GR" sz="1050" dirty="0" smtClean="0">
                          <a:solidFill>
                            <a:sysClr val="windowText" lastClr="000000"/>
                          </a:solidFill>
                        </a:rPr>
                        <a:t>μέσω των πολλών προοπτικέών των ενδιαφερομένων μερών</a:t>
                      </a:r>
                    </a:p>
                    <a:p>
                      <a:pPr marL="171450" indent="-171450">
                        <a:buFont typeface="Arial" panose="020B0604020202020204" pitchFamily="34" charset="0"/>
                        <a:buChar char="•"/>
                      </a:pPr>
                      <a:r>
                        <a:rPr lang="el-GR" sz="1050" dirty="0" smtClean="0">
                          <a:solidFill>
                            <a:sysClr val="windowText" lastClr="000000"/>
                          </a:solidFill>
                        </a:rPr>
                        <a:t>Επιλογή μέτρων απόδοσης για τους στόχους</a:t>
                      </a:r>
                    </a:p>
                    <a:p>
                      <a:pPr marL="171450" indent="-171450">
                        <a:buFont typeface="Arial" panose="020B0604020202020204" pitchFamily="34" charset="0"/>
                        <a:buChar char="•"/>
                      </a:pPr>
                      <a:r>
                        <a:rPr lang="el-GR" sz="1050" dirty="0" smtClean="0">
                          <a:solidFill>
                            <a:sysClr val="windowText" lastClr="000000"/>
                          </a:solidFill>
                        </a:rPr>
                        <a:t>Καθορισμός στόχων για κάθε στόχο απόδοσης</a:t>
                      </a:r>
                    </a:p>
                    <a:p>
                      <a:pPr marL="171450" indent="-171450">
                        <a:buFont typeface="Arial" panose="020B0604020202020204" pitchFamily="34" charset="0"/>
                        <a:buChar char="•"/>
                      </a:pPr>
                      <a:endParaRPr lang="el-GR" sz="1050" dirty="0" smtClean="0">
                        <a:solidFill>
                          <a:sysClr val="windowText" lastClr="000000"/>
                        </a:solidFill>
                      </a:endParaRPr>
                    </a:p>
                    <a:p>
                      <a:pPr marL="171450" indent="-171450">
                        <a:buFont typeface="Arial" panose="020B0604020202020204" pitchFamily="34" charset="0"/>
                        <a:buChar char="•"/>
                      </a:pPr>
                      <a:endParaRPr lang="en-US" sz="1050" dirty="0">
                        <a:solidFill>
                          <a:sysClr val="windowText" lastClr="000000"/>
                        </a:solidFill>
                      </a:endParaRPr>
                    </a:p>
                  </a:txBody>
                  <a:tcPr/>
                </a:tc>
                <a:tc>
                  <a:txBody>
                    <a:bodyPr/>
                    <a:lstStyle/>
                    <a:p>
                      <a:pPr marL="171450" indent="-171450">
                        <a:buFont typeface="Arial" panose="020B0604020202020204" pitchFamily="34" charset="0"/>
                        <a:buChar char="•"/>
                      </a:pPr>
                      <a:r>
                        <a:rPr lang="el-GR" sz="1050" dirty="0" smtClean="0">
                          <a:solidFill>
                            <a:sysClr val="windowText" lastClr="000000"/>
                          </a:solidFill>
                        </a:rPr>
                        <a:t>Ισορροπία</a:t>
                      </a:r>
                      <a:r>
                        <a:rPr lang="el-GR" sz="1050" baseline="0" dirty="0" smtClean="0">
                          <a:solidFill>
                            <a:sysClr val="windowText" lastClr="000000"/>
                          </a:solidFill>
                        </a:rPr>
                        <a:t> </a:t>
                      </a:r>
                      <a:r>
                        <a:rPr lang="el-GR" sz="1050" dirty="0" smtClean="0">
                          <a:solidFill>
                            <a:sysClr val="windowText" lastClr="000000"/>
                          </a:solidFill>
                        </a:rPr>
                        <a:t>των αναγκών όλων των ενδιαφερομένων μερών κατά τη λήψη αποφάσεων</a:t>
                      </a:r>
                    </a:p>
                    <a:p>
                      <a:pPr marL="171450" indent="-171450">
                        <a:buFont typeface="Arial" panose="020B0604020202020204" pitchFamily="34" charset="0"/>
                        <a:buChar char="•"/>
                      </a:pPr>
                      <a:r>
                        <a:rPr lang="el-GR" sz="1050" dirty="0" smtClean="0">
                          <a:solidFill>
                            <a:sysClr val="windowText" lastClr="000000"/>
                          </a:solidFill>
                        </a:rPr>
                        <a:t>Βελτίωση της απόδοσης παρακολουθώντας τις αιτιώδεις σχέσεις μεταξύ σκοπών, μέτρων και στόχων</a:t>
                      </a:r>
                    </a:p>
                  </a:txBody>
                  <a:tcPr/>
                </a:tc>
                <a:tc>
                  <a:txBody>
                    <a:bodyPr/>
                    <a:lstStyle/>
                    <a:p>
                      <a:pPr marL="171450" indent="-171450">
                        <a:buFont typeface="Arial" panose="020B0604020202020204" pitchFamily="34" charset="0"/>
                        <a:buChar char="•"/>
                      </a:pPr>
                      <a:r>
                        <a:rPr lang="el-GR" sz="1050" dirty="0" smtClean="0">
                          <a:solidFill>
                            <a:sysClr val="windowText" lastClr="000000"/>
                          </a:solidFill>
                        </a:rPr>
                        <a:t>Σύγκριση των χρηματοοικονομικών και των μη χρηματοοικονομικών αποτελεσμάτων με στόχους απόδοσης</a:t>
                      </a:r>
                    </a:p>
                    <a:p>
                      <a:pPr marL="171450" indent="-171450">
                        <a:buFont typeface="Arial" panose="020B0604020202020204" pitchFamily="34" charset="0"/>
                        <a:buChar char="•"/>
                      </a:pPr>
                      <a:r>
                        <a:rPr lang="el-GR" sz="1050" dirty="0" smtClean="0">
                          <a:solidFill>
                            <a:sysClr val="windowText" lastClr="000000"/>
                          </a:solidFill>
                        </a:rPr>
                        <a:t>Ανάλυση των αποτελεσμάτων και λήψη διορθωτικών ενεργειών</a:t>
                      </a:r>
                    </a:p>
                    <a:p>
                      <a:pPr marL="171450" indent="-171450">
                        <a:buFont typeface="Arial" panose="020B0604020202020204" pitchFamily="34" charset="0"/>
                        <a:buChar char="•"/>
                      </a:pPr>
                      <a:r>
                        <a:rPr lang="el-GR" sz="1050" dirty="0" smtClean="0">
                          <a:solidFill>
                            <a:sysClr val="windowText" lastClr="000000"/>
                          </a:solidFill>
                        </a:rPr>
                        <a:t>Χρήση ευέλικτων</a:t>
                      </a:r>
                      <a:r>
                        <a:rPr lang="el-GR" sz="1050" baseline="0" dirty="0" smtClean="0">
                          <a:solidFill>
                            <a:sysClr val="windowText" lastClr="000000"/>
                          </a:solidFill>
                        </a:rPr>
                        <a:t> </a:t>
                      </a:r>
                      <a:r>
                        <a:rPr lang="el-GR" sz="1050" dirty="0" smtClean="0">
                          <a:solidFill>
                            <a:sysClr val="windowText" lastClr="000000"/>
                          </a:solidFill>
                        </a:rPr>
                        <a:t>προϋπολογισμών για την αξιολόγηση της απόδοσης</a:t>
                      </a:r>
                    </a:p>
                    <a:p>
                      <a:pPr marL="171450" indent="-171450">
                        <a:buFont typeface="Arial" panose="020B0604020202020204" pitchFamily="34" charset="0"/>
                        <a:buChar char="•"/>
                      </a:pPr>
                      <a:r>
                        <a:rPr lang="el-GR" sz="1050" dirty="0" smtClean="0">
                          <a:solidFill>
                            <a:sysClr val="windowText" lastClr="000000"/>
                          </a:solidFill>
                        </a:rPr>
                        <a:t>Χρήση καταστάσεων</a:t>
                      </a:r>
                      <a:r>
                        <a:rPr lang="el-GR" sz="1050" baseline="0" dirty="0" smtClean="0">
                          <a:solidFill>
                            <a:sysClr val="windowText" lastClr="000000"/>
                          </a:solidFill>
                        </a:rPr>
                        <a:t> </a:t>
                      </a:r>
                      <a:r>
                        <a:rPr lang="el-GR" sz="1050" dirty="0" smtClean="0">
                          <a:solidFill>
                            <a:sysClr val="windowText" lastClr="000000"/>
                          </a:solidFill>
                        </a:rPr>
                        <a:t>αποτελεσμάτων χρήσης μεταβλητής κοστολόγησης για την ανάλυση της απόδοσης</a:t>
                      </a:r>
                    </a:p>
                    <a:p>
                      <a:pPr marL="171450" indent="-171450">
                        <a:buFont typeface="Arial" panose="020B0604020202020204" pitchFamily="34" charset="0"/>
                        <a:buChar char="•"/>
                      </a:pPr>
                      <a:r>
                        <a:rPr lang="el-GR" sz="1050" dirty="0" smtClean="0">
                          <a:solidFill>
                            <a:sysClr val="windowText" lastClr="000000"/>
                          </a:solidFill>
                        </a:rPr>
                        <a:t>Χρήση δεικτών όπως ROI, RI και</a:t>
                      </a:r>
                      <a:r>
                        <a:rPr lang="el-GR" sz="1050" baseline="0" dirty="0" smtClean="0">
                          <a:solidFill>
                            <a:sysClr val="windowText" lastClr="000000"/>
                          </a:solidFill>
                        </a:rPr>
                        <a:t> </a:t>
                      </a:r>
                      <a:r>
                        <a:rPr lang="el-GR" sz="1050" dirty="0" smtClean="0">
                          <a:solidFill>
                            <a:sysClr val="windowText" lastClr="000000"/>
                          </a:solidFill>
                        </a:rPr>
                        <a:t>EVA για την αξιολόγηση της απόδοσης</a:t>
                      </a:r>
                    </a:p>
                  </a:txBody>
                  <a:tcPr/>
                </a:tc>
                <a:tc>
                  <a:txBody>
                    <a:bodyPr/>
                    <a:lstStyle/>
                    <a:p>
                      <a:pPr marL="171450" indent="-171450">
                        <a:buFont typeface="Arial" panose="020B0604020202020204" pitchFamily="34" charset="0"/>
                        <a:buChar char="•"/>
                      </a:pPr>
                      <a:r>
                        <a:rPr lang="el-GR" sz="1050" dirty="0" smtClean="0">
                          <a:solidFill>
                            <a:sysClr val="windowText" lastClr="000000"/>
                          </a:solidFill>
                        </a:rPr>
                        <a:t>Κατάρτιση αναφορών</a:t>
                      </a:r>
                      <a:r>
                        <a:rPr lang="el-GR" sz="1050" baseline="0" dirty="0" smtClean="0">
                          <a:solidFill>
                            <a:sysClr val="windowText" lastClr="000000"/>
                          </a:solidFill>
                        </a:rPr>
                        <a:t> για τα </a:t>
                      </a:r>
                      <a:r>
                        <a:rPr lang="el-GR" sz="1050" kern="1200" dirty="0" smtClean="0">
                          <a:solidFill>
                            <a:schemeClr val="tx2"/>
                          </a:solidFill>
                          <a:effectLst/>
                          <a:latin typeface="+mn-lt"/>
                          <a:ea typeface="+mn-ea"/>
                          <a:cs typeface="+mn-cs"/>
                        </a:rPr>
                        <a:t>ενδιαφερόμενα μέρη</a:t>
                      </a:r>
                      <a:endParaRPr lang="en-US" sz="1050" dirty="0">
                        <a:solidFill>
                          <a:schemeClr val="tx2"/>
                        </a:solidFill>
                      </a:endParaRPr>
                    </a:p>
                  </a:txBody>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3614355808"/>
              </p:ext>
            </p:extLst>
          </p:nvPr>
        </p:nvGraphicFramePr>
        <p:xfrm>
          <a:off x="0" y="1767841"/>
          <a:ext cx="8915400" cy="4570883"/>
        </p:xfrm>
        <a:graphic>
          <a:graphicData uri="http://schemas.openxmlformats.org/drawingml/2006/table">
            <a:tbl>
              <a:tblPr firstRow="1" bandRow="1">
                <a:tableStyleId>{2D5ABB26-0587-4C30-8999-92F81FD0307C}</a:tableStyleId>
              </a:tblPr>
              <a:tblGrid>
                <a:gridCol w="8915400"/>
              </a:tblGrid>
              <a:tr h="3094837">
                <a:tc>
                  <a:txBody>
                    <a:bodyPr/>
                    <a:lstStyle/>
                    <a:p>
                      <a:r>
                        <a:rPr lang="el-GR" sz="1400" dirty="0" smtClean="0"/>
                        <a:t>Η </a:t>
                      </a:r>
                      <a:r>
                        <a:rPr lang="en-US" sz="1400" dirty="0" smtClean="0"/>
                        <a:t>Connie’s Takeout</a:t>
                      </a:r>
                      <a:r>
                        <a:rPr lang="el-GR" sz="1400" dirty="0" smtClean="0"/>
                        <a:t> εξυπηρετεί τους εργαζόμενους που θέλουν ένα καλό γεύμα στο σπίτι, αλλά δεν έχουν χρόνο να το προετοιμάσουν. Η Connie έχει αναπτύξει τους ακόλουθους επιχειρησιακούς στόχους:</a:t>
                      </a:r>
                    </a:p>
                    <a:p>
                      <a:r>
                        <a:rPr lang="el-GR" sz="1400" dirty="0" smtClean="0"/>
                        <a:t>1. Να παρέχει γρήγορη, ευγενική εξυπηρέτηση</a:t>
                      </a:r>
                    </a:p>
                    <a:p>
                      <a:r>
                        <a:rPr lang="el-GR" sz="1400" dirty="0" smtClean="0"/>
                        <a:t>2. Να διαχειρίζεται προσεκτικά την απογραφή των τροφίμων</a:t>
                      </a:r>
                    </a:p>
                    <a:p>
                      <a:r>
                        <a:rPr lang="el-GR" sz="1400" dirty="0" smtClean="0"/>
                        <a:t>3. Να διατηρεί</a:t>
                      </a:r>
                      <a:r>
                        <a:rPr lang="el-GR" sz="1400" baseline="0" dirty="0" smtClean="0"/>
                        <a:t> </a:t>
                      </a:r>
                      <a:r>
                        <a:rPr lang="el-GR" sz="1400" dirty="0" smtClean="0"/>
                        <a:t>συχνούς πελάτες</a:t>
                      </a:r>
                    </a:p>
                    <a:p>
                      <a:r>
                        <a:rPr lang="el-GR" sz="1400" dirty="0" smtClean="0"/>
                        <a:t>4. Να είναι κερδοφόρα και να αναπτύσεται</a:t>
                      </a:r>
                    </a:p>
                    <a:p>
                      <a:endParaRPr lang="el-GR" sz="1400" dirty="0" smtClean="0"/>
                    </a:p>
                    <a:p>
                      <a:r>
                        <a:rPr lang="el-GR" sz="1400" dirty="0" smtClean="0"/>
                        <a:t>Η Connie έχει επίσης αναπτύξει τα ακόλουθα μέτρα απόδοσης:</a:t>
                      </a:r>
                    </a:p>
                    <a:p>
                      <a:r>
                        <a:rPr lang="el-GR" sz="1400" dirty="0" smtClean="0"/>
                        <a:t>5. Αύξηση των εσόδων ανά τρίμηνο και των καθαρών</a:t>
                      </a:r>
                      <a:r>
                        <a:rPr lang="el-GR" sz="1400" baseline="0" dirty="0" smtClean="0"/>
                        <a:t> κερδών</a:t>
                      </a:r>
                      <a:endParaRPr lang="el-GR" sz="1400" dirty="0" smtClean="0"/>
                    </a:p>
                    <a:p>
                      <a:r>
                        <a:rPr lang="el-GR" sz="1400" dirty="0" smtClean="0"/>
                        <a:t>6. Μέσος</a:t>
                      </a:r>
                      <a:r>
                        <a:rPr lang="el-GR" sz="1400" baseline="0" dirty="0" smtClean="0"/>
                        <a:t> όρος γευμάτων που δεν πωλήθηκαν </a:t>
                      </a:r>
                      <a:r>
                        <a:rPr lang="el-GR" sz="1400" dirty="0" smtClean="0"/>
                        <a:t>στο τέλος της εργάσιμης ημέρας ως ποσοστό του συνόλου των </a:t>
                      </a:r>
                      <a:r>
                        <a:rPr lang="el-GR" sz="1400" baseline="0" dirty="0" smtClean="0"/>
                        <a:t>γευμάτων </a:t>
                      </a:r>
                      <a:r>
                        <a:rPr lang="el-GR" sz="1400" dirty="0" smtClean="0"/>
                        <a:t>που αγοράστηκαν εκείνη την ημέρα</a:t>
                      </a:r>
                    </a:p>
                    <a:p>
                      <a:r>
                        <a:rPr lang="el-GR" sz="1400" dirty="0" smtClean="0"/>
                        <a:t>7. Μέσος χρόνος αναμονής πελάτη κατά την παραγγελία</a:t>
                      </a:r>
                    </a:p>
                    <a:p>
                      <a:r>
                        <a:rPr lang="el-GR" sz="1400" dirty="0" smtClean="0"/>
                        <a:t>8. Ποσοστό συχνών πελατών </a:t>
                      </a:r>
                    </a:p>
                    <a:p>
                      <a:endParaRPr lang="el-GR" sz="1400" dirty="0" smtClean="0"/>
                    </a:p>
                    <a:p>
                      <a:r>
                        <a:rPr lang="el-GR" sz="1400" dirty="0" smtClean="0"/>
                        <a:t>Συγκεντρώστε τους στόχους και τα μέτρα απόδοσης με τις τέσσερις προσεγγίσεις</a:t>
                      </a:r>
                      <a:r>
                        <a:rPr lang="el-GR" sz="1400" baseline="0" dirty="0" smtClean="0"/>
                        <a:t> του πίνακα ισορροπημένης στοχοθεσίας</a:t>
                      </a:r>
                      <a:r>
                        <a:rPr lang="el-GR" sz="1400" dirty="0" smtClean="0"/>
                        <a:t>: χρηματοοικονομική</a:t>
                      </a:r>
                      <a:r>
                        <a:rPr lang="el-GR" sz="1400" baseline="0" dirty="0" smtClean="0"/>
                        <a:t> προσέγγιση</a:t>
                      </a:r>
                      <a:r>
                        <a:rPr lang="el-GR" sz="1400" dirty="0" smtClean="0"/>
                        <a:t>, </a:t>
                      </a:r>
                      <a:r>
                        <a:rPr lang="el-GR" sz="1400" baseline="0" dirty="0" smtClean="0"/>
                        <a:t>προσέγγιση </a:t>
                      </a:r>
                      <a:r>
                        <a:rPr lang="el-GR" sz="1400" dirty="0" smtClean="0"/>
                        <a:t>μάθησης και ανάπτυξης, </a:t>
                      </a:r>
                      <a:r>
                        <a:rPr lang="el-GR" sz="1400" baseline="0" dirty="0" smtClean="0"/>
                        <a:t>προσέγγιση </a:t>
                      </a:r>
                      <a:r>
                        <a:rPr lang="el-GR" sz="1400" dirty="0" smtClean="0"/>
                        <a:t>εσωτερικών επιχειρηματικών διαδικασιών και </a:t>
                      </a:r>
                      <a:r>
                        <a:rPr lang="el-GR" sz="1400" baseline="0" dirty="0" smtClean="0"/>
                        <a:t>προσέγγιση </a:t>
                      </a:r>
                      <a:r>
                        <a:rPr lang="el-GR" sz="1400" dirty="0" smtClean="0"/>
                        <a:t>των πελατών.</a:t>
                      </a:r>
                    </a:p>
                  </a:txBody>
                  <a:tcPr>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rgbClr val="C7C4B5"/>
                    </a:solidFill>
                  </a:tcPr>
                </a:tc>
              </a:tr>
              <a:tr h="852323">
                <a:tc>
                  <a:txBody>
                    <a:bodyPr/>
                    <a:lstStyle/>
                    <a:p>
                      <a:r>
                        <a:rPr lang="el-GR" sz="1400" b="1" dirty="0" smtClean="0">
                          <a:solidFill>
                            <a:srgbClr val="C00000"/>
                          </a:solidFill>
                        </a:rPr>
                        <a:t>ΛΥΣΗ</a:t>
                      </a:r>
                    </a:p>
                    <a:p>
                      <a:r>
                        <a:rPr lang="el-GR" sz="1400" b="0" dirty="0" smtClean="0">
                          <a:solidFill>
                            <a:schemeClr val="tx1"/>
                          </a:solidFill>
                        </a:rPr>
                        <a:t>Χρηματοοικονομική προσέγγιση: 4,5. </a:t>
                      </a:r>
                      <a:r>
                        <a:rPr lang="el-GR" sz="1400" b="0" baseline="0" dirty="0" smtClean="0">
                          <a:solidFill>
                            <a:schemeClr val="tx1"/>
                          </a:solidFill>
                        </a:rPr>
                        <a:t>Π</a:t>
                      </a:r>
                      <a:r>
                        <a:rPr lang="el-GR" sz="1400" baseline="0" dirty="0" smtClean="0"/>
                        <a:t>ροσέγγιση </a:t>
                      </a:r>
                      <a:r>
                        <a:rPr lang="el-GR" sz="1400" dirty="0" smtClean="0"/>
                        <a:t>μάθησης και ανάπτυξης:</a:t>
                      </a:r>
                      <a:r>
                        <a:rPr lang="el-GR" sz="1400" baseline="0" dirty="0" smtClean="0"/>
                        <a:t> 1. Προσέγγιση </a:t>
                      </a:r>
                      <a:r>
                        <a:rPr lang="el-GR" sz="1400" dirty="0" smtClean="0"/>
                        <a:t>εσωτερικών επιχειρηματικών διαδικασιών:</a:t>
                      </a:r>
                      <a:r>
                        <a:rPr lang="el-GR" sz="1400" baseline="0" dirty="0" smtClean="0"/>
                        <a:t> 2, 6. </a:t>
                      </a:r>
                      <a:r>
                        <a:rPr lang="el-GR" sz="1400" dirty="0" smtClean="0"/>
                        <a:t>Π</a:t>
                      </a:r>
                      <a:r>
                        <a:rPr lang="el-GR" sz="1400" baseline="0" dirty="0" smtClean="0"/>
                        <a:t>ροσέγγιση </a:t>
                      </a:r>
                      <a:r>
                        <a:rPr lang="el-GR" sz="1400" dirty="0" smtClean="0"/>
                        <a:t>των πελατών: 3,8</a:t>
                      </a:r>
                      <a:endParaRPr lang="el-GR" sz="1400" b="0" dirty="0" smtClean="0">
                        <a:solidFill>
                          <a:schemeClr val="tx1"/>
                        </a:solidFill>
                      </a:endParaRPr>
                    </a:p>
                  </a:txBody>
                  <a:tcPr>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a:noFill/>
                    </a:lnB>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71039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r>
              <a:rPr lang="el-GR" altLang="en-US" dirty="0">
                <a:solidFill>
                  <a:schemeClr val="bg1"/>
                </a:solidFill>
                <a:ea typeface="Arial Unicode MS" panose="020B0604020202020204" pitchFamily="34" charset="-128"/>
              </a:rPr>
              <a:t>Κίνητρα Απόδοσης και Στόχοι </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sz="2400" dirty="0"/>
              <a:t>Η αποτελεσματικότητα του συστήματος διαχείρισης και αξιολόγησης της απόδοσης εξαρτάται από το πόσο καλά θα συντονίζει τους στόχους των κέντρων ευθύνης, τους μάνατζερ και το σύνολο της εταιρείας. Δύο παράγοντες είναι το κλειδί για τον επιτυχή συντονισμό των στόχων</a:t>
            </a:r>
            <a:r>
              <a:rPr lang="en-US" altLang="en-US" sz="2400" dirty="0" smtClean="0">
                <a:latin typeface="Tw Cen MT" panose="020B0602020104020603" pitchFamily="34" charset="0"/>
                <a:cs typeface="Times New Roman" panose="02020603050405020304" pitchFamily="18" charset="0"/>
              </a:rPr>
              <a:t>.</a:t>
            </a:r>
          </a:p>
          <a:p>
            <a:pPr lvl="1"/>
            <a:r>
              <a:rPr lang="el-GR" sz="2000" dirty="0"/>
              <a:t>Δύο παράγοντες είναι το κλειδί για τον επιτυχή συντονισμό των </a:t>
            </a:r>
            <a:r>
              <a:rPr lang="el-GR" sz="2000" dirty="0" smtClean="0"/>
              <a:t>στόχων:</a:t>
            </a:r>
          </a:p>
          <a:p>
            <a:pPr lvl="2"/>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Η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λογική σύνδεση των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σκοπών με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μετρήσιμους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στόχους</a:t>
            </a:r>
            <a:endParaRPr lang="el-GR" altLang="en-US" sz="1800" dirty="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Ο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συνδυασμός των κατάλληλων κινήτρων αποζημίωσης για την επίτευξη του στόχων – είναι δηλαδή αμοιβή με βάση την απόδοση</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10547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457200" y="76200"/>
            <a:ext cx="8458200" cy="990600"/>
          </a:xfrm>
        </p:spPr>
        <p:txBody>
          <a:bodyPr/>
          <a:lstStyle/>
          <a:p>
            <a:r>
              <a:rPr lang="el-GR" dirty="0"/>
              <a:t>Σύνδεση Στόχων, Στόχοι Απόδοσης, Μέτρα και Στόχοι Απόδοσης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dirty="0"/>
              <a:t>Οι αιτιακές συνδέσεις μεταξύ των στόχων του οργανισμού, των στόχων απόδοσης, των μέτρων και των στόχων πρέπει να είναι εμφανείς</a:t>
            </a:r>
            <a:r>
              <a:rPr lang="en-US" altLang="en-US" dirty="0" smtClean="0">
                <a:latin typeface="Tw Cen MT" panose="020B0602020104020603" pitchFamily="34" charset="0"/>
                <a:cs typeface="Times New Roman" panose="02020603050405020304" pitchFamily="18" charset="0"/>
              </a:rPr>
              <a:t>.</a:t>
            </a:r>
          </a:p>
          <a:p>
            <a:pPr lvl="1"/>
            <a:r>
              <a:rPr lang="el-GR" dirty="0"/>
              <a:t>Για παράδειγμα, εάν μια εταιρεία επιδιώκει να είναι οικολογική, όπως και η Winter Wonderland, μπορεί να επιλέξει τους ακόλουθους συνδεόμενους στόχους, </a:t>
            </a:r>
            <a:r>
              <a:rPr lang="el-GR" dirty="0" smtClean="0"/>
              <a:t>σκοπούς και μέτρα απόδοσης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a:buFont typeface="Wingdings" panose="05000000000000000000" pitchFamily="2" charset="2"/>
              <a:buNone/>
            </a:pPr>
            <a:endParaRPr lang="en-US" altLang="en-US" dirty="0" smtClean="0">
              <a:latin typeface="Tw Cen MT" panose="020B0602020104020603" pitchFamily="34" charset="0"/>
              <a:cs typeface="Times New Roman" panose="02020603050405020304" pitchFamily="18" charset="0"/>
            </a:endParaRPr>
          </a:p>
        </p:txBody>
      </p:sp>
      <p:sp>
        <p:nvSpPr>
          <p:cNvPr id="10649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6" name="Table 5"/>
          <p:cNvGraphicFramePr>
            <a:graphicFrameLocks noGrp="1"/>
          </p:cNvGraphicFramePr>
          <p:nvPr>
            <p:extLst>
              <p:ext uri="{D42A27DB-BD31-4B8C-83A1-F6EECF244321}">
                <p14:modId xmlns:p14="http://schemas.microsoft.com/office/powerpoint/2010/main" val="1011255047"/>
              </p:ext>
            </p:extLst>
          </p:nvPr>
        </p:nvGraphicFramePr>
        <p:xfrm>
          <a:off x="457200" y="4724400"/>
          <a:ext cx="8305800" cy="840039"/>
        </p:xfrm>
        <a:graphic>
          <a:graphicData uri="http://schemas.openxmlformats.org/drawingml/2006/table">
            <a:tbl>
              <a:tblPr firstRow="1" bandRow="1">
                <a:tableStyleId>{5C22544A-7EE6-4342-B048-85BDC9FD1C3A}</a:tableStyleId>
              </a:tblPr>
              <a:tblGrid>
                <a:gridCol w="2209800"/>
                <a:gridCol w="2209800"/>
                <a:gridCol w="2133600"/>
                <a:gridCol w="1752600"/>
              </a:tblGrid>
              <a:tr h="268539">
                <a:tc>
                  <a:txBody>
                    <a:bodyPr/>
                    <a:lstStyle/>
                    <a:p>
                      <a:pPr algn="ctr"/>
                      <a:r>
                        <a:rPr lang="el-GR" sz="1050" b="1" dirty="0" smtClean="0">
                          <a:solidFill>
                            <a:schemeClr val="tx2"/>
                          </a:solidFill>
                        </a:rPr>
                        <a:t>Στόχος</a:t>
                      </a:r>
                      <a:endParaRPr lang="en-US" sz="1050" b="1" dirty="0">
                        <a:solidFill>
                          <a:schemeClr val="tx2"/>
                        </a:solidFill>
                      </a:endParaRPr>
                    </a:p>
                  </a:txBody>
                  <a:tcPr>
                    <a:solidFill>
                      <a:srgbClr val="BBE0E3"/>
                    </a:solidFill>
                  </a:tcPr>
                </a:tc>
                <a:tc>
                  <a:txBody>
                    <a:bodyPr/>
                    <a:lstStyle/>
                    <a:p>
                      <a:pPr algn="ctr"/>
                      <a:r>
                        <a:rPr lang="el-GR" sz="1050" b="1" dirty="0" smtClean="0">
                          <a:solidFill>
                            <a:schemeClr val="tx2"/>
                          </a:solidFill>
                        </a:rPr>
                        <a:t>Σκοπός</a:t>
                      </a:r>
                      <a:endParaRPr lang="en-US" sz="1050" b="1" dirty="0">
                        <a:solidFill>
                          <a:schemeClr val="tx2"/>
                        </a:solidFill>
                      </a:endParaRPr>
                    </a:p>
                  </a:txBody>
                  <a:tcPr>
                    <a:solidFill>
                      <a:srgbClr val="BBE0E3"/>
                    </a:solidFill>
                  </a:tcPr>
                </a:tc>
                <a:tc>
                  <a:txBody>
                    <a:bodyPr/>
                    <a:lstStyle/>
                    <a:p>
                      <a:pPr algn="ctr"/>
                      <a:r>
                        <a:rPr lang="el-GR" sz="1050" b="1" dirty="0" smtClean="0">
                          <a:solidFill>
                            <a:schemeClr val="tx2"/>
                          </a:solidFill>
                        </a:rPr>
                        <a:t>Μέτρο</a:t>
                      </a:r>
                      <a:endParaRPr lang="en-US" sz="1050" b="1" dirty="0">
                        <a:solidFill>
                          <a:schemeClr val="tx2"/>
                        </a:solidFill>
                      </a:endParaRPr>
                    </a:p>
                  </a:txBody>
                  <a:tcPr>
                    <a:solidFill>
                      <a:srgbClr val="BBE0E3"/>
                    </a:solidFill>
                  </a:tcPr>
                </a:tc>
                <a:tc>
                  <a:txBody>
                    <a:bodyPr/>
                    <a:lstStyle/>
                    <a:p>
                      <a:pPr algn="ctr"/>
                      <a:r>
                        <a:rPr lang="el-GR" sz="1050" b="1" dirty="0" smtClean="0">
                          <a:solidFill>
                            <a:schemeClr val="tx2"/>
                          </a:solidFill>
                        </a:rPr>
                        <a:t>Στόχος Απόδοσης</a:t>
                      </a:r>
                      <a:endParaRPr lang="en-US" sz="1050" b="1" dirty="0">
                        <a:solidFill>
                          <a:schemeClr val="tx2"/>
                        </a:solidFill>
                      </a:endParaRPr>
                    </a:p>
                  </a:txBody>
                  <a:tcPr>
                    <a:solidFill>
                      <a:srgbClr val="BBE0E3"/>
                    </a:solidFill>
                  </a:tcPr>
                </a:tc>
              </a:tr>
              <a:tr h="5297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b="0" dirty="0" smtClean="0">
                          <a:solidFill>
                            <a:schemeClr val="tx2"/>
                          </a:solidFill>
                        </a:rPr>
                        <a:t>Να</a:t>
                      </a:r>
                      <a:r>
                        <a:rPr lang="el-GR" sz="1050" b="0" baseline="0" dirty="0" smtClean="0">
                          <a:solidFill>
                            <a:schemeClr val="tx2"/>
                          </a:solidFill>
                        </a:rPr>
                        <a:t> είναι περιβαλλοντικά υπεύθυνη</a:t>
                      </a:r>
                      <a:endParaRPr lang="el-GR" sz="1050" b="0" dirty="0" smtClean="0">
                        <a:solidFill>
                          <a:schemeClr val="tx2"/>
                        </a:solidFill>
                      </a:endParaRPr>
                    </a:p>
                  </a:txBody>
                  <a:tcPr>
                    <a:solidFill>
                      <a:srgbClr val="BBE0E3"/>
                    </a:solidFill>
                  </a:tcPr>
                </a:tc>
                <a:tc>
                  <a:txBody>
                    <a:bodyPr/>
                    <a:lstStyle/>
                    <a:p>
                      <a:r>
                        <a:rPr lang="el-GR" sz="1050" dirty="0" smtClean="0">
                          <a:solidFill>
                            <a:schemeClr val="tx2"/>
                          </a:solidFill>
                        </a:rPr>
                        <a:t>Να μειώσει, να επαναχρησιμοποιήσει και να ανακυκλώνει</a:t>
                      </a:r>
                      <a:endParaRPr lang="en-US" sz="1050" dirty="0">
                        <a:solidFill>
                          <a:schemeClr val="tx2"/>
                        </a:solidFill>
                      </a:endParaRPr>
                    </a:p>
                  </a:txBody>
                  <a:tcPr>
                    <a:solidFill>
                      <a:srgbClr val="BBE0E3"/>
                    </a:solidFill>
                  </a:tcPr>
                </a:tc>
                <a:tc>
                  <a:txBody>
                    <a:bodyPr/>
                    <a:lstStyle/>
                    <a:p>
                      <a:r>
                        <a:rPr lang="el-GR" sz="1050" dirty="0" smtClean="0">
                          <a:solidFill>
                            <a:schemeClr val="tx2"/>
                          </a:solidFill>
                        </a:rPr>
                        <a:t>Αιρθμός τόνων που ανακυκλώθηκαν ανά έτος</a:t>
                      </a:r>
                      <a:endParaRPr lang="en-US" sz="1050" dirty="0">
                        <a:solidFill>
                          <a:schemeClr val="tx2"/>
                        </a:solidFill>
                      </a:endParaRPr>
                    </a:p>
                  </a:txBody>
                  <a:tcPr>
                    <a:solidFill>
                      <a:srgbClr val="BBE0E3"/>
                    </a:solidFill>
                  </a:tcPr>
                </a:tc>
                <a:tc>
                  <a:txBody>
                    <a:bodyPr/>
                    <a:lstStyle/>
                    <a:p>
                      <a:r>
                        <a:rPr lang="el-GR" sz="1050" dirty="0" smtClean="0">
                          <a:solidFill>
                            <a:schemeClr val="tx2"/>
                          </a:solidFill>
                        </a:rPr>
                        <a:t>Να ανακυκλώνει τουλάχιστον ένα κιλό ανά επισκέπτη</a:t>
                      </a:r>
                      <a:endParaRPr lang="en-US" sz="1050" dirty="0">
                        <a:solidFill>
                          <a:schemeClr val="tx2"/>
                        </a:solidFill>
                      </a:endParaRPr>
                    </a:p>
                  </a:txBody>
                  <a:tcPr>
                    <a:solidFill>
                      <a:srgbClr val="BBE0E3"/>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l-GR" dirty="0"/>
              <a:t>Αμοιβή Βάσει Απόδοσης</a:t>
            </a:r>
            <a:endParaRPr lang="en-US" altLang="en-US" dirty="0" smtClean="0"/>
          </a:p>
        </p:txBody>
      </p:sp>
      <p:sp>
        <p:nvSpPr>
          <p:cNvPr id="3" name="Content Placeholder 2"/>
          <p:cNvSpPr>
            <a:spLocks noGrp="1"/>
          </p:cNvSpPr>
          <p:nvPr>
            <p:ph idx="1"/>
          </p:nvPr>
        </p:nvSpPr>
        <p:spPr/>
        <p:txBody>
          <a:bodyPr/>
          <a:lstStyle/>
          <a:p>
            <a:pPr>
              <a:defRPr/>
            </a:pPr>
            <a:r>
              <a:rPr lang="el-GR" sz="2400" dirty="0">
                <a:ea typeface="+mn-ea"/>
              </a:rPr>
              <a:t>Η δέσμευση των κατάλληλων κινήτρων αποζημίωσης στους στόχους απόδοσης αυξάνει την πιθανότητα </a:t>
            </a:r>
            <a:r>
              <a:rPr lang="el-GR" sz="2400" dirty="0" smtClean="0">
                <a:ea typeface="+mn-ea"/>
              </a:rPr>
              <a:t>σωστού συντονισμού </a:t>
            </a:r>
            <a:r>
              <a:rPr lang="el-GR" sz="2400" dirty="0">
                <a:ea typeface="+mn-ea"/>
              </a:rPr>
              <a:t>των στόχων των κέντρων ευθύνης, των διευθυντικών στελεχών και ολόκληρης της </a:t>
            </a:r>
            <a:r>
              <a:rPr lang="el-GR" sz="2400" dirty="0" smtClean="0">
                <a:ea typeface="+mn-ea"/>
              </a:rPr>
              <a:t>οργάνωσης</a:t>
            </a:r>
            <a:r>
              <a:rPr lang="en-US" sz="2400" dirty="0" smtClean="0">
                <a:ea typeface="+mn-ea"/>
              </a:rPr>
              <a:t>.</a:t>
            </a:r>
          </a:p>
          <a:p>
            <a:pPr lvl="1">
              <a:buClr>
                <a:schemeClr val="accent4"/>
              </a:buClr>
              <a:defRPr/>
            </a:pPr>
            <a:r>
              <a:rPr lang="el-GR" sz="2000" dirty="0" smtClean="0">
                <a:solidFill>
                  <a:schemeClr val="tx1"/>
                </a:solidFill>
              </a:rPr>
              <a:t>Η </a:t>
            </a:r>
            <a:r>
              <a:rPr lang="el-GR" sz="2000" b="1" dirty="0" smtClean="0">
                <a:solidFill>
                  <a:srgbClr val="275CAE"/>
                </a:solidFill>
              </a:rPr>
              <a:t>αμοιβή βάσει απόδοσης </a:t>
            </a:r>
            <a:r>
              <a:rPr lang="el-GR" sz="2000" dirty="0"/>
              <a:t>είναι η σύνδεση των αμοιβών των εργαζομένων με την επίτευξη μετρήσιμων επιχειρηματικών στόχων</a:t>
            </a:r>
            <a:r>
              <a:rPr lang="en-US" sz="2000" dirty="0" smtClean="0"/>
              <a:t>.</a:t>
            </a:r>
          </a:p>
          <a:p>
            <a:pPr lvl="2">
              <a:defRPr/>
            </a:pPr>
            <a:r>
              <a:rPr lang="el-GR" sz="1800" dirty="0"/>
              <a:t>Τα μπόνους μετρητών, βραβεία, προγράμματα διανομής κερδών και δικαιώματα αγοράς μετοχών είναι κοινά είδη κινήτρων αποζημίωσης</a:t>
            </a:r>
            <a:r>
              <a:rPr lang="en-US" sz="1800" dirty="0" smtClean="0"/>
              <a:t>.</a:t>
            </a:r>
          </a:p>
          <a:p>
            <a:pPr lvl="2">
              <a:defRPr/>
            </a:pPr>
            <a:r>
              <a:rPr lang="el-GR" sz="1800" dirty="0"/>
              <a:t>Η χρήση των μετοχών ως ανταμοιβή ενθαρρύνει τους εργαζόμενους να σκέφτονται και να ενεργούν τόσο ως επενδυτές όσο και ως εργαζόμενοι</a:t>
            </a:r>
            <a:r>
              <a:rPr lang="en-US" sz="1800" dirty="0" smtClean="0"/>
              <a:t>.</a:t>
            </a:r>
            <a:endParaRPr lang="en-US" sz="1800" dirty="0"/>
          </a:p>
        </p:txBody>
      </p:sp>
      <p:sp>
        <p:nvSpPr>
          <p:cNvPr id="10752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l-GR" dirty="0" smtClean="0"/>
              <a:t>Ο Συντονισμός </a:t>
            </a:r>
            <a:r>
              <a:rPr lang="el-GR" dirty="0"/>
              <a:t>των Στόχων</a:t>
            </a:r>
            <a:endParaRPr lang="en-US" altLang="en-US" dirty="0" smtClean="0"/>
          </a:p>
        </p:txBody>
      </p:sp>
      <p:sp>
        <p:nvSpPr>
          <p:cNvPr id="3" name="Content Placeholder 2"/>
          <p:cNvSpPr>
            <a:spLocks noGrp="1"/>
          </p:cNvSpPr>
          <p:nvPr>
            <p:ph idx="1"/>
          </p:nvPr>
        </p:nvSpPr>
        <p:spPr>
          <a:xfrm>
            <a:off x="762000" y="1219200"/>
            <a:ext cx="7696200" cy="4343400"/>
          </a:xfrm>
        </p:spPr>
        <p:txBody>
          <a:bodyPr/>
          <a:lstStyle/>
          <a:p>
            <a:pPr>
              <a:buFont typeface="Wingdings" panose="05000000000000000000" pitchFamily="2" charset="2"/>
              <a:buChar char="§"/>
            </a:pPr>
            <a:r>
              <a:rPr lang="el-GR" sz="2000" dirty="0"/>
              <a:t>Γ</a:t>
            </a:r>
            <a:r>
              <a:rPr lang="el-GR" sz="2000" dirty="0" smtClean="0"/>
              <a:t>ια </a:t>
            </a:r>
            <a:r>
              <a:rPr lang="el-GR" sz="2000" dirty="0"/>
              <a:t>τον προσδιορισμό των κατάλληλων κινήτρων απόδοσης για τον οργανισμό, τους υπαλλήλους και τους μάνατζερ, θα πρέπει να απαντηθούν διάφορα ερωτήματα</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Πότε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θα πρέπει να δοθεί η ανταμοιβή, τώρα ή κάποια στιγμή στο μέλλον; </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Ποιανού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η απόδοση θα πρέπει να ανταμοιφθεί – αυτή των κέντρων ευθύνης, των μεμονωμένων στελεχών ή ολόκληρης της εταιρείας; </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Πώς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θα πρέπει να υπολογίζεται η ανταμοιβή; </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Σε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τι θα πρέπει να βασίζεται η ανταμοιβή; </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Ποια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κριτήρια απόδοσης θσ πρέπει να χρησιμοποιηθούν; </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Ποια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απόδοση κριτήρια πρέπει να χρησιμοποιηθούν; </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Μήπως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το πρόγραμμα κινήτρων απόδοσης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καλύπτει τα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συμφέροντα όλων των ενδιαφερομένων;</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10854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l-GR" dirty="0"/>
              <a:t>Ο Συντονισμός των Στόχων</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sz="2400" dirty="0"/>
              <a:t>Η αποτελεσματικότητα του συστήματος διαχείρισης και αξιολόγησης της απόδοσης βασίζεται στο συντονισμό μεταξύ του κέντρου ευθύνης, των μάνατζερ και των στόχων της εταιρείας</a:t>
            </a:r>
            <a:r>
              <a:rPr lang="en-US" altLang="en-US" sz="2400" dirty="0" smtClean="0">
                <a:latin typeface="Tw Cen MT" panose="020B0602020104020603" pitchFamily="34" charset="0"/>
                <a:cs typeface="Times New Roman" panose="02020603050405020304" pitchFamily="18" charset="0"/>
              </a:rPr>
              <a:t>. </a:t>
            </a:r>
          </a:p>
          <a:p>
            <a:pPr lvl="1"/>
            <a:r>
              <a:rPr lang="el-GR" sz="2000" dirty="0"/>
              <a:t>Η απόδοση μπορεί να βελτιστοποιηθεί με τη σύνδεση των στόχων με μετρήσιμους σκοπούς και στόχους και συνδέοντας τα κατάλληλα κίνητρα για αποζημίωση με την επίτευξη των στόχων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sz="2000" dirty="0"/>
              <a:t>Εάν η διοίκηση εκτιμά τις απόψεις όλων των ομάδων ενδιαφερομένων της, το σύστημα διαχείρισης της απόδοσης και αξιολόγησής της θα ισορροπήσει και θα ωφελήσει όλους τους έχοντες συμφέροντα εντός του οργανισμού</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10957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l-GR" dirty="0"/>
              <a:t>Τι να Μετρηθεί, πώς να Μετρηθεί</a:t>
            </a:r>
            <a:r>
              <a:rPr lang="en-US" altLang="en-US" dirty="0" smtClean="0"/>
              <a:t/>
            </a:r>
            <a:br>
              <a:rPr lang="en-US" altLang="en-US" dirty="0" smtClean="0"/>
            </a:br>
            <a:r>
              <a:rPr lang="en-US" altLang="en-US" sz="1800" dirty="0" smtClean="0"/>
              <a:t>(</a:t>
            </a:r>
            <a:r>
              <a:rPr lang="el-GR" altLang="en-US" sz="1800" dirty="0" smtClean="0"/>
              <a:t>διαφάνεια 1 από </a:t>
            </a:r>
            <a:r>
              <a:rPr lang="en-US" altLang="en-US" sz="1800" dirty="0" smtClean="0"/>
              <a:t>2)</a:t>
            </a:r>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Η</a:t>
            </a:r>
            <a:r>
              <a:rPr lang="el-GR" altLang="en-US" sz="2400" b="1" dirty="0" smtClean="0">
                <a:solidFill>
                  <a:srgbClr val="275CAE"/>
                </a:solidFill>
                <a:latin typeface="Tw Cen MT" panose="020B0602020104020603" pitchFamily="34" charset="0"/>
                <a:cs typeface="Times New Roman" panose="02020603050405020304" pitchFamily="18" charset="0"/>
              </a:rPr>
              <a:t> μέτρηση της απόδοσης </a:t>
            </a:r>
            <a:r>
              <a:rPr lang="el-GR" sz="2400" dirty="0"/>
              <a:t>είναι η χρήση των ποσοτικών εργαλείων για την κατανόηση της απόδοσης ενός οργανισμού σε σχέση με ένα συγκεκριμένο στόχο ή ένα προσδοκώμενο αποτέλεσμα</a:t>
            </a:r>
            <a:r>
              <a:rPr lang="en-US" altLang="en-US" sz="2400" dirty="0" smtClean="0">
                <a:latin typeface="Tw Cen MT" panose="020B0602020104020603" pitchFamily="34" charset="0"/>
                <a:cs typeface="Times New Roman" panose="02020603050405020304" pitchFamily="18" charset="0"/>
              </a:rPr>
              <a:t>.</a:t>
            </a:r>
          </a:p>
          <a:p>
            <a:pPr lvl="1"/>
            <a:r>
              <a:rPr lang="el-GR" sz="2000" dirty="0"/>
              <a:t>Ως μέρος των συστημάτων διαχείρισης της απόδοσής τους, οι οργανισμοί διαθέτουν πόρους για συγκεκριμένους τομείς ευθύνης και παρακολουθούν πώς οι μάνατζερ των τομέων </a:t>
            </a:r>
            <a:r>
              <a:rPr lang="el-GR" sz="2000" dirty="0" smtClean="0"/>
              <a:t>αυτών, </a:t>
            </a:r>
            <a:r>
              <a:rPr lang="el-GR" sz="2000" dirty="0"/>
              <a:t>χρησιμοποιούν αυτούς τους πόρους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sz="2000" dirty="0"/>
              <a:t>Όλοι οι μάνατζερ </a:t>
            </a:r>
            <a:r>
              <a:rPr lang="el-GR" sz="2000" dirty="0" smtClean="0"/>
              <a:t>όλων των επιπέδων, </a:t>
            </a:r>
            <a:r>
              <a:rPr lang="el-GR" sz="2000" dirty="0"/>
              <a:t>στη συνέχεια αξιολογούνται όσον αφορά την ικανότητά τους να διαχειρίζονται τους τομείς ευθύνης </a:t>
            </a:r>
            <a:r>
              <a:rPr lang="el-GR" sz="2000" dirty="0" smtClean="0"/>
              <a:t>τους.</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5427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2847585506"/>
              </p:ext>
            </p:extLst>
          </p:nvPr>
        </p:nvGraphicFramePr>
        <p:xfrm>
          <a:off x="0" y="1767841"/>
          <a:ext cx="8915400" cy="4611290"/>
        </p:xfrm>
        <a:graphic>
          <a:graphicData uri="http://schemas.openxmlformats.org/drawingml/2006/table">
            <a:tbl>
              <a:tblPr firstRow="1" bandRow="1">
                <a:tableStyleId>{2D5ABB26-0587-4C30-8999-92F81FD0307C}</a:tableStyleId>
              </a:tblPr>
              <a:tblGrid>
                <a:gridCol w="1219200"/>
                <a:gridCol w="1009650"/>
                <a:gridCol w="1581150"/>
                <a:gridCol w="647700"/>
                <a:gridCol w="1790700"/>
                <a:gridCol w="438150"/>
                <a:gridCol w="2228850"/>
              </a:tblGrid>
              <a:tr h="289559">
                <a:tc gridSpan="7">
                  <a:txBody>
                    <a:bodyPr/>
                    <a:lstStyle/>
                    <a:p>
                      <a:r>
                        <a:rPr lang="el-GR" sz="900" dirty="0" smtClean="0">
                          <a:solidFill>
                            <a:schemeClr val="tx1"/>
                          </a:solidFill>
                        </a:rPr>
                        <a:t>Η Necessary Toys, Inc., υιοθέτησε τον πίνακα ισορροπημένης στοχοθεσίας</a:t>
                      </a:r>
                      <a:r>
                        <a:rPr lang="el-GR" sz="900" baseline="0" dirty="0" smtClean="0">
                          <a:solidFill>
                            <a:schemeClr val="tx1"/>
                          </a:solidFill>
                        </a:rPr>
                        <a:t> </a:t>
                      </a:r>
                      <a:r>
                        <a:rPr lang="el-GR" sz="900" dirty="0" smtClean="0">
                          <a:solidFill>
                            <a:schemeClr val="tx1"/>
                          </a:solidFill>
                        </a:rPr>
                        <a:t>για να παρακινήσει τους μάνατζέρ</a:t>
                      </a:r>
                      <a:r>
                        <a:rPr lang="el-GR" sz="900" baseline="0" dirty="0" smtClean="0">
                          <a:solidFill>
                            <a:schemeClr val="tx1"/>
                          </a:solidFill>
                        </a:rPr>
                        <a:t> </a:t>
                      </a:r>
                      <a:r>
                        <a:rPr lang="el-GR" sz="900" dirty="0" smtClean="0">
                          <a:solidFill>
                            <a:schemeClr val="tx1"/>
                          </a:solidFill>
                        </a:rPr>
                        <a:t>της να εργαστούν προς την κατεύθυνση του εταιρικού στόχου,</a:t>
                      </a:r>
                      <a:r>
                        <a:rPr lang="el-GR" sz="900" baseline="0" dirty="0" smtClean="0">
                          <a:solidFill>
                            <a:schemeClr val="tx1"/>
                          </a:solidFill>
                        </a:rPr>
                        <a:t> που είναι </a:t>
                      </a:r>
                      <a:r>
                        <a:rPr lang="el-GR" sz="900" dirty="0" smtClean="0">
                          <a:solidFill>
                            <a:schemeClr val="tx1"/>
                          </a:solidFill>
                        </a:rPr>
                        <a:t>να </a:t>
                      </a:r>
                      <a:r>
                        <a:rPr lang="el-GR" sz="900" b="0" dirty="0" smtClean="0">
                          <a:solidFill>
                            <a:schemeClr val="tx1"/>
                          </a:solidFill>
                        </a:rPr>
                        <a:t>ηγηθεί του κλάδου</a:t>
                      </a:r>
                      <a:r>
                        <a:rPr lang="el-GR" sz="900" b="0" baseline="0" dirty="0" smtClean="0">
                          <a:solidFill>
                            <a:schemeClr val="tx1"/>
                          </a:solidFill>
                        </a:rPr>
                        <a:t> στον τομέα της καινοτομίας</a:t>
                      </a:r>
                      <a:r>
                        <a:rPr lang="el-GR" sz="900" dirty="0" smtClean="0">
                          <a:solidFill>
                            <a:schemeClr val="tx1"/>
                          </a:solidFill>
                        </a:rPr>
                        <a:t>. Προσδιορίστε τις τέσσερις προσεγγίσεις των ενδιαφερομένων μερών που θα συνδεθούν με τους ακόλουθους σκοπούς, μέτρα και στόχους:</a:t>
                      </a:r>
                    </a:p>
                  </a:txBody>
                  <a:tcPr>
                    <a:lnR w="12700" cap="flat" cmpd="sng" algn="ctr">
                      <a:solidFill>
                        <a:srgbClr val="C00000"/>
                      </a:solidFill>
                      <a:prstDash val="solid"/>
                      <a:round/>
                      <a:headEnd type="none" w="med" len="med"/>
                      <a:tailEnd type="none" w="med" len="med"/>
                    </a:lnR>
                    <a:lnB w="12700" cap="flat" cmpd="sng" algn="ctr">
                      <a:noFill/>
                      <a:prstDash val="solid"/>
                      <a:round/>
                      <a:headEnd type="none" w="med" len="med"/>
                      <a:tailEnd type="none" w="med" len="med"/>
                    </a:lnB>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9484">
                <a:tc>
                  <a:txBody>
                    <a:bodyPr/>
                    <a:lstStyle/>
                    <a:p>
                      <a:r>
                        <a:rPr lang="el-GR" sz="900" b="1" dirty="0" smtClean="0">
                          <a:solidFill>
                            <a:schemeClr val="tx1"/>
                          </a:solidFill>
                        </a:rPr>
                        <a:t>Προσέγγιση</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gridSpan="2">
                  <a:txBody>
                    <a:bodyPr/>
                    <a:lstStyle/>
                    <a:p>
                      <a:pPr algn="ctr"/>
                      <a:r>
                        <a:rPr lang="el-GR" sz="900" b="1" dirty="0" smtClean="0">
                          <a:solidFill>
                            <a:schemeClr val="tx1"/>
                          </a:solidFill>
                        </a:rPr>
                        <a:t>Σκοπός</a:t>
                      </a:r>
                      <a:endParaRPr lang="en-US" sz="9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ctr"/>
                      <a:r>
                        <a:rPr lang="el-GR" sz="900" b="1" dirty="0" smtClean="0">
                          <a:solidFill>
                            <a:schemeClr val="tx1"/>
                          </a:solidFill>
                        </a:rPr>
                        <a:t>Μέτρο</a:t>
                      </a:r>
                      <a:endParaRPr lang="en-US" sz="9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ctr"/>
                      <a:r>
                        <a:rPr lang="el-GR" sz="900" b="1" dirty="0" smtClean="0">
                          <a:solidFill>
                            <a:schemeClr val="tx1"/>
                          </a:solidFill>
                        </a:rPr>
                        <a:t>Στόχος</a:t>
                      </a:r>
                      <a:endParaRPr lang="en-US" sz="9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r>
              <a:tr h="309484">
                <a:tc>
                  <a:txBody>
                    <a:bodyPr/>
                    <a:lstStyle/>
                    <a:p>
                      <a:endParaRPr lang="el-GR" sz="900" dirty="0" smtClean="0">
                        <a:solidFill>
                          <a:schemeClr val="tx1"/>
                        </a:solidFill>
                      </a:endParaRPr>
                    </a:p>
                  </a:txBody>
                  <a:tcP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gridSpan="2">
                  <a:txBody>
                    <a:bodyPr/>
                    <a:lstStyle/>
                    <a:p>
                      <a:r>
                        <a:rPr lang="el-GR" sz="900" dirty="0" smtClean="0">
                          <a:solidFill>
                            <a:schemeClr val="tx1"/>
                          </a:solidFill>
                        </a:rPr>
                        <a:t>Επιτυχημένες εισαγωγές προϊόντων</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r>
                        <a:rPr lang="el-GR" sz="900" dirty="0" smtClean="0">
                          <a:solidFill>
                            <a:schemeClr val="tx1"/>
                          </a:solidFill>
                        </a:rPr>
                        <a:t>Νέο μερίδιο αγοράς προϊόντος</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r>
                        <a:rPr lang="el-GR" sz="900" dirty="0" smtClean="0">
                          <a:solidFill>
                            <a:schemeClr val="tx1"/>
                          </a:solidFill>
                        </a:rPr>
                        <a:t>Να</a:t>
                      </a:r>
                      <a:r>
                        <a:rPr lang="el-GR" sz="900" baseline="0" dirty="0" smtClean="0">
                          <a:solidFill>
                            <a:schemeClr val="tx1"/>
                          </a:solidFill>
                        </a:rPr>
                        <a:t> κατακτηθεί το</a:t>
                      </a:r>
                      <a:r>
                        <a:rPr lang="el-GR" sz="900" dirty="0" smtClean="0">
                          <a:solidFill>
                            <a:schemeClr val="tx1"/>
                          </a:solidFill>
                        </a:rPr>
                        <a:t> 80%</a:t>
                      </a:r>
                      <a:r>
                        <a:rPr lang="el-GR" sz="900" baseline="0" dirty="0" smtClean="0">
                          <a:solidFill>
                            <a:schemeClr val="tx1"/>
                          </a:solidFill>
                        </a:rPr>
                        <a:t> </a:t>
                      </a:r>
                      <a:r>
                        <a:rPr lang="el-GR" sz="900" dirty="0" smtClean="0">
                          <a:solidFill>
                            <a:schemeClr val="tx1"/>
                          </a:solidFill>
                        </a:rPr>
                        <a:t>της αγοράς του νέου προϊόντος εντός ενός έτους</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r>
              <a:tr h="309483">
                <a:tc>
                  <a:txBody>
                    <a:bodyPr/>
                    <a:lstStyle/>
                    <a:p>
                      <a:endParaRPr lang="el-GR" sz="900" dirty="0" smtClean="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gridSpan="2">
                  <a:txBody>
                    <a:bodyPr/>
                    <a:lstStyle/>
                    <a:p>
                      <a:r>
                        <a:rPr lang="el-GR" sz="900" dirty="0" smtClean="0">
                          <a:solidFill>
                            <a:schemeClr val="tx1"/>
                          </a:solidFill>
                        </a:rPr>
                        <a:t>Ευκολία</a:t>
                      </a:r>
                      <a:r>
                        <a:rPr lang="el-GR" sz="900" baseline="0" dirty="0" smtClean="0">
                          <a:solidFill>
                            <a:schemeClr val="tx1"/>
                          </a:solidFill>
                        </a:rPr>
                        <a:t> στο</a:t>
                      </a:r>
                      <a:r>
                        <a:rPr lang="el-GR" sz="900" dirty="0" smtClean="0">
                          <a:solidFill>
                            <a:schemeClr val="tx1"/>
                          </a:solidFill>
                        </a:rPr>
                        <a:t> σχεδιασμό και στις διαδικασίες παραγωγής προϊόντων</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900" dirty="0" smtClean="0">
                          <a:solidFill>
                            <a:schemeClr val="tx1"/>
                          </a:solidFill>
                        </a:rPr>
                        <a:t>Χρονική στιγμή στην αγορά (ο χρόνος μεταξύ μιας ιδέας προϊόντος και των πρώτων πωλήσεών</a:t>
                      </a:r>
                      <a:r>
                        <a:rPr lang="el-GR" sz="900" baseline="0" dirty="0" smtClean="0">
                          <a:solidFill>
                            <a:schemeClr val="tx1"/>
                          </a:solidFill>
                        </a:rPr>
                        <a:t> του)</a:t>
                      </a:r>
                      <a:endParaRPr lang="el-GR" sz="90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r>
                        <a:rPr lang="el-GR" sz="900" dirty="0" smtClean="0">
                          <a:solidFill>
                            <a:schemeClr val="tx1"/>
                          </a:solidFill>
                        </a:rPr>
                        <a:t>Χρονική στιγμή στην αγορά σε</a:t>
                      </a:r>
                      <a:r>
                        <a:rPr lang="el-GR" sz="900" baseline="0" dirty="0" smtClean="0">
                          <a:solidFill>
                            <a:schemeClr val="tx1"/>
                          </a:solidFill>
                        </a:rPr>
                        <a:t> λιγότερο από ένα έτος για το 80% της εισαγωγής των προϊόντων</a:t>
                      </a:r>
                      <a:endParaRPr lang="el-GR" sz="90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r>
              <a:tr h="309484">
                <a:tc>
                  <a:txBody>
                    <a:bodyPr/>
                    <a:lstStyle/>
                    <a:p>
                      <a:endParaRPr lang="el-GR" sz="900" dirty="0" smtClean="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gridSpan="2">
                  <a:txBody>
                    <a:bodyPr/>
                    <a:lstStyle/>
                    <a:p>
                      <a:r>
                        <a:rPr lang="el-GR" sz="900" dirty="0" smtClean="0">
                          <a:solidFill>
                            <a:schemeClr val="tx1"/>
                          </a:solidFill>
                        </a:rPr>
                        <a:t>Εργατικό δυναμικό με εξαιρετικές δεξιότητες</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r>
                        <a:rPr lang="el-GR" sz="900" dirty="0" smtClean="0">
                          <a:solidFill>
                            <a:schemeClr val="tx1"/>
                          </a:solidFill>
                        </a:rPr>
                        <a:t>Ποσοστό εκπαιδευμένων εργαζομένων</a:t>
                      </a:r>
                    </a:p>
                    <a:p>
                      <a:r>
                        <a:rPr lang="el-GR" sz="900" dirty="0" smtClean="0">
                          <a:solidFill>
                            <a:schemeClr val="tx1"/>
                          </a:solidFill>
                        </a:rPr>
                        <a:t>σε ομάδες εργασίας</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r>
                        <a:rPr lang="el-GR" sz="900" dirty="0" smtClean="0">
                          <a:solidFill>
                            <a:schemeClr val="tx1"/>
                          </a:solidFill>
                        </a:rPr>
                        <a:t>Το 100% των εκπαιδευμένων ομάδων εργασίας σε νέα καθήκοντα εντός 30 ημερών</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r>
              <a:tr h="309484">
                <a:tc>
                  <a:txBody>
                    <a:bodyPr/>
                    <a:lstStyle/>
                    <a:p>
                      <a:endParaRPr lang="el-GR" sz="900" dirty="0" smtClean="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gridSpan="2">
                  <a:txBody>
                    <a:bodyPr/>
                    <a:lstStyle/>
                    <a:p>
                      <a:r>
                        <a:rPr lang="el-GR" sz="900" dirty="0" smtClean="0">
                          <a:solidFill>
                            <a:schemeClr val="tx1"/>
                          </a:solidFill>
                        </a:rPr>
                        <a:t>Κερδοφόρα νέα προϊόντα</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900" dirty="0" smtClean="0">
                          <a:solidFill>
                            <a:schemeClr val="tx1"/>
                          </a:solidFill>
                        </a:rPr>
                        <a:t>ROI νέου προϊόντος</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r>
                        <a:rPr lang="en-GB" sz="900" dirty="0" smtClean="0">
                          <a:solidFill>
                            <a:schemeClr val="tx1"/>
                          </a:solidFill>
                        </a:rPr>
                        <a:t>ROI </a:t>
                      </a:r>
                      <a:r>
                        <a:rPr lang="el-GR" sz="900" dirty="0" smtClean="0">
                          <a:solidFill>
                            <a:schemeClr val="tx1"/>
                          </a:solidFill>
                        </a:rPr>
                        <a:t>νέου</a:t>
                      </a:r>
                      <a:r>
                        <a:rPr lang="el-GR" sz="900" baseline="0" dirty="0" smtClean="0">
                          <a:solidFill>
                            <a:schemeClr val="tx1"/>
                          </a:solidFill>
                        </a:rPr>
                        <a:t> προϊόντος τουλάχιστον στο 75%</a:t>
                      </a:r>
                      <a:endParaRPr lang="el-GR" sz="90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r>
              <a:tr h="426162">
                <a:tc gridSpan="7">
                  <a:txBody>
                    <a:bodyPr/>
                    <a:lstStyle/>
                    <a:p>
                      <a:r>
                        <a:rPr lang="el-GR" sz="900" b="1" dirty="0" smtClean="0">
                          <a:solidFill>
                            <a:srgbClr val="C00000"/>
                          </a:solidFill>
                        </a:rPr>
                        <a:t>ΛΥΣΗ</a:t>
                      </a:r>
                    </a:p>
                    <a:p>
                      <a:r>
                        <a:rPr lang="el-GR" sz="900" b="0" dirty="0" smtClean="0">
                          <a:solidFill>
                            <a:schemeClr val="tx1"/>
                          </a:solidFill>
                        </a:rPr>
                        <a:t>Στόχος: Να ηγηθεί του κλάδου</a:t>
                      </a:r>
                      <a:r>
                        <a:rPr lang="el-GR" sz="900" b="0" baseline="0" dirty="0" smtClean="0">
                          <a:solidFill>
                            <a:schemeClr val="tx1"/>
                          </a:solidFill>
                        </a:rPr>
                        <a:t> στον τομέα της καινοτομίας</a:t>
                      </a:r>
                      <a:endParaRPr lang="el-GR" sz="900" b="0" dirty="0" smtClean="0">
                        <a:solidFill>
                          <a:schemeClr val="tx1"/>
                        </a:solidFill>
                      </a:endParaRPr>
                    </a:p>
                  </a:txBody>
                  <a:tcPr>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a:noFill/>
                    </a:lnB>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900" b="1" dirty="0" smtClean="0">
                          <a:solidFill>
                            <a:schemeClr val="tx1"/>
                          </a:solidFill>
                        </a:rPr>
                        <a:t>Προσέγγιση</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ctr"/>
                      <a:r>
                        <a:rPr lang="el-GR" sz="900" b="1" dirty="0" smtClean="0">
                          <a:solidFill>
                            <a:schemeClr val="tx1"/>
                          </a:solidFill>
                        </a:rPr>
                        <a:t>Σκοπός</a:t>
                      </a:r>
                      <a:endParaRPr lang="en-US" sz="9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algn="ctr"/>
                      <a:r>
                        <a:rPr lang="el-GR" sz="900" b="1" dirty="0" smtClean="0">
                          <a:solidFill>
                            <a:schemeClr val="tx1"/>
                          </a:solidFill>
                        </a:rPr>
                        <a:t>Μέτρο</a:t>
                      </a:r>
                      <a:endParaRPr lang="en-US" sz="9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pPr algn="ctr"/>
                      <a:r>
                        <a:rPr lang="el-GR" sz="900" b="1" dirty="0" smtClean="0">
                          <a:solidFill>
                            <a:schemeClr val="tx1"/>
                          </a:solidFill>
                        </a:rPr>
                        <a:t>Στόχος</a:t>
                      </a:r>
                      <a:endParaRPr lang="en-US" sz="9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219568">
                <a:tc gridSpan="2">
                  <a:txBody>
                    <a:bodyPr/>
                    <a:lstStyle/>
                    <a:p>
                      <a:r>
                        <a:rPr lang="el-GR" sz="900" b="0" dirty="0" smtClean="0">
                          <a:solidFill>
                            <a:schemeClr val="tx1"/>
                          </a:solidFill>
                        </a:rPr>
                        <a:t>Πελάτη</a:t>
                      </a:r>
                    </a:p>
                  </a:txBody>
                  <a:tcP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r>
                        <a:rPr lang="el-GR" sz="900" dirty="0" smtClean="0">
                          <a:solidFill>
                            <a:schemeClr val="tx1"/>
                          </a:solidFill>
                        </a:rPr>
                        <a:t>Επιτυχημένες εισαγωγές προϊόντων</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r>
                        <a:rPr lang="el-GR" sz="900" dirty="0" smtClean="0">
                          <a:solidFill>
                            <a:schemeClr val="tx1"/>
                          </a:solidFill>
                        </a:rPr>
                        <a:t>Νέο μερίδιο αγοράς προϊόντος</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r>
                        <a:rPr lang="el-GR" sz="900" dirty="0" smtClean="0">
                          <a:solidFill>
                            <a:schemeClr val="tx1"/>
                          </a:solidFill>
                        </a:rPr>
                        <a:t>Να</a:t>
                      </a:r>
                      <a:r>
                        <a:rPr lang="el-GR" sz="900" baseline="0" dirty="0" smtClean="0">
                          <a:solidFill>
                            <a:schemeClr val="tx1"/>
                          </a:solidFill>
                        </a:rPr>
                        <a:t> κατακτηθεί το</a:t>
                      </a:r>
                      <a:r>
                        <a:rPr lang="el-GR" sz="900" dirty="0" smtClean="0">
                          <a:solidFill>
                            <a:schemeClr val="tx1"/>
                          </a:solidFill>
                        </a:rPr>
                        <a:t> 80%</a:t>
                      </a:r>
                      <a:r>
                        <a:rPr lang="el-GR" sz="900" baseline="0" dirty="0" smtClean="0">
                          <a:solidFill>
                            <a:schemeClr val="tx1"/>
                          </a:solidFill>
                        </a:rPr>
                        <a:t> </a:t>
                      </a:r>
                      <a:r>
                        <a:rPr lang="el-GR" sz="900" dirty="0" smtClean="0">
                          <a:solidFill>
                            <a:schemeClr val="tx1"/>
                          </a:solidFill>
                        </a:rPr>
                        <a:t>της αγοράς του νέου προϊόντος εντός ενός έτους</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134335">
                <a:tc gridSpan="2">
                  <a:txBody>
                    <a:bodyPr/>
                    <a:lstStyle/>
                    <a:p>
                      <a:r>
                        <a:rPr lang="el-GR" sz="900" b="0" dirty="0" smtClean="0">
                          <a:solidFill>
                            <a:schemeClr val="tx1"/>
                          </a:solidFill>
                        </a:rPr>
                        <a:t>Εσωτερικών επιχειρησιακών διαδικασιών</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r>
                        <a:rPr lang="el-GR" sz="900" dirty="0" smtClean="0">
                          <a:solidFill>
                            <a:schemeClr val="tx1"/>
                          </a:solidFill>
                        </a:rPr>
                        <a:t>Ευκολία</a:t>
                      </a:r>
                      <a:r>
                        <a:rPr lang="el-GR" sz="900" baseline="0" dirty="0" smtClean="0">
                          <a:solidFill>
                            <a:schemeClr val="tx1"/>
                          </a:solidFill>
                        </a:rPr>
                        <a:t> στο</a:t>
                      </a:r>
                      <a:r>
                        <a:rPr lang="el-GR" sz="900" dirty="0" smtClean="0">
                          <a:solidFill>
                            <a:schemeClr val="tx1"/>
                          </a:solidFill>
                        </a:rPr>
                        <a:t> σχεδιασμό και στις διαδικασίες παραγωγής προϊόντων</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900" dirty="0" smtClean="0">
                          <a:solidFill>
                            <a:schemeClr val="tx1"/>
                          </a:solidFill>
                        </a:rPr>
                        <a:t>Χρονική στιγμή στην αγορά (ο χρόνος μεταξύ μιας ιδέας προϊόντος και των πρώτων πωλήσεών</a:t>
                      </a:r>
                      <a:r>
                        <a:rPr lang="el-GR" sz="900" baseline="0" dirty="0" smtClean="0">
                          <a:solidFill>
                            <a:schemeClr val="tx1"/>
                          </a:solidFill>
                        </a:rPr>
                        <a:t> του)</a:t>
                      </a:r>
                      <a:endParaRPr lang="el-GR" sz="90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r>
                        <a:rPr lang="el-GR" sz="900" dirty="0" smtClean="0">
                          <a:solidFill>
                            <a:schemeClr val="tx1"/>
                          </a:solidFill>
                        </a:rPr>
                        <a:t>Χρονική στιγμή στην αγορά σε</a:t>
                      </a:r>
                      <a:r>
                        <a:rPr lang="el-GR" sz="900" baseline="0" dirty="0" smtClean="0">
                          <a:solidFill>
                            <a:schemeClr val="tx1"/>
                          </a:solidFill>
                        </a:rPr>
                        <a:t> λιγότερο από ένα έτος για το 80% της εισαγωγής των προϊόντων</a:t>
                      </a:r>
                      <a:endParaRPr lang="el-GR" sz="90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0">
                <a:tc gridSpan="2">
                  <a:txBody>
                    <a:bodyPr/>
                    <a:lstStyle/>
                    <a:p>
                      <a:r>
                        <a:rPr lang="el-GR" sz="900" b="0" dirty="0" smtClean="0">
                          <a:solidFill>
                            <a:schemeClr val="tx1"/>
                          </a:solidFill>
                        </a:rPr>
                        <a:t>Μάθησης</a:t>
                      </a:r>
                      <a:r>
                        <a:rPr lang="el-GR" sz="900" b="0" baseline="0" dirty="0" smtClean="0">
                          <a:solidFill>
                            <a:schemeClr val="tx1"/>
                          </a:solidFill>
                        </a:rPr>
                        <a:t> και ανάπτυξης (εργαζόμενος)</a:t>
                      </a:r>
                      <a:endParaRPr lang="el-GR" sz="900" b="0" dirty="0" smtClean="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r>
                        <a:rPr lang="el-GR" sz="900" dirty="0" smtClean="0">
                          <a:solidFill>
                            <a:schemeClr val="tx1"/>
                          </a:solidFill>
                        </a:rPr>
                        <a:t>Εργατικό δυναμικό με εξαιρετικές δεξιότητες</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r>
                        <a:rPr lang="el-GR" sz="900" dirty="0" smtClean="0">
                          <a:solidFill>
                            <a:schemeClr val="tx1"/>
                          </a:solidFill>
                        </a:rPr>
                        <a:t>Ποσοστό εκπαιδευμένων εργαζομένων</a:t>
                      </a:r>
                    </a:p>
                    <a:p>
                      <a:r>
                        <a:rPr lang="el-GR" sz="900" dirty="0" smtClean="0">
                          <a:solidFill>
                            <a:schemeClr val="tx1"/>
                          </a:solidFill>
                        </a:rPr>
                        <a:t>σε ομάδες εργασίας</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r>
                        <a:rPr lang="el-GR" sz="900" dirty="0" smtClean="0">
                          <a:solidFill>
                            <a:schemeClr val="tx1"/>
                          </a:solidFill>
                        </a:rPr>
                        <a:t>Το 100% των εκπαιδευμένων ομάδων εργασίας σε νέα καθήκοντα εντός 30 ημερών</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0">
                <a:tc gridSpan="2">
                  <a:txBody>
                    <a:bodyPr/>
                    <a:lstStyle/>
                    <a:p>
                      <a:r>
                        <a:rPr lang="el-GR" sz="900" b="0" dirty="0" smtClean="0">
                          <a:solidFill>
                            <a:schemeClr val="tx1"/>
                          </a:solidFill>
                        </a:rPr>
                        <a:t>Χρηματοοικονομική (επενδυτής)</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r>
                        <a:rPr lang="el-GR" sz="900" dirty="0" smtClean="0">
                          <a:solidFill>
                            <a:schemeClr val="tx1"/>
                          </a:solidFill>
                        </a:rPr>
                        <a:t>Κερδοφόρα νέα προϊόντα</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900" dirty="0" smtClean="0">
                          <a:solidFill>
                            <a:schemeClr val="tx1"/>
                          </a:solidFill>
                        </a:rPr>
                        <a:t>ROI νέου προϊόντος</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r>
                        <a:rPr lang="en-GB" sz="900" dirty="0" smtClean="0">
                          <a:solidFill>
                            <a:schemeClr val="tx1"/>
                          </a:solidFill>
                        </a:rPr>
                        <a:t>ROI </a:t>
                      </a:r>
                      <a:r>
                        <a:rPr lang="el-GR" sz="900" dirty="0" smtClean="0">
                          <a:solidFill>
                            <a:schemeClr val="tx1"/>
                          </a:solidFill>
                        </a:rPr>
                        <a:t>νέου</a:t>
                      </a:r>
                      <a:r>
                        <a:rPr lang="el-GR" sz="900" baseline="0" dirty="0" smtClean="0">
                          <a:solidFill>
                            <a:schemeClr val="tx1"/>
                          </a:solidFill>
                        </a:rPr>
                        <a:t> προϊόντος τουλάχιστον στο 75%</a:t>
                      </a:r>
                      <a:endParaRPr lang="el-GR" sz="90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6808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l-GR" dirty="0"/>
              <a:t>Τι να Μετρηθεί, πώς να Μετρηθεί</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2 </a:t>
            </a:r>
            <a:r>
              <a:rPr lang="el-GR" altLang="en-US" sz="1800" dirty="0" smtClean="0"/>
              <a:t>από 2</a:t>
            </a:r>
            <a:r>
              <a:rPr lang="en-US" altLang="en-US" sz="1800" dirty="0" smtClean="0"/>
              <a:t>)</a:t>
            </a:r>
          </a:p>
        </p:txBody>
      </p:sp>
      <p:sp>
        <p:nvSpPr>
          <p:cNvPr id="3" name="Content Placeholder 2"/>
          <p:cNvSpPr>
            <a:spLocks noGrp="1"/>
          </p:cNvSpPr>
          <p:nvPr>
            <p:ph idx="1"/>
          </p:nvPr>
        </p:nvSpPr>
        <p:spPr/>
        <p:txBody>
          <a:bodyPr/>
          <a:lstStyle/>
          <a:p>
            <a:pPr lvl="1"/>
            <a:r>
              <a:rPr lang="el-GR" sz="2000" dirty="0"/>
              <a:t>Για να βοηθηθούν στη διαχείριση και στην αξιολόγηση της απόδοσής τους, πολλοί οργανισμοί χρησιμοποιούν </a:t>
            </a:r>
            <a:r>
              <a:rPr lang="el-GR" sz="2000" dirty="0" smtClean="0"/>
              <a:t>τη </a:t>
            </a:r>
            <a:r>
              <a:rPr lang="el-GR" sz="2000" b="1" dirty="0" smtClean="0">
                <a:solidFill>
                  <a:srgbClr val="275CAE"/>
                </a:solidFill>
              </a:rPr>
              <a:t>λογιστική υπευθυνότητα</a:t>
            </a:r>
            <a:r>
              <a:rPr lang="el-GR" sz="2000" dirty="0"/>
              <a:t> </a:t>
            </a:r>
            <a:r>
              <a:rPr lang="el-GR" sz="2000" dirty="0" smtClean="0"/>
              <a:t>- ένα </a:t>
            </a:r>
            <a:r>
              <a:rPr lang="el-GR" sz="2000" dirty="0"/>
              <a:t>πληροφοριακό σύστημα που ταξινομεί τα δεδομένα σύμφωνα με τους τομείς ευθύνης και τις αναφορές δραστηριοτήτων κάθε τομέα, συμπεριλαμβάνοντας μόνο τις κατηγορίες των εσόδων, του κόστους και των πόρων που ο υπεύθυνος μάνατζερ μπορεί να ελέγξει</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Ένα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κέντρο ευθύνης</a:t>
            </a:r>
            <a:r>
              <a:rPr lang="en-US" altLang="en-US" sz="18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είναι μια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οργανωτική μονάδα της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οποίας  ο προϊστάμενος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έχει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υπό την ευθύνη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για τη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διαχείριση μέρους των πόρων του οργανισμού</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sz="1800" dirty="0"/>
              <a:t>Μία αναφορά για ένα κέντρο ευθύνης θα πρέπει να περιέχει μόνο τα κόστη, τα έσοδα και τους πόρους που ο μάνατζερ του κέντρου μπορεί/έχει τη δυνατότητα να ελέγξει. Τα εν λόγω κόστη και έσοδα </a:t>
            </a:r>
            <a:r>
              <a:rPr lang="el-GR" sz="1800" dirty="0" smtClean="0"/>
              <a:t>ονομάζονται </a:t>
            </a:r>
            <a:r>
              <a:rPr lang="el-GR" altLang="en-US" sz="18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ελεγχόμενα κόστη</a:t>
            </a:r>
            <a:r>
              <a:rPr lang="en-US" altLang="en-US" sz="18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και έσοδα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sz="1800" dirty="0"/>
              <a:t>επειδή είναι το αποτέλεσμα των ενεργειών, της επιρροής, ή των αποφάσεων ενός μάνατζερ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55299" name="Footer Placeholder 3"/>
          <p:cNvSpPr>
            <a:spLocks noGrp="1"/>
          </p:cNvSpPr>
          <p:nvPr>
            <p:ph type="ftr" sz="quarter" idx="10"/>
          </p:nvPr>
        </p:nvSpPr>
        <p:spPr>
          <a:xfrm>
            <a:off x="304800" y="6477000"/>
            <a:ext cx="8610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l-GR" dirty="0"/>
              <a:t>Είδη Κέντρων Ευθύνης</a:t>
            </a:r>
            <a:endParaRPr lang="en-US" altLang="en-US" dirty="0" smtClean="0"/>
          </a:p>
        </p:txBody>
      </p:sp>
      <p:sp>
        <p:nvSpPr>
          <p:cNvPr id="3" name="Content Placeholder 2"/>
          <p:cNvSpPr>
            <a:spLocks noGrp="1"/>
          </p:cNvSpPr>
          <p:nvPr>
            <p:ph idx="1"/>
          </p:nvPr>
        </p:nvSpPr>
        <p:spPr>
          <a:extLst/>
        </p:spPr>
        <p:txBody>
          <a:bodyPr/>
          <a:lstStyle/>
          <a:p>
            <a:pPr>
              <a:defRPr/>
            </a:pPr>
            <a:r>
              <a:rPr lang="el-GR" dirty="0"/>
              <a:t>Υπάρχουν πέντε είδη των κέντρων </a:t>
            </a:r>
            <a:r>
              <a:rPr lang="el-GR" dirty="0" smtClean="0"/>
              <a:t>ευθύνης:</a:t>
            </a:r>
          </a:p>
          <a:p>
            <a:pPr lvl="1">
              <a:defRPr/>
            </a:pPr>
            <a:r>
              <a:rPr lang="el-GR" dirty="0" smtClean="0"/>
              <a:t>κέντρο κόστους</a:t>
            </a:r>
            <a:endParaRPr lang="en-US" dirty="0" smtClean="0"/>
          </a:p>
          <a:p>
            <a:pPr lvl="1">
              <a:defRPr/>
            </a:pPr>
            <a:r>
              <a:rPr lang="el-GR" dirty="0"/>
              <a:t>π</a:t>
            </a:r>
            <a:r>
              <a:rPr lang="el-GR" dirty="0" smtClean="0"/>
              <a:t>ροαιρετικό κέντρο κόστους</a:t>
            </a:r>
            <a:endParaRPr lang="en-US" dirty="0" smtClean="0"/>
          </a:p>
          <a:p>
            <a:pPr lvl="1">
              <a:defRPr/>
            </a:pPr>
            <a:r>
              <a:rPr lang="el-GR" dirty="0"/>
              <a:t>κέντρο </a:t>
            </a:r>
            <a:r>
              <a:rPr lang="el-GR" dirty="0" smtClean="0"/>
              <a:t>εσόδων</a:t>
            </a:r>
            <a:endParaRPr lang="en-US" dirty="0" smtClean="0"/>
          </a:p>
          <a:p>
            <a:pPr lvl="1"/>
            <a:r>
              <a:rPr lang="el-GR" dirty="0"/>
              <a:t>κέντρο κέρδους</a:t>
            </a:r>
            <a:endParaRPr lang="en-US" sz="3200" dirty="0"/>
          </a:p>
          <a:p>
            <a:pPr lvl="1"/>
            <a:r>
              <a:rPr lang="el-GR" dirty="0"/>
              <a:t>κέντρο επενδύσεων</a:t>
            </a:r>
            <a:endParaRPr lang="en-US" sz="3200" dirty="0"/>
          </a:p>
          <a:p>
            <a:pPr>
              <a:defRPr/>
            </a:pPr>
            <a:r>
              <a:rPr lang="el-GR" dirty="0"/>
              <a:t>Τα βασικά χαρακτηριστικά κάθε είδους κέντρου ευθύνης </a:t>
            </a:r>
            <a:r>
              <a:rPr lang="el-GR" dirty="0" smtClean="0"/>
              <a:t>συνοψίζονται στην επόμενη διαφάνεια</a:t>
            </a:r>
            <a:r>
              <a:rPr lang="en-US" dirty="0" smtClean="0">
                <a:ea typeface="+mn-ea"/>
              </a:rPr>
              <a:t>.</a:t>
            </a:r>
          </a:p>
          <a:p>
            <a:pPr marL="457200" lvl="1" indent="0">
              <a:buFontTx/>
              <a:buNone/>
              <a:defRPr/>
            </a:pPr>
            <a:endParaRPr lang="en-US" dirty="0"/>
          </a:p>
        </p:txBody>
      </p:sp>
      <p:sp>
        <p:nvSpPr>
          <p:cNvPr id="5632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0"/>
            <a:ext cx="7391400" cy="1066800"/>
          </a:xfrm>
        </p:spPr>
        <p:txBody>
          <a:bodyPr/>
          <a:lstStyle/>
          <a:p>
            <a:r>
              <a:rPr lang="el-GR" dirty="0"/>
              <a:t>Είδη Κέντρων Ευθύνης</a:t>
            </a:r>
            <a:endParaRPr altLang="en-US" dirty="0"/>
          </a:p>
        </p:txBody>
      </p:sp>
      <p:sp>
        <p:nvSpPr>
          <p:cNvPr id="57346"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3929653601"/>
              </p:ext>
            </p:extLst>
          </p:nvPr>
        </p:nvGraphicFramePr>
        <p:xfrm>
          <a:off x="381000" y="1219200"/>
          <a:ext cx="8382000" cy="6680200"/>
        </p:xfrm>
        <a:graphic>
          <a:graphicData uri="http://schemas.openxmlformats.org/drawingml/2006/table">
            <a:tbl>
              <a:tblPr firstRow="1" bandRow="1">
                <a:tableStyleId>{5C22544A-7EE6-4342-B048-85BDC9FD1C3A}</a:tableStyleId>
              </a:tblPr>
              <a:tblGrid>
                <a:gridCol w="2095500"/>
                <a:gridCol w="2095500"/>
                <a:gridCol w="2095500"/>
                <a:gridCol w="2095500"/>
              </a:tblGrid>
              <a:tr h="370840">
                <a:tc>
                  <a:txBody>
                    <a:bodyPr/>
                    <a:lstStyle/>
                    <a:p>
                      <a:r>
                        <a:rPr lang="el-GR" sz="1200" dirty="0" smtClean="0">
                          <a:solidFill>
                            <a:schemeClr val="tx2"/>
                          </a:solidFill>
                        </a:rPr>
                        <a:t>Κέντρο Ευθύνης</a:t>
                      </a:r>
                      <a:endParaRPr lang="en-US" sz="1200" dirty="0">
                        <a:solidFill>
                          <a:schemeClr val="tx2"/>
                        </a:solidFill>
                      </a:endParaRPr>
                    </a:p>
                  </a:txBody>
                  <a:tcPr>
                    <a:solidFill>
                      <a:srgbClr val="BBE0E3"/>
                    </a:solidFill>
                  </a:tcPr>
                </a:tc>
                <a:tc>
                  <a:txBody>
                    <a:bodyPr/>
                    <a:lstStyle/>
                    <a:p>
                      <a:r>
                        <a:rPr lang="el-GR" sz="1200" dirty="0" smtClean="0">
                          <a:solidFill>
                            <a:schemeClr val="tx2"/>
                          </a:solidFill>
                        </a:rPr>
                        <a:t>Ευθύνη Μάνατζερ</a:t>
                      </a:r>
                      <a:endParaRPr lang="en-US" sz="1200" dirty="0">
                        <a:solidFill>
                          <a:schemeClr val="tx2"/>
                        </a:solidFill>
                      </a:endParaRPr>
                    </a:p>
                  </a:txBody>
                  <a:tcPr>
                    <a:solidFill>
                      <a:srgbClr val="BBE0E3"/>
                    </a:solidFill>
                  </a:tcPr>
                </a:tc>
                <a:tc>
                  <a:txBody>
                    <a:bodyPr/>
                    <a:lstStyle/>
                    <a:p>
                      <a:r>
                        <a:rPr lang="el-GR" sz="1200" dirty="0" smtClean="0">
                          <a:solidFill>
                            <a:schemeClr val="tx2"/>
                          </a:solidFill>
                        </a:rPr>
                        <a:t>Μέτρα Απόδοσης</a:t>
                      </a:r>
                      <a:endParaRPr lang="en-US" sz="1200" dirty="0">
                        <a:solidFill>
                          <a:schemeClr val="tx2"/>
                        </a:solidFill>
                      </a:endParaRPr>
                    </a:p>
                  </a:txBody>
                  <a:tcPr>
                    <a:solidFill>
                      <a:srgbClr val="BBE0E3"/>
                    </a:solidFill>
                  </a:tcPr>
                </a:tc>
                <a:tc>
                  <a:txBody>
                    <a:bodyPr/>
                    <a:lstStyle/>
                    <a:p>
                      <a:r>
                        <a:rPr lang="el-GR" sz="1200" dirty="0" smtClean="0">
                          <a:solidFill>
                            <a:schemeClr val="tx2"/>
                          </a:solidFill>
                        </a:rPr>
                        <a:t>Παραδείγματα</a:t>
                      </a:r>
                      <a:endParaRPr lang="en-US" sz="1200" dirty="0">
                        <a:solidFill>
                          <a:schemeClr val="tx2"/>
                        </a:solidFill>
                      </a:endParaRPr>
                    </a:p>
                  </a:txBody>
                  <a:tcPr>
                    <a:solidFill>
                      <a:srgbClr val="BBE0E3"/>
                    </a:solidFill>
                  </a:tcPr>
                </a:tc>
              </a:tr>
              <a:tr h="370840">
                <a:tc>
                  <a:txBody>
                    <a:bodyPr/>
                    <a:lstStyle/>
                    <a:p>
                      <a:r>
                        <a:rPr lang="el-GR" sz="1200" b="0" dirty="0" smtClean="0">
                          <a:solidFill>
                            <a:schemeClr val="tx2"/>
                          </a:solidFill>
                        </a:rPr>
                        <a:t>Κέντρο κόστους</a:t>
                      </a:r>
                      <a:endParaRPr lang="en-US" sz="1200" b="0" dirty="0">
                        <a:solidFill>
                          <a:schemeClr val="tx2"/>
                        </a:solidFill>
                      </a:endParaRPr>
                    </a:p>
                  </a:txBody>
                  <a:tcPr>
                    <a:solidFill>
                      <a:srgbClr val="BBE0E3"/>
                    </a:solidFill>
                  </a:tcPr>
                </a:tc>
                <a:tc>
                  <a:txBody>
                    <a:bodyPr/>
                    <a:lstStyle/>
                    <a:p>
                      <a:r>
                        <a:rPr lang="el-GR" sz="1200" b="0" dirty="0" smtClean="0">
                          <a:solidFill>
                            <a:schemeClr val="tx2"/>
                          </a:solidFill>
                        </a:rPr>
                        <a:t>Μόνο τα ελεγχόμενα κόστη, όπου υπάρχουν σαφώς καθορισμένοι δεσμοί μεταξύ του κόστους των πόρων και των τελικών προϊόντων ή υπηρεσιών</a:t>
                      </a:r>
                      <a:endParaRPr lang="en-US" sz="1200" b="0" dirty="0">
                        <a:solidFill>
                          <a:schemeClr val="tx2"/>
                        </a:solidFill>
                      </a:endParaRPr>
                    </a:p>
                  </a:txBody>
                  <a:tcPr>
                    <a:solidFill>
                      <a:srgbClr val="BBE0E3"/>
                    </a:solidFill>
                  </a:tcPr>
                </a:tc>
                <a:tc>
                  <a:txBody>
                    <a:bodyPr/>
                    <a:lstStyle/>
                    <a:p>
                      <a:pPr marL="285750" indent="-285750">
                        <a:buFont typeface="Arial" panose="020B0604020202020204" pitchFamily="34" charset="0"/>
                        <a:buChar char="•"/>
                      </a:pPr>
                      <a:r>
                        <a:rPr lang="el-GR" sz="1200" b="0" dirty="0" smtClean="0">
                          <a:solidFill>
                            <a:schemeClr val="tx2"/>
                          </a:solidFill>
                        </a:rPr>
                        <a:t>Σύγκριση πραγματικού κόστους με κόστη ελαστικού</a:t>
                      </a:r>
                    </a:p>
                    <a:p>
                      <a:r>
                        <a:rPr lang="el-GR" sz="1200" b="0" dirty="0" smtClean="0">
                          <a:solidFill>
                            <a:schemeClr val="tx2"/>
                          </a:solidFill>
                        </a:rPr>
                        <a:t>και συγκεντρωτικού προϋπολογισμού</a:t>
                      </a:r>
                    </a:p>
                    <a:p>
                      <a:pPr marL="285750" indent="-285750">
                        <a:buFont typeface="Arial" panose="020B0604020202020204" pitchFamily="34" charset="0"/>
                        <a:buChar char="•"/>
                      </a:pPr>
                      <a:r>
                        <a:rPr lang="el-GR" sz="1200" b="0" dirty="0" smtClean="0">
                          <a:solidFill>
                            <a:schemeClr val="tx2"/>
                          </a:solidFill>
                        </a:rPr>
                        <a:t>Ανάλυση των αποκίσεων που πραγματοποιήθηκαν</a:t>
                      </a:r>
                      <a:endParaRPr lang="en-US" sz="1200" b="0" dirty="0">
                        <a:solidFill>
                          <a:schemeClr val="tx2"/>
                        </a:solidFill>
                      </a:endParaRPr>
                    </a:p>
                  </a:txBody>
                  <a:tcPr>
                    <a:solidFill>
                      <a:srgbClr val="BBE0E3"/>
                    </a:solidFill>
                  </a:tcPr>
                </a:tc>
                <a:tc>
                  <a:txBody>
                    <a:bodyPr/>
                    <a:lstStyle/>
                    <a:p>
                      <a:r>
                        <a:rPr lang="el-GR" sz="1200" b="1" dirty="0" smtClean="0">
                          <a:solidFill>
                            <a:schemeClr val="tx2"/>
                          </a:solidFill>
                        </a:rPr>
                        <a:t>Προϊόν:</a:t>
                      </a:r>
                      <a:r>
                        <a:rPr lang="el-GR" sz="1200" b="1" baseline="0" dirty="0" smtClean="0">
                          <a:solidFill>
                            <a:schemeClr val="tx2"/>
                          </a:solidFill>
                        </a:rPr>
                        <a:t> </a:t>
                      </a:r>
                      <a:r>
                        <a:rPr lang="el-GR" sz="1200" b="0" baseline="0" dirty="0" smtClean="0">
                          <a:solidFill>
                            <a:schemeClr val="tx2"/>
                          </a:solidFill>
                        </a:rPr>
                        <a:t>Βιομηχανικές εγκαταστάσεις συναρμολόγησης</a:t>
                      </a:r>
                    </a:p>
                    <a:p>
                      <a:r>
                        <a:rPr lang="el-GR" sz="1200" b="1" baseline="0" dirty="0" smtClean="0">
                          <a:solidFill>
                            <a:schemeClr val="tx2"/>
                          </a:solidFill>
                        </a:rPr>
                        <a:t>Υπηρεσία: </a:t>
                      </a:r>
                      <a:r>
                        <a:rPr lang="el-GR" sz="1200" b="0" baseline="0" dirty="0" smtClean="0">
                          <a:solidFill>
                            <a:schemeClr val="tx2"/>
                          </a:solidFill>
                        </a:rPr>
                        <a:t>Υπηρεσία φαγητού για ασθενείς σε νοσοκομείο</a:t>
                      </a:r>
                      <a:endParaRPr lang="en-US" sz="1200" b="1" dirty="0">
                        <a:solidFill>
                          <a:schemeClr val="tx2"/>
                        </a:solidFill>
                      </a:endParaRPr>
                    </a:p>
                  </a:txBody>
                  <a:tcPr>
                    <a:solidFill>
                      <a:srgbClr val="BBE0E3"/>
                    </a:solid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rPr>
                        <a:t>Προαιρετικό κέντρο κόστους</a:t>
                      </a:r>
                      <a:endParaRPr lang="en-US" sz="1200" dirty="0" smtClean="0">
                        <a:solidFill>
                          <a:schemeClr val="tx2"/>
                        </a:solidFill>
                      </a:endParaRPr>
                    </a:p>
                  </a:txBody>
                  <a:tcPr>
                    <a:solidFill>
                      <a:srgbClr val="BBE0E3"/>
                    </a:solidFill>
                  </a:tcPr>
                </a:tc>
                <a:tc>
                  <a:txBody>
                    <a:bodyPr/>
                    <a:lstStyle/>
                    <a:p>
                      <a:r>
                        <a:rPr lang="el-GR" sz="1200" b="0" dirty="0" smtClean="0">
                          <a:solidFill>
                            <a:schemeClr val="tx2"/>
                          </a:solidFill>
                        </a:rPr>
                        <a:t>Μόνο τα ελεγχόμενα κόστη, οι δεσμοί μεταξύ του κόστους των πόρων και των τελικών προϊόντων ή υπηρεσιών που δεν καθορίζονται σωστά</a:t>
                      </a:r>
                      <a:endParaRPr lang="en-US" sz="1200" b="0" dirty="0">
                        <a:solidFill>
                          <a:schemeClr val="tx2"/>
                        </a:solidFill>
                      </a:endParaRPr>
                    </a:p>
                  </a:txBody>
                  <a:tcPr>
                    <a:solidFill>
                      <a:srgbClr val="BBE0E3"/>
                    </a:solidFill>
                  </a:tcPr>
                </a:tc>
                <a:tc>
                  <a:txBody>
                    <a:bodyPr/>
                    <a:lstStyle/>
                    <a:p>
                      <a:pPr marL="285750" indent="-285750">
                        <a:buFont typeface="Arial" panose="020B0604020202020204" pitchFamily="34" charset="0"/>
                        <a:buChar char="•"/>
                      </a:pPr>
                      <a:r>
                        <a:rPr lang="el-GR" sz="1200" b="0" dirty="0" smtClean="0">
                          <a:solidFill>
                            <a:schemeClr val="tx2"/>
                          </a:solidFill>
                        </a:rPr>
                        <a:t>Σύγκριση πραγματικών</a:t>
                      </a:r>
                      <a:r>
                        <a:rPr lang="el-GR" sz="1200" b="0" baseline="0" dirty="0" smtClean="0">
                          <a:solidFill>
                            <a:schemeClr val="tx2"/>
                          </a:solidFill>
                        </a:rPr>
                        <a:t> μέτρων που δε βασίζονται στο κόστος </a:t>
                      </a:r>
                      <a:r>
                        <a:rPr lang="el-GR" sz="1200" b="0" dirty="0" smtClean="0">
                          <a:solidFill>
                            <a:schemeClr val="tx2"/>
                          </a:solidFill>
                        </a:rPr>
                        <a:t>με τους στόχους</a:t>
                      </a:r>
                    </a:p>
                    <a:p>
                      <a:pPr marL="285750" indent="-285750">
                        <a:buFont typeface="Arial" panose="020B0604020202020204" pitchFamily="34" charset="0"/>
                        <a:buChar char="•"/>
                      </a:pPr>
                      <a:r>
                        <a:rPr lang="el-GR" sz="1200" b="0" dirty="0" smtClean="0">
                          <a:solidFill>
                            <a:schemeClr val="tx2"/>
                          </a:solidFill>
                        </a:rPr>
                        <a:t>Προσδιορισμός</a:t>
                      </a:r>
                      <a:r>
                        <a:rPr lang="el-GR" sz="1200" b="0" baseline="0" dirty="0" smtClean="0">
                          <a:solidFill>
                            <a:schemeClr val="tx2"/>
                          </a:solidFill>
                        </a:rPr>
                        <a:t> </a:t>
                      </a:r>
                      <a:r>
                        <a:rPr lang="el-GR" sz="1200" b="0" dirty="0" smtClean="0">
                          <a:solidFill>
                            <a:schemeClr val="tx2"/>
                          </a:solidFill>
                        </a:rPr>
                        <a:t>των αποκίσεων που πραγματοποιήθηκαν</a:t>
                      </a:r>
                      <a:endParaRPr lang="en-US" sz="1200" b="0" dirty="0" smtClean="0">
                        <a:solidFill>
                          <a:schemeClr val="tx2"/>
                        </a:solidFill>
                      </a:endParaRPr>
                    </a:p>
                  </a:txBody>
                  <a:tcPr>
                    <a:solidFill>
                      <a:srgbClr val="BBE0E3"/>
                    </a:solidFill>
                  </a:tcPr>
                </a:tc>
                <a:tc>
                  <a:txBody>
                    <a:bodyPr/>
                    <a:lstStyle/>
                    <a:p>
                      <a:r>
                        <a:rPr lang="el-GR" sz="1200" b="1" dirty="0" smtClean="0">
                          <a:solidFill>
                            <a:schemeClr val="tx2"/>
                          </a:solidFill>
                        </a:rPr>
                        <a:t>Προϊόν ή Υπηρεσία:</a:t>
                      </a:r>
                      <a:endParaRPr lang="en-US" sz="1200" b="1" dirty="0" smtClean="0">
                        <a:solidFill>
                          <a:schemeClr val="tx2"/>
                        </a:solidFill>
                      </a:endParaRPr>
                    </a:p>
                    <a:p>
                      <a:r>
                        <a:rPr lang="el-GR" sz="1200" b="0" dirty="0" smtClean="0">
                          <a:solidFill>
                            <a:schemeClr val="tx2"/>
                          </a:solidFill>
                        </a:rPr>
                        <a:t>Διοικητικές</a:t>
                      </a:r>
                      <a:r>
                        <a:rPr lang="el-GR" sz="1200" b="0" baseline="0" dirty="0" smtClean="0">
                          <a:solidFill>
                            <a:schemeClr val="tx2"/>
                          </a:solidFill>
                        </a:rPr>
                        <a:t> δραστηριότητες όπως το λογιστήριο, η διαχείριση του ανθρώπινου δυναμικού και η έρευνα και η ανάπτυξη </a:t>
                      </a:r>
                      <a:endParaRPr lang="en-US" sz="1200" b="0" dirty="0">
                        <a:solidFill>
                          <a:schemeClr val="tx2"/>
                        </a:solidFill>
                      </a:endParaRPr>
                    </a:p>
                  </a:txBody>
                  <a:tcPr>
                    <a:solidFill>
                      <a:srgbClr val="BBE0E3"/>
                    </a:solidFill>
                  </a:tcPr>
                </a:tc>
              </a:tr>
              <a:tr h="370840">
                <a:tc>
                  <a:txBody>
                    <a:bodyPr/>
                    <a:lstStyle/>
                    <a:p>
                      <a:r>
                        <a:rPr lang="el-GR" sz="1200" b="0" dirty="0" smtClean="0">
                          <a:solidFill>
                            <a:schemeClr val="tx2"/>
                          </a:solidFill>
                        </a:rPr>
                        <a:t>Κέντρο εσόδων</a:t>
                      </a:r>
                      <a:endParaRPr lang="en-US" sz="1200" b="0" dirty="0">
                        <a:solidFill>
                          <a:schemeClr val="tx2"/>
                        </a:solidFill>
                      </a:endParaRPr>
                    </a:p>
                  </a:txBody>
                  <a:tcPr>
                    <a:solidFill>
                      <a:srgbClr val="BBE0E3"/>
                    </a:solidFill>
                  </a:tcPr>
                </a:tc>
                <a:tc>
                  <a:txBody>
                    <a:bodyPr/>
                    <a:lstStyle/>
                    <a:p>
                      <a:r>
                        <a:rPr lang="el-GR" sz="1200" b="0" dirty="0" smtClean="0">
                          <a:solidFill>
                            <a:schemeClr val="tx2"/>
                          </a:solidFill>
                        </a:rPr>
                        <a:t>Δημιουργία εσόδων</a:t>
                      </a:r>
                      <a:endParaRPr lang="en-US" sz="1200" b="0" dirty="0">
                        <a:solidFill>
                          <a:schemeClr val="tx2"/>
                        </a:solidFill>
                      </a:endParaRPr>
                    </a:p>
                  </a:txBody>
                  <a:tcPr>
                    <a:solidFill>
                      <a:srgbClr val="BBE0E3"/>
                    </a:solidFill>
                  </a:tcPr>
                </a:tc>
                <a:tc>
                  <a:txBody>
                    <a:bodyPr/>
                    <a:lstStyle/>
                    <a:p>
                      <a:pPr marL="171450" indent="-171450">
                        <a:buFont typeface="Arial" panose="020B0604020202020204" pitchFamily="34" charset="0"/>
                        <a:buChar char="•"/>
                      </a:pPr>
                      <a:r>
                        <a:rPr lang="el-GR" sz="1200" b="0" dirty="0" smtClean="0">
                          <a:solidFill>
                            <a:schemeClr val="tx2"/>
                          </a:solidFill>
                        </a:rPr>
                        <a:t>Σύγκριση των πραγματικών εσόδων με τα</a:t>
                      </a:r>
                      <a:r>
                        <a:rPr lang="el-GR" sz="1200" b="0" baseline="0" dirty="0" smtClean="0">
                          <a:solidFill>
                            <a:schemeClr val="tx2"/>
                          </a:solidFill>
                        </a:rPr>
                        <a:t> προϋπολογισμένα έξοδα</a:t>
                      </a:r>
                    </a:p>
                    <a:p>
                      <a:pPr marL="171450" indent="-171450">
                        <a:buFont typeface="Arial" panose="020B0604020202020204" pitchFamily="34" charset="0"/>
                        <a:buChar char="•"/>
                      </a:pPr>
                      <a:r>
                        <a:rPr lang="el-GR" sz="1200" b="0" baseline="0" dirty="0" smtClean="0">
                          <a:solidFill>
                            <a:schemeClr val="tx2"/>
                          </a:solidFill>
                        </a:rPr>
                        <a:t>Ανάλυση αποκλίσεων που πραγματοποιήθηκαν</a:t>
                      </a:r>
                      <a:endParaRPr lang="en-US" sz="1200" b="0" dirty="0">
                        <a:solidFill>
                          <a:schemeClr val="tx2"/>
                        </a:solidFill>
                      </a:endParaRPr>
                    </a:p>
                  </a:txBody>
                  <a:tcPr>
                    <a:solidFill>
                      <a:srgbClr val="BBE0E3"/>
                    </a:solidFill>
                  </a:tcPr>
                </a:tc>
                <a:tc>
                  <a:txBody>
                    <a:bodyPr/>
                    <a:lstStyle/>
                    <a:p>
                      <a:r>
                        <a:rPr lang="el-GR" sz="1200" b="1" dirty="0" smtClean="0">
                          <a:solidFill>
                            <a:schemeClr val="tx2"/>
                          </a:solidFill>
                        </a:rPr>
                        <a:t>Προϊόν:</a:t>
                      </a:r>
                      <a:r>
                        <a:rPr lang="el-GR" sz="1200" b="1" baseline="0" dirty="0" smtClean="0">
                          <a:solidFill>
                            <a:schemeClr val="tx2"/>
                          </a:solidFill>
                        </a:rPr>
                        <a:t> </a:t>
                      </a:r>
                      <a:r>
                        <a:rPr lang="el-GR" sz="1200" b="0" baseline="0" dirty="0" smtClean="0">
                          <a:solidFill>
                            <a:schemeClr val="tx2"/>
                          </a:solidFill>
                        </a:rPr>
                        <a:t>Πωλήσεις μέσω τηλεφώνου ή ηλεκτρονικά για διανομή πίτσας</a:t>
                      </a:r>
                    </a:p>
                    <a:p>
                      <a:r>
                        <a:rPr lang="el-GR" sz="1200" b="1" baseline="0" dirty="0" smtClean="0">
                          <a:solidFill>
                            <a:schemeClr val="tx2"/>
                          </a:solidFill>
                        </a:rPr>
                        <a:t>Υπηρεσία: </a:t>
                      </a:r>
                      <a:r>
                        <a:rPr lang="el-GR" sz="1200" b="0" baseline="0" dirty="0" smtClean="0">
                          <a:solidFill>
                            <a:schemeClr val="tx2"/>
                          </a:solidFill>
                        </a:rPr>
                        <a:t>Κέντρο κρατήσεων στο διαδίκτυο</a:t>
                      </a:r>
                      <a:endParaRPr lang="en-US" sz="1200" b="1" dirty="0">
                        <a:solidFill>
                          <a:schemeClr val="tx2"/>
                        </a:solidFill>
                      </a:endParaRPr>
                    </a:p>
                  </a:txBody>
                  <a:tcPr>
                    <a:solidFill>
                      <a:srgbClr val="BBE0E3"/>
                    </a:solidFill>
                  </a:tcPr>
                </a:tc>
              </a:tr>
              <a:tr h="370840">
                <a:tc>
                  <a:txBody>
                    <a:bodyPr/>
                    <a:lstStyle/>
                    <a:p>
                      <a:r>
                        <a:rPr lang="el-GR" sz="1200" b="0" dirty="0" smtClean="0">
                          <a:solidFill>
                            <a:schemeClr val="tx2"/>
                          </a:solidFill>
                        </a:rPr>
                        <a:t>Κέντρο κέρδους</a:t>
                      </a:r>
                      <a:endParaRPr lang="en-US" sz="1200" b="0" dirty="0">
                        <a:solidFill>
                          <a:schemeClr val="tx2"/>
                        </a:solidFill>
                      </a:endParaRPr>
                    </a:p>
                  </a:txBody>
                  <a:tcPr>
                    <a:solidFill>
                      <a:srgbClr val="BBE0E3"/>
                    </a:solidFill>
                  </a:tcPr>
                </a:tc>
                <a:tc>
                  <a:txBody>
                    <a:bodyPr/>
                    <a:lstStyle/>
                    <a:p>
                      <a:r>
                        <a:rPr lang="el-GR" sz="1200" b="0" dirty="0" smtClean="0">
                          <a:solidFill>
                            <a:schemeClr val="tx2"/>
                          </a:solidFill>
                        </a:rPr>
                        <a:t>Λειτουργικά κέρδη που προέκυψαν από ελεγχόμενα έσοδα και κόστη</a:t>
                      </a:r>
                      <a:endParaRPr lang="en-US" sz="1200" b="0" dirty="0">
                        <a:solidFill>
                          <a:schemeClr val="tx2"/>
                        </a:solidFill>
                      </a:endParaRPr>
                    </a:p>
                  </a:txBody>
                  <a:tcPr>
                    <a:solidFill>
                      <a:srgbClr val="BBE0E3"/>
                    </a:solidFill>
                  </a:tcPr>
                </a:tc>
                <a:tc>
                  <a:txBody>
                    <a:bodyPr/>
                    <a:lstStyle/>
                    <a:p>
                      <a:pPr marL="171450" indent="-171450">
                        <a:buFont typeface="Arial" panose="020B0604020202020204" pitchFamily="34" charset="0"/>
                        <a:buChar char="•"/>
                      </a:pPr>
                      <a:r>
                        <a:rPr lang="el-GR" sz="1200" b="0" dirty="0" smtClean="0">
                          <a:solidFill>
                            <a:schemeClr val="tx2"/>
                          </a:solidFill>
                        </a:rPr>
                        <a:t>Σύγκριση κατάστασης</a:t>
                      </a:r>
                      <a:r>
                        <a:rPr lang="el-GR" sz="1200" b="0" baseline="0" dirty="0" smtClean="0">
                          <a:solidFill>
                            <a:schemeClr val="tx2"/>
                          </a:solidFill>
                        </a:rPr>
                        <a:t> αποτελεσμάτων χρήσης πραγματικής μεταβλητής κοστολόγησης με την προϋπολογιστική </a:t>
                      </a:r>
                      <a:r>
                        <a:rPr lang="el-GR" sz="1200" b="0" dirty="0" smtClean="0">
                          <a:solidFill>
                            <a:schemeClr val="tx2"/>
                          </a:solidFill>
                        </a:rPr>
                        <a:t>κατάσταση</a:t>
                      </a:r>
                      <a:r>
                        <a:rPr lang="el-GR" sz="1200" b="0" baseline="0" dirty="0" smtClean="0">
                          <a:solidFill>
                            <a:schemeClr val="tx2"/>
                          </a:solidFill>
                        </a:rPr>
                        <a:t> αποτελεσμάτων χρήσης </a:t>
                      </a:r>
                      <a:endParaRPr lang="en-US" sz="1200" b="0" dirty="0">
                        <a:solidFill>
                          <a:schemeClr val="tx2"/>
                        </a:solidFill>
                      </a:endParaRPr>
                    </a:p>
                  </a:txBody>
                  <a:tcPr>
                    <a:solidFill>
                      <a:srgbClr val="BBE0E3"/>
                    </a:solidFill>
                  </a:tcPr>
                </a:tc>
                <a:tc>
                  <a:txBody>
                    <a:bodyPr/>
                    <a:lstStyle/>
                    <a:p>
                      <a:r>
                        <a:rPr lang="el-GR" sz="1200" b="1" dirty="0" smtClean="0">
                          <a:solidFill>
                            <a:schemeClr val="tx2"/>
                          </a:solidFill>
                        </a:rPr>
                        <a:t>Προϊόν ή υπηρεσία: </a:t>
                      </a:r>
                      <a:r>
                        <a:rPr lang="el-GR" sz="1200" b="0" dirty="0" smtClean="0">
                          <a:solidFill>
                            <a:schemeClr val="tx2"/>
                          </a:solidFill>
                        </a:rPr>
                        <a:t>Τοπικό κατάστημα μιας εθνικής εμπορικής αλυσίδας</a:t>
                      </a:r>
                      <a:endParaRPr lang="en-US" sz="1200" b="1" dirty="0">
                        <a:solidFill>
                          <a:schemeClr val="tx2"/>
                        </a:solidFill>
                      </a:endParaRPr>
                    </a:p>
                  </a:txBody>
                  <a:tcPr>
                    <a:solidFill>
                      <a:srgbClr val="BBE0E3"/>
                    </a:solidFill>
                  </a:tcPr>
                </a:tc>
              </a:tr>
              <a:tr h="370840">
                <a:tc>
                  <a:txBody>
                    <a:bodyPr/>
                    <a:lstStyle/>
                    <a:p>
                      <a:r>
                        <a:rPr lang="el-GR" sz="1200" b="0" dirty="0" smtClean="0">
                          <a:solidFill>
                            <a:schemeClr val="tx2"/>
                          </a:solidFill>
                        </a:rPr>
                        <a:t>Κέντρο επενδύσεων</a:t>
                      </a:r>
                      <a:endParaRPr lang="en-US" sz="1200" b="0" dirty="0">
                        <a:solidFill>
                          <a:schemeClr val="tx2"/>
                        </a:solidFill>
                      </a:endParaRPr>
                    </a:p>
                  </a:txBody>
                  <a:tcPr>
                    <a:solidFill>
                      <a:srgbClr val="BBE0E3"/>
                    </a:solidFill>
                  </a:tcPr>
                </a:tc>
                <a:tc>
                  <a:txBody>
                    <a:bodyPr/>
                    <a:lstStyle/>
                    <a:p>
                      <a:r>
                        <a:rPr lang="el-GR" sz="1200" b="0" dirty="0" smtClean="0">
                          <a:solidFill>
                            <a:schemeClr val="tx2"/>
                          </a:solidFill>
                        </a:rPr>
                        <a:t>Ελεγχόμενα έσοδα, κόστη και η επένδυση των πόρων για να επιτευχθούν</a:t>
                      </a:r>
                      <a:r>
                        <a:rPr lang="el-GR" sz="1200" b="0" baseline="0" dirty="0" smtClean="0">
                          <a:solidFill>
                            <a:schemeClr val="tx2"/>
                          </a:solidFill>
                        </a:rPr>
                        <a:t> οι οργανωτικοί στόχοι</a:t>
                      </a:r>
                      <a:endParaRPr lang="en-US" sz="1200" b="0" dirty="0">
                        <a:solidFill>
                          <a:schemeClr val="tx2"/>
                        </a:solidFill>
                      </a:endParaRPr>
                    </a:p>
                  </a:txBody>
                  <a:tcPr>
                    <a:solidFill>
                      <a:srgbClr val="BBE0E3"/>
                    </a:solidFill>
                  </a:tcPr>
                </a:tc>
                <a:tc>
                  <a:txBody>
                    <a:bodyPr/>
                    <a:lstStyle/>
                    <a:p>
                      <a:pPr marL="171450" indent="-171450">
                        <a:buFont typeface="Arial" panose="020B0604020202020204" pitchFamily="34" charset="0"/>
                        <a:buChar char="•"/>
                      </a:pPr>
                      <a:r>
                        <a:rPr lang="el-GR" sz="1200" b="0" dirty="0" smtClean="0">
                          <a:solidFill>
                            <a:schemeClr val="tx2"/>
                          </a:solidFill>
                        </a:rPr>
                        <a:t>Απόδοση</a:t>
                      </a:r>
                      <a:r>
                        <a:rPr lang="el-GR" sz="1200" b="0" baseline="0" dirty="0" smtClean="0">
                          <a:solidFill>
                            <a:schemeClr val="tx2"/>
                          </a:solidFill>
                        </a:rPr>
                        <a:t> της επένδυσης</a:t>
                      </a:r>
                    </a:p>
                    <a:p>
                      <a:pPr marL="171450" indent="-171450">
                        <a:buFont typeface="Arial" panose="020B0604020202020204" pitchFamily="34" charset="0"/>
                        <a:buChar char="•"/>
                      </a:pPr>
                      <a:r>
                        <a:rPr lang="el-GR" sz="1200" b="0" baseline="0" dirty="0" smtClean="0">
                          <a:solidFill>
                            <a:schemeClr val="tx2"/>
                          </a:solidFill>
                        </a:rPr>
                        <a:t>Υπολειμματικό εισόδημα</a:t>
                      </a:r>
                    </a:p>
                    <a:p>
                      <a:pPr marL="171450" indent="-171450">
                        <a:buFont typeface="Arial" panose="020B0604020202020204" pitchFamily="34" charset="0"/>
                        <a:buChar char="•"/>
                      </a:pPr>
                      <a:r>
                        <a:rPr lang="el-GR" sz="1200" b="0" baseline="0" dirty="0" smtClean="0">
                          <a:solidFill>
                            <a:schemeClr val="tx2"/>
                          </a:solidFill>
                        </a:rPr>
                        <a:t>Οικονομική προστιθέμενη αξία</a:t>
                      </a:r>
                    </a:p>
                    <a:p>
                      <a:endParaRPr lang="en-US" sz="1200" b="0" dirty="0">
                        <a:solidFill>
                          <a:schemeClr val="tx2"/>
                        </a:solidFill>
                      </a:endParaRPr>
                    </a:p>
                  </a:txBody>
                  <a:tcPr>
                    <a:solidFill>
                      <a:srgbClr val="BBE0E3"/>
                    </a:solidFill>
                  </a:tcPr>
                </a:tc>
                <a:tc>
                  <a:txBody>
                    <a:bodyPr/>
                    <a:lstStyle/>
                    <a:p>
                      <a:r>
                        <a:rPr lang="el-GR" sz="1200" b="1" dirty="0" smtClean="0">
                          <a:solidFill>
                            <a:schemeClr val="tx2"/>
                          </a:solidFill>
                        </a:rPr>
                        <a:t>Προϊόν:</a:t>
                      </a:r>
                      <a:r>
                        <a:rPr lang="el-GR" sz="1200" b="1" baseline="0" dirty="0" smtClean="0">
                          <a:solidFill>
                            <a:schemeClr val="tx2"/>
                          </a:solidFill>
                        </a:rPr>
                        <a:t> </a:t>
                      </a:r>
                      <a:r>
                        <a:rPr lang="el-GR" sz="1200" b="0" baseline="0" dirty="0" smtClean="0">
                          <a:solidFill>
                            <a:schemeClr val="tx2"/>
                          </a:solidFill>
                        </a:rPr>
                        <a:t>Ένα τμήμα μιας πολυεθνικής εταιρείας</a:t>
                      </a:r>
                    </a:p>
                    <a:p>
                      <a:r>
                        <a:rPr lang="el-GR" sz="1200" b="1" baseline="0" dirty="0" smtClean="0">
                          <a:solidFill>
                            <a:schemeClr val="tx2"/>
                          </a:solidFill>
                        </a:rPr>
                        <a:t>Υπηρεσία: </a:t>
                      </a:r>
                      <a:r>
                        <a:rPr lang="el-GR" sz="1200" b="0" baseline="0" dirty="0" smtClean="0">
                          <a:solidFill>
                            <a:schemeClr val="tx2"/>
                          </a:solidFill>
                        </a:rPr>
                        <a:t>Ένα κεντρικό γραφείο χώρας μιας πολυεθνικής συμβουλευτικής εταιρείας</a:t>
                      </a:r>
                      <a:endParaRPr lang="en-US" sz="1200" b="1" dirty="0" smtClean="0">
                        <a:solidFill>
                          <a:schemeClr val="tx2"/>
                        </a:solidFill>
                      </a:endParaRPr>
                    </a:p>
                  </a:txBody>
                  <a:tcPr>
                    <a:solidFill>
                      <a:srgbClr val="BBE0E3"/>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Custom 2">
      <a:dk1>
        <a:srgbClr val="275CAE"/>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lank Presentation">
  <a:themeElements>
    <a:clrScheme name="Custom 1">
      <a:dk1>
        <a:srgbClr val="0033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Custom 1">
      <a:dk1>
        <a:srgbClr val="0033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Needles Template02</Template>
  <TotalTime>19612</TotalTime>
  <Words>8471</Words>
  <Application>Microsoft Office PowerPoint</Application>
  <PresentationFormat>On-screen Show (4:3)</PresentationFormat>
  <Paragraphs>903</Paragraphs>
  <Slides>60</Slides>
  <Notes>1</Notes>
  <HiddenSlides>0</HiddenSlides>
  <MMClips>0</MMClips>
  <ScaleCrop>false</ScaleCrop>
  <HeadingPairs>
    <vt:vector size="4" baseType="variant">
      <vt:variant>
        <vt:lpstr>Theme</vt:lpstr>
      </vt:variant>
      <vt:variant>
        <vt:i4>4</vt:i4>
      </vt:variant>
      <vt:variant>
        <vt:lpstr>Slide Titles</vt:lpstr>
      </vt:variant>
      <vt:variant>
        <vt:i4>60</vt:i4>
      </vt:variant>
    </vt:vector>
  </HeadingPairs>
  <TitlesOfParts>
    <vt:vector size="64" baseType="lpstr">
      <vt:lpstr>Blank Presentation</vt:lpstr>
      <vt:lpstr>1_Custom Design</vt:lpstr>
      <vt:lpstr>1_Blank Presentation</vt:lpstr>
      <vt:lpstr>2_Blank Presentation</vt:lpstr>
      <vt:lpstr>PowerPoint Presentation</vt:lpstr>
      <vt:lpstr>ΜΑΘΗΣΙΑΚΟΙ ΣΤΟΧΟΙ</vt:lpstr>
      <vt:lpstr>ΕΝΟΤΗΤΑ 1: ΕΝΝΟΙΕΣ</vt:lpstr>
      <vt:lpstr>Έννοιες που Διέπουν την Ανάλυση Απόδοσης (διαφάνεια 1 από 2)</vt:lpstr>
      <vt:lpstr>Έννοιες που Διέπουν την Ανάλυση Απόδοσης (διαφάνεια 2 από 2)</vt:lpstr>
      <vt:lpstr>Τι να Μετρηθεί, πώς να Μετρηθεί (διαφάνεια 1 από 2)</vt:lpstr>
      <vt:lpstr>Τι να Μετρηθεί, πώς να Μετρηθεί (διαφάνεια 2 από 2)</vt:lpstr>
      <vt:lpstr>Είδη Κέντρων Ευθύνης</vt:lpstr>
      <vt:lpstr>Είδη Κέντρων Ευθύνης</vt:lpstr>
      <vt:lpstr>Κέντρο Κόστους</vt:lpstr>
      <vt:lpstr>Προαιρετικό Κέντρο Κόστους</vt:lpstr>
      <vt:lpstr>Κέντρο Εσόδων</vt:lpstr>
      <vt:lpstr>Κέντρο Κέρδους</vt:lpstr>
      <vt:lpstr>Κέντρο Επενδύσεων</vt:lpstr>
      <vt:lpstr>Οργανωτική Δομή και Αναφορές Απόδοσης</vt:lpstr>
      <vt:lpstr>Partial Organization Chart of the  Restaurant Division</vt:lpstr>
      <vt:lpstr>Οργανωτική Δομή και Αναφορές Απόδοσης</vt:lpstr>
      <vt:lpstr>PowerPoint Presentation</vt:lpstr>
      <vt:lpstr>ΕΝΟΤΗΤΑ 2 : ΛΟΓΙΣΤΙΚΕΣ ΕΦΑΡΜΟΓΕΣ</vt:lpstr>
      <vt:lpstr>Αξιολόγηση Απόδοσης των Κέντρων Κόστους και των Κέντρων Κέρδους</vt:lpstr>
      <vt:lpstr>Ελαστικοί Προϋπολογισμοί και Ανάλυση της Απόδοσης</vt:lpstr>
      <vt:lpstr>Ελαστικοί Προϋπολογισμοί και Ανάλυση Απόδοσης</vt:lpstr>
      <vt:lpstr>Ελαστικός Προϋπολογισμός για τη Σπιτική Σως</vt:lpstr>
      <vt:lpstr>Αξιολόγηση Απόδοσης Κέντρων Κόστους και Κέντρων Κέρδους</vt:lpstr>
      <vt:lpstr>Εκτέλεση Αναφοράς Κεντρικής Κουζίνας για τη Σπιτική Σως</vt:lpstr>
      <vt:lpstr>Αξιολόγηση της Απόδοσης του Κέντρου Κέρδους χρησιμοποιώντας Μεταβλητή Κοστολόγηση (διαφάνεια 1 από 2)</vt:lpstr>
      <vt:lpstr>Αξιολόγηση της Απόδοσης του Κέντρου Κέρδους χρησιμοποιώντας Μεταβλητή Κοστολόγηση (διαφάνεια 2 από 2)</vt:lpstr>
      <vt:lpstr>Κατάσταση Αποτελεσμάτων Χρήσης Μεταβλητής Κοστολόγησης Έναντι της Παραδοσιακής Κατάστασης Αποτελεσμάτων Χρήσης για το Εστιατόριο Trenton (Ποσά σε Χιλιάδες)</vt:lpstr>
      <vt:lpstr>Αναφορά Απόδοσης Βάσει της Μεταβλητής Κοστολόγησης και του Ελαστικού Προϋπολογισμού για το Εστιατόριο Trenton  (Ποσά σε Χιλιάδες)</vt:lpstr>
      <vt:lpstr>PowerPoint Presentation</vt:lpstr>
      <vt:lpstr>Αξιολόγηση Απόδοσης Κέντρου Επενδύσεων</vt:lpstr>
      <vt:lpstr>Απόδοση της Επένδυσης (διαφάνεια 1 από 2)</vt:lpstr>
      <vt:lpstr>Απόδοση της Επένδυσης (διαφάνεια 2 από 2)</vt:lpstr>
      <vt:lpstr>Ανάλυση Απόδοσης Βάσει της Απόδοσης της Επένδυσης για το Τμήμα Εστιατορίου</vt:lpstr>
      <vt:lpstr>Απόδοση της Επένδυσης</vt:lpstr>
      <vt:lpstr>Απόδοση της Επένδυσης</vt:lpstr>
      <vt:lpstr>Υπολειμματικό Εισόδημα (διαφάνεια 1 από 3)</vt:lpstr>
      <vt:lpstr>Υπολειμματικό Εισόδημα (διαφάνεια 2 από 3)</vt:lpstr>
      <vt:lpstr>Υπολειμματικό Εισόδημα (διαφάνεια 3 από 3)</vt:lpstr>
      <vt:lpstr>Οικονομική Προστιθέμενη Αξία (διαφάνεια 1 από 2)</vt:lpstr>
      <vt:lpstr>Οικονομική Προστιθέμενη Αξία (διαφάνεια 2 από 2)</vt:lpstr>
      <vt:lpstr>PowerPoint Presentation</vt:lpstr>
      <vt:lpstr>ΕΝΟΤΗΤΑ 3 :ΕΠΙΧΕΙΡΗΜΑΤΙΚΕΣ ΕΦΑΡΜΟΓΕΣ</vt:lpstr>
      <vt:lpstr>Mέτρηση της Aπόδοσης </vt:lpstr>
      <vt:lpstr>Οργανωτικοό Στόχοι και ο Πίνακας Ισορροπημένης Στοχοθεσίας </vt:lpstr>
      <vt:lpstr>Προγραμματισμός (διαφάνεια 1 από 3)</vt:lpstr>
      <vt:lpstr>Προγραμματισμός (διαφάνεια 2 από 3)</vt:lpstr>
      <vt:lpstr>Προγραμματισμός (διαφάνεια 3 από 3)</vt:lpstr>
      <vt:lpstr>Δείγμα Πίνακα Ισορροπημένης Στοχοθεσίας Συνδυασμένων Σκοπών, Μέτρων Απόδοσης και Στόχων</vt:lpstr>
      <vt:lpstr>Εκτέλεση</vt:lpstr>
      <vt:lpstr>Αξιολόγηση</vt:lpstr>
      <vt:lpstr>Επικοινωνία</vt:lpstr>
      <vt:lpstr>Αξιολόγηση Απόδοσης και η Διαδικασία Διαχείρισης</vt:lpstr>
      <vt:lpstr>PowerPoint Presentation</vt:lpstr>
      <vt:lpstr>Κίνητρα Απόδοσης και Στόχοι </vt:lpstr>
      <vt:lpstr>Σύνδεση Στόχων, Στόχοι Απόδοσης, Μέτρα και Στόχοι Απόδοσης</vt:lpstr>
      <vt:lpstr>Αμοιβή Βάσει Απόδοσης</vt:lpstr>
      <vt:lpstr>Ο Συντονισμός των Στόχων</vt:lpstr>
      <vt:lpstr>Ο Συντονισμός των Στόχων</vt:lpstr>
      <vt:lpstr>PowerPoint Presentation</vt:lpstr>
    </vt:vector>
  </TitlesOfParts>
  <Company>OffCenter Concept House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Cash and Receivables</dc:title>
  <dc:creator>Compositor</dc:creator>
  <cp:lastModifiedBy>user1</cp:lastModifiedBy>
  <cp:revision>1384</cp:revision>
  <dcterms:created xsi:type="dcterms:W3CDTF">2009-12-22T16:31:00Z</dcterms:created>
  <dcterms:modified xsi:type="dcterms:W3CDTF">2018-02-26T12:41:52Z</dcterms:modified>
</cp:coreProperties>
</file>