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2222"/>
    <a:srgbClr val="336699"/>
    <a:srgbClr val="4682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FB83F-508C-445F-B604-6B97F2B92E8F}" type="datetimeFigureOut">
              <a:rPr lang="el-GR" smtClean="0"/>
              <a:t>13/12/2020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5CB6F-4616-40E6-98E4-B9D4E3F4EB8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2164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5CB6F-4616-40E6-98E4-B9D4E3F4EB82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339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935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64497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7667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231235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520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994122"/>
          </a:xfrm>
        </p:spPr>
        <p:txBody>
          <a:bodyPr/>
          <a:lstStyle>
            <a:lvl1pPr algn="l">
              <a:defRPr/>
            </a:lvl1pPr>
          </a:lstStyle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98786"/>
            <a:ext cx="8640960" cy="491053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7509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06900"/>
            <a:ext cx="828193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2906713"/>
            <a:ext cx="828193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6976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994122"/>
          </a:xfrm>
        </p:spPr>
        <p:txBody>
          <a:bodyPr/>
          <a:lstStyle>
            <a:lvl1pPr algn="l"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1398786"/>
            <a:ext cx="4248472" cy="49105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398786"/>
            <a:ext cx="4248472" cy="49105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812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19" y="1412776"/>
            <a:ext cx="424680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519" y="2060848"/>
            <a:ext cx="4246803" cy="4248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1412776"/>
            <a:ext cx="42484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008" y="2060848"/>
            <a:ext cx="4248472" cy="4248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5558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462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549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312935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60648"/>
            <a:ext cx="5317430" cy="60486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520" y="1422698"/>
            <a:ext cx="3129358" cy="48477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144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5737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22411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802108" y="477485"/>
            <a:ext cx="5472608" cy="4103687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8017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hyperlink" Target="http://pedis.uop.gr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89640" cy="9941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398787"/>
            <a:ext cx="8589640" cy="4910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34868" y="6525344"/>
            <a:ext cx="4709540" cy="333752"/>
          </a:xfrm>
          <a:prstGeom prst="rect">
            <a:avLst/>
          </a:prstGeom>
          <a:solidFill>
            <a:srgbClr val="B22222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 i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l-GR"/>
              <a:t>Εισαγωγή στις μεθόδους και τα συστήματα αναλύσεων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4408" y="6525344"/>
            <a:ext cx="899592" cy="333738"/>
          </a:xfrm>
          <a:prstGeom prst="rect">
            <a:avLst/>
          </a:prstGeom>
          <a:solidFill>
            <a:srgbClr val="B22222"/>
          </a:solidFill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634CA15-999C-430C-AE73-CCD98FE27624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16" name="Picture 15">
            <a:hlinkClick r:id="rId12"/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23314"/>
            <a:ext cx="1115616" cy="3346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7" name="TextBox 16"/>
          <p:cNvSpPr txBox="1"/>
          <p:nvPr userDrawn="1"/>
        </p:nvSpPr>
        <p:spPr>
          <a:xfrm>
            <a:off x="1115616" y="6523314"/>
            <a:ext cx="2419252" cy="338554"/>
          </a:xfrm>
          <a:prstGeom prst="rect">
            <a:avLst/>
          </a:prstGeom>
          <a:solidFill>
            <a:srgbClr val="B22222"/>
          </a:solidFill>
          <a:ln>
            <a:noFill/>
          </a:ln>
        </p:spPr>
        <p:txBody>
          <a:bodyPr wrap="none" rtlCol="0">
            <a:normAutofit/>
          </a:bodyPr>
          <a:lstStyle/>
          <a:p>
            <a:r>
              <a:rPr lang="el-GR" sz="800" b="1" dirty="0">
                <a:solidFill>
                  <a:schemeClr val="bg1">
                    <a:lumMod val="75000"/>
                  </a:schemeClr>
                </a:solidFill>
              </a:rPr>
              <a:t>Μεταπτυχιακό</a:t>
            </a:r>
            <a:r>
              <a:rPr lang="el-GR" sz="800" b="1" baseline="0" dirty="0">
                <a:solidFill>
                  <a:schemeClr val="bg1">
                    <a:lumMod val="75000"/>
                  </a:schemeClr>
                </a:solidFill>
              </a:rPr>
              <a:t> Πρόγραμμα σπουδών</a:t>
            </a:r>
          </a:p>
          <a:p>
            <a:r>
              <a:rPr lang="el-GR" sz="800" b="1" baseline="0" dirty="0">
                <a:solidFill>
                  <a:schemeClr val="bg1">
                    <a:lumMod val="75000"/>
                  </a:schemeClr>
                </a:solidFill>
              </a:rPr>
              <a:t>Παγκόσμιες προκλήσεις και Συστήματα Αναλύσεων</a:t>
            </a:r>
            <a:endParaRPr lang="el-GR" sz="8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04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bg1">
              <a:lumMod val="9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codingvc.com/analyzing-angellist-job-postings-part-2-salary-and-equity-benchmark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Gini_coefficient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1470025"/>
          </a:xfrm>
        </p:spPr>
        <p:txBody>
          <a:bodyPr/>
          <a:lstStyle/>
          <a:p>
            <a:pPr algn="ctr"/>
            <a:r>
              <a:rPr lang="el-GR" dirty="0"/>
              <a:t>Διαχείριση και ανάλυση δεδομένων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6984776" cy="175260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l-GR" dirty="0">
                <a:solidFill>
                  <a:schemeClr val="bg2"/>
                </a:solidFill>
              </a:rPr>
              <a:t>Θανάσης </a:t>
            </a:r>
            <a:r>
              <a:rPr lang="el-GR" dirty="0" err="1">
                <a:solidFill>
                  <a:schemeClr val="bg2"/>
                </a:solidFill>
              </a:rPr>
              <a:t>Κατσής</a:t>
            </a:r>
            <a:endParaRPr lang="el-GR" dirty="0">
              <a:solidFill>
                <a:schemeClr val="bg2"/>
              </a:solidFill>
            </a:endParaRPr>
          </a:p>
          <a:p>
            <a:r>
              <a:rPr lang="el-GR" dirty="0"/>
              <a:t>(</a:t>
            </a:r>
            <a:r>
              <a:rPr lang="en-US" dirty="0">
                <a:solidFill>
                  <a:schemeClr val="bg2"/>
                </a:solidFill>
              </a:rPr>
              <a:t>katsis@go.uop.gr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/>
              <a:t>) 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927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103763"/>
            <a:ext cx="8640960" cy="805042"/>
          </a:xfrm>
        </p:spPr>
        <p:txBody>
          <a:bodyPr/>
          <a:lstStyle/>
          <a:p>
            <a:r>
              <a:rPr lang="en-US" dirty="0"/>
              <a:t>Tips (</a:t>
            </a:r>
            <a:r>
              <a:rPr lang="el-GR" dirty="0"/>
              <a:t>συν.)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47465" y="980728"/>
            <a:ext cx="8640960" cy="5363716"/>
          </a:xfrm>
        </p:spPr>
        <p:txBody>
          <a:bodyPr/>
          <a:lstStyle/>
          <a:p>
            <a:r>
              <a:rPr lang="el-GR" dirty="0"/>
              <a:t>Τα εκατοστιαία σημεία περιγράφουν ακραίες συμπεριφορές του πληθυσμού</a:t>
            </a:r>
          </a:p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10</a:t>
            </a:fld>
            <a:endParaRPr lang="el-GR"/>
          </a:p>
        </p:txBody>
      </p:sp>
      <p:pic>
        <p:nvPicPr>
          <p:cNvPr id="3074" name="Picture 2" descr="http://www.ofekgmat.com/sites/ofek/UserContent/images/TS%20Percentil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997020"/>
            <a:ext cx="6048672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3148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Διαγράμματα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-112512" y="700931"/>
            <a:ext cx="8640960" cy="4910534"/>
          </a:xfrm>
        </p:spPr>
        <p:txBody>
          <a:bodyPr/>
          <a:lstStyle/>
          <a:p>
            <a:endParaRPr lang="el-GR" dirty="0"/>
          </a:p>
          <a:p>
            <a:pPr marL="0" indent="0" algn="ctr">
              <a:buNone/>
            </a:pP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11</a:t>
            </a:fld>
            <a:endParaRPr lang="el-GR"/>
          </a:p>
        </p:txBody>
      </p:sp>
      <p:pic>
        <p:nvPicPr>
          <p:cNvPr id="4098" name="Picture 2" descr="http://www.ats.ucla.edu/stat/spss/output/spss_output_desc_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253416"/>
            <a:ext cx="4319935" cy="4319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579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Box Plots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12</a:t>
            </a:fld>
            <a:endParaRPr lang="el-GR"/>
          </a:p>
        </p:txBody>
      </p:sp>
      <p:pic>
        <p:nvPicPr>
          <p:cNvPr id="5122" name="Picture 2" descr="https://support.sas.com/documentation/cdl/en/graphref/63022/HTML/default/images/gsycmbp1b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1" y="1450816"/>
            <a:ext cx="5701656" cy="4350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811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Κάντε κλικ </a:t>
            </a:r>
            <a:r>
              <a:rPr lang="el-GR" sz="2400" dirty="0">
                <a:hlinkClick r:id="rId2"/>
              </a:rPr>
              <a:t>εδώ </a:t>
            </a:r>
            <a:r>
              <a:rPr lang="el-GR" sz="2400" dirty="0"/>
              <a:t>για αναλυτική περιγραφή των δεδομένων </a:t>
            </a:r>
          </a:p>
        </p:txBody>
      </p:sp>
      <p:graphicFrame>
        <p:nvGraphicFramePr>
          <p:cNvPr id="6" name="Θέση περιεχομένου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924189"/>
              </p:ext>
            </p:extLst>
          </p:nvPr>
        </p:nvGraphicFramePr>
        <p:xfrm>
          <a:off x="12388" y="1395078"/>
          <a:ext cx="8880092" cy="4608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0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400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8512"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13</a:t>
            </a:fld>
            <a:endParaRPr lang="el-GR"/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700808"/>
            <a:ext cx="4104456" cy="4032448"/>
          </a:xfrm>
          <a:prstGeom prst="rect">
            <a:avLst/>
          </a:prstGeom>
        </p:spPr>
      </p:pic>
      <p:pic>
        <p:nvPicPr>
          <p:cNvPr id="6146" name="Picture 2" descr="Min Eng Salari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700808"/>
            <a:ext cx="4320480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457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Συντελεστές συσχέτισης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752528"/>
          </a:xfrm>
        </p:spPr>
        <p:txBody>
          <a:bodyPr/>
          <a:lstStyle/>
          <a:p>
            <a:r>
              <a:rPr lang="el-GR" dirty="0" err="1"/>
              <a:t>Ποσοτικοποιούν</a:t>
            </a:r>
            <a:r>
              <a:rPr lang="el-GR" dirty="0"/>
              <a:t> την ένταση αλλά και την κατεύθυνση της σχέσης </a:t>
            </a:r>
          </a:p>
          <a:p>
            <a:r>
              <a:rPr lang="el-GR" dirty="0"/>
              <a:t>Παράδειγμα: Ποια σχέση έχει η διαφήμιση με τα έσοδα μίας εταιρείας;</a:t>
            </a:r>
          </a:p>
          <a:p>
            <a:r>
              <a:rPr lang="el-GR" dirty="0"/>
              <a:t>Προσοχή: Η συσχέτιση </a:t>
            </a:r>
            <a:r>
              <a:rPr lang="el-GR" u="sng" dirty="0"/>
              <a:t>δεν</a:t>
            </a:r>
            <a:r>
              <a:rPr lang="el-GR" dirty="0"/>
              <a:t> υποδηλώνει σχέση αιτίας-αποτελέσματος. Για αυτό απαιτείται συνήθως πειραματικός σχεδιασμός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4120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Βασικά σημεία για τη συσχέτιση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συντελεστές συσχέτισης κυμαίνονται μεταξύ  -1 και +1 </a:t>
            </a:r>
          </a:p>
          <a:p>
            <a:r>
              <a:rPr lang="el-GR" dirty="0"/>
              <a:t>Τιμές κοντά στο -1 υποδηλώνουν ισχυρή αρνητική συσχέτιση (αντιστρόφως ανάλογα ποσά)</a:t>
            </a:r>
          </a:p>
          <a:p>
            <a:r>
              <a:rPr lang="el-GR" dirty="0"/>
              <a:t>Τιμές κοντά στο +1 υποδηλώνουν θετική συσχέτιση (ευθέως ανάλογα)</a:t>
            </a:r>
          </a:p>
          <a:p>
            <a:r>
              <a:rPr lang="el-GR" dirty="0"/>
              <a:t>Τιμές κοντά στο 0 υποδηλώνουν μηδενική σχέση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0769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Άλλα σημεία για τη συσχέτιση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Αφορούν κυρίως συνεχείς μεταβλητές</a:t>
            </a:r>
          </a:p>
          <a:p>
            <a:r>
              <a:rPr lang="el-GR" dirty="0"/>
              <a:t>Ο πιο συνηθισμένος συντελεστής είναι του </a:t>
            </a:r>
            <a:r>
              <a:rPr lang="en-US" dirty="0"/>
              <a:t>Pearson</a:t>
            </a:r>
          </a:p>
          <a:p>
            <a:r>
              <a:rPr lang="el-GR" dirty="0"/>
              <a:t>Στην πράξη οι πιο πολλοί ουσιαστικοί συντελεστές είναι μεταξύ 0,30-0,50 (θετικές-αρνητικές τιμές)</a:t>
            </a:r>
          </a:p>
          <a:p>
            <a:r>
              <a:rPr lang="el-GR" dirty="0"/>
              <a:t>Άρα υπάρχουν και άλλοι παράγοντες που επηρεάζουν τη σχέση μεταξύ των δύο μεταβλητών 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599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Θέση περιεχομένου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4802005"/>
              </p:ext>
            </p:extLst>
          </p:nvPr>
        </p:nvGraphicFramePr>
        <p:xfrm>
          <a:off x="250825" y="260648"/>
          <a:ext cx="8642350" cy="5976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1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1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12368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4296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17</a:t>
            </a:fld>
            <a:endParaRPr lang="el-GR"/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244" y="304089"/>
            <a:ext cx="4309871" cy="3212426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5534" y="260634"/>
            <a:ext cx="4122929" cy="3296871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662" y="3559955"/>
            <a:ext cx="4112322" cy="2590476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5533" y="3713694"/>
            <a:ext cx="4122929" cy="23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29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Κατηγορίες δεδομένων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752528"/>
          </a:xfrm>
        </p:spPr>
        <p:txBody>
          <a:bodyPr/>
          <a:lstStyle/>
          <a:p>
            <a:r>
              <a:rPr lang="el-GR" dirty="0"/>
              <a:t>Στις κοινωνικές και πολιτικές επιστήμες υπάρχει η διαφοροποίηση μεταξύ ποιοτικών (</a:t>
            </a:r>
            <a:r>
              <a:rPr lang="en-US" dirty="0"/>
              <a:t>qualitative) </a:t>
            </a:r>
            <a:r>
              <a:rPr lang="el-GR" dirty="0"/>
              <a:t>και ποσοτικών (</a:t>
            </a:r>
            <a:r>
              <a:rPr lang="en-US" dirty="0"/>
              <a:t>quantitative) </a:t>
            </a:r>
            <a:r>
              <a:rPr lang="el-GR" dirty="0"/>
              <a:t>δεδομένων</a:t>
            </a:r>
          </a:p>
          <a:p>
            <a:r>
              <a:rPr lang="el-GR" dirty="0"/>
              <a:t>Οι ποσοτικές καταγράφονται σε αριθμούς και οι ποιοτικές σε μη αριθμητική μορφή.</a:t>
            </a:r>
          </a:p>
          <a:p>
            <a:r>
              <a:rPr lang="el-GR" dirty="0"/>
              <a:t>Δεν είναι ιδιαίτερα βοηθητική η παραπάνω ταξινόμηση  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9765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5904656"/>
          </a:xfrm>
        </p:spPr>
        <p:txBody>
          <a:bodyPr/>
          <a:lstStyle/>
          <a:p>
            <a:r>
              <a:rPr lang="el-GR" dirty="0"/>
              <a:t>Η πιο ενδιαφέρουσα κατηγοριοποίηση είναι αυτή μεταξύ συνεχών (</a:t>
            </a:r>
            <a:r>
              <a:rPr lang="en-US" dirty="0"/>
              <a:t>continuous) </a:t>
            </a:r>
            <a:r>
              <a:rPr lang="el-GR" dirty="0"/>
              <a:t>και διακριτών (</a:t>
            </a:r>
            <a:r>
              <a:rPr lang="en-US" dirty="0"/>
              <a:t>discrete) </a:t>
            </a:r>
            <a:r>
              <a:rPr lang="el-GR" dirty="0"/>
              <a:t>μεταβλητών</a:t>
            </a:r>
          </a:p>
          <a:p>
            <a:r>
              <a:rPr lang="el-GR" dirty="0"/>
              <a:t>Οι συνεχείς λαμβάνουν «πολλές» τιμές ενώ οι διακριτές «λίγες» τιμές, πχ Φύλο - Εισόδημα</a:t>
            </a:r>
          </a:p>
          <a:p>
            <a:r>
              <a:rPr lang="el-GR" dirty="0"/>
              <a:t>Μπορεί να υποστηριχθεί ότι όριο είναι οι 5 τιμές</a:t>
            </a:r>
          </a:p>
          <a:p>
            <a:r>
              <a:rPr lang="el-GR" dirty="0"/>
              <a:t>Η συνεχής μεταβλητή μπορεί να ομαδοποιηθεί σε διακριτή, όχι όμως και το αντίστροφο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430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120680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Στις πολιτικές και κοινωνικές επιστήμες οι πιο πολλές μεταβλητές είναι διακριτές</a:t>
            </a:r>
          </a:p>
          <a:p>
            <a:r>
              <a:rPr lang="el-GR" dirty="0"/>
              <a:t>Οι διακριτές χωρίζονται επιπλέον σε ονομαστικές (</a:t>
            </a:r>
            <a:r>
              <a:rPr lang="en-US" dirty="0"/>
              <a:t>nominal) </a:t>
            </a:r>
            <a:r>
              <a:rPr lang="el-GR" dirty="0"/>
              <a:t>και διατακτικές (</a:t>
            </a:r>
            <a:r>
              <a:rPr lang="en-US" dirty="0"/>
              <a:t>ordinal), </a:t>
            </a:r>
            <a:r>
              <a:rPr lang="el-GR" dirty="0"/>
              <a:t>δηλαδή υπάρχει διάταξη και σύγκριση μεταξύ των τιμών πχ. Φύλο – βαθμός ικανοποίησης</a:t>
            </a:r>
          </a:p>
          <a:p>
            <a:r>
              <a:rPr lang="el-GR" dirty="0"/>
              <a:t>Μία άλλη ταξινόμηση αφορά τις παρατηρούμενες (</a:t>
            </a:r>
            <a:r>
              <a:rPr lang="en-US" dirty="0"/>
              <a:t>observable)</a:t>
            </a:r>
            <a:r>
              <a:rPr lang="el-GR" dirty="0"/>
              <a:t> και λανθάνουσες</a:t>
            </a:r>
            <a:r>
              <a:rPr lang="en-US" dirty="0"/>
              <a:t> </a:t>
            </a:r>
            <a:r>
              <a:rPr lang="el-GR" dirty="0"/>
              <a:t>ή μη-παρατηρούμενες (</a:t>
            </a:r>
            <a:r>
              <a:rPr lang="en-US" dirty="0"/>
              <a:t>latent), </a:t>
            </a:r>
            <a:r>
              <a:rPr lang="el-GR" dirty="0"/>
              <a:t>πχ άγχος, ικανοποίηση </a:t>
            </a:r>
          </a:p>
          <a:p>
            <a:r>
              <a:rPr lang="el-GR" dirty="0"/>
              <a:t>Τέλος υπάρχει και η εξαρτημένη-ανεξάρτητες μεταβλητές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8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5</a:t>
            </a:fld>
            <a:endParaRPr lang="el-GR"/>
          </a:p>
        </p:txBody>
      </p:sp>
      <p:sp>
        <p:nvSpPr>
          <p:cNvPr id="7" name="Θέση περιεχομένου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Rectangle 16"/>
          <p:cNvSpPr>
            <a:spLocks noChangeArrowheads="1"/>
          </p:cNvSpPr>
          <p:nvPr/>
        </p:nvSpPr>
        <p:spPr bwMode="auto">
          <a:xfrm>
            <a:off x="1475656" y="105273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pSp>
        <p:nvGrpSpPr>
          <p:cNvPr id="9" name="Group 1"/>
          <p:cNvGrpSpPr>
            <a:grpSpLocks noChangeAspect="1"/>
          </p:cNvGrpSpPr>
          <p:nvPr/>
        </p:nvGrpSpPr>
        <p:grpSpPr bwMode="auto">
          <a:xfrm>
            <a:off x="1475656" y="604553"/>
            <a:ext cx="5760640" cy="5134483"/>
            <a:chOff x="2362" y="8160"/>
            <a:chExt cx="7200" cy="6560"/>
          </a:xfrm>
        </p:grpSpPr>
        <p:sp>
          <p:nvSpPr>
            <p:cNvPr id="10" name="AutoShape 15"/>
            <p:cNvSpPr>
              <a:spLocks noChangeAspect="1" noChangeArrowheads="1"/>
            </p:cNvSpPr>
            <p:nvPr/>
          </p:nvSpPr>
          <p:spPr bwMode="auto">
            <a:xfrm>
              <a:off x="2362" y="8160"/>
              <a:ext cx="7200" cy="65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1" name="Text Box 14"/>
            <p:cNvSpPr txBox="1">
              <a:spLocks noChangeArrowheads="1"/>
            </p:cNvSpPr>
            <p:nvPr/>
          </p:nvSpPr>
          <p:spPr bwMode="auto">
            <a:xfrm>
              <a:off x="3614" y="10880"/>
              <a:ext cx="5009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altLang="el-GR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ΑΡΙΘΜΗΤΙΚΑ ΔΕΔΟΜΕΝΑ-ΜΕΤΑΒΛΗΤΕΣ</a:t>
              </a:r>
              <a:endParaRPr kumimoji="0" lang="el-GR" alt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13"/>
            <p:cNvSpPr txBox="1">
              <a:spLocks noChangeArrowheads="1"/>
            </p:cNvSpPr>
            <p:nvPr/>
          </p:nvSpPr>
          <p:spPr bwMode="auto">
            <a:xfrm>
              <a:off x="3301" y="8960"/>
              <a:ext cx="2348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altLang="el-GR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ΠΑΡΑΤΗΡΟΥΜΕΝΕΣ</a:t>
              </a:r>
              <a:endParaRPr kumimoji="0" lang="el-GR" alt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6588" y="8960"/>
              <a:ext cx="2035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altLang="el-GR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ΛΑΝΘΑΝΟΥΣΕΣ</a:t>
              </a:r>
              <a:endParaRPr kumimoji="0" lang="el-GR" alt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4084" y="12320"/>
              <a:ext cx="1408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altLang="el-GR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ΣΥΝΕΧΕΙΣ</a:t>
              </a:r>
              <a:endParaRPr kumimoji="0" lang="el-GR" alt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6901" y="12320"/>
              <a:ext cx="2035" cy="6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altLang="el-GR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ΔΙΑΚΡΙΤΕΣ (ΚΑΤΗΓΟΡΙΚΕΣ)</a:t>
              </a:r>
              <a:endParaRPr kumimoji="0" lang="el-GR" alt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ext Box 9"/>
            <p:cNvSpPr txBox="1">
              <a:spLocks noChangeArrowheads="1"/>
            </p:cNvSpPr>
            <p:nvPr/>
          </p:nvSpPr>
          <p:spPr bwMode="auto">
            <a:xfrm>
              <a:off x="5023" y="13760"/>
              <a:ext cx="2034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altLang="el-GR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ΟΝΟΜΑΣΤΙΚΕΣ</a:t>
              </a:r>
              <a:endParaRPr kumimoji="0" lang="el-GR" alt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7371" y="13760"/>
              <a:ext cx="2034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altLang="el-GR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ΔΙΑΤΑΚΤΙΚΕΣ</a:t>
              </a:r>
              <a:endParaRPr kumimoji="0" lang="el-GR" alt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Line 7"/>
            <p:cNvSpPr>
              <a:spLocks noChangeShapeType="1"/>
            </p:cNvSpPr>
            <p:nvPr/>
          </p:nvSpPr>
          <p:spPr bwMode="auto">
            <a:xfrm flipH="1">
              <a:off x="6432" y="12960"/>
              <a:ext cx="1408" cy="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9" name="Line 6"/>
            <p:cNvSpPr>
              <a:spLocks noChangeShapeType="1"/>
            </p:cNvSpPr>
            <p:nvPr/>
          </p:nvSpPr>
          <p:spPr bwMode="auto">
            <a:xfrm>
              <a:off x="7840" y="12960"/>
              <a:ext cx="939" cy="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" name="Line 5"/>
            <p:cNvSpPr>
              <a:spLocks noChangeShapeType="1"/>
            </p:cNvSpPr>
            <p:nvPr/>
          </p:nvSpPr>
          <p:spPr bwMode="auto">
            <a:xfrm flipH="1">
              <a:off x="4866" y="11360"/>
              <a:ext cx="1253" cy="9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1" name="Line 4"/>
            <p:cNvSpPr>
              <a:spLocks noChangeShapeType="1"/>
            </p:cNvSpPr>
            <p:nvPr/>
          </p:nvSpPr>
          <p:spPr bwMode="auto">
            <a:xfrm>
              <a:off x="6119" y="11360"/>
              <a:ext cx="1408" cy="9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2" name="Line 3"/>
            <p:cNvSpPr>
              <a:spLocks noChangeShapeType="1"/>
            </p:cNvSpPr>
            <p:nvPr/>
          </p:nvSpPr>
          <p:spPr bwMode="auto">
            <a:xfrm flipH="1" flipV="1">
              <a:off x="4553" y="9440"/>
              <a:ext cx="1566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3" name="Line 2"/>
            <p:cNvSpPr>
              <a:spLocks noChangeShapeType="1"/>
            </p:cNvSpPr>
            <p:nvPr/>
          </p:nvSpPr>
          <p:spPr bwMode="auto">
            <a:xfrm flipV="1">
              <a:off x="6119" y="9440"/>
              <a:ext cx="1408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3225290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40960" cy="1008112"/>
          </a:xfrm>
        </p:spPr>
        <p:txBody>
          <a:bodyPr/>
          <a:lstStyle/>
          <a:p>
            <a:r>
              <a:rPr lang="el-GR" dirty="0"/>
              <a:t>Περιγραφική Στατιστική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988840"/>
            <a:ext cx="8640960" cy="4320480"/>
          </a:xfrm>
        </p:spPr>
        <p:txBody>
          <a:bodyPr/>
          <a:lstStyle/>
          <a:p>
            <a:r>
              <a:rPr lang="el-GR" dirty="0"/>
              <a:t>Αρχική περιγραφή και αντίληψη των δεδομένων</a:t>
            </a:r>
          </a:p>
          <a:p>
            <a:endParaRPr lang="el-GR" dirty="0"/>
          </a:p>
          <a:p>
            <a:r>
              <a:rPr lang="el-GR" dirty="0"/>
              <a:t>Υπολογίζονται συγκεκριμένοι δείκτες για κάθε μεταβλητή</a:t>
            </a:r>
          </a:p>
          <a:p>
            <a:endParaRPr lang="el-GR" dirty="0"/>
          </a:p>
          <a:p>
            <a:r>
              <a:rPr lang="el-GR" dirty="0"/>
              <a:t>Αρκετά διαγράμματα βοηθούν στην καλύτερη κατανόηση και ερμηνεία των δεδομένων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171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Δείκτες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dirty="0"/>
              <a:t>Μέσος όρος (</a:t>
            </a:r>
            <a:r>
              <a:rPr lang="en-US" dirty="0"/>
              <a:t>mean/average) </a:t>
            </a:r>
            <a:r>
              <a:rPr lang="el-GR" dirty="0"/>
              <a:t>&amp; διάμεσος (</a:t>
            </a:r>
            <a:r>
              <a:rPr lang="en-US" dirty="0"/>
              <a:t>median)</a:t>
            </a:r>
            <a:endParaRPr lang="el-GR" dirty="0"/>
          </a:p>
          <a:p>
            <a:pPr algn="just"/>
            <a:r>
              <a:rPr lang="el-GR" dirty="0"/>
              <a:t>Αφορούν κυρίως συνεχείς μεταβλητές ή σε κάποιες περιπτώσεις και κατηγορικές </a:t>
            </a:r>
          </a:p>
          <a:p>
            <a:pPr algn="just"/>
            <a:r>
              <a:rPr lang="el-GR" dirty="0"/>
              <a:t>Η διάμεσος είναι η τιμή που χωρίζει τα δεδομένα σε δύο μισά, πχ διάμεσος εισοδήματος </a:t>
            </a:r>
          </a:p>
          <a:p>
            <a:pPr algn="just"/>
            <a:r>
              <a:rPr lang="el-GR" dirty="0"/>
              <a:t>Επηρεάζεται λιγότερο από ακραίες τιμές και για αυτό χρησιμοποιείται πιο συχνά από το μέσο όρο όταν υπάρχουν τέτοιες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260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443405"/>
            <a:ext cx="8640960" cy="994122"/>
          </a:xfrm>
        </p:spPr>
        <p:txBody>
          <a:bodyPr/>
          <a:lstStyle/>
          <a:p>
            <a:r>
              <a:rPr lang="el-GR" dirty="0"/>
              <a:t>Δείκτες (συν.)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4680520"/>
          </a:xfrm>
        </p:spPr>
        <p:txBody>
          <a:bodyPr/>
          <a:lstStyle/>
          <a:p>
            <a:pPr marL="0" indent="0">
              <a:buNone/>
            </a:pPr>
            <a:endParaRPr lang="el-GR" dirty="0"/>
          </a:p>
          <a:p>
            <a:r>
              <a:rPr lang="el-GR" dirty="0"/>
              <a:t>Τυπική απόκλιση (</a:t>
            </a:r>
            <a:r>
              <a:rPr lang="en-US" dirty="0"/>
              <a:t>standard deviation)</a:t>
            </a:r>
          </a:p>
          <a:p>
            <a:r>
              <a:rPr lang="el-GR" dirty="0"/>
              <a:t>Συντελεστής μεταβλητότητας (</a:t>
            </a:r>
            <a:r>
              <a:rPr lang="en-US" dirty="0"/>
              <a:t>CV-coefficient of variation)</a:t>
            </a:r>
          </a:p>
          <a:p>
            <a:r>
              <a:rPr lang="en-US" dirty="0"/>
              <a:t>Gini index (</a:t>
            </a:r>
            <a:r>
              <a:rPr lang="el-GR" dirty="0">
                <a:hlinkClick r:id="rId2"/>
              </a:rPr>
              <a:t>εδώ</a:t>
            </a:r>
            <a:r>
              <a:rPr lang="el-GR" dirty="0"/>
              <a:t> για ερμηνεία) </a:t>
            </a:r>
            <a:endParaRPr lang="en-US" dirty="0"/>
          </a:p>
          <a:p>
            <a:r>
              <a:rPr lang="el-GR" dirty="0"/>
              <a:t>Τεταρτημόρια (</a:t>
            </a:r>
            <a:r>
              <a:rPr lang="en-US" dirty="0"/>
              <a:t>quartiles)</a:t>
            </a:r>
          </a:p>
          <a:p>
            <a:r>
              <a:rPr lang="el-GR" dirty="0"/>
              <a:t>Εκατοστιαία σημεία (</a:t>
            </a:r>
            <a:r>
              <a:rPr lang="en-US" dirty="0"/>
              <a:t>percentiles)</a:t>
            </a:r>
          </a:p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216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261200" y="1454701"/>
                <a:ext cx="8640960" cy="4910534"/>
              </a:xfrm>
            </p:spPr>
            <p:txBody>
              <a:bodyPr/>
              <a:lstStyle/>
              <a:p>
                <a:r>
                  <a:rPr lang="en-US" dirty="0"/>
                  <a:t>H </a:t>
                </a:r>
                <a:r>
                  <a:rPr lang="el-GR" dirty="0"/>
                  <a:t>τυπική απόκλιση (ΤΑ) είναι ένα σημαντικό μέτρο ανισότητας </a:t>
                </a:r>
              </a:p>
              <a:p>
                <a:r>
                  <a:rPr lang="el-GR" dirty="0"/>
                  <a:t>Εκφράζει ότι ο κύριος όγκος των δεδομένων είναι 1 ΤΑ ± Μέσο Όρο (ΜΟ)</a:t>
                </a:r>
              </a:p>
              <a:p>
                <a:r>
                  <a:rPr lang="en-US" dirty="0"/>
                  <a:t>CV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𝑇𝐴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𝑀𝑂</m:t>
                        </m:r>
                      </m:den>
                    </m:f>
                  </m:oMath>
                </a14:m>
                <a:endParaRPr lang="el-GR" dirty="0"/>
              </a:p>
              <a:p>
                <a:r>
                  <a:rPr lang="el-GR" dirty="0"/>
                  <a:t>Εκφράζει μεταβλητότητα δεδομένων από διαφορετικές πηγές</a:t>
                </a: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1200" y="1454701"/>
                <a:ext cx="8640960" cy="4910534"/>
              </a:xfrm>
              <a:blipFill>
                <a:blip r:embed="rId2"/>
                <a:stretch>
                  <a:fillRect l="-1623" t="-16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3120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Template_Dark_EL_IntroAnalytics</Template>
  <TotalTime>552</TotalTime>
  <Words>513</Words>
  <Application>Microsoft Office PowerPoint</Application>
  <PresentationFormat>Προβολή στην οθόνη (4:3)</PresentationFormat>
  <Paragraphs>83</Paragraphs>
  <Slides>17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1" baseType="lpstr">
      <vt:lpstr>Arial</vt:lpstr>
      <vt:lpstr>Calibri</vt:lpstr>
      <vt:lpstr>Cambria Math</vt:lpstr>
      <vt:lpstr>Θέμα του Office</vt:lpstr>
      <vt:lpstr>Διαχείριση και ανάλυση δεδομένων</vt:lpstr>
      <vt:lpstr>Κατηγορίες δεδομένων</vt:lpstr>
      <vt:lpstr>Παρουσίαση του PowerPoint</vt:lpstr>
      <vt:lpstr>Παρουσίαση του PowerPoint</vt:lpstr>
      <vt:lpstr>Παρουσίαση του PowerPoint</vt:lpstr>
      <vt:lpstr>Περιγραφική Στατιστική</vt:lpstr>
      <vt:lpstr>Δείκτες</vt:lpstr>
      <vt:lpstr>Δείκτες (συν.)</vt:lpstr>
      <vt:lpstr>Tips</vt:lpstr>
      <vt:lpstr>Tips (συν.)</vt:lpstr>
      <vt:lpstr>Διαγράμματα</vt:lpstr>
      <vt:lpstr>Box Plots</vt:lpstr>
      <vt:lpstr>Κάντε κλικ εδώ για αναλυτική περιγραφή των δεδομένων </vt:lpstr>
      <vt:lpstr>Συντελεστές συσχέτισης</vt:lpstr>
      <vt:lpstr>Βασικά σημεία για τη συσχέτιση</vt:lpstr>
      <vt:lpstr>Άλλα σημεία για τη συσχέτιση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Διαχείριση και ανάλυση δεδομένων</dc:title>
  <dc:creator>Athanassios Katsis</dc:creator>
  <cp:lastModifiedBy>Tsitso Cxadadze</cp:lastModifiedBy>
  <cp:revision>31</cp:revision>
  <dcterms:created xsi:type="dcterms:W3CDTF">2015-11-08T12:44:00Z</dcterms:created>
  <dcterms:modified xsi:type="dcterms:W3CDTF">2020-12-13T11:55:26Z</dcterms:modified>
</cp:coreProperties>
</file>