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15" r:id="rId2"/>
    <p:sldId id="520" r:id="rId3"/>
    <p:sldId id="521" r:id="rId4"/>
    <p:sldId id="516" r:id="rId5"/>
    <p:sldId id="510" r:id="rId6"/>
    <p:sldId id="511" r:id="rId7"/>
    <p:sldId id="517" r:id="rId8"/>
    <p:sldId id="518" r:id="rId9"/>
    <p:sldId id="519" r:id="rId10"/>
    <p:sldId id="529" r:id="rId11"/>
    <p:sldId id="527" r:id="rId12"/>
    <p:sldId id="528" r:id="rId13"/>
    <p:sldId id="512" r:id="rId14"/>
    <p:sldId id="413" r:id="rId15"/>
    <p:sldId id="414" r:id="rId16"/>
    <p:sldId id="415" r:id="rId17"/>
    <p:sldId id="416" r:id="rId18"/>
    <p:sldId id="417" r:id="rId19"/>
    <p:sldId id="450" r:id="rId20"/>
    <p:sldId id="451" r:id="rId21"/>
    <p:sldId id="418" r:id="rId22"/>
    <p:sldId id="449" r:id="rId23"/>
    <p:sldId id="508" r:id="rId24"/>
    <p:sldId id="419" r:id="rId25"/>
    <p:sldId id="457" r:id="rId26"/>
    <p:sldId id="526" r:id="rId27"/>
    <p:sldId id="530" r:id="rId28"/>
    <p:sldId id="509" r:id="rId29"/>
    <p:sldId id="452" r:id="rId30"/>
    <p:sldId id="458" r:id="rId31"/>
    <p:sldId id="459" r:id="rId32"/>
    <p:sldId id="460" r:id="rId33"/>
    <p:sldId id="461" r:id="rId34"/>
    <p:sldId id="462" r:id="rId35"/>
    <p:sldId id="421" r:id="rId36"/>
    <p:sldId id="578" r:id="rId37"/>
    <p:sldId id="531" r:id="rId38"/>
    <p:sldId id="532" r:id="rId39"/>
    <p:sldId id="533" r:id="rId40"/>
    <p:sldId id="534" r:id="rId41"/>
    <p:sldId id="535" r:id="rId42"/>
    <p:sldId id="536" r:id="rId43"/>
    <p:sldId id="579" r:id="rId44"/>
    <p:sldId id="581" r:id="rId45"/>
    <p:sldId id="580" r:id="rId46"/>
    <p:sldId id="582" r:id="rId47"/>
    <p:sldId id="583" r:id="rId48"/>
    <p:sldId id="584" r:id="rId49"/>
    <p:sldId id="585"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CCE1BA-E6BE-4A8D-BF19-E89E7748009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A547AB4-37D5-4584-AFC4-E0503C56F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EC03104-DFF8-462B-B6C4-5001B1463EBB}"/>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5" name="Θέση υποσέλιδου 4">
            <a:extLst>
              <a:ext uri="{FF2B5EF4-FFF2-40B4-BE49-F238E27FC236}">
                <a16:creationId xmlns:a16="http://schemas.microsoft.com/office/drawing/2014/main" id="{76F35C02-F7DD-4E1E-A39E-B8D591DCC1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0E2EF8A-D808-4759-94FA-594CAAAA8148}"/>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18718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A75D5D-CA91-42C7-A02E-C5E7BE42A7C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4759DC4-22EA-488D-8B4E-4375645F17E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70D8F9B-CC46-4484-B1F7-93693647861F}"/>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5" name="Θέση υποσέλιδου 4">
            <a:extLst>
              <a:ext uri="{FF2B5EF4-FFF2-40B4-BE49-F238E27FC236}">
                <a16:creationId xmlns:a16="http://schemas.microsoft.com/office/drawing/2014/main" id="{5C0CD85C-580A-43B3-A63C-F1FC27B9BB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3DB9711-276E-4D9B-8D08-F8F4B4D9630B}"/>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233423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545AB57-9D10-421F-92BF-B45C4CC6C9B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119F7EE-1467-456F-9604-A543CB188CA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18541C6-1B44-46E7-8BB8-3D82F3DFD048}"/>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5" name="Θέση υποσέλιδου 4">
            <a:extLst>
              <a:ext uri="{FF2B5EF4-FFF2-40B4-BE49-F238E27FC236}">
                <a16:creationId xmlns:a16="http://schemas.microsoft.com/office/drawing/2014/main" id="{B7CB2A48-4FFA-4CC3-89AB-568AA2AAF4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24DC7A0-676E-459B-B49E-61567B87CD64}"/>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2438854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166381-ADD6-49D5-8DA7-69413BB6346C}"/>
              </a:ext>
            </a:extLst>
          </p:cNvPr>
          <p:cNvSpPr>
            <a:spLocks noGrp="1"/>
          </p:cNvSpPr>
          <p:nvPr>
            <p:ph type="title"/>
          </p:nvPr>
        </p:nvSpPr>
        <p:spPr>
          <a:xfrm>
            <a:off x="914400" y="609600"/>
            <a:ext cx="10363200" cy="1143000"/>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27608DD-0127-4A59-AA25-4D94187ABBF8}"/>
              </a:ext>
            </a:extLst>
          </p:cNvPr>
          <p:cNvSpPr>
            <a:spLocks noGrp="1"/>
          </p:cNvSpPr>
          <p:nvPr>
            <p:ph type="body" sz="half" idx="1"/>
          </p:nvPr>
        </p:nvSpPr>
        <p:spPr>
          <a:xfrm>
            <a:off x="914400" y="1981200"/>
            <a:ext cx="5080000" cy="4114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3C11B5A-437F-40D2-8BD2-A073D4F2B9DD}"/>
              </a:ext>
            </a:extLst>
          </p:cNvPr>
          <p:cNvSpPr>
            <a:spLocks noGrp="1"/>
          </p:cNvSpPr>
          <p:nvPr>
            <p:ph sz="half" idx="2"/>
          </p:nvPr>
        </p:nvSpPr>
        <p:spPr>
          <a:xfrm>
            <a:off x="6197600" y="1981200"/>
            <a:ext cx="5080000" cy="4114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A252083-AF01-4193-BF59-F3A059497CDF}"/>
              </a:ext>
            </a:extLst>
          </p:cNvPr>
          <p:cNvSpPr>
            <a:spLocks noGrp="1"/>
          </p:cNvSpPr>
          <p:nvPr>
            <p:ph type="dt" sz="half" idx="10"/>
          </p:nvPr>
        </p:nvSpPr>
        <p:spPr>
          <a:xfrm>
            <a:off x="914400" y="6248400"/>
            <a:ext cx="2540000" cy="457200"/>
          </a:xfrm>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6DB45F0B-D193-4ACB-BA12-A37DDF52A5A5}"/>
              </a:ext>
            </a:extLst>
          </p:cNvPr>
          <p:cNvSpPr>
            <a:spLocks noGrp="1"/>
          </p:cNvSpPr>
          <p:nvPr>
            <p:ph type="ftr" sz="quarter" idx="11"/>
          </p:nvPr>
        </p:nvSpPr>
        <p:spPr>
          <a:xfrm>
            <a:off x="4165600" y="6248400"/>
            <a:ext cx="3860800" cy="457200"/>
          </a:xfrm>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57D8E969-1D30-4F6E-B549-E398AA1BE59D}"/>
              </a:ext>
            </a:extLst>
          </p:cNvPr>
          <p:cNvSpPr>
            <a:spLocks noGrp="1"/>
          </p:cNvSpPr>
          <p:nvPr>
            <p:ph type="sldNum" sz="quarter" idx="12"/>
          </p:nvPr>
        </p:nvSpPr>
        <p:spPr>
          <a:xfrm>
            <a:off x="8737600" y="6248400"/>
            <a:ext cx="2540000" cy="457200"/>
          </a:xfrm>
        </p:spPr>
        <p:txBody>
          <a:bodyPr/>
          <a:lstStyle>
            <a:lvl1pPr>
              <a:defRPr/>
            </a:lvl1pPr>
          </a:lstStyle>
          <a:p>
            <a:fld id="{0A56F164-BEFE-4048-A7D4-A185AF380EC8}" type="slidenum">
              <a:rPr lang="el-GR" altLang="el-GR"/>
              <a:pPr/>
              <a:t>‹#›</a:t>
            </a:fld>
            <a:endParaRPr lang="el-GR" altLang="el-GR"/>
          </a:p>
        </p:txBody>
      </p:sp>
    </p:spTree>
    <p:extLst>
      <p:ext uri="{BB962C8B-B14F-4D97-AF65-F5344CB8AC3E}">
        <p14:creationId xmlns:p14="http://schemas.microsoft.com/office/powerpoint/2010/main" val="147308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EFF404-136F-415D-A1E5-1F4B1F506AC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98DC411-E187-4601-B32B-ED86A867ABA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D41446D-3223-4803-84D3-9FBEA1FE655F}"/>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5" name="Θέση υποσέλιδου 4">
            <a:extLst>
              <a:ext uri="{FF2B5EF4-FFF2-40B4-BE49-F238E27FC236}">
                <a16:creationId xmlns:a16="http://schemas.microsoft.com/office/drawing/2014/main" id="{F927584A-FCE9-4067-97A1-1BE722AD42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DF117B4-235F-494C-B5D1-FB76C182D60B}"/>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216903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8E6B83-2B27-4421-B272-28E8FD42135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2E4CB55-C4DD-4E9C-B2D0-CC0FA6201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9939180-83E7-425A-B81B-0A7C5A91561A}"/>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5" name="Θέση υποσέλιδου 4">
            <a:extLst>
              <a:ext uri="{FF2B5EF4-FFF2-40B4-BE49-F238E27FC236}">
                <a16:creationId xmlns:a16="http://schemas.microsoft.com/office/drawing/2014/main" id="{F2EB9046-3E34-441A-8927-FAB9A7717D8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7FB51DC-2837-4617-B4CB-C354EA0B2D85}"/>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212680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79778-B2A8-48F6-9DD7-377DB14F1D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AFB16A7-90C0-4CD8-B1FE-9A3CA36B11B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5FCD525-A822-4EBF-A3C7-0A06252EE9A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B8909B6-9A5E-4351-8B2F-BE7C279D1603}"/>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6" name="Θέση υποσέλιδου 5">
            <a:extLst>
              <a:ext uri="{FF2B5EF4-FFF2-40B4-BE49-F238E27FC236}">
                <a16:creationId xmlns:a16="http://schemas.microsoft.com/office/drawing/2014/main" id="{DD88E11B-DB5F-4F9D-8449-25ECDFB8932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EA42654-60AD-4409-9606-F11703FAC3F3}"/>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139254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6F95A7-7B20-45C1-AF1C-F51113FD057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0FD9F08-0650-459F-8F3E-0AA9C0C75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4EFE455-3326-4C43-B11F-727DCBB652D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0A3AF6E-D7F9-4622-8082-0D844D6F1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F02A090-1486-4697-A300-B5A2173369D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AC4D432-6BB1-468A-8C75-30B48739C885}"/>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8" name="Θέση υποσέλιδου 7">
            <a:extLst>
              <a:ext uri="{FF2B5EF4-FFF2-40B4-BE49-F238E27FC236}">
                <a16:creationId xmlns:a16="http://schemas.microsoft.com/office/drawing/2014/main" id="{236B58FB-FFA5-4EEF-B481-E505B1C5C8B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A99EB88-7C90-4A24-874E-BFB8DD0FDC5D}"/>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97188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076613-9B76-4D43-B324-663739ECF19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19196E9-8CAF-4D7C-9405-4ACA41F581C1}"/>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4" name="Θέση υποσέλιδου 3">
            <a:extLst>
              <a:ext uri="{FF2B5EF4-FFF2-40B4-BE49-F238E27FC236}">
                <a16:creationId xmlns:a16="http://schemas.microsoft.com/office/drawing/2014/main" id="{407EB6B4-BFBF-4223-AB4C-16993D7CE86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279B1DA-7FBB-43E8-B76C-C056E632E2D9}"/>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241080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8F8E805-6B71-4F5A-B2A1-2F91E094EBA3}"/>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3" name="Θέση υποσέλιδου 2">
            <a:extLst>
              <a:ext uri="{FF2B5EF4-FFF2-40B4-BE49-F238E27FC236}">
                <a16:creationId xmlns:a16="http://schemas.microsoft.com/office/drawing/2014/main" id="{7183E671-3479-4DDF-892E-33AECE1CC67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90DBEC6-41C8-4E04-BB89-E71FA9263DD0}"/>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779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07313-9AF4-4E3A-A4A1-0900A3B4F71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32FF08C-271B-4C6B-B2AA-04B18EB1E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BFDF2AB-D47E-4326-835D-2BA0CD6D8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AA164D5-2571-4808-AD33-7D474587155E}"/>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6" name="Θέση υποσέλιδου 5">
            <a:extLst>
              <a:ext uri="{FF2B5EF4-FFF2-40B4-BE49-F238E27FC236}">
                <a16:creationId xmlns:a16="http://schemas.microsoft.com/office/drawing/2014/main" id="{95F822C2-CAB1-4A59-ABBE-2793465995B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00E3A2F-AA5C-41CA-97FE-5987C532D48B}"/>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31591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5E3E8E-4BE5-44A4-A476-54C4FB6E667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D4CF52F-7A7E-41BF-A659-5CA34FD77E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64625CE-7EBE-42E7-98F1-7035C05C6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62BA3FF-1901-4024-BDE9-9C9A91BDAF27}"/>
              </a:ext>
            </a:extLst>
          </p:cNvPr>
          <p:cNvSpPr>
            <a:spLocks noGrp="1"/>
          </p:cNvSpPr>
          <p:nvPr>
            <p:ph type="dt" sz="half" idx="10"/>
          </p:nvPr>
        </p:nvSpPr>
        <p:spPr/>
        <p:txBody>
          <a:bodyPr/>
          <a:lstStyle/>
          <a:p>
            <a:fld id="{EA8D0A76-91AE-4BB1-8689-EB7D11DD3C28}" type="datetimeFigureOut">
              <a:rPr lang="el-GR" smtClean="0"/>
              <a:t>19/7/2022</a:t>
            </a:fld>
            <a:endParaRPr lang="el-GR"/>
          </a:p>
        </p:txBody>
      </p:sp>
      <p:sp>
        <p:nvSpPr>
          <p:cNvPr id="6" name="Θέση υποσέλιδου 5">
            <a:extLst>
              <a:ext uri="{FF2B5EF4-FFF2-40B4-BE49-F238E27FC236}">
                <a16:creationId xmlns:a16="http://schemas.microsoft.com/office/drawing/2014/main" id="{2882A457-BE36-476E-9659-25D43F189B4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7E14D25-9C05-4F59-A61F-B4A495D0499C}"/>
              </a:ext>
            </a:extLst>
          </p:cNvPr>
          <p:cNvSpPr>
            <a:spLocks noGrp="1"/>
          </p:cNvSpPr>
          <p:nvPr>
            <p:ph type="sldNum" sz="quarter" idx="12"/>
          </p:nvPr>
        </p:nvSpPr>
        <p:spPr/>
        <p:txBody>
          <a:bodyPr/>
          <a:lstStyle/>
          <a:p>
            <a:fld id="{AB02F6CB-7A00-4635-AC70-D1BD400C3960}" type="slidenum">
              <a:rPr lang="el-GR" smtClean="0"/>
              <a:t>‹#›</a:t>
            </a:fld>
            <a:endParaRPr lang="el-GR"/>
          </a:p>
        </p:txBody>
      </p:sp>
    </p:spTree>
    <p:extLst>
      <p:ext uri="{BB962C8B-B14F-4D97-AF65-F5344CB8AC3E}">
        <p14:creationId xmlns:p14="http://schemas.microsoft.com/office/powerpoint/2010/main" val="50500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artisticGlas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E3B31D6-772A-45E0-8A24-776E4DCE9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F175822-2D65-4A46-B70F-42AA473D2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5C562CE-7AFD-461C-B023-FC441F48D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D0A76-91AE-4BB1-8689-EB7D11DD3C28}" type="datetimeFigureOut">
              <a:rPr lang="el-GR" smtClean="0"/>
              <a:t>19/7/2022</a:t>
            </a:fld>
            <a:endParaRPr lang="el-GR"/>
          </a:p>
        </p:txBody>
      </p:sp>
      <p:sp>
        <p:nvSpPr>
          <p:cNvPr id="5" name="Θέση υποσέλιδου 4">
            <a:extLst>
              <a:ext uri="{FF2B5EF4-FFF2-40B4-BE49-F238E27FC236}">
                <a16:creationId xmlns:a16="http://schemas.microsoft.com/office/drawing/2014/main" id="{0C29E89B-FFBD-48B1-822D-F68596417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542A88D-AFB1-4194-B156-7FFA7843D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2F6CB-7A00-4635-AC70-D1BD400C3960}" type="slidenum">
              <a:rPr lang="el-GR" smtClean="0"/>
              <a:t>‹#›</a:t>
            </a:fld>
            <a:endParaRPr lang="el-GR"/>
          </a:p>
        </p:txBody>
      </p:sp>
    </p:spTree>
    <p:extLst>
      <p:ext uri="{BB962C8B-B14F-4D97-AF65-F5344CB8AC3E}">
        <p14:creationId xmlns:p14="http://schemas.microsoft.com/office/powerpoint/2010/main" val="1173600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38D83-C8A4-4E4D-A106-D8D1C1544A72}"/>
              </a:ext>
            </a:extLst>
          </p:cNvPr>
          <p:cNvSpPr txBox="1"/>
          <p:nvPr/>
        </p:nvSpPr>
        <p:spPr>
          <a:xfrm>
            <a:off x="2635541" y="2598003"/>
            <a:ext cx="692091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Βιογραφική Ανάλυση</a:t>
            </a:r>
          </a:p>
        </p:txBody>
      </p:sp>
    </p:spTree>
    <p:extLst>
      <p:ext uri="{BB962C8B-B14F-4D97-AF65-F5344CB8AC3E}">
        <p14:creationId xmlns:p14="http://schemas.microsoft.com/office/powerpoint/2010/main" val="195979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9ED45-6270-45C3-BC6A-5A6DF3989825}"/>
              </a:ext>
            </a:extLst>
          </p:cNvPr>
          <p:cNvSpPr txBox="1"/>
          <p:nvPr/>
        </p:nvSpPr>
        <p:spPr>
          <a:xfrm>
            <a:off x="2525087" y="86269"/>
            <a:ext cx="69712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Segoe Script" panose="030B0504020000000003" pitchFamily="66" charset="0"/>
                <a:ea typeface="+mn-ea"/>
                <a:cs typeface="+mn-cs"/>
              </a:rPr>
              <a:t>Telephonist</a:t>
            </a:r>
            <a:r>
              <a:rPr kumimoji="0" lang="en-US" sz="20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a:t>
            </a:r>
            <a:r>
              <a:rPr kumimoji="0" lang="el-GR" sz="20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Διάγραμμα Βιογραφικών Σταθμών</a:t>
            </a:r>
          </a:p>
        </p:txBody>
      </p:sp>
      <p:cxnSp>
        <p:nvCxnSpPr>
          <p:cNvPr id="4" name="Ευθεία γραμμή σύνδεσης 3">
            <a:extLst>
              <a:ext uri="{FF2B5EF4-FFF2-40B4-BE49-F238E27FC236}">
                <a16:creationId xmlns:a16="http://schemas.microsoft.com/office/drawing/2014/main" id="{0C0A875A-A980-416D-AF09-07E9BC2EF9E8}"/>
              </a:ext>
            </a:extLst>
          </p:cNvPr>
          <p:cNvCxnSpPr>
            <a:cxnSpLocks/>
          </p:cNvCxnSpPr>
          <p:nvPr/>
        </p:nvCxnSpPr>
        <p:spPr>
          <a:xfrm flipV="1">
            <a:off x="377505" y="2021747"/>
            <a:ext cx="1308682" cy="5620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B0D168F-ABE8-4997-92F9-1742344B310B}"/>
              </a:ext>
            </a:extLst>
          </p:cNvPr>
          <p:cNvSpPr txBox="1"/>
          <p:nvPr/>
        </p:nvSpPr>
        <p:spPr>
          <a:xfrm>
            <a:off x="-16778" y="2608976"/>
            <a:ext cx="1048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1970 γεν </a:t>
            </a:r>
            <a:r>
              <a:rPr kumimoji="0" lang="el-GR" sz="1200" b="1" i="0" u="none" strike="noStrike" kern="1200" cap="none" spc="0" normalizeH="0" baseline="0" noProof="0" dirty="0" err="1">
                <a:ln>
                  <a:noFill/>
                </a:ln>
                <a:solidFill>
                  <a:prstClr val="black"/>
                </a:solidFill>
                <a:effectLst/>
                <a:uLnTx/>
                <a:uFillTx/>
                <a:latin typeface="Segoe Script" panose="030B0504020000000003" pitchFamily="66" charset="0"/>
                <a:ea typeface="+mn-ea"/>
                <a:cs typeface="+mn-cs"/>
              </a:rPr>
              <a:t>Νίκαι</a:t>
            </a:r>
            <a:endPar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endParaRPr>
          </a:p>
        </p:txBody>
      </p:sp>
      <p:sp>
        <p:nvSpPr>
          <p:cNvPr id="8" name="TextBox 7">
            <a:extLst>
              <a:ext uri="{FF2B5EF4-FFF2-40B4-BE49-F238E27FC236}">
                <a16:creationId xmlns:a16="http://schemas.microsoft.com/office/drawing/2014/main" id="{E481C990-4117-46B1-B558-9AEED7568F8A}"/>
              </a:ext>
            </a:extLst>
          </p:cNvPr>
          <p:cNvSpPr txBox="1"/>
          <p:nvPr/>
        </p:nvSpPr>
        <p:spPr>
          <a:xfrm>
            <a:off x="1150690" y="1350250"/>
            <a:ext cx="13086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1982 μετακόμιση Πέραμα</a:t>
            </a:r>
          </a:p>
        </p:txBody>
      </p:sp>
      <p:cxnSp>
        <p:nvCxnSpPr>
          <p:cNvPr id="9" name="Ευθεία γραμμή σύνδεσης 8">
            <a:extLst>
              <a:ext uri="{FF2B5EF4-FFF2-40B4-BE49-F238E27FC236}">
                <a16:creationId xmlns:a16="http://schemas.microsoft.com/office/drawing/2014/main" id="{70A9AF41-1294-4BA4-9CD9-B8F28B50698E}"/>
              </a:ext>
            </a:extLst>
          </p:cNvPr>
          <p:cNvCxnSpPr>
            <a:cxnSpLocks/>
          </p:cNvCxnSpPr>
          <p:nvPr/>
        </p:nvCxnSpPr>
        <p:spPr>
          <a:xfrm flipV="1">
            <a:off x="1686187" y="2021748"/>
            <a:ext cx="1686187"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120B1D2-E1BC-4C8A-B204-1EF258F648CA}"/>
              </a:ext>
            </a:extLst>
          </p:cNvPr>
          <p:cNvSpPr txBox="1"/>
          <p:nvPr/>
        </p:nvSpPr>
        <p:spPr>
          <a:xfrm>
            <a:off x="2567031" y="1501333"/>
            <a:ext cx="11492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1988 αποφοίτηση</a:t>
            </a:r>
          </a:p>
        </p:txBody>
      </p:sp>
      <p:sp>
        <p:nvSpPr>
          <p:cNvPr id="14" name="TextBox 13">
            <a:extLst>
              <a:ext uri="{FF2B5EF4-FFF2-40B4-BE49-F238E27FC236}">
                <a16:creationId xmlns:a16="http://schemas.microsoft.com/office/drawing/2014/main" id="{C0ADBE27-6687-4C28-A3CC-91DA65312F03}"/>
              </a:ext>
            </a:extLst>
          </p:cNvPr>
          <p:cNvSpPr txBox="1"/>
          <p:nvPr/>
        </p:nvSpPr>
        <p:spPr>
          <a:xfrm>
            <a:off x="2718034" y="2193477"/>
            <a:ext cx="13086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Μαθήματα αγγλικών και αίτηση για Αγγλία</a:t>
            </a:r>
          </a:p>
        </p:txBody>
      </p:sp>
      <p:cxnSp>
        <p:nvCxnSpPr>
          <p:cNvPr id="16" name="Ευθεία γραμμή σύνδεσης 15">
            <a:extLst>
              <a:ext uri="{FF2B5EF4-FFF2-40B4-BE49-F238E27FC236}">
                <a16:creationId xmlns:a16="http://schemas.microsoft.com/office/drawing/2014/main" id="{FEED5214-D90E-4776-A8C8-2CD1E34301FD}"/>
              </a:ext>
            </a:extLst>
          </p:cNvPr>
          <p:cNvCxnSpPr>
            <a:cxnSpLocks/>
          </p:cNvCxnSpPr>
          <p:nvPr/>
        </p:nvCxnSpPr>
        <p:spPr>
          <a:xfrm flipV="1">
            <a:off x="3372374" y="1165584"/>
            <a:ext cx="1241571" cy="8561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5136783-5B2C-4EAF-8C73-B06721A2776C}"/>
              </a:ext>
            </a:extLst>
          </p:cNvPr>
          <p:cNvSpPr txBox="1"/>
          <p:nvPr/>
        </p:nvSpPr>
        <p:spPr>
          <a:xfrm>
            <a:off x="4269996" y="888585"/>
            <a:ext cx="11492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1996 γάμος</a:t>
            </a:r>
          </a:p>
        </p:txBody>
      </p:sp>
      <p:cxnSp>
        <p:nvCxnSpPr>
          <p:cNvPr id="20" name="Ευθεία γραμμή σύνδεσης 19">
            <a:extLst>
              <a:ext uri="{FF2B5EF4-FFF2-40B4-BE49-F238E27FC236}">
                <a16:creationId xmlns:a16="http://schemas.microsoft.com/office/drawing/2014/main" id="{FD4FDBFD-F6EE-4FB1-A467-5B891A2814BD}"/>
              </a:ext>
            </a:extLst>
          </p:cNvPr>
          <p:cNvCxnSpPr>
            <a:cxnSpLocks/>
          </p:cNvCxnSpPr>
          <p:nvPr/>
        </p:nvCxnSpPr>
        <p:spPr>
          <a:xfrm>
            <a:off x="4580389" y="1165584"/>
            <a:ext cx="2441196" cy="7974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4E625ED-CF7B-446D-B135-09851851C1EC}"/>
              </a:ext>
            </a:extLst>
          </p:cNvPr>
          <p:cNvSpPr txBox="1"/>
          <p:nvPr/>
        </p:nvSpPr>
        <p:spPr>
          <a:xfrm>
            <a:off x="6602136" y="2063391"/>
            <a:ext cx="1040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2011 χωρισμός</a:t>
            </a:r>
          </a:p>
        </p:txBody>
      </p:sp>
      <p:cxnSp>
        <p:nvCxnSpPr>
          <p:cNvPr id="24" name="Ευθεία γραμμή σύνδεσης 23">
            <a:extLst>
              <a:ext uri="{FF2B5EF4-FFF2-40B4-BE49-F238E27FC236}">
                <a16:creationId xmlns:a16="http://schemas.microsoft.com/office/drawing/2014/main" id="{C677BEEC-592F-4CB3-8D18-4FE505D0F064}"/>
              </a:ext>
            </a:extLst>
          </p:cNvPr>
          <p:cNvCxnSpPr>
            <a:cxnSpLocks/>
            <a:endCxn id="26" idx="2"/>
          </p:cNvCxnSpPr>
          <p:nvPr/>
        </p:nvCxnSpPr>
        <p:spPr>
          <a:xfrm flipV="1">
            <a:off x="7021585" y="1341375"/>
            <a:ext cx="556472" cy="6216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7723DB6-AF00-4754-917B-879CF7CD5FCB}"/>
              </a:ext>
            </a:extLst>
          </p:cNvPr>
          <p:cNvSpPr txBox="1"/>
          <p:nvPr/>
        </p:nvSpPr>
        <p:spPr>
          <a:xfrm>
            <a:off x="6923716" y="1064376"/>
            <a:ext cx="13086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Σπουδές ΙΕΚ</a:t>
            </a:r>
          </a:p>
        </p:txBody>
      </p:sp>
      <p:sp>
        <p:nvSpPr>
          <p:cNvPr id="28" name="TextBox 27">
            <a:extLst>
              <a:ext uri="{FF2B5EF4-FFF2-40B4-BE49-F238E27FC236}">
                <a16:creationId xmlns:a16="http://schemas.microsoft.com/office/drawing/2014/main" id="{54A6F146-AD28-41C4-8B20-E224DCF9D280}"/>
              </a:ext>
            </a:extLst>
          </p:cNvPr>
          <p:cNvSpPr txBox="1"/>
          <p:nvPr/>
        </p:nvSpPr>
        <p:spPr>
          <a:xfrm>
            <a:off x="9429225" y="972042"/>
            <a:ext cx="1308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Πιστοποίηση ΕΟΠΠΕΠ</a:t>
            </a:r>
          </a:p>
        </p:txBody>
      </p:sp>
      <p:cxnSp>
        <p:nvCxnSpPr>
          <p:cNvPr id="29" name="Ευθεία γραμμή σύνδεσης 28">
            <a:extLst>
              <a:ext uri="{FF2B5EF4-FFF2-40B4-BE49-F238E27FC236}">
                <a16:creationId xmlns:a16="http://schemas.microsoft.com/office/drawing/2014/main" id="{FC46A98E-8E23-43C5-9397-8116B1098DA9}"/>
              </a:ext>
            </a:extLst>
          </p:cNvPr>
          <p:cNvCxnSpPr>
            <a:cxnSpLocks/>
          </p:cNvCxnSpPr>
          <p:nvPr/>
        </p:nvCxnSpPr>
        <p:spPr>
          <a:xfrm flipV="1">
            <a:off x="7565471" y="1350250"/>
            <a:ext cx="1930867" cy="107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C1E737-BE44-44B1-851F-D60FE33B1686}"/>
              </a:ext>
            </a:extLst>
          </p:cNvPr>
          <p:cNvSpPr txBox="1"/>
          <p:nvPr/>
        </p:nvSpPr>
        <p:spPr>
          <a:xfrm>
            <a:off x="8179265" y="1414662"/>
            <a:ext cx="8892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3 χρόνια</a:t>
            </a:r>
          </a:p>
        </p:txBody>
      </p:sp>
    </p:spTree>
    <p:extLst>
      <p:ext uri="{BB962C8B-B14F-4D97-AF65-F5344CB8AC3E}">
        <p14:creationId xmlns:p14="http://schemas.microsoft.com/office/powerpoint/2010/main" val="190613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3C05462E-983E-4464-9BB3-C9230A68C9DE}"/>
              </a:ext>
            </a:extLst>
          </p:cNvPr>
          <p:cNvGraphicFramePr>
            <a:graphicFrameLocks noGrp="1"/>
          </p:cNvGraphicFramePr>
          <p:nvPr/>
        </p:nvGraphicFramePr>
        <p:xfrm>
          <a:off x="206773" y="947956"/>
          <a:ext cx="11210642" cy="4061907"/>
        </p:xfrm>
        <a:graphic>
          <a:graphicData uri="http://schemas.openxmlformats.org/drawingml/2006/table">
            <a:tbl>
              <a:tblPr firstRow="1" firstCol="1" bandRow="1"/>
              <a:tblGrid>
                <a:gridCol w="1697527">
                  <a:extLst>
                    <a:ext uri="{9D8B030D-6E8A-4147-A177-3AD203B41FA5}">
                      <a16:colId xmlns:a16="http://schemas.microsoft.com/office/drawing/2014/main" val="2346693012"/>
                    </a:ext>
                  </a:extLst>
                </a:gridCol>
                <a:gridCol w="1048624">
                  <a:extLst>
                    <a:ext uri="{9D8B030D-6E8A-4147-A177-3AD203B41FA5}">
                      <a16:colId xmlns:a16="http://schemas.microsoft.com/office/drawing/2014/main" val="704090801"/>
                    </a:ext>
                  </a:extLst>
                </a:gridCol>
                <a:gridCol w="1273463">
                  <a:extLst>
                    <a:ext uri="{9D8B030D-6E8A-4147-A177-3AD203B41FA5}">
                      <a16:colId xmlns:a16="http://schemas.microsoft.com/office/drawing/2014/main" val="1569025344"/>
                    </a:ext>
                  </a:extLst>
                </a:gridCol>
                <a:gridCol w="2979755">
                  <a:extLst>
                    <a:ext uri="{9D8B030D-6E8A-4147-A177-3AD203B41FA5}">
                      <a16:colId xmlns:a16="http://schemas.microsoft.com/office/drawing/2014/main" val="417961526"/>
                    </a:ext>
                  </a:extLst>
                </a:gridCol>
                <a:gridCol w="1786855">
                  <a:extLst>
                    <a:ext uri="{9D8B030D-6E8A-4147-A177-3AD203B41FA5}">
                      <a16:colId xmlns:a16="http://schemas.microsoft.com/office/drawing/2014/main" val="488146427"/>
                    </a:ext>
                  </a:extLst>
                </a:gridCol>
                <a:gridCol w="2424418">
                  <a:extLst>
                    <a:ext uri="{9D8B030D-6E8A-4147-A177-3AD203B41FA5}">
                      <a16:colId xmlns:a16="http://schemas.microsoft.com/office/drawing/2014/main" val="679350256"/>
                    </a:ext>
                  </a:extLst>
                </a:gridCol>
              </a:tblGrid>
              <a:tr h="526829">
                <a:tc gridSpan="6">
                  <a:txBody>
                    <a:bodyPr/>
                    <a:lstStyle/>
                    <a:p>
                      <a:pPr algn="ctr">
                        <a:lnSpc>
                          <a:spcPct val="107000"/>
                        </a:lnSpc>
                        <a:spcAft>
                          <a:spcPts val="800"/>
                        </a:spcAft>
                      </a:pPr>
                      <a:r>
                        <a:rPr lang="el-GR" sz="2000" kern="1200" dirty="0">
                          <a:solidFill>
                            <a:schemeClr val="tx1"/>
                          </a:solidFill>
                          <a:latin typeface="Segoe Script" panose="030B0504020000000003" pitchFamily="66" charset="0"/>
                          <a:ea typeface="+mn-ea"/>
                          <a:cs typeface="+mn-cs"/>
                        </a:rPr>
                        <a:t>                                                                                                                  </a:t>
                      </a:r>
                      <a:r>
                        <a:rPr lang="el-GR" sz="2000" b="1" kern="1200" dirty="0">
                          <a:solidFill>
                            <a:schemeClr val="tx1"/>
                          </a:solidFill>
                          <a:latin typeface="Segoe Script" panose="030B0504020000000003" pitchFamily="66" charset="0"/>
                          <a:ea typeface="+mn-ea"/>
                          <a:cs typeface="+mn-cs"/>
                        </a:rPr>
                        <a:t>Σχέσεις με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222126203"/>
                  </a:ext>
                </a:extLst>
              </a:tr>
              <a:tr h="526829">
                <a:tc>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Οικογένεια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Εκπαίδευση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Εργασία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Άλλα δίκτυα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472079"/>
                  </a:ext>
                </a:extLst>
              </a:tr>
              <a:tr h="526829">
                <a:tc rowSpan="3">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p>
                      <a:pPr>
                        <a:lnSpc>
                          <a:spcPct val="107000"/>
                        </a:lnSpc>
                        <a:spcAft>
                          <a:spcPts val="800"/>
                        </a:spcAft>
                      </a:pPr>
                      <a:r>
                        <a:rPr lang="el-GR" sz="2000" b="1" kern="1200" dirty="0">
                          <a:solidFill>
                            <a:schemeClr val="tx1"/>
                          </a:solidFill>
                          <a:latin typeface="Segoe Script" panose="030B0504020000000003" pitchFamily="66" charset="0"/>
                          <a:ea typeface="+mn-ea"/>
                          <a:cs typeface="+mn-cs"/>
                        </a:rPr>
                        <a:t>Σχέσεις με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Παρελθόν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Σύγκρουσης λόγω σπουδών</a:t>
                      </a:r>
                    </a:p>
                    <a:p>
                      <a:pPr>
                        <a:lnSpc>
                          <a:spcPct val="107000"/>
                        </a:lnSpc>
                        <a:spcAft>
                          <a:spcPts val="800"/>
                        </a:spcAft>
                      </a:pPr>
                      <a:r>
                        <a:rPr lang="el-GR" sz="1200" kern="1200" dirty="0">
                          <a:solidFill>
                            <a:schemeClr val="tx1"/>
                          </a:solidFill>
                          <a:latin typeface="Segoe Script" panose="030B0504020000000003" pitchFamily="66" charset="0"/>
                          <a:ea typeface="+mn-ea"/>
                          <a:cs typeface="+mn-cs"/>
                        </a:rPr>
                        <a:t>Θάνατος πατέρα πυροδοτεί </a:t>
                      </a:r>
                      <a:r>
                        <a:rPr lang="el-GR" sz="1200" kern="1200" dirty="0" err="1">
                          <a:solidFill>
                            <a:schemeClr val="tx1"/>
                          </a:solidFill>
                          <a:latin typeface="Segoe Script" panose="030B0504020000000003" pitchFamily="66" charset="0"/>
                          <a:ea typeface="+mn-ea"/>
                          <a:cs typeface="+mn-cs"/>
                        </a:rPr>
                        <a:t>αναστοχασμό</a:t>
                      </a:r>
                      <a:endParaRPr lang="el-GR" sz="1200" kern="1200" dirty="0">
                        <a:solidFill>
                          <a:schemeClr val="tx1"/>
                        </a:solidFill>
                        <a:latin typeface="Segoe Script" panose="030B0504020000000003" pitchFamily="66" charset="0"/>
                        <a:ea typeface="+mn-ea"/>
                        <a:cs typeface="+mn-cs"/>
                      </a:endParaRPr>
                    </a:p>
                    <a:p>
                      <a:pPr>
                        <a:lnSpc>
                          <a:spcPct val="107000"/>
                        </a:lnSpc>
                        <a:spcAft>
                          <a:spcPts val="800"/>
                        </a:spcAft>
                      </a:pPr>
                      <a:r>
                        <a:rPr lang="el-GR" sz="1200" kern="1200" dirty="0">
                          <a:solidFill>
                            <a:schemeClr val="tx1"/>
                          </a:solidFill>
                          <a:latin typeface="Segoe Script" panose="030B0504020000000003" pitchFamily="66" charset="0"/>
                          <a:ea typeface="+mn-ea"/>
                          <a:cs typeface="+mn-cs"/>
                        </a:rPr>
                        <a:t>Ισχυρές ρίζες με τόπο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Τελείωσε λύκειο, προσπάθησε για σπουδές αλλά απαγόρευσαν γονείς</a:t>
                      </a:r>
                    </a:p>
                    <a:p>
                      <a:pPr>
                        <a:lnSpc>
                          <a:spcPct val="107000"/>
                        </a:lnSpc>
                        <a:spcAft>
                          <a:spcPts val="800"/>
                        </a:spcAft>
                      </a:pPr>
                      <a:r>
                        <a:rPr lang="el-GR" sz="1200" kern="1200" dirty="0">
                          <a:solidFill>
                            <a:schemeClr val="tx1"/>
                          </a:solidFill>
                          <a:latin typeface="Segoe Script" panose="030B0504020000000003" pitchFamily="66" charset="0"/>
                          <a:ea typeface="+mn-ea"/>
                          <a:cs typeface="+mn-cs"/>
                        </a:rPr>
                        <a:t>ΙΕΚ σε μεγαλύτερη ηλικία και πιστοποίηση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Έκανε διάφορες δουλειές περιστασιακές</a:t>
                      </a:r>
                      <a:r>
                        <a:rPr lang="en-US" sz="1200" kern="1200" dirty="0">
                          <a:solidFill>
                            <a:schemeClr val="tx1"/>
                          </a:solidFill>
                          <a:latin typeface="Segoe Script" panose="030B0504020000000003" pitchFamily="66" charset="0"/>
                          <a:ea typeface="+mn-ea"/>
                          <a:cs typeface="+mn-cs"/>
                        </a:rPr>
                        <a:t>, </a:t>
                      </a:r>
                      <a:r>
                        <a:rPr lang="el-GR" sz="1200" kern="1200" dirty="0">
                          <a:solidFill>
                            <a:schemeClr val="tx1"/>
                          </a:solidFill>
                          <a:latin typeface="Segoe Script" panose="030B0504020000000003" pitchFamily="66" charset="0"/>
                          <a:ea typeface="+mn-ea"/>
                          <a:cs typeface="+mn-cs"/>
                        </a:rPr>
                        <a:t>Ανεργία λόγω </a:t>
                      </a:r>
                      <a:r>
                        <a:rPr lang="en-US" sz="1200" kern="1200" dirty="0">
                          <a:solidFill>
                            <a:schemeClr val="tx1"/>
                          </a:solidFill>
                          <a:latin typeface="Segoe Script" panose="030B0504020000000003" pitchFamily="66" charset="0"/>
                          <a:ea typeface="+mn-ea"/>
                          <a:cs typeface="+mn-cs"/>
                        </a:rPr>
                        <a:t>covid</a:t>
                      </a:r>
                      <a:endParaRPr lang="el-GR" sz="12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Επαφή με ψυχολόγο, ισχυροί δεσμοί με αδέλφια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744935"/>
                  </a:ext>
                </a:extLst>
              </a:tr>
              <a:tr h="526829">
                <a:tc vMerge="1">
                  <a:txBody>
                    <a:bodyPr/>
                    <a:lstStyle/>
                    <a:p>
                      <a:endParaRPr lang="el-GR"/>
                    </a:p>
                  </a:txBody>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Παρόν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Χωρισμένη με 2 παιδιά, χωρισμός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2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Τηλεφωνήτρια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471356"/>
                  </a:ext>
                </a:extLst>
              </a:tr>
              <a:tr h="526829">
                <a:tc vMerge="1">
                  <a:txBody>
                    <a:bodyPr/>
                    <a:lstStyle/>
                    <a:p>
                      <a:endParaRPr lang="el-GR"/>
                    </a:p>
                  </a:txBody>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Μέλλον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Υγεία με σύντροφο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2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Συγγραφή, εργασία σε </a:t>
                      </a:r>
                      <a:r>
                        <a:rPr lang="el-GR" sz="1200" kern="1200" dirty="0" err="1">
                          <a:solidFill>
                            <a:schemeClr val="tx1"/>
                          </a:solidFill>
                          <a:latin typeface="Segoe Script" panose="030B0504020000000003" pitchFamily="66" charset="0"/>
                          <a:ea typeface="+mn-ea"/>
                          <a:cs typeface="+mn-cs"/>
                        </a:rPr>
                        <a:t>ξενχείο</a:t>
                      </a:r>
                      <a:r>
                        <a:rPr lang="el-GR" sz="12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687161"/>
                  </a:ext>
                </a:extLst>
              </a:tr>
            </a:tbl>
          </a:graphicData>
        </a:graphic>
      </p:graphicFrame>
      <p:sp>
        <p:nvSpPr>
          <p:cNvPr id="3" name="TextBox 2">
            <a:extLst>
              <a:ext uri="{FF2B5EF4-FFF2-40B4-BE49-F238E27FC236}">
                <a16:creationId xmlns:a16="http://schemas.microsoft.com/office/drawing/2014/main" id="{02B0CE7F-7815-4673-B856-01226AF74169}"/>
              </a:ext>
            </a:extLst>
          </p:cNvPr>
          <p:cNvSpPr txBox="1"/>
          <p:nvPr/>
        </p:nvSpPr>
        <p:spPr>
          <a:xfrm>
            <a:off x="4328720" y="109057"/>
            <a:ext cx="19462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Segoe Script" panose="030B0504020000000003" pitchFamily="66" charset="0"/>
                <a:ea typeface="+mn-ea"/>
                <a:cs typeface="+mn-cs"/>
              </a:rPr>
              <a:t>Telephonist</a:t>
            </a:r>
            <a:endParaRPr kumimoji="0" lang="el-GR" sz="20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endParaRPr>
          </a:p>
        </p:txBody>
      </p:sp>
      <p:sp>
        <p:nvSpPr>
          <p:cNvPr id="4" name="TextBox 3">
            <a:extLst>
              <a:ext uri="{FF2B5EF4-FFF2-40B4-BE49-F238E27FC236}">
                <a16:creationId xmlns:a16="http://schemas.microsoft.com/office/drawing/2014/main" id="{D26A32B5-1347-462E-81BC-D76093209474}"/>
              </a:ext>
            </a:extLst>
          </p:cNvPr>
          <p:cNvSpPr txBox="1"/>
          <p:nvPr/>
        </p:nvSpPr>
        <p:spPr>
          <a:xfrm>
            <a:off x="206773" y="5448652"/>
            <a:ext cx="115545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Οικογενειακά δίκτυα και ψυχολόγος την βοήθησαν. Υποστήριξη υπόθεσης ότι το αίσθημα </a:t>
            </a:r>
            <a:r>
              <a:rPr kumimoji="0" lang="el-GR" sz="1800" b="1" i="0" u="none" strike="noStrike" kern="1200" cap="none" spc="0" normalizeH="0" baseline="0" noProof="0" dirty="0" err="1">
                <a:ln>
                  <a:noFill/>
                </a:ln>
                <a:solidFill>
                  <a:prstClr val="black"/>
                </a:solidFill>
                <a:effectLst/>
                <a:uLnTx/>
                <a:uFillTx/>
                <a:latin typeface="Segoe Script" panose="030B0504020000000003" pitchFamily="66" charset="0"/>
                <a:ea typeface="+mn-ea"/>
                <a:cs typeface="+mn-cs"/>
              </a:rPr>
              <a:t>τοπικότητας</a:t>
            </a:r>
            <a:r>
              <a:rPr kumimoji="0" lang="el-GR" sz="1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/γεωγραφική ταυτότητα είναι τρόπος διαχείρισης της ανασφάλειας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Διαφορά με Φωτεινή: από εφηβεία είχε φανεί μια αποστασιοποίηση ως προς οικογενειακά σχέδια ζωής, πιο έντονο το στοιχείο της αυτενέργειας</a:t>
            </a:r>
          </a:p>
        </p:txBody>
      </p:sp>
    </p:spTree>
    <p:extLst>
      <p:ext uri="{BB962C8B-B14F-4D97-AF65-F5344CB8AC3E}">
        <p14:creationId xmlns:p14="http://schemas.microsoft.com/office/powerpoint/2010/main" val="54284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E1679F5-4046-4B2A-9BA1-AC8CAD070862}"/>
              </a:ext>
            </a:extLst>
          </p:cNvPr>
          <p:cNvGraphicFramePr>
            <a:graphicFrameLocks noGrp="1"/>
          </p:cNvGraphicFramePr>
          <p:nvPr/>
        </p:nvGraphicFramePr>
        <p:xfrm>
          <a:off x="265497" y="931178"/>
          <a:ext cx="11210642" cy="4009108"/>
        </p:xfrm>
        <a:graphic>
          <a:graphicData uri="http://schemas.openxmlformats.org/drawingml/2006/table">
            <a:tbl>
              <a:tblPr firstRow="1" firstCol="1" bandRow="1"/>
              <a:tblGrid>
                <a:gridCol w="1697527">
                  <a:extLst>
                    <a:ext uri="{9D8B030D-6E8A-4147-A177-3AD203B41FA5}">
                      <a16:colId xmlns:a16="http://schemas.microsoft.com/office/drawing/2014/main" val="2346693012"/>
                    </a:ext>
                  </a:extLst>
                </a:gridCol>
                <a:gridCol w="1048624">
                  <a:extLst>
                    <a:ext uri="{9D8B030D-6E8A-4147-A177-3AD203B41FA5}">
                      <a16:colId xmlns:a16="http://schemas.microsoft.com/office/drawing/2014/main" val="704090801"/>
                    </a:ext>
                  </a:extLst>
                </a:gridCol>
                <a:gridCol w="1273463">
                  <a:extLst>
                    <a:ext uri="{9D8B030D-6E8A-4147-A177-3AD203B41FA5}">
                      <a16:colId xmlns:a16="http://schemas.microsoft.com/office/drawing/2014/main" val="1569025344"/>
                    </a:ext>
                  </a:extLst>
                </a:gridCol>
                <a:gridCol w="2979755">
                  <a:extLst>
                    <a:ext uri="{9D8B030D-6E8A-4147-A177-3AD203B41FA5}">
                      <a16:colId xmlns:a16="http://schemas.microsoft.com/office/drawing/2014/main" val="417961526"/>
                    </a:ext>
                  </a:extLst>
                </a:gridCol>
                <a:gridCol w="1786855">
                  <a:extLst>
                    <a:ext uri="{9D8B030D-6E8A-4147-A177-3AD203B41FA5}">
                      <a16:colId xmlns:a16="http://schemas.microsoft.com/office/drawing/2014/main" val="488146427"/>
                    </a:ext>
                  </a:extLst>
                </a:gridCol>
                <a:gridCol w="2424418">
                  <a:extLst>
                    <a:ext uri="{9D8B030D-6E8A-4147-A177-3AD203B41FA5}">
                      <a16:colId xmlns:a16="http://schemas.microsoft.com/office/drawing/2014/main" val="679350256"/>
                    </a:ext>
                  </a:extLst>
                </a:gridCol>
              </a:tblGrid>
              <a:tr h="526829">
                <a:tc gridSpan="6">
                  <a:txBody>
                    <a:bodyPr/>
                    <a:lstStyle/>
                    <a:p>
                      <a:pPr algn="ctr">
                        <a:lnSpc>
                          <a:spcPct val="107000"/>
                        </a:lnSpc>
                        <a:spcAft>
                          <a:spcPts val="800"/>
                        </a:spcAft>
                      </a:pPr>
                      <a:r>
                        <a:rPr lang="el-GR" sz="2000" kern="1200" dirty="0">
                          <a:solidFill>
                            <a:schemeClr val="tx1"/>
                          </a:solidFill>
                          <a:latin typeface="Segoe Script" panose="030B0504020000000003" pitchFamily="66" charset="0"/>
                          <a:ea typeface="+mn-ea"/>
                          <a:cs typeface="+mn-cs"/>
                        </a:rPr>
                        <a:t>                                                                                                                  </a:t>
                      </a:r>
                      <a:r>
                        <a:rPr lang="el-GR" sz="2000" b="1" kern="1200" dirty="0">
                          <a:solidFill>
                            <a:schemeClr val="tx1"/>
                          </a:solidFill>
                          <a:latin typeface="Segoe Script" panose="030B0504020000000003" pitchFamily="66" charset="0"/>
                          <a:ea typeface="+mn-ea"/>
                          <a:cs typeface="+mn-cs"/>
                        </a:rPr>
                        <a:t>Σχέσεις με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222126203"/>
                  </a:ext>
                </a:extLst>
              </a:tr>
              <a:tr h="526829">
                <a:tc>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Οικογένεια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Εκπαίδευση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Εργασία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Άλλα δίκτυα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472079"/>
                  </a:ext>
                </a:extLst>
              </a:tr>
              <a:tr h="526829">
                <a:tc rowSpan="3">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p>
                      <a:pPr>
                        <a:lnSpc>
                          <a:spcPct val="107000"/>
                        </a:lnSpc>
                        <a:spcAft>
                          <a:spcPts val="800"/>
                        </a:spcAft>
                      </a:pPr>
                      <a:r>
                        <a:rPr lang="el-GR" sz="2000" b="1" kern="1200" dirty="0">
                          <a:solidFill>
                            <a:schemeClr val="tx1"/>
                          </a:solidFill>
                          <a:latin typeface="Segoe Script" panose="030B0504020000000003" pitchFamily="66" charset="0"/>
                          <a:ea typeface="+mn-ea"/>
                          <a:cs typeface="+mn-cs"/>
                        </a:rPr>
                        <a:t>Σχέσεις με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Παρελθόν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Εύπορη </a:t>
                      </a:r>
                      <a:r>
                        <a:rPr lang="el-GR" sz="1200" kern="1200" dirty="0" err="1">
                          <a:solidFill>
                            <a:schemeClr val="tx1"/>
                          </a:solidFill>
                          <a:latin typeface="Segoe Script" panose="030B0504020000000003" pitchFamily="66" charset="0"/>
                          <a:ea typeface="+mn-ea"/>
                          <a:cs typeface="+mn-cs"/>
                        </a:rPr>
                        <a:t>οικογ</a:t>
                      </a:r>
                      <a:r>
                        <a:rPr lang="el-GR" sz="1200" kern="1200" dirty="0">
                          <a:solidFill>
                            <a:schemeClr val="tx1"/>
                          </a:solidFill>
                          <a:latin typeface="Segoe Script" panose="030B0504020000000003" pitchFamily="66" charset="0"/>
                          <a:ea typeface="+mn-ea"/>
                          <a:cs typeface="+mn-cs"/>
                        </a:rPr>
                        <a:t> αλλά διαφωνίες με σχέδιά τους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Δεν άρεσε διάβασμα και σπουδές</a:t>
                      </a:r>
                    </a:p>
                    <a:p>
                      <a:pPr>
                        <a:lnSpc>
                          <a:spcPct val="107000"/>
                        </a:lnSpc>
                        <a:spcAft>
                          <a:spcPts val="800"/>
                        </a:spcAft>
                      </a:pPr>
                      <a:r>
                        <a:rPr lang="el-GR" sz="1200" kern="1200" dirty="0" err="1">
                          <a:solidFill>
                            <a:schemeClr val="tx1"/>
                          </a:solidFill>
                          <a:latin typeface="Segoe Script" panose="030B0504020000000003" pitchFamily="66" charset="0"/>
                          <a:ea typeface="+mn-ea"/>
                          <a:cs typeface="+mn-cs"/>
                        </a:rPr>
                        <a:t>Εμπορ</a:t>
                      </a:r>
                      <a:r>
                        <a:rPr lang="el-GR" sz="1200" kern="1200" dirty="0">
                          <a:solidFill>
                            <a:schemeClr val="tx1"/>
                          </a:solidFill>
                          <a:latin typeface="Segoe Script" panose="030B0504020000000003" pitchFamily="66" charset="0"/>
                          <a:ea typeface="+mn-ea"/>
                          <a:cs typeface="+mn-cs"/>
                        </a:rPr>
                        <a:t> ναυτικό αλλά το άφησε</a:t>
                      </a:r>
                    </a:p>
                    <a:p>
                      <a:pPr>
                        <a:lnSpc>
                          <a:spcPct val="107000"/>
                        </a:lnSpc>
                        <a:spcAft>
                          <a:spcPts val="800"/>
                        </a:spcAft>
                      </a:pPr>
                      <a:r>
                        <a:rPr lang="el-GR" sz="1200" kern="1200" dirty="0">
                          <a:solidFill>
                            <a:schemeClr val="tx1"/>
                          </a:solidFill>
                          <a:latin typeface="Segoe Script" panose="030B0504020000000003" pitchFamily="66" charset="0"/>
                          <a:ea typeface="+mn-ea"/>
                          <a:cs typeface="+mn-cs"/>
                        </a:rPr>
                        <a:t>Τυχαία συνάντηση και επιλογή οδοντοτεχνικό επάγγελμα</a:t>
                      </a:r>
                    </a:p>
                    <a:p>
                      <a:pPr>
                        <a:lnSpc>
                          <a:spcPct val="107000"/>
                        </a:lnSpc>
                        <a:spcAft>
                          <a:spcPts val="800"/>
                        </a:spcAft>
                      </a:pPr>
                      <a:r>
                        <a:rPr lang="el-GR" sz="1200" kern="1200" dirty="0">
                          <a:solidFill>
                            <a:schemeClr val="tx1"/>
                          </a:solidFill>
                          <a:latin typeface="Segoe Script" panose="030B0504020000000003" pitchFamily="66" charset="0"/>
                          <a:ea typeface="+mn-ea"/>
                          <a:cs typeface="+mn-cs"/>
                        </a:rPr>
                        <a:t>Κατατακτήριες ΤΕΙ, τυχαία συνάντηση και ΑΣΠΑΙΤΕ</a:t>
                      </a:r>
                    </a:p>
                    <a:p>
                      <a:pPr>
                        <a:lnSpc>
                          <a:spcPct val="107000"/>
                        </a:lnSpc>
                        <a:spcAft>
                          <a:spcPts val="800"/>
                        </a:spcAft>
                      </a:pPr>
                      <a:r>
                        <a:rPr lang="el-GR" sz="1200" kern="1200" dirty="0">
                          <a:solidFill>
                            <a:schemeClr val="tx1"/>
                          </a:solidFill>
                          <a:latin typeface="Segoe Script" panose="030B0504020000000003" pitchFamily="66" charset="0"/>
                          <a:ea typeface="+mn-ea"/>
                          <a:cs typeface="+mn-cs"/>
                        </a:rPr>
                        <a:t>ΠΜΣ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Αναπληρωτής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2 χρόνια σε κοινόβιο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744935"/>
                  </a:ext>
                </a:extLst>
              </a:tr>
              <a:tr h="526829">
                <a:tc vMerge="1">
                  <a:txBody>
                    <a:bodyPr/>
                    <a:lstStyle/>
                    <a:p>
                      <a:endParaRPr lang="el-GR"/>
                    </a:p>
                  </a:txBody>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Παρόν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Έγγαμος 1 παιδί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Αρέσει διάβασμα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Μόνιμος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2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471356"/>
                  </a:ext>
                </a:extLst>
              </a:tr>
              <a:tr h="526829">
                <a:tc vMerge="1">
                  <a:txBody>
                    <a:bodyPr/>
                    <a:lstStyle/>
                    <a:p>
                      <a:endParaRPr lang="el-GR"/>
                    </a:p>
                  </a:txBody>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Μέλλον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Φοβίες για παιδί του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687161"/>
                  </a:ext>
                </a:extLst>
              </a:tr>
            </a:tbl>
          </a:graphicData>
        </a:graphic>
      </p:graphicFrame>
      <p:sp>
        <p:nvSpPr>
          <p:cNvPr id="3" name="TextBox 2">
            <a:extLst>
              <a:ext uri="{FF2B5EF4-FFF2-40B4-BE49-F238E27FC236}">
                <a16:creationId xmlns:a16="http://schemas.microsoft.com/office/drawing/2014/main" id="{1ABE52C8-B692-4787-9F72-E726C39F5B94}"/>
              </a:ext>
            </a:extLst>
          </p:cNvPr>
          <p:cNvSpPr txBox="1"/>
          <p:nvPr/>
        </p:nvSpPr>
        <p:spPr>
          <a:xfrm>
            <a:off x="3447875" y="184558"/>
            <a:ext cx="52682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err="1">
                <a:ln>
                  <a:noFill/>
                </a:ln>
                <a:solidFill>
                  <a:prstClr val="black"/>
                </a:solidFill>
                <a:effectLst/>
                <a:uLnTx/>
                <a:uFillTx/>
                <a:latin typeface="Segoe Script" panose="030B0504020000000003" pitchFamily="66" charset="0"/>
                <a:ea typeface="+mn-ea"/>
                <a:cs typeface="+mn-cs"/>
              </a:rPr>
              <a:t>Συνξη</a:t>
            </a:r>
            <a:r>
              <a:rPr kumimoji="0" lang="el-GR" sz="20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Βασίλης Ζ διαθεσιμότητα</a:t>
            </a:r>
          </a:p>
        </p:txBody>
      </p:sp>
    </p:spTree>
    <p:extLst>
      <p:ext uri="{BB962C8B-B14F-4D97-AF65-F5344CB8AC3E}">
        <p14:creationId xmlns:p14="http://schemas.microsoft.com/office/powerpoint/2010/main" val="212320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22CDDE50-4F7A-4315-9A1E-2E2C81009C41}"/>
              </a:ext>
            </a:extLst>
          </p:cNvPr>
          <p:cNvGraphicFramePr>
            <a:graphicFrameLocks noGrp="1"/>
          </p:cNvGraphicFramePr>
          <p:nvPr/>
        </p:nvGraphicFramePr>
        <p:xfrm>
          <a:off x="2992074" y="250628"/>
          <a:ext cx="5623258" cy="1295915"/>
        </p:xfrm>
        <a:graphic>
          <a:graphicData uri="http://schemas.openxmlformats.org/drawingml/2006/table">
            <a:tbl>
              <a:tblPr firstRow="1" firstCol="1" bandRow="1"/>
              <a:tblGrid>
                <a:gridCol w="1100792">
                  <a:extLst>
                    <a:ext uri="{9D8B030D-6E8A-4147-A177-3AD203B41FA5}">
                      <a16:colId xmlns:a16="http://schemas.microsoft.com/office/drawing/2014/main" val="1225766824"/>
                    </a:ext>
                  </a:extLst>
                </a:gridCol>
                <a:gridCol w="454822">
                  <a:extLst>
                    <a:ext uri="{9D8B030D-6E8A-4147-A177-3AD203B41FA5}">
                      <a16:colId xmlns:a16="http://schemas.microsoft.com/office/drawing/2014/main" val="3332846555"/>
                    </a:ext>
                  </a:extLst>
                </a:gridCol>
                <a:gridCol w="454822">
                  <a:extLst>
                    <a:ext uri="{9D8B030D-6E8A-4147-A177-3AD203B41FA5}">
                      <a16:colId xmlns:a16="http://schemas.microsoft.com/office/drawing/2014/main" val="2279495472"/>
                    </a:ext>
                  </a:extLst>
                </a:gridCol>
                <a:gridCol w="455500">
                  <a:extLst>
                    <a:ext uri="{9D8B030D-6E8A-4147-A177-3AD203B41FA5}">
                      <a16:colId xmlns:a16="http://schemas.microsoft.com/office/drawing/2014/main" val="760354035"/>
                    </a:ext>
                  </a:extLst>
                </a:gridCol>
                <a:gridCol w="456856">
                  <a:extLst>
                    <a:ext uri="{9D8B030D-6E8A-4147-A177-3AD203B41FA5}">
                      <a16:colId xmlns:a16="http://schemas.microsoft.com/office/drawing/2014/main" val="2435609366"/>
                    </a:ext>
                  </a:extLst>
                </a:gridCol>
                <a:gridCol w="456856">
                  <a:extLst>
                    <a:ext uri="{9D8B030D-6E8A-4147-A177-3AD203B41FA5}">
                      <a16:colId xmlns:a16="http://schemas.microsoft.com/office/drawing/2014/main" val="2433440838"/>
                    </a:ext>
                  </a:extLst>
                </a:gridCol>
                <a:gridCol w="456856">
                  <a:extLst>
                    <a:ext uri="{9D8B030D-6E8A-4147-A177-3AD203B41FA5}">
                      <a16:colId xmlns:a16="http://schemas.microsoft.com/office/drawing/2014/main" val="1153521387"/>
                    </a:ext>
                  </a:extLst>
                </a:gridCol>
                <a:gridCol w="456856">
                  <a:extLst>
                    <a:ext uri="{9D8B030D-6E8A-4147-A177-3AD203B41FA5}">
                      <a16:colId xmlns:a16="http://schemas.microsoft.com/office/drawing/2014/main" val="4060480423"/>
                    </a:ext>
                  </a:extLst>
                </a:gridCol>
                <a:gridCol w="456856">
                  <a:extLst>
                    <a:ext uri="{9D8B030D-6E8A-4147-A177-3AD203B41FA5}">
                      <a16:colId xmlns:a16="http://schemas.microsoft.com/office/drawing/2014/main" val="878616822"/>
                    </a:ext>
                  </a:extLst>
                </a:gridCol>
                <a:gridCol w="456856">
                  <a:extLst>
                    <a:ext uri="{9D8B030D-6E8A-4147-A177-3AD203B41FA5}">
                      <a16:colId xmlns:a16="http://schemas.microsoft.com/office/drawing/2014/main" val="2414056580"/>
                    </a:ext>
                  </a:extLst>
                </a:gridCol>
                <a:gridCol w="416186">
                  <a:extLst>
                    <a:ext uri="{9D8B030D-6E8A-4147-A177-3AD203B41FA5}">
                      <a16:colId xmlns:a16="http://schemas.microsoft.com/office/drawing/2014/main" val="2208791173"/>
                    </a:ext>
                  </a:extLst>
                </a:gridCol>
              </a:tblGrid>
              <a:tr h="259183">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Π1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9462026"/>
                  </a:ext>
                </a:extLst>
              </a:tr>
              <a:tr h="259183">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Οικογενειακά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2881324"/>
                  </a:ext>
                </a:extLst>
              </a:tr>
              <a:tr h="259183">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Φιλικά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594824467"/>
                  </a:ext>
                </a:extLst>
              </a:tr>
              <a:tr h="259183">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Εργασιακά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592780"/>
                  </a:ext>
                </a:extLst>
              </a:tr>
              <a:tr h="259183">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κοινωνικότητας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5892333"/>
                  </a:ext>
                </a:extLst>
              </a:tr>
            </a:tbl>
          </a:graphicData>
        </a:graphic>
      </p:graphicFrame>
      <p:cxnSp>
        <p:nvCxnSpPr>
          <p:cNvPr id="4" name="Ευθύγραμμο βέλος σύνδεσης 3">
            <a:extLst>
              <a:ext uri="{FF2B5EF4-FFF2-40B4-BE49-F238E27FC236}">
                <a16:creationId xmlns:a16="http://schemas.microsoft.com/office/drawing/2014/main" id="{7178F839-8B27-49D4-86EF-58C57844147A}"/>
              </a:ext>
            </a:extLst>
          </p:cNvPr>
          <p:cNvCxnSpPr/>
          <p:nvPr/>
        </p:nvCxnSpPr>
        <p:spPr>
          <a:xfrm>
            <a:off x="1859559" y="5226341"/>
            <a:ext cx="505017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a:extLst>
              <a:ext uri="{FF2B5EF4-FFF2-40B4-BE49-F238E27FC236}">
                <a16:creationId xmlns:a16="http://schemas.microsoft.com/office/drawing/2014/main" id="{874BF1AA-9617-42A6-85D0-36EEEB12500D}"/>
              </a:ext>
            </a:extLst>
          </p:cNvPr>
          <p:cNvCxnSpPr>
            <a:cxnSpLocks/>
          </p:cNvCxnSpPr>
          <p:nvPr/>
        </p:nvCxnSpPr>
        <p:spPr>
          <a:xfrm flipV="1">
            <a:off x="1859559" y="2021747"/>
            <a:ext cx="0" cy="32045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913177-32B8-41BC-8551-69E4E2E2A429}"/>
              </a:ext>
            </a:extLst>
          </p:cNvPr>
          <p:cNvSpPr txBox="1"/>
          <p:nvPr/>
        </p:nvSpPr>
        <p:spPr>
          <a:xfrm>
            <a:off x="2992074" y="5746565"/>
            <a:ext cx="31039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Οικογενειακά δίκτυα</a:t>
            </a:r>
          </a:p>
        </p:txBody>
      </p:sp>
      <p:sp>
        <p:nvSpPr>
          <p:cNvPr id="9" name="TextBox 8">
            <a:extLst>
              <a:ext uri="{FF2B5EF4-FFF2-40B4-BE49-F238E27FC236}">
                <a16:creationId xmlns:a16="http://schemas.microsoft.com/office/drawing/2014/main" id="{BD80183C-5CA0-4542-8946-9E0E6B65668A}"/>
              </a:ext>
            </a:extLst>
          </p:cNvPr>
          <p:cNvSpPr txBox="1"/>
          <p:nvPr/>
        </p:nvSpPr>
        <p:spPr>
          <a:xfrm rot="16200000">
            <a:off x="359302" y="3439377"/>
            <a:ext cx="17785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φιλικά δίκτυα</a:t>
            </a:r>
          </a:p>
        </p:txBody>
      </p:sp>
      <p:sp>
        <p:nvSpPr>
          <p:cNvPr id="10" name="TextBox 9">
            <a:extLst>
              <a:ext uri="{FF2B5EF4-FFF2-40B4-BE49-F238E27FC236}">
                <a16:creationId xmlns:a16="http://schemas.microsoft.com/office/drawing/2014/main" id="{3B7928E2-54B3-41C6-9D6A-AAD301B97373}"/>
              </a:ext>
            </a:extLst>
          </p:cNvPr>
          <p:cNvSpPr txBox="1"/>
          <p:nvPr/>
        </p:nvSpPr>
        <p:spPr>
          <a:xfrm>
            <a:off x="6480500" y="5155965"/>
            <a:ext cx="2810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14505548-6A9D-4BCE-9132-542270ED267A}"/>
              </a:ext>
            </a:extLst>
          </p:cNvPr>
          <p:cNvSpPr txBox="1"/>
          <p:nvPr/>
        </p:nvSpPr>
        <p:spPr>
          <a:xfrm>
            <a:off x="1365369" y="1894045"/>
            <a:ext cx="2810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 name="TextBox 11">
            <a:extLst>
              <a:ext uri="{FF2B5EF4-FFF2-40B4-BE49-F238E27FC236}">
                <a16:creationId xmlns:a16="http://schemas.microsoft.com/office/drawing/2014/main" id="{74000A80-F8A0-4BF4-BACA-CACA83D5F652}"/>
              </a:ext>
            </a:extLst>
          </p:cNvPr>
          <p:cNvSpPr txBox="1"/>
          <p:nvPr/>
        </p:nvSpPr>
        <p:spPr>
          <a:xfrm>
            <a:off x="1526797" y="4933953"/>
            <a:ext cx="2810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9A2D41CF-F41D-4918-A9AC-79ABF3708F26}"/>
              </a:ext>
            </a:extLst>
          </p:cNvPr>
          <p:cNvSpPr txBox="1"/>
          <p:nvPr/>
        </p:nvSpPr>
        <p:spPr>
          <a:xfrm>
            <a:off x="5896118" y="4698736"/>
            <a:ext cx="478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Π1</a:t>
            </a:r>
          </a:p>
        </p:txBody>
      </p:sp>
      <p:sp>
        <p:nvSpPr>
          <p:cNvPr id="13" name="TextBox 12">
            <a:extLst>
              <a:ext uri="{FF2B5EF4-FFF2-40B4-BE49-F238E27FC236}">
                <a16:creationId xmlns:a16="http://schemas.microsoft.com/office/drawing/2014/main" id="{D9A5829A-7E05-42AC-B7BC-90F046DFFB5A}"/>
              </a:ext>
            </a:extLst>
          </p:cNvPr>
          <p:cNvSpPr txBox="1"/>
          <p:nvPr/>
        </p:nvSpPr>
        <p:spPr>
          <a:xfrm>
            <a:off x="5268181" y="2661009"/>
            <a:ext cx="478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Π2</a:t>
            </a:r>
          </a:p>
        </p:txBody>
      </p:sp>
      <p:sp>
        <p:nvSpPr>
          <p:cNvPr id="14" name="TextBox 13">
            <a:extLst>
              <a:ext uri="{FF2B5EF4-FFF2-40B4-BE49-F238E27FC236}">
                <a16:creationId xmlns:a16="http://schemas.microsoft.com/office/drawing/2014/main" id="{D5D94A3B-D4C8-4028-BB2D-D0EADBC454D2}"/>
              </a:ext>
            </a:extLst>
          </p:cNvPr>
          <p:cNvSpPr txBox="1"/>
          <p:nvPr/>
        </p:nvSpPr>
        <p:spPr>
          <a:xfrm>
            <a:off x="5622811" y="2790689"/>
            <a:ext cx="478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Π3</a:t>
            </a:r>
          </a:p>
        </p:txBody>
      </p:sp>
      <p:sp>
        <p:nvSpPr>
          <p:cNvPr id="15" name="TextBox 14">
            <a:extLst>
              <a:ext uri="{FF2B5EF4-FFF2-40B4-BE49-F238E27FC236}">
                <a16:creationId xmlns:a16="http://schemas.microsoft.com/office/drawing/2014/main" id="{621C0E26-A68E-4F36-B35A-9435B75EC7B5}"/>
              </a:ext>
            </a:extLst>
          </p:cNvPr>
          <p:cNvSpPr txBox="1"/>
          <p:nvPr/>
        </p:nvSpPr>
        <p:spPr>
          <a:xfrm>
            <a:off x="5679293" y="2313267"/>
            <a:ext cx="478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Π6</a:t>
            </a:r>
          </a:p>
        </p:txBody>
      </p:sp>
      <p:sp>
        <p:nvSpPr>
          <p:cNvPr id="16" name="TextBox 15">
            <a:extLst>
              <a:ext uri="{FF2B5EF4-FFF2-40B4-BE49-F238E27FC236}">
                <a16:creationId xmlns:a16="http://schemas.microsoft.com/office/drawing/2014/main" id="{0FFA31DA-768E-4D78-BEE8-C42C0B3DA5E9}"/>
              </a:ext>
            </a:extLst>
          </p:cNvPr>
          <p:cNvSpPr txBox="1"/>
          <p:nvPr/>
        </p:nvSpPr>
        <p:spPr>
          <a:xfrm>
            <a:off x="4364820" y="2808930"/>
            <a:ext cx="478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Π7</a:t>
            </a:r>
          </a:p>
        </p:txBody>
      </p:sp>
      <p:sp>
        <p:nvSpPr>
          <p:cNvPr id="17" name="TextBox 16">
            <a:extLst>
              <a:ext uri="{FF2B5EF4-FFF2-40B4-BE49-F238E27FC236}">
                <a16:creationId xmlns:a16="http://schemas.microsoft.com/office/drawing/2014/main" id="{67B3E2E3-D1AE-406A-B093-62A584BD5BEF}"/>
              </a:ext>
            </a:extLst>
          </p:cNvPr>
          <p:cNvSpPr txBox="1"/>
          <p:nvPr/>
        </p:nvSpPr>
        <p:spPr>
          <a:xfrm>
            <a:off x="5967475" y="2830347"/>
            <a:ext cx="478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Π8</a:t>
            </a:r>
          </a:p>
        </p:txBody>
      </p:sp>
      <p:sp>
        <p:nvSpPr>
          <p:cNvPr id="18" name="TextBox 17">
            <a:extLst>
              <a:ext uri="{FF2B5EF4-FFF2-40B4-BE49-F238E27FC236}">
                <a16:creationId xmlns:a16="http://schemas.microsoft.com/office/drawing/2014/main" id="{6936E47B-5B4B-42C6-8FB9-E5BA5D5A0481}"/>
              </a:ext>
            </a:extLst>
          </p:cNvPr>
          <p:cNvSpPr txBox="1"/>
          <p:nvPr/>
        </p:nvSpPr>
        <p:spPr>
          <a:xfrm>
            <a:off x="5383724" y="2319778"/>
            <a:ext cx="478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Π9</a:t>
            </a:r>
          </a:p>
        </p:txBody>
      </p:sp>
      <p:sp>
        <p:nvSpPr>
          <p:cNvPr id="19" name="TextBox 18">
            <a:extLst>
              <a:ext uri="{FF2B5EF4-FFF2-40B4-BE49-F238E27FC236}">
                <a16:creationId xmlns:a16="http://schemas.microsoft.com/office/drawing/2014/main" id="{298D99FA-1CE6-4F0B-9BC1-E39FD807C249}"/>
              </a:ext>
            </a:extLst>
          </p:cNvPr>
          <p:cNvSpPr txBox="1"/>
          <p:nvPr/>
        </p:nvSpPr>
        <p:spPr>
          <a:xfrm>
            <a:off x="4568981" y="2319751"/>
            <a:ext cx="6557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Π10</a:t>
            </a:r>
          </a:p>
        </p:txBody>
      </p:sp>
      <p:sp>
        <p:nvSpPr>
          <p:cNvPr id="20" name="TextBox 19">
            <a:extLst>
              <a:ext uri="{FF2B5EF4-FFF2-40B4-BE49-F238E27FC236}">
                <a16:creationId xmlns:a16="http://schemas.microsoft.com/office/drawing/2014/main" id="{78060FCD-43E2-4E29-9867-CD8513283446}"/>
              </a:ext>
            </a:extLst>
          </p:cNvPr>
          <p:cNvSpPr txBox="1"/>
          <p:nvPr/>
        </p:nvSpPr>
        <p:spPr>
          <a:xfrm>
            <a:off x="2890113" y="3899135"/>
            <a:ext cx="478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1F84B0E-63CB-48C6-8FCD-9FA95437CA85}"/>
              </a:ext>
            </a:extLst>
          </p:cNvPr>
          <p:cNvSpPr txBox="1"/>
          <p:nvPr/>
        </p:nvSpPr>
        <p:spPr>
          <a:xfrm>
            <a:off x="3576292" y="3507723"/>
            <a:ext cx="478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Ελεύθερη σχεδίαση: Σχήμα 5">
            <a:extLst>
              <a:ext uri="{FF2B5EF4-FFF2-40B4-BE49-F238E27FC236}">
                <a16:creationId xmlns:a16="http://schemas.microsoft.com/office/drawing/2014/main" id="{52F75737-089A-445A-BB79-5F7CF3FE0628}"/>
              </a:ext>
            </a:extLst>
          </p:cNvPr>
          <p:cNvSpPr/>
          <p:nvPr/>
        </p:nvSpPr>
        <p:spPr>
          <a:xfrm>
            <a:off x="5251508" y="2212851"/>
            <a:ext cx="1267573" cy="1145101"/>
          </a:xfrm>
          <a:custGeom>
            <a:avLst/>
            <a:gdLst>
              <a:gd name="connsiteX0" fmla="*/ 536896 w 1267573"/>
              <a:gd name="connsiteY0" fmla="*/ 18621 h 1145101"/>
              <a:gd name="connsiteX1" fmla="*/ 536896 w 1267573"/>
              <a:gd name="connsiteY1" fmla="*/ 18621 h 1145101"/>
              <a:gd name="connsiteX2" fmla="*/ 167780 w 1267573"/>
              <a:gd name="connsiteY2" fmla="*/ 52177 h 1145101"/>
              <a:gd name="connsiteX3" fmla="*/ 142613 w 1267573"/>
              <a:gd name="connsiteY3" fmla="*/ 77343 h 1145101"/>
              <a:gd name="connsiteX4" fmla="*/ 109057 w 1267573"/>
              <a:gd name="connsiteY4" fmla="*/ 194789 h 1145101"/>
              <a:gd name="connsiteX5" fmla="*/ 83890 w 1267573"/>
              <a:gd name="connsiteY5" fmla="*/ 228345 h 1145101"/>
              <a:gd name="connsiteX6" fmla="*/ 67112 w 1267573"/>
              <a:gd name="connsiteY6" fmla="*/ 278679 h 1145101"/>
              <a:gd name="connsiteX7" fmla="*/ 25167 w 1267573"/>
              <a:gd name="connsiteY7" fmla="*/ 362569 h 1145101"/>
              <a:gd name="connsiteX8" fmla="*/ 8389 w 1267573"/>
              <a:gd name="connsiteY8" fmla="*/ 446459 h 1145101"/>
              <a:gd name="connsiteX9" fmla="*/ 0 w 1267573"/>
              <a:gd name="connsiteY9" fmla="*/ 480015 h 1145101"/>
              <a:gd name="connsiteX10" fmla="*/ 41945 w 1267573"/>
              <a:gd name="connsiteY10" fmla="*/ 1008521 h 1145101"/>
              <a:gd name="connsiteX11" fmla="*/ 117446 w 1267573"/>
              <a:gd name="connsiteY11" fmla="*/ 1050466 h 1145101"/>
              <a:gd name="connsiteX12" fmla="*/ 209725 w 1267573"/>
              <a:gd name="connsiteY12" fmla="*/ 1092411 h 1145101"/>
              <a:gd name="connsiteX13" fmla="*/ 478173 w 1267573"/>
              <a:gd name="connsiteY13" fmla="*/ 1117578 h 1145101"/>
              <a:gd name="connsiteX14" fmla="*/ 755009 w 1267573"/>
              <a:gd name="connsiteY14" fmla="*/ 1142745 h 1145101"/>
              <a:gd name="connsiteX15" fmla="*/ 1040235 w 1267573"/>
              <a:gd name="connsiteY15" fmla="*/ 1100800 h 1145101"/>
              <a:gd name="connsiteX16" fmla="*/ 1224793 w 1267573"/>
              <a:gd name="connsiteY16" fmla="*/ 1025299 h 1145101"/>
              <a:gd name="connsiteX17" fmla="*/ 1241571 w 1267573"/>
              <a:gd name="connsiteY17" fmla="*/ 949799 h 1145101"/>
              <a:gd name="connsiteX18" fmla="*/ 1266738 w 1267573"/>
              <a:gd name="connsiteY18" fmla="*/ 530349 h 1145101"/>
              <a:gd name="connsiteX19" fmla="*/ 1233182 w 1267573"/>
              <a:gd name="connsiteY19" fmla="*/ 320624 h 1145101"/>
              <a:gd name="connsiteX20" fmla="*/ 1149292 w 1267573"/>
              <a:gd name="connsiteY20" fmla="*/ 253512 h 1145101"/>
              <a:gd name="connsiteX21" fmla="*/ 1107347 w 1267573"/>
              <a:gd name="connsiteY21" fmla="*/ 219956 h 1145101"/>
              <a:gd name="connsiteX22" fmla="*/ 998290 w 1267573"/>
              <a:gd name="connsiteY22" fmla="*/ 161233 h 1145101"/>
              <a:gd name="connsiteX23" fmla="*/ 973123 w 1267573"/>
              <a:gd name="connsiteY23" fmla="*/ 152844 h 1145101"/>
              <a:gd name="connsiteX24" fmla="*/ 864066 w 1267573"/>
              <a:gd name="connsiteY24" fmla="*/ 102510 h 1145101"/>
              <a:gd name="connsiteX25" fmla="*/ 604008 w 1267573"/>
              <a:gd name="connsiteY25" fmla="*/ 68955 h 1145101"/>
              <a:gd name="connsiteX26" fmla="*/ 469784 w 1267573"/>
              <a:gd name="connsiteY26" fmla="*/ 35399 h 11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67573" h="1145101">
                <a:moveTo>
                  <a:pt x="536896" y="18621"/>
                </a:moveTo>
                <a:lnTo>
                  <a:pt x="536896" y="18621"/>
                </a:lnTo>
                <a:cubicBezTo>
                  <a:pt x="361544" y="-8356"/>
                  <a:pt x="413600" y="-12892"/>
                  <a:pt x="167780" y="52177"/>
                </a:cubicBezTo>
                <a:cubicBezTo>
                  <a:pt x="156311" y="55213"/>
                  <a:pt x="151002" y="68954"/>
                  <a:pt x="142613" y="77343"/>
                </a:cubicBezTo>
                <a:cubicBezTo>
                  <a:pt x="131428" y="116492"/>
                  <a:pt x="123814" y="156842"/>
                  <a:pt x="109057" y="194789"/>
                </a:cubicBezTo>
                <a:cubicBezTo>
                  <a:pt x="103989" y="207820"/>
                  <a:pt x="90143" y="215839"/>
                  <a:pt x="83890" y="228345"/>
                </a:cubicBezTo>
                <a:cubicBezTo>
                  <a:pt x="75981" y="244163"/>
                  <a:pt x="74430" y="262579"/>
                  <a:pt x="67112" y="278679"/>
                </a:cubicBezTo>
                <a:cubicBezTo>
                  <a:pt x="42810" y="332142"/>
                  <a:pt x="40046" y="306773"/>
                  <a:pt x="25167" y="362569"/>
                </a:cubicBezTo>
                <a:cubicBezTo>
                  <a:pt x="17819" y="390123"/>
                  <a:pt x="15305" y="418793"/>
                  <a:pt x="8389" y="446459"/>
                </a:cubicBezTo>
                <a:lnTo>
                  <a:pt x="0" y="480015"/>
                </a:lnTo>
                <a:cubicBezTo>
                  <a:pt x="13982" y="656184"/>
                  <a:pt x="6308" y="835429"/>
                  <a:pt x="41945" y="1008521"/>
                </a:cubicBezTo>
                <a:cubicBezTo>
                  <a:pt x="47751" y="1036720"/>
                  <a:pt x="91695" y="1037591"/>
                  <a:pt x="117446" y="1050466"/>
                </a:cubicBezTo>
                <a:cubicBezTo>
                  <a:pt x="147667" y="1065577"/>
                  <a:pt x="177018" y="1083931"/>
                  <a:pt x="209725" y="1092411"/>
                </a:cubicBezTo>
                <a:cubicBezTo>
                  <a:pt x="266491" y="1107128"/>
                  <a:pt x="420183" y="1113954"/>
                  <a:pt x="478173" y="1117578"/>
                </a:cubicBezTo>
                <a:cubicBezTo>
                  <a:pt x="580479" y="1136179"/>
                  <a:pt x="638815" y="1151045"/>
                  <a:pt x="755009" y="1142745"/>
                </a:cubicBezTo>
                <a:cubicBezTo>
                  <a:pt x="850863" y="1135898"/>
                  <a:pt x="1040235" y="1100800"/>
                  <a:pt x="1040235" y="1100800"/>
                </a:cubicBezTo>
                <a:cubicBezTo>
                  <a:pt x="1066000" y="1092212"/>
                  <a:pt x="1201687" y="1052255"/>
                  <a:pt x="1224793" y="1025299"/>
                </a:cubicBezTo>
                <a:cubicBezTo>
                  <a:pt x="1241571" y="1005725"/>
                  <a:pt x="1235978" y="974966"/>
                  <a:pt x="1241571" y="949799"/>
                </a:cubicBezTo>
                <a:cubicBezTo>
                  <a:pt x="1255613" y="795335"/>
                  <a:pt x="1263345" y="723726"/>
                  <a:pt x="1266738" y="530349"/>
                </a:cubicBezTo>
                <a:cubicBezTo>
                  <a:pt x="1267590" y="481767"/>
                  <a:pt x="1273804" y="373433"/>
                  <a:pt x="1233182" y="320624"/>
                </a:cubicBezTo>
                <a:cubicBezTo>
                  <a:pt x="1213219" y="294672"/>
                  <a:pt x="1177758" y="272490"/>
                  <a:pt x="1149292" y="253512"/>
                </a:cubicBezTo>
                <a:cubicBezTo>
                  <a:pt x="1121009" y="211087"/>
                  <a:pt x="1147868" y="240216"/>
                  <a:pt x="1107347" y="219956"/>
                </a:cubicBezTo>
                <a:cubicBezTo>
                  <a:pt x="1070418" y="201492"/>
                  <a:pt x="1035219" y="179697"/>
                  <a:pt x="998290" y="161233"/>
                </a:cubicBezTo>
                <a:cubicBezTo>
                  <a:pt x="990381" y="157278"/>
                  <a:pt x="981224" y="156388"/>
                  <a:pt x="973123" y="152844"/>
                </a:cubicBezTo>
                <a:cubicBezTo>
                  <a:pt x="936442" y="136796"/>
                  <a:pt x="902516" y="113673"/>
                  <a:pt x="864066" y="102510"/>
                </a:cubicBezTo>
                <a:cubicBezTo>
                  <a:pt x="785435" y="79682"/>
                  <a:pt x="686538" y="75303"/>
                  <a:pt x="604008" y="68955"/>
                </a:cubicBezTo>
                <a:cubicBezTo>
                  <a:pt x="480448" y="42478"/>
                  <a:pt x="522373" y="61693"/>
                  <a:pt x="469784" y="3539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17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4FB8AC16-E1B0-47FD-90A1-789C431E0A17}"/>
              </a:ext>
            </a:extLst>
          </p:cNvPr>
          <p:cNvSpPr txBox="1">
            <a:spLocks noChangeArrowheads="1"/>
          </p:cNvSpPr>
          <p:nvPr/>
        </p:nvSpPr>
        <p:spPr bwMode="auto">
          <a:xfrm>
            <a:off x="780176" y="1484313"/>
            <a:ext cx="937050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l-GR" sz="6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Grounded Theory</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l-GR" altLang="el-GR" sz="6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Θεμελιωμένη Θεωρία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0C34164A-8B18-4E85-887A-B7719679BCB4}"/>
              </a:ext>
            </a:extLst>
          </p:cNvPr>
          <p:cNvSpPr txBox="1">
            <a:spLocks noChangeArrowheads="1"/>
          </p:cNvSpPr>
          <p:nvPr/>
        </p:nvSpPr>
        <p:spPr bwMode="auto">
          <a:xfrm>
            <a:off x="1996580" y="0"/>
            <a:ext cx="7714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l-GR" altLang="el-GR" sz="2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Πότε την εφαρμόζουμε</a:t>
            </a:r>
          </a:p>
        </p:txBody>
      </p:sp>
      <p:sp>
        <p:nvSpPr>
          <p:cNvPr id="7173" name="Text Box 5">
            <a:extLst>
              <a:ext uri="{FF2B5EF4-FFF2-40B4-BE49-F238E27FC236}">
                <a16:creationId xmlns:a16="http://schemas.microsoft.com/office/drawing/2014/main" id="{57B15B6E-9176-43C4-868E-254D83315095}"/>
              </a:ext>
            </a:extLst>
          </p:cNvPr>
          <p:cNvSpPr txBox="1">
            <a:spLocks noChangeArrowheads="1"/>
          </p:cNvSpPr>
          <p:nvPr/>
        </p:nvSpPr>
        <p:spPr bwMode="auto">
          <a:xfrm>
            <a:off x="117445" y="1175281"/>
            <a:ext cx="11878811"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Όταν θέλουμε να μελετήσουμε εμπειρίες ανθρώπων που περιέχουν διαδικασίες, π.χ. ταύτιση με ένα επάγγελμα, μετασχηματισμούς ταυτότητας</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l-GR" alt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Όταν θέλουμε να οικοδομήσουμε θεωρία που να εξηγεί τη φύση και τη λογική αυτής της διαδικασίας</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l-GR" alt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Η θεωρία διαμορφώνεται αποκλειστικά από τα δεδομένα, συνδυάζοντας επαγωγικό και παραγωγικό τρόπο επεξεργασίας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BC7C9A03-DBAA-441C-B299-5B74CC19B4E6}"/>
              </a:ext>
            </a:extLst>
          </p:cNvPr>
          <p:cNvSpPr txBox="1">
            <a:spLocks noChangeArrowheads="1"/>
          </p:cNvSpPr>
          <p:nvPr/>
        </p:nvSpPr>
        <p:spPr bwMode="auto">
          <a:xfrm>
            <a:off x="352338" y="2132479"/>
            <a:ext cx="116523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Άρα είναι κατάλληλη όταν δεν υπάρχει στη βιβλιογραφία θεωρία για την εξήγηση του εν λόγω ερευνητικού σκοπού ή η θεωρία δεν εξηγεί όλες τις διαστάσεις του φαινομένου</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l-GR" alt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Η δειγματοληψία είναι θεωρητική (θυμηθείτε όσα είπαμε περί δειγματοληψίας στην ποιοτική έρευνα)</a:t>
            </a:r>
          </a:p>
        </p:txBody>
      </p:sp>
      <p:sp>
        <p:nvSpPr>
          <p:cNvPr id="8197" name="Text Box 5">
            <a:extLst>
              <a:ext uri="{FF2B5EF4-FFF2-40B4-BE49-F238E27FC236}">
                <a16:creationId xmlns:a16="http://schemas.microsoft.com/office/drawing/2014/main" id="{196B0682-6043-4EE7-BD32-91F04A07637C}"/>
              </a:ext>
            </a:extLst>
          </p:cNvPr>
          <p:cNvSpPr txBox="1">
            <a:spLocks noChangeArrowheads="1"/>
          </p:cNvSpPr>
          <p:nvPr/>
        </p:nvSpPr>
        <p:spPr bwMode="auto">
          <a:xfrm>
            <a:off x="2788699" y="92279"/>
            <a:ext cx="568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l-GR" altLang="el-GR" sz="2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Πότε την εφαρμόζουμε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BCCCE9E1-A86B-4F64-A253-3D6A25983AB1}"/>
              </a:ext>
            </a:extLst>
          </p:cNvPr>
          <p:cNvSpPr txBox="1">
            <a:spLocks noChangeArrowheads="1"/>
          </p:cNvSpPr>
          <p:nvPr/>
        </p:nvSpPr>
        <p:spPr bwMode="auto">
          <a:xfrm>
            <a:off x="3792539" y="0"/>
            <a:ext cx="4537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Η υλοποίηση της ΘΘ</a:t>
            </a:r>
          </a:p>
        </p:txBody>
      </p:sp>
      <p:sp>
        <p:nvSpPr>
          <p:cNvPr id="9221" name="Text Box 5">
            <a:extLst>
              <a:ext uri="{FF2B5EF4-FFF2-40B4-BE49-F238E27FC236}">
                <a16:creationId xmlns:a16="http://schemas.microsoft.com/office/drawing/2014/main" id="{81543B81-81C8-4489-AB5C-D2774DDC9AB3}"/>
              </a:ext>
            </a:extLst>
          </p:cNvPr>
          <p:cNvSpPr txBox="1">
            <a:spLocks noChangeArrowheads="1"/>
          </p:cNvSpPr>
          <p:nvPr/>
        </p:nvSpPr>
        <p:spPr bwMode="auto">
          <a:xfrm>
            <a:off x="469783" y="1125538"/>
            <a:ext cx="1133352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Συλλέγουμε συνεντεύξεις μέχρι του λεγόμενου σημείου κορεσμού, </a:t>
            </a:r>
            <a:r>
              <a:rPr kumimoji="0" lang="el-GR" alt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alt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μεταξύ 20 και 30 συνεντεύξεων</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l-GR" altLang="el-GR"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Οι ερωτήσεις είναι ανοιχτές ή/και </a:t>
            </a:r>
            <a:r>
              <a:rPr kumimoji="0" lang="el-GR" alt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ημι</a:t>
            </a:r>
            <a:r>
              <a:rPr kumimoji="0" lang="el-GR" alt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-δομημένες</a:t>
            </a:r>
          </a:p>
        </p:txBody>
      </p:sp>
      <p:sp>
        <p:nvSpPr>
          <p:cNvPr id="9222" name="Text Box 6">
            <a:extLst>
              <a:ext uri="{FF2B5EF4-FFF2-40B4-BE49-F238E27FC236}">
                <a16:creationId xmlns:a16="http://schemas.microsoft.com/office/drawing/2014/main" id="{EAD46085-9DCF-4E8F-9F15-BC5AF84BB529}"/>
              </a:ext>
            </a:extLst>
          </p:cNvPr>
          <p:cNvSpPr txBox="1">
            <a:spLocks noChangeArrowheads="1"/>
          </p:cNvSpPr>
          <p:nvPr/>
        </p:nvSpPr>
        <p:spPr bwMode="auto">
          <a:xfrm>
            <a:off x="1544422" y="3980449"/>
            <a:ext cx="2305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Αναζητούμε</a:t>
            </a:r>
          </a:p>
        </p:txBody>
      </p:sp>
      <p:sp>
        <p:nvSpPr>
          <p:cNvPr id="9223" name="Text Box 7">
            <a:extLst>
              <a:ext uri="{FF2B5EF4-FFF2-40B4-BE49-F238E27FC236}">
                <a16:creationId xmlns:a16="http://schemas.microsoft.com/office/drawing/2014/main" id="{47B4FAF2-A325-4F7A-89BC-6E6584820B25}"/>
              </a:ext>
            </a:extLst>
          </p:cNvPr>
          <p:cNvSpPr txBox="1">
            <a:spLocks noChangeArrowheads="1"/>
          </p:cNvSpPr>
          <p:nvPr/>
        </p:nvSpPr>
        <p:spPr bwMode="auto">
          <a:xfrm>
            <a:off x="5376864" y="3549561"/>
            <a:ext cx="658114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Την εννοιολογική αποτύπωση της κεντρικής διαδικασίας</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Τις αιτιακές συνθήκες – σε ποια πλαίσια ξεδιπλώνεται αυτή η διαδικασία</a:t>
            </a:r>
            <a:endParaRPr kumimoji="0" lang="el-GR" altLang="el-GR" sz="2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Ποιες δράσεις και στρατηγικές αναλήφθηκαν στο πλαίσιο αυτής της διαδικασίας</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Ποια τα αποτελέσματα και οι συνέπειες</a:t>
            </a:r>
          </a:p>
        </p:txBody>
      </p:sp>
      <p:sp>
        <p:nvSpPr>
          <p:cNvPr id="9224" name="Line 8">
            <a:extLst>
              <a:ext uri="{FF2B5EF4-FFF2-40B4-BE49-F238E27FC236}">
                <a16:creationId xmlns:a16="http://schemas.microsoft.com/office/drawing/2014/main" id="{A0D74933-C522-4782-804D-B15F286C8926}"/>
              </a:ext>
            </a:extLst>
          </p:cNvPr>
          <p:cNvSpPr>
            <a:spLocks noChangeShapeType="1"/>
          </p:cNvSpPr>
          <p:nvPr/>
        </p:nvSpPr>
        <p:spPr bwMode="auto">
          <a:xfrm flipV="1">
            <a:off x="3071814" y="3744326"/>
            <a:ext cx="2372641" cy="4053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5" name="Line 9">
            <a:extLst>
              <a:ext uri="{FF2B5EF4-FFF2-40B4-BE49-F238E27FC236}">
                <a16:creationId xmlns:a16="http://schemas.microsoft.com/office/drawing/2014/main" id="{0D48AC30-8F41-475E-877B-8450A77DD17A}"/>
              </a:ext>
            </a:extLst>
          </p:cNvPr>
          <p:cNvSpPr>
            <a:spLocks noChangeShapeType="1"/>
          </p:cNvSpPr>
          <p:nvPr/>
        </p:nvSpPr>
        <p:spPr bwMode="auto">
          <a:xfrm flipV="1">
            <a:off x="3071814" y="4149725"/>
            <a:ext cx="2305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6" name="Line 10">
            <a:extLst>
              <a:ext uri="{FF2B5EF4-FFF2-40B4-BE49-F238E27FC236}">
                <a16:creationId xmlns:a16="http://schemas.microsoft.com/office/drawing/2014/main" id="{537AE2E1-2041-409B-B79B-F5A5F1F1EEE4}"/>
              </a:ext>
            </a:extLst>
          </p:cNvPr>
          <p:cNvSpPr>
            <a:spLocks noChangeShapeType="1"/>
          </p:cNvSpPr>
          <p:nvPr/>
        </p:nvSpPr>
        <p:spPr bwMode="auto">
          <a:xfrm>
            <a:off x="3071813" y="4149726"/>
            <a:ext cx="2305050" cy="5732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7" name="Line 11">
            <a:extLst>
              <a:ext uri="{FF2B5EF4-FFF2-40B4-BE49-F238E27FC236}">
                <a16:creationId xmlns:a16="http://schemas.microsoft.com/office/drawing/2014/main" id="{84130E8D-9559-4F2F-BC97-654102949428}"/>
              </a:ext>
            </a:extLst>
          </p:cNvPr>
          <p:cNvSpPr>
            <a:spLocks noChangeShapeType="1"/>
          </p:cNvSpPr>
          <p:nvPr/>
        </p:nvSpPr>
        <p:spPr bwMode="auto">
          <a:xfrm>
            <a:off x="3071814" y="4149724"/>
            <a:ext cx="2372639" cy="1110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BD74AF36-494B-4B71-AA45-1714EBAF56DF}"/>
              </a:ext>
            </a:extLst>
          </p:cNvPr>
          <p:cNvSpPr txBox="1">
            <a:spLocks noChangeArrowheads="1"/>
          </p:cNvSpPr>
          <p:nvPr/>
        </p:nvSpPr>
        <p:spPr bwMode="auto">
          <a:xfrm>
            <a:off x="3956270" y="167779"/>
            <a:ext cx="36022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20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Διευκρινίσεις ορολογίας</a:t>
            </a:r>
          </a:p>
        </p:txBody>
      </p:sp>
      <p:sp>
        <p:nvSpPr>
          <p:cNvPr id="2" name="TextBox 1">
            <a:extLst>
              <a:ext uri="{FF2B5EF4-FFF2-40B4-BE49-F238E27FC236}">
                <a16:creationId xmlns:a16="http://schemas.microsoft.com/office/drawing/2014/main" id="{15933FD9-A0DF-4142-832A-EFF3D466F33D}"/>
              </a:ext>
            </a:extLst>
          </p:cNvPr>
          <p:cNvSpPr txBox="1"/>
          <p:nvPr/>
        </p:nvSpPr>
        <p:spPr>
          <a:xfrm>
            <a:off x="142612" y="973123"/>
            <a:ext cx="1135030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Κώδικας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σύνοψη της βασικής ιδέας διάφορων αποσπασμάτων μέσα στο κείμενο με τρόπο ώστε να αποτυπώνεται το ουσιώδες, ένα μοτίβο ή μια σχέση μεταξύ τους. </a:t>
            </a:r>
          </a:p>
        </p:txBody>
      </p:sp>
      <p:sp>
        <p:nvSpPr>
          <p:cNvPr id="3" name="TextBox 2">
            <a:extLst>
              <a:ext uri="{FF2B5EF4-FFF2-40B4-BE49-F238E27FC236}">
                <a16:creationId xmlns:a16="http://schemas.microsoft.com/office/drawing/2014/main" id="{9851EDEB-2481-4FDA-8BCA-1240BF74EF59}"/>
              </a:ext>
            </a:extLst>
          </p:cNvPr>
          <p:cNvSpPr txBox="1"/>
          <p:nvPr/>
        </p:nvSpPr>
        <p:spPr>
          <a:xfrm>
            <a:off x="100668" y="2223083"/>
            <a:ext cx="1197947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Κατηγορία/ιδιότητα</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αποτύπωση των συνδέσεων των κωδίκων, είναι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κατάτι</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πιο αφηρημένες από τους κώδικες και έχουν στόχο να συλλάβουν τις διαστάσεις/ιδιότητες μιας έννοια. Π.χ. η έννοια «ταύτιση με το ρόλο του εκπαιδευτικού» έχει την ιδιότητα «αφοσίωση», «συμμετοχή», «προσφορά». Προϋποθέτουν στενή και σε βάθος επεξεργασία των δεδομένων και χρήση θεωρητικών εννοιών από βιβλιογραφία. Είναι αποτέλεσμα θεωρητικής επεξεργασίας, δεν παράγονται επαγωγικά</a:t>
            </a:r>
          </a:p>
        </p:txBody>
      </p:sp>
      <p:sp>
        <p:nvSpPr>
          <p:cNvPr id="4" name="TextBox 3">
            <a:extLst>
              <a:ext uri="{FF2B5EF4-FFF2-40B4-BE49-F238E27FC236}">
                <a16:creationId xmlns:a16="http://schemas.microsoft.com/office/drawing/2014/main" id="{98128CB2-3704-4A29-8EBB-47541D6D55E2}"/>
              </a:ext>
            </a:extLst>
          </p:cNvPr>
          <p:cNvSpPr txBox="1"/>
          <p:nvPr/>
        </p:nvSpPr>
        <p:spPr>
          <a:xfrm>
            <a:off x="100668" y="4193160"/>
            <a:ext cx="12192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Έννοιες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είναι το τελευταίο στάδιο της θεωρητικής επεξεργασίας των κατηγοριών, είναι ακόμα πιο συμπεριληπτικές υπό την έννοια ότι αποτυπώνουν την «ουσία» του φαινομένου,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αυτό που κάνει το φαινόμενο να είναι αυτό που είναι</a:t>
            </a:r>
          </a:p>
        </p:txBody>
      </p:sp>
      <p:sp>
        <p:nvSpPr>
          <p:cNvPr id="9" name="TextBox 8">
            <a:extLst>
              <a:ext uri="{FF2B5EF4-FFF2-40B4-BE49-F238E27FC236}">
                <a16:creationId xmlns:a16="http://schemas.microsoft.com/office/drawing/2014/main" id="{A7E76D7F-2542-44E1-B7F4-242C5FAEAD1D}"/>
              </a:ext>
            </a:extLst>
          </p:cNvPr>
          <p:cNvSpPr txBox="1"/>
          <p:nvPr/>
        </p:nvSpPr>
        <p:spPr>
          <a:xfrm>
            <a:off x="100668" y="5763128"/>
            <a:ext cx="105135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Από τους «κώδικες» πάμε στις «κατηγορίες» και καταλήγουμε στις «έννοιες»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FA566F-861C-4F6E-A259-DAE7CA20B6EF}"/>
              </a:ext>
            </a:extLst>
          </p:cNvPr>
          <p:cNvSpPr txBox="1"/>
          <p:nvPr/>
        </p:nvSpPr>
        <p:spPr>
          <a:xfrm>
            <a:off x="-75501" y="671119"/>
            <a:ext cx="1217242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Οι κατηγορίες είναι οι εννοιολογικοί σκελετοί της έρευνας, μπορούμε να τις σκεφθούμε ως μικρού επιπέδου αφαιρέσεις που έχουν εμπειρικές διαστάσεις που είναι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παρατηρήσιμες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οι έννοιες στο σκεπτικό αυτό δεν είναι ορισμοί αλλά συνοψίζουν ιδιότητες που έχουν τα αντικείμενα του κόσμου κάτω από προϋποθέσεις και συνθήκες.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Η έννοια «προσαρμογή στο πανεπιστήμιο» έχει τις ιδιότητες «προσαρμογή στην ακαδημαϊκή ζωή», «προσαρμογή στις δραστηριότητες κοινωνικότητας του Τμήματος» και προσαρμογή στην «ζωή της πόλης», κάθε μια από τις οποίες μπορεί να αντιστοιχεί σε διαστάσεις (ισχυρή/χαμηλή) και σε συνθήκες (κεντρικά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vs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περιφερειακά τμήματα)</a:t>
            </a:r>
          </a:p>
        </p:txBody>
      </p:sp>
      <p:sp>
        <p:nvSpPr>
          <p:cNvPr id="4" name="TextBox 3">
            <a:extLst>
              <a:ext uri="{FF2B5EF4-FFF2-40B4-BE49-F238E27FC236}">
                <a16:creationId xmlns:a16="http://schemas.microsoft.com/office/drawing/2014/main" id="{6E79D900-A07C-4078-B901-EAA804E00C54}"/>
              </a:ext>
            </a:extLst>
          </p:cNvPr>
          <p:cNvSpPr txBox="1"/>
          <p:nvPr/>
        </p:nvSpPr>
        <p:spPr>
          <a:xfrm>
            <a:off x="1" y="3429000"/>
            <a:ext cx="12013034"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Οι έννοιες στην ΘΘ αποτυπώνουν κομβικές ιδιότητες του φαινομένου και κομίζουν ένα πορτραίτο του. Σε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αντιθεση</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με την κατασκευή εννοιών στην ποσοτική έρευνα, εδώ οι έννοιες δεν έχουν κατηγορική βάση αλλά διατακτική,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ένα αντικείμενο δεν «ανήκει ή δεν ανήκει» σε μια τάξη αλλά ανήκει «λιγότερο ή περισσότερο». Ο λόγος είναι απλός: ο κοινωνικός κόσμος δεν είναι ταυτόσημος με τον φυσικό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Συνεπώς, οι έννοιες στην ΘΘ δεν ταυτίζονται με τους δείκτες αλλά έχουν θεωρητικό υπόστρωμα το οποίο βοηθά την συγκρότησή τους. Με άλλα λόγια, οι ομοιότητες δεν «μεταφέρονται» αυτούσιες από τις αισθήσεις στις έννοιες αλλά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μεσολαβούνται</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από θεωρητικές επεξεργασίες. </a:t>
            </a:r>
          </a:p>
        </p:txBody>
      </p:sp>
      <p:sp>
        <p:nvSpPr>
          <p:cNvPr id="5" name="TextBox 4">
            <a:extLst>
              <a:ext uri="{FF2B5EF4-FFF2-40B4-BE49-F238E27FC236}">
                <a16:creationId xmlns:a16="http://schemas.microsoft.com/office/drawing/2014/main" id="{9B311AE6-047C-40FA-A200-86ABE8A759D7}"/>
              </a:ext>
            </a:extLst>
          </p:cNvPr>
          <p:cNvSpPr txBox="1"/>
          <p:nvPr/>
        </p:nvSpPr>
        <p:spPr>
          <a:xfrm>
            <a:off x="3758268" y="36896"/>
            <a:ext cx="45216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Μεθοδολογικές ιδέες της ΘΘ</a:t>
            </a:r>
          </a:p>
        </p:txBody>
      </p:sp>
    </p:spTree>
    <p:extLst>
      <p:ext uri="{BB962C8B-B14F-4D97-AF65-F5344CB8AC3E}">
        <p14:creationId xmlns:p14="http://schemas.microsoft.com/office/powerpoint/2010/main" val="34688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59C01-CF96-4A93-9BEA-1DBA8FF186A1}"/>
              </a:ext>
            </a:extLst>
          </p:cNvPr>
          <p:cNvSpPr txBox="1"/>
          <p:nvPr/>
        </p:nvSpPr>
        <p:spPr>
          <a:xfrm>
            <a:off x="1096161" y="-74895"/>
            <a:ext cx="9999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Τι είδους φαινόμενα εξηγούμε μέσα από την ΒΜ</a:t>
            </a:r>
          </a:p>
        </p:txBody>
      </p:sp>
      <p:sp>
        <p:nvSpPr>
          <p:cNvPr id="3" name="TextBox 2">
            <a:extLst>
              <a:ext uri="{FF2B5EF4-FFF2-40B4-BE49-F238E27FC236}">
                <a16:creationId xmlns:a16="http://schemas.microsoft.com/office/drawing/2014/main" id="{725F8CCA-A09B-426D-9405-5B6BF2797F6E}"/>
              </a:ext>
            </a:extLst>
          </p:cNvPr>
          <p:cNvSpPr txBox="1"/>
          <p:nvPr/>
        </p:nvSpPr>
        <p:spPr>
          <a:xfrm>
            <a:off x="37750" y="681572"/>
            <a:ext cx="1202142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Τρόπους/διαδικασίες σχηματισμού κοινωνικών ή επαγγελματικών ομάδων (π.χ. εκπαιδευτικών, ψυχολόγων, </a:t>
            </a:r>
            <a:r>
              <a:rPr kumimoji="0" lang="en-US"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youtubers). </a:t>
            </a: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Εδώ προσπαθούμε να δούμε με ποιο τρόπο </a:t>
            </a:r>
            <a:r>
              <a:rPr kumimoji="0" lang="el-GR" sz="1800" b="1" i="0" u="sng" strike="noStrike" kern="1200" cap="none" spc="0" normalizeH="0" baseline="0" noProof="0" dirty="0">
                <a:ln>
                  <a:noFill/>
                </a:ln>
                <a:solidFill>
                  <a:prstClr val="black"/>
                </a:solidFill>
                <a:effectLst/>
                <a:uLnTx/>
                <a:uFillTx/>
                <a:latin typeface="Segoe Script" panose="030B0504020000000003" pitchFamily="66" charset="0"/>
                <a:ea typeface="+mn-ea"/>
                <a:cs typeface="+mn-cs"/>
              </a:rPr>
              <a:t>μοτίβα θεσμικών προσδοκιών (</a:t>
            </a:r>
            <a:r>
              <a:rPr kumimoji="0" lang="en-US" sz="1800" b="1" i="0" u="sng" strike="noStrike" kern="1200" cap="none" spc="0" normalizeH="0" baseline="0" noProof="0" dirty="0">
                <a:ln>
                  <a:noFill/>
                </a:ln>
                <a:solidFill>
                  <a:prstClr val="black"/>
                </a:solidFill>
                <a:effectLst/>
                <a:uLnTx/>
                <a:uFillTx/>
                <a:latin typeface="Segoe Script" panose="030B0504020000000003" pitchFamily="66" charset="0"/>
                <a:ea typeface="+mn-ea"/>
                <a:cs typeface="+mn-cs"/>
              </a:rPr>
              <a:t>institutional expectation patterns)</a:t>
            </a:r>
            <a:r>
              <a:rPr kumimoji="0" lang="en-US"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a:t>
            </a: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επηρέασαν τις βιογραφίες ανθρώπων ώστε να σχηματιστεί μια κοινωνική ομάδα σε βάθος χρόνου. </a:t>
            </a:r>
            <a:endParaRPr kumimoji="0" lang="en-US"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endParaRPr>
          </a:p>
        </p:txBody>
      </p:sp>
      <p:sp>
        <p:nvSpPr>
          <p:cNvPr id="4" name="TextBox 3">
            <a:extLst>
              <a:ext uri="{FF2B5EF4-FFF2-40B4-BE49-F238E27FC236}">
                <a16:creationId xmlns:a16="http://schemas.microsoft.com/office/drawing/2014/main" id="{272308C8-8A0C-4136-ACD8-4040567B3FD7}"/>
              </a:ext>
            </a:extLst>
          </p:cNvPr>
          <p:cNvSpPr txBox="1"/>
          <p:nvPr/>
        </p:nvSpPr>
        <p:spPr>
          <a:xfrm>
            <a:off x="-37750" y="2322009"/>
            <a:ext cx="122297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Τρόπους και διαδικασίες σχηματισμού στις λήψεις απόφασης. Εδώ εξετάζουμε τα </a:t>
            </a:r>
            <a:r>
              <a:rPr kumimoji="0" lang="el-GR" sz="1800" b="1" i="0" u="sng" strike="noStrike" kern="1200" cap="none" spc="0" normalizeH="0" baseline="0" noProof="0" dirty="0">
                <a:ln>
                  <a:noFill/>
                </a:ln>
                <a:solidFill>
                  <a:prstClr val="black"/>
                </a:solidFill>
                <a:effectLst/>
                <a:uLnTx/>
                <a:uFillTx/>
                <a:latin typeface="Segoe Script" panose="030B0504020000000003" pitchFamily="66" charset="0"/>
                <a:ea typeface="+mn-ea"/>
                <a:cs typeface="+mn-cs"/>
              </a:rPr>
              <a:t>σχήματα βιογραφικής δράσης (</a:t>
            </a:r>
            <a:r>
              <a:rPr kumimoji="0" lang="en-US" sz="1800" b="1" i="0" u="sng" strike="noStrike" kern="1200" cap="none" spc="0" normalizeH="0" baseline="0" noProof="0" dirty="0">
                <a:ln>
                  <a:noFill/>
                </a:ln>
                <a:solidFill>
                  <a:prstClr val="black"/>
                </a:solidFill>
                <a:effectLst/>
                <a:uLnTx/>
                <a:uFillTx/>
                <a:latin typeface="Segoe Script" panose="030B0504020000000003" pitchFamily="66" charset="0"/>
                <a:ea typeface="+mn-ea"/>
                <a:cs typeface="+mn-cs"/>
              </a:rPr>
              <a:t>biographical action schemes)</a:t>
            </a:r>
            <a:r>
              <a:rPr kumimoji="0" lang="en-US"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a:t>
            </a: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(σχέδια ζωής, τρόπους υλοποίησης, πόρους που κινητοποιήθηκαν) ώστε να δούμε με ποιο τρόπο</a:t>
            </a:r>
            <a:r>
              <a:rPr kumimoji="0" lang="en-US"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a:t>
            </a: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τα υποκείμενα παίρνουν αποφάσεις για να ενταχθούν σε επαγγέλματα, ομάδες ή να μετακινηθούν εντός τους επαγγέλματός τους </a:t>
            </a:r>
          </a:p>
        </p:txBody>
      </p:sp>
      <p:sp>
        <p:nvSpPr>
          <p:cNvPr id="5" name="TextBox 4">
            <a:extLst>
              <a:ext uri="{FF2B5EF4-FFF2-40B4-BE49-F238E27FC236}">
                <a16:creationId xmlns:a16="http://schemas.microsoft.com/office/drawing/2014/main" id="{80372572-0218-4B7D-AC20-1B9BD30B8BBB}"/>
              </a:ext>
            </a:extLst>
          </p:cNvPr>
          <p:cNvSpPr txBox="1"/>
          <p:nvPr/>
        </p:nvSpPr>
        <p:spPr>
          <a:xfrm>
            <a:off x="-37750" y="4535991"/>
            <a:ext cx="1203820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Τρόπους διαχείρισης </a:t>
            </a:r>
            <a:r>
              <a:rPr kumimoji="0" lang="el-GR" sz="1800" b="1" i="0" u="sng" strike="noStrike" kern="1200" cap="none" spc="0" normalizeH="0" baseline="0" noProof="0" dirty="0">
                <a:ln>
                  <a:noFill/>
                </a:ln>
                <a:solidFill>
                  <a:prstClr val="black"/>
                </a:solidFill>
                <a:effectLst/>
                <a:uLnTx/>
                <a:uFillTx/>
                <a:latin typeface="Segoe Script" panose="030B0504020000000003" pitchFamily="66" charset="0"/>
                <a:ea typeface="+mn-ea"/>
                <a:cs typeface="+mn-cs"/>
              </a:rPr>
              <a:t>τροχιών οδύνης (</a:t>
            </a:r>
            <a:r>
              <a:rPr kumimoji="0" lang="en-US" sz="1800" b="1" i="0" u="sng" strike="noStrike" kern="1200" cap="none" spc="0" normalizeH="0" baseline="0" noProof="0" dirty="0">
                <a:ln>
                  <a:noFill/>
                </a:ln>
                <a:solidFill>
                  <a:prstClr val="black"/>
                </a:solidFill>
                <a:effectLst/>
                <a:uLnTx/>
                <a:uFillTx/>
                <a:latin typeface="Segoe Script" panose="030B0504020000000003" pitchFamily="66" charset="0"/>
                <a:ea typeface="+mn-ea"/>
                <a:cs typeface="+mn-cs"/>
              </a:rPr>
              <a:t>trajectories of suffering</a:t>
            </a:r>
            <a:r>
              <a:rPr kumimoji="0" lang="en-US"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a:t>
            </a: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a:t>
            </a:r>
            <a:r>
              <a:rPr kumimoji="0" lang="el-GR" sz="1800" b="0" i="0" u="none" strike="noStrike" kern="1200" cap="none" spc="0" normalizeH="0" baseline="0" noProof="0" dirty="0" err="1">
                <a:ln>
                  <a:noFill/>
                </a:ln>
                <a:solidFill>
                  <a:prstClr val="black"/>
                </a:solidFill>
                <a:effectLst/>
                <a:uLnTx/>
                <a:uFillTx/>
                <a:latin typeface="Segoe Script" panose="030B0504020000000003" pitchFamily="66" charset="0"/>
                <a:ea typeface="+mn-ea"/>
                <a:cs typeface="+mn-cs"/>
              </a:rPr>
              <a:t>δηλ</a:t>
            </a: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ξαφνικές αλλαγές στην πορεία ζωής του ατόμου, μετά από τις οποίες είναι κάτι διαφορετικό από αυτό που ήταν. Στόχος είναι α) η εξέταση της κατάστασης εξάρτησης στην οποία μπορεί να βρίσκεται το άτομο μετά την κρίσιμη βιογραφική στιγμή που άλλαξε τη ζωή του και β) οι </a:t>
            </a:r>
            <a:r>
              <a:rPr kumimoji="0" lang="el-GR" sz="1800" b="1" i="0" u="sng" strike="noStrike" kern="1200" cap="none" spc="0" normalizeH="0" baseline="0" noProof="0" dirty="0">
                <a:ln>
                  <a:noFill/>
                </a:ln>
                <a:solidFill>
                  <a:prstClr val="black"/>
                </a:solidFill>
                <a:effectLst/>
                <a:uLnTx/>
                <a:uFillTx/>
                <a:latin typeface="Segoe Script" panose="030B0504020000000003" pitchFamily="66" charset="0"/>
                <a:ea typeface="+mn-ea"/>
                <a:cs typeface="+mn-cs"/>
              </a:rPr>
              <a:t>μεταμορφώσεις του εαυτού (</a:t>
            </a:r>
            <a:r>
              <a:rPr kumimoji="0" lang="en-US" sz="1800" b="1" i="0" u="sng" strike="noStrike" kern="1200" cap="none" spc="0" normalizeH="0" baseline="0" noProof="0" dirty="0">
                <a:ln>
                  <a:noFill/>
                </a:ln>
                <a:solidFill>
                  <a:prstClr val="black"/>
                </a:solidFill>
                <a:effectLst/>
                <a:uLnTx/>
                <a:uFillTx/>
                <a:latin typeface="Segoe Script" panose="030B0504020000000003" pitchFamily="66" charset="0"/>
                <a:ea typeface="+mn-ea"/>
                <a:cs typeface="+mn-cs"/>
              </a:rPr>
              <a:t>metamorphoses of biographical identity</a:t>
            </a: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που έχει πετύχει. Αν και ακούγεται ψυχολογικό, εν </a:t>
            </a:r>
            <a:r>
              <a:rPr kumimoji="0" lang="el-GR" sz="1800" b="0" i="0" u="none" strike="noStrike" kern="1200" cap="none" spc="0" normalizeH="0" baseline="0" noProof="0" dirty="0" err="1">
                <a:ln>
                  <a:noFill/>
                </a:ln>
                <a:solidFill>
                  <a:prstClr val="black"/>
                </a:solidFill>
                <a:effectLst/>
                <a:uLnTx/>
                <a:uFillTx/>
                <a:latin typeface="Segoe Script" panose="030B0504020000000003" pitchFamily="66" charset="0"/>
                <a:ea typeface="+mn-ea"/>
                <a:cs typeface="+mn-cs"/>
              </a:rPr>
              <a:t>ττούτοις</a:t>
            </a:r>
            <a:r>
              <a:rPr kumimoji="0" lang="el-GR" sz="18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δεν είναι (μόνο) τέτοιο αφού τραυματικές εμπειρίες όπως είναι η μετανάστευση, η ανεργία, η χρόνια ασθένεια λαμβάνουν χώρα σε κοινωνικά πλαίσια και έχουν συχνά κοινωνικά αίτια. </a:t>
            </a:r>
          </a:p>
        </p:txBody>
      </p:sp>
    </p:spTree>
    <p:extLst>
      <p:ext uri="{BB962C8B-B14F-4D97-AF65-F5344CB8AC3E}">
        <p14:creationId xmlns:p14="http://schemas.microsoft.com/office/powerpoint/2010/main" val="35538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B1EE8A-335D-4C6A-97A0-F918C3E34AF9}"/>
              </a:ext>
            </a:extLst>
          </p:cNvPr>
          <p:cNvSpPr txBox="1"/>
          <p:nvPr/>
        </p:nvSpPr>
        <p:spPr>
          <a:xfrm>
            <a:off x="117446" y="562062"/>
            <a:ext cx="1192914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Άλλο κρίσιμο στοιχείο του σχηματισμού εννοιών: οι έννοιες στην ΘΘ δεν ταξινομούν τον κόσμο αλλά αποτυπώνουν αιτιακές συνδέσεις μεταξύ των ιδιοτήτων του.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Π.χ</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όταν ταξινομούμε κάτι ως «μήλο» δεν το περιγράφουμε απλώς αλλά το διακρίνουμε από τα «μπαλάκια του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πινκ</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πονκ</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και το σημαντικότερο πληροφορούμαστε ότι έχει την ιδιότητα να τρώγεται. Για να το πούμε αλλιώς, αυτό που διακρίνει τα αντικείμενα μεταξύ τους είναι οι αιτιακές δυνάμεις των ιδιοτήτων τους, αλλιώς, οι ιδιότητες ενός αντικειμένου δε συνάγονται από την ένταξή του σε μια ομάδα (κατηγορική ένταξη) αλλά από τα πράγματα που μπορεί να κάνει λόγω των ιδιοτήτων που έχει</a:t>
            </a:r>
          </a:p>
        </p:txBody>
      </p:sp>
      <p:sp>
        <p:nvSpPr>
          <p:cNvPr id="3" name="TextBox 2">
            <a:extLst>
              <a:ext uri="{FF2B5EF4-FFF2-40B4-BE49-F238E27FC236}">
                <a16:creationId xmlns:a16="http://schemas.microsoft.com/office/drawing/2014/main" id="{709025A0-9426-483E-8301-80AD00CD90D1}"/>
              </a:ext>
            </a:extLst>
          </p:cNvPr>
          <p:cNvSpPr txBox="1"/>
          <p:nvPr/>
        </p:nvSpPr>
        <p:spPr>
          <a:xfrm>
            <a:off x="3758268" y="36896"/>
            <a:ext cx="45216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Μεθοδολογικές ιδέες της ΘΘ</a:t>
            </a:r>
          </a:p>
        </p:txBody>
      </p:sp>
      <p:sp>
        <p:nvSpPr>
          <p:cNvPr id="4" name="TextBox 3">
            <a:extLst>
              <a:ext uri="{FF2B5EF4-FFF2-40B4-BE49-F238E27FC236}">
                <a16:creationId xmlns:a16="http://schemas.microsoft.com/office/drawing/2014/main" id="{D783F514-19E0-4582-860F-99B26ADF77B7}"/>
              </a:ext>
            </a:extLst>
          </p:cNvPr>
          <p:cNvSpPr txBox="1"/>
          <p:nvPr/>
        </p:nvSpPr>
        <p:spPr>
          <a:xfrm>
            <a:off x="117446" y="2969703"/>
            <a:ext cx="1176136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Τα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data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στην ΘΘ δεν έχουν στόχο να ελέγξουν κάποια θεωρία αλλά να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αλληλεπιδράσουν</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με τις ιδέες του ερευνητή ώστε να παραχθούν εννοιολογικές υποθέσεις που θα εξηγούν κάτι. Με άλλα λόγια, στόχος είναι η δημιουργία αιτιακών υποθέσεων που θα προτείνουν εξήγηση ενός φαινομένου. Αυτές δεν θα πρέπει να είναι γενικόλογες αφηγήσεις αλλά ελέγξιμες προτάσεις οι οποίες θα προσδιορίζουν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Είτε τον μηχανισμό δια του οποίου συνθήκες παράγουν αποτελέσματα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Είτε τύπους (κατασκευή τυπολογιών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Είτε τις ιδιότητες/διαστάσεις της κεντρικής έννοιας που συγκροτεί το φαινόμενο</a:t>
            </a:r>
          </a:p>
        </p:txBody>
      </p:sp>
    </p:spTree>
    <p:extLst>
      <p:ext uri="{BB962C8B-B14F-4D97-AF65-F5344CB8AC3E}">
        <p14:creationId xmlns:p14="http://schemas.microsoft.com/office/powerpoint/2010/main" val="32560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CFB6DE-A57D-491A-8654-D92B6D83D2EE}"/>
              </a:ext>
            </a:extLst>
          </p:cNvPr>
          <p:cNvSpPr txBox="1"/>
          <p:nvPr/>
        </p:nvSpPr>
        <p:spPr>
          <a:xfrm>
            <a:off x="167780" y="2575420"/>
            <a:ext cx="173651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Έννοιες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Κατηγορίες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κώδικες</a:t>
            </a:r>
          </a:p>
        </p:txBody>
      </p:sp>
      <p:cxnSp>
        <p:nvCxnSpPr>
          <p:cNvPr id="4" name="Ευθύγραμμο βέλος σύνδεσης 3">
            <a:extLst>
              <a:ext uri="{FF2B5EF4-FFF2-40B4-BE49-F238E27FC236}">
                <a16:creationId xmlns:a16="http://schemas.microsoft.com/office/drawing/2014/main" id="{30D4111B-51F8-4CF4-9170-0E2B7E436C45}"/>
              </a:ext>
            </a:extLst>
          </p:cNvPr>
          <p:cNvCxnSpPr/>
          <p:nvPr/>
        </p:nvCxnSpPr>
        <p:spPr>
          <a:xfrm flipV="1">
            <a:off x="1937855" y="2798450"/>
            <a:ext cx="0" cy="23069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077AEA-6EA4-4AC0-9318-EA54954E3057}"/>
              </a:ext>
            </a:extLst>
          </p:cNvPr>
          <p:cNvSpPr txBox="1"/>
          <p:nvPr/>
        </p:nvSpPr>
        <p:spPr>
          <a:xfrm>
            <a:off x="-14079" y="1456380"/>
            <a:ext cx="27767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Abstraction via induction</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DB76762-A93C-4864-8AEA-9AD4016B5869}"/>
              </a:ext>
            </a:extLst>
          </p:cNvPr>
          <p:cNvSpPr txBox="1"/>
          <p:nvPr/>
        </p:nvSpPr>
        <p:spPr>
          <a:xfrm>
            <a:off x="5257197" y="1081585"/>
            <a:ext cx="683133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Το φαινόμενο μπορεί να είναι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Κάποιο αποτέλεσμα (π.χ. φοιτητική διαρροή, η συμμετοχή σε προγράμματα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Erasmus)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Κάποια διαδικασία (πως εξελίσσεται κάτι, από ποια στάδια περνά: πως κάποιος καταλήγει να αλλάζει επιλογή σπουδών ενώ είναι στο πανεπιστήμιο, πως κάποιος αποφασίζει να κάνει μεταπτυχιακό)</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Κάποιο βίωμα (διαχείριση πολυπολιτισμικών τάξεων, γονείς που είναι παρεμβατικοί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κτλ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a:r>
          </a:p>
        </p:txBody>
      </p:sp>
      <p:cxnSp>
        <p:nvCxnSpPr>
          <p:cNvPr id="8" name="Ευθύγραμμο βέλος σύνδεσης 7">
            <a:extLst>
              <a:ext uri="{FF2B5EF4-FFF2-40B4-BE49-F238E27FC236}">
                <a16:creationId xmlns:a16="http://schemas.microsoft.com/office/drawing/2014/main" id="{0E9E9E73-834D-4AB3-8EB5-054767430500}"/>
              </a:ext>
            </a:extLst>
          </p:cNvPr>
          <p:cNvCxnSpPr>
            <a:cxnSpLocks/>
          </p:cNvCxnSpPr>
          <p:nvPr/>
        </p:nvCxnSpPr>
        <p:spPr>
          <a:xfrm flipV="1">
            <a:off x="1274958" y="1961777"/>
            <a:ext cx="3948683" cy="836079"/>
          </a:xfrm>
          <a:prstGeom prst="straightConnector1">
            <a:avLst/>
          </a:prstGeom>
          <a:ln w="38100">
            <a:prstDash val="lg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7C5046F-EA5E-452C-9159-5F29534BC5AE}"/>
              </a:ext>
            </a:extLst>
          </p:cNvPr>
          <p:cNvSpPr txBox="1"/>
          <p:nvPr/>
        </p:nvSpPr>
        <p:spPr>
          <a:xfrm rot="20876957">
            <a:off x="2286795" y="2041329"/>
            <a:ext cx="22004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Έχουν στόχο να εξηγήσουν</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668D2E-182C-430F-867E-E5013F2E6ED7}"/>
              </a:ext>
            </a:extLst>
          </p:cNvPr>
          <p:cNvSpPr txBox="1"/>
          <p:nvPr/>
        </p:nvSpPr>
        <p:spPr>
          <a:xfrm>
            <a:off x="3474788" y="-59693"/>
            <a:ext cx="6934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Τα στάδια της κωδικοποίησης στην </a:t>
            </a:r>
            <a:r>
              <a:rPr kumimoji="0" lang="en-US"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GT</a:t>
            </a:r>
            <a:endPar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3" name="TextBox 2">
            <a:extLst>
              <a:ext uri="{FF2B5EF4-FFF2-40B4-BE49-F238E27FC236}">
                <a16:creationId xmlns:a16="http://schemas.microsoft.com/office/drawing/2014/main" id="{E0F06ED4-DB36-4C92-B1DF-7DC31A26826B}"/>
              </a:ext>
            </a:extLst>
          </p:cNvPr>
          <p:cNvSpPr txBox="1"/>
          <p:nvPr/>
        </p:nvSpPr>
        <p:spPr>
          <a:xfrm>
            <a:off x="0" y="679508"/>
            <a:ext cx="12191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ο όρος αφορά ότι στην αρχή ο ερευνητής δεν είναι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ανγκαίο</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να έχει μια οριοθετημένη και ξεκάθαρη υπόθεση προς έλεγχο αλλά σταδιακά εστιάζει σε περιπτώσεις που έχουν ένα ενδιαφέρον (θυμηθείτε τα περί θεωρητικής κωδικοποίησης) σχετικό με το ερευνητικό ερώτημα. </a:t>
            </a:r>
          </a:p>
        </p:txBody>
      </p:sp>
      <p:sp>
        <p:nvSpPr>
          <p:cNvPr id="4" name="TextBox 3">
            <a:extLst>
              <a:ext uri="{FF2B5EF4-FFF2-40B4-BE49-F238E27FC236}">
                <a16:creationId xmlns:a16="http://schemas.microsoft.com/office/drawing/2014/main" id="{D076121F-BC8F-4893-9400-58A4F5B8C3B3}"/>
              </a:ext>
            </a:extLst>
          </p:cNvPr>
          <p:cNvSpPr txBox="1"/>
          <p:nvPr/>
        </p:nvSpPr>
        <p:spPr>
          <a:xfrm>
            <a:off x="78297" y="1845416"/>
            <a:ext cx="120130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Εδώ ο ερευνητής εκλεπτύνει την κωδικοποίηση και επιχειρεί να ομαδοποιήσει τους κώδικες σε σχέση με θέματα ή μοτίβα τα οποία μπορεί να αντιστοιχούνται σε συνεντευξιαζόμενους </a:t>
            </a:r>
          </a:p>
        </p:txBody>
      </p:sp>
      <p:sp>
        <p:nvSpPr>
          <p:cNvPr id="5" name="Οβάλ 4">
            <a:extLst>
              <a:ext uri="{FF2B5EF4-FFF2-40B4-BE49-F238E27FC236}">
                <a16:creationId xmlns:a16="http://schemas.microsoft.com/office/drawing/2014/main" id="{3C98D235-6AE3-4EE6-A9F1-D771100C97F0}"/>
              </a:ext>
            </a:extLst>
          </p:cNvPr>
          <p:cNvSpPr/>
          <p:nvPr/>
        </p:nvSpPr>
        <p:spPr>
          <a:xfrm>
            <a:off x="78298" y="3085052"/>
            <a:ext cx="2824294" cy="197351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563D9F2-A3C7-4F7A-A4A3-F37368F2076F}"/>
              </a:ext>
            </a:extLst>
          </p:cNvPr>
          <p:cNvSpPr txBox="1"/>
          <p:nvPr/>
        </p:nvSpPr>
        <p:spPr>
          <a:xfrm>
            <a:off x="796954" y="342900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7" name="TextBox 6">
            <a:extLst>
              <a:ext uri="{FF2B5EF4-FFF2-40B4-BE49-F238E27FC236}">
                <a16:creationId xmlns:a16="http://schemas.microsoft.com/office/drawing/2014/main" id="{C27EAC46-1A70-4717-8040-396B9E2AB73F}"/>
              </a:ext>
            </a:extLst>
          </p:cNvPr>
          <p:cNvSpPr txBox="1"/>
          <p:nvPr/>
        </p:nvSpPr>
        <p:spPr>
          <a:xfrm>
            <a:off x="615193" y="359618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8" name="TextBox 7">
            <a:extLst>
              <a:ext uri="{FF2B5EF4-FFF2-40B4-BE49-F238E27FC236}">
                <a16:creationId xmlns:a16="http://schemas.microsoft.com/office/drawing/2014/main" id="{736504A7-37D2-4D16-980F-B6999778E311}"/>
              </a:ext>
            </a:extLst>
          </p:cNvPr>
          <p:cNvSpPr txBox="1"/>
          <p:nvPr/>
        </p:nvSpPr>
        <p:spPr>
          <a:xfrm>
            <a:off x="1101754" y="373380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9" name="TextBox 8">
            <a:extLst>
              <a:ext uri="{FF2B5EF4-FFF2-40B4-BE49-F238E27FC236}">
                <a16:creationId xmlns:a16="http://schemas.microsoft.com/office/drawing/2014/main" id="{F79E626D-5B62-488E-B099-08439F7768E4}"/>
              </a:ext>
            </a:extLst>
          </p:cNvPr>
          <p:cNvSpPr txBox="1"/>
          <p:nvPr/>
        </p:nvSpPr>
        <p:spPr>
          <a:xfrm>
            <a:off x="1301692" y="3288268"/>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0" name="TextBox 9">
            <a:extLst>
              <a:ext uri="{FF2B5EF4-FFF2-40B4-BE49-F238E27FC236}">
                <a16:creationId xmlns:a16="http://schemas.microsoft.com/office/drawing/2014/main" id="{26F629EE-E9BF-4538-8CBC-0FB837058877}"/>
              </a:ext>
            </a:extLst>
          </p:cNvPr>
          <p:cNvSpPr txBox="1"/>
          <p:nvPr/>
        </p:nvSpPr>
        <p:spPr>
          <a:xfrm>
            <a:off x="1406554" y="403860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1" name="TextBox 10">
            <a:extLst>
              <a:ext uri="{FF2B5EF4-FFF2-40B4-BE49-F238E27FC236}">
                <a16:creationId xmlns:a16="http://schemas.microsoft.com/office/drawing/2014/main" id="{E09B5F37-E01A-43A4-9F83-F8C9CD908F81}"/>
              </a:ext>
            </a:extLst>
          </p:cNvPr>
          <p:cNvSpPr txBox="1"/>
          <p:nvPr/>
        </p:nvSpPr>
        <p:spPr>
          <a:xfrm>
            <a:off x="720055" y="407774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2" name="TextBox 11">
            <a:extLst>
              <a:ext uri="{FF2B5EF4-FFF2-40B4-BE49-F238E27FC236}">
                <a16:creationId xmlns:a16="http://schemas.microsoft.com/office/drawing/2014/main" id="{73D53A7B-5335-4C03-AC29-1031E03560AE}"/>
              </a:ext>
            </a:extLst>
          </p:cNvPr>
          <p:cNvSpPr txBox="1"/>
          <p:nvPr/>
        </p:nvSpPr>
        <p:spPr>
          <a:xfrm>
            <a:off x="1844878" y="373380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3" name="TextBox 12">
            <a:extLst>
              <a:ext uri="{FF2B5EF4-FFF2-40B4-BE49-F238E27FC236}">
                <a16:creationId xmlns:a16="http://schemas.microsoft.com/office/drawing/2014/main" id="{C3D85956-0491-4C80-8E34-C4CE5F0F7539}"/>
              </a:ext>
            </a:extLst>
          </p:cNvPr>
          <p:cNvSpPr txBox="1"/>
          <p:nvPr/>
        </p:nvSpPr>
        <p:spPr>
          <a:xfrm>
            <a:off x="1588315" y="352380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4" name="TextBox 13">
            <a:extLst>
              <a:ext uri="{FF2B5EF4-FFF2-40B4-BE49-F238E27FC236}">
                <a16:creationId xmlns:a16="http://schemas.microsoft.com/office/drawing/2014/main" id="{D1DB7FD9-D695-4544-AC57-DDB930EA26FC}"/>
              </a:ext>
            </a:extLst>
          </p:cNvPr>
          <p:cNvSpPr txBox="1"/>
          <p:nvPr/>
        </p:nvSpPr>
        <p:spPr>
          <a:xfrm>
            <a:off x="1073791" y="4327104"/>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5" name="TextBox 14">
            <a:extLst>
              <a:ext uri="{FF2B5EF4-FFF2-40B4-BE49-F238E27FC236}">
                <a16:creationId xmlns:a16="http://schemas.microsoft.com/office/drawing/2014/main" id="{603C7284-44DF-427A-9700-F5166DACAE86}"/>
              </a:ext>
            </a:extLst>
          </p:cNvPr>
          <p:cNvSpPr txBox="1"/>
          <p:nvPr/>
        </p:nvSpPr>
        <p:spPr>
          <a:xfrm>
            <a:off x="1730927" y="4269622"/>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6" name="TextBox 15">
            <a:extLst>
              <a:ext uri="{FF2B5EF4-FFF2-40B4-BE49-F238E27FC236}">
                <a16:creationId xmlns:a16="http://schemas.microsoft.com/office/drawing/2014/main" id="{5EDB6E67-D143-473F-9842-94D128DAC089}"/>
              </a:ext>
            </a:extLst>
          </p:cNvPr>
          <p:cNvSpPr txBox="1"/>
          <p:nvPr/>
        </p:nvSpPr>
        <p:spPr>
          <a:xfrm>
            <a:off x="2165056" y="4044705"/>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7" name="TextBox 16">
            <a:extLst>
              <a:ext uri="{FF2B5EF4-FFF2-40B4-BE49-F238E27FC236}">
                <a16:creationId xmlns:a16="http://schemas.microsoft.com/office/drawing/2014/main" id="{9869B9E6-000F-4686-BCC5-EEDE969DCF35}"/>
              </a:ext>
            </a:extLst>
          </p:cNvPr>
          <p:cNvSpPr txBox="1"/>
          <p:nvPr/>
        </p:nvSpPr>
        <p:spPr>
          <a:xfrm>
            <a:off x="1350976" y="4384887"/>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8" name="TextBox 17">
            <a:extLst>
              <a:ext uri="{FF2B5EF4-FFF2-40B4-BE49-F238E27FC236}">
                <a16:creationId xmlns:a16="http://schemas.microsoft.com/office/drawing/2014/main" id="{50A5575D-1DAD-4E74-840E-A864BE97A24F}"/>
              </a:ext>
            </a:extLst>
          </p:cNvPr>
          <p:cNvSpPr txBox="1"/>
          <p:nvPr/>
        </p:nvSpPr>
        <p:spPr>
          <a:xfrm>
            <a:off x="2044816" y="340628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19" name="TextBox 18">
            <a:extLst>
              <a:ext uri="{FF2B5EF4-FFF2-40B4-BE49-F238E27FC236}">
                <a16:creationId xmlns:a16="http://schemas.microsoft.com/office/drawing/2014/main" id="{2713A8A7-A990-433E-97FF-2F085EC3C311}"/>
              </a:ext>
            </a:extLst>
          </p:cNvPr>
          <p:cNvSpPr txBox="1"/>
          <p:nvPr/>
        </p:nvSpPr>
        <p:spPr>
          <a:xfrm>
            <a:off x="253767" y="4013083"/>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20" name="Οβάλ 19">
            <a:extLst>
              <a:ext uri="{FF2B5EF4-FFF2-40B4-BE49-F238E27FC236}">
                <a16:creationId xmlns:a16="http://schemas.microsoft.com/office/drawing/2014/main" id="{A3EA076E-6D39-423B-8C98-4E6C354E16AD}"/>
              </a:ext>
            </a:extLst>
          </p:cNvPr>
          <p:cNvSpPr/>
          <p:nvPr/>
        </p:nvSpPr>
        <p:spPr>
          <a:xfrm>
            <a:off x="3990363" y="3056146"/>
            <a:ext cx="3607266" cy="23342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2463248-340D-4560-A95F-117D53197056}"/>
              </a:ext>
            </a:extLst>
          </p:cNvPr>
          <p:cNvSpPr txBox="1"/>
          <p:nvPr/>
        </p:nvSpPr>
        <p:spPr>
          <a:xfrm>
            <a:off x="5125673" y="358011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22" name="TextBox 21">
            <a:extLst>
              <a:ext uri="{FF2B5EF4-FFF2-40B4-BE49-F238E27FC236}">
                <a16:creationId xmlns:a16="http://schemas.microsoft.com/office/drawing/2014/main" id="{485DC315-B651-4A28-8600-4A530D8BAC9D}"/>
              </a:ext>
            </a:extLst>
          </p:cNvPr>
          <p:cNvSpPr txBox="1"/>
          <p:nvPr/>
        </p:nvSpPr>
        <p:spPr>
          <a:xfrm>
            <a:off x="5912136" y="3426553"/>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23" name="TextBox 22">
            <a:extLst>
              <a:ext uri="{FF2B5EF4-FFF2-40B4-BE49-F238E27FC236}">
                <a16:creationId xmlns:a16="http://schemas.microsoft.com/office/drawing/2014/main" id="{F50603F0-BA6E-4AE9-8CB3-52B1CA49CCA1}"/>
              </a:ext>
            </a:extLst>
          </p:cNvPr>
          <p:cNvSpPr txBox="1"/>
          <p:nvPr/>
        </p:nvSpPr>
        <p:spPr>
          <a:xfrm>
            <a:off x="5588467" y="4137411"/>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24" name="TextBox 23">
            <a:extLst>
              <a:ext uri="{FF2B5EF4-FFF2-40B4-BE49-F238E27FC236}">
                <a16:creationId xmlns:a16="http://schemas.microsoft.com/office/drawing/2014/main" id="{1F2C1587-2099-4608-AE05-249F6FDB4DB2}"/>
              </a:ext>
            </a:extLst>
          </p:cNvPr>
          <p:cNvSpPr txBox="1"/>
          <p:nvPr/>
        </p:nvSpPr>
        <p:spPr>
          <a:xfrm>
            <a:off x="4662181" y="403859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25" name="TextBox 24">
            <a:extLst>
              <a:ext uri="{FF2B5EF4-FFF2-40B4-BE49-F238E27FC236}">
                <a16:creationId xmlns:a16="http://schemas.microsoft.com/office/drawing/2014/main" id="{038A3343-7834-4A19-A36B-425654650584}"/>
              </a:ext>
            </a:extLst>
          </p:cNvPr>
          <p:cNvSpPr txBox="1"/>
          <p:nvPr/>
        </p:nvSpPr>
        <p:spPr>
          <a:xfrm>
            <a:off x="5211309" y="3979852"/>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26" name="TextBox 25">
            <a:extLst>
              <a:ext uri="{FF2B5EF4-FFF2-40B4-BE49-F238E27FC236}">
                <a16:creationId xmlns:a16="http://schemas.microsoft.com/office/drawing/2014/main" id="{C7DC0EE4-63E7-47F1-9E4D-6694BF0E8786}"/>
              </a:ext>
            </a:extLst>
          </p:cNvPr>
          <p:cNvSpPr txBox="1"/>
          <p:nvPr/>
        </p:nvSpPr>
        <p:spPr>
          <a:xfrm>
            <a:off x="6336831" y="365760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27" name="TextBox 26">
            <a:extLst>
              <a:ext uri="{FF2B5EF4-FFF2-40B4-BE49-F238E27FC236}">
                <a16:creationId xmlns:a16="http://schemas.microsoft.com/office/drawing/2014/main" id="{544D8ED8-2677-43CB-AC6B-2D86CA4E8B0D}"/>
              </a:ext>
            </a:extLst>
          </p:cNvPr>
          <p:cNvSpPr txBox="1"/>
          <p:nvPr/>
        </p:nvSpPr>
        <p:spPr>
          <a:xfrm>
            <a:off x="5635651" y="373380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28" name="TextBox 27">
            <a:extLst>
              <a:ext uri="{FF2B5EF4-FFF2-40B4-BE49-F238E27FC236}">
                <a16:creationId xmlns:a16="http://schemas.microsoft.com/office/drawing/2014/main" id="{9F605955-F43A-4CF6-92BA-9F15B2B5C906}"/>
              </a:ext>
            </a:extLst>
          </p:cNvPr>
          <p:cNvSpPr txBox="1"/>
          <p:nvPr/>
        </p:nvSpPr>
        <p:spPr>
          <a:xfrm>
            <a:off x="5741627" y="4596951"/>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29" name="TextBox 28">
            <a:extLst>
              <a:ext uri="{FF2B5EF4-FFF2-40B4-BE49-F238E27FC236}">
                <a16:creationId xmlns:a16="http://schemas.microsoft.com/office/drawing/2014/main" id="{1BABA5FA-F63C-4DBB-993E-1BC11CDCC1CE}"/>
              </a:ext>
            </a:extLst>
          </p:cNvPr>
          <p:cNvSpPr txBox="1"/>
          <p:nvPr/>
        </p:nvSpPr>
        <p:spPr>
          <a:xfrm>
            <a:off x="5087570" y="447156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30" name="TextBox 29">
            <a:extLst>
              <a:ext uri="{FF2B5EF4-FFF2-40B4-BE49-F238E27FC236}">
                <a16:creationId xmlns:a16="http://schemas.microsoft.com/office/drawing/2014/main" id="{2AB229B4-99FC-46D0-9A1B-A24F36175343}"/>
              </a:ext>
            </a:extLst>
          </p:cNvPr>
          <p:cNvSpPr txBox="1"/>
          <p:nvPr/>
        </p:nvSpPr>
        <p:spPr>
          <a:xfrm>
            <a:off x="6050554" y="4255411"/>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31" name="TextBox 30">
            <a:extLst>
              <a:ext uri="{FF2B5EF4-FFF2-40B4-BE49-F238E27FC236}">
                <a16:creationId xmlns:a16="http://schemas.microsoft.com/office/drawing/2014/main" id="{D3AC1E13-B49F-4AEB-8C1C-36C610852B51}"/>
              </a:ext>
            </a:extLst>
          </p:cNvPr>
          <p:cNvSpPr txBox="1"/>
          <p:nvPr/>
        </p:nvSpPr>
        <p:spPr>
          <a:xfrm>
            <a:off x="9396049" y="394707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32" name="TextBox 31">
            <a:extLst>
              <a:ext uri="{FF2B5EF4-FFF2-40B4-BE49-F238E27FC236}">
                <a16:creationId xmlns:a16="http://schemas.microsoft.com/office/drawing/2014/main" id="{13706A98-D0E0-46C5-A0F6-A8B9006344BE}"/>
              </a:ext>
            </a:extLst>
          </p:cNvPr>
          <p:cNvSpPr txBox="1"/>
          <p:nvPr/>
        </p:nvSpPr>
        <p:spPr>
          <a:xfrm>
            <a:off x="6382264" y="461947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33" name="TextBox 32">
            <a:extLst>
              <a:ext uri="{FF2B5EF4-FFF2-40B4-BE49-F238E27FC236}">
                <a16:creationId xmlns:a16="http://schemas.microsoft.com/office/drawing/2014/main" id="{D5CF74CB-2518-446D-B027-16621495889B}"/>
              </a:ext>
            </a:extLst>
          </p:cNvPr>
          <p:cNvSpPr txBox="1"/>
          <p:nvPr/>
        </p:nvSpPr>
        <p:spPr>
          <a:xfrm>
            <a:off x="6594618" y="4084956"/>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34" name="TextBox 33">
            <a:extLst>
              <a:ext uri="{FF2B5EF4-FFF2-40B4-BE49-F238E27FC236}">
                <a16:creationId xmlns:a16="http://schemas.microsoft.com/office/drawing/2014/main" id="{825747B8-E0BC-414A-9800-4209E13F804D}"/>
              </a:ext>
            </a:extLst>
          </p:cNvPr>
          <p:cNvSpPr txBox="1"/>
          <p:nvPr/>
        </p:nvSpPr>
        <p:spPr>
          <a:xfrm>
            <a:off x="6803820" y="3795186"/>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35" name="TextBox 34">
            <a:extLst>
              <a:ext uri="{FF2B5EF4-FFF2-40B4-BE49-F238E27FC236}">
                <a16:creationId xmlns:a16="http://schemas.microsoft.com/office/drawing/2014/main" id="{B836F063-0788-468C-AC5C-6089BDECE558}"/>
              </a:ext>
            </a:extLst>
          </p:cNvPr>
          <p:cNvSpPr txBox="1"/>
          <p:nvPr/>
        </p:nvSpPr>
        <p:spPr>
          <a:xfrm>
            <a:off x="4769478" y="3643751"/>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36" name="Ελεύθερη σχεδίαση: Σχήμα 35">
            <a:extLst>
              <a:ext uri="{FF2B5EF4-FFF2-40B4-BE49-F238E27FC236}">
                <a16:creationId xmlns:a16="http://schemas.microsoft.com/office/drawing/2014/main" id="{11AA10FE-F343-4F0A-B730-12AB64955801}"/>
              </a:ext>
            </a:extLst>
          </p:cNvPr>
          <p:cNvSpPr/>
          <p:nvPr/>
        </p:nvSpPr>
        <p:spPr>
          <a:xfrm>
            <a:off x="4639112" y="3548543"/>
            <a:ext cx="1267322" cy="1417740"/>
          </a:xfrm>
          <a:custGeom>
            <a:avLst/>
            <a:gdLst>
              <a:gd name="connsiteX0" fmla="*/ 998290 w 1267322"/>
              <a:gd name="connsiteY0" fmla="*/ 1359017 h 1417740"/>
              <a:gd name="connsiteX1" fmla="*/ 998290 w 1267322"/>
              <a:gd name="connsiteY1" fmla="*/ 1359017 h 1417740"/>
              <a:gd name="connsiteX2" fmla="*/ 989901 w 1267322"/>
              <a:gd name="connsiteY2" fmla="*/ 989901 h 1417740"/>
              <a:gd name="connsiteX3" fmla="*/ 1149292 w 1267322"/>
              <a:gd name="connsiteY3" fmla="*/ 998290 h 1417740"/>
              <a:gd name="connsiteX4" fmla="*/ 1208015 w 1267322"/>
              <a:gd name="connsiteY4" fmla="*/ 1006679 h 1417740"/>
              <a:gd name="connsiteX5" fmla="*/ 1241571 w 1267322"/>
              <a:gd name="connsiteY5" fmla="*/ 981512 h 1417740"/>
              <a:gd name="connsiteX6" fmla="*/ 1199626 w 1267322"/>
              <a:gd name="connsiteY6" fmla="*/ 612396 h 1417740"/>
              <a:gd name="connsiteX7" fmla="*/ 1166070 w 1267322"/>
              <a:gd name="connsiteY7" fmla="*/ 604007 h 1417740"/>
              <a:gd name="connsiteX8" fmla="*/ 1140903 w 1267322"/>
              <a:gd name="connsiteY8" fmla="*/ 587229 h 1417740"/>
              <a:gd name="connsiteX9" fmla="*/ 1057013 w 1267322"/>
              <a:gd name="connsiteY9" fmla="*/ 562063 h 1417740"/>
              <a:gd name="connsiteX10" fmla="*/ 1031846 w 1267322"/>
              <a:gd name="connsiteY10" fmla="*/ 536896 h 1417740"/>
              <a:gd name="connsiteX11" fmla="*/ 973123 w 1267322"/>
              <a:gd name="connsiteY11" fmla="*/ 503340 h 1417740"/>
              <a:gd name="connsiteX12" fmla="*/ 914400 w 1267322"/>
              <a:gd name="connsiteY12" fmla="*/ 427839 h 1417740"/>
              <a:gd name="connsiteX13" fmla="*/ 906011 w 1267322"/>
              <a:gd name="connsiteY13" fmla="*/ 159391 h 1417740"/>
              <a:gd name="connsiteX14" fmla="*/ 880844 w 1267322"/>
              <a:gd name="connsiteY14" fmla="*/ 125835 h 1417740"/>
              <a:gd name="connsiteX15" fmla="*/ 796954 w 1267322"/>
              <a:gd name="connsiteY15" fmla="*/ 67112 h 1417740"/>
              <a:gd name="connsiteX16" fmla="*/ 763398 w 1267322"/>
              <a:gd name="connsiteY16" fmla="*/ 50334 h 1417740"/>
              <a:gd name="connsiteX17" fmla="*/ 721453 w 1267322"/>
              <a:gd name="connsiteY17" fmla="*/ 41945 h 1417740"/>
              <a:gd name="connsiteX18" fmla="*/ 411060 w 1267322"/>
              <a:gd name="connsiteY18" fmla="*/ 0 h 1417740"/>
              <a:gd name="connsiteX19" fmla="*/ 184558 w 1267322"/>
              <a:gd name="connsiteY19" fmla="*/ 8389 h 1417740"/>
              <a:gd name="connsiteX20" fmla="*/ 159391 w 1267322"/>
              <a:gd name="connsiteY20" fmla="*/ 41945 h 1417740"/>
              <a:gd name="connsiteX21" fmla="*/ 151002 w 1267322"/>
              <a:gd name="connsiteY21" fmla="*/ 75501 h 1417740"/>
              <a:gd name="connsiteX22" fmla="*/ 125835 w 1267322"/>
              <a:gd name="connsiteY22" fmla="*/ 142613 h 1417740"/>
              <a:gd name="connsiteX23" fmla="*/ 109057 w 1267322"/>
              <a:gd name="connsiteY23" fmla="*/ 260059 h 1417740"/>
              <a:gd name="connsiteX24" fmla="*/ 100668 w 1267322"/>
              <a:gd name="connsiteY24" fmla="*/ 302004 h 1417740"/>
              <a:gd name="connsiteX25" fmla="*/ 75501 w 1267322"/>
              <a:gd name="connsiteY25" fmla="*/ 369116 h 1417740"/>
              <a:gd name="connsiteX26" fmla="*/ 50334 w 1267322"/>
              <a:gd name="connsiteY26" fmla="*/ 469784 h 1417740"/>
              <a:gd name="connsiteX27" fmla="*/ 25167 w 1267322"/>
              <a:gd name="connsiteY27" fmla="*/ 545285 h 1417740"/>
              <a:gd name="connsiteX28" fmla="*/ 8389 w 1267322"/>
              <a:gd name="connsiteY28" fmla="*/ 612396 h 1417740"/>
              <a:gd name="connsiteX29" fmla="*/ 0 w 1267322"/>
              <a:gd name="connsiteY29" fmla="*/ 696286 h 1417740"/>
              <a:gd name="connsiteX30" fmla="*/ 8389 w 1267322"/>
              <a:gd name="connsiteY30" fmla="*/ 1057013 h 1417740"/>
              <a:gd name="connsiteX31" fmla="*/ 25167 w 1267322"/>
              <a:gd name="connsiteY31" fmla="*/ 1090569 h 1417740"/>
              <a:gd name="connsiteX32" fmla="*/ 33556 w 1267322"/>
              <a:gd name="connsiteY32" fmla="*/ 1124125 h 1417740"/>
              <a:gd name="connsiteX33" fmla="*/ 67112 w 1267322"/>
              <a:gd name="connsiteY33" fmla="*/ 1166070 h 1417740"/>
              <a:gd name="connsiteX34" fmla="*/ 117446 w 1267322"/>
              <a:gd name="connsiteY34" fmla="*/ 1216404 h 1417740"/>
              <a:gd name="connsiteX35" fmla="*/ 142613 w 1267322"/>
              <a:gd name="connsiteY35" fmla="*/ 1224793 h 1417740"/>
              <a:gd name="connsiteX36" fmla="*/ 310393 w 1267322"/>
              <a:gd name="connsiteY36" fmla="*/ 1249960 h 1417740"/>
              <a:gd name="connsiteX37" fmla="*/ 360727 w 1267322"/>
              <a:gd name="connsiteY37" fmla="*/ 1266738 h 1417740"/>
              <a:gd name="connsiteX38" fmla="*/ 394282 w 1267322"/>
              <a:gd name="connsiteY38" fmla="*/ 1275127 h 1417740"/>
              <a:gd name="connsiteX39" fmla="*/ 436227 w 1267322"/>
              <a:gd name="connsiteY39" fmla="*/ 1291905 h 1417740"/>
              <a:gd name="connsiteX40" fmla="*/ 536895 w 1267322"/>
              <a:gd name="connsiteY40" fmla="*/ 1308683 h 1417740"/>
              <a:gd name="connsiteX41" fmla="*/ 570451 w 1267322"/>
              <a:gd name="connsiteY41" fmla="*/ 1317072 h 1417740"/>
              <a:gd name="connsiteX42" fmla="*/ 637563 w 1267322"/>
              <a:gd name="connsiteY42" fmla="*/ 1367406 h 1417740"/>
              <a:gd name="connsiteX43" fmla="*/ 671119 w 1267322"/>
              <a:gd name="connsiteY43" fmla="*/ 1375795 h 1417740"/>
              <a:gd name="connsiteX44" fmla="*/ 746620 w 1267322"/>
              <a:gd name="connsiteY44" fmla="*/ 1409351 h 1417740"/>
              <a:gd name="connsiteX45" fmla="*/ 771787 w 1267322"/>
              <a:gd name="connsiteY45" fmla="*/ 1417740 h 1417740"/>
              <a:gd name="connsiteX46" fmla="*/ 805343 w 1267322"/>
              <a:gd name="connsiteY46" fmla="*/ 1409351 h 1417740"/>
              <a:gd name="connsiteX47" fmla="*/ 830510 w 1267322"/>
              <a:gd name="connsiteY47" fmla="*/ 1392573 h 1417740"/>
              <a:gd name="connsiteX48" fmla="*/ 880844 w 1267322"/>
              <a:gd name="connsiteY48" fmla="*/ 1384184 h 1417740"/>
              <a:gd name="connsiteX49" fmla="*/ 914400 w 1267322"/>
              <a:gd name="connsiteY49" fmla="*/ 1367406 h 1417740"/>
              <a:gd name="connsiteX50" fmla="*/ 998290 w 1267322"/>
              <a:gd name="connsiteY50" fmla="*/ 1359017 h 14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67322" h="1417740">
                <a:moveTo>
                  <a:pt x="998290" y="1359017"/>
                </a:moveTo>
                <a:lnTo>
                  <a:pt x="998290" y="1359017"/>
                </a:lnTo>
                <a:cubicBezTo>
                  <a:pt x="994354" y="1317684"/>
                  <a:pt x="958274" y="1024690"/>
                  <a:pt x="989901" y="989901"/>
                </a:cubicBezTo>
                <a:cubicBezTo>
                  <a:pt x="1025690" y="950533"/>
                  <a:pt x="1096162" y="995494"/>
                  <a:pt x="1149292" y="998290"/>
                </a:cubicBezTo>
                <a:cubicBezTo>
                  <a:pt x="1168866" y="1001086"/>
                  <a:pt x="1188561" y="1010216"/>
                  <a:pt x="1208015" y="1006679"/>
                </a:cubicBezTo>
                <a:cubicBezTo>
                  <a:pt x="1221771" y="1004178"/>
                  <a:pt x="1240950" y="995480"/>
                  <a:pt x="1241571" y="981512"/>
                </a:cubicBezTo>
                <a:cubicBezTo>
                  <a:pt x="1242159" y="968275"/>
                  <a:pt x="1321094" y="664454"/>
                  <a:pt x="1199626" y="612396"/>
                </a:cubicBezTo>
                <a:cubicBezTo>
                  <a:pt x="1189029" y="607854"/>
                  <a:pt x="1177255" y="606803"/>
                  <a:pt x="1166070" y="604007"/>
                </a:cubicBezTo>
                <a:cubicBezTo>
                  <a:pt x="1157681" y="598414"/>
                  <a:pt x="1149921" y="591738"/>
                  <a:pt x="1140903" y="587229"/>
                </a:cubicBezTo>
                <a:cubicBezTo>
                  <a:pt x="1104112" y="568834"/>
                  <a:pt x="1096309" y="569921"/>
                  <a:pt x="1057013" y="562063"/>
                </a:cubicBezTo>
                <a:cubicBezTo>
                  <a:pt x="1048624" y="553674"/>
                  <a:pt x="1041565" y="543699"/>
                  <a:pt x="1031846" y="536896"/>
                </a:cubicBezTo>
                <a:cubicBezTo>
                  <a:pt x="1013377" y="523967"/>
                  <a:pt x="989644" y="518681"/>
                  <a:pt x="973123" y="503340"/>
                </a:cubicBezTo>
                <a:cubicBezTo>
                  <a:pt x="949759" y="481645"/>
                  <a:pt x="914400" y="427839"/>
                  <a:pt x="914400" y="427839"/>
                </a:cubicBezTo>
                <a:cubicBezTo>
                  <a:pt x="911604" y="338356"/>
                  <a:pt x="915898" y="248370"/>
                  <a:pt x="906011" y="159391"/>
                </a:cubicBezTo>
                <a:cubicBezTo>
                  <a:pt x="904467" y="145495"/>
                  <a:pt x="890133" y="136285"/>
                  <a:pt x="880844" y="125835"/>
                </a:cubicBezTo>
                <a:cubicBezTo>
                  <a:pt x="832740" y="71718"/>
                  <a:pt x="853839" y="92394"/>
                  <a:pt x="796954" y="67112"/>
                </a:cubicBezTo>
                <a:cubicBezTo>
                  <a:pt x="785526" y="62033"/>
                  <a:pt x="775262" y="54289"/>
                  <a:pt x="763398" y="50334"/>
                </a:cubicBezTo>
                <a:cubicBezTo>
                  <a:pt x="749871" y="45825"/>
                  <a:pt x="735412" y="44853"/>
                  <a:pt x="721453" y="41945"/>
                </a:cubicBezTo>
                <a:cubicBezTo>
                  <a:pt x="509736" y="-2163"/>
                  <a:pt x="619055" y="11555"/>
                  <a:pt x="411060" y="0"/>
                </a:cubicBezTo>
                <a:cubicBezTo>
                  <a:pt x="335559" y="2796"/>
                  <a:pt x="259082" y="-4032"/>
                  <a:pt x="184558" y="8389"/>
                </a:cubicBezTo>
                <a:cubicBezTo>
                  <a:pt x="170767" y="10688"/>
                  <a:pt x="165644" y="29439"/>
                  <a:pt x="159391" y="41945"/>
                </a:cubicBezTo>
                <a:cubicBezTo>
                  <a:pt x="154235" y="52257"/>
                  <a:pt x="155050" y="64706"/>
                  <a:pt x="151002" y="75501"/>
                </a:cubicBezTo>
                <a:cubicBezTo>
                  <a:pt x="118101" y="163238"/>
                  <a:pt x="147368" y="56480"/>
                  <a:pt x="125835" y="142613"/>
                </a:cubicBezTo>
                <a:cubicBezTo>
                  <a:pt x="112930" y="271667"/>
                  <a:pt x="125644" y="185417"/>
                  <a:pt x="109057" y="260059"/>
                </a:cubicBezTo>
                <a:cubicBezTo>
                  <a:pt x="105964" y="273978"/>
                  <a:pt x="104765" y="288347"/>
                  <a:pt x="100668" y="302004"/>
                </a:cubicBezTo>
                <a:cubicBezTo>
                  <a:pt x="80793" y="368253"/>
                  <a:pt x="88542" y="320212"/>
                  <a:pt x="75501" y="369116"/>
                </a:cubicBezTo>
                <a:cubicBezTo>
                  <a:pt x="66589" y="402537"/>
                  <a:pt x="61272" y="436970"/>
                  <a:pt x="50334" y="469784"/>
                </a:cubicBezTo>
                <a:cubicBezTo>
                  <a:pt x="41945" y="494951"/>
                  <a:pt x="30370" y="519272"/>
                  <a:pt x="25167" y="545285"/>
                </a:cubicBezTo>
                <a:cubicBezTo>
                  <a:pt x="15044" y="595900"/>
                  <a:pt x="21287" y="573702"/>
                  <a:pt x="8389" y="612396"/>
                </a:cubicBezTo>
                <a:cubicBezTo>
                  <a:pt x="5593" y="640359"/>
                  <a:pt x="0" y="668183"/>
                  <a:pt x="0" y="696286"/>
                </a:cubicBezTo>
                <a:cubicBezTo>
                  <a:pt x="0" y="816561"/>
                  <a:pt x="727" y="936982"/>
                  <a:pt x="8389" y="1057013"/>
                </a:cubicBezTo>
                <a:cubicBezTo>
                  <a:pt x="9186" y="1069493"/>
                  <a:pt x="20776" y="1078860"/>
                  <a:pt x="25167" y="1090569"/>
                </a:cubicBezTo>
                <a:cubicBezTo>
                  <a:pt x="29215" y="1101364"/>
                  <a:pt x="27957" y="1114046"/>
                  <a:pt x="33556" y="1124125"/>
                </a:cubicBezTo>
                <a:cubicBezTo>
                  <a:pt x="42252" y="1139777"/>
                  <a:pt x="56369" y="1151746"/>
                  <a:pt x="67112" y="1166070"/>
                </a:cubicBezTo>
                <a:cubicBezTo>
                  <a:pt x="89978" y="1196558"/>
                  <a:pt x="78137" y="1193942"/>
                  <a:pt x="117446" y="1216404"/>
                </a:cubicBezTo>
                <a:cubicBezTo>
                  <a:pt x="125124" y="1220791"/>
                  <a:pt x="134034" y="1222648"/>
                  <a:pt x="142613" y="1224793"/>
                </a:cubicBezTo>
                <a:cubicBezTo>
                  <a:pt x="190293" y="1236713"/>
                  <a:pt x="276551" y="1245448"/>
                  <a:pt x="310393" y="1249960"/>
                </a:cubicBezTo>
                <a:cubicBezTo>
                  <a:pt x="327171" y="1255553"/>
                  <a:pt x="343787" y="1261656"/>
                  <a:pt x="360727" y="1266738"/>
                </a:cubicBezTo>
                <a:cubicBezTo>
                  <a:pt x="371770" y="1270051"/>
                  <a:pt x="383344" y="1271481"/>
                  <a:pt x="394282" y="1275127"/>
                </a:cubicBezTo>
                <a:cubicBezTo>
                  <a:pt x="408568" y="1279889"/>
                  <a:pt x="421569" y="1288456"/>
                  <a:pt x="436227" y="1291905"/>
                </a:cubicBezTo>
                <a:cubicBezTo>
                  <a:pt x="469342" y="1299697"/>
                  <a:pt x="503892" y="1300432"/>
                  <a:pt x="536895" y="1308683"/>
                </a:cubicBezTo>
                <a:lnTo>
                  <a:pt x="570451" y="1317072"/>
                </a:lnTo>
                <a:cubicBezTo>
                  <a:pt x="596530" y="1343151"/>
                  <a:pt x="600038" y="1350728"/>
                  <a:pt x="637563" y="1367406"/>
                </a:cubicBezTo>
                <a:cubicBezTo>
                  <a:pt x="648099" y="1372089"/>
                  <a:pt x="659934" y="1372999"/>
                  <a:pt x="671119" y="1375795"/>
                </a:cubicBezTo>
                <a:cubicBezTo>
                  <a:pt x="711001" y="1402383"/>
                  <a:pt x="686721" y="1389385"/>
                  <a:pt x="746620" y="1409351"/>
                </a:cubicBezTo>
                <a:lnTo>
                  <a:pt x="771787" y="1417740"/>
                </a:lnTo>
                <a:cubicBezTo>
                  <a:pt x="782972" y="1414944"/>
                  <a:pt x="794746" y="1413893"/>
                  <a:pt x="805343" y="1409351"/>
                </a:cubicBezTo>
                <a:cubicBezTo>
                  <a:pt x="814610" y="1405379"/>
                  <a:pt x="820945" y="1395761"/>
                  <a:pt x="830510" y="1392573"/>
                </a:cubicBezTo>
                <a:cubicBezTo>
                  <a:pt x="846647" y="1387194"/>
                  <a:pt x="864066" y="1386980"/>
                  <a:pt x="880844" y="1384184"/>
                </a:cubicBezTo>
                <a:cubicBezTo>
                  <a:pt x="892029" y="1378591"/>
                  <a:pt x="902906" y="1372332"/>
                  <a:pt x="914400" y="1367406"/>
                </a:cubicBezTo>
                <a:cubicBezTo>
                  <a:pt x="936971" y="1357733"/>
                  <a:pt x="984308" y="1360415"/>
                  <a:pt x="998290" y="1359017"/>
                </a:cubicBezTo>
                <a:close/>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Ελεύθερη σχεδίαση: Σχήμα 36">
            <a:extLst>
              <a:ext uri="{FF2B5EF4-FFF2-40B4-BE49-F238E27FC236}">
                <a16:creationId xmlns:a16="http://schemas.microsoft.com/office/drawing/2014/main" id="{7E96CD5E-D269-4040-869A-E03BAEFC670F}"/>
              </a:ext>
            </a:extLst>
          </p:cNvPr>
          <p:cNvSpPr/>
          <p:nvPr/>
        </p:nvSpPr>
        <p:spPr>
          <a:xfrm>
            <a:off x="6048462" y="3632433"/>
            <a:ext cx="1107347" cy="1350628"/>
          </a:xfrm>
          <a:custGeom>
            <a:avLst/>
            <a:gdLst>
              <a:gd name="connsiteX0" fmla="*/ 578841 w 1107347"/>
              <a:gd name="connsiteY0" fmla="*/ 1350628 h 1350628"/>
              <a:gd name="connsiteX1" fmla="*/ 578841 w 1107347"/>
              <a:gd name="connsiteY1" fmla="*/ 1350628 h 1350628"/>
              <a:gd name="connsiteX2" fmla="*/ 385894 w 1107347"/>
              <a:gd name="connsiteY2" fmla="*/ 1291905 h 1350628"/>
              <a:gd name="connsiteX3" fmla="*/ 318782 w 1107347"/>
              <a:gd name="connsiteY3" fmla="*/ 1258349 h 1350628"/>
              <a:gd name="connsiteX4" fmla="*/ 251670 w 1107347"/>
              <a:gd name="connsiteY4" fmla="*/ 1224793 h 1350628"/>
              <a:gd name="connsiteX5" fmla="*/ 234892 w 1107347"/>
              <a:gd name="connsiteY5" fmla="*/ 1199626 h 1350628"/>
              <a:gd name="connsiteX6" fmla="*/ 117446 w 1107347"/>
              <a:gd name="connsiteY6" fmla="*/ 1149292 h 1350628"/>
              <a:gd name="connsiteX7" fmla="*/ 83890 w 1107347"/>
              <a:gd name="connsiteY7" fmla="*/ 1115736 h 1350628"/>
              <a:gd name="connsiteX8" fmla="*/ 67112 w 1107347"/>
              <a:gd name="connsiteY8" fmla="*/ 1073791 h 1350628"/>
              <a:gd name="connsiteX9" fmla="*/ 33556 w 1107347"/>
              <a:gd name="connsiteY9" fmla="*/ 981512 h 1350628"/>
              <a:gd name="connsiteX10" fmla="*/ 16778 w 1107347"/>
              <a:gd name="connsiteY10" fmla="*/ 838899 h 1350628"/>
              <a:gd name="connsiteX11" fmla="*/ 0 w 1107347"/>
              <a:gd name="connsiteY11" fmla="*/ 729842 h 1350628"/>
              <a:gd name="connsiteX12" fmla="*/ 8389 w 1107347"/>
              <a:gd name="connsiteY12" fmla="*/ 536895 h 1350628"/>
              <a:gd name="connsiteX13" fmla="*/ 50334 w 1107347"/>
              <a:gd name="connsiteY13" fmla="*/ 453006 h 1350628"/>
              <a:gd name="connsiteX14" fmla="*/ 125835 w 1107347"/>
              <a:gd name="connsiteY14" fmla="*/ 360727 h 1350628"/>
              <a:gd name="connsiteX15" fmla="*/ 151002 w 1107347"/>
              <a:gd name="connsiteY15" fmla="*/ 335560 h 1350628"/>
              <a:gd name="connsiteX16" fmla="*/ 176169 w 1107347"/>
              <a:gd name="connsiteY16" fmla="*/ 302004 h 1350628"/>
              <a:gd name="connsiteX17" fmla="*/ 209725 w 1107347"/>
              <a:gd name="connsiteY17" fmla="*/ 234892 h 1350628"/>
              <a:gd name="connsiteX18" fmla="*/ 218114 w 1107347"/>
              <a:gd name="connsiteY18" fmla="*/ 209725 h 1350628"/>
              <a:gd name="connsiteX19" fmla="*/ 234892 w 1107347"/>
              <a:gd name="connsiteY19" fmla="*/ 184558 h 1350628"/>
              <a:gd name="connsiteX20" fmla="*/ 251670 w 1107347"/>
              <a:gd name="connsiteY20" fmla="*/ 151002 h 1350628"/>
              <a:gd name="connsiteX21" fmla="*/ 285226 w 1107347"/>
              <a:gd name="connsiteY21" fmla="*/ 125835 h 1350628"/>
              <a:gd name="connsiteX22" fmla="*/ 352338 w 1107347"/>
              <a:gd name="connsiteY22" fmla="*/ 8389 h 1350628"/>
              <a:gd name="connsiteX23" fmla="*/ 411061 w 1107347"/>
              <a:gd name="connsiteY23" fmla="*/ 0 h 1350628"/>
              <a:gd name="connsiteX24" fmla="*/ 738232 w 1107347"/>
              <a:gd name="connsiteY24" fmla="*/ 8389 h 1350628"/>
              <a:gd name="connsiteX25" fmla="*/ 763399 w 1107347"/>
              <a:gd name="connsiteY25" fmla="*/ 25167 h 1350628"/>
              <a:gd name="connsiteX26" fmla="*/ 864066 w 1107347"/>
              <a:gd name="connsiteY26" fmla="*/ 50334 h 1350628"/>
              <a:gd name="connsiteX27" fmla="*/ 931178 w 1107347"/>
              <a:gd name="connsiteY27" fmla="*/ 83890 h 1350628"/>
              <a:gd name="connsiteX28" fmla="*/ 981512 w 1107347"/>
              <a:gd name="connsiteY28" fmla="*/ 109057 h 1350628"/>
              <a:gd name="connsiteX29" fmla="*/ 1057013 w 1107347"/>
              <a:gd name="connsiteY29" fmla="*/ 192947 h 1350628"/>
              <a:gd name="connsiteX30" fmla="*/ 1073791 w 1107347"/>
              <a:gd name="connsiteY30" fmla="*/ 260059 h 1350628"/>
              <a:gd name="connsiteX31" fmla="*/ 1090569 w 1107347"/>
              <a:gd name="connsiteY31" fmla="*/ 293615 h 1350628"/>
              <a:gd name="connsiteX32" fmla="*/ 1098958 w 1107347"/>
              <a:gd name="connsiteY32" fmla="*/ 343949 h 1350628"/>
              <a:gd name="connsiteX33" fmla="*/ 1107347 w 1107347"/>
              <a:gd name="connsiteY33" fmla="*/ 385894 h 1350628"/>
              <a:gd name="connsiteX34" fmla="*/ 1098958 w 1107347"/>
              <a:gd name="connsiteY34" fmla="*/ 620785 h 1350628"/>
              <a:gd name="connsiteX35" fmla="*/ 1090569 w 1107347"/>
              <a:gd name="connsiteY35" fmla="*/ 645952 h 1350628"/>
              <a:gd name="connsiteX36" fmla="*/ 1065402 w 1107347"/>
              <a:gd name="connsiteY36" fmla="*/ 746620 h 1350628"/>
              <a:gd name="connsiteX37" fmla="*/ 1040235 w 1107347"/>
              <a:gd name="connsiteY37" fmla="*/ 805343 h 1350628"/>
              <a:gd name="connsiteX38" fmla="*/ 1015068 w 1107347"/>
              <a:gd name="connsiteY38" fmla="*/ 855677 h 1350628"/>
              <a:gd name="connsiteX39" fmla="*/ 998290 w 1107347"/>
              <a:gd name="connsiteY39" fmla="*/ 922789 h 1350628"/>
              <a:gd name="connsiteX40" fmla="*/ 964734 w 1107347"/>
              <a:gd name="connsiteY40" fmla="*/ 989901 h 1350628"/>
              <a:gd name="connsiteX41" fmla="*/ 956345 w 1107347"/>
              <a:gd name="connsiteY41" fmla="*/ 1015068 h 1350628"/>
              <a:gd name="connsiteX42" fmla="*/ 922789 w 1107347"/>
              <a:gd name="connsiteY42" fmla="*/ 1057013 h 1350628"/>
              <a:gd name="connsiteX43" fmla="*/ 889233 w 1107347"/>
              <a:gd name="connsiteY43" fmla="*/ 1107347 h 1350628"/>
              <a:gd name="connsiteX44" fmla="*/ 872455 w 1107347"/>
              <a:gd name="connsiteY44" fmla="*/ 1132514 h 1350628"/>
              <a:gd name="connsiteX45" fmla="*/ 813732 w 1107347"/>
              <a:gd name="connsiteY45" fmla="*/ 1182848 h 1350628"/>
              <a:gd name="connsiteX46" fmla="*/ 780177 w 1107347"/>
              <a:gd name="connsiteY46" fmla="*/ 1199626 h 1350628"/>
              <a:gd name="connsiteX47" fmla="*/ 755010 w 1107347"/>
              <a:gd name="connsiteY47" fmla="*/ 1208015 h 1350628"/>
              <a:gd name="connsiteX48" fmla="*/ 738232 w 1107347"/>
              <a:gd name="connsiteY48" fmla="*/ 1241571 h 1350628"/>
              <a:gd name="connsiteX49" fmla="*/ 671120 w 1107347"/>
              <a:gd name="connsiteY49" fmla="*/ 1283516 h 1350628"/>
              <a:gd name="connsiteX50" fmla="*/ 654342 w 1107347"/>
              <a:gd name="connsiteY50" fmla="*/ 1308683 h 1350628"/>
              <a:gd name="connsiteX51" fmla="*/ 620786 w 1107347"/>
              <a:gd name="connsiteY51" fmla="*/ 1317072 h 1350628"/>
              <a:gd name="connsiteX52" fmla="*/ 578841 w 1107347"/>
              <a:gd name="connsiteY52" fmla="*/ 1350628 h 13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7347" h="1350628">
                <a:moveTo>
                  <a:pt x="578841" y="1350628"/>
                </a:moveTo>
                <a:lnTo>
                  <a:pt x="578841" y="1350628"/>
                </a:lnTo>
                <a:cubicBezTo>
                  <a:pt x="470978" y="1325737"/>
                  <a:pt x="479769" y="1333627"/>
                  <a:pt x="385894" y="1291905"/>
                </a:cubicBezTo>
                <a:cubicBezTo>
                  <a:pt x="363039" y="1281747"/>
                  <a:pt x="340229" y="1271217"/>
                  <a:pt x="318782" y="1258349"/>
                </a:cubicBezTo>
                <a:cubicBezTo>
                  <a:pt x="269254" y="1228632"/>
                  <a:pt x="292306" y="1238338"/>
                  <a:pt x="251670" y="1224793"/>
                </a:cubicBezTo>
                <a:cubicBezTo>
                  <a:pt x="246077" y="1216404"/>
                  <a:pt x="242958" y="1205675"/>
                  <a:pt x="234892" y="1199626"/>
                </a:cubicBezTo>
                <a:cubicBezTo>
                  <a:pt x="210991" y="1181700"/>
                  <a:pt x="141238" y="1158214"/>
                  <a:pt x="117446" y="1149292"/>
                </a:cubicBezTo>
                <a:cubicBezTo>
                  <a:pt x="106261" y="1138107"/>
                  <a:pt x="92664" y="1128898"/>
                  <a:pt x="83890" y="1115736"/>
                </a:cubicBezTo>
                <a:cubicBezTo>
                  <a:pt x="75537" y="1103206"/>
                  <a:pt x="72258" y="1087943"/>
                  <a:pt x="67112" y="1073791"/>
                </a:cubicBezTo>
                <a:cubicBezTo>
                  <a:pt x="24032" y="955321"/>
                  <a:pt x="75243" y="1085729"/>
                  <a:pt x="33556" y="981512"/>
                </a:cubicBezTo>
                <a:cubicBezTo>
                  <a:pt x="29152" y="941879"/>
                  <a:pt x="22543" y="879253"/>
                  <a:pt x="16778" y="838899"/>
                </a:cubicBezTo>
                <a:cubicBezTo>
                  <a:pt x="11577" y="802489"/>
                  <a:pt x="5593" y="766194"/>
                  <a:pt x="0" y="729842"/>
                </a:cubicBezTo>
                <a:cubicBezTo>
                  <a:pt x="2796" y="665526"/>
                  <a:pt x="1531" y="600905"/>
                  <a:pt x="8389" y="536895"/>
                </a:cubicBezTo>
                <a:cubicBezTo>
                  <a:pt x="10657" y="515725"/>
                  <a:pt x="39686" y="468977"/>
                  <a:pt x="50334" y="453006"/>
                </a:cubicBezTo>
                <a:cubicBezTo>
                  <a:pt x="68951" y="425081"/>
                  <a:pt x="107003" y="381652"/>
                  <a:pt x="125835" y="360727"/>
                </a:cubicBezTo>
                <a:cubicBezTo>
                  <a:pt x="133771" y="351909"/>
                  <a:pt x="143281" y="344568"/>
                  <a:pt x="151002" y="335560"/>
                </a:cubicBezTo>
                <a:cubicBezTo>
                  <a:pt x="160101" y="324944"/>
                  <a:pt x="167780" y="313189"/>
                  <a:pt x="176169" y="302004"/>
                </a:cubicBezTo>
                <a:cubicBezTo>
                  <a:pt x="195086" y="245252"/>
                  <a:pt x="170103" y="314136"/>
                  <a:pt x="209725" y="234892"/>
                </a:cubicBezTo>
                <a:cubicBezTo>
                  <a:pt x="213680" y="226983"/>
                  <a:pt x="214159" y="217634"/>
                  <a:pt x="218114" y="209725"/>
                </a:cubicBezTo>
                <a:cubicBezTo>
                  <a:pt x="222623" y="200707"/>
                  <a:pt x="229890" y="193312"/>
                  <a:pt x="234892" y="184558"/>
                </a:cubicBezTo>
                <a:cubicBezTo>
                  <a:pt x="241097" y="173700"/>
                  <a:pt x="243531" y="160497"/>
                  <a:pt x="251670" y="151002"/>
                </a:cubicBezTo>
                <a:cubicBezTo>
                  <a:pt x="260769" y="140386"/>
                  <a:pt x="274041" y="134224"/>
                  <a:pt x="285226" y="125835"/>
                </a:cubicBezTo>
                <a:cubicBezTo>
                  <a:pt x="296807" y="96882"/>
                  <a:pt x="312113" y="26673"/>
                  <a:pt x="352338" y="8389"/>
                </a:cubicBezTo>
                <a:cubicBezTo>
                  <a:pt x="370339" y="207"/>
                  <a:pt x="391487" y="2796"/>
                  <a:pt x="411061" y="0"/>
                </a:cubicBezTo>
                <a:cubicBezTo>
                  <a:pt x="520118" y="2796"/>
                  <a:pt x="629416" y="616"/>
                  <a:pt x="738232" y="8389"/>
                </a:cubicBezTo>
                <a:cubicBezTo>
                  <a:pt x="748289" y="9107"/>
                  <a:pt x="754038" y="21422"/>
                  <a:pt x="763399" y="25167"/>
                </a:cubicBezTo>
                <a:cubicBezTo>
                  <a:pt x="794442" y="37584"/>
                  <a:pt x="831148" y="43750"/>
                  <a:pt x="864066" y="50334"/>
                </a:cubicBezTo>
                <a:lnTo>
                  <a:pt x="931178" y="83890"/>
                </a:lnTo>
                <a:cubicBezTo>
                  <a:pt x="947956" y="92279"/>
                  <a:pt x="968248" y="95793"/>
                  <a:pt x="981512" y="109057"/>
                </a:cubicBezTo>
                <a:cubicBezTo>
                  <a:pt x="1041733" y="169278"/>
                  <a:pt x="1017609" y="140409"/>
                  <a:pt x="1057013" y="192947"/>
                </a:cubicBezTo>
                <a:cubicBezTo>
                  <a:pt x="1062606" y="215318"/>
                  <a:pt x="1066499" y="238183"/>
                  <a:pt x="1073791" y="260059"/>
                </a:cubicBezTo>
                <a:cubicBezTo>
                  <a:pt x="1077746" y="271923"/>
                  <a:pt x="1086976" y="281637"/>
                  <a:pt x="1090569" y="293615"/>
                </a:cubicBezTo>
                <a:cubicBezTo>
                  <a:pt x="1095457" y="309907"/>
                  <a:pt x="1095915" y="327214"/>
                  <a:pt x="1098958" y="343949"/>
                </a:cubicBezTo>
                <a:cubicBezTo>
                  <a:pt x="1101509" y="357978"/>
                  <a:pt x="1104551" y="371912"/>
                  <a:pt x="1107347" y="385894"/>
                </a:cubicBezTo>
                <a:cubicBezTo>
                  <a:pt x="1104551" y="464191"/>
                  <a:pt x="1104002" y="542601"/>
                  <a:pt x="1098958" y="620785"/>
                </a:cubicBezTo>
                <a:cubicBezTo>
                  <a:pt x="1098389" y="629609"/>
                  <a:pt x="1092847" y="637408"/>
                  <a:pt x="1090569" y="645952"/>
                </a:cubicBezTo>
                <a:cubicBezTo>
                  <a:pt x="1081657" y="679373"/>
                  <a:pt x="1080871" y="715683"/>
                  <a:pt x="1065402" y="746620"/>
                </a:cubicBezTo>
                <a:cubicBezTo>
                  <a:pt x="992300" y="892824"/>
                  <a:pt x="1089609" y="694250"/>
                  <a:pt x="1040235" y="805343"/>
                </a:cubicBezTo>
                <a:cubicBezTo>
                  <a:pt x="1032617" y="822485"/>
                  <a:pt x="1021377" y="838011"/>
                  <a:pt x="1015068" y="855677"/>
                </a:cubicBezTo>
                <a:cubicBezTo>
                  <a:pt x="1007312" y="877393"/>
                  <a:pt x="1006854" y="901379"/>
                  <a:pt x="998290" y="922789"/>
                </a:cubicBezTo>
                <a:cubicBezTo>
                  <a:pt x="940232" y="1067933"/>
                  <a:pt x="1014996" y="889377"/>
                  <a:pt x="964734" y="989901"/>
                </a:cubicBezTo>
                <a:cubicBezTo>
                  <a:pt x="960779" y="997810"/>
                  <a:pt x="961032" y="1007569"/>
                  <a:pt x="956345" y="1015068"/>
                </a:cubicBezTo>
                <a:cubicBezTo>
                  <a:pt x="946855" y="1030252"/>
                  <a:pt x="933974" y="1043031"/>
                  <a:pt x="922789" y="1057013"/>
                </a:cubicBezTo>
                <a:cubicBezTo>
                  <a:pt x="908046" y="1101241"/>
                  <a:pt x="924144" y="1065454"/>
                  <a:pt x="889233" y="1107347"/>
                </a:cubicBezTo>
                <a:cubicBezTo>
                  <a:pt x="882778" y="1115092"/>
                  <a:pt x="878910" y="1124769"/>
                  <a:pt x="872455" y="1132514"/>
                </a:cubicBezTo>
                <a:cubicBezTo>
                  <a:pt x="857534" y="1150419"/>
                  <a:pt x="833052" y="1170773"/>
                  <a:pt x="813732" y="1182848"/>
                </a:cubicBezTo>
                <a:cubicBezTo>
                  <a:pt x="803128" y="1189476"/>
                  <a:pt x="791671" y="1194700"/>
                  <a:pt x="780177" y="1199626"/>
                </a:cubicBezTo>
                <a:cubicBezTo>
                  <a:pt x="772049" y="1203109"/>
                  <a:pt x="763399" y="1205219"/>
                  <a:pt x="755010" y="1208015"/>
                </a:cubicBezTo>
                <a:cubicBezTo>
                  <a:pt x="749417" y="1219200"/>
                  <a:pt x="747527" y="1233205"/>
                  <a:pt x="738232" y="1241571"/>
                </a:cubicBezTo>
                <a:cubicBezTo>
                  <a:pt x="718623" y="1259219"/>
                  <a:pt x="671120" y="1283516"/>
                  <a:pt x="671120" y="1283516"/>
                </a:cubicBezTo>
                <a:cubicBezTo>
                  <a:pt x="665527" y="1291905"/>
                  <a:pt x="662731" y="1303090"/>
                  <a:pt x="654342" y="1308683"/>
                </a:cubicBezTo>
                <a:cubicBezTo>
                  <a:pt x="644749" y="1315078"/>
                  <a:pt x="631383" y="1312530"/>
                  <a:pt x="620786" y="1317072"/>
                </a:cubicBezTo>
                <a:cubicBezTo>
                  <a:pt x="611519" y="1321044"/>
                  <a:pt x="585832" y="1345035"/>
                  <a:pt x="578841" y="1350628"/>
                </a:cubicBezTo>
                <a:close/>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E0D5A17-638E-49B6-A9F9-F7CFEB9D2653}"/>
              </a:ext>
            </a:extLst>
          </p:cNvPr>
          <p:cNvSpPr txBox="1"/>
          <p:nvPr/>
        </p:nvSpPr>
        <p:spPr>
          <a:xfrm>
            <a:off x="11946" y="5387797"/>
            <a:ext cx="1201303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Στην αρχική/ανοιχτή κωδικοποίηση ο ερευνητής ξεκινά κωδικοποιώντας το αρχικό σκόπιμό δείγμα το οποίο είναι αδιαφοροποίητο και παράλληλα προσπαθεί να διακρίνει ή να διαχωρίσει τους κώδικες σε σχέση με τους συνεντευξιαζόμενους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σχ</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2). Εδώ είναι που θα επιλέξει νέους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συνεν</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μενους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με βάση τις δυο αυτές ομαδοποιήσεις που βλέπουμε στο σχ2. Οι κώδικες δηλαδή είναι αυτοί που καθοδηγούν το επόμενο στάδιο της κωδικοποίησης. Βεβαίως μπορεί να μην βρούμε ομαδοποιήσεις και να έχουμε το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σχ</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3</a:t>
            </a:r>
          </a:p>
        </p:txBody>
      </p:sp>
      <p:sp>
        <p:nvSpPr>
          <p:cNvPr id="39" name="TextBox 38">
            <a:extLst>
              <a:ext uri="{FF2B5EF4-FFF2-40B4-BE49-F238E27FC236}">
                <a16:creationId xmlns:a16="http://schemas.microsoft.com/office/drawing/2014/main" id="{DB6B6C47-F687-4722-92F3-99E54C1FD934}"/>
              </a:ext>
            </a:extLst>
          </p:cNvPr>
          <p:cNvSpPr txBox="1"/>
          <p:nvPr/>
        </p:nvSpPr>
        <p:spPr>
          <a:xfrm>
            <a:off x="78298" y="2789181"/>
            <a:ext cx="9954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Σχήμα 1</a:t>
            </a:r>
          </a:p>
        </p:txBody>
      </p:sp>
      <p:sp>
        <p:nvSpPr>
          <p:cNvPr id="40" name="TextBox 39">
            <a:extLst>
              <a:ext uri="{FF2B5EF4-FFF2-40B4-BE49-F238E27FC236}">
                <a16:creationId xmlns:a16="http://schemas.microsoft.com/office/drawing/2014/main" id="{AB33FDF5-C4C1-493E-82B4-CCF90ACFB13C}"/>
              </a:ext>
            </a:extLst>
          </p:cNvPr>
          <p:cNvSpPr txBox="1"/>
          <p:nvPr/>
        </p:nvSpPr>
        <p:spPr>
          <a:xfrm>
            <a:off x="5221797" y="2544177"/>
            <a:ext cx="9954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Σχήμα 2</a:t>
            </a:r>
          </a:p>
        </p:txBody>
      </p:sp>
      <p:sp>
        <p:nvSpPr>
          <p:cNvPr id="42" name="TextBox 41">
            <a:extLst>
              <a:ext uri="{FF2B5EF4-FFF2-40B4-BE49-F238E27FC236}">
                <a16:creationId xmlns:a16="http://schemas.microsoft.com/office/drawing/2014/main" id="{6785ABC7-8316-43AD-8C6F-623F041AA03D}"/>
              </a:ext>
            </a:extLst>
          </p:cNvPr>
          <p:cNvSpPr txBox="1"/>
          <p:nvPr/>
        </p:nvSpPr>
        <p:spPr>
          <a:xfrm>
            <a:off x="3922725" y="348601"/>
            <a:ext cx="313084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Ανοιχτή κωδικοποίηση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Οβάλ 44">
            <a:extLst>
              <a:ext uri="{FF2B5EF4-FFF2-40B4-BE49-F238E27FC236}">
                <a16:creationId xmlns:a16="http://schemas.microsoft.com/office/drawing/2014/main" id="{38282CC5-97D0-49E4-BA79-D26ED267681D}"/>
              </a:ext>
            </a:extLst>
          </p:cNvPr>
          <p:cNvSpPr/>
          <p:nvPr/>
        </p:nvSpPr>
        <p:spPr>
          <a:xfrm>
            <a:off x="8246378" y="2973847"/>
            <a:ext cx="3607266" cy="23342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72AE51E5-A283-41FB-BBA9-293143AECC1E}"/>
              </a:ext>
            </a:extLst>
          </p:cNvPr>
          <p:cNvSpPr txBox="1"/>
          <p:nvPr/>
        </p:nvSpPr>
        <p:spPr>
          <a:xfrm>
            <a:off x="9378079" y="343316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48" name="TextBox 47">
            <a:extLst>
              <a:ext uri="{FF2B5EF4-FFF2-40B4-BE49-F238E27FC236}">
                <a16:creationId xmlns:a16="http://schemas.microsoft.com/office/drawing/2014/main" id="{15B2FD16-2BD9-4AE5-8BC2-F6F73A1226AC}"/>
              </a:ext>
            </a:extLst>
          </p:cNvPr>
          <p:cNvSpPr txBox="1"/>
          <p:nvPr/>
        </p:nvSpPr>
        <p:spPr>
          <a:xfrm>
            <a:off x="9911592" y="3179211"/>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49" name="TextBox 48">
            <a:extLst>
              <a:ext uri="{FF2B5EF4-FFF2-40B4-BE49-F238E27FC236}">
                <a16:creationId xmlns:a16="http://schemas.microsoft.com/office/drawing/2014/main" id="{885426EA-1F2E-41E5-9865-FE09661324F8}"/>
              </a:ext>
            </a:extLst>
          </p:cNvPr>
          <p:cNvSpPr txBox="1"/>
          <p:nvPr/>
        </p:nvSpPr>
        <p:spPr>
          <a:xfrm>
            <a:off x="9773173" y="3578337"/>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0" name="TextBox 49">
            <a:extLst>
              <a:ext uri="{FF2B5EF4-FFF2-40B4-BE49-F238E27FC236}">
                <a16:creationId xmlns:a16="http://schemas.microsoft.com/office/drawing/2014/main" id="{69928C9D-C0AF-4B53-A9BB-B2690001192A}"/>
              </a:ext>
            </a:extLst>
          </p:cNvPr>
          <p:cNvSpPr txBox="1"/>
          <p:nvPr/>
        </p:nvSpPr>
        <p:spPr>
          <a:xfrm>
            <a:off x="10421922" y="3518004"/>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1" name="TextBox 50">
            <a:extLst>
              <a:ext uri="{FF2B5EF4-FFF2-40B4-BE49-F238E27FC236}">
                <a16:creationId xmlns:a16="http://schemas.microsoft.com/office/drawing/2014/main" id="{33C649AB-CF90-4AA9-BC99-BB72090D1467}"/>
              </a:ext>
            </a:extLst>
          </p:cNvPr>
          <p:cNvSpPr txBox="1"/>
          <p:nvPr/>
        </p:nvSpPr>
        <p:spPr>
          <a:xfrm>
            <a:off x="6064536" y="3578953"/>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2" name="TextBox 51">
            <a:extLst>
              <a:ext uri="{FF2B5EF4-FFF2-40B4-BE49-F238E27FC236}">
                <a16:creationId xmlns:a16="http://schemas.microsoft.com/office/drawing/2014/main" id="{F7A1DDBA-8496-43FB-87DD-CFF8FF6981D4}"/>
              </a:ext>
            </a:extLst>
          </p:cNvPr>
          <p:cNvSpPr txBox="1"/>
          <p:nvPr/>
        </p:nvSpPr>
        <p:spPr>
          <a:xfrm>
            <a:off x="10006666" y="3792797"/>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3" name="TextBox 52">
            <a:extLst>
              <a:ext uri="{FF2B5EF4-FFF2-40B4-BE49-F238E27FC236}">
                <a16:creationId xmlns:a16="http://schemas.microsoft.com/office/drawing/2014/main" id="{A94F382C-082B-4B2E-B1BC-20D9897FCDAA}"/>
              </a:ext>
            </a:extLst>
          </p:cNvPr>
          <p:cNvSpPr txBox="1"/>
          <p:nvPr/>
        </p:nvSpPr>
        <p:spPr>
          <a:xfrm>
            <a:off x="9767960" y="409219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4" name="TextBox 53">
            <a:extLst>
              <a:ext uri="{FF2B5EF4-FFF2-40B4-BE49-F238E27FC236}">
                <a16:creationId xmlns:a16="http://schemas.microsoft.com/office/drawing/2014/main" id="{9EE53470-4FD3-4AE9-AA2C-AD706E6D3A3F}"/>
              </a:ext>
            </a:extLst>
          </p:cNvPr>
          <p:cNvSpPr txBox="1"/>
          <p:nvPr/>
        </p:nvSpPr>
        <p:spPr>
          <a:xfrm>
            <a:off x="10421921" y="3977463"/>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5" name="TextBox 54">
            <a:extLst>
              <a:ext uri="{FF2B5EF4-FFF2-40B4-BE49-F238E27FC236}">
                <a16:creationId xmlns:a16="http://schemas.microsoft.com/office/drawing/2014/main" id="{74774FEB-AE75-4B16-8784-74C5BC82B00F}"/>
              </a:ext>
            </a:extLst>
          </p:cNvPr>
          <p:cNvSpPr txBox="1"/>
          <p:nvPr/>
        </p:nvSpPr>
        <p:spPr>
          <a:xfrm>
            <a:off x="9157343" y="4307747"/>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6" name="TextBox 55">
            <a:extLst>
              <a:ext uri="{FF2B5EF4-FFF2-40B4-BE49-F238E27FC236}">
                <a16:creationId xmlns:a16="http://schemas.microsoft.com/office/drawing/2014/main" id="{32A9E275-A6D0-423C-8151-057BCAA7408F}"/>
              </a:ext>
            </a:extLst>
          </p:cNvPr>
          <p:cNvSpPr txBox="1"/>
          <p:nvPr/>
        </p:nvSpPr>
        <p:spPr>
          <a:xfrm>
            <a:off x="9906079" y="452111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7" name="TextBox 56">
            <a:extLst>
              <a:ext uri="{FF2B5EF4-FFF2-40B4-BE49-F238E27FC236}">
                <a16:creationId xmlns:a16="http://schemas.microsoft.com/office/drawing/2014/main" id="{B4E035A7-3B06-4DBC-AF79-47891FF4B594}"/>
              </a:ext>
            </a:extLst>
          </p:cNvPr>
          <p:cNvSpPr txBox="1"/>
          <p:nvPr/>
        </p:nvSpPr>
        <p:spPr>
          <a:xfrm>
            <a:off x="10533666" y="4327104"/>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8" name="TextBox 57">
            <a:extLst>
              <a:ext uri="{FF2B5EF4-FFF2-40B4-BE49-F238E27FC236}">
                <a16:creationId xmlns:a16="http://schemas.microsoft.com/office/drawing/2014/main" id="{CF470569-2F8F-44B6-999F-78FC849D7AE6}"/>
              </a:ext>
            </a:extLst>
          </p:cNvPr>
          <p:cNvSpPr txBox="1"/>
          <p:nvPr/>
        </p:nvSpPr>
        <p:spPr>
          <a:xfrm>
            <a:off x="8851780" y="3780855"/>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59" name="TextBox 58">
            <a:extLst>
              <a:ext uri="{FF2B5EF4-FFF2-40B4-BE49-F238E27FC236}">
                <a16:creationId xmlns:a16="http://schemas.microsoft.com/office/drawing/2014/main" id="{458E53C7-313B-4F40-83BA-EDFA31A363AB}"/>
              </a:ext>
            </a:extLst>
          </p:cNvPr>
          <p:cNvSpPr txBox="1"/>
          <p:nvPr/>
        </p:nvSpPr>
        <p:spPr>
          <a:xfrm>
            <a:off x="11090975" y="3773983"/>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60" name="TextBox 59">
            <a:extLst>
              <a:ext uri="{FF2B5EF4-FFF2-40B4-BE49-F238E27FC236}">
                <a16:creationId xmlns:a16="http://schemas.microsoft.com/office/drawing/2014/main" id="{F5257325-27F9-403A-8E05-B231BEEE89F0}"/>
              </a:ext>
            </a:extLst>
          </p:cNvPr>
          <p:cNvSpPr txBox="1"/>
          <p:nvPr/>
        </p:nvSpPr>
        <p:spPr>
          <a:xfrm>
            <a:off x="10837178" y="3320606"/>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a:t>
            </a:r>
          </a:p>
        </p:txBody>
      </p:sp>
      <p:sp>
        <p:nvSpPr>
          <p:cNvPr id="62" name="Ελεύθερη σχεδίαση: Σχήμα 61">
            <a:extLst>
              <a:ext uri="{FF2B5EF4-FFF2-40B4-BE49-F238E27FC236}">
                <a16:creationId xmlns:a16="http://schemas.microsoft.com/office/drawing/2014/main" id="{4F985FAE-C45D-4674-9F8A-9BE20B0F263D}"/>
              </a:ext>
            </a:extLst>
          </p:cNvPr>
          <p:cNvSpPr/>
          <p:nvPr/>
        </p:nvSpPr>
        <p:spPr>
          <a:xfrm>
            <a:off x="9311780" y="3204594"/>
            <a:ext cx="1862356" cy="1310069"/>
          </a:xfrm>
          <a:custGeom>
            <a:avLst/>
            <a:gdLst>
              <a:gd name="connsiteX0" fmla="*/ 50334 w 1862356"/>
              <a:gd name="connsiteY0" fmla="*/ 226503 h 1310069"/>
              <a:gd name="connsiteX1" fmla="*/ 50334 w 1862356"/>
              <a:gd name="connsiteY1" fmla="*/ 226503 h 1310069"/>
              <a:gd name="connsiteX2" fmla="*/ 33556 w 1862356"/>
              <a:gd name="connsiteY2" fmla="*/ 369116 h 1310069"/>
              <a:gd name="connsiteX3" fmla="*/ 16778 w 1862356"/>
              <a:gd name="connsiteY3" fmla="*/ 453006 h 1310069"/>
              <a:gd name="connsiteX4" fmla="*/ 33556 w 1862356"/>
              <a:gd name="connsiteY4" fmla="*/ 629175 h 1310069"/>
              <a:gd name="connsiteX5" fmla="*/ 83890 w 1862356"/>
              <a:gd name="connsiteY5" fmla="*/ 671120 h 1310069"/>
              <a:gd name="connsiteX6" fmla="*/ 201336 w 1862356"/>
              <a:gd name="connsiteY6" fmla="*/ 738232 h 1310069"/>
              <a:gd name="connsiteX7" fmla="*/ 251670 w 1862356"/>
              <a:gd name="connsiteY7" fmla="*/ 746621 h 1310069"/>
              <a:gd name="connsiteX8" fmla="*/ 394282 w 1862356"/>
              <a:gd name="connsiteY8" fmla="*/ 788566 h 1310069"/>
              <a:gd name="connsiteX9" fmla="*/ 436227 w 1862356"/>
              <a:gd name="connsiteY9" fmla="*/ 838900 h 1310069"/>
              <a:gd name="connsiteX10" fmla="*/ 444616 w 1862356"/>
              <a:gd name="connsiteY10" fmla="*/ 880845 h 1310069"/>
              <a:gd name="connsiteX11" fmla="*/ 461394 w 1862356"/>
              <a:gd name="connsiteY11" fmla="*/ 1208015 h 1310069"/>
              <a:gd name="connsiteX12" fmla="*/ 528506 w 1862356"/>
              <a:gd name="connsiteY12" fmla="*/ 1249960 h 1310069"/>
              <a:gd name="connsiteX13" fmla="*/ 662730 w 1862356"/>
              <a:gd name="connsiteY13" fmla="*/ 1283516 h 1310069"/>
              <a:gd name="connsiteX14" fmla="*/ 880844 w 1862356"/>
              <a:gd name="connsiteY14" fmla="*/ 1308683 h 1310069"/>
              <a:gd name="connsiteX15" fmla="*/ 981512 w 1862356"/>
              <a:gd name="connsiteY15" fmla="*/ 1283516 h 1310069"/>
              <a:gd name="connsiteX16" fmla="*/ 1031846 w 1862356"/>
              <a:gd name="connsiteY16" fmla="*/ 1233182 h 1310069"/>
              <a:gd name="connsiteX17" fmla="*/ 1124125 w 1862356"/>
              <a:gd name="connsiteY17" fmla="*/ 1149292 h 1310069"/>
              <a:gd name="connsiteX18" fmla="*/ 1208014 w 1862356"/>
              <a:gd name="connsiteY18" fmla="*/ 1098958 h 1310069"/>
              <a:gd name="connsiteX19" fmla="*/ 1501629 w 1862356"/>
              <a:gd name="connsiteY19" fmla="*/ 1073791 h 1310069"/>
              <a:gd name="connsiteX20" fmla="*/ 1526796 w 1862356"/>
              <a:gd name="connsiteY20" fmla="*/ 1057013 h 1310069"/>
              <a:gd name="connsiteX21" fmla="*/ 1568741 w 1862356"/>
              <a:gd name="connsiteY21" fmla="*/ 998290 h 1310069"/>
              <a:gd name="connsiteX22" fmla="*/ 1610686 w 1862356"/>
              <a:gd name="connsiteY22" fmla="*/ 922789 h 1310069"/>
              <a:gd name="connsiteX23" fmla="*/ 1644242 w 1862356"/>
              <a:gd name="connsiteY23" fmla="*/ 838900 h 1310069"/>
              <a:gd name="connsiteX24" fmla="*/ 1652631 w 1862356"/>
              <a:gd name="connsiteY24" fmla="*/ 805344 h 1310069"/>
              <a:gd name="connsiteX25" fmla="*/ 1669409 w 1862356"/>
              <a:gd name="connsiteY25" fmla="*/ 763399 h 1310069"/>
              <a:gd name="connsiteX26" fmla="*/ 1694576 w 1862356"/>
              <a:gd name="connsiteY26" fmla="*/ 713065 h 1310069"/>
              <a:gd name="connsiteX27" fmla="*/ 1711354 w 1862356"/>
              <a:gd name="connsiteY27" fmla="*/ 671120 h 1310069"/>
              <a:gd name="connsiteX28" fmla="*/ 1736521 w 1862356"/>
              <a:gd name="connsiteY28" fmla="*/ 620786 h 1310069"/>
              <a:gd name="connsiteX29" fmla="*/ 1753299 w 1862356"/>
              <a:gd name="connsiteY29" fmla="*/ 570452 h 1310069"/>
              <a:gd name="connsiteX30" fmla="*/ 1845578 w 1862356"/>
              <a:gd name="connsiteY30" fmla="*/ 394283 h 1310069"/>
              <a:gd name="connsiteX31" fmla="*/ 1862356 w 1862356"/>
              <a:gd name="connsiteY31" fmla="*/ 310393 h 1310069"/>
              <a:gd name="connsiteX32" fmla="*/ 1845578 w 1862356"/>
              <a:gd name="connsiteY32" fmla="*/ 201336 h 1310069"/>
              <a:gd name="connsiteX33" fmla="*/ 1803633 w 1862356"/>
              <a:gd name="connsiteY33" fmla="*/ 167780 h 1310069"/>
              <a:gd name="connsiteX34" fmla="*/ 1669409 w 1862356"/>
              <a:gd name="connsiteY34" fmla="*/ 117446 h 1310069"/>
              <a:gd name="connsiteX35" fmla="*/ 1619075 w 1862356"/>
              <a:gd name="connsiteY35" fmla="*/ 92279 h 1310069"/>
              <a:gd name="connsiteX36" fmla="*/ 1493240 w 1862356"/>
              <a:gd name="connsiteY36" fmla="*/ 58723 h 1310069"/>
              <a:gd name="connsiteX37" fmla="*/ 1359016 w 1862356"/>
              <a:gd name="connsiteY37" fmla="*/ 8389 h 1310069"/>
              <a:gd name="connsiteX38" fmla="*/ 914400 w 1862356"/>
              <a:gd name="connsiteY38" fmla="*/ 0 h 1310069"/>
              <a:gd name="connsiteX39" fmla="*/ 478172 w 1862356"/>
              <a:gd name="connsiteY39" fmla="*/ 8389 h 1310069"/>
              <a:gd name="connsiteX40" fmla="*/ 427838 w 1862356"/>
              <a:gd name="connsiteY40" fmla="*/ 16778 h 1310069"/>
              <a:gd name="connsiteX41" fmla="*/ 352337 w 1862356"/>
              <a:gd name="connsiteY41" fmla="*/ 67112 h 1310069"/>
              <a:gd name="connsiteX42" fmla="*/ 276837 w 1862356"/>
              <a:gd name="connsiteY42" fmla="*/ 117446 h 1310069"/>
              <a:gd name="connsiteX43" fmla="*/ 243281 w 1862356"/>
              <a:gd name="connsiteY43" fmla="*/ 151002 h 1310069"/>
              <a:gd name="connsiteX44" fmla="*/ 201336 w 1862356"/>
              <a:gd name="connsiteY44" fmla="*/ 159391 h 1310069"/>
              <a:gd name="connsiteX45" fmla="*/ 159391 w 1862356"/>
              <a:gd name="connsiteY45" fmla="*/ 176169 h 1310069"/>
              <a:gd name="connsiteX46" fmla="*/ 134224 w 1862356"/>
              <a:gd name="connsiteY46" fmla="*/ 192947 h 1310069"/>
              <a:gd name="connsiteX47" fmla="*/ 83890 w 1862356"/>
              <a:gd name="connsiteY47" fmla="*/ 218114 h 1310069"/>
              <a:gd name="connsiteX48" fmla="*/ 16778 w 1862356"/>
              <a:gd name="connsiteY48" fmla="*/ 243281 h 1310069"/>
              <a:gd name="connsiteX49" fmla="*/ 0 w 1862356"/>
              <a:gd name="connsiteY49" fmla="*/ 251670 h 1310069"/>
              <a:gd name="connsiteX50" fmla="*/ 50334 w 1862356"/>
              <a:gd name="connsiteY50" fmla="*/ 226503 h 131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62356" h="1310069">
                <a:moveTo>
                  <a:pt x="50334" y="226503"/>
                </a:moveTo>
                <a:lnTo>
                  <a:pt x="50334" y="226503"/>
                </a:lnTo>
                <a:cubicBezTo>
                  <a:pt x="44741" y="274041"/>
                  <a:pt x="40571" y="321767"/>
                  <a:pt x="33556" y="369116"/>
                </a:cubicBezTo>
                <a:cubicBezTo>
                  <a:pt x="29377" y="397325"/>
                  <a:pt x="16778" y="453006"/>
                  <a:pt x="16778" y="453006"/>
                </a:cubicBezTo>
                <a:cubicBezTo>
                  <a:pt x="22371" y="511729"/>
                  <a:pt x="16208" y="572795"/>
                  <a:pt x="33556" y="629175"/>
                </a:cubicBezTo>
                <a:cubicBezTo>
                  <a:pt x="39979" y="650049"/>
                  <a:pt x="66118" y="658426"/>
                  <a:pt x="83890" y="671120"/>
                </a:cubicBezTo>
                <a:cubicBezTo>
                  <a:pt x="101965" y="684031"/>
                  <a:pt x="173586" y="728982"/>
                  <a:pt x="201336" y="738232"/>
                </a:cubicBezTo>
                <a:cubicBezTo>
                  <a:pt x="217473" y="743611"/>
                  <a:pt x="235211" y="742327"/>
                  <a:pt x="251670" y="746621"/>
                </a:cubicBezTo>
                <a:cubicBezTo>
                  <a:pt x="299616" y="759129"/>
                  <a:pt x="394282" y="788566"/>
                  <a:pt x="394282" y="788566"/>
                </a:cubicBezTo>
                <a:cubicBezTo>
                  <a:pt x="407338" y="801622"/>
                  <a:pt x="429219" y="820213"/>
                  <a:pt x="436227" y="838900"/>
                </a:cubicBezTo>
                <a:cubicBezTo>
                  <a:pt x="441234" y="852251"/>
                  <a:pt x="441820" y="866863"/>
                  <a:pt x="444616" y="880845"/>
                </a:cubicBezTo>
                <a:cubicBezTo>
                  <a:pt x="450209" y="989902"/>
                  <a:pt x="437193" y="1101531"/>
                  <a:pt x="461394" y="1208015"/>
                </a:cubicBezTo>
                <a:cubicBezTo>
                  <a:pt x="467241" y="1233740"/>
                  <a:pt x="504636" y="1238727"/>
                  <a:pt x="528506" y="1249960"/>
                </a:cubicBezTo>
                <a:cubicBezTo>
                  <a:pt x="583289" y="1275740"/>
                  <a:pt x="607169" y="1275579"/>
                  <a:pt x="662730" y="1283516"/>
                </a:cubicBezTo>
                <a:cubicBezTo>
                  <a:pt x="740321" y="1309380"/>
                  <a:pt x="743493" y="1312607"/>
                  <a:pt x="880844" y="1308683"/>
                </a:cubicBezTo>
                <a:cubicBezTo>
                  <a:pt x="915419" y="1307695"/>
                  <a:pt x="947956" y="1291905"/>
                  <a:pt x="981512" y="1283516"/>
                </a:cubicBezTo>
                <a:cubicBezTo>
                  <a:pt x="1012867" y="1236484"/>
                  <a:pt x="980765" y="1278588"/>
                  <a:pt x="1031846" y="1233182"/>
                </a:cubicBezTo>
                <a:cubicBezTo>
                  <a:pt x="1110743" y="1163051"/>
                  <a:pt x="1034843" y="1217970"/>
                  <a:pt x="1124125" y="1149292"/>
                </a:cubicBezTo>
                <a:cubicBezTo>
                  <a:pt x="1139745" y="1137276"/>
                  <a:pt x="1178517" y="1102063"/>
                  <a:pt x="1208014" y="1098958"/>
                </a:cubicBezTo>
                <a:cubicBezTo>
                  <a:pt x="1305705" y="1088675"/>
                  <a:pt x="1403757" y="1082180"/>
                  <a:pt x="1501629" y="1073791"/>
                </a:cubicBezTo>
                <a:cubicBezTo>
                  <a:pt x="1510018" y="1068198"/>
                  <a:pt x="1520098" y="1064549"/>
                  <a:pt x="1526796" y="1057013"/>
                </a:cubicBezTo>
                <a:cubicBezTo>
                  <a:pt x="1542777" y="1039034"/>
                  <a:pt x="1555398" y="1018305"/>
                  <a:pt x="1568741" y="998290"/>
                </a:cubicBezTo>
                <a:cubicBezTo>
                  <a:pt x="1589808" y="966689"/>
                  <a:pt x="1594695" y="954771"/>
                  <a:pt x="1610686" y="922789"/>
                </a:cubicBezTo>
                <a:cubicBezTo>
                  <a:pt x="1628302" y="834711"/>
                  <a:pt x="1604844" y="927545"/>
                  <a:pt x="1644242" y="838900"/>
                </a:cubicBezTo>
                <a:cubicBezTo>
                  <a:pt x="1648925" y="828364"/>
                  <a:pt x="1648985" y="816282"/>
                  <a:pt x="1652631" y="805344"/>
                </a:cubicBezTo>
                <a:cubicBezTo>
                  <a:pt x="1657393" y="791058"/>
                  <a:pt x="1663178" y="777108"/>
                  <a:pt x="1669409" y="763399"/>
                </a:cubicBezTo>
                <a:cubicBezTo>
                  <a:pt x="1677171" y="746322"/>
                  <a:pt x="1686814" y="730142"/>
                  <a:pt x="1694576" y="713065"/>
                </a:cubicBezTo>
                <a:cubicBezTo>
                  <a:pt x="1700807" y="699356"/>
                  <a:pt x="1705123" y="684829"/>
                  <a:pt x="1711354" y="671120"/>
                </a:cubicBezTo>
                <a:cubicBezTo>
                  <a:pt x="1719116" y="654043"/>
                  <a:pt x="1729306" y="638101"/>
                  <a:pt x="1736521" y="620786"/>
                </a:cubicBezTo>
                <a:cubicBezTo>
                  <a:pt x="1743323" y="604461"/>
                  <a:pt x="1745093" y="586118"/>
                  <a:pt x="1753299" y="570452"/>
                </a:cubicBezTo>
                <a:cubicBezTo>
                  <a:pt x="1805052" y="471651"/>
                  <a:pt x="1825207" y="475766"/>
                  <a:pt x="1845578" y="394283"/>
                </a:cubicBezTo>
                <a:cubicBezTo>
                  <a:pt x="1852494" y="366617"/>
                  <a:pt x="1856763" y="338356"/>
                  <a:pt x="1862356" y="310393"/>
                </a:cubicBezTo>
                <a:cubicBezTo>
                  <a:pt x="1856763" y="274041"/>
                  <a:pt x="1859582" y="235346"/>
                  <a:pt x="1845578" y="201336"/>
                </a:cubicBezTo>
                <a:cubicBezTo>
                  <a:pt x="1838761" y="184779"/>
                  <a:pt x="1818302" y="178048"/>
                  <a:pt x="1803633" y="167780"/>
                </a:cubicBezTo>
                <a:cubicBezTo>
                  <a:pt x="1741545" y="124319"/>
                  <a:pt x="1763346" y="150600"/>
                  <a:pt x="1669409" y="117446"/>
                </a:cubicBezTo>
                <a:cubicBezTo>
                  <a:pt x="1651720" y="111203"/>
                  <a:pt x="1636741" y="98588"/>
                  <a:pt x="1619075" y="92279"/>
                </a:cubicBezTo>
                <a:cubicBezTo>
                  <a:pt x="1536852" y="62914"/>
                  <a:pt x="1570039" y="88589"/>
                  <a:pt x="1493240" y="58723"/>
                </a:cubicBezTo>
                <a:cubicBezTo>
                  <a:pt x="1451568" y="42517"/>
                  <a:pt x="1407259" y="10053"/>
                  <a:pt x="1359016" y="8389"/>
                </a:cubicBezTo>
                <a:cubicBezTo>
                  <a:pt x="1210872" y="3281"/>
                  <a:pt x="1062605" y="2796"/>
                  <a:pt x="914400" y="0"/>
                </a:cubicBezTo>
                <a:lnTo>
                  <a:pt x="478172" y="8389"/>
                </a:lnTo>
                <a:cubicBezTo>
                  <a:pt x="461173" y="8975"/>
                  <a:pt x="443823" y="10965"/>
                  <a:pt x="427838" y="16778"/>
                </a:cubicBezTo>
                <a:cubicBezTo>
                  <a:pt x="401028" y="26527"/>
                  <a:pt x="375679" y="51551"/>
                  <a:pt x="352337" y="67112"/>
                </a:cubicBezTo>
                <a:cubicBezTo>
                  <a:pt x="313747" y="92838"/>
                  <a:pt x="310279" y="88184"/>
                  <a:pt x="276837" y="117446"/>
                </a:cubicBezTo>
                <a:cubicBezTo>
                  <a:pt x="264932" y="127863"/>
                  <a:pt x="257109" y="143320"/>
                  <a:pt x="243281" y="151002"/>
                </a:cubicBezTo>
                <a:cubicBezTo>
                  <a:pt x="230817" y="157927"/>
                  <a:pt x="214993" y="155294"/>
                  <a:pt x="201336" y="159391"/>
                </a:cubicBezTo>
                <a:cubicBezTo>
                  <a:pt x="186912" y="163718"/>
                  <a:pt x="172860" y="169435"/>
                  <a:pt x="159391" y="176169"/>
                </a:cubicBezTo>
                <a:cubicBezTo>
                  <a:pt x="150373" y="180678"/>
                  <a:pt x="143038" y="188051"/>
                  <a:pt x="134224" y="192947"/>
                </a:cubicBezTo>
                <a:cubicBezTo>
                  <a:pt x="117826" y="202057"/>
                  <a:pt x="100967" y="210352"/>
                  <a:pt x="83890" y="218114"/>
                </a:cubicBezTo>
                <a:cubicBezTo>
                  <a:pt x="1774" y="255440"/>
                  <a:pt x="74999" y="219993"/>
                  <a:pt x="16778" y="243281"/>
                </a:cubicBezTo>
                <a:cubicBezTo>
                  <a:pt x="10972" y="245603"/>
                  <a:pt x="5593" y="248874"/>
                  <a:pt x="0" y="251670"/>
                </a:cubicBezTo>
                <a:lnTo>
                  <a:pt x="50334" y="226503"/>
                </a:lnTo>
                <a:close/>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7CC7E4C7-1CB2-4BF5-A4BB-807AE68B206C}"/>
              </a:ext>
            </a:extLst>
          </p:cNvPr>
          <p:cNvSpPr txBox="1"/>
          <p:nvPr/>
        </p:nvSpPr>
        <p:spPr>
          <a:xfrm>
            <a:off x="10616268" y="2619860"/>
            <a:ext cx="9954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Σχήμα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24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0C1FF48D-923F-49FE-A043-6735DB0B4FD4}"/>
              </a:ext>
            </a:extLst>
          </p:cNvPr>
          <p:cNvCxnSpPr/>
          <p:nvPr/>
        </p:nvCxnSpPr>
        <p:spPr>
          <a:xfrm>
            <a:off x="327171" y="2684477"/>
            <a:ext cx="116774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Οβάλ 4">
            <a:extLst>
              <a:ext uri="{FF2B5EF4-FFF2-40B4-BE49-F238E27FC236}">
                <a16:creationId xmlns:a16="http://schemas.microsoft.com/office/drawing/2014/main" id="{684F8DCB-67C9-4589-B603-2B3AE9AB1E72}"/>
              </a:ext>
            </a:extLst>
          </p:cNvPr>
          <p:cNvSpPr/>
          <p:nvPr/>
        </p:nvSpPr>
        <p:spPr>
          <a:xfrm>
            <a:off x="439372" y="3346573"/>
            <a:ext cx="1166070" cy="128351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Ελεύθερη σχεδίαση: Σχήμα 6">
            <a:extLst>
              <a:ext uri="{FF2B5EF4-FFF2-40B4-BE49-F238E27FC236}">
                <a16:creationId xmlns:a16="http://schemas.microsoft.com/office/drawing/2014/main" id="{13E95E2B-1365-4556-AB2B-2F1D47D677A2}"/>
              </a:ext>
            </a:extLst>
          </p:cNvPr>
          <p:cNvSpPr/>
          <p:nvPr/>
        </p:nvSpPr>
        <p:spPr>
          <a:xfrm>
            <a:off x="476076" y="3478179"/>
            <a:ext cx="1090569" cy="805362"/>
          </a:xfrm>
          <a:custGeom>
            <a:avLst/>
            <a:gdLst>
              <a:gd name="connsiteX0" fmla="*/ 268448 w 1090569"/>
              <a:gd name="connsiteY0" fmla="*/ 0 h 805362"/>
              <a:gd name="connsiteX1" fmla="*/ 268448 w 1090569"/>
              <a:gd name="connsiteY1" fmla="*/ 0 h 805362"/>
              <a:gd name="connsiteX2" fmla="*/ 327171 w 1090569"/>
              <a:gd name="connsiteY2" fmla="*/ 50334 h 805362"/>
              <a:gd name="connsiteX3" fmla="*/ 411060 w 1090569"/>
              <a:gd name="connsiteY3" fmla="*/ 100668 h 805362"/>
              <a:gd name="connsiteX4" fmla="*/ 494950 w 1090569"/>
              <a:gd name="connsiteY4" fmla="*/ 260059 h 805362"/>
              <a:gd name="connsiteX5" fmla="*/ 503339 w 1090569"/>
              <a:gd name="connsiteY5" fmla="*/ 293615 h 805362"/>
              <a:gd name="connsiteX6" fmla="*/ 511728 w 1090569"/>
              <a:gd name="connsiteY6" fmla="*/ 318782 h 805362"/>
              <a:gd name="connsiteX7" fmla="*/ 595618 w 1090569"/>
              <a:gd name="connsiteY7" fmla="*/ 360727 h 805362"/>
              <a:gd name="connsiteX8" fmla="*/ 679508 w 1090569"/>
              <a:gd name="connsiteY8" fmla="*/ 394283 h 805362"/>
              <a:gd name="connsiteX9" fmla="*/ 738231 w 1090569"/>
              <a:gd name="connsiteY9" fmla="*/ 436228 h 805362"/>
              <a:gd name="connsiteX10" fmla="*/ 763398 w 1090569"/>
              <a:gd name="connsiteY10" fmla="*/ 461395 h 805362"/>
              <a:gd name="connsiteX11" fmla="*/ 805343 w 1090569"/>
              <a:gd name="connsiteY11" fmla="*/ 478173 h 805362"/>
              <a:gd name="connsiteX12" fmla="*/ 855677 w 1090569"/>
              <a:gd name="connsiteY12" fmla="*/ 511729 h 805362"/>
              <a:gd name="connsiteX13" fmla="*/ 889233 w 1090569"/>
              <a:gd name="connsiteY13" fmla="*/ 528507 h 805362"/>
              <a:gd name="connsiteX14" fmla="*/ 931178 w 1090569"/>
              <a:gd name="connsiteY14" fmla="*/ 578841 h 805362"/>
              <a:gd name="connsiteX15" fmla="*/ 947956 w 1090569"/>
              <a:gd name="connsiteY15" fmla="*/ 604008 h 805362"/>
              <a:gd name="connsiteX16" fmla="*/ 973123 w 1090569"/>
              <a:gd name="connsiteY16" fmla="*/ 637564 h 805362"/>
              <a:gd name="connsiteX17" fmla="*/ 1031846 w 1090569"/>
              <a:gd name="connsiteY17" fmla="*/ 738232 h 805362"/>
              <a:gd name="connsiteX18" fmla="*/ 1090569 w 1090569"/>
              <a:gd name="connsiteY18" fmla="*/ 788566 h 805362"/>
              <a:gd name="connsiteX19" fmla="*/ 947956 w 1090569"/>
              <a:gd name="connsiteY19" fmla="*/ 805344 h 805362"/>
              <a:gd name="connsiteX20" fmla="*/ 922789 w 1090569"/>
              <a:gd name="connsiteY20" fmla="*/ 796955 h 805362"/>
              <a:gd name="connsiteX21" fmla="*/ 637563 w 1090569"/>
              <a:gd name="connsiteY21" fmla="*/ 771788 h 805362"/>
              <a:gd name="connsiteX22" fmla="*/ 486561 w 1090569"/>
              <a:gd name="connsiteY22" fmla="*/ 738232 h 805362"/>
              <a:gd name="connsiteX23" fmla="*/ 159391 w 1090569"/>
              <a:gd name="connsiteY23" fmla="*/ 721454 h 805362"/>
              <a:gd name="connsiteX24" fmla="*/ 0 w 1090569"/>
              <a:gd name="connsiteY24" fmla="*/ 696287 h 80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0569" h="805362">
                <a:moveTo>
                  <a:pt x="268448" y="0"/>
                </a:moveTo>
                <a:lnTo>
                  <a:pt x="268448" y="0"/>
                </a:lnTo>
                <a:cubicBezTo>
                  <a:pt x="288022" y="16778"/>
                  <a:pt x="306109" y="35467"/>
                  <a:pt x="327171" y="50334"/>
                </a:cubicBezTo>
                <a:cubicBezTo>
                  <a:pt x="353812" y="69140"/>
                  <a:pt x="388669" y="76960"/>
                  <a:pt x="411060" y="100668"/>
                </a:cubicBezTo>
                <a:cubicBezTo>
                  <a:pt x="435407" y="126447"/>
                  <a:pt x="479208" y="216767"/>
                  <a:pt x="494950" y="260059"/>
                </a:cubicBezTo>
                <a:cubicBezTo>
                  <a:pt x="498890" y="270894"/>
                  <a:pt x="500172" y="282529"/>
                  <a:pt x="503339" y="293615"/>
                </a:cubicBezTo>
                <a:cubicBezTo>
                  <a:pt x="505768" y="302118"/>
                  <a:pt x="504577" y="313581"/>
                  <a:pt x="511728" y="318782"/>
                </a:cubicBezTo>
                <a:cubicBezTo>
                  <a:pt x="537012" y="337171"/>
                  <a:pt x="568032" y="346015"/>
                  <a:pt x="595618" y="360727"/>
                </a:cubicBezTo>
                <a:cubicBezTo>
                  <a:pt x="660624" y="395397"/>
                  <a:pt x="612100" y="380801"/>
                  <a:pt x="679508" y="394283"/>
                </a:cubicBezTo>
                <a:cubicBezTo>
                  <a:pt x="699082" y="408265"/>
                  <a:pt x="719447" y="421201"/>
                  <a:pt x="738231" y="436228"/>
                </a:cubicBezTo>
                <a:cubicBezTo>
                  <a:pt x="747495" y="443639"/>
                  <a:pt x="753337" y="455107"/>
                  <a:pt x="763398" y="461395"/>
                </a:cubicBezTo>
                <a:cubicBezTo>
                  <a:pt x="776168" y="469376"/>
                  <a:pt x="792123" y="470962"/>
                  <a:pt x="805343" y="478173"/>
                </a:cubicBezTo>
                <a:cubicBezTo>
                  <a:pt x="823045" y="487829"/>
                  <a:pt x="838386" y="501354"/>
                  <a:pt x="855677" y="511729"/>
                </a:cubicBezTo>
                <a:cubicBezTo>
                  <a:pt x="866400" y="518163"/>
                  <a:pt x="878048" y="522914"/>
                  <a:pt x="889233" y="528507"/>
                </a:cubicBezTo>
                <a:cubicBezTo>
                  <a:pt x="930890" y="590992"/>
                  <a:pt x="877351" y="514248"/>
                  <a:pt x="931178" y="578841"/>
                </a:cubicBezTo>
                <a:cubicBezTo>
                  <a:pt x="937633" y="586586"/>
                  <a:pt x="942096" y="595804"/>
                  <a:pt x="947956" y="604008"/>
                </a:cubicBezTo>
                <a:cubicBezTo>
                  <a:pt x="956083" y="615385"/>
                  <a:pt x="964734" y="626379"/>
                  <a:pt x="973123" y="637564"/>
                </a:cubicBezTo>
                <a:cubicBezTo>
                  <a:pt x="1015703" y="765305"/>
                  <a:pt x="970220" y="676606"/>
                  <a:pt x="1031846" y="738232"/>
                </a:cubicBezTo>
                <a:cubicBezTo>
                  <a:pt x="1086297" y="792683"/>
                  <a:pt x="1025027" y="755795"/>
                  <a:pt x="1090569" y="788566"/>
                </a:cubicBezTo>
                <a:cubicBezTo>
                  <a:pt x="1043031" y="794159"/>
                  <a:pt x="995762" y="802954"/>
                  <a:pt x="947956" y="805344"/>
                </a:cubicBezTo>
                <a:cubicBezTo>
                  <a:pt x="939124" y="805786"/>
                  <a:pt x="931563" y="798052"/>
                  <a:pt x="922789" y="796955"/>
                </a:cubicBezTo>
                <a:cubicBezTo>
                  <a:pt x="841850" y="786838"/>
                  <a:pt x="724142" y="778448"/>
                  <a:pt x="637563" y="771788"/>
                </a:cubicBezTo>
                <a:cubicBezTo>
                  <a:pt x="587229" y="760603"/>
                  <a:pt x="537195" y="747969"/>
                  <a:pt x="486561" y="738232"/>
                </a:cubicBezTo>
                <a:cubicBezTo>
                  <a:pt x="397804" y="721163"/>
                  <a:pt x="194170" y="722576"/>
                  <a:pt x="159391" y="721454"/>
                </a:cubicBezTo>
                <a:cubicBezTo>
                  <a:pt x="28274" y="693357"/>
                  <a:pt x="81982" y="696287"/>
                  <a:pt x="0" y="6962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3A763C9-ADD6-4102-8919-358632F4F59E}"/>
              </a:ext>
            </a:extLst>
          </p:cNvPr>
          <p:cNvSpPr txBox="1"/>
          <p:nvPr/>
        </p:nvSpPr>
        <p:spPr>
          <a:xfrm rot="2721745">
            <a:off x="826840" y="3588947"/>
            <a:ext cx="75920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Ιδιότητα 1 </a:t>
            </a:r>
          </a:p>
        </p:txBody>
      </p:sp>
      <p:sp>
        <p:nvSpPr>
          <p:cNvPr id="9" name="TextBox 8">
            <a:extLst>
              <a:ext uri="{FF2B5EF4-FFF2-40B4-BE49-F238E27FC236}">
                <a16:creationId xmlns:a16="http://schemas.microsoft.com/office/drawing/2014/main" id="{2961C8B2-DC5B-4CD9-9892-868592D2A3D2}"/>
              </a:ext>
            </a:extLst>
          </p:cNvPr>
          <p:cNvSpPr txBox="1"/>
          <p:nvPr/>
        </p:nvSpPr>
        <p:spPr>
          <a:xfrm rot="1265337">
            <a:off x="478427" y="3872232"/>
            <a:ext cx="80553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Ιδιότητα 2 </a:t>
            </a:r>
          </a:p>
        </p:txBody>
      </p:sp>
      <p:sp>
        <p:nvSpPr>
          <p:cNvPr id="10" name="TextBox 9">
            <a:extLst>
              <a:ext uri="{FF2B5EF4-FFF2-40B4-BE49-F238E27FC236}">
                <a16:creationId xmlns:a16="http://schemas.microsoft.com/office/drawing/2014/main" id="{58A94754-AF7D-4D8B-B766-35CBBC0371F6}"/>
              </a:ext>
            </a:extLst>
          </p:cNvPr>
          <p:cNvSpPr txBox="1"/>
          <p:nvPr/>
        </p:nvSpPr>
        <p:spPr>
          <a:xfrm>
            <a:off x="655918" y="4249938"/>
            <a:ext cx="93012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Ιδιότητα 3</a:t>
            </a:r>
          </a:p>
        </p:txBody>
      </p:sp>
      <p:sp>
        <p:nvSpPr>
          <p:cNvPr id="11" name="TextBox 10">
            <a:extLst>
              <a:ext uri="{FF2B5EF4-FFF2-40B4-BE49-F238E27FC236}">
                <a16:creationId xmlns:a16="http://schemas.microsoft.com/office/drawing/2014/main" id="{FAD59919-A6FF-4820-9032-BBA1F6BA5C4B}"/>
              </a:ext>
            </a:extLst>
          </p:cNvPr>
          <p:cNvSpPr txBox="1"/>
          <p:nvPr/>
        </p:nvSpPr>
        <p:spPr>
          <a:xfrm>
            <a:off x="1936808" y="3681134"/>
            <a:ext cx="15226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ΚΑΤΗΓΟΡΙΑ 1</a:t>
            </a: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698A67F1-855D-4D5B-8040-59989ABE647A}"/>
              </a:ext>
            </a:extLst>
          </p:cNvPr>
          <p:cNvSpPr txBox="1"/>
          <p:nvPr/>
        </p:nvSpPr>
        <p:spPr>
          <a:xfrm>
            <a:off x="1370550" y="3130436"/>
            <a:ext cx="82631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Διάσταση 1 </a:t>
            </a:r>
          </a:p>
        </p:txBody>
      </p:sp>
      <p:sp>
        <p:nvSpPr>
          <p:cNvPr id="13" name="TextBox 12">
            <a:extLst>
              <a:ext uri="{FF2B5EF4-FFF2-40B4-BE49-F238E27FC236}">
                <a16:creationId xmlns:a16="http://schemas.microsoft.com/office/drawing/2014/main" id="{B244A619-F30C-4288-894F-FABB4D87BDE4}"/>
              </a:ext>
            </a:extLst>
          </p:cNvPr>
          <p:cNvSpPr txBox="1"/>
          <p:nvPr/>
        </p:nvSpPr>
        <p:spPr>
          <a:xfrm>
            <a:off x="0" y="3148180"/>
            <a:ext cx="82631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Διάσταση 2 </a:t>
            </a:r>
          </a:p>
        </p:txBody>
      </p:sp>
      <p:sp>
        <p:nvSpPr>
          <p:cNvPr id="14" name="TextBox 13">
            <a:extLst>
              <a:ext uri="{FF2B5EF4-FFF2-40B4-BE49-F238E27FC236}">
                <a16:creationId xmlns:a16="http://schemas.microsoft.com/office/drawing/2014/main" id="{1EB4C703-FF0D-44F5-B0A4-C0ED8F087A91}"/>
              </a:ext>
            </a:extLst>
          </p:cNvPr>
          <p:cNvSpPr txBox="1"/>
          <p:nvPr/>
        </p:nvSpPr>
        <p:spPr>
          <a:xfrm>
            <a:off x="0" y="4701524"/>
            <a:ext cx="82631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Διάσταση 3 </a:t>
            </a:r>
          </a:p>
        </p:txBody>
      </p:sp>
      <p:cxnSp>
        <p:nvCxnSpPr>
          <p:cNvPr id="16" name="Ευθύγραμμο βέλος σύνδεσης 15">
            <a:extLst>
              <a:ext uri="{FF2B5EF4-FFF2-40B4-BE49-F238E27FC236}">
                <a16:creationId xmlns:a16="http://schemas.microsoft.com/office/drawing/2014/main" id="{5BE06F8B-3974-49B9-A284-EBAA22D9A217}"/>
              </a:ext>
            </a:extLst>
          </p:cNvPr>
          <p:cNvCxnSpPr/>
          <p:nvPr/>
        </p:nvCxnSpPr>
        <p:spPr>
          <a:xfrm flipH="1">
            <a:off x="536895" y="4519774"/>
            <a:ext cx="344299" cy="245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D81C2D0F-84BA-450E-A183-59F7A42CBBF6}"/>
              </a:ext>
            </a:extLst>
          </p:cNvPr>
          <p:cNvCxnSpPr>
            <a:cxnSpLocks/>
            <a:endCxn id="13" idx="2"/>
          </p:cNvCxnSpPr>
          <p:nvPr/>
        </p:nvCxnSpPr>
        <p:spPr>
          <a:xfrm flipH="1" flipV="1">
            <a:off x="413158" y="3402096"/>
            <a:ext cx="358356" cy="4637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a:extLst>
              <a:ext uri="{FF2B5EF4-FFF2-40B4-BE49-F238E27FC236}">
                <a16:creationId xmlns:a16="http://schemas.microsoft.com/office/drawing/2014/main" id="{10506F95-1876-40C1-8E20-A1F4CA662E60}"/>
              </a:ext>
            </a:extLst>
          </p:cNvPr>
          <p:cNvCxnSpPr>
            <a:cxnSpLocks/>
          </p:cNvCxnSpPr>
          <p:nvPr/>
        </p:nvCxnSpPr>
        <p:spPr>
          <a:xfrm flipV="1">
            <a:off x="1184672" y="3365797"/>
            <a:ext cx="306820" cy="2091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a:extLst>
              <a:ext uri="{FF2B5EF4-FFF2-40B4-BE49-F238E27FC236}">
                <a16:creationId xmlns:a16="http://schemas.microsoft.com/office/drawing/2014/main" id="{F9BDF7D1-32B4-4C2A-96B3-F06C1B0702A5}"/>
              </a:ext>
            </a:extLst>
          </p:cNvPr>
          <p:cNvCxnSpPr>
            <a:cxnSpLocks/>
          </p:cNvCxnSpPr>
          <p:nvPr/>
        </p:nvCxnSpPr>
        <p:spPr>
          <a:xfrm flipH="1">
            <a:off x="1657873" y="3880860"/>
            <a:ext cx="3373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Οβάλ 25">
            <a:extLst>
              <a:ext uri="{FF2B5EF4-FFF2-40B4-BE49-F238E27FC236}">
                <a16:creationId xmlns:a16="http://schemas.microsoft.com/office/drawing/2014/main" id="{90E96E61-1DA9-427C-8207-E76C62E15778}"/>
              </a:ext>
            </a:extLst>
          </p:cNvPr>
          <p:cNvSpPr/>
          <p:nvPr/>
        </p:nvSpPr>
        <p:spPr>
          <a:xfrm>
            <a:off x="298159" y="5165228"/>
            <a:ext cx="1166070" cy="1283516"/>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Ελεύθερη σχεδίαση: Σχήμα 26">
            <a:extLst>
              <a:ext uri="{FF2B5EF4-FFF2-40B4-BE49-F238E27FC236}">
                <a16:creationId xmlns:a16="http://schemas.microsoft.com/office/drawing/2014/main" id="{A0E887D7-835D-4B7B-A77B-2416C10CC501}"/>
              </a:ext>
            </a:extLst>
          </p:cNvPr>
          <p:cNvSpPr/>
          <p:nvPr/>
        </p:nvSpPr>
        <p:spPr>
          <a:xfrm rot="8823733">
            <a:off x="451908" y="5577370"/>
            <a:ext cx="1090569" cy="805362"/>
          </a:xfrm>
          <a:custGeom>
            <a:avLst/>
            <a:gdLst>
              <a:gd name="connsiteX0" fmla="*/ 268448 w 1090569"/>
              <a:gd name="connsiteY0" fmla="*/ 0 h 805362"/>
              <a:gd name="connsiteX1" fmla="*/ 268448 w 1090569"/>
              <a:gd name="connsiteY1" fmla="*/ 0 h 805362"/>
              <a:gd name="connsiteX2" fmla="*/ 327171 w 1090569"/>
              <a:gd name="connsiteY2" fmla="*/ 50334 h 805362"/>
              <a:gd name="connsiteX3" fmla="*/ 411060 w 1090569"/>
              <a:gd name="connsiteY3" fmla="*/ 100668 h 805362"/>
              <a:gd name="connsiteX4" fmla="*/ 494950 w 1090569"/>
              <a:gd name="connsiteY4" fmla="*/ 260059 h 805362"/>
              <a:gd name="connsiteX5" fmla="*/ 503339 w 1090569"/>
              <a:gd name="connsiteY5" fmla="*/ 293615 h 805362"/>
              <a:gd name="connsiteX6" fmla="*/ 511728 w 1090569"/>
              <a:gd name="connsiteY6" fmla="*/ 318782 h 805362"/>
              <a:gd name="connsiteX7" fmla="*/ 595618 w 1090569"/>
              <a:gd name="connsiteY7" fmla="*/ 360727 h 805362"/>
              <a:gd name="connsiteX8" fmla="*/ 679508 w 1090569"/>
              <a:gd name="connsiteY8" fmla="*/ 394283 h 805362"/>
              <a:gd name="connsiteX9" fmla="*/ 738231 w 1090569"/>
              <a:gd name="connsiteY9" fmla="*/ 436228 h 805362"/>
              <a:gd name="connsiteX10" fmla="*/ 763398 w 1090569"/>
              <a:gd name="connsiteY10" fmla="*/ 461395 h 805362"/>
              <a:gd name="connsiteX11" fmla="*/ 805343 w 1090569"/>
              <a:gd name="connsiteY11" fmla="*/ 478173 h 805362"/>
              <a:gd name="connsiteX12" fmla="*/ 855677 w 1090569"/>
              <a:gd name="connsiteY12" fmla="*/ 511729 h 805362"/>
              <a:gd name="connsiteX13" fmla="*/ 889233 w 1090569"/>
              <a:gd name="connsiteY13" fmla="*/ 528507 h 805362"/>
              <a:gd name="connsiteX14" fmla="*/ 931178 w 1090569"/>
              <a:gd name="connsiteY14" fmla="*/ 578841 h 805362"/>
              <a:gd name="connsiteX15" fmla="*/ 947956 w 1090569"/>
              <a:gd name="connsiteY15" fmla="*/ 604008 h 805362"/>
              <a:gd name="connsiteX16" fmla="*/ 973123 w 1090569"/>
              <a:gd name="connsiteY16" fmla="*/ 637564 h 805362"/>
              <a:gd name="connsiteX17" fmla="*/ 1031846 w 1090569"/>
              <a:gd name="connsiteY17" fmla="*/ 738232 h 805362"/>
              <a:gd name="connsiteX18" fmla="*/ 1090569 w 1090569"/>
              <a:gd name="connsiteY18" fmla="*/ 788566 h 805362"/>
              <a:gd name="connsiteX19" fmla="*/ 947956 w 1090569"/>
              <a:gd name="connsiteY19" fmla="*/ 805344 h 805362"/>
              <a:gd name="connsiteX20" fmla="*/ 922789 w 1090569"/>
              <a:gd name="connsiteY20" fmla="*/ 796955 h 805362"/>
              <a:gd name="connsiteX21" fmla="*/ 637563 w 1090569"/>
              <a:gd name="connsiteY21" fmla="*/ 771788 h 805362"/>
              <a:gd name="connsiteX22" fmla="*/ 486561 w 1090569"/>
              <a:gd name="connsiteY22" fmla="*/ 738232 h 805362"/>
              <a:gd name="connsiteX23" fmla="*/ 159391 w 1090569"/>
              <a:gd name="connsiteY23" fmla="*/ 721454 h 805362"/>
              <a:gd name="connsiteX24" fmla="*/ 0 w 1090569"/>
              <a:gd name="connsiteY24" fmla="*/ 696287 h 80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0569" h="805362">
                <a:moveTo>
                  <a:pt x="268448" y="0"/>
                </a:moveTo>
                <a:lnTo>
                  <a:pt x="268448" y="0"/>
                </a:lnTo>
                <a:cubicBezTo>
                  <a:pt x="288022" y="16778"/>
                  <a:pt x="306109" y="35467"/>
                  <a:pt x="327171" y="50334"/>
                </a:cubicBezTo>
                <a:cubicBezTo>
                  <a:pt x="353812" y="69140"/>
                  <a:pt x="388669" y="76960"/>
                  <a:pt x="411060" y="100668"/>
                </a:cubicBezTo>
                <a:cubicBezTo>
                  <a:pt x="435407" y="126447"/>
                  <a:pt x="479208" y="216767"/>
                  <a:pt x="494950" y="260059"/>
                </a:cubicBezTo>
                <a:cubicBezTo>
                  <a:pt x="498890" y="270894"/>
                  <a:pt x="500172" y="282529"/>
                  <a:pt x="503339" y="293615"/>
                </a:cubicBezTo>
                <a:cubicBezTo>
                  <a:pt x="505768" y="302118"/>
                  <a:pt x="504577" y="313581"/>
                  <a:pt x="511728" y="318782"/>
                </a:cubicBezTo>
                <a:cubicBezTo>
                  <a:pt x="537012" y="337171"/>
                  <a:pt x="568032" y="346015"/>
                  <a:pt x="595618" y="360727"/>
                </a:cubicBezTo>
                <a:cubicBezTo>
                  <a:pt x="660624" y="395397"/>
                  <a:pt x="612100" y="380801"/>
                  <a:pt x="679508" y="394283"/>
                </a:cubicBezTo>
                <a:cubicBezTo>
                  <a:pt x="699082" y="408265"/>
                  <a:pt x="719447" y="421201"/>
                  <a:pt x="738231" y="436228"/>
                </a:cubicBezTo>
                <a:cubicBezTo>
                  <a:pt x="747495" y="443639"/>
                  <a:pt x="753337" y="455107"/>
                  <a:pt x="763398" y="461395"/>
                </a:cubicBezTo>
                <a:cubicBezTo>
                  <a:pt x="776168" y="469376"/>
                  <a:pt x="792123" y="470962"/>
                  <a:pt x="805343" y="478173"/>
                </a:cubicBezTo>
                <a:cubicBezTo>
                  <a:pt x="823045" y="487829"/>
                  <a:pt x="838386" y="501354"/>
                  <a:pt x="855677" y="511729"/>
                </a:cubicBezTo>
                <a:cubicBezTo>
                  <a:pt x="866400" y="518163"/>
                  <a:pt x="878048" y="522914"/>
                  <a:pt x="889233" y="528507"/>
                </a:cubicBezTo>
                <a:cubicBezTo>
                  <a:pt x="930890" y="590992"/>
                  <a:pt x="877351" y="514248"/>
                  <a:pt x="931178" y="578841"/>
                </a:cubicBezTo>
                <a:cubicBezTo>
                  <a:pt x="937633" y="586586"/>
                  <a:pt x="942096" y="595804"/>
                  <a:pt x="947956" y="604008"/>
                </a:cubicBezTo>
                <a:cubicBezTo>
                  <a:pt x="956083" y="615385"/>
                  <a:pt x="964734" y="626379"/>
                  <a:pt x="973123" y="637564"/>
                </a:cubicBezTo>
                <a:cubicBezTo>
                  <a:pt x="1015703" y="765305"/>
                  <a:pt x="970220" y="676606"/>
                  <a:pt x="1031846" y="738232"/>
                </a:cubicBezTo>
                <a:cubicBezTo>
                  <a:pt x="1086297" y="792683"/>
                  <a:pt x="1025027" y="755795"/>
                  <a:pt x="1090569" y="788566"/>
                </a:cubicBezTo>
                <a:cubicBezTo>
                  <a:pt x="1043031" y="794159"/>
                  <a:pt x="995762" y="802954"/>
                  <a:pt x="947956" y="805344"/>
                </a:cubicBezTo>
                <a:cubicBezTo>
                  <a:pt x="939124" y="805786"/>
                  <a:pt x="931563" y="798052"/>
                  <a:pt x="922789" y="796955"/>
                </a:cubicBezTo>
                <a:cubicBezTo>
                  <a:pt x="841850" y="786838"/>
                  <a:pt x="724142" y="778448"/>
                  <a:pt x="637563" y="771788"/>
                </a:cubicBezTo>
                <a:cubicBezTo>
                  <a:pt x="587229" y="760603"/>
                  <a:pt x="537195" y="747969"/>
                  <a:pt x="486561" y="738232"/>
                </a:cubicBezTo>
                <a:cubicBezTo>
                  <a:pt x="397804" y="721163"/>
                  <a:pt x="194170" y="722576"/>
                  <a:pt x="159391" y="721454"/>
                </a:cubicBezTo>
                <a:cubicBezTo>
                  <a:pt x="28274" y="693357"/>
                  <a:pt x="81982" y="696287"/>
                  <a:pt x="0" y="6962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4197510-3D15-4532-B8EC-E023F3E95BF5}"/>
              </a:ext>
            </a:extLst>
          </p:cNvPr>
          <p:cNvSpPr txBox="1"/>
          <p:nvPr/>
        </p:nvSpPr>
        <p:spPr>
          <a:xfrm rot="689894">
            <a:off x="429674" y="6095897"/>
            <a:ext cx="87602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Ιδιότητα 2.3 </a:t>
            </a:r>
          </a:p>
        </p:txBody>
      </p:sp>
      <p:sp>
        <p:nvSpPr>
          <p:cNvPr id="29" name="TextBox 28">
            <a:extLst>
              <a:ext uri="{FF2B5EF4-FFF2-40B4-BE49-F238E27FC236}">
                <a16:creationId xmlns:a16="http://schemas.microsoft.com/office/drawing/2014/main" id="{910E6132-B64A-434A-85B7-0C0026D09E73}"/>
              </a:ext>
            </a:extLst>
          </p:cNvPr>
          <p:cNvSpPr txBox="1"/>
          <p:nvPr/>
        </p:nvSpPr>
        <p:spPr>
          <a:xfrm rot="19159134">
            <a:off x="306042" y="5289466"/>
            <a:ext cx="95286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Ιδιότητα 2.1 </a:t>
            </a:r>
          </a:p>
        </p:txBody>
      </p:sp>
      <p:sp>
        <p:nvSpPr>
          <p:cNvPr id="30" name="TextBox 29">
            <a:extLst>
              <a:ext uri="{FF2B5EF4-FFF2-40B4-BE49-F238E27FC236}">
                <a16:creationId xmlns:a16="http://schemas.microsoft.com/office/drawing/2014/main" id="{0D941384-5260-4D2B-8B5D-0885AF8FD204}"/>
              </a:ext>
            </a:extLst>
          </p:cNvPr>
          <p:cNvSpPr txBox="1"/>
          <p:nvPr/>
        </p:nvSpPr>
        <p:spPr>
          <a:xfrm rot="20601090">
            <a:off x="639769" y="5704833"/>
            <a:ext cx="8541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Ιδιότητα 2.2 </a:t>
            </a:r>
          </a:p>
        </p:txBody>
      </p:sp>
      <p:sp>
        <p:nvSpPr>
          <p:cNvPr id="31" name="TextBox 30">
            <a:extLst>
              <a:ext uri="{FF2B5EF4-FFF2-40B4-BE49-F238E27FC236}">
                <a16:creationId xmlns:a16="http://schemas.microsoft.com/office/drawing/2014/main" id="{62FC107D-0B1E-43C9-9D2F-5F1E32B960B7}"/>
              </a:ext>
            </a:extLst>
          </p:cNvPr>
          <p:cNvSpPr txBox="1"/>
          <p:nvPr/>
        </p:nvSpPr>
        <p:spPr>
          <a:xfrm>
            <a:off x="1956032" y="5714815"/>
            <a:ext cx="15226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ΚΑΤΗΓΟΡΙΑ 2</a:t>
            </a: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32" name="Ευθύγραμμο βέλος σύνδεσης 31">
            <a:extLst>
              <a:ext uri="{FF2B5EF4-FFF2-40B4-BE49-F238E27FC236}">
                <a16:creationId xmlns:a16="http://schemas.microsoft.com/office/drawing/2014/main" id="{81A7DCE9-77CC-429E-9E23-23192BA07724}"/>
              </a:ext>
            </a:extLst>
          </p:cNvPr>
          <p:cNvCxnSpPr>
            <a:cxnSpLocks/>
          </p:cNvCxnSpPr>
          <p:nvPr/>
        </p:nvCxnSpPr>
        <p:spPr>
          <a:xfrm flipH="1">
            <a:off x="1586044" y="5906025"/>
            <a:ext cx="3373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68AE24A-8DF0-4A87-8234-4CC891E75BDC}"/>
              </a:ext>
            </a:extLst>
          </p:cNvPr>
          <p:cNvSpPr txBox="1"/>
          <p:nvPr/>
        </p:nvSpPr>
        <p:spPr>
          <a:xfrm>
            <a:off x="1337032" y="5021697"/>
            <a:ext cx="82631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Διάσταση 1 </a:t>
            </a:r>
          </a:p>
        </p:txBody>
      </p:sp>
      <p:sp>
        <p:nvSpPr>
          <p:cNvPr id="34" name="TextBox 33">
            <a:extLst>
              <a:ext uri="{FF2B5EF4-FFF2-40B4-BE49-F238E27FC236}">
                <a16:creationId xmlns:a16="http://schemas.microsoft.com/office/drawing/2014/main" id="{5B268107-8A5E-4DEC-9B47-C1A3BE26158B}"/>
              </a:ext>
            </a:extLst>
          </p:cNvPr>
          <p:cNvSpPr txBox="1"/>
          <p:nvPr/>
        </p:nvSpPr>
        <p:spPr>
          <a:xfrm>
            <a:off x="1672370" y="5368256"/>
            <a:ext cx="82631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Διάσταση 2 </a:t>
            </a:r>
          </a:p>
        </p:txBody>
      </p:sp>
      <p:sp>
        <p:nvSpPr>
          <p:cNvPr id="35" name="TextBox 34">
            <a:extLst>
              <a:ext uri="{FF2B5EF4-FFF2-40B4-BE49-F238E27FC236}">
                <a16:creationId xmlns:a16="http://schemas.microsoft.com/office/drawing/2014/main" id="{2507C26A-2F71-4CF5-9FE9-1B2B0ED0C836}"/>
              </a:ext>
            </a:extLst>
          </p:cNvPr>
          <p:cNvSpPr txBox="1"/>
          <p:nvPr/>
        </p:nvSpPr>
        <p:spPr>
          <a:xfrm>
            <a:off x="833655" y="6563982"/>
            <a:ext cx="82631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libri" panose="020F0502020204030204"/>
                <a:ea typeface="+mn-ea"/>
                <a:cs typeface="+mn-cs"/>
              </a:rPr>
              <a:t>Διάσταση 3 </a:t>
            </a:r>
          </a:p>
        </p:txBody>
      </p:sp>
      <p:cxnSp>
        <p:nvCxnSpPr>
          <p:cNvPr id="36" name="Ευθύγραμμο βέλος σύνδεσης 35">
            <a:extLst>
              <a:ext uri="{FF2B5EF4-FFF2-40B4-BE49-F238E27FC236}">
                <a16:creationId xmlns:a16="http://schemas.microsoft.com/office/drawing/2014/main" id="{65FA1E91-E660-411F-B8C2-44670842546C}"/>
              </a:ext>
            </a:extLst>
          </p:cNvPr>
          <p:cNvCxnSpPr>
            <a:cxnSpLocks/>
          </p:cNvCxnSpPr>
          <p:nvPr/>
        </p:nvCxnSpPr>
        <p:spPr>
          <a:xfrm flipV="1">
            <a:off x="943772" y="5239106"/>
            <a:ext cx="568569" cy="199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a:extLst>
              <a:ext uri="{FF2B5EF4-FFF2-40B4-BE49-F238E27FC236}">
                <a16:creationId xmlns:a16="http://schemas.microsoft.com/office/drawing/2014/main" id="{C599C1AA-49FD-4073-821C-9AB49C6696BB}"/>
              </a:ext>
            </a:extLst>
          </p:cNvPr>
          <p:cNvCxnSpPr>
            <a:cxnSpLocks/>
          </p:cNvCxnSpPr>
          <p:nvPr/>
        </p:nvCxnSpPr>
        <p:spPr>
          <a:xfrm flipV="1">
            <a:off x="1286240" y="5553437"/>
            <a:ext cx="497468" cy="1207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a:extLst>
              <a:ext uri="{FF2B5EF4-FFF2-40B4-BE49-F238E27FC236}">
                <a16:creationId xmlns:a16="http://schemas.microsoft.com/office/drawing/2014/main" id="{05C49C77-0DB8-47E0-8316-A84D11ED7CD2}"/>
              </a:ext>
            </a:extLst>
          </p:cNvPr>
          <p:cNvCxnSpPr>
            <a:cxnSpLocks/>
          </p:cNvCxnSpPr>
          <p:nvPr/>
        </p:nvCxnSpPr>
        <p:spPr>
          <a:xfrm>
            <a:off x="723726" y="6276160"/>
            <a:ext cx="220046" cy="3161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Δεξί άγκιστρο 42">
            <a:extLst>
              <a:ext uri="{FF2B5EF4-FFF2-40B4-BE49-F238E27FC236}">
                <a16:creationId xmlns:a16="http://schemas.microsoft.com/office/drawing/2014/main" id="{71092B50-FD53-4340-AF6D-E4C99FA39DCC}"/>
              </a:ext>
            </a:extLst>
          </p:cNvPr>
          <p:cNvSpPr/>
          <p:nvPr/>
        </p:nvSpPr>
        <p:spPr>
          <a:xfrm rot="16200000">
            <a:off x="1364291" y="382253"/>
            <a:ext cx="908628" cy="2923389"/>
          </a:xfrm>
          <a:prstGeom prst="rightBrac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89F05549-72EE-4F9E-8E48-D4CBF540AC7B}"/>
              </a:ext>
            </a:extLst>
          </p:cNvPr>
          <p:cNvSpPr txBox="1"/>
          <p:nvPr/>
        </p:nvSpPr>
        <p:spPr>
          <a:xfrm>
            <a:off x="621297" y="797322"/>
            <a:ext cx="2600075"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Ανοιχτή κωδικοποίηση</a:t>
            </a:r>
          </a:p>
        </p:txBody>
      </p:sp>
      <p:sp>
        <p:nvSpPr>
          <p:cNvPr id="45" name="Δεξί άγκιστρο 44">
            <a:extLst>
              <a:ext uri="{FF2B5EF4-FFF2-40B4-BE49-F238E27FC236}">
                <a16:creationId xmlns:a16="http://schemas.microsoft.com/office/drawing/2014/main" id="{8D368328-B22A-493A-A60A-83C416ECF12B}"/>
              </a:ext>
            </a:extLst>
          </p:cNvPr>
          <p:cNvSpPr/>
          <p:nvPr/>
        </p:nvSpPr>
        <p:spPr>
          <a:xfrm rot="16200000">
            <a:off x="5461584" y="358926"/>
            <a:ext cx="908628" cy="2923389"/>
          </a:xfrm>
          <a:prstGeom prst="rightBrac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3ADF6CF2-D7FE-4CA3-815F-843643BB906A}"/>
              </a:ext>
            </a:extLst>
          </p:cNvPr>
          <p:cNvSpPr txBox="1"/>
          <p:nvPr/>
        </p:nvSpPr>
        <p:spPr>
          <a:xfrm>
            <a:off x="4652101" y="803867"/>
            <a:ext cx="292338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Κωδικοποίηση κατά άξονα</a:t>
            </a:r>
          </a:p>
        </p:txBody>
      </p:sp>
      <p:sp>
        <p:nvSpPr>
          <p:cNvPr id="47" name="TextBox 46">
            <a:extLst>
              <a:ext uri="{FF2B5EF4-FFF2-40B4-BE49-F238E27FC236}">
                <a16:creationId xmlns:a16="http://schemas.microsoft.com/office/drawing/2014/main" id="{36FA4025-2441-4691-AAC9-FE806341CBF7}"/>
              </a:ext>
            </a:extLst>
          </p:cNvPr>
          <p:cNvSpPr txBox="1"/>
          <p:nvPr/>
        </p:nvSpPr>
        <p:spPr>
          <a:xfrm>
            <a:off x="4373372" y="5275613"/>
            <a:ext cx="3445255"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5 </a:t>
            </a:r>
            <a:r>
              <a:rPr kumimoji="0" lang="en-US"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C : Conditions, causes, actions, contexts, consequences</a:t>
            </a: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r>
              <a:rPr kumimoji="0" lang="en-US"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contingencies,</a:t>
            </a:r>
            <a:endPar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48" name="TextBox 47">
            <a:extLst>
              <a:ext uri="{FF2B5EF4-FFF2-40B4-BE49-F238E27FC236}">
                <a16:creationId xmlns:a16="http://schemas.microsoft.com/office/drawing/2014/main" id="{509F3E3F-C04B-4D96-981F-142267F9F9BD}"/>
              </a:ext>
            </a:extLst>
          </p:cNvPr>
          <p:cNvSpPr txBox="1"/>
          <p:nvPr/>
        </p:nvSpPr>
        <p:spPr>
          <a:xfrm>
            <a:off x="4256306" y="3319445"/>
            <a:ext cx="33191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Σύνδεση κατηγοριών </a:t>
            </a:r>
            <a:endParaRPr kumimoji="0" lang="en-US"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Απόπειρα σχηματισμού είτε τυπολογιών είτε συνδέσεων χρησιμοποιώντας τα 5 </a:t>
            </a:r>
            <a:r>
              <a:rPr kumimoji="0" lang="en-US"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C</a:t>
            </a:r>
            <a:endPar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cxnSp>
        <p:nvCxnSpPr>
          <p:cNvPr id="50" name="Ευθύγραμμο βέλος σύνδεσης 49">
            <a:extLst>
              <a:ext uri="{FF2B5EF4-FFF2-40B4-BE49-F238E27FC236}">
                <a16:creationId xmlns:a16="http://schemas.microsoft.com/office/drawing/2014/main" id="{75C528E2-98DF-4CE6-BF2C-B0FF8EE20A7F}"/>
              </a:ext>
            </a:extLst>
          </p:cNvPr>
          <p:cNvCxnSpPr/>
          <p:nvPr/>
        </p:nvCxnSpPr>
        <p:spPr>
          <a:xfrm>
            <a:off x="3396462" y="2055938"/>
            <a:ext cx="9255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F31464D-7E33-4E3D-B1AD-D17800E1A741}"/>
              </a:ext>
            </a:extLst>
          </p:cNvPr>
          <p:cNvSpPr txBox="1"/>
          <p:nvPr/>
        </p:nvSpPr>
        <p:spPr>
          <a:xfrm>
            <a:off x="8534401" y="4168424"/>
            <a:ext cx="33191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Εντοπισμός κεντρικής κατηγορίας, αυτής που διατρέχει όλες τις κατηγορίες και εξηγεί το φαινόμενο</a:t>
            </a:r>
          </a:p>
        </p:txBody>
      </p:sp>
      <p:sp>
        <p:nvSpPr>
          <p:cNvPr id="52" name="Δεξί άγκιστρο 51">
            <a:extLst>
              <a:ext uri="{FF2B5EF4-FFF2-40B4-BE49-F238E27FC236}">
                <a16:creationId xmlns:a16="http://schemas.microsoft.com/office/drawing/2014/main" id="{01307970-4F3D-4F5F-853E-A85609B76A2E}"/>
              </a:ext>
            </a:extLst>
          </p:cNvPr>
          <p:cNvSpPr/>
          <p:nvPr/>
        </p:nvSpPr>
        <p:spPr>
          <a:xfrm rot="16200000">
            <a:off x="9558877" y="382253"/>
            <a:ext cx="908628" cy="2923389"/>
          </a:xfrm>
          <a:prstGeom prst="rightBrac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A6066B24-6A17-4C33-9B27-9D70FCE9800E}"/>
              </a:ext>
            </a:extLst>
          </p:cNvPr>
          <p:cNvSpPr txBox="1"/>
          <p:nvPr/>
        </p:nvSpPr>
        <p:spPr>
          <a:xfrm>
            <a:off x="8878667" y="855054"/>
            <a:ext cx="297491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Θεωρητική κωδικοποίηση</a:t>
            </a:r>
          </a:p>
        </p:txBody>
      </p:sp>
      <p:cxnSp>
        <p:nvCxnSpPr>
          <p:cNvPr id="39" name="Ευθύγραμμο βέλος σύνδεσης 38">
            <a:extLst>
              <a:ext uri="{FF2B5EF4-FFF2-40B4-BE49-F238E27FC236}">
                <a16:creationId xmlns:a16="http://schemas.microsoft.com/office/drawing/2014/main" id="{69A3D6A4-87E1-49F3-8BE8-2C6DA3C8BBCF}"/>
              </a:ext>
            </a:extLst>
          </p:cNvPr>
          <p:cNvCxnSpPr/>
          <p:nvPr/>
        </p:nvCxnSpPr>
        <p:spPr>
          <a:xfrm>
            <a:off x="7508465" y="2116059"/>
            <a:ext cx="9255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95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5CF3F1-02FF-4B8C-B50B-F76F9250B8E7}"/>
              </a:ext>
            </a:extLst>
          </p:cNvPr>
          <p:cNvSpPr txBox="1"/>
          <p:nvPr/>
        </p:nvSpPr>
        <p:spPr>
          <a:xfrm>
            <a:off x="3474788" y="-59693"/>
            <a:ext cx="5098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Τα στάδια της κωδικοποίησης στην </a:t>
            </a:r>
            <a:r>
              <a:rPr kumimoji="0" lang="en-US"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GT</a:t>
            </a:r>
            <a:endPar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2" name="TextBox 1">
            <a:extLst>
              <a:ext uri="{FF2B5EF4-FFF2-40B4-BE49-F238E27FC236}">
                <a16:creationId xmlns:a16="http://schemas.microsoft.com/office/drawing/2014/main" id="{B3AEEB8D-4D87-4AF3-80B5-573030FA617C}"/>
              </a:ext>
            </a:extLst>
          </p:cNvPr>
          <p:cNvSpPr txBox="1"/>
          <p:nvPr/>
        </p:nvSpPr>
        <p:spPr>
          <a:xfrm>
            <a:off x="92271" y="646187"/>
            <a:ext cx="1192076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Ανεξάρτητα από το αν ο ερευνητής έχει προχωρήσει με βάση το σχήμα 2 ή το σχήμα 3, στην εστιασμένη κωδικοποίηση προσπαθούμε να δούμε αν διαφορετικοί κώδικες από διαφορετικούς </a:t>
            </a:r>
            <a:r>
              <a:rPr kumimoji="0" lang="el-GR" sz="15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συνεν</a:t>
            </a: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a:r>
            <a:r>
              <a:rPr kumimoji="0" lang="el-GR" sz="15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μενους</a:t>
            </a: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και αποσπάσματα ενοποιούνται κάτω από μια γενική κατηγορία. Ας το δούμε σχηματικά (κ μικρό = κώδικας, Κ κεφαλαίο = Κατηγορία)</a:t>
            </a:r>
          </a:p>
        </p:txBody>
      </p:sp>
      <p:sp>
        <p:nvSpPr>
          <p:cNvPr id="3" name="TextBox 2">
            <a:extLst>
              <a:ext uri="{FF2B5EF4-FFF2-40B4-BE49-F238E27FC236}">
                <a16:creationId xmlns:a16="http://schemas.microsoft.com/office/drawing/2014/main" id="{C408C2ED-3E51-46D8-99F6-97945E71764F}"/>
              </a:ext>
            </a:extLst>
          </p:cNvPr>
          <p:cNvSpPr txBox="1"/>
          <p:nvPr/>
        </p:nvSpPr>
        <p:spPr>
          <a:xfrm>
            <a:off x="151002" y="208885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9" name="TextBox 8">
            <a:extLst>
              <a:ext uri="{FF2B5EF4-FFF2-40B4-BE49-F238E27FC236}">
                <a16:creationId xmlns:a16="http://schemas.microsoft.com/office/drawing/2014/main" id="{1CC20E83-B444-4F81-9B68-1C211EE67702}"/>
              </a:ext>
            </a:extLst>
          </p:cNvPr>
          <p:cNvSpPr txBox="1"/>
          <p:nvPr/>
        </p:nvSpPr>
        <p:spPr>
          <a:xfrm>
            <a:off x="303402" y="224125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10" name="TextBox 9">
            <a:extLst>
              <a:ext uri="{FF2B5EF4-FFF2-40B4-BE49-F238E27FC236}">
                <a16:creationId xmlns:a16="http://schemas.microsoft.com/office/drawing/2014/main" id="{64502DA0-074C-4202-BBC9-5A899FABBA10}"/>
              </a:ext>
            </a:extLst>
          </p:cNvPr>
          <p:cNvSpPr txBox="1"/>
          <p:nvPr/>
        </p:nvSpPr>
        <p:spPr>
          <a:xfrm>
            <a:off x="455802" y="239365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11" name="TextBox 10">
            <a:extLst>
              <a:ext uri="{FF2B5EF4-FFF2-40B4-BE49-F238E27FC236}">
                <a16:creationId xmlns:a16="http://schemas.microsoft.com/office/drawing/2014/main" id="{0160E105-AA14-4B66-B121-9DBB3F14FD81}"/>
              </a:ext>
            </a:extLst>
          </p:cNvPr>
          <p:cNvSpPr txBox="1"/>
          <p:nvPr/>
        </p:nvSpPr>
        <p:spPr>
          <a:xfrm>
            <a:off x="764797" y="2178134"/>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12" name="TextBox 11">
            <a:extLst>
              <a:ext uri="{FF2B5EF4-FFF2-40B4-BE49-F238E27FC236}">
                <a16:creationId xmlns:a16="http://schemas.microsoft.com/office/drawing/2014/main" id="{1F1AEADF-724A-4A2F-AA34-8F14C8C6C0B0}"/>
              </a:ext>
            </a:extLst>
          </p:cNvPr>
          <p:cNvSpPr txBox="1"/>
          <p:nvPr/>
        </p:nvSpPr>
        <p:spPr>
          <a:xfrm>
            <a:off x="518021" y="2178134"/>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13" name="TextBox 12">
            <a:extLst>
              <a:ext uri="{FF2B5EF4-FFF2-40B4-BE49-F238E27FC236}">
                <a16:creationId xmlns:a16="http://schemas.microsoft.com/office/drawing/2014/main" id="{44A23CD9-6DA9-4EE5-8D90-2DF2D6480915}"/>
              </a:ext>
            </a:extLst>
          </p:cNvPr>
          <p:cNvSpPr txBox="1"/>
          <p:nvPr/>
        </p:nvSpPr>
        <p:spPr>
          <a:xfrm>
            <a:off x="562063" y="1935173"/>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6" name="Ελεύθερη σχεδίαση: Σχήμα 5">
            <a:extLst>
              <a:ext uri="{FF2B5EF4-FFF2-40B4-BE49-F238E27FC236}">
                <a16:creationId xmlns:a16="http://schemas.microsoft.com/office/drawing/2014/main" id="{AB8F0AEF-93EF-4471-A2D7-3E8D47530E0B}"/>
              </a:ext>
            </a:extLst>
          </p:cNvPr>
          <p:cNvSpPr/>
          <p:nvPr/>
        </p:nvSpPr>
        <p:spPr>
          <a:xfrm>
            <a:off x="100668" y="1879134"/>
            <a:ext cx="1325460" cy="1006679"/>
          </a:xfrm>
          <a:custGeom>
            <a:avLst/>
            <a:gdLst>
              <a:gd name="connsiteX0" fmla="*/ 285226 w 1325460"/>
              <a:gd name="connsiteY0" fmla="*/ 33556 h 1300294"/>
              <a:gd name="connsiteX1" fmla="*/ 285226 w 1325460"/>
              <a:gd name="connsiteY1" fmla="*/ 33556 h 1300294"/>
              <a:gd name="connsiteX2" fmla="*/ 226503 w 1325460"/>
              <a:gd name="connsiteY2" fmla="*/ 83890 h 1300294"/>
              <a:gd name="connsiteX3" fmla="*/ 134224 w 1325460"/>
              <a:gd name="connsiteY3" fmla="*/ 209725 h 1300294"/>
              <a:gd name="connsiteX4" fmla="*/ 117446 w 1325460"/>
              <a:gd name="connsiteY4" fmla="*/ 234892 h 1300294"/>
              <a:gd name="connsiteX5" fmla="*/ 41945 w 1325460"/>
              <a:gd name="connsiteY5" fmla="*/ 360727 h 1300294"/>
              <a:gd name="connsiteX6" fmla="*/ 33556 w 1325460"/>
              <a:gd name="connsiteY6" fmla="*/ 411060 h 1300294"/>
              <a:gd name="connsiteX7" fmla="*/ 16778 w 1325460"/>
              <a:gd name="connsiteY7" fmla="*/ 461394 h 1300294"/>
              <a:gd name="connsiteX8" fmla="*/ 0 w 1325460"/>
              <a:gd name="connsiteY8" fmla="*/ 654341 h 1300294"/>
              <a:gd name="connsiteX9" fmla="*/ 41945 w 1325460"/>
              <a:gd name="connsiteY9" fmla="*/ 1115736 h 1300294"/>
              <a:gd name="connsiteX10" fmla="*/ 109057 w 1325460"/>
              <a:gd name="connsiteY10" fmla="*/ 1182848 h 1300294"/>
              <a:gd name="connsiteX11" fmla="*/ 201336 w 1325460"/>
              <a:gd name="connsiteY11" fmla="*/ 1249960 h 1300294"/>
              <a:gd name="connsiteX12" fmla="*/ 427838 w 1325460"/>
              <a:gd name="connsiteY12" fmla="*/ 1300294 h 1300294"/>
              <a:gd name="connsiteX13" fmla="*/ 880844 w 1325460"/>
              <a:gd name="connsiteY13" fmla="*/ 1249960 h 1300294"/>
              <a:gd name="connsiteX14" fmla="*/ 1224793 w 1325460"/>
              <a:gd name="connsiteY14" fmla="*/ 1082180 h 1300294"/>
              <a:gd name="connsiteX15" fmla="*/ 1308682 w 1325460"/>
              <a:gd name="connsiteY15" fmla="*/ 989901 h 1300294"/>
              <a:gd name="connsiteX16" fmla="*/ 1325460 w 1325460"/>
              <a:gd name="connsiteY16" fmla="*/ 872455 h 1300294"/>
              <a:gd name="connsiteX17" fmla="*/ 1308682 w 1325460"/>
              <a:gd name="connsiteY17" fmla="*/ 654341 h 1300294"/>
              <a:gd name="connsiteX18" fmla="*/ 1233182 w 1325460"/>
              <a:gd name="connsiteY18" fmla="*/ 453005 h 1300294"/>
              <a:gd name="connsiteX19" fmla="*/ 1107347 w 1325460"/>
              <a:gd name="connsiteY19" fmla="*/ 285226 h 1300294"/>
              <a:gd name="connsiteX20" fmla="*/ 1040235 w 1325460"/>
              <a:gd name="connsiteY20" fmla="*/ 226503 h 1300294"/>
              <a:gd name="connsiteX21" fmla="*/ 947956 w 1325460"/>
              <a:gd name="connsiteY21" fmla="*/ 167780 h 1300294"/>
              <a:gd name="connsiteX22" fmla="*/ 889233 w 1325460"/>
              <a:gd name="connsiteY22" fmla="*/ 134224 h 1300294"/>
              <a:gd name="connsiteX23" fmla="*/ 864066 w 1325460"/>
              <a:gd name="connsiteY23" fmla="*/ 117446 h 1300294"/>
              <a:gd name="connsiteX24" fmla="*/ 771787 w 1325460"/>
              <a:gd name="connsiteY24" fmla="*/ 75501 h 1300294"/>
              <a:gd name="connsiteX25" fmla="*/ 729842 w 1325460"/>
              <a:gd name="connsiteY25" fmla="*/ 41945 h 1300294"/>
              <a:gd name="connsiteX26" fmla="*/ 587229 w 1325460"/>
              <a:gd name="connsiteY26" fmla="*/ 0 h 1300294"/>
              <a:gd name="connsiteX27" fmla="*/ 285226 w 1325460"/>
              <a:gd name="connsiteY27" fmla="*/ 8389 h 1300294"/>
              <a:gd name="connsiteX28" fmla="*/ 201336 w 1325460"/>
              <a:gd name="connsiteY28" fmla="*/ 41945 h 1300294"/>
              <a:gd name="connsiteX29" fmla="*/ 209725 w 1325460"/>
              <a:gd name="connsiteY29" fmla="*/ 50334 h 13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5460" h="1300294">
                <a:moveTo>
                  <a:pt x="285226" y="33556"/>
                </a:moveTo>
                <a:lnTo>
                  <a:pt x="285226" y="33556"/>
                </a:lnTo>
                <a:cubicBezTo>
                  <a:pt x="265652" y="50334"/>
                  <a:pt x="244094" y="65043"/>
                  <a:pt x="226503" y="83890"/>
                </a:cubicBezTo>
                <a:cubicBezTo>
                  <a:pt x="190952" y="121981"/>
                  <a:pt x="162981" y="166590"/>
                  <a:pt x="134224" y="209725"/>
                </a:cubicBezTo>
                <a:cubicBezTo>
                  <a:pt x="128631" y="218114"/>
                  <a:pt x="122633" y="226246"/>
                  <a:pt x="117446" y="234892"/>
                </a:cubicBezTo>
                <a:lnTo>
                  <a:pt x="41945" y="360727"/>
                </a:lnTo>
                <a:cubicBezTo>
                  <a:pt x="39149" y="377505"/>
                  <a:pt x="37681" y="394559"/>
                  <a:pt x="33556" y="411060"/>
                </a:cubicBezTo>
                <a:cubicBezTo>
                  <a:pt x="29267" y="428218"/>
                  <a:pt x="20037" y="444011"/>
                  <a:pt x="16778" y="461394"/>
                </a:cubicBezTo>
                <a:cubicBezTo>
                  <a:pt x="12076" y="486473"/>
                  <a:pt x="1055" y="640631"/>
                  <a:pt x="0" y="654341"/>
                </a:cubicBezTo>
                <a:cubicBezTo>
                  <a:pt x="13982" y="808139"/>
                  <a:pt x="10735" y="964490"/>
                  <a:pt x="41945" y="1115736"/>
                </a:cubicBezTo>
                <a:cubicBezTo>
                  <a:pt x="48339" y="1146720"/>
                  <a:pt x="84858" y="1162470"/>
                  <a:pt x="109057" y="1182848"/>
                </a:cubicBezTo>
                <a:cubicBezTo>
                  <a:pt x="138150" y="1207347"/>
                  <a:pt x="167644" y="1232312"/>
                  <a:pt x="201336" y="1249960"/>
                </a:cubicBezTo>
                <a:cubicBezTo>
                  <a:pt x="247614" y="1274201"/>
                  <a:pt x="395114" y="1294519"/>
                  <a:pt x="427838" y="1300294"/>
                </a:cubicBezTo>
                <a:cubicBezTo>
                  <a:pt x="578840" y="1283516"/>
                  <a:pt x="732012" y="1280490"/>
                  <a:pt x="880844" y="1249960"/>
                </a:cubicBezTo>
                <a:cubicBezTo>
                  <a:pt x="950339" y="1235705"/>
                  <a:pt x="1158144" y="1134018"/>
                  <a:pt x="1224793" y="1082180"/>
                </a:cubicBezTo>
                <a:cubicBezTo>
                  <a:pt x="1257607" y="1056658"/>
                  <a:pt x="1280719" y="1020661"/>
                  <a:pt x="1308682" y="989901"/>
                </a:cubicBezTo>
                <a:cubicBezTo>
                  <a:pt x="1314275" y="950752"/>
                  <a:pt x="1325460" y="912001"/>
                  <a:pt x="1325460" y="872455"/>
                </a:cubicBezTo>
                <a:cubicBezTo>
                  <a:pt x="1325460" y="799536"/>
                  <a:pt x="1321252" y="726169"/>
                  <a:pt x="1308682" y="654341"/>
                </a:cubicBezTo>
                <a:cubicBezTo>
                  <a:pt x="1306569" y="642266"/>
                  <a:pt x="1245981" y="478603"/>
                  <a:pt x="1233182" y="453005"/>
                </a:cubicBezTo>
                <a:cubicBezTo>
                  <a:pt x="1196096" y="378833"/>
                  <a:pt x="1167050" y="344929"/>
                  <a:pt x="1107347" y="285226"/>
                </a:cubicBezTo>
                <a:cubicBezTo>
                  <a:pt x="1086328" y="264207"/>
                  <a:pt x="1064166" y="244136"/>
                  <a:pt x="1040235" y="226503"/>
                </a:cubicBezTo>
                <a:cubicBezTo>
                  <a:pt x="1010883" y="204875"/>
                  <a:pt x="978292" y="188004"/>
                  <a:pt x="947956" y="167780"/>
                </a:cubicBezTo>
                <a:cubicBezTo>
                  <a:pt x="886641" y="126903"/>
                  <a:pt x="963737" y="176798"/>
                  <a:pt x="889233" y="134224"/>
                </a:cubicBezTo>
                <a:cubicBezTo>
                  <a:pt x="880479" y="129222"/>
                  <a:pt x="873084" y="121955"/>
                  <a:pt x="864066" y="117446"/>
                </a:cubicBezTo>
                <a:cubicBezTo>
                  <a:pt x="833845" y="102335"/>
                  <a:pt x="801236" y="92066"/>
                  <a:pt x="771787" y="75501"/>
                </a:cubicBezTo>
                <a:cubicBezTo>
                  <a:pt x="756181" y="66723"/>
                  <a:pt x="745607" y="50434"/>
                  <a:pt x="729842" y="41945"/>
                </a:cubicBezTo>
                <a:cubicBezTo>
                  <a:pt x="687135" y="18949"/>
                  <a:pt x="634504" y="9455"/>
                  <a:pt x="587229" y="0"/>
                </a:cubicBezTo>
                <a:cubicBezTo>
                  <a:pt x="486561" y="2796"/>
                  <a:pt x="385343" y="-2493"/>
                  <a:pt x="285226" y="8389"/>
                </a:cubicBezTo>
                <a:cubicBezTo>
                  <a:pt x="255285" y="11643"/>
                  <a:pt x="201336" y="41945"/>
                  <a:pt x="201336" y="41945"/>
                </a:cubicBezTo>
                <a:lnTo>
                  <a:pt x="209725" y="503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Ευθύγραμμο βέλος σύνδεσης 13">
            <a:extLst>
              <a:ext uri="{FF2B5EF4-FFF2-40B4-BE49-F238E27FC236}">
                <a16:creationId xmlns:a16="http://schemas.microsoft.com/office/drawing/2014/main" id="{0854FB06-AB79-4526-ADC6-4474176A5DC1}"/>
              </a:ext>
            </a:extLst>
          </p:cNvPr>
          <p:cNvCxnSpPr>
            <a:cxnSpLocks/>
            <a:endCxn id="17" idx="1"/>
          </p:cNvCxnSpPr>
          <p:nvPr/>
        </p:nvCxnSpPr>
        <p:spPr>
          <a:xfrm flipV="1">
            <a:off x="1007380" y="1943085"/>
            <a:ext cx="979761" cy="2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51E5F6E-EE34-442F-BCB9-4F286D040D17}"/>
              </a:ext>
            </a:extLst>
          </p:cNvPr>
          <p:cNvSpPr txBox="1"/>
          <p:nvPr/>
        </p:nvSpPr>
        <p:spPr>
          <a:xfrm>
            <a:off x="1987141" y="1758419"/>
            <a:ext cx="5222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Ευθύγραμμο βέλος σύνδεσης 19">
            <a:extLst>
              <a:ext uri="{FF2B5EF4-FFF2-40B4-BE49-F238E27FC236}">
                <a16:creationId xmlns:a16="http://schemas.microsoft.com/office/drawing/2014/main" id="{A6C10F26-18B0-4D98-8691-704A1CBEA4AE}"/>
              </a:ext>
            </a:extLst>
          </p:cNvPr>
          <p:cNvCxnSpPr>
            <a:cxnSpLocks/>
          </p:cNvCxnSpPr>
          <p:nvPr/>
        </p:nvCxnSpPr>
        <p:spPr>
          <a:xfrm>
            <a:off x="2263978" y="2041574"/>
            <a:ext cx="370165" cy="231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a:extLst>
              <a:ext uri="{FF2B5EF4-FFF2-40B4-BE49-F238E27FC236}">
                <a16:creationId xmlns:a16="http://schemas.microsoft.com/office/drawing/2014/main" id="{0032F9FD-E939-4DDF-B2B0-0E4B0E3EDFFE}"/>
              </a:ext>
            </a:extLst>
          </p:cNvPr>
          <p:cNvCxnSpPr>
            <a:cxnSpLocks/>
          </p:cNvCxnSpPr>
          <p:nvPr/>
        </p:nvCxnSpPr>
        <p:spPr>
          <a:xfrm flipH="1">
            <a:off x="1980150" y="2053750"/>
            <a:ext cx="177916" cy="404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5A7692D-5FA9-462C-8D37-FB4F7F26FC80}"/>
              </a:ext>
            </a:extLst>
          </p:cNvPr>
          <p:cNvSpPr txBox="1"/>
          <p:nvPr/>
        </p:nvSpPr>
        <p:spPr>
          <a:xfrm>
            <a:off x="1628862" y="2445835"/>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C4D2076-6D5C-4ADC-BD60-E62FB1195568}"/>
              </a:ext>
            </a:extLst>
          </p:cNvPr>
          <p:cNvSpPr txBox="1"/>
          <p:nvPr/>
        </p:nvSpPr>
        <p:spPr>
          <a:xfrm>
            <a:off x="2634143" y="2105474"/>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1</a:t>
            </a:r>
          </a:p>
        </p:txBody>
      </p:sp>
      <p:sp>
        <p:nvSpPr>
          <p:cNvPr id="32" name="TextBox 31">
            <a:extLst>
              <a:ext uri="{FF2B5EF4-FFF2-40B4-BE49-F238E27FC236}">
                <a16:creationId xmlns:a16="http://schemas.microsoft.com/office/drawing/2014/main" id="{BD83794B-28E7-42F4-B684-E332C8096002}"/>
              </a:ext>
            </a:extLst>
          </p:cNvPr>
          <p:cNvSpPr txBox="1"/>
          <p:nvPr/>
        </p:nvSpPr>
        <p:spPr>
          <a:xfrm>
            <a:off x="241184" y="3429000"/>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33" name="TextBox 32">
            <a:extLst>
              <a:ext uri="{FF2B5EF4-FFF2-40B4-BE49-F238E27FC236}">
                <a16:creationId xmlns:a16="http://schemas.microsoft.com/office/drawing/2014/main" id="{37EA8645-72F9-4251-9D02-F1B9CD84E8A4}"/>
              </a:ext>
            </a:extLst>
          </p:cNvPr>
          <p:cNvSpPr txBox="1"/>
          <p:nvPr/>
        </p:nvSpPr>
        <p:spPr>
          <a:xfrm>
            <a:off x="518021" y="3602856"/>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34" name="TextBox 33">
            <a:extLst>
              <a:ext uri="{FF2B5EF4-FFF2-40B4-BE49-F238E27FC236}">
                <a16:creationId xmlns:a16="http://schemas.microsoft.com/office/drawing/2014/main" id="{6066127B-FF92-4B5E-AFD4-2F20B271D2AB}"/>
              </a:ext>
            </a:extLst>
          </p:cNvPr>
          <p:cNvSpPr txBox="1"/>
          <p:nvPr/>
        </p:nvSpPr>
        <p:spPr>
          <a:xfrm>
            <a:off x="162887" y="3879908"/>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35" name="TextBox 34">
            <a:extLst>
              <a:ext uri="{FF2B5EF4-FFF2-40B4-BE49-F238E27FC236}">
                <a16:creationId xmlns:a16="http://schemas.microsoft.com/office/drawing/2014/main" id="{73FD3EF8-FE56-4A29-AAF1-E6AFB222ACB9}"/>
              </a:ext>
            </a:extLst>
          </p:cNvPr>
          <p:cNvSpPr txBox="1"/>
          <p:nvPr/>
        </p:nvSpPr>
        <p:spPr>
          <a:xfrm>
            <a:off x="518020" y="3972188"/>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36" name="TextBox 35">
            <a:extLst>
              <a:ext uri="{FF2B5EF4-FFF2-40B4-BE49-F238E27FC236}">
                <a16:creationId xmlns:a16="http://schemas.microsoft.com/office/drawing/2014/main" id="{32A4F00D-DC5A-43A0-AF20-441F9D4B2202}"/>
              </a:ext>
            </a:extLst>
          </p:cNvPr>
          <p:cNvSpPr txBox="1"/>
          <p:nvPr/>
        </p:nvSpPr>
        <p:spPr>
          <a:xfrm>
            <a:off x="901991" y="3706229"/>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37" name="TextBox 36">
            <a:extLst>
              <a:ext uri="{FF2B5EF4-FFF2-40B4-BE49-F238E27FC236}">
                <a16:creationId xmlns:a16="http://schemas.microsoft.com/office/drawing/2014/main" id="{13FAB27C-7FD2-456D-88BB-4602F3853AAF}"/>
              </a:ext>
            </a:extLst>
          </p:cNvPr>
          <p:cNvSpPr txBox="1"/>
          <p:nvPr/>
        </p:nvSpPr>
        <p:spPr>
          <a:xfrm>
            <a:off x="866861" y="4165943"/>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4" name="Ελεύθερη σχεδίαση: Σχήμα 3">
            <a:extLst>
              <a:ext uri="{FF2B5EF4-FFF2-40B4-BE49-F238E27FC236}">
                <a16:creationId xmlns:a16="http://schemas.microsoft.com/office/drawing/2014/main" id="{419E79F2-2F2E-438A-9770-5D348B51166D}"/>
              </a:ext>
            </a:extLst>
          </p:cNvPr>
          <p:cNvSpPr/>
          <p:nvPr/>
        </p:nvSpPr>
        <p:spPr>
          <a:xfrm>
            <a:off x="92271" y="3271706"/>
            <a:ext cx="1213586" cy="1434518"/>
          </a:xfrm>
          <a:custGeom>
            <a:avLst/>
            <a:gdLst>
              <a:gd name="connsiteX0" fmla="*/ 310401 w 1213586"/>
              <a:gd name="connsiteY0" fmla="*/ 0 h 1434518"/>
              <a:gd name="connsiteX1" fmla="*/ 310401 w 1213586"/>
              <a:gd name="connsiteY1" fmla="*/ 0 h 1434518"/>
              <a:gd name="connsiteX2" fmla="*/ 234900 w 1213586"/>
              <a:gd name="connsiteY2" fmla="*/ 109057 h 1434518"/>
              <a:gd name="connsiteX3" fmla="*/ 167788 w 1213586"/>
              <a:gd name="connsiteY3" fmla="*/ 192947 h 1434518"/>
              <a:gd name="connsiteX4" fmla="*/ 134232 w 1213586"/>
              <a:gd name="connsiteY4" fmla="*/ 276837 h 1434518"/>
              <a:gd name="connsiteX5" fmla="*/ 83898 w 1213586"/>
              <a:gd name="connsiteY5" fmla="*/ 377505 h 1434518"/>
              <a:gd name="connsiteX6" fmla="*/ 67120 w 1213586"/>
              <a:gd name="connsiteY6" fmla="*/ 461395 h 1434518"/>
              <a:gd name="connsiteX7" fmla="*/ 41953 w 1213586"/>
              <a:gd name="connsiteY7" fmla="*/ 545285 h 1434518"/>
              <a:gd name="connsiteX8" fmla="*/ 33564 w 1213586"/>
              <a:gd name="connsiteY8" fmla="*/ 696287 h 1434518"/>
              <a:gd name="connsiteX9" fmla="*/ 8397 w 1213586"/>
              <a:gd name="connsiteY9" fmla="*/ 847288 h 1434518"/>
              <a:gd name="connsiteX10" fmla="*/ 8397 w 1213586"/>
              <a:gd name="connsiteY10" fmla="*/ 1065402 h 1434518"/>
              <a:gd name="connsiteX11" fmla="*/ 50342 w 1213586"/>
              <a:gd name="connsiteY11" fmla="*/ 1157681 h 1434518"/>
              <a:gd name="connsiteX12" fmla="*/ 109065 w 1213586"/>
              <a:gd name="connsiteY12" fmla="*/ 1249960 h 1434518"/>
              <a:gd name="connsiteX13" fmla="*/ 268456 w 1213586"/>
              <a:gd name="connsiteY13" fmla="*/ 1375795 h 1434518"/>
              <a:gd name="connsiteX14" fmla="*/ 427846 w 1213586"/>
              <a:gd name="connsiteY14" fmla="*/ 1409351 h 1434518"/>
              <a:gd name="connsiteX15" fmla="*/ 822129 w 1213586"/>
              <a:gd name="connsiteY15" fmla="*/ 1434518 h 1434518"/>
              <a:gd name="connsiteX16" fmla="*/ 939575 w 1213586"/>
              <a:gd name="connsiteY16" fmla="*/ 1426129 h 1434518"/>
              <a:gd name="connsiteX17" fmla="*/ 1006687 w 1213586"/>
              <a:gd name="connsiteY17" fmla="*/ 1375795 h 1434518"/>
              <a:gd name="connsiteX18" fmla="*/ 1073799 w 1213586"/>
              <a:gd name="connsiteY18" fmla="*/ 1300294 h 1434518"/>
              <a:gd name="connsiteX19" fmla="*/ 1140911 w 1213586"/>
              <a:gd name="connsiteY19" fmla="*/ 1132514 h 1434518"/>
              <a:gd name="connsiteX20" fmla="*/ 1199634 w 1213586"/>
              <a:gd name="connsiteY20" fmla="*/ 956345 h 1434518"/>
              <a:gd name="connsiteX21" fmla="*/ 1199634 w 1213586"/>
              <a:gd name="connsiteY21" fmla="*/ 578841 h 1434518"/>
              <a:gd name="connsiteX22" fmla="*/ 1174467 w 1213586"/>
              <a:gd name="connsiteY22" fmla="*/ 511729 h 1434518"/>
              <a:gd name="connsiteX23" fmla="*/ 1098966 w 1213586"/>
              <a:gd name="connsiteY23" fmla="*/ 394283 h 1434518"/>
              <a:gd name="connsiteX24" fmla="*/ 1023465 w 1213586"/>
              <a:gd name="connsiteY24" fmla="*/ 343949 h 1434518"/>
              <a:gd name="connsiteX25" fmla="*/ 981520 w 1213586"/>
              <a:gd name="connsiteY25" fmla="*/ 302004 h 1434518"/>
              <a:gd name="connsiteX26" fmla="*/ 914408 w 1213586"/>
              <a:gd name="connsiteY26" fmla="*/ 260059 h 1434518"/>
              <a:gd name="connsiteX27" fmla="*/ 855685 w 1213586"/>
              <a:gd name="connsiteY27" fmla="*/ 209725 h 1434518"/>
              <a:gd name="connsiteX28" fmla="*/ 822129 w 1213586"/>
              <a:gd name="connsiteY28" fmla="*/ 184558 h 1434518"/>
              <a:gd name="connsiteX29" fmla="*/ 796962 w 1213586"/>
              <a:gd name="connsiteY29" fmla="*/ 159391 h 1434518"/>
              <a:gd name="connsiteX30" fmla="*/ 763406 w 1213586"/>
              <a:gd name="connsiteY30" fmla="*/ 142613 h 1434518"/>
              <a:gd name="connsiteX31" fmla="*/ 696294 w 1213586"/>
              <a:gd name="connsiteY31" fmla="*/ 92279 h 1434518"/>
              <a:gd name="connsiteX32" fmla="*/ 654349 w 1213586"/>
              <a:gd name="connsiteY32" fmla="*/ 83890 h 1434518"/>
              <a:gd name="connsiteX33" fmla="*/ 553681 w 1213586"/>
              <a:gd name="connsiteY33" fmla="*/ 50334 h 1434518"/>
              <a:gd name="connsiteX34" fmla="*/ 469791 w 1213586"/>
              <a:gd name="connsiteY34" fmla="*/ 41945 h 1434518"/>
              <a:gd name="connsiteX35" fmla="*/ 419457 w 1213586"/>
              <a:gd name="connsiteY35" fmla="*/ 25167 h 1434518"/>
              <a:gd name="connsiteX36" fmla="*/ 310401 w 1213586"/>
              <a:gd name="connsiteY36" fmla="*/ 0 h 143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3586" h="1434518">
                <a:moveTo>
                  <a:pt x="310401" y="0"/>
                </a:moveTo>
                <a:lnTo>
                  <a:pt x="310401" y="0"/>
                </a:lnTo>
                <a:cubicBezTo>
                  <a:pt x="285234" y="36352"/>
                  <a:pt x="261428" y="73686"/>
                  <a:pt x="234900" y="109057"/>
                </a:cubicBezTo>
                <a:cubicBezTo>
                  <a:pt x="188615" y="170770"/>
                  <a:pt x="224959" y="84958"/>
                  <a:pt x="167788" y="192947"/>
                </a:cubicBezTo>
                <a:cubicBezTo>
                  <a:pt x="153696" y="219564"/>
                  <a:pt x="152302" y="252743"/>
                  <a:pt x="134232" y="276837"/>
                </a:cubicBezTo>
                <a:cubicBezTo>
                  <a:pt x="101977" y="319843"/>
                  <a:pt x="101590" y="313814"/>
                  <a:pt x="83898" y="377505"/>
                </a:cubicBezTo>
                <a:cubicBezTo>
                  <a:pt x="76266" y="404982"/>
                  <a:pt x="74036" y="433729"/>
                  <a:pt x="67120" y="461395"/>
                </a:cubicBezTo>
                <a:cubicBezTo>
                  <a:pt x="60039" y="489718"/>
                  <a:pt x="50342" y="517322"/>
                  <a:pt x="41953" y="545285"/>
                </a:cubicBezTo>
                <a:cubicBezTo>
                  <a:pt x="39157" y="595619"/>
                  <a:pt x="37430" y="646024"/>
                  <a:pt x="33564" y="696287"/>
                </a:cubicBezTo>
                <a:cubicBezTo>
                  <a:pt x="29092" y="754427"/>
                  <a:pt x="20168" y="788433"/>
                  <a:pt x="8397" y="847288"/>
                </a:cubicBezTo>
                <a:cubicBezTo>
                  <a:pt x="5674" y="893583"/>
                  <a:pt x="-9054" y="1007231"/>
                  <a:pt x="8397" y="1065402"/>
                </a:cubicBezTo>
                <a:cubicBezTo>
                  <a:pt x="18106" y="1097765"/>
                  <a:pt x="34162" y="1128018"/>
                  <a:pt x="50342" y="1157681"/>
                </a:cubicBezTo>
                <a:cubicBezTo>
                  <a:pt x="67801" y="1189689"/>
                  <a:pt x="85452" y="1222180"/>
                  <a:pt x="109065" y="1249960"/>
                </a:cubicBezTo>
                <a:cubicBezTo>
                  <a:pt x="139235" y="1285454"/>
                  <a:pt x="222919" y="1353027"/>
                  <a:pt x="268456" y="1375795"/>
                </a:cubicBezTo>
                <a:cubicBezTo>
                  <a:pt x="323780" y="1403457"/>
                  <a:pt x="367177" y="1405094"/>
                  <a:pt x="427846" y="1409351"/>
                </a:cubicBezTo>
                <a:lnTo>
                  <a:pt x="822129" y="1434518"/>
                </a:lnTo>
                <a:cubicBezTo>
                  <a:pt x="861278" y="1431722"/>
                  <a:pt x="902174" y="1438029"/>
                  <a:pt x="939575" y="1426129"/>
                </a:cubicBezTo>
                <a:cubicBezTo>
                  <a:pt x="966222" y="1417650"/>
                  <a:pt x="986287" y="1394920"/>
                  <a:pt x="1006687" y="1375795"/>
                </a:cubicBezTo>
                <a:cubicBezTo>
                  <a:pt x="1031252" y="1352765"/>
                  <a:pt x="1055448" y="1328526"/>
                  <a:pt x="1073799" y="1300294"/>
                </a:cubicBezTo>
                <a:cubicBezTo>
                  <a:pt x="1108042" y="1247612"/>
                  <a:pt x="1119725" y="1190019"/>
                  <a:pt x="1140911" y="1132514"/>
                </a:cubicBezTo>
                <a:cubicBezTo>
                  <a:pt x="1196522" y="981569"/>
                  <a:pt x="1155729" y="1117329"/>
                  <a:pt x="1199634" y="956345"/>
                </a:cubicBezTo>
                <a:cubicBezTo>
                  <a:pt x="1216286" y="806473"/>
                  <a:pt x="1220091" y="803870"/>
                  <a:pt x="1199634" y="578841"/>
                </a:cubicBezTo>
                <a:cubicBezTo>
                  <a:pt x="1197471" y="555047"/>
                  <a:pt x="1184571" y="533379"/>
                  <a:pt x="1174467" y="511729"/>
                </a:cubicBezTo>
                <a:cubicBezTo>
                  <a:pt x="1163724" y="488708"/>
                  <a:pt x="1116940" y="410973"/>
                  <a:pt x="1098966" y="394283"/>
                </a:cubicBezTo>
                <a:cubicBezTo>
                  <a:pt x="1076801" y="373701"/>
                  <a:pt x="1047249" y="362636"/>
                  <a:pt x="1023465" y="343949"/>
                </a:cubicBezTo>
                <a:cubicBezTo>
                  <a:pt x="1007917" y="331733"/>
                  <a:pt x="997193" y="314060"/>
                  <a:pt x="981520" y="302004"/>
                </a:cubicBezTo>
                <a:cubicBezTo>
                  <a:pt x="960610" y="285919"/>
                  <a:pt x="935681" y="275660"/>
                  <a:pt x="914408" y="260059"/>
                </a:cubicBezTo>
                <a:cubicBezTo>
                  <a:pt x="893618" y="244813"/>
                  <a:pt x="875638" y="226050"/>
                  <a:pt x="855685" y="209725"/>
                </a:cubicBezTo>
                <a:cubicBezTo>
                  <a:pt x="844864" y="200871"/>
                  <a:pt x="832745" y="193657"/>
                  <a:pt x="822129" y="184558"/>
                </a:cubicBezTo>
                <a:cubicBezTo>
                  <a:pt x="813121" y="176837"/>
                  <a:pt x="806616" y="166287"/>
                  <a:pt x="796962" y="159391"/>
                </a:cubicBezTo>
                <a:cubicBezTo>
                  <a:pt x="786786" y="152122"/>
                  <a:pt x="773811" y="149550"/>
                  <a:pt x="763406" y="142613"/>
                </a:cubicBezTo>
                <a:cubicBezTo>
                  <a:pt x="740139" y="127102"/>
                  <a:pt x="723714" y="97763"/>
                  <a:pt x="696294" y="92279"/>
                </a:cubicBezTo>
                <a:cubicBezTo>
                  <a:pt x="682312" y="89483"/>
                  <a:pt x="668028" y="87913"/>
                  <a:pt x="654349" y="83890"/>
                </a:cubicBezTo>
                <a:cubicBezTo>
                  <a:pt x="620415" y="73909"/>
                  <a:pt x="588877" y="53854"/>
                  <a:pt x="553681" y="50334"/>
                </a:cubicBezTo>
                <a:lnTo>
                  <a:pt x="469791" y="41945"/>
                </a:lnTo>
                <a:cubicBezTo>
                  <a:pt x="453013" y="36352"/>
                  <a:pt x="436799" y="28635"/>
                  <a:pt x="419457" y="25167"/>
                </a:cubicBezTo>
                <a:cubicBezTo>
                  <a:pt x="369792" y="15234"/>
                  <a:pt x="328577" y="4194"/>
                  <a:pt x="310401"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E91E5BA-08ED-4A8C-8B59-1AF495E3E8A6}"/>
              </a:ext>
            </a:extLst>
          </p:cNvPr>
          <p:cNvSpPr txBox="1"/>
          <p:nvPr/>
        </p:nvSpPr>
        <p:spPr>
          <a:xfrm>
            <a:off x="1792271" y="3510576"/>
            <a:ext cx="4717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Ευθύγραμμο βέλος σύνδεσης 27">
            <a:extLst>
              <a:ext uri="{FF2B5EF4-FFF2-40B4-BE49-F238E27FC236}">
                <a16:creationId xmlns:a16="http://schemas.microsoft.com/office/drawing/2014/main" id="{A3E3998D-F40B-44F1-A4D1-A34F10A5AC0F}"/>
              </a:ext>
            </a:extLst>
          </p:cNvPr>
          <p:cNvCxnSpPr>
            <a:cxnSpLocks/>
            <a:endCxn id="24" idx="1"/>
          </p:cNvCxnSpPr>
          <p:nvPr/>
        </p:nvCxnSpPr>
        <p:spPr>
          <a:xfrm flipV="1">
            <a:off x="1241726" y="3695242"/>
            <a:ext cx="550545" cy="7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F8721E3-7205-40DE-A29E-2C35D2193A6C}"/>
              </a:ext>
            </a:extLst>
          </p:cNvPr>
          <p:cNvSpPr txBox="1"/>
          <p:nvPr/>
        </p:nvSpPr>
        <p:spPr>
          <a:xfrm>
            <a:off x="370510" y="5094973"/>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38" name="TextBox 37">
            <a:extLst>
              <a:ext uri="{FF2B5EF4-FFF2-40B4-BE49-F238E27FC236}">
                <a16:creationId xmlns:a16="http://schemas.microsoft.com/office/drawing/2014/main" id="{2D92C397-D9A6-4D9D-B204-C74F8431DC50}"/>
              </a:ext>
            </a:extLst>
          </p:cNvPr>
          <p:cNvSpPr txBox="1"/>
          <p:nvPr/>
        </p:nvSpPr>
        <p:spPr>
          <a:xfrm>
            <a:off x="529885" y="5358578"/>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39" name="TextBox 38">
            <a:extLst>
              <a:ext uri="{FF2B5EF4-FFF2-40B4-BE49-F238E27FC236}">
                <a16:creationId xmlns:a16="http://schemas.microsoft.com/office/drawing/2014/main" id="{E540DE3A-BEFF-4954-A4CE-477F4C692B4D}"/>
              </a:ext>
            </a:extLst>
          </p:cNvPr>
          <p:cNvSpPr txBox="1"/>
          <p:nvPr/>
        </p:nvSpPr>
        <p:spPr>
          <a:xfrm>
            <a:off x="104839" y="5358578"/>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40" name="TextBox 39">
            <a:extLst>
              <a:ext uri="{FF2B5EF4-FFF2-40B4-BE49-F238E27FC236}">
                <a16:creationId xmlns:a16="http://schemas.microsoft.com/office/drawing/2014/main" id="{CE1F396A-78B5-4097-8DF3-E3EDFBC20A24}"/>
              </a:ext>
            </a:extLst>
          </p:cNvPr>
          <p:cNvSpPr txBox="1"/>
          <p:nvPr/>
        </p:nvSpPr>
        <p:spPr>
          <a:xfrm>
            <a:off x="325927" y="5713988"/>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41" name="TextBox 40">
            <a:extLst>
              <a:ext uri="{FF2B5EF4-FFF2-40B4-BE49-F238E27FC236}">
                <a16:creationId xmlns:a16="http://schemas.microsoft.com/office/drawing/2014/main" id="{4D7C23F5-2682-4C00-B1BE-9B509179B9EF}"/>
              </a:ext>
            </a:extLst>
          </p:cNvPr>
          <p:cNvSpPr txBox="1"/>
          <p:nvPr/>
        </p:nvSpPr>
        <p:spPr>
          <a:xfrm>
            <a:off x="866861" y="5600461"/>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42" name="TextBox 41">
            <a:extLst>
              <a:ext uri="{FF2B5EF4-FFF2-40B4-BE49-F238E27FC236}">
                <a16:creationId xmlns:a16="http://schemas.microsoft.com/office/drawing/2014/main" id="{F65A8B8D-D02F-401F-AEF8-DA6994A4B0E6}"/>
              </a:ext>
            </a:extLst>
          </p:cNvPr>
          <p:cNvSpPr txBox="1"/>
          <p:nvPr/>
        </p:nvSpPr>
        <p:spPr>
          <a:xfrm>
            <a:off x="606788" y="5819715"/>
            <a:ext cx="276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p>
        </p:txBody>
      </p:sp>
      <p:sp>
        <p:nvSpPr>
          <p:cNvPr id="16" name="Ελεύθερη σχεδίαση: Σχήμα 15">
            <a:extLst>
              <a:ext uri="{FF2B5EF4-FFF2-40B4-BE49-F238E27FC236}">
                <a16:creationId xmlns:a16="http://schemas.microsoft.com/office/drawing/2014/main" id="{F375C4CA-AC29-40AE-A96C-2F921C45FB5B}"/>
              </a:ext>
            </a:extLst>
          </p:cNvPr>
          <p:cNvSpPr/>
          <p:nvPr/>
        </p:nvSpPr>
        <p:spPr>
          <a:xfrm>
            <a:off x="100601" y="5108895"/>
            <a:ext cx="1099617" cy="1157681"/>
          </a:xfrm>
          <a:custGeom>
            <a:avLst/>
            <a:gdLst>
              <a:gd name="connsiteX0" fmla="*/ 285293 w 1099617"/>
              <a:gd name="connsiteY0" fmla="*/ 8389 h 1157681"/>
              <a:gd name="connsiteX1" fmla="*/ 285293 w 1099617"/>
              <a:gd name="connsiteY1" fmla="*/ 8389 h 1157681"/>
              <a:gd name="connsiteX2" fmla="*/ 226570 w 1099617"/>
              <a:gd name="connsiteY2" fmla="*/ 58723 h 1157681"/>
              <a:gd name="connsiteX3" fmla="*/ 193014 w 1099617"/>
              <a:gd name="connsiteY3" fmla="*/ 83890 h 1157681"/>
              <a:gd name="connsiteX4" fmla="*/ 176236 w 1099617"/>
              <a:gd name="connsiteY4" fmla="*/ 109057 h 1157681"/>
              <a:gd name="connsiteX5" fmla="*/ 125902 w 1099617"/>
              <a:gd name="connsiteY5" fmla="*/ 176169 h 1157681"/>
              <a:gd name="connsiteX6" fmla="*/ 117513 w 1099617"/>
              <a:gd name="connsiteY6" fmla="*/ 226503 h 1157681"/>
              <a:gd name="connsiteX7" fmla="*/ 100735 w 1099617"/>
              <a:gd name="connsiteY7" fmla="*/ 302004 h 1157681"/>
              <a:gd name="connsiteX8" fmla="*/ 67179 w 1099617"/>
              <a:gd name="connsiteY8" fmla="*/ 461395 h 1157681"/>
              <a:gd name="connsiteX9" fmla="*/ 58790 w 1099617"/>
              <a:gd name="connsiteY9" fmla="*/ 494951 h 1157681"/>
              <a:gd name="connsiteX10" fmla="*/ 50401 w 1099617"/>
              <a:gd name="connsiteY10" fmla="*/ 545285 h 1157681"/>
              <a:gd name="connsiteX11" fmla="*/ 42012 w 1099617"/>
              <a:gd name="connsiteY11" fmla="*/ 570452 h 1157681"/>
              <a:gd name="connsiteX12" fmla="*/ 8456 w 1099617"/>
              <a:gd name="connsiteY12" fmla="*/ 771788 h 1157681"/>
              <a:gd name="connsiteX13" fmla="*/ 67 w 1099617"/>
              <a:gd name="connsiteY13" fmla="*/ 981512 h 1157681"/>
              <a:gd name="connsiteX14" fmla="*/ 8456 w 1099617"/>
              <a:gd name="connsiteY14" fmla="*/ 1015068 h 1157681"/>
              <a:gd name="connsiteX15" fmla="*/ 134291 w 1099617"/>
              <a:gd name="connsiteY15" fmla="*/ 1065402 h 1157681"/>
              <a:gd name="connsiteX16" fmla="*/ 176236 w 1099617"/>
              <a:gd name="connsiteY16" fmla="*/ 1073791 h 1157681"/>
              <a:gd name="connsiteX17" fmla="*/ 209792 w 1099617"/>
              <a:gd name="connsiteY17" fmla="*/ 1090569 h 1157681"/>
              <a:gd name="connsiteX18" fmla="*/ 276904 w 1099617"/>
              <a:gd name="connsiteY18" fmla="*/ 1124125 h 1157681"/>
              <a:gd name="connsiteX19" fmla="*/ 461461 w 1099617"/>
              <a:gd name="connsiteY19" fmla="*/ 1157681 h 1157681"/>
              <a:gd name="connsiteX20" fmla="*/ 729909 w 1099617"/>
              <a:gd name="connsiteY20" fmla="*/ 1132514 h 1157681"/>
              <a:gd name="connsiteX21" fmla="*/ 755076 w 1099617"/>
              <a:gd name="connsiteY21" fmla="*/ 1115736 h 1157681"/>
              <a:gd name="connsiteX22" fmla="*/ 838966 w 1099617"/>
              <a:gd name="connsiteY22" fmla="*/ 1006679 h 1157681"/>
              <a:gd name="connsiteX23" fmla="*/ 889300 w 1099617"/>
              <a:gd name="connsiteY23" fmla="*/ 922789 h 1157681"/>
              <a:gd name="connsiteX24" fmla="*/ 956412 w 1099617"/>
              <a:gd name="connsiteY24" fmla="*/ 855677 h 1157681"/>
              <a:gd name="connsiteX25" fmla="*/ 981579 w 1099617"/>
              <a:gd name="connsiteY25" fmla="*/ 796955 h 1157681"/>
              <a:gd name="connsiteX26" fmla="*/ 1040302 w 1099617"/>
              <a:gd name="connsiteY26" fmla="*/ 746621 h 1157681"/>
              <a:gd name="connsiteX27" fmla="*/ 1073858 w 1099617"/>
              <a:gd name="connsiteY27" fmla="*/ 713065 h 1157681"/>
              <a:gd name="connsiteX28" fmla="*/ 1099025 w 1099617"/>
              <a:gd name="connsiteY28" fmla="*/ 562063 h 1157681"/>
              <a:gd name="connsiteX29" fmla="*/ 1082247 w 1099617"/>
              <a:gd name="connsiteY29" fmla="*/ 260059 h 1157681"/>
              <a:gd name="connsiteX30" fmla="*/ 1057080 w 1099617"/>
              <a:gd name="connsiteY30" fmla="*/ 226503 h 1157681"/>
              <a:gd name="connsiteX31" fmla="*/ 1040302 w 1099617"/>
              <a:gd name="connsiteY31" fmla="*/ 201336 h 1157681"/>
              <a:gd name="connsiteX32" fmla="*/ 981579 w 1099617"/>
              <a:gd name="connsiteY32" fmla="*/ 151002 h 1157681"/>
              <a:gd name="connsiteX33" fmla="*/ 948023 w 1099617"/>
              <a:gd name="connsiteY33" fmla="*/ 142613 h 1157681"/>
              <a:gd name="connsiteX34" fmla="*/ 889300 w 1099617"/>
              <a:gd name="connsiteY34" fmla="*/ 125835 h 1157681"/>
              <a:gd name="connsiteX35" fmla="*/ 847355 w 1099617"/>
              <a:gd name="connsiteY35" fmla="*/ 117446 h 1157681"/>
              <a:gd name="connsiteX36" fmla="*/ 738298 w 1099617"/>
              <a:gd name="connsiteY36" fmla="*/ 100668 h 1157681"/>
              <a:gd name="connsiteX37" fmla="*/ 637630 w 1099617"/>
              <a:gd name="connsiteY37" fmla="*/ 83890 h 1157681"/>
              <a:gd name="connsiteX38" fmla="*/ 478239 w 1099617"/>
              <a:gd name="connsiteY38" fmla="*/ 75501 h 1157681"/>
              <a:gd name="connsiteX39" fmla="*/ 335627 w 1099617"/>
              <a:gd name="connsiteY39" fmla="*/ 58723 h 1157681"/>
              <a:gd name="connsiteX40" fmla="*/ 251737 w 1099617"/>
              <a:gd name="connsiteY40" fmla="*/ 8389 h 1157681"/>
              <a:gd name="connsiteX41" fmla="*/ 226570 w 1099617"/>
              <a:gd name="connsiteY41" fmla="*/ 0 h 1157681"/>
              <a:gd name="connsiteX42" fmla="*/ 226570 w 1099617"/>
              <a:gd name="connsiteY42" fmla="*/ 25167 h 115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9617" h="1157681">
                <a:moveTo>
                  <a:pt x="285293" y="8389"/>
                </a:moveTo>
                <a:lnTo>
                  <a:pt x="285293" y="8389"/>
                </a:lnTo>
                <a:cubicBezTo>
                  <a:pt x="265719" y="25167"/>
                  <a:pt x="246523" y="42398"/>
                  <a:pt x="226570" y="58723"/>
                </a:cubicBezTo>
                <a:cubicBezTo>
                  <a:pt x="215749" y="67577"/>
                  <a:pt x="202901" y="74003"/>
                  <a:pt x="193014" y="83890"/>
                </a:cubicBezTo>
                <a:cubicBezTo>
                  <a:pt x="185885" y="91019"/>
                  <a:pt x="182285" y="100991"/>
                  <a:pt x="176236" y="109057"/>
                </a:cubicBezTo>
                <a:cubicBezTo>
                  <a:pt x="116454" y="188766"/>
                  <a:pt x="163833" y="119273"/>
                  <a:pt x="125902" y="176169"/>
                </a:cubicBezTo>
                <a:cubicBezTo>
                  <a:pt x="123106" y="192947"/>
                  <a:pt x="120849" y="209824"/>
                  <a:pt x="117513" y="226503"/>
                </a:cubicBezTo>
                <a:cubicBezTo>
                  <a:pt x="108354" y="272298"/>
                  <a:pt x="108061" y="250724"/>
                  <a:pt x="100735" y="302004"/>
                </a:cubicBezTo>
                <a:cubicBezTo>
                  <a:pt x="79429" y="451149"/>
                  <a:pt x="109701" y="397612"/>
                  <a:pt x="67179" y="461395"/>
                </a:cubicBezTo>
                <a:cubicBezTo>
                  <a:pt x="64383" y="472580"/>
                  <a:pt x="61051" y="483645"/>
                  <a:pt x="58790" y="494951"/>
                </a:cubicBezTo>
                <a:cubicBezTo>
                  <a:pt x="55454" y="511630"/>
                  <a:pt x="54091" y="528681"/>
                  <a:pt x="50401" y="545285"/>
                </a:cubicBezTo>
                <a:cubicBezTo>
                  <a:pt x="48483" y="553917"/>
                  <a:pt x="44000" y="561836"/>
                  <a:pt x="42012" y="570452"/>
                </a:cubicBezTo>
                <a:cubicBezTo>
                  <a:pt x="23612" y="650186"/>
                  <a:pt x="20761" y="685650"/>
                  <a:pt x="8456" y="771788"/>
                </a:cubicBezTo>
                <a:cubicBezTo>
                  <a:pt x="5660" y="841696"/>
                  <a:pt x="67" y="911548"/>
                  <a:pt x="67" y="981512"/>
                </a:cubicBezTo>
                <a:cubicBezTo>
                  <a:pt x="67" y="993042"/>
                  <a:pt x="-1321" y="1008957"/>
                  <a:pt x="8456" y="1015068"/>
                </a:cubicBezTo>
                <a:cubicBezTo>
                  <a:pt x="46765" y="1039011"/>
                  <a:pt x="91651" y="1050478"/>
                  <a:pt x="134291" y="1065402"/>
                </a:cubicBezTo>
                <a:cubicBezTo>
                  <a:pt x="147749" y="1070112"/>
                  <a:pt x="162254" y="1070995"/>
                  <a:pt x="176236" y="1073791"/>
                </a:cubicBezTo>
                <a:cubicBezTo>
                  <a:pt x="187421" y="1079384"/>
                  <a:pt x="198934" y="1084364"/>
                  <a:pt x="209792" y="1090569"/>
                </a:cubicBezTo>
                <a:cubicBezTo>
                  <a:pt x="243886" y="1110051"/>
                  <a:pt x="230978" y="1112039"/>
                  <a:pt x="276904" y="1124125"/>
                </a:cubicBezTo>
                <a:cubicBezTo>
                  <a:pt x="367051" y="1147848"/>
                  <a:pt x="382406" y="1147799"/>
                  <a:pt x="461461" y="1157681"/>
                </a:cubicBezTo>
                <a:cubicBezTo>
                  <a:pt x="550944" y="1149292"/>
                  <a:pt x="640937" y="1145224"/>
                  <a:pt x="729909" y="1132514"/>
                </a:cubicBezTo>
                <a:cubicBezTo>
                  <a:pt x="739890" y="1131088"/>
                  <a:pt x="748473" y="1123355"/>
                  <a:pt x="755076" y="1115736"/>
                </a:cubicBezTo>
                <a:cubicBezTo>
                  <a:pt x="785113" y="1081078"/>
                  <a:pt x="815370" y="1046006"/>
                  <a:pt x="838966" y="1006679"/>
                </a:cubicBezTo>
                <a:cubicBezTo>
                  <a:pt x="855744" y="978716"/>
                  <a:pt x="863212" y="942355"/>
                  <a:pt x="889300" y="922789"/>
                </a:cubicBezTo>
                <a:cubicBezTo>
                  <a:pt x="921280" y="898804"/>
                  <a:pt x="934483" y="893269"/>
                  <a:pt x="956412" y="855677"/>
                </a:cubicBezTo>
                <a:cubicBezTo>
                  <a:pt x="967142" y="837282"/>
                  <a:pt x="970146" y="814922"/>
                  <a:pt x="981579" y="796955"/>
                </a:cubicBezTo>
                <a:cubicBezTo>
                  <a:pt x="1005753" y="758968"/>
                  <a:pt x="1012497" y="770454"/>
                  <a:pt x="1040302" y="746621"/>
                </a:cubicBezTo>
                <a:cubicBezTo>
                  <a:pt x="1052312" y="736326"/>
                  <a:pt x="1062673" y="724250"/>
                  <a:pt x="1073858" y="713065"/>
                </a:cubicBezTo>
                <a:cubicBezTo>
                  <a:pt x="1099431" y="649132"/>
                  <a:pt x="1100971" y="657410"/>
                  <a:pt x="1099025" y="562063"/>
                </a:cubicBezTo>
                <a:cubicBezTo>
                  <a:pt x="1096968" y="461261"/>
                  <a:pt x="1094753" y="360104"/>
                  <a:pt x="1082247" y="260059"/>
                </a:cubicBezTo>
                <a:cubicBezTo>
                  <a:pt x="1080513" y="246185"/>
                  <a:pt x="1065207" y="237880"/>
                  <a:pt x="1057080" y="226503"/>
                </a:cubicBezTo>
                <a:cubicBezTo>
                  <a:pt x="1051220" y="218299"/>
                  <a:pt x="1046757" y="209081"/>
                  <a:pt x="1040302" y="201336"/>
                </a:cubicBezTo>
                <a:cubicBezTo>
                  <a:pt x="1028309" y="186944"/>
                  <a:pt x="997449" y="158937"/>
                  <a:pt x="981579" y="151002"/>
                </a:cubicBezTo>
                <a:cubicBezTo>
                  <a:pt x="971267" y="145846"/>
                  <a:pt x="959146" y="145647"/>
                  <a:pt x="948023" y="142613"/>
                </a:cubicBezTo>
                <a:cubicBezTo>
                  <a:pt x="928383" y="137257"/>
                  <a:pt x="909050" y="130772"/>
                  <a:pt x="889300" y="125835"/>
                </a:cubicBezTo>
                <a:cubicBezTo>
                  <a:pt x="875467" y="122377"/>
                  <a:pt x="861384" y="119997"/>
                  <a:pt x="847355" y="117446"/>
                </a:cubicBezTo>
                <a:cubicBezTo>
                  <a:pt x="780890" y="105362"/>
                  <a:pt x="809938" y="111980"/>
                  <a:pt x="738298" y="100668"/>
                </a:cubicBezTo>
                <a:cubicBezTo>
                  <a:pt x="704695" y="95362"/>
                  <a:pt x="671491" y="87167"/>
                  <a:pt x="637630" y="83890"/>
                </a:cubicBezTo>
                <a:cubicBezTo>
                  <a:pt x="584674" y="78765"/>
                  <a:pt x="531369" y="78297"/>
                  <a:pt x="478239" y="75501"/>
                </a:cubicBezTo>
                <a:cubicBezTo>
                  <a:pt x="430702" y="69908"/>
                  <a:pt x="381520" y="72321"/>
                  <a:pt x="335627" y="58723"/>
                </a:cubicBezTo>
                <a:cubicBezTo>
                  <a:pt x="304360" y="49459"/>
                  <a:pt x="280450" y="23850"/>
                  <a:pt x="251737" y="8389"/>
                </a:cubicBezTo>
                <a:cubicBezTo>
                  <a:pt x="243951" y="4197"/>
                  <a:pt x="234959" y="2796"/>
                  <a:pt x="226570" y="0"/>
                </a:cubicBezTo>
                <a:lnTo>
                  <a:pt x="226570" y="251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Ευθύγραμμο βέλος σύνδεσης 42">
            <a:extLst>
              <a:ext uri="{FF2B5EF4-FFF2-40B4-BE49-F238E27FC236}">
                <a16:creationId xmlns:a16="http://schemas.microsoft.com/office/drawing/2014/main" id="{04D75E78-F7CA-45C5-A5FE-23B42F92A8F2}"/>
              </a:ext>
            </a:extLst>
          </p:cNvPr>
          <p:cNvCxnSpPr>
            <a:cxnSpLocks/>
          </p:cNvCxnSpPr>
          <p:nvPr/>
        </p:nvCxnSpPr>
        <p:spPr>
          <a:xfrm flipV="1">
            <a:off x="1195304" y="5777253"/>
            <a:ext cx="550545" cy="7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EA6AD4D-1066-4F15-B0E9-5F0F162B9ECD}"/>
              </a:ext>
            </a:extLst>
          </p:cNvPr>
          <p:cNvSpPr txBox="1"/>
          <p:nvPr/>
        </p:nvSpPr>
        <p:spPr>
          <a:xfrm>
            <a:off x="1640224" y="5564324"/>
            <a:ext cx="4288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C00458A9-1857-4F92-BAF1-2D89F24BE604}"/>
              </a:ext>
            </a:extLst>
          </p:cNvPr>
          <p:cNvSpPr txBox="1"/>
          <p:nvPr/>
        </p:nvSpPr>
        <p:spPr>
          <a:xfrm>
            <a:off x="2125559" y="5575488"/>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7339A2EB-CCCE-4F10-9264-7B0EB338562B}"/>
              </a:ext>
            </a:extLst>
          </p:cNvPr>
          <p:cNvSpPr txBox="1"/>
          <p:nvPr/>
        </p:nvSpPr>
        <p:spPr>
          <a:xfrm>
            <a:off x="1987141" y="6008951"/>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A0C888D-E926-459B-9D0A-6BE9C1325890}"/>
              </a:ext>
            </a:extLst>
          </p:cNvPr>
          <p:cNvSpPr txBox="1"/>
          <p:nvPr/>
        </p:nvSpPr>
        <p:spPr>
          <a:xfrm>
            <a:off x="1980150" y="5064475"/>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8" name="Ευθύγραμμο βέλος σύνδεσης 47">
            <a:extLst>
              <a:ext uri="{FF2B5EF4-FFF2-40B4-BE49-F238E27FC236}">
                <a16:creationId xmlns:a16="http://schemas.microsoft.com/office/drawing/2014/main" id="{DAB38FCC-5402-4994-BF03-E57CBE5119E7}"/>
              </a:ext>
            </a:extLst>
          </p:cNvPr>
          <p:cNvCxnSpPr>
            <a:cxnSpLocks/>
          </p:cNvCxnSpPr>
          <p:nvPr/>
        </p:nvCxnSpPr>
        <p:spPr>
          <a:xfrm flipV="1">
            <a:off x="1980150" y="5270438"/>
            <a:ext cx="352690" cy="311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a:extLst>
              <a:ext uri="{FF2B5EF4-FFF2-40B4-BE49-F238E27FC236}">
                <a16:creationId xmlns:a16="http://schemas.microsoft.com/office/drawing/2014/main" id="{D85AE203-CC84-4754-AA1D-263EDCE12401}"/>
              </a:ext>
            </a:extLst>
          </p:cNvPr>
          <p:cNvCxnSpPr>
            <a:cxnSpLocks/>
          </p:cNvCxnSpPr>
          <p:nvPr/>
        </p:nvCxnSpPr>
        <p:spPr>
          <a:xfrm flipV="1">
            <a:off x="2033719" y="5792557"/>
            <a:ext cx="230259" cy="54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Ευθύγραμμο βέλος σύνδεσης 49">
            <a:extLst>
              <a:ext uri="{FF2B5EF4-FFF2-40B4-BE49-F238E27FC236}">
                <a16:creationId xmlns:a16="http://schemas.microsoft.com/office/drawing/2014/main" id="{C33D184F-9A44-47A1-B414-D1FC1238BD6B}"/>
              </a:ext>
            </a:extLst>
          </p:cNvPr>
          <p:cNvCxnSpPr>
            <a:cxnSpLocks/>
          </p:cNvCxnSpPr>
          <p:nvPr/>
        </p:nvCxnSpPr>
        <p:spPr>
          <a:xfrm>
            <a:off x="1960661" y="5922555"/>
            <a:ext cx="154867" cy="160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F70A8A-F89D-42C2-9F2A-EF2BE616A480}"/>
              </a:ext>
            </a:extLst>
          </p:cNvPr>
          <p:cNvSpPr txBox="1"/>
          <p:nvPr/>
        </p:nvSpPr>
        <p:spPr>
          <a:xfrm>
            <a:off x="7542052" y="2885753"/>
            <a:ext cx="4717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BD295D23-425E-4B66-B32E-E59932904646}"/>
              </a:ext>
            </a:extLst>
          </p:cNvPr>
          <p:cNvSpPr txBox="1"/>
          <p:nvPr/>
        </p:nvSpPr>
        <p:spPr>
          <a:xfrm>
            <a:off x="6136547" y="2362800"/>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1</a:t>
            </a:r>
          </a:p>
        </p:txBody>
      </p:sp>
      <p:sp>
        <p:nvSpPr>
          <p:cNvPr id="56" name="TextBox 55">
            <a:extLst>
              <a:ext uri="{FF2B5EF4-FFF2-40B4-BE49-F238E27FC236}">
                <a16:creationId xmlns:a16="http://schemas.microsoft.com/office/drawing/2014/main" id="{49B54B4E-4504-43DF-A926-0945C6F3C22B}"/>
              </a:ext>
            </a:extLst>
          </p:cNvPr>
          <p:cNvSpPr txBox="1"/>
          <p:nvPr/>
        </p:nvSpPr>
        <p:spPr>
          <a:xfrm>
            <a:off x="7632931" y="2088859"/>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7" name="Ευθύγραμμο βέλος σύνδεσης 56">
            <a:extLst>
              <a:ext uri="{FF2B5EF4-FFF2-40B4-BE49-F238E27FC236}">
                <a16:creationId xmlns:a16="http://schemas.microsoft.com/office/drawing/2014/main" id="{D14E968C-734E-4248-8612-2E7845085B5A}"/>
              </a:ext>
            </a:extLst>
          </p:cNvPr>
          <p:cNvCxnSpPr>
            <a:cxnSpLocks/>
          </p:cNvCxnSpPr>
          <p:nvPr/>
        </p:nvCxnSpPr>
        <p:spPr>
          <a:xfrm flipH="1" flipV="1">
            <a:off x="7139032" y="2722834"/>
            <a:ext cx="403020" cy="229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Ευθύγραμμο βέλος σύνδεσης 58">
            <a:extLst>
              <a:ext uri="{FF2B5EF4-FFF2-40B4-BE49-F238E27FC236}">
                <a16:creationId xmlns:a16="http://schemas.microsoft.com/office/drawing/2014/main" id="{1EE0FFD9-72FB-428E-AAFB-1B02B635CC07}"/>
              </a:ext>
            </a:extLst>
          </p:cNvPr>
          <p:cNvCxnSpPr>
            <a:cxnSpLocks/>
          </p:cNvCxnSpPr>
          <p:nvPr/>
        </p:nvCxnSpPr>
        <p:spPr>
          <a:xfrm flipV="1">
            <a:off x="7831034" y="2528777"/>
            <a:ext cx="182725" cy="396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a:extLst>
              <a:ext uri="{FF2B5EF4-FFF2-40B4-BE49-F238E27FC236}">
                <a16:creationId xmlns:a16="http://schemas.microsoft.com/office/drawing/2014/main" id="{3AD8BAF6-47FF-4BF2-BA3F-A584141832C2}"/>
              </a:ext>
            </a:extLst>
          </p:cNvPr>
          <p:cNvCxnSpPr>
            <a:cxnSpLocks/>
          </p:cNvCxnSpPr>
          <p:nvPr/>
        </p:nvCxnSpPr>
        <p:spPr>
          <a:xfrm flipV="1">
            <a:off x="9597855" y="3613666"/>
            <a:ext cx="225653" cy="193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3557846-721A-4766-A5BC-D6A95D7C68D8}"/>
              </a:ext>
            </a:extLst>
          </p:cNvPr>
          <p:cNvSpPr txBox="1"/>
          <p:nvPr/>
        </p:nvSpPr>
        <p:spPr>
          <a:xfrm>
            <a:off x="9159531" y="3695242"/>
            <a:ext cx="4288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DD05CC51-8061-402D-9D80-33BA89CDF322}"/>
              </a:ext>
            </a:extLst>
          </p:cNvPr>
          <p:cNvSpPr txBox="1"/>
          <p:nvPr/>
        </p:nvSpPr>
        <p:spPr>
          <a:xfrm>
            <a:off x="9710681" y="3372076"/>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DFD2F68F-2311-415E-9AC5-C3C46DACE790}"/>
              </a:ext>
            </a:extLst>
          </p:cNvPr>
          <p:cNvSpPr txBox="1"/>
          <p:nvPr/>
        </p:nvSpPr>
        <p:spPr>
          <a:xfrm>
            <a:off x="10026739" y="3790137"/>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ABE6B0FA-1658-4A29-8559-02A523E9AE81}"/>
              </a:ext>
            </a:extLst>
          </p:cNvPr>
          <p:cNvSpPr txBox="1"/>
          <p:nvPr/>
        </p:nvSpPr>
        <p:spPr>
          <a:xfrm>
            <a:off x="9781565" y="4232778"/>
            <a:ext cx="1543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Ιδιότητα/διάσταση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8" name="Ευθύγραμμο βέλος σύνδεσης 67">
            <a:extLst>
              <a:ext uri="{FF2B5EF4-FFF2-40B4-BE49-F238E27FC236}">
                <a16:creationId xmlns:a16="http://schemas.microsoft.com/office/drawing/2014/main" id="{C673617A-1967-4A17-9BC0-38AD66B7C56D}"/>
              </a:ext>
            </a:extLst>
          </p:cNvPr>
          <p:cNvCxnSpPr>
            <a:cxnSpLocks/>
            <a:endCxn id="66" idx="1"/>
          </p:cNvCxnSpPr>
          <p:nvPr/>
        </p:nvCxnSpPr>
        <p:spPr>
          <a:xfrm flipV="1">
            <a:off x="9492776" y="3928637"/>
            <a:ext cx="533963" cy="29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a:extLst>
              <a:ext uri="{FF2B5EF4-FFF2-40B4-BE49-F238E27FC236}">
                <a16:creationId xmlns:a16="http://schemas.microsoft.com/office/drawing/2014/main" id="{B329F0BA-6284-4DEA-A7D6-F37D3B25A314}"/>
              </a:ext>
            </a:extLst>
          </p:cNvPr>
          <p:cNvCxnSpPr>
            <a:cxnSpLocks/>
          </p:cNvCxnSpPr>
          <p:nvPr/>
        </p:nvCxnSpPr>
        <p:spPr>
          <a:xfrm>
            <a:off x="9551306" y="4096902"/>
            <a:ext cx="348404" cy="201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1777F5E-57A4-4F8E-B065-02C150010754}"/>
              </a:ext>
            </a:extLst>
          </p:cNvPr>
          <p:cNvSpPr txBox="1"/>
          <p:nvPr/>
        </p:nvSpPr>
        <p:spPr>
          <a:xfrm>
            <a:off x="7542052" y="3871232"/>
            <a:ext cx="4717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Τόξο 73">
            <a:extLst>
              <a:ext uri="{FF2B5EF4-FFF2-40B4-BE49-F238E27FC236}">
                <a16:creationId xmlns:a16="http://schemas.microsoft.com/office/drawing/2014/main" id="{241DA620-D885-4010-9BD5-A8B1B03E634B}"/>
              </a:ext>
            </a:extLst>
          </p:cNvPr>
          <p:cNvSpPr/>
          <p:nvPr/>
        </p:nvSpPr>
        <p:spPr>
          <a:xfrm>
            <a:off x="6727972" y="2982005"/>
            <a:ext cx="2511002" cy="1359515"/>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Τόξο 74">
            <a:extLst>
              <a:ext uri="{FF2B5EF4-FFF2-40B4-BE49-F238E27FC236}">
                <a16:creationId xmlns:a16="http://schemas.microsoft.com/office/drawing/2014/main" id="{3D2CCBD9-891B-4E4C-B110-41E1372DFB49}"/>
              </a:ext>
            </a:extLst>
          </p:cNvPr>
          <p:cNvSpPr/>
          <p:nvPr/>
        </p:nvSpPr>
        <p:spPr>
          <a:xfrm rot="13918178">
            <a:off x="6947073" y="3419076"/>
            <a:ext cx="1769942" cy="602555"/>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Τόξο 75">
            <a:extLst>
              <a:ext uri="{FF2B5EF4-FFF2-40B4-BE49-F238E27FC236}">
                <a16:creationId xmlns:a16="http://schemas.microsoft.com/office/drawing/2014/main" id="{9E356CA9-FD4A-4DDF-B495-D72306EDC8C6}"/>
              </a:ext>
            </a:extLst>
          </p:cNvPr>
          <p:cNvSpPr/>
          <p:nvPr/>
        </p:nvSpPr>
        <p:spPr>
          <a:xfrm rot="8263966">
            <a:off x="7554005" y="2530740"/>
            <a:ext cx="2537601" cy="1765831"/>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42165645-CF91-4085-B89C-2D9B2B08BCD2}"/>
              </a:ext>
            </a:extLst>
          </p:cNvPr>
          <p:cNvSpPr txBox="1"/>
          <p:nvPr/>
        </p:nvSpPr>
        <p:spPr>
          <a:xfrm>
            <a:off x="3922724" y="348601"/>
            <a:ext cx="397131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Εστιασμένη κωδικοποίηση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C75C0E59-FDED-4821-8E42-2043B3E3E0A1}"/>
              </a:ext>
            </a:extLst>
          </p:cNvPr>
          <p:cNvSpPr txBox="1"/>
          <p:nvPr/>
        </p:nvSpPr>
        <p:spPr>
          <a:xfrm>
            <a:off x="7579188" y="4608214"/>
            <a:ext cx="313084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Τελική κωδικοποίηση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Ευθεία γραμμή σύνδεσης 79">
            <a:extLst>
              <a:ext uri="{FF2B5EF4-FFF2-40B4-BE49-F238E27FC236}">
                <a16:creationId xmlns:a16="http://schemas.microsoft.com/office/drawing/2014/main" id="{E094A769-369F-4010-86F4-A6F0BC99147F}"/>
              </a:ext>
            </a:extLst>
          </p:cNvPr>
          <p:cNvCxnSpPr>
            <a:cxnSpLocks/>
          </p:cNvCxnSpPr>
          <p:nvPr/>
        </p:nvCxnSpPr>
        <p:spPr>
          <a:xfrm>
            <a:off x="4145210" y="1758419"/>
            <a:ext cx="77922" cy="498633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8EC8BCF7-81CF-44A5-97EC-2B4165A19CBB}"/>
              </a:ext>
            </a:extLst>
          </p:cNvPr>
          <p:cNvSpPr txBox="1"/>
          <p:nvPr/>
        </p:nvSpPr>
        <p:spPr>
          <a:xfrm>
            <a:off x="4230148" y="5444969"/>
            <a:ext cx="7961852"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Στην τελική κωδικοποίηση επιχειρούμε συνδέσεις μεταξύ των κατηγοριών με τρόπο ώστε να εξηγείται το κεντρικό φαινόμενο. Είναι πιο εννοιολογική διαδικασία από την προηγούμενη και έχει στόχο να διευκρινίσει να απαντήσει τελικά στο ερώτημα: </a:t>
            </a:r>
            <a:r>
              <a:rPr kumimoji="0" lang="el-GR" sz="15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Αυτοί οι κώδικες ποιανού φαινομένου συνιστούν περίπτωση;</a:t>
            </a:r>
          </a:p>
        </p:txBody>
      </p:sp>
      <p:sp>
        <p:nvSpPr>
          <p:cNvPr id="8" name="TextBox 7">
            <a:extLst>
              <a:ext uri="{FF2B5EF4-FFF2-40B4-BE49-F238E27FC236}">
                <a16:creationId xmlns:a16="http://schemas.microsoft.com/office/drawing/2014/main" id="{F52C9F28-AACD-4BE2-8262-829EBC72BA70}"/>
              </a:ext>
            </a:extLst>
          </p:cNvPr>
          <p:cNvSpPr txBox="1"/>
          <p:nvPr/>
        </p:nvSpPr>
        <p:spPr>
          <a:xfrm>
            <a:off x="2828805" y="3290500"/>
            <a:ext cx="124754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Οι ιδιότητες περιγράφουν/εξειδικεύουν, οι διαστάσεις μετρούν</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87BDA3A-F0F6-457A-BFD1-29289AC33279}"/>
              </a:ext>
            </a:extLst>
          </p:cNvPr>
          <p:cNvPicPr>
            <a:picLocks noChangeAspect="1"/>
          </p:cNvPicPr>
          <p:nvPr/>
        </p:nvPicPr>
        <p:blipFill>
          <a:blip r:embed="rId2"/>
          <a:stretch>
            <a:fillRect/>
          </a:stretch>
        </p:blipFill>
        <p:spPr>
          <a:xfrm>
            <a:off x="83890" y="60820"/>
            <a:ext cx="5454467" cy="6736360"/>
          </a:xfrm>
          <a:prstGeom prst="rect">
            <a:avLst/>
          </a:prstGeom>
        </p:spPr>
      </p:pic>
      <p:pic>
        <p:nvPicPr>
          <p:cNvPr id="5" name="Εικόνα 4">
            <a:extLst>
              <a:ext uri="{FF2B5EF4-FFF2-40B4-BE49-F238E27FC236}">
                <a16:creationId xmlns:a16="http://schemas.microsoft.com/office/drawing/2014/main" id="{6C6BB462-820D-44C4-89E6-8BA704D8B444}"/>
              </a:ext>
            </a:extLst>
          </p:cNvPr>
          <p:cNvPicPr>
            <a:picLocks noChangeAspect="1"/>
          </p:cNvPicPr>
          <p:nvPr/>
        </p:nvPicPr>
        <p:blipFill>
          <a:blip r:embed="rId3"/>
          <a:stretch>
            <a:fillRect/>
          </a:stretch>
        </p:blipFill>
        <p:spPr>
          <a:xfrm>
            <a:off x="5648489" y="60820"/>
            <a:ext cx="6459620" cy="3006393"/>
          </a:xfrm>
          <a:prstGeom prst="rect">
            <a:avLst/>
          </a:prstGeom>
        </p:spPr>
      </p:pic>
      <p:pic>
        <p:nvPicPr>
          <p:cNvPr id="7" name="Εικόνα 6">
            <a:extLst>
              <a:ext uri="{FF2B5EF4-FFF2-40B4-BE49-F238E27FC236}">
                <a16:creationId xmlns:a16="http://schemas.microsoft.com/office/drawing/2014/main" id="{37C36105-5F3F-4700-99B8-B853CE2B59D0}"/>
              </a:ext>
            </a:extLst>
          </p:cNvPr>
          <p:cNvPicPr>
            <a:picLocks noChangeAspect="1"/>
          </p:cNvPicPr>
          <p:nvPr/>
        </p:nvPicPr>
        <p:blipFill>
          <a:blip r:embed="rId4"/>
          <a:stretch>
            <a:fillRect/>
          </a:stretch>
        </p:blipFill>
        <p:spPr>
          <a:xfrm>
            <a:off x="5648488" y="3149959"/>
            <a:ext cx="6459621" cy="3661661"/>
          </a:xfrm>
          <a:prstGeom prst="rect">
            <a:avLst/>
          </a:prstGeom>
        </p:spPr>
      </p:pic>
    </p:spTree>
    <p:extLst>
      <p:ext uri="{BB962C8B-B14F-4D97-AF65-F5344CB8AC3E}">
        <p14:creationId xmlns:p14="http://schemas.microsoft.com/office/powerpoint/2010/main" val="22288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28584-46F2-4A73-8A60-D88C9090DD8B}"/>
              </a:ext>
            </a:extLst>
          </p:cNvPr>
          <p:cNvSpPr txBox="1"/>
          <p:nvPr/>
        </p:nvSpPr>
        <p:spPr>
          <a:xfrm>
            <a:off x="2899794" y="109057"/>
            <a:ext cx="63924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Παράδειγμα αρχικής κωδικοποίησης και συγκριτικής μεθόδου</a:t>
            </a:r>
          </a:p>
        </p:txBody>
      </p:sp>
      <p:sp>
        <p:nvSpPr>
          <p:cNvPr id="3" name="TextBox 2">
            <a:extLst>
              <a:ext uri="{FF2B5EF4-FFF2-40B4-BE49-F238E27FC236}">
                <a16:creationId xmlns:a16="http://schemas.microsoft.com/office/drawing/2014/main" id="{A4EB4AE3-8AA5-4D2B-B76A-A5A199619695}"/>
              </a:ext>
            </a:extLst>
          </p:cNvPr>
          <p:cNvSpPr txBox="1"/>
          <p:nvPr/>
        </p:nvSpPr>
        <p:spPr>
          <a:xfrm>
            <a:off x="478872" y="738232"/>
            <a:ext cx="5704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Σ1</a:t>
            </a:r>
          </a:p>
        </p:txBody>
      </p:sp>
      <p:sp>
        <p:nvSpPr>
          <p:cNvPr id="4" name="TextBox 3">
            <a:extLst>
              <a:ext uri="{FF2B5EF4-FFF2-40B4-BE49-F238E27FC236}">
                <a16:creationId xmlns:a16="http://schemas.microsoft.com/office/drawing/2014/main" id="{B12D6ED9-B47B-452E-A48B-79A99BFCB590}"/>
              </a:ext>
            </a:extLst>
          </p:cNvPr>
          <p:cNvSpPr txBox="1"/>
          <p:nvPr/>
        </p:nvSpPr>
        <p:spPr>
          <a:xfrm>
            <a:off x="385894" y="1620474"/>
            <a:ext cx="6298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5" name="TextBox 4">
            <a:extLst>
              <a:ext uri="{FF2B5EF4-FFF2-40B4-BE49-F238E27FC236}">
                <a16:creationId xmlns:a16="http://schemas.microsoft.com/office/drawing/2014/main" id="{0E562207-588A-42B7-8391-A299B1041446}"/>
              </a:ext>
            </a:extLst>
          </p:cNvPr>
          <p:cNvSpPr txBox="1"/>
          <p:nvPr/>
        </p:nvSpPr>
        <p:spPr>
          <a:xfrm>
            <a:off x="371912" y="2502716"/>
            <a:ext cx="728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2</a:t>
            </a:r>
          </a:p>
        </p:txBody>
      </p:sp>
      <p:sp>
        <p:nvSpPr>
          <p:cNvPr id="6" name="TextBox 5">
            <a:extLst>
              <a:ext uri="{FF2B5EF4-FFF2-40B4-BE49-F238E27FC236}">
                <a16:creationId xmlns:a16="http://schemas.microsoft.com/office/drawing/2014/main" id="{AA374D09-BE9A-4B9D-8195-02637C5EA417}"/>
              </a:ext>
            </a:extLst>
          </p:cNvPr>
          <p:cNvSpPr txBox="1"/>
          <p:nvPr/>
        </p:nvSpPr>
        <p:spPr>
          <a:xfrm>
            <a:off x="401273" y="4803126"/>
            <a:ext cx="728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5</a:t>
            </a:r>
          </a:p>
        </p:txBody>
      </p:sp>
      <p:sp>
        <p:nvSpPr>
          <p:cNvPr id="7" name="TextBox 6">
            <a:extLst>
              <a:ext uri="{FF2B5EF4-FFF2-40B4-BE49-F238E27FC236}">
                <a16:creationId xmlns:a16="http://schemas.microsoft.com/office/drawing/2014/main" id="{E2AFCA66-4E34-4E85-A782-59D6A5D8B222}"/>
              </a:ext>
            </a:extLst>
          </p:cNvPr>
          <p:cNvSpPr txBox="1"/>
          <p:nvPr/>
        </p:nvSpPr>
        <p:spPr>
          <a:xfrm>
            <a:off x="441820" y="4004345"/>
            <a:ext cx="728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4</a:t>
            </a:r>
          </a:p>
        </p:txBody>
      </p:sp>
      <p:sp>
        <p:nvSpPr>
          <p:cNvPr id="8" name="TextBox 7">
            <a:extLst>
              <a:ext uri="{FF2B5EF4-FFF2-40B4-BE49-F238E27FC236}">
                <a16:creationId xmlns:a16="http://schemas.microsoft.com/office/drawing/2014/main" id="{110A9E4F-ACB1-4F72-9444-FBB333C8A6DE}"/>
              </a:ext>
            </a:extLst>
          </p:cNvPr>
          <p:cNvSpPr txBox="1"/>
          <p:nvPr/>
        </p:nvSpPr>
        <p:spPr>
          <a:xfrm>
            <a:off x="399875" y="3200292"/>
            <a:ext cx="728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9" name="TextBox 8">
            <a:extLst>
              <a:ext uri="{FF2B5EF4-FFF2-40B4-BE49-F238E27FC236}">
                <a16:creationId xmlns:a16="http://schemas.microsoft.com/office/drawing/2014/main" id="{51ADA494-8603-48F6-BB13-853AF8ADEE9D}"/>
              </a:ext>
            </a:extLst>
          </p:cNvPr>
          <p:cNvSpPr txBox="1"/>
          <p:nvPr/>
        </p:nvSpPr>
        <p:spPr>
          <a:xfrm>
            <a:off x="1475064" y="1945764"/>
            <a:ext cx="5704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κ.α</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5B2218E-DD04-456F-9E3F-2A25CEBEA39D}"/>
              </a:ext>
            </a:extLst>
          </p:cNvPr>
          <p:cNvSpPr txBox="1"/>
          <p:nvPr/>
        </p:nvSpPr>
        <p:spPr>
          <a:xfrm>
            <a:off x="1475063" y="2781192"/>
            <a:ext cx="483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κ.β</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56AB5A2-D010-4137-830F-C95643D74217}"/>
              </a:ext>
            </a:extLst>
          </p:cNvPr>
          <p:cNvSpPr txBox="1"/>
          <p:nvPr/>
        </p:nvSpPr>
        <p:spPr>
          <a:xfrm>
            <a:off x="1475063" y="3637809"/>
            <a:ext cx="5134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κ.γ</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Ευθύγραμμο βέλος σύνδεσης 14">
            <a:extLst>
              <a:ext uri="{FF2B5EF4-FFF2-40B4-BE49-F238E27FC236}">
                <a16:creationId xmlns:a16="http://schemas.microsoft.com/office/drawing/2014/main" id="{F756D29F-0C52-4A07-8156-56288935AE92}"/>
              </a:ext>
            </a:extLst>
          </p:cNvPr>
          <p:cNvCxnSpPr>
            <a:cxnSpLocks/>
          </p:cNvCxnSpPr>
          <p:nvPr/>
        </p:nvCxnSpPr>
        <p:spPr>
          <a:xfrm>
            <a:off x="956344" y="1876929"/>
            <a:ext cx="518719" cy="184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C79DCA43-87DB-4967-9225-766F1B79F1C1}"/>
              </a:ext>
            </a:extLst>
          </p:cNvPr>
          <p:cNvCxnSpPr>
            <a:cxnSpLocks/>
          </p:cNvCxnSpPr>
          <p:nvPr/>
        </p:nvCxnSpPr>
        <p:spPr>
          <a:xfrm flipV="1">
            <a:off x="913701" y="2291323"/>
            <a:ext cx="561362" cy="335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a:extLst>
              <a:ext uri="{FF2B5EF4-FFF2-40B4-BE49-F238E27FC236}">
                <a16:creationId xmlns:a16="http://schemas.microsoft.com/office/drawing/2014/main" id="{E373BB22-7773-4F4F-850A-D62E36ABD550}"/>
              </a:ext>
            </a:extLst>
          </p:cNvPr>
          <p:cNvCxnSpPr>
            <a:cxnSpLocks/>
          </p:cNvCxnSpPr>
          <p:nvPr/>
        </p:nvCxnSpPr>
        <p:spPr>
          <a:xfrm flipV="1">
            <a:off x="956344" y="3113671"/>
            <a:ext cx="637564" cy="2933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648860EE-D9C7-4AA9-B38C-4D24808125B6}"/>
              </a:ext>
            </a:extLst>
          </p:cNvPr>
          <p:cNvCxnSpPr>
            <a:cxnSpLocks/>
          </p:cNvCxnSpPr>
          <p:nvPr/>
        </p:nvCxnSpPr>
        <p:spPr>
          <a:xfrm flipV="1">
            <a:off x="1015766" y="3931397"/>
            <a:ext cx="578142" cy="2142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7AF4055B-EB45-4368-B536-4708014EFE0F}"/>
              </a:ext>
            </a:extLst>
          </p:cNvPr>
          <p:cNvCxnSpPr>
            <a:cxnSpLocks/>
          </p:cNvCxnSpPr>
          <p:nvPr/>
        </p:nvCxnSpPr>
        <p:spPr>
          <a:xfrm flipV="1">
            <a:off x="955296" y="3250493"/>
            <a:ext cx="519767" cy="1644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Δεξί άγκιστρο 26">
            <a:extLst>
              <a:ext uri="{FF2B5EF4-FFF2-40B4-BE49-F238E27FC236}">
                <a16:creationId xmlns:a16="http://schemas.microsoft.com/office/drawing/2014/main" id="{13B19E5C-1A04-46F0-8533-D0ADB5BE9FFB}"/>
              </a:ext>
            </a:extLst>
          </p:cNvPr>
          <p:cNvSpPr/>
          <p:nvPr/>
        </p:nvSpPr>
        <p:spPr>
          <a:xfrm>
            <a:off x="1877997" y="2071987"/>
            <a:ext cx="277710" cy="169964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67FFBA3B-C1B9-4142-839E-D723A3EF2DF7}"/>
              </a:ext>
            </a:extLst>
          </p:cNvPr>
          <p:cNvSpPr txBox="1"/>
          <p:nvPr/>
        </p:nvSpPr>
        <p:spPr>
          <a:xfrm>
            <a:off x="2522287" y="2318050"/>
            <a:ext cx="434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Κ1</a:t>
            </a:r>
          </a:p>
        </p:txBody>
      </p:sp>
      <p:sp>
        <p:nvSpPr>
          <p:cNvPr id="31" name="TextBox 30">
            <a:extLst>
              <a:ext uri="{FF2B5EF4-FFF2-40B4-BE49-F238E27FC236}">
                <a16:creationId xmlns:a16="http://schemas.microsoft.com/office/drawing/2014/main" id="{C34A598C-968E-4588-88EB-96923D4C6C77}"/>
              </a:ext>
            </a:extLst>
          </p:cNvPr>
          <p:cNvSpPr txBox="1"/>
          <p:nvPr/>
        </p:nvSpPr>
        <p:spPr>
          <a:xfrm>
            <a:off x="3129790" y="1955782"/>
            <a:ext cx="534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κ.α</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0D11E87-4425-44A6-8959-3275CE04C8FA}"/>
              </a:ext>
            </a:extLst>
          </p:cNvPr>
          <p:cNvSpPr txBox="1"/>
          <p:nvPr/>
        </p:nvSpPr>
        <p:spPr>
          <a:xfrm>
            <a:off x="3056516" y="2596526"/>
            <a:ext cx="5110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κ.β</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55199E4-9CB5-403D-AA30-B87BF6D447D5}"/>
              </a:ext>
            </a:extLst>
          </p:cNvPr>
          <p:cNvSpPr txBox="1"/>
          <p:nvPr/>
        </p:nvSpPr>
        <p:spPr>
          <a:xfrm>
            <a:off x="2565281" y="3463583"/>
            <a:ext cx="434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Κ2</a:t>
            </a:r>
          </a:p>
        </p:txBody>
      </p:sp>
      <p:sp>
        <p:nvSpPr>
          <p:cNvPr id="34" name="TextBox 33">
            <a:extLst>
              <a:ext uri="{FF2B5EF4-FFF2-40B4-BE49-F238E27FC236}">
                <a16:creationId xmlns:a16="http://schemas.microsoft.com/office/drawing/2014/main" id="{0F788617-A6A6-477A-BA31-2D2A688798FE}"/>
              </a:ext>
            </a:extLst>
          </p:cNvPr>
          <p:cNvSpPr txBox="1"/>
          <p:nvPr/>
        </p:nvSpPr>
        <p:spPr>
          <a:xfrm>
            <a:off x="3155703" y="3463583"/>
            <a:ext cx="468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κ.γ</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6" name="Ευθύγραμμο βέλος σύνδεσης 35">
            <a:extLst>
              <a:ext uri="{FF2B5EF4-FFF2-40B4-BE49-F238E27FC236}">
                <a16:creationId xmlns:a16="http://schemas.microsoft.com/office/drawing/2014/main" id="{A48368BD-E204-4170-9A70-E6B0A34DFCDE}"/>
              </a:ext>
            </a:extLst>
          </p:cNvPr>
          <p:cNvCxnSpPr>
            <a:cxnSpLocks/>
            <a:endCxn id="31" idx="1"/>
          </p:cNvCxnSpPr>
          <p:nvPr/>
        </p:nvCxnSpPr>
        <p:spPr>
          <a:xfrm flipV="1">
            <a:off x="2016852" y="2140448"/>
            <a:ext cx="1112938" cy="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a:extLst>
              <a:ext uri="{FF2B5EF4-FFF2-40B4-BE49-F238E27FC236}">
                <a16:creationId xmlns:a16="http://schemas.microsoft.com/office/drawing/2014/main" id="{0C214C6B-7010-4C5C-BDA2-88E7AE6513F2}"/>
              </a:ext>
            </a:extLst>
          </p:cNvPr>
          <p:cNvCxnSpPr>
            <a:cxnSpLocks/>
          </p:cNvCxnSpPr>
          <p:nvPr/>
        </p:nvCxnSpPr>
        <p:spPr>
          <a:xfrm flipV="1">
            <a:off x="1790692" y="2880428"/>
            <a:ext cx="1339098" cy="13339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a:extLst>
              <a:ext uri="{FF2B5EF4-FFF2-40B4-BE49-F238E27FC236}">
                <a16:creationId xmlns:a16="http://schemas.microsoft.com/office/drawing/2014/main" id="{1961D99C-4567-4533-A7B9-403C71769E5C}"/>
              </a:ext>
            </a:extLst>
          </p:cNvPr>
          <p:cNvCxnSpPr>
            <a:cxnSpLocks/>
            <a:endCxn id="34" idx="2"/>
          </p:cNvCxnSpPr>
          <p:nvPr/>
        </p:nvCxnSpPr>
        <p:spPr>
          <a:xfrm flipV="1">
            <a:off x="1834387" y="3832915"/>
            <a:ext cx="1555495" cy="11294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a:extLst>
              <a:ext uri="{FF2B5EF4-FFF2-40B4-BE49-F238E27FC236}">
                <a16:creationId xmlns:a16="http://schemas.microsoft.com/office/drawing/2014/main" id="{E8AE5A36-4EB3-45B2-A451-B9AEBB82E007}"/>
              </a:ext>
            </a:extLst>
          </p:cNvPr>
          <p:cNvCxnSpPr>
            <a:cxnSpLocks/>
          </p:cNvCxnSpPr>
          <p:nvPr/>
        </p:nvCxnSpPr>
        <p:spPr>
          <a:xfrm flipV="1">
            <a:off x="2874601" y="2233724"/>
            <a:ext cx="329748" cy="182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a:extLst>
              <a:ext uri="{FF2B5EF4-FFF2-40B4-BE49-F238E27FC236}">
                <a16:creationId xmlns:a16="http://schemas.microsoft.com/office/drawing/2014/main" id="{E5829AD0-1D87-424A-A5AB-EADEC74803C4}"/>
              </a:ext>
            </a:extLst>
          </p:cNvPr>
          <p:cNvCxnSpPr>
            <a:cxnSpLocks/>
          </p:cNvCxnSpPr>
          <p:nvPr/>
        </p:nvCxnSpPr>
        <p:spPr>
          <a:xfrm>
            <a:off x="2878820" y="2561542"/>
            <a:ext cx="250970" cy="1942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a:extLst>
              <a:ext uri="{FF2B5EF4-FFF2-40B4-BE49-F238E27FC236}">
                <a16:creationId xmlns:a16="http://schemas.microsoft.com/office/drawing/2014/main" id="{0C9758BB-18A6-4E65-9A5D-3B188A117122}"/>
              </a:ext>
            </a:extLst>
          </p:cNvPr>
          <p:cNvCxnSpPr>
            <a:cxnSpLocks/>
          </p:cNvCxnSpPr>
          <p:nvPr/>
        </p:nvCxnSpPr>
        <p:spPr>
          <a:xfrm flipV="1">
            <a:off x="2899794" y="3686631"/>
            <a:ext cx="295079" cy="82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Οβάλ 51">
            <a:extLst>
              <a:ext uri="{FF2B5EF4-FFF2-40B4-BE49-F238E27FC236}">
                <a16:creationId xmlns:a16="http://schemas.microsoft.com/office/drawing/2014/main" id="{BBCAED97-6889-4C8D-A9FE-08D2A62EB243}"/>
              </a:ext>
            </a:extLst>
          </p:cNvPr>
          <p:cNvSpPr/>
          <p:nvPr/>
        </p:nvSpPr>
        <p:spPr>
          <a:xfrm>
            <a:off x="1557921" y="2370665"/>
            <a:ext cx="332310" cy="35495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Οβάλ 52">
            <a:extLst>
              <a:ext uri="{FF2B5EF4-FFF2-40B4-BE49-F238E27FC236}">
                <a16:creationId xmlns:a16="http://schemas.microsoft.com/office/drawing/2014/main" id="{B1C414A6-A57C-49AA-9E14-E961E888AD94}"/>
              </a:ext>
            </a:extLst>
          </p:cNvPr>
          <p:cNvSpPr/>
          <p:nvPr/>
        </p:nvSpPr>
        <p:spPr>
          <a:xfrm>
            <a:off x="1594133" y="3278791"/>
            <a:ext cx="332310" cy="35495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8" name="Ευθεία γραμμή σύνδεσης 57">
            <a:extLst>
              <a:ext uri="{FF2B5EF4-FFF2-40B4-BE49-F238E27FC236}">
                <a16:creationId xmlns:a16="http://schemas.microsoft.com/office/drawing/2014/main" id="{AE952A9D-576D-4972-8304-65E26366F8CC}"/>
              </a:ext>
            </a:extLst>
          </p:cNvPr>
          <p:cNvCxnSpPr>
            <a:stCxn id="27" idx="1"/>
          </p:cNvCxnSpPr>
          <p:nvPr/>
        </p:nvCxnSpPr>
        <p:spPr>
          <a:xfrm flipV="1">
            <a:off x="2155707" y="2561542"/>
            <a:ext cx="447978" cy="3602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Ευθεία γραμμή σύνδεσης 58">
            <a:extLst>
              <a:ext uri="{FF2B5EF4-FFF2-40B4-BE49-F238E27FC236}">
                <a16:creationId xmlns:a16="http://schemas.microsoft.com/office/drawing/2014/main" id="{837F8432-85B6-4BD4-8470-BA6CE83FE380}"/>
              </a:ext>
            </a:extLst>
          </p:cNvPr>
          <p:cNvCxnSpPr>
            <a:cxnSpLocks/>
          </p:cNvCxnSpPr>
          <p:nvPr/>
        </p:nvCxnSpPr>
        <p:spPr>
          <a:xfrm>
            <a:off x="2162522" y="2931233"/>
            <a:ext cx="556297" cy="6383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DBEADA0-317D-4E81-8E77-FE990CB23235}"/>
              </a:ext>
            </a:extLst>
          </p:cNvPr>
          <p:cNvSpPr txBox="1"/>
          <p:nvPr/>
        </p:nvSpPr>
        <p:spPr>
          <a:xfrm>
            <a:off x="5276675" y="738232"/>
            <a:ext cx="419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Σ2</a:t>
            </a:r>
          </a:p>
        </p:txBody>
      </p:sp>
      <p:sp>
        <p:nvSpPr>
          <p:cNvPr id="63" name="TextBox 62">
            <a:extLst>
              <a:ext uri="{FF2B5EF4-FFF2-40B4-BE49-F238E27FC236}">
                <a16:creationId xmlns:a16="http://schemas.microsoft.com/office/drawing/2014/main" id="{3BBDC2EE-F0FC-4993-90E6-403BEF627901}"/>
              </a:ext>
            </a:extLst>
          </p:cNvPr>
          <p:cNvSpPr txBox="1"/>
          <p:nvPr/>
        </p:nvSpPr>
        <p:spPr>
          <a:xfrm>
            <a:off x="4843944" y="1507597"/>
            <a:ext cx="6298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64" name="TextBox 63">
            <a:extLst>
              <a:ext uri="{FF2B5EF4-FFF2-40B4-BE49-F238E27FC236}">
                <a16:creationId xmlns:a16="http://schemas.microsoft.com/office/drawing/2014/main" id="{1C78C68B-2D7D-46F2-A451-8648FE67693A}"/>
              </a:ext>
            </a:extLst>
          </p:cNvPr>
          <p:cNvSpPr txBox="1"/>
          <p:nvPr/>
        </p:nvSpPr>
        <p:spPr>
          <a:xfrm>
            <a:off x="4843944" y="2211245"/>
            <a:ext cx="728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2</a:t>
            </a:r>
          </a:p>
        </p:txBody>
      </p:sp>
      <p:sp>
        <p:nvSpPr>
          <p:cNvPr id="65" name="TextBox 64">
            <a:extLst>
              <a:ext uri="{FF2B5EF4-FFF2-40B4-BE49-F238E27FC236}">
                <a16:creationId xmlns:a16="http://schemas.microsoft.com/office/drawing/2014/main" id="{E9785C80-5EDC-42A9-8116-9FA451229132}"/>
              </a:ext>
            </a:extLst>
          </p:cNvPr>
          <p:cNvSpPr txBox="1"/>
          <p:nvPr/>
        </p:nvSpPr>
        <p:spPr>
          <a:xfrm>
            <a:off x="4843944" y="3036685"/>
            <a:ext cx="728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66" name="TextBox 65">
            <a:extLst>
              <a:ext uri="{FF2B5EF4-FFF2-40B4-BE49-F238E27FC236}">
                <a16:creationId xmlns:a16="http://schemas.microsoft.com/office/drawing/2014/main" id="{534A748D-E97F-4C29-B32D-D359BDB873C5}"/>
              </a:ext>
            </a:extLst>
          </p:cNvPr>
          <p:cNvSpPr txBox="1"/>
          <p:nvPr/>
        </p:nvSpPr>
        <p:spPr>
          <a:xfrm>
            <a:off x="4843944" y="3819679"/>
            <a:ext cx="728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4</a:t>
            </a:r>
          </a:p>
        </p:txBody>
      </p:sp>
      <p:sp>
        <p:nvSpPr>
          <p:cNvPr id="67" name="TextBox 66">
            <a:extLst>
              <a:ext uri="{FF2B5EF4-FFF2-40B4-BE49-F238E27FC236}">
                <a16:creationId xmlns:a16="http://schemas.microsoft.com/office/drawing/2014/main" id="{4F9A5309-37DE-4DBF-8714-107A7A1287F9}"/>
              </a:ext>
            </a:extLst>
          </p:cNvPr>
          <p:cNvSpPr txBox="1"/>
          <p:nvPr/>
        </p:nvSpPr>
        <p:spPr>
          <a:xfrm>
            <a:off x="4794658" y="4710793"/>
            <a:ext cx="728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Απ</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5</a:t>
            </a:r>
          </a:p>
        </p:txBody>
      </p:sp>
      <p:sp>
        <p:nvSpPr>
          <p:cNvPr id="39" name="Οβάλ 38">
            <a:extLst>
              <a:ext uri="{FF2B5EF4-FFF2-40B4-BE49-F238E27FC236}">
                <a16:creationId xmlns:a16="http://schemas.microsoft.com/office/drawing/2014/main" id="{820759DE-B368-4037-AF61-56311F9C62B0}"/>
              </a:ext>
            </a:extLst>
          </p:cNvPr>
          <p:cNvSpPr/>
          <p:nvPr/>
        </p:nvSpPr>
        <p:spPr>
          <a:xfrm>
            <a:off x="3980000" y="3179669"/>
            <a:ext cx="332310" cy="35495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Δεξί άγκιστρο 39">
            <a:extLst>
              <a:ext uri="{FF2B5EF4-FFF2-40B4-BE49-F238E27FC236}">
                <a16:creationId xmlns:a16="http://schemas.microsoft.com/office/drawing/2014/main" id="{1966B2C5-8485-43A5-890F-5B8F2731E915}"/>
              </a:ext>
            </a:extLst>
          </p:cNvPr>
          <p:cNvSpPr/>
          <p:nvPr/>
        </p:nvSpPr>
        <p:spPr>
          <a:xfrm rot="10800000">
            <a:off x="4397600" y="1620473"/>
            <a:ext cx="397058" cy="336258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Ευθεία γραμμή σύνδεσης 43">
            <a:extLst>
              <a:ext uri="{FF2B5EF4-FFF2-40B4-BE49-F238E27FC236}">
                <a16:creationId xmlns:a16="http://schemas.microsoft.com/office/drawing/2014/main" id="{FBF468CD-1010-4C99-8303-909E428CF354}"/>
              </a:ext>
            </a:extLst>
          </p:cNvPr>
          <p:cNvCxnSpPr>
            <a:cxnSpLocks/>
          </p:cNvCxnSpPr>
          <p:nvPr/>
        </p:nvCxnSpPr>
        <p:spPr>
          <a:xfrm>
            <a:off x="3452440" y="2246809"/>
            <a:ext cx="591999" cy="8199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a:extLst>
              <a:ext uri="{FF2B5EF4-FFF2-40B4-BE49-F238E27FC236}">
                <a16:creationId xmlns:a16="http://schemas.microsoft.com/office/drawing/2014/main" id="{353A7B3C-932F-448D-90C4-90262B41B62E}"/>
              </a:ext>
            </a:extLst>
          </p:cNvPr>
          <p:cNvCxnSpPr>
            <a:cxnSpLocks/>
          </p:cNvCxnSpPr>
          <p:nvPr/>
        </p:nvCxnSpPr>
        <p:spPr>
          <a:xfrm>
            <a:off x="3445419" y="2921808"/>
            <a:ext cx="468358" cy="248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a:extLst>
              <a:ext uri="{FF2B5EF4-FFF2-40B4-BE49-F238E27FC236}">
                <a16:creationId xmlns:a16="http://schemas.microsoft.com/office/drawing/2014/main" id="{E4C106AD-B70D-4484-861F-FB6A34EEDA80}"/>
              </a:ext>
            </a:extLst>
          </p:cNvPr>
          <p:cNvCxnSpPr>
            <a:cxnSpLocks/>
            <a:stCxn id="34" idx="3"/>
          </p:cNvCxnSpPr>
          <p:nvPr/>
        </p:nvCxnSpPr>
        <p:spPr>
          <a:xfrm flipV="1">
            <a:off x="3624061" y="3386639"/>
            <a:ext cx="313146" cy="26161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Δεξί άγκιστρο 53">
            <a:extLst>
              <a:ext uri="{FF2B5EF4-FFF2-40B4-BE49-F238E27FC236}">
                <a16:creationId xmlns:a16="http://schemas.microsoft.com/office/drawing/2014/main" id="{523073ED-22BE-467F-B2E6-1B37E24AB1C4}"/>
              </a:ext>
            </a:extLst>
          </p:cNvPr>
          <p:cNvSpPr/>
          <p:nvPr/>
        </p:nvSpPr>
        <p:spPr>
          <a:xfrm>
            <a:off x="5705950" y="1629743"/>
            <a:ext cx="397058" cy="336258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19CFA18B-A9AB-4253-8CAA-06FDF7BD634A}"/>
              </a:ext>
            </a:extLst>
          </p:cNvPr>
          <p:cNvSpPr txBox="1"/>
          <p:nvPr/>
        </p:nvSpPr>
        <p:spPr>
          <a:xfrm>
            <a:off x="6797021" y="1495122"/>
            <a:ext cx="434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Κ1</a:t>
            </a:r>
          </a:p>
        </p:txBody>
      </p:sp>
      <p:sp>
        <p:nvSpPr>
          <p:cNvPr id="60" name="TextBox 59">
            <a:extLst>
              <a:ext uri="{FF2B5EF4-FFF2-40B4-BE49-F238E27FC236}">
                <a16:creationId xmlns:a16="http://schemas.microsoft.com/office/drawing/2014/main" id="{F1336328-10B7-4560-9A1A-B06D7780A2FC}"/>
              </a:ext>
            </a:extLst>
          </p:cNvPr>
          <p:cNvSpPr txBox="1"/>
          <p:nvPr/>
        </p:nvSpPr>
        <p:spPr>
          <a:xfrm>
            <a:off x="7483015" y="1254190"/>
            <a:ext cx="534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κ.α</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8A34D5EF-0AD7-40A1-88BC-E5072B984F73}"/>
              </a:ext>
            </a:extLst>
          </p:cNvPr>
          <p:cNvSpPr txBox="1"/>
          <p:nvPr/>
        </p:nvSpPr>
        <p:spPr>
          <a:xfrm>
            <a:off x="8242092" y="940086"/>
            <a:ext cx="534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κ.α</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8" name="TextBox 67">
            <a:extLst>
              <a:ext uri="{FF2B5EF4-FFF2-40B4-BE49-F238E27FC236}">
                <a16:creationId xmlns:a16="http://schemas.microsoft.com/office/drawing/2014/main" id="{222F6592-03CC-4DAA-A926-955823A0631C}"/>
              </a:ext>
            </a:extLst>
          </p:cNvPr>
          <p:cNvSpPr txBox="1"/>
          <p:nvPr/>
        </p:nvSpPr>
        <p:spPr>
          <a:xfrm>
            <a:off x="7354766" y="1891552"/>
            <a:ext cx="5110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κ.β</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F5467BFF-DB67-4B9D-AB63-CDFA468E3E75}"/>
              </a:ext>
            </a:extLst>
          </p:cNvPr>
          <p:cNvSpPr txBox="1"/>
          <p:nvPr/>
        </p:nvSpPr>
        <p:spPr>
          <a:xfrm>
            <a:off x="6835456" y="2812739"/>
            <a:ext cx="434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Κ2</a:t>
            </a:r>
          </a:p>
        </p:txBody>
      </p:sp>
      <p:sp>
        <p:nvSpPr>
          <p:cNvPr id="70" name="TextBox 69">
            <a:extLst>
              <a:ext uri="{FF2B5EF4-FFF2-40B4-BE49-F238E27FC236}">
                <a16:creationId xmlns:a16="http://schemas.microsoft.com/office/drawing/2014/main" id="{1CCB9327-339D-44AB-9377-BADA24569CE7}"/>
              </a:ext>
            </a:extLst>
          </p:cNvPr>
          <p:cNvSpPr txBox="1"/>
          <p:nvPr/>
        </p:nvSpPr>
        <p:spPr>
          <a:xfrm>
            <a:off x="7483015" y="2648546"/>
            <a:ext cx="468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κ.γ</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3005950F-F69B-4CD4-A9DA-4ECFDE9CCECE}"/>
              </a:ext>
            </a:extLst>
          </p:cNvPr>
          <p:cNvSpPr txBox="1"/>
          <p:nvPr/>
        </p:nvSpPr>
        <p:spPr>
          <a:xfrm>
            <a:off x="7459964" y="3221351"/>
            <a:ext cx="468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κ.δ</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2" name="Ευθύγραμμο βέλος σύνδεσης 71">
            <a:extLst>
              <a:ext uri="{FF2B5EF4-FFF2-40B4-BE49-F238E27FC236}">
                <a16:creationId xmlns:a16="http://schemas.microsoft.com/office/drawing/2014/main" id="{09CA0D99-DE59-4FEB-B98A-1E9E13927E48}"/>
              </a:ext>
            </a:extLst>
          </p:cNvPr>
          <p:cNvCxnSpPr>
            <a:cxnSpLocks/>
          </p:cNvCxnSpPr>
          <p:nvPr/>
        </p:nvCxnSpPr>
        <p:spPr>
          <a:xfrm flipV="1">
            <a:off x="7189892" y="1514893"/>
            <a:ext cx="329748" cy="182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3" name="Ευθύγραμμο βέλος σύνδεσης 72">
            <a:extLst>
              <a:ext uri="{FF2B5EF4-FFF2-40B4-BE49-F238E27FC236}">
                <a16:creationId xmlns:a16="http://schemas.microsoft.com/office/drawing/2014/main" id="{14FC21E3-2994-477D-A6B8-87327C45FECD}"/>
              </a:ext>
            </a:extLst>
          </p:cNvPr>
          <p:cNvCxnSpPr>
            <a:cxnSpLocks/>
          </p:cNvCxnSpPr>
          <p:nvPr/>
        </p:nvCxnSpPr>
        <p:spPr>
          <a:xfrm flipV="1">
            <a:off x="7939654" y="1218004"/>
            <a:ext cx="329748" cy="182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Ευθύγραμμο βέλος σύνδεσης 73">
            <a:extLst>
              <a:ext uri="{FF2B5EF4-FFF2-40B4-BE49-F238E27FC236}">
                <a16:creationId xmlns:a16="http://schemas.microsoft.com/office/drawing/2014/main" id="{BD506F8D-2302-41EB-BE47-79CD0C4762F6}"/>
              </a:ext>
            </a:extLst>
          </p:cNvPr>
          <p:cNvCxnSpPr>
            <a:cxnSpLocks/>
          </p:cNvCxnSpPr>
          <p:nvPr/>
        </p:nvCxnSpPr>
        <p:spPr>
          <a:xfrm>
            <a:off x="7224368" y="1713004"/>
            <a:ext cx="257396" cy="2920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a:extLst>
              <a:ext uri="{FF2B5EF4-FFF2-40B4-BE49-F238E27FC236}">
                <a16:creationId xmlns:a16="http://schemas.microsoft.com/office/drawing/2014/main" id="{6B12E352-6EFF-4844-B6CD-61B72C72780B}"/>
              </a:ext>
            </a:extLst>
          </p:cNvPr>
          <p:cNvCxnSpPr>
            <a:cxnSpLocks/>
          </p:cNvCxnSpPr>
          <p:nvPr/>
        </p:nvCxnSpPr>
        <p:spPr>
          <a:xfrm flipV="1">
            <a:off x="7189892" y="2848169"/>
            <a:ext cx="329748" cy="182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Ευθύγραμμο βέλος σύνδεσης 75">
            <a:extLst>
              <a:ext uri="{FF2B5EF4-FFF2-40B4-BE49-F238E27FC236}">
                <a16:creationId xmlns:a16="http://schemas.microsoft.com/office/drawing/2014/main" id="{9DDC6CA0-370D-4764-988E-6334D68B4A9D}"/>
              </a:ext>
            </a:extLst>
          </p:cNvPr>
          <p:cNvCxnSpPr>
            <a:cxnSpLocks/>
          </p:cNvCxnSpPr>
          <p:nvPr/>
        </p:nvCxnSpPr>
        <p:spPr>
          <a:xfrm>
            <a:off x="7203755" y="3050932"/>
            <a:ext cx="315885" cy="250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3E0DEAA-8A7D-49D8-9301-4981462A75B5}"/>
              </a:ext>
            </a:extLst>
          </p:cNvPr>
          <p:cNvSpPr txBox="1"/>
          <p:nvPr/>
        </p:nvSpPr>
        <p:spPr>
          <a:xfrm>
            <a:off x="6837585" y="4025151"/>
            <a:ext cx="434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Κ3</a:t>
            </a:r>
          </a:p>
        </p:txBody>
      </p:sp>
      <p:sp>
        <p:nvSpPr>
          <p:cNvPr id="78" name="TextBox 77">
            <a:extLst>
              <a:ext uri="{FF2B5EF4-FFF2-40B4-BE49-F238E27FC236}">
                <a16:creationId xmlns:a16="http://schemas.microsoft.com/office/drawing/2014/main" id="{BC72A430-013E-458E-B944-3B041B940505}"/>
              </a:ext>
            </a:extLst>
          </p:cNvPr>
          <p:cNvSpPr txBox="1"/>
          <p:nvPr/>
        </p:nvSpPr>
        <p:spPr>
          <a:xfrm>
            <a:off x="7416422" y="3832915"/>
            <a:ext cx="534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κ.ε</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187BF459-F62A-4D61-BAEB-F8FFB235D5F5}"/>
              </a:ext>
            </a:extLst>
          </p:cNvPr>
          <p:cNvSpPr txBox="1"/>
          <p:nvPr/>
        </p:nvSpPr>
        <p:spPr>
          <a:xfrm>
            <a:off x="7473476" y="4333952"/>
            <a:ext cx="7030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κ.στ</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1" name="Ευθύγραμμο βέλος σύνδεσης 80">
            <a:extLst>
              <a:ext uri="{FF2B5EF4-FFF2-40B4-BE49-F238E27FC236}">
                <a16:creationId xmlns:a16="http://schemas.microsoft.com/office/drawing/2014/main" id="{76CE798D-A9A8-4415-A995-6304DDE75ED6}"/>
              </a:ext>
            </a:extLst>
          </p:cNvPr>
          <p:cNvCxnSpPr>
            <a:cxnSpLocks/>
          </p:cNvCxnSpPr>
          <p:nvPr/>
        </p:nvCxnSpPr>
        <p:spPr>
          <a:xfrm>
            <a:off x="7160594" y="4305290"/>
            <a:ext cx="315885" cy="250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2" name="Ευθύγραμμο βέλος σύνδεσης 81">
            <a:extLst>
              <a:ext uri="{FF2B5EF4-FFF2-40B4-BE49-F238E27FC236}">
                <a16:creationId xmlns:a16="http://schemas.microsoft.com/office/drawing/2014/main" id="{ACDEC3DD-7C6F-4E6E-A1E9-EF5CAB2889B8}"/>
              </a:ext>
            </a:extLst>
          </p:cNvPr>
          <p:cNvCxnSpPr>
            <a:cxnSpLocks/>
          </p:cNvCxnSpPr>
          <p:nvPr/>
        </p:nvCxnSpPr>
        <p:spPr>
          <a:xfrm flipV="1">
            <a:off x="7160594" y="4108131"/>
            <a:ext cx="329748" cy="182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3" name="Ευθύγραμμο βέλος σύνδεσης 82">
            <a:extLst>
              <a:ext uri="{FF2B5EF4-FFF2-40B4-BE49-F238E27FC236}">
                <a16:creationId xmlns:a16="http://schemas.microsoft.com/office/drawing/2014/main" id="{56B39A1B-148A-4A34-97FB-FBD7283BDF93}"/>
              </a:ext>
            </a:extLst>
          </p:cNvPr>
          <p:cNvCxnSpPr>
            <a:cxnSpLocks/>
          </p:cNvCxnSpPr>
          <p:nvPr/>
        </p:nvCxnSpPr>
        <p:spPr>
          <a:xfrm flipV="1">
            <a:off x="6136639" y="1805140"/>
            <a:ext cx="792705" cy="14896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4" name="Ευθύγραμμο βέλος σύνδεσης 83">
            <a:extLst>
              <a:ext uri="{FF2B5EF4-FFF2-40B4-BE49-F238E27FC236}">
                <a16:creationId xmlns:a16="http://schemas.microsoft.com/office/drawing/2014/main" id="{3390AF91-658E-428A-BE4A-C11CC37F2FF6}"/>
              </a:ext>
            </a:extLst>
          </p:cNvPr>
          <p:cNvCxnSpPr>
            <a:cxnSpLocks/>
          </p:cNvCxnSpPr>
          <p:nvPr/>
        </p:nvCxnSpPr>
        <p:spPr>
          <a:xfrm>
            <a:off x="6140120" y="3318673"/>
            <a:ext cx="779845" cy="754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5" name="Ευθύγραμμο βέλος σύνδεσης 84">
            <a:extLst>
              <a:ext uri="{FF2B5EF4-FFF2-40B4-BE49-F238E27FC236}">
                <a16:creationId xmlns:a16="http://schemas.microsoft.com/office/drawing/2014/main" id="{2D02EB86-3FF6-4EE0-AFC3-9E414E39E107}"/>
              </a:ext>
            </a:extLst>
          </p:cNvPr>
          <p:cNvCxnSpPr>
            <a:cxnSpLocks/>
            <a:endCxn id="69" idx="1"/>
          </p:cNvCxnSpPr>
          <p:nvPr/>
        </p:nvCxnSpPr>
        <p:spPr>
          <a:xfrm flipV="1">
            <a:off x="6162109" y="2997405"/>
            <a:ext cx="673347" cy="3073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Ελεύθερη σχεδίαση: Σχήμα 9">
            <a:extLst>
              <a:ext uri="{FF2B5EF4-FFF2-40B4-BE49-F238E27FC236}">
                <a16:creationId xmlns:a16="http://schemas.microsoft.com/office/drawing/2014/main" id="{434F5A34-5E16-449C-ACD3-E9E41C7A70D7}"/>
              </a:ext>
            </a:extLst>
          </p:cNvPr>
          <p:cNvSpPr/>
          <p:nvPr/>
        </p:nvSpPr>
        <p:spPr>
          <a:xfrm>
            <a:off x="7415868" y="3230056"/>
            <a:ext cx="567472" cy="444322"/>
          </a:xfrm>
          <a:custGeom>
            <a:avLst/>
            <a:gdLst>
              <a:gd name="connsiteX0" fmla="*/ 419449 w 567472"/>
              <a:gd name="connsiteY0" fmla="*/ 33261 h 444322"/>
              <a:gd name="connsiteX1" fmla="*/ 419449 w 567472"/>
              <a:gd name="connsiteY1" fmla="*/ 33261 h 444322"/>
              <a:gd name="connsiteX2" fmla="*/ 25167 w 567472"/>
              <a:gd name="connsiteY2" fmla="*/ 33261 h 444322"/>
              <a:gd name="connsiteX3" fmla="*/ 16778 w 567472"/>
              <a:gd name="connsiteY3" fmla="*/ 100373 h 444322"/>
              <a:gd name="connsiteX4" fmla="*/ 0 w 567472"/>
              <a:gd name="connsiteY4" fmla="*/ 209430 h 444322"/>
              <a:gd name="connsiteX5" fmla="*/ 8389 w 567472"/>
              <a:gd name="connsiteY5" fmla="*/ 293320 h 444322"/>
              <a:gd name="connsiteX6" fmla="*/ 41945 w 567472"/>
              <a:gd name="connsiteY6" fmla="*/ 335265 h 444322"/>
              <a:gd name="connsiteX7" fmla="*/ 184558 w 567472"/>
              <a:gd name="connsiteY7" fmla="*/ 419155 h 444322"/>
              <a:gd name="connsiteX8" fmla="*/ 218114 w 567472"/>
              <a:gd name="connsiteY8" fmla="*/ 435933 h 444322"/>
              <a:gd name="connsiteX9" fmla="*/ 260059 w 567472"/>
              <a:gd name="connsiteY9" fmla="*/ 444322 h 444322"/>
              <a:gd name="connsiteX10" fmla="*/ 478172 w 567472"/>
              <a:gd name="connsiteY10" fmla="*/ 419155 h 444322"/>
              <a:gd name="connsiteX11" fmla="*/ 520117 w 567472"/>
              <a:gd name="connsiteY11" fmla="*/ 352043 h 444322"/>
              <a:gd name="connsiteX12" fmla="*/ 545284 w 567472"/>
              <a:gd name="connsiteY12" fmla="*/ 318487 h 444322"/>
              <a:gd name="connsiteX13" fmla="*/ 553673 w 567472"/>
              <a:gd name="connsiteY13" fmla="*/ 293320 h 444322"/>
              <a:gd name="connsiteX14" fmla="*/ 545284 w 567472"/>
              <a:gd name="connsiteY14" fmla="*/ 83595 h 444322"/>
              <a:gd name="connsiteX15" fmla="*/ 511728 w 567472"/>
              <a:gd name="connsiteY15" fmla="*/ 66817 h 444322"/>
              <a:gd name="connsiteX16" fmla="*/ 427838 w 567472"/>
              <a:gd name="connsiteY16" fmla="*/ 24872 h 444322"/>
              <a:gd name="connsiteX17" fmla="*/ 419449 w 567472"/>
              <a:gd name="connsiteY17" fmla="*/ 33261 h 44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472" h="444322">
                <a:moveTo>
                  <a:pt x="419449" y="33261"/>
                </a:moveTo>
                <a:lnTo>
                  <a:pt x="419449" y="33261"/>
                </a:lnTo>
                <a:cubicBezTo>
                  <a:pt x="271985" y="3768"/>
                  <a:pt x="196481" y="-23844"/>
                  <a:pt x="25167" y="33261"/>
                </a:cubicBezTo>
                <a:cubicBezTo>
                  <a:pt x="3779" y="40390"/>
                  <a:pt x="19966" y="78055"/>
                  <a:pt x="16778" y="100373"/>
                </a:cubicBezTo>
                <a:cubicBezTo>
                  <a:pt x="11577" y="136783"/>
                  <a:pt x="5593" y="173078"/>
                  <a:pt x="0" y="209430"/>
                </a:cubicBezTo>
                <a:cubicBezTo>
                  <a:pt x="2796" y="237393"/>
                  <a:pt x="-498" y="266659"/>
                  <a:pt x="8389" y="293320"/>
                </a:cubicBezTo>
                <a:cubicBezTo>
                  <a:pt x="14051" y="310306"/>
                  <a:pt x="28048" y="323974"/>
                  <a:pt x="41945" y="335265"/>
                </a:cubicBezTo>
                <a:cubicBezTo>
                  <a:pt x="135965" y="411656"/>
                  <a:pt x="112329" y="387053"/>
                  <a:pt x="184558" y="419155"/>
                </a:cubicBezTo>
                <a:cubicBezTo>
                  <a:pt x="195986" y="424234"/>
                  <a:pt x="206250" y="431978"/>
                  <a:pt x="218114" y="435933"/>
                </a:cubicBezTo>
                <a:cubicBezTo>
                  <a:pt x="231641" y="440442"/>
                  <a:pt x="246077" y="441526"/>
                  <a:pt x="260059" y="444322"/>
                </a:cubicBezTo>
                <a:cubicBezTo>
                  <a:pt x="332763" y="435933"/>
                  <a:pt x="406049" y="431590"/>
                  <a:pt x="478172" y="419155"/>
                </a:cubicBezTo>
                <a:cubicBezTo>
                  <a:pt x="517416" y="412389"/>
                  <a:pt x="501270" y="377172"/>
                  <a:pt x="520117" y="352043"/>
                </a:cubicBezTo>
                <a:lnTo>
                  <a:pt x="545284" y="318487"/>
                </a:lnTo>
                <a:cubicBezTo>
                  <a:pt x="548080" y="310098"/>
                  <a:pt x="551244" y="301823"/>
                  <a:pt x="553673" y="293320"/>
                </a:cubicBezTo>
                <a:cubicBezTo>
                  <a:pt x="574741" y="219582"/>
                  <a:pt x="571484" y="184030"/>
                  <a:pt x="545284" y="83595"/>
                </a:cubicBezTo>
                <a:cubicBezTo>
                  <a:pt x="542127" y="71494"/>
                  <a:pt x="522707" y="72805"/>
                  <a:pt x="511728" y="66817"/>
                </a:cubicBezTo>
                <a:cubicBezTo>
                  <a:pt x="486146" y="52863"/>
                  <a:pt x="458383" y="30981"/>
                  <a:pt x="427838" y="24872"/>
                </a:cubicBezTo>
                <a:cubicBezTo>
                  <a:pt x="422354" y="23775"/>
                  <a:pt x="420847" y="31863"/>
                  <a:pt x="419449" y="3326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Ελεύθερη σχεδίαση: Σχήμα 79">
            <a:extLst>
              <a:ext uri="{FF2B5EF4-FFF2-40B4-BE49-F238E27FC236}">
                <a16:creationId xmlns:a16="http://schemas.microsoft.com/office/drawing/2014/main" id="{C139A012-6471-439A-AB64-501E11E655C3}"/>
              </a:ext>
            </a:extLst>
          </p:cNvPr>
          <p:cNvSpPr/>
          <p:nvPr/>
        </p:nvSpPr>
        <p:spPr>
          <a:xfrm>
            <a:off x="7415868" y="3835237"/>
            <a:ext cx="567472" cy="444322"/>
          </a:xfrm>
          <a:custGeom>
            <a:avLst/>
            <a:gdLst>
              <a:gd name="connsiteX0" fmla="*/ 419449 w 567472"/>
              <a:gd name="connsiteY0" fmla="*/ 33261 h 444322"/>
              <a:gd name="connsiteX1" fmla="*/ 419449 w 567472"/>
              <a:gd name="connsiteY1" fmla="*/ 33261 h 444322"/>
              <a:gd name="connsiteX2" fmla="*/ 25167 w 567472"/>
              <a:gd name="connsiteY2" fmla="*/ 33261 h 444322"/>
              <a:gd name="connsiteX3" fmla="*/ 16778 w 567472"/>
              <a:gd name="connsiteY3" fmla="*/ 100373 h 444322"/>
              <a:gd name="connsiteX4" fmla="*/ 0 w 567472"/>
              <a:gd name="connsiteY4" fmla="*/ 209430 h 444322"/>
              <a:gd name="connsiteX5" fmla="*/ 8389 w 567472"/>
              <a:gd name="connsiteY5" fmla="*/ 293320 h 444322"/>
              <a:gd name="connsiteX6" fmla="*/ 41945 w 567472"/>
              <a:gd name="connsiteY6" fmla="*/ 335265 h 444322"/>
              <a:gd name="connsiteX7" fmla="*/ 184558 w 567472"/>
              <a:gd name="connsiteY7" fmla="*/ 419155 h 444322"/>
              <a:gd name="connsiteX8" fmla="*/ 218114 w 567472"/>
              <a:gd name="connsiteY8" fmla="*/ 435933 h 444322"/>
              <a:gd name="connsiteX9" fmla="*/ 260059 w 567472"/>
              <a:gd name="connsiteY9" fmla="*/ 444322 h 444322"/>
              <a:gd name="connsiteX10" fmla="*/ 478172 w 567472"/>
              <a:gd name="connsiteY10" fmla="*/ 419155 h 444322"/>
              <a:gd name="connsiteX11" fmla="*/ 520117 w 567472"/>
              <a:gd name="connsiteY11" fmla="*/ 352043 h 444322"/>
              <a:gd name="connsiteX12" fmla="*/ 545284 w 567472"/>
              <a:gd name="connsiteY12" fmla="*/ 318487 h 444322"/>
              <a:gd name="connsiteX13" fmla="*/ 553673 w 567472"/>
              <a:gd name="connsiteY13" fmla="*/ 293320 h 444322"/>
              <a:gd name="connsiteX14" fmla="*/ 545284 w 567472"/>
              <a:gd name="connsiteY14" fmla="*/ 83595 h 444322"/>
              <a:gd name="connsiteX15" fmla="*/ 511728 w 567472"/>
              <a:gd name="connsiteY15" fmla="*/ 66817 h 444322"/>
              <a:gd name="connsiteX16" fmla="*/ 427838 w 567472"/>
              <a:gd name="connsiteY16" fmla="*/ 24872 h 444322"/>
              <a:gd name="connsiteX17" fmla="*/ 419449 w 567472"/>
              <a:gd name="connsiteY17" fmla="*/ 33261 h 44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472" h="444322">
                <a:moveTo>
                  <a:pt x="419449" y="33261"/>
                </a:moveTo>
                <a:lnTo>
                  <a:pt x="419449" y="33261"/>
                </a:lnTo>
                <a:cubicBezTo>
                  <a:pt x="271985" y="3768"/>
                  <a:pt x="196481" y="-23844"/>
                  <a:pt x="25167" y="33261"/>
                </a:cubicBezTo>
                <a:cubicBezTo>
                  <a:pt x="3779" y="40390"/>
                  <a:pt x="19966" y="78055"/>
                  <a:pt x="16778" y="100373"/>
                </a:cubicBezTo>
                <a:cubicBezTo>
                  <a:pt x="11577" y="136783"/>
                  <a:pt x="5593" y="173078"/>
                  <a:pt x="0" y="209430"/>
                </a:cubicBezTo>
                <a:cubicBezTo>
                  <a:pt x="2796" y="237393"/>
                  <a:pt x="-498" y="266659"/>
                  <a:pt x="8389" y="293320"/>
                </a:cubicBezTo>
                <a:cubicBezTo>
                  <a:pt x="14051" y="310306"/>
                  <a:pt x="28048" y="323974"/>
                  <a:pt x="41945" y="335265"/>
                </a:cubicBezTo>
                <a:cubicBezTo>
                  <a:pt x="135965" y="411656"/>
                  <a:pt x="112329" y="387053"/>
                  <a:pt x="184558" y="419155"/>
                </a:cubicBezTo>
                <a:cubicBezTo>
                  <a:pt x="195986" y="424234"/>
                  <a:pt x="206250" y="431978"/>
                  <a:pt x="218114" y="435933"/>
                </a:cubicBezTo>
                <a:cubicBezTo>
                  <a:pt x="231641" y="440442"/>
                  <a:pt x="246077" y="441526"/>
                  <a:pt x="260059" y="444322"/>
                </a:cubicBezTo>
                <a:cubicBezTo>
                  <a:pt x="332763" y="435933"/>
                  <a:pt x="406049" y="431590"/>
                  <a:pt x="478172" y="419155"/>
                </a:cubicBezTo>
                <a:cubicBezTo>
                  <a:pt x="517416" y="412389"/>
                  <a:pt x="501270" y="377172"/>
                  <a:pt x="520117" y="352043"/>
                </a:cubicBezTo>
                <a:lnTo>
                  <a:pt x="545284" y="318487"/>
                </a:lnTo>
                <a:cubicBezTo>
                  <a:pt x="548080" y="310098"/>
                  <a:pt x="551244" y="301823"/>
                  <a:pt x="553673" y="293320"/>
                </a:cubicBezTo>
                <a:cubicBezTo>
                  <a:pt x="574741" y="219582"/>
                  <a:pt x="571484" y="184030"/>
                  <a:pt x="545284" y="83595"/>
                </a:cubicBezTo>
                <a:cubicBezTo>
                  <a:pt x="542127" y="71494"/>
                  <a:pt x="522707" y="72805"/>
                  <a:pt x="511728" y="66817"/>
                </a:cubicBezTo>
                <a:cubicBezTo>
                  <a:pt x="486146" y="52863"/>
                  <a:pt x="458383" y="30981"/>
                  <a:pt x="427838" y="24872"/>
                </a:cubicBezTo>
                <a:cubicBezTo>
                  <a:pt x="422354" y="23775"/>
                  <a:pt x="420847" y="31863"/>
                  <a:pt x="419449" y="3326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Ελεύθερη σχεδίαση: Σχήμα 85">
            <a:extLst>
              <a:ext uri="{FF2B5EF4-FFF2-40B4-BE49-F238E27FC236}">
                <a16:creationId xmlns:a16="http://schemas.microsoft.com/office/drawing/2014/main" id="{125FDA7C-1F05-497E-808A-BBF98DBAD4C0}"/>
              </a:ext>
            </a:extLst>
          </p:cNvPr>
          <p:cNvSpPr/>
          <p:nvPr/>
        </p:nvSpPr>
        <p:spPr>
          <a:xfrm>
            <a:off x="7520360" y="4394483"/>
            <a:ext cx="567472" cy="444322"/>
          </a:xfrm>
          <a:custGeom>
            <a:avLst/>
            <a:gdLst>
              <a:gd name="connsiteX0" fmla="*/ 419449 w 567472"/>
              <a:gd name="connsiteY0" fmla="*/ 33261 h 444322"/>
              <a:gd name="connsiteX1" fmla="*/ 419449 w 567472"/>
              <a:gd name="connsiteY1" fmla="*/ 33261 h 444322"/>
              <a:gd name="connsiteX2" fmla="*/ 25167 w 567472"/>
              <a:gd name="connsiteY2" fmla="*/ 33261 h 444322"/>
              <a:gd name="connsiteX3" fmla="*/ 16778 w 567472"/>
              <a:gd name="connsiteY3" fmla="*/ 100373 h 444322"/>
              <a:gd name="connsiteX4" fmla="*/ 0 w 567472"/>
              <a:gd name="connsiteY4" fmla="*/ 209430 h 444322"/>
              <a:gd name="connsiteX5" fmla="*/ 8389 w 567472"/>
              <a:gd name="connsiteY5" fmla="*/ 293320 h 444322"/>
              <a:gd name="connsiteX6" fmla="*/ 41945 w 567472"/>
              <a:gd name="connsiteY6" fmla="*/ 335265 h 444322"/>
              <a:gd name="connsiteX7" fmla="*/ 184558 w 567472"/>
              <a:gd name="connsiteY7" fmla="*/ 419155 h 444322"/>
              <a:gd name="connsiteX8" fmla="*/ 218114 w 567472"/>
              <a:gd name="connsiteY8" fmla="*/ 435933 h 444322"/>
              <a:gd name="connsiteX9" fmla="*/ 260059 w 567472"/>
              <a:gd name="connsiteY9" fmla="*/ 444322 h 444322"/>
              <a:gd name="connsiteX10" fmla="*/ 478172 w 567472"/>
              <a:gd name="connsiteY10" fmla="*/ 419155 h 444322"/>
              <a:gd name="connsiteX11" fmla="*/ 520117 w 567472"/>
              <a:gd name="connsiteY11" fmla="*/ 352043 h 444322"/>
              <a:gd name="connsiteX12" fmla="*/ 545284 w 567472"/>
              <a:gd name="connsiteY12" fmla="*/ 318487 h 444322"/>
              <a:gd name="connsiteX13" fmla="*/ 553673 w 567472"/>
              <a:gd name="connsiteY13" fmla="*/ 293320 h 444322"/>
              <a:gd name="connsiteX14" fmla="*/ 545284 w 567472"/>
              <a:gd name="connsiteY14" fmla="*/ 83595 h 444322"/>
              <a:gd name="connsiteX15" fmla="*/ 511728 w 567472"/>
              <a:gd name="connsiteY15" fmla="*/ 66817 h 444322"/>
              <a:gd name="connsiteX16" fmla="*/ 427838 w 567472"/>
              <a:gd name="connsiteY16" fmla="*/ 24872 h 444322"/>
              <a:gd name="connsiteX17" fmla="*/ 419449 w 567472"/>
              <a:gd name="connsiteY17" fmla="*/ 33261 h 44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472" h="444322">
                <a:moveTo>
                  <a:pt x="419449" y="33261"/>
                </a:moveTo>
                <a:lnTo>
                  <a:pt x="419449" y="33261"/>
                </a:lnTo>
                <a:cubicBezTo>
                  <a:pt x="271985" y="3768"/>
                  <a:pt x="196481" y="-23844"/>
                  <a:pt x="25167" y="33261"/>
                </a:cubicBezTo>
                <a:cubicBezTo>
                  <a:pt x="3779" y="40390"/>
                  <a:pt x="19966" y="78055"/>
                  <a:pt x="16778" y="100373"/>
                </a:cubicBezTo>
                <a:cubicBezTo>
                  <a:pt x="11577" y="136783"/>
                  <a:pt x="5593" y="173078"/>
                  <a:pt x="0" y="209430"/>
                </a:cubicBezTo>
                <a:cubicBezTo>
                  <a:pt x="2796" y="237393"/>
                  <a:pt x="-498" y="266659"/>
                  <a:pt x="8389" y="293320"/>
                </a:cubicBezTo>
                <a:cubicBezTo>
                  <a:pt x="14051" y="310306"/>
                  <a:pt x="28048" y="323974"/>
                  <a:pt x="41945" y="335265"/>
                </a:cubicBezTo>
                <a:cubicBezTo>
                  <a:pt x="135965" y="411656"/>
                  <a:pt x="112329" y="387053"/>
                  <a:pt x="184558" y="419155"/>
                </a:cubicBezTo>
                <a:cubicBezTo>
                  <a:pt x="195986" y="424234"/>
                  <a:pt x="206250" y="431978"/>
                  <a:pt x="218114" y="435933"/>
                </a:cubicBezTo>
                <a:cubicBezTo>
                  <a:pt x="231641" y="440442"/>
                  <a:pt x="246077" y="441526"/>
                  <a:pt x="260059" y="444322"/>
                </a:cubicBezTo>
                <a:cubicBezTo>
                  <a:pt x="332763" y="435933"/>
                  <a:pt x="406049" y="431590"/>
                  <a:pt x="478172" y="419155"/>
                </a:cubicBezTo>
                <a:cubicBezTo>
                  <a:pt x="517416" y="412389"/>
                  <a:pt x="501270" y="377172"/>
                  <a:pt x="520117" y="352043"/>
                </a:cubicBezTo>
                <a:lnTo>
                  <a:pt x="545284" y="318487"/>
                </a:lnTo>
                <a:cubicBezTo>
                  <a:pt x="548080" y="310098"/>
                  <a:pt x="551244" y="301823"/>
                  <a:pt x="553673" y="293320"/>
                </a:cubicBezTo>
                <a:cubicBezTo>
                  <a:pt x="574741" y="219582"/>
                  <a:pt x="571484" y="184030"/>
                  <a:pt x="545284" y="83595"/>
                </a:cubicBezTo>
                <a:cubicBezTo>
                  <a:pt x="542127" y="71494"/>
                  <a:pt x="522707" y="72805"/>
                  <a:pt x="511728" y="66817"/>
                </a:cubicBezTo>
                <a:cubicBezTo>
                  <a:pt x="486146" y="52863"/>
                  <a:pt x="458383" y="30981"/>
                  <a:pt x="427838" y="24872"/>
                </a:cubicBezTo>
                <a:cubicBezTo>
                  <a:pt x="422354" y="23775"/>
                  <a:pt x="420847" y="31863"/>
                  <a:pt x="419449" y="3326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5D5511F-4794-4922-B6EB-035C29B1C529}"/>
              </a:ext>
            </a:extLst>
          </p:cNvPr>
          <p:cNvSpPr txBox="1"/>
          <p:nvPr/>
        </p:nvSpPr>
        <p:spPr>
          <a:xfrm>
            <a:off x="9188043" y="3755603"/>
            <a:ext cx="19881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Νέοι κώδικες</a:t>
            </a:r>
          </a:p>
        </p:txBody>
      </p:sp>
      <p:cxnSp>
        <p:nvCxnSpPr>
          <p:cNvPr id="87" name="Ευθύγραμμο βέλος σύνδεσης 86">
            <a:extLst>
              <a:ext uri="{FF2B5EF4-FFF2-40B4-BE49-F238E27FC236}">
                <a16:creationId xmlns:a16="http://schemas.microsoft.com/office/drawing/2014/main" id="{77507246-3F14-485E-AC14-10C1AAA8817C}"/>
              </a:ext>
            </a:extLst>
          </p:cNvPr>
          <p:cNvCxnSpPr>
            <a:cxnSpLocks/>
            <a:stCxn id="13" idx="1"/>
          </p:cNvCxnSpPr>
          <p:nvPr/>
        </p:nvCxnSpPr>
        <p:spPr>
          <a:xfrm flipH="1" flipV="1">
            <a:off x="8207583" y="3478265"/>
            <a:ext cx="980460" cy="4620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8" name="Ευθύγραμμο βέλος σύνδεσης 87">
            <a:extLst>
              <a:ext uri="{FF2B5EF4-FFF2-40B4-BE49-F238E27FC236}">
                <a16:creationId xmlns:a16="http://schemas.microsoft.com/office/drawing/2014/main" id="{15828BDB-E2BF-4D32-9599-6A860AE2A18D}"/>
              </a:ext>
            </a:extLst>
          </p:cNvPr>
          <p:cNvCxnSpPr>
            <a:cxnSpLocks/>
            <a:stCxn id="13" idx="1"/>
          </p:cNvCxnSpPr>
          <p:nvPr/>
        </p:nvCxnSpPr>
        <p:spPr>
          <a:xfrm flipH="1">
            <a:off x="8087832" y="3940269"/>
            <a:ext cx="110021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9" name="Ευθύγραμμο βέλος σύνδεσης 88">
            <a:extLst>
              <a:ext uri="{FF2B5EF4-FFF2-40B4-BE49-F238E27FC236}">
                <a16:creationId xmlns:a16="http://schemas.microsoft.com/office/drawing/2014/main" id="{862F6567-52F6-41AF-B3FB-3A3738B5CCBD}"/>
              </a:ext>
            </a:extLst>
          </p:cNvPr>
          <p:cNvCxnSpPr>
            <a:cxnSpLocks/>
            <a:stCxn id="13" idx="1"/>
            <a:endCxn id="79" idx="3"/>
          </p:cNvCxnSpPr>
          <p:nvPr/>
        </p:nvCxnSpPr>
        <p:spPr>
          <a:xfrm flipH="1">
            <a:off x="8176491" y="3940269"/>
            <a:ext cx="1011552" cy="5783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1000"/>
                                        <p:tgtEl>
                                          <p:spTgt spid="53"/>
                                        </p:tgtEl>
                                      </p:cBhvr>
                                    </p:animEffect>
                                    <p:anim calcmode="lin" valueType="num">
                                      <p:cBhvr>
                                        <p:cTn id="70" dur="1000" fill="hold"/>
                                        <p:tgtEl>
                                          <p:spTgt spid="53"/>
                                        </p:tgtEl>
                                        <p:attrNameLst>
                                          <p:attrName>ppt_x</p:attrName>
                                        </p:attrNameLst>
                                      </p:cBhvr>
                                      <p:tavLst>
                                        <p:tav tm="0">
                                          <p:val>
                                            <p:strVal val="#ppt_x"/>
                                          </p:val>
                                        </p:tav>
                                        <p:tav tm="100000">
                                          <p:val>
                                            <p:strVal val="#ppt_x"/>
                                          </p:val>
                                        </p:tav>
                                      </p:tavLst>
                                    </p:anim>
                                    <p:anim calcmode="lin" valueType="num">
                                      <p:cBhvr>
                                        <p:cTn id="7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anim calcmode="lin" valueType="num">
                                      <p:cBhvr>
                                        <p:cTn id="103" dur="1000" fill="hold"/>
                                        <p:tgtEl>
                                          <p:spTgt spid="43"/>
                                        </p:tgtEl>
                                        <p:attrNameLst>
                                          <p:attrName>ppt_x</p:attrName>
                                        </p:attrNameLst>
                                      </p:cBhvr>
                                      <p:tavLst>
                                        <p:tav tm="0">
                                          <p:val>
                                            <p:strVal val="#ppt_x"/>
                                          </p:val>
                                        </p:tav>
                                        <p:tav tm="100000">
                                          <p:val>
                                            <p:strVal val="#ppt_x"/>
                                          </p:val>
                                        </p:tav>
                                      </p:tavLst>
                                    </p:anim>
                                    <p:anim calcmode="lin" valueType="num">
                                      <p:cBhvr>
                                        <p:cTn id="10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circle(in)">
                                      <p:cBhvr>
                                        <p:cTn id="109" dur="20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500" fill="hold"/>
                                        <p:tgtEl>
                                          <p:spTgt spid="38"/>
                                        </p:tgtEl>
                                        <p:attrNameLst>
                                          <p:attrName>ppt_x</p:attrName>
                                        </p:attrNameLst>
                                      </p:cBhvr>
                                      <p:tavLst>
                                        <p:tav tm="0">
                                          <p:val>
                                            <p:strVal val="#ppt_x"/>
                                          </p:val>
                                        </p:tav>
                                        <p:tav tm="100000">
                                          <p:val>
                                            <p:strVal val="#ppt_x"/>
                                          </p:val>
                                        </p:tav>
                                      </p:tavLst>
                                    </p:anim>
                                    <p:anim calcmode="lin" valueType="num">
                                      <p:cBhvr additive="base">
                                        <p:cTn id="1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1000"/>
                                        <p:tgtEl>
                                          <p:spTgt spid="59"/>
                                        </p:tgtEl>
                                      </p:cBhvr>
                                    </p:animEffect>
                                    <p:anim calcmode="lin" valueType="num">
                                      <p:cBhvr>
                                        <p:cTn id="126" dur="1000" fill="hold"/>
                                        <p:tgtEl>
                                          <p:spTgt spid="59"/>
                                        </p:tgtEl>
                                        <p:attrNameLst>
                                          <p:attrName>ppt_x</p:attrName>
                                        </p:attrNameLst>
                                      </p:cBhvr>
                                      <p:tavLst>
                                        <p:tav tm="0">
                                          <p:val>
                                            <p:strVal val="#ppt_x"/>
                                          </p:val>
                                        </p:tav>
                                        <p:tav tm="100000">
                                          <p:val>
                                            <p:strVal val="#ppt_x"/>
                                          </p:val>
                                        </p:tav>
                                      </p:tavLst>
                                    </p:anim>
                                    <p:anim calcmode="lin" valueType="num">
                                      <p:cBhvr>
                                        <p:cTn id="12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additive="base">
                                        <p:cTn id="139" dur="500" fill="hold"/>
                                        <p:tgtEl>
                                          <p:spTgt spid="41"/>
                                        </p:tgtEl>
                                        <p:attrNameLst>
                                          <p:attrName>ppt_x</p:attrName>
                                        </p:attrNameLst>
                                      </p:cBhvr>
                                      <p:tavLst>
                                        <p:tav tm="0">
                                          <p:val>
                                            <p:strVal val="#ppt_x"/>
                                          </p:val>
                                        </p:tav>
                                        <p:tav tm="100000">
                                          <p:val>
                                            <p:strVal val="#ppt_x"/>
                                          </p:val>
                                        </p:tav>
                                      </p:tavLst>
                                    </p:anim>
                                    <p:anim calcmode="lin" valueType="num">
                                      <p:cBhvr additive="base">
                                        <p:cTn id="14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48"/>
                                        </p:tgtEl>
                                        <p:attrNameLst>
                                          <p:attrName>style.visibility</p:attrName>
                                        </p:attrNameLst>
                                      </p:cBhvr>
                                      <p:to>
                                        <p:strVal val="visible"/>
                                      </p:to>
                                    </p:set>
                                    <p:anim calcmode="lin" valueType="num">
                                      <p:cBhvr additive="base">
                                        <p:cTn id="145" dur="500" fill="hold"/>
                                        <p:tgtEl>
                                          <p:spTgt spid="48"/>
                                        </p:tgtEl>
                                        <p:attrNameLst>
                                          <p:attrName>ppt_x</p:attrName>
                                        </p:attrNameLst>
                                      </p:cBhvr>
                                      <p:tavLst>
                                        <p:tav tm="0">
                                          <p:val>
                                            <p:strVal val="#ppt_x"/>
                                          </p:val>
                                        </p:tav>
                                        <p:tav tm="100000">
                                          <p:val>
                                            <p:strVal val="#ppt_x"/>
                                          </p:val>
                                        </p:tav>
                                      </p:tavLst>
                                    </p:anim>
                                    <p:anim calcmode="lin" valueType="num">
                                      <p:cBhvr additive="base">
                                        <p:cTn id="14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barn(inVertical)">
                                      <p:cBhvr>
                                        <p:cTn id="151" dur="500"/>
                                        <p:tgtEl>
                                          <p:spTgt spid="34"/>
                                        </p:tgtEl>
                                      </p:cBhvr>
                                    </p:animEffect>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fade">
                                      <p:cBhvr>
                                        <p:cTn id="156" dur="1000"/>
                                        <p:tgtEl>
                                          <p:spTgt spid="39"/>
                                        </p:tgtEl>
                                      </p:cBhvr>
                                    </p:animEffect>
                                    <p:anim calcmode="lin" valueType="num">
                                      <p:cBhvr>
                                        <p:cTn id="157" dur="1000" fill="hold"/>
                                        <p:tgtEl>
                                          <p:spTgt spid="39"/>
                                        </p:tgtEl>
                                        <p:attrNameLst>
                                          <p:attrName>ppt_x</p:attrName>
                                        </p:attrNameLst>
                                      </p:cBhvr>
                                      <p:tavLst>
                                        <p:tav tm="0">
                                          <p:val>
                                            <p:strVal val="#ppt_x"/>
                                          </p:val>
                                        </p:tav>
                                        <p:tav tm="100000">
                                          <p:val>
                                            <p:strVal val="#ppt_x"/>
                                          </p:val>
                                        </p:tav>
                                      </p:tavLst>
                                    </p:anim>
                                    <p:anim calcmode="lin" valueType="num">
                                      <p:cBhvr>
                                        <p:cTn id="1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grpId="0" nodeType="click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barn(inVertical)">
                                      <p:cBhvr>
                                        <p:cTn id="163" dur="500"/>
                                        <p:tgtEl>
                                          <p:spTgt spid="40"/>
                                        </p:tgtEl>
                                      </p:cBhvr>
                                    </p:animEffect>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fade">
                                      <p:cBhvr>
                                        <p:cTn id="168" dur="1000"/>
                                        <p:tgtEl>
                                          <p:spTgt spid="44"/>
                                        </p:tgtEl>
                                      </p:cBhvr>
                                    </p:animEffect>
                                    <p:anim calcmode="lin" valueType="num">
                                      <p:cBhvr>
                                        <p:cTn id="169" dur="1000" fill="hold"/>
                                        <p:tgtEl>
                                          <p:spTgt spid="44"/>
                                        </p:tgtEl>
                                        <p:attrNameLst>
                                          <p:attrName>ppt_x</p:attrName>
                                        </p:attrNameLst>
                                      </p:cBhvr>
                                      <p:tavLst>
                                        <p:tav tm="0">
                                          <p:val>
                                            <p:strVal val="#ppt_x"/>
                                          </p:val>
                                        </p:tav>
                                        <p:tav tm="100000">
                                          <p:val>
                                            <p:strVal val="#ppt_x"/>
                                          </p:val>
                                        </p:tav>
                                      </p:tavLst>
                                    </p:anim>
                                    <p:anim calcmode="lin" valueType="num">
                                      <p:cBhvr>
                                        <p:cTn id="17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46"/>
                                        </p:tgtEl>
                                        <p:attrNameLst>
                                          <p:attrName>style.visibility</p:attrName>
                                        </p:attrNameLst>
                                      </p:cBhvr>
                                      <p:to>
                                        <p:strVal val="visible"/>
                                      </p:to>
                                    </p:set>
                                    <p:animEffect transition="in" filter="fade">
                                      <p:cBhvr>
                                        <p:cTn id="175" dur="1000"/>
                                        <p:tgtEl>
                                          <p:spTgt spid="46"/>
                                        </p:tgtEl>
                                      </p:cBhvr>
                                    </p:animEffect>
                                    <p:anim calcmode="lin" valueType="num">
                                      <p:cBhvr>
                                        <p:cTn id="176" dur="1000" fill="hold"/>
                                        <p:tgtEl>
                                          <p:spTgt spid="46"/>
                                        </p:tgtEl>
                                        <p:attrNameLst>
                                          <p:attrName>ppt_x</p:attrName>
                                        </p:attrNameLst>
                                      </p:cBhvr>
                                      <p:tavLst>
                                        <p:tav tm="0">
                                          <p:val>
                                            <p:strVal val="#ppt_x"/>
                                          </p:val>
                                        </p:tav>
                                        <p:tav tm="100000">
                                          <p:val>
                                            <p:strVal val="#ppt_x"/>
                                          </p:val>
                                        </p:tav>
                                      </p:tavLst>
                                    </p:anim>
                                    <p:anim calcmode="lin" valueType="num">
                                      <p:cBhvr>
                                        <p:cTn id="17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1000"/>
                                        <p:tgtEl>
                                          <p:spTgt spid="49"/>
                                        </p:tgtEl>
                                      </p:cBhvr>
                                    </p:animEffect>
                                    <p:anim calcmode="lin" valueType="num">
                                      <p:cBhvr>
                                        <p:cTn id="183" dur="1000" fill="hold"/>
                                        <p:tgtEl>
                                          <p:spTgt spid="49"/>
                                        </p:tgtEl>
                                        <p:attrNameLst>
                                          <p:attrName>ppt_x</p:attrName>
                                        </p:attrNameLst>
                                      </p:cBhvr>
                                      <p:tavLst>
                                        <p:tav tm="0">
                                          <p:val>
                                            <p:strVal val="#ppt_x"/>
                                          </p:val>
                                        </p:tav>
                                        <p:tav tm="100000">
                                          <p:val>
                                            <p:strVal val="#ppt_x"/>
                                          </p:val>
                                        </p:tav>
                                      </p:tavLst>
                                    </p:anim>
                                    <p:anim calcmode="lin" valueType="num">
                                      <p:cBhvr>
                                        <p:cTn id="18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grpId="0" nodeType="clickEffect">
                                  <p:stCondLst>
                                    <p:cond delay="0"/>
                                  </p:stCondLst>
                                  <p:childTnLst>
                                    <p:set>
                                      <p:cBhvr>
                                        <p:cTn id="188" dur="1" fill="hold">
                                          <p:stCondLst>
                                            <p:cond delay="0"/>
                                          </p:stCondLst>
                                        </p:cTn>
                                        <p:tgtEl>
                                          <p:spTgt spid="54"/>
                                        </p:tgtEl>
                                        <p:attrNameLst>
                                          <p:attrName>style.visibility</p:attrName>
                                        </p:attrNameLst>
                                      </p:cBhvr>
                                      <p:to>
                                        <p:strVal val="visible"/>
                                      </p:to>
                                    </p:set>
                                    <p:animEffect transition="in" filter="barn(inVertical)">
                                      <p:cBhvr>
                                        <p:cTn id="189" dur="500"/>
                                        <p:tgtEl>
                                          <p:spTgt spid="54"/>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7"/>
                                        </p:tgtEl>
                                        <p:attrNameLst>
                                          <p:attrName>style.visibility</p:attrName>
                                        </p:attrNameLst>
                                      </p:cBhvr>
                                      <p:to>
                                        <p:strVal val="visible"/>
                                      </p:to>
                                    </p:set>
                                    <p:animEffect transition="in" filter="fade">
                                      <p:cBhvr>
                                        <p:cTn id="194" dur="1000"/>
                                        <p:tgtEl>
                                          <p:spTgt spid="57"/>
                                        </p:tgtEl>
                                      </p:cBhvr>
                                    </p:animEffect>
                                    <p:anim calcmode="lin" valueType="num">
                                      <p:cBhvr>
                                        <p:cTn id="195" dur="1000" fill="hold"/>
                                        <p:tgtEl>
                                          <p:spTgt spid="57"/>
                                        </p:tgtEl>
                                        <p:attrNameLst>
                                          <p:attrName>ppt_x</p:attrName>
                                        </p:attrNameLst>
                                      </p:cBhvr>
                                      <p:tavLst>
                                        <p:tav tm="0">
                                          <p:val>
                                            <p:strVal val="#ppt_x"/>
                                          </p:val>
                                        </p:tav>
                                        <p:tav tm="100000">
                                          <p:val>
                                            <p:strVal val="#ppt_x"/>
                                          </p:val>
                                        </p:tav>
                                      </p:tavLst>
                                    </p:anim>
                                    <p:anim calcmode="lin" valueType="num">
                                      <p:cBhvr>
                                        <p:cTn id="19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6" presetClass="entr" presetSubtype="16" fill="hold" grpId="0" nodeType="clickEffect">
                                  <p:stCondLst>
                                    <p:cond delay="0"/>
                                  </p:stCondLst>
                                  <p:childTnLst>
                                    <p:set>
                                      <p:cBhvr>
                                        <p:cTn id="200" dur="1" fill="hold">
                                          <p:stCondLst>
                                            <p:cond delay="0"/>
                                          </p:stCondLst>
                                        </p:cTn>
                                        <p:tgtEl>
                                          <p:spTgt spid="60"/>
                                        </p:tgtEl>
                                        <p:attrNameLst>
                                          <p:attrName>style.visibility</p:attrName>
                                        </p:attrNameLst>
                                      </p:cBhvr>
                                      <p:to>
                                        <p:strVal val="visible"/>
                                      </p:to>
                                    </p:set>
                                    <p:animEffect transition="in" filter="circle(in)">
                                      <p:cBhvr>
                                        <p:cTn id="201" dur="2000"/>
                                        <p:tgtEl>
                                          <p:spTgt spid="60"/>
                                        </p:tgtEl>
                                      </p:cBhvr>
                                    </p:animEffect>
                                  </p:childTnLst>
                                </p:cTn>
                              </p:par>
                            </p:childTnLst>
                          </p:cTn>
                        </p:par>
                      </p:childTnLst>
                    </p:cTn>
                  </p:par>
                  <p:par>
                    <p:cTn id="202" fill="hold">
                      <p:stCondLst>
                        <p:cond delay="indefinite"/>
                      </p:stCondLst>
                      <p:childTnLst>
                        <p:par>
                          <p:cTn id="203" fill="hold">
                            <p:stCondLst>
                              <p:cond delay="0"/>
                            </p:stCondLst>
                            <p:childTnLst>
                              <p:par>
                                <p:cTn id="204" presetID="6" presetClass="entr" presetSubtype="16" fill="hold" grpId="0" nodeType="clickEffect">
                                  <p:stCondLst>
                                    <p:cond delay="0"/>
                                  </p:stCondLst>
                                  <p:childTnLst>
                                    <p:set>
                                      <p:cBhvr>
                                        <p:cTn id="205" dur="1" fill="hold">
                                          <p:stCondLst>
                                            <p:cond delay="0"/>
                                          </p:stCondLst>
                                        </p:cTn>
                                        <p:tgtEl>
                                          <p:spTgt spid="61"/>
                                        </p:tgtEl>
                                        <p:attrNameLst>
                                          <p:attrName>style.visibility</p:attrName>
                                        </p:attrNameLst>
                                      </p:cBhvr>
                                      <p:to>
                                        <p:strVal val="visible"/>
                                      </p:to>
                                    </p:set>
                                    <p:animEffect transition="in" filter="circle(in)">
                                      <p:cBhvr>
                                        <p:cTn id="206" dur="2000"/>
                                        <p:tgtEl>
                                          <p:spTgt spid="61"/>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68"/>
                                        </p:tgtEl>
                                        <p:attrNameLst>
                                          <p:attrName>style.visibility</p:attrName>
                                        </p:attrNameLst>
                                      </p:cBhvr>
                                      <p:to>
                                        <p:strVal val="visible"/>
                                      </p:to>
                                    </p:set>
                                    <p:animEffect transition="in" filter="fade">
                                      <p:cBhvr>
                                        <p:cTn id="211" dur="500"/>
                                        <p:tgtEl>
                                          <p:spTgt spid="68"/>
                                        </p:tgtEl>
                                      </p:cBhvr>
                                    </p:animEffect>
                                  </p:childTnLst>
                                </p:cTn>
                              </p:par>
                            </p:childTnLst>
                          </p:cTn>
                        </p:par>
                      </p:childTnLst>
                    </p:cTn>
                  </p:par>
                  <p:par>
                    <p:cTn id="212" fill="hold">
                      <p:stCondLst>
                        <p:cond delay="indefinite"/>
                      </p:stCondLst>
                      <p:childTnLst>
                        <p:par>
                          <p:cTn id="213" fill="hold">
                            <p:stCondLst>
                              <p:cond delay="0"/>
                            </p:stCondLst>
                            <p:childTnLst>
                              <p:par>
                                <p:cTn id="214" presetID="42" presetClass="entr" presetSubtype="0" fill="hold" grpId="0" nodeType="click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16" presetClass="entr" presetSubtype="21" fill="hold" grpId="0" nodeType="clickEffect">
                                  <p:stCondLst>
                                    <p:cond delay="0"/>
                                  </p:stCondLst>
                                  <p:childTnLst>
                                    <p:set>
                                      <p:cBhvr>
                                        <p:cTn id="222" dur="1" fill="hold">
                                          <p:stCondLst>
                                            <p:cond delay="0"/>
                                          </p:stCondLst>
                                        </p:cTn>
                                        <p:tgtEl>
                                          <p:spTgt spid="70"/>
                                        </p:tgtEl>
                                        <p:attrNameLst>
                                          <p:attrName>style.visibility</p:attrName>
                                        </p:attrNameLst>
                                      </p:cBhvr>
                                      <p:to>
                                        <p:strVal val="visible"/>
                                      </p:to>
                                    </p:set>
                                    <p:animEffect transition="in" filter="barn(inVertical)">
                                      <p:cBhvr>
                                        <p:cTn id="223" dur="500"/>
                                        <p:tgtEl>
                                          <p:spTgt spid="70"/>
                                        </p:tgtEl>
                                      </p:cBhvr>
                                    </p:animEffect>
                                  </p:childTnLst>
                                </p:cTn>
                              </p:par>
                            </p:childTnLst>
                          </p:cTn>
                        </p:par>
                      </p:childTnLst>
                    </p:cTn>
                  </p:par>
                  <p:par>
                    <p:cTn id="224" fill="hold">
                      <p:stCondLst>
                        <p:cond delay="indefinite"/>
                      </p:stCondLst>
                      <p:childTnLst>
                        <p:par>
                          <p:cTn id="225" fill="hold">
                            <p:stCondLst>
                              <p:cond delay="0"/>
                            </p:stCondLst>
                            <p:childTnLst>
                              <p:par>
                                <p:cTn id="226" presetID="16" presetClass="entr" presetSubtype="21" fill="hold" grpId="0" nodeType="clickEffect">
                                  <p:stCondLst>
                                    <p:cond delay="0"/>
                                  </p:stCondLst>
                                  <p:childTnLst>
                                    <p:set>
                                      <p:cBhvr>
                                        <p:cTn id="227" dur="1" fill="hold">
                                          <p:stCondLst>
                                            <p:cond delay="0"/>
                                          </p:stCondLst>
                                        </p:cTn>
                                        <p:tgtEl>
                                          <p:spTgt spid="71"/>
                                        </p:tgtEl>
                                        <p:attrNameLst>
                                          <p:attrName>style.visibility</p:attrName>
                                        </p:attrNameLst>
                                      </p:cBhvr>
                                      <p:to>
                                        <p:strVal val="visible"/>
                                      </p:to>
                                    </p:set>
                                    <p:animEffect transition="in" filter="barn(inVertical)">
                                      <p:cBhvr>
                                        <p:cTn id="228" dur="500"/>
                                        <p:tgtEl>
                                          <p:spTgt spid="71"/>
                                        </p:tgtEl>
                                      </p:cBhvr>
                                    </p:animEffect>
                                  </p:childTnLst>
                                </p:cTn>
                              </p:par>
                            </p:childTnLst>
                          </p:cTn>
                        </p:par>
                      </p:childTnLst>
                    </p:cTn>
                  </p:par>
                  <p:par>
                    <p:cTn id="229" fill="hold">
                      <p:stCondLst>
                        <p:cond delay="indefinite"/>
                      </p:stCondLst>
                      <p:childTnLst>
                        <p:par>
                          <p:cTn id="230" fill="hold">
                            <p:stCondLst>
                              <p:cond delay="0"/>
                            </p:stCondLst>
                            <p:childTnLst>
                              <p:par>
                                <p:cTn id="231" presetID="42" presetClass="entr" presetSubtype="0" fill="hold" nodeType="clickEffect">
                                  <p:stCondLst>
                                    <p:cond delay="0"/>
                                  </p:stCondLst>
                                  <p:childTnLst>
                                    <p:set>
                                      <p:cBhvr>
                                        <p:cTn id="232" dur="1" fill="hold">
                                          <p:stCondLst>
                                            <p:cond delay="0"/>
                                          </p:stCondLst>
                                        </p:cTn>
                                        <p:tgtEl>
                                          <p:spTgt spid="72"/>
                                        </p:tgtEl>
                                        <p:attrNameLst>
                                          <p:attrName>style.visibility</p:attrName>
                                        </p:attrNameLst>
                                      </p:cBhvr>
                                      <p:to>
                                        <p:strVal val="visible"/>
                                      </p:to>
                                    </p:set>
                                    <p:animEffect transition="in" filter="fade">
                                      <p:cBhvr>
                                        <p:cTn id="233" dur="1000"/>
                                        <p:tgtEl>
                                          <p:spTgt spid="72"/>
                                        </p:tgtEl>
                                      </p:cBhvr>
                                    </p:animEffect>
                                    <p:anim calcmode="lin" valueType="num">
                                      <p:cBhvr>
                                        <p:cTn id="234" dur="1000" fill="hold"/>
                                        <p:tgtEl>
                                          <p:spTgt spid="72"/>
                                        </p:tgtEl>
                                        <p:attrNameLst>
                                          <p:attrName>ppt_x</p:attrName>
                                        </p:attrNameLst>
                                      </p:cBhvr>
                                      <p:tavLst>
                                        <p:tav tm="0">
                                          <p:val>
                                            <p:strVal val="#ppt_x"/>
                                          </p:val>
                                        </p:tav>
                                        <p:tav tm="100000">
                                          <p:val>
                                            <p:strVal val="#ppt_x"/>
                                          </p:val>
                                        </p:tav>
                                      </p:tavLst>
                                    </p:anim>
                                    <p:anim calcmode="lin" valueType="num">
                                      <p:cBhvr>
                                        <p:cTn id="235"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42" presetClass="entr" presetSubtype="0" fill="hold" nodeType="clickEffect">
                                  <p:stCondLst>
                                    <p:cond delay="0"/>
                                  </p:stCondLst>
                                  <p:childTnLst>
                                    <p:set>
                                      <p:cBhvr>
                                        <p:cTn id="239" dur="1" fill="hold">
                                          <p:stCondLst>
                                            <p:cond delay="0"/>
                                          </p:stCondLst>
                                        </p:cTn>
                                        <p:tgtEl>
                                          <p:spTgt spid="73"/>
                                        </p:tgtEl>
                                        <p:attrNameLst>
                                          <p:attrName>style.visibility</p:attrName>
                                        </p:attrNameLst>
                                      </p:cBhvr>
                                      <p:to>
                                        <p:strVal val="visible"/>
                                      </p:to>
                                    </p:set>
                                    <p:animEffect transition="in" filter="fade">
                                      <p:cBhvr>
                                        <p:cTn id="240" dur="1000"/>
                                        <p:tgtEl>
                                          <p:spTgt spid="73"/>
                                        </p:tgtEl>
                                      </p:cBhvr>
                                    </p:animEffect>
                                    <p:anim calcmode="lin" valueType="num">
                                      <p:cBhvr>
                                        <p:cTn id="241" dur="1000" fill="hold"/>
                                        <p:tgtEl>
                                          <p:spTgt spid="73"/>
                                        </p:tgtEl>
                                        <p:attrNameLst>
                                          <p:attrName>ppt_x</p:attrName>
                                        </p:attrNameLst>
                                      </p:cBhvr>
                                      <p:tavLst>
                                        <p:tav tm="0">
                                          <p:val>
                                            <p:strVal val="#ppt_x"/>
                                          </p:val>
                                        </p:tav>
                                        <p:tav tm="100000">
                                          <p:val>
                                            <p:strVal val="#ppt_x"/>
                                          </p:val>
                                        </p:tav>
                                      </p:tavLst>
                                    </p:anim>
                                    <p:anim calcmode="lin" valueType="num">
                                      <p:cBhvr>
                                        <p:cTn id="24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42" presetClass="entr" presetSubtype="0" fill="hold" nodeType="clickEffect">
                                  <p:stCondLst>
                                    <p:cond delay="0"/>
                                  </p:stCondLst>
                                  <p:childTnLst>
                                    <p:set>
                                      <p:cBhvr>
                                        <p:cTn id="246" dur="1" fill="hold">
                                          <p:stCondLst>
                                            <p:cond delay="0"/>
                                          </p:stCondLst>
                                        </p:cTn>
                                        <p:tgtEl>
                                          <p:spTgt spid="74"/>
                                        </p:tgtEl>
                                        <p:attrNameLst>
                                          <p:attrName>style.visibility</p:attrName>
                                        </p:attrNameLst>
                                      </p:cBhvr>
                                      <p:to>
                                        <p:strVal val="visible"/>
                                      </p:to>
                                    </p:set>
                                    <p:animEffect transition="in" filter="fade">
                                      <p:cBhvr>
                                        <p:cTn id="247" dur="1000"/>
                                        <p:tgtEl>
                                          <p:spTgt spid="74"/>
                                        </p:tgtEl>
                                      </p:cBhvr>
                                    </p:animEffect>
                                    <p:anim calcmode="lin" valueType="num">
                                      <p:cBhvr>
                                        <p:cTn id="248" dur="1000" fill="hold"/>
                                        <p:tgtEl>
                                          <p:spTgt spid="74"/>
                                        </p:tgtEl>
                                        <p:attrNameLst>
                                          <p:attrName>ppt_x</p:attrName>
                                        </p:attrNameLst>
                                      </p:cBhvr>
                                      <p:tavLst>
                                        <p:tav tm="0">
                                          <p:val>
                                            <p:strVal val="#ppt_x"/>
                                          </p:val>
                                        </p:tav>
                                        <p:tav tm="100000">
                                          <p:val>
                                            <p:strVal val="#ppt_x"/>
                                          </p:val>
                                        </p:tav>
                                      </p:tavLst>
                                    </p:anim>
                                    <p:anim calcmode="lin" valueType="num">
                                      <p:cBhvr>
                                        <p:cTn id="24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42" presetClass="entr" presetSubtype="0" fill="hold" nodeType="clickEffect">
                                  <p:stCondLst>
                                    <p:cond delay="0"/>
                                  </p:stCondLst>
                                  <p:childTnLst>
                                    <p:set>
                                      <p:cBhvr>
                                        <p:cTn id="253" dur="1" fill="hold">
                                          <p:stCondLst>
                                            <p:cond delay="0"/>
                                          </p:stCondLst>
                                        </p:cTn>
                                        <p:tgtEl>
                                          <p:spTgt spid="75"/>
                                        </p:tgtEl>
                                        <p:attrNameLst>
                                          <p:attrName>style.visibility</p:attrName>
                                        </p:attrNameLst>
                                      </p:cBhvr>
                                      <p:to>
                                        <p:strVal val="visible"/>
                                      </p:to>
                                    </p:set>
                                    <p:animEffect transition="in" filter="fade">
                                      <p:cBhvr>
                                        <p:cTn id="254" dur="1000"/>
                                        <p:tgtEl>
                                          <p:spTgt spid="75"/>
                                        </p:tgtEl>
                                      </p:cBhvr>
                                    </p:animEffect>
                                    <p:anim calcmode="lin" valueType="num">
                                      <p:cBhvr>
                                        <p:cTn id="255" dur="1000" fill="hold"/>
                                        <p:tgtEl>
                                          <p:spTgt spid="75"/>
                                        </p:tgtEl>
                                        <p:attrNameLst>
                                          <p:attrName>ppt_x</p:attrName>
                                        </p:attrNameLst>
                                      </p:cBhvr>
                                      <p:tavLst>
                                        <p:tav tm="0">
                                          <p:val>
                                            <p:strVal val="#ppt_x"/>
                                          </p:val>
                                        </p:tav>
                                        <p:tav tm="100000">
                                          <p:val>
                                            <p:strVal val="#ppt_x"/>
                                          </p:val>
                                        </p:tav>
                                      </p:tavLst>
                                    </p:anim>
                                    <p:anim calcmode="lin" valueType="num">
                                      <p:cBhvr>
                                        <p:cTn id="25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76"/>
                                        </p:tgtEl>
                                        <p:attrNameLst>
                                          <p:attrName>style.visibility</p:attrName>
                                        </p:attrNameLst>
                                      </p:cBhvr>
                                      <p:to>
                                        <p:strVal val="visible"/>
                                      </p:to>
                                    </p:set>
                                    <p:animEffect transition="in" filter="fade">
                                      <p:cBhvr>
                                        <p:cTn id="261" dur="1000"/>
                                        <p:tgtEl>
                                          <p:spTgt spid="76"/>
                                        </p:tgtEl>
                                      </p:cBhvr>
                                    </p:animEffect>
                                    <p:anim calcmode="lin" valueType="num">
                                      <p:cBhvr>
                                        <p:cTn id="262" dur="1000" fill="hold"/>
                                        <p:tgtEl>
                                          <p:spTgt spid="76"/>
                                        </p:tgtEl>
                                        <p:attrNameLst>
                                          <p:attrName>ppt_x</p:attrName>
                                        </p:attrNameLst>
                                      </p:cBhvr>
                                      <p:tavLst>
                                        <p:tav tm="0">
                                          <p:val>
                                            <p:strVal val="#ppt_x"/>
                                          </p:val>
                                        </p:tav>
                                        <p:tav tm="100000">
                                          <p:val>
                                            <p:strVal val="#ppt_x"/>
                                          </p:val>
                                        </p:tav>
                                      </p:tavLst>
                                    </p:anim>
                                    <p:anim calcmode="lin" valueType="num">
                                      <p:cBhvr>
                                        <p:cTn id="26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42" presetClass="entr" presetSubtype="0" fill="hold" grpId="0" nodeType="click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fade">
                                      <p:cBhvr>
                                        <p:cTn id="268" dur="1000"/>
                                        <p:tgtEl>
                                          <p:spTgt spid="77"/>
                                        </p:tgtEl>
                                      </p:cBhvr>
                                    </p:animEffect>
                                    <p:anim calcmode="lin" valueType="num">
                                      <p:cBhvr>
                                        <p:cTn id="269" dur="1000" fill="hold"/>
                                        <p:tgtEl>
                                          <p:spTgt spid="77"/>
                                        </p:tgtEl>
                                        <p:attrNameLst>
                                          <p:attrName>ppt_x</p:attrName>
                                        </p:attrNameLst>
                                      </p:cBhvr>
                                      <p:tavLst>
                                        <p:tav tm="0">
                                          <p:val>
                                            <p:strVal val="#ppt_x"/>
                                          </p:val>
                                        </p:tav>
                                        <p:tav tm="100000">
                                          <p:val>
                                            <p:strVal val="#ppt_x"/>
                                          </p:val>
                                        </p:tav>
                                      </p:tavLst>
                                    </p:anim>
                                    <p:anim calcmode="lin" valueType="num">
                                      <p:cBhvr>
                                        <p:cTn id="27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71" fill="hold">
                      <p:stCondLst>
                        <p:cond delay="indefinite"/>
                      </p:stCondLst>
                      <p:childTnLst>
                        <p:par>
                          <p:cTn id="272" fill="hold">
                            <p:stCondLst>
                              <p:cond delay="0"/>
                            </p:stCondLst>
                            <p:childTnLst>
                              <p:par>
                                <p:cTn id="273" presetID="6" presetClass="entr" presetSubtype="16" fill="hold" grpId="0" nodeType="clickEffect">
                                  <p:stCondLst>
                                    <p:cond delay="0"/>
                                  </p:stCondLst>
                                  <p:childTnLst>
                                    <p:set>
                                      <p:cBhvr>
                                        <p:cTn id="274" dur="1" fill="hold">
                                          <p:stCondLst>
                                            <p:cond delay="0"/>
                                          </p:stCondLst>
                                        </p:cTn>
                                        <p:tgtEl>
                                          <p:spTgt spid="78"/>
                                        </p:tgtEl>
                                        <p:attrNameLst>
                                          <p:attrName>style.visibility</p:attrName>
                                        </p:attrNameLst>
                                      </p:cBhvr>
                                      <p:to>
                                        <p:strVal val="visible"/>
                                      </p:to>
                                    </p:set>
                                    <p:animEffect transition="in" filter="circle(in)">
                                      <p:cBhvr>
                                        <p:cTn id="275" dur="2000"/>
                                        <p:tgtEl>
                                          <p:spTgt spid="78"/>
                                        </p:tgtEl>
                                      </p:cBhvr>
                                    </p:animEffect>
                                  </p:childTnLst>
                                </p:cTn>
                              </p:par>
                            </p:childTnLst>
                          </p:cTn>
                        </p:par>
                      </p:childTnLst>
                    </p:cTn>
                  </p:par>
                  <p:par>
                    <p:cTn id="276" fill="hold">
                      <p:stCondLst>
                        <p:cond delay="indefinite"/>
                      </p:stCondLst>
                      <p:childTnLst>
                        <p:par>
                          <p:cTn id="277" fill="hold">
                            <p:stCondLst>
                              <p:cond delay="0"/>
                            </p:stCondLst>
                            <p:childTnLst>
                              <p:par>
                                <p:cTn id="278" presetID="6" presetClass="entr" presetSubtype="16" fill="hold" grpId="0" nodeType="clickEffect">
                                  <p:stCondLst>
                                    <p:cond delay="0"/>
                                  </p:stCondLst>
                                  <p:childTnLst>
                                    <p:set>
                                      <p:cBhvr>
                                        <p:cTn id="279" dur="1" fill="hold">
                                          <p:stCondLst>
                                            <p:cond delay="0"/>
                                          </p:stCondLst>
                                        </p:cTn>
                                        <p:tgtEl>
                                          <p:spTgt spid="79"/>
                                        </p:tgtEl>
                                        <p:attrNameLst>
                                          <p:attrName>style.visibility</p:attrName>
                                        </p:attrNameLst>
                                      </p:cBhvr>
                                      <p:to>
                                        <p:strVal val="visible"/>
                                      </p:to>
                                    </p:set>
                                    <p:animEffect transition="in" filter="circle(in)">
                                      <p:cBhvr>
                                        <p:cTn id="280" dur="2000"/>
                                        <p:tgtEl>
                                          <p:spTgt spid="79"/>
                                        </p:tgtEl>
                                      </p:cBhvr>
                                    </p:animEffect>
                                  </p:childTnLst>
                                </p:cTn>
                              </p:par>
                            </p:childTnLst>
                          </p:cTn>
                        </p:par>
                      </p:childTnLst>
                    </p:cTn>
                  </p:par>
                  <p:par>
                    <p:cTn id="281" fill="hold">
                      <p:stCondLst>
                        <p:cond delay="indefinite"/>
                      </p:stCondLst>
                      <p:childTnLst>
                        <p:par>
                          <p:cTn id="282" fill="hold">
                            <p:stCondLst>
                              <p:cond delay="0"/>
                            </p:stCondLst>
                            <p:childTnLst>
                              <p:par>
                                <p:cTn id="283" presetID="42" presetClass="entr" presetSubtype="0" fill="hold" nodeType="clickEffect">
                                  <p:stCondLst>
                                    <p:cond delay="0"/>
                                  </p:stCondLst>
                                  <p:childTnLst>
                                    <p:set>
                                      <p:cBhvr>
                                        <p:cTn id="284" dur="1" fill="hold">
                                          <p:stCondLst>
                                            <p:cond delay="0"/>
                                          </p:stCondLst>
                                        </p:cTn>
                                        <p:tgtEl>
                                          <p:spTgt spid="81"/>
                                        </p:tgtEl>
                                        <p:attrNameLst>
                                          <p:attrName>style.visibility</p:attrName>
                                        </p:attrNameLst>
                                      </p:cBhvr>
                                      <p:to>
                                        <p:strVal val="visible"/>
                                      </p:to>
                                    </p:set>
                                    <p:animEffect transition="in" filter="fade">
                                      <p:cBhvr>
                                        <p:cTn id="285" dur="1000"/>
                                        <p:tgtEl>
                                          <p:spTgt spid="81"/>
                                        </p:tgtEl>
                                      </p:cBhvr>
                                    </p:animEffect>
                                    <p:anim calcmode="lin" valueType="num">
                                      <p:cBhvr>
                                        <p:cTn id="286" dur="1000" fill="hold"/>
                                        <p:tgtEl>
                                          <p:spTgt spid="81"/>
                                        </p:tgtEl>
                                        <p:attrNameLst>
                                          <p:attrName>ppt_x</p:attrName>
                                        </p:attrNameLst>
                                      </p:cBhvr>
                                      <p:tavLst>
                                        <p:tav tm="0">
                                          <p:val>
                                            <p:strVal val="#ppt_x"/>
                                          </p:val>
                                        </p:tav>
                                        <p:tav tm="100000">
                                          <p:val>
                                            <p:strVal val="#ppt_x"/>
                                          </p:val>
                                        </p:tav>
                                      </p:tavLst>
                                    </p:anim>
                                    <p:anim calcmode="lin" valueType="num">
                                      <p:cBhvr>
                                        <p:cTn id="28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88" fill="hold">
                      <p:stCondLst>
                        <p:cond delay="indefinite"/>
                      </p:stCondLst>
                      <p:childTnLst>
                        <p:par>
                          <p:cTn id="289" fill="hold">
                            <p:stCondLst>
                              <p:cond delay="0"/>
                            </p:stCondLst>
                            <p:childTnLst>
                              <p:par>
                                <p:cTn id="290" presetID="42" presetClass="entr" presetSubtype="0" fill="hold" nodeType="clickEffect">
                                  <p:stCondLst>
                                    <p:cond delay="0"/>
                                  </p:stCondLst>
                                  <p:childTnLst>
                                    <p:set>
                                      <p:cBhvr>
                                        <p:cTn id="291" dur="1" fill="hold">
                                          <p:stCondLst>
                                            <p:cond delay="0"/>
                                          </p:stCondLst>
                                        </p:cTn>
                                        <p:tgtEl>
                                          <p:spTgt spid="82"/>
                                        </p:tgtEl>
                                        <p:attrNameLst>
                                          <p:attrName>style.visibility</p:attrName>
                                        </p:attrNameLst>
                                      </p:cBhvr>
                                      <p:to>
                                        <p:strVal val="visible"/>
                                      </p:to>
                                    </p:set>
                                    <p:animEffect transition="in" filter="fade">
                                      <p:cBhvr>
                                        <p:cTn id="292" dur="1000"/>
                                        <p:tgtEl>
                                          <p:spTgt spid="82"/>
                                        </p:tgtEl>
                                      </p:cBhvr>
                                    </p:animEffect>
                                    <p:anim calcmode="lin" valueType="num">
                                      <p:cBhvr>
                                        <p:cTn id="293" dur="1000" fill="hold"/>
                                        <p:tgtEl>
                                          <p:spTgt spid="82"/>
                                        </p:tgtEl>
                                        <p:attrNameLst>
                                          <p:attrName>ppt_x</p:attrName>
                                        </p:attrNameLst>
                                      </p:cBhvr>
                                      <p:tavLst>
                                        <p:tav tm="0">
                                          <p:val>
                                            <p:strVal val="#ppt_x"/>
                                          </p:val>
                                        </p:tav>
                                        <p:tav tm="100000">
                                          <p:val>
                                            <p:strVal val="#ppt_x"/>
                                          </p:val>
                                        </p:tav>
                                      </p:tavLst>
                                    </p:anim>
                                    <p:anim calcmode="lin" valueType="num">
                                      <p:cBhvr>
                                        <p:cTn id="294"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95" fill="hold">
                      <p:stCondLst>
                        <p:cond delay="indefinite"/>
                      </p:stCondLst>
                      <p:childTnLst>
                        <p:par>
                          <p:cTn id="296" fill="hold">
                            <p:stCondLst>
                              <p:cond delay="0"/>
                            </p:stCondLst>
                            <p:childTnLst>
                              <p:par>
                                <p:cTn id="297" presetID="2" presetClass="entr" presetSubtype="4" fill="hold" nodeType="clickEffect">
                                  <p:stCondLst>
                                    <p:cond delay="0"/>
                                  </p:stCondLst>
                                  <p:childTnLst>
                                    <p:set>
                                      <p:cBhvr>
                                        <p:cTn id="298" dur="1" fill="hold">
                                          <p:stCondLst>
                                            <p:cond delay="0"/>
                                          </p:stCondLst>
                                        </p:cTn>
                                        <p:tgtEl>
                                          <p:spTgt spid="83"/>
                                        </p:tgtEl>
                                        <p:attrNameLst>
                                          <p:attrName>style.visibility</p:attrName>
                                        </p:attrNameLst>
                                      </p:cBhvr>
                                      <p:to>
                                        <p:strVal val="visible"/>
                                      </p:to>
                                    </p:set>
                                    <p:anim calcmode="lin" valueType="num">
                                      <p:cBhvr additive="base">
                                        <p:cTn id="299" dur="500" fill="hold"/>
                                        <p:tgtEl>
                                          <p:spTgt spid="83"/>
                                        </p:tgtEl>
                                        <p:attrNameLst>
                                          <p:attrName>ppt_x</p:attrName>
                                        </p:attrNameLst>
                                      </p:cBhvr>
                                      <p:tavLst>
                                        <p:tav tm="0">
                                          <p:val>
                                            <p:strVal val="#ppt_x"/>
                                          </p:val>
                                        </p:tav>
                                        <p:tav tm="100000">
                                          <p:val>
                                            <p:strVal val="#ppt_x"/>
                                          </p:val>
                                        </p:tav>
                                      </p:tavLst>
                                    </p:anim>
                                    <p:anim calcmode="lin" valueType="num">
                                      <p:cBhvr additive="base">
                                        <p:cTn id="30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01" fill="hold">
                      <p:stCondLst>
                        <p:cond delay="indefinite"/>
                      </p:stCondLst>
                      <p:childTnLst>
                        <p:par>
                          <p:cTn id="302" fill="hold">
                            <p:stCondLst>
                              <p:cond delay="0"/>
                            </p:stCondLst>
                            <p:childTnLst>
                              <p:par>
                                <p:cTn id="303" presetID="2" presetClass="entr" presetSubtype="4" fill="hold" nodeType="clickEffect">
                                  <p:stCondLst>
                                    <p:cond delay="0"/>
                                  </p:stCondLst>
                                  <p:childTnLst>
                                    <p:set>
                                      <p:cBhvr>
                                        <p:cTn id="304" dur="1" fill="hold">
                                          <p:stCondLst>
                                            <p:cond delay="0"/>
                                          </p:stCondLst>
                                        </p:cTn>
                                        <p:tgtEl>
                                          <p:spTgt spid="84"/>
                                        </p:tgtEl>
                                        <p:attrNameLst>
                                          <p:attrName>style.visibility</p:attrName>
                                        </p:attrNameLst>
                                      </p:cBhvr>
                                      <p:to>
                                        <p:strVal val="visible"/>
                                      </p:to>
                                    </p:set>
                                    <p:anim calcmode="lin" valueType="num">
                                      <p:cBhvr additive="base">
                                        <p:cTn id="305" dur="500" fill="hold"/>
                                        <p:tgtEl>
                                          <p:spTgt spid="84"/>
                                        </p:tgtEl>
                                        <p:attrNameLst>
                                          <p:attrName>ppt_x</p:attrName>
                                        </p:attrNameLst>
                                      </p:cBhvr>
                                      <p:tavLst>
                                        <p:tav tm="0">
                                          <p:val>
                                            <p:strVal val="#ppt_x"/>
                                          </p:val>
                                        </p:tav>
                                        <p:tav tm="100000">
                                          <p:val>
                                            <p:strVal val="#ppt_x"/>
                                          </p:val>
                                        </p:tav>
                                      </p:tavLst>
                                    </p:anim>
                                    <p:anim calcmode="lin" valueType="num">
                                      <p:cBhvr additive="base">
                                        <p:cTn id="30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presetID="2" presetClass="entr" presetSubtype="4" fill="hold" nodeType="clickEffect">
                                  <p:stCondLst>
                                    <p:cond delay="0"/>
                                  </p:stCondLst>
                                  <p:childTnLst>
                                    <p:set>
                                      <p:cBhvr>
                                        <p:cTn id="310" dur="1" fill="hold">
                                          <p:stCondLst>
                                            <p:cond delay="0"/>
                                          </p:stCondLst>
                                        </p:cTn>
                                        <p:tgtEl>
                                          <p:spTgt spid="85"/>
                                        </p:tgtEl>
                                        <p:attrNameLst>
                                          <p:attrName>style.visibility</p:attrName>
                                        </p:attrNameLst>
                                      </p:cBhvr>
                                      <p:to>
                                        <p:strVal val="visible"/>
                                      </p:to>
                                    </p:set>
                                    <p:anim calcmode="lin" valueType="num">
                                      <p:cBhvr additive="base">
                                        <p:cTn id="311" dur="500" fill="hold"/>
                                        <p:tgtEl>
                                          <p:spTgt spid="85"/>
                                        </p:tgtEl>
                                        <p:attrNameLst>
                                          <p:attrName>ppt_x</p:attrName>
                                        </p:attrNameLst>
                                      </p:cBhvr>
                                      <p:tavLst>
                                        <p:tav tm="0">
                                          <p:val>
                                            <p:strVal val="#ppt_x"/>
                                          </p:val>
                                        </p:tav>
                                        <p:tav tm="100000">
                                          <p:val>
                                            <p:strVal val="#ppt_x"/>
                                          </p:val>
                                        </p:tav>
                                      </p:tavLst>
                                    </p:anim>
                                    <p:anim calcmode="lin" valueType="num">
                                      <p:cBhvr additive="base">
                                        <p:cTn id="31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313" fill="hold">
                      <p:stCondLst>
                        <p:cond delay="indefinite"/>
                      </p:stCondLst>
                      <p:childTnLst>
                        <p:par>
                          <p:cTn id="314" fill="hold">
                            <p:stCondLst>
                              <p:cond delay="0"/>
                            </p:stCondLst>
                            <p:childTnLst>
                              <p:par>
                                <p:cTn id="315" presetID="2" presetClass="entr" presetSubtype="4" fill="hold" nodeType="clickEffect">
                                  <p:stCondLst>
                                    <p:cond delay="0"/>
                                  </p:stCondLst>
                                  <p:childTnLst>
                                    <p:set>
                                      <p:cBhvr>
                                        <p:cTn id="316" dur="1" fill="hold">
                                          <p:stCondLst>
                                            <p:cond delay="0"/>
                                          </p:stCondLst>
                                        </p:cTn>
                                        <p:tgtEl>
                                          <p:spTgt spid="87"/>
                                        </p:tgtEl>
                                        <p:attrNameLst>
                                          <p:attrName>style.visibility</p:attrName>
                                        </p:attrNameLst>
                                      </p:cBhvr>
                                      <p:to>
                                        <p:strVal val="visible"/>
                                      </p:to>
                                    </p:set>
                                    <p:anim calcmode="lin" valueType="num">
                                      <p:cBhvr additive="base">
                                        <p:cTn id="317" dur="500" fill="hold"/>
                                        <p:tgtEl>
                                          <p:spTgt spid="87"/>
                                        </p:tgtEl>
                                        <p:attrNameLst>
                                          <p:attrName>ppt_x</p:attrName>
                                        </p:attrNameLst>
                                      </p:cBhvr>
                                      <p:tavLst>
                                        <p:tav tm="0">
                                          <p:val>
                                            <p:strVal val="#ppt_x"/>
                                          </p:val>
                                        </p:tav>
                                        <p:tav tm="100000">
                                          <p:val>
                                            <p:strVal val="#ppt_x"/>
                                          </p:val>
                                        </p:tav>
                                      </p:tavLst>
                                    </p:anim>
                                    <p:anim calcmode="lin" valueType="num">
                                      <p:cBhvr additive="base">
                                        <p:cTn id="31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19" fill="hold">
                      <p:stCondLst>
                        <p:cond delay="indefinite"/>
                      </p:stCondLst>
                      <p:childTnLst>
                        <p:par>
                          <p:cTn id="320" fill="hold">
                            <p:stCondLst>
                              <p:cond delay="0"/>
                            </p:stCondLst>
                            <p:childTnLst>
                              <p:par>
                                <p:cTn id="321" presetID="2" presetClass="entr" presetSubtype="4" fill="hold" nodeType="clickEffect">
                                  <p:stCondLst>
                                    <p:cond delay="0"/>
                                  </p:stCondLst>
                                  <p:childTnLst>
                                    <p:set>
                                      <p:cBhvr>
                                        <p:cTn id="322" dur="1" fill="hold">
                                          <p:stCondLst>
                                            <p:cond delay="0"/>
                                          </p:stCondLst>
                                        </p:cTn>
                                        <p:tgtEl>
                                          <p:spTgt spid="88"/>
                                        </p:tgtEl>
                                        <p:attrNameLst>
                                          <p:attrName>style.visibility</p:attrName>
                                        </p:attrNameLst>
                                      </p:cBhvr>
                                      <p:to>
                                        <p:strVal val="visible"/>
                                      </p:to>
                                    </p:set>
                                    <p:anim calcmode="lin" valueType="num">
                                      <p:cBhvr additive="base">
                                        <p:cTn id="323" dur="500" fill="hold"/>
                                        <p:tgtEl>
                                          <p:spTgt spid="88"/>
                                        </p:tgtEl>
                                        <p:attrNameLst>
                                          <p:attrName>ppt_x</p:attrName>
                                        </p:attrNameLst>
                                      </p:cBhvr>
                                      <p:tavLst>
                                        <p:tav tm="0">
                                          <p:val>
                                            <p:strVal val="#ppt_x"/>
                                          </p:val>
                                        </p:tav>
                                        <p:tav tm="100000">
                                          <p:val>
                                            <p:strVal val="#ppt_x"/>
                                          </p:val>
                                        </p:tav>
                                      </p:tavLst>
                                    </p:anim>
                                    <p:anim calcmode="lin" valueType="num">
                                      <p:cBhvr additive="base">
                                        <p:cTn id="32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presetID="2" presetClass="entr" presetSubtype="4" fill="hold" nodeType="clickEffect">
                                  <p:stCondLst>
                                    <p:cond delay="0"/>
                                  </p:stCondLst>
                                  <p:childTnLst>
                                    <p:set>
                                      <p:cBhvr>
                                        <p:cTn id="328" dur="1" fill="hold">
                                          <p:stCondLst>
                                            <p:cond delay="0"/>
                                          </p:stCondLst>
                                        </p:cTn>
                                        <p:tgtEl>
                                          <p:spTgt spid="89"/>
                                        </p:tgtEl>
                                        <p:attrNameLst>
                                          <p:attrName>style.visibility</p:attrName>
                                        </p:attrNameLst>
                                      </p:cBhvr>
                                      <p:to>
                                        <p:strVal val="visible"/>
                                      </p:to>
                                    </p:set>
                                    <p:anim calcmode="lin" valueType="num">
                                      <p:cBhvr additive="base">
                                        <p:cTn id="329" dur="500" fill="hold"/>
                                        <p:tgtEl>
                                          <p:spTgt spid="89"/>
                                        </p:tgtEl>
                                        <p:attrNameLst>
                                          <p:attrName>ppt_x</p:attrName>
                                        </p:attrNameLst>
                                      </p:cBhvr>
                                      <p:tavLst>
                                        <p:tav tm="0">
                                          <p:val>
                                            <p:strVal val="#ppt_x"/>
                                          </p:val>
                                        </p:tav>
                                        <p:tav tm="100000">
                                          <p:val>
                                            <p:strVal val="#ppt_x"/>
                                          </p:val>
                                        </p:tav>
                                      </p:tavLst>
                                    </p:anim>
                                    <p:anim calcmode="lin" valueType="num">
                                      <p:cBhvr additive="base">
                                        <p:cTn id="33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7" grpId="0" animBg="1"/>
      <p:bldP spid="30" grpId="0"/>
      <p:bldP spid="31" grpId="0"/>
      <p:bldP spid="32" grpId="0"/>
      <p:bldP spid="33" grpId="0"/>
      <p:bldP spid="34" grpId="0"/>
      <p:bldP spid="52" grpId="0" animBg="1"/>
      <p:bldP spid="53" grpId="0" animBg="1"/>
      <p:bldP spid="39" grpId="0" animBg="1"/>
      <p:bldP spid="40" grpId="0" animBg="1"/>
      <p:bldP spid="54" grpId="0" animBg="1"/>
      <p:bldP spid="57" grpId="0"/>
      <p:bldP spid="60" grpId="0"/>
      <p:bldP spid="61" grpId="0"/>
      <p:bldP spid="68" grpId="0"/>
      <p:bldP spid="69" grpId="0"/>
      <p:bldP spid="70" grpId="0"/>
      <p:bldP spid="71" grpId="0"/>
      <p:bldP spid="77" grpId="0"/>
      <p:bldP spid="78" grpId="0"/>
      <p:bldP spid="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Πίνακας 10">
            <a:extLst>
              <a:ext uri="{FF2B5EF4-FFF2-40B4-BE49-F238E27FC236}">
                <a16:creationId xmlns:a16="http://schemas.microsoft.com/office/drawing/2014/main" id="{FDAAB062-07EA-4DE2-9442-279F111061A1}"/>
              </a:ext>
            </a:extLst>
          </p:cNvPr>
          <p:cNvGraphicFramePr>
            <a:graphicFrameLocks noGrp="1"/>
          </p:cNvGraphicFramePr>
          <p:nvPr/>
        </p:nvGraphicFramePr>
        <p:xfrm>
          <a:off x="2446789" y="1006679"/>
          <a:ext cx="7603222" cy="4378360"/>
        </p:xfrm>
        <a:graphic>
          <a:graphicData uri="http://schemas.openxmlformats.org/drawingml/2006/table">
            <a:tbl>
              <a:tblPr firstRow="1" firstCol="1" bandRow="1">
                <a:tableStyleId>{5C22544A-7EE6-4342-B048-85BDC9FD1C3A}</a:tableStyleId>
              </a:tblPr>
              <a:tblGrid>
                <a:gridCol w="2332518">
                  <a:extLst>
                    <a:ext uri="{9D8B030D-6E8A-4147-A177-3AD203B41FA5}">
                      <a16:colId xmlns:a16="http://schemas.microsoft.com/office/drawing/2014/main" val="4241954786"/>
                    </a:ext>
                  </a:extLst>
                </a:gridCol>
                <a:gridCol w="2482952">
                  <a:extLst>
                    <a:ext uri="{9D8B030D-6E8A-4147-A177-3AD203B41FA5}">
                      <a16:colId xmlns:a16="http://schemas.microsoft.com/office/drawing/2014/main" val="147727318"/>
                    </a:ext>
                  </a:extLst>
                </a:gridCol>
                <a:gridCol w="2787752">
                  <a:extLst>
                    <a:ext uri="{9D8B030D-6E8A-4147-A177-3AD203B41FA5}">
                      <a16:colId xmlns:a16="http://schemas.microsoft.com/office/drawing/2014/main" val="1528724677"/>
                    </a:ext>
                  </a:extLst>
                </a:gridCol>
              </a:tblGrid>
              <a:tr h="355269">
                <a:tc>
                  <a:txBody>
                    <a:bodyPr/>
                    <a:lstStyle/>
                    <a:p>
                      <a:pPr algn="just">
                        <a:lnSpc>
                          <a:spcPct val="107000"/>
                        </a:lnSpc>
                        <a:spcAft>
                          <a:spcPts val="800"/>
                        </a:spcAft>
                        <a:tabLst>
                          <a:tab pos="921385" algn="l"/>
                        </a:tabLst>
                      </a:pPr>
                      <a:r>
                        <a:rPr lang="el-GR" sz="1800" dirty="0">
                          <a:effectLst/>
                          <a:latin typeface="Segoe UI Semilight" panose="020B0402040204020203" pitchFamily="34" charset="0"/>
                          <a:cs typeface="Segoe UI Semilight" panose="020B0402040204020203" pitchFamily="34" charset="0"/>
                        </a:rPr>
                        <a:t>Κεντρική Κατηγορία</a:t>
                      </a:r>
                      <a:endParaRPr lang="el-GR" sz="18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lnSpc>
                          <a:spcPct val="107000"/>
                        </a:lnSpc>
                        <a:spcAft>
                          <a:spcPts val="800"/>
                        </a:spcAft>
                        <a:tabLst>
                          <a:tab pos="921385" algn="l"/>
                        </a:tabLst>
                      </a:pPr>
                      <a:r>
                        <a:rPr lang="el-GR" sz="1800">
                          <a:effectLst/>
                          <a:latin typeface="Segoe UI Semilight" panose="020B0402040204020203" pitchFamily="34" charset="0"/>
                          <a:cs typeface="Segoe UI Semilight" panose="020B0402040204020203" pitchFamily="34" charset="0"/>
                        </a:rPr>
                        <a:t>Ιδιότητες / όψεις </a:t>
                      </a:r>
                      <a:endParaRPr lang="el-GR" sz="18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lnSpc>
                          <a:spcPct val="107000"/>
                        </a:lnSpc>
                        <a:spcAft>
                          <a:spcPts val="800"/>
                        </a:spcAft>
                        <a:tabLst>
                          <a:tab pos="921385" algn="l"/>
                        </a:tabLst>
                      </a:pPr>
                      <a:r>
                        <a:rPr lang="el-GR" sz="1800">
                          <a:effectLst/>
                          <a:latin typeface="Segoe UI Semilight" panose="020B0402040204020203" pitchFamily="34" charset="0"/>
                          <a:cs typeface="Segoe UI Semilight" panose="020B0402040204020203" pitchFamily="34" charset="0"/>
                        </a:rPr>
                        <a:t>Διαστάσεις </a:t>
                      </a:r>
                      <a:endParaRPr lang="el-GR" sz="18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022440936"/>
                  </a:ext>
                </a:extLst>
              </a:tr>
              <a:tr h="1098701">
                <a:tc rowSpan="4">
                  <a:txBody>
                    <a:bodyPr/>
                    <a:lstStyle/>
                    <a:p>
                      <a:pPr algn="just">
                        <a:lnSpc>
                          <a:spcPct val="107000"/>
                        </a:lnSpc>
                        <a:spcAft>
                          <a:spcPts val="800"/>
                        </a:spcAft>
                        <a:tabLst>
                          <a:tab pos="921385" algn="l"/>
                        </a:tabLst>
                      </a:pPr>
                      <a:r>
                        <a:rPr lang="el-GR" sz="1800">
                          <a:effectLst/>
                          <a:latin typeface="Segoe UI Semilight" panose="020B0402040204020203" pitchFamily="34" charset="0"/>
                          <a:cs typeface="Segoe UI Semilight" panose="020B0402040204020203" pitchFamily="34" charset="0"/>
                        </a:rPr>
                        <a:t> </a:t>
                      </a:r>
                    </a:p>
                    <a:p>
                      <a:pPr algn="just">
                        <a:lnSpc>
                          <a:spcPct val="107000"/>
                        </a:lnSpc>
                        <a:spcAft>
                          <a:spcPts val="800"/>
                        </a:spcAft>
                        <a:tabLst>
                          <a:tab pos="921385" algn="l"/>
                        </a:tabLst>
                      </a:pPr>
                      <a:r>
                        <a:rPr lang="el-GR" sz="1800">
                          <a:effectLst/>
                          <a:latin typeface="Segoe UI Semilight" panose="020B0402040204020203" pitchFamily="34" charset="0"/>
                          <a:cs typeface="Segoe UI Semilight" panose="020B0402040204020203" pitchFamily="34" charset="0"/>
                        </a:rPr>
                        <a:t>Βιογραφική αμφιθυμία </a:t>
                      </a:r>
                      <a:endParaRPr lang="el-GR" sz="18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lnSpc>
                          <a:spcPct val="107000"/>
                        </a:lnSpc>
                        <a:spcAft>
                          <a:spcPts val="800"/>
                        </a:spcAft>
                        <a:tabLst>
                          <a:tab pos="921385" algn="l"/>
                        </a:tabLst>
                      </a:pPr>
                      <a:r>
                        <a:rPr lang="el-GR" sz="1800" dirty="0">
                          <a:effectLst/>
                          <a:latin typeface="Segoe UI Semilight" panose="020B0402040204020203" pitchFamily="34" charset="0"/>
                          <a:cs typeface="Segoe UI Semilight" panose="020B0402040204020203" pitchFamily="34" charset="0"/>
                        </a:rPr>
                        <a:t>Συγκρουσιακά πλαίσια κοινωνικοποίηση</a:t>
                      </a:r>
                      <a:endParaRPr lang="el-GR" sz="18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lnSpc>
                          <a:spcPct val="107000"/>
                        </a:lnSpc>
                        <a:spcAft>
                          <a:spcPts val="800"/>
                        </a:spcAft>
                        <a:tabLst>
                          <a:tab pos="921385" algn="l"/>
                        </a:tabLst>
                      </a:pPr>
                      <a:r>
                        <a:rPr lang="el-GR" sz="1800">
                          <a:effectLst/>
                          <a:latin typeface="Segoe UI Semilight" panose="020B0402040204020203" pitchFamily="34" charset="0"/>
                          <a:cs typeface="Segoe UI Semilight" panose="020B0402040204020203" pitchFamily="34" charset="0"/>
                        </a:rPr>
                        <a:t>Έντονη                      ήπια </a:t>
                      </a:r>
                      <a:endParaRPr lang="el-GR" sz="18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946666424"/>
                  </a:ext>
                </a:extLst>
              </a:tr>
              <a:tr h="726986">
                <a:tc vMerge="1">
                  <a:txBody>
                    <a:bodyPr/>
                    <a:lstStyle/>
                    <a:p>
                      <a:endParaRPr lang="el-GR"/>
                    </a:p>
                  </a:txBody>
                  <a:tcPr/>
                </a:tc>
                <a:tc>
                  <a:txBody>
                    <a:bodyPr/>
                    <a:lstStyle/>
                    <a:p>
                      <a:pPr algn="just">
                        <a:lnSpc>
                          <a:spcPct val="107000"/>
                        </a:lnSpc>
                        <a:spcAft>
                          <a:spcPts val="800"/>
                        </a:spcAft>
                        <a:tabLst>
                          <a:tab pos="921385" algn="l"/>
                        </a:tabLst>
                      </a:pPr>
                      <a:r>
                        <a:rPr lang="el-GR" sz="1800" dirty="0">
                          <a:effectLst/>
                          <a:latin typeface="Segoe UI Semilight" panose="020B0402040204020203" pitchFamily="34" charset="0"/>
                          <a:cs typeface="Segoe UI Semilight" panose="020B0402040204020203" pitchFamily="34" charset="0"/>
                        </a:rPr>
                        <a:t>Σχολική επένδυση</a:t>
                      </a:r>
                      <a:endParaRPr lang="el-GR" sz="18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lnSpc>
                          <a:spcPct val="107000"/>
                        </a:lnSpc>
                        <a:spcAft>
                          <a:spcPts val="800"/>
                        </a:spcAft>
                        <a:tabLst>
                          <a:tab pos="921385" algn="l"/>
                        </a:tabLst>
                      </a:pPr>
                      <a:r>
                        <a:rPr lang="el-GR" sz="1800">
                          <a:effectLst/>
                          <a:latin typeface="Segoe UI Semilight" panose="020B0402040204020203" pitchFamily="34" charset="0"/>
                          <a:cs typeface="Segoe UI Semilight" panose="020B0402040204020203" pitchFamily="34" charset="0"/>
                        </a:rPr>
                        <a:t>Μεγάλη                    μικρή </a:t>
                      </a:r>
                      <a:endParaRPr lang="el-GR" sz="18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3917218"/>
                  </a:ext>
                </a:extLst>
              </a:tr>
              <a:tr h="726986">
                <a:tc vMerge="1">
                  <a:txBody>
                    <a:bodyPr/>
                    <a:lstStyle/>
                    <a:p>
                      <a:endParaRPr lang="el-GR"/>
                    </a:p>
                  </a:txBody>
                  <a:tcPr/>
                </a:tc>
                <a:tc>
                  <a:txBody>
                    <a:bodyPr/>
                    <a:lstStyle/>
                    <a:p>
                      <a:pPr algn="just">
                        <a:lnSpc>
                          <a:spcPct val="107000"/>
                        </a:lnSpc>
                        <a:spcAft>
                          <a:spcPts val="800"/>
                        </a:spcAft>
                        <a:tabLst>
                          <a:tab pos="921385" algn="l"/>
                        </a:tabLst>
                      </a:pPr>
                      <a:r>
                        <a:rPr lang="el-GR" sz="1800" dirty="0">
                          <a:effectLst/>
                          <a:latin typeface="Segoe UI Semilight" panose="020B0402040204020203" pitchFamily="34" charset="0"/>
                          <a:cs typeface="Segoe UI Semilight" panose="020B0402040204020203" pitchFamily="34" charset="0"/>
                        </a:rPr>
                        <a:t>αναποφασιστικότητα</a:t>
                      </a:r>
                      <a:endParaRPr lang="el-GR" sz="18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lnSpc>
                          <a:spcPct val="107000"/>
                        </a:lnSpc>
                        <a:spcAft>
                          <a:spcPts val="800"/>
                        </a:spcAft>
                        <a:tabLst>
                          <a:tab pos="921385" algn="l"/>
                        </a:tabLst>
                      </a:pPr>
                      <a:r>
                        <a:rPr lang="el-GR" sz="1800" dirty="0">
                          <a:effectLst/>
                          <a:latin typeface="Segoe UI Semilight" panose="020B0402040204020203" pitchFamily="34" charset="0"/>
                          <a:cs typeface="Segoe UI Semilight" panose="020B0402040204020203" pitchFamily="34" charset="0"/>
                        </a:rPr>
                        <a:t>Διαρκής                μη διαρκής</a:t>
                      </a:r>
                      <a:endParaRPr lang="el-GR" sz="18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3412722758"/>
                  </a:ext>
                </a:extLst>
              </a:tr>
              <a:tr h="1470418">
                <a:tc vMerge="1">
                  <a:txBody>
                    <a:bodyPr/>
                    <a:lstStyle/>
                    <a:p>
                      <a:endParaRPr lang="el-GR"/>
                    </a:p>
                  </a:txBody>
                  <a:tcPr/>
                </a:tc>
                <a:tc>
                  <a:txBody>
                    <a:bodyPr/>
                    <a:lstStyle/>
                    <a:p>
                      <a:pPr algn="just">
                        <a:lnSpc>
                          <a:spcPct val="107000"/>
                        </a:lnSpc>
                        <a:spcAft>
                          <a:spcPts val="800"/>
                        </a:spcAft>
                        <a:tabLst>
                          <a:tab pos="921385" algn="l"/>
                        </a:tabLst>
                      </a:pPr>
                      <a:r>
                        <a:rPr lang="el-GR" sz="1800" dirty="0">
                          <a:effectLst/>
                          <a:latin typeface="Segoe UI Semilight" panose="020B0402040204020203" pitchFamily="34" charset="0"/>
                          <a:cs typeface="Segoe UI Semilight" panose="020B0402040204020203" pitchFamily="34" charset="0"/>
                        </a:rPr>
                        <a:t>Μετασχηματισμός ταυτότητας (</a:t>
                      </a:r>
                      <a:r>
                        <a:rPr lang="en-US" sz="1800" dirty="0">
                          <a:effectLst/>
                          <a:latin typeface="Segoe UI Semilight" panose="020B0402040204020203" pitchFamily="34" charset="0"/>
                          <a:cs typeface="Segoe UI Semilight" panose="020B0402040204020203" pitchFamily="34" charset="0"/>
                        </a:rPr>
                        <a:t>habitus dislocation)</a:t>
                      </a:r>
                      <a:endParaRPr lang="el-GR" sz="18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lnSpc>
                          <a:spcPct val="107000"/>
                        </a:lnSpc>
                        <a:spcAft>
                          <a:spcPts val="800"/>
                        </a:spcAft>
                        <a:tabLst>
                          <a:tab pos="921385" algn="l"/>
                        </a:tabLst>
                      </a:pPr>
                      <a:r>
                        <a:rPr lang="el-GR" sz="1800" dirty="0">
                          <a:effectLst/>
                          <a:latin typeface="Segoe UI Semilight" panose="020B0402040204020203" pitchFamily="34" charset="0"/>
                          <a:cs typeface="Segoe UI Semilight" panose="020B0402040204020203" pitchFamily="34" charset="0"/>
                        </a:rPr>
                        <a:t>Και/και        ούτε/ούτε</a:t>
                      </a:r>
                      <a:endParaRPr lang="el-GR" sz="18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491171429"/>
                  </a:ext>
                </a:extLst>
              </a:tr>
            </a:tbl>
          </a:graphicData>
        </a:graphic>
      </p:graphicFrame>
      <p:cxnSp>
        <p:nvCxnSpPr>
          <p:cNvPr id="12" name="Ευθύγραμμο βέλος σύνδεσης 11">
            <a:extLst>
              <a:ext uri="{FF2B5EF4-FFF2-40B4-BE49-F238E27FC236}">
                <a16:creationId xmlns:a16="http://schemas.microsoft.com/office/drawing/2014/main" id="{963299D6-4A4E-491F-B3F4-7D8E28309ABB}"/>
              </a:ext>
            </a:extLst>
          </p:cNvPr>
          <p:cNvCxnSpPr>
            <a:cxnSpLocks/>
          </p:cNvCxnSpPr>
          <p:nvPr/>
        </p:nvCxnSpPr>
        <p:spPr>
          <a:xfrm>
            <a:off x="8747928" y="3430268"/>
            <a:ext cx="3503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C9E88BD2-92E5-40EC-B9BE-49CD582EBADA}"/>
              </a:ext>
            </a:extLst>
          </p:cNvPr>
          <p:cNvCxnSpPr>
            <a:cxnSpLocks/>
          </p:cNvCxnSpPr>
          <p:nvPr/>
        </p:nvCxnSpPr>
        <p:spPr>
          <a:xfrm>
            <a:off x="8113385" y="4063010"/>
            <a:ext cx="350324" cy="0"/>
          </a:xfrm>
          <a:prstGeom prst="straightConnector1">
            <a:avLst/>
          </a:prstGeom>
          <a:noFill/>
          <a:ln w="28575" cap="flat" cmpd="sng" algn="ctr">
            <a:solidFill>
              <a:srgbClr val="4472C4"/>
            </a:solidFill>
            <a:prstDash val="solid"/>
            <a:miter lim="800000"/>
            <a:headEnd type="triangle"/>
            <a:tailEnd type="triangle"/>
          </a:ln>
          <a:effectLst/>
        </p:spPr>
      </p:cxnSp>
      <p:cxnSp>
        <p:nvCxnSpPr>
          <p:cNvPr id="14" name="Ευθύγραμμο βέλος σύνδεσης 13">
            <a:extLst>
              <a:ext uri="{FF2B5EF4-FFF2-40B4-BE49-F238E27FC236}">
                <a16:creationId xmlns:a16="http://schemas.microsoft.com/office/drawing/2014/main" id="{86EB9494-85F6-47E5-9F9F-3852EF3C4D99}"/>
              </a:ext>
            </a:extLst>
          </p:cNvPr>
          <p:cNvCxnSpPr>
            <a:cxnSpLocks/>
          </p:cNvCxnSpPr>
          <p:nvPr/>
        </p:nvCxnSpPr>
        <p:spPr>
          <a:xfrm>
            <a:off x="8463709" y="1532549"/>
            <a:ext cx="350324" cy="0"/>
          </a:xfrm>
          <a:prstGeom prst="straightConnector1">
            <a:avLst/>
          </a:prstGeom>
          <a:noFill/>
          <a:ln w="28575" cap="flat" cmpd="sng" algn="ctr">
            <a:solidFill>
              <a:srgbClr val="4472C4"/>
            </a:solidFill>
            <a:prstDash val="solid"/>
            <a:miter lim="800000"/>
            <a:headEnd type="triangle"/>
            <a:tailEnd type="triangle"/>
          </a:ln>
          <a:effectLst/>
        </p:spPr>
      </p:cxnSp>
      <p:cxnSp>
        <p:nvCxnSpPr>
          <p:cNvPr id="15" name="Ευθύγραμμο βέλος σύνδεσης 14">
            <a:extLst>
              <a:ext uri="{FF2B5EF4-FFF2-40B4-BE49-F238E27FC236}">
                <a16:creationId xmlns:a16="http://schemas.microsoft.com/office/drawing/2014/main" id="{843FEE79-6403-4AA7-BA74-73B2CA251683}"/>
              </a:ext>
            </a:extLst>
          </p:cNvPr>
          <p:cNvCxnSpPr>
            <a:cxnSpLocks/>
          </p:cNvCxnSpPr>
          <p:nvPr/>
        </p:nvCxnSpPr>
        <p:spPr>
          <a:xfrm>
            <a:off x="8638871" y="2597951"/>
            <a:ext cx="350324" cy="0"/>
          </a:xfrm>
          <a:prstGeom prst="straightConnector1">
            <a:avLst/>
          </a:prstGeom>
          <a:noFill/>
          <a:ln w="28575" cap="flat" cmpd="sng" algn="ctr">
            <a:solidFill>
              <a:srgbClr val="4472C4"/>
            </a:solidFill>
            <a:prstDash val="solid"/>
            <a:miter lim="800000"/>
            <a:headEnd type="triangle"/>
            <a:tailEnd type="triangle"/>
          </a:ln>
          <a:effectLst/>
        </p:spPr>
      </p:cxnSp>
    </p:spTree>
    <p:extLst>
      <p:ext uri="{BB962C8B-B14F-4D97-AF65-F5344CB8AC3E}">
        <p14:creationId xmlns:p14="http://schemas.microsoft.com/office/powerpoint/2010/main" val="3620592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16A6E-8B5F-430D-8E5F-A25359829974}"/>
              </a:ext>
            </a:extLst>
          </p:cNvPr>
          <p:cNvSpPr txBox="1"/>
          <p:nvPr/>
        </p:nvSpPr>
        <p:spPr>
          <a:xfrm>
            <a:off x="2785145" y="58723"/>
            <a:ext cx="6727971"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Κωδικοποίηση κατά άξονα ή εστιασμένη κωδικοποίηση</a:t>
            </a:r>
          </a:p>
        </p:txBody>
      </p:sp>
      <p:sp>
        <p:nvSpPr>
          <p:cNvPr id="3" name="TextBox 2">
            <a:extLst>
              <a:ext uri="{FF2B5EF4-FFF2-40B4-BE49-F238E27FC236}">
                <a16:creationId xmlns:a16="http://schemas.microsoft.com/office/drawing/2014/main" id="{65C536BB-F00A-4A45-882D-C8E911677A3E}"/>
              </a:ext>
            </a:extLst>
          </p:cNvPr>
          <p:cNvSpPr txBox="1"/>
          <p:nvPr/>
        </p:nvSpPr>
        <p:spPr>
          <a:xfrm>
            <a:off x="251670" y="838899"/>
            <a:ext cx="117026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9D26E2A-3160-4B6B-B807-09BB93C18114}"/>
              </a:ext>
            </a:extLst>
          </p:cNvPr>
          <p:cNvSpPr txBox="1"/>
          <p:nvPr/>
        </p:nvSpPr>
        <p:spPr>
          <a:xfrm>
            <a:off x="92279" y="771787"/>
            <a:ext cx="11702642"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Στο στάδιο αυτό της κωδικοποίησης αναζητούμε</a:t>
            </a:r>
          </a:p>
        </p:txBody>
      </p:sp>
      <p:sp>
        <p:nvSpPr>
          <p:cNvPr id="7" name="TextBox 6">
            <a:extLst>
              <a:ext uri="{FF2B5EF4-FFF2-40B4-BE49-F238E27FC236}">
                <a16:creationId xmlns:a16="http://schemas.microsoft.com/office/drawing/2014/main" id="{F1AAF26B-1A82-4D17-A950-D1E2E5B2F6E6}"/>
              </a:ext>
            </a:extLst>
          </p:cNvPr>
          <p:cNvSpPr txBox="1"/>
          <p:nvPr/>
        </p:nvSpPr>
        <p:spPr>
          <a:xfrm>
            <a:off x="184556" y="1567629"/>
            <a:ext cx="8716161"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Αιτιακές συνθήκες, πλαίσια, συγκυρίες, συνέπειες σχετικές με μια κατηγορία</a:t>
            </a:r>
          </a:p>
        </p:txBody>
      </p:sp>
      <p:sp>
        <p:nvSpPr>
          <p:cNvPr id="8" name="TextBox 7">
            <a:extLst>
              <a:ext uri="{FF2B5EF4-FFF2-40B4-BE49-F238E27FC236}">
                <a16:creationId xmlns:a16="http://schemas.microsoft.com/office/drawing/2014/main" id="{930EDC47-56C2-4757-9547-551033FD78D4}"/>
              </a:ext>
            </a:extLst>
          </p:cNvPr>
          <p:cNvSpPr txBox="1"/>
          <p:nvPr/>
        </p:nvSpPr>
        <p:spPr>
          <a:xfrm>
            <a:off x="184556" y="2490342"/>
            <a:ext cx="987384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Διαδικασίες (στάδια, φάσεις </a:t>
            </a:r>
            <a:r>
              <a:rPr kumimoji="0" lang="el-GR" sz="15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κτλ</a:t>
            </a: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Εξετάζουμε μέσα από ποια στάδια και διαδικασίες «κάτι» συμβαίνει. Άρα έμφαση στην χρονικότητα που έχουν τα φαινόμενα</a:t>
            </a:r>
          </a:p>
        </p:txBody>
      </p:sp>
      <p:sp>
        <p:nvSpPr>
          <p:cNvPr id="9" name="TextBox 8">
            <a:extLst>
              <a:ext uri="{FF2B5EF4-FFF2-40B4-BE49-F238E27FC236}">
                <a16:creationId xmlns:a16="http://schemas.microsoft.com/office/drawing/2014/main" id="{CA551882-B865-4F4B-9076-719D87C1A57F}"/>
              </a:ext>
            </a:extLst>
          </p:cNvPr>
          <p:cNvSpPr txBox="1"/>
          <p:nvPr/>
        </p:nvSpPr>
        <p:spPr>
          <a:xfrm>
            <a:off x="159391" y="3565321"/>
            <a:ext cx="7608815"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Στρατηγικές και τακτικές των ατόμων</a:t>
            </a:r>
          </a:p>
        </p:txBody>
      </p:sp>
    </p:spTree>
    <p:extLst>
      <p:ext uri="{BB962C8B-B14F-4D97-AF65-F5344CB8AC3E}">
        <p14:creationId xmlns:p14="http://schemas.microsoft.com/office/powerpoint/2010/main" val="1810631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79634B-1058-420B-B3AD-FA41205B7152}"/>
              </a:ext>
            </a:extLst>
          </p:cNvPr>
          <p:cNvSpPr txBox="1"/>
          <p:nvPr/>
        </p:nvSpPr>
        <p:spPr>
          <a:xfrm>
            <a:off x="973122" y="167780"/>
            <a:ext cx="108805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Μεθοδολογικές συμβουλές που δεν πρέπει να ξεχνάμε όταν κάνουμε ΘΘ</a:t>
            </a:r>
          </a:p>
        </p:txBody>
      </p:sp>
      <p:sp>
        <p:nvSpPr>
          <p:cNvPr id="3" name="TextBox 2">
            <a:extLst>
              <a:ext uri="{FF2B5EF4-FFF2-40B4-BE49-F238E27FC236}">
                <a16:creationId xmlns:a16="http://schemas.microsoft.com/office/drawing/2014/main" id="{3870BC04-AFFD-491F-A5A7-3A51A8BD4290}"/>
              </a:ext>
            </a:extLst>
          </p:cNvPr>
          <p:cNvSpPr txBox="1"/>
          <p:nvPr/>
        </p:nvSpPr>
        <p:spPr>
          <a:xfrm>
            <a:off x="0" y="864066"/>
            <a:ext cx="1211370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1. Διαρκής σύγκριση: αυτό σημαίνει σύγκριση σε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τρια</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επίπεδα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 σύγκριση μεταξύ των κωδίκων όταν μεταβαίνουμε από την πρώτη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Initial/open coding)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στην δεύτερη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(focused/axial)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φάση κωδικοποίησης (</a:t>
            </a:r>
            <a:r>
              <a:rPr kumimoji="0" lang="el-GR"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συγκρίνουμε κώδικες από διάφορα </a:t>
            </a:r>
            <a:r>
              <a:rPr kumimoji="0" lang="en-US"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topics </a:t>
            </a:r>
            <a:r>
              <a:rPr kumimoji="0" lang="el-GR"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στην ίδια συνέντευξη</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Β) Σύγκριση μεταξύ κωδίκων όταν μεταβαίνουμε από την πρώτη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Initial</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open</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coding</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στην δεύτερη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focused</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axial</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φάση κωδικοποίησης (</a:t>
            </a:r>
            <a:r>
              <a:rPr kumimoji="0" lang="el-GR"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συγκρίνουμε κώδικες μεταξύ των </a:t>
            </a:r>
            <a:r>
              <a:rPr kumimoji="0" lang="en-US"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topics </a:t>
            </a:r>
            <a:r>
              <a:rPr kumimoji="0" lang="el-GR"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από διαφορετικές συνεντεύξεις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Γ) Σύγκριση κατηγοριών στην δεύτερη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(focused/axial)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φάση κωδικοποίησης (</a:t>
            </a:r>
            <a:r>
              <a:rPr kumimoji="0" lang="el-GR"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συγκρίνουμε τις ιδιότητες κάθε κατηγορίας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a:r>
          </a:p>
        </p:txBody>
      </p:sp>
      <p:sp>
        <p:nvSpPr>
          <p:cNvPr id="4" name="TextBox 3">
            <a:extLst>
              <a:ext uri="{FF2B5EF4-FFF2-40B4-BE49-F238E27FC236}">
                <a16:creationId xmlns:a16="http://schemas.microsoft.com/office/drawing/2014/main" id="{5A958E84-7E5A-4644-9536-674BA7F8A088}"/>
              </a:ext>
            </a:extLst>
          </p:cNvPr>
          <p:cNvSpPr txBox="1"/>
          <p:nvPr/>
        </p:nvSpPr>
        <p:spPr>
          <a:xfrm>
            <a:off x="83890" y="4863518"/>
            <a:ext cx="1202981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2. Ανάλυση αποκλινουσών περιπτώσεων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Αναλύουμε όχι μόνο ευρήματα όπου επιβεβαιώνουν το σκεπτικό μας (πιο μεθοδολογικά, περιπτώσεις όπου συμφωνεί το αποτέλεσμα με τις συνθήκες) αλλά και ευρήματα που αποκλίνουν από αυτό (πιο μεθοδολογικά, περιπτώσεις όπου υπάρχουν οι συνθήκες αλλά απουσιάζει το αποτέλεσμα. Ο λόγος είναι διότι μόνο έτσι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εντοπίζοντας επαρκείς συνθήκες) είναι ελέγξιμη η υπόθεσή μας. </a:t>
            </a:r>
          </a:p>
        </p:txBody>
      </p:sp>
      <p:sp>
        <p:nvSpPr>
          <p:cNvPr id="5" name="TextBox 4">
            <a:extLst>
              <a:ext uri="{FF2B5EF4-FFF2-40B4-BE49-F238E27FC236}">
                <a16:creationId xmlns:a16="http://schemas.microsoft.com/office/drawing/2014/main" id="{723FA578-497A-4083-8C40-F2600865600F}"/>
              </a:ext>
            </a:extLst>
          </p:cNvPr>
          <p:cNvSpPr txBox="1"/>
          <p:nvPr/>
        </p:nvSpPr>
        <p:spPr>
          <a:xfrm>
            <a:off x="0" y="3110013"/>
            <a:ext cx="1195431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Η σύγκριση αυξάνει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την εσωτερική εγκυρότητα των εξηγήσεων αφού επιτρέπει την αποτύπωση της ποικιλίας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variety)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που παρουσιάζει το φαινόμενο που εξετάζεται και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Την εξωτερική εγκυρότητα στο βαθμό που το δείγμα είναι ομοιογενές και έτσι οι έννοιες και οι σχέσεις που βρίσκουμε για τις συγκεκριμένες μονάδες ανάλυσης ισχύουν και για άλλες που εκφράζουν το ίδιο φαινόμενο</a:t>
            </a:r>
          </a:p>
        </p:txBody>
      </p:sp>
    </p:spTree>
    <p:extLst>
      <p:ext uri="{BB962C8B-B14F-4D97-AF65-F5344CB8AC3E}">
        <p14:creationId xmlns:p14="http://schemas.microsoft.com/office/powerpoint/2010/main" val="384332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45F69C-3E78-4A53-BC4B-5C9DF7797891}"/>
              </a:ext>
            </a:extLst>
          </p:cNvPr>
          <p:cNvSpPr txBox="1"/>
          <p:nvPr/>
        </p:nvSpPr>
        <p:spPr>
          <a:xfrm>
            <a:off x="-52432" y="1571721"/>
            <a:ext cx="374778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μοτίβα θεσμικών προσδοκιών</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1B212A3-F1A4-4A50-9681-9D76B3CE9732}"/>
              </a:ext>
            </a:extLst>
          </p:cNvPr>
          <p:cNvSpPr txBox="1"/>
          <p:nvPr/>
        </p:nvSpPr>
        <p:spPr>
          <a:xfrm>
            <a:off x="1" y="2596718"/>
            <a:ext cx="36953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σχήματα βιογραφικής δράσης</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413D30E-DF98-481F-913D-01331131BC01}"/>
              </a:ext>
            </a:extLst>
          </p:cNvPr>
          <p:cNvSpPr txBox="1"/>
          <p:nvPr/>
        </p:nvSpPr>
        <p:spPr>
          <a:xfrm>
            <a:off x="0" y="4122489"/>
            <a:ext cx="28033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τροχιές οδύνης</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126D586-56B5-4CF3-9246-9D1ACDD4571E}"/>
              </a:ext>
            </a:extLst>
          </p:cNvPr>
          <p:cNvSpPr txBox="1"/>
          <p:nvPr/>
        </p:nvSpPr>
        <p:spPr>
          <a:xfrm>
            <a:off x="0" y="4778154"/>
            <a:ext cx="34457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μεταμορφώσεις του εαυτού</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Δεξί άγκιστρο 9">
            <a:extLst>
              <a:ext uri="{FF2B5EF4-FFF2-40B4-BE49-F238E27FC236}">
                <a16:creationId xmlns:a16="http://schemas.microsoft.com/office/drawing/2014/main" id="{FE5DC034-8423-4F40-9928-7B25F8848906}"/>
              </a:ext>
            </a:extLst>
          </p:cNvPr>
          <p:cNvSpPr/>
          <p:nvPr/>
        </p:nvSpPr>
        <p:spPr>
          <a:xfrm>
            <a:off x="3766656" y="1756386"/>
            <a:ext cx="469783" cy="107721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71574A5-C7D5-4DB5-8C36-80ADCC7619BB}"/>
              </a:ext>
            </a:extLst>
          </p:cNvPr>
          <p:cNvSpPr txBox="1"/>
          <p:nvPr/>
        </p:nvSpPr>
        <p:spPr>
          <a:xfrm>
            <a:off x="4307745" y="1308430"/>
            <a:ext cx="754170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Είναι παρόμοια φαινόμενα όμως στην μια περίπτωση εστιάζουμε σε μια ομάδα/επάγγελμα για να δούμε πως οι θεσμοί κατά την διαδρομή του βίου των υποκειμένων συνέβαλαν στην διαμόρφωση ενός επαγγέλματος, ενώ στη δεύτερη εξετάζουμε τη δομή της λήψης απόφασης ανθρώπων από ποικίλα επαγγέλματα για να δούμε πως οι σχέσεις από τις οποίες έχουν περάσει κατά τη διαδρομή του βίου τους διαμόρφωσαν αυτές τις αποφάσεις. </a:t>
            </a:r>
          </a:p>
        </p:txBody>
      </p:sp>
      <p:sp>
        <p:nvSpPr>
          <p:cNvPr id="12" name="Δεξί άγκιστρο 11">
            <a:extLst>
              <a:ext uri="{FF2B5EF4-FFF2-40B4-BE49-F238E27FC236}">
                <a16:creationId xmlns:a16="http://schemas.microsoft.com/office/drawing/2014/main" id="{542BE253-B063-49AA-93A6-FB59D9EAADC9}"/>
              </a:ext>
            </a:extLst>
          </p:cNvPr>
          <p:cNvSpPr/>
          <p:nvPr/>
        </p:nvSpPr>
        <p:spPr>
          <a:xfrm>
            <a:off x="3695350" y="4120761"/>
            <a:ext cx="469783" cy="91437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7B8193D-2904-45EF-B44F-1884A9C9FFEF}"/>
              </a:ext>
            </a:extLst>
          </p:cNvPr>
          <p:cNvSpPr txBox="1"/>
          <p:nvPr/>
        </p:nvSpPr>
        <p:spPr>
          <a:xfrm>
            <a:off x="4185759" y="4024398"/>
            <a:ext cx="800938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Εδώ τα φαινόμενα ενδιαφέροντος έχουν ως πυρήνα τους τις ξαφνικές αλλαγές και τον τρόπο που απαντούν οι άνθρωποι σε αυτές, καταλήγοντας είτε σε εξάρτηση και αναπαραγωγή είτε σε δημιουργικές μεταμορφώσεις εαυτού. </a:t>
            </a:r>
          </a:p>
        </p:txBody>
      </p:sp>
      <p:sp>
        <p:nvSpPr>
          <p:cNvPr id="14" name="TextBox 13">
            <a:extLst>
              <a:ext uri="{FF2B5EF4-FFF2-40B4-BE49-F238E27FC236}">
                <a16:creationId xmlns:a16="http://schemas.microsoft.com/office/drawing/2014/main" id="{147A6FE2-54ED-41A0-B2D5-61B1090F9324}"/>
              </a:ext>
            </a:extLst>
          </p:cNvPr>
          <p:cNvSpPr txBox="1"/>
          <p:nvPr/>
        </p:nvSpPr>
        <p:spPr>
          <a:xfrm>
            <a:off x="1031845" y="-3998"/>
            <a:ext cx="9999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Τι είδους φαινόμενα εξηγούμε μέσα από την ΒΜ</a:t>
            </a:r>
          </a:p>
        </p:txBody>
      </p:sp>
      <p:sp>
        <p:nvSpPr>
          <p:cNvPr id="15" name="TextBox 14">
            <a:extLst>
              <a:ext uri="{FF2B5EF4-FFF2-40B4-BE49-F238E27FC236}">
                <a16:creationId xmlns:a16="http://schemas.microsoft.com/office/drawing/2014/main" id="{AA92AF7D-00F7-4479-8262-E22F57EA2129}"/>
              </a:ext>
            </a:extLst>
          </p:cNvPr>
          <p:cNvSpPr txBox="1"/>
          <p:nvPr/>
        </p:nvSpPr>
        <p:spPr>
          <a:xfrm>
            <a:off x="0" y="5845687"/>
            <a:ext cx="120633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SOS: </a:t>
            </a:r>
            <a:r>
              <a:rPr kumimoji="0" lang="el-GR" sz="16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εξυπακούεται ότι όταν αναλύουμε μια ΒΣ μπορεί να εντοπίσουμε όλες ή αρκετές από αυτές τις εκδοχές, όμως η αναλυτική έμφαση είναι αυτή που θα καθορίσει τη δομή της διαχείρισης του υλικού </a:t>
            </a:r>
            <a:r>
              <a:rPr kumimoji="0" lang="en-US" sz="16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in toto</a:t>
            </a:r>
            <a:endParaRPr kumimoji="0" lang="el-GR" sz="16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endParaRPr>
          </a:p>
        </p:txBody>
      </p:sp>
      <p:sp>
        <p:nvSpPr>
          <p:cNvPr id="16" name="TextBox 15">
            <a:extLst>
              <a:ext uri="{FF2B5EF4-FFF2-40B4-BE49-F238E27FC236}">
                <a16:creationId xmlns:a16="http://schemas.microsoft.com/office/drawing/2014/main" id="{949BF06A-3627-4E37-BD20-EE8D36FBAB7A}"/>
              </a:ext>
            </a:extLst>
          </p:cNvPr>
          <p:cNvSpPr txBox="1"/>
          <p:nvPr/>
        </p:nvSpPr>
        <p:spPr>
          <a:xfrm>
            <a:off x="3695350" y="671200"/>
            <a:ext cx="4003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3 </a:t>
            </a:r>
            <a:r>
              <a:rPr kumimoji="0" lang="el-GR" sz="16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διακριτές αναλυτικές εστιάσεις</a:t>
            </a:r>
          </a:p>
        </p:txBody>
      </p:sp>
      <p:sp>
        <p:nvSpPr>
          <p:cNvPr id="2" name="Οβάλ 1">
            <a:extLst>
              <a:ext uri="{FF2B5EF4-FFF2-40B4-BE49-F238E27FC236}">
                <a16:creationId xmlns:a16="http://schemas.microsoft.com/office/drawing/2014/main" id="{D514D215-F2E8-4B59-9045-E0F8994C4AAE}"/>
              </a:ext>
            </a:extLst>
          </p:cNvPr>
          <p:cNvSpPr/>
          <p:nvPr/>
        </p:nvSpPr>
        <p:spPr>
          <a:xfrm>
            <a:off x="2684477" y="1233182"/>
            <a:ext cx="318782" cy="33853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Οβάλ 16">
            <a:extLst>
              <a:ext uri="{FF2B5EF4-FFF2-40B4-BE49-F238E27FC236}">
                <a16:creationId xmlns:a16="http://schemas.microsoft.com/office/drawing/2014/main" id="{687E9A29-9F2B-4D34-A969-EE42B2CC98D2}"/>
              </a:ext>
            </a:extLst>
          </p:cNvPr>
          <p:cNvSpPr/>
          <p:nvPr/>
        </p:nvSpPr>
        <p:spPr>
          <a:xfrm>
            <a:off x="3394744" y="2360391"/>
            <a:ext cx="318782" cy="33853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Οβάλ 17">
            <a:extLst>
              <a:ext uri="{FF2B5EF4-FFF2-40B4-BE49-F238E27FC236}">
                <a16:creationId xmlns:a16="http://schemas.microsoft.com/office/drawing/2014/main" id="{02E475F9-CD1A-463C-BBB6-8C0AD0B72617}"/>
              </a:ext>
            </a:extLst>
          </p:cNvPr>
          <p:cNvSpPr/>
          <p:nvPr/>
        </p:nvSpPr>
        <p:spPr>
          <a:xfrm>
            <a:off x="3787627" y="3683299"/>
            <a:ext cx="318782" cy="33853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94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FDD06-B9DD-45A7-96A0-2D75CD6CF84C}"/>
              </a:ext>
            </a:extLst>
          </p:cNvPr>
          <p:cNvSpPr txBox="1"/>
          <p:nvPr/>
        </p:nvSpPr>
        <p:spPr>
          <a:xfrm>
            <a:off x="0" y="627488"/>
            <a:ext cx="11576807"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3. </a:t>
            </a: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Τι είδους πράγματα είναι οι κατηγορίες στην ΘΘ;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Ο εντοπισμός των μοτίβων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των ομοιοτήτων ή των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επαναλήψιμων</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δεν αρκεί αλλά θα πρέπει να αναρωτηθούμε ποια και γιατί χρήζουν εννοιολογικής ανάλυσης. Το ότι κάτι επαναλαμβάνεται δεν σημαίνει ότι είναι και θεωρητικά σημαντικό, μπορεί να επαναλαμβάνεται τυχαία. Αλλιώς, τα μοτίβα είναι ενδείξεις όχι κριτές θεωρητικής ανακάλυψης. </a:t>
            </a:r>
          </a:p>
        </p:txBody>
      </p:sp>
      <p:sp>
        <p:nvSpPr>
          <p:cNvPr id="3" name="TextBox 2">
            <a:extLst>
              <a:ext uri="{FF2B5EF4-FFF2-40B4-BE49-F238E27FC236}">
                <a16:creationId xmlns:a16="http://schemas.microsoft.com/office/drawing/2014/main" id="{88AA5804-ED9A-4155-B602-E8C4D7B5075A}"/>
              </a:ext>
            </a:extLst>
          </p:cNvPr>
          <p:cNvSpPr txBox="1"/>
          <p:nvPr/>
        </p:nvSpPr>
        <p:spPr>
          <a:xfrm>
            <a:off x="-2" y="3813997"/>
            <a:ext cx="120857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Αυτό σημαίνει ότι ακόμα και όταν δεν παρατηρούμε κάποιο μοτίβο μπορεί να υπάρχει ένα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υποφώσκων</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μοτίβο. Συνεπώς οι κατηγορίες είναι θεμελιωμένες όταν παρέχουν εξηγήσεις του εμπειρικά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παρατηρήσιμου</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και ως εκ τούτου οι κατηγορίες δεν αντανακλούν τις παρατηρήσεις αλλά τις εξηγούν</a:t>
            </a:r>
          </a:p>
        </p:txBody>
      </p:sp>
      <p:sp>
        <p:nvSpPr>
          <p:cNvPr id="4" name="TextBox 3">
            <a:extLst>
              <a:ext uri="{FF2B5EF4-FFF2-40B4-BE49-F238E27FC236}">
                <a16:creationId xmlns:a16="http://schemas.microsoft.com/office/drawing/2014/main" id="{6F8126B6-D431-4165-A48B-12C064306A68}"/>
              </a:ext>
            </a:extLst>
          </p:cNvPr>
          <p:cNvSpPr txBox="1"/>
          <p:nvPr/>
        </p:nvSpPr>
        <p:spPr>
          <a:xfrm>
            <a:off x="973122" y="167780"/>
            <a:ext cx="108805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Μεθοδολογικές συμβουλές που δεν πρέπει να ξεχνάμε όταν κάνουμε ΘΘ</a:t>
            </a:r>
          </a:p>
        </p:txBody>
      </p:sp>
      <p:sp>
        <p:nvSpPr>
          <p:cNvPr id="5" name="TextBox 4">
            <a:extLst>
              <a:ext uri="{FF2B5EF4-FFF2-40B4-BE49-F238E27FC236}">
                <a16:creationId xmlns:a16="http://schemas.microsoft.com/office/drawing/2014/main" id="{C199EB18-3CF7-4376-BBF2-270A694B6A93}"/>
              </a:ext>
            </a:extLst>
          </p:cNvPr>
          <p:cNvSpPr txBox="1"/>
          <p:nvPr/>
        </p:nvSpPr>
        <p:spPr>
          <a:xfrm>
            <a:off x="53130" y="5258590"/>
            <a:ext cx="1208573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Η αιτιακή εξήγηση είναι θεμελιώδης στην ΘΘ. Αυτό μπορεί να γίνει με το να αναζητούμε αιτιακούς δεσμούς μεταξύ συνθηκών, πρακτικών και συνεπειών καθώς εξελίσσεται μια διαδικασία, λαμβάνοντας υπόψη τις στρατηγικές των δρώντων. Αυτό σημαίνει ότι οι κατηγορίες αποτυπώνουν αιτιακές συνδέσεις που αφορούν το φαινόμενο και αυτό είναι κάτι που γίνεται στο τρίτο στάδιο της ανάλυσης. </a:t>
            </a:r>
          </a:p>
        </p:txBody>
      </p:sp>
      <p:sp>
        <p:nvSpPr>
          <p:cNvPr id="6" name="TextBox 5">
            <a:extLst>
              <a:ext uri="{FF2B5EF4-FFF2-40B4-BE49-F238E27FC236}">
                <a16:creationId xmlns:a16="http://schemas.microsoft.com/office/drawing/2014/main" id="{DD7AE5A9-B112-47FD-8508-AB80432D61E9}"/>
              </a:ext>
            </a:extLst>
          </p:cNvPr>
          <p:cNvSpPr txBox="1"/>
          <p:nvPr/>
        </p:nvSpPr>
        <p:spPr>
          <a:xfrm>
            <a:off x="-8389" y="2369404"/>
            <a:ext cx="118620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Ο εντοπισμός των μοτίβων είναι μια θεωρητική διαδικασία στο βαθμό που προσεγγίσουμε τα μοτίβα ΌΧΙ ως εμπειρικά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επαναλήψιμα</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που τα βλέπει κανείς στα δεδομένα αλλά ως μη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παρατηρήσιμες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εννοιλογήσεις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που εντοπίζουν και περιγράφουν εμπειρικές σχέσεις. </a:t>
            </a:r>
          </a:p>
        </p:txBody>
      </p:sp>
    </p:spTree>
    <p:extLst>
      <p:ext uri="{BB962C8B-B14F-4D97-AF65-F5344CB8AC3E}">
        <p14:creationId xmlns:p14="http://schemas.microsoft.com/office/powerpoint/2010/main" val="818700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7F6D0-6BF6-422F-A61B-F9393CBA9EE2}"/>
              </a:ext>
            </a:extLst>
          </p:cNvPr>
          <p:cNvSpPr txBox="1"/>
          <p:nvPr/>
        </p:nvSpPr>
        <p:spPr>
          <a:xfrm>
            <a:off x="973122" y="167780"/>
            <a:ext cx="108805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Μεθοδολογικές συμβουλές που δεν πρέπει να ξεχνάμε όταν κάνουμε ΘΘ</a:t>
            </a:r>
          </a:p>
        </p:txBody>
      </p:sp>
      <p:sp>
        <p:nvSpPr>
          <p:cNvPr id="3" name="TextBox 2">
            <a:extLst>
              <a:ext uri="{FF2B5EF4-FFF2-40B4-BE49-F238E27FC236}">
                <a16:creationId xmlns:a16="http://schemas.microsoft.com/office/drawing/2014/main" id="{4D68C505-5F60-4A3C-A778-32DA83C3D424}"/>
              </a:ext>
            </a:extLst>
          </p:cNvPr>
          <p:cNvSpPr txBox="1"/>
          <p:nvPr/>
        </p:nvSpPr>
        <p:spPr>
          <a:xfrm>
            <a:off x="134224" y="973123"/>
            <a:ext cx="11820088" cy="4924425"/>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Στο τρίτο και τελικό στάδιο της κωδικοποίησης, στόχος είναι η επεξεργασία μιας κομβικής/κεντρικής κατηγορίας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core category).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Αυτό σημαίνει την επεξεργασία μιας έννοιας που θα συλλαμβάνει «την ουσία του φαινομένου»,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τις ιδιότητες που το συγκροτούν,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τις αιτιακές συνδέσεις μεταξύ των διαστάσεων των κατηγοριών του προηγούμενου σταδίου ανάλυσης. Εδώ αξιολογείται η εγκυρότητα εννοιολογικής κατασκευής,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η συνάφεια της κομβικής κατηγορίας με άλλες έννοιες που έχουν ασχοληθεί με το ίδιο θέμα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τι είδους καινούργια ευρήματα εξηγεί η «ανακάλυψη» της κομβικής κατηγορίας). Με άλλα λόγια, στο τρίτο στάδιο κάνουμε πιο πολλή θεωρητική δουλειά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απ</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ότι στα προηγούμενα στάδια ανάλυσης</a:t>
            </a:r>
          </a:p>
        </p:txBody>
      </p:sp>
    </p:spTree>
    <p:extLst>
      <p:ext uri="{BB962C8B-B14F-4D97-AF65-F5344CB8AC3E}">
        <p14:creationId xmlns:p14="http://schemas.microsoft.com/office/powerpoint/2010/main" val="301157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840A42-C23D-4E24-A302-E94ED39A62ED}"/>
              </a:ext>
            </a:extLst>
          </p:cNvPr>
          <p:cNvSpPr txBox="1"/>
          <p:nvPr/>
        </p:nvSpPr>
        <p:spPr>
          <a:xfrm>
            <a:off x="2525086" y="218114"/>
            <a:ext cx="60568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Η αιτιακή εξήγηση των κοινωνικών διαδικασιών</a:t>
            </a:r>
          </a:p>
        </p:txBody>
      </p:sp>
      <p:sp>
        <p:nvSpPr>
          <p:cNvPr id="3" name="TextBox 2">
            <a:extLst>
              <a:ext uri="{FF2B5EF4-FFF2-40B4-BE49-F238E27FC236}">
                <a16:creationId xmlns:a16="http://schemas.microsoft.com/office/drawing/2014/main" id="{65B65F9D-AF01-4CC4-A466-2B22B1C75870}"/>
              </a:ext>
            </a:extLst>
          </p:cNvPr>
          <p:cNvSpPr txBox="1"/>
          <p:nvPr/>
        </p:nvSpPr>
        <p:spPr>
          <a:xfrm>
            <a:off x="0" y="718765"/>
            <a:ext cx="118452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Τρόποι διαχείρισης των αιτιακών δεσμών μεταξύ </a:t>
            </a:r>
            <a:r>
              <a:rPr kumimoji="0" lang="el-GR"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συνθηκών</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r>
              <a:rPr kumimoji="0" lang="el-GR"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αλληλεπιδράσεων</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και </a:t>
            </a:r>
            <a:r>
              <a:rPr kumimoji="0" lang="el-GR" sz="1600" b="0"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συνεπειών</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r>
              <a:rPr kumimoji="0" lang="el-GR" sz="1600" b="1"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ΠΙΝΑΚΕΣ</a:t>
            </a:r>
          </a:p>
        </p:txBody>
      </p:sp>
      <p:sp>
        <p:nvSpPr>
          <p:cNvPr id="4" name="TextBox 3">
            <a:extLst>
              <a:ext uri="{FF2B5EF4-FFF2-40B4-BE49-F238E27FC236}">
                <a16:creationId xmlns:a16="http://schemas.microsoft.com/office/drawing/2014/main" id="{BB38794A-1267-4050-B4A4-E2FAE5D8AC38}"/>
              </a:ext>
            </a:extLst>
          </p:cNvPr>
          <p:cNvSpPr txBox="1"/>
          <p:nvPr/>
        </p:nvSpPr>
        <p:spPr>
          <a:xfrm>
            <a:off x="251670" y="1241878"/>
            <a:ext cx="1168586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Συνήθως μια αιτιακή σύνδεση μεταξύ μιας συνθήκης και ενός αποτελέσματος συνάγεται όταν σε ένα πλαίσιο είναι παρόντα και τα δυο. Παρόλα αυτά, είναι σημαντικό να εξετάζουμε και εκείνες τις περιπτώσεις όπου το πλαίσιο είναι διαφορετικό,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δηλ</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τα κελιά. Αυτό μπορεί να γίνει κυρίως με πίνακες 2Χ2</a:t>
            </a:r>
          </a:p>
        </p:txBody>
      </p:sp>
      <p:graphicFrame>
        <p:nvGraphicFramePr>
          <p:cNvPr id="5" name="Πίνακας 5">
            <a:extLst>
              <a:ext uri="{FF2B5EF4-FFF2-40B4-BE49-F238E27FC236}">
                <a16:creationId xmlns:a16="http://schemas.microsoft.com/office/drawing/2014/main" id="{8EBD7220-8F3A-42FD-B0E5-E3B78CC78056}"/>
              </a:ext>
            </a:extLst>
          </p:cNvPr>
          <p:cNvGraphicFramePr>
            <a:graphicFrameLocks noGrp="1"/>
          </p:cNvGraphicFramePr>
          <p:nvPr/>
        </p:nvGraphicFramePr>
        <p:xfrm>
          <a:off x="1678264" y="2175592"/>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090584930"/>
                    </a:ext>
                  </a:extLst>
                </a:gridCol>
                <a:gridCol w="2709333">
                  <a:extLst>
                    <a:ext uri="{9D8B030D-6E8A-4147-A177-3AD203B41FA5}">
                      <a16:colId xmlns:a16="http://schemas.microsoft.com/office/drawing/2014/main" val="3800924282"/>
                    </a:ext>
                  </a:extLst>
                </a:gridCol>
                <a:gridCol w="2709333">
                  <a:extLst>
                    <a:ext uri="{9D8B030D-6E8A-4147-A177-3AD203B41FA5}">
                      <a16:colId xmlns:a16="http://schemas.microsoft.com/office/drawing/2014/main" val="246893468"/>
                    </a:ext>
                  </a:extLst>
                </a:gridCol>
              </a:tblGrid>
              <a:tr h="370840">
                <a:tc gridSpan="3">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                                               Αιτιακή συνθήκη</a:t>
                      </a:r>
                    </a:p>
                  </a:txBody>
                  <a:tcPr/>
                </a:tc>
                <a:tc hMerge="1">
                  <a:txBody>
                    <a:bodyPr/>
                    <a:lstStyle/>
                    <a:p>
                      <a:r>
                        <a:rPr lang="el-GR" dirty="0"/>
                        <a:t>Αιτιακή συνθήκη</a:t>
                      </a:r>
                    </a:p>
                  </a:txBody>
                  <a:tcPr/>
                </a:tc>
                <a:tc hMerge="1">
                  <a:txBody>
                    <a:bodyPr/>
                    <a:lstStyle/>
                    <a:p>
                      <a:endParaRPr lang="el-GR" dirty="0"/>
                    </a:p>
                  </a:txBody>
                  <a:tcPr/>
                </a:tc>
                <a:extLst>
                  <a:ext uri="{0D108BD9-81ED-4DB2-BD59-A6C34878D82A}">
                    <a16:rowId xmlns:a16="http://schemas.microsoft.com/office/drawing/2014/main" val="2620993615"/>
                  </a:ext>
                </a:extLst>
              </a:tr>
              <a:tr h="370840">
                <a:tc>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Αποτέλεσμα </a:t>
                      </a:r>
                    </a:p>
                  </a:txBody>
                  <a:tcPr/>
                </a:tc>
                <a:tc>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Τιμή 1</a:t>
                      </a:r>
                    </a:p>
                  </a:txBody>
                  <a:tcPr/>
                </a:tc>
                <a:tc>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Τιμή 2</a:t>
                      </a:r>
                    </a:p>
                  </a:txBody>
                  <a:tcPr/>
                </a:tc>
                <a:extLst>
                  <a:ext uri="{0D108BD9-81ED-4DB2-BD59-A6C34878D82A}">
                    <a16:rowId xmlns:a16="http://schemas.microsoft.com/office/drawing/2014/main" val="634665416"/>
                  </a:ext>
                </a:extLst>
              </a:tr>
              <a:tr h="370840">
                <a:tc>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Τιμή 1</a:t>
                      </a:r>
                    </a:p>
                  </a:txBody>
                  <a:tcPr/>
                </a:tc>
                <a:tc>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Κ1</a:t>
                      </a:r>
                    </a:p>
                  </a:txBody>
                  <a:tcPr/>
                </a:tc>
                <a:tc>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Κ2</a:t>
                      </a:r>
                    </a:p>
                  </a:txBody>
                  <a:tcPr/>
                </a:tc>
                <a:extLst>
                  <a:ext uri="{0D108BD9-81ED-4DB2-BD59-A6C34878D82A}">
                    <a16:rowId xmlns:a16="http://schemas.microsoft.com/office/drawing/2014/main" val="1173748317"/>
                  </a:ext>
                </a:extLst>
              </a:tr>
              <a:tr h="370840">
                <a:tc>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Τιμή 2</a:t>
                      </a:r>
                    </a:p>
                  </a:txBody>
                  <a:tcPr/>
                </a:tc>
                <a:tc>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Κ3</a:t>
                      </a:r>
                    </a:p>
                  </a:txBody>
                  <a:tcPr/>
                </a:tc>
                <a:tc>
                  <a:txBody>
                    <a:bodyPr/>
                    <a:lstStyle/>
                    <a:p>
                      <a:pPr marL="0" algn="l" defTabSz="914400" rtl="0" eaLnBrk="1" latinLnBrk="0" hangingPunct="1"/>
                      <a:r>
                        <a:rPr lang="el-GR" sz="1600" kern="1200" dirty="0">
                          <a:solidFill>
                            <a:prstClr val="black"/>
                          </a:solidFill>
                          <a:latin typeface="Segoe Print" panose="02000600000000000000" pitchFamily="2" charset="0"/>
                          <a:ea typeface="+mn-ea"/>
                          <a:cs typeface="+mn-cs"/>
                        </a:rPr>
                        <a:t>Κ4</a:t>
                      </a:r>
                    </a:p>
                  </a:txBody>
                  <a:tcPr/>
                </a:tc>
                <a:extLst>
                  <a:ext uri="{0D108BD9-81ED-4DB2-BD59-A6C34878D82A}">
                    <a16:rowId xmlns:a16="http://schemas.microsoft.com/office/drawing/2014/main" val="398193066"/>
                  </a:ext>
                </a:extLst>
              </a:tr>
            </a:tbl>
          </a:graphicData>
        </a:graphic>
      </p:graphicFrame>
      <p:sp>
        <p:nvSpPr>
          <p:cNvPr id="6" name="TextBox 5">
            <a:extLst>
              <a:ext uri="{FF2B5EF4-FFF2-40B4-BE49-F238E27FC236}">
                <a16:creationId xmlns:a16="http://schemas.microsoft.com/office/drawing/2014/main" id="{1CECA568-12B8-49BD-81DD-18B5A6355781}"/>
              </a:ext>
            </a:extLst>
          </p:cNvPr>
          <p:cNvSpPr txBox="1"/>
          <p:nvPr/>
        </p:nvSpPr>
        <p:spPr>
          <a:xfrm>
            <a:off x="0" y="3877185"/>
            <a:ext cx="52011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Παραδείγματα αιτιακής συνθήκης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Κοινωνικό δίκτυο (ισχυρό / ασθενές)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Κλίμα στην τάξη (θετικό / αρνητικό)</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Συνδικαλιστική συμμετοχή (υψηλή / χαμηλή)</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Πατριαρχική συντροφικότητα</a:t>
            </a:r>
          </a:p>
        </p:txBody>
      </p:sp>
      <p:sp>
        <p:nvSpPr>
          <p:cNvPr id="7" name="TextBox 6">
            <a:extLst>
              <a:ext uri="{FF2B5EF4-FFF2-40B4-BE49-F238E27FC236}">
                <a16:creationId xmlns:a16="http://schemas.microsoft.com/office/drawing/2014/main" id="{BA550EC6-7634-43A0-BFB2-4DBBF014944F}"/>
              </a:ext>
            </a:extLst>
          </p:cNvPr>
          <p:cNvSpPr txBox="1"/>
          <p:nvPr/>
        </p:nvSpPr>
        <p:spPr>
          <a:xfrm>
            <a:off x="5721292" y="3818183"/>
            <a:ext cx="640918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Παραδείγματα αποτελέσματος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Κίνητρο για μεταπτυχιακές σπουδές (ισχυρό / ασθενές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Τρόπος διδασκαλίας (παραδοσιακό / μη παραδοσιακό)</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Εξω</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-σχολικές δραστηριότητες (συμμετοχή / μη συμμετοχή</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Επιστροφή στην εκπαίδευση</a:t>
            </a:r>
          </a:p>
        </p:txBody>
      </p:sp>
      <p:sp>
        <p:nvSpPr>
          <p:cNvPr id="8" name="TextBox 7">
            <a:extLst>
              <a:ext uri="{FF2B5EF4-FFF2-40B4-BE49-F238E27FC236}">
                <a16:creationId xmlns:a16="http://schemas.microsoft.com/office/drawing/2014/main" id="{F64F2657-8410-4499-8884-C98FAC074595}"/>
              </a:ext>
            </a:extLst>
          </p:cNvPr>
          <p:cNvSpPr txBox="1"/>
          <p:nvPr/>
        </p:nvSpPr>
        <p:spPr>
          <a:xfrm>
            <a:off x="-75501" y="5690379"/>
            <a:ext cx="1220598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Η βασική ιδέα είναι ότι συνήθως τείνουμε να εξετάζουμε τις περιπτώσεις σε εκείνα τα κελιά όπου μια από τις δυο τιμές της αιτιακής συνθήκης συμφωνεί με μια από τις τιμές του αποτελέσματος (π.χ. Κ1), ενώ στην ΘΘ η προτροπή είναι να εξετάζουμε και τα Κ2, Κ3, Κ4</a:t>
            </a:r>
          </a:p>
        </p:txBody>
      </p:sp>
    </p:spTree>
    <p:extLst>
      <p:ext uri="{BB962C8B-B14F-4D97-AF65-F5344CB8AC3E}">
        <p14:creationId xmlns:p14="http://schemas.microsoft.com/office/powerpoint/2010/main" val="1819140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61CED9-8955-4F60-B388-0FD8328A94D6}"/>
              </a:ext>
            </a:extLst>
          </p:cNvPr>
          <p:cNvSpPr txBox="1"/>
          <p:nvPr/>
        </p:nvSpPr>
        <p:spPr>
          <a:xfrm>
            <a:off x="173372" y="307704"/>
            <a:ext cx="118452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Τρόποι διαχείρισης των αιτιακών δεσμών μεταξύ συνθηκών, αλληλεπιδράσεων και συνεπειών: </a:t>
            </a:r>
            <a:r>
              <a:rPr kumimoji="0" lang="el-GR" sz="1600" b="1"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ΑΙΤΙΑΚΟΙ ΧΑΡΤΕΣ</a:t>
            </a:r>
          </a:p>
        </p:txBody>
      </p:sp>
      <p:sp>
        <p:nvSpPr>
          <p:cNvPr id="3" name="TextBox 2">
            <a:extLst>
              <a:ext uri="{FF2B5EF4-FFF2-40B4-BE49-F238E27FC236}">
                <a16:creationId xmlns:a16="http://schemas.microsoft.com/office/drawing/2014/main" id="{6B7F35E3-D5A0-46EC-965C-C495AD964088}"/>
              </a:ext>
            </a:extLst>
          </p:cNvPr>
          <p:cNvSpPr txBox="1"/>
          <p:nvPr/>
        </p:nvSpPr>
        <p:spPr>
          <a:xfrm>
            <a:off x="173372" y="1182848"/>
            <a:ext cx="119067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Ένας άλλος τρόπος είναι η δόμηση αιτιακού χάρτη ο οποίος απεικονίζει τρόπους διασταύρωσης των όψεων των κατηγοριών (Κ1, Κ2, Κ3) με τις περιπτώσεις (πλαίσια) (Α, Β, Ζ)</a:t>
            </a:r>
          </a:p>
        </p:txBody>
      </p:sp>
      <p:graphicFrame>
        <p:nvGraphicFramePr>
          <p:cNvPr id="5" name="Πίνακας 5">
            <a:extLst>
              <a:ext uri="{FF2B5EF4-FFF2-40B4-BE49-F238E27FC236}">
                <a16:creationId xmlns:a16="http://schemas.microsoft.com/office/drawing/2014/main" id="{6E3AEE1C-00D7-43A9-BDE2-1AD0D5018D5C}"/>
              </a:ext>
            </a:extLst>
          </p:cNvPr>
          <p:cNvGraphicFramePr>
            <a:graphicFrameLocks noGrp="1"/>
          </p:cNvGraphicFramePr>
          <p:nvPr/>
        </p:nvGraphicFramePr>
        <p:xfrm>
          <a:off x="487960" y="2975995"/>
          <a:ext cx="5157831" cy="2225040"/>
        </p:xfrm>
        <a:graphic>
          <a:graphicData uri="http://schemas.openxmlformats.org/drawingml/2006/table">
            <a:tbl>
              <a:tblPr firstRow="1" bandRow="1">
                <a:tableStyleId>{5C22544A-7EE6-4342-B048-85BDC9FD1C3A}</a:tableStyleId>
              </a:tblPr>
              <a:tblGrid>
                <a:gridCol w="803945">
                  <a:extLst>
                    <a:ext uri="{9D8B030D-6E8A-4147-A177-3AD203B41FA5}">
                      <a16:colId xmlns:a16="http://schemas.microsoft.com/office/drawing/2014/main" val="2145054208"/>
                    </a:ext>
                  </a:extLst>
                </a:gridCol>
                <a:gridCol w="1224792">
                  <a:extLst>
                    <a:ext uri="{9D8B030D-6E8A-4147-A177-3AD203B41FA5}">
                      <a16:colId xmlns:a16="http://schemas.microsoft.com/office/drawing/2014/main" val="3024387287"/>
                    </a:ext>
                  </a:extLst>
                </a:gridCol>
                <a:gridCol w="1015068">
                  <a:extLst>
                    <a:ext uri="{9D8B030D-6E8A-4147-A177-3AD203B41FA5}">
                      <a16:colId xmlns:a16="http://schemas.microsoft.com/office/drawing/2014/main" val="1291725843"/>
                    </a:ext>
                  </a:extLst>
                </a:gridCol>
                <a:gridCol w="1082180">
                  <a:extLst>
                    <a:ext uri="{9D8B030D-6E8A-4147-A177-3AD203B41FA5}">
                      <a16:colId xmlns:a16="http://schemas.microsoft.com/office/drawing/2014/main" val="3968298101"/>
                    </a:ext>
                  </a:extLst>
                </a:gridCol>
                <a:gridCol w="1031846">
                  <a:extLst>
                    <a:ext uri="{9D8B030D-6E8A-4147-A177-3AD203B41FA5}">
                      <a16:colId xmlns:a16="http://schemas.microsoft.com/office/drawing/2014/main" val="2658730652"/>
                    </a:ext>
                  </a:extLst>
                </a:gridCol>
              </a:tblGrid>
              <a:tr h="370840">
                <a:tc>
                  <a:txBody>
                    <a:bodyPr/>
                    <a:lstStyle/>
                    <a:p>
                      <a:endParaRPr lang="el-GR"/>
                    </a:p>
                  </a:txBody>
                  <a:tcPr/>
                </a:tc>
                <a:tc>
                  <a:txBody>
                    <a:bodyPr/>
                    <a:lstStyle/>
                    <a:p>
                      <a:r>
                        <a:rPr lang="el-GR" dirty="0"/>
                        <a:t>Κ1</a:t>
                      </a:r>
                    </a:p>
                  </a:txBody>
                  <a:tcPr/>
                </a:tc>
                <a:tc>
                  <a:txBody>
                    <a:bodyPr/>
                    <a:lstStyle/>
                    <a:p>
                      <a:r>
                        <a:rPr lang="el-GR" dirty="0"/>
                        <a:t>Κ2</a:t>
                      </a:r>
                    </a:p>
                  </a:txBody>
                  <a:tcPr/>
                </a:tc>
                <a:tc>
                  <a:txBody>
                    <a:bodyPr/>
                    <a:lstStyle/>
                    <a:p>
                      <a:r>
                        <a:rPr lang="el-GR" dirty="0"/>
                        <a:t>Κ3</a:t>
                      </a:r>
                    </a:p>
                  </a:txBody>
                  <a:tcPr/>
                </a:tc>
                <a:tc>
                  <a:txBody>
                    <a:bodyPr/>
                    <a:lstStyle/>
                    <a:p>
                      <a:endParaRPr lang="el-GR"/>
                    </a:p>
                  </a:txBody>
                  <a:tcPr/>
                </a:tc>
                <a:extLst>
                  <a:ext uri="{0D108BD9-81ED-4DB2-BD59-A6C34878D82A}">
                    <a16:rowId xmlns:a16="http://schemas.microsoft.com/office/drawing/2014/main" val="2418689105"/>
                  </a:ext>
                </a:extLst>
              </a:tr>
              <a:tr h="370840">
                <a:tc>
                  <a:txBody>
                    <a:bodyPr/>
                    <a:lstStyle/>
                    <a:p>
                      <a:r>
                        <a:rPr lang="el-GR" dirty="0"/>
                        <a:t>Α</a:t>
                      </a:r>
                    </a:p>
                  </a:txBody>
                  <a:tcPr/>
                </a:tc>
                <a:tc>
                  <a:txBody>
                    <a:bodyPr/>
                    <a:lstStyle/>
                    <a:p>
                      <a:r>
                        <a:rPr lang="el-GR" dirty="0"/>
                        <a:t>γ</a:t>
                      </a:r>
                    </a:p>
                  </a:txBody>
                  <a:tcPr/>
                </a:tc>
                <a:tc>
                  <a:txBody>
                    <a:bodyPr/>
                    <a:lstStyle/>
                    <a:p>
                      <a:r>
                        <a:rPr lang="el-GR" dirty="0"/>
                        <a:t>ι</a:t>
                      </a:r>
                    </a:p>
                  </a:txBody>
                  <a:tcPr/>
                </a:tc>
                <a:tc>
                  <a:txBody>
                    <a:bodyPr/>
                    <a:lstStyle/>
                    <a:p>
                      <a:r>
                        <a:rPr lang="el-GR" dirty="0" err="1"/>
                        <a:t>λ,μ</a:t>
                      </a:r>
                      <a:endParaRPr lang="el-GR" dirty="0"/>
                    </a:p>
                  </a:txBody>
                  <a:tcPr/>
                </a:tc>
                <a:tc>
                  <a:txBody>
                    <a:bodyPr/>
                    <a:lstStyle/>
                    <a:p>
                      <a:endParaRPr lang="el-GR" dirty="0"/>
                    </a:p>
                  </a:txBody>
                  <a:tcPr/>
                </a:tc>
                <a:extLst>
                  <a:ext uri="{0D108BD9-81ED-4DB2-BD59-A6C34878D82A}">
                    <a16:rowId xmlns:a16="http://schemas.microsoft.com/office/drawing/2014/main" val="3079656766"/>
                  </a:ext>
                </a:extLst>
              </a:tr>
              <a:tr h="370840">
                <a:tc>
                  <a:txBody>
                    <a:bodyPr/>
                    <a:lstStyle/>
                    <a:p>
                      <a:r>
                        <a:rPr lang="el-GR" dirty="0"/>
                        <a:t>Β</a:t>
                      </a:r>
                    </a:p>
                  </a:txBody>
                  <a:tcPr/>
                </a:tc>
                <a:tc>
                  <a:txBody>
                    <a:bodyPr/>
                    <a:lstStyle/>
                    <a:p>
                      <a:r>
                        <a:rPr lang="el-GR" dirty="0"/>
                        <a:t>δ</a:t>
                      </a:r>
                    </a:p>
                  </a:txBody>
                  <a:tcPr/>
                </a:tc>
                <a:tc>
                  <a:txBody>
                    <a:bodyPr/>
                    <a:lstStyle/>
                    <a:p>
                      <a:r>
                        <a:rPr lang="el-GR" dirty="0"/>
                        <a:t>ι</a:t>
                      </a:r>
                    </a:p>
                  </a:txBody>
                  <a:tcPr/>
                </a:tc>
                <a:tc>
                  <a:txBody>
                    <a:bodyPr/>
                    <a:lstStyle/>
                    <a:p>
                      <a:r>
                        <a:rPr lang="el-GR" dirty="0" err="1"/>
                        <a:t>μ,φ,τ</a:t>
                      </a:r>
                      <a:endParaRPr lang="el-GR" dirty="0"/>
                    </a:p>
                  </a:txBody>
                  <a:tcPr/>
                </a:tc>
                <a:tc>
                  <a:txBody>
                    <a:bodyPr/>
                    <a:lstStyle/>
                    <a:p>
                      <a:endParaRPr lang="el-GR"/>
                    </a:p>
                  </a:txBody>
                  <a:tcPr/>
                </a:tc>
                <a:extLst>
                  <a:ext uri="{0D108BD9-81ED-4DB2-BD59-A6C34878D82A}">
                    <a16:rowId xmlns:a16="http://schemas.microsoft.com/office/drawing/2014/main" val="381260989"/>
                  </a:ext>
                </a:extLst>
              </a:tr>
              <a:tr h="370840">
                <a:tc>
                  <a:txBody>
                    <a:bodyPr/>
                    <a:lstStyle/>
                    <a:p>
                      <a:r>
                        <a:rPr lang="el-GR" dirty="0"/>
                        <a:t>Ζ</a:t>
                      </a:r>
                    </a:p>
                  </a:txBody>
                  <a:tcPr/>
                </a:tc>
                <a:tc>
                  <a:txBody>
                    <a:bodyPr/>
                    <a:lstStyle/>
                    <a:p>
                      <a:r>
                        <a:rPr lang="el-GR" dirty="0"/>
                        <a:t>θ</a:t>
                      </a:r>
                    </a:p>
                  </a:txBody>
                  <a:tcPr/>
                </a:tc>
                <a:tc>
                  <a:txBody>
                    <a:bodyPr/>
                    <a:lstStyle/>
                    <a:p>
                      <a:r>
                        <a:rPr lang="el-GR" dirty="0"/>
                        <a:t>ε</a:t>
                      </a:r>
                    </a:p>
                  </a:txBody>
                  <a:tcPr/>
                </a:tc>
                <a:tc>
                  <a:txBody>
                    <a:bodyPr/>
                    <a:lstStyle/>
                    <a:p>
                      <a:r>
                        <a:rPr lang="el-GR" dirty="0" err="1"/>
                        <a:t>λ,δ</a:t>
                      </a:r>
                      <a:endParaRPr lang="el-GR" dirty="0"/>
                    </a:p>
                  </a:txBody>
                  <a:tcPr/>
                </a:tc>
                <a:tc>
                  <a:txBody>
                    <a:bodyPr/>
                    <a:lstStyle/>
                    <a:p>
                      <a:endParaRPr lang="el-GR" dirty="0"/>
                    </a:p>
                  </a:txBody>
                  <a:tcPr/>
                </a:tc>
                <a:extLst>
                  <a:ext uri="{0D108BD9-81ED-4DB2-BD59-A6C34878D82A}">
                    <a16:rowId xmlns:a16="http://schemas.microsoft.com/office/drawing/2014/main" val="1520042168"/>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805528029"/>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899355654"/>
                  </a:ext>
                </a:extLst>
              </a:tr>
            </a:tbl>
          </a:graphicData>
        </a:graphic>
      </p:graphicFrame>
      <p:cxnSp>
        <p:nvCxnSpPr>
          <p:cNvPr id="7" name="Ευθύγραμμο βέλος σύνδεσης 6">
            <a:extLst>
              <a:ext uri="{FF2B5EF4-FFF2-40B4-BE49-F238E27FC236}">
                <a16:creationId xmlns:a16="http://schemas.microsoft.com/office/drawing/2014/main" id="{63093836-BCC5-4141-B6E1-D109F9C7C8A5}"/>
              </a:ext>
            </a:extLst>
          </p:cNvPr>
          <p:cNvCxnSpPr>
            <a:cxnSpLocks/>
          </p:cNvCxnSpPr>
          <p:nvPr/>
        </p:nvCxnSpPr>
        <p:spPr>
          <a:xfrm>
            <a:off x="487960" y="2975995"/>
            <a:ext cx="7515137"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902011F9-68E1-4C8F-908E-FF4FDDF2D219}"/>
              </a:ext>
            </a:extLst>
          </p:cNvPr>
          <p:cNvCxnSpPr>
            <a:cxnSpLocks/>
          </p:cNvCxnSpPr>
          <p:nvPr/>
        </p:nvCxnSpPr>
        <p:spPr>
          <a:xfrm>
            <a:off x="487960" y="2975995"/>
            <a:ext cx="0" cy="332413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9BD452D-1A28-474B-B48A-AB5198E65C43}"/>
              </a:ext>
            </a:extLst>
          </p:cNvPr>
          <p:cNvSpPr txBox="1"/>
          <p:nvPr/>
        </p:nvSpPr>
        <p:spPr>
          <a:xfrm>
            <a:off x="6095999" y="4080503"/>
            <a:ext cx="59226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Τα μικρά γράμματα αναπαριστούν τις διαστάσεις των κατηγοριών</a:t>
            </a:r>
          </a:p>
        </p:txBody>
      </p:sp>
    </p:spTree>
    <p:extLst>
      <p:ext uri="{BB962C8B-B14F-4D97-AF65-F5344CB8AC3E}">
        <p14:creationId xmlns:p14="http://schemas.microsoft.com/office/powerpoint/2010/main" val="3116726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7B5676-5E80-43F1-A0F4-8ED5B6C26A6D}"/>
              </a:ext>
            </a:extLst>
          </p:cNvPr>
          <p:cNvSpPr txBox="1"/>
          <p:nvPr/>
        </p:nvSpPr>
        <p:spPr>
          <a:xfrm>
            <a:off x="173372" y="307704"/>
            <a:ext cx="118452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Τρόποι διαχείρισης των αιτιακών δεσμών μεταξύ συνθηκών, αλληλεπιδράσεων και συνεπειών: </a:t>
            </a:r>
            <a:r>
              <a:rPr kumimoji="0" lang="el-GR" sz="1600" b="1"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ΔΙΑΓΡΑΜΜΑΤΑ </a:t>
            </a:r>
            <a:r>
              <a:rPr kumimoji="0" lang="en-US" sz="1600" b="1" i="0" u="sng" strike="noStrike" kern="1200" cap="none" spc="0" normalizeH="0" baseline="0" noProof="0" dirty="0">
                <a:ln>
                  <a:noFill/>
                </a:ln>
                <a:solidFill>
                  <a:prstClr val="black"/>
                </a:solidFill>
                <a:effectLst/>
                <a:uLnTx/>
                <a:uFillTx/>
                <a:latin typeface="Segoe Print" panose="02000600000000000000" pitchFamily="2" charset="0"/>
                <a:ea typeface="+mn-ea"/>
                <a:cs typeface="+mn-cs"/>
              </a:rPr>
              <a:t>VENN </a:t>
            </a:r>
            <a:endParaRPr kumimoji="0" lang="el-GR" sz="1600" b="1" i="0" u="sng"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4" name="TextBox 3">
            <a:extLst>
              <a:ext uri="{FF2B5EF4-FFF2-40B4-BE49-F238E27FC236}">
                <a16:creationId xmlns:a16="http://schemas.microsoft.com/office/drawing/2014/main" id="{60B0B708-3090-469F-A072-B4B316C1D5BD}"/>
              </a:ext>
            </a:extLst>
          </p:cNvPr>
          <p:cNvSpPr txBox="1"/>
          <p:nvPr/>
        </p:nvSpPr>
        <p:spPr>
          <a:xfrm>
            <a:off x="142613" y="1333850"/>
            <a:ext cx="11752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Ένας άλλος τρόπος απεικόνισης είναι τα διαγράμματα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Venn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όπου απεικονίζονται οι διασταυρώσεις/αλληλεπικαλύψεις μεταξύ των Ιδιοτήτων των κατηγοριών</a:t>
            </a:r>
          </a:p>
        </p:txBody>
      </p:sp>
      <p:sp>
        <p:nvSpPr>
          <p:cNvPr id="5" name="Οβάλ 4">
            <a:extLst>
              <a:ext uri="{FF2B5EF4-FFF2-40B4-BE49-F238E27FC236}">
                <a16:creationId xmlns:a16="http://schemas.microsoft.com/office/drawing/2014/main" id="{CAD37DA4-1339-4007-8E12-B3C95C1881EB}"/>
              </a:ext>
            </a:extLst>
          </p:cNvPr>
          <p:cNvSpPr/>
          <p:nvPr/>
        </p:nvSpPr>
        <p:spPr>
          <a:xfrm>
            <a:off x="4706225" y="2039853"/>
            <a:ext cx="1828800" cy="15603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Οβάλ 5">
            <a:extLst>
              <a:ext uri="{FF2B5EF4-FFF2-40B4-BE49-F238E27FC236}">
                <a16:creationId xmlns:a16="http://schemas.microsoft.com/office/drawing/2014/main" id="{77F43EAB-15BB-4529-936A-DD529A0A5A55}"/>
              </a:ext>
            </a:extLst>
          </p:cNvPr>
          <p:cNvSpPr/>
          <p:nvPr/>
        </p:nvSpPr>
        <p:spPr>
          <a:xfrm>
            <a:off x="3611460" y="2421552"/>
            <a:ext cx="1006679" cy="7969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Οβάλ 6">
            <a:extLst>
              <a:ext uri="{FF2B5EF4-FFF2-40B4-BE49-F238E27FC236}">
                <a16:creationId xmlns:a16="http://schemas.microsoft.com/office/drawing/2014/main" id="{07E6C2E8-3FF0-436F-AB39-9AF5D111CFD4}"/>
              </a:ext>
            </a:extLst>
          </p:cNvPr>
          <p:cNvSpPr/>
          <p:nvPr/>
        </p:nvSpPr>
        <p:spPr>
          <a:xfrm>
            <a:off x="4195896" y="3041503"/>
            <a:ext cx="1424729" cy="12367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Οβάλ 7">
            <a:extLst>
              <a:ext uri="{FF2B5EF4-FFF2-40B4-BE49-F238E27FC236}">
                <a16:creationId xmlns:a16="http://schemas.microsoft.com/office/drawing/2014/main" id="{E8FBF335-8B64-4D55-BD48-920E62F9E613}"/>
              </a:ext>
            </a:extLst>
          </p:cNvPr>
          <p:cNvSpPr/>
          <p:nvPr/>
        </p:nvSpPr>
        <p:spPr>
          <a:xfrm>
            <a:off x="5026407" y="2820029"/>
            <a:ext cx="1828800" cy="15603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CEEEA0F-A4B2-42DD-A3DE-0A0B0FB68F53}"/>
              </a:ext>
            </a:extLst>
          </p:cNvPr>
          <p:cNvSpPr txBox="1"/>
          <p:nvPr/>
        </p:nvSpPr>
        <p:spPr>
          <a:xfrm>
            <a:off x="251670" y="2421552"/>
            <a:ext cx="278514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Υποθέτουμε ότι βρήκαμε μια κατηγορία με 4 ιδιότητες (τα χρώματα μπλε, κόκκινο, πράσινο, μαύρο)</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t>
            </a:r>
          </a:p>
        </p:txBody>
      </p:sp>
      <p:sp>
        <p:nvSpPr>
          <p:cNvPr id="2" name="TextBox 1">
            <a:extLst>
              <a:ext uri="{FF2B5EF4-FFF2-40B4-BE49-F238E27FC236}">
                <a16:creationId xmlns:a16="http://schemas.microsoft.com/office/drawing/2014/main" id="{2BAD45B1-6428-4A92-B9C6-8AB841F029A8}"/>
              </a:ext>
            </a:extLst>
          </p:cNvPr>
          <p:cNvSpPr txBox="1"/>
          <p:nvPr/>
        </p:nvSpPr>
        <p:spPr>
          <a:xfrm>
            <a:off x="3414320" y="2142919"/>
            <a:ext cx="6375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1800" b="0"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Ιδ</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EE0385C-D0EB-4AB6-8F32-3516D5AC495E}"/>
              </a:ext>
            </a:extLst>
          </p:cNvPr>
          <p:cNvSpPr txBox="1"/>
          <p:nvPr/>
        </p:nvSpPr>
        <p:spPr>
          <a:xfrm>
            <a:off x="4270697" y="4232523"/>
            <a:ext cx="7375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800" b="0"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Ιδ</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E578146-7C43-4BB1-B0FC-93B8EE111A41}"/>
              </a:ext>
            </a:extLst>
          </p:cNvPr>
          <p:cNvSpPr txBox="1"/>
          <p:nvPr/>
        </p:nvSpPr>
        <p:spPr>
          <a:xfrm>
            <a:off x="6873387" y="3475210"/>
            <a:ext cx="6543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1800" b="0"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Ιδ</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6B88841-81CE-4788-93ED-6A149ACF9208}"/>
              </a:ext>
            </a:extLst>
          </p:cNvPr>
          <p:cNvSpPr txBox="1"/>
          <p:nvPr/>
        </p:nvSpPr>
        <p:spPr>
          <a:xfrm>
            <a:off x="6325302" y="1949871"/>
            <a:ext cx="7200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1800" b="0"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Ιδ</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EB970AE-EFDD-49ED-A2B9-D2497D55606E}"/>
              </a:ext>
            </a:extLst>
          </p:cNvPr>
          <p:cNvSpPr txBox="1"/>
          <p:nvPr/>
        </p:nvSpPr>
        <p:spPr>
          <a:xfrm>
            <a:off x="5134062" y="3659876"/>
            <a:ext cx="419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Χ1</a:t>
            </a:r>
          </a:p>
        </p:txBody>
      </p:sp>
      <p:sp>
        <p:nvSpPr>
          <p:cNvPr id="16" name="TextBox 15">
            <a:extLst>
              <a:ext uri="{FF2B5EF4-FFF2-40B4-BE49-F238E27FC236}">
                <a16:creationId xmlns:a16="http://schemas.microsoft.com/office/drawing/2014/main" id="{C4F19D6D-0932-4BE7-9E5D-7881B9709198}"/>
              </a:ext>
            </a:extLst>
          </p:cNvPr>
          <p:cNvSpPr txBox="1"/>
          <p:nvPr/>
        </p:nvSpPr>
        <p:spPr>
          <a:xfrm>
            <a:off x="5160453" y="3179023"/>
            <a:ext cx="4530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Χ2</a:t>
            </a:r>
          </a:p>
        </p:txBody>
      </p:sp>
      <p:sp>
        <p:nvSpPr>
          <p:cNvPr id="17" name="TextBox 16">
            <a:extLst>
              <a:ext uri="{FF2B5EF4-FFF2-40B4-BE49-F238E27FC236}">
                <a16:creationId xmlns:a16="http://schemas.microsoft.com/office/drawing/2014/main" id="{D44DEC9F-50DC-469B-9335-F5B747865874}"/>
              </a:ext>
            </a:extLst>
          </p:cNvPr>
          <p:cNvSpPr txBox="1"/>
          <p:nvPr/>
        </p:nvSpPr>
        <p:spPr>
          <a:xfrm>
            <a:off x="4785389" y="2994357"/>
            <a:ext cx="595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Χ3</a:t>
            </a:r>
          </a:p>
        </p:txBody>
      </p:sp>
      <p:sp>
        <p:nvSpPr>
          <p:cNvPr id="18" name="TextBox 17">
            <a:extLst>
              <a:ext uri="{FF2B5EF4-FFF2-40B4-BE49-F238E27FC236}">
                <a16:creationId xmlns:a16="http://schemas.microsoft.com/office/drawing/2014/main" id="{A69F02DA-5A58-44B0-8489-C3958A7F8627}"/>
              </a:ext>
            </a:extLst>
          </p:cNvPr>
          <p:cNvSpPr txBox="1"/>
          <p:nvPr/>
        </p:nvSpPr>
        <p:spPr>
          <a:xfrm>
            <a:off x="142613" y="4890782"/>
            <a:ext cx="1072113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Χ1 αλληλοεπικάλυψη 2ης – 3ης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Χ2 αλληλοεπικάλυψη 2ης , 3ης και 4ης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Χ3 αλληλοεπικάλυψη 2ης και 4ης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Τα Χ1,2,3 μπορεί να είναι συνεντεύξεις ή τύποι ή πλαίσια</a:t>
            </a:r>
          </a:p>
        </p:txBody>
      </p:sp>
    </p:spTree>
    <p:extLst>
      <p:ext uri="{BB962C8B-B14F-4D97-AF65-F5344CB8AC3E}">
        <p14:creationId xmlns:p14="http://schemas.microsoft.com/office/powerpoint/2010/main" val="1866400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67E00B40-A073-4C6E-BE79-6D6B9870F041}"/>
              </a:ext>
            </a:extLst>
          </p:cNvPr>
          <p:cNvSpPr txBox="1">
            <a:spLocks noChangeArrowheads="1"/>
          </p:cNvSpPr>
          <p:nvPr/>
        </p:nvSpPr>
        <p:spPr bwMode="auto">
          <a:xfrm>
            <a:off x="1381387" y="2495784"/>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3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Παραδείγματα εφαρμογής της </a:t>
            </a:r>
            <a:r>
              <a:rPr kumimoji="0" lang="en-US" altLang="el-GR" sz="3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Grounded Theory</a:t>
            </a:r>
            <a:r>
              <a:rPr kumimoji="0" lang="el-GR" altLang="el-GR" sz="3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σε συνεντεύξεις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839F54-CB86-07BD-7EE8-3D36C6DFDCD3}"/>
              </a:ext>
            </a:extLst>
          </p:cNvPr>
          <p:cNvSpPr txBox="1"/>
          <p:nvPr/>
        </p:nvSpPr>
        <p:spPr>
          <a:xfrm>
            <a:off x="3716322" y="2407641"/>
            <a:ext cx="49411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ΠΑΡΑΔΕΙΓΜΑ 1</a:t>
            </a:r>
          </a:p>
        </p:txBody>
      </p:sp>
    </p:spTree>
    <p:extLst>
      <p:ext uri="{BB962C8B-B14F-4D97-AF65-F5344CB8AC3E}">
        <p14:creationId xmlns:p14="http://schemas.microsoft.com/office/powerpoint/2010/main" val="2315513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DE2D1-DAFA-4917-8020-F2717F8C675F}"/>
              </a:ext>
            </a:extLst>
          </p:cNvPr>
          <p:cNvSpPr txBox="1"/>
          <p:nvPr/>
        </p:nvSpPr>
        <p:spPr>
          <a:xfrm>
            <a:off x="2852256" y="201336"/>
            <a:ext cx="5780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Ένα παράδειγμα </a:t>
            </a:r>
            <a:r>
              <a:rPr kumimoji="0" lang="en-US"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GT</a:t>
            </a: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στην εκπαιδευτική έρευνα</a:t>
            </a:r>
          </a:p>
        </p:txBody>
      </p:sp>
      <p:sp>
        <p:nvSpPr>
          <p:cNvPr id="3" name="TextBox 2">
            <a:extLst>
              <a:ext uri="{FF2B5EF4-FFF2-40B4-BE49-F238E27FC236}">
                <a16:creationId xmlns:a16="http://schemas.microsoft.com/office/drawing/2014/main" id="{6332C9E6-893F-4307-B2BB-85FD61FD0CEF}"/>
              </a:ext>
            </a:extLst>
          </p:cNvPr>
          <p:cNvSpPr txBox="1"/>
          <p:nvPr/>
        </p:nvSpPr>
        <p:spPr>
          <a:xfrm>
            <a:off x="226503" y="981512"/>
            <a:ext cx="1139224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O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ο ερευνητής εφάρμοσε την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GT </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σε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εκπ</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κούς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οι οποίοι συμμετείχαν σε πρόγραμμα επαγγελματικής ανάπτυξης που είχε στόχο την υιοθέτηση της τεχνολογίας και της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ανακαλυπτικής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μάθησης στην διδασκαλία των μαθηματικών</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D221CCEF-842E-4C12-9D30-9311365680E4}"/>
              </a:ext>
            </a:extLst>
          </p:cNvPr>
          <p:cNvSpPr txBox="1"/>
          <p:nvPr/>
        </p:nvSpPr>
        <p:spPr>
          <a:xfrm>
            <a:off x="226503" y="2076758"/>
            <a:ext cx="4116897"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The purpose of this grounded theory study was to identify a theory that describes how the original goals of a technology-integration in mathematics professional development program were sustained among individual participants following the program’s completion.</a:t>
            </a:r>
            <a:endParaRPr kumimoji="0" lang="el-GR"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6" name="TextBox 5">
            <a:extLst>
              <a:ext uri="{FF2B5EF4-FFF2-40B4-BE49-F238E27FC236}">
                <a16:creationId xmlns:a16="http://schemas.microsoft.com/office/drawing/2014/main" id="{C475AF95-B9F6-4E95-A4BD-B3B040878387}"/>
              </a:ext>
            </a:extLst>
          </p:cNvPr>
          <p:cNvSpPr txBox="1"/>
          <p:nvPr/>
        </p:nvSpPr>
        <p:spPr>
          <a:xfrm>
            <a:off x="5243120" y="2025530"/>
            <a:ext cx="39596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Ο σκοπός είναι η παραγωγή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μικροθεωρίας</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για μια συγκεκριμένη περιοχή (η διάκριση </a:t>
            </a: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substantive / formal theory)</a:t>
            </a: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7" name="TextBox 6">
            <a:extLst>
              <a:ext uri="{FF2B5EF4-FFF2-40B4-BE49-F238E27FC236}">
                <a16:creationId xmlns:a16="http://schemas.microsoft.com/office/drawing/2014/main" id="{C7BD7B4D-EAAF-41D4-A942-70BD2934CCE1}"/>
              </a:ext>
            </a:extLst>
          </p:cNvPr>
          <p:cNvSpPr txBox="1"/>
          <p:nvPr/>
        </p:nvSpPr>
        <p:spPr>
          <a:xfrm>
            <a:off x="0" y="4778546"/>
            <a:ext cx="19126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Θεωρητικές εξηγήσεις για </a:t>
            </a:r>
          </a:p>
        </p:txBody>
      </p:sp>
      <p:sp>
        <p:nvSpPr>
          <p:cNvPr id="8" name="TextBox 7">
            <a:extLst>
              <a:ext uri="{FF2B5EF4-FFF2-40B4-BE49-F238E27FC236}">
                <a16:creationId xmlns:a16="http://schemas.microsoft.com/office/drawing/2014/main" id="{BB55AA8F-469F-4C44-BB99-F175ABA5EB76}"/>
              </a:ext>
            </a:extLst>
          </p:cNvPr>
          <p:cNvSpPr txBox="1"/>
          <p:nvPr/>
        </p:nvSpPr>
        <p:spPr>
          <a:xfrm>
            <a:off x="7308212" y="3910668"/>
            <a:ext cx="28270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Εκπαίδευση εκπαιδευτικών πρωτοβάθμιας</a:t>
            </a:r>
          </a:p>
        </p:txBody>
      </p:sp>
      <p:sp>
        <p:nvSpPr>
          <p:cNvPr id="9" name="TextBox 8">
            <a:extLst>
              <a:ext uri="{FF2B5EF4-FFF2-40B4-BE49-F238E27FC236}">
                <a16:creationId xmlns:a16="http://schemas.microsoft.com/office/drawing/2014/main" id="{B739C102-C9B8-4D50-96EF-DF493F022B51}"/>
              </a:ext>
            </a:extLst>
          </p:cNvPr>
          <p:cNvSpPr txBox="1"/>
          <p:nvPr/>
        </p:nvSpPr>
        <p:spPr>
          <a:xfrm>
            <a:off x="7390702" y="6121683"/>
            <a:ext cx="19126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Δευτεροβάθμιας εκπαίδευσης</a:t>
            </a:r>
          </a:p>
        </p:txBody>
      </p:sp>
      <p:sp>
        <p:nvSpPr>
          <p:cNvPr id="10" name="TextBox 9">
            <a:extLst>
              <a:ext uri="{FF2B5EF4-FFF2-40B4-BE49-F238E27FC236}">
                <a16:creationId xmlns:a16="http://schemas.microsoft.com/office/drawing/2014/main" id="{9AAB9121-82A2-4AA3-8662-12248E69C7A4}"/>
              </a:ext>
            </a:extLst>
          </p:cNvPr>
          <p:cNvSpPr txBox="1"/>
          <p:nvPr/>
        </p:nvSpPr>
        <p:spPr>
          <a:xfrm>
            <a:off x="3319244" y="3910668"/>
            <a:ext cx="306477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Εκπαίδευση εκπαιδευτικών σχετικά με το </a:t>
            </a:r>
            <a:r>
              <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STEM </a:t>
            </a:r>
            <a:r>
              <a:rPr kumimoji="0" lang="el-GR"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ή την διδακτική της γλώσσας</a:t>
            </a:r>
          </a:p>
        </p:txBody>
      </p:sp>
      <p:sp>
        <p:nvSpPr>
          <p:cNvPr id="12" name="TextBox 11">
            <a:extLst>
              <a:ext uri="{FF2B5EF4-FFF2-40B4-BE49-F238E27FC236}">
                <a16:creationId xmlns:a16="http://schemas.microsoft.com/office/drawing/2014/main" id="{347AF3B6-9C40-4710-AC33-CF95CC421A5F}"/>
              </a:ext>
            </a:extLst>
          </p:cNvPr>
          <p:cNvSpPr txBox="1"/>
          <p:nvPr/>
        </p:nvSpPr>
        <p:spPr>
          <a:xfrm>
            <a:off x="3294078" y="5934670"/>
            <a:ext cx="306477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Εκπαίδευση εκπαιδευτικών που διδάσκουν βιολογία ή κοινωνικές επιστήμες</a:t>
            </a:r>
          </a:p>
        </p:txBody>
      </p:sp>
      <p:sp>
        <p:nvSpPr>
          <p:cNvPr id="13" name="TextBox 12">
            <a:extLst>
              <a:ext uri="{FF2B5EF4-FFF2-40B4-BE49-F238E27FC236}">
                <a16:creationId xmlns:a16="http://schemas.microsoft.com/office/drawing/2014/main" id="{BEBCDF9A-82E3-4961-A928-56E30B049A4A}"/>
              </a:ext>
            </a:extLst>
          </p:cNvPr>
          <p:cNvSpPr txBox="1"/>
          <p:nvPr/>
        </p:nvSpPr>
        <p:spPr>
          <a:xfrm>
            <a:off x="10143689" y="4987645"/>
            <a:ext cx="191269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Επαγγελματική ταυτότητα εκπαιδευτικού</a:t>
            </a:r>
          </a:p>
        </p:txBody>
      </p:sp>
      <p:cxnSp>
        <p:nvCxnSpPr>
          <p:cNvPr id="15" name="Ευθύγραμμο βέλος σύνδεσης 14">
            <a:extLst>
              <a:ext uri="{FF2B5EF4-FFF2-40B4-BE49-F238E27FC236}">
                <a16:creationId xmlns:a16="http://schemas.microsoft.com/office/drawing/2014/main" id="{99F82C6A-5C90-4B68-AC2A-B55DEC25336B}"/>
              </a:ext>
            </a:extLst>
          </p:cNvPr>
          <p:cNvCxnSpPr/>
          <p:nvPr/>
        </p:nvCxnSpPr>
        <p:spPr>
          <a:xfrm flipV="1">
            <a:off x="1577130" y="4462943"/>
            <a:ext cx="1468074" cy="3710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7CA83EE9-DA8D-4B41-9B3B-176376F11F63}"/>
              </a:ext>
            </a:extLst>
          </p:cNvPr>
          <p:cNvCxnSpPr>
            <a:cxnSpLocks/>
          </p:cNvCxnSpPr>
          <p:nvPr/>
        </p:nvCxnSpPr>
        <p:spPr>
          <a:xfrm>
            <a:off x="1729530" y="5317469"/>
            <a:ext cx="1564548" cy="8819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Ορθογώνιο: Στρογγύλεμα γωνιών 18">
            <a:extLst>
              <a:ext uri="{FF2B5EF4-FFF2-40B4-BE49-F238E27FC236}">
                <a16:creationId xmlns:a16="http://schemas.microsoft.com/office/drawing/2014/main" id="{B7E2E5E3-3F38-4084-991E-BE5CBF8652DA}"/>
              </a:ext>
            </a:extLst>
          </p:cNvPr>
          <p:cNvSpPr/>
          <p:nvPr/>
        </p:nvSpPr>
        <p:spPr>
          <a:xfrm>
            <a:off x="3229760" y="5152647"/>
            <a:ext cx="2505513" cy="36298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Substantive theory</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Ορθογώνιο: Στρογγύλεμα γωνιών 19">
            <a:extLst>
              <a:ext uri="{FF2B5EF4-FFF2-40B4-BE49-F238E27FC236}">
                <a16:creationId xmlns:a16="http://schemas.microsoft.com/office/drawing/2014/main" id="{9E26DB30-EF3A-4372-958F-54DF930648B1}"/>
              </a:ext>
            </a:extLst>
          </p:cNvPr>
          <p:cNvSpPr/>
          <p:nvPr/>
        </p:nvSpPr>
        <p:spPr>
          <a:xfrm>
            <a:off x="7390702" y="5192784"/>
            <a:ext cx="1564548" cy="36298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Formal theory</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1" name="Ευθύγραμμο βέλος σύνδεσης 20">
            <a:extLst>
              <a:ext uri="{FF2B5EF4-FFF2-40B4-BE49-F238E27FC236}">
                <a16:creationId xmlns:a16="http://schemas.microsoft.com/office/drawing/2014/main" id="{3754D777-DDD2-47DF-9510-80B031E4D524}"/>
              </a:ext>
            </a:extLst>
          </p:cNvPr>
          <p:cNvCxnSpPr>
            <a:cxnSpLocks/>
          </p:cNvCxnSpPr>
          <p:nvPr/>
        </p:nvCxnSpPr>
        <p:spPr>
          <a:xfrm flipV="1">
            <a:off x="6112080" y="4255284"/>
            <a:ext cx="111084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a:extLst>
              <a:ext uri="{FF2B5EF4-FFF2-40B4-BE49-F238E27FC236}">
                <a16:creationId xmlns:a16="http://schemas.microsoft.com/office/drawing/2014/main" id="{6926364F-1FD7-49E3-9CC9-8F860C0B3405}"/>
              </a:ext>
            </a:extLst>
          </p:cNvPr>
          <p:cNvCxnSpPr>
            <a:cxnSpLocks/>
            <a:endCxn id="9" idx="1"/>
          </p:cNvCxnSpPr>
          <p:nvPr/>
        </p:nvCxnSpPr>
        <p:spPr>
          <a:xfrm flipV="1">
            <a:off x="5984846" y="6383293"/>
            <a:ext cx="1405856" cy="555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a:extLst>
              <a:ext uri="{FF2B5EF4-FFF2-40B4-BE49-F238E27FC236}">
                <a16:creationId xmlns:a16="http://schemas.microsoft.com/office/drawing/2014/main" id="{A0204E0C-75CA-401D-A957-82710A2ECAB5}"/>
              </a:ext>
            </a:extLst>
          </p:cNvPr>
          <p:cNvCxnSpPr>
            <a:cxnSpLocks/>
          </p:cNvCxnSpPr>
          <p:nvPr/>
        </p:nvCxnSpPr>
        <p:spPr>
          <a:xfrm flipV="1">
            <a:off x="9049624" y="5758466"/>
            <a:ext cx="1094065" cy="6326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a:extLst>
              <a:ext uri="{FF2B5EF4-FFF2-40B4-BE49-F238E27FC236}">
                <a16:creationId xmlns:a16="http://schemas.microsoft.com/office/drawing/2014/main" id="{04BD61FC-E70C-4FDE-84A8-6352C1AAD513}"/>
              </a:ext>
            </a:extLst>
          </p:cNvPr>
          <p:cNvCxnSpPr>
            <a:cxnSpLocks/>
          </p:cNvCxnSpPr>
          <p:nvPr/>
        </p:nvCxnSpPr>
        <p:spPr>
          <a:xfrm>
            <a:off x="9303392" y="4330444"/>
            <a:ext cx="917199" cy="5353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a:extLst>
              <a:ext uri="{FF2B5EF4-FFF2-40B4-BE49-F238E27FC236}">
                <a16:creationId xmlns:a16="http://schemas.microsoft.com/office/drawing/2014/main" id="{B26BEFE7-5CB3-4808-A955-82F4ABC3E9BD}"/>
              </a:ext>
            </a:extLst>
          </p:cNvPr>
          <p:cNvCxnSpPr>
            <a:cxnSpLocks/>
          </p:cNvCxnSpPr>
          <p:nvPr/>
        </p:nvCxnSpPr>
        <p:spPr>
          <a:xfrm flipV="1">
            <a:off x="5840138" y="5408590"/>
            <a:ext cx="1382784" cy="1"/>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a:extLst>
              <a:ext uri="{FF2B5EF4-FFF2-40B4-BE49-F238E27FC236}">
                <a16:creationId xmlns:a16="http://schemas.microsoft.com/office/drawing/2014/main" id="{4A4F11B6-A824-4CDD-9003-91210A972B52}"/>
              </a:ext>
            </a:extLst>
          </p:cNvPr>
          <p:cNvCxnSpPr>
            <a:cxnSpLocks/>
          </p:cNvCxnSpPr>
          <p:nvPr/>
        </p:nvCxnSpPr>
        <p:spPr>
          <a:xfrm flipV="1">
            <a:off x="9049624" y="5326518"/>
            <a:ext cx="1052816" cy="33278"/>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a:extLst>
              <a:ext uri="{FF2B5EF4-FFF2-40B4-BE49-F238E27FC236}">
                <a16:creationId xmlns:a16="http://schemas.microsoft.com/office/drawing/2014/main" id="{3A94FAFF-48B4-4ABA-89E3-7D60D4FF7AC1}"/>
              </a:ext>
            </a:extLst>
          </p:cNvPr>
          <p:cNvCxnSpPr>
            <a:cxnSpLocks/>
          </p:cNvCxnSpPr>
          <p:nvPr/>
        </p:nvCxnSpPr>
        <p:spPr>
          <a:xfrm flipV="1">
            <a:off x="8169485" y="4399052"/>
            <a:ext cx="0" cy="753595"/>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a:extLst>
              <a:ext uri="{FF2B5EF4-FFF2-40B4-BE49-F238E27FC236}">
                <a16:creationId xmlns:a16="http://schemas.microsoft.com/office/drawing/2014/main" id="{C57AE5CF-EB0F-4B19-88AE-CCE91A1874F1}"/>
              </a:ext>
            </a:extLst>
          </p:cNvPr>
          <p:cNvCxnSpPr>
            <a:cxnSpLocks/>
          </p:cNvCxnSpPr>
          <p:nvPr/>
        </p:nvCxnSpPr>
        <p:spPr>
          <a:xfrm>
            <a:off x="8169141" y="5625651"/>
            <a:ext cx="0" cy="618037"/>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53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2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randombar(horizontal)">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heel(1)">
                                      <p:cBhvr>
                                        <p:cTn id="76" dur="2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1000" fill="hold"/>
                                        <p:tgtEl>
                                          <p:spTgt spid="25"/>
                                        </p:tgtEl>
                                        <p:attrNameLst>
                                          <p:attrName>ppt_w</p:attrName>
                                        </p:attrNameLst>
                                      </p:cBhvr>
                                      <p:tavLst>
                                        <p:tav tm="0">
                                          <p:val>
                                            <p:fltVal val="0"/>
                                          </p:val>
                                        </p:tav>
                                        <p:tav tm="100000">
                                          <p:val>
                                            <p:strVal val="#ppt_w"/>
                                          </p:val>
                                        </p:tav>
                                      </p:tavLst>
                                    </p:anim>
                                    <p:anim calcmode="lin" valueType="num">
                                      <p:cBhvr>
                                        <p:cTn id="82" dur="1000" fill="hold"/>
                                        <p:tgtEl>
                                          <p:spTgt spid="25"/>
                                        </p:tgtEl>
                                        <p:attrNameLst>
                                          <p:attrName>ppt_h</p:attrName>
                                        </p:attrNameLst>
                                      </p:cBhvr>
                                      <p:tavLst>
                                        <p:tav tm="0">
                                          <p:val>
                                            <p:fltVal val="0"/>
                                          </p:val>
                                        </p:tav>
                                        <p:tav tm="100000">
                                          <p:val>
                                            <p:strVal val="#ppt_h"/>
                                          </p:val>
                                        </p:tav>
                                      </p:tavLst>
                                    </p:anim>
                                    <p:anim calcmode="lin" valueType="num">
                                      <p:cBhvr>
                                        <p:cTn id="83" dur="1000" fill="hold"/>
                                        <p:tgtEl>
                                          <p:spTgt spid="25"/>
                                        </p:tgtEl>
                                        <p:attrNameLst>
                                          <p:attrName>style.rotation</p:attrName>
                                        </p:attrNameLst>
                                      </p:cBhvr>
                                      <p:tavLst>
                                        <p:tav tm="0">
                                          <p:val>
                                            <p:fltVal val="90"/>
                                          </p:val>
                                        </p:tav>
                                        <p:tav tm="100000">
                                          <p:val>
                                            <p:fltVal val="0"/>
                                          </p:val>
                                        </p:tav>
                                      </p:tavLst>
                                    </p:anim>
                                    <p:animEffect transition="in" filter="fade">
                                      <p:cBhvr>
                                        <p:cTn id="84" dur="10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p:cTn id="89" dur="1000" fill="hold"/>
                                        <p:tgtEl>
                                          <p:spTgt spid="34"/>
                                        </p:tgtEl>
                                        <p:attrNameLst>
                                          <p:attrName>ppt_w</p:attrName>
                                        </p:attrNameLst>
                                      </p:cBhvr>
                                      <p:tavLst>
                                        <p:tav tm="0">
                                          <p:val>
                                            <p:fltVal val="0"/>
                                          </p:val>
                                        </p:tav>
                                        <p:tav tm="100000">
                                          <p:val>
                                            <p:strVal val="#ppt_w"/>
                                          </p:val>
                                        </p:tav>
                                      </p:tavLst>
                                    </p:anim>
                                    <p:anim calcmode="lin" valueType="num">
                                      <p:cBhvr>
                                        <p:cTn id="90" dur="1000" fill="hold"/>
                                        <p:tgtEl>
                                          <p:spTgt spid="34"/>
                                        </p:tgtEl>
                                        <p:attrNameLst>
                                          <p:attrName>ppt_h</p:attrName>
                                        </p:attrNameLst>
                                      </p:cBhvr>
                                      <p:tavLst>
                                        <p:tav tm="0">
                                          <p:val>
                                            <p:fltVal val="0"/>
                                          </p:val>
                                        </p:tav>
                                        <p:tav tm="100000">
                                          <p:val>
                                            <p:strVal val="#ppt_h"/>
                                          </p:val>
                                        </p:tav>
                                      </p:tavLst>
                                    </p:anim>
                                    <p:anim calcmode="lin" valueType="num">
                                      <p:cBhvr>
                                        <p:cTn id="91" dur="1000" fill="hold"/>
                                        <p:tgtEl>
                                          <p:spTgt spid="34"/>
                                        </p:tgtEl>
                                        <p:attrNameLst>
                                          <p:attrName>style.rotation</p:attrName>
                                        </p:attrNameLst>
                                      </p:cBhvr>
                                      <p:tavLst>
                                        <p:tav tm="0">
                                          <p:val>
                                            <p:fltVal val="90"/>
                                          </p:val>
                                        </p:tav>
                                        <p:tav tm="100000">
                                          <p:val>
                                            <p:fltVal val="0"/>
                                          </p:val>
                                        </p:tav>
                                      </p:tavLst>
                                    </p:anim>
                                    <p:animEffect transition="in" filter="fade">
                                      <p:cBhvr>
                                        <p:cTn id="92" dur="10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Effect transition="in" filter="fade">
                                      <p:cBhvr>
                                        <p:cTn id="9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D82CAA-FCB1-4258-8C36-81A55D8E7D16}"/>
              </a:ext>
            </a:extLst>
          </p:cNvPr>
          <p:cNvSpPr txBox="1"/>
          <p:nvPr/>
        </p:nvSpPr>
        <p:spPr>
          <a:xfrm>
            <a:off x="0" y="609076"/>
            <a:ext cx="4756558" cy="59093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Two different schools (K-2, 3-5) participated in a year-long professional development experience to learn how to use technology and a hands-on approach to mathematics.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Specifically, I investigated the perceived factors that influenced participants’ perceptions and use of technology and investigative approaches to mathematics once the professional development had ended.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The question addressed by this study was, “how were original goals of a professional development program that was focused on integrating technology in mathematics sustained among individual participants after the program’s completion?”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Specific questions I asked participants focused on (a) their perceptions of their own technology use in the classroom, (b) their increased or decreased level of technology use since completing the professional development, and (c) inhibiting or enabling circumstances that may have influenced these increases or decreases in technology use. </a:t>
            </a:r>
            <a:endParaRPr kumimoji="0" lang="el-GR" sz="14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4" name="TextBox 3">
            <a:extLst>
              <a:ext uri="{FF2B5EF4-FFF2-40B4-BE49-F238E27FC236}">
                <a16:creationId xmlns:a16="http://schemas.microsoft.com/office/drawing/2014/main" id="{F9E43F63-E155-407B-BD70-E6411F3B0E34}"/>
              </a:ext>
            </a:extLst>
          </p:cNvPr>
          <p:cNvSpPr txBox="1"/>
          <p:nvPr/>
        </p:nvSpPr>
        <p:spPr>
          <a:xfrm>
            <a:off x="2852256" y="201336"/>
            <a:ext cx="5780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Ένα παράδειγμα </a:t>
            </a:r>
            <a:r>
              <a:rPr kumimoji="0" lang="en-US"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GT</a:t>
            </a: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στην εκπαιδευτική έρευνα</a:t>
            </a:r>
          </a:p>
        </p:txBody>
      </p:sp>
      <p:pic>
        <p:nvPicPr>
          <p:cNvPr id="6" name="Εικόνα 5">
            <a:extLst>
              <a:ext uri="{FF2B5EF4-FFF2-40B4-BE49-F238E27FC236}">
                <a16:creationId xmlns:a16="http://schemas.microsoft.com/office/drawing/2014/main" id="{72278CDE-6EC8-4BBF-AAA1-45CD7585E835}"/>
              </a:ext>
            </a:extLst>
          </p:cNvPr>
          <p:cNvPicPr>
            <a:picLocks noChangeAspect="1"/>
          </p:cNvPicPr>
          <p:nvPr/>
        </p:nvPicPr>
        <p:blipFill>
          <a:blip r:embed="rId2"/>
          <a:stretch>
            <a:fillRect/>
          </a:stretch>
        </p:blipFill>
        <p:spPr>
          <a:xfrm>
            <a:off x="4974672" y="1105249"/>
            <a:ext cx="6973442" cy="4647501"/>
          </a:xfrm>
          <a:prstGeom prst="rect">
            <a:avLst/>
          </a:prstGeom>
        </p:spPr>
      </p:pic>
    </p:spTree>
    <p:extLst>
      <p:ext uri="{BB962C8B-B14F-4D97-AF65-F5344CB8AC3E}">
        <p14:creationId xmlns:p14="http://schemas.microsoft.com/office/powerpoint/2010/main" val="533835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3154A01-48F0-4DDF-ACA2-DE298026E532}"/>
              </a:ext>
            </a:extLst>
          </p:cNvPr>
          <p:cNvPicPr>
            <a:picLocks noChangeAspect="1"/>
          </p:cNvPicPr>
          <p:nvPr/>
        </p:nvPicPr>
        <p:blipFill>
          <a:blip r:embed="rId2"/>
          <a:stretch>
            <a:fillRect/>
          </a:stretch>
        </p:blipFill>
        <p:spPr>
          <a:xfrm>
            <a:off x="0" y="557897"/>
            <a:ext cx="6937934" cy="5326979"/>
          </a:xfrm>
          <a:prstGeom prst="rect">
            <a:avLst/>
          </a:prstGeom>
        </p:spPr>
      </p:pic>
      <p:sp>
        <p:nvSpPr>
          <p:cNvPr id="4" name="TextBox 3">
            <a:extLst>
              <a:ext uri="{FF2B5EF4-FFF2-40B4-BE49-F238E27FC236}">
                <a16:creationId xmlns:a16="http://schemas.microsoft.com/office/drawing/2014/main" id="{B02325B1-E93C-4966-A555-009C6DC4185E}"/>
              </a:ext>
            </a:extLst>
          </p:cNvPr>
          <p:cNvSpPr txBox="1"/>
          <p:nvPr/>
        </p:nvSpPr>
        <p:spPr>
          <a:xfrm>
            <a:off x="7197754" y="897622"/>
            <a:ext cx="374987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Συγγραφή </a:t>
            </a:r>
            <a:r>
              <a:rPr kumimoji="0" lang="en-US"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Memos</a:t>
            </a:r>
            <a:endPar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Για κάθε </a:t>
            </a:r>
            <a:r>
              <a:rPr kumimoji="0" lang="el-GR" sz="18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συνξη</a:t>
            </a:r>
            <a:r>
              <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κάνουμε μια σύνοψη με τα θέματα που προκύπτουν και πιθανές (</a:t>
            </a:r>
            <a:r>
              <a:rPr kumimoji="0" lang="en-US"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tentative) </a:t>
            </a:r>
            <a:r>
              <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εξηγήσεις.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Στόχος είναι να συγκρίνουμε τα </a:t>
            </a:r>
            <a:r>
              <a:rPr kumimoji="0" lang="en-US"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memos </a:t>
            </a:r>
            <a:r>
              <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και να εξετάσουμε αν καλύπτουν τα ζητήματα που αναφέρονται από τον ομιλητή.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Με όρους ΘΘ, αυτό ονομάζεται </a:t>
            </a:r>
            <a:r>
              <a:rPr kumimoji="0" lang="en-US"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fitting-</a:t>
            </a:r>
            <a:r>
              <a:rPr kumimoji="0" lang="el-GR"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ταίριασμα μεταξύ κατηγορίας και δεδομένων</a:t>
            </a:r>
          </a:p>
        </p:txBody>
      </p:sp>
    </p:spTree>
    <p:extLst>
      <p:ext uri="{BB962C8B-B14F-4D97-AF65-F5344CB8AC3E}">
        <p14:creationId xmlns:p14="http://schemas.microsoft.com/office/powerpoint/2010/main" val="150414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931C0B-7676-483E-832D-8BF86813B313}"/>
              </a:ext>
            </a:extLst>
          </p:cNvPr>
          <p:cNvSpPr txBox="1"/>
          <p:nvPr/>
        </p:nvSpPr>
        <p:spPr>
          <a:xfrm>
            <a:off x="1174458" y="75007"/>
            <a:ext cx="105030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Βιογραφική ανάλυση κατά </a:t>
            </a:r>
            <a:r>
              <a:rPr kumimoji="0" lang="en-US" sz="2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Wengraf</a:t>
            </a:r>
            <a:r>
              <a:rPr kumimoji="0" lang="el-GR" sz="2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a:t>
            </a:r>
            <a:r>
              <a:rPr kumimoji="0" lang="en-US" sz="2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Rosenthal </a:t>
            </a:r>
            <a:endParaRPr kumimoji="0" lang="el-GR" sz="28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endParaRPr>
          </a:p>
        </p:txBody>
      </p:sp>
      <p:sp>
        <p:nvSpPr>
          <p:cNvPr id="3" name="TextBox 2">
            <a:extLst>
              <a:ext uri="{FF2B5EF4-FFF2-40B4-BE49-F238E27FC236}">
                <a16:creationId xmlns:a16="http://schemas.microsoft.com/office/drawing/2014/main" id="{854B0E53-CE15-4DE1-B941-2438C7EE0616}"/>
              </a:ext>
            </a:extLst>
          </p:cNvPr>
          <p:cNvSpPr txBox="1"/>
          <p:nvPr/>
        </p:nvSpPr>
        <p:spPr>
          <a:xfrm>
            <a:off x="209724" y="2256639"/>
            <a:ext cx="47649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Χρονολογία Βιογραφικών Δεδομένων (ΧΒΔ)</a:t>
            </a:r>
          </a:p>
        </p:txBody>
      </p:sp>
      <p:sp>
        <p:nvSpPr>
          <p:cNvPr id="5" name="TextBox 4">
            <a:extLst>
              <a:ext uri="{FF2B5EF4-FFF2-40B4-BE49-F238E27FC236}">
                <a16:creationId xmlns:a16="http://schemas.microsoft.com/office/drawing/2014/main" id="{05AEC9C2-5825-4C8D-8110-5758B9F33277}"/>
              </a:ext>
            </a:extLst>
          </p:cNvPr>
          <p:cNvSpPr txBox="1"/>
          <p:nvPr/>
        </p:nvSpPr>
        <p:spPr>
          <a:xfrm>
            <a:off x="7720667" y="2256639"/>
            <a:ext cx="4471333" cy="338554"/>
          </a:xfrm>
          <a:prstGeom prst="rect">
            <a:avLst/>
          </a:prstGeom>
          <a:noFill/>
        </p:spPr>
        <p:txBody>
          <a:bodyPr wrap="square">
            <a:spAutoFit/>
          </a:bodyPr>
          <a:lstStyle/>
          <a:p>
            <a:pPr marL="4114800" marR="0" lvl="0" indent="-4114800" algn="just"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Ανάλυση Βιογραφικών Σταθμών (ΑΒΣ)</a:t>
            </a:r>
          </a:p>
        </p:txBody>
      </p:sp>
      <p:sp>
        <p:nvSpPr>
          <p:cNvPr id="9" name="TextBox 8">
            <a:extLst>
              <a:ext uri="{FF2B5EF4-FFF2-40B4-BE49-F238E27FC236}">
                <a16:creationId xmlns:a16="http://schemas.microsoft.com/office/drawing/2014/main" id="{C14D1933-B605-42AB-A891-77B282346F25}"/>
              </a:ext>
            </a:extLst>
          </p:cNvPr>
          <p:cNvSpPr txBox="1"/>
          <p:nvPr/>
        </p:nvSpPr>
        <p:spPr>
          <a:xfrm>
            <a:off x="805343" y="4353616"/>
            <a:ext cx="346814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Ροή </a:t>
            </a:r>
            <a:r>
              <a:rPr kumimoji="0" lang="el-GR" sz="1600" b="0" i="0" u="none" strike="noStrike" kern="1200" cap="none" spc="0" normalizeH="0" baseline="0" noProof="0" dirty="0" err="1">
                <a:ln>
                  <a:noFill/>
                </a:ln>
                <a:solidFill>
                  <a:prstClr val="black"/>
                </a:solidFill>
                <a:effectLst/>
                <a:uLnTx/>
                <a:uFillTx/>
                <a:latin typeface="Segoe Script" panose="030B0504020000000003" pitchFamily="66" charset="0"/>
                <a:ea typeface="+mn-ea"/>
                <a:cs typeface="+mn-cs"/>
              </a:rPr>
              <a:t>Κειμενικής</a:t>
            </a:r>
            <a:r>
              <a:rPr kumimoji="0" lang="el-GR" sz="16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 Δομής (ΡΚΔ)</a:t>
            </a:r>
          </a:p>
        </p:txBody>
      </p:sp>
      <p:sp>
        <p:nvSpPr>
          <p:cNvPr id="11" name="TextBox 10">
            <a:extLst>
              <a:ext uri="{FF2B5EF4-FFF2-40B4-BE49-F238E27FC236}">
                <a16:creationId xmlns:a16="http://schemas.microsoft.com/office/drawing/2014/main" id="{7750554B-05C4-45E5-AD7A-DAB86260BFB2}"/>
              </a:ext>
            </a:extLst>
          </p:cNvPr>
          <p:cNvSpPr txBox="1"/>
          <p:nvPr/>
        </p:nvSpPr>
        <p:spPr>
          <a:xfrm>
            <a:off x="7403984" y="4353616"/>
            <a:ext cx="4788016" cy="369332"/>
          </a:xfrm>
          <a:prstGeom prst="rect">
            <a:avLst/>
          </a:prstGeom>
          <a:noFill/>
        </p:spPr>
        <p:txBody>
          <a:bodyPr wrap="square">
            <a:spAutoFit/>
          </a:bodyPr>
          <a:lstStyle/>
          <a:p>
            <a:pPr marL="4572000" marR="0" lvl="0" indent="-4572000" algn="just"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Ανάλυση Θεματικού Πεδίου (ΑΘΠ)</a:t>
            </a:r>
            <a:r>
              <a:rPr kumimoji="0" lang="el-GR" sz="18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Cambria" panose="02040503050406030204" pitchFamily="18" charset="0"/>
              </a:rPr>
              <a:t>	</a:t>
            </a: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Βέλος: Επάνω-κάτω 14">
            <a:extLst>
              <a:ext uri="{FF2B5EF4-FFF2-40B4-BE49-F238E27FC236}">
                <a16:creationId xmlns:a16="http://schemas.microsoft.com/office/drawing/2014/main" id="{03F8B336-FAF7-40E8-B4F0-9270E0843963}"/>
              </a:ext>
            </a:extLst>
          </p:cNvPr>
          <p:cNvSpPr/>
          <p:nvPr/>
        </p:nvSpPr>
        <p:spPr>
          <a:xfrm>
            <a:off x="2189527" y="2877424"/>
            <a:ext cx="343948" cy="1476192"/>
          </a:xfrm>
          <a:prstGeom prst="up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Βέλος: Δεξιό 15">
            <a:extLst>
              <a:ext uri="{FF2B5EF4-FFF2-40B4-BE49-F238E27FC236}">
                <a16:creationId xmlns:a16="http://schemas.microsoft.com/office/drawing/2014/main" id="{DC07184A-1C09-4F48-8FE2-00BC559B45F8}"/>
              </a:ext>
            </a:extLst>
          </p:cNvPr>
          <p:cNvSpPr/>
          <p:nvPr/>
        </p:nvSpPr>
        <p:spPr>
          <a:xfrm>
            <a:off x="4915948" y="2395137"/>
            <a:ext cx="2315362" cy="230823"/>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Βέλος: Δεξιό 16">
            <a:extLst>
              <a:ext uri="{FF2B5EF4-FFF2-40B4-BE49-F238E27FC236}">
                <a16:creationId xmlns:a16="http://schemas.microsoft.com/office/drawing/2014/main" id="{CA4FA777-F6BC-43F0-A9BD-E2E9D1CFCE07}"/>
              </a:ext>
            </a:extLst>
          </p:cNvPr>
          <p:cNvSpPr/>
          <p:nvPr/>
        </p:nvSpPr>
        <p:spPr>
          <a:xfrm>
            <a:off x="4681057" y="4422870"/>
            <a:ext cx="2315362" cy="230823"/>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Βέλος: Επάνω-κάτω 17">
            <a:extLst>
              <a:ext uri="{FF2B5EF4-FFF2-40B4-BE49-F238E27FC236}">
                <a16:creationId xmlns:a16="http://schemas.microsoft.com/office/drawing/2014/main" id="{5FB1AEF7-61BE-412F-AB4A-4A44D2E95C11}"/>
              </a:ext>
            </a:extLst>
          </p:cNvPr>
          <p:cNvSpPr/>
          <p:nvPr/>
        </p:nvSpPr>
        <p:spPr>
          <a:xfrm>
            <a:off x="9830499" y="2777027"/>
            <a:ext cx="343948" cy="1476192"/>
          </a:xfrm>
          <a:prstGeom prst="up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56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1" grpId="0"/>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59D8878-AF31-47B3-910C-815A2E05C955}"/>
              </a:ext>
            </a:extLst>
          </p:cNvPr>
          <p:cNvPicPr>
            <a:picLocks noChangeAspect="1"/>
          </p:cNvPicPr>
          <p:nvPr/>
        </p:nvPicPr>
        <p:blipFill>
          <a:blip r:embed="rId2"/>
          <a:stretch>
            <a:fillRect/>
          </a:stretch>
        </p:blipFill>
        <p:spPr>
          <a:xfrm>
            <a:off x="536895" y="339393"/>
            <a:ext cx="5100508" cy="6396607"/>
          </a:xfrm>
          <a:prstGeom prst="rect">
            <a:avLst/>
          </a:prstGeom>
        </p:spPr>
      </p:pic>
      <p:pic>
        <p:nvPicPr>
          <p:cNvPr id="5" name="Εικόνα 4">
            <a:extLst>
              <a:ext uri="{FF2B5EF4-FFF2-40B4-BE49-F238E27FC236}">
                <a16:creationId xmlns:a16="http://schemas.microsoft.com/office/drawing/2014/main" id="{8C1249C6-A361-4864-B22C-EF41A89DDA44}"/>
              </a:ext>
            </a:extLst>
          </p:cNvPr>
          <p:cNvPicPr>
            <a:picLocks noChangeAspect="1"/>
          </p:cNvPicPr>
          <p:nvPr/>
        </p:nvPicPr>
        <p:blipFill>
          <a:blip r:embed="rId3"/>
          <a:stretch>
            <a:fillRect/>
          </a:stretch>
        </p:blipFill>
        <p:spPr>
          <a:xfrm>
            <a:off x="6096000" y="339393"/>
            <a:ext cx="5243120" cy="6396607"/>
          </a:xfrm>
          <a:prstGeom prst="rect">
            <a:avLst/>
          </a:prstGeom>
        </p:spPr>
      </p:pic>
    </p:spTree>
    <p:extLst>
      <p:ext uri="{BB962C8B-B14F-4D97-AF65-F5344CB8AC3E}">
        <p14:creationId xmlns:p14="http://schemas.microsoft.com/office/powerpoint/2010/main" val="2641084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7DE1CF0-CE20-4A7B-8352-A3AA0EC3FE77}"/>
              </a:ext>
            </a:extLst>
          </p:cNvPr>
          <p:cNvPicPr>
            <a:picLocks noChangeAspect="1"/>
          </p:cNvPicPr>
          <p:nvPr/>
        </p:nvPicPr>
        <p:blipFill>
          <a:blip r:embed="rId2"/>
          <a:stretch>
            <a:fillRect/>
          </a:stretch>
        </p:blipFill>
        <p:spPr>
          <a:xfrm>
            <a:off x="95075" y="144338"/>
            <a:ext cx="7734649" cy="4327697"/>
          </a:xfrm>
          <a:prstGeom prst="rect">
            <a:avLst/>
          </a:prstGeom>
        </p:spPr>
      </p:pic>
      <p:pic>
        <p:nvPicPr>
          <p:cNvPr id="5" name="Εικόνα 4">
            <a:extLst>
              <a:ext uri="{FF2B5EF4-FFF2-40B4-BE49-F238E27FC236}">
                <a16:creationId xmlns:a16="http://schemas.microsoft.com/office/drawing/2014/main" id="{B007AEF4-2E82-44BE-85B8-D639418D2199}"/>
              </a:ext>
            </a:extLst>
          </p:cNvPr>
          <p:cNvPicPr>
            <a:picLocks noChangeAspect="1"/>
          </p:cNvPicPr>
          <p:nvPr/>
        </p:nvPicPr>
        <p:blipFill>
          <a:blip r:embed="rId3"/>
          <a:stretch>
            <a:fillRect/>
          </a:stretch>
        </p:blipFill>
        <p:spPr>
          <a:xfrm>
            <a:off x="95074" y="4457024"/>
            <a:ext cx="7734650" cy="2256638"/>
          </a:xfrm>
          <a:prstGeom prst="rect">
            <a:avLst/>
          </a:prstGeom>
        </p:spPr>
      </p:pic>
      <p:sp>
        <p:nvSpPr>
          <p:cNvPr id="6" name="TextBox 5">
            <a:extLst>
              <a:ext uri="{FF2B5EF4-FFF2-40B4-BE49-F238E27FC236}">
                <a16:creationId xmlns:a16="http://schemas.microsoft.com/office/drawing/2014/main" id="{21DA69E1-9EC9-441F-ABB2-FBD5F18A554E}"/>
              </a:ext>
            </a:extLst>
          </p:cNvPr>
          <p:cNvSpPr txBox="1"/>
          <p:nvPr/>
        </p:nvSpPr>
        <p:spPr>
          <a:xfrm>
            <a:off x="8053431" y="3271706"/>
            <a:ext cx="404349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Επεξεργασμένο σχήμα οριοθέτησης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της Κατηγορίας σε </a:t>
            </a:r>
            <a:r>
              <a:rPr kumimoji="0" lang="el-GR" sz="1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υπο</a:t>
            </a:r>
            <a:r>
              <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-κατηγορίες και των ιδιοτήτων που αντιστοιχούν σε αυτές</a:t>
            </a:r>
          </a:p>
        </p:txBody>
      </p:sp>
    </p:spTree>
    <p:extLst>
      <p:ext uri="{BB962C8B-B14F-4D97-AF65-F5344CB8AC3E}">
        <p14:creationId xmlns:p14="http://schemas.microsoft.com/office/powerpoint/2010/main" val="1205456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C0927-8293-404B-99DE-2F07663D96D8}"/>
              </a:ext>
            </a:extLst>
          </p:cNvPr>
          <p:cNvSpPr txBox="1"/>
          <p:nvPr/>
        </p:nvSpPr>
        <p:spPr>
          <a:xfrm>
            <a:off x="373265" y="70319"/>
            <a:ext cx="117068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Πειραματισμοί με γραφικές απεικονίσεις ώστε να αποτυπωθεί η κεντρική κατηγορία που εξηγεί το φαινόμενο </a:t>
            </a:r>
          </a:p>
        </p:txBody>
      </p:sp>
      <p:pic>
        <p:nvPicPr>
          <p:cNvPr id="4" name="Εικόνα 3">
            <a:extLst>
              <a:ext uri="{FF2B5EF4-FFF2-40B4-BE49-F238E27FC236}">
                <a16:creationId xmlns:a16="http://schemas.microsoft.com/office/drawing/2014/main" id="{AABC0FE8-BF14-4902-824E-5B7F5BAE7124}"/>
              </a:ext>
            </a:extLst>
          </p:cNvPr>
          <p:cNvPicPr>
            <a:picLocks noChangeAspect="1"/>
          </p:cNvPicPr>
          <p:nvPr/>
        </p:nvPicPr>
        <p:blipFill>
          <a:blip r:embed="rId2"/>
          <a:stretch>
            <a:fillRect/>
          </a:stretch>
        </p:blipFill>
        <p:spPr>
          <a:xfrm>
            <a:off x="361485" y="1022277"/>
            <a:ext cx="4924977" cy="2568023"/>
          </a:xfrm>
          <a:prstGeom prst="rect">
            <a:avLst/>
          </a:prstGeom>
        </p:spPr>
      </p:pic>
      <p:pic>
        <p:nvPicPr>
          <p:cNvPr id="6" name="Εικόνα 5">
            <a:extLst>
              <a:ext uri="{FF2B5EF4-FFF2-40B4-BE49-F238E27FC236}">
                <a16:creationId xmlns:a16="http://schemas.microsoft.com/office/drawing/2014/main" id="{52EFF47D-092C-43FF-AE71-7558853C703E}"/>
              </a:ext>
            </a:extLst>
          </p:cNvPr>
          <p:cNvPicPr>
            <a:picLocks noChangeAspect="1"/>
          </p:cNvPicPr>
          <p:nvPr/>
        </p:nvPicPr>
        <p:blipFill>
          <a:blip r:embed="rId3"/>
          <a:stretch>
            <a:fillRect/>
          </a:stretch>
        </p:blipFill>
        <p:spPr>
          <a:xfrm>
            <a:off x="373264" y="3957484"/>
            <a:ext cx="4397276" cy="2900516"/>
          </a:xfrm>
          <a:prstGeom prst="rect">
            <a:avLst/>
          </a:prstGeom>
        </p:spPr>
      </p:pic>
      <p:sp>
        <p:nvSpPr>
          <p:cNvPr id="8" name="TextBox 7">
            <a:extLst>
              <a:ext uri="{FF2B5EF4-FFF2-40B4-BE49-F238E27FC236}">
                <a16:creationId xmlns:a16="http://schemas.microsoft.com/office/drawing/2014/main" id="{96F5EF2D-FA7B-4E84-AF72-57F082E7A246}"/>
              </a:ext>
            </a:extLst>
          </p:cNvPr>
          <p:cNvSpPr txBox="1"/>
          <p:nvPr/>
        </p:nvSpPr>
        <p:spPr>
          <a:xfrm>
            <a:off x="5802384" y="797510"/>
            <a:ext cx="6277763"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 realized that there was a paradox in this graphic representation of how my categories related. While Figure 3 attempts to explain why teachers never adopt or eventually abandon technology in the classroom, it also contains the sweet spot or ideal conditions under which a teacher is least likely to abandon technology use in the classroom. That spot is the convergence of management, understanding the software, and a balance of those using the technology in the classroom. This may be somewhat confusing due to the fact that this is a graphic of “NOTs.”</a:t>
            </a: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Alternatively, it became easier to understand this relationship when I changed management from negative to positive. I thought in terms of manageability instead of unmanageability. From this perspective, I changed the title to “Effective Conditions for Classroom Technology Use” to relay the fact that the ideal plane is the condition in which a teacher is the most likely to adopt technology in the classroom. A graphic representation might look like the following: (see Figure 4).</a:t>
            </a:r>
            <a:endParaRPr kumimoji="0" lang="el-GR" sz="1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Tree>
    <p:extLst>
      <p:ext uri="{BB962C8B-B14F-4D97-AF65-F5344CB8AC3E}">
        <p14:creationId xmlns:p14="http://schemas.microsoft.com/office/powerpoint/2010/main" val="3335605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839F54-CB86-07BD-7EE8-3D36C6DFDCD3}"/>
              </a:ext>
            </a:extLst>
          </p:cNvPr>
          <p:cNvSpPr txBox="1"/>
          <p:nvPr/>
        </p:nvSpPr>
        <p:spPr>
          <a:xfrm>
            <a:off x="3716322" y="2407641"/>
            <a:ext cx="49411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ΠΑΡΑΔΕΙΓΜΑ 2</a:t>
            </a:r>
          </a:p>
        </p:txBody>
      </p:sp>
    </p:spTree>
    <p:extLst>
      <p:ext uri="{BB962C8B-B14F-4D97-AF65-F5344CB8AC3E}">
        <p14:creationId xmlns:p14="http://schemas.microsoft.com/office/powerpoint/2010/main" val="465432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24C84DC-A24C-AEA0-AB4F-931E33E3171A}"/>
              </a:ext>
            </a:extLst>
          </p:cNvPr>
          <p:cNvPicPr>
            <a:picLocks noChangeAspect="1"/>
          </p:cNvPicPr>
          <p:nvPr/>
        </p:nvPicPr>
        <p:blipFill>
          <a:blip r:embed="rId2"/>
          <a:stretch>
            <a:fillRect/>
          </a:stretch>
        </p:blipFill>
        <p:spPr>
          <a:xfrm>
            <a:off x="60948" y="956917"/>
            <a:ext cx="5677692" cy="4944165"/>
          </a:xfrm>
          <a:prstGeom prst="rect">
            <a:avLst/>
          </a:prstGeom>
        </p:spPr>
      </p:pic>
      <p:pic>
        <p:nvPicPr>
          <p:cNvPr id="5" name="Εικόνα 4">
            <a:extLst>
              <a:ext uri="{FF2B5EF4-FFF2-40B4-BE49-F238E27FC236}">
                <a16:creationId xmlns:a16="http://schemas.microsoft.com/office/drawing/2014/main" id="{C803B3B6-7547-0DF5-4B54-97510462818B}"/>
              </a:ext>
            </a:extLst>
          </p:cNvPr>
          <p:cNvPicPr>
            <a:picLocks noChangeAspect="1"/>
          </p:cNvPicPr>
          <p:nvPr/>
        </p:nvPicPr>
        <p:blipFill>
          <a:blip r:embed="rId3"/>
          <a:stretch>
            <a:fillRect/>
          </a:stretch>
        </p:blipFill>
        <p:spPr>
          <a:xfrm>
            <a:off x="6096000" y="884991"/>
            <a:ext cx="5858693" cy="5973009"/>
          </a:xfrm>
          <a:prstGeom prst="rect">
            <a:avLst/>
          </a:prstGeom>
        </p:spPr>
      </p:pic>
      <p:sp>
        <p:nvSpPr>
          <p:cNvPr id="6" name="TextBox 5">
            <a:extLst>
              <a:ext uri="{FF2B5EF4-FFF2-40B4-BE49-F238E27FC236}">
                <a16:creationId xmlns:a16="http://schemas.microsoft.com/office/drawing/2014/main" id="{CF5A35E1-8C2E-4B2E-4C78-1577E5F26F71}"/>
              </a:ext>
            </a:extLst>
          </p:cNvPr>
          <p:cNvSpPr txBox="1"/>
          <p:nvPr/>
        </p:nvSpPr>
        <p:spPr>
          <a:xfrm>
            <a:off x="3238150" y="192947"/>
            <a:ext cx="44713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Initial coding – in vivo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7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6A76411-B5D3-2A57-BE6B-D21DD5164764}"/>
              </a:ext>
            </a:extLst>
          </p:cNvPr>
          <p:cNvPicPr>
            <a:picLocks noChangeAspect="1"/>
          </p:cNvPicPr>
          <p:nvPr/>
        </p:nvPicPr>
        <p:blipFill>
          <a:blip r:embed="rId2"/>
          <a:stretch>
            <a:fillRect/>
          </a:stretch>
        </p:blipFill>
        <p:spPr>
          <a:xfrm>
            <a:off x="6887361" y="222601"/>
            <a:ext cx="5226341" cy="6412797"/>
          </a:xfrm>
          <a:prstGeom prst="rect">
            <a:avLst/>
          </a:prstGeom>
        </p:spPr>
      </p:pic>
      <p:pic>
        <p:nvPicPr>
          <p:cNvPr id="4" name="Εικόνα 3">
            <a:extLst>
              <a:ext uri="{FF2B5EF4-FFF2-40B4-BE49-F238E27FC236}">
                <a16:creationId xmlns:a16="http://schemas.microsoft.com/office/drawing/2014/main" id="{88EE2395-7217-36F9-1AB9-B56238C1831D}"/>
              </a:ext>
            </a:extLst>
          </p:cNvPr>
          <p:cNvPicPr>
            <a:picLocks noChangeAspect="1"/>
          </p:cNvPicPr>
          <p:nvPr/>
        </p:nvPicPr>
        <p:blipFill>
          <a:blip r:embed="rId3"/>
          <a:stretch>
            <a:fillRect/>
          </a:stretch>
        </p:blipFill>
        <p:spPr>
          <a:xfrm>
            <a:off x="201336" y="164172"/>
            <a:ext cx="6686026" cy="6716898"/>
          </a:xfrm>
          <a:prstGeom prst="rect">
            <a:avLst/>
          </a:prstGeom>
        </p:spPr>
      </p:pic>
    </p:spTree>
    <p:extLst>
      <p:ext uri="{BB962C8B-B14F-4D97-AF65-F5344CB8AC3E}">
        <p14:creationId xmlns:p14="http://schemas.microsoft.com/office/powerpoint/2010/main" val="2379929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B0A353E-CBB7-FF40-CAEA-1BE50B91A0D8}"/>
              </a:ext>
            </a:extLst>
          </p:cNvPr>
          <p:cNvPicPr>
            <a:picLocks noChangeAspect="1"/>
          </p:cNvPicPr>
          <p:nvPr/>
        </p:nvPicPr>
        <p:blipFill>
          <a:blip r:embed="rId2"/>
          <a:stretch>
            <a:fillRect/>
          </a:stretch>
        </p:blipFill>
        <p:spPr>
          <a:xfrm>
            <a:off x="958878" y="655419"/>
            <a:ext cx="8764223" cy="5849166"/>
          </a:xfrm>
          <a:prstGeom prst="rect">
            <a:avLst/>
          </a:prstGeom>
        </p:spPr>
      </p:pic>
    </p:spTree>
    <p:extLst>
      <p:ext uri="{BB962C8B-B14F-4D97-AF65-F5344CB8AC3E}">
        <p14:creationId xmlns:p14="http://schemas.microsoft.com/office/powerpoint/2010/main" val="3225850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4852629-94CA-168D-BA49-4EFB56C235F8}"/>
              </a:ext>
            </a:extLst>
          </p:cNvPr>
          <p:cNvPicPr>
            <a:picLocks noChangeAspect="1"/>
          </p:cNvPicPr>
          <p:nvPr/>
        </p:nvPicPr>
        <p:blipFill>
          <a:blip r:embed="rId2"/>
          <a:stretch>
            <a:fillRect/>
          </a:stretch>
        </p:blipFill>
        <p:spPr>
          <a:xfrm>
            <a:off x="-368" y="505435"/>
            <a:ext cx="6325667" cy="6336446"/>
          </a:xfrm>
          <a:prstGeom prst="rect">
            <a:avLst/>
          </a:prstGeom>
        </p:spPr>
      </p:pic>
      <p:pic>
        <p:nvPicPr>
          <p:cNvPr id="7" name="Εικόνα 6">
            <a:extLst>
              <a:ext uri="{FF2B5EF4-FFF2-40B4-BE49-F238E27FC236}">
                <a16:creationId xmlns:a16="http://schemas.microsoft.com/office/drawing/2014/main" id="{D796C223-C92A-CDB9-B59C-844675C05AE1}"/>
              </a:ext>
            </a:extLst>
          </p:cNvPr>
          <p:cNvPicPr>
            <a:picLocks noChangeAspect="1"/>
          </p:cNvPicPr>
          <p:nvPr/>
        </p:nvPicPr>
        <p:blipFill>
          <a:blip r:embed="rId3"/>
          <a:stretch>
            <a:fillRect/>
          </a:stretch>
        </p:blipFill>
        <p:spPr>
          <a:xfrm>
            <a:off x="6325299" y="505435"/>
            <a:ext cx="5783179" cy="1943371"/>
          </a:xfrm>
          <a:prstGeom prst="rect">
            <a:avLst/>
          </a:prstGeom>
        </p:spPr>
      </p:pic>
      <p:pic>
        <p:nvPicPr>
          <p:cNvPr id="9" name="Εικόνα 8">
            <a:extLst>
              <a:ext uri="{FF2B5EF4-FFF2-40B4-BE49-F238E27FC236}">
                <a16:creationId xmlns:a16="http://schemas.microsoft.com/office/drawing/2014/main" id="{764C62A9-AE88-9FB0-D131-0CA60295FBD6}"/>
              </a:ext>
            </a:extLst>
          </p:cNvPr>
          <p:cNvPicPr>
            <a:picLocks noChangeAspect="1"/>
          </p:cNvPicPr>
          <p:nvPr/>
        </p:nvPicPr>
        <p:blipFill>
          <a:blip r:embed="rId4"/>
          <a:stretch>
            <a:fillRect/>
          </a:stretch>
        </p:blipFill>
        <p:spPr>
          <a:xfrm>
            <a:off x="6244348" y="2448806"/>
            <a:ext cx="5864130" cy="4360197"/>
          </a:xfrm>
          <a:prstGeom prst="rect">
            <a:avLst/>
          </a:prstGeom>
        </p:spPr>
      </p:pic>
      <p:sp>
        <p:nvSpPr>
          <p:cNvPr id="10" name="TextBox 9">
            <a:extLst>
              <a:ext uri="{FF2B5EF4-FFF2-40B4-BE49-F238E27FC236}">
                <a16:creationId xmlns:a16="http://schemas.microsoft.com/office/drawing/2014/main" id="{79115897-2AB0-6BB1-F8D8-F4738F4A094D}"/>
              </a:ext>
            </a:extLst>
          </p:cNvPr>
          <p:cNvSpPr txBox="1"/>
          <p:nvPr/>
        </p:nvSpPr>
        <p:spPr>
          <a:xfrm>
            <a:off x="2516696" y="48997"/>
            <a:ext cx="7256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Initial coding – constructing categories/properties/dimensions</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168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D83161D-8A89-D646-2458-128E4E175CE7}"/>
              </a:ext>
            </a:extLst>
          </p:cNvPr>
          <p:cNvPicPr>
            <a:picLocks noChangeAspect="1"/>
          </p:cNvPicPr>
          <p:nvPr/>
        </p:nvPicPr>
        <p:blipFill>
          <a:blip r:embed="rId2"/>
          <a:stretch>
            <a:fillRect/>
          </a:stretch>
        </p:blipFill>
        <p:spPr>
          <a:xfrm>
            <a:off x="1277797" y="1580535"/>
            <a:ext cx="8059275" cy="3696930"/>
          </a:xfrm>
          <a:prstGeom prst="rect">
            <a:avLst/>
          </a:prstGeom>
        </p:spPr>
      </p:pic>
      <p:sp>
        <p:nvSpPr>
          <p:cNvPr id="4" name="TextBox 3">
            <a:extLst>
              <a:ext uri="{FF2B5EF4-FFF2-40B4-BE49-F238E27FC236}">
                <a16:creationId xmlns:a16="http://schemas.microsoft.com/office/drawing/2014/main" id="{E474F875-FBF7-FCB0-DBD8-06A2434899E9}"/>
              </a:ext>
            </a:extLst>
          </p:cNvPr>
          <p:cNvSpPr txBox="1"/>
          <p:nvPr/>
        </p:nvSpPr>
        <p:spPr>
          <a:xfrm>
            <a:off x="3573710" y="293615"/>
            <a:ext cx="37331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Axial coding – Making connections</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272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D4B984D-1169-3618-20CB-AE929BD6F22B}"/>
              </a:ext>
            </a:extLst>
          </p:cNvPr>
          <p:cNvPicPr>
            <a:picLocks noChangeAspect="1"/>
          </p:cNvPicPr>
          <p:nvPr/>
        </p:nvPicPr>
        <p:blipFill>
          <a:blip r:embed="rId2"/>
          <a:stretch>
            <a:fillRect/>
          </a:stretch>
        </p:blipFill>
        <p:spPr>
          <a:xfrm>
            <a:off x="820096" y="1142039"/>
            <a:ext cx="9162804" cy="5158093"/>
          </a:xfrm>
          <a:prstGeom prst="rect">
            <a:avLst/>
          </a:prstGeom>
        </p:spPr>
      </p:pic>
    </p:spTree>
    <p:extLst>
      <p:ext uri="{BB962C8B-B14F-4D97-AF65-F5344CB8AC3E}">
        <p14:creationId xmlns:p14="http://schemas.microsoft.com/office/powerpoint/2010/main" val="248275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E93E27D1-2242-48D1-A58E-EB6F6D8515BC}"/>
              </a:ext>
            </a:extLst>
          </p:cNvPr>
          <p:cNvCxnSpPr>
            <a:cxnSpLocks/>
          </p:cNvCxnSpPr>
          <p:nvPr/>
        </p:nvCxnSpPr>
        <p:spPr>
          <a:xfrm>
            <a:off x="562062" y="3187817"/>
            <a:ext cx="1105669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CD5D9E-A4C8-41B9-8B9D-F543860B3F5D}"/>
              </a:ext>
            </a:extLst>
          </p:cNvPr>
          <p:cNvSpPr txBox="1"/>
          <p:nvPr/>
        </p:nvSpPr>
        <p:spPr>
          <a:xfrm>
            <a:off x="436227" y="3244334"/>
            <a:ext cx="662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έτος</a:t>
            </a:r>
          </a:p>
        </p:txBody>
      </p:sp>
      <p:sp>
        <p:nvSpPr>
          <p:cNvPr id="6" name="TextBox 5">
            <a:extLst>
              <a:ext uri="{FF2B5EF4-FFF2-40B4-BE49-F238E27FC236}">
                <a16:creationId xmlns:a16="http://schemas.microsoft.com/office/drawing/2014/main" id="{A8E77C5A-3FEE-4F1A-970B-3954B0B53CBD}"/>
              </a:ext>
            </a:extLst>
          </p:cNvPr>
          <p:cNvSpPr txBox="1"/>
          <p:nvPr/>
        </p:nvSpPr>
        <p:spPr>
          <a:xfrm>
            <a:off x="308294" y="2678264"/>
            <a:ext cx="9185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ηλικία</a:t>
            </a:r>
          </a:p>
        </p:txBody>
      </p:sp>
      <p:sp>
        <p:nvSpPr>
          <p:cNvPr id="7" name="TextBox 6">
            <a:extLst>
              <a:ext uri="{FF2B5EF4-FFF2-40B4-BE49-F238E27FC236}">
                <a16:creationId xmlns:a16="http://schemas.microsoft.com/office/drawing/2014/main" id="{5114A9F3-D3E5-4347-9EB8-0D16B3724E82}"/>
              </a:ext>
            </a:extLst>
          </p:cNvPr>
          <p:cNvSpPr txBox="1"/>
          <p:nvPr/>
        </p:nvSpPr>
        <p:spPr>
          <a:xfrm>
            <a:off x="2350315" y="3300851"/>
            <a:ext cx="662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έτος</a:t>
            </a:r>
          </a:p>
        </p:txBody>
      </p:sp>
      <p:sp>
        <p:nvSpPr>
          <p:cNvPr id="8" name="TextBox 7">
            <a:extLst>
              <a:ext uri="{FF2B5EF4-FFF2-40B4-BE49-F238E27FC236}">
                <a16:creationId xmlns:a16="http://schemas.microsoft.com/office/drawing/2014/main" id="{A91A186E-4237-4707-8E2A-910DC6102443}"/>
              </a:ext>
            </a:extLst>
          </p:cNvPr>
          <p:cNvSpPr txBox="1"/>
          <p:nvPr/>
        </p:nvSpPr>
        <p:spPr>
          <a:xfrm>
            <a:off x="5085126" y="3328039"/>
            <a:ext cx="662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έτος</a:t>
            </a:r>
          </a:p>
        </p:txBody>
      </p:sp>
      <p:sp>
        <p:nvSpPr>
          <p:cNvPr id="9" name="TextBox 8">
            <a:extLst>
              <a:ext uri="{FF2B5EF4-FFF2-40B4-BE49-F238E27FC236}">
                <a16:creationId xmlns:a16="http://schemas.microsoft.com/office/drawing/2014/main" id="{D1284CF5-677C-42CA-AC6E-37200A4EAD67}"/>
              </a:ext>
            </a:extLst>
          </p:cNvPr>
          <p:cNvSpPr txBox="1"/>
          <p:nvPr/>
        </p:nvSpPr>
        <p:spPr>
          <a:xfrm>
            <a:off x="7375320" y="3355008"/>
            <a:ext cx="662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έτος</a:t>
            </a:r>
          </a:p>
        </p:txBody>
      </p:sp>
      <p:sp>
        <p:nvSpPr>
          <p:cNvPr id="10" name="TextBox 9">
            <a:extLst>
              <a:ext uri="{FF2B5EF4-FFF2-40B4-BE49-F238E27FC236}">
                <a16:creationId xmlns:a16="http://schemas.microsoft.com/office/drawing/2014/main" id="{17F54F14-6628-4EC5-A85E-B88B12C423E8}"/>
              </a:ext>
            </a:extLst>
          </p:cNvPr>
          <p:cNvSpPr txBox="1"/>
          <p:nvPr/>
        </p:nvSpPr>
        <p:spPr>
          <a:xfrm>
            <a:off x="9510319" y="3355008"/>
            <a:ext cx="662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έτος</a:t>
            </a:r>
          </a:p>
        </p:txBody>
      </p:sp>
      <p:sp>
        <p:nvSpPr>
          <p:cNvPr id="11" name="TextBox 10">
            <a:extLst>
              <a:ext uri="{FF2B5EF4-FFF2-40B4-BE49-F238E27FC236}">
                <a16:creationId xmlns:a16="http://schemas.microsoft.com/office/drawing/2014/main" id="{56889ED2-EE23-4782-88C9-96D6ED3F43FC}"/>
              </a:ext>
            </a:extLst>
          </p:cNvPr>
          <p:cNvSpPr txBox="1"/>
          <p:nvPr/>
        </p:nvSpPr>
        <p:spPr>
          <a:xfrm>
            <a:off x="2094451" y="2662078"/>
            <a:ext cx="9185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ηλικία</a:t>
            </a:r>
          </a:p>
        </p:txBody>
      </p:sp>
      <p:sp>
        <p:nvSpPr>
          <p:cNvPr id="12" name="TextBox 11">
            <a:extLst>
              <a:ext uri="{FF2B5EF4-FFF2-40B4-BE49-F238E27FC236}">
                <a16:creationId xmlns:a16="http://schemas.microsoft.com/office/drawing/2014/main" id="{C3A9681D-B787-438C-A902-15370B57029C}"/>
              </a:ext>
            </a:extLst>
          </p:cNvPr>
          <p:cNvSpPr txBox="1"/>
          <p:nvPr/>
        </p:nvSpPr>
        <p:spPr>
          <a:xfrm>
            <a:off x="4898470" y="2731474"/>
            <a:ext cx="9185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ηλικία</a:t>
            </a:r>
          </a:p>
        </p:txBody>
      </p:sp>
      <p:sp>
        <p:nvSpPr>
          <p:cNvPr id="13" name="TextBox 12">
            <a:extLst>
              <a:ext uri="{FF2B5EF4-FFF2-40B4-BE49-F238E27FC236}">
                <a16:creationId xmlns:a16="http://schemas.microsoft.com/office/drawing/2014/main" id="{2D9F0613-3C41-4329-AF32-9FC9C9DF0A7F}"/>
              </a:ext>
            </a:extLst>
          </p:cNvPr>
          <p:cNvSpPr txBox="1"/>
          <p:nvPr/>
        </p:nvSpPr>
        <p:spPr>
          <a:xfrm>
            <a:off x="7119456" y="2703931"/>
            <a:ext cx="9185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ηλικία</a:t>
            </a:r>
          </a:p>
        </p:txBody>
      </p:sp>
      <p:sp>
        <p:nvSpPr>
          <p:cNvPr id="14" name="TextBox 13">
            <a:extLst>
              <a:ext uri="{FF2B5EF4-FFF2-40B4-BE49-F238E27FC236}">
                <a16:creationId xmlns:a16="http://schemas.microsoft.com/office/drawing/2014/main" id="{F0755F96-5632-4380-9463-6C7725165BB6}"/>
              </a:ext>
            </a:extLst>
          </p:cNvPr>
          <p:cNvSpPr txBox="1"/>
          <p:nvPr/>
        </p:nvSpPr>
        <p:spPr>
          <a:xfrm>
            <a:off x="9254455" y="2703931"/>
            <a:ext cx="9185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ηλικία</a:t>
            </a:r>
          </a:p>
        </p:txBody>
      </p:sp>
      <p:sp>
        <p:nvSpPr>
          <p:cNvPr id="15" name="TextBox 14">
            <a:extLst>
              <a:ext uri="{FF2B5EF4-FFF2-40B4-BE49-F238E27FC236}">
                <a16:creationId xmlns:a16="http://schemas.microsoft.com/office/drawing/2014/main" id="{C1CD786E-AE60-4DF9-81E7-25BAD96BC0D6}"/>
              </a:ext>
            </a:extLst>
          </p:cNvPr>
          <p:cNvSpPr txBox="1"/>
          <p:nvPr/>
        </p:nvSpPr>
        <p:spPr>
          <a:xfrm>
            <a:off x="2068587" y="426007"/>
            <a:ext cx="6291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Σχέση – δίκτυο – συμβάν (π.χ. εκπαίδευση, παρέες, περιστατικά) </a:t>
            </a:r>
          </a:p>
        </p:txBody>
      </p:sp>
      <p:cxnSp>
        <p:nvCxnSpPr>
          <p:cNvPr id="17" name="Ευθύγραμμο βέλος σύνδεσης 16">
            <a:extLst>
              <a:ext uri="{FF2B5EF4-FFF2-40B4-BE49-F238E27FC236}">
                <a16:creationId xmlns:a16="http://schemas.microsoft.com/office/drawing/2014/main" id="{61CD18D6-9A1D-46F0-AABE-4034D6ADA38C}"/>
              </a:ext>
            </a:extLst>
          </p:cNvPr>
          <p:cNvCxnSpPr/>
          <p:nvPr/>
        </p:nvCxnSpPr>
        <p:spPr>
          <a:xfrm flipH="1">
            <a:off x="1828800" y="771787"/>
            <a:ext cx="1518407" cy="150163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0C6429A8-C54B-4DB6-B83E-B3C20219ABF0}"/>
              </a:ext>
            </a:extLst>
          </p:cNvPr>
          <p:cNvCxnSpPr>
            <a:cxnSpLocks/>
          </p:cNvCxnSpPr>
          <p:nvPr/>
        </p:nvCxnSpPr>
        <p:spPr>
          <a:xfrm>
            <a:off x="3600276" y="802668"/>
            <a:ext cx="283827" cy="1628915"/>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a:extLst>
              <a:ext uri="{FF2B5EF4-FFF2-40B4-BE49-F238E27FC236}">
                <a16:creationId xmlns:a16="http://schemas.microsoft.com/office/drawing/2014/main" id="{55AF1B2B-CA1D-459B-B552-B10CB2C13894}"/>
              </a:ext>
            </a:extLst>
          </p:cNvPr>
          <p:cNvCxnSpPr>
            <a:cxnSpLocks/>
          </p:cNvCxnSpPr>
          <p:nvPr/>
        </p:nvCxnSpPr>
        <p:spPr>
          <a:xfrm>
            <a:off x="3884103" y="882350"/>
            <a:ext cx="2332139" cy="1663787"/>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335A1CF0-30D2-45EB-A296-C23212B82186}"/>
              </a:ext>
            </a:extLst>
          </p:cNvPr>
          <p:cNvCxnSpPr>
            <a:cxnSpLocks/>
          </p:cNvCxnSpPr>
          <p:nvPr/>
        </p:nvCxnSpPr>
        <p:spPr>
          <a:xfrm>
            <a:off x="3884103" y="771787"/>
            <a:ext cx="4476226" cy="177435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a:extLst>
              <a:ext uri="{FF2B5EF4-FFF2-40B4-BE49-F238E27FC236}">
                <a16:creationId xmlns:a16="http://schemas.microsoft.com/office/drawing/2014/main" id="{7682D40B-CF08-4429-ADCC-38578280EFCF}"/>
              </a:ext>
            </a:extLst>
          </p:cNvPr>
          <p:cNvCxnSpPr>
            <a:cxnSpLocks/>
          </p:cNvCxnSpPr>
          <p:nvPr/>
        </p:nvCxnSpPr>
        <p:spPr>
          <a:xfrm>
            <a:off x="4731391" y="802668"/>
            <a:ext cx="5771626" cy="1823151"/>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7E6BD28-631A-411E-BE79-E23657496881}"/>
              </a:ext>
            </a:extLst>
          </p:cNvPr>
          <p:cNvSpPr txBox="1"/>
          <p:nvPr/>
        </p:nvSpPr>
        <p:spPr>
          <a:xfrm>
            <a:off x="3241644" y="5318405"/>
            <a:ext cx="3313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Θέματα και αφηγηματικά μοτίβα</a:t>
            </a:r>
          </a:p>
        </p:txBody>
      </p:sp>
      <p:cxnSp>
        <p:nvCxnSpPr>
          <p:cNvPr id="30" name="Ευθύγραμμο βέλος σύνδεσης 29">
            <a:extLst>
              <a:ext uri="{FF2B5EF4-FFF2-40B4-BE49-F238E27FC236}">
                <a16:creationId xmlns:a16="http://schemas.microsoft.com/office/drawing/2014/main" id="{5B22FF11-CC6F-434C-AD72-8C0B7F8B9229}"/>
              </a:ext>
            </a:extLst>
          </p:cNvPr>
          <p:cNvCxnSpPr>
            <a:cxnSpLocks/>
          </p:cNvCxnSpPr>
          <p:nvPr/>
        </p:nvCxnSpPr>
        <p:spPr>
          <a:xfrm flipH="1" flipV="1">
            <a:off x="2164360" y="4167171"/>
            <a:ext cx="2065088" cy="115699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a:extLst>
              <a:ext uri="{FF2B5EF4-FFF2-40B4-BE49-F238E27FC236}">
                <a16:creationId xmlns:a16="http://schemas.microsoft.com/office/drawing/2014/main" id="{97BAA593-B161-445F-A1F1-376BBFE1D3F0}"/>
              </a:ext>
            </a:extLst>
          </p:cNvPr>
          <p:cNvCxnSpPr>
            <a:cxnSpLocks/>
          </p:cNvCxnSpPr>
          <p:nvPr/>
        </p:nvCxnSpPr>
        <p:spPr>
          <a:xfrm flipH="1" flipV="1">
            <a:off x="4110606" y="3944052"/>
            <a:ext cx="787863" cy="134697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a:extLst>
              <a:ext uri="{FF2B5EF4-FFF2-40B4-BE49-F238E27FC236}">
                <a16:creationId xmlns:a16="http://schemas.microsoft.com/office/drawing/2014/main" id="{8CC0AB16-589C-4E71-9ADB-B05ABCB4BC73}"/>
              </a:ext>
            </a:extLst>
          </p:cNvPr>
          <p:cNvCxnSpPr>
            <a:cxnSpLocks/>
          </p:cNvCxnSpPr>
          <p:nvPr/>
        </p:nvCxnSpPr>
        <p:spPr>
          <a:xfrm flipV="1">
            <a:off x="5990786" y="3803604"/>
            <a:ext cx="284179" cy="1496736"/>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a:extLst>
              <a:ext uri="{FF2B5EF4-FFF2-40B4-BE49-F238E27FC236}">
                <a16:creationId xmlns:a16="http://schemas.microsoft.com/office/drawing/2014/main" id="{B4AC3C81-7537-44E0-8182-A10D9F594A49}"/>
              </a:ext>
            </a:extLst>
          </p:cNvPr>
          <p:cNvCxnSpPr>
            <a:cxnSpLocks/>
          </p:cNvCxnSpPr>
          <p:nvPr/>
        </p:nvCxnSpPr>
        <p:spPr>
          <a:xfrm flipV="1">
            <a:off x="6747544" y="3714943"/>
            <a:ext cx="2060896" cy="1524795"/>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3285413-C371-4993-9F9C-217B878F7FF5}"/>
              </a:ext>
            </a:extLst>
          </p:cNvPr>
          <p:cNvSpPr txBox="1"/>
          <p:nvPr/>
        </p:nvSpPr>
        <p:spPr>
          <a:xfrm>
            <a:off x="3241644" y="-9062"/>
            <a:ext cx="53186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Διάγραμμα βιογραφικών σταθμών</a:t>
            </a:r>
          </a:p>
        </p:txBody>
      </p:sp>
    </p:spTree>
    <p:extLst>
      <p:ext uri="{BB962C8B-B14F-4D97-AF65-F5344CB8AC3E}">
        <p14:creationId xmlns:p14="http://schemas.microsoft.com/office/powerpoint/2010/main" val="228347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8A45B5E-D64D-40A3-B95B-4F8459123459}"/>
              </a:ext>
            </a:extLst>
          </p:cNvPr>
          <p:cNvPicPr>
            <a:picLocks noChangeAspect="1"/>
          </p:cNvPicPr>
          <p:nvPr/>
        </p:nvPicPr>
        <p:blipFill>
          <a:blip r:embed="rId2"/>
          <a:stretch>
            <a:fillRect/>
          </a:stretch>
        </p:blipFill>
        <p:spPr>
          <a:xfrm>
            <a:off x="226504" y="906010"/>
            <a:ext cx="11794920" cy="5712903"/>
          </a:xfrm>
          <a:prstGeom prst="rect">
            <a:avLst/>
          </a:prstGeom>
        </p:spPr>
      </p:pic>
      <p:sp>
        <p:nvSpPr>
          <p:cNvPr id="4" name="TextBox 3">
            <a:extLst>
              <a:ext uri="{FF2B5EF4-FFF2-40B4-BE49-F238E27FC236}">
                <a16:creationId xmlns:a16="http://schemas.microsoft.com/office/drawing/2014/main" id="{78374A2F-496F-474A-A889-1D5D1B78D923}"/>
              </a:ext>
            </a:extLst>
          </p:cNvPr>
          <p:cNvSpPr txBox="1"/>
          <p:nvPr/>
        </p:nvSpPr>
        <p:spPr>
          <a:xfrm>
            <a:off x="3229762" y="0"/>
            <a:ext cx="53270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Παράδειγμα 1 για Διάγραμμα Βιογραφικών Σταθμών</a:t>
            </a:r>
          </a:p>
        </p:txBody>
      </p:sp>
    </p:spTree>
    <p:extLst>
      <p:ext uri="{BB962C8B-B14F-4D97-AF65-F5344CB8AC3E}">
        <p14:creationId xmlns:p14="http://schemas.microsoft.com/office/powerpoint/2010/main" val="406894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A256C637-205B-47E1-92B4-AB1BBB793C93}"/>
              </a:ext>
            </a:extLst>
          </p:cNvPr>
          <p:cNvGraphicFramePr>
            <a:graphicFrameLocks noGrp="1"/>
          </p:cNvGraphicFramePr>
          <p:nvPr/>
        </p:nvGraphicFramePr>
        <p:xfrm>
          <a:off x="265497" y="931178"/>
          <a:ext cx="11210642" cy="3015587"/>
        </p:xfrm>
        <a:graphic>
          <a:graphicData uri="http://schemas.openxmlformats.org/drawingml/2006/table">
            <a:tbl>
              <a:tblPr firstRow="1" firstCol="1" bandRow="1"/>
              <a:tblGrid>
                <a:gridCol w="1697527">
                  <a:extLst>
                    <a:ext uri="{9D8B030D-6E8A-4147-A177-3AD203B41FA5}">
                      <a16:colId xmlns:a16="http://schemas.microsoft.com/office/drawing/2014/main" val="2346693012"/>
                    </a:ext>
                  </a:extLst>
                </a:gridCol>
                <a:gridCol w="1048624">
                  <a:extLst>
                    <a:ext uri="{9D8B030D-6E8A-4147-A177-3AD203B41FA5}">
                      <a16:colId xmlns:a16="http://schemas.microsoft.com/office/drawing/2014/main" val="704090801"/>
                    </a:ext>
                  </a:extLst>
                </a:gridCol>
                <a:gridCol w="1273463">
                  <a:extLst>
                    <a:ext uri="{9D8B030D-6E8A-4147-A177-3AD203B41FA5}">
                      <a16:colId xmlns:a16="http://schemas.microsoft.com/office/drawing/2014/main" val="1569025344"/>
                    </a:ext>
                  </a:extLst>
                </a:gridCol>
                <a:gridCol w="2979755">
                  <a:extLst>
                    <a:ext uri="{9D8B030D-6E8A-4147-A177-3AD203B41FA5}">
                      <a16:colId xmlns:a16="http://schemas.microsoft.com/office/drawing/2014/main" val="417961526"/>
                    </a:ext>
                  </a:extLst>
                </a:gridCol>
                <a:gridCol w="1786855">
                  <a:extLst>
                    <a:ext uri="{9D8B030D-6E8A-4147-A177-3AD203B41FA5}">
                      <a16:colId xmlns:a16="http://schemas.microsoft.com/office/drawing/2014/main" val="488146427"/>
                    </a:ext>
                  </a:extLst>
                </a:gridCol>
                <a:gridCol w="2424418">
                  <a:extLst>
                    <a:ext uri="{9D8B030D-6E8A-4147-A177-3AD203B41FA5}">
                      <a16:colId xmlns:a16="http://schemas.microsoft.com/office/drawing/2014/main" val="679350256"/>
                    </a:ext>
                  </a:extLst>
                </a:gridCol>
              </a:tblGrid>
              <a:tr h="526829">
                <a:tc gridSpan="6">
                  <a:txBody>
                    <a:bodyPr/>
                    <a:lstStyle/>
                    <a:p>
                      <a:pPr algn="ctr">
                        <a:lnSpc>
                          <a:spcPct val="107000"/>
                        </a:lnSpc>
                        <a:spcAft>
                          <a:spcPts val="800"/>
                        </a:spcAft>
                      </a:pPr>
                      <a:r>
                        <a:rPr lang="el-GR" sz="2000" kern="1200" dirty="0">
                          <a:solidFill>
                            <a:schemeClr val="tx1"/>
                          </a:solidFill>
                          <a:latin typeface="Segoe Script" panose="030B0504020000000003" pitchFamily="66" charset="0"/>
                          <a:ea typeface="+mn-ea"/>
                          <a:cs typeface="+mn-cs"/>
                        </a:rPr>
                        <a:t>                                                                                                                  </a:t>
                      </a:r>
                      <a:r>
                        <a:rPr lang="el-GR" sz="2000" b="1" kern="1200" dirty="0">
                          <a:solidFill>
                            <a:schemeClr val="tx1"/>
                          </a:solidFill>
                          <a:latin typeface="Segoe Script" panose="030B0504020000000003" pitchFamily="66" charset="0"/>
                          <a:ea typeface="+mn-ea"/>
                          <a:cs typeface="+mn-cs"/>
                        </a:rPr>
                        <a:t>Σχέσεις με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222126203"/>
                  </a:ext>
                </a:extLst>
              </a:tr>
              <a:tr h="526829">
                <a:tc>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Οικογένεια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Εκπαίδευση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Εργασία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Άλλα δίκτυα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472079"/>
                  </a:ext>
                </a:extLst>
              </a:tr>
              <a:tr h="526829">
                <a:tc rowSpan="3">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p>
                      <a:pPr>
                        <a:lnSpc>
                          <a:spcPct val="107000"/>
                        </a:lnSpc>
                        <a:spcAft>
                          <a:spcPts val="800"/>
                        </a:spcAft>
                      </a:pPr>
                      <a:r>
                        <a:rPr lang="el-GR" sz="2000" b="1" kern="1200" dirty="0">
                          <a:solidFill>
                            <a:schemeClr val="tx1"/>
                          </a:solidFill>
                          <a:latin typeface="Segoe Script" panose="030B0504020000000003" pitchFamily="66" charset="0"/>
                          <a:ea typeface="+mn-ea"/>
                          <a:cs typeface="+mn-cs"/>
                        </a:rPr>
                        <a:t>Σχέσεις με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Παρελθόν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Πρόθεση φυγής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err="1">
                          <a:solidFill>
                            <a:schemeClr val="tx1"/>
                          </a:solidFill>
                          <a:latin typeface="Segoe Script" panose="030B0504020000000003" pitchFamily="66" charset="0"/>
                          <a:ea typeface="+mn-ea"/>
                          <a:cs typeface="+mn-cs"/>
                        </a:rPr>
                        <a:t>αυτοαποκλεισμός</a:t>
                      </a:r>
                      <a:endParaRPr lang="el-GR" sz="12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 μεγάλα διαστήματα ανεργίας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 τραύμα από σχέση που πυροδότησε </a:t>
                      </a:r>
                      <a:r>
                        <a:rPr lang="el-GR" sz="1200" kern="1200" dirty="0" err="1">
                          <a:solidFill>
                            <a:schemeClr val="tx1"/>
                          </a:solidFill>
                          <a:latin typeface="Segoe Script" panose="030B0504020000000003" pitchFamily="66" charset="0"/>
                          <a:ea typeface="+mn-ea"/>
                          <a:cs typeface="+mn-cs"/>
                        </a:rPr>
                        <a:t>αναστοχασμό</a:t>
                      </a:r>
                      <a:endParaRPr lang="el-GR" sz="12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744935"/>
                  </a:ext>
                </a:extLst>
              </a:tr>
              <a:tr h="526829">
                <a:tc vMerge="1">
                  <a:txBody>
                    <a:bodyPr/>
                    <a:lstStyle/>
                    <a:p>
                      <a:endParaRPr lang="el-GR"/>
                    </a:p>
                  </a:txBody>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Παρόν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 εξάρτηση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 εργάζεται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471356"/>
                  </a:ext>
                </a:extLst>
              </a:tr>
              <a:tr h="526829">
                <a:tc vMerge="1">
                  <a:txBody>
                    <a:bodyPr/>
                    <a:lstStyle/>
                    <a:p>
                      <a:endParaRPr lang="el-GR"/>
                    </a:p>
                  </a:txBody>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Μέλλον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 δεν το σκέφτεται, επιδιώκει την αυτονομία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ανασφάλεια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687161"/>
                  </a:ext>
                </a:extLst>
              </a:tr>
            </a:tbl>
          </a:graphicData>
        </a:graphic>
      </p:graphicFrame>
      <p:sp>
        <p:nvSpPr>
          <p:cNvPr id="4" name="TextBox 3">
            <a:extLst>
              <a:ext uri="{FF2B5EF4-FFF2-40B4-BE49-F238E27FC236}">
                <a16:creationId xmlns:a16="http://schemas.microsoft.com/office/drawing/2014/main" id="{1A84E787-6269-4AF9-BD7D-056AE70287D2}"/>
              </a:ext>
            </a:extLst>
          </p:cNvPr>
          <p:cNvSpPr txBox="1"/>
          <p:nvPr/>
        </p:nvSpPr>
        <p:spPr>
          <a:xfrm>
            <a:off x="2223083" y="83619"/>
            <a:ext cx="6185482" cy="338554"/>
          </a:xfrm>
          <a:prstGeom prst="rect">
            <a:avLst/>
          </a:prstGeom>
          <a:noFill/>
        </p:spPr>
        <p:txBody>
          <a:bodyPr wrap="square">
            <a:spAutoFit/>
          </a:bodyPr>
          <a:lstStyle/>
          <a:p>
            <a:pPr marL="4572000" marR="0" lvl="0" indent="-4572000" algn="just"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Παράδειγμα 1 για Ανάλυση Θεματικού Πεδίου (ΑΘΠ)</a:t>
            </a:r>
            <a:endPar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9BEB3553-5D38-4557-967B-86762E68F074}"/>
              </a:ext>
            </a:extLst>
          </p:cNvPr>
          <p:cNvSpPr txBox="1"/>
          <p:nvPr/>
        </p:nvSpPr>
        <p:spPr>
          <a:xfrm>
            <a:off x="125835" y="5100506"/>
            <a:ext cx="112106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Θεωρητικές υποθέσεις: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το αίσθημα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τοπικότητας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/γεωγραφική ταυτότητα είναι τρόπος διαχείρισης της ανασφάλειας;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Η έλλειψη αυτενέργειας είναι συστατικό της ευαλωτότητας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13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C8C4E-58ED-4ECD-AF7C-B23D07395EDA}"/>
              </a:ext>
            </a:extLst>
          </p:cNvPr>
          <p:cNvSpPr txBox="1"/>
          <p:nvPr/>
        </p:nvSpPr>
        <p:spPr>
          <a:xfrm>
            <a:off x="3229762" y="0"/>
            <a:ext cx="53270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Παράδειγμα 2 για Διάγραμμα Βιογραφικών Σταθμών</a:t>
            </a:r>
          </a:p>
        </p:txBody>
      </p:sp>
      <p:pic>
        <p:nvPicPr>
          <p:cNvPr id="5" name="Εικόνα 4">
            <a:extLst>
              <a:ext uri="{FF2B5EF4-FFF2-40B4-BE49-F238E27FC236}">
                <a16:creationId xmlns:a16="http://schemas.microsoft.com/office/drawing/2014/main" id="{A29634F7-E071-4582-A6F4-5A3C2A8FA2EA}"/>
              </a:ext>
            </a:extLst>
          </p:cNvPr>
          <p:cNvPicPr>
            <a:picLocks noChangeAspect="1"/>
          </p:cNvPicPr>
          <p:nvPr/>
        </p:nvPicPr>
        <p:blipFill>
          <a:blip r:embed="rId2"/>
          <a:stretch>
            <a:fillRect/>
          </a:stretch>
        </p:blipFill>
        <p:spPr>
          <a:xfrm>
            <a:off x="0" y="1190698"/>
            <a:ext cx="12192000" cy="4476604"/>
          </a:xfrm>
          <a:prstGeom prst="rect">
            <a:avLst/>
          </a:prstGeom>
        </p:spPr>
      </p:pic>
    </p:spTree>
    <p:extLst>
      <p:ext uri="{BB962C8B-B14F-4D97-AF65-F5344CB8AC3E}">
        <p14:creationId xmlns:p14="http://schemas.microsoft.com/office/powerpoint/2010/main" val="163570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9FCC0D-E450-4EB2-A961-C10841D41200}"/>
              </a:ext>
            </a:extLst>
          </p:cNvPr>
          <p:cNvSpPr txBox="1"/>
          <p:nvPr/>
        </p:nvSpPr>
        <p:spPr>
          <a:xfrm>
            <a:off x="2223083" y="83619"/>
            <a:ext cx="6185482" cy="338554"/>
          </a:xfrm>
          <a:prstGeom prst="rect">
            <a:avLst/>
          </a:prstGeom>
          <a:noFill/>
        </p:spPr>
        <p:txBody>
          <a:bodyPr wrap="square">
            <a:spAutoFit/>
          </a:bodyPr>
          <a:lstStyle/>
          <a:p>
            <a:pPr marL="4572000" marR="0" lvl="0" indent="-4572000" algn="just"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Segoe Script" panose="030B0504020000000003" pitchFamily="66" charset="0"/>
                <a:ea typeface="+mn-ea"/>
                <a:cs typeface="+mn-cs"/>
              </a:rPr>
              <a:t>Παράδειγμα 2 για Ανάλυση Θεματικού Πεδίου (ΑΘΠ)</a:t>
            </a:r>
            <a:endPar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Πίνακας 2">
            <a:extLst>
              <a:ext uri="{FF2B5EF4-FFF2-40B4-BE49-F238E27FC236}">
                <a16:creationId xmlns:a16="http://schemas.microsoft.com/office/drawing/2014/main" id="{D3D12C4D-0DC5-4A37-87BB-2262662F4F08}"/>
              </a:ext>
            </a:extLst>
          </p:cNvPr>
          <p:cNvGraphicFramePr>
            <a:graphicFrameLocks noGrp="1"/>
          </p:cNvGraphicFramePr>
          <p:nvPr/>
        </p:nvGraphicFramePr>
        <p:xfrm>
          <a:off x="265497" y="931178"/>
          <a:ext cx="11210642" cy="2759588"/>
        </p:xfrm>
        <a:graphic>
          <a:graphicData uri="http://schemas.openxmlformats.org/drawingml/2006/table">
            <a:tbl>
              <a:tblPr firstRow="1" firstCol="1" bandRow="1"/>
              <a:tblGrid>
                <a:gridCol w="1697527">
                  <a:extLst>
                    <a:ext uri="{9D8B030D-6E8A-4147-A177-3AD203B41FA5}">
                      <a16:colId xmlns:a16="http://schemas.microsoft.com/office/drawing/2014/main" val="2346693012"/>
                    </a:ext>
                  </a:extLst>
                </a:gridCol>
                <a:gridCol w="1048624">
                  <a:extLst>
                    <a:ext uri="{9D8B030D-6E8A-4147-A177-3AD203B41FA5}">
                      <a16:colId xmlns:a16="http://schemas.microsoft.com/office/drawing/2014/main" val="704090801"/>
                    </a:ext>
                  </a:extLst>
                </a:gridCol>
                <a:gridCol w="1273463">
                  <a:extLst>
                    <a:ext uri="{9D8B030D-6E8A-4147-A177-3AD203B41FA5}">
                      <a16:colId xmlns:a16="http://schemas.microsoft.com/office/drawing/2014/main" val="1569025344"/>
                    </a:ext>
                  </a:extLst>
                </a:gridCol>
                <a:gridCol w="2979755">
                  <a:extLst>
                    <a:ext uri="{9D8B030D-6E8A-4147-A177-3AD203B41FA5}">
                      <a16:colId xmlns:a16="http://schemas.microsoft.com/office/drawing/2014/main" val="417961526"/>
                    </a:ext>
                  </a:extLst>
                </a:gridCol>
                <a:gridCol w="1786855">
                  <a:extLst>
                    <a:ext uri="{9D8B030D-6E8A-4147-A177-3AD203B41FA5}">
                      <a16:colId xmlns:a16="http://schemas.microsoft.com/office/drawing/2014/main" val="488146427"/>
                    </a:ext>
                  </a:extLst>
                </a:gridCol>
                <a:gridCol w="2424418">
                  <a:extLst>
                    <a:ext uri="{9D8B030D-6E8A-4147-A177-3AD203B41FA5}">
                      <a16:colId xmlns:a16="http://schemas.microsoft.com/office/drawing/2014/main" val="679350256"/>
                    </a:ext>
                  </a:extLst>
                </a:gridCol>
              </a:tblGrid>
              <a:tr h="526829">
                <a:tc gridSpan="6">
                  <a:txBody>
                    <a:bodyPr/>
                    <a:lstStyle/>
                    <a:p>
                      <a:pPr algn="ctr">
                        <a:lnSpc>
                          <a:spcPct val="107000"/>
                        </a:lnSpc>
                        <a:spcAft>
                          <a:spcPts val="800"/>
                        </a:spcAft>
                      </a:pPr>
                      <a:r>
                        <a:rPr lang="el-GR" sz="2000" kern="1200" dirty="0">
                          <a:solidFill>
                            <a:schemeClr val="tx1"/>
                          </a:solidFill>
                          <a:latin typeface="Segoe Script" panose="030B0504020000000003" pitchFamily="66" charset="0"/>
                          <a:ea typeface="+mn-ea"/>
                          <a:cs typeface="+mn-cs"/>
                        </a:rPr>
                        <a:t>                                                                                                                  </a:t>
                      </a:r>
                      <a:r>
                        <a:rPr lang="el-GR" sz="2000" b="1" kern="1200" dirty="0">
                          <a:solidFill>
                            <a:schemeClr val="tx1"/>
                          </a:solidFill>
                          <a:latin typeface="Segoe Script" panose="030B0504020000000003" pitchFamily="66" charset="0"/>
                          <a:ea typeface="+mn-ea"/>
                          <a:cs typeface="+mn-cs"/>
                        </a:rPr>
                        <a:t>Σχέσεις με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222126203"/>
                  </a:ext>
                </a:extLst>
              </a:tr>
              <a:tr h="526829">
                <a:tc>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Οικογένεια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Εκπαίδευση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Εργασία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Άλλα δίκτυα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472079"/>
                  </a:ext>
                </a:extLst>
              </a:tr>
              <a:tr h="526829">
                <a:tc rowSpan="3">
                  <a:txBody>
                    <a:bodyPr/>
                    <a:lstStyle/>
                    <a:p>
                      <a:pPr>
                        <a:lnSpc>
                          <a:spcPct val="107000"/>
                        </a:lnSpc>
                        <a:spcAft>
                          <a:spcPts val="800"/>
                        </a:spcAft>
                      </a:pPr>
                      <a:r>
                        <a:rPr lang="el-GR" sz="1400" kern="1200" dirty="0">
                          <a:solidFill>
                            <a:schemeClr val="tx1"/>
                          </a:solidFill>
                          <a:latin typeface="Segoe Script" panose="030B0504020000000003" pitchFamily="66" charset="0"/>
                          <a:ea typeface="+mn-ea"/>
                          <a:cs typeface="+mn-cs"/>
                        </a:rPr>
                        <a:t> </a:t>
                      </a:r>
                    </a:p>
                    <a:p>
                      <a:pPr>
                        <a:lnSpc>
                          <a:spcPct val="107000"/>
                        </a:lnSpc>
                        <a:spcAft>
                          <a:spcPts val="800"/>
                        </a:spcAft>
                      </a:pPr>
                      <a:r>
                        <a:rPr lang="el-GR" sz="2000" b="1" kern="1200" dirty="0">
                          <a:solidFill>
                            <a:schemeClr val="tx1"/>
                          </a:solidFill>
                          <a:latin typeface="Segoe Script" panose="030B0504020000000003" pitchFamily="66" charset="0"/>
                          <a:ea typeface="+mn-ea"/>
                          <a:cs typeface="+mn-cs"/>
                        </a:rPr>
                        <a:t>Σχέσεις με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Παρελθόν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Σύγκρουσης </a:t>
                      </a:r>
                    </a:p>
                    <a:p>
                      <a:pPr>
                        <a:lnSpc>
                          <a:spcPct val="107000"/>
                        </a:lnSpc>
                        <a:spcAft>
                          <a:spcPts val="800"/>
                        </a:spcAft>
                      </a:pPr>
                      <a:r>
                        <a:rPr lang="el-GR" sz="1200" kern="1200" dirty="0">
                          <a:solidFill>
                            <a:schemeClr val="tx1"/>
                          </a:solidFill>
                          <a:latin typeface="Segoe Script" panose="030B0504020000000003" pitchFamily="66" charset="0"/>
                          <a:ea typeface="+mn-ea"/>
                          <a:cs typeface="+mn-cs"/>
                        </a:rPr>
                        <a:t>χωρισμένη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Καλή σχέση με </a:t>
                      </a:r>
                      <a:r>
                        <a:rPr lang="el-GR" sz="1200" kern="1200" dirty="0" err="1">
                          <a:solidFill>
                            <a:schemeClr val="tx1"/>
                          </a:solidFill>
                          <a:latin typeface="Segoe Script" panose="030B0504020000000003" pitchFamily="66" charset="0"/>
                          <a:ea typeface="+mn-ea"/>
                          <a:cs typeface="+mn-cs"/>
                        </a:rPr>
                        <a:t>εκπ</a:t>
                      </a:r>
                      <a:r>
                        <a:rPr lang="el-GR" sz="1200" kern="1200" dirty="0">
                          <a:solidFill>
                            <a:schemeClr val="tx1"/>
                          </a:solidFill>
                          <a:latin typeface="Segoe Script" panose="030B0504020000000003" pitchFamily="66" charset="0"/>
                          <a:ea typeface="+mn-ea"/>
                          <a:cs typeface="+mn-cs"/>
                        </a:rPr>
                        <a:t>/</a:t>
                      </a:r>
                      <a:r>
                        <a:rPr lang="el-GR" sz="1200" kern="1200" dirty="0" err="1">
                          <a:solidFill>
                            <a:schemeClr val="tx1"/>
                          </a:solidFill>
                          <a:latin typeface="Segoe Script" panose="030B0504020000000003" pitchFamily="66" charset="0"/>
                          <a:ea typeface="+mn-ea"/>
                          <a:cs typeface="+mn-cs"/>
                        </a:rPr>
                        <a:t>ση</a:t>
                      </a:r>
                      <a:endParaRPr lang="el-GR" sz="12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Επιχείρηση που έκλεισε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744935"/>
                  </a:ext>
                </a:extLst>
              </a:tr>
              <a:tr h="526829">
                <a:tc vMerge="1">
                  <a:txBody>
                    <a:bodyPr/>
                    <a:lstStyle/>
                    <a:p>
                      <a:endParaRPr lang="el-GR"/>
                    </a:p>
                  </a:txBody>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Παρόν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Σπουδές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200" kern="1200" dirty="0">
                          <a:solidFill>
                            <a:schemeClr val="tx1"/>
                          </a:solidFill>
                          <a:latin typeface="Segoe Script" panose="030B0504020000000003" pitchFamily="66" charset="0"/>
                          <a:ea typeface="+mn-ea"/>
                          <a:cs typeface="+mn-cs"/>
                        </a:rPr>
                        <a:t>σερβιτόρα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471356"/>
                  </a:ext>
                </a:extLst>
              </a:tr>
              <a:tr h="526829">
                <a:tc vMerge="1">
                  <a:txBody>
                    <a:bodyPr/>
                    <a:lstStyle/>
                    <a:p>
                      <a:endParaRPr lang="el-GR"/>
                    </a:p>
                  </a:txBody>
                  <a:tcPr/>
                </a:tc>
                <a:tc>
                  <a:txBody>
                    <a:bodyPr/>
                    <a:lstStyle/>
                    <a:p>
                      <a:pPr>
                        <a:lnSpc>
                          <a:spcPct val="107000"/>
                        </a:lnSpc>
                        <a:spcAft>
                          <a:spcPts val="800"/>
                        </a:spcAft>
                      </a:pPr>
                      <a:r>
                        <a:rPr lang="el-GR" sz="1400" b="1" kern="1200" dirty="0">
                          <a:solidFill>
                            <a:schemeClr val="tx1"/>
                          </a:solidFill>
                          <a:latin typeface="Segoe Script" panose="030B0504020000000003" pitchFamily="66" charset="0"/>
                          <a:ea typeface="+mn-ea"/>
                          <a:cs typeface="+mn-cs"/>
                        </a:rPr>
                        <a:t>Μέλλον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l-GR" sz="1400" kern="1200" dirty="0">
                        <a:solidFill>
                          <a:schemeClr val="tx1"/>
                        </a:solidFill>
                        <a:latin typeface="Segoe Script" panose="030B0504020000000003"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687161"/>
                  </a:ext>
                </a:extLst>
              </a:tr>
            </a:tbl>
          </a:graphicData>
        </a:graphic>
      </p:graphicFrame>
    </p:spTree>
    <p:extLst>
      <p:ext uri="{BB962C8B-B14F-4D97-AF65-F5344CB8AC3E}">
        <p14:creationId xmlns:p14="http://schemas.microsoft.com/office/powerpoint/2010/main" val="14370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3839</Words>
  <Application>Microsoft Office PowerPoint</Application>
  <PresentationFormat>Ευρεία οθόνη</PresentationFormat>
  <Paragraphs>551</Paragraphs>
  <Slides>49</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49</vt:i4>
      </vt:variant>
    </vt:vector>
  </HeadingPairs>
  <TitlesOfParts>
    <vt:vector size="60" baseType="lpstr">
      <vt:lpstr>Arial</vt:lpstr>
      <vt:lpstr>Bookman Old Style</vt:lpstr>
      <vt:lpstr>Calibri</vt:lpstr>
      <vt:lpstr>Calibri Light</vt:lpstr>
      <vt:lpstr>Cambria</vt:lpstr>
      <vt:lpstr>Segoe Print</vt:lpstr>
      <vt:lpstr>Segoe Script</vt:lpstr>
      <vt:lpstr>Segoe UI Semilight</vt:lpstr>
      <vt:lpstr>Times New Roman</vt:lpstr>
      <vt:lpstr>Wingdings</vt:lpstr>
      <vt:lpstr>1_Θέμα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Mikail Christodoulou</dc:creator>
  <cp:lastModifiedBy>Mikail Christodoulou</cp:lastModifiedBy>
  <cp:revision>1</cp:revision>
  <dcterms:created xsi:type="dcterms:W3CDTF">2022-07-19T16:56:09Z</dcterms:created>
  <dcterms:modified xsi:type="dcterms:W3CDTF">2022-07-19T16:57:03Z</dcterms:modified>
</cp:coreProperties>
</file>