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1" r:id="rId4"/>
    <p:sldId id="263" r:id="rId5"/>
    <p:sldId id="266" r:id="rId6"/>
    <p:sldId id="260" r:id="rId7"/>
    <p:sldId id="264" r:id="rId8"/>
    <p:sldId id="271" r:id="rId9"/>
    <p:sldId id="268" r:id="rId10"/>
    <p:sldId id="286" r:id="rId11"/>
    <p:sldId id="290" r:id="rId12"/>
    <p:sldId id="289" r:id="rId13"/>
    <p:sldId id="288" r:id="rId14"/>
    <p:sldId id="287" r:id="rId15"/>
    <p:sldId id="273" r:id="rId16"/>
    <p:sldId id="291" r:id="rId17"/>
    <p:sldId id="292" r:id="rId18"/>
    <p:sldId id="265" r:id="rId19"/>
    <p:sldId id="267" r:id="rId20"/>
    <p:sldId id="302" r:id="rId21"/>
    <p:sldId id="303" r:id="rId22"/>
    <p:sldId id="269" r:id="rId23"/>
    <p:sldId id="274" r:id="rId24"/>
    <p:sldId id="275" r:id="rId25"/>
    <p:sldId id="277" r:id="rId26"/>
    <p:sldId id="278" r:id="rId27"/>
    <p:sldId id="304" r:id="rId28"/>
    <p:sldId id="336" r:id="rId29"/>
    <p:sldId id="305" r:id="rId30"/>
    <p:sldId id="279" r:id="rId31"/>
    <p:sldId id="337" r:id="rId32"/>
    <p:sldId id="281" r:id="rId33"/>
    <p:sldId id="280" r:id="rId34"/>
    <p:sldId id="282" r:id="rId35"/>
    <p:sldId id="283" r:id="rId36"/>
    <p:sldId id="284" r:id="rId37"/>
    <p:sldId id="301" r:id="rId38"/>
    <p:sldId id="311" r:id="rId39"/>
    <p:sldId id="338" r:id="rId40"/>
    <p:sldId id="312" r:id="rId41"/>
    <p:sldId id="313" r:id="rId42"/>
    <p:sldId id="314" r:id="rId43"/>
    <p:sldId id="315" r:id="rId44"/>
    <p:sldId id="316" r:id="rId45"/>
    <p:sldId id="317" r:id="rId46"/>
    <p:sldId id="318" r:id="rId47"/>
    <p:sldId id="319" r:id="rId48"/>
    <p:sldId id="320" r:id="rId49"/>
    <p:sldId id="321" r:id="rId50"/>
    <p:sldId id="322" r:id="rId51"/>
    <p:sldId id="323" r:id="rId52"/>
    <p:sldId id="324" r:id="rId53"/>
    <p:sldId id="325" r:id="rId54"/>
    <p:sldId id="326" r:id="rId55"/>
    <p:sldId id="327" r:id="rId56"/>
    <p:sldId id="328" r:id="rId57"/>
    <p:sldId id="329" r:id="rId58"/>
    <p:sldId id="330" r:id="rId59"/>
    <p:sldId id="331" r:id="rId60"/>
    <p:sldId id="332" r:id="rId61"/>
    <p:sldId id="333" r:id="rId62"/>
    <p:sldId id="335" r:id="rId63"/>
    <p:sldId id="262" r:id="rId6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D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22"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l-GR"/>
              <a:t>Στυλ κύριου τίτλου</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71650624-3777-4461-9BDF-317DAD63CC34}" type="datetimeFigureOut">
              <a:rPr lang="el-GR" smtClean="0"/>
              <a:t>9/5/2023</a:t>
            </a:fld>
            <a:endParaRPr lang="el-G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l-G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CE4BFD9E-3ACE-409A-BD03-C3F777977513}" type="slidenum">
              <a:rPr lang="el-GR" smtClean="0"/>
              <a:t>‹#›</a:t>
            </a:fld>
            <a:endParaRPr lang="el-G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71650624-3777-4461-9BDF-317DAD63CC34}" type="datetimeFigureOut">
              <a:rPr lang="el-GR" smtClean="0"/>
              <a:t>9/5/2023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E4BFD9E-3ACE-409A-BD03-C3F77797751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l-GR"/>
              <a:t>Στυλ κύριου τίτλου</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71650624-3777-4461-9BDF-317DAD63CC34}" type="datetimeFigureOut">
              <a:rPr lang="el-GR" smtClean="0"/>
              <a:t>9/5/2023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E4BFD9E-3ACE-409A-BD03-C3F77797751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71650624-3777-4461-9BDF-317DAD63CC34}" type="datetimeFigureOut">
              <a:rPr lang="el-GR" smtClean="0"/>
              <a:t>9/5/2023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E4BFD9E-3ACE-409A-BD03-C3F77797751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l-GR"/>
              <a:t>Στυλ κύριου τίτλου</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71650624-3777-4461-9BDF-317DAD63CC34}" type="datetimeFigureOut">
              <a:rPr lang="el-GR" smtClean="0"/>
              <a:t>9/5/2023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E4BFD9E-3ACE-409A-BD03-C3F77797751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5" name="Date Placeholder 4"/>
          <p:cNvSpPr>
            <a:spLocks noGrp="1"/>
          </p:cNvSpPr>
          <p:nvPr>
            <p:ph type="dt" sz="half" idx="10"/>
          </p:nvPr>
        </p:nvSpPr>
        <p:spPr/>
        <p:txBody>
          <a:bodyPr/>
          <a:lstStyle/>
          <a:p>
            <a:fld id="{71650624-3777-4461-9BDF-317DAD63CC34}" type="datetimeFigureOut">
              <a:rPr lang="el-GR" smtClean="0"/>
              <a:t>9/5/2023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E4BFD9E-3ACE-409A-BD03-C3F777977513}" type="slidenum">
              <a:rPr lang="el-GR" smtClean="0"/>
              <a:t>‹#›</a:t>
            </a:fld>
            <a:endParaRPr lang="el-GR"/>
          </a:p>
        </p:txBody>
      </p:sp>
      <p:sp>
        <p:nvSpPr>
          <p:cNvPr id="9" name="Content Placeholder 8"/>
          <p:cNvSpPr>
            <a:spLocks noGrp="1"/>
          </p:cNvSpPr>
          <p:nvPr>
            <p:ph sz="quarter" idx="13"/>
          </p:nvPr>
        </p:nvSpPr>
        <p:spPr>
          <a:xfrm>
            <a:off x="1042416" y="2313432"/>
            <a:ext cx="3419856" cy="349300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71650624-3777-4461-9BDF-317DAD63CC34}" type="datetimeFigureOut">
              <a:rPr lang="el-GR" smtClean="0"/>
              <a:t>9/5/2023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CE4BFD9E-3ACE-409A-BD03-C3F77797751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Date Placeholder 2"/>
          <p:cNvSpPr>
            <a:spLocks noGrp="1"/>
          </p:cNvSpPr>
          <p:nvPr>
            <p:ph type="dt" sz="half" idx="10"/>
          </p:nvPr>
        </p:nvSpPr>
        <p:spPr/>
        <p:txBody>
          <a:bodyPr/>
          <a:lstStyle/>
          <a:p>
            <a:fld id="{71650624-3777-4461-9BDF-317DAD63CC34}" type="datetimeFigureOut">
              <a:rPr lang="el-GR" smtClean="0"/>
              <a:t>9/5/2023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CE4BFD9E-3ACE-409A-BD03-C3F77797751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650624-3777-4461-9BDF-317DAD63CC34}" type="datetimeFigureOut">
              <a:rPr lang="el-GR" smtClean="0"/>
              <a:t>9/5/2023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CE4BFD9E-3ACE-409A-BD03-C3F77797751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1650624-3777-4461-9BDF-317DAD63CC34}" type="datetimeFigureOut">
              <a:rPr lang="el-GR" smtClean="0"/>
              <a:t>9/5/2023</a:t>
            </a:fld>
            <a:endParaRPr lang="el-GR"/>
          </a:p>
        </p:txBody>
      </p:sp>
      <p:sp>
        <p:nvSpPr>
          <p:cNvPr id="7" name="Slide Number Placeholder 6"/>
          <p:cNvSpPr>
            <a:spLocks noGrp="1"/>
          </p:cNvSpPr>
          <p:nvPr>
            <p:ph type="sldNum" sz="quarter" idx="12"/>
          </p:nvPr>
        </p:nvSpPr>
        <p:spPr/>
        <p:txBody>
          <a:bodyPr/>
          <a:lstStyle/>
          <a:p>
            <a:fld id="{CE4BFD9E-3ACE-409A-BD03-C3F777977513}" type="slidenum">
              <a:rPr lang="el-GR" smtClean="0"/>
              <a:t>‹#›</a:t>
            </a:fld>
            <a:endParaRPr lang="el-G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l-GR"/>
              <a:t>Στυλ κύριου τίτλου</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l-GR"/>
              <a:t>Στυλ κύριου τίτλου</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71650624-3777-4461-9BDF-317DAD63CC34}" type="datetimeFigureOut">
              <a:rPr lang="el-GR" smtClean="0"/>
              <a:t>9/5/2023</a:t>
            </a:fld>
            <a:endParaRPr lang="el-G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7" name="Slide Number Placeholder 6"/>
          <p:cNvSpPr>
            <a:spLocks noGrp="1"/>
          </p:cNvSpPr>
          <p:nvPr>
            <p:ph type="sldNum" sz="quarter" idx="12"/>
          </p:nvPr>
        </p:nvSpPr>
        <p:spPr/>
        <p:txBody>
          <a:bodyPr/>
          <a:lstStyle/>
          <a:p>
            <a:fld id="{CE4BFD9E-3ACE-409A-BD03-C3F77797751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l-GR"/>
              <a:t>Στυλ κύριου τίτλου</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71650624-3777-4461-9BDF-317DAD63CC34}" type="datetimeFigureOut">
              <a:rPr lang="el-GR" smtClean="0"/>
              <a:t>9/5/2023</a:t>
            </a:fld>
            <a:endParaRPr lang="el-G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l-G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CE4BFD9E-3ACE-409A-BD03-C3F77797751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allaboutdog.gr/pavlovs-dog-to-pirama-tou-pavlof-vinteo/"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repository.kallipos.gr/handle/11419/577" TargetMode="External"/><Relationship Id="rId2" Type="http://schemas.openxmlformats.org/officeDocument/2006/relationships/hyperlink" Target="http://www.kallipos.gr/"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572000" y="3933056"/>
            <a:ext cx="3672408" cy="1008112"/>
          </a:xfrm>
        </p:spPr>
        <p:txBody>
          <a:bodyPr>
            <a:noAutofit/>
          </a:bodyPr>
          <a:lstStyle/>
          <a:p>
            <a:pPr algn="ctr">
              <a:spcBef>
                <a:spcPts val="1800"/>
              </a:spcBef>
              <a:spcAft>
                <a:spcPts val="1800"/>
              </a:spcAft>
            </a:pPr>
            <a:r>
              <a:rPr lang="el-GR" sz="2800" b="1" dirty="0" err="1">
                <a:solidFill>
                  <a:srgbClr val="C00000"/>
                </a:solidFill>
                <a:effectLst>
                  <a:outerShdw blurRad="38100" dist="38100" dir="2700000" algn="tl">
                    <a:srgbClr val="000000">
                      <a:alpha val="43137"/>
                    </a:srgbClr>
                  </a:outerShdw>
                </a:effectLst>
              </a:rPr>
              <a:t>Γνωσιακή</a:t>
            </a:r>
            <a:r>
              <a:rPr lang="el-GR" sz="2800" b="1" dirty="0">
                <a:solidFill>
                  <a:srgbClr val="C00000"/>
                </a:solidFill>
                <a:effectLst>
                  <a:outerShdw blurRad="38100" dist="38100" dir="2700000" algn="tl">
                    <a:srgbClr val="000000">
                      <a:alpha val="43137"/>
                    </a:srgbClr>
                  </a:outerShdw>
                </a:effectLst>
              </a:rPr>
              <a:t> </a:t>
            </a:r>
            <a:r>
              <a:rPr lang="el-GR" sz="2800" b="1" dirty="0" err="1">
                <a:solidFill>
                  <a:srgbClr val="C00000"/>
                </a:solidFill>
                <a:effectLst>
                  <a:outerShdw blurRad="38100" dist="38100" dir="2700000" algn="tl">
                    <a:srgbClr val="000000">
                      <a:alpha val="43137"/>
                    </a:srgbClr>
                  </a:outerShdw>
                </a:effectLst>
              </a:rPr>
              <a:t>Συμπεριφορική</a:t>
            </a:r>
            <a:r>
              <a:rPr lang="el-GR" sz="2800" b="1" dirty="0">
                <a:solidFill>
                  <a:srgbClr val="C00000"/>
                </a:solidFill>
                <a:effectLst>
                  <a:outerShdw blurRad="38100" dist="38100" dir="2700000" algn="tl">
                    <a:srgbClr val="000000">
                      <a:alpha val="43137"/>
                    </a:srgbClr>
                  </a:outerShdw>
                </a:effectLst>
              </a:rPr>
              <a:t> Θεραπεία</a:t>
            </a:r>
            <a:br>
              <a:rPr lang="el-GR" sz="2400" b="1" dirty="0">
                <a:solidFill>
                  <a:schemeClr val="accent4">
                    <a:lumMod val="75000"/>
                  </a:schemeClr>
                </a:solidFill>
                <a:effectLst>
                  <a:outerShdw blurRad="38100" dist="38100" dir="2700000" algn="tl">
                    <a:srgbClr val="000000">
                      <a:alpha val="43137"/>
                    </a:srgbClr>
                  </a:outerShdw>
                </a:effectLst>
              </a:rPr>
            </a:br>
            <a:br>
              <a:rPr lang="en-US" sz="2400" b="1" dirty="0">
                <a:solidFill>
                  <a:schemeClr val="accent4">
                    <a:lumMod val="75000"/>
                  </a:schemeClr>
                </a:solidFill>
                <a:effectLst>
                  <a:outerShdw blurRad="38100" dist="38100" dir="2700000" algn="tl">
                    <a:srgbClr val="000000">
                      <a:alpha val="43137"/>
                    </a:srgbClr>
                  </a:outerShdw>
                </a:effectLst>
              </a:rPr>
            </a:br>
            <a:r>
              <a:rPr lang="el-GR" sz="2000" b="1" dirty="0">
                <a:solidFill>
                  <a:schemeClr val="accent4">
                    <a:lumMod val="75000"/>
                  </a:schemeClr>
                </a:solidFill>
                <a:effectLst>
                  <a:outerShdw blurRad="38100" dist="38100" dir="2700000" algn="tl">
                    <a:srgbClr val="000000">
                      <a:alpha val="43137"/>
                    </a:srgbClr>
                  </a:outerShdw>
                </a:effectLst>
              </a:rPr>
              <a:t>(</a:t>
            </a:r>
            <a:r>
              <a:rPr lang="en-US" sz="2000" b="1" dirty="0">
                <a:solidFill>
                  <a:schemeClr val="accent4">
                    <a:lumMod val="75000"/>
                  </a:schemeClr>
                </a:solidFill>
                <a:effectLst>
                  <a:outerShdw blurRad="38100" dist="38100" dir="2700000" algn="tl">
                    <a:srgbClr val="000000">
                      <a:alpha val="43137"/>
                    </a:srgbClr>
                  </a:outerShdw>
                </a:effectLst>
              </a:rPr>
              <a:t>Cognitive Behavioral Therapy)</a:t>
            </a:r>
            <a:endParaRPr lang="el-GR" sz="2000" b="1" dirty="0">
              <a:solidFill>
                <a:schemeClr val="accent4">
                  <a:lumMod val="75000"/>
                </a:schemeClr>
              </a:solidFill>
              <a:effectLst>
                <a:outerShdw blurRad="38100" dist="38100" dir="2700000" algn="tl">
                  <a:srgbClr val="000000">
                    <a:alpha val="43137"/>
                  </a:srgbClr>
                </a:outerShdw>
              </a:effectLst>
            </a:endParaRPr>
          </a:p>
        </p:txBody>
      </p:sp>
      <p:sp>
        <p:nvSpPr>
          <p:cNvPr id="3" name="Υπότιτλος 2"/>
          <p:cNvSpPr>
            <a:spLocks noGrp="1"/>
          </p:cNvSpPr>
          <p:nvPr>
            <p:ph type="subTitle" idx="1"/>
          </p:nvPr>
        </p:nvSpPr>
        <p:spPr>
          <a:xfrm>
            <a:off x="4572000" y="5373216"/>
            <a:ext cx="3672408" cy="684565"/>
          </a:xfrm>
        </p:spPr>
        <p:txBody>
          <a:bodyPr>
            <a:normAutofit/>
          </a:bodyPr>
          <a:lstStyle/>
          <a:p>
            <a:pPr algn="ctr"/>
            <a:r>
              <a:rPr lang="el-GR" sz="1600" dirty="0"/>
              <a:t>Ευαγγελία </a:t>
            </a:r>
            <a:r>
              <a:rPr lang="el-GR" sz="1600" dirty="0" err="1"/>
              <a:t>Φάππα</a:t>
            </a:r>
            <a:endParaRPr lang="el-GR" sz="1600" dirty="0"/>
          </a:p>
          <a:p>
            <a:pPr algn="ctr"/>
            <a:r>
              <a:rPr lang="el-GR" sz="1600" dirty="0"/>
              <a:t>Διαιτολόγος – Διατροφολόγος, </a:t>
            </a:r>
            <a:r>
              <a:rPr lang="en-US" sz="1600" dirty="0"/>
              <a:t>PhD</a:t>
            </a:r>
            <a:endParaRPr lang="el-GR" sz="1600" dirty="0"/>
          </a:p>
        </p:txBody>
      </p:sp>
      <p:pic>
        <p:nvPicPr>
          <p:cNvPr id="8" name="Εικόνα 7"/>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b="4018"/>
          <a:stretch/>
        </p:blipFill>
        <p:spPr>
          <a:xfrm>
            <a:off x="383841" y="1556792"/>
            <a:ext cx="3479774" cy="3567658"/>
          </a:xfrm>
          <a:prstGeom prst="rect">
            <a:avLst/>
          </a:prstGeom>
        </p:spPr>
      </p:pic>
      <p:sp>
        <p:nvSpPr>
          <p:cNvPr id="11" name="Τίτλος 1">
            <a:extLst>
              <a:ext uri="{FF2B5EF4-FFF2-40B4-BE49-F238E27FC236}">
                <a16:creationId xmlns:a16="http://schemas.microsoft.com/office/drawing/2014/main" id="{AF2A2C95-1D39-4253-AA76-577D6C25246F}"/>
              </a:ext>
            </a:extLst>
          </p:cNvPr>
          <p:cNvSpPr txBox="1">
            <a:spLocks/>
          </p:cNvSpPr>
          <p:nvPr/>
        </p:nvSpPr>
        <p:spPr>
          <a:xfrm>
            <a:off x="4572000" y="260648"/>
            <a:ext cx="3528392" cy="1702160"/>
          </a:xfrm>
          <a:prstGeom prst="rect">
            <a:avLst/>
          </a:prstGeom>
        </p:spPr>
        <p:txBody>
          <a:bodyPr vert="horz" lIns="91440" tIns="45720" rIns="91440" bIns="45720" rtlCol="0" anchor="b">
            <a:noAutofit/>
          </a:bodyPr>
          <a:lstStyle>
            <a:lvl1pPr algn="l" defTabSz="9144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l-GR" sz="2800" dirty="0">
                <a:solidFill>
                  <a:schemeClr val="bg1"/>
                </a:solidFill>
                <a:effectLst>
                  <a:outerShdw blurRad="38100" dist="38100" dir="2700000" algn="tl">
                    <a:srgbClr val="000000">
                      <a:alpha val="43137"/>
                    </a:srgbClr>
                  </a:outerShdw>
                </a:effectLst>
              </a:rPr>
              <a:t>ΔΙΑΤΡΟΦΙΚΗ ΣΥΜΒΟΥΛΕΥΤΙΚΗ</a:t>
            </a:r>
          </a:p>
          <a:p>
            <a:pPr algn="ctr"/>
            <a:r>
              <a:rPr lang="el-GR" sz="2800" dirty="0">
                <a:solidFill>
                  <a:schemeClr val="bg1"/>
                </a:solidFill>
                <a:effectLst>
                  <a:outerShdw blurRad="38100" dist="38100" dir="2700000" algn="tl">
                    <a:srgbClr val="000000">
                      <a:alpha val="43137"/>
                    </a:srgbClr>
                  </a:outerShdw>
                </a:effectLst>
              </a:rPr>
              <a:t>ΕΔΔ</a:t>
            </a:r>
            <a:r>
              <a:rPr lang="en-US" sz="2800" dirty="0">
                <a:solidFill>
                  <a:schemeClr val="bg1"/>
                </a:solidFill>
                <a:effectLst>
                  <a:outerShdw blurRad="38100" dist="38100" dir="2700000" algn="tl">
                    <a:srgbClr val="000000">
                      <a:alpha val="43137"/>
                    </a:srgbClr>
                  </a:outerShdw>
                </a:effectLst>
              </a:rPr>
              <a:t>4</a:t>
            </a:r>
            <a:r>
              <a:rPr lang="el-GR" sz="2800" dirty="0">
                <a:solidFill>
                  <a:schemeClr val="bg1"/>
                </a:solidFill>
                <a:effectLst>
                  <a:outerShdw blurRad="38100" dist="38100" dir="2700000" algn="tl">
                    <a:srgbClr val="000000">
                      <a:alpha val="43137"/>
                    </a:srgbClr>
                  </a:outerShdw>
                </a:effectLst>
              </a:rPr>
              <a:t>0</a:t>
            </a:r>
            <a:r>
              <a:rPr lang="en-US" sz="2800">
                <a:solidFill>
                  <a:schemeClr val="bg1"/>
                </a:solidFill>
                <a:effectLst>
                  <a:outerShdw blurRad="38100" dist="38100" dir="2700000" algn="tl">
                    <a:srgbClr val="000000">
                      <a:alpha val="43137"/>
                    </a:srgbClr>
                  </a:outerShdw>
                </a:effectLst>
              </a:rPr>
              <a:t>4</a:t>
            </a:r>
            <a:r>
              <a:rPr lang="el-GR" sz="2800">
                <a:solidFill>
                  <a:schemeClr val="bg1"/>
                </a:solidFill>
                <a:effectLst>
                  <a:outerShdw blurRad="38100" dist="38100" dir="2700000" algn="tl">
                    <a:srgbClr val="000000">
                      <a:alpha val="43137"/>
                    </a:srgbClr>
                  </a:outerShdw>
                </a:effectLst>
              </a:rPr>
              <a:t>2</a:t>
            </a:r>
            <a:endParaRPr lang="el-GR" sz="2800" dirty="0">
              <a:solidFill>
                <a:schemeClr val="bg1"/>
              </a:solidFill>
              <a:effectLst>
                <a:outerShdw blurRad="38100" dist="38100" dir="2700000" algn="tl">
                  <a:srgbClr val="000000">
                    <a:alpha val="43137"/>
                  </a:srgbClr>
                </a:outerShdw>
              </a:effectLst>
            </a:endParaRPr>
          </a:p>
        </p:txBody>
      </p:sp>
      <p:sp>
        <p:nvSpPr>
          <p:cNvPr id="12" name="TextBox 11">
            <a:extLst>
              <a:ext uri="{FF2B5EF4-FFF2-40B4-BE49-F238E27FC236}">
                <a16:creationId xmlns:a16="http://schemas.microsoft.com/office/drawing/2014/main" id="{CFAD8582-A576-4929-AC86-FF32F8EEEBFF}"/>
              </a:ext>
            </a:extLst>
          </p:cNvPr>
          <p:cNvSpPr txBox="1"/>
          <p:nvPr/>
        </p:nvSpPr>
        <p:spPr>
          <a:xfrm>
            <a:off x="489969" y="0"/>
            <a:ext cx="4082031" cy="523220"/>
          </a:xfrm>
          <a:prstGeom prst="rect">
            <a:avLst/>
          </a:prstGeom>
          <a:noFill/>
        </p:spPr>
        <p:txBody>
          <a:bodyPr wrap="square" rtlCol="0">
            <a:spAutoFit/>
          </a:bodyPr>
          <a:lstStyle/>
          <a:p>
            <a:r>
              <a:rPr lang="el-GR" sz="1400" b="1" dirty="0"/>
              <a:t>ΤΜΗΜΑ ΕΠΙΣΤΗΜΗΣ </a:t>
            </a:r>
          </a:p>
          <a:p>
            <a:r>
              <a:rPr lang="el-GR" sz="1400" b="1" dirty="0"/>
              <a:t>ΔΙΑΤΡΟΦΗΣ ΚΑΙ ΔΙΑΙΤΟΛΟΓΙΑΣ</a:t>
            </a:r>
            <a:endParaRPr lang="en-US" sz="1400" b="1" dirty="0"/>
          </a:p>
        </p:txBody>
      </p:sp>
      <p:pic>
        <p:nvPicPr>
          <p:cNvPr id="13" name="Picture 12">
            <a:extLst>
              <a:ext uri="{FF2B5EF4-FFF2-40B4-BE49-F238E27FC236}">
                <a16:creationId xmlns:a16="http://schemas.microsoft.com/office/drawing/2014/main" id="{CA2BF356-C329-4356-9203-95872DB9AD2D}"/>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1" y="2113"/>
            <a:ext cx="514158" cy="521107"/>
          </a:xfrm>
          <a:prstGeom prst="rect">
            <a:avLst/>
          </a:prstGeom>
          <a:solidFill>
            <a:schemeClr val="bg1"/>
          </a:solidFill>
        </p:spPr>
      </p:pic>
    </p:spTree>
    <p:extLst>
      <p:ext uri="{BB962C8B-B14F-4D97-AF65-F5344CB8AC3E}">
        <p14:creationId xmlns:p14="http://schemas.microsoft.com/office/powerpoint/2010/main" val="2552057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332656"/>
            <a:ext cx="7024744" cy="1143000"/>
          </a:xfrm>
        </p:spPr>
        <p:txBody>
          <a:bodyPr>
            <a:normAutofit/>
          </a:bodyPr>
          <a:lstStyle/>
          <a:p>
            <a:r>
              <a:rPr lang="el-GR" sz="2600" dirty="0" err="1"/>
              <a:t>Γνωσιακές</a:t>
            </a:r>
            <a:r>
              <a:rPr lang="el-GR" sz="2600" dirty="0"/>
              <a:t> στρεβλώσεις</a:t>
            </a:r>
            <a:br>
              <a:rPr lang="el-GR" sz="2600" dirty="0"/>
            </a:br>
            <a:r>
              <a:rPr lang="el-GR" sz="2600" i="1" dirty="0"/>
              <a:t>π.χ.</a:t>
            </a:r>
          </a:p>
        </p:txBody>
      </p:sp>
      <p:sp>
        <p:nvSpPr>
          <p:cNvPr id="3" name="Θέση περιεχομένου 2"/>
          <p:cNvSpPr>
            <a:spLocks noGrp="1"/>
          </p:cNvSpPr>
          <p:nvPr>
            <p:ph idx="1"/>
          </p:nvPr>
        </p:nvSpPr>
        <p:spPr>
          <a:xfrm>
            <a:off x="467544" y="1700808"/>
            <a:ext cx="8136904" cy="4849764"/>
          </a:xfrm>
        </p:spPr>
        <p:txBody>
          <a:bodyPr>
            <a:normAutofit fontScale="85000" lnSpcReduction="10000"/>
          </a:bodyPr>
          <a:lstStyle/>
          <a:p>
            <a:pPr marL="411480" indent="-342900">
              <a:buAutoNum type="arabicPeriod"/>
            </a:pPr>
            <a:r>
              <a:rPr lang="el-GR" sz="1800" b="1" dirty="0"/>
              <a:t>Καταστροφολογία: </a:t>
            </a:r>
            <a:r>
              <a:rPr lang="el-GR" sz="1800" dirty="0"/>
              <a:t>Σκέφτομαι ότι θα συμβεί το χειρότερο σε μια κατάσταση, χωρίς να λαμβάνεται υπόψη η πιθανότητα άλλων εκβάσεων. </a:t>
            </a:r>
            <a:r>
              <a:rPr lang="el-GR" sz="1800" i="1" dirty="0">
                <a:solidFill>
                  <a:srgbClr val="FF0000"/>
                </a:solidFill>
              </a:rPr>
              <a:t>π.χ. Εάν χάσω τον έλεγχο αυτό θα σημαίνει το τέλος.</a:t>
            </a:r>
          </a:p>
          <a:p>
            <a:pPr marL="411480" indent="-342900">
              <a:buAutoNum type="arabicPeriod"/>
            </a:pPr>
            <a:endParaRPr lang="el-GR" sz="1800" i="1" dirty="0"/>
          </a:p>
          <a:p>
            <a:pPr marL="411480" indent="-342900">
              <a:buClr>
                <a:schemeClr val="bg1">
                  <a:lumMod val="75000"/>
                </a:schemeClr>
              </a:buClr>
              <a:buAutoNum type="arabicPeriod"/>
            </a:pPr>
            <a:r>
              <a:rPr lang="el-GR" sz="1800" b="1" dirty="0">
                <a:solidFill>
                  <a:schemeClr val="bg1">
                    <a:lumMod val="85000"/>
                  </a:schemeClr>
                </a:solidFill>
              </a:rPr>
              <a:t>Πόλωση (</a:t>
            </a:r>
            <a:r>
              <a:rPr lang="el-GR" sz="1800" b="1" dirty="0" err="1">
                <a:solidFill>
                  <a:schemeClr val="bg1">
                    <a:lumMod val="85000"/>
                  </a:schemeClr>
                </a:solidFill>
              </a:rPr>
              <a:t>διχότομη</a:t>
            </a:r>
            <a:r>
              <a:rPr lang="el-GR" sz="1800" b="1" dirty="0">
                <a:solidFill>
                  <a:schemeClr val="bg1">
                    <a:lumMod val="85000"/>
                  </a:schemeClr>
                </a:solidFill>
              </a:rPr>
              <a:t> σκέψη, όλα ή τίποτα):</a:t>
            </a:r>
            <a:r>
              <a:rPr lang="el-GR" sz="1800" dirty="0">
                <a:solidFill>
                  <a:schemeClr val="bg1">
                    <a:lumMod val="85000"/>
                  </a:schemeClr>
                </a:solidFill>
              </a:rPr>
              <a:t> Κοιτώ μια κατάσταση σε 2 κατηγορίες, παρά σαν ένα συνεχές. </a:t>
            </a:r>
            <a:r>
              <a:rPr lang="el-GR" sz="1800" i="1" dirty="0">
                <a:solidFill>
                  <a:schemeClr val="bg1">
                    <a:lumMod val="85000"/>
                  </a:schemeClr>
                </a:solidFill>
              </a:rPr>
              <a:t>π.χ. Τα πήγα χάλια στη διατροφή μου, αυτή την εβδομάδα.</a:t>
            </a:r>
          </a:p>
          <a:p>
            <a:pPr marL="411480" indent="-342900">
              <a:buClr>
                <a:schemeClr val="bg1">
                  <a:lumMod val="75000"/>
                </a:schemeClr>
              </a:buClr>
              <a:buAutoNum type="arabicPeriod"/>
            </a:pPr>
            <a:endParaRPr lang="el-GR" sz="1800" i="1" dirty="0">
              <a:solidFill>
                <a:schemeClr val="bg1">
                  <a:lumMod val="85000"/>
                </a:schemeClr>
              </a:solidFill>
            </a:endParaRPr>
          </a:p>
          <a:p>
            <a:pPr marL="411480" indent="-342900">
              <a:buClr>
                <a:schemeClr val="bg1">
                  <a:lumMod val="75000"/>
                </a:schemeClr>
              </a:buClr>
              <a:buAutoNum type="arabicPeriod"/>
            </a:pPr>
            <a:r>
              <a:rPr lang="el-GR" sz="1800" b="1" dirty="0">
                <a:solidFill>
                  <a:schemeClr val="bg1">
                    <a:lumMod val="85000"/>
                  </a:schemeClr>
                </a:solidFill>
              </a:rPr>
              <a:t>Νοητική διάγνωση: </a:t>
            </a:r>
            <a:r>
              <a:rPr lang="el-GR" sz="1800" dirty="0">
                <a:solidFill>
                  <a:schemeClr val="bg1">
                    <a:lumMod val="85000"/>
                  </a:schemeClr>
                </a:solidFill>
              </a:rPr>
              <a:t>Υποθέτω, χωρίς στοιχεία, ότι ξέρω τι σκέφτονται οι άλλοι, χωρίς να λαμβάνω υπόψη άλλες πιθανές περιπτώσεις. </a:t>
            </a:r>
            <a:r>
              <a:rPr lang="el-GR" sz="1800" i="1" dirty="0">
                <a:solidFill>
                  <a:schemeClr val="bg1">
                    <a:lumMod val="85000"/>
                  </a:schemeClr>
                </a:solidFill>
              </a:rPr>
              <a:t>π.χ. Σίγουρα απογοήτευσα τη μαμά μου, επειδή έφαγα 2 γλυκά αντί 1. </a:t>
            </a:r>
          </a:p>
          <a:p>
            <a:pPr marL="411480" indent="-342900">
              <a:buClr>
                <a:schemeClr val="bg1">
                  <a:lumMod val="75000"/>
                </a:schemeClr>
              </a:buClr>
              <a:buAutoNum type="arabicPeriod"/>
            </a:pPr>
            <a:endParaRPr lang="el-GR" sz="1800" i="1" dirty="0">
              <a:solidFill>
                <a:schemeClr val="bg1">
                  <a:lumMod val="85000"/>
                </a:schemeClr>
              </a:solidFill>
            </a:endParaRPr>
          </a:p>
          <a:p>
            <a:pPr marL="411480" indent="-342900">
              <a:buClr>
                <a:schemeClr val="bg1">
                  <a:lumMod val="75000"/>
                </a:schemeClr>
              </a:buClr>
              <a:buAutoNum type="arabicPeriod"/>
            </a:pPr>
            <a:r>
              <a:rPr lang="el-GR" sz="1800" b="1" i="1" dirty="0">
                <a:solidFill>
                  <a:schemeClr val="bg1">
                    <a:lumMod val="85000"/>
                  </a:schemeClr>
                </a:solidFill>
              </a:rPr>
              <a:t>Επισήμανση:</a:t>
            </a:r>
            <a:r>
              <a:rPr lang="el-GR" sz="1800" dirty="0">
                <a:solidFill>
                  <a:schemeClr val="bg1">
                    <a:lumMod val="85000"/>
                  </a:schemeClr>
                </a:solidFill>
              </a:rPr>
              <a:t> Βάζω ταμπέλα σε ένα άτομο ή στον εαυτό μου, παρά βάζω ταμπέλα σε μια συγκεκριμένη κατάσταση ή συμπεριφορά. </a:t>
            </a:r>
            <a:r>
              <a:rPr lang="el-GR" sz="1800" i="1" dirty="0">
                <a:solidFill>
                  <a:schemeClr val="bg1">
                    <a:lumMod val="85000"/>
                  </a:schemeClr>
                </a:solidFill>
              </a:rPr>
              <a:t>π.χ. </a:t>
            </a:r>
            <a:r>
              <a:rPr lang="el-GR" sz="1800" dirty="0">
                <a:solidFill>
                  <a:schemeClr val="bg1">
                    <a:lumMod val="85000"/>
                  </a:schemeClr>
                </a:solidFill>
              </a:rPr>
              <a:t>Είμαι αποτυχημένος. </a:t>
            </a:r>
            <a:r>
              <a:rPr lang="el-GR" sz="1800" i="1" dirty="0">
                <a:solidFill>
                  <a:schemeClr val="bg1">
                    <a:lumMod val="85000"/>
                  </a:schemeClr>
                </a:solidFill>
              </a:rPr>
              <a:t>Ενώ τα πήγαινα καλά όλες τις ημέρες, δεν κρατήθηκα και έφαγα πολύ στην ταβέρνα με τους φίλους.</a:t>
            </a:r>
          </a:p>
          <a:p>
            <a:pPr marL="411480" indent="-342900">
              <a:buClr>
                <a:schemeClr val="bg1">
                  <a:lumMod val="75000"/>
                </a:schemeClr>
              </a:buClr>
              <a:buAutoNum type="arabicPeriod"/>
            </a:pPr>
            <a:endParaRPr lang="el-GR" sz="1800" i="1" dirty="0">
              <a:solidFill>
                <a:schemeClr val="bg1">
                  <a:lumMod val="85000"/>
                </a:schemeClr>
              </a:solidFill>
            </a:endParaRPr>
          </a:p>
          <a:p>
            <a:pPr marL="411480" indent="-342900">
              <a:buClr>
                <a:schemeClr val="bg1">
                  <a:lumMod val="75000"/>
                </a:schemeClr>
              </a:buClr>
              <a:buAutoNum type="arabicPeriod"/>
            </a:pPr>
            <a:r>
              <a:rPr lang="el-GR" sz="1800" b="1" i="1" dirty="0">
                <a:solidFill>
                  <a:schemeClr val="bg1">
                    <a:lumMod val="85000"/>
                  </a:schemeClr>
                </a:solidFill>
              </a:rPr>
              <a:t>Ελαχιστοποίηση ή μεγιστοποίηση:</a:t>
            </a:r>
            <a:r>
              <a:rPr lang="el-GR" sz="1800" dirty="0">
                <a:solidFill>
                  <a:schemeClr val="bg1">
                    <a:lumMod val="85000"/>
                  </a:schemeClr>
                </a:solidFill>
              </a:rPr>
              <a:t> </a:t>
            </a:r>
            <a:r>
              <a:rPr lang="el-GR" sz="1800" i="1" dirty="0">
                <a:solidFill>
                  <a:schemeClr val="bg1">
                    <a:lumMod val="85000"/>
                  </a:schemeClr>
                </a:solidFill>
              </a:rPr>
              <a:t> </a:t>
            </a:r>
            <a:r>
              <a:rPr lang="el-GR" sz="1800" dirty="0">
                <a:solidFill>
                  <a:schemeClr val="bg1">
                    <a:lumMod val="85000"/>
                  </a:schemeClr>
                </a:solidFill>
              </a:rPr>
              <a:t>Χαρακτηριστικά ή εμπειρίες που είναι θετικά για το άτομο ελαχιστοποιούνται στους άλλους, ενώ τα αρνητικά μεγιστοποιούνται. </a:t>
            </a:r>
            <a:r>
              <a:rPr lang="el-GR" sz="1800" i="1" dirty="0">
                <a:solidFill>
                  <a:schemeClr val="bg1">
                    <a:lumMod val="85000"/>
                  </a:schemeClr>
                </a:solidFill>
              </a:rPr>
              <a:t>π.χ.1 Εντάξει κατάφερα μετά από κόπο να τρώω 2 φρούτα την ημέρα, αλλά άλλοι το </a:t>
            </a:r>
            <a:r>
              <a:rPr lang="el-GR" sz="1800" dirty="0">
                <a:solidFill>
                  <a:schemeClr val="bg1">
                    <a:lumMod val="85000"/>
                  </a:schemeClr>
                </a:solidFill>
              </a:rPr>
              <a:t>κάνουν ήδη για να μην πω τρώνε και παραπάνω! </a:t>
            </a:r>
            <a:endParaRPr lang="el-GR" sz="1800" i="1" dirty="0"/>
          </a:p>
        </p:txBody>
      </p:sp>
    </p:spTree>
    <p:extLst>
      <p:ext uri="{BB962C8B-B14F-4D97-AF65-F5344CB8AC3E}">
        <p14:creationId xmlns:p14="http://schemas.microsoft.com/office/powerpoint/2010/main" val="3526454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332656"/>
            <a:ext cx="7024744" cy="1143000"/>
          </a:xfrm>
        </p:spPr>
        <p:txBody>
          <a:bodyPr>
            <a:normAutofit/>
          </a:bodyPr>
          <a:lstStyle/>
          <a:p>
            <a:r>
              <a:rPr lang="el-GR" sz="2600" dirty="0" err="1"/>
              <a:t>Γνωσιακές</a:t>
            </a:r>
            <a:r>
              <a:rPr lang="el-GR" sz="2600" dirty="0"/>
              <a:t> στρεβλώσεις</a:t>
            </a:r>
            <a:br>
              <a:rPr lang="el-GR" sz="2600" dirty="0"/>
            </a:br>
            <a:r>
              <a:rPr lang="el-GR" sz="2600" i="1" dirty="0"/>
              <a:t>π.χ.</a:t>
            </a:r>
          </a:p>
        </p:txBody>
      </p:sp>
      <p:sp>
        <p:nvSpPr>
          <p:cNvPr id="3" name="Θέση περιεχομένου 2"/>
          <p:cNvSpPr>
            <a:spLocks noGrp="1"/>
          </p:cNvSpPr>
          <p:nvPr>
            <p:ph idx="1"/>
          </p:nvPr>
        </p:nvSpPr>
        <p:spPr>
          <a:xfrm>
            <a:off x="467544" y="1700808"/>
            <a:ext cx="8136904" cy="4849764"/>
          </a:xfrm>
        </p:spPr>
        <p:txBody>
          <a:bodyPr>
            <a:normAutofit fontScale="85000" lnSpcReduction="10000"/>
          </a:bodyPr>
          <a:lstStyle/>
          <a:p>
            <a:pPr marL="411480" indent="-342900">
              <a:buClr>
                <a:schemeClr val="bg1">
                  <a:lumMod val="85000"/>
                </a:schemeClr>
              </a:buClr>
              <a:buAutoNum type="arabicPeriod"/>
            </a:pPr>
            <a:r>
              <a:rPr lang="el-GR" sz="1800" b="1" dirty="0">
                <a:solidFill>
                  <a:schemeClr val="bg1">
                    <a:lumMod val="85000"/>
                  </a:schemeClr>
                </a:solidFill>
              </a:rPr>
              <a:t>Καταστροφολογία: </a:t>
            </a:r>
            <a:r>
              <a:rPr lang="el-GR" sz="1800" dirty="0">
                <a:solidFill>
                  <a:schemeClr val="bg1">
                    <a:lumMod val="85000"/>
                  </a:schemeClr>
                </a:solidFill>
              </a:rPr>
              <a:t>Σκέφτομαι ότι θα συμβεί το χειρότερο σε μια κατάσταση, χωρίς να λαμβάνεται υπόψη η πιθανότητα άλλων εκβάσεων. </a:t>
            </a:r>
            <a:r>
              <a:rPr lang="el-GR" sz="1800" i="1" dirty="0">
                <a:solidFill>
                  <a:schemeClr val="bg1">
                    <a:lumMod val="85000"/>
                  </a:schemeClr>
                </a:solidFill>
              </a:rPr>
              <a:t>π.χ. Εάν χάσω τον έλεγχο αυτό θα σημαίνει το τέλος.</a:t>
            </a:r>
          </a:p>
          <a:p>
            <a:pPr marL="411480" indent="-342900">
              <a:buAutoNum type="arabicPeriod"/>
            </a:pPr>
            <a:endParaRPr lang="el-GR" sz="1800" i="1" dirty="0"/>
          </a:p>
          <a:p>
            <a:pPr marL="411480" indent="-342900">
              <a:buAutoNum type="arabicPeriod"/>
            </a:pPr>
            <a:r>
              <a:rPr lang="el-GR" sz="1800" b="1" dirty="0"/>
              <a:t>Πόλωση (</a:t>
            </a:r>
            <a:r>
              <a:rPr lang="el-GR" sz="1800" b="1" dirty="0" err="1"/>
              <a:t>διχότομη</a:t>
            </a:r>
            <a:r>
              <a:rPr lang="el-GR" sz="1800" b="1" dirty="0"/>
              <a:t> σκέψη, όλα ή τίποτα):</a:t>
            </a:r>
            <a:r>
              <a:rPr lang="el-GR" sz="1800" dirty="0"/>
              <a:t> Κοιτώ μια κατάσταση σε 2 κατηγορίες, παρά σαν ένα συνεχές. </a:t>
            </a:r>
            <a:r>
              <a:rPr lang="el-GR" sz="1800" i="1" dirty="0">
                <a:solidFill>
                  <a:srgbClr val="FF0000"/>
                </a:solidFill>
              </a:rPr>
              <a:t>π.χ. Τα πήγα χάλια στη διατροφή μου, αυτή την εβδομάδα.</a:t>
            </a:r>
          </a:p>
          <a:p>
            <a:pPr marL="411480" indent="-342900">
              <a:buAutoNum type="arabicPeriod"/>
            </a:pPr>
            <a:endParaRPr lang="el-GR" sz="1800" i="1" dirty="0"/>
          </a:p>
          <a:p>
            <a:pPr marL="411480" indent="-342900">
              <a:buClr>
                <a:schemeClr val="bg1">
                  <a:lumMod val="85000"/>
                </a:schemeClr>
              </a:buClr>
              <a:buAutoNum type="arabicPeriod"/>
            </a:pPr>
            <a:r>
              <a:rPr lang="el-GR" sz="1800" b="1" dirty="0">
                <a:solidFill>
                  <a:schemeClr val="bg1">
                    <a:lumMod val="85000"/>
                  </a:schemeClr>
                </a:solidFill>
              </a:rPr>
              <a:t>Νοητική διάγνωση: </a:t>
            </a:r>
            <a:r>
              <a:rPr lang="el-GR" sz="1800" dirty="0">
                <a:solidFill>
                  <a:schemeClr val="bg1">
                    <a:lumMod val="85000"/>
                  </a:schemeClr>
                </a:solidFill>
              </a:rPr>
              <a:t>Υποθέτω, χωρίς στοιχεία, ότι ξέρω τι σκέφτονται οι άλλοι, χωρίς να λαμβάνω υπόψη άλλες πιθανές περιπτώσεις. </a:t>
            </a:r>
            <a:r>
              <a:rPr lang="el-GR" sz="1800" i="1" dirty="0">
                <a:solidFill>
                  <a:schemeClr val="bg1">
                    <a:lumMod val="85000"/>
                  </a:schemeClr>
                </a:solidFill>
              </a:rPr>
              <a:t>π.χ. Σίγουρα απογοήτευσα τη μαμά μου, επειδή έφαγα 2 γλυκά αντί 1. </a:t>
            </a:r>
          </a:p>
          <a:p>
            <a:pPr marL="411480" indent="-342900">
              <a:buClr>
                <a:schemeClr val="bg1">
                  <a:lumMod val="85000"/>
                </a:schemeClr>
              </a:buClr>
              <a:buAutoNum type="arabicPeriod"/>
            </a:pPr>
            <a:endParaRPr lang="el-GR" sz="1800" i="1" dirty="0">
              <a:solidFill>
                <a:schemeClr val="bg1">
                  <a:lumMod val="85000"/>
                </a:schemeClr>
              </a:solidFill>
            </a:endParaRPr>
          </a:p>
          <a:p>
            <a:pPr marL="411480" indent="-342900">
              <a:buClr>
                <a:schemeClr val="bg1">
                  <a:lumMod val="85000"/>
                </a:schemeClr>
              </a:buClr>
              <a:buAutoNum type="arabicPeriod"/>
            </a:pPr>
            <a:r>
              <a:rPr lang="el-GR" sz="1800" b="1" i="1" dirty="0">
                <a:solidFill>
                  <a:schemeClr val="bg1">
                    <a:lumMod val="85000"/>
                  </a:schemeClr>
                </a:solidFill>
              </a:rPr>
              <a:t>Επισήμανση:</a:t>
            </a:r>
            <a:r>
              <a:rPr lang="el-GR" sz="1800" dirty="0">
                <a:solidFill>
                  <a:schemeClr val="bg1">
                    <a:lumMod val="85000"/>
                  </a:schemeClr>
                </a:solidFill>
              </a:rPr>
              <a:t> Βάζω ταμπέλα σε ένα άτομο ή στον εαυτό μου, παρά βάζω ταμπέλα σε μια συγκεκριμένη κατάσταση ή συμπεριφορά. </a:t>
            </a:r>
            <a:r>
              <a:rPr lang="el-GR" sz="1800" i="1" dirty="0">
                <a:solidFill>
                  <a:schemeClr val="bg1">
                    <a:lumMod val="85000"/>
                  </a:schemeClr>
                </a:solidFill>
              </a:rPr>
              <a:t>π.χ. </a:t>
            </a:r>
            <a:r>
              <a:rPr lang="el-GR" sz="1800" dirty="0">
                <a:solidFill>
                  <a:schemeClr val="bg1">
                    <a:lumMod val="85000"/>
                  </a:schemeClr>
                </a:solidFill>
              </a:rPr>
              <a:t>Είμαι αποτυχημένος.</a:t>
            </a:r>
            <a:r>
              <a:rPr lang="el-GR" sz="1800" i="1" dirty="0">
                <a:solidFill>
                  <a:schemeClr val="bg1">
                    <a:lumMod val="85000"/>
                  </a:schemeClr>
                </a:solidFill>
              </a:rPr>
              <a:t> Ενώ τα πήγαινα καλά όλες τις ημέρες, δεν κρατήθηκα και έφαγα πολύ στην ταβέρνα με τους φίλους.</a:t>
            </a:r>
          </a:p>
          <a:p>
            <a:pPr marL="411480" indent="-342900">
              <a:buClr>
                <a:schemeClr val="bg1">
                  <a:lumMod val="85000"/>
                </a:schemeClr>
              </a:buClr>
              <a:buAutoNum type="arabicPeriod"/>
            </a:pPr>
            <a:endParaRPr lang="el-GR" sz="1800" i="1" dirty="0">
              <a:solidFill>
                <a:schemeClr val="bg1">
                  <a:lumMod val="85000"/>
                </a:schemeClr>
              </a:solidFill>
            </a:endParaRPr>
          </a:p>
          <a:p>
            <a:pPr marL="411480" indent="-342900">
              <a:buClr>
                <a:schemeClr val="bg1">
                  <a:lumMod val="85000"/>
                </a:schemeClr>
              </a:buClr>
              <a:buAutoNum type="arabicPeriod"/>
            </a:pPr>
            <a:r>
              <a:rPr lang="el-GR" sz="1800" b="1" i="1" dirty="0">
                <a:solidFill>
                  <a:schemeClr val="bg1">
                    <a:lumMod val="85000"/>
                  </a:schemeClr>
                </a:solidFill>
              </a:rPr>
              <a:t>Ελαχιστοποίηση ή μεγιστοποίηση:</a:t>
            </a:r>
            <a:r>
              <a:rPr lang="el-GR" sz="1800" dirty="0">
                <a:solidFill>
                  <a:schemeClr val="bg1">
                    <a:lumMod val="85000"/>
                  </a:schemeClr>
                </a:solidFill>
              </a:rPr>
              <a:t> </a:t>
            </a:r>
            <a:r>
              <a:rPr lang="el-GR" sz="1800" i="1" dirty="0">
                <a:solidFill>
                  <a:schemeClr val="bg1">
                    <a:lumMod val="85000"/>
                  </a:schemeClr>
                </a:solidFill>
              </a:rPr>
              <a:t> </a:t>
            </a:r>
            <a:r>
              <a:rPr lang="el-GR" sz="1800" dirty="0">
                <a:solidFill>
                  <a:schemeClr val="bg1">
                    <a:lumMod val="85000"/>
                  </a:schemeClr>
                </a:solidFill>
              </a:rPr>
              <a:t>Χαρακτηριστικά ή εμπειρίες που είναι θετικά για το άτομο ελαχιστοποιούνται στους άλλους, ενώ τα αρνητικά μεγιστοποιούνται. </a:t>
            </a:r>
            <a:r>
              <a:rPr lang="el-GR" sz="1800" i="1" dirty="0">
                <a:solidFill>
                  <a:schemeClr val="bg1">
                    <a:lumMod val="85000"/>
                  </a:schemeClr>
                </a:solidFill>
              </a:rPr>
              <a:t>π.χ.1 Εντάξει κατάφερα μετά από κόπο να τρώω 2 φρούτα την ημέρα, αλλά άλλοι το </a:t>
            </a:r>
            <a:r>
              <a:rPr lang="el-GR" sz="1800" dirty="0">
                <a:solidFill>
                  <a:schemeClr val="bg1">
                    <a:lumMod val="85000"/>
                  </a:schemeClr>
                </a:solidFill>
              </a:rPr>
              <a:t>κάνουν ήδη για να μην πω τρώνε και παραπάνω! </a:t>
            </a:r>
            <a:endParaRPr lang="el-GR" sz="1800" i="1" dirty="0"/>
          </a:p>
        </p:txBody>
      </p:sp>
    </p:spTree>
    <p:extLst>
      <p:ext uri="{BB962C8B-B14F-4D97-AF65-F5344CB8AC3E}">
        <p14:creationId xmlns:p14="http://schemas.microsoft.com/office/powerpoint/2010/main" val="3658138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332656"/>
            <a:ext cx="7024744" cy="1143000"/>
          </a:xfrm>
        </p:spPr>
        <p:txBody>
          <a:bodyPr>
            <a:normAutofit/>
          </a:bodyPr>
          <a:lstStyle/>
          <a:p>
            <a:r>
              <a:rPr lang="el-GR" sz="2600" dirty="0" err="1"/>
              <a:t>Γνωσιακές</a:t>
            </a:r>
            <a:r>
              <a:rPr lang="el-GR" sz="2600" dirty="0"/>
              <a:t> στρεβλώσεις</a:t>
            </a:r>
            <a:br>
              <a:rPr lang="el-GR" sz="2600" dirty="0"/>
            </a:br>
            <a:r>
              <a:rPr lang="el-GR" sz="2600" i="1" dirty="0"/>
              <a:t>π.χ.</a:t>
            </a:r>
          </a:p>
        </p:txBody>
      </p:sp>
      <p:sp>
        <p:nvSpPr>
          <p:cNvPr id="3" name="Θέση περιεχομένου 2"/>
          <p:cNvSpPr>
            <a:spLocks noGrp="1"/>
          </p:cNvSpPr>
          <p:nvPr>
            <p:ph idx="1"/>
          </p:nvPr>
        </p:nvSpPr>
        <p:spPr>
          <a:xfrm>
            <a:off x="467544" y="1700808"/>
            <a:ext cx="8136904" cy="4849764"/>
          </a:xfrm>
        </p:spPr>
        <p:txBody>
          <a:bodyPr>
            <a:normAutofit fontScale="85000" lnSpcReduction="10000"/>
          </a:bodyPr>
          <a:lstStyle/>
          <a:p>
            <a:pPr marL="411480" indent="-342900">
              <a:buClr>
                <a:schemeClr val="bg1">
                  <a:lumMod val="75000"/>
                </a:schemeClr>
              </a:buClr>
              <a:buAutoNum type="arabicPeriod"/>
            </a:pPr>
            <a:r>
              <a:rPr lang="el-GR" sz="1800" b="1" dirty="0">
                <a:solidFill>
                  <a:schemeClr val="bg1">
                    <a:lumMod val="85000"/>
                  </a:schemeClr>
                </a:solidFill>
              </a:rPr>
              <a:t>Καταστροφολογία: </a:t>
            </a:r>
            <a:r>
              <a:rPr lang="el-GR" sz="1800" dirty="0">
                <a:solidFill>
                  <a:schemeClr val="bg1">
                    <a:lumMod val="85000"/>
                  </a:schemeClr>
                </a:solidFill>
              </a:rPr>
              <a:t>Σκέφτομαι ότι θα συμβεί το χειρότερο σε μια κατάσταση, χωρίς να λαμβάνεται υπόψη η πιθανότητα άλλων εκβάσεων. </a:t>
            </a:r>
            <a:r>
              <a:rPr lang="el-GR" sz="1800" i="1" dirty="0">
                <a:solidFill>
                  <a:schemeClr val="bg1">
                    <a:lumMod val="85000"/>
                  </a:schemeClr>
                </a:solidFill>
              </a:rPr>
              <a:t>π.χ. Εάν χάσω τον έλεγχο αυτό θα σημαίνει το τέλος.</a:t>
            </a:r>
          </a:p>
          <a:p>
            <a:pPr marL="411480" indent="-342900">
              <a:buClr>
                <a:schemeClr val="bg1">
                  <a:lumMod val="75000"/>
                </a:schemeClr>
              </a:buClr>
              <a:buAutoNum type="arabicPeriod"/>
            </a:pPr>
            <a:endParaRPr lang="el-GR" sz="1800" i="1" dirty="0">
              <a:solidFill>
                <a:schemeClr val="bg1">
                  <a:lumMod val="85000"/>
                </a:schemeClr>
              </a:solidFill>
            </a:endParaRPr>
          </a:p>
          <a:p>
            <a:pPr marL="411480" indent="-342900">
              <a:buClr>
                <a:schemeClr val="bg1">
                  <a:lumMod val="75000"/>
                </a:schemeClr>
              </a:buClr>
              <a:buAutoNum type="arabicPeriod"/>
            </a:pPr>
            <a:r>
              <a:rPr lang="el-GR" sz="1800" b="1" dirty="0">
                <a:solidFill>
                  <a:schemeClr val="bg1">
                    <a:lumMod val="85000"/>
                  </a:schemeClr>
                </a:solidFill>
              </a:rPr>
              <a:t>Πόλωση (</a:t>
            </a:r>
            <a:r>
              <a:rPr lang="el-GR" sz="1800" b="1" dirty="0" err="1">
                <a:solidFill>
                  <a:schemeClr val="bg1">
                    <a:lumMod val="85000"/>
                  </a:schemeClr>
                </a:solidFill>
              </a:rPr>
              <a:t>διχότομη</a:t>
            </a:r>
            <a:r>
              <a:rPr lang="el-GR" sz="1800" b="1" dirty="0">
                <a:solidFill>
                  <a:schemeClr val="bg1">
                    <a:lumMod val="85000"/>
                  </a:schemeClr>
                </a:solidFill>
              </a:rPr>
              <a:t> σκέψη, όλα ή τίποτα):</a:t>
            </a:r>
            <a:r>
              <a:rPr lang="el-GR" sz="1800" dirty="0">
                <a:solidFill>
                  <a:schemeClr val="bg1">
                    <a:lumMod val="85000"/>
                  </a:schemeClr>
                </a:solidFill>
              </a:rPr>
              <a:t> Κοιτώ μια κατάσταση σε 2 κατηγορίες, παρά σαν ένα συνεχές. </a:t>
            </a:r>
            <a:r>
              <a:rPr lang="el-GR" sz="1800" i="1" dirty="0">
                <a:solidFill>
                  <a:schemeClr val="bg1">
                    <a:lumMod val="85000"/>
                  </a:schemeClr>
                </a:solidFill>
              </a:rPr>
              <a:t>π.χ. Τα πήγα χάλια στη διατροφή μου, αυτή την εβδομάδα.</a:t>
            </a:r>
          </a:p>
          <a:p>
            <a:pPr marL="411480" indent="-342900">
              <a:buAutoNum type="arabicPeriod"/>
            </a:pPr>
            <a:endParaRPr lang="el-GR" sz="1800" i="1" dirty="0"/>
          </a:p>
          <a:p>
            <a:pPr marL="411480" indent="-342900">
              <a:buAutoNum type="arabicPeriod"/>
            </a:pPr>
            <a:r>
              <a:rPr lang="el-GR" sz="1800" b="1" dirty="0"/>
              <a:t>Νοητική διάγνωση: </a:t>
            </a:r>
            <a:r>
              <a:rPr lang="el-GR" sz="1800" dirty="0"/>
              <a:t>Υποθέτω, χωρίς στοιχεία, ότι ξέρω τι σκέφτονται οι άλλοι, χωρίς να λαμβάνω υπόψη άλλες πιθανές περιπτώσεις. </a:t>
            </a:r>
            <a:r>
              <a:rPr lang="el-GR" sz="1800" i="1" dirty="0">
                <a:solidFill>
                  <a:srgbClr val="FF0000"/>
                </a:solidFill>
              </a:rPr>
              <a:t>π.χ. Σίγουρα σας απογοήτευσα, επειδή έφαγα 2 γλυκά αντί 1. </a:t>
            </a:r>
          </a:p>
          <a:p>
            <a:pPr marL="411480" indent="-342900">
              <a:buAutoNum type="arabicPeriod"/>
            </a:pPr>
            <a:endParaRPr lang="el-GR" sz="1800" i="1" dirty="0"/>
          </a:p>
          <a:p>
            <a:pPr marL="411480" indent="-342900">
              <a:buClr>
                <a:schemeClr val="bg1">
                  <a:lumMod val="75000"/>
                </a:schemeClr>
              </a:buClr>
              <a:buAutoNum type="arabicPeriod"/>
            </a:pPr>
            <a:r>
              <a:rPr lang="el-GR" sz="1800" b="1" i="1" dirty="0">
                <a:solidFill>
                  <a:schemeClr val="bg1">
                    <a:lumMod val="85000"/>
                  </a:schemeClr>
                </a:solidFill>
              </a:rPr>
              <a:t>Επισήμανση:</a:t>
            </a:r>
            <a:r>
              <a:rPr lang="el-GR" sz="1800" dirty="0">
                <a:solidFill>
                  <a:schemeClr val="bg1">
                    <a:lumMod val="85000"/>
                  </a:schemeClr>
                </a:solidFill>
              </a:rPr>
              <a:t> Βάζω ταμπέλα σε ένα άτομο ή στον εαυτό μου, παρά βάζω ταμπέλα σε μια συγκεκριμένη κατάσταση ή συμπεριφορά. </a:t>
            </a:r>
            <a:r>
              <a:rPr lang="el-GR" sz="1800" i="1" dirty="0">
                <a:solidFill>
                  <a:schemeClr val="bg1">
                    <a:lumMod val="85000"/>
                  </a:schemeClr>
                </a:solidFill>
              </a:rPr>
              <a:t>π.χ. </a:t>
            </a:r>
            <a:r>
              <a:rPr lang="el-GR" sz="1800" dirty="0">
                <a:solidFill>
                  <a:schemeClr val="bg1">
                    <a:lumMod val="85000"/>
                  </a:schemeClr>
                </a:solidFill>
              </a:rPr>
              <a:t>Είμαι αποτυχημένος. Ενώ </a:t>
            </a:r>
            <a:r>
              <a:rPr lang="el-GR" sz="1800" i="1" dirty="0">
                <a:solidFill>
                  <a:schemeClr val="bg1">
                    <a:lumMod val="85000"/>
                  </a:schemeClr>
                </a:solidFill>
              </a:rPr>
              <a:t>τα πήγαινα καλά όλες τις ημέρες, δεν κρατήθηκα και έφαγα πολύ στην ταβέρνα με τους φίλους.</a:t>
            </a:r>
          </a:p>
          <a:p>
            <a:pPr marL="411480" indent="-342900">
              <a:buClr>
                <a:schemeClr val="bg1">
                  <a:lumMod val="75000"/>
                </a:schemeClr>
              </a:buClr>
              <a:buAutoNum type="arabicPeriod"/>
            </a:pPr>
            <a:endParaRPr lang="el-GR" sz="1800" i="1" dirty="0">
              <a:solidFill>
                <a:schemeClr val="bg1">
                  <a:lumMod val="85000"/>
                </a:schemeClr>
              </a:solidFill>
            </a:endParaRPr>
          </a:p>
          <a:p>
            <a:pPr marL="411480" indent="-342900">
              <a:buClr>
                <a:schemeClr val="bg1">
                  <a:lumMod val="75000"/>
                </a:schemeClr>
              </a:buClr>
              <a:buAutoNum type="arabicPeriod"/>
            </a:pPr>
            <a:r>
              <a:rPr lang="el-GR" sz="1800" b="1" i="1" dirty="0">
                <a:solidFill>
                  <a:schemeClr val="bg1">
                    <a:lumMod val="85000"/>
                  </a:schemeClr>
                </a:solidFill>
              </a:rPr>
              <a:t>Ελαχιστοποίηση ή μεγιστοποίηση:</a:t>
            </a:r>
            <a:r>
              <a:rPr lang="el-GR" sz="1800" dirty="0">
                <a:solidFill>
                  <a:schemeClr val="bg1">
                    <a:lumMod val="85000"/>
                  </a:schemeClr>
                </a:solidFill>
              </a:rPr>
              <a:t> </a:t>
            </a:r>
            <a:r>
              <a:rPr lang="el-GR" sz="1800" i="1" dirty="0">
                <a:solidFill>
                  <a:schemeClr val="bg1">
                    <a:lumMod val="85000"/>
                  </a:schemeClr>
                </a:solidFill>
              </a:rPr>
              <a:t> </a:t>
            </a:r>
            <a:r>
              <a:rPr lang="el-GR" sz="1800" dirty="0">
                <a:solidFill>
                  <a:schemeClr val="bg1">
                    <a:lumMod val="85000"/>
                  </a:schemeClr>
                </a:solidFill>
              </a:rPr>
              <a:t>Χαρακτηριστικά ή εμπειρίες που είναι θετικά για το άτομο ελαχιστοποιούνται στους άλλους, ενώ τα αρνητικά μεγιστοποιούνται. </a:t>
            </a:r>
            <a:r>
              <a:rPr lang="el-GR" sz="1800" i="1" dirty="0">
                <a:solidFill>
                  <a:schemeClr val="bg1">
                    <a:lumMod val="85000"/>
                  </a:schemeClr>
                </a:solidFill>
              </a:rPr>
              <a:t>π.χ.1 Εντάξει κατάφερα μετά από κόπο να τρώω 2 φρούτα την ημέρα, αλλά άλλοι το </a:t>
            </a:r>
            <a:r>
              <a:rPr lang="el-GR" sz="1800" dirty="0">
                <a:solidFill>
                  <a:schemeClr val="bg1">
                    <a:lumMod val="85000"/>
                  </a:schemeClr>
                </a:solidFill>
              </a:rPr>
              <a:t>κάνουν ήδη για να μην πω τρώνε και παραπάνω! </a:t>
            </a:r>
          </a:p>
        </p:txBody>
      </p:sp>
    </p:spTree>
    <p:extLst>
      <p:ext uri="{BB962C8B-B14F-4D97-AF65-F5344CB8AC3E}">
        <p14:creationId xmlns:p14="http://schemas.microsoft.com/office/powerpoint/2010/main" val="3658138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332656"/>
            <a:ext cx="7024744" cy="1143000"/>
          </a:xfrm>
        </p:spPr>
        <p:txBody>
          <a:bodyPr>
            <a:normAutofit/>
          </a:bodyPr>
          <a:lstStyle/>
          <a:p>
            <a:r>
              <a:rPr lang="el-GR" sz="2600" dirty="0" err="1"/>
              <a:t>Γνωσιακές</a:t>
            </a:r>
            <a:r>
              <a:rPr lang="el-GR" sz="2600" dirty="0"/>
              <a:t> στρεβλώσεις</a:t>
            </a:r>
            <a:br>
              <a:rPr lang="el-GR" sz="2600" dirty="0"/>
            </a:br>
            <a:r>
              <a:rPr lang="el-GR" sz="2600" i="1" dirty="0"/>
              <a:t>π.χ.</a:t>
            </a:r>
          </a:p>
        </p:txBody>
      </p:sp>
      <p:sp>
        <p:nvSpPr>
          <p:cNvPr id="3" name="Θέση περιεχομένου 2"/>
          <p:cNvSpPr>
            <a:spLocks noGrp="1"/>
          </p:cNvSpPr>
          <p:nvPr>
            <p:ph idx="1"/>
          </p:nvPr>
        </p:nvSpPr>
        <p:spPr>
          <a:xfrm>
            <a:off x="467544" y="1700808"/>
            <a:ext cx="8136904" cy="4849764"/>
          </a:xfrm>
        </p:spPr>
        <p:txBody>
          <a:bodyPr>
            <a:normAutofit fontScale="85000" lnSpcReduction="10000"/>
          </a:bodyPr>
          <a:lstStyle/>
          <a:p>
            <a:pPr marL="411480" indent="-342900">
              <a:buClr>
                <a:schemeClr val="bg1">
                  <a:lumMod val="75000"/>
                </a:schemeClr>
              </a:buClr>
              <a:buAutoNum type="arabicPeriod"/>
            </a:pPr>
            <a:r>
              <a:rPr lang="el-GR" sz="1800" b="1" dirty="0">
                <a:solidFill>
                  <a:schemeClr val="bg1">
                    <a:lumMod val="85000"/>
                  </a:schemeClr>
                </a:solidFill>
              </a:rPr>
              <a:t>Καταστροφολογία: </a:t>
            </a:r>
            <a:r>
              <a:rPr lang="el-GR" sz="1800" dirty="0">
                <a:solidFill>
                  <a:schemeClr val="bg1">
                    <a:lumMod val="85000"/>
                  </a:schemeClr>
                </a:solidFill>
              </a:rPr>
              <a:t>Σκέφτομαι ότι θα συμβεί το χειρότερο σε μια κατάσταση, χωρίς να λαμβάνεται υπόψη η πιθανότητα άλλων εκβάσεων. </a:t>
            </a:r>
            <a:r>
              <a:rPr lang="el-GR" sz="1800" i="1" dirty="0">
                <a:solidFill>
                  <a:schemeClr val="bg1">
                    <a:lumMod val="85000"/>
                  </a:schemeClr>
                </a:solidFill>
              </a:rPr>
              <a:t>π.χ. Εάν χάσω τον έλεγχο αυτό θα σημαίνει το τέλος.</a:t>
            </a:r>
          </a:p>
          <a:p>
            <a:pPr marL="411480" indent="-342900">
              <a:buClr>
                <a:schemeClr val="bg1">
                  <a:lumMod val="75000"/>
                </a:schemeClr>
              </a:buClr>
              <a:buAutoNum type="arabicPeriod"/>
            </a:pPr>
            <a:endParaRPr lang="el-GR" sz="1800" i="1" dirty="0">
              <a:solidFill>
                <a:schemeClr val="bg1">
                  <a:lumMod val="85000"/>
                </a:schemeClr>
              </a:solidFill>
            </a:endParaRPr>
          </a:p>
          <a:p>
            <a:pPr marL="411480" indent="-342900">
              <a:buClr>
                <a:schemeClr val="bg1">
                  <a:lumMod val="75000"/>
                </a:schemeClr>
              </a:buClr>
              <a:buAutoNum type="arabicPeriod"/>
            </a:pPr>
            <a:r>
              <a:rPr lang="el-GR" sz="1800" b="1" dirty="0">
                <a:solidFill>
                  <a:schemeClr val="bg1">
                    <a:lumMod val="85000"/>
                  </a:schemeClr>
                </a:solidFill>
              </a:rPr>
              <a:t>Πόλωση (</a:t>
            </a:r>
            <a:r>
              <a:rPr lang="el-GR" sz="1800" b="1" dirty="0" err="1">
                <a:solidFill>
                  <a:schemeClr val="bg1">
                    <a:lumMod val="85000"/>
                  </a:schemeClr>
                </a:solidFill>
              </a:rPr>
              <a:t>διχότομη</a:t>
            </a:r>
            <a:r>
              <a:rPr lang="el-GR" sz="1800" b="1" dirty="0">
                <a:solidFill>
                  <a:schemeClr val="bg1">
                    <a:lumMod val="85000"/>
                  </a:schemeClr>
                </a:solidFill>
              </a:rPr>
              <a:t> σκέψη, όλα ή τίποτα):</a:t>
            </a:r>
            <a:r>
              <a:rPr lang="el-GR" sz="1800" dirty="0">
                <a:solidFill>
                  <a:schemeClr val="bg1">
                    <a:lumMod val="85000"/>
                  </a:schemeClr>
                </a:solidFill>
              </a:rPr>
              <a:t> Κοιτώ μια κατάσταση σε 2 κατηγορίες, παρά σαν ένα συνεχές. </a:t>
            </a:r>
            <a:r>
              <a:rPr lang="el-GR" sz="1800" i="1" dirty="0">
                <a:solidFill>
                  <a:schemeClr val="bg1">
                    <a:lumMod val="85000"/>
                  </a:schemeClr>
                </a:solidFill>
              </a:rPr>
              <a:t>π.χ. Τα πήγα χάλια στη διατροφή μου, αυτή την εβδομάδα.</a:t>
            </a:r>
          </a:p>
          <a:p>
            <a:pPr marL="411480" indent="-342900">
              <a:buClr>
                <a:schemeClr val="bg1">
                  <a:lumMod val="75000"/>
                </a:schemeClr>
              </a:buClr>
              <a:buAutoNum type="arabicPeriod"/>
            </a:pPr>
            <a:endParaRPr lang="el-GR" sz="1800" i="1" dirty="0">
              <a:solidFill>
                <a:schemeClr val="bg1">
                  <a:lumMod val="85000"/>
                </a:schemeClr>
              </a:solidFill>
            </a:endParaRPr>
          </a:p>
          <a:p>
            <a:pPr marL="411480" indent="-342900">
              <a:buClr>
                <a:schemeClr val="bg1">
                  <a:lumMod val="75000"/>
                </a:schemeClr>
              </a:buClr>
              <a:buAutoNum type="arabicPeriod"/>
            </a:pPr>
            <a:r>
              <a:rPr lang="el-GR" sz="1800" b="1" dirty="0">
                <a:solidFill>
                  <a:schemeClr val="bg1">
                    <a:lumMod val="85000"/>
                  </a:schemeClr>
                </a:solidFill>
              </a:rPr>
              <a:t>Νοητική διάγνωση: </a:t>
            </a:r>
            <a:r>
              <a:rPr lang="el-GR" sz="1800" dirty="0">
                <a:solidFill>
                  <a:schemeClr val="bg1">
                    <a:lumMod val="85000"/>
                  </a:schemeClr>
                </a:solidFill>
              </a:rPr>
              <a:t>Υποθέτω, χωρίς στοιχεία, ότι ξέρω τι σκέφτονται οι άλλοι, χωρίς να λαμβάνω υπόψη άλλες πιθανές περιπτώσεις. </a:t>
            </a:r>
            <a:r>
              <a:rPr lang="el-GR" sz="1800" i="1" dirty="0">
                <a:solidFill>
                  <a:schemeClr val="bg1">
                    <a:lumMod val="85000"/>
                  </a:schemeClr>
                </a:solidFill>
              </a:rPr>
              <a:t>π.χ. Σίγουρα σας απογοήτευσα, επειδή έφαγα 2 γλυκά αντί 1. </a:t>
            </a:r>
          </a:p>
          <a:p>
            <a:pPr marL="411480" indent="-342900">
              <a:buAutoNum type="arabicPeriod"/>
            </a:pPr>
            <a:endParaRPr lang="el-GR" sz="1800" i="1" dirty="0"/>
          </a:p>
          <a:p>
            <a:pPr marL="411480" indent="-342900">
              <a:buAutoNum type="arabicPeriod"/>
            </a:pPr>
            <a:r>
              <a:rPr lang="el-GR" sz="1800" b="1" i="1" dirty="0"/>
              <a:t>Επισήμανση:</a:t>
            </a:r>
            <a:r>
              <a:rPr lang="el-GR" sz="1800" dirty="0"/>
              <a:t> Βάζω ταμπέλα σε ένα άτομο ή στον εαυτό μου, παρά βάζω ταμπέλα σε μια συγκεκριμένη κατάσταση ή συμπεριφορά. </a:t>
            </a:r>
            <a:r>
              <a:rPr lang="el-GR" sz="1800" i="1" dirty="0">
                <a:solidFill>
                  <a:srgbClr val="FF0000"/>
                </a:solidFill>
              </a:rPr>
              <a:t>π.χ. Είμαι αποτυχημένος. Ενώ τα πήγαινα καλά όλες τις ημέρες, δεν κρατήθηκα και έφαγα πολύ στην ταβέρνα με τους φίλους.</a:t>
            </a:r>
          </a:p>
          <a:p>
            <a:pPr marL="411480" indent="-342900">
              <a:buAutoNum type="arabicPeriod"/>
            </a:pPr>
            <a:endParaRPr lang="el-GR" sz="1800" i="1" dirty="0"/>
          </a:p>
          <a:p>
            <a:pPr marL="411480" indent="-342900">
              <a:buClr>
                <a:schemeClr val="bg1">
                  <a:lumMod val="75000"/>
                </a:schemeClr>
              </a:buClr>
              <a:buAutoNum type="arabicPeriod"/>
            </a:pPr>
            <a:r>
              <a:rPr lang="el-GR" sz="1800" b="1" i="1" dirty="0">
                <a:solidFill>
                  <a:schemeClr val="bg1">
                    <a:lumMod val="85000"/>
                  </a:schemeClr>
                </a:solidFill>
              </a:rPr>
              <a:t>Ελαχιστοποίηση ή μεγιστοποίηση:</a:t>
            </a:r>
            <a:r>
              <a:rPr lang="el-GR" sz="1800" dirty="0">
                <a:solidFill>
                  <a:schemeClr val="bg1">
                    <a:lumMod val="85000"/>
                  </a:schemeClr>
                </a:solidFill>
              </a:rPr>
              <a:t> </a:t>
            </a:r>
            <a:r>
              <a:rPr lang="el-GR" sz="1800" i="1" dirty="0">
                <a:solidFill>
                  <a:schemeClr val="bg1">
                    <a:lumMod val="85000"/>
                  </a:schemeClr>
                </a:solidFill>
              </a:rPr>
              <a:t> </a:t>
            </a:r>
            <a:r>
              <a:rPr lang="el-GR" sz="1800" dirty="0">
                <a:solidFill>
                  <a:schemeClr val="bg1">
                    <a:lumMod val="85000"/>
                  </a:schemeClr>
                </a:solidFill>
              </a:rPr>
              <a:t>Χαρακτηριστικά ή εμπειρίες που είναι θετικά για το άτομο ελαχιστοποιούνται στους άλλους, ενώ τα αρνητικά μεγιστοποιούνται. </a:t>
            </a:r>
            <a:r>
              <a:rPr lang="el-GR" sz="1800" i="1" dirty="0">
                <a:solidFill>
                  <a:schemeClr val="bg1">
                    <a:lumMod val="85000"/>
                  </a:schemeClr>
                </a:solidFill>
              </a:rPr>
              <a:t>π.χ.1 Εντάξει κατάφερα μετά από κόπο να τρώω 2 φρούτα την ημέρα, αλλά άλλοι το κάνουν εξ’ αρχής! </a:t>
            </a:r>
            <a:endParaRPr lang="el-GR" sz="1800" i="1" dirty="0"/>
          </a:p>
        </p:txBody>
      </p:sp>
    </p:spTree>
    <p:extLst>
      <p:ext uri="{BB962C8B-B14F-4D97-AF65-F5344CB8AC3E}">
        <p14:creationId xmlns:p14="http://schemas.microsoft.com/office/powerpoint/2010/main" val="3658138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332656"/>
            <a:ext cx="7024744" cy="1143000"/>
          </a:xfrm>
        </p:spPr>
        <p:txBody>
          <a:bodyPr>
            <a:normAutofit/>
          </a:bodyPr>
          <a:lstStyle/>
          <a:p>
            <a:r>
              <a:rPr lang="el-GR" sz="2600" dirty="0" err="1"/>
              <a:t>Γνωσιακές</a:t>
            </a:r>
            <a:r>
              <a:rPr lang="el-GR" sz="2600" dirty="0"/>
              <a:t> στρεβλώσεις</a:t>
            </a:r>
            <a:br>
              <a:rPr lang="el-GR" sz="2600" dirty="0"/>
            </a:br>
            <a:r>
              <a:rPr lang="el-GR" sz="2600" i="1" dirty="0"/>
              <a:t>π.χ.</a:t>
            </a:r>
          </a:p>
        </p:txBody>
      </p:sp>
      <p:sp>
        <p:nvSpPr>
          <p:cNvPr id="3" name="Θέση περιεχομένου 2"/>
          <p:cNvSpPr>
            <a:spLocks noGrp="1"/>
          </p:cNvSpPr>
          <p:nvPr>
            <p:ph idx="1"/>
          </p:nvPr>
        </p:nvSpPr>
        <p:spPr>
          <a:xfrm>
            <a:off x="467544" y="1700808"/>
            <a:ext cx="8136904" cy="4849764"/>
          </a:xfrm>
        </p:spPr>
        <p:txBody>
          <a:bodyPr>
            <a:normAutofit fontScale="85000" lnSpcReduction="10000"/>
          </a:bodyPr>
          <a:lstStyle/>
          <a:p>
            <a:pPr marL="411480" indent="-342900">
              <a:buClr>
                <a:schemeClr val="bg1">
                  <a:lumMod val="75000"/>
                </a:schemeClr>
              </a:buClr>
              <a:buAutoNum type="arabicPeriod"/>
            </a:pPr>
            <a:r>
              <a:rPr lang="el-GR" sz="1800" b="1" dirty="0">
                <a:solidFill>
                  <a:schemeClr val="bg1">
                    <a:lumMod val="85000"/>
                  </a:schemeClr>
                </a:solidFill>
              </a:rPr>
              <a:t>Καταστροφολογία: </a:t>
            </a:r>
            <a:r>
              <a:rPr lang="el-GR" sz="1800" dirty="0">
                <a:solidFill>
                  <a:schemeClr val="bg1">
                    <a:lumMod val="85000"/>
                  </a:schemeClr>
                </a:solidFill>
              </a:rPr>
              <a:t>Σκέφτομαι ότι θα συμβεί το χειρότερο σε μια κατάσταση, χωρίς να λαμβάνει υπόψη την πιθανότητα άλλων εκβάσεων. </a:t>
            </a:r>
            <a:r>
              <a:rPr lang="el-GR" sz="1800" i="1" dirty="0">
                <a:solidFill>
                  <a:schemeClr val="bg1">
                    <a:lumMod val="85000"/>
                  </a:schemeClr>
                </a:solidFill>
              </a:rPr>
              <a:t>π.χ. Εάν χάσω τον έλεγχο αυτό θα σημαίνει το τέλος.</a:t>
            </a:r>
          </a:p>
          <a:p>
            <a:pPr marL="411480" indent="-342900">
              <a:buClr>
                <a:schemeClr val="bg1">
                  <a:lumMod val="75000"/>
                </a:schemeClr>
              </a:buClr>
              <a:buAutoNum type="arabicPeriod"/>
            </a:pPr>
            <a:endParaRPr lang="el-GR" sz="1800" i="1" dirty="0">
              <a:solidFill>
                <a:schemeClr val="bg1">
                  <a:lumMod val="85000"/>
                </a:schemeClr>
              </a:solidFill>
            </a:endParaRPr>
          </a:p>
          <a:p>
            <a:pPr marL="411480" indent="-342900">
              <a:buClr>
                <a:schemeClr val="bg1">
                  <a:lumMod val="75000"/>
                </a:schemeClr>
              </a:buClr>
              <a:buAutoNum type="arabicPeriod"/>
            </a:pPr>
            <a:r>
              <a:rPr lang="el-GR" sz="1800" b="1" dirty="0">
                <a:solidFill>
                  <a:schemeClr val="bg1">
                    <a:lumMod val="85000"/>
                  </a:schemeClr>
                </a:solidFill>
              </a:rPr>
              <a:t>Πόλωση (</a:t>
            </a:r>
            <a:r>
              <a:rPr lang="el-GR" sz="1800" b="1" dirty="0" err="1">
                <a:solidFill>
                  <a:schemeClr val="bg1">
                    <a:lumMod val="85000"/>
                  </a:schemeClr>
                </a:solidFill>
              </a:rPr>
              <a:t>διχότομη</a:t>
            </a:r>
            <a:r>
              <a:rPr lang="el-GR" sz="1800" b="1" dirty="0">
                <a:solidFill>
                  <a:schemeClr val="bg1">
                    <a:lumMod val="85000"/>
                  </a:schemeClr>
                </a:solidFill>
              </a:rPr>
              <a:t> σκέψη, όλα ή τίποτα):</a:t>
            </a:r>
            <a:r>
              <a:rPr lang="el-GR" sz="1800" dirty="0">
                <a:solidFill>
                  <a:schemeClr val="bg1">
                    <a:lumMod val="85000"/>
                  </a:schemeClr>
                </a:solidFill>
              </a:rPr>
              <a:t> Κοιτώ μια κατάσταση σε 2 κατηγορίες, παρά σαν ένα συνεχές. </a:t>
            </a:r>
            <a:r>
              <a:rPr lang="el-GR" sz="1800" i="1" dirty="0">
                <a:solidFill>
                  <a:schemeClr val="bg1">
                    <a:lumMod val="85000"/>
                  </a:schemeClr>
                </a:solidFill>
              </a:rPr>
              <a:t>π.χ. Τα πήγα χάλια στη διατροφή μου, αυτή την εβδομάδα.</a:t>
            </a:r>
          </a:p>
          <a:p>
            <a:pPr marL="411480" indent="-342900">
              <a:buClr>
                <a:schemeClr val="bg1">
                  <a:lumMod val="75000"/>
                </a:schemeClr>
              </a:buClr>
              <a:buAutoNum type="arabicPeriod"/>
            </a:pPr>
            <a:endParaRPr lang="el-GR" sz="1800" i="1" dirty="0">
              <a:solidFill>
                <a:schemeClr val="bg1">
                  <a:lumMod val="85000"/>
                </a:schemeClr>
              </a:solidFill>
            </a:endParaRPr>
          </a:p>
          <a:p>
            <a:pPr marL="411480" indent="-342900">
              <a:buClr>
                <a:schemeClr val="bg1">
                  <a:lumMod val="75000"/>
                </a:schemeClr>
              </a:buClr>
              <a:buAutoNum type="arabicPeriod"/>
            </a:pPr>
            <a:r>
              <a:rPr lang="el-GR" sz="1800" b="1" dirty="0">
                <a:solidFill>
                  <a:schemeClr val="bg1">
                    <a:lumMod val="85000"/>
                  </a:schemeClr>
                </a:solidFill>
              </a:rPr>
              <a:t>Νοητική διάγνωση: </a:t>
            </a:r>
            <a:r>
              <a:rPr lang="el-GR" sz="1800" dirty="0">
                <a:solidFill>
                  <a:schemeClr val="bg1">
                    <a:lumMod val="85000"/>
                  </a:schemeClr>
                </a:solidFill>
              </a:rPr>
              <a:t>Υποθέτω, χωρίς στοιχεία, ότι ξέρω τι σκέφτονται οι άλλοι, χωρίς να λαμβάνω υπόψη άλλες πιθανές περιπτώσεις. </a:t>
            </a:r>
            <a:r>
              <a:rPr lang="el-GR" sz="1800" i="1" dirty="0">
                <a:solidFill>
                  <a:schemeClr val="bg1">
                    <a:lumMod val="85000"/>
                  </a:schemeClr>
                </a:solidFill>
              </a:rPr>
              <a:t>π.χ. Σίγουρα απογοήτευσα τη μαμά μου, επειδή έφαγα 2 γλυκά αντί 1. </a:t>
            </a:r>
          </a:p>
          <a:p>
            <a:pPr marL="411480" indent="-342900">
              <a:buClr>
                <a:schemeClr val="bg1">
                  <a:lumMod val="75000"/>
                </a:schemeClr>
              </a:buClr>
              <a:buAutoNum type="arabicPeriod"/>
            </a:pPr>
            <a:endParaRPr lang="el-GR" sz="1800" i="1" dirty="0">
              <a:solidFill>
                <a:schemeClr val="bg1">
                  <a:lumMod val="85000"/>
                </a:schemeClr>
              </a:solidFill>
            </a:endParaRPr>
          </a:p>
          <a:p>
            <a:pPr marL="411480" indent="-342900">
              <a:buClr>
                <a:schemeClr val="bg1">
                  <a:lumMod val="75000"/>
                </a:schemeClr>
              </a:buClr>
              <a:buAutoNum type="arabicPeriod"/>
            </a:pPr>
            <a:r>
              <a:rPr lang="el-GR" sz="1800" b="1" i="1" dirty="0">
                <a:solidFill>
                  <a:schemeClr val="bg1">
                    <a:lumMod val="85000"/>
                  </a:schemeClr>
                </a:solidFill>
              </a:rPr>
              <a:t>Επισήμανση:</a:t>
            </a:r>
            <a:r>
              <a:rPr lang="el-GR" sz="1800" dirty="0">
                <a:solidFill>
                  <a:schemeClr val="bg1">
                    <a:lumMod val="85000"/>
                  </a:schemeClr>
                </a:solidFill>
              </a:rPr>
              <a:t> Βάζω ταμπέλα σε ένα άτομο ή στον εαυτό μου, παρά βάζω ταμπέλα σε μια συγκεκριμένη κατάσταση ή συμπεριφορά. </a:t>
            </a:r>
            <a:r>
              <a:rPr lang="el-GR" sz="1800" i="1" dirty="0">
                <a:solidFill>
                  <a:schemeClr val="bg1">
                    <a:lumMod val="85000"/>
                  </a:schemeClr>
                </a:solidFill>
              </a:rPr>
              <a:t>π.χ. Απέτυχα. Ενώ τα πήγαινα καλά όλες τις ημέρες, δεν κρατήθηκα και έφαγα πολύ στην ταβέρνα με τους φίλους.</a:t>
            </a:r>
          </a:p>
          <a:p>
            <a:pPr marL="411480" indent="-342900">
              <a:buAutoNum type="arabicPeriod"/>
            </a:pPr>
            <a:endParaRPr lang="el-GR" sz="1800" i="1" dirty="0"/>
          </a:p>
          <a:p>
            <a:pPr marL="411480" indent="-342900">
              <a:buAutoNum type="arabicPeriod"/>
            </a:pPr>
            <a:r>
              <a:rPr lang="el-GR" sz="1800" b="1" i="1" dirty="0"/>
              <a:t>Ελαχιστοποίηση ή μεγιστοποίηση:</a:t>
            </a:r>
            <a:r>
              <a:rPr lang="el-GR" sz="1800" dirty="0"/>
              <a:t> </a:t>
            </a:r>
            <a:r>
              <a:rPr lang="el-GR" sz="1800" i="1" dirty="0"/>
              <a:t> </a:t>
            </a:r>
            <a:r>
              <a:rPr lang="el-GR" sz="1800" dirty="0"/>
              <a:t>Χαρακτηριστικά ή εμπειρίες που είναι θετικά για το άτομο ελαχιστοποιούνται στους άλλους, ενώ τα αρνητικά μεγιστοποιούνται. </a:t>
            </a:r>
            <a:r>
              <a:rPr lang="el-GR" sz="1800" b="1" i="1" dirty="0">
                <a:solidFill>
                  <a:srgbClr val="FF0000"/>
                </a:solidFill>
              </a:rPr>
              <a:t>π.χ.1</a:t>
            </a:r>
            <a:r>
              <a:rPr lang="el-GR" sz="1800" i="1" dirty="0">
                <a:solidFill>
                  <a:srgbClr val="FF0000"/>
                </a:solidFill>
              </a:rPr>
              <a:t> Εντάξει κατάφερα μετά από κόπο να τρώω 2 φρούτα την ημέρα, αλλά άλλοι το κάνουν ήδη για να μην πω τρώνε και παραπάνω! </a:t>
            </a:r>
            <a:endParaRPr lang="el-GR" sz="1800" i="1" dirty="0"/>
          </a:p>
        </p:txBody>
      </p:sp>
    </p:spTree>
    <p:extLst>
      <p:ext uri="{BB962C8B-B14F-4D97-AF65-F5344CB8AC3E}">
        <p14:creationId xmlns:p14="http://schemas.microsoft.com/office/powerpoint/2010/main" val="3658138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15608" y="764704"/>
            <a:ext cx="7024744" cy="1008112"/>
          </a:xfrm>
        </p:spPr>
        <p:txBody>
          <a:bodyPr>
            <a:noAutofit/>
          </a:bodyPr>
          <a:lstStyle/>
          <a:p>
            <a:r>
              <a:rPr lang="el-GR" sz="3200" dirty="0"/>
              <a:t>Θεωρητικό Υπόβαθρο</a:t>
            </a:r>
            <a:br>
              <a:rPr lang="el-GR" sz="3200" dirty="0"/>
            </a:br>
            <a:r>
              <a:rPr lang="el-GR" sz="2800" i="1" dirty="0"/>
              <a:t>βασικές πεποιθήσεις - ορισμός</a:t>
            </a:r>
          </a:p>
        </p:txBody>
      </p:sp>
      <p:sp>
        <p:nvSpPr>
          <p:cNvPr id="3" name="Θέση περιεχομένου 2"/>
          <p:cNvSpPr>
            <a:spLocks noGrp="1"/>
          </p:cNvSpPr>
          <p:nvPr>
            <p:ph idx="1"/>
          </p:nvPr>
        </p:nvSpPr>
        <p:spPr>
          <a:xfrm>
            <a:off x="611560" y="2060848"/>
            <a:ext cx="7776864" cy="4176464"/>
          </a:xfrm>
        </p:spPr>
        <p:txBody>
          <a:bodyPr>
            <a:normAutofit/>
          </a:bodyPr>
          <a:lstStyle/>
          <a:p>
            <a:pPr algn="just"/>
            <a:r>
              <a:rPr lang="el-GR" sz="2000" dirty="0"/>
              <a:t>Στις ρίζες αυτών των στρεβλών </a:t>
            </a:r>
            <a:r>
              <a:rPr lang="el-GR" sz="2000" b="1" i="1" dirty="0"/>
              <a:t>αυτόματων ερμηνειών </a:t>
            </a:r>
            <a:r>
              <a:rPr lang="el-GR" sz="2000" dirty="0"/>
              <a:t>υπάρχουν βαθύτερες δυσλειτουργικές σκέψεις που καλούνται </a:t>
            </a:r>
            <a:r>
              <a:rPr lang="el-GR" sz="2000" b="1" dirty="0"/>
              <a:t>σχήματα</a:t>
            </a:r>
            <a:r>
              <a:rPr lang="el-GR" sz="2000" dirty="0"/>
              <a:t> (ή </a:t>
            </a:r>
            <a:r>
              <a:rPr lang="el-GR" sz="2000" b="1" dirty="0"/>
              <a:t>βασικές πεποιθήσεις</a:t>
            </a:r>
            <a:r>
              <a:rPr lang="el-GR" sz="2000" dirty="0"/>
              <a:t>)</a:t>
            </a:r>
            <a:r>
              <a:rPr lang="en-US" sz="2000" dirty="0"/>
              <a:t>. </a:t>
            </a:r>
            <a:endParaRPr lang="el-GR" sz="2000" dirty="0"/>
          </a:p>
          <a:p>
            <a:pPr algn="just"/>
            <a:endParaRPr lang="el-GR" sz="2000" dirty="0"/>
          </a:p>
          <a:p>
            <a:pPr algn="just"/>
            <a:r>
              <a:rPr lang="el-GR" sz="2000" dirty="0"/>
              <a:t>Αυτές ορίζονται ως «σχετικά διαρκείς εσωτερικές </a:t>
            </a:r>
            <a:r>
              <a:rPr lang="el-GR" sz="2000" b="1" dirty="0" err="1"/>
              <a:t>γνωσιακές</a:t>
            </a:r>
            <a:r>
              <a:rPr lang="el-GR" sz="2000" b="1" dirty="0"/>
              <a:t> δομές αποθηκευμένων γενικών ή πρωτότυπων χαρακτηριστικών των ερεθισμάτων, των ιδεών, ή εμπειριών που χρησιμοποιούνται για να οργανώσουν τις νέες πληροφορίες με ένα τρόπο που να έχει σημασία και ως εκ τούτου να προσδιορίζουν το πώς γίνονται αντιληπτά και ερμηνεύονται τα φαινόμενα</a:t>
            </a:r>
            <a:r>
              <a:rPr lang="el-GR" sz="2000" dirty="0"/>
              <a:t>».</a:t>
            </a:r>
          </a:p>
        </p:txBody>
      </p:sp>
    </p:spTree>
    <p:extLst>
      <p:ext uri="{BB962C8B-B14F-4D97-AF65-F5344CB8AC3E}">
        <p14:creationId xmlns:p14="http://schemas.microsoft.com/office/powerpoint/2010/main" val="32261161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15608" y="764704"/>
            <a:ext cx="7024744" cy="1008112"/>
          </a:xfrm>
        </p:spPr>
        <p:txBody>
          <a:bodyPr>
            <a:noAutofit/>
          </a:bodyPr>
          <a:lstStyle/>
          <a:p>
            <a:r>
              <a:rPr lang="el-GR" sz="3200" dirty="0"/>
              <a:t>Θεωρητικό Υπόβαθρο</a:t>
            </a:r>
            <a:br>
              <a:rPr lang="el-GR" sz="3200" dirty="0"/>
            </a:br>
            <a:r>
              <a:rPr lang="el-GR" sz="2800" i="1" dirty="0"/>
              <a:t>βασικές πεποιθήσεις - δημιουργία</a:t>
            </a:r>
          </a:p>
        </p:txBody>
      </p:sp>
      <p:sp>
        <p:nvSpPr>
          <p:cNvPr id="3" name="Θέση περιεχομένου 2"/>
          <p:cNvSpPr>
            <a:spLocks noGrp="1"/>
          </p:cNvSpPr>
          <p:nvPr>
            <p:ph idx="1"/>
          </p:nvPr>
        </p:nvSpPr>
        <p:spPr>
          <a:xfrm>
            <a:off x="611560" y="2204864"/>
            <a:ext cx="7776864" cy="4248472"/>
          </a:xfrm>
        </p:spPr>
        <p:txBody>
          <a:bodyPr>
            <a:normAutofit/>
          </a:bodyPr>
          <a:lstStyle/>
          <a:p>
            <a:pPr algn="just"/>
            <a:r>
              <a:rPr lang="el-GR" sz="2000" dirty="0"/>
              <a:t>Οι πεποιθήσεις σχηματίζονται από προσωπικές εμπειρίες και προέρχονται από </a:t>
            </a:r>
            <a:r>
              <a:rPr lang="el-GR" sz="2000" b="1" dirty="0"/>
              <a:t>ταύτιση με σημαντικούς άλλους </a:t>
            </a:r>
            <a:r>
              <a:rPr lang="el-GR" sz="2000" dirty="0"/>
              <a:t>&amp; από την αντίληψη των συμπεριφορών άλλων ανθρώπων απέναντί τους. </a:t>
            </a:r>
          </a:p>
          <a:p>
            <a:pPr algn="just"/>
            <a:endParaRPr lang="el-GR" sz="2000" dirty="0"/>
          </a:p>
          <a:p>
            <a:pPr algn="just"/>
            <a:r>
              <a:rPr lang="el-GR" sz="2000" dirty="0"/>
              <a:t>Αποκτώνται στην αρχή της εξέλιξης ενός ατόμου &amp; </a:t>
            </a:r>
            <a:r>
              <a:rPr lang="el-GR" sz="2000" b="1" dirty="0"/>
              <a:t>λειτουργούν ως φίλτρα </a:t>
            </a:r>
            <a:r>
              <a:rPr lang="el-GR" sz="2000" dirty="0"/>
              <a:t>μέσα από τα οποία επεξεργάζονται τα άτομα τις παρούσες πληροφορίες και την εμπειρία</a:t>
            </a:r>
            <a:r>
              <a:rPr lang="en-US" sz="2000" dirty="0"/>
              <a:t>. </a:t>
            </a:r>
            <a:endParaRPr lang="el-GR" sz="2000" dirty="0"/>
          </a:p>
          <a:p>
            <a:pPr algn="just"/>
            <a:endParaRPr lang="el-GR" sz="2000" dirty="0"/>
          </a:p>
          <a:p>
            <a:pPr algn="just"/>
            <a:r>
              <a:rPr lang="el-GR" sz="2000" dirty="0"/>
              <a:t>Το περιβάλλον του παιδιού είτε διευκολύνει την εμφάνιση συγκεκριμένων τύπων σχημάτων ή τείνει να τους αναστείλει. </a:t>
            </a:r>
          </a:p>
          <a:p>
            <a:pPr algn="just"/>
            <a:endParaRPr lang="el-GR" sz="2000" dirty="0"/>
          </a:p>
        </p:txBody>
      </p:sp>
    </p:spTree>
    <p:extLst>
      <p:ext uri="{BB962C8B-B14F-4D97-AF65-F5344CB8AC3E}">
        <p14:creationId xmlns:p14="http://schemas.microsoft.com/office/powerpoint/2010/main" val="29904148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15608" y="764704"/>
            <a:ext cx="7024744" cy="1008112"/>
          </a:xfrm>
        </p:spPr>
        <p:txBody>
          <a:bodyPr>
            <a:noAutofit/>
          </a:bodyPr>
          <a:lstStyle/>
          <a:p>
            <a:r>
              <a:rPr lang="el-GR" sz="3200" dirty="0"/>
              <a:t>Θεωρητικό Υπόβαθρο</a:t>
            </a:r>
            <a:br>
              <a:rPr lang="el-GR" sz="3200" dirty="0"/>
            </a:br>
            <a:r>
              <a:rPr lang="el-GR" sz="2800" i="1" dirty="0"/>
              <a:t>βασικές πεποιθήσεις - επίδραση</a:t>
            </a:r>
          </a:p>
        </p:txBody>
      </p:sp>
      <p:sp>
        <p:nvSpPr>
          <p:cNvPr id="3" name="Θέση περιεχομένου 2"/>
          <p:cNvSpPr>
            <a:spLocks noGrp="1"/>
          </p:cNvSpPr>
          <p:nvPr>
            <p:ph idx="1"/>
          </p:nvPr>
        </p:nvSpPr>
        <p:spPr>
          <a:xfrm>
            <a:off x="611560" y="2132856"/>
            <a:ext cx="7776864" cy="4176464"/>
          </a:xfrm>
        </p:spPr>
        <p:txBody>
          <a:bodyPr>
            <a:normAutofit fontScale="85000" lnSpcReduction="20000"/>
          </a:bodyPr>
          <a:lstStyle/>
          <a:p>
            <a:pPr algn="just"/>
            <a:r>
              <a:rPr lang="el-GR" dirty="0"/>
              <a:t>Από τη στιγμή που μια βασική πεποίθηση έχει σχηματιστεί, μπορεί να επηρεάσει την επακόλουθη δημιουργία νέων σχετικών πεποιθήσεων και εάν επιμένουν, ενσωματώνονται στην ανθεκτική </a:t>
            </a:r>
            <a:r>
              <a:rPr lang="el-GR" dirty="0" err="1"/>
              <a:t>γνωσιακή</a:t>
            </a:r>
            <a:r>
              <a:rPr lang="el-GR" dirty="0"/>
              <a:t> δομή.</a:t>
            </a:r>
          </a:p>
          <a:p>
            <a:pPr algn="just"/>
            <a:endParaRPr lang="el-GR" dirty="0"/>
          </a:p>
          <a:p>
            <a:pPr algn="just"/>
            <a:r>
              <a:rPr lang="el-GR" dirty="0"/>
              <a:t>Οι βασικές πεποιθήσεις που ενσωματώνονται σε αυτές τις </a:t>
            </a:r>
            <a:r>
              <a:rPr lang="el-GR" dirty="0" err="1"/>
              <a:t>γνωσιακές</a:t>
            </a:r>
            <a:r>
              <a:rPr lang="el-GR" dirty="0"/>
              <a:t> δομές διαμορφώνουν τον τρόπο σκέψης ενός ατόμου &amp; προωθούν τα </a:t>
            </a:r>
            <a:r>
              <a:rPr lang="el-GR" dirty="0" err="1"/>
              <a:t>γνωσιακά</a:t>
            </a:r>
            <a:r>
              <a:rPr lang="el-GR" dirty="0"/>
              <a:t> λάθη που ανακύπτουν στην ψυχοπαθολογία</a:t>
            </a:r>
            <a:r>
              <a:rPr lang="en-US" dirty="0"/>
              <a:t>.</a:t>
            </a:r>
            <a:r>
              <a:rPr lang="el-GR" dirty="0"/>
              <a:t> </a:t>
            </a:r>
          </a:p>
          <a:p>
            <a:pPr algn="just"/>
            <a:endParaRPr lang="el-GR" dirty="0"/>
          </a:p>
          <a:p>
            <a:pPr algn="just"/>
            <a:r>
              <a:rPr lang="el-GR" b="1" dirty="0"/>
              <a:t>Οι βασικές πεποιθήσεις καλά προσαρμοσμένων ατόμων επιτρέπουν ρεαλιστικές εκτιμήσεις</a:t>
            </a:r>
            <a:r>
              <a:rPr lang="en-US" b="1" dirty="0"/>
              <a:t>, </a:t>
            </a:r>
            <a:r>
              <a:rPr lang="el-GR" b="1" dirty="0"/>
              <a:t>ενώ αυτές των </a:t>
            </a:r>
            <a:r>
              <a:rPr lang="el-GR" b="1" dirty="0" err="1"/>
              <a:t>δυσπροσαρμοστικών</a:t>
            </a:r>
            <a:r>
              <a:rPr lang="el-GR" b="1" dirty="0"/>
              <a:t> ατόμων οδηγούν σε αλλοίωση της πραγματικότητας</a:t>
            </a:r>
            <a:r>
              <a:rPr lang="en-US" b="1" dirty="0"/>
              <a:t>, </a:t>
            </a:r>
            <a:r>
              <a:rPr lang="el-GR" b="1" dirty="0"/>
              <a:t>προωθώντας με τη σειρά τους ψυχολογική διαταραχή. </a:t>
            </a:r>
          </a:p>
          <a:p>
            <a:endParaRPr lang="el-GR" dirty="0"/>
          </a:p>
          <a:p>
            <a:endParaRPr lang="el-GR" dirty="0"/>
          </a:p>
        </p:txBody>
      </p:sp>
    </p:spTree>
    <p:extLst>
      <p:ext uri="{BB962C8B-B14F-4D97-AF65-F5344CB8AC3E}">
        <p14:creationId xmlns:p14="http://schemas.microsoft.com/office/powerpoint/2010/main" val="41007940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490" y="1027664"/>
            <a:ext cx="7024744" cy="601136"/>
          </a:xfrm>
        </p:spPr>
        <p:txBody>
          <a:bodyPr>
            <a:normAutofit fontScale="90000"/>
          </a:bodyPr>
          <a:lstStyle/>
          <a:p>
            <a:r>
              <a:rPr lang="el-GR" dirty="0"/>
              <a:t>Θεραπευτικός στόχος ΓΘ</a:t>
            </a:r>
          </a:p>
        </p:txBody>
      </p:sp>
      <p:sp>
        <p:nvSpPr>
          <p:cNvPr id="3" name="Θέση περιεχομένου 2"/>
          <p:cNvSpPr>
            <a:spLocks noGrp="1"/>
          </p:cNvSpPr>
          <p:nvPr>
            <p:ph idx="1"/>
          </p:nvPr>
        </p:nvSpPr>
        <p:spPr>
          <a:xfrm>
            <a:off x="827584" y="2323652"/>
            <a:ext cx="7632848" cy="3508977"/>
          </a:xfrm>
        </p:spPr>
        <p:txBody>
          <a:bodyPr/>
          <a:lstStyle/>
          <a:p>
            <a:pPr marL="525780" indent="-457200">
              <a:buAutoNum type="arabicParenR"/>
            </a:pPr>
            <a:r>
              <a:rPr lang="el-GR" dirty="0"/>
              <a:t>να </a:t>
            </a:r>
            <a:r>
              <a:rPr lang="el-GR" b="1" dirty="0"/>
              <a:t>επαναπροσδιορίσει &amp; να διορθώσει αυτές τις στρεβλές σκέψεις </a:t>
            </a:r>
            <a:r>
              <a:rPr lang="el-GR" dirty="0"/>
              <a:t>&amp;</a:t>
            </a:r>
          </a:p>
          <a:p>
            <a:pPr marL="525780" indent="-457200">
              <a:buAutoNum type="arabicParenR"/>
            </a:pPr>
            <a:endParaRPr lang="el-GR" dirty="0"/>
          </a:p>
          <a:p>
            <a:pPr marL="525780" indent="-457200">
              <a:buAutoNum type="arabicParenR"/>
            </a:pPr>
            <a:r>
              <a:rPr lang="el-GR" dirty="0"/>
              <a:t>συνεργατικά να προσπαθήσει </a:t>
            </a:r>
            <a:r>
              <a:rPr lang="el-GR" b="1" dirty="0"/>
              <a:t>πραγματικές λύσεις </a:t>
            </a:r>
            <a:r>
              <a:rPr lang="el-GR" dirty="0"/>
              <a:t>που:</a:t>
            </a:r>
          </a:p>
          <a:p>
            <a:pPr marL="982663" lvl="1" indent="-446088"/>
            <a:r>
              <a:rPr lang="el-GR" dirty="0"/>
              <a:t>θα προκαλέσουν αλλαγή συμπεριφοράς &amp; </a:t>
            </a:r>
          </a:p>
          <a:p>
            <a:pPr marL="982663" lvl="1" indent="-446088"/>
            <a:r>
              <a:rPr lang="el-GR" dirty="0"/>
              <a:t>θα βελτιώσουν τις συναισθηματικές διαταραχές.</a:t>
            </a:r>
          </a:p>
          <a:p>
            <a:pPr marL="68580" indent="0">
              <a:buNone/>
            </a:pPr>
            <a:endParaRPr lang="el-GR" dirty="0"/>
          </a:p>
        </p:txBody>
      </p:sp>
    </p:spTree>
    <p:extLst>
      <p:ext uri="{BB962C8B-B14F-4D97-AF65-F5344CB8AC3E}">
        <p14:creationId xmlns:p14="http://schemas.microsoft.com/office/powerpoint/2010/main" val="14992546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11560" y="332656"/>
            <a:ext cx="6880728" cy="1143000"/>
          </a:xfrm>
        </p:spPr>
        <p:txBody>
          <a:bodyPr/>
          <a:lstStyle/>
          <a:p>
            <a:r>
              <a:rPr lang="el-GR" dirty="0"/>
              <a:t>Αρχές Θεραπείας</a:t>
            </a:r>
          </a:p>
        </p:txBody>
      </p:sp>
      <p:sp>
        <p:nvSpPr>
          <p:cNvPr id="3" name="Θέση περιεχομένου 2"/>
          <p:cNvSpPr>
            <a:spLocks noGrp="1"/>
          </p:cNvSpPr>
          <p:nvPr>
            <p:ph idx="1"/>
          </p:nvPr>
        </p:nvSpPr>
        <p:spPr>
          <a:xfrm>
            <a:off x="539552" y="1772816"/>
            <a:ext cx="8064896" cy="4968552"/>
          </a:xfrm>
        </p:spPr>
        <p:txBody>
          <a:bodyPr>
            <a:normAutofit/>
          </a:bodyPr>
          <a:lstStyle/>
          <a:p>
            <a:pPr marL="525780" indent="-457200">
              <a:spcBef>
                <a:spcPts val="1200"/>
              </a:spcBef>
              <a:buFont typeface="+mj-lt"/>
              <a:buAutoNum type="arabicPeriod"/>
            </a:pPr>
            <a:r>
              <a:rPr lang="el-GR" sz="1800" dirty="0"/>
              <a:t>Βασίζεται στην </a:t>
            </a:r>
            <a:r>
              <a:rPr lang="el-GR" sz="1800" b="1" dirty="0"/>
              <a:t>αναδόμηση του ατόμου </a:t>
            </a:r>
            <a:r>
              <a:rPr lang="el-GR" sz="1800" dirty="0"/>
              <a:t>και των προβλημάτων του σε </a:t>
            </a:r>
            <a:r>
              <a:rPr lang="el-GR" sz="1800" dirty="0" err="1"/>
              <a:t>γνωσιακό</a:t>
            </a:r>
            <a:r>
              <a:rPr lang="el-GR" sz="1800" dirty="0"/>
              <a:t> επίπεδο (το άτομο κατανοεί). </a:t>
            </a:r>
          </a:p>
          <a:p>
            <a:pPr marL="525780" indent="-457200">
              <a:spcBef>
                <a:spcPts val="1200"/>
              </a:spcBef>
              <a:buAutoNum type="arabicPeriod"/>
            </a:pPr>
            <a:r>
              <a:rPr lang="el-GR" sz="1800" dirty="0"/>
              <a:t>Είναι απαραίτητη μια ισχυρή </a:t>
            </a:r>
            <a:r>
              <a:rPr lang="el-GR" sz="1800" b="1" dirty="0"/>
              <a:t>θεραπευτική συμμαχία</a:t>
            </a:r>
            <a:r>
              <a:rPr lang="el-GR" sz="1800" dirty="0"/>
              <a:t>.</a:t>
            </a:r>
            <a:r>
              <a:rPr lang="en-US" sz="1800" dirty="0"/>
              <a:t> </a:t>
            </a:r>
            <a:endParaRPr lang="el-GR" sz="1800" dirty="0"/>
          </a:p>
          <a:p>
            <a:pPr marL="525780" indent="-457200">
              <a:spcBef>
                <a:spcPts val="1200"/>
              </a:spcBef>
              <a:buAutoNum type="arabicPeriod"/>
            </a:pPr>
            <a:r>
              <a:rPr lang="el-GR" sz="1800" dirty="0"/>
              <a:t>Προσανατολίζεται σε </a:t>
            </a:r>
            <a:r>
              <a:rPr lang="el-GR" sz="1800" b="1" dirty="0"/>
              <a:t>συγκεκριμένους στόχους &amp; εστιάζει σε συγκεκριμένα προβλήματα</a:t>
            </a:r>
            <a:r>
              <a:rPr lang="el-GR" sz="1800" dirty="0"/>
              <a:t>. </a:t>
            </a:r>
          </a:p>
        </p:txBody>
      </p:sp>
    </p:spTree>
    <p:extLst>
      <p:ext uri="{BB962C8B-B14F-4D97-AF65-F5344CB8AC3E}">
        <p14:creationId xmlns:p14="http://schemas.microsoft.com/office/powerpoint/2010/main" val="1446710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608" y="701824"/>
            <a:ext cx="7024744" cy="1143000"/>
          </a:xfrm>
        </p:spPr>
        <p:txBody>
          <a:bodyPr/>
          <a:lstStyle/>
          <a:p>
            <a:r>
              <a:rPr lang="el-GR" dirty="0"/>
              <a:t>Ορισμός</a:t>
            </a:r>
          </a:p>
        </p:txBody>
      </p:sp>
      <p:sp>
        <p:nvSpPr>
          <p:cNvPr id="3" name="Θέση περιεχομένου 2"/>
          <p:cNvSpPr>
            <a:spLocks noGrp="1"/>
          </p:cNvSpPr>
          <p:nvPr>
            <p:ph idx="1"/>
          </p:nvPr>
        </p:nvSpPr>
        <p:spPr>
          <a:xfrm>
            <a:off x="1043492" y="2323652"/>
            <a:ext cx="6912884" cy="3508977"/>
          </a:xfrm>
        </p:spPr>
        <p:txBody>
          <a:bodyPr/>
          <a:lstStyle/>
          <a:p>
            <a:pPr marL="68580" indent="0">
              <a:buNone/>
            </a:pPr>
            <a:r>
              <a:rPr lang="el-GR" dirty="0"/>
              <a:t>Έχει προκύψει ως συγκερασμός στοιχείων &amp; αρχών της Γνωσιακής &amp; της </a:t>
            </a:r>
            <a:r>
              <a:rPr lang="el-GR" dirty="0" err="1"/>
              <a:t>Συμπεριφορικής</a:t>
            </a:r>
            <a:r>
              <a:rPr lang="el-GR" dirty="0"/>
              <a:t> θεραπείας. </a:t>
            </a:r>
          </a:p>
        </p:txBody>
      </p:sp>
    </p:spTree>
    <p:extLst>
      <p:ext uri="{BB962C8B-B14F-4D97-AF65-F5344CB8AC3E}">
        <p14:creationId xmlns:p14="http://schemas.microsoft.com/office/powerpoint/2010/main" val="42667153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11560" y="332656"/>
            <a:ext cx="6880728" cy="1143000"/>
          </a:xfrm>
        </p:spPr>
        <p:txBody>
          <a:bodyPr/>
          <a:lstStyle/>
          <a:p>
            <a:r>
              <a:rPr lang="el-GR" dirty="0"/>
              <a:t>Αρχές Θεραπείας</a:t>
            </a:r>
          </a:p>
        </p:txBody>
      </p:sp>
      <p:sp>
        <p:nvSpPr>
          <p:cNvPr id="3" name="Θέση περιεχομένου 2"/>
          <p:cNvSpPr>
            <a:spLocks noGrp="1"/>
          </p:cNvSpPr>
          <p:nvPr>
            <p:ph idx="1"/>
          </p:nvPr>
        </p:nvSpPr>
        <p:spPr>
          <a:xfrm>
            <a:off x="539552" y="1772816"/>
            <a:ext cx="8064896" cy="4968552"/>
          </a:xfrm>
        </p:spPr>
        <p:txBody>
          <a:bodyPr>
            <a:normAutofit/>
          </a:bodyPr>
          <a:lstStyle/>
          <a:p>
            <a:pPr marL="525780" indent="-457200">
              <a:spcBef>
                <a:spcPts val="1200"/>
              </a:spcBef>
              <a:buClr>
                <a:schemeClr val="bg1">
                  <a:lumMod val="85000"/>
                </a:schemeClr>
              </a:buClr>
              <a:buFont typeface="+mj-lt"/>
              <a:buAutoNum type="arabicPeriod"/>
            </a:pPr>
            <a:r>
              <a:rPr lang="el-GR" sz="1800" dirty="0">
                <a:solidFill>
                  <a:schemeClr val="bg1">
                    <a:lumMod val="85000"/>
                  </a:schemeClr>
                </a:solidFill>
              </a:rPr>
              <a:t>Βασίζεται στην αναδόμηση του ατόμου και των προβλημάτων του σε </a:t>
            </a:r>
            <a:r>
              <a:rPr lang="el-GR" sz="1800" dirty="0" err="1">
                <a:solidFill>
                  <a:schemeClr val="bg1">
                    <a:lumMod val="85000"/>
                  </a:schemeClr>
                </a:solidFill>
              </a:rPr>
              <a:t>γνωσιακό</a:t>
            </a:r>
            <a:r>
              <a:rPr lang="el-GR" sz="1800" dirty="0">
                <a:solidFill>
                  <a:schemeClr val="bg1">
                    <a:lumMod val="85000"/>
                  </a:schemeClr>
                </a:solidFill>
              </a:rPr>
              <a:t> επίπεδο (το άτομο κατανοεί). </a:t>
            </a:r>
          </a:p>
          <a:p>
            <a:pPr marL="525780" indent="-457200">
              <a:spcBef>
                <a:spcPts val="1200"/>
              </a:spcBef>
              <a:buClr>
                <a:schemeClr val="bg1">
                  <a:lumMod val="85000"/>
                </a:schemeClr>
              </a:buClr>
              <a:buAutoNum type="arabicPeriod"/>
            </a:pPr>
            <a:r>
              <a:rPr lang="el-GR" sz="1800" dirty="0">
                <a:solidFill>
                  <a:schemeClr val="bg1">
                    <a:lumMod val="85000"/>
                  </a:schemeClr>
                </a:solidFill>
              </a:rPr>
              <a:t>Είναι απαραίτητη μια ισχυρή θεραπευτική συμμαχία.</a:t>
            </a:r>
            <a:r>
              <a:rPr lang="en-US" sz="1800" dirty="0">
                <a:solidFill>
                  <a:schemeClr val="bg1">
                    <a:lumMod val="85000"/>
                  </a:schemeClr>
                </a:solidFill>
              </a:rPr>
              <a:t> </a:t>
            </a:r>
            <a:endParaRPr lang="el-GR" sz="1800" dirty="0">
              <a:solidFill>
                <a:schemeClr val="bg1">
                  <a:lumMod val="85000"/>
                </a:schemeClr>
              </a:solidFill>
            </a:endParaRPr>
          </a:p>
          <a:p>
            <a:pPr marL="525780" indent="-457200">
              <a:spcBef>
                <a:spcPts val="1200"/>
              </a:spcBef>
              <a:buClr>
                <a:schemeClr val="bg1">
                  <a:lumMod val="85000"/>
                </a:schemeClr>
              </a:buClr>
              <a:buAutoNum type="arabicPeriod"/>
            </a:pPr>
            <a:r>
              <a:rPr lang="el-GR" sz="1800" dirty="0">
                <a:solidFill>
                  <a:schemeClr val="bg1">
                    <a:lumMod val="85000"/>
                  </a:schemeClr>
                </a:solidFill>
              </a:rPr>
              <a:t>Προσανατολίζεται σε συγκεκριμένους στόχους &amp; εστιάζει σε συγκεκριμένα προβλήματα. </a:t>
            </a:r>
          </a:p>
          <a:p>
            <a:pPr marL="525780" indent="-457200">
              <a:spcBef>
                <a:spcPts val="1200"/>
              </a:spcBef>
              <a:buAutoNum type="arabicPeriod"/>
            </a:pPr>
            <a:r>
              <a:rPr lang="el-GR" sz="1800" b="1" dirty="0"/>
              <a:t>Εστιάζει στο παρόν</a:t>
            </a:r>
            <a:r>
              <a:rPr lang="el-GR" sz="1800" dirty="0"/>
              <a:t>.</a:t>
            </a:r>
            <a:r>
              <a:rPr lang="en-US" sz="1800" dirty="0"/>
              <a:t> </a:t>
            </a:r>
            <a:endParaRPr lang="el-GR" sz="1800" dirty="0"/>
          </a:p>
          <a:p>
            <a:pPr marL="525780" indent="-457200">
              <a:spcBef>
                <a:spcPts val="1200"/>
              </a:spcBef>
              <a:buAutoNum type="arabicPeriod"/>
            </a:pPr>
            <a:r>
              <a:rPr lang="el-GR" sz="1800" dirty="0"/>
              <a:t>Αποτελεί θεραπευτική </a:t>
            </a:r>
            <a:r>
              <a:rPr lang="el-GR" sz="1800" b="1" dirty="0"/>
              <a:t>διαδικασία περιορισμένου χρόνου</a:t>
            </a:r>
            <a:r>
              <a:rPr lang="el-GR" sz="1800" dirty="0"/>
              <a:t>. </a:t>
            </a:r>
          </a:p>
          <a:p>
            <a:pPr marL="525780" indent="-457200">
              <a:spcBef>
                <a:spcPts val="1200"/>
              </a:spcBef>
              <a:buAutoNum type="arabicPeriod"/>
            </a:pPr>
            <a:r>
              <a:rPr lang="el-GR" sz="1800" dirty="0"/>
              <a:t>Στηρίζεται σε </a:t>
            </a:r>
            <a:r>
              <a:rPr lang="el-GR" sz="1800" b="1" dirty="0"/>
              <a:t>δομημένες συνεδρίες, με ενεργό συμμετοχή</a:t>
            </a:r>
            <a:r>
              <a:rPr lang="en-US" sz="1800" dirty="0"/>
              <a:t>. </a:t>
            </a:r>
            <a:endParaRPr lang="el-GR" sz="1800" dirty="0"/>
          </a:p>
        </p:txBody>
      </p:sp>
    </p:spTree>
    <p:extLst>
      <p:ext uri="{BB962C8B-B14F-4D97-AF65-F5344CB8AC3E}">
        <p14:creationId xmlns:p14="http://schemas.microsoft.com/office/powerpoint/2010/main" val="39619650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11560" y="332656"/>
            <a:ext cx="6880728" cy="1143000"/>
          </a:xfrm>
        </p:spPr>
        <p:txBody>
          <a:bodyPr/>
          <a:lstStyle/>
          <a:p>
            <a:r>
              <a:rPr lang="el-GR" dirty="0"/>
              <a:t>Αρχές Θεραπείας</a:t>
            </a:r>
          </a:p>
        </p:txBody>
      </p:sp>
      <p:sp>
        <p:nvSpPr>
          <p:cNvPr id="3" name="Θέση περιεχομένου 2"/>
          <p:cNvSpPr>
            <a:spLocks noGrp="1"/>
          </p:cNvSpPr>
          <p:nvPr>
            <p:ph idx="1"/>
          </p:nvPr>
        </p:nvSpPr>
        <p:spPr>
          <a:xfrm>
            <a:off x="539552" y="1772816"/>
            <a:ext cx="8064896" cy="4968552"/>
          </a:xfrm>
        </p:spPr>
        <p:txBody>
          <a:bodyPr>
            <a:normAutofit fontScale="62500" lnSpcReduction="20000"/>
          </a:bodyPr>
          <a:lstStyle/>
          <a:p>
            <a:pPr marL="525780" indent="-457200">
              <a:spcBef>
                <a:spcPts val="1200"/>
              </a:spcBef>
              <a:buClr>
                <a:schemeClr val="bg1">
                  <a:lumMod val="85000"/>
                </a:schemeClr>
              </a:buClr>
              <a:buFont typeface="+mj-lt"/>
              <a:buAutoNum type="arabicPeriod"/>
            </a:pPr>
            <a:r>
              <a:rPr lang="el-GR" sz="2600" dirty="0">
                <a:solidFill>
                  <a:schemeClr val="bg1">
                    <a:lumMod val="85000"/>
                  </a:schemeClr>
                </a:solidFill>
              </a:rPr>
              <a:t>Βασίζεται στην αναδόμηση του ατόμου και των προβλημάτων του σε </a:t>
            </a:r>
            <a:r>
              <a:rPr lang="el-GR" sz="2600" dirty="0" err="1">
                <a:solidFill>
                  <a:schemeClr val="bg1">
                    <a:lumMod val="85000"/>
                  </a:schemeClr>
                </a:solidFill>
              </a:rPr>
              <a:t>γνωσιακό</a:t>
            </a:r>
            <a:r>
              <a:rPr lang="el-GR" sz="2600" dirty="0">
                <a:solidFill>
                  <a:schemeClr val="bg1">
                    <a:lumMod val="85000"/>
                  </a:schemeClr>
                </a:solidFill>
              </a:rPr>
              <a:t> επίπεδο (το άτομο κατανοεί). </a:t>
            </a:r>
          </a:p>
          <a:p>
            <a:pPr marL="525780" indent="-457200">
              <a:spcBef>
                <a:spcPts val="1200"/>
              </a:spcBef>
              <a:buClr>
                <a:schemeClr val="bg1">
                  <a:lumMod val="85000"/>
                </a:schemeClr>
              </a:buClr>
              <a:buAutoNum type="arabicPeriod"/>
            </a:pPr>
            <a:r>
              <a:rPr lang="el-GR" sz="2600" dirty="0">
                <a:solidFill>
                  <a:schemeClr val="bg1">
                    <a:lumMod val="85000"/>
                  </a:schemeClr>
                </a:solidFill>
              </a:rPr>
              <a:t>Είναι απαραίτητη μια ισχυρή θεραπευτική συμμαχία.</a:t>
            </a:r>
            <a:r>
              <a:rPr lang="en-US" sz="2600" dirty="0">
                <a:solidFill>
                  <a:schemeClr val="bg1">
                    <a:lumMod val="85000"/>
                  </a:schemeClr>
                </a:solidFill>
              </a:rPr>
              <a:t> </a:t>
            </a:r>
            <a:endParaRPr lang="el-GR" sz="2600" dirty="0">
              <a:solidFill>
                <a:schemeClr val="bg1">
                  <a:lumMod val="85000"/>
                </a:schemeClr>
              </a:solidFill>
            </a:endParaRPr>
          </a:p>
          <a:p>
            <a:pPr marL="525780" indent="-457200">
              <a:spcBef>
                <a:spcPts val="1200"/>
              </a:spcBef>
              <a:buClr>
                <a:schemeClr val="bg1">
                  <a:lumMod val="85000"/>
                </a:schemeClr>
              </a:buClr>
              <a:buAutoNum type="arabicPeriod"/>
            </a:pPr>
            <a:r>
              <a:rPr lang="el-GR" sz="2600" dirty="0">
                <a:solidFill>
                  <a:schemeClr val="bg1">
                    <a:lumMod val="85000"/>
                  </a:schemeClr>
                </a:solidFill>
              </a:rPr>
              <a:t>Προσανατολίζεται σε συγκεκριμένους στόχους &amp; εστιάζει σε συγκεκριμένα προβλήματα. </a:t>
            </a:r>
          </a:p>
          <a:p>
            <a:pPr marL="525780" indent="-457200">
              <a:spcBef>
                <a:spcPts val="1200"/>
              </a:spcBef>
              <a:buClr>
                <a:schemeClr val="bg1">
                  <a:lumMod val="85000"/>
                </a:schemeClr>
              </a:buClr>
              <a:buAutoNum type="arabicPeriod"/>
            </a:pPr>
            <a:r>
              <a:rPr lang="el-GR" sz="2600" dirty="0">
                <a:solidFill>
                  <a:schemeClr val="bg1">
                    <a:lumMod val="85000"/>
                  </a:schemeClr>
                </a:solidFill>
              </a:rPr>
              <a:t>Εστιάζει στο παρόν.</a:t>
            </a:r>
            <a:r>
              <a:rPr lang="en-US" sz="2600" dirty="0">
                <a:solidFill>
                  <a:schemeClr val="bg1">
                    <a:lumMod val="85000"/>
                  </a:schemeClr>
                </a:solidFill>
              </a:rPr>
              <a:t> </a:t>
            </a:r>
            <a:endParaRPr lang="el-GR" sz="2600" dirty="0">
              <a:solidFill>
                <a:schemeClr val="bg1">
                  <a:lumMod val="85000"/>
                </a:schemeClr>
              </a:solidFill>
            </a:endParaRPr>
          </a:p>
          <a:p>
            <a:pPr marL="525780" indent="-457200">
              <a:spcBef>
                <a:spcPts val="1200"/>
              </a:spcBef>
              <a:buClr>
                <a:schemeClr val="bg1">
                  <a:lumMod val="85000"/>
                </a:schemeClr>
              </a:buClr>
              <a:buAutoNum type="arabicPeriod"/>
            </a:pPr>
            <a:r>
              <a:rPr lang="el-GR" sz="2600" dirty="0">
                <a:solidFill>
                  <a:schemeClr val="bg1">
                    <a:lumMod val="85000"/>
                  </a:schemeClr>
                </a:solidFill>
              </a:rPr>
              <a:t>Αποτελεί θεραπευτική διαδικασία περιορισμένου χρόνου. </a:t>
            </a:r>
          </a:p>
          <a:p>
            <a:pPr marL="525780" indent="-457200">
              <a:spcBef>
                <a:spcPts val="1200"/>
              </a:spcBef>
              <a:buClr>
                <a:schemeClr val="bg1">
                  <a:lumMod val="85000"/>
                </a:schemeClr>
              </a:buClr>
              <a:buAutoNum type="arabicPeriod"/>
            </a:pPr>
            <a:r>
              <a:rPr lang="el-GR" sz="2600" dirty="0">
                <a:solidFill>
                  <a:schemeClr val="bg1">
                    <a:lumMod val="85000"/>
                  </a:schemeClr>
                </a:solidFill>
              </a:rPr>
              <a:t>Στηρίζεται σε δομημένες συνεδρίες, με ενεργό συμμετοχή</a:t>
            </a:r>
            <a:r>
              <a:rPr lang="en-US" sz="2600" dirty="0">
                <a:solidFill>
                  <a:schemeClr val="bg1">
                    <a:lumMod val="85000"/>
                  </a:schemeClr>
                </a:solidFill>
              </a:rPr>
              <a:t>. </a:t>
            </a:r>
            <a:endParaRPr lang="el-GR" sz="2600" dirty="0">
              <a:solidFill>
                <a:schemeClr val="bg1">
                  <a:lumMod val="85000"/>
                </a:schemeClr>
              </a:solidFill>
            </a:endParaRPr>
          </a:p>
          <a:p>
            <a:pPr marL="525780" indent="-457200">
              <a:spcBef>
                <a:spcPts val="1200"/>
              </a:spcBef>
              <a:buAutoNum type="arabicPeriod"/>
            </a:pPr>
            <a:r>
              <a:rPr lang="el-GR" sz="2600" b="1" dirty="0"/>
              <a:t>Διδάσκει τον ασθενή να αναγνωρίζει, να αξιολογεί και να αντιδρά στις δυσλειτουργικές σκέψεις &amp; πεποιθήσεις </a:t>
            </a:r>
            <a:r>
              <a:rPr lang="el-GR" sz="2600" dirty="0"/>
              <a:t>(με τις σωκρατικές ερωτήσεις, τον συνεργατικό εμπειρισμό και την κατευθυνόμενη αποκάλυψη). </a:t>
            </a:r>
          </a:p>
          <a:p>
            <a:pPr marL="525780" indent="-457200">
              <a:spcBef>
                <a:spcPts val="1200"/>
              </a:spcBef>
              <a:buAutoNum type="arabicPeriod"/>
            </a:pPr>
            <a:r>
              <a:rPr lang="el-GR" sz="2600" dirty="0"/>
              <a:t>Αποτελεί εκπαιδευτική διαδικασία με στόχο να διδάξει τον ασθενή να είναι ο </a:t>
            </a:r>
            <a:r>
              <a:rPr lang="el-GR" sz="2600" b="1" dirty="0"/>
              <a:t>ίδιος θεραπευτής του εαυτού του</a:t>
            </a:r>
            <a:r>
              <a:rPr lang="el-GR" sz="2600" dirty="0"/>
              <a:t>, και δίνει έμφαση στην πρόληψη υποτροπής.</a:t>
            </a:r>
          </a:p>
          <a:p>
            <a:pPr marL="525780" indent="-457200">
              <a:spcBef>
                <a:spcPts val="1200"/>
              </a:spcBef>
              <a:buAutoNum type="arabicPeriod"/>
            </a:pPr>
            <a:r>
              <a:rPr lang="el-GR" sz="2600" dirty="0"/>
              <a:t>Χρησιμοποιεί διάφορες </a:t>
            </a:r>
            <a:r>
              <a:rPr lang="el-GR" sz="2600" b="1" dirty="0"/>
              <a:t>τεχνικές για την τροποποίηση της σκέψης, διάθεσης και συμπεριφοράς. </a:t>
            </a:r>
          </a:p>
          <a:p>
            <a:pPr marL="525780" indent="-457200">
              <a:buAutoNum type="arabicPeriod"/>
            </a:pPr>
            <a:endParaRPr lang="el-GR" dirty="0"/>
          </a:p>
        </p:txBody>
      </p:sp>
    </p:spTree>
    <p:extLst>
      <p:ext uri="{BB962C8B-B14F-4D97-AF65-F5344CB8AC3E}">
        <p14:creationId xmlns:p14="http://schemas.microsoft.com/office/powerpoint/2010/main" val="39619650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7704" y="980728"/>
            <a:ext cx="5189314" cy="5189314"/>
          </a:xfrm>
        </p:spPr>
      </p:pic>
    </p:spTree>
    <p:extLst>
      <p:ext uri="{BB962C8B-B14F-4D97-AF65-F5344CB8AC3E}">
        <p14:creationId xmlns:p14="http://schemas.microsoft.com/office/powerpoint/2010/main" val="30687022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1075648" y="2204864"/>
            <a:ext cx="7024744" cy="1143000"/>
          </a:xfrm>
        </p:spPr>
        <p:txBody>
          <a:bodyPr/>
          <a:lstStyle/>
          <a:p>
            <a:r>
              <a:rPr lang="el-GR" dirty="0" err="1"/>
              <a:t>Συμπεριφορική</a:t>
            </a:r>
            <a:r>
              <a:rPr lang="el-GR" dirty="0"/>
              <a:t> Θεραπεία</a:t>
            </a:r>
          </a:p>
        </p:txBody>
      </p:sp>
    </p:spTree>
    <p:extLst>
      <p:ext uri="{BB962C8B-B14F-4D97-AF65-F5344CB8AC3E}">
        <p14:creationId xmlns:p14="http://schemas.microsoft.com/office/powerpoint/2010/main" val="16022389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a:xfrm>
            <a:off x="1043490" y="1027664"/>
            <a:ext cx="7024744" cy="529128"/>
          </a:xfrm>
        </p:spPr>
        <p:txBody>
          <a:bodyPr>
            <a:normAutofit fontScale="90000"/>
          </a:bodyPr>
          <a:lstStyle/>
          <a:p>
            <a:pPr algn="just"/>
            <a:r>
              <a:rPr lang="el-GR" dirty="0"/>
              <a:t>Θεωρητικό υπόβαθρο</a:t>
            </a:r>
          </a:p>
        </p:txBody>
      </p:sp>
      <p:sp>
        <p:nvSpPr>
          <p:cNvPr id="4" name="Θέση περιεχομένου 3"/>
          <p:cNvSpPr>
            <a:spLocks noGrp="1"/>
          </p:cNvSpPr>
          <p:nvPr>
            <p:ph idx="1"/>
          </p:nvPr>
        </p:nvSpPr>
        <p:spPr>
          <a:xfrm>
            <a:off x="611560" y="1819596"/>
            <a:ext cx="7848872" cy="3913660"/>
          </a:xfrm>
        </p:spPr>
        <p:txBody>
          <a:bodyPr>
            <a:noAutofit/>
          </a:bodyPr>
          <a:lstStyle/>
          <a:p>
            <a:pPr algn="just"/>
            <a:r>
              <a:rPr lang="el-GR" sz="1600" dirty="0"/>
              <a:t>Η συμπεριφοριστική θεωρία</a:t>
            </a:r>
            <a:r>
              <a:rPr lang="el-GR" sz="1600" b="1" dirty="0"/>
              <a:t> πρεσβεύει ότι οι συμπεριφορές μπορούν να σχηματιστούν από συγκεκριμένες συνθήκες που λειτουργούν ως ερέθισμα. </a:t>
            </a:r>
          </a:p>
          <a:p>
            <a:pPr algn="just"/>
            <a:endParaRPr lang="el-GR" sz="1600" dirty="0"/>
          </a:p>
          <a:p>
            <a:pPr algn="just"/>
            <a:r>
              <a:rPr lang="el-GR" sz="1600" dirty="0"/>
              <a:t>Το ερέθισμα είναι μια κατάσταση, η οποία προηγείται μιας συγκεκριμένης συμπεριφοράς, και η συμπεριφορά θεωρείται ότι είναι η ανταπόκριση στο ερέθισμα. </a:t>
            </a:r>
          </a:p>
          <a:p>
            <a:pPr algn="just"/>
            <a:endParaRPr lang="el-GR" sz="1600" dirty="0"/>
          </a:p>
          <a:p>
            <a:pPr algn="just"/>
            <a:r>
              <a:rPr lang="el-GR" sz="1600" dirty="0"/>
              <a:t>Ενώ το </a:t>
            </a:r>
            <a:r>
              <a:rPr lang="el-GR" sz="1600" b="1" dirty="0"/>
              <a:t>ίδιο ερέθισμα </a:t>
            </a:r>
            <a:r>
              <a:rPr lang="el-GR" sz="1600" dirty="0"/>
              <a:t>μπορεί να επιφέρει </a:t>
            </a:r>
            <a:r>
              <a:rPr lang="el-GR" sz="1600" b="1" dirty="0"/>
              <a:t>διαφορετικές αντιδράσεις </a:t>
            </a:r>
            <a:r>
              <a:rPr lang="el-GR" sz="1600" dirty="0"/>
              <a:t>σε διαφορετικούς ανθρώπους ή μπορεί να επιφέρει διαφορετική αντίδραση στο ίδιο άτομο σε διαφορετικές συνθήκες, υπάρχει γενικά μια σειρά αντιδράσεων και μια </a:t>
            </a:r>
            <a:r>
              <a:rPr lang="el-GR" sz="1600" dirty="0" err="1"/>
              <a:t>προβλεψιμότητα</a:t>
            </a:r>
            <a:r>
              <a:rPr lang="el-GR" sz="1600" dirty="0"/>
              <a:t> στην ανθρώπινη συμπεριφορά. </a:t>
            </a:r>
          </a:p>
          <a:p>
            <a:pPr algn="just"/>
            <a:endParaRPr lang="el-GR" sz="1600" dirty="0"/>
          </a:p>
          <a:p>
            <a:pPr algn="just"/>
            <a:r>
              <a:rPr lang="el-GR" sz="1600" dirty="0"/>
              <a:t>Η συμπεριφορά μαθαίνεται (αντί του να κληρονομείται) και, επομένως, όπως κανείς μαθαίνει την προβληματική συμπεριφορά, έτσι μπορεί να μάθει και την επιθυμητή. </a:t>
            </a:r>
          </a:p>
        </p:txBody>
      </p:sp>
    </p:spTree>
    <p:extLst>
      <p:ext uri="{BB962C8B-B14F-4D97-AF65-F5344CB8AC3E}">
        <p14:creationId xmlns:p14="http://schemas.microsoft.com/office/powerpoint/2010/main" val="13777168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620688"/>
            <a:ext cx="7344816" cy="1143000"/>
          </a:xfrm>
        </p:spPr>
        <p:txBody>
          <a:bodyPr>
            <a:normAutofit/>
          </a:bodyPr>
          <a:lstStyle/>
          <a:p>
            <a:r>
              <a:rPr lang="el-GR" sz="2800" dirty="0"/>
              <a:t>Η συμπεριφορά μαθαίνεται με 3 τρόπους:</a:t>
            </a:r>
          </a:p>
        </p:txBody>
      </p:sp>
      <p:sp>
        <p:nvSpPr>
          <p:cNvPr id="3" name="Θέση περιεχομένου 2"/>
          <p:cNvSpPr>
            <a:spLocks noGrp="1"/>
          </p:cNvSpPr>
          <p:nvPr>
            <p:ph idx="1"/>
          </p:nvPr>
        </p:nvSpPr>
        <p:spPr/>
        <p:txBody>
          <a:bodyPr>
            <a:normAutofit/>
          </a:bodyPr>
          <a:lstStyle/>
          <a:p>
            <a:endParaRPr lang="el-GR" dirty="0"/>
          </a:p>
          <a:p>
            <a:pPr marL="68580" indent="0">
              <a:buNone/>
            </a:pPr>
            <a:r>
              <a:rPr lang="el-GR" dirty="0">
                <a:solidFill>
                  <a:srgbClr val="FF0000"/>
                </a:solidFill>
              </a:rPr>
              <a:t>1) </a:t>
            </a:r>
            <a:r>
              <a:rPr lang="el-GR" dirty="0"/>
              <a:t>Την κλασική εξαρτημένη μάθηση</a:t>
            </a:r>
          </a:p>
          <a:p>
            <a:pPr marL="68580" indent="0">
              <a:buNone/>
            </a:pPr>
            <a:endParaRPr lang="el-GR" dirty="0"/>
          </a:p>
          <a:p>
            <a:pPr marL="68580" indent="0">
              <a:buNone/>
            </a:pPr>
            <a:r>
              <a:rPr lang="el-GR" dirty="0">
                <a:solidFill>
                  <a:srgbClr val="FF0000"/>
                </a:solidFill>
              </a:rPr>
              <a:t>2) </a:t>
            </a:r>
            <a:r>
              <a:rPr lang="el-GR" dirty="0"/>
              <a:t>Τη συντελεστική μάθηση</a:t>
            </a:r>
          </a:p>
          <a:p>
            <a:pPr marL="68580" indent="0">
              <a:buNone/>
            </a:pPr>
            <a:endParaRPr lang="el-GR" dirty="0"/>
          </a:p>
          <a:p>
            <a:pPr marL="68580" indent="0">
              <a:buNone/>
            </a:pPr>
            <a:r>
              <a:rPr lang="el-GR" dirty="0">
                <a:solidFill>
                  <a:srgbClr val="FF0000"/>
                </a:solidFill>
              </a:rPr>
              <a:t>3) </a:t>
            </a:r>
            <a:r>
              <a:rPr lang="el-GR" dirty="0"/>
              <a:t>Τη μιμητική μάθηση</a:t>
            </a:r>
          </a:p>
        </p:txBody>
      </p:sp>
    </p:spTree>
    <p:extLst>
      <p:ext uri="{BB962C8B-B14F-4D97-AF65-F5344CB8AC3E}">
        <p14:creationId xmlns:p14="http://schemas.microsoft.com/office/powerpoint/2010/main" val="39182520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987996"/>
            <a:ext cx="5400600" cy="568796"/>
          </a:xfrm>
        </p:spPr>
        <p:txBody>
          <a:bodyPr>
            <a:normAutofit fontScale="90000"/>
          </a:bodyPr>
          <a:lstStyle/>
          <a:p>
            <a:r>
              <a:rPr lang="el-GR" sz="2800" dirty="0"/>
              <a:t>1) Κλασική εξαρτημένη μάθηση</a:t>
            </a:r>
          </a:p>
        </p:txBody>
      </p:sp>
      <p:sp>
        <p:nvSpPr>
          <p:cNvPr id="3" name="Θέση περιεχομένου 2"/>
          <p:cNvSpPr>
            <a:spLocks noGrp="1"/>
          </p:cNvSpPr>
          <p:nvPr>
            <p:ph idx="1"/>
          </p:nvPr>
        </p:nvSpPr>
        <p:spPr>
          <a:xfrm>
            <a:off x="899592" y="2323652"/>
            <a:ext cx="7272808" cy="3841652"/>
          </a:xfrm>
        </p:spPr>
        <p:txBody>
          <a:bodyPr>
            <a:normAutofit/>
          </a:bodyPr>
          <a:lstStyle/>
          <a:p>
            <a:pPr marL="68580" indent="0" algn="just">
              <a:buNone/>
            </a:pPr>
            <a:r>
              <a:rPr lang="el-GR" dirty="0"/>
              <a:t>Στα τέλη του 1800 ο </a:t>
            </a:r>
            <a:r>
              <a:rPr lang="en-US" b="1" dirty="0"/>
              <a:t>Pavlov</a:t>
            </a:r>
            <a:r>
              <a:rPr lang="el-GR" dirty="0"/>
              <a:t> διενήργησε μια μελέτη σχετικά με την ισχύ ενός ερεθίσματος να προκαλέσει μια απόκριση. </a:t>
            </a:r>
          </a:p>
          <a:p>
            <a:pPr marL="68580" indent="0" algn="just">
              <a:buNone/>
            </a:pPr>
            <a:endParaRPr lang="el-GR" dirty="0"/>
          </a:p>
          <a:p>
            <a:pPr marL="68580" indent="0" algn="just">
              <a:buNone/>
            </a:pPr>
            <a:r>
              <a:rPr lang="el-GR" dirty="0"/>
              <a:t>Από τα πειράματα του </a:t>
            </a:r>
            <a:r>
              <a:rPr lang="en-US" dirty="0"/>
              <a:t>Pavlov </a:t>
            </a:r>
            <a:r>
              <a:rPr lang="el-GR" dirty="0"/>
              <a:t>προέκυψε η θεωρία της εξαρτημένης μάθησης.</a:t>
            </a:r>
          </a:p>
        </p:txBody>
      </p:sp>
    </p:spTree>
    <p:extLst>
      <p:ext uri="{BB962C8B-B14F-4D97-AF65-F5344CB8AC3E}">
        <p14:creationId xmlns:p14="http://schemas.microsoft.com/office/powerpoint/2010/main" val="33051779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11560" y="476672"/>
            <a:ext cx="7992888" cy="936104"/>
          </a:xfrm>
        </p:spPr>
        <p:txBody>
          <a:bodyPr>
            <a:normAutofit/>
          </a:bodyPr>
          <a:lstStyle/>
          <a:p>
            <a:r>
              <a:rPr lang="el-GR" i="1" dirty="0"/>
              <a:t>Ο σκύλος του </a:t>
            </a:r>
            <a:r>
              <a:rPr lang="en-US" i="1" dirty="0"/>
              <a:t>Pavlov</a:t>
            </a:r>
            <a:r>
              <a:rPr lang="el-GR" i="1" dirty="0"/>
              <a:t> (πείραμα)</a:t>
            </a:r>
          </a:p>
        </p:txBody>
      </p:sp>
      <p:sp>
        <p:nvSpPr>
          <p:cNvPr id="3" name="Θέση περιεχομένου 2"/>
          <p:cNvSpPr>
            <a:spLocks noGrp="1"/>
          </p:cNvSpPr>
          <p:nvPr>
            <p:ph idx="1"/>
          </p:nvPr>
        </p:nvSpPr>
        <p:spPr>
          <a:xfrm>
            <a:off x="755576" y="1700808"/>
            <a:ext cx="7632848" cy="4680520"/>
          </a:xfrm>
        </p:spPr>
        <p:txBody>
          <a:bodyPr>
            <a:noAutofit/>
          </a:bodyPr>
          <a:lstStyle/>
          <a:p>
            <a:r>
              <a:rPr lang="el-GR" sz="1800" dirty="0"/>
              <a:t>Το 1904</a:t>
            </a:r>
            <a:r>
              <a:rPr lang="en-US" sz="1800" dirty="0"/>
              <a:t>,</a:t>
            </a:r>
            <a:r>
              <a:rPr lang="el-GR" sz="1800" dirty="0"/>
              <a:t> </a:t>
            </a:r>
            <a:r>
              <a:rPr lang="en-US" sz="1800" dirty="0"/>
              <a:t>o Pavlov </a:t>
            </a:r>
            <a:r>
              <a:rPr lang="el-GR" sz="1800" dirty="0"/>
              <a:t>σχημάτισε 2 ομάδες από σκύλους</a:t>
            </a:r>
            <a:r>
              <a:rPr lang="en-US" sz="1800" dirty="0"/>
              <a:t>:</a:t>
            </a:r>
          </a:p>
          <a:p>
            <a:pPr marL="708660" lvl="1" indent="-342900">
              <a:buAutoNum type="arabicParenR"/>
            </a:pPr>
            <a:r>
              <a:rPr lang="el-GR" sz="1800" dirty="0"/>
              <a:t>η μία ομάδα λάμβανε το γεύμα της σε τακτή ώρα κάθε μέρα. </a:t>
            </a:r>
          </a:p>
          <a:p>
            <a:pPr marL="708660" lvl="1" indent="-342900">
              <a:buAutoNum type="arabicParenR"/>
            </a:pPr>
            <a:r>
              <a:rPr lang="el-GR" sz="1800" dirty="0"/>
              <a:t>η άλλη ομάδα λάμβανε το ίδιο γεύμα την ίδια ώρα, αλλά λίγα λεπτά πριν την χορήγηση της τροφής ο </a:t>
            </a:r>
            <a:r>
              <a:rPr lang="en-US" sz="1800" dirty="0"/>
              <a:t>Pavlov</a:t>
            </a:r>
            <a:r>
              <a:rPr lang="el-GR" sz="1800" dirty="0"/>
              <a:t> χτυπούσε ένα κουδούνι.</a:t>
            </a:r>
          </a:p>
          <a:p>
            <a:pPr lvl="1"/>
            <a:endParaRPr lang="el-GR" sz="1800" dirty="0"/>
          </a:p>
          <a:p>
            <a:r>
              <a:rPr lang="en-US" sz="1800" dirty="0"/>
              <a:t>A</a:t>
            </a:r>
            <a:r>
              <a:rPr lang="el-GR" sz="1800" dirty="0" err="1"/>
              <a:t>υτό</a:t>
            </a:r>
            <a:r>
              <a:rPr lang="el-GR" sz="1800" dirty="0"/>
              <a:t> συνεχιζόταν για ένα χρονικό διάστημα, ώσπου μια μέρα ο </a:t>
            </a:r>
            <a:r>
              <a:rPr lang="en-US" sz="1800" dirty="0"/>
              <a:t>Pavlov</a:t>
            </a:r>
            <a:r>
              <a:rPr lang="el-GR" sz="1800" dirty="0"/>
              <a:t> έκανε κάτι διαφορετικό. Άρχισε να χτυπάει το κουδούνι σε άσχετες ώρες χωρίς να προσφέρει τροφή και είδε ότι οι σκύλοι ανταποκρίθηκαν: άρχισαν να τους τρέχουν τα σάλια όπως ακριβώς όταν τους έδινε τροφή. Η άλλη ομάδα, δεν αντέδρασε καθόλου. </a:t>
            </a:r>
          </a:p>
          <a:p>
            <a:endParaRPr lang="el-GR" sz="1800" dirty="0"/>
          </a:p>
          <a:p>
            <a:pPr marL="68580" indent="0">
              <a:buNone/>
            </a:pPr>
            <a:endParaRPr lang="el-GR" sz="1800" dirty="0"/>
          </a:p>
          <a:p>
            <a:endParaRPr lang="el-GR" sz="1800" dirty="0"/>
          </a:p>
        </p:txBody>
      </p:sp>
    </p:spTree>
    <p:extLst>
      <p:ext uri="{BB962C8B-B14F-4D97-AF65-F5344CB8AC3E}">
        <p14:creationId xmlns:p14="http://schemas.microsoft.com/office/powerpoint/2010/main" val="17924760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11560" y="476672"/>
            <a:ext cx="7776864" cy="936104"/>
          </a:xfrm>
        </p:spPr>
        <p:txBody>
          <a:bodyPr>
            <a:normAutofit fontScale="90000"/>
          </a:bodyPr>
          <a:lstStyle/>
          <a:p>
            <a:r>
              <a:rPr lang="el-GR" i="1" dirty="0"/>
              <a:t>Ο σκύλος του </a:t>
            </a:r>
            <a:r>
              <a:rPr lang="en-US" i="1" dirty="0"/>
              <a:t>Pavlov</a:t>
            </a:r>
            <a:r>
              <a:rPr lang="el-GR" i="1" dirty="0"/>
              <a:t> (ερμηνεία)</a:t>
            </a:r>
          </a:p>
        </p:txBody>
      </p:sp>
      <p:sp>
        <p:nvSpPr>
          <p:cNvPr id="3" name="Θέση περιεχομένου 2"/>
          <p:cNvSpPr>
            <a:spLocks noGrp="1"/>
          </p:cNvSpPr>
          <p:nvPr>
            <p:ph idx="1"/>
          </p:nvPr>
        </p:nvSpPr>
        <p:spPr>
          <a:xfrm>
            <a:off x="755576" y="1700808"/>
            <a:ext cx="7632848" cy="4680520"/>
          </a:xfrm>
        </p:spPr>
        <p:txBody>
          <a:bodyPr>
            <a:noAutofit/>
          </a:bodyPr>
          <a:lstStyle/>
          <a:p>
            <a:pPr marL="68580" indent="0" algn="just">
              <a:buNone/>
            </a:pPr>
            <a:endParaRPr lang="el-GR" sz="1800" dirty="0"/>
          </a:p>
          <a:p>
            <a:pPr marL="68580" indent="0" algn="just">
              <a:buNone/>
            </a:pPr>
            <a:r>
              <a:rPr lang="el-GR" sz="1800" dirty="0"/>
              <a:t>Για να ερμηνεύσει ο </a:t>
            </a:r>
            <a:r>
              <a:rPr lang="en-US" sz="1800" dirty="0"/>
              <a:t>Pavlov</a:t>
            </a:r>
            <a:r>
              <a:rPr lang="el-GR" sz="1800" dirty="0"/>
              <a:t> τα αποτελέσματα αυτά κατέληξε στα εξής: </a:t>
            </a:r>
          </a:p>
          <a:p>
            <a:pPr marL="68580" indent="0" algn="just">
              <a:buNone/>
            </a:pPr>
            <a:endParaRPr lang="el-GR" sz="1800" dirty="0"/>
          </a:p>
          <a:p>
            <a:pPr algn="just"/>
            <a:r>
              <a:rPr lang="el-GR" sz="1800" dirty="0"/>
              <a:t>Η ομάδα των πειραματόζωων είχε συσχετίσει την τροφή με το κουδούνι, γιατί κάθε φορά λίγα λεπτά μετά το κουδούνισμα ερχόταν η τροφή. Αυτό δημιούργησε ένα αντανακλαστικό. Οι σκύλοι έμαθαν ότι υπάρχει μια αλληλουχία γεγονότων σταθερή: κουδούνι – τροφή. Το νευρικό τους σύστημα προσαρμόστηκε και όποτε άκουγαν κουδούνι πίστευαν ότι θα επακολουθήσει η τροφή, γι αυτό και τους έτρεχαν τα σάλια.</a:t>
            </a:r>
            <a:endParaRPr lang="el-GR" sz="1500" dirty="0"/>
          </a:p>
          <a:p>
            <a:pPr algn="just"/>
            <a:endParaRPr lang="el-GR" sz="1500" dirty="0"/>
          </a:p>
          <a:p>
            <a:pPr marL="68580" indent="0" algn="just">
              <a:buNone/>
            </a:pPr>
            <a:endParaRPr lang="el-GR" sz="1500" dirty="0"/>
          </a:p>
          <a:p>
            <a:pPr marL="68580" indent="0" algn="just">
              <a:buNone/>
            </a:pPr>
            <a:r>
              <a:rPr lang="en-US" sz="1600" dirty="0">
                <a:hlinkClick r:id="rId2"/>
              </a:rPr>
              <a:t>http://www.allaboutdog.gr/pavlovs-dog-to-pirama-tou-pavlof-vinteo/</a:t>
            </a:r>
            <a:endParaRPr lang="el-GR" sz="1600" dirty="0"/>
          </a:p>
          <a:p>
            <a:pPr marL="68580" indent="0" algn="just">
              <a:buNone/>
            </a:pPr>
            <a:endParaRPr lang="el-GR" sz="1500" dirty="0"/>
          </a:p>
        </p:txBody>
      </p:sp>
    </p:spTree>
    <p:extLst>
      <p:ext uri="{BB962C8B-B14F-4D97-AF65-F5344CB8AC3E}">
        <p14:creationId xmlns:p14="http://schemas.microsoft.com/office/powerpoint/2010/main" val="40186140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836712"/>
            <a:ext cx="5400600" cy="720080"/>
          </a:xfrm>
        </p:spPr>
        <p:txBody>
          <a:bodyPr>
            <a:normAutofit fontScale="90000"/>
          </a:bodyPr>
          <a:lstStyle/>
          <a:p>
            <a:r>
              <a:rPr lang="el-GR" sz="2800" dirty="0"/>
              <a:t>1) Κλασική εξαρτημένη μάθηση</a:t>
            </a:r>
          </a:p>
        </p:txBody>
      </p:sp>
      <p:sp>
        <p:nvSpPr>
          <p:cNvPr id="3" name="Θέση περιεχομένου 2"/>
          <p:cNvSpPr>
            <a:spLocks noGrp="1"/>
          </p:cNvSpPr>
          <p:nvPr>
            <p:ph idx="1"/>
          </p:nvPr>
        </p:nvSpPr>
        <p:spPr>
          <a:xfrm>
            <a:off x="899592" y="2323652"/>
            <a:ext cx="7272808" cy="3841652"/>
          </a:xfrm>
        </p:spPr>
        <p:txBody>
          <a:bodyPr>
            <a:normAutofit lnSpcReduction="10000"/>
          </a:bodyPr>
          <a:lstStyle/>
          <a:p>
            <a:pPr marL="68580" indent="0" algn="just">
              <a:buNone/>
            </a:pPr>
            <a:r>
              <a:rPr lang="el-GR" dirty="0"/>
              <a:t>Έτσι, προέκυψε η θεωρία της κλασσικής εξαρτημένης μάθησης, που πρεσβεύει ότι η </a:t>
            </a:r>
            <a:r>
              <a:rPr lang="el-GR" b="1" dirty="0"/>
              <a:t>συμπεριφορά μπορεί να κατανοηθεί και να διαχειριστεί ελέγχοντας το ερέθισμα που προηγείται </a:t>
            </a:r>
            <a:r>
              <a:rPr lang="el-GR" dirty="0"/>
              <a:t>ή ότι το ερέθισμα και η συμπεριφορά συνδυάζονται μετά από επαναλαμβανόμενη έκθεση.</a:t>
            </a:r>
          </a:p>
          <a:p>
            <a:pPr marL="68580" indent="0">
              <a:buNone/>
            </a:pPr>
            <a:endParaRPr lang="el-GR" dirty="0"/>
          </a:p>
          <a:p>
            <a:pPr marL="68580" indent="0">
              <a:buNone/>
            </a:pPr>
            <a:r>
              <a:rPr lang="el-GR" i="1" dirty="0">
                <a:solidFill>
                  <a:srgbClr val="FF0000"/>
                </a:solidFill>
              </a:rPr>
              <a:t>π.χ. η συνήθεια του να τρώει κανείς </a:t>
            </a:r>
            <a:r>
              <a:rPr lang="el-GR" i="1" dirty="0" err="1">
                <a:solidFill>
                  <a:srgbClr val="FF0000"/>
                </a:solidFill>
              </a:rPr>
              <a:t>ποπ</a:t>
            </a:r>
            <a:r>
              <a:rPr lang="el-GR" i="1" dirty="0">
                <a:solidFill>
                  <a:srgbClr val="FF0000"/>
                </a:solidFill>
              </a:rPr>
              <a:t> </a:t>
            </a:r>
            <a:r>
              <a:rPr lang="el-GR" i="1" dirty="0" err="1">
                <a:solidFill>
                  <a:srgbClr val="FF0000"/>
                </a:solidFill>
              </a:rPr>
              <a:t>κορν</a:t>
            </a:r>
            <a:r>
              <a:rPr lang="el-GR" i="1" dirty="0">
                <a:solidFill>
                  <a:srgbClr val="FF0000"/>
                </a:solidFill>
              </a:rPr>
              <a:t> στο σινεμά, ανεξάρτητα από το αν πεινάει ή όχι. </a:t>
            </a:r>
          </a:p>
        </p:txBody>
      </p:sp>
    </p:spTree>
    <p:extLst>
      <p:ext uri="{BB962C8B-B14F-4D97-AF65-F5344CB8AC3E}">
        <p14:creationId xmlns:p14="http://schemas.microsoft.com/office/powerpoint/2010/main" val="4165458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899592" y="1916832"/>
            <a:ext cx="7024744" cy="1143000"/>
          </a:xfrm>
        </p:spPr>
        <p:txBody>
          <a:bodyPr/>
          <a:lstStyle/>
          <a:p>
            <a:pPr algn="ctr"/>
            <a:r>
              <a:rPr lang="el-GR" dirty="0" err="1"/>
              <a:t>Γνωσιακή</a:t>
            </a:r>
            <a:r>
              <a:rPr lang="el-GR" dirty="0"/>
              <a:t> Θεραπεία</a:t>
            </a:r>
          </a:p>
        </p:txBody>
      </p:sp>
    </p:spTree>
    <p:extLst>
      <p:ext uri="{BB962C8B-B14F-4D97-AF65-F5344CB8AC3E}">
        <p14:creationId xmlns:p14="http://schemas.microsoft.com/office/powerpoint/2010/main" val="13891898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11560" y="404664"/>
            <a:ext cx="7344816" cy="1143000"/>
          </a:xfrm>
        </p:spPr>
        <p:txBody>
          <a:bodyPr>
            <a:normAutofit/>
          </a:bodyPr>
          <a:lstStyle/>
          <a:p>
            <a:pPr marL="68580" indent="0"/>
            <a:r>
              <a:rPr lang="el-GR" sz="2800" dirty="0"/>
              <a:t>2) Τη συντελεστική μάθηση</a:t>
            </a:r>
          </a:p>
        </p:txBody>
      </p:sp>
      <p:sp>
        <p:nvSpPr>
          <p:cNvPr id="3" name="Θέση περιεχομένου 2"/>
          <p:cNvSpPr>
            <a:spLocks noGrp="1"/>
          </p:cNvSpPr>
          <p:nvPr>
            <p:ph idx="1"/>
          </p:nvPr>
        </p:nvSpPr>
        <p:spPr>
          <a:xfrm>
            <a:off x="611560" y="1844824"/>
            <a:ext cx="7776864" cy="4320480"/>
          </a:xfrm>
        </p:spPr>
        <p:txBody>
          <a:bodyPr>
            <a:normAutofit fontScale="92500" lnSpcReduction="10000"/>
          </a:bodyPr>
          <a:lstStyle/>
          <a:p>
            <a:pPr marL="68580" indent="0" algn="just">
              <a:buNone/>
            </a:pPr>
            <a:r>
              <a:rPr lang="el-GR" dirty="0"/>
              <a:t>Στη συνέχεια, το 1930 ο ψυχολόγος </a:t>
            </a:r>
            <a:r>
              <a:rPr lang="en-US" b="1" dirty="0"/>
              <a:t>Skinner</a:t>
            </a:r>
            <a:r>
              <a:rPr lang="el-GR" dirty="0"/>
              <a:t> ανέπτυξε τη </a:t>
            </a:r>
            <a:r>
              <a:rPr lang="el-GR" b="1" dirty="0"/>
              <a:t>θεωρία της συντελεστικής μάθησης</a:t>
            </a:r>
            <a:r>
              <a:rPr lang="el-GR" dirty="0"/>
              <a:t>, όπου η έμφαση δίνεται κυρίως, αλλά όχι αποκλειστικά, στη διαχείριση των συνθηκών που ακολουθούν παρά αυτών που προηγούνται της εκτέλεσης μιας συμπεριφοράς. </a:t>
            </a:r>
          </a:p>
          <a:p>
            <a:pPr marL="68580" indent="0" algn="just">
              <a:buNone/>
            </a:pPr>
            <a:endParaRPr lang="el-GR" dirty="0"/>
          </a:p>
          <a:p>
            <a:pPr marL="68580" indent="0" algn="just">
              <a:buNone/>
            </a:pPr>
            <a:r>
              <a:rPr lang="el-GR" dirty="0"/>
              <a:t>Ο </a:t>
            </a:r>
            <a:r>
              <a:rPr lang="en-US" dirty="0"/>
              <a:t>Skinner</a:t>
            </a:r>
            <a:r>
              <a:rPr lang="el-GR" dirty="0"/>
              <a:t> παρατήρησε ότι όταν ένα άτομο βιώνει μια θετική επίπτωση της συμπεριφοράς του, όπως επιβράβευση, απαλλαγή από κάτι που απεχθάνεται ή ποινής, τότε η συμπεριφορά του επηρεάζεται άμεσα.</a:t>
            </a:r>
          </a:p>
          <a:p>
            <a:pPr marL="68580" indent="0" algn="just">
              <a:buNone/>
            </a:pPr>
            <a:endParaRPr lang="el-GR" dirty="0"/>
          </a:p>
          <a:p>
            <a:pPr marL="68580" indent="0" algn="just">
              <a:buNone/>
            </a:pPr>
            <a:r>
              <a:rPr lang="el-GR" dirty="0">
                <a:solidFill>
                  <a:srgbClr val="FF0000"/>
                </a:solidFill>
              </a:rPr>
              <a:t>π.χ. χρήση του φαγητού για «</a:t>
            </a:r>
            <a:r>
              <a:rPr lang="el-GR" dirty="0" err="1">
                <a:solidFill>
                  <a:srgbClr val="FF0000"/>
                </a:solidFill>
              </a:rPr>
              <a:t>απάλυνση</a:t>
            </a:r>
            <a:r>
              <a:rPr lang="el-GR" dirty="0">
                <a:solidFill>
                  <a:srgbClr val="FF0000"/>
                </a:solidFill>
              </a:rPr>
              <a:t>» δυσάρεστων συναισθημάτων.</a:t>
            </a:r>
          </a:p>
        </p:txBody>
      </p:sp>
    </p:spTree>
    <p:extLst>
      <p:ext uri="{BB962C8B-B14F-4D97-AF65-F5344CB8AC3E}">
        <p14:creationId xmlns:p14="http://schemas.microsoft.com/office/powerpoint/2010/main" val="25921606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99592" y="836712"/>
            <a:ext cx="7024744" cy="1143000"/>
          </a:xfrm>
        </p:spPr>
        <p:txBody>
          <a:bodyPr>
            <a:normAutofit fontScale="90000"/>
          </a:bodyPr>
          <a:lstStyle/>
          <a:p>
            <a:r>
              <a:rPr lang="el-GR" b="1" dirty="0"/>
              <a:t>Το κλουβί του </a:t>
            </a:r>
            <a:r>
              <a:rPr lang="el-GR" b="1" dirty="0" err="1"/>
              <a:t>Skinner</a:t>
            </a:r>
            <a:r>
              <a:rPr lang="el-GR" b="1" dirty="0"/>
              <a:t> (</a:t>
            </a:r>
            <a:r>
              <a:rPr lang="el-GR" b="1" dirty="0" err="1"/>
              <a:t>Skinner’s</a:t>
            </a:r>
            <a:r>
              <a:rPr lang="el-GR" b="1" dirty="0"/>
              <a:t> </a:t>
            </a:r>
            <a:r>
              <a:rPr lang="el-GR" b="1" dirty="0" err="1"/>
              <a:t>box</a:t>
            </a:r>
            <a:r>
              <a:rPr lang="el-GR" b="1" dirty="0"/>
              <a:t>)</a:t>
            </a:r>
            <a:endParaRPr lang="el-GR" dirty="0"/>
          </a:p>
        </p:txBody>
      </p:sp>
      <p:pic>
        <p:nvPicPr>
          <p:cNvPr id="6" name="Picture 5">
            <a:extLst>
              <a:ext uri="{FF2B5EF4-FFF2-40B4-BE49-F238E27FC236}">
                <a16:creationId xmlns:a16="http://schemas.microsoft.com/office/drawing/2014/main" id="{998213E6-48A0-4979-B284-FA0A00B89DE5}"/>
              </a:ext>
            </a:extLst>
          </p:cNvPr>
          <p:cNvPicPr>
            <a:picLocks noChangeAspect="1"/>
          </p:cNvPicPr>
          <p:nvPr/>
        </p:nvPicPr>
        <p:blipFill>
          <a:blip r:embed="rId2"/>
          <a:stretch>
            <a:fillRect/>
          </a:stretch>
        </p:blipFill>
        <p:spPr>
          <a:xfrm>
            <a:off x="1006737" y="2276872"/>
            <a:ext cx="6917599" cy="3991834"/>
          </a:xfrm>
          <a:prstGeom prst="rect">
            <a:avLst/>
          </a:prstGeom>
        </p:spPr>
      </p:pic>
    </p:spTree>
    <p:extLst>
      <p:ext uri="{BB962C8B-B14F-4D97-AF65-F5344CB8AC3E}">
        <p14:creationId xmlns:p14="http://schemas.microsoft.com/office/powerpoint/2010/main" val="30167738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99592" y="836712"/>
            <a:ext cx="7024744" cy="1143000"/>
          </a:xfrm>
        </p:spPr>
        <p:txBody>
          <a:bodyPr>
            <a:normAutofit fontScale="90000"/>
          </a:bodyPr>
          <a:lstStyle/>
          <a:p>
            <a:r>
              <a:rPr lang="el-GR" b="1" dirty="0"/>
              <a:t>Το κλουβί του </a:t>
            </a:r>
            <a:r>
              <a:rPr lang="el-GR" b="1" dirty="0" err="1"/>
              <a:t>Skinner</a:t>
            </a:r>
            <a:r>
              <a:rPr lang="el-GR" b="1" dirty="0"/>
              <a:t> (</a:t>
            </a:r>
            <a:r>
              <a:rPr lang="el-GR" b="1" dirty="0" err="1"/>
              <a:t>Skinner’s</a:t>
            </a:r>
            <a:r>
              <a:rPr lang="el-GR" b="1" dirty="0"/>
              <a:t> </a:t>
            </a:r>
            <a:r>
              <a:rPr lang="el-GR" b="1" dirty="0" err="1"/>
              <a:t>box</a:t>
            </a:r>
            <a:r>
              <a:rPr lang="el-GR" b="1" dirty="0"/>
              <a:t>)</a:t>
            </a:r>
            <a:endParaRPr lang="el-GR" dirty="0"/>
          </a:p>
        </p:txBody>
      </p:sp>
      <p:sp>
        <p:nvSpPr>
          <p:cNvPr id="3" name="Θέση περιεχομένου 2"/>
          <p:cNvSpPr>
            <a:spLocks noGrp="1"/>
          </p:cNvSpPr>
          <p:nvPr>
            <p:ph idx="1"/>
          </p:nvPr>
        </p:nvSpPr>
        <p:spPr>
          <a:xfrm>
            <a:off x="827584" y="2323652"/>
            <a:ext cx="7704856" cy="3841652"/>
          </a:xfrm>
        </p:spPr>
        <p:txBody>
          <a:bodyPr>
            <a:normAutofit fontScale="70000" lnSpcReduction="20000"/>
          </a:bodyPr>
          <a:lstStyle/>
          <a:p>
            <a:r>
              <a:rPr lang="el-GR" dirty="0"/>
              <a:t>Ο </a:t>
            </a:r>
            <a:r>
              <a:rPr lang="el-GR" dirty="0" err="1"/>
              <a:t>Skinner</a:t>
            </a:r>
            <a:r>
              <a:rPr lang="el-GR" dirty="0"/>
              <a:t> άφησε </a:t>
            </a:r>
            <a:r>
              <a:rPr lang="el-GR" b="1" dirty="0"/>
              <a:t>για 24 ώρες νηστικό ένα</a:t>
            </a:r>
            <a:r>
              <a:rPr lang="el-GR" dirty="0"/>
              <a:t> ζώο και μετά το έβαλε μέσα στο </a:t>
            </a:r>
            <a:r>
              <a:rPr lang="el-GR" b="1" dirty="0"/>
              <a:t>πειραματικό κλουβί</a:t>
            </a:r>
            <a:r>
              <a:rPr lang="el-GR" dirty="0"/>
              <a:t>.</a:t>
            </a:r>
          </a:p>
          <a:p>
            <a:endParaRPr lang="el-GR" dirty="0"/>
          </a:p>
          <a:p>
            <a:r>
              <a:rPr lang="el-GR" b="1" dirty="0"/>
              <a:t>Στην αρχή </a:t>
            </a:r>
            <a:r>
              <a:rPr lang="el-GR" dirty="0"/>
              <a:t>το ζώο άρχισε να τριγυρίζει μέσα στο κλουβί κάνοντας</a:t>
            </a:r>
            <a:r>
              <a:rPr lang="el-GR" b="1" dirty="0"/>
              <a:t> τυχαίες &amp; άσκοπες κινήσεις.</a:t>
            </a:r>
          </a:p>
          <a:p>
            <a:endParaRPr lang="el-GR" dirty="0"/>
          </a:p>
          <a:p>
            <a:r>
              <a:rPr lang="el-GR" b="1" dirty="0"/>
              <a:t>Σε μια από τις τυχαίες κινήσεις του, το ζώο πιέζει το μοχλό με αποτέλεσμα να εμφανιστεί τροφή.</a:t>
            </a:r>
          </a:p>
          <a:p>
            <a:endParaRPr lang="el-GR" dirty="0"/>
          </a:p>
          <a:p>
            <a:r>
              <a:rPr lang="el-GR" b="1" i="1" dirty="0"/>
              <a:t>Λόγω της αμοιβής</a:t>
            </a:r>
            <a:r>
              <a:rPr lang="el-GR" b="1" dirty="0"/>
              <a:t>, αυτή η κίνηση στη συνέχεια παρουσιάζει μεγαλύτερο ποσοστό εμφάνισης </a:t>
            </a:r>
            <a:r>
              <a:rPr lang="el-GR" dirty="0"/>
              <a:t>από τις άλλες.</a:t>
            </a:r>
          </a:p>
          <a:p>
            <a:endParaRPr lang="el-GR" dirty="0"/>
          </a:p>
          <a:p>
            <a:r>
              <a:rPr lang="el-GR" dirty="0"/>
              <a:t>Αφού γίνουν </a:t>
            </a:r>
            <a:r>
              <a:rPr lang="el-GR" b="1" dirty="0"/>
              <a:t>αρκετές επαναλήψεις</a:t>
            </a:r>
            <a:r>
              <a:rPr lang="el-GR" dirty="0"/>
              <a:t> (</a:t>
            </a:r>
            <a:r>
              <a:rPr lang="el-GR" b="1" dirty="0"/>
              <a:t>πίεση μοχλού &amp; εμφάνιση φαγητού</a:t>
            </a:r>
            <a:r>
              <a:rPr lang="el-GR" dirty="0"/>
              <a:t>), </a:t>
            </a:r>
            <a:r>
              <a:rPr lang="el-GR" b="1" dirty="0"/>
              <a:t>το ζώο μαθαίνει, όταν πεινάει, να πιέζει το μοχλό</a:t>
            </a:r>
            <a:r>
              <a:rPr lang="el-GR" dirty="0"/>
              <a:t> και να ικανοποιεί την πείνα του.</a:t>
            </a:r>
          </a:p>
        </p:txBody>
      </p:sp>
    </p:spTree>
    <p:extLst>
      <p:ext uri="{BB962C8B-B14F-4D97-AF65-F5344CB8AC3E}">
        <p14:creationId xmlns:p14="http://schemas.microsoft.com/office/powerpoint/2010/main" val="42636420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620688"/>
            <a:ext cx="7344816" cy="1143000"/>
          </a:xfrm>
        </p:spPr>
        <p:txBody>
          <a:bodyPr>
            <a:normAutofit/>
          </a:bodyPr>
          <a:lstStyle/>
          <a:p>
            <a:pPr marL="68580" indent="0"/>
            <a:r>
              <a:rPr lang="el-GR" sz="2800" dirty="0"/>
              <a:t>3) Τη μιμητική μάθηση</a:t>
            </a:r>
          </a:p>
        </p:txBody>
      </p:sp>
      <p:sp>
        <p:nvSpPr>
          <p:cNvPr id="3" name="Θέση περιεχομένου 2"/>
          <p:cNvSpPr>
            <a:spLocks noGrp="1"/>
          </p:cNvSpPr>
          <p:nvPr>
            <p:ph idx="1"/>
          </p:nvPr>
        </p:nvSpPr>
        <p:spPr/>
        <p:txBody>
          <a:bodyPr>
            <a:normAutofit/>
          </a:bodyPr>
          <a:lstStyle/>
          <a:p>
            <a:pPr marL="68580" indent="0">
              <a:buNone/>
            </a:pPr>
            <a:r>
              <a:rPr lang="el-GR" dirty="0"/>
              <a:t>Η συμπεριφορά μαθαίνεται μέσω της παρατήρησης και της μίμησης προτύπων.</a:t>
            </a:r>
          </a:p>
          <a:p>
            <a:pPr marL="68580" indent="0">
              <a:buNone/>
            </a:pPr>
            <a:endParaRPr lang="el-GR" dirty="0"/>
          </a:p>
          <a:p>
            <a:pPr marL="68580" indent="0">
              <a:buNone/>
            </a:pPr>
            <a:r>
              <a:rPr lang="el-GR" dirty="0"/>
              <a:t>Ονομάζεται και κοινωνική μάθηση (θεωρία του </a:t>
            </a:r>
            <a:r>
              <a:rPr lang="en-US" dirty="0"/>
              <a:t>Albert </a:t>
            </a:r>
            <a:r>
              <a:rPr lang="el-GR" dirty="0" err="1"/>
              <a:t>Bandura</a:t>
            </a:r>
            <a:r>
              <a:rPr lang="el-GR" dirty="0"/>
              <a:t>). </a:t>
            </a:r>
          </a:p>
        </p:txBody>
      </p:sp>
    </p:spTree>
    <p:extLst>
      <p:ext uri="{BB962C8B-B14F-4D97-AF65-F5344CB8AC3E}">
        <p14:creationId xmlns:p14="http://schemas.microsoft.com/office/powerpoint/2010/main" val="25921606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608" y="2492896"/>
            <a:ext cx="7024744" cy="1143000"/>
          </a:xfrm>
        </p:spPr>
        <p:txBody>
          <a:bodyPr>
            <a:normAutofit fontScale="90000"/>
          </a:bodyPr>
          <a:lstStyle/>
          <a:p>
            <a:pPr algn="ctr"/>
            <a:r>
              <a:rPr lang="el-GR" dirty="0" err="1"/>
              <a:t>Γνωσιακή</a:t>
            </a:r>
            <a:r>
              <a:rPr lang="el-GR" dirty="0"/>
              <a:t> </a:t>
            </a:r>
            <a:r>
              <a:rPr lang="el-GR" dirty="0" err="1"/>
              <a:t>Συμπεριφορική</a:t>
            </a:r>
            <a:r>
              <a:rPr lang="el-GR" dirty="0"/>
              <a:t> Θεραπεία (ΓΣΘ)</a:t>
            </a:r>
          </a:p>
        </p:txBody>
      </p:sp>
    </p:spTree>
    <p:extLst>
      <p:ext uri="{BB962C8B-B14F-4D97-AF65-F5344CB8AC3E}">
        <p14:creationId xmlns:p14="http://schemas.microsoft.com/office/powerpoint/2010/main" val="38994180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490" y="1027664"/>
            <a:ext cx="7024744" cy="889168"/>
          </a:xfrm>
        </p:spPr>
        <p:txBody>
          <a:bodyPr/>
          <a:lstStyle/>
          <a:p>
            <a:r>
              <a:rPr lang="el-GR" dirty="0"/>
              <a:t>ορισμός</a:t>
            </a:r>
          </a:p>
        </p:txBody>
      </p:sp>
      <p:sp>
        <p:nvSpPr>
          <p:cNvPr id="3" name="Θέση περιεχομένου 2"/>
          <p:cNvSpPr>
            <a:spLocks noGrp="1"/>
          </p:cNvSpPr>
          <p:nvPr>
            <p:ph idx="1"/>
          </p:nvPr>
        </p:nvSpPr>
        <p:spPr>
          <a:xfrm>
            <a:off x="1043492" y="2323652"/>
            <a:ext cx="6777317" cy="3697636"/>
          </a:xfrm>
        </p:spPr>
        <p:txBody>
          <a:bodyPr>
            <a:normAutofit/>
          </a:bodyPr>
          <a:lstStyle/>
          <a:p>
            <a:r>
              <a:rPr lang="el-GR" sz="2000" dirty="0"/>
              <a:t>αποτελεί ένα συνδυασμό της συμπεριφοριστικής &amp; της </a:t>
            </a:r>
            <a:r>
              <a:rPr lang="el-GR" sz="2000" dirty="0" err="1"/>
              <a:t>γνωσιακής</a:t>
            </a:r>
            <a:r>
              <a:rPr lang="el-GR" sz="2000" dirty="0"/>
              <a:t> θεωρίας που στηρίζεται στις ακόλουθες αρχές: </a:t>
            </a:r>
          </a:p>
          <a:p>
            <a:endParaRPr lang="el-GR" sz="2000" dirty="0"/>
          </a:p>
          <a:p>
            <a:pPr marL="525780" indent="-457200">
              <a:buFont typeface="+mj-lt"/>
              <a:buAutoNum type="arabicPeriod"/>
            </a:pPr>
            <a:r>
              <a:rPr lang="el-GR" sz="2000" dirty="0"/>
              <a:t>οι </a:t>
            </a:r>
            <a:r>
              <a:rPr lang="el-GR" sz="2000" dirty="0" err="1"/>
              <a:t>γνωσίες</a:t>
            </a:r>
            <a:r>
              <a:rPr lang="el-GR" sz="2000" dirty="0"/>
              <a:t> επηρεάζουν τη συμπεριφορά, </a:t>
            </a:r>
          </a:p>
          <a:p>
            <a:pPr marL="525780" indent="-457200">
              <a:buFont typeface="+mj-lt"/>
              <a:buAutoNum type="arabicPeriod"/>
            </a:pPr>
            <a:endParaRPr lang="el-GR" sz="2000" dirty="0"/>
          </a:p>
          <a:p>
            <a:pPr marL="525780" indent="-457200">
              <a:buFont typeface="+mj-lt"/>
              <a:buAutoNum type="arabicPeriod"/>
            </a:pPr>
            <a:r>
              <a:rPr lang="el-GR" sz="2000" dirty="0"/>
              <a:t>οι </a:t>
            </a:r>
            <a:r>
              <a:rPr lang="el-GR" sz="2000" dirty="0" err="1"/>
              <a:t>γνωσίες</a:t>
            </a:r>
            <a:r>
              <a:rPr lang="el-GR" sz="2000" dirty="0"/>
              <a:t> μπορούν να αλλάξουν και </a:t>
            </a:r>
          </a:p>
          <a:p>
            <a:pPr marL="525780" indent="-457200">
              <a:buFont typeface="+mj-lt"/>
              <a:buAutoNum type="arabicPeriod"/>
            </a:pPr>
            <a:endParaRPr lang="el-GR" sz="2000" dirty="0"/>
          </a:p>
          <a:p>
            <a:pPr marL="525780" indent="-457200">
              <a:buFont typeface="+mj-lt"/>
              <a:buAutoNum type="arabicPeriod"/>
            </a:pPr>
            <a:r>
              <a:rPr lang="el-GR" sz="2000" dirty="0"/>
              <a:t>η αλλαγή στις </a:t>
            </a:r>
            <a:r>
              <a:rPr lang="el-GR" sz="2000" dirty="0" err="1"/>
              <a:t>γνωσίες</a:t>
            </a:r>
            <a:r>
              <a:rPr lang="el-GR" sz="2000" dirty="0"/>
              <a:t> μπορεί να επηρεάσει την αλλαγή στη συμπεριφορά. </a:t>
            </a:r>
          </a:p>
          <a:p>
            <a:endParaRPr lang="el-GR" dirty="0"/>
          </a:p>
          <a:p>
            <a:endParaRPr lang="el-GR" dirty="0"/>
          </a:p>
        </p:txBody>
      </p:sp>
    </p:spTree>
    <p:extLst>
      <p:ext uri="{BB962C8B-B14F-4D97-AF65-F5344CB8AC3E}">
        <p14:creationId xmlns:p14="http://schemas.microsoft.com/office/powerpoint/2010/main" val="37733905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1027664"/>
            <a:ext cx="7240650" cy="1143000"/>
          </a:xfrm>
        </p:spPr>
        <p:txBody>
          <a:bodyPr>
            <a:normAutofit/>
          </a:bodyPr>
          <a:lstStyle/>
          <a:p>
            <a:r>
              <a:rPr lang="el-GR" sz="3000" dirty="0"/>
              <a:t>Εφαρμογή στη </a:t>
            </a:r>
            <a:r>
              <a:rPr lang="el-GR" sz="3000" dirty="0" err="1"/>
              <a:t>Διαιτολογική</a:t>
            </a:r>
            <a:r>
              <a:rPr lang="el-GR" sz="3000" dirty="0"/>
              <a:t> πρακτική</a:t>
            </a:r>
          </a:p>
        </p:txBody>
      </p:sp>
      <p:sp>
        <p:nvSpPr>
          <p:cNvPr id="3" name="Θέση περιεχομένου 2"/>
          <p:cNvSpPr>
            <a:spLocks noGrp="1"/>
          </p:cNvSpPr>
          <p:nvPr>
            <p:ph idx="1"/>
          </p:nvPr>
        </p:nvSpPr>
        <p:spPr>
          <a:xfrm>
            <a:off x="1043492" y="2584319"/>
            <a:ext cx="6777317" cy="3508977"/>
          </a:xfrm>
        </p:spPr>
        <p:txBody>
          <a:bodyPr/>
          <a:lstStyle/>
          <a:p>
            <a:pPr marL="68580" indent="0">
              <a:buNone/>
            </a:pPr>
            <a:r>
              <a:rPr lang="el-GR" b="1" dirty="0"/>
              <a:t>Βοηθά τους ασθενείς</a:t>
            </a:r>
            <a:r>
              <a:rPr lang="el-GR" dirty="0"/>
              <a:t>:</a:t>
            </a:r>
          </a:p>
          <a:p>
            <a:pPr lvl="1"/>
            <a:r>
              <a:rPr lang="el-GR" dirty="0"/>
              <a:t>να αναγνωρίσουν δυσλειτουργικές συμπεριφορές και τρόπους σκέψης (</a:t>
            </a:r>
            <a:r>
              <a:rPr lang="el-GR" dirty="0" err="1"/>
              <a:t>γνωσιακό</a:t>
            </a:r>
            <a:r>
              <a:rPr lang="el-GR" dirty="0"/>
              <a:t> κομμάτι), &amp; </a:t>
            </a:r>
          </a:p>
          <a:p>
            <a:pPr lvl="1"/>
            <a:endParaRPr lang="el-GR" dirty="0"/>
          </a:p>
          <a:p>
            <a:pPr lvl="1"/>
            <a:r>
              <a:rPr lang="el-GR" dirty="0"/>
              <a:t>να αναπτύξουν μεθόδους τροποποίησής τους (</a:t>
            </a:r>
            <a:r>
              <a:rPr lang="el-GR" dirty="0" err="1"/>
              <a:t>συμπεριφορικό</a:t>
            </a:r>
            <a:r>
              <a:rPr lang="el-GR" dirty="0"/>
              <a:t> κομμάτι)</a:t>
            </a:r>
          </a:p>
          <a:p>
            <a:endParaRPr lang="el-GR" dirty="0"/>
          </a:p>
        </p:txBody>
      </p:sp>
    </p:spTree>
    <p:extLst>
      <p:ext uri="{BB962C8B-B14F-4D97-AF65-F5344CB8AC3E}">
        <p14:creationId xmlns:p14="http://schemas.microsoft.com/office/powerpoint/2010/main" val="5804939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55576" y="548680"/>
            <a:ext cx="7488832" cy="1143000"/>
          </a:xfrm>
        </p:spPr>
        <p:txBody>
          <a:bodyPr>
            <a:noAutofit/>
          </a:bodyPr>
          <a:lstStyle/>
          <a:p>
            <a:r>
              <a:rPr lang="el-GR" sz="2800" dirty="0"/>
              <a:t>Τεχνικές ΓΣΘ που εφαρμόζονται στη </a:t>
            </a:r>
            <a:r>
              <a:rPr lang="el-GR" sz="2800" dirty="0" err="1"/>
              <a:t>διαιτολογική</a:t>
            </a:r>
            <a:r>
              <a:rPr lang="el-GR" sz="2800" dirty="0"/>
              <a:t> πρακτική</a:t>
            </a:r>
          </a:p>
        </p:txBody>
      </p:sp>
      <p:sp>
        <p:nvSpPr>
          <p:cNvPr id="3" name="Θέση περιεχομένου 2"/>
          <p:cNvSpPr>
            <a:spLocks noGrp="1"/>
          </p:cNvSpPr>
          <p:nvPr>
            <p:ph idx="1"/>
          </p:nvPr>
        </p:nvSpPr>
        <p:spPr>
          <a:xfrm>
            <a:off x="755576" y="1988840"/>
            <a:ext cx="7685803" cy="3508977"/>
          </a:xfrm>
        </p:spPr>
        <p:txBody>
          <a:bodyPr>
            <a:noAutofit/>
          </a:bodyPr>
          <a:lstStyle/>
          <a:p>
            <a:pPr marL="525780" indent="-457200">
              <a:buFont typeface="+mj-lt"/>
              <a:buAutoNum type="arabicPeriod"/>
            </a:pPr>
            <a:r>
              <a:rPr lang="el-GR" sz="2000" dirty="0"/>
              <a:t>Επίτευξη προσέγγισης συνεργασίας </a:t>
            </a:r>
          </a:p>
          <a:p>
            <a:pPr marL="525780" indent="-457200">
              <a:buFont typeface="+mj-lt"/>
              <a:buAutoNum type="arabicPeriod"/>
            </a:pPr>
            <a:r>
              <a:rPr lang="el-GR" sz="2000" dirty="0"/>
              <a:t>Ανταμοιβή – επιβράβευση – ενίσχυση θετικών συμπεριφορών </a:t>
            </a:r>
          </a:p>
          <a:p>
            <a:pPr marL="525780" indent="-457200">
              <a:buFont typeface="+mj-lt"/>
              <a:buAutoNum type="arabicPeriod"/>
            </a:pPr>
            <a:r>
              <a:rPr lang="el-GR" sz="2000" dirty="0"/>
              <a:t>Σωκρατικές ερωτήσεις </a:t>
            </a:r>
          </a:p>
          <a:p>
            <a:pPr marL="525780" indent="-457200">
              <a:buFont typeface="+mj-lt"/>
              <a:buAutoNum type="arabicPeriod"/>
            </a:pPr>
            <a:r>
              <a:rPr lang="el-GR" sz="2000" dirty="0" err="1"/>
              <a:t>Αυτο</a:t>
            </a:r>
            <a:r>
              <a:rPr lang="el-GR" sz="2000" dirty="0"/>
              <a:t>-παρακολούθηση (</a:t>
            </a:r>
            <a:r>
              <a:rPr lang="en-US" sz="2000" dirty="0"/>
              <a:t>self-monitoring) </a:t>
            </a:r>
            <a:endParaRPr lang="el-GR" sz="2000" dirty="0"/>
          </a:p>
          <a:p>
            <a:pPr marL="525780" indent="-457200">
              <a:buFont typeface="+mj-lt"/>
              <a:buAutoNum type="arabicPeriod"/>
            </a:pPr>
            <a:r>
              <a:rPr lang="el-GR" sz="2000" dirty="0"/>
              <a:t>Ανατροφοδότηση </a:t>
            </a:r>
          </a:p>
          <a:p>
            <a:pPr marL="525780" indent="-457200">
              <a:buFont typeface="+mj-lt"/>
              <a:buAutoNum type="arabicPeriod"/>
            </a:pPr>
            <a:r>
              <a:rPr lang="el-GR" sz="2000" dirty="0" err="1"/>
              <a:t>Γνωσιακή</a:t>
            </a:r>
            <a:r>
              <a:rPr lang="el-GR" sz="2000" dirty="0"/>
              <a:t> αναδόμηση και ανάπτυξη “θετικών” σκέψεων </a:t>
            </a:r>
          </a:p>
          <a:p>
            <a:pPr marL="525780" indent="-457200">
              <a:buFont typeface="+mj-lt"/>
              <a:buAutoNum type="arabicPeriod"/>
            </a:pPr>
            <a:r>
              <a:rPr lang="el-GR" sz="2000" dirty="0"/>
              <a:t>Έλεγχος ερεθισμάτων </a:t>
            </a:r>
          </a:p>
          <a:p>
            <a:pPr marL="525780" indent="-457200">
              <a:buFont typeface="+mj-lt"/>
              <a:buAutoNum type="arabicPeriod"/>
            </a:pPr>
            <a:r>
              <a:rPr lang="el-GR" sz="2000" dirty="0"/>
              <a:t>Επίλυση προβλημάτων</a:t>
            </a:r>
          </a:p>
          <a:p>
            <a:pPr marL="525780" indent="-457200">
              <a:buFont typeface="+mj-lt"/>
              <a:buAutoNum type="arabicPeriod"/>
            </a:pPr>
            <a:r>
              <a:rPr lang="el-GR" sz="2000" dirty="0"/>
              <a:t>Αντιμετώπιση καταστάσεων υψηλού κινδύνου</a:t>
            </a:r>
          </a:p>
          <a:p>
            <a:pPr marL="525780" indent="-457200">
              <a:buFont typeface="+mj-lt"/>
              <a:buAutoNum type="arabicPeriod"/>
            </a:pPr>
            <a:r>
              <a:rPr lang="el-GR" sz="2000" dirty="0"/>
              <a:t>Πρόληψη υποτροπής – σχεδιασμός διατήρησης</a:t>
            </a:r>
          </a:p>
          <a:p>
            <a:pPr marL="525780" indent="-457200">
              <a:buFont typeface="+mj-lt"/>
              <a:buAutoNum type="arabicPeriod"/>
            </a:pPr>
            <a:r>
              <a:rPr lang="el-GR" sz="2000" dirty="0" err="1"/>
              <a:t>Στοχοθεσία</a:t>
            </a:r>
            <a:r>
              <a:rPr lang="el-GR" sz="2000" dirty="0"/>
              <a:t>  </a:t>
            </a:r>
          </a:p>
        </p:txBody>
      </p:sp>
    </p:spTree>
    <p:extLst>
      <p:ext uri="{BB962C8B-B14F-4D97-AF65-F5344CB8AC3E}">
        <p14:creationId xmlns:p14="http://schemas.microsoft.com/office/powerpoint/2010/main" val="24295554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3568" y="1052736"/>
            <a:ext cx="7024744" cy="529128"/>
          </a:xfrm>
        </p:spPr>
        <p:txBody>
          <a:bodyPr>
            <a:normAutofit/>
          </a:bodyPr>
          <a:lstStyle/>
          <a:p>
            <a:r>
              <a:rPr lang="el-GR" sz="2800" dirty="0"/>
              <a:t>1) Επίτευξη προσέγγισης συνεργασίας</a:t>
            </a:r>
          </a:p>
        </p:txBody>
      </p:sp>
      <p:sp>
        <p:nvSpPr>
          <p:cNvPr id="3" name="Θέση περιεχομένου 2"/>
          <p:cNvSpPr>
            <a:spLocks noGrp="1"/>
          </p:cNvSpPr>
          <p:nvPr>
            <p:ph idx="1"/>
          </p:nvPr>
        </p:nvSpPr>
        <p:spPr>
          <a:xfrm>
            <a:off x="683568" y="2060848"/>
            <a:ext cx="7776864" cy="4536504"/>
          </a:xfrm>
        </p:spPr>
        <p:txBody>
          <a:bodyPr>
            <a:noAutofit/>
          </a:bodyPr>
          <a:lstStyle/>
          <a:p>
            <a:pPr marL="68580" indent="0" algn="just">
              <a:buNone/>
            </a:pPr>
            <a:r>
              <a:rPr lang="el-GR" sz="2000" dirty="0"/>
              <a:t>Διαιτολόγος και ασθενής δουλεύουν μαζί για την επίτευξη κοινού στόχου. </a:t>
            </a:r>
          </a:p>
          <a:p>
            <a:pPr marL="68580" indent="0" algn="just">
              <a:buNone/>
            </a:pPr>
            <a:endParaRPr lang="el-GR" sz="2000" dirty="0"/>
          </a:p>
          <a:p>
            <a:pPr marL="68580" indent="0" algn="just">
              <a:buNone/>
            </a:pPr>
            <a:r>
              <a:rPr lang="el-GR" sz="2000" dirty="0"/>
              <a:t>Ο διαιτολόγος, λόγω εμπειρίας και γνώσης, μπορεί να κάνει προτάσεις στον ασθενή, αλλά ο τελευταίος αποφασίζει για το αν μπορεί να τις ενσωματώσει στο θεραπευτικό του πρωτόκολλο.</a:t>
            </a:r>
          </a:p>
        </p:txBody>
      </p:sp>
    </p:spTree>
    <p:extLst>
      <p:ext uri="{BB962C8B-B14F-4D97-AF65-F5344CB8AC3E}">
        <p14:creationId xmlns:p14="http://schemas.microsoft.com/office/powerpoint/2010/main" val="33661377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6710" y="764704"/>
            <a:ext cx="7024744" cy="529128"/>
          </a:xfrm>
        </p:spPr>
        <p:txBody>
          <a:bodyPr>
            <a:normAutofit/>
          </a:bodyPr>
          <a:lstStyle/>
          <a:p>
            <a:r>
              <a:rPr lang="el-GR" sz="2800" dirty="0"/>
              <a:t>1) Επίτευξη προσέγγισης συνεργασίας</a:t>
            </a:r>
          </a:p>
        </p:txBody>
      </p:sp>
      <p:sp>
        <p:nvSpPr>
          <p:cNvPr id="3" name="Θέση περιεχομένου 2"/>
          <p:cNvSpPr>
            <a:spLocks noGrp="1"/>
          </p:cNvSpPr>
          <p:nvPr>
            <p:ph idx="1"/>
          </p:nvPr>
        </p:nvSpPr>
        <p:spPr>
          <a:xfrm>
            <a:off x="683568" y="1628800"/>
            <a:ext cx="7776864" cy="4968552"/>
          </a:xfrm>
        </p:spPr>
        <p:txBody>
          <a:bodyPr>
            <a:noAutofit/>
          </a:bodyPr>
          <a:lstStyle/>
          <a:p>
            <a:pPr marL="68580" indent="0">
              <a:buNone/>
            </a:pPr>
            <a:r>
              <a:rPr lang="el-GR" sz="1900" b="1" u="sng" dirty="0"/>
              <a:t>Πρακτικοί τρόποι για την επίτευξη της συνεργασίας: </a:t>
            </a:r>
          </a:p>
          <a:p>
            <a:pPr>
              <a:lnSpc>
                <a:spcPct val="150000"/>
              </a:lnSpc>
              <a:spcBef>
                <a:spcPts val="0"/>
              </a:spcBef>
            </a:pPr>
            <a:r>
              <a:rPr lang="el-GR" sz="1900" dirty="0"/>
              <a:t>ο από κοινού καθορισμός των θεμάτων (</a:t>
            </a:r>
            <a:r>
              <a:rPr lang="el-GR" sz="1900" dirty="0" err="1"/>
              <a:t>agenda</a:t>
            </a:r>
            <a:r>
              <a:rPr lang="el-GR" sz="1900" dirty="0"/>
              <a:t>) της συνεδρίας αλλά &amp; της ολοκλήρωσης της παρέμβασης </a:t>
            </a:r>
          </a:p>
          <a:p>
            <a:pPr>
              <a:lnSpc>
                <a:spcPct val="150000"/>
              </a:lnSpc>
              <a:spcBef>
                <a:spcPts val="0"/>
              </a:spcBef>
            </a:pPr>
            <a:r>
              <a:rPr lang="el-GR" sz="1900" dirty="0"/>
              <a:t>ο από κοινού καθορισμός των στόχων της συνεδρίας </a:t>
            </a:r>
          </a:p>
          <a:p>
            <a:pPr>
              <a:lnSpc>
                <a:spcPct val="150000"/>
              </a:lnSpc>
              <a:spcBef>
                <a:spcPts val="0"/>
              </a:spcBef>
            </a:pPr>
            <a:r>
              <a:rPr lang="el-GR" sz="1900" dirty="0"/>
              <a:t>η από κοινού ανασκόπηση των στόχων και των «εργασιών» της προηγούμενης συνάντησης (π.χ. ανασκόπηση των ημερολογίων καταγραφής της διαιτητικής πρόσληψης </a:t>
            </a:r>
            <a:r>
              <a:rPr lang="en-US" sz="1900" dirty="0"/>
              <a:t>&amp;</a:t>
            </a:r>
            <a:r>
              <a:rPr lang="el-GR" sz="1900" dirty="0"/>
              <a:t> διερεύνηση προβλημάτων), </a:t>
            </a:r>
          </a:p>
          <a:p>
            <a:pPr>
              <a:lnSpc>
                <a:spcPct val="150000"/>
              </a:lnSpc>
              <a:spcBef>
                <a:spcPts val="0"/>
              </a:spcBef>
            </a:pPr>
            <a:r>
              <a:rPr lang="el-GR" sz="1900" dirty="0"/>
              <a:t>η παρότρυνση προς τον ασθενή να βρει ο ίδιος τη λύση</a:t>
            </a:r>
          </a:p>
          <a:p>
            <a:pPr>
              <a:lnSpc>
                <a:spcPct val="150000"/>
              </a:lnSpc>
              <a:spcBef>
                <a:spcPts val="0"/>
              </a:spcBef>
            </a:pPr>
            <a:r>
              <a:rPr lang="el-GR" sz="1900" dirty="0"/>
              <a:t>η ανακεφαλαίωση από τον ίδιο τον ασθενή στο τέλος της συνάντησης </a:t>
            </a:r>
          </a:p>
        </p:txBody>
      </p:sp>
    </p:spTree>
    <p:extLst>
      <p:ext uri="{BB962C8B-B14F-4D97-AF65-F5344CB8AC3E}">
        <p14:creationId xmlns:p14="http://schemas.microsoft.com/office/powerpoint/2010/main" val="981936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a:xfrm>
            <a:off x="827584" y="476672"/>
            <a:ext cx="7024744" cy="1143000"/>
          </a:xfrm>
        </p:spPr>
        <p:txBody>
          <a:bodyPr/>
          <a:lstStyle/>
          <a:p>
            <a:r>
              <a:rPr lang="el-GR" dirty="0"/>
              <a:t>Ιστορία…</a:t>
            </a:r>
          </a:p>
        </p:txBody>
      </p:sp>
      <p:sp>
        <p:nvSpPr>
          <p:cNvPr id="4" name="Θέση περιεχομένου 3"/>
          <p:cNvSpPr>
            <a:spLocks noGrp="1"/>
          </p:cNvSpPr>
          <p:nvPr>
            <p:ph idx="1"/>
          </p:nvPr>
        </p:nvSpPr>
        <p:spPr>
          <a:xfrm>
            <a:off x="827584" y="1916832"/>
            <a:ext cx="7272808" cy="3508977"/>
          </a:xfrm>
        </p:spPr>
        <p:txBody>
          <a:bodyPr>
            <a:normAutofit/>
          </a:bodyPr>
          <a:lstStyle/>
          <a:p>
            <a:pPr algn="just"/>
            <a:r>
              <a:rPr lang="el-GR" dirty="0"/>
              <a:t>Το </a:t>
            </a:r>
            <a:r>
              <a:rPr lang="el-GR" dirty="0" err="1"/>
              <a:t>γνωσιακό</a:t>
            </a:r>
            <a:r>
              <a:rPr lang="el-GR" dirty="0"/>
              <a:t> μοντέλο συντέθηκε αρχικά από μελέτες του </a:t>
            </a:r>
            <a:r>
              <a:rPr lang="en-US" b="1" dirty="0"/>
              <a:t>Aaron Beck</a:t>
            </a:r>
            <a:r>
              <a:rPr lang="el-GR" dirty="0"/>
              <a:t>, ο οποίος προσπαθούσε να εξηγήσει τις ψυχολογικές διαδικασίες στην κατάθλιψη.</a:t>
            </a:r>
          </a:p>
          <a:p>
            <a:pPr marL="68580" indent="0">
              <a:buNone/>
            </a:pPr>
            <a:endParaRPr lang="el-GR" dirty="0"/>
          </a:p>
        </p:txBody>
      </p:sp>
      <p:pic>
        <p:nvPicPr>
          <p:cNvPr id="5" name="Εικόνα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2030" y="3933056"/>
            <a:ext cx="3968162" cy="2572692"/>
          </a:xfrm>
          <a:prstGeom prst="rect">
            <a:avLst/>
          </a:prstGeom>
        </p:spPr>
      </p:pic>
    </p:spTree>
    <p:extLst>
      <p:ext uri="{BB962C8B-B14F-4D97-AF65-F5344CB8AC3E}">
        <p14:creationId xmlns:p14="http://schemas.microsoft.com/office/powerpoint/2010/main" val="9178750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91580" y="667468"/>
            <a:ext cx="7560840" cy="1143000"/>
          </a:xfrm>
        </p:spPr>
        <p:txBody>
          <a:bodyPr>
            <a:normAutofit/>
          </a:bodyPr>
          <a:lstStyle/>
          <a:p>
            <a:r>
              <a:rPr lang="el-GR" sz="2600" dirty="0"/>
              <a:t>2) Ανταμοιβή – επιβράβευση – ενίσχυση θετικών συμπεριφορών</a:t>
            </a:r>
          </a:p>
        </p:txBody>
      </p:sp>
      <p:sp>
        <p:nvSpPr>
          <p:cNvPr id="3" name="Θέση περιεχομένου 2"/>
          <p:cNvSpPr>
            <a:spLocks noGrp="1"/>
          </p:cNvSpPr>
          <p:nvPr>
            <p:ph idx="1"/>
          </p:nvPr>
        </p:nvSpPr>
        <p:spPr>
          <a:xfrm>
            <a:off x="647564" y="2060848"/>
            <a:ext cx="7704856" cy="3985668"/>
          </a:xfrm>
        </p:spPr>
        <p:txBody>
          <a:bodyPr>
            <a:noAutofit/>
          </a:bodyPr>
          <a:lstStyle/>
          <a:p>
            <a:pPr marL="68580" indent="0" algn="just">
              <a:buNone/>
            </a:pPr>
            <a:r>
              <a:rPr lang="el-GR" sz="2000" dirty="0"/>
              <a:t>Η επιβράβευση σχετίζεται άμεσα με τον καθορισμό στόχων: ο διαιτολόγος βοηθά τον ασθενή να βρίσκει τρόπους </a:t>
            </a:r>
            <a:r>
              <a:rPr lang="el-GR" sz="2000" b="1" dirty="0"/>
              <a:t>που δε σχετίζονται με τη διατροφή</a:t>
            </a:r>
            <a:r>
              <a:rPr lang="el-GR" sz="2000" dirty="0"/>
              <a:t>, για να ανταμείβει τον εαυτό του μετά από την επίτευξη συγκεκριμένων στόχων (συντελεστική μάθηση). </a:t>
            </a:r>
          </a:p>
          <a:p>
            <a:pPr marL="68580" indent="0" algn="just">
              <a:buNone/>
            </a:pPr>
            <a:endParaRPr lang="el-GR" sz="2000" dirty="0"/>
          </a:p>
          <a:p>
            <a:pPr marL="68580" indent="0" algn="just">
              <a:buNone/>
            </a:pPr>
            <a:r>
              <a:rPr lang="el-GR" sz="2000" dirty="0"/>
              <a:t>Μέσω αυτής, μπορεί να δοθεί έμφαση ακόμα και σε μικρά </a:t>
            </a:r>
            <a:r>
              <a:rPr lang="el-GR" sz="2000" dirty="0" err="1"/>
              <a:t>βήματα–στόχους</a:t>
            </a:r>
            <a:r>
              <a:rPr lang="el-GR" sz="2000" dirty="0"/>
              <a:t>. </a:t>
            </a:r>
          </a:p>
          <a:p>
            <a:pPr marL="68580" indent="0" algn="just">
              <a:buNone/>
            </a:pPr>
            <a:endParaRPr lang="el-GR" sz="2000" dirty="0"/>
          </a:p>
          <a:p>
            <a:pPr marL="68580" indent="0" algn="just">
              <a:buNone/>
            </a:pPr>
            <a:r>
              <a:rPr lang="el-GR" sz="2000" dirty="0"/>
              <a:t>Στη διαιτητική παρέμβαση η ανταμοιβή </a:t>
            </a:r>
            <a:r>
              <a:rPr lang="el-GR" sz="2000" b="1" dirty="0"/>
              <a:t>δεν αναφέρεται σε τρόφιμα και είναι επιθυμητό να περιλαμβάνει ψυχαγωγικές δραστηριότητες</a:t>
            </a:r>
            <a:r>
              <a:rPr lang="el-GR" sz="2000" dirty="0"/>
              <a:t>, αγορές πέραν των τροφίμων ή να σχετίζεται με κάποιο χόμπι. </a:t>
            </a:r>
          </a:p>
        </p:txBody>
      </p:sp>
    </p:spTree>
    <p:extLst>
      <p:ext uri="{BB962C8B-B14F-4D97-AF65-F5344CB8AC3E}">
        <p14:creationId xmlns:p14="http://schemas.microsoft.com/office/powerpoint/2010/main" val="5877472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11560" y="692696"/>
            <a:ext cx="7024744" cy="601136"/>
          </a:xfrm>
        </p:spPr>
        <p:txBody>
          <a:bodyPr>
            <a:normAutofit/>
          </a:bodyPr>
          <a:lstStyle/>
          <a:p>
            <a:r>
              <a:rPr lang="el-GR" sz="3000" i="1" dirty="0"/>
              <a:t>3) Σωκρατικές ερωτήσεις (θεωρία) </a:t>
            </a:r>
            <a:endParaRPr lang="el-GR" sz="3000" dirty="0"/>
          </a:p>
        </p:txBody>
      </p:sp>
      <p:sp>
        <p:nvSpPr>
          <p:cNvPr id="3" name="Θέση περιεχομένου 2"/>
          <p:cNvSpPr>
            <a:spLocks noGrp="1"/>
          </p:cNvSpPr>
          <p:nvPr>
            <p:ph idx="1"/>
          </p:nvPr>
        </p:nvSpPr>
        <p:spPr>
          <a:xfrm>
            <a:off x="467544" y="1628800"/>
            <a:ext cx="8136904" cy="4680520"/>
          </a:xfrm>
        </p:spPr>
        <p:txBody>
          <a:bodyPr>
            <a:noAutofit/>
          </a:bodyPr>
          <a:lstStyle/>
          <a:p>
            <a:r>
              <a:rPr lang="el-GR" sz="1700" dirty="0"/>
              <a:t>Στηρίζονται στην αρχή «Εσύ ξέρεις, εσύ μου λες». </a:t>
            </a:r>
          </a:p>
          <a:p>
            <a:endParaRPr lang="el-GR" sz="1700" dirty="0"/>
          </a:p>
          <a:p>
            <a:r>
              <a:rPr lang="el-GR" sz="1700" dirty="0"/>
              <a:t>Ο ερωτών είναι φιλικός (δεν χρησιμοποιεί αντιπαράθεση ή κριτική), προτείνει διερευνητικά &amp; χρησιμοποιεί την υπόθεση. </a:t>
            </a:r>
          </a:p>
          <a:p>
            <a:endParaRPr lang="el-GR" sz="1700" dirty="0"/>
          </a:p>
          <a:p>
            <a:r>
              <a:rPr lang="el-GR" sz="1700" dirty="0"/>
              <a:t>Ο ερωτώμενος εκφράζει τις δικές του απόψεις, οδηγείται σε συμπεράσματα που πιστεύει και με τον τρόπο αυτόν προλαμβάνεται η «αντίσταση» από μέρους του. </a:t>
            </a:r>
          </a:p>
          <a:p>
            <a:endParaRPr lang="el-GR" sz="1700" dirty="0"/>
          </a:p>
          <a:p>
            <a:r>
              <a:rPr lang="el-GR" sz="1700" dirty="0"/>
              <a:t>Ο διαιτολόγος που χρησιμοποιεί τις σωκρατικές ερωτήσεις εκφράζει «περιέργεια» (δεν γνωρίζει τις εμπειρίες και τη γνώμη του ασθενούς και θέλει να τις μάθει), δείχνει ότι κατανοεί την κατάσταση του ασθενούς, «μεταφράζει» τα λεγόμενά του, ρωτά για τα μειονεκτήματα και τα πλεονεκτήματα μιας κατάστασης ή συμπεριφοράς, δίνει την πληροφορία με σεβασμό στον ασθενή, είναι υπομονετικός και παραμένει εστιασμένος στον στόχο του. Ουσιαστικά, ρωτά με τέτοιον τρόπο, ώστε να οδηγήσει τον ασθενή να φέρει τις δικές του ιδέες</a:t>
            </a:r>
            <a:r>
              <a:rPr lang="el-GR" sz="1800" dirty="0"/>
              <a:t>. </a:t>
            </a:r>
          </a:p>
        </p:txBody>
      </p:sp>
    </p:spTree>
    <p:extLst>
      <p:ext uri="{BB962C8B-B14F-4D97-AF65-F5344CB8AC3E}">
        <p14:creationId xmlns:p14="http://schemas.microsoft.com/office/powerpoint/2010/main" val="31123077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55576" y="883648"/>
            <a:ext cx="7488832" cy="601136"/>
          </a:xfrm>
        </p:spPr>
        <p:txBody>
          <a:bodyPr>
            <a:normAutofit fontScale="90000"/>
          </a:bodyPr>
          <a:lstStyle/>
          <a:p>
            <a:r>
              <a:rPr lang="el-GR" sz="3200" i="1" dirty="0"/>
              <a:t>3) Σωκρατικές ερωτήσεις (παραδείγματα) </a:t>
            </a:r>
            <a:endParaRPr lang="el-GR" sz="3200" dirty="0"/>
          </a:p>
        </p:txBody>
      </p:sp>
      <p:sp>
        <p:nvSpPr>
          <p:cNvPr id="3" name="Θέση περιεχομένου 2"/>
          <p:cNvSpPr>
            <a:spLocks noGrp="1"/>
          </p:cNvSpPr>
          <p:nvPr>
            <p:ph idx="1"/>
          </p:nvPr>
        </p:nvSpPr>
        <p:spPr>
          <a:xfrm>
            <a:off x="683568" y="1700808"/>
            <a:ext cx="7704856" cy="4824536"/>
          </a:xfrm>
        </p:spPr>
        <p:txBody>
          <a:bodyPr>
            <a:normAutofit fontScale="85000" lnSpcReduction="10000"/>
          </a:bodyPr>
          <a:lstStyle/>
          <a:p>
            <a:pPr marL="68580" indent="0">
              <a:buNone/>
            </a:pPr>
            <a:r>
              <a:rPr lang="el-GR" dirty="0"/>
              <a:t>Πιθανές ερωτήσεις «σωκρατικού τύπου» είναι οι παρακάτω: </a:t>
            </a:r>
          </a:p>
          <a:p>
            <a:r>
              <a:rPr lang="el-GR" dirty="0"/>
              <a:t>Τι θα έκανες σχετικά με …; </a:t>
            </a:r>
          </a:p>
          <a:p>
            <a:r>
              <a:rPr lang="el-GR" dirty="0"/>
              <a:t>Τι θα έκανες αν συνέβαινε το…</a:t>
            </a:r>
          </a:p>
          <a:p>
            <a:r>
              <a:rPr lang="el-GR" dirty="0"/>
              <a:t>Θα έκανες κάτι διαφορετικό αν </a:t>
            </a:r>
            <a:r>
              <a:rPr lang="el-GR" dirty="0" err="1"/>
              <a:t>ξανασυνέβαινε</a:t>
            </a:r>
            <a:r>
              <a:rPr lang="el-GR" dirty="0"/>
              <a:t> να …;</a:t>
            </a:r>
          </a:p>
          <a:p>
            <a:r>
              <a:rPr lang="el-GR" dirty="0"/>
              <a:t>Τι σκέφτεσαι να κάνεις με …;</a:t>
            </a:r>
          </a:p>
          <a:p>
            <a:r>
              <a:rPr lang="el-GR" dirty="0"/>
              <a:t>Τι νομίζεις ότι χρειάζεσαι για να …;</a:t>
            </a:r>
          </a:p>
          <a:p>
            <a:r>
              <a:rPr lang="el-GR" dirty="0"/>
              <a:t>Τι άλλο θα σε βοηθούσε να …;</a:t>
            </a:r>
          </a:p>
          <a:p>
            <a:r>
              <a:rPr lang="el-GR" dirty="0"/>
              <a:t>Τι έμαθες τελικά από …;</a:t>
            </a:r>
          </a:p>
          <a:p>
            <a:r>
              <a:rPr lang="el-GR" dirty="0"/>
              <a:t>Πώς σου φαίνεται να ...;</a:t>
            </a:r>
          </a:p>
          <a:p>
            <a:r>
              <a:rPr lang="el-GR" dirty="0"/>
              <a:t>Έχεις σκεφτεί να …;</a:t>
            </a:r>
          </a:p>
          <a:p>
            <a:r>
              <a:rPr lang="el-GR" dirty="0"/>
              <a:t>Αναρωτιέμαι πώς θα τα πήγαινες αν …;</a:t>
            </a:r>
          </a:p>
          <a:p>
            <a:r>
              <a:rPr lang="el-GR" dirty="0"/>
              <a:t>Μπορείς να εξηγήσεις για ποιον λόγο …;</a:t>
            </a:r>
          </a:p>
          <a:p>
            <a:r>
              <a:rPr lang="el-GR" dirty="0"/>
              <a:t>Τι εννοείς με το …;</a:t>
            </a:r>
          </a:p>
          <a:p>
            <a:r>
              <a:rPr lang="el-GR" dirty="0"/>
              <a:t>Ποια είναι τα πλεονεκτήματα/μειονεκτήματα του να …; </a:t>
            </a:r>
          </a:p>
          <a:p>
            <a:endParaRPr lang="el-GR" dirty="0"/>
          </a:p>
        </p:txBody>
      </p:sp>
    </p:spTree>
    <p:extLst>
      <p:ext uri="{BB962C8B-B14F-4D97-AF65-F5344CB8AC3E}">
        <p14:creationId xmlns:p14="http://schemas.microsoft.com/office/powerpoint/2010/main" val="11453499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692696"/>
            <a:ext cx="7024744" cy="757888"/>
          </a:xfrm>
        </p:spPr>
        <p:txBody>
          <a:bodyPr>
            <a:normAutofit/>
          </a:bodyPr>
          <a:lstStyle/>
          <a:p>
            <a:r>
              <a:rPr lang="el-GR" dirty="0"/>
              <a:t>4) </a:t>
            </a:r>
            <a:r>
              <a:rPr lang="el-GR" dirty="0" err="1"/>
              <a:t>Αυτο</a:t>
            </a:r>
            <a:r>
              <a:rPr lang="el-GR" dirty="0"/>
              <a:t>-παρακολούθηση</a:t>
            </a:r>
          </a:p>
        </p:txBody>
      </p:sp>
      <p:sp>
        <p:nvSpPr>
          <p:cNvPr id="3" name="Θέση περιεχομένου 2"/>
          <p:cNvSpPr>
            <a:spLocks noGrp="1"/>
          </p:cNvSpPr>
          <p:nvPr>
            <p:ph idx="1"/>
          </p:nvPr>
        </p:nvSpPr>
        <p:spPr>
          <a:xfrm>
            <a:off x="755576" y="2132856"/>
            <a:ext cx="7632848" cy="4248472"/>
          </a:xfrm>
        </p:spPr>
        <p:txBody>
          <a:bodyPr>
            <a:normAutofit/>
          </a:bodyPr>
          <a:lstStyle/>
          <a:p>
            <a:pPr marL="68580" indent="0" algn="just">
              <a:buNone/>
            </a:pPr>
            <a:r>
              <a:rPr lang="el-GR" dirty="0"/>
              <a:t>Μπορεί να χρησιμοποιηθεί για την καταγραφή:</a:t>
            </a:r>
          </a:p>
          <a:p>
            <a:pPr marL="68580" indent="0" algn="just">
              <a:buNone/>
            </a:pPr>
            <a:endParaRPr lang="el-GR" dirty="0"/>
          </a:p>
          <a:p>
            <a:pPr lvl="1" algn="just"/>
            <a:r>
              <a:rPr lang="el-GR" dirty="0"/>
              <a:t>διαιτητικών συνηθειών</a:t>
            </a:r>
          </a:p>
          <a:p>
            <a:pPr lvl="1" algn="just"/>
            <a:endParaRPr lang="el-GR" dirty="0"/>
          </a:p>
          <a:p>
            <a:pPr lvl="1" algn="just"/>
            <a:r>
              <a:rPr lang="el-GR" dirty="0"/>
              <a:t>συμπεριφορών </a:t>
            </a:r>
          </a:p>
          <a:p>
            <a:pPr lvl="1" algn="just"/>
            <a:endParaRPr lang="el-GR" dirty="0"/>
          </a:p>
          <a:p>
            <a:pPr lvl="1" algn="just"/>
            <a:r>
              <a:rPr lang="el-GR" dirty="0"/>
              <a:t>ή/και σκέψεων </a:t>
            </a:r>
          </a:p>
        </p:txBody>
      </p:sp>
    </p:spTree>
    <p:extLst>
      <p:ext uri="{BB962C8B-B14F-4D97-AF65-F5344CB8AC3E}">
        <p14:creationId xmlns:p14="http://schemas.microsoft.com/office/powerpoint/2010/main" val="20130043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692696"/>
            <a:ext cx="7024744" cy="757888"/>
          </a:xfrm>
        </p:spPr>
        <p:txBody>
          <a:bodyPr>
            <a:normAutofit/>
          </a:bodyPr>
          <a:lstStyle/>
          <a:p>
            <a:r>
              <a:rPr lang="el-GR" dirty="0"/>
              <a:t>4) </a:t>
            </a:r>
            <a:r>
              <a:rPr lang="el-GR" dirty="0" err="1"/>
              <a:t>Αυτο</a:t>
            </a:r>
            <a:r>
              <a:rPr lang="el-GR" dirty="0"/>
              <a:t>-παρακολούθηση</a:t>
            </a:r>
          </a:p>
        </p:txBody>
      </p:sp>
      <p:sp>
        <p:nvSpPr>
          <p:cNvPr id="3" name="Θέση περιεχομένου 2"/>
          <p:cNvSpPr>
            <a:spLocks noGrp="1"/>
          </p:cNvSpPr>
          <p:nvPr>
            <p:ph idx="1"/>
          </p:nvPr>
        </p:nvSpPr>
        <p:spPr>
          <a:xfrm>
            <a:off x="755576" y="1916832"/>
            <a:ext cx="7632848" cy="4608512"/>
          </a:xfrm>
        </p:spPr>
        <p:txBody>
          <a:bodyPr>
            <a:normAutofit/>
          </a:bodyPr>
          <a:lstStyle/>
          <a:p>
            <a:pPr marL="68580" indent="0" algn="just">
              <a:buNone/>
            </a:pPr>
            <a:r>
              <a:rPr lang="el-GR" b="1" dirty="0">
                <a:solidFill>
                  <a:srgbClr val="FF0000"/>
                </a:solidFill>
              </a:rPr>
              <a:t>Στοχεύει</a:t>
            </a:r>
          </a:p>
          <a:p>
            <a:pPr marL="68580" indent="0" algn="just">
              <a:buNone/>
            </a:pPr>
            <a:r>
              <a:rPr lang="el-GR" dirty="0"/>
              <a:t>Με την </a:t>
            </a:r>
            <a:r>
              <a:rPr lang="el-GR" dirty="0" err="1"/>
              <a:t>αυτοπαρακολούθηση</a:t>
            </a:r>
            <a:r>
              <a:rPr lang="el-GR" dirty="0"/>
              <a:t> ο ασθενής:</a:t>
            </a:r>
          </a:p>
          <a:p>
            <a:pPr algn="just">
              <a:spcBef>
                <a:spcPts val="1200"/>
              </a:spcBef>
            </a:pPr>
            <a:r>
              <a:rPr lang="el-GR" sz="2000" dirty="0"/>
              <a:t>αντιλαμβάνεται τη συμπεριφορά του,</a:t>
            </a:r>
          </a:p>
          <a:p>
            <a:pPr algn="just">
              <a:spcBef>
                <a:spcPts val="1200"/>
              </a:spcBef>
            </a:pPr>
            <a:r>
              <a:rPr lang="el-GR" sz="2000" dirty="0"/>
              <a:t>προσδιορίζει τις παραμέτρους που επιθυμεί να αλλάξει, </a:t>
            </a:r>
          </a:p>
          <a:p>
            <a:pPr algn="just">
              <a:spcBef>
                <a:spcPts val="1200"/>
              </a:spcBef>
            </a:pPr>
            <a:r>
              <a:rPr lang="el-GR" sz="2000" dirty="0"/>
              <a:t>προσδιορίζει προβληματικές περιοχές της διαιτητικής συμπεριφοράς, </a:t>
            </a:r>
          </a:p>
          <a:p>
            <a:pPr algn="just">
              <a:spcBef>
                <a:spcPts val="1200"/>
              </a:spcBef>
            </a:pPr>
            <a:r>
              <a:rPr lang="el-GR" sz="2000" dirty="0"/>
              <a:t>καταστάσεις υψηλού κινδύνου, </a:t>
            </a:r>
          </a:p>
          <a:p>
            <a:pPr algn="just">
              <a:spcBef>
                <a:spcPts val="1200"/>
              </a:spcBef>
            </a:pPr>
            <a:r>
              <a:rPr lang="el-GR" sz="2000" dirty="0"/>
              <a:t>αρνητικά μηνύματα, </a:t>
            </a:r>
          </a:p>
          <a:p>
            <a:pPr algn="just">
              <a:spcBef>
                <a:spcPts val="1200"/>
              </a:spcBef>
            </a:pPr>
            <a:r>
              <a:rPr lang="el-GR" sz="2000" dirty="0"/>
              <a:t>ρυθμίζει συνειδητά την πρόσληψη τροφής &amp;</a:t>
            </a:r>
          </a:p>
          <a:p>
            <a:pPr algn="just">
              <a:spcBef>
                <a:spcPts val="1200"/>
              </a:spcBef>
            </a:pPr>
            <a:r>
              <a:rPr lang="el-GR" sz="2000" dirty="0"/>
              <a:t>παρακολουθεί την πρόοδό του. </a:t>
            </a:r>
          </a:p>
        </p:txBody>
      </p:sp>
    </p:spTree>
    <p:extLst>
      <p:ext uri="{BB962C8B-B14F-4D97-AF65-F5344CB8AC3E}">
        <p14:creationId xmlns:p14="http://schemas.microsoft.com/office/powerpoint/2010/main" val="26387252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55576" y="836712"/>
            <a:ext cx="7024744" cy="757888"/>
          </a:xfrm>
        </p:spPr>
        <p:txBody>
          <a:bodyPr>
            <a:normAutofit/>
          </a:bodyPr>
          <a:lstStyle/>
          <a:p>
            <a:r>
              <a:rPr lang="el-GR" dirty="0"/>
              <a:t>4) </a:t>
            </a:r>
            <a:r>
              <a:rPr lang="el-GR" dirty="0" err="1"/>
              <a:t>Αυτο</a:t>
            </a:r>
            <a:r>
              <a:rPr lang="el-GR" dirty="0"/>
              <a:t>-παρακολούθηση</a:t>
            </a:r>
          </a:p>
        </p:txBody>
      </p:sp>
      <p:sp>
        <p:nvSpPr>
          <p:cNvPr id="3" name="Θέση περιεχομένου 2"/>
          <p:cNvSpPr>
            <a:spLocks noGrp="1"/>
          </p:cNvSpPr>
          <p:nvPr>
            <p:ph idx="1"/>
          </p:nvPr>
        </p:nvSpPr>
        <p:spPr>
          <a:xfrm>
            <a:off x="827584" y="1988840"/>
            <a:ext cx="7416824" cy="4464496"/>
          </a:xfrm>
        </p:spPr>
        <p:txBody>
          <a:bodyPr>
            <a:normAutofit lnSpcReduction="10000"/>
          </a:bodyPr>
          <a:lstStyle/>
          <a:p>
            <a:pPr marL="68580" indent="0" algn="just">
              <a:buNone/>
            </a:pPr>
            <a:r>
              <a:rPr lang="el-GR" sz="2000" b="1" dirty="0">
                <a:solidFill>
                  <a:srgbClr val="FF0000"/>
                </a:solidFill>
              </a:rPr>
              <a:t>Εργαλεία</a:t>
            </a:r>
          </a:p>
          <a:p>
            <a:pPr marL="68580" indent="0" algn="just">
              <a:buNone/>
            </a:pPr>
            <a:r>
              <a:rPr lang="el-GR" sz="2000" dirty="0"/>
              <a:t>Ως εργαλεία </a:t>
            </a:r>
            <a:r>
              <a:rPr lang="el-GR" sz="2000" dirty="0" err="1"/>
              <a:t>αυτοπαρακολούθησης</a:t>
            </a:r>
            <a:r>
              <a:rPr lang="el-GR" sz="2000" dirty="0"/>
              <a:t> μπορούν να χρησιμοποιηθούν τα </a:t>
            </a:r>
            <a:r>
              <a:rPr lang="el-GR" sz="2000" b="1" dirty="0"/>
              <a:t>ημερολόγια καταγραφής τροφίμων </a:t>
            </a:r>
            <a:r>
              <a:rPr lang="el-GR" sz="2000" dirty="0"/>
              <a:t>(ή της </a:t>
            </a:r>
            <a:r>
              <a:rPr lang="el-GR" sz="2000" b="1" dirty="0"/>
              <a:t>καταγραφής στόχων</a:t>
            </a:r>
            <a:r>
              <a:rPr lang="el-GR" sz="2000" dirty="0"/>
              <a:t>). </a:t>
            </a:r>
          </a:p>
          <a:p>
            <a:pPr marL="68580" indent="0" algn="just">
              <a:buNone/>
            </a:pPr>
            <a:endParaRPr lang="el-GR" sz="2000" dirty="0"/>
          </a:p>
          <a:p>
            <a:pPr marL="68580" indent="0" algn="just">
              <a:buNone/>
            </a:pPr>
            <a:r>
              <a:rPr lang="el-GR" sz="2000" dirty="0"/>
              <a:t>Επίσης, τα ημερολόγια αλλαγής βάρους ή άλλων βιολογικών δεικτών (π.χ. γλυκόζης αίματος) αποτελούν εργαλεία </a:t>
            </a:r>
            <a:r>
              <a:rPr lang="el-GR" sz="2000" dirty="0" err="1"/>
              <a:t>αυτο</a:t>
            </a:r>
            <a:r>
              <a:rPr lang="el-GR" sz="2000" dirty="0"/>
              <a:t>-παρακολούθησης. </a:t>
            </a:r>
          </a:p>
          <a:p>
            <a:pPr marL="68580" indent="0" algn="just">
              <a:buNone/>
            </a:pPr>
            <a:endParaRPr lang="el-GR" sz="2000" dirty="0"/>
          </a:p>
          <a:p>
            <a:pPr marL="68580" indent="0" algn="just">
              <a:buNone/>
            </a:pPr>
            <a:r>
              <a:rPr lang="el-GR" sz="2000" dirty="0"/>
              <a:t>Δίνουν τη δυνατότητα να καταγράφονται, εκτός από τη διαιτητική πρόσληψη, και άλλες πληροφορίες, όπως η ώρα και ο τόπος κατανάλωσης, πιθανοί συνδαιτυμόνες, το τι έκανε το άτομο πριν το γεύμα ή το σνακ, αισθήματα και σκέψεις πριν και μετά την κατανάλωση τροφής κ.λπ. </a:t>
            </a:r>
          </a:p>
        </p:txBody>
      </p:sp>
    </p:spTree>
    <p:extLst>
      <p:ext uri="{BB962C8B-B14F-4D97-AF65-F5344CB8AC3E}">
        <p14:creationId xmlns:p14="http://schemas.microsoft.com/office/powerpoint/2010/main" val="31975112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55576" y="836712"/>
            <a:ext cx="7024744" cy="757888"/>
          </a:xfrm>
        </p:spPr>
        <p:txBody>
          <a:bodyPr>
            <a:normAutofit/>
          </a:bodyPr>
          <a:lstStyle/>
          <a:p>
            <a:r>
              <a:rPr lang="el-GR" dirty="0"/>
              <a:t>4) </a:t>
            </a:r>
            <a:r>
              <a:rPr lang="el-GR" dirty="0" err="1"/>
              <a:t>Αυτο</a:t>
            </a:r>
            <a:r>
              <a:rPr lang="el-GR" dirty="0"/>
              <a:t>-παρακολούθηση</a:t>
            </a:r>
          </a:p>
        </p:txBody>
      </p:sp>
      <p:sp>
        <p:nvSpPr>
          <p:cNvPr id="3" name="Θέση περιεχομένου 2"/>
          <p:cNvSpPr>
            <a:spLocks noGrp="1"/>
          </p:cNvSpPr>
          <p:nvPr>
            <p:ph idx="1"/>
          </p:nvPr>
        </p:nvSpPr>
        <p:spPr>
          <a:xfrm>
            <a:off x="899592" y="2132856"/>
            <a:ext cx="7488832" cy="4320480"/>
          </a:xfrm>
        </p:spPr>
        <p:txBody>
          <a:bodyPr>
            <a:normAutofit/>
          </a:bodyPr>
          <a:lstStyle/>
          <a:p>
            <a:pPr marL="68580" indent="0" algn="just">
              <a:buNone/>
            </a:pPr>
            <a:r>
              <a:rPr lang="el-GR" sz="2000" b="1" dirty="0">
                <a:solidFill>
                  <a:srgbClr val="FF0000"/>
                </a:solidFill>
              </a:rPr>
              <a:t>Χρήση εργαλείων στη συνεδρία</a:t>
            </a:r>
          </a:p>
          <a:p>
            <a:pPr marL="68580" indent="0" algn="just">
              <a:buNone/>
            </a:pPr>
            <a:r>
              <a:rPr lang="el-GR" sz="2000" dirty="0"/>
              <a:t>Ο διαιτολόγος δεν θα πρέπει να ξεχνά την ανασκόπηση του ημερολογίου σε κάθε συνάντηση, και οφείλει να αναγνωρίζει τον κόπο και τον χρόνο που απαιτεί η </a:t>
            </a:r>
            <a:r>
              <a:rPr lang="el-GR" sz="2000" dirty="0" err="1"/>
              <a:t>αυτοπαρακολούθηση</a:t>
            </a:r>
            <a:r>
              <a:rPr lang="el-GR" sz="2000" dirty="0"/>
              <a:t>. </a:t>
            </a:r>
          </a:p>
          <a:p>
            <a:pPr marL="68580" indent="0" algn="just">
              <a:buNone/>
            </a:pPr>
            <a:endParaRPr lang="el-GR" sz="2000" dirty="0"/>
          </a:p>
          <a:p>
            <a:pPr marL="68580" indent="0" algn="just">
              <a:buNone/>
            </a:pPr>
            <a:r>
              <a:rPr lang="el-GR" sz="2000" dirty="0"/>
              <a:t>Μπορεί να αφήνει τον ασθενή να τον καθοδηγεί στο ημερολόγιο και να είναι έτοιμος να δεχθεί πολλές ερωτήσεις (σε περίπτωση που προκύψει σημαντικό ζήτημα, αυτό μπορεί να αποτελέσει θέμα συζήτησης στη συγκεκριμένη ή την επόμενη συνάντηση). </a:t>
            </a:r>
          </a:p>
          <a:p>
            <a:pPr marL="68580" indent="0" algn="just">
              <a:buNone/>
            </a:pPr>
            <a:endParaRPr lang="el-GR" sz="2000" dirty="0"/>
          </a:p>
        </p:txBody>
      </p:sp>
    </p:spTree>
    <p:extLst>
      <p:ext uri="{BB962C8B-B14F-4D97-AF65-F5344CB8AC3E}">
        <p14:creationId xmlns:p14="http://schemas.microsoft.com/office/powerpoint/2010/main" val="3059241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490" y="1027664"/>
            <a:ext cx="7024744" cy="601136"/>
          </a:xfrm>
        </p:spPr>
        <p:txBody>
          <a:bodyPr>
            <a:normAutofit fontScale="90000"/>
          </a:bodyPr>
          <a:lstStyle/>
          <a:p>
            <a:r>
              <a:rPr lang="el-GR" dirty="0"/>
              <a:t>5) Ανατροφοδότηση </a:t>
            </a:r>
          </a:p>
        </p:txBody>
      </p:sp>
      <p:sp>
        <p:nvSpPr>
          <p:cNvPr id="3" name="Θέση περιεχομένου 2"/>
          <p:cNvSpPr>
            <a:spLocks noGrp="1"/>
          </p:cNvSpPr>
          <p:nvPr>
            <p:ph idx="1"/>
          </p:nvPr>
        </p:nvSpPr>
        <p:spPr>
          <a:xfrm>
            <a:off x="1043608" y="2323652"/>
            <a:ext cx="7200800" cy="3508977"/>
          </a:xfrm>
        </p:spPr>
        <p:txBody>
          <a:bodyPr>
            <a:normAutofit fontScale="85000" lnSpcReduction="20000"/>
          </a:bodyPr>
          <a:lstStyle/>
          <a:p>
            <a:pPr marL="68580" indent="0" algn="just">
              <a:buNone/>
            </a:pPr>
            <a:r>
              <a:rPr lang="el-GR" dirty="0"/>
              <a:t>Η ανατροφοδότηση (το πώς τα πήγε, τελικά, ο ασθενής) σχετικά με υποκειμενικές ή αντικειμενικές πληροφορίες, παρατηρήσεις ή μετρήσεις (βιοχημικοί δείκτες, ανθρωπομετρικά χαρακτηριστικά, διαιτητικές συνήθειες ή/και συμπεριφορές από τα ημερολόγια καταγραφής τροφίμων) είναι σημαντική. </a:t>
            </a:r>
          </a:p>
          <a:p>
            <a:pPr marL="68580" indent="0" algn="just">
              <a:buNone/>
            </a:pPr>
            <a:endParaRPr lang="el-GR" dirty="0"/>
          </a:p>
          <a:p>
            <a:pPr marL="68580" indent="0" algn="just">
              <a:buNone/>
            </a:pPr>
            <a:r>
              <a:rPr lang="el-GR" b="1" dirty="0"/>
              <a:t>Ενισχύει την κινητοποίηση του ασθενούς &amp; συνεισφέρει στην επίτευξη στόχων</a:t>
            </a:r>
            <a:r>
              <a:rPr lang="el-GR" dirty="0"/>
              <a:t>. </a:t>
            </a:r>
          </a:p>
          <a:p>
            <a:pPr marL="68580" indent="0" algn="just">
              <a:buNone/>
            </a:pPr>
            <a:endParaRPr lang="el-GR" dirty="0"/>
          </a:p>
          <a:p>
            <a:pPr marL="68580" indent="0" algn="just">
              <a:buNone/>
            </a:pPr>
            <a:r>
              <a:rPr lang="el-GR" dirty="0"/>
              <a:t>Για να είναι πιο </a:t>
            </a:r>
            <a:r>
              <a:rPr lang="el-GR" b="1" dirty="0"/>
              <a:t>αποδοτική</a:t>
            </a:r>
            <a:r>
              <a:rPr lang="el-GR" dirty="0"/>
              <a:t>, η ανατροφοδότηση </a:t>
            </a:r>
            <a:r>
              <a:rPr lang="el-GR" b="1" dirty="0"/>
              <a:t>εστιάζει στις θετικές αλλαγές</a:t>
            </a:r>
            <a:r>
              <a:rPr lang="el-GR" dirty="0"/>
              <a:t>, ανεξάρτητα από το πόσο μεγάλες ή σημαντικές είναι αυτές. </a:t>
            </a:r>
          </a:p>
        </p:txBody>
      </p:sp>
    </p:spTree>
    <p:extLst>
      <p:ext uri="{BB962C8B-B14F-4D97-AF65-F5344CB8AC3E}">
        <p14:creationId xmlns:p14="http://schemas.microsoft.com/office/powerpoint/2010/main" val="40834328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99592" y="845840"/>
            <a:ext cx="7096634" cy="1143000"/>
          </a:xfrm>
        </p:spPr>
        <p:txBody>
          <a:bodyPr>
            <a:normAutofit/>
          </a:bodyPr>
          <a:lstStyle/>
          <a:p>
            <a:r>
              <a:rPr lang="el-GR" sz="3000" dirty="0"/>
              <a:t>6) </a:t>
            </a:r>
            <a:r>
              <a:rPr lang="el-GR" sz="3000" dirty="0" err="1"/>
              <a:t>Γνωσιακή</a:t>
            </a:r>
            <a:r>
              <a:rPr lang="el-GR" sz="3000" dirty="0"/>
              <a:t> αναδόμηση &amp; ανάπτυξη “θετικών” σκέψεων</a:t>
            </a:r>
          </a:p>
        </p:txBody>
      </p:sp>
      <p:sp>
        <p:nvSpPr>
          <p:cNvPr id="3" name="Θέση περιεχομένου 2"/>
          <p:cNvSpPr>
            <a:spLocks noGrp="1"/>
          </p:cNvSpPr>
          <p:nvPr>
            <p:ph idx="1"/>
          </p:nvPr>
        </p:nvSpPr>
        <p:spPr>
          <a:xfrm>
            <a:off x="1115616" y="2323652"/>
            <a:ext cx="6912768" cy="4201692"/>
          </a:xfrm>
        </p:spPr>
        <p:txBody>
          <a:bodyPr>
            <a:normAutofit/>
          </a:bodyPr>
          <a:lstStyle/>
          <a:p>
            <a:pPr marL="68580" indent="0" algn="just">
              <a:buNone/>
            </a:pPr>
            <a:r>
              <a:rPr lang="el-GR" dirty="0"/>
              <a:t>Στη </a:t>
            </a:r>
            <a:r>
              <a:rPr lang="el-GR" dirty="0" err="1"/>
              <a:t>γνωσιακή</a:t>
            </a:r>
            <a:r>
              <a:rPr lang="el-GR" dirty="0"/>
              <a:t> αναδόμηση περιλαμβάνεται:</a:t>
            </a:r>
          </a:p>
          <a:p>
            <a:pPr marL="68580" indent="0" algn="just">
              <a:buNone/>
            </a:pPr>
            <a:endParaRPr lang="el-GR" dirty="0"/>
          </a:p>
          <a:p>
            <a:pPr marL="525780" indent="-457200" algn="just">
              <a:buAutoNum type="arabicParenR"/>
            </a:pPr>
            <a:r>
              <a:rPr lang="el-GR" dirty="0"/>
              <a:t>η αναγνώριση των δυσλειτουργικών σκέψεων &amp;</a:t>
            </a:r>
          </a:p>
          <a:p>
            <a:pPr marL="525780" indent="-457200" algn="just">
              <a:buAutoNum type="arabicParenR"/>
            </a:pPr>
            <a:endParaRPr lang="el-GR" dirty="0"/>
          </a:p>
          <a:p>
            <a:pPr marL="525780" indent="-457200" algn="just">
              <a:buAutoNum type="arabicParenR"/>
            </a:pPr>
            <a:r>
              <a:rPr lang="el-GR" dirty="0"/>
              <a:t>η ανάπτυξη κατάλληλων εναλλακτικών. </a:t>
            </a:r>
          </a:p>
        </p:txBody>
      </p:sp>
    </p:spTree>
    <p:extLst>
      <p:ext uri="{BB962C8B-B14F-4D97-AF65-F5344CB8AC3E}">
        <p14:creationId xmlns:p14="http://schemas.microsoft.com/office/powerpoint/2010/main" val="141206977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99592" y="845840"/>
            <a:ext cx="7096634" cy="1143000"/>
          </a:xfrm>
        </p:spPr>
        <p:txBody>
          <a:bodyPr>
            <a:normAutofit/>
          </a:bodyPr>
          <a:lstStyle/>
          <a:p>
            <a:r>
              <a:rPr lang="el-GR" sz="3000" dirty="0"/>
              <a:t>6) </a:t>
            </a:r>
            <a:r>
              <a:rPr lang="el-GR" sz="3000" dirty="0" err="1"/>
              <a:t>Γνωσιακή</a:t>
            </a:r>
            <a:r>
              <a:rPr lang="el-GR" sz="3000" dirty="0"/>
              <a:t> αναδόμηση &amp; ανάπτυξη “θετικών” σκέψεων</a:t>
            </a:r>
          </a:p>
        </p:txBody>
      </p:sp>
      <p:sp>
        <p:nvSpPr>
          <p:cNvPr id="3" name="Θέση περιεχομένου 2"/>
          <p:cNvSpPr>
            <a:spLocks noGrp="1"/>
          </p:cNvSpPr>
          <p:nvPr>
            <p:ph idx="1"/>
          </p:nvPr>
        </p:nvSpPr>
        <p:spPr>
          <a:xfrm>
            <a:off x="899592" y="2323652"/>
            <a:ext cx="7128792" cy="4201692"/>
          </a:xfrm>
        </p:spPr>
        <p:txBody>
          <a:bodyPr>
            <a:normAutofit/>
          </a:bodyPr>
          <a:lstStyle/>
          <a:p>
            <a:pPr marL="68580" indent="0" algn="just">
              <a:buNone/>
            </a:pPr>
            <a:r>
              <a:rPr lang="el-GR" sz="2000" dirty="0"/>
              <a:t>Συνήθεις δυσλειτουργικοί ή αρνητικοί τρόποι σκέψης που σχετίζονται με τη δίαιτα είναι:</a:t>
            </a:r>
          </a:p>
          <a:p>
            <a:pPr marL="68580" indent="0" algn="just">
              <a:buNone/>
            </a:pPr>
            <a:endParaRPr lang="el-GR" sz="2000" dirty="0"/>
          </a:p>
          <a:p>
            <a:pPr algn="just"/>
            <a:r>
              <a:rPr lang="el-GR" sz="2000" dirty="0"/>
              <a:t>οι σκέψεις τύπου «άσπρο – μαύρο» ή «όλα ή τίποτα» </a:t>
            </a:r>
          </a:p>
          <a:p>
            <a:pPr algn="just"/>
            <a:endParaRPr lang="el-GR" sz="2000" dirty="0"/>
          </a:p>
          <a:p>
            <a:pPr algn="just"/>
            <a:r>
              <a:rPr lang="el-GR" sz="2000" dirty="0"/>
              <a:t>οι αυστηροί διαιτητικοί κανόνες («ή όλο το γλυκό ή καθόλου», «καλά-</a:t>
            </a:r>
            <a:r>
              <a:rPr lang="el-GR" sz="2000" dirty="0" err="1"/>
              <a:t>κακ</a:t>
            </a:r>
            <a:r>
              <a:rPr lang="el-GR" sz="2000" dirty="0"/>
              <a:t>ά» τρόφιμα, λίστες με «απαγορεύεται» και «επιτρέπεται»).</a:t>
            </a:r>
          </a:p>
        </p:txBody>
      </p:sp>
    </p:spTree>
    <p:extLst>
      <p:ext uri="{BB962C8B-B14F-4D97-AF65-F5344CB8AC3E}">
        <p14:creationId xmlns:p14="http://schemas.microsoft.com/office/powerpoint/2010/main" val="3479327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11560" y="116632"/>
            <a:ext cx="7024744" cy="1143000"/>
          </a:xfrm>
        </p:spPr>
        <p:txBody>
          <a:bodyPr/>
          <a:lstStyle/>
          <a:p>
            <a:r>
              <a:rPr lang="el-GR" dirty="0"/>
              <a:t>Ιστορία…</a:t>
            </a:r>
          </a:p>
        </p:txBody>
      </p:sp>
      <p:sp>
        <p:nvSpPr>
          <p:cNvPr id="3" name="Θέση περιεχομένου 2"/>
          <p:cNvSpPr>
            <a:spLocks noGrp="1"/>
          </p:cNvSpPr>
          <p:nvPr>
            <p:ph idx="1"/>
          </p:nvPr>
        </p:nvSpPr>
        <p:spPr>
          <a:xfrm>
            <a:off x="539552" y="1412776"/>
            <a:ext cx="7848872" cy="3508977"/>
          </a:xfrm>
        </p:spPr>
        <p:txBody>
          <a:bodyPr/>
          <a:lstStyle/>
          <a:p>
            <a:pPr marL="68580" indent="0" algn="just">
              <a:buNone/>
            </a:pPr>
            <a:r>
              <a:rPr lang="el-GR" sz="2000" dirty="0"/>
              <a:t>Βασισμένος σε συστηματική έρευνα &amp; κλινικές παρατηρήσεις ο </a:t>
            </a:r>
            <a:r>
              <a:rPr lang="en-US" sz="2000" dirty="0"/>
              <a:t>Beck</a:t>
            </a:r>
            <a:r>
              <a:rPr lang="el-GR" sz="2000" dirty="0"/>
              <a:t> πρότεινε ότι</a:t>
            </a:r>
            <a:r>
              <a:rPr lang="en-US" sz="2000" dirty="0"/>
              <a:t>:</a:t>
            </a:r>
          </a:p>
          <a:p>
            <a:pPr marL="68580" indent="0" algn="just">
              <a:buNone/>
            </a:pPr>
            <a:r>
              <a:rPr lang="el-GR" sz="2000" dirty="0"/>
              <a:t>τα συμπτώματα της κατάθλιψης μπορούν να εξηγηθούν από </a:t>
            </a:r>
            <a:r>
              <a:rPr lang="el-GR" sz="2000" dirty="0" err="1"/>
              <a:t>γνωσιακούς</a:t>
            </a:r>
            <a:r>
              <a:rPr lang="el-GR" sz="2000" dirty="0"/>
              <a:t> όρους ως στρεβλές ερμηνείες γεγονότων</a:t>
            </a:r>
            <a:r>
              <a:rPr lang="en-US" sz="2000" dirty="0"/>
              <a:t>,</a:t>
            </a:r>
            <a:r>
              <a:rPr lang="el-GR" sz="2000" dirty="0"/>
              <a:t> που αποδίδονται στην ενεργοποίηση αρνητικών αναπαραστάσεων του </a:t>
            </a:r>
            <a:r>
              <a:rPr lang="el-GR" sz="2000" dirty="0">
                <a:solidFill>
                  <a:srgbClr val="FF0000"/>
                </a:solidFill>
              </a:rPr>
              <a:t>εαυτού, του προσωπικού κόσμου </a:t>
            </a:r>
            <a:r>
              <a:rPr lang="en-US" sz="2000" dirty="0">
                <a:solidFill>
                  <a:srgbClr val="FF0000"/>
                </a:solidFill>
              </a:rPr>
              <a:t>&amp;</a:t>
            </a:r>
            <a:r>
              <a:rPr lang="el-GR" sz="2000" dirty="0">
                <a:solidFill>
                  <a:srgbClr val="FF0000"/>
                </a:solidFill>
              </a:rPr>
              <a:t> του μέλλοντος</a:t>
            </a:r>
            <a:r>
              <a:rPr lang="el-GR" sz="2000" dirty="0"/>
              <a:t> (</a:t>
            </a:r>
            <a:r>
              <a:rPr lang="el-GR" sz="2000" b="1" dirty="0" err="1"/>
              <a:t>γνωσιακή</a:t>
            </a:r>
            <a:r>
              <a:rPr lang="el-GR" sz="2000" b="1" dirty="0"/>
              <a:t> τριάδα</a:t>
            </a:r>
            <a:r>
              <a:rPr lang="el-GR" sz="2000" dirty="0"/>
              <a:t>).</a:t>
            </a:r>
          </a:p>
          <a:p>
            <a:pPr algn="just"/>
            <a:endParaRPr lang="el-GR" dirty="0"/>
          </a:p>
        </p:txBody>
      </p:sp>
      <p:pic>
        <p:nvPicPr>
          <p:cNvPr id="4" name="Εικόνα 3"/>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2123728" y="3861048"/>
            <a:ext cx="4800533" cy="2880320"/>
          </a:xfrm>
          <a:prstGeom prst="rect">
            <a:avLst/>
          </a:prstGeom>
        </p:spPr>
      </p:pic>
    </p:spTree>
    <p:extLst>
      <p:ext uri="{BB962C8B-B14F-4D97-AF65-F5344CB8AC3E}">
        <p14:creationId xmlns:p14="http://schemas.microsoft.com/office/powerpoint/2010/main" val="389574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99592" y="692696"/>
            <a:ext cx="7096634" cy="1143000"/>
          </a:xfrm>
        </p:spPr>
        <p:txBody>
          <a:bodyPr>
            <a:normAutofit/>
          </a:bodyPr>
          <a:lstStyle/>
          <a:p>
            <a:r>
              <a:rPr lang="el-GR" sz="3000" dirty="0"/>
              <a:t>6) </a:t>
            </a:r>
            <a:r>
              <a:rPr lang="el-GR" sz="3000" dirty="0" err="1"/>
              <a:t>Γνωσιακή</a:t>
            </a:r>
            <a:r>
              <a:rPr lang="el-GR" sz="3000" dirty="0"/>
              <a:t> αναδόμηση &amp; ανάπτυξη “θετικών” σκέψεων</a:t>
            </a:r>
          </a:p>
        </p:txBody>
      </p:sp>
      <p:sp>
        <p:nvSpPr>
          <p:cNvPr id="3" name="Θέση περιεχομένου 2"/>
          <p:cNvSpPr>
            <a:spLocks noGrp="1"/>
          </p:cNvSpPr>
          <p:nvPr>
            <p:ph idx="1"/>
          </p:nvPr>
        </p:nvSpPr>
        <p:spPr>
          <a:xfrm>
            <a:off x="899592" y="2132856"/>
            <a:ext cx="7128792" cy="4201692"/>
          </a:xfrm>
        </p:spPr>
        <p:txBody>
          <a:bodyPr>
            <a:normAutofit/>
          </a:bodyPr>
          <a:lstStyle/>
          <a:p>
            <a:pPr marL="68580" indent="0" algn="just">
              <a:buNone/>
            </a:pPr>
            <a:r>
              <a:rPr lang="el-GR" sz="2000" dirty="0"/>
              <a:t>Σχετικά με την ανάπτυξη θετικών σκέψεων, φαίνεται ότι όσο πιο συχνά «προλαμβάνει» κανείς την αρνητική σκέψη, τόσο περισσότερες πιθανότητες έχει, όταν εμφανισθεί η σκέψη στην πράξη, να είναι προετοιμασμένος να την αντιμετωπίσει και να μην οδηγηθεί σε προβληματική συμπεριφορά. </a:t>
            </a:r>
          </a:p>
          <a:p>
            <a:pPr marL="68580" indent="0" algn="just">
              <a:buNone/>
            </a:pPr>
            <a:endParaRPr lang="el-GR" sz="2000" dirty="0"/>
          </a:p>
          <a:p>
            <a:pPr marL="68580" indent="0" algn="just">
              <a:buNone/>
            </a:pPr>
            <a:r>
              <a:rPr lang="el-GR" sz="2000" dirty="0"/>
              <a:t>Η διαδικασία των «αρνητικών – θετικών σκέψεων» (σκέφτεσαι μια «θετική» συμπεριφορά κάθε φορά που έρχεται μια «αρνητική» σκέψη) </a:t>
            </a:r>
            <a:r>
              <a:rPr lang="el-GR" sz="2000" b="1" dirty="0"/>
              <a:t>χρειάζεται καθημερινή πρακτική </a:t>
            </a:r>
            <a:r>
              <a:rPr lang="el-GR" sz="2000" dirty="0"/>
              <a:t>και, στα αρχικά στάδια εφαρμογής της μεθόδου, </a:t>
            </a:r>
            <a:r>
              <a:rPr lang="el-GR" sz="2000" b="1" dirty="0"/>
              <a:t>συνεχή εγρήγορση </a:t>
            </a:r>
            <a:r>
              <a:rPr lang="el-GR" sz="2000" dirty="0"/>
              <a:t>στο να δημιουργεί κανείς θετικές σκέψεις. </a:t>
            </a:r>
          </a:p>
        </p:txBody>
      </p:sp>
    </p:spTree>
    <p:extLst>
      <p:ext uri="{BB962C8B-B14F-4D97-AF65-F5344CB8AC3E}">
        <p14:creationId xmlns:p14="http://schemas.microsoft.com/office/powerpoint/2010/main" val="8149051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71600" y="908720"/>
            <a:ext cx="7024744" cy="889168"/>
          </a:xfrm>
        </p:spPr>
        <p:txBody>
          <a:bodyPr/>
          <a:lstStyle/>
          <a:p>
            <a:r>
              <a:rPr lang="el-GR" i="1" dirty="0"/>
              <a:t>7) Έλεγχος ερεθισμάτων</a:t>
            </a:r>
            <a:endParaRPr lang="el-GR" dirty="0"/>
          </a:p>
        </p:txBody>
      </p:sp>
      <p:sp>
        <p:nvSpPr>
          <p:cNvPr id="3" name="Θέση περιεχομένου 2"/>
          <p:cNvSpPr>
            <a:spLocks noGrp="1"/>
          </p:cNvSpPr>
          <p:nvPr>
            <p:ph idx="1"/>
          </p:nvPr>
        </p:nvSpPr>
        <p:spPr>
          <a:xfrm>
            <a:off x="827584" y="2276872"/>
            <a:ext cx="7416824" cy="3985668"/>
          </a:xfrm>
        </p:spPr>
        <p:txBody>
          <a:bodyPr>
            <a:normAutofit fontScale="92500"/>
          </a:bodyPr>
          <a:lstStyle/>
          <a:p>
            <a:pPr marL="68580" indent="0" algn="just">
              <a:buNone/>
            </a:pPr>
            <a:r>
              <a:rPr lang="el-GR" dirty="0"/>
              <a:t>Αναφέρεται στην </a:t>
            </a:r>
            <a:r>
              <a:rPr lang="el-GR" b="1" dirty="0"/>
              <a:t>τροποποίηση της εμφάνισης ή της συχνότητας των ερεθισμάτων/μηνυμάτων τα οποία ενισχύουν την «προβληματική» συμπεριφορά ή αυξάνουν τις πιθανότητες να εμφανισθεί η νέα επιθυμητή συμπεριφορά</a:t>
            </a:r>
            <a:r>
              <a:rPr lang="el-GR" dirty="0"/>
              <a:t>. </a:t>
            </a:r>
          </a:p>
          <a:p>
            <a:pPr marL="68580" indent="0" algn="just">
              <a:buNone/>
            </a:pPr>
            <a:endParaRPr lang="el-GR" dirty="0"/>
          </a:p>
          <a:p>
            <a:pPr marL="68580" indent="0" algn="just">
              <a:buNone/>
            </a:pPr>
            <a:r>
              <a:rPr lang="el-GR" dirty="0"/>
              <a:t>Τα ερεθίσματα μπορεί να είναι </a:t>
            </a:r>
            <a:r>
              <a:rPr lang="el-GR" b="1" dirty="0"/>
              <a:t>εσωτερικά</a:t>
            </a:r>
            <a:r>
              <a:rPr lang="el-GR" dirty="0"/>
              <a:t> (συναισθήματα, σκέψεις, πεποιθήσεις, αλλά, επίσης, και πείνα, όρεξη, κορεσμός) ή </a:t>
            </a:r>
            <a:r>
              <a:rPr lang="el-GR" b="1" dirty="0"/>
              <a:t>εξωτερικά</a:t>
            </a:r>
            <a:r>
              <a:rPr lang="el-GR" dirty="0"/>
              <a:t> (γεγονότα, καταστάσεις) και ο ασθενής </a:t>
            </a:r>
            <a:r>
              <a:rPr lang="el-GR" b="1" dirty="0"/>
              <a:t>τροποποιεί την αντίδρασή του σ’ αυτά προς όφελός του</a:t>
            </a:r>
            <a:r>
              <a:rPr lang="el-GR" dirty="0"/>
              <a:t>. </a:t>
            </a:r>
          </a:p>
        </p:txBody>
      </p:sp>
    </p:spTree>
    <p:extLst>
      <p:ext uri="{BB962C8B-B14F-4D97-AF65-F5344CB8AC3E}">
        <p14:creationId xmlns:p14="http://schemas.microsoft.com/office/powerpoint/2010/main" val="20020603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71600" y="908720"/>
            <a:ext cx="7024744" cy="889168"/>
          </a:xfrm>
        </p:spPr>
        <p:txBody>
          <a:bodyPr/>
          <a:lstStyle/>
          <a:p>
            <a:r>
              <a:rPr lang="el-GR" i="1" dirty="0"/>
              <a:t>7) Έλεγχος ερεθισμάτων</a:t>
            </a:r>
            <a:endParaRPr lang="el-GR" dirty="0"/>
          </a:p>
        </p:txBody>
      </p:sp>
      <p:sp>
        <p:nvSpPr>
          <p:cNvPr id="3" name="Θέση περιεχομένου 2"/>
          <p:cNvSpPr>
            <a:spLocks noGrp="1"/>
          </p:cNvSpPr>
          <p:nvPr>
            <p:ph idx="1"/>
          </p:nvPr>
        </p:nvSpPr>
        <p:spPr>
          <a:xfrm>
            <a:off x="683568" y="2132856"/>
            <a:ext cx="7776864" cy="3985668"/>
          </a:xfrm>
        </p:spPr>
        <p:txBody>
          <a:bodyPr>
            <a:normAutofit fontScale="92500" lnSpcReduction="20000"/>
          </a:bodyPr>
          <a:lstStyle/>
          <a:p>
            <a:pPr marL="68580" indent="0" algn="just">
              <a:buNone/>
            </a:pPr>
            <a:r>
              <a:rPr lang="el-GR" dirty="0"/>
              <a:t>Στρατηγικές για την τροποποίηση των </a:t>
            </a:r>
            <a:r>
              <a:rPr lang="el-GR" b="1" dirty="0"/>
              <a:t>εξωτερικών ερεθισμάτων </a:t>
            </a:r>
            <a:r>
              <a:rPr lang="el-GR" dirty="0"/>
              <a:t>είναι:</a:t>
            </a:r>
          </a:p>
          <a:p>
            <a:pPr marL="68580" indent="0">
              <a:buNone/>
            </a:pPr>
            <a:endParaRPr lang="el-GR" dirty="0"/>
          </a:p>
          <a:p>
            <a:pPr lvl="1"/>
            <a:r>
              <a:rPr lang="el-GR" sz="2000" dirty="0"/>
              <a:t>περιορισμός της έκθεσης σε τρόφιμα που οδηγούν σε </a:t>
            </a:r>
            <a:r>
              <a:rPr lang="el-GR" sz="2000" dirty="0" err="1"/>
              <a:t>υπερφαγία</a:t>
            </a:r>
            <a:r>
              <a:rPr lang="el-GR" sz="2000" dirty="0"/>
              <a:t> στις ώρες των γευμάτων </a:t>
            </a:r>
          </a:p>
          <a:p>
            <a:pPr lvl="1"/>
            <a:endParaRPr lang="el-GR" sz="2000" dirty="0"/>
          </a:p>
          <a:p>
            <a:pPr lvl="1"/>
            <a:r>
              <a:rPr lang="el-GR" sz="2000" dirty="0"/>
              <a:t>σταδιακή επανένταξη των «προβληματικών» τροφίμων υπό «ελεγχόμενες συνθήκες»</a:t>
            </a:r>
          </a:p>
          <a:p>
            <a:pPr lvl="1"/>
            <a:endParaRPr lang="el-GR" sz="2000" dirty="0"/>
          </a:p>
          <a:p>
            <a:pPr lvl="1"/>
            <a:r>
              <a:rPr lang="el-GR" sz="2000" dirty="0"/>
              <a:t>αποφυγή αγοράς τροφίμων ενώ είναι κανείς πεινασμένος </a:t>
            </a:r>
          </a:p>
          <a:p>
            <a:pPr lvl="1"/>
            <a:endParaRPr lang="el-GR" sz="2000" dirty="0"/>
          </a:p>
          <a:p>
            <a:pPr lvl="1"/>
            <a:r>
              <a:rPr lang="el-GR" sz="2000" dirty="0"/>
              <a:t>τροποποίηση δρομολόγιου ώστε να μην περνά κανείς μπροστά από το Χ εξωτερικό ερέθισμα </a:t>
            </a:r>
          </a:p>
        </p:txBody>
      </p:sp>
    </p:spTree>
    <p:extLst>
      <p:ext uri="{BB962C8B-B14F-4D97-AF65-F5344CB8AC3E}">
        <p14:creationId xmlns:p14="http://schemas.microsoft.com/office/powerpoint/2010/main" val="40634402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71600" y="908720"/>
            <a:ext cx="7024744" cy="889168"/>
          </a:xfrm>
        </p:spPr>
        <p:txBody>
          <a:bodyPr/>
          <a:lstStyle/>
          <a:p>
            <a:r>
              <a:rPr lang="el-GR" i="1" dirty="0"/>
              <a:t>7) Έλεγχος ερεθισμάτων</a:t>
            </a:r>
            <a:endParaRPr lang="el-GR" dirty="0"/>
          </a:p>
        </p:txBody>
      </p:sp>
      <p:sp>
        <p:nvSpPr>
          <p:cNvPr id="3" name="Θέση περιεχομένου 2"/>
          <p:cNvSpPr>
            <a:spLocks noGrp="1"/>
          </p:cNvSpPr>
          <p:nvPr>
            <p:ph idx="1"/>
          </p:nvPr>
        </p:nvSpPr>
        <p:spPr>
          <a:xfrm>
            <a:off x="827584" y="2323652"/>
            <a:ext cx="7560840" cy="3985668"/>
          </a:xfrm>
        </p:spPr>
        <p:txBody>
          <a:bodyPr>
            <a:normAutofit fontScale="92500" lnSpcReduction="10000"/>
          </a:bodyPr>
          <a:lstStyle/>
          <a:p>
            <a:pPr marL="85725" lvl="1" indent="0">
              <a:buNone/>
            </a:pPr>
            <a:r>
              <a:rPr lang="el-GR" dirty="0"/>
              <a:t>Στρατηγικές για τη βελτίωση των </a:t>
            </a:r>
            <a:r>
              <a:rPr lang="el-GR" b="1" dirty="0"/>
              <a:t>εσωτερικών ερεθισμάτων </a:t>
            </a:r>
            <a:r>
              <a:rPr lang="el-GR" dirty="0"/>
              <a:t>είναι: </a:t>
            </a:r>
          </a:p>
          <a:p>
            <a:pPr marL="85725" lvl="1" indent="0">
              <a:buNone/>
            </a:pPr>
            <a:endParaRPr lang="el-GR" dirty="0"/>
          </a:p>
          <a:p>
            <a:pPr marL="636270" lvl="2" indent="-276225"/>
            <a:r>
              <a:rPr lang="el-GR" dirty="0"/>
              <a:t>να ρωτήσει κανείς τον εαυτό του πριν την πρόσληψη τροφής «πεινάω πραγματικά τώρα;»</a:t>
            </a:r>
          </a:p>
          <a:p>
            <a:pPr marL="636270" lvl="2" indent="-276225"/>
            <a:endParaRPr lang="el-GR" dirty="0"/>
          </a:p>
          <a:p>
            <a:pPr marL="636270" lvl="2" indent="-276225"/>
            <a:r>
              <a:rPr lang="el-GR" dirty="0"/>
              <a:t>λίστα με εναλλακτικές δραστηριότητες (για να βγει κανείς από τη δύσκολη κατάσταση ή σκέψη, για να «περάσει το κύμα»)</a:t>
            </a:r>
          </a:p>
          <a:p>
            <a:pPr marL="636270" lvl="2" indent="-276225"/>
            <a:endParaRPr lang="el-GR" dirty="0"/>
          </a:p>
          <a:p>
            <a:pPr marL="636270" lvl="2" indent="-276225"/>
            <a:r>
              <a:rPr lang="el-GR" dirty="0"/>
              <a:t>κατανάλωση ενός ποτηριού νερό 20 λεπτά πριν το γεύμα, για να μειώσει το αίσθημα της πείνας και, άρα, να καταναλώσει λιγότερο φαγητό στο γεύμα </a:t>
            </a:r>
          </a:p>
        </p:txBody>
      </p:sp>
    </p:spTree>
    <p:extLst>
      <p:ext uri="{BB962C8B-B14F-4D97-AF65-F5344CB8AC3E}">
        <p14:creationId xmlns:p14="http://schemas.microsoft.com/office/powerpoint/2010/main" val="33764824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99592" y="764704"/>
            <a:ext cx="7024744" cy="673144"/>
          </a:xfrm>
        </p:spPr>
        <p:txBody>
          <a:bodyPr>
            <a:normAutofit/>
          </a:bodyPr>
          <a:lstStyle/>
          <a:p>
            <a:r>
              <a:rPr lang="el-GR" sz="3400" dirty="0"/>
              <a:t>8) Επίλυση προβλημάτων </a:t>
            </a:r>
          </a:p>
        </p:txBody>
      </p:sp>
      <p:sp>
        <p:nvSpPr>
          <p:cNvPr id="3" name="Θέση περιεχομένου 2"/>
          <p:cNvSpPr>
            <a:spLocks noGrp="1"/>
          </p:cNvSpPr>
          <p:nvPr>
            <p:ph idx="1"/>
          </p:nvPr>
        </p:nvSpPr>
        <p:spPr>
          <a:xfrm>
            <a:off x="611560" y="1700808"/>
            <a:ext cx="7992888" cy="4824536"/>
          </a:xfrm>
        </p:spPr>
        <p:txBody>
          <a:bodyPr>
            <a:normAutofit fontScale="70000" lnSpcReduction="20000"/>
          </a:bodyPr>
          <a:lstStyle/>
          <a:p>
            <a:pPr marL="68580" indent="0">
              <a:buNone/>
            </a:pPr>
            <a:r>
              <a:rPr lang="el-GR" dirty="0"/>
              <a:t>Η διαδικασία επίλυσης προβλημάτων δεν είναι ασαφής </a:t>
            </a:r>
            <a:r>
              <a:rPr lang="en-US" dirty="0"/>
              <a:t>&amp;</a:t>
            </a:r>
            <a:r>
              <a:rPr lang="el-GR" dirty="0"/>
              <a:t> γενική, αντιθέτως, υπάρχει «πρωτόκολλο» βημάτων, τα οποία περιγράφονται παρακάτω: </a:t>
            </a:r>
            <a:endParaRPr lang="en-US" dirty="0"/>
          </a:p>
          <a:p>
            <a:pPr marL="68580" indent="0">
              <a:buNone/>
            </a:pPr>
            <a:endParaRPr lang="el-GR" dirty="0"/>
          </a:p>
          <a:p>
            <a:pPr marL="68580" indent="0">
              <a:buNone/>
            </a:pPr>
            <a:r>
              <a:rPr lang="el-GR" b="1" dirty="0"/>
              <a:t>Βήμα 1ο</a:t>
            </a:r>
            <a:r>
              <a:rPr lang="el-GR" dirty="0"/>
              <a:t>: Προσδιορισμός του προβλήματος.</a:t>
            </a:r>
          </a:p>
          <a:p>
            <a:pPr marL="68580" indent="0">
              <a:buNone/>
            </a:pPr>
            <a:r>
              <a:rPr lang="el-GR" dirty="0"/>
              <a:t> </a:t>
            </a:r>
          </a:p>
          <a:p>
            <a:pPr marL="68580" indent="0">
              <a:buNone/>
            </a:pPr>
            <a:r>
              <a:rPr lang="el-GR" b="1" dirty="0"/>
              <a:t>Βήμα 2ο</a:t>
            </a:r>
            <a:r>
              <a:rPr lang="el-GR" dirty="0"/>
              <a:t>: Περιγραφή του προβλήματος και των συνιστωσών του. </a:t>
            </a:r>
          </a:p>
          <a:p>
            <a:pPr marL="68580" indent="0">
              <a:buNone/>
            </a:pPr>
            <a:endParaRPr lang="el-GR" dirty="0"/>
          </a:p>
          <a:p>
            <a:pPr marL="68580" indent="0">
              <a:buNone/>
            </a:pPr>
            <a:r>
              <a:rPr lang="el-GR" b="1" dirty="0"/>
              <a:t>Βήμα 3ο</a:t>
            </a:r>
            <a:r>
              <a:rPr lang="el-GR" dirty="0"/>
              <a:t>: Αναγνώριση όλων των δυνατών επιλογών - λύσεων. </a:t>
            </a:r>
          </a:p>
          <a:p>
            <a:pPr marL="68580" indent="0">
              <a:buNone/>
            </a:pPr>
            <a:endParaRPr lang="el-GR" dirty="0"/>
          </a:p>
          <a:p>
            <a:pPr marL="68580" indent="0">
              <a:buNone/>
            </a:pPr>
            <a:r>
              <a:rPr lang="el-GR" b="1" dirty="0"/>
              <a:t>Βήμα 4ο</a:t>
            </a:r>
            <a:r>
              <a:rPr lang="el-GR" dirty="0"/>
              <a:t>: Πλεονεκτήματα και μειονεκτήματα κάθε λύσης. </a:t>
            </a:r>
          </a:p>
          <a:p>
            <a:pPr marL="68580" indent="0">
              <a:buNone/>
            </a:pPr>
            <a:endParaRPr lang="el-GR" dirty="0"/>
          </a:p>
          <a:p>
            <a:pPr marL="68580" indent="0">
              <a:buNone/>
            </a:pPr>
            <a:r>
              <a:rPr lang="el-GR" b="1" dirty="0"/>
              <a:t>Βήμα 5ο: </a:t>
            </a:r>
            <a:r>
              <a:rPr lang="el-GR" dirty="0"/>
              <a:t>Επιλογή λύσης ή συνδυασμού λύσεων (με τα μειονεκτήματα </a:t>
            </a:r>
            <a:r>
              <a:rPr lang="en-US" dirty="0"/>
              <a:t>&amp;</a:t>
            </a:r>
            <a:r>
              <a:rPr lang="el-GR" dirty="0"/>
              <a:t> τα πλεονεκτήματά της). </a:t>
            </a:r>
          </a:p>
          <a:p>
            <a:pPr marL="68580" indent="0">
              <a:buNone/>
            </a:pPr>
            <a:endParaRPr lang="el-GR" dirty="0"/>
          </a:p>
          <a:p>
            <a:pPr marL="68580" indent="0">
              <a:buNone/>
            </a:pPr>
            <a:r>
              <a:rPr lang="el-GR" b="1" dirty="0"/>
              <a:t>Βήμα 6ο: </a:t>
            </a:r>
            <a:r>
              <a:rPr lang="el-GR" dirty="0"/>
              <a:t>Προετοιμασία και εφαρμογή της λύσης. </a:t>
            </a:r>
          </a:p>
          <a:p>
            <a:pPr marL="68580" indent="0">
              <a:buNone/>
            </a:pPr>
            <a:endParaRPr lang="el-GR" dirty="0"/>
          </a:p>
          <a:p>
            <a:pPr marL="68580" indent="0">
              <a:buNone/>
            </a:pPr>
            <a:r>
              <a:rPr lang="el-GR" b="1" dirty="0"/>
              <a:t>Βήμα 7ο: </a:t>
            </a:r>
            <a:r>
              <a:rPr lang="el-GR" dirty="0"/>
              <a:t>Αξιολόγηση της διαδικασίας. </a:t>
            </a:r>
          </a:p>
        </p:txBody>
      </p:sp>
    </p:spTree>
    <p:extLst>
      <p:ext uri="{BB962C8B-B14F-4D97-AF65-F5344CB8AC3E}">
        <p14:creationId xmlns:p14="http://schemas.microsoft.com/office/powerpoint/2010/main" val="167986318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490" y="764704"/>
            <a:ext cx="7024744" cy="1143000"/>
          </a:xfrm>
        </p:spPr>
        <p:txBody>
          <a:bodyPr>
            <a:normAutofit/>
          </a:bodyPr>
          <a:lstStyle/>
          <a:p>
            <a:r>
              <a:rPr lang="el-GR" sz="2800" dirty="0"/>
              <a:t>9) Αντιμετώπιση καταστάσεων υψηλού κινδύνου </a:t>
            </a:r>
          </a:p>
        </p:txBody>
      </p:sp>
      <p:sp>
        <p:nvSpPr>
          <p:cNvPr id="3" name="Θέση περιεχομένου 2"/>
          <p:cNvSpPr>
            <a:spLocks noGrp="1"/>
          </p:cNvSpPr>
          <p:nvPr>
            <p:ph idx="1"/>
          </p:nvPr>
        </p:nvSpPr>
        <p:spPr>
          <a:xfrm>
            <a:off x="755576" y="2323652"/>
            <a:ext cx="7632848" cy="4057676"/>
          </a:xfrm>
        </p:spPr>
        <p:txBody>
          <a:bodyPr>
            <a:normAutofit fontScale="92500" lnSpcReduction="20000"/>
          </a:bodyPr>
          <a:lstStyle/>
          <a:p>
            <a:pPr algn="just"/>
            <a:r>
              <a:rPr lang="el-GR" b="1" dirty="0"/>
              <a:t>Είναι</a:t>
            </a:r>
            <a:r>
              <a:rPr lang="el-GR" dirty="0"/>
              <a:t> καταστάσεις στις οποίες ο ασθενής μπορεί να συναντήσει δυσκολίες στην εφαρμογή των νέων του επιλογών. </a:t>
            </a:r>
          </a:p>
          <a:p>
            <a:pPr algn="just"/>
            <a:endParaRPr lang="el-GR" dirty="0"/>
          </a:p>
          <a:p>
            <a:pPr algn="just"/>
            <a:r>
              <a:rPr lang="el-GR" b="1" dirty="0"/>
              <a:t>Αρχικό και σημαντικό βήμα είναι: </a:t>
            </a:r>
            <a:r>
              <a:rPr lang="el-GR" dirty="0"/>
              <a:t>να εντοπίσει ο ασθενής ποιες είναι αυτές οι καταστάσεις υψηλού κινδύνου. </a:t>
            </a:r>
          </a:p>
          <a:p>
            <a:pPr algn="just"/>
            <a:endParaRPr lang="el-GR" dirty="0"/>
          </a:p>
          <a:p>
            <a:pPr algn="just"/>
            <a:r>
              <a:rPr lang="el-GR" b="1" dirty="0"/>
              <a:t>Για την αντιμετώπισή τους εφαρμόζεται</a:t>
            </a:r>
            <a:r>
              <a:rPr lang="el-GR" dirty="0"/>
              <a:t>:</a:t>
            </a:r>
          </a:p>
          <a:p>
            <a:pPr lvl="1" algn="just"/>
            <a:r>
              <a:rPr lang="el-GR" dirty="0"/>
              <a:t>η διαδικασία επίλυσης προβλημάτων, </a:t>
            </a:r>
          </a:p>
          <a:p>
            <a:pPr lvl="1" algn="just"/>
            <a:r>
              <a:rPr lang="el-GR" dirty="0"/>
              <a:t>η αναζήτηση υποστήριξης από το κοινωνικό περιβάλλον</a:t>
            </a:r>
          </a:p>
          <a:p>
            <a:pPr lvl="1" algn="just"/>
            <a:r>
              <a:rPr lang="el-GR" dirty="0"/>
              <a:t>ή/και η ενασχόληση με εναλλακτικές δραστηριότητες. </a:t>
            </a:r>
          </a:p>
        </p:txBody>
      </p:sp>
    </p:spTree>
    <p:extLst>
      <p:ext uri="{BB962C8B-B14F-4D97-AF65-F5344CB8AC3E}">
        <p14:creationId xmlns:p14="http://schemas.microsoft.com/office/powerpoint/2010/main" val="153056399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55576" y="764704"/>
            <a:ext cx="7312658" cy="1143000"/>
          </a:xfrm>
        </p:spPr>
        <p:txBody>
          <a:bodyPr>
            <a:normAutofit/>
          </a:bodyPr>
          <a:lstStyle/>
          <a:p>
            <a:r>
              <a:rPr lang="el-GR" sz="2800" dirty="0"/>
              <a:t>10) Πρόληψη υποτροπής – σχεδιασμός διατήρησης </a:t>
            </a:r>
          </a:p>
        </p:txBody>
      </p:sp>
      <p:sp>
        <p:nvSpPr>
          <p:cNvPr id="3" name="Θέση περιεχομένου 2"/>
          <p:cNvSpPr>
            <a:spLocks noGrp="1"/>
          </p:cNvSpPr>
          <p:nvPr>
            <p:ph idx="1"/>
          </p:nvPr>
        </p:nvSpPr>
        <p:spPr>
          <a:xfrm>
            <a:off x="899592" y="2323652"/>
            <a:ext cx="7416824" cy="3985668"/>
          </a:xfrm>
        </p:spPr>
        <p:txBody>
          <a:bodyPr>
            <a:normAutofit fontScale="77500" lnSpcReduction="20000"/>
          </a:bodyPr>
          <a:lstStyle/>
          <a:p>
            <a:pPr algn="just"/>
            <a:r>
              <a:rPr lang="el-GR" i="1" dirty="0"/>
              <a:t>Περιλαμβάνει συζήτηση για μελλοντικές </a:t>
            </a:r>
            <a:r>
              <a:rPr lang="el-GR" dirty="0"/>
              <a:t>καταστάσεις υψηλού κινδύνου, σχεδιασμό σεναρίων </a:t>
            </a:r>
            <a:r>
              <a:rPr lang="en-US" dirty="0"/>
              <a:t>&amp;</a:t>
            </a:r>
            <a:r>
              <a:rPr lang="el-GR" dirty="0"/>
              <a:t> συνεχή </a:t>
            </a:r>
            <a:r>
              <a:rPr lang="el-GR" dirty="0" err="1"/>
              <a:t>αυτοπαρακολούθηση</a:t>
            </a:r>
            <a:r>
              <a:rPr lang="el-GR" dirty="0"/>
              <a:t> (π.χ. μέσω παρακολούθησης του βάρους, των αποτελεσμάτων των εργαστηριακών εξετάσεων κ.λπ.). </a:t>
            </a:r>
          </a:p>
          <a:p>
            <a:pPr algn="just"/>
            <a:endParaRPr lang="el-GR" dirty="0"/>
          </a:p>
          <a:p>
            <a:pPr algn="just"/>
            <a:r>
              <a:rPr lang="el-GR" b="1" dirty="0"/>
              <a:t>Ο ασθενής πρέπει να κατανοήσει ότι στο καθημερινό διαιτολόγιο συμβαίνουν παρεκτροπές (</a:t>
            </a:r>
            <a:r>
              <a:rPr lang="el-GR" b="1" i="1" dirty="0" err="1"/>
              <a:t>lapses</a:t>
            </a:r>
            <a:r>
              <a:rPr lang="el-GR" b="1" dirty="0"/>
              <a:t>), οι οποίες δεν αποτελούν πρόβλημα, όταν δεν μετατρέπονται σε υποτροπές (</a:t>
            </a:r>
            <a:r>
              <a:rPr lang="el-GR" b="1" i="1" dirty="0" err="1"/>
              <a:t>relapses</a:t>
            </a:r>
            <a:r>
              <a:rPr lang="el-GR" b="1" dirty="0"/>
              <a:t>) (δηλαδή, όταν δεν γίνονται «συνήθεια»). </a:t>
            </a:r>
          </a:p>
          <a:p>
            <a:pPr algn="just"/>
            <a:endParaRPr lang="el-GR" dirty="0"/>
          </a:p>
          <a:p>
            <a:pPr algn="just"/>
            <a:r>
              <a:rPr lang="el-GR" dirty="0"/>
              <a:t>Μια παρεκτροπή δεν πρέπει να απογοητεύει τον ασθενή, γιατί σ’ αυτήν την περίπτωση μπορεί να οδηγηθεί σε υποτροπή. </a:t>
            </a:r>
          </a:p>
        </p:txBody>
      </p:sp>
    </p:spTree>
    <p:extLst>
      <p:ext uri="{BB962C8B-B14F-4D97-AF65-F5344CB8AC3E}">
        <p14:creationId xmlns:p14="http://schemas.microsoft.com/office/powerpoint/2010/main" val="110434639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55576" y="836712"/>
            <a:ext cx="7312658" cy="1143000"/>
          </a:xfrm>
        </p:spPr>
        <p:txBody>
          <a:bodyPr>
            <a:normAutofit/>
          </a:bodyPr>
          <a:lstStyle/>
          <a:p>
            <a:r>
              <a:rPr lang="el-GR" sz="2800" dirty="0"/>
              <a:t>10) Πρόληψη υποτροπής – σχεδιασμός διατήρησης </a:t>
            </a:r>
          </a:p>
        </p:txBody>
      </p:sp>
      <p:sp>
        <p:nvSpPr>
          <p:cNvPr id="3" name="Θέση περιεχομένου 2"/>
          <p:cNvSpPr>
            <a:spLocks noGrp="1"/>
          </p:cNvSpPr>
          <p:nvPr>
            <p:ph idx="1"/>
          </p:nvPr>
        </p:nvSpPr>
        <p:spPr>
          <a:xfrm>
            <a:off x="755576" y="2492896"/>
            <a:ext cx="7776864" cy="3841652"/>
          </a:xfrm>
        </p:spPr>
        <p:txBody>
          <a:bodyPr>
            <a:normAutofit fontScale="77500" lnSpcReduction="20000"/>
          </a:bodyPr>
          <a:lstStyle/>
          <a:p>
            <a:pPr marL="68580" indent="0">
              <a:buNone/>
            </a:pPr>
            <a:r>
              <a:rPr lang="el-GR" sz="2600" b="1" dirty="0"/>
              <a:t>Αποδοτικές στρατηγικές πρόληψης υποτροπής αποτελούν: </a:t>
            </a:r>
          </a:p>
          <a:p>
            <a:pPr marL="68580" indent="0">
              <a:buNone/>
            </a:pPr>
            <a:endParaRPr lang="el-GR" dirty="0"/>
          </a:p>
          <a:p>
            <a:r>
              <a:rPr lang="el-GR" dirty="0"/>
              <a:t>η συζήτηση για μελλοντικές καταστάσεις υψηλού κινδύνου και ο σχεδιασμός σεναρίων (καλούνται και ασκήσεις «προβολής στο μέλλον»), </a:t>
            </a:r>
          </a:p>
          <a:p>
            <a:endParaRPr lang="el-GR" dirty="0"/>
          </a:p>
          <a:p>
            <a:r>
              <a:rPr lang="el-GR" dirty="0"/>
              <a:t>η ανασκόπηση </a:t>
            </a:r>
            <a:r>
              <a:rPr lang="el-GR" dirty="0" err="1"/>
              <a:t>γνωσιακών</a:t>
            </a:r>
            <a:r>
              <a:rPr lang="el-GR" dirty="0"/>
              <a:t> στρατηγικών, </a:t>
            </a:r>
          </a:p>
          <a:p>
            <a:endParaRPr lang="el-GR" dirty="0"/>
          </a:p>
          <a:p>
            <a:r>
              <a:rPr lang="el-GR" dirty="0"/>
              <a:t>η συζήτηση για τη σημασία της συνεχιζόμενης </a:t>
            </a:r>
            <a:r>
              <a:rPr lang="el-GR" dirty="0" err="1"/>
              <a:t>αυτ</a:t>
            </a:r>
            <a:r>
              <a:rPr lang="en-US" dirty="0"/>
              <a:t>o</a:t>
            </a:r>
            <a:r>
              <a:rPr lang="el-GR" dirty="0"/>
              <a:t>-παρακολούθησης (π.χ. μέσω παρακολούθησης βάρους, εργαστηριακών αναλύσεων κ.λπ.), και </a:t>
            </a:r>
          </a:p>
          <a:p>
            <a:endParaRPr lang="el-GR" dirty="0"/>
          </a:p>
          <a:p>
            <a:r>
              <a:rPr lang="el-GR" dirty="0"/>
              <a:t>η αποφυγή του στόχου της «τέλειας» δίαιτας. </a:t>
            </a:r>
          </a:p>
        </p:txBody>
      </p:sp>
    </p:spTree>
    <p:extLst>
      <p:ext uri="{BB962C8B-B14F-4D97-AF65-F5344CB8AC3E}">
        <p14:creationId xmlns:p14="http://schemas.microsoft.com/office/powerpoint/2010/main" val="354554653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99592" y="739476"/>
            <a:ext cx="7024744" cy="817316"/>
          </a:xfrm>
        </p:spPr>
        <p:txBody>
          <a:bodyPr/>
          <a:lstStyle/>
          <a:p>
            <a:r>
              <a:rPr lang="el-GR" dirty="0"/>
              <a:t>11) </a:t>
            </a:r>
            <a:r>
              <a:rPr lang="el-GR" dirty="0" err="1"/>
              <a:t>Στοχοθεσία</a:t>
            </a:r>
            <a:r>
              <a:rPr lang="el-GR" dirty="0"/>
              <a:t> - θεωρία </a:t>
            </a:r>
          </a:p>
        </p:txBody>
      </p:sp>
      <p:sp>
        <p:nvSpPr>
          <p:cNvPr id="3" name="Θέση περιεχομένου 2"/>
          <p:cNvSpPr>
            <a:spLocks noGrp="1"/>
          </p:cNvSpPr>
          <p:nvPr>
            <p:ph idx="1"/>
          </p:nvPr>
        </p:nvSpPr>
        <p:spPr>
          <a:xfrm>
            <a:off x="683568" y="1988840"/>
            <a:ext cx="7704856" cy="4129684"/>
          </a:xfrm>
        </p:spPr>
        <p:txBody>
          <a:bodyPr>
            <a:normAutofit/>
          </a:bodyPr>
          <a:lstStyle/>
          <a:p>
            <a:pPr algn="just"/>
            <a:r>
              <a:rPr lang="el-GR" sz="2000" dirty="0"/>
              <a:t>Η θεωρία της </a:t>
            </a:r>
            <a:r>
              <a:rPr lang="el-GR" sz="2000" dirty="0" err="1"/>
              <a:t>στοχοθεσίας</a:t>
            </a:r>
            <a:r>
              <a:rPr lang="el-GR" sz="2000" dirty="0"/>
              <a:t> βασίζεται στην αρχή ότι οι συνειδητοί στόχοι επηρεάζουν τη συμπεριφορά.</a:t>
            </a:r>
          </a:p>
          <a:p>
            <a:pPr marL="68580" indent="0" algn="just">
              <a:buNone/>
            </a:pPr>
            <a:endParaRPr lang="el-GR" sz="2000" dirty="0"/>
          </a:p>
          <a:p>
            <a:pPr algn="just"/>
            <a:r>
              <a:rPr lang="el-GR" sz="2000" dirty="0"/>
              <a:t>Η θεωρία της </a:t>
            </a:r>
            <a:r>
              <a:rPr lang="el-GR" sz="2000" dirty="0" err="1"/>
              <a:t>στοχοθεσίας</a:t>
            </a:r>
            <a:r>
              <a:rPr lang="el-GR" sz="2000" dirty="0"/>
              <a:t> πρεσβεύει ότι, υπό ορισμένες συνθήκες, το να τεθούν συγκεκριμένοι δύσκολοι στόχοι οδηγεί σε καλύτερη επίδοση συγκριτικά με το να μην τεθούν καθόλου στόχοι ή να τεθούν ασαφείς, μη </a:t>
            </a:r>
            <a:r>
              <a:rPr lang="el-GR" sz="2000" dirty="0" err="1"/>
              <a:t>ποσοτικοποιημένοι</a:t>
            </a:r>
            <a:r>
              <a:rPr lang="el-GR" sz="2000" dirty="0"/>
              <a:t> στόχοι, όπως το «κάνε </a:t>
            </a:r>
            <a:r>
              <a:rPr lang="el-GR" sz="2000" dirty="0" err="1"/>
              <a:t>ό,τι</a:t>
            </a:r>
            <a:r>
              <a:rPr lang="el-GR" sz="2000" dirty="0"/>
              <a:t> καλύτερο μπορείς».</a:t>
            </a:r>
          </a:p>
          <a:p>
            <a:pPr algn="just"/>
            <a:endParaRPr lang="el-GR" sz="2200" dirty="0"/>
          </a:p>
          <a:p>
            <a:pPr algn="just"/>
            <a:r>
              <a:rPr lang="el-GR" sz="2000" dirty="0"/>
              <a:t>Ο καθορισμός εφικτών στόχων είναι σημαντικός παράγοντας για την επιτυχή έκβαση της παρέμβασης.</a:t>
            </a:r>
            <a:endParaRPr lang="el-GR" dirty="0"/>
          </a:p>
        </p:txBody>
      </p:sp>
    </p:spTree>
    <p:extLst>
      <p:ext uri="{BB962C8B-B14F-4D97-AF65-F5344CB8AC3E}">
        <p14:creationId xmlns:p14="http://schemas.microsoft.com/office/powerpoint/2010/main" val="267900689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1628" y="836712"/>
            <a:ext cx="7240650" cy="745152"/>
          </a:xfrm>
        </p:spPr>
        <p:txBody>
          <a:bodyPr/>
          <a:lstStyle/>
          <a:p>
            <a:r>
              <a:rPr lang="el-GR" dirty="0"/>
              <a:t>11) </a:t>
            </a:r>
            <a:r>
              <a:rPr lang="el-GR" dirty="0" err="1"/>
              <a:t>Στοχοθεσία</a:t>
            </a:r>
            <a:r>
              <a:rPr lang="el-GR" dirty="0"/>
              <a:t> - υπόβαθρο </a:t>
            </a:r>
          </a:p>
        </p:txBody>
      </p:sp>
      <p:sp>
        <p:nvSpPr>
          <p:cNvPr id="3" name="Θέση περιεχομένου 2"/>
          <p:cNvSpPr>
            <a:spLocks noGrp="1"/>
          </p:cNvSpPr>
          <p:nvPr>
            <p:ph idx="1"/>
          </p:nvPr>
        </p:nvSpPr>
        <p:spPr>
          <a:xfrm>
            <a:off x="611560" y="1844824"/>
            <a:ext cx="7848872" cy="4608512"/>
          </a:xfrm>
        </p:spPr>
        <p:txBody>
          <a:bodyPr>
            <a:normAutofit fontScale="55000" lnSpcReduction="20000"/>
          </a:bodyPr>
          <a:lstStyle/>
          <a:p>
            <a:pPr marL="68580" indent="0">
              <a:buNone/>
            </a:pPr>
            <a:endParaRPr lang="el-GR" sz="2900" dirty="0"/>
          </a:p>
          <a:p>
            <a:pPr marL="68580" indent="0">
              <a:buNone/>
            </a:pPr>
            <a:r>
              <a:rPr lang="el-GR" sz="3100" dirty="0"/>
              <a:t>Έχει διατυπωθεί ότι οι στόχοι επηρεάζουν την εκτέλεση μέσω </a:t>
            </a:r>
            <a:r>
              <a:rPr lang="en-US" sz="3100" dirty="0"/>
              <a:t>4</a:t>
            </a:r>
            <a:r>
              <a:rPr lang="el-GR" sz="3100" dirty="0"/>
              <a:t> μηχανισμών: </a:t>
            </a:r>
          </a:p>
          <a:p>
            <a:pPr marL="68580" indent="0">
              <a:buNone/>
            </a:pPr>
            <a:endParaRPr lang="el-GR" sz="3100" dirty="0"/>
          </a:p>
          <a:p>
            <a:pPr marL="525780" indent="-457200">
              <a:buAutoNum type="arabicParenR"/>
            </a:pPr>
            <a:r>
              <a:rPr lang="el-GR" sz="3100" dirty="0"/>
              <a:t>οι στόχοι </a:t>
            </a:r>
            <a:r>
              <a:rPr lang="el-GR" sz="3100" b="1" dirty="0"/>
              <a:t>καθοδηγούν την προσοχή </a:t>
            </a:r>
            <a:r>
              <a:rPr lang="en-US" sz="3100" b="1" dirty="0"/>
              <a:t>&amp;</a:t>
            </a:r>
            <a:r>
              <a:rPr lang="el-GR" sz="3100" b="1" dirty="0"/>
              <a:t> την προσπάθεια </a:t>
            </a:r>
            <a:r>
              <a:rPr lang="el-GR" sz="3100" dirty="0"/>
              <a:t>προς σχετικές με το στόχο δραστηριότητες και μακριά από άσχετες με το στόχο δραστηριότητες,</a:t>
            </a:r>
          </a:p>
          <a:p>
            <a:pPr marL="525780" indent="-457200">
              <a:buAutoNum type="arabicParenR"/>
            </a:pPr>
            <a:endParaRPr lang="el-GR" sz="3100" dirty="0"/>
          </a:p>
          <a:p>
            <a:pPr marL="525780" indent="-457200">
              <a:buAutoNum type="arabicParenR"/>
            </a:pPr>
            <a:r>
              <a:rPr lang="el-GR" sz="3100" dirty="0"/>
              <a:t>οι στόχοι </a:t>
            </a:r>
            <a:r>
              <a:rPr lang="el-GR" sz="3100" b="1" dirty="0"/>
              <a:t>έχουν </a:t>
            </a:r>
            <a:r>
              <a:rPr lang="el-GR" sz="3100" b="1" dirty="0" err="1"/>
              <a:t>κινητοποιητικό</a:t>
            </a:r>
            <a:r>
              <a:rPr lang="el-GR" sz="3100" b="1" dirty="0"/>
              <a:t> ρόλο</a:t>
            </a:r>
            <a:r>
              <a:rPr lang="el-GR" sz="3100" dirty="0"/>
              <a:t>, δηλαδή υψηλότεροι στόχοι οδηγούν σε μεγαλύτερη προσπάθεια συγκριτικά με χαμηλότερους στόχους, </a:t>
            </a:r>
          </a:p>
          <a:p>
            <a:pPr marL="525780" indent="-457200">
              <a:buAutoNum type="arabicParenR"/>
            </a:pPr>
            <a:endParaRPr lang="el-GR" sz="3100" dirty="0"/>
          </a:p>
          <a:p>
            <a:pPr marL="525780" indent="-457200">
              <a:buAutoNum type="arabicParenR"/>
            </a:pPr>
            <a:r>
              <a:rPr lang="el-GR" sz="3100" dirty="0"/>
              <a:t>οι στόχοι </a:t>
            </a:r>
            <a:r>
              <a:rPr lang="el-GR" sz="3100" b="1" dirty="0"/>
              <a:t>επηρεάζουν την επιμονή</a:t>
            </a:r>
            <a:r>
              <a:rPr lang="el-GR" sz="3100" dirty="0"/>
              <a:t>, δηλαδή όταν το άτομο έχει τη δυνατότητα να ελέγξει το χρόνο που δαπανά σε μια δραστηριότητα, οι δυσκολότεροι στόχοι επιμηκύνουν την προσπάθεια, </a:t>
            </a:r>
          </a:p>
          <a:p>
            <a:pPr marL="525780" indent="-457200">
              <a:buAutoNum type="arabicParenR"/>
            </a:pPr>
            <a:endParaRPr lang="el-GR" sz="3100" dirty="0"/>
          </a:p>
          <a:p>
            <a:pPr marL="525780" indent="-457200">
              <a:buAutoNum type="arabicParenR"/>
            </a:pPr>
            <a:r>
              <a:rPr lang="el-GR" sz="3100" dirty="0"/>
              <a:t>οι στόχοι </a:t>
            </a:r>
            <a:r>
              <a:rPr lang="el-GR" sz="3100" b="1" dirty="0"/>
              <a:t>επηρεάζουν έμμεσα τη δράση </a:t>
            </a:r>
            <a:r>
              <a:rPr lang="el-GR" sz="3100" dirty="0"/>
              <a:t>οδηγώντας στη διέγερση, ανακάλυψη και χρήση σχετικών με τη δραστηριότητα γνώσεων και στρατηγικών.</a:t>
            </a:r>
          </a:p>
          <a:p>
            <a:endParaRPr lang="el-GR" dirty="0"/>
          </a:p>
        </p:txBody>
      </p:sp>
    </p:spTree>
    <p:extLst>
      <p:ext uri="{BB962C8B-B14F-4D97-AF65-F5344CB8AC3E}">
        <p14:creationId xmlns:p14="http://schemas.microsoft.com/office/powerpoint/2010/main" val="411288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Εφαρμογή</a:t>
            </a:r>
          </a:p>
        </p:txBody>
      </p:sp>
      <p:sp>
        <p:nvSpPr>
          <p:cNvPr id="3" name="Θέση περιεχομένου 2"/>
          <p:cNvSpPr>
            <a:spLocks noGrp="1"/>
          </p:cNvSpPr>
          <p:nvPr>
            <p:ph idx="1"/>
          </p:nvPr>
        </p:nvSpPr>
        <p:spPr/>
        <p:txBody>
          <a:bodyPr>
            <a:normAutofit/>
          </a:bodyPr>
          <a:lstStyle/>
          <a:p>
            <a:pPr algn="just"/>
            <a:endParaRPr lang="el-GR" dirty="0"/>
          </a:p>
          <a:p>
            <a:pPr marL="68580" indent="0" algn="just">
              <a:buNone/>
            </a:pPr>
            <a:r>
              <a:rPr lang="el-GR" dirty="0"/>
              <a:t>Χρησιμοποιείται εκτενώς:</a:t>
            </a:r>
          </a:p>
          <a:p>
            <a:pPr marL="68580" indent="0" algn="just">
              <a:buNone/>
            </a:pPr>
            <a:endParaRPr lang="el-GR" dirty="0"/>
          </a:p>
          <a:p>
            <a:pPr algn="just">
              <a:buFont typeface="Wingdings" panose="05000000000000000000" pitchFamily="2" charset="2"/>
              <a:buChar char="Ø"/>
            </a:pPr>
            <a:r>
              <a:rPr lang="el-GR" dirty="0"/>
              <a:t>στην επίλυση προβλημάτων, και</a:t>
            </a:r>
          </a:p>
          <a:p>
            <a:pPr algn="just">
              <a:buFont typeface="Wingdings" panose="05000000000000000000" pitchFamily="2" charset="2"/>
              <a:buChar char="Ø"/>
            </a:pPr>
            <a:endParaRPr lang="el-GR" dirty="0"/>
          </a:p>
          <a:p>
            <a:pPr algn="just">
              <a:buFont typeface="Wingdings" panose="05000000000000000000" pitchFamily="2" charset="2"/>
              <a:buChar char="Ø"/>
            </a:pPr>
            <a:r>
              <a:rPr lang="el-GR" dirty="0"/>
              <a:t>στην τροποποίηση δυσλειτουργικών σκέψεων. </a:t>
            </a:r>
          </a:p>
        </p:txBody>
      </p:sp>
    </p:spTree>
    <p:extLst>
      <p:ext uri="{BB962C8B-B14F-4D97-AF65-F5344CB8AC3E}">
        <p14:creationId xmlns:p14="http://schemas.microsoft.com/office/powerpoint/2010/main" val="104420093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55576" y="667624"/>
            <a:ext cx="7024744" cy="961176"/>
          </a:xfrm>
        </p:spPr>
        <p:txBody>
          <a:bodyPr/>
          <a:lstStyle/>
          <a:p>
            <a:r>
              <a:rPr lang="el-GR" dirty="0"/>
              <a:t>11) </a:t>
            </a:r>
            <a:r>
              <a:rPr lang="el-GR" dirty="0" err="1"/>
              <a:t>Στοχοθεσία</a:t>
            </a:r>
            <a:r>
              <a:rPr lang="el-GR" dirty="0"/>
              <a:t> - στάδια </a:t>
            </a:r>
          </a:p>
        </p:txBody>
      </p:sp>
      <p:sp>
        <p:nvSpPr>
          <p:cNvPr id="3" name="Θέση περιεχομένου 2"/>
          <p:cNvSpPr>
            <a:spLocks noGrp="1"/>
          </p:cNvSpPr>
          <p:nvPr>
            <p:ph idx="1"/>
          </p:nvPr>
        </p:nvSpPr>
        <p:spPr>
          <a:xfrm>
            <a:off x="755576" y="1988840"/>
            <a:ext cx="7632848" cy="4129684"/>
          </a:xfrm>
        </p:spPr>
        <p:txBody>
          <a:bodyPr>
            <a:normAutofit fontScale="92500" lnSpcReduction="20000"/>
          </a:bodyPr>
          <a:lstStyle/>
          <a:p>
            <a:pPr marL="68580" indent="0" algn="just">
              <a:buNone/>
            </a:pPr>
            <a:r>
              <a:rPr lang="el-GR" sz="2000" dirty="0"/>
              <a:t>Η διαδικασία της επιτυχημένης </a:t>
            </a:r>
            <a:r>
              <a:rPr lang="el-GR" sz="2000" dirty="0" err="1"/>
              <a:t>στοχοθεσίας</a:t>
            </a:r>
            <a:r>
              <a:rPr lang="el-GR" sz="2000" dirty="0"/>
              <a:t>, όπως διατυπώθηκε από τους </a:t>
            </a:r>
            <a:r>
              <a:rPr lang="en-US" sz="2000" dirty="0"/>
              <a:t>Locke</a:t>
            </a:r>
            <a:r>
              <a:rPr lang="el-GR" sz="2000" dirty="0"/>
              <a:t> </a:t>
            </a:r>
            <a:r>
              <a:rPr lang="en-US" sz="2000" dirty="0"/>
              <a:t>&amp;</a:t>
            </a:r>
            <a:r>
              <a:rPr lang="el-GR" sz="2000" dirty="0"/>
              <a:t> </a:t>
            </a:r>
            <a:r>
              <a:rPr lang="en-US" sz="2000" dirty="0"/>
              <a:t>Latham </a:t>
            </a:r>
            <a:r>
              <a:rPr lang="el-GR" sz="2000" dirty="0"/>
              <a:t>και προτάθηκε για εφαρμογή στις παρεμβάσεις διατροφικής συμπεριφοράς από την </a:t>
            </a:r>
            <a:r>
              <a:rPr lang="en-US" sz="2000" dirty="0"/>
              <a:t>Cullen</a:t>
            </a:r>
            <a:r>
              <a:rPr lang="el-GR" sz="2000" dirty="0"/>
              <a:t>, περιλαμβάνει 4 στάδια: </a:t>
            </a:r>
          </a:p>
          <a:p>
            <a:pPr marL="68580" indent="0" algn="just">
              <a:buNone/>
            </a:pPr>
            <a:endParaRPr lang="el-GR" sz="2000" dirty="0"/>
          </a:p>
          <a:p>
            <a:pPr marL="68580" indent="0" algn="just">
              <a:buNone/>
            </a:pPr>
            <a:r>
              <a:rPr lang="el-GR" sz="2000" dirty="0"/>
              <a:t>1) αναγνώριση του προβλήματος/ της ανάγκης για αλλαγή, </a:t>
            </a:r>
          </a:p>
          <a:p>
            <a:pPr marL="525780" indent="-457200" algn="just">
              <a:buAutoNum type="arabicParenR"/>
            </a:pPr>
            <a:endParaRPr lang="el-GR" sz="2000" dirty="0"/>
          </a:p>
          <a:p>
            <a:pPr marL="68580" indent="0" algn="just">
              <a:buNone/>
            </a:pPr>
            <a:r>
              <a:rPr lang="el-GR" sz="2000" dirty="0"/>
              <a:t>2) εγκατάσταση ενός στόχου για αλλαγή, </a:t>
            </a:r>
          </a:p>
          <a:p>
            <a:pPr marL="68580" indent="0" algn="just">
              <a:buNone/>
            </a:pPr>
            <a:endParaRPr lang="el-GR" sz="2000" dirty="0"/>
          </a:p>
          <a:p>
            <a:pPr marL="68580" indent="0" algn="just">
              <a:buNone/>
            </a:pPr>
            <a:r>
              <a:rPr lang="el-GR" sz="2000" dirty="0"/>
              <a:t>3) παρακολούθηση προόδου αναφορικά με την επίτευξη του στόχου </a:t>
            </a:r>
            <a:r>
              <a:rPr lang="en-US" sz="2000" dirty="0"/>
              <a:t>&amp;</a:t>
            </a:r>
            <a:endParaRPr lang="el-GR" sz="2000" dirty="0"/>
          </a:p>
          <a:p>
            <a:pPr marL="68580" indent="0" algn="just">
              <a:buNone/>
            </a:pPr>
            <a:endParaRPr lang="el-GR" sz="2000" dirty="0"/>
          </a:p>
          <a:p>
            <a:pPr marL="68580" indent="0" algn="just">
              <a:buNone/>
            </a:pPr>
            <a:r>
              <a:rPr lang="el-GR" sz="2000" dirty="0"/>
              <a:t>4) επιβράβευση του ατόμου για την πραγματοποίηση του στόχου. </a:t>
            </a:r>
            <a:endParaRPr lang="el-GR" sz="2200" dirty="0"/>
          </a:p>
          <a:p>
            <a:pPr algn="just"/>
            <a:endParaRPr lang="el-GR" sz="2200" dirty="0"/>
          </a:p>
          <a:p>
            <a:pPr marL="68580" indent="0" algn="just">
              <a:buNone/>
            </a:pPr>
            <a:endParaRPr lang="el-GR" dirty="0"/>
          </a:p>
        </p:txBody>
      </p:sp>
    </p:spTree>
    <p:extLst>
      <p:ext uri="{BB962C8B-B14F-4D97-AF65-F5344CB8AC3E}">
        <p14:creationId xmlns:p14="http://schemas.microsoft.com/office/powerpoint/2010/main" val="317470575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55576" y="548680"/>
            <a:ext cx="7312658" cy="961176"/>
          </a:xfrm>
        </p:spPr>
        <p:txBody>
          <a:bodyPr>
            <a:noAutofit/>
          </a:bodyPr>
          <a:lstStyle/>
          <a:p>
            <a:r>
              <a:rPr lang="el-GR" sz="3200" dirty="0"/>
              <a:t>11) </a:t>
            </a:r>
            <a:r>
              <a:rPr lang="el-GR" sz="3200" dirty="0" err="1"/>
              <a:t>Στοχοθεσία</a:t>
            </a:r>
            <a:br>
              <a:rPr lang="el-GR" sz="3200" dirty="0"/>
            </a:br>
            <a:r>
              <a:rPr lang="en-US" sz="2600" b="1" i="1" dirty="0"/>
              <a:t>SMART goals</a:t>
            </a:r>
            <a:r>
              <a:rPr lang="el-GR" sz="2600" b="1" i="1" dirty="0"/>
              <a:t> </a:t>
            </a:r>
          </a:p>
        </p:txBody>
      </p:sp>
      <p:sp>
        <p:nvSpPr>
          <p:cNvPr id="3" name="Θέση περιεχομένου 2"/>
          <p:cNvSpPr>
            <a:spLocks noGrp="1"/>
          </p:cNvSpPr>
          <p:nvPr>
            <p:ph idx="1"/>
          </p:nvPr>
        </p:nvSpPr>
        <p:spPr>
          <a:xfrm>
            <a:off x="611560" y="1556792"/>
            <a:ext cx="7920880" cy="4896544"/>
          </a:xfrm>
        </p:spPr>
        <p:txBody>
          <a:bodyPr>
            <a:normAutofit fontScale="85000" lnSpcReduction="20000"/>
          </a:bodyPr>
          <a:lstStyle/>
          <a:p>
            <a:pPr marL="68580" indent="0">
              <a:buNone/>
            </a:pPr>
            <a:r>
              <a:rPr lang="el-GR" dirty="0"/>
              <a:t>Οι στόχοι θα πρέπει να είναι</a:t>
            </a:r>
            <a:r>
              <a:rPr lang="en-US" dirty="0"/>
              <a:t> SMART:</a:t>
            </a:r>
          </a:p>
          <a:p>
            <a:pPr marL="68580" indent="0">
              <a:buNone/>
            </a:pPr>
            <a:endParaRPr lang="el-GR" dirty="0"/>
          </a:p>
          <a:p>
            <a:pPr marL="68580" indent="0">
              <a:buNone/>
            </a:pPr>
            <a:r>
              <a:rPr lang="en-US" b="1" dirty="0">
                <a:solidFill>
                  <a:srgbClr val="FF0000"/>
                </a:solidFill>
              </a:rPr>
              <a:t>S</a:t>
            </a:r>
            <a:r>
              <a:rPr lang="en-US" b="1" dirty="0"/>
              <a:t>pecific</a:t>
            </a:r>
            <a:r>
              <a:rPr lang="en-US" dirty="0"/>
              <a:t>: </a:t>
            </a:r>
            <a:r>
              <a:rPr lang="el-GR" dirty="0"/>
              <a:t>συγκεκριμένοι</a:t>
            </a:r>
            <a:endParaRPr lang="en-US" dirty="0"/>
          </a:p>
          <a:p>
            <a:pPr marL="68580" indent="0">
              <a:buNone/>
            </a:pPr>
            <a:endParaRPr lang="en-US" dirty="0"/>
          </a:p>
          <a:p>
            <a:pPr marL="68580" indent="0">
              <a:buNone/>
            </a:pPr>
            <a:r>
              <a:rPr lang="en-US" b="1" dirty="0">
                <a:solidFill>
                  <a:srgbClr val="FF0000"/>
                </a:solidFill>
              </a:rPr>
              <a:t>M</a:t>
            </a:r>
            <a:r>
              <a:rPr lang="en-US" b="1" dirty="0"/>
              <a:t>easurable</a:t>
            </a:r>
            <a:r>
              <a:rPr lang="en-US" dirty="0"/>
              <a:t>: </a:t>
            </a:r>
            <a:r>
              <a:rPr lang="el-GR" dirty="0"/>
              <a:t>μετρήσιμοι (π.χ. όχι γενικά αλλαγή στις διαιτητικές συνήθειες, αλλά συγκεκριμένα κατανάλωση 3 γευμάτων και 2 σνακ κατά τη διάρκεια της ημέρας), </a:t>
            </a:r>
            <a:endParaRPr lang="en-US" dirty="0"/>
          </a:p>
          <a:p>
            <a:pPr marL="68580" indent="0">
              <a:buNone/>
            </a:pPr>
            <a:endParaRPr lang="el-GR" dirty="0"/>
          </a:p>
          <a:p>
            <a:pPr marL="68580" indent="0">
              <a:buNone/>
            </a:pPr>
            <a:r>
              <a:rPr lang="en-US" b="1" dirty="0">
                <a:solidFill>
                  <a:srgbClr val="FF0000"/>
                </a:solidFill>
              </a:rPr>
              <a:t>A</a:t>
            </a:r>
            <a:r>
              <a:rPr lang="en-US" b="1" dirty="0"/>
              <a:t>ttainable</a:t>
            </a:r>
            <a:r>
              <a:rPr lang="en-US" dirty="0"/>
              <a:t>: </a:t>
            </a:r>
            <a:r>
              <a:rPr lang="el-GR" dirty="0"/>
              <a:t>εφικτοί και ρεαλιστικοί (οι μη ρεαλιστικοί στόχοι οδηγούν τον ασθενή σε υποεκτίμηση των αλλαγών που έχουν επιτευχθεί και σε αρνητικά αισθήματα για τον εαυτό του και την προσπάθειά του), </a:t>
            </a:r>
            <a:endParaRPr lang="en-US" dirty="0"/>
          </a:p>
          <a:p>
            <a:pPr marL="68580" indent="0">
              <a:buNone/>
            </a:pPr>
            <a:endParaRPr lang="el-GR" dirty="0"/>
          </a:p>
          <a:p>
            <a:pPr marL="68580" indent="0">
              <a:buNone/>
            </a:pPr>
            <a:r>
              <a:rPr lang="en-US" b="1" dirty="0">
                <a:solidFill>
                  <a:srgbClr val="FF0000"/>
                </a:solidFill>
              </a:rPr>
              <a:t>R</a:t>
            </a:r>
            <a:r>
              <a:rPr lang="en-US" b="1" dirty="0"/>
              <a:t>elevant</a:t>
            </a:r>
            <a:r>
              <a:rPr lang="en-US" dirty="0"/>
              <a:t>: </a:t>
            </a:r>
            <a:r>
              <a:rPr lang="el-GR" dirty="0"/>
              <a:t>σχετικοί με τον συνολικό στόχο της παρέμβασης (όπως αυτός έχει καθορισθεί από ασθενή και διαιτολόγο),</a:t>
            </a:r>
            <a:endParaRPr lang="en-US" dirty="0"/>
          </a:p>
          <a:p>
            <a:pPr marL="68580" indent="0">
              <a:buNone/>
            </a:pPr>
            <a:r>
              <a:rPr lang="el-GR" dirty="0"/>
              <a:t> </a:t>
            </a:r>
          </a:p>
          <a:p>
            <a:pPr marL="68580" indent="0">
              <a:buNone/>
            </a:pPr>
            <a:r>
              <a:rPr lang="en-US" b="1" dirty="0">
                <a:solidFill>
                  <a:srgbClr val="FF0000"/>
                </a:solidFill>
              </a:rPr>
              <a:t>T</a:t>
            </a:r>
            <a:r>
              <a:rPr lang="en-US" b="1" dirty="0"/>
              <a:t>ime-bound</a:t>
            </a:r>
            <a:r>
              <a:rPr lang="en-US" dirty="0"/>
              <a:t>: </a:t>
            </a:r>
            <a:r>
              <a:rPr lang="el-GR" dirty="0"/>
              <a:t>με συγκεκριμένο χρονοδιάγραμμα </a:t>
            </a:r>
          </a:p>
        </p:txBody>
      </p:sp>
    </p:spTree>
    <p:extLst>
      <p:ext uri="{BB962C8B-B14F-4D97-AF65-F5344CB8AC3E}">
        <p14:creationId xmlns:p14="http://schemas.microsoft.com/office/powerpoint/2010/main" val="305109661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87616" y="341784"/>
            <a:ext cx="7024744" cy="782960"/>
          </a:xfrm>
        </p:spPr>
        <p:txBody>
          <a:bodyPr/>
          <a:lstStyle/>
          <a:p>
            <a:r>
              <a:rPr lang="el-GR" dirty="0"/>
              <a:t>Αναφορές</a:t>
            </a:r>
          </a:p>
        </p:txBody>
      </p:sp>
      <p:sp>
        <p:nvSpPr>
          <p:cNvPr id="3" name="Θέση περιεχομένου 2"/>
          <p:cNvSpPr>
            <a:spLocks noGrp="1"/>
          </p:cNvSpPr>
          <p:nvPr>
            <p:ph idx="1"/>
          </p:nvPr>
        </p:nvSpPr>
        <p:spPr>
          <a:xfrm>
            <a:off x="467544" y="1340768"/>
            <a:ext cx="8208912" cy="5040560"/>
          </a:xfrm>
        </p:spPr>
        <p:txBody>
          <a:bodyPr>
            <a:noAutofit/>
          </a:bodyPr>
          <a:lstStyle/>
          <a:p>
            <a:pPr lvl="0">
              <a:lnSpc>
                <a:spcPct val="170000"/>
              </a:lnSpc>
              <a:spcBef>
                <a:spcPts val="0"/>
              </a:spcBef>
            </a:pPr>
            <a:r>
              <a:rPr lang="el-GR" sz="1500" dirty="0" err="1"/>
              <a:t>Γιαννακούλια</a:t>
            </a:r>
            <a:r>
              <a:rPr lang="el-GR" sz="1500" dirty="0"/>
              <a:t> Μ, </a:t>
            </a:r>
            <a:r>
              <a:rPr lang="el-GR" sz="1500" dirty="0" err="1"/>
              <a:t>Φάππα</a:t>
            </a:r>
            <a:r>
              <a:rPr lang="el-GR" sz="1500" dirty="0"/>
              <a:t> Ε. Διατροφική Συμβουλευτική και Συμπεριφορά. Ελληνικά Ακαδημαϊκά Ηλεκτρονικά Συγγράμματα και Βοηθήματα (</a:t>
            </a:r>
            <a:r>
              <a:rPr lang="en-US" sz="1500" u="sng" dirty="0">
                <a:hlinkClick r:id="rId2"/>
              </a:rPr>
              <a:t>www.kallipos.gr</a:t>
            </a:r>
            <a:r>
              <a:rPr lang="el-GR" sz="1500" dirty="0"/>
              <a:t>), 2016. Διαθέσιμο σε:  </a:t>
            </a:r>
            <a:r>
              <a:rPr lang="en-GB" sz="1500" u="sng" dirty="0">
                <a:hlinkClick r:id="rId3"/>
              </a:rPr>
              <a:t>http://repository.kallipos.gr/handle/11419/577</a:t>
            </a:r>
            <a:endParaRPr lang="el-GR" sz="1500" u="sng" dirty="0"/>
          </a:p>
          <a:p>
            <a:pPr>
              <a:lnSpc>
                <a:spcPct val="170000"/>
              </a:lnSpc>
              <a:spcBef>
                <a:spcPts val="0"/>
              </a:spcBef>
            </a:pPr>
            <a:r>
              <a:rPr lang="en-US" sz="1500" dirty="0"/>
              <a:t>Beck AT &amp; Knapp P. Cognitive therapy: foundations, conceptual models, applications and research. Rev Bras </a:t>
            </a:r>
            <a:r>
              <a:rPr lang="en-US" sz="1500" dirty="0" err="1"/>
              <a:t>Psiquiatr</a:t>
            </a:r>
            <a:r>
              <a:rPr lang="en-US" sz="1500" dirty="0"/>
              <a:t> 2008;30(Suppl II):S54 – 64.</a:t>
            </a:r>
          </a:p>
          <a:p>
            <a:pPr>
              <a:lnSpc>
                <a:spcPct val="170000"/>
              </a:lnSpc>
              <a:spcBef>
                <a:spcPts val="0"/>
              </a:spcBef>
            </a:pPr>
            <a:r>
              <a:rPr lang="en-US" sz="1500" dirty="0"/>
              <a:t>Beck JS, </a:t>
            </a:r>
            <a:r>
              <a:rPr lang="en-US" sz="1500" dirty="0" err="1"/>
              <a:t>Liese</a:t>
            </a:r>
            <a:r>
              <a:rPr lang="en-US" sz="1500" dirty="0"/>
              <a:t> BS, </a:t>
            </a:r>
            <a:r>
              <a:rPr lang="en-US" sz="1500" dirty="0" err="1"/>
              <a:t>Najavits</a:t>
            </a:r>
            <a:r>
              <a:rPr lang="en-US" sz="1500" dirty="0"/>
              <a:t> LM. Cognitive Therapy (Chapter 22). In: Clinical Textbook of addictive disorders. 3rd Edition. pp 495.</a:t>
            </a:r>
            <a:endParaRPr lang="el-GR" sz="1500" dirty="0"/>
          </a:p>
          <a:p>
            <a:pPr lvl="0">
              <a:lnSpc>
                <a:spcPct val="170000"/>
              </a:lnSpc>
              <a:spcBef>
                <a:spcPts val="0"/>
              </a:spcBef>
            </a:pPr>
            <a:r>
              <a:rPr lang="en-GB" sz="1500" dirty="0"/>
              <a:t>Cullen KW, Baranowski T, Smith SP. Using goal setting as a strategy for dietary </a:t>
            </a:r>
            <a:r>
              <a:rPr lang="en-GB" sz="1500" dirty="0" err="1"/>
              <a:t>behavior</a:t>
            </a:r>
            <a:r>
              <a:rPr lang="en-GB" sz="1500" dirty="0"/>
              <a:t> change. J Am Diet Assoc 2001;101(5):562-6.</a:t>
            </a:r>
            <a:endParaRPr lang="el-GR" sz="1500" dirty="0"/>
          </a:p>
          <a:p>
            <a:pPr>
              <a:lnSpc>
                <a:spcPct val="170000"/>
              </a:lnSpc>
              <a:spcBef>
                <a:spcPts val="0"/>
              </a:spcBef>
            </a:pPr>
            <a:r>
              <a:rPr lang="en-GB" sz="1500" dirty="0"/>
              <a:t>Dobson KS, Dozois DJA. Historical and philosophical bases of the cognitive-</a:t>
            </a:r>
            <a:r>
              <a:rPr lang="en-GB" sz="1500" dirty="0" err="1"/>
              <a:t>behavioral</a:t>
            </a:r>
            <a:r>
              <a:rPr lang="en-GB" sz="1500" dirty="0"/>
              <a:t> </a:t>
            </a:r>
            <a:r>
              <a:rPr lang="en-GB" sz="1500" dirty="0" err="1"/>
              <a:t>tehrapies</a:t>
            </a:r>
            <a:r>
              <a:rPr lang="en-GB" sz="1500" dirty="0"/>
              <a:t>. </a:t>
            </a:r>
            <a:r>
              <a:rPr lang="en-GB" sz="1500" dirty="0" err="1"/>
              <a:t>Edtion</a:t>
            </a:r>
            <a:r>
              <a:rPr lang="en-GB" sz="1500" dirty="0"/>
              <a:t> ed. In: Dobson KS, ed. Handbook of Cognitive-</a:t>
            </a:r>
            <a:r>
              <a:rPr lang="en-GB" sz="1500" dirty="0" err="1"/>
              <a:t>Behavioral</a:t>
            </a:r>
            <a:r>
              <a:rPr lang="en-GB" sz="1500" dirty="0"/>
              <a:t> Therapies. New York: Guilford Press, 2001:3-39.</a:t>
            </a:r>
          </a:p>
          <a:p>
            <a:pPr lvl="0"/>
            <a:endParaRPr lang="el-GR" sz="1500" dirty="0"/>
          </a:p>
        </p:txBody>
      </p:sp>
    </p:spTree>
    <p:extLst>
      <p:ext uri="{BB962C8B-B14F-4D97-AF65-F5344CB8AC3E}">
        <p14:creationId xmlns:p14="http://schemas.microsoft.com/office/powerpoint/2010/main" val="210899469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99592" y="548680"/>
            <a:ext cx="7024744" cy="601136"/>
          </a:xfrm>
        </p:spPr>
        <p:txBody>
          <a:bodyPr>
            <a:normAutofit fontScale="90000"/>
          </a:bodyPr>
          <a:lstStyle/>
          <a:p>
            <a:r>
              <a:rPr lang="el-GR" dirty="0"/>
              <a:t>Αναφορές</a:t>
            </a:r>
          </a:p>
        </p:txBody>
      </p:sp>
      <p:sp>
        <p:nvSpPr>
          <p:cNvPr id="3" name="Θέση περιεχομένου 2"/>
          <p:cNvSpPr>
            <a:spLocks noGrp="1"/>
          </p:cNvSpPr>
          <p:nvPr>
            <p:ph idx="1"/>
          </p:nvPr>
        </p:nvSpPr>
        <p:spPr>
          <a:xfrm>
            <a:off x="503548" y="1412776"/>
            <a:ext cx="8136904" cy="3508977"/>
          </a:xfrm>
        </p:spPr>
        <p:txBody>
          <a:bodyPr>
            <a:noAutofit/>
          </a:bodyPr>
          <a:lstStyle/>
          <a:p>
            <a:pPr lvl="0">
              <a:lnSpc>
                <a:spcPct val="170000"/>
              </a:lnSpc>
              <a:spcBef>
                <a:spcPts val="0"/>
              </a:spcBef>
            </a:pPr>
            <a:r>
              <a:rPr lang="en-GB" sz="1700" dirty="0"/>
              <a:t>Locke EA, Latham GP. A Theory of Goal Setting and Task Performance. NJ: Prentice-Hall., 1990. </a:t>
            </a:r>
          </a:p>
          <a:p>
            <a:pPr>
              <a:lnSpc>
                <a:spcPct val="170000"/>
              </a:lnSpc>
              <a:spcBef>
                <a:spcPts val="0"/>
              </a:spcBef>
            </a:pPr>
            <a:r>
              <a:rPr lang="en-GB" sz="1700" dirty="0"/>
              <a:t>Locke EA, Latham GP. Goal setting theory. </a:t>
            </a:r>
            <a:r>
              <a:rPr lang="en-GB" sz="1700" dirty="0" err="1"/>
              <a:t>Edtion</a:t>
            </a:r>
            <a:r>
              <a:rPr lang="en-GB" sz="1700" dirty="0"/>
              <a:t> ed. In: O'Neil HF, Drillings M, eds. Motivation: Theory and research. New Jersey: Lawrence Erlbaum Associates, 1994:13 - 30.</a:t>
            </a:r>
            <a:endParaRPr lang="el-GR" sz="1700" dirty="0"/>
          </a:p>
          <a:p>
            <a:pPr>
              <a:lnSpc>
                <a:spcPct val="170000"/>
              </a:lnSpc>
              <a:spcBef>
                <a:spcPts val="0"/>
              </a:spcBef>
            </a:pPr>
            <a:r>
              <a:rPr lang="en-GB" sz="1700" dirty="0"/>
              <a:t>Locke EA, Latham GP. Building a practically useful theory of goal setting and task motivation. A 35-year odyssey. Am </a:t>
            </a:r>
            <a:r>
              <a:rPr lang="en-GB" sz="1700" dirty="0" err="1"/>
              <a:t>Psychol</a:t>
            </a:r>
            <a:r>
              <a:rPr lang="en-GB" sz="1700" dirty="0"/>
              <a:t> 2002;57(9):705-17.</a:t>
            </a:r>
            <a:endParaRPr lang="el-GR" sz="1700" dirty="0"/>
          </a:p>
          <a:p>
            <a:pPr>
              <a:lnSpc>
                <a:spcPct val="170000"/>
              </a:lnSpc>
              <a:spcBef>
                <a:spcPts val="0"/>
              </a:spcBef>
            </a:pPr>
            <a:r>
              <a:rPr lang="en-GB" sz="1700" dirty="0"/>
              <a:t>Ryan TA. Intentional </a:t>
            </a:r>
            <a:r>
              <a:rPr lang="en-GB" sz="1700" dirty="0" err="1"/>
              <a:t>behavior</a:t>
            </a:r>
            <a:r>
              <a:rPr lang="en-GB" sz="1700" dirty="0"/>
              <a:t>. New York: Ronald Press, 1970.</a:t>
            </a:r>
            <a:endParaRPr lang="el-GR" sz="1700" dirty="0"/>
          </a:p>
          <a:p>
            <a:pPr>
              <a:lnSpc>
                <a:spcPct val="170000"/>
              </a:lnSpc>
              <a:spcBef>
                <a:spcPts val="0"/>
              </a:spcBef>
            </a:pPr>
            <a:r>
              <a:rPr lang="en-US" sz="1700" dirty="0" err="1"/>
              <a:t>Werrija</a:t>
            </a:r>
            <a:r>
              <a:rPr lang="en-US" sz="1700" dirty="0"/>
              <a:t> MQ et al. Adding cognitive therapy to dietetic treatment is associated with less relapse in obesity. Journal of Psychosomatic Research 2009;67:315–324.</a:t>
            </a:r>
            <a:endParaRPr lang="el-GR" sz="1700" dirty="0"/>
          </a:p>
          <a:p>
            <a:pPr marL="68580" indent="0">
              <a:buNone/>
            </a:pPr>
            <a:endParaRPr lang="en-US" sz="1700" dirty="0"/>
          </a:p>
          <a:p>
            <a:endParaRPr lang="en-US" sz="1700" dirty="0"/>
          </a:p>
          <a:p>
            <a:pPr marL="68580" indent="0">
              <a:buNone/>
            </a:pPr>
            <a:endParaRPr lang="en-US" sz="1700" dirty="0"/>
          </a:p>
        </p:txBody>
      </p:sp>
    </p:spTree>
    <p:extLst>
      <p:ext uri="{BB962C8B-B14F-4D97-AF65-F5344CB8AC3E}">
        <p14:creationId xmlns:p14="http://schemas.microsoft.com/office/powerpoint/2010/main" val="3438733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71592" y="116632"/>
            <a:ext cx="7024744" cy="1143000"/>
          </a:xfrm>
        </p:spPr>
        <p:txBody>
          <a:bodyPr/>
          <a:lstStyle/>
          <a:p>
            <a:r>
              <a:rPr lang="el-GR" dirty="0"/>
              <a:t>Βασική αρχή ΓΘ</a:t>
            </a:r>
          </a:p>
        </p:txBody>
      </p:sp>
      <p:sp>
        <p:nvSpPr>
          <p:cNvPr id="3" name="Θέση περιεχομένου 2"/>
          <p:cNvSpPr>
            <a:spLocks noGrp="1"/>
          </p:cNvSpPr>
          <p:nvPr>
            <p:ph idx="1"/>
          </p:nvPr>
        </p:nvSpPr>
        <p:spPr>
          <a:xfrm>
            <a:off x="467544" y="1556792"/>
            <a:ext cx="7992888" cy="3508977"/>
          </a:xfrm>
        </p:spPr>
        <p:txBody>
          <a:bodyPr>
            <a:normAutofit/>
          </a:bodyPr>
          <a:lstStyle/>
          <a:p>
            <a:pPr marL="68580" indent="0">
              <a:buNone/>
            </a:pPr>
            <a:r>
              <a:rPr lang="el-GR" sz="2000" dirty="0"/>
              <a:t>Ο τρόπος που τα άτομα αντιλαμβάνονται &amp; επεξεργάζονται την πραγματικότητα θα επηρεάσει τον τρόπο που αισθάνονται και συμπεριφέρονται. </a:t>
            </a:r>
          </a:p>
          <a:p>
            <a:endParaRPr lang="el-GR" sz="2000"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10182" y="2636912"/>
            <a:ext cx="4762500" cy="3829050"/>
          </a:xfrm>
          <a:prstGeom prst="rect">
            <a:avLst/>
          </a:prstGeom>
        </p:spPr>
      </p:pic>
    </p:spTree>
    <p:extLst>
      <p:ext uri="{BB962C8B-B14F-4D97-AF65-F5344CB8AC3E}">
        <p14:creationId xmlns:p14="http://schemas.microsoft.com/office/powerpoint/2010/main" val="1250632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p:cNvPicPr>
            <a:picLocks noGrp="1" noChangeAspect="1"/>
          </p:cNvPicPr>
          <p:nvPr>
            <p:ph idx="1"/>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2195736" y="692696"/>
            <a:ext cx="4639404" cy="6101256"/>
          </a:xfrm>
        </p:spPr>
      </p:pic>
      <p:sp>
        <p:nvSpPr>
          <p:cNvPr id="3" name="Τίτλος 1"/>
          <p:cNvSpPr>
            <a:spLocks noGrp="1"/>
          </p:cNvSpPr>
          <p:nvPr>
            <p:ph type="title"/>
          </p:nvPr>
        </p:nvSpPr>
        <p:spPr>
          <a:xfrm>
            <a:off x="323528" y="188640"/>
            <a:ext cx="7024744" cy="576064"/>
          </a:xfrm>
          <a:solidFill>
            <a:schemeClr val="bg1"/>
          </a:solidFill>
        </p:spPr>
        <p:txBody>
          <a:bodyPr>
            <a:noAutofit/>
          </a:bodyPr>
          <a:lstStyle/>
          <a:p>
            <a:r>
              <a:rPr lang="el-GR" sz="3200" dirty="0"/>
              <a:t>Θεωρητικό Υπόβαθρο</a:t>
            </a:r>
            <a:endParaRPr lang="el-GR" sz="2800" i="1" dirty="0"/>
          </a:p>
        </p:txBody>
      </p:sp>
    </p:spTree>
    <p:extLst>
      <p:ext uri="{BB962C8B-B14F-4D97-AF65-F5344CB8AC3E}">
        <p14:creationId xmlns:p14="http://schemas.microsoft.com/office/powerpoint/2010/main" val="1493415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15608" y="764704"/>
            <a:ext cx="7024744" cy="1008112"/>
          </a:xfrm>
        </p:spPr>
        <p:txBody>
          <a:bodyPr>
            <a:noAutofit/>
          </a:bodyPr>
          <a:lstStyle/>
          <a:p>
            <a:r>
              <a:rPr lang="el-GR" sz="3200" dirty="0"/>
              <a:t>Θεωρητικό Υπόβαθρο</a:t>
            </a:r>
            <a:br>
              <a:rPr lang="el-GR" sz="3200" dirty="0"/>
            </a:br>
            <a:r>
              <a:rPr lang="el-GR" sz="2800" i="1" dirty="0"/>
              <a:t>αυτόματες σκέψεις</a:t>
            </a:r>
          </a:p>
        </p:txBody>
      </p:sp>
      <p:sp>
        <p:nvSpPr>
          <p:cNvPr id="3" name="Θέση περιεχομένου 2"/>
          <p:cNvSpPr>
            <a:spLocks noGrp="1"/>
          </p:cNvSpPr>
          <p:nvPr>
            <p:ph idx="1"/>
          </p:nvPr>
        </p:nvSpPr>
        <p:spPr>
          <a:xfrm>
            <a:off x="755576" y="2060848"/>
            <a:ext cx="7632848" cy="4176464"/>
          </a:xfrm>
        </p:spPr>
        <p:txBody>
          <a:bodyPr>
            <a:normAutofit/>
          </a:bodyPr>
          <a:lstStyle/>
          <a:p>
            <a:pPr algn="just"/>
            <a:r>
              <a:rPr lang="el-GR" sz="1800" dirty="0"/>
              <a:t>Η ΓΘ πρεσβεύει ότι υπάρχουν σκέψεις στο όριο της συναίσθησης, που συμβαίνουν </a:t>
            </a:r>
            <a:r>
              <a:rPr lang="el-GR" sz="1800" b="1" dirty="0"/>
              <a:t>αυθόρμητα &amp; ταχύτατα</a:t>
            </a:r>
            <a:r>
              <a:rPr lang="el-GR" sz="1800" dirty="0"/>
              <a:t>, και είναι μια </a:t>
            </a:r>
            <a:r>
              <a:rPr lang="el-GR" sz="1800" b="1" dirty="0"/>
              <a:t>ενδιάμεση ερμηνεία </a:t>
            </a:r>
            <a:r>
              <a:rPr lang="el-GR" sz="1800" dirty="0"/>
              <a:t>κάθε κατάστασης</a:t>
            </a:r>
            <a:r>
              <a:rPr lang="en-US" sz="1800" dirty="0"/>
              <a:t>.</a:t>
            </a:r>
            <a:endParaRPr lang="el-GR" sz="1800" dirty="0"/>
          </a:p>
          <a:p>
            <a:pPr algn="just"/>
            <a:endParaRPr lang="el-GR" sz="1800" dirty="0"/>
          </a:p>
          <a:p>
            <a:pPr algn="just"/>
            <a:r>
              <a:rPr lang="el-GR" sz="1800" dirty="0"/>
              <a:t>Οι αυτόματες σκέψεις θεωρούνται εύλογες και η εγκυρότητά τους λαμβάνεται ως δεδομένη. </a:t>
            </a:r>
          </a:p>
          <a:p>
            <a:pPr algn="just"/>
            <a:endParaRPr lang="el-GR" sz="1800" dirty="0"/>
          </a:p>
          <a:p>
            <a:pPr algn="just"/>
            <a:r>
              <a:rPr lang="el-GR" sz="1800" dirty="0"/>
              <a:t>Κάποιες είναι </a:t>
            </a:r>
            <a:r>
              <a:rPr lang="el-GR" sz="1800" b="1" i="1" dirty="0" err="1"/>
              <a:t>γνωσιακές</a:t>
            </a:r>
            <a:r>
              <a:rPr lang="el-GR" sz="1800" b="1" i="1" dirty="0"/>
              <a:t> στρεβλώσεις</a:t>
            </a:r>
            <a:r>
              <a:rPr lang="el-GR" sz="1800" dirty="0"/>
              <a:t>.</a:t>
            </a:r>
          </a:p>
          <a:p>
            <a:pPr marL="68580" indent="0" algn="just">
              <a:buNone/>
            </a:pPr>
            <a:endParaRPr lang="el-GR" sz="1800" dirty="0"/>
          </a:p>
        </p:txBody>
      </p:sp>
    </p:spTree>
    <p:extLst>
      <p:ext uri="{BB962C8B-B14F-4D97-AF65-F5344CB8AC3E}">
        <p14:creationId xmlns:p14="http://schemas.microsoft.com/office/powerpoint/2010/main" val="144673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Προσαρμοσμένο 7">
      <a:dk1>
        <a:sysClr val="windowText" lastClr="000000"/>
      </a:dk1>
      <a:lt1>
        <a:sysClr val="window" lastClr="FFFFFF"/>
      </a:lt1>
      <a:dk2>
        <a:srgbClr val="073E87"/>
      </a:dk2>
      <a:lt2>
        <a:srgbClr val="C6E7FC"/>
      </a:lt2>
      <a:accent1>
        <a:srgbClr val="FF3300"/>
      </a:accent1>
      <a:accent2>
        <a:srgbClr val="FF3300"/>
      </a:accent2>
      <a:accent3>
        <a:srgbClr val="5BD078"/>
      </a:accent3>
      <a:accent4>
        <a:srgbClr val="A5D028"/>
      </a:accent4>
      <a:accent5>
        <a:srgbClr val="F5C040"/>
      </a:accent5>
      <a:accent6>
        <a:srgbClr val="05E0DB"/>
      </a:accent6>
      <a:hlink>
        <a:srgbClr val="0080FF"/>
      </a:hlink>
      <a:folHlink>
        <a:srgbClr val="5EAEFF"/>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1250</TotalTime>
  <Words>4782</Words>
  <Application>Microsoft Office PowerPoint</Application>
  <PresentationFormat>On-screen Show (4:3)</PresentationFormat>
  <Paragraphs>417</Paragraphs>
  <Slides>63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63</vt:i4>
      </vt:variant>
    </vt:vector>
  </HeadingPairs>
  <TitlesOfParts>
    <vt:vector size="67" baseType="lpstr">
      <vt:lpstr>Century Gothic</vt:lpstr>
      <vt:lpstr>Wingdings</vt:lpstr>
      <vt:lpstr>Wingdings 2</vt:lpstr>
      <vt:lpstr>Austin</vt:lpstr>
      <vt:lpstr>Γνωσιακή Συμπεριφορική Θεραπεία  (Cognitive Behavioral Therapy)</vt:lpstr>
      <vt:lpstr>Ορισμός</vt:lpstr>
      <vt:lpstr>Γνωσιακή Θεραπεία</vt:lpstr>
      <vt:lpstr>Ιστορία…</vt:lpstr>
      <vt:lpstr>Ιστορία…</vt:lpstr>
      <vt:lpstr>Εφαρμογή</vt:lpstr>
      <vt:lpstr>Βασική αρχή ΓΘ</vt:lpstr>
      <vt:lpstr>Θεωρητικό Υπόβαθρο</vt:lpstr>
      <vt:lpstr>Θεωρητικό Υπόβαθρο αυτόματες σκέψεις</vt:lpstr>
      <vt:lpstr>Γνωσιακές στρεβλώσεις π.χ.</vt:lpstr>
      <vt:lpstr>Γνωσιακές στρεβλώσεις π.χ.</vt:lpstr>
      <vt:lpstr>Γνωσιακές στρεβλώσεις π.χ.</vt:lpstr>
      <vt:lpstr>Γνωσιακές στρεβλώσεις π.χ.</vt:lpstr>
      <vt:lpstr>Γνωσιακές στρεβλώσεις π.χ.</vt:lpstr>
      <vt:lpstr>Θεωρητικό Υπόβαθρο βασικές πεποιθήσεις - ορισμός</vt:lpstr>
      <vt:lpstr>Θεωρητικό Υπόβαθρο βασικές πεποιθήσεις - δημιουργία</vt:lpstr>
      <vt:lpstr>Θεωρητικό Υπόβαθρο βασικές πεποιθήσεις - επίδραση</vt:lpstr>
      <vt:lpstr>Θεραπευτικός στόχος ΓΘ</vt:lpstr>
      <vt:lpstr>Αρχές Θεραπείας</vt:lpstr>
      <vt:lpstr>Αρχές Θεραπείας</vt:lpstr>
      <vt:lpstr>Αρχές Θεραπείας</vt:lpstr>
      <vt:lpstr>PowerPoint Presentation</vt:lpstr>
      <vt:lpstr>Συμπεριφορική Θεραπεία</vt:lpstr>
      <vt:lpstr>Θεωρητικό υπόβαθρο</vt:lpstr>
      <vt:lpstr>Η συμπεριφορά μαθαίνεται με 3 τρόπους:</vt:lpstr>
      <vt:lpstr>1) Κλασική εξαρτημένη μάθηση</vt:lpstr>
      <vt:lpstr>Ο σκύλος του Pavlov (πείραμα)</vt:lpstr>
      <vt:lpstr>Ο σκύλος του Pavlov (ερμηνεία)</vt:lpstr>
      <vt:lpstr>1) Κλασική εξαρτημένη μάθηση</vt:lpstr>
      <vt:lpstr>2) Τη συντελεστική μάθηση</vt:lpstr>
      <vt:lpstr>Το κλουβί του Skinner (Skinner’s box)</vt:lpstr>
      <vt:lpstr>Το κλουβί του Skinner (Skinner’s box)</vt:lpstr>
      <vt:lpstr>3) Τη μιμητική μάθηση</vt:lpstr>
      <vt:lpstr>Γνωσιακή Συμπεριφορική Θεραπεία (ΓΣΘ)</vt:lpstr>
      <vt:lpstr>ορισμός</vt:lpstr>
      <vt:lpstr>Εφαρμογή στη Διαιτολογική πρακτική</vt:lpstr>
      <vt:lpstr>Τεχνικές ΓΣΘ που εφαρμόζονται στη διαιτολογική πρακτική</vt:lpstr>
      <vt:lpstr>1) Επίτευξη προσέγγισης συνεργασίας</vt:lpstr>
      <vt:lpstr>1) Επίτευξη προσέγγισης συνεργασίας</vt:lpstr>
      <vt:lpstr>2) Ανταμοιβή – επιβράβευση – ενίσχυση θετικών συμπεριφορών</vt:lpstr>
      <vt:lpstr>3) Σωκρατικές ερωτήσεις (θεωρία) </vt:lpstr>
      <vt:lpstr>3) Σωκρατικές ερωτήσεις (παραδείγματα) </vt:lpstr>
      <vt:lpstr>4) Αυτο-παρακολούθηση</vt:lpstr>
      <vt:lpstr>4) Αυτο-παρακολούθηση</vt:lpstr>
      <vt:lpstr>4) Αυτο-παρακολούθηση</vt:lpstr>
      <vt:lpstr>4) Αυτο-παρακολούθηση</vt:lpstr>
      <vt:lpstr>5) Ανατροφοδότηση </vt:lpstr>
      <vt:lpstr>6) Γνωσιακή αναδόμηση &amp; ανάπτυξη “θετικών” σκέψεων</vt:lpstr>
      <vt:lpstr>6) Γνωσιακή αναδόμηση &amp; ανάπτυξη “θετικών” σκέψεων</vt:lpstr>
      <vt:lpstr>6) Γνωσιακή αναδόμηση &amp; ανάπτυξη “θετικών” σκέψεων</vt:lpstr>
      <vt:lpstr>7) Έλεγχος ερεθισμάτων</vt:lpstr>
      <vt:lpstr>7) Έλεγχος ερεθισμάτων</vt:lpstr>
      <vt:lpstr>7) Έλεγχος ερεθισμάτων</vt:lpstr>
      <vt:lpstr>8) Επίλυση προβλημάτων </vt:lpstr>
      <vt:lpstr>9) Αντιμετώπιση καταστάσεων υψηλού κινδύνου </vt:lpstr>
      <vt:lpstr>10) Πρόληψη υποτροπής – σχεδιασμός διατήρησης </vt:lpstr>
      <vt:lpstr>10) Πρόληψη υποτροπής – σχεδιασμός διατήρησης </vt:lpstr>
      <vt:lpstr>11) Στοχοθεσία - θεωρία </vt:lpstr>
      <vt:lpstr>11) Στοχοθεσία - υπόβαθρο </vt:lpstr>
      <vt:lpstr>11) Στοχοθεσία - στάδια </vt:lpstr>
      <vt:lpstr>11) Στοχοθεσία SMART goals </vt:lpstr>
      <vt:lpstr>Αναφορές</vt:lpstr>
      <vt:lpstr>Αναφορές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Evi</dc:creator>
  <cp:lastModifiedBy>Evi Fappa</cp:lastModifiedBy>
  <cp:revision>117</cp:revision>
  <dcterms:created xsi:type="dcterms:W3CDTF">2016-12-21T12:15:41Z</dcterms:created>
  <dcterms:modified xsi:type="dcterms:W3CDTF">2023-05-09T10:11:15Z</dcterms:modified>
</cp:coreProperties>
</file>