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80" r:id="rId22"/>
    <p:sldId id="281" r:id="rId23"/>
    <p:sldId id="282" r:id="rId24"/>
    <p:sldId id="277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7" r:id="rId39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DF21"/>
    <a:srgbClr val="FFFF66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7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1 - Ορθογώνιο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38 - Ορθογώνιο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39 - Ορθογώνιο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40 - Ορθογώνιο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41 - Ορθογώνιο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55 - Ορθογώνιο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64 - Ορθογώνιο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65 - Ορθογώνιο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66 - Ορθογώνιο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15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89C9203-B4A1-4066-9C76-50E89FAB9300}" type="datetimeFigureOut">
              <a:rPr lang="el-GR"/>
              <a:pPr>
                <a:defRPr/>
              </a:pPr>
              <a:t>21/4/2023</a:t>
            </a:fld>
            <a:endParaRPr lang="el-GR"/>
          </a:p>
        </p:txBody>
      </p:sp>
      <p:sp>
        <p:nvSpPr>
          <p:cNvPr id="16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17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56467C4-0AD4-4323-AD6C-DF1CA66BBE8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3B25F-7DBD-436A-919A-0580A1C32A44}" type="datetimeFigureOut">
              <a:rPr lang="el-GR"/>
              <a:pPr>
                <a:defRPr/>
              </a:pPr>
              <a:t>21/4/2023</a:t>
            </a:fld>
            <a:endParaRPr lang="el-GR"/>
          </a:p>
        </p:txBody>
      </p:sp>
      <p:sp>
        <p:nvSpPr>
          <p:cNvPr id="5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786B4-51D2-41F8-8607-7B43BA1E719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20C91-D718-41E6-B77D-DB355FC5F1D6}" type="datetimeFigureOut">
              <a:rPr lang="el-GR"/>
              <a:pPr>
                <a:defRPr/>
              </a:pPr>
              <a:t>21/4/2023</a:t>
            </a:fld>
            <a:endParaRPr lang="el-GR"/>
          </a:p>
        </p:txBody>
      </p:sp>
      <p:sp>
        <p:nvSpPr>
          <p:cNvPr id="5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3E01E-0A6D-4274-8CBF-58FFDDBC8AB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835187-F0DA-469D-BBA2-54E328C7FE70}" type="datetimeFigureOut">
              <a:rPr lang="el-GR"/>
              <a:pPr>
                <a:defRPr/>
              </a:pPr>
              <a:t>21/4/2023</a:t>
            </a:fld>
            <a:endParaRPr lang="el-GR"/>
          </a:p>
        </p:txBody>
      </p:sp>
      <p:sp>
        <p:nvSpPr>
          <p:cNvPr id="5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B0A3F-62F7-48F2-894F-E1461343E42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3 - Ελεύθερη σχεδίαση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14 - Ελεύθερη σχεδίαση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12 - Ελεύθερη σχεδίαση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15 - Ελεύθερη σχεδίαση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16 - Ελεύθερη σχεδίαση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17 - Ελεύθερη σχεδίαση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18 - Ελεύθερη σχεδίαση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19 - Ελεύθερη σχεδίαση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20 - Ελεύθερη σχεδίαση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21 - Ελεύθερη σχεδίαση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22 - Ελεύθερη σχεδίαση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23 - Ελεύθερη σχεδίαση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24 - Ελεύθερη σχεδίαση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7" name="25 - Ελεύθερη σχεδίαση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8" name="26 - Ελεύθερη σχεδίαση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9" name="6 - Ορθογώνιο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7 - Ορθογώνιο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8 - Ορθογώνιο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9 - Ορθογώνιο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10 - Ορθογώνιο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4" name="11 - Ορθογώνιο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2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01BE9D8-D8B9-4FC8-BE80-E86CC99F93D1}" type="datetimeFigureOut">
              <a:rPr lang="el-GR"/>
              <a:pPr>
                <a:defRPr/>
              </a:pPr>
              <a:t>21/4/2023</a:t>
            </a:fld>
            <a:endParaRPr lang="el-GR"/>
          </a:p>
        </p:txBody>
      </p:sp>
      <p:sp>
        <p:nvSpPr>
          <p:cNvPr id="2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2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69D45CB-28D1-47D7-AE1D-222C90D7E55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8C97D-F399-45FC-9860-FAB6E94EAC69}" type="datetimeFigureOut">
              <a:rPr lang="el-GR"/>
              <a:pPr>
                <a:defRPr/>
              </a:pPr>
              <a:t>21/4/2023</a:t>
            </a:fld>
            <a:endParaRPr lang="el-GR"/>
          </a:p>
        </p:txBody>
      </p:sp>
      <p:sp>
        <p:nvSpPr>
          <p:cNvPr id="6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C4AEF-9A5D-43CE-8182-A2C34711716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24 - Ορθογώνιο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15 - Ορθογώνιο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16 - Ορθογώνιο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17 - Ορθογώνιο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18 - Ορθογώνιο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19 - Ορθογώνιο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20 - Ορθογώνιο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21 - Ορθογώνιο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28 - Ορθογώνιο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29 - Ορθογώνιο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FDD19B1-CA76-499D-B417-C47D0AA0AD55}" type="datetimeFigureOut">
              <a:rPr lang="el-GR"/>
              <a:pPr>
                <a:defRPr/>
              </a:pPr>
              <a:t>21/4/2023</a:t>
            </a:fld>
            <a:endParaRPr lang="el-GR"/>
          </a:p>
        </p:txBody>
      </p:sp>
      <p:sp>
        <p:nvSpPr>
          <p:cNvPr id="1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1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1CEB957-39BF-4818-8F3E-99765B080AC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15BD1-253D-4629-A9E3-FFD1E3ADDC7D}" type="datetimeFigureOut">
              <a:rPr lang="el-GR"/>
              <a:pPr>
                <a:defRPr/>
              </a:pPr>
              <a:t>21/4/2023</a:t>
            </a:fld>
            <a:endParaRPr lang="el-GR"/>
          </a:p>
        </p:txBody>
      </p:sp>
      <p:sp>
        <p:nvSpPr>
          <p:cNvPr id="4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9541A-A231-4706-A6F9-0BD02B240C1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B64F0-6195-4656-A2C5-B2055AF9CCA7}" type="datetimeFigureOut">
              <a:rPr lang="el-GR"/>
              <a:pPr>
                <a:defRPr/>
              </a:pPr>
              <a:t>21/4/2023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BBBCE-A52E-4EB0-AA90-E4E65FE5492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6AD53-EAD7-490C-8C30-7DBD7DF982CF}" type="datetimeFigureOut">
              <a:rPr lang="el-GR"/>
              <a:pPr>
                <a:defRPr/>
              </a:pPr>
              <a:t>21/4/2023</a:t>
            </a:fld>
            <a:endParaRPr lang="el-GR"/>
          </a:p>
        </p:txBody>
      </p:sp>
      <p:sp>
        <p:nvSpPr>
          <p:cNvPr id="6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0BFE0-2B8E-4157-AC0F-06E0A501ECC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 - Ορθογώνιο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8 - Ευθεία γραμμή σύνδεσης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9 - Ομάδα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14 - Ευθεία γραμμή σύνδεσης"/>
            <p:cNvCxnSpPr/>
            <p:nvPr/>
          </p:nvCxnSpPr>
          <p:spPr>
            <a:xfrm rot="16200000">
              <a:off x="6663593" y="1296441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15 - Ευθεία γραμμή σύνδεσης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16 - Ευθεία γραμμή σύνδεσης"/>
            <p:cNvCxnSpPr/>
            <p:nvPr/>
          </p:nvCxnSpPr>
          <p:spPr>
            <a:xfrm rot="5400000" flipH="1">
              <a:off x="6744513" y="1295466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13 - Ομάδα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10 - Ευθεία γραμμή σύνδεσης"/>
            <p:cNvCxnSpPr/>
            <p:nvPr/>
          </p:nvCxnSpPr>
          <p:spPr>
            <a:xfrm rot="16200000">
              <a:off x="6663593" y="1296441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1 - Ευθεία γραμμή σύνδεσης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12 - Ευθεία γραμμή σύνδεσης"/>
            <p:cNvCxnSpPr/>
            <p:nvPr/>
          </p:nvCxnSpPr>
          <p:spPr>
            <a:xfrm rot="5400000" flipH="1">
              <a:off x="6744513" y="1295466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17 - Ομάδα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18 - Ευθεία γραμμή σύνδεσης"/>
            <p:cNvCxnSpPr/>
            <p:nvPr/>
          </p:nvCxnSpPr>
          <p:spPr>
            <a:xfrm rot="16200000">
              <a:off x="6663592" y="1296440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9 - Ευθεία γραμμή σύνδεσης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20 - Ευθεία γραμμή σύνδεσης"/>
            <p:cNvCxnSpPr/>
            <p:nvPr/>
          </p:nvCxnSpPr>
          <p:spPr>
            <a:xfrm rot="5400000" flipH="1">
              <a:off x="6744512" y="1295466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- Τίτλος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l-GR" noProof="0"/>
              <a:t>Κάντε κλικ στο εικονίδιο για να προσθέσετε μια εικόνα</a:t>
            </a:r>
            <a:endParaRPr lang="en-US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19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A0B176C-9913-406B-AC18-6C96DFB7544A}" type="datetimeFigureOut">
              <a:rPr lang="el-GR"/>
              <a:pPr>
                <a:defRPr/>
              </a:pPr>
              <a:t>21/4/2023</a:t>
            </a:fld>
            <a:endParaRPr lang="el-GR"/>
          </a:p>
        </p:txBody>
      </p:sp>
      <p:sp>
        <p:nvSpPr>
          <p:cNvPr id="20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21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6AA5EFA-2759-4457-849F-CABDEBFD8E7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shade val="100000"/>
                <a:satMod val="150000"/>
                <a:alpha val="66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bg2">
                <a:tint val="88000"/>
                <a:satMod val="40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7 - Ορθογώνιο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8 - Ορθογώνιο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9 - Ορθογώνιο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14 - Ορθογώνιο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15 - Ορθογώνιο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16 - Ορθογώνιο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1036" name="1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8EAFCCC5-3743-4A7F-93A9-F193C1DF09B8}" type="datetimeFigureOut">
              <a:rPr lang="el-GR"/>
              <a:pPr>
                <a:defRPr/>
              </a:pPr>
              <a:t>21/4/2023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065986BD-233B-4152-B1C2-8472549FC06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36" r:id="rId1"/>
    <p:sldLayoutId id="2147483929" r:id="rId2"/>
    <p:sldLayoutId id="2147483937" r:id="rId3"/>
    <p:sldLayoutId id="2147483930" r:id="rId4"/>
    <p:sldLayoutId id="2147483938" r:id="rId5"/>
    <p:sldLayoutId id="2147483931" r:id="rId6"/>
    <p:sldLayoutId id="2147483932" r:id="rId7"/>
    <p:sldLayoutId id="2147483933" r:id="rId8"/>
    <p:sldLayoutId id="2147483939" r:id="rId9"/>
    <p:sldLayoutId id="2147483934" r:id="rId10"/>
    <p:sldLayoutId id="214748393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rgbClr val="FAE0EC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FAE0EC"/>
          </a:solidFill>
          <a:latin typeface="Consolas" pitchFamily="49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FAE0EC"/>
          </a:solidFill>
          <a:latin typeface="Consolas" pitchFamily="49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FAE0EC"/>
          </a:solidFill>
          <a:latin typeface="Consolas" pitchFamily="49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FAE0EC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FAE0EC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FAE0EC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FAE0EC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FAE0EC"/>
          </a:solidFill>
          <a:latin typeface="Consolas" pitchFamily="49" charset="0"/>
        </a:defRPr>
      </a:lvl9pPr>
      <a:extLst/>
    </p:titleStyle>
    <p:bodyStyle>
      <a:lvl1pPr marL="411163" indent="-342900" algn="l" rtl="0" eaLnBrk="0" fontAlgn="base" hangingPunct="0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eaLnBrk="0" fontAlgn="base" hangingPunct="0">
        <a:spcBef>
          <a:spcPct val="20000"/>
        </a:spcBef>
        <a:spcAft>
          <a:spcPct val="0"/>
        </a:spcAft>
        <a:buClr>
          <a:srgbClr val="DE6C36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eaLnBrk="0" fontAlgn="base" hangingPunct="0">
        <a:spcBef>
          <a:spcPct val="20000"/>
        </a:spcBef>
        <a:spcAft>
          <a:spcPct val="0"/>
        </a:spcAft>
        <a:buClr>
          <a:srgbClr val="DE6C36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915988" y="4327525"/>
            <a:ext cx="7772400" cy="197510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>
                <a:solidFill>
                  <a:schemeClr val="tx2">
                    <a:satMod val="200000"/>
                  </a:schemeClr>
                </a:solidFill>
              </a:rPr>
              <a:t>ΑΝΑΠΑΥΣΗ</a:t>
            </a:r>
            <a:r>
              <a:rPr lang="en-US" dirty="0">
                <a:solidFill>
                  <a:schemeClr val="tx2">
                    <a:satMod val="200000"/>
                  </a:schemeClr>
                </a:solidFill>
              </a:rPr>
              <a:t> –</a:t>
            </a:r>
            <a:r>
              <a:rPr lang="el-GR" dirty="0">
                <a:solidFill>
                  <a:schemeClr val="tx2">
                    <a:satMod val="200000"/>
                  </a:schemeClr>
                </a:solidFill>
              </a:rPr>
              <a:t> ΥΠΝΟΣ</a:t>
            </a:r>
            <a:br>
              <a:rPr lang="en-US" dirty="0">
                <a:solidFill>
                  <a:schemeClr val="tx2">
                    <a:satMod val="200000"/>
                  </a:schemeClr>
                </a:solidFill>
              </a:rPr>
            </a:br>
            <a:r>
              <a:rPr lang="en-US" dirty="0">
                <a:solidFill>
                  <a:schemeClr val="tx2">
                    <a:satMod val="200000"/>
                  </a:schemeClr>
                </a:solidFill>
              </a:rPr>
              <a:t>				</a:t>
            </a:r>
            <a:r>
              <a:rPr lang="el-GR" sz="2800" dirty="0" err="1">
                <a:solidFill>
                  <a:schemeClr val="tx2">
                    <a:satMod val="200000"/>
                  </a:schemeClr>
                </a:solidFill>
              </a:rPr>
              <a:t>Ζυγα</a:t>
            </a:r>
            <a:r>
              <a:rPr lang="el-GR" sz="2800" dirty="0">
                <a:solidFill>
                  <a:schemeClr val="tx2">
                    <a:satMod val="200000"/>
                  </a:schemeClr>
                </a:solidFill>
              </a:rPr>
              <a:t> </a:t>
            </a:r>
            <a:r>
              <a:rPr lang="el-GR" sz="2800" dirty="0" err="1">
                <a:solidFill>
                  <a:schemeClr val="tx2">
                    <a:satMod val="200000"/>
                  </a:schemeClr>
                </a:solidFill>
              </a:rPr>
              <a:t>σοφια</a:t>
            </a:r>
            <a:br>
              <a:rPr lang="el-GR" sz="2800" dirty="0">
                <a:solidFill>
                  <a:schemeClr val="tx2">
                    <a:satMod val="200000"/>
                  </a:schemeClr>
                </a:solidFill>
              </a:rPr>
            </a:br>
            <a:endParaRPr lang="el-GR" dirty="0">
              <a:solidFill>
                <a:schemeClr val="tx2">
                  <a:satMod val="20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sleep-stages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7158" y="1214422"/>
            <a:ext cx="8643998" cy="542928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>
                <a:solidFill>
                  <a:schemeClr val="tx2">
                    <a:satMod val="200000"/>
                  </a:schemeClr>
                </a:solidFill>
              </a:rPr>
              <a:t>Φυσιολογικός Κύκλος Ύπνου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>
                <a:solidFill>
                  <a:schemeClr val="tx2">
                    <a:satMod val="200000"/>
                  </a:schemeClr>
                </a:solidFill>
              </a:rPr>
              <a:t>Ανάγκες κ Τύπος Ύπνου</a:t>
            </a:r>
          </a:p>
        </p:txBody>
      </p:sp>
      <p:grpSp>
        <p:nvGrpSpPr>
          <p:cNvPr id="23554" name="5 - Ομάδα"/>
          <p:cNvGrpSpPr>
            <a:grpSpLocks/>
          </p:cNvGrpSpPr>
          <p:nvPr/>
        </p:nvGrpSpPr>
        <p:grpSpPr bwMode="auto">
          <a:xfrm>
            <a:off x="357188" y="1357313"/>
            <a:ext cx="8202612" cy="5214937"/>
            <a:chOff x="484939" y="1439406"/>
            <a:chExt cx="8201860" cy="4916942"/>
          </a:xfrm>
        </p:grpSpPr>
        <p:sp>
          <p:nvSpPr>
            <p:cNvPr id="7" name="6 - Ελεύθερη σχεδίαση"/>
            <p:cNvSpPr/>
            <p:nvPr/>
          </p:nvSpPr>
          <p:spPr>
            <a:xfrm>
              <a:off x="2207218" y="1708828"/>
              <a:ext cx="6368466" cy="556804"/>
            </a:xfrm>
            <a:custGeom>
              <a:avLst/>
              <a:gdLst>
                <a:gd name="connsiteX0" fmla="*/ 0 w 6367978"/>
                <a:gd name="connsiteY0" fmla="*/ 0 h 314661"/>
                <a:gd name="connsiteX1" fmla="*/ 6210648 w 6367978"/>
                <a:gd name="connsiteY1" fmla="*/ 0 h 314661"/>
                <a:gd name="connsiteX2" fmla="*/ 6367978 w 6367978"/>
                <a:gd name="connsiteY2" fmla="*/ 157331 h 314661"/>
                <a:gd name="connsiteX3" fmla="*/ 6210648 w 6367978"/>
                <a:gd name="connsiteY3" fmla="*/ 314661 h 314661"/>
                <a:gd name="connsiteX4" fmla="*/ 0 w 6367978"/>
                <a:gd name="connsiteY4" fmla="*/ 314661 h 314661"/>
                <a:gd name="connsiteX5" fmla="*/ 0 w 6367978"/>
                <a:gd name="connsiteY5" fmla="*/ 0 h 314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67978" h="314661">
                  <a:moveTo>
                    <a:pt x="6367978" y="314660"/>
                  </a:moveTo>
                  <a:lnTo>
                    <a:pt x="157330" y="314660"/>
                  </a:lnTo>
                  <a:lnTo>
                    <a:pt x="0" y="157330"/>
                  </a:lnTo>
                  <a:lnTo>
                    <a:pt x="157330" y="1"/>
                  </a:lnTo>
                  <a:lnTo>
                    <a:pt x="6367978" y="1"/>
                  </a:lnTo>
                  <a:lnTo>
                    <a:pt x="6367978" y="31466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81618" tIns="68581" rIns="128016" bIns="68581" spcCol="1270" anchor="ctr"/>
            <a:lstStyle/>
            <a:p>
              <a:pPr algn="ctr" defTabSz="800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l-GR" i="1" u="sng" dirty="0"/>
                <a:t>Βρέφη</a:t>
              </a:r>
              <a:r>
                <a:rPr lang="el-GR" dirty="0"/>
                <a:t> :   14-20</a:t>
              </a:r>
              <a:r>
                <a:rPr lang="en-US" dirty="0"/>
                <a:t>h </a:t>
              </a:r>
              <a:r>
                <a:rPr lang="el-GR" dirty="0"/>
                <a:t> κάθε μέρα</a:t>
              </a:r>
            </a:p>
          </p:txBody>
        </p:sp>
        <p:sp>
          <p:nvSpPr>
            <p:cNvPr id="8" name="7 - Έλλειψη"/>
            <p:cNvSpPr/>
            <p:nvPr/>
          </p:nvSpPr>
          <p:spPr>
            <a:xfrm>
              <a:off x="484939" y="1439406"/>
              <a:ext cx="1928635" cy="993866"/>
            </a:xfrm>
            <a:prstGeom prst="ellipse">
              <a:avLst/>
            </a:prstGeom>
            <a:blipFill rotWithShape="0">
              <a:blip r:embed="rId2" cstate="print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8 - Ελεύθερη σχεδίαση"/>
            <p:cNvSpPr/>
            <p:nvPr/>
          </p:nvSpPr>
          <p:spPr>
            <a:xfrm>
              <a:off x="2056420" y="2641325"/>
              <a:ext cx="6598632" cy="528366"/>
            </a:xfrm>
            <a:custGeom>
              <a:avLst/>
              <a:gdLst>
                <a:gd name="connsiteX0" fmla="*/ 0 w 6598965"/>
                <a:gd name="connsiteY0" fmla="*/ 0 h 385344"/>
                <a:gd name="connsiteX1" fmla="*/ 6406293 w 6598965"/>
                <a:gd name="connsiteY1" fmla="*/ 0 h 385344"/>
                <a:gd name="connsiteX2" fmla="*/ 6598965 w 6598965"/>
                <a:gd name="connsiteY2" fmla="*/ 192672 h 385344"/>
                <a:gd name="connsiteX3" fmla="*/ 6406293 w 6598965"/>
                <a:gd name="connsiteY3" fmla="*/ 385344 h 385344"/>
                <a:gd name="connsiteX4" fmla="*/ 0 w 6598965"/>
                <a:gd name="connsiteY4" fmla="*/ 385344 h 385344"/>
                <a:gd name="connsiteX5" fmla="*/ 0 w 6598965"/>
                <a:gd name="connsiteY5" fmla="*/ 0 h 385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598965" h="385344">
                  <a:moveTo>
                    <a:pt x="6598965" y="385343"/>
                  </a:moveTo>
                  <a:lnTo>
                    <a:pt x="192672" y="385343"/>
                  </a:lnTo>
                  <a:lnTo>
                    <a:pt x="0" y="192672"/>
                  </a:lnTo>
                  <a:lnTo>
                    <a:pt x="192672" y="1"/>
                  </a:lnTo>
                  <a:lnTo>
                    <a:pt x="6598965" y="1"/>
                  </a:lnTo>
                  <a:lnTo>
                    <a:pt x="6598965" y="38534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99289" tIns="68581" rIns="128016" bIns="68581" spcCol="1270" anchor="ctr"/>
            <a:lstStyle/>
            <a:p>
              <a:pPr algn="ctr" defTabSz="800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l-GR" i="1" u="sng" dirty="0"/>
                <a:t>Παιδιά</a:t>
              </a:r>
              <a:r>
                <a:rPr lang="el-GR" dirty="0"/>
                <a:t>: 10-14</a:t>
              </a:r>
              <a:r>
                <a:rPr lang="en-US" dirty="0"/>
                <a:t>h</a:t>
              </a:r>
              <a:r>
                <a:rPr lang="el-GR" dirty="0"/>
                <a:t> κάθε μέρα </a:t>
              </a:r>
            </a:p>
          </p:txBody>
        </p:sp>
        <p:sp>
          <p:nvSpPr>
            <p:cNvPr id="10" name="9 - Έλλειψη"/>
            <p:cNvSpPr/>
            <p:nvPr/>
          </p:nvSpPr>
          <p:spPr>
            <a:xfrm>
              <a:off x="556369" y="2427285"/>
              <a:ext cx="1642912" cy="1103131"/>
            </a:xfrm>
            <a:prstGeom prst="ellipse">
              <a:avLst/>
            </a:prstGeom>
            <a:blipFill rotWithShape="0">
              <a:blip r:embed="rId3" cstate="print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10 - Ελεύθερη σχεδίαση"/>
            <p:cNvSpPr/>
            <p:nvPr/>
          </p:nvSpPr>
          <p:spPr>
            <a:xfrm>
              <a:off x="2340556" y="3492997"/>
              <a:ext cx="6260526" cy="1219880"/>
            </a:xfrm>
            <a:custGeom>
              <a:avLst/>
              <a:gdLst>
                <a:gd name="connsiteX0" fmla="*/ 0 w 6261401"/>
                <a:gd name="connsiteY0" fmla="*/ 0 h 754585"/>
                <a:gd name="connsiteX1" fmla="*/ 5884109 w 6261401"/>
                <a:gd name="connsiteY1" fmla="*/ 0 h 754585"/>
                <a:gd name="connsiteX2" fmla="*/ 6261401 w 6261401"/>
                <a:gd name="connsiteY2" fmla="*/ 377293 h 754585"/>
                <a:gd name="connsiteX3" fmla="*/ 5884109 w 6261401"/>
                <a:gd name="connsiteY3" fmla="*/ 754585 h 754585"/>
                <a:gd name="connsiteX4" fmla="*/ 0 w 6261401"/>
                <a:gd name="connsiteY4" fmla="*/ 754585 h 754585"/>
                <a:gd name="connsiteX5" fmla="*/ 0 w 6261401"/>
                <a:gd name="connsiteY5" fmla="*/ 0 h 754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61401" h="754585">
                  <a:moveTo>
                    <a:pt x="6261401" y="754584"/>
                  </a:moveTo>
                  <a:lnTo>
                    <a:pt x="377292" y="754584"/>
                  </a:lnTo>
                  <a:lnTo>
                    <a:pt x="0" y="377292"/>
                  </a:lnTo>
                  <a:lnTo>
                    <a:pt x="377292" y="1"/>
                  </a:lnTo>
                  <a:lnTo>
                    <a:pt x="6261401" y="1"/>
                  </a:lnTo>
                  <a:lnTo>
                    <a:pt x="6261401" y="754584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391599" tIns="68581" rIns="128016" bIns="68580" spcCol="1270" anchor="ctr"/>
            <a:lstStyle/>
            <a:p>
              <a:pPr algn="ctr" defTabSz="800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l-GR" i="1" u="sng" dirty="0"/>
                <a:t>Ενήλικες</a:t>
              </a:r>
              <a:r>
                <a:rPr lang="el-GR" dirty="0"/>
                <a:t>: μ. ο. 7-9 </a:t>
              </a:r>
              <a:r>
                <a:rPr lang="en-US" dirty="0"/>
                <a:t>h</a:t>
              </a:r>
              <a:r>
                <a:rPr lang="el-GR" dirty="0"/>
                <a:t>, όσοι μπορούν να χαλαρώσουν κ να αναπαυθούν εύκολα, συχνά χρειάζονται λιγότερες ώρες ύπνου. Αντίθετα, άλλα άτομα χρειάζονται περισσότερο χρόνο για να ξεπεράσουν την κόπωση</a:t>
              </a:r>
            </a:p>
          </p:txBody>
        </p:sp>
        <p:sp>
          <p:nvSpPr>
            <p:cNvPr id="12" name="11 - Έλλειψη"/>
            <p:cNvSpPr/>
            <p:nvPr/>
          </p:nvSpPr>
          <p:spPr>
            <a:xfrm>
              <a:off x="556369" y="3498984"/>
              <a:ext cx="1785774" cy="1267777"/>
            </a:xfrm>
            <a:prstGeom prst="ellipse">
              <a:avLst/>
            </a:prstGeom>
            <a:blipFill rotWithShape="0">
              <a:blip r:embed="rId4" cstate="print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12 - Ελεύθερη σχεδίαση"/>
            <p:cNvSpPr/>
            <p:nvPr/>
          </p:nvSpPr>
          <p:spPr>
            <a:xfrm>
              <a:off x="1715138" y="4998763"/>
              <a:ext cx="6971661" cy="1215390"/>
            </a:xfrm>
            <a:custGeom>
              <a:avLst/>
              <a:gdLst>
                <a:gd name="connsiteX0" fmla="*/ 0 w 6972348"/>
                <a:gd name="connsiteY0" fmla="*/ 0 h 873942"/>
                <a:gd name="connsiteX1" fmla="*/ 6535377 w 6972348"/>
                <a:gd name="connsiteY1" fmla="*/ 0 h 873942"/>
                <a:gd name="connsiteX2" fmla="*/ 6972348 w 6972348"/>
                <a:gd name="connsiteY2" fmla="*/ 436971 h 873942"/>
                <a:gd name="connsiteX3" fmla="*/ 6535377 w 6972348"/>
                <a:gd name="connsiteY3" fmla="*/ 873942 h 873942"/>
                <a:gd name="connsiteX4" fmla="*/ 0 w 6972348"/>
                <a:gd name="connsiteY4" fmla="*/ 873942 h 873942"/>
                <a:gd name="connsiteX5" fmla="*/ 0 w 6972348"/>
                <a:gd name="connsiteY5" fmla="*/ 0 h 873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972348" h="873942">
                  <a:moveTo>
                    <a:pt x="6972348" y="873941"/>
                  </a:moveTo>
                  <a:lnTo>
                    <a:pt x="436971" y="873941"/>
                  </a:lnTo>
                  <a:lnTo>
                    <a:pt x="0" y="436971"/>
                  </a:lnTo>
                  <a:lnTo>
                    <a:pt x="436971" y="1"/>
                  </a:lnTo>
                  <a:lnTo>
                    <a:pt x="6972348" y="1"/>
                  </a:lnTo>
                  <a:lnTo>
                    <a:pt x="6972348" y="873941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421439" tIns="68581" rIns="128016" bIns="68580" spcCol="1270" anchor="ctr"/>
            <a:lstStyle/>
            <a:p>
              <a:pPr algn="ctr" defTabSz="800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l-GR" i="1" u="sng" dirty="0"/>
                <a:t>Ηλικιωμένοι</a:t>
              </a:r>
              <a:r>
                <a:rPr lang="el-GR" dirty="0"/>
                <a:t>: χρειάζονται περισσότερο χρόνο για να εισέλθουν στο στάδιο του ύπνου, αφυπνίζονται νωρίτερα κ συχνότερα , κοιμούνται συχνά κατά τη διάρκεια της ημέρας με συνέπεια να κοιμούνται λιγότερο τη νύχτα</a:t>
              </a:r>
            </a:p>
          </p:txBody>
        </p:sp>
        <p:sp>
          <p:nvSpPr>
            <p:cNvPr id="14" name="13 - Έλλειψη"/>
            <p:cNvSpPr/>
            <p:nvPr/>
          </p:nvSpPr>
          <p:spPr>
            <a:xfrm>
              <a:off x="484939" y="4835613"/>
              <a:ext cx="1749265" cy="1520735"/>
            </a:xfrm>
            <a:prstGeom prst="ellipse">
              <a:avLst/>
            </a:prstGeom>
            <a:blipFill rotWithShape="0">
              <a:blip r:embed="rId5" cstate="print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2763"/>
            <a:ext cx="8229600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dirty="0">
                <a:solidFill>
                  <a:schemeClr val="tx2">
                    <a:satMod val="200000"/>
                  </a:schemeClr>
                </a:solidFill>
              </a:rPr>
              <a:t>Παράγοντες που επηρεάζουν τον ύπνο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65138" y="1770063"/>
            <a:ext cx="4038600" cy="5087937"/>
          </a:xfrm>
        </p:spPr>
        <p:txBody>
          <a:bodyPr>
            <a:normAutofit fontScale="77500" lnSpcReduction="2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31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Παράγοντες ανάπτυξης  </a:t>
            </a:r>
            <a:r>
              <a:rPr lang="en-US" sz="1800" dirty="0"/>
              <a:t>(</a:t>
            </a:r>
            <a:r>
              <a:rPr lang="el-GR" sz="2300" dirty="0"/>
              <a:t>ανάλογα με την ηλικία</a:t>
            </a:r>
            <a:r>
              <a:rPr lang="en-US" sz="2600" dirty="0"/>
              <a:t>)</a:t>
            </a:r>
            <a:endParaRPr lang="el-GR" sz="1800" dirty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31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Φυσική δραστηριότητα: </a:t>
            </a:r>
            <a:r>
              <a:rPr lang="el-GR" sz="2300" dirty="0"/>
              <a:t>αυξάνει τόσο τον ύπνο </a:t>
            </a:r>
            <a:r>
              <a:rPr lang="en-US" sz="2300" dirty="0"/>
              <a:t>REM </a:t>
            </a:r>
            <a:r>
              <a:rPr lang="el-GR" sz="2300" dirty="0"/>
              <a:t>όσο και το</a:t>
            </a:r>
            <a:r>
              <a:rPr lang="en-US" sz="2300" dirty="0"/>
              <a:t> NREM</a:t>
            </a:r>
            <a:r>
              <a:rPr lang="el-GR" sz="2300" dirty="0"/>
              <a:t> </a:t>
            </a:r>
            <a:endParaRPr lang="en-US" sz="2600" dirty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31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Ψυχολογικό στρες: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31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en-US" sz="2600" dirty="0" err="1"/>
              <a:t>i</a:t>
            </a:r>
            <a:r>
              <a:rPr lang="en-US" sz="2300" dirty="0"/>
              <a:t>)</a:t>
            </a:r>
            <a:r>
              <a:rPr lang="el-GR" sz="2300" dirty="0"/>
              <a:t> δυσκολία στο να κοιμηθεί επαρκώς </a:t>
            </a:r>
            <a:r>
              <a:rPr lang="en-US" sz="2300" dirty="0"/>
              <a:t>ii)</a:t>
            </a:r>
            <a:r>
              <a:rPr lang="el-GR" sz="2300" dirty="0"/>
              <a:t>ο ύπνος</a:t>
            </a:r>
            <a:r>
              <a:rPr lang="en-US" sz="2300" dirty="0"/>
              <a:t> REM</a:t>
            </a:r>
            <a:r>
              <a:rPr lang="el-GR" sz="2300" dirty="0"/>
              <a:t> μειώνεται σε ποσότητα</a:t>
            </a:r>
            <a:endParaRPr lang="el-GR" sz="2600" dirty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31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Κινητοποίηση: </a:t>
            </a:r>
            <a:r>
              <a:rPr lang="el-GR" sz="2300" dirty="0"/>
              <a:t>επιθυμία ατόμου να μείνει άγρυπνο κ σε εγρήγορση μειώνει την υπνηλία κ αναβάλλει τον ύπνο</a:t>
            </a:r>
            <a:endParaRPr lang="el-GR" sz="1800" dirty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31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Πολιτισμικές επιδράσεις: </a:t>
            </a:r>
            <a:r>
              <a:rPr lang="el-GR" sz="2300" dirty="0"/>
              <a:t>οι συνήθειες της ώρας του ύπνου, ο χώρος κ ο τύπος ποικίλλουν στις διάφορες κουλτούρες</a:t>
            </a:r>
            <a:endParaRPr lang="el-GR" sz="1800" dirty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sz="1800" dirty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sz="1800" dirty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sz="1800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half" idx="2"/>
          </p:nvPr>
        </p:nvSpPr>
        <p:spPr>
          <a:xfrm>
            <a:off x="4656138" y="1770063"/>
            <a:ext cx="4038600" cy="4525962"/>
          </a:xfrm>
        </p:spPr>
        <p:txBody>
          <a:bodyPr>
            <a:normAutofit fontScale="77500" lnSpcReduction="2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31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Περιβαλλοντικοί παράγοντες: </a:t>
            </a:r>
            <a:r>
              <a:rPr lang="el-GR" sz="2300" dirty="0"/>
              <a:t>ο ύπνος σε άγνωστα περιβάλλοντα μπορεί να επηρεάσει τόσο τον ύπνο </a:t>
            </a:r>
            <a:r>
              <a:rPr lang="en-US" sz="2300" dirty="0"/>
              <a:t>REM </a:t>
            </a:r>
            <a:r>
              <a:rPr lang="el-GR" sz="2300" dirty="0"/>
              <a:t>όσο και το</a:t>
            </a:r>
            <a:r>
              <a:rPr lang="en-US" sz="2300" dirty="0"/>
              <a:t> NREM</a:t>
            </a:r>
            <a:r>
              <a:rPr lang="el-GR" sz="2300" dirty="0"/>
              <a:t> </a:t>
            </a:r>
            <a:endParaRPr lang="el-GR" sz="1800" dirty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31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Τρόπος ζωής: </a:t>
            </a:r>
            <a:r>
              <a:rPr lang="el-GR" sz="2300" dirty="0"/>
              <a:t>π.χ. κυκλικό ωράριο, το οποίο έχει ως αποτέλεσμα τις δυσκολίες ύπνου  κ αυτό με τη σειρά του το άγχος, προσωπικές συγκρούσεις , μοναξιά, γαστρεντερικές διαταραχές. Δραστηριότητες όπως παρακολούθηση </a:t>
            </a:r>
            <a:r>
              <a:rPr lang="en-US" sz="2300" dirty="0"/>
              <a:t>TV</a:t>
            </a:r>
            <a:r>
              <a:rPr lang="el-GR" sz="2300" dirty="0"/>
              <a:t> , σωματική άσκηση, εμπλοκή σε  συναισθηματικά φορτισμένες καταστάσεις μπορεί να επηρεάσουν τον ύπνο.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sz="22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2763"/>
            <a:ext cx="8229600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dirty="0">
                <a:solidFill>
                  <a:schemeClr val="tx2">
                    <a:satMod val="200000"/>
                  </a:schemeClr>
                </a:solidFill>
              </a:rPr>
              <a:t>Παράγοντες που επηρεάζουν τον ύπνο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65138" y="1643063"/>
            <a:ext cx="4038600" cy="5214937"/>
          </a:xfrm>
        </p:spPr>
        <p:txBody>
          <a:bodyPr>
            <a:normAutofit fontScale="47500" lnSpcReduction="2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sz="32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51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Διατροφή: </a:t>
            </a:r>
            <a:r>
              <a:rPr lang="el-GR" sz="3600" dirty="0"/>
              <a:t>οι πρωτεΐνες αυξάνουν την εγρήγορση  ενώ οι υδατάνθρακες προάγουν συναισθήματα  ηρεμίας κ χαλάρωσης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51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Κατανάλωση οινοπνεύματος: </a:t>
            </a:r>
            <a:r>
              <a:rPr lang="el-GR" sz="3600" dirty="0"/>
              <a:t>η κατανάλωση με μέτρο  βοηθούν στην πρόκληση του ύπνου, ενώ αντίθετα η κατάχρηση μειώνει τον ύπνο</a:t>
            </a:r>
            <a:r>
              <a:rPr lang="en-US" sz="3600" dirty="0"/>
              <a:t> REM</a:t>
            </a:r>
            <a:r>
              <a:rPr lang="el-GR" sz="3600" dirty="0"/>
              <a:t> κ δέλτα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51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Αφεψήματα που περιέχουν καφεΐνη: </a:t>
            </a:r>
            <a:r>
              <a:rPr lang="el-GR" sz="3600" dirty="0"/>
              <a:t>παρεμβαίνουν στη δυνατότητα του ύπνου ως διεγερτικά του ΚΝΣ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51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Κάπνισμα: </a:t>
            </a:r>
            <a:r>
              <a:rPr lang="el-GR" sz="3600" dirty="0"/>
              <a:t>η νικοτίνη έχει διεγερτική δράση κ  οι καπνιστές εκφράζουν δυσκολία στο να κοιμηθούν </a:t>
            </a:r>
            <a:r>
              <a:rPr lang="el-GR" sz="3600" dirty="0" err="1"/>
              <a:t>κ΄</a:t>
            </a:r>
            <a:r>
              <a:rPr lang="el-GR" sz="3600" dirty="0"/>
              <a:t> ξυπνούν ευκολότερα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56138" y="1770063"/>
            <a:ext cx="4038600" cy="4525962"/>
          </a:xfrm>
        </p:spPr>
        <p:txBody>
          <a:bodyPr>
            <a:noAutofit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Νοσήματα: </a:t>
            </a:r>
            <a:r>
              <a:rPr lang="el-GR" sz="1700" dirty="0"/>
              <a:t>παράγοντας σωματικού κ ψυχολογικού στρες κ ως εκ τούτου, επηρεάζει τον </a:t>
            </a:r>
            <a:r>
              <a:rPr lang="el-GR" sz="1700" dirty="0" err="1"/>
              <a:t>ύπνο.Π.χ</a:t>
            </a:r>
            <a:r>
              <a:rPr lang="el-GR" sz="1700" dirty="0"/>
              <a:t>.  Πεπτικό έλκος (αύξηση γαστρικών εκκρίσεων κατά τη νύχτα), ΟΕΜ(διαταραχές του ύπνου </a:t>
            </a:r>
            <a:r>
              <a:rPr lang="en-US" sz="1700" dirty="0"/>
              <a:t>REM</a:t>
            </a:r>
            <a:r>
              <a:rPr lang="el-GR" sz="1700" dirty="0"/>
              <a:t>), επιληψία (συχνά οι κρίσεις κατά τη διάρκεια της νύχτας),κ.α.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1700" b="1" i="1" u="sng" spc="300" dirty="0" err="1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Χρονοθεραπευτική</a:t>
            </a:r>
            <a:r>
              <a:rPr lang="el-GR" sz="1700" b="1" i="1" u="sng" spc="30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l-GR" sz="1700" dirty="0"/>
              <a:t>κατά πόσο ο χρόνος που γίνεται η θεραπευτική παρέμβαση επηρεάζει το αποτέλεσμα, π.χ. χορήγηση </a:t>
            </a:r>
            <a:r>
              <a:rPr lang="el-GR" sz="1700" dirty="0" err="1"/>
              <a:t>αντιασθματικής</a:t>
            </a:r>
            <a:r>
              <a:rPr lang="el-GR" sz="1700" dirty="0"/>
              <a:t> αγωγής αργά το απόγευμα , μπορεί να είναι πιο αποτελεσματική στην πρόληψη των κρίσεων </a:t>
            </a:r>
            <a:r>
              <a:rPr lang="el-GR" sz="1700" dirty="0" err="1"/>
              <a:t>κ.ο.κ</a:t>
            </a:r>
            <a:endParaRPr lang="el-GR" sz="1700" dirty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Διάφορα Φάρμακα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l-GR" sz="1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8 - Εικόνα" descr="1186Health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48" y="1500174"/>
            <a:ext cx="7858180" cy="471806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dirty="0">
                <a:solidFill>
                  <a:schemeClr val="tx2">
                    <a:satMod val="200000"/>
                  </a:schemeClr>
                </a:solidFill>
              </a:rPr>
              <a:t>Διαταραχές Ύπνου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>
          <a:xfrm>
            <a:off x="914400" y="1783560"/>
            <a:ext cx="7772400" cy="45720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b="1" i="1" u="sng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Πρωτοπαθείς :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l-GR" b="1" i="1" u="sng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l-GR" b="1" i="1" u="sng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l-GR" b="1" i="1" u="sng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l-GR" b="1" i="1" u="sng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41148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η διαταραχή αποτελεί το κύριο σύμπτωμα </a:t>
            </a:r>
          </a:p>
          <a:p>
            <a:pPr marL="41148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ή την κύρια ένδειξη του προβλήματος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28688" y="500063"/>
            <a:ext cx="7388225" cy="481012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el-GR" sz="3600"/>
              <a:t>Πρωτοπαθείς Διαταραχές Ύπνου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57250" y="1824835"/>
            <a:ext cx="7772400" cy="4572000"/>
          </a:xfrm>
        </p:spPr>
        <p:txBody>
          <a:bodyPr>
            <a:normAutofit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400" dirty="0"/>
              <a:t>Η  δυσκολία έναρξης του ύπνου </a:t>
            </a:r>
            <a:r>
              <a:rPr lang="el-GR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(αρχική αϋπνία),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400" dirty="0"/>
              <a:t>ο διακοπτόμενος ύπνος </a:t>
            </a:r>
            <a:r>
              <a:rPr lang="el-GR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(διαλείπουσα αϋπνία),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400" dirty="0"/>
              <a:t>ή 	η πρόωρη πρωινή αφύπνιση με αδυναμία επιστροφής στον ύπνο </a:t>
            </a:r>
            <a:r>
              <a:rPr lang="el-GR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(τελική αϋπνία)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400" dirty="0"/>
              <a:t>Αποτελεί την συχνότερη διαταραχή ύπνου κ μπορεί να οδηγήσει σε ένταση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400" dirty="0"/>
              <a:t> κ σε μεγαλύτερη εγρήγορση.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400" dirty="0"/>
              <a:t>Τα συναισθηματικά άτομα,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400" dirty="0"/>
              <a:t> με έντονο άγχος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400" dirty="0"/>
              <a:t>κινδυνεύουν περισσότερο  </a:t>
            </a:r>
          </a:p>
        </p:txBody>
      </p:sp>
      <p:sp>
        <p:nvSpPr>
          <p:cNvPr id="4" name="3 - Ορθογώνιο"/>
          <p:cNvSpPr/>
          <p:nvPr/>
        </p:nvSpPr>
        <p:spPr>
          <a:xfrm>
            <a:off x="6763111" y="1201722"/>
            <a:ext cx="1856598" cy="70788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4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n-lt"/>
                <a:cs typeface="+mn-cs"/>
              </a:rPr>
              <a:t>Αϋπνία</a:t>
            </a:r>
            <a:endParaRPr lang="el-GR" sz="5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+mn-lt"/>
              <a:cs typeface="+mn-cs"/>
            </a:endParaRPr>
          </a:p>
        </p:txBody>
      </p:sp>
      <p:pic>
        <p:nvPicPr>
          <p:cNvPr id="5" name="4 - Εικόνα" descr="insomnia.jpg"/>
          <p:cNvPicPr>
            <a:picLocks noChangeAspect="1"/>
          </p:cNvPicPr>
          <p:nvPr/>
        </p:nvPicPr>
        <p:blipFill>
          <a:blip r:embed="rId2" cstate="print">
            <a:lum contrast="-10000"/>
          </a:blip>
          <a:stretch>
            <a:fillRect/>
          </a:stretch>
        </p:blipFill>
        <p:spPr>
          <a:xfrm>
            <a:off x="4786314" y="3643290"/>
            <a:ext cx="4357686" cy="321471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l-GR" sz="3200"/>
              <a:t>Πρωτοπαθείς Διαταραχές Ύπνου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8313" y="1341438"/>
            <a:ext cx="7772400" cy="3571875"/>
          </a:xfrm>
        </p:spPr>
        <p:txBody>
          <a:bodyPr>
            <a:normAutofit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800" b="1" u="sng" spc="300" dirty="0">
                <a:solidFill>
                  <a:srgbClr val="FFFF66"/>
                </a:solidFill>
              </a:rPr>
              <a:t>Υπερυπνία: </a:t>
            </a:r>
            <a:r>
              <a:rPr lang="el-GR" sz="2200" dirty="0"/>
              <a:t>υπερβολικός ύπνος, ιδιαίτερα κατά τη διάρκεια της ημέρας. Συχνά χρησιμοποιείται ως αμυντικός μηχανισμός «φυγής»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800" b="1" u="sng" spc="300" dirty="0">
                <a:solidFill>
                  <a:srgbClr val="FFFF66"/>
                </a:solidFill>
              </a:rPr>
              <a:t>Ναρκοληψία: </a:t>
            </a:r>
            <a:r>
              <a:rPr lang="el-GR" sz="2200" dirty="0"/>
              <a:t>ανεξέλεγκτη επιθυμία για ύπνο. Το άτομο με ναρκοληψία μπορεί στην κυριολεξία να κοιμηθεί όρθιο, ενώ οδηγεί, ενώ κολυμπά κοκ. Νευρολογική διαταραχή, που ξεκινά συνήθως στην εφηβεία. Αντιμετωπίζεται με φαρμακευτική αγωγή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sz="2200" dirty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sz="2200" dirty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sz="2200" dirty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sz="2200" dirty="0"/>
          </a:p>
        </p:txBody>
      </p:sp>
      <p:pic>
        <p:nvPicPr>
          <p:cNvPr id="4" name="3 - Εικόνα" descr="Sleeping-Disorders-365-7746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2976" y="4500570"/>
            <a:ext cx="7643866" cy="207167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perspectiveLeft"/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>
                <a:solidFill>
                  <a:schemeClr val="tx2">
                    <a:satMod val="200000"/>
                  </a:schemeClr>
                </a:solidFill>
              </a:rPr>
              <a:t>Πρωτοπαθείς Διαταραχές Ύπνου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85786" y="1500174"/>
            <a:ext cx="7772400" cy="4572000"/>
          </a:xfrm>
        </p:spPr>
        <p:txBody>
          <a:bodyPr>
            <a:normAutofit fontScale="70000" lnSpcReduction="20000"/>
          </a:bodyPr>
          <a:lstStyle/>
          <a:p>
            <a:pPr marL="41148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57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Άπνοια</a:t>
            </a:r>
            <a:r>
              <a:rPr lang="el-GR" sz="40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l-GR" sz="32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3200" dirty="0"/>
              <a:t>Παύση της αναπνοής κατά τη διάρκεια του ύπνου για 10-20΄΄ έως κ 2΄. 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3200" dirty="0"/>
              <a:t>Μπορεί να είναι αποφρακτικής αιτιολογίας. 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3200" dirty="0"/>
              <a:t> Τα επίπεδα οξυγόνου στο αίμα μειώνονται, ο σφυγμός γίνεται άρρυθμος κ η τιμή της αρτηριακής πίεσης ανεβαίνει.  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3200" dirty="0"/>
              <a:t>Τα επαναλαμβανόμενα επεισόδια μπορεί να προκαλέσουν κρίσεις στηθάγχης, καρδιακές αρρυθμίες κ πνευμονική υπέρταση. 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3200" dirty="0"/>
              <a:t>Πιστεύεται ότι σχετίζεται με τη θνητότητα κατά τη διάρκεια του ύπνου.  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3200" b="1" u="sng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ΠΟΛΥΫΠΝΟΓΡΑΦΙΑ</a:t>
            </a:r>
            <a:r>
              <a:rPr lang="el-GR" sz="3200" dirty="0"/>
              <a:t>: μέθοδος διάγνωσης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dirty="0"/>
          </a:p>
        </p:txBody>
      </p:sp>
      <p:pic>
        <p:nvPicPr>
          <p:cNvPr id="4" name="3 - Εικόνα" descr="apno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67430" y="5067300"/>
            <a:ext cx="2976570" cy="17907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Διπλωμένη γωνία"/>
          <p:cNvSpPr/>
          <p:nvPr/>
        </p:nvSpPr>
        <p:spPr>
          <a:xfrm>
            <a:off x="857224" y="2928934"/>
            <a:ext cx="3643338" cy="3429024"/>
          </a:xfrm>
          <a:prstGeom prst="foldedCorne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>
                <a:solidFill>
                  <a:schemeClr val="tx2">
                    <a:satMod val="200000"/>
                  </a:schemeClr>
                </a:solidFill>
              </a:rPr>
              <a:t>Πρωτοπαθείς Διαταραχές Ύπνου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800" b="1" u="sng" spc="300" dirty="0">
                <a:solidFill>
                  <a:srgbClr val="FFFF66"/>
                </a:solidFill>
              </a:rPr>
              <a:t>Παραϋπνίες :</a:t>
            </a:r>
            <a:r>
              <a:rPr lang="el-GR" sz="2400" b="1" u="sng" spc="300" dirty="0">
                <a:solidFill>
                  <a:srgbClr val="FFFF66"/>
                </a:solidFill>
              </a:rPr>
              <a:t> </a:t>
            </a:r>
            <a:r>
              <a:rPr lang="el-GR" sz="2400" dirty="0"/>
              <a:t>συμπεριφορές αφύπνισης που εμφανίζονται κατά τη διάρκεια  του ύπνου.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l-GR" sz="2400" dirty="0"/>
          </a:p>
          <a:p>
            <a:pPr marL="411480" eaLnBrk="1" fontAlgn="auto" hangingPunct="1">
              <a:spcAft>
                <a:spcPts val="0"/>
              </a:spcAft>
              <a:buClrTx/>
              <a:buFont typeface="Wingdings" pitchFamily="2" charset="2"/>
              <a:buChar char="v"/>
              <a:defRPr/>
            </a:pPr>
            <a:r>
              <a:rPr lang="el-GR" sz="2400" dirty="0">
                <a:solidFill>
                  <a:schemeClr val="bg1"/>
                </a:solidFill>
              </a:rPr>
              <a:t> Υπνοβασία </a:t>
            </a:r>
          </a:p>
          <a:p>
            <a:pPr marL="411480" eaLnBrk="1" fontAlgn="auto" hangingPunct="1">
              <a:spcAft>
                <a:spcPts val="0"/>
              </a:spcAft>
              <a:buClrTx/>
              <a:buFont typeface="Wingdings" pitchFamily="2" charset="2"/>
              <a:buChar char="v"/>
              <a:defRPr/>
            </a:pPr>
            <a:r>
              <a:rPr lang="el-GR" sz="2400" dirty="0">
                <a:solidFill>
                  <a:schemeClr val="bg1"/>
                </a:solidFill>
              </a:rPr>
              <a:t> Παραμιλητό </a:t>
            </a:r>
          </a:p>
          <a:p>
            <a:pPr marL="411480" eaLnBrk="1" fontAlgn="auto" hangingPunct="1">
              <a:spcAft>
                <a:spcPts val="0"/>
              </a:spcAft>
              <a:buClrTx/>
              <a:buFont typeface="Wingdings" pitchFamily="2" charset="2"/>
              <a:buChar char="v"/>
              <a:defRPr/>
            </a:pPr>
            <a:r>
              <a:rPr lang="el-GR" sz="2400" dirty="0">
                <a:solidFill>
                  <a:schemeClr val="bg1"/>
                </a:solidFill>
              </a:rPr>
              <a:t> Νυκτερινή Ενούρηση</a:t>
            </a:r>
          </a:p>
          <a:p>
            <a:pPr marL="411480" eaLnBrk="1" fontAlgn="auto" hangingPunct="1">
              <a:spcAft>
                <a:spcPts val="0"/>
              </a:spcAft>
              <a:buClrTx/>
              <a:buFont typeface="Wingdings" pitchFamily="2" charset="2"/>
              <a:buChar char="v"/>
              <a:defRPr/>
            </a:pPr>
            <a:r>
              <a:rPr lang="el-GR" sz="2400" dirty="0">
                <a:solidFill>
                  <a:schemeClr val="bg1"/>
                </a:solidFill>
              </a:rPr>
              <a:t> Τρίξιμο Δοντιών </a:t>
            </a:r>
          </a:p>
          <a:p>
            <a:pPr marL="411480" eaLnBrk="1" fontAlgn="auto" hangingPunct="1">
              <a:spcAft>
                <a:spcPts val="0"/>
              </a:spcAft>
              <a:buClrTx/>
              <a:buFont typeface="Wingdings" pitchFamily="2" charset="2"/>
              <a:buChar char="v"/>
              <a:defRPr/>
            </a:pPr>
            <a:r>
              <a:rPr lang="el-GR" sz="2400" dirty="0">
                <a:solidFill>
                  <a:schemeClr val="bg1"/>
                </a:solidFill>
              </a:rPr>
              <a:t> Νυκτερινή Στύση</a:t>
            </a:r>
          </a:p>
        </p:txBody>
      </p:sp>
      <p:pic>
        <p:nvPicPr>
          <p:cNvPr id="4" name="3 - Εικόνα" descr="9319_tired_man_sleepwalking_in_his_pajamas3_jpg.pn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contrast="40000"/>
          </a:blip>
          <a:stretch>
            <a:fillRect/>
          </a:stretch>
        </p:blipFill>
        <p:spPr>
          <a:xfrm>
            <a:off x="5786446" y="2786058"/>
            <a:ext cx="3048000" cy="3786214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Επεξήγηση με παραλληλόγραμμο"/>
          <p:cNvSpPr/>
          <p:nvPr/>
        </p:nvSpPr>
        <p:spPr>
          <a:xfrm>
            <a:off x="785786" y="3143248"/>
            <a:ext cx="8001056" cy="3429024"/>
          </a:xfrm>
          <a:prstGeom prst="wedgeRectCallout">
            <a:avLst>
              <a:gd name="adj1" fmla="val 20259"/>
              <a:gd name="adj2" fmla="val -9313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el-GR" sz="3600"/>
              <a:t>Πρωτοπαθείς Διαταραχές Ύπνου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33438" y="1477783"/>
            <a:ext cx="7772400" cy="5373696"/>
          </a:xfrm>
        </p:spPr>
        <p:txBody>
          <a:bodyPr>
            <a:normAutofit fontScale="70000" lnSpcReduction="20000"/>
          </a:bodyPr>
          <a:lstStyle/>
          <a:p>
            <a:pPr marL="41148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47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Έλλειψη ύπνου : </a:t>
            </a:r>
          </a:p>
          <a:p>
            <a:pPr marL="41148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600" dirty="0"/>
              <a:t>	</a:t>
            </a:r>
            <a:r>
              <a:rPr lang="el-GR" sz="29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σημαντική μείωση της ποσότητας κ της ποιότητας του ύπνου</a:t>
            </a:r>
            <a:endParaRPr lang="el-GR" sz="2600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l-GR" sz="3200" i="1" dirty="0">
                <a:solidFill>
                  <a:srgbClr val="FFC000"/>
                </a:solidFill>
              </a:rPr>
              <a:t>Οι επιδράσεις της μερικής έλλειψης ύπνου εμφανίζονται μετά από 30 ώρες συνεχούς εγρήγορσης.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l-GR" sz="3200" b="1" dirty="0">
                <a:solidFill>
                  <a:srgbClr val="FFC000"/>
                </a:solidFill>
              </a:rPr>
              <a:t> προκαλεί :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3200" dirty="0"/>
              <a:t>διαταραχή της γνωστικής λειτουργίας 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3200" dirty="0"/>
              <a:t> ψυχική κόπωση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3200" dirty="0"/>
              <a:t> μειωμένη μνήμη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3200" dirty="0"/>
              <a:t> ανικανότητα συγκέντρωσης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3200" dirty="0"/>
              <a:t> αλλαγές αντίληψης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3200" dirty="0"/>
              <a:t> μειωμένη κρίση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3200" dirty="0"/>
              <a:t> Υπερδραστηριότητα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3200" dirty="0"/>
              <a:t> αλλαγές διάθεσης, ευερεθιστότητα , ανησυχία κ μειωμένο έλεγχο των παρορμήσεων.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5" y="512763"/>
            <a:ext cx="7772400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dirty="0">
                <a:solidFill>
                  <a:schemeClr val="tx2">
                    <a:satMod val="200000"/>
                  </a:schemeClr>
                </a:solidFill>
              </a:rPr>
              <a:t>ΟΡΙΣΜΟΙ</a:t>
            </a:r>
          </a:p>
        </p:txBody>
      </p:sp>
      <p:sp>
        <p:nvSpPr>
          <p:cNvPr id="14338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3"/>
          </a:xfrm>
        </p:spPr>
        <p:txBody>
          <a:bodyPr/>
          <a:lstStyle/>
          <a:p>
            <a:pPr marL="73025" algn="ctr" eaLnBrk="1" hangingPunct="1"/>
            <a:r>
              <a:rPr lang="el-GR">
                <a:solidFill>
                  <a:srgbClr val="FFFF00"/>
                </a:solidFill>
              </a:rPr>
              <a:t>ΑΝΑΠΑΥΣΗ	</a:t>
            </a:r>
          </a:p>
        </p:txBody>
      </p:sp>
      <p:sp>
        <p:nvSpPr>
          <p:cNvPr id="14339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3"/>
          </a:xfrm>
        </p:spPr>
        <p:txBody>
          <a:bodyPr/>
          <a:lstStyle/>
          <a:p>
            <a:pPr marL="73025" algn="ctr" eaLnBrk="1" hangingPunct="1"/>
            <a:r>
              <a:rPr lang="el-GR">
                <a:solidFill>
                  <a:srgbClr val="FFFF00"/>
                </a:solidFill>
              </a:rPr>
              <a:t>ΥΠΝΟΣ</a:t>
            </a:r>
          </a:p>
        </p:txBody>
      </p:sp>
      <p:sp>
        <p:nvSpPr>
          <p:cNvPr id="14340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459038"/>
            <a:ext cx="4040188" cy="3959225"/>
          </a:xfrm>
        </p:spPr>
        <p:txBody>
          <a:bodyPr/>
          <a:lstStyle/>
          <a:p>
            <a:pPr eaLnBrk="1" hangingPunct="1"/>
            <a:r>
              <a:rPr lang="el-GR"/>
              <a:t>κατάσταση κατά την οποία υπάρχει μειωμένη νοητική – πνευματική ή κινητική δραστηριότητα και έχει ως επακόλουθο το αίσθημα ανανέωσης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59038"/>
            <a:ext cx="4041775" cy="4398962"/>
          </a:xfrm>
        </p:spPr>
        <p:txBody>
          <a:bodyPr>
            <a:normAutofit fontScale="92500" lnSpcReduction="1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ενεργητική κ πολύπλοκη ρυθμική κατάσταση που αποτελείται από μια ακολουθία επαναλαμβανόμενων </a:t>
            </a:r>
            <a:r>
              <a:rPr lang="el-GR" b="1" dirty="0"/>
              <a:t>κύκλων</a:t>
            </a:r>
            <a:r>
              <a:rPr lang="el-GR" dirty="0"/>
              <a:t>, ο καθένας εκ των οποίων συνοδεύεται από διαφορετική φάση σωματικής κ εγκεφαλικής δραστηριότητας. Το άτομο δεν έχει συνείδηση και διάφορα ερεθίσματα μπορεί να προκαλέσουν αφύπνιση.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600" dirty="0">
                <a:solidFill>
                  <a:schemeClr val="tx2">
                    <a:satMod val="200000"/>
                  </a:schemeClr>
                </a:solidFill>
              </a:rPr>
              <a:t>Ο Νοσηλευτής ως Πρότυπο Ρόλου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14400" y="1428750"/>
            <a:ext cx="7772400" cy="4927600"/>
          </a:xfrm>
        </p:spPr>
        <p:txBody>
          <a:bodyPr>
            <a:normAutofit lnSpcReduction="10000"/>
          </a:bodyPr>
          <a:lstStyle/>
          <a:p>
            <a:pPr marL="41148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100" i="1" dirty="0"/>
              <a:t>	</a:t>
            </a:r>
            <a:r>
              <a:rPr lang="el-GR" sz="2100" i="1" dirty="0">
                <a:solidFill>
                  <a:srgbClr val="DFDF21"/>
                </a:solidFill>
              </a:rPr>
              <a:t>Οι νοσηλευτές που αξιοδοτούν τη δική τους ευεξία κ επιθυμούν να αποτελούν πρότυπα υγιών συμπεριφορών , πρέπει να αναπτύξουν τρόπους ζωής που υποστηρίζουν τους ακόλουθους στόχους. </a:t>
            </a:r>
          </a:p>
          <a:p>
            <a:pPr marL="41148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l-GR" sz="2100" i="1" dirty="0">
              <a:solidFill>
                <a:srgbClr val="DFDF21"/>
              </a:solidFill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000" dirty="0"/>
              <a:t>	</a:t>
            </a:r>
            <a:r>
              <a:rPr lang="el-GR" sz="2000" u="sng" dirty="0"/>
              <a:t>Ο νοσηλευτής θα κάνει τα ακόλουθα: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l-GR" sz="2000" dirty="0"/>
              <a:t>Θα κοιμάται τον απαιτούμενο χρόνοι για τη διασφάλιση της ενέργειας που απαιτείται για την επόμενη μέρα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l-GR" sz="2000" dirty="0"/>
              <a:t> θα ενσωματώνει 3-4 περιόδους συστηματικής άσκησης κάθε βδομάδα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l-GR" sz="2000" dirty="0"/>
              <a:t> θα εκτελεί κάποια άσκηση χαλάρωσης 1 ώρα πριν τη νυκτερινή κατάκλιση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l-GR" sz="2000" dirty="0"/>
              <a:t> θα εκτιμά τη χρήση νικοτίνης, καφεΐνης, οινοπνεύματος κ υπνωτικών χαπιών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l-GR" sz="2000" dirty="0"/>
              <a:t> όταν είναι δυνατό, θα περιορίζει τις αλλαγές βάρδιας και θα εργάζεται σε δυο μόνο εναλλασσόμενες βάρδιες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dirty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>
                <a:solidFill>
                  <a:schemeClr val="tx2">
                    <a:satMod val="200000"/>
                  </a:schemeClr>
                </a:solidFill>
              </a:rPr>
              <a:t>Νοσηλευτική Αξιολόγηση</a:t>
            </a:r>
            <a:br>
              <a:rPr lang="el-GR" sz="3200" dirty="0">
                <a:solidFill>
                  <a:schemeClr val="tx2">
                    <a:satMod val="200000"/>
                  </a:schemeClr>
                </a:solidFill>
              </a:rPr>
            </a:br>
            <a:r>
              <a:rPr lang="el-GR" sz="3200" dirty="0">
                <a:solidFill>
                  <a:schemeClr val="tx2">
                    <a:satMod val="200000"/>
                  </a:schemeClr>
                </a:solidFill>
              </a:rPr>
              <a:t> Ανάπαυσης - Ύπνου</a:t>
            </a:r>
          </a:p>
        </p:txBody>
      </p:sp>
      <p:sp>
        <p:nvSpPr>
          <p:cNvPr id="8" name="7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3152" indent="0" eaLnBrk="1" fontAlgn="auto" hangingPunct="1">
              <a:spcAft>
                <a:spcPts val="0"/>
              </a:spcAft>
              <a:buClr>
                <a:srgbClr val="F4E7ED"/>
              </a:buClr>
              <a:buFont typeface="Wingdings"/>
              <a:buNone/>
              <a:defRPr/>
            </a:pPr>
            <a:r>
              <a:rPr lang="el-GR" b="1" i="1" u="sng" spc="600" dirty="0"/>
              <a:t>Α. Ιστορικό Ύπνου: </a:t>
            </a:r>
          </a:p>
          <a:p>
            <a:pPr marL="73152" indent="0" algn="ctr" eaLnBrk="1" fontAlgn="auto" hangingPunct="1">
              <a:spcAft>
                <a:spcPts val="0"/>
              </a:spcAft>
              <a:buClr>
                <a:srgbClr val="F4E7ED"/>
              </a:buClr>
              <a:buFont typeface="Wingdings"/>
              <a:buNone/>
              <a:defRPr/>
            </a:pPr>
            <a:r>
              <a:rPr lang="el-GR" sz="2000" b="1" i="1" dirty="0">
                <a:solidFill>
                  <a:srgbClr val="DFDF21"/>
                </a:solidFill>
              </a:rPr>
              <a:t>Χρησιμοποιούνται ερωτήσεις με στόχο να αναγνωριστούν </a:t>
            </a:r>
            <a:r>
              <a:rPr lang="el-GR" sz="2200" b="1" i="1" dirty="0">
                <a:solidFill>
                  <a:srgbClr val="DFDF21"/>
                </a:solidFill>
              </a:rPr>
              <a:t>: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"/>
              <a:defRPr/>
            </a:pPr>
            <a:r>
              <a:rPr lang="el-GR" sz="2400" dirty="0"/>
              <a:t>ο κύκλος ύπνου εγρήγορσης 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"/>
              <a:defRPr/>
            </a:pPr>
            <a:r>
              <a:rPr lang="el-GR" sz="2400" dirty="0"/>
              <a:t> η επίδρασή του στις καθημερινές  λειτουργίες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"/>
              <a:defRPr/>
            </a:pPr>
            <a:r>
              <a:rPr lang="el-GR" sz="2400" dirty="0"/>
              <a:t>τα βοηθήματα ύπνου που μπορεί να χρησιμοποιεί ο ασθενής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"/>
              <a:defRPr/>
            </a:pPr>
            <a:r>
              <a:rPr lang="el-GR" sz="2400" dirty="0"/>
              <a:t>παρουσία τυχόν διαταραχών ύπνου</a:t>
            </a:r>
          </a:p>
          <a:p>
            <a:pPr marL="73152" indent="0" algn="ctr" eaLnBrk="1" fontAlgn="auto" hangingPunct="1">
              <a:spcAft>
                <a:spcPts val="0"/>
              </a:spcAft>
              <a:buClr>
                <a:srgbClr val="F4E7ED"/>
              </a:buClr>
              <a:buFont typeface="Wingdings"/>
              <a:buNone/>
              <a:defRPr/>
            </a:pPr>
            <a:endParaRPr lang="el-GR" sz="2200" b="1" i="1" dirty="0">
              <a:solidFill>
                <a:srgbClr val="DFDF21"/>
              </a:solidFill>
            </a:endParaRPr>
          </a:p>
          <a:p>
            <a:pPr marL="73152" indent="0" algn="ctr" eaLnBrk="1" fontAlgn="auto" hangingPunct="1">
              <a:spcAft>
                <a:spcPts val="0"/>
              </a:spcAft>
              <a:buClr>
                <a:srgbClr val="F4E7ED"/>
              </a:buClr>
              <a:buFont typeface="Wingdings"/>
              <a:buNone/>
              <a:defRPr/>
            </a:pPr>
            <a:endParaRPr lang="el-GR" sz="2200" b="1" i="1" dirty="0">
              <a:solidFill>
                <a:srgbClr val="DFDF2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>
                <a:solidFill>
                  <a:schemeClr val="tx2">
                    <a:satMod val="200000"/>
                  </a:schemeClr>
                </a:solidFill>
              </a:rPr>
              <a:t>Νοσηλευτική Αξιολόγηση</a:t>
            </a:r>
            <a:br>
              <a:rPr lang="el-GR" sz="3200" dirty="0">
                <a:solidFill>
                  <a:schemeClr val="tx2">
                    <a:satMod val="200000"/>
                  </a:schemeClr>
                </a:solidFill>
              </a:rPr>
            </a:br>
            <a:r>
              <a:rPr lang="el-GR" sz="3200" dirty="0">
                <a:solidFill>
                  <a:schemeClr val="tx2">
                    <a:satMod val="200000"/>
                  </a:schemeClr>
                </a:solidFill>
              </a:rPr>
              <a:t> Ανάπαυσης - Ύπνου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14400" y="1784350"/>
            <a:ext cx="7772400" cy="4859338"/>
          </a:xfrm>
        </p:spPr>
        <p:txBody>
          <a:bodyPr>
            <a:normAutofit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b="1" i="1" u="sng" spc="600" dirty="0"/>
              <a:t>Α. Ιστορικό Ύπνου: </a:t>
            </a:r>
          </a:p>
          <a:p>
            <a:pPr marL="73152" indent="0" algn="ctr" eaLnBrk="1" fontAlgn="auto" hangingPunct="1">
              <a:spcAft>
                <a:spcPts val="0"/>
              </a:spcAft>
              <a:buClr>
                <a:srgbClr val="F4E7ED"/>
              </a:buClr>
              <a:buFont typeface="Wingdings"/>
              <a:buNone/>
              <a:defRPr/>
            </a:pPr>
            <a:r>
              <a:rPr lang="el-GR" sz="2000" b="1" i="1" dirty="0">
                <a:solidFill>
                  <a:srgbClr val="DFDF21"/>
                </a:solidFill>
              </a:rPr>
              <a:t>Σε περίπτωση διαταραχής, το ιστορικό προσδιορίζει: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1900" dirty="0"/>
              <a:t> τη φύση του προβλήματος 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1900" dirty="0"/>
              <a:t> την αιτία του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1900" dirty="0"/>
              <a:t> σχετικά σημεία κ συμπτώματα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1900" dirty="0"/>
              <a:t> πότε ξεκίνησε κ πόσο συχνά εμφανίζεται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1900" dirty="0"/>
              <a:t> πως επηρεάζει την καθημερινή ζωή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1900" dirty="0"/>
              <a:t>Τη σοβαρότητα του προβλήματος  κ εάν μπορεί να αποκατασταθεί με ανεξάρτητη νοσηλευτική παρέμβαση ή πρέπει να γίνει παραπομπή σε άλλον επαγγελματία υγείας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1900" dirty="0"/>
              <a:t>Τον τρόπο που αντιμετωπίζει ο ασθενής το πρόβλημα κ επιτυχία τυχόν θεραπειών που έχουν χρησιμοποιηθεί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l-G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>
                <a:solidFill>
                  <a:schemeClr val="tx2">
                    <a:satMod val="200000"/>
                  </a:schemeClr>
                </a:solidFill>
              </a:rPr>
              <a:t>Νοσηλευτική Αξιολόγηση</a:t>
            </a:r>
            <a:br>
              <a:rPr lang="el-GR" sz="3200" dirty="0">
                <a:solidFill>
                  <a:schemeClr val="tx2">
                    <a:satMod val="200000"/>
                  </a:schemeClr>
                </a:solidFill>
              </a:rPr>
            </a:br>
            <a:r>
              <a:rPr lang="el-GR" sz="3200" dirty="0">
                <a:solidFill>
                  <a:schemeClr val="tx2">
                    <a:satMod val="200000"/>
                  </a:schemeClr>
                </a:solidFill>
              </a:rPr>
              <a:t> Ανάπαυσης - Ύπνου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b="1" i="1" u="sng" spc="600" dirty="0"/>
              <a:t>Β. Ημερολόγιο  Ύπνου:</a:t>
            </a:r>
          </a:p>
          <a:p>
            <a:pPr marL="41148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000" i="1" dirty="0">
                <a:solidFill>
                  <a:srgbClr val="DFDF21"/>
                </a:solidFill>
              </a:rPr>
              <a:t>πιο συγκεκριμένες πληροφορίες κ για μεγαλύτερο διάστημα. Γίνεται καταγραφή για 14 ημέρες  κ  περιλαμβάνει: 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l-GR" dirty="0"/>
              <a:t> </a:t>
            </a:r>
            <a:r>
              <a:rPr lang="el-GR" b="1" i="1" u="sng" spc="300" dirty="0"/>
              <a:t>πίνακα</a:t>
            </a:r>
            <a:r>
              <a:rPr lang="el-GR" dirty="0"/>
              <a:t> </a:t>
            </a:r>
            <a:r>
              <a:rPr lang="el-GR" sz="2000" dirty="0"/>
              <a:t>με τον συνολικό αριθμό  ωρών ύπνου ανά ημέρα.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000" dirty="0"/>
              <a:t>	Ανάλογα με τη φύση του προβλήματος μπορεί να περιλαμβάνονται στοιχεία όπως ο αριθμός συνεχόμενων ωρών ύπνου, ο αριθμός νυκτερινών αφυπνίσεων  κοκ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l-G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42938" y="0"/>
            <a:ext cx="7772400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>
                <a:solidFill>
                  <a:schemeClr val="tx2">
                    <a:satMod val="200000"/>
                  </a:schemeClr>
                </a:solidFill>
              </a:rPr>
              <a:t>Νοσηλευτική Αξιολόγηση</a:t>
            </a:r>
            <a:br>
              <a:rPr lang="el-GR" sz="3200" dirty="0">
                <a:solidFill>
                  <a:schemeClr val="tx2">
                    <a:satMod val="200000"/>
                  </a:schemeClr>
                </a:solidFill>
              </a:rPr>
            </a:br>
            <a:r>
              <a:rPr lang="el-GR" sz="3200" dirty="0">
                <a:solidFill>
                  <a:schemeClr val="tx2">
                    <a:satMod val="200000"/>
                  </a:schemeClr>
                </a:solidFill>
              </a:rPr>
              <a:t> Ανάπαυσης - Ύπνου</a:t>
            </a:r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quarter" idx="4"/>
          </p:nvPr>
        </p:nvSpPr>
        <p:spPr>
          <a:xfrm>
            <a:off x="357188" y="1357313"/>
            <a:ext cx="8429625" cy="5214937"/>
          </a:xfrm>
        </p:spPr>
        <p:txBody>
          <a:bodyPr>
            <a:normAutofit fontScale="47500" lnSpcReduction="2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6700" b="1" i="1" u="sng" spc="600" dirty="0"/>
              <a:t>Β. Ημερολόγιο  Ύπνου: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l-GR" sz="6700" b="1" i="1" u="sng" spc="600" dirty="0"/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l-GR" sz="5100" i="1" dirty="0"/>
              <a:t> </a:t>
            </a:r>
            <a:r>
              <a:rPr lang="el-GR" sz="5100" b="1" i="1" u="sng" spc="300" dirty="0"/>
              <a:t>ημερήσιες καταγραφές των κάτωθι:</a:t>
            </a:r>
            <a:r>
              <a:rPr lang="el-GR" sz="6300" b="1" i="1" u="sng" spc="300" dirty="0"/>
              <a:t> 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4000" dirty="0"/>
              <a:t> ώρα που  αποφάσισε να κοιμηθεί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4000" dirty="0"/>
              <a:t>χρόνος που  προσπάθησε να κοιμηθεί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4000" dirty="0"/>
              <a:t>χρόνος που τελικά  καταφέρνει να κοιμηθεί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4000" dirty="0"/>
              <a:t>Ώρα  νυχτερινής αφύπνισης κ  χρόνος που χρειάζεται  για να ξανακοιμηθεί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4000" dirty="0"/>
              <a:t> ύπαρξη στρεσσογόνων παραγόντων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4000" dirty="0"/>
              <a:t>ποτά , τροφές κ φάρμακα που μπορεί να επηρεάζουν τον ύπνο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4000" dirty="0"/>
              <a:t>φυσική δραστηριότητα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4000" dirty="0"/>
              <a:t> διανοητική δραστηριότητα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4000" dirty="0"/>
              <a:t>δραστηριότητες που  εκτελέστηκαν 2-3  ώρες πριν τον ύπνο, συνήθειες πριν την κατάκλιση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4000" dirty="0"/>
              <a:t> ανησυχίες κ φόβοι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l-GR" sz="2000" spc="3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>
                <a:solidFill>
                  <a:schemeClr val="tx2">
                    <a:satMod val="200000"/>
                  </a:schemeClr>
                </a:solidFill>
              </a:rPr>
              <a:t>Νοσηλευτική Αξιολόγηση</a:t>
            </a:r>
            <a:br>
              <a:rPr lang="el-GR" sz="3200" dirty="0">
                <a:solidFill>
                  <a:schemeClr val="tx2">
                    <a:satMod val="200000"/>
                  </a:schemeClr>
                </a:solidFill>
              </a:rPr>
            </a:br>
            <a:r>
              <a:rPr lang="el-GR" sz="3200" dirty="0">
                <a:solidFill>
                  <a:schemeClr val="tx2">
                    <a:satMod val="200000"/>
                  </a:schemeClr>
                </a:solidFill>
              </a:rPr>
              <a:t> Ανάπαυσης - Ύπνου</a:t>
            </a:r>
          </a:p>
        </p:txBody>
      </p:sp>
      <p:sp>
        <p:nvSpPr>
          <p:cNvPr id="8" name="7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11480" eaLnBrk="1" fontAlgn="auto" hangingPunct="1">
              <a:lnSpc>
                <a:spcPct val="8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l-GR" sz="3200" b="1" i="1" u="sng" spc="600" dirty="0"/>
              <a:t>Γ. Αντικειμενική Εξέταση: </a:t>
            </a:r>
          </a:p>
          <a:p>
            <a:pPr marL="41148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000" i="1" dirty="0">
                <a:solidFill>
                  <a:srgbClr val="DFDF21"/>
                </a:solidFill>
              </a:rPr>
              <a:t>Επιβεβαιώνει είτε την επάρκεια του ύπνου ή την ύπαρξη μιας διαταραχής ύπνου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400" dirty="0"/>
              <a:t>Εκτιμούνται :</a:t>
            </a:r>
          </a:p>
          <a:p>
            <a:pPr marL="411480"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l-GR" sz="2000" dirty="0"/>
              <a:t>Το επίπεδο ενέργειας (αδυναμία, σωματική κόπωση, λήθαργος)</a:t>
            </a:r>
          </a:p>
          <a:p>
            <a:pPr marL="411480"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l-GR" sz="2000" dirty="0"/>
              <a:t>Τα χαρακτηριστικά του προσώπου (οίδημα βλεφάρων, μισόκλειστα μάτια)</a:t>
            </a:r>
          </a:p>
          <a:p>
            <a:pPr marL="411480"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l-GR" sz="2000" dirty="0"/>
              <a:t>Τα χαρακτηριστικά συμπεριφοράς (χασμουρητό, τρίψιμο ματιών, αργός λόγος</a:t>
            </a:r>
          </a:p>
          <a:p>
            <a:pPr marL="411480"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l-GR" sz="2000" dirty="0"/>
              <a:t>Τα χαρακτηριστικά ύπνου (ανησυχία, στάσεις του σώματος, ροχαλητό, νυκτερινές μυοκλονίες)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Διπλωμένη γωνία"/>
          <p:cNvSpPr/>
          <p:nvPr/>
        </p:nvSpPr>
        <p:spPr>
          <a:xfrm>
            <a:off x="357158" y="4000504"/>
            <a:ext cx="4429124" cy="2643230"/>
          </a:xfrm>
          <a:prstGeom prst="foldedCorner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400" b="1" dirty="0">
                <a:solidFill>
                  <a:srgbClr val="FFFF00"/>
                </a:solidFill>
              </a:rPr>
              <a:t>Νυκτερινή </a:t>
            </a:r>
            <a:r>
              <a:rPr lang="el-GR" sz="2400" b="1" dirty="0" err="1">
                <a:solidFill>
                  <a:srgbClr val="FFFF00"/>
                </a:solidFill>
              </a:rPr>
              <a:t>Μυοκλονία</a:t>
            </a:r>
            <a:r>
              <a:rPr lang="el-GR" sz="2400" b="1" dirty="0">
                <a:solidFill>
                  <a:srgbClr val="FFFF00"/>
                </a:solidFill>
              </a:rPr>
              <a:t>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dirty="0"/>
              <a:t>Εμφανής σύσπαση των μυών που προκαλεί τίναγμα του ενός ή κ των δυο ποδιών κατά τη διάρκεια του ύπνου κ παρατηρείται στο 10-20% των περιπτώσεων χρόνιας αϋπνίας. </a:t>
            </a:r>
          </a:p>
        </p:txBody>
      </p:sp>
      <p:sp>
        <p:nvSpPr>
          <p:cNvPr id="8" name="7 - Διπλωμένη γωνία"/>
          <p:cNvSpPr/>
          <p:nvPr/>
        </p:nvSpPr>
        <p:spPr>
          <a:xfrm>
            <a:off x="4929190" y="4071942"/>
            <a:ext cx="4214810" cy="2428892"/>
          </a:xfrm>
          <a:prstGeom prst="foldedCorner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7315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400" b="1" dirty="0">
                <a:solidFill>
                  <a:srgbClr val="FFFF00"/>
                </a:solidFill>
              </a:rPr>
              <a:t>Σύνδρομο ανήσυχου ποδιού: </a:t>
            </a:r>
          </a:p>
          <a:p>
            <a:pPr marL="7315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dirty="0"/>
              <a:t>Το άτομο δε μπορεί να ξαπλώσει κ να διατηρήσει το σώμα του ακίνητο για αρκετή ώρα κ ιδιαίτερα τα πόδια του. </a:t>
            </a: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5" y="512763"/>
            <a:ext cx="7772400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>
                <a:solidFill>
                  <a:schemeClr val="tx2">
                    <a:satMod val="200000"/>
                  </a:schemeClr>
                </a:solidFill>
              </a:rPr>
              <a:t>Νοσηλευτική Αξιολόγηση</a:t>
            </a:r>
            <a:br>
              <a:rPr lang="el-GR" sz="3200" dirty="0">
                <a:solidFill>
                  <a:schemeClr val="tx2">
                    <a:satMod val="200000"/>
                  </a:schemeClr>
                </a:solidFill>
              </a:rPr>
            </a:br>
            <a:r>
              <a:rPr lang="el-GR" sz="3200" dirty="0">
                <a:solidFill>
                  <a:schemeClr val="tx2">
                    <a:satMod val="200000"/>
                  </a:schemeClr>
                </a:solidFill>
              </a:rPr>
              <a:t> Ανάπαυσης - Ύπνου</a:t>
            </a:r>
          </a:p>
        </p:txBody>
      </p:sp>
      <p:sp>
        <p:nvSpPr>
          <p:cNvPr id="38918" name="3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3"/>
          </a:xfrm>
        </p:spPr>
        <p:txBody>
          <a:bodyPr/>
          <a:lstStyle/>
          <a:p>
            <a:pPr marL="73025" eaLnBrk="1" hangingPunct="1"/>
            <a:r>
              <a:rPr lang="el-GR" sz="280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11" name="10 - Διπλωμένη γωνία"/>
          <p:cNvSpPr/>
          <p:nvPr/>
        </p:nvSpPr>
        <p:spPr>
          <a:xfrm>
            <a:off x="2143108" y="1571612"/>
            <a:ext cx="4500562" cy="2286016"/>
          </a:xfrm>
          <a:prstGeom prst="foldedCorne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400" b="1" dirty="0">
                <a:solidFill>
                  <a:srgbClr val="FFFF00"/>
                </a:solidFill>
              </a:rPr>
              <a:t>Ροχαλητό: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dirty="0"/>
              <a:t>Προκαλείται από απόφραξη της ροής του αέρα μέσω της μύτης κ του στόματος 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dirty="0"/>
              <a:t>Δεν θεωρείται διαταραχή </a:t>
            </a:r>
            <a:r>
              <a:rPr lang="el-GR" b="1" dirty="0"/>
              <a:t>ΕΚΤΟΣ</a:t>
            </a:r>
            <a:r>
              <a:rPr lang="el-GR" dirty="0"/>
              <a:t> κι αν συνοδεύεται από άνοια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dirty="0">
                <a:solidFill>
                  <a:schemeClr val="tx2">
                    <a:satMod val="200000"/>
                  </a:schemeClr>
                </a:solidFill>
              </a:rPr>
              <a:t>Νοσηλευτικές Διαγνώσεις </a:t>
            </a:r>
          </a:p>
        </p:txBody>
      </p:sp>
      <p:sp>
        <p:nvSpPr>
          <p:cNvPr id="7" name="6 - Θέση περιεχομένου"/>
          <p:cNvSpPr>
            <a:spLocks noGrp="1"/>
          </p:cNvSpPr>
          <p:nvPr>
            <p:ph idx="1"/>
          </p:nvPr>
        </p:nvSpPr>
        <p:spPr/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 lnSpcReduction="10000"/>
          </a:bodyPr>
          <a:lstStyle/>
          <a:p>
            <a:pPr marL="41148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400" dirty="0">
                <a:solidFill>
                  <a:srgbClr val="FFC000"/>
                </a:solidFill>
              </a:rPr>
              <a:t>	Οι </a:t>
            </a:r>
            <a:r>
              <a:rPr lang="el-GR" sz="2400" b="1" i="1" u="sng" spc="300" dirty="0">
                <a:solidFill>
                  <a:srgbClr val="FFC000"/>
                </a:solidFill>
              </a:rPr>
              <a:t>διαταραχές του ύπνου </a:t>
            </a:r>
            <a:r>
              <a:rPr lang="el-GR" sz="2400" dirty="0">
                <a:solidFill>
                  <a:srgbClr val="FFC000"/>
                </a:solidFill>
              </a:rPr>
              <a:t>που μπορούν να αποκατασταθούν με νοσηλευτική παρέμβαση, προσδιορίζονται ως εξής: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Αϋπνία : δυσκολία έναρξης ύπνου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Αϋπνία : δυσκολία διατήρησης ύπνου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Αϋπνία : πρόωρη αφύπνιση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Υπερυπνία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Έλλειψη ύπνου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Αλλαγές στον κύκλο ύπνου – εγρήγορσης.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dirty="0">
                <a:solidFill>
                  <a:schemeClr val="tx2">
                    <a:satMod val="200000"/>
                  </a:schemeClr>
                </a:solidFill>
              </a:rPr>
              <a:t>Νοσηλευτικές Διαγνώσεις </a:t>
            </a:r>
          </a:p>
        </p:txBody>
      </p:sp>
      <p:sp>
        <p:nvSpPr>
          <p:cNvPr id="7" name="6 - Θέση περιεχομένου"/>
          <p:cNvSpPr>
            <a:spLocks noGrp="1"/>
          </p:cNvSpPr>
          <p:nvPr>
            <p:ph idx="1"/>
          </p:nvPr>
        </p:nvSpPr>
        <p:spPr>
          <a:xfrm>
            <a:off x="914400" y="1285875"/>
            <a:ext cx="7772400" cy="5070475"/>
          </a:xfrm>
        </p:spPr>
        <p:txBody>
          <a:bodyPr>
            <a:normAutofit fontScale="92500" lnSpcReduction="2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b="1" i="1" u="sng" spc="300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Αίτια διαταραχών :</a:t>
            </a:r>
          </a:p>
          <a:p>
            <a:pPr marL="4114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/>
              <a:t> πόνος η έλλειψη φυσικής άνεσης</a:t>
            </a:r>
          </a:p>
          <a:p>
            <a:pPr marL="4114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/>
              <a:t> έλλειψη συναισθηματικής άνεσης ή πόνος που προκαλείται από άγχος κ στρες</a:t>
            </a:r>
          </a:p>
          <a:p>
            <a:pPr marL="4114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/>
              <a:t> αλλαγή στις συνήθειες πριν τον ύπνο ή στο περιβάλλον</a:t>
            </a:r>
          </a:p>
          <a:p>
            <a:pPr marL="4114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/>
              <a:t> διαταραχή κιρκάδιων ρυθμών</a:t>
            </a:r>
          </a:p>
          <a:p>
            <a:pPr marL="4114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/>
              <a:t> σωματική άσκηση πριν τον ύπνο</a:t>
            </a:r>
          </a:p>
          <a:p>
            <a:pPr marL="4114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/>
              <a:t> καφεΐνη, νικοτίνη ή οινόπνευμα μετά το δείπνο</a:t>
            </a:r>
          </a:p>
          <a:p>
            <a:pPr marL="4114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/>
              <a:t>Εξάρτηση κ συμπτώματα στέρησης από ναρκωτικά </a:t>
            </a:r>
          </a:p>
          <a:p>
            <a:pPr marL="4114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/>
              <a:t>Συμπτώματα οργανικής νόσου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dirty="0">
                <a:solidFill>
                  <a:schemeClr val="tx2">
                    <a:satMod val="200000"/>
                  </a:schemeClr>
                </a:solidFill>
              </a:rPr>
              <a:t>Νοσηλευτικές Διαγνώσεις </a:t>
            </a:r>
          </a:p>
        </p:txBody>
      </p:sp>
      <p:sp>
        <p:nvSpPr>
          <p:cNvPr id="8" name="7 - Θέση περιεχομένου"/>
          <p:cNvSpPr>
            <a:spLocks noGrp="1"/>
          </p:cNvSpPr>
          <p:nvPr>
            <p:ph idx="1"/>
          </p:nvPr>
        </p:nvSpPr>
        <p:spPr>
          <a:xfrm>
            <a:off x="914400" y="1357313"/>
            <a:ext cx="7772400" cy="4999037"/>
          </a:xfrm>
        </p:spPr>
        <p:txBody>
          <a:bodyPr>
            <a:normAutofit lnSpcReduction="10000"/>
          </a:bodyPr>
          <a:lstStyle/>
          <a:p>
            <a:pPr marL="411480" eaLnBrk="1" fontAlgn="auto" hangingPunct="1">
              <a:lnSpc>
                <a:spcPct val="8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l-GR" sz="2400" b="1" i="1" u="sng" spc="300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Η Διαταραχή του Ύπνου ως αιτιολογία άλλου προβλήματος: </a:t>
            </a:r>
          </a:p>
          <a:p>
            <a:pPr marL="41148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2000" dirty="0">
                <a:latin typeface="+mj-lt"/>
                <a:ea typeface="+mj-ea"/>
                <a:cs typeface="+mj-cs"/>
              </a:rPr>
              <a:t> άγχος (αϋπνία, νυκτερινή ενούρηση)</a:t>
            </a:r>
          </a:p>
          <a:p>
            <a:pPr marL="41148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2000" dirty="0">
                <a:latin typeface="+mj-lt"/>
                <a:ea typeface="+mj-ea"/>
                <a:cs typeface="+mj-cs"/>
              </a:rPr>
              <a:t> μειωμένη αντοχή στις δραστηριότητες (έλλειψη ύπνου)</a:t>
            </a:r>
          </a:p>
          <a:p>
            <a:pPr marL="41148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2000" dirty="0">
                <a:latin typeface="+mj-lt"/>
                <a:ea typeface="+mj-ea"/>
                <a:cs typeface="+mj-cs"/>
              </a:rPr>
              <a:t> Κόπωση</a:t>
            </a:r>
          </a:p>
          <a:p>
            <a:pPr marL="41148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2000" dirty="0">
                <a:latin typeface="+mj-lt"/>
                <a:ea typeface="+mj-ea"/>
                <a:cs typeface="+mj-cs"/>
              </a:rPr>
              <a:t> Αναποτελεσματική Προσωπική αντιμετώπιση (</a:t>
            </a:r>
            <a:r>
              <a:rPr lang="el-GR" sz="2000" dirty="0"/>
              <a:t>αϋπνία)</a:t>
            </a:r>
          </a:p>
          <a:p>
            <a:pPr marL="41148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2000" dirty="0">
                <a:latin typeface="+mj-lt"/>
                <a:ea typeface="+mj-ea"/>
                <a:cs typeface="+mj-cs"/>
              </a:rPr>
              <a:t> φόβος για δυνητικό τραυματισμό ή τραυματισμό των     άλλων λόγω ναρκοληψίας</a:t>
            </a:r>
          </a:p>
          <a:p>
            <a:pPr marL="41148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2000" dirty="0">
                <a:latin typeface="+mj-lt"/>
                <a:ea typeface="+mj-ea"/>
                <a:cs typeface="+mj-cs"/>
              </a:rPr>
              <a:t> Διαταραχή στην ανταλλαγή αερίων (άπνοια)</a:t>
            </a:r>
          </a:p>
          <a:p>
            <a:pPr marL="41148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2000" dirty="0">
                <a:latin typeface="+mj-lt"/>
                <a:ea typeface="+mj-ea"/>
                <a:cs typeface="+mj-cs"/>
              </a:rPr>
              <a:t> Έλλειμμα γνώσεων  κ γνωστικοί περιορισμοί</a:t>
            </a:r>
          </a:p>
          <a:p>
            <a:pPr marL="41148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2000" dirty="0">
                <a:latin typeface="+mj-lt"/>
                <a:ea typeface="+mj-ea"/>
                <a:cs typeface="+mj-cs"/>
              </a:rPr>
              <a:t> Μειωμένη </a:t>
            </a:r>
            <a:r>
              <a:rPr lang="el-GR" sz="2000" dirty="0" err="1">
                <a:latin typeface="+mj-lt"/>
                <a:ea typeface="+mj-ea"/>
                <a:cs typeface="+mj-cs"/>
              </a:rPr>
              <a:t>αυτοπε</a:t>
            </a:r>
            <a:endParaRPr lang="el-GR" sz="2000" dirty="0">
              <a:latin typeface="+mj-lt"/>
              <a:ea typeface="+mj-ea"/>
              <a:cs typeface="+mj-cs"/>
            </a:endParaRPr>
          </a:p>
          <a:p>
            <a:pPr marL="41148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2000" dirty="0" err="1">
                <a:latin typeface="+mj-lt"/>
                <a:ea typeface="+mj-ea"/>
                <a:cs typeface="+mj-cs"/>
              </a:rPr>
              <a:t>ποίθηση</a:t>
            </a:r>
            <a:r>
              <a:rPr lang="el-GR" sz="2000" dirty="0">
                <a:latin typeface="+mj-lt"/>
                <a:ea typeface="+mj-ea"/>
                <a:cs typeface="+mj-cs"/>
              </a:rPr>
              <a:t> </a:t>
            </a:r>
            <a:r>
              <a:rPr lang="el-GR" sz="2000" dirty="0"/>
              <a:t>(έλλειψη ύπνου, υπερυπνία, άπνοια)</a:t>
            </a:r>
          </a:p>
          <a:p>
            <a:pPr marL="41148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2000" dirty="0">
                <a:latin typeface="+mj-lt"/>
                <a:ea typeface="+mj-ea"/>
                <a:cs typeface="+mj-cs"/>
              </a:rPr>
              <a:t> Μειωμένη κοινωνική αλληλεπίδραση (</a:t>
            </a:r>
            <a:r>
              <a:rPr lang="el-GR" sz="2000" dirty="0"/>
              <a:t>υπερυπνία ή έλλειψη ύπνου)</a:t>
            </a:r>
          </a:p>
          <a:p>
            <a:pPr marL="41148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2000" dirty="0">
                <a:latin typeface="+mj-lt"/>
                <a:ea typeface="+mj-ea"/>
                <a:cs typeface="+mj-cs"/>
              </a:rPr>
              <a:t> Διαταραχή της διεργασίας της σκέψης (αϋπνία, έλλειψη ύπνου)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dirty="0">
                <a:solidFill>
                  <a:schemeClr val="tx2">
                    <a:satMod val="200000"/>
                  </a:schemeClr>
                </a:solidFill>
              </a:rPr>
              <a:t>Εργαστηριακή Εκτίμηση του Ύπνου</a:t>
            </a:r>
          </a:p>
        </p:txBody>
      </p:sp>
      <p:sp>
        <p:nvSpPr>
          <p:cNvPr id="15362" name="7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en-US"/>
              <a:t>EEG</a:t>
            </a:r>
            <a:r>
              <a:rPr lang="el-GR"/>
              <a:t> </a:t>
            </a:r>
            <a:r>
              <a:rPr lang="el-GR" i="1">
                <a:solidFill>
                  <a:srgbClr val="FFFF00"/>
                </a:solidFill>
              </a:rPr>
              <a:t>(ηλεκτροεγκεφαλογράφημα)</a:t>
            </a:r>
            <a:r>
              <a:rPr lang="el-GR"/>
              <a:t>: ανιχνεύει κ καταγράφει το ηλεκτρικό ρεύμα που παράγεται από την εγκεφαλική δραστηριότητα</a:t>
            </a:r>
            <a:endParaRPr lang="en-US"/>
          </a:p>
          <a:p>
            <a:pPr eaLnBrk="1" hangingPunct="1">
              <a:buFont typeface="Wingdings" pitchFamily="2" charset="2"/>
              <a:buChar char="Ø"/>
            </a:pPr>
            <a:r>
              <a:rPr lang="en-US"/>
              <a:t>EOG</a:t>
            </a:r>
            <a:r>
              <a:rPr lang="el-GR"/>
              <a:t> </a:t>
            </a:r>
            <a:r>
              <a:rPr lang="el-GR" i="1">
                <a:solidFill>
                  <a:srgbClr val="FFFF00"/>
                </a:solidFill>
              </a:rPr>
              <a:t>(ηλεκτροοφθαλμογράφημα): </a:t>
            </a:r>
            <a:r>
              <a:rPr lang="el-GR"/>
              <a:t>καταγράφει τις κινήσεις των οφθαλμών</a:t>
            </a:r>
            <a:endParaRPr lang="en-US"/>
          </a:p>
          <a:p>
            <a:pPr eaLnBrk="1" hangingPunct="1">
              <a:buFont typeface="Wingdings" pitchFamily="2" charset="2"/>
              <a:buChar char="Ø"/>
            </a:pPr>
            <a:r>
              <a:rPr lang="en-US"/>
              <a:t>EMG</a:t>
            </a:r>
            <a:r>
              <a:rPr lang="el-GR"/>
              <a:t> </a:t>
            </a:r>
            <a:r>
              <a:rPr lang="el-GR" i="1">
                <a:solidFill>
                  <a:srgbClr val="FFFF00"/>
                </a:solidFill>
              </a:rPr>
              <a:t>(ηλεκτρομυογράφημα): </a:t>
            </a:r>
            <a:r>
              <a:rPr lang="el-GR"/>
              <a:t>καταγράφει το μυϊκό τόνο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dirty="0">
                <a:solidFill>
                  <a:schemeClr val="tx2">
                    <a:satMod val="200000"/>
                  </a:schemeClr>
                </a:solidFill>
              </a:rPr>
              <a:t>Σ</a:t>
            </a:r>
            <a:r>
              <a:rPr lang="el-GR" sz="2800" i="1" dirty="0">
                <a:solidFill>
                  <a:schemeClr val="tx2">
                    <a:satMod val="200000"/>
                  </a:schemeClr>
                </a:solidFill>
              </a:rPr>
              <a:t>χεδιασμός: Αναμενόμενα αποτελέσματα:</a:t>
            </a:r>
            <a:endParaRPr lang="el-GR" i="1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" name="7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1148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400" i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	Τα αναμενόμενα αποτελέσματα από την εφαρμογή της νοσηλευτικής φροντίδας είναι: </a:t>
            </a:r>
          </a:p>
          <a:p>
            <a:pPr marL="52578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l-GR" sz="2400" i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l-GR" sz="2000" dirty="0"/>
              <a:t>διατήρηση ενός κύκλου ύπνου – εγρήγορσης που θα παρέχει στον ασθενή επαρκή ενέργεια  για τις εργασίες της ημέρας </a:t>
            </a:r>
          </a:p>
          <a:p>
            <a:pPr marL="52578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l-GR" sz="2000" dirty="0"/>
              <a:t> συμπεριφορά αυτοφροντίδας με στόχο την ισορροπία μεταξύ ανάπαυσης κ δραστηριότητας</a:t>
            </a:r>
          </a:p>
          <a:p>
            <a:pPr marL="52578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l-GR" sz="2000" dirty="0"/>
              <a:t> αναγνώριση πρακτικών χαλάρωσης από το στρες που θα επιτρέπουν στον ασθενή να κοιμηθεί καλύτερα </a:t>
            </a:r>
          </a:p>
          <a:p>
            <a:pPr marL="52578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l-GR" sz="2000" dirty="0"/>
              <a:t> μείωση των συμπτωμάτων έλλειψης ύπνου</a:t>
            </a:r>
          </a:p>
          <a:p>
            <a:pPr marL="52578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l-GR" sz="2000" dirty="0"/>
              <a:t> ο ασθενής να νιώθει λιγότερη κόπωση </a:t>
            </a:r>
          </a:p>
          <a:p>
            <a:pPr marL="52578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l-GR" sz="2400" i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>
                <a:solidFill>
                  <a:schemeClr val="tx2">
                    <a:satMod val="200000"/>
                  </a:schemeClr>
                </a:solidFill>
              </a:rPr>
              <a:t>Εφαρμογή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14400" y="1783560"/>
            <a:ext cx="7772400" cy="4572000"/>
          </a:xfrm>
          <a:noFill/>
          <a:ln w="60325">
            <a:gradFill flip="none" rotWithShape="1">
              <a:gsLst>
                <a:gs pos="0">
                  <a:schemeClr val="accent4">
                    <a:lumMod val="40000"/>
                    <a:lumOff val="60000"/>
                  </a:schemeClr>
                </a:gs>
                <a:gs pos="13000">
                  <a:srgbClr val="0047FF"/>
                </a:gs>
                <a:gs pos="28000">
                  <a:srgbClr val="000082"/>
                </a:gs>
                <a:gs pos="42999">
                  <a:srgbClr val="0047FF"/>
                </a:gs>
                <a:gs pos="58000">
                  <a:srgbClr val="000082"/>
                </a:gs>
                <a:gs pos="72000">
                  <a:srgbClr val="0047FF"/>
                </a:gs>
                <a:gs pos="87000">
                  <a:srgbClr val="000082"/>
                </a:gs>
                <a:gs pos="100000">
                  <a:srgbClr val="0047FF"/>
                </a:gs>
              </a:gsLst>
              <a:lin ang="5400000" scaled="0"/>
              <a:tileRect r="-100000" b="-100000"/>
            </a:gra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pPr marL="41148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i="1" dirty="0"/>
              <a:t>	Οι ασθενείς που νιώθουν το νοσηλευτή να ενδιαφέρεται για τη γενική καλή τους κατάσταση, τόσο τη σωματική όσο κ τη ψυχική, δεν διστάζουν να συζητήσουν για την αϋπνία τους ή για την ανησυχία τους επειδή το παιδί  τους συνεχίζει να βρέχει το κρεβάτι του.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>
                <a:solidFill>
                  <a:schemeClr val="tx2">
                    <a:satMod val="200000"/>
                  </a:schemeClr>
                </a:solidFill>
              </a:rPr>
              <a:t>Εφαρμογή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400" dirty="0"/>
              <a:t> </a:t>
            </a:r>
            <a:r>
              <a:rPr lang="el-GR" sz="2400" b="1" i="1" u="sng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Περιβάλλον που προάγει την ανάπαυση κ τον ύπνο: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400" dirty="0"/>
              <a:t>Άνετο κρεβάτι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400" dirty="0"/>
              <a:t>Τεντωμένο κ καθαρό κατωσέντονο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400" dirty="0"/>
              <a:t> το πανωσέντονο να είναι καλά στερεωμένο αλλά παράλληλα να επιτρέπει την ελευθερία κινήσεων και να μην ασκεί πίεση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400" dirty="0"/>
              <a:t> σωστή ευθυγράμμιση του σώματος του ασθενή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400" dirty="0"/>
              <a:t>ελαχιστοποίηση  της τάσης των μυών του ασθενή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400" dirty="0"/>
              <a:t> ήσυχο κ σκοτεινό δωμάτιο κ περιβάλλον που προστατεύει την ιδιωτικότητα του ασθενή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400" dirty="0"/>
              <a:t>Σωστή θερμοκρασία κ αερισμός δωματίου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400" dirty="0"/>
              <a:t>Ικανοποίηση κατά το δυνατό περισσότερο των επιθυμιών του ασθενή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sz="24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>
                <a:solidFill>
                  <a:schemeClr val="tx2">
                    <a:satMod val="200000"/>
                  </a:schemeClr>
                </a:solidFill>
              </a:rPr>
              <a:t>Εφαρμογή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57250" y="1428750"/>
            <a:ext cx="7772400" cy="4572000"/>
          </a:xfrm>
        </p:spPr>
        <p:txBody>
          <a:bodyPr>
            <a:normAutofit fontScale="85000" lnSpcReduction="2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800" b="1" i="1" u="sng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Προαγωγή των ΠΡΟ του ύπνου συνηθειών του ασθενή: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l-GR" sz="2200" b="1" i="1" u="sng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200" dirty="0"/>
              <a:t>Προσφορά κατάλληλων μικρών γευμάτων κ αφεψημάτων προ ύπνου( οι υδατάνθρακες φαίνεται ότι προάγουν τον ύπνο)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200" dirty="0"/>
              <a:t>Προαγωγή της χαλάρωσης( τεχνικές χαλάρωσης: μαλάξεις στην πλάτη, ζεστό μπάνιο, πλύσιμο προσώπου…)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200" dirty="0"/>
              <a:t>Προαγωγή της άνεσης (τεχνικές προαγωγής της άνεσης: παραμονή με ένα μοναχικό κ φοβισμένο παιδί, στρατηγική παρουσίας κ αγγίγματος, μασάζ, εφαρμογή μιας επιπλέον κουβέρτας….)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200" dirty="0"/>
              <a:t>Σεβασμός συνήθους κύκλου Ύπνου – εγρήγορσης κ οργάνωση σύντομων ύπνων κατά τη διάρκεια της μέρας.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200" dirty="0"/>
              <a:t>Προγραμματισμός της νοσηλευτικής φροντίδας για την αποφυγή άσκοπων αφυπνίσεων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200" dirty="0"/>
              <a:t> Χρήση φαρμάκων για την προαγωγή του ύπνου (μόνον όταν ενδείκνυται κ πάντα γνωρίζοντας πλήρως τους περιορισμούς)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200" dirty="0"/>
              <a:t>Διδασκαλία για την ανάπαυση κ τον ύπνο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>
                <a:solidFill>
                  <a:schemeClr val="tx2">
                    <a:satMod val="200000"/>
                  </a:schemeClr>
                </a:solidFill>
              </a:rPr>
              <a:t>Εφαρμογή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14348" y="1785926"/>
            <a:ext cx="8229600" cy="3359952"/>
          </a:xfrm>
          <a:ln w="57150"/>
          <a:scene3d>
            <a:camera prst="perspectiveBelow"/>
            <a:lightRig rig="threePt" dir="t"/>
          </a:scene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11480"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Ο Νοσηλευτής πρέπει να γνωρίζει τις συνήθειες του ασθενή πριν τον ύπνο κ να καταβάλλει κάθε προσπάθεια ώστε να εφαρμόζονται κατά το δυνατό για την προαγωγή της χαλάρωσης κ του ύπνου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>
                <a:solidFill>
                  <a:schemeClr val="tx2">
                    <a:satMod val="200000"/>
                  </a:schemeClr>
                </a:solidFill>
              </a:rPr>
              <a:t>Εκτίμηση των αποτελεσμάτων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dirty="0"/>
              <a:t> </a:t>
            </a:r>
            <a:r>
              <a:rPr lang="el-GR" sz="3100" b="1" i="1" u="sng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η νοσηλευτική φροντίδα θεωρείται αποτελεσματική αν ο ασθενής μπορεί να :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Εκφράζει ότι νιώθει ξεκούραστος ή ότι είχε ένα ήρεμο ύπνο τη νύχτα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Αναγνωρίζει τους παράγοντες που παρεμβαίνουν ή διαταράσσουν τον ύπνο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Χρησιμοποιεί τεχνικές που προάγουν αποτελεσματικά τον ύπνο κ παρέχουν ήρεμο περιβάλλον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 συγκεντρώνεται κ λειτουργεί αποτελεσματικά κατά τη διάρκεια των ωρών που είναι ξύπνιος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Αποφεύγει συμπεριφορές που σχετίζονται με την έλλειψη ύπνου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2763"/>
            <a:ext cx="8229600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>
                <a:solidFill>
                  <a:schemeClr val="tx2">
                    <a:satMod val="200000"/>
                  </a:schemeClr>
                </a:solidFill>
              </a:rPr>
              <a:t>Μέτρα για την προαγωγή του ύπνου στα </a:t>
            </a:r>
            <a:r>
              <a:rPr lang="el-GR" sz="3200" b="1" i="1" dirty="0">
                <a:solidFill>
                  <a:schemeClr val="tx2">
                    <a:satMod val="200000"/>
                  </a:schemeClr>
                </a:solidFill>
              </a:rPr>
              <a:t>ηλικιωμένα άτομα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65138" y="1770063"/>
            <a:ext cx="4038600" cy="4525962"/>
          </a:xfrm>
        </p:spPr>
        <p:txBody>
          <a:bodyPr>
            <a:normAutofit fontScale="62500" lnSpcReduction="2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Καθιέρωση καθημερινού προγράμματος αφύπνισης κ ύπνου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Καθημερινή άσκηση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Αποφυγή σύντομων ελαφρών ύπνων κατά τη διάρκεια της ημέρας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Αποφυγή τροφών, αναψυκτικών ή φαρμάκων που περιέχουν καφεΐνη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Κατανάλωση μόνο μικρών ποσοτήτων  οινοπνεύματος κ όχι πριν την ώρα του ύπνου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Αποχή από το κάπνισμα το βράδυ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Κατανάλωση ενός ελαφρού γεύματος  για δείπνο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half" idx="2"/>
          </p:nvPr>
        </p:nvSpPr>
        <p:spPr>
          <a:xfrm>
            <a:off x="4656138" y="1770063"/>
            <a:ext cx="4038600" cy="4525962"/>
          </a:xfrm>
        </p:spPr>
        <p:txBody>
          <a:bodyPr>
            <a:normAutofit fontScale="62500" lnSpcReduction="2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Κατανάλωση ενός  μικρού υδατανθρακούχου  γεύματος  πριν τον ύπνο, σε περίπτωση πείνας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Χρήση μεθόδων χαλάρωσης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Διατήρηση άνετης θερμοκρασίας κ μείωση επιπέδου θορύβων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Τήρηση μιας συγκεκριμένης ώρας αφύπνισης καθημερινά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Μετακίνηση σε άλλο δωμάτιο αν ο ύπνος δεν επέλθει σε 30 λεπτά. Εμπλοκή σε δραστηριότητα  (ανάγνωση) κ επιστροφή στο κρεβάτι όταν παρουσιαστεί υπνηλία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Χρήση του κρεβατιού μόνο για ύπνο ή σεξουαλική δραστηριότητα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85813" y="142875"/>
            <a:ext cx="7772400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>
                <a:solidFill>
                  <a:schemeClr val="tx2">
                    <a:satMod val="200000"/>
                  </a:schemeClr>
                </a:solidFill>
              </a:rPr>
              <a:t>Η Νοσηλευτική Διεργασία στην Κλινική Πρακτική</a:t>
            </a:r>
          </a:p>
        </p:txBody>
      </p:sp>
      <p:sp>
        <p:nvSpPr>
          <p:cNvPr id="50178" name="10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3"/>
          </a:xfrm>
        </p:spPr>
        <p:txBody>
          <a:bodyPr/>
          <a:lstStyle/>
          <a:p>
            <a:pPr marL="73025" eaLnBrk="1" hangingPunct="1"/>
            <a:r>
              <a:rPr lang="el-GR"/>
              <a:t>Νοσηλευτική Αξιολόγηση </a:t>
            </a:r>
          </a:p>
        </p:txBody>
      </p:sp>
      <p:sp>
        <p:nvSpPr>
          <p:cNvPr id="50179" name="12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284663" cy="639763"/>
          </a:xfrm>
        </p:spPr>
        <p:txBody>
          <a:bodyPr/>
          <a:lstStyle/>
          <a:p>
            <a:pPr marL="73025" eaLnBrk="1" hangingPunct="1"/>
            <a:r>
              <a:rPr lang="el-GR"/>
              <a:t>Αναμενόμενα Αποτελέσματα</a:t>
            </a:r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459038"/>
            <a:ext cx="4040188" cy="3959225"/>
          </a:xfrm>
        </p:spPr>
        <p:txBody>
          <a:bodyPr>
            <a:normAutofit fontScale="70000" lnSpcReduction="2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 ερωτήσεις συνέντευξης  κ άμεσες παρατηρήσεις προς τον ασθενή κ τον σύντροφό του για να καθορίσετε το είδος της αϋπνίας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Διερεύνηση του τρόπου ζωής του ασθενή καθώς κ της σωματικής κ ψυχικής του υγείας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Ημερολόγιο ύπνου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 αξιολόγηση σημείων έλλειψης ύπνου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Αξιολόγηση του υπαρκτού κ αντιλαμβανόμενου βαθμού ελέγχου του ασθενούς στην αϋπνία του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Αξιολόγηση της ασφάλειας κ αποτελεσματικότητας των βοηθημάτων που χρησιμοποιεί ο ασθενής</a:t>
            </a:r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59038"/>
            <a:ext cx="4041775" cy="3959225"/>
          </a:xfrm>
        </p:spPr>
        <p:txBody>
          <a:bodyPr>
            <a:normAutofit fontScale="85000" lnSpcReduction="1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dirty="0"/>
              <a:t>ο ασθενής θα: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 αναφέρει ότι ο φυσιολογικός κύκλος ύπνου </a:t>
            </a:r>
            <a:r>
              <a:rPr lang="el-GR" dirty="0" err="1"/>
              <a:t>επανείλθε</a:t>
            </a:r>
            <a:endParaRPr lang="el-GR" dirty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Αναγνωρίσει τις αναστρέψιμες αιτίες της αϋπνίας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 υιοθετήσει αλλαγές στον τρόπο ζωής του για να εξουδετερώσει τους παράγοντες που συμβάλλουν στην αϋπνία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Ενσωματώσει κατάλληλες πρακτικές χαλάρωσης </a:t>
            </a:r>
          </a:p>
        </p:txBody>
      </p:sp>
      <p:sp>
        <p:nvSpPr>
          <p:cNvPr id="10" name="9 - Ορθογώνιο"/>
          <p:cNvSpPr/>
          <p:nvPr/>
        </p:nvSpPr>
        <p:spPr>
          <a:xfrm>
            <a:off x="357158" y="1142984"/>
            <a:ext cx="5035738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3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+mn-lt"/>
                <a:cs typeface="+mn-cs"/>
              </a:rPr>
              <a:t>Διαταραχή ύπνου : Αϋπνία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85813" y="142875"/>
            <a:ext cx="7772400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>
                <a:solidFill>
                  <a:schemeClr val="tx2">
                    <a:satMod val="200000"/>
                  </a:schemeClr>
                </a:solidFill>
              </a:rPr>
              <a:t>Η Νοσηλευτική Διεργασία στην Κλινική Πρακτική</a:t>
            </a:r>
          </a:p>
        </p:txBody>
      </p:sp>
      <p:sp>
        <p:nvSpPr>
          <p:cNvPr id="51202" name="10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3"/>
          </a:xfrm>
        </p:spPr>
        <p:txBody>
          <a:bodyPr/>
          <a:lstStyle/>
          <a:p>
            <a:pPr marL="73025" eaLnBrk="1" hangingPunct="1"/>
            <a:r>
              <a:rPr lang="el-GR"/>
              <a:t>Νοσηλευτικές Παρεμβάσεις </a:t>
            </a:r>
          </a:p>
        </p:txBody>
      </p:sp>
      <p:sp>
        <p:nvSpPr>
          <p:cNvPr id="51203" name="12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284663" cy="639763"/>
          </a:xfrm>
        </p:spPr>
        <p:txBody>
          <a:bodyPr/>
          <a:lstStyle/>
          <a:p>
            <a:pPr marL="73025" eaLnBrk="1" hangingPunct="1"/>
            <a:endParaRPr lang="el-GR"/>
          </a:p>
          <a:p>
            <a:pPr marL="73025" eaLnBrk="1" hangingPunct="1"/>
            <a:r>
              <a:rPr lang="el-GR"/>
              <a:t>Νοσηλευτικές Παρεμβάσεις </a:t>
            </a:r>
          </a:p>
          <a:p>
            <a:pPr marL="73025" eaLnBrk="1" hangingPunct="1"/>
            <a:endParaRPr lang="el-GR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459038"/>
            <a:ext cx="4040188" cy="3959225"/>
          </a:xfrm>
        </p:spPr>
        <p:txBody>
          <a:bodyPr>
            <a:normAutofit fontScale="92500" lnSpcReduction="2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Κατανάλωση ενός  μικρού υδατανθρακούχου  γεύματος  πριν τον ύπνο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Αποφυγή καφεΐνης κ οινοπνεύματος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Αποχή από το κάπνισμα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Συστηματική άσκηση καθημερινά  (όχι όμως πριν την ώρα του ύπνου)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Πρακτικές χαλάρωσης (χαλαρωτικές ασκήσεις, μουσική, συζητήσεις, προσευχή…)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dirty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dirty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dirty="0"/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59038"/>
            <a:ext cx="4041775" cy="3959225"/>
          </a:xfrm>
        </p:spPr>
        <p:txBody>
          <a:bodyPr>
            <a:normAutofit fontScale="77500" lnSpcReduction="2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Προσπάθεια ύπνου μόνο σε περίπτωση υπνηλίας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 τήρηση τακτικής ώρας ύπνου κ αφύπνισης (ρύθμιση βιολογικού ρολογιού)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 Αποφυγή σύντομων ελαφρών ύπνων κατά τη διάρκεια της ημέρας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 εγκατάλειψη του κρεβατιού κ της κρεβατοκάμαρας, ακόμη κ τη νύκτα εάν το άτομο ξυπνήσει κ ακολουθήσει μια ήρεμη, μη διεγερτική δραστηριότητα σε άλλο δωμάτιο ώστε το κρεβάτι να σχετίζεται απόλυτα με τον ύπνο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l-GR" dirty="0"/>
          </a:p>
        </p:txBody>
      </p:sp>
      <p:sp>
        <p:nvSpPr>
          <p:cNvPr id="10" name="9 - Ορθογώνιο"/>
          <p:cNvSpPr/>
          <p:nvPr/>
        </p:nvSpPr>
        <p:spPr>
          <a:xfrm>
            <a:off x="357158" y="1142984"/>
            <a:ext cx="5035738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3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+mn-lt"/>
                <a:cs typeface="+mn-cs"/>
              </a:rPr>
              <a:t>Διαταραχή ύπνου : Αϋπνία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19 - Εικόνα" descr="deep-sleep2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5CD6B"/>
              </a:clrFrom>
              <a:clrTo>
                <a:srgbClr val="F5CD6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071670" y="4000504"/>
            <a:ext cx="5000660" cy="2571768"/>
          </a:xfrm>
          <a:prstGeom prst="rect">
            <a:avLst/>
          </a:prstGeom>
          <a:scene3d>
            <a:camera prst="perspectiveBelow"/>
            <a:lightRig rig="threePt" dir="t"/>
          </a:scene3d>
        </p:spPr>
      </p:pic>
      <p:sp>
        <p:nvSpPr>
          <p:cNvPr id="12" name="11 - Τίτλος"/>
          <p:cNvSpPr>
            <a:spLocks noGrp="1"/>
          </p:cNvSpPr>
          <p:nvPr>
            <p:ph type="title"/>
          </p:nvPr>
        </p:nvSpPr>
        <p:spPr>
          <a:xfrm>
            <a:off x="504825" y="512763"/>
            <a:ext cx="7772400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dirty="0">
                <a:solidFill>
                  <a:schemeClr val="tx2">
                    <a:satMod val="200000"/>
                  </a:schemeClr>
                </a:solidFill>
              </a:rPr>
              <a:t>Στάδια Ύπνου</a:t>
            </a:r>
          </a:p>
        </p:txBody>
      </p:sp>
      <p:sp>
        <p:nvSpPr>
          <p:cNvPr id="16" name="15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3"/>
          </a:xfrm>
        </p:spPr>
        <p:txBody>
          <a:bodyPr>
            <a:normAutofit fontScale="92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dirty="0">
                <a:solidFill>
                  <a:srgbClr val="FFFF00"/>
                </a:solidFill>
              </a:rPr>
              <a:t>NREM (non rapid eye movement</a:t>
            </a:r>
            <a:r>
              <a:rPr lang="el-GR" dirty="0">
                <a:solidFill>
                  <a:srgbClr val="FFFF00"/>
                </a:solidFill>
              </a:rPr>
              <a:t>)</a:t>
            </a:r>
            <a:endParaRPr lang="el-GR" dirty="0"/>
          </a:p>
        </p:txBody>
      </p:sp>
      <p:sp>
        <p:nvSpPr>
          <p:cNvPr id="16388" name="17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3"/>
          </a:xfrm>
        </p:spPr>
        <p:txBody>
          <a:bodyPr/>
          <a:lstStyle/>
          <a:p>
            <a:pPr marL="73025" algn="ctr" eaLnBrk="1" hangingPunct="1"/>
            <a:r>
              <a:rPr lang="en-US" sz="2200">
                <a:solidFill>
                  <a:srgbClr val="FFFF00"/>
                </a:solidFill>
              </a:rPr>
              <a:t>REM (rapid eye movement)</a:t>
            </a:r>
            <a:endParaRPr lang="el-GR" sz="2200">
              <a:solidFill>
                <a:srgbClr val="FFFF00"/>
              </a:solidFill>
            </a:endParaRPr>
          </a:p>
        </p:txBody>
      </p:sp>
      <p:sp>
        <p:nvSpPr>
          <p:cNvPr id="16389" name="16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459038"/>
            <a:ext cx="4040188" cy="3959225"/>
          </a:xfrm>
        </p:spPr>
        <p:txBody>
          <a:bodyPr/>
          <a:lstStyle/>
          <a:p>
            <a:pPr eaLnBrk="1" hangingPunct="1"/>
            <a:r>
              <a:rPr lang="el-GR"/>
              <a:t>δεν χαρακτηρίζεται από γρήγορες κινήσεις των οφθαλμών</a:t>
            </a:r>
          </a:p>
        </p:txBody>
      </p:sp>
      <p:sp>
        <p:nvSpPr>
          <p:cNvPr id="16390" name="18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59038"/>
            <a:ext cx="4041775" cy="3959225"/>
          </a:xfrm>
        </p:spPr>
        <p:txBody>
          <a:bodyPr/>
          <a:lstStyle/>
          <a:p>
            <a:pPr eaLnBrk="1" hangingPunct="1"/>
            <a:r>
              <a:rPr lang="el-GR"/>
              <a:t>χαρακτηρίζεται από γρήγορες κινήσεις των οφθαλμών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Έλλειψη"/>
          <p:cNvSpPr/>
          <p:nvPr/>
        </p:nvSpPr>
        <p:spPr>
          <a:xfrm>
            <a:off x="214313" y="5214938"/>
            <a:ext cx="8929687" cy="1643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7" name="6 - Έλλειψη"/>
          <p:cNvSpPr/>
          <p:nvPr/>
        </p:nvSpPr>
        <p:spPr>
          <a:xfrm>
            <a:off x="357188" y="3214688"/>
            <a:ext cx="8786812" cy="7143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57188" y="1785938"/>
            <a:ext cx="7900987" cy="5357812"/>
          </a:xfrm>
        </p:spPr>
        <p:txBody>
          <a:bodyPr>
            <a:normAutofit fontScale="77500" lnSpcReduction="2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3200" b="1" dirty="0">
                <a:solidFill>
                  <a:srgbClr val="FFC000"/>
                </a:solidFill>
              </a:rPr>
              <a:t>Στάδιο Ι: </a:t>
            </a:r>
            <a:r>
              <a:rPr lang="el-GR" sz="2600" dirty="0"/>
              <a:t>αντιστοιχεί στο 4% με 5% της βασικής υπνικής περιόδου, εμφανίζεται με την έναρξη του ύπνου. Οι οφθαλμοί εκτελούν βραδείες περιστροφικές κινήσεις</a:t>
            </a:r>
            <a:endParaRPr lang="el-GR" dirty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800" dirty="0">
                <a:solidFill>
                  <a:srgbClr val="FFC000"/>
                </a:solidFill>
              </a:rPr>
              <a:t> </a:t>
            </a:r>
            <a:r>
              <a:rPr lang="el-GR" sz="3200" b="1" dirty="0">
                <a:solidFill>
                  <a:srgbClr val="FFC000"/>
                </a:solidFill>
              </a:rPr>
              <a:t>Στάδιο ΙΙ: </a:t>
            </a:r>
            <a:r>
              <a:rPr lang="el-GR" sz="2600" dirty="0"/>
              <a:t>αντιστοιχεί στο 45% με 55 % του νυκτερινού ύπνου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l-GR" sz="2600" dirty="0"/>
          </a:p>
          <a:p>
            <a:pPr marL="41148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600" dirty="0"/>
              <a:t>	</a:t>
            </a:r>
            <a:r>
              <a:rPr lang="el-GR" sz="2600" i="1" dirty="0">
                <a:solidFill>
                  <a:srgbClr val="CCFF99"/>
                </a:solidFill>
              </a:rPr>
              <a:t>Στάδιο Ι κ ΙΙ αποτελούν τον ελαφρύ ύπνο κ το άτομο μπορεί να ξυπνήσει με σχετική ευκολία</a:t>
            </a:r>
            <a:r>
              <a:rPr lang="el-GR" dirty="0"/>
              <a:t>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3200" b="1" dirty="0">
                <a:solidFill>
                  <a:srgbClr val="FFC000"/>
                </a:solidFill>
              </a:rPr>
              <a:t>Στάδιο ΙΙΙ :  </a:t>
            </a:r>
            <a:r>
              <a:rPr lang="el-GR" sz="2600" dirty="0"/>
              <a:t>αντιστοιχεί στο 4-6% του συνολικού χρόνου του ύπνου. Εμφανίζει ακόμη πιο βραδεία δραστηριότητα στο ΗΕΓ.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3200" b="1" dirty="0">
                <a:solidFill>
                  <a:srgbClr val="FFC000"/>
                </a:solidFill>
              </a:rPr>
              <a:t>Στάδιο IV : </a:t>
            </a:r>
            <a:r>
              <a:rPr lang="el-GR" dirty="0"/>
              <a:t>αντιστοιχεί στο 12% με 15% του ύπνου κ χαρακτηρίζεται από τη βραδύτερη ΗΕΓ δραστηριότητα</a:t>
            </a:r>
          </a:p>
          <a:p>
            <a:pPr marL="41148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300" i="1" dirty="0">
                <a:solidFill>
                  <a:srgbClr val="CCFF99"/>
                </a:solidFill>
              </a:rPr>
              <a:t>             </a:t>
            </a:r>
          </a:p>
          <a:p>
            <a:pPr marL="41148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300" i="1" dirty="0">
                <a:solidFill>
                  <a:srgbClr val="CCFF99"/>
                </a:solidFill>
              </a:rPr>
              <a:t>Ο συνδυασμός των Σταδίων ΙΙΙ και IV αποκαλείται </a:t>
            </a:r>
            <a:r>
              <a:rPr lang="el-GR" sz="2600" b="1" i="1" dirty="0">
                <a:solidFill>
                  <a:srgbClr val="CCFF99"/>
                </a:solidFill>
              </a:rPr>
              <a:t>ύπνος βραδέων κυμάτων </a:t>
            </a:r>
            <a:r>
              <a:rPr lang="el-GR" sz="2300" i="1" dirty="0">
                <a:solidFill>
                  <a:srgbClr val="CCFF99"/>
                </a:solidFill>
              </a:rPr>
              <a:t>(</a:t>
            </a:r>
            <a:r>
              <a:rPr lang="el-GR" sz="2300" i="1" dirty="0" err="1">
                <a:solidFill>
                  <a:srgbClr val="CCFF99"/>
                </a:solidFill>
              </a:rPr>
              <a:t>slow</a:t>
            </a:r>
            <a:r>
              <a:rPr lang="el-GR" sz="2300" i="1" dirty="0">
                <a:solidFill>
                  <a:srgbClr val="CCFF99"/>
                </a:solidFill>
              </a:rPr>
              <a:t>-</a:t>
            </a:r>
            <a:r>
              <a:rPr lang="el-GR" sz="2300" i="1" dirty="0" err="1">
                <a:solidFill>
                  <a:srgbClr val="CCFF99"/>
                </a:solidFill>
              </a:rPr>
              <a:t>wave</a:t>
            </a:r>
            <a:r>
              <a:rPr lang="el-GR" sz="2300" i="1" dirty="0">
                <a:solidFill>
                  <a:srgbClr val="CCFF99"/>
                </a:solidFill>
              </a:rPr>
              <a:t> </a:t>
            </a:r>
            <a:r>
              <a:rPr lang="el-GR" sz="2300" i="1" dirty="0" err="1">
                <a:solidFill>
                  <a:srgbClr val="CCFF99"/>
                </a:solidFill>
              </a:rPr>
              <a:t>sleep</a:t>
            </a:r>
            <a:r>
              <a:rPr lang="el-GR" sz="2300" i="1" dirty="0">
                <a:solidFill>
                  <a:srgbClr val="CCFF99"/>
                </a:solidFill>
              </a:rPr>
              <a:t>, SWS) ή </a:t>
            </a:r>
            <a:r>
              <a:rPr lang="el-GR" sz="2600" b="1" i="1" dirty="0">
                <a:solidFill>
                  <a:srgbClr val="CCFF99"/>
                </a:solidFill>
              </a:rPr>
              <a:t>ύπνος Δέλτα. </a:t>
            </a:r>
            <a:r>
              <a:rPr lang="el-GR" sz="2300" i="1" dirty="0">
                <a:solidFill>
                  <a:srgbClr val="CCFF99"/>
                </a:solidFill>
              </a:rPr>
              <a:t>Θεωρείται η βαθύτερη μορφή ύπνου, από την οποία η αφύπνιση είναι ιδιαίτερα δύσκολη. Ορισμένες νυκτερινές διαταραχές του ύπνου (συγχυτικές διεγέρσεις, υπνοβασία) εμφανίζονται κατά τον ύπνο βραδέων κυμάτων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5" y="512763"/>
            <a:ext cx="777240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>
                <a:solidFill>
                  <a:schemeClr val="tx2">
                    <a:satMod val="200000"/>
                  </a:schemeClr>
                </a:solidFill>
              </a:rPr>
              <a:t>Φάσεις Ύπνου</a:t>
            </a:r>
          </a:p>
        </p:txBody>
      </p:sp>
      <p:sp>
        <p:nvSpPr>
          <p:cNvPr id="1741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28625" y="1285875"/>
            <a:ext cx="4040188" cy="571500"/>
          </a:xfrm>
        </p:spPr>
        <p:txBody>
          <a:bodyPr/>
          <a:lstStyle/>
          <a:p>
            <a:pPr marL="73025" eaLnBrk="1" hangingPunct="1"/>
            <a:r>
              <a:rPr lang="en-US">
                <a:solidFill>
                  <a:srgbClr val="FFFF00"/>
                </a:solidFill>
              </a:rPr>
              <a:t>NREM</a:t>
            </a:r>
            <a:endParaRPr 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Τίτλος"/>
          <p:cNvSpPr>
            <a:spLocks noGrp="1"/>
          </p:cNvSpPr>
          <p:nvPr>
            <p:ph type="title"/>
          </p:nvPr>
        </p:nvSpPr>
        <p:spPr>
          <a:xfrm>
            <a:off x="714375" y="0"/>
            <a:ext cx="7772400" cy="7858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>
                <a:solidFill>
                  <a:schemeClr val="tx2">
                    <a:satMod val="200000"/>
                  </a:schemeClr>
                </a:solidFill>
              </a:rPr>
              <a:t>Χαρακτηριστικά ύπνου </a:t>
            </a:r>
            <a:r>
              <a:rPr lang="en-US" dirty="0">
                <a:solidFill>
                  <a:schemeClr val="tx2">
                    <a:satMod val="200000"/>
                  </a:schemeClr>
                </a:solidFill>
              </a:rPr>
              <a:t>NREM</a:t>
            </a:r>
            <a:endParaRPr lang="el-GR" dirty="0">
              <a:solidFill>
                <a:schemeClr val="tx2">
                  <a:satMod val="200000"/>
                </a:schemeClr>
              </a:solidFill>
            </a:endParaRPr>
          </a:p>
        </p:txBody>
      </p:sp>
      <p:grpSp>
        <p:nvGrpSpPr>
          <p:cNvPr id="18434" name="24 - Ομάδα"/>
          <p:cNvGrpSpPr>
            <a:grpSpLocks/>
          </p:cNvGrpSpPr>
          <p:nvPr/>
        </p:nvGrpSpPr>
        <p:grpSpPr bwMode="auto">
          <a:xfrm>
            <a:off x="785813" y="785813"/>
            <a:ext cx="7791450" cy="6072187"/>
            <a:chOff x="785786" y="785794"/>
            <a:chExt cx="7790979" cy="6072206"/>
          </a:xfrm>
        </p:grpSpPr>
        <p:sp>
          <p:nvSpPr>
            <p:cNvPr id="26" name="25 - Ελεύθερη σχεδίαση"/>
            <p:cNvSpPr/>
            <p:nvPr/>
          </p:nvSpPr>
          <p:spPr>
            <a:xfrm>
              <a:off x="785786" y="928669"/>
              <a:ext cx="909582" cy="1300166"/>
            </a:xfrm>
            <a:custGeom>
              <a:avLst/>
              <a:gdLst>
                <a:gd name="connsiteX0" fmla="*/ 0 w 1300165"/>
                <a:gd name="connsiteY0" fmla="*/ 0 h 910115"/>
                <a:gd name="connsiteX1" fmla="*/ 845108 w 1300165"/>
                <a:gd name="connsiteY1" fmla="*/ 0 h 910115"/>
                <a:gd name="connsiteX2" fmla="*/ 1300165 w 1300165"/>
                <a:gd name="connsiteY2" fmla="*/ 455058 h 910115"/>
                <a:gd name="connsiteX3" fmla="*/ 845108 w 1300165"/>
                <a:gd name="connsiteY3" fmla="*/ 910115 h 910115"/>
                <a:gd name="connsiteX4" fmla="*/ 0 w 1300165"/>
                <a:gd name="connsiteY4" fmla="*/ 910115 h 910115"/>
                <a:gd name="connsiteX5" fmla="*/ 455058 w 1300165"/>
                <a:gd name="connsiteY5" fmla="*/ 455058 h 910115"/>
                <a:gd name="connsiteX6" fmla="*/ 0 w 1300165"/>
                <a:gd name="connsiteY6" fmla="*/ 0 h 910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00165" h="910115">
                  <a:moveTo>
                    <a:pt x="1300165" y="0"/>
                  </a:moveTo>
                  <a:lnTo>
                    <a:pt x="1300165" y="591575"/>
                  </a:lnTo>
                  <a:lnTo>
                    <a:pt x="650082" y="910115"/>
                  </a:lnTo>
                  <a:lnTo>
                    <a:pt x="0" y="591575"/>
                  </a:lnTo>
                  <a:lnTo>
                    <a:pt x="0" y="0"/>
                  </a:lnTo>
                  <a:lnTo>
                    <a:pt x="650082" y="318540"/>
                  </a:lnTo>
                  <a:lnTo>
                    <a:pt x="1300165" y="0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0796" tIns="465853" rIns="10795" bIns="465852" spcCol="1270" anchor="ctr"/>
            <a:lstStyle/>
            <a:p>
              <a:pPr algn="ctr" defTabSz="7556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l-GR" b="1" dirty="0">
                  <a:solidFill>
                    <a:schemeClr val="bg1"/>
                  </a:solidFill>
                </a:rPr>
                <a:t>Στάδιο</a:t>
              </a:r>
              <a:r>
                <a:rPr lang="el-GR" sz="1700" dirty="0">
                  <a:solidFill>
                    <a:schemeClr val="bg1"/>
                  </a:solidFill>
                </a:rPr>
                <a:t> Ι </a:t>
              </a:r>
            </a:p>
          </p:txBody>
        </p:sp>
        <p:sp>
          <p:nvSpPr>
            <p:cNvPr id="27" name="26 - Ελεύθερη σχεδίαση"/>
            <p:cNvSpPr/>
            <p:nvPr/>
          </p:nvSpPr>
          <p:spPr>
            <a:xfrm>
              <a:off x="1714417" y="785794"/>
              <a:ext cx="6862348" cy="1857381"/>
            </a:xfrm>
            <a:custGeom>
              <a:avLst/>
              <a:gdLst>
                <a:gd name="connsiteX0" fmla="*/ 262014 w 1572051"/>
                <a:gd name="connsiteY0" fmla="*/ 0 h 6862284"/>
                <a:gd name="connsiteX1" fmla="*/ 1310037 w 1572051"/>
                <a:gd name="connsiteY1" fmla="*/ 0 h 6862284"/>
                <a:gd name="connsiteX2" fmla="*/ 1495309 w 1572051"/>
                <a:gd name="connsiteY2" fmla="*/ 76742 h 6862284"/>
                <a:gd name="connsiteX3" fmla="*/ 1572051 w 1572051"/>
                <a:gd name="connsiteY3" fmla="*/ 262014 h 6862284"/>
                <a:gd name="connsiteX4" fmla="*/ 1572051 w 1572051"/>
                <a:gd name="connsiteY4" fmla="*/ 6862284 h 6862284"/>
                <a:gd name="connsiteX5" fmla="*/ 1572051 w 1572051"/>
                <a:gd name="connsiteY5" fmla="*/ 6862284 h 6862284"/>
                <a:gd name="connsiteX6" fmla="*/ 1572051 w 1572051"/>
                <a:gd name="connsiteY6" fmla="*/ 6862284 h 6862284"/>
                <a:gd name="connsiteX7" fmla="*/ 0 w 1572051"/>
                <a:gd name="connsiteY7" fmla="*/ 6862284 h 6862284"/>
                <a:gd name="connsiteX8" fmla="*/ 0 w 1572051"/>
                <a:gd name="connsiteY8" fmla="*/ 6862284 h 6862284"/>
                <a:gd name="connsiteX9" fmla="*/ 0 w 1572051"/>
                <a:gd name="connsiteY9" fmla="*/ 6862284 h 6862284"/>
                <a:gd name="connsiteX10" fmla="*/ 0 w 1572051"/>
                <a:gd name="connsiteY10" fmla="*/ 262014 h 6862284"/>
                <a:gd name="connsiteX11" fmla="*/ 76742 w 1572051"/>
                <a:gd name="connsiteY11" fmla="*/ 76742 h 6862284"/>
                <a:gd name="connsiteX12" fmla="*/ 262014 w 1572051"/>
                <a:gd name="connsiteY12" fmla="*/ 0 h 6862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572051" h="6862284">
                  <a:moveTo>
                    <a:pt x="1572051" y="1143739"/>
                  </a:moveTo>
                  <a:lnTo>
                    <a:pt x="1572051" y="5718545"/>
                  </a:lnTo>
                  <a:cubicBezTo>
                    <a:pt x="1572051" y="6021881"/>
                    <a:pt x="1565727" y="6312798"/>
                    <a:pt x="1554470" y="6527289"/>
                  </a:cubicBezTo>
                  <a:cubicBezTo>
                    <a:pt x="1543214" y="6741781"/>
                    <a:pt x="1527946" y="6862282"/>
                    <a:pt x="1512027" y="6862282"/>
                  </a:cubicBezTo>
                  <a:lnTo>
                    <a:pt x="0" y="6862282"/>
                  </a:lnTo>
                  <a:lnTo>
                    <a:pt x="0" y="6862282"/>
                  </a:lnTo>
                  <a:lnTo>
                    <a:pt x="0" y="686228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1512027" y="2"/>
                  </a:lnTo>
                  <a:cubicBezTo>
                    <a:pt x="1527946" y="2"/>
                    <a:pt x="1543214" y="120503"/>
                    <a:pt x="1554470" y="334995"/>
                  </a:cubicBezTo>
                  <a:cubicBezTo>
                    <a:pt x="1565727" y="549486"/>
                    <a:pt x="1572051" y="840403"/>
                    <a:pt x="1572051" y="1143739"/>
                  </a:cubicBezTo>
                  <a:close/>
                </a:path>
              </a:pathLst>
            </a:custGeom>
            <a:solidFill>
              <a:schemeClr val="accent6">
                <a:lumMod val="20000"/>
                <a:lumOff val="80000"/>
                <a:alpha val="9000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13793" tIns="86901" rIns="86901" bIns="86902" spcCol="1270" anchor="ctr"/>
            <a:lstStyle/>
            <a:p>
              <a:pPr marL="171450" lvl="1" indent="-171450" defTabSz="71120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sz="1700" dirty="0"/>
                <a:t>Μεταβατικό στάδιο μεταξύ εγρήγορσης – ύπνου</a:t>
              </a:r>
            </a:p>
            <a:p>
              <a:pPr marL="171450" lvl="1" indent="-171450" defTabSz="71120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sz="1700" dirty="0"/>
                <a:t>Άτομο σε φάση χαλάρωσης αλλά έχει ακόμα κάποια συνείδηση του περιβάλλοντος</a:t>
              </a:r>
            </a:p>
            <a:p>
              <a:pPr marL="171450" lvl="1" indent="-171450" defTabSz="71120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sz="1700" dirty="0"/>
                <a:t>Ακούσια σύσπαση των μυών </a:t>
              </a:r>
            </a:p>
            <a:p>
              <a:pPr marL="171450" lvl="1" indent="-171450" defTabSz="71120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sz="1700" dirty="0"/>
                <a:t>Διαρκεί λίγα μόνο λεπτά </a:t>
              </a:r>
            </a:p>
            <a:p>
              <a:pPr marL="171450" lvl="1" indent="-171450" defTabSz="71120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sz="1700" dirty="0"/>
                <a:t>5% του συνολικού ύπνου</a:t>
              </a:r>
            </a:p>
            <a:p>
              <a:pPr marL="171450" lvl="1" indent="-171450" defTabSz="71120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sz="1700" dirty="0"/>
                <a:t>Εύκολη αφύπνιση</a:t>
              </a:r>
            </a:p>
          </p:txBody>
        </p:sp>
        <p:sp>
          <p:nvSpPr>
            <p:cNvPr id="28" name="27 - Ελεύθερη σχεδίαση"/>
            <p:cNvSpPr/>
            <p:nvPr/>
          </p:nvSpPr>
          <p:spPr>
            <a:xfrm>
              <a:off x="785786" y="2571737"/>
              <a:ext cx="909582" cy="1300167"/>
            </a:xfrm>
            <a:custGeom>
              <a:avLst/>
              <a:gdLst>
                <a:gd name="connsiteX0" fmla="*/ 0 w 1300165"/>
                <a:gd name="connsiteY0" fmla="*/ 0 h 910115"/>
                <a:gd name="connsiteX1" fmla="*/ 845108 w 1300165"/>
                <a:gd name="connsiteY1" fmla="*/ 0 h 910115"/>
                <a:gd name="connsiteX2" fmla="*/ 1300165 w 1300165"/>
                <a:gd name="connsiteY2" fmla="*/ 455058 h 910115"/>
                <a:gd name="connsiteX3" fmla="*/ 845108 w 1300165"/>
                <a:gd name="connsiteY3" fmla="*/ 910115 h 910115"/>
                <a:gd name="connsiteX4" fmla="*/ 0 w 1300165"/>
                <a:gd name="connsiteY4" fmla="*/ 910115 h 910115"/>
                <a:gd name="connsiteX5" fmla="*/ 455058 w 1300165"/>
                <a:gd name="connsiteY5" fmla="*/ 455058 h 910115"/>
                <a:gd name="connsiteX6" fmla="*/ 0 w 1300165"/>
                <a:gd name="connsiteY6" fmla="*/ 0 h 910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00165" h="910115">
                  <a:moveTo>
                    <a:pt x="1300165" y="0"/>
                  </a:moveTo>
                  <a:lnTo>
                    <a:pt x="1300165" y="591575"/>
                  </a:lnTo>
                  <a:lnTo>
                    <a:pt x="650082" y="910115"/>
                  </a:lnTo>
                  <a:lnTo>
                    <a:pt x="0" y="591575"/>
                  </a:lnTo>
                  <a:lnTo>
                    <a:pt x="0" y="0"/>
                  </a:lnTo>
                  <a:lnTo>
                    <a:pt x="650082" y="318540"/>
                  </a:lnTo>
                  <a:lnTo>
                    <a:pt x="1300165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0796" tIns="465853" rIns="10794" bIns="465852" spcCol="1270" anchor="ctr"/>
            <a:lstStyle/>
            <a:p>
              <a:pPr algn="ctr" defTabSz="7556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l-GR" b="1" dirty="0">
                  <a:solidFill>
                    <a:schemeClr val="bg1"/>
                  </a:solidFill>
                </a:rPr>
                <a:t>Στάδιο</a:t>
              </a:r>
              <a:r>
                <a:rPr lang="el-GR" sz="1700" dirty="0"/>
                <a:t> </a:t>
              </a:r>
              <a:r>
                <a:rPr lang="el-GR" b="1" dirty="0">
                  <a:solidFill>
                    <a:schemeClr val="bg1"/>
                  </a:solidFill>
                </a:rPr>
                <a:t>ΙΙ</a:t>
              </a:r>
            </a:p>
          </p:txBody>
        </p:sp>
        <p:sp>
          <p:nvSpPr>
            <p:cNvPr id="29" name="28 - Ελεύθερη σχεδίαση"/>
            <p:cNvSpPr/>
            <p:nvPr/>
          </p:nvSpPr>
          <p:spPr>
            <a:xfrm>
              <a:off x="1714417" y="2643175"/>
              <a:ext cx="6862348" cy="1019178"/>
            </a:xfrm>
            <a:custGeom>
              <a:avLst/>
              <a:gdLst>
                <a:gd name="connsiteX0" fmla="*/ 140854 w 845107"/>
                <a:gd name="connsiteY0" fmla="*/ 0 h 6862284"/>
                <a:gd name="connsiteX1" fmla="*/ 704253 w 845107"/>
                <a:gd name="connsiteY1" fmla="*/ 0 h 6862284"/>
                <a:gd name="connsiteX2" fmla="*/ 803852 w 845107"/>
                <a:gd name="connsiteY2" fmla="*/ 41255 h 6862284"/>
                <a:gd name="connsiteX3" fmla="*/ 845107 w 845107"/>
                <a:gd name="connsiteY3" fmla="*/ 140854 h 6862284"/>
                <a:gd name="connsiteX4" fmla="*/ 845107 w 845107"/>
                <a:gd name="connsiteY4" fmla="*/ 6862284 h 6862284"/>
                <a:gd name="connsiteX5" fmla="*/ 845107 w 845107"/>
                <a:gd name="connsiteY5" fmla="*/ 6862284 h 6862284"/>
                <a:gd name="connsiteX6" fmla="*/ 845107 w 845107"/>
                <a:gd name="connsiteY6" fmla="*/ 6862284 h 6862284"/>
                <a:gd name="connsiteX7" fmla="*/ 0 w 845107"/>
                <a:gd name="connsiteY7" fmla="*/ 6862284 h 6862284"/>
                <a:gd name="connsiteX8" fmla="*/ 0 w 845107"/>
                <a:gd name="connsiteY8" fmla="*/ 6862284 h 6862284"/>
                <a:gd name="connsiteX9" fmla="*/ 0 w 845107"/>
                <a:gd name="connsiteY9" fmla="*/ 6862284 h 6862284"/>
                <a:gd name="connsiteX10" fmla="*/ 0 w 845107"/>
                <a:gd name="connsiteY10" fmla="*/ 140854 h 6862284"/>
                <a:gd name="connsiteX11" fmla="*/ 41255 w 845107"/>
                <a:gd name="connsiteY11" fmla="*/ 41255 h 6862284"/>
                <a:gd name="connsiteX12" fmla="*/ 140854 w 845107"/>
                <a:gd name="connsiteY12" fmla="*/ 0 h 6862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45107" h="6862284">
                  <a:moveTo>
                    <a:pt x="845107" y="1143740"/>
                  </a:moveTo>
                  <a:lnTo>
                    <a:pt x="845107" y="5718544"/>
                  </a:lnTo>
                  <a:cubicBezTo>
                    <a:pt x="845107" y="6021883"/>
                    <a:pt x="843279" y="6312799"/>
                    <a:pt x="840026" y="6527289"/>
                  </a:cubicBezTo>
                  <a:cubicBezTo>
                    <a:pt x="836773" y="6741779"/>
                    <a:pt x="832361" y="6862280"/>
                    <a:pt x="827760" y="6862280"/>
                  </a:cubicBezTo>
                  <a:lnTo>
                    <a:pt x="0" y="6862280"/>
                  </a:lnTo>
                  <a:lnTo>
                    <a:pt x="0" y="6862280"/>
                  </a:lnTo>
                  <a:lnTo>
                    <a:pt x="0" y="686228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827760" y="4"/>
                  </a:lnTo>
                  <a:cubicBezTo>
                    <a:pt x="832361" y="4"/>
                    <a:pt x="836773" y="120505"/>
                    <a:pt x="840026" y="334995"/>
                  </a:cubicBezTo>
                  <a:cubicBezTo>
                    <a:pt x="843279" y="549485"/>
                    <a:pt x="845107" y="840401"/>
                    <a:pt x="845107" y="1143740"/>
                  </a:cubicBezTo>
                  <a:close/>
                </a:path>
              </a:pathLst>
            </a:custGeom>
            <a:solidFill>
              <a:schemeClr val="accent5">
                <a:lumMod val="20000"/>
                <a:lumOff val="80000"/>
                <a:alpha val="9000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64009" tIns="46970" rIns="46970" bIns="46971" spcCol="1270" anchor="ctr"/>
            <a:lstStyle/>
            <a:p>
              <a:pPr marL="57150" lvl="1" indent="-57150" defTabSz="4000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dirty="0"/>
                <a:t>Το άτομο εισέρχεται στο στάδιο του ύπνου</a:t>
              </a:r>
            </a:p>
            <a:p>
              <a:pPr marL="57150" lvl="1" indent="-57150" defTabSz="4000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dirty="0"/>
                <a:t>50-55% του συνολικού ύπνου</a:t>
              </a:r>
            </a:p>
            <a:p>
              <a:pPr marL="57150" lvl="1" indent="-57150" defTabSz="4000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dirty="0"/>
                <a:t>Εύκολη αφύπνιση</a:t>
              </a:r>
            </a:p>
          </p:txBody>
        </p:sp>
        <p:sp>
          <p:nvSpPr>
            <p:cNvPr id="30" name="29 - Ελεύθερη σχεδίαση"/>
            <p:cNvSpPr/>
            <p:nvPr/>
          </p:nvSpPr>
          <p:spPr>
            <a:xfrm>
              <a:off x="785786" y="3643303"/>
              <a:ext cx="909582" cy="1300166"/>
            </a:xfrm>
            <a:custGeom>
              <a:avLst/>
              <a:gdLst>
                <a:gd name="connsiteX0" fmla="*/ 0 w 1300165"/>
                <a:gd name="connsiteY0" fmla="*/ 0 h 910115"/>
                <a:gd name="connsiteX1" fmla="*/ 845108 w 1300165"/>
                <a:gd name="connsiteY1" fmla="*/ 0 h 910115"/>
                <a:gd name="connsiteX2" fmla="*/ 1300165 w 1300165"/>
                <a:gd name="connsiteY2" fmla="*/ 455058 h 910115"/>
                <a:gd name="connsiteX3" fmla="*/ 845108 w 1300165"/>
                <a:gd name="connsiteY3" fmla="*/ 910115 h 910115"/>
                <a:gd name="connsiteX4" fmla="*/ 0 w 1300165"/>
                <a:gd name="connsiteY4" fmla="*/ 910115 h 910115"/>
                <a:gd name="connsiteX5" fmla="*/ 455058 w 1300165"/>
                <a:gd name="connsiteY5" fmla="*/ 455058 h 910115"/>
                <a:gd name="connsiteX6" fmla="*/ 0 w 1300165"/>
                <a:gd name="connsiteY6" fmla="*/ 0 h 910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00165" h="910115">
                  <a:moveTo>
                    <a:pt x="1300165" y="0"/>
                  </a:moveTo>
                  <a:lnTo>
                    <a:pt x="1300165" y="591575"/>
                  </a:lnTo>
                  <a:lnTo>
                    <a:pt x="650082" y="910115"/>
                  </a:lnTo>
                  <a:lnTo>
                    <a:pt x="0" y="591575"/>
                  </a:lnTo>
                  <a:lnTo>
                    <a:pt x="0" y="0"/>
                  </a:lnTo>
                  <a:lnTo>
                    <a:pt x="650082" y="318540"/>
                  </a:lnTo>
                  <a:lnTo>
                    <a:pt x="1300165" y="0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0796" tIns="465853" rIns="10794" bIns="465852" spcCol="1270" anchor="ctr"/>
            <a:lstStyle/>
            <a:p>
              <a:pPr algn="ctr" defTabSz="7556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l-GR" b="1" dirty="0">
                  <a:solidFill>
                    <a:schemeClr val="bg1"/>
                  </a:solidFill>
                </a:rPr>
                <a:t>Στάδιο</a:t>
              </a:r>
              <a:r>
                <a:rPr lang="el-GR" sz="1700" dirty="0"/>
                <a:t> </a:t>
              </a:r>
              <a:r>
                <a:rPr lang="el-GR" sz="1700" dirty="0">
                  <a:solidFill>
                    <a:schemeClr val="bg1"/>
                  </a:solidFill>
                </a:rPr>
                <a:t>ΙΙ</a:t>
              </a:r>
              <a:r>
                <a:rPr lang="el-GR" sz="1700" i="1" dirty="0">
                  <a:solidFill>
                    <a:schemeClr val="bg1"/>
                  </a:solidFill>
                </a:rPr>
                <a:t>Ι</a:t>
              </a:r>
              <a:endParaRPr lang="el-GR" sz="1700" dirty="0">
                <a:solidFill>
                  <a:schemeClr val="bg1"/>
                </a:solidFill>
              </a:endParaRPr>
            </a:p>
          </p:txBody>
        </p:sp>
        <p:sp>
          <p:nvSpPr>
            <p:cNvPr id="31" name="30 - Ελεύθερη σχεδίαση"/>
            <p:cNvSpPr/>
            <p:nvPr/>
          </p:nvSpPr>
          <p:spPr>
            <a:xfrm>
              <a:off x="1714417" y="3714740"/>
              <a:ext cx="6862348" cy="844553"/>
            </a:xfrm>
            <a:custGeom>
              <a:avLst/>
              <a:gdLst>
                <a:gd name="connsiteX0" fmla="*/ 140854 w 845107"/>
                <a:gd name="connsiteY0" fmla="*/ 0 h 6862284"/>
                <a:gd name="connsiteX1" fmla="*/ 704253 w 845107"/>
                <a:gd name="connsiteY1" fmla="*/ 0 h 6862284"/>
                <a:gd name="connsiteX2" fmla="*/ 803852 w 845107"/>
                <a:gd name="connsiteY2" fmla="*/ 41255 h 6862284"/>
                <a:gd name="connsiteX3" fmla="*/ 845107 w 845107"/>
                <a:gd name="connsiteY3" fmla="*/ 140854 h 6862284"/>
                <a:gd name="connsiteX4" fmla="*/ 845107 w 845107"/>
                <a:gd name="connsiteY4" fmla="*/ 6862284 h 6862284"/>
                <a:gd name="connsiteX5" fmla="*/ 845107 w 845107"/>
                <a:gd name="connsiteY5" fmla="*/ 6862284 h 6862284"/>
                <a:gd name="connsiteX6" fmla="*/ 845107 w 845107"/>
                <a:gd name="connsiteY6" fmla="*/ 6862284 h 6862284"/>
                <a:gd name="connsiteX7" fmla="*/ 0 w 845107"/>
                <a:gd name="connsiteY7" fmla="*/ 6862284 h 6862284"/>
                <a:gd name="connsiteX8" fmla="*/ 0 w 845107"/>
                <a:gd name="connsiteY8" fmla="*/ 6862284 h 6862284"/>
                <a:gd name="connsiteX9" fmla="*/ 0 w 845107"/>
                <a:gd name="connsiteY9" fmla="*/ 6862284 h 6862284"/>
                <a:gd name="connsiteX10" fmla="*/ 0 w 845107"/>
                <a:gd name="connsiteY10" fmla="*/ 140854 h 6862284"/>
                <a:gd name="connsiteX11" fmla="*/ 41255 w 845107"/>
                <a:gd name="connsiteY11" fmla="*/ 41255 h 6862284"/>
                <a:gd name="connsiteX12" fmla="*/ 140854 w 845107"/>
                <a:gd name="connsiteY12" fmla="*/ 0 h 6862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45107" h="6862284">
                  <a:moveTo>
                    <a:pt x="845107" y="1143740"/>
                  </a:moveTo>
                  <a:lnTo>
                    <a:pt x="845107" y="5718544"/>
                  </a:lnTo>
                  <a:cubicBezTo>
                    <a:pt x="845107" y="6021883"/>
                    <a:pt x="843279" y="6312799"/>
                    <a:pt x="840026" y="6527289"/>
                  </a:cubicBezTo>
                  <a:cubicBezTo>
                    <a:pt x="836773" y="6741779"/>
                    <a:pt x="832361" y="6862280"/>
                    <a:pt x="827760" y="6862280"/>
                  </a:cubicBezTo>
                  <a:lnTo>
                    <a:pt x="0" y="6862280"/>
                  </a:lnTo>
                  <a:lnTo>
                    <a:pt x="0" y="6862280"/>
                  </a:lnTo>
                  <a:lnTo>
                    <a:pt x="0" y="686228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827760" y="4"/>
                  </a:lnTo>
                  <a:cubicBezTo>
                    <a:pt x="832361" y="4"/>
                    <a:pt x="836773" y="120505"/>
                    <a:pt x="840026" y="334995"/>
                  </a:cubicBezTo>
                  <a:cubicBezTo>
                    <a:pt x="843279" y="549485"/>
                    <a:pt x="845107" y="840401"/>
                    <a:pt x="845107" y="1143740"/>
                  </a:cubicBez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9000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64009" tIns="46970" rIns="46970" bIns="46971" spcCol="1270" anchor="ctr"/>
            <a:lstStyle/>
            <a:p>
              <a:pPr marL="57150" lvl="1" indent="-57150" defTabSz="4000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dirty="0"/>
                <a:t>Ύπνος πιο βαθύς κ πιο δύσκολη αφύπνιση</a:t>
              </a:r>
            </a:p>
            <a:p>
              <a:pPr marL="57150" lvl="1" indent="-57150" defTabSz="4000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dirty="0"/>
                <a:t>4-6% του συνολικού ύπνου</a:t>
              </a:r>
            </a:p>
          </p:txBody>
        </p:sp>
        <p:sp>
          <p:nvSpPr>
            <p:cNvPr id="32" name="31 - Ελεύθερη σχεδίαση"/>
            <p:cNvSpPr/>
            <p:nvPr/>
          </p:nvSpPr>
          <p:spPr>
            <a:xfrm>
              <a:off x="785786" y="4786307"/>
              <a:ext cx="909582" cy="1300166"/>
            </a:xfrm>
            <a:custGeom>
              <a:avLst/>
              <a:gdLst>
                <a:gd name="connsiteX0" fmla="*/ 0 w 1300165"/>
                <a:gd name="connsiteY0" fmla="*/ 0 h 910115"/>
                <a:gd name="connsiteX1" fmla="*/ 845108 w 1300165"/>
                <a:gd name="connsiteY1" fmla="*/ 0 h 910115"/>
                <a:gd name="connsiteX2" fmla="*/ 1300165 w 1300165"/>
                <a:gd name="connsiteY2" fmla="*/ 455058 h 910115"/>
                <a:gd name="connsiteX3" fmla="*/ 845108 w 1300165"/>
                <a:gd name="connsiteY3" fmla="*/ 910115 h 910115"/>
                <a:gd name="connsiteX4" fmla="*/ 0 w 1300165"/>
                <a:gd name="connsiteY4" fmla="*/ 910115 h 910115"/>
                <a:gd name="connsiteX5" fmla="*/ 455058 w 1300165"/>
                <a:gd name="connsiteY5" fmla="*/ 455058 h 910115"/>
                <a:gd name="connsiteX6" fmla="*/ 0 w 1300165"/>
                <a:gd name="connsiteY6" fmla="*/ 0 h 910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00165" h="910115">
                  <a:moveTo>
                    <a:pt x="1300165" y="0"/>
                  </a:moveTo>
                  <a:lnTo>
                    <a:pt x="1300165" y="591575"/>
                  </a:lnTo>
                  <a:lnTo>
                    <a:pt x="650082" y="910115"/>
                  </a:lnTo>
                  <a:lnTo>
                    <a:pt x="0" y="591575"/>
                  </a:lnTo>
                  <a:lnTo>
                    <a:pt x="0" y="0"/>
                  </a:lnTo>
                  <a:lnTo>
                    <a:pt x="650082" y="318540"/>
                  </a:lnTo>
                  <a:lnTo>
                    <a:pt x="1300165" y="0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0796" tIns="465853" rIns="10794" bIns="465852" spcCol="1270" anchor="ctr"/>
            <a:lstStyle/>
            <a:p>
              <a:pPr algn="ctr" defTabSz="7556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l-GR" b="1" dirty="0">
                  <a:solidFill>
                    <a:schemeClr val="bg1"/>
                  </a:solidFill>
                </a:rPr>
                <a:t>Στάδιο</a:t>
              </a:r>
              <a:r>
                <a:rPr lang="el-GR" sz="1700" dirty="0">
                  <a:solidFill>
                    <a:schemeClr val="bg1"/>
                  </a:solidFill>
                </a:rPr>
                <a:t> Ι</a:t>
              </a:r>
              <a:r>
                <a:rPr lang="en-US" sz="1700" dirty="0">
                  <a:solidFill>
                    <a:schemeClr val="bg1"/>
                  </a:solidFill>
                </a:rPr>
                <a:t>V</a:t>
              </a:r>
              <a:endParaRPr lang="el-GR" sz="1700" dirty="0">
                <a:solidFill>
                  <a:schemeClr val="bg1"/>
                </a:solidFill>
              </a:endParaRPr>
            </a:p>
          </p:txBody>
        </p:sp>
        <p:sp>
          <p:nvSpPr>
            <p:cNvPr id="33" name="32 - Ελεύθερη σχεδίαση"/>
            <p:cNvSpPr/>
            <p:nvPr/>
          </p:nvSpPr>
          <p:spPr>
            <a:xfrm>
              <a:off x="1714417" y="4643431"/>
              <a:ext cx="6862348" cy="2214569"/>
            </a:xfrm>
            <a:custGeom>
              <a:avLst/>
              <a:gdLst>
                <a:gd name="connsiteX0" fmla="*/ 270026 w 1620121"/>
                <a:gd name="connsiteY0" fmla="*/ 0 h 6862284"/>
                <a:gd name="connsiteX1" fmla="*/ 1350095 w 1620121"/>
                <a:gd name="connsiteY1" fmla="*/ 0 h 6862284"/>
                <a:gd name="connsiteX2" fmla="*/ 1541032 w 1620121"/>
                <a:gd name="connsiteY2" fmla="*/ 79089 h 6862284"/>
                <a:gd name="connsiteX3" fmla="*/ 1620121 w 1620121"/>
                <a:gd name="connsiteY3" fmla="*/ 270026 h 6862284"/>
                <a:gd name="connsiteX4" fmla="*/ 1620121 w 1620121"/>
                <a:gd name="connsiteY4" fmla="*/ 6862284 h 6862284"/>
                <a:gd name="connsiteX5" fmla="*/ 1620121 w 1620121"/>
                <a:gd name="connsiteY5" fmla="*/ 6862284 h 6862284"/>
                <a:gd name="connsiteX6" fmla="*/ 1620121 w 1620121"/>
                <a:gd name="connsiteY6" fmla="*/ 6862284 h 6862284"/>
                <a:gd name="connsiteX7" fmla="*/ 0 w 1620121"/>
                <a:gd name="connsiteY7" fmla="*/ 6862284 h 6862284"/>
                <a:gd name="connsiteX8" fmla="*/ 0 w 1620121"/>
                <a:gd name="connsiteY8" fmla="*/ 6862284 h 6862284"/>
                <a:gd name="connsiteX9" fmla="*/ 0 w 1620121"/>
                <a:gd name="connsiteY9" fmla="*/ 6862284 h 6862284"/>
                <a:gd name="connsiteX10" fmla="*/ 0 w 1620121"/>
                <a:gd name="connsiteY10" fmla="*/ 270026 h 6862284"/>
                <a:gd name="connsiteX11" fmla="*/ 79089 w 1620121"/>
                <a:gd name="connsiteY11" fmla="*/ 79089 h 6862284"/>
                <a:gd name="connsiteX12" fmla="*/ 270026 w 1620121"/>
                <a:gd name="connsiteY12" fmla="*/ 0 h 6862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20121" h="6862284">
                  <a:moveTo>
                    <a:pt x="1620121" y="1143740"/>
                  </a:moveTo>
                  <a:lnTo>
                    <a:pt x="1620121" y="5718544"/>
                  </a:lnTo>
                  <a:cubicBezTo>
                    <a:pt x="1620121" y="6021881"/>
                    <a:pt x="1613404" y="6312798"/>
                    <a:pt x="1601449" y="6527288"/>
                  </a:cubicBezTo>
                  <a:cubicBezTo>
                    <a:pt x="1589493" y="6741782"/>
                    <a:pt x="1573278" y="6862282"/>
                    <a:pt x="1556370" y="6862282"/>
                  </a:cubicBezTo>
                  <a:lnTo>
                    <a:pt x="0" y="6862282"/>
                  </a:lnTo>
                  <a:lnTo>
                    <a:pt x="0" y="6862282"/>
                  </a:lnTo>
                  <a:lnTo>
                    <a:pt x="0" y="686228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1556370" y="2"/>
                  </a:lnTo>
                  <a:cubicBezTo>
                    <a:pt x="1573278" y="2"/>
                    <a:pt x="1589493" y="120502"/>
                    <a:pt x="1601449" y="334996"/>
                  </a:cubicBezTo>
                  <a:cubicBezTo>
                    <a:pt x="1613404" y="549490"/>
                    <a:pt x="1620121" y="840403"/>
                    <a:pt x="1620121" y="1143740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  <a:alpha val="9000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64009" tIns="84803" rIns="84803" bIns="84804" spcCol="1270" anchor="ctr"/>
            <a:lstStyle/>
            <a:p>
              <a:pPr marL="57150" lvl="1" indent="-57150" defTabSz="4000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sz="1600" dirty="0"/>
                <a:t>Βαθύτερος ύπνος</a:t>
              </a:r>
            </a:p>
            <a:p>
              <a:pPr marL="57150" lvl="1" indent="-57150" defTabSz="4000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sz="1600" dirty="0"/>
                <a:t>Δύσκολη αφύπνιση</a:t>
              </a:r>
            </a:p>
            <a:p>
              <a:pPr marL="57150" lvl="1" indent="-57150" defTabSz="4000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sz="1600" dirty="0"/>
                <a:t>Αργά εγκεφαλικά κύματα </a:t>
              </a:r>
            </a:p>
            <a:p>
              <a:pPr marL="57150" lvl="1" indent="-57150" defTabSz="4000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sz="1600" dirty="0"/>
                <a:t>Σφύξεις κ αναπνοές μειώνονται </a:t>
              </a:r>
            </a:p>
            <a:p>
              <a:pPr marL="57150" lvl="1" indent="-57150" defTabSz="4000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sz="1600" dirty="0"/>
                <a:t>Πίεση αίματος μειώνεται </a:t>
              </a:r>
            </a:p>
            <a:p>
              <a:pPr marL="57150" lvl="1" indent="-57150" defTabSz="4000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sz="1600" dirty="0"/>
                <a:t>Μύες χαλαρώνουν</a:t>
              </a:r>
            </a:p>
            <a:p>
              <a:pPr marL="57150" lvl="1" indent="-57150" defTabSz="4000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sz="1600" dirty="0"/>
                <a:t>Μεταβολισμός επιβραδύνεται κ θερμοκρασία σώματος χαμηλή</a:t>
              </a:r>
            </a:p>
            <a:p>
              <a:pPr marL="57150" lvl="1" indent="-57150" defTabSz="4000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sz="1600" dirty="0"/>
                <a:t>12-15% του συνολικού ύπνου</a:t>
              </a:r>
            </a:p>
            <a:p>
              <a:pPr marL="57150" lvl="1" indent="-57150" defTabSz="4000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l-GR" sz="900" dirty="0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>
          <a:xfrm>
            <a:off x="457200" y="512763"/>
            <a:ext cx="822960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>
                <a:solidFill>
                  <a:schemeClr val="tx2">
                    <a:satMod val="200000"/>
                  </a:schemeClr>
                </a:solidFill>
              </a:rPr>
              <a:t> Ύπνος </a:t>
            </a:r>
            <a:r>
              <a:rPr lang="en-US" dirty="0">
                <a:solidFill>
                  <a:schemeClr val="tx2">
                    <a:satMod val="200000"/>
                  </a:schemeClr>
                </a:solidFill>
              </a:rPr>
              <a:t>REM</a:t>
            </a:r>
            <a:br>
              <a:rPr lang="el-GR" dirty="0">
                <a:solidFill>
                  <a:schemeClr val="tx2">
                    <a:satMod val="200000"/>
                  </a:schemeClr>
                </a:solidFill>
              </a:rPr>
            </a:br>
            <a:endParaRPr lang="el-GR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half" idx="1"/>
          </p:nvPr>
        </p:nvSpPr>
        <p:spPr>
          <a:xfrm>
            <a:off x="465138" y="1428750"/>
            <a:ext cx="4321175" cy="4867275"/>
          </a:xfrm>
        </p:spPr>
        <p:txBody>
          <a:bodyPr>
            <a:normAutofit fontScale="77500" lnSpcReduction="2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συνήθως καταλαμβάνει το 20% με 25% του συνολικού χρόνου ύπνου.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Τα περισσότερα όνειρα αλλά και οι εφιάλτες εμφανίζονται κατά τη διάρκεια του REM ύπνου.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/>
              <a:t>Όταν ένα άτομο στερείται ύπνου </a:t>
            </a:r>
            <a:r>
              <a:rPr lang="en-US" dirty="0"/>
              <a:t>REM</a:t>
            </a:r>
            <a:r>
              <a:rPr lang="el-GR" dirty="0"/>
              <a:t> για αρκετές νύχτες,  ο οργανισμός αντισταθμίζει την έλλειψη αυξάνοντας το ποσοστό του σταδίου αυτού τις επόμενες νύχτες : </a:t>
            </a:r>
            <a:r>
              <a:rPr lang="el-GR" b="1" i="1" dirty="0">
                <a:solidFill>
                  <a:srgbClr val="FFFF00"/>
                </a:solidFill>
              </a:rPr>
              <a:t>Ανάκτηση </a:t>
            </a:r>
            <a:r>
              <a:rPr lang="en-US" b="1" i="1" dirty="0">
                <a:solidFill>
                  <a:srgbClr val="FFFF00"/>
                </a:solidFill>
              </a:rPr>
              <a:t>REM</a:t>
            </a:r>
            <a:r>
              <a:rPr lang="el-GR" b="1" i="1" dirty="0">
                <a:solidFill>
                  <a:srgbClr val="FFFF00"/>
                </a:solidFill>
              </a:rPr>
              <a:t>  </a:t>
            </a:r>
            <a:r>
              <a:rPr lang="el-GR" dirty="0"/>
              <a:t>κ παραμένει σχεδόν σταθερό με την πάροδο του χρόνου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dirty="0"/>
          </a:p>
        </p:txBody>
      </p:sp>
      <p:pic>
        <p:nvPicPr>
          <p:cNvPr id="11" name="10 - Θέση περιεχομένου" descr="ypnos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29190" y="1214422"/>
            <a:ext cx="4038600" cy="5072098"/>
          </a:xfrm>
          <a:ln w="190500" cap="sq">
            <a:solidFill>
              <a:srgbClr val="C8C6BD"/>
            </a:solidFill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642938" y="214313"/>
            <a:ext cx="777240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>
                <a:solidFill>
                  <a:schemeClr val="tx2">
                    <a:satMod val="200000"/>
                  </a:schemeClr>
                </a:solidFill>
              </a:rPr>
              <a:t>Χαρακτηριστικά ύπνου </a:t>
            </a:r>
            <a:r>
              <a:rPr lang="en-US" dirty="0">
                <a:solidFill>
                  <a:schemeClr val="tx2">
                    <a:satMod val="200000"/>
                  </a:schemeClr>
                </a:solidFill>
              </a:rPr>
              <a:t>REM</a:t>
            </a:r>
            <a:endParaRPr lang="el-GR" dirty="0">
              <a:solidFill>
                <a:schemeClr val="tx2">
                  <a:satMod val="200000"/>
                </a:schemeClr>
              </a:solidFill>
            </a:endParaRPr>
          </a:p>
        </p:txBody>
      </p:sp>
      <p:graphicFrame>
        <p:nvGraphicFramePr>
          <p:cNvPr id="14" name="1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714375" y="1249363"/>
          <a:ext cx="8072494" cy="553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62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62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6670">
                <a:tc>
                  <a:txBody>
                    <a:bodyPr/>
                    <a:lstStyle/>
                    <a:p>
                      <a:r>
                        <a:rPr lang="el-GR" dirty="0"/>
                        <a:t>Στοιχείο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Χαρακτηριστικά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670">
                <a:tc>
                  <a:txBody>
                    <a:bodyPr/>
                    <a:lstStyle/>
                    <a:p>
                      <a:r>
                        <a:rPr lang="el-GR" dirty="0"/>
                        <a:t>Οφθαλμοί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Κινούνται</a:t>
                      </a:r>
                      <a:r>
                        <a:rPr lang="el-GR" baseline="0" dirty="0"/>
                        <a:t> πίσω – μπρος γρήγορα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5623">
                <a:tc>
                  <a:txBody>
                    <a:bodyPr/>
                    <a:lstStyle/>
                    <a:p>
                      <a:r>
                        <a:rPr lang="el-GR" dirty="0"/>
                        <a:t>Μύες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Συσπάσεις μικρών μυών (π.χ. προσώπου)/ ακινησία μεγάλων μυών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5623">
                <a:tc>
                  <a:txBody>
                    <a:bodyPr/>
                    <a:lstStyle/>
                    <a:p>
                      <a:r>
                        <a:rPr lang="el-GR" dirty="0"/>
                        <a:t>Αναπνοές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Άρρυθμες,</a:t>
                      </a:r>
                      <a:r>
                        <a:rPr lang="el-GR" baseline="0" dirty="0"/>
                        <a:t> μερικές φορές μεσολαβεί άπνοια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6670">
                <a:tc>
                  <a:txBody>
                    <a:bodyPr/>
                    <a:lstStyle/>
                    <a:p>
                      <a:r>
                        <a:rPr lang="el-GR" dirty="0"/>
                        <a:t>Σφυγμός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Γρήγορος</a:t>
                      </a:r>
                      <a:r>
                        <a:rPr lang="el-GR" baseline="0" dirty="0"/>
                        <a:t> κ  άρρυθμος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6670">
                <a:tc>
                  <a:txBody>
                    <a:bodyPr/>
                    <a:lstStyle/>
                    <a:p>
                      <a:r>
                        <a:rPr lang="el-GR" dirty="0"/>
                        <a:t>Αρτηριακή Πίεση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Αυξάνεται ή κυμαίνεται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6670">
                <a:tc>
                  <a:txBody>
                    <a:bodyPr/>
                    <a:lstStyle/>
                    <a:p>
                      <a:r>
                        <a:rPr lang="el-GR" dirty="0"/>
                        <a:t>Γαστρικές εκκρίσεις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Αυξάνονται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79461">
                <a:tc>
                  <a:txBody>
                    <a:bodyPr/>
                    <a:lstStyle/>
                    <a:p>
                      <a:r>
                        <a:rPr lang="el-GR" dirty="0"/>
                        <a:t>Μεταβολισμός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Αυξάνεται , το ίδιο κ η θερμοκρασία του σώματος</a:t>
                      </a:r>
                    </a:p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6670">
                <a:tc>
                  <a:txBody>
                    <a:bodyPr/>
                    <a:lstStyle/>
                    <a:p>
                      <a:r>
                        <a:rPr lang="el-GR" dirty="0"/>
                        <a:t>Εγκεφαλικά κύματα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Ενεργητικές καταγραφές στο </a:t>
                      </a:r>
                      <a:r>
                        <a:rPr lang="en-US" dirty="0"/>
                        <a:t>EEG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43300">
                <a:tc>
                  <a:txBody>
                    <a:bodyPr/>
                    <a:lstStyle/>
                    <a:p>
                      <a:r>
                        <a:rPr lang="el-GR" dirty="0"/>
                        <a:t>Κύκλος ύπνου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Εισάγεται</a:t>
                      </a:r>
                      <a:r>
                        <a:rPr lang="el-GR" baseline="0" dirty="0"/>
                        <a:t> από το στάδιο ΙΙ του ύπνου </a:t>
                      </a:r>
                      <a:r>
                        <a:rPr lang="en-US" baseline="0" dirty="0"/>
                        <a:t>NREM </a:t>
                      </a:r>
                      <a:r>
                        <a:rPr lang="el-GR" baseline="0" dirty="0"/>
                        <a:t> κ επανεισάγεται στον ύπνο </a:t>
                      </a:r>
                      <a:r>
                        <a:rPr lang="en-US" baseline="0" dirty="0"/>
                        <a:t>NREM</a:t>
                      </a:r>
                      <a:r>
                        <a:rPr lang="el-GR" baseline="0" dirty="0"/>
                        <a:t> στο στάδιο ΙΙ. Δύσκολη αφύπνιση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Εικόνα" descr="062a05ac8a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4572008"/>
            <a:ext cx="8715404" cy="2142467"/>
          </a:xfrm>
          <a:prstGeom prst="round2DiagRect">
            <a:avLst/>
          </a:prstGeom>
          <a:scene3d>
            <a:camera prst="obliqueTopLeft"/>
            <a:lightRig rig="threePt" dir="t"/>
          </a:scene3d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>
                <a:solidFill>
                  <a:schemeClr val="tx2">
                    <a:satMod val="200000"/>
                  </a:schemeClr>
                </a:solidFill>
              </a:rPr>
              <a:t>Φυσιολογικός Κύκλος Ύπνου</a:t>
            </a:r>
          </a:p>
        </p:txBody>
      </p:sp>
      <p:sp>
        <p:nvSpPr>
          <p:cNvPr id="21507" name="2 - Θέση περιεχομένου"/>
          <p:cNvSpPr>
            <a:spLocks noGrp="1"/>
          </p:cNvSpPr>
          <p:nvPr>
            <p:ph idx="1"/>
          </p:nvPr>
        </p:nvSpPr>
        <p:spPr>
          <a:xfrm>
            <a:off x="785813" y="1285875"/>
            <a:ext cx="7772400" cy="4572000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</a:pPr>
            <a:r>
              <a:rPr lang="el-GR" sz="2000"/>
              <a:t>Κατά τη διάρκεια ενός κύκλου ύπνου, το άτομο περνά συνεχόμενα από τα 4 στάδια του ύπνου </a:t>
            </a:r>
            <a:r>
              <a:rPr lang="en-US" sz="2000"/>
              <a:t>NREM</a:t>
            </a:r>
            <a:r>
              <a:rPr lang="el-GR" sz="2000"/>
              <a:t>. Στη συνέχεια ο κύκλος αντιστρέφεται κ το άτομο επιστρέφει από το στάδιο Ι</a:t>
            </a:r>
            <a:r>
              <a:rPr lang="en-US" sz="2000"/>
              <a:t>V</a:t>
            </a:r>
            <a:r>
              <a:rPr lang="el-GR" sz="2000"/>
              <a:t> στο ΙΙΙ κ μετά στο ΙΙ. Ωστόσο, αντί να επιστρέψει στο Ι κ να ξυπνήσει, μεσολαβεί το στάδιο του ύπνου </a:t>
            </a:r>
            <a:r>
              <a:rPr lang="en-US" sz="2000"/>
              <a:t>REM</a:t>
            </a:r>
            <a:r>
              <a:rPr lang="el-GR" sz="2000"/>
              <a:t>, μετά το οποίο επανεισάγεται στο στάδιο ΙΙ του ύπνου Ν</a:t>
            </a:r>
            <a:r>
              <a:rPr lang="en-US" sz="2000"/>
              <a:t>REM</a:t>
            </a:r>
            <a:r>
              <a:rPr lang="el-GR" sz="2000"/>
              <a:t> κ ακολουθούν τα στάδια ΙΙΙ κ  Ι</a:t>
            </a:r>
            <a:r>
              <a:rPr lang="en-US" sz="2000"/>
              <a:t>V</a:t>
            </a:r>
            <a:r>
              <a:rPr lang="el-GR" sz="2000"/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el-GR" sz="2000"/>
          </a:p>
          <a:p>
            <a:pPr eaLnBrk="1" hangingPunct="1">
              <a:buFont typeface="Wingdings" pitchFamily="2" charset="2"/>
              <a:buChar char="q"/>
            </a:pPr>
            <a:r>
              <a:rPr lang="el-GR" sz="2000"/>
              <a:t>Ο NREM ύπνος διαρκεί περίπου 80 λεπτά ενώ ο REM ύπνος περίπου 10 λεπτά. Αυτός ο κύκλος ύπνου, συνολικής διάρκειας 90 λεπτών, επαναλαμβάνεται τρεις έως έξι φορές κάθε νύκτα.</a:t>
            </a:r>
          </a:p>
          <a:p>
            <a:pPr eaLnBrk="1" hangingPunct="1">
              <a:buFont typeface="Wingdings" pitchFamily="2" charset="2"/>
              <a:buNone/>
            </a:pPr>
            <a:endParaRPr lang="el-GR" sz="2800"/>
          </a:p>
          <a:p>
            <a:pPr eaLnBrk="1" hangingPunct="1"/>
            <a:endParaRPr lang="el-GR" sz="280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Μετρό">
  <a:themeElements>
    <a:clrScheme name="Αφθονί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Μετρό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Μετρό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794</TotalTime>
  <Words>2362</Words>
  <Application>Microsoft Office PowerPoint</Application>
  <PresentationFormat>Προβολή στην οθόνη (4:3)</PresentationFormat>
  <Paragraphs>330</Paragraphs>
  <Slides>38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38</vt:i4>
      </vt:variant>
    </vt:vector>
  </HeadingPairs>
  <TitlesOfParts>
    <vt:vector size="46" baseType="lpstr">
      <vt:lpstr>Arial</vt:lpstr>
      <vt:lpstr>Consolas</vt:lpstr>
      <vt:lpstr>Corbel</vt:lpstr>
      <vt:lpstr>Courier New</vt:lpstr>
      <vt:lpstr>Wingdings</vt:lpstr>
      <vt:lpstr>Wingdings 2</vt:lpstr>
      <vt:lpstr>Wingdings 3</vt:lpstr>
      <vt:lpstr>Μετρό</vt:lpstr>
      <vt:lpstr>ΑΝΑΠΑΥΣΗ – ΥΠΝΟΣ     Ζυγα σοφια </vt:lpstr>
      <vt:lpstr>ΟΡΙΣΜΟΙ</vt:lpstr>
      <vt:lpstr>Εργαστηριακή Εκτίμηση του Ύπνου</vt:lpstr>
      <vt:lpstr>Στάδια Ύπνου</vt:lpstr>
      <vt:lpstr>Φάσεις Ύπνου</vt:lpstr>
      <vt:lpstr>Χαρακτηριστικά ύπνου NREM</vt:lpstr>
      <vt:lpstr> Ύπνος REM </vt:lpstr>
      <vt:lpstr>Χαρακτηριστικά ύπνου REM</vt:lpstr>
      <vt:lpstr>Φυσιολογικός Κύκλος Ύπνου</vt:lpstr>
      <vt:lpstr>Φυσιολογικός Κύκλος Ύπνου</vt:lpstr>
      <vt:lpstr>Ανάγκες κ Τύπος Ύπνου</vt:lpstr>
      <vt:lpstr>Παράγοντες που επηρεάζουν τον ύπνο</vt:lpstr>
      <vt:lpstr>Παράγοντες που επηρεάζουν τον ύπνο</vt:lpstr>
      <vt:lpstr>Διαταραχές Ύπνου</vt:lpstr>
      <vt:lpstr>Πρωτοπαθείς Διαταραχές Ύπνου</vt:lpstr>
      <vt:lpstr>Πρωτοπαθείς Διαταραχές Ύπνου</vt:lpstr>
      <vt:lpstr>Πρωτοπαθείς Διαταραχές Ύπνου</vt:lpstr>
      <vt:lpstr>Πρωτοπαθείς Διαταραχές Ύπνου</vt:lpstr>
      <vt:lpstr>Πρωτοπαθείς Διαταραχές Ύπνου</vt:lpstr>
      <vt:lpstr>Ο Νοσηλευτής ως Πρότυπο Ρόλου</vt:lpstr>
      <vt:lpstr>Νοσηλευτική Αξιολόγηση  Ανάπαυσης - Ύπνου</vt:lpstr>
      <vt:lpstr>Νοσηλευτική Αξιολόγηση  Ανάπαυσης - Ύπνου</vt:lpstr>
      <vt:lpstr>Νοσηλευτική Αξιολόγηση  Ανάπαυσης - Ύπνου</vt:lpstr>
      <vt:lpstr>Νοσηλευτική Αξιολόγηση  Ανάπαυσης - Ύπνου</vt:lpstr>
      <vt:lpstr>Νοσηλευτική Αξιολόγηση  Ανάπαυσης - Ύπνου</vt:lpstr>
      <vt:lpstr>Νοσηλευτική Αξιολόγηση  Ανάπαυσης - Ύπνου</vt:lpstr>
      <vt:lpstr>Νοσηλευτικές Διαγνώσεις </vt:lpstr>
      <vt:lpstr>Νοσηλευτικές Διαγνώσεις </vt:lpstr>
      <vt:lpstr>Νοσηλευτικές Διαγνώσεις </vt:lpstr>
      <vt:lpstr>Σχεδιασμός: Αναμενόμενα αποτελέσματα:</vt:lpstr>
      <vt:lpstr>Εφαρμογή </vt:lpstr>
      <vt:lpstr>Εφαρμογή</vt:lpstr>
      <vt:lpstr>Εφαρμογή</vt:lpstr>
      <vt:lpstr>Εφαρμογή</vt:lpstr>
      <vt:lpstr>Εκτίμηση των αποτελεσμάτων </vt:lpstr>
      <vt:lpstr>Μέτρα για την προαγωγή του ύπνου στα ηλικιωμένα άτομα</vt:lpstr>
      <vt:lpstr>Η Νοσηλευτική Διεργασία στην Κλινική Πρακτική</vt:lpstr>
      <vt:lpstr>Η Νοσηλευτική Διεργασία στην Κλινική Πρακτική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ΑΝΑΠΑΥΣΗ Κ ΥΠΝΟΣ</dc:title>
  <dc:creator>User</dc:creator>
  <cp:lastModifiedBy>Sofia</cp:lastModifiedBy>
  <cp:revision>132</cp:revision>
  <dcterms:modified xsi:type="dcterms:W3CDTF">2023-04-21T11:10:50Z</dcterms:modified>
</cp:coreProperties>
</file>