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87" r:id="rId2"/>
    <p:sldId id="285" r:id="rId3"/>
    <p:sldId id="282" r:id="rId4"/>
    <p:sldId id="283" r:id="rId5"/>
    <p:sldId id="286" r:id="rId6"/>
    <p:sldId id="272" r:id="rId7"/>
    <p:sldId id="274" r:id="rId8"/>
    <p:sldId id="275" r:id="rId9"/>
    <p:sldId id="277" r:id="rId10"/>
    <p:sldId id="278" r:id="rId11"/>
    <p:sldId id="279" r:id="rId12"/>
    <p:sldId id="280" r:id="rId13"/>
    <p:sldId id="281" r:id="rId14"/>
    <p:sldId id="273" r:id="rId15"/>
    <p:sldId id="269" r:id="rId16"/>
    <p:sldId id="257" r:id="rId17"/>
    <p:sldId id="258" r:id="rId18"/>
    <p:sldId id="259" r:id="rId19"/>
    <p:sldId id="260" r:id="rId20"/>
    <p:sldId id="261" r:id="rId21"/>
    <p:sldId id="262" r:id="rId22"/>
    <p:sldId id="264" r:id="rId23"/>
    <p:sldId id="265" r:id="rId24"/>
    <p:sldId id="266" r:id="rId25"/>
    <p:sldId id="267" r:id="rId26"/>
    <p:sldId id="268" r:id="rId27"/>
    <p:sldId id="27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B9C03-ADFC-4185-989B-4212C9760701}" type="doc">
      <dgm:prSet loTypeId="urn:microsoft.com/office/officeart/2005/8/layout/process5" loCatId="process" qsTypeId="urn:microsoft.com/office/officeart/2005/8/quickstyle/3d1" qsCatId="3D" csTypeId="urn:microsoft.com/office/officeart/2005/8/colors/colorful1" csCatId="colorful"/>
      <dgm:spPr/>
      <dgm:t>
        <a:bodyPr/>
        <a:lstStyle/>
        <a:p>
          <a:endParaRPr lang="en-US"/>
        </a:p>
      </dgm:t>
    </dgm:pt>
    <dgm:pt modelId="{2EBD7C44-7937-4114-99A7-9B83E297DF34}">
      <dgm:prSet/>
      <dgm:spPr/>
      <dgm:t>
        <a:bodyPr/>
        <a:lstStyle/>
        <a:p>
          <a:r>
            <a:rPr lang="en-US"/>
            <a:t>Social Media</a:t>
          </a:r>
        </a:p>
      </dgm:t>
    </dgm:pt>
    <dgm:pt modelId="{A2B979CE-4B1F-4CDB-9E25-35EBE4D7ACB1}" type="parTrans" cxnId="{E591F979-6801-48DF-9FB7-2FFC49305F8A}">
      <dgm:prSet/>
      <dgm:spPr/>
      <dgm:t>
        <a:bodyPr/>
        <a:lstStyle/>
        <a:p>
          <a:endParaRPr lang="en-US"/>
        </a:p>
      </dgm:t>
    </dgm:pt>
    <dgm:pt modelId="{A3989D55-1AE7-4853-AD35-B76F9A44A3DC}" type="sibTrans" cxnId="{E591F979-6801-48DF-9FB7-2FFC49305F8A}">
      <dgm:prSet/>
      <dgm:spPr/>
      <dgm:t>
        <a:bodyPr/>
        <a:lstStyle/>
        <a:p>
          <a:endParaRPr lang="en-US"/>
        </a:p>
      </dgm:t>
    </dgm:pt>
    <dgm:pt modelId="{93FA9502-A4C0-46B9-99F4-1CFACE367431}">
      <dgm:prSet/>
      <dgm:spPr/>
      <dgm:t>
        <a:bodyPr/>
        <a:lstStyle/>
        <a:p>
          <a:r>
            <a:rPr lang="en-US"/>
            <a:t>Social Media – DM</a:t>
          </a:r>
        </a:p>
      </dgm:t>
    </dgm:pt>
    <dgm:pt modelId="{D897A6A1-8F8D-41DE-939E-075C15DFE445}" type="parTrans" cxnId="{87DF0DD0-C0B4-4B51-8D20-41C930A0EEF7}">
      <dgm:prSet/>
      <dgm:spPr/>
      <dgm:t>
        <a:bodyPr/>
        <a:lstStyle/>
        <a:p>
          <a:endParaRPr lang="en-US"/>
        </a:p>
      </dgm:t>
    </dgm:pt>
    <dgm:pt modelId="{C5ACBC95-5951-49D2-BB74-755039C4A0DF}" type="sibTrans" cxnId="{87DF0DD0-C0B4-4B51-8D20-41C930A0EEF7}">
      <dgm:prSet/>
      <dgm:spPr/>
      <dgm:t>
        <a:bodyPr/>
        <a:lstStyle/>
        <a:p>
          <a:endParaRPr lang="en-US"/>
        </a:p>
      </dgm:t>
    </dgm:pt>
    <dgm:pt modelId="{2F7CCDCA-CC15-46CE-A6B0-CA7D020F1C23}">
      <dgm:prSet/>
      <dgm:spPr/>
      <dgm:t>
        <a:bodyPr/>
        <a:lstStyle/>
        <a:p>
          <a:r>
            <a:rPr lang="en-US"/>
            <a:t>Instant Message (IM)</a:t>
          </a:r>
        </a:p>
      </dgm:t>
    </dgm:pt>
    <dgm:pt modelId="{354EE464-6E9F-4338-8311-23F12DF99B67}" type="parTrans" cxnId="{2C3E60A1-9C11-4D93-90B3-DEB7D8F8488A}">
      <dgm:prSet/>
      <dgm:spPr/>
      <dgm:t>
        <a:bodyPr/>
        <a:lstStyle/>
        <a:p>
          <a:endParaRPr lang="en-US"/>
        </a:p>
      </dgm:t>
    </dgm:pt>
    <dgm:pt modelId="{ECF39DFB-2F10-4B95-A768-9D763DE2C2A7}" type="sibTrans" cxnId="{2C3E60A1-9C11-4D93-90B3-DEB7D8F8488A}">
      <dgm:prSet/>
      <dgm:spPr/>
      <dgm:t>
        <a:bodyPr/>
        <a:lstStyle/>
        <a:p>
          <a:endParaRPr lang="en-US"/>
        </a:p>
      </dgm:t>
    </dgm:pt>
    <dgm:pt modelId="{0B1AED07-88FF-4F3B-8CE5-71CAA7A5AD9F}">
      <dgm:prSet/>
      <dgm:spPr/>
      <dgm:t>
        <a:bodyPr/>
        <a:lstStyle/>
        <a:p>
          <a:r>
            <a:rPr lang="en-US"/>
            <a:t>SMS Text Messaging</a:t>
          </a:r>
        </a:p>
      </dgm:t>
    </dgm:pt>
    <dgm:pt modelId="{F395EA4B-3D46-4ED4-B806-6BA66E578BE7}" type="parTrans" cxnId="{DD821EBB-44E2-479C-BF29-EF8F52B3B941}">
      <dgm:prSet/>
      <dgm:spPr/>
      <dgm:t>
        <a:bodyPr/>
        <a:lstStyle/>
        <a:p>
          <a:endParaRPr lang="en-US"/>
        </a:p>
      </dgm:t>
    </dgm:pt>
    <dgm:pt modelId="{637E7B08-3B75-4031-A272-22F68A8DDB86}" type="sibTrans" cxnId="{DD821EBB-44E2-479C-BF29-EF8F52B3B941}">
      <dgm:prSet/>
      <dgm:spPr/>
      <dgm:t>
        <a:bodyPr/>
        <a:lstStyle/>
        <a:p>
          <a:endParaRPr lang="en-US"/>
        </a:p>
      </dgm:t>
    </dgm:pt>
    <dgm:pt modelId="{768BD31A-48F8-4B39-B6B0-521E97A54369}">
      <dgm:prSet/>
      <dgm:spPr/>
      <dgm:t>
        <a:bodyPr/>
        <a:lstStyle/>
        <a:p>
          <a:r>
            <a:rPr lang="en-US"/>
            <a:t>Email Marketing</a:t>
          </a:r>
        </a:p>
      </dgm:t>
    </dgm:pt>
    <dgm:pt modelId="{D51CF173-8984-42CE-ADAB-036055200AC9}" type="parTrans" cxnId="{232011DD-1850-4BC2-AB02-EDB57DDA921E}">
      <dgm:prSet/>
      <dgm:spPr/>
      <dgm:t>
        <a:bodyPr/>
        <a:lstStyle/>
        <a:p>
          <a:endParaRPr lang="en-US"/>
        </a:p>
      </dgm:t>
    </dgm:pt>
    <dgm:pt modelId="{AED6025C-4688-4ACC-AAEB-ACF9A28F9B3B}" type="sibTrans" cxnId="{232011DD-1850-4BC2-AB02-EDB57DDA921E}">
      <dgm:prSet/>
      <dgm:spPr/>
      <dgm:t>
        <a:bodyPr/>
        <a:lstStyle/>
        <a:p>
          <a:endParaRPr lang="en-US"/>
        </a:p>
      </dgm:t>
    </dgm:pt>
    <dgm:pt modelId="{3765BBF0-D75A-4019-B200-0DBBD77B8A20}">
      <dgm:prSet/>
      <dgm:spPr/>
      <dgm:t>
        <a:bodyPr/>
        <a:lstStyle/>
        <a:p>
          <a:r>
            <a:rPr lang="en-US"/>
            <a:t>Direct Email</a:t>
          </a:r>
        </a:p>
      </dgm:t>
    </dgm:pt>
    <dgm:pt modelId="{AAB701D9-C821-4842-B689-D6A1A71264BE}" type="parTrans" cxnId="{0F2A6736-6766-46A8-A38F-034222C8DF43}">
      <dgm:prSet/>
      <dgm:spPr/>
      <dgm:t>
        <a:bodyPr/>
        <a:lstStyle/>
        <a:p>
          <a:endParaRPr lang="en-US"/>
        </a:p>
      </dgm:t>
    </dgm:pt>
    <dgm:pt modelId="{5EBAF07A-FEC6-4BB4-A50F-35101981B183}" type="sibTrans" cxnId="{0F2A6736-6766-46A8-A38F-034222C8DF43}">
      <dgm:prSet/>
      <dgm:spPr/>
      <dgm:t>
        <a:bodyPr/>
        <a:lstStyle/>
        <a:p>
          <a:endParaRPr lang="en-US"/>
        </a:p>
      </dgm:t>
    </dgm:pt>
    <dgm:pt modelId="{F66730D5-4CE1-4B18-BC5F-F3B61552FDC7}">
      <dgm:prSet/>
      <dgm:spPr/>
      <dgm:t>
        <a:bodyPr/>
        <a:lstStyle/>
        <a:p>
          <a:r>
            <a:rPr lang="en-US"/>
            <a:t>Blogging</a:t>
          </a:r>
        </a:p>
      </dgm:t>
    </dgm:pt>
    <dgm:pt modelId="{45621523-3893-420B-9A66-14943DB29143}" type="parTrans" cxnId="{23604EFD-F9EC-4E98-AA23-5DD349ADCE2D}">
      <dgm:prSet/>
      <dgm:spPr/>
      <dgm:t>
        <a:bodyPr/>
        <a:lstStyle/>
        <a:p>
          <a:endParaRPr lang="en-US"/>
        </a:p>
      </dgm:t>
    </dgm:pt>
    <dgm:pt modelId="{B65A65BB-6C6C-442D-B79E-3870FB3F7914}" type="sibTrans" cxnId="{23604EFD-F9EC-4E98-AA23-5DD349ADCE2D}">
      <dgm:prSet/>
      <dgm:spPr/>
      <dgm:t>
        <a:bodyPr/>
        <a:lstStyle/>
        <a:p>
          <a:endParaRPr lang="en-US"/>
        </a:p>
      </dgm:t>
    </dgm:pt>
    <dgm:pt modelId="{4E26E1EA-DB50-491F-8B91-2BC425A0AD34}">
      <dgm:prSet/>
      <dgm:spPr/>
      <dgm:t>
        <a:bodyPr/>
        <a:lstStyle/>
        <a:p>
          <a:r>
            <a:rPr lang="en-US"/>
            <a:t>Voice Calling</a:t>
          </a:r>
        </a:p>
      </dgm:t>
    </dgm:pt>
    <dgm:pt modelId="{FE53B512-1D07-4A45-999B-3F12F742D193}" type="parTrans" cxnId="{A2D59644-A148-432C-B380-6C3205B01421}">
      <dgm:prSet/>
      <dgm:spPr/>
      <dgm:t>
        <a:bodyPr/>
        <a:lstStyle/>
        <a:p>
          <a:endParaRPr lang="en-US"/>
        </a:p>
      </dgm:t>
    </dgm:pt>
    <dgm:pt modelId="{A0463568-3BF4-4360-9EBE-96D24C3026B9}" type="sibTrans" cxnId="{A2D59644-A148-432C-B380-6C3205B01421}">
      <dgm:prSet/>
      <dgm:spPr/>
      <dgm:t>
        <a:bodyPr/>
        <a:lstStyle/>
        <a:p>
          <a:endParaRPr lang="en-US"/>
        </a:p>
      </dgm:t>
    </dgm:pt>
    <dgm:pt modelId="{D8C30B6B-8055-4668-BEB5-985CEF45B4B7}">
      <dgm:prSet/>
      <dgm:spPr/>
      <dgm:t>
        <a:bodyPr/>
        <a:lstStyle/>
        <a:p>
          <a:r>
            <a:rPr lang="en-US"/>
            <a:t>Video Chat</a:t>
          </a:r>
        </a:p>
      </dgm:t>
    </dgm:pt>
    <dgm:pt modelId="{0D215C36-7489-4BC6-8B9E-38D522E95CA5}" type="parTrans" cxnId="{DAC2B556-D1ED-4D68-A88B-BDEDEF939A08}">
      <dgm:prSet/>
      <dgm:spPr/>
      <dgm:t>
        <a:bodyPr/>
        <a:lstStyle/>
        <a:p>
          <a:endParaRPr lang="en-US"/>
        </a:p>
      </dgm:t>
    </dgm:pt>
    <dgm:pt modelId="{72366CC5-F648-44C2-8C8C-0CCDFB9DA32A}" type="sibTrans" cxnId="{DAC2B556-D1ED-4D68-A88B-BDEDEF939A08}">
      <dgm:prSet/>
      <dgm:spPr/>
      <dgm:t>
        <a:bodyPr/>
        <a:lstStyle/>
        <a:p>
          <a:endParaRPr lang="en-US"/>
        </a:p>
      </dgm:t>
    </dgm:pt>
    <dgm:pt modelId="{55016763-06E3-4DA7-9EE6-328032750866}">
      <dgm:prSet/>
      <dgm:spPr/>
      <dgm:t>
        <a:bodyPr/>
        <a:lstStyle/>
        <a:p>
          <a:r>
            <a:rPr lang="en-US"/>
            <a:t>Video Marketing</a:t>
          </a:r>
        </a:p>
      </dgm:t>
    </dgm:pt>
    <dgm:pt modelId="{628D33ED-4F94-495D-AC72-E7E0823B17FC}" type="parTrans" cxnId="{B6174A4F-EBDA-4576-806F-15E55DD35C14}">
      <dgm:prSet/>
      <dgm:spPr/>
      <dgm:t>
        <a:bodyPr/>
        <a:lstStyle/>
        <a:p>
          <a:endParaRPr lang="en-US"/>
        </a:p>
      </dgm:t>
    </dgm:pt>
    <dgm:pt modelId="{A2094BA6-E40A-486A-BD94-35D8DF7C761F}" type="sibTrans" cxnId="{B6174A4F-EBDA-4576-806F-15E55DD35C14}">
      <dgm:prSet/>
      <dgm:spPr/>
      <dgm:t>
        <a:bodyPr/>
        <a:lstStyle/>
        <a:p>
          <a:endParaRPr lang="en-US"/>
        </a:p>
      </dgm:t>
    </dgm:pt>
    <dgm:pt modelId="{6102787D-7BE8-42E9-AEDD-C8DE705464A5}">
      <dgm:prSet/>
      <dgm:spPr/>
      <dgm:t>
        <a:bodyPr/>
        <a:lstStyle/>
        <a:p>
          <a:r>
            <a:rPr lang="en-US"/>
            <a:t>Live Web Chat</a:t>
          </a:r>
        </a:p>
      </dgm:t>
    </dgm:pt>
    <dgm:pt modelId="{9430E686-01A6-42D0-A882-D75A34DC4FED}" type="parTrans" cxnId="{C28BEECE-CAFA-430A-9725-7D79FCCC5817}">
      <dgm:prSet/>
      <dgm:spPr/>
      <dgm:t>
        <a:bodyPr/>
        <a:lstStyle/>
        <a:p>
          <a:endParaRPr lang="en-US"/>
        </a:p>
      </dgm:t>
    </dgm:pt>
    <dgm:pt modelId="{12183977-D994-4F2A-AE48-41C73F19C6A3}" type="sibTrans" cxnId="{C28BEECE-CAFA-430A-9725-7D79FCCC5817}">
      <dgm:prSet/>
      <dgm:spPr/>
      <dgm:t>
        <a:bodyPr/>
        <a:lstStyle/>
        <a:p>
          <a:endParaRPr lang="en-US"/>
        </a:p>
      </dgm:t>
    </dgm:pt>
    <dgm:pt modelId="{6E0CC5A5-CCB7-424F-95D8-AB72E289B163}">
      <dgm:prSet/>
      <dgm:spPr/>
      <dgm:t>
        <a:bodyPr/>
        <a:lstStyle/>
        <a:p>
          <a:r>
            <a:rPr lang="en-US"/>
            <a:t>Virtual Reality (VR)</a:t>
          </a:r>
        </a:p>
      </dgm:t>
    </dgm:pt>
    <dgm:pt modelId="{1174A8BC-731B-47C9-BC02-EEA235536213}" type="parTrans" cxnId="{547ED310-08E0-4BCF-817D-0664BAA6B41C}">
      <dgm:prSet/>
      <dgm:spPr/>
      <dgm:t>
        <a:bodyPr/>
        <a:lstStyle/>
        <a:p>
          <a:endParaRPr lang="en-US"/>
        </a:p>
      </dgm:t>
    </dgm:pt>
    <dgm:pt modelId="{49AF709F-03B0-4E79-A36A-19913E71C795}" type="sibTrans" cxnId="{547ED310-08E0-4BCF-817D-0664BAA6B41C}">
      <dgm:prSet/>
      <dgm:spPr/>
      <dgm:t>
        <a:bodyPr/>
        <a:lstStyle/>
        <a:p>
          <a:endParaRPr lang="en-US"/>
        </a:p>
      </dgm:t>
    </dgm:pt>
    <dgm:pt modelId="{45E414A5-77CA-4BFA-AF1C-1E16F4BF72AD}" type="pres">
      <dgm:prSet presAssocID="{3E5B9C03-ADFC-4185-989B-4212C9760701}" presName="diagram" presStyleCnt="0">
        <dgm:presLayoutVars>
          <dgm:dir/>
          <dgm:resizeHandles val="exact"/>
        </dgm:presLayoutVars>
      </dgm:prSet>
      <dgm:spPr/>
    </dgm:pt>
    <dgm:pt modelId="{593C9667-4C12-4EB4-A276-1C41056E87B6}" type="pres">
      <dgm:prSet presAssocID="{2EBD7C44-7937-4114-99A7-9B83E297DF34}" presName="node" presStyleLbl="node1" presStyleIdx="0" presStyleCnt="12">
        <dgm:presLayoutVars>
          <dgm:bulletEnabled val="1"/>
        </dgm:presLayoutVars>
      </dgm:prSet>
      <dgm:spPr/>
    </dgm:pt>
    <dgm:pt modelId="{CE4B6963-92C7-453F-96A1-3375320B0719}" type="pres">
      <dgm:prSet presAssocID="{A3989D55-1AE7-4853-AD35-B76F9A44A3DC}" presName="sibTrans" presStyleLbl="sibTrans2D1" presStyleIdx="0" presStyleCnt="11"/>
      <dgm:spPr/>
    </dgm:pt>
    <dgm:pt modelId="{622662D5-E86C-4FB9-B510-359937DE1E09}" type="pres">
      <dgm:prSet presAssocID="{A3989D55-1AE7-4853-AD35-B76F9A44A3DC}" presName="connectorText" presStyleLbl="sibTrans2D1" presStyleIdx="0" presStyleCnt="11"/>
      <dgm:spPr/>
    </dgm:pt>
    <dgm:pt modelId="{DD6A7F4F-A2AD-4E0E-8027-86DBA29196EE}" type="pres">
      <dgm:prSet presAssocID="{93FA9502-A4C0-46B9-99F4-1CFACE367431}" presName="node" presStyleLbl="node1" presStyleIdx="1" presStyleCnt="12">
        <dgm:presLayoutVars>
          <dgm:bulletEnabled val="1"/>
        </dgm:presLayoutVars>
      </dgm:prSet>
      <dgm:spPr/>
    </dgm:pt>
    <dgm:pt modelId="{7F1F39AA-690E-4A21-AE9E-1BCD83DB60E3}" type="pres">
      <dgm:prSet presAssocID="{C5ACBC95-5951-49D2-BB74-755039C4A0DF}" presName="sibTrans" presStyleLbl="sibTrans2D1" presStyleIdx="1" presStyleCnt="11"/>
      <dgm:spPr/>
    </dgm:pt>
    <dgm:pt modelId="{2145E6E9-046F-4867-B367-8A6F2C30F4DE}" type="pres">
      <dgm:prSet presAssocID="{C5ACBC95-5951-49D2-BB74-755039C4A0DF}" presName="connectorText" presStyleLbl="sibTrans2D1" presStyleIdx="1" presStyleCnt="11"/>
      <dgm:spPr/>
    </dgm:pt>
    <dgm:pt modelId="{3EB81D95-F38B-41E7-95C8-F6E74DF76841}" type="pres">
      <dgm:prSet presAssocID="{2F7CCDCA-CC15-46CE-A6B0-CA7D020F1C23}" presName="node" presStyleLbl="node1" presStyleIdx="2" presStyleCnt="12">
        <dgm:presLayoutVars>
          <dgm:bulletEnabled val="1"/>
        </dgm:presLayoutVars>
      </dgm:prSet>
      <dgm:spPr/>
    </dgm:pt>
    <dgm:pt modelId="{E188E5F7-92DD-4BF1-8E6D-0F36DE50D599}" type="pres">
      <dgm:prSet presAssocID="{ECF39DFB-2F10-4B95-A768-9D763DE2C2A7}" presName="sibTrans" presStyleLbl="sibTrans2D1" presStyleIdx="2" presStyleCnt="11"/>
      <dgm:spPr/>
    </dgm:pt>
    <dgm:pt modelId="{24EE76C1-C0F1-4F23-AC43-DB862C9EE4C8}" type="pres">
      <dgm:prSet presAssocID="{ECF39DFB-2F10-4B95-A768-9D763DE2C2A7}" presName="connectorText" presStyleLbl="sibTrans2D1" presStyleIdx="2" presStyleCnt="11"/>
      <dgm:spPr/>
    </dgm:pt>
    <dgm:pt modelId="{0F52F7A6-8A52-4A89-BE9D-0543B678BD27}" type="pres">
      <dgm:prSet presAssocID="{0B1AED07-88FF-4F3B-8CE5-71CAA7A5AD9F}" presName="node" presStyleLbl="node1" presStyleIdx="3" presStyleCnt="12">
        <dgm:presLayoutVars>
          <dgm:bulletEnabled val="1"/>
        </dgm:presLayoutVars>
      </dgm:prSet>
      <dgm:spPr/>
    </dgm:pt>
    <dgm:pt modelId="{1F2839CD-3AF7-4855-897F-F1630705A615}" type="pres">
      <dgm:prSet presAssocID="{637E7B08-3B75-4031-A272-22F68A8DDB86}" presName="sibTrans" presStyleLbl="sibTrans2D1" presStyleIdx="3" presStyleCnt="11"/>
      <dgm:spPr/>
    </dgm:pt>
    <dgm:pt modelId="{0E1C529C-B04A-4D77-BABD-EFA58D378DBF}" type="pres">
      <dgm:prSet presAssocID="{637E7B08-3B75-4031-A272-22F68A8DDB86}" presName="connectorText" presStyleLbl="sibTrans2D1" presStyleIdx="3" presStyleCnt="11"/>
      <dgm:spPr/>
    </dgm:pt>
    <dgm:pt modelId="{4DDB9DD5-4B40-4755-AF15-6149B49EE1B3}" type="pres">
      <dgm:prSet presAssocID="{768BD31A-48F8-4B39-B6B0-521E97A54369}" presName="node" presStyleLbl="node1" presStyleIdx="4" presStyleCnt="12">
        <dgm:presLayoutVars>
          <dgm:bulletEnabled val="1"/>
        </dgm:presLayoutVars>
      </dgm:prSet>
      <dgm:spPr/>
    </dgm:pt>
    <dgm:pt modelId="{7C34BD45-EDEA-4134-AAF0-43FB5FE218A5}" type="pres">
      <dgm:prSet presAssocID="{AED6025C-4688-4ACC-AAEB-ACF9A28F9B3B}" presName="sibTrans" presStyleLbl="sibTrans2D1" presStyleIdx="4" presStyleCnt="11"/>
      <dgm:spPr/>
    </dgm:pt>
    <dgm:pt modelId="{49974894-9228-4E20-A0A9-28484583304C}" type="pres">
      <dgm:prSet presAssocID="{AED6025C-4688-4ACC-AAEB-ACF9A28F9B3B}" presName="connectorText" presStyleLbl="sibTrans2D1" presStyleIdx="4" presStyleCnt="11"/>
      <dgm:spPr/>
    </dgm:pt>
    <dgm:pt modelId="{C97A984A-E7C9-4292-8F89-FB316F2C8138}" type="pres">
      <dgm:prSet presAssocID="{3765BBF0-D75A-4019-B200-0DBBD77B8A20}" presName="node" presStyleLbl="node1" presStyleIdx="5" presStyleCnt="12">
        <dgm:presLayoutVars>
          <dgm:bulletEnabled val="1"/>
        </dgm:presLayoutVars>
      </dgm:prSet>
      <dgm:spPr/>
    </dgm:pt>
    <dgm:pt modelId="{72EDF8F9-9264-4C69-9423-3CD68B9F5111}" type="pres">
      <dgm:prSet presAssocID="{5EBAF07A-FEC6-4BB4-A50F-35101981B183}" presName="sibTrans" presStyleLbl="sibTrans2D1" presStyleIdx="5" presStyleCnt="11"/>
      <dgm:spPr/>
    </dgm:pt>
    <dgm:pt modelId="{6A619E32-0C6D-4E99-A2AE-354ADFB517E3}" type="pres">
      <dgm:prSet presAssocID="{5EBAF07A-FEC6-4BB4-A50F-35101981B183}" presName="connectorText" presStyleLbl="sibTrans2D1" presStyleIdx="5" presStyleCnt="11"/>
      <dgm:spPr/>
    </dgm:pt>
    <dgm:pt modelId="{D219E6AB-8718-4C7D-9274-06AEB20EC33F}" type="pres">
      <dgm:prSet presAssocID="{F66730D5-4CE1-4B18-BC5F-F3B61552FDC7}" presName="node" presStyleLbl="node1" presStyleIdx="6" presStyleCnt="12">
        <dgm:presLayoutVars>
          <dgm:bulletEnabled val="1"/>
        </dgm:presLayoutVars>
      </dgm:prSet>
      <dgm:spPr/>
    </dgm:pt>
    <dgm:pt modelId="{287D1CE2-E0A3-4D8A-8B95-8FD6DB0CAF50}" type="pres">
      <dgm:prSet presAssocID="{B65A65BB-6C6C-442D-B79E-3870FB3F7914}" presName="sibTrans" presStyleLbl="sibTrans2D1" presStyleIdx="6" presStyleCnt="11"/>
      <dgm:spPr/>
    </dgm:pt>
    <dgm:pt modelId="{A024E42F-4F19-4D01-AD5A-E7FEBC884439}" type="pres">
      <dgm:prSet presAssocID="{B65A65BB-6C6C-442D-B79E-3870FB3F7914}" presName="connectorText" presStyleLbl="sibTrans2D1" presStyleIdx="6" presStyleCnt="11"/>
      <dgm:spPr/>
    </dgm:pt>
    <dgm:pt modelId="{2FBED653-B8B0-4203-9C3F-A492B387B4EA}" type="pres">
      <dgm:prSet presAssocID="{4E26E1EA-DB50-491F-8B91-2BC425A0AD34}" presName="node" presStyleLbl="node1" presStyleIdx="7" presStyleCnt="12">
        <dgm:presLayoutVars>
          <dgm:bulletEnabled val="1"/>
        </dgm:presLayoutVars>
      </dgm:prSet>
      <dgm:spPr/>
    </dgm:pt>
    <dgm:pt modelId="{AA6E1CB2-2626-438F-B30E-2BB65EAD423C}" type="pres">
      <dgm:prSet presAssocID="{A0463568-3BF4-4360-9EBE-96D24C3026B9}" presName="sibTrans" presStyleLbl="sibTrans2D1" presStyleIdx="7" presStyleCnt="11"/>
      <dgm:spPr/>
    </dgm:pt>
    <dgm:pt modelId="{D7A1B4F5-7897-474B-A10C-362A23FF8A00}" type="pres">
      <dgm:prSet presAssocID="{A0463568-3BF4-4360-9EBE-96D24C3026B9}" presName="connectorText" presStyleLbl="sibTrans2D1" presStyleIdx="7" presStyleCnt="11"/>
      <dgm:spPr/>
    </dgm:pt>
    <dgm:pt modelId="{040453B7-EC94-4DCD-8784-6A1372E42E57}" type="pres">
      <dgm:prSet presAssocID="{D8C30B6B-8055-4668-BEB5-985CEF45B4B7}" presName="node" presStyleLbl="node1" presStyleIdx="8" presStyleCnt="12">
        <dgm:presLayoutVars>
          <dgm:bulletEnabled val="1"/>
        </dgm:presLayoutVars>
      </dgm:prSet>
      <dgm:spPr/>
    </dgm:pt>
    <dgm:pt modelId="{33B929C0-361D-4613-9180-A2C0E63AD3DE}" type="pres">
      <dgm:prSet presAssocID="{72366CC5-F648-44C2-8C8C-0CCDFB9DA32A}" presName="sibTrans" presStyleLbl="sibTrans2D1" presStyleIdx="8" presStyleCnt="11"/>
      <dgm:spPr/>
    </dgm:pt>
    <dgm:pt modelId="{ED979FE2-3E0A-478F-AC68-92D081DF9C20}" type="pres">
      <dgm:prSet presAssocID="{72366CC5-F648-44C2-8C8C-0CCDFB9DA32A}" presName="connectorText" presStyleLbl="sibTrans2D1" presStyleIdx="8" presStyleCnt="11"/>
      <dgm:spPr/>
    </dgm:pt>
    <dgm:pt modelId="{B66F9EC7-685B-4CDE-96C6-7CFA269CF00D}" type="pres">
      <dgm:prSet presAssocID="{55016763-06E3-4DA7-9EE6-328032750866}" presName="node" presStyleLbl="node1" presStyleIdx="9" presStyleCnt="12">
        <dgm:presLayoutVars>
          <dgm:bulletEnabled val="1"/>
        </dgm:presLayoutVars>
      </dgm:prSet>
      <dgm:spPr/>
    </dgm:pt>
    <dgm:pt modelId="{7833DEAF-08B0-42CB-BADE-5569158A034E}" type="pres">
      <dgm:prSet presAssocID="{A2094BA6-E40A-486A-BD94-35D8DF7C761F}" presName="sibTrans" presStyleLbl="sibTrans2D1" presStyleIdx="9" presStyleCnt="11"/>
      <dgm:spPr/>
    </dgm:pt>
    <dgm:pt modelId="{D2246F75-9903-474D-A391-678AA877C23A}" type="pres">
      <dgm:prSet presAssocID="{A2094BA6-E40A-486A-BD94-35D8DF7C761F}" presName="connectorText" presStyleLbl="sibTrans2D1" presStyleIdx="9" presStyleCnt="11"/>
      <dgm:spPr/>
    </dgm:pt>
    <dgm:pt modelId="{E6136A26-D936-4E95-B768-EC4A5BFAEE77}" type="pres">
      <dgm:prSet presAssocID="{6102787D-7BE8-42E9-AEDD-C8DE705464A5}" presName="node" presStyleLbl="node1" presStyleIdx="10" presStyleCnt="12">
        <dgm:presLayoutVars>
          <dgm:bulletEnabled val="1"/>
        </dgm:presLayoutVars>
      </dgm:prSet>
      <dgm:spPr/>
    </dgm:pt>
    <dgm:pt modelId="{9775385C-23E2-427B-AC4B-D0D0CCA8B446}" type="pres">
      <dgm:prSet presAssocID="{12183977-D994-4F2A-AE48-41C73F19C6A3}" presName="sibTrans" presStyleLbl="sibTrans2D1" presStyleIdx="10" presStyleCnt="11"/>
      <dgm:spPr/>
    </dgm:pt>
    <dgm:pt modelId="{B3F5CCCA-75E3-49DE-A35E-D483A51E3571}" type="pres">
      <dgm:prSet presAssocID="{12183977-D994-4F2A-AE48-41C73F19C6A3}" presName="connectorText" presStyleLbl="sibTrans2D1" presStyleIdx="10" presStyleCnt="11"/>
      <dgm:spPr/>
    </dgm:pt>
    <dgm:pt modelId="{8F809D1B-5E5E-406F-BEA9-C6ADD797FDBF}" type="pres">
      <dgm:prSet presAssocID="{6E0CC5A5-CCB7-424F-95D8-AB72E289B163}" presName="node" presStyleLbl="node1" presStyleIdx="11" presStyleCnt="12">
        <dgm:presLayoutVars>
          <dgm:bulletEnabled val="1"/>
        </dgm:presLayoutVars>
      </dgm:prSet>
      <dgm:spPr/>
    </dgm:pt>
  </dgm:ptLst>
  <dgm:cxnLst>
    <dgm:cxn modelId="{547ED310-08E0-4BCF-817D-0664BAA6B41C}" srcId="{3E5B9C03-ADFC-4185-989B-4212C9760701}" destId="{6E0CC5A5-CCB7-424F-95D8-AB72E289B163}" srcOrd="11" destOrd="0" parTransId="{1174A8BC-731B-47C9-BC02-EEA235536213}" sibTransId="{49AF709F-03B0-4E79-A36A-19913E71C795}"/>
    <dgm:cxn modelId="{7515B917-E13E-4E42-9936-61DF770D7324}" type="presOf" srcId="{A2094BA6-E40A-486A-BD94-35D8DF7C761F}" destId="{D2246F75-9903-474D-A391-678AA877C23A}" srcOrd="1" destOrd="0" presId="urn:microsoft.com/office/officeart/2005/8/layout/process5"/>
    <dgm:cxn modelId="{430E8918-AA9E-4BBC-81FA-804DA6A6145C}" type="presOf" srcId="{C5ACBC95-5951-49D2-BB74-755039C4A0DF}" destId="{7F1F39AA-690E-4A21-AE9E-1BCD83DB60E3}" srcOrd="0" destOrd="0" presId="urn:microsoft.com/office/officeart/2005/8/layout/process5"/>
    <dgm:cxn modelId="{38496321-06FC-4927-9D04-9D16A35F7C98}" type="presOf" srcId="{2F7CCDCA-CC15-46CE-A6B0-CA7D020F1C23}" destId="{3EB81D95-F38B-41E7-95C8-F6E74DF76841}" srcOrd="0" destOrd="0" presId="urn:microsoft.com/office/officeart/2005/8/layout/process5"/>
    <dgm:cxn modelId="{29D49121-31F1-466D-B24F-BA4686EBFFC8}" type="presOf" srcId="{93FA9502-A4C0-46B9-99F4-1CFACE367431}" destId="{DD6A7F4F-A2AD-4E0E-8027-86DBA29196EE}" srcOrd="0" destOrd="0" presId="urn:microsoft.com/office/officeart/2005/8/layout/process5"/>
    <dgm:cxn modelId="{0F2A6736-6766-46A8-A38F-034222C8DF43}" srcId="{3E5B9C03-ADFC-4185-989B-4212C9760701}" destId="{3765BBF0-D75A-4019-B200-0DBBD77B8A20}" srcOrd="5" destOrd="0" parTransId="{AAB701D9-C821-4842-B689-D6A1A71264BE}" sibTransId="{5EBAF07A-FEC6-4BB4-A50F-35101981B183}"/>
    <dgm:cxn modelId="{9551503B-5FEA-4E39-A09C-2FC133F11571}" type="presOf" srcId="{ECF39DFB-2F10-4B95-A768-9D763DE2C2A7}" destId="{24EE76C1-C0F1-4F23-AC43-DB862C9EE4C8}" srcOrd="1" destOrd="0" presId="urn:microsoft.com/office/officeart/2005/8/layout/process5"/>
    <dgm:cxn modelId="{8D738041-7B32-44D4-8E7E-9FFC4E046D20}" type="presOf" srcId="{B65A65BB-6C6C-442D-B79E-3870FB3F7914}" destId="{A024E42F-4F19-4D01-AD5A-E7FEBC884439}" srcOrd="1" destOrd="0" presId="urn:microsoft.com/office/officeart/2005/8/layout/process5"/>
    <dgm:cxn modelId="{3DD6C362-402B-47A5-BB6D-F6840A8E7744}" type="presOf" srcId="{C5ACBC95-5951-49D2-BB74-755039C4A0DF}" destId="{2145E6E9-046F-4867-B367-8A6F2C30F4DE}" srcOrd="1" destOrd="0" presId="urn:microsoft.com/office/officeart/2005/8/layout/process5"/>
    <dgm:cxn modelId="{A2D59644-A148-432C-B380-6C3205B01421}" srcId="{3E5B9C03-ADFC-4185-989B-4212C9760701}" destId="{4E26E1EA-DB50-491F-8B91-2BC425A0AD34}" srcOrd="7" destOrd="0" parTransId="{FE53B512-1D07-4A45-999B-3F12F742D193}" sibTransId="{A0463568-3BF4-4360-9EBE-96D24C3026B9}"/>
    <dgm:cxn modelId="{C0DB2C6C-0761-4725-9602-8EF707A30B66}" type="presOf" srcId="{12183977-D994-4F2A-AE48-41C73F19C6A3}" destId="{B3F5CCCA-75E3-49DE-A35E-D483A51E3571}" srcOrd="1" destOrd="0" presId="urn:microsoft.com/office/officeart/2005/8/layout/process5"/>
    <dgm:cxn modelId="{DDBFF24E-6C62-4EC9-9A08-3B2EB7441A15}" type="presOf" srcId="{AED6025C-4688-4ACC-AAEB-ACF9A28F9B3B}" destId="{7C34BD45-EDEA-4134-AAF0-43FB5FE218A5}" srcOrd="0" destOrd="0" presId="urn:microsoft.com/office/officeart/2005/8/layout/process5"/>
    <dgm:cxn modelId="{B6174A4F-EBDA-4576-806F-15E55DD35C14}" srcId="{3E5B9C03-ADFC-4185-989B-4212C9760701}" destId="{55016763-06E3-4DA7-9EE6-328032750866}" srcOrd="9" destOrd="0" parTransId="{628D33ED-4F94-495D-AC72-E7E0823B17FC}" sibTransId="{A2094BA6-E40A-486A-BD94-35D8DF7C761F}"/>
    <dgm:cxn modelId="{7A75C851-FEE5-489D-A253-C3FE9A3827E9}" type="presOf" srcId="{72366CC5-F648-44C2-8C8C-0CCDFB9DA32A}" destId="{ED979FE2-3E0A-478F-AC68-92D081DF9C20}" srcOrd="1" destOrd="0" presId="urn:microsoft.com/office/officeart/2005/8/layout/process5"/>
    <dgm:cxn modelId="{1DEC1B72-63EF-4F91-9ABA-0B7C8CC96C91}" type="presOf" srcId="{0B1AED07-88FF-4F3B-8CE5-71CAA7A5AD9F}" destId="{0F52F7A6-8A52-4A89-BE9D-0543B678BD27}" srcOrd="0" destOrd="0" presId="urn:microsoft.com/office/officeart/2005/8/layout/process5"/>
    <dgm:cxn modelId="{2B49EF72-64A4-47AA-BAED-F528E80C4734}" type="presOf" srcId="{637E7B08-3B75-4031-A272-22F68A8DDB86}" destId="{1F2839CD-3AF7-4855-897F-F1630705A615}" srcOrd="0" destOrd="0" presId="urn:microsoft.com/office/officeart/2005/8/layout/process5"/>
    <dgm:cxn modelId="{DAC2B556-D1ED-4D68-A88B-BDEDEF939A08}" srcId="{3E5B9C03-ADFC-4185-989B-4212C9760701}" destId="{D8C30B6B-8055-4668-BEB5-985CEF45B4B7}" srcOrd="8" destOrd="0" parTransId="{0D215C36-7489-4BC6-8B9E-38D522E95CA5}" sibTransId="{72366CC5-F648-44C2-8C8C-0CCDFB9DA32A}"/>
    <dgm:cxn modelId="{6ED5C776-B016-4B23-ADF4-77503913A9E4}" type="presOf" srcId="{A0463568-3BF4-4360-9EBE-96D24C3026B9}" destId="{D7A1B4F5-7897-474B-A10C-362A23FF8A00}" srcOrd="1" destOrd="0" presId="urn:microsoft.com/office/officeart/2005/8/layout/process5"/>
    <dgm:cxn modelId="{DAE74478-0ACA-498C-A28C-7F3E4D689390}" type="presOf" srcId="{A2094BA6-E40A-486A-BD94-35D8DF7C761F}" destId="{7833DEAF-08B0-42CB-BADE-5569158A034E}" srcOrd="0" destOrd="0" presId="urn:microsoft.com/office/officeart/2005/8/layout/process5"/>
    <dgm:cxn modelId="{E591F979-6801-48DF-9FB7-2FFC49305F8A}" srcId="{3E5B9C03-ADFC-4185-989B-4212C9760701}" destId="{2EBD7C44-7937-4114-99A7-9B83E297DF34}" srcOrd="0" destOrd="0" parTransId="{A2B979CE-4B1F-4CDB-9E25-35EBE4D7ACB1}" sibTransId="{A3989D55-1AE7-4853-AD35-B76F9A44A3DC}"/>
    <dgm:cxn modelId="{A34E247D-5950-4173-B210-2F3773D3EC2B}" type="presOf" srcId="{B65A65BB-6C6C-442D-B79E-3870FB3F7914}" destId="{287D1CE2-E0A3-4D8A-8B95-8FD6DB0CAF50}" srcOrd="0" destOrd="0" presId="urn:microsoft.com/office/officeart/2005/8/layout/process5"/>
    <dgm:cxn modelId="{F5A5377D-1328-4B8D-BFFC-05715C50A06D}" type="presOf" srcId="{F66730D5-4CE1-4B18-BC5F-F3B61552FDC7}" destId="{D219E6AB-8718-4C7D-9274-06AEB20EC33F}" srcOrd="0" destOrd="0" presId="urn:microsoft.com/office/officeart/2005/8/layout/process5"/>
    <dgm:cxn modelId="{FAF9A17D-E78B-46C1-80C7-FCFE51EF5104}" type="presOf" srcId="{6102787D-7BE8-42E9-AEDD-C8DE705464A5}" destId="{E6136A26-D936-4E95-B768-EC4A5BFAEE77}" srcOrd="0" destOrd="0" presId="urn:microsoft.com/office/officeart/2005/8/layout/process5"/>
    <dgm:cxn modelId="{7637CF80-A26C-4143-8723-91841FD18ECC}" type="presOf" srcId="{6E0CC5A5-CCB7-424F-95D8-AB72E289B163}" destId="{8F809D1B-5E5E-406F-BEA9-C6ADD797FDBF}" srcOrd="0" destOrd="0" presId="urn:microsoft.com/office/officeart/2005/8/layout/process5"/>
    <dgm:cxn modelId="{44377F83-F100-41BE-90C9-AC44B4239717}" type="presOf" srcId="{A3989D55-1AE7-4853-AD35-B76F9A44A3DC}" destId="{CE4B6963-92C7-453F-96A1-3375320B0719}" srcOrd="0" destOrd="0" presId="urn:microsoft.com/office/officeart/2005/8/layout/process5"/>
    <dgm:cxn modelId="{6704088B-D2BB-4524-97EF-A289B1BA9F05}" type="presOf" srcId="{637E7B08-3B75-4031-A272-22F68A8DDB86}" destId="{0E1C529C-B04A-4D77-BABD-EFA58D378DBF}" srcOrd="1" destOrd="0" presId="urn:microsoft.com/office/officeart/2005/8/layout/process5"/>
    <dgm:cxn modelId="{E457EB8B-3956-46A2-B4A2-98B6A0C581C6}" type="presOf" srcId="{3765BBF0-D75A-4019-B200-0DBBD77B8A20}" destId="{C97A984A-E7C9-4292-8F89-FB316F2C8138}" srcOrd="0" destOrd="0" presId="urn:microsoft.com/office/officeart/2005/8/layout/process5"/>
    <dgm:cxn modelId="{9A6E2796-5973-49BA-AE72-B34688859544}" type="presOf" srcId="{ECF39DFB-2F10-4B95-A768-9D763DE2C2A7}" destId="{E188E5F7-92DD-4BF1-8E6D-0F36DE50D599}" srcOrd="0" destOrd="0" presId="urn:microsoft.com/office/officeart/2005/8/layout/process5"/>
    <dgm:cxn modelId="{861CA59C-1CF2-41C2-889B-BEA204EC7F6F}" type="presOf" srcId="{5EBAF07A-FEC6-4BB4-A50F-35101981B183}" destId="{6A619E32-0C6D-4E99-A2AE-354ADFB517E3}" srcOrd="1" destOrd="0" presId="urn:microsoft.com/office/officeart/2005/8/layout/process5"/>
    <dgm:cxn modelId="{2C3E60A1-9C11-4D93-90B3-DEB7D8F8488A}" srcId="{3E5B9C03-ADFC-4185-989B-4212C9760701}" destId="{2F7CCDCA-CC15-46CE-A6B0-CA7D020F1C23}" srcOrd="2" destOrd="0" parTransId="{354EE464-6E9F-4338-8311-23F12DF99B67}" sibTransId="{ECF39DFB-2F10-4B95-A768-9D763DE2C2A7}"/>
    <dgm:cxn modelId="{5A4E15BB-31DC-4017-AEA7-441EC5B9B3D9}" type="presOf" srcId="{55016763-06E3-4DA7-9EE6-328032750866}" destId="{B66F9EC7-685B-4CDE-96C6-7CFA269CF00D}" srcOrd="0" destOrd="0" presId="urn:microsoft.com/office/officeart/2005/8/layout/process5"/>
    <dgm:cxn modelId="{DD821EBB-44E2-479C-BF29-EF8F52B3B941}" srcId="{3E5B9C03-ADFC-4185-989B-4212C9760701}" destId="{0B1AED07-88FF-4F3B-8CE5-71CAA7A5AD9F}" srcOrd="3" destOrd="0" parTransId="{F395EA4B-3D46-4ED4-B806-6BA66E578BE7}" sibTransId="{637E7B08-3B75-4031-A272-22F68A8DDB86}"/>
    <dgm:cxn modelId="{5AC8B1BE-05A1-4B9A-A988-3AF0FC9F5B52}" type="presOf" srcId="{D8C30B6B-8055-4668-BEB5-985CEF45B4B7}" destId="{040453B7-EC94-4DCD-8784-6A1372E42E57}" srcOrd="0" destOrd="0" presId="urn:microsoft.com/office/officeart/2005/8/layout/process5"/>
    <dgm:cxn modelId="{059406CB-A9F5-4F2A-A763-C85923213DA6}" type="presOf" srcId="{12183977-D994-4F2A-AE48-41C73F19C6A3}" destId="{9775385C-23E2-427B-AC4B-D0D0CCA8B446}" srcOrd="0" destOrd="0" presId="urn:microsoft.com/office/officeart/2005/8/layout/process5"/>
    <dgm:cxn modelId="{8800FDCB-4DC6-41C0-A6C1-DCD48A47C328}" type="presOf" srcId="{72366CC5-F648-44C2-8C8C-0CCDFB9DA32A}" destId="{33B929C0-361D-4613-9180-A2C0E63AD3DE}" srcOrd="0" destOrd="0" presId="urn:microsoft.com/office/officeart/2005/8/layout/process5"/>
    <dgm:cxn modelId="{C28BEECE-CAFA-430A-9725-7D79FCCC5817}" srcId="{3E5B9C03-ADFC-4185-989B-4212C9760701}" destId="{6102787D-7BE8-42E9-AEDD-C8DE705464A5}" srcOrd="10" destOrd="0" parTransId="{9430E686-01A6-42D0-A882-D75A34DC4FED}" sibTransId="{12183977-D994-4F2A-AE48-41C73F19C6A3}"/>
    <dgm:cxn modelId="{87DF0DD0-C0B4-4B51-8D20-41C930A0EEF7}" srcId="{3E5B9C03-ADFC-4185-989B-4212C9760701}" destId="{93FA9502-A4C0-46B9-99F4-1CFACE367431}" srcOrd="1" destOrd="0" parTransId="{D897A6A1-8F8D-41DE-939E-075C15DFE445}" sibTransId="{C5ACBC95-5951-49D2-BB74-755039C4A0DF}"/>
    <dgm:cxn modelId="{32F700D3-B8EC-4666-A5C1-3F5415664F9A}" type="presOf" srcId="{AED6025C-4688-4ACC-AAEB-ACF9A28F9B3B}" destId="{49974894-9228-4E20-A0A9-28484583304C}" srcOrd="1" destOrd="0" presId="urn:microsoft.com/office/officeart/2005/8/layout/process5"/>
    <dgm:cxn modelId="{4FFB33D5-03DA-496D-998B-49B8FABF8719}" type="presOf" srcId="{A0463568-3BF4-4360-9EBE-96D24C3026B9}" destId="{AA6E1CB2-2626-438F-B30E-2BB65EAD423C}" srcOrd="0" destOrd="0" presId="urn:microsoft.com/office/officeart/2005/8/layout/process5"/>
    <dgm:cxn modelId="{1C2E7FD5-ABEF-4CB8-ADB2-5D13AFFE2BBB}" type="presOf" srcId="{5EBAF07A-FEC6-4BB4-A50F-35101981B183}" destId="{72EDF8F9-9264-4C69-9423-3CD68B9F5111}" srcOrd="0" destOrd="0" presId="urn:microsoft.com/office/officeart/2005/8/layout/process5"/>
    <dgm:cxn modelId="{232011DD-1850-4BC2-AB02-EDB57DDA921E}" srcId="{3E5B9C03-ADFC-4185-989B-4212C9760701}" destId="{768BD31A-48F8-4B39-B6B0-521E97A54369}" srcOrd="4" destOrd="0" parTransId="{D51CF173-8984-42CE-ADAB-036055200AC9}" sibTransId="{AED6025C-4688-4ACC-AAEB-ACF9A28F9B3B}"/>
    <dgm:cxn modelId="{873671DE-939F-41D2-BF97-C1AD6F2B234C}" type="presOf" srcId="{2EBD7C44-7937-4114-99A7-9B83E297DF34}" destId="{593C9667-4C12-4EB4-A276-1C41056E87B6}" srcOrd="0" destOrd="0" presId="urn:microsoft.com/office/officeart/2005/8/layout/process5"/>
    <dgm:cxn modelId="{E25245E4-96D3-41D6-8012-E367242F0A74}" type="presOf" srcId="{A3989D55-1AE7-4853-AD35-B76F9A44A3DC}" destId="{622662D5-E86C-4FB9-B510-359937DE1E09}" srcOrd="1" destOrd="0" presId="urn:microsoft.com/office/officeart/2005/8/layout/process5"/>
    <dgm:cxn modelId="{99BD91F0-A341-4140-9E44-389D6E0330AF}" type="presOf" srcId="{768BD31A-48F8-4B39-B6B0-521E97A54369}" destId="{4DDB9DD5-4B40-4755-AF15-6149B49EE1B3}" srcOrd="0" destOrd="0" presId="urn:microsoft.com/office/officeart/2005/8/layout/process5"/>
    <dgm:cxn modelId="{74C6FEF2-BB85-4CF0-B1D2-6C1FD604EE97}" type="presOf" srcId="{4E26E1EA-DB50-491F-8B91-2BC425A0AD34}" destId="{2FBED653-B8B0-4203-9C3F-A492B387B4EA}" srcOrd="0" destOrd="0" presId="urn:microsoft.com/office/officeart/2005/8/layout/process5"/>
    <dgm:cxn modelId="{23604EFD-F9EC-4E98-AA23-5DD349ADCE2D}" srcId="{3E5B9C03-ADFC-4185-989B-4212C9760701}" destId="{F66730D5-4CE1-4B18-BC5F-F3B61552FDC7}" srcOrd="6" destOrd="0" parTransId="{45621523-3893-420B-9A66-14943DB29143}" sibTransId="{B65A65BB-6C6C-442D-B79E-3870FB3F7914}"/>
    <dgm:cxn modelId="{4B177BFF-9851-443F-B828-32E859894082}" type="presOf" srcId="{3E5B9C03-ADFC-4185-989B-4212C9760701}" destId="{45E414A5-77CA-4BFA-AF1C-1E16F4BF72AD}" srcOrd="0" destOrd="0" presId="urn:microsoft.com/office/officeart/2005/8/layout/process5"/>
    <dgm:cxn modelId="{25402C12-79CC-4CE8-A9FF-5155FAF6990C}" type="presParOf" srcId="{45E414A5-77CA-4BFA-AF1C-1E16F4BF72AD}" destId="{593C9667-4C12-4EB4-A276-1C41056E87B6}" srcOrd="0" destOrd="0" presId="urn:microsoft.com/office/officeart/2005/8/layout/process5"/>
    <dgm:cxn modelId="{25B32F77-1742-4779-B232-676240B1103B}" type="presParOf" srcId="{45E414A5-77CA-4BFA-AF1C-1E16F4BF72AD}" destId="{CE4B6963-92C7-453F-96A1-3375320B0719}" srcOrd="1" destOrd="0" presId="urn:microsoft.com/office/officeart/2005/8/layout/process5"/>
    <dgm:cxn modelId="{5E933B21-D4C7-4D81-9CDA-908C7FA7A7CC}" type="presParOf" srcId="{CE4B6963-92C7-453F-96A1-3375320B0719}" destId="{622662D5-E86C-4FB9-B510-359937DE1E09}" srcOrd="0" destOrd="0" presId="urn:microsoft.com/office/officeart/2005/8/layout/process5"/>
    <dgm:cxn modelId="{0D70AE5E-3710-4B23-A51E-E242F261E8E5}" type="presParOf" srcId="{45E414A5-77CA-4BFA-AF1C-1E16F4BF72AD}" destId="{DD6A7F4F-A2AD-4E0E-8027-86DBA29196EE}" srcOrd="2" destOrd="0" presId="urn:microsoft.com/office/officeart/2005/8/layout/process5"/>
    <dgm:cxn modelId="{A5AC8D75-D6EE-4B6C-AB3B-9F5E76D91195}" type="presParOf" srcId="{45E414A5-77CA-4BFA-AF1C-1E16F4BF72AD}" destId="{7F1F39AA-690E-4A21-AE9E-1BCD83DB60E3}" srcOrd="3" destOrd="0" presId="urn:microsoft.com/office/officeart/2005/8/layout/process5"/>
    <dgm:cxn modelId="{07011CD5-AF6B-4787-84B1-DEF995DBA035}" type="presParOf" srcId="{7F1F39AA-690E-4A21-AE9E-1BCD83DB60E3}" destId="{2145E6E9-046F-4867-B367-8A6F2C30F4DE}" srcOrd="0" destOrd="0" presId="urn:microsoft.com/office/officeart/2005/8/layout/process5"/>
    <dgm:cxn modelId="{1DAF17C7-1415-44DE-986C-3A047FC6940D}" type="presParOf" srcId="{45E414A5-77CA-4BFA-AF1C-1E16F4BF72AD}" destId="{3EB81D95-F38B-41E7-95C8-F6E74DF76841}" srcOrd="4" destOrd="0" presId="urn:microsoft.com/office/officeart/2005/8/layout/process5"/>
    <dgm:cxn modelId="{F9E6FA18-6458-4834-97EB-D26ECC99E81E}" type="presParOf" srcId="{45E414A5-77CA-4BFA-AF1C-1E16F4BF72AD}" destId="{E188E5F7-92DD-4BF1-8E6D-0F36DE50D599}" srcOrd="5" destOrd="0" presId="urn:microsoft.com/office/officeart/2005/8/layout/process5"/>
    <dgm:cxn modelId="{D98C112E-F680-422C-B26C-C6A263BFBF43}" type="presParOf" srcId="{E188E5F7-92DD-4BF1-8E6D-0F36DE50D599}" destId="{24EE76C1-C0F1-4F23-AC43-DB862C9EE4C8}" srcOrd="0" destOrd="0" presId="urn:microsoft.com/office/officeart/2005/8/layout/process5"/>
    <dgm:cxn modelId="{72324B14-C3DC-477F-84DF-23C96839B941}" type="presParOf" srcId="{45E414A5-77CA-4BFA-AF1C-1E16F4BF72AD}" destId="{0F52F7A6-8A52-4A89-BE9D-0543B678BD27}" srcOrd="6" destOrd="0" presId="urn:microsoft.com/office/officeart/2005/8/layout/process5"/>
    <dgm:cxn modelId="{4EAD5979-336B-49C2-9AE0-C06DAEC0CF75}" type="presParOf" srcId="{45E414A5-77CA-4BFA-AF1C-1E16F4BF72AD}" destId="{1F2839CD-3AF7-4855-897F-F1630705A615}" srcOrd="7" destOrd="0" presId="urn:microsoft.com/office/officeart/2005/8/layout/process5"/>
    <dgm:cxn modelId="{8305D1BA-534F-4BC0-A734-4CEC367602A8}" type="presParOf" srcId="{1F2839CD-3AF7-4855-897F-F1630705A615}" destId="{0E1C529C-B04A-4D77-BABD-EFA58D378DBF}" srcOrd="0" destOrd="0" presId="urn:microsoft.com/office/officeart/2005/8/layout/process5"/>
    <dgm:cxn modelId="{225C1D16-41DE-4771-B98D-D22927AA45A4}" type="presParOf" srcId="{45E414A5-77CA-4BFA-AF1C-1E16F4BF72AD}" destId="{4DDB9DD5-4B40-4755-AF15-6149B49EE1B3}" srcOrd="8" destOrd="0" presId="urn:microsoft.com/office/officeart/2005/8/layout/process5"/>
    <dgm:cxn modelId="{8FB6314C-F8E7-4029-9C8B-6C29A2BACB53}" type="presParOf" srcId="{45E414A5-77CA-4BFA-AF1C-1E16F4BF72AD}" destId="{7C34BD45-EDEA-4134-AAF0-43FB5FE218A5}" srcOrd="9" destOrd="0" presId="urn:microsoft.com/office/officeart/2005/8/layout/process5"/>
    <dgm:cxn modelId="{2013CC86-476B-40AF-939F-4F0D9AB18615}" type="presParOf" srcId="{7C34BD45-EDEA-4134-AAF0-43FB5FE218A5}" destId="{49974894-9228-4E20-A0A9-28484583304C}" srcOrd="0" destOrd="0" presId="urn:microsoft.com/office/officeart/2005/8/layout/process5"/>
    <dgm:cxn modelId="{ACCB9316-1061-49D1-ADF9-9C937DB9F874}" type="presParOf" srcId="{45E414A5-77CA-4BFA-AF1C-1E16F4BF72AD}" destId="{C97A984A-E7C9-4292-8F89-FB316F2C8138}" srcOrd="10" destOrd="0" presId="urn:microsoft.com/office/officeart/2005/8/layout/process5"/>
    <dgm:cxn modelId="{5955E0B6-FDEA-4E90-A971-6757FF7921BD}" type="presParOf" srcId="{45E414A5-77CA-4BFA-AF1C-1E16F4BF72AD}" destId="{72EDF8F9-9264-4C69-9423-3CD68B9F5111}" srcOrd="11" destOrd="0" presId="urn:microsoft.com/office/officeart/2005/8/layout/process5"/>
    <dgm:cxn modelId="{B799AA95-AA89-4902-A425-B5EF1BAC6E18}" type="presParOf" srcId="{72EDF8F9-9264-4C69-9423-3CD68B9F5111}" destId="{6A619E32-0C6D-4E99-A2AE-354ADFB517E3}" srcOrd="0" destOrd="0" presId="urn:microsoft.com/office/officeart/2005/8/layout/process5"/>
    <dgm:cxn modelId="{4CA0A5C5-691C-4833-9FD7-EDDD5854D6CC}" type="presParOf" srcId="{45E414A5-77CA-4BFA-AF1C-1E16F4BF72AD}" destId="{D219E6AB-8718-4C7D-9274-06AEB20EC33F}" srcOrd="12" destOrd="0" presId="urn:microsoft.com/office/officeart/2005/8/layout/process5"/>
    <dgm:cxn modelId="{D7067546-7832-475D-B1AD-108932F3725D}" type="presParOf" srcId="{45E414A5-77CA-4BFA-AF1C-1E16F4BF72AD}" destId="{287D1CE2-E0A3-4D8A-8B95-8FD6DB0CAF50}" srcOrd="13" destOrd="0" presId="urn:microsoft.com/office/officeart/2005/8/layout/process5"/>
    <dgm:cxn modelId="{67CEEC30-03F6-4AD7-A777-C3B52DA80A71}" type="presParOf" srcId="{287D1CE2-E0A3-4D8A-8B95-8FD6DB0CAF50}" destId="{A024E42F-4F19-4D01-AD5A-E7FEBC884439}" srcOrd="0" destOrd="0" presId="urn:microsoft.com/office/officeart/2005/8/layout/process5"/>
    <dgm:cxn modelId="{CBC94973-A6FC-44E4-A9C5-C13F6A6D9474}" type="presParOf" srcId="{45E414A5-77CA-4BFA-AF1C-1E16F4BF72AD}" destId="{2FBED653-B8B0-4203-9C3F-A492B387B4EA}" srcOrd="14" destOrd="0" presId="urn:microsoft.com/office/officeart/2005/8/layout/process5"/>
    <dgm:cxn modelId="{56227341-A848-4B72-B462-009F2143510D}" type="presParOf" srcId="{45E414A5-77CA-4BFA-AF1C-1E16F4BF72AD}" destId="{AA6E1CB2-2626-438F-B30E-2BB65EAD423C}" srcOrd="15" destOrd="0" presId="urn:microsoft.com/office/officeart/2005/8/layout/process5"/>
    <dgm:cxn modelId="{F8556D9F-11B5-46E4-B162-A5FABF2BA84A}" type="presParOf" srcId="{AA6E1CB2-2626-438F-B30E-2BB65EAD423C}" destId="{D7A1B4F5-7897-474B-A10C-362A23FF8A00}" srcOrd="0" destOrd="0" presId="urn:microsoft.com/office/officeart/2005/8/layout/process5"/>
    <dgm:cxn modelId="{D8B30474-3911-4BE8-A17B-38348620DCAC}" type="presParOf" srcId="{45E414A5-77CA-4BFA-AF1C-1E16F4BF72AD}" destId="{040453B7-EC94-4DCD-8784-6A1372E42E57}" srcOrd="16" destOrd="0" presId="urn:microsoft.com/office/officeart/2005/8/layout/process5"/>
    <dgm:cxn modelId="{E37A7EA0-C0B1-4B8B-8BE2-B07A7290A8BB}" type="presParOf" srcId="{45E414A5-77CA-4BFA-AF1C-1E16F4BF72AD}" destId="{33B929C0-361D-4613-9180-A2C0E63AD3DE}" srcOrd="17" destOrd="0" presId="urn:microsoft.com/office/officeart/2005/8/layout/process5"/>
    <dgm:cxn modelId="{CFA7D438-C0DA-41F3-9ECC-C81426892E61}" type="presParOf" srcId="{33B929C0-361D-4613-9180-A2C0E63AD3DE}" destId="{ED979FE2-3E0A-478F-AC68-92D081DF9C20}" srcOrd="0" destOrd="0" presId="urn:microsoft.com/office/officeart/2005/8/layout/process5"/>
    <dgm:cxn modelId="{20FD0E7C-3D81-4221-A563-BAEDED32459B}" type="presParOf" srcId="{45E414A5-77CA-4BFA-AF1C-1E16F4BF72AD}" destId="{B66F9EC7-685B-4CDE-96C6-7CFA269CF00D}" srcOrd="18" destOrd="0" presId="urn:microsoft.com/office/officeart/2005/8/layout/process5"/>
    <dgm:cxn modelId="{753E5432-4C72-48A7-9F4A-777A54D39AA4}" type="presParOf" srcId="{45E414A5-77CA-4BFA-AF1C-1E16F4BF72AD}" destId="{7833DEAF-08B0-42CB-BADE-5569158A034E}" srcOrd="19" destOrd="0" presId="urn:microsoft.com/office/officeart/2005/8/layout/process5"/>
    <dgm:cxn modelId="{40AE8C09-0DEC-46E5-A34F-2D5A3A84AD44}" type="presParOf" srcId="{7833DEAF-08B0-42CB-BADE-5569158A034E}" destId="{D2246F75-9903-474D-A391-678AA877C23A}" srcOrd="0" destOrd="0" presId="urn:microsoft.com/office/officeart/2005/8/layout/process5"/>
    <dgm:cxn modelId="{4E78EE21-30EE-4B2B-9E1A-F801EB41661A}" type="presParOf" srcId="{45E414A5-77CA-4BFA-AF1C-1E16F4BF72AD}" destId="{E6136A26-D936-4E95-B768-EC4A5BFAEE77}" srcOrd="20" destOrd="0" presId="urn:microsoft.com/office/officeart/2005/8/layout/process5"/>
    <dgm:cxn modelId="{71716855-EDF9-4AD1-AF8F-E6F53BBB11D9}" type="presParOf" srcId="{45E414A5-77CA-4BFA-AF1C-1E16F4BF72AD}" destId="{9775385C-23E2-427B-AC4B-D0D0CCA8B446}" srcOrd="21" destOrd="0" presId="urn:microsoft.com/office/officeart/2005/8/layout/process5"/>
    <dgm:cxn modelId="{DE29402C-B7B8-4FAF-A5FB-BA21E0AD6474}" type="presParOf" srcId="{9775385C-23E2-427B-AC4B-D0D0CCA8B446}" destId="{B3F5CCCA-75E3-49DE-A35E-D483A51E3571}" srcOrd="0" destOrd="0" presId="urn:microsoft.com/office/officeart/2005/8/layout/process5"/>
    <dgm:cxn modelId="{935ADA0E-F98D-41C5-81F5-88659EE048F3}" type="presParOf" srcId="{45E414A5-77CA-4BFA-AF1C-1E16F4BF72AD}" destId="{8F809D1B-5E5E-406F-BEA9-C6ADD797FDBF}" srcOrd="2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3BFBF-479F-4BA0-964A-2E1C7DF3B8E5}" type="doc">
      <dgm:prSet loTypeId="urn:microsoft.com/office/officeart/2005/8/layout/vProcess5" loCatId="process" qsTypeId="urn:microsoft.com/office/officeart/2005/8/quickstyle/3d3" qsCatId="3D" csTypeId="urn:microsoft.com/office/officeart/2005/8/colors/colorful2" csCatId="colorful"/>
      <dgm:spPr/>
      <dgm:t>
        <a:bodyPr/>
        <a:lstStyle/>
        <a:p>
          <a:endParaRPr lang="en-US"/>
        </a:p>
      </dgm:t>
    </dgm:pt>
    <dgm:pt modelId="{19F24D34-8F20-4469-B420-11D4E7297A9F}">
      <dgm:prSet/>
      <dgm:spPr/>
      <dgm:t>
        <a:bodyPr/>
        <a:lstStyle/>
        <a:p>
          <a:r>
            <a:rPr lang="el-GR" b="0" i="0"/>
            <a:t>Η χρήση πολυμέσων, όπως βίντεο, φωτογραφίες και ήχος, συνδυασμένη με περιεχόμενο πολλαπλών επιπέδων, προσφέρει πλούσιες εμπειρίες στους αναγνώστες.</a:t>
          </a:r>
          <a:endParaRPr lang="en-US"/>
        </a:p>
      </dgm:t>
    </dgm:pt>
    <dgm:pt modelId="{C35019FC-AA70-45A0-BAC6-1158B4AAE61C}" type="parTrans" cxnId="{5D00B2B6-E7C9-40A7-A12D-5EBD88CF8A70}">
      <dgm:prSet/>
      <dgm:spPr/>
      <dgm:t>
        <a:bodyPr/>
        <a:lstStyle/>
        <a:p>
          <a:endParaRPr lang="en-US"/>
        </a:p>
      </dgm:t>
    </dgm:pt>
    <dgm:pt modelId="{C929F5C5-2126-4C72-89DC-AF3ADDC87958}" type="sibTrans" cxnId="{5D00B2B6-E7C9-40A7-A12D-5EBD88CF8A70}">
      <dgm:prSet/>
      <dgm:spPr/>
      <dgm:t>
        <a:bodyPr/>
        <a:lstStyle/>
        <a:p>
          <a:endParaRPr lang="en-US"/>
        </a:p>
      </dgm:t>
    </dgm:pt>
    <dgm:pt modelId="{25CC3027-B46D-463E-B923-6477E2173E57}">
      <dgm:prSet/>
      <dgm:spPr/>
      <dgm:t>
        <a:bodyPr/>
        <a:lstStyle/>
        <a:p>
          <a:r>
            <a:rPr lang="el-GR" b="0" i="0"/>
            <a:t>Παράδειγμα: Διαδραστικά αφιερώματα με χρήση βίντεο, εικόνων και κειμένου που προσφέρουν πλήρεις και πολυδιάστατες αναφορές σε ειδησεογραφικά γεγονότα. </a:t>
          </a:r>
          <a:endParaRPr lang="en-US"/>
        </a:p>
      </dgm:t>
    </dgm:pt>
    <dgm:pt modelId="{FF6A3188-BBF2-4557-9602-77EFD4B63623}" type="parTrans" cxnId="{68B19DCD-0AB0-427C-B3D1-56379531EF11}">
      <dgm:prSet/>
      <dgm:spPr/>
      <dgm:t>
        <a:bodyPr/>
        <a:lstStyle/>
        <a:p>
          <a:endParaRPr lang="en-US"/>
        </a:p>
      </dgm:t>
    </dgm:pt>
    <dgm:pt modelId="{6F9F9090-9443-4657-A817-6F5118E2310B}" type="sibTrans" cxnId="{68B19DCD-0AB0-427C-B3D1-56379531EF11}">
      <dgm:prSet/>
      <dgm:spPr/>
      <dgm:t>
        <a:bodyPr/>
        <a:lstStyle/>
        <a:p>
          <a:endParaRPr lang="en-US"/>
        </a:p>
      </dgm:t>
    </dgm:pt>
    <dgm:pt modelId="{9E74FDDE-D73A-4DDD-9F73-8B26D84D5F1A}">
      <dgm:prSet/>
      <dgm:spPr/>
      <dgm:t>
        <a:bodyPr/>
        <a:lstStyle/>
        <a:p>
          <a:r>
            <a:rPr lang="el-GR" b="0" i="0"/>
            <a:t>Αυτό βοηθά στην καλύτερη κατανόηση και ανάλυση των πληροφοριών από το αναγνωστικό κοινό.</a:t>
          </a:r>
          <a:endParaRPr lang="en-US"/>
        </a:p>
      </dgm:t>
    </dgm:pt>
    <dgm:pt modelId="{D2288B50-455C-4804-9F4E-91B9C16DCD8B}" type="parTrans" cxnId="{4CEE83C6-8A5F-4DE4-9F3C-B11B705CE635}">
      <dgm:prSet/>
      <dgm:spPr/>
      <dgm:t>
        <a:bodyPr/>
        <a:lstStyle/>
        <a:p>
          <a:endParaRPr lang="en-US"/>
        </a:p>
      </dgm:t>
    </dgm:pt>
    <dgm:pt modelId="{6B5CCA13-0461-49E7-9CE6-E5B39E925423}" type="sibTrans" cxnId="{4CEE83C6-8A5F-4DE4-9F3C-B11B705CE635}">
      <dgm:prSet/>
      <dgm:spPr/>
      <dgm:t>
        <a:bodyPr/>
        <a:lstStyle/>
        <a:p>
          <a:endParaRPr lang="en-US"/>
        </a:p>
      </dgm:t>
    </dgm:pt>
    <dgm:pt modelId="{0042A8A5-B8F5-40D7-ACA5-ACFBE0050FB5}" type="pres">
      <dgm:prSet presAssocID="{7C33BFBF-479F-4BA0-964A-2E1C7DF3B8E5}" presName="outerComposite" presStyleCnt="0">
        <dgm:presLayoutVars>
          <dgm:chMax val="5"/>
          <dgm:dir/>
          <dgm:resizeHandles val="exact"/>
        </dgm:presLayoutVars>
      </dgm:prSet>
      <dgm:spPr/>
    </dgm:pt>
    <dgm:pt modelId="{FB52B810-24BE-4F07-80B1-7205600E0872}" type="pres">
      <dgm:prSet presAssocID="{7C33BFBF-479F-4BA0-964A-2E1C7DF3B8E5}" presName="dummyMaxCanvas" presStyleCnt="0">
        <dgm:presLayoutVars/>
      </dgm:prSet>
      <dgm:spPr/>
    </dgm:pt>
    <dgm:pt modelId="{5B2D01A2-DAB9-4CE6-8F20-0A4B315B24C5}" type="pres">
      <dgm:prSet presAssocID="{7C33BFBF-479F-4BA0-964A-2E1C7DF3B8E5}" presName="ThreeNodes_1" presStyleLbl="node1" presStyleIdx="0" presStyleCnt="3">
        <dgm:presLayoutVars>
          <dgm:bulletEnabled val="1"/>
        </dgm:presLayoutVars>
      </dgm:prSet>
      <dgm:spPr/>
    </dgm:pt>
    <dgm:pt modelId="{593E32B9-0392-4400-8D17-28B8D55C49DC}" type="pres">
      <dgm:prSet presAssocID="{7C33BFBF-479F-4BA0-964A-2E1C7DF3B8E5}" presName="ThreeNodes_2" presStyleLbl="node1" presStyleIdx="1" presStyleCnt="3">
        <dgm:presLayoutVars>
          <dgm:bulletEnabled val="1"/>
        </dgm:presLayoutVars>
      </dgm:prSet>
      <dgm:spPr/>
    </dgm:pt>
    <dgm:pt modelId="{6B154F2D-F1FB-4974-BB14-00DAFE66CD4A}" type="pres">
      <dgm:prSet presAssocID="{7C33BFBF-479F-4BA0-964A-2E1C7DF3B8E5}" presName="ThreeNodes_3" presStyleLbl="node1" presStyleIdx="2" presStyleCnt="3">
        <dgm:presLayoutVars>
          <dgm:bulletEnabled val="1"/>
        </dgm:presLayoutVars>
      </dgm:prSet>
      <dgm:spPr/>
    </dgm:pt>
    <dgm:pt modelId="{A1B30A72-D447-4DB7-9235-5CF30D3CAD1C}" type="pres">
      <dgm:prSet presAssocID="{7C33BFBF-479F-4BA0-964A-2E1C7DF3B8E5}" presName="ThreeConn_1-2" presStyleLbl="fgAccFollowNode1" presStyleIdx="0" presStyleCnt="2">
        <dgm:presLayoutVars>
          <dgm:bulletEnabled val="1"/>
        </dgm:presLayoutVars>
      </dgm:prSet>
      <dgm:spPr/>
    </dgm:pt>
    <dgm:pt modelId="{E03C19E9-3E6E-4391-829A-3F989205017B}" type="pres">
      <dgm:prSet presAssocID="{7C33BFBF-479F-4BA0-964A-2E1C7DF3B8E5}" presName="ThreeConn_2-3" presStyleLbl="fgAccFollowNode1" presStyleIdx="1" presStyleCnt="2">
        <dgm:presLayoutVars>
          <dgm:bulletEnabled val="1"/>
        </dgm:presLayoutVars>
      </dgm:prSet>
      <dgm:spPr/>
    </dgm:pt>
    <dgm:pt modelId="{CA149F9D-AB95-45D7-9407-D81AF2954AA7}" type="pres">
      <dgm:prSet presAssocID="{7C33BFBF-479F-4BA0-964A-2E1C7DF3B8E5}" presName="ThreeNodes_1_text" presStyleLbl="node1" presStyleIdx="2" presStyleCnt="3">
        <dgm:presLayoutVars>
          <dgm:bulletEnabled val="1"/>
        </dgm:presLayoutVars>
      </dgm:prSet>
      <dgm:spPr/>
    </dgm:pt>
    <dgm:pt modelId="{2F6AD581-1A92-43AF-B25F-AD6B036D4B4D}" type="pres">
      <dgm:prSet presAssocID="{7C33BFBF-479F-4BA0-964A-2E1C7DF3B8E5}" presName="ThreeNodes_2_text" presStyleLbl="node1" presStyleIdx="2" presStyleCnt="3">
        <dgm:presLayoutVars>
          <dgm:bulletEnabled val="1"/>
        </dgm:presLayoutVars>
      </dgm:prSet>
      <dgm:spPr/>
    </dgm:pt>
    <dgm:pt modelId="{3EEC9F8F-7228-4B2E-B890-33F737D40E84}" type="pres">
      <dgm:prSet presAssocID="{7C33BFBF-479F-4BA0-964A-2E1C7DF3B8E5}" presName="ThreeNodes_3_text" presStyleLbl="node1" presStyleIdx="2" presStyleCnt="3">
        <dgm:presLayoutVars>
          <dgm:bulletEnabled val="1"/>
        </dgm:presLayoutVars>
      </dgm:prSet>
      <dgm:spPr/>
    </dgm:pt>
  </dgm:ptLst>
  <dgm:cxnLst>
    <dgm:cxn modelId="{FAD8AE4C-EDBF-4B21-BACA-66F631669BEE}" type="presOf" srcId="{6F9F9090-9443-4657-A817-6F5118E2310B}" destId="{E03C19E9-3E6E-4391-829A-3F989205017B}" srcOrd="0" destOrd="0" presId="urn:microsoft.com/office/officeart/2005/8/layout/vProcess5"/>
    <dgm:cxn modelId="{CBE44C78-A4C5-4BD1-8CFD-4EE017CE6506}" type="presOf" srcId="{9E74FDDE-D73A-4DDD-9F73-8B26D84D5F1A}" destId="{3EEC9F8F-7228-4B2E-B890-33F737D40E84}" srcOrd="1" destOrd="0" presId="urn:microsoft.com/office/officeart/2005/8/layout/vProcess5"/>
    <dgm:cxn modelId="{79D3097E-FB02-4ECA-B5B8-6ECBE4169276}" type="presOf" srcId="{19F24D34-8F20-4469-B420-11D4E7297A9F}" destId="{5B2D01A2-DAB9-4CE6-8F20-0A4B315B24C5}" srcOrd="0" destOrd="0" presId="urn:microsoft.com/office/officeart/2005/8/layout/vProcess5"/>
    <dgm:cxn modelId="{9B189690-C82E-486F-9212-F32981EE7B20}" type="presOf" srcId="{7C33BFBF-479F-4BA0-964A-2E1C7DF3B8E5}" destId="{0042A8A5-B8F5-40D7-ACA5-ACFBE0050FB5}" srcOrd="0" destOrd="0" presId="urn:microsoft.com/office/officeart/2005/8/layout/vProcess5"/>
    <dgm:cxn modelId="{5D00B2B6-E7C9-40A7-A12D-5EBD88CF8A70}" srcId="{7C33BFBF-479F-4BA0-964A-2E1C7DF3B8E5}" destId="{19F24D34-8F20-4469-B420-11D4E7297A9F}" srcOrd="0" destOrd="0" parTransId="{C35019FC-AA70-45A0-BAC6-1158B4AAE61C}" sibTransId="{C929F5C5-2126-4C72-89DC-AF3ADDC87958}"/>
    <dgm:cxn modelId="{F5D6CAB7-DC84-4733-8B91-D49159AF4C26}" type="presOf" srcId="{25CC3027-B46D-463E-B923-6477E2173E57}" destId="{2F6AD581-1A92-43AF-B25F-AD6B036D4B4D}" srcOrd="1" destOrd="0" presId="urn:microsoft.com/office/officeart/2005/8/layout/vProcess5"/>
    <dgm:cxn modelId="{AB240BC1-906E-46D9-9B8B-F3A35F41D5BA}" type="presOf" srcId="{25CC3027-B46D-463E-B923-6477E2173E57}" destId="{593E32B9-0392-4400-8D17-28B8D55C49DC}" srcOrd="0" destOrd="0" presId="urn:microsoft.com/office/officeart/2005/8/layout/vProcess5"/>
    <dgm:cxn modelId="{A53B4CC6-E683-4946-A9DE-79B5CCA31C53}" type="presOf" srcId="{C929F5C5-2126-4C72-89DC-AF3ADDC87958}" destId="{A1B30A72-D447-4DB7-9235-5CF30D3CAD1C}" srcOrd="0" destOrd="0" presId="urn:microsoft.com/office/officeart/2005/8/layout/vProcess5"/>
    <dgm:cxn modelId="{4CEE83C6-8A5F-4DE4-9F3C-B11B705CE635}" srcId="{7C33BFBF-479F-4BA0-964A-2E1C7DF3B8E5}" destId="{9E74FDDE-D73A-4DDD-9F73-8B26D84D5F1A}" srcOrd="2" destOrd="0" parTransId="{D2288B50-455C-4804-9F4E-91B9C16DCD8B}" sibTransId="{6B5CCA13-0461-49E7-9CE6-E5B39E925423}"/>
    <dgm:cxn modelId="{05CE1ECA-AE6D-46C1-B2BC-9F125A92B070}" type="presOf" srcId="{19F24D34-8F20-4469-B420-11D4E7297A9F}" destId="{CA149F9D-AB95-45D7-9407-D81AF2954AA7}" srcOrd="1" destOrd="0" presId="urn:microsoft.com/office/officeart/2005/8/layout/vProcess5"/>
    <dgm:cxn modelId="{68B19DCD-0AB0-427C-B3D1-56379531EF11}" srcId="{7C33BFBF-479F-4BA0-964A-2E1C7DF3B8E5}" destId="{25CC3027-B46D-463E-B923-6477E2173E57}" srcOrd="1" destOrd="0" parTransId="{FF6A3188-BBF2-4557-9602-77EFD4B63623}" sibTransId="{6F9F9090-9443-4657-A817-6F5118E2310B}"/>
    <dgm:cxn modelId="{2BF5ABE8-3A14-4E49-AB7E-4D54395ACF0E}" type="presOf" srcId="{9E74FDDE-D73A-4DDD-9F73-8B26D84D5F1A}" destId="{6B154F2D-F1FB-4974-BB14-00DAFE66CD4A}" srcOrd="0" destOrd="0" presId="urn:microsoft.com/office/officeart/2005/8/layout/vProcess5"/>
    <dgm:cxn modelId="{97AA7E9E-4C60-4494-A8A4-DAC515148091}" type="presParOf" srcId="{0042A8A5-B8F5-40D7-ACA5-ACFBE0050FB5}" destId="{FB52B810-24BE-4F07-80B1-7205600E0872}" srcOrd="0" destOrd="0" presId="urn:microsoft.com/office/officeart/2005/8/layout/vProcess5"/>
    <dgm:cxn modelId="{787526C7-6F26-4BED-9A2D-5D250A491E56}" type="presParOf" srcId="{0042A8A5-B8F5-40D7-ACA5-ACFBE0050FB5}" destId="{5B2D01A2-DAB9-4CE6-8F20-0A4B315B24C5}" srcOrd="1" destOrd="0" presId="urn:microsoft.com/office/officeart/2005/8/layout/vProcess5"/>
    <dgm:cxn modelId="{A8387E88-2F52-47FD-8F5D-74D6D0A41D1E}" type="presParOf" srcId="{0042A8A5-B8F5-40D7-ACA5-ACFBE0050FB5}" destId="{593E32B9-0392-4400-8D17-28B8D55C49DC}" srcOrd="2" destOrd="0" presId="urn:microsoft.com/office/officeart/2005/8/layout/vProcess5"/>
    <dgm:cxn modelId="{1C2378A3-3D70-408C-B4D1-DDA22F3905E0}" type="presParOf" srcId="{0042A8A5-B8F5-40D7-ACA5-ACFBE0050FB5}" destId="{6B154F2D-F1FB-4974-BB14-00DAFE66CD4A}" srcOrd="3" destOrd="0" presId="urn:microsoft.com/office/officeart/2005/8/layout/vProcess5"/>
    <dgm:cxn modelId="{D92CCF72-BA55-4CA1-BF82-ECAADEB9FC79}" type="presParOf" srcId="{0042A8A5-B8F5-40D7-ACA5-ACFBE0050FB5}" destId="{A1B30A72-D447-4DB7-9235-5CF30D3CAD1C}" srcOrd="4" destOrd="0" presId="urn:microsoft.com/office/officeart/2005/8/layout/vProcess5"/>
    <dgm:cxn modelId="{E940B02D-C3EF-4BC7-A666-B37ECB7D0BB1}" type="presParOf" srcId="{0042A8A5-B8F5-40D7-ACA5-ACFBE0050FB5}" destId="{E03C19E9-3E6E-4391-829A-3F989205017B}" srcOrd="5" destOrd="0" presId="urn:microsoft.com/office/officeart/2005/8/layout/vProcess5"/>
    <dgm:cxn modelId="{0C664E92-CC56-45A9-B365-F564D04FCED9}" type="presParOf" srcId="{0042A8A5-B8F5-40D7-ACA5-ACFBE0050FB5}" destId="{CA149F9D-AB95-45D7-9407-D81AF2954AA7}" srcOrd="6" destOrd="0" presId="urn:microsoft.com/office/officeart/2005/8/layout/vProcess5"/>
    <dgm:cxn modelId="{08E91F46-9F60-4560-BA51-1C1F26181F4D}" type="presParOf" srcId="{0042A8A5-B8F5-40D7-ACA5-ACFBE0050FB5}" destId="{2F6AD581-1A92-43AF-B25F-AD6B036D4B4D}" srcOrd="7" destOrd="0" presId="urn:microsoft.com/office/officeart/2005/8/layout/vProcess5"/>
    <dgm:cxn modelId="{A863CDAD-470B-436C-999D-0D028DEBCBCD}" type="presParOf" srcId="{0042A8A5-B8F5-40D7-ACA5-ACFBE0050FB5}" destId="{3EEC9F8F-7228-4B2E-B890-33F737D40E8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64BFC7-7229-4B85-AE44-1F2ACD2666FF}"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1999FA2-8470-44D5-8EA0-709E23C6D2F7}">
      <dgm:prSet/>
      <dgm:spPr/>
      <dgm:t>
        <a:bodyPr/>
        <a:lstStyle/>
        <a:p>
          <a:r>
            <a:rPr lang="el-GR" b="0" i="0"/>
            <a:t>Η επικοινωνία μεταξύ αναγνωστών και δημοσιογράφων ενισχύεται μέσω της διαδραστικής δημοσιογραφίας, όπου οι αναγνώστες μπορούν να συμμετέχουν στη συζήτηση και να συνεισφέρουν στο περιεχόμενο.</a:t>
          </a:r>
          <a:endParaRPr lang="en-US"/>
        </a:p>
      </dgm:t>
    </dgm:pt>
    <dgm:pt modelId="{746D4E20-5960-4E77-A44A-22D81CD4AE09}" type="parTrans" cxnId="{E6B7BD4E-6C53-4052-8B19-F48865311A9C}">
      <dgm:prSet/>
      <dgm:spPr/>
      <dgm:t>
        <a:bodyPr/>
        <a:lstStyle/>
        <a:p>
          <a:endParaRPr lang="en-US"/>
        </a:p>
      </dgm:t>
    </dgm:pt>
    <dgm:pt modelId="{435C3409-F3B2-4464-96EB-EDA69DB4A66D}" type="sibTrans" cxnId="{E6B7BD4E-6C53-4052-8B19-F48865311A9C}">
      <dgm:prSet/>
      <dgm:spPr/>
      <dgm:t>
        <a:bodyPr/>
        <a:lstStyle/>
        <a:p>
          <a:endParaRPr lang="en-US"/>
        </a:p>
      </dgm:t>
    </dgm:pt>
    <dgm:pt modelId="{83074860-B832-4B4D-B118-C8F321C7D4DE}">
      <dgm:prSet/>
      <dgm:spPr/>
      <dgm:t>
        <a:bodyPr/>
        <a:lstStyle/>
        <a:p>
          <a:r>
            <a:rPr lang="el-GR" b="0" i="0"/>
            <a:t>Παράδειγμα: Οι ζωντανές συνεντεύξεις και οι διαδραστικές συζητήσεις σε ιστοσελίδες ειδήσεων που επιτρέπουν στους αναγνώστες να υποβάλλουν ερωτήσεις ή να αντιδρούν σε πραγματικό χρόνο.</a:t>
          </a:r>
          <a:endParaRPr lang="en-US"/>
        </a:p>
      </dgm:t>
    </dgm:pt>
    <dgm:pt modelId="{9F3F388C-6889-4C36-B362-584AE176514B}" type="parTrans" cxnId="{287CE350-6C2C-4258-8AC9-6995E6DADA3F}">
      <dgm:prSet/>
      <dgm:spPr/>
      <dgm:t>
        <a:bodyPr/>
        <a:lstStyle/>
        <a:p>
          <a:endParaRPr lang="en-US"/>
        </a:p>
      </dgm:t>
    </dgm:pt>
    <dgm:pt modelId="{FEC53EFB-010D-4E90-AB40-48E919C6A93A}" type="sibTrans" cxnId="{287CE350-6C2C-4258-8AC9-6995E6DADA3F}">
      <dgm:prSet/>
      <dgm:spPr/>
      <dgm:t>
        <a:bodyPr/>
        <a:lstStyle/>
        <a:p>
          <a:endParaRPr lang="en-US"/>
        </a:p>
      </dgm:t>
    </dgm:pt>
    <dgm:pt modelId="{735269C4-44BF-4B73-8B70-074FAE5AE975}" type="pres">
      <dgm:prSet presAssocID="{3F64BFC7-7229-4B85-AE44-1F2ACD2666FF}" presName="Name0" presStyleCnt="0">
        <dgm:presLayoutVars>
          <dgm:dir/>
          <dgm:animLvl val="lvl"/>
          <dgm:resizeHandles val="exact"/>
        </dgm:presLayoutVars>
      </dgm:prSet>
      <dgm:spPr/>
    </dgm:pt>
    <dgm:pt modelId="{E7425864-0642-4166-8FEB-72C3EA71EC58}" type="pres">
      <dgm:prSet presAssocID="{83074860-B832-4B4D-B118-C8F321C7D4DE}" presName="boxAndChildren" presStyleCnt="0"/>
      <dgm:spPr/>
    </dgm:pt>
    <dgm:pt modelId="{B56D981F-CD42-4F79-B267-12CDC0C1F3BE}" type="pres">
      <dgm:prSet presAssocID="{83074860-B832-4B4D-B118-C8F321C7D4DE}" presName="parentTextBox" presStyleLbl="node1" presStyleIdx="0" presStyleCnt="2"/>
      <dgm:spPr/>
    </dgm:pt>
    <dgm:pt modelId="{AC7D6945-E834-44C3-B8F3-6E5316E154FE}" type="pres">
      <dgm:prSet presAssocID="{435C3409-F3B2-4464-96EB-EDA69DB4A66D}" presName="sp" presStyleCnt="0"/>
      <dgm:spPr/>
    </dgm:pt>
    <dgm:pt modelId="{E321D325-4C48-4D07-9ADA-011392636A66}" type="pres">
      <dgm:prSet presAssocID="{C1999FA2-8470-44D5-8EA0-709E23C6D2F7}" presName="arrowAndChildren" presStyleCnt="0"/>
      <dgm:spPr/>
    </dgm:pt>
    <dgm:pt modelId="{2E92F7B8-4362-490A-8FCA-7AE87693576A}" type="pres">
      <dgm:prSet presAssocID="{C1999FA2-8470-44D5-8EA0-709E23C6D2F7}" presName="parentTextArrow" presStyleLbl="node1" presStyleIdx="1" presStyleCnt="2"/>
      <dgm:spPr/>
    </dgm:pt>
  </dgm:ptLst>
  <dgm:cxnLst>
    <dgm:cxn modelId="{4C492B28-0C36-401A-9D3B-499D8F9F754E}" type="presOf" srcId="{3F64BFC7-7229-4B85-AE44-1F2ACD2666FF}" destId="{735269C4-44BF-4B73-8B70-074FAE5AE975}" srcOrd="0" destOrd="0" presId="urn:microsoft.com/office/officeart/2005/8/layout/process4"/>
    <dgm:cxn modelId="{E6B7BD4E-6C53-4052-8B19-F48865311A9C}" srcId="{3F64BFC7-7229-4B85-AE44-1F2ACD2666FF}" destId="{C1999FA2-8470-44D5-8EA0-709E23C6D2F7}" srcOrd="0" destOrd="0" parTransId="{746D4E20-5960-4E77-A44A-22D81CD4AE09}" sibTransId="{435C3409-F3B2-4464-96EB-EDA69DB4A66D}"/>
    <dgm:cxn modelId="{287CE350-6C2C-4258-8AC9-6995E6DADA3F}" srcId="{3F64BFC7-7229-4B85-AE44-1F2ACD2666FF}" destId="{83074860-B832-4B4D-B118-C8F321C7D4DE}" srcOrd="1" destOrd="0" parTransId="{9F3F388C-6889-4C36-B362-584AE176514B}" sibTransId="{FEC53EFB-010D-4E90-AB40-48E919C6A93A}"/>
    <dgm:cxn modelId="{34117F5A-2C08-4DB6-A847-8EF8C11FAE6C}" type="presOf" srcId="{83074860-B832-4B4D-B118-C8F321C7D4DE}" destId="{B56D981F-CD42-4F79-B267-12CDC0C1F3BE}" srcOrd="0" destOrd="0" presId="urn:microsoft.com/office/officeart/2005/8/layout/process4"/>
    <dgm:cxn modelId="{CAEF73EF-DDF2-4A20-8D8F-AD2664CA3752}" type="presOf" srcId="{C1999FA2-8470-44D5-8EA0-709E23C6D2F7}" destId="{2E92F7B8-4362-490A-8FCA-7AE87693576A}" srcOrd="0" destOrd="0" presId="urn:microsoft.com/office/officeart/2005/8/layout/process4"/>
    <dgm:cxn modelId="{7FC71C2C-E480-473E-BC90-B98EB0BF34EC}" type="presParOf" srcId="{735269C4-44BF-4B73-8B70-074FAE5AE975}" destId="{E7425864-0642-4166-8FEB-72C3EA71EC58}" srcOrd="0" destOrd="0" presId="urn:microsoft.com/office/officeart/2005/8/layout/process4"/>
    <dgm:cxn modelId="{1E4F10CC-4D8B-4696-A2B2-B755A886F7EC}" type="presParOf" srcId="{E7425864-0642-4166-8FEB-72C3EA71EC58}" destId="{B56D981F-CD42-4F79-B267-12CDC0C1F3BE}" srcOrd="0" destOrd="0" presId="urn:microsoft.com/office/officeart/2005/8/layout/process4"/>
    <dgm:cxn modelId="{7C0EC931-42D9-4E0F-9B9A-6F4F1CAF89DC}" type="presParOf" srcId="{735269C4-44BF-4B73-8B70-074FAE5AE975}" destId="{AC7D6945-E834-44C3-B8F3-6E5316E154FE}" srcOrd="1" destOrd="0" presId="urn:microsoft.com/office/officeart/2005/8/layout/process4"/>
    <dgm:cxn modelId="{3DAE2EA5-2A64-46CB-BDEB-477C0BE6B840}" type="presParOf" srcId="{735269C4-44BF-4B73-8B70-074FAE5AE975}" destId="{E321D325-4C48-4D07-9ADA-011392636A66}" srcOrd="2" destOrd="0" presId="urn:microsoft.com/office/officeart/2005/8/layout/process4"/>
    <dgm:cxn modelId="{8CE7448C-3AA9-418F-8D57-549341C7D6A2}" type="presParOf" srcId="{E321D325-4C48-4D07-9ADA-011392636A66}" destId="{2E92F7B8-4362-490A-8FCA-7AE87693576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205996-46B7-4B2B-8F23-CE86952CD45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2E590C2-8E9A-47A4-990B-D9A4973C5716}">
      <dgm:prSet/>
      <dgm:spPr/>
      <dgm:t>
        <a:bodyPr/>
        <a:lstStyle/>
        <a:p>
          <a:r>
            <a:rPr lang="el-GR" b="0" i="0"/>
            <a:t>Η ολοένα και μεγαλύτερη διασύνδεση των μέσων επικοινωνίας επιτρέπει τη συνεργασία και την αλληλεπίδραση μεταξύ διαφορετικών μέσων και πλατφορμών.</a:t>
          </a:r>
          <a:endParaRPr lang="en-US"/>
        </a:p>
      </dgm:t>
    </dgm:pt>
    <dgm:pt modelId="{0D20F33D-8A76-4102-99E2-CF0F558C4D51}" type="parTrans" cxnId="{0731CD85-7F0B-4464-9E81-909CB36E1EAD}">
      <dgm:prSet/>
      <dgm:spPr/>
      <dgm:t>
        <a:bodyPr/>
        <a:lstStyle/>
        <a:p>
          <a:endParaRPr lang="en-US"/>
        </a:p>
      </dgm:t>
    </dgm:pt>
    <dgm:pt modelId="{62C803C3-3E3F-4DED-AA49-7ACBC0AB64DE}" type="sibTrans" cxnId="{0731CD85-7F0B-4464-9E81-909CB36E1EAD}">
      <dgm:prSet/>
      <dgm:spPr/>
      <dgm:t>
        <a:bodyPr/>
        <a:lstStyle/>
        <a:p>
          <a:endParaRPr lang="en-US"/>
        </a:p>
      </dgm:t>
    </dgm:pt>
    <dgm:pt modelId="{A8E4AD19-F10F-4834-8DFE-C06352B59AB4}">
      <dgm:prSet/>
      <dgm:spPr/>
      <dgm:t>
        <a:bodyPr/>
        <a:lstStyle/>
        <a:p>
          <a:r>
            <a:rPr lang="el-GR" b="0" i="0"/>
            <a:t>Παράδειγμα: Η ενσωμάτωση των κοινωνικών μέσων σε ιστοσελίδες ειδήσεων ή τηλεοπτικών προγραμμάτων επιτρέπει στους χρήστες να μοιράζονται και να σχολιάζουν περιεχόμενο από διάφορες πηγές.</a:t>
          </a:r>
          <a:endParaRPr lang="en-US"/>
        </a:p>
      </dgm:t>
    </dgm:pt>
    <dgm:pt modelId="{E524024D-FA79-4580-B6DA-DD9890FE2350}" type="parTrans" cxnId="{9E5D6A82-6108-44BB-A711-14DC7D90A9B8}">
      <dgm:prSet/>
      <dgm:spPr/>
      <dgm:t>
        <a:bodyPr/>
        <a:lstStyle/>
        <a:p>
          <a:endParaRPr lang="en-US"/>
        </a:p>
      </dgm:t>
    </dgm:pt>
    <dgm:pt modelId="{6BA72883-A841-4C1E-8751-C514C7DE4425}" type="sibTrans" cxnId="{9E5D6A82-6108-44BB-A711-14DC7D90A9B8}">
      <dgm:prSet/>
      <dgm:spPr/>
      <dgm:t>
        <a:bodyPr/>
        <a:lstStyle/>
        <a:p>
          <a:endParaRPr lang="en-US"/>
        </a:p>
      </dgm:t>
    </dgm:pt>
    <dgm:pt modelId="{59648324-3061-4965-8F2E-7FF347D8B6BC}" type="pres">
      <dgm:prSet presAssocID="{CE205996-46B7-4B2B-8F23-CE86952CD45F}" presName="linear" presStyleCnt="0">
        <dgm:presLayoutVars>
          <dgm:animLvl val="lvl"/>
          <dgm:resizeHandles val="exact"/>
        </dgm:presLayoutVars>
      </dgm:prSet>
      <dgm:spPr/>
    </dgm:pt>
    <dgm:pt modelId="{FED8962F-963A-41EE-B201-A51F1720F810}" type="pres">
      <dgm:prSet presAssocID="{D2E590C2-8E9A-47A4-990B-D9A4973C5716}" presName="parentText" presStyleLbl="node1" presStyleIdx="0" presStyleCnt="2">
        <dgm:presLayoutVars>
          <dgm:chMax val="0"/>
          <dgm:bulletEnabled val="1"/>
        </dgm:presLayoutVars>
      </dgm:prSet>
      <dgm:spPr/>
    </dgm:pt>
    <dgm:pt modelId="{AC944FC4-0358-41C2-A720-5AC6EAE06075}" type="pres">
      <dgm:prSet presAssocID="{62C803C3-3E3F-4DED-AA49-7ACBC0AB64DE}" presName="spacer" presStyleCnt="0"/>
      <dgm:spPr/>
    </dgm:pt>
    <dgm:pt modelId="{4B1613B1-EF68-4B31-B223-E2D21E118C12}" type="pres">
      <dgm:prSet presAssocID="{A8E4AD19-F10F-4834-8DFE-C06352B59AB4}" presName="parentText" presStyleLbl="node1" presStyleIdx="1" presStyleCnt="2">
        <dgm:presLayoutVars>
          <dgm:chMax val="0"/>
          <dgm:bulletEnabled val="1"/>
        </dgm:presLayoutVars>
      </dgm:prSet>
      <dgm:spPr/>
    </dgm:pt>
  </dgm:ptLst>
  <dgm:cxnLst>
    <dgm:cxn modelId="{BBA2462D-1081-4483-ADA5-327A71CA8BB4}" type="presOf" srcId="{CE205996-46B7-4B2B-8F23-CE86952CD45F}" destId="{59648324-3061-4965-8F2E-7FF347D8B6BC}" srcOrd="0" destOrd="0" presId="urn:microsoft.com/office/officeart/2005/8/layout/vList2"/>
    <dgm:cxn modelId="{ECA7633E-4C56-4DC0-9635-89CCEE0A98E5}" type="presOf" srcId="{D2E590C2-8E9A-47A4-990B-D9A4973C5716}" destId="{FED8962F-963A-41EE-B201-A51F1720F810}" srcOrd="0" destOrd="0" presId="urn:microsoft.com/office/officeart/2005/8/layout/vList2"/>
    <dgm:cxn modelId="{7E646B50-FCA8-4981-9555-6F30A0F59C85}" type="presOf" srcId="{A8E4AD19-F10F-4834-8DFE-C06352B59AB4}" destId="{4B1613B1-EF68-4B31-B223-E2D21E118C12}" srcOrd="0" destOrd="0" presId="urn:microsoft.com/office/officeart/2005/8/layout/vList2"/>
    <dgm:cxn modelId="{9E5D6A82-6108-44BB-A711-14DC7D90A9B8}" srcId="{CE205996-46B7-4B2B-8F23-CE86952CD45F}" destId="{A8E4AD19-F10F-4834-8DFE-C06352B59AB4}" srcOrd="1" destOrd="0" parTransId="{E524024D-FA79-4580-B6DA-DD9890FE2350}" sibTransId="{6BA72883-A841-4C1E-8751-C514C7DE4425}"/>
    <dgm:cxn modelId="{0731CD85-7F0B-4464-9E81-909CB36E1EAD}" srcId="{CE205996-46B7-4B2B-8F23-CE86952CD45F}" destId="{D2E590C2-8E9A-47A4-990B-D9A4973C5716}" srcOrd="0" destOrd="0" parTransId="{0D20F33D-8A76-4102-99E2-CF0F558C4D51}" sibTransId="{62C803C3-3E3F-4DED-AA49-7ACBC0AB64DE}"/>
    <dgm:cxn modelId="{6FD5D0F1-32D3-4725-9412-A40E3E04942A}" type="presParOf" srcId="{59648324-3061-4965-8F2E-7FF347D8B6BC}" destId="{FED8962F-963A-41EE-B201-A51F1720F810}" srcOrd="0" destOrd="0" presId="urn:microsoft.com/office/officeart/2005/8/layout/vList2"/>
    <dgm:cxn modelId="{31128865-7C06-4E48-AAE7-008C8695FA40}" type="presParOf" srcId="{59648324-3061-4965-8F2E-7FF347D8B6BC}" destId="{AC944FC4-0358-41C2-A720-5AC6EAE06075}" srcOrd="1" destOrd="0" presId="urn:microsoft.com/office/officeart/2005/8/layout/vList2"/>
    <dgm:cxn modelId="{58C4C4CA-2BD0-4274-8BCB-AA70F89230C3}" type="presParOf" srcId="{59648324-3061-4965-8F2E-7FF347D8B6BC}" destId="{4B1613B1-EF68-4B31-B223-E2D21E118C1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1B8642-CA72-4333-9840-CBB755902E60}"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12D892E8-533A-466D-906E-5070B203AE55}">
      <dgm:prSet/>
      <dgm:spPr/>
      <dgm:t>
        <a:bodyPr/>
        <a:lstStyle/>
        <a:p>
          <a:r>
            <a:rPr lang="el-GR" b="0" i="0"/>
            <a:t>Ένα από τα πιο εμφανή παραδείγματα είναι τα κοινωνικά μέσα. Πλατφόρμες όπως το Facebook, το Twitter και το Instagram μας επιτρέπουν να μοιραζόμαστε τις απόψεις, τα γεγονότα και τις εμπειρίες μας με τον υπόλοιπο κόσμο. Μπορούμε να αναρτήσουμε άρθρα, βίντεο, φωτογραφίες και να σχολιάζουμε τα γεγονότα που μας ενδιαφέρουν. Αυτό δίνει τη δυνατότητα σε κάθε άτομο να γίνει μια φωνή και να επηρεάζει την κοινή γνώμη.</a:t>
          </a:r>
          <a:endParaRPr lang="en-US"/>
        </a:p>
      </dgm:t>
    </dgm:pt>
    <dgm:pt modelId="{70B78C1C-E3AC-4A56-AA35-0772C968C46A}" type="parTrans" cxnId="{F32A5576-3189-4157-9F67-018FFEC431FA}">
      <dgm:prSet/>
      <dgm:spPr/>
      <dgm:t>
        <a:bodyPr/>
        <a:lstStyle/>
        <a:p>
          <a:endParaRPr lang="en-US"/>
        </a:p>
      </dgm:t>
    </dgm:pt>
    <dgm:pt modelId="{2F04CDD2-F6FF-4D81-AC0B-7864C101F2C3}" type="sibTrans" cxnId="{F32A5576-3189-4157-9F67-018FFEC431FA}">
      <dgm:prSet/>
      <dgm:spPr/>
      <dgm:t>
        <a:bodyPr/>
        <a:lstStyle/>
        <a:p>
          <a:endParaRPr lang="en-US"/>
        </a:p>
      </dgm:t>
    </dgm:pt>
    <dgm:pt modelId="{27D18F61-FF49-4069-B649-C8C2F1527754}">
      <dgm:prSet/>
      <dgm:spPr/>
      <dgm:t>
        <a:bodyPr/>
        <a:lstStyle/>
        <a:p>
          <a:r>
            <a:rPr lang="el-GR" b="0" i="0"/>
            <a:t>Επίσης, οι ιστοσελίδες ειδήσεων και τα blogs έχουν αυξήσει την ποικιλία και την ποσότητα των πληροφοριών που μπορούμε να αξιοποιήσουμε. Πλέον, όλοι μπορούν να γράψουν ένα άρθρο και να το μοιραστούν με το κοινό τους. Αυτό έχει δημιουργήσει μια πολυφωνία από ανθρώπους με διαφορετικές απόψεις και αντίληψη για τα γεγονότα.</a:t>
          </a:r>
          <a:endParaRPr lang="en-US"/>
        </a:p>
      </dgm:t>
    </dgm:pt>
    <dgm:pt modelId="{998CFFF4-6D19-4233-8874-C1A0791A1BE5}" type="parTrans" cxnId="{C15C9A35-4839-484F-AE27-4182CC659B2E}">
      <dgm:prSet/>
      <dgm:spPr/>
      <dgm:t>
        <a:bodyPr/>
        <a:lstStyle/>
        <a:p>
          <a:endParaRPr lang="en-US"/>
        </a:p>
      </dgm:t>
    </dgm:pt>
    <dgm:pt modelId="{6240C713-4BFD-4C47-ACA1-27E822C4372F}" type="sibTrans" cxnId="{C15C9A35-4839-484F-AE27-4182CC659B2E}">
      <dgm:prSet/>
      <dgm:spPr/>
      <dgm:t>
        <a:bodyPr/>
        <a:lstStyle/>
        <a:p>
          <a:endParaRPr lang="en-US"/>
        </a:p>
      </dgm:t>
    </dgm:pt>
    <dgm:pt modelId="{192AF469-32F0-4403-BB9D-A169EAA53360}" type="pres">
      <dgm:prSet presAssocID="{F91B8642-CA72-4333-9840-CBB755902E60}" presName="hierChild1" presStyleCnt="0">
        <dgm:presLayoutVars>
          <dgm:orgChart val="1"/>
          <dgm:chPref val="1"/>
          <dgm:dir/>
          <dgm:animOne val="branch"/>
          <dgm:animLvl val="lvl"/>
          <dgm:resizeHandles/>
        </dgm:presLayoutVars>
      </dgm:prSet>
      <dgm:spPr/>
    </dgm:pt>
    <dgm:pt modelId="{B33C1E5C-0D15-45B0-8901-5ECDCCAB7300}" type="pres">
      <dgm:prSet presAssocID="{12D892E8-533A-466D-906E-5070B203AE55}" presName="hierRoot1" presStyleCnt="0">
        <dgm:presLayoutVars>
          <dgm:hierBranch val="init"/>
        </dgm:presLayoutVars>
      </dgm:prSet>
      <dgm:spPr/>
    </dgm:pt>
    <dgm:pt modelId="{76CE4CBF-7901-41F4-B1B2-48158CC3ADDB}" type="pres">
      <dgm:prSet presAssocID="{12D892E8-533A-466D-906E-5070B203AE55}" presName="rootComposite1" presStyleCnt="0"/>
      <dgm:spPr/>
    </dgm:pt>
    <dgm:pt modelId="{8FC8511C-4D1D-49CC-BAC9-80472B6D6885}" type="pres">
      <dgm:prSet presAssocID="{12D892E8-533A-466D-906E-5070B203AE55}" presName="rootText1" presStyleLbl="node0" presStyleIdx="0" presStyleCnt="2">
        <dgm:presLayoutVars>
          <dgm:chPref val="3"/>
        </dgm:presLayoutVars>
      </dgm:prSet>
      <dgm:spPr/>
    </dgm:pt>
    <dgm:pt modelId="{088FF62E-4CFE-45B7-B7E2-D75C8CE6CC7A}" type="pres">
      <dgm:prSet presAssocID="{12D892E8-533A-466D-906E-5070B203AE55}" presName="rootConnector1" presStyleLbl="node1" presStyleIdx="0" presStyleCnt="0"/>
      <dgm:spPr/>
    </dgm:pt>
    <dgm:pt modelId="{151C5030-7DF2-4B2A-9E89-A5CCFA9EA10D}" type="pres">
      <dgm:prSet presAssocID="{12D892E8-533A-466D-906E-5070B203AE55}" presName="hierChild2" presStyleCnt="0"/>
      <dgm:spPr/>
    </dgm:pt>
    <dgm:pt modelId="{2202FFF3-354A-4F58-8AE4-3E1ECCE18EB7}" type="pres">
      <dgm:prSet presAssocID="{12D892E8-533A-466D-906E-5070B203AE55}" presName="hierChild3" presStyleCnt="0"/>
      <dgm:spPr/>
    </dgm:pt>
    <dgm:pt modelId="{C1E341BA-A213-4F33-A291-8FFDF86C6AAA}" type="pres">
      <dgm:prSet presAssocID="{27D18F61-FF49-4069-B649-C8C2F1527754}" presName="hierRoot1" presStyleCnt="0">
        <dgm:presLayoutVars>
          <dgm:hierBranch val="init"/>
        </dgm:presLayoutVars>
      </dgm:prSet>
      <dgm:spPr/>
    </dgm:pt>
    <dgm:pt modelId="{109AFC2E-AF36-4276-8DCA-E0CB49864736}" type="pres">
      <dgm:prSet presAssocID="{27D18F61-FF49-4069-B649-C8C2F1527754}" presName="rootComposite1" presStyleCnt="0"/>
      <dgm:spPr/>
    </dgm:pt>
    <dgm:pt modelId="{99D55873-D2A8-43A5-A03B-3E4E002C42E6}" type="pres">
      <dgm:prSet presAssocID="{27D18F61-FF49-4069-B649-C8C2F1527754}" presName="rootText1" presStyleLbl="node0" presStyleIdx="1" presStyleCnt="2">
        <dgm:presLayoutVars>
          <dgm:chPref val="3"/>
        </dgm:presLayoutVars>
      </dgm:prSet>
      <dgm:spPr/>
    </dgm:pt>
    <dgm:pt modelId="{BC392902-437E-4B9D-BDE9-1F8593374651}" type="pres">
      <dgm:prSet presAssocID="{27D18F61-FF49-4069-B649-C8C2F1527754}" presName="rootConnector1" presStyleLbl="node1" presStyleIdx="0" presStyleCnt="0"/>
      <dgm:spPr/>
    </dgm:pt>
    <dgm:pt modelId="{C82E6BDB-6683-42D7-A26A-61D8F34BD189}" type="pres">
      <dgm:prSet presAssocID="{27D18F61-FF49-4069-B649-C8C2F1527754}" presName="hierChild2" presStyleCnt="0"/>
      <dgm:spPr/>
    </dgm:pt>
    <dgm:pt modelId="{B65681B6-B353-4AA3-9F89-E299CEE2B973}" type="pres">
      <dgm:prSet presAssocID="{27D18F61-FF49-4069-B649-C8C2F1527754}" presName="hierChild3" presStyleCnt="0"/>
      <dgm:spPr/>
    </dgm:pt>
  </dgm:ptLst>
  <dgm:cxnLst>
    <dgm:cxn modelId="{0CF81101-AD92-4556-85E0-5B3ED2FE13EB}" type="presOf" srcId="{12D892E8-533A-466D-906E-5070B203AE55}" destId="{088FF62E-4CFE-45B7-B7E2-D75C8CE6CC7A}" srcOrd="1" destOrd="0" presId="urn:microsoft.com/office/officeart/2009/3/layout/HorizontalOrganizationChart"/>
    <dgm:cxn modelId="{C15C9A35-4839-484F-AE27-4182CC659B2E}" srcId="{F91B8642-CA72-4333-9840-CBB755902E60}" destId="{27D18F61-FF49-4069-B649-C8C2F1527754}" srcOrd="1" destOrd="0" parTransId="{998CFFF4-6D19-4233-8874-C1A0791A1BE5}" sibTransId="{6240C713-4BFD-4C47-ACA1-27E822C4372F}"/>
    <dgm:cxn modelId="{C8950736-5B30-4167-AE2C-7FE73B429AC5}" type="presOf" srcId="{27D18F61-FF49-4069-B649-C8C2F1527754}" destId="{99D55873-D2A8-43A5-A03B-3E4E002C42E6}" srcOrd="0" destOrd="0" presId="urn:microsoft.com/office/officeart/2009/3/layout/HorizontalOrganizationChart"/>
    <dgm:cxn modelId="{09357338-8B3F-4EBF-8A3B-92B1E9012C05}" type="presOf" srcId="{12D892E8-533A-466D-906E-5070B203AE55}" destId="{8FC8511C-4D1D-49CC-BAC9-80472B6D6885}" srcOrd="0" destOrd="0" presId="urn:microsoft.com/office/officeart/2009/3/layout/HorizontalOrganizationChart"/>
    <dgm:cxn modelId="{F32A5576-3189-4157-9F67-018FFEC431FA}" srcId="{F91B8642-CA72-4333-9840-CBB755902E60}" destId="{12D892E8-533A-466D-906E-5070B203AE55}" srcOrd="0" destOrd="0" parTransId="{70B78C1C-E3AC-4A56-AA35-0772C968C46A}" sibTransId="{2F04CDD2-F6FF-4D81-AC0B-7864C101F2C3}"/>
    <dgm:cxn modelId="{4B4FC6A0-BF63-4A21-893D-8C03D0BB7163}" type="presOf" srcId="{F91B8642-CA72-4333-9840-CBB755902E60}" destId="{192AF469-32F0-4403-BB9D-A169EAA53360}" srcOrd="0" destOrd="0" presId="urn:microsoft.com/office/officeart/2009/3/layout/HorizontalOrganizationChart"/>
    <dgm:cxn modelId="{A24DB4C2-4BD4-4935-9E28-C0ED20089097}" type="presOf" srcId="{27D18F61-FF49-4069-B649-C8C2F1527754}" destId="{BC392902-437E-4B9D-BDE9-1F8593374651}" srcOrd="1" destOrd="0" presId="urn:microsoft.com/office/officeart/2009/3/layout/HorizontalOrganizationChart"/>
    <dgm:cxn modelId="{EA23A8D1-1432-4994-A969-D179ED6ADC96}" type="presParOf" srcId="{192AF469-32F0-4403-BB9D-A169EAA53360}" destId="{B33C1E5C-0D15-45B0-8901-5ECDCCAB7300}" srcOrd="0" destOrd="0" presId="urn:microsoft.com/office/officeart/2009/3/layout/HorizontalOrganizationChart"/>
    <dgm:cxn modelId="{92AEA906-40D5-4C86-BB2C-8E8B8499BCA7}" type="presParOf" srcId="{B33C1E5C-0D15-45B0-8901-5ECDCCAB7300}" destId="{76CE4CBF-7901-41F4-B1B2-48158CC3ADDB}" srcOrd="0" destOrd="0" presId="urn:microsoft.com/office/officeart/2009/3/layout/HorizontalOrganizationChart"/>
    <dgm:cxn modelId="{E2EE5C2F-F210-4C2B-B6DF-6DCF694C47A8}" type="presParOf" srcId="{76CE4CBF-7901-41F4-B1B2-48158CC3ADDB}" destId="{8FC8511C-4D1D-49CC-BAC9-80472B6D6885}" srcOrd="0" destOrd="0" presId="urn:microsoft.com/office/officeart/2009/3/layout/HorizontalOrganizationChart"/>
    <dgm:cxn modelId="{0F9B576E-6BD7-47CC-964E-7D1A85B91B04}" type="presParOf" srcId="{76CE4CBF-7901-41F4-B1B2-48158CC3ADDB}" destId="{088FF62E-4CFE-45B7-B7E2-D75C8CE6CC7A}" srcOrd="1" destOrd="0" presId="urn:microsoft.com/office/officeart/2009/3/layout/HorizontalOrganizationChart"/>
    <dgm:cxn modelId="{BD9004AE-4520-43E9-9304-07D9A001716C}" type="presParOf" srcId="{B33C1E5C-0D15-45B0-8901-5ECDCCAB7300}" destId="{151C5030-7DF2-4B2A-9E89-A5CCFA9EA10D}" srcOrd="1" destOrd="0" presId="urn:microsoft.com/office/officeart/2009/3/layout/HorizontalOrganizationChart"/>
    <dgm:cxn modelId="{D1A49635-82A7-4A56-8881-2AEC50A97787}" type="presParOf" srcId="{B33C1E5C-0D15-45B0-8901-5ECDCCAB7300}" destId="{2202FFF3-354A-4F58-8AE4-3E1ECCE18EB7}" srcOrd="2" destOrd="0" presId="urn:microsoft.com/office/officeart/2009/3/layout/HorizontalOrganizationChart"/>
    <dgm:cxn modelId="{1D71E4EE-1587-4369-825C-D44E63888095}" type="presParOf" srcId="{192AF469-32F0-4403-BB9D-A169EAA53360}" destId="{C1E341BA-A213-4F33-A291-8FFDF86C6AAA}" srcOrd="1" destOrd="0" presId="urn:microsoft.com/office/officeart/2009/3/layout/HorizontalOrganizationChart"/>
    <dgm:cxn modelId="{03D8CBEA-6B06-4039-B1FE-A1360C800171}" type="presParOf" srcId="{C1E341BA-A213-4F33-A291-8FFDF86C6AAA}" destId="{109AFC2E-AF36-4276-8DCA-E0CB49864736}" srcOrd="0" destOrd="0" presId="urn:microsoft.com/office/officeart/2009/3/layout/HorizontalOrganizationChart"/>
    <dgm:cxn modelId="{88A1C432-FA57-4A36-A89E-685F55A94CF8}" type="presParOf" srcId="{109AFC2E-AF36-4276-8DCA-E0CB49864736}" destId="{99D55873-D2A8-43A5-A03B-3E4E002C42E6}" srcOrd="0" destOrd="0" presId="urn:microsoft.com/office/officeart/2009/3/layout/HorizontalOrganizationChart"/>
    <dgm:cxn modelId="{ABE0236C-EB7C-4BC2-B703-29F1E8C7AA85}" type="presParOf" srcId="{109AFC2E-AF36-4276-8DCA-E0CB49864736}" destId="{BC392902-437E-4B9D-BDE9-1F8593374651}" srcOrd="1" destOrd="0" presId="urn:microsoft.com/office/officeart/2009/3/layout/HorizontalOrganizationChart"/>
    <dgm:cxn modelId="{64885A04-AE27-4CF7-A544-B1D6E38E308D}" type="presParOf" srcId="{C1E341BA-A213-4F33-A291-8FFDF86C6AAA}" destId="{C82E6BDB-6683-42D7-A26A-61D8F34BD189}" srcOrd="1" destOrd="0" presId="urn:microsoft.com/office/officeart/2009/3/layout/HorizontalOrganizationChart"/>
    <dgm:cxn modelId="{08F0BC9B-ED14-4641-91D7-1D2041561E6A}" type="presParOf" srcId="{C1E341BA-A213-4F33-A291-8FFDF86C6AAA}" destId="{B65681B6-B353-4AA3-9F89-E299CEE2B97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C9667-4C12-4EB4-A276-1C41056E87B6}">
      <dsp:nvSpPr>
        <dsp:cNvPr id="0" name=""/>
        <dsp:cNvSpPr/>
      </dsp:nvSpPr>
      <dsp:spPr>
        <a:xfrm>
          <a:off x="3777" y="34246"/>
          <a:ext cx="1651752" cy="99105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Social Media</a:t>
          </a:r>
        </a:p>
      </dsp:txBody>
      <dsp:txXfrm>
        <a:off x="32804" y="63273"/>
        <a:ext cx="1593698" cy="932997"/>
      </dsp:txXfrm>
    </dsp:sp>
    <dsp:sp modelId="{CE4B6963-92C7-453F-96A1-3375320B0719}">
      <dsp:nvSpPr>
        <dsp:cNvPr id="0" name=""/>
        <dsp:cNvSpPr/>
      </dsp:nvSpPr>
      <dsp:spPr>
        <a:xfrm>
          <a:off x="1800884" y="324954"/>
          <a:ext cx="350171" cy="409634"/>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00884" y="406881"/>
        <a:ext cx="245120" cy="245780"/>
      </dsp:txXfrm>
    </dsp:sp>
    <dsp:sp modelId="{DD6A7F4F-A2AD-4E0E-8027-86DBA29196EE}">
      <dsp:nvSpPr>
        <dsp:cNvPr id="0" name=""/>
        <dsp:cNvSpPr/>
      </dsp:nvSpPr>
      <dsp:spPr>
        <a:xfrm>
          <a:off x="2316231" y="34246"/>
          <a:ext cx="1651752" cy="991051"/>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Social Media – DM</a:t>
          </a:r>
        </a:p>
      </dsp:txBody>
      <dsp:txXfrm>
        <a:off x="2345258" y="63273"/>
        <a:ext cx="1593698" cy="932997"/>
      </dsp:txXfrm>
    </dsp:sp>
    <dsp:sp modelId="{7F1F39AA-690E-4A21-AE9E-1BCD83DB60E3}">
      <dsp:nvSpPr>
        <dsp:cNvPr id="0" name=""/>
        <dsp:cNvSpPr/>
      </dsp:nvSpPr>
      <dsp:spPr>
        <a:xfrm>
          <a:off x="4113337" y="324954"/>
          <a:ext cx="350171" cy="409634"/>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113337" y="406881"/>
        <a:ext cx="245120" cy="245780"/>
      </dsp:txXfrm>
    </dsp:sp>
    <dsp:sp modelId="{3EB81D95-F38B-41E7-95C8-F6E74DF76841}">
      <dsp:nvSpPr>
        <dsp:cNvPr id="0" name=""/>
        <dsp:cNvSpPr/>
      </dsp:nvSpPr>
      <dsp:spPr>
        <a:xfrm>
          <a:off x="4628684" y="34246"/>
          <a:ext cx="1651752" cy="991051"/>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Instant Message (IM)</a:t>
          </a:r>
        </a:p>
      </dsp:txBody>
      <dsp:txXfrm>
        <a:off x="4657711" y="63273"/>
        <a:ext cx="1593698" cy="932997"/>
      </dsp:txXfrm>
    </dsp:sp>
    <dsp:sp modelId="{E188E5F7-92DD-4BF1-8E6D-0F36DE50D599}">
      <dsp:nvSpPr>
        <dsp:cNvPr id="0" name=""/>
        <dsp:cNvSpPr/>
      </dsp:nvSpPr>
      <dsp:spPr>
        <a:xfrm>
          <a:off x="6425791" y="324954"/>
          <a:ext cx="350171" cy="409634"/>
        </a:xfrm>
        <a:prstGeom prst="rightArrow">
          <a:avLst>
            <a:gd name="adj1" fmla="val 60000"/>
            <a:gd name="adj2" fmla="val 5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425791" y="406881"/>
        <a:ext cx="245120" cy="245780"/>
      </dsp:txXfrm>
    </dsp:sp>
    <dsp:sp modelId="{0F52F7A6-8A52-4A89-BE9D-0543B678BD27}">
      <dsp:nvSpPr>
        <dsp:cNvPr id="0" name=""/>
        <dsp:cNvSpPr/>
      </dsp:nvSpPr>
      <dsp:spPr>
        <a:xfrm>
          <a:off x="6941137" y="34246"/>
          <a:ext cx="1651752" cy="991051"/>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SMS Text Messaging</a:t>
          </a:r>
        </a:p>
      </dsp:txBody>
      <dsp:txXfrm>
        <a:off x="6970164" y="63273"/>
        <a:ext cx="1593698" cy="932997"/>
      </dsp:txXfrm>
    </dsp:sp>
    <dsp:sp modelId="{1F2839CD-3AF7-4855-897F-F1630705A615}">
      <dsp:nvSpPr>
        <dsp:cNvPr id="0" name=""/>
        <dsp:cNvSpPr/>
      </dsp:nvSpPr>
      <dsp:spPr>
        <a:xfrm rot="5400000">
          <a:off x="7591928" y="1140920"/>
          <a:ext cx="350171" cy="409634"/>
        </a:xfrm>
        <a:prstGeom prst="rightArrow">
          <a:avLst>
            <a:gd name="adj1" fmla="val 60000"/>
            <a:gd name="adj2" fmla="val 5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7644124" y="1170652"/>
        <a:ext cx="245780" cy="245120"/>
      </dsp:txXfrm>
    </dsp:sp>
    <dsp:sp modelId="{4DDB9DD5-4B40-4755-AF15-6149B49EE1B3}">
      <dsp:nvSpPr>
        <dsp:cNvPr id="0" name=""/>
        <dsp:cNvSpPr/>
      </dsp:nvSpPr>
      <dsp:spPr>
        <a:xfrm>
          <a:off x="6941137" y="1685998"/>
          <a:ext cx="1651752" cy="991051"/>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Email Marketing</a:t>
          </a:r>
        </a:p>
      </dsp:txBody>
      <dsp:txXfrm>
        <a:off x="6970164" y="1715025"/>
        <a:ext cx="1593698" cy="932997"/>
      </dsp:txXfrm>
    </dsp:sp>
    <dsp:sp modelId="{7C34BD45-EDEA-4134-AAF0-43FB5FE218A5}">
      <dsp:nvSpPr>
        <dsp:cNvPr id="0" name=""/>
        <dsp:cNvSpPr/>
      </dsp:nvSpPr>
      <dsp:spPr>
        <a:xfrm rot="10800000">
          <a:off x="6445612" y="1976707"/>
          <a:ext cx="350171" cy="409634"/>
        </a:xfrm>
        <a:prstGeom prst="rightArrow">
          <a:avLst>
            <a:gd name="adj1" fmla="val 60000"/>
            <a:gd name="adj2" fmla="val 5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6550663" y="2058634"/>
        <a:ext cx="245120" cy="245780"/>
      </dsp:txXfrm>
    </dsp:sp>
    <dsp:sp modelId="{C97A984A-E7C9-4292-8F89-FB316F2C8138}">
      <dsp:nvSpPr>
        <dsp:cNvPr id="0" name=""/>
        <dsp:cNvSpPr/>
      </dsp:nvSpPr>
      <dsp:spPr>
        <a:xfrm>
          <a:off x="4628684" y="1685998"/>
          <a:ext cx="1651752" cy="99105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Direct Email</a:t>
          </a:r>
        </a:p>
      </dsp:txBody>
      <dsp:txXfrm>
        <a:off x="4657711" y="1715025"/>
        <a:ext cx="1593698" cy="932997"/>
      </dsp:txXfrm>
    </dsp:sp>
    <dsp:sp modelId="{72EDF8F9-9264-4C69-9423-3CD68B9F5111}">
      <dsp:nvSpPr>
        <dsp:cNvPr id="0" name=""/>
        <dsp:cNvSpPr/>
      </dsp:nvSpPr>
      <dsp:spPr>
        <a:xfrm rot="10800000">
          <a:off x="4133158" y="1976707"/>
          <a:ext cx="350171" cy="409634"/>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238209" y="2058634"/>
        <a:ext cx="245120" cy="245780"/>
      </dsp:txXfrm>
    </dsp:sp>
    <dsp:sp modelId="{D219E6AB-8718-4C7D-9274-06AEB20EC33F}">
      <dsp:nvSpPr>
        <dsp:cNvPr id="0" name=""/>
        <dsp:cNvSpPr/>
      </dsp:nvSpPr>
      <dsp:spPr>
        <a:xfrm>
          <a:off x="2316231" y="1685998"/>
          <a:ext cx="1651752" cy="991051"/>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Blogging</a:t>
          </a:r>
        </a:p>
      </dsp:txBody>
      <dsp:txXfrm>
        <a:off x="2345258" y="1715025"/>
        <a:ext cx="1593698" cy="932997"/>
      </dsp:txXfrm>
    </dsp:sp>
    <dsp:sp modelId="{287D1CE2-E0A3-4D8A-8B95-8FD6DB0CAF50}">
      <dsp:nvSpPr>
        <dsp:cNvPr id="0" name=""/>
        <dsp:cNvSpPr/>
      </dsp:nvSpPr>
      <dsp:spPr>
        <a:xfrm rot="10800000">
          <a:off x="1820705" y="1976707"/>
          <a:ext cx="350171" cy="409634"/>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1925756" y="2058634"/>
        <a:ext cx="245120" cy="245780"/>
      </dsp:txXfrm>
    </dsp:sp>
    <dsp:sp modelId="{2FBED653-B8B0-4203-9C3F-A492B387B4EA}">
      <dsp:nvSpPr>
        <dsp:cNvPr id="0" name=""/>
        <dsp:cNvSpPr/>
      </dsp:nvSpPr>
      <dsp:spPr>
        <a:xfrm>
          <a:off x="3777" y="1685998"/>
          <a:ext cx="1651752" cy="991051"/>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Voice Calling</a:t>
          </a:r>
        </a:p>
      </dsp:txBody>
      <dsp:txXfrm>
        <a:off x="32804" y="1715025"/>
        <a:ext cx="1593698" cy="932997"/>
      </dsp:txXfrm>
    </dsp:sp>
    <dsp:sp modelId="{AA6E1CB2-2626-438F-B30E-2BB65EAD423C}">
      <dsp:nvSpPr>
        <dsp:cNvPr id="0" name=""/>
        <dsp:cNvSpPr/>
      </dsp:nvSpPr>
      <dsp:spPr>
        <a:xfrm rot="5400000">
          <a:off x="654568" y="2792672"/>
          <a:ext cx="350171" cy="409634"/>
        </a:xfrm>
        <a:prstGeom prst="rightArrow">
          <a:avLst>
            <a:gd name="adj1" fmla="val 60000"/>
            <a:gd name="adj2" fmla="val 5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706764" y="2822404"/>
        <a:ext cx="245780" cy="245120"/>
      </dsp:txXfrm>
    </dsp:sp>
    <dsp:sp modelId="{040453B7-EC94-4DCD-8784-6A1372E42E57}">
      <dsp:nvSpPr>
        <dsp:cNvPr id="0" name=""/>
        <dsp:cNvSpPr/>
      </dsp:nvSpPr>
      <dsp:spPr>
        <a:xfrm>
          <a:off x="3777" y="3337751"/>
          <a:ext cx="1651752" cy="991051"/>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Video Chat</a:t>
          </a:r>
        </a:p>
      </dsp:txBody>
      <dsp:txXfrm>
        <a:off x="32804" y="3366778"/>
        <a:ext cx="1593698" cy="932997"/>
      </dsp:txXfrm>
    </dsp:sp>
    <dsp:sp modelId="{33B929C0-361D-4613-9180-A2C0E63AD3DE}">
      <dsp:nvSpPr>
        <dsp:cNvPr id="0" name=""/>
        <dsp:cNvSpPr/>
      </dsp:nvSpPr>
      <dsp:spPr>
        <a:xfrm>
          <a:off x="1800884" y="3628459"/>
          <a:ext cx="350171" cy="409634"/>
        </a:xfrm>
        <a:prstGeom prst="rightArrow">
          <a:avLst>
            <a:gd name="adj1" fmla="val 60000"/>
            <a:gd name="adj2" fmla="val 5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00884" y="3710386"/>
        <a:ext cx="245120" cy="245780"/>
      </dsp:txXfrm>
    </dsp:sp>
    <dsp:sp modelId="{B66F9EC7-685B-4CDE-96C6-7CFA269CF00D}">
      <dsp:nvSpPr>
        <dsp:cNvPr id="0" name=""/>
        <dsp:cNvSpPr/>
      </dsp:nvSpPr>
      <dsp:spPr>
        <a:xfrm>
          <a:off x="2316231" y="3337751"/>
          <a:ext cx="1651752" cy="991051"/>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Video Marketing</a:t>
          </a:r>
        </a:p>
      </dsp:txBody>
      <dsp:txXfrm>
        <a:off x="2345258" y="3366778"/>
        <a:ext cx="1593698" cy="932997"/>
      </dsp:txXfrm>
    </dsp:sp>
    <dsp:sp modelId="{7833DEAF-08B0-42CB-BADE-5569158A034E}">
      <dsp:nvSpPr>
        <dsp:cNvPr id="0" name=""/>
        <dsp:cNvSpPr/>
      </dsp:nvSpPr>
      <dsp:spPr>
        <a:xfrm>
          <a:off x="4113337" y="3628459"/>
          <a:ext cx="350171" cy="409634"/>
        </a:xfrm>
        <a:prstGeom prst="rightArrow">
          <a:avLst>
            <a:gd name="adj1" fmla="val 60000"/>
            <a:gd name="adj2" fmla="val 5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113337" y="3710386"/>
        <a:ext cx="245120" cy="245780"/>
      </dsp:txXfrm>
    </dsp:sp>
    <dsp:sp modelId="{E6136A26-D936-4E95-B768-EC4A5BFAEE77}">
      <dsp:nvSpPr>
        <dsp:cNvPr id="0" name=""/>
        <dsp:cNvSpPr/>
      </dsp:nvSpPr>
      <dsp:spPr>
        <a:xfrm>
          <a:off x="4628684" y="3337751"/>
          <a:ext cx="1651752" cy="99105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Live Web Chat</a:t>
          </a:r>
        </a:p>
      </dsp:txBody>
      <dsp:txXfrm>
        <a:off x="4657711" y="3366778"/>
        <a:ext cx="1593698" cy="932997"/>
      </dsp:txXfrm>
    </dsp:sp>
    <dsp:sp modelId="{9775385C-23E2-427B-AC4B-D0D0CCA8B446}">
      <dsp:nvSpPr>
        <dsp:cNvPr id="0" name=""/>
        <dsp:cNvSpPr/>
      </dsp:nvSpPr>
      <dsp:spPr>
        <a:xfrm>
          <a:off x="6425791" y="3628459"/>
          <a:ext cx="350171" cy="409634"/>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425791" y="3710386"/>
        <a:ext cx="245120" cy="245780"/>
      </dsp:txXfrm>
    </dsp:sp>
    <dsp:sp modelId="{8F809D1B-5E5E-406F-BEA9-C6ADD797FDBF}">
      <dsp:nvSpPr>
        <dsp:cNvPr id="0" name=""/>
        <dsp:cNvSpPr/>
      </dsp:nvSpPr>
      <dsp:spPr>
        <a:xfrm>
          <a:off x="6941137" y="3337751"/>
          <a:ext cx="1651752" cy="991051"/>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Virtual Reality (VR)</a:t>
          </a:r>
        </a:p>
      </dsp:txBody>
      <dsp:txXfrm>
        <a:off x="6970164" y="3366778"/>
        <a:ext cx="1593698" cy="932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D01A2-DAB9-4CE6-8F20-0A4B315B24C5}">
      <dsp:nvSpPr>
        <dsp:cNvPr id="0" name=""/>
        <dsp:cNvSpPr/>
      </dsp:nvSpPr>
      <dsp:spPr>
        <a:xfrm>
          <a:off x="0" y="0"/>
          <a:ext cx="8175413" cy="1228044"/>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0" i="0" kern="1200"/>
            <a:t>Η χρήση πολυμέσων, όπως βίντεο, φωτογραφίες και ήχος, συνδυασμένη με περιεχόμενο πολλαπλών επιπέδων, προσφέρει πλούσιες εμπειρίες στους αναγνώστες.</a:t>
          </a:r>
          <a:endParaRPr lang="en-US" sz="2000" kern="1200"/>
        </a:p>
      </dsp:txBody>
      <dsp:txXfrm>
        <a:off x="35968" y="35968"/>
        <a:ext cx="6850257" cy="1156108"/>
      </dsp:txXfrm>
    </dsp:sp>
    <dsp:sp modelId="{593E32B9-0392-4400-8D17-28B8D55C49DC}">
      <dsp:nvSpPr>
        <dsp:cNvPr id="0" name=""/>
        <dsp:cNvSpPr/>
      </dsp:nvSpPr>
      <dsp:spPr>
        <a:xfrm>
          <a:off x="721359" y="1432718"/>
          <a:ext cx="8175413" cy="1228044"/>
        </a:xfrm>
        <a:prstGeom prst="roundRect">
          <a:avLst>
            <a:gd name="adj" fmla="val 10000"/>
          </a:avLst>
        </a:prstGeom>
        <a:solidFill>
          <a:schemeClr val="accent2">
            <a:hueOff val="-1356225"/>
            <a:satOff val="-828"/>
            <a:lumOff val="3235"/>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0" i="0" kern="1200"/>
            <a:t>Παράδειγμα: Διαδραστικά αφιερώματα με χρήση βίντεο, εικόνων και κειμένου που προσφέρουν πλήρεις και πολυδιάστατες αναφορές σε ειδησεογραφικά γεγονότα. </a:t>
          </a:r>
          <a:endParaRPr lang="en-US" sz="2000" kern="1200"/>
        </a:p>
      </dsp:txBody>
      <dsp:txXfrm>
        <a:off x="757327" y="1468686"/>
        <a:ext cx="6583888" cy="1156108"/>
      </dsp:txXfrm>
    </dsp:sp>
    <dsp:sp modelId="{6B154F2D-F1FB-4974-BB14-00DAFE66CD4A}">
      <dsp:nvSpPr>
        <dsp:cNvPr id="0" name=""/>
        <dsp:cNvSpPr/>
      </dsp:nvSpPr>
      <dsp:spPr>
        <a:xfrm>
          <a:off x="1442719" y="2865437"/>
          <a:ext cx="8175413" cy="1228044"/>
        </a:xfrm>
        <a:prstGeom prst="roundRect">
          <a:avLst>
            <a:gd name="adj" fmla="val 10000"/>
          </a:avLst>
        </a:prstGeom>
        <a:solidFill>
          <a:schemeClr val="accent2">
            <a:hueOff val="-2712450"/>
            <a:satOff val="-1656"/>
            <a:lumOff val="6471"/>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0" i="0" kern="1200"/>
            <a:t>Αυτό βοηθά στην καλύτερη κατανόηση και ανάλυση των πληροφοριών από το αναγνωστικό κοινό.</a:t>
          </a:r>
          <a:endParaRPr lang="en-US" sz="2000" kern="1200"/>
        </a:p>
      </dsp:txBody>
      <dsp:txXfrm>
        <a:off x="1478687" y="2901405"/>
        <a:ext cx="6583888" cy="1156108"/>
      </dsp:txXfrm>
    </dsp:sp>
    <dsp:sp modelId="{A1B30A72-D447-4DB7-9235-5CF30D3CAD1C}">
      <dsp:nvSpPr>
        <dsp:cNvPr id="0" name=""/>
        <dsp:cNvSpPr/>
      </dsp:nvSpPr>
      <dsp:spPr>
        <a:xfrm>
          <a:off x="7377184" y="931267"/>
          <a:ext cx="798228" cy="798228"/>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56785" y="931267"/>
        <a:ext cx="439026" cy="600667"/>
      </dsp:txXfrm>
    </dsp:sp>
    <dsp:sp modelId="{E03C19E9-3E6E-4391-829A-3F989205017B}">
      <dsp:nvSpPr>
        <dsp:cNvPr id="0" name=""/>
        <dsp:cNvSpPr/>
      </dsp:nvSpPr>
      <dsp:spPr>
        <a:xfrm>
          <a:off x="8098544" y="2355798"/>
          <a:ext cx="798228" cy="798228"/>
        </a:xfrm>
        <a:prstGeom prst="downArrow">
          <a:avLst>
            <a:gd name="adj1" fmla="val 55000"/>
            <a:gd name="adj2" fmla="val 45000"/>
          </a:avLst>
        </a:prstGeom>
        <a:solidFill>
          <a:schemeClr val="accent2">
            <a:tint val="40000"/>
            <a:alpha val="90000"/>
            <a:hueOff val="-3741368"/>
            <a:satOff val="7526"/>
            <a:lumOff val="114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8145" y="2355798"/>
        <a:ext cx="439026" cy="600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D981F-CD42-4F79-B267-12CDC0C1F3BE}">
      <dsp:nvSpPr>
        <dsp:cNvPr id="0" name=""/>
        <dsp:cNvSpPr/>
      </dsp:nvSpPr>
      <dsp:spPr>
        <a:xfrm>
          <a:off x="0" y="2470633"/>
          <a:ext cx="9618133" cy="162100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b="0" i="0" kern="1200"/>
            <a:t>Παράδειγμα: Οι ζωντανές συνεντεύξεις και οι διαδραστικές συζητήσεις σε ιστοσελίδες ειδήσεων που επιτρέπουν στους αναγνώστες να υποβάλλουν ερωτήσεις ή να αντιδρούν σε πραγματικό χρόνο.</a:t>
          </a:r>
          <a:endParaRPr lang="en-US" sz="2400" kern="1200"/>
        </a:p>
      </dsp:txBody>
      <dsp:txXfrm>
        <a:off x="0" y="2470633"/>
        <a:ext cx="9618133" cy="1621002"/>
      </dsp:txXfrm>
    </dsp:sp>
    <dsp:sp modelId="{2E92F7B8-4362-490A-8FCA-7AE87693576A}">
      <dsp:nvSpPr>
        <dsp:cNvPr id="0" name=""/>
        <dsp:cNvSpPr/>
      </dsp:nvSpPr>
      <dsp:spPr>
        <a:xfrm rot="10800000">
          <a:off x="0" y="1845"/>
          <a:ext cx="9618133" cy="2493102"/>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b="0" i="0" kern="1200"/>
            <a:t>Η επικοινωνία μεταξύ αναγνωστών και δημοσιογράφων ενισχύεται μέσω της διαδραστικής δημοσιογραφίας, όπου οι αναγνώστες μπορούν να συμμετέχουν στη συζήτηση και να συνεισφέρουν στο περιεχόμενο.</a:t>
          </a:r>
          <a:endParaRPr lang="en-US" sz="2400" kern="1200"/>
        </a:p>
      </dsp:txBody>
      <dsp:txXfrm rot="10800000">
        <a:off x="0" y="1845"/>
        <a:ext cx="9618133" cy="1619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8962F-963A-41EE-B201-A51F1720F810}">
      <dsp:nvSpPr>
        <dsp:cNvPr id="0" name=""/>
        <dsp:cNvSpPr/>
      </dsp:nvSpPr>
      <dsp:spPr>
        <a:xfrm>
          <a:off x="0" y="392130"/>
          <a:ext cx="6692813" cy="1984904"/>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0" i="0" kern="1200"/>
            <a:t>Η ολοένα και μεγαλύτερη διασύνδεση των μέσων επικοινωνίας επιτρέπει τη συνεργασία και την αλληλεπίδραση μεταξύ διαφορετικών μέσων και πλατφορμών.</a:t>
          </a:r>
          <a:endParaRPr lang="en-US" sz="2400" kern="1200"/>
        </a:p>
      </dsp:txBody>
      <dsp:txXfrm>
        <a:off x="96895" y="489025"/>
        <a:ext cx="6499023" cy="1791114"/>
      </dsp:txXfrm>
    </dsp:sp>
    <dsp:sp modelId="{4B1613B1-EF68-4B31-B223-E2D21E118C12}">
      <dsp:nvSpPr>
        <dsp:cNvPr id="0" name=""/>
        <dsp:cNvSpPr/>
      </dsp:nvSpPr>
      <dsp:spPr>
        <a:xfrm>
          <a:off x="0" y="2446154"/>
          <a:ext cx="6692813" cy="1984904"/>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0" i="0" kern="1200"/>
            <a:t>Παράδειγμα: Η ενσωμάτωση των κοινωνικών μέσων σε ιστοσελίδες ειδήσεων ή τηλεοπτικών προγραμμάτων επιτρέπει στους χρήστες να μοιράζονται και να σχολιάζουν περιεχόμενο από διάφορες πηγές.</a:t>
          </a:r>
          <a:endParaRPr lang="en-US" sz="2400" kern="1200"/>
        </a:p>
      </dsp:txBody>
      <dsp:txXfrm>
        <a:off x="96895" y="2543049"/>
        <a:ext cx="6499023" cy="17911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8511C-4D1D-49CC-BAC9-80472B6D6885}">
      <dsp:nvSpPr>
        <dsp:cNvPr id="0" name=""/>
        <dsp:cNvSpPr/>
      </dsp:nvSpPr>
      <dsp:spPr>
        <a:xfrm>
          <a:off x="252904" y="730"/>
          <a:ext cx="8090858" cy="246771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l-GR" sz="2200" b="0" i="0" kern="1200"/>
            <a:t>Ένα από τα πιο εμφανή παραδείγματα είναι τα κοινωνικά μέσα. Πλατφόρμες όπως το Facebook, το Twitter και το Instagram μας επιτρέπουν να μοιραζόμαστε τις απόψεις, τα γεγονότα και τις εμπειρίες μας με τον υπόλοιπο κόσμο. Μπορούμε να αναρτήσουμε άρθρα, βίντεο, φωτογραφίες και να σχολιάζουμε τα γεγονότα που μας ενδιαφέρουν. Αυτό δίνει τη δυνατότητα σε κάθε άτομο να γίνει μια φωνή και να επηρεάζει την κοινή γνώμη.</a:t>
          </a:r>
          <a:endParaRPr lang="en-US" sz="2200" kern="1200"/>
        </a:p>
      </dsp:txBody>
      <dsp:txXfrm>
        <a:off x="252904" y="730"/>
        <a:ext cx="8090858" cy="2467711"/>
      </dsp:txXfrm>
    </dsp:sp>
    <dsp:sp modelId="{99D55873-D2A8-43A5-A03B-3E4E002C42E6}">
      <dsp:nvSpPr>
        <dsp:cNvPr id="0" name=""/>
        <dsp:cNvSpPr/>
      </dsp:nvSpPr>
      <dsp:spPr>
        <a:xfrm>
          <a:off x="252904" y="3479799"/>
          <a:ext cx="8090858" cy="246771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l-GR" sz="2200" b="0" i="0" kern="1200"/>
            <a:t>Επίσης, οι ιστοσελίδες ειδήσεων και τα blogs έχουν αυξήσει την ποικιλία και την ποσότητα των πληροφοριών που μπορούμε να αξιοποιήσουμε. Πλέον, όλοι μπορούν να γράψουν ένα άρθρο και να το μοιραστούν με το κοινό τους. Αυτό έχει δημιουργήσει μια πολυφωνία από ανθρώπους με διαφορετικές απόψεις και αντίληψη για τα γεγονότα.</a:t>
          </a:r>
          <a:endParaRPr lang="en-US" sz="2200" kern="1200"/>
        </a:p>
      </dsp:txBody>
      <dsp:txXfrm>
        <a:off x="252904" y="3479799"/>
        <a:ext cx="8090858" cy="24677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01CC599-FC98-463F-9634-DA4401615272}" type="datetimeFigureOut">
              <a:rPr lang="el-GR" smtClean="0"/>
              <a:t>18/6/2024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50CB48-404C-424B-AA9D-7D2DC3B34CAA}" type="slidenum">
              <a:rPr lang="el-GR" smtClean="0"/>
              <a:t>‹#›</a:t>
            </a:fld>
            <a:endParaRPr lang="el-GR"/>
          </a:p>
        </p:txBody>
      </p:sp>
    </p:spTree>
    <p:extLst>
      <p:ext uri="{BB962C8B-B14F-4D97-AF65-F5344CB8AC3E}">
        <p14:creationId xmlns:p14="http://schemas.microsoft.com/office/powerpoint/2010/main" val="51099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01CC599-FC98-463F-9634-DA4401615272}" type="datetimeFigureOut">
              <a:rPr lang="el-GR" smtClean="0"/>
              <a:t>18/6/2024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50CB48-404C-424B-AA9D-7D2DC3B34CAA}" type="slidenum">
              <a:rPr lang="el-GR" smtClean="0"/>
              <a:t>‹#›</a:t>
            </a:fld>
            <a:endParaRPr lang="el-GR"/>
          </a:p>
        </p:txBody>
      </p:sp>
    </p:spTree>
    <p:extLst>
      <p:ext uri="{BB962C8B-B14F-4D97-AF65-F5344CB8AC3E}">
        <p14:creationId xmlns:p14="http://schemas.microsoft.com/office/powerpoint/2010/main" val="2380508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01CC599-FC98-463F-9634-DA4401615272}" type="datetimeFigureOut">
              <a:rPr lang="el-GR" smtClean="0"/>
              <a:t>18/6/2024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50CB48-404C-424B-AA9D-7D2DC3B34CAA}"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4305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01CC599-FC98-463F-9634-DA4401615272}" type="datetimeFigureOut">
              <a:rPr lang="el-GR" smtClean="0"/>
              <a:t>18/6/2024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50CB48-404C-424B-AA9D-7D2DC3B34CAA}" type="slidenum">
              <a:rPr lang="el-GR" smtClean="0"/>
              <a:t>‹#›</a:t>
            </a:fld>
            <a:endParaRPr lang="el-GR"/>
          </a:p>
        </p:txBody>
      </p:sp>
    </p:spTree>
    <p:extLst>
      <p:ext uri="{BB962C8B-B14F-4D97-AF65-F5344CB8AC3E}">
        <p14:creationId xmlns:p14="http://schemas.microsoft.com/office/powerpoint/2010/main" val="563297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01CC599-FC98-463F-9634-DA4401615272}" type="datetimeFigureOut">
              <a:rPr lang="el-GR" smtClean="0"/>
              <a:t>18/6/2024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50CB48-404C-424B-AA9D-7D2DC3B34CAA}"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533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01CC599-FC98-463F-9634-DA4401615272}" type="datetimeFigureOut">
              <a:rPr lang="el-GR" smtClean="0"/>
              <a:t>18/6/2024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50CB48-404C-424B-AA9D-7D2DC3B34CAA}" type="slidenum">
              <a:rPr lang="el-GR" smtClean="0"/>
              <a:t>‹#›</a:t>
            </a:fld>
            <a:endParaRPr lang="el-GR"/>
          </a:p>
        </p:txBody>
      </p:sp>
    </p:spTree>
    <p:extLst>
      <p:ext uri="{BB962C8B-B14F-4D97-AF65-F5344CB8AC3E}">
        <p14:creationId xmlns:p14="http://schemas.microsoft.com/office/powerpoint/2010/main" val="406491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01CC599-FC98-463F-9634-DA4401615272}" type="datetimeFigureOut">
              <a:rPr lang="el-GR" smtClean="0"/>
              <a:t>18/6/2024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50CB48-404C-424B-AA9D-7D2DC3B34CAA}" type="slidenum">
              <a:rPr lang="el-GR" smtClean="0"/>
              <a:t>‹#›</a:t>
            </a:fld>
            <a:endParaRPr lang="el-GR"/>
          </a:p>
        </p:txBody>
      </p:sp>
    </p:spTree>
    <p:extLst>
      <p:ext uri="{BB962C8B-B14F-4D97-AF65-F5344CB8AC3E}">
        <p14:creationId xmlns:p14="http://schemas.microsoft.com/office/powerpoint/2010/main" val="1991572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01CC599-FC98-463F-9634-DA4401615272}" type="datetimeFigureOut">
              <a:rPr lang="el-GR" smtClean="0"/>
              <a:t>18/6/2024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50CB48-404C-424B-AA9D-7D2DC3B34CAA}" type="slidenum">
              <a:rPr lang="el-GR" smtClean="0"/>
              <a:t>‹#›</a:t>
            </a:fld>
            <a:endParaRPr lang="el-GR"/>
          </a:p>
        </p:txBody>
      </p:sp>
    </p:spTree>
    <p:extLst>
      <p:ext uri="{BB962C8B-B14F-4D97-AF65-F5344CB8AC3E}">
        <p14:creationId xmlns:p14="http://schemas.microsoft.com/office/powerpoint/2010/main" val="120194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01CC599-FC98-463F-9634-DA4401615272}" type="datetimeFigureOut">
              <a:rPr lang="el-GR" smtClean="0"/>
              <a:t>18/6/2024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50CB48-404C-424B-AA9D-7D2DC3B34CAA}" type="slidenum">
              <a:rPr lang="el-GR" smtClean="0"/>
              <a:t>‹#›</a:t>
            </a:fld>
            <a:endParaRPr lang="el-GR"/>
          </a:p>
        </p:txBody>
      </p:sp>
    </p:spTree>
    <p:extLst>
      <p:ext uri="{BB962C8B-B14F-4D97-AF65-F5344CB8AC3E}">
        <p14:creationId xmlns:p14="http://schemas.microsoft.com/office/powerpoint/2010/main" val="180608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01CC599-FC98-463F-9634-DA4401615272}" type="datetimeFigureOut">
              <a:rPr lang="el-GR" smtClean="0"/>
              <a:t>18/6/2024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50CB48-404C-424B-AA9D-7D2DC3B34CAA}" type="slidenum">
              <a:rPr lang="el-GR" smtClean="0"/>
              <a:t>‹#›</a:t>
            </a:fld>
            <a:endParaRPr lang="el-GR"/>
          </a:p>
        </p:txBody>
      </p:sp>
    </p:spTree>
    <p:extLst>
      <p:ext uri="{BB962C8B-B14F-4D97-AF65-F5344CB8AC3E}">
        <p14:creationId xmlns:p14="http://schemas.microsoft.com/office/powerpoint/2010/main" val="112665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01CC599-FC98-463F-9634-DA4401615272}" type="datetimeFigureOut">
              <a:rPr lang="el-GR" smtClean="0"/>
              <a:t>18/6/2024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50CB48-404C-424B-AA9D-7D2DC3B34CAA}" type="slidenum">
              <a:rPr lang="el-GR" smtClean="0"/>
              <a:t>‹#›</a:t>
            </a:fld>
            <a:endParaRPr lang="el-GR"/>
          </a:p>
        </p:txBody>
      </p:sp>
    </p:spTree>
    <p:extLst>
      <p:ext uri="{BB962C8B-B14F-4D97-AF65-F5344CB8AC3E}">
        <p14:creationId xmlns:p14="http://schemas.microsoft.com/office/powerpoint/2010/main" val="21036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01CC599-FC98-463F-9634-DA4401615272}" type="datetimeFigureOut">
              <a:rPr lang="el-GR" smtClean="0"/>
              <a:t>18/6/2024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D50CB48-404C-424B-AA9D-7D2DC3B34CAA}" type="slidenum">
              <a:rPr lang="el-GR" smtClean="0"/>
              <a:t>‹#›</a:t>
            </a:fld>
            <a:endParaRPr lang="el-GR"/>
          </a:p>
        </p:txBody>
      </p:sp>
    </p:spTree>
    <p:extLst>
      <p:ext uri="{BB962C8B-B14F-4D97-AF65-F5344CB8AC3E}">
        <p14:creationId xmlns:p14="http://schemas.microsoft.com/office/powerpoint/2010/main" val="76745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01CC599-FC98-463F-9634-DA4401615272}" type="datetimeFigureOut">
              <a:rPr lang="el-GR" smtClean="0"/>
              <a:t>18/6/2024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D50CB48-404C-424B-AA9D-7D2DC3B34CAA}" type="slidenum">
              <a:rPr lang="el-GR" smtClean="0"/>
              <a:t>‹#›</a:t>
            </a:fld>
            <a:endParaRPr lang="el-GR"/>
          </a:p>
        </p:txBody>
      </p:sp>
    </p:spTree>
    <p:extLst>
      <p:ext uri="{BB962C8B-B14F-4D97-AF65-F5344CB8AC3E}">
        <p14:creationId xmlns:p14="http://schemas.microsoft.com/office/powerpoint/2010/main" val="123748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CC599-FC98-463F-9634-DA4401615272}" type="datetimeFigureOut">
              <a:rPr lang="el-GR" smtClean="0"/>
              <a:t>18/6/2024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D50CB48-404C-424B-AA9D-7D2DC3B34CAA}" type="slidenum">
              <a:rPr lang="el-GR" smtClean="0"/>
              <a:t>‹#›</a:t>
            </a:fld>
            <a:endParaRPr lang="el-GR"/>
          </a:p>
        </p:txBody>
      </p:sp>
    </p:spTree>
    <p:extLst>
      <p:ext uri="{BB962C8B-B14F-4D97-AF65-F5344CB8AC3E}">
        <p14:creationId xmlns:p14="http://schemas.microsoft.com/office/powerpoint/2010/main" val="336150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01CC599-FC98-463F-9634-DA4401615272}" type="datetimeFigureOut">
              <a:rPr lang="el-GR" smtClean="0"/>
              <a:t>18/6/2024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50CB48-404C-424B-AA9D-7D2DC3B34CAA}" type="slidenum">
              <a:rPr lang="el-GR" smtClean="0"/>
              <a:t>‹#›</a:t>
            </a:fld>
            <a:endParaRPr lang="el-GR"/>
          </a:p>
        </p:txBody>
      </p:sp>
    </p:spTree>
    <p:extLst>
      <p:ext uri="{BB962C8B-B14F-4D97-AF65-F5344CB8AC3E}">
        <p14:creationId xmlns:p14="http://schemas.microsoft.com/office/powerpoint/2010/main" val="11452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50CB48-404C-424B-AA9D-7D2DC3B34CAA}" type="slidenum">
              <a:rPr lang="el-GR" smtClean="0"/>
              <a:t>‹#›</a:t>
            </a:fld>
            <a:endParaRPr lang="el-GR"/>
          </a:p>
        </p:txBody>
      </p:sp>
      <p:sp>
        <p:nvSpPr>
          <p:cNvPr id="5" name="Date Placeholder 4"/>
          <p:cNvSpPr>
            <a:spLocks noGrp="1"/>
          </p:cNvSpPr>
          <p:nvPr>
            <p:ph type="dt" sz="half" idx="10"/>
          </p:nvPr>
        </p:nvSpPr>
        <p:spPr/>
        <p:txBody>
          <a:bodyPr/>
          <a:lstStyle/>
          <a:p>
            <a:fld id="{801CC599-FC98-463F-9634-DA4401615272}" type="datetimeFigureOut">
              <a:rPr lang="el-GR" smtClean="0"/>
              <a:t>18/6/2024</a:t>
            </a:fld>
            <a:endParaRPr lang="el-GR"/>
          </a:p>
        </p:txBody>
      </p:sp>
    </p:spTree>
    <p:extLst>
      <p:ext uri="{BB962C8B-B14F-4D97-AF65-F5344CB8AC3E}">
        <p14:creationId xmlns:p14="http://schemas.microsoft.com/office/powerpoint/2010/main" val="335742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1CC599-FC98-463F-9634-DA4401615272}" type="datetimeFigureOut">
              <a:rPr lang="el-GR" smtClean="0"/>
              <a:t>18/6/2024</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50CB48-404C-424B-AA9D-7D2DC3B34CAA}" type="slidenum">
              <a:rPr lang="el-GR" smtClean="0"/>
              <a:t>‹#›</a:t>
            </a:fld>
            <a:endParaRPr lang="el-GR"/>
          </a:p>
        </p:txBody>
      </p:sp>
    </p:spTree>
    <p:extLst>
      <p:ext uri="{BB962C8B-B14F-4D97-AF65-F5344CB8AC3E}">
        <p14:creationId xmlns:p14="http://schemas.microsoft.com/office/powerpoint/2010/main" val="37184303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1"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cxnSp>
          <p:nvCxnSpPr>
            <p:cNvPr id="112" name="Straight Connector 111">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4"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15"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16" name="Isosceles Triangle 115">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17"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18"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19"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20" name="Isosceles Triangle 119">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useBgFill="1">
        <p:nvSpPr>
          <p:cNvPr id="122" name="Rectangle 121">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25" name="Straight Connector 124">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27"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28"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29" name="Isosceles Triangle 128">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30"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31" name="Isosceles Triangle 130">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 name="Τίτλος 1">
            <a:extLst>
              <a:ext uri="{FF2B5EF4-FFF2-40B4-BE49-F238E27FC236}">
                <a16:creationId xmlns:a16="http://schemas.microsoft.com/office/drawing/2014/main" id="{6B2E4EC9-6E29-9436-B904-1672C34234A2}"/>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dirty="0"/>
              <a:t>1.5</a:t>
            </a:r>
            <a:br>
              <a:rPr lang="en-US" sz="5400" dirty="0"/>
            </a:br>
            <a:r>
              <a:rPr lang="en-US" sz="5400" dirty="0"/>
              <a:t>Παρα</a:t>
            </a:r>
            <a:r>
              <a:rPr lang="en-US" sz="5400" dirty="0" err="1"/>
              <a:t>δοσι</a:t>
            </a:r>
            <a:r>
              <a:rPr lang="en-US" sz="5400" dirty="0"/>
              <a:t>ακή vs Σύγχρονη</a:t>
            </a:r>
            <a:br>
              <a:rPr lang="en-US" sz="5400" dirty="0"/>
            </a:br>
            <a:r>
              <a:rPr lang="el-GR" sz="5400" dirty="0"/>
              <a:t>Επικοινωνία</a:t>
            </a:r>
            <a:br>
              <a:rPr lang="en-US" sz="5400" dirty="0"/>
            </a:br>
            <a:endParaRPr lang="en-US" sz="5400" dirty="0"/>
          </a:p>
        </p:txBody>
      </p:sp>
      <p:sp>
        <p:nvSpPr>
          <p:cNvPr id="133" name="Freeform: Shape 132">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6DC6D92B-D296-AE7A-FB26-AB1D50AC47E9}"/>
              </a:ext>
            </a:extLst>
          </p:cNvPr>
          <p:cNvSpPr>
            <a:spLocks noGrp="1"/>
          </p:cNvSpPr>
          <p:nvPr>
            <p:ph idx="1"/>
          </p:nvPr>
        </p:nvSpPr>
        <p:spPr>
          <a:xfrm>
            <a:off x="7821120" y="2876315"/>
            <a:ext cx="3602567" cy="1096899"/>
          </a:xfrm>
        </p:spPr>
        <p:txBody>
          <a:bodyPr vert="horz" lIns="91440" tIns="45720" rIns="91440" bIns="45720" rtlCol="0" anchor="ctr">
            <a:normAutofit lnSpcReduction="10000"/>
          </a:bodyPr>
          <a:lstStyle/>
          <a:p>
            <a:pPr marL="0" indent="0" algn="r">
              <a:buNone/>
            </a:pPr>
            <a:r>
              <a:rPr lang="en-US" sz="3600" dirty="0" err="1">
                <a:solidFill>
                  <a:srgbClr val="FFC000"/>
                </a:solidFill>
              </a:rPr>
              <a:t>Μορφές</a:t>
            </a:r>
            <a:r>
              <a:rPr lang="en-US" sz="3600" dirty="0">
                <a:solidFill>
                  <a:srgbClr val="FFC000"/>
                </a:solidFill>
              </a:rPr>
              <a:t> και Χαρα</a:t>
            </a:r>
            <a:r>
              <a:rPr lang="en-US" sz="3600" dirty="0" err="1">
                <a:solidFill>
                  <a:srgbClr val="FFC000"/>
                </a:solidFill>
              </a:rPr>
              <a:t>κτηριστικά</a:t>
            </a:r>
            <a:endParaRPr lang="en-US" sz="3600" dirty="0">
              <a:solidFill>
                <a:srgbClr val="FFC000"/>
              </a:solidFill>
            </a:endParaRPr>
          </a:p>
        </p:txBody>
      </p:sp>
      <p:sp>
        <p:nvSpPr>
          <p:cNvPr id="4" name="TextBox 3">
            <a:extLst>
              <a:ext uri="{FF2B5EF4-FFF2-40B4-BE49-F238E27FC236}">
                <a16:creationId xmlns:a16="http://schemas.microsoft.com/office/drawing/2014/main" id="{B23B8CA5-0F12-E97D-C38E-65C606283FEE}"/>
              </a:ext>
            </a:extLst>
          </p:cNvPr>
          <p:cNvSpPr txBox="1"/>
          <p:nvPr/>
        </p:nvSpPr>
        <p:spPr>
          <a:xfrm>
            <a:off x="8526490" y="5700777"/>
            <a:ext cx="3400436" cy="923330"/>
          </a:xfrm>
          <a:prstGeom prst="rect">
            <a:avLst/>
          </a:prstGeom>
          <a:noFill/>
        </p:spPr>
        <p:txBody>
          <a:bodyPr wrap="square" rtlCol="0">
            <a:spAutoFit/>
          </a:bodyPr>
          <a:lstStyle/>
          <a:p>
            <a:pPr algn="r"/>
            <a:r>
              <a:rPr lang="el-GR" dirty="0">
                <a:solidFill>
                  <a:schemeClr val="bg1"/>
                </a:solidFill>
              </a:rPr>
              <a:t>Εμμανουήλ Χουστουλάκης</a:t>
            </a:r>
          </a:p>
          <a:p>
            <a:pPr algn="r"/>
            <a:r>
              <a:rPr lang="el-GR" dirty="0">
                <a:solidFill>
                  <a:schemeClr val="bg1"/>
                </a:solidFill>
              </a:rPr>
              <a:t>Επίκουρος Καθηγητής</a:t>
            </a:r>
          </a:p>
          <a:p>
            <a:pPr algn="r"/>
            <a:r>
              <a:rPr lang="el-GR" dirty="0">
                <a:solidFill>
                  <a:schemeClr val="bg1"/>
                </a:solidFill>
              </a:rPr>
              <a:t>Πανεπιστήμιο Πελοποννήσου</a:t>
            </a:r>
          </a:p>
        </p:txBody>
      </p:sp>
    </p:spTree>
    <p:extLst>
      <p:ext uri="{BB962C8B-B14F-4D97-AF65-F5344CB8AC3E}">
        <p14:creationId xmlns:p14="http://schemas.microsoft.com/office/powerpoint/2010/main" val="4108449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Σφαίρα από πλέγμα και κόμβους">
            <a:extLst>
              <a:ext uri="{FF2B5EF4-FFF2-40B4-BE49-F238E27FC236}">
                <a16:creationId xmlns:a16="http://schemas.microsoft.com/office/drawing/2014/main" id="{3B76BEE4-15A0-10EA-2B0A-84008F6C0704}"/>
              </a:ext>
            </a:extLst>
          </p:cNvPr>
          <p:cNvPicPr>
            <a:picLocks noChangeAspect="1"/>
          </p:cNvPicPr>
          <p:nvPr/>
        </p:nvPicPr>
        <p:blipFill rotWithShape="1">
          <a:blip r:embed="rId2"/>
          <a:srcRect l="1336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Τίτλος 1">
            <a:extLst>
              <a:ext uri="{FF2B5EF4-FFF2-40B4-BE49-F238E27FC236}">
                <a16:creationId xmlns:a16="http://schemas.microsoft.com/office/drawing/2014/main" id="{BA937757-73BD-BC88-903E-2F719D4EA461}"/>
              </a:ext>
            </a:extLst>
          </p:cNvPr>
          <p:cNvSpPr>
            <a:spLocks noGrp="1"/>
          </p:cNvSpPr>
          <p:nvPr>
            <p:ph type="title"/>
          </p:nvPr>
        </p:nvSpPr>
        <p:spPr>
          <a:xfrm>
            <a:off x="677333" y="609600"/>
            <a:ext cx="3851123" cy="1320800"/>
          </a:xfrm>
        </p:spPr>
        <p:txBody>
          <a:bodyPr>
            <a:normAutofit/>
          </a:bodyPr>
          <a:lstStyle/>
          <a:p>
            <a:r>
              <a:rPr lang="el-GR" b="0" i="0">
                <a:effectLst/>
                <a:latin typeface="Söhne"/>
              </a:rPr>
              <a:t>Φιλτράρισμα Πληροφοριών</a:t>
            </a:r>
            <a:endParaRPr lang="el-GR"/>
          </a:p>
        </p:txBody>
      </p:sp>
      <p:sp>
        <p:nvSpPr>
          <p:cNvPr id="15" name="Θέση περιεχομένου 2">
            <a:extLst>
              <a:ext uri="{FF2B5EF4-FFF2-40B4-BE49-F238E27FC236}">
                <a16:creationId xmlns:a16="http://schemas.microsoft.com/office/drawing/2014/main" id="{98764495-9C45-33BF-D327-4A610059EACA}"/>
              </a:ext>
            </a:extLst>
          </p:cNvPr>
          <p:cNvSpPr>
            <a:spLocks noGrp="1"/>
          </p:cNvSpPr>
          <p:nvPr>
            <p:ph idx="1"/>
          </p:nvPr>
        </p:nvSpPr>
        <p:spPr>
          <a:xfrm>
            <a:off x="392904" y="2179250"/>
            <a:ext cx="4763557" cy="3880773"/>
          </a:xfrm>
        </p:spPr>
        <p:txBody>
          <a:bodyPr>
            <a:normAutofit/>
          </a:bodyPr>
          <a:lstStyle/>
          <a:p>
            <a:pPr algn="just"/>
            <a:r>
              <a:rPr lang="el-GR" b="0" i="0" dirty="0">
                <a:effectLst/>
                <a:latin typeface="Söhne"/>
              </a:rPr>
              <a:t>Η δυνατότητα να φιλτράρουν οι χρήστες το περιεχόμενο που βλέπουν μέσω του </a:t>
            </a:r>
            <a:r>
              <a:rPr lang="el-GR" b="0" i="0" dirty="0" err="1">
                <a:effectLst/>
                <a:latin typeface="Söhne"/>
              </a:rPr>
              <a:t>web</a:t>
            </a:r>
            <a:r>
              <a:rPr lang="el-GR" b="0" i="0" dirty="0">
                <a:effectLst/>
                <a:latin typeface="Söhne"/>
              </a:rPr>
              <a:t> επιτρέπει την προσαρμογή της εμπειρίας τους στις προτιμήσεις και τα ενδιαφέροντά τους.</a:t>
            </a:r>
          </a:p>
          <a:p>
            <a:pPr algn="just"/>
            <a:r>
              <a:rPr lang="el-GR" b="0" i="0" dirty="0">
                <a:effectLst/>
                <a:latin typeface="Söhne"/>
              </a:rPr>
              <a:t>Παράδειγμα: Οι λειτουργίες φιλτραρίσματος και εξατομίκευσης στις πλατφόρμες κοινωνικής δικτύωσης και στις ιστοσελίδες ειδήσεων επιτρέπουν στους χρήστες να επιλέξουν το περιεχόμενο που τους ενδιαφέρει.</a:t>
            </a:r>
            <a:endParaRPr lang="el-GR" dirty="0"/>
          </a:p>
        </p:txBody>
      </p:sp>
      <p:cxnSp>
        <p:nvCxnSpPr>
          <p:cNvPr id="14" name="Straight Connector 1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286211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D95BF4B-8AAE-0CB9-3205-40B0752D5C17}"/>
              </a:ext>
            </a:extLst>
          </p:cNvPr>
          <p:cNvSpPr>
            <a:spLocks noGrp="1"/>
          </p:cNvSpPr>
          <p:nvPr>
            <p:ph type="title"/>
          </p:nvPr>
        </p:nvSpPr>
        <p:spPr>
          <a:xfrm>
            <a:off x="1286933" y="609600"/>
            <a:ext cx="10197494" cy="1099457"/>
          </a:xfrm>
        </p:spPr>
        <p:txBody>
          <a:bodyPr>
            <a:normAutofit/>
          </a:bodyPr>
          <a:lstStyle/>
          <a:p>
            <a:r>
              <a:rPr lang="el-GR" b="0" i="0">
                <a:effectLst/>
                <a:latin typeface="Söhne"/>
              </a:rPr>
              <a:t>Διαδραστικές Ειδήσεις</a:t>
            </a:r>
            <a:endParaRPr lang="el-GR"/>
          </a:p>
        </p:txBody>
      </p:sp>
      <p:sp>
        <p:nvSpPr>
          <p:cNvPr id="32" name="Isosceles Triangle 3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4" name="Isosceles Triangle 3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aphicFrame>
        <p:nvGraphicFramePr>
          <p:cNvPr id="26" name="Θέση περιεχομένου 2">
            <a:extLst>
              <a:ext uri="{FF2B5EF4-FFF2-40B4-BE49-F238E27FC236}">
                <a16:creationId xmlns:a16="http://schemas.microsoft.com/office/drawing/2014/main" id="{1E254F95-6AE4-4B0B-9212-C7F9AC110C91}"/>
              </a:ext>
            </a:extLst>
          </p:cNvPr>
          <p:cNvGraphicFramePr>
            <a:graphicFrameLocks noGrp="1"/>
          </p:cNvGraphicFramePr>
          <p:nvPr>
            <p:ph idx="1"/>
            <p:extLst>
              <p:ext uri="{D42A27DB-BD31-4B8C-83A1-F6EECF244321}">
                <p14:modId xmlns:p14="http://schemas.microsoft.com/office/powerpoint/2010/main" val="403897866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415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37" name="Straight Connector 36">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0"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1" name="Isosceles Triangle 40">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2"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3"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4"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5" name="Isosceles Triangle 44">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 name="Τίτλος 1">
            <a:extLst>
              <a:ext uri="{FF2B5EF4-FFF2-40B4-BE49-F238E27FC236}">
                <a16:creationId xmlns:a16="http://schemas.microsoft.com/office/drawing/2014/main" id="{DBD0892B-3583-EA46-2F45-B1A566172AFB}"/>
              </a:ext>
            </a:extLst>
          </p:cNvPr>
          <p:cNvSpPr>
            <a:spLocks noGrp="1"/>
          </p:cNvSpPr>
          <p:nvPr>
            <p:ph type="title"/>
          </p:nvPr>
        </p:nvSpPr>
        <p:spPr>
          <a:xfrm>
            <a:off x="652481" y="1382486"/>
            <a:ext cx="3547581" cy="4093028"/>
          </a:xfrm>
        </p:spPr>
        <p:txBody>
          <a:bodyPr anchor="ctr">
            <a:normAutofit/>
          </a:bodyPr>
          <a:lstStyle/>
          <a:p>
            <a:r>
              <a:rPr lang="el-GR" sz="4400" b="0" i="0">
                <a:solidFill>
                  <a:schemeClr val="accent1">
                    <a:lumMod val="75000"/>
                  </a:schemeClr>
                </a:solidFill>
                <a:effectLst/>
                <a:latin typeface="Söhne"/>
              </a:rPr>
              <a:t>Διασύνδεση των Μέσων</a:t>
            </a:r>
            <a:endParaRPr lang="el-GR" sz="4400">
              <a:solidFill>
                <a:schemeClr val="accent1">
                  <a:lumMod val="75000"/>
                </a:schemeClr>
              </a:solidFill>
            </a:endParaRPr>
          </a:p>
        </p:txBody>
      </p:sp>
      <p:sp>
        <p:nvSpPr>
          <p:cNvPr id="47" name="Rectangle 46">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Θέση περιεχομένου 2">
            <a:extLst>
              <a:ext uri="{FF2B5EF4-FFF2-40B4-BE49-F238E27FC236}">
                <a16:creationId xmlns:a16="http://schemas.microsoft.com/office/drawing/2014/main" id="{D63DAFF3-6938-36E4-93DE-83F83B339ECA}"/>
              </a:ext>
            </a:extLst>
          </p:cNvPr>
          <p:cNvGraphicFramePr>
            <a:graphicFrameLocks noGrp="1"/>
          </p:cNvGraphicFramePr>
          <p:nvPr>
            <p:ph idx="1"/>
            <p:extLst>
              <p:ext uri="{D42A27DB-BD31-4B8C-83A1-F6EECF244321}">
                <p14:modId xmlns:p14="http://schemas.microsoft.com/office/powerpoint/2010/main" val="963167934"/>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326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descr="Κόκκινες πινέζες σε χάρτη">
            <a:extLst>
              <a:ext uri="{FF2B5EF4-FFF2-40B4-BE49-F238E27FC236}">
                <a16:creationId xmlns:a16="http://schemas.microsoft.com/office/drawing/2014/main" id="{F43EDE23-9717-2611-C738-EAA792F4A42C}"/>
              </a:ext>
            </a:extLst>
          </p:cNvPr>
          <p:cNvPicPr>
            <a:picLocks noChangeAspect="1"/>
          </p:cNvPicPr>
          <p:nvPr/>
        </p:nvPicPr>
        <p:blipFill rotWithShape="1">
          <a:blip r:embed="rId2"/>
          <a:srcRect l="2766" r="10597"/>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Τίτλος 1">
            <a:extLst>
              <a:ext uri="{FF2B5EF4-FFF2-40B4-BE49-F238E27FC236}">
                <a16:creationId xmlns:a16="http://schemas.microsoft.com/office/drawing/2014/main" id="{4AE0A8C4-D76E-8AB5-D5EF-18F3DF189B11}"/>
              </a:ext>
            </a:extLst>
          </p:cNvPr>
          <p:cNvSpPr>
            <a:spLocks noGrp="1"/>
          </p:cNvSpPr>
          <p:nvPr>
            <p:ph type="title"/>
          </p:nvPr>
        </p:nvSpPr>
        <p:spPr>
          <a:xfrm>
            <a:off x="677333" y="609600"/>
            <a:ext cx="3851123" cy="1320800"/>
          </a:xfrm>
        </p:spPr>
        <p:txBody>
          <a:bodyPr>
            <a:normAutofit/>
          </a:bodyPr>
          <a:lstStyle/>
          <a:p>
            <a:pPr>
              <a:lnSpc>
                <a:spcPct val="90000"/>
              </a:lnSpc>
            </a:pPr>
            <a:r>
              <a:rPr lang="el-GR" sz="2800" b="0" i="0">
                <a:effectLst/>
                <a:latin typeface="Söhne"/>
              </a:rPr>
              <a:t>Δημιουργία Συνεργατικού Περιεχομένου</a:t>
            </a:r>
            <a:endParaRPr lang="el-GR" sz="2800"/>
          </a:p>
        </p:txBody>
      </p:sp>
      <p:sp>
        <p:nvSpPr>
          <p:cNvPr id="3" name="Θέση περιεχομένου 2">
            <a:extLst>
              <a:ext uri="{FF2B5EF4-FFF2-40B4-BE49-F238E27FC236}">
                <a16:creationId xmlns:a16="http://schemas.microsoft.com/office/drawing/2014/main" id="{384B7086-A618-2DDE-2916-16149EBA268B}"/>
              </a:ext>
            </a:extLst>
          </p:cNvPr>
          <p:cNvSpPr>
            <a:spLocks noGrp="1"/>
          </p:cNvSpPr>
          <p:nvPr>
            <p:ph idx="1"/>
          </p:nvPr>
        </p:nvSpPr>
        <p:spPr>
          <a:xfrm>
            <a:off x="310551" y="2160589"/>
            <a:ext cx="4856672" cy="3880773"/>
          </a:xfrm>
        </p:spPr>
        <p:txBody>
          <a:bodyPr>
            <a:normAutofit/>
          </a:bodyPr>
          <a:lstStyle/>
          <a:p>
            <a:pPr algn="just"/>
            <a:r>
              <a:rPr lang="el-GR" b="0" i="0" dirty="0">
                <a:effectLst/>
                <a:latin typeface="Söhne"/>
              </a:rPr>
              <a:t>Οι χρήστες μπορούν να συμμετέχουν στη δημιουργία περιεχομένου μέσω του </a:t>
            </a:r>
            <a:r>
              <a:rPr lang="el-GR" b="0" i="0" dirty="0" err="1">
                <a:effectLst/>
                <a:latin typeface="Söhne"/>
              </a:rPr>
              <a:t>web</a:t>
            </a:r>
            <a:r>
              <a:rPr lang="el-GR" b="0" i="0" dirty="0">
                <a:effectLst/>
                <a:latin typeface="Söhne"/>
              </a:rPr>
              <a:t>, συνεργαζόμενοι με άλλους χρήστες ή δημοσιογράφους.</a:t>
            </a:r>
          </a:p>
          <a:p>
            <a:pPr algn="just"/>
            <a:r>
              <a:rPr lang="el-GR" b="0" i="0" dirty="0">
                <a:effectLst/>
                <a:latin typeface="Söhne"/>
              </a:rPr>
              <a:t>Παράδειγμα: Πλατφόρμες συνεργατικής επεξεργασίας περιεχομένου, όπως το </a:t>
            </a:r>
            <a:r>
              <a:rPr lang="el-GR" b="0" i="0" dirty="0" err="1">
                <a:effectLst/>
                <a:latin typeface="Söhne"/>
              </a:rPr>
              <a:t>Wikipedia</a:t>
            </a:r>
            <a:r>
              <a:rPr lang="el-GR" b="0" i="0" dirty="0">
                <a:effectLst/>
                <a:latin typeface="Söhne"/>
              </a:rPr>
              <a:t>, που επιτρέπουν στους χρήστες να συνεισφέρουν στη δημιουργία και την ενημέρωση του περιεχομένου.</a:t>
            </a:r>
            <a:endParaRPr lang="el-GR" dirty="0"/>
          </a:p>
        </p:txBody>
      </p:sp>
      <p:cxnSp>
        <p:nvCxnSpPr>
          <p:cNvPr id="14"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2570391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0CA7EBF-C266-42AF-1E72-AB56A8F5D70E}"/>
              </a:ext>
            </a:extLst>
          </p:cNvPr>
          <p:cNvPicPr>
            <a:picLocks noChangeAspect="1"/>
          </p:cNvPicPr>
          <p:nvPr/>
        </p:nvPicPr>
        <p:blipFill rotWithShape="1">
          <a:blip r:embed="rId2"/>
          <a:srcRect l="24704" r="1753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Τίτλος 1">
            <a:extLst>
              <a:ext uri="{FF2B5EF4-FFF2-40B4-BE49-F238E27FC236}">
                <a16:creationId xmlns:a16="http://schemas.microsoft.com/office/drawing/2014/main" id="{E3DBA79D-F166-FF2D-15D0-039B137D3610}"/>
              </a:ext>
            </a:extLst>
          </p:cNvPr>
          <p:cNvSpPr>
            <a:spLocks noGrp="1"/>
          </p:cNvSpPr>
          <p:nvPr>
            <p:ph type="ctrTitle"/>
          </p:nvPr>
        </p:nvSpPr>
        <p:spPr>
          <a:xfrm>
            <a:off x="668867" y="1678666"/>
            <a:ext cx="4088190" cy="2369093"/>
          </a:xfrm>
        </p:spPr>
        <p:txBody>
          <a:bodyPr>
            <a:normAutofit/>
          </a:bodyPr>
          <a:lstStyle/>
          <a:p>
            <a:pPr>
              <a:lnSpc>
                <a:spcPct val="90000"/>
              </a:lnSpc>
            </a:pPr>
            <a:r>
              <a:rPr lang="el-GR" sz="3000" b="0" i="0">
                <a:effectLst/>
                <a:latin typeface="Söhne"/>
              </a:rPr>
              <a:t>Ενδιαφέροντα σημεία</a:t>
            </a:r>
            <a:br>
              <a:rPr lang="en-US" sz="3000" b="0" i="0">
                <a:effectLst/>
                <a:latin typeface="Söhne"/>
              </a:rPr>
            </a:br>
            <a:r>
              <a:rPr lang="el-GR" sz="3000" b="0" i="0">
                <a:effectLst/>
                <a:latin typeface="Söhne"/>
              </a:rPr>
              <a:t>στη Σύγχρονη Δημοσιογραφία και Επικοινωνία</a:t>
            </a:r>
            <a:r>
              <a:rPr lang="el-GR" sz="3000">
                <a:latin typeface="Söhne"/>
              </a:rPr>
              <a:t> </a:t>
            </a:r>
            <a:r>
              <a:rPr lang="el-GR" sz="3000" b="0" i="0">
                <a:effectLst/>
                <a:latin typeface="Söhne"/>
              </a:rPr>
              <a:t>μέσω </a:t>
            </a:r>
            <a:r>
              <a:rPr lang="en-US" sz="3000" b="0" i="0">
                <a:effectLst/>
                <a:latin typeface="Söhne"/>
              </a:rPr>
              <a:t>Web</a:t>
            </a:r>
            <a:endParaRPr lang="el-GR" sz="3000"/>
          </a:p>
        </p:txBody>
      </p:sp>
      <p:cxnSp>
        <p:nvCxnSpPr>
          <p:cNvPr id="37" name="Straight Connector 36">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3"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5"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7"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9"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51"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53"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152677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315FD6-BB45-DEA8-A5D3-04E4B1BAE07C}"/>
              </a:ext>
            </a:extLst>
          </p:cNvPr>
          <p:cNvPicPr>
            <a:picLocks noChangeAspect="1"/>
          </p:cNvPicPr>
          <p:nvPr/>
        </p:nvPicPr>
        <p:blipFill rotWithShape="1">
          <a:blip r:embed="rId2">
            <a:duotone>
              <a:prstClr val="black"/>
              <a:prstClr val="white"/>
            </a:duotone>
          </a:blip>
          <a:srcRect l="22013" r="15688" b="-2"/>
          <a:stretch/>
        </p:blipFill>
        <p:spPr>
          <a:xfrm>
            <a:off x="5097780" y="-1"/>
            <a:ext cx="7091044" cy="6858001"/>
          </a:xfrm>
          <a:custGeom>
            <a:avLst/>
            <a:gdLst/>
            <a:ahLst/>
            <a:cxnLst/>
            <a:rect l="l" t="t" r="r" b="b"/>
            <a:pathLst>
              <a:path w="7091044" h="6858001">
                <a:moveTo>
                  <a:pt x="405750" y="0"/>
                </a:moveTo>
                <a:lnTo>
                  <a:pt x="7091044" y="0"/>
                </a:lnTo>
                <a:lnTo>
                  <a:pt x="7091044" y="6858001"/>
                </a:lnTo>
                <a:lnTo>
                  <a:pt x="53572" y="6858001"/>
                </a:lnTo>
                <a:lnTo>
                  <a:pt x="1828991" y="4521201"/>
                </a:lnTo>
                <a:close/>
                <a:moveTo>
                  <a:pt x="0" y="0"/>
                </a:moveTo>
                <a:lnTo>
                  <a:pt x="405750" y="0"/>
                </a:lnTo>
                <a:lnTo>
                  <a:pt x="0" y="434"/>
                </a:lnTo>
                <a:close/>
              </a:path>
            </a:pathLst>
          </a:custGeom>
        </p:spPr>
      </p:pic>
      <p:sp>
        <p:nvSpPr>
          <p:cNvPr id="2" name="Τίτλος 1">
            <a:extLst>
              <a:ext uri="{FF2B5EF4-FFF2-40B4-BE49-F238E27FC236}">
                <a16:creationId xmlns:a16="http://schemas.microsoft.com/office/drawing/2014/main" id="{E3DBA79D-F166-FF2D-15D0-039B137D3610}"/>
              </a:ext>
            </a:extLst>
          </p:cNvPr>
          <p:cNvSpPr>
            <a:spLocks noGrp="1"/>
          </p:cNvSpPr>
          <p:nvPr>
            <p:ph type="ctrTitle"/>
          </p:nvPr>
        </p:nvSpPr>
        <p:spPr>
          <a:xfrm>
            <a:off x="668866" y="1678666"/>
            <a:ext cx="5123515" cy="2369093"/>
          </a:xfrm>
        </p:spPr>
        <p:txBody>
          <a:bodyPr>
            <a:normAutofit/>
          </a:bodyPr>
          <a:lstStyle/>
          <a:p>
            <a:pPr>
              <a:lnSpc>
                <a:spcPct val="90000"/>
              </a:lnSpc>
            </a:pPr>
            <a:r>
              <a:rPr lang="el-GR" sz="4100" b="0" i="0">
                <a:effectLst/>
                <a:latin typeface="Söhne"/>
              </a:rPr>
              <a:t>Ενδιαφέρον Σημείο 1:</a:t>
            </a:r>
            <a:br>
              <a:rPr lang="en-US" sz="4100" b="0" i="0">
                <a:effectLst/>
                <a:latin typeface="Söhne"/>
              </a:rPr>
            </a:br>
            <a:r>
              <a:rPr lang="el-GR" sz="4100" b="0" i="0">
                <a:effectLst/>
                <a:latin typeface="Söhne"/>
              </a:rPr>
              <a:t>Η επανάσταση των νέων μέσων επικοινωνίας</a:t>
            </a:r>
            <a:endParaRPr lang="el-GR" sz="4100"/>
          </a:p>
        </p:txBody>
      </p:sp>
      <p:sp>
        <p:nvSpPr>
          <p:cNvPr id="3" name="Υπότιτλος 2">
            <a:extLst>
              <a:ext uri="{FF2B5EF4-FFF2-40B4-BE49-F238E27FC236}">
                <a16:creationId xmlns:a16="http://schemas.microsoft.com/office/drawing/2014/main" id="{C4172138-E2D7-2FE7-B619-E78B6CB18D6E}"/>
              </a:ext>
            </a:extLst>
          </p:cNvPr>
          <p:cNvSpPr>
            <a:spLocks noGrp="1"/>
          </p:cNvSpPr>
          <p:nvPr>
            <p:ph type="subTitle" idx="1"/>
          </p:nvPr>
        </p:nvSpPr>
        <p:spPr>
          <a:xfrm>
            <a:off x="677335" y="4050831"/>
            <a:ext cx="5113217" cy="1096901"/>
          </a:xfrm>
        </p:spPr>
        <p:txBody>
          <a:bodyPr>
            <a:normAutofit/>
          </a:bodyPr>
          <a:lstStyle/>
          <a:p>
            <a:endParaRPr lang="el-GR" sz="1600"/>
          </a:p>
        </p:txBody>
      </p:sp>
      <p:cxnSp>
        <p:nvCxnSpPr>
          <p:cNvPr id="9" name="Straight Connector 8">
            <a:extLst>
              <a:ext uri="{FF2B5EF4-FFF2-40B4-BE49-F238E27FC236}">
                <a16:creationId xmlns:a16="http://schemas.microsoft.com/office/drawing/2014/main" id="{27A85E05-9D34-4977-8352-DB39569974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CDED616-E554-4DB6-9F28-08F38A64A9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CDA3497-1EDA-4EB3-9C27-4D9835D30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Rectangle 25">
            <a:extLst>
              <a:ext uri="{FF2B5EF4-FFF2-40B4-BE49-F238E27FC236}">
                <a16:creationId xmlns:a16="http://schemas.microsoft.com/office/drawing/2014/main" id="{41F9764E-9AA0-49A3-9EA2-885EE991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Isosceles Triangle 24">
            <a:extLst>
              <a:ext uri="{FF2B5EF4-FFF2-40B4-BE49-F238E27FC236}">
                <a16:creationId xmlns:a16="http://schemas.microsoft.com/office/drawing/2014/main" id="{FA3A4F4A-4DC4-43F2-AC2D-06211A812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Rectangle 27">
            <a:extLst>
              <a:ext uri="{FF2B5EF4-FFF2-40B4-BE49-F238E27FC236}">
                <a16:creationId xmlns:a16="http://schemas.microsoft.com/office/drawing/2014/main" id="{84CFB374-B343-457A-B567-B4D784B1F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1" name="Rectangle 28">
            <a:extLst>
              <a:ext uri="{FF2B5EF4-FFF2-40B4-BE49-F238E27FC236}">
                <a16:creationId xmlns:a16="http://schemas.microsoft.com/office/drawing/2014/main" id="{0597FEEE-1E11-4396-BB69-B43FA92F9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3" name="Rectangle 29">
            <a:extLst>
              <a:ext uri="{FF2B5EF4-FFF2-40B4-BE49-F238E27FC236}">
                <a16:creationId xmlns:a16="http://schemas.microsoft.com/office/drawing/2014/main" id="{A2DB2F81-3E68-4044-B7C2-03DEEC50D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5" name="Isosceles Triangle 29">
            <a:extLst>
              <a:ext uri="{FF2B5EF4-FFF2-40B4-BE49-F238E27FC236}">
                <a16:creationId xmlns:a16="http://schemas.microsoft.com/office/drawing/2014/main" id="{DC2F7294-2397-4C96-AB1E-E66CDEA3B5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246051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1"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6"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8"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9"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AE8B8132-F4B5-EA56-AB3C-3841F863B771}"/>
              </a:ext>
            </a:extLst>
          </p:cNvPr>
          <p:cNvSpPr>
            <a:spLocks noGrp="1"/>
          </p:cNvSpPr>
          <p:nvPr>
            <p:ph type="title"/>
          </p:nvPr>
        </p:nvSpPr>
        <p:spPr>
          <a:xfrm>
            <a:off x="677334" y="609599"/>
            <a:ext cx="3843375" cy="5545667"/>
          </a:xfrm>
        </p:spPr>
        <p:txBody>
          <a:bodyPr anchor="ctr">
            <a:normAutofit/>
          </a:bodyPr>
          <a:lstStyle/>
          <a:p>
            <a:r>
              <a:rPr lang="el-GR" b="0" i="0">
                <a:solidFill>
                  <a:schemeClr val="tx1">
                    <a:lumMod val="85000"/>
                    <a:lumOff val="15000"/>
                  </a:schemeClr>
                </a:solidFill>
                <a:effectLst/>
                <a:latin typeface="Söhne"/>
              </a:rPr>
              <a:t>Ανάπτυξη του διαδικτύου και η επίδρασή του στη δημοσιογραφία</a:t>
            </a:r>
            <a:br>
              <a:rPr lang="el-GR">
                <a:solidFill>
                  <a:schemeClr val="tx1">
                    <a:lumMod val="85000"/>
                    <a:lumOff val="15000"/>
                  </a:schemeClr>
                </a:solidFill>
              </a:rPr>
            </a:br>
            <a:endParaRPr lang="el-GR">
              <a:solidFill>
                <a:schemeClr val="tx1">
                  <a:lumMod val="85000"/>
                  <a:lumOff val="15000"/>
                </a:schemeClr>
              </a:solidFill>
            </a:endParaRPr>
          </a:p>
        </p:txBody>
      </p:sp>
      <p:sp>
        <p:nvSpPr>
          <p:cNvPr id="3" name="Θέση περιεχομένου 2">
            <a:extLst>
              <a:ext uri="{FF2B5EF4-FFF2-40B4-BE49-F238E27FC236}">
                <a16:creationId xmlns:a16="http://schemas.microsoft.com/office/drawing/2014/main" id="{0AB7E437-E918-B27A-A79C-2CF7A8C1012E}"/>
              </a:ext>
            </a:extLst>
          </p:cNvPr>
          <p:cNvSpPr>
            <a:spLocks noGrp="1"/>
          </p:cNvSpPr>
          <p:nvPr>
            <p:ph idx="1"/>
          </p:nvPr>
        </p:nvSpPr>
        <p:spPr>
          <a:xfrm>
            <a:off x="6116084" y="609600"/>
            <a:ext cx="5511296" cy="5545667"/>
          </a:xfrm>
        </p:spPr>
        <p:txBody>
          <a:bodyPr anchor="ctr">
            <a:normAutofit/>
          </a:bodyPr>
          <a:lstStyle/>
          <a:p>
            <a:r>
              <a:rPr lang="el-GR" b="0" i="0">
                <a:solidFill>
                  <a:srgbClr val="FFFFFF"/>
                </a:solidFill>
                <a:effectLst/>
                <a:latin typeface="Söhne"/>
              </a:rPr>
              <a:t>Πριν από μερικές δεκαετίες, οι ειδήσεις και οι πληροφορίες μεταδιδόταν κυρίως μέσω τηλεοράσεων, ραδιοφώνων και εφημερίδων. Οι δημοσιογράφοι συγκέντρωναν τα γεγονότα, τα αναλύαν και τα μετέδιδαν στο κοινό. Ωστόσο, με την ανάπτυξη του διαδικτύου, όλα άλλαξαν.</a:t>
            </a:r>
          </a:p>
          <a:p>
            <a:r>
              <a:rPr lang="el-GR" b="0" i="0">
                <a:solidFill>
                  <a:srgbClr val="FFFFFF"/>
                </a:solidFill>
                <a:effectLst/>
                <a:latin typeface="Söhne"/>
              </a:rPr>
              <a:t>Το διαδίκτυο έχει επιτρέψει σε κάθε άνθρωπο να έχει πρόσβαση σε πληροφορίες από όλο τον κόσμο. Με μια απλή αναζήτηση, μπορούμε να βρούμε νέα, άρθρα, ιστολόγια και πολλά άλλα. Αυτό έχει αλλάξει τον τρόπο που λαμβάνουμε τις ειδήσεις και πώς επικοινωνούμε με τον υπόλοιπο κόσμο.</a:t>
            </a:r>
          </a:p>
          <a:p>
            <a:pPr marL="0" indent="0">
              <a:buNone/>
            </a:pPr>
            <a:endParaRPr lang="el-GR">
              <a:solidFill>
                <a:srgbClr val="FFFFFF"/>
              </a:solidFill>
            </a:endParaRPr>
          </a:p>
        </p:txBody>
      </p:sp>
    </p:spTree>
    <p:extLst>
      <p:ext uri="{BB962C8B-B14F-4D97-AF65-F5344CB8AC3E}">
        <p14:creationId xmlns:p14="http://schemas.microsoft.com/office/powerpoint/2010/main" val="19805452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Θέση περιεχομένου 2">
            <a:extLst>
              <a:ext uri="{FF2B5EF4-FFF2-40B4-BE49-F238E27FC236}">
                <a16:creationId xmlns:a16="http://schemas.microsoft.com/office/drawing/2014/main" id="{8E16E69A-0B59-BE3D-A7E3-FCF7231AAFD3}"/>
              </a:ext>
            </a:extLst>
          </p:cNvPr>
          <p:cNvGraphicFramePr>
            <a:graphicFrameLocks noGrp="1"/>
          </p:cNvGraphicFramePr>
          <p:nvPr>
            <p:ph idx="1"/>
          </p:nvPr>
        </p:nvGraphicFramePr>
        <p:xfrm>
          <a:off x="487553" y="668218"/>
          <a:ext cx="8596668" cy="5948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4455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C12BCD8-F0DD-E6FD-A2DF-25B045BD889E}"/>
              </a:ext>
            </a:extLst>
          </p:cNvPr>
          <p:cNvSpPr>
            <a:spLocks noGrp="1"/>
          </p:cNvSpPr>
          <p:nvPr>
            <p:ph type="title"/>
          </p:nvPr>
        </p:nvSpPr>
        <p:spPr>
          <a:xfrm>
            <a:off x="1043950" y="1179151"/>
            <a:ext cx="3300646" cy="4463889"/>
          </a:xfrm>
        </p:spPr>
        <p:txBody>
          <a:bodyPr anchor="ctr">
            <a:normAutofit/>
          </a:bodyPr>
          <a:lstStyle/>
          <a:p>
            <a:r>
              <a:rPr lang="el-GR"/>
              <a:t>Προκλήσεις ανάπτυξης διαδικτύου</a:t>
            </a:r>
          </a:p>
        </p:txBody>
      </p:sp>
      <p:sp>
        <p:nvSpPr>
          <p:cNvPr id="31"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cxnSp>
        <p:nvCxnSpPr>
          <p:cNvPr id="3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3C2C40C6-BAE7-311C-6ACC-62D9420F4D24}"/>
              </a:ext>
            </a:extLst>
          </p:cNvPr>
          <p:cNvSpPr>
            <a:spLocks noGrp="1"/>
          </p:cNvSpPr>
          <p:nvPr>
            <p:ph idx="1"/>
          </p:nvPr>
        </p:nvSpPr>
        <p:spPr>
          <a:xfrm>
            <a:off x="4978918" y="1109145"/>
            <a:ext cx="6341016" cy="4603900"/>
          </a:xfrm>
        </p:spPr>
        <p:txBody>
          <a:bodyPr anchor="ctr">
            <a:normAutofit/>
          </a:bodyPr>
          <a:lstStyle/>
          <a:p>
            <a:r>
              <a:rPr lang="el-GR" b="0" i="0">
                <a:effectLst/>
                <a:latin typeface="Söhne"/>
              </a:rPr>
              <a:t>Ωστόσο, πρέπει να αναγνωρίσουμε και τις προκλήσεις που φέρνει το διαδίκτυο.</a:t>
            </a:r>
          </a:p>
          <a:p>
            <a:r>
              <a:rPr lang="el-GR" b="0" i="0">
                <a:effectLst/>
                <a:latin typeface="Söhne"/>
              </a:rPr>
              <a:t>Η αλήθεια και η ακρίβεια των πληροφοριών μπορεί να αμφισβητηθεί, και πρέπει να είμαστε κριτικοί και προσεκτικοί στην αξιολόγησή τους.</a:t>
            </a:r>
          </a:p>
          <a:p>
            <a:endParaRPr lang="el-GR"/>
          </a:p>
        </p:txBody>
      </p:sp>
      <p:sp>
        <p:nvSpPr>
          <p:cNvPr id="33"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363242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4" descr="Δέσμη ενεργειών υπολογιστή σε μια οθόνη">
            <a:extLst>
              <a:ext uri="{FF2B5EF4-FFF2-40B4-BE49-F238E27FC236}">
                <a16:creationId xmlns:a16="http://schemas.microsoft.com/office/drawing/2014/main" id="{86D97124-3AFF-00BA-442E-2B7A68ACBA01}"/>
              </a:ext>
            </a:extLst>
          </p:cNvPr>
          <p:cNvPicPr>
            <a:picLocks noChangeAspect="1"/>
          </p:cNvPicPr>
          <p:nvPr/>
        </p:nvPicPr>
        <p:blipFill rotWithShape="1">
          <a:blip r:embed="rId2"/>
          <a:srcRect r="2289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Τίτλος 1">
            <a:extLst>
              <a:ext uri="{FF2B5EF4-FFF2-40B4-BE49-F238E27FC236}">
                <a16:creationId xmlns:a16="http://schemas.microsoft.com/office/drawing/2014/main" id="{9F5C4B7E-7707-A0A2-ACC7-8A282FE04672}"/>
              </a:ext>
            </a:extLst>
          </p:cNvPr>
          <p:cNvSpPr>
            <a:spLocks noGrp="1"/>
          </p:cNvSpPr>
          <p:nvPr>
            <p:ph type="title"/>
          </p:nvPr>
        </p:nvSpPr>
        <p:spPr>
          <a:xfrm>
            <a:off x="677333" y="609600"/>
            <a:ext cx="3851123" cy="1320800"/>
          </a:xfrm>
        </p:spPr>
        <p:txBody>
          <a:bodyPr>
            <a:normAutofit/>
          </a:bodyPr>
          <a:lstStyle/>
          <a:p>
            <a:pPr>
              <a:lnSpc>
                <a:spcPct val="90000"/>
              </a:lnSpc>
            </a:pPr>
            <a:r>
              <a:rPr lang="el-GR" sz="2500" kern="100">
                <a:effectLst/>
                <a:latin typeface="Söhne"/>
                <a:ea typeface="Calibri" panose="020F0502020204030204" pitchFamily="34" charset="0"/>
              </a:rPr>
              <a:t>Η εξέλιξη των κοινωνικών δικτύων και ο ρόλος τους στην επικοινωνία</a:t>
            </a:r>
            <a:endParaRPr lang="el-GR" sz="2500">
              <a:latin typeface="Söhne"/>
            </a:endParaRPr>
          </a:p>
        </p:txBody>
      </p:sp>
      <p:sp>
        <p:nvSpPr>
          <p:cNvPr id="3" name="Θέση περιεχομένου 2">
            <a:extLst>
              <a:ext uri="{FF2B5EF4-FFF2-40B4-BE49-F238E27FC236}">
                <a16:creationId xmlns:a16="http://schemas.microsoft.com/office/drawing/2014/main" id="{0DA0DBA2-C219-F5E7-FE1B-63E44E692CE8}"/>
              </a:ext>
            </a:extLst>
          </p:cNvPr>
          <p:cNvSpPr>
            <a:spLocks noGrp="1"/>
          </p:cNvSpPr>
          <p:nvPr>
            <p:ph idx="1"/>
          </p:nvPr>
        </p:nvSpPr>
        <p:spPr>
          <a:xfrm>
            <a:off x="358240" y="2053087"/>
            <a:ext cx="4446757" cy="4281573"/>
          </a:xfrm>
        </p:spPr>
        <p:txBody>
          <a:bodyPr>
            <a:normAutofit/>
          </a:bodyPr>
          <a:lstStyle/>
          <a:p>
            <a:pPr algn="just">
              <a:lnSpc>
                <a:spcPct val="90000"/>
              </a:lnSpc>
            </a:pPr>
            <a:r>
              <a:rPr lang="el-GR" sz="1600" b="0" i="0" dirty="0">
                <a:effectLst/>
                <a:latin typeface="Söhne"/>
              </a:rPr>
              <a:t>Η εξέλιξη των κοινωνικών δικτύων έχει οδηγήσει σε μια επανάσταση στον τρόπο που επικοινωνούμε. Παλαιότερα, η επικοινωνία περιοριζόταν σε προσωπικές συναντήσεις, τηλεφωνικές κλήσεις και γραπτά μηνύματα. Τώρα, μέσω των κοινωνικών δικτύων, μπορούμε να επικοινωνούμε άμεσα και να μοιραζόμαστε πληροφορίες με το πάτημα ενός κουμπιού.</a:t>
            </a:r>
            <a:endParaRPr lang="en-US" sz="1600" b="0" i="0" dirty="0">
              <a:effectLst/>
              <a:latin typeface="Söhne"/>
            </a:endParaRPr>
          </a:p>
          <a:p>
            <a:pPr algn="just">
              <a:lnSpc>
                <a:spcPct val="90000"/>
              </a:lnSpc>
            </a:pPr>
            <a:r>
              <a:rPr lang="el-GR" sz="1600" b="0" i="0" dirty="0">
                <a:effectLst/>
                <a:latin typeface="Söhne"/>
              </a:rPr>
              <a:t>Ένα παράδειγμα είναι η πλατφόρμα Facebook. Οι χρήστες μπορούν να ανεβάζουν φωτογραφίες, να γράφουν καταστάσεις και να ανταλλάσσουν μηνύματα με τους φίλους τους. Αυτό δημιουργεί μια </a:t>
            </a:r>
            <a:r>
              <a:rPr lang="el-GR" sz="1600" b="0" i="0" dirty="0" err="1">
                <a:effectLst/>
                <a:latin typeface="Söhne"/>
              </a:rPr>
              <a:t>διαδραστική</a:t>
            </a:r>
            <a:r>
              <a:rPr lang="el-GR" sz="1600" b="0" i="0" dirty="0">
                <a:effectLst/>
                <a:latin typeface="Söhne"/>
              </a:rPr>
              <a:t> επικοινωνία και επιτρέπει στους χρήστες να παραμένουν συνδεδεμένοι με το δίκτυό τους, ανεξαρτήτως της απόστασης ή του χρόνου.</a:t>
            </a:r>
            <a:endParaRPr lang="el-GR" sz="1600"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432488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Εικόνα που περιέχει πολυχρωμία, τέχνη&#10;&#10;Περιγραφή που δημιουργήθηκε αυτόματα">
            <a:extLst>
              <a:ext uri="{FF2B5EF4-FFF2-40B4-BE49-F238E27FC236}">
                <a16:creationId xmlns:a16="http://schemas.microsoft.com/office/drawing/2014/main" id="{C3385EB3-9B21-7200-8C5F-FE6CD1B81447}"/>
              </a:ext>
            </a:extLst>
          </p:cNvPr>
          <p:cNvPicPr>
            <a:picLocks noChangeAspect="1"/>
          </p:cNvPicPr>
          <p:nvPr/>
        </p:nvPicPr>
        <p:blipFill rotWithShape="1">
          <a:blip r:embed="rId2"/>
          <a:srcRect l="9091" t="6863" b="3816"/>
          <a:stretch/>
        </p:blipFill>
        <p:spPr>
          <a:xfrm>
            <a:off x="1" y="8477"/>
            <a:ext cx="12191999" cy="6857990"/>
          </a:xfrm>
          <a:prstGeom prst="rect">
            <a:avLst/>
          </a:prstGeom>
        </p:spPr>
      </p:pic>
      <p:sp>
        <p:nvSpPr>
          <p:cNvPr id="32" name="Isosceles Triangle 31">
            <a:extLst>
              <a:ext uri="{FF2B5EF4-FFF2-40B4-BE49-F238E27FC236}">
                <a16:creationId xmlns:a16="http://schemas.microsoft.com/office/drawing/2014/main" id="{0FF9F10B-8764-4B6C-9EBC-4FBE9AC1A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4" name="Parallelogram 33">
            <a:extLst>
              <a:ext uri="{FF2B5EF4-FFF2-40B4-BE49-F238E27FC236}">
                <a16:creationId xmlns:a16="http://schemas.microsoft.com/office/drawing/2014/main" id="{4DC5F81A-AB66-427C-B973-546BE1B7E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2146C810-9BC7-4BEB-A44C-B70C5B3DC9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5ADF6C1-FC3E-4CEF-ACAA-1E533A9279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BE11B7D3-FC4D-4157-827F-D418D4AF3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2" name="Rectangle 25">
            <a:extLst>
              <a:ext uri="{FF2B5EF4-FFF2-40B4-BE49-F238E27FC236}">
                <a16:creationId xmlns:a16="http://schemas.microsoft.com/office/drawing/2014/main" id="{F9CA2FB3-69C5-4A17-880A-34C260DF3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4" name="Isosceles Triangle 43">
            <a:extLst>
              <a:ext uri="{FF2B5EF4-FFF2-40B4-BE49-F238E27FC236}">
                <a16:creationId xmlns:a16="http://schemas.microsoft.com/office/drawing/2014/main" id="{A3B42260-CA72-429A-AEFF-A2778C7BC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E3DBA79D-F166-FF2D-15D0-039B137D3610}"/>
              </a:ext>
            </a:extLst>
          </p:cNvPr>
          <p:cNvSpPr>
            <a:spLocks noGrp="1"/>
          </p:cNvSpPr>
          <p:nvPr>
            <p:ph type="ctrTitle"/>
          </p:nvPr>
        </p:nvSpPr>
        <p:spPr>
          <a:xfrm>
            <a:off x="4684994" y="151601"/>
            <a:ext cx="4569803" cy="2565719"/>
          </a:xfrm>
        </p:spPr>
        <p:txBody>
          <a:bodyPr>
            <a:noAutofit/>
          </a:bodyPr>
          <a:lstStyle/>
          <a:p>
            <a:pPr>
              <a:lnSpc>
                <a:spcPct val="90000"/>
              </a:lnSpc>
            </a:pPr>
            <a:r>
              <a:rPr lang="el-GR" sz="4400" dirty="0">
                <a:latin typeface="Söhne"/>
              </a:rPr>
              <a:t>Παραδοσιακή Επικοινωνία και Μέσα Δημοσιογραφίας</a:t>
            </a:r>
            <a:endParaRPr lang="el-GR" sz="4400" dirty="0"/>
          </a:p>
        </p:txBody>
      </p:sp>
      <p:sp>
        <p:nvSpPr>
          <p:cNvPr id="5" name="Υπότιτλος 4">
            <a:extLst>
              <a:ext uri="{FF2B5EF4-FFF2-40B4-BE49-F238E27FC236}">
                <a16:creationId xmlns:a16="http://schemas.microsoft.com/office/drawing/2014/main" id="{2B36BE7C-894B-DB84-47E8-5217B6CF205B}"/>
              </a:ext>
            </a:extLst>
          </p:cNvPr>
          <p:cNvSpPr>
            <a:spLocks noGrp="1"/>
          </p:cNvSpPr>
          <p:nvPr>
            <p:ph type="subTitle" idx="1"/>
          </p:nvPr>
        </p:nvSpPr>
        <p:spPr>
          <a:xfrm>
            <a:off x="4700964" y="2868921"/>
            <a:ext cx="4573037" cy="3837477"/>
          </a:xfrm>
        </p:spPr>
        <p:txBody>
          <a:bodyPr>
            <a:noAutofit/>
          </a:bodyPr>
          <a:lstStyle/>
          <a:p>
            <a:pPr algn="just">
              <a:lnSpc>
                <a:spcPct val="90000"/>
              </a:lnSpc>
            </a:pPr>
            <a:r>
              <a:rPr lang="el-GR" sz="1600" dirty="0"/>
              <a:t>Όταν μιλάμε για τη "βιομηχανία των μέσων ενημέρωσης", αναφερόμαστε στις επιχειρήσεις και τους οργανισμούς που δημιουργούν και διανέμουν περιεχόμενο. Αυτό μπορεί να περιλαμβάνει τα πάντα, από ειδησεογραφικούς οργανισμούς και κινηματογραφικά στούντιο μέχρι πλατφόρμες μέσων κοινωνικής δικτύωσης και προγραμματιστές βιντεοπαιχνιδιών.</a:t>
            </a:r>
          </a:p>
          <a:p>
            <a:pPr algn="just">
              <a:lnSpc>
                <a:spcPct val="90000"/>
              </a:lnSpc>
            </a:pPr>
            <a:r>
              <a:rPr lang="el-GR" sz="1600" dirty="0"/>
              <a:t>Εντός της βιομηχανίας των μέσων ενημέρωσης, υπάρχει ένα υποσύνολο επιχειρήσεων που είναι γνωστό ως "παραδοσιακά μέσα ενημέρωσης". Τα παραδοσιακά μέσα ενημέρωσης είναι κάθε είδος περιεχομένου που διανέμεται μέσω καθιερωμένων καναλιών, όπως ο κινηματογράφος, η τηλεόραση, το ραδιόφωνο ή οι έντυπες εκδόσεις.</a:t>
            </a:r>
          </a:p>
        </p:txBody>
      </p:sp>
      <p:sp>
        <p:nvSpPr>
          <p:cNvPr id="46" name="Rectangle 27">
            <a:extLst>
              <a:ext uri="{FF2B5EF4-FFF2-40B4-BE49-F238E27FC236}">
                <a16:creationId xmlns:a16="http://schemas.microsoft.com/office/drawing/2014/main" id="{C29C3C96-CB51-440C-B12F-E880D7386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8" name="Rectangle 28">
            <a:extLst>
              <a:ext uri="{FF2B5EF4-FFF2-40B4-BE49-F238E27FC236}">
                <a16:creationId xmlns:a16="http://schemas.microsoft.com/office/drawing/2014/main" id="{17070EE5-FA55-4C41-AD18-785E5F02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50" name="Rectangle 29">
            <a:extLst>
              <a:ext uri="{FF2B5EF4-FFF2-40B4-BE49-F238E27FC236}">
                <a16:creationId xmlns:a16="http://schemas.microsoft.com/office/drawing/2014/main" id="{726DD974-2DC0-457D-B797-BFB5EB6F4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52" name="Isosceles Triangle 51">
            <a:extLst>
              <a:ext uri="{FF2B5EF4-FFF2-40B4-BE49-F238E27FC236}">
                <a16:creationId xmlns:a16="http://schemas.microsoft.com/office/drawing/2014/main" id="{EF9AFB1C-D978-4634-9E2D-78B7F70F5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323191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4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4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Καθίσματα σταδίου σε χώρο αθλητικής διασκέδασης">
            <a:extLst>
              <a:ext uri="{FF2B5EF4-FFF2-40B4-BE49-F238E27FC236}">
                <a16:creationId xmlns:a16="http://schemas.microsoft.com/office/drawing/2014/main" id="{1BB076FE-F21E-4DBC-3E29-7D56B679DA51}"/>
              </a:ext>
            </a:extLst>
          </p:cNvPr>
          <p:cNvPicPr>
            <a:picLocks noChangeAspect="1"/>
          </p:cNvPicPr>
          <p:nvPr/>
        </p:nvPicPr>
        <p:blipFill rotWithShape="1">
          <a:blip r:embed="rId2"/>
          <a:srcRect l="38296" r="3413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0DA0DBA2-C219-F5E7-FE1B-63E44E692CE8}"/>
              </a:ext>
            </a:extLst>
          </p:cNvPr>
          <p:cNvSpPr>
            <a:spLocks noGrp="1"/>
          </p:cNvSpPr>
          <p:nvPr>
            <p:ph idx="1"/>
          </p:nvPr>
        </p:nvSpPr>
        <p:spPr>
          <a:xfrm>
            <a:off x="2849562" y="298581"/>
            <a:ext cx="6424440" cy="5742782"/>
          </a:xfrm>
        </p:spPr>
        <p:txBody>
          <a:bodyPr>
            <a:normAutofit/>
          </a:bodyPr>
          <a:lstStyle/>
          <a:p>
            <a:pPr algn="just">
              <a:lnSpc>
                <a:spcPct val="90000"/>
              </a:lnSpc>
            </a:pPr>
            <a:r>
              <a:rPr lang="el-GR" sz="2000" b="0" i="0" dirty="0">
                <a:effectLst/>
                <a:latin typeface="Söhne"/>
              </a:rPr>
              <a:t>Επιπλέον, οι κοινωνικές πλατφόρμες όπως το Twitter και το </a:t>
            </a:r>
            <a:r>
              <a:rPr lang="el-GR" sz="2000" b="0" i="0" dirty="0" err="1">
                <a:effectLst/>
                <a:latin typeface="Söhne"/>
              </a:rPr>
              <a:t>Instagram</a:t>
            </a:r>
            <a:r>
              <a:rPr lang="el-GR" sz="2000" b="0" i="0" dirty="0">
                <a:effectLst/>
                <a:latin typeface="Söhne"/>
              </a:rPr>
              <a:t> έχουν επιτρέψει στους χρήστες να επικοινωνούν και να μοιράζονται πληροφορίες με μεγάλη κοινότητα χρηστών. Αυτό δημιουργεί έναν πολυδιάστατο χώρο συνομιλίας και ανταλλαγής απόψεων, όπου οι χρήστες μπορούν να επηρεάζουν και να ενημερώνονται για τα τελευταία γεγονότα.</a:t>
            </a:r>
            <a:endParaRPr lang="en-US" sz="2000" b="0" i="0" dirty="0">
              <a:effectLst/>
              <a:latin typeface="Söhne"/>
            </a:endParaRPr>
          </a:p>
          <a:p>
            <a:pPr algn="just">
              <a:lnSpc>
                <a:spcPct val="90000"/>
              </a:lnSpc>
            </a:pPr>
            <a:r>
              <a:rPr lang="el-GR" sz="2000" b="0" i="0" dirty="0">
                <a:effectLst/>
                <a:latin typeface="Söhne"/>
              </a:rPr>
              <a:t>Πέραν της απλής επικοινωνίας, τα κοινωνικά δίκτυα έχουν αναδειχθεί ως ισχυρά εργαλεία για τη διαμόρφωση της δημόσιας γνώμης και την επιρροή σε κοινωνικά ζητήματα. Πολλές οργανώσεις και καμπάνιες χρησιμοποιούν τα κοινωνικά δίκτυα για να προωθήσουν τις ιδέες τους, να συγκεντρώσουν υπογραφές για αιτήματα ή να ευαισθητοποιήσουν το κοινό για ένα αιτιολογημένο θέμα. Το γρήγορο και ευρύτερο κοινό που προσφέρουν τα κοινωνικά δίκτυα αυξάνει την επιρροή και την αποτελεσματικότητα αυτών των προσπαθειών.</a:t>
            </a:r>
            <a:endParaRPr lang="el-GR" sz="2000" dirty="0"/>
          </a:p>
        </p:txBody>
      </p:sp>
    </p:spTree>
    <p:extLst>
      <p:ext uri="{BB962C8B-B14F-4D97-AF65-F5344CB8AC3E}">
        <p14:creationId xmlns:p14="http://schemas.microsoft.com/office/powerpoint/2010/main" val="2317947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DA0DBA2-C219-F5E7-FE1B-63E44E692CE8}"/>
              </a:ext>
            </a:extLst>
          </p:cNvPr>
          <p:cNvSpPr>
            <a:spLocks noGrp="1"/>
          </p:cNvSpPr>
          <p:nvPr>
            <p:ph idx="1"/>
          </p:nvPr>
        </p:nvSpPr>
        <p:spPr>
          <a:xfrm>
            <a:off x="539312" y="538823"/>
            <a:ext cx="8596668" cy="5577305"/>
          </a:xfrm>
        </p:spPr>
        <p:txBody>
          <a:bodyPr>
            <a:normAutofit/>
          </a:bodyPr>
          <a:lstStyle/>
          <a:p>
            <a:pPr marL="0" indent="0" algn="just">
              <a:buNone/>
            </a:pPr>
            <a:r>
              <a:rPr lang="el-GR" sz="2800" dirty="0">
                <a:solidFill>
                  <a:srgbClr val="00B0F0"/>
                </a:solidFill>
              </a:rPr>
              <a:t>ΣΥΜΠΕΡΑΣΜΑ</a:t>
            </a:r>
          </a:p>
          <a:p>
            <a:pPr marL="0" indent="0" algn="just">
              <a:buNone/>
            </a:pPr>
            <a:endParaRPr lang="el-GR" sz="2400" dirty="0">
              <a:solidFill>
                <a:schemeClr val="tx1"/>
              </a:solidFill>
            </a:endParaRPr>
          </a:p>
          <a:p>
            <a:pPr marL="0" indent="0" algn="just">
              <a:buNone/>
            </a:pPr>
            <a:r>
              <a:rPr lang="el-GR" sz="2400" b="0" i="0" dirty="0">
                <a:solidFill>
                  <a:schemeClr val="tx1"/>
                </a:solidFill>
                <a:effectLst/>
                <a:latin typeface="Söhne"/>
              </a:rPr>
              <a:t>Τα κοινωνικά δίκτυα έχουν αλλάξει δραστικά τον τρόπο που επικοινωνούμε και </a:t>
            </a:r>
            <a:r>
              <a:rPr lang="el-GR" sz="2400" b="0" i="0" dirty="0" err="1">
                <a:solidFill>
                  <a:schemeClr val="tx1"/>
                </a:solidFill>
                <a:effectLst/>
                <a:latin typeface="Söhne"/>
              </a:rPr>
              <a:t>αλληλεπιδρούμε</a:t>
            </a:r>
            <a:r>
              <a:rPr lang="el-GR" sz="2400" b="0" i="0" dirty="0">
                <a:solidFill>
                  <a:schemeClr val="tx1"/>
                </a:solidFill>
                <a:effectLst/>
                <a:latin typeface="Söhne"/>
              </a:rPr>
              <a:t> μεταξύ μας. Από τη δημιουργία συνδέσεων με φίλους και οικογένεια, μέχρι την ανταλλαγή απόψεων και την </a:t>
            </a:r>
            <a:r>
              <a:rPr lang="el-GR" sz="2400" b="0" i="0" dirty="0" err="1">
                <a:solidFill>
                  <a:schemeClr val="tx1"/>
                </a:solidFill>
                <a:effectLst/>
                <a:latin typeface="Söhne"/>
              </a:rPr>
              <a:t>επηρεαστική</a:t>
            </a:r>
            <a:r>
              <a:rPr lang="el-GR" sz="2400" b="0" i="0" dirty="0">
                <a:solidFill>
                  <a:schemeClr val="tx1"/>
                </a:solidFill>
                <a:effectLst/>
                <a:latin typeface="Söhne"/>
              </a:rPr>
              <a:t> δύναμη σε κοινωνικά ζητήματα, τα κοινωνικά δίκτυα έχουν αποκτήσει έναν σημαντικό ρόλο στην επικοινωνία μας.</a:t>
            </a:r>
          </a:p>
          <a:p>
            <a:pPr marL="0" indent="0" algn="just">
              <a:buNone/>
            </a:pPr>
            <a:r>
              <a:rPr lang="el-GR" sz="2400" b="0" i="0" dirty="0">
                <a:solidFill>
                  <a:schemeClr val="tx1"/>
                </a:solidFill>
                <a:effectLst/>
                <a:latin typeface="Söhne"/>
              </a:rPr>
              <a:t>Ωστόσο, είναι σημαντικό να είμαστε επιστήμονες χρήστες και να αντιμετωπίζουμε με προσοχή την πληροφορία που λαμβάνουμε, διότι η αξιοπιστία και η προστασία των δεδομένων μας παραμένουν ζωτικής σημασίας στην ψηφιακή εποχή μας.</a:t>
            </a:r>
            <a:endParaRPr lang="el-GR" sz="2400" dirty="0">
              <a:solidFill>
                <a:schemeClr val="tx1"/>
              </a:solidFill>
            </a:endParaRPr>
          </a:p>
        </p:txBody>
      </p:sp>
    </p:spTree>
    <p:extLst>
      <p:ext uri="{BB962C8B-B14F-4D97-AF65-F5344CB8AC3E}">
        <p14:creationId xmlns:p14="http://schemas.microsoft.com/office/powerpoint/2010/main" val="4258297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5C4B7E-7707-A0A2-ACC7-8A282FE04672}"/>
              </a:ext>
            </a:extLst>
          </p:cNvPr>
          <p:cNvSpPr>
            <a:spLocks noGrp="1"/>
          </p:cNvSpPr>
          <p:nvPr>
            <p:ph type="title"/>
          </p:nvPr>
        </p:nvSpPr>
        <p:spPr>
          <a:xfrm>
            <a:off x="384036" y="255917"/>
            <a:ext cx="8596668" cy="1320800"/>
          </a:xfrm>
        </p:spPr>
        <p:txBody>
          <a:bodyPr>
            <a:normAutofit/>
          </a:bodyPr>
          <a:lstStyle/>
          <a:p>
            <a:pPr algn="just"/>
            <a:r>
              <a:rPr lang="el-GR" sz="3600" kern="100" dirty="0">
                <a:solidFill>
                  <a:srgbClr val="00B0F0"/>
                </a:solidFill>
                <a:effectLst/>
                <a:latin typeface="Söhne"/>
                <a:ea typeface="Calibri" panose="020F0502020204030204" pitchFamily="34" charset="0"/>
              </a:rPr>
              <a:t>Η συνεχής αναζήτηση της αλήθειας στην εποχή των ψευδαισθήσεων</a:t>
            </a:r>
          </a:p>
        </p:txBody>
      </p:sp>
      <p:sp>
        <p:nvSpPr>
          <p:cNvPr id="3" name="Θέση περιεχομένου 2">
            <a:extLst>
              <a:ext uri="{FF2B5EF4-FFF2-40B4-BE49-F238E27FC236}">
                <a16:creationId xmlns:a16="http://schemas.microsoft.com/office/drawing/2014/main" id="{0DA0DBA2-C219-F5E7-FE1B-63E44E692CE8}"/>
              </a:ext>
            </a:extLst>
          </p:cNvPr>
          <p:cNvSpPr>
            <a:spLocks noGrp="1"/>
          </p:cNvSpPr>
          <p:nvPr>
            <p:ph idx="1"/>
          </p:nvPr>
        </p:nvSpPr>
        <p:spPr>
          <a:xfrm>
            <a:off x="496179" y="1772400"/>
            <a:ext cx="8596668" cy="3880773"/>
          </a:xfrm>
        </p:spPr>
        <p:txBody>
          <a:bodyPr>
            <a:normAutofit/>
          </a:bodyPr>
          <a:lstStyle/>
          <a:p>
            <a:pPr marL="0" indent="0" algn="just">
              <a:buNone/>
            </a:pPr>
            <a:r>
              <a:rPr lang="el-GR" sz="2400" b="0" i="0" dirty="0">
                <a:solidFill>
                  <a:schemeClr val="tx1"/>
                </a:solidFill>
                <a:effectLst/>
                <a:latin typeface="Söhne"/>
              </a:rPr>
              <a:t>Η εποχή της πληροφορίας και της ψηφιακής επικοινωνίας έχει φέρει μαζί της μια σημαντική πρόκληση για την κοινωνία μας: τον ανεξάντλητο όγκο των ψευδαισθήσεων που εξαπλώνονται μέσω των μέσων κοινωνικής δικτύωσης και του διαδικτύου γενικότερα.</a:t>
            </a:r>
          </a:p>
          <a:p>
            <a:pPr marL="0" indent="0" algn="just">
              <a:buNone/>
            </a:pPr>
            <a:r>
              <a:rPr lang="el-GR" sz="2400" b="0" i="0" dirty="0">
                <a:solidFill>
                  <a:schemeClr val="tx1"/>
                </a:solidFill>
                <a:effectLst/>
                <a:latin typeface="Söhne"/>
              </a:rPr>
              <a:t>Σε αυτό το πλαίσιο, η αναζήτηση της αλήθειας έχει γίνει μια διαρκής προσπάθεια, καθώς η διάχυση των ψευδαισθήσεων δημιουργεί προβλήματα στην εμπιστοσύνη, την πληροφόρηση και την κοινωνική συνοχή.</a:t>
            </a:r>
            <a:endParaRPr lang="el-GR" sz="2400" dirty="0">
              <a:solidFill>
                <a:schemeClr val="tx1"/>
              </a:solidFill>
            </a:endParaRPr>
          </a:p>
        </p:txBody>
      </p:sp>
    </p:spTree>
    <p:extLst>
      <p:ext uri="{BB962C8B-B14F-4D97-AF65-F5344CB8AC3E}">
        <p14:creationId xmlns:p14="http://schemas.microsoft.com/office/powerpoint/2010/main" val="1559983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DA0DBA2-C219-F5E7-FE1B-63E44E692CE8}"/>
              </a:ext>
            </a:extLst>
          </p:cNvPr>
          <p:cNvSpPr>
            <a:spLocks noGrp="1"/>
          </p:cNvSpPr>
          <p:nvPr>
            <p:ph idx="1"/>
          </p:nvPr>
        </p:nvSpPr>
        <p:spPr>
          <a:xfrm>
            <a:off x="530685" y="521570"/>
            <a:ext cx="8596668" cy="5387524"/>
          </a:xfrm>
        </p:spPr>
        <p:txBody>
          <a:bodyPr>
            <a:normAutofit/>
          </a:bodyPr>
          <a:lstStyle/>
          <a:p>
            <a:pPr marL="0" indent="0" algn="just">
              <a:buNone/>
            </a:pPr>
            <a:r>
              <a:rPr lang="el-GR" sz="2400" b="0" i="0" dirty="0">
                <a:solidFill>
                  <a:schemeClr val="tx1"/>
                </a:solidFill>
                <a:effectLst/>
                <a:latin typeface="Söhne"/>
              </a:rPr>
              <a:t>Τα μέσα κοινωνικής δικτύωσης έχουν γίνει ένας σημαντικός παράγοντας στην καθημερινή μας ζωή, παρέχοντας πλατφόρμες για την ανταλλαγή πληροφοριών και απόψεων.</a:t>
            </a:r>
          </a:p>
          <a:p>
            <a:pPr marL="0" indent="0" algn="just">
              <a:buNone/>
            </a:pPr>
            <a:r>
              <a:rPr lang="el-GR" sz="2400" b="0" i="0" dirty="0">
                <a:solidFill>
                  <a:schemeClr val="tx1"/>
                </a:solidFill>
                <a:effectLst/>
                <a:latin typeface="Söhne"/>
              </a:rPr>
              <a:t>Ωστόσο, αυτό που καθιστά τα μέσα κοινωνικής δικτύωσης πολύπλοκο είναι η έκταση της ψευδαισθήσεων που διαδίδονται μέσω αυτών. </a:t>
            </a:r>
          </a:p>
          <a:p>
            <a:pPr marL="0" indent="0" algn="just">
              <a:buNone/>
            </a:pPr>
            <a:r>
              <a:rPr lang="el-GR" sz="2400" b="0" i="0" dirty="0">
                <a:solidFill>
                  <a:schemeClr val="tx1"/>
                </a:solidFill>
                <a:effectLst/>
                <a:latin typeface="Söhne"/>
              </a:rPr>
              <a:t>Χρησιμοποιώντας φωτογραφίες που έχουν υποστεί επεξεργασία, ανακοινώσεις που αποδεικνύονται ψευδείς και παραπλανητικά άρθρα, οι χρήστες των μέσων κοινωνικής δικτύωσης βρίσκονται συνεχώς αντιμέτωποι με τον κίνδυνο να εμπιστευτούν και να διαδώσουν λανθασμένες πληροφορίες.</a:t>
            </a:r>
            <a:endParaRPr lang="el-GR" sz="2400" dirty="0">
              <a:solidFill>
                <a:schemeClr val="tx1"/>
              </a:solidFill>
            </a:endParaRPr>
          </a:p>
        </p:txBody>
      </p:sp>
    </p:spTree>
    <p:extLst>
      <p:ext uri="{BB962C8B-B14F-4D97-AF65-F5344CB8AC3E}">
        <p14:creationId xmlns:p14="http://schemas.microsoft.com/office/powerpoint/2010/main" val="1894616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5C4B7E-7707-A0A2-ACC7-8A282FE04672}"/>
              </a:ext>
            </a:extLst>
          </p:cNvPr>
          <p:cNvSpPr>
            <a:spLocks noGrp="1"/>
          </p:cNvSpPr>
          <p:nvPr>
            <p:ph type="title"/>
          </p:nvPr>
        </p:nvSpPr>
        <p:spPr/>
        <p:txBody>
          <a:bodyPr>
            <a:normAutofit/>
          </a:bodyPr>
          <a:lstStyle/>
          <a:p>
            <a:pPr algn="just"/>
            <a:r>
              <a:rPr lang="el-GR" sz="3600" kern="100" dirty="0">
                <a:effectLst/>
                <a:latin typeface="Söhne"/>
                <a:ea typeface="Calibri" panose="020F0502020204030204" pitchFamily="34" charset="0"/>
              </a:rPr>
              <a:t>Η συνεχής αναζήτηση της αλήθειας στην εποχή των ψευδαισθήσεων</a:t>
            </a:r>
          </a:p>
        </p:txBody>
      </p:sp>
      <p:sp>
        <p:nvSpPr>
          <p:cNvPr id="3" name="Θέση περιεχομένου 2">
            <a:extLst>
              <a:ext uri="{FF2B5EF4-FFF2-40B4-BE49-F238E27FC236}">
                <a16:creationId xmlns:a16="http://schemas.microsoft.com/office/drawing/2014/main" id="{0DA0DBA2-C219-F5E7-FE1B-63E44E692CE8}"/>
              </a:ext>
            </a:extLst>
          </p:cNvPr>
          <p:cNvSpPr>
            <a:spLocks noGrp="1"/>
          </p:cNvSpPr>
          <p:nvPr>
            <p:ph idx="1"/>
          </p:nvPr>
        </p:nvSpPr>
        <p:spPr/>
        <p:txBody>
          <a:bodyPr>
            <a:normAutofit/>
          </a:bodyPr>
          <a:lstStyle/>
          <a:p>
            <a:pPr marL="0" indent="0" algn="just">
              <a:buNone/>
            </a:pPr>
            <a:r>
              <a:rPr lang="el-GR" sz="2400" b="0" i="0" dirty="0">
                <a:solidFill>
                  <a:schemeClr val="tx1"/>
                </a:solidFill>
                <a:effectLst/>
                <a:latin typeface="Söhne"/>
              </a:rPr>
              <a:t>Παράδειγμα 1: </a:t>
            </a:r>
            <a:r>
              <a:rPr lang="en-US" sz="2400" b="0" i="0" dirty="0">
                <a:solidFill>
                  <a:schemeClr val="tx1"/>
                </a:solidFill>
                <a:effectLst/>
                <a:latin typeface="Söhne"/>
              </a:rPr>
              <a:t>D</a:t>
            </a:r>
            <a:r>
              <a:rPr lang="el-GR" sz="2400" b="0" i="0" dirty="0" err="1">
                <a:solidFill>
                  <a:schemeClr val="tx1"/>
                </a:solidFill>
                <a:effectLst/>
                <a:latin typeface="Söhne"/>
              </a:rPr>
              <a:t>eepfake</a:t>
            </a:r>
            <a:r>
              <a:rPr lang="el-GR" sz="2400" b="0" i="0" dirty="0">
                <a:solidFill>
                  <a:schemeClr val="tx1"/>
                </a:solidFill>
                <a:effectLst/>
                <a:latin typeface="Söhne"/>
              </a:rPr>
              <a:t> </a:t>
            </a:r>
            <a:r>
              <a:rPr lang="en-US" sz="2400" b="0" i="0" dirty="0">
                <a:solidFill>
                  <a:schemeClr val="tx1"/>
                </a:solidFill>
                <a:effectLst/>
                <a:latin typeface="Söhne"/>
              </a:rPr>
              <a:t>videos</a:t>
            </a:r>
            <a:endParaRPr lang="el-GR" sz="2400" b="0" i="0" dirty="0">
              <a:solidFill>
                <a:schemeClr val="tx1"/>
              </a:solidFill>
              <a:effectLst/>
              <a:latin typeface="Söhne"/>
            </a:endParaRPr>
          </a:p>
          <a:p>
            <a:pPr marL="0" indent="0" algn="just">
              <a:buNone/>
            </a:pPr>
            <a:r>
              <a:rPr lang="el-GR" sz="2400" b="0" i="0" dirty="0">
                <a:solidFill>
                  <a:schemeClr val="tx1"/>
                </a:solidFill>
                <a:effectLst/>
                <a:latin typeface="Söhne"/>
              </a:rPr>
              <a:t>Ένα προηγμένο παράδειγμα ψευδαισθήσεων είναι τα </a:t>
            </a:r>
            <a:r>
              <a:rPr lang="el-GR" sz="2400" b="0" i="0" dirty="0" err="1">
                <a:solidFill>
                  <a:schemeClr val="tx1"/>
                </a:solidFill>
                <a:effectLst/>
                <a:latin typeface="Söhne"/>
              </a:rPr>
              <a:t>deepfake</a:t>
            </a:r>
            <a:r>
              <a:rPr lang="el-GR" sz="2400" b="0" i="0" dirty="0">
                <a:solidFill>
                  <a:schemeClr val="tx1"/>
                </a:solidFill>
                <a:effectLst/>
                <a:latin typeface="Söhne"/>
              </a:rPr>
              <a:t> βίντεο. Με τη χρήση της τεχνητής νοημοσύνης, μπορούν να δημιουργηθούν βίντεο στα οποία πρόσωπα αντικαθίστανται με άλλα, καθιστώντας το περιεχόμενο δύσκολο να διακριθεί από την πραγματικότητα.</a:t>
            </a:r>
          </a:p>
          <a:p>
            <a:pPr marL="0" indent="0" algn="just">
              <a:buNone/>
            </a:pPr>
            <a:r>
              <a:rPr lang="el-GR" sz="2400" b="0" i="0" dirty="0">
                <a:solidFill>
                  <a:schemeClr val="tx1"/>
                </a:solidFill>
                <a:effectLst/>
                <a:latin typeface="Söhne"/>
              </a:rPr>
              <a:t>Αυτό μπορεί να έχει αρνητικές συνέπειες, όπως την παραπλάνηση του κοινού και την επιδείνωση της εμπιστοσύνης στα μέσα ενημέρωσης.</a:t>
            </a:r>
            <a:endParaRPr lang="el-GR" sz="2400" dirty="0">
              <a:solidFill>
                <a:schemeClr val="tx1"/>
              </a:solidFill>
            </a:endParaRPr>
          </a:p>
        </p:txBody>
      </p:sp>
    </p:spTree>
    <p:extLst>
      <p:ext uri="{BB962C8B-B14F-4D97-AF65-F5344CB8AC3E}">
        <p14:creationId xmlns:p14="http://schemas.microsoft.com/office/powerpoint/2010/main" val="1248138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5C4B7E-7707-A0A2-ACC7-8A282FE04672}"/>
              </a:ext>
            </a:extLst>
          </p:cNvPr>
          <p:cNvSpPr>
            <a:spLocks noGrp="1"/>
          </p:cNvSpPr>
          <p:nvPr>
            <p:ph type="title"/>
          </p:nvPr>
        </p:nvSpPr>
        <p:spPr/>
        <p:txBody>
          <a:bodyPr>
            <a:normAutofit/>
          </a:bodyPr>
          <a:lstStyle/>
          <a:p>
            <a:pPr marL="0" indent="0" algn="just">
              <a:buNone/>
            </a:pPr>
            <a:r>
              <a:rPr lang="el-GR" sz="3600" b="0" i="0" dirty="0">
                <a:effectLst/>
                <a:latin typeface="Söhne"/>
              </a:rPr>
              <a:t>Η σημασία της κριτικής σκέψης και της πολυπλοκότητας της αλήθειας</a:t>
            </a:r>
          </a:p>
        </p:txBody>
      </p:sp>
      <p:sp>
        <p:nvSpPr>
          <p:cNvPr id="3" name="Θέση περιεχομένου 2">
            <a:extLst>
              <a:ext uri="{FF2B5EF4-FFF2-40B4-BE49-F238E27FC236}">
                <a16:creationId xmlns:a16="http://schemas.microsoft.com/office/drawing/2014/main" id="{0DA0DBA2-C219-F5E7-FE1B-63E44E692CE8}"/>
              </a:ext>
            </a:extLst>
          </p:cNvPr>
          <p:cNvSpPr>
            <a:spLocks noGrp="1"/>
          </p:cNvSpPr>
          <p:nvPr>
            <p:ph idx="1"/>
          </p:nvPr>
        </p:nvSpPr>
        <p:spPr/>
        <p:txBody>
          <a:bodyPr>
            <a:normAutofit/>
          </a:bodyPr>
          <a:lstStyle/>
          <a:p>
            <a:pPr marL="0" indent="0" algn="just">
              <a:buNone/>
            </a:pPr>
            <a:r>
              <a:rPr lang="el-GR" sz="2400" b="0" i="0" dirty="0">
                <a:solidFill>
                  <a:schemeClr val="tx1"/>
                </a:solidFill>
                <a:effectLst/>
                <a:latin typeface="Söhne"/>
              </a:rPr>
              <a:t>Στην εποχή των ψευδαισθήσεων, η αναζήτηση της αλήθειας απαιτεί περισσότερο από ποτέ την ανάπτυξη κριτικής σκέψης και αναλυτικής σκέψης.</a:t>
            </a:r>
          </a:p>
          <a:p>
            <a:pPr marL="0" indent="0" algn="just">
              <a:buNone/>
            </a:pPr>
            <a:r>
              <a:rPr lang="el-GR" sz="2400" b="0" i="0" dirty="0">
                <a:solidFill>
                  <a:schemeClr val="tx1"/>
                </a:solidFill>
                <a:effectLst/>
                <a:latin typeface="Söhne"/>
              </a:rPr>
              <a:t>Οι πολίτες πρέπει να είναι σε θέση να εκτιμούν την πηγή της πληροφορίας, να επικρίνουν την αξιοπιστία των πηγών και να αντιλαμβάνονται την πολυπλοκότητα της αλήθειας.</a:t>
            </a:r>
          </a:p>
          <a:p>
            <a:pPr marL="0" indent="0" algn="just">
              <a:buNone/>
            </a:pPr>
            <a:r>
              <a:rPr lang="el-GR" sz="2400" b="0" i="0" dirty="0">
                <a:solidFill>
                  <a:schemeClr val="tx1"/>
                </a:solidFill>
                <a:effectLst/>
                <a:latin typeface="Söhne"/>
              </a:rPr>
              <a:t>Μια μόνιμη αμφισβήτηση και έρευνα για επιβεβαίωση μπορεί να βοηθήσει στην αναγνώριση της πραγματικής αλήθειας πίσω από τις ψευδαισθήσεις.</a:t>
            </a:r>
          </a:p>
        </p:txBody>
      </p:sp>
    </p:spTree>
    <p:extLst>
      <p:ext uri="{BB962C8B-B14F-4D97-AF65-F5344CB8AC3E}">
        <p14:creationId xmlns:p14="http://schemas.microsoft.com/office/powerpoint/2010/main" val="367575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5C4B7E-7707-A0A2-ACC7-8A282FE04672}"/>
              </a:ext>
            </a:extLst>
          </p:cNvPr>
          <p:cNvSpPr>
            <a:spLocks noGrp="1"/>
          </p:cNvSpPr>
          <p:nvPr>
            <p:ph type="title"/>
          </p:nvPr>
        </p:nvSpPr>
        <p:spPr>
          <a:xfrm>
            <a:off x="677334" y="609600"/>
            <a:ext cx="8596668" cy="710242"/>
          </a:xfrm>
        </p:spPr>
        <p:txBody>
          <a:bodyPr>
            <a:normAutofit/>
          </a:bodyPr>
          <a:lstStyle/>
          <a:p>
            <a:pPr marL="0" indent="0" algn="just">
              <a:buNone/>
            </a:pPr>
            <a:r>
              <a:rPr lang="el-GR" sz="3600" i="0" dirty="0">
                <a:effectLst/>
                <a:latin typeface="Söhne"/>
              </a:rPr>
              <a:t>Ο ρόλος της Εκπαίδευσης</a:t>
            </a:r>
            <a:endParaRPr lang="el-GR" sz="7200" i="0" dirty="0">
              <a:effectLst/>
              <a:latin typeface="Söhne"/>
            </a:endParaRPr>
          </a:p>
        </p:txBody>
      </p:sp>
      <p:sp>
        <p:nvSpPr>
          <p:cNvPr id="3" name="Θέση περιεχομένου 2">
            <a:extLst>
              <a:ext uri="{FF2B5EF4-FFF2-40B4-BE49-F238E27FC236}">
                <a16:creationId xmlns:a16="http://schemas.microsoft.com/office/drawing/2014/main" id="{0DA0DBA2-C219-F5E7-FE1B-63E44E692CE8}"/>
              </a:ext>
            </a:extLst>
          </p:cNvPr>
          <p:cNvSpPr>
            <a:spLocks noGrp="1"/>
          </p:cNvSpPr>
          <p:nvPr>
            <p:ph idx="1"/>
          </p:nvPr>
        </p:nvSpPr>
        <p:spPr>
          <a:xfrm>
            <a:off x="677334" y="1548113"/>
            <a:ext cx="8596668" cy="3880773"/>
          </a:xfrm>
        </p:spPr>
        <p:txBody>
          <a:bodyPr>
            <a:normAutofit/>
          </a:bodyPr>
          <a:lstStyle/>
          <a:p>
            <a:pPr marL="0" indent="0" algn="just">
              <a:buNone/>
            </a:pPr>
            <a:r>
              <a:rPr lang="el-GR" sz="2400" b="0" i="0" dirty="0">
                <a:solidFill>
                  <a:schemeClr val="tx1"/>
                </a:solidFill>
                <a:effectLst/>
                <a:latin typeface="Söhne"/>
              </a:rPr>
              <a:t>Η εκπαίδευση παίζει έναν σημαντικό ρόλο στην αναζήτηση της αλήθειας στην εποχή των ψευδαισθήσεων.</a:t>
            </a:r>
          </a:p>
          <a:p>
            <a:pPr marL="0" indent="0" algn="just">
              <a:buNone/>
            </a:pPr>
            <a:r>
              <a:rPr lang="el-GR" sz="2400" b="0" i="0" dirty="0">
                <a:solidFill>
                  <a:schemeClr val="tx1"/>
                </a:solidFill>
                <a:effectLst/>
                <a:latin typeface="Söhne"/>
              </a:rPr>
              <a:t>Οι εκπαιδευόμενοι πρέπει να αποκτήσουν τις απαραίτητες δεξιότητες για να αντιληφθούν, να αναλύουν και να αξιολογήσουν την πληροφορία που λαμβάνουν.</a:t>
            </a:r>
          </a:p>
          <a:p>
            <a:pPr marL="0" indent="0" algn="just">
              <a:buNone/>
            </a:pPr>
            <a:r>
              <a:rPr lang="el-GR" sz="2400" b="0" i="0" dirty="0">
                <a:solidFill>
                  <a:schemeClr val="tx1"/>
                </a:solidFill>
                <a:effectLst/>
                <a:latin typeface="Söhne"/>
              </a:rPr>
              <a:t>Εκπαιδευτικά προγράμματα που εστιάζουν στην κριτική σκέψη, την πληροφορική και την πηγαία αξιολόγηση μπορούν να βοηθήσουν τους ανθρώπους να αντιμετωπίσουν αποτελεσματικά τις ψευδαισθήσεις.</a:t>
            </a:r>
          </a:p>
        </p:txBody>
      </p:sp>
    </p:spTree>
    <p:extLst>
      <p:ext uri="{BB962C8B-B14F-4D97-AF65-F5344CB8AC3E}">
        <p14:creationId xmlns:p14="http://schemas.microsoft.com/office/powerpoint/2010/main" val="1950970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5C4B7E-7707-A0A2-ACC7-8A282FE04672}"/>
              </a:ext>
            </a:extLst>
          </p:cNvPr>
          <p:cNvSpPr>
            <a:spLocks noGrp="1"/>
          </p:cNvSpPr>
          <p:nvPr>
            <p:ph type="title"/>
          </p:nvPr>
        </p:nvSpPr>
        <p:spPr>
          <a:xfrm>
            <a:off x="677334" y="609600"/>
            <a:ext cx="8596668" cy="718868"/>
          </a:xfrm>
        </p:spPr>
        <p:txBody>
          <a:bodyPr>
            <a:normAutofit/>
          </a:bodyPr>
          <a:lstStyle/>
          <a:p>
            <a:pPr marL="0" indent="0" algn="just">
              <a:buNone/>
            </a:pPr>
            <a:r>
              <a:rPr lang="el-GR" sz="3600" i="0" dirty="0">
                <a:effectLst/>
                <a:latin typeface="Söhne"/>
              </a:rPr>
              <a:t>Συμπέρασμα</a:t>
            </a:r>
            <a:endParaRPr lang="el-GR" sz="7200" i="0" dirty="0">
              <a:effectLst/>
              <a:latin typeface="Söhne"/>
            </a:endParaRPr>
          </a:p>
        </p:txBody>
      </p:sp>
      <p:sp>
        <p:nvSpPr>
          <p:cNvPr id="3" name="Θέση περιεχομένου 2">
            <a:extLst>
              <a:ext uri="{FF2B5EF4-FFF2-40B4-BE49-F238E27FC236}">
                <a16:creationId xmlns:a16="http://schemas.microsoft.com/office/drawing/2014/main" id="{0DA0DBA2-C219-F5E7-FE1B-63E44E692CE8}"/>
              </a:ext>
            </a:extLst>
          </p:cNvPr>
          <p:cNvSpPr>
            <a:spLocks noGrp="1"/>
          </p:cNvSpPr>
          <p:nvPr>
            <p:ph idx="1"/>
          </p:nvPr>
        </p:nvSpPr>
        <p:spPr>
          <a:xfrm>
            <a:off x="677334" y="1737897"/>
            <a:ext cx="8596668" cy="3880773"/>
          </a:xfrm>
        </p:spPr>
        <p:txBody>
          <a:bodyPr>
            <a:normAutofit/>
          </a:bodyPr>
          <a:lstStyle/>
          <a:p>
            <a:pPr marL="0" indent="0" algn="just">
              <a:buNone/>
            </a:pPr>
            <a:r>
              <a:rPr lang="el-GR" sz="2400" b="0" i="0" dirty="0">
                <a:solidFill>
                  <a:schemeClr val="tx1"/>
                </a:solidFill>
                <a:effectLst/>
                <a:latin typeface="Söhne"/>
              </a:rPr>
              <a:t>Η εποχή των ψευδαισθήσεων απαιτεί από εμάς να είμαστε πιο επικριτικοί και να αναζητούμε συνεχώς την αλήθεια πίσω από τις πληροφορίες που λαμβάνουμε.</a:t>
            </a:r>
          </a:p>
          <a:p>
            <a:pPr marL="0" indent="0" algn="just">
              <a:buNone/>
            </a:pPr>
            <a:r>
              <a:rPr lang="el-GR" sz="2400" b="0" i="0" dirty="0">
                <a:solidFill>
                  <a:schemeClr val="tx1"/>
                </a:solidFill>
                <a:effectLst/>
                <a:latin typeface="Söhne"/>
              </a:rPr>
              <a:t>Μέσα από παραδείγματα όπως τα </a:t>
            </a:r>
            <a:r>
              <a:rPr lang="el-GR" sz="2400" b="0" i="0" dirty="0" err="1">
                <a:solidFill>
                  <a:schemeClr val="tx1"/>
                </a:solidFill>
                <a:effectLst/>
                <a:latin typeface="Söhne"/>
              </a:rPr>
              <a:t>deepfake</a:t>
            </a:r>
            <a:r>
              <a:rPr lang="el-GR" sz="2400" b="0" i="0" dirty="0">
                <a:solidFill>
                  <a:schemeClr val="tx1"/>
                </a:solidFill>
                <a:effectLst/>
                <a:latin typeface="Söhne"/>
              </a:rPr>
              <a:t> βίντεο και ο ρόλος της εκπαίδευσης, μπορούμε να διαπιστώσουμε ότι η αναζήτηση της αλήθειας αποτελεί μια προκλητική αλλά απαραίτητη διαδικασία.</a:t>
            </a:r>
          </a:p>
          <a:p>
            <a:pPr marL="0" indent="0" algn="just">
              <a:buNone/>
            </a:pPr>
            <a:r>
              <a:rPr lang="el-GR" sz="2400" b="0" i="0" dirty="0">
                <a:solidFill>
                  <a:schemeClr val="tx1"/>
                </a:solidFill>
                <a:effectLst/>
                <a:latin typeface="Söhne"/>
              </a:rPr>
              <a:t>Με την ενίσχυση της κριτικής μας σκέψης και την ανάπτυξη των δεξιοτήτων μας, μπορούμε να πετύχουμε μια πιο αληθοφανή και αξιόπιστη κοινωνία.</a:t>
            </a:r>
          </a:p>
        </p:txBody>
      </p:sp>
    </p:spTree>
    <p:extLst>
      <p:ext uri="{BB962C8B-B14F-4D97-AF65-F5344CB8AC3E}">
        <p14:creationId xmlns:p14="http://schemas.microsoft.com/office/powerpoint/2010/main" val="191282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C3C573-A5FE-F64C-051E-6524B74ACAC8}"/>
              </a:ext>
            </a:extLst>
          </p:cNvPr>
          <p:cNvSpPr>
            <a:spLocks noGrp="1"/>
          </p:cNvSpPr>
          <p:nvPr>
            <p:ph type="title"/>
          </p:nvPr>
        </p:nvSpPr>
        <p:spPr>
          <a:xfrm>
            <a:off x="677334" y="609600"/>
            <a:ext cx="8596668" cy="1320800"/>
          </a:xfrm>
        </p:spPr>
        <p:txBody>
          <a:bodyPr>
            <a:normAutofit/>
          </a:bodyPr>
          <a:lstStyle/>
          <a:p>
            <a:r>
              <a:rPr lang="el-GR" b="1"/>
              <a:t>Μορφές Σύγχρονης Επικοινωνίας</a:t>
            </a:r>
          </a:p>
        </p:txBody>
      </p:sp>
      <p:graphicFrame>
        <p:nvGraphicFramePr>
          <p:cNvPr id="2054" name="Θέση περιεχομένου 2">
            <a:extLst>
              <a:ext uri="{FF2B5EF4-FFF2-40B4-BE49-F238E27FC236}">
                <a16:creationId xmlns:a16="http://schemas.microsoft.com/office/drawing/2014/main" id="{22C3C813-A09A-8B43-90CE-EE6A7348480F}"/>
              </a:ext>
            </a:extLst>
          </p:cNvPr>
          <p:cNvGraphicFramePr>
            <a:graphicFrameLocks noGrp="1"/>
          </p:cNvGraphicFramePr>
          <p:nvPr>
            <p:ph idx="1"/>
            <p:extLst>
              <p:ext uri="{D42A27DB-BD31-4B8C-83A1-F6EECF244321}">
                <p14:modId xmlns:p14="http://schemas.microsoft.com/office/powerpoint/2010/main" val="637037763"/>
              </p:ext>
            </p:extLst>
          </p:nvPr>
        </p:nvGraphicFramePr>
        <p:xfrm>
          <a:off x="578697" y="1658188"/>
          <a:ext cx="8596668" cy="4363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6454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C3C573-A5FE-F64C-051E-6524B74ACAC8}"/>
              </a:ext>
            </a:extLst>
          </p:cNvPr>
          <p:cNvSpPr>
            <a:spLocks noGrp="1"/>
          </p:cNvSpPr>
          <p:nvPr>
            <p:ph type="title"/>
          </p:nvPr>
        </p:nvSpPr>
        <p:spPr>
          <a:xfrm>
            <a:off x="677334" y="609600"/>
            <a:ext cx="8596668" cy="1320800"/>
          </a:xfrm>
        </p:spPr>
        <p:txBody>
          <a:bodyPr>
            <a:normAutofit/>
          </a:bodyPr>
          <a:lstStyle/>
          <a:p>
            <a:r>
              <a:rPr lang="el-GR" b="1"/>
              <a:t>Τύποι Συσκευών που χρησιμοποιούνται στη Σύγχρονη Επικοινωνία</a:t>
            </a:r>
          </a:p>
        </p:txBody>
      </p:sp>
      <p:pic>
        <p:nvPicPr>
          <p:cNvPr id="7" name="Εικόνα 6">
            <a:extLst>
              <a:ext uri="{FF2B5EF4-FFF2-40B4-BE49-F238E27FC236}">
                <a16:creationId xmlns:a16="http://schemas.microsoft.com/office/drawing/2014/main" id="{518EB4A0-9BDE-CEC5-88A5-B7918EFD6A91}"/>
              </a:ext>
            </a:extLst>
          </p:cNvPr>
          <p:cNvPicPr>
            <a:picLocks noChangeAspect="1"/>
          </p:cNvPicPr>
          <p:nvPr/>
        </p:nvPicPr>
        <p:blipFill rotWithShape="1">
          <a:blip r:embed="rId2"/>
          <a:srcRect l="6363" r="26693" b="-5"/>
          <a:stretch/>
        </p:blipFill>
        <p:spPr>
          <a:xfrm>
            <a:off x="671646" y="2158073"/>
            <a:ext cx="2601968" cy="1826881"/>
          </a:xfrm>
          <a:prstGeom prst="rect">
            <a:avLst/>
          </a:prstGeom>
          <a:ln>
            <a:noFill/>
          </a:ln>
          <a:effectLst>
            <a:outerShdw blurRad="292100" dist="139700" dir="2700000" algn="tl" rotWithShape="0">
              <a:srgbClr val="333333">
                <a:alpha val="65000"/>
              </a:srgbClr>
            </a:outerShdw>
          </a:effectLst>
        </p:spPr>
      </p:pic>
      <p:pic>
        <p:nvPicPr>
          <p:cNvPr id="6" name="Εικόνα 5">
            <a:extLst>
              <a:ext uri="{FF2B5EF4-FFF2-40B4-BE49-F238E27FC236}">
                <a16:creationId xmlns:a16="http://schemas.microsoft.com/office/drawing/2014/main" id="{55A37B75-B9C8-61FE-8C56-2278E7666E9F}"/>
              </a:ext>
            </a:extLst>
          </p:cNvPr>
          <p:cNvPicPr>
            <a:picLocks noChangeAspect="1"/>
          </p:cNvPicPr>
          <p:nvPr/>
        </p:nvPicPr>
        <p:blipFill rotWithShape="1">
          <a:blip r:embed="rId3"/>
          <a:srcRect l="8630" r="58571" b="-1"/>
          <a:stretch/>
        </p:blipFill>
        <p:spPr>
          <a:xfrm rot="16200000">
            <a:off x="3874856" y="1764118"/>
            <a:ext cx="1825623" cy="2616049"/>
          </a:xfrm>
          <a:prstGeom prst="rect">
            <a:avLst/>
          </a:prstGeom>
          <a:ln>
            <a:noFill/>
          </a:ln>
          <a:effectLst>
            <a:outerShdw blurRad="292100" dist="139700" dir="2700000" algn="tl" rotWithShape="0">
              <a:srgbClr val="333333">
                <a:alpha val="65000"/>
              </a:srgbClr>
            </a:outerShdw>
          </a:effectLst>
        </p:spPr>
      </p:pic>
      <p:sp>
        <p:nvSpPr>
          <p:cNvPr id="16" name="Isosceles Triangle 8">
            <a:extLst>
              <a:ext uri="{FF2B5EF4-FFF2-40B4-BE49-F238E27FC236}">
                <a16:creationId xmlns:a16="http://schemas.microsoft.com/office/drawing/2014/main" id="{06A51FAE-5E00-4216-9881-05169938D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9" name="Εικόνα 8">
            <a:extLst>
              <a:ext uri="{FF2B5EF4-FFF2-40B4-BE49-F238E27FC236}">
                <a16:creationId xmlns:a16="http://schemas.microsoft.com/office/drawing/2014/main" id="{A28AC1A4-C724-CAFC-B71B-0F04420D2793}"/>
              </a:ext>
            </a:extLst>
          </p:cNvPr>
          <p:cNvPicPr>
            <a:picLocks noChangeAspect="1"/>
          </p:cNvPicPr>
          <p:nvPr/>
        </p:nvPicPr>
        <p:blipFill rotWithShape="1">
          <a:blip r:embed="rId4"/>
          <a:srcRect l="4753" r="28884" b="-5"/>
          <a:stretch/>
        </p:blipFill>
        <p:spPr>
          <a:xfrm>
            <a:off x="671645" y="4213553"/>
            <a:ext cx="2579397" cy="1826881"/>
          </a:xfrm>
          <a:prstGeom prst="rect">
            <a:avLst/>
          </a:prstGeom>
          <a:ln>
            <a:noFill/>
          </a:ln>
          <a:effectLst>
            <a:outerShdw blurRad="292100" dist="139700" dir="2700000" algn="tl" rotWithShape="0">
              <a:srgbClr val="333333">
                <a:alpha val="65000"/>
              </a:srgbClr>
            </a:outerShdw>
          </a:effectLst>
        </p:spPr>
      </p:pic>
      <p:pic>
        <p:nvPicPr>
          <p:cNvPr id="8" name="Εικόνα 7">
            <a:extLst>
              <a:ext uri="{FF2B5EF4-FFF2-40B4-BE49-F238E27FC236}">
                <a16:creationId xmlns:a16="http://schemas.microsoft.com/office/drawing/2014/main" id="{A0D8FED3-8DC9-48CA-9E52-4E385CC1BFCC}"/>
              </a:ext>
            </a:extLst>
          </p:cNvPr>
          <p:cNvPicPr>
            <a:picLocks noChangeAspect="1"/>
          </p:cNvPicPr>
          <p:nvPr/>
        </p:nvPicPr>
        <p:blipFill rotWithShape="1">
          <a:blip r:embed="rId5"/>
          <a:srcRect l="8193" r="24460" b="2"/>
          <a:stretch/>
        </p:blipFill>
        <p:spPr>
          <a:xfrm>
            <a:off x="3478362" y="4215275"/>
            <a:ext cx="2616049" cy="1825623"/>
          </a:xfrm>
          <a:prstGeom prst="rect">
            <a:avLst/>
          </a:prstGeom>
          <a:ln>
            <a:noFill/>
          </a:ln>
          <a:effectLst>
            <a:outerShdw blurRad="292100" dist="139700" dir="2700000" algn="tl" rotWithShape="0">
              <a:srgbClr val="333333">
                <a:alpha val="65000"/>
              </a:srgbClr>
            </a:outerShdw>
          </a:effectLst>
        </p:spPr>
      </p:pic>
      <p:sp>
        <p:nvSpPr>
          <p:cNvPr id="3" name="Θέση περιεχομένου 2">
            <a:extLst>
              <a:ext uri="{FF2B5EF4-FFF2-40B4-BE49-F238E27FC236}">
                <a16:creationId xmlns:a16="http://schemas.microsoft.com/office/drawing/2014/main" id="{D424E6E3-F8FE-3E94-34B2-76C9238ADC45}"/>
              </a:ext>
            </a:extLst>
          </p:cNvPr>
          <p:cNvSpPr>
            <a:spLocks noGrp="1"/>
          </p:cNvSpPr>
          <p:nvPr>
            <p:ph idx="1"/>
          </p:nvPr>
        </p:nvSpPr>
        <p:spPr>
          <a:xfrm>
            <a:off x="6325880" y="2160590"/>
            <a:ext cx="2948121" cy="2215468"/>
          </a:xfrm>
        </p:spPr>
        <p:txBody>
          <a:bodyPr>
            <a:normAutofit/>
          </a:bodyPr>
          <a:lstStyle/>
          <a:p>
            <a:r>
              <a:rPr lang="en-US" sz="2400" dirty="0"/>
              <a:t>Smartphones</a:t>
            </a:r>
          </a:p>
          <a:p>
            <a:r>
              <a:rPr lang="en-US" sz="2400" dirty="0"/>
              <a:t>Tablets</a:t>
            </a:r>
          </a:p>
          <a:p>
            <a:r>
              <a:rPr lang="en-US" sz="2400" dirty="0"/>
              <a:t>Laptops</a:t>
            </a:r>
          </a:p>
          <a:p>
            <a:r>
              <a:rPr lang="en-US" sz="2400" dirty="0"/>
              <a:t>Virtual Assistants</a:t>
            </a:r>
          </a:p>
          <a:p>
            <a:endParaRPr lang="en-US" sz="2400" dirty="0"/>
          </a:p>
        </p:txBody>
      </p:sp>
      <p:sp>
        <p:nvSpPr>
          <p:cNvPr id="4" name="AutoShape 2">
            <a:extLst>
              <a:ext uri="{FF2B5EF4-FFF2-40B4-BE49-F238E27FC236}">
                <a16:creationId xmlns:a16="http://schemas.microsoft.com/office/drawing/2014/main" id="{2E96064B-FA5F-C81C-7D62-6932D60012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a:extLst>
              <a:ext uri="{FF2B5EF4-FFF2-40B4-BE49-F238E27FC236}">
                <a16:creationId xmlns:a16="http://schemas.microsoft.com/office/drawing/2014/main" id="{2DF6A093-CC58-B06D-8F08-0B44F6EFE9C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1714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B1921C-7A7C-D8E3-955B-839009B3B4B1}"/>
              </a:ext>
            </a:extLst>
          </p:cNvPr>
          <p:cNvPicPr>
            <a:picLocks noChangeAspect="1"/>
          </p:cNvPicPr>
          <p:nvPr/>
        </p:nvPicPr>
        <p:blipFill rotWithShape="1">
          <a:blip r:embed="rId2"/>
          <a:srcRect l="9091" t="10268" b="13124"/>
          <a:stretch/>
        </p:blipFill>
        <p:spPr>
          <a:xfrm>
            <a:off x="1" y="10"/>
            <a:ext cx="12191999" cy="6857990"/>
          </a:xfrm>
          <a:prstGeom prst="rect">
            <a:avLst/>
          </a:prstGeom>
        </p:spPr>
      </p:pic>
      <p:sp>
        <p:nvSpPr>
          <p:cNvPr id="29" name="Isosceles Triangle 9">
            <a:extLst>
              <a:ext uri="{FF2B5EF4-FFF2-40B4-BE49-F238E27FC236}">
                <a16:creationId xmlns:a16="http://schemas.microsoft.com/office/drawing/2014/main" id="{0FF9F10B-8764-4B6C-9EBC-4FBE9AC1A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1" name="Parallelogram 11">
            <a:extLst>
              <a:ext uri="{FF2B5EF4-FFF2-40B4-BE49-F238E27FC236}">
                <a16:creationId xmlns:a16="http://schemas.microsoft.com/office/drawing/2014/main" id="{4DC5F81A-AB66-427C-B973-546BE1B7E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13">
            <a:extLst>
              <a:ext uri="{FF2B5EF4-FFF2-40B4-BE49-F238E27FC236}">
                <a16:creationId xmlns:a16="http://schemas.microsoft.com/office/drawing/2014/main" id="{2146C810-9BC7-4BEB-A44C-B70C5B3DC9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15">
            <a:extLst>
              <a:ext uri="{FF2B5EF4-FFF2-40B4-BE49-F238E27FC236}">
                <a16:creationId xmlns:a16="http://schemas.microsoft.com/office/drawing/2014/main" id="{F5ADF6C1-FC3E-4CEF-ACAA-1E533A9279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BE11B7D3-FC4D-4157-827F-D418D4AF3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5" name="Rectangle 25">
            <a:extLst>
              <a:ext uri="{FF2B5EF4-FFF2-40B4-BE49-F238E27FC236}">
                <a16:creationId xmlns:a16="http://schemas.microsoft.com/office/drawing/2014/main" id="{F9CA2FB3-69C5-4A17-880A-34C260DF3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6" name="Isosceles Triangle 21">
            <a:extLst>
              <a:ext uri="{FF2B5EF4-FFF2-40B4-BE49-F238E27FC236}">
                <a16:creationId xmlns:a16="http://schemas.microsoft.com/office/drawing/2014/main" id="{A3B42260-CA72-429A-AEFF-A2778C7BC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E3DBA79D-F166-FF2D-15D0-039B137D3610}"/>
              </a:ext>
            </a:extLst>
          </p:cNvPr>
          <p:cNvSpPr>
            <a:spLocks noGrp="1"/>
          </p:cNvSpPr>
          <p:nvPr>
            <p:ph type="ctrTitle"/>
          </p:nvPr>
        </p:nvSpPr>
        <p:spPr>
          <a:xfrm>
            <a:off x="4583323" y="1221465"/>
            <a:ext cx="4569803" cy="4124976"/>
          </a:xfrm>
        </p:spPr>
        <p:txBody>
          <a:bodyPr>
            <a:normAutofit/>
          </a:bodyPr>
          <a:lstStyle/>
          <a:p>
            <a:pPr>
              <a:lnSpc>
                <a:spcPct val="90000"/>
              </a:lnSpc>
            </a:pPr>
            <a:r>
              <a:rPr lang="el-GR" sz="4400" b="0" i="0">
                <a:effectLst/>
                <a:latin typeface="Söhne"/>
              </a:rPr>
              <a:t>Καινοτόμα Χαρακτηριστικά</a:t>
            </a:r>
            <a:br>
              <a:rPr lang="en-US" sz="4400" b="0" i="0">
                <a:effectLst/>
                <a:latin typeface="Söhne"/>
              </a:rPr>
            </a:br>
            <a:r>
              <a:rPr lang="el-GR" sz="4400">
                <a:latin typeface="Söhne"/>
              </a:rPr>
              <a:t>της</a:t>
            </a:r>
            <a:r>
              <a:rPr lang="el-GR" sz="4400" b="0" i="0">
                <a:effectLst/>
                <a:latin typeface="Söhne"/>
              </a:rPr>
              <a:t> Σύγχρονης Δημοσιογραφίας και Επικοινωνίας</a:t>
            </a:r>
            <a:r>
              <a:rPr lang="el-GR" sz="4400">
                <a:latin typeface="Söhne"/>
              </a:rPr>
              <a:t> </a:t>
            </a:r>
            <a:r>
              <a:rPr lang="el-GR" sz="4400" b="0" i="0">
                <a:effectLst/>
                <a:latin typeface="Söhne"/>
              </a:rPr>
              <a:t>μέσω </a:t>
            </a:r>
            <a:r>
              <a:rPr lang="en-US" sz="4400" b="0" i="0">
                <a:effectLst/>
                <a:latin typeface="Söhne"/>
              </a:rPr>
              <a:t>Web</a:t>
            </a:r>
            <a:endParaRPr lang="el-GR" sz="4400"/>
          </a:p>
        </p:txBody>
      </p:sp>
      <p:sp>
        <p:nvSpPr>
          <p:cNvPr id="37" name="Rectangle 27">
            <a:extLst>
              <a:ext uri="{FF2B5EF4-FFF2-40B4-BE49-F238E27FC236}">
                <a16:creationId xmlns:a16="http://schemas.microsoft.com/office/drawing/2014/main" id="{C29C3C96-CB51-440C-B12F-E880D7386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8" name="Rectangle 28">
            <a:extLst>
              <a:ext uri="{FF2B5EF4-FFF2-40B4-BE49-F238E27FC236}">
                <a16:creationId xmlns:a16="http://schemas.microsoft.com/office/drawing/2014/main" id="{17070EE5-FA55-4C41-AD18-785E5F02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8" name="Rectangle 29">
            <a:extLst>
              <a:ext uri="{FF2B5EF4-FFF2-40B4-BE49-F238E27FC236}">
                <a16:creationId xmlns:a16="http://schemas.microsoft.com/office/drawing/2014/main" id="{726DD974-2DC0-457D-B797-BFB5EB6F4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0" name="Isosceles Triangle 29">
            <a:extLst>
              <a:ext uri="{FF2B5EF4-FFF2-40B4-BE49-F238E27FC236}">
                <a16:creationId xmlns:a16="http://schemas.microsoft.com/office/drawing/2014/main" id="{EF9AFB1C-D978-4634-9E2D-78B7F70F5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117437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C903D6-93BC-8B05-3AC0-C93AA8FC5AAC}"/>
              </a:ext>
            </a:extLst>
          </p:cNvPr>
          <p:cNvSpPr>
            <a:spLocks noGrp="1"/>
          </p:cNvSpPr>
          <p:nvPr>
            <p:ph type="title"/>
          </p:nvPr>
        </p:nvSpPr>
        <p:spPr>
          <a:xfrm>
            <a:off x="5536734" y="609600"/>
            <a:ext cx="3737268" cy="1320800"/>
          </a:xfrm>
        </p:spPr>
        <p:txBody>
          <a:bodyPr>
            <a:normAutofit/>
          </a:bodyPr>
          <a:lstStyle/>
          <a:p>
            <a:r>
              <a:rPr lang="el-GR" b="0" i="0">
                <a:effectLst/>
                <a:latin typeface="Söhne"/>
              </a:rPr>
              <a:t>Βελτιωμένη </a:t>
            </a:r>
            <a:r>
              <a:rPr lang="el-GR" b="0" i="0" err="1">
                <a:effectLst/>
                <a:latin typeface="Söhne"/>
              </a:rPr>
              <a:t>Διαδραστικότητα</a:t>
            </a:r>
            <a:endParaRPr lang="el-GR"/>
          </a:p>
        </p:txBody>
      </p:sp>
      <p:sp>
        <p:nvSpPr>
          <p:cNvPr id="3" name="Θέση περιεχομένου 2">
            <a:extLst>
              <a:ext uri="{FF2B5EF4-FFF2-40B4-BE49-F238E27FC236}">
                <a16:creationId xmlns:a16="http://schemas.microsoft.com/office/drawing/2014/main" id="{E65477F9-2A38-43DA-0404-CFA9800E6A42}"/>
              </a:ext>
            </a:extLst>
          </p:cNvPr>
          <p:cNvSpPr>
            <a:spLocks noGrp="1"/>
          </p:cNvSpPr>
          <p:nvPr>
            <p:ph idx="1"/>
          </p:nvPr>
        </p:nvSpPr>
        <p:spPr>
          <a:xfrm>
            <a:off x="5209563" y="2160589"/>
            <a:ext cx="4643564" cy="3880773"/>
          </a:xfrm>
        </p:spPr>
        <p:txBody>
          <a:bodyPr>
            <a:normAutofit/>
          </a:bodyPr>
          <a:lstStyle/>
          <a:p>
            <a:pPr>
              <a:lnSpc>
                <a:spcPct val="90000"/>
              </a:lnSpc>
            </a:pPr>
            <a:r>
              <a:rPr lang="el-GR" sz="1700" b="0" i="0">
                <a:effectLst/>
                <a:latin typeface="Söhne"/>
              </a:rPr>
              <a:t>Η σύγχρονη δημοσιογραφία και επικοινωνία μέσω του </a:t>
            </a:r>
            <a:r>
              <a:rPr lang="el-GR" sz="1700" b="0" i="0" err="1">
                <a:effectLst/>
                <a:latin typeface="Söhne"/>
              </a:rPr>
              <a:t>web</a:t>
            </a:r>
            <a:r>
              <a:rPr lang="el-GR" sz="1700" b="0" i="0">
                <a:effectLst/>
                <a:latin typeface="Söhne"/>
              </a:rPr>
              <a:t> προσφέρει βελτιωμένη </a:t>
            </a:r>
            <a:r>
              <a:rPr lang="el-GR" sz="1700" b="0" i="0" err="1">
                <a:effectLst/>
                <a:latin typeface="Söhne"/>
              </a:rPr>
              <a:t>διαδραστικότητα</a:t>
            </a:r>
            <a:r>
              <a:rPr lang="el-GR" sz="1700" b="0" i="0">
                <a:effectLst/>
                <a:latin typeface="Söhne"/>
              </a:rPr>
              <a:t>, επιτρέποντας στους αναγνώστες να συμμετέχουν περισσότερο στο περιεχόμενο. </a:t>
            </a:r>
          </a:p>
          <a:p>
            <a:pPr>
              <a:lnSpc>
                <a:spcPct val="90000"/>
              </a:lnSpc>
            </a:pPr>
            <a:r>
              <a:rPr lang="el-GR" sz="1700" b="0" i="0">
                <a:effectLst/>
                <a:latin typeface="Söhne"/>
              </a:rPr>
              <a:t>Παράδειγμα: Διαδραστικά άρθρα που περιλαμβάνουν ψηφοφορίες, ερωτηματολόγια ή δυνατότητα σχολιασμού και κοινοποίησης στα μέσα κοινωνικής δικτύωσης.</a:t>
            </a:r>
          </a:p>
          <a:p>
            <a:pPr>
              <a:lnSpc>
                <a:spcPct val="90000"/>
              </a:lnSpc>
            </a:pPr>
            <a:r>
              <a:rPr lang="el-GR" sz="1700" b="0" i="0">
                <a:effectLst/>
                <a:latin typeface="Söhne"/>
              </a:rPr>
              <a:t>Αυτό ενθαρρύνει την ενεργή συμμετοχή του αναγνωστικού κοινού και ενισχύει την δημοσιογραφική διαδικασία.</a:t>
            </a:r>
            <a:endParaRPr lang="el-GR" sz="1700"/>
          </a:p>
        </p:txBody>
      </p:sp>
      <p:pic>
        <p:nvPicPr>
          <p:cNvPr id="16" name="Picture 4" descr="Κοντινό πλάνο υπαίθριου διχτυού αναρρίχησης">
            <a:extLst>
              <a:ext uri="{FF2B5EF4-FFF2-40B4-BE49-F238E27FC236}">
                <a16:creationId xmlns:a16="http://schemas.microsoft.com/office/drawing/2014/main" id="{5E5C396E-A037-1CD9-1337-2778C43366D1}"/>
              </a:ext>
            </a:extLst>
          </p:cNvPr>
          <p:cNvPicPr>
            <a:picLocks noChangeAspect="1"/>
          </p:cNvPicPr>
          <p:nvPr/>
        </p:nvPicPr>
        <p:blipFill rotWithShape="1">
          <a:blip r:embed="rId2"/>
          <a:srcRect l="25757" r="21733" b="-2"/>
          <a:stretch/>
        </p:blipFill>
        <p:spPr>
          <a:xfrm>
            <a:off x="20" y="-1"/>
            <a:ext cx="5394940" cy="6858001"/>
          </a:xfrm>
          <a:prstGeom prst="rect">
            <a:avLst/>
          </a:prstGeom>
          <a:ln>
            <a:noFill/>
          </a:ln>
          <a:effectLst>
            <a:softEdge rad="112500"/>
          </a:effectLst>
        </p:spPr>
      </p:pic>
      <p:sp>
        <p:nvSpPr>
          <p:cNvPr id="30" name="Isosceles Triangle 2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63240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C99B346-607E-2D59-F5BF-40E090B005DB}"/>
              </a:ext>
            </a:extLst>
          </p:cNvPr>
          <p:cNvSpPr>
            <a:spLocks noGrp="1"/>
          </p:cNvSpPr>
          <p:nvPr>
            <p:ph type="title"/>
          </p:nvPr>
        </p:nvSpPr>
        <p:spPr>
          <a:xfrm>
            <a:off x="1286933" y="609600"/>
            <a:ext cx="10197494" cy="1099457"/>
          </a:xfrm>
        </p:spPr>
        <p:txBody>
          <a:bodyPr>
            <a:normAutofit/>
          </a:bodyPr>
          <a:lstStyle/>
          <a:p>
            <a:r>
              <a:rPr lang="el-GR" b="0" i="0">
                <a:effectLst/>
                <a:latin typeface="Söhne"/>
              </a:rPr>
              <a:t>Πολυμέσα και Πολυπλοκότητα</a:t>
            </a:r>
            <a:endParaRPr lang="el-GR"/>
          </a:p>
        </p:txBody>
      </p:sp>
      <p:sp>
        <p:nvSpPr>
          <p:cNvPr id="32" name="Isosceles Triangle 3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4" name="Isosceles Triangle 3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aphicFrame>
        <p:nvGraphicFramePr>
          <p:cNvPr id="28" name="Θέση περιεχομένου 2">
            <a:extLst>
              <a:ext uri="{FF2B5EF4-FFF2-40B4-BE49-F238E27FC236}">
                <a16:creationId xmlns:a16="http://schemas.microsoft.com/office/drawing/2014/main" id="{23DA7AAB-8AF7-3370-1DF0-ED3911AE1B96}"/>
              </a:ext>
            </a:extLst>
          </p:cNvPr>
          <p:cNvGraphicFramePr>
            <a:graphicFrameLocks noGrp="1"/>
          </p:cNvGraphicFramePr>
          <p:nvPr>
            <p:ph idx="1"/>
            <p:extLst>
              <p:ext uri="{D42A27DB-BD31-4B8C-83A1-F6EECF244321}">
                <p14:modId xmlns:p14="http://schemas.microsoft.com/office/powerpoint/2010/main" val="36511396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9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150FA5C-B07B-87E8-5EAC-3D8B7B8B9E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09" r="18998"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F18786A3-5457-0542-42F9-7892447E9704}"/>
              </a:ext>
            </a:extLst>
          </p:cNvPr>
          <p:cNvSpPr>
            <a:spLocks noGrp="1"/>
          </p:cNvSpPr>
          <p:nvPr>
            <p:ph type="title"/>
          </p:nvPr>
        </p:nvSpPr>
        <p:spPr>
          <a:xfrm>
            <a:off x="677333" y="609600"/>
            <a:ext cx="3851123" cy="1320800"/>
          </a:xfrm>
        </p:spPr>
        <p:txBody>
          <a:bodyPr>
            <a:normAutofit/>
          </a:bodyPr>
          <a:lstStyle/>
          <a:p>
            <a:r>
              <a:rPr lang="el-GR" b="0" i="0">
                <a:effectLst/>
                <a:latin typeface="Söhne"/>
              </a:rPr>
              <a:t>Κοινωνική Δικτύωση</a:t>
            </a:r>
            <a:endParaRPr lang="el-GR"/>
          </a:p>
        </p:txBody>
      </p:sp>
      <p:sp>
        <p:nvSpPr>
          <p:cNvPr id="3" name="Θέση περιεχομένου 2">
            <a:extLst>
              <a:ext uri="{FF2B5EF4-FFF2-40B4-BE49-F238E27FC236}">
                <a16:creationId xmlns:a16="http://schemas.microsoft.com/office/drawing/2014/main" id="{505FE987-ECC4-3E49-D301-62AC3EFDB171}"/>
              </a:ext>
            </a:extLst>
          </p:cNvPr>
          <p:cNvSpPr>
            <a:spLocks noGrp="1"/>
          </p:cNvSpPr>
          <p:nvPr>
            <p:ph idx="1"/>
          </p:nvPr>
        </p:nvSpPr>
        <p:spPr>
          <a:xfrm>
            <a:off x="677334" y="2160589"/>
            <a:ext cx="3851122" cy="3880773"/>
          </a:xfrm>
        </p:spPr>
        <p:txBody>
          <a:bodyPr>
            <a:normAutofit/>
          </a:bodyPr>
          <a:lstStyle/>
          <a:p>
            <a:pPr>
              <a:lnSpc>
                <a:spcPct val="90000"/>
              </a:lnSpc>
            </a:pPr>
            <a:r>
              <a:rPr lang="el-GR" b="0" i="0">
                <a:effectLst/>
                <a:latin typeface="Söhne"/>
              </a:rPr>
              <a:t>Η ενσωμάτωση των κοινωνικών μέσων στη δημοσιογραφία και την επικοινωνία επιτρέπει την άμεση αλληλεπίδραση με το κοινό και τη δημιουργία κοινοτήτων γύρω από το περιεχόμενο.</a:t>
            </a:r>
          </a:p>
          <a:p>
            <a:pPr>
              <a:lnSpc>
                <a:spcPct val="90000"/>
              </a:lnSpc>
            </a:pPr>
            <a:r>
              <a:rPr lang="el-GR" b="0" i="0">
                <a:effectLst/>
                <a:latin typeface="Söhne"/>
              </a:rPr>
              <a:t>Παράδειγμα: Εφαρμογές ειδήσεων που επιτρέπουν στους χρήστες να μοιράζονται άρθρα και να σχολιάζουν ειδήσεις με τους φίλους τους στα κοινωνικά δίκτυα.</a:t>
            </a:r>
          </a:p>
          <a:p>
            <a:pPr>
              <a:lnSpc>
                <a:spcPct val="90000"/>
              </a:lnSpc>
            </a:pPr>
            <a:r>
              <a:rPr lang="el-GR" b="0" i="0">
                <a:effectLst/>
                <a:latin typeface="Söhne"/>
              </a:rPr>
              <a:t>Αυτό συμβάλλει στη δημιουργία ενός ενεργού και εμπλεκόμενου κοινού.</a:t>
            </a:r>
            <a:endParaRPr lang="el-GR"/>
          </a:p>
        </p:txBody>
      </p:sp>
      <p:cxnSp>
        <p:nvCxnSpPr>
          <p:cNvPr id="1053" name="Straight Connector 103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4" name="Straight Connector 103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5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05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05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058"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05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06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06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45903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Αφηρημένο φόντο σκούρου πλέγματος">
            <a:extLst>
              <a:ext uri="{FF2B5EF4-FFF2-40B4-BE49-F238E27FC236}">
                <a16:creationId xmlns:a16="http://schemas.microsoft.com/office/drawing/2014/main" id="{F8978B02-F8A2-E81F-75BB-8A4D9231A194}"/>
              </a:ext>
            </a:extLst>
          </p:cNvPr>
          <p:cNvPicPr>
            <a:picLocks noChangeAspect="1"/>
          </p:cNvPicPr>
          <p:nvPr/>
        </p:nvPicPr>
        <p:blipFill rotWithShape="1">
          <a:blip r:embed="rId2"/>
          <a:srcRect l="13576" r="2144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Τίτλος 1">
            <a:extLst>
              <a:ext uri="{FF2B5EF4-FFF2-40B4-BE49-F238E27FC236}">
                <a16:creationId xmlns:a16="http://schemas.microsoft.com/office/drawing/2014/main" id="{2390D653-203D-8989-C8E2-EA0FF4388EFA}"/>
              </a:ext>
            </a:extLst>
          </p:cNvPr>
          <p:cNvSpPr>
            <a:spLocks noGrp="1"/>
          </p:cNvSpPr>
          <p:nvPr>
            <p:ph type="title"/>
          </p:nvPr>
        </p:nvSpPr>
        <p:spPr>
          <a:xfrm>
            <a:off x="677333" y="609600"/>
            <a:ext cx="3851123" cy="1320800"/>
          </a:xfrm>
        </p:spPr>
        <p:txBody>
          <a:bodyPr>
            <a:normAutofit/>
          </a:bodyPr>
          <a:lstStyle/>
          <a:p>
            <a:r>
              <a:rPr lang="el-GR" b="0" i="0">
                <a:effectLst/>
                <a:latin typeface="Söhne"/>
              </a:rPr>
              <a:t>Διαφάνεια και Ανεξαρτησία</a:t>
            </a:r>
            <a:endParaRPr lang="el-GR"/>
          </a:p>
        </p:txBody>
      </p:sp>
      <p:sp>
        <p:nvSpPr>
          <p:cNvPr id="3" name="Θέση περιεχομένου 2">
            <a:extLst>
              <a:ext uri="{FF2B5EF4-FFF2-40B4-BE49-F238E27FC236}">
                <a16:creationId xmlns:a16="http://schemas.microsoft.com/office/drawing/2014/main" id="{E04D7554-FAE3-CBDA-DB48-E4881A2517E2}"/>
              </a:ext>
            </a:extLst>
          </p:cNvPr>
          <p:cNvSpPr>
            <a:spLocks noGrp="1"/>
          </p:cNvSpPr>
          <p:nvPr>
            <p:ph idx="1"/>
          </p:nvPr>
        </p:nvSpPr>
        <p:spPr>
          <a:xfrm>
            <a:off x="255642" y="2082952"/>
            <a:ext cx="4763557" cy="3880773"/>
          </a:xfrm>
        </p:spPr>
        <p:txBody>
          <a:bodyPr>
            <a:normAutofit lnSpcReduction="10000"/>
          </a:bodyPr>
          <a:lstStyle/>
          <a:p>
            <a:pPr algn="just">
              <a:lnSpc>
                <a:spcPct val="90000"/>
              </a:lnSpc>
            </a:pPr>
            <a:r>
              <a:rPr lang="el-GR" sz="2000" b="0" i="0" dirty="0">
                <a:effectLst/>
                <a:latin typeface="Söhne"/>
              </a:rPr>
              <a:t>Το </a:t>
            </a:r>
            <a:r>
              <a:rPr lang="el-GR" sz="2000" b="0" i="0" dirty="0" err="1">
                <a:effectLst/>
                <a:latin typeface="Söhne"/>
              </a:rPr>
              <a:t>web</a:t>
            </a:r>
            <a:r>
              <a:rPr lang="el-GR" sz="2000" b="0" i="0" dirty="0">
                <a:effectLst/>
                <a:latin typeface="Söhne"/>
              </a:rPr>
              <a:t> προσφέρει τη δυνατότητα για διαφάνεια και ανεξαρτησία στη δημοσιογραφία, καθώς επιτρέπει στους δημοσιογράφους να δημοσιεύουν περιεχόμενο χωρίς περιορισμούς από εταιρείες ή κυβερνητικά όργανα.</a:t>
            </a:r>
          </a:p>
          <a:p>
            <a:pPr algn="just">
              <a:lnSpc>
                <a:spcPct val="90000"/>
              </a:lnSpc>
            </a:pPr>
            <a:r>
              <a:rPr lang="el-GR" sz="2000" b="0" i="0" dirty="0">
                <a:effectLst/>
                <a:latin typeface="Söhne"/>
              </a:rPr>
              <a:t>Παράδειγμα: Ανεξάρτητα </a:t>
            </a:r>
            <a:r>
              <a:rPr lang="el-GR" sz="2000" b="0" i="0" dirty="0" err="1">
                <a:effectLst/>
                <a:latin typeface="Söhne"/>
              </a:rPr>
              <a:t>ιστολόγια</a:t>
            </a:r>
            <a:r>
              <a:rPr lang="el-GR" sz="2000" b="0" i="0" dirty="0">
                <a:effectLst/>
                <a:latin typeface="Söhne"/>
              </a:rPr>
              <a:t> και ιστοσελίδες ειδήσεων που υποστηρίζονται από αναγνώστες και διαφημίσεις, αντί για παραδοσιακούς εκδοτικούς οίκους.</a:t>
            </a:r>
          </a:p>
          <a:p>
            <a:pPr algn="just">
              <a:lnSpc>
                <a:spcPct val="90000"/>
              </a:lnSpc>
            </a:pPr>
            <a:r>
              <a:rPr lang="el-GR" sz="2000" b="0" i="0" dirty="0">
                <a:effectLst/>
                <a:latin typeface="Söhne"/>
              </a:rPr>
              <a:t>Αυτό διασφαλίζει την ανεξαρτησία και την αντικειμενικότητα στη δημοσιογραφική κάλυψη.</a:t>
            </a:r>
            <a:endParaRPr lang="el-GR" sz="2000"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96049022"/>
      </p:ext>
    </p:extLst>
  </p:cSld>
  <p:clrMapOvr>
    <a:masterClrMapping/>
  </p:clrMapOvr>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265</TotalTime>
  <Words>1681</Words>
  <Application>Microsoft Office PowerPoint</Application>
  <PresentationFormat>Ευρεία οθόνη</PresentationFormat>
  <Paragraphs>96</Paragraphs>
  <Slides>27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27</vt:i4>
      </vt:variant>
    </vt:vector>
  </HeadingPairs>
  <TitlesOfParts>
    <vt:vector size="32" baseType="lpstr">
      <vt:lpstr>Arial</vt:lpstr>
      <vt:lpstr>Söhne</vt:lpstr>
      <vt:lpstr>Trebuchet MS</vt:lpstr>
      <vt:lpstr>Wingdings 3</vt:lpstr>
      <vt:lpstr>Όψη</vt:lpstr>
      <vt:lpstr>1.5 Παραδοσιακή vs Σύγχρονη Επικοινωνία </vt:lpstr>
      <vt:lpstr>Παραδοσιακή Επικοινωνία και Μέσα Δημοσιογραφίας</vt:lpstr>
      <vt:lpstr>Μορφές Σύγχρονης Επικοινωνίας</vt:lpstr>
      <vt:lpstr>Τύποι Συσκευών που χρησιμοποιούνται στη Σύγχρονη Επικοινωνία</vt:lpstr>
      <vt:lpstr>Καινοτόμα Χαρακτηριστικά της Σύγχρονης Δημοσιογραφίας και Επικοινωνίας μέσω Web</vt:lpstr>
      <vt:lpstr>Βελτιωμένη Διαδραστικότητα</vt:lpstr>
      <vt:lpstr>Πολυμέσα και Πολυπλοκότητα</vt:lpstr>
      <vt:lpstr>Κοινωνική Δικτύωση</vt:lpstr>
      <vt:lpstr>Διαφάνεια και Ανεξαρτησία</vt:lpstr>
      <vt:lpstr>Φιλτράρισμα Πληροφοριών</vt:lpstr>
      <vt:lpstr>Διαδραστικές Ειδήσεις</vt:lpstr>
      <vt:lpstr>Διασύνδεση των Μέσων</vt:lpstr>
      <vt:lpstr>Δημιουργία Συνεργατικού Περιεχομένου</vt:lpstr>
      <vt:lpstr>Ενδιαφέροντα σημεία στη Σύγχρονη Δημοσιογραφία και Επικοινωνία μέσω Web</vt:lpstr>
      <vt:lpstr>Ενδιαφέρον Σημείο 1: Η επανάσταση των νέων μέσων επικοινωνίας</vt:lpstr>
      <vt:lpstr>Ανάπτυξη του διαδικτύου και η επίδρασή του στη δημοσιογραφία </vt:lpstr>
      <vt:lpstr>Παρουσίαση του PowerPoint</vt:lpstr>
      <vt:lpstr>Προκλήσεις ανάπτυξης διαδικτύου</vt:lpstr>
      <vt:lpstr>Η εξέλιξη των κοινωνικών δικτύων και ο ρόλος τους στην επικοινωνία</vt:lpstr>
      <vt:lpstr>Παρουσίαση του PowerPoint</vt:lpstr>
      <vt:lpstr>Παρουσίαση του PowerPoint</vt:lpstr>
      <vt:lpstr>Η συνεχής αναζήτηση της αλήθειας στην εποχή των ψευδαισθήσεων</vt:lpstr>
      <vt:lpstr>Παρουσίαση του PowerPoint</vt:lpstr>
      <vt:lpstr>Η συνεχής αναζήτηση της αλήθειας στην εποχή των ψευδαισθήσεων</vt:lpstr>
      <vt:lpstr>Η σημασία της κριτικής σκέψης και της πολυπλοκότητας της αλήθειας</vt:lpstr>
      <vt:lpstr>Ο ρόλος της Εκπαίδευσης</vt:lpstr>
      <vt:lpstr>Συμπέρασμα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Ενδιαφέρον Σημείο 1: Η επανάσταση των νέων μέσων επικοινωνίας</dc:title>
  <dc:creator>Emmanouil Choustoulakis</dc:creator>
  <cp:lastModifiedBy>EMMANOUIL CHOUSTOULAKIS</cp:lastModifiedBy>
  <cp:revision>14</cp:revision>
  <dcterms:created xsi:type="dcterms:W3CDTF">2023-06-09T14:39:52Z</dcterms:created>
  <dcterms:modified xsi:type="dcterms:W3CDTF">2024-06-18T15:23:55Z</dcterms:modified>
</cp:coreProperties>
</file>