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16"/>
  </p:notesMasterIdLst>
  <p:sldIdLst>
    <p:sldId id="256" r:id="rId2"/>
    <p:sldId id="257" r:id="rId3"/>
    <p:sldId id="258" r:id="rId4"/>
    <p:sldId id="271" r:id="rId5"/>
    <p:sldId id="261" r:id="rId6"/>
    <p:sldId id="262" r:id="rId7"/>
    <p:sldId id="263" r:id="rId8"/>
    <p:sldId id="264" r:id="rId9"/>
    <p:sldId id="270" r:id="rId10"/>
    <p:sldId id="272" r:id="rId11"/>
    <p:sldId id="266" r:id="rId12"/>
    <p:sldId id="267" r:id="rId13"/>
    <p:sldId id="269" r:id="rId14"/>
    <p:sldId id="268" r:id="rId15"/>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8" d="100"/>
          <a:sy n="88" d="100"/>
        </p:scale>
        <p:origin x="1152" y="7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886AA1-E5A3-4C81-AA11-3A60431E7A54}" type="datetimeFigureOut">
              <a:rPr lang="el-GR" smtClean="0"/>
              <a:pPr/>
              <a:t>28/12/2015</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3018FD-E7DD-4B7C-AD01-1207F6362FAA}"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C23018FD-E7DD-4B7C-AD01-1207F6362FAA}" type="slidenum">
              <a:rPr lang="el-GR" smtClean="0"/>
              <a:pPr/>
              <a:t>1</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C23018FD-E7DD-4B7C-AD01-1207F6362FAA}" type="slidenum">
              <a:rPr lang="el-GR" smtClean="0"/>
              <a:pPr/>
              <a:t>13</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C23018FD-E7DD-4B7C-AD01-1207F6362FAA}" type="slidenum">
              <a:rPr lang="el-GR" smtClean="0"/>
              <a:pPr/>
              <a:t>14</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C23018FD-E7DD-4B7C-AD01-1207F6362FAA}" type="slidenum">
              <a:rPr lang="el-GR" smtClean="0"/>
              <a:pPr/>
              <a:t>2</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C23018FD-E7DD-4B7C-AD01-1207F6362FAA}" type="slidenum">
              <a:rPr lang="el-GR" smtClean="0"/>
              <a:pPr/>
              <a:t>3</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C23018FD-E7DD-4B7C-AD01-1207F6362FAA}" type="slidenum">
              <a:rPr lang="el-GR" smtClean="0"/>
              <a:pPr/>
              <a:t>5</a:t>
            </a:fld>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C23018FD-E7DD-4B7C-AD01-1207F6362FAA}" type="slidenum">
              <a:rPr lang="el-GR" smtClean="0"/>
              <a:pPr/>
              <a:t>6</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C23018FD-E7DD-4B7C-AD01-1207F6362FAA}" type="slidenum">
              <a:rPr lang="el-GR" smtClean="0"/>
              <a:pPr/>
              <a:t>7</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C23018FD-E7DD-4B7C-AD01-1207F6362FAA}" type="slidenum">
              <a:rPr lang="el-GR" smtClean="0"/>
              <a:pPr/>
              <a:t>8</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C23018FD-E7DD-4B7C-AD01-1207F6362FAA}" type="slidenum">
              <a:rPr lang="el-GR" smtClean="0"/>
              <a:pPr/>
              <a:t>11</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C23018FD-E7DD-4B7C-AD01-1207F6362FAA}" type="slidenum">
              <a:rPr lang="el-GR" smtClean="0"/>
              <a:pPr/>
              <a:t>12</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Ref idx="1001">
        <a:schemeClr val="bg2"/>
      </p:bgRef>
    </p:bg>
    <p:spTree>
      <p:nvGrpSpPr>
        <p:cNvPr id="1" name=""/>
        <p:cNvGrpSpPr/>
        <p:nvPr/>
      </p:nvGrpSpPr>
      <p:grpSpPr>
        <a:xfrm>
          <a:off x="0" y="0"/>
          <a:ext cx="0" cy="0"/>
          <a:chOff x="0" y="0"/>
          <a:chExt cx="0" cy="0"/>
        </a:xfrm>
      </p:grpSpPr>
      <p:sp>
        <p:nvSpPr>
          <p:cNvPr id="7" name="6 - Ορθογώνιο"/>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 Ορθογώνιο"/>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 Ορθογώνιο"/>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 Τίτλος"/>
          <p:cNvSpPr>
            <a:spLocks noGrp="1"/>
          </p:cNvSpPr>
          <p:nvPr>
            <p:ph type="ctrTitle"/>
          </p:nvPr>
        </p:nvSpPr>
        <p:spPr>
          <a:xfrm>
            <a:off x="2362200" y="4038600"/>
            <a:ext cx="6477000" cy="1828800"/>
          </a:xfrm>
        </p:spPr>
        <p:txBody>
          <a:bodyPr anchor="b"/>
          <a:lstStyle>
            <a:lvl1pPr>
              <a:defRPr cap="all" baseline="0"/>
            </a:lvl1pPr>
          </a:lstStyle>
          <a:p>
            <a:r>
              <a:rPr kumimoji="0" lang="el-GR" smtClean="0"/>
              <a:t>Kλικ για επεξεργασία του τίτλου</a:t>
            </a:r>
            <a:endParaRPr kumimoji="0" lang="en-US"/>
          </a:p>
        </p:txBody>
      </p:sp>
      <p:sp>
        <p:nvSpPr>
          <p:cNvPr id="9" name="8 - Υπότιτλος"/>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Κάντε κλικ για να επεξεργαστείτε τον υπότιτλο του υποδείγματος</a:t>
            </a:r>
            <a:endParaRPr kumimoji="0" lang="en-US"/>
          </a:p>
        </p:txBody>
      </p:sp>
      <p:sp>
        <p:nvSpPr>
          <p:cNvPr id="28" name="27 - Θέση ημερομηνίας"/>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2342CEA3-3058-4D43-AE35-B3DA76CB4003}" type="datetimeFigureOut">
              <a:rPr lang="el-GR" smtClean="0"/>
              <a:pPr/>
              <a:t>28/12/2015</a:t>
            </a:fld>
            <a:endParaRPr lang="el-GR"/>
          </a:p>
        </p:txBody>
      </p:sp>
      <p:sp>
        <p:nvSpPr>
          <p:cNvPr id="17" name="16 - Θέση υποσέλιδου"/>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l-GR"/>
          </a:p>
        </p:txBody>
      </p:sp>
      <p:sp>
        <p:nvSpPr>
          <p:cNvPr id="29" name="28 - Θέση αριθμού διαφάνειας"/>
          <p:cNvSpPr>
            <a:spLocks noGrp="1"/>
          </p:cNvSpPr>
          <p:nvPr>
            <p:ph type="sldNum" sz="quarter" idx="12"/>
          </p:nvPr>
        </p:nvSpPr>
        <p:spPr>
          <a:xfrm>
            <a:off x="8001000" y="228600"/>
            <a:ext cx="838200" cy="381000"/>
          </a:xfrm>
        </p:spPr>
        <p:txBody>
          <a:bodyPr/>
          <a:lstStyle>
            <a:lvl1pPr>
              <a:defRPr>
                <a:solidFill>
                  <a:schemeClr val="tx2"/>
                </a:solidFill>
              </a:defRPr>
            </a:lvl1pPr>
          </a:lstStyle>
          <a:p>
            <a:fld id="{D3F1D1C4-C2D9-4231-9FB2-B2D9D97AA41D}" type="slidenum">
              <a:rPr lang="el-GR" smtClean="0"/>
              <a:pPr/>
              <a:t>‹#›</a:t>
            </a:fld>
            <a:endParaRPr lang="el-G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28/12/2015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bg>
      <p:bgRef idx="1001">
        <a:schemeClr val="bg1"/>
      </p:bgRef>
    </p:bg>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553200" y="609600"/>
            <a:ext cx="2057400" cy="5516563"/>
          </a:xfrm>
        </p:spPr>
        <p:txBody>
          <a:bodyPr vert="eaVer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609600"/>
            <a:ext cx="5562600" cy="5516564"/>
          </a:xfrm>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a:xfrm>
            <a:off x="6553200" y="6248402"/>
            <a:ext cx="2209800" cy="365125"/>
          </a:xfrm>
        </p:spPr>
        <p:txBody>
          <a:bodyPr/>
          <a:lstStyle/>
          <a:p>
            <a:fld id="{2342CEA3-3058-4D43-AE35-B3DA76CB4003}" type="datetimeFigureOut">
              <a:rPr lang="el-GR" smtClean="0"/>
              <a:pPr/>
              <a:t>28/12/2015</a:t>
            </a:fld>
            <a:endParaRPr lang="el-GR"/>
          </a:p>
        </p:txBody>
      </p:sp>
      <p:sp>
        <p:nvSpPr>
          <p:cNvPr id="5" name="4 - Θέση υποσέλιδου"/>
          <p:cNvSpPr>
            <a:spLocks noGrp="1"/>
          </p:cNvSpPr>
          <p:nvPr>
            <p:ph type="ftr" sz="quarter" idx="11"/>
          </p:nvPr>
        </p:nvSpPr>
        <p:spPr>
          <a:xfrm>
            <a:off x="457201" y="6248207"/>
            <a:ext cx="5573483" cy="365125"/>
          </a:xfrm>
        </p:spPr>
        <p:txBody>
          <a:bodyPr/>
          <a:lstStyle/>
          <a:p>
            <a:endParaRPr lang="el-GR"/>
          </a:p>
        </p:txBody>
      </p:sp>
      <p:sp>
        <p:nvSpPr>
          <p:cNvPr id="7" name="6 - Ορθογώνιο"/>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7 - Ορθογώνιο"/>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8 - Ορθογώνιο"/>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5 - Θέση αριθμού διαφάνειας"/>
          <p:cNvSpPr>
            <a:spLocks noGrp="1"/>
          </p:cNvSpPr>
          <p:nvPr>
            <p:ph type="sldNum" sz="quarter" idx="12"/>
          </p:nvPr>
        </p:nvSpPr>
        <p:spPr>
          <a:xfrm rot="5400000">
            <a:off x="5989638" y="144462"/>
            <a:ext cx="533400" cy="244476"/>
          </a:xfrm>
        </p:spPr>
        <p:txBody>
          <a:bodyPr/>
          <a:lstStyle/>
          <a:p>
            <a:fld id="{D3F1D1C4-C2D9-4231-9FB2-B2D9D97AA41D}" type="slidenum">
              <a:rPr lang="el-GR" smtClean="0"/>
              <a:pPr/>
              <a:t>‹#›</a:t>
            </a:fld>
            <a:endParaRPr lang="el-GR"/>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612648" y="228600"/>
            <a:ext cx="8153400" cy="990600"/>
          </a:xfrm>
        </p:spPr>
        <p:txBody>
          <a:bodyPr/>
          <a:lstStyle/>
          <a:p>
            <a:r>
              <a:rPr kumimoji="0" lang="el-GR" smtClean="0"/>
              <a:t>Kλικ για επεξεργασία του τίτλου</a:t>
            </a:r>
            <a:endParaRPr kumimoji="0" lang="en-US"/>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28/12/2015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lvl1pPr>
              <a:defRPr>
                <a:solidFill>
                  <a:srgbClr val="FFFFFF"/>
                </a:solidFill>
              </a:defRPr>
            </a:lvl1pPr>
          </a:lstStyle>
          <a:p>
            <a:fld id="{D3F1D1C4-C2D9-4231-9FB2-B2D9D97AA41D}" type="slidenum">
              <a:rPr lang="el-GR" smtClean="0"/>
              <a:pPr/>
              <a:t>‹#›</a:t>
            </a:fld>
            <a:endParaRPr lang="el-GR"/>
          </a:p>
        </p:txBody>
      </p:sp>
      <p:sp>
        <p:nvSpPr>
          <p:cNvPr id="8" name="7 - Θέση περιεχομένου"/>
          <p:cNvSpPr>
            <a:spLocks noGrp="1"/>
          </p:cNvSpPr>
          <p:nvPr>
            <p:ph sz="quarter" idx="1"/>
          </p:nvPr>
        </p:nvSpPr>
        <p:spPr>
          <a:xfrm>
            <a:off x="612648" y="1600200"/>
            <a:ext cx="8153400" cy="44958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Ref idx="1003">
        <a:schemeClr val="bg1"/>
      </p:bgRef>
    </p:bg>
    <p:spTree>
      <p:nvGrpSpPr>
        <p:cNvPr id="1" name=""/>
        <p:cNvGrpSpPr/>
        <p:nvPr/>
      </p:nvGrpSpPr>
      <p:grpSpPr>
        <a:xfrm>
          <a:off x="0" y="0"/>
          <a:ext cx="0" cy="0"/>
          <a:chOff x="0" y="0"/>
          <a:chExt cx="0" cy="0"/>
        </a:xfrm>
      </p:grpSpPr>
      <p:sp>
        <p:nvSpPr>
          <p:cNvPr id="3" name="2 - Θέση κειμένου"/>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Kλικ για επεξεργασία των στυλ του υποδείγματος</a:t>
            </a:r>
          </a:p>
        </p:txBody>
      </p:sp>
      <p:sp>
        <p:nvSpPr>
          <p:cNvPr id="7" name="6 - Ορθογώνιο"/>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 Ορθογώνιο"/>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 Ορθογώνιο"/>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 Τίτλος"/>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l-GR" smtClean="0"/>
              <a:t>Kλικ για επεξεργασία του τίτλου</a:t>
            </a:r>
            <a:endParaRPr kumimoji="0" lang="en-US"/>
          </a:p>
        </p:txBody>
      </p:sp>
      <p:sp>
        <p:nvSpPr>
          <p:cNvPr id="12" name="11 - Θέση ημερομηνίας"/>
          <p:cNvSpPr>
            <a:spLocks noGrp="1"/>
          </p:cNvSpPr>
          <p:nvPr>
            <p:ph type="dt" sz="half" idx="10"/>
          </p:nvPr>
        </p:nvSpPr>
        <p:spPr/>
        <p:txBody>
          <a:bodyPr/>
          <a:lstStyle/>
          <a:p>
            <a:fld id="{2342CEA3-3058-4D43-AE35-B3DA76CB4003}" type="datetimeFigureOut">
              <a:rPr lang="el-GR" smtClean="0"/>
              <a:pPr/>
              <a:t>28/12/2015</a:t>
            </a:fld>
            <a:endParaRPr lang="el-GR"/>
          </a:p>
        </p:txBody>
      </p:sp>
      <p:sp>
        <p:nvSpPr>
          <p:cNvPr id="13" name="12 - Θέση αριθμού διαφάνειας"/>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D3F1D1C4-C2D9-4231-9FB2-B2D9D97AA41D}" type="slidenum">
              <a:rPr lang="el-GR" smtClean="0"/>
              <a:pPr/>
              <a:t>‹#›</a:t>
            </a:fld>
            <a:endParaRPr lang="el-GR"/>
          </a:p>
        </p:txBody>
      </p:sp>
      <p:sp>
        <p:nvSpPr>
          <p:cNvPr id="14" name="13 - Θέση υποσέλιδου"/>
          <p:cNvSpPr>
            <a:spLocks noGrp="1"/>
          </p:cNvSpPr>
          <p:nvPr>
            <p:ph type="ftr" sz="quarter" idx="12"/>
          </p:nvPr>
        </p:nvSpPr>
        <p:spPr/>
        <p:txBody>
          <a:bodyPr/>
          <a:lstStyle/>
          <a:p>
            <a:endParaRPr lang="el-G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9" name="8 - Θέση περιεχομένου"/>
          <p:cNvSpPr>
            <a:spLocks noGrp="1"/>
          </p:cNvSpPr>
          <p:nvPr>
            <p:ph sz="quarter" idx="1"/>
          </p:nvPr>
        </p:nvSpPr>
        <p:spPr>
          <a:xfrm>
            <a:off x="609600" y="1589567"/>
            <a:ext cx="3886200" cy="45720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1" name="10 - Θέση περιεχομένου"/>
          <p:cNvSpPr>
            <a:spLocks noGrp="1"/>
          </p:cNvSpPr>
          <p:nvPr>
            <p:ph sz="quarter" idx="2"/>
          </p:nvPr>
        </p:nvSpPr>
        <p:spPr>
          <a:xfrm>
            <a:off x="4844901" y="1589567"/>
            <a:ext cx="3886200" cy="45720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8" name="7 - Θέση ημερομηνίας"/>
          <p:cNvSpPr>
            <a:spLocks noGrp="1"/>
          </p:cNvSpPr>
          <p:nvPr>
            <p:ph type="dt" sz="half" idx="15"/>
          </p:nvPr>
        </p:nvSpPr>
        <p:spPr/>
        <p:txBody>
          <a:bodyPr rtlCol="0"/>
          <a:lstStyle/>
          <a:p>
            <a:fld id="{2342CEA3-3058-4D43-AE35-B3DA76CB4003}" type="datetimeFigureOut">
              <a:rPr lang="el-GR" smtClean="0"/>
              <a:pPr/>
              <a:t>28/12/2015</a:t>
            </a:fld>
            <a:endParaRPr lang="el-GR"/>
          </a:p>
        </p:txBody>
      </p:sp>
      <p:sp>
        <p:nvSpPr>
          <p:cNvPr id="10" name="9 - Θέση αριθμού διαφάνειας"/>
          <p:cNvSpPr>
            <a:spLocks noGrp="1"/>
          </p:cNvSpPr>
          <p:nvPr>
            <p:ph type="sldNum" sz="quarter" idx="16"/>
          </p:nvPr>
        </p:nvSpPr>
        <p:spPr/>
        <p:txBody>
          <a:bodyPr rtlCol="0"/>
          <a:lstStyle/>
          <a:p>
            <a:fld id="{D3F1D1C4-C2D9-4231-9FB2-B2D9D97AA41D}" type="slidenum">
              <a:rPr lang="el-GR" smtClean="0"/>
              <a:pPr/>
              <a:t>‹#›</a:t>
            </a:fld>
            <a:endParaRPr lang="el-GR"/>
          </a:p>
        </p:txBody>
      </p:sp>
      <p:sp>
        <p:nvSpPr>
          <p:cNvPr id="12" name="11 - Θέση υποσέλιδου"/>
          <p:cNvSpPr>
            <a:spLocks noGrp="1"/>
          </p:cNvSpPr>
          <p:nvPr>
            <p:ph type="ftr" sz="quarter" idx="17"/>
          </p:nvPr>
        </p:nvSpPr>
        <p:spPr/>
        <p:txBody>
          <a:bodyPr rtlCol="0"/>
          <a:lstStyle/>
          <a:p>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533400" y="273050"/>
            <a:ext cx="8153400" cy="869950"/>
          </a:xfrm>
        </p:spPr>
        <p:txBody>
          <a:bodyPr anchor="ctr"/>
          <a:lstStyle>
            <a:lvl1pPr>
              <a:defRPr/>
            </a:lvl1pPr>
          </a:lstStyle>
          <a:p>
            <a:r>
              <a:rPr kumimoji="0" lang="el-GR" smtClean="0"/>
              <a:t>Kλικ για επεξεργασία του τίτλου</a:t>
            </a:r>
            <a:endParaRPr kumimoji="0" lang="en-US"/>
          </a:p>
        </p:txBody>
      </p:sp>
      <p:sp>
        <p:nvSpPr>
          <p:cNvPr id="11" name="10 - Θέση περιεχομένου"/>
          <p:cNvSpPr>
            <a:spLocks noGrp="1"/>
          </p:cNvSpPr>
          <p:nvPr>
            <p:ph sz="quarter" idx="2"/>
          </p:nvPr>
        </p:nvSpPr>
        <p:spPr>
          <a:xfrm>
            <a:off x="609600" y="2438400"/>
            <a:ext cx="3886200" cy="35814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3" name="12 - Θέση περιεχομένου"/>
          <p:cNvSpPr>
            <a:spLocks noGrp="1"/>
          </p:cNvSpPr>
          <p:nvPr>
            <p:ph sz="quarter" idx="4"/>
          </p:nvPr>
        </p:nvSpPr>
        <p:spPr>
          <a:xfrm>
            <a:off x="4800600" y="2438400"/>
            <a:ext cx="3886200" cy="35814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0" name="9 - Θέση ημερομηνίας"/>
          <p:cNvSpPr>
            <a:spLocks noGrp="1"/>
          </p:cNvSpPr>
          <p:nvPr>
            <p:ph type="dt" sz="half" idx="15"/>
          </p:nvPr>
        </p:nvSpPr>
        <p:spPr/>
        <p:txBody>
          <a:bodyPr rtlCol="0"/>
          <a:lstStyle/>
          <a:p>
            <a:fld id="{2342CEA3-3058-4D43-AE35-B3DA76CB4003}" type="datetimeFigureOut">
              <a:rPr lang="el-GR" smtClean="0"/>
              <a:pPr/>
              <a:t>28/12/2015</a:t>
            </a:fld>
            <a:endParaRPr lang="el-GR"/>
          </a:p>
        </p:txBody>
      </p:sp>
      <p:sp>
        <p:nvSpPr>
          <p:cNvPr id="12" name="11 - Θέση αριθμού διαφάνειας"/>
          <p:cNvSpPr>
            <a:spLocks noGrp="1"/>
          </p:cNvSpPr>
          <p:nvPr>
            <p:ph type="sldNum" sz="quarter" idx="16"/>
          </p:nvPr>
        </p:nvSpPr>
        <p:spPr/>
        <p:txBody>
          <a:bodyPr rtlCol="0"/>
          <a:lstStyle/>
          <a:p>
            <a:fld id="{D3F1D1C4-C2D9-4231-9FB2-B2D9D97AA41D}" type="slidenum">
              <a:rPr lang="el-GR" smtClean="0"/>
              <a:pPr/>
              <a:t>‹#›</a:t>
            </a:fld>
            <a:endParaRPr lang="el-GR"/>
          </a:p>
        </p:txBody>
      </p:sp>
      <p:sp>
        <p:nvSpPr>
          <p:cNvPr id="14" name="13 - Θέση υποσέλιδου"/>
          <p:cNvSpPr>
            <a:spLocks noGrp="1"/>
          </p:cNvSpPr>
          <p:nvPr>
            <p:ph type="ftr" sz="quarter" idx="17"/>
          </p:nvPr>
        </p:nvSpPr>
        <p:spPr/>
        <p:txBody>
          <a:bodyPr rtlCol="0"/>
          <a:lstStyle/>
          <a:p>
            <a:endParaRPr lang="el-GR"/>
          </a:p>
        </p:txBody>
      </p:sp>
      <p:sp>
        <p:nvSpPr>
          <p:cNvPr id="16" name="15 - Θέση κειμένου"/>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l-GR" smtClean="0"/>
              <a:t>Kλικ για επεξεργασία των στυλ του υποδείγματος</a:t>
            </a:r>
          </a:p>
        </p:txBody>
      </p:sp>
      <p:sp>
        <p:nvSpPr>
          <p:cNvPr id="15" name="14 - Θέση κειμένου"/>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l-GR" smtClean="0"/>
              <a:t>Kλικ για επεξεργασία των στυλ του υποδείγματος</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ημερομηνίας"/>
          <p:cNvSpPr>
            <a:spLocks noGrp="1"/>
          </p:cNvSpPr>
          <p:nvPr>
            <p:ph type="dt" sz="half" idx="10"/>
          </p:nvPr>
        </p:nvSpPr>
        <p:spPr/>
        <p:txBody>
          <a:bodyPr/>
          <a:lstStyle/>
          <a:p>
            <a:fld id="{2342CEA3-3058-4D43-AE35-B3DA76CB4003}" type="datetimeFigureOut">
              <a:rPr lang="el-GR" smtClean="0"/>
              <a:pPr/>
              <a:t>28/12/2015</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lvl1pPr>
              <a:defRPr>
                <a:solidFill>
                  <a:srgbClr val="FFFFFF"/>
                </a:solidFill>
              </a:defRPr>
            </a:lvl1pPr>
          </a:lstStyle>
          <a:p>
            <a:fld id="{D3F1D1C4-C2D9-4231-9FB2-B2D9D97AA41D}"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2342CEA3-3058-4D43-AE35-B3DA76CB4003}" type="datetimeFigureOut">
              <a:rPr lang="el-GR" smtClean="0"/>
              <a:pPr/>
              <a:t>28/12/2015</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a:xfrm>
            <a:off x="0" y="6248400"/>
            <a:ext cx="533400" cy="381000"/>
          </a:xfrm>
        </p:spPr>
        <p:txBody>
          <a:bodyPr/>
          <a:lstStyle>
            <a:lvl1pPr>
              <a:defRPr>
                <a:solidFill>
                  <a:schemeClr val="tx2"/>
                </a:solidFill>
              </a:defRPr>
            </a:lvl1pPr>
          </a:lstStyle>
          <a:p>
            <a:fld id="{D3F1D1C4-C2D9-4231-9FB2-B2D9D97AA41D}"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3050"/>
            <a:ext cx="8077200" cy="869950"/>
          </a:xfrm>
        </p:spPr>
        <p:txBody>
          <a:bodyPr anchor="ctr"/>
          <a:lstStyle>
            <a:lvl1pPr algn="l">
              <a:buNone/>
              <a:defRPr sz="4400" b="0"/>
            </a:lvl1pPr>
          </a:lstStyle>
          <a:p>
            <a:r>
              <a:rPr kumimoji="0" lang="el-GR" smtClean="0"/>
              <a:t>Kλικ για επεξεργασία του τίτλου</a:t>
            </a:r>
            <a:endParaRPr kumimoji="0" lang="en-US"/>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28/12/2015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lvl1pPr>
              <a:defRPr>
                <a:solidFill>
                  <a:srgbClr val="FFFFFF"/>
                </a:solidFill>
              </a:defRPr>
            </a:lvl1pPr>
          </a:lstStyle>
          <a:p>
            <a:fld id="{D3F1D1C4-C2D9-4231-9FB2-B2D9D97AA41D}" type="slidenum">
              <a:rPr lang="el-GR" smtClean="0"/>
              <a:pPr/>
              <a:t>‹#›</a:t>
            </a:fld>
            <a:endParaRPr lang="el-GR"/>
          </a:p>
        </p:txBody>
      </p:sp>
      <p:sp>
        <p:nvSpPr>
          <p:cNvPr id="3" name="2 - Θέση κειμένου"/>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l-GR" smtClean="0"/>
              <a:t>Kλικ για επεξεργασία των στυλ του υποδείγματος</a:t>
            </a:r>
          </a:p>
        </p:txBody>
      </p:sp>
      <p:sp>
        <p:nvSpPr>
          <p:cNvPr id="9" name="8 - Θέση περιεχομένου"/>
          <p:cNvSpPr>
            <a:spLocks noGrp="1"/>
          </p:cNvSpPr>
          <p:nvPr>
            <p:ph sz="quarter" idx="1"/>
          </p:nvPr>
        </p:nvSpPr>
        <p:spPr>
          <a:xfrm>
            <a:off x="2362200" y="1752600"/>
            <a:ext cx="6400800" cy="44196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bg>
      <p:bgRef idx="1003">
        <a:schemeClr val="bg2"/>
      </p:bgRef>
    </p:bg>
    <p:spTree>
      <p:nvGrpSpPr>
        <p:cNvPr id="1" name=""/>
        <p:cNvGrpSpPr/>
        <p:nvPr/>
      </p:nvGrpSpPr>
      <p:grpSpPr>
        <a:xfrm>
          <a:off x="0" y="0"/>
          <a:ext cx="0" cy="0"/>
          <a:chOff x="0" y="0"/>
          <a:chExt cx="0" cy="0"/>
        </a:xfrm>
      </p:grpSpPr>
      <p:sp>
        <p:nvSpPr>
          <p:cNvPr id="4" name="3 - Θέση κειμένου"/>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l-GR" smtClean="0"/>
              <a:t>Kλικ για επεξεργασία των στυλ του υποδείγματος</a:t>
            </a:r>
          </a:p>
        </p:txBody>
      </p:sp>
      <p:sp>
        <p:nvSpPr>
          <p:cNvPr id="8" name="7 - Ορθογώνιο"/>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 Ορθογώνιο"/>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 Ορθογώνιο"/>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 Τίτλος"/>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l-GR" smtClean="0"/>
              <a:t>Kλικ για επεξεργασία του τίτλου</a:t>
            </a:r>
            <a:endParaRPr kumimoji="0" lang="en-US"/>
          </a:p>
        </p:txBody>
      </p:sp>
      <p:sp>
        <p:nvSpPr>
          <p:cNvPr id="11" name="10 - Ορθογώνιο"/>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 Θέση ημερομηνίας"/>
          <p:cNvSpPr>
            <a:spLocks noGrp="1"/>
          </p:cNvSpPr>
          <p:nvPr>
            <p:ph type="dt" sz="half" idx="10"/>
          </p:nvPr>
        </p:nvSpPr>
        <p:spPr>
          <a:xfrm>
            <a:off x="6248400" y="6248400"/>
            <a:ext cx="2667000" cy="365125"/>
          </a:xfrm>
        </p:spPr>
        <p:txBody>
          <a:bodyPr rtlCol="0"/>
          <a:lstStyle/>
          <a:p>
            <a:fld id="{2342CEA3-3058-4D43-AE35-B3DA76CB4003}" type="datetimeFigureOut">
              <a:rPr lang="el-GR" smtClean="0"/>
              <a:pPr/>
              <a:t>28/12/2015</a:t>
            </a:fld>
            <a:endParaRPr lang="el-GR"/>
          </a:p>
        </p:txBody>
      </p:sp>
      <p:sp>
        <p:nvSpPr>
          <p:cNvPr id="13" name="12 - Θέση αριθμού διαφάνειας"/>
          <p:cNvSpPr>
            <a:spLocks noGrp="1"/>
          </p:cNvSpPr>
          <p:nvPr>
            <p:ph type="sldNum" sz="quarter" idx="11"/>
          </p:nvPr>
        </p:nvSpPr>
        <p:spPr>
          <a:xfrm>
            <a:off x="0" y="4667249"/>
            <a:ext cx="1447800" cy="663578"/>
          </a:xfrm>
        </p:spPr>
        <p:txBody>
          <a:bodyPr rtlCol="0"/>
          <a:lstStyle>
            <a:lvl1pPr>
              <a:defRPr sz="2800"/>
            </a:lvl1pPr>
          </a:lstStyle>
          <a:p>
            <a:fld id="{D3F1D1C4-C2D9-4231-9FB2-B2D9D97AA41D}" type="slidenum">
              <a:rPr lang="el-GR" smtClean="0"/>
              <a:pPr/>
              <a:t>‹#›</a:t>
            </a:fld>
            <a:endParaRPr lang="el-GR"/>
          </a:p>
        </p:txBody>
      </p:sp>
      <p:sp>
        <p:nvSpPr>
          <p:cNvPr id="14" name="13 - Θέση υποσέλιδου"/>
          <p:cNvSpPr>
            <a:spLocks noGrp="1"/>
          </p:cNvSpPr>
          <p:nvPr>
            <p:ph type="ftr" sz="quarter" idx="12"/>
          </p:nvPr>
        </p:nvSpPr>
        <p:spPr>
          <a:xfrm>
            <a:off x="1600200" y="6248206"/>
            <a:ext cx="4572000" cy="365125"/>
          </a:xfrm>
        </p:spPr>
        <p:txBody>
          <a:bodyPr rtlCol="0"/>
          <a:lstStyle/>
          <a:p>
            <a:endParaRPr lang="el-GR"/>
          </a:p>
        </p:txBody>
      </p:sp>
      <p:sp>
        <p:nvSpPr>
          <p:cNvPr id="3" name="2 - Θέση εικόνας"/>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l-GR" smtClean="0"/>
              <a:t>Κάντε κλικ στο εικονίδιο για να προσθέσετε μια εικόνα</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21 - Θέση τίτλου"/>
          <p:cNvSpPr>
            <a:spLocks noGrp="1"/>
          </p:cNvSpPr>
          <p:nvPr>
            <p:ph type="title"/>
          </p:nvPr>
        </p:nvSpPr>
        <p:spPr>
          <a:xfrm>
            <a:off x="609600" y="228600"/>
            <a:ext cx="8153400" cy="990600"/>
          </a:xfrm>
          <a:prstGeom prst="rect">
            <a:avLst/>
          </a:prstGeom>
        </p:spPr>
        <p:txBody>
          <a:bodyPr vert="horz" anchor="ctr">
            <a:normAutofit/>
          </a:bodyPr>
          <a:lstStyle/>
          <a:p>
            <a:r>
              <a:rPr kumimoji="0" lang="el-GR" smtClean="0"/>
              <a:t>Kλικ για επεξεργασία του τίτλου</a:t>
            </a:r>
            <a:endParaRPr kumimoji="0" lang="en-US"/>
          </a:p>
        </p:txBody>
      </p:sp>
      <p:sp>
        <p:nvSpPr>
          <p:cNvPr id="13" name="12 - Θέση κειμένου"/>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4" name="13 - Θέση ημερομηνίας"/>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2342CEA3-3058-4D43-AE35-B3DA76CB4003}" type="datetimeFigureOut">
              <a:rPr lang="el-GR" smtClean="0"/>
              <a:pPr/>
              <a:t>28/12/2015</a:t>
            </a:fld>
            <a:endParaRPr lang="el-GR"/>
          </a:p>
        </p:txBody>
      </p:sp>
      <p:sp>
        <p:nvSpPr>
          <p:cNvPr id="3" name="2 - Θέση υποσέλιδου"/>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l-GR"/>
          </a:p>
        </p:txBody>
      </p:sp>
      <p:sp>
        <p:nvSpPr>
          <p:cNvPr id="7" name="6 - Ορθογώνιο"/>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 Ορθογώνιο"/>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 Ορθογώνιο"/>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22 - Θέση αριθμού διαφάνειας"/>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D3F1D1C4-C2D9-4231-9FB2-B2D9D97AA41D}"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tiff"/></Relationships>
</file>

<file path=ppt/slides/_rels/slide1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Υπότιτλος"/>
          <p:cNvSpPr>
            <a:spLocks noGrp="1"/>
          </p:cNvSpPr>
          <p:nvPr>
            <p:ph type="subTitle" idx="1"/>
          </p:nvPr>
        </p:nvSpPr>
        <p:spPr/>
        <p:txBody>
          <a:bodyPr/>
          <a:lstStyle/>
          <a:p>
            <a:endParaRPr lang="el-GR"/>
          </a:p>
        </p:txBody>
      </p:sp>
      <p:sp>
        <p:nvSpPr>
          <p:cNvPr id="5" name="TextBox 4"/>
          <p:cNvSpPr txBox="1"/>
          <p:nvPr/>
        </p:nvSpPr>
        <p:spPr>
          <a:xfrm>
            <a:off x="2123728" y="1916832"/>
            <a:ext cx="6408712" cy="1323439"/>
          </a:xfrm>
          <a:prstGeom prst="rect">
            <a:avLst/>
          </a:prstGeom>
          <a:noFill/>
        </p:spPr>
        <p:txBody>
          <a:bodyPr wrap="square" rtlCol="0">
            <a:spAutoFit/>
          </a:bodyPr>
          <a:lstStyle/>
          <a:p>
            <a:pPr algn="r"/>
            <a:r>
              <a:rPr lang="el-GR" sz="4000" dirty="0" smtClean="0"/>
              <a:t>Εισαγωγή στις νοσηλευτικές θεωρίες</a:t>
            </a:r>
            <a:endParaRPr lang="el-GR" sz="4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sz="quarter" idx="1"/>
          </p:nvPr>
        </p:nvSpPr>
        <p:spPr/>
        <p:txBody>
          <a:bodyPr/>
          <a:lstStyle/>
          <a:p>
            <a:r>
              <a:rPr lang="el-GR" dirty="0" smtClean="0"/>
              <a:t>Δεν υπάρχει νοσηλευτική επιστήμη, χωρίς νοσηλευτική θεωρία.</a:t>
            </a:r>
          </a:p>
          <a:p>
            <a:r>
              <a:rPr lang="el-GR" dirty="0" smtClean="0"/>
              <a:t>Αποτελούν χρήσιμα εργαλεία για τη δόμηση των εκπαιδευτικών προγραμμάτων σπουδών στη νοσηλευτική (στην εκπαίδευση) και οδηγούν σε φροντίδα υψηλής ποιότητας.</a:t>
            </a:r>
            <a:endParaRPr lang="el-GR" dirty="0"/>
          </a:p>
        </p:txBody>
      </p:sp>
    </p:spTree>
    <p:extLst>
      <p:ext uri="{BB962C8B-B14F-4D97-AF65-F5344CB8AC3E}">
        <p14:creationId xmlns:p14="http://schemas.microsoft.com/office/powerpoint/2010/main" val="2434279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9155260" cy="6858000"/>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 y="1071546"/>
            <a:ext cx="9144000" cy="5786454"/>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cstate="print"/>
          <a:srcRect/>
          <a:stretch>
            <a:fillRect/>
          </a:stretch>
        </p:blipFill>
        <p:spPr bwMode="auto">
          <a:xfrm>
            <a:off x="0" y="571480"/>
            <a:ext cx="9144000" cy="628650"/>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1" y="0"/>
            <a:ext cx="9144000" cy="6857999"/>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0" y="0"/>
            <a:ext cx="9143999" cy="563563"/>
          </a:xfrm>
          <a:prstGeom prst="rect">
            <a:avLst/>
          </a:prstGeom>
          <a:noFill/>
          <a:ln w="9525">
            <a:noFill/>
            <a:miter lim="800000"/>
            <a:headEnd/>
            <a:tailEnd/>
          </a:ln>
          <a:effectLst/>
        </p:spPr>
      </p:pic>
      <p:pic>
        <p:nvPicPr>
          <p:cNvPr id="3075" name="Picture 3"/>
          <p:cNvPicPr>
            <a:picLocks noChangeAspect="1" noChangeArrowheads="1"/>
          </p:cNvPicPr>
          <p:nvPr/>
        </p:nvPicPr>
        <p:blipFill>
          <a:blip r:embed="rId4" cstate="print"/>
          <a:srcRect/>
          <a:stretch>
            <a:fillRect/>
          </a:stretch>
        </p:blipFill>
        <p:spPr bwMode="auto">
          <a:xfrm>
            <a:off x="0" y="548680"/>
            <a:ext cx="9144000" cy="6309320"/>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sz="quarter" idx="1"/>
          </p:nvPr>
        </p:nvSpPr>
        <p:spPr>
          <a:xfrm>
            <a:off x="612648" y="1600200"/>
            <a:ext cx="8153400" cy="4709120"/>
          </a:xfrm>
        </p:spPr>
        <p:txBody>
          <a:bodyPr>
            <a:normAutofit fontScale="77500" lnSpcReduction="20000"/>
          </a:bodyPr>
          <a:lstStyle/>
          <a:p>
            <a:r>
              <a:rPr lang="el-GR" b="1" dirty="0" smtClean="0"/>
              <a:t>Φιλοσοφία </a:t>
            </a:r>
            <a:r>
              <a:rPr lang="el-GR" dirty="0" smtClean="0"/>
              <a:t>είναι η μελέτη της σοφίας, η βασική γνώση και οι διαδικασίες που χρησιμοποιούνται για την ανάπτυξη και οικοδόμηση των αντιλήψεων για τη ζωή. </a:t>
            </a:r>
          </a:p>
          <a:p>
            <a:r>
              <a:rPr lang="el-GR" dirty="0" smtClean="0"/>
              <a:t>Η φιλοσοφία παρέχει απόψεις και περιλαμβάνει συστήματα αξιών και πεποιθήσεων.</a:t>
            </a:r>
          </a:p>
          <a:p>
            <a:endParaRPr lang="el-GR" dirty="0" smtClean="0"/>
          </a:p>
          <a:p>
            <a:pPr algn="ctr"/>
            <a:r>
              <a:rPr lang="el-GR" b="1" dirty="0" smtClean="0">
                <a:solidFill>
                  <a:schemeClr val="accent2">
                    <a:lumMod val="50000"/>
                  </a:schemeClr>
                </a:solidFill>
              </a:rPr>
              <a:t>Η βάση της παροχής νοσηλευτικής φροντίδας διαμορφώνεται από τη φιλοσοφία κάθε νοσηλευτή, τις φιλοσοφίες των νοσηλευτικών σχολών και των ιδρυμάτων φροντίδας υγείας. </a:t>
            </a:r>
          </a:p>
          <a:p>
            <a:pPr algn="ctr"/>
            <a:endParaRPr lang="el-GR" b="1" dirty="0" smtClean="0">
              <a:solidFill>
                <a:schemeClr val="accent2">
                  <a:lumMod val="50000"/>
                </a:schemeClr>
              </a:solidFill>
            </a:endParaRPr>
          </a:p>
          <a:p>
            <a:r>
              <a:rPr lang="el-GR" dirty="0" smtClean="0"/>
              <a:t>Οι νοσηλευτές κατά την παροχή φροντίδας, διδασκαλίας και συνεργασίας με άλλους αντανακλούν, τόσο την προσωπική όσο και την επαγγελματική τους φιλοσοφία διαμέσου των αξιών και πεποιθήσεων για έννοιες όπως: καλοσύνη, ευεξία, υγεία, ασθένεια, υπευθυνότητα και δεοντολογία.</a:t>
            </a:r>
            <a:endParaRPr lang="el-G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sz="quarter" idx="1"/>
          </p:nvPr>
        </p:nvSpPr>
        <p:spPr>
          <a:xfrm>
            <a:off x="0" y="0"/>
            <a:ext cx="9144000" cy="5157192"/>
          </a:xfrm>
        </p:spPr>
        <p:style>
          <a:lnRef idx="1">
            <a:schemeClr val="accent3"/>
          </a:lnRef>
          <a:fillRef idx="2">
            <a:schemeClr val="accent3"/>
          </a:fillRef>
          <a:effectRef idx="1">
            <a:schemeClr val="accent3"/>
          </a:effectRef>
          <a:fontRef idx="minor">
            <a:schemeClr val="dk1"/>
          </a:fontRef>
        </p:style>
        <p:txBody>
          <a:bodyPr>
            <a:normAutofit fontScale="85000" lnSpcReduction="20000"/>
          </a:bodyPr>
          <a:lstStyle/>
          <a:p>
            <a:endParaRPr lang="el-GR" dirty="0" smtClean="0"/>
          </a:p>
          <a:p>
            <a:r>
              <a:rPr lang="el-GR" dirty="0" smtClean="0"/>
              <a:t>Οι θεω­ρίες </a:t>
            </a:r>
            <a:r>
              <a:rPr lang="el-GR" dirty="0"/>
              <a:t>αφορούν φαινόμενα που συμβαίνουν στην ανθρώ­πινη πραγματικότητα, που γίνονται αντιληπτά από τους ανθρώπους, και που περιγράφουν και εξηγούν με λογικό και μη-αντιφατικό τρόπο τις σχέσεις μεταξύ των φαινομέ­νων. </a:t>
            </a:r>
            <a:endParaRPr lang="el-GR" dirty="0" smtClean="0"/>
          </a:p>
          <a:p>
            <a:endParaRPr lang="el-GR" dirty="0"/>
          </a:p>
          <a:p>
            <a:r>
              <a:rPr lang="en-US" dirty="0" smtClean="0"/>
              <a:t>O</a:t>
            </a:r>
            <a:r>
              <a:rPr lang="el-GR" dirty="0" smtClean="0"/>
              <a:t>ι </a:t>
            </a:r>
            <a:r>
              <a:rPr lang="el-GR" dirty="0"/>
              <a:t>νο­σηλευτικές θεωρίες οργανώνουν και συμπυκνώνουν τη νοσηλευτική γνώση, ώστε να καθοδηγούν τους νοση­λευτές στο να σκέφτονται και να πράττουν με συγκεκρι­μένο τρόπο, και κατ' επέκταση να ορίζουν και να επι­λύουν τα νοσηλευτικά προβλήματα </a:t>
            </a:r>
            <a:r>
              <a:rPr lang="el-GR" sz="1900" dirty="0"/>
              <a:t>(</a:t>
            </a:r>
            <a:r>
              <a:rPr lang="el-GR" sz="1900" dirty="0" err="1"/>
              <a:t>Μαντζούκας</a:t>
            </a:r>
            <a:r>
              <a:rPr lang="el-GR" sz="1900" dirty="0"/>
              <a:t> &amp; Ζώη, 2008). </a:t>
            </a:r>
            <a:endParaRPr lang="en-US" sz="1900" dirty="0" smtClean="0"/>
          </a:p>
          <a:p>
            <a:endParaRPr lang="en-US" dirty="0" smtClean="0"/>
          </a:p>
          <a:p>
            <a:r>
              <a:rPr lang="el-GR" dirty="0" smtClean="0"/>
              <a:t>Οι </a:t>
            </a:r>
            <a:r>
              <a:rPr lang="el-GR" dirty="0"/>
              <a:t>νοσηλευτικές θεωρίες </a:t>
            </a:r>
            <a:r>
              <a:rPr lang="el-GR" dirty="0" smtClean="0"/>
              <a:t>καθοδηγούν </a:t>
            </a:r>
            <a:r>
              <a:rPr lang="el-GR" dirty="0"/>
              <a:t>και ορίζουν τις νοσηλευτικές πράξεις με απώτερο σκοπό τη βελτίωση της παρεχόμενης νοση­λευτικής </a:t>
            </a:r>
            <a:r>
              <a:rPr lang="el-GR" dirty="0" smtClean="0"/>
              <a:t>φροντίδας. </a:t>
            </a:r>
            <a:endParaRPr lang="el-GR" dirty="0"/>
          </a:p>
        </p:txBody>
      </p:sp>
      <p:pic>
        <p:nvPicPr>
          <p:cNvPr id="4" name="Εικόνα 3"/>
          <p:cNvPicPr>
            <a:picLocks noChangeAspect="1"/>
          </p:cNvPicPr>
          <p:nvPr/>
        </p:nvPicPr>
        <p:blipFill>
          <a:blip r:embed="rId3"/>
          <a:stretch>
            <a:fillRect/>
          </a:stretch>
        </p:blipFill>
        <p:spPr>
          <a:xfrm>
            <a:off x="171450" y="5409214"/>
            <a:ext cx="8801100" cy="119062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0" y="0"/>
            <a:ext cx="9144000" cy="3068822"/>
          </a:xfrm>
        </p:spPr>
      </p:pic>
      <p:sp>
        <p:nvSpPr>
          <p:cNvPr id="5" name="TextBox 4"/>
          <p:cNvSpPr txBox="1"/>
          <p:nvPr/>
        </p:nvSpPr>
        <p:spPr>
          <a:xfrm>
            <a:off x="426610" y="2906880"/>
            <a:ext cx="8370512" cy="369332"/>
          </a:xfrm>
          <a:prstGeom prst="rect">
            <a:avLst/>
          </a:prstGeom>
          <a:noFill/>
        </p:spPr>
        <p:txBody>
          <a:bodyPr wrap="square" rtlCol="0">
            <a:spAutoFit/>
          </a:bodyPr>
          <a:lstStyle/>
          <a:p>
            <a:r>
              <a:rPr lang="el-GR" dirty="0" smtClean="0"/>
              <a:t>Φ: π.χ. Ο ασθενής έπεσε από στο πάτωμα ή το  πάτωμα είναι βρεγμένο.</a:t>
            </a:r>
            <a:endParaRPr lang="el-GR" dirty="0"/>
          </a:p>
        </p:txBody>
      </p:sp>
      <p:sp>
        <p:nvSpPr>
          <p:cNvPr id="6" name="TextBox 5"/>
          <p:cNvSpPr txBox="1"/>
          <p:nvPr/>
        </p:nvSpPr>
        <p:spPr>
          <a:xfrm>
            <a:off x="426610" y="3268231"/>
            <a:ext cx="8370512" cy="369332"/>
          </a:xfrm>
          <a:prstGeom prst="rect">
            <a:avLst/>
          </a:prstGeom>
          <a:noFill/>
        </p:spPr>
        <p:txBody>
          <a:bodyPr wrap="square" rtlCol="0">
            <a:spAutoFit/>
          </a:bodyPr>
          <a:lstStyle/>
          <a:p>
            <a:r>
              <a:rPr lang="el-GR" dirty="0"/>
              <a:t>Ε</a:t>
            </a:r>
            <a:r>
              <a:rPr lang="el-GR" dirty="0" smtClean="0"/>
              <a:t>: π.χ. Πτώση ασθενούς   ή ολισθηρότητα του πατώματος.</a:t>
            </a:r>
            <a:endParaRPr lang="el-GR" dirty="0"/>
          </a:p>
        </p:txBody>
      </p:sp>
      <p:sp>
        <p:nvSpPr>
          <p:cNvPr id="7" name="TextBox 6"/>
          <p:cNvSpPr txBox="1"/>
          <p:nvPr/>
        </p:nvSpPr>
        <p:spPr>
          <a:xfrm>
            <a:off x="432857" y="3652306"/>
            <a:ext cx="8370512" cy="369332"/>
          </a:xfrm>
          <a:prstGeom prst="rect">
            <a:avLst/>
          </a:prstGeom>
          <a:noFill/>
        </p:spPr>
        <p:txBody>
          <a:bodyPr wrap="square" rtlCol="0">
            <a:spAutoFit/>
          </a:bodyPr>
          <a:lstStyle/>
          <a:p>
            <a:r>
              <a:rPr lang="el-GR" dirty="0" smtClean="0"/>
              <a:t>Π: π.χ. Η ολισθηρότητα του πατώματος οδηγεί σε πτώση του ασθενούς. </a:t>
            </a:r>
            <a:endParaRPr lang="el-GR" dirty="0"/>
          </a:p>
        </p:txBody>
      </p:sp>
      <p:sp>
        <p:nvSpPr>
          <p:cNvPr id="8" name="TextBox 7"/>
          <p:cNvSpPr txBox="1"/>
          <p:nvPr/>
        </p:nvSpPr>
        <p:spPr>
          <a:xfrm>
            <a:off x="359532" y="4264596"/>
            <a:ext cx="8424936" cy="2308324"/>
          </a:xfrm>
          <a:prstGeom prst="rect">
            <a:avLst/>
          </a:prstGeom>
          <a:noFill/>
        </p:spPr>
        <p:txBody>
          <a:bodyPr wrap="square" rtlCol="0">
            <a:spAutoFit/>
          </a:bodyPr>
          <a:lstStyle/>
          <a:p>
            <a:r>
              <a:rPr lang="el-GR" dirty="0" smtClean="0"/>
              <a:t>ΠΡΟΣΟΧΗ:</a:t>
            </a:r>
          </a:p>
          <a:p>
            <a:r>
              <a:rPr lang="el-GR" dirty="0" smtClean="0"/>
              <a:t>Α. Η απόδοση ονόματος σε ένα φαινόμενο δεν είναι απόλυτος ή μονοδιάστατος, δηλαδή μπορούν να αποδοθούν διαφορετικά ονόματα για το ίδιο φαινόμενο.</a:t>
            </a:r>
          </a:p>
          <a:p>
            <a:r>
              <a:rPr lang="el-GR" dirty="0" smtClean="0"/>
              <a:t>Β.</a:t>
            </a:r>
            <a:r>
              <a:rPr lang="el-GR" dirty="0"/>
              <a:t> η σύνδεση και εντοπισμός των σχέσεων μεταξύ εννοιών για τη δημιουργία προτάσεων είναι πλουραλι­στικός και δυνητικά πολλαπλός (δηλαδή, δεν υπάρχει ένας ή σωστός τρόπος σύνδεσης των εννοιών) </a:t>
            </a:r>
            <a:r>
              <a:rPr lang="el-GR" sz="1600" dirty="0"/>
              <a:t>π.χ. μπο­ρεί η πτώση ασθενούς να συνδέεται με την ολισθηρότη­τα του πατώματος ή η αδυναμία ασθενούς να συνδέεται με περιορισμένη αντιληπτική ικανότητα του </a:t>
            </a:r>
            <a:r>
              <a:rPr lang="el-GR" sz="1600" dirty="0" smtClean="0"/>
              <a:t>στο χώρο</a:t>
            </a:r>
            <a:r>
              <a:rPr lang="el-GR" sz="1600" dirty="0"/>
              <a:t>. </a:t>
            </a:r>
            <a:endParaRPr lang="el-GR" sz="1600" dirty="0" smtClean="0"/>
          </a:p>
        </p:txBody>
      </p:sp>
    </p:spTree>
    <p:extLst>
      <p:ext uri="{BB962C8B-B14F-4D97-AF65-F5344CB8AC3E}">
        <p14:creationId xmlns:p14="http://schemas.microsoft.com/office/powerpoint/2010/main" val="411467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sz="quarter" idx="1"/>
          </p:nvPr>
        </p:nvSpPr>
        <p:spPr>
          <a:xfrm>
            <a:off x="0" y="0"/>
            <a:ext cx="9144000" cy="3140968"/>
          </a:xfrm>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r>
              <a:rPr lang="el-GR" sz="2400" dirty="0" smtClean="0"/>
              <a:t>Οι νοσηλευτικές θεωρίες αναγνωρίζουν και ορίζουν τις </a:t>
            </a:r>
            <a:r>
              <a:rPr lang="el-GR" sz="2400" dirty="0" err="1" smtClean="0"/>
              <a:t>αλληλοσυσχετιζόμενες</a:t>
            </a:r>
            <a:r>
              <a:rPr lang="el-GR" sz="2400" dirty="0" smtClean="0"/>
              <a:t> έννοιες που είναι ειδικές για τη νοσηλευτική και εκφράζουν με σαφήνεια τη σχέση μεταξύ των εννοιών αυτών. Επομένως, οι νοσηλευτικές θεωρίες είναι πολύτιμες στην έρευνα, στην εκπαίδευση και στην πρακτική.</a:t>
            </a:r>
          </a:p>
          <a:p>
            <a:pPr>
              <a:buNone/>
            </a:pPr>
            <a:r>
              <a:rPr lang="el-GR" sz="2400" dirty="0" smtClean="0"/>
              <a:t> </a:t>
            </a:r>
          </a:p>
          <a:p>
            <a:r>
              <a:rPr lang="el-GR" sz="2400" dirty="0" smtClean="0"/>
              <a:t>Τα τέσσερα κοινά φαινόμενα των νοσηλευτικών θεωριών, που επηρεάζουν και καθορίζουν τη νοσηλευτική πρακτική είναι: (1) το άτομο, (2) το περιβάλλον, (3) η υγεία, (4) η νοσηλευτική. </a:t>
            </a:r>
            <a:endParaRPr lang="el-GR" sz="2400" dirty="0" smtClean="0"/>
          </a:p>
        </p:txBody>
      </p:sp>
      <p:sp>
        <p:nvSpPr>
          <p:cNvPr id="4" name="Ορθογώνιο 3"/>
          <p:cNvSpPr/>
          <p:nvPr/>
        </p:nvSpPr>
        <p:spPr>
          <a:xfrm>
            <a:off x="0" y="3789040"/>
            <a:ext cx="9144000" cy="255454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342900" indent="-342900">
              <a:buFont typeface="Wingdings" panose="05000000000000000000" pitchFamily="2" charset="2"/>
              <a:buChar char="ü"/>
            </a:pPr>
            <a:r>
              <a:rPr lang="el-GR" sz="2000" dirty="0">
                <a:solidFill>
                  <a:srgbClr val="000000"/>
                </a:solidFill>
                <a:ea typeface="Bookman Old Style" panose="02050604050505020204" pitchFamily="18" charset="0"/>
                <a:cs typeface="Bookman Old Style" panose="02050604050505020204" pitchFamily="18" charset="0"/>
              </a:rPr>
              <a:t>Ο βασικός πυρήνας και η βασική έννοια της νοσηλευτικής, όπως ορίζεται από όλες τις νοσηλευτικές θεωρίες, είναι η</a:t>
            </a:r>
            <a:r>
              <a:rPr lang="el-GR" sz="2000" b="1" dirty="0">
                <a:solidFill>
                  <a:srgbClr val="000000"/>
                </a:solidFill>
                <a:ea typeface="Arial" panose="020B0604020202020204" pitchFamily="34" charset="0"/>
                <a:cs typeface="Arial" panose="020B0604020202020204" pitchFamily="34" charset="0"/>
              </a:rPr>
              <a:t> φροντίδα</a:t>
            </a:r>
            <a:r>
              <a:rPr lang="el-GR" sz="2000" dirty="0">
                <a:solidFill>
                  <a:srgbClr val="000000"/>
                </a:solidFill>
                <a:ea typeface="Bookman Old Style" panose="02050604050505020204" pitchFamily="18" charset="0"/>
                <a:cs typeface="Bookman Old Style" panose="02050604050505020204" pitchFamily="18" charset="0"/>
              </a:rPr>
              <a:t> και η παροχή φροντίδας από τους επιστήμονες νοσηλευτές σε όσους την έχουν ανάγκη, είτε για να ξεπεράσουν κάποια αρρώστια, είτε για να διατηρήσουν και να προάγουν την υγεία </a:t>
            </a:r>
            <a:r>
              <a:rPr lang="el-GR" sz="2000" dirty="0" smtClean="0">
                <a:solidFill>
                  <a:srgbClr val="000000"/>
                </a:solidFill>
                <a:ea typeface="Bookman Old Style" panose="02050604050505020204" pitchFamily="18" charset="0"/>
                <a:cs typeface="Bookman Old Style" panose="02050604050505020204" pitchFamily="18" charset="0"/>
              </a:rPr>
              <a:t>τους. </a:t>
            </a:r>
          </a:p>
          <a:p>
            <a:pPr marL="342900" indent="-342900">
              <a:buFont typeface="Wingdings" panose="05000000000000000000" pitchFamily="2" charset="2"/>
              <a:buChar char="ü"/>
            </a:pPr>
            <a:endParaRPr lang="el-GR" sz="2000" dirty="0">
              <a:solidFill>
                <a:srgbClr val="000000"/>
              </a:solidFill>
              <a:ea typeface="Bookman Old Style" panose="02050604050505020204" pitchFamily="18" charset="0"/>
              <a:cs typeface="Bookman Old Style" panose="02050604050505020204" pitchFamily="18" charset="0"/>
            </a:endParaRPr>
          </a:p>
          <a:p>
            <a:pPr marL="342900" indent="-342900">
              <a:buFont typeface="Wingdings" panose="05000000000000000000" pitchFamily="2" charset="2"/>
              <a:buChar char="ü"/>
            </a:pPr>
            <a:r>
              <a:rPr lang="el-GR" sz="2000" dirty="0" smtClean="0">
                <a:solidFill>
                  <a:srgbClr val="000000"/>
                </a:solidFill>
                <a:ea typeface="Bookman Old Style" panose="02050604050505020204" pitchFamily="18" charset="0"/>
                <a:cs typeface="Bookman Old Style" panose="02050604050505020204" pitchFamily="18" charset="0"/>
              </a:rPr>
              <a:t>Η </a:t>
            </a:r>
            <a:r>
              <a:rPr lang="el-GR" sz="2000" dirty="0">
                <a:solidFill>
                  <a:srgbClr val="000000"/>
                </a:solidFill>
                <a:ea typeface="Bookman Old Style" panose="02050604050505020204" pitchFamily="18" charset="0"/>
                <a:cs typeface="Bookman Old Style" panose="02050604050505020204" pitchFamily="18" charset="0"/>
              </a:rPr>
              <a:t>φροντίδα συ­νίσταται στην ικανοποίηση ανθρωπίνων αναγκών και επι­τρέπει την προαγωγή της υγείας, της ανάπτυξης και της ωρίμανσης του ατόμου, και δίνει κυρίως έμφαση στη διατήρηση της </a:t>
            </a:r>
            <a:r>
              <a:rPr lang="el-GR" sz="2000" dirty="0" smtClean="0">
                <a:solidFill>
                  <a:srgbClr val="000000"/>
                </a:solidFill>
                <a:ea typeface="Bookman Old Style" panose="02050604050505020204" pitchFamily="18" charset="0"/>
                <a:cs typeface="Bookman Old Style" panose="02050604050505020204" pitchFamily="18" charset="0"/>
              </a:rPr>
              <a:t>υγείας.</a:t>
            </a:r>
            <a:endParaRPr lang="el-GR" sz="2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3">
            <a:schemeClr val="lt1"/>
          </a:lnRef>
          <a:fillRef idx="1">
            <a:schemeClr val="accent2"/>
          </a:fillRef>
          <a:effectRef idx="1">
            <a:schemeClr val="accent2"/>
          </a:effectRef>
          <a:fontRef idx="minor">
            <a:schemeClr val="lt1"/>
          </a:fontRef>
        </p:style>
        <p:txBody>
          <a:bodyPr>
            <a:noAutofit/>
          </a:bodyPr>
          <a:lstStyle/>
          <a:p>
            <a:pPr algn="ctr"/>
            <a:r>
              <a:rPr lang="el-GR" sz="3200" dirty="0" smtClean="0"/>
              <a:t>Θεωρητική βάση της νοσηλευτικής από την </a:t>
            </a:r>
            <a:r>
              <a:rPr lang="en-US" sz="3200" dirty="0" smtClean="0"/>
              <a:t>Florence Nightingale</a:t>
            </a:r>
            <a:endParaRPr lang="el-GR" sz="3200" dirty="0"/>
          </a:p>
        </p:txBody>
      </p:sp>
      <p:sp>
        <p:nvSpPr>
          <p:cNvPr id="3" name="2 - Θέση περιεχομένου"/>
          <p:cNvSpPr>
            <a:spLocks noGrp="1"/>
          </p:cNvSpPr>
          <p:nvPr>
            <p:ph sz="quarter" idx="1"/>
          </p:nvPr>
        </p:nvSpPr>
        <p:spPr>
          <a:ln w="38100">
            <a:solidFill>
              <a:srgbClr val="92D050"/>
            </a:solidFill>
          </a:ln>
        </p:spPr>
        <p:txBody>
          <a:bodyPr>
            <a:normAutofit fontScale="77500" lnSpcReduction="20000"/>
          </a:bodyPr>
          <a:lstStyle/>
          <a:p>
            <a:pPr>
              <a:buNone/>
            </a:pPr>
            <a:r>
              <a:rPr lang="el-GR" dirty="0" smtClean="0"/>
              <a:t>Η συμβολή της στη νοσηλευτική θεωρία περιλαμβάνει την:</a:t>
            </a:r>
          </a:p>
          <a:p>
            <a:r>
              <a:rPr lang="el-GR" dirty="0" smtClean="0"/>
              <a:t> αναγνώριση του ρόλου του νοσηλευτή στην ικανοποίηση των προσωπικών αναγκών του ασθενούς, </a:t>
            </a:r>
          </a:p>
          <a:p>
            <a:r>
              <a:rPr lang="el-GR" dirty="0" smtClean="0"/>
              <a:t>την αναγνώριση της σημασίας των περιβαλλοντικών επιδράσεων στη φροντίδα των ασθενών, </a:t>
            </a:r>
          </a:p>
          <a:p>
            <a:r>
              <a:rPr lang="el-GR" dirty="0" smtClean="0"/>
              <a:t>την αναβάθμιση των προτύπων και την αποδοχή της νοσηλευτικής με την ανάπτυξη αρχών για τη νοσηλευτική εκπαίδευση. </a:t>
            </a:r>
          </a:p>
          <a:p>
            <a:endParaRPr lang="el-GR" dirty="0" smtClean="0"/>
          </a:p>
          <a:p>
            <a:r>
              <a:rPr lang="el-GR" dirty="0" smtClean="0"/>
              <a:t>Επίσης, η </a:t>
            </a:r>
            <a:r>
              <a:rPr lang="en-US" sz="2800" dirty="0" smtClean="0"/>
              <a:t>Florence Nightingale</a:t>
            </a:r>
            <a:r>
              <a:rPr lang="el-GR" dirty="0" smtClean="0"/>
              <a:t>, επηρέασε τη νοσηλευτική γνώση και πρακτική παρέχοντας αποτελεσματική και επιστημονική νοσηλευτική φροντίδα, </a:t>
            </a:r>
            <a:r>
              <a:rPr lang="el-GR" b="1" dirty="0" smtClean="0">
                <a:solidFill>
                  <a:srgbClr val="FF0000"/>
                </a:solidFill>
              </a:rPr>
              <a:t>ορίζοντας τη νοσηλευτική πρακτική ως ξεχωριστή και ευδιάκριτη από την ιατρική πρακτική </a:t>
            </a:r>
            <a:r>
              <a:rPr lang="el-GR" dirty="0" smtClean="0"/>
              <a:t>και διαφοροποιώντας τη </a:t>
            </a:r>
            <a:r>
              <a:rPr lang="el-GR" b="1" dirty="0" smtClean="0">
                <a:solidFill>
                  <a:srgbClr val="0070C0"/>
                </a:solidFill>
              </a:rPr>
              <a:t>νοσηλευτική της υγείας από εκείνη της ασθένειας. </a:t>
            </a:r>
            <a:endParaRPr lang="el-GR" b="1" dirty="0">
              <a:solidFill>
                <a:srgbClr val="0070C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12648" y="228600"/>
            <a:ext cx="8153400" cy="824136"/>
          </a:xfrm>
        </p:spPr>
        <p:style>
          <a:lnRef idx="2">
            <a:schemeClr val="accent3">
              <a:shade val="50000"/>
            </a:schemeClr>
          </a:lnRef>
          <a:fillRef idx="1">
            <a:schemeClr val="accent3"/>
          </a:fillRef>
          <a:effectRef idx="0">
            <a:schemeClr val="accent3"/>
          </a:effectRef>
          <a:fontRef idx="minor">
            <a:schemeClr val="lt1"/>
          </a:fontRef>
        </p:style>
        <p:txBody>
          <a:bodyPr>
            <a:normAutofit fontScale="90000"/>
          </a:bodyPr>
          <a:lstStyle/>
          <a:p>
            <a:pPr algn="ctr"/>
            <a:r>
              <a:rPr lang="el-GR" sz="3200" b="1" dirty="0" smtClean="0"/>
              <a:t>ΑΞΙΑ ΤΗΣ ΝΟΣΗΛΕΥΤΙΚΗΣ ΘΕΩΡΙΑΣ</a:t>
            </a:r>
            <a:br>
              <a:rPr lang="el-GR" sz="3200" b="1" dirty="0" smtClean="0"/>
            </a:br>
            <a:r>
              <a:rPr lang="el-GR" sz="3200" b="1" dirty="0" smtClean="0"/>
              <a:t>Γενικοί σκοποί της νοσηλευτικής θεωρίας</a:t>
            </a:r>
            <a:endParaRPr lang="el-GR" sz="3200" dirty="0"/>
          </a:p>
        </p:txBody>
      </p:sp>
      <p:sp>
        <p:nvSpPr>
          <p:cNvPr id="3" name="2 - Θέση περιεχομένου"/>
          <p:cNvSpPr>
            <a:spLocks noGrp="1"/>
          </p:cNvSpPr>
          <p:nvPr>
            <p:ph sz="quarter" idx="1"/>
          </p:nvPr>
        </p:nvSpPr>
        <p:spPr>
          <a:xfrm>
            <a:off x="395536" y="1600200"/>
            <a:ext cx="8496944" cy="4925144"/>
          </a:xfrm>
        </p:spPr>
        <p:txBody>
          <a:bodyPr>
            <a:normAutofit fontScale="62500" lnSpcReduction="20000"/>
          </a:bodyPr>
          <a:lstStyle/>
          <a:p>
            <a:pPr>
              <a:buNone/>
            </a:pPr>
            <a:r>
              <a:rPr lang="el-GR" dirty="0" smtClean="0"/>
              <a:t>Η νοσηλευτική θεωρία:</a:t>
            </a:r>
          </a:p>
          <a:p>
            <a:r>
              <a:rPr lang="el-GR" dirty="0" smtClean="0"/>
              <a:t> παρέχει τη </a:t>
            </a:r>
            <a:r>
              <a:rPr lang="el-GR" dirty="0" smtClean="0">
                <a:solidFill>
                  <a:srgbClr val="FF0000"/>
                </a:solidFill>
              </a:rPr>
              <a:t>λογική και επιστημονική αιτιολόγηση για τις νοσηλευτικές ενέργειες, με βάση οργανωμένες, γραπτές περιγραφές που εξηγούν τι είναι η νοσηλευτική και τι κάνουν οι νοσηλευτές. </a:t>
            </a:r>
          </a:p>
          <a:p>
            <a:endParaRPr lang="el-GR" dirty="0" smtClean="0">
              <a:solidFill>
                <a:srgbClr val="FF0000"/>
              </a:solidFill>
            </a:endParaRPr>
          </a:p>
          <a:p>
            <a:r>
              <a:rPr lang="el-GR" dirty="0" smtClean="0"/>
              <a:t>παρέχει στους νοσηλευτές τη βάση γνώσεων που είναι αναγκαία για τις νοσηλευτικές ενέργειες και την κατάλληλη ανταπόκριση σε νοσηλευτικές καταστάσεις, καθώς και τη βάση για συζήτηση και επίλυση σύγχρονων νοσηλευτικών θεμάτων</a:t>
            </a:r>
          </a:p>
          <a:p>
            <a:endParaRPr lang="el-GR" dirty="0" smtClean="0"/>
          </a:p>
          <a:p>
            <a:r>
              <a:rPr lang="el-GR" dirty="0" smtClean="0"/>
              <a:t>επιτρέπει στο νοσηλευτή που γνωρίζει και εφαρμόζει τη θεωρία, να αναπτύσσει καλύτερα τις δεξιότητες επίλυσης προβλημάτων έτσι, ώστε οι νοσηλευτικές ενέργειες να είναι οργανωμένες, σκόπιμες και επιστημονικά τεκμηριωμένες</a:t>
            </a:r>
          </a:p>
          <a:p>
            <a:endParaRPr lang="el-GR" dirty="0" smtClean="0"/>
          </a:p>
          <a:p>
            <a:r>
              <a:rPr lang="el-GR" dirty="0" smtClean="0"/>
              <a:t>προετοιμάζει το νοσηλευτή να διατυπώνει υποθέσεις και αξίες στη νοσηλευτική και έτσι να την ορίσει περαιτέρω και να αυξήσει το σώμα των γνώσεων</a:t>
            </a:r>
          </a:p>
          <a:p>
            <a:endParaRPr lang="el-G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sz="quarter" idx="1"/>
          </p:nvPr>
        </p:nvSpPr>
        <p:spPr>
          <a:xfrm>
            <a:off x="612648" y="1600200"/>
            <a:ext cx="8153400" cy="4853136"/>
          </a:xfrm>
        </p:spPr>
        <p:txBody>
          <a:bodyPr>
            <a:normAutofit fontScale="77500" lnSpcReduction="20000"/>
          </a:bodyPr>
          <a:lstStyle/>
          <a:p>
            <a:r>
              <a:rPr lang="el-GR" b="1" dirty="0" smtClean="0"/>
              <a:t>Εφαρμογή της θεωρίας στην Πρακτική. </a:t>
            </a:r>
          </a:p>
          <a:p>
            <a:pPr>
              <a:buNone/>
            </a:pPr>
            <a:r>
              <a:rPr lang="el-GR" b="1" dirty="0" smtClean="0"/>
              <a:t>     </a:t>
            </a:r>
            <a:r>
              <a:rPr lang="el-GR" dirty="0" smtClean="0"/>
              <a:t>Αν και οι νοσηλευτές δυσκολεύονται να συμφωνήσουν για το τι είναι πραγματικά νοσηλευτική, </a:t>
            </a:r>
            <a:r>
              <a:rPr lang="el-GR" b="1" dirty="0" smtClean="0">
                <a:solidFill>
                  <a:srgbClr val="FF0000"/>
                </a:solidFill>
              </a:rPr>
              <a:t>εάν η πρακτική τους στηρίζεται σε κάποια θεωρία μπορούν να εργαστούν για ένα κοινό σκοπό, με τελικό αποτέλεσμα τη βελτίωση της φροντίδας του ασθενούς</a:t>
            </a:r>
            <a:r>
              <a:rPr lang="el-GR" dirty="0" smtClean="0">
                <a:solidFill>
                  <a:srgbClr val="FF0000"/>
                </a:solidFill>
              </a:rPr>
              <a:t>.</a:t>
            </a:r>
          </a:p>
          <a:p>
            <a:pPr>
              <a:buNone/>
            </a:pPr>
            <a:endParaRPr lang="el-GR" dirty="0" smtClean="0">
              <a:solidFill>
                <a:srgbClr val="FF0000"/>
              </a:solidFill>
            </a:endParaRPr>
          </a:p>
          <a:p>
            <a:r>
              <a:rPr lang="el-GR" b="1" dirty="0" smtClean="0"/>
              <a:t>Βελτίωση και Διευκόλυνση της Επικοινωνίας. </a:t>
            </a:r>
          </a:p>
          <a:p>
            <a:pPr>
              <a:buNone/>
            </a:pPr>
            <a:r>
              <a:rPr lang="el-GR" b="1" dirty="0" smtClean="0"/>
              <a:t>     </a:t>
            </a:r>
            <a:r>
              <a:rPr lang="el-GR" dirty="0" smtClean="0"/>
              <a:t>Η νοσηλευτική βασίζεται στην επικοινωνία με ασθενείς, με άλλα μέλη της ομάδας φροντίδας υγείας, με μέλη της κοινότητας- καθώς επίσης με νοσηλευτές που εργάζονται σε ποικίλους, εξειδικευμένους χώρους. Επειδή οι έννοιες είναι αφηρημένες και πολύ εξατομικευμένες, η προφορική επικοινωνία με άλλους μπορεί να ερμηνευθεί με πολλούς τρόπους. Καθώς αναπτύσσονται οι ιδέες και ορίζονται οι λέξεις, οι νοσηλευτές οικοδομούν τη βάση γνώσεων και την κοινή ορολογία για να τη χρησιμοποιούν στην επικοινωνία τους με άλλους επαγγελματίες.</a:t>
            </a:r>
          </a:p>
          <a:p>
            <a:endParaRPr lang="el-GR" dirty="0"/>
          </a:p>
        </p:txBody>
      </p:sp>
      <p:sp>
        <p:nvSpPr>
          <p:cNvPr id="4" name="1 - Τίτλος"/>
          <p:cNvSpPr txBox="1">
            <a:spLocks/>
          </p:cNvSpPr>
          <p:nvPr/>
        </p:nvSpPr>
        <p:spPr>
          <a:xfrm>
            <a:off x="611560" y="260648"/>
            <a:ext cx="8153400" cy="82413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2800" b="1" i="0" u="none" strike="noStrike" kern="1200" cap="none" spc="0" normalizeH="0" baseline="0" noProof="0" dirty="0" smtClean="0">
              <a:ln>
                <a:noFill/>
              </a:ln>
              <a:solidFill>
                <a:schemeClr val="lt1"/>
              </a:solidFill>
              <a:effectLst/>
              <a:uLnTx/>
              <a:uFillTx/>
              <a:latin typeface="+mn-lt"/>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1" i="0" u="none" strike="noStrike" kern="1200" cap="none" spc="0" normalizeH="0" baseline="0" noProof="0" dirty="0" smtClean="0">
                <a:ln>
                  <a:noFill/>
                </a:ln>
                <a:solidFill>
                  <a:schemeClr val="lt1"/>
                </a:solidFill>
                <a:effectLst/>
                <a:uLnTx/>
                <a:uFillTx/>
                <a:latin typeface="+mn-lt"/>
                <a:ea typeface="+mn-ea"/>
                <a:cs typeface="+mn-cs"/>
              </a:rPr>
              <a:t>ΑΞΙΑ ΤΗΣ ΝΟΣΗΛΕΥΤΙΚΗΣ ΘΕΩΡΙΑΣ</a:t>
            </a:r>
            <a:r>
              <a:rPr kumimoji="0" lang="el-GR" sz="1200" b="1" i="0" u="none" strike="noStrike" kern="1200" cap="none" spc="0" normalizeH="0" baseline="0" noProof="0" dirty="0" smtClean="0">
                <a:ln>
                  <a:noFill/>
                </a:ln>
                <a:solidFill>
                  <a:schemeClr val="lt1"/>
                </a:solidFill>
                <a:effectLst/>
                <a:uLnTx/>
                <a:uFillTx/>
                <a:latin typeface="+mn-lt"/>
                <a:ea typeface="+mn-ea"/>
                <a:cs typeface="+mn-cs"/>
              </a:rPr>
              <a:t/>
            </a:r>
            <a:br>
              <a:rPr kumimoji="0" lang="el-GR" sz="1200" b="1" i="0" u="none" strike="noStrike" kern="1200" cap="none" spc="0" normalizeH="0" baseline="0" noProof="0" dirty="0" smtClean="0">
                <a:ln>
                  <a:noFill/>
                </a:ln>
                <a:solidFill>
                  <a:schemeClr val="lt1"/>
                </a:solidFill>
                <a:effectLst/>
                <a:uLnTx/>
                <a:uFillTx/>
                <a:latin typeface="+mn-lt"/>
                <a:ea typeface="+mn-ea"/>
                <a:cs typeface="+mn-cs"/>
              </a:rPr>
            </a:br>
            <a:endParaRPr kumimoji="0" lang="el-GR" sz="1200" b="0"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sz="quarter" idx="1"/>
          </p:nvPr>
        </p:nvSpPr>
        <p:spPr/>
        <p:txBody>
          <a:bodyPr>
            <a:normAutofit fontScale="62500" lnSpcReduction="20000"/>
          </a:bodyPr>
          <a:lstStyle/>
          <a:p>
            <a:r>
              <a:rPr lang="el-GR" b="1" dirty="0" smtClean="0"/>
              <a:t>Βελτίωση της Νοσηλευτικής Αυτονομίας. </a:t>
            </a:r>
            <a:r>
              <a:rPr lang="el-GR" dirty="0" smtClean="0"/>
              <a:t>(ανεξαρτησία και αυτοκυριαρχία). </a:t>
            </a:r>
          </a:p>
          <a:p>
            <a:pPr>
              <a:buNone/>
            </a:pPr>
            <a:r>
              <a:rPr lang="el-GR" dirty="0" smtClean="0"/>
              <a:t>      Ως επιστήμη, η νοσηλευτική είναι στη διαδικασία ορισμού των ανεξάρτητων λειτουργιών της και της συνεισφοράς της στη φροντίδα υγείας. Η ανάπτυξη και η χρήση της νοσηλευτικής θεωρίας παρέχει αυτονομία στην άσκηση της νοσηλευτικής:</a:t>
            </a:r>
          </a:p>
          <a:p>
            <a:pPr lvl="0"/>
            <a:r>
              <a:rPr lang="el-GR" dirty="0" smtClean="0"/>
              <a:t>Η ύπαρξη ειδικού για την επιστήμη σώματος γνώσεων επιτρέπει στα μέλη αυτής της επιστήμης να θεωρούνται από τους άλλους ως ειδικοί. Αυτό με τη σειρά του δίνει στους νοσηλευτές την αυτονομία να προβαίνουν σε συγκεκριμένες ενέργειες.</a:t>
            </a:r>
          </a:p>
          <a:p>
            <a:pPr lvl="0"/>
            <a:r>
              <a:rPr lang="el-GR" dirty="0" smtClean="0"/>
              <a:t>Οι ενέργειες που γίνονται και βασίζονται σε έγκυρη αιτιολόγηση είναι αξιόπιστες και σεβαστές.</a:t>
            </a:r>
          </a:p>
          <a:p>
            <a:pPr lvl="0"/>
            <a:r>
              <a:rPr lang="el-GR" dirty="0" smtClean="0"/>
              <a:t>Η νοσηλευτική θεωρία κάνει ορατή τη νοσηλευτική φροντίδα, οδηγώντας σε αύξηση του εσωτερικού ελέγχου από τους νοσηλευτές.</a:t>
            </a:r>
          </a:p>
          <a:p>
            <a:pPr lvl="0"/>
            <a:r>
              <a:rPr lang="el-GR" dirty="0" smtClean="0"/>
              <a:t>Καθώς οι νοσηλευτές καταδεικνύουν ότι η νοσηλευτική φροντίδα μπορεί πράγματι να κάνει τη διαφορά και ότι οι νοσηλευτικές υπηρεσίες είναι πολύτιμες, ο επιστημονικός κλάδος της Νοσηλευτικής αποκτά μεγαλύτερη ανεξαρτησία.</a:t>
            </a:r>
          </a:p>
          <a:p>
            <a:endParaRPr lang="el-GR" dirty="0"/>
          </a:p>
        </p:txBody>
      </p:sp>
      <p:sp>
        <p:nvSpPr>
          <p:cNvPr id="4" name="1 - Τίτλος"/>
          <p:cNvSpPr txBox="1">
            <a:spLocks/>
          </p:cNvSpPr>
          <p:nvPr/>
        </p:nvSpPr>
        <p:spPr>
          <a:xfrm>
            <a:off x="611560" y="260648"/>
            <a:ext cx="8153400" cy="82413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2800" b="1" i="0" u="none" strike="noStrike" kern="1200" cap="none" spc="0" normalizeH="0" baseline="0" noProof="0" dirty="0" smtClean="0">
              <a:ln>
                <a:noFill/>
              </a:ln>
              <a:solidFill>
                <a:schemeClr val="lt1"/>
              </a:solidFill>
              <a:effectLst/>
              <a:uLnTx/>
              <a:uFillTx/>
              <a:latin typeface="+mn-lt"/>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1" i="0" u="none" strike="noStrike" kern="1200" cap="none" spc="0" normalizeH="0" baseline="0" noProof="0" dirty="0" smtClean="0">
                <a:ln>
                  <a:noFill/>
                </a:ln>
                <a:solidFill>
                  <a:schemeClr val="lt1"/>
                </a:solidFill>
                <a:effectLst/>
                <a:uLnTx/>
                <a:uFillTx/>
                <a:latin typeface="+mn-lt"/>
                <a:ea typeface="+mn-ea"/>
                <a:cs typeface="+mn-cs"/>
              </a:rPr>
              <a:t>ΑΞΙΑ ΤΗΣ ΝΟΣΗΛΕΥΤΙΚΗΣ ΘΕΩΡΙΑΣ</a:t>
            </a:r>
            <a:r>
              <a:rPr kumimoji="0" lang="el-GR" sz="1200" b="1" i="0" u="none" strike="noStrike" kern="1200" cap="none" spc="0" normalizeH="0" baseline="0" noProof="0" dirty="0" smtClean="0">
                <a:ln>
                  <a:noFill/>
                </a:ln>
                <a:solidFill>
                  <a:schemeClr val="lt1"/>
                </a:solidFill>
                <a:effectLst/>
                <a:uLnTx/>
                <a:uFillTx/>
                <a:latin typeface="+mn-lt"/>
                <a:ea typeface="+mn-ea"/>
                <a:cs typeface="+mn-cs"/>
              </a:rPr>
              <a:t/>
            </a:r>
            <a:br>
              <a:rPr kumimoji="0" lang="el-GR" sz="1200" b="1" i="0" u="none" strike="noStrike" kern="1200" cap="none" spc="0" normalizeH="0" baseline="0" noProof="0" dirty="0" smtClean="0">
                <a:ln>
                  <a:noFill/>
                </a:ln>
                <a:solidFill>
                  <a:schemeClr val="lt1"/>
                </a:solidFill>
                <a:effectLst/>
                <a:uLnTx/>
                <a:uFillTx/>
                <a:latin typeface="+mn-lt"/>
                <a:ea typeface="+mn-ea"/>
                <a:cs typeface="+mn-cs"/>
              </a:rPr>
            </a:br>
            <a:endParaRPr kumimoji="0" lang="el-GR" sz="1200" b="0"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Διάμεσος">
  <a:themeElements>
    <a:clrScheme name="Διάμεσος">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Διάμεσος">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Διάμεσος">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507</TotalTime>
  <Words>1065</Words>
  <Application>Microsoft Office PowerPoint</Application>
  <PresentationFormat>Προβολή στην οθόνη (4:3)</PresentationFormat>
  <Paragraphs>69</Paragraphs>
  <Slides>14</Slides>
  <Notes>11</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14</vt:i4>
      </vt:variant>
    </vt:vector>
  </HeadingPairs>
  <TitlesOfParts>
    <vt:vector size="21" baseType="lpstr">
      <vt:lpstr>Arial</vt:lpstr>
      <vt:lpstr>Bookman Old Style</vt:lpstr>
      <vt:lpstr>Calibri</vt:lpstr>
      <vt:lpstr>Tw Cen MT</vt:lpstr>
      <vt:lpstr>Wingdings</vt:lpstr>
      <vt:lpstr>Wingdings 2</vt:lpstr>
      <vt:lpstr>Διάμεσος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Θεωρητική βάση της νοσηλευτικής από την Florence Nightingale</vt:lpstr>
      <vt:lpstr>ΑΞΙΑ ΤΗΣ ΝΟΣΗΛΕΥΤΙΚΗΣ ΘΕΩΡΙΑΣ Γενικοί σκοποί της νοσηλευτικής θεωρίας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modified xsi:type="dcterms:W3CDTF">2015-12-28T13:28:30Z</dcterms:modified>
</cp:coreProperties>
</file>