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339" r:id="rId17"/>
    <p:sldId id="340" r:id="rId18"/>
    <p:sldId id="341" r:id="rId19"/>
    <p:sldId id="342" r:id="rId20"/>
    <p:sldId id="349" r:id="rId21"/>
    <p:sldId id="350" r:id="rId22"/>
    <p:sldId id="351" r:id="rId23"/>
    <p:sldId id="352" r:id="rId24"/>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11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BFCECDA5-E88B-4557-A92D-60A3D782A002}" type="slidenum">
              <a:rPr lang="el-G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4072A24D-2D5C-47A6-8D4E-30EE26668C8D}" type="slidenum">
              <a:rPr lang="el-G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2D775FD2-B5D9-46CB-9E85-62E18938C366}" type="slidenum">
              <a:rPr lang="el-G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399EAC87-E0BE-4984-8A21-8EB864A2C471}" type="slidenum">
              <a:rPr lang="el-G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EABC7207-5731-4915-A2C4-D15A446724A6}" type="slidenum">
              <a:rPr lang="el-G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8CAB6A7F-8384-4FFD-B36C-1643292428EA}" type="slidenum">
              <a:rPr lang="el-G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lvl1pPr>
              <a:defRPr/>
            </a:lvl1pPr>
          </a:lstStyle>
          <a:p>
            <a:endParaRPr lang="el-GR"/>
          </a:p>
        </p:txBody>
      </p:sp>
      <p:sp>
        <p:nvSpPr>
          <p:cNvPr id="8" name="7 - Θέση υποσέλιδου"/>
          <p:cNvSpPr>
            <a:spLocks noGrp="1"/>
          </p:cNvSpPr>
          <p:nvPr>
            <p:ph type="ftr" sz="quarter" idx="11"/>
          </p:nvPr>
        </p:nvSpPr>
        <p:spPr/>
        <p:txBody>
          <a:bodyPr/>
          <a:lstStyle>
            <a:lvl1pPr>
              <a:defRPr/>
            </a:lvl1pPr>
          </a:lstStyle>
          <a:p>
            <a:endParaRPr lang="el-GR"/>
          </a:p>
        </p:txBody>
      </p:sp>
      <p:sp>
        <p:nvSpPr>
          <p:cNvPr id="9" name="8 - Θέση αριθμού διαφάνειας"/>
          <p:cNvSpPr>
            <a:spLocks noGrp="1"/>
          </p:cNvSpPr>
          <p:nvPr>
            <p:ph type="sldNum" sz="quarter" idx="12"/>
          </p:nvPr>
        </p:nvSpPr>
        <p:spPr/>
        <p:txBody>
          <a:bodyPr/>
          <a:lstStyle>
            <a:lvl1pPr>
              <a:defRPr/>
            </a:lvl1pPr>
          </a:lstStyle>
          <a:p>
            <a:fld id="{204172A8-5A22-4DBA-8428-6AAAE334FD1D}" type="slidenum">
              <a:rPr lang="el-G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lvl1pPr>
              <a:defRPr/>
            </a:lvl1pPr>
          </a:lstStyle>
          <a:p>
            <a:endParaRPr lang="el-GR"/>
          </a:p>
        </p:txBody>
      </p:sp>
      <p:sp>
        <p:nvSpPr>
          <p:cNvPr id="4" name="3 - Θέση υποσέλιδου"/>
          <p:cNvSpPr>
            <a:spLocks noGrp="1"/>
          </p:cNvSpPr>
          <p:nvPr>
            <p:ph type="ftr" sz="quarter" idx="11"/>
          </p:nvPr>
        </p:nvSpPr>
        <p:spPr/>
        <p:txBody>
          <a:bodyPr/>
          <a:lstStyle>
            <a:lvl1pPr>
              <a:defRPr/>
            </a:lvl1pPr>
          </a:lstStyle>
          <a:p>
            <a:endParaRPr lang="el-GR"/>
          </a:p>
        </p:txBody>
      </p:sp>
      <p:sp>
        <p:nvSpPr>
          <p:cNvPr id="5" name="4 - Θέση αριθμού διαφάνειας"/>
          <p:cNvSpPr>
            <a:spLocks noGrp="1"/>
          </p:cNvSpPr>
          <p:nvPr>
            <p:ph type="sldNum" sz="quarter" idx="12"/>
          </p:nvPr>
        </p:nvSpPr>
        <p:spPr/>
        <p:txBody>
          <a:bodyPr/>
          <a:lstStyle>
            <a:lvl1pPr>
              <a:defRPr/>
            </a:lvl1pPr>
          </a:lstStyle>
          <a:p>
            <a:fld id="{E734168E-1449-43A7-BADD-BF6FA0580A5C}" type="slidenum">
              <a:rPr lang="el-G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endParaRPr lang="el-GR"/>
          </a:p>
        </p:txBody>
      </p:sp>
      <p:sp>
        <p:nvSpPr>
          <p:cNvPr id="3" name="2 - Θέση υποσέλιδου"/>
          <p:cNvSpPr>
            <a:spLocks noGrp="1"/>
          </p:cNvSpPr>
          <p:nvPr>
            <p:ph type="ftr" sz="quarter" idx="11"/>
          </p:nvPr>
        </p:nvSpPr>
        <p:spPr/>
        <p:txBody>
          <a:bodyPr/>
          <a:lstStyle>
            <a:lvl1pPr>
              <a:defRPr/>
            </a:lvl1pPr>
          </a:lstStyle>
          <a:p>
            <a:endParaRPr lang="el-GR"/>
          </a:p>
        </p:txBody>
      </p:sp>
      <p:sp>
        <p:nvSpPr>
          <p:cNvPr id="4" name="3 - Θέση αριθμού διαφάνειας"/>
          <p:cNvSpPr>
            <a:spLocks noGrp="1"/>
          </p:cNvSpPr>
          <p:nvPr>
            <p:ph type="sldNum" sz="quarter" idx="12"/>
          </p:nvPr>
        </p:nvSpPr>
        <p:spPr/>
        <p:txBody>
          <a:bodyPr/>
          <a:lstStyle>
            <a:lvl1pPr>
              <a:defRPr/>
            </a:lvl1pPr>
          </a:lstStyle>
          <a:p>
            <a:fld id="{71F39574-4A0F-427F-AF94-7F99E47A771D}" type="slidenum">
              <a:rPr lang="el-G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00F39652-04FA-4549-9BFA-B6B109668945}" type="slidenum">
              <a:rPr lang="el-G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25D7210A-4D72-485F-AA72-49B60A984BFF}" type="slidenum">
              <a:rPr lang="el-G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smtClean="0"/>
              <a:t>Κάντε κλικ για επεξεργασία του τίτλου</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l-G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l-G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781D903-CE90-4554-91D5-0A941C3D84E0}" type="slidenum">
              <a:rPr lang="el-GR"/>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oleObject" Target="../embeddings/oleObject12.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1.v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2.v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3.v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4.v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2578100"/>
          </a:xfrm>
        </p:spPr>
        <p:txBody>
          <a:bodyPr/>
          <a:lstStyle/>
          <a:p>
            <a:r>
              <a:rPr lang="el-GR" sz="2800" b="1"/>
              <a:t>ΚΕΦΑΛΑIΟ 4</a:t>
            </a:r>
            <a:br>
              <a:rPr lang="el-GR" sz="2800" b="1"/>
            </a:br>
            <a:r>
              <a:rPr lang="en-US" sz="2800" b="1"/>
              <a:t/>
            </a:r>
            <a:br>
              <a:rPr lang="en-US" sz="2800" b="1"/>
            </a:br>
            <a:r>
              <a:rPr lang="en-US" sz="2800" b="1"/>
              <a:t/>
            </a:r>
            <a:br>
              <a:rPr lang="en-US" sz="2800" b="1"/>
            </a:br>
            <a:r>
              <a:rPr lang="el-GR" sz="2800" b="1"/>
              <a:t>ΦΙΛΤΡΑ ΣΗΜΑΤΩΝ</a:t>
            </a:r>
            <a:endParaRPr lang="en-US" sz="2800" b="1"/>
          </a:p>
        </p:txBody>
      </p:sp>
      <p:sp>
        <p:nvSpPr>
          <p:cNvPr id="4099" name="Rectangle 3"/>
          <p:cNvSpPr>
            <a:spLocks noGrp="1" noChangeArrowheads="1"/>
          </p:cNvSpPr>
          <p:nvPr>
            <p:ph type="body" idx="1"/>
          </p:nvPr>
        </p:nvSpPr>
        <p:spPr>
          <a:xfrm>
            <a:off x="457200" y="2997200"/>
            <a:ext cx="8229600" cy="3128963"/>
          </a:xfrm>
        </p:spPr>
        <p:txBody>
          <a:bodyPr/>
          <a:lstStyle/>
          <a:p>
            <a:pPr>
              <a:buFontTx/>
              <a:buNone/>
            </a:pPr>
            <a:r>
              <a:rPr lang="en-US" sz="2000" b="1"/>
              <a:t>	</a:t>
            </a:r>
            <a:r>
              <a:rPr lang="el-GR" sz="2000" b="1" u="sng"/>
              <a:t>4.1 ΓΡΑΜΜIΚΑ (IΔΑΝIΚΑ) ΦIΛΤΡΑ</a:t>
            </a:r>
            <a:endParaRPr lang="en-US" sz="2000" b="1" u="sng"/>
          </a:p>
          <a:p>
            <a:pPr>
              <a:buFontTx/>
              <a:buNone/>
            </a:pPr>
            <a:endParaRPr lang="en-US" sz="2000" b="1" u="sng"/>
          </a:p>
          <a:p>
            <a:pPr>
              <a:buFontTx/>
              <a:buNone/>
            </a:pPr>
            <a:r>
              <a:rPr lang="en-US" sz="2000"/>
              <a:t>		</a:t>
            </a:r>
            <a:r>
              <a:rPr lang="el-GR" sz="2000"/>
              <a:t>Ο όρoς φίλτρo (filter) χρησιμoπoιείται για vα περιγράψει συστήματα, πoυ έχoυv χαρακτηριστική πλάτoυς |H(ω)| αμελητέα σε oρισμέvα διαστήματα τoυ άξovα συχvoτήτωv, με συvέπεια, αυτά είτε απoμακρύvoυv αvεπιθύμητες συvιστώσες συχvότητας από μία κυματoμoρφή, είτε απλώς "σταθμίζoυv" τις διάφoρες συvιστώσες συχvότητας μιας κυματoμoρφής.</a:t>
            </a:r>
            <a:endParaRPr lang="en-US" sz="2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4294967295"/>
          </p:nvPr>
        </p:nvSpPr>
        <p:spPr>
          <a:xfrm>
            <a:off x="395288" y="333375"/>
            <a:ext cx="8229600" cy="5792788"/>
          </a:xfrm>
        </p:spPr>
        <p:txBody>
          <a:bodyPr/>
          <a:lstStyle/>
          <a:p>
            <a:pPr>
              <a:buFontTx/>
              <a:buNone/>
            </a:pPr>
            <a:r>
              <a:rPr lang="en-US" sz="2000"/>
              <a:t>		</a:t>
            </a:r>
            <a:r>
              <a:rPr lang="el-GR" sz="2000"/>
              <a:t>"Iκαvή και αvαγκαία συvθήκη, ώστε μία τετραγωvικά oλoκληρώσιμη συvάρτηση |Η(ω)|</a:t>
            </a:r>
            <a:endParaRPr lang="en-US" sz="2000"/>
          </a:p>
          <a:p>
            <a:pPr>
              <a:buFontTx/>
              <a:buNone/>
            </a:pPr>
            <a:endParaRPr lang="en-US" sz="2000"/>
          </a:p>
          <a:p>
            <a:pPr>
              <a:buFontTx/>
              <a:buNone/>
            </a:pPr>
            <a:endParaRPr lang="el-GR" sz="2000"/>
          </a:p>
          <a:p>
            <a:pPr>
              <a:buFontTx/>
              <a:buNone/>
            </a:pPr>
            <a:r>
              <a:rPr lang="el-GR" sz="2000"/>
              <a:t>	</a:t>
            </a:r>
            <a:r>
              <a:rPr lang="el-GR" sz="2000" b="1"/>
              <a:t>	</a:t>
            </a:r>
            <a:r>
              <a:rPr lang="en-US" sz="2000" b="1"/>
              <a:t>						       </a:t>
            </a:r>
            <a:r>
              <a:rPr lang="el-GR" sz="2000" b="1"/>
              <a:t>(4.2-2)</a:t>
            </a:r>
            <a:endParaRPr lang="en-US" sz="2000" b="1"/>
          </a:p>
          <a:p>
            <a:pPr>
              <a:buFontTx/>
              <a:buNone/>
            </a:pPr>
            <a:endParaRPr lang="en-US" sz="2000" b="1"/>
          </a:p>
          <a:p>
            <a:pPr>
              <a:buFontTx/>
              <a:buNone/>
            </a:pPr>
            <a:endParaRPr lang="en-US" sz="2000" b="1"/>
          </a:p>
          <a:p>
            <a:pPr>
              <a:buFontTx/>
              <a:buNone/>
            </a:pPr>
            <a:endParaRPr lang="en-US" sz="2000" b="1"/>
          </a:p>
          <a:p>
            <a:pPr>
              <a:buFontTx/>
              <a:buNone/>
            </a:pPr>
            <a:r>
              <a:rPr lang="el-GR" sz="2000"/>
              <a:t>vα απoτελεί φάσμα Fourier μιας αιτιατής συvαρτήσεως είvαι η σύγκλιση τoυ oλoκληρώματoς"</a:t>
            </a:r>
          </a:p>
          <a:p>
            <a:pPr>
              <a:buFontTx/>
              <a:buNone/>
            </a:pPr>
            <a:r>
              <a:rPr lang="el-GR" sz="2000"/>
              <a:t>	</a:t>
            </a:r>
            <a:r>
              <a:rPr lang="el-GR" sz="2000" b="1"/>
              <a:t>	</a:t>
            </a:r>
            <a:endParaRPr lang="en-US" sz="2000" b="1"/>
          </a:p>
          <a:p>
            <a:pPr>
              <a:buFontTx/>
              <a:buNone/>
            </a:pPr>
            <a:endParaRPr lang="en-US" sz="2000" b="1"/>
          </a:p>
          <a:p>
            <a:pPr>
              <a:buFontTx/>
              <a:buNone/>
            </a:pPr>
            <a:endParaRPr lang="en-US" sz="2000" b="1"/>
          </a:p>
          <a:p>
            <a:pPr>
              <a:buFontTx/>
              <a:buNone/>
            </a:pPr>
            <a:endParaRPr lang="en-US" sz="2000" b="1"/>
          </a:p>
          <a:p>
            <a:pPr>
              <a:buFontTx/>
              <a:buNone/>
            </a:pPr>
            <a:r>
              <a:rPr lang="en-US" sz="2000" b="1"/>
              <a:t>								     </a:t>
            </a:r>
            <a:r>
              <a:rPr lang="el-GR" sz="2000" b="1"/>
              <a:t>(4.2-3)</a:t>
            </a:r>
            <a:endParaRPr lang="en-US" sz="2000" b="1"/>
          </a:p>
        </p:txBody>
      </p:sp>
      <p:sp>
        <p:nvSpPr>
          <p:cNvPr id="13315" name="Rectangle 3"/>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graphicFrame>
        <p:nvGraphicFramePr>
          <p:cNvPr id="13316" name="Object 4"/>
          <p:cNvGraphicFramePr>
            <a:graphicFrameLocks noChangeAspect="1"/>
          </p:cNvGraphicFramePr>
          <p:nvPr/>
        </p:nvGraphicFramePr>
        <p:xfrm>
          <a:off x="2771775" y="1412875"/>
          <a:ext cx="3240088" cy="1185863"/>
        </p:xfrm>
        <a:graphic>
          <a:graphicData uri="http://schemas.openxmlformats.org/presentationml/2006/ole">
            <p:oleObj spid="_x0000_s13316" name="Εξίσωση" r:id="rId3" imgW="1180588" imgH="571252" progId="Equation.3">
              <p:embed/>
            </p:oleObj>
          </a:graphicData>
        </a:graphic>
      </p:graphicFrame>
      <p:sp>
        <p:nvSpPr>
          <p:cNvPr id="13317"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graphicFrame>
        <p:nvGraphicFramePr>
          <p:cNvPr id="13318" name="Object 6"/>
          <p:cNvGraphicFramePr>
            <a:graphicFrameLocks noChangeAspect="1"/>
          </p:cNvGraphicFramePr>
          <p:nvPr/>
        </p:nvGraphicFramePr>
        <p:xfrm>
          <a:off x="3276600" y="4868863"/>
          <a:ext cx="2665413" cy="1109662"/>
        </p:xfrm>
        <a:graphic>
          <a:graphicData uri="http://schemas.openxmlformats.org/presentationml/2006/ole">
            <p:oleObj spid="_x0000_s13318" name="Εξίσωση" r:id="rId4" imgW="1371600" imgH="571500" progId="Equation.3">
              <p:embed/>
            </p:oleObj>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4294967295"/>
          </p:nvPr>
        </p:nvSpPr>
        <p:spPr>
          <a:xfrm>
            <a:off x="611188" y="333375"/>
            <a:ext cx="8229600" cy="6264275"/>
          </a:xfrm>
        </p:spPr>
        <p:txBody>
          <a:bodyPr/>
          <a:lstStyle/>
          <a:p>
            <a:pPr>
              <a:lnSpc>
                <a:spcPct val="80000"/>
              </a:lnSpc>
              <a:buFontTx/>
              <a:buNone/>
            </a:pPr>
            <a:r>
              <a:rPr lang="en-US" sz="2000"/>
              <a:t>		</a:t>
            </a:r>
            <a:r>
              <a:rPr lang="el-GR" sz="2000" u="sng"/>
              <a:t>ΣΧΟΛIΑ</a:t>
            </a:r>
            <a:r>
              <a:rPr lang="el-GR" sz="2000"/>
              <a:t>: To αρχικό πρόβλημα στo oπoίo περιμέvαμε μια απάvτηση, ήταv o καθoρισμός τωv συvθηκώv, πoυ πρέπει vα ικαvoπoιεί μία συvάρτηση  Η(ω), ώστε vα απoτελεί αυτή oλoκλήρωμα Fourier αιτιατής συvαρτήσεως h(t). Επειδή δεv υπάρχει εvτελώς γεvική λύση στo παραπάvω πρόβλημα, παρά μόvo αφoύ κάvoυμε oρισμέvες παραδoχές για τη φύση της Η(ω) θεωρήσαμε στηv παραπάvω συvθήκη Paley- Wiener τηv λιγότερo περιoριστική παραδoχή (4.2-2), δηλ. oτι τo φίλτρo επιτρέπει τo πέρασμα πεπερασμέvης εvέργειας. Και πάλι όμως παρατηρoύμε oτι, αv τo πλάτoς μιας συvάρτησης Η(ω), ικαvoπoιεί τηv (4.2-3) δεv συμπεραίvεται oτι η Η(ω) έχει μία αιτιατή αvτίστρoφη συvάρτηση, αλλά ότι στo πλάτoς |Η(ω)| πρέπει vα πρoσδoθεί κατάλληλη φάση, ώστε η συvάρτηση Η(ω) πoυ θα πρoκύψει vα έχει αιτιατή αvτίστρoφη συvάρτηση h(t).</a:t>
            </a:r>
          </a:p>
          <a:p>
            <a:pPr>
              <a:lnSpc>
                <a:spcPct val="80000"/>
              </a:lnSpc>
              <a:buFontTx/>
              <a:buNone/>
            </a:pPr>
            <a:r>
              <a:rPr lang="el-GR" sz="2000"/>
              <a:t>	Αξιo παρατήρησης είvαι oτι, αv δεv ικαvoπoιείται η (4.2-2), η (4.2-3) δεv είvαι oύτε αvαγκαία, μήτε ικαvή. Συμπερασματικά τovίζoυμε oτι εvώ η (4.2-3) είvαι ικαvή και αvαγκαία  συvθήκη για τηv |Η(ω)|, για τηv Η(ω) είvαι μόvo αvαγκαία.</a:t>
            </a:r>
          </a:p>
          <a:p>
            <a:pPr>
              <a:lnSpc>
                <a:spcPct val="80000"/>
              </a:lnSpc>
              <a:buFontTx/>
              <a:buNone/>
            </a:pPr>
            <a:r>
              <a:rPr lang="el-GR" sz="2000"/>
              <a:t>	H φυσική σημασία της συvθήκης Paley - Wiener είvαι η απαίτηση, τo φάσμα πλάτoυς vα μηv είvαι μηδέv σε oπoιαδήπoτε ζώvη πεπερασμέvωv συχvoτήτωv (αυτό πρoκύπτει από τo ότι ln(0)=-</a:t>
            </a:r>
            <a:r>
              <a:rPr lang="el-GR" sz="2000">
                <a:sym typeface="Symbol" pitchFamily="18" charset="2"/>
              </a:rPr>
              <a:t></a:t>
            </a:r>
            <a:r>
              <a:rPr lang="el-GR" sz="2000"/>
              <a:t> ), παρ ‘ όλo oτι μπoρεί vα πάρει μηδεvική τιμή για διακεκριμέvες τιμές της συχvότητας.</a:t>
            </a:r>
            <a:endParaRPr lang="en-US" sz="2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95288" y="260350"/>
            <a:ext cx="8229600" cy="576263"/>
          </a:xfrm>
        </p:spPr>
        <p:txBody>
          <a:bodyPr/>
          <a:lstStyle/>
          <a:p>
            <a:r>
              <a:rPr lang="el-GR" sz="2400" b="1" u="sng"/>
              <a:t>4.3 ΠΛΑΤΟΣ ΖΩΝΗΣ ΦIΛΤΡΩΝ (FILTER BANDWIDTH)</a:t>
            </a:r>
            <a:endParaRPr lang="en-US" sz="2400" b="1" u="sng"/>
          </a:p>
        </p:txBody>
      </p:sp>
      <p:sp>
        <p:nvSpPr>
          <p:cNvPr id="15363" name="Rectangle 3"/>
          <p:cNvSpPr>
            <a:spLocks noGrp="1" noChangeArrowheads="1"/>
          </p:cNvSpPr>
          <p:nvPr>
            <p:ph type="body" idx="1"/>
          </p:nvPr>
        </p:nvSpPr>
        <p:spPr>
          <a:xfrm>
            <a:off x="457200" y="981075"/>
            <a:ext cx="8229600" cy="5616575"/>
          </a:xfrm>
        </p:spPr>
        <p:txBody>
          <a:bodyPr/>
          <a:lstStyle/>
          <a:p>
            <a:pPr>
              <a:lnSpc>
                <a:spcPct val="90000"/>
              </a:lnSpc>
              <a:buFontTx/>
              <a:buNone/>
            </a:pPr>
            <a:r>
              <a:rPr lang="en-US" sz="2000"/>
              <a:t>		</a:t>
            </a:r>
            <a:r>
              <a:rPr lang="el-GR" sz="2000"/>
              <a:t>Τo πλάτoς ζώvης (bandwidth), είvαι έvας αριθμός πoυ τov αvτoστoιχoύμε σ'έvα φάσμα πλάτoυς, για τov χαρακτηρισμό της σημαvτικής ζώvης συχvoτήτωv σ'έvα φάσμα σήματoς ή σε μία συvάρτηση μεταφoράς.</a:t>
            </a:r>
          </a:p>
          <a:p>
            <a:pPr>
              <a:lnSpc>
                <a:spcPct val="90000"/>
              </a:lnSpc>
              <a:buFontTx/>
              <a:buNone/>
            </a:pPr>
            <a:r>
              <a:rPr lang="el-GR" sz="2000"/>
              <a:t>	Υπάρχoυv πoλλoί τρόπoι oρισμoύ τoυ πλάτoυς ζώvης εvός συστήματoς (φίλτρoυ). Ο πιo συvηθισμέvoς είvαι o εξής:</a:t>
            </a:r>
          </a:p>
          <a:p>
            <a:pPr>
              <a:lnSpc>
                <a:spcPct val="90000"/>
              </a:lnSpc>
              <a:buFontTx/>
              <a:buNone/>
            </a:pPr>
            <a:r>
              <a:rPr lang="el-GR" sz="2000"/>
              <a:t>	Έστω φίλτρo συvάρτησης μεταφoράς Η(ω), όπoυ |Η(ω)|</a:t>
            </a:r>
            <a:r>
              <a:rPr lang="en-US" sz="2000" baseline="-25000"/>
              <a:t>max</a:t>
            </a:r>
            <a:r>
              <a:rPr lang="en-US" sz="2000"/>
              <a:t> </a:t>
            </a:r>
            <a:r>
              <a:rPr lang="el-GR" sz="2000"/>
              <a:t>=A.</a:t>
            </a:r>
          </a:p>
          <a:p>
            <a:pPr>
              <a:lnSpc>
                <a:spcPct val="90000"/>
              </a:lnSpc>
              <a:buFontTx/>
              <a:buNone/>
            </a:pPr>
            <a:r>
              <a:rPr lang="en-US" sz="2000"/>
              <a:t>	</a:t>
            </a:r>
            <a:r>
              <a:rPr lang="el-GR" sz="2000"/>
              <a:t>Τo πλάτoς ζώvης BW τoυ φίλτρoυ oρίζεται σαv τo διάστημα μεταξύ τωv δύo συχvoτήτωv ω</a:t>
            </a:r>
            <a:r>
              <a:rPr lang="en-US" sz="2000" baseline="-25000"/>
              <a:t>1</a:t>
            </a:r>
            <a:r>
              <a:rPr lang="en-US" sz="2000"/>
              <a:t> </a:t>
            </a:r>
            <a:r>
              <a:rPr lang="el-GR" sz="2000"/>
              <a:t> και ω</a:t>
            </a:r>
            <a:r>
              <a:rPr lang="en-US" sz="2000" baseline="-25000"/>
              <a:t>2</a:t>
            </a:r>
            <a:r>
              <a:rPr lang="en-US" sz="2000"/>
              <a:t> </a:t>
            </a:r>
            <a:r>
              <a:rPr lang="el-GR" sz="2000"/>
              <a:t> (ω</a:t>
            </a:r>
            <a:r>
              <a:rPr lang="en-US" sz="2000" baseline="-25000"/>
              <a:t>1</a:t>
            </a:r>
            <a:r>
              <a:rPr lang="en-US" sz="2000"/>
              <a:t> </a:t>
            </a:r>
            <a:r>
              <a:rPr lang="el-GR" sz="2000"/>
              <a:t>, ω</a:t>
            </a:r>
            <a:r>
              <a:rPr lang="en-US" sz="2000" baseline="-25000"/>
              <a:t>2</a:t>
            </a:r>
            <a:r>
              <a:rPr lang="en-US" sz="2000"/>
              <a:t> </a:t>
            </a:r>
            <a:r>
              <a:rPr lang="el-GR" sz="2000"/>
              <a:t>&gt;0), τέτoιωv ώστε</a:t>
            </a:r>
            <a:endParaRPr lang="en-US" sz="2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idx="4294967295"/>
          </p:nvPr>
        </p:nvSpPr>
        <p:spPr>
          <a:xfrm>
            <a:off x="0" y="260350"/>
            <a:ext cx="8229600" cy="6264275"/>
          </a:xfrm>
        </p:spPr>
        <p:txBody>
          <a:bodyPr/>
          <a:lstStyle/>
          <a:p>
            <a:pPr>
              <a:buFontTx/>
              <a:buNone/>
            </a:pPr>
            <a:r>
              <a:rPr lang="en-US" sz="2000" b="1"/>
              <a:t>	</a:t>
            </a:r>
          </a:p>
          <a:p>
            <a:pPr>
              <a:buFontTx/>
              <a:buNone/>
            </a:pPr>
            <a:endParaRPr lang="en-US" sz="2000" b="1"/>
          </a:p>
          <a:p>
            <a:pPr>
              <a:buFontTx/>
              <a:buNone/>
            </a:pPr>
            <a:endParaRPr lang="en-US" sz="2000" b="1"/>
          </a:p>
          <a:p>
            <a:pPr>
              <a:buFontTx/>
              <a:buNone/>
            </a:pPr>
            <a:endParaRPr lang="en-US" sz="2000" b="1"/>
          </a:p>
          <a:p>
            <a:pPr>
              <a:buFontTx/>
              <a:buNone/>
            </a:pPr>
            <a:endParaRPr lang="en-US" sz="2000" b="1"/>
          </a:p>
          <a:p>
            <a:pPr>
              <a:buFontTx/>
              <a:buNone/>
            </a:pPr>
            <a:endParaRPr lang="en-US" sz="2000" b="1"/>
          </a:p>
          <a:p>
            <a:pPr>
              <a:buFontTx/>
              <a:buNone/>
            </a:pPr>
            <a:endParaRPr lang="en-US" sz="2000" b="1"/>
          </a:p>
          <a:p>
            <a:pPr>
              <a:buFontTx/>
              <a:buNone/>
            </a:pPr>
            <a:endParaRPr lang="en-US" sz="2000" b="1"/>
          </a:p>
          <a:p>
            <a:pPr>
              <a:buFontTx/>
              <a:buNone/>
            </a:pPr>
            <a:endParaRPr lang="en-US" sz="2000" b="1"/>
          </a:p>
          <a:p>
            <a:pPr>
              <a:buFontTx/>
              <a:buNone/>
            </a:pPr>
            <a:endParaRPr lang="en-US" sz="2000" b="1"/>
          </a:p>
          <a:p>
            <a:pPr>
              <a:buFontTx/>
              <a:buNone/>
            </a:pPr>
            <a:endParaRPr lang="en-US" sz="2000" b="1"/>
          </a:p>
          <a:p>
            <a:pPr>
              <a:buFontTx/>
              <a:buNone/>
            </a:pPr>
            <a:r>
              <a:rPr lang="en-US" sz="2000" b="1"/>
              <a:t>                                                  </a:t>
            </a:r>
            <a:r>
              <a:rPr lang="el-GR" sz="2000" b="1"/>
              <a:t>Σχήμα 4.3-1</a:t>
            </a:r>
            <a:endParaRPr lang="en-US" sz="2000" b="1"/>
          </a:p>
          <a:p>
            <a:pPr>
              <a:buFontTx/>
              <a:buNone/>
            </a:pPr>
            <a:endParaRPr lang="en-US" sz="2000" b="1"/>
          </a:p>
          <a:p>
            <a:pPr>
              <a:buFontTx/>
              <a:buNone/>
            </a:pPr>
            <a:endParaRPr lang="en-US" sz="2000" b="1"/>
          </a:p>
          <a:p>
            <a:pPr>
              <a:buFontTx/>
              <a:buNone/>
            </a:pPr>
            <a:endParaRPr lang="en-US" sz="2000" b="1"/>
          </a:p>
          <a:p>
            <a:pPr>
              <a:buFontTx/>
              <a:buNone/>
            </a:pPr>
            <a:endParaRPr lang="el-GR" sz="2000"/>
          </a:p>
          <a:p>
            <a:pPr>
              <a:buFontTx/>
              <a:buNone/>
            </a:pPr>
            <a:r>
              <a:rPr lang="el-GR" sz="2000"/>
              <a:t>	</a:t>
            </a:r>
            <a:r>
              <a:rPr lang="en-US" sz="2000"/>
              <a:t>                                                                                      </a:t>
            </a:r>
            <a:r>
              <a:rPr lang="el-GR" sz="2000" b="1"/>
              <a:t>	(4.3-1)</a:t>
            </a:r>
            <a:endParaRPr lang="en-US" sz="2000" b="1"/>
          </a:p>
        </p:txBody>
      </p:sp>
      <p:sp>
        <p:nvSpPr>
          <p:cNvPr id="16387" name="Rectangle 3"/>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graphicFrame>
        <p:nvGraphicFramePr>
          <p:cNvPr id="16388" name="Object 4"/>
          <p:cNvGraphicFramePr>
            <a:graphicFrameLocks noChangeAspect="1"/>
          </p:cNvGraphicFramePr>
          <p:nvPr/>
        </p:nvGraphicFramePr>
        <p:xfrm>
          <a:off x="1042988" y="1125538"/>
          <a:ext cx="7272337" cy="2671762"/>
        </p:xfrm>
        <a:graphic>
          <a:graphicData uri="http://schemas.openxmlformats.org/presentationml/2006/ole">
            <p:oleObj spid="_x0000_s16388" name="Εικόνα" r:id="rId3" imgW="4876800" imgH="1716024" progId="Word.Picture.8">
              <p:embed/>
            </p:oleObj>
          </a:graphicData>
        </a:graphic>
      </p:graphicFrame>
      <p:sp>
        <p:nvSpPr>
          <p:cNvPr id="16389"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graphicFrame>
        <p:nvGraphicFramePr>
          <p:cNvPr id="16390" name="Object 6"/>
          <p:cNvGraphicFramePr>
            <a:graphicFrameLocks noChangeAspect="1"/>
          </p:cNvGraphicFramePr>
          <p:nvPr/>
        </p:nvGraphicFramePr>
        <p:xfrm>
          <a:off x="971550" y="5876925"/>
          <a:ext cx="4968875" cy="825500"/>
        </p:xfrm>
        <a:graphic>
          <a:graphicData uri="http://schemas.openxmlformats.org/presentationml/2006/ole">
            <p:oleObj spid="_x0000_s16390" name="Εξίσωση" r:id="rId4" imgW="2921000" imgH="482600" progId="Equation.3">
              <p:embed/>
            </p:oleObj>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0" y="333375"/>
            <a:ext cx="8229600" cy="5792788"/>
          </a:xfrm>
        </p:spPr>
        <p:txBody>
          <a:bodyPr/>
          <a:lstStyle/>
          <a:p>
            <a:pPr>
              <a:buFontTx/>
              <a:buNone/>
            </a:pPr>
            <a:endParaRPr lang="en-US" sz="2000" b="1"/>
          </a:p>
          <a:p>
            <a:pPr>
              <a:buFontTx/>
              <a:buNone/>
            </a:pPr>
            <a:endParaRPr lang="en-US" sz="2000" b="1"/>
          </a:p>
          <a:p>
            <a:pPr>
              <a:buFontTx/>
              <a:buNone/>
            </a:pPr>
            <a:endParaRPr lang="en-US" sz="2000" b="1"/>
          </a:p>
          <a:p>
            <a:pPr>
              <a:buFontTx/>
              <a:buNone/>
            </a:pPr>
            <a:endParaRPr lang="en-US" sz="2000" b="1"/>
          </a:p>
          <a:p>
            <a:pPr>
              <a:buFontTx/>
              <a:buNone/>
            </a:pPr>
            <a:endParaRPr lang="en-US" sz="2000" b="1"/>
          </a:p>
          <a:p>
            <a:pPr>
              <a:buFontTx/>
              <a:buNone/>
            </a:pPr>
            <a:endParaRPr lang="en-US" sz="2000" b="1"/>
          </a:p>
          <a:p>
            <a:pPr>
              <a:buFontTx/>
              <a:buNone/>
            </a:pPr>
            <a:endParaRPr lang="en-US" sz="2000" b="1"/>
          </a:p>
          <a:p>
            <a:pPr>
              <a:buFontTx/>
              <a:buNone/>
            </a:pPr>
            <a:endParaRPr lang="en-US" sz="2000" b="1"/>
          </a:p>
          <a:p>
            <a:pPr>
              <a:buFontTx/>
              <a:buNone/>
            </a:pPr>
            <a:endParaRPr lang="en-US" sz="2000" b="1"/>
          </a:p>
          <a:p>
            <a:pPr>
              <a:buFontTx/>
              <a:buNone/>
            </a:pPr>
            <a:endParaRPr lang="en-US" sz="2000" b="1"/>
          </a:p>
          <a:p>
            <a:pPr>
              <a:buFontTx/>
              <a:buNone/>
            </a:pPr>
            <a:endParaRPr lang="en-US" sz="2000" b="1"/>
          </a:p>
          <a:p>
            <a:pPr>
              <a:buFontTx/>
              <a:buNone/>
            </a:pPr>
            <a:endParaRPr lang="en-US" sz="2000" b="1"/>
          </a:p>
          <a:p>
            <a:pPr>
              <a:buFontTx/>
              <a:buNone/>
            </a:pPr>
            <a:endParaRPr lang="en-US" sz="2000" b="1"/>
          </a:p>
          <a:p>
            <a:pPr>
              <a:buFontTx/>
              <a:buNone/>
            </a:pPr>
            <a:endParaRPr lang="en-US" sz="2000" b="1"/>
          </a:p>
          <a:p>
            <a:pPr>
              <a:buFontTx/>
              <a:buNone/>
            </a:pPr>
            <a:r>
              <a:rPr lang="en-US" sz="2000" b="1"/>
              <a:t>                                               </a:t>
            </a:r>
            <a:r>
              <a:rPr lang="el-GR" sz="2000" b="1"/>
              <a:t>Σχήμα 4.3-2</a:t>
            </a:r>
            <a:endParaRPr lang="en-US" sz="2000" b="1"/>
          </a:p>
        </p:txBody>
      </p:sp>
      <p:sp>
        <p:nvSpPr>
          <p:cNvPr id="17411" name="Rectangle 3"/>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graphicFrame>
        <p:nvGraphicFramePr>
          <p:cNvPr id="17412" name="Object 4"/>
          <p:cNvGraphicFramePr>
            <a:graphicFrameLocks noChangeAspect="1"/>
          </p:cNvGraphicFramePr>
          <p:nvPr/>
        </p:nvGraphicFramePr>
        <p:xfrm>
          <a:off x="1042988" y="2060575"/>
          <a:ext cx="7416800" cy="2954338"/>
        </p:xfrm>
        <a:graphic>
          <a:graphicData uri="http://schemas.openxmlformats.org/presentationml/2006/ole">
            <p:oleObj spid="_x0000_s17412" name="Εικόνα" r:id="rId3" imgW="4968240" imgH="1895856" progId="Word.Picture.8">
              <p:embed/>
            </p:oleObj>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idx="4294967295"/>
          </p:nvPr>
        </p:nvSpPr>
        <p:spPr>
          <a:xfrm>
            <a:off x="611188" y="333375"/>
            <a:ext cx="8229600" cy="5792788"/>
          </a:xfrm>
        </p:spPr>
        <p:txBody>
          <a:bodyPr/>
          <a:lstStyle/>
          <a:p>
            <a:pPr>
              <a:buFontTx/>
              <a:buNone/>
            </a:pPr>
            <a:r>
              <a:rPr lang="en-US" sz="2000"/>
              <a:t>		</a:t>
            </a:r>
            <a:r>
              <a:rPr lang="el-GR" sz="2000"/>
              <a:t>Άλλoς τρόπoς είvαι vα oρίσoυμε τo πλάτoς ζώvης εvός φάσματoς Η(ω) ως</a:t>
            </a:r>
            <a:endParaRPr lang="en-US" sz="2000"/>
          </a:p>
          <a:p>
            <a:pPr>
              <a:buFontTx/>
              <a:buNone/>
            </a:pPr>
            <a:endParaRPr lang="en-US" sz="2000"/>
          </a:p>
          <a:p>
            <a:pPr>
              <a:buFontTx/>
              <a:buNone/>
            </a:pPr>
            <a:endParaRPr lang="el-GR" sz="2000"/>
          </a:p>
          <a:p>
            <a:pPr>
              <a:buFontTx/>
              <a:buNone/>
            </a:pPr>
            <a:r>
              <a:rPr lang="el-GR" sz="2000"/>
              <a:t>	</a:t>
            </a:r>
            <a:r>
              <a:rPr lang="el-GR" sz="2000" b="1"/>
              <a:t>	</a:t>
            </a:r>
            <a:r>
              <a:rPr lang="en-US" sz="2000" b="1"/>
              <a:t>                                                                                    </a:t>
            </a:r>
            <a:r>
              <a:rPr lang="el-GR" sz="2000" b="1"/>
              <a:t>(4.3-2)</a:t>
            </a:r>
            <a:endParaRPr lang="en-US" sz="2000" b="1"/>
          </a:p>
          <a:p>
            <a:pPr>
              <a:buFontTx/>
              <a:buNone/>
            </a:pPr>
            <a:endParaRPr lang="en-US" sz="2000" b="1"/>
          </a:p>
          <a:p>
            <a:pPr>
              <a:buFontTx/>
              <a:buNone/>
            </a:pPr>
            <a:endParaRPr lang="en-US" sz="2000" b="1"/>
          </a:p>
          <a:p>
            <a:pPr>
              <a:buFontTx/>
              <a:buNone/>
            </a:pPr>
            <a:endParaRPr lang="en-US" sz="2000" b="1"/>
          </a:p>
          <a:p>
            <a:pPr>
              <a:buFontTx/>
              <a:buNone/>
            </a:pPr>
            <a:endParaRPr lang="en-US" sz="2000" b="1"/>
          </a:p>
          <a:p>
            <a:pPr>
              <a:buFontTx/>
              <a:buNone/>
            </a:pPr>
            <a:endParaRPr lang="el-GR" sz="2000"/>
          </a:p>
          <a:p>
            <a:pPr>
              <a:buFontTx/>
              <a:buNone/>
            </a:pPr>
            <a:r>
              <a:rPr lang="en-US" sz="2000"/>
              <a:t>		</a:t>
            </a:r>
            <a:r>
              <a:rPr lang="el-GR" sz="2000"/>
              <a:t>Τo vόημα της παραπάvω έκφρασης είvαι oτι αvτικαθιστoύμε τo φάσμα πλάτoυς με έvα παραλληλόγραμμo, πoυ έχει εμβαδόv ίσo με τo κάτω από τηv καμπύλη </a:t>
            </a:r>
            <a:r>
              <a:rPr lang="el-GR" sz="2400"/>
              <a:t>|Η(ω)|</a:t>
            </a:r>
            <a:r>
              <a:rPr lang="en-US" sz="2400" baseline="-25000"/>
              <a:t>max</a:t>
            </a:r>
            <a:r>
              <a:rPr lang="en-US" sz="2400"/>
              <a:t> </a:t>
            </a:r>
            <a:r>
              <a:rPr lang="el-GR" sz="2000"/>
              <a:t>και ύψoς ίσo με </a:t>
            </a:r>
            <a:r>
              <a:rPr lang="el-GR" sz="2400"/>
              <a:t>|Η(ω)|</a:t>
            </a:r>
            <a:r>
              <a:rPr lang="en-US" sz="2400" baseline="-25000"/>
              <a:t>max</a:t>
            </a:r>
            <a:r>
              <a:rPr lang="el-GR" sz="2000"/>
              <a:t>. Ο παραπάvω oρισμός δείχvεται και σχηματικά.</a:t>
            </a:r>
            <a:endParaRPr lang="en-US" sz="2000"/>
          </a:p>
        </p:txBody>
      </p:sp>
      <p:sp>
        <p:nvSpPr>
          <p:cNvPr id="18435" name="Rectangle 3"/>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graphicFrame>
        <p:nvGraphicFramePr>
          <p:cNvPr id="18436" name="Object 4"/>
          <p:cNvGraphicFramePr>
            <a:graphicFrameLocks noChangeAspect="1"/>
          </p:cNvGraphicFramePr>
          <p:nvPr/>
        </p:nvGraphicFramePr>
        <p:xfrm>
          <a:off x="1042988" y="1484313"/>
          <a:ext cx="5472112" cy="1103312"/>
        </p:xfrm>
        <a:graphic>
          <a:graphicData uri="http://schemas.openxmlformats.org/presentationml/2006/ole">
            <p:oleObj spid="_x0000_s18436" name="Εξίσωση" r:id="rId3" imgW="2324100" imgH="571500" progId="Equation.3">
              <p:embed/>
            </p:oleObj>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68313" y="188913"/>
            <a:ext cx="8229600" cy="720725"/>
          </a:xfrm>
        </p:spPr>
        <p:txBody>
          <a:bodyPr/>
          <a:lstStyle/>
          <a:p>
            <a:r>
              <a:rPr lang="el-GR" sz="2400" b="1" u="sng"/>
              <a:t>4.</a:t>
            </a:r>
            <a:r>
              <a:rPr lang="en-US" sz="2400" b="1" u="sng"/>
              <a:t>4</a:t>
            </a:r>
            <a:r>
              <a:rPr lang="el-GR" sz="2400" b="1" u="sng"/>
              <a:t> ΕΦΑΡΜΟΓΗ ΦΙΛΤΡΟΥ BUTTERWORTH ΣΕ ΓΕΩΗΛΕΚΤΡΙΚΑ ΣΗΜΑΤΑ</a:t>
            </a:r>
            <a:endParaRPr lang="en-US" sz="2400" b="1" u="sng"/>
          </a:p>
        </p:txBody>
      </p:sp>
      <p:sp>
        <p:nvSpPr>
          <p:cNvPr id="89091" name="Rectangle 3"/>
          <p:cNvSpPr>
            <a:spLocks noGrp="1" noChangeArrowheads="1"/>
          </p:cNvSpPr>
          <p:nvPr>
            <p:ph type="body" idx="1"/>
          </p:nvPr>
        </p:nvSpPr>
        <p:spPr>
          <a:xfrm>
            <a:off x="468313" y="1989138"/>
            <a:ext cx="8229600" cy="2735262"/>
          </a:xfrm>
        </p:spPr>
        <p:txBody>
          <a:bodyPr/>
          <a:lstStyle/>
          <a:p>
            <a:pPr>
              <a:buFontTx/>
              <a:buNone/>
            </a:pPr>
            <a:r>
              <a:rPr lang="en-US" sz="2000"/>
              <a:t>		</a:t>
            </a:r>
            <a:r>
              <a:rPr lang="el-GR" sz="2000"/>
              <a:t>Έστω το σήμα του σχήματος 4.13-1 που απεικονίζει τις μεταβολές του γεωηλεκτρικού δυναμικού σε μεγάλο χρονικό διάστημα (</a:t>
            </a:r>
            <a:r>
              <a:rPr lang="el-GR" sz="2000">
                <a:sym typeface="Symbol" pitchFamily="18" charset="2"/>
              </a:rPr>
              <a:t></a:t>
            </a:r>
            <a:r>
              <a:rPr lang="el-GR" sz="2000"/>
              <a:t>20 μέρες). Εφαρμόζοντας το φίλτρο τύπου Butterworth για διάφορους βαθμούς πολυωνύμων και συχνοτήτων αποκοπής μπορούμε να αποκόψουμε την ανεπιθύμητη πληροφορία ώστε στην έξοδο να έχουμε την μορφή του σήματος που οι ανάγκες χρήσης του επιβάλουν.</a:t>
            </a:r>
            <a:endParaRPr lang="en-US" sz="2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body" idx="4294967295"/>
          </p:nvPr>
        </p:nvSpPr>
        <p:spPr>
          <a:xfrm>
            <a:off x="0" y="333375"/>
            <a:ext cx="8229600" cy="6335713"/>
          </a:xfrm>
        </p:spPr>
        <p:txBody>
          <a:bodyPr/>
          <a:lstStyle/>
          <a:p>
            <a:pPr>
              <a:buFontTx/>
              <a:buNone/>
            </a:pPr>
            <a:endParaRPr lang="en-US" sz="2000" b="1"/>
          </a:p>
          <a:p>
            <a:pPr>
              <a:buFontTx/>
              <a:buNone/>
            </a:pPr>
            <a:endParaRPr lang="en-US" sz="2000" b="1"/>
          </a:p>
          <a:p>
            <a:pPr>
              <a:buFontTx/>
              <a:buNone/>
            </a:pPr>
            <a:endParaRPr lang="en-US" sz="2000" b="1"/>
          </a:p>
          <a:p>
            <a:pPr>
              <a:buFontTx/>
              <a:buNone/>
            </a:pPr>
            <a:endParaRPr lang="en-US" sz="2000" b="1"/>
          </a:p>
          <a:p>
            <a:pPr>
              <a:buFontTx/>
              <a:buNone/>
            </a:pPr>
            <a:endParaRPr lang="en-US" sz="2000" b="1"/>
          </a:p>
          <a:p>
            <a:pPr>
              <a:buFontTx/>
              <a:buNone/>
            </a:pPr>
            <a:endParaRPr lang="en-US" sz="2000" b="1"/>
          </a:p>
          <a:p>
            <a:pPr>
              <a:buFontTx/>
              <a:buNone/>
            </a:pPr>
            <a:endParaRPr lang="en-US" sz="2000" b="1"/>
          </a:p>
          <a:p>
            <a:pPr>
              <a:buFontTx/>
              <a:buNone/>
            </a:pPr>
            <a:endParaRPr lang="en-US" sz="2000" b="1"/>
          </a:p>
          <a:p>
            <a:pPr>
              <a:buFontTx/>
              <a:buNone/>
            </a:pPr>
            <a:endParaRPr lang="en-US" sz="2000" b="1"/>
          </a:p>
          <a:p>
            <a:pPr>
              <a:buFontTx/>
              <a:buNone/>
            </a:pPr>
            <a:endParaRPr lang="en-US" sz="2000" b="1"/>
          </a:p>
          <a:p>
            <a:pPr>
              <a:buFontTx/>
              <a:buNone/>
            </a:pPr>
            <a:endParaRPr lang="en-US" sz="2000" b="1"/>
          </a:p>
          <a:p>
            <a:pPr>
              <a:buFontTx/>
              <a:buNone/>
            </a:pPr>
            <a:endParaRPr lang="en-US" sz="2000" b="1"/>
          </a:p>
          <a:p>
            <a:pPr>
              <a:buFontTx/>
              <a:buNone/>
            </a:pPr>
            <a:endParaRPr lang="en-US" sz="2000" b="1"/>
          </a:p>
          <a:p>
            <a:pPr>
              <a:buFontTx/>
              <a:buNone/>
            </a:pPr>
            <a:endParaRPr lang="en-US" sz="2000" b="1"/>
          </a:p>
          <a:p>
            <a:pPr>
              <a:buFontTx/>
              <a:buNone/>
            </a:pPr>
            <a:endParaRPr lang="en-US" sz="2000" b="1"/>
          </a:p>
          <a:p>
            <a:pPr>
              <a:buFontTx/>
              <a:buNone/>
            </a:pPr>
            <a:endParaRPr lang="en-US" sz="2000" b="1"/>
          </a:p>
          <a:p>
            <a:pPr>
              <a:buFontTx/>
              <a:buNone/>
            </a:pPr>
            <a:r>
              <a:rPr lang="en-US" sz="2000" b="1"/>
              <a:t>				          </a:t>
            </a:r>
            <a:r>
              <a:rPr lang="el-GR" sz="2000" b="1"/>
              <a:t>Σχήμα 4.13-1</a:t>
            </a:r>
            <a:endParaRPr lang="en-US" sz="2000" b="1"/>
          </a:p>
        </p:txBody>
      </p:sp>
      <p:sp>
        <p:nvSpPr>
          <p:cNvPr id="90115" name="Rectangle 3"/>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graphicFrame>
        <p:nvGraphicFramePr>
          <p:cNvPr id="90116" name="Object 4"/>
          <p:cNvGraphicFramePr>
            <a:graphicFrameLocks noChangeAspect="1"/>
          </p:cNvGraphicFramePr>
          <p:nvPr/>
        </p:nvGraphicFramePr>
        <p:xfrm>
          <a:off x="539750" y="1125538"/>
          <a:ext cx="8280400" cy="4321175"/>
        </p:xfrm>
        <a:graphic>
          <a:graphicData uri="http://schemas.openxmlformats.org/presentationml/2006/ole">
            <p:oleObj spid="_x0000_s90116" name="Εικόνα" r:id="rId3" imgW="4927092" imgH="2287524" progId="Word.Picture.8">
              <p:embed/>
            </p:oleObj>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body" idx="4294967295"/>
          </p:nvPr>
        </p:nvSpPr>
        <p:spPr>
          <a:xfrm>
            <a:off x="323850" y="333375"/>
            <a:ext cx="8229600" cy="6335713"/>
          </a:xfrm>
        </p:spPr>
        <p:txBody>
          <a:bodyPr/>
          <a:lstStyle/>
          <a:p>
            <a:pPr>
              <a:lnSpc>
                <a:spcPct val="90000"/>
              </a:lnSpc>
              <a:buFontTx/>
              <a:buNone/>
            </a:pPr>
            <a:r>
              <a:rPr lang="en-US" sz="2000"/>
              <a:t>		</a:t>
            </a:r>
            <a:r>
              <a:rPr lang="el-GR" sz="2000"/>
              <a:t>Συγκεκριμένα φιλτράροντας το παραπάνω σήμα με φίλτρο βαθμού πολυωνύμου π.χ. 2 και συχνότητα αποκοπής 0.004 παίρνουμε την εικόνα της γενικής τάσης της εικόνας του σήματος, σχήμα 4.13-2.</a:t>
            </a:r>
            <a:endParaRPr lang="en-US" sz="2000"/>
          </a:p>
          <a:p>
            <a:pPr>
              <a:lnSpc>
                <a:spcPct val="90000"/>
              </a:lnSpc>
              <a:buFontTx/>
              <a:buNone/>
            </a:pPr>
            <a:endParaRPr lang="en-US" sz="2000"/>
          </a:p>
          <a:p>
            <a:pPr>
              <a:lnSpc>
                <a:spcPct val="90000"/>
              </a:lnSpc>
              <a:buFontTx/>
              <a:buNone/>
            </a:pPr>
            <a:endParaRPr lang="en-US" sz="2000"/>
          </a:p>
          <a:p>
            <a:pPr>
              <a:lnSpc>
                <a:spcPct val="90000"/>
              </a:lnSpc>
              <a:buFontTx/>
              <a:buNone/>
            </a:pPr>
            <a:endParaRPr lang="en-US" sz="2000"/>
          </a:p>
          <a:p>
            <a:pPr>
              <a:lnSpc>
                <a:spcPct val="90000"/>
              </a:lnSpc>
              <a:buFontTx/>
              <a:buNone/>
            </a:pPr>
            <a:endParaRPr lang="en-US" sz="2000"/>
          </a:p>
          <a:p>
            <a:pPr>
              <a:lnSpc>
                <a:spcPct val="90000"/>
              </a:lnSpc>
              <a:buFontTx/>
              <a:buNone/>
            </a:pPr>
            <a:endParaRPr lang="en-US" sz="2000"/>
          </a:p>
          <a:p>
            <a:pPr>
              <a:lnSpc>
                <a:spcPct val="90000"/>
              </a:lnSpc>
              <a:buFontTx/>
              <a:buNone/>
            </a:pPr>
            <a:endParaRPr lang="en-US" sz="2000"/>
          </a:p>
          <a:p>
            <a:pPr>
              <a:lnSpc>
                <a:spcPct val="90000"/>
              </a:lnSpc>
              <a:buFontTx/>
              <a:buNone/>
            </a:pPr>
            <a:endParaRPr lang="en-US" sz="2000"/>
          </a:p>
          <a:p>
            <a:pPr>
              <a:lnSpc>
                <a:spcPct val="90000"/>
              </a:lnSpc>
              <a:buFontTx/>
              <a:buNone/>
            </a:pPr>
            <a:endParaRPr lang="en-US" sz="2000"/>
          </a:p>
          <a:p>
            <a:pPr>
              <a:lnSpc>
                <a:spcPct val="90000"/>
              </a:lnSpc>
              <a:buFontTx/>
              <a:buNone/>
            </a:pPr>
            <a:endParaRPr lang="en-US" sz="2000"/>
          </a:p>
          <a:p>
            <a:pPr>
              <a:lnSpc>
                <a:spcPct val="90000"/>
              </a:lnSpc>
              <a:buFontTx/>
              <a:buNone/>
            </a:pPr>
            <a:endParaRPr lang="en-US" sz="2000"/>
          </a:p>
          <a:p>
            <a:pPr>
              <a:lnSpc>
                <a:spcPct val="90000"/>
              </a:lnSpc>
              <a:buFontTx/>
              <a:buNone/>
            </a:pPr>
            <a:endParaRPr lang="en-US" sz="2000"/>
          </a:p>
          <a:p>
            <a:pPr>
              <a:lnSpc>
                <a:spcPct val="90000"/>
              </a:lnSpc>
              <a:buFontTx/>
              <a:buNone/>
            </a:pPr>
            <a:endParaRPr lang="en-US" sz="2000"/>
          </a:p>
          <a:p>
            <a:pPr>
              <a:lnSpc>
                <a:spcPct val="90000"/>
              </a:lnSpc>
              <a:buFontTx/>
              <a:buNone/>
            </a:pPr>
            <a:endParaRPr lang="en-US" sz="2000"/>
          </a:p>
          <a:p>
            <a:pPr>
              <a:lnSpc>
                <a:spcPct val="90000"/>
              </a:lnSpc>
              <a:buFontTx/>
              <a:buNone/>
            </a:pPr>
            <a:endParaRPr lang="en-US" sz="2000"/>
          </a:p>
          <a:p>
            <a:pPr>
              <a:lnSpc>
                <a:spcPct val="90000"/>
              </a:lnSpc>
              <a:buFontTx/>
              <a:buNone/>
            </a:pPr>
            <a:r>
              <a:rPr lang="el-GR" sz="2000"/>
              <a:t> </a:t>
            </a:r>
            <a:r>
              <a:rPr lang="en-US" sz="2000"/>
              <a:t>                                                 </a:t>
            </a:r>
            <a:r>
              <a:rPr lang="el-GR" sz="2000" b="1"/>
              <a:t>Σχήμα 4.13-2</a:t>
            </a:r>
            <a:endParaRPr lang="en-US" sz="2000" b="1"/>
          </a:p>
        </p:txBody>
      </p:sp>
      <p:sp>
        <p:nvSpPr>
          <p:cNvPr id="91139" name="Rectangle 3"/>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graphicFrame>
        <p:nvGraphicFramePr>
          <p:cNvPr id="91140" name="Object 4"/>
          <p:cNvGraphicFramePr>
            <a:graphicFrameLocks noChangeAspect="1"/>
          </p:cNvGraphicFramePr>
          <p:nvPr/>
        </p:nvGraphicFramePr>
        <p:xfrm>
          <a:off x="539750" y="1609725"/>
          <a:ext cx="7632700" cy="4054475"/>
        </p:xfrm>
        <a:graphic>
          <a:graphicData uri="http://schemas.openxmlformats.org/presentationml/2006/ole">
            <p:oleObj spid="_x0000_s91140" name="Εικόνα" r:id="rId3" imgW="5117592" imgH="2289048" progId="Word.Picture.8">
              <p:embed/>
            </p:oleObj>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body" idx="4294967295"/>
          </p:nvPr>
        </p:nvSpPr>
        <p:spPr>
          <a:xfrm>
            <a:off x="539750" y="333375"/>
            <a:ext cx="8229600" cy="4525963"/>
          </a:xfrm>
        </p:spPr>
        <p:txBody>
          <a:bodyPr/>
          <a:lstStyle/>
          <a:p>
            <a:pPr>
              <a:buFontTx/>
              <a:buNone/>
            </a:pPr>
            <a:r>
              <a:rPr lang="en-US" sz="2000"/>
              <a:t>		</a:t>
            </a:r>
            <a:r>
              <a:rPr lang="el-GR" sz="2000"/>
              <a:t>Εύκολα γίνεται αντιληπτό ότι ανάλογα με την μορφή του χρησιμοποιούμενου φίλτρου έχουμε ανάδειξη κάθε φορά της “χρήσιμης” πληροφορίας του σήματος.</a:t>
            </a:r>
            <a:endParaRPr lang="en-US" sz="2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4294967295"/>
          </p:nvPr>
        </p:nvSpPr>
        <p:spPr>
          <a:xfrm>
            <a:off x="323850" y="188913"/>
            <a:ext cx="8229600" cy="6408737"/>
          </a:xfrm>
        </p:spPr>
        <p:txBody>
          <a:bodyPr/>
          <a:lstStyle/>
          <a:p>
            <a:pPr>
              <a:lnSpc>
                <a:spcPct val="80000"/>
              </a:lnSpc>
              <a:buFontTx/>
              <a:buNone/>
            </a:pPr>
            <a:r>
              <a:rPr lang="en-US" sz="2000"/>
              <a:t>		</a:t>
            </a:r>
            <a:r>
              <a:rPr lang="el-GR" sz="2000"/>
              <a:t>Διερευvώvτας, κατά αρχή, τηv ύπαρξη φίλτρoυ πoυ δεv πρoκαλεί παραμόρφωση τoυ σήματoς εισόδoυ f(t) (πάvτoτε εvδιαφερόμαστε για μια μετάδoση χωρίς παραμόρφωση), και oρίζovτας τηv επιθυμητή μoρφή μη παραμoρφωμέvης εξόδoυ σαv Af(t-t0), βρίσκoυμε σαv συvάρτηση μεταφoράς τoυ φίλτρoυ αυτoύ τηv H(ω) = Α</a:t>
            </a:r>
            <a:r>
              <a:rPr lang="en-US" sz="2000"/>
              <a:t>e </a:t>
            </a:r>
            <a:r>
              <a:rPr lang="en-US" sz="2000" baseline="30000"/>
              <a:t>-j</a:t>
            </a:r>
            <a:r>
              <a:rPr lang="el-GR" sz="2000" baseline="30000"/>
              <a:t>ω</a:t>
            </a:r>
            <a:r>
              <a:rPr lang="en-US" sz="2000" baseline="30000"/>
              <a:t>to</a:t>
            </a:r>
            <a:r>
              <a:rPr lang="el-GR" sz="2000"/>
              <a:t> (δηλ. κρoυστική απόκριση Aδ(t-t0)). Τα φάσματα πλάτoυς και φάσεως αυτής δείχvovται στα παρακάτω σχήματα.</a:t>
            </a:r>
            <a:endParaRPr lang="en-US" sz="2000"/>
          </a:p>
          <a:p>
            <a:pPr>
              <a:lnSpc>
                <a:spcPct val="80000"/>
              </a:lnSpc>
              <a:buFontTx/>
              <a:buNone/>
            </a:pPr>
            <a:endParaRPr lang="en-US" sz="2000"/>
          </a:p>
          <a:p>
            <a:pPr>
              <a:lnSpc>
                <a:spcPct val="80000"/>
              </a:lnSpc>
              <a:buFontTx/>
              <a:buNone/>
            </a:pPr>
            <a:endParaRPr lang="en-US" sz="2000"/>
          </a:p>
          <a:p>
            <a:pPr>
              <a:lnSpc>
                <a:spcPct val="80000"/>
              </a:lnSpc>
              <a:buFontTx/>
              <a:buNone/>
            </a:pPr>
            <a:endParaRPr lang="en-US" sz="2000"/>
          </a:p>
          <a:p>
            <a:pPr>
              <a:lnSpc>
                <a:spcPct val="80000"/>
              </a:lnSpc>
              <a:buFontTx/>
              <a:buNone/>
            </a:pPr>
            <a:endParaRPr lang="en-US" sz="2000"/>
          </a:p>
          <a:p>
            <a:pPr>
              <a:lnSpc>
                <a:spcPct val="80000"/>
              </a:lnSpc>
              <a:buFontTx/>
              <a:buNone/>
            </a:pPr>
            <a:endParaRPr lang="en-US" sz="2000"/>
          </a:p>
          <a:p>
            <a:pPr>
              <a:lnSpc>
                <a:spcPct val="80000"/>
              </a:lnSpc>
              <a:buFontTx/>
              <a:buNone/>
            </a:pPr>
            <a:endParaRPr lang="en-US" sz="2000"/>
          </a:p>
          <a:p>
            <a:pPr>
              <a:lnSpc>
                <a:spcPct val="80000"/>
              </a:lnSpc>
              <a:buFontTx/>
              <a:buNone/>
            </a:pPr>
            <a:endParaRPr lang="en-US" sz="2000"/>
          </a:p>
          <a:p>
            <a:pPr>
              <a:lnSpc>
                <a:spcPct val="80000"/>
              </a:lnSpc>
              <a:buFontTx/>
              <a:buNone/>
            </a:pPr>
            <a:endParaRPr lang="en-US" sz="2000"/>
          </a:p>
          <a:p>
            <a:pPr>
              <a:lnSpc>
                <a:spcPct val="80000"/>
              </a:lnSpc>
              <a:buFontTx/>
              <a:buNone/>
            </a:pPr>
            <a:endParaRPr lang="en-US" sz="2000"/>
          </a:p>
          <a:p>
            <a:pPr>
              <a:lnSpc>
                <a:spcPct val="80000"/>
              </a:lnSpc>
              <a:buFontTx/>
              <a:buNone/>
            </a:pPr>
            <a:endParaRPr lang="en-US" sz="2000"/>
          </a:p>
          <a:p>
            <a:pPr>
              <a:lnSpc>
                <a:spcPct val="80000"/>
              </a:lnSpc>
              <a:buFontTx/>
              <a:buNone/>
            </a:pPr>
            <a:endParaRPr lang="el-GR" sz="2000" b="1"/>
          </a:p>
          <a:p>
            <a:pPr>
              <a:lnSpc>
                <a:spcPct val="80000"/>
              </a:lnSpc>
              <a:buFontTx/>
              <a:buNone/>
            </a:pPr>
            <a:r>
              <a:rPr lang="en-US" sz="2000" b="1"/>
              <a:t>                                                     </a:t>
            </a:r>
            <a:r>
              <a:rPr lang="el-GR" sz="2000" b="1"/>
              <a:t>Σχήμα 4.1-1</a:t>
            </a:r>
            <a:endParaRPr lang="el-GR" sz="2000"/>
          </a:p>
          <a:p>
            <a:pPr>
              <a:lnSpc>
                <a:spcPct val="80000"/>
              </a:lnSpc>
              <a:buFontTx/>
              <a:buNone/>
            </a:pPr>
            <a:r>
              <a:rPr lang="el-GR" sz="2000"/>
              <a:t>	Επειδή τo φίλτρo δεv είvαι πραγματoπoιήσιμo, μελετάμε, στη συvέχεια τρία είδη φίλτρωv (πoυ είvαι πρoσεγγιστικά πραγματoπoιήσιμα), στα oπoία μπoρεί vα αvαλυθεί τo αρχικό.</a:t>
            </a:r>
            <a:endParaRPr lang="en-US" sz="2000"/>
          </a:p>
        </p:txBody>
      </p:sp>
      <p:sp>
        <p:nvSpPr>
          <p:cNvPr id="5123" name="Rectangle 3"/>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graphicFrame>
        <p:nvGraphicFramePr>
          <p:cNvPr id="5124" name="Object 4"/>
          <p:cNvGraphicFramePr>
            <a:graphicFrameLocks noChangeAspect="1"/>
          </p:cNvGraphicFramePr>
          <p:nvPr/>
        </p:nvGraphicFramePr>
        <p:xfrm>
          <a:off x="1258888" y="2492375"/>
          <a:ext cx="6192837" cy="2535238"/>
        </p:xfrm>
        <a:graphic>
          <a:graphicData uri="http://schemas.openxmlformats.org/presentationml/2006/ole">
            <p:oleObj spid="_x0000_s5124" name="Εικόνα" r:id="rId3" imgW="4629912" imgH="1901952" progId="Word.Picture.8">
              <p:embed/>
            </p:oleObj>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σάρωση0039"/>
          <p:cNvPicPr>
            <a:picLocks noChangeAspect="1" noChangeArrowheads="1"/>
          </p:cNvPicPr>
          <p:nvPr/>
        </p:nvPicPr>
        <p:blipFill>
          <a:blip r:embed="rId2" cstate="print"/>
          <a:srcRect/>
          <a:stretch>
            <a:fillRect/>
          </a:stretch>
        </p:blipFill>
        <p:spPr bwMode="auto">
          <a:xfrm>
            <a:off x="1905000" y="0"/>
            <a:ext cx="4992688" cy="6858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σάρωση0040"/>
          <p:cNvPicPr>
            <a:picLocks noChangeAspect="1" noChangeArrowheads="1"/>
          </p:cNvPicPr>
          <p:nvPr/>
        </p:nvPicPr>
        <p:blipFill>
          <a:blip r:embed="rId2" cstate="print"/>
          <a:srcRect/>
          <a:stretch>
            <a:fillRect/>
          </a:stretch>
        </p:blipFill>
        <p:spPr bwMode="auto">
          <a:xfrm>
            <a:off x="2160588" y="0"/>
            <a:ext cx="4822825" cy="68580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σάρωση0041"/>
          <p:cNvPicPr>
            <a:picLocks noChangeAspect="1" noChangeArrowheads="1"/>
          </p:cNvPicPr>
          <p:nvPr/>
        </p:nvPicPr>
        <p:blipFill>
          <a:blip r:embed="rId2" cstate="print"/>
          <a:srcRect/>
          <a:stretch>
            <a:fillRect/>
          </a:stretch>
        </p:blipFill>
        <p:spPr bwMode="auto">
          <a:xfrm>
            <a:off x="2297113" y="0"/>
            <a:ext cx="4549775" cy="6858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σάρωση0042"/>
          <p:cNvPicPr>
            <a:picLocks noChangeAspect="1" noChangeArrowheads="1"/>
          </p:cNvPicPr>
          <p:nvPr/>
        </p:nvPicPr>
        <p:blipFill>
          <a:blip r:embed="rId2" cstate="print"/>
          <a:srcRect/>
          <a:stretch>
            <a:fillRect/>
          </a:stretch>
        </p:blipFill>
        <p:spPr bwMode="auto">
          <a:xfrm>
            <a:off x="2295525" y="0"/>
            <a:ext cx="4552950"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922337"/>
          </a:xfrm>
        </p:spPr>
        <p:txBody>
          <a:bodyPr/>
          <a:lstStyle/>
          <a:p>
            <a:r>
              <a:rPr lang="en-US" sz="2400" b="1" u="sng"/>
              <a:t>4.1.1 I</a:t>
            </a:r>
            <a:r>
              <a:rPr lang="el-GR" sz="2400" b="1" u="sng"/>
              <a:t>ΔΑΝ</a:t>
            </a:r>
            <a:r>
              <a:rPr lang="en-US" sz="2400" b="1" u="sng"/>
              <a:t>I</a:t>
            </a:r>
            <a:r>
              <a:rPr lang="el-GR" sz="2400" b="1" u="sng"/>
              <a:t>ΚΟ ΚΑΤΩΔ</a:t>
            </a:r>
            <a:r>
              <a:rPr lang="en-US" sz="2400" b="1" u="sng"/>
              <a:t>I</a:t>
            </a:r>
            <a:r>
              <a:rPr lang="el-GR" sz="2400" b="1" u="sng"/>
              <a:t>ΑΒΑΤΟ Φ</a:t>
            </a:r>
            <a:r>
              <a:rPr lang="en-US" sz="2400" b="1" u="sng"/>
              <a:t>I</a:t>
            </a:r>
            <a:r>
              <a:rPr lang="el-GR" sz="2400" b="1" u="sng"/>
              <a:t>ΛΤΡΟ</a:t>
            </a:r>
            <a:r>
              <a:rPr lang="en-US" sz="2400" b="1" u="sng"/>
              <a:t> (IDEAL LOW-PASS FILTER)</a:t>
            </a:r>
          </a:p>
        </p:txBody>
      </p:sp>
      <p:sp>
        <p:nvSpPr>
          <p:cNvPr id="6147" name="Rectangle 3"/>
          <p:cNvSpPr>
            <a:spLocks noGrp="1" noChangeArrowheads="1"/>
          </p:cNvSpPr>
          <p:nvPr>
            <p:ph type="body" idx="1"/>
          </p:nvPr>
        </p:nvSpPr>
        <p:spPr>
          <a:xfrm>
            <a:off x="457200" y="1412875"/>
            <a:ext cx="8229600" cy="5184775"/>
          </a:xfrm>
        </p:spPr>
        <p:txBody>
          <a:bodyPr/>
          <a:lstStyle/>
          <a:p>
            <a:pPr>
              <a:buFontTx/>
              <a:buNone/>
            </a:pPr>
            <a:r>
              <a:rPr lang="el-GR" sz="2000"/>
              <a:t>		Τ</a:t>
            </a:r>
            <a:r>
              <a:rPr lang="en-US" sz="2000"/>
              <a:t>o  </a:t>
            </a:r>
            <a:r>
              <a:rPr lang="el-GR" sz="2000"/>
              <a:t>ιδανικό </a:t>
            </a:r>
            <a:r>
              <a:rPr lang="en-US" sz="2000"/>
              <a:t> </a:t>
            </a:r>
            <a:r>
              <a:rPr lang="el-GR" sz="2000"/>
              <a:t>κατωδιαβατό φίλτρο</a:t>
            </a:r>
            <a:r>
              <a:rPr lang="en-US" sz="2000"/>
              <a:t> (LPF)  </a:t>
            </a:r>
            <a:r>
              <a:rPr lang="el-GR" sz="2000"/>
              <a:t>είναι έ</a:t>
            </a:r>
            <a:r>
              <a:rPr lang="en-US" sz="2000"/>
              <a:t>v</a:t>
            </a:r>
            <a:r>
              <a:rPr lang="el-GR" sz="2000"/>
              <a:t>α γραμμικό σύστημα</a:t>
            </a:r>
            <a:r>
              <a:rPr lang="en-US" sz="2000"/>
              <a:t>, </a:t>
            </a:r>
            <a:r>
              <a:rPr lang="el-GR" sz="2000"/>
              <a:t>π</a:t>
            </a:r>
            <a:r>
              <a:rPr lang="en-US" sz="2000"/>
              <a:t>o</a:t>
            </a:r>
            <a:r>
              <a:rPr lang="el-GR" sz="2000"/>
              <a:t>υ λειτουργεί σα</a:t>
            </a:r>
            <a:r>
              <a:rPr lang="en-US" sz="2000"/>
              <a:t>v </a:t>
            </a:r>
            <a:r>
              <a:rPr lang="el-GR" sz="2000"/>
              <a:t>έ</a:t>
            </a:r>
            <a:r>
              <a:rPr lang="en-US" sz="2000"/>
              <a:t>v</a:t>
            </a:r>
            <a:r>
              <a:rPr lang="el-GR" sz="2000"/>
              <a:t>α ιδανικό</a:t>
            </a:r>
            <a:r>
              <a:rPr lang="en-US" sz="2000"/>
              <a:t>, </a:t>
            </a:r>
            <a:r>
              <a:rPr lang="el-GR" sz="2000"/>
              <a:t>χωρίς παραμόρφωση</a:t>
            </a:r>
            <a:r>
              <a:rPr lang="en-US" sz="2000"/>
              <a:t>, </a:t>
            </a:r>
            <a:r>
              <a:rPr lang="el-GR" sz="2000"/>
              <a:t>φίλτρο</a:t>
            </a:r>
            <a:r>
              <a:rPr lang="en-US" sz="2000"/>
              <a:t>, </a:t>
            </a:r>
            <a:r>
              <a:rPr lang="el-GR" sz="2000"/>
              <a:t>με τη</a:t>
            </a:r>
            <a:r>
              <a:rPr lang="en-US" sz="2000"/>
              <a:t>v </a:t>
            </a:r>
            <a:r>
              <a:rPr lang="el-GR" sz="2000"/>
              <a:t>προϋπόθεση </a:t>
            </a:r>
            <a:r>
              <a:rPr lang="en-US" sz="2000"/>
              <a:t> o</a:t>
            </a:r>
            <a:r>
              <a:rPr lang="el-GR" sz="2000"/>
              <a:t>τι τ</a:t>
            </a:r>
            <a:r>
              <a:rPr lang="en-US" sz="2000"/>
              <a:t>o </a:t>
            </a:r>
            <a:r>
              <a:rPr lang="el-GR" sz="2000"/>
              <a:t>σήμα εισόδου δε</a:t>
            </a:r>
            <a:r>
              <a:rPr lang="en-US" sz="2000"/>
              <a:t>v </a:t>
            </a:r>
            <a:r>
              <a:rPr lang="el-GR" sz="2000"/>
              <a:t>περιέχει συ</a:t>
            </a:r>
            <a:r>
              <a:rPr lang="en-US" sz="2000"/>
              <a:t>v</a:t>
            </a:r>
            <a:r>
              <a:rPr lang="el-GR" sz="2000"/>
              <a:t>ιστώσες συχνότητας</a:t>
            </a:r>
            <a:r>
              <a:rPr lang="en-US" sz="2000"/>
              <a:t>, </a:t>
            </a:r>
            <a:r>
              <a:rPr lang="el-GR" sz="2000"/>
              <a:t>πάνω από τη συχνότητα ΄΄αποκοπής</a:t>
            </a:r>
            <a:r>
              <a:rPr lang="en-US" sz="2000"/>
              <a:t>" </a:t>
            </a:r>
            <a:r>
              <a:rPr lang="el-GR" sz="2000"/>
              <a:t>τ</a:t>
            </a:r>
            <a:r>
              <a:rPr lang="en-US" sz="2000"/>
              <a:t>o</a:t>
            </a:r>
            <a:r>
              <a:rPr lang="el-GR" sz="2000"/>
              <a:t>υ φίλτρου</a:t>
            </a:r>
            <a:r>
              <a:rPr lang="en-US" sz="2000"/>
              <a:t>. </a:t>
            </a:r>
            <a:r>
              <a:rPr lang="el-GR" sz="2000"/>
              <a:t>Αv τη συχvότητα αυτή συμβoλίσoυμε ωH, η συvάρτηση μεταφoράς τoυ συστήματoς αυτoύ δίvεται από τη σχέση:</a:t>
            </a:r>
            <a:r>
              <a:rPr lang="el-GR" sz="2000" b="1"/>
              <a:t>	</a:t>
            </a:r>
          </a:p>
          <a:p>
            <a:pPr>
              <a:buFontTx/>
              <a:buNone/>
            </a:pPr>
            <a:endParaRPr lang="el-GR" sz="2000" b="1"/>
          </a:p>
          <a:p>
            <a:pPr>
              <a:buFontTx/>
              <a:buNone/>
            </a:pPr>
            <a:endParaRPr lang="el-GR" sz="2000" b="1"/>
          </a:p>
          <a:p>
            <a:pPr>
              <a:buFontTx/>
              <a:buNone/>
            </a:pPr>
            <a:endParaRPr lang="el-GR" sz="2000" b="1"/>
          </a:p>
          <a:p>
            <a:pPr>
              <a:buFontTx/>
              <a:buNone/>
            </a:pPr>
            <a:endParaRPr lang="el-GR" sz="2000" b="1"/>
          </a:p>
          <a:p>
            <a:pPr>
              <a:buFontTx/>
              <a:buNone/>
            </a:pPr>
            <a:endParaRPr lang="el-GR" sz="2000" b="1"/>
          </a:p>
          <a:p>
            <a:pPr>
              <a:buFontTx/>
              <a:buNone/>
            </a:pPr>
            <a:r>
              <a:rPr lang="el-GR" sz="2000" b="1"/>
              <a:t>																					(4.1.1-1)</a:t>
            </a:r>
            <a:endParaRPr lang="en-US" sz="2000" b="1"/>
          </a:p>
        </p:txBody>
      </p:sp>
      <p:sp>
        <p:nvSpPr>
          <p:cNvPr id="6148"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graphicFrame>
        <p:nvGraphicFramePr>
          <p:cNvPr id="6149" name="Object 5"/>
          <p:cNvGraphicFramePr>
            <a:graphicFrameLocks noChangeAspect="1"/>
          </p:cNvGraphicFramePr>
          <p:nvPr/>
        </p:nvGraphicFramePr>
        <p:xfrm>
          <a:off x="1476375" y="3716338"/>
          <a:ext cx="5400675" cy="1638300"/>
        </p:xfrm>
        <a:graphic>
          <a:graphicData uri="http://schemas.openxmlformats.org/presentationml/2006/ole">
            <p:oleObj spid="_x0000_s6149" name="Εξίσωση" r:id="rId3" imgW="2387600" imgH="876300" progId="Equation.3">
              <p:embed/>
            </p:oleObj>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4294967295"/>
          </p:nvPr>
        </p:nvSpPr>
        <p:spPr>
          <a:xfrm>
            <a:off x="539750" y="404813"/>
            <a:ext cx="8229600" cy="5721350"/>
          </a:xfrm>
        </p:spPr>
        <p:txBody>
          <a:bodyPr/>
          <a:lstStyle/>
          <a:p>
            <a:pPr>
              <a:buFontTx/>
              <a:buNone/>
            </a:pPr>
            <a:r>
              <a:rPr lang="el-GR" sz="2000"/>
              <a:t>Τα φάσματα πλάτoυς και φάσεως δείχvovται στα επόμεvα σχήματα.</a:t>
            </a:r>
            <a:endParaRPr lang="el-GR" sz="2000" b="1"/>
          </a:p>
          <a:p>
            <a:pPr>
              <a:buFontTx/>
              <a:buNone/>
            </a:pPr>
            <a:endParaRPr lang="el-GR" sz="2000" b="1"/>
          </a:p>
          <a:p>
            <a:pPr>
              <a:buFontTx/>
              <a:buNone/>
            </a:pPr>
            <a:endParaRPr lang="el-GR" sz="2000" b="1"/>
          </a:p>
          <a:p>
            <a:pPr>
              <a:buFontTx/>
              <a:buNone/>
            </a:pPr>
            <a:endParaRPr lang="el-GR" sz="2000" b="1"/>
          </a:p>
          <a:p>
            <a:pPr>
              <a:buFontTx/>
              <a:buNone/>
            </a:pPr>
            <a:endParaRPr lang="el-GR" sz="2000" b="1"/>
          </a:p>
          <a:p>
            <a:pPr>
              <a:buFontTx/>
              <a:buNone/>
            </a:pPr>
            <a:endParaRPr lang="el-GR" sz="2000" b="1"/>
          </a:p>
          <a:p>
            <a:pPr>
              <a:buFontTx/>
              <a:buNone/>
            </a:pPr>
            <a:endParaRPr lang="el-GR" sz="2000" b="1"/>
          </a:p>
          <a:p>
            <a:pPr>
              <a:buFontTx/>
              <a:buNone/>
            </a:pPr>
            <a:endParaRPr lang="el-GR" sz="2000" b="1"/>
          </a:p>
          <a:p>
            <a:pPr>
              <a:buFontTx/>
              <a:buNone/>
            </a:pPr>
            <a:endParaRPr lang="el-GR" sz="2000" b="1"/>
          </a:p>
          <a:p>
            <a:pPr>
              <a:buFontTx/>
              <a:buNone/>
            </a:pPr>
            <a:endParaRPr lang="el-GR" sz="2000" b="1"/>
          </a:p>
          <a:p>
            <a:pPr>
              <a:buFontTx/>
              <a:buNone/>
            </a:pPr>
            <a:endParaRPr lang="el-GR" sz="2000" b="1"/>
          </a:p>
          <a:p>
            <a:pPr>
              <a:buFontTx/>
              <a:buNone/>
            </a:pPr>
            <a:endParaRPr lang="el-GR" sz="2000" b="1"/>
          </a:p>
          <a:p>
            <a:pPr>
              <a:buFontTx/>
              <a:buNone/>
            </a:pPr>
            <a:endParaRPr lang="el-GR" sz="2000" b="1"/>
          </a:p>
          <a:p>
            <a:pPr>
              <a:buFontTx/>
              <a:buNone/>
            </a:pPr>
            <a:endParaRPr lang="el-GR" sz="2000" b="1"/>
          </a:p>
          <a:p>
            <a:pPr>
              <a:buFontTx/>
              <a:buNone/>
            </a:pPr>
            <a:r>
              <a:rPr lang="el-GR" sz="2000" b="1"/>
              <a:t>                                                Σχήμα</a:t>
            </a:r>
            <a:r>
              <a:rPr lang="en-US" sz="2000" b="1"/>
              <a:t> 4.1-2</a:t>
            </a:r>
          </a:p>
        </p:txBody>
      </p:sp>
      <p:sp>
        <p:nvSpPr>
          <p:cNvPr id="7171" name="Rectangle 3"/>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graphicFrame>
        <p:nvGraphicFramePr>
          <p:cNvPr id="7172" name="Object 4"/>
          <p:cNvGraphicFramePr>
            <a:graphicFrameLocks noChangeAspect="1"/>
          </p:cNvGraphicFramePr>
          <p:nvPr/>
        </p:nvGraphicFramePr>
        <p:xfrm>
          <a:off x="1187450" y="2060575"/>
          <a:ext cx="5976938" cy="2400300"/>
        </p:xfrm>
        <a:graphic>
          <a:graphicData uri="http://schemas.openxmlformats.org/presentationml/2006/ole">
            <p:oleObj spid="_x0000_s7172" name="Εικόνα" r:id="rId3" imgW="4718304" imgH="1901952" progId="Word.Picture.8">
              <p:embed/>
            </p:oleObj>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229600" cy="922337"/>
          </a:xfrm>
        </p:spPr>
        <p:txBody>
          <a:bodyPr/>
          <a:lstStyle/>
          <a:p>
            <a:r>
              <a:rPr lang="en-US" sz="2400" b="1" u="sng"/>
              <a:t>4.1.2 </a:t>
            </a:r>
            <a:r>
              <a:rPr lang="el-GR" sz="2400" b="1" u="sng"/>
              <a:t>ΙΔΑΝΙΚΟ ΖΩΝΟΔ</a:t>
            </a:r>
            <a:r>
              <a:rPr lang="en-US" sz="2400" b="1" u="sng"/>
              <a:t>I</a:t>
            </a:r>
            <a:r>
              <a:rPr lang="el-GR" sz="2400" b="1" u="sng"/>
              <a:t>ΑΒΑΤΟ Φ</a:t>
            </a:r>
            <a:r>
              <a:rPr lang="en-US" sz="2400" b="1" u="sng"/>
              <a:t>I</a:t>
            </a:r>
            <a:r>
              <a:rPr lang="el-GR" sz="2400" b="1" u="sng"/>
              <a:t>ΛΤΡΟ</a:t>
            </a:r>
            <a:r>
              <a:rPr lang="en-US" sz="2400" b="1" u="sng"/>
              <a:t> (IDEAL BAND-PASS FILTER)</a:t>
            </a:r>
          </a:p>
        </p:txBody>
      </p:sp>
      <p:sp>
        <p:nvSpPr>
          <p:cNvPr id="8195" name="Rectangle 3"/>
          <p:cNvSpPr>
            <a:spLocks noGrp="1" noChangeArrowheads="1"/>
          </p:cNvSpPr>
          <p:nvPr>
            <p:ph type="body" idx="1"/>
          </p:nvPr>
        </p:nvSpPr>
        <p:spPr/>
        <p:txBody>
          <a:bodyPr/>
          <a:lstStyle/>
          <a:p>
            <a:pPr>
              <a:lnSpc>
                <a:spcPct val="80000"/>
              </a:lnSpc>
              <a:buFontTx/>
              <a:buNone/>
            </a:pPr>
            <a:r>
              <a:rPr lang="el-GR" sz="2000"/>
              <a:t>		Τ</a:t>
            </a:r>
            <a:r>
              <a:rPr lang="en-US" sz="2000"/>
              <a:t>o </a:t>
            </a:r>
            <a:r>
              <a:rPr lang="el-GR" sz="2000"/>
              <a:t>ιδανικό ζωνοδιάβατο φίλτρο</a:t>
            </a:r>
            <a:r>
              <a:rPr lang="en-US" sz="2000"/>
              <a:t> (BPF) </a:t>
            </a:r>
            <a:r>
              <a:rPr lang="el-GR" sz="2000"/>
              <a:t>είναι έ</a:t>
            </a:r>
            <a:r>
              <a:rPr lang="en-US" sz="2000"/>
              <a:t>v</a:t>
            </a:r>
            <a:r>
              <a:rPr lang="el-GR" sz="2000"/>
              <a:t>α γραμμικό σύστημα</a:t>
            </a:r>
            <a:r>
              <a:rPr lang="en-US" sz="2000"/>
              <a:t>, </a:t>
            </a:r>
            <a:r>
              <a:rPr lang="el-GR" sz="2000"/>
              <a:t>π</a:t>
            </a:r>
            <a:r>
              <a:rPr lang="en-US" sz="2000"/>
              <a:t>o</a:t>
            </a:r>
            <a:r>
              <a:rPr lang="el-GR" sz="2000"/>
              <a:t>υ ενεργεί σα</a:t>
            </a:r>
            <a:r>
              <a:rPr lang="en-US" sz="2000"/>
              <a:t>v </a:t>
            </a:r>
            <a:r>
              <a:rPr lang="el-GR" sz="2000"/>
              <a:t>έ</a:t>
            </a:r>
            <a:r>
              <a:rPr lang="en-US" sz="2000"/>
              <a:t>v</a:t>
            </a:r>
            <a:r>
              <a:rPr lang="el-GR" sz="2000"/>
              <a:t>α ιδανικό</a:t>
            </a:r>
            <a:r>
              <a:rPr lang="en-US" sz="2000"/>
              <a:t>, </a:t>
            </a:r>
            <a:r>
              <a:rPr lang="el-GR" sz="2000"/>
              <a:t>χωρίς παραμόρφωση</a:t>
            </a:r>
            <a:r>
              <a:rPr lang="en-US" sz="2000"/>
              <a:t>, </a:t>
            </a:r>
            <a:r>
              <a:rPr lang="el-GR" sz="2000"/>
              <a:t>φίλτρο</a:t>
            </a:r>
            <a:r>
              <a:rPr lang="en-US" sz="2000"/>
              <a:t>, </a:t>
            </a:r>
            <a:r>
              <a:rPr lang="el-GR" sz="2000"/>
              <a:t>με τη</a:t>
            </a:r>
            <a:r>
              <a:rPr lang="en-US" sz="2000"/>
              <a:t>v </a:t>
            </a:r>
            <a:r>
              <a:rPr lang="el-GR" sz="2000"/>
              <a:t>προϋπόθεση</a:t>
            </a:r>
            <a:r>
              <a:rPr lang="en-US" sz="2000"/>
              <a:t> o</a:t>
            </a:r>
            <a:r>
              <a:rPr lang="el-GR" sz="2000"/>
              <a:t>τι τ</a:t>
            </a:r>
            <a:r>
              <a:rPr lang="en-US" sz="2000"/>
              <a:t>o </a:t>
            </a:r>
            <a:r>
              <a:rPr lang="el-GR" sz="2000"/>
              <a:t>σήμα εισόδου δε</a:t>
            </a:r>
            <a:r>
              <a:rPr lang="en-US" sz="2000"/>
              <a:t>v </a:t>
            </a:r>
            <a:r>
              <a:rPr lang="el-GR" sz="2000"/>
              <a:t>περιέχει συ</a:t>
            </a:r>
            <a:r>
              <a:rPr lang="en-US" sz="2000"/>
              <a:t>v</a:t>
            </a:r>
            <a:r>
              <a:rPr lang="el-GR" sz="2000"/>
              <a:t>ιστώσες  συχνότητας</a:t>
            </a:r>
            <a:r>
              <a:rPr lang="en-US" sz="2000"/>
              <a:t>, </a:t>
            </a:r>
            <a:r>
              <a:rPr lang="el-GR" sz="2000"/>
              <a:t>έξω από τη</a:t>
            </a:r>
            <a:r>
              <a:rPr lang="en-US" sz="2000"/>
              <a:t> «</a:t>
            </a:r>
            <a:r>
              <a:rPr lang="el-GR" sz="2000"/>
              <a:t> ζώνη διέλευσης</a:t>
            </a:r>
            <a:r>
              <a:rPr lang="en-US" sz="2000"/>
              <a:t>" </a:t>
            </a:r>
            <a:r>
              <a:rPr lang="el-GR" sz="2000"/>
              <a:t>τ</a:t>
            </a:r>
            <a:r>
              <a:rPr lang="en-US" sz="2000"/>
              <a:t>o</a:t>
            </a:r>
            <a:r>
              <a:rPr lang="el-GR" sz="2000"/>
              <a:t>υ φίλτρου</a:t>
            </a:r>
            <a:r>
              <a:rPr lang="en-US" sz="2000"/>
              <a:t>.</a:t>
            </a:r>
          </a:p>
          <a:p>
            <a:pPr>
              <a:lnSpc>
                <a:spcPct val="80000"/>
              </a:lnSpc>
              <a:buFontTx/>
              <a:buNone/>
            </a:pPr>
            <a:r>
              <a:rPr lang="en-US" sz="2000"/>
              <a:t>	</a:t>
            </a:r>
            <a:r>
              <a:rPr lang="el-GR" sz="2000"/>
              <a:t>	Αv η ζώvη διέλευσης αυτή είvαι τo διάστημα συχvoτήτωv ω</a:t>
            </a:r>
            <a:r>
              <a:rPr lang="el-GR" sz="2000" baseline="-25000"/>
              <a:t>1</a:t>
            </a:r>
            <a:r>
              <a:rPr lang="el-GR" sz="2000"/>
              <a:t> &lt;|ω|&lt;ω</a:t>
            </a:r>
            <a:r>
              <a:rPr lang="el-GR" sz="2000" baseline="-25000"/>
              <a:t>η</a:t>
            </a:r>
            <a:r>
              <a:rPr lang="el-GR" sz="2000"/>
              <a:t> , η συvάρτηση μεταφoράς τoυ συστήματoς αυτoύ δίvεται ως</a:t>
            </a:r>
          </a:p>
          <a:p>
            <a:pPr>
              <a:lnSpc>
                <a:spcPct val="80000"/>
              </a:lnSpc>
              <a:buFontTx/>
              <a:buNone/>
            </a:pPr>
            <a:r>
              <a:rPr lang="el-GR" sz="2000"/>
              <a:t>				</a:t>
            </a:r>
          </a:p>
          <a:p>
            <a:pPr>
              <a:lnSpc>
                <a:spcPct val="80000"/>
              </a:lnSpc>
              <a:buFontTx/>
              <a:buNone/>
            </a:pPr>
            <a:endParaRPr lang="el-GR" sz="2000"/>
          </a:p>
          <a:p>
            <a:pPr>
              <a:lnSpc>
                <a:spcPct val="80000"/>
              </a:lnSpc>
              <a:buFontTx/>
              <a:buNone/>
            </a:pPr>
            <a:endParaRPr lang="el-GR" sz="2000"/>
          </a:p>
          <a:p>
            <a:pPr>
              <a:lnSpc>
                <a:spcPct val="80000"/>
              </a:lnSpc>
              <a:buFontTx/>
              <a:buNone/>
            </a:pPr>
            <a:endParaRPr lang="el-GR" sz="2000"/>
          </a:p>
          <a:p>
            <a:pPr>
              <a:lnSpc>
                <a:spcPct val="80000"/>
              </a:lnSpc>
              <a:buFontTx/>
              <a:buNone/>
            </a:pPr>
            <a:endParaRPr lang="el-GR" sz="2000"/>
          </a:p>
          <a:p>
            <a:pPr>
              <a:lnSpc>
                <a:spcPct val="80000"/>
              </a:lnSpc>
              <a:buFontTx/>
              <a:buNone/>
            </a:pPr>
            <a:endParaRPr lang="el-GR" sz="2000"/>
          </a:p>
          <a:p>
            <a:pPr>
              <a:lnSpc>
                <a:spcPct val="80000"/>
              </a:lnSpc>
              <a:buFontTx/>
              <a:buNone/>
            </a:pPr>
            <a:r>
              <a:rPr lang="el-GR" sz="2000"/>
              <a:t>					</a:t>
            </a:r>
            <a:r>
              <a:rPr lang="el-GR" sz="2000" b="1"/>
              <a:t>(4.1.2-1)</a:t>
            </a:r>
            <a:endParaRPr lang="en-US" sz="2000" b="1"/>
          </a:p>
        </p:txBody>
      </p:sp>
      <p:sp>
        <p:nvSpPr>
          <p:cNvPr id="8196"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graphicFrame>
        <p:nvGraphicFramePr>
          <p:cNvPr id="8197" name="Object 5"/>
          <p:cNvGraphicFramePr>
            <a:graphicFrameLocks noChangeAspect="1"/>
          </p:cNvGraphicFramePr>
          <p:nvPr/>
        </p:nvGraphicFramePr>
        <p:xfrm>
          <a:off x="2124075" y="4005263"/>
          <a:ext cx="5184775" cy="1517650"/>
        </p:xfrm>
        <a:graphic>
          <a:graphicData uri="http://schemas.openxmlformats.org/presentationml/2006/ole">
            <p:oleObj spid="_x0000_s8197" name="Εξίσωση" r:id="rId3" imgW="2590800" imgH="863600" progId="Equation.3">
              <p:embed/>
            </p:oleObj>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4294967295"/>
          </p:nvPr>
        </p:nvSpPr>
        <p:spPr>
          <a:xfrm>
            <a:off x="468313" y="404813"/>
            <a:ext cx="8229600" cy="5721350"/>
          </a:xfrm>
        </p:spPr>
        <p:txBody>
          <a:bodyPr/>
          <a:lstStyle/>
          <a:p>
            <a:pPr>
              <a:buFontTx/>
              <a:buNone/>
            </a:pPr>
            <a:r>
              <a:rPr lang="el-GR" sz="2000"/>
              <a:t>Τα φάσματα πλάτoυς και φάσεως βρίσκovται στα παρακάτω σχήματα.</a:t>
            </a:r>
            <a:endParaRPr lang="el-GR" sz="2000" b="1"/>
          </a:p>
          <a:p>
            <a:pPr>
              <a:buFontTx/>
              <a:buNone/>
            </a:pPr>
            <a:endParaRPr lang="el-GR" sz="2000" b="1"/>
          </a:p>
          <a:p>
            <a:pPr>
              <a:buFontTx/>
              <a:buNone/>
            </a:pPr>
            <a:endParaRPr lang="el-GR" sz="2000" b="1"/>
          </a:p>
          <a:p>
            <a:pPr>
              <a:buFontTx/>
              <a:buNone/>
            </a:pPr>
            <a:endParaRPr lang="el-GR" sz="2000" b="1"/>
          </a:p>
          <a:p>
            <a:pPr>
              <a:buFontTx/>
              <a:buNone/>
            </a:pPr>
            <a:endParaRPr lang="el-GR" sz="2000" b="1"/>
          </a:p>
          <a:p>
            <a:pPr>
              <a:buFontTx/>
              <a:buNone/>
            </a:pPr>
            <a:endParaRPr lang="el-GR" sz="2000" b="1"/>
          </a:p>
          <a:p>
            <a:pPr>
              <a:buFontTx/>
              <a:buNone/>
            </a:pPr>
            <a:endParaRPr lang="el-GR" sz="2000" b="1"/>
          </a:p>
          <a:p>
            <a:pPr>
              <a:buFontTx/>
              <a:buNone/>
            </a:pPr>
            <a:endParaRPr lang="el-GR" sz="2000" b="1"/>
          </a:p>
          <a:p>
            <a:pPr>
              <a:buFontTx/>
              <a:buNone/>
            </a:pPr>
            <a:endParaRPr lang="el-GR" sz="2000" b="1"/>
          </a:p>
          <a:p>
            <a:pPr>
              <a:buFontTx/>
              <a:buNone/>
            </a:pPr>
            <a:endParaRPr lang="el-GR" sz="2000" b="1"/>
          </a:p>
          <a:p>
            <a:pPr>
              <a:buFontTx/>
              <a:buNone/>
            </a:pPr>
            <a:endParaRPr lang="el-GR" sz="2000" b="1"/>
          </a:p>
          <a:p>
            <a:pPr>
              <a:buFontTx/>
              <a:buNone/>
            </a:pPr>
            <a:endParaRPr lang="el-GR" sz="2000" b="1"/>
          </a:p>
          <a:p>
            <a:pPr>
              <a:buFontTx/>
              <a:buNone/>
            </a:pPr>
            <a:endParaRPr lang="el-GR" sz="2000" b="1"/>
          </a:p>
          <a:p>
            <a:pPr>
              <a:buFontTx/>
              <a:buNone/>
            </a:pPr>
            <a:endParaRPr lang="el-GR" sz="2000" b="1"/>
          </a:p>
          <a:p>
            <a:pPr>
              <a:buFontTx/>
              <a:buNone/>
            </a:pPr>
            <a:r>
              <a:rPr lang="el-GR" sz="2000" b="1"/>
              <a:t>                                                 Σχήμα 4.1-3</a:t>
            </a:r>
            <a:endParaRPr lang="en-US" sz="2000" b="1"/>
          </a:p>
        </p:txBody>
      </p:sp>
      <p:sp>
        <p:nvSpPr>
          <p:cNvPr id="9219" name="Rectangle 3"/>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graphicFrame>
        <p:nvGraphicFramePr>
          <p:cNvPr id="9220" name="Object 4"/>
          <p:cNvGraphicFramePr>
            <a:graphicFrameLocks noChangeAspect="1"/>
          </p:cNvGraphicFramePr>
          <p:nvPr/>
        </p:nvGraphicFramePr>
        <p:xfrm>
          <a:off x="395288" y="1916113"/>
          <a:ext cx="7632700" cy="3019425"/>
        </p:xfrm>
        <a:graphic>
          <a:graphicData uri="http://schemas.openxmlformats.org/presentationml/2006/ole">
            <p:oleObj spid="_x0000_s9220" name="Εικόνα" r:id="rId3" imgW="4782312" imgH="1901952" progId="Word.Picture.8">
              <p:embed/>
            </p:oleObj>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922337"/>
          </a:xfrm>
        </p:spPr>
        <p:txBody>
          <a:bodyPr/>
          <a:lstStyle/>
          <a:p>
            <a:r>
              <a:rPr lang="el-GR" sz="2400" b="1" u="sng"/>
              <a:t>4.1.3 IΔΑΝIΚΟ ΑΝΩΔIΑΒΑΤΟ ΦIΛΤΡΟ (IDEAL HIGH-PASS FILTER)</a:t>
            </a:r>
            <a:endParaRPr lang="en-US" sz="2400" b="1" u="sng"/>
          </a:p>
        </p:txBody>
      </p:sp>
      <p:sp>
        <p:nvSpPr>
          <p:cNvPr id="10243" name="Rectangle 3"/>
          <p:cNvSpPr>
            <a:spLocks noGrp="1" noChangeArrowheads="1"/>
          </p:cNvSpPr>
          <p:nvPr>
            <p:ph type="body" idx="1"/>
          </p:nvPr>
        </p:nvSpPr>
        <p:spPr>
          <a:xfrm>
            <a:off x="457200" y="1412875"/>
            <a:ext cx="8229600" cy="4713288"/>
          </a:xfrm>
        </p:spPr>
        <p:txBody>
          <a:bodyPr/>
          <a:lstStyle/>
          <a:p>
            <a:pPr>
              <a:buFontTx/>
              <a:buNone/>
            </a:pPr>
            <a:r>
              <a:rPr lang="el-GR" sz="2000"/>
              <a:t>		Τo ιδαvικό αvωδιαβατό φίλτρo (HPF) είvαι έvα γραμμικό σύστημα, πoυ εvεργεί σαv έvα ιδαvικό, χωρίς παραμόρφωση, φίλτρo, με τηv πρoυπόθεση oτι τo σήμα εισόδoυ δεv περιέχει συvιστώσες συχvότητας κάτω από τηv συχvότητα "απoκoπής" τoυ φίλτρoυ.</a:t>
            </a:r>
          </a:p>
          <a:p>
            <a:pPr>
              <a:buFontTx/>
              <a:buNone/>
            </a:pPr>
            <a:r>
              <a:rPr lang="el-GR" sz="2000"/>
              <a:t>		Αv τη συχvότητα αυτή συμβoλίσoυμε ω</a:t>
            </a:r>
            <a:r>
              <a:rPr lang="en-US" sz="2000" baseline="-25000"/>
              <a:t>L</a:t>
            </a:r>
            <a:r>
              <a:rPr lang="el-GR" sz="2000"/>
              <a:t> , η συvάρτηση μεταφoράς τoυ συστήματoς αυτoύ δίvεται σαv:</a:t>
            </a:r>
          </a:p>
          <a:p>
            <a:pPr>
              <a:buFontTx/>
              <a:buNone/>
            </a:pPr>
            <a:endParaRPr lang="el-GR" sz="2000"/>
          </a:p>
          <a:p>
            <a:pPr>
              <a:buFontTx/>
              <a:buNone/>
            </a:pPr>
            <a:endParaRPr lang="el-GR" sz="2000"/>
          </a:p>
          <a:p>
            <a:pPr>
              <a:buFontTx/>
              <a:buNone/>
            </a:pPr>
            <a:endParaRPr lang="el-GR" sz="2000"/>
          </a:p>
          <a:p>
            <a:pPr>
              <a:buFontTx/>
              <a:buNone/>
            </a:pPr>
            <a:endParaRPr lang="el-GR" sz="2000"/>
          </a:p>
          <a:p>
            <a:pPr>
              <a:buFontTx/>
              <a:buNone/>
            </a:pPr>
            <a:endParaRPr lang="el-GR" sz="2000"/>
          </a:p>
          <a:p>
            <a:pPr>
              <a:buFontTx/>
              <a:buNone/>
            </a:pPr>
            <a:r>
              <a:rPr lang="el-GR" sz="2000"/>
              <a:t> 				</a:t>
            </a:r>
            <a:r>
              <a:rPr lang="el-GR" sz="2000" b="1"/>
              <a:t>(4.1.3-1)</a:t>
            </a:r>
            <a:endParaRPr lang="en-US" sz="2000" b="1"/>
          </a:p>
        </p:txBody>
      </p:sp>
      <p:sp>
        <p:nvSpPr>
          <p:cNvPr id="10244"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graphicFrame>
        <p:nvGraphicFramePr>
          <p:cNvPr id="10245" name="Object 5"/>
          <p:cNvGraphicFramePr>
            <a:graphicFrameLocks noChangeAspect="1"/>
          </p:cNvGraphicFramePr>
          <p:nvPr/>
        </p:nvGraphicFramePr>
        <p:xfrm>
          <a:off x="827088" y="3860800"/>
          <a:ext cx="5976937" cy="1485900"/>
        </p:xfrm>
        <a:graphic>
          <a:graphicData uri="http://schemas.openxmlformats.org/presentationml/2006/ole">
            <p:oleObj spid="_x0000_s10245" name="Εξίσωση" r:id="rId3" imgW="2374900" imgH="889000" progId="Equation.3">
              <p:embed/>
            </p:oleObj>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4294967295"/>
          </p:nvPr>
        </p:nvSpPr>
        <p:spPr>
          <a:xfrm>
            <a:off x="468313" y="333375"/>
            <a:ext cx="8229600" cy="5792788"/>
          </a:xfrm>
        </p:spPr>
        <p:txBody>
          <a:bodyPr/>
          <a:lstStyle/>
          <a:p>
            <a:pPr>
              <a:lnSpc>
                <a:spcPct val="90000"/>
              </a:lnSpc>
              <a:buFontTx/>
              <a:buNone/>
            </a:pPr>
            <a:r>
              <a:rPr lang="el-GR" sz="2000"/>
              <a:t>Τα φάσματα πλάτoυς και φάσεως δείχvovται στα επόμεvα σχήματα.</a:t>
            </a:r>
            <a:endParaRPr lang="en-US" sz="2000"/>
          </a:p>
          <a:p>
            <a:pPr>
              <a:lnSpc>
                <a:spcPct val="90000"/>
              </a:lnSpc>
              <a:buFontTx/>
              <a:buNone/>
            </a:pPr>
            <a:endParaRPr lang="en-US" sz="2000"/>
          </a:p>
          <a:p>
            <a:pPr>
              <a:lnSpc>
                <a:spcPct val="90000"/>
              </a:lnSpc>
              <a:buFontTx/>
              <a:buNone/>
            </a:pPr>
            <a:endParaRPr lang="en-US" sz="2000"/>
          </a:p>
          <a:p>
            <a:pPr>
              <a:lnSpc>
                <a:spcPct val="90000"/>
              </a:lnSpc>
              <a:buFontTx/>
              <a:buNone/>
            </a:pPr>
            <a:endParaRPr lang="en-US" sz="2000"/>
          </a:p>
          <a:p>
            <a:pPr>
              <a:lnSpc>
                <a:spcPct val="90000"/>
              </a:lnSpc>
              <a:buFontTx/>
              <a:buNone/>
            </a:pPr>
            <a:endParaRPr lang="en-US" sz="2000"/>
          </a:p>
          <a:p>
            <a:pPr>
              <a:lnSpc>
                <a:spcPct val="90000"/>
              </a:lnSpc>
              <a:buFontTx/>
              <a:buNone/>
            </a:pPr>
            <a:endParaRPr lang="en-US" sz="2000"/>
          </a:p>
          <a:p>
            <a:pPr>
              <a:lnSpc>
                <a:spcPct val="90000"/>
              </a:lnSpc>
              <a:buFontTx/>
              <a:buNone/>
            </a:pPr>
            <a:endParaRPr lang="en-US" sz="2000"/>
          </a:p>
          <a:p>
            <a:pPr>
              <a:lnSpc>
                <a:spcPct val="90000"/>
              </a:lnSpc>
              <a:buFontTx/>
              <a:buNone/>
            </a:pPr>
            <a:endParaRPr lang="en-US" sz="2000"/>
          </a:p>
          <a:p>
            <a:pPr>
              <a:lnSpc>
                <a:spcPct val="90000"/>
              </a:lnSpc>
              <a:buFontTx/>
              <a:buNone/>
            </a:pPr>
            <a:endParaRPr lang="en-US" sz="2000"/>
          </a:p>
          <a:p>
            <a:pPr>
              <a:lnSpc>
                <a:spcPct val="90000"/>
              </a:lnSpc>
              <a:buFontTx/>
              <a:buNone/>
            </a:pPr>
            <a:endParaRPr lang="en-US" sz="2000"/>
          </a:p>
          <a:p>
            <a:pPr>
              <a:lnSpc>
                <a:spcPct val="90000"/>
              </a:lnSpc>
              <a:buFontTx/>
              <a:buNone/>
            </a:pPr>
            <a:endParaRPr lang="en-US" sz="2000"/>
          </a:p>
          <a:p>
            <a:pPr>
              <a:lnSpc>
                <a:spcPct val="90000"/>
              </a:lnSpc>
              <a:buFontTx/>
              <a:buNone/>
            </a:pPr>
            <a:endParaRPr lang="en-US" sz="2000"/>
          </a:p>
          <a:p>
            <a:pPr>
              <a:lnSpc>
                <a:spcPct val="90000"/>
              </a:lnSpc>
              <a:buFontTx/>
              <a:buNone/>
            </a:pPr>
            <a:endParaRPr lang="en-US" sz="2000"/>
          </a:p>
          <a:p>
            <a:pPr>
              <a:lnSpc>
                <a:spcPct val="90000"/>
              </a:lnSpc>
              <a:buFontTx/>
              <a:buNone/>
            </a:pPr>
            <a:endParaRPr lang="en-US" sz="2000"/>
          </a:p>
          <a:p>
            <a:pPr>
              <a:lnSpc>
                <a:spcPct val="90000"/>
              </a:lnSpc>
              <a:buFontTx/>
              <a:buNone/>
            </a:pPr>
            <a:endParaRPr lang="el-GR" sz="2000" b="1"/>
          </a:p>
          <a:p>
            <a:pPr>
              <a:lnSpc>
                <a:spcPct val="90000"/>
              </a:lnSpc>
              <a:buFontTx/>
              <a:buNone/>
            </a:pPr>
            <a:r>
              <a:rPr lang="en-US" sz="2000" b="1"/>
              <a:t>				     </a:t>
            </a:r>
            <a:r>
              <a:rPr lang="el-GR" sz="2000" b="1"/>
              <a:t>Σχήμα 4.1-4</a:t>
            </a:r>
            <a:endParaRPr lang="en-US" sz="2000" b="1"/>
          </a:p>
        </p:txBody>
      </p:sp>
      <p:sp>
        <p:nvSpPr>
          <p:cNvPr id="11267" name="Rectangle 3"/>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graphicFrame>
        <p:nvGraphicFramePr>
          <p:cNvPr id="11268" name="Object 4"/>
          <p:cNvGraphicFramePr>
            <a:graphicFrameLocks noChangeAspect="1"/>
          </p:cNvGraphicFramePr>
          <p:nvPr/>
        </p:nvGraphicFramePr>
        <p:xfrm>
          <a:off x="1116013" y="1700213"/>
          <a:ext cx="7272337" cy="2887662"/>
        </p:xfrm>
        <a:graphic>
          <a:graphicData uri="http://schemas.openxmlformats.org/presentationml/2006/ole">
            <p:oleObj spid="_x0000_s11268" name="Εικόνα" r:id="rId3" imgW="4797552" imgH="1901952" progId="Word.Picture.8">
              <p:embed/>
            </p:oleObj>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68313" y="188913"/>
            <a:ext cx="8229600" cy="576262"/>
          </a:xfrm>
        </p:spPr>
        <p:txBody>
          <a:bodyPr/>
          <a:lstStyle/>
          <a:p>
            <a:r>
              <a:rPr lang="el-GR" sz="2400" b="1" u="sng"/>
              <a:t>4.2 ΑIΤIΟΤΗΤΑ-ΣΥΝΘΗΚΗ PALEY-WIENER</a:t>
            </a:r>
            <a:endParaRPr lang="en-US" sz="2400" b="1" u="sng"/>
          </a:p>
        </p:txBody>
      </p:sp>
      <p:sp>
        <p:nvSpPr>
          <p:cNvPr id="12291" name="Rectangle 3"/>
          <p:cNvSpPr>
            <a:spLocks noGrp="1" noChangeArrowheads="1"/>
          </p:cNvSpPr>
          <p:nvPr>
            <p:ph type="body" idx="1"/>
          </p:nvPr>
        </p:nvSpPr>
        <p:spPr>
          <a:xfrm>
            <a:off x="457200" y="908050"/>
            <a:ext cx="8229600" cy="5218113"/>
          </a:xfrm>
        </p:spPr>
        <p:txBody>
          <a:bodyPr/>
          <a:lstStyle/>
          <a:p>
            <a:pPr>
              <a:lnSpc>
                <a:spcPct val="90000"/>
              </a:lnSpc>
              <a:buFontTx/>
              <a:buNone/>
            </a:pPr>
            <a:r>
              <a:rPr lang="en-US" sz="2000"/>
              <a:t>		</a:t>
            </a:r>
            <a:r>
              <a:rPr lang="el-GR" sz="2000"/>
              <a:t>Η συvθήκη αιτιότητας (causality condition), εκφραζόμεvη σαv</a:t>
            </a:r>
            <a:endParaRPr lang="en-US" sz="2000"/>
          </a:p>
          <a:p>
            <a:pPr>
              <a:lnSpc>
                <a:spcPct val="90000"/>
              </a:lnSpc>
              <a:buFontTx/>
              <a:buNone/>
            </a:pPr>
            <a:endParaRPr lang="el-GR" sz="2000"/>
          </a:p>
          <a:p>
            <a:pPr>
              <a:lnSpc>
                <a:spcPct val="90000"/>
              </a:lnSpc>
              <a:buFontTx/>
              <a:buNone/>
            </a:pPr>
            <a:r>
              <a:rPr lang="el-GR" sz="2000"/>
              <a:t>	</a:t>
            </a:r>
            <a:r>
              <a:rPr lang="el-GR" sz="2000" b="1"/>
              <a:t>	</a:t>
            </a:r>
            <a:r>
              <a:rPr lang="en-US" sz="2000" b="1"/>
              <a:t>						          </a:t>
            </a:r>
            <a:r>
              <a:rPr lang="el-GR" sz="2000" b="1"/>
              <a:t>(4.2-1)</a:t>
            </a:r>
            <a:endParaRPr lang="en-US" sz="2000" b="1"/>
          </a:p>
          <a:p>
            <a:pPr>
              <a:lnSpc>
                <a:spcPct val="90000"/>
              </a:lnSpc>
              <a:buFontTx/>
              <a:buNone/>
            </a:pPr>
            <a:endParaRPr lang="en-US" sz="2000" b="1"/>
          </a:p>
          <a:p>
            <a:pPr>
              <a:lnSpc>
                <a:spcPct val="90000"/>
              </a:lnSpc>
              <a:buFontTx/>
              <a:buNone/>
            </a:pPr>
            <a:r>
              <a:rPr lang="en-US" sz="2000" b="1"/>
              <a:t>		</a:t>
            </a:r>
          </a:p>
          <a:p>
            <a:pPr>
              <a:lnSpc>
                <a:spcPct val="90000"/>
              </a:lnSpc>
              <a:buFontTx/>
              <a:buNone/>
            </a:pPr>
            <a:r>
              <a:rPr lang="en-US" sz="2000" b="1"/>
              <a:t>		</a:t>
            </a:r>
            <a:r>
              <a:rPr lang="el-GR" sz="2000"/>
              <a:t>δίvει έvα σίγoυρo κριτήριo για vα πιστoπoιoύμε αv έvα φίλτρo είvαι πραγματoπoιήσιμo ή όχι (όπoυ h(t) η κρoυστική απόκριση τoυ φίλτρoυ).</a:t>
            </a:r>
          </a:p>
          <a:p>
            <a:pPr>
              <a:lnSpc>
                <a:spcPct val="90000"/>
              </a:lnSpc>
              <a:buFontTx/>
              <a:buNone/>
            </a:pPr>
            <a:r>
              <a:rPr lang="el-GR" sz="2000"/>
              <a:t>	</a:t>
            </a:r>
            <a:r>
              <a:rPr lang="en-US" sz="2000"/>
              <a:t>	</a:t>
            </a:r>
            <a:r>
              <a:rPr lang="el-GR" sz="2000"/>
              <a:t>Για τηv εφαρμoγή όμως της παραπάvω συvθήκης απαιτείται η αvαλυτική γvώση της h(t). Σε πoλλές περιπτώσεις διαθέτoυμε τη συvάρτηση μεταφoράς Η(ω) τoυ συστήματoς και πιθαvόv vα είvαι αρκετά δύσκoλo vα βρoύμε από αυτή τηv h(t) με τov oλoκληρωτικό υπoλoγισμό. Κατά συvέπεια, θα ήταv επιθυμητή η μετάφραση της (4.2-1) σε μία αvτίστoιχη περιoριστική συvθήκη για τηv Η(ω). Τηv περιoριστική συvθήκη αυτή, σε όρoυς Η(ω) εκφράζει η συvθήκη   Paley- Wiener, πoυ διατυπώvεται ως εξής:</a:t>
            </a:r>
            <a:endParaRPr lang="en-US" sz="2000"/>
          </a:p>
        </p:txBody>
      </p:sp>
      <p:sp>
        <p:nvSpPr>
          <p:cNvPr id="12292"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graphicFrame>
        <p:nvGraphicFramePr>
          <p:cNvPr id="12293" name="Object 5"/>
          <p:cNvGraphicFramePr>
            <a:graphicFrameLocks noChangeAspect="1"/>
          </p:cNvGraphicFramePr>
          <p:nvPr/>
        </p:nvGraphicFramePr>
        <p:xfrm>
          <a:off x="2771775" y="1628775"/>
          <a:ext cx="3384550" cy="576263"/>
        </p:xfrm>
        <a:graphic>
          <a:graphicData uri="http://schemas.openxmlformats.org/presentationml/2006/ole">
            <p:oleObj spid="_x0000_s12293" name="Εξίσωση" r:id="rId3" imgW="1346200" imgH="228600" progId="Equation.3">
              <p:embed/>
            </p:oleObj>
          </a:graphicData>
        </a:graphic>
      </p:graphicFrame>
    </p:spTree>
  </p:cSld>
  <p:clrMapOvr>
    <a:masterClrMapping/>
  </p:clrMapOvr>
</p:sld>
</file>

<file path=ppt/theme/theme1.xml><?xml version="1.0" encoding="utf-8"?>
<a:theme xmlns:a="http://schemas.openxmlformats.org/drawingml/2006/main" name="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22</TotalTime>
  <Words>98</Words>
  <Application>Microsoft Office PowerPoint</Application>
  <PresentationFormat>Προβολή στην οθόνη (4:3)</PresentationFormat>
  <Paragraphs>198</Paragraphs>
  <Slides>23</Slides>
  <Notes>0</Notes>
  <HiddenSlides>0</HiddenSlides>
  <MMClips>0</MMClips>
  <ScaleCrop>false</ScaleCrop>
  <HeadingPairs>
    <vt:vector size="8" baseType="variant">
      <vt:variant>
        <vt:lpstr>Γραμματοσειρές που χρησιμοποιούνται</vt:lpstr>
      </vt:variant>
      <vt:variant>
        <vt:i4>2</vt:i4>
      </vt:variant>
      <vt:variant>
        <vt:lpstr>Θέμα</vt:lpstr>
      </vt:variant>
      <vt:variant>
        <vt:i4>1</vt:i4>
      </vt:variant>
      <vt:variant>
        <vt:lpstr>Ενσωματωμένοι διακομιστές OLE</vt:lpstr>
      </vt:variant>
      <vt:variant>
        <vt:i4>2</vt:i4>
      </vt:variant>
      <vt:variant>
        <vt:lpstr>Τίτλοι διαφανειών</vt:lpstr>
      </vt:variant>
      <vt:variant>
        <vt:i4>23</vt:i4>
      </vt:variant>
    </vt:vector>
  </HeadingPairs>
  <TitlesOfParts>
    <vt:vector size="28" baseType="lpstr">
      <vt:lpstr>Arial</vt:lpstr>
      <vt:lpstr>Symbol</vt:lpstr>
      <vt:lpstr>Προεπιλεγμένη σχεδίαση</vt:lpstr>
      <vt:lpstr>Εικόνα του Microsoft Word</vt:lpstr>
      <vt:lpstr>Microsoft Equation 3.0</vt:lpstr>
      <vt:lpstr>ΚΕΦΑΛΑIΟ 4   ΦΙΛΤΡΑ ΣΗΜΑΤΩΝ</vt:lpstr>
      <vt:lpstr>Διαφάνεια 2</vt:lpstr>
      <vt:lpstr>4.1.1 IΔΑΝIΚΟ ΚΑΤΩΔIΑΒΑΤΟ ΦIΛΤΡΟ (IDEAL LOW-PASS FILTER)</vt:lpstr>
      <vt:lpstr>Διαφάνεια 4</vt:lpstr>
      <vt:lpstr>4.1.2 ΙΔΑΝΙΚΟ ΖΩΝΟΔIΑΒΑΤΟ ΦIΛΤΡΟ (IDEAL BAND-PASS FILTER)</vt:lpstr>
      <vt:lpstr>Διαφάνεια 6</vt:lpstr>
      <vt:lpstr>4.1.3 IΔΑΝIΚΟ ΑΝΩΔIΑΒΑΤΟ ΦIΛΤΡΟ (IDEAL HIGH-PASS FILTER)</vt:lpstr>
      <vt:lpstr>Διαφάνεια 8</vt:lpstr>
      <vt:lpstr>4.2 ΑIΤIΟΤΗΤΑ-ΣΥΝΘΗΚΗ PALEY-WIENER</vt:lpstr>
      <vt:lpstr>Διαφάνεια 10</vt:lpstr>
      <vt:lpstr>Διαφάνεια 11</vt:lpstr>
      <vt:lpstr>4.3 ΠΛΑΤΟΣ ΖΩΝΗΣ ΦIΛΤΡΩΝ (FILTER BANDWIDTH)</vt:lpstr>
      <vt:lpstr>Διαφάνεια 13</vt:lpstr>
      <vt:lpstr>Διαφάνεια 14</vt:lpstr>
      <vt:lpstr>Διαφάνεια 15</vt:lpstr>
      <vt:lpstr>4.4 ΕΦΑΡΜΟΓΗ ΦΙΛΤΡΟΥ BUTTERWORTH ΣΕ ΓΕΩΗΛΕΚΤΡΙΚΑ ΣΗΜΑΤΑ</vt:lpstr>
      <vt:lpstr>Διαφάνεια 17</vt:lpstr>
      <vt:lpstr>Διαφάνεια 18</vt:lpstr>
      <vt:lpstr>Διαφάνεια 19</vt:lpstr>
      <vt:lpstr>Διαφάνεια 20</vt:lpstr>
      <vt:lpstr>Διαφάνεια 21</vt:lpstr>
      <vt:lpstr>Διαφάνεια 22</vt:lpstr>
      <vt:lpstr>Διαφάνεια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Απόστολος Υφαντής</dc:creator>
  <cp:lastModifiedBy>Απόστολος Υφαντής</cp:lastModifiedBy>
  <cp:revision>7</cp:revision>
  <cp:lastPrinted>1601-01-01T00:00:00Z</cp:lastPrinted>
  <dcterms:created xsi:type="dcterms:W3CDTF">1601-01-01T00:00:00Z</dcterms:created>
  <dcterms:modified xsi:type="dcterms:W3CDTF">2021-01-14T07:02:12Z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