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57" r:id="rId4"/>
    <p:sldId id="258" r:id="rId5"/>
    <p:sldId id="266" r:id="rId6"/>
    <p:sldId id="264" r:id="rId7"/>
    <p:sldId id="259" r:id="rId8"/>
    <p:sldId id="272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F18F7-D8AA-459E-8BE5-4CFB096A1D0B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A9E3-4535-4A18-911F-C824AAE64D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8740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9A9E3-4535-4A18-911F-C824AAE64DF4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4818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5F08B1-8310-4537-BDEB-28C81B2F4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73B0B25-7955-4206-8E5D-6FF8ED1AD1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58B844-049A-4768-9E02-E16F218B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2B5429-EE56-4396-91BC-9B57CB141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3AFEFC-F2B7-40B3-99D1-53A5A810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674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60D9D8-8392-4088-AF5B-0B75623D5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5EAD6D5-E4F2-46F4-AE6F-EDB8AFB99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E0BD56-593D-4C66-B038-BF0D5FCF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47585E-8CA5-4241-9AA2-FCD3A321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8E6203-3AEF-410E-8FC7-B65147C1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568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CEEA624-7022-4ADA-8401-58EC03C6A6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5EBECD1-47EF-421C-BDEC-F969B535B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FEF9A5-A296-48DA-B9C8-0C4C9AD16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684A9E-8F62-42DA-807C-760A2DD91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9D0FF5-DD15-4ACD-B984-99D0F25A0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673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34EA39-B896-4DF1-9926-084E7A9E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C39908-952F-4E31-8A2D-DD024BDD7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F08FAF-EABE-40C0-A6D1-F24DC571B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94B164-CF97-4699-B279-119953A1A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F0F624-B2D9-47DF-86DD-1D979F30A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36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C45846-71A4-45C6-8A67-5CC245C6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A06E7A2-22F7-4A2F-9810-AAABB98A4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C256E5B-0503-4F31-BF76-F68CAF9F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1D9A80-5484-459F-9AAE-7268C7574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AF3A99-7651-4651-8356-D82BB3FAD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623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7E5F39-CC20-4C54-AAC7-C5C09641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5D84A3-1F52-4F09-B59E-F02688BCE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2A353C6-E601-468C-B655-D5298CE42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C00D4CF-37BA-4CCC-8F96-BFABFACF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3F16EB6-8056-4FC8-BC85-744D7B450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E216971-8688-464F-8890-F35D68F3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260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29D85C-C42E-4798-8203-03E980DD0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648BBA9-F181-471A-9C6C-6DB329E53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17014BC-457A-46F2-9E88-772434077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BE66B83-3043-4C81-8713-D70BCD8B4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B707B48-C998-4412-990C-6F5499D24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20C9419-C566-45DC-84B0-115AF440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9538138-DDB0-4458-8755-A045FF4D2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ED7C506-4F15-4C53-B3ED-BEAC92C5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38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717906-7FBB-49D0-AC09-4CF70D35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056C68A-F10E-4DFD-A9F6-66E7D469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000FE78-0FA1-4B12-A9C0-D31CC44C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61B2C73-4598-4FC2-8D59-594CFBF1F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77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37F163E-5AE1-432F-9666-CEA9B6850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F889B71-31E7-4AA3-A97A-34B1122C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5B7499E-DD5C-4534-A280-4D9F15CF3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783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C86EAE-BF59-4409-A247-59DB7C863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45F5AD-3F6F-42FB-8029-997FA00F7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0BF86B5-B416-4D47-9E7C-DF11C0ED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FEEB8C3-4E6C-4F92-90D1-6461D2950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829DB8-9FE7-46CF-92C2-9B91B985B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23D730A-B580-4CBF-8AF8-1A12D5F7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007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96AAE8-5558-4758-A24E-AFE91A323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7154DE1-A850-44E9-9CAA-0B3B4B2E6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C409F97-DF17-494C-8BB6-CA2E7E28E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3451538-404C-4492-B347-88B1958CE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122926-1FD2-4570-8852-3F60C189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552439C-332C-46C4-868A-DC891C1D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829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916BD15-64BD-411D-A31D-F5D85D290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6E02A88-FE2D-428C-B469-BA161167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F0510E-255E-4811-A6C9-5F1057B56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B86CE-E931-4AE0-AB5B-49C1CDE20BC3}" type="datetimeFigureOut">
              <a:rPr lang="el-GR" smtClean="0"/>
              <a:t>17/3/2023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2C2EF1-F734-441D-8B28-6285BCE9B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D6DF47-F072-4BF6-8128-66747EC7F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F8D-9EB8-45D1-B82F-92C82EA321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025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4B95E50-7D32-4FC5-95CE-FBDD03D2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Κοιλιακά τεταρτημόρια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B1074590-0CEF-4287-8EEE-13E949277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Για την καλύτερη περιγραφή της κοιλίας συχνά την υποδιαιρούμε σε 4 τεταρτημόρια, χρησιμοποιώντας την μέση κάθετη γραμμή (από την ξιφοειδή απόφυση έως την ηβική σύμφυση) και το ομφαλικό επίπεδο (βρίσκεται περίπου στο ύψος του Ο3-4 μεσοσπονδύλιου διαστήματος).  </a:t>
            </a:r>
          </a:p>
          <a:p>
            <a:pPr marL="0" indent="0">
              <a:buNone/>
            </a:pPr>
            <a:r>
              <a:rPr lang="el-GR" dirty="0"/>
              <a:t>Έτσι έχουμε </a:t>
            </a:r>
            <a:r>
              <a:rPr lang="el-GR" dirty="0">
                <a:solidFill>
                  <a:srgbClr val="FF0000"/>
                </a:solidFill>
              </a:rPr>
              <a:t>το άνω δεξιό και αριστερό τεταρτημόριο </a:t>
            </a:r>
            <a:r>
              <a:rPr lang="el-GR" dirty="0"/>
              <a:t>και το </a:t>
            </a:r>
            <a:r>
              <a:rPr lang="el-GR" dirty="0">
                <a:solidFill>
                  <a:srgbClr val="FF0000"/>
                </a:solidFill>
              </a:rPr>
              <a:t>κάτω αριστερό και δεξιό τεταρτημόριο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923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2C1453-E257-4D52-853A-373F72F70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Ειδικά κλινικά σημεία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1E886A-06B5-4132-A122-F5FD0606A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47400" cy="4351338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Σημείο Mc </a:t>
            </a:r>
            <a:r>
              <a:rPr lang="el-GR" b="1" dirty="0" err="1">
                <a:solidFill>
                  <a:srgbClr val="FF0000"/>
                </a:solidFill>
              </a:rPr>
              <a:t>Burney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Διαπιστώνεται πόνος στην εν τω βάθει ψηλάφηση στα 2/3 νοητής γραμμής, που ενώνει τον ομφαλό με την πρόσθια άνω λαγόνιο άκανθα. Παρατηρείται στην οξεία σκωληκοειδίτιδα.</a:t>
            </a:r>
            <a:br>
              <a:rPr lang="el-GR" dirty="0"/>
            </a:br>
            <a:endParaRPr lang="el-GR" dirty="0"/>
          </a:p>
          <a:p>
            <a:r>
              <a:rPr lang="el-GR" b="1" dirty="0" err="1">
                <a:solidFill>
                  <a:srgbClr val="FF0000"/>
                </a:solidFill>
              </a:rPr>
              <a:t>Blumberg</a:t>
            </a:r>
            <a:r>
              <a:rPr lang="el-GR" b="1" dirty="0">
                <a:solidFill>
                  <a:srgbClr val="FF0000"/>
                </a:solidFill>
              </a:rPr>
              <a:t>, ή παλίνδρομης ευαισθησίας: </a:t>
            </a:r>
            <a:r>
              <a:rPr lang="el-GR" dirty="0"/>
              <a:t>Ο ασθενής </a:t>
            </a:r>
            <a:r>
              <a:rPr lang="el-GR" dirty="0" err="1"/>
              <a:t>παραπoνείται</a:t>
            </a:r>
            <a:r>
              <a:rPr lang="el-GR" dirty="0"/>
              <a:t> για </a:t>
            </a:r>
            <a:r>
              <a:rPr lang="el-GR" dirty="0" err="1"/>
              <a:t>εντoνότερo</a:t>
            </a:r>
            <a:r>
              <a:rPr lang="el-GR" dirty="0"/>
              <a:t> </a:t>
            </a:r>
            <a:r>
              <a:rPr lang="el-GR" dirty="0" err="1"/>
              <a:t>άλγoς</a:t>
            </a:r>
            <a:r>
              <a:rPr lang="el-GR" dirty="0"/>
              <a:t> κατά την άρση της πίεσης </a:t>
            </a:r>
            <a:r>
              <a:rPr lang="el-GR" dirty="0" err="1"/>
              <a:t>τoυ</a:t>
            </a:r>
            <a:r>
              <a:rPr lang="el-GR" dirty="0"/>
              <a:t> </a:t>
            </a:r>
            <a:r>
              <a:rPr lang="el-GR" dirty="0" err="1"/>
              <a:t>κoιλιακού</a:t>
            </a:r>
            <a:r>
              <a:rPr lang="el-GR" dirty="0"/>
              <a:t> </a:t>
            </a:r>
            <a:r>
              <a:rPr lang="el-GR" dirty="0" err="1"/>
              <a:t>τoιχώματoς</a:t>
            </a:r>
            <a:r>
              <a:rPr lang="el-GR" dirty="0"/>
              <a:t> και οφείλεται σε επέκταση της φλεγμονής στο </a:t>
            </a:r>
            <a:r>
              <a:rPr lang="el-GR" dirty="0" err="1"/>
              <a:t>τοιχωματικό</a:t>
            </a:r>
            <a:r>
              <a:rPr lang="el-GR" dirty="0"/>
              <a:t> περιτόναιο.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Μittelschmerz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Πόνος στη μέση του κύκλου των γυναικών. Οφείλεται σε ρήξη </a:t>
            </a:r>
            <a:r>
              <a:rPr lang="el-GR" dirty="0" err="1"/>
              <a:t>ωοθηλακίου</a:t>
            </a:r>
            <a:r>
              <a:rPr lang="el-GR" dirty="0"/>
              <a:t>, που προκαλεί τοπική μικρή αιμορραγία, η οποία ερεθίζει το περιτόναιο και προκαλείται ο πόνος.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Kehr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Το διάφραγμα και οι ώμοι έχουν παράλληλη νεύρωση, επομένως ερεθισμός του διαφράγματος από μία ρήξη </a:t>
            </a:r>
            <a:r>
              <a:rPr lang="el-GR" dirty="0" err="1"/>
              <a:t>σπληνός</a:t>
            </a:r>
            <a:r>
              <a:rPr lang="el-GR" dirty="0"/>
              <a:t> ή ένα </a:t>
            </a:r>
            <a:r>
              <a:rPr lang="el-GR" dirty="0" err="1"/>
              <a:t>υποδιαφραγματικό</a:t>
            </a:r>
            <a:r>
              <a:rPr lang="el-GR" dirty="0"/>
              <a:t> απόστημα προκαλεί πόνο και στον αριστερό ώμο.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λαγονοψοΐτη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Ερεθισμός του </a:t>
            </a:r>
            <a:r>
              <a:rPr lang="el-GR" dirty="0" err="1"/>
              <a:t>οπισθοπεριτοναϊκού</a:t>
            </a:r>
            <a:r>
              <a:rPr lang="el-GR" dirty="0"/>
              <a:t> </a:t>
            </a:r>
            <a:r>
              <a:rPr lang="el-GR" dirty="0" err="1"/>
              <a:t>λαγονοψοΐτη</a:t>
            </a:r>
            <a:r>
              <a:rPr lang="el-GR" dirty="0"/>
              <a:t> μυός από μία </a:t>
            </a:r>
            <a:r>
              <a:rPr lang="el-GR" dirty="0" err="1"/>
              <a:t>φλεγμαίνουσα</a:t>
            </a:r>
            <a:r>
              <a:rPr lang="el-GR" dirty="0"/>
              <a:t> </a:t>
            </a:r>
            <a:r>
              <a:rPr lang="el-GR" dirty="0" err="1"/>
              <a:t>οπισθοτυφλική</a:t>
            </a:r>
            <a:r>
              <a:rPr lang="el-GR" dirty="0"/>
              <a:t> σκωληκοειδή προκαλεί πόνο κατά την έκταση του μηρού μετά από κάμψη του δεξιού άκρο</a:t>
            </a:r>
          </a:p>
        </p:txBody>
      </p:sp>
    </p:spTree>
    <p:extLst>
      <p:ext uri="{BB962C8B-B14F-4D97-AF65-F5344CB8AC3E}">
        <p14:creationId xmlns:p14="http://schemas.microsoft.com/office/powerpoint/2010/main" val="254353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B98CC3-1AC8-4B99-8D03-BE5FC38C9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Ειδικά κλινικά σημεία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575218-B8BA-451B-B27A-592A2A828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732"/>
            <a:ext cx="10515600" cy="5012267"/>
          </a:xfrm>
        </p:spPr>
        <p:txBody>
          <a:bodyPr>
            <a:normAutofit lnSpcReduction="10000"/>
          </a:bodyPr>
          <a:lstStyle/>
          <a:p>
            <a:r>
              <a:rPr lang="el-GR" sz="1800" b="1" dirty="0">
                <a:solidFill>
                  <a:srgbClr val="FF0000"/>
                </a:solidFill>
              </a:rPr>
              <a:t>Σημείο </a:t>
            </a:r>
            <a:r>
              <a:rPr lang="el-GR" sz="1800" b="1" dirty="0" err="1">
                <a:solidFill>
                  <a:srgbClr val="FF0000"/>
                </a:solidFill>
              </a:rPr>
              <a:t>Rovsing</a:t>
            </a:r>
            <a:r>
              <a:rPr lang="el-GR" sz="1800" b="1" dirty="0">
                <a:solidFill>
                  <a:srgbClr val="FF0000"/>
                </a:solidFill>
              </a:rPr>
              <a:t>: </a:t>
            </a:r>
            <a:r>
              <a:rPr lang="el-GR" sz="1800" dirty="0"/>
              <a:t>Είναι θετικό όταν η άσκηση πίεσης </a:t>
            </a:r>
            <a:r>
              <a:rPr lang="el-GR" sz="1800" dirty="0" err="1"/>
              <a:t>στoν</a:t>
            </a:r>
            <a:r>
              <a:rPr lang="el-GR" sz="1800" dirty="0"/>
              <a:t> αριστερό </a:t>
            </a:r>
            <a:r>
              <a:rPr lang="el-GR" sz="1800" dirty="0" err="1"/>
              <a:t>λαγόνιo</a:t>
            </a:r>
            <a:r>
              <a:rPr lang="el-GR" sz="1800" dirty="0"/>
              <a:t> </a:t>
            </a:r>
            <a:r>
              <a:rPr lang="el-GR" sz="1800" dirty="0" err="1"/>
              <a:t>βόθρo</a:t>
            </a:r>
            <a:r>
              <a:rPr lang="el-GR" sz="1800" dirty="0"/>
              <a:t> </a:t>
            </a:r>
            <a:r>
              <a:rPr lang="el-GR" sz="1800" dirty="0" err="1"/>
              <a:t>πρoκαλεί</a:t>
            </a:r>
            <a:r>
              <a:rPr lang="el-GR" sz="1800" dirty="0"/>
              <a:t> </a:t>
            </a:r>
            <a:r>
              <a:rPr lang="el-GR" sz="1800" dirty="0" err="1"/>
              <a:t>στoν</a:t>
            </a:r>
            <a:r>
              <a:rPr lang="el-GR" sz="1800" dirty="0"/>
              <a:t> ασθενή </a:t>
            </a:r>
            <a:r>
              <a:rPr lang="el-GR" sz="1800" dirty="0" err="1"/>
              <a:t>πόνo</a:t>
            </a:r>
            <a:r>
              <a:rPr lang="el-GR" sz="1800" dirty="0"/>
              <a:t> στη δεξιά κάτω </a:t>
            </a:r>
            <a:r>
              <a:rPr lang="el-GR" sz="1800" dirty="0" err="1"/>
              <a:t>κoιλία</a:t>
            </a:r>
            <a:r>
              <a:rPr lang="el-GR" sz="1800" dirty="0"/>
              <a:t> εξαιτίας της μετατόπισης </a:t>
            </a:r>
            <a:r>
              <a:rPr lang="el-GR" sz="1800" dirty="0" err="1"/>
              <a:t>κoπράνων</a:t>
            </a:r>
            <a:r>
              <a:rPr lang="el-GR" sz="1800" dirty="0"/>
              <a:t> και αερίων </a:t>
            </a:r>
            <a:r>
              <a:rPr lang="el-GR" sz="1800" dirty="0" err="1"/>
              <a:t>πρoς</a:t>
            </a:r>
            <a:r>
              <a:rPr lang="el-GR" sz="1800" dirty="0"/>
              <a:t> </a:t>
            </a:r>
            <a:r>
              <a:rPr lang="el-GR" sz="1800" dirty="0" err="1"/>
              <a:t>τo</a:t>
            </a:r>
            <a:r>
              <a:rPr lang="el-GR" sz="1800" dirty="0"/>
              <a:t> δεξιό </a:t>
            </a:r>
            <a:r>
              <a:rPr lang="el-GR" sz="1800" dirty="0" err="1"/>
              <a:t>κόλo</a:t>
            </a:r>
            <a:r>
              <a:rPr lang="el-GR" sz="1800" dirty="0"/>
              <a:t>. Παρατηρείται στην οξεία σκωληκοειδίτιδα.</a:t>
            </a:r>
            <a:br>
              <a:rPr lang="el-GR" sz="1050" dirty="0"/>
            </a:br>
            <a:endParaRPr lang="el-GR" sz="1050" dirty="0"/>
          </a:p>
          <a:p>
            <a:r>
              <a:rPr lang="el-GR" sz="1800" b="1" dirty="0">
                <a:solidFill>
                  <a:srgbClr val="FF0000"/>
                </a:solidFill>
              </a:rPr>
              <a:t>Σημείο </a:t>
            </a:r>
            <a:r>
              <a:rPr lang="el-GR" sz="1800" b="1" dirty="0" err="1">
                <a:solidFill>
                  <a:srgbClr val="FF0000"/>
                </a:solidFill>
              </a:rPr>
              <a:t>Bartomie</a:t>
            </a:r>
            <a:r>
              <a:rPr lang="el-GR" sz="1800" b="1" dirty="0">
                <a:solidFill>
                  <a:srgbClr val="FF0000"/>
                </a:solidFill>
              </a:rPr>
              <a:t> – </a:t>
            </a:r>
            <a:r>
              <a:rPr lang="el-GR" sz="1800" b="1" dirty="0" err="1">
                <a:solidFill>
                  <a:srgbClr val="FF0000"/>
                </a:solidFill>
              </a:rPr>
              <a:t>Michelson</a:t>
            </a:r>
            <a:r>
              <a:rPr lang="el-GR" sz="1800" b="1" dirty="0">
                <a:solidFill>
                  <a:srgbClr val="FF0000"/>
                </a:solidFill>
              </a:rPr>
              <a:t> : </a:t>
            </a:r>
            <a:r>
              <a:rPr lang="el-GR" sz="1800" dirty="0"/>
              <a:t>Σε περίπτωση οξείας σκωληκοειδίτιδας διενεργείται ψηλάφηση του δεξιού λαγόνιου βόθρου με τον ασθενή σε αριστερή πλάγια θέση, με αποτέλεσμα την εμφάνιση μεγαλύτερης ευαισθησίας ή και πόνου σε σχέση με την ψηλάφηση σε ύπτια θέση, λόγω μετακίνησης του λεπτού εντέρου - </a:t>
            </a:r>
            <a:r>
              <a:rPr lang="el-GR" sz="1800" dirty="0" err="1"/>
              <a:t>επιπλόου</a:t>
            </a:r>
            <a:r>
              <a:rPr lang="el-GR" sz="1800" dirty="0"/>
              <a:t> και αποκάλυψης της </a:t>
            </a:r>
            <a:r>
              <a:rPr lang="el-GR" sz="1800" dirty="0" err="1"/>
              <a:t>φλεγμαίνουσας</a:t>
            </a:r>
            <a:r>
              <a:rPr lang="el-GR" sz="1800" dirty="0"/>
              <a:t> σκωληκοειδούς.</a:t>
            </a:r>
            <a:br>
              <a:rPr lang="el-GR" sz="1800" dirty="0"/>
            </a:br>
            <a:endParaRPr lang="el-GR" sz="1800" dirty="0"/>
          </a:p>
          <a:p>
            <a:r>
              <a:rPr lang="el-GR" sz="1800" b="1" dirty="0">
                <a:solidFill>
                  <a:srgbClr val="FF0000"/>
                </a:solidFill>
              </a:rPr>
              <a:t>Σημείο </a:t>
            </a:r>
            <a:r>
              <a:rPr lang="el-GR" sz="1800" b="1" dirty="0" err="1">
                <a:solidFill>
                  <a:srgbClr val="FF0000"/>
                </a:solidFill>
              </a:rPr>
              <a:t>Koup</a:t>
            </a:r>
            <a:r>
              <a:rPr lang="el-GR" sz="1800" b="1" dirty="0">
                <a:solidFill>
                  <a:srgbClr val="FF0000"/>
                </a:solidFill>
              </a:rPr>
              <a:t> ή θυρεοειδούς τρήματος: </a:t>
            </a:r>
            <a:r>
              <a:rPr lang="el-GR" sz="1800" dirty="0"/>
              <a:t>Προκαλείται με την κάμψη του μηρού του ασθενή και στροφή του άκρου προς τα έσω και έξω. Είναι θετικό (εμφάνιση πόνου) στις φλεγμονές πυέλου και σε κήλη του θυρεοειδούς τρήματος.</a:t>
            </a:r>
            <a:br>
              <a:rPr lang="el-GR" sz="1800" dirty="0"/>
            </a:br>
            <a:endParaRPr lang="el-GR" sz="1800" dirty="0"/>
          </a:p>
          <a:p>
            <a:r>
              <a:rPr lang="el-GR" sz="1800" b="1" dirty="0">
                <a:solidFill>
                  <a:srgbClr val="FF0000"/>
                </a:solidFill>
              </a:rPr>
              <a:t>Σημείο </a:t>
            </a:r>
            <a:r>
              <a:rPr lang="el-GR" sz="1800" b="1" dirty="0" err="1">
                <a:solidFill>
                  <a:srgbClr val="FF0000"/>
                </a:solidFill>
              </a:rPr>
              <a:t>Kocher</a:t>
            </a:r>
            <a:r>
              <a:rPr lang="el-GR" sz="1800" b="1" dirty="0">
                <a:solidFill>
                  <a:srgbClr val="FF0000"/>
                </a:solidFill>
              </a:rPr>
              <a:t>: </a:t>
            </a:r>
            <a:r>
              <a:rPr lang="el-GR" sz="1800" dirty="0"/>
              <a:t>Εμφάνιση πόνου στο </a:t>
            </a:r>
            <a:r>
              <a:rPr lang="el-GR" sz="1800" dirty="0" err="1"/>
              <a:t>επιγάστριο</a:t>
            </a:r>
            <a:r>
              <a:rPr lang="el-GR" sz="1800" dirty="0"/>
              <a:t>, που σε 2-6 ώρες μεταναστεύει στο δεξιό λαγόνιο βόθρο. Παρατηρείται στην οξεία σκωληκοειδίτιδα λόγω ερεθισμού του ηλιακού πλέγματος.</a:t>
            </a:r>
            <a:br>
              <a:rPr lang="el-GR" sz="1800" dirty="0"/>
            </a:br>
            <a:endParaRPr lang="el-GR" sz="1800" dirty="0"/>
          </a:p>
          <a:p>
            <a:r>
              <a:rPr lang="el-GR" sz="1800" b="1" dirty="0">
                <a:solidFill>
                  <a:srgbClr val="FF0000"/>
                </a:solidFill>
              </a:rPr>
              <a:t>Σημείο </a:t>
            </a:r>
            <a:r>
              <a:rPr lang="el-GR" sz="1800" b="1" dirty="0" err="1">
                <a:solidFill>
                  <a:srgbClr val="FF0000"/>
                </a:solidFill>
              </a:rPr>
              <a:t>Murphy</a:t>
            </a:r>
            <a:r>
              <a:rPr lang="el-GR" sz="1800" b="1" dirty="0">
                <a:solidFill>
                  <a:srgbClr val="FF0000"/>
                </a:solidFill>
              </a:rPr>
              <a:t>: </a:t>
            </a:r>
            <a:r>
              <a:rPr lang="el-GR" sz="1800" dirty="0"/>
              <a:t>Συνίσταται στη διακοπή της βαθιάς εισπνοής του ασθενή εξαιτίας έντονου πόνου στο δεξιό υποχόνδριο, όταν το χέρι του </a:t>
            </a:r>
            <a:r>
              <a:rPr lang="el-GR" sz="1800" dirty="0" err="1"/>
              <a:t>εξετάζοντος</a:t>
            </a:r>
            <a:r>
              <a:rPr lang="el-GR" sz="1800" dirty="0"/>
              <a:t> αγγίζει την πάσχουσα χοληδόχο κύστη. Είναι θετικό στη χολοκυστίτιδα.</a:t>
            </a:r>
            <a:br>
              <a:rPr lang="el-GR" sz="1400" dirty="0"/>
            </a:b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2253549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E4FDA-967C-428D-97A7-97A1EAB4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Ειδικά κλινικά σημεία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E9DE6-20CC-42DD-B7A1-509FCAAC6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02244" cy="4351338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Οrtner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Ελαφρά πλήξη του δεξιού πλευριτικού τόξου προκαλεί πόνο. Εμφανίζεται συνήθως σε φλεγμονές οργάνων του δεξιού υποχόνδριου.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Mussy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Εμφάνιση πόνου στην ψηλάφηση μεταξύ των κεφαλών του δεξιού </a:t>
            </a:r>
            <a:r>
              <a:rPr lang="el-GR" dirty="0" err="1"/>
              <a:t>στερνοκλειδομαστοειδούς</a:t>
            </a:r>
            <a:r>
              <a:rPr lang="el-GR" dirty="0"/>
              <a:t> μυός λόγω ερεθισμού του </a:t>
            </a:r>
            <a:r>
              <a:rPr lang="el-GR" dirty="0" err="1"/>
              <a:t>πνευμονογαστρικού</a:t>
            </a:r>
            <a:r>
              <a:rPr lang="el-GR" dirty="0"/>
              <a:t> νεύρου π.χ. από οξεία χολοκυστίτιδα.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Ligat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Είναι το επώδυνο αίσθημα, που εκλύεται στην πάσχουσα περιοχή, μετά από σύλληψη του δέρματος με τα δάκτυλα και δημιουργία πτυχής.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Giordano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Καλείται το επώδυνο αίσθημα, που εκλύεται μετά από πλήξη με το χέρι στη νεφρική χώρα. Είναι θετικό στη νεφρολιθίαση και την </a:t>
            </a:r>
            <a:r>
              <a:rPr lang="el-GR" dirty="0" err="1"/>
              <a:t>πυελονεφρίτιδα</a:t>
            </a:r>
            <a:r>
              <a:rPr lang="el-GR" dirty="0"/>
              <a:t>.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Cullen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Είναι </a:t>
            </a:r>
            <a:r>
              <a:rPr lang="el-GR" dirty="0" err="1"/>
              <a:t>περιομφαλική</a:t>
            </a:r>
            <a:r>
              <a:rPr lang="el-GR" dirty="0"/>
              <a:t> εκχύμωση του δέρματος, οφειλόμενη σε </a:t>
            </a:r>
            <a:r>
              <a:rPr lang="el-GR" dirty="0" err="1"/>
              <a:t>ενδοπεριτοναϊκή</a:t>
            </a:r>
            <a:r>
              <a:rPr lang="el-GR" dirty="0"/>
              <a:t> αιμορραγία, όπως στην οξεία αιμορραγική παγκρεατίτιδα ή τη ρήξη εξωμητρίου εγκυμοσύνης. </a:t>
            </a:r>
            <a:br>
              <a:rPr lang="el-GR" dirty="0"/>
            </a:br>
            <a:endParaRPr lang="el-GR" dirty="0"/>
          </a:p>
          <a:p>
            <a:r>
              <a:rPr lang="el-GR" b="1" dirty="0">
                <a:solidFill>
                  <a:srgbClr val="FF0000"/>
                </a:solidFill>
              </a:rPr>
              <a:t>Σημείο </a:t>
            </a:r>
            <a:r>
              <a:rPr lang="el-GR" b="1" dirty="0" err="1">
                <a:solidFill>
                  <a:srgbClr val="FF0000"/>
                </a:solidFill>
              </a:rPr>
              <a:t>Gray</a:t>
            </a:r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el-GR" b="1" dirty="0" err="1">
                <a:solidFill>
                  <a:srgbClr val="FF0000"/>
                </a:solidFill>
              </a:rPr>
              <a:t>Turner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dirty="0"/>
              <a:t>Χαρακτηρίζεται από εκχυμώσεις στη πλάγια κοιλιακή χώρα. Παρατηρείται στην οξεία αιμορραγική παγκρεατίτιδα.</a:t>
            </a:r>
          </a:p>
        </p:txBody>
      </p:sp>
    </p:spTree>
    <p:extLst>
      <p:ext uri="{BB962C8B-B14F-4D97-AF65-F5344CB8AC3E}">
        <p14:creationId xmlns:p14="http://schemas.microsoft.com/office/powerpoint/2010/main" val="95941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Τίτλος 9">
            <a:extLst>
              <a:ext uri="{FF2B5EF4-FFF2-40B4-BE49-F238E27FC236}">
                <a16:creationId xmlns:a16="http://schemas.microsoft.com/office/drawing/2014/main" id="{4A234E2E-E957-45EB-9822-1559FAB56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Κοιλιακά τεταρτημόρια</a:t>
            </a:r>
            <a:endParaRPr lang="el-GR" dirty="0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1E2BAEFD-DF27-4666-8183-03AAD311984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2572544"/>
            <a:ext cx="4381500" cy="2857500"/>
          </a:xfrm>
          <a:prstGeom prst="rect">
            <a:avLst/>
          </a:prstGeom>
        </p:spPr>
      </p:pic>
      <p:sp>
        <p:nvSpPr>
          <p:cNvPr id="11" name="Θέση περιεχομένου 10">
            <a:extLst>
              <a:ext uri="{FF2B5EF4-FFF2-40B4-BE49-F238E27FC236}">
                <a16:creationId xmlns:a16="http://schemas.microsoft.com/office/drawing/2014/main" id="{5902F371-930B-4B9E-B57D-BCD8AF819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56956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1. Δεξιό άνω τεταρτημόριο</a:t>
            </a:r>
            <a:r>
              <a:rPr lang="el-GR" dirty="0">
                <a:solidFill>
                  <a:srgbClr val="FF0000"/>
                </a:solidFill>
              </a:rPr>
              <a:t>: </a:t>
            </a:r>
            <a:r>
              <a:rPr lang="el-GR" dirty="0"/>
              <a:t>εμπεριέχει το ήπαρ, τη χοληδόχο κύστη, το ανιόν </a:t>
            </a:r>
            <a:r>
              <a:rPr lang="el-GR" dirty="0" err="1"/>
              <a:t>κόλον</a:t>
            </a:r>
            <a:r>
              <a:rPr lang="el-GR" dirty="0"/>
              <a:t>, την δεξιά </a:t>
            </a:r>
            <a:r>
              <a:rPr lang="el-GR" dirty="0" err="1"/>
              <a:t>κολική</a:t>
            </a:r>
            <a:r>
              <a:rPr lang="el-GR" dirty="0"/>
              <a:t> καμπή, το δεξιό νεφρό, το δεξιό ουρητήρα, το δωδεκαδάκτυλο, τον πυλωρό του στομάχου, την κεφαλή και τον αυχένα του παγκρέατος, το λεπτό έντερο, και μέρος του εγκάρσιου</a:t>
            </a:r>
            <a:br>
              <a:rPr lang="el-GR" dirty="0"/>
            </a:br>
            <a:r>
              <a:rPr lang="el-GR" dirty="0" err="1"/>
              <a:t>κόλον</a:t>
            </a:r>
            <a:br>
              <a:rPr lang="el-GR" dirty="0"/>
            </a:br>
            <a:br>
              <a:rPr lang="el-GR" u="sng" dirty="0"/>
            </a:br>
            <a:r>
              <a:rPr lang="el-GR" u="sng" dirty="0">
                <a:solidFill>
                  <a:srgbClr val="FF0000"/>
                </a:solidFill>
              </a:rPr>
              <a:t>2. Αριστερό άνω τεταρτημόριο: </a:t>
            </a:r>
            <a:r>
              <a:rPr lang="el-GR" dirty="0"/>
              <a:t>εμπεριέχεται ο στόμαχος, η ουρά του παγκρέατος ο σπλήνας, ο αριστερός νεφρός, η αριστερή </a:t>
            </a:r>
            <a:r>
              <a:rPr lang="el-GR" dirty="0" err="1"/>
              <a:t>κολική</a:t>
            </a:r>
            <a:r>
              <a:rPr lang="el-GR" dirty="0"/>
              <a:t> καμπή, μέρος του εγκάρσιου </a:t>
            </a:r>
            <a:r>
              <a:rPr lang="el-GR" dirty="0" err="1"/>
              <a:t>κόλου</a:t>
            </a:r>
            <a:r>
              <a:rPr lang="el-GR" dirty="0"/>
              <a:t>, το </a:t>
            </a:r>
            <a:r>
              <a:rPr lang="el-GR" dirty="0" err="1"/>
              <a:t>κατιόν</a:t>
            </a:r>
            <a:r>
              <a:rPr lang="el-GR" dirty="0"/>
              <a:t> </a:t>
            </a:r>
            <a:r>
              <a:rPr lang="el-GR" dirty="0" err="1"/>
              <a:t>κόλον</a:t>
            </a:r>
            <a:r>
              <a:rPr lang="el-GR" dirty="0"/>
              <a:t> και μέρος του λεπτού εντέρου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841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4EF93E-CCED-42F3-87EB-955349BE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Κοιλιακά τεταρτημόρια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959A7C-AD00-4618-BE2C-EDB0683691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u="sng" dirty="0">
                <a:solidFill>
                  <a:srgbClr val="FF0000"/>
                </a:solidFill>
              </a:rPr>
              <a:t>3. Δεξιό κάτω τεταρτημόριο: </a:t>
            </a:r>
            <a:r>
              <a:rPr lang="el-GR" sz="2400" dirty="0"/>
              <a:t>εμπεριέχεται το ανιόν </a:t>
            </a:r>
            <a:r>
              <a:rPr lang="el-GR" sz="2400" dirty="0" err="1"/>
              <a:t>κόλον</a:t>
            </a:r>
            <a:r>
              <a:rPr lang="el-GR" sz="2400" dirty="0"/>
              <a:t>, η σκωληκοειδής απόφυση, μέρος του λεπτού εντέρου και η δεξιά ωοθήκη.</a:t>
            </a:r>
            <a:br>
              <a:rPr lang="el-GR" sz="2400" dirty="0"/>
            </a:br>
            <a:br>
              <a:rPr lang="el-GR" sz="2400" dirty="0"/>
            </a:br>
            <a:r>
              <a:rPr lang="el-GR" sz="2400" u="sng" dirty="0">
                <a:solidFill>
                  <a:srgbClr val="FF0000"/>
                </a:solidFill>
              </a:rPr>
              <a:t>4. Αριστερό κάτω τεταρτημόριο: </a:t>
            </a:r>
            <a:r>
              <a:rPr lang="el-GR" sz="2400" dirty="0"/>
              <a:t>εμπεριέχεται το </a:t>
            </a:r>
            <a:r>
              <a:rPr lang="el-GR" sz="2400" dirty="0" err="1"/>
              <a:t>κατιόν</a:t>
            </a:r>
            <a:r>
              <a:rPr lang="el-GR" sz="2400" dirty="0"/>
              <a:t> </a:t>
            </a:r>
            <a:r>
              <a:rPr lang="el-GR" sz="2400" dirty="0" err="1"/>
              <a:t>κόλον</a:t>
            </a:r>
            <a:r>
              <a:rPr lang="el-GR" sz="2400" dirty="0"/>
              <a:t>, το σιγμοειδές </a:t>
            </a:r>
            <a:r>
              <a:rPr lang="el-GR" sz="2400" dirty="0" err="1"/>
              <a:t>κόλον</a:t>
            </a:r>
            <a:r>
              <a:rPr lang="el-GR" sz="2400" dirty="0"/>
              <a:t>, μέρος του λεπτού εντέρου και η αριστερά ωοθήκη</a:t>
            </a:r>
            <a:r>
              <a:rPr lang="el-GR" dirty="0"/>
              <a:t>.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DE8C061-181F-4E61-9552-C787741BE3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631716A8-D8FE-4541-9F9E-4E6D3D82E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25625"/>
            <a:ext cx="5111208" cy="333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73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B2B9E9-F9E0-47C3-8CBD-C74F8DE51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Κοιλιακές χώρες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702FB4-6B34-46B1-8471-928BAD229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0889" y="1825625"/>
            <a:ext cx="1019386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Πέρα από τα τεταρτημόρια η κοιλία μπορεί να χωριστεί και σε </a:t>
            </a:r>
            <a:r>
              <a:rPr lang="el-GR" u="sng" dirty="0">
                <a:solidFill>
                  <a:srgbClr val="FF0000"/>
                </a:solidFill>
              </a:rPr>
              <a:t>9 κοιλιακές χώρες</a:t>
            </a:r>
            <a:r>
              <a:rPr lang="el-GR" dirty="0"/>
              <a:t>, χρησιμοποιώντας δύο κάθετες γραμμές, οι οποίες</a:t>
            </a:r>
            <a:br>
              <a:rPr lang="el-GR" dirty="0"/>
            </a:br>
            <a:r>
              <a:rPr lang="el-GR" dirty="0"/>
              <a:t>είναι προέκταση των </a:t>
            </a:r>
            <a:r>
              <a:rPr lang="el-GR" dirty="0" err="1"/>
              <a:t>μεσοκλειδικών</a:t>
            </a:r>
            <a:r>
              <a:rPr lang="el-GR" dirty="0"/>
              <a:t> γραμμών, και δυο εγκάρσιες (μεταξύ των πλευρικών τόξων και των δυο άνω πρόσθιων λαγόνιων ακάνθων). </a:t>
            </a:r>
          </a:p>
        </p:txBody>
      </p:sp>
    </p:spTree>
    <p:extLst>
      <p:ext uri="{BB962C8B-B14F-4D97-AF65-F5344CB8AC3E}">
        <p14:creationId xmlns:p14="http://schemas.microsoft.com/office/powerpoint/2010/main" val="207144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2E7392-2CC8-4BC6-8C5D-6BB88C722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Κοιλιακές χώρες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0CA591FD-6687-4AC7-956E-6298395624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333" t="4767" r="17550" b="10039"/>
          <a:stretch/>
        </p:blipFill>
        <p:spPr>
          <a:xfrm>
            <a:off x="5159021" y="1220964"/>
            <a:ext cx="6310489" cy="527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778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E055B1-C023-4ECB-9309-FEA424BD0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Κοιλιακές χώρες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1CBFB8-0B09-4AEB-9776-5975564F9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1. </a:t>
            </a:r>
            <a:r>
              <a:rPr lang="el-GR" dirty="0">
                <a:solidFill>
                  <a:srgbClr val="FF0000"/>
                </a:solidFill>
              </a:rPr>
              <a:t>Δεξιό υποχόνδριο: </a:t>
            </a:r>
            <a:r>
              <a:rPr lang="el-GR" dirty="0"/>
              <a:t>εμπεριέχει μέρος του διαφράγματος, το ήπαρ, τη χοληδόχο κύστη, το δεξιό νεφρό και τη δεξιά </a:t>
            </a:r>
            <a:r>
              <a:rPr lang="el-GR" dirty="0" err="1"/>
              <a:t>κολική</a:t>
            </a:r>
            <a:r>
              <a:rPr lang="el-GR" dirty="0"/>
              <a:t> καμπή</a:t>
            </a:r>
            <a:br>
              <a:rPr lang="el-GR" dirty="0"/>
            </a:br>
            <a:br>
              <a:rPr lang="el-GR" dirty="0"/>
            </a:br>
            <a:r>
              <a:rPr lang="el-GR" dirty="0"/>
              <a:t>2. </a:t>
            </a:r>
            <a:r>
              <a:rPr lang="el-GR" dirty="0" err="1">
                <a:solidFill>
                  <a:srgbClr val="FF0000"/>
                </a:solidFill>
              </a:rPr>
              <a:t>Επιγάστριο</a:t>
            </a:r>
            <a:r>
              <a:rPr lang="el-GR" dirty="0">
                <a:solidFill>
                  <a:srgbClr val="FF0000"/>
                </a:solidFill>
              </a:rPr>
              <a:t>: </a:t>
            </a:r>
            <a:r>
              <a:rPr lang="el-GR" dirty="0"/>
              <a:t>εμπεριέχει το στομάχι, το πάγκρεας, τον δωδεκαδάκτυλο, το </a:t>
            </a:r>
            <a:r>
              <a:rPr lang="el-GR" dirty="0" err="1"/>
              <a:t>ήπαρ,το</a:t>
            </a:r>
            <a:r>
              <a:rPr lang="el-GR" dirty="0"/>
              <a:t> εγκάρσιο </a:t>
            </a:r>
            <a:r>
              <a:rPr lang="el-GR" dirty="0" err="1"/>
              <a:t>κόλον</a:t>
            </a:r>
            <a:r>
              <a:rPr lang="el-GR" dirty="0"/>
              <a:t>, την θωρακική αορτή</a:t>
            </a:r>
            <a:br>
              <a:rPr lang="el-GR" dirty="0"/>
            </a:br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solidFill>
                  <a:srgbClr val="FF0000"/>
                </a:solidFill>
              </a:rPr>
              <a:t>Αριστερό υποχόνδριο: </a:t>
            </a:r>
            <a:r>
              <a:rPr lang="el-GR" dirty="0"/>
              <a:t>εμπεριέχει τον σπλήνα τον αριστερό νεφρό, το πάγκρεας, την αριστερή </a:t>
            </a:r>
            <a:r>
              <a:rPr lang="el-GR" dirty="0" err="1"/>
              <a:t>κολική</a:t>
            </a:r>
            <a:r>
              <a:rPr lang="el-GR" dirty="0"/>
              <a:t> καμπή και μέρος του διαφράγματος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337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0B09E9-0C5F-43B0-923C-4CB0B3DE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Κοιλιακές χώρες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AC32B4-6284-4538-B974-6510B2F2A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4. Δεξιά πλάγια κοιλιακή χώρα: </a:t>
            </a:r>
            <a:r>
              <a:rPr lang="el-GR" dirty="0"/>
              <a:t>εμπεριέχει το ανιόν </a:t>
            </a:r>
            <a:r>
              <a:rPr lang="el-GR" dirty="0" err="1"/>
              <a:t>κόλον</a:t>
            </a:r>
            <a:r>
              <a:rPr lang="el-GR" dirty="0"/>
              <a:t> και μέρος του λεπτού εντέρου</a:t>
            </a:r>
          </a:p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5. Ομφαλική χώρα: </a:t>
            </a:r>
            <a:r>
              <a:rPr lang="el-GR" dirty="0"/>
              <a:t>εμπεριέχει μεγάλο μέρος του λεπτού εντέρου, την κοιλιακή αορτή και το </a:t>
            </a:r>
            <a:r>
              <a:rPr lang="el-GR" dirty="0" err="1"/>
              <a:t>μεσεντέριο</a:t>
            </a:r>
            <a:endParaRPr lang="el-GR" dirty="0"/>
          </a:p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6. Αριστερή πλάγια κοιλιακή χώρα: </a:t>
            </a:r>
            <a:r>
              <a:rPr lang="el-GR" dirty="0"/>
              <a:t>εμπεριέχει το </a:t>
            </a:r>
            <a:r>
              <a:rPr lang="el-GR" dirty="0" err="1"/>
              <a:t>κατιόν</a:t>
            </a:r>
            <a:r>
              <a:rPr lang="el-GR" dirty="0"/>
              <a:t> </a:t>
            </a:r>
            <a:r>
              <a:rPr lang="el-GR" dirty="0" err="1"/>
              <a:t>κόλον</a:t>
            </a:r>
            <a:r>
              <a:rPr lang="el-GR" dirty="0"/>
              <a:t> και μέρος του λεπτού εντέρου</a:t>
            </a:r>
          </a:p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7. Δεξιά λαγόνια χώρα: </a:t>
            </a:r>
            <a:r>
              <a:rPr lang="el-GR" dirty="0"/>
              <a:t>εμπεριέχει το τυφλό έντερο και τη σκωληκοειδή απόφυση</a:t>
            </a:r>
          </a:p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8. Υπογάστριο</a:t>
            </a:r>
            <a:r>
              <a:rPr lang="el-GR" dirty="0"/>
              <a:t> </a:t>
            </a:r>
            <a:r>
              <a:rPr lang="el-GR" u="sng" dirty="0">
                <a:solidFill>
                  <a:srgbClr val="FF0000"/>
                </a:solidFill>
              </a:rPr>
              <a:t>(αναφέρεται και ως </a:t>
            </a:r>
            <a:r>
              <a:rPr lang="el-GR" u="sng" dirty="0" err="1">
                <a:solidFill>
                  <a:srgbClr val="FF0000"/>
                </a:solidFill>
              </a:rPr>
              <a:t>υπερηβική</a:t>
            </a:r>
            <a:r>
              <a:rPr lang="el-GR" u="sng" dirty="0">
                <a:solidFill>
                  <a:srgbClr val="FF0000"/>
                </a:solidFill>
              </a:rPr>
              <a:t> χώρα): </a:t>
            </a:r>
            <a:r>
              <a:rPr lang="el-GR" dirty="0"/>
              <a:t>εμπεριέχει το σιγμοειδές </a:t>
            </a:r>
            <a:r>
              <a:rPr lang="el-GR" dirty="0" err="1"/>
              <a:t>κόλον</a:t>
            </a:r>
            <a:r>
              <a:rPr lang="el-GR" dirty="0"/>
              <a:t>, το λεπτό, τη μήτρα, τις ωοθήκες, τμήμα του ορθού και την ουροδόχο κύστη</a:t>
            </a:r>
          </a:p>
          <a:p>
            <a:pPr marL="0" indent="0">
              <a:buNone/>
            </a:pPr>
            <a:r>
              <a:rPr lang="el-GR" u="sng" dirty="0">
                <a:solidFill>
                  <a:srgbClr val="FF0000"/>
                </a:solidFill>
              </a:rPr>
              <a:t>9.Αριστερή λαγόνια χώρα: </a:t>
            </a:r>
            <a:r>
              <a:rPr lang="el-GR" dirty="0"/>
              <a:t>εμπεριέχει το σιγμοειδές </a:t>
            </a:r>
            <a:r>
              <a:rPr lang="el-GR" dirty="0" err="1"/>
              <a:t>κόλον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0841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400300-26D8-49AD-BF57-11853847B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συχνότερα αίτια οξέος κοιλιακού άλγους</a:t>
            </a: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B73E3720-989C-4240-9A60-8EAD929BC8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9008" r="2126" b="1019"/>
          <a:stretch/>
        </p:blipFill>
        <p:spPr>
          <a:xfrm>
            <a:off x="1772356" y="2156178"/>
            <a:ext cx="7882635" cy="399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1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BE57804C-5B09-4F8C-8C60-EA2C407BAA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5979" t="10991" r="15194" b="15151"/>
          <a:stretch/>
        </p:blipFill>
        <p:spPr>
          <a:xfrm>
            <a:off x="3369732" y="632177"/>
            <a:ext cx="5785556" cy="589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499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326</Words>
  <Application>Microsoft Office PowerPoint</Application>
  <PresentationFormat>Ευρεία οθόνη</PresentationFormat>
  <Paragraphs>40</Paragraphs>
  <Slides>12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Θέμα του Office</vt:lpstr>
      <vt:lpstr>Κοιλιακά τεταρτημόρια</vt:lpstr>
      <vt:lpstr>Κοιλιακά τεταρτημόρια</vt:lpstr>
      <vt:lpstr>Κοιλιακά τεταρτημόρια</vt:lpstr>
      <vt:lpstr>Κοιλιακές χώρες</vt:lpstr>
      <vt:lpstr>Κοιλιακές χώρες</vt:lpstr>
      <vt:lpstr>Κοιλιακές χώρες</vt:lpstr>
      <vt:lpstr>Κοιλιακές χώρες</vt:lpstr>
      <vt:lpstr>Τα συχνότερα αίτια οξέος κοιλιακού άλγους</vt:lpstr>
      <vt:lpstr>Παρουσίαση του PowerPoint</vt:lpstr>
      <vt:lpstr>Ειδικά κλινικά σημεία</vt:lpstr>
      <vt:lpstr>Ειδικά κλινικά σημεία</vt:lpstr>
      <vt:lpstr>Ειδικά κλινικά σημεία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Κοιλιακά τεταρτημόρια</dc:title>
  <dc:creator>Sofia</dc:creator>
  <cp:lastModifiedBy>Sofia</cp:lastModifiedBy>
  <cp:revision>14</cp:revision>
  <dcterms:created xsi:type="dcterms:W3CDTF">2023-03-17T08:42:57Z</dcterms:created>
  <dcterms:modified xsi:type="dcterms:W3CDTF">2023-03-17T09:39:38Z</dcterms:modified>
</cp:coreProperties>
</file>