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3" r:id="rId6"/>
    <p:sldId id="262" r:id="rId7"/>
    <p:sldId id="264" r:id="rId8"/>
    <p:sldId id="260" r:id="rId9"/>
    <p:sldId id="261"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2978926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6CDDD1-527F-44ED-987E-235BEE640B2A}" type="datetimeFigureOut">
              <a:rPr lang="el-GR" smtClean="0"/>
              <a:t>4/1/2021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215697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25816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41179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1432810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715579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3500753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564018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2676951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209280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404109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6CDDD1-527F-44ED-987E-235BEE640B2A}" type="datetimeFigureOut">
              <a:rPr lang="el-GR" smtClean="0"/>
              <a:t>4/1/2021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3112733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6CDDD1-527F-44ED-987E-235BEE640B2A}" type="datetimeFigureOut">
              <a:rPr lang="el-GR" smtClean="0"/>
              <a:t>4/1/2021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108318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295771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278888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56CDDD1-527F-44ED-987E-235BEE640B2A}" type="datetimeFigureOut">
              <a:rPr lang="el-GR" smtClean="0"/>
              <a:t>4/1/2021</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3224569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6CDDD1-527F-44ED-987E-235BEE640B2A}" type="datetimeFigureOut">
              <a:rPr lang="el-GR" smtClean="0"/>
              <a:t>4/1/2021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41D21BB-B07E-463F-B1F5-9BA4C937F3F6}" type="slidenum">
              <a:rPr lang="el-GR" smtClean="0"/>
              <a:t>‹#›</a:t>
            </a:fld>
            <a:endParaRPr lang="el-GR"/>
          </a:p>
        </p:txBody>
      </p:sp>
    </p:spTree>
    <p:extLst>
      <p:ext uri="{BB962C8B-B14F-4D97-AF65-F5344CB8AC3E}">
        <p14:creationId xmlns:p14="http://schemas.microsoft.com/office/powerpoint/2010/main" val="4258383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56CDDD1-527F-44ED-987E-235BEE640B2A}" type="datetimeFigureOut">
              <a:rPr lang="el-GR" smtClean="0"/>
              <a:t>4/1/2021</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41D21BB-B07E-463F-B1F5-9BA4C937F3F6}" type="slidenum">
              <a:rPr lang="el-GR" smtClean="0"/>
              <a:t>‹#›</a:t>
            </a:fld>
            <a:endParaRPr lang="el-GR"/>
          </a:p>
        </p:txBody>
      </p:sp>
    </p:spTree>
    <p:extLst>
      <p:ext uri="{BB962C8B-B14F-4D97-AF65-F5344CB8AC3E}">
        <p14:creationId xmlns:p14="http://schemas.microsoft.com/office/powerpoint/2010/main" val="31156406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fsyn.gr/themata/fantasma-tis-istorias/106915_i-en-pollais-amartiais-peripesoysa-gyni" TargetMode="External"/><Relationship Id="rId2" Type="http://schemas.openxmlformats.org/officeDocument/2006/relationships/hyperlink" Target="https://www.maxmag.gr/agnosti-ellada/oi-gynaikes-toy-ellinikoy-emfylioy-polemoy-1946-1949/" TargetMode="External"/><Relationship Id="rId1" Type="http://schemas.openxmlformats.org/officeDocument/2006/relationships/slideLayout" Target="../slideLayouts/slideLayout2.xml"/><Relationship Id="rId4" Type="http://schemas.openxmlformats.org/officeDocument/2006/relationships/hyperlink" Target="https://dspace.uowm.gr/xmlui/bitstream/handle/123456789/1060/&#963;&#945;&#970;&#964;&#951;&#956;&#945;&#961;&#953;&#945;.pdf?sequence=1&amp;isAllowed=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B5C6F1-3E25-4959-BAE6-D613CA23FAC6}"/>
              </a:ext>
            </a:extLst>
          </p:cNvPr>
          <p:cNvSpPr>
            <a:spLocks noGrp="1"/>
          </p:cNvSpPr>
          <p:nvPr>
            <p:ph type="ctrTitle"/>
          </p:nvPr>
        </p:nvSpPr>
        <p:spPr>
          <a:xfrm>
            <a:off x="459496" y="415829"/>
            <a:ext cx="8825658" cy="3329581"/>
          </a:xfrm>
        </p:spPr>
        <p:txBody>
          <a:bodyPr/>
          <a:lstStyle/>
          <a:p>
            <a:r>
              <a:rPr lang="el-GR" sz="6000" b="1" dirty="0">
                <a:solidFill>
                  <a:schemeClr val="tx1"/>
                </a:solidFill>
                <a:latin typeface="Times New Roman" panose="02020603050405020304" pitchFamily="18" charset="0"/>
                <a:cs typeface="Times New Roman" panose="02020603050405020304" pitchFamily="18" charset="0"/>
              </a:rPr>
              <a:t>Η ΔΡΑΣΗ ΤΩΝ ΓΥΝΑΙΚΩΝ ΣΤΟΝ ΕΜΦΥΛΙΟ</a:t>
            </a:r>
            <a:r>
              <a:rPr lang="el-GR" sz="6000" dirty="0">
                <a:latin typeface="Times New Roman" panose="02020603050405020304" pitchFamily="18" charset="0"/>
                <a:cs typeface="Times New Roman" panose="02020603050405020304" pitchFamily="18" charset="0"/>
              </a:rPr>
              <a:t/>
            </a:r>
            <a:br>
              <a:rPr lang="el-GR" sz="6000" dirty="0">
                <a:latin typeface="Times New Roman" panose="02020603050405020304" pitchFamily="18" charset="0"/>
                <a:cs typeface="Times New Roman" panose="02020603050405020304" pitchFamily="18" charset="0"/>
              </a:rPr>
            </a:br>
            <a:r>
              <a:rPr lang="el-GR" sz="6000" dirty="0">
                <a:solidFill>
                  <a:srgbClr val="FF0000"/>
                </a:solidFill>
                <a:latin typeface="Times New Roman" panose="02020603050405020304" pitchFamily="18" charset="0"/>
                <a:cs typeface="Times New Roman" panose="02020603050405020304" pitchFamily="18" charset="0"/>
              </a:rPr>
              <a:t>(1946-1949)</a:t>
            </a:r>
          </a:p>
        </p:txBody>
      </p:sp>
      <p:sp>
        <p:nvSpPr>
          <p:cNvPr id="3" name="Subtitle 2">
            <a:extLst>
              <a:ext uri="{FF2B5EF4-FFF2-40B4-BE49-F238E27FC236}">
                <a16:creationId xmlns:a16="http://schemas.microsoft.com/office/drawing/2014/main" xmlns="" id="{36B7AF89-7527-4FFD-B332-4439F0119337}"/>
              </a:ext>
            </a:extLst>
          </p:cNvPr>
          <p:cNvSpPr>
            <a:spLocks noGrp="1"/>
          </p:cNvSpPr>
          <p:nvPr>
            <p:ph type="subTitle" idx="1"/>
          </p:nvPr>
        </p:nvSpPr>
        <p:spPr/>
        <p:txBody>
          <a:bodyPr/>
          <a:lstStyle/>
          <a:p>
            <a:endParaRPr lang="el-GR" dirty="0"/>
          </a:p>
          <a:p>
            <a:endParaRPr lang="el-GR" dirty="0"/>
          </a:p>
        </p:txBody>
      </p:sp>
      <p:pic>
        <p:nvPicPr>
          <p:cNvPr id="5" name="Picture 4">
            <a:extLst>
              <a:ext uri="{FF2B5EF4-FFF2-40B4-BE49-F238E27FC236}">
                <a16:creationId xmlns:a16="http://schemas.microsoft.com/office/drawing/2014/main" xmlns="" id="{3FEC3A95-734F-4721-9E3C-F8A7A7D25A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6295" y="2142082"/>
            <a:ext cx="6000750" cy="4362450"/>
          </a:xfrm>
          <a:prstGeom prst="rect">
            <a:avLst/>
          </a:prstGeom>
        </p:spPr>
      </p:pic>
    </p:spTree>
    <p:extLst>
      <p:ext uri="{BB962C8B-B14F-4D97-AF65-F5344CB8AC3E}">
        <p14:creationId xmlns:p14="http://schemas.microsoft.com/office/powerpoint/2010/main" val="2464194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C7369E3-FBC8-42B5-ACD1-BEB4AADA1F46}"/>
              </a:ext>
            </a:extLst>
          </p:cNvPr>
          <p:cNvSpPr>
            <a:spLocks noGrp="1"/>
          </p:cNvSpPr>
          <p:nvPr>
            <p:ph idx="1"/>
          </p:nvPr>
        </p:nvSpPr>
        <p:spPr>
          <a:xfrm>
            <a:off x="1136614" y="2010131"/>
            <a:ext cx="8899318" cy="4120213"/>
          </a:xfrm>
        </p:spPr>
        <p:txBody>
          <a:bodyPr>
            <a:noAutofit/>
          </a:bodyPr>
          <a:lstStyle/>
          <a:p>
            <a:pPr>
              <a:lnSpc>
                <a:spcPct val="150000"/>
              </a:lnSpc>
            </a:pPr>
            <a:r>
              <a:rPr lang="el-GR" sz="2800" dirty="0">
                <a:latin typeface="Times New Roman" panose="02020603050405020304" pitchFamily="18" charset="0"/>
                <a:cs typeface="Times New Roman" panose="02020603050405020304" pitchFamily="18" charset="0"/>
              </a:rPr>
              <a:t>Υπήρξαν συνολικά </a:t>
            </a:r>
            <a:r>
              <a:rPr lang="el-GR" sz="2800" dirty="0">
                <a:solidFill>
                  <a:srgbClr val="FF0000"/>
                </a:solidFill>
                <a:latin typeface="Times New Roman" panose="02020603050405020304" pitchFamily="18" charset="0"/>
                <a:cs typeface="Times New Roman" panose="02020603050405020304" pitchFamily="18" charset="0"/>
              </a:rPr>
              <a:t>880 γυναικές ως Αξιωματικοί </a:t>
            </a:r>
            <a:r>
              <a:rPr lang="el-GR" sz="2800" dirty="0">
                <a:latin typeface="Times New Roman" panose="02020603050405020304" pitchFamily="18" charset="0"/>
                <a:cs typeface="Times New Roman" panose="02020603050405020304" pitchFamily="18" charset="0"/>
              </a:rPr>
              <a:t>στο Δ.Σ.Ε. από τις οποίες οι </a:t>
            </a:r>
            <a:r>
              <a:rPr lang="el-GR" sz="2800" dirty="0">
                <a:solidFill>
                  <a:srgbClr val="FF0000"/>
                </a:solidFill>
                <a:latin typeface="Times New Roman" panose="02020603050405020304" pitchFamily="18" charset="0"/>
                <a:cs typeface="Times New Roman" panose="02020603050405020304" pitchFamily="18" charset="0"/>
              </a:rPr>
              <a:t>340</a:t>
            </a:r>
            <a:r>
              <a:rPr lang="el-GR" sz="2800" dirty="0">
                <a:latin typeface="Times New Roman" panose="02020603050405020304" pitchFamily="18" charset="0"/>
                <a:cs typeface="Times New Roman" panose="02020603050405020304" pitchFamily="18" charset="0"/>
              </a:rPr>
              <a:t> περίπου </a:t>
            </a:r>
            <a:r>
              <a:rPr lang="el-GR" sz="2800" dirty="0">
                <a:solidFill>
                  <a:srgbClr val="FF0000"/>
                </a:solidFill>
                <a:latin typeface="Times New Roman" panose="02020603050405020304" pitchFamily="18" charset="0"/>
                <a:cs typeface="Times New Roman" panose="02020603050405020304" pitchFamily="18" charset="0"/>
              </a:rPr>
              <a:t>αποφοίτησαν απο το «σχολείο»</a:t>
            </a:r>
            <a:r>
              <a:rPr lang="el-GR" sz="2800" dirty="0">
                <a:latin typeface="Times New Roman" panose="02020603050405020304" pitchFamily="18" charset="0"/>
                <a:cs typeface="Times New Roman" panose="02020603050405020304" pitchFamily="18" charset="0"/>
              </a:rPr>
              <a:t> της Δ.Σ.Ε. και οι </a:t>
            </a:r>
            <a:r>
              <a:rPr lang="el-GR" sz="2800" dirty="0">
                <a:solidFill>
                  <a:srgbClr val="FF0000"/>
                </a:solidFill>
                <a:latin typeface="Times New Roman" panose="02020603050405020304" pitchFamily="18" charset="0"/>
                <a:cs typeface="Times New Roman" panose="02020603050405020304" pitchFamily="18" charset="0"/>
              </a:rPr>
              <a:t>436 </a:t>
            </a:r>
            <a:r>
              <a:rPr lang="el-GR" sz="2800" dirty="0">
                <a:latin typeface="Times New Roman" panose="02020603050405020304" pitchFamily="18" charset="0"/>
                <a:cs typeface="Times New Roman" panose="02020603050405020304" pitchFamily="18" charset="0"/>
              </a:rPr>
              <a:t>περίπου έγιναν </a:t>
            </a:r>
            <a:r>
              <a:rPr lang="el-GR" sz="2800" dirty="0">
                <a:solidFill>
                  <a:srgbClr val="FF0000"/>
                </a:solidFill>
                <a:latin typeface="Times New Roman" panose="02020603050405020304" pitchFamily="18" charset="0"/>
                <a:cs typeface="Times New Roman" panose="02020603050405020304" pitchFamily="18" charset="0"/>
              </a:rPr>
              <a:t>Ανθυπολοχαγοί</a:t>
            </a:r>
            <a:r>
              <a:rPr lang="el-GR" sz="2800" dirty="0">
                <a:latin typeface="Times New Roman" panose="02020603050405020304" pitchFamily="18" charset="0"/>
                <a:cs typeface="Times New Roman" panose="02020603050405020304" pitchFamily="18" charset="0"/>
              </a:rPr>
              <a:t> για ανδραγαθία.</a:t>
            </a:r>
          </a:p>
          <a:p>
            <a:pPr>
              <a:lnSpc>
                <a:spcPct val="150000"/>
              </a:lnSpc>
            </a:pPr>
            <a:r>
              <a:rPr lang="el-GR" sz="2800" dirty="0">
                <a:latin typeface="Times New Roman" panose="02020603050405020304" pitchFamily="18" charset="0"/>
                <a:cs typeface="Times New Roman" panose="02020603050405020304" pitchFamily="18" charset="0"/>
              </a:rPr>
              <a:t>Άλλες </a:t>
            </a:r>
            <a:r>
              <a:rPr lang="el-GR" sz="2800" dirty="0">
                <a:solidFill>
                  <a:srgbClr val="FF0000"/>
                </a:solidFill>
                <a:latin typeface="Times New Roman" panose="02020603050405020304" pitchFamily="18" charset="0"/>
                <a:cs typeface="Times New Roman" panose="02020603050405020304" pitchFamily="18" charset="0"/>
              </a:rPr>
              <a:t>366 γυναίκες </a:t>
            </a:r>
            <a:r>
              <a:rPr lang="el-GR" sz="2800" dirty="0">
                <a:latin typeface="Times New Roman" panose="02020603050405020304" pitchFamily="18" charset="0"/>
                <a:cs typeface="Times New Roman" panose="02020603050405020304" pitchFamily="18" charset="0"/>
              </a:rPr>
              <a:t>τιμήθηκαν με </a:t>
            </a:r>
            <a:r>
              <a:rPr lang="el-GR" sz="2800" dirty="0">
                <a:solidFill>
                  <a:srgbClr val="FF0000"/>
                </a:solidFill>
                <a:latin typeface="Times New Roman" panose="02020603050405020304" pitchFamily="18" charset="0"/>
                <a:cs typeface="Times New Roman" panose="02020603050405020304" pitchFamily="18" charset="0"/>
              </a:rPr>
              <a:t>μετάλλια ανδρείας</a:t>
            </a:r>
          </a:p>
          <a:p>
            <a:pPr>
              <a:lnSpc>
                <a:spcPct val="150000"/>
              </a:lnSpc>
            </a:pPr>
            <a:r>
              <a:rPr lang="el-GR" sz="2800" dirty="0">
                <a:latin typeface="Times New Roman" panose="02020603050405020304" pitchFamily="18" charset="0"/>
                <a:cs typeface="Times New Roman" panose="02020603050405020304" pitchFamily="18" charset="0"/>
              </a:rPr>
              <a:t> Κάποιες έλαβαν τιμητικούς τίτλους μεταθανάτια</a:t>
            </a:r>
          </a:p>
        </p:txBody>
      </p:sp>
      <p:sp>
        <p:nvSpPr>
          <p:cNvPr id="4" name="Title 1">
            <a:extLst>
              <a:ext uri="{FF2B5EF4-FFF2-40B4-BE49-F238E27FC236}">
                <a16:creationId xmlns:a16="http://schemas.microsoft.com/office/drawing/2014/main" xmlns="" id="{93697503-4AF4-4B13-B15F-2FD9DF8CC809}"/>
              </a:ext>
            </a:extLst>
          </p:cNvPr>
          <p:cNvSpPr>
            <a:spLocks noGrp="1"/>
          </p:cNvSpPr>
          <p:nvPr>
            <p:ph type="title"/>
          </p:nvPr>
        </p:nvSpPr>
        <p:spPr>
          <a:xfrm>
            <a:off x="1650663" y="609601"/>
            <a:ext cx="9404723" cy="1400530"/>
          </a:xfrm>
        </p:spPr>
        <p:txBody>
          <a:bodyPr/>
          <a:lstStyle/>
          <a:p>
            <a:r>
              <a:rPr lang="el-GR" b="1" u="sng" dirty="0">
                <a:latin typeface="Times New Roman" panose="02020603050405020304" pitchFamily="18" charset="0"/>
                <a:cs typeface="Times New Roman" panose="02020603050405020304" pitchFamily="18" charset="0"/>
              </a:rPr>
              <a:t>Οι γυναίκες αποκτούν αξιώματα</a:t>
            </a:r>
          </a:p>
        </p:txBody>
      </p:sp>
    </p:spTree>
    <p:extLst>
      <p:ext uri="{BB962C8B-B14F-4D97-AF65-F5344CB8AC3E}">
        <p14:creationId xmlns:p14="http://schemas.microsoft.com/office/powerpoint/2010/main" val="61634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B742F-F267-4ADA-B15D-CE2F21A24575}"/>
              </a:ext>
            </a:extLst>
          </p:cNvPr>
          <p:cNvSpPr>
            <a:spLocks noGrp="1"/>
          </p:cNvSpPr>
          <p:nvPr>
            <p:ph type="title"/>
          </p:nvPr>
        </p:nvSpPr>
        <p:spPr/>
        <p:txBody>
          <a:bodyPr/>
          <a:lstStyle/>
          <a:p>
            <a:r>
              <a:rPr lang="el-GR" u="sng" dirty="0">
                <a:latin typeface="Times New Roman" panose="02020603050405020304" pitchFamily="18" charset="0"/>
                <a:cs typeface="Times New Roman" panose="02020603050405020304" pitchFamily="18" charset="0"/>
              </a:rPr>
              <a:t>Βιβλιογραφία:</a:t>
            </a:r>
          </a:p>
        </p:txBody>
      </p:sp>
      <p:sp>
        <p:nvSpPr>
          <p:cNvPr id="3" name="Content Placeholder 2">
            <a:extLst>
              <a:ext uri="{FF2B5EF4-FFF2-40B4-BE49-F238E27FC236}">
                <a16:creationId xmlns:a16="http://schemas.microsoft.com/office/drawing/2014/main" xmlns="" id="{93ABAD1E-4CF6-4512-8A6B-26913DEA13CE}"/>
              </a:ext>
            </a:extLst>
          </p:cNvPr>
          <p:cNvSpPr>
            <a:spLocks noGrp="1"/>
          </p:cNvSpPr>
          <p:nvPr>
            <p:ph idx="1"/>
          </p:nvPr>
        </p:nvSpPr>
        <p:spPr/>
        <p:txBody>
          <a:bodyPr/>
          <a:lstStyle/>
          <a:p>
            <a:pPr marL="0" indent="0">
              <a:buNone/>
            </a:pPr>
            <a:endParaRPr lang="el-GR" dirty="0"/>
          </a:p>
          <a:p>
            <a:r>
              <a:rPr lang="en-US" dirty="0">
                <a:hlinkClick r:id="rId2"/>
              </a:rPr>
              <a:t>https://www.maxmag.gr/agnosti-ellada/oi-gynaikes-toy-ellinikoy-emfylioy-polemoy-1946-1949/</a:t>
            </a:r>
            <a:r>
              <a:rPr lang="el-GR" dirty="0">
                <a:latin typeface="Times New Roman" panose="02020603050405020304" pitchFamily="18" charset="0"/>
                <a:cs typeface="Times New Roman" panose="02020603050405020304" pitchFamily="18" charset="0"/>
              </a:rPr>
              <a:t>, Χαρά Καλαϊτζίδου, 20/04/2020, </a:t>
            </a:r>
            <a:r>
              <a:rPr lang="en-US" dirty="0">
                <a:latin typeface="Times New Roman" panose="02020603050405020304" pitchFamily="18" charset="0"/>
                <a:cs typeface="Times New Roman" panose="02020603050405020304" pitchFamily="18" charset="0"/>
              </a:rPr>
              <a:t>Mag Max</a:t>
            </a:r>
            <a:r>
              <a:rPr lang="el-GR"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l-GR" dirty="0"/>
          </a:p>
          <a:p>
            <a:r>
              <a:rPr lang="en-US" dirty="0">
                <a:hlinkClick r:id="rId3"/>
              </a:rPr>
              <a:t>https://www.efsyn.gr/themata/fantasma-tis-istorias/106915_i-en-pollais-amartiais-peripesoysa-gyni</a:t>
            </a:r>
            <a:r>
              <a:rPr lang="el-GR" dirty="0"/>
              <a:t>, </a:t>
            </a:r>
            <a:r>
              <a:rPr lang="el-GR" dirty="0">
                <a:latin typeface="Times New Roman" panose="02020603050405020304" pitchFamily="18" charset="0"/>
                <a:cs typeface="Times New Roman" panose="02020603050405020304" pitchFamily="18" charset="0"/>
              </a:rPr>
              <a:t>Η Εφημερίδα των Συντακτών, 15/04/2017</a:t>
            </a:r>
          </a:p>
          <a:p>
            <a:r>
              <a:rPr lang="en-US" dirty="0">
                <a:latin typeface="Times New Roman" panose="02020603050405020304" pitchFamily="18" charset="0"/>
                <a:cs typeface="Times New Roman" panose="02020603050405020304" pitchFamily="18" charset="0"/>
                <a:hlinkClick r:id="rId4"/>
              </a:rPr>
              <a:t>https://dspace.uowm.gr/xmlui/bitstream/handle/123456789/1060/</a:t>
            </a:r>
            <a:r>
              <a:rPr lang="el-GR" dirty="0">
                <a:latin typeface="Times New Roman" panose="02020603050405020304" pitchFamily="18" charset="0"/>
                <a:cs typeface="Times New Roman" panose="02020603050405020304" pitchFamily="18" charset="0"/>
                <a:hlinkClick r:id="rId4"/>
              </a:rPr>
              <a:t>σαϊτημαρια.</a:t>
            </a:r>
            <a:r>
              <a:rPr lang="en-US" dirty="0" err="1">
                <a:latin typeface="Times New Roman" panose="02020603050405020304" pitchFamily="18" charset="0"/>
                <a:cs typeface="Times New Roman" panose="02020603050405020304" pitchFamily="18" charset="0"/>
                <a:hlinkClick r:id="rId4"/>
              </a:rPr>
              <a:t>pdf?sequence</a:t>
            </a:r>
            <a:r>
              <a:rPr lang="en-US" dirty="0">
                <a:latin typeface="Times New Roman" panose="02020603050405020304" pitchFamily="18" charset="0"/>
                <a:cs typeface="Times New Roman" panose="02020603050405020304" pitchFamily="18" charset="0"/>
                <a:hlinkClick r:id="rId4"/>
              </a:rPr>
              <a:t>=1&amp;isAllowed=y</a:t>
            </a:r>
            <a:r>
              <a:rPr lang="el-GR" dirty="0">
                <a:latin typeface="Times New Roman" panose="02020603050405020304" pitchFamily="18" charset="0"/>
                <a:cs typeface="Times New Roman" panose="02020603050405020304" pitchFamily="18" charset="0"/>
              </a:rPr>
              <a:t>, Μαρία Σαϊτη, 2018</a:t>
            </a:r>
          </a:p>
        </p:txBody>
      </p:sp>
    </p:spTree>
    <p:extLst>
      <p:ext uri="{BB962C8B-B14F-4D97-AF65-F5344CB8AC3E}">
        <p14:creationId xmlns:p14="http://schemas.microsoft.com/office/powerpoint/2010/main" val="2269294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608425-24E8-4957-9EC4-00909C0553B6}"/>
              </a:ext>
            </a:extLst>
          </p:cNvPr>
          <p:cNvSpPr>
            <a:spLocks noGrp="1"/>
          </p:cNvSpPr>
          <p:nvPr>
            <p:ph idx="1"/>
          </p:nvPr>
        </p:nvSpPr>
        <p:spPr>
          <a:xfrm>
            <a:off x="90152" y="334851"/>
            <a:ext cx="10191521" cy="6523149"/>
          </a:xfrm>
        </p:spPr>
        <p:txBody>
          <a:bodyPr>
            <a:noAutofit/>
          </a:bodyPr>
          <a:lstStyle/>
          <a:p>
            <a:pPr marL="0" indent="0">
              <a:buNone/>
            </a:pPr>
            <a:r>
              <a:rPr lang="el-GR" sz="2800" dirty="0">
                <a:latin typeface="Times New Roman" panose="02020603050405020304" pitchFamily="18" charset="0"/>
                <a:cs typeface="Times New Roman" panose="02020603050405020304" pitchFamily="18" charset="0"/>
              </a:rPr>
              <a:t>ΦΟΙΤΗΤΡΙΑ: ΜΑΡΙΛΕΝΑ ΛΑΖΑΡΟΠΟΥΛΟΥ</a:t>
            </a:r>
          </a:p>
          <a:p>
            <a:pPr marL="0" indent="0">
              <a:buNone/>
            </a:pPr>
            <a:r>
              <a:rPr lang="el-GR" sz="2800" dirty="0">
                <a:latin typeface="Times New Roman" panose="02020603050405020304" pitchFamily="18" charset="0"/>
                <a:cs typeface="Times New Roman" panose="02020603050405020304" pitchFamily="18" charset="0"/>
              </a:rPr>
              <a:t>ΔΙΔΑΣΚΩΝ: ΧΡΗΣΤΟΣ ΚΑΡΔΑΡΑΣ</a:t>
            </a:r>
          </a:p>
          <a:p>
            <a:pPr marL="0" indent="0">
              <a:buNone/>
            </a:pPr>
            <a:endParaRPr lang="el-GR" sz="4000" dirty="0">
              <a:latin typeface="Times New Roman" panose="02020603050405020304" pitchFamily="18" charset="0"/>
              <a:cs typeface="Times New Roman" panose="02020603050405020304" pitchFamily="18" charset="0"/>
            </a:endParaRPr>
          </a:p>
          <a:p>
            <a:pPr marL="0" indent="0">
              <a:buNone/>
            </a:pPr>
            <a:endParaRPr lang="el-GR" sz="4000" dirty="0">
              <a:latin typeface="Times New Roman" panose="02020603050405020304" pitchFamily="18" charset="0"/>
              <a:cs typeface="Times New Roman" panose="02020603050405020304" pitchFamily="18" charset="0"/>
            </a:endParaRPr>
          </a:p>
          <a:p>
            <a:pPr marL="0" indent="0">
              <a:buNone/>
            </a:pPr>
            <a:r>
              <a:rPr lang="el-GR" sz="4000" dirty="0">
                <a:latin typeface="Times New Roman" panose="02020603050405020304" pitchFamily="18" charset="0"/>
                <a:cs typeface="Times New Roman" panose="02020603050405020304" pitchFamily="18" charset="0"/>
              </a:rPr>
              <a:t>                   </a:t>
            </a:r>
            <a:r>
              <a:rPr lang="el-GR" sz="4000" b="1" u="sng" dirty="0">
                <a:solidFill>
                  <a:srgbClr val="FF0000"/>
                </a:solidFill>
                <a:latin typeface="Times New Roman" panose="02020603050405020304" pitchFamily="18" charset="0"/>
                <a:cs typeface="Times New Roman" panose="02020603050405020304" pitchFamily="18" charset="0"/>
              </a:rPr>
              <a:t>ΕΥΧΑΡΙΣΤΩ ΠΟΛΥ!!</a:t>
            </a:r>
          </a:p>
        </p:txBody>
      </p:sp>
    </p:spTree>
    <p:extLst>
      <p:ext uri="{BB962C8B-B14F-4D97-AF65-F5344CB8AC3E}">
        <p14:creationId xmlns:p14="http://schemas.microsoft.com/office/powerpoint/2010/main" val="1102356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5218847-BD95-4A70-A4F5-4C7A5F82C15E}"/>
              </a:ext>
            </a:extLst>
          </p:cNvPr>
          <p:cNvSpPr>
            <a:spLocks noGrp="1"/>
          </p:cNvSpPr>
          <p:nvPr>
            <p:ph idx="1"/>
          </p:nvPr>
        </p:nvSpPr>
        <p:spPr>
          <a:xfrm>
            <a:off x="1386647" y="193183"/>
            <a:ext cx="8946541" cy="6664817"/>
          </a:xfrm>
        </p:spPr>
        <p:txBody>
          <a:bodyPr>
            <a:normAutofit/>
          </a:bodyPr>
          <a:lstStyle/>
          <a:p>
            <a:pPr>
              <a:lnSpc>
                <a:spcPct val="150000"/>
              </a:lnSpc>
            </a:pPr>
            <a:r>
              <a:rPr lang="el-GR" sz="4000" dirty="0">
                <a:latin typeface="Times New Roman" panose="02020603050405020304" pitchFamily="18" charset="0"/>
                <a:cs typeface="Times New Roman" panose="02020603050405020304" pitchFamily="18" charset="0"/>
              </a:rPr>
              <a:t>Ανάμειξη γυναικών στον πόλεμο από το 1940 στο πλευρό του Ε.Α.Μ.</a:t>
            </a:r>
          </a:p>
          <a:p>
            <a:pPr>
              <a:lnSpc>
                <a:spcPct val="150000"/>
              </a:lnSpc>
            </a:pPr>
            <a:r>
              <a:rPr lang="el-GR" sz="4000" dirty="0">
                <a:latin typeface="Times New Roman" panose="02020603050405020304" pitchFamily="18" charset="0"/>
                <a:cs typeface="Times New Roman" panose="02020603050405020304" pitchFamily="18" charset="0"/>
              </a:rPr>
              <a:t>Κορίτσια από 16 ετών ως μέλη του Ε.Π.ΟΜ., κάνοντας πολιτικές παρεμβάσεις.</a:t>
            </a:r>
          </a:p>
          <a:p>
            <a:pPr>
              <a:lnSpc>
                <a:spcPct val="150000"/>
              </a:lnSpc>
            </a:pPr>
            <a:r>
              <a:rPr lang="el-GR" sz="4000" dirty="0">
                <a:latin typeface="Times New Roman" panose="02020603050405020304" pitchFamily="18" charset="0"/>
                <a:cs typeface="Times New Roman" panose="02020603050405020304" pitchFamily="18" charset="0"/>
              </a:rPr>
              <a:t>Δημιουργία Δ.Σ.Ε το 1946.</a:t>
            </a:r>
          </a:p>
        </p:txBody>
      </p:sp>
    </p:spTree>
    <p:extLst>
      <p:ext uri="{BB962C8B-B14F-4D97-AF65-F5344CB8AC3E}">
        <p14:creationId xmlns:p14="http://schemas.microsoft.com/office/powerpoint/2010/main" val="383082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6A798B-0F6E-424E-A7E6-01B64C55FF0E}"/>
              </a:ext>
            </a:extLst>
          </p:cNvPr>
          <p:cNvSpPr>
            <a:spLocks noGrp="1"/>
          </p:cNvSpPr>
          <p:nvPr>
            <p:ph type="title"/>
          </p:nvPr>
        </p:nvSpPr>
        <p:spPr>
          <a:xfrm>
            <a:off x="874220" y="465597"/>
            <a:ext cx="9404723" cy="1400530"/>
          </a:xfrm>
        </p:spPr>
        <p:txBody>
          <a:bodyPr/>
          <a:lstStyle/>
          <a:p>
            <a:r>
              <a:rPr lang="el-GR" sz="4800" u="sng" dirty="0">
                <a:latin typeface="Times New Roman" panose="02020603050405020304" pitchFamily="18" charset="0"/>
                <a:cs typeface="Times New Roman" panose="02020603050405020304" pitchFamily="18" charset="0"/>
              </a:rPr>
              <a:t>Ε.Λ.Α.Σ.-Δ.Σ.Ε.</a:t>
            </a:r>
          </a:p>
        </p:txBody>
      </p:sp>
      <p:sp>
        <p:nvSpPr>
          <p:cNvPr id="3" name="Content Placeholder 2">
            <a:extLst>
              <a:ext uri="{FF2B5EF4-FFF2-40B4-BE49-F238E27FC236}">
                <a16:creationId xmlns:a16="http://schemas.microsoft.com/office/drawing/2014/main" xmlns="" id="{1B1FC520-B165-4951-81D1-4965289F3263}"/>
              </a:ext>
            </a:extLst>
          </p:cNvPr>
          <p:cNvSpPr>
            <a:spLocks noGrp="1"/>
          </p:cNvSpPr>
          <p:nvPr>
            <p:ph idx="1"/>
          </p:nvPr>
        </p:nvSpPr>
        <p:spPr/>
        <p:txBody>
          <a:bodyPr>
            <a:normAutofit fontScale="85000" lnSpcReduction="20000"/>
          </a:bodyPr>
          <a:lstStyle/>
          <a:p>
            <a:pPr marL="742950" indent="-742950">
              <a:lnSpc>
                <a:spcPct val="170000"/>
              </a:lnSpc>
              <a:buFont typeface="+mj-lt"/>
              <a:buAutoNum type="arabicPeriod"/>
            </a:pPr>
            <a:r>
              <a:rPr lang="el-GR" sz="4000" dirty="0">
                <a:latin typeface="Times New Roman" panose="02020603050405020304" pitchFamily="18" charset="0"/>
                <a:cs typeface="Times New Roman" panose="02020603050405020304" pitchFamily="18" charset="0"/>
              </a:rPr>
              <a:t>Συμμετοχή </a:t>
            </a:r>
            <a:r>
              <a:rPr lang="el-GR" sz="4000" dirty="0">
                <a:solidFill>
                  <a:srgbClr val="FF0000"/>
                </a:solidFill>
                <a:latin typeface="Times New Roman" panose="02020603050405020304" pitchFamily="18" charset="0"/>
                <a:cs typeface="Times New Roman" panose="02020603050405020304" pitchFamily="18" charset="0"/>
              </a:rPr>
              <a:t>κατ΄επιλογή</a:t>
            </a:r>
            <a:r>
              <a:rPr lang="el-GR" sz="4000" dirty="0">
                <a:latin typeface="Times New Roman" panose="02020603050405020304" pitchFamily="18" charset="0"/>
                <a:cs typeface="Times New Roman" panose="02020603050405020304" pitchFamily="18" charset="0"/>
              </a:rPr>
              <a:t>, ενάντια στην οικογένεια</a:t>
            </a:r>
          </a:p>
          <a:p>
            <a:pPr marL="742950" indent="-742950">
              <a:lnSpc>
                <a:spcPct val="150000"/>
              </a:lnSpc>
              <a:buFont typeface="+mj-lt"/>
              <a:buAutoNum type="arabicPeriod"/>
            </a:pPr>
            <a:r>
              <a:rPr lang="el-GR" sz="4000" dirty="0">
                <a:latin typeface="Times New Roman" panose="02020603050405020304" pitchFamily="18" charset="0"/>
                <a:cs typeface="Times New Roman" panose="02020603050405020304" pitchFamily="18" charset="0"/>
              </a:rPr>
              <a:t>Συμμετοχή </a:t>
            </a:r>
            <a:r>
              <a:rPr lang="el-GR" sz="4000" dirty="0">
                <a:solidFill>
                  <a:srgbClr val="FF0000"/>
                </a:solidFill>
                <a:latin typeface="Times New Roman" panose="02020603050405020304" pitchFamily="18" charset="0"/>
                <a:cs typeface="Times New Roman" panose="02020603050405020304" pitchFamily="18" charset="0"/>
              </a:rPr>
              <a:t>εξαιτίας της οικογένειας</a:t>
            </a:r>
          </a:p>
          <a:p>
            <a:pPr marL="742950" indent="-742950">
              <a:lnSpc>
                <a:spcPct val="170000"/>
              </a:lnSpc>
              <a:buFont typeface="+mj-lt"/>
              <a:buAutoNum type="arabicPeriod"/>
            </a:pPr>
            <a:r>
              <a:rPr lang="el-GR" sz="4000" dirty="0">
                <a:latin typeface="Times New Roman" panose="02020603050405020304" pitchFamily="18" charset="0"/>
                <a:cs typeface="Times New Roman" panose="02020603050405020304" pitchFamily="18" charset="0"/>
              </a:rPr>
              <a:t>Αναγκαστική συμμετοχή εξαιτίας της </a:t>
            </a:r>
            <a:r>
              <a:rPr lang="el-GR" sz="4000" dirty="0">
                <a:solidFill>
                  <a:srgbClr val="FF0000"/>
                </a:solidFill>
                <a:latin typeface="Times New Roman" panose="02020603050405020304" pitchFamily="18" charset="0"/>
                <a:cs typeface="Times New Roman" panose="02020603050405020304" pitchFamily="18" charset="0"/>
              </a:rPr>
              <a:t>μη επάρκειας των ανδρών</a:t>
            </a: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5111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956589-D2C4-4A13-A98E-042E367F6569}"/>
              </a:ext>
            </a:extLst>
          </p:cNvPr>
          <p:cNvSpPr>
            <a:spLocks noGrp="1"/>
          </p:cNvSpPr>
          <p:nvPr>
            <p:ph type="title"/>
          </p:nvPr>
        </p:nvSpPr>
        <p:spPr>
          <a:xfrm>
            <a:off x="1103312" y="491355"/>
            <a:ext cx="9404723" cy="1400530"/>
          </a:xfrm>
        </p:spPr>
        <p:txBody>
          <a:bodyPr/>
          <a:lstStyle/>
          <a:p>
            <a:r>
              <a:rPr lang="el-GR" sz="4800" u="sng" dirty="0" smtClean="0">
                <a:latin typeface="Times New Roman" panose="02020603050405020304" pitchFamily="18" charset="0"/>
                <a:cs typeface="Times New Roman" panose="02020603050405020304" pitchFamily="18" charset="0"/>
              </a:rPr>
              <a:t>ΑΝΤΑΡΤΙΣΣΕΣ-ΜΑΧΗΤΡΙΕΣ</a:t>
            </a:r>
            <a:endParaRPr lang="el-GR" sz="48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78F16B5-D39D-4DDA-84F0-5331BCCFDC99}"/>
              </a:ext>
            </a:extLst>
          </p:cNvPr>
          <p:cNvSpPr>
            <a:spLocks noGrp="1"/>
          </p:cNvSpPr>
          <p:nvPr>
            <p:ph idx="1"/>
          </p:nvPr>
        </p:nvSpPr>
        <p:spPr/>
        <p:txBody>
          <a:bodyPr>
            <a:normAutofit/>
          </a:bodyPr>
          <a:lstStyle/>
          <a:p>
            <a:pPr marL="0" indent="0">
              <a:buNone/>
            </a:pPr>
            <a:r>
              <a:rPr lang="el-GR" sz="3200" dirty="0">
                <a:latin typeface="Times New Roman" panose="02020603050405020304" pitchFamily="18" charset="0"/>
                <a:cs typeface="Times New Roman" panose="02020603050405020304" pitchFamily="18" charset="0"/>
              </a:rPr>
              <a:t>Οι όροι αυτοί δώθηκαν στις γυναίκες που </a:t>
            </a:r>
            <a:r>
              <a:rPr lang="el-GR" sz="3200" dirty="0" smtClean="0">
                <a:latin typeface="Times New Roman" panose="02020603050405020304" pitchFamily="18" charset="0"/>
                <a:cs typeface="Times New Roman" panose="02020603050405020304" pitchFamily="18" charset="0"/>
              </a:rPr>
              <a:t>συμμετείχαν </a:t>
            </a:r>
            <a:r>
              <a:rPr lang="el-GR" sz="3200" dirty="0">
                <a:latin typeface="Times New Roman" panose="02020603050405020304" pitchFamily="18" charset="0"/>
                <a:cs typeface="Times New Roman" panose="02020603050405020304" pitchFamily="18" charset="0"/>
              </a:rPr>
              <a:t>στο πλευρό του </a:t>
            </a:r>
            <a:r>
              <a:rPr lang="el-GR" sz="3200" dirty="0">
                <a:solidFill>
                  <a:srgbClr val="FF0000"/>
                </a:solidFill>
                <a:latin typeface="Times New Roman" panose="02020603050405020304" pitchFamily="18" charset="0"/>
                <a:cs typeface="Times New Roman" panose="02020603050405020304" pitchFamily="18" charset="0"/>
              </a:rPr>
              <a:t>Ε.Λ.Α.Σ.</a:t>
            </a:r>
            <a:r>
              <a:rPr lang="el-GR" sz="3200" dirty="0">
                <a:latin typeface="Times New Roman" panose="02020603050405020304" pitchFamily="18" charset="0"/>
                <a:cs typeface="Times New Roman" panose="02020603050405020304" pitchFamily="18" charset="0"/>
              </a:rPr>
              <a:t> και σε εκείνες του </a:t>
            </a:r>
            <a:r>
              <a:rPr lang="el-GR" sz="3200" dirty="0">
                <a:solidFill>
                  <a:srgbClr val="FF0000"/>
                </a:solidFill>
                <a:latin typeface="Times New Roman" panose="02020603050405020304" pitchFamily="18" charset="0"/>
                <a:cs typeface="Times New Roman" panose="02020603050405020304" pitchFamily="18" charset="0"/>
              </a:rPr>
              <a:t>Δ.Σ.Ε.</a:t>
            </a:r>
            <a:r>
              <a:rPr lang="el-GR" sz="3200" dirty="0">
                <a:latin typeface="Times New Roman" panose="02020603050405020304" pitchFamily="18" charset="0"/>
                <a:cs typeface="Times New Roman" panose="02020603050405020304" pitchFamily="18" charset="0"/>
              </a:rPr>
              <a:t> αντίστοιχα. Συνολικά οι γυναίκες αυτές κατακρίθηκαν από την κοινωνία με χαρακτηρισμούς όπως </a:t>
            </a:r>
            <a:r>
              <a:rPr lang="el-GR" sz="3200" dirty="0">
                <a:solidFill>
                  <a:srgbClr val="FF0000"/>
                </a:solidFill>
                <a:latin typeface="Times New Roman" panose="02020603050405020304" pitchFamily="18" charset="0"/>
                <a:cs typeface="Times New Roman" panose="02020603050405020304" pitchFamily="18" charset="0"/>
              </a:rPr>
              <a:t>«ανηθικότητα», </a:t>
            </a:r>
            <a:r>
              <a:rPr lang="el-GR" sz="3200" dirty="0">
                <a:latin typeface="Times New Roman" panose="02020603050405020304" pitchFamily="18" charset="0"/>
                <a:cs typeface="Times New Roman" panose="02020603050405020304" pitchFamily="18" charset="0"/>
              </a:rPr>
              <a:t>με τη δικαιολογία ότι βρίσκονταν πολλές ώρες στο πλευρό των ανδρών. Φυσικά είχαν τη στήριξη των παρατάξεών τους. </a:t>
            </a:r>
          </a:p>
        </p:txBody>
      </p:sp>
    </p:spTree>
    <p:extLst>
      <p:ext uri="{BB962C8B-B14F-4D97-AF65-F5344CB8AC3E}">
        <p14:creationId xmlns:p14="http://schemas.microsoft.com/office/powerpoint/2010/main" val="1456881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391DB5-ECFE-4A81-8ABE-DEF5D3DD5096}"/>
              </a:ext>
            </a:extLst>
          </p:cNvPr>
          <p:cNvSpPr>
            <a:spLocks noGrp="1"/>
          </p:cNvSpPr>
          <p:nvPr>
            <p:ph idx="1"/>
          </p:nvPr>
        </p:nvSpPr>
        <p:spPr>
          <a:xfrm>
            <a:off x="1103312" y="528035"/>
            <a:ext cx="9702063" cy="5707486"/>
          </a:xfrm>
        </p:spPr>
        <p:txBody>
          <a:bodyPr/>
          <a:lstStyle/>
          <a:p>
            <a:pPr marL="0" indent="0">
              <a:buNone/>
            </a:pPr>
            <a:r>
              <a:rPr lang="el-GR" sz="2800" b="1" dirty="0">
                <a:latin typeface="Times New Roman" panose="02020603050405020304" pitchFamily="18" charset="0"/>
                <a:cs typeface="Times New Roman" panose="02020603050405020304" pitchFamily="18" charset="0"/>
              </a:rPr>
              <a:t>Ο ρόλος των γυναικών του Ε.Λ.Α.Σ. πέρασε από δύο φάσεις:</a:t>
            </a:r>
          </a:p>
          <a:p>
            <a:pPr marL="457200" indent="-457200">
              <a:buFont typeface="+mj-lt"/>
              <a:buAutoNum type="arabicPeriod"/>
            </a:pPr>
            <a:endParaRPr lang="el-GR"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l-GR" sz="2400" dirty="0">
                <a:latin typeface="Times New Roman" panose="02020603050405020304" pitchFamily="18" charset="0"/>
                <a:cs typeface="Times New Roman" panose="02020603050405020304" pitchFamily="18" charset="0"/>
              </a:rPr>
              <a:t>Πολεμούσαν με τους αντάρτες στα βουνά</a:t>
            </a:r>
          </a:p>
          <a:p>
            <a:pPr marL="457200" indent="-457200">
              <a:buFont typeface="+mj-lt"/>
              <a:buAutoNum type="arabicPeriod"/>
            </a:pPr>
            <a:r>
              <a:rPr lang="el-GR" sz="2400" dirty="0">
                <a:latin typeface="Times New Roman" panose="02020603050405020304" pitchFamily="18" charset="0"/>
                <a:cs typeface="Times New Roman" panose="02020603050405020304" pitchFamily="18" charset="0"/>
              </a:rPr>
              <a:t>Δημιούργησαν τις δικές τους αυτόνομες ομάδες </a:t>
            </a:r>
          </a:p>
          <a:p>
            <a:pPr marL="0" indent="0">
              <a:buNone/>
            </a:pPr>
            <a:endParaRPr lang="el-GR" dirty="0">
              <a:latin typeface="Times New Roman" panose="02020603050405020304" pitchFamily="18" charset="0"/>
              <a:cs typeface="Times New Roman" panose="02020603050405020304" pitchFamily="18" charset="0"/>
            </a:endParaRPr>
          </a:p>
          <a:p>
            <a:pPr marL="0" indent="0">
              <a:buNone/>
            </a:pPr>
            <a:r>
              <a:rPr lang="el-GR" sz="2800" b="1" dirty="0">
                <a:latin typeface="Times New Roman" panose="02020603050405020304" pitchFamily="18" charset="0"/>
                <a:cs typeface="Times New Roman" panose="02020603050405020304" pitchFamily="18" charset="0"/>
              </a:rPr>
              <a:t>Ο ρόλος των γυναικών του Δ.Σ.Ε. πέρασε απο τρείς φάσεις</a:t>
            </a:r>
            <a:r>
              <a:rPr lang="el-GR" b="1" dirty="0">
                <a:latin typeface="Times New Roman" panose="02020603050405020304" pitchFamily="18" charset="0"/>
                <a:cs typeface="Times New Roman" panose="02020603050405020304" pitchFamily="18" charset="0"/>
              </a:rPr>
              <a:t>:</a:t>
            </a:r>
          </a:p>
          <a:p>
            <a:pPr marL="457200" indent="-457200">
              <a:buFont typeface="+mj-lt"/>
              <a:buAutoNum type="arabicPeriod"/>
            </a:pPr>
            <a:endParaRPr lang="el-GR"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l-GR" sz="2400" dirty="0">
                <a:latin typeface="Times New Roman" panose="02020603050405020304" pitchFamily="18" charset="0"/>
                <a:cs typeface="Times New Roman" panose="02020603050405020304" pitchFamily="18" charset="0"/>
              </a:rPr>
              <a:t>Πολεμούσαν στο πλευρό των ανδρών συμμάχων</a:t>
            </a:r>
          </a:p>
          <a:p>
            <a:pPr marL="457200" indent="-457200">
              <a:buFont typeface="+mj-lt"/>
              <a:buAutoNum type="arabicPeriod"/>
            </a:pPr>
            <a:r>
              <a:rPr lang="el-GR" sz="2400" dirty="0">
                <a:latin typeface="Times New Roman" panose="02020603050405020304" pitchFamily="18" charset="0"/>
                <a:cs typeface="Times New Roman" panose="02020603050405020304" pitchFamily="18" charset="0"/>
              </a:rPr>
              <a:t>Δημιούργησαν δικές τους αυτόνομες ομάδες</a:t>
            </a:r>
          </a:p>
          <a:p>
            <a:pPr marL="457200" indent="-457200">
              <a:buFont typeface="+mj-lt"/>
              <a:buAutoNum type="arabicPeriod"/>
            </a:pPr>
            <a:r>
              <a:rPr lang="el-GR" sz="2400" dirty="0" smtClean="0">
                <a:latin typeface="Times New Roman" panose="02020603050405020304" pitchFamily="18" charset="0"/>
                <a:cs typeface="Times New Roman" panose="02020603050405020304" pitchFamily="18" charset="0"/>
              </a:rPr>
              <a:t>Συμμετείχαν </a:t>
            </a:r>
            <a:r>
              <a:rPr lang="el-GR" sz="2400" dirty="0">
                <a:latin typeface="Times New Roman" panose="02020603050405020304" pitchFamily="18" charset="0"/>
                <a:cs typeface="Times New Roman" panose="02020603050405020304" pitchFamily="18" charset="0"/>
              </a:rPr>
              <a:t>στα μάχιμα τμήματα (1947-1948)</a:t>
            </a:r>
          </a:p>
        </p:txBody>
      </p:sp>
    </p:spTree>
    <p:extLst>
      <p:ext uri="{BB962C8B-B14F-4D97-AF65-F5344CB8AC3E}">
        <p14:creationId xmlns:p14="http://schemas.microsoft.com/office/powerpoint/2010/main" val="3268768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25220-1CB6-4B14-A782-BE35406891AB}"/>
              </a:ext>
            </a:extLst>
          </p:cNvPr>
          <p:cNvSpPr>
            <a:spLocks noGrp="1"/>
          </p:cNvSpPr>
          <p:nvPr>
            <p:ph type="title"/>
          </p:nvPr>
        </p:nvSpPr>
        <p:spPr>
          <a:xfrm>
            <a:off x="875201" y="426961"/>
            <a:ext cx="9404723" cy="1400530"/>
          </a:xfrm>
        </p:spPr>
        <p:txBody>
          <a:bodyPr/>
          <a:lstStyle/>
          <a:p>
            <a:r>
              <a:rPr lang="el-GR" b="1" u="sng" dirty="0">
                <a:latin typeface="Times New Roman" panose="02020603050405020304" pitchFamily="18" charset="0"/>
                <a:cs typeface="Times New Roman" panose="02020603050405020304" pitchFamily="18" charset="0"/>
              </a:rPr>
              <a:t>1</a:t>
            </a:r>
            <a:r>
              <a:rPr lang="el-GR" b="1" u="sng" baseline="30000" dirty="0">
                <a:latin typeface="Times New Roman" panose="02020603050405020304" pitchFamily="18" charset="0"/>
                <a:cs typeface="Times New Roman" panose="02020603050405020304" pitchFamily="18" charset="0"/>
              </a:rPr>
              <a:t>ο</a:t>
            </a:r>
            <a:r>
              <a:rPr lang="el-GR" b="1" u="sng" dirty="0">
                <a:latin typeface="Times New Roman" panose="02020603050405020304" pitchFamily="18" charset="0"/>
                <a:cs typeface="Times New Roman" panose="02020603050405020304" pitchFamily="18" charset="0"/>
              </a:rPr>
              <a:t> Πανελλήνιο συνέδριο  γυναικών</a:t>
            </a:r>
            <a:r>
              <a:rPr lang="el-GR" b="1" dirty="0">
                <a:latin typeface="Times New Roman" panose="02020603050405020304" pitchFamily="18" charset="0"/>
                <a:cs typeface="Times New Roman" panose="02020603050405020304" pitchFamily="18" charset="0"/>
              </a:rPr>
              <a:t/>
            </a:r>
            <a:br>
              <a:rPr lang="el-GR" b="1" dirty="0">
                <a:latin typeface="Times New Roman" panose="02020603050405020304" pitchFamily="18" charset="0"/>
                <a:cs typeface="Times New Roman" panose="02020603050405020304" pitchFamily="18" charset="0"/>
              </a:rPr>
            </a:br>
            <a:r>
              <a:rPr lang="el-GR" b="1" dirty="0">
                <a:latin typeface="Times New Roman" panose="02020603050405020304" pitchFamily="18" charset="0"/>
                <a:cs typeface="Times New Roman" panose="02020603050405020304" pitchFamily="18" charset="0"/>
              </a:rPr>
              <a:t>                         </a:t>
            </a:r>
            <a:r>
              <a:rPr lang="el-GR" b="1" u="sng" dirty="0">
                <a:latin typeface="Times New Roman" panose="02020603050405020304" pitchFamily="18" charset="0"/>
                <a:cs typeface="Times New Roman" panose="02020603050405020304" pitchFamily="18" charset="0"/>
              </a:rPr>
              <a:t>(Π.Ο.Γ.)</a:t>
            </a:r>
          </a:p>
        </p:txBody>
      </p:sp>
      <p:sp>
        <p:nvSpPr>
          <p:cNvPr id="3" name="Content Placeholder 2">
            <a:extLst>
              <a:ext uri="{FF2B5EF4-FFF2-40B4-BE49-F238E27FC236}">
                <a16:creationId xmlns:a16="http://schemas.microsoft.com/office/drawing/2014/main" xmlns="" id="{E8CB6D37-FD7E-4D44-9A30-0AC798331D62}"/>
              </a:ext>
            </a:extLst>
          </p:cNvPr>
          <p:cNvSpPr>
            <a:spLocks noGrp="1"/>
          </p:cNvSpPr>
          <p:nvPr>
            <p:ph idx="1"/>
          </p:nvPr>
        </p:nvSpPr>
        <p:spPr>
          <a:xfrm>
            <a:off x="875201" y="2465042"/>
            <a:ext cx="8946541" cy="4195481"/>
          </a:xfrm>
        </p:spPr>
        <p:txBody>
          <a:bodyPr>
            <a:normAutofit/>
          </a:bodyPr>
          <a:lstStyle/>
          <a:p>
            <a:pPr marL="0" indent="0">
              <a:buNone/>
            </a:pPr>
            <a:r>
              <a:rPr lang="el-GR" sz="3200" dirty="0">
                <a:latin typeface="Times New Roman" panose="02020603050405020304" pitchFamily="18" charset="0"/>
                <a:cs typeface="Times New Roman" panose="02020603050405020304" pitchFamily="18" charset="0"/>
              </a:rPr>
              <a:t>Πραγματοποιήθηκε μεταξύ </a:t>
            </a:r>
            <a:r>
              <a:rPr lang="el-GR" sz="3200" dirty="0">
                <a:solidFill>
                  <a:srgbClr val="FF0000"/>
                </a:solidFill>
                <a:latin typeface="Times New Roman" panose="02020603050405020304" pitchFamily="18" charset="0"/>
                <a:cs typeface="Times New Roman" panose="02020603050405020304" pitchFamily="18" charset="0"/>
              </a:rPr>
              <a:t>26-29 Μαϊου το 1946 </a:t>
            </a:r>
            <a:r>
              <a:rPr lang="el-GR" sz="3200" dirty="0">
                <a:latin typeface="Times New Roman" panose="02020603050405020304" pitchFamily="18" charset="0"/>
                <a:cs typeface="Times New Roman" panose="02020603050405020304" pitchFamily="18" charset="0"/>
              </a:rPr>
              <a:t>με σκοπό να συζητηθούν τα δικαιώματά τους αλλά και ο τρόπος δράσης τους στον πόλεμο. Το 1947, διαλύεται η οργάνωση με κυβερνητικό διάταγμα. Στην πορεία ακολούθησαν εκτελέσεις, φυλακίσεις και εξορίες εκείνων που αντιστέκονταν.</a:t>
            </a:r>
          </a:p>
        </p:txBody>
      </p:sp>
    </p:spTree>
    <p:extLst>
      <p:ext uri="{BB962C8B-B14F-4D97-AF65-F5344CB8AC3E}">
        <p14:creationId xmlns:p14="http://schemas.microsoft.com/office/powerpoint/2010/main" val="276394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F27DC9-89F8-46DB-BBAC-1519A28BD8B0}"/>
              </a:ext>
            </a:extLst>
          </p:cNvPr>
          <p:cNvSpPr>
            <a:spLocks noGrp="1"/>
          </p:cNvSpPr>
          <p:nvPr>
            <p:ph idx="1"/>
          </p:nvPr>
        </p:nvSpPr>
        <p:spPr>
          <a:xfrm>
            <a:off x="167425" y="244699"/>
            <a:ext cx="6323527" cy="6400800"/>
          </a:xfrm>
        </p:spPr>
        <p:txBody>
          <a:bodyPr>
            <a:normAutofit fontScale="92500" lnSpcReduction="10000"/>
          </a:bodyPr>
          <a:lstStyle/>
          <a:p>
            <a:pPr marL="0" indent="0">
              <a:lnSpc>
                <a:spcPct val="150000"/>
              </a:lnSpc>
              <a:buNone/>
            </a:pPr>
            <a:r>
              <a:rPr lang="el-GR" sz="2800" dirty="0">
                <a:latin typeface="Times New Roman" panose="02020603050405020304" pitchFamily="18" charset="0"/>
                <a:cs typeface="Times New Roman" panose="02020603050405020304" pitchFamily="18" charset="0"/>
              </a:rPr>
              <a:t>Οι γυναίκες του πολέμου αποτελούνταν, στο ¼ του συνόλου τους, από </a:t>
            </a:r>
            <a:r>
              <a:rPr lang="el-GR" sz="2800" dirty="0">
                <a:solidFill>
                  <a:srgbClr val="FF0000"/>
                </a:solidFill>
                <a:latin typeface="Times New Roman" panose="02020603050405020304" pitchFamily="18" charset="0"/>
                <a:cs typeface="Times New Roman" panose="02020603050405020304" pitchFamily="18" charset="0"/>
              </a:rPr>
              <a:t>αγρότισσες</a:t>
            </a:r>
            <a:r>
              <a:rPr lang="el-GR" sz="2800" dirty="0">
                <a:latin typeface="Times New Roman" panose="02020603050405020304" pitchFamily="18" charset="0"/>
                <a:cs typeface="Times New Roman" panose="02020603050405020304" pitchFamily="18" charset="0"/>
              </a:rPr>
              <a:t>, επομένως ήταν αγράμματες. Μετά από τη συνέλευση του  Π.Ο.Γ., άρχισαν να δημιουργούνται «σχολεία» όπου μάθαιναν στις γυναίκες τα σχετικά με την πολεμική οργάνωση αλλά και πολιτικά και κοινωνικά ζητήματα. Συνολικά, μετά τις οργανώσεις των γυναικών και έπειτα από τη συμβολή τους στον πόλεμο, οι ίδιες απέκτησαν </a:t>
            </a:r>
            <a:r>
              <a:rPr lang="el-GR" sz="2800" b="1" dirty="0">
                <a:solidFill>
                  <a:srgbClr val="FF0000"/>
                </a:solidFill>
                <a:latin typeface="Times New Roman" panose="02020603050405020304" pitchFamily="18" charset="0"/>
                <a:cs typeface="Times New Roman" panose="02020603050405020304" pitchFamily="18" charset="0"/>
              </a:rPr>
              <a:t>δικαίωμα ψήφου και μόρφωσης</a:t>
            </a:r>
            <a:r>
              <a:rPr lang="el-GR" sz="2800" dirty="0">
                <a:latin typeface="Times New Roman" panose="02020603050405020304" pitchFamily="18" charset="0"/>
                <a:cs typeface="Times New Roman" panose="02020603050405020304" pitchFamily="18" charset="0"/>
              </a:rPr>
              <a:t>. </a:t>
            </a:r>
          </a:p>
        </p:txBody>
      </p:sp>
      <p:pic>
        <p:nvPicPr>
          <p:cNvPr id="4" name="Picture 3">
            <a:extLst>
              <a:ext uri="{FF2B5EF4-FFF2-40B4-BE49-F238E27FC236}">
                <a16:creationId xmlns:a16="http://schemas.microsoft.com/office/drawing/2014/main" xmlns="" id="{3D19A566-21DB-416E-A7DC-86D385ED6B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0952" y="759854"/>
            <a:ext cx="5396247" cy="4675031"/>
          </a:xfrm>
          <a:prstGeom prst="rect">
            <a:avLst/>
          </a:prstGeom>
        </p:spPr>
      </p:pic>
    </p:spTree>
    <p:extLst>
      <p:ext uri="{BB962C8B-B14F-4D97-AF65-F5344CB8AC3E}">
        <p14:creationId xmlns:p14="http://schemas.microsoft.com/office/powerpoint/2010/main" val="268846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7FDDBBF-4D4A-4A78-B2A5-CDB9993A3B67}"/>
              </a:ext>
            </a:extLst>
          </p:cNvPr>
          <p:cNvSpPr>
            <a:spLocks noGrp="1"/>
          </p:cNvSpPr>
          <p:nvPr>
            <p:ph type="title"/>
          </p:nvPr>
        </p:nvSpPr>
        <p:spPr/>
        <p:txBody>
          <a:bodyPr/>
          <a:lstStyle/>
          <a:p>
            <a:r>
              <a:rPr lang="el-GR" dirty="0"/>
              <a:t>                </a:t>
            </a:r>
            <a:r>
              <a:rPr lang="el-GR" sz="3600" b="1" dirty="0"/>
              <a:t>25 Δεκεμβρίου 1946 </a:t>
            </a:r>
            <a:br>
              <a:rPr lang="el-GR" sz="3600" b="1" dirty="0"/>
            </a:br>
            <a:r>
              <a:rPr lang="el-GR" sz="3600" b="1" dirty="0"/>
              <a:t>Πρώτες ομάδες γυναικών στον εμφύλιο</a:t>
            </a:r>
            <a:r>
              <a:rPr lang="el-GR" dirty="0"/>
              <a:t/>
            </a:r>
            <a:br>
              <a:rPr lang="el-GR" dirty="0"/>
            </a:br>
            <a:endParaRPr lang="el-GR" dirty="0"/>
          </a:p>
        </p:txBody>
      </p:sp>
      <p:sp>
        <p:nvSpPr>
          <p:cNvPr id="3" name="Content Placeholder 2">
            <a:extLst>
              <a:ext uri="{FF2B5EF4-FFF2-40B4-BE49-F238E27FC236}">
                <a16:creationId xmlns:a16="http://schemas.microsoft.com/office/drawing/2014/main" xmlns="" id="{4FBF5839-DEDB-434D-A331-6C11F7BE69E0}"/>
              </a:ext>
            </a:extLst>
          </p:cNvPr>
          <p:cNvSpPr>
            <a:spLocks noGrp="1"/>
          </p:cNvSpPr>
          <p:nvPr>
            <p:ph idx="1"/>
          </p:nvPr>
        </p:nvSpPr>
        <p:spPr>
          <a:xfrm>
            <a:off x="646111" y="1853248"/>
            <a:ext cx="8946541" cy="4405884"/>
          </a:xfrm>
        </p:spPr>
        <p:txBody>
          <a:bodyPr>
            <a:normAutofit lnSpcReduction="10000"/>
          </a:bodyPr>
          <a:lstStyle/>
          <a:p>
            <a:pPr marL="0" indent="0">
              <a:buNone/>
            </a:pPr>
            <a:r>
              <a:rPr lang="el-GR" sz="3200" u="sng" dirty="0">
                <a:latin typeface="Times New Roman" panose="02020603050405020304" pitchFamily="18" charset="0"/>
                <a:cs typeface="Times New Roman" panose="02020603050405020304" pitchFamily="18" charset="0"/>
              </a:rPr>
              <a:t>Δρούν ως: </a:t>
            </a:r>
          </a:p>
          <a:p>
            <a:pPr>
              <a:lnSpc>
                <a:spcPct val="150000"/>
              </a:lnSpc>
            </a:pPr>
            <a:r>
              <a:rPr lang="el-GR" sz="2800" dirty="0">
                <a:latin typeface="Times New Roman" panose="02020603050405020304" pitchFamily="18" charset="0"/>
                <a:cs typeface="Times New Roman" panose="02020603050405020304" pitchFamily="18" charset="0"/>
              </a:rPr>
              <a:t>Σαμποτέρ</a:t>
            </a:r>
          </a:p>
          <a:p>
            <a:pPr>
              <a:lnSpc>
                <a:spcPct val="150000"/>
              </a:lnSpc>
            </a:pPr>
            <a:r>
              <a:rPr lang="el-GR" sz="2800" dirty="0">
                <a:latin typeface="Times New Roman" panose="02020603050405020304" pitchFamily="18" charset="0"/>
                <a:cs typeface="Times New Roman" panose="02020603050405020304" pitchFamily="18" charset="0"/>
              </a:rPr>
              <a:t>Αρχηγοί μεραρχίας</a:t>
            </a:r>
          </a:p>
          <a:p>
            <a:pPr>
              <a:lnSpc>
                <a:spcPct val="150000"/>
              </a:lnSpc>
            </a:pPr>
            <a:r>
              <a:rPr lang="el-GR" sz="2800" dirty="0">
                <a:latin typeface="Times New Roman" panose="02020603050405020304" pitchFamily="18" charset="0"/>
                <a:cs typeface="Times New Roman" panose="02020603050405020304" pitchFamily="18" charset="0"/>
              </a:rPr>
              <a:t>Αξιωματικοί</a:t>
            </a:r>
          </a:p>
          <a:p>
            <a:pPr>
              <a:lnSpc>
                <a:spcPct val="150000"/>
              </a:lnSpc>
            </a:pPr>
            <a:r>
              <a:rPr lang="el-GR" sz="2800" dirty="0">
                <a:latin typeface="Times New Roman" panose="02020603050405020304" pitchFamily="18" charset="0"/>
                <a:cs typeface="Times New Roman" panose="02020603050405020304" pitchFamily="18" charset="0"/>
              </a:rPr>
              <a:t>Διοικητές διμοιριών και λόχων</a:t>
            </a:r>
          </a:p>
          <a:p>
            <a:pPr>
              <a:lnSpc>
                <a:spcPct val="150000"/>
              </a:lnSpc>
            </a:pPr>
            <a:r>
              <a:rPr lang="el-GR" sz="2800" dirty="0">
                <a:latin typeface="Times New Roman" panose="02020603050405020304" pitchFamily="18" charset="0"/>
                <a:cs typeface="Times New Roman" panose="02020603050405020304" pitchFamily="18" charset="0"/>
              </a:rPr>
              <a:t>Χειρίστριες οπλοπολυβόλου</a:t>
            </a:r>
          </a:p>
          <a:p>
            <a:pPr marL="0" indent="0">
              <a:lnSpc>
                <a:spcPct val="150000"/>
              </a:lnSpc>
              <a:buNone/>
            </a:pPr>
            <a:endParaRPr lang="el-GR" sz="2800" dirty="0">
              <a:latin typeface="Times New Roman" panose="02020603050405020304" pitchFamily="18" charset="0"/>
              <a:cs typeface="Times New Roman" panose="02020603050405020304" pitchFamily="18" charset="0"/>
            </a:endParaRPr>
          </a:p>
          <a:p>
            <a:endParaRPr lang="el-GR" sz="28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xmlns="" id="{2A0EEDE0-3F3A-48B3-9334-704BE4686F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182286"/>
            <a:ext cx="5739752" cy="3747807"/>
          </a:xfrm>
          <a:prstGeom prst="rect">
            <a:avLst/>
          </a:prstGeom>
        </p:spPr>
      </p:pic>
    </p:spTree>
    <p:extLst>
      <p:ext uri="{BB962C8B-B14F-4D97-AF65-F5344CB8AC3E}">
        <p14:creationId xmlns:p14="http://schemas.microsoft.com/office/powerpoint/2010/main" val="2636222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7B03EC-33DD-4F75-B0AF-CE49B45F2E1A}"/>
              </a:ext>
            </a:extLst>
          </p:cNvPr>
          <p:cNvSpPr>
            <a:spLocks noGrp="1"/>
          </p:cNvSpPr>
          <p:nvPr>
            <p:ph type="title"/>
          </p:nvPr>
        </p:nvSpPr>
        <p:spPr>
          <a:xfrm>
            <a:off x="646111" y="452718"/>
            <a:ext cx="9404723" cy="770775"/>
          </a:xfrm>
        </p:spPr>
        <p:txBody>
          <a:bodyPr/>
          <a:lstStyle/>
          <a:p>
            <a:r>
              <a:rPr lang="el-GR" sz="3600" u="sng" dirty="0">
                <a:latin typeface="Times New Roman" panose="02020603050405020304" pitchFamily="18" charset="0"/>
                <a:cs typeface="Times New Roman" panose="02020603050405020304" pitchFamily="18" charset="0"/>
              </a:rPr>
              <a:t>Αλλά και ως:</a:t>
            </a:r>
          </a:p>
        </p:txBody>
      </p:sp>
      <p:sp>
        <p:nvSpPr>
          <p:cNvPr id="3" name="Content Placeholder 2">
            <a:extLst>
              <a:ext uri="{FF2B5EF4-FFF2-40B4-BE49-F238E27FC236}">
                <a16:creationId xmlns:a16="http://schemas.microsoft.com/office/drawing/2014/main" xmlns="" id="{FD976DE3-7CE1-4A4D-B9A5-AF45DDFE66E0}"/>
              </a:ext>
            </a:extLst>
          </p:cNvPr>
          <p:cNvSpPr>
            <a:spLocks noGrp="1"/>
          </p:cNvSpPr>
          <p:nvPr>
            <p:ph idx="1"/>
          </p:nvPr>
        </p:nvSpPr>
        <p:spPr>
          <a:xfrm>
            <a:off x="646111" y="1313645"/>
            <a:ext cx="8946541" cy="4677177"/>
          </a:xfrm>
        </p:spPr>
        <p:txBody>
          <a:bodyPr>
            <a:normAutofit/>
          </a:bodyPr>
          <a:lstStyle/>
          <a:p>
            <a:pPr>
              <a:lnSpc>
                <a:spcPct val="150000"/>
              </a:lnSpc>
            </a:pPr>
            <a:r>
              <a:rPr lang="el-GR" sz="2400" dirty="0">
                <a:latin typeface="Times New Roman" panose="02020603050405020304" pitchFamily="18" charset="0"/>
                <a:cs typeface="Times New Roman" panose="02020603050405020304" pitchFamily="18" charset="0"/>
              </a:rPr>
              <a:t>Νοσοκόμες</a:t>
            </a:r>
          </a:p>
          <a:p>
            <a:pPr>
              <a:lnSpc>
                <a:spcPct val="150000"/>
              </a:lnSpc>
            </a:pPr>
            <a:r>
              <a:rPr lang="el-GR" sz="2400" dirty="0">
                <a:latin typeface="Times New Roman" panose="02020603050405020304" pitchFamily="18" charset="0"/>
                <a:cs typeface="Times New Roman" panose="02020603050405020304" pitchFamily="18" charset="0"/>
              </a:rPr>
              <a:t>Τηλεφωνήτριες</a:t>
            </a:r>
          </a:p>
          <a:p>
            <a:pPr>
              <a:lnSpc>
                <a:spcPct val="150000"/>
              </a:lnSpc>
            </a:pPr>
            <a:r>
              <a:rPr lang="el-GR" sz="2400" dirty="0">
                <a:latin typeface="Times New Roman" panose="02020603050405020304" pitchFamily="18" charset="0"/>
                <a:cs typeface="Times New Roman" panose="02020603050405020304" pitchFamily="18" charset="0"/>
              </a:rPr>
              <a:t>Κουβαλητές πυρομαχικών</a:t>
            </a:r>
          </a:p>
          <a:p>
            <a:pPr>
              <a:lnSpc>
                <a:spcPct val="150000"/>
              </a:lnSpc>
            </a:pPr>
            <a:r>
              <a:rPr lang="el-GR" sz="2400" dirty="0">
                <a:latin typeface="Times New Roman" panose="02020603050405020304" pitchFamily="18" charset="0"/>
                <a:cs typeface="Times New Roman" panose="02020603050405020304" pitchFamily="18" charset="0"/>
              </a:rPr>
              <a:t>Οργνώτριες συσσιτίων για παιδιά</a:t>
            </a:r>
          </a:p>
          <a:p>
            <a:pPr marL="0" indent="0">
              <a:buNone/>
            </a:pPr>
            <a:r>
              <a:rPr lang="el-GR" sz="2400" dirty="0">
                <a:latin typeface="Times New Roman" panose="02020603050405020304" pitchFamily="18" charset="0"/>
                <a:cs typeface="Times New Roman" panose="02020603050405020304" pitchFamily="18" charset="0"/>
              </a:rPr>
              <a:t>Επιπλέον έγραφαν συνθήματα στους τοίχους, έγραφαν προκηρύξεις και μετέδιδαν τα νέα με τηλεβόες. Υπήρξαν και γυναίκες που είχαν το θάρρος να πλησιάσουν το αντίπαλλο στράτευμα και με τους τηλεβόες να τους παρακινούν να γίνουν σύμμαχοι και να λήξει ο εμφύλιος.</a:t>
            </a:r>
          </a:p>
        </p:txBody>
      </p:sp>
    </p:spTree>
    <p:extLst>
      <p:ext uri="{BB962C8B-B14F-4D97-AF65-F5344CB8AC3E}">
        <p14:creationId xmlns:p14="http://schemas.microsoft.com/office/powerpoint/2010/main" val="3763414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261</TotalTime>
  <Words>459</Words>
  <Application>Microsoft Office PowerPoint</Application>
  <PresentationFormat>Προσαρμογή</PresentationFormat>
  <Paragraphs>51</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Ion</vt:lpstr>
      <vt:lpstr>Η ΔΡΑΣΗ ΤΩΝ ΓΥΝΑΙΚΩΝ ΣΤΟΝ ΕΜΦΥΛΙΟ (1946-1949)</vt:lpstr>
      <vt:lpstr>Παρουσίαση του PowerPoint</vt:lpstr>
      <vt:lpstr>Ε.Λ.Α.Σ.-Δ.Σ.Ε.</vt:lpstr>
      <vt:lpstr>ΑΝΤΑΡΤΙΣΣΕΣ-ΜΑΧΗΤΡΙΕΣ</vt:lpstr>
      <vt:lpstr>Παρουσίαση του PowerPoint</vt:lpstr>
      <vt:lpstr>1ο Πανελλήνιο συνέδριο  γυναικών                          (Π.Ο.Γ.)</vt:lpstr>
      <vt:lpstr>Παρουσίαση του PowerPoint</vt:lpstr>
      <vt:lpstr>                25 Δεκεμβρίου 1946  Πρώτες ομάδες γυναικών στον εμφύλιο </vt:lpstr>
      <vt:lpstr>Αλλά και ως:</vt:lpstr>
      <vt:lpstr>Οι γυναίκες αποκτούν αξιώματα</vt:lpstr>
      <vt:lpstr>Βιβλιογραφία:</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ΔΡΑΣΗ ΤΩΝ ΓΥΝΑΙΚΩΝ ΣΤΟΝ ΕΜΦΥΛΙΟ</dc:title>
  <dc:creator>Marilena</dc:creator>
  <cp:lastModifiedBy>support</cp:lastModifiedBy>
  <cp:revision>40</cp:revision>
  <dcterms:created xsi:type="dcterms:W3CDTF">2020-11-10T17:51:08Z</dcterms:created>
  <dcterms:modified xsi:type="dcterms:W3CDTF">2021-01-04T15:25:08Z</dcterms:modified>
</cp:coreProperties>
</file>