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4" r:id="rId6"/>
    <p:sldId id="272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3" r:id="rId15"/>
    <p:sldId id="268" r:id="rId16"/>
    <p:sldId id="269" r:id="rId17"/>
    <p:sldId id="270" r:id="rId18"/>
    <p:sldId id="276" r:id="rId19"/>
    <p:sldId id="277" r:id="rId20"/>
    <p:sldId id="278" r:id="rId21"/>
    <p:sldId id="279" r:id="rId22"/>
    <p:sldId id="271" r:id="rId2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1" autoAdjust="0"/>
    <p:restoredTop sz="94660"/>
  </p:normalViewPr>
  <p:slideViewPr>
    <p:cSldViewPr snapToGrid="0">
      <p:cViewPr varScale="1">
        <p:scale>
          <a:sx n="56" d="100"/>
          <a:sy n="56" d="100"/>
        </p:scale>
        <p:origin x="72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3DD8D-1E15-4FDA-B8F3-202B1CAA4EE9}" type="datetimeFigureOut">
              <a:rPr lang="el-GR" smtClean="0"/>
              <a:t>14/3/2021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39CA-6280-4481-8D8C-7C09BB574C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556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3DD8D-1E15-4FDA-B8F3-202B1CAA4EE9}" type="datetimeFigureOut">
              <a:rPr lang="el-GR" smtClean="0"/>
              <a:t>14/3/2021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39CA-6280-4481-8D8C-7C09BB574C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5087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3DD8D-1E15-4FDA-B8F3-202B1CAA4EE9}" type="datetimeFigureOut">
              <a:rPr lang="el-GR" smtClean="0"/>
              <a:t>14/3/2021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39CA-6280-4481-8D8C-7C09BB574C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8979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3DD8D-1E15-4FDA-B8F3-202B1CAA4EE9}" type="datetimeFigureOut">
              <a:rPr lang="el-GR" smtClean="0"/>
              <a:t>14/3/2021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39CA-6280-4481-8D8C-7C09BB574C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7973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3DD8D-1E15-4FDA-B8F3-202B1CAA4EE9}" type="datetimeFigureOut">
              <a:rPr lang="el-GR" smtClean="0"/>
              <a:t>14/3/2021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39CA-6280-4481-8D8C-7C09BB574C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749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3DD8D-1E15-4FDA-B8F3-202B1CAA4EE9}" type="datetimeFigureOut">
              <a:rPr lang="el-GR" smtClean="0"/>
              <a:t>14/3/2021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39CA-6280-4481-8D8C-7C09BB574C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8859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3DD8D-1E15-4FDA-B8F3-202B1CAA4EE9}" type="datetimeFigureOut">
              <a:rPr lang="el-GR" smtClean="0"/>
              <a:t>14/3/2021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39CA-6280-4481-8D8C-7C09BB574C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4034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3DD8D-1E15-4FDA-B8F3-202B1CAA4EE9}" type="datetimeFigureOut">
              <a:rPr lang="el-GR" smtClean="0"/>
              <a:t>14/3/2021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39CA-6280-4481-8D8C-7C09BB574C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6497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3DD8D-1E15-4FDA-B8F3-202B1CAA4EE9}" type="datetimeFigureOut">
              <a:rPr lang="el-GR" smtClean="0"/>
              <a:t>14/3/2021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39CA-6280-4481-8D8C-7C09BB574C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1350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3DD8D-1E15-4FDA-B8F3-202B1CAA4EE9}" type="datetimeFigureOut">
              <a:rPr lang="el-GR" smtClean="0"/>
              <a:t>14/3/2021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39CA-6280-4481-8D8C-7C09BB574C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0692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3DD8D-1E15-4FDA-B8F3-202B1CAA4EE9}" type="datetimeFigureOut">
              <a:rPr lang="el-GR" smtClean="0"/>
              <a:t>14/3/2021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39CA-6280-4481-8D8C-7C09BB574C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6013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3DD8D-1E15-4FDA-B8F3-202B1CAA4EE9}" type="datetimeFigureOut">
              <a:rPr lang="el-GR" smtClean="0"/>
              <a:t>14/3/2021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E39CA-6280-4481-8D8C-7C09BB574C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5685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139452"/>
          </a:xfrm>
        </p:spPr>
        <p:txBody>
          <a:bodyPr>
            <a:normAutofit/>
          </a:bodyPr>
          <a:lstStyle/>
          <a:p>
            <a:r>
              <a:rPr lang="el-GR" sz="4000" dirty="0" smtClean="0"/>
              <a:t>Εισαγωγή στη Γενική Δενδροκομία</a:t>
            </a:r>
            <a:endParaRPr lang="el-GR" sz="40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091821" y="4667534"/>
            <a:ext cx="9812740" cy="1392071"/>
          </a:xfrm>
        </p:spPr>
        <p:txBody>
          <a:bodyPr/>
          <a:lstStyle/>
          <a:p>
            <a:pPr algn="l"/>
            <a:r>
              <a:rPr lang="el-GR" dirty="0" smtClean="0"/>
              <a:t>Εργαστήριο Δενδροκομίας</a:t>
            </a:r>
          </a:p>
          <a:p>
            <a:pPr algn="l"/>
            <a:r>
              <a:rPr lang="el-GR" dirty="0" smtClean="0"/>
              <a:t>Τμήμα Γεωπονίας                                                                      Δ.  Τσιλιάνος </a:t>
            </a:r>
          </a:p>
          <a:p>
            <a:pPr algn="l"/>
            <a:r>
              <a:rPr lang="el-GR" dirty="0" smtClean="0"/>
              <a:t>Πανεπιστήμιο Πελοποννήσου                                                Π.  Καλογερόπουλος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5382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5404513" y="450376"/>
            <a:ext cx="6196084" cy="60596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 </a:t>
            </a:r>
            <a:r>
              <a:rPr lang="el-GR" b="1" dirty="0" smtClean="0"/>
              <a:t>Διαπνοή</a:t>
            </a:r>
            <a:r>
              <a:rPr lang="el-GR" dirty="0" smtClean="0"/>
              <a:t>, μέσω των </a:t>
            </a:r>
            <a:r>
              <a:rPr lang="el-GR" dirty="0" err="1" smtClean="0"/>
              <a:t>στοματίων</a:t>
            </a:r>
            <a:r>
              <a:rPr lang="el-GR" dirty="0" smtClean="0"/>
              <a:t> που υπάρχουν κυρίως στην κάτω επιφάνεια των φύλλων αποβάλλεται το </a:t>
            </a:r>
            <a:r>
              <a:rPr lang="el-GR" dirty="0" err="1" smtClean="0"/>
              <a:t>μεγαλύτε</a:t>
            </a:r>
            <a:r>
              <a:rPr lang="el-GR" dirty="0" smtClean="0"/>
              <a:t>-ρο ποσοστό νερού με τη μορφή </a:t>
            </a:r>
            <a:r>
              <a:rPr lang="el-GR" dirty="0" err="1" smtClean="0"/>
              <a:t>υδρα</a:t>
            </a:r>
            <a:r>
              <a:rPr lang="el-GR" dirty="0" smtClean="0"/>
              <a:t>- </a:t>
            </a:r>
            <a:r>
              <a:rPr lang="el-GR" dirty="0" err="1" smtClean="0"/>
              <a:t>τμών</a:t>
            </a:r>
            <a:r>
              <a:rPr lang="el-GR" dirty="0" smtClean="0"/>
              <a:t>.</a:t>
            </a:r>
          </a:p>
          <a:p>
            <a:pPr marL="0" indent="0">
              <a:buNone/>
            </a:pPr>
            <a:r>
              <a:rPr lang="el-GR" dirty="0"/>
              <a:t> </a:t>
            </a:r>
            <a:r>
              <a:rPr lang="el-GR" b="1" dirty="0" smtClean="0"/>
              <a:t>Αναπνοή</a:t>
            </a:r>
            <a:r>
              <a:rPr lang="el-GR" dirty="0" smtClean="0"/>
              <a:t>, απορροφάται οξυγόνο από την ατμόσφαιρα για να γίνει διάσπαση του αμύλου και απελευθερώνεται </a:t>
            </a:r>
            <a:r>
              <a:rPr lang="en-US" dirty="0" smtClean="0"/>
              <a:t>CO</a:t>
            </a:r>
            <a:r>
              <a:rPr lang="en-US" baseline="-25000" dirty="0" smtClean="0"/>
              <a:t>2 </a:t>
            </a:r>
            <a:r>
              <a:rPr lang="el-GR" dirty="0" smtClean="0"/>
              <a:t>κυρίως από τα </a:t>
            </a:r>
            <a:r>
              <a:rPr lang="el-GR" dirty="0" err="1" smtClean="0"/>
              <a:t>στομάτια</a:t>
            </a:r>
            <a:r>
              <a:rPr lang="el-GR" dirty="0" smtClean="0"/>
              <a:t> των φύλλων.</a:t>
            </a:r>
          </a:p>
          <a:p>
            <a:pPr marL="0" indent="0">
              <a:buNone/>
            </a:pPr>
            <a:r>
              <a:rPr lang="el-GR" dirty="0"/>
              <a:t> </a:t>
            </a:r>
            <a:r>
              <a:rPr lang="el-GR" b="1" dirty="0" smtClean="0"/>
              <a:t>Φωτοσύνθεση</a:t>
            </a:r>
          </a:p>
          <a:p>
            <a:pPr marL="0" indent="0">
              <a:buNone/>
            </a:pPr>
            <a:r>
              <a:rPr lang="el-GR" sz="2100" dirty="0" smtClean="0"/>
              <a:t>Χλωροφύλλη + Φως + </a:t>
            </a:r>
            <a:r>
              <a:rPr lang="en-US" sz="2100" dirty="0" smtClean="0"/>
              <a:t>CO</a:t>
            </a:r>
            <a:r>
              <a:rPr lang="en-US" sz="2100" baseline="-25000" dirty="0" smtClean="0"/>
              <a:t>2</a:t>
            </a:r>
            <a:r>
              <a:rPr lang="en-US" sz="2100" dirty="0" smtClean="0"/>
              <a:t> + H</a:t>
            </a:r>
            <a:r>
              <a:rPr lang="en-US" sz="2100" baseline="-25000" dirty="0" smtClean="0"/>
              <a:t>2</a:t>
            </a:r>
            <a:r>
              <a:rPr lang="en-US" sz="2100" dirty="0" smtClean="0"/>
              <a:t>O     </a:t>
            </a:r>
            <a:r>
              <a:rPr lang="el-GR" sz="2100" dirty="0" smtClean="0"/>
              <a:t>  Γλυκόζη + Οξυγόνο</a:t>
            </a:r>
          </a:p>
          <a:p>
            <a:pPr marL="0" indent="0">
              <a:buNone/>
            </a:pPr>
            <a:r>
              <a:rPr lang="el-GR" sz="2000" dirty="0"/>
              <a:t> </a:t>
            </a:r>
            <a:r>
              <a:rPr lang="el-GR" sz="2000" dirty="0" smtClean="0"/>
              <a:t> Γλυκόζη, μεταφέρεται σε όλα τα μέρη του φυτού.</a:t>
            </a:r>
          </a:p>
          <a:p>
            <a:pPr marL="0" indent="0">
              <a:buNone/>
            </a:pPr>
            <a:r>
              <a:rPr lang="el-GR" sz="2000" dirty="0"/>
              <a:t> </a:t>
            </a:r>
            <a:r>
              <a:rPr lang="el-GR" sz="2000" dirty="0" smtClean="0"/>
              <a:t> Οξυγόνο         απελευθερώνεται στην ατμόσφαιρα, είναι πολύ περισσότερο από αυτό που απορροφάται κατά την αναπνοή.</a:t>
            </a:r>
            <a:endParaRPr lang="el-GR" sz="2000" dirty="0"/>
          </a:p>
        </p:txBody>
      </p:sp>
      <p:pic>
        <p:nvPicPr>
          <p:cNvPr id="6" name="3 - Θέση περιεχομένου" descr="http://4.bp.blogspot.com/_5FQOdxX-TcQ/TRHPMULrcxI/AAAAAAAAAgw/VPvofdqpfAo/s1600/transpiration.gif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841" y="450376"/>
            <a:ext cx="5049672" cy="605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Δεξιό βέλος 7"/>
          <p:cNvSpPr/>
          <p:nvPr/>
        </p:nvSpPr>
        <p:spPr>
          <a:xfrm>
            <a:off x="9089408" y="4817659"/>
            <a:ext cx="272955" cy="45719"/>
          </a:xfrm>
          <a:prstGeom prst="rightArrow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Δεξιό βέλος 8"/>
          <p:cNvSpPr/>
          <p:nvPr/>
        </p:nvSpPr>
        <p:spPr>
          <a:xfrm>
            <a:off x="6550925" y="5618102"/>
            <a:ext cx="354842" cy="45719"/>
          </a:xfrm>
          <a:prstGeom prst="rightArrow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613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655093"/>
            <a:ext cx="10515600" cy="55218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 smtClean="0"/>
              <a:t> Σε κάθε άκρο ρίζας διακρίνουμε: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/>
              <a:t> </a:t>
            </a:r>
            <a:r>
              <a:rPr lang="el-GR" dirty="0" smtClean="0"/>
              <a:t>α) </a:t>
            </a:r>
            <a:r>
              <a:rPr lang="el-GR" b="1" dirty="0" smtClean="0">
                <a:solidFill>
                  <a:schemeClr val="accent6"/>
                </a:solidFill>
              </a:rPr>
              <a:t>ζώνη </a:t>
            </a:r>
            <a:r>
              <a:rPr lang="el-GR" b="1" dirty="0" err="1" smtClean="0">
                <a:solidFill>
                  <a:schemeClr val="accent6"/>
                </a:solidFill>
              </a:rPr>
              <a:t>τριχιδίων</a:t>
            </a:r>
            <a:r>
              <a:rPr lang="el-GR" dirty="0" smtClean="0"/>
              <a:t> ή </a:t>
            </a:r>
            <a:r>
              <a:rPr lang="el-GR" b="1" dirty="0" smtClean="0">
                <a:solidFill>
                  <a:schemeClr val="accent6"/>
                </a:solidFill>
              </a:rPr>
              <a:t>απορροφητική ζώνη</a:t>
            </a:r>
            <a:r>
              <a:rPr lang="el-GR" dirty="0"/>
              <a:t>,</a:t>
            </a:r>
            <a:endParaRPr lang="el-GR" b="1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l-GR" b="1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l-GR" dirty="0"/>
              <a:t> </a:t>
            </a:r>
            <a:r>
              <a:rPr lang="el-GR" dirty="0" smtClean="0"/>
              <a:t>β) </a:t>
            </a:r>
            <a:r>
              <a:rPr lang="el-GR" b="1" dirty="0" smtClean="0">
                <a:solidFill>
                  <a:srgbClr val="C00000"/>
                </a:solidFill>
              </a:rPr>
              <a:t>ζώνη επέκτασης</a:t>
            </a:r>
            <a:r>
              <a:rPr lang="el-GR" dirty="0" smtClean="0"/>
              <a:t> ή </a:t>
            </a:r>
            <a:r>
              <a:rPr lang="el-GR" b="1" dirty="0" smtClean="0">
                <a:solidFill>
                  <a:srgbClr val="C00000"/>
                </a:solidFill>
              </a:rPr>
              <a:t>ζώνη επιμήκυνσης</a:t>
            </a:r>
            <a:r>
              <a:rPr lang="el-GR" dirty="0" smtClean="0"/>
              <a:t>,</a:t>
            </a:r>
            <a:r>
              <a:rPr lang="el-GR" b="1" dirty="0" smtClean="0">
                <a:solidFill>
                  <a:srgbClr val="C00000"/>
                </a:solidFill>
              </a:rPr>
              <a:t> </a:t>
            </a:r>
          </a:p>
          <a:p>
            <a:pPr marL="0" indent="0">
              <a:buNone/>
            </a:pPr>
            <a:endParaRPr lang="el-GR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l-GR" dirty="0"/>
              <a:t> </a:t>
            </a:r>
            <a:r>
              <a:rPr lang="el-GR" dirty="0" smtClean="0"/>
              <a:t>γ) </a:t>
            </a:r>
            <a:r>
              <a:rPr lang="el-GR" b="1" dirty="0" err="1" smtClean="0">
                <a:solidFill>
                  <a:srgbClr val="7030A0"/>
                </a:solidFill>
              </a:rPr>
              <a:t>μεριστωματική</a:t>
            </a:r>
            <a:r>
              <a:rPr lang="el-GR" b="1" dirty="0" smtClean="0">
                <a:solidFill>
                  <a:srgbClr val="7030A0"/>
                </a:solidFill>
              </a:rPr>
              <a:t> ζώνη</a:t>
            </a:r>
            <a:r>
              <a:rPr lang="el-GR" dirty="0" smtClean="0"/>
              <a:t>, όπου λαμβάνουν χώρα οι </a:t>
            </a:r>
            <a:r>
              <a:rPr lang="el-GR" dirty="0" err="1" smtClean="0"/>
              <a:t>κυτταροδιαιρέσεις</a:t>
            </a:r>
            <a:r>
              <a:rPr lang="el-GR" dirty="0" smtClean="0"/>
              <a:t>, 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/>
              <a:t> </a:t>
            </a:r>
            <a:r>
              <a:rPr lang="el-GR" dirty="0" smtClean="0"/>
              <a:t>δ) </a:t>
            </a:r>
            <a:r>
              <a:rPr lang="el-GR" b="1" dirty="0" smtClean="0">
                <a:solidFill>
                  <a:srgbClr val="0070C0"/>
                </a:solidFill>
              </a:rPr>
              <a:t>καλύπτρα, </a:t>
            </a:r>
            <a:r>
              <a:rPr lang="el-GR" dirty="0" smtClean="0"/>
              <a:t>η οποία ανανεώνεται συνέχεια και προστατεύει τα με-</a:t>
            </a:r>
            <a:r>
              <a:rPr lang="el-GR" dirty="0" err="1" smtClean="0"/>
              <a:t>ριστωματικά</a:t>
            </a:r>
            <a:r>
              <a:rPr lang="el-GR" dirty="0" smtClean="0"/>
              <a:t> κύτταρα της κορυφής, τα κύτταρα της καλύπτρας παρά-</a:t>
            </a:r>
            <a:r>
              <a:rPr lang="el-GR" dirty="0" err="1" smtClean="0"/>
              <a:t>γουν</a:t>
            </a:r>
            <a:r>
              <a:rPr lang="el-GR" dirty="0" smtClean="0"/>
              <a:t> ένα είδος βλέννας το οποίο βοηθά τη διείσδυση της ρίζας στο έδαφος.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345995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- Θέση περιεχομένου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2890" y="354842"/>
            <a:ext cx="9635319" cy="5936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05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2137" y="873457"/>
            <a:ext cx="11341289" cy="574570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l-GR" dirty="0" smtClean="0"/>
              <a:t> </a:t>
            </a:r>
            <a:r>
              <a:rPr lang="el-GR" sz="3000" dirty="0" smtClean="0"/>
              <a:t>Η μορφή και η θέση της ρίζας στο έδαφος, εξαρτάται από κληρονομικά χαρακτηριστικά, τα οποία μεταβάλλονται ωστόσο και από εξωτερικούς  παράγοντες όπως: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3000" dirty="0" smtClean="0"/>
              <a:t>  Εδαφικές συνθήκες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3000" dirty="0"/>
              <a:t> </a:t>
            </a:r>
            <a:r>
              <a:rPr lang="el-GR" sz="3000" dirty="0" smtClean="0"/>
              <a:t>  θερμοκρασία, η αύξηση των ριζών είναι περιοδική (βραδύς ρυθμός το Χειμώνα και αύξηση κατά τα τέλη αυτού όταν η θερμοκρασία </a:t>
            </a:r>
            <a:r>
              <a:rPr lang="el-GR" sz="3000" smtClean="0"/>
              <a:t>είναι μεγαλύτερη </a:t>
            </a:r>
            <a:r>
              <a:rPr lang="el-GR" sz="3000" dirty="0" smtClean="0"/>
              <a:t>των 4</a:t>
            </a:r>
            <a:r>
              <a:rPr lang="el-GR" sz="3000" baseline="30000" dirty="0" smtClean="0"/>
              <a:t>ο</a:t>
            </a:r>
            <a:r>
              <a:rPr lang="el-GR" sz="3000" dirty="0" smtClean="0"/>
              <a:t> </a:t>
            </a:r>
            <a:r>
              <a:rPr lang="en-US" sz="3000" dirty="0" smtClean="0"/>
              <a:t>C</a:t>
            </a:r>
            <a:r>
              <a:rPr lang="el-GR" sz="3000" dirty="0" smtClean="0"/>
              <a:t>)</a:t>
            </a:r>
            <a:r>
              <a:rPr lang="en-US" sz="3000" dirty="0" smtClean="0"/>
              <a:t>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/>
              <a:t> </a:t>
            </a:r>
            <a:r>
              <a:rPr lang="en-US" sz="3000" dirty="0" smtClean="0"/>
              <a:t> </a:t>
            </a:r>
            <a:r>
              <a:rPr lang="el-GR" sz="3000" dirty="0" smtClean="0"/>
              <a:t> συνεκτικότητα εδάφους, οι ρίζες δεν αναπτύσσονται καλά ούτε σε πολύ αμμώδη εδάφη (λόγω του μεγάλου όγκου του αέρα και της καλής αποστράγγι-</a:t>
            </a:r>
            <a:r>
              <a:rPr lang="el-GR" sz="3000" dirty="0" err="1" smtClean="0"/>
              <a:t>σης</a:t>
            </a:r>
            <a:r>
              <a:rPr lang="el-GR" sz="3000" dirty="0" smtClean="0"/>
              <a:t>) αλλά ούτε και στα βαριά αργιλώδη (λόγω των πολύ μικρών και συμπαγών κόκκων του εδάφους και της πιθανόν μικρής περιεκτικότητας σε οξυγόνο),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3000" dirty="0"/>
              <a:t> </a:t>
            </a:r>
            <a:r>
              <a:rPr lang="el-GR" sz="3000" dirty="0" smtClean="0"/>
              <a:t>  ύψος υδατικού ορίζοντα, όταν η στάθμη του υπόγειου νερού βρίσκεται για μεγάλη περίοδο του έτους σε μικρό βάθος, τότε είναι δυνατό να περιορίζεται η αύξηση και το ριζικό σύστημα των δένδρων γίνεται επιπόλαιο με κίνδυνο να ξεριζωθεί από τους ανέμους.  </a:t>
            </a:r>
          </a:p>
          <a:p>
            <a:pPr marL="0" indent="0">
              <a:buNone/>
            </a:pP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444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96036" y="1023582"/>
            <a:ext cx="10740788" cy="51533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  </a:t>
            </a:r>
            <a:r>
              <a:rPr lang="el-GR" dirty="0" smtClean="0"/>
              <a:t>Τα αειθαλή δένδρα μεταφυτεύονται πάντα με ¨μπάλα χώματος¨ (ώστε να μην καταστραφούν τα ριζικά </a:t>
            </a:r>
            <a:r>
              <a:rPr lang="el-GR" dirty="0" err="1" smtClean="0"/>
              <a:t>τριχίδια</a:t>
            </a:r>
            <a:r>
              <a:rPr lang="el-GR" dirty="0" smtClean="0"/>
              <a:t>) ενώ τα φυλλοβόλα τα </a:t>
            </a:r>
            <a:r>
              <a:rPr lang="el-GR" dirty="0" err="1" smtClean="0"/>
              <a:t>μεταφυ-τεύουμε</a:t>
            </a:r>
            <a:r>
              <a:rPr lang="el-GR" dirty="0" smtClean="0"/>
              <a:t> </a:t>
            </a:r>
            <a:r>
              <a:rPr lang="el-GR" dirty="0" err="1" smtClean="0"/>
              <a:t>γυμνόριζα</a:t>
            </a:r>
            <a:r>
              <a:rPr lang="el-GR" dirty="0" smtClean="0"/>
              <a:t> τον Χειμώνα, που δεν έχουν φύλλα. Εξαίρεση </a:t>
            </a:r>
            <a:r>
              <a:rPr lang="el-GR" dirty="0" err="1" smtClean="0"/>
              <a:t>απο</a:t>
            </a:r>
            <a:r>
              <a:rPr lang="el-GR" dirty="0" smtClean="0"/>
              <a:t>-τελεί το δένδρο της Φιστικιάς.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 smtClean="0"/>
              <a:t>  Οι ρίζες των δένδρων δεν αναπτύσσονται-εξαπλώνονται όλες κατά τον ίδιο τρόπο. Μερικά οπωροφόρα όπως η Συκιά και η Αμυγδαλιά, έχουν βαθύ ριζικό σύστημα. Άλλα, όπως η </a:t>
            </a:r>
            <a:r>
              <a:rPr lang="el-GR" dirty="0" err="1"/>
              <a:t>Α</a:t>
            </a:r>
            <a:r>
              <a:rPr lang="el-GR" dirty="0" err="1" smtClean="0"/>
              <a:t>κτινιδιά</a:t>
            </a:r>
            <a:r>
              <a:rPr lang="el-GR" dirty="0" smtClean="0"/>
              <a:t>, η Ελιά και η </a:t>
            </a:r>
            <a:r>
              <a:rPr lang="el-GR" dirty="0" err="1"/>
              <a:t>Ρ</a:t>
            </a:r>
            <a:r>
              <a:rPr lang="el-GR" dirty="0" err="1" smtClean="0"/>
              <a:t>οδακινιά</a:t>
            </a:r>
            <a:r>
              <a:rPr lang="el-GR" dirty="0" smtClean="0"/>
              <a:t> έχουν επιπόλαιο ριζικό σύστημα. Γενικά, στα </a:t>
            </a:r>
            <a:r>
              <a:rPr lang="el-GR" dirty="0" err="1" smtClean="0"/>
              <a:t>επιπολαιόριζα</a:t>
            </a:r>
            <a:r>
              <a:rPr lang="el-GR" dirty="0" smtClean="0"/>
              <a:t> δένδρα δεν πρέπει να γίνεται κατεργασία του εδάφους σε ¨βάθος¨ διότι </a:t>
            </a:r>
            <a:r>
              <a:rPr lang="el-GR" dirty="0" err="1" smtClean="0"/>
              <a:t>καταστρέ-φεται</a:t>
            </a:r>
            <a:r>
              <a:rPr lang="el-GR" dirty="0" smtClean="0"/>
              <a:t> το ριζικό σύστημα.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 smtClean="0"/>
              <a:t> 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47048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846161"/>
            <a:ext cx="10515600" cy="5330802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  Στο υπέργειο τμήμα ενός οπωροφόρου δένδρου διακρίνουμε τον κορμό και την κόμη, η οποία αποτελείται από τους βραχίονες, τους κλάδους και τους βλαστούς οι οποίοι φέρουν φύλλα, άνθη και </a:t>
            </a:r>
            <a:r>
              <a:rPr lang="el-GR" dirty="0" err="1" smtClean="0"/>
              <a:t>καρ-πούς</a:t>
            </a:r>
            <a:r>
              <a:rPr lang="el-GR" dirty="0" smtClean="0"/>
              <a:t>. </a:t>
            </a:r>
          </a:p>
          <a:p>
            <a:pPr marL="0" indent="0">
              <a:buNone/>
            </a:pPr>
            <a:r>
              <a:rPr lang="el-GR" dirty="0"/>
              <a:t> </a:t>
            </a:r>
            <a:r>
              <a:rPr lang="el-GR" dirty="0" smtClean="0"/>
              <a:t> Οι βραχίονες και οι κλάδοι με τις διακλαδώσεις τους σχηματίζονται από την ανάπτυξη του βλαστού και αποτελούν το σκελετό πάνω στον οποίο δημιουργείται η νέα βλάστηση, καρποφορία και χρησιμεύει: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 smtClean="0"/>
              <a:t> στη μηχανική στήριξη των υπέργειων οργάνων,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 </a:t>
            </a:r>
            <a:r>
              <a:rPr lang="el-GR" dirty="0" smtClean="0"/>
              <a:t>στη  μεταφορά νερού και θρεπτικών στοιχείων στα διάφορα μέρη του φυτού.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3596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00548" y="764275"/>
            <a:ext cx="5253251" cy="5412688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  </a:t>
            </a:r>
            <a:r>
              <a:rPr lang="el-GR" b="1" dirty="0" smtClean="0"/>
              <a:t>Κορμός</a:t>
            </a:r>
            <a:r>
              <a:rPr lang="el-GR" dirty="0" smtClean="0"/>
              <a:t> είναι ο κύριος άξονας του υπέργειου τμήματος μεταξύ του λαιμού και του σημείου </a:t>
            </a:r>
            <a:r>
              <a:rPr lang="el-GR" dirty="0" err="1" smtClean="0"/>
              <a:t>διακλά-δωσης</a:t>
            </a:r>
            <a:r>
              <a:rPr lang="el-GR" dirty="0" smtClean="0"/>
              <a:t> των βραχιόνων.</a:t>
            </a:r>
          </a:p>
          <a:p>
            <a:pPr marL="0" indent="0">
              <a:buNone/>
            </a:pPr>
            <a:r>
              <a:rPr lang="el-GR" dirty="0"/>
              <a:t> </a:t>
            </a:r>
            <a:r>
              <a:rPr lang="el-GR" dirty="0" smtClean="0"/>
              <a:t> Λαιμός, ονομάζεται το τμήμα του δένδρου που εφάπτεται στο </a:t>
            </a:r>
            <a:r>
              <a:rPr lang="el-GR" dirty="0" err="1" smtClean="0"/>
              <a:t>έδα-φος</a:t>
            </a:r>
            <a:r>
              <a:rPr lang="el-GR" dirty="0" smtClean="0"/>
              <a:t> και συνδέει το ριζικό σύστημα με τον κορμό.</a:t>
            </a:r>
          </a:p>
          <a:p>
            <a:pPr marL="0" indent="0">
              <a:buNone/>
            </a:pPr>
            <a:r>
              <a:rPr lang="el-GR" dirty="0"/>
              <a:t> </a:t>
            </a:r>
            <a:r>
              <a:rPr lang="el-GR" dirty="0" smtClean="0"/>
              <a:t> Οι θάμνοι, δεν έχουν κορμό αλλά αναπτύσσουν πολλά στελέχη, παίρνουν δε μικρότερη ανάπτυξη από τα δένδρα.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55" y="764275"/>
            <a:ext cx="5827593" cy="541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91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c_mi" descr="http://2.bp.blogspot.com/-jDlTEcRVM3k/UVViUC33WeI/AAAAAAAAADg/C9nAUTyMkwU/s1600/Corylus20avellana20Hazel20Custom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982" y="1091817"/>
            <a:ext cx="5846129" cy="4691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ttp://www.antemisaris.gr/Uploads/Images/3321/Acca-sellowiana-en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0405" y="1091818"/>
            <a:ext cx="5930951" cy="4691950"/>
          </a:xfrm>
          <a:prstGeom prst="rect">
            <a:avLst/>
          </a:prstGeom>
          <a:noFill/>
        </p:spPr>
      </p:pic>
      <p:sp>
        <p:nvSpPr>
          <p:cNvPr id="6" name="Ορθογώνιο 5"/>
          <p:cNvSpPr/>
          <p:nvPr/>
        </p:nvSpPr>
        <p:spPr>
          <a:xfrm>
            <a:off x="504967" y="5783768"/>
            <a:ext cx="1131399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2600" dirty="0"/>
              <a:t>Θαμνοειδή μορφή </a:t>
            </a:r>
            <a:r>
              <a:rPr lang="el-GR" sz="2600" dirty="0" smtClean="0"/>
              <a:t>σε Φουντουκιά (αριστερά), </a:t>
            </a:r>
            <a:r>
              <a:rPr lang="el-GR" sz="2600" dirty="0" err="1"/>
              <a:t>Φεϊζόα</a:t>
            </a:r>
            <a:r>
              <a:rPr lang="en-US" sz="2600" dirty="0"/>
              <a:t> </a:t>
            </a:r>
            <a:r>
              <a:rPr lang="el-GR" sz="2600" dirty="0" smtClean="0"/>
              <a:t>(δεξιά), </a:t>
            </a:r>
            <a:r>
              <a:rPr lang="el-GR" sz="2600" dirty="0" err="1"/>
              <a:t>Ι</a:t>
            </a:r>
            <a:r>
              <a:rPr lang="el-GR" sz="2600" dirty="0" err="1" smtClean="0"/>
              <a:t>πποφαές</a:t>
            </a:r>
            <a:r>
              <a:rPr lang="el-GR" sz="2600" dirty="0" smtClean="0"/>
              <a:t> κ.α</a:t>
            </a:r>
            <a:r>
              <a:rPr lang="el-GR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038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764275"/>
            <a:ext cx="10515600" cy="54126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 smtClean="0"/>
              <a:t>  Τα βασικά μέρη ενός κορμού από έξω προς τα μέσα είναι:</a:t>
            </a:r>
          </a:p>
          <a:p>
            <a:pPr marL="0" indent="0">
              <a:buNone/>
            </a:pPr>
            <a:r>
              <a:rPr lang="el-GR" dirty="0"/>
              <a:t> </a:t>
            </a:r>
            <a:r>
              <a:rPr lang="el-GR" dirty="0" smtClean="0"/>
              <a:t>α) Ο</a:t>
            </a:r>
            <a:r>
              <a:rPr lang="el-GR" b="1" dirty="0" smtClean="0"/>
              <a:t> φλοιός </a:t>
            </a:r>
            <a:r>
              <a:rPr lang="el-GR" dirty="0" smtClean="0"/>
              <a:t>[</a:t>
            </a:r>
            <a:r>
              <a:rPr lang="el-GR" dirty="0"/>
              <a:t>εξωτερικά(σκληρά </a:t>
            </a:r>
            <a:r>
              <a:rPr lang="el-GR" dirty="0" err="1"/>
              <a:t>φελοποιημένα</a:t>
            </a:r>
            <a:r>
              <a:rPr lang="el-GR" dirty="0"/>
              <a:t> κύτταρα) </a:t>
            </a:r>
            <a:r>
              <a:rPr lang="el-GR" dirty="0" smtClean="0"/>
              <a:t>εσωτερικά   (λεπτότερη </a:t>
            </a:r>
            <a:r>
              <a:rPr lang="el-GR" dirty="0"/>
              <a:t>χυμώδη στιβάδα κυττάρων</a:t>
            </a:r>
            <a:r>
              <a:rPr lang="el-GR" dirty="0" smtClean="0"/>
              <a:t>)],</a:t>
            </a:r>
          </a:p>
          <a:p>
            <a:pPr marL="0" indent="0">
              <a:buNone/>
            </a:pPr>
            <a:r>
              <a:rPr lang="el-GR" dirty="0"/>
              <a:t> </a:t>
            </a:r>
            <a:r>
              <a:rPr lang="el-GR" dirty="0" smtClean="0"/>
              <a:t>β) </a:t>
            </a:r>
            <a:r>
              <a:rPr lang="el-GR" b="1" dirty="0"/>
              <a:t>το </a:t>
            </a:r>
            <a:r>
              <a:rPr lang="el-GR" b="1" dirty="0" err="1"/>
              <a:t>κάμβιο</a:t>
            </a:r>
            <a:r>
              <a:rPr lang="el-GR" dirty="0"/>
              <a:t> λεπτό αναπτυσσόμενο στρώμα που σχηματίζει τον εσωτερικό φλοιό προς τα έξω, και το σομφό ξύλο προς τα μέσα</a:t>
            </a:r>
            <a:r>
              <a:rPr lang="el-GR" dirty="0" smtClean="0"/>
              <a:t>,</a:t>
            </a:r>
          </a:p>
          <a:p>
            <a:pPr marL="0" indent="0">
              <a:buNone/>
            </a:pPr>
            <a:r>
              <a:rPr lang="el-GR" dirty="0"/>
              <a:t> </a:t>
            </a:r>
            <a:r>
              <a:rPr lang="el-GR" dirty="0" smtClean="0"/>
              <a:t>γ) το </a:t>
            </a:r>
            <a:r>
              <a:rPr lang="el-GR" b="1" dirty="0"/>
              <a:t>σ</a:t>
            </a:r>
            <a:r>
              <a:rPr lang="el-GR" b="1" dirty="0" smtClean="0"/>
              <a:t>ομφό </a:t>
            </a:r>
            <a:r>
              <a:rPr lang="el-GR" b="1" dirty="0"/>
              <a:t>ξύλο</a:t>
            </a:r>
            <a:r>
              <a:rPr lang="el-GR" dirty="0"/>
              <a:t> περιέχει κύτταρα μέσω των οποίων μεταφέρεται το νερό και οι διαλυμένες ουσίες από τις ρίζες στα φύλλα και σ’ αυτά αποθηκεύονται τα θρεπτικά συστατικά μετά τη φωτοσύνθεση</a:t>
            </a:r>
            <a:r>
              <a:rPr lang="el-GR" dirty="0" smtClean="0"/>
              <a:t>,</a:t>
            </a:r>
          </a:p>
          <a:p>
            <a:pPr marL="0" indent="0">
              <a:buNone/>
            </a:pPr>
            <a:r>
              <a:rPr lang="el-GR" dirty="0"/>
              <a:t> </a:t>
            </a:r>
            <a:r>
              <a:rPr lang="el-GR" dirty="0" smtClean="0"/>
              <a:t>δ) το </a:t>
            </a:r>
            <a:r>
              <a:rPr lang="el-GR" b="1" dirty="0" smtClean="0"/>
              <a:t>εγκάρδιο </a:t>
            </a:r>
            <a:r>
              <a:rPr lang="el-GR" b="1" dirty="0"/>
              <a:t>ξύλο</a:t>
            </a:r>
            <a:r>
              <a:rPr lang="el-GR" dirty="0"/>
              <a:t> είναι το αδρανές σκληρότερο ξύλο  μέσα από το σομφό </a:t>
            </a:r>
            <a:r>
              <a:rPr lang="el-GR" dirty="0" smtClean="0"/>
              <a:t>ξύλο</a:t>
            </a:r>
            <a:r>
              <a:rPr lang="el-GR" dirty="0"/>
              <a:t> </a:t>
            </a:r>
            <a:r>
              <a:rPr lang="el-GR" dirty="0" smtClean="0"/>
              <a:t>και</a:t>
            </a:r>
          </a:p>
          <a:p>
            <a:pPr>
              <a:buNone/>
            </a:pPr>
            <a:r>
              <a:rPr lang="el-GR" dirty="0"/>
              <a:t> </a:t>
            </a:r>
            <a:r>
              <a:rPr lang="el-GR" dirty="0" smtClean="0"/>
              <a:t>ε) η </a:t>
            </a:r>
            <a:r>
              <a:rPr lang="el-GR" b="1" dirty="0" smtClean="0"/>
              <a:t>εντεριώνη</a:t>
            </a:r>
            <a:r>
              <a:rPr lang="el-GR" dirty="0" smtClean="0"/>
              <a:t> </a:t>
            </a:r>
            <a:r>
              <a:rPr lang="el-GR" dirty="0"/>
              <a:t>είναι ο κεντρικός πυρήνας του δένδρου γύρω από </a:t>
            </a:r>
            <a:r>
              <a:rPr lang="el-GR" dirty="0" smtClean="0"/>
              <a:t>τον οποίο </a:t>
            </a:r>
            <a:r>
              <a:rPr lang="el-GR" dirty="0"/>
              <a:t>αναπτύσσονται οι αυξητικοί δακτύλιοι, το σχήμα το μέγεθος και το </a:t>
            </a:r>
            <a:r>
              <a:rPr lang="el-GR" dirty="0" smtClean="0"/>
              <a:t>χρώμα της </a:t>
            </a:r>
            <a:r>
              <a:rPr lang="el-GR" dirty="0"/>
              <a:t>εξαρτώνται </a:t>
            </a:r>
            <a:r>
              <a:rPr lang="el-GR" dirty="0" smtClean="0"/>
              <a:t>από το </a:t>
            </a:r>
            <a:r>
              <a:rPr lang="el-GR" dirty="0"/>
              <a:t>είδος του δέντρου.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0916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955343"/>
            <a:ext cx="10515600" cy="5221620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  Η </a:t>
            </a:r>
            <a:r>
              <a:rPr lang="el-GR" b="1" dirty="0" smtClean="0"/>
              <a:t>Κόμη</a:t>
            </a:r>
            <a:r>
              <a:rPr lang="el-GR" dirty="0" smtClean="0"/>
              <a:t> </a:t>
            </a:r>
            <a:r>
              <a:rPr lang="el-GR" dirty="0"/>
              <a:t>(πέραν του ανώτατου σημείου του κορμού), αποτελείται από: </a:t>
            </a:r>
            <a:endParaRPr lang="el-G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 </a:t>
            </a:r>
            <a:r>
              <a:rPr lang="el-GR" u="sng" dirty="0" smtClean="0"/>
              <a:t>βραχίονες</a:t>
            </a:r>
            <a:r>
              <a:rPr lang="el-GR" dirty="0" smtClean="0"/>
              <a:t> </a:t>
            </a:r>
            <a:r>
              <a:rPr lang="el-GR" dirty="0"/>
              <a:t>(διακλαδώσεις ή επεκτάσεις κορμού</a:t>
            </a:r>
            <a:r>
              <a:rPr lang="el-GR" dirty="0" smtClean="0"/>
              <a:t>),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 </a:t>
            </a:r>
            <a:r>
              <a:rPr lang="el-GR" u="sng" dirty="0" smtClean="0"/>
              <a:t>κλάδους</a:t>
            </a:r>
            <a:r>
              <a:rPr lang="el-GR" dirty="0" smtClean="0"/>
              <a:t> </a:t>
            </a:r>
            <a:r>
              <a:rPr lang="el-GR" dirty="0"/>
              <a:t>(διακλαδώσεις βραχιόνων, </a:t>
            </a:r>
            <a:r>
              <a:rPr lang="el-GR" dirty="0" err="1"/>
              <a:t>ξυλοποιημένοι</a:t>
            </a:r>
            <a:r>
              <a:rPr lang="el-GR" dirty="0" smtClean="0"/>
              <a:t>),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 </a:t>
            </a:r>
            <a:r>
              <a:rPr lang="el-GR" u="sng" dirty="0" smtClean="0"/>
              <a:t>βλαστούς</a:t>
            </a:r>
            <a:r>
              <a:rPr lang="el-GR" dirty="0" smtClean="0"/>
              <a:t> </a:t>
            </a:r>
            <a:r>
              <a:rPr lang="el-GR" dirty="0"/>
              <a:t>με τα όργανά τους (</a:t>
            </a:r>
            <a:r>
              <a:rPr lang="el-GR" b="1" dirty="0"/>
              <a:t>αδιαφοροποίητος </a:t>
            </a:r>
            <a:r>
              <a:rPr lang="el-GR" dirty="0"/>
              <a:t>βλαστικός άξονας, σε αύξηση, ηλικίας μικρότερης 1 έτους, από σπέρμα ή οφθαλμό) (βλαστός τρέχουσας </a:t>
            </a:r>
            <a:r>
              <a:rPr lang="el-GR" dirty="0" smtClean="0"/>
              <a:t>εποχής). 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/>
              <a:t> </a:t>
            </a:r>
            <a:r>
              <a:rPr lang="el-GR" dirty="0" smtClean="0"/>
              <a:t> </a:t>
            </a:r>
            <a:r>
              <a:rPr lang="el-GR" dirty="0"/>
              <a:t>Στο βλαστό διακρίνουμε τα μεσογονάτια διαστήματα, τα γόνατα ή κόμβους, τους οφθαλμούς , τα φύλλα , τα άνθη, τους καρπούς  και σε ορισμένα δένδρα αγκάθια.</a:t>
            </a:r>
          </a:p>
          <a:p>
            <a:pPr marL="0" indent="0">
              <a:buNone/>
            </a:pPr>
            <a:r>
              <a:rPr lang="el-GR" dirty="0" smtClean="0"/>
              <a:t> </a:t>
            </a:r>
            <a:endParaRPr lang="el-GR" dirty="0"/>
          </a:p>
          <a:p>
            <a:pPr>
              <a:buFont typeface="Wingdings" panose="05000000000000000000" pitchFamily="2" charset="2"/>
              <a:buChar char="§"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50028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955343"/>
            <a:ext cx="10515600" cy="5221620"/>
          </a:xfrm>
        </p:spPr>
        <p:txBody>
          <a:bodyPr/>
          <a:lstStyle/>
          <a:p>
            <a:pPr marL="0" indent="0">
              <a:buNone/>
            </a:pPr>
            <a:r>
              <a:rPr lang="el-GR" sz="3200" b="1" dirty="0" smtClean="0"/>
              <a:t>Γενική Δενδροκομία</a:t>
            </a:r>
          </a:p>
          <a:p>
            <a:pPr marL="0" indent="0">
              <a:buNone/>
            </a:pPr>
            <a:endParaRPr lang="el-GR" b="1" dirty="0" smtClean="0"/>
          </a:p>
          <a:p>
            <a:pPr marL="0" indent="0">
              <a:buNone/>
            </a:pPr>
            <a:r>
              <a:rPr lang="el-GR" b="1" dirty="0"/>
              <a:t> </a:t>
            </a:r>
            <a:r>
              <a:rPr lang="el-GR" b="1" dirty="0" smtClean="0"/>
              <a:t> </a:t>
            </a:r>
            <a:r>
              <a:rPr lang="el-GR" dirty="0" smtClean="0"/>
              <a:t>Η Γενική Δενδροκομία, ασχολείται με τη βιολογία των καρποφόρων δένδρων και θάμνων καθώς και τη καλλιεργητική τεχνική αυτών. Στην Ελλάδα καλλιεργούνται άνω των 52 ειδών καρποφόρων δένδρων και θάμνων.</a:t>
            </a:r>
          </a:p>
          <a:p>
            <a:pPr marL="0" indent="0">
              <a:buNone/>
            </a:pPr>
            <a:endParaRPr lang="el-GR" b="1" dirty="0"/>
          </a:p>
          <a:p>
            <a:pPr marL="0" indent="0">
              <a:buNone/>
            </a:pPr>
            <a:r>
              <a:rPr lang="el-GR" b="1" dirty="0" smtClean="0"/>
              <a:t> </a:t>
            </a:r>
            <a:r>
              <a:rPr lang="el-GR" dirty="0" smtClean="0"/>
              <a:t> Οπωρώνας, είναι μια σκόπιμη φύτευση με δένδρα ή θάμνους για παραγωγή καρπών-τροφίμων. 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37559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736979"/>
            <a:ext cx="10515600" cy="5439984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 Τα σημεία του βλαστού στα οποία εκφύονται οι οφθαλμοί </a:t>
            </a:r>
            <a:r>
              <a:rPr lang="el-GR" dirty="0" err="1" smtClean="0"/>
              <a:t>ονομάζο</a:t>
            </a:r>
            <a:r>
              <a:rPr lang="en-US" dirty="0" smtClean="0"/>
              <a:t>-</a:t>
            </a:r>
            <a:r>
              <a:rPr lang="el-GR" dirty="0" err="1" smtClean="0"/>
              <a:t>νται</a:t>
            </a:r>
            <a:r>
              <a:rPr lang="el-GR" dirty="0" smtClean="0"/>
              <a:t> </a:t>
            </a:r>
            <a:r>
              <a:rPr lang="el-GR" dirty="0" smtClean="0"/>
              <a:t>γόνατα και το διάστημα μεταξύ δύο διαδοχικών γονάτων </a:t>
            </a:r>
            <a:r>
              <a:rPr lang="el-GR" dirty="0" err="1" smtClean="0"/>
              <a:t>μεσογο</a:t>
            </a:r>
            <a:r>
              <a:rPr lang="en-US" dirty="0" smtClean="0"/>
              <a:t>-</a:t>
            </a:r>
            <a:r>
              <a:rPr lang="el-GR" dirty="0" err="1" smtClean="0"/>
              <a:t>νάτιο</a:t>
            </a:r>
            <a:r>
              <a:rPr lang="el-GR" dirty="0" smtClean="0"/>
              <a:t> </a:t>
            </a:r>
            <a:r>
              <a:rPr lang="el-GR" dirty="0" smtClean="0"/>
              <a:t>διάστημα.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Picture 2" descr="C:\Users\ADMIN\ΓΕΝΙΚΗ ΔΕΝΔΡΟΚΟΜΙΑ\I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432" y="1690728"/>
            <a:ext cx="2924553" cy="49255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1156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723331"/>
            <a:ext cx="10515600" cy="5453632"/>
          </a:xfrm>
        </p:spPr>
        <p:txBody>
          <a:bodyPr/>
          <a:lstStyle/>
          <a:p>
            <a:pPr marL="0" lvl="0" indent="0">
              <a:buNone/>
            </a:pPr>
            <a:r>
              <a:rPr lang="el-GR" dirty="0" smtClean="0"/>
              <a:t> </a:t>
            </a:r>
            <a:r>
              <a:rPr lang="el-GR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Οι  βλαστοί  παρέχουν στήριξη στα φύλλα </a:t>
            </a:r>
            <a:r>
              <a:rPr lang="el-G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και σε άλλα </a:t>
            </a:r>
            <a:r>
              <a:rPr lang="el-GR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τμήματα</a:t>
            </a:r>
            <a:r>
              <a:rPr lang="el-GR" dirty="0">
                <a:latin typeface="Arial" pitchFamily="34" charset="0"/>
                <a:cs typeface="Arial" pitchFamily="34" charset="0"/>
              </a:rPr>
              <a:t> </a:t>
            </a:r>
            <a:r>
              <a:rPr lang="el-GR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του φυτού. Φέρνουν τα φύλλα προς τα πάνω, προς τον ήλιο και</a:t>
            </a:r>
            <a:r>
              <a:rPr lang="el-GR" dirty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διευκολύ</a:t>
            </a:r>
            <a:r>
              <a:rPr lang="el-G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-νουν  </a:t>
            </a:r>
            <a:r>
              <a:rPr lang="el-GR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την φωτοσύνθεση. Τα άνθη και οι καρποί βρίσκονται με την βοήθεια των βλαστών σε κατάλληλη θέση ώστε να </a:t>
            </a:r>
            <a:r>
              <a:rPr lang="el-G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διευκολύνεται </a:t>
            </a:r>
            <a:r>
              <a:rPr lang="el-GR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η επικονίαση και η διασπορά των σπερμάτων.</a:t>
            </a:r>
            <a:r>
              <a:rPr lang="el-GR" dirty="0">
                <a:latin typeface="Arial" pitchFamily="34" charset="0"/>
                <a:cs typeface="Arial" pitchFamily="34" charset="0"/>
              </a:rPr>
              <a:t> </a:t>
            </a:r>
            <a:r>
              <a:rPr lang="el-GR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Οι βλαστοί επομένως </a:t>
            </a:r>
            <a:r>
              <a:rPr lang="el-GR" u="sng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στηρίζουν</a:t>
            </a:r>
            <a:r>
              <a:rPr lang="el-GR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lang="el-GR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el-GR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l-G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Οι </a:t>
            </a:r>
            <a:r>
              <a:rPr lang="el-GR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βλαστοί αποτελούν το μέσο </a:t>
            </a:r>
            <a:r>
              <a:rPr lang="el-GR" u="sng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τροφοδοσίας</a:t>
            </a:r>
            <a:r>
              <a:rPr lang="el-GR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l-G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των </a:t>
            </a:r>
            <a:r>
              <a:rPr lang="el-GR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διαφόρων οργάνων του φυτού με νερό και ανόργανα θρεπτικά στοιχεία που </a:t>
            </a:r>
            <a:r>
              <a:rPr lang="el-GR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προσλαμβά-νονται</a:t>
            </a:r>
            <a:r>
              <a:rPr lang="el-G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l-GR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από τις ρίζες και  κατευθύνονται στα  φύλλα. </a:t>
            </a:r>
            <a:r>
              <a:rPr lang="el-GR" u="sng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Μεταφέρουν</a:t>
            </a:r>
            <a:r>
              <a:rPr lang="el-GR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l-G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επί-</a:t>
            </a:r>
            <a:r>
              <a:rPr lang="el-GR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σης</a:t>
            </a:r>
            <a:r>
              <a:rPr lang="el-G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l-GR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οργανικές ουσίες,  ορμόνες και πολλά προϊόντα του μεταβολισμού από ένα μέρος του φυτού σε άλλο.   </a:t>
            </a:r>
            <a:endParaRPr lang="el-GR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el-G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Γενικά </a:t>
            </a:r>
            <a:r>
              <a:rPr lang="el-GR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οι βλαστοί  </a:t>
            </a:r>
            <a:r>
              <a:rPr lang="el-GR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στηρίζουν</a:t>
            </a:r>
            <a:r>
              <a:rPr lang="el-GR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l-GR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τροφοδοτούν</a:t>
            </a:r>
            <a:r>
              <a:rPr lang="el-GR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l-GR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και  μεταφέρουν</a:t>
            </a:r>
            <a:r>
              <a:rPr lang="el-GR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.  </a:t>
            </a:r>
            <a:endParaRPr lang="el-GR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991905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2756848"/>
            <a:ext cx="10515600" cy="750628"/>
          </a:xfrm>
        </p:spPr>
        <p:txBody>
          <a:bodyPr/>
          <a:lstStyle/>
          <a:p>
            <a:pPr marL="0" indent="0" algn="ctr">
              <a:buNone/>
            </a:pPr>
            <a:r>
              <a:rPr lang="el-GR" dirty="0" smtClean="0"/>
              <a:t>  </a:t>
            </a:r>
            <a:r>
              <a:rPr lang="el-GR" sz="3200" b="1" dirty="0" smtClean="0"/>
              <a:t>Σας ευχαριστώ για την προσοχή σας !!!</a:t>
            </a:r>
            <a:endParaRPr lang="el-GR" sz="3200" b="1" dirty="0"/>
          </a:p>
        </p:txBody>
      </p:sp>
    </p:spTree>
    <p:extLst>
      <p:ext uri="{BB962C8B-B14F-4D97-AF65-F5344CB8AC3E}">
        <p14:creationId xmlns:p14="http://schemas.microsoft.com/office/powerpoint/2010/main" val="310708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818866"/>
            <a:ext cx="10515600" cy="5358097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  </a:t>
            </a:r>
            <a:r>
              <a:rPr lang="el-GR" sz="3200" dirty="0" smtClean="0"/>
              <a:t>Το καρποφόρο δένδρο και τα μέρη του</a:t>
            </a:r>
          </a:p>
          <a:p>
            <a:pPr marL="0" indent="0">
              <a:buNone/>
            </a:pPr>
            <a:r>
              <a:rPr lang="el-GR" sz="3200" dirty="0"/>
              <a:t> </a:t>
            </a:r>
            <a:r>
              <a:rPr lang="el-GR" sz="3200" dirty="0" smtClean="0"/>
              <a:t> </a:t>
            </a:r>
            <a:r>
              <a:rPr lang="el-GR" dirty="0" smtClean="0"/>
              <a:t>Διακρίνουμε δύο τμήματα: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 </a:t>
            </a:r>
            <a:r>
              <a:rPr lang="el-GR" dirty="0" smtClean="0"/>
              <a:t>Υπέργειο [κορμό και κόμη (βραχίονες, κλάδοι, βλαστοί, οφθαλμοί, φύλλα, άνθη και καρποί)]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 </a:t>
            </a:r>
            <a:r>
              <a:rPr lang="el-GR" dirty="0" smtClean="0"/>
              <a:t>Υπόγειο (ριζικό σύστημα)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 smtClean="0"/>
              <a:t>  Σε εμβολιασμένα δένδρα, το </a:t>
            </a:r>
            <a:r>
              <a:rPr lang="el-GR" u="sng" dirty="0" smtClean="0"/>
              <a:t>υποκείμενο</a:t>
            </a:r>
            <a:r>
              <a:rPr lang="el-GR" dirty="0" smtClean="0"/>
              <a:t> είναι το κατώτερο τμήμα του κορμού με το ριζικό σύστημα, ενώ το </a:t>
            </a:r>
            <a:r>
              <a:rPr lang="el-GR" u="sng" dirty="0" smtClean="0"/>
              <a:t>εμβόλιο</a:t>
            </a:r>
            <a:r>
              <a:rPr lang="el-GR" dirty="0" smtClean="0"/>
              <a:t> είναι το ανώτερο τμήμα του κορμού με την κόμη.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1337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C:\Users\ADMIN\ΓΕΝΙΚΗ ΔΕΝΔΡΟΚΟΜΙΑ\image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1439" y="545910"/>
            <a:ext cx="5991367" cy="573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337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9377" y="484190"/>
            <a:ext cx="7210533" cy="594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420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961029" y="791569"/>
            <a:ext cx="10515600" cy="5453632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961029" y="908546"/>
            <a:ext cx="10515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 smtClean="0"/>
              <a:t> Σπορόφυτα </a:t>
            </a:r>
            <a:r>
              <a:rPr lang="el-GR" sz="2800" dirty="0"/>
              <a:t>(εγγενής </a:t>
            </a:r>
            <a:r>
              <a:rPr lang="el-GR" sz="2800" dirty="0" err="1"/>
              <a:t>πολ</a:t>
            </a:r>
            <a:r>
              <a:rPr lang="el-GR" sz="2800" dirty="0"/>
              <a:t>/</a:t>
            </a:r>
            <a:r>
              <a:rPr lang="el-GR" sz="2800" dirty="0" err="1"/>
              <a:t>σμός</a:t>
            </a:r>
            <a:r>
              <a:rPr lang="el-GR" sz="2800" dirty="0"/>
              <a:t>)         </a:t>
            </a:r>
            <a:r>
              <a:rPr lang="el-GR" sz="2800" dirty="0" smtClean="0"/>
              <a:t>η </a:t>
            </a:r>
            <a:r>
              <a:rPr lang="el-GR" sz="2800" dirty="0"/>
              <a:t>ρίζα προέρχεται από το ριζίδιο του εμβρύου.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862653"/>
            <a:ext cx="6387152" cy="4382548"/>
          </a:xfrm>
          <a:prstGeom prst="rect">
            <a:avLst/>
          </a:prstGeom>
        </p:spPr>
      </p:pic>
      <p:sp>
        <p:nvSpPr>
          <p:cNvPr id="6" name="Δεξιό βέλος 5"/>
          <p:cNvSpPr/>
          <p:nvPr/>
        </p:nvSpPr>
        <p:spPr>
          <a:xfrm>
            <a:off x="5813946" y="1168932"/>
            <a:ext cx="532263" cy="45719"/>
          </a:xfrm>
          <a:prstGeom prst="rightArrow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000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791570"/>
            <a:ext cx="10515600" cy="5385393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 </a:t>
            </a:r>
            <a:r>
              <a:rPr lang="el-GR" dirty="0" err="1" smtClean="0"/>
              <a:t>Δενδρύλια</a:t>
            </a:r>
            <a:r>
              <a:rPr lang="el-GR" dirty="0" smtClean="0"/>
              <a:t> από μοσχεύματα (αγενής </a:t>
            </a:r>
            <a:r>
              <a:rPr lang="el-GR" dirty="0" err="1" smtClean="0"/>
              <a:t>πολ</a:t>
            </a:r>
            <a:r>
              <a:rPr lang="el-GR" dirty="0" smtClean="0"/>
              <a:t>/</a:t>
            </a:r>
            <a:r>
              <a:rPr lang="el-GR" dirty="0" err="1" smtClean="0"/>
              <a:t>σμός</a:t>
            </a:r>
            <a:r>
              <a:rPr lang="el-GR" dirty="0" smtClean="0"/>
              <a:t>)        η ρίζα προέρχεται από επίκτητες ρίζες.</a:t>
            </a:r>
          </a:p>
          <a:p>
            <a:pPr marL="0" indent="0">
              <a:buNone/>
            </a:pP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Δεξιό βέλος 3"/>
          <p:cNvSpPr/>
          <p:nvPr/>
        </p:nvSpPr>
        <p:spPr>
          <a:xfrm>
            <a:off x="7956644" y="991510"/>
            <a:ext cx="477671" cy="86663"/>
          </a:xfrm>
          <a:prstGeom prst="rightArrow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6644" y="1594261"/>
            <a:ext cx="3138984" cy="4782642"/>
          </a:xfrm>
          <a:prstGeom prst="rect">
            <a:avLst/>
          </a:prstGeom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376" y="1594261"/>
            <a:ext cx="6792093" cy="47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58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764275"/>
            <a:ext cx="10515600" cy="5412688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 </a:t>
            </a:r>
            <a:r>
              <a:rPr lang="el-GR" b="1" dirty="0" smtClean="0"/>
              <a:t>Η ρίζα</a:t>
            </a:r>
            <a:r>
              <a:rPr lang="el-GR" dirty="0" smtClean="0"/>
              <a:t> παρουσιάζει </a:t>
            </a:r>
            <a:r>
              <a:rPr lang="el-GR" b="1" dirty="0" smtClean="0"/>
              <a:t>θετικό γεωτροπισμό.</a:t>
            </a:r>
            <a:endParaRPr lang="el-GR" dirty="0" smtClean="0"/>
          </a:p>
          <a:p>
            <a:pPr marL="0" indent="0">
              <a:buNone/>
            </a:pPr>
            <a:r>
              <a:rPr lang="el-GR" b="1" dirty="0"/>
              <a:t> </a:t>
            </a:r>
            <a:r>
              <a:rPr lang="el-GR" dirty="0" smtClean="0"/>
              <a:t>Οι</a:t>
            </a:r>
            <a:r>
              <a:rPr lang="el-GR" b="1" dirty="0" smtClean="0"/>
              <a:t> </a:t>
            </a:r>
            <a:r>
              <a:rPr lang="el-GR" dirty="0" smtClean="0"/>
              <a:t>εναέριες ρίζες φυτών, χρησιμεύουν στην αναρρίχηση σε άλλα φυτά ή πέτρες και κτίρια.</a:t>
            </a:r>
          </a:p>
          <a:p>
            <a:pPr marL="0" indent="0">
              <a:buNone/>
            </a:pPr>
            <a:r>
              <a:rPr lang="el-GR" b="1" dirty="0"/>
              <a:t> </a:t>
            </a:r>
            <a:r>
              <a:rPr lang="el-GR" dirty="0" smtClean="0"/>
              <a:t>Η ρίζα χρησιμεύει: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b="1" dirty="0"/>
              <a:t> </a:t>
            </a:r>
            <a:r>
              <a:rPr lang="el-GR" b="1" dirty="0" smtClean="0"/>
              <a:t> </a:t>
            </a:r>
            <a:r>
              <a:rPr lang="el-GR" dirty="0" smtClean="0"/>
              <a:t>για τη στερέωση του φυτού στο έδαφος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b="1" dirty="0"/>
              <a:t> </a:t>
            </a:r>
            <a:r>
              <a:rPr lang="el-GR" b="1" dirty="0" smtClean="0"/>
              <a:t> </a:t>
            </a:r>
            <a:r>
              <a:rPr lang="el-GR" dirty="0" smtClean="0"/>
              <a:t>την πρόσληψη νερού και θρεπτικών αλάτων και εν συνεχεία τη μεταφορά τους στο βλαστό και από εκεί στα φύλλα και υπόλοιπα υπέργεια όργανα.</a:t>
            </a:r>
          </a:p>
          <a:p>
            <a:pPr marL="0" indent="0">
              <a:buNone/>
            </a:pPr>
            <a:r>
              <a:rPr lang="el-GR" dirty="0"/>
              <a:t> </a:t>
            </a:r>
            <a:r>
              <a:rPr lang="el-GR" dirty="0" smtClean="0"/>
              <a:t>Επίσης, στη ρίζα αποταμιεύεται κάποια ποσότητα οργανικών ουσιών.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903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214651"/>
            <a:ext cx="10515600" cy="4962312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 Το </a:t>
            </a:r>
            <a:r>
              <a:rPr lang="el-GR" dirty="0"/>
              <a:t>ρ</a:t>
            </a:r>
            <a:r>
              <a:rPr lang="el-GR" dirty="0" smtClean="0"/>
              <a:t>ιζικό σύστημα του δένδρου αποτελείται από:</a:t>
            </a:r>
          </a:p>
          <a:p>
            <a:pPr marL="0" indent="0">
              <a:buNone/>
            </a:pPr>
            <a:endParaRPr lang="el-G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 </a:t>
            </a:r>
            <a:r>
              <a:rPr lang="el-GR" dirty="0" smtClean="0"/>
              <a:t> χονδρές ρίζες        συνιστούν το σκελετό,</a:t>
            </a:r>
          </a:p>
          <a:p>
            <a:pPr marL="0" indent="0">
              <a:buNone/>
            </a:pPr>
            <a:endParaRPr lang="el-G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 </a:t>
            </a:r>
            <a:r>
              <a:rPr lang="el-GR" dirty="0" smtClean="0"/>
              <a:t> λεπτές ρίζες        συνιστούν το ενεργό </a:t>
            </a:r>
            <a:r>
              <a:rPr lang="el-GR" dirty="0" err="1" smtClean="0"/>
              <a:t>ριζόστρωμα</a:t>
            </a:r>
            <a:r>
              <a:rPr lang="el-GR" dirty="0" smtClean="0"/>
              <a:t> όπου παρατηρείται η απορροφητική δραστηριότητα του ριζικού συστήματος.  </a:t>
            </a:r>
            <a:endParaRPr lang="el-GR" dirty="0"/>
          </a:p>
        </p:txBody>
      </p:sp>
      <p:sp>
        <p:nvSpPr>
          <p:cNvPr id="4" name="Δεξιό βέλος 3"/>
          <p:cNvSpPr/>
          <p:nvPr/>
        </p:nvSpPr>
        <p:spPr>
          <a:xfrm>
            <a:off x="3405113" y="2451821"/>
            <a:ext cx="423081" cy="45719"/>
          </a:xfrm>
          <a:prstGeom prst="rightArrow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Δεξιό βέλος 4"/>
          <p:cNvSpPr/>
          <p:nvPr/>
        </p:nvSpPr>
        <p:spPr>
          <a:xfrm>
            <a:off x="3166278" y="3475404"/>
            <a:ext cx="477671" cy="45719"/>
          </a:xfrm>
          <a:prstGeom prst="rightArrow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014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1239</Words>
  <Application>Microsoft Office PowerPoint</Application>
  <PresentationFormat>Ευρεία οθόνη</PresentationFormat>
  <Paragraphs>82</Paragraphs>
  <Slides>22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Wingdings</vt:lpstr>
      <vt:lpstr>Θέμα του Office</vt:lpstr>
      <vt:lpstr>Εισαγωγή στη Γενική Δενδροκομία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30693</dc:creator>
  <cp:lastModifiedBy>30693</cp:lastModifiedBy>
  <cp:revision>51</cp:revision>
  <dcterms:created xsi:type="dcterms:W3CDTF">2021-03-09T06:35:37Z</dcterms:created>
  <dcterms:modified xsi:type="dcterms:W3CDTF">2021-03-14T19:13:00Z</dcterms:modified>
</cp:coreProperties>
</file>