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4"/>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9F90B7-9720-43D9-838F-854CC0C77A59}" type="datetimeFigureOut">
              <a:rPr lang="el-GR" smtClean="0"/>
              <a:t>27/3/2023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B4E695-E029-4139-9D03-E742C4B970D4}" type="slidenum">
              <a:rPr lang="el-GR" smtClean="0"/>
              <a:t>‹#›</a:t>
            </a:fld>
            <a:endParaRPr lang="el-GR"/>
          </a:p>
        </p:txBody>
      </p:sp>
    </p:spTree>
    <p:extLst>
      <p:ext uri="{BB962C8B-B14F-4D97-AF65-F5344CB8AC3E}">
        <p14:creationId xmlns:p14="http://schemas.microsoft.com/office/powerpoint/2010/main" val="3458868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F90205-4532-42EE-9EE6-7B24489358B3}" type="datetime1">
              <a:rPr lang="en-US" smtClean="0"/>
              <a:t>3/27/2023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l-GR"/>
              <a:t>ΔΙΚΤΥΑ ΚΙΝΗΤΩΝ ΕΠΙΚΟΙΝΩΝΙΩΝ</a:t>
            </a:r>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3879B25-4AC9-44B5-A43A-A1538FE6B545}" type="datetime1">
              <a:rPr lang="en-US" smtClean="0"/>
              <a:t>3/27/2023</a:t>
            </a:fld>
            <a:endParaRPr lang="en-US" dirty="0"/>
          </a:p>
        </p:txBody>
      </p:sp>
      <p:sp>
        <p:nvSpPr>
          <p:cNvPr id="5" name="Footer Placeholder 4"/>
          <p:cNvSpPr>
            <a:spLocks noGrp="1"/>
          </p:cNvSpPr>
          <p:nvPr>
            <p:ph type="ftr" sz="quarter" idx="11"/>
          </p:nvPr>
        </p:nvSpPr>
        <p:spPr/>
        <p:txBody>
          <a:bodyPr/>
          <a:lstStyle/>
          <a:p>
            <a:r>
              <a:rPr lang="el-GR"/>
              <a:t>ΔΙΚΤΥΑ ΚΙΝΗΤΩΝ ΕΠΙΚΟΙΝΩΝΙΩΝ</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4626E54-05F3-435D-BC64-82D58696675C}" type="datetime1">
              <a:rPr lang="en-US" smtClean="0"/>
              <a:t>3/27/2023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r>
              <a:rPr lang="el-GR"/>
              <a:t>ΔΙΚΤΥΑ ΚΙΝΗΤΩΝ ΕΠΙΚΟΙΝΩΝΙΩΝ</a:t>
            </a:r>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91E780B-59B4-4DC0-929D-668DE8436CA5}" type="datetime1">
              <a:rPr lang="en-US" smtClean="0"/>
              <a:t>3/27/2023</a:t>
            </a:fld>
            <a:endParaRPr lang="en-US" dirty="0"/>
          </a:p>
        </p:txBody>
      </p:sp>
      <p:sp>
        <p:nvSpPr>
          <p:cNvPr id="5" name="Footer Placeholder 4"/>
          <p:cNvSpPr>
            <a:spLocks noGrp="1"/>
          </p:cNvSpPr>
          <p:nvPr>
            <p:ph type="ftr" sz="quarter" idx="11"/>
          </p:nvPr>
        </p:nvSpPr>
        <p:spPr/>
        <p:txBody>
          <a:bodyPr/>
          <a:lstStyle/>
          <a:p>
            <a:r>
              <a:rPr lang="el-GR"/>
              <a:t>ΔΙΚΤΥΑ ΚΙΝΗΤΩΝ ΕΠΙΚΟΙΝΩΝΙΩΝ</a:t>
            </a:r>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6C91455-E3FC-4052-BB6A-A2912C820119}" type="datetime1">
              <a:rPr lang="en-US" smtClean="0"/>
              <a:t>3/27/2023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l-GR"/>
              <a:t>ΔΙΚΤΥΑ ΚΙΝΗΤΩΝ ΕΠΙΚΟΙΝΩΝΙΩΝ</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A6FCE2C-7013-47B4-AAC4-72A05BB5E9D1}" type="datetime1">
              <a:rPr lang="en-US" smtClean="0"/>
              <a:t>3/27/2023</a:t>
            </a:fld>
            <a:endParaRPr lang="en-US" dirty="0"/>
          </a:p>
        </p:txBody>
      </p:sp>
      <p:sp>
        <p:nvSpPr>
          <p:cNvPr id="6" name="Footer Placeholder 5"/>
          <p:cNvSpPr>
            <a:spLocks noGrp="1"/>
          </p:cNvSpPr>
          <p:nvPr>
            <p:ph type="ftr" sz="quarter" idx="11"/>
          </p:nvPr>
        </p:nvSpPr>
        <p:spPr/>
        <p:txBody>
          <a:bodyPr/>
          <a:lstStyle/>
          <a:p>
            <a:r>
              <a:rPr lang="el-GR"/>
              <a:t>ΔΙΚΤΥΑ ΚΙΝΗΤΩΝ ΕΠΙΚΟΙΝΩΝΙΩΝ</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19A8902-3CA7-49B2-B121-21EE8C67B71F}" type="datetime1">
              <a:rPr lang="en-US" smtClean="0"/>
              <a:t>3/27/2023</a:t>
            </a:fld>
            <a:endParaRPr lang="en-US" dirty="0"/>
          </a:p>
        </p:txBody>
      </p:sp>
      <p:sp>
        <p:nvSpPr>
          <p:cNvPr id="8" name="Footer Placeholder 7"/>
          <p:cNvSpPr>
            <a:spLocks noGrp="1"/>
          </p:cNvSpPr>
          <p:nvPr>
            <p:ph type="ftr" sz="quarter" idx="11"/>
          </p:nvPr>
        </p:nvSpPr>
        <p:spPr/>
        <p:txBody>
          <a:bodyPr/>
          <a:lstStyle/>
          <a:p>
            <a:r>
              <a:rPr lang="el-GR"/>
              <a:t>ΔΙΚΤΥΑ ΚΙΝΗΤΩΝ ΕΠΙΚΟΙΝΩΝΙΩΝ</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100D2A2-6BAA-47CA-AC78-037777E1DD32}" type="datetime1">
              <a:rPr lang="en-US" smtClean="0"/>
              <a:t>3/27/2023</a:t>
            </a:fld>
            <a:endParaRPr lang="en-US" dirty="0"/>
          </a:p>
        </p:txBody>
      </p:sp>
      <p:sp>
        <p:nvSpPr>
          <p:cNvPr id="4" name="Footer Placeholder 3"/>
          <p:cNvSpPr>
            <a:spLocks noGrp="1"/>
          </p:cNvSpPr>
          <p:nvPr>
            <p:ph type="ftr" sz="quarter" idx="11"/>
          </p:nvPr>
        </p:nvSpPr>
        <p:spPr/>
        <p:txBody>
          <a:bodyPr/>
          <a:lstStyle/>
          <a:p>
            <a:r>
              <a:rPr lang="el-GR"/>
              <a:t>ΔΙΚΤΥΑ ΚΙΝΗΤΩΝ ΕΠΙΚΟΙΝΩΝΙΩΝ</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l-GR"/>
              <a:t>Κάντε κλικ για να επεξεργαστείτε τον τίτλο υποδείγματος</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1FCED-4D0D-4D2C-8C1E-C58EB60DBBE2}" type="datetime1">
              <a:rPr lang="en-US" smtClean="0"/>
              <a:t>3/27/2023</a:t>
            </a:fld>
            <a:endParaRPr lang="en-US" dirty="0"/>
          </a:p>
        </p:txBody>
      </p:sp>
      <p:sp>
        <p:nvSpPr>
          <p:cNvPr id="3" name="Footer Placeholder 2"/>
          <p:cNvSpPr>
            <a:spLocks noGrp="1"/>
          </p:cNvSpPr>
          <p:nvPr>
            <p:ph type="ftr" sz="quarter" idx="11"/>
          </p:nvPr>
        </p:nvSpPr>
        <p:spPr/>
        <p:txBody>
          <a:bodyPr/>
          <a:lstStyle/>
          <a:p>
            <a:r>
              <a:rPr lang="el-GR"/>
              <a:t>ΔΙΚΤΥΑ ΚΙΝΗΤΩΝ ΕΠΙΚΟΙΝΩΝΙΩΝ</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23EEE03-A1C6-4420-B678-3A494EA9AF09}" type="datetime1">
              <a:rPr lang="en-US" smtClean="0"/>
              <a:t>3/27/2023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l-GR"/>
              <a:t>ΔΙΚΤΥΑ ΚΙΝΗΤΩΝ ΕΠΙΚΟΙΝΩΝΙΩΝ</a:t>
            </a: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57C841D-5959-43D9-982D-459D23A62234}" type="datetime1">
              <a:rPr lang="en-US" smtClean="0"/>
              <a:t>3/27/2023</a:t>
            </a:fld>
            <a:endParaRPr lang="en-US" dirty="0"/>
          </a:p>
        </p:txBody>
      </p:sp>
      <p:sp>
        <p:nvSpPr>
          <p:cNvPr id="6" name="Footer Placeholder 5"/>
          <p:cNvSpPr>
            <a:spLocks noGrp="1"/>
          </p:cNvSpPr>
          <p:nvPr>
            <p:ph type="ftr" sz="quarter" idx="11"/>
          </p:nvPr>
        </p:nvSpPr>
        <p:spPr/>
        <p:txBody>
          <a:bodyPr/>
          <a:lstStyle/>
          <a:p>
            <a:r>
              <a:rPr lang="el-GR"/>
              <a:t>ΔΙΚΤΥΑ ΚΙΝΗΤΩΝ ΕΠΙΚΟΙΝΩΝΙΩΝ</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A273A7D-8FBB-41BE-AA77-34E57AD27055}" type="datetime1">
              <a:rPr lang="en-US" smtClean="0"/>
              <a:t>3/27/2023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l-GR"/>
              <a:t>ΔΙΚΤΥΑ ΚΙΝΗΤΩΝ ΕΠΙΚΟΙΝΩΝΙΩΝ</a:t>
            </a:r>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83CF01-78C9-4286-BB2E-53C22BE955CF}"/>
              </a:ext>
            </a:extLst>
          </p:cNvPr>
          <p:cNvSpPr>
            <a:spLocks noGrp="1"/>
          </p:cNvSpPr>
          <p:nvPr>
            <p:ph type="ctrTitle"/>
          </p:nvPr>
        </p:nvSpPr>
        <p:spPr/>
        <p:txBody>
          <a:bodyPr>
            <a:normAutofit fontScale="90000"/>
          </a:bodyPr>
          <a:lstStyle/>
          <a:p>
            <a:r>
              <a:rPr lang="el-GR" b="1" dirty="0"/>
              <a:t>Ροή προσομοίωσης</a:t>
            </a:r>
            <a:br>
              <a:rPr lang="el-GR" b="1" dirty="0"/>
            </a:br>
            <a:r>
              <a:rPr lang="el-GR" b="1" dirty="0"/>
              <a:t>Εξέλιξη χρόνου προσομοίωσης</a:t>
            </a:r>
            <a:br>
              <a:rPr lang="el-GR" b="1" dirty="0"/>
            </a:br>
            <a:r>
              <a:rPr lang="el-GR" b="1" dirty="0"/>
              <a:t>Παραδείγματα</a:t>
            </a:r>
            <a:endParaRPr lang="el-GR" dirty="0"/>
          </a:p>
        </p:txBody>
      </p:sp>
      <p:sp>
        <p:nvSpPr>
          <p:cNvPr id="3" name="Υπότιτλος 2">
            <a:extLst>
              <a:ext uri="{FF2B5EF4-FFF2-40B4-BE49-F238E27FC236}">
                <a16:creationId xmlns:a16="http://schemas.microsoft.com/office/drawing/2014/main" id="{DCB7E78B-A5C3-4C19-B4E7-BC7AD6AFB15D}"/>
              </a:ext>
            </a:extLst>
          </p:cNvPr>
          <p:cNvSpPr>
            <a:spLocks noGrp="1"/>
          </p:cNvSpPr>
          <p:nvPr>
            <p:ph type="subTitle" idx="1"/>
          </p:nvPr>
        </p:nvSpPr>
        <p:spPr/>
        <p:txBody>
          <a:bodyPr/>
          <a:lstStyle/>
          <a:p>
            <a:r>
              <a:rPr lang="el-GR" dirty="0" err="1"/>
              <a:t>Χρηστος</a:t>
            </a:r>
            <a:r>
              <a:rPr lang="el-GR" dirty="0"/>
              <a:t> </a:t>
            </a:r>
            <a:r>
              <a:rPr lang="el-GR" dirty="0" err="1"/>
              <a:t>αντωνοπουλος</a:t>
            </a:r>
            <a:endParaRPr lang="el-GR" dirty="0"/>
          </a:p>
        </p:txBody>
      </p:sp>
      <p:sp>
        <p:nvSpPr>
          <p:cNvPr id="4" name="Title 1">
            <a:extLst>
              <a:ext uri="{FF2B5EF4-FFF2-40B4-BE49-F238E27FC236}">
                <a16:creationId xmlns:a16="http://schemas.microsoft.com/office/drawing/2014/main" id="{AEB586CF-5560-4D22-9BC5-C1DEE3A9F69A}"/>
              </a:ext>
            </a:extLst>
          </p:cNvPr>
          <p:cNvSpPr txBox="1">
            <a:spLocks/>
          </p:cNvSpPr>
          <p:nvPr/>
        </p:nvSpPr>
        <p:spPr>
          <a:xfrm>
            <a:off x="593473" y="4879936"/>
            <a:ext cx="11117873" cy="737738"/>
          </a:xfrm>
          <a:prstGeom prst="rect">
            <a:avLst/>
          </a:prstGeom>
          <a:effectLst/>
        </p:spPr>
        <p:txBody>
          <a:bodyPr vert="horz" lIns="91440" tIns="45720" rIns="91440" bIns="45720" rtlCol="0" anchor="ctr" anchorCtr="0">
            <a:normAutofit/>
          </a:bodyPr>
          <a:lstStyle>
            <a:lvl1pPr algn="l" defTabSz="457200" rtl="0" eaLnBrk="1" latinLnBrk="0" hangingPunct="1">
              <a:spcBef>
                <a:spcPct val="0"/>
              </a:spcBef>
              <a:buNone/>
              <a:defRPr sz="3600" b="0" kern="1200" cap="all">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sz="2700" b="1" dirty="0">
                <a:solidFill>
                  <a:schemeClr val="bg1"/>
                </a:solidFill>
                <a:cs typeface="Calibri Light"/>
              </a:rPr>
              <a:t>ΠΡΟΣΟΜΟΙΩΣΗ ΔΙΚΤΥΩΝ</a:t>
            </a:r>
            <a:endParaRPr lang="en-US" sz="2700" b="1" dirty="0">
              <a:solidFill>
                <a:schemeClr val="bg1"/>
              </a:solidFill>
              <a:cs typeface="Calibri Light"/>
            </a:endParaRPr>
          </a:p>
        </p:txBody>
      </p:sp>
      <p:pic>
        <p:nvPicPr>
          <p:cNvPr id="5" name="Picture 9">
            <a:extLst>
              <a:ext uri="{FF2B5EF4-FFF2-40B4-BE49-F238E27FC236}">
                <a16:creationId xmlns:a16="http://schemas.microsoft.com/office/drawing/2014/main" id="{2FF03C4F-3E77-4E07-9538-744D35254B35}"/>
              </a:ext>
            </a:extLst>
          </p:cNvPr>
          <p:cNvPicPr>
            <a:picLocks noChangeAspect="1"/>
          </p:cNvPicPr>
          <p:nvPr/>
        </p:nvPicPr>
        <p:blipFill>
          <a:blip r:embed="rId2">
            <a:clrChange>
              <a:clrFrom>
                <a:srgbClr val="233D9E"/>
              </a:clrFrom>
              <a:clrTo>
                <a:srgbClr val="233D9E">
                  <a:alpha val="0"/>
                </a:srgbClr>
              </a:clrTo>
            </a:clrChange>
          </a:blip>
          <a:stretch>
            <a:fillRect/>
          </a:stretch>
        </p:blipFill>
        <p:spPr>
          <a:xfrm>
            <a:off x="480654" y="3643394"/>
            <a:ext cx="1299095" cy="1263557"/>
          </a:xfrm>
          <a:prstGeom prst="rect">
            <a:avLst/>
          </a:prstGeom>
        </p:spPr>
      </p:pic>
      <p:sp>
        <p:nvSpPr>
          <p:cNvPr id="6" name="Title 1">
            <a:extLst>
              <a:ext uri="{FF2B5EF4-FFF2-40B4-BE49-F238E27FC236}">
                <a16:creationId xmlns:a16="http://schemas.microsoft.com/office/drawing/2014/main" id="{E47A5094-9E9B-403D-914D-A44463F252D2}"/>
              </a:ext>
            </a:extLst>
          </p:cNvPr>
          <p:cNvSpPr txBox="1">
            <a:spLocks/>
          </p:cNvSpPr>
          <p:nvPr/>
        </p:nvSpPr>
        <p:spPr>
          <a:xfrm>
            <a:off x="1779749" y="3718990"/>
            <a:ext cx="9440701" cy="1112363"/>
          </a:xfrm>
          <a:prstGeom prst="rect">
            <a:avLst/>
          </a:prstGeom>
          <a:effectLst/>
        </p:spPr>
        <p:txBody>
          <a:bodyPr vert="horz" lIns="91440" tIns="45720" rIns="91440" bIns="45720" rtlCol="0" anchor="ctr" anchorCtr="0">
            <a:normAutofit/>
          </a:bodyPr>
          <a:lstStyle>
            <a:lvl1pPr algn="l" defTabSz="457200" rtl="0" eaLnBrk="1" latinLnBrk="0" hangingPunct="1">
              <a:spcBef>
                <a:spcPct val="0"/>
              </a:spcBef>
              <a:buNone/>
              <a:defRPr sz="3600" b="0" kern="1200" cap="none" baseline="0">
                <a:solidFill>
                  <a:schemeClr val="accent1"/>
                </a:solidFill>
                <a:latin typeface="Segoe UI" panose="020B0502040204020203" pitchFamily="34" charset="0"/>
                <a:ea typeface="+mj-ea"/>
                <a:cs typeface="Segoe UI" panose="020B0502040204020203"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sz="2400" dirty="0">
                <a:solidFill>
                  <a:schemeClr val="bg1"/>
                </a:solidFill>
                <a:cs typeface="Calibri Light"/>
              </a:rPr>
              <a:t>Πανεπιστήμιο Πελοποννήσου</a:t>
            </a:r>
            <a:br>
              <a:rPr lang="el-GR" sz="2400" dirty="0">
                <a:solidFill>
                  <a:schemeClr val="bg1"/>
                </a:solidFill>
                <a:cs typeface="Calibri Light"/>
              </a:rPr>
            </a:br>
            <a:r>
              <a:rPr lang="el-GR" sz="2400" dirty="0">
                <a:solidFill>
                  <a:schemeClr val="bg1"/>
                </a:solidFill>
                <a:cs typeface="Calibri Light"/>
              </a:rPr>
              <a:t>Τμήμα Ηλεκτρολόγων Μηχανικών και Μηχανικών Υπολογιστών</a:t>
            </a:r>
            <a:endParaRPr lang="en-US" sz="2400" dirty="0">
              <a:solidFill>
                <a:schemeClr val="bg1"/>
              </a:solidFill>
              <a:cs typeface="Calibri Light"/>
            </a:endParaRPr>
          </a:p>
        </p:txBody>
      </p:sp>
      <p:sp>
        <p:nvSpPr>
          <p:cNvPr id="7" name="Θέση ημερομηνίας 6">
            <a:extLst>
              <a:ext uri="{FF2B5EF4-FFF2-40B4-BE49-F238E27FC236}">
                <a16:creationId xmlns:a16="http://schemas.microsoft.com/office/drawing/2014/main" id="{A3577863-D78F-45F2-9DD7-514C10D8DFCF}"/>
              </a:ext>
            </a:extLst>
          </p:cNvPr>
          <p:cNvSpPr>
            <a:spLocks noGrp="1"/>
          </p:cNvSpPr>
          <p:nvPr>
            <p:ph type="dt" sz="half" idx="10"/>
          </p:nvPr>
        </p:nvSpPr>
        <p:spPr/>
        <p:txBody>
          <a:bodyPr/>
          <a:lstStyle/>
          <a:p>
            <a:fld id="{D1B843F0-F6A3-429E-8CCB-665AE26D23C1}" type="datetime1">
              <a:rPr lang="en-US" smtClean="0"/>
              <a:t>3/27/2023</a:t>
            </a:fld>
            <a:endParaRPr lang="en-US" dirty="0"/>
          </a:p>
        </p:txBody>
      </p:sp>
      <p:sp>
        <p:nvSpPr>
          <p:cNvPr id="8" name="Θέση αριθμού διαφάνειας 7">
            <a:extLst>
              <a:ext uri="{FF2B5EF4-FFF2-40B4-BE49-F238E27FC236}">
                <a16:creationId xmlns:a16="http://schemas.microsoft.com/office/drawing/2014/main" id="{E4E63C34-E0B1-49B6-84AC-467BF3579D9E}"/>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
        <p:nvSpPr>
          <p:cNvPr id="9" name="Θέση υποσέλιδου 8">
            <a:extLst>
              <a:ext uri="{FF2B5EF4-FFF2-40B4-BE49-F238E27FC236}">
                <a16:creationId xmlns:a16="http://schemas.microsoft.com/office/drawing/2014/main" id="{78242AE9-1B35-46FA-948F-693CEAA571B0}"/>
              </a:ext>
            </a:extLst>
          </p:cNvPr>
          <p:cNvSpPr>
            <a:spLocks noGrp="1"/>
          </p:cNvSpPr>
          <p:nvPr>
            <p:ph type="ftr" sz="quarter" idx="11"/>
          </p:nvPr>
        </p:nvSpPr>
        <p:spPr/>
        <p:txBody>
          <a:bodyPr/>
          <a:lstStyle/>
          <a:p>
            <a:r>
              <a:rPr lang="el-GR"/>
              <a:t>ΔΙΚΤΥΑ ΚΙΝΗΤΩΝ ΕΠΙΚΟΙΝΩΝΙΩΝ</a:t>
            </a:r>
            <a:endParaRPr lang="en-US" dirty="0"/>
          </a:p>
        </p:txBody>
      </p:sp>
    </p:spTree>
    <p:extLst>
      <p:ext uri="{BB962C8B-B14F-4D97-AF65-F5344CB8AC3E}">
        <p14:creationId xmlns:p14="http://schemas.microsoft.com/office/powerpoint/2010/main" val="3389073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750"/>
                                        <p:tgtEl>
                                          <p:spTgt spid="6"/>
                                        </p:tgtEl>
                                      </p:cBhvr>
                                    </p:animEffect>
                                  </p:childTnLst>
                                </p:cTn>
                              </p:par>
                            </p:childTnLst>
                          </p:cTn>
                        </p:par>
                        <p:par>
                          <p:cTn id="12" fill="hold">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Τρόποι μελέτης συστήματος (5)</a:t>
            </a:r>
          </a:p>
        </p:txBody>
      </p:sp>
      <p:sp>
        <p:nvSpPr>
          <p:cNvPr id="3" name="Content Placeholder 2"/>
          <p:cNvSpPr>
            <a:spLocks noGrp="1"/>
          </p:cNvSpPr>
          <p:nvPr>
            <p:ph idx="1"/>
          </p:nvPr>
        </p:nvSpPr>
        <p:spPr/>
        <p:txBody>
          <a:bodyPr/>
          <a:lstStyle/>
          <a:p>
            <a:r>
              <a:rPr lang="el-GR" dirty="0"/>
              <a:t>Προσομοίωση</a:t>
            </a:r>
          </a:p>
          <a:p>
            <a:pPr lvl="1"/>
            <a:r>
              <a:rPr lang="el-GR" dirty="0"/>
              <a:t>Η εκτέλεση αριθμητικών πειραμάτων στο μοντέλο για τις εισόδους (δεδομένα) που μας ενδιαφέρουν, για να δούμε πως αυτά επηρεάζουν τις εξόδους (μέτρα απόδοσης) του συστήματος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μοντέλων προσομοίωσης (1)</a:t>
            </a:r>
          </a:p>
        </p:txBody>
      </p:sp>
      <p:sp>
        <p:nvSpPr>
          <p:cNvPr id="3" name="Content Placeholder 2"/>
          <p:cNvSpPr>
            <a:spLocks noGrp="1"/>
          </p:cNvSpPr>
          <p:nvPr>
            <p:ph idx="1"/>
          </p:nvPr>
        </p:nvSpPr>
        <p:spPr/>
        <p:txBody>
          <a:bodyPr>
            <a:normAutofit/>
          </a:bodyPr>
          <a:lstStyle/>
          <a:p>
            <a:r>
              <a:rPr lang="el-GR" dirty="0"/>
              <a:t>Στατικά </a:t>
            </a:r>
            <a:r>
              <a:rPr lang="el-GR" b="1" dirty="0"/>
              <a:t>ή Δυναμικά Μοντέλα Προσομοίωσης</a:t>
            </a:r>
          </a:p>
          <a:p>
            <a:pPr lvl="1"/>
            <a:r>
              <a:rPr lang="el-GR" dirty="0"/>
              <a:t>Ένα </a:t>
            </a:r>
            <a:r>
              <a:rPr lang="el-GR" i="1" dirty="0"/>
              <a:t>στατικό μοντέλο προσομοίωσης αναπαριστά ένα σύστημα </a:t>
            </a:r>
            <a:r>
              <a:rPr lang="el-GR" dirty="0"/>
              <a:t>σε μία συγκεκριμένη χρονική στιγμή, ή αναπαριστά ένα σύστημα στο οποίο ο χρόνος δεν έχει σημασία.</a:t>
            </a:r>
          </a:p>
          <a:p>
            <a:pPr lvl="1"/>
            <a:r>
              <a:rPr lang="el-GR" dirty="0"/>
              <a:t>Ένα </a:t>
            </a:r>
            <a:r>
              <a:rPr lang="el-GR" i="1" dirty="0"/>
              <a:t>δυναμικό μοντέλο προσομοίωσης αναπαριστά ένα </a:t>
            </a:r>
            <a:r>
              <a:rPr lang="el-GR" dirty="0"/>
              <a:t>σύστημα, όπως αυτό εξελίσσεται με την πάροδο του χρόνου.</a:t>
            </a:r>
          </a:p>
          <a:p>
            <a:r>
              <a:rPr lang="el-GR" dirty="0"/>
              <a:t>Ντετερμινιστικά </a:t>
            </a:r>
            <a:r>
              <a:rPr lang="el-GR" b="1" dirty="0"/>
              <a:t>ή Στοχαστικά Μοντέλα Προσομοίωσης</a:t>
            </a:r>
          </a:p>
          <a:p>
            <a:pPr lvl="1"/>
            <a:r>
              <a:rPr lang="el-GR" dirty="0"/>
              <a:t>Αν ένα μοντέλο προσομοίωσης δεν περιλαμβάνει </a:t>
            </a:r>
            <a:r>
              <a:rPr lang="el-GR" dirty="0" err="1"/>
              <a:t>πιθανοτικά</a:t>
            </a:r>
            <a:r>
              <a:rPr lang="el-GR" dirty="0"/>
              <a:t> (δηλαδή "τυχαία") τμήματα, ονομάζεται </a:t>
            </a:r>
            <a:r>
              <a:rPr lang="el-GR" i="1" dirty="0"/>
              <a:t>ντετερμινιστικό.</a:t>
            </a:r>
          </a:p>
          <a:p>
            <a:pPr lvl="2"/>
            <a:r>
              <a:rPr lang="el-GR" dirty="0"/>
              <a:t>Στα ντετερμινιστικά μοντέλα, η έξοδος είναι καθορισμένη, με δεδομένο το σύνολο των ποσοτήτων και σχέσεων εισόδου του μοντέλου.</a:t>
            </a:r>
          </a:p>
          <a:p>
            <a:pPr lvl="1"/>
            <a:r>
              <a:rPr lang="el-GR" dirty="0"/>
              <a:t>Πολλά συστήματα πρέπει να χρησιμοποιήσουν </a:t>
            </a:r>
            <a:r>
              <a:rPr lang="el-GR" i="1" dirty="0"/>
              <a:t>στοχαστικά </a:t>
            </a:r>
            <a:r>
              <a:rPr lang="el-GR" dirty="0"/>
              <a:t>μοντέλα προσομοίωσης, δηλαδή μοντέλα που θα έχουν τουλάχιστον ορισμένα τμήματα με "τυχαία" είσοδο.</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μοντέλων προσομοίωσης (2)</a:t>
            </a:r>
          </a:p>
        </p:txBody>
      </p:sp>
      <p:sp>
        <p:nvSpPr>
          <p:cNvPr id="3" name="Content Placeholder 2"/>
          <p:cNvSpPr>
            <a:spLocks noGrp="1"/>
          </p:cNvSpPr>
          <p:nvPr>
            <p:ph idx="1"/>
          </p:nvPr>
        </p:nvSpPr>
        <p:spPr/>
        <p:txBody>
          <a:bodyPr>
            <a:noAutofit/>
          </a:bodyPr>
          <a:lstStyle/>
          <a:p>
            <a:r>
              <a:rPr lang="el-GR" sz="2000" dirty="0" err="1"/>
              <a:t>Αυτο</a:t>
            </a:r>
            <a:r>
              <a:rPr lang="el-GR" sz="2000" dirty="0"/>
              <a:t>-οδηγούμενα </a:t>
            </a:r>
            <a:r>
              <a:rPr lang="el-GR" sz="2000" b="1" dirty="0"/>
              <a:t>ή </a:t>
            </a:r>
            <a:r>
              <a:rPr lang="el-GR" sz="2000" b="1" dirty="0" err="1"/>
              <a:t>Ιχνο</a:t>
            </a:r>
            <a:r>
              <a:rPr lang="el-GR" sz="2000" b="1" dirty="0"/>
              <a:t>-οδηγούμενα Μοντέλα </a:t>
            </a:r>
            <a:r>
              <a:rPr lang="el-GR" sz="2000" dirty="0"/>
              <a:t>Προσομοίωσης</a:t>
            </a:r>
          </a:p>
          <a:p>
            <a:pPr lvl="1"/>
            <a:r>
              <a:rPr lang="el-GR" sz="2000" dirty="0"/>
              <a:t>Σε ένα </a:t>
            </a:r>
            <a:r>
              <a:rPr lang="el-GR" sz="2000" i="1" dirty="0" err="1"/>
              <a:t>αυτο</a:t>
            </a:r>
            <a:r>
              <a:rPr lang="el-GR" sz="2000" i="1" dirty="0"/>
              <a:t>-οδηγούμενο (</a:t>
            </a:r>
            <a:r>
              <a:rPr lang="el-GR" sz="2000" i="1" dirty="0" err="1"/>
              <a:t>self</a:t>
            </a:r>
            <a:r>
              <a:rPr lang="el-GR" sz="2000" i="1" dirty="0"/>
              <a:t>-</a:t>
            </a:r>
            <a:r>
              <a:rPr lang="el-GR" sz="2000" i="1" dirty="0" err="1"/>
              <a:t>driven</a:t>
            </a:r>
            <a:r>
              <a:rPr lang="el-GR" sz="2000" i="1" dirty="0"/>
              <a:t>) μοντέλο, υπάρχει </a:t>
            </a:r>
            <a:r>
              <a:rPr lang="el-GR" sz="2000" dirty="0"/>
              <a:t>μία εσωτερική πηγή τυχαίων αριθμών. Οι τυχαίοι αριθμοί οδηγούν τα τμήματα του μοντέλου, δηλαδή χρησιμοποιούνται για τον προσδιορισμό των στιγμών εμφανίσεων των γεγονότων του συστήματος.</a:t>
            </a:r>
          </a:p>
          <a:p>
            <a:pPr lvl="2"/>
            <a:r>
              <a:rPr lang="el-GR" sz="1800" dirty="0"/>
              <a:t>Αποτελεί ένα αυτάρκες μοντέλο το οποίο δεν χρειάζεται εξωτερικές εισόδους (</a:t>
            </a:r>
            <a:r>
              <a:rPr lang="el-GR" sz="1800" dirty="0" err="1"/>
              <a:t>inputs</a:t>
            </a:r>
            <a:r>
              <a:rPr lang="el-GR" sz="1600" dirty="0"/>
              <a:t>) για να λειτουργήσει.</a:t>
            </a:r>
          </a:p>
          <a:p>
            <a:pPr lvl="1"/>
            <a:r>
              <a:rPr lang="el-GR" sz="2000" dirty="0"/>
              <a:t>Ένα </a:t>
            </a:r>
            <a:r>
              <a:rPr lang="el-GR" sz="2000" i="1" dirty="0" err="1"/>
              <a:t>ιχνο</a:t>
            </a:r>
            <a:r>
              <a:rPr lang="el-GR" sz="2000" i="1" dirty="0"/>
              <a:t>-οδηγούμενο (</a:t>
            </a:r>
            <a:r>
              <a:rPr lang="el-GR" sz="2000" i="1" dirty="0" err="1"/>
              <a:t>trace</a:t>
            </a:r>
            <a:r>
              <a:rPr lang="el-GR" sz="2000" i="1" dirty="0"/>
              <a:t>-</a:t>
            </a:r>
            <a:r>
              <a:rPr lang="el-GR" sz="2000" i="1" dirty="0" err="1"/>
              <a:t>driven</a:t>
            </a:r>
            <a:r>
              <a:rPr lang="el-GR" sz="2000" i="1" dirty="0"/>
              <a:t>) μοντέλο καθοδηγείται </a:t>
            </a:r>
            <a:r>
              <a:rPr lang="el-GR" sz="2000" dirty="0"/>
              <a:t>από ακολουθίες εισόδου που προέρχονται από δεδομένα (</a:t>
            </a:r>
            <a:r>
              <a:rPr lang="el-GR" sz="2000" dirty="0" err="1"/>
              <a:t>trace</a:t>
            </a:r>
            <a:r>
              <a:rPr lang="el-GR" sz="2000" dirty="0"/>
              <a:t> </a:t>
            </a:r>
            <a:r>
              <a:rPr lang="el-GR" sz="2000" dirty="0" err="1"/>
              <a:t>data</a:t>
            </a:r>
            <a:r>
              <a:rPr lang="el-GR" sz="2000" dirty="0"/>
              <a:t>) που έχουν δημιουργηθεί από τη λειτουργία ενός πραγματικού συστήματος.</a:t>
            </a:r>
          </a:p>
          <a:p>
            <a:pPr lvl="2"/>
            <a:r>
              <a:rPr lang="el-GR" sz="1800" dirty="0"/>
              <a:t>Αποφεύγονται οι δυσκολίες της </a:t>
            </a:r>
            <a:r>
              <a:rPr lang="el-GR" sz="1800" dirty="0" err="1"/>
              <a:t>πιθανοτικής</a:t>
            </a:r>
            <a:r>
              <a:rPr lang="el-GR" sz="1800" dirty="0"/>
              <a:t> ανάλυσης που χρειάζεται για τη χρήση κατανομών στην περιγραφή των εισόδων του μοντέλου.</a:t>
            </a:r>
          </a:p>
          <a:p>
            <a:pPr lvl="2"/>
            <a:r>
              <a:rPr lang="el-GR" sz="1800" dirty="0"/>
              <a:t>Τα μοντέλα αυτά είναι εύκολο να επιβεβαιωθούν.</a:t>
            </a:r>
          </a:p>
          <a:p>
            <a:pPr lvl="2"/>
            <a:r>
              <a:rPr lang="el-GR" sz="1800" dirty="0"/>
              <a:t>Μικρό εύρος εφαρμογών που μπορούν να αντιμετωπίσουν.</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μοντέλων προσομοίωσης (</a:t>
            </a:r>
            <a:r>
              <a:rPr lang="en-US" dirty="0"/>
              <a:t>3</a:t>
            </a:r>
            <a:r>
              <a:rPr lang="el-GR" dirty="0"/>
              <a:t>)</a:t>
            </a:r>
          </a:p>
        </p:txBody>
      </p:sp>
      <p:sp>
        <p:nvSpPr>
          <p:cNvPr id="3" name="Content Placeholder 2"/>
          <p:cNvSpPr>
            <a:spLocks noGrp="1"/>
          </p:cNvSpPr>
          <p:nvPr>
            <p:ph idx="1"/>
          </p:nvPr>
        </p:nvSpPr>
        <p:spPr/>
        <p:txBody>
          <a:bodyPr>
            <a:normAutofit/>
          </a:bodyPr>
          <a:lstStyle/>
          <a:p>
            <a:r>
              <a:rPr lang="el-GR" dirty="0"/>
              <a:t>Μοντέλα Προσομοίωσης Διακριτών</a:t>
            </a:r>
            <a:r>
              <a:rPr lang="en-US" dirty="0"/>
              <a:t> </a:t>
            </a:r>
            <a:r>
              <a:rPr lang="el-GR" dirty="0"/>
              <a:t>Γεγονότων (</a:t>
            </a:r>
            <a:r>
              <a:rPr lang="en-US" dirty="0"/>
              <a:t>discrete event simulation models)</a:t>
            </a:r>
          </a:p>
          <a:p>
            <a:pPr lvl="1"/>
            <a:r>
              <a:rPr lang="el-GR" dirty="0"/>
              <a:t>διακριτά, δυναμικά, στοχαστικά και </a:t>
            </a:r>
            <a:r>
              <a:rPr lang="el-GR" dirty="0" err="1"/>
              <a:t>αυτο</a:t>
            </a:r>
            <a:r>
              <a:rPr lang="el-GR" dirty="0"/>
              <a:t>-</a:t>
            </a:r>
            <a:r>
              <a:rPr lang="en-US" dirty="0"/>
              <a:t> </a:t>
            </a:r>
            <a:r>
              <a:rPr lang="el-GR" dirty="0"/>
              <a:t>οδηγούμενα.</a:t>
            </a:r>
          </a:p>
          <a:p>
            <a:pPr lvl="1"/>
            <a:r>
              <a:rPr lang="el-GR" dirty="0"/>
              <a:t>Τα ντετερμινιστικά μοντέλα μπορούν να</a:t>
            </a:r>
            <a:r>
              <a:rPr lang="en-US" dirty="0"/>
              <a:t> </a:t>
            </a:r>
            <a:r>
              <a:rPr lang="el-GR" dirty="0"/>
              <a:t>θεωρηθούν ειδικές περιπτώσεις των στοχαστικών</a:t>
            </a:r>
            <a:r>
              <a:rPr lang="en-US" dirty="0"/>
              <a:t> </a:t>
            </a:r>
            <a:r>
              <a:rPr lang="el-GR" dirty="0"/>
              <a:t>μοντέλων, και δεν υπάρχει απώλεια της</a:t>
            </a:r>
            <a:r>
              <a:rPr lang="en-US" dirty="0"/>
              <a:t> </a:t>
            </a:r>
            <a:r>
              <a:rPr lang="el-GR" dirty="0"/>
              <a:t>γενικότητας στη μελέτη των μοντέλων</a:t>
            </a:r>
            <a:r>
              <a:rPr lang="en-US" dirty="0"/>
              <a:t> </a:t>
            </a:r>
            <a:r>
              <a:rPr lang="el-GR" dirty="0"/>
              <a:t>προσομοίωσης.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Ο Μηχανισμός εξέλιξης του χρόνου (1)</a:t>
            </a:r>
          </a:p>
        </p:txBody>
      </p:sp>
      <p:sp>
        <p:nvSpPr>
          <p:cNvPr id="3" name="Content Placeholder 2"/>
          <p:cNvSpPr>
            <a:spLocks noGrp="1"/>
          </p:cNvSpPr>
          <p:nvPr>
            <p:ph idx="1"/>
          </p:nvPr>
        </p:nvSpPr>
        <p:spPr/>
        <p:txBody>
          <a:bodyPr>
            <a:normAutofit/>
          </a:bodyPr>
          <a:lstStyle/>
          <a:p>
            <a:r>
              <a:rPr lang="el-GR" dirty="0"/>
              <a:t>Ρολόι προσομοίωσης (</a:t>
            </a:r>
            <a:r>
              <a:rPr lang="en-US" dirty="0"/>
              <a:t>simulation clock)</a:t>
            </a:r>
          </a:p>
          <a:p>
            <a:pPr lvl="1"/>
            <a:r>
              <a:rPr lang="el-GR" dirty="0"/>
              <a:t>Η μεταβλητή του μοντέλου προσομοίωσης που μας δίνει</a:t>
            </a:r>
            <a:r>
              <a:rPr lang="en-US" dirty="0"/>
              <a:t> </a:t>
            </a:r>
            <a:r>
              <a:rPr lang="el-GR" dirty="0"/>
              <a:t>την τρέχουσα τιμή του χρόνου.</a:t>
            </a:r>
          </a:p>
          <a:p>
            <a:pPr lvl="1"/>
            <a:r>
              <a:rPr lang="el-GR" dirty="0"/>
              <a:t>Λόγω του δυναμικού χαρακτήρα των μοντέλων</a:t>
            </a:r>
            <a:r>
              <a:rPr lang="en-US" dirty="0"/>
              <a:t> </a:t>
            </a:r>
            <a:r>
              <a:rPr lang="el-GR" dirty="0"/>
              <a:t>προσομοίωσης διακριτών γεγονότων, πρέπει να έχουμε</a:t>
            </a:r>
            <a:r>
              <a:rPr lang="en-US" dirty="0"/>
              <a:t> </a:t>
            </a:r>
            <a:r>
              <a:rPr lang="el-GR" dirty="0"/>
              <a:t>τη δυνατότητα αποθήκευσης της τρέχουσας τιμής του</a:t>
            </a:r>
            <a:r>
              <a:rPr lang="en-US" dirty="0"/>
              <a:t> </a:t>
            </a:r>
            <a:r>
              <a:rPr lang="el-GR" dirty="0"/>
              <a:t>προσομοιωμένου χρόνου, ενώ χρειαζόμαστε και ένα</a:t>
            </a:r>
            <a:r>
              <a:rPr lang="en-US" dirty="0"/>
              <a:t> </a:t>
            </a:r>
            <a:r>
              <a:rPr lang="el-GR" dirty="0"/>
              <a:t>μηχανισμό αύξησής του από μία τιμή σε μία άλλη.</a:t>
            </a:r>
          </a:p>
          <a:p>
            <a:pPr lvl="1"/>
            <a:r>
              <a:rPr lang="el-GR" dirty="0"/>
              <a:t>Η μονάδα χρόνου που χρησιμοποιεί το ρολόι είναι</a:t>
            </a:r>
            <a:r>
              <a:rPr lang="en-US" dirty="0"/>
              <a:t> </a:t>
            </a:r>
            <a:r>
              <a:rPr lang="el-GR" dirty="0"/>
              <a:t>συνήθως η ίδια με αυτή που χρησιμοποιούν οι</a:t>
            </a:r>
            <a:r>
              <a:rPr lang="en-US" dirty="0"/>
              <a:t> </a:t>
            </a:r>
            <a:r>
              <a:rPr lang="el-GR" dirty="0"/>
              <a:t>παράμετροι εισόδου.</a:t>
            </a:r>
          </a:p>
          <a:p>
            <a:pPr lvl="1"/>
            <a:r>
              <a:rPr lang="el-GR" dirty="0"/>
              <a:t>Δεν υπάρχει</a:t>
            </a:r>
            <a:r>
              <a:rPr lang="en-US" dirty="0"/>
              <a:t> </a:t>
            </a:r>
            <a:r>
              <a:rPr lang="el-GR" dirty="0"/>
              <a:t>προκαθορισμένη σχέση του χρόνου που καταγράφει το</a:t>
            </a:r>
            <a:r>
              <a:rPr lang="en-US" dirty="0"/>
              <a:t> </a:t>
            </a:r>
            <a:r>
              <a:rPr lang="el-GR" dirty="0"/>
              <a:t>ρολόι, με το χρόνο που απαιτείται για την εκτέλεση του</a:t>
            </a:r>
            <a:r>
              <a:rPr lang="en-US" dirty="0"/>
              <a:t> </a:t>
            </a:r>
            <a:r>
              <a:rPr lang="el-GR" dirty="0"/>
              <a:t>προσομοιωτή στον υπολογιστή.</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Ο Μηχανισμός εξέλιξης του χρόνου (2)</a:t>
            </a:r>
          </a:p>
        </p:txBody>
      </p:sp>
      <p:sp>
        <p:nvSpPr>
          <p:cNvPr id="3" name="Content Placeholder 2"/>
          <p:cNvSpPr>
            <a:spLocks noGrp="1"/>
          </p:cNvSpPr>
          <p:nvPr>
            <p:ph idx="1"/>
          </p:nvPr>
        </p:nvSpPr>
        <p:spPr/>
        <p:txBody>
          <a:bodyPr>
            <a:normAutofit/>
          </a:bodyPr>
          <a:lstStyle/>
          <a:p>
            <a:r>
              <a:rPr lang="el-GR" dirty="0"/>
              <a:t>Δύο τρόποι για την εξέλιξη του ρολογιού</a:t>
            </a:r>
            <a:r>
              <a:rPr lang="en-US" dirty="0"/>
              <a:t> </a:t>
            </a:r>
            <a:r>
              <a:rPr lang="el-GR" dirty="0"/>
              <a:t>προσομοίωσης:</a:t>
            </a:r>
          </a:p>
          <a:p>
            <a:pPr lvl="1"/>
            <a:r>
              <a:rPr lang="el-GR" dirty="0"/>
              <a:t>Εξέλιξη με βάση το Χρόνο του Επομένου</a:t>
            </a:r>
            <a:r>
              <a:rPr lang="en-US" dirty="0"/>
              <a:t> </a:t>
            </a:r>
            <a:r>
              <a:rPr lang="el-GR" dirty="0"/>
              <a:t>Γεγονότος (</a:t>
            </a:r>
            <a:r>
              <a:rPr lang="en-US" dirty="0"/>
              <a:t>next-event time advance).</a:t>
            </a:r>
          </a:p>
          <a:p>
            <a:pPr lvl="2"/>
            <a:r>
              <a:rPr lang="el-GR" dirty="0"/>
              <a:t>Περισσότερο διαδεδομένη</a:t>
            </a:r>
          </a:p>
          <a:p>
            <a:pPr lvl="1"/>
            <a:r>
              <a:rPr lang="el-GR" dirty="0"/>
              <a:t>Εξέλιξη Σταθερής Αύξησης του Χρόνου</a:t>
            </a:r>
            <a:r>
              <a:rPr lang="en-US" dirty="0"/>
              <a:t> (fixed-increment time advance).</a:t>
            </a:r>
          </a:p>
          <a:p>
            <a:pPr lvl="2"/>
            <a:r>
              <a:rPr lang="el-GR" dirty="0"/>
              <a:t>Μπορεί να θεωρηθεί ειδική περίπτωση της</a:t>
            </a:r>
            <a:r>
              <a:rPr lang="en-US" dirty="0"/>
              <a:t> </a:t>
            </a:r>
            <a:r>
              <a:rPr lang="el-GR" dirty="0"/>
              <a:t>πρώτης.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Εξέλιξη με βάση το Χρόνο του</a:t>
            </a:r>
            <a:br>
              <a:rPr lang="el-GR" dirty="0"/>
            </a:br>
            <a:r>
              <a:rPr lang="el-GR" dirty="0"/>
              <a:t>Επομένου Γεγονότος</a:t>
            </a:r>
          </a:p>
        </p:txBody>
      </p:sp>
      <p:sp>
        <p:nvSpPr>
          <p:cNvPr id="3" name="Content Placeholder 2"/>
          <p:cNvSpPr>
            <a:spLocks noGrp="1"/>
          </p:cNvSpPr>
          <p:nvPr>
            <p:ph idx="1"/>
          </p:nvPr>
        </p:nvSpPr>
        <p:spPr/>
        <p:txBody>
          <a:bodyPr>
            <a:normAutofit fontScale="92500" lnSpcReduction="20000"/>
          </a:bodyPr>
          <a:lstStyle/>
          <a:p>
            <a:r>
              <a:rPr lang="el-GR" dirty="0"/>
              <a:t>Το ρολόι προσομοίωσης αρχικοποιείται στο μηδέν και καθορίζονται οι</a:t>
            </a:r>
            <a:r>
              <a:rPr lang="en-US" dirty="0"/>
              <a:t> </a:t>
            </a:r>
            <a:r>
              <a:rPr lang="el-GR" dirty="0"/>
              <a:t>στιγμές εμφάνισης των μελλοντικών γεγονότων.</a:t>
            </a:r>
          </a:p>
          <a:p>
            <a:r>
              <a:rPr lang="el-GR" dirty="0"/>
              <a:t>Το ρολόι τότε αυξάνεται στο χρόνο εμφάνισης του πιο κοντινού στο</a:t>
            </a:r>
            <a:r>
              <a:rPr lang="en-US" dirty="0"/>
              <a:t> </a:t>
            </a:r>
            <a:r>
              <a:rPr lang="el-GR" dirty="0"/>
              <a:t>μέλλον, από τα γεγονότα αυτά.</a:t>
            </a:r>
          </a:p>
          <a:p>
            <a:r>
              <a:rPr lang="el-GR" dirty="0"/>
              <a:t>Η κατάσταση του συστήματος ενημερώνεται ώστε να πάρει υπ όψη της</a:t>
            </a:r>
            <a:r>
              <a:rPr lang="en-US" dirty="0"/>
              <a:t> </a:t>
            </a:r>
            <a:r>
              <a:rPr lang="el-GR" dirty="0"/>
              <a:t>το γεγονός που εμφανίστηκε.</a:t>
            </a:r>
          </a:p>
          <a:p>
            <a:r>
              <a:rPr lang="el-GR" dirty="0"/>
              <a:t>Ενημερώνεται επίσης η γνώση μας για τις χρονικές στιγμές εμφάνισης</a:t>
            </a:r>
            <a:r>
              <a:rPr lang="en-US" dirty="0"/>
              <a:t> </a:t>
            </a:r>
            <a:r>
              <a:rPr lang="el-GR" dirty="0"/>
              <a:t>των μελλοντικών γεγονότων.</a:t>
            </a:r>
          </a:p>
          <a:p>
            <a:r>
              <a:rPr lang="el-GR" dirty="0"/>
              <a:t>Το ρολόι αυξάνεται ώστε να δείχνει τη στιγμή εμφάνισης του νέου πιο</a:t>
            </a:r>
            <a:r>
              <a:rPr lang="en-US" dirty="0"/>
              <a:t> </a:t>
            </a:r>
            <a:r>
              <a:rPr lang="el-GR" dirty="0"/>
              <a:t>κοντινού στο μέλλον γεγονότος.</a:t>
            </a:r>
          </a:p>
          <a:p>
            <a:r>
              <a:rPr lang="el-GR" dirty="0"/>
              <a:t>Η κατάσταση του συστήματος ενημερώνεται, καθορίζονται οι χρονικές</a:t>
            </a:r>
            <a:r>
              <a:rPr lang="en-US" dirty="0"/>
              <a:t> </a:t>
            </a:r>
            <a:r>
              <a:rPr lang="el-GR" dirty="0"/>
              <a:t>στιγμές εμφάνισης των μελλοντικών γεγονότων.</a:t>
            </a:r>
          </a:p>
          <a:p>
            <a:r>
              <a:rPr lang="el-GR" dirty="0"/>
              <a:t>Η διαδικασία συνεχίζεται μέχρι να ικανοποιηθεί κάποια προκαθορισμένη</a:t>
            </a:r>
            <a:r>
              <a:rPr lang="en-US" dirty="0"/>
              <a:t> </a:t>
            </a:r>
            <a:r>
              <a:rPr lang="el-GR" dirty="0"/>
              <a:t>συνθήκη τερματισμού της προσομοίωσης.</a:t>
            </a:r>
          </a:p>
          <a:p>
            <a:r>
              <a:rPr lang="el-GR" dirty="0"/>
              <a:t>Οι ενδιάμεσες ανενεργοί περίοδοι δεν λαμβάνονται υπ όψη και το ρολόι</a:t>
            </a:r>
            <a:r>
              <a:rPr lang="en-US" dirty="0"/>
              <a:t> </a:t>
            </a:r>
            <a:r>
              <a:rPr lang="el-GR" dirty="0"/>
              <a:t>μετακινείται αυτόματα στη στιγμή εμφάνισης του επομένου γεγονότος.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Μέθοδος εξέλιξης σταθερής αύξησης</a:t>
            </a:r>
            <a:br>
              <a:rPr lang="el-GR" dirty="0"/>
            </a:br>
            <a:r>
              <a:rPr lang="el-GR" dirty="0"/>
              <a:t>του χρόνου</a:t>
            </a:r>
          </a:p>
        </p:txBody>
      </p:sp>
      <p:sp>
        <p:nvSpPr>
          <p:cNvPr id="3" name="Content Placeholder 2"/>
          <p:cNvSpPr>
            <a:spLocks noGrp="1"/>
          </p:cNvSpPr>
          <p:nvPr>
            <p:ph idx="1"/>
          </p:nvPr>
        </p:nvSpPr>
        <p:spPr/>
        <p:txBody>
          <a:bodyPr>
            <a:normAutofit/>
          </a:bodyPr>
          <a:lstStyle/>
          <a:p>
            <a:r>
              <a:rPr lang="el-GR" dirty="0"/>
              <a:t>Το ρολόι προσομοίωσης εξελίσσεται με σταθερές</a:t>
            </a:r>
            <a:r>
              <a:rPr lang="en-US" dirty="0"/>
              <a:t> </a:t>
            </a:r>
            <a:r>
              <a:rPr lang="el-GR" dirty="0"/>
              <a:t>αυξήσεις ακριβώς Δ</a:t>
            </a:r>
            <a:r>
              <a:rPr lang="en-US" dirty="0"/>
              <a:t>t </a:t>
            </a:r>
            <a:r>
              <a:rPr lang="el-GR" dirty="0"/>
              <a:t>μονάδων χρόνου κάθε φορά.</a:t>
            </a:r>
          </a:p>
          <a:p>
            <a:r>
              <a:rPr lang="el-GR" dirty="0"/>
              <a:t>Μετά από κάθε ενημέρωση του ρολογιού, γίνεται ένας</a:t>
            </a:r>
            <a:r>
              <a:rPr lang="en-US" dirty="0"/>
              <a:t> </a:t>
            </a:r>
            <a:r>
              <a:rPr lang="el-GR" dirty="0"/>
              <a:t>έλεγχος για να εξακριβωθεί εάν θα έπρεπε να έχουν</a:t>
            </a:r>
            <a:r>
              <a:rPr lang="en-US" dirty="0"/>
              <a:t> </a:t>
            </a:r>
            <a:r>
              <a:rPr lang="el-GR" dirty="0"/>
              <a:t>εμφανισθεί κάποια γεγονότα κατά το προηγούμενο</a:t>
            </a:r>
            <a:r>
              <a:rPr lang="en-US" dirty="0"/>
              <a:t> </a:t>
            </a:r>
            <a:r>
              <a:rPr lang="el-GR" dirty="0"/>
              <a:t>χρονικό διάστημα.</a:t>
            </a:r>
          </a:p>
          <a:p>
            <a:r>
              <a:rPr lang="el-GR" dirty="0"/>
              <a:t>Αν εμφανίσθηκαν γεγονότα στο διάστημα αυτό,</a:t>
            </a:r>
            <a:r>
              <a:rPr lang="en-US" dirty="0"/>
              <a:t> </a:t>
            </a:r>
            <a:r>
              <a:rPr lang="el-GR" dirty="0"/>
              <a:t>θεωρούμε ότι αυτά εμφανίζονται στο τέλος του</a:t>
            </a:r>
            <a:r>
              <a:rPr lang="en-US" dirty="0"/>
              <a:t> </a:t>
            </a:r>
            <a:r>
              <a:rPr lang="el-GR" dirty="0"/>
              <a:t>χρονικού διαστήματος.</a:t>
            </a:r>
          </a:p>
          <a:p>
            <a:r>
              <a:rPr lang="el-GR" dirty="0"/>
              <a:t>Η κατάσταση του συστήματος ενημερώνεται</a:t>
            </a:r>
            <a:r>
              <a:rPr lang="en-US" dirty="0"/>
              <a:t> </a:t>
            </a:r>
            <a:r>
              <a:rPr lang="el-GR" dirty="0"/>
              <a:t>κατάλληλα.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334" y="579438"/>
            <a:ext cx="8686800" cy="1143000"/>
          </a:xfrm>
        </p:spPr>
        <p:txBody>
          <a:bodyPr>
            <a:normAutofit/>
          </a:bodyPr>
          <a:lstStyle/>
          <a:p>
            <a:r>
              <a:rPr lang="el-GR" dirty="0"/>
              <a:t>Συστατικά και οργάνωση ενός μοντέλου</a:t>
            </a:r>
            <a:br>
              <a:rPr lang="el-GR" dirty="0"/>
            </a:br>
            <a:r>
              <a:rPr lang="el-GR" dirty="0"/>
              <a:t>προσομοίωσης διακριτών χρόνων (1)</a:t>
            </a:r>
          </a:p>
        </p:txBody>
      </p:sp>
      <p:sp>
        <p:nvSpPr>
          <p:cNvPr id="3" name="Content Placeholder 2"/>
          <p:cNvSpPr>
            <a:spLocks noGrp="1"/>
          </p:cNvSpPr>
          <p:nvPr>
            <p:ph idx="1"/>
          </p:nvPr>
        </p:nvSpPr>
        <p:spPr/>
        <p:txBody>
          <a:bodyPr>
            <a:normAutofit/>
          </a:bodyPr>
          <a:lstStyle/>
          <a:p>
            <a:r>
              <a:rPr lang="el-GR" dirty="0"/>
              <a:t>Τμήματα μοντέλων προσομοίωσης</a:t>
            </a:r>
            <a:r>
              <a:rPr lang="en-US" dirty="0"/>
              <a:t> </a:t>
            </a:r>
            <a:r>
              <a:rPr lang="el-GR" dirty="0"/>
              <a:t>διακριτών γεγονότων .</a:t>
            </a:r>
          </a:p>
          <a:p>
            <a:pPr lvl="1"/>
            <a:r>
              <a:rPr lang="el-GR" dirty="0"/>
              <a:t>Κατάσταση Συστήματος (</a:t>
            </a:r>
            <a:r>
              <a:rPr lang="el-GR" dirty="0" err="1"/>
              <a:t>system</a:t>
            </a:r>
            <a:r>
              <a:rPr lang="el-GR" dirty="0"/>
              <a:t> </a:t>
            </a:r>
            <a:r>
              <a:rPr lang="el-GR" dirty="0" err="1"/>
              <a:t>state</a:t>
            </a:r>
            <a:r>
              <a:rPr lang="el-GR" dirty="0"/>
              <a:t>)</a:t>
            </a:r>
          </a:p>
          <a:p>
            <a:pPr lvl="2"/>
            <a:r>
              <a:rPr lang="el-GR" dirty="0"/>
              <a:t>Η συλλογή των μεταβλητών κατάστασης που είναι</a:t>
            </a:r>
            <a:r>
              <a:rPr lang="en-US" dirty="0"/>
              <a:t> </a:t>
            </a:r>
            <a:r>
              <a:rPr lang="el-GR" dirty="0"/>
              <a:t>απαραίτητες για την περιγραφή του συστήματος σε</a:t>
            </a:r>
            <a:r>
              <a:rPr lang="en-US" dirty="0"/>
              <a:t> </a:t>
            </a:r>
            <a:r>
              <a:rPr lang="el-GR" dirty="0"/>
              <a:t>μία χρονική στιγμή.</a:t>
            </a:r>
          </a:p>
          <a:p>
            <a:pPr lvl="1"/>
            <a:r>
              <a:rPr lang="el-GR" dirty="0"/>
              <a:t>Ρολόι Προσομοίωσης (</a:t>
            </a:r>
            <a:r>
              <a:rPr lang="en-US" dirty="0"/>
              <a:t>simulation clock)</a:t>
            </a:r>
          </a:p>
          <a:p>
            <a:pPr lvl="2"/>
            <a:r>
              <a:rPr lang="el-GR" dirty="0"/>
              <a:t> Μία μεταβλητή που περιέχει την τρέχουσα τιμή του</a:t>
            </a:r>
            <a:r>
              <a:rPr lang="en-US" dirty="0"/>
              <a:t> </a:t>
            </a:r>
            <a:r>
              <a:rPr lang="el-GR" dirty="0"/>
              <a:t>προσομοιωμένου χρόνου.</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537105"/>
            <a:ext cx="8534400" cy="1143000"/>
          </a:xfrm>
        </p:spPr>
        <p:txBody>
          <a:bodyPr>
            <a:normAutofit/>
          </a:bodyPr>
          <a:lstStyle/>
          <a:p>
            <a:r>
              <a:rPr lang="el-GR" dirty="0"/>
              <a:t>Συστατικά και οργάνωση ενός μοντέλου</a:t>
            </a:r>
            <a:br>
              <a:rPr lang="el-GR" dirty="0"/>
            </a:br>
            <a:r>
              <a:rPr lang="el-GR" dirty="0"/>
              <a:t>προσομοίωσης διακριτών χρόνων (2)</a:t>
            </a:r>
          </a:p>
        </p:txBody>
      </p:sp>
      <p:sp>
        <p:nvSpPr>
          <p:cNvPr id="3" name="Content Placeholder 2"/>
          <p:cNvSpPr>
            <a:spLocks noGrp="1"/>
          </p:cNvSpPr>
          <p:nvPr>
            <p:ph idx="1"/>
          </p:nvPr>
        </p:nvSpPr>
        <p:spPr/>
        <p:txBody>
          <a:bodyPr>
            <a:normAutofit/>
          </a:bodyPr>
          <a:lstStyle/>
          <a:p>
            <a:r>
              <a:rPr lang="el-GR" dirty="0"/>
              <a:t>Λίστα Γεγονότων (</a:t>
            </a:r>
            <a:r>
              <a:rPr lang="en-US" dirty="0"/>
              <a:t>event list)</a:t>
            </a:r>
          </a:p>
          <a:p>
            <a:pPr lvl="1"/>
            <a:r>
              <a:rPr lang="el-GR" dirty="0"/>
              <a:t>Μία λίστα που περιέχει την επόμενη χρονική</a:t>
            </a:r>
            <a:r>
              <a:rPr lang="en-US" dirty="0"/>
              <a:t> </a:t>
            </a:r>
            <a:r>
              <a:rPr lang="el-GR" dirty="0"/>
              <a:t>στιγμή εμφάνισης κάθε τύπου γεγονότος.</a:t>
            </a:r>
          </a:p>
          <a:p>
            <a:r>
              <a:rPr lang="el-GR" dirty="0"/>
              <a:t>Μετρητές Στατιστικών (</a:t>
            </a:r>
            <a:r>
              <a:rPr lang="el-GR" dirty="0" err="1"/>
              <a:t>statistical</a:t>
            </a:r>
            <a:r>
              <a:rPr lang="el-GR" dirty="0"/>
              <a:t> </a:t>
            </a:r>
            <a:r>
              <a:rPr lang="el-GR" dirty="0" err="1"/>
              <a:t>counters</a:t>
            </a:r>
            <a:r>
              <a:rPr lang="el-GR" dirty="0"/>
              <a:t>)</a:t>
            </a:r>
          </a:p>
          <a:p>
            <a:pPr lvl="1"/>
            <a:r>
              <a:rPr lang="el-GR" dirty="0"/>
              <a:t>Μεταβλητές που χρησιμοποιούνται για την</a:t>
            </a:r>
            <a:r>
              <a:rPr lang="en-US" dirty="0"/>
              <a:t> </a:t>
            </a:r>
            <a:r>
              <a:rPr lang="el-GR" dirty="0"/>
              <a:t>αποθήκευση στατιστικών μετρήσεων της</a:t>
            </a:r>
            <a:r>
              <a:rPr lang="en-US" dirty="0"/>
              <a:t> </a:t>
            </a:r>
            <a:r>
              <a:rPr lang="el-GR" dirty="0"/>
              <a:t>απόδοσης του συστήματος.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b="1" dirty="0"/>
              <a:t>Προσομοίωση</a:t>
            </a:r>
          </a:p>
          <a:p>
            <a:r>
              <a:rPr lang="el-GR" dirty="0"/>
              <a:t>Τεχνικές χρήσης υπολογιστών για τη «μίμηση» των λειτουργιών διαφόρων ειδών</a:t>
            </a:r>
          </a:p>
          <a:p>
            <a:pPr lvl="1"/>
            <a:r>
              <a:rPr lang="el-GR" i="1" dirty="0"/>
              <a:t>διαδικασιών ή μηχανισμών </a:t>
            </a:r>
            <a:r>
              <a:rPr lang="el-GR" i="1" dirty="0">
                <a:sym typeface="Wingdings" pitchFamily="2" charset="2"/>
              </a:rPr>
              <a:t> Σύστημα</a:t>
            </a:r>
          </a:p>
          <a:p>
            <a:r>
              <a:rPr lang="el-GR" dirty="0"/>
              <a:t>Για να το μελετήσουμε, κάνουμε </a:t>
            </a:r>
            <a:r>
              <a:rPr lang="el-GR" i="1" dirty="0"/>
              <a:t>υποθέσεις για το πως δουλεύει </a:t>
            </a:r>
          </a:p>
          <a:p>
            <a:r>
              <a:rPr lang="el-GR" dirty="0"/>
              <a:t>Υποθέσεις (μαθηματικές ή λογικές σχέσεις)</a:t>
            </a:r>
          </a:p>
          <a:p>
            <a:pPr lvl="1"/>
            <a:r>
              <a:rPr lang="el-GR" dirty="0"/>
              <a:t>Μοντέλο</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38705"/>
            <a:ext cx="8686800" cy="1143000"/>
          </a:xfrm>
        </p:spPr>
        <p:txBody>
          <a:bodyPr>
            <a:normAutofit/>
          </a:bodyPr>
          <a:lstStyle/>
          <a:p>
            <a:r>
              <a:rPr lang="el-GR" dirty="0"/>
              <a:t>Συστατικά και οργάνωση ενός μοντέλου</a:t>
            </a:r>
            <a:br>
              <a:rPr lang="el-GR" dirty="0"/>
            </a:br>
            <a:r>
              <a:rPr lang="el-GR" dirty="0"/>
              <a:t>προσομοίωσης διακριτών χρόνων (3)</a:t>
            </a:r>
          </a:p>
        </p:txBody>
      </p:sp>
      <p:sp>
        <p:nvSpPr>
          <p:cNvPr id="3" name="Content Placeholder 2"/>
          <p:cNvSpPr>
            <a:spLocks noGrp="1"/>
          </p:cNvSpPr>
          <p:nvPr>
            <p:ph idx="1"/>
          </p:nvPr>
        </p:nvSpPr>
        <p:spPr/>
        <p:txBody>
          <a:bodyPr>
            <a:normAutofit/>
          </a:bodyPr>
          <a:lstStyle/>
          <a:p>
            <a:r>
              <a:rPr lang="el-GR" dirty="0"/>
              <a:t>Ρουτίνα Αρχικοποίησης (</a:t>
            </a:r>
            <a:r>
              <a:rPr lang="en-US" dirty="0"/>
              <a:t>initialization routine)</a:t>
            </a:r>
          </a:p>
          <a:p>
            <a:pPr lvl="1"/>
            <a:r>
              <a:rPr lang="el-GR" dirty="0"/>
              <a:t>Ένα υποπρόγραμμα που αρχικοποιεί το</a:t>
            </a:r>
            <a:r>
              <a:rPr lang="en-US" dirty="0"/>
              <a:t> </a:t>
            </a:r>
            <a:r>
              <a:rPr lang="el-GR" dirty="0"/>
              <a:t>μοντέλο προσομοίωσης τη χρονική στιγμή</a:t>
            </a:r>
            <a:r>
              <a:rPr lang="en-US" dirty="0"/>
              <a:t> </a:t>
            </a:r>
            <a:r>
              <a:rPr lang="el-GR" dirty="0"/>
              <a:t>μηδέν.</a:t>
            </a:r>
          </a:p>
          <a:p>
            <a:r>
              <a:rPr lang="el-GR" dirty="0"/>
              <a:t>Ρουτίνα Χρονισμού (</a:t>
            </a:r>
            <a:r>
              <a:rPr lang="el-GR" dirty="0" err="1"/>
              <a:t>timing</a:t>
            </a:r>
            <a:r>
              <a:rPr lang="el-GR" dirty="0"/>
              <a:t> </a:t>
            </a:r>
            <a:r>
              <a:rPr lang="el-GR" dirty="0" err="1"/>
              <a:t>routine</a:t>
            </a:r>
            <a:r>
              <a:rPr lang="el-GR" dirty="0"/>
              <a:t>)</a:t>
            </a:r>
          </a:p>
          <a:p>
            <a:pPr lvl="1"/>
            <a:r>
              <a:rPr lang="el-GR" dirty="0"/>
              <a:t>Ένα υποπρόγραμμα που αναγνωρίζει το</a:t>
            </a:r>
            <a:r>
              <a:rPr lang="en-US" dirty="0"/>
              <a:t> </a:t>
            </a:r>
            <a:r>
              <a:rPr lang="el-GR" dirty="0"/>
              <a:t>επόμενο γεγονός από τη λίστα γεγονότων και</a:t>
            </a:r>
            <a:r>
              <a:rPr lang="en-US" dirty="0"/>
              <a:t> </a:t>
            </a:r>
            <a:r>
              <a:rPr lang="el-GR" dirty="0"/>
              <a:t>ακολούθως αυξάνει το ρολόι προσομοίωσης</a:t>
            </a:r>
            <a:r>
              <a:rPr lang="en-US" dirty="0"/>
              <a:t> </a:t>
            </a:r>
            <a:r>
              <a:rPr lang="el-GR" dirty="0"/>
              <a:t>στη χρονική</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533" y="541866"/>
            <a:ext cx="8686800" cy="1143000"/>
          </a:xfrm>
        </p:spPr>
        <p:txBody>
          <a:bodyPr>
            <a:normAutofit/>
          </a:bodyPr>
          <a:lstStyle/>
          <a:p>
            <a:r>
              <a:rPr lang="el-GR" dirty="0"/>
              <a:t>Συστατικά και οργάνωση ενός μοντέλου</a:t>
            </a:r>
            <a:br>
              <a:rPr lang="el-GR" dirty="0"/>
            </a:br>
            <a:r>
              <a:rPr lang="el-GR" dirty="0"/>
              <a:t>προσομοίωσης διακριτών χρόνων (4)</a:t>
            </a:r>
          </a:p>
        </p:txBody>
      </p:sp>
      <p:sp>
        <p:nvSpPr>
          <p:cNvPr id="3" name="Content Placeholder 2"/>
          <p:cNvSpPr>
            <a:spLocks noGrp="1"/>
          </p:cNvSpPr>
          <p:nvPr>
            <p:ph idx="1"/>
          </p:nvPr>
        </p:nvSpPr>
        <p:spPr/>
        <p:txBody>
          <a:bodyPr>
            <a:normAutofit/>
          </a:bodyPr>
          <a:lstStyle/>
          <a:p>
            <a:r>
              <a:rPr lang="el-GR" dirty="0"/>
              <a:t>Ρουτίνες Γεγονότων (</a:t>
            </a:r>
            <a:r>
              <a:rPr lang="en-US" dirty="0"/>
              <a:t>event routines)</a:t>
            </a:r>
          </a:p>
          <a:p>
            <a:pPr lvl="1"/>
            <a:r>
              <a:rPr lang="el-GR" dirty="0"/>
              <a:t>Υποπρογράμματα που ενημερώνουν την</a:t>
            </a:r>
            <a:r>
              <a:rPr lang="en-US" dirty="0"/>
              <a:t> </a:t>
            </a:r>
            <a:r>
              <a:rPr lang="el-GR" dirty="0"/>
              <a:t>κατάσταση συστήματος όταν εμφανίζεται ένα</a:t>
            </a:r>
            <a:r>
              <a:rPr lang="en-US" dirty="0"/>
              <a:t> </a:t>
            </a:r>
            <a:r>
              <a:rPr lang="el-GR" dirty="0"/>
              <a:t>συγκεκριμένο είδος γεγονότος (υπάρχει μία τέτοια</a:t>
            </a:r>
            <a:r>
              <a:rPr lang="en-US" dirty="0"/>
              <a:t> </a:t>
            </a:r>
            <a:r>
              <a:rPr lang="el-GR" dirty="0"/>
              <a:t>ρουτίνα για κάθε είδος γεγονότος).</a:t>
            </a:r>
          </a:p>
          <a:p>
            <a:r>
              <a:rPr lang="en-US" dirty="0" err="1"/>
              <a:t>Ρουτίνες</a:t>
            </a:r>
            <a:r>
              <a:rPr lang="en-US" dirty="0"/>
              <a:t> </a:t>
            </a:r>
            <a:r>
              <a:rPr lang="en-US" dirty="0" err="1"/>
              <a:t>Βιβλιοθήκης</a:t>
            </a:r>
            <a:r>
              <a:rPr lang="en-US" dirty="0"/>
              <a:t> (library routines)</a:t>
            </a:r>
          </a:p>
          <a:p>
            <a:pPr lvl="1"/>
            <a:r>
              <a:rPr lang="el-GR" dirty="0"/>
              <a:t>Σύνολο υποπρογραμμάτων που δημιουργούν</a:t>
            </a:r>
            <a:r>
              <a:rPr lang="en-US" dirty="0"/>
              <a:t> </a:t>
            </a:r>
            <a:r>
              <a:rPr lang="el-GR" dirty="0"/>
              <a:t>τυχαίες εμφανίσεις τιμών από </a:t>
            </a:r>
            <a:r>
              <a:rPr lang="el-GR" dirty="0" err="1"/>
              <a:t>πιθανοτικές</a:t>
            </a:r>
            <a:r>
              <a:rPr lang="en-US" dirty="0"/>
              <a:t> </a:t>
            </a:r>
            <a:r>
              <a:rPr lang="el-GR" dirty="0"/>
              <a:t>κατανομές, που έχουν ορισθεί ως μέρος του</a:t>
            </a:r>
            <a:r>
              <a:rPr lang="en-US" dirty="0"/>
              <a:t> </a:t>
            </a:r>
            <a:r>
              <a:rPr lang="el-GR" dirty="0"/>
              <a:t>μοντέλου προσομοίωσης.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466" y="554038"/>
            <a:ext cx="8534400" cy="1143000"/>
          </a:xfrm>
        </p:spPr>
        <p:txBody>
          <a:bodyPr>
            <a:normAutofit/>
          </a:bodyPr>
          <a:lstStyle/>
          <a:p>
            <a:r>
              <a:rPr lang="el-GR" dirty="0"/>
              <a:t>Συστατικά και οργάνωση ενός μοντέλου</a:t>
            </a:r>
            <a:br>
              <a:rPr lang="el-GR" dirty="0"/>
            </a:br>
            <a:r>
              <a:rPr lang="el-GR" dirty="0"/>
              <a:t>προσομοίωσης διακριτών χρόνων (5)</a:t>
            </a:r>
          </a:p>
        </p:txBody>
      </p:sp>
      <p:sp>
        <p:nvSpPr>
          <p:cNvPr id="3" name="Content Placeholder 2"/>
          <p:cNvSpPr>
            <a:spLocks noGrp="1"/>
          </p:cNvSpPr>
          <p:nvPr>
            <p:ph idx="1"/>
          </p:nvPr>
        </p:nvSpPr>
        <p:spPr/>
        <p:txBody>
          <a:bodyPr>
            <a:normAutofit/>
          </a:bodyPr>
          <a:lstStyle/>
          <a:p>
            <a:r>
              <a:rPr lang="el-GR" dirty="0"/>
              <a:t>Γεννήτρια Αναφορών (</a:t>
            </a:r>
            <a:r>
              <a:rPr lang="en-US" dirty="0"/>
              <a:t>report generator)</a:t>
            </a:r>
          </a:p>
          <a:p>
            <a:pPr lvl="1"/>
            <a:r>
              <a:rPr lang="el-GR" dirty="0"/>
              <a:t>Υποπρόγραμμα που υπολογίζει εκτιμήσεις των</a:t>
            </a:r>
            <a:r>
              <a:rPr lang="en-US" dirty="0"/>
              <a:t> </a:t>
            </a:r>
            <a:r>
              <a:rPr lang="el-GR" dirty="0"/>
              <a:t>επιθυμητών μέτρων απόδοσης από τους μετρητές</a:t>
            </a:r>
            <a:r>
              <a:rPr lang="en-US" dirty="0"/>
              <a:t> </a:t>
            </a:r>
            <a:r>
              <a:rPr lang="el-GR" dirty="0"/>
              <a:t>στατιστικών και παράγει αναφορές όταν τελειώσει</a:t>
            </a:r>
            <a:r>
              <a:rPr lang="en-US" dirty="0"/>
              <a:t> </a:t>
            </a:r>
            <a:r>
              <a:rPr lang="el-GR" dirty="0"/>
              <a:t>η εκτέλεση του προσομοιωτή.</a:t>
            </a:r>
          </a:p>
          <a:p>
            <a:r>
              <a:rPr lang="el-GR" dirty="0"/>
              <a:t>Κυρίως Πρόγραμμα (</a:t>
            </a:r>
            <a:r>
              <a:rPr lang="el-GR" dirty="0" err="1"/>
              <a:t>main</a:t>
            </a:r>
            <a:r>
              <a:rPr lang="el-GR" dirty="0"/>
              <a:t> </a:t>
            </a:r>
            <a:r>
              <a:rPr lang="el-GR" dirty="0" err="1"/>
              <a:t>program</a:t>
            </a:r>
            <a:r>
              <a:rPr lang="el-GR" dirty="0"/>
              <a:t>)</a:t>
            </a:r>
          </a:p>
          <a:p>
            <a:pPr lvl="1"/>
            <a:r>
              <a:rPr lang="el-GR" dirty="0"/>
              <a:t>Το πρόγραμμα που καλεί τη ρουτίνα χρονισμού για να</a:t>
            </a:r>
            <a:r>
              <a:rPr lang="en-US" dirty="0"/>
              <a:t> </a:t>
            </a:r>
            <a:r>
              <a:rPr lang="el-GR" dirty="0"/>
              <a:t>καθοριστεί το επόμενο γεγονός και μετά μεταφέρει τον έλεγχο</a:t>
            </a:r>
            <a:r>
              <a:rPr lang="en-US" dirty="0"/>
              <a:t> </a:t>
            </a:r>
            <a:r>
              <a:rPr lang="el-GR" dirty="0"/>
              <a:t>στην αντίστοιχη ρουτίνα γεγονότος για να ενημερωθεί</a:t>
            </a:r>
            <a:r>
              <a:rPr lang="en-US" dirty="0"/>
              <a:t> </a:t>
            </a:r>
            <a:r>
              <a:rPr lang="el-GR" dirty="0"/>
              <a:t>κατάλληλα η κατάσταση του συστήματος. Ελέγχει επίσης αν</a:t>
            </a:r>
            <a:r>
              <a:rPr lang="en-US" dirty="0"/>
              <a:t> </a:t>
            </a:r>
            <a:r>
              <a:rPr lang="el-GR" dirty="0"/>
              <a:t>πρέπει να τερματισθεί η προσομοίωση και καλεί τότε τη</a:t>
            </a:r>
            <a:r>
              <a:rPr lang="en-US" dirty="0"/>
              <a:t> </a:t>
            </a:r>
            <a:r>
              <a:rPr lang="el-GR" dirty="0"/>
              <a:t>γεννήτρια αναφορών.</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endParaRPr lang="el-GR"/>
          </a:p>
        </p:txBody>
      </p:sp>
      <p:pic>
        <p:nvPicPr>
          <p:cNvPr id="2050" name="Picture 2"/>
          <p:cNvPicPr>
            <a:picLocks noChangeAspect="1" noChangeArrowheads="1"/>
          </p:cNvPicPr>
          <p:nvPr/>
        </p:nvPicPr>
        <p:blipFill>
          <a:blip r:embed="rId2"/>
          <a:srcRect/>
          <a:stretch>
            <a:fillRect/>
          </a:stretch>
        </p:blipFill>
        <p:spPr bwMode="auto">
          <a:xfrm>
            <a:off x="2137272" y="0"/>
            <a:ext cx="7917459" cy="6858000"/>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Χρόνος και µ</a:t>
            </a:r>
            <a:r>
              <a:rPr lang="el-GR" dirty="0" err="1"/>
              <a:t>ηχανισµοί</a:t>
            </a:r>
            <a:r>
              <a:rPr lang="el-GR" dirty="0"/>
              <a:t> αύξησής του</a:t>
            </a:r>
          </a:p>
        </p:txBody>
      </p:sp>
      <p:sp>
        <p:nvSpPr>
          <p:cNvPr id="3" name="Content Placeholder 2"/>
          <p:cNvSpPr>
            <a:spLocks noGrp="1"/>
          </p:cNvSpPr>
          <p:nvPr>
            <p:ph idx="1"/>
          </p:nvPr>
        </p:nvSpPr>
        <p:spPr>
          <a:xfrm>
            <a:off x="1981200" y="1600200"/>
            <a:ext cx="8229600" cy="4876800"/>
          </a:xfrm>
        </p:spPr>
        <p:txBody>
          <a:bodyPr>
            <a:normAutofit/>
          </a:bodyPr>
          <a:lstStyle/>
          <a:p>
            <a:pPr lvl="0"/>
            <a:r>
              <a:rPr lang="el-GR" dirty="0" err="1"/>
              <a:t>Προσοµοιούµενος</a:t>
            </a:r>
            <a:r>
              <a:rPr lang="el-GR" dirty="0"/>
              <a:t> χρόνος ορίζεται ως ο χρόνος του </a:t>
            </a:r>
            <a:r>
              <a:rPr lang="el-GR" dirty="0" err="1"/>
              <a:t>πραγµατικού</a:t>
            </a:r>
            <a:r>
              <a:rPr lang="el-GR" dirty="0"/>
              <a:t> </a:t>
            </a:r>
            <a:r>
              <a:rPr lang="el-GR" dirty="0" err="1"/>
              <a:t>συστήµατος</a:t>
            </a:r>
            <a:r>
              <a:rPr lang="el-GR" dirty="0"/>
              <a:t> το µ</a:t>
            </a:r>
            <a:r>
              <a:rPr lang="el-GR" dirty="0" err="1"/>
              <a:t>οντέλο</a:t>
            </a:r>
            <a:r>
              <a:rPr lang="el-GR" dirty="0"/>
              <a:t> του οποίου </a:t>
            </a:r>
            <a:r>
              <a:rPr lang="el-GR" dirty="0" err="1"/>
              <a:t>προσοµοιώνουµε</a:t>
            </a:r>
            <a:r>
              <a:rPr lang="el-GR" dirty="0"/>
              <a:t> </a:t>
            </a:r>
          </a:p>
          <a:p>
            <a:pPr lvl="0"/>
            <a:r>
              <a:rPr lang="el-GR" dirty="0" err="1"/>
              <a:t>Πραγµατικός</a:t>
            </a:r>
            <a:r>
              <a:rPr lang="el-GR" dirty="0"/>
              <a:t> χρόνος ορίζεται ο χρόνος εκτέλεσης </a:t>
            </a:r>
            <a:r>
              <a:rPr lang="el-GR" dirty="0" err="1"/>
              <a:t>προσοµοίωσης</a:t>
            </a:r>
            <a:r>
              <a:rPr lang="el-GR" dirty="0"/>
              <a:t> και εξαρτάται από το επίπεδο </a:t>
            </a:r>
            <a:r>
              <a:rPr lang="el-GR" dirty="0" err="1"/>
              <a:t>λεπτοµέρειας</a:t>
            </a:r>
            <a:r>
              <a:rPr lang="el-GR" dirty="0"/>
              <a:t> του µ</a:t>
            </a:r>
            <a:r>
              <a:rPr lang="el-GR" dirty="0" err="1"/>
              <a:t>οντέλου</a:t>
            </a:r>
            <a:r>
              <a:rPr lang="el-GR" dirty="0"/>
              <a:t> και την επεξεργαστική ισχύ του υπολογιστή </a:t>
            </a:r>
          </a:p>
          <a:p>
            <a:pPr lvl="0"/>
            <a:r>
              <a:rPr lang="el-GR" dirty="0"/>
              <a:t>Ο </a:t>
            </a:r>
            <a:r>
              <a:rPr lang="el-GR" dirty="0" err="1"/>
              <a:t>πραγµατικός</a:t>
            </a:r>
            <a:r>
              <a:rPr lang="el-GR" dirty="0"/>
              <a:t> χρόνος είναι µ</a:t>
            </a:r>
            <a:r>
              <a:rPr lang="el-GR" dirty="0" err="1"/>
              <a:t>εγαλύτερος</a:t>
            </a:r>
            <a:r>
              <a:rPr lang="el-GR" dirty="0"/>
              <a:t> ή µ</a:t>
            </a:r>
            <a:r>
              <a:rPr lang="el-GR" dirty="0" err="1"/>
              <a:t>ικρότερος</a:t>
            </a:r>
            <a:r>
              <a:rPr lang="el-GR" dirty="0"/>
              <a:t> του </a:t>
            </a:r>
            <a:r>
              <a:rPr lang="el-GR" dirty="0" err="1"/>
              <a:t>προσοµοιούµενου</a:t>
            </a:r>
            <a:r>
              <a:rPr lang="el-GR" dirty="0"/>
              <a:t> χρόνου; </a:t>
            </a:r>
          </a:p>
          <a:p>
            <a:pPr lvl="0"/>
            <a:r>
              <a:rPr lang="el-GR" dirty="0" err="1"/>
              <a:t>Μηχανισµός</a:t>
            </a:r>
            <a:r>
              <a:rPr lang="el-GR" dirty="0"/>
              <a:t> αύξησης χρόνου </a:t>
            </a:r>
            <a:r>
              <a:rPr lang="el-GR" dirty="0" err="1"/>
              <a:t>επόµενου</a:t>
            </a:r>
            <a:r>
              <a:rPr lang="el-GR" dirty="0"/>
              <a:t> γεγονότος </a:t>
            </a:r>
          </a:p>
          <a:p>
            <a:r>
              <a:rPr lang="el-GR" dirty="0" err="1"/>
              <a:t>Μηχανισµός</a:t>
            </a:r>
            <a:r>
              <a:rPr lang="el-GR" dirty="0"/>
              <a:t> αύξησης χρόνου σταθερού χρονικού διαστήματος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rmAutofit/>
          </a:bodyPr>
          <a:lstStyle/>
          <a:p>
            <a:r>
              <a:rPr lang="el-GR" dirty="0" err="1"/>
              <a:t>Διάγραµµα</a:t>
            </a:r>
            <a:r>
              <a:rPr lang="el-GR" dirty="0"/>
              <a:t> </a:t>
            </a:r>
            <a:r>
              <a:rPr lang="el-GR" dirty="0" err="1"/>
              <a:t>Μηχανισµού</a:t>
            </a:r>
            <a:r>
              <a:rPr lang="el-GR" dirty="0"/>
              <a:t> Ροής Χρόνου</a:t>
            </a:r>
          </a:p>
        </p:txBody>
      </p:sp>
      <p:sp>
        <p:nvSpPr>
          <p:cNvPr id="3" name="Content Placeholder 2"/>
          <p:cNvSpPr>
            <a:spLocks noGrp="1"/>
          </p:cNvSpPr>
          <p:nvPr>
            <p:ph idx="1"/>
          </p:nvPr>
        </p:nvSpPr>
        <p:spPr/>
        <p:txBody>
          <a:bodyPr/>
          <a:lstStyle/>
          <a:p>
            <a:endParaRPr lang="el-GR"/>
          </a:p>
        </p:txBody>
      </p:sp>
      <p:pic>
        <p:nvPicPr>
          <p:cNvPr id="3074" name="Picture 2"/>
          <p:cNvPicPr>
            <a:picLocks noChangeAspect="1" noChangeArrowheads="1"/>
          </p:cNvPicPr>
          <p:nvPr/>
        </p:nvPicPr>
        <p:blipFill>
          <a:blip r:embed="rId2"/>
          <a:srcRect/>
          <a:stretch>
            <a:fillRect/>
          </a:stretch>
        </p:blipFill>
        <p:spPr bwMode="auto">
          <a:xfrm>
            <a:off x="3962401" y="984950"/>
            <a:ext cx="5128701" cy="5873050"/>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err="1"/>
              <a:t>Παράδειγµα</a:t>
            </a:r>
            <a:r>
              <a:rPr lang="el-GR" dirty="0"/>
              <a:t> ουράς και αρχικές </a:t>
            </a:r>
            <a:r>
              <a:rPr lang="el-GR" dirty="0" err="1"/>
              <a:t>τιµές</a:t>
            </a:r>
            <a:r>
              <a:rPr lang="el-GR" dirty="0"/>
              <a:t> χρόνων</a:t>
            </a:r>
          </a:p>
        </p:txBody>
      </p:sp>
      <p:sp>
        <p:nvSpPr>
          <p:cNvPr id="3" name="Content Placeholder 2"/>
          <p:cNvSpPr>
            <a:spLocks noGrp="1"/>
          </p:cNvSpPr>
          <p:nvPr>
            <p:ph idx="1"/>
          </p:nvPr>
        </p:nvSpPr>
        <p:spPr/>
        <p:txBody>
          <a:bodyPr/>
          <a:lstStyle/>
          <a:p>
            <a:endParaRPr lang="el-GR"/>
          </a:p>
        </p:txBody>
      </p:sp>
      <p:pic>
        <p:nvPicPr>
          <p:cNvPr id="4098" name="Picture 2"/>
          <p:cNvPicPr>
            <a:picLocks noChangeAspect="1" noChangeArrowheads="1"/>
          </p:cNvPicPr>
          <p:nvPr/>
        </p:nvPicPr>
        <p:blipFill>
          <a:blip r:embed="rId2"/>
          <a:srcRect/>
          <a:stretch>
            <a:fillRect/>
          </a:stretch>
        </p:blipFill>
        <p:spPr bwMode="auto">
          <a:xfrm>
            <a:off x="2819400" y="1511300"/>
            <a:ext cx="6261100" cy="5346700"/>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81000"/>
            <a:ext cx="2743200" cy="5973762"/>
          </a:xfrm>
        </p:spPr>
        <p:txBody>
          <a:bodyPr>
            <a:normAutofit/>
          </a:bodyPr>
          <a:lstStyle/>
          <a:p>
            <a:r>
              <a:rPr lang="el-GR" dirty="0" err="1"/>
              <a:t>Διάγραµµα</a:t>
            </a:r>
            <a:r>
              <a:rPr lang="el-GR" dirty="0"/>
              <a:t> ροής µ</a:t>
            </a:r>
            <a:r>
              <a:rPr lang="el-GR" dirty="0" err="1"/>
              <a:t>ηχανισµού</a:t>
            </a:r>
            <a:r>
              <a:rPr lang="el-GR" dirty="0"/>
              <a:t> χρόνου </a:t>
            </a:r>
            <a:r>
              <a:rPr lang="el-GR" dirty="0" err="1"/>
              <a:t>επόµενου</a:t>
            </a:r>
            <a:r>
              <a:rPr lang="el-GR" dirty="0"/>
              <a:t> γεγονότος για την ουρά </a:t>
            </a:r>
            <a:r>
              <a:rPr lang="el-GR" dirty="0" err="1"/>
              <a:t>αναµονής</a:t>
            </a:r>
            <a:endParaRPr lang="el-GR" dirty="0"/>
          </a:p>
        </p:txBody>
      </p:sp>
      <p:pic>
        <p:nvPicPr>
          <p:cNvPr id="5122" name="Picture 2"/>
          <p:cNvPicPr>
            <a:picLocks noChangeAspect="1" noChangeArrowheads="1"/>
          </p:cNvPicPr>
          <p:nvPr/>
        </p:nvPicPr>
        <p:blipFill>
          <a:blip r:embed="rId2"/>
          <a:srcRect/>
          <a:stretch>
            <a:fillRect/>
          </a:stretch>
        </p:blipFill>
        <p:spPr bwMode="auto">
          <a:xfrm>
            <a:off x="5029200" y="-1"/>
            <a:ext cx="4648200" cy="6878397"/>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915400" cy="1143000"/>
          </a:xfrm>
        </p:spPr>
        <p:txBody>
          <a:bodyPr>
            <a:normAutofit/>
          </a:bodyPr>
          <a:lstStyle/>
          <a:p>
            <a:r>
              <a:rPr lang="el-GR" dirty="0"/>
              <a:t>Εξέλιξη γεγονότων στο χρόνο µε το µ</a:t>
            </a:r>
            <a:r>
              <a:rPr lang="el-GR" dirty="0" err="1"/>
              <a:t>ηχανισµό</a:t>
            </a:r>
            <a:r>
              <a:rPr lang="el-GR" dirty="0"/>
              <a:t> αύξησης </a:t>
            </a:r>
            <a:r>
              <a:rPr lang="el-GR" dirty="0" err="1"/>
              <a:t>επόµενου</a:t>
            </a:r>
            <a:r>
              <a:rPr lang="el-GR" dirty="0"/>
              <a:t> γεγονότος</a:t>
            </a:r>
          </a:p>
        </p:txBody>
      </p:sp>
      <p:sp>
        <p:nvSpPr>
          <p:cNvPr id="3" name="Content Placeholder 2"/>
          <p:cNvSpPr>
            <a:spLocks noGrp="1"/>
          </p:cNvSpPr>
          <p:nvPr>
            <p:ph idx="1"/>
          </p:nvPr>
        </p:nvSpPr>
        <p:spPr/>
        <p:txBody>
          <a:bodyPr/>
          <a:lstStyle/>
          <a:p>
            <a:endParaRPr lang="el-GR"/>
          </a:p>
        </p:txBody>
      </p:sp>
      <p:pic>
        <p:nvPicPr>
          <p:cNvPr id="6146" name="Picture 2"/>
          <p:cNvPicPr>
            <a:picLocks noChangeAspect="1" noChangeArrowheads="1"/>
          </p:cNvPicPr>
          <p:nvPr/>
        </p:nvPicPr>
        <p:blipFill>
          <a:blip r:embed="rId2"/>
          <a:srcRect/>
          <a:stretch>
            <a:fillRect/>
          </a:stretch>
        </p:blipFill>
        <p:spPr bwMode="auto">
          <a:xfrm>
            <a:off x="2984500" y="1606550"/>
            <a:ext cx="6223000" cy="364490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219200"/>
            <a:ext cx="2971800" cy="3992562"/>
          </a:xfrm>
        </p:spPr>
        <p:txBody>
          <a:bodyPr>
            <a:normAutofit fontScale="90000"/>
          </a:bodyPr>
          <a:lstStyle/>
          <a:p>
            <a:r>
              <a:rPr lang="el-GR" sz="4000" dirty="0" err="1"/>
              <a:t>Διάγραµµα</a:t>
            </a:r>
            <a:r>
              <a:rPr lang="el-GR" sz="4000" dirty="0"/>
              <a:t> ροής  µ</a:t>
            </a:r>
            <a:r>
              <a:rPr lang="el-GR" sz="4000" dirty="0" err="1"/>
              <a:t>ηχανισµού</a:t>
            </a:r>
            <a:r>
              <a:rPr lang="el-GR" sz="4000" dirty="0"/>
              <a:t> χρόνου σταθερού </a:t>
            </a:r>
            <a:r>
              <a:rPr lang="el-GR" sz="4000" dirty="0" err="1"/>
              <a:t>διαστήµατος</a:t>
            </a:r>
            <a:r>
              <a:rPr lang="el-GR" sz="4000" dirty="0"/>
              <a:t> για την ουρά </a:t>
            </a:r>
            <a:r>
              <a:rPr lang="el-GR" sz="4000" dirty="0" err="1"/>
              <a:t>αναµονής</a:t>
            </a:r>
            <a:r>
              <a:rPr lang="el-GR" sz="4000" dirty="0"/>
              <a:t> </a:t>
            </a:r>
            <a:br>
              <a:rPr lang="el-GR" sz="6700" dirty="0"/>
            </a:br>
            <a:endParaRPr lang="el-GR" dirty="0"/>
          </a:p>
        </p:txBody>
      </p:sp>
      <p:pic>
        <p:nvPicPr>
          <p:cNvPr id="4" name="Picture 3" descr="pros_1.jpg"/>
          <p:cNvPicPr>
            <a:picLocks noChangeAspect="1"/>
          </p:cNvPicPr>
          <p:nvPr/>
        </p:nvPicPr>
        <p:blipFill>
          <a:blip r:embed="rId2"/>
          <a:stretch>
            <a:fillRect/>
          </a:stretch>
        </p:blipFill>
        <p:spPr>
          <a:xfrm>
            <a:off x="5561223" y="0"/>
            <a:ext cx="4139599"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Χρήσεις Προσομοίωσης</a:t>
            </a:r>
            <a:endParaRPr lang="el-GR" dirty="0"/>
          </a:p>
        </p:txBody>
      </p:sp>
      <p:sp>
        <p:nvSpPr>
          <p:cNvPr id="3" name="Content Placeholder 2"/>
          <p:cNvSpPr>
            <a:spLocks noGrp="1"/>
          </p:cNvSpPr>
          <p:nvPr>
            <p:ph idx="1"/>
          </p:nvPr>
        </p:nvSpPr>
        <p:spPr/>
        <p:txBody>
          <a:bodyPr>
            <a:normAutofit/>
          </a:bodyPr>
          <a:lstStyle/>
          <a:p>
            <a:r>
              <a:rPr lang="el-GR" dirty="0"/>
              <a:t>Συστήματα παραγωγής</a:t>
            </a:r>
          </a:p>
          <a:p>
            <a:r>
              <a:rPr lang="el-GR" dirty="0"/>
              <a:t>Η/Υ και δίκτυα</a:t>
            </a:r>
          </a:p>
          <a:p>
            <a:r>
              <a:rPr lang="el-GR" dirty="0"/>
              <a:t>Αμυντικά συστήματα</a:t>
            </a:r>
          </a:p>
          <a:p>
            <a:r>
              <a:rPr lang="el-GR" dirty="0"/>
              <a:t>Πωλήσεις</a:t>
            </a:r>
          </a:p>
          <a:p>
            <a:r>
              <a:rPr lang="el-GR" dirty="0"/>
              <a:t>Συστήματα μεταφορών</a:t>
            </a:r>
          </a:p>
          <a:p>
            <a:r>
              <a:rPr lang="el-GR" dirty="0"/>
              <a:t>Νοσοκομεία, ταχυδρομικές υπηρεσίες</a:t>
            </a:r>
          </a:p>
          <a:p>
            <a:r>
              <a:rPr lang="el-GR" dirty="0"/>
              <a:t>Οικονομικά και επιχειρηματικά συστήματα</a:t>
            </a:r>
          </a:p>
          <a:p>
            <a:r>
              <a:rPr lang="el-GR" dirty="0"/>
              <a:t>Πρόγνωση καιρού, φυσικών μεταβολών</a:t>
            </a:r>
          </a:p>
          <a:p>
            <a:r>
              <a:rPr lang="el-GR"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Εξέλιξη γεγονότων στο χρόνο µε το µ</a:t>
            </a:r>
            <a:r>
              <a:rPr lang="el-GR" dirty="0" err="1"/>
              <a:t>ηχανισµό</a:t>
            </a:r>
            <a:r>
              <a:rPr lang="el-GR" dirty="0"/>
              <a:t> αύξησης σταθερού </a:t>
            </a:r>
            <a:r>
              <a:rPr lang="el-GR" dirty="0" err="1"/>
              <a:t>διαστήµατος</a:t>
            </a:r>
            <a:endParaRPr lang="el-GR" dirty="0"/>
          </a:p>
        </p:txBody>
      </p:sp>
      <p:sp>
        <p:nvSpPr>
          <p:cNvPr id="3" name="Content Placeholder 2"/>
          <p:cNvSpPr>
            <a:spLocks noGrp="1"/>
          </p:cNvSpPr>
          <p:nvPr>
            <p:ph idx="1"/>
          </p:nvPr>
        </p:nvSpPr>
        <p:spPr/>
        <p:txBody>
          <a:bodyPr/>
          <a:lstStyle/>
          <a:p>
            <a:endParaRPr lang="el-GR"/>
          </a:p>
        </p:txBody>
      </p:sp>
      <p:pic>
        <p:nvPicPr>
          <p:cNvPr id="8194" name="Picture 2"/>
          <p:cNvPicPr>
            <a:picLocks noChangeAspect="1" noChangeArrowheads="1"/>
          </p:cNvPicPr>
          <p:nvPr/>
        </p:nvPicPr>
        <p:blipFill>
          <a:blip r:embed="rId2"/>
          <a:srcRect/>
          <a:stretch>
            <a:fillRect/>
          </a:stretch>
        </p:blipFill>
        <p:spPr bwMode="auto">
          <a:xfrm>
            <a:off x="3098800" y="2133600"/>
            <a:ext cx="5994400" cy="2590800"/>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1143000"/>
          </a:xfrm>
        </p:spPr>
        <p:txBody>
          <a:bodyPr>
            <a:normAutofit/>
          </a:bodyPr>
          <a:lstStyle/>
          <a:p>
            <a:r>
              <a:rPr lang="el-GR" dirty="0" err="1"/>
              <a:t>Παράδειγµα</a:t>
            </a:r>
            <a:r>
              <a:rPr lang="el-GR" dirty="0"/>
              <a:t> </a:t>
            </a:r>
            <a:r>
              <a:rPr lang="el-GR" dirty="0" err="1"/>
              <a:t>Συστήµατος</a:t>
            </a:r>
            <a:r>
              <a:rPr lang="el-GR" dirty="0"/>
              <a:t> Τοπικό δίκτυο Η/Υ µε κουπόνι </a:t>
            </a:r>
          </a:p>
        </p:txBody>
      </p:sp>
      <p:sp>
        <p:nvSpPr>
          <p:cNvPr id="3" name="Content Placeholder 2"/>
          <p:cNvSpPr>
            <a:spLocks noGrp="1"/>
          </p:cNvSpPr>
          <p:nvPr>
            <p:ph idx="1"/>
          </p:nvPr>
        </p:nvSpPr>
        <p:spPr>
          <a:xfrm>
            <a:off x="1981200" y="3124200"/>
            <a:ext cx="8229600" cy="3810000"/>
          </a:xfrm>
        </p:spPr>
        <p:txBody>
          <a:bodyPr>
            <a:normAutofit/>
          </a:bodyPr>
          <a:lstStyle/>
          <a:p>
            <a:r>
              <a:rPr lang="el-GR" dirty="0"/>
              <a:t>Οι </a:t>
            </a:r>
            <a:r>
              <a:rPr lang="el-GR" dirty="0" err="1"/>
              <a:t>κόµβοι</a:t>
            </a:r>
            <a:r>
              <a:rPr lang="el-GR" dirty="0"/>
              <a:t> θεωρείται ότι είναι </a:t>
            </a:r>
            <a:r>
              <a:rPr lang="el-GR" dirty="0" err="1"/>
              <a:t>συνδεδεµένοι</a:t>
            </a:r>
            <a:r>
              <a:rPr lang="el-GR" dirty="0"/>
              <a:t> λογικά σε ένα δακτύλιο </a:t>
            </a:r>
          </a:p>
          <a:p>
            <a:pPr lvl="0"/>
            <a:r>
              <a:rPr lang="el-GR" dirty="0"/>
              <a:t>Το κουπόνι περνά από </a:t>
            </a:r>
            <a:r>
              <a:rPr lang="el-GR" dirty="0" err="1"/>
              <a:t>κόµβο</a:t>
            </a:r>
            <a:r>
              <a:rPr lang="el-GR" dirty="0"/>
              <a:t> σε </a:t>
            </a:r>
            <a:r>
              <a:rPr lang="el-GR" dirty="0" err="1"/>
              <a:t>κόµβο</a:t>
            </a:r>
            <a:r>
              <a:rPr lang="el-GR" dirty="0"/>
              <a:t> </a:t>
            </a:r>
            <a:r>
              <a:rPr lang="el-GR" dirty="0" err="1"/>
              <a:t>σύµφωνα</a:t>
            </a:r>
            <a:r>
              <a:rPr lang="el-GR" dirty="0"/>
              <a:t> µε τη λογική σειρά σύνδεσης των </a:t>
            </a:r>
            <a:r>
              <a:rPr lang="el-GR" dirty="0" err="1"/>
              <a:t>κόµβων</a:t>
            </a:r>
            <a:r>
              <a:rPr lang="el-GR" dirty="0"/>
              <a:t> </a:t>
            </a:r>
          </a:p>
          <a:p>
            <a:pPr lvl="0"/>
            <a:r>
              <a:rPr lang="el-GR" dirty="0"/>
              <a:t>Κάθε </a:t>
            </a:r>
            <a:r>
              <a:rPr lang="el-GR" dirty="0" err="1"/>
              <a:t>κόµβος</a:t>
            </a:r>
            <a:r>
              <a:rPr lang="el-GR" dirty="0"/>
              <a:t> όταν λάβει το κουπόνι από τον </a:t>
            </a:r>
            <a:r>
              <a:rPr lang="el-GR" dirty="0" err="1"/>
              <a:t>προηγούµενο</a:t>
            </a:r>
            <a:r>
              <a:rPr lang="el-GR" dirty="0"/>
              <a:t> στη λογική σειρά </a:t>
            </a:r>
            <a:r>
              <a:rPr lang="el-GR" dirty="0" err="1"/>
              <a:t>κόµβο</a:t>
            </a:r>
            <a:r>
              <a:rPr lang="el-GR" dirty="0"/>
              <a:t> το παρακρατεί για µ</a:t>
            </a:r>
            <a:r>
              <a:rPr lang="el-GR" dirty="0" err="1"/>
              <a:t>έγιστο</a:t>
            </a:r>
            <a:r>
              <a:rPr lang="el-GR" dirty="0"/>
              <a:t> χρόνο Τ και αν έχει </a:t>
            </a:r>
            <a:r>
              <a:rPr lang="el-GR" dirty="0" err="1"/>
              <a:t>δεδοµένα</a:t>
            </a:r>
            <a:r>
              <a:rPr lang="el-GR" dirty="0"/>
              <a:t> µ</a:t>
            </a:r>
            <a:r>
              <a:rPr lang="el-GR" dirty="0" err="1"/>
              <a:t>εταδίδει</a:t>
            </a:r>
            <a:r>
              <a:rPr lang="el-GR" dirty="0"/>
              <a:t> κατά το ίδιο χρονικό </a:t>
            </a:r>
            <a:r>
              <a:rPr lang="el-GR" dirty="0" err="1"/>
              <a:t>διάστηµα</a:t>
            </a:r>
            <a:r>
              <a:rPr lang="el-GR" dirty="0"/>
              <a:t> </a:t>
            </a:r>
          </a:p>
          <a:p>
            <a:pPr lvl="0"/>
            <a:r>
              <a:rPr lang="el-GR" dirty="0"/>
              <a:t>Ο </a:t>
            </a:r>
            <a:r>
              <a:rPr lang="el-GR" dirty="0" err="1"/>
              <a:t>κόµβος</a:t>
            </a:r>
            <a:r>
              <a:rPr lang="el-GR" dirty="0"/>
              <a:t> παραδίδει το κουπόνι στον </a:t>
            </a:r>
            <a:r>
              <a:rPr lang="el-GR" dirty="0" err="1"/>
              <a:t>επόµενο</a:t>
            </a:r>
            <a:r>
              <a:rPr lang="el-GR" dirty="0"/>
              <a:t> στη λογική σειρά </a:t>
            </a:r>
            <a:r>
              <a:rPr lang="el-GR" dirty="0" err="1"/>
              <a:t>κόµβο</a:t>
            </a:r>
            <a:r>
              <a:rPr lang="el-GR" dirty="0"/>
              <a:t> όταν </a:t>
            </a:r>
          </a:p>
          <a:p>
            <a:pPr lvl="1"/>
            <a:r>
              <a:rPr lang="el-GR" dirty="0"/>
              <a:t>(α) τελειώσει ο χρόνος Τ, ή </a:t>
            </a:r>
          </a:p>
          <a:p>
            <a:pPr lvl="1"/>
            <a:r>
              <a:rPr lang="el-GR" dirty="0"/>
              <a:t>(β) µ</a:t>
            </a:r>
            <a:r>
              <a:rPr lang="el-GR" dirty="0" err="1"/>
              <a:t>εταδώσει</a:t>
            </a:r>
            <a:r>
              <a:rPr lang="el-GR" dirty="0"/>
              <a:t> όλα του τα </a:t>
            </a:r>
            <a:r>
              <a:rPr lang="el-GR" dirty="0" err="1"/>
              <a:t>δεδοµένα</a:t>
            </a:r>
            <a:r>
              <a:rPr lang="el-GR" dirty="0"/>
              <a:t> πριν τελειώσει ο χρόνος Τ, ή </a:t>
            </a:r>
          </a:p>
          <a:p>
            <a:pPr lvl="1"/>
            <a:r>
              <a:rPr lang="el-GR" dirty="0"/>
              <a:t>(γ) τη </a:t>
            </a:r>
            <a:r>
              <a:rPr lang="el-GR" dirty="0" err="1"/>
              <a:t>στιγµή</a:t>
            </a:r>
            <a:r>
              <a:rPr lang="el-GR" dirty="0"/>
              <a:t> που λάβει το κουπόνι δεν έχει </a:t>
            </a:r>
            <a:r>
              <a:rPr lang="el-GR" dirty="0" err="1"/>
              <a:t>δεδοµένα</a:t>
            </a:r>
            <a:r>
              <a:rPr lang="el-GR" dirty="0"/>
              <a:t> για αποστολή </a:t>
            </a:r>
          </a:p>
        </p:txBody>
      </p:sp>
      <p:pic>
        <p:nvPicPr>
          <p:cNvPr id="9218" name="Picture 2"/>
          <p:cNvPicPr>
            <a:picLocks noChangeAspect="1" noChangeArrowheads="1"/>
          </p:cNvPicPr>
          <p:nvPr/>
        </p:nvPicPr>
        <p:blipFill>
          <a:blip r:embed="rId2"/>
          <a:srcRect/>
          <a:stretch>
            <a:fillRect/>
          </a:stretch>
        </p:blipFill>
        <p:spPr bwMode="auto">
          <a:xfrm>
            <a:off x="3733800" y="1270000"/>
            <a:ext cx="4216400" cy="1625600"/>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Το αντίστοιχο µ</a:t>
            </a:r>
            <a:r>
              <a:rPr lang="el-GR" dirty="0" err="1"/>
              <a:t>οντέλο</a:t>
            </a:r>
            <a:endParaRPr lang="el-GR" dirty="0"/>
          </a:p>
        </p:txBody>
      </p:sp>
      <p:sp>
        <p:nvSpPr>
          <p:cNvPr id="3" name="Content Placeholder 2"/>
          <p:cNvSpPr>
            <a:spLocks noGrp="1"/>
          </p:cNvSpPr>
          <p:nvPr>
            <p:ph idx="1"/>
          </p:nvPr>
        </p:nvSpPr>
        <p:spPr>
          <a:xfrm>
            <a:off x="1828800" y="3170238"/>
            <a:ext cx="8686800" cy="3687763"/>
          </a:xfrm>
        </p:spPr>
        <p:txBody>
          <a:bodyPr>
            <a:normAutofit/>
          </a:bodyPr>
          <a:lstStyle/>
          <a:p>
            <a:pPr lvl="0"/>
            <a:r>
              <a:rPr lang="el-GR" dirty="0"/>
              <a:t>Το µ</a:t>
            </a:r>
            <a:r>
              <a:rPr lang="el-GR" dirty="0" err="1"/>
              <a:t>οντέλο</a:t>
            </a:r>
            <a:r>
              <a:rPr lang="el-GR" dirty="0"/>
              <a:t> </a:t>
            </a:r>
            <a:r>
              <a:rPr lang="el-GR" dirty="0" err="1"/>
              <a:t>ισοδυναµεί</a:t>
            </a:r>
            <a:r>
              <a:rPr lang="el-GR" dirty="0"/>
              <a:t> µε ένα σύνολο από ουρές </a:t>
            </a:r>
            <a:r>
              <a:rPr lang="el-GR" dirty="0" err="1"/>
              <a:t>αναµονής</a:t>
            </a:r>
            <a:r>
              <a:rPr lang="el-GR" dirty="0"/>
              <a:t>, κάθε µια από τις οποίες αντιστοιχεί σε ένα </a:t>
            </a:r>
            <a:r>
              <a:rPr lang="el-GR" dirty="0" err="1"/>
              <a:t>κόµβο</a:t>
            </a:r>
            <a:r>
              <a:rPr lang="el-GR" dirty="0"/>
              <a:t> του τοπικού δικτύου και οι οποίες είναι </a:t>
            </a:r>
            <a:r>
              <a:rPr lang="el-GR" dirty="0" err="1"/>
              <a:t>τοποθετηµένες</a:t>
            </a:r>
            <a:r>
              <a:rPr lang="el-GR" dirty="0"/>
              <a:t> κυκλικά µε βάση τη λογική σειρά των </a:t>
            </a:r>
            <a:r>
              <a:rPr lang="el-GR" dirty="0" err="1"/>
              <a:t>κόµβων</a:t>
            </a:r>
            <a:r>
              <a:rPr lang="el-GR" dirty="0"/>
              <a:t> </a:t>
            </a:r>
          </a:p>
          <a:p>
            <a:pPr lvl="0"/>
            <a:r>
              <a:rPr lang="el-GR" dirty="0"/>
              <a:t>Το κουπόνι µ</a:t>
            </a:r>
            <a:r>
              <a:rPr lang="el-GR" dirty="0" err="1"/>
              <a:t>πορεί</a:t>
            </a:r>
            <a:r>
              <a:rPr lang="el-GR" dirty="0"/>
              <a:t> να ειδωθεί σαν ένας </a:t>
            </a:r>
            <a:r>
              <a:rPr lang="el-GR" dirty="0" err="1"/>
              <a:t>εξυπηρέτης</a:t>
            </a:r>
            <a:r>
              <a:rPr lang="el-GR" dirty="0"/>
              <a:t> που µ</a:t>
            </a:r>
            <a:r>
              <a:rPr lang="el-GR" dirty="0" err="1"/>
              <a:t>εταγάγεται</a:t>
            </a:r>
            <a:r>
              <a:rPr lang="el-GR" dirty="0"/>
              <a:t> από ουρά σε ουρά κυκλικά </a:t>
            </a:r>
          </a:p>
          <a:p>
            <a:pPr lvl="0"/>
            <a:r>
              <a:rPr lang="el-GR" dirty="0"/>
              <a:t>Μόνο η ουρά που κατέχει το κουπόνι µ</a:t>
            </a:r>
            <a:r>
              <a:rPr lang="el-GR" dirty="0" err="1"/>
              <a:t>πορεί</a:t>
            </a:r>
            <a:r>
              <a:rPr lang="el-GR" dirty="0"/>
              <a:t> να µ</a:t>
            </a:r>
            <a:r>
              <a:rPr lang="el-GR" dirty="0" err="1"/>
              <a:t>εταδώσει</a:t>
            </a:r>
            <a:r>
              <a:rPr lang="el-GR" dirty="0"/>
              <a:t> για µ</a:t>
            </a:r>
            <a:r>
              <a:rPr lang="el-GR" dirty="0" err="1"/>
              <a:t>έγιστο</a:t>
            </a:r>
            <a:r>
              <a:rPr lang="el-GR" dirty="0"/>
              <a:t> χρονικό </a:t>
            </a:r>
            <a:r>
              <a:rPr lang="el-GR" dirty="0" err="1"/>
              <a:t>διάστηµα</a:t>
            </a:r>
            <a:r>
              <a:rPr lang="el-GR" dirty="0"/>
              <a:t> T </a:t>
            </a:r>
          </a:p>
          <a:p>
            <a:pPr lvl="0"/>
            <a:r>
              <a:rPr lang="el-GR" dirty="0"/>
              <a:t>Αν δεν έχει </a:t>
            </a:r>
            <a:r>
              <a:rPr lang="el-GR" dirty="0" err="1"/>
              <a:t>δεδοµένα</a:t>
            </a:r>
            <a:r>
              <a:rPr lang="el-GR" dirty="0"/>
              <a:t> ή τα </a:t>
            </a:r>
            <a:r>
              <a:rPr lang="el-GR" dirty="0" err="1"/>
              <a:t>δεδοµένα</a:t>
            </a:r>
            <a:r>
              <a:rPr lang="el-GR" dirty="0"/>
              <a:t> της εξαντληθούν πριν την παρέλευση του χρόνου T, η εξυπηρέτηση περνά στην </a:t>
            </a:r>
            <a:r>
              <a:rPr lang="el-GR" dirty="0" err="1"/>
              <a:t>επόµενη</a:t>
            </a:r>
            <a:r>
              <a:rPr lang="el-GR" dirty="0"/>
              <a:t> ουρά </a:t>
            </a:r>
          </a:p>
          <a:p>
            <a:pPr lvl="0"/>
            <a:r>
              <a:rPr lang="el-GR" dirty="0"/>
              <a:t>Ο χρόνος της µ</a:t>
            </a:r>
            <a:r>
              <a:rPr lang="el-GR" dirty="0" err="1"/>
              <a:t>εταγωγής</a:t>
            </a:r>
            <a:r>
              <a:rPr lang="el-GR" dirty="0"/>
              <a:t> του κουπονιού από ουρά σε ουρά δεν είναι </a:t>
            </a:r>
            <a:r>
              <a:rPr lang="el-GR" dirty="0" err="1"/>
              <a:t>αµελητέος</a:t>
            </a:r>
            <a:r>
              <a:rPr lang="el-GR" dirty="0"/>
              <a:t> </a:t>
            </a:r>
          </a:p>
          <a:p>
            <a:endParaRPr lang="el-GR" dirty="0"/>
          </a:p>
        </p:txBody>
      </p:sp>
      <p:pic>
        <p:nvPicPr>
          <p:cNvPr id="10242" name="Picture 2"/>
          <p:cNvPicPr>
            <a:picLocks noChangeAspect="1" noChangeArrowheads="1"/>
          </p:cNvPicPr>
          <p:nvPr/>
        </p:nvPicPr>
        <p:blipFill>
          <a:blip r:embed="rId2"/>
          <a:srcRect/>
          <a:stretch>
            <a:fillRect/>
          </a:stretch>
        </p:blipFill>
        <p:spPr bwMode="auto">
          <a:xfrm>
            <a:off x="4495800" y="1295400"/>
            <a:ext cx="3048000" cy="1993900"/>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Γεγονότα</a:t>
            </a:r>
          </a:p>
        </p:txBody>
      </p:sp>
      <p:sp>
        <p:nvSpPr>
          <p:cNvPr id="3" name="Content Placeholder 2"/>
          <p:cNvSpPr>
            <a:spLocks noGrp="1"/>
          </p:cNvSpPr>
          <p:nvPr>
            <p:ph idx="1"/>
          </p:nvPr>
        </p:nvSpPr>
        <p:spPr/>
        <p:txBody>
          <a:bodyPr/>
          <a:lstStyle/>
          <a:p>
            <a:r>
              <a:rPr lang="el-GR" dirty="0"/>
              <a:t>Για κάθε ουρά i: </a:t>
            </a:r>
            <a:endParaRPr lang="el-GR" sz="1200" dirty="0"/>
          </a:p>
          <a:p>
            <a:pPr lvl="1"/>
            <a:r>
              <a:rPr lang="el-GR" dirty="0"/>
              <a:t>Γεγονός άφιξης πακέτου στη ουρά i </a:t>
            </a:r>
            <a:endParaRPr lang="el-GR" sz="1500" dirty="0"/>
          </a:p>
          <a:p>
            <a:pPr lvl="1"/>
            <a:r>
              <a:rPr lang="el-GR" dirty="0"/>
              <a:t>Γεγονός ολοκλήρωσης εξυπηρέτησης πακέτου στην ουρά i </a:t>
            </a:r>
            <a:endParaRPr lang="el-GR" sz="1500" dirty="0"/>
          </a:p>
          <a:p>
            <a:r>
              <a:rPr lang="el-GR" dirty="0"/>
              <a:t>Για το κουπόνι: </a:t>
            </a:r>
            <a:endParaRPr lang="el-GR" sz="1850" dirty="0"/>
          </a:p>
          <a:p>
            <a:pPr lvl="1"/>
            <a:r>
              <a:rPr lang="el-GR" dirty="0"/>
              <a:t>Γεγονός παρέλευσης (</a:t>
            </a:r>
            <a:r>
              <a:rPr lang="el-GR" dirty="0" err="1"/>
              <a:t>timeout</a:t>
            </a:r>
            <a:r>
              <a:rPr lang="el-GR" dirty="0"/>
              <a:t>) χρόνου Τ στην τρέχουσα ουρά </a:t>
            </a:r>
            <a:endParaRPr lang="el-GR" sz="1500" dirty="0"/>
          </a:p>
          <a:p>
            <a:pPr lvl="1"/>
            <a:r>
              <a:rPr lang="el-GR" dirty="0"/>
              <a:t>Γεγονός µ</a:t>
            </a:r>
            <a:r>
              <a:rPr lang="el-GR" dirty="0" err="1"/>
              <a:t>εταγωγής</a:t>
            </a:r>
            <a:r>
              <a:rPr lang="el-GR" dirty="0"/>
              <a:t> ελέγχου στην </a:t>
            </a:r>
            <a:r>
              <a:rPr lang="el-GR" dirty="0" err="1"/>
              <a:t>επόµενη</a:t>
            </a:r>
            <a:r>
              <a:rPr lang="el-GR" dirty="0"/>
              <a:t> ουρά </a:t>
            </a:r>
            <a:endParaRPr lang="el-GR" sz="1500" dirty="0"/>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Μεταβλητές</a:t>
            </a:r>
          </a:p>
        </p:txBody>
      </p:sp>
      <p:sp>
        <p:nvSpPr>
          <p:cNvPr id="3" name="Content Placeholder 2"/>
          <p:cNvSpPr>
            <a:spLocks noGrp="1"/>
          </p:cNvSpPr>
          <p:nvPr>
            <p:ph idx="1"/>
          </p:nvPr>
        </p:nvSpPr>
        <p:spPr/>
        <p:txBody>
          <a:bodyPr>
            <a:normAutofit/>
          </a:bodyPr>
          <a:lstStyle/>
          <a:p>
            <a:pPr lvl="0"/>
            <a:r>
              <a:rPr lang="el-GR" dirty="0"/>
              <a:t>MC: </a:t>
            </a:r>
            <a:r>
              <a:rPr lang="el-GR" dirty="0" err="1"/>
              <a:t>Master</a:t>
            </a:r>
            <a:r>
              <a:rPr lang="el-GR" dirty="0"/>
              <a:t> </a:t>
            </a:r>
            <a:r>
              <a:rPr lang="el-GR" dirty="0" err="1"/>
              <a:t>Clock</a:t>
            </a:r>
            <a:r>
              <a:rPr lang="el-GR" dirty="0"/>
              <a:t> – Κεντρικό ρολόι </a:t>
            </a:r>
          </a:p>
          <a:p>
            <a:pPr lvl="0"/>
            <a:r>
              <a:rPr lang="el-GR" dirty="0" err="1"/>
              <a:t>AT</a:t>
            </a:r>
            <a:r>
              <a:rPr lang="el-GR" baseline="-25000" dirty="0" err="1"/>
              <a:t>i</a:t>
            </a:r>
            <a:r>
              <a:rPr lang="el-GR" dirty="0"/>
              <a:t>: </a:t>
            </a:r>
            <a:r>
              <a:rPr lang="el-GR" dirty="0" err="1"/>
              <a:t>Arrival</a:t>
            </a:r>
            <a:r>
              <a:rPr lang="el-GR" dirty="0"/>
              <a:t> </a:t>
            </a:r>
            <a:r>
              <a:rPr lang="el-GR" dirty="0" err="1"/>
              <a:t>Time</a:t>
            </a:r>
            <a:r>
              <a:rPr lang="el-GR" dirty="0"/>
              <a:t> – Χρόνος άφιξης </a:t>
            </a:r>
            <a:r>
              <a:rPr lang="el-GR" dirty="0" err="1"/>
              <a:t>επόµενου</a:t>
            </a:r>
            <a:r>
              <a:rPr lang="el-GR" dirty="0"/>
              <a:t> πακέτου στην ουρά i </a:t>
            </a:r>
          </a:p>
          <a:p>
            <a:pPr lvl="0"/>
            <a:r>
              <a:rPr lang="el-GR" dirty="0" err="1"/>
              <a:t>DT</a:t>
            </a:r>
            <a:r>
              <a:rPr lang="el-GR" baseline="-25000" dirty="0" err="1"/>
              <a:t>i</a:t>
            </a:r>
            <a:r>
              <a:rPr lang="el-GR" baseline="-25000" dirty="0"/>
              <a:t> </a:t>
            </a:r>
            <a:r>
              <a:rPr lang="el-GR" dirty="0"/>
              <a:t>: </a:t>
            </a:r>
            <a:r>
              <a:rPr lang="el-GR" dirty="0" err="1"/>
              <a:t>Departure</a:t>
            </a:r>
            <a:r>
              <a:rPr lang="el-GR" dirty="0"/>
              <a:t> </a:t>
            </a:r>
            <a:r>
              <a:rPr lang="el-GR" dirty="0" err="1"/>
              <a:t>Time</a:t>
            </a:r>
            <a:r>
              <a:rPr lang="el-GR" dirty="0"/>
              <a:t> – Χρόνος ολοκλήρωσης εξυπηρέτησης και αναχώρησης πακέτου </a:t>
            </a:r>
          </a:p>
          <a:p>
            <a:pPr lvl="0"/>
            <a:r>
              <a:rPr lang="el-GR" dirty="0"/>
              <a:t>TOUT: </a:t>
            </a:r>
            <a:r>
              <a:rPr lang="el-GR" dirty="0" err="1"/>
              <a:t>Time</a:t>
            </a:r>
            <a:r>
              <a:rPr lang="el-GR" dirty="0"/>
              <a:t> </a:t>
            </a:r>
            <a:r>
              <a:rPr lang="el-GR" dirty="0" err="1"/>
              <a:t>Out</a:t>
            </a:r>
            <a:r>
              <a:rPr lang="el-GR" dirty="0"/>
              <a:t> – Χρόνος παρέλευσης περιόδου Τ κουπονιού </a:t>
            </a:r>
          </a:p>
          <a:p>
            <a:pPr lvl="0"/>
            <a:r>
              <a:rPr lang="el-GR" dirty="0"/>
              <a:t>ΑΝΗ: </a:t>
            </a:r>
            <a:r>
              <a:rPr lang="el-GR" dirty="0" err="1"/>
              <a:t>Arrival</a:t>
            </a:r>
            <a:r>
              <a:rPr lang="el-GR" dirty="0"/>
              <a:t> </a:t>
            </a:r>
            <a:r>
              <a:rPr lang="el-GR" dirty="0" err="1"/>
              <a:t>Time</a:t>
            </a:r>
            <a:r>
              <a:rPr lang="el-GR" dirty="0"/>
              <a:t> </a:t>
            </a:r>
            <a:r>
              <a:rPr lang="el-GR" dirty="0" err="1"/>
              <a:t>Next</a:t>
            </a:r>
            <a:r>
              <a:rPr lang="el-GR" dirty="0"/>
              <a:t> </a:t>
            </a:r>
            <a:r>
              <a:rPr lang="el-GR" dirty="0" err="1"/>
              <a:t>Queue</a:t>
            </a:r>
            <a:r>
              <a:rPr lang="el-GR" dirty="0"/>
              <a:t> – Χρόνος άφιξης κουπονιού στην </a:t>
            </a:r>
            <a:r>
              <a:rPr lang="el-GR" dirty="0" err="1"/>
              <a:t>επόµενη</a:t>
            </a:r>
            <a:r>
              <a:rPr lang="el-GR" dirty="0"/>
              <a:t> ουρά </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Γεγονός άφιξης πακέτου στην ουρά i </a:t>
            </a:r>
          </a:p>
        </p:txBody>
      </p:sp>
      <p:sp>
        <p:nvSpPr>
          <p:cNvPr id="3" name="Content Placeholder 2"/>
          <p:cNvSpPr>
            <a:spLocks noGrp="1"/>
          </p:cNvSpPr>
          <p:nvPr>
            <p:ph idx="1"/>
          </p:nvPr>
        </p:nvSpPr>
        <p:spPr/>
        <p:txBody>
          <a:bodyPr/>
          <a:lstStyle/>
          <a:p>
            <a:endParaRPr lang="el-GR"/>
          </a:p>
        </p:txBody>
      </p:sp>
      <p:pic>
        <p:nvPicPr>
          <p:cNvPr id="11266" name="Picture 2"/>
          <p:cNvPicPr>
            <a:picLocks noChangeAspect="1" noChangeArrowheads="1"/>
          </p:cNvPicPr>
          <p:nvPr/>
        </p:nvPicPr>
        <p:blipFill>
          <a:blip r:embed="rId2"/>
          <a:srcRect/>
          <a:stretch>
            <a:fillRect/>
          </a:stretch>
        </p:blipFill>
        <p:spPr bwMode="auto">
          <a:xfrm>
            <a:off x="3232150" y="1231900"/>
            <a:ext cx="5727700" cy="5321300"/>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1143000"/>
          </a:xfrm>
        </p:spPr>
        <p:txBody>
          <a:bodyPr>
            <a:normAutofit/>
          </a:bodyPr>
          <a:lstStyle/>
          <a:p>
            <a:r>
              <a:rPr lang="el-GR" dirty="0"/>
              <a:t>Γεγονός ολοκλήρωσης εξυπηρέτησης πακέτου στην ουρά i</a:t>
            </a:r>
          </a:p>
        </p:txBody>
      </p:sp>
      <p:sp>
        <p:nvSpPr>
          <p:cNvPr id="3" name="Content Placeholder 2"/>
          <p:cNvSpPr>
            <a:spLocks noGrp="1"/>
          </p:cNvSpPr>
          <p:nvPr>
            <p:ph idx="1"/>
          </p:nvPr>
        </p:nvSpPr>
        <p:spPr/>
        <p:txBody>
          <a:bodyPr/>
          <a:lstStyle/>
          <a:p>
            <a:endParaRPr lang="el-GR"/>
          </a:p>
        </p:txBody>
      </p:sp>
      <p:pic>
        <p:nvPicPr>
          <p:cNvPr id="12290" name="Picture 2"/>
          <p:cNvPicPr>
            <a:picLocks noChangeAspect="1" noChangeArrowheads="1"/>
          </p:cNvPicPr>
          <p:nvPr/>
        </p:nvPicPr>
        <p:blipFill>
          <a:blip r:embed="rId2"/>
          <a:srcRect/>
          <a:stretch>
            <a:fillRect/>
          </a:stretch>
        </p:blipFill>
        <p:spPr bwMode="auto">
          <a:xfrm>
            <a:off x="3352800" y="1220197"/>
            <a:ext cx="5575300" cy="5637803"/>
          </a:xfrm>
          <a:prstGeom prst="rect">
            <a:avLst/>
          </a:prstGeom>
          <a:noFill/>
          <a:ln w="9525">
            <a:noFill/>
            <a:miter lim="800000"/>
            <a:headEnd/>
            <a:tailEnd/>
          </a:ln>
          <a:effec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Γεγονός παρέλευσης (</a:t>
            </a:r>
            <a:r>
              <a:rPr lang="el-GR" dirty="0" err="1"/>
              <a:t>timeout</a:t>
            </a:r>
            <a:r>
              <a:rPr lang="el-GR" dirty="0"/>
              <a:t>) χρόνου Τ στην τρέχουσα ουρά</a:t>
            </a:r>
          </a:p>
        </p:txBody>
      </p:sp>
      <p:sp>
        <p:nvSpPr>
          <p:cNvPr id="3" name="Content Placeholder 2"/>
          <p:cNvSpPr>
            <a:spLocks noGrp="1"/>
          </p:cNvSpPr>
          <p:nvPr>
            <p:ph idx="1"/>
          </p:nvPr>
        </p:nvSpPr>
        <p:spPr/>
        <p:txBody>
          <a:bodyPr/>
          <a:lstStyle/>
          <a:p>
            <a:endParaRPr lang="el-GR"/>
          </a:p>
        </p:txBody>
      </p:sp>
      <p:pic>
        <p:nvPicPr>
          <p:cNvPr id="13314" name="Picture 2"/>
          <p:cNvPicPr>
            <a:picLocks noChangeAspect="1" noChangeArrowheads="1"/>
          </p:cNvPicPr>
          <p:nvPr/>
        </p:nvPicPr>
        <p:blipFill>
          <a:blip r:embed="rId2"/>
          <a:srcRect/>
          <a:stretch>
            <a:fillRect/>
          </a:stretch>
        </p:blipFill>
        <p:spPr bwMode="auto">
          <a:xfrm>
            <a:off x="3886200" y="2133600"/>
            <a:ext cx="4508500" cy="4102100"/>
          </a:xfrm>
          <a:prstGeom prst="rect">
            <a:avLst/>
          </a:prstGeom>
          <a:noFill/>
          <a:ln w="9525">
            <a:noFill/>
            <a:miter lim="800000"/>
            <a:headEnd/>
            <a:tailEnd/>
          </a:ln>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Γεγονός µ</a:t>
            </a:r>
            <a:r>
              <a:rPr lang="el-GR" dirty="0" err="1"/>
              <a:t>εταγωγής</a:t>
            </a:r>
            <a:r>
              <a:rPr lang="el-GR" dirty="0"/>
              <a:t> ελέγχου στην </a:t>
            </a:r>
            <a:r>
              <a:rPr lang="el-GR" dirty="0" err="1"/>
              <a:t>επόµενη</a:t>
            </a:r>
            <a:r>
              <a:rPr lang="el-GR" dirty="0"/>
              <a:t> ουρά</a:t>
            </a:r>
          </a:p>
        </p:txBody>
      </p:sp>
      <p:sp>
        <p:nvSpPr>
          <p:cNvPr id="3" name="Content Placeholder 2"/>
          <p:cNvSpPr>
            <a:spLocks noGrp="1"/>
          </p:cNvSpPr>
          <p:nvPr>
            <p:ph idx="1"/>
          </p:nvPr>
        </p:nvSpPr>
        <p:spPr/>
        <p:txBody>
          <a:bodyPr/>
          <a:lstStyle/>
          <a:p>
            <a:endParaRPr lang="el-GR"/>
          </a:p>
        </p:txBody>
      </p:sp>
      <p:pic>
        <p:nvPicPr>
          <p:cNvPr id="14338" name="Picture 2"/>
          <p:cNvPicPr>
            <a:picLocks noChangeAspect="1" noChangeArrowheads="1"/>
          </p:cNvPicPr>
          <p:nvPr/>
        </p:nvPicPr>
        <p:blipFill>
          <a:blip r:embed="rId2"/>
          <a:srcRect/>
          <a:stretch>
            <a:fillRect/>
          </a:stretch>
        </p:blipFill>
        <p:spPr bwMode="auto">
          <a:xfrm>
            <a:off x="2895601" y="1427978"/>
            <a:ext cx="6704013" cy="5430022"/>
          </a:xfrm>
          <a:prstGeom prst="rect">
            <a:avLst/>
          </a:prstGeom>
          <a:noFill/>
          <a:ln w="9525">
            <a:noFill/>
            <a:miter lim="800000"/>
            <a:headEnd/>
            <a:tailEnd/>
          </a:ln>
          <a:effec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Διάγραµµα</a:t>
            </a:r>
            <a:r>
              <a:rPr lang="el-GR" dirty="0"/>
              <a:t> </a:t>
            </a:r>
            <a:r>
              <a:rPr lang="el-GR" dirty="0" err="1"/>
              <a:t>προσοµοίωσης</a:t>
            </a:r>
            <a:endParaRPr lang="el-GR" dirty="0"/>
          </a:p>
        </p:txBody>
      </p:sp>
      <p:sp>
        <p:nvSpPr>
          <p:cNvPr id="3" name="Content Placeholder 2"/>
          <p:cNvSpPr>
            <a:spLocks noGrp="1"/>
          </p:cNvSpPr>
          <p:nvPr>
            <p:ph idx="1"/>
          </p:nvPr>
        </p:nvSpPr>
        <p:spPr/>
        <p:txBody>
          <a:bodyPr/>
          <a:lstStyle/>
          <a:p>
            <a:endParaRPr lang="el-GR"/>
          </a:p>
        </p:txBody>
      </p:sp>
      <p:pic>
        <p:nvPicPr>
          <p:cNvPr id="15362" name="Picture 2"/>
          <p:cNvPicPr>
            <a:picLocks noChangeAspect="1" noChangeArrowheads="1"/>
          </p:cNvPicPr>
          <p:nvPr/>
        </p:nvPicPr>
        <p:blipFill>
          <a:blip r:embed="rId2"/>
          <a:srcRect/>
          <a:stretch>
            <a:fillRect/>
          </a:stretch>
        </p:blipFill>
        <p:spPr bwMode="auto">
          <a:xfrm>
            <a:off x="3429000" y="1447801"/>
            <a:ext cx="5403850" cy="5311279"/>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Συστήματα και Μοντέλα</a:t>
            </a:r>
            <a:br>
              <a:rPr lang="el-GR" dirty="0"/>
            </a:br>
            <a:r>
              <a:rPr lang="el-GR" dirty="0"/>
              <a:t>Ορισμός Συστήματος (1)</a:t>
            </a:r>
          </a:p>
        </p:txBody>
      </p:sp>
      <p:sp>
        <p:nvSpPr>
          <p:cNvPr id="3" name="Content Placeholder 2"/>
          <p:cNvSpPr>
            <a:spLocks noGrp="1"/>
          </p:cNvSpPr>
          <p:nvPr>
            <p:ph idx="1"/>
          </p:nvPr>
        </p:nvSpPr>
        <p:spPr/>
        <p:txBody>
          <a:bodyPr>
            <a:normAutofit/>
          </a:bodyPr>
          <a:lstStyle/>
          <a:p>
            <a:r>
              <a:rPr lang="el-GR" dirty="0"/>
              <a:t>Σύστημα είναι μία συλλογή οντοτήτων (π.χ. άνθρωποι ή μηχανές) που ενεργούν και αλληλεπιδρούν, με στόχο κάποιο λογικό τερματισμό.</a:t>
            </a:r>
          </a:p>
          <a:p>
            <a:r>
              <a:rPr lang="el-GR" dirty="0"/>
              <a:t>Κατάσταση Συστήματος : Η συλλογή των μεταβλητών που είναι απαραίτητες για την περιγραφή του συστήματος σε μια χρονική στιγμή, αναφορικά με τους στόχους της μελέτης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err="1"/>
              <a:t>Προσοµοίωση</a:t>
            </a:r>
            <a:r>
              <a:rPr lang="el-GR" dirty="0"/>
              <a:t> µε το «χέρι»-</a:t>
            </a:r>
            <a:r>
              <a:rPr lang="el-GR" dirty="0" err="1"/>
              <a:t>παράµετροι</a:t>
            </a:r>
            <a:endParaRPr lang="el-GR" dirty="0"/>
          </a:p>
        </p:txBody>
      </p:sp>
      <p:sp>
        <p:nvSpPr>
          <p:cNvPr id="3" name="Content Placeholder 2"/>
          <p:cNvSpPr>
            <a:spLocks noGrp="1"/>
          </p:cNvSpPr>
          <p:nvPr>
            <p:ph idx="1"/>
          </p:nvPr>
        </p:nvSpPr>
        <p:spPr/>
        <p:txBody>
          <a:bodyPr>
            <a:normAutofit/>
          </a:bodyPr>
          <a:lstStyle/>
          <a:p>
            <a:pPr lvl="0"/>
            <a:r>
              <a:rPr lang="el-GR" dirty="0"/>
              <a:t>Δίκτυο 3 </a:t>
            </a:r>
            <a:r>
              <a:rPr lang="el-GR" dirty="0" err="1"/>
              <a:t>κόµβων</a:t>
            </a:r>
            <a:r>
              <a:rPr lang="el-GR" dirty="0"/>
              <a:t> ή µ</a:t>
            </a:r>
            <a:r>
              <a:rPr lang="el-GR" dirty="0" err="1"/>
              <a:t>οντέλο</a:t>
            </a:r>
            <a:r>
              <a:rPr lang="el-GR" dirty="0"/>
              <a:t> µε 3 ουρές </a:t>
            </a:r>
          </a:p>
          <a:p>
            <a:pPr lvl="0"/>
            <a:r>
              <a:rPr lang="el-GR" dirty="0"/>
              <a:t>Χρόνοι µ</a:t>
            </a:r>
            <a:r>
              <a:rPr lang="el-GR" dirty="0" err="1"/>
              <a:t>εταξύ</a:t>
            </a:r>
            <a:r>
              <a:rPr lang="el-GR" dirty="0"/>
              <a:t> διαδοχικών αφίξεων σταθεροί και ίσοι µε 10, 15, 20 χρονικές µ</a:t>
            </a:r>
            <a:r>
              <a:rPr lang="el-GR" dirty="0" err="1"/>
              <a:t>ονάδες</a:t>
            </a:r>
            <a:r>
              <a:rPr lang="el-GR" dirty="0"/>
              <a:t> για κάθε ουρά </a:t>
            </a:r>
          </a:p>
          <a:p>
            <a:pPr lvl="0"/>
            <a:r>
              <a:rPr lang="el-GR" dirty="0"/>
              <a:t>Χρόνος Τ=15 χρονικές µ</a:t>
            </a:r>
            <a:r>
              <a:rPr lang="el-GR" dirty="0" err="1"/>
              <a:t>ονάδες</a:t>
            </a:r>
            <a:r>
              <a:rPr lang="el-GR" dirty="0"/>
              <a:t> </a:t>
            </a:r>
          </a:p>
          <a:p>
            <a:pPr lvl="0"/>
            <a:r>
              <a:rPr lang="el-GR" dirty="0"/>
              <a:t>Χρόνος εξυπηρέτησης πακέτου 6 χρονικές μονάδες </a:t>
            </a:r>
          </a:p>
          <a:p>
            <a:pPr lvl="0"/>
            <a:r>
              <a:rPr lang="el-GR" dirty="0"/>
              <a:t>Χρόνος µ</a:t>
            </a:r>
            <a:r>
              <a:rPr lang="el-GR" dirty="0" err="1"/>
              <a:t>εταγωγής</a:t>
            </a:r>
            <a:r>
              <a:rPr lang="el-GR" dirty="0"/>
              <a:t> κουπονιού από ουρά σε ουρά 1 χρονική µ</a:t>
            </a:r>
            <a:r>
              <a:rPr lang="el-GR" dirty="0" err="1"/>
              <a:t>ονάδα</a:t>
            </a:r>
            <a:r>
              <a:rPr lang="el-GR" dirty="0"/>
              <a:t> </a:t>
            </a:r>
          </a:p>
          <a:p>
            <a:pPr lvl="0"/>
            <a:r>
              <a:rPr lang="el-GR" dirty="0"/>
              <a:t>Οι πρώτες αφίξεις πακέτων </a:t>
            </a:r>
            <a:r>
              <a:rPr lang="el-GR" dirty="0" err="1"/>
              <a:t>συµβαίνουν</a:t>
            </a:r>
            <a:r>
              <a:rPr lang="el-GR" dirty="0"/>
              <a:t> στις χρονικές </a:t>
            </a:r>
            <a:r>
              <a:rPr lang="el-GR" dirty="0" err="1"/>
              <a:t>στιγµές</a:t>
            </a:r>
            <a:r>
              <a:rPr lang="el-GR" dirty="0"/>
              <a:t> 2, 4 και 6 στις ουρές 1, 2 και 3 αντίστοιχα </a:t>
            </a:r>
          </a:p>
          <a:p>
            <a:r>
              <a:rPr lang="el-GR" dirty="0"/>
              <a:t>Τη χρονική </a:t>
            </a:r>
            <a:r>
              <a:rPr lang="el-GR" dirty="0" err="1"/>
              <a:t>στιγµή</a:t>
            </a:r>
            <a:r>
              <a:rPr lang="el-GR" dirty="0"/>
              <a:t> 0 το κουπόνι είναι στην ουρά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endParaRPr lang="el-GR"/>
          </a:p>
        </p:txBody>
      </p:sp>
      <p:pic>
        <p:nvPicPr>
          <p:cNvPr id="16387" name="Picture 3"/>
          <p:cNvPicPr>
            <a:picLocks noChangeAspect="1" noChangeArrowheads="1"/>
          </p:cNvPicPr>
          <p:nvPr/>
        </p:nvPicPr>
        <p:blipFill>
          <a:blip r:embed="rId2"/>
          <a:srcRect/>
          <a:stretch>
            <a:fillRect/>
          </a:stretch>
        </p:blipFill>
        <p:spPr bwMode="auto">
          <a:xfrm>
            <a:off x="1524001" y="940101"/>
            <a:ext cx="9144000" cy="5003500"/>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endParaRPr lang="el-GR"/>
          </a:p>
        </p:txBody>
      </p:sp>
      <p:pic>
        <p:nvPicPr>
          <p:cNvPr id="17411" name="Picture 3"/>
          <p:cNvPicPr>
            <a:picLocks noChangeAspect="1" noChangeArrowheads="1"/>
          </p:cNvPicPr>
          <p:nvPr/>
        </p:nvPicPr>
        <p:blipFill>
          <a:blip r:embed="rId2"/>
          <a:srcRect/>
          <a:stretch>
            <a:fillRect/>
          </a:stretch>
        </p:blipFill>
        <p:spPr bwMode="auto">
          <a:xfrm>
            <a:off x="1670051" y="342900"/>
            <a:ext cx="8850313" cy="61722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Συστήματα και Μοντέλα</a:t>
            </a:r>
            <a:br>
              <a:rPr lang="el-GR" dirty="0"/>
            </a:br>
            <a:r>
              <a:rPr lang="el-GR" dirty="0"/>
              <a:t>Ορισμός Συστήματος (2)</a:t>
            </a:r>
          </a:p>
        </p:txBody>
      </p:sp>
      <p:sp>
        <p:nvSpPr>
          <p:cNvPr id="3" name="Content Placeholder 2"/>
          <p:cNvSpPr>
            <a:spLocks noGrp="1"/>
          </p:cNvSpPr>
          <p:nvPr>
            <p:ph idx="1"/>
          </p:nvPr>
        </p:nvSpPr>
        <p:spPr/>
        <p:txBody>
          <a:bodyPr/>
          <a:lstStyle/>
          <a:p>
            <a:r>
              <a:rPr lang="el-GR" dirty="0"/>
              <a:t>Τύποι συστημάτων</a:t>
            </a:r>
          </a:p>
          <a:p>
            <a:pPr lvl="1"/>
            <a:r>
              <a:rPr lang="el-GR" dirty="0"/>
              <a:t>Διακριτά (</a:t>
            </a:r>
            <a:r>
              <a:rPr lang="en-US" dirty="0"/>
              <a:t>discrete)</a:t>
            </a:r>
            <a:endParaRPr lang="el-GR" dirty="0"/>
          </a:p>
          <a:p>
            <a:pPr lvl="2"/>
            <a:r>
              <a:rPr lang="el-GR" dirty="0"/>
              <a:t>Οι μεταβλητές κατάστασης μπορούν να αλλάξουν σε διακεκριμένες στιγμές του χρόνου</a:t>
            </a:r>
          </a:p>
          <a:p>
            <a:pPr lvl="1"/>
            <a:r>
              <a:rPr lang="el-GR" dirty="0"/>
              <a:t>Συνεχή (</a:t>
            </a:r>
            <a:r>
              <a:rPr lang="en-US" dirty="0"/>
              <a:t>continuous)</a:t>
            </a:r>
            <a:endParaRPr lang="el-GR" dirty="0"/>
          </a:p>
          <a:p>
            <a:pPr lvl="2"/>
            <a:r>
              <a:rPr lang="el-GR" dirty="0"/>
              <a:t>Οι μεταβλητές κατάστασης αλλάζουν συνεχώς στο χρόνο</a:t>
            </a:r>
          </a:p>
          <a:p>
            <a:pPr lvl="1"/>
            <a:r>
              <a:rPr lang="el-GR" dirty="0"/>
              <a:t>Λίγα συστήματα στην πράξη είναι εξ ολοκλήρου διακριτά ή συνεχή</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Τρόποι μελέτης συστήματος (1)</a:t>
            </a:r>
          </a:p>
        </p:txBody>
      </p:sp>
      <p:sp>
        <p:nvSpPr>
          <p:cNvPr id="3" name="Content Placeholder 2"/>
          <p:cNvSpPr>
            <a:spLocks noGrp="1"/>
          </p:cNvSpPr>
          <p:nvPr>
            <p:ph idx="1"/>
          </p:nvPr>
        </p:nvSpPr>
        <p:spPr/>
        <p:txBody>
          <a:bodyPr/>
          <a:lstStyle/>
          <a:p>
            <a:endParaRPr lang="el-GR"/>
          </a:p>
        </p:txBody>
      </p:sp>
      <p:pic>
        <p:nvPicPr>
          <p:cNvPr id="1027" name="Picture 3"/>
          <p:cNvPicPr>
            <a:picLocks noChangeAspect="1" noChangeArrowheads="1"/>
          </p:cNvPicPr>
          <p:nvPr/>
        </p:nvPicPr>
        <p:blipFill>
          <a:blip r:embed="rId2"/>
          <a:srcRect/>
          <a:stretch>
            <a:fillRect/>
          </a:stretch>
        </p:blipFill>
        <p:spPr bwMode="auto">
          <a:xfrm>
            <a:off x="2438401" y="1676401"/>
            <a:ext cx="7210425" cy="479107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Τρόποι μελέτης συστήματος (2)</a:t>
            </a:r>
          </a:p>
        </p:txBody>
      </p:sp>
      <p:sp>
        <p:nvSpPr>
          <p:cNvPr id="3" name="Content Placeholder 2"/>
          <p:cNvSpPr>
            <a:spLocks noGrp="1"/>
          </p:cNvSpPr>
          <p:nvPr>
            <p:ph idx="1"/>
          </p:nvPr>
        </p:nvSpPr>
        <p:spPr/>
        <p:txBody>
          <a:bodyPr>
            <a:normAutofit/>
          </a:bodyPr>
          <a:lstStyle/>
          <a:p>
            <a:r>
              <a:rPr lang="el-GR" dirty="0"/>
              <a:t>Πείραμα με το Πραγματικό Σύστημα </a:t>
            </a:r>
            <a:r>
              <a:rPr lang="el-GR" b="1" dirty="0"/>
              <a:t>ή </a:t>
            </a:r>
            <a:r>
              <a:rPr lang="el-GR" dirty="0"/>
              <a:t>Πείραμα με Μοντέλο του Συστήματος</a:t>
            </a:r>
          </a:p>
          <a:p>
            <a:pPr lvl="1"/>
            <a:r>
              <a:rPr lang="el-GR" dirty="0"/>
              <a:t>Φυσική πρόσβαση στο σύστημα και λειτουργία κάτω από τις νέες συνθήκες</a:t>
            </a:r>
          </a:p>
          <a:p>
            <a:pPr lvl="1"/>
            <a:r>
              <a:rPr lang="el-GR" dirty="0"/>
              <a:t>Υψηλό κόστος και πιθανά προβλήματα στην κανονική λειτουργία του συστήματος.</a:t>
            </a:r>
          </a:p>
          <a:p>
            <a:pPr lvl="1"/>
            <a:r>
              <a:rPr lang="el-GR" dirty="0"/>
              <a:t>Κατασκευή </a:t>
            </a:r>
            <a:r>
              <a:rPr lang="el-GR" i="1" dirty="0"/>
              <a:t>μοντέλου συστήματος κατά τη φάση </a:t>
            </a:r>
            <a:r>
              <a:rPr lang="el-GR" dirty="0"/>
              <a:t>σχεδιασμού που αναπαριστά το σύστημα κατά τη μελέτη.</a:t>
            </a:r>
          </a:p>
          <a:p>
            <a:pPr lvl="1"/>
            <a:r>
              <a:rPr lang="el-GR" dirty="0"/>
              <a:t>Η εγκυρότητα μοντέλου παίζει σημαντικό ρόλο.</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Τρόποι μελέτης συστήματος (3)</a:t>
            </a:r>
          </a:p>
        </p:txBody>
      </p:sp>
      <p:sp>
        <p:nvSpPr>
          <p:cNvPr id="3" name="Content Placeholder 2"/>
          <p:cNvSpPr>
            <a:spLocks noGrp="1"/>
          </p:cNvSpPr>
          <p:nvPr>
            <p:ph idx="1"/>
          </p:nvPr>
        </p:nvSpPr>
        <p:spPr/>
        <p:txBody>
          <a:bodyPr>
            <a:normAutofit/>
          </a:bodyPr>
          <a:lstStyle/>
          <a:p>
            <a:r>
              <a:rPr lang="el-GR" dirty="0"/>
              <a:t>Φυσικό Μοντέλο </a:t>
            </a:r>
            <a:r>
              <a:rPr lang="el-GR" b="1" dirty="0"/>
              <a:t>ή Μαθηματικό Μοντέλο</a:t>
            </a:r>
          </a:p>
          <a:p>
            <a:pPr lvl="1"/>
            <a:r>
              <a:rPr lang="el-GR" dirty="0"/>
              <a:t>Ένα </a:t>
            </a:r>
            <a:r>
              <a:rPr lang="el-GR" i="1" dirty="0"/>
              <a:t>μαθηματικό μοντέλο αναπαριστά το </a:t>
            </a:r>
            <a:r>
              <a:rPr lang="el-GR" dirty="0"/>
              <a:t>σύστημα με βάση λογικές και ποσοτικές σχέσεις οι οποίες χειριζόμενες και μεταβαλλόμενες κατάλληλα, επιτρέπουν να δούμε πώς αντιδρά το μοντέλο και κατά συνέπεια πώς θα αντιδρούσε το σύστημα, αν το μαθηματικό μοντέλο είναι έγκυρο.</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Τρόποι μελέτης συστήματος (4)</a:t>
            </a:r>
          </a:p>
        </p:txBody>
      </p:sp>
      <p:sp>
        <p:nvSpPr>
          <p:cNvPr id="3" name="Content Placeholder 2"/>
          <p:cNvSpPr>
            <a:spLocks noGrp="1"/>
          </p:cNvSpPr>
          <p:nvPr>
            <p:ph idx="1"/>
          </p:nvPr>
        </p:nvSpPr>
        <p:spPr/>
        <p:txBody>
          <a:bodyPr>
            <a:normAutofit/>
          </a:bodyPr>
          <a:lstStyle/>
          <a:p>
            <a:r>
              <a:rPr lang="el-GR" dirty="0"/>
              <a:t>Αναλυτική Λύση </a:t>
            </a:r>
            <a:r>
              <a:rPr lang="el-GR" b="1" dirty="0"/>
              <a:t>ή Προσομοίωση</a:t>
            </a:r>
          </a:p>
          <a:p>
            <a:pPr lvl="1"/>
            <a:r>
              <a:rPr lang="el-GR" dirty="0"/>
              <a:t>Αν το μοντέλο είναι αρκετά απλό, είναι δυνατό να πάρουμε μία ακριβή, </a:t>
            </a:r>
            <a:r>
              <a:rPr lang="el-GR" i="1" dirty="0"/>
              <a:t>αναλυτική λύση.</a:t>
            </a:r>
          </a:p>
          <a:p>
            <a:pPr lvl="1"/>
            <a:r>
              <a:rPr lang="el-GR" dirty="0"/>
              <a:t>Αν υπάρχει αναλυτική λύση στο μαθηματικό μοντέλο και είναι υπολογιστικά αποδοτική, συνήθως την προτιμούμε από την προσομοίωση.</a:t>
            </a:r>
          </a:p>
          <a:p>
            <a:pPr lvl="1"/>
            <a:r>
              <a:rPr lang="el-GR" dirty="0"/>
              <a:t>Αν το μοντέλο είναι πολύπλοκο πρέπει να μελετηθεί με τη χρήση προσομοίωσης</a:t>
            </a:r>
          </a:p>
        </p:txBody>
      </p:sp>
    </p:spTree>
  </p:cSld>
  <p:clrMapOvr>
    <a:masterClrMapping/>
  </p:clrMapOvr>
</p:sld>
</file>

<file path=ppt/theme/theme1.xml><?xml version="1.0" encoding="utf-8"?>
<a:theme xmlns:a="http://schemas.openxmlformats.org/drawingml/2006/main" name="Μέρισμα">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TM03457464[[fn=Μέρισμα]]</Template>
  <TotalTime>32</TotalTime>
  <Words>1939</Words>
  <Application>Microsoft Office PowerPoint</Application>
  <PresentationFormat>Ευρεία οθόνη</PresentationFormat>
  <Paragraphs>175</Paragraphs>
  <Slides>42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42</vt:i4>
      </vt:variant>
    </vt:vector>
  </HeadingPairs>
  <TitlesOfParts>
    <vt:vector size="48" baseType="lpstr">
      <vt:lpstr>Calibri</vt:lpstr>
      <vt:lpstr>Corbel</vt:lpstr>
      <vt:lpstr>Gill Sans MT</vt:lpstr>
      <vt:lpstr>Segoe UI</vt:lpstr>
      <vt:lpstr>Wingdings 2</vt:lpstr>
      <vt:lpstr>Μέρισμα</vt:lpstr>
      <vt:lpstr>Ροή προσομοίωσης Εξέλιξη χρόνου προσομοίωσης Παραδείγματα</vt:lpstr>
      <vt:lpstr>Παρουσίαση του PowerPoint</vt:lpstr>
      <vt:lpstr>Χρήσεις Προσομοίωσης</vt:lpstr>
      <vt:lpstr>Συστήματα και Μοντέλα Ορισμός Συστήματος (1)</vt:lpstr>
      <vt:lpstr>Συστήματα και Μοντέλα Ορισμός Συστήματος (2)</vt:lpstr>
      <vt:lpstr>Τρόποι μελέτης συστήματος (1)</vt:lpstr>
      <vt:lpstr>Τρόποι μελέτης συστήματος (2)</vt:lpstr>
      <vt:lpstr>Τρόποι μελέτης συστήματος (3)</vt:lpstr>
      <vt:lpstr>Τρόποι μελέτης συστήματος (4)</vt:lpstr>
      <vt:lpstr>Τρόποι μελέτης συστήματος (5)</vt:lpstr>
      <vt:lpstr>Είδη μοντέλων προσομοίωσης (1)</vt:lpstr>
      <vt:lpstr>Είδη μοντέλων προσομοίωσης (2)</vt:lpstr>
      <vt:lpstr>Είδη μοντέλων προσομοίωσης (3)</vt:lpstr>
      <vt:lpstr>Ο Μηχανισμός εξέλιξης του χρόνου (1)</vt:lpstr>
      <vt:lpstr>Ο Μηχανισμός εξέλιξης του χρόνου (2)</vt:lpstr>
      <vt:lpstr>Εξέλιξη με βάση το Χρόνο του Επομένου Γεγονότος</vt:lpstr>
      <vt:lpstr>Μέθοδος εξέλιξης σταθερής αύξησης του χρόνου</vt:lpstr>
      <vt:lpstr>Συστατικά και οργάνωση ενός μοντέλου προσομοίωσης διακριτών χρόνων (1)</vt:lpstr>
      <vt:lpstr>Συστατικά και οργάνωση ενός μοντέλου προσομοίωσης διακριτών χρόνων (2)</vt:lpstr>
      <vt:lpstr>Συστατικά και οργάνωση ενός μοντέλου προσομοίωσης διακριτών χρόνων (3)</vt:lpstr>
      <vt:lpstr>Συστατικά και οργάνωση ενός μοντέλου προσομοίωσης διακριτών χρόνων (4)</vt:lpstr>
      <vt:lpstr>Συστατικά και οργάνωση ενός μοντέλου προσομοίωσης διακριτών χρόνων (5)</vt:lpstr>
      <vt:lpstr>Παρουσίαση του PowerPoint</vt:lpstr>
      <vt:lpstr>Χρόνος και µηχανισµοί αύξησής του</vt:lpstr>
      <vt:lpstr>Διάγραµµα Μηχανισµού Ροής Χρόνου</vt:lpstr>
      <vt:lpstr>Παράδειγµα ουράς και αρχικές τιµές χρόνων</vt:lpstr>
      <vt:lpstr>Διάγραµµα ροής µηχανισµού χρόνου επόµενου γεγονότος για την ουρά αναµονής</vt:lpstr>
      <vt:lpstr>Εξέλιξη γεγονότων στο χρόνο µε το µηχανισµό αύξησης επόµενου γεγονότος</vt:lpstr>
      <vt:lpstr>Διάγραµµα ροής  µηχανισµού χρόνου σταθερού διαστήµατος για την ουρά αναµονής  </vt:lpstr>
      <vt:lpstr>Εξέλιξη γεγονότων στο χρόνο µε το µηχανισµό αύξησης σταθερού διαστήµατος</vt:lpstr>
      <vt:lpstr>Παράδειγµα Συστήµατος Τοπικό δίκτυο Η/Υ µε κουπόνι </vt:lpstr>
      <vt:lpstr>Το αντίστοιχο µοντέλο</vt:lpstr>
      <vt:lpstr>Γεγονότα</vt:lpstr>
      <vt:lpstr>Μεταβλητές</vt:lpstr>
      <vt:lpstr>Γεγονός άφιξης πακέτου στην ουρά i </vt:lpstr>
      <vt:lpstr>Γεγονός ολοκλήρωσης εξυπηρέτησης πακέτου στην ουρά i</vt:lpstr>
      <vt:lpstr>Γεγονός παρέλευσης (timeout) χρόνου Τ στην τρέχουσα ουρά</vt:lpstr>
      <vt:lpstr>Γεγονός µεταγωγής ελέγχου στην επόµενη ουρά</vt:lpstr>
      <vt:lpstr>Διάγραµµα προσοµοίωσης</vt:lpstr>
      <vt:lpstr>Προσοµοίωση µε το «χέρι»-παράµετροι</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εργασίας</dc:title>
  <dc:creator>CHRISTOS ANTONOPOULOS</dc:creator>
  <cp:lastModifiedBy>CHRISTOS ANTONOPOULOS</cp:lastModifiedBy>
  <cp:revision>3</cp:revision>
  <dcterms:created xsi:type="dcterms:W3CDTF">2022-10-22T21:38:21Z</dcterms:created>
  <dcterms:modified xsi:type="dcterms:W3CDTF">2023-03-27T09:39:02Z</dcterms:modified>
</cp:coreProperties>
</file>