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0"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l-GR" smtClean="0"/>
              <a:t>Στυλ κύριου τίτλου</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2342CEA3-3058-4D43-AE35-B3DA76CB4003}" type="datetimeFigureOut">
              <a:rPr lang="el-GR" smtClean="0"/>
              <a:t>22/10/2023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F1D1C4-C2D9-4231-9FB2-B2D9D97AA41D}" type="slidenum">
              <a:rPr lang="el-GR" smtClean="0"/>
              <a:t>‹#›</a:t>
            </a:fld>
            <a:endParaRPr lang="el-G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2342CEA3-3058-4D43-AE35-B3DA76CB4003}" type="datetimeFigureOut">
              <a:rPr lang="el-GR" smtClean="0"/>
              <a:t>22/10/2023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F1D1C4-C2D9-4231-9FB2-B2D9D97AA41D}"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2342CEA3-3058-4D43-AE35-B3DA76CB4003}" type="datetimeFigureOut">
              <a:rPr lang="el-GR" smtClean="0"/>
              <a:t>22/10/2023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F1D1C4-C2D9-4231-9FB2-B2D9D97AA41D}"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2342CEA3-3058-4D43-AE35-B3DA76CB4003}" type="datetimeFigureOut">
              <a:rPr lang="el-GR" smtClean="0"/>
              <a:t>22/10/2023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F1D1C4-C2D9-4231-9FB2-B2D9D97AA41D}"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l-GR" smtClean="0"/>
              <a:t>Στυλ κύριου τίτλου</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2342CEA3-3058-4D43-AE35-B3DA76CB4003}" type="datetimeFigureOut">
              <a:rPr lang="el-GR" smtClean="0"/>
              <a:t>22/10/2023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F1D1C4-C2D9-4231-9FB2-B2D9D97AA41D}" type="slidenum">
              <a:rPr lang="el-GR" smtClean="0"/>
              <a:t>‹#›</a:t>
            </a:fld>
            <a:endParaRPr lang="el-G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2342CEA3-3058-4D43-AE35-B3DA76CB4003}" type="datetimeFigureOut">
              <a:rPr lang="el-GR" smtClean="0"/>
              <a:t>22/10/2023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3F1D1C4-C2D9-4231-9FB2-B2D9D97AA41D}"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2342CEA3-3058-4D43-AE35-B3DA76CB4003}" type="datetimeFigureOut">
              <a:rPr lang="el-GR" smtClean="0"/>
              <a:t>22/10/2023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D3F1D1C4-C2D9-4231-9FB2-B2D9D97AA41D}" type="slidenum">
              <a:rPr lang="el-GR" smtClean="0"/>
              <a:t>‹#›</a:t>
            </a:fld>
            <a:endParaRPr lang="el-G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2"/>
          <p:cNvSpPr>
            <a:spLocks noGrp="1"/>
          </p:cNvSpPr>
          <p:nvPr>
            <p:ph type="dt" sz="half" idx="10"/>
          </p:nvPr>
        </p:nvSpPr>
        <p:spPr/>
        <p:txBody>
          <a:bodyPr/>
          <a:lstStyle/>
          <a:p>
            <a:fld id="{2342CEA3-3058-4D43-AE35-B3DA76CB4003}" type="datetimeFigureOut">
              <a:rPr lang="el-GR" smtClean="0"/>
              <a:t>22/10/2023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D3F1D1C4-C2D9-4231-9FB2-B2D9D97AA41D}"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42CEA3-3058-4D43-AE35-B3DA76CB4003}" type="datetimeFigureOut">
              <a:rPr lang="el-GR" smtClean="0"/>
              <a:t>22/10/2023</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D3F1D1C4-C2D9-4231-9FB2-B2D9D97AA41D}"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2342CEA3-3058-4D43-AE35-B3DA76CB4003}" type="datetimeFigureOut">
              <a:rPr lang="el-GR" smtClean="0"/>
              <a:t>22/10/2023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3F1D1C4-C2D9-4231-9FB2-B2D9D97AA41D}" type="slidenum">
              <a:rPr lang="el-GR" smtClean="0"/>
              <a:t>‹#›</a:t>
            </a:fld>
            <a:endParaRPr lang="el-G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2342CEA3-3058-4D43-AE35-B3DA76CB4003}" type="datetimeFigureOut">
              <a:rPr lang="el-GR" smtClean="0"/>
              <a:t>22/10/2023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3F1D1C4-C2D9-4231-9FB2-B2D9D97AA41D}"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2342CEA3-3058-4D43-AE35-B3DA76CB4003}" type="datetimeFigureOut">
              <a:rPr lang="el-GR" smtClean="0"/>
              <a:t>22/10/2023</a:t>
            </a:fld>
            <a:endParaRPr lang="el-G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l-G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D3F1D1C4-C2D9-4231-9FB2-B2D9D97AA41D}"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dirty="0" smtClean="0"/>
              <a:t>ΠΟΛΥΠΟΛΙΤΙΣΜΙΚΟ ΠΕΡΙΒΑΛΛΟΝ ΚΑΙ ΣΥΓΧΡΟΝΗ ΝΟΣΗΛΕΥΤΙΚΗ </a:t>
            </a:r>
            <a:endParaRPr lang="el-GR" dirty="0"/>
          </a:p>
        </p:txBody>
      </p:sp>
      <p:sp>
        <p:nvSpPr>
          <p:cNvPr id="3" name="2 - Υπότιτλος"/>
          <p:cNvSpPr>
            <a:spLocks noGrp="1"/>
          </p:cNvSpPr>
          <p:nvPr>
            <p:ph type="subTitle" idx="1"/>
          </p:nvPr>
        </p:nvSpPr>
        <p:spPr/>
        <p:txBody>
          <a:bodyPr/>
          <a:lstStyle/>
          <a:p>
            <a:r>
              <a:rPr lang="el-GR" dirty="0" smtClean="0"/>
              <a:t>Μπακόλα Ελένη</a:t>
            </a:r>
            <a:endParaRPr lang="en-US" dirty="0" smtClean="0"/>
          </a:p>
          <a:p>
            <a:r>
              <a:rPr lang="el-GR" dirty="0" smtClean="0"/>
              <a:t> </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ΒΟΥΔΙΣΜΟΣ </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Στον βουδισμό κυριαρχεί η ιδέα των πολλών ζωών, όπου η μία ζωή διαδέχεται την άλλη.</a:t>
            </a:r>
          </a:p>
          <a:p>
            <a:pPr algn="just"/>
            <a:r>
              <a:rPr lang="el-GR" dirty="0" smtClean="0"/>
              <a:t>Αντιλαμβάνεται τον θάνατο ως ένα ξύπνημα σε μία νέα ζωή. </a:t>
            </a:r>
          </a:p>
          <a:p>
            <a:pPr algn="just"/>
            <a:r>
              <a:rPr lang="el-GR" dirty="0" smtClean="0"/>
              <a:t>Στον βουδισμό, υπάρχει η έννοια της </a:t>
            </a:r>
            <a:r>
              <a:rPr lang="el-GR" i="1" dirty="0" smtClean="0"/>
              <a:t>συνέχειας. Τα πάντα αποτελούν μια συνεχής εναλλαγή</a:t>
            </a:r>
          </a:p>
          <a:p>
            <a:pPr algn="just"/>
            <a:r>
              <a:rPr lang="el-GR" dirty="0" smtClean="0"/>
              <a:t>και ο θάνατος απλώς αποτελεί μια ενδιάμεση κατάσταση, δηλαδή το πέρασμα από τη μία ζωή στην άλλη.</a:t>
            </a:r>
          </a:p>
          <a:p>
            <a:pPr algn="just"/>
            <a:r>
              <a:rPr lang="el-GR" dirty="0" smtClean="0"/>
              <a:t>Σύμφωνα με τη βουδιστική παράδοση, ο νεκρός πέφτει σε έναν βαθύ ύπνο ο οποίος διαρκεί τρεισήμισι ημέρες και κατά τη διάρκεια του οποίου μπορεί να βιώσει την απόλυτη αλήθεια, όλα αυτά που διαλογίστηκε στη ζωή του. Ύστερα, τον ξυπνά η συνείδησή του και τότε ο νεκρός αντιλαμβάνεται ότι έχει πεθάνει αφήνοντας το σώμα του. </a:t>
            </a:r>
          </a:p>
          <a:p>
            <a:pPr algn="just"/>
            <a:r>
              <a:rPr lang="el-GR" dirty="0" smtClean="0"/>
              <a:t>Η εν λόγω φάση την οποία ακολουθεί η έναρξη της επόμενης ζωής, εμπεριέχει αίσθηση οδύνης εξαιτίας της απώλειας των οικείων προσώπων.</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ΒΟΥΔΙΣΜΟΣ</a:t>
            </a:r>
            <a:endParaRPr lang="el-GR" dirty="0"/>
          </a:p>
        </p:txBody>
      </p:sp>
      <p:sp>
        <p:nvSpPr>
          <p:cNvPr id="3" name="2 - Θέση περιεχομένου"/>
          <p:cNvSpPr>
            <a:spLocks noGrp="1"/>
          </p:cNvSpPr>
          <p:nvPr>
            <p:ph idx="1"/>
          </p:nvPr>
        </p:nvSpPr>
        <p:spPr/>
        <p:txBody>
          <a:bodyPr>
            <a:normAutofit fontScale="92500"/>
          </a:bodyPr>
          <a:lstStyle/>
          <a:p>
            <a:pPr algn="just"/>
            <a:r>
              <a:rPr lang="el-GR" dirty="0" smtClean="0"/>
              <a:t>Από την ημέρα που η συνείδηση του νεκρού ξυπνά και μέσα σε σαράντα εννέα (49) ημέρες γίνεται η επόμενη </a:t>
            </a:r>
            <a:r>
              <a:rPr lang="el-GR" dirty="0" err="1" smtClean="0"/>
              <a:t>επαναγέννηση</a:t>
            </a:r>
            <a:r>
              <a:rPr lang="el-GR" dirty="0" smtClean="0"/>
              <a:t>, κατά τον βουδισμό. </a:t>
            </a:r>
          </a:p>
          <a:p>
            <a:pPr algn="just"/>
            <a:r>
              <a:rPr lang="el-GR" dirty="0" smtClean="0"/>
              <a:t>Ωστόσο, για το ποια θα είναι η επόμενη ζωή ενός ανθρώπου αυτό καθορίζεται από τις πράξεις της προηγούμενής του ζωής. </a:t>
            </a:r>
          </a:p>
          <a:p>
            <a:pPr algn="just"/>
            <a:r>
              <a:rPr lang="el-GR" dirty="0" smtClean="0"/>
              <a:t>Συνεπώς, ότι μαζέψει κανείς στη διάρκεια της ζωής του, αυτό αποτελεί την προίκα της επόμενής του ζωής.</a:t>
            </a:r>
          </a:p>
          <a:p>
            <a:pPr algn="just"/>
            <a:r>
              <a:rPr lang="el-GR" dirty="0" smtClean="0"/>
              <a:t>Σύμφωνα με τη βουδιστική παράδοση δεν υπάρχει κάποιος Θεός-δημιουργός, αλλά την εξέλιξη τη φτιάχνει ο καθένας μόνος του. </a:t>
            </a:r>
          </a:p>
          <a:p>
            <a:pPr algn="just"/>
            <a:r>
              <a:rPr lang="el-GR" dirty="0" smtClean="0"/>
              <a:t>Η μοίρα, λοιπόν, του ανθρώπου δεν είναι τυχαία. Δομείται σύμφωνα με τις πράξεις, τις σκέψεις ή τον λόγο των ανθρώπων.</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ΙΟΥΔΑΪΣΜΟΣ </a:t>
            </a:r>
            <a:endParaRPr lang="el-GR" dirty="0"/>
          </a:p>
        </p:txBody>
      </p:sp>
      <p:sp>
        <p:nvSpPr>
          <p:cNvPr id="3" name="2 - Θέση περιεχομένου"/>
          <p:cNvSpPr>
            <a:spLocks noGrp="1"/>
          </p:cNvSpPr>
          <p:nvPr>
            <p:ph idx="1"/>
          </p:nvPr>
        </p:nvSpPr>
        <p:spPr/>
        <p:txBody>
          <a:bodyPr>
            <a:normAutofit lnSpcReduction="10000"/>
          </a:bodyPr>
          <a:lstStyle/>
          <a:p>
            <a:pPr algn="just"/>
            <a:r>
              <a:rPr lang="el-GR" dirty="0" smtClean="0"/>
              <a:t>Η έννοια του θανάτου στον Ιουδαϊσμό είναι άρρηκτα συνδεδεμένη με την καθημερινότητα των ζωντανών ανθρώπων, αλλά η ίδια η φύση της οικείας έννοιας δεν είναι καθορισμένη.</a:t>
            </a:r>
          </a:p>
          <a:p>
            <a:pPr algn="just"/>
            <a:r>
              <a:rPr lang="el-GR" dirty="0" smtClean="0"/>
              <a:t>Η όλη έννοια της ζωής που υπάρχει μετά το θάνατο δεν επέχει κάποια κεντρική θέση στην εβραϊκή θεολογία, ούτε υπάρχει κάποια συγκεκριμένη άποψη αναφορικά με τη μεταθανάτια ζωή.</a:t>
            </a:r>
          </a:p>
          <a:p>
            <a:pPr algn="just"/>
            <a:r>
              <a:rPr lang="el-GR" dirty="0" smtClean="0"/>
              <a:t>Δε σημαίνει  όμως πως η εβραϊκή θρησκεία δεν πιστεύει σε κάποιου είδους μεταθανάτιας ζωής. Ωστόσο, δε διαθέτει τις έννοιες </a:t>
            </a:r>
            <a:r>
              <a:rPr lang="el-GR" i="1" dirty="0" smtClean="0"/>
              <a:t>παράδεισος και κόλαση όπως τις διαθέτει η χριστιανική </a:t>
            </a:r>
            <a:r>
              <a:rPr lang="el-GR" dirty="0" smtClean="0"/>
              <a:t>θρησκεία. Ο Ιουδαϊσμός επικεντρώνεται, κυρίως, στο σήμερα.</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ΙΟΥΔΑΪΣΜΟΣ </a:t>
            </a:r>
            <a:endParaRPr lang="el-GR" dirty="0"/>
          </a:p>
        </p:txBody>
      </p:sp>
      <p:sp>
        <p:nvSpPr>
          <p:cNvPr id="3" name="2 - Θέση περιεχομένου"/>
          <p:cNvSpPr>
            <a:spLocks noGrp="1"/>
          </p:cNvSpPr>
          <p:nvPr>
            <p:ph idx="1"/>
          </p:nvPr>
        </p:nvSpPr>
        <p:spPr/>
        <p:txBody>
          <a:bodyPr>
            <a:normAutofit fontScale="92500"/>
          </a:bodyPr>
          <a:lstStyle/>
          <a:p>
            <a:pPr algn="just"/>
            <a:r>
              <a:rPr lang="el-GR" dirty="0" smtClean="0"/>
              <a:t>Ο Ιουδαϊσμός εκλαμβάνει το δώρο της ζωής ως κάτι πολύτιμο. Για τον λόγο αυτό δεν επιτρέπονται οι ευθανασίες ή οποιαδήποτε προσπάθεια πρόκλησης βλάβης στον άνθρωπο είτε από τον ίδιο είτε από άλλους. </a:t>
            </a:r>
          </a:p>
          <a:p>
            <a:pPr algn="just"/>
            <a:r>
              <a:rPr lang="el-GR" dirty="0" smtClean="0"/>
              <a:t>Ακόμη, και όταν ο άνθρωπος βρίσκεται στο τελικό στάδιο της ζωής του, δηλαδή την ώρα που αποθνήσκει, δεν επιτρέπεται ούτε να κινήσει κανείς τα χέρια του, εάν με την κίνηση αυτή θα πεθάνει γρηγορότερα. </a:t>
            </a:r>
          </a:p>
          <a:p>
            <a:pPr algn="just"/>
            <a:r>
              <a:rPr lang="el-GR" dirty="0" smtClean="0"/>
              <a:t>Ο θάνατος όπως και η ζωή, στον Ιουδαϊσμό, αποτελούν μέρος του </a:t>
            </a:r>
            <a:r>
              <a:rPr lang="el-GR" dirty="0" err="1" smtClean="0"/>
              <a:t>σωτηριώδους</a:t>
            </a:r>
            <a:r>
              <a:rPr lang="el-GR" dirty="0" smtClean="0"/>
              <a:t> σχεδίου του Θεού για τον άνθρωπο. </a:t>
            </a:r>
          </a:p>
          <a:p>
            <a:pPr algn="just"/>
            <a:r>
              <a:rPr lang="el-GR" dirty="0" smtClean="0"/>
              <a:t>Ο πόνος και τα δάκρυα αποτελούν σπουδαίας σημασίας στοιχεία για την πνευματική εξέλιξη του ανθρώπου και εκλαμβάνονται ως στοιχεία τα οποία εξαγνίζουν την ψυχή του.</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ΙΟΥΔΑΪΣΜΟΣ </a:t>
            </a:r>
            <a:endParaRPr lang="el-GR" dirty="0"/>
          </a:p>
        </p:txBody>
      </p:sp>
      <p:sp>
        <p:nvSpPr>
          <p:cNvPr id="3" name="2 - Θέση περιεχομένου"/>
          <p:cNvSpPr>
            <a:spLocks noGrp="1"/>
          </p:cNvSpPr>
          <p:nvPr>
            <p:ph idx="1"/>
          </p:nvPr>
        </p:nvSpPr>
        <p:spPr/>
        <p:txBody>
          <a:bodyPr/>
          <a:lstStyle/>
          <a:p>
            <a:pPr algn="just"/>
            <a:r>
              <a:rPr lang="el-GR" dirty="0" smtClean="0"/>
              <a:t>Ο νεκρός κατά τον Ιουδαϊσμό πρέπει να θάβεται το συντομότερο δυνατό, μετά το θάνατό του. </a:t>
            </a:r>
            <a:endParaRPr lang="en-US" dirty="0" smtClean="0"/>
          </a:p>
          <a:p>
            <a:pPr marL="0" indent="0" algn="just">
              <a:buNone/>
            </a:pPr>
            <a:endParaRPr lang="el-GR" dirty="0" smtClean="0"/>
          </a:p>
          <a:p>
            <a:pPr algn="just"/>
            <a:r>
              <a:rPr lang="el-GR" dirty="0" smtClean="0"/>
              <a:t>Αποτελεί έθιμο το σώμα του νεκρού να είναι ντυμένο στα λευκά. </a:t>
            </a:r>
            <a:endParaRPr lang="en-US" dirty="0" smtClean="0"/>
          </a:p>
          <a:p>
            <a:pPr marL="0" indent="0" algn="just">
              <a:buNone/>
            </a:pPr>
            <a:endParaRPr lang="el-GR" dirty="0" smtClean="0"/>
          </a:p>
          <a:p>
            <a:pPr algn="just"/>
            <a:r>
              <a:rPr lang="el-GR" dirty="0" smtClean="0"/>
              <a:t>Η ταρίχευση και η αποτέφρωση των νεκρών απαγορεύονται αυστηρά.</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ΙΣΛΑΜ</a:t>
            </a:r>
            <a:endParaRPr lang="el-GR" dirty="0"/>
          </a:p>
        </p:txBody>
      </p:sp>
      <p:sp>
        <p:nvSpPr>
          <p:cNvPr id="3" name="2 - Θέση περιεχομένου"/>
          <p:cNvSpPr>
            <a:spLocks noGrp="1"/>
          </p:cNvSpPr>
          <p:nvPr>
            <p:ph idx="1"/>
          </p:nvPr>
        </p:nvSpPr>
        <p:spPr/>
        <p:txBody>
          <a:bodyPr>
            <a:normAutofit fontScale="92500"/>
          </a:bodyPr>
          <a:lstStyle/>
          <a:p>
            <a:pPr algn="just"/>
            <a:r>
              <a:rPr lang="el-GR" dirty="0" smtClean="0"/>
              <a:t>Η νεώτερη από τις μεγάλες και ζωντανές σήμερα θρησκείες, παγκοσμίως, είναι το Ισλάμ.</a:t>
            </a:r>
          </a:p>
          <a:p>
            <a:pPr algn="just"/>
            <a:r>
              <a:rPr lang="el-GR" dirty="0" smtClean="0"/>
              <a:t>Πρωτοεμφανίστηκε περίπου το 610 </a:t>
            </a:r>
            <a:r>
              <a:rPr lang="el-GR" dirty="0" err="1" smtClean="0"/>
              <a:t>μ.Χ</a:t>
            </a:r>
            <a:r>
              <a:rPr lang="el-GR" dirty="0" smtClean="0"/>
              <a:t>. στη Μέκκα, τόπο που φυλασσόταν το ιερό του αραβικού κόσμου, η </a:t>
            </a:r>
            <a:r>
              <a:rPr lang="el-GR" dirty="0" err="1" smtClean="0"/>
              <a:t>Κάαμπα</a:t>
            </a:r>
            <a:r>
              <a:rPr lang="el-GR" dirty="0" smtClean="0"/>
              <a:t> (σύμβολο του Ισλάμ).Ενώ, σταθεροποιήθηκε το 622 στη Μεδίνα.</a:t>
            </a:r>
          </a:p>
          <a:p>
            <a:pPr algn="just"/>
            <a:r>
              <a:rPr lang="el-GR" dirty="0" smtClean="0"/>
              <a:t>Βάσει του Ισλάμ, η μέλλουσα ζωή του ανθρώπου δεν τελειώνει με τον θάνατό του. Επικρατεί η άποψη πως μετά τον θάνατο αρχίζει μία νέα ζωή, η οποία είναι, κατά πολύ, ανώτερη της παρούσας. </a:t>
            </a:r>
          </a:p>
          <a:p>
            <a:pPr algn="just"/>
            <a:r>
              <a:rPr lang="el-GR" dirty="0" smtClean="0"/>
              <a:t>Στο Κοράνιο (ιερό βιβλίο του Ισλάμ), παρά τις εγκόσμιες περιγραφές περί αγαθών κ.ά. της παρούσας ζωής, ισχυρή είναι η προσδοκία της ύπαρξης ενός άλλου κόσμου. Ενός κόσμου ο οποίος θα είναι σαφώς καλύτερος του παρόντος.</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ΙΣΛΑΜ</a:t>
            </a: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Το Ισλάμ δεν αρνείται σε </a:t>
            </a:r>
            <a:r>
              <a:rPr lang="el-GR" dirty="0" err="1" smtClean="0"/>
              <a:t>ουδεμίαπερίπτωση</a:t>
            </a:r>
            <a:r>
              <a:rPr lang="el-GR" dirty="0" smtClean="0"/>
              <a:t> τον παρόντα κόσμο. Θεωρεί τα αγαθά του ως δώρα Θεού. </a:t>
            </a:r>
          </a:p>
          <a:p>
            <a:pPr algn="just"/>
            <a:r>
              <a:rPr lang="el-GR" dirty="0" smtClean="0"/>
              <a:t>Ωστόσο, δέχεται πως ο παρών κόσμος βρίσκει την πληρότητά του στην άλλη ζωή. Συνεπώς, ο θάνατος στο Ισλάμ δε θα σημάνει το τέλος της ανθρώπινης ζωής, αλλά το πέρασμα σε μία άλλη ζωή καλύτερης της παρούσας.</a:t>
            </a:r>
          </a:p>
          <a:p>
            <a:pPr algn="just"/>
            <a:r>
              <a:rPr lang="el-GR" dirty="0" smtClean="0"/>
              <a:t>Για το Ισλάμ, η ζωή αποτελεί ύψιστη αξία. Το δικαίωμα για ζωή, μάλιστα, προστατεύεται από το Μουσουλμανικό δίκαιο. Έτσι, απαγορεύονται οι ευθανασίες, οι εκτρώσεις αλλά και οι θάνατοι οι οποίοι προέρχονται από αυτοχειρία. </a:t>
            </a:r>
          </a:p>
          <a:p>
            <a:pPr algn="just"/>
            <a:r>
              <a:rPr lang="el-GR" dirty="0" smtClean="0"/>
              <a:t>Οι νεκροί κατά το Ισλάμ πρέπει να τοποθετούνται με κατεύθυνση τη Μέκκα, τόπο γέννησης του Ισλάμ.  Η μη παρουσία ενός συγγενικού προσώπου κοντά στον νεκρό έως ότου αυτός ταφεί αποτελεί πράξη ασέβειας κατά το </a:t>
            </a:r>
            <a:r>
              <a:rPr lang="el-GR" dirty="0" err="1" smtClean="0"/>
              <a:t>ισλάμ</a:t>
            </a:r>
            <a:r>
              <a:rPr lang="el-GR" dirty="0" smtClean="0"/>
              <a:t>.</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ΙΝΔΟΥΪΣΜΟΣ </a:t>
            </a:r>
            <a:endParaRPr lang="el-GR" dirty="0"/>
          </a:p>
        </p:txBody>
      </p:sp>
      <p:sp>
        <p:nvSpPr>
          <p:cNvPr id="3" name="2 - Θέση περιεχομένου"/>
          <p:cNvSpPr>
            <a:spLocks noGrp="1"/>
          </p:cNvSpPr>
          <p:nvPr>
            <p:ph idx="1"/>
          </p:nvPr>
        </p:nvSpPr>
        <p:spPr/>
        <p:txBody>
          <a:bodyPr>
            <a:normAutofit fontScale="92500"/>
          </a:bodyPr>
          <a:lstStyle/>
          <a:p>
            <a:pPr algn="just"/>
            <a:r>
              <a:rPr lang="el-GR" dirty="0" smtClean="0"/>
              <a:t>Ο Ινδουισμός θεωρείται η αρχαιότερη θρησκεία του κόσμου. Έχει τις ρίζες του στην εποχή του Σιδήρου και αποτελεί την τρίτη μεγαλύτερη θρησκεία παγκοσμίως. </a:t>
            </a:r>
          </a:p>
          <a:p>
            <a:pPr algn="just"/>
            <a:r>
              <a:rPr lang="el-GR" dirty="0" smtClean="0"/>
              <a:t>Ο αριθμός των πιστών του Ινδουισμού αγγίζει σχεδόν το ένα δισεκατομμύριο. Από αυτούς, σε ποσοστό άνω του 90% κατοικεί στην Ινδία. Συνεπώς, θα έλεγε κανείς πως πρόκειται για μία Ινδική θρησκεία.</a:t>
            </a:r>
          </a:p>
          <a:p>
            <a:pPr algn="just"/>
            <a:r>
              <a:rPr lang="el-GR" dirty="0" smtClean="0"/>
              <a:t>Ο Ινδουισμός πιστεύει στη μετενσάρκωση. Για αυτό ο θάνατος δεν θεωρείται μεγάλο κακό.</a:t>
            </a:r>
          </a:p>
          <a:p>
            <a:pPr algn="just"/>
            <a:r>
              <a:rPr lang="el-GR" dirty="0" smtClean="0"/>
              <a:t>Θάνατος για τον Ινδουισμό σημαίνει απλά μια προσωρινή διακοπή των φυσικών δραστηριοτήτων του ανθρώπου. Κατά το θάνατο η ψυχή φεύγει και πηγαίνει σε ένα άλλο άγνωστο κόσμο για μικρό διάστημα και επανέρχεται μέσα σε άλλο ζωντανό ον.</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ΙΝΔΟΥΪΣΜΟΣ </a:t>
            </a:r>
            <a:endParaRPr lang="el-GR" dirty="0"/>
          </a:p>
        </p:txBody>
      </p:sp>
      <p:sp>
        <p:nvSpPr>
          <p:cNvPr id="3" name="2 - Θέση περιεχομένου"/>
          <p:cNvSpPr>
            <a:spLocks noGrp="1"/>
          </p:cNvSpPr>
          <p:nvPr>
            <p:ph idx="1"/>
          </p:nvPr>
        </p:nvSpPr>
        <p:spPr/>
        <p:txBody>
          <a:bodyPr>
            <a:normAutofit/>
          </a:bodyPr>
          <a:lstStyle/>
          <a:p>
            <a:pPr algn="just"/>
            <a:r>
              <a:rPr lang="el-GR" dirty="0" smtClean="0"/>
              <a:t>Οι Ινδουιστές μετά το θάνατο καίνε τα πτώματα. </a:t>
            </a:r>
          </a:p>
          <a:p>
            <a:pPr algn="just"/>
            <a:r>
              <a:rPr lang="el-GR" dirty="0" smtClean="0"/>
              <a:t>Ο άνθρωπος, σύμφωνα με τη θρησκεία αυτή, αποτελείται από πέντε στοιχεία: </a:t>
            </a:r>
          </a:p>
          <a:p>
            <a:pPr lvl="1" algn="just"/>
            <a:r>
              <a:rPr lang="el-GR" dirty="0" smtClean="0"/>
              <a:t>Φωτιά</a:t>
            </a:r>
          </a:p>
          <a:p>
            <a:pPr lvl="1" algn="just"/>
            <a:r>
              <a:rPr lang="el-GR" dirty="0" smtClean="0"/>
              <a:t>χώμα </a:t>
            </a:r>
          </a:p>
          <a:p>
            <a:pPr lvl="1" algn="just"/>
            <a:r>
              <a:rPr lang="el-GR" dirty="0" smtClean="0"/>
              <a:t>νερό </a:t>
            </a:r>
          </a:p>
          <a:p>
            <a:pPr lvl="1" algn="just"/>
            <a:r>
              <a:rPr lang="el-GR" dirty="0" smtClean="0"/>
              <a:t>αέρα (γήινα στοιχεία) </a:t>
            </a:r>
          </a:p>
          <a:p>
            <a:pPr algn="just"/>
            <a:r>
              <a:rPr lang="el-GR" dirty="0" smtClean="0"/>
              <a:t>και τον αιθέρα που δίδεται από ανώτερα επίπεδα ζωής, υπερφυσικά. </a:t>
            </a:r>
          </a:p>
          <a:p>
            <a:pPr algn="just"/>
            <a:r>
              <a:rPr lang="el-GR" dirty="0" smtClean="0"/>
              <a:t>Με την καύση τα στοιχεία επιστρέφουν στον τόπο καταγωγής τους.</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ΘΡΗΝΟΣ ΚΑΙ ΠΟΛΙΤΙΣΜΟΣ </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sz="3600" dirty="0" smtClean="0"/>
              <a:t>ΚΩΔΙΚΑΣ ΝΟΣΗΛΕΥΤΙΚΗΣ ΔΕΟΝΤΟΛΟΓΙΑΣ </a:t>
            </a:r>
            <a:endParaRPr lang="el-GR" sz="3600" dirty="0"/>
          </a:p>
        </p:txBody>
      </p:sp>
      <p:sp>
        <p:nvSpPr>
          <p:cNvPr id="3" name="2 - Θέση περιεχομένου"/>
          <p:cNvSpPr>
            <a:spLocks noGrp="1"/>
          </p:cNvSpPr>
          <p:nvPr>
            <p:ph idx="1"/>
          </p:nvPr>
        </p:nvSpPr>
        <p:spPr/>
        <p:txBody>
          <a:bodyPr/>
          <a:lstStyle/>
          <a:p>
            <a:pPr algn="ctr">
              <a:buNone/>
            </a:pPr>
            <a:r>
              <a:rPr lang="el-GR" b="1" u="sng" dirty="0" smtClean="0"/>
              <a:t>Προεδρικό Διάταγμα υπ’ </a:t>
            </a:r>
            <a:r>
              <a:rPr lang="el-GR" b="1" u="sng" dirty="0" err="1" smtClean="0"/>
              <a:t>αρίθμ</a:t>
            </a:r>
            <a:r>
              <a:rPr lang="el-GR" b="1" u="sng" dirty="0" smtClean="0"/>
              <a:t> 216/25.07.2001</a:t>
            </a:r>
          </a:p>
          <a:p>
            <a:pPr algn="ctr">
              <a:buNone/>
            </a:pPr>
            <a:r>
              <a:rPr lang="el-GR" b="1" u="sng" dirty="0" smtClean="0"/>
              <a:t>ΦΕΚ 167, ΤΕΥΧΟΣ Α</a:t>
            </a:r>
          </a:p>
          <a:p>
            <a:pPr algn="ctr">
              <a:buNone/>
            </a:pPr>
            <a:r>
              <a:rPr lang="el-GR" b="1" u="sng" dirty="0" smtClean="0"/>
              <a:t>,</a:t>
            </a:r>
          </a:p>
          <a:p>
            <a:pPr algn="just"/>
            <a:r>
              <a:rPr lang="el-GR" dirty="0" smtClean="0"/>
              <a:t>«Ο Νοσηλευτής οφείλει να επιδεικνύει προς όλους τους ασθενείς την ίδια φροντίδα, επιμέλεια και αφοσίωση ανεξάρτητα από τις θρησκευτικές, ιδεολογικές ή άλλες τοποθετήσεις τους, την κοινωνική και την οικονομική τους κατάσταση ή τη βαρύτητα της νόσου»</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ΘΡΗΝΟΣ ΚΑΙ ΠΟΛΙΤΙΣΜΟΣ </a:t>
            </a:r>
            <a:endParaRPr lang="el-GR" dirty="0"/>
          </a:p>
        </p:txBody>
      </p:sp>
      <p:sp>
        <p:nvSpPr>
          <p:cNvPr id="3" name="2 - Θέση περιεχομένου"/>
          <p:cNvSpPr>
            <a:spLocks noGrp="1"/>
          </p:cNvSpPr>
          <p:nvPr>
            <p:ph idx="1"/>
          </p:nvPr>
        </p:nvSpPr>
        <p:spPr/>
        <p:txBody>
          <a:bodyPr/>
          <a:lstStyle/>
          <a:p>
            <a:pPr algn="just"/>
            <a:r>
              <a:rPr lang="el-GR" dirty="0" smtClean="0"/>
              <a:t>Μία παράμετρος που πρέπει να ληφθεί υπόψη από το νοσηλευτικό προσωπικό είναι η παρουσία των συγγενικών προσώπων κοντά στον ασθενή την ώρα που αποβιώνει</a:t>
            </a:r>
            <a:r>
              <a:rPr lang="el-GR" dirty="0" smtClean="0"/>
              <a:t>.</a:t>
            </a:r>
            <a:endParaRPr lang="en-US" dirty="0" smtClean="0"/>
          </a:p>
          <a:p>
            <a:pPr marL="0" indent="0" algn="just">
              <a:buNone/>
            </a:pPr>
            <a:endParaRPr lang="el-GR" dirty="0" smtClean="0"/>
          </a:p>
          <a:p>
            <a:pPr algn="just"/>
            <a:r>
              <a:rPr lang="el-GR" dirty="0" smtClean="0"/>
              <a:t>Συνεντεύξεις από μέλη οικογενειών ατόμων που είχαν πεθάνει (διαφόρων πολιτιστικών υπόβαθρων), έδειξαν ότι η παρουσία δίπλα στο αγαπημένο τους πρόσωπο κατά το χρόνο του θανάτου ήταν μια σημαντική ανάμνηση για αυτούς.</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ΘΡΗΝΟΣ ΚΑΙ ΠΟΛΙΤΙΣΜΟΣ </a:t>
            </a:r>
            <a:endParaRPr lang="el-GR" dirty="0"/>
          </a:p>
        </p:txBody>
      </p:sp>
      <p:sp>
        <p:nvSpPr>
          <p:cNvPr id="3" name="2 - Θέση περιεχομένου"/>
          <p:cNvSpPr>
            <a:spLocks noGrp="1"/>
          </p:cNvSpPr>
          <p:nvPr>
            <p:ph idx="1"/>
          </p:nvPr>
        </p:nvSpPr>
        <p:spPr/>
        <p:txBody>
          <a:bodyPr>
            <a:normAutofit lnSpcReduction="10000"/>
          </a:bodyPr>
          <a:lstStyle/>
          <a:p>
            <a:pPr algn="just"/>
            <a:r>
              <a:rPr lang="el-GR" dirty="0" smtClean="0"/>
              <a:t>Ένα ερώτημα το οποίο απασχολεί τη Διαπολιτισμική Νοσηλευτική είναι εάν ο τρόπος εκδήλωσης του θρήνου είναι όμοιος σε όλους τους πολιτισμούς ή διαφέρει μεταξύ τους. </a:t>
            </a:r>
          </a:p>
          <a:p>
            <a:pPr algn="just"/>
            <a:r>
              <a:rPr lang="el-GR" dirty="0" smtClean="0"/>
              <a:t>Το έργο του νοσηλευτικού προσωπικού δεν περιορίζεται κατά αποκλειστικά στον ασθενή αλλά εκτείνεται και στο περιβάλλον του, δηλ. στα συγγενικά του πρόσωπα. </a:t>
            </a:r>
          </a:p>
          <a:p>
            <a:pPr algn="just"/>
            <a:r>
              <a:rPr lang="el-GR" dirty="0" smtClean="0"/>
              <a:t>Η γνώση του τρόπου εκδήλωσης του θρήνου των διαφόρων πολιτισμών κρίνεται σημαντικός. Το σίγουρο είναι ότι το κλάμα αποτελεί την πιο χαρακτηριστική εκδήλωση του θρήνου. Συναντάται σχεδόν σε όλο τον κόσμο. Ωστόσο, όπου δεν υπάρχει κλάμα δεν σημαίνει ότι δεν υπάρχει και θρήνος.</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ΘΡΗΝΟΣ ΚΑΙ ΠΟΛΙΤΙΣΜΟΣ </a:t>
            </a:r>
            <a:endParaRPr lang="el-GR" dirty="0"/>
          </a:p>
        </p:txBody>
      </p:sp>
      <p:sp>
        <p:nvSpPr>
          <p:cNvPr id="3" name="2 - Θέση περιεχομένου"/>
          <p:cNvSpPr>
            <a:spLocks noGrp="1"/>
          </p:cNvSpPr>
          <p:nvPr>
            <p:ph idx="1"/>
          </p:nvPr>
        </p:nvSpPr>
        <p:spPr/>
        <p:txBody>
          <a:bodyPr>
            <a:normAutofit fontScale="85000" lnSpcReduction="10000"/>
          </a:bodyPr>
          <a:lstStyle/>
          <a:p>
            <a:pPr algn="just"/>
            <a:r>
              <a:rPr lang="el-GR" dirty="0" smtClean="0"/>
              <a:t>Έχουν καταγραφεί διαφορετικοί, έως παράδοξοι για τους δυτικούς πολιτισμούς, τρόποι εκδήλωσης του θρήνου. </a:t>
            </a:r>
          </a:p>
          <a:p>
            <a:pPr algn="just"/>
            <a:r>
              <a:rPr lang="el-GR" dirty="0" smtClean="0"/>
              <a:t>Για παράδειγμα στους κατοίκους του Μπαλί (νησί της Ινδονησίας)οι οποίοι έχουν χάσει κάποιο δικό τους άνθρωπο κυριαρχεί το χαμόγελο και απουσιάζει το κλάμα.</a:t>
            </a:r>
          </a:p>
          <a:p>
            <a:pPr algn="just"/>
            <a:r>
              <a:rPr lang="el-GR" dirty="0" smtClean="0"/>
              <a:t>Βέβαια αυτό δε σημαίνει ότι οι συγκεκριμένοι άνθρωποι δε θρηνούν. Αλλά για τους κατοίκους του Μπαλί αυτή η αντίδραση φανερώνει την απεγνωσμένη προσπάθεια των πολιτών να ελέγξουν τα συναισθήματά τους, να συγκρατήσουν τα δάκρυά τους. </a:t>
            </a:r>
          </a:p>
          <a:p>
            <a:pPr algn="just"/>
            <a:r>
              <a:rPr lang="el-GR" dirty="0" smtClean="0"/>
              <a:t>Οι κάτοικοι του Μπαλί γνωρίζουν ότι θα κλάψουν, αν δεν πιέσουν τον εαυτό τους να εκφραστεί με τον αντίθετο τρόπο. Ένα παρόμοιο φαινόμενο παρατηρείται και στους Ιάπωνες. </a:t>
            </a:r>
          </a:p>
          <a:p>
            <a:pPr algn="just"/>
            <a:r>
              <a:rPr lang="el-GR" dirty="0" smtClean="0"/>
              <a:t>Οι Ιάπωνες ενώ θρηνούν, χαμογελούν στους άλλους. Ωστόσο, ο λόγος που αντιδρούν κατά αυτόν τον τρόπο δεν είναι να ελέγξουν τα συναισθήματά τους, όπως οι κάτοικοι του Μπαλί, αλλά για να μην επιβαρύνουν τους άλλους με τη θλίψη τους.</a:t>
            </a: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ΘΡΗΝΟΣ ΚΑΙ ΠΟΛΙΤΙΣΜΟΣ </a:t>
            </a:r>
            <a:endParaRPr lang="el-GR" dirty="0"/>
          </a:p>
        </p:txBody>
      </p:sp>
      <p:sp>
        <p:nvSpPr>
          <p:cNvPr id="3" name="2 - Θέση περιεχομένου"/>
          <p:cNvSpPr>
            <a:spLocks noGrp="1"/>
          </p:cNvSpPr>
          <p:nvPr>
            <p:ph idx="1"/>
          </p:nvPr>
        </p:nvSpPr>
        <p:spPr/>
        <p:txBody>
          <a:bodyPr>
            <a:normAutofit/>
          </a:bodyPr>
          <a:lstStyle/>
          <a:p>
            <a:pPr algn="just"/>
            <a:r>
              <a:rPr lang="el-GR" dirty="0" smtClean="0"/>
              <a:t>Στον αντίποδα αυτών των δύο παραδειγμάτων προστίθεται μία μουσουλμανική κοινότητα της Αιγύπτου. </a:t>
            </a:r>
          </a:p>
          <a:p>
            <a:pPr algn="just"/>
            <a:r>
              <a:rPr lang="el-GR" dirty="0" smtClean="0"/>
              <a:t>Σε αυτήν την κοινότητα ενθαρρύνεται το κλάμα. Έτσι, οι πενθούντες βυθίζονται στο δικό τους πόνο, μέσα σε μια ατμόσφαιρα η οποία παρασύρει όσους παρευρίσκονται να αναφερθούν σε τραγικές ιστορίες και να εκδηλώσουν την οδύνη τους.</a:t>
            </a:r>
          </a:p>
          <a:p>
            <a:pPr algn="just">
              <a:buNone/>
            </a:pPr>
            <a:endParaRPr lang="el-GR" dirty="0" smtClean="0"/>
          </a:p>
          <a:p>
            <a:pPr algn="just"/>
            <a:r>
              <a:rPr lang="el-GR" dirty="0" smtClean="0"/>
              <a:t>Γίνεται φανερό ότι ο κάθε πολιτισμός διαθέτει τον δικό του τρόπο αντιμετώπισης του θρήνου. </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ΘΡΗΝΟΣ ΚΑΙ ΠΟΛΙΤΙΣΜΟΣ </a:t>
            </a: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Εάν επιχειρούσε κανείς να κατηγοριοποιήσει τις εκδηλώσεις του θρήνου τότε θα αναφερόταν σε τρόπους εκδήλωσης του θρήνου των Δυτικών κοινωνιών και σε τρόπους εκδήλωσης του θρήνου των μη Δυτικών κοινωνιών. </a:t>
            </a:r>
          </a:p>
          <a:p>
            <a:pPr algn="just"/>
            <a:r>
              <a:rPr lang="el-GR" dirty="0" smtClean="0"/>
              <a:t>Οι αποδεκτοί τρόποι αντιμετώπισης του θρήνου των Δυτικών κοινωνιών περιλαμβάνουν τη διεργασία του θρήνου. Η διεργασία του θρήνου ορίζεται ως μια γνωστική διεργασία η οποία επιτρέπει την αντιμετώπιση της πραγματικότητας (τον θάνατο ενός αγαπημένου προσώπου) και περιλαμβάνει εστίαση σε αναμνήσεις και προσπάθεια </a:t>
            </a:r>
            <a:r>
              <a:rPr lang="el-GR" dirty="0" err="1" smtClean="0"/>
              <a:t>ποδέσμευσης</a:t>
            </a:r>
            <a:r>
              <a:rPr lang="el-GR" dirty="0" smtClean="0"/>
              <a:t> από τον νεκρό. </a:t>
            </a:r>
          </a:p>
          <a:p>
            <a:pPr algn="just"/>
            <a:r>
              <a:rPr lang="el-GR" dirty="0" smtClean="0"/>
              <a:t>Με άλλα λόγια, για να συμφιλιωθεί κανείς με ένα βαρύ πένθος στις Δυτικές κοινωνίες, είναι απαραίτητο να επεξεργαστεί την απώλεια.</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ΘΡΗΝΟΣ ΚΑΙ ΠΟΛΙΤΙΣΜΟΣ </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Όσο φυσικό και αν φαίνεται αυτό στη Δύση, δεν αποτελεί παγκόσμιο φαινόμενο. Για να γίνει πιο ξεκάθαρη η εν λόγω διατύπωση θα αναφερθούν συγκριτικά δύο διαφορετικές πολιτισμικές ομάδες, οι </a:t>
            </a:r>
            <a:r>
              <a:rPr lang="el-GR" dirty="0" err="1" smtClean="0"/>
              <a:t>Hopi</a:t>
            </a:r>
            <a:r>
              <a:rPr lang="el-GR" dirty="0" smtClean="0"/>
              <a:t> από την Αριζόνα και οι Ιάπωνες. </a:t>
            </a:r>
          </a:p>
          <a:p>
            <a:pPr algn="just"/>
            <a:r>
              <a:rPr lang="el-GR" dirty="0" smtClean="0"/>
              <a:t>Στους </a:t>
            </a:r>
            <a:r>
              <a:rPr lang="el-GR" dirty="0" err="1" smtClean="0"/>
              <a:t>Hopi</a:t>
            </a:r>
            <a:r>
              <a:rPr lang="el-GR" dirty="0" smtClean="0"/>
              <a:t> η κηδεία αποτελεί μια σύντομη διαδικασία και γίνεται προσπάθεια προκειμένου να ξεχαστεί όσο πιο γρήγορα γίνεται. </a:t>
            </a:r>
          </a:p>
          <a:p>
            <a:pPr algn="just"/>
            <a:r>
              <a:rPr lang="el-GR" dirty="0" smtClean="0"/>
              <a:t>Ο λόγος που συμβαίνει αυτό είναι το γεγονός ότι οι </a:t>
            </a:r>
            <a:r>
              <a:rPr lang="el-GR" dirty="0" err="1" smtClean="0"/>
              <a:t>Hopi</a:t>
            </a:r>
            <a:r>
              <a:rPr lang="el-GR" dirty="0" smtClean="0"/>
              <a:t> φοβούνται το θάνατο και τους νεκρούς. Οι ζωντανοί προσπαθούν να ξεχάσουν το νεκρό όσο πιο γρήγορα γίνεται και να συνεχίσουν τη ζωή τους.</a:t>
            </a:r>
          </a:p>
          <a:p>
            <a:pPr algn="just"/>
            <a:r>
              <a:rPr lang="el-GR" dirty="0" smtClean="0"/>
              <a:t>Γίνονται πολλές τελετουργίες για να σπάσει ο δεσμός ανάμεσα στους θνητούς και τα πνεύματα. Δεν θέλουν να θυμούνται το νεκρό με κανένα τρόπο και για κανένα λόγο ενώ σε καμία περίπτωση δεν αναγνωρίζεται και δεν επαινείται η συμβολή του αποθανόντα στην κοινωνία.</a:t>
            </a: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ΘΡΗΝΟΣ ΚΑΙ ΠΟΛΙΤΙΣΜΟΣ </a:t>
            </a:r>
            <a:endParaRPr lang="el-GR" dirty="0"/>
          </a:p>
        </p:txBody>
      </p:sp>
      <p:sp>
        <p:nvSpPr>
          <p:cNvPr id="3" name="2 - Θέση περιεχομένου"/>
          <p:cNvSpPr>
            <a:spLocks noGrp="1"/>
          </p:cNvSpPr>
          <p:nvPr>
            <p:ph idx="1"/>
          </p:nvPr>
        </p:nvSpPr>
        <p:spPr/>
        <p:txBody>
          <a:bodyPr>
            <a:normAutofit lnSpcReduction="10000"/>
          </a:bodyPr>
          <a:lstStyle/>
          <a:p>
            <a:pPr algn="just"/>
            <a:r>
              <a:rPr lang="el-GR" dirty="0" smtClean="0"/>
              <a:t>Εντελώς διαφορετικά, αντιδρούν οι Ιάπωνες. Θεωρούν ότι οι νεκροί γίνονται πρόγονοι και αυτό είναι σημαντικό γιατί μπορούν να συνεχίσουν να διατηρούν επαφή με το άτομο που έφυγε. </a:t>
            </a:r>
          </a:p>
          <a:p>
            <a:pPr algn="just"/>
            <a:r>
              <a:rPr lang="el-GR" dirty="0" smtClean="0"/>
              <a:t>Ο σχετικά εύκολος τρόπος που αποδέχονται την απώλεια οι χήρες στην Ιαπωνία σε σύγκριση με τη Δύση αποδίδεται στο γεγονός ότι πιστεύουν στη μεταθανάτιο ζωή για τους νεκρούς και καλλιεργούν την αίσθηση ότι οι νεκροί συνεχίζουν να υπάρχουν ως πρόγονοι.</a:t>
            </a:r>
          </a:p>
          <a:p>
            <a:pPr algn="just"/>
            <a:r>
              <a:rPr lang="el-GR" dirty="0" smtClean="0"/>
              <a:t>Συνεπώς, αυτό το οποίο οφείλει να κάνει το νοσηλευτικό προσωπικό προκειμένου να βοηθήσει τα άτομα που πενθούν από άλλες κουλτούρες είναι να μάθει και να γνωρίζει τι πραγματικά χρειάζονται τα άτομα αυτά. </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ΚΑΝΟΝΕΣ ΔΙΑΧΕΙΡΙΣΗΣ </a:t>
            </a:r>
            <a:endParaRPr lang="el-GR" dirty="0"/>
          </a:p>
        </p:txBody>
      </p:sp>
      <p:sp>
        <p:nvSpPr>
          <p:cNvPr id="3" name="2 - Θέση κειμένου"/>
          <p:cNvSpPr>
            <a:spLocks noGrp="1"/>
          </p:cNvSpPr>
          <p:nvPr>
            <p:ph type="body" idx="1"/>
          </p:nvPr>
        </p:nvSpPr>
        <p:spPr>
          <a:xfrm>
            <a:off x="530352" y="2704664"/>
            <a:ext cx="7772400" cy="1938782"/>
          </a:xfrm>
        </p:spPr>
        <p:txBody>
          <a:bodyPr>
            <a:normAutofit/>
          </a:bodyPr>
          <a:lstStyle/>
          <a:p>
            <a:pPr algn="ctr"/>
            <a:r>
              <a:rPr lang="el-GR" sz="2400" dirty="0" smtClean="0"/>
              <a:t>Ειδικοί κανόνες διαχείρισης ασθενών με διαφορετικό θρήσκευμα κατά τη διάρκεια παροχής Διαπολιτισμικής Νοσηλευτικής Φροντίδας</a:t>
            </a:r>
            <a:endParaRPr lang="el-GR"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ΜΟΥΣΟΥΛΜΑΝΟΙ ΑΣΘΕΝΕΙΣ </a:t>
            </a:r>
            <a:endParaRPr lang="el-GR" dirty="0"/>
          </a:p>
        </p:txBody>
      </p:sp>
      <p:sp>
        <p:nvSpPr>
          <p:cNvPr id="3" name="2 - Θέση περιεχομένου"/>
          <p:cNvSpPr>
            <a:spLocks noGrp="1"/>
          </p:cNvSpPr>
          <p:nvPr>
            <p:ph idx="1"/>
          </p:nvPr>
        </p:nvSpPr>
        <p:spPr/>
        <p:txBody>
          <a:bodyPr>
            <a:normAutofit/>
          </a:bodyPr>
          <a:lstStyle/>
          <a:p>
            <a:pPr algn="just"/>
            <a:r>
              <a:rPr lang="el-GR" dirty="0" smtClean="0"/>
              <a:t>Το Ισλάμ τοποθετεί την ευθύνη της άσκησης των θρησκευτικών υποχρεώσεων στο ίδιο το άτομο. Ως εκ τούτου, είναι σημαντικό οι φορείς παροχής φροντίδας υγείας να συζητούν με τον ασθενή τις όποιες θρησκευτικές ανάγκες ή υποχρεώσεις του.</a:t>
            </a:r>
          </a:p>
          <a:p>
            <a:pPr algn="just"/>
            <a:r>
              <a:rPr lang="el-GR" dirty="0" smtClean="0"/>
              <a:t>Ορισμένα βασικά θέματα τα οποία δύναται να συζητηθούν με μουσουλμάνους ασθενείς στον χώρο του Νοσοκομείου είναι: </a:t>
            </a:r>
          </a:p>
          <a:p>
            <a:pPr lvl="1" algn="just"/>
            <a:r>
              <a:rPr lang="el-GR" i="1" dirty="0" smtClean="0"/>
              <a:t>η πλύση και το λουτρό, </a:t>
            </a:r>
          </a:p>
          <a:p>
            <a:pPr lvl="1" algn="just"/>
            <a:r>
              <a:rPr lang="el-GR" i="1" dirty="0" smtClean="0"/>
              <a:t>η προσευχή και </a:t>
            </a:r>
          </a:p>
          <a:p>
            <a:pPr lvl="1" algn="just"/>
            <a:r>
              <a:rPr lang="el-GR" i="1" dirty="0" smtClean="0"/>
              <a:t>οι διατροφικές ανάγκες και συνήθειες των ασθενών.</a:t>
            </a: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ΜΟΥΣΟΥΛΜΑΝΟΙ ΑΣΘΕΝΕΙΣ </a:t>
            </a:r>
            <a:endParaRPr lang="el-GR" dirty="0"/>
          </a:p>
        </p:txBody>
      </p:sp>
      <p:sp>
        <p:nvSpPr>
          <p:cNvPr id="3" name="2 - Θέση περιεχομένου"/>
          <p:cNvSpPr>
            <a:spLocks noGrp="1"/>
          </p:cNvSpPr>
          <p:nvPr>
            <p:ph idx="1"/>
          </p:nvPr>
        </p:nvSpPr>
        <p:spPr/>
        <p:txBody>
          <a:bodyPr>
            <a:normAutofit fontScale="85000" lnSpcReduction="10000"/>
          </a:bodyPr>
          <a:lstStyle/>
          <a:p>
            <a:pPr algn="just"/>
            <a:r>
              <a:rPr lang="el-GR" b="1" u="sng" dirty="0" smtClean="0"/>
              <a:t>Το </a:t>
            </a:r>
            <a:r>
              <a:rPr lang="el-GR" b="1" i="1" u="sng" dirty="0" smtClean="0"/>
              <a:t>πλύσιμο με νερό </a:t>
            </a:r>
            <a:r>
              <a:rPr lang="el-GR" i="1" dirty="0" smtClean="0"/>
              <a:t>είναι μια απαραίτητη διαδικασία και λαμβάνει χώρα πριν από κάθε </a:t>
            </a:r>
            <a:r>
              <a:rPr lang="el-GR" dirty="0" smtClean="0"/>
              <a:t>προσευχή για τους μουσουλμάνους. </a:t>
            </a:r>
          </a:p>
          <a:p>
            <a:pPr algn="just"/>
            <a:r>
              <a:rPr lang="el-GR" dirty="0" smtClean="0"/>
              <a:t>Στις περιπτώσεις,  που το πλύσιμο με νερό δεν είναι εφικτό, μία εναλλακτική μέθοδος για τους μουσουλμάνους είναι ο καθαρισμός που ονομάζεται </a:t>
            </a:r>
            <a:r>
              <a:rPr lang="el-GR" dirty="0" err="1" smtClean="0"/>
              <a:t>Tayammum</a:t>
            </a:r>
            <a:r>
              <a:rPr lang="el-GR" dirty="0" smtClean="0"/>
              <a:t>. Στο </a:t>
            </a:r>
            <a:r>
              <a:rPr lang="el-GR" dirty="0" err="1" smtClean="0"/>
              <a:t>Tayammum</a:t>
            </a:r>
            <a:r>
              <a:rPr lang="el-GR" dirty="0" smtClean="0"/>
              <a:t>, ο μουσουλμάνος, στην προκείμενη ο ασθενής, χτυπά τις παλάμες και των δύο του χεριών σε οποιοδήποτε αδιάλυτο γήινο υλικό (π.χ. άμμος) και πλένεται κατά αυτόν τον τρόπο με δύο απλά βήματα τελώντας έτσι τη διαδικασία που προηγείται της προσευχής.</a:t>
            </a:r>
          </a:p>
          <a:p>
            <a:pPr algn="just"/>
            <a:r>
              <a:rPr lang="el-GR" dirty="0" smtClean="0"/>
              <a:t>Το πλύσιμο απαιτείται και μετά από ούρηση ή αφόδευση. Γεγονός που προϋποθέτει την ύπαρξη δοχείου με νερό στον χώρο του λουτρού. Συνεπώς, η εξασφάλιση πρόσβασης στα παραπάνω πρέπει να αποτελέσει βασική μέριμνα για τους μουσουλμάνους ασθενείς. </a:t>
            </a:r>
          </a:p>
          <a:p>
            <a:pPr algn="just"/>
            <a:r>
              <a:rPr lang="el-GR" dirty="0" smtClean="0"/>
              <a:t>Επίσης, οι μουσουλμάνοι πρέπει να πλένουν τα χέρια τους πριν και μετά τα γεύματα. Οι ασθενείς στο κρεβάτι μπορεί, συνεπώς, να χρειάζονται φορητές συσκευές πλύσης χεριών.</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ΑΡΧΕΣ ΝΟΣΗΛΕΥΤΙΚΗΣ ΦΡΟΝΤΙΔΑΣ </a:t>
            </a:r>
            <a:endParaRPr lang="el-GR" dirty="0"/>
          </a:p>
        </p:txBody>
      </p:sp>
      <p:sp>
        <p:nvSpPr>
          <p:cNvPr id="3" name="2 - Θέση περιεχομένου"/>
          <p:cNvSpPr>
            <a:spLocks noGrp="1"/>
          </p:cNvSpPr>
          <p:nvPr>
            <p:ph idx="1"/>
          </p:nvPr>
        </p:nvSpPr>
        <p:spPr/>
        <p:txBody>
          <a:bodyPr>
            <a:normAutofit/>
          </a:bodyPr>
          <a:lstStyle/>
          <a:p>
            <a:pPr algn="just"/>
            <a:r>
              <a:rPr lang="el-GR" dirty="0" smtClean="0"/>
              <a:t>Οι αρχές από τις οποίες θα πρέπει να διέπεται η παροχή νοσηλευτικής φροντίδας σε ασθενείς με πολιτισμικές ιδιαιτερότητες είναι: </a:t>
            </a:r>
          </a:p>
          <a:p>
            <a:pPr lvl="1" algn="just"/>
            <a:r>
              <a:rPr lang="el-GR" dirty="0" smtClean="0"/>
              <a:t>Της κατάργησης των διακρίσεων </a:t>
            </a:r>
          </a:p>
          <a:p>
            <a:pPr lvl="1" algn="just"/>
            <a:r>
              <a:rPr lang="el-GR" dirty="0" smtClean="0"/>
              <a:t>Της ισονομίας</a:t>
            </a:r>
          </a:p>
          <a:p>
            <a:pPr lvl="1" algn="just"/>
            <a:r>
              <a:rPr lang="el-GR" dirty="0" smtClean="0"/>
              <a:t>Της </a:t>
            </a:r>
            <a:r>
              <a:rPr lang="el-GR" dirty="0" err="1" smtClean="0"/>
              <a:t>αλληλοαποδοχής</a:t>
            </a:r>
            <a:r>
              <a:rPr lang="el-GR" dirty="0" smtClean="0"/>
              <a:t> </a:t>
            </a:r>
          </a:p>
          <a:p>
            <a:pPr lvl="1" algn="just"/>
            <a:r>
              <a:rPr lang="el-GR" dirty="0" smtClean="0"/>
              <a:t>Της αλληλεγγύης </a:t>
            </a:r>
          </a:p>
          <a:p>
            <a:pPr algn="just"/>
            <a:r>
              <a:rPr lang="el-GR" dirty="0" smtClean="0"/>
              <a:t>Η νοσηλευτική είναι μια ανθρωπιστική επιστήμη η οποία απευθύνεται στον άνθρωπο, ανεξαρτήτου εθνικότητας, φυλής, θρησκεύματος, χρώματος, ηλικίας, φύλου, πολιτικών και κοινωνικών καταστάσεων.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ΜΟΥΣΟΥΛΜΑΝΟΙ ΑΣΘΕΝΕΙΣ </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Οι μουσουλμάνοι υποχρεούνται να προσεύχονται πέντε φορές την ημέρα. Από την προσευχή απαλλάσσονται άτομα με νοητική υστέρηση όπως και οι γυναίκες κατά τη διάρκεια της εμμηνόρροιας.</a:t>
            </a:r>
          </a:p>
          <a:p>
            <a:pPr algn="just"/>
            <a:r>
              <a:rPr lang="el-GR" dirty="0" smtClean="0"/>
              <a:t>Οι προσευχές συνήθως εκτελούνται σε ένα χαλί προσευχής και περιλαμβάνουν διάφορες κινήσεις. Δεν είναι απαραίτητο ένας άρρωστος ασθενής να κάνει όλες τις συνηθισμένες κινήσεις προσευχής. Ως εκ τούτου, οι προσευχές μπορούν να εκτελεστούν στο κρεβάτι με τον ασθενή να είναι καθισμένος, αρκεί οι προσευχές να εκτελούνται με κατεύθυνση προς τη Μέκκα.</a:t>
            </a:r>
          </a:p>
          <a:p>
            <a:pPr algn="just"/>
            <a:r>
              <a:rPr lang="el-GR" dirty="0" smtClean="0"/>
              <a:t>Όσοι δεν είναι  κλινήρεις θα μπορούσαν να έχουν έναν χώρο να προσεύχονται σε ένα απομονωμένο, καθαρό και ήσυχο μέρος. Θα μπορούσε να χρησιμοποιηθεί ένα δωμάτιο στο νοσοκομείο για προσευχή υπό την προϋπόθεση ότι δεν υπάρχουν θρησκευτικές εικόνες</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ΜΟΥΣΟΥΛΜΑΝΟΙ ΑΣΘΕΝΕΙΣ </a:t>
            </a:r>
            <a:endParaRPr lang="el-GR" dirty="0"/>
          </a:p>
        </p:txBody>
      </p:sp>
      <p:sp>
        <p:nvSpPr>
          <p:cNvPr id="3" name="2 - Θέση περιεχομένου"/>
          <p:cNvSpPr>
            <a:spLocks noGrp="1"/>
          </p:cNvSpPr>
          <p:nvPr>
            <p:ph idx="1"/>
          </p:nvPr>
        </p:nvSpPr>
        <p:spPr/>
        <p:txBody>
          <a:bodyPr>
            <a:normAutofit fontScale="77500" lnSpcReduction="20000"/>
          </a:bodyPr>
          <a:lstStyle/>
          <a:p>
            <a:pPr algn="just"/>
            <a:r>
              <a:rPr lang="el-GR" dirty="0" smtClean="0"/>
              <a:t>Όσο αφορά τις </a:t>
            </a:r>
            <a:r>
              <a:rPr lang="el-GR" b="1" i="1" u="sng" dirty="0" smtClean="0"/>
              <a:t>διατροφικές ανάγκες και συνήθειες, </a:t>
            </a:r>
            <a:r>
              <a:rPr lang="el-GR" i="1" dirty="0" smtClean="0"/>
              <a:t>οι μουσουλμάνοι πρέπει να </a:t>
            </a:r>
            <a:r>
              <a:rPr lang="el-GR" dirty="0" smtClean="0"/>
              <a:t>ακολουθήσουν δίαιτα </a:t>
            </a:r>
            <a:r>
              <a:rPr lang="el-GR" i="1" dirty="0" err="1" smtClean="0"/>
              <a:t>halal</a:t>
            </a:r>
            <a:r>
              <a:rPr lang="el-GR" i="1" dirty="0" smtClean="0"/>
              <a:t>. Το </a:t>
            </a:r>
            <a:r>
              <a:rPr lang="el-GR" i="1" dirty="0" err="1" smtClean="0"/>
              <a:t>Halal</a:t>
            </a:r>
            <a:r>
              <a:rPr lang="el-GR" i="1" dirty="0" smtClean="0"/>
              <a:t> σημαίνει νόμιμο και χρησιμοποιείται για να δηλώσει την </a:t>
            </a:r>
            <a:r>
              <a:rPr lang="el-GR" dirty="0" smtClean="0"/>
              <a:t>τροφή που επιτρέπεται στο Ισλάμ. </a:t>
            </a:r>
          </a:p>
          <a:p>
            <a:pPr algn="just"/>
            <a:r>
              <a:rPr lang="el-GR" dirty="0" smtClean="0"/>
              <a:t>Στο Ισλάμ </a:t>
            </a:r>
            <a:r>
              <a:rPr lang="el-GR" i="1" dirty="0" smtClean="0"/>
              <a:t>δεν επιτρέπεται το χοιρινό και οποιοδήποτε άλλο </a:t>
            </a:r>
            <a:r>
              <a:rPr lang="el-GR" dirty="0" smtClean="0"/>
              <a:t>προϊόν χοιρινού κρέατος (π.χ. μπέικον, ζαμπόν). Επίσης, κρέας και παράγωγά του από ζώα που δεν θανατώνονται τελετουργικά. Επίσης δεν επιτρέπεται και το αλκοόλ. </a:t>
            </a:r>
          </a:p>
          <a:p>
            <a:pPr algn="just"/>
            <a:r>
              <a:rPr lang="el-GR" dirty="0" smtClean="0"/>
              <a:t>Στο Ισλάμ </a:t>
            </a:r>
            <a:r>
              <a:rPr lang="el-GR" i="1" dirty="0" smtClean="0"/>
              <a:t>επιτρέπεται το </a:t>
            </a:r>
            <a:r>
              <a:rPr lang="el-GR" dirty="0" smtClean="0"/>
              <a:t>κρέας και παράγωγά του που έχουν θανατωθεί τελετουργικά (κρέας </a:t>
            </a:r>
            <a:r>
              <a:rPr lang="el-GR" dirty="0" err="1" smtClean="0"/>
              <a:t>Halal</a:t>
            </a:r>
            <a:r>
              <a:rPr lang="el-GR" dirty="0" smtClean="0"/>
              <a:t>). </a:t>
            </a:r>
          </a:p>
          <a:p>
            <a:pPr algn="just"/>
            <a:r>
              <a:rPr lang="el-GR" dirty="0" smtClean="0"/>
              <a:t>Επιτρέπεται η κατανάλωση του ψαριού, των αυγών και των χορτοφαγικών τροφίμων.</a:t>
            </a:r>
          </a:p>
          <a:p>
            <a:pPr algn="just"/>
            <a:r>
              <a:rPr lang="el-GR" dirty="0" smtClean="0"/>
              <a:t>Στο χώρο του Νοσοκομείου είναι σημαντικό τα σκεύη που χρησιμοποιήθηκαν για την παρασκευή προϊόντων χοιρινού κρέατος να μη χρησιμοποιούνται για την παρασκευή τροφής για έναν μουσουλμανικό ασθενή, καθώς κάτι τέτοιο δεν επιτρέπεται . </a:t>
            </a:r>
          </a:p>
          <a:p>
            <a:pPr algn="just"/>
            <a:r>
              <a:rPr lang="el-GR" dirty="0" smtClean="0"/>
              <a:t>Οι μουσουλμάνοι προτιμούν να χρησιμοποιούν το δεξί τους χέρι για φαγητό και πόση. Εάν λοιπόν, οι </a:t>
            </a:r>
            <a:r>
              <a:rPr lang="el-GR" dirty="0" err="1" smtClean="0"/>
              <a:t>πάροχοι</a:t>
            </a:r>
            <a:r>
              <a:rPr lang="el-GR" dirty="0" smtClean="0"/>
              <a:t> υγειονομικής περίθαλψης πρέπει να </a:t>
            </a:r>
            <a:r>
              <a:rPr lang="el-GR" dirty="0" err="1" smtClean="0"/>
              <a:t>σιτήσουν</a:t>
            </a:r>
            <a:r>
              <a:rPr lang="en-US" dirty="0" smtClean="0"/>
              <a:t> </a:t>
            </a:r>
            <a:r>
              <a:rPr lang="el-GR" dirty="0" smtClean="0"/>
              <a:t>έναν </a:t>
            </a:r>
            <a:r>
              <a:rPr lang="el-GR" dirty="0" smtClean="0"/>
              <a:t>μουσουλμανικό ασθενή, προτιμάται η χρήση του δεξιού τους χεριού.</a:t>
            </a: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ΜΟΥΣΟΥΛΜΑΝΟΙ ΑΣΘΕΝΕΙΣ </a:t>
            </a:r>
            <a:endParaRPr lang="el-GR" dirty="0"/>
          </a:p>
        </p:txBody>
      </p:sp>
      <p:sp>
        <p:nvSpPr>
          <p:cNvPr id="3" name="2 - Θέση περιεχομένου"/>
          <p:cNvSpPr>
            <a:spLocks noGrp="1"/>
          </p:cNvSpPr>
          <p:nvPr>
            <p:ph idx="1"/>
          </p:nvPr>
        </p:nvSpPr>
        <p:spPr/>
        <p:txBody>
          <a:bodyPr>
            <a:normAutofit lnSpcReduction="10000"/>
          </a:bodyPr>
          <a:lstStyle/>
          <a:p>
            <a:pPr algn="just"/>
            <a:r>
              <a:rPr lang="el-GR" b="1" u="sng" dirty="0" smtClean="0"/>
              <a:t>Η νηστεία </a:t>
            </a:r>
            <a:r>
              <a:rPr lang="el-GR" dirty="0" smtClean="0"/>
              <a:t>αποτελεί αναπόσπαστο κομμάτι του Ισλάμ και θεωρείται ως μέσο καθαρισμού του σώματος και της ψυχής. Η νηστεία κατά τη διάρκεια του μήνα του </a:t>
            </a:r>
            <a:r>
              <a:rPr lang="el-GR" dirty="0" err="1" smtClean="0"/>
              <a:t>Ραμαζάν</a:t>
            </a:r>
            <a:r>
              <a:rPr lang="el-GR" dirty="0" smtClean="0"/>
              <a:t> είναι υποχρεωτική για όλους τους υγιείς ενήλικες μουσουλμάνους.</a:t>
            </a:r>
          </a:p>
          <a:p>
            <a:pPr algn="just"/>
            <a:r>
              <a:rPr lang="el-GR" dirty="0" smtClean="0"/>
              <a:t>Κατά τη διάρκεια του </a:t>
            </a:r>
            <a:r>
              <a:rPr lang="el-GR" dirty="0" err="1" smtClean="0"/>
              <a:t>Ραμαζαν</a:t>
            </a:r>
            <a:r>
              <a:rPr lang="el-GR" dirty="0" smtClean="0"/>
              <a:t>,  οι μουσουλμάνοι δεν επιτρέπεται να τρώνε ή να πίνουν τίποτα, συμπεριλαμβανομένου και του νερού, από την αυγή μέχρι το σούρουπο. </a:t>
            </a:r>
          </a:p>
          <a:p>
            <a:pPr algn="just"/>
            <a:r>
              <a:rPr lang="el-GR" dirty="0" smtClean="0"/>
              <a:t>Οι έγκυες, οι θηλάζουσες ή οι γυναίκες με έμμηνο ρύση, καθώς και άτομα που αντιμετωπίζουν προσωρινή ασθένεια αλλά και οι ταξιδιώτες απαλλάσσονται από τη νηστεία, αλλά πρέπει να την αναπληρώσουν σε μεταγενέστερη ημερομηνία.</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ΜΟΥΣΟΥΛΜΑΝΟΙ ΑΣΘΕΝΕΙΣ </a:t>
            </a:r>
            <a:endParaRPr lang="el-GR" dirty="0"/>
          </a:p>
        </p:txBody>
      </p:sp>
      <p:sp>
        <p:nvSpPr>
          <p:cNvPr id="3" name="2 - Θέση περιεχομένου"/>
          <p:cNvSpPr>
            <a:spLocks noGrp="1"/>
          </p:cNvSpPr>
          <p:nvPr>
            <p:ph idx="1"/>
          </p:nvPr>
        </p:nvSpPr>
        <p:spPr/>
        <p:txBody>
          <a:bodyPr>
            <a:normAutofit/>
          </a:bodyPr>
          <a:lstStyle/>
          <a:p>
            <a:pPr algn="just"/>
            <a:r>
              <a:rPr lang="el-GR" dirty="0" smtClean="0"/>
              <a:t>Ένα άλλο ζήτημα που οφείλεται να επισημανθεί είναι </a:t>
            </a:r>
            <a:r>
              <a:rPr lang="el-GR" b="1" i="1" u="sng" dirty="0" smtClean="0"/>
              <a:t>η χορήγηση φαρμάκων.</a:t>
            </a:r>
          </a:p>
          <a:p>
            <a:pPr algn="just"/>
            <a:r>
              <a:rPr lang="el-GR" dirty="0" smtClean="0"/>
              <a:t>Ορισμένα φάρμακα μπορεί να μην είναι κατάλληλα για τους μουσουλμάνους ασθενείς επειδή περιέχουν αλκοόλ ή προέρχονται από χοίρεια ή είναι μη </a:t>
            </a:r>
            <a:r>
              <a:rPr lang="el-GR" dirty="0" err="1" smtClean="0"/>
              <a:t>Halal</a:t>
            </a:r>
            <a:r>
              <a:rPr lang="el-GR" dirty="0" smtClean="0"/>
              <a:t> προέλευσης βάσει του Ισλάμ. </a:t>
            </a:r>
          </a:p>
          <a:p>
            <a:pPr algn="just"/>
            <a:r>
              <a:rPr lang="el-GR" dirty="0" smtClean="0"/>
              <a:t>Κατά τη διάρκεια της νηστείας δύναται να χορηγηθούν τα ακόλουθα φάρμακα ή θεραπείες: ενέσεις και εξετάσεις αίματος, φάρμακα που απορροφώνται από το δέρμα και γαργάρες (όσο δεν καταπίνεται υγρό). </a:t>
            </a:r>
          </a:p>
          <a:p>
            <a:pPr algn="just"/>
            <a:r>
              <a:rPr lang="el-GR" dirty="0" smtClean="0"/>
              <a:t>Δεν επιτρέπονται οι σταγόνες σε αυτί ή μύτη και τα εισπνεόμενα φάρμακα.</a:t>
            </a: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ΜΟΥΣΟΥΛΜΑΝΟΙ ΑΣΘΕΝΕΙΣ </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Καίριας σημασίας είναι οι συνθήκες </a:t>
            </a:r>
            <a:r>
              <a:rPr lang="el-GR" b="1" i="1" dirty="0" smtClean="0"/>
              <a:t>ιατρικής εξέτασης </a:t>
            </a:r>
            <a:r>
              <a:rPr lang="el-GR" i="1" dirty="0" smtClean="0"/>
              <a:t>του ασθενή. Η σεμνότητα </a:t>
            </a:r>
            <a:r>
              <a:rPr lang="el-GR" dirty="0" smtClean="0"/>
              <a:t>είναι πολύ σημαντική στο Ισλάμ. Οι μουσουλμάνοι άνδρες και γυναίκες ασθενείς μπορεί να ντρέπονται και να είναι αρκετά απρόθυμοι να εκθέσουν το σώμα τους γυμνό σε έναν ξένοι (επαγγελματία υγείας). Αυτό οφείλεται επειδή κατά το Ισλάμ, άνδρες και γυναίκες θα πρέπει να προσέχουν ιδιαίτερα την αμφίεσή τους και να είναι μετριόφρονες.</a:t>
            </a:r>
          </a:p>
          <a:p>
            <a:pPr algn="just"/>
            <a:r>
              <a:rPr lang="el-GR" dirty="0" smtClean="0"/>
              <a:t>Ορισμένες γυναίκες ασθενείς μπορεί να προτιμούν ένα μέλος της οικογένειας να είναι παρών στη διάρκεια της εξέτασης. </a:t>
            </a:r>
          </a:p>
          <a:p>
            <a:pPr algn="just"/>
            <a:r>
              <a:rPr lang="el-GR" dirty="0" smtClean="0"/>
              <a:t>Μερικοί μουσουλμάνοι ασθενείς,  μπορεί να μην επιθυμούν να έρθουν σε επαφή με το αντίθετο φύλο ή να εκθέσουν το σώμα τους σε αυτό, ιδίως οι γυναίκες. </a:t>
            </a:r>
          </a:p>
          <a:p>
            <a:pPr algn="just"/>
            <a:r>
              <a:rPr lang="el-GR" dirty="0" smtClean="0"/>
              <a:t>Στις περιπτώσεις αυτές το προσωπικό υγείας θα πρέπει να δείχνει κατανόηση και ευαισθησία και να φροντίζει να εξασφαλίζει τις κατάλληλες, για τον ασθενή, συνθήκες εξέτασης.</a:t>
            </a: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ΜΟΥΣΟΥΛΜΑΝΟΙ ΑΣΘΕΝΕΙΣ </a:t>
            </a:r>
            <a:endParaRPr lang="el-GR" dirty="0"/>
          </a:p>
        </p:txBody>
      </p:sp>
      <p:sp>
        <p:nvSpPr>
          <p:cNvPr id="3" name="2 - Θέση περιεχομένου"/>
          <p:cNvSpPr>
            <a:spLocks noGrp="1"/>
          </p:cNvSpPr>
          <p:nvPr>
            <p:ph idx="1"/>
          </p:nvPr>
        </p:nvSpPr>
        <p:spPr/>
        <p:txBody>
          <a:bodyPr>
            <a:normAutofit fontScale="92500"/>
          </a:bodyPr>
          <a:lstStyle/>
          <a:p>
            <a:pPr algn="just"/>
            <a:r>
              <a:rPr lang="el-GR" dirty="0" smtClean="0"/>
              <a:t>Ένα άλλο ζήτημα είναι </a:t>
            </a:r>
            <a:r>
              <a:rPr lang="el-GR" i="1" dirty="0" smtClean="0"/>
              <a:t>οι </a:t>
            </a:r>
            <a:r>
              <a:rPr lang="el-GR" b="1" i="1" dirty="0" smtClean="0"/>
              <a:t>υπηρεσίες μητρότητας. </a:t>
            </a:r>
            <a:r>
              <a:rPr lang="el-GR" i="1" dirty="0" smtClean="0"/>
              <a:t>Μόλις γεννηθεί ένα παιδί, ένας </a:t>
            </a:r>
            <a:r>
              <a:rPr lang="el-GR" dirty="0" smtClean="0"/>
              <a:t>μουσουλμάνος πατέρας ενδέχεται να επιθυμεί να απαγγείλει μια προσευχή στο δεξί αυτί του μωρού ακολουθούμενη από μια δεύτερη προσευχή στο αριστερό αυτί. Αυτό δεν θα διαρκέσει περισσότερο από πέντε λεπτά και, εκτός εάν το νεογέννητο χρειάζεται άμεση ιατρική φροντίδα, οι </a:t>
            </a:r>
            <a:r>
              <a:rPr lang="el-GR" dirty="0" err="1" smtClean="0"/>
              <a:t>πάροχοι</a:t>
            </a:r>
            <a:r>
              <a:rPr lang="el-GR" dirty="0" smtClean="0"/>
              <a:t> υγειονομικής περίθαλψης θα πρέπει να επιτρέπουν την πραγματοποίησή τους.</a:t>
            </a:r>
          </a:p>
          <a:p>
            <a:pPr algn="just"/>
            <a:r>
              <a:rPr lang="el-GR" dirty="0" smtClean="0"/>
              <a:t>Οι μουσουλμάνοι, επίσης, συνηθίζουν να θάβουν τον πλακούντα (ο οποίος θεωρείται μέρος του ανθρώπινου σώματος και επομένως ιερός) μετά τη γέννηση. Εάν υπάρχουν κλινικοί λόγοι για τη μη παροχή του πλακούντα στους γονείς, αυτό θα πρέπει να εξηγηθεί προκείμενου να αποφθεχθούν τυχόν παρεξηγήσεις.</a:t>
            </a: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ΜΟΥΣΟΥΛΜΑΝΟΙ ΑΣΘΕΝΕΙΣ </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Ένα έμβρυο μετά την ηλικία των 120 ημερών θεωρείται, κατά το Ισλάμ, βιώσιμο μωρό. </a:t>
            </a:r>
          </a:p>
          <a:p>
            <a:pPr algn="just"/>
            <a:r>
              <a:rPr lang="el-GR" dirty="0" smtClean="0"/>
              <a:t>Σε περίπτωση αποβολής, μετά από 120 ημέρες, οι μουσουλμάνοι γονείς ενδέχεται να επιθυμούν να θάψουν το μωρό τους.</a:t>
            </a:r>
          </a:p>
          <a:p>
            <a:pPr algn="just"/>
            <a:r>
              <a:rPr lang="el-GR" dirty="0" smtClean="0"/>
              <a:t>Όσον αφορά την άμβλωση κατά το Ισλάμ η άμβλωση δεν επιτρέπεται μετά την πάροδο 120 ημερών κύησης, εκτός εάν η εγκυμοσύνη αποτελεί σοβαρή απειλή για τη ζωή της μητέρας. </a:t>
            </a:r>
          </a:p>
          <a:p>
            <a:pPr algn="just"/>
            <a:r>
              <a:rPr lang="el-GR" dirty="0" smtClean="0"/>
              <a:t>Στις γεννήσεις αρσενικών παιδιών η περιτομή εκτελείται ανεξαιρέτως. Ο χρόνος αυτός ποικίλλει, αλλά πρέπει να γίνει πριν από την εφηβεία.</a:t>
            </a:r>
          </a:p>
          <a:p>
            <a:pPr algn="just"/>
            <a:r>
              <a:rPr lang="el-GR" dirty="0" smtClean="0"/>
              <a:t>Όλες οι άλλες τελετουργίες για τα νεογέννητα μπορεί να καθυστερήσουν και συνήθως εκτελούνται στο σπίτι. Για τα μωρά που χρειάζονται παρατεταμένη διαμονή στο νοσοκομείο, η επικοινωνία με τους γονείς σχετικά με άλλα τελετουργικά και πρακτικές είναι σημαντική στους μουσουλμάνους ασθενείς.</a:t>
            </a: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ΜΟΥΣΟΥΛΜΑΝΟΙ ΑΣΘΕΝΕΙΣ </a:t>
            </a:r>
            <a:endParaRPr lang="el-GR" dirty="0"/>
          </a:p>
        </p:txBody>
      </p:sp>
      <p:sp>
        <p:nvSpPr>
          <p:cNvPr id="3" name="2 - Θέση περιεχομένου"/>
          <p:cNvSpPr>
            <a:spLocks noGrp="1"/>
          </p:cNvSpPr>
          <p:nvPr>
            <p:ph idx="1"/>
          </p:nvPr>
        </p:nvSpPr>
        <p:spPr/>
        <p:txBody>
          <a:bodyPr>
            <a:normAutofit/>
          </a:bodyPr>
          <a:lstStyle/>
          <a:p>
            <a:pPr algn="just"/>
            <a:r>
              <a:rPr lang="el-GR" b="1" dirty="0" smtClean="0"/>
              <a:t>Η επίσκεψη </a:t>
            </a:r>
            <a:r>
              <a:rPr lang="el-GR" dirty="0" smtClean="0"/>
              <a:t>των ασθενών είναι ένα σημαντικό μέρος των καθηκόντων για τους μουσουλμάνους και απαιτείται από το Ισλάμ. </a:t>
            </a:r>
          </a:p>
          <a:p>
            <a:pPr algn="just"/>
            <a:r>
              <a:rPr lang="el-GR" dirty="0" smtClean="0"/>
              <a:t>Θεωρείται υποχρέωση να επισκέπτεται κανείς τον άρρωστο. Οι μουσουλμάνοι ασθενείς μπορεί να έχουν μεγάλο αριθμό επισκεπτών, συμπεριλαμβανομένων και εκείνων που βρίσκονται εκτός της άμεσης οικογένειάς του. </a:t>
            </a:r>
          </a:p>
          <a:p>
            <a:pPr algn="just"/>
            <a:r>
              <a:rPr lang="el-GR" dirty="0" smtClean="0"/>
              <a:t>Οι </a:t>
            </a:r>
            <a:r>
              <a:rPr lang="el-GR" dirty="0" err="1" smtClean="0"/>
              <a:t>πάροχοι</a:t>
            </a:r>
            <a:r>
              <a:rPr lang="el-GR" dirty="0" smtClean="0"/>
              <a:t> υπηρεσιών υγείας θα πρέπει να συζητούν με τον ασθενή, ή την οικογένειά του, τη δυνατότητα μεγάλου αριθμού επισκεπτών και την επίδραση που μπορεί να έχει αυτό στην ανάπαυση ή τη φροντίδα του ίδιου του ασθενή ή των άλλων ασθενών του ίδιου δωματίου.</a:t>
            </a:r>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ΜΟΥΣΟΥΛΜΑΝΟΙ ΑΣΘΕΝΕΙΣ </a:t>
            </a:r>
            <a:endParaRPr lang="el-GR" dirty="0"/>
          </a:p>
        </p:txBody>
      </p:sp>
      <p:sp>
        <p:nvSpPr>
          <p:cNvPr id="3" name="2 - Θέση περιεχομένου"/>
          <p:cNvSpPr>
            <a:spLocks noGrp="1"/>
          </p:cNvSpPr>
          <p:nvPr>
            <p:ph idx="1"/>
          </p:nvPr>
        </p:nvSpPr>
        <p:spPr/>
        <p:txBody>
          <a:bodyPr>
            <a:normAutofit/>
          </a:bodyPr>
          <a:lstStyle/>
          <a:p>
            <a:pPr algn="just"/>
            <a:r>
              <a:rPr lang="el-GR" dirty="0" smtClean="0"/>
              <a:t>Η διατήρηση της ζωής, θεωρείται πρωταρχική στο Ισλάμ. Ωστόσο, το Ισλάμ αναγνωρίζει ότι </a:t>
            </a:r>
            <a:r>
              <a:rPr lang="el-GR" b="1" dirty="0" smtClean="0"/>
              <a:t>ο θάνατος </a:t>
            </a:r>
            <a:r>
              <a:rPr lang="el-GR" dirty="0" smtClean="0"/>
              <a:t>είναι αναπόφευκτο μέρος της ανθρώπινης ύπαρξης. </a:t>
            </a:r>
            <a:endParaRPr lang="en-US" dirty="0" smtClean="0"/>
          </a:p>
          <a:p>
            <a:pPr marL="0" indent="0" algn="just">
              <a:buNone/>
            </a:pPr>
            <a:endParaRPr lang="el-GR" dirty="0" smtClean="0"/>
          </a:p>
          <a:p>
            <a:pPr algn="just"/>
            <a:r>
              <a:rPr lang="el-GR" dirty="0" smtClean="0"/>
              <a:t>Το Ισλάμ δεν απαιτεί την παροχή θεραπείας εάν απλώς παρατείνονται τα τελικά στάδια μιας ασθένειας</a:t>
            </a:r>
            <a:r>
              <a:rPr lang="el-GR" dirty="0" smtClean="0"/>
              <a:t>.</a:t>
            </a:r>
            <a:endParaRPr lang="en-US" dirty="0" smtClean="0"/>
          </a:p>
          <a:p>
            <a:pPr marL="0" indent="0" algn="just">
              <a:buNone/>
            </a:pPr>
            <a:endParaRPr lang="el-GR" dirty="0" smtClean="0"/>
          </a:p>
          <a:p>
            <a:pPr algn="just"/>
            <a:r>
              <a:rPr lang="el-GR" dirty="0" smtClean="0"/>
              <a:t>Οι </a:t>
            </a:r>
            <a:r>
              <a:rPr lang="el-GR" dirty="0" err="1" smtClean="0"/>
              <a:t>πάροχοι</a:t>
            </a:r>
            <a:r>
              <a:rPr lang="el-GR" dirty="0" smtClean="0"/>
              <a:t> υγειονομικής περίθαλψης θα πρέπει να συζητήσουν θέματα προληπτικής φροντίδας και λήξης ζωής με τους ασθενείς και τις οικογένειές τους. Ο λόγος που πρέπει να γίνει αυτό είναι για να μην υπάρχει σύγχυση με την ευθανασία η οποία δεν επιτρέπεται.</a:t>
            </a:r>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ΜΟΥΣΟΥΛΜΑΝΟΙ ΑΣΘΕΝΕΙΣ </a:t>
            </a:r>
            <a:endParaRPr lang="el-GR" dirty="0"/>
          </a:p>
        </p:txBody>
      </p:sp>
      <p:sp>
        <p:nvSpPr>
          <p:cNvPr id="3" name="2 - Θέση περιεχομένου"/>
          <p:cNvSpPr>
            <a:spLocks noGrp="1"/>
          </p:cNvSpPr>
          <p:nvPr>
            <p:ph idx="1"/>
          </p:nvPr>
        </p:nvSpPr>
        <p:spPr/>
        <p:txBody>
          <a:bodyPr>
            <a:normAutofit lnSpcReduction="10000"/>
          </a:bodyPr>
          <a:lstStyle/>
          <a:p>
            <a:pPr algn="just"/>
            <a:r>
              <a:rPr lang="el-GR" dirty="0" smtClean="0"/>
              <a:t>Μπροστά στον επικείμενο θάνατο μια οικογένεια μουσουλμάνων ασθενών μπορεί να επιθυμεί να εκτελέσει ορισμένες θρησκευτικές τελετουργίες. </a:t>
            </a:r>
          </a:p>
          <a:p>
            <a:pPr algn="just"/>
            <a:r>
              <a:rPr lang="el-GR" dirty="0" smtClean="0"/>
              <a:t>Δεν υπάρχει τεράστιο ή περίπλοκο τελετουργικό που θα εκτελεστεί. Η απλή πρακτική που ακολουθούν οι μουσουλμάνοι είναι να καθίσουν κοντά στο κρεβάτι του ασθενούς και να διαβάσουν μερικούς στίχους από το Κοράνι προσευχόμενοι για την ειρηνική αποχώρηση της ψυχής.</a:t>
            </a:r>
          </a:p>
          <a:p>
            <a:pPr algn="just"/>
            <a:r>
              <a:rPr lang="el-GR" dirty="0" smtClean="0"/>
              <a:t>Τέλος, υπάρχουν έντονες απόψεις μεταξύ των μουσουλμάνων σχετικά με τη δυνατότητα </a:t>
            </a:r>
            <a:r>
              <a:rPr lang="el-GR" b="1" dirty="0" smtClean="0"/>
              <a:t>μεταμοσχεύσεων </a:t>
            </a:r>
            <a:r>
              <a:rPr lang="el-GR" dirty="0" smtClean="0"/>
              <a:t>και τη δωρεά οργάνων. Μερικοί μουσουλμάνοι βλέπουν τις διαδικασίες αυτές ως αποδεκτές και άλλες πιστεύουν ότι είναι απαράδεκτες.</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sz="3200" dirty="0" smtClean="0"/>
              <a:t>ΠΙΘΑΝΕΣ ΔΥΣΚΟΛΙΕΣ ΑΣΚΗΣΗΣ ΔΙΑΠΟΛΙΤΙΣΜΙΚΗΣ ΝΟΣΗΛΕΥΤΙΚΗΣ ΦΡΟΝΤΙΔΑΣ </a:t>
            </a:r>
            <a:endParaRPr lang="el-GR" sz="3200" dirty="0"/>
          </a:p>
        </p:txBody>
      </p:sp>
      <p:sp>
        <p:nvSpPr>
          <p:cNvPr id="3" name="2 - Θέση περιεχομένου"/>
          <p:cNvSpPr>
            <a:spLocks noGrp="1"/>
          </p:cNvSpPr>
          <p:nvPr>
            <p:ph idx="1"/>
          </p:nvPr>
        </p:nvSpPr>
        <p:spPr/>
        <p:txBody>
          <a:bodyPr>
            <a:normAutofit fontScale="92500"/>
          </a:bodyPr>
          <a:lstStyle/>
          <a:p>
            <a:pPr algn="just"/>
            <a:r>
              <a:rPr lang="el-GR" dirty="0" smtClean="0"/>
              <a:t>Δυσκολία στη γλώσσα και κατά επέκταση στην επικοινωνία</a:t>
            </a:r>
          </a:p>
          <a:p>
            <a:pPr algn="just"/>
            <a:r>
              <a:rPr lang="el-GR" dirty="0" smtClean="0"/>
              <a:t>Έλλειψη γνώσης για τις πολιτισμικές ιδιαιτερότητες των ασθενών. Μια δυσκολία η οποία έχει αφετηρία στα εκπαιδευτικά συστήματα, καθώς έρευνες δείχνουν πως ελάχιστες είναι οι γνώσεις που αποκομίζουν οι νοσηλευτές αναφορικά με τις πολιτισμικές διαφορές κατά τα χρόνια των σπουδών τους. </a:t>
            </a:r>
          </a:p>
          <a:p>
            <a:pPr algn="just"/>
            <a:r>
              <a:rPr lang="el-GR" dirty="0" smtClean="0"/>
              <a:t>Δυσκολία στην ανάπτυξη θρησκευτικών σχέσεων </a:t>
            </a:r>
          </a:p>
          <a:p>
            <a:pPr algn="just"/>
            <a:r>
              <a:rPr lang="el-GR" dirty="0" smtClean="0"/>
              <a:t>Δυσκολία στην επεξήγηση των παρεχόμενων υπηρεσιών υγείας </a:t>
            </a:r>
          </a:p>
          <a:p>
            <a:pPr algn="just"/>
            <a:r>
              <a:rPr lang="el-GR" dirty="0" smtClean="0"/>
              <a:t>Έλλειψη εναλλακτικών τρόπων διατροφής οι οποίοι είναι σύμφωνοι με τις πολιτισμικές προτιμήσεις και συνήθειες του ασθενή. </a:t>
            </a:r>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ΙΝΔΟΥΙΣΤΕΣ ΑΣΘΕΝΕΙΣ </a:t>
            </a: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Για τον Ινδουισμό η πρόκληση πόνου στα ζώα αποτελεί πράξη ασέβειας και για αυτό αποφεύγεται. Έτσι, η </a:t>
            </a:r>
            <a:r>
              <a:rPr lang="el-GR" b="1" dirty="0" smtClean="0"/>
              <a:t>χορτοφαγία κυριαρχεί </a:t>
            </a:r>
            <a:r>
              <a:rPr lang="el-GR" dirty="0" smtClean="0"/>
              <a:t>στην συγκεκριμένη θρησκεία, αφού είδη κρέατος ή γαλακτοκομικά είδη παράγονται από ζώα προκαλώντας τους, κατά τον Ινδουισμό, πόνο.</a:t>
            </a:r>
          </a:p>
          <a:p>
            <a:pPr algn="just"/>
            <a:r>
              <a:rPr lang="el-GR" dirty="0" smtClean="0"/>
              <a:t>Υπάρχουν και εκείνοι οι οποίοι, κατά παράβαση του κανόνα, καταναλώνουν κρέας. Ωστόσο, στις συγκεκριμένες περιπτώσεις αποφεύγεται το χοιρινό κρέας και ειδικά το βοδινό αφού η αγελάδα θεωρείται ιερό ον. Η κατανάλωση προσανατολίζεται κυρίως στα γαλακτοκομικά προϊόντα. </a:t>
            </a:r>
          </a:p>
          <a:p>
            <a:pPr algn="just"/>
            <a:r>
              <a:rPr lang="el-GR" dirty="0" smtClean="0"/>
              <a:t>Αξιοσημείωτη είναι η αναφορά στο συχνό φαινόμενο των διατροφικών διαφοροποιήσεων. Υπάρχουν περιοχές στις οποίες η κατανάλωση για παράδειγμα κρεμμυδιών, μανιταριών κ.ά. απαγορεύεται, ενώ σε άλλες περιοχές επιτρέπεται.</a:t>
            </a:r>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ΙΝΔΟΥΙΣΤΕΣ ΑΣΘΕΝΕΙΣ </a:t>
            </a:r>
            <a:endParaRPr lang="el-GR" dirty="0"/>
          </a:p>
        </p:txBody>
      </p:sp>
      <p:sp>
        <p:nvSpPr>
          <p:cNvPr id="3" name="2 - Θέση περιεχομένου"/>
          <p:cNvSpPr>
            <a:spLocks noGrp="1"/>
          </p:cNvSpPr>
          <p:nvPr>
            <p:ph idx="1"/>
          </p:nvPr>
        </p:nvSpPr>
        <p:spPr/>
        <p:txBody>
          <a:bodyPr>
            <a:normAutofit fontScale="77500" lnSpcReduction="20000"/>
          </a:bodyPr>
          <a:lstStyle/>
          <a:p>
            <a:pPr algn="just"/>
            <a:r>
              <a:rPr lang="el-GR" dirty="0" smtClean="0"/>
              <a:t>Ένα άλλο ζήτημα, είναι αυτό της </a:t>
            </a:r>
            <a:r>
              <a:rPr lang="el-GR" b="1" dirty="0" smtClean="0"/>
              <a:t>νηστείας. </a:t>
            </a:r>
            <a:r>
              <a:rPr lang="el-GR" dirty="0" smtClean="0"/>
              <a:t>Η νηστεία στον Ινδουισμό δεν επιδέχεται εξαιρέσεις. Έτσι, ανεξαρτήτως ηλικίας (νέος ή ηλικιωμένος), ασθένειας (σοβαρής ή μη) και κάθε μορφής αδυναμίας δεν επιτρέπεται η εξαίρεση από τη νηστεία. </a:t>
            </a:r>
          </a:p>
          <a:p>
            <a:pPr algn="just"/>
            <a:r>
              <a:rPr lang="el-GR" dirty="0" smtClean="0"/>
              <a:t>Ενδεικτικό παράδειγμα αποτελεί αυτό των φανατικών ινδουιστών που προβαίνουν σε αυστηρές, έως και υπερβολικές νηστείες, μένοντας χωρίς τροφή και για δεκαπέντε ημέρες.</a:t>
            </a:r>
          </a:p>
          <a:p>
            <a:pPr algn="just"/>
            <a:r>
              <a:rPr lang="el-GR" dirty="0" smtClean="0"/>
              <a:t>Τέλος, μία άλλη σημαντική πτυχή η οποία πρέπει να ληφθεί υπόψη από το σύγχρονο νοσηλευτικό προσωπικό στο πλαίσιο της διαπολιτισμικής νοσηλευτικής είναι αυτό της </a:t>
            </a:r>
            <a:r>
              <a:rPr lang="el-GR" b="1" dirty="0" smtClean="0"/>
              <a:t>προσευχής </a:t>
            </a:r>
            <a:r>
              <a:rPr lang="el-GR" dirty="0" smtClean="0"/>
              <a:t>των ινδουιστών. </a:t>
            </a:r>
          </a:p>
          <a:p>
            <a:pPr algn="just"/>
            <a:r>
              <a:rPr lang="el-GR" dirty="0" smtClean="0"/>
              <a:t>Ο ινδουιστής είτε προσεύχεται σε κάποιον ιδιωτικό βωμό, είτε σε ναό, είτε οπουδήποτε αλλού (π.χ. σε ειδικά διαμορφωμένο χώρο ενός νοσοκομείου) η τελετή της προσευχής του πρέπει να γίνεται μπροστά στην εικόνα ή το άγαλμα της θεότητας που έχει επιλέξει (υπάρχουν πάνω από εκατό θεότητες στη θρησκεία του Ινδουισμού).Ενώ, τη τελετή πρέπει να συνοδεύουν καμπανάκια, λιβάνι και φως και στην οποία παρέχει μία προσφορά σε λουλούδια ή τροφή και την απαγγελία μιας προσευχής.</a:t>
            </a:r>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ΧΡΙΣΤΙΑΝΟΙ ΑΣΘΕΝΕΙΣ </a:t>
            </a:r>
            <a:endParaRPr lang="el-GR" dirty="0"/>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Συνεχίζοντας με τους χριστιανούς ασθενείς, </a:t>
            </a:r>
            <a:r>
              <a:rPr lang="el-GR" b="1" dirty="0" smtClean="0"/>
              <a:t>η προσευχή </a:t>
            </a:r>
            <a:r>
              <a:rPr lang="el-GR" dirty="0" smtClean="0"/>
              <a:t>έχει μεγάλη σημασία για τους πιστούς χριστιανούς, παρόλο που δεν υπάρχουν συγκεκριμένοι χρόνοι (εκτός της Κυριακής που είναι μια σημαντική ημέρα λατρείας) για προσευχή. </a:t>
            </a:r>
          </a:p>
          <a:p>
            <a:pPr algn="just"/>
            <a:r>
              <a:rPr lang="el-GR" dirty="0" smtClean="0"/>
              <a:t>Οι χριστιανοί ασθενείς συχνά απαιτούν να έχουν στη διάθεσή τους στο Νοσοκομείο μια Αγία Γραφή. Αυτή είτε αναμένεται να υπάρχει εκεί από πριν είτε ενδέχεται να την προσκομίσει ο ίδιος ο ασθενής. </a:t>
            </a:r>
          </a:p>
          <a:p>
            <a:pPr algn="just"/>
            <a:r>
              <a:rPr lang="el-GR" dirty="0" smtClean="0"/>
              <a:t>Μερικοί χριστιανοί, μάλιστα, ενδέχεται να φέρνουν μαζί τους ένα ροζάριο (χάντρες προσευχής), ένα σταυρό ή μια μικρή εικόνα</a:t>
            </a:r>
          </a:p>
          <a:p>
            <a:pPr algn="just"/>
            <a:r>
              <a:rPr lang="el-GR" dirty="0" smtClean="0"/>
              <a:t>Το Πάσχα και τα Χριστούγεννα αποτελούν τις πιο σημαντικές εορτές των χριστιανών. Οι ασθενείς θα πρέπει, όσο είναι δυνατόν, να βοηθηθούν, ώστε να παραστούν στις υπηρεσίες του παρεκκλησίου την ημέρα του Πάσχα ή των Χριστουγέννων, ή ο ιερέας να καλείται στο κρεβάτι τους. </a:t>
            </a:r>
          </a:p>
          <a:p>
            <a:pPr algn="just"/>
            <a:r>
              <a:rPr lang="el-GR" dirty="0" smtClean="0"/>
              <a:t>Επίσης, υπάρχουν άλλες εορτές κατά τη διάρκεια του έτους όπου οι ασθενείς δύναται να επιθυμούν να δουν έναν ιερέα. Κάποιοι ασθενείς μπορεί να επιθυμούν να δουν τον ιερέα για να προσευχηθούν και σε άλλες μέρες υπό άλλες συνθήκες (όπως πριν από μία επέμβαση).</a:t>
            </a:r>
            <a:endParaRPr 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ΧΡΙΣΤΙΑΝΟΙ ΑΣΘΕΝΕΙΣ </a:t>
            </a:r>
            <a:endParaRPr lang="el-GR" dirty="0"/>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Συχνά, επίσης, απαιτείται </a:t>
            </a:r>
            <a:r>
              <a:rPr lang="el-GR" b="1" dirty="0" smtClean="0"/>
              <a:t>βάπτιση </a:t>
            </a:r>
            <a:r>
              <a:rPr lang="el-GR" dirty="0" smtClean="0"/>
              <a:t>για μωρά ή παιδιά, και ενίοτε για ενήλικες, όταν ο θάνατος θεωρείται επικείμενος. Σε αυτήν την περίπτωση ο νοσοκομειακός ιερέας πρέπει να κληθεί αμέσως.</a:t>
            </a:r>
          </a:p>
          <a:p>
            <a:pPr algn="just"/>
            <a:r>
              <a:rPr lang="el-GR" dirty="0" smtClean="0"/>
              <a:t>Σε περίπτωση απουσίας του, ένα μέλος του προσωπικού μπορεί να κάνει ένα επείγον βάπτισμα χρησιμοποιώντας τις λέξεις "</a:t>
            </a:r>
            <a:r>
              <a:rPr lang="el-GR" i="1" dirty="0" smtClean="0"/>
              <a:t>Εγώ σας βαπτίζω στο όνομα του Πατέρα, του Υιού και του Αγίου Πνεύματος", ψεκάζοντας νερό στο μέτωπο του ασθενούς, και κάνοντας το σημάδι του σταυρού.</a:t>
            </a:r>
          </a:p>
          <a:p>
            <a:pPr algn="just"/>
            <a:r>
              <a:rPr lang="el-GR" dirty="0" smtClean="0"/>
              <a:t>Όλα τα βαπτίσματα έκτακτης ανάγκης πρέπει να αναφέρονται στον ιερέα.</a:t>
            </a:r>
          </a:p>
          <a:p>
            <a:pPr algn="just"/>
            <a:r>
              <a:rPr lang="el-GR" dirty="0" smtClean="0"/>
              <a:t>Όσον αφορά </a:t>
            </a:r>
            <a:r>
              <a:rPr lang="el-GR" b="1" dirty="0" smtClean="0"/>
              <a:t>τη διατροφή </a:t>
            </a:r>
            <a:r>
              <a:rPr lang="el-GR" dirty="0" smtClean="0"/>
              <a:t>δεν υπάρχουν ιδιαίτεροι περιορισμοί. Υπάρχουν, όμως, μερικοί χριστιανοί που ορίζουν την ημέρα της Παρασκευής, ως ημέρα χωρίς κρέας. Συνεπώς, θα πρέπει να τους προσφερθεί μια χορτοφαγική εναλλακτική λύση σε αυτήν την περίπτωση.</a:t>
            </a:r>
          </a:p>
          <a:p>
            <a:pPr algn="just"/>
            <a:r>
              <a:rPr lang="el-GR" dirty="0" smtClean="0"/>
              <a:t>Όλα τα παραπάνω πρέπει να αντιμετωπίζονται πρωτίστως με σεβασμό από το προσωπικό του Νοσοκομείου και τους επαγγελματίες υγείας γενικότερα.</a:t>
            </a:r>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ΜΑΡΤΥΡΕΣ ΤΟΥ ΙΕΧΩΒΑ</a:t>
            </a:r>
            <a:endParaRPr lang="el-GR" dirty="0"/>
          </a:p>
        </p:txBody>
      </p:sp>
      <p:sp>
        <p:nvSpPr>
          <p:cNvPr id="3" name="2 - Θέση περιεχομένου"/>
          <p:cNvSpPr>
            <a:spLocks noGrp="1"/>
          </p:cNvSpPr>
          <p:nvPr>
            <p:ph idx="1"/>
          </p:nvPr>
        </p:nvSpPr>
        <p:spPr/>
        <p:txBody>
          <a:bodyPr>
            <a:normAutofit/>
          </a:bodyPr>
          <a:lstStyle/>
          <a:p>
            <a:pPr algn="just"/>
            <a:r>
              <a:rPr lang="el-GR" dirty="0" smtClean="0"/>
              <a:t>Κλείνοντας με τους μάρτυρες του Ιεχωβά τα μόνα αξιοσημείωτα είναι </a:t>
            </a:r>
            <a:r>
              <a:rPr lang="el-GR" b="1" dirty="0" smtClean="0"/>
              <a:t>η μετάγγιση αίματος και η άμβλωση, κ</a:t>
            </a:r>
            <a:r>
              <a:rPr lang="el-GR" dirty="0" smtClean="0"/>
              <a:t>αθώς δεν υπάρχουν άλλοι σημαντικοί περιορισμοί στο εν λόγω θρήσκευμα.</a:t>
            </a:r>
          </a:p>
          <a:p>
            <a:pPr algn="just"/>
            <a:r>
              <a:rPr lang="el-GR" dirty="0" smtClean="0"/>
              <a:t>Οι μάρτυρες του Ιεχωβά θεωρούν πολύτιμη τη ζωή και επιζητούν ποιοτική ιατρική περίθαλψη για τους ίδιους και τα παιδιά τους. </a:t>
            </a:r>
          </a:p>
          <a:p>
            <a:pPr algn="just"/>
            <a:r>
              <a:rPr lang="el-GR" dirty="0" smtClean="0"/>
              <a:t>Δέχονται τις περισσότερες ιατρικές θεραπείες και την εξέλιξη της επιστήμης της Ιατρικής, όπως χειρουργικές και αναισθητικές διαδικασίες, συσκευές και μεθόδους, καθώς και αιμοστατικούς και θεραπευτικούς παράγοντες.</a:t>
            </a:r>
            <a:endParaRPr 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ΜΑΡΤΥΡΕΣ ΤΟΥ ΙΕΧΩΒΑ</a:t>
            </a: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Ωστόσο, οι Μάρτυρες του Ιεχωβά πιστεύουν ότι η μετάγγιση αλλογενούς αίματος (π.χ. πλήρες αίμα, ερυθρά αιμοσφαίρια, λευκά αιμοσφαίρια, αιμοπετάλια και πλάσμα) και η </a:t>
            </a:r>
            <a:r>
              <a:rPr lang="el-GR" dirty="0" err="1" smtClean="0"/>
              <a:t>προεγχειρητική</a:t>
            </a:r>
            <a:r>
              <a:rPr lang="el-GR" dirty="0" smtClean="0"/>
              <a:t> αποθήκευση </a:t>
            </a:r>
            <a:r>
              <a:rPr lang="el-GR" dirty="0" err="1" smtClean="0"/>
              <a:t>αυτόλογου</a:t>
            </a:r>
            <a:r>
              <a:rPr lang="el-GR" dirty="0" smtClean="0"/>
              <a:t> αίματος (PAD) για μετέπειτα </a:t>
            </a:r>
            <a:r>
              <a:rPr lang="el-GR" dirty="0" err="1" smtClean="0"/>
              <a:t>επαναχορήγηση</a:t>
            </a:r>
            <a:r>
              <a:rPr lang="el-GR" dirty="0" smtClean="0"/>
              <a:t> απαγορεύονται σύμφωνα με αρκετές περικοπές της Αγίας Γραφής. </a:t>
            </a:r>
          </a:p>
          <a:p>
            <a:pPr algn="just"/>
            <a:r>
              <a:rPr lang="el-GR" dirty="0" smtClean="0"/>
              <a:t>Συνεπώς οι λόγοι απαγόρευσή της είναι αποκλειστικά θρησκευτικοί. Συγκεκριμένα, βάσει ατόμων – μαρτύρων του Ιεχωβά: </a:t>
            </a:r>
            <a:r>
              <a:rPr lang="el-GR" i="1" dirty="0" smtClean="0"/>
              <a:t>«τόσο στην Παλαιά όσο και στην Καινή Διαθήκη δίνεται ξεκάθαρα η εντολή να απέχουμε από αίμα».</a:t>
            </a:r>
          </a:p>
          <a:p>
            <a:pPr algn="just"/>
            <a:r>
              <a:rPr lang="el-GR" dirty="0" smtClean="0"/>
              <a:t>Τέλος, όσον αφορά την άμβλωση οι Μάρτυρες του Ιεχωβά βλέπουν την </a:t>
            </a:r>
            <a:r>
              <a:rPr lang="el-GR" i="1" dirty="0" smtClean="0"/>
              <a:t>άμβλωση ως την </a:t>
            </a:r>
            <a:r>
              <a:rPr lang="el-GR" dirty="0" smtClean="0"/>
              <a:t>εκούσια λήψη ανθρώπινης ζωής. Στην σπάνια περίπτωση που πρέπει να γίνει επιλογή μεταξύ της ζωής της μητέρας και της ζωής του παιδιού, τα ενδιαφερόμενα άτομα έχουν ελευθερία επιλογής.</a:t>
            </a:r>
            <a:endParaRPr lang="el-G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Η παροχή ολιστικής και ταυτόχρονα εξατομικευμένης φροντίδας στους ασθενείς με διαφορετική πολιτισμική προέλευση αποτελεί μία πρόκληση για το νοσηλευτικό προσωπικό, ιδιαίτερα σε κοινωνίες όπου η σύνθεση του πληθυσμού διαφοροποιείται σε πολιτισμικό, γλωσσικό και θρησκευτικό επίπεδο. </a:t>
            </a:r>
          </a:p>
          <a:p>
            <a:pPr algn="just"/>
            <a:r>
              <a:rPr lang="el-GR" dirty="0" smtClean="0"/>
              <a:t>Η ανάγκη για Διαπολιτισμική Νοσηλευτική αποτελεί μια σημαντική πτυχή στην παροχή φροντίδας υγείας. </a:t>
            </a:r>
          </a:p>
          <a:p>
            <a:pPr algn="just"/>
            <a:r>
              <a:rPr lang="el-GR" dirty="0" smtClean="0"/>
              <a:t>Η γνώση εκ μέρους του νοσηλευτικού προσωπικού των τελετών, αξιών, παραδόσεων κ.λπ. κάθε λαού προκειμένου να αντιμετωπίσει την ασθένεια ή να τιμήσει και να πενθήσει τους νεκρούς του, βελτιώνει τη σχέση εμπιστοσύνης ανάμεσα στους ασθενείς, τις οικογένειές τους και τους επαγγελματίες υγείας. </a:t>
            </a:r>
          </a:p>
          <a:p>
            <a:pPr algn="just"/>
            <a:r>
              <a:rPr lang="el-GR" dirty="0" smtClean="0"/>
              <a:t>Το σύγχρονο νοσηλευτικό προσωπικό μπορεί να βοηθήσει τους ασθενείς με πολιτισμικές ιδιαιτερότητες να ζήσουν καλά, να αποβιώσουν καλά αλλά και τους συγγενής του νεκρού να θρηνήσουν καλά.</a:t>
            </a:r>
            <a:endParaRPr lang="el-G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2524" y="1676027"/>
            <a:ext cx="6441844" cy="34091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65657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dirty="0" smtClean="0"/>
              <a:t>ΔΙΑΠΟΛΙΤΙΣΜΙΚΗ ΝΟΣΗΛΕΥΤΙΚΗ </a:t>
            </a:r>
            <a:endParaRPr lang="el-GR" dirty="0"/>
          </a:p>
        </p:txBody>
      </p:sp>
      <p:sp>
        <p:nvSpPr>
          <p:cNvPr id="3" name="2 - Θέση περιεχομένου"/>
          <p:cNvSpPr>
            <a:spLocks noGrp="1"/>
          </p:cNvSpPr>
          <p:nvPr>
            <p:ph idx="1"/>
          </p:nvPr>
        </p:nvSpPr>
        <p:spPr/>
        <p:txBody>
          <a:bodyPr>
            <a:normAutofit/>
          </a:bodyPr>
          <a:lstStyle/>
          <a:p>
            <a:pPr algn="just"/>
            <a:r>
              <a:rPr lang="el-GR" dirty="0" smtClean="0"/>
              <a:t>Οι επαγγελματίες υγείας οφείλουν να γνωρίζουν κατά τη διάρκεια της παροχής υπηρεσιών υγείας τις τυχόν ιδιαιτερότητες των ασθενών τους:</a:t>
            </a:r>
          </a:p>
          <a:p>
            <a:pPr lvl="1" algn="just"/>
            <a:r>
              <a:rPr lang="el-GR" dirty="0" smtClean="0"/>
              <a:t>Να προσέχουν τον τρόπο προσφώνησης, καθώς δεν είναι κοινοί σε όλους τους πολιτισμούς και ενδέχεται να δημιουργηθούν παρεξηγήσεις</a:t>
            </a:r>
          </a:p>
          <a:p>
            <a:pPr lvl="1" algn="just"/>
            <a:r>
              <a:rPr lang="el-GR" dirty="0" smtClean="0"/>
              <a:t>Να γνωρίζουν τις περιπτώσεις εκείνες στις οποίες η οπτική επαφή θεωρείται αγένεια</a:t>
            </a:r>
          </a:p>
          <a:p>
            <a:pPr lvl="1" algn="just"/>
            <a:r>
              <a:rPr lang="el-GR" dirty="0" smtClean="0"/>
              <a:t>Να γνωρίζουν τις διαφορετικές ερμηνείες των χειρονομιών ανά πολιτισμό</a:t>
            </a:r>
          </a:p>
          <a:p>
            <a:pPr lvl="1" algn="just"/>
            <a:r>
              <a:rPr lang="el-GR" dirty="0" smtClean="0"/>
              <a:t>Να γνωρίζουν ορθές (άρα αποδεκτές) πρακτικές, όπως αυτές ενδέχεται να ορίζονται από τις θρησκευτικές πεποιθήσεις </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2800" dirty="0" smtClean="0"/>
              <a:t>ΘΡΗΣΚΕΥΤΙΚΗ ΠΙΣΤΗ ΣΤΟ ΧΩΡΟ ΤΟΥ ΝΟΣΟΚΟΜΕΙΟΥ </a:t>
            </a:r>
            <a:endParaRPr lang="el-GR" sz="2800" dirty="0"/>
          </a:p>
        </p:txBody>
      </p:sp>
      <p:sp>
        <p:nvSpPr>
          <p:cNvPr id="3" name="2 - Θέση περιεχομένου"/>
          <p:cNvSpPr>
            <a:spLocks noGrp="1"/>
          </p:cNvSpPr>
          <p:nvPr>
            <p:ph idx="1"/>
          </p:nvPr>
        </p:nvSpPr>
        <p:spPr/>
        <p:txBody>
          <a:bodyPr>
            <a:normAutofit/>
          </a:bodyPr>
          <a:lstStyle/>
          <a:p>
            <a:pPr algn="just"/>
            <a:r>
              <a:rPr lang="el-GR" dirty="0" smtClean="0"/>
              <a:t>Πεποίθηση ότι η ασθένεια οφείλεται στην παρέμβαση κάποιων υπερφυσικών δυνάμεων και ότι διάφορα τελετουργικά συντελούν στην αποτροπή της κακής επιρροής αυτών, συνδέει το θέμα της υγεία με τη θρησκεία στο χώρο του νοσοκομείου. </a:t>
            </a:r>
          </a:p>
          <a:p>
            <a:pPr algn="just"/>
            <a:r>
              <a:rPr lang="el-GR" dirty="0" smtClean="0"/>
              <a:t>Η θρησκεία μέσα στο χώρο του νοσοκομείου είναι συνυφασμένη σε μεγάλο βαθμό με την ίδια την κουλτούρα του. Έχουμε φράσεις όπως: </a:t>
            </a:r>
          </a:p>
          <a:p>
            <a:pPr lvl="1" algn="just"/>
            <a:r>
              <a:rPr lang="el-GR" dirty="0" smtClean="0"/>
              <a:t>«Η επιστήμη έκανε ότι μπορούσε τώρα ο Θεός…»</a:t>
            </a:r>
          </a:p>
          <a:p>
            <a:pPr lvl="1" algn="just"/>
            <a:r>
              <a:rPr lang="el-GR" dirty="0" smtClean="0"/>
              <a:t>«….τώρα ο Θεός ας βάλει το χέρι Του…»</a:t>
            </a:r>
          </a:p>
          <a:p>
            <a:pPr lvl="1" algn="just"/>
            <a:r>
              <a:rPr lang="el-GR" dirty="0" smtClean="0"/>
              <a:t>«… η επιστήμη σηκώνει ψηλά τα χέρια…» </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ΙΕΡΑ ΣΥΜΒΟΛΑ </a:t>
            </a:r>
            <a:endParaRPr lang="el-GR" dirty="0"/>
          </a:p>
        </p:txBody>
      </p:sp>
      <p:sp>
        <p:nvSpPr>
          <p:cNvPr id="3" name="2 - Θέση περιεχομένου"/>
          <p:cNvSpPr>
            <a:spLocks noGrp="1"/>
          </p:cNvSpPr>
          <p:nvPr>
            <p:ph idx="1"/>
          </p:nvPr>
        </p:nvSpPr>
        <p:spPr>
          <a:xfrm>
            <a:off x="457200" y="1935480"/>
            <a:ext cx="8229600" cy="2065024"/>
          </a:xfrm>
        </p:spPr>
        <p:txBody>
          <a:bodyPr/>
          <a:lstStyle/>
          <a:p>
            <a:pPr algn="just"/>
            <a:r>
              <a:rPr lang="el-GR" dirty="0" smtClean="0"/>
              <a:t>Εικόνες ή άλλα ιερά σύμβολα άλλοτε προϋπάρχουν στους θαλάμους των ελληνικών νοσοκομείων ή μπορεί οι ίδιοι οι ασθενείς να φέρουν μαζί τους κάποιο ιερό σύμβολο, ως προσωπικό τους αντικείμενο. </a:t>
            </a:r>
          </a:p>
          <a:p>
            <a:endParaRPr lang="el-GR" dirty="0"/>
          </a:p>
        </p:txBody>
      </p:sp>
      <p:pic>
        <p:nvPicPr>
          <p:cNvPr id="1026" name="Picture 2" descr="Η ΚΑΙΝΗ ΔΙΑΘΗΚΗ - Βιβλιοπωλεία Εκδόσεις Μαλλιάρης Παιδεία, 960-239-762-4,  9789602397626, 960-239-762-4, 9602397624, 9789602397626"/>
          <p:cNvPicPr>
            <a:picLocks noChangeAspect="1" noChangeArrowheads="1"/>
          </p:cNvPicPr>
          <p:nvPr/>
        </p:nvPicPr>
        <p:blipFill>
          <a:blip r:embed="rId2" cstate="print"/>
          <a:srcRect/>
          <a:stretch>
            <a:fillRect/>
          </a:stretch>
        </p:blipFill>
        <p:spPr bwMode="auto">
          <a:xfrm>
            <a:off x="928662" y="3631975"/>
            <a:ext cx="2357454" cy="3226025"/>
          </a:xfrm>
          <a:prstGeom prst="rect">
            <a:avLst/>
          </a:prstGeom>
          <a:noFill/>
        </p:spPr>
      </p:pic>
      <p:sp>
        <p:nvSpPr>
          <p:cNvPr id="1028" name="AutoShape 4" descr="18k χρυσό plated Αλλάχ μουσουλμανικό μενταγιόν βιβλίο 2267744 2021 – €3.14"/>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l-GR"/>
          </a:p>
        </p:txBody>
      </p:sp>
      <p:sp>
        <p:nvSpPr>
          <p:cNvPr id="1030" name="AutoShape 6" descr="18k χρυσό plated Αλλάχ μουσουλμανικό μενταγιόν βιβλίο 2267744 2021 – €3.14"/>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l-GR"/>
          </a:p>
        </p:txBody>
      </p:sp>
      <p:sp>
        <p:nvSpPr>
          <p:cNvPr id="1032" name="AutoShape 8" descr="18k χρυσό plated Αλλάχ μουσουλμανικό μενταγιόν βιβλίο 2267744 2021 – €3.14"/>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l-GR"/>
          </a:p>
        </p:txBody>
      </p:sp>
      <p:sp>
        <p:nvSpPr>
          <p:cNvPr id="1034" name="AutoShape 10" descr="18k χρυσό plated Αλλάχ μουσουλμανικό μενταγιόν βιβλίο 2267744 2021 – €3.14"/>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l-GR"/>
          </a:p>
        </p:txBody>
      </p:sp>
      <p:pic>
        <p:nvPicPr>
          <p:cNvPr id="1036" name="Picture 12"/>
          <p:cNvPicPr>
            <a:picLocks noChangeAspect="1" noChangeArrowheads="1"/>
          </p:cNvPicPr>
          <p:nvPr/>
        </p:nvPicPr>
        <p:blipFill>
          <a:blip r:embed="rId3"/>
          <a:srcRect/>
          <a:stretch>
            <a:fillRect/>
          </a:stretch>
        </p:blipFill>
        <p:spPr bwMode="auto">
          <a:xfrm>
            <a:off x="5500694" y="3843318"/>
            <a:ext cx="3014682" cy="3014682"/>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ΚΥΡΙΟΤΕΡΕΣ ΘΡΗΣΚΕΙΕΣ </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ΒΟΥΔΙΣΜΟΣ </a:t>
            </a:r>
            <a:endParaRPr lang="el-GR" dirty="0"/>
          </a:p>
        </p:txBody>
      </p:sp>
      <p:sp>
        <p:nvSpPr>
          <p:cNvPr id="3" name="2 - Θέση περιεχομένου"/>
          <p:cNvSpPr>
            <a:spLocks noGrp="1"/>
          </p:cNvSpPr>
          <p:nvPr>
            <p:ph idx="1"/>
          </p:nvPr>
        </p:nvSpPr>
        <p:spPr/>
        <p:txBody>
          <a:bodyPr>
            <a:normAutofit/>
          </a:bodyPr>
          <a:lstStyle/>
          <a:p>
            <a:pPr algn="just"/>
            <a:r>
              <a:rPr lang="el-GR" dirty="0" smtClean="0"/>
              <a:t>Ο βουδισμός αποτελεί μια θρησκεία η οποία είναι βασισμένη στη διδασκαλία του </a:t>
            </a:r>
            <a:r>
              <a:rPr lang="el-GR" dirty="0" err="1" smtClean="0"/>
              <a:t>Siddhartha</a:t>
            </a:r>
            <a:r>
              <a:rPr lang="el-GR" dirty="0" smtClean="0"/>
              <a:t> </a:t>
            </a:r>
            <a:r>
              <a:rPr lang="el-GR" dirty="0" err="1" smtClean="0"/>
              <a:t>Gautama</a:t>
            </a:r>
            <a:r>
              <a:rPr lang="el-GR" dirty="0" smtClean="0"/>
              <a:t>, κοινώς, Βούδα. </a:t>
            </a:r>
          </a:p>
          <a:p>
            <a:pPr algn="just"/>
            <a:r>
              <a:rPr lang="el-GR" dirty="0" smtClean="0"/>
              <a:t>Γεννήθηκε και έζησε σε μία βασιλική οικογένεια στην περιοχή του Νεπάλ κατά το τέλος του 5ου και αρχές του 6ου αιώνα </a:t>
            </a:r>
            <a:r>
              <a:rPr lang="el-GR" dirty="0" err="1" smtClean="0"/>
              <a:t>π.Χ.</a:t>
            </a:r>
            <a:r>
              <a:rPr lang="el-GR" dirty="0" smtClean="0"/>
              <a:t>. Στη ηλικία των 29 ετών και επιθυμώντας να αναζητήσει το νόημα της οδύνης που αντίκριζε γύρω του, εγκατέλειψε τις ανέσεις του οίκου. </a:t>
            </a:r>
          </a:p>
          <a:p>
            <a:pPr algn="just"/>
            <a:r>
              <a:rPr lang="el-GR" dirty="0" smtClean="0"/>
              <a:t>Σήμερα, ο αριθμός των οπαδών του βουδισμού ξεπερνά τα τριακόσια πενήντα(350) εκατομμύρια βουδιστές παγκοσμίως. Στην Ελλάδα ο αντίστοιχος αριθμός τους κυμαίνεται μεταξύ πέντε (5) και δέκα (10) χιλιάδων.</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αφήνεια">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Κλασικό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Σαφήνεια">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14</TotalTime>
  <Words>4653</Words>
  <Application>Microsoft Office PowerPoint</Application>
  <PresentationFormat>Προβολή στην οθόνη (4:3)</PresentationFormat>
  <Paragraphs>219</Paragraphs>
  <Slides>47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47</vt:i4>
      </vt:variant>
    </vt:vector>
  </HeadingPairs>
  <TitlesOfParts>
    <vt:vector size="48" baseType="lpstr">
      <vt:lpstr>Σαφήνεια</vt:lpstr>
      <vt:lpstr>ΠΟΛΥΠΟΛΙΤΙΣΜΙΚΟ ΠΕΡΙΒΑΛΛΟΝ ΚΑΙ ΣΥΓΧΡΟΝΗ ΝΟΣΗΛΕΥΤΙΚΗ </vt:lpstr>
      <vt:lpstr>ΚΩΔΙΚΑΣ ΝΟΣΗΛΕΥΤΙΚΗΣ ΔΕΟΝΤΟΛΟΓΙΑΣ </vt:lpstr>
      <vt:lpstr>ΑΡΧΕΣ ΝΟΣΗΛΕΥΤΙΚΗΣ ΦΡΟΝΤΙΔΑΣ </vt:lpstr>
      <vt:lpstr>ΠΙΘΑΝΕΣ ΔΥΣΚΟΛΙΕΣ ΑΣΚΗΣΗΣ ΔΙΑΠΟΛΙΤΙΣΜΙΚΗΣ ΝΟΣΗΛΕΥΤΙΚΗΣ ΦΡΟΝΤΙΔΑΣ </vt:lpstr>
      <vt:lpstr>ΔΙΑΠΟΛΙΤΙΣΜΙΚΗ ΝΟΣΗΛΕΥΤΙΚΗ </vt:lpstr>
      <vt:lpstr>ΘΡΗΣΚΕΥΤΙΚΗ ΠΙΣΤΗ ΣΤΟ ΧΩΡΟ ΤΟΥ ΝΟΣΟΚΟΜΕΙΟΥ </vt:lpstr>
      <vt:lpstr>ΙΕΡΑ ΣΥΜΒΟΛΑ </vt:lpstr>
      <vt:lpstr>ΚΥΡΙΟΤΕΡΕΣ ΘΡΗΣΚΕΙΕΣ </vt:lpstr>
      <vt:lpstr>ΒΟΥΔΙΣΜΟΣ </vt:lpstr>
      <vt:lpstr>ΒΟΥΔΙΣΜΟΣ </vt:lpstr>
      <vt:lpstr>ΒΟΥΔΙΣΜΟΣ</vt:lpstr>
      <vt:lpstr>ΙΟΥΔΑΪΣΜΟΣ </vt:lpstr>
      <vt:lpstr>ΙΟΥΔΑΪΣΜΟΣ </vt:lpstr>
      <vt:lpstr>ΙΟΥΔΑΪΣΜΟΣ </vt:lpstr>
      <vt:lpstr>ΙΣΛΑΜ</vt:lpstr>
      <vt:lpstr>ΙΣΛΑΜ</vt:lpstr>
      <vt:lpstr>ΙΝΔΟΥΪΣΜΟΣ </vt:lpstr>
      <vt:lpstr>ΙΝΔΟΥΪΣΜΟΣ </vt:lpstr>
      <vt:lpstr>ΘΡΗΝΟΣ ΚΑΙ ΠΟΛΙΤΙΣΜΟΣ </vt:lpstr>
      <vt:lpstr>ΘΡΗΝΟΣ ΚΑΙ ΠΟΛΙΤΙΣΜΟΣ </vt:lpstr>
      <vt:lpstr>ΘΡΗΝΟΣ ΚΑΙ ΠΟΛΙΤΙΣΜΟΣ </vt:lpstr>
      <vt:lpstr>ΘΡΗΝΟΣ ΚΑΙ ΠΟΛΙΤΙΣΜΟΣ </vt:lpstr>
      <vt:lpstr>ΘΡΗΝΟΣ ΚΑΙ ΠΟΛΙΤΙΣΜΟΣ </vt:lpstr>
      <vt:lpstr>ΘΡΗΝΟΣ ΚΑΙ ΠΟΛΙΤΙΣΜΟΣ </vt:lpstr>
      <vt:lpstr>ΘΡΗΝΟΣ ΚΑΙ ΠΟΛΙΤΙΣΜΟΣ </vt:lpstr>
      <vt:lpstr>ΘΡΗΝΟΣ ΚΑΙ ΠΟΛΙΤΙΣΜΟΣ </vt:lpstr>
      <vt:lpstr>ΚΑΝΟΝΕΣ ΔΙΑΧΕΙΡΙΣΗΣ </vt:lpstr>
      <vt:lpstr>ΜΟΥΣΟΥΛΜΑΝΟΙ ΑΣΘΕΝΕΙΣ </vt:lpstr>
      <vt:lpstr>ΜΟΥΣΟΥΛΜΑΝΟΙ ΑΣΘΕΝΕΙΣ </vt:lpstr>
      <vt:lpstr>ΜΟΥΣΟΥΛΜΑΝΟΙ ΑΣΘΕΝΕΙΣ </vt:lpstr>
      <vt:lpstr>ΜΟΥΣΟΥΛΜΑΝΟΙ ΑΣΘΕΝΕΙΣ </vt:lpstr>
      <vt:lpstr>ΜΟΥΣΟΥΛΜΑΝΟΙ ΑΣΘΕΝΕΙΣ </vt:lpstr>
      <vt:lpstr>ΜΟΥΣΟΥΛΜΑΝΟΙ ΑΣΘΕΝΕΙΣ </vt:lpstr>
      <vt:lpstr>ΜΟΥΣΟΥΛΜΑΝΟΙ ΑΣΘΕΝΕΙΣ </vt:lpstr>
      <vt:lpstr>ΜΟΥΣΟΥΛΜΑΝΟΙ ΑΣΘΕΝΕΙΣ </vt:lpstr>
      <vt:lpstr>ΜΟΥΣΟΥΛΜΑΝΟΙ ΑΣΘΕΝΕΙΣ </vt:lpstr>
      <vt:lpstr>ΜΟΥΣΟΥΛΜΑΝΟΙ ΑΣΘΕΝΕΙΣ </vt:lpstr>
      <vt:lpstr>ΜΟΥΣΟΥΛΜΑΝΟΙ ΑΣΘΕΝΕΙΣ </vt:lpstr>
      <vt:lpstr>ΜΟΥΣΟΥΛΜΑΝΟΙ ΑΣΘΕΝΕΙΣ </vt:lpstr>
      <vt:lpstr>ΙΝΔΟΥΙΣΤΕΣ ΑΣΘΕΝΕΙΣ </vt:lpstr>
      <vt:lpstr>ΙΝΔΟΥΙΣΤΕΣ ΑΣΘΕΝΕΙΣ </vt:lpstr>
      <vt:lpstr>ΧΡΙΣΤΙΑΝΟΙ ΑΣΘΕΝΕΙΣ </vt:lpstr>
      <vt:lpstr>ΧΡΙΣΤΙΑΝΟΙ ΑΣΘΕΝΕΙΣ </vt:lpstr>
      <vt:lpstr>ΜΑΡΤΥΡΕΣ ΤΟΥ ΙΕΧΩΒΑ</vt:lpstr>
      <vt:lpstr>ΜΑΡΤΥΡΕΣ ΤΟΥ ΙΕΧΩΒΑ</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
  <cp:lastModifiedBy>Ελένη Μπακόλα</cp:lastModifiedBy>
  <cp:revision>50</cp:revision>
  <dcterms:created xsi:type="dcterms:W3CDTF">2023-10-22T16:28:30Z</dcterms:created>
  <dcterms:modified xsi:type="dcterms:W3CDTF">2023-10-22T17:01:15Z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BEC6F769D86941BDAB6B5A650D61F8CD_13</vt:lpwstr>
  </property>
  <property fmtid="{D5CDD505-2E9C-101B-9397-08002B2CF9AE}" pid="3" name="KSOProductBuildVer">
    <vt:lpwstr>1033-12.2.0.13266</vt:lpwstr>
  </property>
</Properties>
</file>