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6" r:id="rId2"/>
    <p:sldId id="257" r:id="rId3"/>
    <p:sldId id="258" r:id="rId4"/>
    <p:sldId id="259" r:id="rId5"/>
    <p:sldId id="260" r:id="rId6"/>
    <p:sldId id="261" r:id="rId7"/>
    <p:sldId id="274" r:id="rId8"/>
    <p:sldId id="262" r:id="rId9"/>
    <p:sldId id="263" r:id="rId10"/>
    <p:sldId id="264" r:id="rId11"/>
    <p:sldId id="265" r:id="rId12"/>
    <p:sldId id="270" r:id="rId13"/>
    <p:sldId id="275" r:id="rId14"/>
    <p:sldId id="279" r:id="rId15"/>
    <p:sldId id="281" r:id="rId16"/>
    <p:sldId id="276" r:id="rId17"/>
    <p:sldId id="277" r:id="rId18"/>
    <p:sldId id="266" r:id="rId19"/>
    <p:sldId id="271" r:id="rId20"/>
    <p:sldId id="269" r:id="rId21"/>
    <p:sldId id="278" r:id="rId22"/>
    <p:sldId id="283" r:id="rId23"/>
    <p:sldId id="282" r:id="rId24"/>
    <p:sldId id="267" r:id="rId25"/>
    <p:sldId id="268" r:id="rId26"/>
    <p:sldId id="272" r:id="rId27"/>
    <p:sldId id="273" r:id="rId28"/>
    <p:sldId id="284" r:id="rId29"/>
    <p:sldId id="285" r:id="rId30"/>
    <p:sldId id="286" r:id="rId31"/>
    <p:sldId id="288" r:id="rId32"/>
    <p:sldId id="289" r:id="rId33"/>
    <p:sldId id="290" r:id="rId34"/>
    <p:sldId id="292" r:id="rId35"/>
    <p:sldId id="293" r:id="rId36"/>
    <p:sldId id="294" r:id="rId37"/>
    <p:sldId id="296" r:id="rId38"/>
    <p:sldId id="295" r:id="rId39"/>
    <p:sldId id="297" r:id="rId40"/>
    <p:sldId id="298" r:id="rId41"/>
    <p:sldId id="299" r:id="rId42"/>
    <p:sldId id="300" r:id="rId43"/>
    <p:sldId id="303" r:id="rId44"/>
    <p:sldId id="309" r:id="rId45"/>
    <p:sldId id="301" r:id="rId46"/>
    <p:sldId id="304" r:id="rId47"/>
    <p:sldId id="305" r:id="rId48"/>
    <p:sldId id="302" r:id="rId49"/>
    <p:sldId id="306" r:id="rId50"/>
    <p:sldId id="307" r:id="rId51"/>
    <p:sldId id="308" r:id="rId52"/>
    <p:sldId id="310" r:id="rId53"/>
    <p:sldId id="311" r:id="rId54"/>
    <p:sldId id="29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Lst>
  <p:sldSz cx="9144000" cy="6858000" type="screen4x3"/>
  <p:notesSz cx="7102475"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8" autoAdjust="0"/>
    <p:restoredTop sz="94660"/>
  </p:normalViewPr>
  <p:slideViewPr>
    <p:cSldViewPr>
      <p:cViewPr>
        <p:scale>
          <a:sx n="56" d="100"/>
          <a:sy n="56" d="100"/>
        </p:scale>
        <p:origin x="-210"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8AE1F-C81A-448E-8616-0C010889C3DE}"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l-GR"/>
        </a:p>
      </dgm:t>
    </dgm:pt>
    <dgm:pt modelId="{93B01520-ABFF-4D6A-8FAA-0C89D9304554}">
      <dgm:prSet phldrT="[Κείμενο]"/>
      <dgm:spPr>
        <a:solidFill>
          <a:srgbClr val="00B050"/>
        </a:solidFill>
      </dgm:spPr>
      <dgm:t>
        <a:bodyPr/>
        <a:lstStyle/>
        <a:p>
          <a:r>
            <a:rPr lang="el-GR" dirty="0" smtClean="0">
              <a:solidFill>
                <a:schemeClr val="tx1"/>
              </a:solidFill>
            </a:rPr>
            <a:t>ΚΛΙΝΙΚΗ ΔΙΑΤΡΟΦΗ </a:t>
          </a:r>
          <a:endParaRPr lang="el-GR" dirty="0">
            <a:solidFill>
              <a:schemeClr val="tx1"/>
            </a:solidFill>
          </a:endParaRPr>
        </a:p>
      </dgm:t>
    </dgm:pt>
    <dgm:pt modelId="{185DE36D-32C8-497A-9A8A-AB357C466F2A}" type="parTrans" cxnId="{93E600A2-F75A-477C-9309-CEA43C32A778}">
      <dgm:prSet/>
      <dgm:spPr/>
      <dgm:t>
        <a:bodyPr/>
        <a:lstStyle/>
        <a:p>
          <a:endParaRPr lang="el-GR"/>
        </a:p>
      </dgm:t>
    </dgm:pt>
    <dgm:pt modelId="{34D7A67B-164D-4CA5-8358-E77DF9DA5AE2}" type="sibTrans" cxnId="{93E600A2-F75A-477C-9309-CEA43C32A778}">
      <dgm:prSet/>
      <dgm:spPr/>
      <dgm:t>
        <a:bodyPr/>
        <a:lstStyle/>
        <a:p>
          <a:endParaRPr lang="el-GR"/>
        </a:p>
      </dgm:t>
    </dgm:pt>
    <dgm:pt modelId="{101CD348-23AA-4AF6-AF95-F8667AED040C}">
      <dgm:prSet phldrT="[Κείμενο]"/>
      <dgm:spPr>
        <a:solidFill>
          <a:schemeClr val="accent3">
            <a:lumMod val="60000"/>
            <a:lumOff val="40000"/>
          </a:schemeClr>
        </a:solidFill>
      </dgm:spPr>
      <dgm:t>
        <a:bodyPr/>
        <a:lstStyle/>
        <a:p>
          <a:pPr algn="ctr"/>
          <a:r>
            <a:rPr lang="el-GR" u="sng" dirty="0" smtClean="0">
              <a:solidFill>
                <a:schemeClr val="tx1"/>
              </a:solidFill>
            </a:rPr>
            <a:t>Εντερική διατροφή </a:t>
          </a:r>
        </a:p>
        <a:p>
          <a:pPr algn="ctr"/>
          <a:endParaRPr lang="el-GR" u="sng" dirty="0" smtClean="0">
            <a:solidFill>
              <a:schemeClr val="tx1"/>
            </a:solidFill>
          </a:endParaRPr>
        </a:p>
        <a:p>
          <a:pPr algn="l"/>
          <a:r>
            <a:rPr lang="el-GR" u="none" dirty="0" smtClean="0">
              <a:solidFill>
                <a:schemeClr val="tx1"/>
              </a:solidFill>
            </a:rPr>
            <a:t>Λειτουργικός πεπτικός σωλήνας</a:t>
          </a:r>
        </a:p>
        <a:p>
          <a:pPr algn="l"/>
          <a:r>
            <a:rPr lang="el-GR" u="none" dirty="0" smtClean="0">
              <a:solidFill>
                <a:schemeClr val="tx1"/>
              </a:solidFill>
            </a:rPr>
            <a:t>Καλή ανοχή εντερικής διατροφής </a:t>
          </a:r>
        </a:p>
        <a:p>
          <a:pPr algn="l"/>
          <a:r>
            <a:rPr lang="el-GR" u="none" dirty="0" smtClean="0">
              <a:solidFill>
                <a:schemeClr val="tx1"/>
              </a:solidFill>
            </a:rPr>
            <a:t>Ικανοποιητική εντερική απορρόφηση </a:t>
          </a:r>
        </a:p>
      </dgm:t>
    </dgm:pt>
    <dgm:pt modelId="{0B248711-1AC3-4090-80C7-7BB2EEC516B5}" type="parTrans" cxnId="{7B9BB2B4-6754-4B6C-97A9-AD9705DB1A33}">
      <dgm:prSet/>
      <dgm:spPr/>
      <dgm:t>
        <a:bodyPr/>
        <a:lstStyle/>
        <a:p>
          <a:endParaRPr lang="el-GR"/>
        </a:p>
      </dgm:t>
    </dgm:pt>
    <dgm:pt modelId="{DE04A1D2-7D8D-4568-B7DB-03D1D50D709A}" type="sibTrans" cxnId="{7B9BB2B4-6754-4B6C-97A9-AD9705DB1A33}">
      <dgm:prSet/>
      <dgm:spPr/>
      <dgm:t>
        <a:bodyPr/>
        <a:lstStyle/>
        <a:p>
          <a:endParaRPr lang="el-GR"/>
        </a:p>
      </dgm:t>
    </dgm:pt>
    <dgm:pt modelId="{B239275D-D811-4AA7-9D37-18D0CE7C4E18}">
      <dgm:prSet phldrT="[Κείμενο]"/>
      <dgm:spPr>
        <a:solidFill>
          <a:schemeClr val="accent6">
            <a:lumMod val="60000"/>
            <a:lumOff val="40000"/>
          </a:schemeClr>
        </a:solidFill>
      </dgm:spPr>
      <dgm:t>
        <a:bodyPr/>
        <a:lstStyle/>
        <a:p>
          <a:pPr algn="ctr"/>
          <a:r>
            <a:rPr lang="el-GR" u="sng" dirty="0" smtClean="0">
              <a:solidFill>
                <a:schemeClr val="tx1"/>
              </a:solidFill>
            </a:rPr>
            <a:t>Εντερική &amp; Παρεντερική διατροφή </a:t>
          </a:r>
        </a:p>
        <a:p>
          <a:pPr algn="ctr"/>
          <a:endParaRPr lang="el-GR" u="sng" dirty="0" smtClean="0">
            <a:solidFill>
              <a:schemeClr val="tx1"/>
            </a:solidFill>
          </a:endParaRPr>
        </a:p>
        <a:p>
          <a:pPr algn="l"/>
          <a:r>
            <a:rPr lang="el-GR" u="none" dirty="0" smtClean="0">
              <a:solidFill>
                <a:schemeClr val="tx1"/>
              </a:solidFill>
            </a:rPr>
            <a:t>Λειτουργικός πεπτικός σωλήνας</a:t>
          </a:r>
        </a:p>
        <a:p>
          <a:pPr algn="l"/>
          <a:r>
            <a:rPr lang="el-GR" u="none" dirty="0" smtClean="0">
              <a:solidFill>
                <a:schemeClr val="tx1"/>
              </a:solidFill>
            </a:rPr>
            <a:t>Ήπια ανοχή εντερικής διατροφής </a:t>
          </a:r>
        </a:p>
        <a:p>
          <a:pPr algn="l"/>
          <a:r>
            <a:rPr lang="el-GR" u="none" dirty="0" smtClean="0">
              <a:solidFill>
                <a:schemeClr val="tx1"/>
              </a:solidFill>
            </a:rPr>
            <a:t>Ανεπαρκής εντερική απορρόφηση </a:t>
          </a:r>
          <a:endParaRPr lang="el-GR" u="none" dirty="0">
            <a:solidFill>
              <a:schemeClr val="tx1"/>
            </a:solidFill>
          </a:endParaRPr>
        </a:p>
      </dgm:t>
    </dgm:pt>
    <dgm:pt modelId="{87E1A4EC-AE25-4D5E-9864-E10342DE9638}" type="parTrans" cxnId="{9C7894D8-5B64-47B2-A33E-0371AEBDAB37}">
      <dgm:prSet/>
      <dgm:spPr/>
      <dgm:t>
        <a:bodyPr/>
        <a:lstStyle/>
        <a:p>
          <a:endParaRPr lang="el-GR"/>
        </a:p>
      </dgm:t>
    </dgm:pt>
    <dgm:pt modelId="{5E642AB9-96A4-4530-AAA0-D6C179BB631D}" type="sibTrans" cxnId="{9C7894D8-5B64-47B2-A33E-0371AEBDAB37}">
      <dgm:prSet/>
      <dgm:spPr/>
      <dgm:t>
        <a:bodyPr/>
        <a:lstStyle/>
        <a:p>
          <a:endParaRPr lang="el-GR"/>
        </a:p>
      </dgm:t>
    </dgm:pt>
    <dgm:pt modelId="{48EF320B-A51D-4C4A-AD36-87B87D42F377}">
      <dgm:prSet phldrT="[Κείμενο]"/>
      <dgm:spPr>
        <a:solidFill>
          <a:schemeClr val="accent2">
            <a:lumMod val="60000"/>
            <a:lumOff val="40000"/>
          </a:schemeClr>
        </a:solidFill>
      </dgm:spPr>
      <dgm:t>
        <a:bodyPr/>
        <a:lstStyle/>
        <a:p>
          <a:pPr algn="ctr"/>
          <a:r>
            <a:rPr lang="el-GR" u="sng" dirty="0" smtClean="0">
              <a:solidFill>
                <a:schemeClr val="tx1"/>
              </a:solidFill>
            </a:rPr>
            <a:t>Παρεντερική διατροφή </a:t>
          </a:r>
        </a:p>
        <a:p>
          <a:pPr algn="ctr"/>
          <a:endParaRPr lang="el-GR" u="sng" dirty="0" smtClean="0">
            <a:solidFill>
              <a:schemeClr val="tx1"/>
            </a:solidFill>
          </a:endParaRPr>
        </a:p>
        <a:p>
          <a:pPr algn="ctr"/>
          <a:endParaRPr lang="el-GR" u="sng" dirty="0" smtClean="0">
            <a:solidFill>
              <a:schemeClr val="tx1"/>
            </a:solidFill>
          </a:endParaRPr>
        </a:p>
        <a:p>
          <a:pPr algn="l"/>
          <a:r>
            <a:rPr lang="el-GR" u="none" dirty="0" smtClean="0">
              <a:solidFill>
                <a:schemeClr val="tx1"/>
              </a:solidFill>
            </a:rPr>
            <a:t>Μη λειτουργικός πεπτικός σωλήνας </a:t>
          </a:r>
        </a:p>
        <a:p>
          <a:pPr algn="l"/>
          <a:r>
            <a:rPr lang="el-GR" u="none" dirty="0" smtClean="0">
              <a:solidFill>
                <a:schemeClr val="tx1"/>
              </a:solidFill>
            </a:rPr>
            <a:t>Φτωχή ανοχή εντερικής διατροφής</a:t>
          </a:r>
          <a:endParaRPr lang="el-GR" u="none" dirty="0">
            <a:solidFill>
              <a:schemeClr val="tx1"/>
            </a:solidFill>
          </a:endParaRPr>
        </a:p>
      </dgm:t>
    </dgm:pt>
    <dgm:pt modelId="{2BDD157C-AB0B-4CA0-ACE4-CDCE15045740}" type="parTrans" cxnId="{8198D2FF-7F28-465B-91CD-A0D802213C40}">
      <dgm:prSet/>
      <dgm:spPr/>
      <dgm:t>
        <a:bodyPr/>
        <a:lstStyle/>
        <a:p>
          <a:endParaRPr lang="el-GR"/>
        </a:p>
      </dgm:t>
    </dgm:pt>
    <dgm:pt modelId="{E3B97918-E376-4AEE-884B-D4640D2DA1D9}" type="sibTrans" cxnId="{8198D2FF-7F28-465B-91CD-A0D802213C40}">
      <dgm:prSet/>
      <dgm:spPr/>
      <dgm:t>
        <a:bodyPr/>
        <a:lstStyle/>
        <a:p>
          <a:endParaRPr lang="el-GR"/>
        </a:p>
      </dgm:t>
    </dgm:pt>
    <dgm:pt modelId="{DA90E107-8BEC-469B-92C2-C5AF7734E9F5}" type="pres">
      <dgm:prSet presAssocID="{0FE8AE1F-C81A-448E-8616-0C010889C3DE}" presName="Name0" presStyleCnt="0">
        <dgm:presLayoutVars>
          <dgm:chPref val="1"/>
          <dgm:dir/>
          <dgm:animOne val="branch"/>
          <dgm:animLvl val="lvl"/>
          <dgm:resizeHandles/>
        </dgm:presLayoutVars>
      </dgm:prSet>
      <dgm:spPr/>
    </dgm:pt>
    <dgm:pt modelId="{0411E980-CEA6-47BC-B4C6-E2775B24073C}" type="pres">
      <dgm:prSet presAssocID="{93B01520-ABFF-4D6A-8FAA-0C89D9304554}" presName="vertOne" presStyleCnt="0"/>
      <dgm:spPr/>
    </dgm:pt>
    <dgm:pt modelId="{B04860B8-F8BB-4DFD-9128-C1BB52352C65}" type="pres">
      <dgm:prSet presAssocID="{93B01520-ABFF-4D6A-8FAA-0C89D9304554}" presName="txOne" presStyleLbl="node0" presStyleIdx="0" presStyleCnt="1" custScaleX="68547" custScaleY="53602" custLinFactY="-4853" custLinFactNeighborX="18930" custLinFactNeighborY="-100000">
        <dgm:presLayoutVars>
          <dgm:chPref val="3"/>
        </dgm:presLayoutVars>
      </dgm:prSet>
      <dgm:spPr/>
    </dgm:pt>
    <dgm:pt modelId="{F26329DC-0B71-4180-A372-EC3129B656F5}" type="pres">
      <dgm:prSet presAssocID="{93B01520-ABFF-4D6A-8FAA-0C89D9304554}" presName="parTransOne" presStyleCnt="0"/>
      <dgm:spPr/>
    </dgm:pt>
    <dgm:pt modelId="{6FD9EE78-F459-4805-817D-B41DBEC8A3A3}" type="pres">
      <dgm:prSet presAssocID="{93B01520-ABFF-4D6A-8FAA-0C89D9304554}" presName="horzOne" presStyleCnt="0"/>
      <dgm:spPr/>
    </dgm:pt>
    <dgm:pt modelId="{1B921792-A700-4201-AFE3-45A7C319CDC7}" type="pres">
      <dgm:prSet presAssocID="{101CD348-23AA-4AF6-AF95-F8667AED040C}" presName="vertTwo" presStyleCnt="0"/>
      <dgm:spPr/>
    </dgm:pt>
    <dgm:pt modelId="{236CF54C-0611-4AFD-BD75-94F9086C6055}" type="pres">
      <dgm:prSet presAssocID="{101CD348-23AA-4AF6-AF95-F8667AED040C}" presName="txTwo" presStyleLbl="node2" presStyleIdx="0" presStyleCnt="3" custScaleY="306302">
        <dgm:presLayoutVars>
          <dgm:chPref val="3"/>
        </dgm:presLayoutVars>
      </dgm:prSet>
      <dgm:spPr/>
      <dgm:t>
        <a:bodyPr/>
        <a:lstStyle/>
        <a:p>
          <a:endParaRPr lang="el-GR"/>
        </a:p>
      </dgm:t>
    </dgm:pt>
    <dgm:pt modelId="{031C54C7-A51A-487F-B883-88B84893FBB8}" type="pres">
      <dgm:prSet presAssocID="{101CD348-23AA-4AF6-AF95-F8667AED040C}" presName="horzTwo" presStyleCnt="0"/>
      <dgm:spPr/>
    </dgm:pt>
    <dgm:pt modelId="{ED5031F4-0294-44F3-9399-2753CCDA2588}" type="pres">
      <dgm:prSet presAssocID="{DE04A1D2-7D8D-4568-B7DB-03D1D50D709A}" presName="sibSpaceTwo" presStyleCnt="0"/>
      <dgm:spPr/>
    </dgm:pt>
    <dgm:pt modelId="{B95806BE-B9C7-4B30-806A-0A47CDC80185}" type="pres">
      <dgm:prSet presAssocID="{B239275D-D811-4AA7-9D37-18D0CE7C4E18}" presName="vertTwo" presStyleCnt="0"/>
      <dgm:spPr/>
    </dgm:pt>
    <dgm:pt modelId="{51189073-1F64-41EF-B0DD-19B897857109}" type="pres">
      <dgm:prSet presAssocID="{B239275D-D811-4AA7-9D37-18D0CE7C4E18}" presName="txTwo" presStyleLbl="node2" presStyleIdx="1" presStyleCnt="3" custScaleY="305497">
        <dgm:presLayoutVars>
          <dgm:chPref val="3"/>
        </dgm:presLayoutVars>
      </dgm:prSet>
      <dgm:spPr/>
      <dgm:t>
        <a:bodyPr/>
        <a:lstStyle/>
        <a:p>
          <a:endParaRPr lang="el-GR"/>
        </a:p>
      </dgm:t>
    </dgm:pt>
    <dgm:pt modelId="{BC283714-CA54-444F-8F23-D757A6E8345A}" type="pres">
      <dgm:prSet presAssocID="{B239275D-D811-4AA7-9D37-18D0CE7C4E18}" presName="horzTwo" presStyleCnt="0"/>
      <dgm:spPr/>
    </dgm:pt>
    <dgm:pt modelId="{8D1CFA7F-8A44-4F43-983C-61DAF6F1B30C}" type="pres">
      <dgm:prSet presAssocID="{5E642AB9-96A4-4530-AAA0-D6C179BB631D}" presName="sibSpaceTwo" presStyleCnt="0"/>
      <dgm:spPr/>
    </dgm:pt>
    <dgm:pt modelId="{019A9916-C163-480F-831C-01588E62CEF7}" type="pres">
      <dgm:prSet presAssocID="{48EF320B-A51D-4C4A-AD36-87B87D42F377}" presName="vertTwo" presStyleCnt="0"/>
      <dgm:spPr/>
    </dgm:pt>
    <dgm:pt modelId="{8E9826CF-5823-4C80-89CB-46D1BF187CB7}" type="pres">
      <dgm:prSet presAssocID="{48EF320B-A51D-4C4A-AD36-87B87D42F377}" presName="txTwo" presStyleLbl="node2" presStyleIdx="2" presStyleCnt="3" custScaleY="301663">
        <dgm:presLayoutVars>
          <dgm:chPref val="3"/>
        </dgm:presLayoutVars>
      </dgm:prSet>
      <dgm:spPr/>
      <dgm:t>
        <a:bodyPr/>
        <a:lstStyle/>
        <a:p>
          <a:endParaRPr lang="el-GR"/>
        </a:p>
      </dgm:t>
    </dgm:pt>
    <dgm:pt modelId="{12C3D6A4-6B15-4DA1-BA03-95F742AD706F}" type="pres">
      <dgm:prSet presAssocID="{48EF320B-A51D-4C4A-AD36-87B87D42F377}" presName="horzTwo" presStyleCnt="0"/>
      <dgm:spPr/>
    </dgm:pt>
  </dgm:ptLst>
  <dgm:cxnLst>
    <dgm:cxn modelId="{E01988B3-B1AE-4238-84BD-EEDB56B1A90F}" type="presOf" srcId="{48EF320B-A51D-4C4A-AD36-87B87D42F377}" destId="{8E9826CF-5823-4C80-89CB-46D1BF187CB7}" srcOrd="0" destOrd="0" presId="urn:microsoft.com/office/officeart/2005/8/layout/hierarchy4"/>
    <dgm:cxn modelId="{D149EEDD-16B7-4BC8-8AFC-D8BCA097A8A4}" type="presOf" srcId="{93B01520-ABFF-4D6A-8FAA-0C89D9304554}" destId="{B04860B8-F8BB-4DFD-9128-C1BB52352C65}" srcOrd="0" destOrd="0" presId="urn:microsoft.com/office/officeart/2005/8/layout/hierarchy4"/>
    <dgm:cxn modelId="{7B9BB2B4-6754-4B6C-97A9-AD9705DB1A33}" srcId="{93B01520-ABFF-4D6A-8FAA-0C89D9304554}" destId="{101CD348-23AA-4AF6-AF95-F8667AED040C}" srcOrd="0" destOrd="0" parTransId="{0B248711-1AC3-4090-80C7-7BB2EEC516B5}" sibTransId="{DE04A1D2-7D8D-4568-B7DB-03D1D50D709A}"/>
    <dgm:cxn modelId="{8395987A-E220-41AA-9DED-06E624114D1B}" type="presOf" srcId="{B239275D-D811-4AA7-9D37-18D0CE7C4E18}" destId="{51189073-1F64-41EF-B0DD-19B897857109}" srcOrd="0" destOrd="0" presId="urn:microsoft.com/office/officeart/2005/8/layout/hierarchy4"/>
    <dgm:cxn modelId="{9C7894D8-5B64-47B2-A33E-0371AEBDAB37}" srcId="{93B01520-ABFF-4D6A-8FAA-0C89D9304554}" destId="{B239275D-D811-4AA7-9D37-18D0CE7C4E18}" srcOrd="1" destOrd="0" parTransId="{87E1A4EC-AE25-4D5E-9864-E10342DE9638}" sibTransId="{5E642AB9-96A4-4530-AAA0-D6C179BB631D}"/>
    <dgm:cxn modelId="{76393E04-EBF2-4280-864D-E81ABF6FD852}" type="presOf" srcId="{101CD348-23AA-4AF6-AF95-F8667AED040C}" destId="{236CF54C-0611-4AFD-BD75-94F9086C6055}" srcOrd="0" destOrd="0" presId="urn:microsoft.com/office/officeart/2005/8/layout/hierarchy4"/>
    <dgm:cxn modelId="{8198D2FF-7F28-465B-91CD-A0D802213C40}" srcId="{93B01520-ABFF-4D6A-8FAA-0C89D9304554}" destId="{48EF320B-A51D-4C4A-AD36-87B87D42F377}" srcOrd="2" destOrd="0" parTransId="{2BDD157C-AB0B-4CA0-ACE4-CDCE15045740}" sibTransId="{E3B97918-E376-4AEE-884B-D4640D2DA1D9}"/>
    <dgm:cxn modelId="{93E600A2-F75A-477C-9309-CEA43C32A778}" srcId="{0FE8AE1F-C81A-448E-8616-0C010889C3DE}" destId="{93B01520-ABFF-4D6A-8FAA-0C89D9304554}" srcOrd="0" destOrd="0" parTransId="{185DE36D-32C8-497A-9A8A-AB357C466F2A}" sibTransId="{34D7A67B-164D-4CA5-8358-E77DF9DA5AE2}"/>
    <dgm:cxn modelId="{2B225C57-04EE-4CAD-BE32-619C8A20F06A}" type="presOf" srcId="{0FE8AE1F-C81A-448E-8616-0C010889C3DE}" destId="{DA90E107-8BEC-469B-92C2-C5AF7734E9F5}" srcOrd="0" destOrd="0" presId="urn:microsoft.com/office/officeart/2005/8/layout/hierarchy4"/>
    <dgm:cxn modelId="{0A0AC0B5-F660-4FD3-8B4B-364BAB5C407C}" type="presParOf" srcId="{DA90E107-8BEC-469B-92C2-C5AF7734E9F5}" destId="{0411E980-CEA6-47BC-B4C6-E2775B24073C}" srcOrd="0" destOrd="0" presId="urn:microsoft.com/office/officeart/2005/8/layout/hierarchy4"/>
    <dgm:cxn modelId="{E8095D7A-8193-4145-958E-555FBBB90EFE}" type="presParOf" srcId="{0411E980-CEA6-47BC-B4C6-E2775B24073C}" destId="{B04860B8-F8BB-4DFD-9128-C1BB52352C65}" srcOrd="0" destOrd="0" presId="urn:microsoft.com/office/officeart/2005/8/layout/hierarchy4"/>
    <dgm:cxn modelId="{B09112B9-2B70-4AA3-9699-925144679908}" type="presParOf" srcId="{0411E980-CEA6-47BC-B4C6-E2775B24073C}" destId="{F26329DC-0B71-4180-A372-EC3129B656F5}" srcOrd="1" destOrd="0" presId="urn:microsoft.com/office/officeart/2005/8/layout/hierarchy4"/>
    <dgm:cxn modelId="{765B6866-4984-4CBA-8CC4-91A975EB0A3C}" type="presParOf" srcId="{0411E980-CEA6-47BC-B4C6-E2775B24073C}" destId="{6FD9EE78-F459-4805-817D-B41DBEC8A3A3}" srcOrd="2" destOrd="0" presId="urn:microsoft.com/office/officeart/2005/8/layout/hierarchy4"/>
    <dgm:cxn modelId="{E0EDDE80-BD32-4BA9-B303-0A5B14235750}" type="presParOf" srcId="{6FD9EE78-F459-4805-817D-B41DBEC8A3A3}" destId="{1B921792-A700-4201-AFE3-45A7C319CDC7}" srcOrd="0" destOrd="0" presId="urn:microsoft.com/office/officeart/2005/8/layout/hierarchy4"/>
    <dgm:cxn modelId="{1C60660C-B7DB-4B6E-A68C-F05536E0BC9B}" type="presParOf" srcId="{1B921792-A700-4201-AFE3-45A7C319CDC7}" destId="{236CF54C-0611-4AFD-BD75-94F9086C6055}" srcOrd="0" destOrd="0" presId="urn:microsoft.com/office/officeart/2005/8/layout/hierarchy4"/>
    <dgm:cxn modelId="{B0554DE1-5409-4C2D-AC33-29C1FC99B688}" type="presParOf" srcId="{1B921792-A700-4201-AFE3-45A7C319CDC7}" destId="{031C54C7-A51A-487F-B883-88B84893FBB8}" srcOrd="1" destOrd="0" presId="urn:microsoft.com/office/officeart/2005/8/layout/hierarchy4"/>
    <dgm:cxn modelId="{83A61C18-7D16-448A-BA3F-04D33AA132BD}" type="presParOf" srcId="{6FD9EE78-F459-4805-817D-B41DBEC8A3A3}" destId="{ED5031F4-0294-44F3-9399-2753CCDA2588}" srcOrd="1" destOrd="0" presId="urn:microsoft.com/office/officeart/2005/8/layout/hierarchy4"/>
    <dgm:cxn modelId="{42D927B7-1163-4037-8E89-8DCA574300A9}" type="presParOf" srcId="{6FD9EE78-F459-4805-817D-B41DBEC8A3A3}" destId="{B95806BE-B9C7-4B30-806A-0A47CDC80185}" srcOrd="2" destOrd="0" presId="urn:microsoft.com/office/officeart/2005/8/layout/hierarchy4"/>
    <dgm:cxn modelId="{B7668D36-DF67-4732-8CA3-AD9E1BE78339}" type="presParOf" srcId="{B95806BE-B9C7-4B30-806A-0A47CDC80185}" destId="{51189073-1F64-41EF-B0DD-19B897857109}" srcOrd="0" destOrd="0" presId="urn:microsoft.com/office/officeart/2005/8/layout/hierarchy4"/>
    <dgm:cxn modelId="{D7AC2E41-5256-4741-A64F-C1D61DCC3CF8}" type="presParOf" srcId="{B95806BE-B9C7-4B30-806A-0A47CDC80185}" destId="{BC283714-CA54-444F-8F23-D757A6E8345A}" srcOrd="1" destOrd="0" presId="urn:microsoft.com/office/officeart/2005/8/layout/hierarchy4"/>
    <dgm:cxn modelId="{A165200D-3E03-4985-868C-BAD1E0DA4452}" type="presParOf" srcId="{6FD9EE78-F459-4805-817D-B41DBEC8A3A3}" destId="{8D1CFA7F-8A44-4F43-983C-61DAF6F1B30C}" srcOrd="3" destOrd="0" presId="urn:microsoft.com/office/officeart/2005/8/layout/hierarchy4"/>
    <dgm:cxn modelId="{11119176-A7E1-4981-82AE-500018CD2DDB}" type="presParOf" srcId="{6FD9EE78-F459-4805-817D-B41DBEC8A3A3}" destId="{019A9916-C163-480F-831C-01588E62CEF7}" srcOrd="4" destOrd="0" presId="urn:microsoft.com/office/officeart/2005/8/layout/hierarchy4"/>
    <dgm:cxn modelId="{C5496280-1676-46E2-817D-602A3906A20B}" type="presParOf" srcId="{019A9916-C163-480F-831C-01588E62CEF7}" destId="{8E9826CF-5823-4C80-89CB-46D1BF187CB7}" srcOrd="0" destOrd="0" presId="urn:microsoft.com/office/officeart/2005/8/layout/hierarchy4"/>
    <dgm:cxn modelId="{A0D53445-0506-4554-A853-273B8B8A5DD3}" type="presParOf" srcId="{019A9916-C163-480F-831C-01588E62CEF7}" destId="{12C3D6A4-6B15-4DA1-BA03-95F742AD706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860B8-F8BB-4DFD-9128-C1BB52352C65}">
      <dsp:nvSpPr>
        <dsp:cNvPr id="0" name=""/>
        <dsp:cNvSpPr/>
      </dsp:nvSpPr>
      <dsp:spPr>
        <a:xfrm>
          <a:off x="2577289" y="0"/>
          <a:ext cx="5631622" cy="69954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l-GR" sz="3000" kern="1200" dirty="0" smtClean="0">
              <a:solidFill>
                <a:schemeClr val="tx1"/>
              </a:solidFill>
            </a:rPr>
            <a:t>ΚΛΙΝΙΚΗ ΔΙΑΤΡΟΦΗ </a:t>
          </a:r>
          <a:endParaRPr lang="el-GR" sz="3000" kern="1200" dirty="0">
            <a:solidFill>
              <a:schemeClr val="tx1"/>
            </a:solidFill>
          </a:endParaRPr>
        </a:p>
      </dsp:txBody>
      <dsp:txXfrm>
        <a:off x="2597778" y="20489"/>
        <a:ext cx="5590644" cy="658568"/>
      </dsp:txXfrm>
    </dsp:sp>
    <dsp:sp modelId="{236CF54C-0611-4AFD-BD75-94F9086C6055}">
      <dsp:nvSpPr>
        <dsp:cNvPr id="0" name=""/>
        <dsp:cNvSpPr/>
      </dsp:nvSpPr>
      <dsp:spPr>
        <a:xfrm>
          <a:off x="4620" y="825482"/>
          <a:ext cx="2588280" cy="3997469"/>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u="sng" kern="1200" dirty="0" smtClean="0">
              <a:solidFill>
                <a:schemeClr val="tx1"/>
              </a:solidFill>
            </a:rPr>
            <a:t>Εντερική διατροφή </a:t>
          </a:r>
        </a:p>
        <a:p>
          <a:pPr lvl="0" algn="ctr" defTabSz="889000">
            <a:lnSpc>
              <a:spcPct val="90000"/>
            </a:lnSpc>
            <a:spcBef>
              <a:spcPct val="0"/>
            </a:spcBef>
            <a:spcAft>
              <a:spcPct val="35000"/>
            </a:spcAft>
          </a:pPr>
          <a:endParaRPr lang="el-GR" sz="2000" u="sng" kern="1200" dirty="0" smtClean="0">
            <a:solidFill>
              <a:schemeClr val="tx1"/>
            </a:solidFill>
          </a:endParaRPr>
        </a:p>
        <a:p>
          <a:pPr lvl="0" algn="l" defTabSz="889000">
            <a:lnSpc>
              <a:spcPct val="90000"/>
            </a:lnSpc>
            <a:spcBef>
              <a:spcPct val="0"/>
            </a:spcBef>
            <a:spcAft>
              <a:spcPct val="35000"/>
            </a:spcAft>
          </a:pPr>
          <a:r>
            <a:rPr lang="el-GR" sz="2000" u="none" kern="1200" dirty="0" smtClean="0">
              <a:solidFill>
                <a:schemeClr val="tx1"/>
              </a:solidFill>
            </a:rPr>
            <a:t>Λειτουργικός πεπτικός σωλήνας</a:t>
          </a:r>
        </a:p>
        <a:p>
          <a:pPr lvl="0" algn="l" defTabSz="889000">
            <a:lnSpc>
              <a:spcPct val="90000"/>
            </a:lnSpc>
            <a:spcBef>
              <a:spcPct val="0"/>
            </a:spcBef>
            <a:spcAft>
              <a:spcPct val="35000"/>
            </a:spcAft>
          </a:pPr>
          <a:r>
            <a:rPr lang="el-GR" sz="2000" u="none" kern="1200" dirty="0" smtClean="0">
              <a:solidFill>
                <a:schemeClr val="tx1"/>
              </a:solidFill>
            </a:rPr>
            <a:t>Καλή ανοχή εντερικής διατροφής </a:t>
          </a:r>
        </a:p>
        <a:p>
          <a:pPr lvl="0" algn="l" defTabSz="889000">
            <a:lnSpc>
              <a:spcPct val="90000"/>
            </a:lnSpc>
            <a:spcBef>
              <a:spcPct val="0"/>
            </a:spcBef>
            <a:spcAft>
              <a:spcPct val="35000"/>
            </a:spcAft>
          </a:pPr>
          <a:r>
            <a:rPr lang="el-GR" sz="2000" u="none" kern="1200" dirty="0" smtClean="0">
              <a:solidFill>
                <a:schemeClr val="tx1"/>
              </a:solidFill>
            </a:rPr>
            <a:t>Ικανοποιητική εντερική απορρόφηση </a:t>
          </a:r>
        </a:p>
      </dsp:txBody>
      <dsp:txXfrm>
        <a:off x="80428" y="901290"/>
        <a:ext cx="2436664" cy="3845853"/>
      </dsp:txXfrm>
    </dsp:sp>
    <dsp:sp modelId="{51189073-1F64-41EF-B0DD-19B897857109}">
      <dsp:nvSpPr>
        <dsp:cNvPr id="0" name=""/>
        <dsp:cNvSpPr/>
      </dsp:nvSpPr>
      <dsp:spPr>
        <a:xfrm>
          <a:off x="2810315" y="825482"/>
          <a:ext cx="2588280" cy="3986963"/>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u="sng" kern="1200" dirty="0" smtClean="0">
              <a:solidFill>
                <a:schemeClr val="tx1"/>
              </a:solidFill>
            </a:rPr>
            <a:t>Εντερική &amp; Παρεντερική διατροφή </a:t>
          </a:r>
        </a:p>
        <a:p>
          <a:pPr lvl="0" algn="ctr" defTabSz="889000">
            <a:lnSpc>
              <a:spcPct val="90000"/>
            </a:lnSpc>
            <a:spcBef>
              <a:spcPct val="0"/>
            </a:spcBef>
            <a:spcAft>
              <a:spcPct val="35000"/>
            </a:spcAft>
          </a:pPr>
          <a:endParaRPr lang="el-GR" sz="2000" u="sng" kern="1200" dirty="0" smtClean="0">
            <a:solidFill>
              <a:schemeClr val="tx1"/>
            </a:solidFill>
          </a:endParaRPr>
        </a:p>
        <a:p>
          <a:pPr lvl="0" algn="l" defTabSz="889000">
            <a:lnSpc>
              <a:spcPct val="90000"/>
            </a:lnSpc>
            <a:spcBef>
              <a:spcPct val="0"/>
            </a:spcBef>
            <a:spcAft>
              <a:spcPct val="35000"/>
            </a:spcAft>
          </a:pPr>
          <a:r>
            <a:rPr lang="el-GR" sz="2000" u="none" kern="1200" dirty="0" smtClean="0">
              <a:solidFill>
                <a:schemeClr val="tx1"/>
              </a:solidFill>
            </a:rPr>
            <a:t>Λειτουργικός πεπτικός σωλήνας</a:t>
          </a:r>
        </a:p>
        <a:p>
          <a:pPr lvl="0" algn="l" defTabSz="889000">
            <a:lnSpc>
              <a:spcPct val="90000"/>
            </a:lnSpc>
            <a:spcBef>
              <a:spcPct val="0"/>
            </a:spcBef>
            <a:spcAft>
              <a:spcPct val="35000"/>
            </a:spcAft>
          </a:pPr>
          <a:r>
            <a:rPr lang="el-GR" sz="2000" u="none" kern="1200" dirty="0" smtClean="0">
              <a:solidFill>
                <a:schemeClr val="tx1"/>
              </a:solidFill>
            </a:rPr>
            <a:t>Ήπια ανοχή εντερικής διατροφής </a:t>
          </a:r>
        </a:p>
        <a:p>
          <a:pPr lvl="0" algn="l" defTabSz="889000">
            <a:lnSpc>
              <a:spcPct val="90000"/>
            </a:lnSpc>
            <a:spcBef>
              <a:spcPct val="0"/>
            </a:spcBef>
            <a:spcAft>
              <a:spcPct val="35000"/>
            </a:spcAft>
          </a:pPr>
          <a:r>
            <a:rPr lang="el-GR" sz="2000" u="none" kern="1200" dirty="0" smtClean="0">
              <a:solidFill>
                <a:schemeClr val="tx1"/>
              </a:solidFill>
            </a:rPr>
            <a:t>Ανεπαρκής εντερική απορρόφηση </a:t>
          </a:r>
          <a:endParaRPr lang="el-GR" sz="2000" u="none" kern="1200" dirty="0">
            <a:solidFill>
              <a:schemeClr val="tx1"/>
            </a:solidFill>
          </a:endParaRPr>
        </a:p>
      </dsp:txBody>
      <dsp:txXfrm>
        <a:off x="2886123" y="901290"/>
        <a:ext cx="2436664" cy="3835347"/>
      </dsp:txXfrm>
    </dsp:sp>
    <dsp:sp modelId="{8E9826CF-5823-4C80-89CB-46D1BF187CB7}">
      <dsp:nvSpPr>
        <dsp:cNvPr id="0" name=""/>
        <dsp:cNvSpPr/>
      </dsp:nvSpPr>
      <dsp:spPr>
        <a:xfrm>
          <a:off x="5616011" y="825482"/>
          <a:ext cx="2588280" cy="3936927"/>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u="sng" kern="1200" dirty="0" smtClean="0">
              <a:solidFill>
                <a:schemeClr val="tx1"/>
              </a:solidFill>
            </a:rPr>
            <a:t>Παρεντερική διατροφή </a:t>
          </a:r>
        </a:p>
        <a:p>
          <a:pPr lvl="0" algn="ctr" defTabSz="889000">
            <a:lnSpc>
              <a:spcPct val="90000"/>
            </a:lnSpc>
            <a:spcBef>
              <a:spcPct val="0"/>
            </a:spcBef>
            <a:spcAft>
              <a:spcPct val="35000"/>
            </a:spcAft>
          </a:pPr>
          <a:endParaRPr lang="el-GR" sz="2000" u="sng" kern="1200" dirty="0" smtClean="0">
            <a:solidFill>
              <a:schemeClr val="tx1"/>
            </a:solidFill>
          </a:endParaRPr>
        </a:p>
        <a:p>
          <a:pPr lvl="0" algn="ctr" defTabSz="889000">
            <a:lnSpc>
              <a:spcPct val="90000"/>
            </a:lnSpc>
            <a:spcBef>
              <a:spcPct val="0"/>
            </a:spcBef>
            <a:spcAft>
              <a:spcPct val="35000"/>
            </a:spcAft>
          </a:pPr>
          <a:endParaRPr lang="el-GR" sz="2000" u="sng" kern="1200" dirty="0" smtClean="0">
            <a:solidFill>
              <a:schemeClr val="tx1"/>
            </a:solidFill>
          </a:endParaRPr>
        </a:p>
        <a:p>
          <a:pPr lvl="0" algn="l" defTabSz="889000">
            <a:lnSpc>
              <a:spcPct val="90000"/>
            </a:lnSpc>
            <a:spcBef>
              <a:spcPct val="0"/>
            </a:spcBef>
            <a:spcAft>
              <a:spcPct val="35000"/>
            </a:spcAft>
          </a:pPr>
          <a:r>
            <a:rPr lang="el-GR" sz="2000" u="none" kern="1200" dirty="0" smtClean="0">
              <a:solidFill>
                <a:schemeClr val="tx1"/>
              </a:solidFill>
            </a:rPr>
            <a:t>Μη λειτουργικός πεπτικός σωλήνας </a:t>
          </a:r>
        </a:p>
        <a:p>
          <a:pPr lvl="0" algn="l" defTabSz="889000">
            <a:lnSpc>
              <a:spcPct val="90000"/>
            </a:lnSpc>
            <a:spcBef>
              <a:spcPct val="0"/>
            </a:spcBef>
            <a:spcAft>
              <a:spcPct val="35000"/>
            </a:spcAft>
          </a:pPr>
          <a:r>
            <a:rPr lang="el-GR" sz="2000" u="none" kern="1200" dirty="0" smtClean="0">
              <a:solidFill>
                <a:schemeClr val="tx1"/>
              </a:solidFill>
            </a:rPr>
            <a:t>Φτωχή ανοχή εντερικής διατροφής</a:t>
          </a:r>
          <a:endParaRPr lang="el-GR" sz="2000" u="none" kern="1200" dirty="0">
            <a:solidFill>
              <a:schemeClr val="tx1"/>
            </a:solidFill>
          </a:endParaRPr>
        </a:p>
      </dsp:txBody>
      <dsp:txXfrm>
        <a:off x="5691819" y="901290"/>
        <a:ext cx="2436664" cy="37853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l-GR"/>
          </a:p>
        </p:txBody>
      </p:sp>
      <p:sp>
        <p:nvSpPr>
          <p:cNvPr id="3" name="2 - Θέση ημερομηνίας"/>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806EEE00-D494-4F3C-A370-B4E5B0901B00}" type="datetimeFigureOut">
              <a:rPr lang="el-GR" smtClean="0"/>
              <a:pPr/>
              <a:t>19/3/2023</a:t>
            </a:fld>
            <a:endParaRPr lang="el-GR"/>
          </a:p>
        </p:txBody>
      </p:sp>
      <p:sp>
        <p:nvSpPr>
          <p:cNvPr id="4" name="3 - Θέση υποσέλιδου"/>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el-GR"/>
          </a:p>
        </p:txBody>
      </p:sp>
      <p:sp>
        <p:nvSpPr>
          <p:cNvPr id="5" name="4 - Θέση αριθμού διαφάνειας"/>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5335DCBE-3229-473B-B44C-D2324DBF8E2D}" type="slidenum">
              <a:rPr lang="el-GR" smtClean="0"/>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l-GR"/>
          </a:p>
        </p:txBody>
      </p:sp>
      <p:sp>
        <p:nvSpPr>
          <p:cNvPr id="3" name="2 - Θέση ημερομηνίας"/>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70AA5E01-4B95-4286-ACF6-A5289D98129F}" type="datetimeFigureOut">
              <a:rPr lang="el-GR" smtClean="0"/>
              <a:pPr/>
              <a:t>19/3/2023</a:t>
            </a:fld>
            <a:endParaRPr lang="el-GR"/>
          </a:p>
        </p:txBody>
      </p:sp>
      <p:sp>
        <p:nvSpPr>
          <p:cNvPr id="4" name="3 - Θέση εικόνας διαφάνειας"/>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el-GR"/>
          </a:p>
        </p:txBody>
      </p:sp>
      <p:sp>
        <p:nvSpPr>
          <p:cNvPr id="5" name="4 - Θέση σημειώσεων"/>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el-GR"/>
          </a:p>
        </p:txBody>
      </p:sp>
      <p:sp>
        <p:nvSpPr>
          <p:cNvPr id="7" name="6 - Θέση αριθμού διαφάνειας"/>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FD05503D-7C4D-44AA-8FB1-5A5F670007EB}" type="slidenum">
              <a:rPr lang="el-GR" smtClean="0"/>
              <a:pPr/>
              <a:t>‹#›</a:t>
            </a:fld>
            <a:endParaRPr lang="el-GR"/>
          </a:p>
        </p:txBody>
      </p:sp>
    </p:spTree>
    <p:extLst>
      <p:ext uri="{BB962C8B-B14F-4D97-AF65-F5344CB8AC3E}">
        <p14:creationId xmlns:p14="http://schemas.microsoft.com/office/powerpoint/2010/main" val="41349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D05503D-7C4D-44AA-8FB1-5A5F670007EB}"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D05503D-7C4D-44AA-8FB1-5A5F670007EB}" type="slidenum">
              <a:rPr lang="el-GR" smtClean="0"/>
              <a:pPr/>
              <a:t>11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D05503D-7C4D-44AA-8FB1-5A5F670007EB}" type="slidenum">
              <a:rPr lang="el-GR" smtClean="0"/>
              <a:pPr/>
              <a:t>18</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D05503D-7C4D-44AA-8FB1-5A5F670007EB}" type="slidenum">
              <a:rPr lang="el-GR" smtClean="0"/>
              <a:pPr/>
              <a:t>24</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D05503D-7C4D-44AA-8FB1-5A5F670007EB}" type="slidenum">
              <a:rPr lang="el-GR" smtClean="0"/>
              <a:pPr/>
              <a:t>25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D05503D-7C4D-44AA-8FB1-5A5F670007EB}"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D05503D-7C4D-44AA-8FB1-5A5F670007EB}"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D05503D-7C4D-44AA-8FB1-5A5F670007EB}"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D05503D-7C4D-44AA-8FB1-5A5F670007EB}"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D05503D-7C4D-44AA-8FB1-5A5F670007EB}"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D05503D-7C4D-44AA-8FB1-5A5F670007EB}" type="slidenum">
              <a:rPr lang="el-GR" smtClean="0"/>
              <a:pPr/>
              <a:t>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D05503D-7C4D-44AA-8FB1-5A5F670007EB}" type="slidenum">
              <a:rPr lang="el-GR" smtClean="0"/>
              <a:pPr/>
              <a:t>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D05503D-7C4D-44AA-8FB1-5A5F670007EB}"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19/3/2023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19/3/2023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19/3/2023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19/3/2023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1700808"/>
            <a:ext cx="7772400" cy="1470025"/>
          </a:xfrm>
        </p:spPr>
        <p:style>
          <a:lnRef idx="0">
            <a:schemeClr val="accent2"/>
          </a:lnRef>
          <a:fillRef idx="3">
            <a:schemeClr val="accent2"/>
          </a:fillRef>
          <a:effectRef idx="3">
            <a:schemeClr val="accent2"/>
          </a:effectRef>
          <a:fontRef idx="minor">
            <a:schemeClr val="lt1"/>
          </a:fontRef>
        </p:style>
        <p:txBody>
          <a:bodyPr/>
          <a:lstStyle/>
          <a:p>
            <a:r>
              <a:rPr lang="el-GR" b="1" dirty="0"/>
              <a:t>ΑΡΧΕΣ ΔΙΑΤΡΟΦΗΣ</a:t>
            </a:r>
            <a:br>
              <a:rPr lang="el-GR" b="1" dirty="0"/>
            </a:br>
            <a:r>
              <a:rPr lang="el-GR" sz="3600" dirty="0"/>
              <a:t>Εισαγωγικές έννοιες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el-GR" sz="3200" b="1" dirty="0"/>
              <a:t>Συνιστώμενες Διαιτητικές παροχές –ΣΔ</a:t>
            </a:r>
            <a:br>
              <a:rPr lang="el-GR" sz="3200" b="1" dirty="0"/>
            </a:br>
            <a:r>
              <a:rPr lang="en-US" sz="3200" b="1" dirty="0"/>
              <a:t>Recommended Dietary Allowances-RDA</a:t>
            </a:r>
            <a:endParaRPr lang="el-GR" sz="3200" b="1" dirty="0"/>
          </a:p>
        </p:txBody>
      </p:sp>
      <p:sp>
        <p:nvSpPr>
          <p:cNvPr id="3" name="2 - Θέση περιεχομένου"/>
          <p:cNvSpPr>
            <a:spLocks noGrp="1"/>
          </p:cNvSpPr>
          <p:nvPr>
            <p:ph idx="1"/>
          </p:nvPr>
        </p:nvSpPr>
        <p:spPr>
          <a:xfrm>
            <a:off x="500034" y="2000240"/>
            <a:ext cx="8229600" cy="2757494"/>
          </a:xfrm>
        </p:spPr>
        <p:style>
          <a:lnRef idx="1">
            <a:schemeClr val="accent3"/>
          </a:lnRef>
          <a:fillRef idx="2">
            <a:schemeClr val="accent3"/>
          </a:fillRef>
          <a:effectRef idx="1">
            <a:schemeClr val="accent3"/>
          </a:effectRef>
          <a:fontRef idx="minor">
            <a:schemeClr val="dk1"/>
          </a:fontRef>
        </p:style>
        <p:txBody>
          <a:bodyPr/>
          <a:lstStyle/>
          <a:p>
            <a:r>
              <a:rPr lang="el-GR" dirty="0"/>
              <a:t>Υδατάνθρακες: 50-60% των συνολικών θερμίδων διατροφής</a:t>
            </a:r>
          </a:p>
          <a:p>
            <a:r>
              <a:rPr lang="el-GR" dirty="0"/>
              <a:t>Πρωτεΐνες  0.8 </a:t>
            </a:r>
            <a:r>
              <a:rPr lang="el-GR" dirty="0" err="1"/>
              <a:t>γρ</a:t>
            </a:r>
            <a:r>
              <a:rPr lang="el-GR" dirty="0"/>
              <a:t>/κιλό επιθυμητού βάρους, 10-20% των συνολικών θερμίδων</a:t>
            </a:r>
          </a:p>
          <a:p>
            <a:r>
              <a:rPr lang="el-GR" dirty="0"/>
              <a:t>Λίπη: &lt;30%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l-GR" sz="3600" b="1" dirty="0"/>
              <a:t>Παράγοντες που επηρεάζουν τη διατροφή</a:t>
            </a:r>
          </a:p>
        </p:txBody>
      </p:sp>
      <p:sp>
        <p:nvSpPr>
          <p:cNvPr id="3" name="2 - Θέση περιεχομένου"/>
          <p:cNvSpPr>
            <a:spLocks noGrp="1"/>
          </p:cNvSpPr>
          <p:nvPr>
            <p:ph idx="1"/>
          </p:nvPr>
        </p:nvSpPr>
        <p:spPr>
          <a:xfrm>
            <a:off x="467544" y="1628800"/>
            <a:ext cx="8229600" cy="3357586"/>
          </a:xfrm>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el-GR" sz="2800" dirty="0"/>
              <a:t>Οι διατροφικές συνήθειες αποτελούν προϊόν πολλών διαφορετικών μεταβλητών, όπως είναι: </a:t>
            </a:r>
          </a:p>
          <a:p>
            <a:pPr lvl="1">
              <a:buFont typeface="Wingdings" pitchFamily="2" charset="2"/>
              <a:buChar char="ü"/>
            </a:pPr>
            <a:r>
              <a:rPr lang="el-GR" sz="2000" b="1" dirty="0"/>
              <a:t>οι φυσικοί παράγοντες </a:t>
            </a:r>
            <a:r>
              <a:rPr lang="el-GR" sz="2000" dirty="0"/>
              <a:t>(π.χ. γεωγραφική θέση, τεχνολογία τροφίμων και εισόδημα), </a:t>
            </a:r>
          </a:p>
          <a:p>
            <a:pPr lvl="1">
              <a:buFont typeface="Wingdings" pitchFamily="2" charset="2"/>
              <a:buChar char="ü"/>
            </a:pPr>
            <a:r>
              <a:rPr lang="el-GR" sz="2000" b="1" dirty="0"/>
              <a:t>οι βιολογικοί παράγοντες </a:t>
            </a:r>
            <a:r>
              <a:rPr lang="el-GR" sz="2000" dirty="0"/>
              <a:t>(π.χ. φύλο, φάρμακα, κατάσταση υγείας, πείνα και στάδιο ανάπτυξης) και </a:t>
            </a:r>
          </a:p>
          <a:p>
            <a:pPr lvl="1">
              <a:buFont typeface="Wingdings" pitchFamily="2" charset="2"/>
              <a:buChar char="ü"/>
            </a:pPr>
            <a:r>
              <a:rPr lang="el-GR" sz="2000" b="1" dirty="0"/>
              <a:t>οι ψυχοκοινωνικοί παράγοντες </a:t>
            </a:r>
            <a:r>
              <a:rPr lang="el-GR" sz="2000" dirty="0"/>
              <a:t>(π.χ. κουλτούρα,</a:t>
            </a:r>
            <a:r>
              <a:rPr lang="en-US" sz="2000" dirty="0"/>
              <a:t> </a:t>
            </a:r>
            <a:r>
              <a:rPr lang="el-GR" sz="2000" dirty="0"/>
              <a:t>οικονομικά, θρησκεία, παράδοση, εκπαίδευση, πολιτική, κοινωνική κατάσταση, ιδεολογία τροφίμων και αποκτηθείσες αποστροφές). </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229600" cy="792088"/>
          </a:xfrm>
        </p:spPr>
        <p:style>
          <a:lnRef idx="1">
            <a:schemeClr val="accent2"/>
          </a:lnRef>
          <a:fillRef idx="2">
            <a:schemeClr val="accent2"/>
          </a:fillRef>
          <a:effectRef idx="1">
            <a:schemeClr val="accent2"/>
          </a:effectRef>
          <a:fontRef idx="minor">
            <a:schemeClr val="dk1"/>
          </a:fontRef>
        </p:style>
        <p:txBody>
          <a:bodyPr>
            <a:normAutofit/>
          </a:bodyPr>
          <a:lstStyle/>
          <a:p>
            <a:r>
              <a:rPr lang="el-GR" sz="3600" dirty="0"/>
              <a:t>Παράγοντες για κακή κατάσταση θρέψης</a:t>
            </a:r>
          </a:p>
        </p:txBody>
      </p:sp>
      <p:sp>
        <p:nvSpPr>
          <p:cNvPr id="3" name="2 - Θέση περιεχομένου"/>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lnSpcReduction="10000"/>
          </a:bodyPr>
          <a:lstStyle/>
          <a:p>
            <a:r>
              <a:rPr lang="el-GR" sz="2400" dirty="0"/>
              <a:t>Ανεπαρκή πρόσληψη τροφής, συνεχείς δίαιτες, μη ανοχή ορισμένων τροφών.</a:t>
            </a:r>
          </a:p>
          <a:p>
            <a:r>
              <a:rPr lang="el-GR" sz="2400" dirty="0"/>
              <a:t>Χρήση ανεπαρκώς τροποποιημένης δίαιτας (π.χ. μόνο με υγρά και χωρίς συμπληρώματα για &gt;3 ημέρες)</a:t>
            </a:r>
          </a:p>
          <a:p>
            <a:r>
              <a:rPr lang="el-GR" sz="2400" dirty="0"/>
              <a:t>Τίποτα από το στόμα για &gt;3ημέρες.</a:t>
            </a:r>
          </a:p>
          <a:p>
            <a:r>
              <a:rPr lang="el-GR" sz="2400" dirty="0"/>
              <a:t>Ανεπαρκής διατροφή δια μέσου </a:t>
            </a:r>
            <a:r>
              <a:rPr lang="el-GR" sz="2400" dirty="0" err="1"/>
              <a:t>ρινογαστρικού</a:t>
            </a:r>
            <a:r>
              <a:rPr lang="el-GR" sz="2400" dirty="0"/>
              <a:t> καθετήρα.</a:t>
            </a:r>
          </a:p>
          <a:p>
            <a:r>
              <a:rPr lang="el-GR" sz="2400" dirty="0"/>
              <a:t>Δυσκολία στη μάσηση ή την κατάποση.</a:t>
            </a:r>
          </a:p>
          <a:p>
            <a:r>
              <a:rPr lang="el-GR" sz="2400" dirty="0"/>
              <a:t>Αλλαγές στη γεύση, την όσφρηση ή την όρεξη.</a:t>
            </a:r>
          </a:p>
          <a:p>
            <a:r>
              <a:rPr lang="el-GR" sz="2400" dirty="0"/>
              <a:t>Παθολογικά νοσήματα </a:t>
            </a:r>
            <a:r>
              <a:rPr lang="el-GR" sz="2000" dirty="0"/>
              <a:t>όπως καρκίνος, αιμορραγία, πρόσφατη χειρουργική επέμβαση, υπερθυρεοειδισμός.</a:t>
            </a:r>
          </a:p>
          <a:p>
            <a:r>
              <a:rPr lang="el-GR" sz="2400" dirty="0"/>
              <a:t>Ανεπαρκής προϋπολογισμός για αγορά τροφίμων.</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style>
          <a:lnRef idx="3">
            <a:schemeClr val="lt1"/>
          </a:lnRef>
          <a:fillRef idx="1">
            <a:schemeClr val="accent1"/>
          </a:fillRef>
          <a:effectRef idx="1">
            <a:schemeClr val="accent1"/>
          </a:effectRef>
          <a:fontRef idx="minor">
            <a:schemeClr val="lt1"/>
          </a:fontRef>
        </p:style>
        <p:txBody>
          <a:bodyPr>
            <a:normAutofit/>
          </a:bodyPr>
          <a:lstStyle/>
          <a:p>
            <a:r>
              <a:rPr lang="el-GR" sz="3600" dirty="0"/>
              <a:t>Ο ρόλος του νοσηλευτή</a:t>
            </a:r>
          </a:p>
        </p:txBody>
      </p:sp>
      <p:sp>
        <p:nvSpPr>
          <p:cNvPr id="3" name="2 - Θέση περιεχομένου"/>
          <p:cNvSpPr>
            <a:spLocks noGrp="1"/>
          </p:cNvSpPr>
          <p:nvPr>
            <p:ph idx="1"/>
          </p:nvPr>
        </p:nvSpPr>
        <p:spPr>
          <a:xfrm>
            <a:off x="457200" y="1600201"/>
            <a:ext cx="8229600" cy="2476871"/>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buNone/>
            </a:pPr>
            <a:r>
              <a:rPr lang="el-GR" sz="2800" b="1" dirty="0"/>
              <a:t>Περιλαμβάνει την:</a:t>
            </a:r>
          </a:p>
          <a:p>
            <a:r>
              <a:rPr lang="el-GR" sz="2400" dirty="0"/>
              <a:t>Τη διενέργεια </a:t>
            </a:r>
            <a:r>
              <a:rPr lang="el-GR" sz="2400" dirty="0" err="1"/>
              <a:t>προσυμπτωματικού</a:t>
            </a:r>
            <a:r>
              <a:rPr lang="el-GR" sz="2400" dirty="0"/>
              <a:t> ελέγχου διατροφής για να αξιολογήσει τον κίνδυνο για υποσιτισμό του ασθενούς, </a:t>
            </a:r>
          </a:p>
          <a:p>
            <a:r>
              <a:rPr lang="el-GR" sz="2400" dirty="0"/>
              <a:t>την αξιολόγηση και τη βοήθεια ηλικιωμένου ασθενή με τη σίτισή του και </a:t>
            </a:r>
          </a:p>
          <a:p>
            <a:r>
              <a:rPr lang="el-GR" sz="2400" dirty="0"/>
              <a:t>Τον εντοπισμό ασθενών οι οποίοι διατρέχουν κίνδυνο </a:t>
            </a:r>
            <a:r>
              <a:rPr lang="el-GR" sz="2400" dirty="0" err="1"/>
              <a:t>εισρόφησης</a:t>
            </a:r>
            <a:r>
              <a:rPr lang="el-GR" sz="2400" dirty="0"/>
              <a:t> κατά τη διάρκεια της σίτισής τους από το στόμα.</a:t>
            </a:r>
          </a:p>
          <a:p>
            <a:endParaRPr lang="el-GR" dirty="0"/>
          </a:p>
          <a:p>
            <a:endParaRPr lang="el-GR" dirty="0"/>
          </a:p>
        </p:txBody>
      </p:sp>
      <p:sp>
        <p:nvSpPr>
          <p:cNvPr id="4" name="3 - TextBox"/>
          <p:cNvSpPr txBox="1"/>
          <p:nvPr/>
        </p:nvSpPr>
        <p:spPr>
          <a:xfrm>
            <a:off x="467544" y="4581128"/>
            <a:ext cx="820891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dirty="0"/>
              <a:t>Ο </a:t>
            </a:r>
            <a:r>
              <a:rPr lang="el-GR" dirty="0" err="1"/>
              <a:t>προσυμπτωματικός</a:t>
            </a:r>
            <a:r>
              <a:rPr lang="el-GR" dirty="0"/>
              <a:t> διατροφικός έλεγχος εντοπίζει τους ασθενείς που διατρέχουν κίνδυνο διατροφικών προβλημάτων. </a:t>
            </a:r>
          </a:p>
          <a:p>
            <a:pPr algn="ctr"/>
            <a:r>
              <a:rPr lang="el-GR" b="1" dirty="0">
                <a:solidFill>
                  <a:schemeClr val="tx1"/>
                </a:solidFill>
              </a:rPr>
              <a:t>Οι νοσηλευτές εργάζονται μαζί με τους διαιτολόγους για να υπάρξει μια πιο πλήρης διατροφική αξιολόγηση.</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994122"/>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l-GR" sz="3200" dirty="0"/>
              <a:t>Γενικές αρχές στην εκτίμηση ασθενών για λήψη τροφής από το στόμα.</a:t>
            </a:r>
          </a:p>
        </p:txBody>
      </p:sp>
      <p:sp>
        <p:nvSpPr>
          <p:cNvPr id="3" name="2 - Θέση περιεχομένου"/>
          <p:cNvSpPr>
            <a:spLocks noGrp="1"/>
          </p:cNvSpPr>
          <p:nvPr>
            <p:ph idx="1"/>
          </p:nvPr>
        </p:nvSpPr>
        <p:spPr>
          <a:xfrm>
            <a:off x="179512" y="1340768"/>
            <a:ext cx="8712968" cy="5328592"/>
          </a:xfrm>
        </p:spPr>
        <p:style>
          <a:lnRef idx="1">
            <a:schemeClr val="accent2"/>
          </a:lnRef>
          <a:fillRef idx="2">
            <a:schemeClr val="accent2"/>
          </a:fillRef>
          <a:effectRef idx="1">
            <a:schemeClr val="accent2"/>
          </a:effectRef>
          <a:fontRef idx="minor">
            <a:schemeClr val="dk1"/>
          </a:fontRef>
        </p:style>
        <p:txBody>
          <a:bodyPr>
            <a:normAutofit fontScale="25000" lnSpcReduction="20000"/>
          </a:bodyPr>
          <a:lstStyle/>
          <a:p>
            <a:pPr>
              <a:buNone/>
            </a:pPr>
            <a:r>
              <a:rPr lang="el-GR" sz="6400" dirty="0"/>
              <a:t>1</a:t>
            </a:r>
            <a:r>
              <a:rPr lang="el-GR" sz="8000" dirty="0"/>
              <a:t>. Ζητείστε από τον ασθενή να αναφέρει το σύνηθες σωματικό του βάρος, και πρόσφατες αλλαγές σε αυτό το περασμένο μήνα. </a:t>
            </a:r>
          </a:p>
          <a:p>
            <a:pPr>
              <a:buNone/>
            </a:pPr>
            <a:endParaRPr lang="el-GR" sz="8000" dirty="0"/>
          </a:p>
          <a:p>
            <a:pPr>
              <a:buNone/>
            </a:pPr>
            <a:r>
              <a:rPr lang="el-GR" sz="8000" dirty="0"/>
              <a:t>2. Λήψη νοσηλευτικού ιστορικού συμπεριλαμβανομένων των κοινωνικών, και ψυχολογικών παραγόντων που επηρεάζουν την διατροφή. Εκτιμήστε το διαιτητικό ιστορικό του ασθενούς, συμπεριλαμβάνοντας και τις τρέχουσες δίαιτες, επιλογές τροφών/προτιμήσεις, όρεξη, επεξηγήσεις για οποιουσδήποτε περιορισμούς, αλλεργίες σε τροφές, και τροφικές δυσανεξίες.</a:t>
            </a:r>
          </a:p>
          <a:p>
            <a:pPr>
              <a:buNone/>
            </a:pPr>
            <a:endParaRPr lang="el-GR" sz="8000" dirty="0"/>
          </a:p>
          <a:p>
            <a:pPr>
              <a:buNone/>
            </a:pPr>
            <a:r>
              <a:rPr lang="el-GR" sz="8000" dirty="0"/>
              <a:t>3. Πραγματοποιήσετε σωματική (φυσική) εκτίμηση, συμπεριλαμβανομένου της κατάστασης του δέρματος, μαλλιών, του βλεννογόνου του στόματος, και των οφθαλμών.</a:t>
            </a:r>
          </a:p>
          <a:p>
            <a:pPr>
              <a:buNone/>
            </a:pPr>
            <a:endParaRPr lang="el-GR" sz="8000" dirty="0"/>
          </a:p>
          <a:p>
            <a:pPr>
              <a:buNone/>
            </a:pPr>
            <a:r>
              <a:rPr lang="el-GR" sz="8000" dirty="0"/>
              <a:t>4. Έλεγχος των σχετικών εργαστηριακών εξετάσεων.</a:t>
            </a:r>
          </a:p>
          <a:p>
            <a:pPr>
              <a:buNone/>
            </a:pPr>
            <a:endParaRPr lang="el-GR" sz="8000" dirty="0"/>
          </a:p>
          <a:p>
            <a:pPr>
              <a:buNone/>
            </a:pPr>
            <a:r>
              <a:rPr lang="el-GR" sz="8000" dirty="0"/>
              <a:t>5. Προσδιορίστε φάρμακα και διατροφικά συμπληρώματα που λαμβάνει.</a:t>
            </a:r>
          </a:p>
          <a:p>
            <a:pPr>
              <a:buNone/>
            </a:pPr>
            <a:endParaRPr lang="el-GR" sz="8000" dirty="0"/>
          </a:p>
          <a:p>
            <a:pPr>
              <a:buNone/>
            </a:pPr>
            <a:r>
              <a:rPr lang="el-GR" sz="8000" dirty="0"/>
              <a:t>6. Μετρήστε το πραγματικό βάρος. Ζητήστε από τον ασθενή να ουρήσει. Βεβαιωθείτε ότι ο ασθενής φοράει πυτζάμες. </a:t>
            </a:r>
          </a:p>
          <a:p>
            <a:pPr>
              <a:buNone/>
            </a:pPr>
            <a:endParaRPr lang="el-GR" sz="3500" dirty="0"/>
          </a:p>
          <a:p>
            <a:pPr>
              <a:buNone/>
            </a:pPr>
            <a:r>
              <a:rPr lang="el-GR" dirty="0"/>
              <a:t> </a:t>
            </a:r>
          </a:p>
          <a:p>
            <a:pPr>
              <a:buNone/>
            </a:pPr>
            <a:r>
              <a:rPr lang="el-GR" dirty="0"/>
              <a:t> </a:t>
            </a:r>
          </a:p>
          <a:p>
            <a:pPr>
              <a:buNone/>
            </a:pP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994122"/>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l-GR" sz="3200" dirty="0"/>
              <a:t>Γενικές αρχές στην εκτίμηση ασθενών για λήψη τροφής από το στόμα.</a:t>
            </a:r>
          </a:p>
        </p:txBody>
      </p:sp>
      <p:sp>
        <p:nvSpPr>
          <p:cNvPr id="3" name="2 - Θέση περιεχομένου"/>
          <p:cNvSpPr>
            <a:spLocks noGrp="1"/>
          </p:cNvSpPr>
          <p:nvPr>
            <p:ph idx="1"/>
          </p:nvPr>
        </p:nvSpPr>
        <p:spPr>
          <a:xfrm>
            <a:off x="467544" y="1412776"/>
            <a:ext cx="8229600" cy="4824536"/>
          </a:xfrm>
        </p:spPr>
        <p:style>
          <a:lnRef idx="1">
            <a:schemeClr val="accent2"/>
          </a:lnRef>
          <a:fillRef idx="2">
            <a:schemeClr val="accent2"/>
          </a:fillRef>
          <a:effectRef idx="1">
            <a:schemeClr val="accent2"/>
          </a:effectRef>
          <a:fontRef idx="minor">
            <a:schemeClr val="dk1"/>
          </a:fontRef>
        </p:style>
        <p:txBody>
          <a:bodyPr>
            <a:normAutofit fontScale="32500" lnSpcReduction="20000"/>
          </a:bodyPr>
          <a:lstStyle/>
          <a:p>
            <a:pPr>
              <a:buNone/>
            </a:pPr>
            <a:r>
              <a:rPr lang="el-GR" sz="6400" dirty="0"/>
              <a:t>7. Μετρήστε το πραγματικό ύψος. Τοποθετείστε τον ασθενή σε όρθια θέση. Ζητήστε τον να κοιτάζει ευθεία μπροστά, να πάρει μία βαθιά αναπνοή και να μείνει στη θέση του ενώ τοποθετείτε την οριζόντια μπάρα σταθερά στην κορυφή της κεφαλής. Μετρήστε στο κοντινότερο 0.1 </a:t>
            </a:r>
            <a:r>
              <a:rPr lang="en-GB" sz="6400" dirty="0"/>
              <a:t>cm.</a:t>
            </a:r>
            <a:endParaRPr lang="el-GR" sz="6400" dirty="0"/>
          </a:p>
          <a:p>
            <a:pPr>
              <a:buNone/>
            </a:pPr>
            <a:endParaRPr lang="el-GR" sz="6400" dirty="0"/>
          </a:p>
          <a:p>
            <a:pPr>
              <a:buNone/>
            </a:pPr>
            <a:r>
              <a:rPr lang="el-GR" sz="6400" dirty="0"/>
              <a:t>8. Υπολογίστε το </a:t>
            </a:r>
            <a:r>
              <a:rPr lang="pl-PL" sz="6400" dirty="0"/>
              <a:t>BMI</a:t>
            </a:r>
            <a:r>
              <a:rPr lang="el-GR" sz="6400" dirty="0"/>
              <a:t>.</a:t>
            </a:r>
          </a:p>
          <a:p>
            <a:pPr>
              <a:buNone/>
            </a:pPr>
            <a:endParaRPr lang="el-GR" sz="6400" dirty="0"/>
          </a:p>
          <a:p>
            <a:pPr>
              <a:buNone/>
            </a:pPr>
            <a:r>
              <a:rPr lang="el-GR" sz="6400" dirty="0"/>
              <a:t>9. Ζητήστε από τον ασθενή να σας αναφέρει όλα τα φαγητά και τα ποτά που κατανάλωσε τις τελευταίες 24 ώρες.</a:t>
            </a:r>
          </a:p>
          <a:p>
            <a:pPr>
              <a:buNone/>
            </a:pPr>
            <a:endParaRPr lang="el-GR" sz="6400" dirty="0"/>
          </a:p>
          <a:p>
            <a:pPr>
              <a:buNone/>
            </a:pPr>
            <a:r>
              <a:rPr lang="el-GR" sz="6400" dirty="0"/>
              <a:t>10.Προσδιορίστε την ικανότητα του ασθενούς να διαχειριστεί τα σκεύη του φαγητού και να τραφεί από μόνος του.</a:t>
            </a:r>
          </a:p>
          <a:p>
            <a:pPr>
              <a:buNone/>
            </a:pPr>
            <a:endParaRPr lang="el-GR" sz="6400" dirty="0"/>
          </a:p>
          <a:p>
            <a:pPr>
              <a:buNone/>
            </a:pPr>
            <a:r>
              <a:rPr lang="el-GR" sz="6400" dirty="0"/>
              <a:t>11. Αναφέρατε στο τμήμα διατροφής τους περιορισμούς στη δίαιτα και τις προτιμήσεις.</a:t>
            </a:r>
          </a:p>
          <a:p>
            <a:pPr>
              <a:buNone/>
            </a:pPr>
            <a:endParaRPr lang="el-GR" sz="3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style>
          <a:lnRef idx="3">
            <a:schemeClr val="lt1"/>
          </a:lnRef>
          <a:fillRef idx="1">
            <a:schemeClr val="accent1"/>
          </a:fillRef>
          <a:effectRef idx="1">
            <a:schemeClr val="accent1"/>
          </a:effectRef>
          <a:fontRef idx="minor">
            <a:schemeClr val="lt1"/>
          </a:fontRef>
        </p:style>
        <p:txBody>
          <a:bodyPr>
            <a:noAutofit/>
          </a:bodyPr>
          <a:lstStyle/>
          <a:p>
            <a:r>
              <a:rPr lang="el-GR" sz="3000" b="1" dirty="0">
                <a:solidFill>
                  <a:schemeClr val="bg1"/>
                </a:solidFill>
              </a:rPr>
              <a:t>Νοσηλευτική εκτίμηση για σίτιση ενήλικα </a:t>
            </a:r>
            <a:br>
              <a:rPr lang="el-GR" sz="3000" b="1" dirty="0">
                <a:solidFill>
                  <a:schemeClr val="bg1"/>
                </a:solidFill>
              </a:rPr>
            </a:br>
            <a:r>
              <a:rPr lang="el-GR" sz="3000" b="1" dirty="0">
                <a:solidFill>
                  <a:schemeClr val="bg1"/>
                </a:solidFill>
              </a:rPr>
              <a:t>από το στόμα</a:t>
            </a:r>
          </a:p>
        </p:txBody>
      </p:sp>
      <p:sp>
        <p:nvSpPr>
          <p:cNvPr id="3" name="2 - Θέση περιεχομένου"/>
          <p:cNvSpPr>
            <a:spLocks noGrp="1"/>
          </p:cNvSpPr>
          <p:nvPr>
            <p:ph idx="1"/>
          </p:nvPr>
        </p:nvSpPr>
        <p:spPr>
          <a:xfrm>
            <a:off x="251520" y="1600200"/>
            <a:ext cx="8640960" cy="4525963"/>
          </a:xfrm>
        </p:spPr>
        <p:txBody>
          <a:bodyPr>
            <a:normAutofit fontScale="62500" lnSpcReduction="20000"/>
          </a:bodyPr>
          <a:lstStyle/>
          <a:p>
            <a:pPr lvl="0"/>
            <a:r>
              <a:rPr lang="el-GR" b="1" dirty="0"/>
              <a:t>Εκτιμήστε κατά πόσο ο ασθενής μπορεί να παραμείνει σταθερός και ότι δεν έχει ναυτία. Ακροαστείτε για κοιλιακούς ήχους.</a:t>
            </a:r>
          </a:p>
          <a:p>
            <a:pPr lvl="0"/>
            <a:r>
              <a:rPr lang="el-GR" b="1" dirty="0"/>
              <a:t>Ανατρέξτε στην ιατρική οδηγία περί δίαιτας.</a:t>
            </a:r>
          </a:p>
          <a:p>
            <a:pPr lvl="0"/>
            <a:r>
              <a:rPr lang="el-GR" b="1" dirty="0"/>
              <a:t>Εκτιμήστε την ικανότητα του ασθενούς να καταπιεί. Τοποθετήστε </a:t>
            </a:r>
            <a:r>
              <a:rPr lang="el-GR" b="1" dirty="0" err="1"/>
              <a:t>γλωσσοπίεστρο</a:t>
            </a:r>
            <a:r>
              <a:rPr lang="el-GR" b="1" dirty="0"/>
              <a:t> στο πίσω μέρος της γλώσσας για να ελέγξετε το αντανακλαστικό της αναγωγής (εάν απαιτηθεί).</a:t>
            </a:r>
          </a:p>
          <a:p>
            <a:pPr lvl="0"/>
            <a:r>
              <a:rPr lang="el-GR" b="1" dirty="0"/>
              <a:t>Εάν ο ασθενής έχει οδοντοστοιχία, ελέγξτε για να εξασφαλίσετε ότι εφαρμόζει καλά και ότι είναι καθαρή.</a:t>
            </a:r>
          </a:p>
          <a:p>
            <a:pPr lvl="0"/>
            <a:r>
              <a:rPr lang="el-GR" b="1" dirty="0"/>
              <a:t>Ελέγξτε τα επίπεδα ενέργειας του ασθενή.</a:t>
            </a:r>
          </a:p>
          <a:p>
            <a:pPr lvl="0"/>
            <a:r>
              <a:rPr lang="el-GR" b="1" dirty="0"/>
              <a:t>Καθορίστε σε ποιο βαθμό ο ασθενής είναι ικανός να τραφεί από μόνος του. Ελέγξτε τις σωματικές κινητικές ικανότητες, το επίπεδο της συνείδησης, την οπτική του οξύτητα, την περιφερική του όραση και την διάθεση.</a:t>
            </a:r>
          </a:p>
          <a:p>
            <a:pPr lvl="0"/>
            <a:r>
              <a:rPr lang="el-GR" b="1" dirty="0"/>
              <a:t>Εκτιμήστε την όρεξη του ασθενούς, την ανοχή του σε τροφές, την πιο πρόσφατη πρόσληψη υγρών, τις πολιτισμικές και θρησκευτικές του προτιμήσεις και τις προτιμήσεις του σε φαγητό.</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style>
          <a:lnRef idx="3">
            <a:schemeClr val="lt1"/>
          </a:lnRef>
          <a:fillRef idx="1">
            <a:schemeClr val="accent1"/>
          </a:fillRef>
          <a:effectRef idx="1">
            <a:schemeClr val="accent1"/>
          </a:effectRef>
          <a:fontRef idx="minor">
            <a:schemeClr val="lt1"/>
          </a:fontRef>
        </p:style>
        <p:txBody>
          <a:bodyPr>
            <a:noAutofit/>
          </a:bodyPr>
          <a:lstStyle/>
          <a:p>
            <a:r>
              <a:rPr lang="el-GR" sz="3000" b="1" dirty="0"/>
              <a:t>Εξοπλισμός για σίτιση ενήλικα από το στόμα</a:t>
            </a:r>
          </a:p>
        </p:txBody>
      </p:sp>
      <p:sp>
        <p:nvSpPr>
          <p:cNvPr id="3" name="2 - Θέση περιεχομένου"/>
          <p:cNvSpPr>
            <a:spLocks noGrp="1"/>
          </p:cNvSpPr>
          <p:nvPr>
            <p:ph idx="1"/>
          </p:nvPr>
        </p:nvSpPr>
        <p:spPr>
          <a:xfrm>
            <a:off x="467544" y="1772816"/>
            <a:ext cx="7067128" cy="3412975"/>
          </a:xfrm>
        </p:spPr>
        <p:txBody>
          <a:bodyPr>
            <a:normAutofit/>
          </a:bodyPr>
          <a:lstStyle/>
          <a:p>
            <a:r>
              <a:rPr lang="el-GR" sz="2800" dirty="0"/>
              <a:t>Στηθοσκόπιο</a:t>
            </a:r>
          </a:p>
          <a:p>
            <a:r>
              <a:rPr lang="el-GR" sz="2800" dirty="0"/>
              <a:t>Κούπα με χερούλια και καπάκι</a:t>
            </a:r>
          </a:p>
          <a:p>
            <a:r>
              <a:rPr lang="el-GR" sz="2800" dirty="0"/>
              <a:t>Πιάτο</a:t>
            </a:r>
          </a:p>
          <a:p>
            <a:r>
              <a:rPr lang="el-GR" sz="2800" dirty="0"/>
              <a:t>Μαχαιροπήρουνα με μεγάλες χειρολαβές</a:t>
            </a:r>
          </a:p>
          <a:p>
            <a:r>
              <a:rPr lang="el-GR" sz="2800" dirty="0"/>
              <a:t>Πετσέτες</a:t>
            </a:r>
          </a:p>
          <a:p>
            <a:r>
              <a:rPr lang="el-GR" sz="2800" dirty="0" err="1"/>
              <a:t>Γλωσσοπίεστρο</a:t>
            </a:r>
            <a:endParaRPr lang="el-GR" sz="2800" dirty="0"/>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style>
          <a:lnRef idx="1">
            <a:schemeClr val="accent3"/>
          </a:lnRef>
          <a:fillRef idx="2">
            <a:schemeClr val="accent3"/>
          </a:fillRef>
          <a:effectRef idx="1">
            <a:schemeClr val="accent3"/>
          </a:effectRef>
          <a:fontRef idx="minor">
            <a:schemeClr val="dk1"/>
          </a:fontRef>
        </p:style>
        <p:txBody>
          <a:bodyPr>
            <a:normAutofit/>
          </a:bodyPr>
          <a:lstStyle/>
          <a:p>
            <a:r>
              <a:rPr lang="el-GR" sz="3600" b="1" dirty="0"/>
              <a:t>Αξιολόγηση διατροφής</a:t>
            </a:r>
          </a:p>
        </p:txBody>
      </p:sp>
      <p:sp>
        <p:nvSpPr>
          <p:cNvPr id="3" name="2 - Θέση περιεχομένου"/>
          <p:cNvSpPr>
            <a:spLocks noGrp="1"/>
          </p:cNvSpPr>
          <p:nvPr>
            <p:ph idx="1"/>
          </p:nvPr>
        </p:nvSpPr>
        <p:spPr>
          <a:xfrm>
            <a:off x="467544" y="1844824"/>
            <a:ext cx="8229600" cy="2836912"/>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l-GR" sz="3000" b="1" dirty="0">
                <a:solidFill>
                  <a:srgbClr val="0070C0"/>
                </a:solidFill>
              </a:rPr>
              <a:t>Α) Ιστορικό </a:t>
            </a:r>
            <a:r>
              <a:rPr lang="el-GR" sz="2800" b="1" dirty="0">
                <a:solidFill>
                  <a:srgbClr val="0070C0"/>
                </a:solidFill>
              </a:rPr>
              <a:t>διατροφής</a:t>
            </a:r>
            <a:r>
              <a:rPr lang="el-GR" sz="2400" b="1" dirty="0">
                <a:solidFill>
                  <a:srgbClr val="0070C0"/>
                </a:solidFill>
              </a:rPr>
              <a:t> </a:t>
            </a:r>
            <a:r>
              <a:rPr lang="el-GR" sz="2400" b="1" dirty="0"/>
              <a:t>(Μέθοδος ανάκλησης δεδομένων 24ώρου, ημερολόγιο διατροφής, ιστορικό διατροφής)</a:t>
            </a:r>
          </a:p>
          <a:p>
            <a:pPr>
              <a:buNone/>
            </a:pPr>
            <a:endParaRPr lang="el-GR" sz="3000" b="1" dirty="0">
              <a:solidFill>
                <a:srgbClr val="0070C0"/>
              </a:solidFill>
            </a:endParaRPr>
          </a:p>
          <a:p>
            <a:pPr>
              <a:buNone/>
            </a:pPr>
            <a:r>
              <a:rPr lang="el-GR" sz="3000" b="1" dirty="0">
                <a:solidFill>
                  <a:srgbClr val="0070C0"/>
                </a:solidFill>
              </a:rPr>
              <a:t>Β) </a:t>
            </a:r>
            <a:r>
              <a:rPr lang="el-GR" sz="3000" b="1" dirty="0" err="1">
                <a:solidFill>
                  <a:srgbClr val="0070C0"/>
                </a:solidFill>
              </a:rPr>
              <a:t>Ιατρικοκοινωνικά</a:t>
            </a:r>
            <a:r>
              <a:rPr lang="el-GR" sz="3000" b="1" dirty="0">
                <a:solidFill>
                  <a:srgbClr val="0070C0"/>
                </a:solidFill>
              </a:rPr>
              <a:t> δεδομένα </a:t>
            </a:r>
            <a:r>
              <a:rPr lang="el-GR" sz="2400" b="1" dirty="0">
                <a:solidFill>
                  <a:schemeClr val="tx1"/>
                </a:solidFill>
              </a:rPr>
              <a:t>(οικογενειακό ιστορικό, ιστορικό υγείας, κοινωνικό ιστορικό κλπ)</a:t>
            </a:r>
          </a:p>
          <a:p>
            <a:endParaRPr lang="el-G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332656"/>
            <a:ext cx="8229600" cy="5760640"/>
          </a:xfrm>
        </p:spPr>
        <p:style>
          <a:lnRef idx="1">
            <a:schemeClr val="accent3"/>
          </a:lnRef>
          <a:fillRef idx="2">
            <a:schemeClr val="accent3"/>
          </a:fillRef>
          <a:effectRef idx="1">
            <a:schemeClr val="accent3"/>
          </a:effectRef>
          <a:fontRef idx="minor">
            <a:schemeClr val="dk1"/>
          </a:fontRef>
        </p:style>
        <p:txBody>
          <a:bodyPr>
            <a:normAutofit fontScale="92500"/>
          </a:bodyPr>
          <a:lstStyle/>
          <a:p>
            <a:pPr>
              <a:buNone/>
            </a:pPr>
            <a:r>
              <a:rPr lang="el-GR" sz="4000" b="1" dirty="0">
                <a:solidFill>
                  <a:srgbClr val="0070C0"/>
                </a:solidFill>
              </a:rPr>
              <a:t>Ανθρωπομετρικά δεδομένα </a:t>
            </a:r>
            <a:r>
              <a:rPr lang="el-GR" sz="2200" b="1" dirty="0"/>
              <a:t>(Ύψος , βάρος, ιδανικό σωματικό βάρος, σύνηθες  βάρος, μέτρηση περιμέτρου μέσου βραχίονα, πτυχή </a:t>
            </a:r>
            <a:r>
              <a:rPr lang="el-GR" sz="2200" b="1" dirty="0" err="1"/>
              <a:t>τρικεφάλων</a:t>
            </a:r>
            <a:r>
              <a:rPr lang="el-GR" sz="2200" b="1" dirty="0"/>
              <a:t>, δείκτης μάζας σώματος)</a:t>
            </a:r>
          </a:p>
          <a:p>
            <a:r>
              <a:rPr lang="el-GR" sz="2400" dirty="0"/>
              <a:t>Με ίδιο εξοπλισμό και ίδια πρότυπα μέτρησης π.χ. ίδια ζυγαριά και κάθε πρωί.</a:t>
            </a:r>
          </a:p>
          <a:p>
            <a:r>
              <a:rPr lang="el-GR" sz="2400" dirty="0"/>
              <a:t>Μετρήσεις παιδιών. Πίνακες στο βιβλιάριο υγείας παιδιού.</a:t>
            </a:r>
          </a:p>
          <a:p>
            <a:r>
              <a:rPr lang="el-GR" sz="2000" i="1" dirty="0">
                <a:solidFill>
                  <a:srgbClr val="FF0000"/>
                </a:solidFill>
              </a:rPr>
              <a:t>Προβλήματα που μπορεί να μετρηθούν είναι απώλεια βάρους&gt; 20% του ιδανικού, ακατάλληλοι ρυθμοί αύξησης, πρόσφατη απώλεια &gt;10%, μείωση περιμέτρου των μυών του βραχίονα.</a:t>
            </a:r>
          </a:p>
          <a:p>
            <a:r>
              <a:rPr lang="el-GR" sz="4000" b="1" dirty="0">
                <a:solidFill>
                  <a:srgbClr val="0070C0"/>
                </a:solidFill>
              </a:rPr>
              <a:t>Κλινικά Δεδομένα  </a:t>
            </a:r>
            <a:r>
              <a:rPr lang="el-GR" sz="2400" b="1" dirty="0"/>
              <a:t>(Παρατήρηση σημείων και συμπτωμάτων υποσιτισμού)</a:t>
            </a:r>
          </a:p>
          <a:p>
            <a:r>
              <a:rPr lang="el-GR" sz="2200" i="1" dirty="0">
                <a:solidFill>
                  <a:srgbClr val="FF0000"/>
                </a:solidFill>
              </a:rPr>
              <a:t>Τέτοια είναι: κουράζεται εύκολα, κοιμάται εύκολα, μαλλιά αραιά και πέφτουν εύκολα, πληγές στη γωνία του στόματος, οίδημα, διανοητική σύγχυση, απουσία υποδόριου ιστού, μύες ατροφική και δυσκολία στη βάδιση, σκληρό χλωμό, με αποχρωματισμούς  δέρμα, κλπ)</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642942"/>
          </a:xfrm>
        </p:spPr>
        <p:txBody>
          <a:bodyPr>
            <a:normAutofit fontScale="90000"/>
          </a:bodyPr>
          <a:lstStyle/>
          <a:p>
            <a:r>
              <a:rPr lang="el-GR" b="1" dirty="0"/>
              <a:t>Βασικές έννοιες</a:t>
            </a:r>
          </a:p>
        </p:txBody>
      </p:sp>
      <p:sp>
        <p:nvSpPr>
          <p:cNvPr id="3" name="2 - Θέση περιεχομένου"/>
          <p:cNvSpPr>
            <a:spLocks noGrp="1"/>
          </p:cNvSpPr>
          <p:nvPr>
            <p:ph idx="1"/>
          </p:nvPr>
        </p:nvSpPr>
        <p:spPr>
          <a:xfrm>
            <a:off x="457200" y="1285861"/>
            <a:ext cx="8229600" cy="2357454"/>
          </a:xfrm>
        </p:spPr>
        <p:style>
          <a:lnRef idx="3">
            <a:schemeClr val="lt1"/>
          </a:lnRef>
          <a:fillRef idx="1">
            <a:schemeClr val="accent1"/>
          </a:fillRef>
          <a:effectRef idx="1">
            <a:schemeClr val="accent1"/>
          </a:effectRef>
          <a:fontRef idx="minor">
            <a:schemeClr val="lt1"/>
          </a:fontRef>
        </p:style>
        <p:txBody>
          <a:bodyPr>
            <a:normAutofit/>
          </a:bodyPr>
          <a:lstStyle/>
          <a:p>
            <a:r>
              <a:rPr lang="el-GR" sz="2400" dirty="0"/>
              <a:t>Η επιστήμη της </a:t>
            </a:r>
            <a:r>
              <a:rPr lang="el-GR" sz="2400" b="1" dirty="0" err="1">
                <a:solidFill>
                  <a:srgbClr val="FFFF00"/>
                </a:solidFill>
              </a:rPr>
              <a:t>διαιτολογίας</a:t>
            </a:r>
            <a:r>
              <a:rPr lang="el-GR" sz="2400" b="1" dirty="0"/>
              <a:t> </a:t>
            </a:r>
            <a:r>
              <a:rPr lang="el-GR" sz="2400" dirty="0"/>
              <a:t>περιλαμβάνει τη μελέτη των θρεπτικών συστατικών και τη διαχείριση τους από το σώμα, καθώς και την επίδραση της ανθρώπινης συμπεριφοράς και του περιβάλλοντος στη διαδικασία της διατροφής.   Έτσι, η επιστήμη αυτή περιλαμβάνει τη φυσιολογία, την ψυχολογία και τα κοινωνικοοικονομικά δεδομένα.</a:t>
            </a:r>
          </a:p>
          <a:p>
            <a:endParaRPr lang="el-GR" dirty="0"/>
          </a:p>
        </p:txBody>
      </p:sp>
      <p:sp>
        <p:nvSpPr>
          <p:cNvPr id="4" name="3 - TextBox"/>
          <p:cNvSpPr txBox="1"/>
          <p:nvPr/>
        </p:nvSpPr>
        <p:spPr>
          <a:xfrm>
            <a:off x="428596" y="4286256"/>
            <a:ext cx="8286808"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sz="2200" dirty="0"/>
              <a:t>Τα </a:t>
            </a:r>
            <a:r>
              <a:rPr lang="el-GR" sz="2200" b="1" dirty="0">
                <a:solidFill>
                  <a:srgbClr val="FF0000"/>
                </a:solidFill>
              </a:rPr>
              <a:t>θρεπτικά συστατικά </a:t>
            </a:r>
            <a:r>
              <a:rPr lang="el-GR" sz="2200" dirty="0"/>
              <a:t>είναι συγκεκριμένες βιοχημικές ουσίες που χρησιμοποιεί</a:t>
            </a:r>
            <a:r>
              <a:rPr lang="en-US" sz="2200" dirty="0"/>
              <a:t> </a:t>
            </a:r>
            <a:r>
              <a:rPr lang="el-GR" sz="2200" dirty="0"/>
              <a:t>το σώμα για ανάπτυξη, εξέλιξη, δραστηριότητα, αναπαραγωγή, γαλακτογονία, διατήρηση της υγείας και ανάρρωση από νοσήματα ή τραυματισμούς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700807"/>
            <a:ext cx="8229600" cy="3672409"/>
          </a:xfrm>
        </p:spPr>
        <p:style>
          <a:lnRef idx="1">
            <a:schemeClr val="accent1"/>
          </a:lnRef>
          <a:fillRef idx="2">
            <a:schemeClr val="accent1"/>
          </a:fillRef>
          <a:effectRef idx="1">
            <a:schemeClr val="accent1"/>
          </a:effectRef>
          <a:fontRef idx="minor">
            <a:schemeClr val="dk1"/>
          </a:fontRef>
        </p:style>
        <p:txBody>
          <a:bodyPr>
            <a:normAutofit/>
          </a:bodyPr>
          <a:lstStyle/>
          <a:p>
            <a:r>
              <a:rPr lang="el-GR" sz="3100" b="1" dirty="0">
                <a:solidFill>
                  <a:srgbClr val="0070C0"/>
                </a:solidFill>
              </a:rPr>
              <a:t>Βιοχημικά Δεδομένα</a:t>
            </a:r>
          </a:p>
          <a:p>
            <a:pPr>
              <a:buNone/>
            </a:pPr>
            <a:r>
              <a:rPr lang="el-GR" sz="2800" b="1" dirty="0">
                <a:solidFill>
                  <a:srgbClr val="0070C0"/>
                </a:solidFill>
              </a:rPr>
              <a:t>    </a:t>
            </a:r>
            <a:r>
              <a:rPr lang="el-GR" sz="2400" dirty="0"/>
              <a:t>(Αιμοσφαιρίνη αίματος και επίπεδα λευκωμάτων, αιματοκρίτης, συνολικός αριθμός λεμφοκυττάρων , επίπεδα </a:t>
            </a:r>
            <a:r>
              <a:rPr lang="el-GR" sz="2400" dirty="0" err="1"/>
              <a:t>τρανσφερίνης</a:t>
            </a:r>
            <a:r>
              <a:rPr lang="el-GR" sz="2400" dirty="0"/>
              <a:t>  στον ορό, 24ωρη έκκριση </a:t>
            </a:r>
            <a:r>
              <a:rPr lang="el-GR" sz="2400" dirty="0" err="1"/>
              <a:t>κρεατινίνης</a:t>
            </a:r>
            <a:r>
              <a:rPr lang="el-GR" sz="2400" dirty="0"/>
              <a:t> στα ούρα, άζωτο ούρων) </a:t>
            </a:r>
          </a:p>
          <a:p>
            <a:r>
              <a:rPr lang="el-GR" sz="2400" dirty="0">
                <a:solidFill>
                  <a:srgbClr val="FF0000"/>
                </a:solidFill>
              </a:rPr>
              <a:t>Κυρίως ελέγχουμε  τα επίπεδα </a:t>
            </a:r>
            <a:r>
              <a:rPr lang="el-GR" sz="2400" dirty="0" err="1">
                <a:solidFill>
                  <a:srgbClr val="FF0000"/>
                </a:solidFill>
              </a:rPr>
              <a:t>αλβουμίνης</a:t>
            </a:r>
            <a:r>
              <a:rPr lang="el-GR" sz="2400" dirty="0">
                <a:solidFill>
                  <a:srgbClr val="FF0000"/>
                </a:solidFill>
              </a:rPr>
              <a:t> ορού (όχι κάτω από 3.</a:t>
            </a:r>
            <a:r>
              <a:rPr lang="en-US" sz="2400" dirty="0">
                <a:solidFill>
                  <a:srgbClr val="FF0000"/>
                </a:solidFill>
              </a:rPr>
              <a:t>5mg/dl) </a:t>
            </a:r>
            <a:r>
              <a:rPr lang="el-GR" sz="2400" dirty="0">
                <a:solidFill>
                  <a:srgbClr val="FF0000"/>
                </a:solidFill>
              </a:rPr>
              <a:t>και Η</a:t>
            </a:r>
            <a:r>
              <a:rPr lang="en-US" sz="2400" dirty="0">
                <a:solidFill>
                  <a:srgbClr val="FF0000"/>
                </a:solidFill>
              </a:rPr>
              <a:t>b</a:t>
            </a:r>
            <a:endParaRPr lang="el-GR" sz="2400" dirty="0">
              <a:solidFill>
                <a:srgbClr val="FF0000"/>
              </a:solidFill>
            </a:endParaRPr>
          </a:p>
        </p:txBody>
      </p:sp>
      <p:sp>
        <p:nvSpPr>
          <p:cNvPr id="4" name="1 - Τίτλος"/>
          <p:cNvSpPr txBox="1">
            <a:spLocks/>
          </p:cNvSpPr>
          <p:nvPr/>
        </p:nvSpPr>
        <p:spPr>
          <a:xfrm>
            <a:off x="457200" y="274638"/>
            <a:ext cx="8229600" cy="86834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1" i="0" u="none" strike="noStrike" kern="1200" cap="none" spc="0" normalizeH="0" baseline="0" noProof="0">
                <a:ln>
                  <a:noFill/>
                </a:ln>
                <a:solidFill>
                  <a:schemeClr val="dk1"/>
                </a:solidFill>
                <a:effectLst/>
                <a:uLnTx/>
                <a:uFillTx/>
                <a:latin typeface="+mn-lt"/>
                <a:ea typeface="+mn-ea"/>
                <a:cs typeface="+mn-cs"/>
              </a:rPr>
              <a:t>Αξιολόγηση διατροφής</a:t>
            </a:r>
            <a:endParaRPr kumimoji="0" lang="el-GR" sz="3600" b="1"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76672"/>
            <a:ext cx="8229600" cy="792088"/>
          </a:xfrm>
        </p:spPr>
        <p:style>
          <a:lnRef idx="1">
            <a:schemeClr val="accent1"/>
          </a:lnRef>
          <a:fillRef idx="2">
            <a:schemeClr val="accent1"/>
          </a:fillRef>
          <a:effectRef idx="1">
            <a:schemeClr val="accent1"/>
          </a:effectRef>
          <a:fontRef idx="minor">
            <a:schemeClr val="dk1"/>
          </a:fontRef>
        </p:style>
        <p:txBody>
          <a:bodyPr>
            <a:normAutofit/>
          </a:bodyPr>
          <a:lstStyle/>
          <a:p>
            <a:r>
              <a:rPr lang="el-GR" sz="3200" b="1" dirty="0"/>
              <a:t>Γενικά περί </a:t>
            </a:r>
            <a:r>
              <a:rPr lang="el-GR" sz="3200" b="1" dirty="0" err="1"/>
              <a:t>εισρόφησης</a:t>
            </a:r>
            <a:endParaRPr lang="el-GR" sz="3200" dirty="0"/>
          </a:p>
        </p:txBody>
      </p:sp>
      <p:sp>
        <p:nvSpPr>
          <p:cNvPr id="3" name="2 - Θέση περιεχομένου"/>
          <p:cNvSpPr>
            <a:spLocks noGrp="1"/>
          </p:cNvSpPr>
          <p:nvPr>
            <p:ph idx="1"/>
          </p:nvPr>
        </p:nvSpPr>
        <p:spPr>
          <a:xfrm>
            <a:off x="457200" y="1600200"/>
            <a:ext cx="8229600" cy="4853136"/>
          </a:xfrm>
        </p:spPr>
        <p:style>
          <a:lnRef idx="1">
            <a:schemeClr val="accent3"/>
          </a:lnRef>
          <a:fillRef idx="2">
            <a:schemeClr val="accent3"/>
          </a:fillRef>
          <a:effectRef idx="1">
            <a:schemeClr val="accent3"/>
          </a:effectRef>
          <a:fontRef idx="minor">
            <a:schemeClr val="dk1"/>
          </a:fontRef>
        </p:style>
        <p:txBody>
          <a:bodyPr>
            <a:noAutofit/>
          </a:bodyPr>
          <a:lstStyle/>
          <a:p>
            <a:r>
              <a:rPr lang="el-GR" sz="2200" dirty="0"/>
              <a:t>Η </a:t>
            </a:r>
            <a:r>
              <a:rPr lang="el-GR" sz="2200" dirty="0" err="1"/>
              <a:t>εισρόφηση</a:t>
            </a:r>
            <a:r>
              <a:rPr lang="el-GR" sz="2200" dirty="0"/>
              <a:t> είναι η εισπνοή </a:t>
            </a:r>
            <a:r>
              <a:rPr lang="el-GR" sz="2200" dirty="0" err="1"/>
              <a:t>στοματοφαρυγγικικών</a:t>
            </a:r>
            <a:r>
              <a:rPr lang="el-GR" sz="2200" dirty="0"/>
              <a:t> εκκρίσεων στον κατώτερο αναπνευστικό σωλήνα. Οι εκκρίσεις συσσωρεύονται στο πίσω μέρος του </a:t>
            </a:r>
            <a:r>
              <a:rPr lang="el-GR" sz="2200" dirty="0" err="1"/>
              <a:t>στοματοφάρυγγα</a:t>
            </a:r>
            <a:r>
              <a:rPr lang="el-GR" sz="2200" dirty="0"/>
              <a:t> ως αποτέλεσμα της </a:t>
            </a:r>
            <a:r>
              <a:rPr lang="el-GR" sz="2200" dirty="0" err="1"/>
              <a:t>γαστροοισοφαγικής</a:t>
            </a:r>
            <a:r>
              <a:rPr lang="el-GR" sz="2200" dirty="0"/>
              <a:t> παλινδρόμησης ή της δυσφαγίας (δυσλειτουργίας της διαδικασίας κατάποσης). </a:t>
            </a:r>
          </a:p>
          <a:p>
            <a:endParaRPr lang="el-GR" sz="2200" dirty="0"/>
          </a:p>
          <a:p>
            <a:r>
              <a:rPr lang="el-GR" sz="2200" dirty="0"/>
              <a:t>Όταν παθογόνα βακτήρια αποικίζουν τις εκκρίσεις, ο κίνδυνος πνευμονίας εξ </a:t>
            </a:r>
            <a:r>
              <a:rPr lang="el-GR" sz="2200" dirty="0" err="1"/>
              <a:t>εισρόφησης</a:t>
            </a:r>
            <a:r>
              <a:rPr lang="el-GR" sz="2200" dirty="0"/>
              <a:t> είναι μεγάλος. </a:t>
            </a:r>
          </a:p>
          <a:p>
            <a:endParaRPr lang="el-GR" sz="2200" dirty="0"/>
          </a:p>
          <a:p>
            <a:r>
              <a:rPr lang="el-GR" sz="2200" dirty="0"/>
              <a:t>Η πνευμονία εξ </a:t>
            </a:r>
            <a:r>
              <a:rPr lang="el-GR" sz="2200" dirty="0" err="1"/>
              <a:t>εισρόφησης</a:t>
            </a:r>
            <a:r>
              <a:rPr lang="el-GR" sz="2200" dirty="0"/>
              <a:t> είναι μια επιπλοκή που μπορεί να αποβεί μοιραία, ιδιαίτερα στα ηλικιωμένα άτομα. Η δυσφαγία είναι ένα σύμπτωμα ή μια επιπλοκή διαφόρων παθήσεων ειδικότερα του αγγειακού εγκεφαλικού επεισοδίου.</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l-GR" sz="3200" dirty="0"/>
              <a:t>Νοσηλευτικές παρεμβάσεις σε ασθενείς με </a:t>
            </a:r>
            <a:br>
              <a:rPr lang="el-GR" sz="3200" dirty="0"/>
            </a:br>
            <a:r>
              <a:rPr lang="el-GR" sz="3200" dirty="0"/>
              <a:t>κίνδυνο </a:t>
            </a:r>
            <a:r>
              <a:rPr lang="el-GR" sz="3200" dirty="0" err="1"/>
              <a:t>εισρόφησης</a:t>
            </a:r>
            <a:endParaRPr lang="el-GR" sz="3200" dirty="0"/>
          </a:p>
        </p:txBody>
      </p:sp>
      <p:sp>
        <p:nvSpPr>
          <p:cNvPr id="3" name="2 - Θέση περιεχομένου"/>
          <p:cNvSpPr>
            <a:spLocks noGrp="1"/>
          </p:cNvSpPr>
          <p:nvPr>
            <p:ph idx="1"/>
          </p:nvPr>
        </p:nvSpPr>
        <p:spPr>
          <a:xfrm>
            <a:off x="457200" y="1600200"/>
            <a:ext cx="8229600" cy="4925144"/>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a:buNone/>
            </a:pPr>
            <a:r>
              <a:rPr lang="el-GR" sz="3800" dirty="0"/>
              <a:t>1. Εκτελέστε υγιεινή των χεριών. Προλαμβάνει τη μετάδοση μικροοργανισμών.</a:t>
            </a:r>
          </a:p>
          <a:p>
            <a:pPr>
              <a:buNone/>
            </a:pPr>
            <a:r>
              <a:rPr lang="el-GR" sz="3800" dirty="0"/>
              <a:t>2. Παρέχετε ενδελεχή στοματική υγιεινή, συμπεριλαμβανομένου και του βουρτσίσματος της γλώσσας, πριν από το γεύμα.</a:t>
            </a:r>
          </a:p>
          <a:p>
            <a:pPr>
              <a:buNone/>
            </a:pPr>
            <a:r>
              <a:rPr lang="el-GR" sz="3800" dirty="0"/>
              <a:t>3. Τοποθετήστε παλμικό οξύμετρο στο δάχτυλο του ασθενούς. Μελέτες έχουν δείξει ότι ο </a:t>
            </a:r>
            <a:r>
              <a:rPr lang="el-GR" sz="3800" dirty="0" err="1"/>
              <a:t>αποκορεσμός</a:t>
            </a:r>
            <a:r>
              <a:rPr lang="el-GR" sz="3800" dirty="0"/>
              <a:t> του οξυγόνου και η </a:t>
            </a:r>
            <a:r>
              <a:rPr lang="el-GR" sz="3800" dirty="0" err="1"/>
              <a:t>υποξία</a:t>
            </a:r>
            <a:r>
              <a:rPr lang="el-GR" sz="3800" dirty="0"/>
              <a:t> εμφανίζονται μαζί με την </a:t>
            </a:r>
            <a:r>
              <a:rPr lang="el-GR" sz="3800" dirty="0" err="1"/>
              <a:t>εισρόφηση</a:t>
            </a:r>
            <a:r>
              <a:rPr lang="el-GR" sz="3800" dirty="0"/>
              <a:t>.</a:t>
            </a:r>
          </a:p>
          <a:p>
            <a:pPr>
              <a:buNone/>
            </a:pPr>
            <a:r>
              <a:rPr lang="el-GR" sz="3800" dirty="0"/>
              <a:t>4. Τοποθετήστε τον ασθενή σε καθιστή θέση στο κρεβάτι ή με γωνία 90 μοιρών σε καρέκλα.  Η θέση βοηθάει στην παρεμπόδιση της γαστρικής παλινδρόμησης και μειώνει τον κίνδυνο της </a:t>
            </a:r>
            <a:r>
              <a:rPr lang="el-GR" sz="3800" dirty="0" err="1"/>
              <a:t>εισρόφησης</a:t>
            </a:r>
            <a:r>
              <a:rPr lang="el-GR" sz="3800" dirty="0"/>
              <a:t>.</a:t>
            </a:r>
          </a:p>
          <a:p>
            <a:pPr>
              <a:buNone/>
            </a:pPr>
            <a:r>
              <a:rPr lang="el-GR" sz="3800" dirty="0"/>
              <a:t>5. Χρησιμοποιήστε μικρό φακό και </a:t>
            </a:r>
            <a:r>
              <a:rPr lang="el-GR" sz="3800" dirty="0" err="1"/>
              <a:t>γλωσσοπίεστρο</a:t>
            </a:r>
            <a:r>
              <a:rPr lang="el-GR" sz="3800" dirty="0"/>
              <a:t>, και με ήπιο τρόπο ελέγξτε το στόμα για ενδεχόμενη κατακράτηση τροφής. Κατακράτηση τροφής στην στοματική κοιλότητα υποδεικνύει δυσκολία στην κατάποση.</a:t>
            </a:r>
          </a:p>
          <a:p>
            <a:pPr>
              <a:buNone/>
            </a:pPr>
            <a:r>
              <a:rPr lang="el-GR" sz="3800" dirty="0"/>
              <a:t>6. Τοποθετήστε τον ασθενή σε θέση με το πιγούνι χαμηλά .Ξεκινήστε δίνοντας στον ασθενή μικρές γουλιές νερού. Παρατηρείτε συνεχώς για το κατά πόσον το καταπίνει και για ενδεχόμενες αναπνευστικές δυσκολίες. Εάν ο ασθενής ανέχεται το νερό, προσφέρατε του μεγαλύτερη ποσότητα νερού, και μετά διαφορετικών συστάσεων τροφές και υγρά.</a:t>
            </a:r>
          </a:p>
          <a:p>
            <a:pPr>
              <a:buNone/>
            </a:pPr>
            <a:r>
              <a:rPr lang="el-GR" sz="3800" dirty="0"/>
              <a:t>7. Προσθέστε μαλακές τροφές στα αραιά υγρά ώστε να δημιουργήσετε μια υφή λιωμένων πατατών.</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l-GR" sz="3200" dirty="0"/>
              <a:t>Νοσηλευτικές παρεμβάσεις σε ασθενείς με </a:t>
            </a:r>
            <a:br>
              <a:rPr lang="el-GR" sz="3200" dirty="0"/>
            </a:br>
            <a:r>
              <a:rPr lang="el-GR" sz="3200" dirty="0"/>
              <a:t>κίνδυνο </a:t>
            </a:r>
            <a:r>
              <a:rPr lang="el-GR" sz="3200" dirty="0" err="1"/>
              <a:t>εισρόφησης</a:t>
            </a:r>
            <a:endParaRPr lang="el-GR" sz="3200" dirty="0"/>
          </a:p>
        </p:txBody>
      </p:sp>
      <p:sp>
        <p:nvSpPr>
          <p:cNvPr id="3" name="2 - Θέση περιεχομένου"/>
          <p:cNvSpPr>
            <a:spLocks noGrp="1"/>
          </p:cNvSpPr>
          <p:nvPr>
            <p:ph idx="1"/>
          </p:nvPr>
        </p:nvSpPr>
        <p:spPr>
          <a:xfrm>
            <a:off x="457200" y="1600200"/>
            <a:ext cx="8229600" cy="4997152"/>
          </a:xfrm>
        </p:spPr>
        <p:style>
          <a:lnRef idx="1">
            <a:schemeClr val="accent1"/>
          </a:lnRef>
          <a:fillRef idx="2">
            <a:schemeClr val="accent1"/>
          </a:fillRef>
          <a:effectRef idx="1">
            <a:schemeClr val="accent1"/>
          </a:effectRef>
          <a:fontRef idx="minor">
            <a:schemeClr val="dk1"/>
          </a:fontRef>
        </p:style>
        <p:txBody>
          <a:bodyPr>
            <a:normAutofit fontScale="40000" lnSpcReduction="20000"/>
          </a:bodyPr>
          <a:lstStyle/>
          <a:p>
            <a:pPr>
              <a:buNone/>
            </a:pPr>
            <a:r>
              <a:rPr lang="el-GR" sz="3800" dirty="0"/>
              <a:t>8. </a:t>
            </a:r>
            <a:r>
              <a:rPr lang="el-GR" sz="4500" dirty="0"/>
              <a:t>Τοποθετήστε ½ με 1 κουταλάκι του γλυκού φαγητό σε μια μη τραυματισμένη πλευρά του στόματος, επιτρέποντας στα σκεύη να αγγίζουν το στόμα ή την γλώσσα. </a:t>
            </a:r>
          </a:p>
          <a:p>
            <a:pPr>
              <a:buNone/>
            </a:pPr>
            <a:r>
              <a:rPr lang="el-GR" sz="4500" dirty="0"/>
              <a:t>9. Συζητάτε με τον ασθενή καθώς σιτίζεται. Να υπενθυμίζετε στον ασθενή ότι πρέπει να μασήσει και να σκέφτεται πριν καταπιεί. Κρατάει τον ασθενή προσηλωμένο στην κατάποση και ελαχιστοποιεί την απόσπαση του ασθενή από την προσπάθεια.</a:t>
            </a:r>
          </a:p>
          <a:p>
            <a:pPr>
              <a:buNone/>
            </a:pPr>
            <a:r>
              <a:rPr lang="el-GR" sz="4500" dirty="0"/>
              <a:t>10. Παρατηρείστε για βήχα, πνιγμονή, αναγωγή και σιελόρροια· εκτελέστε αναρρόφηση των αεραγωγών αν αυτό είναι απαραίτητο. Υποδεικνύουν δυσφαγία και κίνδυνο </a:t>
            </a:r>
            <a:r>
              <a:rPr lang="el-GR" sz="4500" dirty="0" err="1"/>
              <a:t>εισρόφησης</a:t>
            </a:r>
            <a:r>
              <a:rPr lang="el-GR" sz="4500" dirty="0"/>
              <a:t>.</a:t>
            </a:r>
          </a:p>
          <a:p>
            <a:pPr>
              <a:buNone/>
            </a:pPr>
            <a:r>
              <a:rPr lang="el-GR" sz="4500" dirty="0"/>
              <a:t>11. Κατά την διάρκεια της σίτισης μην βιάζετε τον ασθενή. Επιτρέψτε επαρκή χρόνο για τη μάσηση και την κατάποση. Εξασφαλίζετε ότι η στοματική κοιλότητα είναι άδεια ανάμεσα στις καταπόσεις.</a:t>
            </a:r>
          </a:p>
          <a:p>
            <a:pPr>
              <a:buNone/>
            </a:pPr>
            <a:r>
              <a:rPr lang="el-GR" sz="4500" dirty="0"/>
              <a:t>12. Ζητήστε από τον ασθενή να παραμείνει σε καθιστή θέση για τουλάχιστον 30 με 60 λεπτά μετά το γεύμα. Μειώνει τον κίνδυνο για </a:t>
            </a:r>
            <a:r>
              <a:rPr lang="el-GR" sz="4500" dirty="0" err="1"/>
              <a:t>γαστροοισοφαγική</a:t>
            </a:r>
            <a:r>
              <a:rPr lang="el-GR" sz="4500" dirty="0"/>
              <a:t> παλινδρόμηση, η οποία προκαλεί </a:t>
            </a:r>
            <a:r>
              <a:rPr lang="el-GR" sz="4500" dirty="0" err="1"/>
              <a:t>εισρόφηση</a:t>
            </a:r>
            <a:endParaRPr lang="el-GR" sz="4500" dirty="0"/>
          </a:p>
          <a:p>
            <a:pPr>
              <a:buNone/>
            </a:pPr>
            <a:r>
              <a:rPr lang="el-GR" sz="4500" dirty="0"/>
              <a:t>13. Βοηθήστε τον ασθενή να εκτελέσει υγιεινή των χεριών και του στόματος. Η φροντίδα του στόματος μετά τα γεύματα βοηθάει στην πρόληψη της τερηδόνας.</a:t>
            </a:r>
          </a:p>
          <a:p>
            <a:pPr>
              <a:buNone/>
            </a:pPr>
            <a:r>
              <a:rPr lang="el-GR" sz="4500" dirty="0"/>
              <a:t>14. Επιστρέψτε τον δίσκο στην κατάλληλη θέση, και εκτελέστε υγιεινή των χεριών. Συμβάλλει στη μείωση της εξάπλωσης μικροοργανισμών. </a:t>
            </a:r>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8229600" cy="785818"/>
          </a:xfrm>
        </p:spPr>
        <p:style>
          <a:lnRef idx="3">
            <a:schemeClr val="lt1"/>
          </a:lnRef>
          <a:fillRef idx="1">
            <a:schemeClr val="dk1"/>
          </a:fillRef>
          <a:effectRef idx="1">
            <a:schemeClr val="dk1"/>
          </a:effectRef>
          <a:fontRef idx="minor">
            <a:schemeClr val="lt1"/>
          </a:fontRef>
        </p:style>
        <p:txBody>
          <a:bodyPr/>
          <a:lstStyle/>
          <a:p>
            <a:r>
              <a:rPr lang="el-GR" b="1" dirty="0"/>
              <a:t>Νοσηλευτικές διαγνώσεις</a:t>
            </a:r>
          </a:p>
        </p:txBody>
      </p:sp>
      <p:sp>
        <p:nvSpPr>
          <p:cNvPr id="3" name="2 - Θέση περιεχομένου"/>
          <p:cNvSpPr>
            <a:spLocks noGrp="1"/>
          </p:cNvSpPr>
          <p:nvPr>
            <p:ph idx="1"/>
          </p:nvPr>
        </p:nvSpPr>
        <p:spPr>
          <a:xfrm>
            <a:off x="457200" y="1412777"/>
            <a:ext cx="8229600" cy="5256584"/>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el-GR" b="1" dirty="0">
                <a:solidFill>
                  <a:srgbClr val="FF0000"/>
                </a:solidFill>
              </a:rPr>
              <a:t>Διαταραχή Θρέψης: Πρόσληψη Λιγότερης Τροφής από τις Απαιτήσεις του Σώματος</a:t>
            </a:r>
            <a:r>
              <a:rPr lang="el-GR" dirty="0"/>
              <a:t>, που σχετίζεται με</a:t>
            </a:r>
            <a:r>
              <a:rPr lang="en-US" dirty="0"/>
              <a:t>:</a:t>
            </a:r>
          </a:p>
          <a:p>
            <a:r>
              <a:rPr lang="el-GR" dirty="0"/>
              <a:t> τη νηστεία (τίποτα από το στόμα), </a:t>
            </a:r>
            <a:endParaRPr lang="en-US" dirty="0"/>
          </a:p>
          <a:p>
            <a:r>
              <a:rPr lang="el-GR" dirty="0"/>
              <a:t>ανεπαρκή διατροφή διαμέσου καθετήρα, </a:t>
            </a:r>
            <a:endParaRPr lang="en-US" dirty="0"/>
          </a:p>
          <a:p>
            <a:r>
              <a:rPr lang="el-GR" dirty="0"/>
              <a:t>παρατεταμένη διατροφή αποτελούμενη μόνο από υγρά, </a:t>
            </a:r>
            <a:endParaRPr lang="en-US" dirty="0"/>
          </a:p>
          <a:p>
            <a:r>
              <a:rPr lang="el-GR" dirty="0"/>
              <a:t>μη ανοχή μεγάλου αριθμού τροφίμων ή αλλεργίες, </a:t>
            </a:r>
            <a:endParaRPr lang="en-US" dirty="0"/>
          </a:p>
          <a:p>
            <a:r>
              <a:rPr lang="el-GR" dirty="0"/>
              <a:t>εξαντλητική δίαιτα, </a:t>
            </a:r>
            <a:endParaRPr lang="en-US" dirty="0"/>
          </a:p>
          <a:p>
            <a:r>
              <a:rPr lang="el-GR" dirty="0"/>
              <a:t>ανορεξία, δυσκολία στη μάσηση ή στην κατάποση, ναυτία, εμετός, χρόνια διάρροια, </a:t>
            </a:r>
            <a:endParaRPr lang="en-US" dirty="0"/>
          </a:p>
          <a:p>
            <a:r>
              <a:rPr lang="el-GR" dirty="0" err="1"/>
              <a:t>δυσαπορρόφηση</a:t>
            </a:r>
            <a:r>
              <a:rPr lang="el-GR" dirty="0"/>
              <a:t>, </a:t>
            </a:r>
            <a:endParaRPr lang="en-US" dirty="0"/>
          </a:p>
          <a:p>
            <a:r>
              <a:rPr lang="el-GR" dirty="0"/>
              <a:t>ψυχολογικές διαταραχές στην πρόσληψη τροφής (νευρική ανορεξία, βουλιμία), </a:t>
            </a:r>
            <a:endParaRPr lang="en-US" dirty="0"/>
          </a:p>
          <a:p>
            <a:r>
              <a:rPr lang="el-GR" dirty="0"/>
              <a:t>μεταβολικές και ενδοκρινικές διαταραχές, </a:t>
            </a:r>
            <a:endParaRPr lang="en-US" dirty="0"/>
          </a:p>
          <a:p>
            <a:r>
              <a:rPr lang="el-GR" dirty="0"/>
              <a:t>ακατάλληλη χρήση συμπληρωμάτων.</a:t>
            </a:r>
          </a:p>
          <a:p>
            <a:endParaRPr lang="el-GR" sz="3600" dirty="0"/>
          </a:p>
          <a:p>
            <a:pPr>
              <a:buNone/>
            </a:pPr>
            <a:r>
              <a:rPr lang="el-GR"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484784"/>
            <a:ext cx="8229600" cy="5069159"/>
          </a:xfrm>
        </p:spPr>
        <p:style>
          <a:lnRef idx="2">
            <a:schemeClr val="accent2"/>
          </a:lnRef>
          <a:fillRef idx="1">
            <a:schemeClr val="lt1"/>
          </a:fillRef>
          <a:effectRef idx="0">
            <a:schemeClr val="accent2"/>
          </a:effectRef>
          <a:fontRef idx="minor">
            <a:schemeClr val="dk1"/>
          </a:fontRef>
        </p:style>
        <p:txBody>
          <a:bodyPr>
            <a:noAutofit/>
          </a:bodyPr>
          <a:lstStyle/>
          <a:p>
            <a:r>
              <a:rPr lang="el-GR" sz="2400" b="1" dirty="0">
                <a:solidFill>
                  <a:srgbClr val="FF0000"/>
                </a:solidFill>
              </a:rPr>
              <a:t>Διαταραχή της θρέψης; Πρόσληψη Περισσότερης Τροφής από τις Απαιτήσεις του Σώματος</a:t>
            </a:r>
            <a:r>
              <a:rPr lang="el-GR" sz="2400" dirty="0"/>
              <a:t>, που σχετίζεται με υπερβολική πρόσληψη τροφής, αδράνεια (ακινησία), μεταβολικές και ενδοκρινικές διαταραχές, ακατάλληλη χρήση συμπληρωμάτων.</a:t>
            </a:r>
          </a:p>
          <a:p>
            <a:r>
              <a:rPr lang="el-GR" sz="2400" b="1" dirty="0">
                <a:solidFill>
                  <a:srgbClr val="FF0000"/>
                </a:solidFill>
              </a:rPr>
              <a:t>Διαταραχή ύπνου </a:t>
            </a:r>
            <a:r>
              <a:rPr lang="el-GR" sz="2400" dirty="0"/>
              <a:t>που σχετίζεται με υπερβολική πρόσληψη καφεΐνης</a:t>
            </a:r>
          </a:p>
          <a:p>
            <a:r>
              <a:rPr lang="el-GR" sz="2400" b="1" dirty="0">
                <a:solidFill>
                  <a:srgbClr val="FF0000"/>
                </a:solidFill>
              </a:rPr>
              <a:t>Κοινωνική απομόνωση </a:t>
            </a:r>
            <a:r>
              <a:rPr lang="el-GR" sz="2400" dirty="0"/>
              <a:t>που σχετίζεται με παχυσαρκία</a:t>
            </a:r>
          </a:p>
          <a:p>
            <a:r>
              <a:rPr lang="el-GR" sz="2400" b="1" dirty="0">
                <a:solidFill>
                  <a:srgbClr val="FF0000"/>
                </a:solidFill>
              </a:rPr>
              <a:t>Δυσκοιλιότητα </a:t>
            </a:r>
            <a:r>
              <a:rPr lang="el-GR" sz="2400" dirty="0"/>
              <a:t>που σχετίζεται με ανεπαρκή πρόσληψη υγρών ή φυτικών ινών</a:t>
            </a:r>
          </a:p>
          <a:p>
            <a:r>
              <a:rPr lang="el-GR" sz="2400" b="1" dirty="0">
                <a:solidFill>
                  <a:srgbClr val="FF0000"/>
                </a:solidFill>
              </a:rPr>
              <a:t>Μειωμένη αντοχή στις δραστηριότητες </a:t>
            </a:r>
            <a:r>
              <a:rPr lang="el-GR" sz="2400" dirty="0"/>
              <a:t>που σχετίζονται με την ανεπαρκή θερμιδική πρόσληψη, την παχυσαρκία και την αναιμία λόγω ανεπάρκειας σιδήρου</a:t>
            </a:r>
          </a:p>
        </p:txBody>
      </p:sp>
      <p:sp>
        <p:nvSpPr>
          <p:cNvPr id="4" name="1 - Τίτλος"/>
          <p:cNvSpPr>
            <a:spLocks noGrp="1"/>
          </p:cNvSpPr>
          <p:nvPr>
            <p:ph type="title"/>
          </p:nvPr>
        </p:nvSpPr>
        <p:spPr>
          <a:xfrm>
            <a:off x="457200" y="428604"/>
            <a:ext cx="8229600" cy="714380"/>
          </a:xfrm>
        </p:spPr>
        <p:style>
          <a:lnRef idx="3">
            <a:schemeClr val="lt1"/>
          </a:lnRef>
          <a:fillRef idx="1">
            <a:schemeClr val="dk1"/>
          </a:fillRef>
          <a:effectRef idx="1">
            <a:schemeClr val="dk1"/>
          </a:effectRef>
          <a:fontRef idx="minor">
            <a:schemeClr val="lt1"/>
          </a:fontRef>
        </p:style>
        <p:txBody>
          <a:bodyPr>
            <a:normAutofit fontScale="90000"/>
          </a:bodyPr>
          <a:lstStyle/>
          <a:p>
            <a:r>
              <a:rPr lang="el-GR" b="1" dirty="0"/>
              <a:t>Νοσηλευτικές διαγνώσεις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48680"/>
            <a:ext cx="8229600" cy="868958"/>
          </a:xfrm>
        </p:spPr>
        <p:style>
          <a:lnRef idx="1">
            <a:schemeClr val="dk1"/>
          </a:lnRef>
          <a:fillRef idx="2">
            <a:schemeClr val="dk1"/>
          </a:fillRef>
          <a:effectRef idx="1">
            <a:schemeClr val="dk1"/>
          </a:effectRef>
          <a:fontRef idx="minor">
            <a:schemeClr val="dk1"/>
          </a:fontRef>
        </p:style>
        <p:txBody>
          <a:bodyPr>
            <a:normAutofit/>
          </a:bodyPr>
          <a:lstStyle/>
          <a:p>
            <a:r>
              <a:rPr lang="el-GR" sz="4000" dirty="0"/>
              <a:t>Σχεδιασμός/ προγραμματισμός</a:t>
            </a:r>
          </a:p>
        </p:txBody>
      </p:sp>
      <p:sp>
        <p:nvSpPr>
          <p:cNvPr id="3" name="2 - Θέση περιεχομένου"/>
          <p:cNvSpPr>
            <a:spLocks noGrp="1"/>
          </p:cNvSpPr>
          <p:nvPr>
            <p:ph idx="1"/>
          </p:nvPr>
        </p:nvSpPr>
        <p:spPr>
          <a:xfrm>
            <a:off x="467544" y="1700808"/>
            <a:ext cx="8229600" cy="2764904"/>
          </a:xfrm>
        </p:spPr>
        <p:style>
          <a:lnRef idx="1">
            <a:schemeClr val="accent2"/>
          </a:lnRef>
          <a:fillRef idx="2">
            <a:schemeClr val="accent2"/>
          </a:fillRef>
          <a:effectRef idx="1">
            <a:schemeClr val="accent2"/>
          </a:effectRef>
          <a:fontRef idx="minor">
            <a:schemeClr val="dk1"/>
          </a:fontRef>
        </p:style>
        <p:txBody>
          <a:bodyPr>
            <a:normAutofit/>
          </a:bodyPr>
          <a:lstStyle/>
          <a:p>
            <a:r>
              <a:rPr lang="el-GR" sz="2400" dirty="0"/>
              <a:t>Να αποκτήσει και να διατηρήσει το ιδανικό βάρος</a:t>
            </a:r>
          </a:p>
          <a:p>
            <a:r>
              <a:rPr lang="el-GR" sz="2400" dirty="0"/>
              <a:t>Να ακολουθήσει ένα επαρκές αλλά όχι υπερβολικό σε θρεπτικά συστατικά διαιτολόγιο.</a:t>
            </a:r>
          </a:p>
          <a:p>
            <a:r>
              <a:rPr lang="el-GR" sz="2400" dirty="0"/>
              <a:t>Καταναλώνει ποικιλία τροφίμων σε 3 ή περισσότερα γεύματα</a:t>
            </a:r>
          </a:p>
          <a:p>
            <a:r>
              <a:rPr lang="el-GR" sz="2400" dirty="0"/>
              <a:t>Να ακολουθεί την τροποποιημένη δίαιτα όταν ειδικές ιατρικές συνθήκες το απαιτούν</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04664"/>
            <a:ext cx="8229600" cy="778098"/>
          </a:xfrm>
        </p:spPr>
        <p:style>
          <a:lnRef idx="1">
            <a:schemeClr val="accent2"/>
          </a:lnRef>
          <a:fillRef idx="2">
            <a:schemeClr val="accent2"/>
          </a:fillRef>
          <a:effectRef idx="1">
            <a:schemeClr val="accent2"/>
          </a:effectRef>
          <a:fontRef idx="minor">
            <a:schemeClr val="dk1"/>
          </a:fontRef>
        </p:style>
        <p:txBody>
          <a:bodyPr/>
          <a:lstStyle/>
          <a:p>
            <a:r>
              <a:rPr lang="el-GR" dirty="0"/>
              <a:t>Εφαρμογή του σχεδίου φροντίδας</a:t>
            </a:r>
          </a:p>
        </p:txBody>
      </p:sp>
      <p:sp>
        <p:nvSpPr>
          <p:cNvPr id="3" name="2 - Θέση περιεχομένου"/>
          <p:cNvSpPr>
            <a:spLocks noGrp="1"/>
          </p:cNvSpPr>
          <p:nvPr>
            <p:ph idx="1"/>
          </p:nvPr>
        </p:nvSpPr>
        <p:spPr>
          <a:xfrm>
            <a:off x="457200" y="1600201"/>
            <a:ext cx="8229600" cy="3124943"/>
          </a:xfrm>
        </p:spPr>
        <p:style>
          <a:lnRef idx="1">
            <a:schemeClr val="accent3"/>
          </a:lnRef>
          <a:fillRef idx="2">
            <a:schemeClr val="accent3"/>
          </a:fillRef>
          <a:effectRef idx="1">
            <a:schemeClr val="accent3"/>
          </a:effectRef>
          <a:fontRef idx="minor">
            <a:schemeClr val="dk1"/>
          </a:fontRef>
        </p:style>
        <p:txBody>
          <a:bodyPr>
            <a:normAutofit/>
          </a:bodyPr>
          <a:lstStyle/>
          <a:p>
            <a:r>
              <a:rPr lang="el-GR" sz="2800" dirty="0"/>
              <a:t>Εκπαίδευση του ασθενή για τη διατροφή.</a:t>
            </a:r>
          </a:p>
          <a:p>
            <a:r>
              <a:rPr lang="el-GR" sz="2800" dirty="0"/>
              <a:t>Παρακολούθηση της κατάστασης θρέψης.</a:t>
            </a:r>
          </a:p>
          <a:p>
            <a:r>
              <a:rPr lang="el-GR" sz="2800" dirty="0"/>
              <a:t>Διέγερση της όρεξης.</a:t>
            </a:r>
          </a:p>
          <a:p>
            <a:r>
              <a:rPr lang="el-GR" sz="2800" dirty="0"/>
              <a:t>Βοήθεια κατά τη σίτιση.</a:t>
            </a:r>
          </a:p>
          <a:p>
            <a:r>
              <a:rPr lang="el-GR" sz="2800" dirty="0"/>
              <a:t>Διατροφή σε ειδικές καταστάσεις.</a:t>
            </a:r>
          </a:p>
          <a:p>
            <a:r>
              <a:rPr lang="el-GR" sz="2800" dirty="0"/>
              <a:t>Μακροχρόνια διατροφική υποστήριξη.</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p:txBody>
          <a:bodyPr>
            <a:normAutofit/>
          </a:bodyPr>
          <a:lstStyle/>
          <a:p>
            <a:pPr algn="ctr"/>
            <a:r>
              <a:rPr lang="el-GR" sz="4400" b="1" dirty="0" smtClean="0">
                <a:solidFill>
                  <a:schemeClr val="accent3">
                    <a:lumMod val="50000"/>
                  </a:schemeClr>
                </a:solidFill>
              </a:rPr>
              <a:t>ΤΕΧΝΗΤΗ ΔΙΑΤΡΟΦΗ </a:t>
            </a:r>
            <a:endParaRPr lang="el-GR" sz="4400" b="1" dirty="0">
              <a:solidFill>
                <a:schemeClr val="accent3">
                  <a:lumMod val="50000"/>
                </a:schemeClr>
              </a:solidFill>
            </a:endParaRPr>
          </a:p>
        </p:txBody>
      </p:sp>
    </p:spTree>
    <p:extLst>
      <p:ext uri="{BB962C8B-B14F-4D97-AF65-F5344CB8AC3E}">
        <p14:creationId xmlns:p14="http://schemas.microsoft.com/office/powerpoint/2010/main" val="182709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l-GR" dirty="0" smtClean="0"/>
              <a:t>ΤΕΧΝΗΤΗ ΔΙΑΤΡΟΦΗ </a:t>
            </a:r>
            <a:endParaRPr lang="el-GR" dirty="0"/>
          </a:p>
        </p:txBody>
      </p:sp>
      <p:sp>
        <p:nvSpPr>
          <p:cNvPr id="3" name="Θέση περιεχομένου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a:bodyPr>
          <a:lstStyle/>
          <a:p>
            <a:pPr algn="just"/>
            <a:r>
              <a:rPr lang="el-GR" dirty="0" smtClean="0"/>
              <a:t>Αν ο ασθενής δεν μπορεί να σιτιστεί ή δεν καλύπτονται οι διατροφικές του ανάγκες, πρέπει να λάβει ΕΝΤΕΡΙΚΗ/ΠΑΡΕΝΤΕΡΙΚΗ διατροφή (</a:t>
            </a:r>
            <a:r>
              <a:rPr lang="en-US" dirty="0" smtClean="0"/>
              <a:t>Enteral- Parenteral Nutrition).</a:t>
            </a:r>
          </a:p>
          <a:p>
            <a:pPr algn="just"/>
            <a:r>
              <a:rPr lang="el-GR" dirty="0" smtClean="0"/>
              <a:t>Η χορήγηση Προπαρασκευασμένων σκευασμάτων – διαλυμάτων από υδατάνθρακες, πρωτεΐνες, λιπαρά, κοκ, καλείται </a:t>
            </a:r>
            <a:r>
              <a:rPr lang="el-GR" b="1" u="sng" dirty="0" smtClean="0">
                <a:solidFill>
                  <a:schemeClr val="accent3">
                    <a:lumMod val="50000"/>
                  </a:schemeClr>
                </a:solidFill>
              </a:rPr>
              <a:t>Τεχνητή Διατροφή </a:t>
            </a:r>
            <a:r>
              <a:rPr lang="el-GR" dirty="0" smtClean="0"/>
              <a:t>και λαμβάνει χώρα κατά την αδυναμία πρόσληψης τροφής κατά φύση. </a:t>
            </a:r>
            <a:endParaRPr lang="el-GR" dirty="0"/>
          </a:p>
        </p:txBody>
      </p:sp>
    </p:spTree>
    <p:extLst>
      <p:ext uri="{BB962C8B-B14F-4D97-AF65-F5344CB8AC3E}">
        <p14:creationId xmlns:p14="http://schemas.microsoft.com/office/powerpoint/2010/main" val="123951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332656"/>
            <a:ext cx="4330824" cy="2520280"/>
          </a:xfrm>
        </p:spPr>
        <p:style>
          <a:lnRef idx="3">
            <a:schemeClr val="lt1"/>
          </a:lnRef>
          <a:fillRef idx="1">
            <a:schemeClr val="accent4"/>
          </a:fillRef>
          <a:effectRef idx="1">
            <a:schemeClr val="accent4"/>
          </a:effectRef>
          <a:fontRef idx="minor">
            <a:schemeClr val="lt1"/>
          </a:fontRef>
        </p:style>
        <p:txBody>
          <a:bodyPr>
            <a:normAutofit/>
          </a:bodyPr>
          <a:lstStyle/>
          <a:p>
            <a:r>
              <a:rPr lang="el-GR" sz="2200" dirty="0"/>
              <a:t>Από τις έξι κατηγορίες θρεπτικών συστατικών, </a:t>
            </a:r>
            <a:r>
              <a:rPr lang="el-GR" sz="2200" b="1" dirty="0">
                <a:solidFill>
                  <a:srgbClr val="FFFF00"/>
                </a:solidFill>
              </a:rPr>
              <a:t>οι τρεις παράγουν ενέργεια (υδατάνθρακες, πρωτεΐνες και λίπη) </a:t>
            </a:r>
            <a:r>
              <a:rPr lang="el-GR" sz="2200" dirty="0"/>
              <a:t>και οι </a:t>
            </a:r>
            <a:r>
              <a:rPr lang="el-GR" sz="2200" b="1" dirty="0">
                <a:solidFill>
                  <a:srgbClr val="FFC000"/>
                </a:solidFill>
              </a:rPr>
              <a:t>άλλες τρεις ρυθμίζουν τις διεργασίες του σώματος (βιταμίνες, μεταλλικά στοιχεία και νερό).</a:t>
            </a:r>
          </a:p>
          <a:p>
            <a:endParaRPr lang="el-GR" dirty="0"/>
          </a:p>
        </p:txBody>
      </p:sp>
      <p:sp>
        <p:nvSpPr>
          <p:cNvPr id="4" name="3 - TextBox"/>
          <p:cNvSpPr txBox="1"/>
          <p:nvPr/>
        </p:nvSpPr>
        <p:spPr>
          <a:xfrm>
            <a:off x="179512" y="3501008"/>
            <a:ext cx="4071966"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l-GR" sz="2400" dirty="0"/>
              <a:t>Μονάδα μέτρησης της ενέργειας που παρέχουν είναι η χιλιοθερμίδα, 4</a:t>
            </a:r>
            <a:r>
              <a:rPr lang="en-US" sz="2400" dirty="0"/>
              <a:t>/</a:t>
            </a:r>
            <a:r>
              <a:rPr lang="en-US" sz="2400" dirty="0" err="1"/>
              <a:t>gr</a:t>
            </a:r>
            <a:r>
              <a:rPr lang="el-GR" sz="2400" dirty="0"/>
              <a:t> για υδατάνθρακες και πρωτεΐνες και 9 για τα λίπη</a:t>
            </a:r>
            <a:r>
              <a:rPr lang="en-US" sz="2400" dirty="0"/>
              <a:t>/</a:t>
            </a:r>
            <a:r>
              <a:rPr lang="en-US" sz="2400" dirty="0" err="1"/>
              <a:t>gr</a:t>
            </a:r>
            <a:r>
              <a:rPr lang="el-GR" sz="2400" dirty="0"/>
              <a:t>.</a:t>
            </a:r>
          </a:p>
        </p:txBody>
      </p:sp>
      <p:pic>
        <p:nvPicPr>
          <p:cNvPr id="28674" name="Picture 2" descr="http://www.muhealth.org/images/Gastro_Intest_call_300CMYK.jpg"/>
          <p:cNvPicPr>
            <a:picLocks noChangeAspect="1" noChangeArrowheads="1"/>
          </p:cNvPicPr>
          <p:nvPr/>
        </p:nvPicPr>
        <p:blipFill>
          <a:blip r:embed="rId3" cstate="print"/>
          <a:srcRect/>
          <a:stretch>
            <a:fillRect/>
          </a:stretch>
        </p:blipFill>
        <p:spPr bwMode="auto">
          <a:xfrm>
            <a:off x="4788024" y="332656"/>
            <a:ext cx="4355976" cy="520102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l-GR" dirty="0" smtClean="0"/>
              <a:t>ΤΕΧΝΗΤΗ ΔΙΑΤΡΟΦΗ </a:t>
            </a:r>
            <a:endParaRPr lang="el-GR" dirty="0"/>
          </a:p>
        </p:txBody>
      </p:sp>
      <p:sp>
        <p:nvSpPr>
          <p:cNvPr id="3" name="Θέση περιεχομένου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just"/>
            <a:r>
              <a:rPr lang="el-GR" dirty="0" smtClean="0"/>
              <a:t>Όταν χρησιμοποιείται για τη σίτιση του ασθενούς η γαστρεντερική οδός ομιλούμε για </a:t>
            </a:r>
            <a:r>
              <a:rPr lang="el-GR" b="1" u="sng" dirty="0" smtClean="0">
                <a:solidFill>
                  <a:schemeClr val="accent3">
                    <a:lumMod val="50000"/>
                  </a:schemeClr>
                </a:solidFill>
              </a:rPr>
              <a:t>Εντερική Διατροφή. </a:t>
            </a:r>
          </a:p>
          <a:p>
            <a:pPr algn="just"/>
            <a:endParaRPr lang="el-GR" dirty="0"/>
          </a:p>
          <a:p>
            <a:pPr algn="just"/>
            <a:r>
              <a:rPr lang="el-GR" dirty="0" smtClean="0"/>
              <a:t>Όταν χρησιμοποιείται για τη σίτιση του ασθενούς η Φλεβική οδός ομιλούμε για </a:t>
            </a:r>
            <a:r>
              <a:rPr lang="el-GR" b="1" u="sng" dirty="0" smtClean="0">
                <a:solidFill>
                  <a:schemeClr val="accent3">
                    <a:lumMod val="50000"/>
                  </a:schemeClr>
                </a:solidFill>
              </a:rPr>
              <a:t>Παρεντερική Διατροφή. </a:t>
            </a:r>
            <a:endParaRPr lang="el-GR" b="1" u="sng" dirty="0">
              <a:solidFill>
                <a:schemeClr val="accent3">
                  <a:lumMod val="50000"/>
                </a:schemeClr>
              </a:solidFill>
            </a:endParaRPr>
          </a:p>
        </p:txBody>
      </p:sp>
    </p:spTree>
    <p:extLst>
      <p:ext uri="{BB962C8B-B14F-4D97-AF65-F5344CB8AC3E}">
        <p14:creationId xmlns:p14="http://schemas.microsoft.com/office/powerpoint/2010/main" val="891014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400" dirty="0">
                <a:solidFill>
                  <a:prstClr val="black"/>
                </a:solidFill>
                <a:ea typeface="+mn-ea"/>
                <a:cs typeface="+mn-cs"/>
              </a:rPr>
              <a:t>Η θρεπτική Υποστήριξη μπορεί να συμπληρώσει ή να αντικαταστήσει πλήρως τη φυσιολογική πρόσληψη τροφής από το γαστρεντερικό σωλήνα</a:t>
            </a:r>
            <a:endParaRPr lang="el-GR" dirty="0"/>
          </a:p>
        </p:txBody>
      </p:sp>
      <p:sp>
        <p:nvSpPr>
          <p:cNvPr id="3" name="Θέση κειμένου 2"/>
          <p:cNvSpPr>
            <a:spLocks noGrp="1"/>
          </p:cNvSpPr>
          <p:nvPr>
            <p:ph type="body" idx="1"/>
          </p:nvPr>
        </p:nvSpPr>
        <p:spPr/>
        <p:style>
          <a:lnRef idx="0">
            <a:schemeClr val="accent3"/>
          </a:lnRef>
          <a:fillRef idx="3">
            <a:schemeClr val="accent3"/>
          </a:fillRef>
          <a:effectRef idx="3">
            <a:schemeClr val="accent3"/>
          </a:effectRef>
          <a:fontRef idx="minor">
            <a:schemeClr val="lt1"/>
          </a:fontRef>
        </p:style>
        <p:txBody>
          <a:bodyPr/>
          <a:lstStyle/>
          <a:p>
            <a:pPr algn="ctr"/>
            <a:r>
              <a:rPr lang="el-GR" dirty="0" smtClean="0"/>
              <a:t>ΕΝΤΕΡΙΚΗ ΣΙΤΙΣΗ </a:t>
            </a:r>
            <a:endParaRPr lang="el-GR" dirty="0"/>
          </a:p>
        </p:txBody>
      </p:sp>
      <p:sp>
        <p:nvSpPr>
          <p:cNvPr id="4" name="Θέση περιεχομένου 3"/>
          <p:cNvSpPr>
            <a:spLocks noGrp="1"/>
          </p:cNvSpPr>
          <p:nvPr>
            <p:ph sz="half" idx="2"/>
          </p:nvPr>
        </p:nvSpPr>
        <p:spPr>
          <a:ln/>
        </p:spPr>
        <p:style>
          <a:lnRef idx="1">
            <a:schemeClr val="accent3"/>
          </a:lnRef>
          <a:fillRef idx="2">
            <a:schemeClr val="accent3"/>
          </a:fillRef>
          <a:effectRef idx="1">
            <a:schemeClr val="accent3"/>
          </a:effectRef>
          <a:fontRef idx="minor">
            <a:schemeClr val="dk1"/>
          </a:fontRef>
        </p:style>
        <p:txBody>
          <a:bodyPr/>
          <a:lstStyle/>
          <a:p>
            <a:pPr algn="ctr"/>
            <a:r>
              <a:rPr lang="el-GR" dirty="0" smtClean="0"/>
              <a:t>Ακόμη και αν η ποσότητα της εντερικής διατροφής που χορηγείται δεν είναι επαρκής, είναι επιβεβλημένη η χορήγηση μιας «</a:t>
            </a:r>
            <a:r>
              <a:rPr lang="en-US" dirty="0" smtClean="0"/>
              <a:t>minimal</a:t>
            </a:r>
            <a:r>
              <a:rPr lang="el-GR" dirty="0" smtClean="0"/>
              <a:t>» εντερικής διατροφής. </a:t>
            </a:r>
            <a:endParaRPr lang="el-GR" dirty="0"/>
          </a:p>
        </p:txBody>
      </p:sp>
      <p:sp>
        <p:nvSpPr>
          <p:cNvPr id="5" name="Θέση κειμένου 4"/>
          <p:cNvSpPr>
            <a:spLocks noGrp="1"/>
          </p:cNvSpPr>
          <p:nvPr>
            <p:ph type="body" sz="quarter" idx="3"/>
          </p:nvPr>
        </p:nvSpPr>
        <p:spPr/>
        <p:style>
          <a:lnRef idx="0">
            <a:schemeClr val="accent3"/>
          </a:lnRef>
          <a:fillRef idx="3">
            <a:schemeClr val="accent3"/>
          </a:fillRef>
          <a:effectRef idx="3">
            <a:schemeClr val="accent3"/>
          </a:effectRef>
          <a:fontRef idx="minor">
            <a:schemeClr val="lt1"/>
          </a:fontRef>
        </p:style>
        <p:txBody>
          <a:bodyPr/>
          <a:lstStyle/>
          <a:p>
            <a:pPr algn="ctr"/>
            <a:r>
              <a:rPr lang="el-GR" dirty="0" smtClean="0"/>
              <a:t>ΠΑΡΕΝΤΕΡΙΚΗ ΣΙΤΙΣΗ </a:t>
            </a:r>
            <a:endParaRPr lang="el-GR" dirty="0"/>
          </a:p>
        </p:txBody>
      </p:sp>
      <p:sp>
        <p:nvSpPr>
          <p:cNvPr id="6" name="Θέση περιεχομένου 5"/>
          <p:cNvSpPr>
            <a:spLocks noGrp="1"/>
          </p:cNvSpPr>
          <p:nvPr>
            <p:ph sz="quarter" idx="4"/>
          </p:nvPr>
        </p:nvSpPr>
        <p:spPr/>
        <p:style>
          <a:lnRef idx="1">
            <a:schemeClr val="accent3"/>
          </a:lnRef>
          <a:fillRef idx="2">
            <a:schemeClr val="accent3"/>
          </a:fillRef>
          <a:effectRef idx="1">
            <a:schemeClr val="accent3"/>
          </a:effectRef>
          <a:fontRef idx="minor">
            <a:schemeClr val="dk1"/>
          </a:fontRef>
        </p:style>
        <p:txBody>
          <a:bodyPr>
            <a:normAutofit fontScale="92500"/>
          </a:bodyPr>
          <a:lstStyle/>
          <a:p>
            <a:pPr algn="just"/>
            <a:r>
              <a:rPr lang="el-GR" dirty="0" smtClean="0"/>
              <a:t>Παρέχει θρεπτικά συστατικά σε ασθενείς με σοβαρό σύνδρομο βραχέος εντέρου </a:t>
            </a:r>
          </a:p>
          <a:p>
            <a:pPr algn="just"/>
            <a:r>
              <a:rPr lang="el-GR" dirty="0" smtClean="0"/>
              <a:t>Επιτρέπει τη διατροφή σε περιπτώσεις όπου ο πεπτικός σωλήνας δεν είναι λειτουργικός</a:t>
            </a:r>
          </a:p>
          <a:p>
            <a:pPr algn="just"/>
            <a:r>
              <a:rPr lang="el-GR" dirty="0" smtClean="0"/>
              <a:t>Χρησιμοποιούνται οι φλέβες του ασθενούς για σίτιση με:</a:t>
            </a:r>
          </a:p>
          <a:p>
            <a:pPr lvl="1" algn="just"/>
            <a:r>
              <a:rPr lang="el-GR" dirty="0" smtClean="0"/>
              <a:t>Κεντρική προσπέλαση </a:t>
            </a:r>
          </a:p>
          <a:p>
            <a:pPr lvl="1" algn="just"/>
            <a:r>
              <a:rPr lang="el-GR" dirty="0" smtClean="0"/>
              <a:t>Περιφερική προσπέλαση </a:t>
            </a:r>
            <a:endParaRPr lang="el-GR" dirty="0"/>
          </a:p>
        </p:txBody>
      </p:sp>
    </p:spTree>
    <p:extLst>
      <p:ext uri="{BB962C8B-B14F-4D97-AF65-F5344CB8AC3E}">
        <p14:creationId xmlns:p14="http://schemas.microsoft.com/office/powerpoint/2010/main" val="3231565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endParaRPr lang="el-GR" dirty="0"/>
          </a:p>
        </p:txBody>
      </p:sp>
      <p:sp>
        <p:nvSpPr>
          <p:cNvPr id="7" name="Στρογγυλεμένο ορθογώνιο 6"/>
          <p:cNvSpPr/>
          <p:nvPr/>
        </p:nvSpPr>
        <p:spPr>
          <a:xfrm>
            <a:off x="2555776" y="1556213"/>
            <a:ext cx="3384376" cy="457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ΑΝΙΧΝΕΥΣΗ</a:t>
            </a:r>
            <a:endParaRPr lang="el-GR" dirty="0">
              <a:solidFill>
                <a:schemeClr val="tx1"/>
              </a:solidFill>
            </a:endParaRPr>
          </a:p>
        </p:txBody>
      </p:sp>
      <p:sp>
        <p:nvSpPr>
          <p:cNvPr id="9" name="Στρογγυλεμένο ορθογώνιο 8"/>
          <p:cNvSpPr/>
          <p:nvPr/>
        </p:nvSpPr>
        <p:spPr>
          <a:xfrm>
            <a:off x="2587340" y="2223426"/>
            <a:ext cx="3384376" cy="457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ΑΝΑΓΝΩΡΙΣΗ </a:t>
            </a:r>
            <a:endParaRPr lang="el-GR" dirty="0">
              <a:solidFill>
                <a:schemeClr val="tx1"/>
              </a:solidFill>
            </a:endParaRPr>
          </a:p>
        </p:txBody>
      </p:sp>
      <p:sp>
        <p:nvSpPr>
          <p:cNvPr id="10" name="Στρογγυλεμένο ορθογώνιο 9"/>
          <p:cNvSpPr/>
          <p:nvPr/>
        </p:nvSpPr>
        <p:spPr>
          <a:xfrm>
            <a:off x="2587340" y="2924944"/>
            <a:ext cx="3384376" cy="457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ΑΝΤΙΜΕΤΩΠΙΣΗ</a:t>
            </a:r>
            <a:endParaRPr lang="el-GR" dirty="0">
              <a:solidFill>
                <a:schemeClr val="tx1"/>
              </a:solidFill>
            </a:endParaRPr>
          </a:p>
        </p:txBody>
      </p:sp>
      <p:sp>
        <p:nvSpPr>
          <p:cNvPr id="11" name="Στρογγυλεμένο ορθογώνιο 10"/>
          <p:cNvSpPr/>
          <p:nvPr/>
        </p:nvSpPr>
        <p:spPr>
          <a:xfrm>
            <a:off x="323528" y="3789040"/>
            <a:ext cx="2263812" cy="108012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ΕΜΠΛΟΥΤΙΣΜΟΣ</a:t>
            </a:r>
          </a:p>
          <a:p>
            <a:pPr algn="ctr"/>
            <a:r>
              <a:rPr lang="el-GR" dirty="0" smtClean="0">
                <a:solidFill>
                  <a:schemeClr val="tx1"/>
                </a:solidFill>
              </a:rPr>
              <a:t>ΠΟΣΙΜΑ </a:t>
            </a:r>
          </a:p>
          <a:p>
            <a:pPr algn="ctr"/>
            <a:r>
              <a:rPr lang="el-GR" dirty="0" smtClean="0">
                <a:solidFill>
                  <a:schemeClr val="tx1"/>
                </a:solidFill>
              </a:rPr>
              <a:t>ΣΥΜΠΛΗΡΩΜΑΤΑ </a:t>
            </a:r>
            <a:endParaRPr lang="el-GR" dirty="0">
              <a:solidFill>
                <a:schemeClr val="tx1"/>
              </a:solidFill>
            </a:endParaRPr>
          </a:p>
        </p:txBody>
      </p:sp>
      <p:sp>
        <p:nvSpPr>
          <p:cNvPr id="12" name="Στρογγυλεμένο ορθογώνιο 11"/>
          <p:cNvSpPr/>
          <p:nvPr/>
        </p:nvSpPr>
        <p:spPr>
          <a:xfrm>
            <a:off x="2987824" y="4100500"/>
            <a:ext cx="2520280" cy="457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ΕΝΤΕΡΙΚΗ ΣΙΤΙΣΗ</a:t>
            </a:r>
            <a:endParaRPr lang="el-GR" dirty="0">
              <a:solidFill>
                <a:schemeClr val="tx1"/>
              </a:solidFill>
            </a:endParaRPr>
          </a:p>
        </p:txBody>
      </p:sp>
      <p:sp>
        <p:nvSpPr>
          <p:cNvPr id="13" name="Στρογγυλεμένο ορθογώνιο 12"/>
          <p:cNvSpPr/>
          <p:nvPr/>
        </p:nvSpPr>
        <p:spPr>
          <a:xfrm>
            <a:off x="5836249" y="4100500"/>
            <a:ext cx="2520280" cy="457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ΠΑΡΕΝΤΕΡΙΚΗ ΣΙΤΙΣΗ </a:t>
            </a:r>
            <a:endParaRPr lang="el-GR" dirty="0">
              <a:solidFill>
                <a:schemeClr val="tx1"/>
              </a:solidFill>
            </a:endParaRPr>
          </a:p>
        </p:txBody>
      </p:sp>
      <p:sp>
        <p:nvSpPr>
          <p:cNvPr id="14" name="Στρογγυλεμένο ορθογώνιο 13"/>
          <p:cNvSpPr/>
          <p:nvPr/>
        </p:nvSpPr>
        <p:spPr>
          <a:xfrm>
            <a:off x="1691680" y="5733256"/>
            <a:ext cx="5976664" cy="93610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ΠΑΡΑΚΟΛΟΥΘΗΣΗ ΚΑΙ ΕΠΑΝΕΚΤΙΜΗΣΗ </a:t>
            </a:r>
            <a:endParaRPr lang="el-GR" dirty="0">
              <a:solidFill>
                <a:schemeClr val="tx1"/>
              </a:solidFill>
            </a:endParaRPr>
          </a:p>
        </p:txBody>
      </p:sp>
      <p:cxnSp>
        <p:nvCxnSpPr>
          <p:cNvPr id="18" name="Ευθύγραμμο βέλος σύνδεσης 17"/>
          <p:cNvCxnSpPr/>
          <p:nvPr/>
        </p:nvCxnSpPr>
        <p:spPr>
          <a:xfrm>
            <a:off x="4289565" y="2013413"/>
            <a:ext cx="0" cy="243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a:off x="4247964" y="2681163"/>
            <a:ext cx="0" cy="243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4289565" y="3382144"/>
            <a:ext cx="0" cy="243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1331640" y="3625925"/>
            <a:ext cx="5764749" cy="30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1331640" y="3656484"/>
            <a:ext cx="0" cy="243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a:off x="4289565" y="3667149"/>
            <a:ext cx="0" cy="243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a:off x="7096389" y="3656484"/>
            <a:ext cx="0" cy="243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1907704" y="4986807"/>
            <a:ext cx="0" cy="6480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a:off x="4289565" y="4869160"/>
            <a:ext cx="0" cy="6480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p:cNvCxnSpPr/>
          <p:nvPr/>
        </p:nvCxnSpPr>
        <p:spPr>
          <a:xfrm>
            <a:off x="7096389" y="4869160"/>
            <a:ext cx="0" cy="6480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659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l-GR" dirty="0" smtClean="0"/>
              <a:t>ΕΠΙΛΟΓΗ ΟΔΟΥ ΔΙΑΤΡΟΦΗΣ </a:t>
            </a:r>
            <a:endParaRPr lang="el-GR" dirty="0"/>
          </a:p>
        </p:txBody>
      </p:sp>
      <p:graphicFrame>
        <p:nvGraphicFramePr>
          <p:cNvPr id="3" name="Διάγραμμα 2"/>
          <p:cNvGraphicFramePr/>
          <p:nvPr>
            <p:extLst>
              <p:ext uri="{D42A27DB-BD31-4B8C-83A1-F6EECF244321}">
                <p14:modId xmlns:p14="http://schemas.microsoft.com/office/powerpoint/2010/main" val="4186178440"/>
              </p:ext>
            </p:extLst>
          </p:nvPr>
        </p:nvGraphicFramePr>
        <p:xfrm>
          <a:off x="467544" y="1556792"/>
          <a:ext cx="820891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043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90" y="620688"/>
            <a:ext cx="8835281"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395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ιζόντιος πάπυρος 1"/>
          <p:cNvSpPr/>
          <p:nvPr/>
        </p:nvSpPr>
        <p:spPr>
          <a:xfrm>
            <a:off x="827584" y="1556792"/>
            <a:ext cx="7632848" cy="3168352"/>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tx1"/>
                </a:solidFill>
              </a:rPr>
              <a:t>« Η παρεντερική και εντερική διατροφή </a:t>
            </a:r>
          </a:p>
          <a:p>
            <a:pPr algn="ctr"/>
            <a:r>
              <a:rPr lang="el-GR" sz="3200" dirty="0" smtClean="0">
                <a:solidFill>
                  <a:schemeClr val="tx1"/>
                </a:solidFill>
              </a:rPr>
              <a:t>δεν αλληλοσυγκρούονται….</a:t>
            </a:r>
          </a:p>
          <a:p>
            <a:pPr algn="ctr"/>
            <a:r>
              <a:rPr lang="el-GR" sz="3200" dirty="0" smtClean="0">
                <a:solidFill>
                  <a:schemeClr val="tx1"/>
                </a:solidFill>
              </a:rPr>
              <a:t>αλληλοσυμπληρώνονται! »</a:t>
            </a:r>
            <a:endParaRPr lang="el-GR" sz="3200" dirty="0">
              <a:solidFill>
                <a:schemeClr val="tx1"/>
              </a:solidFill>
            </a:endParaRPr>
          </a:p>
        </p:txBody>
      </p:sp>
    </p:spTree>
    <p:extLst>
      <p:ext uri="{BB962C8B-B14F-4D97-AF65-F5344CB8AC3E}">
        <p14:creationId xmlns:p14="http://schemas.microsoft.com/office/powerpoint/2010/main" val="2708698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dirty="0" smtClean="0"/>
              <a:t>ΠΛΕΟΝΕΚΤΗΜΑΤΑ ΕΝΤΕΡΙΚΗΣ ΔΙΑΤΡΟΦΗΣ </a:t>
            </a:r>
            <a:endParaRPr lang="el-GR" dirty="0"/>
          </a:p>
        </p:txBody>
      </p:sp>
      <p:sp>
        <p:nvSpPr>
          <p:cNvPr id="3" name="Θέση περιεχομένου 2"/>
          <p:cNvSpPr>
            <a:spLocks noGrp="1"/>
          </p:cNvSpPr>
          <p:nvPr>
            <p:ph idx="1"/>
          </p:nvPr>
        </p:nvSpPr>
        <p:spPr>
          <a:xfrm>
            <a:off x="457200" y="1600200"/>
            <a:ext cx="8229600" cy="4925144"/>
          </a:xfrm>
        </p:spPr>
        <p:txBody>
          <a:bodyPr>
            <a:normAutofit fontScale="85000" lnSpcReduction="20000"/>
          </a:bodyPr>
          <a:lstStyle/>
          <a:p>
            <a:pPr>
              <a:buFont typeface="Wingdings" pitchFamily="2" charset="2"/>
              <a:buChar char="ü"/>
            </a:pPr>
            <a:r>
              <a:rPr lang="el-GR" dirty="0"/>
              <a:t>Μιμείται την φυσιολογική οδό απορρόφησης,</a:t>
            </a:r>
          </a:p>
          <a:p>
            <a:pPr>
              <a:buFont typeface="Wingdings" pitchFamily="2" charset="2"/>
              <a:buChar char="ü"/>
            </a:pPr>
            <a:r>
              <a:rPr lang="el-GR" dirty="0"/>
              <a:t>Λιγότερο επεμβατική,</a:t>
            </a:r>
          </a:p>
          <a:p>
            <a:pPr>
              <a:buFont typeface="Wingdings" pitchFamily="2" charset="2"/>
              <a:buChar char="ü"/>
            </a:pPr>
            <a:r>
              <a:rPr lang="el-GR" dirty="0"/>
              <a:t>Διατηρεί την ακεραιότητα του βλεννογόνου του εντέρου,</a:t>
            </a:r>
          </a:p>
          <a:p>
            <a:pPr>
              <a:buFont typeface="Wingdings" pitchFamily="2" charset="2"/>
              <a:buChar char="ü"/>
            </a:pPr>
            <a:r>
              <a:rPr lang="el-GR" dirty="0"/>
              <a:t>Διατήρηση του ανοσοποιητικού φραγμού στο Γ/</a:t>
            </a:r>
            <a:r>
              <a:rPr lang="el-GR" dirty="0" err="1"/>
              <a:t>κο</a:t>
            </a:r>
            <a:r>
              <a:rPr lang="el-GR" dirty="0"/>
              <a:t> σύστημα,</a:t>
            </a:r>
          </a:p>
          <a:p>
            <a:pPr>
              <a:buFont typeface="Wingdings" pitchFamily="2" charset="2"/>
              <a:buChar char="ü"/>
            </a:pPr>
            <a:r>
              <a:rPr lang="el-GR" dirty="0"/>
              <a:t>Μειώνει τον κίνδυνο γαστρεντερικής αιμορραγίας,</a:t>
            </a:r>
          </a:p>
          <a:p>
            <a:pPr>
              <a:buFont typeface="Wingdings" pitchFamily="2" charset="2"/>
              <a:buChar char="ü"/>
            </a:pPr>
            <a:r>
              <a:rPr lang="el-GR" dirty="0"/>
              <a:t>Απλή η παρακολούθηση &amp; μειωμένο κόστος,</a:t>
            </a:r>
          </a:p>
          <a:p>
            <a:pPr>
              <a:buFont typeface="Wingdings" pitchFamily="2" charset="2"/>
              <a:buChar char="ü"/>
            </a:pPr>
            <a:r>
              <a:rPr lang="el-GR" dirty="0"/>
              <a:t>Η πρώιμη έναρξη σίτισης βελτιώνει την επούλωση και μειώνει τις μετεγχειρητικές επιπλοκές,</a:t>
            </a:r>
          </a:p>
          <a:p>
            <a:pPr>
              <a:buFont typeface="Wingdings" pitchFamily="2" charset="2"/>
              <a:buChar char="ü"/>
            </a:pPr>
            <a:r>
              <a:rPr lang="el-GR" dirty="0"/>
              <a:t>Δεν χρειάζεται κεντρική φλεβική προσπέλαση (παρεντερική διατροφή.</a:t>
            </a:r>
          </a:p>
          <a:p>
            <a:pPr marL="0" indent="0">
              <a:buNone/>
            </a:pPr>
            <a:endParaRPr lang="el-GR" dirty="0"/>
          </a:p>
        </p:txBody>
      </p:sp>
    </p:spTree>
    <p:extLst>
      <p:ext uri="{BB962C8B-B14F-4D97-AF65-F5344CB8AC3E}">
        <p14:creationId xmlns:p14="http://schemas.microsoft.com/office/powerpoint/2010/main" val="2007986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l-GR" sz="3200" dirty="0" smtClean="0"/>
              <a:t>ΕΠΙΔΡΑΣΗ ΣΤΟΝ ΓΑΣΤΡΕΝΤΕΡΙΚΟ ΣΩΛΗΝΑ </a:t>
            </a:r>
            <a:endParaRPr lang="el-GR" sz="3200" dirty="0"/>
          </a:p>
        </p:txBody>
      </p:sp>
      <p:sp>
        <p:nvSpPr>
          <p:cNvPr id="3" name="Θέση περιεχομένου 2"/>
          <p:cNvSpPr>
            <a:spLocks noGrp="1"/>
          </p:cNvSpPr>
          <p:nvPr>
            <p:ph idx="1"/>
          </p:nvPr>
        </p:nvSpPr>
        <p:spPr>
          <a:xfrm>
            <a:off x="457200" y="1600200"/>
            <a:ext cx="8229600" cy="4925144"/>
          </a:xfrm>
        </p:spPr>
        <p:txBody>
          <a:bodyPr>
            <a:normAutofit fontScale="92500" lnSpcReduction="10000"/>
          </a:bodyPr>
          <a:lstStyle/>
          <a:p>
            <a:pPr algn="just"/>
            <a:r>
              <a:rPr lang="el-GR" dirty="0"/>
              <a:t>Βελτιώνει την εντερική αιμάτωση </a:t>
            </a:r>
          </a:p>
          <a:p>
            <a:pPr algn="just"/>
            <a:r>
              <a:rPr lang="el-GR" dirty="0"/>
              <a:t>Διεγείρει την ανάπλαση των </a:t>
            </a:r>
            <a:r>
              <a:rPr lang="el-GR" dirty="0" err="1"/>
              <a:t>βλεννογονιακών</a:t>
            </a:r>
            <a:r>
              <a:rPr lang="el-GR" dirty="0"/>
              <a:t> κυττάρων </a:t>
            </a:r>
          </a:p>
          <a:p>
            <a:pPr algn="just"/>
            <a:r>
              <a:rPr lang="el-GR" dirty="0"/>
              <a:t>Ενεργοποιεί το νευρικό σύστημα του εντέρου και τον </a:t>
            </a:r>
            <a:r>
              <a:rPr lang="el-GR" dirty="0" err="1"/>
              <a:t>περισταλτισμό</a:t>
            </a:r>
            <a:r>
              <a:rPr lang="el-GR" dirty="0"/>
              <a:t> </a:t>
            </a:r>
          </a:p>
          <a:p>
            <a:pPr algn="just"/>
            <a:r>
              <a:rPr lang="el-GR" dirty="0"/>
              <a:t>Ελαττώνει τον πολλαπλασιασμό των βακτηριδίων </a:t>
            </a:r>
          </a:p>
          <a:p>
            <a:pPr algn="just"/>
            <a:r>
              <a:rPr lang="el-GR" dirty="0"/>
              <a:t>Διεγείρει την έκκριση χολής και παγκρεατικών ενζύμων </a:t>
            </a:r>
          </a:p>
          <a:p>
            <a:pPr algn="just"/>
            <a:r>
              <a:rPr lang="el-GR" dirty="0"/>
              <a:t>Διεγείρει την έκκριση των τροφικών ορμονών</a:t>
            </a:r>
          </a:p>
          <a:p>
            <a:pPr marL="0" indent="0">
              <a:buNone/>
            </a:pPr>
            <a:endParaRPr lang="el-GR" dirty="0"/>
          </a:p>
        </p:txBody>
      </p:sp>
    </p:spTree>
    <p:extLst>
      <p:ext uri="{BB962C8B-B14F-4D97-AF65-F5344CB8AC3E}">
        <p14:creationId xmlns:p14="http://schemas.microsoft.com/office/powerpoint/2010/main" val="135095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dirty="0" smtClean="0"/>
              <a:t>ΟΔΟΙ ΣΙΤΙΣΗΣ </a:t>
            </a:r>
            <a:endParaRPr lang="el-GR" dirty="0"/>
          </a:p>
        </p:txBody>
      </p:sp>
      <p:sp>
        <p:nvSpPr>
          <p:cNvPr id="3" name="Θέση περιεχομένου 2"/>
          <p:cNvSpPr>
            <a:spLocks noGrp="1"/>
          </p:cNvSpPr>
          <p:nvPr>
            <p:ph sz="half" idx="1"/>
          </p:nvPr>
        </p:nvSpPr>
        <p:spPr>
          <a:xfrm>
            <a:off x="457200" y="1600200"/>
            <a:ext cx="4038600" cy="4781128"/>
          </a:xfrm>
        </p:spPr>
        <p:txBody>
          <a:bodyPr>
            <a:normAutofit lnSpcReduction="10000"/>
          </a:bodyPr>
          <a:lstStyle/>
          <a:p>
            <a:r>
              <a:rPr lang="el-GR" dirty="0"/>
              <a:t>Ρινογαστρική –στοματογαστρική</a:t>
            </a:r>
          </a:p>
          <a:p>
            <a:r>
              <a:rPr lang="el-GR" dirty="0"/>
              <a:t>Οισοφαγοστομία</a:t>
            </a:r>
          </a:p>
          <a:p>
            <a:r>
              <a:rPr lang="el-GR" dirty="0"/>
              <a:t>Γαστροστομία</a:t>
            </a:r>
          </a:p>
          <a:p>
            <a:r>
              <a:rPr lang="el-GR" dirty="0" smtClean="0"/>
              <a:t>Νηστιδοστομία:</a:t>
            </a:r>
          </a:p>
          <a:p>
            <a:pPr lvl="1"/>
            <a:r>
              <a:rPr lang="el-GR" dirty="0" smtClean="0"/>
              <a:t>Γίνεται </a:t>
            </a:r>
            <a:r>
              <a:rPr lang="el-GR" dirty="0"/>
              <a:t>όταν πρέπει να παρακαμφθεί το </a:t>
            </a:r>
            <a:r>
              <a:rPr lang="el-GR" dirty="0" smtClean="0"/>
              <a:t>στομάχι</a:t>
            </a:r>
          </a:p>
          <a:p>
            <a:pPr lvl="1"/>
            <a:r>
              <a:rPr lang="el-GR" dirty="0" smtClean="0"/>
              <a:t>Μειονεκτήματα </a:t>
            </a:r>
            <a:r>
              <a:rPr lang="el-GR" dirty="0"/>
              <a:t>της είναι οι διαρροϊκές κενώσεις και το σύνδρομο </a:t>
            </a:r>
            <a:r>
              <a:rPr lang="el-GR" dirty="0" err="1"/>
              <a:t>dumping</a:t>
            </a:r>
            <a:endParaRPr lang="el-GR" dirty="0"/>
          </a:p>
          <a:p>
            <a:endParaRPr lang="el-GR"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2204865"/>
            <a:ext cx="3970784" cy="287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57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dirty="0" smtClean="0"/>
              <a:t>ΕΙΔΗ ΕΝΤΕΡΙΚΗΣ ΔΙΑΤΡΟΦΗΣ </a:t>
            </a:r>
            <a:endParaRPr lang="el-GR" dirty="0"/>
          </a:p>
        </p:txBody>
      </p:sp>
      <p:sp>
        <p:nvSpPr>
          <p:cNvPr id="3" name="Θέση περιεχομένου 2"/>
          <p:cNvSpPr>
            <a:spLocks noGrp="1"/>
          </p:cNvSpPr>
          <p:nvPr>
            <p:ph idx="1"/>
          </p:nvPr>
        </p:nvSpPr>
        <p:spPr>
          <a:xfrm>
            <a:off x="457200" y="1600200"/>
            <a:ext cx="8229600" cy="5069160"/>
          </a:xfrm>
        </p:spPr>
        <p:txBody>
          <a:bodyPr>
            <a:normAutofit fontScale="85000" lnSpcReduction="10000"/>
          </a:bodyPr>
          <a:lstStyle/>
          <a:p>
            <a:pPr algn="just"/>
            <a:r>
              <a:rPr lang="el-GR" dirty="0"/>
              <a:t>«Σπιτική </a:t>
            </a:r>
            <a:r>
              <a:rPr lang="el-GR" dirty="0" err="1"/>
              <a:t>διατροφή»......blender</a:t>
            </a:r>
            <a:r>
              <a:rPr lang="el-GR" dirty="0"/>
              <a:t>(;) </a:t>
            </a:r>
          </a:p>
          <a:p>
            <a:pPr algn="just"/>
            <a:r>
              <a:rPr lang="el-GR" dirty="0"/>
              <a:t>Αντικατάσταση ή συμπλήρωση της φυσιολογικής πρόσληψης τροφής</a:t>
            </a:r>
          </a:p>
          <a:p>
            <a:pPr algn="just"/>
            <a:r>
              <a:rPr lang="el-GR" dirty="0"/>
              <a:t>Πολυμερή σκευάσματα: περιέχουν </a:t>
            </a:r>
            <a:r>
              <a:rPr lang="el-GR" dirty="0" err="1"/>
              <a:t>πρωτεΐνες</a:t>
            </a:r>
            <a:r>
              <a:rPr lang="el-GR" dirty="0"/>
              <a:t>, </a:t>
            </a:r>
            <a:r>
              <a:rPr lang="el-GR" dirty="0" err="1"/>
              <a:t>τριγλυκερίδια</a:t>
            </a:r>
            <a:r>
              <a:rPr lang="el-GR" dirty="0"/>
              <a:t> και πολυμερή υδατανθράκων </a:t>
            </a:r>
          </a:p>
          <a:p>
            <a:pPr algn="just"/>
            <a:r>
              <a:rPr lang="el-GR" dirty="0"/>
              <a:t>Ολιγομερή </a:t>
            </a:r>
            <a:r>
              <a:rPr lang="el-GR" dirty="0" err="1"/>
              <a:t>σκευάσματα(ημι</a:t>
            </a:r>
            <a:r>
              <a:rPr lang="el-GR" dirty="0"/>
              <a:t>-στοιχειακά): οι </a:t>
            </a:r>
            <a:r>
              <a:rPr lang="el-GR" dirty="0" err="1"/>
              <a:t>πρωτεΐνες</a:t>
            </a:r>
            <a:r>
              <a:rPr lang="el-GR" dirty="0"/>
              <a:t> υπό μορφή πεπτιδίων, λίπη ως LCT/MCT και </a:t>
            </a:r>
            <a:r>
              <a:rPr lang="el-GR" dirty="0" err="1"/>
              <a:t>υδρολυμένους</a:t>
            </a:r>
            <a:r>
              <a:rPr lang="el-GR" dirty="0"/>
              <a:t> υδατάνθρακες, δηλ. </a:t>
            </a:r>
            <a:r>
              <a:rPr lang="el-GR" dirty="0" err="1"/>
              <a:t>Ολιγοσακχαρίτες</a:t>
            </a:r>
            <a:r>
              <a:rPr lang="el-GR" dirty="0"/>
              <a:t> </a:t>
            </a:r>
          </a:p>
          <a:p>
            <a:pPr algn="just"/>
            <a:r>
              <a:rPr lang="el-GR" dirty="0"/>
              <a:t>Μονομερή σκευάσματα (στοιχειακά): </a:t>
            </a:r>
            <a:r>
              <a:rPr lang="el-GR" dirty="0" err="1"/>
              <a:t>πρωτεΐνες</a:t>
            </a:r>
            <a:r>
              <a:rPr lang="el-GR" dirty="0"/>
              <a:t> ως αμινοξέα, υδατάνθρακες ως μονοσακχαρίτες και </a:t>
            </a:r>
            <a:r>
              <a:rPr lang="el-GR" dirty="0" err="1"/>
              <a:t>δισακχαρίτες</a:t>
            </a:r>
            <a:r>
              <a:rPr lang="el-GR" dirty="0"/>
              <a:t> και λίπος ως MCT ή/και απαραίτητα λιπαρά οξέα</a:t>
            </a:r>
          </a:p>
          <a:p>
            <a:pPr marL="0" indent="0">
              <a:buNone/>
            </a:pPr>
            <a:endParaRPr lang="el-GR" dirty="0"/>
          </a:p>
        </p:txBody>
      </p:sp>
    </p:spTree>
    <p:extLst>
      <p:ext uri="{BB962C8B-B14F-4D97-AF65-F5344CB8AC3E}">
        <p14:creationId xmlns:p14="http://schemas.microsoft.com/office/powerpoint/2010/main" val="263476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b="1" dirty="0"/>
              <a:t>Βασικός μεταβολισμός</a:t>
            </a:r>
            <a:r>
              <a:rPr lang="el-GR" dirty="0"/>
              <a:t> (ΒΜ) </a:t>
            </a:r>
          </a:p>
        </p:txBody>
      </p:sp>
      <p:sp>
        <p:nvSpPr>
          <p:cNvPr id="3" name="2 - Θέση περιεχομένου"/>
          <p:cNvSpPr>
            <a:spLocks noGrp="1"/>
          </p:cNvSpPr>
          <p:nvPr>
            <p:ph idx="1"/>
          </p:nvPr>
        </p:nvSpPr>
        <p:spPr>
          <a:xfrm>
            <a:off x="179512" y="1285860"/>
            <a:ext cx="8784976" cy="528641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buNone/>
            </a:pPr>
            <a:r>
              <a:rPr lang="el-GR" sz="2400" dirty="0"/>
              <a:t>Είναι το ποσό της ενέργειας που απαιτείται για την εκτέλεση των ακούσιων δραστηριοτήτων του σώματος σε κατάσταση ηρεμίας</a:t>
            </a:r>
            <a:r>
              <a:rPr lang="el-GR" sz="1900" dirty="0"/>
              <a:t>, </a:t>
            </a:r>
            <a:r>
              <a:rPr lang="en-US" sz="1900" dirty="0"/>
              <a:t>(</a:t>
            </a:r>
            <a:r>
              <a:rPr lang="el-GR" sz="1900" dirty="0"/>
              <a:t>όπως είναι η διατήρηση της θερμοκρασίας του σώματος και του μυϊκού τόνου, η παραγωγή και η αποβολή των εκκρίσεων, η προώθηση του φαγητού διαμέσου του γαστρεντερικού σωλήνα, η </a:t>
            </a:r>
            <a:r>
              <a:rPr lang="el-GR" sz="1900" dirty="0" err="1"/>
              <a:t>έκπτυξη</a:t>
            </a:r>
            <a:r>
              <a:rPr lang="el-GR" sz="1900" dirty="0"/>
              <a:t> των πνευμόνων και οι συστολές της καρδιάς</a:t>
            </a:r>
            <a:r>
              <a:rPr lang="en-US" sz="1900" dirty="0"/>
              <a:t>)</a:t>
            </a:r>
            <a:r>
              <a:rPr lang="el-GR" sz="1900" dirty="0"/>
              <a:t>.</a:t>
            </a:r>
          </a:p>
          <a:p>
            <a:pPr>
              <a:buNone/>
            </a:pPr>
            <a:r>
              <a:rPr lang="en-US" sz="2400" dirty="0" err="1"/>
              <a:t>Κυμαίνεται</a:t>
            </a:r>
            <a:r>
              <a:rPr lang="en-US" sz="2400" dirty="0"/>
              <a:t> </a:t>
            </a:r>
            <a:r>
              <a:rPr lang="en-US" sz="2400" dirty="0" err="1"/>
              <a:t>από</a:t>
            </a:r>
            <a:r>
              <a:rPr lang="en-US" sz="2400" dirty="0"/>
              <a:t> 0,8-1 </a:t>
            </a:r>
            <a:r>
              <a:rPr lang="en-US" sz="2400" dirty="0" err="1"/>
              <a:t>θερμίδα</a:t>
            </a:r>
            <a:r>
              <a:rPr lang="en-US" sz="2400" dirty="0"/>
              <a:t> </a:t>
            </a:r>
            <a:r>
              <a:rPr lang="en-US" sz="2400" dirty="0" err="1"/>
              <a:t>ανά</a:t>
            </a:r>
            <a:r>
              <a:rPr lang="en-US" sz="2400" dirty="0"/>
              <a:t> </a:t>
            </a:r>
            <a:r>
              <a:rPr lang="en-US" sz="2400" dirty="0" err="1"/>
              <a:t>κιλό</a:t>
            </a:r>
            <a:r>
              <a:rPr lang="en-US" sz="2400" dirty="0"/>
              <a:t> </a:t>
            </a:r>
            <a:r>
              <a:rPr lang="en-US" sz="2400" dirty="0" err="1"/>
              <a:t>βάρους</a:t>
            </a:r>
            <a:r>
              <a:rPr lang="en-US" sz="2400" dirty="0"/>
              <a:t> </a:t>
            </a:r>
            <a:r>
              <a:rPr lang="en-US" sz="2400" dirty="0" err="1"/>
              <a:t>ανά</a:t>
            </a:r>
            <a:r>
              <a:rPr lang="en-US" sz="2400" dirty="0"/>
              <a:t> </a:t>
            </a:r>
            <a:r>
              <a:rPr lang="en-US" sz="2400" dirty="0" err="1"/>
              <a:t>ώρα</a:t>
            </a:r>
            <a:endParaRPr lang="en-US" sz="2400" dirty="0"/>
          </a:p>
          <a:p>
            <a:pPr algn="ctr">
              <a:buNone/>
            </a:pPr>
            <a:r>
              <a:rPr lang="el-GR" sz="2100" b="1" dirty="0"/>
              <a:t>Παράγοντες που αυξάνουν το ΒΜ</a:t>
            </a:r>
          </a:p>
          <a:p>
            <a:pPr marL="457200" indent="-457200">
              <a:buNone/>
            </a:pPr>
            <a:r>
              <a:rPr lang="el-GR" sz="2400" dirty="0"/>
              <a:t>Φύλο</a:t>
            </a:r>
            <a:r>
              <a:rPr lang="en-US" sz="2400" dirty="0"/>
              <a:t> (</a:t>
            </a:r>
            <a:r>
              <a:rPr lang="el-GR" sz="2400" dirty="0"/>
              <a:t>άνδρες&gt; γυναίκες)       Λοιμώξεις</a:t>
            </a:r>
          </a:p>
          <a:p>
            <a:pPr>
              <a:buNone/>
            </a:pPr>
            <a:r>
              <a:rPr lang="el-GR" sz="2400" dirty="0"/>
              <a:t>Πυρετός                               </a:t>
            </a:r>
            <a:r>
              <a:rPr lang="en-US" sz="2400" dirty="0"/>
              <a:t>      </a:t>
            </a:r>
            <a:r>
              <a:rPr lang="el-GR" sz="2400" dirty="0"/>
              <a:t> Συναισθηματική ένταση </a:t>
            </a:r>
          </a:p>
          <a:p>
            <a:pPr>
              <a:buNone/>
            </a:pPr>
            <a:r>
              <a:rPr lang="el-GR" sz="2400" dirty="0"/>
              <a:t>Ακραίες περιβαλλοντικές θερμοκρασίες </a:t>
            </a:r>
          </a:p>
          <a:p>
            <a:pPr>
              <a:buNone/>
            </a:pPr>
            <a:r>
              <a:rPr lang="el-GR" sz="2400" dirty="0"/>
              <a:t>Υψηλά επίπεδα συγκεκριμένων ορμονών, ιδιαίτερα της αδρεναλίνης και της </a:t>
            </a:r>
            <a:r>
              <a:rPr lang="el-GR" sz="2400" dirty="0" err="1"/>
              <a:t>θυρορμόνης</a:t>
            </a:r>
            <a:r>
              <a:rPr lang="el-GR" sz="2400" dirty="0"/>
              <a:t>. </a:t>
            </a:r>
            <a:endParaRPr lang="en-US" sz="2400" dirty="0"/>
          </a:p>
          <a:p>
            <a:pPr algn="ctr">
              <a:buNone/>
            </a:pPr>
            <a:r>
              <a:rPr lang="el-GR" sz="2100" b="1" dirty="0"/>
              <a:t>Παράγοντες που μειώνουν το ΒΜ</a:t>
            </a:r>
          </a:p>
          <a:p>
            <a:pPr>
              <a:buNone/>
            </a:pPr>
            <a:r>
              <a:rPr lang="el-GR" sz="2400" dirty="0">
                <a:solidFill>
                  <a:schemeClr val="tx1"/>
                </a:solidFill>
              </a:rPr>
              <a:t>Η γήρανση, η παρατεταμένη νηστεία και ο ύπνος</a:t>
            </a:r>
          </a:p>
          <a:p>
            <a:pPr>
              <a:buNone/>
            </a:pPr>
            <a:endParaRPr lang="en-US" sz="2400"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dirty="0" smtClean="0"/>
              <a:t>ΕΙΔΙΚΕΣ ΔΙΑΙΤΕΣ </a:t>
            </a:r>
            <a:endParaRPr lang="el-GR" dirty="0"/>
          </a:p>
        </p:txBody>
      </p:sp>
      <p:sp>
        <p:nvSpPr>
          <p:cNvPr id="3" name="Θέση περιεχομένου 2"/>
          <p:cNvSpPr>
            <a:spLocks noGrp="1"/>
          </p:cNvSpPr>
          <p:nvPr>
            <p:ph idx="1"/>
          </p:nvPr>
        </p:nvSpPr>
        <p:spPr>
          <a:xfrm>
            <a:off x="457200" y="1600200"/>
            <a:ext cx="8229600" cy="4853136"/>
          </a:xfrm>
        </p:spPr>
        <p:txBody>
          <a:bodyPr>
            <a:normAutofit fontScale="92500"/>
          </a:bodyPr>
          <a:lstStyle/>
          <a:p>
            <a:pPr algn="just"/>
            <a:r>
              <a:rPr lang="el-GR" dirty="0"/>
              <a:t>Ηπατική ανεπάρκεια (</a:t>
            </a:r>
            <a:r>
              <a:rPr lang="el-GR" dirty="0" err="1"/>
              <a:t>οχι</a:t>
            </a:r>
            <a:r>
              <a:rPr lang="el-GR" dirty="0"/>
              <a:t> αρωματικά αμινοξέα)</a:t>
            </a:r>
          </a:p>
          <a:p>
            <a:pPr algn="just"/>
            <a:r>
              <a:rPr lang="el-GR" dirty="0"/>
              <a:t>Νεφρική ανεπάρκεια (φτωχά σε αμινοξέα)</a:t>
            </a:r>
          </a:p>
          <a:p>
            <a:pPr algn="just"/>
            <a:r>
              <a:rPr lang="el-GR" dirty="0"/>
              <a:t>Αναπνευστική ανεπάρκεια (φτωχά σε υδατάνθρακες) </a:t>
            </a:r>
          </a:p>
          <a:p>
            <a:pPr algn="just"/>
            <a:r>
              <a:rPr lang="el-GR" dirty="0"/>
              <a:t>Σακχαρώδης διαβήτης</a:t>
            </a:r>
          </a:p>
          <a:p>
            <a:pPr algn="just"/>
            <a:r>
              <a:rPr lang="el-GR" dirty="0" err="1"/>
              <a:t>Ανοσοανεπάρκεια</a:t>
            </a:r>
            <a:r>
              <a:rPr lang="el-GR" dirty="0"/>
              <a:t> (</a:t>
            </a:r>
            <a:r>
              <a:rPr lang="el-GR" dirty="0" err="1"/>
              <a:t>γλουταμίνη</a:t>
            </a:r>
            <a:r>
              <a:rPr lang="el-GR" dirty="0"/>
              <a:t>, </a:t>
            </a:r>
            <a:r>
              <a:rPr lang="el-GR" dirty="0" err="1"/>
              <a:t>αργινίνη</a:t>
            </a:r>
            <a:r>
              <a:rPr lang="el-GR" dirty="0"/>
              <a:t>....)</a:t>
            </a:r>
          </a:p>
          <a:p>
            <a:pPr algn="just"/>
            <a:r>
              <a:rPr lang="el-GR" dirty="0"/>
              <a:t>Ασθενείς ΜΕΘ</a:t>
            </a:r>
          </a:p>
          <a:p>
            <a:pPr algn="just"/>
            <a:r>
              <a:rPr lang="el-GR" dirty="0"/>
              <a:t>Εγκαύματα</a:t>
            </a:r>
          </a:p>
          <a:p>
            <a:pPr algn="just"/>
            <a:r>
              <a:rPr lang="el-GR" dirty="0"/>
              <a:t>Χειρουργικές </a:t>
            </a:r>
            <a:r>
              <a:rPr lang="el-GR" dirty="0" smtClean="0"/>
              <a:t>Επεμβάσεις</a:t>
            </a:r>
            <a:endParaRPr lang="el-GR" dirty="0"/>
          </a:p>
        </p:txBody>
      </p:sp>
    </p:spTree>
    <p:extLst>
      <p:ext uri="{BB962C8B-B14F-4D97-AF65-F5344CB8AC3E}">
        <p14:creationId xmlns:p14="http://schemas.microsoft.com/office/powerpoint/2010/main" val="2321191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dirty="0"/>
              <a:t>ΕΙΔΙΚΕΣ ΔΙΑΙΤΕΣ </a:t>
            </a:r>
          </a:p>
        </p:txBody>
      </p:sp>
      <p:sp>
        <p:nvSpPr>
          <p:cNvPr id="3" name="Θέση περιεχομένου 2"/>
          <p:cNvSpPr>
            <a:spLocks noGrp="1"/>
          </p:cNvSpPr>
          <p:nvPr>
            <p:ph idx="1"/>
          </p:nvPr>
        </p:nvSpPr>
        <p:spPr>
          <a:xfrm>
            <a:off x="457200" y="1600200"/>
            <a:ext cx="8229600" cy="4925144"/>
          </a:xfrm>
        </p:spPr>
        <p:txBody>
          <a:bodyPr>
            <a:normAutofit lnSpcReduction="10000"/>
          </a:bodyPr>
          <a:lstStyle/>
          <a:p>
            <a:pPr algn="just">
              <a:buFont typeface="Wingdings" panose="05000000000000000000" pitchFamily="2" charset="2"/>
              <a:buChar char="Ø"/>
            </a:pPr>
            <a:r>
              <a:rPr lang="el-GR" sz="2400" dirty="0"/>
              <a:t>Πλήρεις πολυμερείς δίαιτες (0.5-2 </a:t>
            </a:r>
            <a:r>
              <a:rPr lang="el-GR" sz="2400" dirty="0" err="1"/>
              <a:t>kcal</a:t>
            </a:r>
            <a:r>
              <a:rPr lang="el-GR" sz="2400" dirty="0"/>
              <a:t>/ml)</a:t>
            </a:r>
            <a:r>
              <a:rPr lang="en-US" sz="2400" dirty="0"/>
              <a:t> </a:t>
            </a:r>
          </a:p>
          <a:p>
            <a:pPr marL="800100" lvl="1" indent="-342900" algn="just">
              <a:buFont typeface="Courier New" panose="02070309020205020404" pitchFamily="49" charset="0"/>
              <a:buChar char="o"/>
            </a:pPr>
            <a:r>
              <a:rPr lang="el-GR" sz="2400" dirty="0"/>
              <a:t>Ολόκληρη </a:t>
            </a:r>
            <a:r>
              <a:rPr lang="el-GR" sz="2400" dirty="0" err="1"/>
              <a:t>Πρωτεϊνη</a:t>
            </a:r>
            <a:r>
              <a:rPr lang="el-GR" sz="2400" dirty="0"/>
              <a:t> (</a:t>
            </a:r>
            <a:r>
              <a:rPr lang="el-GR" sz="2400" dirty="0" err="1"/>
              <a:t>αγελάδινού</a:t>
            </a:r>
            <a:r>
              <a:rPr lang="el-GR" sz="2400" dirty="0"/>
              <a:t> γάλακτος, </a:t>
            </a:r>
            <a:r>
              <a:rPr lang="el-GR" sz="2400" dirty="0" err="1"/>
              <a:t>σογιας</a:t>
            </a:r>
            <a:r>
              <a:rPr lang="el-GR" sz="2400" dirty="0"/>
              <a:t>, </a:t>
            </a:r>
            <a:r>
              <a:rPr lang="el-GR" sz="2400" dirty="0" err="1"/>
              <a:t>αυγου</a:t>
            </a:r>
            <a:r>
              <a:rPr lang="el-GR" sz="2400" dirty="0"/>
              <a:t>…). Με υδατάνθρακες ως </a:t>
            </a:r>
            <a:r>
              <a:rPr lang="el-GR" sz="2400" dirty="0" err="1"/>
              <a:t>ολιγοσακχαρίτες</a:t>
            </a:r>
            <a:r>
              <a:rPr lang="el-GR" sz="2400" dirty="0"/>
              <a:t>, </a:t>
            </a:r>
            <a:r>
              <a:rPr lang="el-GR" sz="2400" dirty="0" err="1"/>
              <a:t>μαλτοδεξτρίνες</a:t>
            </a:r>
            <a:r>
              <a:rPr lang="el-GR" sz="2400" dirty="0"/>
              <a:t> και άμυλο. Λίπη από φυτικά έλαια, μέταλλα, βιταμίνες, ιχνοστοιχεία κ διαιτητικές ίνες</a:t>
            </a:r>
          </a:p>
          <a:p>
            <a:pPr marL="800100" lvl="1" indent="-342900" algn="just">
              <a:buFont typeface="Courier New" panose="02070309020205020404" pitchFamily="49" charset="0"/>
              <a:buChar char="o"/>
            </a:pPr>
            <a:r>
              <a:rPr lang="el-GR" sz="2400" dirty="0"/>
              <a:t>Ελεύθερα λακτόζης και συνήθως χωρίς </a:t>
            </a:r>
            <a:r>
              <a:rPr lang="el-GR" sz="2400" dirty="0" err="1"/>
              <a:t>γλουτένη</a:t>
            </a:r>
            <a:endParaRPr lang="el-GR" sz="2400" dirty="0"/>
          </a:p>
          <a:p>
            <a:pPr marL="800100" lvl="1" indent="-342900" algn="just">
              <a:buFont typeface="Courier New" panose="02070309020205020404" pitchFamily="49" charset="0"/>
              <a:buChar char="o"/>
            </a:pPr>
            <a:r>
              <a:rPr lang="el-GR" sz="2400" dirty="0" err="1"/>
              <a:t>Οσμωμοριακότητα</a:t>
            </a:r>
            <a:r>
              <a:rPr lang="el-GR" sz="2400" dirty="0"/>
              <a:t> ~300 </a:t>
            </a:r>
            <a:r>
              <a:rPr lang="en-US" sz="2400" dirty="0" err="1"/>
              <a:t>mOsmol</a:t>
            </a:r>
            <a:r>
              <a:rPr lang="en-US" sz="2400" dirty="0"/>
              <a:t>/it</a:t>
            </a:r>
          </a:p>
          <a:p>
            <a:pPr algn="just">
              <a:buFont typeface="Wingdings" panose="05000000000000000000" pitchFamily="2" charset="2"/>
              <a:buChar char="Ø"/>
            </a:pPr>
            <a:r>
              <a:rPr lang="el-GR" sz="2400" dirty="0" err="1"/>
              <a:t>Ανοσοδιατροφή</a:t>
            </a:r>
            <a:r>
              <a:rPr lang="el-GR" sz="2400" dirty="0"/>
              <a:t> (1-2 </a:t>
            </a:r>
            <a:r>
              <a:rPr lang="el-GR" sz="2400" dirty="0" err="1"/>
              <a:t>kcal</a:t>
            </a:r>
            <a:r>
              <a:rPr lang="el-GR" sz="2400" dirty="0"/>
              <a:t>/ml)</a:t>
            </a:r>
          </a:p>
          <a:p>
            <a:pPr algn="just">
              <a:buFont typeface="Wingdings" panose="05000000000000000000" pitchFamily="2" charset="2"/>
              <a:buChar char="Ø"/>
            </a:pPr>
            <a:r>
              <a:rPr lang="el-GR" sz="2400" dirty="0"/>
              <a:t>Δίαιτες ειδικές για διάφορες παθήσεις (ΧΑΠ, ΧΝΑ, ΚΙ, ΣΔ…) </a:t>
            </a:r>
          </a:p>
          <a:p>
            <a:pPr algn="just">
              <a:buFont typeface="Wingdings" panose="05000000000000000000" pitchFamily="2" charset="2"/>
              <a:buChar char="Ø"/>
            </a:pPr>
            <a:r>
              <a:rPr lang="el-GR" sz="2400" dirty="0"/>
              <a:t>Δίαιτες με ίνες</a:t>
            </a:r>
          </a:p>
          <a:p>
            <a:pPr algn="just">
              <a:buFont typeface="Wingdings" panose="05000000000000000000" pitchFamily="2" charset="2"/>
              <a:buChar char="Ø"/>
            </a:pPr>
            <a:r>
              <a:rPr lang="el-GR" sz="2400" dirty="0"/>
              <a:t>Συμπληρώματα εντερικής διατροφής, σε υγρή μορφή ή σκόνη (πολυμερή, στοιχειακά)</a:t>
            </a:r>
          </a:p>
          <a:p>
            <a:pPr marL="0" indent="0">
              <a:buNone/>
            </a:pPr>
            <a:endParaRPr lang="el-GR" dirty="0"/>
          </a:p>
        </p:txBody>
      </p:sp>
    </p:spTree>
    <p:extLst>
      <p:ext uri="{BB962C8B-B14F-4D97-AF65-F5344CB8AC3E}">
        <p14:creationId xmlns:p14="http://schemas.microsoft.com/office/powerpoint/2010/main" val="2984764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dirty="0" smtClean="0"/>
              <a:t>ΕΝΤΕΡΙΚΗ ΔΙΑΤΡΟΦΗ</a:t>
            </a:r>
            <a:endParaRPr lang="el-GR" dirty="0"/>
          </a:p>
        </p:txBody>
      </p:sp>
      <p:sp>
        <p:nvSpPr>
          <p:cNvPr id="4" name="Θέση περιεχομένου 3"/>
          <p:cNvSpPr>
            <a:spLocks noGrp="1"/>
          </p:cNvSpPr>
          <p:nvPr>
            <p:ph sz="half" idx="2"/>
          </p:nvPr>
        </p:nvSpPr>
        <p:spPr>
          <a:xfrm>
            <a:off x="3707904" y="1600200"/>
            <a:ext cx="4978896" cy="4525963"/>
          </a:xfrm>
        </p:spPr>
        <p:txBody>
          <a:bodyPr>
            <a:normAutofit fontScale="77500" lnSpcReduction="20000"/>
          </a:bodyPr>
          <a:lstStyle/>
          <a:p>
            <a:r>
              <a:rPr lang="el-GR" b="1" dirty="0"/>
              <a:t>ΤΑ ΣΥΝΗΘΗ ΣΚΕΥΑΣΜΑΤΑ ΑΠΟΔΙΔΟΥΝ </a:t>
            </a:r>
          </a:p>
          <a:p>
            <a:endParaRPr lang="el-GR" b="1" dirty="0"/>
          </a:p>
          <a:p>
            <a:r>
              <a:rPr lang="el-GR" b="1" dirty="0"/>
              <a:t>ΕΝΕΡΓΕΙΑ </a:t>
            </a:r>
          </a:p>
          <a:p>
            <a:r>
              <a:rPr lang="el-GR" dirty="0"/>
              <a:t>1 </a:t>
            </a:r>
            <a:r>
              <a:rPr lang="el-GR" dirty="0" err="1"/>
              <a:t>to</a:t>
            </a:r>
            <a:r>
              <a:rPr lang="el-GR" dirty="0"/>
              <a:t> 1.2 </a:t>
            </a:r>
            <a:r>
              <a:rPr lang="el-GR" dirty="0" err="1"/>
              <a:t>kcal</a:t>
            </a:r>
            <a:r>
              <a:rPr lang="el-GR" dirty="0"/>
              <a:t>/ml = συνήθης ενέργεια</a:t>
            </a:r>
          </a:p>
          <a:p>
            <a:r>
              <a:rPr lang="el-GR" dirty="0"/>
              <a:t>2 </a:t>
            </a:r>
            <a:r>
              <a:rPr lang="el-GR" dirty="0" err="1"/>
              <a:t>kcal</a:t>
            </a:r>
            <a:r>
              <a:rPr lang="el-GR" dirty="0"/>
              <a:t>/ml = υψηλή ενέργεια</a:t>
            </a:r>
          </a:p>
          <a:p>
            <a:endParaRPr lang="el-GR" b="1" dirty="0"/>
          </a:p>
          <a:p>
            <a:r>
              <a:rPr lang="el-GR" b="1" dirty="0"/>
              <a:t>ΠΡΩΤΕΪΝΕΣ</a:t>
            </a:r>
          </a:p>
          <a:p>
            <a:r>
              <a:rPr lang="el-GR" b="1" dirty="0"/>
              <a:t> </a:t>
            </a:r>
            <a:r>
              <a:rPr lang="el-GR" dirty="0"/>
              <a:t>Από 4% </a:t>
            </a:r>
            <a:r>
              <a:rPr lang="el-GR" dirty="0" err="1"/>
              <a:t>to</a:t>
            </a:r>
            <a:r>
              <a:rPr lang="el-GR" dirty="0"/>
              <a:t> 26% των θερμίδων είναι εφικτό </a:t>
            </a:r>
          </a:p>
          <a:p>
            <a:r>
              <a:rPr lang="el-GR" dirty="0"/>
              <a:t>14% </a:t>
            </a:r>
            <a:r>
              <a:rPr lang="el-GR" dirty="0" err="1"/>
              <a:t>to</a:t>
            </a:r>
            <a:r>
              <a:rPr lang="el-GR" dirty="0"/>
              <a:t> 16% των θερμίδων είναι το σύνηθες</a:t>
            </a:r>
          </a:p>
          <a:p>
            <a:r>
              <a:rPr lang="el-GR" dirty="0"/>
              <a:t>18% </a:t>
            </a:r>
            <a:r>
              <a:rPr lang="el-GR" dirty="0" err="1"/>
              <a:t>to</a:t>
            </a:r>
            <a:r>
              <a:rPr lang="el-GR" dirty="0"/>
              <a:t> 26% των θερμίδων - θεωρείται ότι είναι υψηλή σε </a:t>
            </a:r>
            <a:r>
              <a:rPr lang="el-GR" dirty="0" err="1"/>
              <a:t>πρωτεΐνες</a:t>
            </a:r>
            <a:r>
              <a:rPr lang="el-GR" dirty="0"/>
              <a:t> </a:t>
            </a:r>
            <a:r>
              <a:rPr lang="el-GR" dirty="0" smtClean="0"/>
              <a:t>περιεκτικότητα</a:t>
            </a:r>
            <a:endParaRPr lang="el-GR" dirty="0"/>
          </a:p>
        </p:txBody>
      </p:sp>
      <p:pic>
        <p:nvPicPr>
          <p:cNvPr id="4099"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2346514" cy="452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370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r>
              <a:rPr lang="el-GR" dirty="0" smtClean="0"/>
              <a:t>ΜΕΘΟΔΟΙ ΧΟΡΗΓΗΣΗΣ ΕΝΤΕΡΙΚΩΝ ΔΙΑΛΥΜΑΤΩΝ </a:t>
            </a:r>
            <a:endParaRPr lang="el-GR" dirty="0"/>
          </a:p>
        </p:txBody>
      </p:sp>
      <p:sp>
        <p:nvSpPr>
          <p:cNvPr id="3" name="Θέση περιεχομένου 2"/>
          <p:cNvSpPr>
            <a:spLocks noGrp="1"/>
          </p:cNvSpPr>
          <p:nvPr>
            <p:ph idx="1"/>
          </p:nvPr>
        </p:nvSpPr>
        <p:spPr/>
        <p:txBody>
          <a:bodyPr>
            <a:normAutofit fontScale="92500" lnSpcReduction="10000"/>
          </a:bodyPr>
          <a:lstStyle/>
          <a:p>
            <a:pPr algn="just"/>
            <a:r>
              <a:rPr lang="el-GR" u="sng" dirty="0" smtClean="0">
                <a:solidFill>
                  <a:srgbClr val="00B050"/>
                </a:solidFill>
              </a:rPr>
              <a:t>Διακεκομμένη </a:t>
            </a:r>
            <a:r>
              <a:rPr lang="el-GR" u="sng" dirty="0">
                <a:solidFill>
                  <a:srgbClr val="00B050"/>
                </a:solidFill>
              </a:rPr>
              <a:t>σίτιση</a:t>
            </a:r>
            <a:r>
              <a:rPr lang="el-GR" dirty="0"/>
              <a:t>: παρέχει την τροφή στην διάρκεια ενός 24ώρου με διαλλείματα </a:t>
            </a:r>
          </a:p>
          <a:p>
            <a:pPr algn="just"/>
            <a:r>
              <a:rPr lang="el-GR" u="sng" dirty="0" err="1" smtClean="0">
                <a:solidFill>
                  <a:srgbClr val="00B050"/>
                </a:solidFill>
              </a:rPr>
              <a:t>Βolus</a:t>
            </a:r>
            <a:r>
              <a:rPr lang="el-GR" u="sng" dirty="0" smtClean="0">
                <a:solidFill>
                  <a:srgbClr val="00B050"/>
                </a:solidFill>
              </a:rPr>
              <a:t> </a:t>
            </a:r>
            <a:r>
              <a:rPr lang="el-GR" u="sng" dirty="0">
                <a:solidFill>
                  <a:srgbClr val="00B050"/>
                </a:solidFill>
              </a:rPr>
              <a:t>σίτιση</a:t>
            </a:r>
            <a:r>
              <a:rPr lang="el-GR" dirty="0"/>
              <a:t>: χορηγείται μία συγκεκριμένη ποσότητα αργά με σύριγγα (&gt;50 ml) σε συγκεκριμένο χρονικό διάστημα</a:t>
            </a:r>
          </a:p>
          <a:p>
            <a:pPr algn="just"/>
            <a:r>
              <a:rPr lang="el-GR" u="sng" dirty="0" smtClean="0">
                <a:solidFill>
                  <a:srgbClr val="00B050"/>
                </a:solidFill>
              </a:rPr>
              <a:t>Ολονύχτια </a:t>
            </a:r>
            <a:r>
              <a:rPr lang="el-GR" u="sng" dirty="0">
                <a:solidFill>
                  <a:srgbClr val="00B050"/>
                </a:solidFill>
              </a:rPr>
              <a:t>σίτιση</a:t>
            </a:r>
            <a:r>
              <a:rPr lang="el-GR" dirty="0"/>
              <a:t>: είδος διακεκομμένης σίτισης, προσφέρει μεγαλύτερη ελευθερία στον άρρωστο την ημέρα</a:t>
            </a:r>
          </a:p>
          <a:p>
            <a:pPr algn="just"/>
            <a:r>
              <a:rPr lang="el-GR" u="sng" dirty="0" smtClean="0">
                <a:solidFill>
                  <a:srgbClr val="00B050"/>
                </a:solidFill>
              </a:rPr>
              <a:t>Συνεχής </a:t>
            </a:r>
            <a:r>
              <a:rPr lang="el-GR" u="sng" dirty="0">
                <a:solidFill>
                  <a:srgbClr val="00B050"/>
                </a:solidFill>
              </a:rPr>
              <a:t>σίτιση: </a:t>
            </a:r>
            <a:r>
              <a:rPr lang="el-GR" dirty="0"/>
              <a:t>παρέχει το διάλυμα σε διάστημα μεγαλύτερο των 20 ωρών χωρίς </a:t>
            </a:r>
            <a:r>
              <a:rPr lang="el-GR" dirty="0" smtClean="0"/>
              <a:t>διακοπή</a:t>
            </a:r>
            <a:endParaRPr lang="el-GR" dirty="0"/>
          </a:p>
        </p:txBody>
      </p:sp>
    </p:spTree>
    <p:extLst>
      <p:ext uri="{BB962C8B-B14F-4D97-AF65-F5344CB8AC3E}">
        <p14:creationId xmlns:p14="http://schemas.microsoft.com/office/powerpoint/2010/main" val="2132801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l-GR" dirty="0" smtClean="0"/>
              <a:t>ΤΥΠΟΙ ΤΕΧΝΙΚΗΣ ΔΙΑΤΡΟΦΗΣ </a:t>
            </a:r>
            <a:endParaRPr lang="el-GR" dirty="0"/>
          </a:p>
        </p:txBody>
      </p:sp>
      <p:sp>
        <p:nvSpPr>
          <p:cNvPr id="3" name="Θέση περιεχομένου 2"/>
          <p:cNvSpPr>
            <a:spLocks noGrp="1"/>
          </p:cNvSpPr>
          <p:nvPr>
            <p:ph idx="1"/>
          </p:nvPr>
        </p:nvSpPr>
        <p:spPr>
          <a:xfrm>
            <a:off x="457200" y="1600200"/>
            <a:ext cx="8229600" cy="4925144"/>
          </a:xfrm>
        </p:spPr>
        <p:txBody>
          <a:bodyPr>
            <a:normAutofit fontScale="85000" lnSpcReduction="20000"/>
          </a:bodyPr>
          <a:lstStyle/>
          <a:p>
            <a:pPr algn="just"/>
            <a:r>
              <a:rPr lang="el-GR" dirty="0"/>
              <a:t>Ομογενοποιημένες δίαιτες (περαστό),</a:t>
            </a:r>
          </a:p>
          <a:p>
            <a:pPr algn="just"/>
            <a:r>
              <a:rPr lang="el-GR" dirty="0"/>
              <a:t>Πολυμερείς δίαιτες (</a:t>
            </a:r>
            <a:r>
              <a:rPr lang="el-GR" dirty="0" err="1"/>
              <a:t>Nutrison</a:t>
            </a:r>
            <a:r>
              <a:rPr lang="el-GR" dirty="0"/>
              <a:t> </a:t>
            </a:r>
            <a:r>
              <a:rPr lang="el-GR" dirty="0" err="1"/>
              <a:t>standard</a:t>
            </a:r>
            <a:r>
              <a:rPr lang="el-GR" dirty="0"/>
              <a:t> / </a:t>
            </a:r>
            <a:r>
              <a:rPr lang="el-GR" dirty="0" err="1"/>
              <a:t>high</a:t>
            </a:r>
            <a:r>
              <a:rPr lang="el-GR" dirty="0"/>
              <a:t> </a:t>
            </a:r>
            <a:r>
              <a:rPr lang="el-GR" dirty="0" err="1"/>
              <a:t>energy</a:t>
            </a:r>
            <a:r>
              <a:rPr lang="el-GR" dirty="0"/>
              <a:t> / </a:t>
            </a:r>
            <a:r>
              <a:rPr lang="el-GR" dirty="0" err="1"/>
              <a:t>multi</a:t>
            </a:r>
            <a:r>
              <a:rPr lang="el-GR" dirty="0"/>
              <a:t> </a:t>
            </a:r>
            <a:r>
              <a:rPr lang="el-GR" dirty="0" err="1"/>
              <a:t>fibre</a:t>
            </a:r>
            <a:r>
              <a:rPr lang="el-GR" dirty="0"/>
              <a:t>),</a:t>
            </a:r>
          </a:p>
          <a:p>
            <a:pPr algn="just"/>
            <a:r>
              <a:rPr lang="el-GR" dirty="0"/>
              <a:t>Μονομερείς δίαιτες (</a:t>
            </a:r>
            <a:r>
              <a:rPr lang="el-GR" dirty="0" err="1"/>
              <a:t>Pepti</a:t>
            </a:r>
            <a:r>
              <a:rPr lang="el-GR" dirty="0"/>
              <a:t> 2000, </a:t>
            </a:r>
            <a:r>
              <a:rPr lang="el-GR" dirty="0" err="1"/>
              <a:t>Nutri</a:t>
            </a:r>
            <a:r>
              <a:rPr lang="el-GR" dirty="0"/>
              <a:t> 2000),</a:t>
            </a:r>
          </a:p>
          <a:p>
            <a:pPr algn="just"/>
            <a:r>
              <a:rPr lang="el-GR" dirty="0"/>
              <a:t>Ειδικές δίαιτες (π.χ. νεφροπαθείς),</a:t>
            </a:r>
          </a:p>
          <a:p>
            <a:pPr algn="just"/>
            <a:r>
              <a:rPr lang="el-GR" dirty="0"/>
              <a:t>Μείγμα: παρασκευή (κάθε μέρα) από διάφορα θρεπτικά συστατικά, φύλαξη σε ψυγείο, χορήγηση με σύριγγα σίτισης.</a:t>
            </a:r>
          </a:p>
          <a:p>
            <a:pPr marL="400050" lvl="1" indent="0" algn="just">
              <a:buNone/>
            </a:pPr>
            <a:r>
              <a:rPr lang="el-GR" dirty="0"/>
              <a:t>–Κρέας, γάλα, αυγά, κρέμα, χυμούς φρούτων, ζάχαρη, καρότα + γλυκόζη ή συνθετικές τροφές πλούσιες σε θερμίδες,</a:t>
            </a:r>
          </a:p>
          <a:p>
            <a:pPr marL="400050" lvl="1" indent="0" algn="just">
              <a:buNone/>
            </a:pPr>
            <a:r>
              <a:rPr lang="el-GR" dirty="0"/>
              <a:t>–Αναλογίες: 14%-πρωτεΐνες, 18% -λιπίδια, 60%-υδατάνθρακες.</a:t>
            </a:r>
          </a:p>
        </p:txBody>
      </p:sp>
    </p:spTree>
    <p:extLst>
      <p:ext uri="{BB962C8B-B14F-4D97-AF65-F5344CB8AC3E}">
        <p14:creationId xmlns:p14="http://schemas.microsoft.com/office/powerpoint/2010/main" val="3988086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fontScale="90000"/>
          </a:bodyPr>
          <a:lstStyle/>
          <a:p>
            <a:r>
              <a:rPr lang="el-GR" dirty="0" smtClean="0"/>
              <a:t>ΕΝΤΕΡΙΚΗ ΔΙΑΤΡΟΦΗ </a:t>
            </a:r>
            <a:br>
              <a:rPr lang="el-GR" dirty="0" smtClean="0"/>
            </a:br>
            <a:r>
              <a:rPr lang="el-GR" sz="3600" dirty="0" smtClean="0"/>
              <a:t>Με </a:t>
            </a:r>
            <a:r>
              <a:rPr lang="el-GR" sz="3600" dirty="0" err="1" smtClean="0"/>
              <a:t>ρινογαστρικό</a:t>
            </a:r>
            <a:r>
              <a:rPr lang="el-GR" sz="3600" dirty="0" smtClean="0"/>
              <a:t> ή </a:t>
            </a:r>
            <a:r>
              <a:rPr lang="el-GR" sz="3600" dirty="0" err="1" smtClean="0"/>
              <a:t>ρινονηστιδικό</a:t>
            </a:r>
            <a:r>
              <a:rPr lang="el-GR" sz="3600" dirty="0" smtClean="0"/>
              <a:t> σωλήνα </a:t>
            </a:r>
            <a:endParaRPr lang="el-GR" sz="3600" dirty="0"/>
          </a:p>
        </p:txBody>
      </p:sp>
      <p:sp>
        <p:nvSpPr>
          <p:cNvPr id="3" name="Θέση περιεχομένου 2"/>
          <p:cNvSpPr>
            <a:spLocks noGrp="1"/>
          </p:cNvSpPr>
          <p:nvPr>
            <p:ph idx="1"/>
          </p:nvPr>
        </p:nvSpPr>
        <p:spPr>
          <a:xfrm>
            <a:off x="457200" y="1600200"/>
            <a:ext cx="8229600" cy="4997152"/>
          </a:xfrm>
        </p:spPr>
        <p:txBody>
          <a:bodyPr>
            <a:normAutofit fontScale="77500" lnSpcReduction="20000"/>
          </a:bodyPr>
          <a:lstStyle/>
          <a:p>
            <a:pPr algn="just"/>
            <a:r>
              <a:rPr lang="el-GR" dirty="0"/>
              <a:t>Έγχυση με 30 </a:t>
            </a:r>
            <a:r>
              <a:rPr lang="el-GR" dirty="0" err="1"/>
              <a:t>kcal</a:t>
            </a:r>
            <a:r>
              <a:rPr lang="el-GR" dirty="0"/>
              <a:t>/h τις πρώτες 12 h</a:t>
            </a:r>
          </a:p>
          <a:p>
            <a:pPr algn="just"/>
            <a:r>
              <a:rPr lang="el-GR" dirty="0"/>
              <a:t>Συνεχής μέθοδος = αργή ροή 50 έως 150 ml/</a:t>
            </a:r>
            <a:r>
              <a:rPr lang="el-GR" dirty="0" err="1"/>
              <a:t>hr</a:t>
            </a:r>
            <a:r>
              <a:rPr lang="el-GR" dirty="0"/>
              <a:t> για 12 έως 24h (Ηλεκτρονική Αντλία, ή ρυθμιζόμενη ροή σε σταγόνες)</a:t>
            </a:r>
          </a:p>
          <a:p>
            <a:pPr algn="just"/>
            <a:r>
              <a:rPr lang="el-GR" dirty="0"/>
              <a:t>Διακεκομμένη / Διαλείπουσα= 250 έως 400 ml τροφής σε 5 έως 8 δόσεις για 24h (Συνήθως κατά τη διάρκεια της Νύχτας)</a:t>
            </a:r>
          </a:p>
          <a:p>
            <a:pPr algn="just"/>
            <a:r>
              <a:rPr lang="el-GR" dirty="0" err="1"/>
              <a:t>Bolus</a:t>
            </a:r>
            <a:r>
              <a:rPr lang="el-GR" dirty="0"/>
              <a:t> μέθοδος = 300 έως 400 ml αρκετές φορές την ημέρα (Απευθείας έγχυση τροφής με σύριγγα των 60 ml διαμέσου του ΡΓΚ (τροφή σε ογκομετρικό δοχείο - </a:t>
            </a:r>
            <a:r>
              <a:rPr lang="el-GR" dirty="0" err="1"/>
              <a:t>μπέν</a:t>
            </a:r>
            <a:r>
              <a:rPr lang="el-GR" dirty="0"/>
              <a:t>-</a:t>
            </a:r>
            <a:r>
              <a:rPr lang="el-GR" dirty="0" err="1"/>
              <a:t>μαρί</a:t>
            </a:r>
            <a:r>
              <a:rPr lang="el-GR" dirty="0"/>
              <a:t> όχι με πίεση!!!)</a:t>
            </a:r>
          </a:p>
          <a:p>
            <a:pPr algn="just"/>
            <a:endParaRPr lang="el-GR" dirty="0"/>
          </a:p>
          <a:p>
            <a:pPr algn="just"/>
            <a:r>
              <a:rPr lang="el-GR" dirty="0"/>
              <a:t>Προοδευτική αύξηση αναλόγως της ανοχής</a:t>
            </a:r>
          </a:p>
          <a:p>
            <a:pPr algn="just"/>
            <a:r>
              <a:rPr lang="el-GR" dirty="0"/>
              <a:t>Αργή αύξηση σε </a:t>
            </a:r>
            <a:r>
              <a:rPr lang="el-GR" dirty="0" err="1"/>
              <a:t>λευκωματίνη</a:t>
            </a:r>
            <a:r>
              <a:rPr lang="el-GR" dirty="0"/>
              <a:t> &lt; 2.5 g/</a:t>
            </a:r>
            <a:r>
              <a:rPr lang="el-GR" dirty="0" err="1"/>
              <a:t>dl</a:t>
            </a:r>
            <a:endParaRPr lang="el-GR" dirty="0"/>
          </a:p>
          <a:p>
            <a:pPr algn="just"/>
            <a:r>
              <a:rPr lang="el-GR" dirty="0"/>
              <a:t>Χορήγηση σκευασμάτων χωρίς </a:t>
            </a:r>
            <a:r>
              <a:rPr lang="el-GR" dirty="0" smtClean="0"/>
              <a:t>λακτόζη</a:t>
            </a:r>
            <a:endParaRPr lang="el-GR" dirty="0"/>
          </a:p>
        </p:txBody>
      </p:sp>
    </p:spTree>
    <p:extLst>
      <p:ext uri="{BB962C8B-B14F-4D97-AF65-F5344CB8AC3E}">
        <p14:creationId xmlns:p14="http://schemas.microsoft.com/office/powerpoint/2010/main" val="809695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fontScale="90000"/>
          </a:bodyPr>
          <a:lstStyle/>
          <a:p>
            <a:r>
              <a:rPr lang="el-GR" dirty="0" smtClean="0"/>
              <a:t>ΕΝΤΕΡΙΚΗ ΧΟΡΗΓΗΣΗ</a:t>
            </a:r>
            <a:br>
              <a:rPr lang="el-GR" dirty="0" smtClean="0"/>
            </a:br>
            <a:r>
              <a:rPr lang="el-GR" dirty="0" smtClean="0"/>
              <a:t>Χορήγηση </a:t>
            </a:r>
            <a:r>
              <a:rPr lang="en-US" dirty="0" smtClean="0"/>
              <a:t>bolus</a:t>
            </a:r>
            <a:r>
              <a:rPr lang="el-GR" dirty="0" smtClean="0"/>
              <a:t> με σύριγγα </a:t>
            </a:r>
            <a:endParaRPr lang="el-GR" dirty="0"/>
          </a:p>
        </p:txBody>
      </p:sp>
      <p:sp>
        <p:nvSpPr>
          <p:cNvPr id="3" name="Θέση κειμένου 2"/>
          <p:cNvSpPr>
            <a:spLocks noGrp="1"/>
          </p:cNvSpPr>
          <p:nvPr>
            <p:ph type="body" idx="1"/>
          </p:nvPr>
        </p:nvSpPr>
        <p:spPr>
          <a:xfrm>
            <a:off x="457200" y="1535113"/>
            <a:ext cx="2962672" cy="639762"/>
          </a:xfrm>
        </p:spPr>
        <p:style>
          <a:lnRef idx="0">
            <a:schemeClr val="accent3"/>
          </a:lnRef>
          <a:fillRef idx="3">
            <a:schemeClr val="accent3"/>
          </a:fillRef>
          <a:effectRef idx="3">
            <a:schemeClr val="accent3"/>
          </a:effectRef>
          <a:fontRef idx="minor">
            <a:schemeClr val="lt1"/>
          </a:fontRef>
        </p:style>
        <p:txBody>
          <a:bodyPr/>
          <a:lstStyle/>
          <a:p>
            <a:pPr algn="ctr"/>
            <a:r>
              <a:rPr lang="el-GR" dirty="0" smtClean="0"/>
              <a:t>ΥΛΙΚΑ</a:t>
            </a:r>
            <a:endParaRPr lang="el-GR" dirty="0"/>
          </a:p>
        </p:txBody>
      </p:sp>
      <p:sp>
        <p:nvSpPr>
          <p:cNvPr id="4" name="Θέση περιεχομένου 3"/>
          <p:cNvSpPr>
            <a:spLocks noGrp="1"/>
          </p:cNvSpPr>
          <p:nvPr>
            <p:ph sz="half" idx="2"/>
          </p:nvPr>
        </p:nvSpPr>
        <p:spPr>
          <a:xfrm>
            <a:off x="457200" y="2174875"/>
            <a:ext cx="2962672" cy="3951288"/>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l-GR" dirty="0" smtClean="0"/>
              <a:t>Σύριγγα διατροφής 50-60</a:t>
            </a:r>
            <a:r>
              <a:rPr lang="en-US" dirty="0" smtClean="0"/>
              <a:t>ml</a:t>
            </a:r>
          </a:p>
          <a:p>
            <a:r>
              <a:rPr lang="el-GR" dirty="0" smtClean="0"/>
              <a:t>Μπολ με το περαστό μείγμα σε θερμοκρασία 37</a:t>
            </a:r>
            <a:r>
              <a:rPr lang="el-GR" baseline="30000" dirty="0" smtClean="0"/>
              <a:t>ο</a:t>
            </a:r>
            <a:r>
              <a:rPr lang="el-GR" dirty="0" smtClean="0"/>
              <a:t> -38</a:t>
            </a:r>
            <a:r>
              <a:rPr lang="el-GR" baseline="30000" dirty="0" smtClean="0"/>
              <a:t>ο</a:t>
            </a:r>
            <a:r>
              <a:rPr lang="el-GR" dirty="0" smtClean="0"/>
              <a:t> </a:t>
            </a:r>
            <a:r>
              <a:rPr lang="en-US" dirty="0" smtClean="0"/>
              <a:t>C</a:t>
            </a:r>
            <a:r>
              <a:rPr lang="el-GR" dirty="0" smtClean="0"/>
              <a:t>, καθορισμένη ποσότητα </a:t>
            </a:r>
          </a:p>
          <a:p>
            <a:r>
              <a:rPr lang="el-GR" dirty="0" smtClean="0"/>
              <a:t>Ποτήρι με νερό</a:t>
            </a:r>
          </a:p>
          <a:p>
            <a:r>
              <a:rPr lang="el-GR" dirty="0" smtClean="0"/>
              <a:t>Χαρτοπετσέτες </a:t>
            </a:r>
          </a:p>
          <a:p>
            <a:r>
              <a:rPr lang="el-GR" dirty="0" smtClean="0"/>
              <a:t>Πετσέτα φαγητού </a:t>
            </a:r>
            <a:endParaRPr lang="el-GR" dirty="0"/>
          </a:p>
        </p:txBody>
      </p:sp>
      <p:sp>
        <p:nvSpPr>
          <p:cNvPr id="5" name="Θέση κειμένου 4"/>
          <p:cNvSpPr>
            <a:spLocks noGrp="1"/>
          </p:cNvSpPr>
          <p:nvPr>
            <p:ph type="body" sz="quarter" idx="3"/>
          </p:nvPr>
        </p:nvSpPr>
        <p:spPr>
          <a:xfrm>
            <a:off x="3635897" y="1535113"/>
            <a:ext cx="5050904" cy="639762"/>
          </a:xfrm>
        </p:spPr>
        <p:style>
          <a:lnRef idx="0">
            <a:schemeClr val="accent3"/>
          </a:lnRef>
          <a:fillRef idx="3">
            <a:schemeClr val="accent3"/>
          </a:fillRef>
          <a:effectRef idx="3">
            <a:schemeClr val="accent3"/>
          </a:effectRef>
          <a:fontRef idx="minor">
            <a:schemeClr val="lt1"/>
          </a:fontRef>
        </p:style>
        <p:txBody>
          <a:bodyPr/>
          <a:lstStyle/>
          <a:p>
            <a:pPr algn="ctr"/>
            <a:r>
              <a:rPr lang="el-GR" dirty="0" smtClean="0"/>
              <a:t>ΠΡΟΕΤΟΙΜΑΣΙΑ </a:t>
            </a:r>
            <a:endParaRPr lang="el-GR" dirty="0"/>
          </a:p>
        </p:txBody>
      </p:sp>
      <p:sp>
        <p:nvSpPr>
          <p:cNvPr id="6" name="Θέση περιεχομένου 5"/>
          <p:cNvSpPr>
            <a:spLocks noGrp="1"/>
          </p:cNvSpPr>
          <p:nvPr>
            <p:ph sz="quarter" idx="4"/>
          </p:nvPr>
        </p:nvSpPr>
        <p:spPr>
          <a:xfrm>
            <a:off x="3635897" y="2174875"/>
            <a:ext cx="5050904" cy="3951288"/>
          </a:xfrm>
        </p:spPr>
        <p:style>
          <a:lnRef idx="1">
            <a:schemeClr val="accent3"/>
          </a:lnRef>
          <a:fillRef idx="2">
            <a:schemeClr val="accent3"/>
          </a:fillRef>
          <a:effectRef idx="1">
            <a:schemeClr val="accent3"/>
          </a:effectRef>
          <a:fontRef idx="minor">
            <a:schemeClr val="dk1"/>
          </a:fontRef>
        </p:style>
        <p:txBody>
          <a:bodyPr/>
          <a:lstStyle/>
          <a:p>
            <a:pPr algn="just"/>
            <a:r>
              <a:rPr lang="el-GR" dirty="0" smtClean="0"/>
              <a:t>Είδος, ποσότητα, ώρα, συχνότητα χορήγησης του μείγματος</a:t>
            </a:r>
          </a:p>
          <a:p>
            <a:pPr algn="just"/>
            <a:r>
              <a:rPr lang="el-GR" dirty="0" smtClean="0"/>
              <a:t>Πλύσιμο χεριών </a:t>
            </a:r>
          </a:p>
          <a:p>
            <a:pPr algn="just"/>
            <a:r>
              <a:rPr lang="el-GR" dirty="0" smtClean="0"/>
              <a:t>Εξηγείστε στον ασθενή τη διαδικασία, σκοπό, τρόπο χορήγησης και τυχόν προβλήματα </a:t>
            </a:r>
          </a:p>
          <a:p>
            <a:pPr algn="just"/>
            <a:r>
              <a:rPr lang="el-GR" dirty="0" smtClean="0"/>
              <a:t>Ασθενής σε θέση καθιστή ή </a:t>
            </a:r>
            <a:r>
              <a:rPr lang="el-GR" dirty="0" err="1" smtClean="0"/>
              <a:t>ημικαθιστή</a:t>
            </a:r>
            <a:r>
              <a:rPr lang="el-GR" dirty="0" smtClean="0"/>
              <a:t> (προς αποφυγή </a:t>
            </a:r>
            <a:r>
              <a:rPr lang="el-GR" dirty="0" err="1" smtClean="0"/>
              <a:t>γαστρο</a:t>
            </a:r>
            <a:r>
              <a:rPr lang="el-GR" dirty="0" smtClean="0"/>
              <a:t>-οισοφαγικής παλινδρόμησης.</a:t>
            </a:r>
            <a:endParaRPr lang="el-GR" dirty="0"/>
          </a:p>
        </p:txBody>
      </p:sp>
    </p:spTree>
    <p:extLst>
      <p:ext uri="{BB962C8B-B14F-4D97-AF65-F5344CB8AC3E}">
        <p14:creationId xmlns:p14="http://schemas.microsoft.com/office/powerpoint/2010/main" val="539393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fontScale="90000"/>
          </a:bodyPr>
          <a:lstStyle/>
          <a:p>
            <a:r>
              <a:rPr lang="el-GR" dirty="0"/>
              <a:t>ΕΝΤΕΡΙΚΗ ΔΙΑΤΡΟΦΗ</a:t>
            </a:r>
            <a:br>
              <a:rPr lang="el-GR" dirty="0"/>
            </a:br>
            <a:r>
              <a:rPr lang="el-GR" dirty="0"/>
              <a:t>Χορήγηση </a:t>
            </a:r>
            <a:r>
              <a:rPr lang="el-GR" dirty="0" err="1"/>
              <a:t>bolus</a:t>
            </a:r>
            <a:r>
              <a:rPr lang="el-GR" dirty="0"/>
              <a:t> με σύριγγα </a:t>
            </a:r>
          </a:p>
        </p:txBody>
      </p:sp>
      <p:sp>
        <p:nvSpPr>
          <p:cNvPr id="3" name="Θέση περιεχομένου 2"/>
          <p:cNvSpPr>
            <a:spLocks noGrp="1"/>
          </p:cNvSpPr>
          <p:nvPr>
            <p:ph idx="1"/>
          </p:nvPr>
        </p:nvSpPr>
        <p:spPr>
          <a:xfrm>
            <a:off x="457200" y="1600200"/>
            <a:ext cx="8229600" cy="5069160"/>
          </a:xfrm>
        </p:spPr>
        <p:txBody>
          <a:bodyPr>
            <a:normAutofit fontScale="85000" lnSpcReduction="20000"/>
          </a:bodyPr>
          <a:lstStyle/>
          <a:p>
            <a:pPr algn="just"/>
            <a:r>
              <a:rPr lang="el-GR" dirty="0" smtClean="0"/>
              <a:t>Πάντα </a:t>
            </a:r>
            <a:r>
              <a:rPr lang="el-GR" dirty="0"/>
              <a:t>προηγείται έλεγχος της θέσης του καθετήρα (αναρρόφηση Γαστρικού περιεχομένου και μέτρηση ποσότητας για εκτίμηση του βαθμού απορρόφησης),</a:t>
            </a:r>
          </a:p>
          <a:p>
            <a:pPr algn="just"/>
            <a:r>
              <a:rPr lang="el-GR" dirty="0" err="1"/>
              <a:t>Έκπλυση</a:t>
            </a:r>
            <a:r>
              <a:rPr lang="el-GR" dirty="0"/>
              <a:t> του καθετήρα με αποστειρωμένο νερό.</a:t>
            </a:r>
          </a:p>
          <a:p>
            <a:pPr marL="0" indent="0" algn="just">
              <a:buNone/>
            </a:pPr>
            <a:r>
              <a:rPr lang="el-GR" b="1" u="sng" dirty="0"/>
              <a:t>Διαδικασία</a:t>
            </a:r>
          </a:p>
          <a:p>
            <a:pPr algn="just"/>
            <a:r>
              <a:rPr lang="el-GR" dirty="0"/>
              <a:t>Με βαρύτητα: δεν βάζετε το έμβολο στη σύριγγα, την γεμίζετε με ογκομετρικό δοχείο. Να μην αδειάζει η σύριγγα και παίρνει ο ασθενής αέρα,</a:t>
            </a:r>
          </a:p>
          <a:p>
            <a:pPr algn="just"/>
            <a:r>
              <a:rPr lang="el-GR" dirty="0"/>
              <a:t>Διαφορετικά, χορηγήστε αργά εάν χρησιμοποιήσετε το έμβολο,</a:t>
            </a:r>
          </a:p>
          <a:p>
            <a:pPr algn="just"/>
            <a:r>
              <a:rPr lang="el-GR" dirty="0"/>
              <a:t>Ξεπλύνετε το σωλήνα με νερό βρύσης ή WFI,</a:t>
            </a:r>
          </a:p>
          <a:p>
            <a:pPr algn="just"/>
            <a:r>
              <a:rPr lang="el-GR" dirty="0"/>
              <a:t>κλείστε τον σωλήνα με πώμα ή ειδικό πίεστρο,</a:t>
            </a:r>
          </a:p>
          <a:p>
            <a:pPr algn="just"/>
            <a:r>
              <a:rPr lang="el-GR" dirty="0"/>
              <a:t>Καταγράψτε την διαδικασία</a:t>
            </a:r>
            <a:r>
              <a:rPr lang="el-GR" dirty="0" smtClean="0"/>
              <a:t>.</a:t>
            </a:r>
            <a:endParaRPr lang="el-GR" dirty="0"/>
          </a:p>
        </p:txBody>
      </p:sp>
    </p:spTree>
    <p:extLst>
      <p:ext uri="{BB962C8B-B14F-4D97-AF65-F5344CB8AC3E}">
        <p14:creationId xmlns:p14="http://schemas.microsoft.com/office/powerpoint/2010/main" val="3341750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fontScale="90000"/>
          </a:bodyPr>
          <a:lstStyle/>
          <a:p>
            <a:r>
              <a:rPr lang="el-GR" dirty="0"/>
              <a:t>ΕΝΤΕΡΙΚΗ ΔΙΑΤΡΟΦΗ</a:t>
            </a:r>
            <a:br>
              <a:rPr lang="el-GR" dirty="0"/>
            </a:br>
            <a:r>
              <a:rPr lang="el-GR" dirty="0"/>
              <a:t>Χορήγηση </a:t>
            </a:r>
            <a:r>
              <a:rPr lang="en-US" dirty="0"/>
              <a:t>bolus </a:t>
            </a:r>
            <a:r>
              <a:rPr lang="el-GR" dirty="0"/>
              <a:t>με σύριγγα </a:t>
            </a:r>
          </a:p>
        </p:txBody>
      </p:sp>
      <p:sp>
        <p:nvSpPr>
          <p:cNvPr id="3" name="Θέση περιεχομένου 2"/>
          <p:cNvSpPr>
            <a:spLocks noGrp="1"/>
          </p:cNvSpPr>
          <p:nvPr>
            <p:ph idx="1"/>
          </p:nvPr>
        </p:nvSpPr>
        <p:spPr/>
        <p:txBody>
          <a:bodyPr/>
          <a:lstStyle/>
          <a:p>
            <a:r>
              <a:rPr lang="el-GR" dirty="0"/>
              <a:t>Χορήγηση με σύριγγα</a:t>
            </a:r>
          </a:p>
          <a:p>
            <a:pPr algn="just"/>
            <a:r>
              <a:rPr lang="el-GR" dirty="0"/>
              <a:t>Ρυθμός χορήγησης &lt;30ml/min </a:t>
            </a:r>
          </a:p>
          <a:p>
            <a:pPr algn="just"/>
            <a:r>
              <a:rPr lang="el-GR" dirty="0"/>
              <a:t>Προϋπόθεση: δυνατότητα παραμονής σε όρθια στάση για 1-2 ώρες μετά τη σίτιση (λόγω κινδύνου </a:t>
            </a:r>
            <a:r>
              <a:rPr lang="el-GR" dirty="0" err="1"/>
              <a:t>εισρόφησης</a:t>
            </a:r>
            <a:r>
              <a:rPr lang="el-GR" dirty="0"/>
              <a:t>)</a:t>
            </a:r>
          </a:p>
          <a:p>
            <a:pPr algn="just"/>
            <a:r>
              <a:rPr lang="el-GR" dirty="0"/>
              <a:t>Δεν απαιτείται σύνδεση </a:t>
            </a:r>
            <a:r>
              <a:rPr lang="el-GR" dirty="0" smtClean="0"/>
              <a:t>με </a:t>
            </a:r>
            <a:r>
              <a:rPr lang="el-GR" dirty="0"/>
              <a:t>αντλία</a:t>
            </a:r>
          </a:p>
          <a:p>
            <a:pPr algn="just"/>
            <a:r>
              <a:rPr lang="el-GR" dirty="0"/>
              <a:t>Μιμείται την κανονική σίτιση αναφορικά με τον όγκο και τη συχνότητα των γευμάτων </a:t>
            </a:r>
          </a:p>
          <a:p>
            <a:endParaRPr lang="el-GR" dirty="0"/>
          </a:p>
        </p:txBody>
      </p:sp>
    </p:spTree>
    <p:extLst>
      <p:ext uri="{BB962C8B-B14F-4D97-AF65-F5344CB8AC3E}">
        <p14:creationId xmlns:p14="http://schemas.microsoft.com/office/powerpoint/2010/main" val="2902085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fontScale="90000"/>
          </a:bodyPr>
          <a:lstStyle/>
          <a:p>
            <a:r>
              <a:rPr lang="el-GR" dirty="0" smtClean="0"/>
              <a:t>ΕΝΤΕΡΙΚΗ ΔΙΑΤΡΟΦΗ</a:t>
            </a:r>
            <a:br>
              <a:rPr lang="el-GR" dirty="0" smtClean="0"/>
            </a:br>
            <a:r>
              <a:rPr lang="el-GR" dirty="0" smtClean="0"/>
              <a:t>Χορήγηση συνεχής με αντλία </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372" y="1556792"/>
            <a:ext cx="5218113"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3802520" cy="532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26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000109"/>
            <a:ext cx="8229600" cy="3929090"/>
          </a:xfrm>
          <a:solidFill>
            <a:schemeClr val="accent5">
              <a:lumMod val="20000"/>
              <a:lumOff val="80000"/>
            </a:schemeClr>
          </a:solidFill>
          <a:ln w="38100"/>
        </p:spPr>
        <p:style>
          <a:lnRef idx="1">
            <a:schemeClr val="dk1"/>
          </a:lnRef>
          <a:fillRef idx="2">
            <a:schemeClr val="dk1"/>
          </a:fillRef>
          <a:effectRef idx="1">
            <a:schemeClr val="dk1"/>
          </a:effectRef>
          <a:fontRef idx="minor">
            <a:schemeClr val="dk1"/>
          </a:fontRef>
        </p:style>
        <p:txBody>
          <a:bodyPr>
            <a:normAutofit fontScale="77500" lnSpcReduction="20000"/>
          </a:bodyPr>
          <a:lstStyle/>
          <a:p>
            <a:pPr algn="ctr">
              <a:buNone/>
            </a:pPr>
            <a:r>
              <a:rPr lang="el-GR" sz="3000" dirty="0"/>
              <a:t>     Οι περισσότεροι διαιτολόγοι συμφωνούν ότι η νηστεία ή η υιοθέτηση διαιτολογίου υπερβολικά χαμηλού σε θερμίδες ματαιώνει τα σχέδια απώλειας βάρους επειδή το σώμα το ερμηνεύει ως πείνα και το αντισταθμίζει επιβραδύνοντας το μεταβολικό ρυθμό ηρεμίας, δυσκολεύοντας ακόμη περισσότερο την απώλεια βάρους. </a:t>
            </a:r>
            <a:endParaRPr lang="en-US" sz="3000" dirty="0"/>
          </a:p>
          <a:p>
            <a:pPr algn="ctr">
              <a:buNone/>
            </a:pPr>
            <a:endParaRPr lang="el-GR" sz="3000" dirty="0"/>
          </a:p>
          <a:p>
            <a:pPr algn="ctr">
              <a:buNone/>
            </a:pPr>
            <a:r>
              <a:rPr lang="el-GR" sz="3000" dirty="0"/>
              <a:t>Ο ΒΜΡ είναι περίπου 1 θερμίδα/κιλό σωματικού βάρους ανά ώρα για τους άνδρες και 0.9 θερμίδες/κιλό/ώρα για τις γυναίκες</a:t>
            </a:r>
            <a:r>
              <a:rPr lang="en-US" sz="3000" dirty="0"/>
              <a:t> </a:t>
            </a:r>
            <a:r>
              <a:rPr lang="en-US" sz="3000" dirty="0" err="1"/>
              <a:t>και</a:t>
            </a:r>
            <a:r>
              <a:rPr lang="en-US" sz="3000" dirty="0"/>
              <a:t> </a:t>
            </a:r>
            <a:r>
              <a:rPr lang="en-US" sz="3000" dirty="0" err="1"/>
              <a:t>αντιπροσωπεύει</a:t>
            </a:r>
            <a:r>
              <a:rPr lang="en-US" sz="3000" dirty="0"/>
              <a:t> </a:t>
            </a:r>
            <a:r>
              <a:rPr lang="en-US" sz="3000" dirty="0" err="1"/>
              <a:t>περίπου</a:t>
            </a:r>
            <a:r>
              <a:rPr lang="en-US" sz="3000" dirty="0"/>
              <a:t> </a:t>
            </a:r>
            <a:r>
              <a:rPr lang="en-US" sz="3000" dirty="0" err="1"/>
              <a:t>το</a:t>
            </a:r>
            <a:r>
              <a:rPr lang="en-US" sz="3000" dirty="0"/>
              <a:t> 60-75% των συνολικών θερμίδων που </a:t>
            </a:r>
            <a:r>
              <a:rPr lang="en-US" sz="3000" dirty="0" err="1"/>
              <a:t>καίει</a:t>
            </a:r>
            <a:r>
              <a:rPr lang="en-US" sz="3000" dirty="0"/>
              <a:t> </a:t>
            </a:r>
            <a:r>
              <a:rPr lang="en-US" sz="3000" dirty="0" err="1"/>
              <a:t>ένας</a:t>
            </a:r>
            <a:r>
              <a:rPr lang="en-US" sz="3000" dirty="0"/>
              <a:t> </a:t>
            </a:r>
            <a:r>
              <a:rPr lang="en-US" sz="3000" dirty="0" err="1"/>
              <a:t>μέσος</a:t>
            </a:r>
            <a:r>
              <a:rPr lang="en-US" sz="3000" dirty="0"/>
              <a:t> </a:t>
            </a:r>
            <a:r>
              <a:rPr lang="en-US" sz="3000" dirty="0" err="1"/>
              <a:t>άνθρωπος</a:t>
            </a:r>
            <a:r>
              <a:rPr lang="en-US" sz="3000" dirty="0"/>
              <a:t> </a:t>
            </a:r>
            <a:r>
              <a:rPr lang="en-US" sz="3000" dirty="0" err="1"/>
              <a:t>το</a:t>
            </a:r>
            <a:r>
              <a:rPr lang="en-US" sz="3000" dirty="0"/>
              <a:t> 24ωρο.</a:t>
            </a:r>
            <a:endParaRPr lang="el-GR" sz="3000" dirty="0"/>
          </a:p>
          <a:p>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fontScale="90000"/>
          </a:bodyPr>
          <a:lstStyle/>
          <a:p>
            <a:r>
              <a:rPr lang="el-GR" dirty="0" smtClean="0"/>
              <a:t>ΕΝΤΕΡΙΚΗ ΔΙΑΤΡΟΦΗ </a:t>
            </a:r>
            <a:br>
              <a:rPr lang="el-GR" dirty="0" smtClean="0"/>
            </a:br>
            <a:r>
              <a:rPr lang="el-GR" dirty="0" smtClean="0"/>
              <a:t>Αντλία </a:t>
            </a:r>
            <a:r>
              <a:rPr lang="en-US" dirty="0" smtClean="0"/>
              <a:t>VS</a:t>
            </a:r>
            <a:r>
              <a:rPr lang="el-GR" dirty="0" smtClean="0"/>
              <a:t> Βαρύτητα </a:t>
            </a:r>
            <a:endParaRPr lang="el-GR" dirty="0"/>
          </a:p>
        </p:txBody>
      </p:sp>
      <p:sp>
        <p:nvSpPr>
          <p:cNvPr id="3" name="Θέση κειμένου 2"/>
          <p:cNvSpPr>
            <a:spLocks noGrp="1"/>
          </p:cNvSpPr>
          <p:nvPr>
            <p:ph type="body" idx="1"/>
          </p:nvPr>
        </p:nvSpPr>
        <p:spPr/>
        <p:style>
          <a:lnRef idx="1">
            <a:schemeClr val="accent6"/>
          </a:lnRef>
          <a:fillRef idx="2">
            <a:schemeClr val="accent6"/>
          </a:fillRef>
          <a:effectRef idx="1">
            <a:schemeClr val="accent6"/>
          </a:effectRef>
          <a:fontRef idx="minor">
            <a:schemeClr val="dk1"/>
          </a:fontRef>
        </p:style>
        <p:txBody>
          <a:bodyPr/>
          <a:lstStyle/>
          <a:p>
            <a:pPr algn="ctr"/>
            <a:r>
              <a:rPr lang="el-GR" dirty="0" smtClean="0"/>
              <a:t>Χορήγηση μέσω αντλίας </a:t>
            </a:r>
            <a:endParaRPr lang="el-GR" dirty="0"/>
          </a:p>
        </p:txBody>
      </p:sp>
      <p:sp>
        <p:nvSpPr>
          <p:cNvPr id="4" name="Θέση περιεχομένου 3"/>
          <p:cNvSpPr>
            <a:spLocks noGrp="1"/>
          </p:cNvSpPr>
          <p:nvPr>
            <p:ph sz="half" idx="2"/>
          </p:nvPr>
        </p:nvSpPr>
        <p:spPr/>
        <p:txBody>
          <a:bodyPr/>
          <a:lstStyle/>
          <a:p>
            <a:pPr algn="just"/>
            <a:r>
              <a:rPr lang="el-GR" dirty="0" smtClean="0"/>
              <a:t>Σίτιση στο λεπτό έντερο </a:t>
            </a:r>
          </a:p>
          <a:p>
            <a:pPr algn="just"/>
            <a:r>
              <a:rPr lang="el-GR" dirty="0" smtClean="0"/>
              <a:t>Τροφή παχύρευστη </a:t>
            </a:r>
          </a:p>
          <a:p>
            <a:pPr algn="just"/>
            <a:r>
              <a:rPr lang="el-GR" dirty="0" smtClean="0"/>
              <a:t>Κίνδυνος </a:t>
            </a:r>
            <a:r>
              <a:rPr lang="el-GR" dirty="0" err="1" smtClean="0"/>
              <a:t>εισρόφησης</a:t>
            </a:r>
            <a:r>
              <a:rPr lang="el-GR" dirty="0" smtClean="0"/>
              <a:t> </a:t>
            </a:r>
          </a:p>
          <a:p>
            <a:pPr algn="just"/>
            <a:r>
              <a:rPr lang="el-GR" dirty="0" smtClean="0"/>
              <a:t>Ανάγκη για συγκεκριμένο ρυθμό/ώρες χορήγησης </a:t>
            </a:r>
          </a:p>
          <a:p>
            <a:pPr algn="just"/>
            <a:r>
              <a:rPr lang="el-GR" dirty="0" smtClean="0"/>
              <a:t>Διαλύματα υψηλής </a:t>
            </a:r>
            <a:r>
              <a:rPr lang="el-GR" dirty="0" err="1" smtClean="0"/>
              <a:t>ωσμωτικότητας</a:t>
            </a:r>
            <a:r>
              <a:rPr lang="el-GR" dirty="0" smtClean="0"/>
              <a:t> </a:t>
            </a:r>
          </a:p>
          <a:p>
            <a:pPr algn="just"/>
            <a:r>
              <a:rPr lang="el-GR" dirty="0" smtClean="0"/>
              <a:t>Βρέφη και παιδιά </a:t>
            </a:r>
            <a:endParaRPr lang="el-GR" dirty="0"/>
          </a:p>
        </p:txBody>
      </p:sp>
      <p:sp>
        <p:nvSpPr>
          <p:cNvPr id="5" name="Θέση κειμένου 4"/>
          <p:cNvSpPr>
            <a:spLocks noGrp="1"/>
          </p:cNvSpPr>
          <p:nvPr>
            <p:ph type="body" sz="quarter" idx="3"/>
          </p:nvPr>
        </p:nvSpPr>
        <p:spPr/>
        <p:style>
          <a:lnRef idx="1">
            <a:schemeClr val="accent6"/>
          </a:lnRef>
          <a:fillRef idx="2">
            <a:schemeClr val="accent6"/>
          </a:fillRef>
          <a:effectRef idx="1">
            <a:schemeClr val="accent6"/>
          </a:effectRef>
          <a:fontRef idx="minor">
            <a:schemeClr val="dk1"/>
          </a:fontRef>
        </p:style>
        <p:txBody>
          <a:bodyPr/>
          <a:lstStyle/>
          <a:p>
            <a:pPr algn="ctr"/>
            <a:r>
              <a:rPr lang="el-GR" dirty="0" smtClean="0"/>
              <a:t>Χορήγηση μέσω βαρύτητας</a:t>
            </a:r>
            <a:endParaRPr lang="el-GR" dirty="0"/>
          </a:p>
        </p:txBody>
      </p:sp>
      <p:sp>
        <p:nvSpPr>
          <p:cNvPr id="6" name="Θέση περιεχομένου 5"/>
          <p:cNvSpPr>
            <a:spLocks noGrp="1"/>
          </p:cNvSpPr>
          <p:nvPr>
            <p:ph sz="quarter" idx="4"/>
          </p:nvPr>
        </p:nvSpPr>
        <p:spPr/>
        <p:txBody>
          <a:bodyPr/>
          <a:lstStyle/>
          <a:p>
            <a:pPr algn="just"/>
            <a:r>
              <a:rPr lang="el-GR" dirty="0" smtClean="0"/>
              <a:t>Κατάλληλη για διακοπτόμενη σίτιση και </a:t>
            </a:r>
            <a:r>
              <a:rPr lang="en-US" dirty="0" smtClean="0"/>
              <a:t>bolus</a:t>
            </a:r>
            <a:r>
              <a:rPr lang="el-GR" dirty="0" smtClean="0"/>
              <a:t> </a:t>
            </a:r>
          </a:p>
          <a:p>
            <a:pPr marL="0" indent="0" algn="just">
              <a:buNone/>
            </a:pPr>
            <a:endParaRPr lang="el-GR" dirty="0" smtClean="0"/>
          </a:p>
          <a:p>
            <a:pPr algn="just"/>
            <a:r>
              <a:rPr lang="el-GR" dirty="0" smtClean="0"/>
              <a:t>Περιπατητικοί ασθενείς </a:t>
            </a:r>
          </a:p>
          <a:p>
            <a:pPr marL="0" indent="0" algn="just">
              <a:buNone/>
            </a:pPr>
            <a:endParaRPr lang="el-GR" dirty="0" smtClean="0"/>
          </a:p>
          <a:p>
            <a:pPr algn="just"/>
            <a:r>
              <a:rPr lang="el-GR" dirty="0" smtClean="0"/>
              <a:t>Σίτιση στο στόμαχο </a:t>
            </a:r>
          </a:p>
          <a:p>
            <a:endParaRPr lang="el-GR" dirty="0"/>
          </a:p>
        </p:txBody>
      </p:sp>
    </p:spTree>
    <p:extLst>
      <p:ext uri="{BB962C8B-B14F-4D97-AF65-F5344CB8AC3E}">
        <p14:creationId xmlns:p14="http://schemas.microsoft.com/office/powerpoint/2010/main" val="4027417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fontScale="90000"/>
          </a:bodyPr>
          <a:lstStyle/>
          <a:p>
            <a:r>
              <a:rPr lang="el-GR" dirty="0" smtClean="0"/>
              <a:t>ΕΝΤΕΡΙΚΗ ΔΙΑΤΡΟΦΗ </a:t>
            </a:r>
            <a:br>
              <a:rPr lang="el-GR" dirty="0" smtClean="0"/>
            </a:br>
            <a:r>
              <a:rPr lang="el-GR" dirty="0" smtClean="0"/>
              <a:t>Συνεχής σίτιση </a:t>
            </a:r>
            <a:endParaRPr lang="el-GR" dirty="0"/>
          </a:p>
        </p:txBody>
      </p:sp>
      <p:sp>
        <p:nvSpPr>
          <p:cNvPr id="3" name="Θέση περιεχομένου 2"/>
          <p:cNvSpPr>
            <a:spLocks noGrp="1"/>
          </p:cNvSpPr>
          <p:nvPr>
            <p:ph idx="1"/>
          </p:nvPr>
        </p:nvSpPr>
        <p:spPr/>
        <p:txBody>
          <a:bodyPr/>
          <a:lstStyle/>
          <a:p>
            <a:pPr algn="just"/>
            <a:r>
              <a:rPr lang="el-GR" dirty="0"/>
              <a:t>20 ώρες χωρίς διακοπή.</a:t>
            </a:r>
          </a:p>
          <a:p>
            <a:pPr algn="just"/>
            <a:r>
              <a:rPr lang="el-GR" dirty="0"/>
              <a:t>Χορήγηση με αντλία ελεγχόμενης ροής.</a:t>
            </a:r>
          </a:p>
          <a:p>
            <a:pPr algn="just"/>
            <a:r>
              <a:rPr lang="el-GR" dirty="0"/>
              <a:t>Χορήγηση επί 24ώρου βάσεως ή σε κυκλική βάση (ο ολικός όγκος </a:t>
            </a:r>
            <a:r>
              <a:rPr lang="el-GR" dirty="0" err="1"/>
              <a:t>εγχύεται</a:t>
            </a:r>
            <a:r>
              <a:rPr lang="el-GR" dirty="0"/>
              <a:t> μέσα σε 10-16 ώρες/ημέρα).</a:t>
            </a:r>
          </a:p>
          <a:p>
            <a:pPr algn="just"/>
            <a:r>
              <a:rPr lang="el-GR" dirty="0"/>
              <a:t>Ο κυκλικός τρόπος σίτισης παρέχει ένα διάστημα ανάπαυσης του εντέρου για καλύτερη ανοχή.</a:t>
            </a:r>
          </a:p>
          <a:p>
            <a:endParaRPr lang="el-GR" dirty="0"/>
          </a:p>
        </p:txBody>
      </p:sp>
    </p:spTree>
    <p:extLst>
      <p:ext uri="{BB962C8B-B14F-4D97-AF65-F5344CB8AC3E}">
        <p14:creationId xmlns:p14="http://schemas.microsoft.com/office/powerpoint/2010/main" val="3158279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l-GR" dirty="0" smtClean="0"/>
              <a:t>ΕΝΤΕΡΙΚΗ ΔΙΑΤΡΟΦΗ – ΝΕΡΟ </a:t>
            </a:r>
            <a:br>
              <a:rPr lang="el-GR" dirty="0" smtClean="0"/>
            </a:br>
            <a:r>
              <a:rPr lang="el-GR" dirty="0" smtClean="0"/>
              <a:t>Συνιστώμενη ποσότητα νερού </a:t>
            </a:r>
            <a:endParaRPr lang="el-GR" dirty="0"/>
          </a:p>
        </p:txBody>
      </p:sp>
      <p:sp>
        <p:nvSpPr>
          <p:cNvPr id="3" name="Θέση περιεχομένου 2"/>
          <p:cNvSpPr>
            <a:spLocks noGrp="1"/>
          </p:cNvSpPr>
          <p:nvPr>
            <p:ph idx="1"/>
          </p:nvPr>
        </p:nvSpPr>
        <p:spPr/>
        <p:txBody>
          <a:bodyPr>
            <a:normAutofit lnSpcReduction="10000"/>
          </a:bodyPr>
          <a:lstStyle/>
          <a:p>
            <a:pPr algn="just"/>
            <a:r>
              <a:rPr lang="el-GR" dirty="0"/>
              <a:t> Υγιής ενήλικας: 1 ml/</a:t>
            </a:r>
            <a:r>
              <a:rPr lang="el-GR" dirty="0" err="1"/>
              <a:t>kcal</a:t>
            </a:r>
            <a:r>
              <a:rPr lang="el-GR" dirty="0"/>
              <a:t> ή 35 ml/</a:t>
            </a:r>
            <a:r>
              <a:rPr lang="el-GR" dirty="0" err="1"/>
              <a:t>kg</a:t>
            </a:r>
            <a:r>
              <a:rPr lang="el-GR" dirty="0"/>
              <a:t> </a:t>
            </a:r>
            <a:endParaRPr lang="el-GR" dirty="0" smtClean="0"/>
          </a:p>
          <a:p>
            <a:pPr marL="0" indent="0" algn="just">
              <a:buNone/>
            </a:pPr>
            <a:endParaRPr lang="el-GR" dirty="0"/>
          </a:p>
          <a:p>
            <a:pPr algn="just"/>
            <a:r>
              <a:rPr lang="el-GR" dirty="0"/>
              <a:t> Υγιές παιδί: 1.5 ml/</a:t>
            </a:r>
            <a:r>
              <a:rPr lang="el-GR" dirty="0" err="1"/>
              <a:t>kcal</a:t>
            </a:r>
            <a:r>
              <a:rPr lang="el-GR" dirty="0"/>
              <a:t> ή 150 </a:t>
            </a:r>
            <a:r>
              <a:rPr lang="el-GR" dirty="0" smtClean="0"/>
              <a:t>ml/</a:t>
            </a:r>
            <a:r>
              <a:rPr lang="el-GR" dirty="0" err="1" smtClean="0"/>
              <a:t>kg</a:t>
            </a:r>
            <a:endParaRPr lang="el-GR" dirty="0" smtClean="0"/>
          </a:p>
          <a:p>
            <a:pPr marL="0" indent="0" algn="just">
              <a:buNone/>
            </a:pPr>
            <a:endParaRPr lang="el-GR" dirty="0"/>
          </a:p>
          <a:p>
            <a:pPr algn="just"/>
            <a:r>
              <a:rPr lang="el-GR" dirty="0"/>
              <a:t> Ηλικιωμένοι: 25 ml/</a:t>
            </a:r>
            <a:r>
              <a:rPr lang="el-GR" dirty="0" err="1"/>
              <a:t>kg</a:t>
            </a:r>
            <a:r>
              <a:rPr lang="el-GR" dirty="0"/>
              <a:t> σε νεφρική, ηπατική, καρδιακή ανεπάρκεια. </a:t>
            </a:r>
            <a:endParaRPr lang="el-GR" dirty="0" smtClean="0"/>
          </a:p>
          <a:p>
            <a:pPr marL="0" indent="0" algn="just">
              <a:buNone/>
            </a:pPr>
            <a:endParaRPr lang="el-GR" dirty="0"/>
          </a:p>
          <a:p>
            <a:pPr algn="just"/>
            <a:r>
              <a:rPr lang="el-GR" dirty="0"/>
              <a:t> 35 ml/</a:t>
            </a:r>
            <a:r>
              <a:rPr lang="el-GR" dirty="0" err="1"/>
              <a:t>kg</a:t>
            </a:r>
            <a:r>
              <a:rPr lang="el-GR" dirty="0"/>
              <a:t> όταν υπάρχει ιστορικό </a:t>
            </a:r>
            <a:r>
              <a:rPr lang="el-GR" dirty="0" smtClean="0"/>
              <a:t>αφυδάτωσης</a:t>
            </a:r>
            <a:endParaRPr lang="el-GR" dirty="0"/>
          </a:p>
        </p:txBody>
      </p:sp>
    </p:spTree>
    <p:extLst>
      <p:ext uri="{BB962C8B-B14F-4D97-AF65-F5344CB8AC3E}">
        <p14:creationId xmlns:p14="http://schemas.microsoft.com/office/powerpoint/2010/main" val="2587362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l-GR" dirty="0"/>
              <a:t>ΕΝΤΕΡΙΚΗ ΔΙΑΤΡΟΦΗ – ΝΕΡΟ </a:t>
            </a:r>
            <a:br>
              <a:rPr lang="el-GR" dirty="0"/>
            </a:br>
            <a:r>
              <a:rPr lang="el-GR" dirty="0" smtClean="0"/>
              <a:t>Πηγές υγρών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Υγρά </a:t>
            </a:r>
            <a:endParaRPr lang="el-GR" dirty="0" smtClean="0"/>
          </a:p>
          <a:p>
            <a:pPr marL="0" indent="0">
              <a:buNone/>
            </a:pPr>
            <a:endParaRPr lang="el-GR" dirty="0"/>
          </a:p>
          <a:p>
            <a:pPr algn="just"/>
            <a:r>
              <a:rPr lang="el-GR" dirty="0"/>
              <a:t>Νερό των </a:t>
            </a:r>
            <a:r>
              <a:rPr lang="el-GR" dirty="0" smtClean="0"/>
              <a:t>τροφών</a:t>
            </a:r>
          </a:p>
          <a:p>
            <a:pPr marL="0" indent="0" algn="just">
              <a:buNone/>
            </a:pPr>
            <a:endParaRPr lang="el-GR" dirty="0"/>
          </a:p>
          <a:p>
            <a:pPr algn="just"/>
            <a:r>
              <a:rPr lang="el-GR" dirty="0"/>
              <a:t>Νερό από τον </a:t>
            </a:r>
            <a:r>
              <a:rPr lang="el-GR" dirty="0" smtClean="0"/>
              <a:t>μεταβολισμό</a:t>
            </a:r>
          </a:p>
          <a:p>
            <a:pPr marL="0" indent="0" algn="just">
              <a:buNone/>
            </a:pPr>
            <a:endParaRPr lang="el-GR" dirty="0"/>
          </a:p>
          <a:p>
            <a:pPr algn="just"/>
            <a:r>
              <a:rPr lang="el-GR" dirty="0" err="1"/>
              <a:t>Έκπλυση</a:t>
            </a:r>
            <a:r>
              <a:rPr lang="el-GR" dirty="0"/>
              <a:t> καθετήρα σίτισης, περίπου 3 φορές ημερησίως – πρέπει να </a:t>
            </a:r>
            <a:r>
              <a:rPr lang="el-GR" dirty="0" smtClean="0"/>
              <a:t>υπολογίζεται </a:t>
            </a:r>
            <a:r>
              <a:rPr lang="el-GR" dirty="0" err="1" smtClean="0"/>
              <a:t>π.χ</a:t>
            </a:r>
            <a:r>
              <a:rPr lang="el-GR" dirty="0" smtClean="0"/>
              <a:t>  </a:t>
            </a:r>
            <a:r>
              <a:rPr lang="el-GR" dirty="0"/>
              <a:t>“</a:t>
            </a:r>
            <a:r>
              <a:rPr lang="el-GR" dirty="0" err="1"/>
              <a:t>έκπλυση</a:t>
            </a:r>
            <a:r>
              <a:rPr lang="el-GR" dirty="0"/>
              <a:t> με 200 cc νερό”</a:t>
            </a:r>
          </a:p>
          <a:p>
            <a:pPr marL="0" indent="0">
              <a:buNone/>
            </a:pPr>
            <a:endParaRPr lang="el-GR" dirty="0"/>
          </a:p>
        </p:txBody>
      </p:sp>
    </p:spTree>
    <p:extLst>
      <p:ext uri="{BB962C8B-B14F-4D97-AF65-F5344CB8AC3E}">
        <p14:creationId xmlns:p14="http://schemas.microsoft.com/office/powerpoint/2010/main" val="605018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l-GR" dirty="0" smtClean="0">
                <a:solidFill>
                  <a:schemeClr val="tx1"/>
                </a:solidFill>
              </a:rPr>
              <a:t>ΔΡΑΣΤΗΡΙΟΤΗΤΑ</a:t>
            </a:r>
            <a:endParaRPr lang="el-GR" dirty="0">
              <a:solidFill>
                <a:schemeClr val="tx1"/>
              </a:solidFill>
            </a:endParaRPr>
          </a:p>
        </p:txBody>
      </p:sp>
      <p:sp>
        <p:nvSpPr>
          <p:cNvPr id="3" name="Θέση περιεχομένου 2"/>
          <p:cNvSpPr>
            <a:spLocks noGrp="1"/>
          </p:cNvSpPr>
          <p:nvPr>
            <p:ph idx="1"/>
          </p:nvPr>
        </p:nvSpPr>
        <p:spPr/>
        <p:txBody>
          <a:bodyPr/>
          <a:lstStyle/>
          <a:p>
            <a:pPr algn="ctr"/>
            <a:endParaRPr lang="el-GR" dirty="0" smtClean="0"/>
          </a:p>
          <a:p>
            <a:pPr algn="ctr"/>
            <a:endParaRPr lang="el-GR" dirty="0"/>
          </a:p>
          <a:p>
            <a:pPr algn="ctr"/>
            <a:r>
              <a:rPr lang="el-GR" dirty="0" smtClean="0"/>
              <a:t>Αναφέρατε ενδείξεις που θα επιλέγατε εντερική σίτιση </a:t>
            </a:r>
          </a:p>
        </p:txBody>
      </p:sp>
    </p:spTree>
    <p:extLst>
      <p:ext uri="{BB962C8B-B14F-4D97-AF65-F5344CB8AC3E}">
        <p14:creationId xmlns:p14="http://schemas.microsoft.com/office/powerpoint/2010/main" val="1177240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dirty="0" smtClean="0"/>
              <a:t>ΕΝΤΕΡΙΚΗ ΔΙΑΤΡΟΦΗ </a:t>
            </a:r>
            <a:br>
              <a:rPr lang="el-GR" dirty="0" smtClean="0"/>
            </a:br>
            <a:r>
              <a:rPr lang="el-GR" dirty="0" smtClean="0"/>
              <a:t>ΕΝΔΕΙΞΕΙΣ </a:t>
            </a:r>
            <a:endParaRPr lang="el-GR" dirty="0"/>
          </a:p>
        </p:txBody>
      </p:sp>
      <p:sp>
        <p:nvSpPr>
          <p:cNvPr id="3" name="Θέση περιεχομένου 2"/>
          <p:cNvSpPr>
            <a:spLocks noGrp="1"/>
          </p:cNvSpPr>
          <p:nvPr>
            <p:ph sz="half" idx="1"/>
          </p:nvPr>
        </p:nvSpPr>
        <p:spPr/>
        <p:txBody>
          <a:bodyPr>
            <a:normAutofit fontScale="85000" lnSpcReduction="20000"/>
          </a:bodyPr>
          <a:lstStyle/>
          <a:p>
            <a:pPr algn="just"/>
            <a:r>
              <a:rPr lang="el-GR" dirty="0"/>
              <a:t>Ασθενείς οι οποίοι δεν θα φάνε, δεν πρέπει να φάνε ή δεν μπορούν να φάνε αλλά έχουν έναν λειτουργικό πεπτικό σωλήνα!</a:t>
            </a:r>
          </a:p>
          <a:p>
            <a:pPr algn="just"/>
            <a:r>
              <a:rPr lang="el-GR" dirty="0" err="1"/>
              <a:t>Δυσθρεψία</a:t>
            </a:r>
            <a:r>
              <a:rPr lang="el-GR" dirty="0"/>
              <a:t> ή κίνδυνος </a:t>
            </a:r>
            <a:r>
              <a:rPr lang="el-GR" dirty="0" err="1"/>
              <a:t>δυσθρεψίας</a:t>
            </a:r>
            <a:r>
              <a:rPr lang="el-GR" dirty="0"/>
              <a:t> </a:t>
            </a:r>
          </a:p>
          <a:p>
            <a:pPr algn="just"/>
            <a:r>
              <a:rPr lang="el-GR" dirty="0"/>
              <a:t>Ανορεξία</a:t>
            </a:r>
          </a:p>
          <a:p>
            <a:pPr algn="just"/>
            <a:r>
              <a:rPr lang="el-GR" dirty="0"/>
              <a:t>Αδυναμία πέψης της τροφής</a:t>
            </a:r>
          </a:p>
          <a:p>
            <a:pPr algn="just"/>
            <a:r>
              <a:rPr lang="el-GR" dirty="0"/>
              <a:t>Οισοφαγική ή γαστρική πάρεση</a:t>
            </a:r>
          </a:p>
          <a:p>
            <a:pPr algn="just"/>
            <a:r>
              <a:rPr lang="el-GR" dirty="0" err="1" smtClean="0"/>
              <a:t>Δυσαπορρόφηση</a:t>
            </a:r>
            <a:endParaRPr lang="el-GR" dirty="0"/>
          </a:p>
        </p:txBody>
      </p:sp>
      <p:sp>
        <p:nvSpPr>
          <p:cNvPr id="4" name="Θέση περιεχομένου 3"/>
          <p:cNvSpPr>
            <a:spLocks noGrp="1"/>
          </p:cNvSpPr>
          <p:nvPr>
            <p:ph sz="half" idx="2"/>
          </p:nvPr>
        </p:nvSpPr>
        <p:spPr/>
        <p:txBody>
          <a:bodyPr>
            <a:normAutofit fontScale="85000" lnSpcReduction="20000"/>
          </a:bodyPr>
          <a:lstStyle/>
          <a:p>
            <a:pPr algn="just"/>
            <a:r>
              <a:rPr lang="el-GR" dirty="0"/>
              <a:t>Σοβαρή δυσφαγία από απόφραξη ή δυσλειτουργία</a:t>
            </a:r>
          </a:p>
          <a:p>
            <a:pPr algn="just"/>
            <a:r>
              <a:rPr lang="el-GR" dirty="0"/>
              <a:t>Εμμένουσα ανορεξία</a:t>
            </a:r>
          </a:p>
          <a:p>
            <a:pPr algn="just"/>
            <a:r>
              <a:rPr lang="el-GR" dirty="0"/>
              <a:t>Ναυτία ή έμετος</a:t>
            </a:r>
          </a:p>
          <a:p>
            <a:pPr algn="just"/>
            <a:r>
              <a:rPr lang="el-GR" dirty="0"/>
              <a:t>Συρίγγια του περιφερικού λεπτού εντέρου ή </a:t>
            </a:r>
            <a:r>
              <a:rPr lang="el-GR" dirty="0" err="1"/>
              <a:t>κόλου</a:t>
            </a:r>
            <a:endParaRPr lang="el-GR" dirty="0"/>
          </a:p>
          <a:p>
            <a:pPr algn="just"/>
            <a:r>
              <a:rPr lang="el-GR" dirty="0"/>
              <a:t>Σοβαρή </a:t>
            </a:r>
            <a:r>
              <a:rPr lang="el-GR" dirty="0" err="1"/>
              <a:t>δυσαπορρόφηση</a:t>
            </a:r>
            <a:endParaRPr lang="el-GR" dirty="0"/>
          </a:p>
          <a:p>
            <a:pPr algn="just"/>
            <a:r>
              <a:rPr lang="el-GR" dirty="0"/>
              <a:t>Αυξημένες διατροφικές ανάγκες</a:t>
            </a:r>
          </a:p>
          <a:p>
            <a:pPr algn="just"/>
            <a:r>
              <a:rPr lang="el-GR" dirty="0"/>
              <a:t>Κώμα</a:t>
            </a:r>
          </a:p>
          <a:p>
            <a:pPr marL="0" indent="0">
              <a:buNone/>
            </a:pPr>
            <a:endParaRPr lang="el-GR" dirty="0"/>
          </a:p>
        </p:txBody>
      </p:sp>
    </p:spTree>
    <p:extLst>
      <p:ext uri="{BB962C8B-B14F-4D97-AF65-F5344CB8AC3E}">
        <p14:creationId xmlns:p14="http://schemas.microsoft.com/office/powerpoint/2010/main" val="2040003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dirty="0" smtClean="0"/>
              <a:t>ΕΝΤΕΡΙΚΗ ΔΙΑΤΡΟΦΗ </a:t>
            </a:r>
            <a:br>
              <a:rPr lang="el-GR" dirty="0" smtClean="0"/>
            </a:br>
            <a:r>
              <a:rPr lang="el-GR" dirty="0" smtClean="0"/>
              <a:t>ΑΝΤΕΝΔΕΙΞΕΙΣ</a:t>
            </a:r>
            <a:endParaRPr lang="el-GR" dirty="0"/>
          </a:p>
        </p:txBody>
      </p:sp>
      <p:sp>
        <p:nvSpPr>
          <p:cNvPr id="3" name="Θέση κειμένου 2"/>
          <p:cNvSpPr>
            <a:spLocks noGrp="1"/>
          </p:cNvSpPr>
          <p:nvPr>
            <p:ph type="body" idx="1"/>
          </p:nvPr>
        </p:nvSpPr>
        <p:spPr/>
        <p:txBody>
          <a:bodyPr/>
          <a:lstStyle/>
          <a:p>
            <a:pPr algn="ctr"/>
            <a:r>
              <a:rPr lang="el-GR" dirty="0" smtClean="0"/>
              <a:t>ΑΠΟΛΥΤΕΣ</a:t>
            </a:r>
            <a:endParaRPr lang="el-GR" dirty="0"/>
          </a:p>
        </p:txBody>
      </p:sp>
      <p:sp>
        <p:nvSpPr>
          <p:cNvPr id="4" name="Θέση περιεχομένου 3"/>
          <p:cNvSpPr>
            <a:spLocks noGrp="1"/>
          </p:cNvSpPr>
          <p:nvPr>
            <p:ph sz="half" idx="2"/>
          </p:nvPr>
        </p:nvSpPr>
        <p:spPr>
          <a:xfrm>
            <a:off x="457200" y="2174874"/>
            <a:ext cx="4040188" cy="4206453"/>
          </a:xfrm>
        </p:spPr>
        <p:txBody>
          <a:bodyPr>
            <a:normAutofit fontScale="85000" lnSpcReduction="20000"/>
          </a:bodyPr>
          <a:lstStyle/>
          <a:p>
            <a:r>
              <a:rPr lang="el-GR" dirty="0"/>
              <a:t>Πλήρης εντερική απόφραξη </a:t>
            </a:r>
          </a:p>
          <a:p>
            <a:pPr algn="just"/>
            <a:r>
              <a:rPr lang="el-GR" dirty="0"/>
              <a:t>Παραλυτικός ειλεός</a:t>
            </a:r>
          </a:p>
          <a:p>
            <a:pPr algn="just"/>
            <a:r>
              <a:rPr lang="el-GR" dirty="0"/>
              <a:t>Σοβαρή </a:t>
            </a:r>
            <a:r>
              <a:rPr lang="el-GR" dirty="0" err="1"/>
              <a:t>ψευδοαπόφραξη</a:t>
            </a:r>
            <a:r>
              <a:rPr lang="el-GR" dirty="0"/>
              <a:t> εντέρου</a:t>
            </a:r>
          </a:p>
          <a:p>
            <a:pPr algn="just"/>
            <a:r>
              <a:rPr lang="el-GR" dirty="0"/>
              <a:t>Απουσία λειτουργικότητας του εντέρου λόγω σοβαρής φλεγμονής ή μετεγχειρητικής στάσης</a:t>
            </a:r>
          </a:p>
          <a:p>
            <a:pPr algn="just"/>
            <a:r>
              <a:rPr lang="el-GR" dirty="0"/>
              <a:t>Αδυναμία προσπέλασης του εντέρου λόγω εκτεταμένων εγκαυμάτων ή τραύματος</a:t>
            </a:r>
          </a:p>
          <a:p>
            <a:pPr algn="just"/>
            <a:r>
              <a:rPr lang="el-GR" dirty="0"/>
              <a:t>Υψηλής παροχής εντερικά συρίγγια</a:t>
            </a:r>
          </a:p>
          <a:p>
            <a:pPr algn="just"/>
            <a:r>
              <a:rPr lang="el-GR" dirty="0"/>
              <a:t>Ενεργός αιμορραγία από το ανώτερο </a:t>
            </a:r>
            <a:r>
              <a:rPr lang="el-GR" dirty="0" smtClean="0"/>
              <a:t>πεπτικό</a:t>
            </a:r>
            <a:endParaRPr lang="el-GR" dirty="0"/>
          </a:p>
        </p:txBody>
      </p:sp>
      <p:pic>
        <p:nvPicPr>
          <p:cNvPr id="614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5025" y="2189957"/>
            <a:ext cx="4041775" cy="392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8479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dirty="0" smtClean="0"/>
              <a:t>ΕΝΤΕΡΙΚΗ ΔΙΑΤΡΟΦΗ</a:t>
            </a:r>
            <a:br>
              <a:rPr lang="el-GR" dirty="0" smtClean="0"/>
            </a:br>
            <a:r>
              <a:rPr lang="el-GR" dirty="0" smtClean="0"/>
              <a:t>ΑΝΤΕΝΔΕΙΞΕΙΣ </a:t>
            </a:r>
            <a:endParaRPr lang="el-GR" dirty="0"/>
          </a:p>
        </p:txBody>
      </p:sp>
      <p:sp>
        <p:nvSpPr>
          <p:cNvPr id="3" name="Θέση κειμένου 2"/>
          <p:cNvSpPr>
            <a:spLocks noGrp="1"/>
          </p:cNvSpPr>
          <p:nvPr>
            <p:ph type="body" idx="1"/>
          </p:nvPr>
        </p:nvSpPr>
        <p:spPr/>
        <p:txBody>
          <a:bodyPr/>
          <a:lstStyle/>
          <a:p>
            <a:pPr algn="ctr"/>
            <a:r>
              <a:rPr lang="el-GR" dirty="0" smtClean="0"/>
              <a:t>ΣΧΕΤΙΚΕΣ</a:t>
            </a:r>
            <a:endParaRPr lang="el-GR" dirty="0"/>
          </a:p>
        </p:txBody>
      </p:sp>
      <p:sp>
        <p:nvSpPr>
          <p:cNvPr id="4" name="Θέση περιεχομένου 3"/>
          <p:cNvSpPr>
            <a:spLocks noGrp="1"/>
          </p:cNvSpPr>
          <p:nvPr>
            <p:ph sz="half" idx="2"/>
          </p:nvPr>
        </p:nvSpPr>
        <p:spPr>
          <a:xfrm>
            <a:off x="457200" y="2174874"/>
            <a:ext cx="4040188" cy="4206453"/>
          </a:xfrm>
        </p:spPr>
        <p:txBody>
          <a:bodyPr>
            <a:normAutofit fontScale="92500" lnSpcReduction="20000"/>
          </a:bodyPr>
          <a:lstStyle/>
          <a:p>
            <a:pPr algn="just"/>
            <a:r>
              <a:rPr lang="el-GR" dirty="0"/>
              <a:t>Κίνδυνος ευκαιριακής λοίμωξης</a:t>
            </a:r>
          </a:p>
          <a:p>
            <a:pPr algn="just"/>
            <a:r>
              <a:rPr lang="el-GR" dirty="0"/>
              <a:t> Εμμένουσα διάρροια</a:t>
            </a:r>
          </a:p>
          <a:p>
            <a:pPr algn="just"/>
            <a:r>
              <a:rPr lang="el-GR" dirty="0"/>
              <a:t> Εμμένοντες έμετοι</a:t>
            </a:r>
          </a:p>
          <a:p>
            <a:pPr algn="just"/>
            <a:r>
              <a:rPr lang="el-GR" dirty="0"/>
              <a:t> Μερική απόφραξη λεπτού εντέρου</a:t>
            </a:r>
          </a:p>
          <a:p>
            <a:pPr algn="just"/>
            <a:r>
              <a:rPr lang="el-GR" dirty="0"/>
              <a:t> Σοβαρό σύνδρομο βραχέος εντέρου</a:t>
            </a:r>
          </a:p>
          <a:p>
            <a:pPr algn="just"/>
            <a:r>
              <a:rPr lang="el-GR" dirty="0"/>
              <a:t> Συρίγγιο του ανώτερου πεπτικού</a:t>
            </a:r>
          </a:p>
          <a:p>
            <a:pPr algn="just"/>
            <a:r>
              <a:rPr lang="el-GR" dirty="0"/>
              <a:t> Ηθικά προβλήματα</a:t>
            </a:r>
          </a:p>
          <a:p>
            <a:pPr algn="just"/>
            <a:r>
              <a:rPr lang="el-GR" dirty="0"/>
              <a:t> Θρησκευτικά Προβλήματα</a:t>
            </a:r>
          </a:p>
          <a:p>
            <a:pPr algn="just"/>
            <a:r>
              <a:rPr lang="el-GR" dirty="0"/>
              <a:t>Πολιτισμικά </a:t>
            </a:r>
            <a:r>
              <a:rPr lang="el-GR" dirty="0" smtClean="0"/>
              <a:t>Προβλήματα</a:t>
            </a:r>
            <a:endParaRPr lang="el-GR" dirty="0"/>
          </a:p>
        </p:txBody>
      </p:sp>
      <p:pic>
        <p:nvPicPr>
          <p:cNvPr id="717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710992" y="2174875"/>
            <a:ext cx="3909841"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922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l-GR" dirty="0" smtClean="0"/>
              <a:t>ΕΝΤΕΡΙΚΗ ΔΙΑΤΡΟΦΗ </a:t>
            </a:r>
            <a:br>
              <a:rPr lang="el-GR" dirty="0" smtClean="0"/>
            </a:br>
            <a:r>
              <a:rPr lang="el-GR" dirty="0" smtClean="0"/>
              <a:t>ΕΠΙΠΛΟΚΕΣ </a:t>
            </a:r>
            <a:endParaRPr lang="el-GR" dirty="0"/>
          </a:p>
        </p:txBody>
      </p:sp>
      <p:sp>
        <p:nvSpPr>
          <p:cNvPr id="3" name="Θέση περιεχομένου 2"/>
          <p:cNvSpPr>
            <a:spLocks noGrp="1"/>
          </p:cNvSpPr>
          <p:nvPr>
            <p:ph idx="1"/>
          </p:nvPr>
        </p:nvSpPr>
        <p:spPr/>
        <p:txBody>
          <a:bodyPr>
            <a:normAutofit fontScale="77500" lnSpcReduction="20000"/>
          </a:bodyPr>
          <a:lstStyle/>
          <a:p>
            <a:pPr algn="just"/>
            <a:r>
              <a:rPr lang="el-GR" dirty="0">
                <a:solidFill>
                  <a:srgbClr val="C00000"/>
                </a:solidFill>
              </a:rPr>
              <a:t>Μηχανικές – Σχετιζόμενες με τον </a:t>
            </a:r>
            <a:r>
              <a:rPr lang="el-GR" dirty="0" smtClean="0">
                <a:solidFill>
                  <a:srgbClr val="C00000"/>
                </a:solidFill>
              </a:rPr>
              <a:t>Σωλήνα: </a:t>
            </a:r>
            <a:r>
              <a:rPr lang="el-GR" dirty="0"/>
              <a:t>απόφραξη καθετήρα (ώσεις με νερό)-    ερεθισμός ρινοφάρυγγα (τοπικά αναισθητικά, παγωμένο νερό) μετακίνηση καθετήρα (έλεγχος με </a:t>
            </a:r>
            <a:r>
              <a:rPr lang="el-GR" dirty="0" err="1"/>
              <a:t>ακτινογραφία),εισρόφηση</a:t>
            </a:r>
            <a:endParaRPr lang="el-GR" dirty="0"/>
          </a:p>
          <a:p>
            <a:pPr algn="just"/>
            <a:r>
              <a:rPr lang="el-GR" dirty="0">
                <a:solidFill>
                  <a:srgbClr val="C00000"/>
                </a:solidFill>
              </a:rPr>
              <a:t>Γαστρεντερικές: </a:t>
            </a:r>
            <a:r>
              <a:rPr lang="el-GR" dirty="0"/>
              <a:t>μετεωρισμός, </a:t>
            </a:r>
            <a:r>
              <a:rPr lang="el-GR" dirty="0" err="1"/>
              <a:t>κολικοειδή</a:t>
            </a:r>
            <a:r>
              <a:rPr lang="el-GR" dirty="0"/>
              <a:t> άλγη, διάρροια, έμετοι (μείωση ποσότητας και πυκνότητας)</a:t>
            </a:r>
          </a:p>
          <a:p>
            <a:pPr algn="just"/>
            <a:r>
              <a:rPr lang="el-GR" dirty="0">
                <a:solidFill>
                  <a:srgbClr val="C00000"/>
                </a:solidFill>
              </a:rPr>
              <a:t>Μεταβολικές </a:t>
            </a:r>
            <a:r>
              <a:rPr lang="el-GR" dirty="0" smtClean="0">
                <a:solidFill>
                  <a:srgbClr val="C00000"/>
                </a:solidFill>
              </a:rPr>
              <a:t>διαταραχές: </a:t>
            </a:r>
            <a:r>
              <a:rPr lang="el-GR" dirty="0"/>
              <a:t>ηπατική και νεφρική ανεπάρκεια, δυσανεξία στη γλυκόζη, καρδιακή ανεπάρκεια, διαταραχές ύδατος, ηλεκτρολυτικές διαταραχές, </a:t>
            </a:r>
            <a:r>
              <a:rPr lang="el-GR" dirty="0" err="1"/>
              <a:t>υπερ</a:t>
            </a:r>
            <a:r>
              <a:rPr lang="el-GR" dirty="0"/>
              <a:t>- υπογλυκαιμία, μεταβολική οξέωση</a:t>
            </a:r>
          </a:p>
          <a:p>
            <a:pPr algn="just"/>
            <a:r>
              <a:rPr lang="el-GR" dirty="0" smtClean="0">
                <a:solidFill>
                  <a:srgbClr val="C00000"/>
                </a:solidFill>
              </a:rPr>
              <a:t>Μικροβιακές: </a:t>
            </a:r>
            <a:r>
              <a:rPr lang="el-GR" dirty="0"/>
              <a:t>(-5%) Σημειώνονται περιστασιακές επιμολύνσεις των σωλήνων σίτισης, αλλά και σημεία λοιμώξεων σχετιζόμενα με την ελλιπή  φροντίδα </a:t>
            </a:r>
            <a:r>
              <a:rPr lang="el-GR" dirty="0" smtClean="0"/>
              <a:t>τους</a:t>
            </a:r>
            <a:endParaRPr lang="el-GR" dirty="0"/>
          </a:p>
        </p:txBody>
      </p:sp>
    </p:spTree>
    <p:extLst>
      <p:ext uri="{BB962C8B-B14F-4D97-AF65-F5344CB8AC3E}">
        <p14:creationId xmlns:p14="http://schemas.microsoft.com/office/powerpoint/2010/main" val="31523140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l-GR" dirty="0" smtClean="0"/>
              <a:t>ΣΥΝΔΡΟΜΟ ΕΠΑΝΑΣΙΤΙΣΗΣ </a:t>
            </a:r>
            <a:endParaRPr lang="el-GR" dirty="0"/>
          </a:p>
        </p:txBody>
      </p:sp>
      <p:sp>
        <p:nvSpPr>
          <p:cNvPr id="3" name="Θέση περιεχομένου 2"/>
          <p:cNvSpPr>
            <a:spLocks noGrp="1"/>
          </p:cNvSpPr>
          <p:nvPr>
            <p:ph idx="1"/>
          </p:nvPr>
        </p:nvSpPr>
        <p:spPr>
          <a:xfrm>
            <a:off x="457200" y="1600200"/>
            <a:ext cx="8229600" cy="4925144"/>
          </a:xfrm>
        </p:spPr>
        <p:txBody>
          <a:bodyPr>
            <a:normAutofit fontScale="70000" lnSpcReduction="20000"/>
          </a:bodyPr>
          <a:lstStyle/>
          <a:p>
            <a:pPr algn="just"/>
            <a:r>
              <a:rPr lang="el-GR" dirty="0"/>
              <a:t>Διάφοροι ερευνητές περιέγραψαν σε βαριά </a:t>
            </a:r>
            <a:r>
              <a:rPr lang="el-GR" dirty="0" err="1"/>
              <a:t>υποθρεπτικούς</a:t>
            </a:r>
            <a:r>
              <a:rPr lang="el-GR" dirty="0"/>
              <a:t> ασθενείς, με μακροχρόνιο υποσιτισμό, την εμφάνιση βαρείας </a:t>
            </a:r>
            <a:r>
              <a:rPr lang="el-GR" dirty="0" err="1"/>
              <a:t>υποφωσφατιαιμίας</a:t>
            </a:r>
            <a:r>
              <a:rPr lang="el-GR" dirty="0"/>
              <a:t> και </a:t>
            </a:r>
            <a:r>
              <a:rPr lang="el-GR" dirty="0" err="1"/>
              <a:t>υποκαλιαιμίας</a:t>
            </a:r>
            <a:r>
              <a:rPr lang="el-GR" dirty="0"/>
              <a:t> μετά την έναρξη τεχνητής εντερικής αλλά και παρεντερικής διατροφής λόγω διέγερσης της αναβολικής φάσης.</a:t>
            </a:r>
          </a:p>
          <a:p>
            <a:pPr algn="just"/>
            <a:r>
              <a:rPr lang="el-GR" dirty="0"/>
              <a:t> Τελικό κλινικό αποτέλεσμα είναι η καρδιακή ανεπάρκεια, καρδιακή αρρυθμία και τελικά καρδιακή ανακοπή. </a:t>
            </a:r>
          </a:p>
          <a:p>
            <a:pPr algn="just"/>
            <a:r>
              <a:rPr lang="el-GR" dirty="0"/>
              <a:t>Η ανωτέρω κλινική οντότητα αντιμετωπίζεται συμπτωματικά. Η πρόληψη όμως αποτελεί τον καλύτερο τρόπο αντιμετώπισης.</a:t>
            </a:r>
          </a:p>
          <a:p>
            <a:pPr algn="just"/>
            <a:r>
              <a:rPr lang="el-GR" dirty="0"/>
              <a:t>Για την αποφυγή του συνδρόμου συνιστώνται η χορήγηση των απαραίτητων ποσοτήτων υδατανθράκων, αμινοξέων, λίπους και ιχνοστοιχείων σε 2 - 3 ημέρες, συστηματική παρακολούθηση των ηλεκτρολυτών Κ, </a:t>
            </a:r>
            <a:r>
              <a:rPr lang="el-GR" dirty="0" err="1"/>
              <a:t>Na</a:t>
            </a:r>
            <a:r>
              <a:rPr lang="el-GR" dirty="0"/>
              <a:t> αλλά και Ρ και </a:t>
            </a:r>
            <a:r>
              <a:rPr lang="el-GR" dirty="0" err="1"/>
              <a:t>Hg</a:t>
            </a:r>
            <a:r>
              <a:rPr lang="el-GR" dirty="0"/>
              <a:t> κατά το διάστημα χορήγησης της τεχνητής διατροφής και χορήγηση </a:t>
            </a:r>
            <a:r>
              <a:rPr lang="el-GR" dirty="0" err="1"/>
              <a:t>καρδιοτόνωσης</a:t>
            </a:r>
            <a:r>
              <a:rPr lang="el-GR" dirty="0"/>
              <a:t> (</a:t>
            </a:r>
            <a:r>
              <a:rPr lang="el-GR" dirty="0" err="1"/>
              <a:t>διγοξίνη</a:t>
            </a:r>
            <a:r>
              <a:rPr lang="el-GR" dirty="0"/>
              <a:t>) </a:t>
            </a:r>
            <a:r>
              <a:rPr lang="el-GR" dirty="0" err="1"/>
              <a:t>επι</a:t>
            </a:r>
            <a:r>
              <a:rPr lang="el-GR" dirty="0"/>
              <a:t> αιφνίδιας καρδιακής ανεπάρκειας κατά την έναρξη της τεχνητής </a:t>
            </a:r>
            <a:r>
              <a:rPr lang="el-GR" dirty="0" smtClean="0"/>
              <a:t>διατροφής</a:t>
            </a:r>
            <a:endParaRPr lang="el-GR" dirty="0"/>
          </a:p>
        </p:txBody>
      </p:sp>
    </p:spTree>
    <p:extLst>
      <p:ext uri="{BB962C8B-B14F-4D97-AF65-F5344CB8AC3E}">
        <p14:creationId xmlns:p14="http://schemas.microsoft.com/office/powerpoint/2010/main" val="3054566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71438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l-GR" dirty="0"/>
              <a:t>Δείκτης μάζας σώματος</a:t>
            </a:r>
            <a:r>
              <a:rPr lang="en-US" dirty="0"/>
              <a:t> (</a:t>
            </a:r>
            <a:r>
              <a:rPr lang="el-GR" dirty="0"/>
              <a:t>ΒΜΙ</a:t>
            </a:r>
            <a:r>
              <a:rPr lang="en-US" dirty="0"/>
              <a:t>)</a:t>
            </a:r>
            <a:r>
              <a:rPr lang="el-GR" dirty="0"/>
              <a:t> </a:t>
            </a:r>
          </a:p>
        </p:txBody>
      </p:sp>
      <p:sp>
        <p:nvSpPr>
          <p:cNvPr id="3" name="2 - Θέση περιεχομένου"/>
          <p:cNvSpPr>
            <a:spLocks noGrp="1"/>
          </p:cNvSpPr>
          <p:nvPr>
            <p:ph idx="1"/>
          </p:nvPr>
        </p:nvSpPr>
        <p:spPr>
          <a:xfrm>
            <a:off x="539552" y="1412776"/>
            <a:ext cx="8229600" cy="1944216"/>
          </a:xfrm>
        </p:spPr>
        <p:txBody>
          <a:bodyPr>
            <a:normAutofit/>
          </a:bodyPr>
          <a:lstStyle/>
          <a:p>
            <a:r>
              <a:rPr lang="el-GR" sz="2000" dirty="0"/>
              <a:t>Ο ΒΜΙ είναι η αναλογία του ύψους προς το βάρος και αντικατοπτρίζει ακριβέστερα το σωματικό λίπος στο γενικό πληθυσμό. Ο ΒΜΙ δεν διαφοροποιείται ανάλογα με το φύλο και υπολογίζεται με τον ακόλουθο τρόπο:</a:t>
            </a:r>
          </a:p>
          <a:p>
            <a:pPr algn="ctr">
              <a:buNone/>
            </a:pPr>
            <a:r>
              <a:rPr lang="el-GR" dirty="0"/>
              <a:t>   </a:t>
            </a:r>
            <a:r>
              <a:rPr lang="el-GR" b="1" dirty="0">
                <a:solidFill>
                  <a:srgbClr val="0070C0"/>
                </a:solidFill>
              </a:rPr>
              <a:t>βάρος σε κιλά	/</a:t>
            </a:r>
            <a:r>
              <a:rPr lang="el-GR" b="1" dirty="0" err="1">
                <a:solidFill>
                  <a:srgbClr val="0070C0"/>
                </a:solidFill>
              </a:rPr>
              <a:t>ύψος</a:t>
            </a:r>
            <a:r>
              <a:rPr lang="el-GR" b="1" baseline="30000" dirty="0" err="1">
                <a:solidFill>
                  <a:srgbClr val="0070C0"/>
                </a:solidFill>
              </a:rPr>
              <a:t>2</a:t>
            </a:r>
            <a:r>
              <a:rPr lang="el-GR" b="1" dirty="0">
                <a:solidFill>
                  <a:srgbClr val="0070C0"/>
                </a:solidFill>
              </a:rPr>
              <a:t> σε μέτρα</a:t>
            </a:r>
          </a:p>
          <a:p>
            <a:pPr>
              <a:buNone/>
            </a:pPr>
            <a:endParaRPr lang="el-GR" dirty="0"/>
          </a:p>
          <a:p>
            <a:endParaRPr lang="el-GR" dirty="0"/>
          </a:p>
        </p:txBody>
      </p:sp>
      <p:pic>
        <p:nvPicPr>
          <p:cNvPr id="1026" name="Picture 2"/>
          <p:cNvPicPr>
            <a:picLocks noChangeAspect="1" noChangeArrowheads="1"/>
          </p:cNvPicPr>
          <p:nvPr/>
        </p:nvPicPr>
        <p:blipFill>
          <a:blip r:embed="rId3" cstate="print"/>
          <a:srcRect/>
          <a:stretch>
            <a:fillRect/>
          </a:stretch>
        </p:blipFill>
        <p:spPr bwMode="auto">
          <a:xfrm>
            <a:off x="1331640" y="3284984"/>
            <a:ext cx="6778192" cy="307181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l-GR" dirty="0" smtClean="0"/>
              <a:t>ΕΝΤΕΡΙΚΗ ΔΙΑΤΡΟΦΗ </a:t>
            </a:r>
            <a:endParaRPr lang="el-GR" dirty="0"/>
          </a:p>
        </p:txBody>
      </p:sp>
      <p:sp>
        <p:nvSpPr>
          <p:cNvPr id="3" name="Θέση περιεχομένου 2"/>
          <p:cNvSpPr>
            <a:spLocks noGrp="1"/>
          </p:cNvSpPr>
          <p:nvPr>
            <p:ph idx="1"/>
          </p:nvPr>
        </p:nvSpPr>
        <p:spPr>
          <a:xfrm>
            <a:off x="457200" y="1600200"/>
            <a:ext cx="8229600" cy="5141168"/>
          </a:xfrm>
        </p:spPr>
        <p:txBody>
          <a:bodyPr>
            <a:normAutofit fontScale="77500" lnSpcReduction="20000"/>
          </a:bodyPr>
          <a:lstStyle/>
          <a:p>
            <a:pPr algn="just"/>
            <a:r>
              <a:rPr lang="el-GR" dirty="0"/>
              <a:t>Παρακολούθηση ασθενούς για μεταβολή της κατάστασης του ή δυσχέρεια</a:t>
            </a:r>
          </a:p>
          <a:p>
            <a:pPr algn="just"/>
            <a:r>
              <a:rPr lang="el-GR" b="1" dirty="0">
                <a:solidFill>
                  <a:schemeClr val="accent3">
                    <a:lumMod val="50000"/>
                  </a:schemeClr>
                </a:solidFill>
              </a:rPr>
              <a:t>Ζωτικά Σημεία (ΖΣ) και ισοζύγιο υγρών, </a:t>
            </a:r>
            <a:r>
              <a:rPr lang="el-GR" dirty="0"/>
              <a:t>βιοχημικός έλεγχος, ουρία, άζωτο, ούρα για σάκχαρο + οξόνη,</a:t>
            </a:r>
          </a:p>
          <a:p>
            <a:pPr algn="just"/>
            <a:r>
              <a:rPr lang="el-GR" dirty="0"/>
              <a:t>Καταγραφή </a:t>
            </a:r>
            <a:r>
              <a:rPr lang="el-GR" b="1" dirty="0">
                <a:solidFill>
                  <a:schemeClr val="accent3">
                    <a:lumMod val="50000"/>
                  </a:schemeClr>
                </a:solidFill>
              </a:rPr>
              <a:t>διαρροϊκών</a:t>
            </a:r>
            <a:r>
              <a:rPr lang="el-GR" dirty="0"/>
              <a:t> επεισοδίων ή </a:t>
            </a:r>
            <a:r>
              <a:rPr lang="el-GR" b="1" dirty="0">
                <a:solidFill>
                  <a:schemeClr val="accent3">
                    <a:lumMod val="50000"/>
                  </a:schemeClr>
                </a:solidFill>
              </a:rPr>
              <a:t>εμετών,</a:t>
            </a:r>
          </a:p>
          <a:p>
            <a:pPr algn="just"/>
            <a:r>
              <a:rPr lang="el-GR" b="1" dirty="0">
                <a:solidFill>
                  <a:schemeClr val="accent3">
                    <a:lumMod val="50000"/>
                  </a:schemeClr>
                </a:solidFill>
              </a:rPr>
              <a:t>Έλεγχος γαστρικού υπολείμματος </a:t>
            </a:r>
            <a:r>
              <a:rPr lang="el-GR" dirty="0"/>
              <a:t>κάθε 4-6 ώρες για παρακολούθηση απορρόφησης της διατροφής. Γαστρικό υπόλειμμα &lt; 200ml θεωρείται αποδεκτό!</a:t>
            </a:r>
          </a:p>
          <a:p>
            <a:pPr algn="just"/>
            <a:r>
              <a:rPr lang="el-GR" b="1" dirty="0">
                <a:solidFill>
                  <a:schemeClr val="accent3">
                    <a:lumMod val="50000"/>
                  </a:schemeClr>
                </a:solidFill>
              </a:rPr>
              <a:t>Επιστροφή διαλύματος μέχρι 200ml, </a:t>
            </a:r>
            <a:r>
              <a:rPr lang="el-GR" dirty="0"/>
              <a:t>απόρριψη του υπόλοιπου, και</a:t>
            </a:r>
          </a:p>
          <a:p>
            <a:pPr algn="just"/>
            <a:r>
              <a:rPr lang="el-GR" b="1" dirty="0">
                <a:solidFill>
                  <a:schemeClr val="accent3">
                    <a:lumMod val="50000"/>
                  </a:schemeClr>
                </a:solidFill>
              </a:rPr>
              <a:t>Σταδιακή αύξηση ροής σίτισης,</a:t>
            </a:r>
          </a:p>
          <a:p>
            <a:pPr algn="just"/>
            <a:r>
              <a:rPr lang="el-GR" dirty="0"/>
              <a:t>Αύξηση ροής κατά 30ml σε γαστρικό υπόλειμμα &lt; 200ml, μέχρι να πετύχουμε την επιθυμητή δόση για τον συγκεκριμένο ασθενή (</a:t>
            </a:r>
            <a:r>
              <a:rPr lang="el-GR" dirty="0" err="1"/>
              <a:t>π.χ</a:t>
            </a:r>
            <a:r>
              <a:rPr lang="el-GR" dirty="0"/>
              <a:t> 75 ml/</a:t>
            </a:r>
            <a:r>
              <a:rPr lang="el-GR" dirty="0" err="1"/>
              <a:t>hr</a:t>
            </a:r>
            <a:r>
              <a:rPr lang="el-GR" dirty="0"/>
              <a:t> σε ασθενή 75kg το 24ωρο</a:t>
            </a:r>
            <a:r>
              <a:rPr lang="el-GR" dirty="0" smtClean="0"/>
              <a:t>)</a:t>
            </a:r>
            <a:endParaRPr lang="el-GR" dirty="0"/>
          </a:p>
        </p:txBody>
      </p:sp>
    </p:spTree>
    <p:extLst>
      <p:ext uri="{BB962C8B-B14F-4D97-AF65-F5344CB8AC3E}">
        <p14:creationId xmlns:p14="http://schemas.microsoft.com/office/powerpoint/2010/main" val="13338483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l-GR" dirty="0" smtClean="0"/>
              <a:t>ΠΡΩΤΟΚΟΛΛΟ ΕΝΤΕΡΙΚΗΣ ΔΙΑΤΡΟΦΗΣ </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sz="2400" dirty="0"/>
              <a:t>Αποφυγή εισόδου αέρα για πρόληψη γαστρικής διάτασης</a:t>
            </a:r>
            <a:r>
              <a:rPr lang="en-US" sz="2400" dirty="0"/>
              <a:t>,</a:t>
            </a:r>
            <a:endParaRPr lang="el-GR" sz="2400" dirty="0"/>
          </a:p>
          <a:p>
            <a:r>
              <a:rPr lang="el-GR" sz="2400" dirty="0"/>
              <a:t>Φροντίδα στοματικής κοιλότητας</a:t>
            </a:r>
            <a:r>
              <a:rPr lang="en-US" sz="2400" dirty="0"/>
              <a:t>.</a:t>
            </a:r>
            <a:endParaRPr lang="el-GR" sz="2400" dirty="0"/>
          </a:p>
          <a:p>
            <a:pPr marL="0" indent="0">
              <a:spcBef>
                <a:spcPts val="0"/>
              </a:spcBef>
              <a:spcAft>
                <a:spcPts val="1200"/>
              </a:spcAft>
              <a:buNone/>
            </a:pPr>
            <a:r>
              <a:rPr lang="el-GR" sz="2400" b="1" dirty="0">
                <a:solidFill>
                  <a:srgbClr val="820000"/>
                </a:solidFill>
              </a:rPr>
              <a:t>Γαστροστομία, </a:t>
            </a:r>
            <a:r>
              <a:rPr lang="el-GR" sz="2400" b="1" dirty="0" err="1">
                <a:solidFill>
                  <a:srgbClr val="820000"/>
                </a:solidFill>
              </a:rPr>
              <a:t>νηστιδοστομία</a:t>
            </a:r>
            <a:r>
              <a:rPr lang="el-GR" sz="2400" b="1" dirty="0">
                <a:solidFill>
                  <a:srgbClr val="820000"/>
                </a:solidFill>
              </a:rPr>
              <a:t> :</a:t>
            </a:r>
          </a:p>
          <a:p>
            <a:pPr lvl="1">
              <a:spcBef>
                <a:spcPts val="0"/>
              </a:spcBef>
              <a:spcAft>
                <a:spcPts val="1200"/>
              </a:spcAft>
            </a:pPr>
            <a:r>
              <a:rPr lang="el-GR" dirty="0"/>
              <a:t>Καθημερινή περιποίηση στομίου &amp; δέρματος, αλλαγή επιθέματος (εάν ενδείκνυται),</a:t>
            </a:r>
          </a:p>
          <a:p>
            <a:pPr lvl="1">
              <a:spcBef>
                <a:spcPts val="0"/>
              </a:spcBef>
              <a:spcAft>
                <a:spcPts val="1200"/>
              </a:spcAft>
            </a:pPr>
            <a:r>
              <a:rPr lang="el-GR" b="1" dirty="0">
                <a:solidFill>
                  <a:srgbClr val="004B82"/>
                </a:solidFill>
              </a:rPr>
              <a:t>Προσοχή</a:t>
            </a:r>
            <a:r>
              <a:rPr lang="el-GR" dirty="0"/>
              <a:t> για :</a:t>
            </a:r>
          </a:p>
          <a:p>
            <a:pPr lvl="2">
              <a:spcBef>
                <a:spcPts val="0"/>
              </a:spcBef>
              <a:spcAft>
                <a:spcPts val="1200"/>
              </a:spcAft>
            </a:pPr>
            <a:r>
              <a:rPr lang="el-GR" dirty="0"/>
              <a:t>Αφαίρεση του καθετήρα,</a:t>
            </a:r>
          </a:p>
          <a:p>
            <a:pPr lvl="2">
              <a:spcBef>
                <a:spcPts val="0"/>
              </a:spcBef>
              <a:spcAft>
                <a:spcPts val="1200"/>
              </a:spcAft>
            </a:pPr>
            <a:r>
              <a:rPr lang="el-GR" dirty="0"/>
              <a:t>Διαφυγή περιεχομένου,</a:t>
            </a:r>
          </a:p>
          <a:p>
            <a:pPr lvl="2">
              <a:spcBef>
                <a:spcPts val="0"/>
              </a:spcBef>
              <a:spcAft>
                <a:spcPts val="1200"/>
              </a:spcAft>
            </a:pPr>
            <a:r>
              <a:rPr lang="el-GR" dirty="0"/>
              <a:t>Απόφραξη καθετήρα,</a:t>
            </a:r>
          </a:p>
          <a:p>
            <a:pPr lvl="2">
              <a:spcBef>
                <a:spcPts val="0"/>
              </a:spcBef>
              <a:spcAft>
                <a:spcPts val="1200"/>
              </a:spcAft>
            </a:pPr>
            <a:r>
              <a:rPr lang="el-GR" dirty="0"/>
              <a:t>Συστροφή εντέρου,</a:t>
            </a:r>
          </a:p>
          <a:p>
            <a:pPr lvl="2">
              <a:spcBef>
                <a:spcPts val="0"/>
              </a:spcBef>
              <a:spcAft>
                <a:spcPts val="1200"/>
              </a:spcAft>
            </a:pPr>
            <a:r>
              <a:rPr lang="el-GR" dirty="0"/>
              <a:t>Αλλαγή συσκευής χορήγησης σίτισης κάθε </a:t>
            </a:r>
            <a:r>
              <a:rPr lang="el-GR" b="1" dirty="0">
                <a:solidFill>
                  <a:srgbClr val="004B82"/>
                </a:solidFill>
              </a:rPr>
              <a:t>12 ώρες.</a:t>
            </a:r>
            <a:endParaRPr lang="en-US" b="1" dirty="0">
              <a:solidFill>
                <a:srgbClr val="004B82"/>
              </a:solidFill>
            </a:endParaRPr>
          </a:p>
          <a:p>
            <a:pPr marL="0" indent="0">
              <a:buNone/>
            </a:pPr>
            <a:endParaRPr lang="el-GR" dirty="0"/>
          </a:p>
        </p:txBody>
      </p:sp>
    </p:spTree>
    <p:extLst>
      <p:ext uri="{BB962C8B-B14F-4D97-AF65-F5344CB8AC3E}">
        <p14:creationId xmlns:p14="http://schemas.microsoft.com/office/powerpoint/2010/main" val="1871168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0" y="790763"/>
            <a:ext cx="9112920" cy="5124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3147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l-GR" dirty="0" smtClean="0"/>
              <a:t>ΠΑΡΕΝΤΕΡΙΚΗ ΧΟΡΗΓΗΣΗ</a:t>
            </a:r>
            <a:endParaRPr lang="el-GR" dirty="0"/>
          </a:p>
        </p:txBody>
      </p:sp>
      <p:sp>
        <p:nvSpPr>
          <p:cNvPr id="3" name="Θέση περιεχομένου 2"/>
          <p:cNvSpPr>
            <a:spLocks noGrp="1"/>
          </p:cNvSpPr>
          <p:nvPr>
            <p:ph idx="1"/>
          </p:nvPr>
        </p:nvSpPr>
        <p:spPr/>
        <p:txBody>
          <a:bodyPr>
            <a:normAutofit fontScale="77500" lnSpcReduction="20000"/>
          </a:bodyPr>
          <a:lstStyle/>
          <a:p>
            <a:pPr algn="just">
              <a:buNone/>
            </a:pPr>
            <a:r>
              <a:rPr lang="el-GR" dirty="0"/>
              <a:t>Κατά την παρεντερική χορήγηση χορηγούνται </a:t>
            </a:r>
            <a:r>
              <a:rPr lang="el-GR" dirty="0" smtClean="0"/>
              <a:t>ενδοφλέβια </a:t>
            </a:r>
            <a:r>
              <a:rPr lang="el-GR" dirty="0"/>
              <a:t>μίγματα υδατανθράκων, αμινοξέων και λίπους, σε συνδυασμό με βιταμίνες, ιχνοστοιχεία, ηλεκτρολύτες και ινσουλίνη. </a:t>
            </a:r>
          </a:p>
          <a:p>
            <a:pPr algn="just">
              <a:buNone/>
            </a:pPr>
            <a:r>
              <a:rPr lang="el-GR" dirty="0"/>
              <a:t>Η μέθοδος που επικράτησε είναι η ανάμιξη όλων των συστατικών σε έναν </a:t>
            </a:r>
            <a:r>
              <a:rPr lang="el-GR" dirty="0" err="1"/>
              <a:t>περιέκτη</a:t>
            </a:r>
            <a:r>
              <a:rPr lang="el-GR" dirty="0"/>
              <a:t> (</a:t>
            </a:r>
            <a:r>
              <a:rPr lang="el-GR" dirty="0" err="1"/>
              <a:t>all</a:t>
            </a:r>
            <a:r>
              <a:rPr lang="el-GR" dirty="0"/>
              <a:t> </a:t>
            </a:r>
            <a:r>
              <a:rPr lang="el-GR" dirty="0" err="1"/>
              <a:t>in</a:t>
            </a:r>
            <a:r>
              <a:rPr lang="el-GR" dirty="0"/>
              <a:t> </a:t>
            </a:r>
            <a:r>
              <a:rPr lang="el-GR" dirty="0" err="1"/>
              <a:t>one</a:t>
            </a:r>
            <a:r>
              <a:rPr lang="el-GR" dirty="0"/>
              <a:t> </a:t>
            </a:r>
            <a:r>
              <a:rPr lang="el-GR" dirty="0" err="1"/>
              <a:t>system</a:t>
            </a:r>
            <a:r>
              <a:rPr lang="el-GR" dirty="0"/>
              <a:t>). </a:t>
            </a:r>
            <a:r>
              <a:rPr lang="el-GR" dirty="0" err="1"/>
              <a:t>To</a:t>
            </a:r>
            <a:r>
              <a:rPr lang="el-GR" dirty="0"/>
              <a:t> μίγμα αυτό, εφόσον διατηρείται στους 4°C και κατά την παρασκευή του τηρήθηκαν οι οδηγίες του παρασκευαστή, μπορεί να παραμείνει σταθερό για μία εβδομάδα.</a:t>
            </a:r>
          </a:p>
          <a:p>
            <a:pPr algn="just"/>
            <a:r>
              <a:rPr lang="el-GR" dirty="0"/>
              <a:t>Η παρεντερική χορήγηση είναι αναγκαία σε καταστάσεις που το γαστρεντερικό σύστημα πρέπει να τεθεί σε ανάπαυση ή όταν πρόκειται για </a:t>
            </a:r>
            <a:r>
              <a:rPr lang="el-GR" dirty="0" err="1"/>
              <a:t>περιεγχειρητική</a:t>
            </a:r>
            <a:r>
              <a:rPr lang="el-GR" dirty="0"/>
              <a:t> θρεπτική υποστήριξη </a:t>
            </a:r>
            <a:r>
              <a:rPr lang="el-GR" dirty="0" err="1"/>
              <a:t>υποθρεπτικών</a:t>
            </a:r>
            <a:r>
              <a:rPr lang="el-GR" dirty="0"/>
              <a:t> αρρώστων</a:t>
            </a:r>
            <a:r>
              <a:rPr lang="el-GR" dirty="0" smtClean="0"/>
              <a:t>.</a:t>
            </a:r>
            <a:endParaRPr lang="el-GR" dirty="0"/>
          </a:p>
        </p:txBody>
      </p:sp>
    </p:spTree>
    <p:extLst>
      <p:ext uri="{BB962C8B-B14F-4D97-AF65-F5344CB8AC3E}">
        <p14:creationId xmlns:p14="http://schemas.microsoft.com/office/powerpoint/2010/main" val="10989404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el-GR" dirty="0" smtClean="0"/>
              <a:t>Καταστάσεις που χρίζουν παρεντερικής θρεπτικής υποστήριξης</a:t>
            </a:r>
            <a:endParaRPr lang="el-GR" dirty="0"/>
          </a:p>
        </p:txBody>
      </p:sp>
      <p:sp>
        <p:nvSpPr>
          <p:cNvPr id="3" name="Θέση περιεχομένου 2"/>
          <p:cNvSpPr>
            <a:spLocks noGrp="1"/>
          </p:cNvSpPr>
          <p:nvPr>
            <p:ph idx="1"/>
          </p:nvPr>
        </p:nvSpPr>
        <p:spPr/>
        <p:txBody>
          <a:bodyPr/>
          <a:lstStyle/>
          <a:p>
            <a:pPr algn="just"/>
            <a:r>
              <a:rPr lang="el-GR" dirty="0" smtClean="0"/>
              <a:t>Απόφραξη του εντέρου</a:t>
            </a:r>
          </a:p>
          <a:p>
            <a:pPr algn="just"/>
            <a:r>
              <a:rPr lang="el-GR" dirty="0" smtClean="0"/>
              <a:t>Περιτονίτιδα </a:t>
            </a:r>
          </a:p>
          <a:p>
            <a:pPr algn="just"/>
            <a:r>
              <a:rPr lang="el-GR" dirty="0" smtClean="0"/>
              <a:t>Μεγάλης παροχής εντερικά συρίγγια </a:t>
            </a:r>
          </a:p>
          <a:p>
            <a:pPr algn="just"/>
            <a:r>
              <a:rPr lang="el-GR" dirty="0" smtClean="0"/>
              <a:t>Σύνδρομο βραχέος εντέρου</a:t>
            </a:r>
          </a:p>
          <a:p>
            <a:pPr algn="just"/>
            <a:r>
              <a:rPr lang="el-GR" dirty="0" smtClean="0"/>
              <a:t>Σύνδρομο </a:t>
            </a:r>
            <a:r>
              <a:rPr lang="el-GR" dirty="0" err="1" smtClean="0"/>
              <a:t>δυσαπορρόφησης</a:t>
            </a:r>
            <a:r>
              <a:rPr lang="el-GR" dirty="0" smtClean="0"/>
              <a:t> </a:t>
            </a:r>
          </a:p>
          <a:p>
            <a:pPr algn="just"/>
            <a:r>
              <a:rPr lang="el-GR" dirty="0" smtClean="0"/>
              <a:t>Επίμονος εμετός </a:t>
            </a:r>
          </a:p>
          <a:p>
            <a:pPr algn="just"/>
            <a:r>
              <a:rPr lang="el-GR" dirty="0" smtClean="0"/>
              <a:t>Σοβαρή διάρροια </a:t>
            </a:r>
            <a:endParaRPr lang="el-GR" dirty="0"/>
          </a:p>
        </p:txBody>
      </p:sp>
    </p:spTree>
    <p:extLst>
      <p:ext uri="{BB962C8B-B14F-4D97-AF65-F5344CB8AC3E}">
        <p14:creationId xmlns:p14="http://schemas.microsoft.com/office/powerpoint/2010/main" val="22249170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l-GR" dirty="0" smtClean="0"/>
              <a:t>ΠΑΡΕΝΤΕΡΙΚΗ ΣΙΤΙΣΗ </a:t>
            </a:r>
            <a:endParaRPr lang="el-GR" dirty="0"/>
          </a:p>
        </p:txBody>
      </p:sp>
      <p:sp>
        <p:nvSpPr>
          <p:cNvPr id="3" name="Θέση κειμένου 2"/>
          <p:cNvSpPr>
            <a:spLocks noGrp="1"/>
          </p:cNvSpPr>
          <p:nvPr>
            <p:ph type="body" idx="1"/>
          </p:nvPr>
        </p:nvSpPr>
        <p:spPr>
          <a:xfrm>
            <a:off x="457200" y="1535113"/>
            <a:ext cx="3466728" cy="639762"/>
          </a:xfrm>
        </p:spPr>
        <p:txBody>
          <a:bodyPr/>
          <a:lstStyle/>
          <a:p>
            <a:pPr algn="ctr"/>
            <a:r>
              <a:rPr lang="el-GR" dirty="0" smtClean="0"/>
              <a:t>ΠΛΕΟΝΕΚΤΗΜΑΤΑ</a:t>
            </a:r>
            <a:endParaRPr lang="el-GR" dirty="0"/>
          </a:p>
        </p:txBody>
      </p:sp>
      <p:sp>
        <p:nvSpPr>
          <p:cNvPr id="4" name="Θέση περιεχομένου 3"/>
          <p:cNvSpPr>
            <a:spLocks noGrp="1"/>
          </p:cNvSpPr>
          <p:nvPr>
            <p:ph sz="half" idx="2"/>
          </p:nvPr>
        </p:nvSpPr>
        <p:spPr>
          <a:xfrm>
            <a:off x="457200" y="2174875"/>
            <a:ext cx="3466728" cy="3951288"/>
          </a:xfrm>
        </p:spPr>
        <p:txBody>
          <a:bodyPr/>
          <a:lstStyle/>
          <a:p>
            <a:endParaRPr lang="el-GR" dirty="0" smtClean="0"/>
          </a:p>
          <a:p>
            <a:endParaRPr lang="el-GR" dirty="0"/>
          </a:p>
          <a:p>
            <a:pPr algn="ctr"/>
            <a:r>
              <a:rPr lang="el-GR" dirty="0" smtClean="0"/>
              <a:t>Επιτρέπει καλύτερη θερμιδική πρόσληψη</a:t>
            </a:r>
            <a:endParaRPr lang="el-GR" dirty="0"/>
          </a:p>
        </p:txBody>
      </p:sp>
      <p:sp>
        <p:nvSpPr>
          <p:cNvPr id="5" name="Θέση κειμένου 4"/>
          <p:cNvSpPr>
            <a:spLocks noGrp="1"/>
          </p:cNvSpPr>
          <p:nvPr>
            <p:ph type="body" sz="quarter" idx="3"/>
          </p:nvPr>
        </p:nvSpPr>
        <p:spPr>
          <a:xfrm>
            <a:off x="4067945" y="1535113"/>
            <a:ext cx="4618856" cy="639762"/>
          </a:xfrm>
        </p:spPr>
        <p:txBody>
          <a:bodyPr/>
          <a:lstStyle/>
          <a:p>
            <a:pPr algn="ctr"/>
            <a:r>
              <a:rPr lang="el-GR" dirty="0" smtClean="0"/>
              <a:t>ΜΕΙΟΝΕΚΤΗΜΑΤΑ </a:t>
            </a:r>
            <a:endParaRPr lang="el-GR" dirty="0"/>
          </a:p>
        </p:txBody>
      </p:sp>
      <p:sp>
        <p:nvSpPr>
          <p:cNvPr id="6" name="Θέση περιεχομένου 5"/>
          <p:cNvSpPr>
            <a:spLocks noGrp="1"/>
          </p:cNvSpPr>
          <p:nvPr>
            <p:ph sz="quarter" idx="4"/>
          </p:nvPr>
        </p:nvSpPr>
        <p:spPr>
          <a:xfrm>
            <a:off x="4067945" y="2174875"/>
            <a:ext cx="4618856" cy="3951288"/>
          </a:xfrm>
        </p:spPr>
        <p:txBody>
          <a:bodyPr/>
          <a:lstStyle/>
          <a:p>
            <a:r>
              <a:rPr lang="el-GR" dirty="0" smtClean="0"/>
              <a:t>Είναι ακριβότερη </a:t>
            </a:r>
          </a:p>
          <a:p>
            <a:r>
              <a:rPr lang="el-GR" dirty="0" smtClean="0"/>
              <a:t>Έχει περισσότερες επιπλοκές </a:t>
            </a:r>
          </a:p>
          <a:p>
            <a:r>
              <a:rPr lang="el-GR" dirty="0" smtClean="0"/>
              <a:t>Απαιτεί καλύτερα εκπαιδευμένο προσωπικό </a:t>
            </a:r>
          </a:p>
          <a:p>
            <a:endParaRPr lang="el-GR" dirty="0"/>
          </a:p>
          <a:p>
            <a:endParaRPr lang="el-GR" dirty="0" smtClean="0"/>
          </a:p>
          <a:p>
            <a:pPr marL="0" indent="0" algn="ctr">
              <a:buNone/>
            </a:pPr>
            <a:r>
              <a:rPr lang="el-GR" dirty="0" smtClean="0"/>
              <a:t>Τοποθέτηση καθετήρων και χορήγηση τροφής με άσηπτη τεχνική </a:t>
            </a:r>
            <a:endParaRPr lang="el-GR" dirty="0"/>
          </a:p>
        </p:txBody>
      </p:sp>
    </p:spTree>
    <p:extLst>
      <p:ext uri="{BB962C8B-B14F-4D97-AF65-F5344CB8AC3E}">
        <p14:creationId xmlns:p14="http://schemas.microsoft.com/office/powerpoint/2010/main" val="42624897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el-GR" sz="3200" dirty="0" smtClean="0"/>
              <a:t>ΔΙΑΦΟΡΕΣ ΠΕΡΙΦΕΡΙΚΗΣ ΜΕ ΤΗΝ ΚΕΝΤΡΙΚΗ Η ΟΛΙΚΗ ΠΑΡΕΝΤΕΡΙΚΗ ΔΙΑΤΡΟΦΗ </a:t>
            </a:r>
            <a:endParaRPr lang="el-GR" sz="3200" dirty="0"/>
          </a:p>
        </p:txBody>
      </p:sp>
      <p:sp>
        <p:nvSpPr>
          <p:cNvPr id="3" name="Θέση περιεχομένου 2"/>
          <p:cNvSpPr>
            <a:spLocks noGrp="1"/>
          </p:cNvSpPr>
          <p:nvPr>
            <p:ph idx="1"/>
          </p:nvPr>
        </p:nvSpPr>
        <p:spPr>
          <a:xfrm>
            <a:off x="457200" y="1600200"/>
            <a:ext cx="8229600" cy="4853136"/>
          </a:xfrm>
        </p:spPr>
        <p:txBody>
          <a:bodyPr>
            <a:normAutofit fontScale="77500" lnSpcReduction="20000"/>
          </a:bodyPr>
          <a:lstStyle/>
          <a:p>
            <a:pPr marL="354013" indent="-354013">
              <a:spcBef>
                <a:spcPct val="50000"/>
              </a:spcBef>
              <a:buFontTx/>
              <a:buChar char="•"/>
              <a:defRPr/>
            </a:pPr>
            <a:r>
              <a:rPr lang="el-GR" dirty="0" smtClean="0"/>
              <a:t>Σύνθεση </a:t>
            </a:r>
            <a:r>
              <a:rPr lang="el-GR" dirty="0"/>
              <a:t>του </a:t>
            </a:r>
            <a:r>
              <a:rPr lang="el-GR" dirty="0" smtClean="0"/>
              <a:t>διαλύματος</a:t>
            </a:r>
          </a:p>
          <a:p>
            <a:pPr marL="354013" indent="-354013">
              <a:spcBef>
                <a:spcPct val="50000"/>
              </a:spcBef>
              <a:buFontTx/>
              <a:buChar char="•"/>
              <a:defRPr/>
            </a:pPr>
            <a:r>
              <a:rPr lang="el-GR" dirty="0"/>
              <a:t>Π</a:t>
            </a:r>
            <a:r>
              <a:rPr lang="el-GR" dirty="0" smtClean="0"/>
              <a:t>ρωτογενή </a:t>
            </a:r>
            <a:r>
              <a:rPr lang="el-GR" dirty="0"/>
              <a:t>πηγή θερμίδων</a:t>
            </a:r>
            <a:endParaRPr lang="en-US" dirty="0"/>
          </a:p>
          <a:p>
            <a:pPr marL="354013" indent="-354013">
              <a:buFontTx/>
              <a:buChar char="•"/>
              <a:defRPr/>
            </a:pPr>
            <a:r>
              <a:rPr lang="el-GR" dirty="0" smtClean="0"/>
              <a:t>Εμφάνιση </a:t>
            </a:r>
            <a:r>
              <a:rPr lang="el-GR" dirty="0"/>
              <a:t>δυνητικών επιπλοκών</a:t>
            </a:r>
            <a:endParaRPr lang="en-US" dirty="0"/>
          </a:p>
          <a:p>
            <a:pPr marL="354013" indent="-354013">
              <a:buFontTx/>
              <a:buChar char="•"/>
              <a:defRPr/>
            </a:pPr>
            <a:r>
              <a:rPr lang="el-GR" dirty="0" smtClean="0"/>
              <a:t>Μέθοδο χορήγησης</a:t>
            </a:r>
          </a:p>
          <a:p>
            <a:pPr marL="0" indent="0">
              <a:buNone/>
            </a:pPr>
            <a:endParaRPr lang="el-GR" dirty="0"/>
          </a:p>
          <a:p>
            <a:pPr marL="0" indent="0" algn="just">
              <a:buNone/>
            </a:pPr>
            <a:r>
              <a:rPr lang="el-GR" dirty="0"/>
              <a:t>Η Παρεντερική σίτιση από περιφερική φλέβα (σύστημα με χορήγηση λιπιδίων- σύστημα με χορήγηση  αμινοξέων και γλυκόζης)- όταν είναι τεχνικά αδύνατος ή  απόλυτα απαραίτητος ο καθετηριασμός κεντρικής  φλέβας</a:t>
            </a:r>
          </a:p>
          <a:p>
            <a:pPr marL="0" indent="0" algn="just">
              <a:buNone/>
            </a:pPr>
            <a:endParaRPr lang="el-GR" dirty="0"/>
          </a:p>
          <a:p>
            <a:pPr marL="0" indent="0" algn="just">
              <a:buNone/>
            </a:pPr>
            <a:r>
              <a:rPr lang="el-GR" dirty="0"/>
              <a:t>Η Παρεντερική σίτιση από κεντρική φλέβα (ολική  παρεντερική θρέψη: είναι ικανή να καλύψει όλες τις  ανάγκες του ασθενούς σε υγρά, θερμίδες και  αμινοξέα)</a:t>
            </a:r>
          </a:p>
          <a:p>
            <a:pPr marL="0" indent="0">
              <a:buNone/>
            </a:pPr>
            <a:endParaRPr lang="el-GR" dirty="0"/>
          </a:p>
        </p:txBody>
      </p:sp>
    </p:spTree>
    <p:extLst>
      <p:ext uri="{BB962C8B-B14F-4D97-AF65-F5344CB8AC3E}">
        <p14:creationId xmlns:p14="http://schemas.microsoft.com/office/powerpoint/2010/main" val="19091657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el-GR" dirty="0" smtClean="0"/>
              <a:t>ΠΕΡΙΦΕΡΙΚΗ ΠΑΡΕΝΤΕΡΙΚΗ ΔΙΑΤΡΟΦΗ </a:t>
            </a:r>
            <a:endParaRPr lang="el-GR" dirty="0"/>
          </a:p>
        </p:txBody>
      </p:sp>
      <p:sp>
        <p:nvSpPr>
          <p:cNvPr id="3" name="Θέση περιεχομένου 2"/>
          <p:cNvSpPr>
            <a:spLocks noGrp="1"/>
          </p:cNvSpPr>
          <p:nvPr>
            <p:ph idx="1"/>
          </p:nvPr>
        </p:nvSpPr>
        <p:spPr>
          <a:xfrm>
            <a:off x="457200" y="1600200"/>
            <a:ext cx="4474840" cy="4853136"/>
          </a:xfrm>
        </p:spPr>
        <p:txBody>
          <a:bodyPr>
            <a:normAutofit fontScale="85000" lnSpcReduction="20000"/>
          </a:bodyPr>
          <a:lstStyle/>
          <a:p>
            <a:pPr marL="0" indent="0" algn="ctr">
              <a:buClr>
                <a:srgbClr val="FF9900"/>
              </a:buClr>
              <a:buNone/>
            </a:pPr>
            <a:r>
              <a:rPr lang="el-GR" altLang="el-GR" b="1" dirty="0">
                <a:solidFill>
                  <a:srgbClr val="474B78"/>
                </a:solidFill>
              </a:rPr>
              <a:t>Χορηγείται </a:t>
            </a:r>
            <a:r>
              <a:rPr lang="el-GR" altLang="el-GR" b="1" dirty="0" smtClean="0">
                <a:solidFill>
                  <a:srgbClr val="474B78"/>
                </a:solidFill>
              </a:rPr>
              <a:t>μέσω περιφερικής </a:t>
            </a:r>
            <a:r>
              <a:rPr lang="el-GR" altLang="el-GR" b="1" dirty="0">
                <a:solidFill>
                  <a:srgbClr val="474B78"/>
                </a:solidFill>
              </a:rPr>
              <a:t>φλέβας</a:t>
            </a:r>
            <a:endParaRPr lang="en-US" altLang="el-GR" b="1" dirty="0">
              <a:solidFill>
                <a:srgbClr val="474B78"/>
              </a:solidFill>
            </a:endParaRPr>
          </a:p>
          <a:p>
            <a:pPr marL="400050" indent="-400050">
              <a:buClr>
                <a:srgbClr val="474B78"/>
              </a:buClr>
              <a:buFont typeface="Wingdings" pitchFamily="2" charset="2"/>
              <a:buChar char="q"/>
            </a:pPr>
            <a:r>
              <a:rPr lang="el-GR" altLang="el-GR" dirty="0"/>
              <a:t>Περιορισμένη διάρκεια χρήσης</a:t>
            </a:r>
            <a:r>
              <a:rPr lang="en-US" altLang="el-GR" dirty="0"/>
              <a:t> </a:t>
            </a:r>
          </a:p>
          <a:p>
            <a:pPr marL="400050" indent="-400050">
              <a:buClr>
                <a:srgbClr val="474B78"/>
              </a:buClr>
              <a:buFont typeface="Wingdings" pitchFamily="2" charset="2"/>
              <a:buChar char="q"/>
            </a:pPr>
            <a:r>
              <a:rPr lang="el-GR" altLang="el-GR" dirty="0"/>
              <a:t>Μέτριας βαρύτητας ασθενείς</a:t>
            </a:r>
            <a:endParaRPr lang="en-US" altLang="el-GR" dirty="0"/>
          </a:p>
          <a:p>
            <a:pPr marL="400050" indent="-400050">
              <a:buClr>
                <a:srgbClr val="474B78"/>
              </a:buClr>
              <a:buFont typeface="Wingdings" pitchFamily="2" charset="2"/>
              <a:buChar char="q"/>
            </a:pPr>
            <a:r>
              <a:rPr lang="el-GR" altLang="el-GR" dirty="0"/>
              <a:t>Χαμηλές θερμιδικές απαιτήσεις</a:t>
            </a:r>
            <a:r>
              <a:rPr lang="en-US" altLang="el-GR" dirty="0"/>
              <a:t> </a:t>
            </a:r>
          </a:p>
          <a:p>
            <a:pPr marL="400050" indent="-400050">
              <a:buClr>
                <a:srgbClr val="474B78"/>
              </a:buClr>
              <a:buFont typeface="Wingdings" pitchFamily="2" charset="2"/>
              <a:buChar char="q"/>
            </a:pPr>
            <a:r>
              <a:rPr lang="el-GR" altLang="el-GR" dirty="0"/>
              <a:t>Απαιτεί μεγάλες ποσότητες υγρών</a:t>
            </a:r>
            <a:r>
              <a:rPr lang="en-US" altLang="el-GR" dirty="0"/>
              <a:t> </a:t>
            </a:r>
          </a:p>
          <a:p>
            <a:pPr marL="400050" indent="-400050">
              <a:buClr>
                <a:srgbClr val="474B78"/>
              </a:buClr>
              <a:buFont typeface="Wingdings" pitchFamily="2" charset="2"/>
              <a:buChar char="q"/>
            </a:pPr>
            <a:r>
              <a:rPr lang="el-GR" altLang="el-GR" dirty="0"/>
              <a:t>Όταν αντενδεικνύεται η Ολική Παρεντερική </a:t>
            </a:r>
            <a:r>
              <a:rPr lang="el-GR" altLang="el-GR" dirty="0" smtClean="0"/>
              <a:t>Διατροφή</a:t>
            </a:r>
            <a:endParaRPr lang="el-GR" altLang="el-G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285" y="1628800"/>
            <a:ext cx="4321715" cy="468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9825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el-GR" dirty="0" smtClean="0"/>
              <a:t>ΠΕΡΙΦΕΡΙΚΗ ΠΑΡΕΝΤΕΡΙΚΗ ΔΙΑΤΡΟΦΗ </a:t>
            </a:r>
            <a:endParaRPr lang="el-GR" dirty="0"/>
          </a:p>
        </p:txBody>
      </p:sp>
      <p:sp>
        <p:nvSpPr>
          <p:cNvPr id="3" name="Θέση περιεχομένου 2"/>
          <p:cNvSpPr>
            <a:spLocks noGrp="1"/>
          </p:cNvSpPr>
          <p:nvPr>
            <p:ph idx="1"/>
          </p:nvPr>
        </p:nvSpPr>
        <p:spPr>
          <a:xfrm>
            <a:off x="457200" y="1600200"/>
            <a:ext cx="8229600" cy="5257800"/>
          </a:xfrm>
        </p:spPr>
        <p:txBody>
          <a:bodyPr>
            <a:normAutofit fontScale="70000" lnSpcReduction="20000"/>
          </a:bodyPr>
          <a:lstStyle/>
          <a:p>
            <a:r>
              <a:rPr lang="el-GR" altLang="el-GR" dirty="0"/>
              <a:t>Χορηγείται σε ασθενείς που ανέχονται 3 </a:t>
            </a:r>
            <a:r>
              <a:rPr lang="en-US" altLang="el-GR" dirty="0"/>
              <a:t>L</a:t>
            </a:r>
            <a:r>
              <a:rPr lang="el-GR" altLang="el-GR" dirty="0"/>
              <a:t> υγρών</a:t>
            </a:r>
            <a:r>
              <a:rPr lang="en-US" altLang="el-GR" dirty="0"/>
              <a:t>/24h</a:t>
            </a:r>
            <a:endParaRPr lang="el-GR" altLang="el-GR" dirty="0"/>
          </a:p>
          <a:p>
            <a:pPr algn="just"/>
            <a:r>
              <a:rPr lang="el-GR" altLang="el-GR" dirty="0"/>
              <a:t>Είναι συμπληρωματική, στην έναρξη της εντερικής διατροφής</a:t>
            </a:r>
          </a:p>
          <a:p>
            <a:pPr algn="just"/>
            <a:r>
              <a:rPr lang="el-GR" altLang="el-GR" dirty="0"/>
              <a:t>Έχει περιορισμένη χρήση λόγω φλεβίτιδας</a:t>
            </a:r>
          </a:p>
          <a:p>
            <a:pPr algn="just"/>
            <a:r>
              <a:rPr lang="el-GR" altLang="el-GR" dirty="0"/>
              <a:t>Με νέους καθετήρες μπορεί να χορηγούνται διαλύματα με </a:t>
            </a:r>
            <a:r>
              <a:rPr lang="en-US" altLang="el-GR" dirty="0" err="1"/>
              <a:t>Posm</a:t>
            </a:r>
            <a:r>
              <a:rPr lang="en-US" altLang="el-GR" dirty="0"/>
              <a:t> </a:t>
            </a:r>
            <a:r>
              <a:rPr lang="el-GR" altLang="el-GR" dirty="0"/>
              <a:t>&gt;600 </a:t>
            </a:r>
            <a:r>
              <a:rPr lang="en-US" altLang="el-GR" dirty="0" err="1"/>
              <a:t>mOsm</a:t>
            </a:r>
            <a:r>
              <a:rPr lang="en-US" altLang="el-GR" dirty="0"/>
              <a:t>/L </a:t>
            </a:r>
            <a:r>
              <a:rPr lang="el-GR" altLang="el-GR" dirty="0"/>
              <a:t>(όχι &gt;900)</a:t>
            </a:r>
          </a:p>
          <a:p>
            <a:pPr algn="just"/>
            <a:r>
              <a:rPr lang="el-GR" dirty="0" smtClean="0"/>
              <a:t>Ελαττώνει </a:t>
            </a:r>
            <a:r>
              <a:rPr lang="el-GR" dirty="0"/>
              <a:t>το κόστος της τοποθέτησης κεντρικού φλεβικού καθετήρα, αλλά και τις επιπλοκές που συνοδεύουν μια τέτοια τοποθέτηση.</a:t>
            </a:r>
          </a:p>
          <a:p>
            <a:pPr algn="just"/>
            <a:r>
              <a:rPr lang="el-GR" dirty="0"/>
              <a:t>Παρέχει μερική θρεπτική υποστήριξη στον άρρωστο. Συνήθως χρησιμοποιείται ως συμπληρωματική της εντερικής διατροφής ή ως προσωρινή μικρής διάρκειας (7-10 ημέρες), θρεπτική υποστήριξη αρρώστων, που προβλέπεται να σιτισθούν από το στόμα σύντομα.</a:t>
            </a:r>
          </a:p>
          <a:p>
            <a:pPr algn="just"/>
            <a:r>
              <a:rPr lang="el-GR" u="sng" dirty="0"/>
              <a:t>Συνιστάται αλλαγή του καθετήρα κάθε 12-48h και αποφυγή χορήγησης άλλων φαρμάκων από την ίδια περιφερική φλέβα.</a:t>
            </a:r>
          </a:p>
          <a:p>
            <a:pPr algn="just"/>
            <a:r>
              <a:rPr lang="el-GR" dirty="0"/>
              <a:t>Οι θερμίδες που χορηγούνται με τη μέθοδο αυτή είναι συνήθως οι μισές των ημερήσιων αναγκών του αρρώστου (~1000 </a:t>
            </a:r>
            <a:r>
              <a:rPr lang="el-GR" dirty="0" err="1"/>
              <a:t>Kcal</a:t>
            </a:r>
            <a:r>
              <a:rPr lang="el-GR" dirty="0"/>
              <a:t>/</a:t>
            </a:r>
            <a:r>
              <a:rPr lang="el-GR" dirty="0" err="1"/>
              <a:t>ημ</a:t>
            </a:r>
            <a:r>
              <a:rPr lang="el-GR" dirty="0" smtClean="0"/>
              <a:t>).</a:t>
            </a:r>
            <a:endParaRPr lang="el-GR" altLang="el-GR" dirty="0"/>
          </a:p>
        </p:txBody>
      </p:sp>
    </p:spTree>
    <p:extLst>
      <p:ext uri="{BB962C8B-B14F-4D97-AF65-F5344CB8AC3E}">
        <p14:creationId xmlns:p14="http://schemas.microsoft.com/office/powerpoint/2010/main" val="8641902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el-GR" dirty="0" smtClean="0"/>
              <a:t>ΠΕΡΙΦΕΡΙΚΗ ΠΑΡΕΝΤΕΡΙΚΗ ΔΙΑΤΡΟΦΗ</a:t>
            </a:r>
            <a:endParaRPr lang="el-GR" dirty="0"/>
          </a:p>
        </p:txBody>
      </p:sp>
      <p:sp>
        <p:nvSpPr>
          <p:cNvPr id="3" name="Θέση περιεχομένου 2"/>
          <p:cNvSpPr>
            <a:spLocks noGrp="1"/>
          </p:cNvSpPr>
          <p:nvPr>
            <p:ph idx="1"/>
          </p:nvPr>
        </p:nvSpPr>
        <p:spPr>
          <a:xfrm>
            <a:off x="457200" y="1600200"/>
            <a:ext cx="8229600" cy="5069160"/>
          </a:xfrm>
        </p:spPr>
        <p:txBody>
          <a:bodyPr>
            <a:normAutofit fontScale="77500" lnSpcReduction="20000"/>
          </a:bodyPr>
          <a:lstStyle/>
          <a:p>
            <a:pPr algn="just">
              <a:buNone/>
            </a:pPr>
            <a:r>
              <a:rPr lang="el-GR" sz="2400" dirty="0"/>
              <a:t>Η χορήγηση μπορεί να είναι:</a:t>
            </a:r>
          </a:p>
          <a:p>
            <a:pPr lvl="1" algn="just">
              <a:buNone/>
            </a:pPr>
            <a:r>
              <a:rPr lang="el-GR" dirty="0"/>
              <a:t>α) Κυκλική: χρησιμοποιείται μια καλής παροχής περιφερική φλέβα, στην οποία χορηγείται αποκλειστικά η παρεντερική διατροφή μέσω ενός καθετήρα. Η χορήγηση διαρκεί 10-12 h και στη συνέχεια ο καθετήρας αφαιρείται. Κατά την χορήγηση της παρεντερικής διατροφής της επόμενης μέρας χρησιμοποιείται περιφερική φλέβα του αντίθετου άκρου. Για μεγαλύτερη προστασία από την εμφάνιση θρομβοφλεβίτιδας πολλοί συνιστούν την προσθήκη ηπαρίνης (5000iu/1000ml διαλύματος) και κορτιζόνης (5mg/1000ml διαλύματος). Τελευταία προτείνεται και η τοποθέτηση </a:t>
            </a:r>
            <a:r>
              <a:rPr lang="el-GR" dirty="0" err="1"/>
              <a:t>patch</a:t>
            </a:r>
            <a:r>
              <a:rPr lang="el-GR" dirty="0"/>
              <a:t> νιτρογλυκερίνης στο σημείο εισόδου του καθετήρα. </a:t>
            </a:r>
          </a:p>
          <a:p>
            <a:pPr lvl="1" algn="just">
              <a:buNone/>
            </a:pPr>
            <a:r>
              <a:rPr lang="el-GR" dirty="0"/>
              <a:t>β) Συνεχής: προϋποθέτει την χρησιμοποίηση καθετήρα από σιλικόνη ή </a:t>
            </a:r>
            <a:r>
              <a:rPr lang="el-GR" dirty="0" err="1"/>
              <a:t>πολυουρεθάνη</a:t>
            </a:r>
            <a:r>
              <a:rPr lang="el-GR" dirty="0"/>
              <a:t> διαμέτρου 0.6mm και μήκους 10 </a:t>
            </a:r>
            <a:r>
              <a:rPr lang="el-GR" dirty="0" err="1"/>
              <a:t>cm</a:t>
            </a:r>
            <a:r>
              <a:rPr lang="el-GR" dirty="0"/>
              <a:t>. Ο καθετήρας μπορεί να παραμείνει στη θέση για τουλάχιστον 7 ημέρες. Όσον αφορά την προσθήκη ηπαρίνης, κορτιζόνης και την τοποθέτηση </a:t>
            </a:r>
            <a:r>
              <a:rPr lang="el-GR" dirty="0" err="1"/>
              <a:t>patch</a:t>
            </a:r>
            <a:r>
              <a:rPr lang="el-GR" dirty="0"/>
              <a:t> νιτρογλυκερίνης, ισχύουν τα ίδια με την κυκλική χορήγηση</a:t>
            </a:r>
            <a:r>
              <a:rPr lang="el-GR" dirty="0" smtClean="0"/>
              <a:t>.</a:t>
            </a:r>
            <a:endParaRPr lang="el-GR" dirty="0"/>
          </a:p>
        </p:txBody>
      </p:sp>
    </p:spTree>
    <p:extLst>
      <p:ext uri="{BB962C8B-B14F-4D97-AF65-F5344CB8AC3E}">
        <p14:creationId xmlns:p14="http://schemas.microsoft.com/office/powerpoint/2010/main" val="12643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47106" name="Picture 2" descr="http://www.my-diet.gr/img/%CE%B3%CE%B5%CE%BD%CE%B9%CE%BA%CE%AC%20%CE%B3%CE%B9%CE%B1%20%CF%84%CE%B7%CE%BD%20%CE%B4%CE%B9%CE%B1%CF%84%CF%81%CE%BF%CF%86%CE%AE/%CE%B3%CE%B5%CE%BD%CE%B9%CE%BA%CE%AC%20%CE%B3%CE%B9%CE%B1%20%CF%84%CE%BF%20%CF%80%CE%B1%CE%B9%CE%B4%CE%AF/%CF%84%CE%BF%20%CE%B2%CE%AC%CF%81%CE%BF%CF%82%20%CF%84%CE%BF%CF%85%20%CF%80%CE%B1%CE%B9%CE%B4%CE%B9%CE%BF%CF%8D%20%CE%BC%CE%BF%CF%85/cht_bmifa_boys_z_5_19years_me_simeio.gif"/>
          <p:cNvPicPr>
            <a:picLocks noChangeAspect="1" noChangeArrowheads="1"/>
          </p:cNvPicPr>
          <p:nvPr/>
        </p:nvPicPr>
        <p:blipFill>
          <a:blip r:embed="rId2" cstate="print"/>
          <a:srcRect/>
          <a:stretch>
            <a:fillRect/>
          </a:stretch>
        </p:blipFill>
        <p:spPr bwMode="auto">
          <a:xfrm>
            <a:off x="0" y="0"/>
            <a:ext cx="9144000" cy="3356992"/>
          </a:xfrm>
          <a:prstGeom prst="rect">
            <a:avLst/>
          </a:prstGeom>
          <a:noFill/>
        </p:spPr>
      </p:pic>
      <p:pic>
        <p:nvPicPr>
          <p:cNvPr id="47108" name="Picture 4" descr="ΒΜΙ-για-κορίτσια"/>
          <p:cNvPicPr>
            <a:picLocks noChangeAspect="1" noChangeArrowheads="1"/>
          </p:cNvPicPr>
          <p:nvPr/>
        </p:nvPicPr>
        <p:blipFill>
          <a:blip r:embed="rId3" cstate="print"/>
          <a:srcRect/>
          <a:stretch>
            <a:fillRect/>
          </a:stretch>
        </p:blipFill>
        <p:spPr bwMode="auto">
          <a:xfrm>
            <a:off x="0" y="3356992"/>
            <a:ext cx="9144000" cy="3501008"/>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l-GR" dirty="0" smtClean="0"/>
              <a:t>ΟΛΙΚΗ ΠΑΡΕΝΤΕΡΙΚΗ ΔΙΑΤΡΟΦΗ</a:t>
            </a:r>
            <a:endParaRPr lang="el-GR" dirty="0"/>
          </a:p>
        </p:txBody>
      </p:sp>
      <p:sp>
        <p:nvSpPr>
          <p:cNvPr id="3" name="Θέση περιεχομένου 2"/>
          <p:cNvSpPr>
            <a:spLocks noGrp="1"/>
          </p:cNvSpPr>
          <p:nvPr>
            <p:ph idx="1"/>
          </p:nvPr>
        </p:nvSpPr>
        <p:spPr>
          <a:xfrm>
            <a:off x="457200" y="1600200"/>
            <a:ext cx="8229600" cy="5069160"/>
          </a:xfrm>
        </p:spPr>
        <p:txBody>
          <a:bodyPr>
            <a:normAutofit fontScale="70000" lnSpcReduction="20000"/>
          </a:bodyPr>
          <a:lstStyle/>
          <a:p>
            <a:pPr algn="just">
              <a:buNone/>
            </a:pPr>
            <a:r>
              <a:rPr lang="el-GR" dirty="0"/>
              <a:t>Η Ολική παρεντερική διατροφή καλύπτει εξ ολοκλήρου τις θερμιδικές ανάγκες του αρρώστου. Χορηγούνται διαλύματα γλυκόζης, αμινοξέων και λίπους εμπλουτισμένα με ιχνοστοιχεία, βιταμίνες και ηλεκτρολύτες.</a:t>
            </a:r>
          </a:p>
          <a:p>
            <a:pPr algn="just"/>
            <a:r>
              <a:rPr lang="el-GR" u="sng" dirty="0"/>
              <a:t>Συνοδεύονται με χορήγηση ινσουλίνης, </a:t>
            </a:r>
            <a:r>
              <a:rPr lang="el-GR" dirty="0"/>
              <a:t>η οποία είτε περιέχεται εντός του διαλύματος είτε χορηγείται παράλληλα. Το τελευταίο προτιμάται σε καταστάσεις που η ρύθμιση του σακχάρου είναι δύσκολη. </a:t>
            </a:r>
          </a:p>
          <a:p>
            <a:pPr algn="just"/>
            <a:r>
              <a:rPr lang="el-GR" dirty="0"/>
              <a:t>Η συνήθης δοσολογία ινσουλίνης είναι liu/1gr - liu/20gr γλυκόζης.</a:t>
            </a:r>
          </a:p>
          <a:p>
            <a:pPr algn="just"/>
            <a:r>
              <a:rPr lang="el-GR" dirty="0"/>
              <a:t>Η τελική </a:t>
            </a:r>
            <a:r>
              <a:rPr lang="el-GR" dirty="0" err="1"/>
              <a:t>οσμωτικότητα</a:t>
            </a:r>
            <a:r>
              <a:rPr lang="el-GR" dirty="0"/>
              <a:t> του διαλύματος είναι συνήθως &gt;700 mOsm/1.</a:t>
            </a:r>
          </a:p>
          <a:p>
            <a:pPr algn="just"/>
            <a:r>
              <a:rPr lang="el-GR" dirty="0"/>
              <a:t>Η χορήγηση του διαλύματος μπορεί να γίνει τόσο από κεντρική όσο και από περιφερική φλέβα</a:t>
            </a:r>
          </a:p>
          <a:p>
            <a:pPr algn="just"/>
            <a:r>
              <a:rPr lang="el-GR" altLang="el-GR" dirty="0"/>
              <a:t>Διάλυμα παρεντερικής διατροφής με συγκέντρωση </a:t>
            </a:r>
            <a:r>
              <a:rPr lang="el-GR" altLang="el-GR" b="1" i="1" dirty="0">
                <a:solidFill>
                  <a:srgbClr val="474B78"/>
                </a:solidFill>
              </a:rPr>
              <a:t>γλυκόζης μεγαλύτερη του 10% </a:t>
            </a:r>
            <a:r>
              <a:rPr lang="el-GR" altLang="el-GR" b="1" u="sng" dirty="0"/>
              <a:t>ΠΡΕΠΕΙ </a:t>
            </a:r>
            <a:r>
              <a:rPr lang="el-GR" altLang="el-GR" dirty="0"/>
              <a:t>να χορηγείται στο </a:t>
            </a:r>
            <a:r>
              <a:rPr lang="el-GR" altLang="el-GR" b="1" i="1" dirty="0">
                <a:solidFill>
                  <a:srgbClr val="474B78"/>
                </a:solidFill>
              </a:rPr>
              <a:t>κεντρικό φλεβικό σύστημα </a:t>
            </a:r>
            <a:r>
              <a:rPr lang="el-GR" altLang="el-GR" dirty="0"/>
              <a:t>λόγω της</a:t>
            </a:r>
            <a:r>
              <a:rPr lang="el-GR" altLang="el-GR" dirty="0">
                <a:solidFill>
                  <a:srgbClr val="474B78"/>
                </a:solidFill>
              </a:rPr>
              <a:t> </a:t>
            </a:r>
            <a:r>
              <a:rPr lang="el-GR" altLang="el-GR" b="1" i="1" dirty="0" err="1">
                <a:solidFill>
                  <a:srgbClr val="474B78"/>
                </a:solidFill>
              </a:rPr>
              <a:t>υπερτονικότητας</a:t>
            </a:r>
            <a:r>
              <a:rPr lang="el-GR" altLang="el-GR" b="1" i="1" dirty="0">
                <a:solidFill>
                  <a:srgbClr val="474B78"/>
                </a:solidFill>
              </a:rPr>
              <a:t> </a:t>
            </a:r>
            <a:r>
              <a:rPr lang="el-GR" altLang="el-GR" dirty="0"/>
              <a:t>του</a:t>
            </a:r>
          </a:p>
          <a:p>
            <a:pPr algn="just"/>
            <a:r>
              <a:rPr lang="el-GR" altLang="el-GR" dirty="0"/>
              <a:t>Η συγκέντρωση </a:t>
            </a:r>
            <a:r>
              <a:rPr lang="el-GR" altLang="el-GR" b="1" i="1" dirty="0">
                <a:solidFill>
                  <a:srgbClr val="474B78"/>
                </a:solidFill>
              </a:rPr>
              <a:t>γλυκόζης</a:t>
            </a:r>
            <a:r>
              <a:rPr lang="el-GR" altLang="el-GR" dirty="0"/>
              <a:t> καθορίζει την </a:t>
            </a:r>
            <a:r>
              <a:rPr lang="el-GR" altLang="el-GR" dirty="0" err="1"/>
              <a:t>ωσμωτικότητα</a:t>
            </a:r>
            <a:r>
              <a:rPr lang="el-GR" altLang="el-GR" dirty="0"/>
              <a:t> της </a:t>
            </a:r>
            <a:r>
              <a:rPr lang="el-GR" altLang="el-GR" dirty="0" smtClean="0"/>
              <a:t>ΟΠΔ</a:t>
            </a:r>
            <a:endParaRPr lang="el-GR" altLang="el-GR" dirty="0"/>
          </a:p>
        </p:txBody>
      </p:sp>
    </p:spTree>
    <p:extLst>
      <p:ext uri="{BB962C8B-B14F-4D97-AF65-F5344CB8AC3E}">
        <p14:creationId xmlns:p14="http://schemas.microsoft.com/office/powerpoint/2010/main" val="4025556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l-GR" dirty="0" smtClean="0"/>
              <a:t>ΕΙΔΗ ΔΙΑΛΥΜΑΤΩΝ</a:t>
            </a:r>
            <a:endParaRPr lang="el-GR" dirty="0"/>
          </a:p>
        </p:txBody>
      </p:sp>
      <p:sp>
        <p:nvSpPr>
          <p:cNvPr id="3" name="Θέση περιεχομένου 2"/>
          <p:cNvSpPr>
            <a:spLocks noGrp="1"/>
          </p:cNvSpPr>
          <p:nvPr>
            <p:ph idx="1"/>
          </p:nvPr>
        </p:nvSpPr>
        <p:spPr/>
        <p:txBody>
          <a:bodyPr/>
          <a:lstStyle/>
          <a:p>
            <a:pPr algn="just"/>
            <a:r>
              <a:rPr lang="el-GR" dirty="0"/>
              <a:t>Διαλύματα κρυσταλλικών αμινοξέων 5-10-25</a:t>
            </a:r>
            <a:r>
              <a:rPr lang="el-GR" dirty="0" smtClean="0"/>
              <a:t>%</a:t>
            </a:r>
          </a:p>
          <a:p>
            <a:pPr marL="0" indent="0" algn="just">
              <a:buNone/>
            </a:pPr>
            <a:endParaRPr lang="el-GR" dirty="0"/>
          </a:p>
          <a:p>
            <a:pPr algn="just"/>
            <a:r>
              <a:rPr lang="el-GR" dirty="0"/>
              <a:t>Υπέρτονα διαλύματα γλυκόζης 20-35-50</a:t>
            </a:r>
            <a:r>
              <a:rPr lang="el-GR" dirty="0" smtClean="0"/>
              <a:t>%</a:t>
            </a:r>
          </a:p>
          <a:p>
            <a:pPr marL="0" indent="0" algn="just">
              <a:buNone/>
            </a:pPr>
            <a:endParaRPr lang="el-GR" dirty="0"/>
          </a:p>
          <a:p>
            <a:pPr algn="just"/>
            <a:r>
              <a:rPr lang="el-GR" dirty="0"/>
              <a:t>Γαλακτοποιημένα εναιωρήματα λιπών σε πυκνότητα 10-20%. Σε αυτά προστίθενται  ηλεκτρολύτες, βιταμίνες και ιχνοστοιχεία</a:t>
            </a:r>
          </a:p>
          <a:p>
            <a:pPr marL="0" indent="0">
              <a:buNone/>
            </a:pPr>
            <a:endParaRPr lang="el-GR" dirty="0"/>
          </a:p>
        </p:txBody>
      </p:sp>
    </p:spTree>
    <p:extLst>
      <p:ext uri="{BB962C8B-B14F-4D97-AF65-F5344CB8AC3E}">
        <p14:creationId xmlns:p14="http://schemas.microsoft.com/office/powerpoint/2010/main" val="2384395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l-GR" dirty="0" smtClean="0"/>
              <a:t>ΠΑΡΑΚΟΛΟΥΘΗΣΗ </a:t>
            </a:r>
            <a:endParaRPr lang="el-GR" dirty="0"/>
          </a:p>
        </p:txBody>
      </p:sp>
      <p:sp>
        <p:nvSpPr>
          <p:cNvPr id="3" name="Θέση κειμένου 2"/>
          <p:cNvSpPr>
            <a:spLocks noGrp="1"/>
          </p:cNvSpPr>
          <p:nvPr>
            <p:ph type="body" idx="1"/>
          </p:nvPr>
        </p:nvSpPr>
        <p:spPr/>
        <p:txBody>
          <a:bodyPr/>
          <a:lstStyle/>
          <a:p>
            <a:pPr algn="ctr"/>
            <a:r>
              <a:rPr lang="el-GR" dirty="0" smtClean="0"/>
              <a:t>ΚΛΙΝΙΚΗ ΕΚΤΙΜΗΣΗ</a:t>
            </a:r>
            <a:endParaRPr lang="el-GR" dirty="0"/>
          </a:p>
        </p:txBody>
      </p:sp>
      <p:sp>
        <p:nvSpPr>
          <p:cNvPr id="4" name="Θέση περιεχομένου 3"/>
          <p:cNvSpPr>
            <a:spLocks noGrp="1"/>
          </p:cNvSpPr>
          <p:nvPr>
            <p:ph sz="half" idx="2"/>
          </p:nvPr>
        </p:nvSpPr>
        <p:spPr/>
        <p:txBody>
          <a:bodyPr/>
          <a:lstStyle/>
          <a:p>
            <a:pPr algn="just"/>
            <a:r>
              <a:rPr lang="el-GR" dirty="0" smtClean="0"/>
              <a:t>Φυσική εξέταση </a:t>
            </a:r>
          </a:p>
          <a:p>
            <a:pPr algn="just"/>
            <a:r>
              <a:rPr lang="el-GR" dirty="0" smtClean="0"/>
              <a:t>Ζωτικά σημεία </a:t>
            </a:r>
          </a:p>
          <a:p>
            <a:pPr algn="just"/>
            <a:r>
              <a:rPr lang="el-GR" dirty="0" smtClean="0"/>
              <a:t>Ισοζύγιο υγρών </a:t>
            </a:r>
          </a:p>
          <a:p>
            <a:pPr algn="just"/>
            <a:r>
              <a:rPr lang="el-GR" dirty="0" smtClean="0"/>
              <a:t>Φροντίδα του καθετήρα </a:t>
            </a:r>
          </a:p>
          <a:p>
            <a:pPr algn="just"/>
            <a:r>
              <a:rPr lang="el-GR" dirty="0" smtClean="0"/>
              <a:t>Εκτίμηση της σήψης </a:t>
            </a:r>
          </a:p>
          <a:p>
            <a:pPr algn="just"/>
            <a:r>
              <a:rPr lang="el-GR" dirty="0" smtClean="0"/>
              <a:t>Σάκχαρο αίματος </a:t>
            </a:r>
          </a:p>
          <a:p>
            <a:pPr algn="just"/>
            <a:r>
              <a:rPr lang="el-GR" dirty="0" smtClean="0"/>
              <a:t>Βάρος σώματος </a:t>
            </a:r>
            <a:endParaRPr lang="el-GR" dirty="0"/>
          </a:p>
        </p:txBody>
      </p:sp>
      <p:sp>
        <p:nvSpPr>
          <p:cNvPr id="5" name="Θέση κειμένου 4"/>
          <p:cNvSpPr>
            <a:spLocks noGrp="1"/>
          </p:cNvSpPr>
          <p:nvPr>
            <p:ph type="body" sz="quarter" idx="3"/>
          </p:nvPr>
        </p:nvSpPr>
        <p:spPr/>
        <p:txBody>
          <a:bodyPr/>
          <a:lstStyle/>
          <a:p>
            <a:pPr algn="ctr"/>
            <a:r>
              <a:rPr lang="el-GR" dirty="0" smtClean="0"/>
              <a:t>ΕΡΓΑΣΤΗΡΙΑΚΕΣ ΕΞΕΤΑΣΕΙΣ</a:t>
            </a:r>
            <a:endParaRPr lang="el-GR" dirty="0"/>
          </a:p>
        </p:txBody>
      </p:sp>
      <p:sp>
        <p:nvSpPr>
          <p:cNvPr id="6" name="Θέση περιεχομένου 5"/>
          <p:cNvSpPr>
            <a:spLocks noGrp="1"/>
          </p:cNvSpPr>
          <p:nvPr>
            <p:ph sz="quarter" idx="4"/>
          </p:nvPr>
        </p:nvSpPr>
        <p:spPr>
          <a:xfrm>
            <a:off x="4860032" y="2174875"/>
            <a:ext cx="3826768" cy="3951288"/>
          </a:xfrm>
        </p:spPr>
        <p:txBody>
          <a:bodyPr/>
          <a:lstStyle/>
          <a:p>
            <a:pPr algn="just"/>
            <a:r>
              <a:rPr lang="el-GR" dirty="0" smtClean="0"/>
              <a:t>Γενική αίματος εβδομαδιαίως </a:t>
            </a:r>
          </a:p>
          <a:p>
            <a:pPr algn="just"/>
            <a:r>
              <a:rPr lang="el-GR" dirty="0" smtClean="0"/>
              <a:t>Νεφρική λειτουργία </a:t>
            </a:r>
          </a:p>
          <a:p>
            <a:pPr algn="just"/>
            <a:r>
              <a:rPr lang="en-US" dirty="0" err="1"/>
              <a:t>Ca</a:t>
            </a:r>
            <a:r>
              <a:rPr lang="en-US" dirty="0"/>
              <a:t>++, Mg++, </a:t>
            </a:r>
            <a:r>
              <a:rPr lang="en-US" dirty="0" smtClean="0"/>
              <a:t>PO</a:t>
            </a:r>
            <a:r>
              <a:rPr lang="en-US" baseline="-25000" dirty="0" smtClean="0"/>
              <a:t>4</a:t>
            </a:r>
            <a:r>
              <a:rPr lang="el-GR" baseline="30000" dirty="0" smtClean="0"/>
              <a:t>2</a:t>
            </a:r>
            <a:endParaRPr lang="en-US" baseline="30000" dirty="0"/>
          </a:p>
          <a:p>
            <a:pPr algn="just"/>
            <a:r>
              <a:rPr lang="el-GR" dirty="0" smtClean="0"/>
              <a:t>Ηπατική λειτουργία</a:t>
            </a:r>
          </a:p>
          <a:p>
            <a:pPr algn="just"/>
            <a:r>
              <a:rPr lang="el-GR" dirty="0" err="1" smtClean="0"/>
              <a:t>Λιπιδαιμικό</a:t>
            </a:r>
            <a:r>
              <a:rPr lang="el-GR" dirty="0" smtClean="0"/>
              <a:t> προφίλ </a:t>
            </a:r>
          </a:p>
          <a:p>
            <a:pPr algn="just"/>
            <a:r>
              <a:rPr lang="el-GR" dirty="0" smtClean="0"/>
              <a:t>Ισοζύγιο αζώτου </a:t>
            </a:r>
            <a:endParaRPr lang="el-GR" dirty="0"/>
          </a:p>
        </p:txBody>
      </p:sp>
    </p:spTree>
    <p:extLst>
      <p:ext uri="{BB962C8B-B14F-4D97-AF65-F5344CB8AC3E}">
        <p14:creationId xmlns:p14="http://schemas.microsoft.com/office/powerpoint/2010/main" val="18151490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el-GR" dirty="0" smtClean="0"/>
              <a:t>ΔΙΑΚΟΠΗ ΟΛΙΚΗΣ ΠΑΡΕΝΤΕΡΙΚΗΣ ΔΙΑΤΡΟΦΗΣ </a:t>
            </a:r>
            <a:endParaRPr lang="el-GR" dirty="0"/>
          </a:p>
        </p:txBody>
      </p:sp>
      <p:sp>
        <p:nvSpPr>
          <p:cNvPr id="3" name="Θέση περιεχομένου 2"/>
          <p:cNvSpPr>
            <a:spLocks noGrp="1"/>
          </p:cNvSpPr>
          <p:nvPr>
            <p:ph idx="1"/>
          </p:nvPr>
        </p:nvSpPr>
        <p:spPr/>
        <p:txBody>
          <a:bodyPr/>
          <a:lstStyle/>
          <a:p>
            <a:pPr algn="just">
              <a:buFont typeface="Wingdings" pitchFamily="2" charset="2"/>
              <a:buChar char="Ø"/>
            </a:pPr>
            <a:r>
              <a:rPr lang="el-GR" dirty="0"/>
              <a:t>Όταν μπορεί να ξεκινήσει εντερική σίτιση </a:t>
            </a:r>
            <a:endParaRPr lang="el-GR" dirty="0" smtClean="0"/>
          </a:p>
          <a:p>
            <a:pPr marL="0" indent="0" algn="just">
              <a:buNone/>
            </a:pPr>
            <a:endParaRPr lang="el-GR" dirty="0"/>
          </a:p>
          <a:p>
            <a:pPr algn="just">
              <a:buFont typeface="Wingdings" pitchFamily="2" charset="2"/>
              <a:buChar char="Ø"/>
            </a:pPr>
            <a:r>
              <a:rPr lang="el-GR" dirty="0"/>
              <a:t>Διακόπτεται σταδιακά προκειμένου να αποφύγουμε </a:t>
            </a:r>
            <a:r>
              <a:rPr lang="el-GR" dirty="0" smtClean="0"/>
              <a:t>υπογλυκαιμία</a:t>
            </a:r>
          </a:p>
          <a:p>
            <a:pPr marL="0" indent="0" algn="just">
              <a:buNone/>
            </a:pPr>
            <a:endParaRPr lang="el-GR" dirty="0"/>
          </a:p>
          <a:p>
            <a:pPr algn="just">
              <a:buFont typeface="Wingdings" pitchFamily="2" charset="2"/>
              <a:buChar char="Ø"/>
            </a:pPr>
            <a:r>
              <a:rPr lang="el-GR" dirty="0"/>
              <a:t>Εναλλακτικά χορηγούμε παράλληλα ΟΠΔ και εντερική διατροφή </a:t>
            </a:r>
          </a:p>
          <a:p>
            <a:pPr marL="0" indent="0">
              <a:buNone/>
            </a:pPr>
            <a:endParaRPr lang="el-GR" dirty="0"/>
          </a:p>
        </p:txBody>
      </p:sp>
    </p:spTree>
    <p:extLst>
      <p:ext uri="{BB962C8B-B14F-4D97-AF65-F5344CB8AC3E}">
        <p14:creationId xmlns:p14="http://schemas.microsoft.com/office/powerpoint/2010/main" val="392791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64705"/>
            <a:ext cx="8229600" cy="4536504"/>
          </a:xfrm>
        </p:spPr>
        <p:style>
          <a:lnRef idx="1">
            <a:schemeClr val="accent1"/>
          </a:lnRef>
          <a:fillRef idx="2">
            <a:schemeClr val="accent1"/>
          </a:fillRef>
          <a:effectRef idx="1">
            <a:schemeClr val="accent1"/>
          </a:effectRef>
          <a:fontRef idx="minor">
            <a:schemeClr val="dk1"/>
          </a:fontRef>
        </p:style>
        <p:txBody>
          <a:bodyPr>
            <a:normAutofit/>
          </a:bodyPr>
          <a:lstStyle/>
          <a:p>
            <a:r>
              <a:rPr lang="el-GR" sz="3500" b="1" dirty="0"/>
              <a:t>ΥΔΑΤΑΝΘΡΑΚΕΣ </a:t>
            </a:r>
            <a:r>
              <a:rPr lang="en-US" sz="3500" b="1" dirty="0"/>
              <a:t> </a:t>
            </a:r>
            <a:r>
              <a:rPr lang="el-GR" sz="1900" dirty="0"/>
              <a:t>Σιτηρά</a:t>
            </a:r>
            <a:r>
              <a:rPr lang="en-US" sz="1900" dirty="0"/>
              <a:t>, </a:t>
            </a:r>
            <a:r>
              <a:rPr lang="el-GR" sz="1900" dirty="0"/>
              <a:t>Γλυκαντικά με θερμίδες (ζάχαρη, γλυκόζη κ.ά.), πατάτες</a:t>
            </a:r>
            <a:r>
              <a:rPr lang="en-US" sz="1900" dirty="0"/>
              <a:t>, </a:t>
            </a:r>
            <a:r>
              <a:rPr lang="el-GR" sz="1900" dirty="0"/>
              <a:t>όσπρια</a:t>
            </a:r>
            <a:r>
              <a:rPr lang="en-US" sz="1900" dirty="0"/>
              <a:t>,</a:t>
            </a:r>
            <a:r>
              <a:rPr lang="el-GR" sz="1900" dirty="0"/>
              <a:t> λαχανικά, φρούτα</a:t>
            </a:r>
            <a:r>
              <a:rPr lang="en-US" sz="1900" dirty="0"/>
              <a:t>,</a:t>
            </a:r>
            <a:r>
              <a:rPr lang="el-GR" sz="1900" dirty="0"/>
              <a:t> γαλακτοκομικά προϊόντα </a:t>
            </a:r>
            <a:endParaRPr lang="el-GR" dirty="0"/>
          </a:p>
          <a:p>
            <a:r>
              <a:rPr lang="el-GR" b="1" dirty="0"/>
              <a:t>ΠΡΩΤΕΙΝΕΣ </a:t>
            </a:r>
            <a:r>
              <a:rPr lang="el-GR" sz="1800" dirty="0"/>
              <a:t>(Γάλα και γαλακτοκομικά προϊόντα, κρέας, πουλερικά ψάρια, αυγά, φασόλια, καρύδια</a:t>
            </a:r>
            <a:r>
              <a:rPr lang="en-US" sz="1800" dirty="0"/>
              <a:t>)</a:t>
            </a:r>
            <a:endParaRPr lang="el-GR" sz="1800" dirty="0"/>
          </a:p>
          <a:p>
            <a:r>
              <a:rPr lang="el-GR" b="1" dirty="0"/>
              <a:t>ΛΙΠΗ</a:t>
            </a:r>
            <a:r>
              <a:rPr lang="el-GR" dirty="0"/>
              <a:t> </a:t>
            </a:r>
            <a:r>
              <a:rPr lang="el-GR" sz="1800" dirty="0"/>
              <a:t>(Βούτυρο, μαγιονέζα, σάλτσες, χοιρινό, πλήρες γάλα, γεύματα πλούσια σε λίπη)</a:t>
            </a:r>
          </a:p>
          <a:p>
            <a:r>
              <a:rPr lang="el-GR" b="1" dirty="0"/>
              <a:t>ΒΙΤΑΜΙΝΕΣ</a:t>
            </a:r>
            <a:r>
              <a:rPr lang="el-GR" dirty="0"/>
              <a:t> </a:t>
            </a:r>
            <a:r>
              <a:rPr lang="el-GR" sz="1800" dirty="0"/>
              <a:t>(</a:t>
            </a:r>
            <a:r>
              <a:rPr lang="el-GR" sz="1800" dirty="0" err="1"/>
              <a:t>Υδατοδιαλυτές</a:t>
            </a:r>
            <a:r>
              <a:rPr lang="el-GR" sz="1800" dirty="0"/>
              <a:t> </a:t>
            </a:r>
            <a:r>
              <a:rPr lang="en-US" sz="1800" dirty="0"/>
              <a:t>B,C  </a:t>
            </a:r>
            <a:r>
              <a:rPr lang="el-GR" sz="1800" dirty="0"/>
              <a:t>και λιποδιαλυτές </a:t>
            </a:r>
            <a:r>
              <a:rPr lang="en-US" sz="1800" dirty="0"/>
              <a:t>A,D,E,K)</a:t>
            </a:r>
            <a:endParaRPr lang="el-GR" sz="1800" dirty="0"/>
          </a:p>
          <a:p>
            <a:r>
              <a:rPr lang="el-GR" b="1" dirty="0"/>
              <a:t>ΜΕΤΑΛΛΙΚΑ ΣΤΟΙΧΕΙΑ</a:t>
            </a:r>
          </a:p>
          <a:p>
            <a:r>
              <a:rPr lang="el-GR" b="1" dirty="0"/>
              <a:t>ΝΕΡΟ</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43042" y="500042"/>
            <a:ext cx="6072230" cy="564360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4644</Words>
  <Application>Microsoft Office PowerPoint</Application>
  <PresentationFormat>Προβολή στην οθόνη (4:3)</PresentationFormat>
  <Paragraphs>519</Paragraphs>
  <Slides>73</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73</vt:i4>
      </vt:variant>
    </vt:vector>
  </HeadingPairs>
  <TitlesOfParts>
    <vt:vector size="74" baseType="lpstr">
      <vt:lpstr>Θέμα του Office</vt:lpstr>
      <vt:lpstr>ΑΡΧΕΣ ΔΙΑΤΡΟΦΗΣ Εισαγωγικές έννοιες</vt:lpstr>
      <vt:lpstr>Βασικές έννοιες</vt:lpstr>
      <vt:lpstr>Παρουσίαση του PowerPoint</vt:lpstr>
      <vt:lpstr>Βασικός μεταβολισμός (ΒΜ) </vt:lpstr>
      <vt:lpstr>Παρουσίαση του PowerPoint</vt:lpstr>
      <vt:lpstr>Δείκτης μάζας σώματος (ΒΜΙ) </vt:lpstr>
      <vt:lpstr>Παρουσίαση του PowerPoint</vt:lpstr>
      <vt:lpstr>Παρουσίαση του PowerPoint</vt:lpstr>
      <vt:lpstr>Παρουσίαση του PowerPoint</vt:lpstr>
      <vt:lpstr>Συνιστώμενες Διαιτητικές παροχές –ΣΔ Recommended Dietary Allowances-RDA</vt:lpstr>
      <vt:lpstr>Παράγοντες που επηρεάζουν τη διατροφή</vt:lpstr>
      <vt:lpstr>Παράγοντες για κακή κατάσταση θρέψης</vt:lpstr>
      <vt:lpstr>Ο ρόλος του νοσηλευτή</vt:lpstr>
      <vt:lpstr>Γενικές αρχές στην εκτίμηση ασθενών για λήψη τροφής από το στόμα.</vt:lpstr>
      <vt:lpstr>Γενικές αρχές στην εκτίμηση ασθενών για λήψη τροφής από το στόμα.</vt:lpstr>
      <vt:lpstr>Νοσηλευτική εκτίμηση για σίτιση ενήλικα  από το στόμα</vt:lpstr>
      <vt:lpstr>Εξοπλισμός για σίτιση ενήλικα από το στόμα</vt:lpstr>
      <vt:lpstr>Αξιολόγηση διατροφής</vt:lpstr>
      <vt:lpstr>Παρουσίαση του PowerPoint</vt:lpstr>
      <vt:lpstr>Παρουσίαση του PowerPoint</vt:lpstr>
      <vt:lpstr>Γενικά περί εισρόφησης</vt:lpstr>
      <vt:lpstr>Νοσηλευτικές παρεμβάσεις σε ασθενείς με  κίνδυνο εισρόφησης</vt:lpstr>
      <vt:lpstr>Νοσηλευτικές παρεμβάσεις σε ασθενείς με  κίνδυνο εισρόφησης</vt:lpstr>
      <vt:lpstr>Νοσηλευτικές διαγνώσεις</vt:lpstr>
      <vt:lpstr>Νοσηλευτικές διαγνώσεις</vt:lpstr>
      <vt:lpstr>Σχεδιασμός/ προγραμματισμός</vt:lpstr>
      <vt:lpstr>Εφαρμογή του σχεδίου φροντίδας</vt:lpstr>
      <vt:lpstr>Παρουσίαση του PowerPoint</vt:lpstr>
      <vt:lpstr>ΤΕΧΝΗΤΗ ΔΙΑΤΡΟΦΗ </vt:lpstr>
      <vt:lpstr>ΤΕΧΝΗΤΗ ΔΙΑΤΡΟΦΗ </vt:lpstr>
      <vt:lpstr>Η θρεπτική Υποστήριξη μπορεί να συμπληρώσει ή να αντικαταστήσει πλήρως τη φυσιολογική πρόσληψη τροφής από το γαστρεντερικό σωλήνα</vt:lpstr>
      <vt:lpstr>Παρουσίαση του PowerPoint</vt:lpstr>
      <vt:lpstr>ΕΠΙΛΟΓΗ ΟΔΟΥ ΔΙΑΤΡΟΦΗΣ </vt:lpstr>
      <vt:lpstr>Παρουσίαση του PowerPoint</vt:lpstr>
      <vt:lpstr>Παρουσίαση του PowerPoint</vt:lpstr>
      <vt:lpstr>ΠΛΕΟΝΕΚΤΗΜΑΤΑ ΕΝΤΕΡΙΚΗΣ ΔΙΑΤΡΟΦΗΣ </vt:lpstr>
      <vt:lpstr>ΕΠΙΔΡΑΣΗ ΣΤΟΝ ΓΑΣΤΡΕΝΤΕΡΙΚΟ ΣΩΛΗΝΑ </vt:lpstr>
      <vt:lpstr>ΟΔΟΙ ΣΙΤΙΣΗΣ </vt:lpstr>
      <vt:lpstr>ΕΙΔΗ ΕΝΤΕΡΙΚΗΣ ΔΙΑΤΡΟΦΗΣ </vt:lpstr>
      <vt:lpstr>ΕΙΔΙΚΕΣ ΔΙΑΙΤΕΣ </vt:lpstr>
      <vt:lpstr>ΕΙΔΙΚΕΣ ΔΙΑΙΤΕΣ </vt:lpstr>
      <vt:lpstr>ΕΝΤΕΡΙΚΗ ΔΙΑΤΡΟΦΗ</vt:lpstr>
      <vt:lpstr>ΜΕΘΟΔΟΙ ΧΟΡΗΓΗΣΗΣ ΕΝΤΕΡΙΚΩΝ ΔΙΑΛΥΜΑΤΩΝ </vt:lpstr>
      <vt:lpstr>ΤΥΠΟΙ ΤΕΧΝΙΚΗΣ ΔΙΑΤΡΟΦΗΣ </vt:lpstr>
      <vt:lpstr>ΕΝΤΕΡΙΚΗ ΔΙΑΤΡΟΦΗ  Με ρινογαστρικό ή ρινονηστιδικό σωλήνα </vt:lpstr>
      <vt:lpstr>ΕΝΤΕΡΙΚΗ ΧΟΡΗΓΗΣΗ Χορήγηση bolus με σύριγγα </vt:lpstr>
      <vt:lpstr>ΕΝΤΕΡΙΚΗ ΔΙΑΤΡΟΦΗ Χορήγηση bolus με σύριγγα </vt:lpstr>
      <vt:lpstr>ΕΝΤΕΡΙΚΗ ΔΙΑΤΡΟΦΗ Χορήγηση bolus με σύριγγα </vt:lpstr>
      <vt:lpstr>ΕΝΤΕΡΙΚΗ ΔΙΑΤΡΟΦΗ Χορήγηση συνεχής με αντλία </vt:lpstr>
      <vt:lpstr>ΕΝΤΕΡΙΚΗ ΔΙΑΤΡΟΦΗ  Αντλία VS Βαρύτητα </vt:lpstr>
      <vt:lpstr>ΕΝΤΕΡΙΚΗ ΔΙΑΤΡΟΦΗ  Συνεχής σίτιση </vt:lpstr>
      <vt:lpstr>ΕΝΤΕΡΙΚΗ ΔΙΑΤΡΟΦΗ – ΝΕΡΟ  Συνιστώμενη ποσότητα νερού </vt:lpstr>
      <vt:lpstr>ΕΝΤΕΡΙΚΗ ΔΙΑΤΡΟΦΗ – ΝΕΡΟ  Πηγές υγρών </vt:lpstr>
      <vt:lpstr>ΔΡΑΣΤΗΡΙΟΤΗΤΑ</vt:lpstr>
      <vt:lpstr>ΕΝΤΕΡΙΚΗ ΔΙΑΤΡΟΦΗ  ΕΝΔΕΙΞΕΙΣ </vt:lpstr>
      <vt:lpstr>ΕΝΤΕΡΙΚΗ ΔΙΑΤΡΟΦΗ  ΑΝΤΕΝΔΕΙΞΕΙΣ</vt:lpstr>
      <vt:lpstr>ΕΝΤΕΡΙΚΗ ΔΙΑΤΡΟΦΗ ΑΝΤΕΝΔΕΙΞΕΙΣ </vt:lpstr>
      <vt:lpstr>ΕΝΤΕΡΙΚΗ ΔΙΑΤΡΟΦΗ  ΕΠΙΠΛΟΚΕΣ </vt:lpstr>
      <vt:lpstr>ΣΥΝΔΡΟΜΟ ΕΠΑΝΑΣΙΤΙΣΗΣ </vt:lpstr>
      <vt:lpstr>ΕΝΤΕΡΙΚΗ ΔΙΑΤΡΟΦΗ </vt:lpstr>
      <vt:lpstr>ΠΡΩΤΟΚΟΛΛΟ ΕΝΤΕΡΙΚΗΣ ΔΙΑΤΡΟΦΗΣ </vt:lpstr>
      <vt:lpstr>Παρουσίαση του PowerPoint</vt:lpstr>
      <vt:lpstr>ΠΑΡΕΝΤΕΡΙΚΗ ΧΟΡΗΓΗΣΗ</vt:lpstr>
      <vt:lpstr>Καταστάσεις που χρίζουν παρεντερικής θρεπτικής υποστήριξης</vt:lpstr>
      <vt:lpstr>ΠΑΡΕΝΤΕΡΙΚΗ ΣΙΤΙΣΗ </vt:lpstr>
      <vt:lpstr>ΔΙΑΦΟΡΕΣ ΠΕΡΙΦΕΡΙΚΗΣ ΜΕ ΤΗΝ ΚΕΝΤΡΙΚΗ Η ΟΛΙΚΗ ΠΑΡΕΝΤΕΡΙΚΗ ΔΙΑΤΡΟΦΗ </vt:lpstr>
      <vt:lpstr>ΠΕΡΙΦΕΡΙΚΗ ΠΑΡΕΝΤΕΡΙΚΗ ΔΙΑΤΡΟΦΗ </vt:lpstr>
      <vt:lpstr>ΠΕΡΙΦΕΡΙΚΗ ΠΑΡΕΝΤΕΡΙΚΗ ΔΙΑΤΡΟΦΗ </vt:lpstr>
      <vt:lpstr>ΠΕΡΙΦΕΡΙΚΗ ΠΑΡΕΝΤΕΡΙΚΗ ΔΙΑΤΡΟΦΗ</vt:lpstr>
      <vt:lpstr>ΟΛΙΚΗ ΠΑΡΕΝΤΕΡΙΚΗ ΔΙΑΤΡΟΦΗ</vt:lpstr>
      <vt:lpstr>ΕΙΔΗ ΔΙΑΛΥΜΑΤΩΝ</vt:lpstr>
      <vt:lpstr>ΠΑΡΑΚΟΛΟΥΘΗΣΗ </vt:lpstr>
      <vt:lpstr>ΔΙΑΚΟΠΗ ΟΛΙΚΗΣ ΠΑΡΕΝΤΕΡΙΚΗΣ ΔΙΑΤΡΟΦΗΣ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ΑΡΧΕΣ ΔΙΑΤΡΟΦΗΣ Εισαγωγικές έννοιες</dc:title>
  <dc:creator>Eleni Bakola</dc:creator>
  <cp:lastModifiedBy>Ελένη Μπακόλα</cp:lastModifiedBy>
  <cp:revision>26</cp:revision>
  <dcterms:modified xsi:type="dcterms:W3CDTF">2023-03-19T16:02:59Z</dcterms:modified>
</cp:coreProperties>
</file>