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2" r:id="rId7"/>
    <p:sldId id="260"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E546E5BF-13A4-4367-A57F-C6DF64207F76}" type="datetimeFigureOut">
              <a:rPr lang="en-US" smtClean="0"/>
              <a:t>3/25/2021</a:t>
            </a:fld>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4C03D09-CC0A-479E-9C8D-C6F14726979E}"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6" name="5 - Θέση υποσέλιδου"/>
          <p:cNvSpPr>
            <a:spLocks noGrp="1"/>
          </p:cNvSpPr>
          <p:nvPr>
            <p:ph type="ftr" sz="quarter" idx="11"/>
          </p:nvPr>
        </p:nvSpPr>
        <p:spPr/>
        <p:txBody>
          <a:bodyPr/>
          <a:lstStyle/>
          <a:p>
            <a:endParaRPr lang="en-GB"/>
          </a:p>
        </p:txBody>
      </p:sp>
      <p:sp>
        <p:nvSpPr>
          <p:cNvPr id="7" name="6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E546E5BF-13A4-4367-A57F-C6DF64207F76}" type="datetimeFigureOut">
              <a:rPr lang="en-US" smtClean="0"/>
              <a:t>3/25/2021</a:t>
            </a:fld>
            <a:endParaRPr lang="en-GB"/>
          </a:p>
        </p:txBody>
      </p:sp>
      <p:sp>
        <p:nvSpPr>
          <p:cNvPr id="27" name="26 - Θέση αριθμού διαφάνειας"/>
          <p:cNvSpPr>
            <a:spLocks noGrp="1"/>
          </p:cNvSpPr>
          <p:nvPr>
            <p:ph type="sldNum" sz="quarter" idx="11"/>
          </p:nvPr>
        </p:nvSpPr>
        <p:spPr/>
        <p:txBody>
          <a:bodyPr rtlCol="0"/>
          <a:lstStyle/>
          <a:p>
            <a:fld id="{54C03D09-CC0A-479E-9C8D-C6F14726979E}" type="slidenum">
              <a:rPr lang="en-GB" smtClean="0"/>
              <a:t>‹#›</a:t>
            </a:fld>
            <a:endParaRPr lang="en-GB"/>
          </a:p>
        </p:txBody>
      </p:sp>
      <p:sp>
        <p:nvSpPr>
          <p:cNvPr id="28" name="27 - Θέση υποσέλιδου"/>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E546E5BF-13A4-4367-A57F-C6DF64207F76}" type="datetimeFigureOut">
              <a:rPr lang="en-US" smtClean="0"/>
              <a:t>3/25/2021</a:t>
            </a:fld>
            <a:endParaRPr lang="en-GB"/>
          </a:p>
        </p:txBody>
      </p:sp>
      <p:sp>
        <p:nvSpPr>
          <p:cNvPr id="4" name="3 - Θέση υποσέλιδου"/>
          <p:cNvSpPr>
            <a:spLocks noGrp="1"/>
          </p:cNvSpPr>
          <p:nvPr>
            <p:ph type="ftr" sz="quarter" idx="11"/>
          </p:nvPr>
        </p:nvSpPr>
        <p:spPr>
          <a:xfrm>
            <a:off x="5257800" y="612648"/>
            <a:ext cx="1325880" cy="457200"/>
          </a:xfrm>
        </p:spPr>
        <p:txBody>
          <a:bodyPr/>
          <a:lstStyle/>
          <a:p>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54C03D09-CC0A-479E-9C8D-C6F14726979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3" name="2 - Θέση υποσέλιδου"/>
          <p:cNvSpPr>
            <a:spLocks noGrp="1"/>
          </p:cNvSpPr>
          <p:nvPr>
            <p:ph type="ftr" sz="quarter" idx="1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6" name="5 - Θέση υποσέλιδου"/>
          <p:cNvSpPr>
            <a:spLocks noGrp="1"/>
          </p:cNvSpPr>
          <p:nvPr>
            <p:ph type="ftr" sz="quarter" idx="11"/>
          </p:nvPr>
        </p:nvSpPr>
        <p:spPr/>
        <p:txBody>
          <a:bodyPr/>
          <a:lstStyle/>
          <a:p>
            <a:endParaRPr lang="en-GB"/>
          </a:p>
        </p:txBody>
      </p:sp>
      <p:sp>
        <p:nvSpPr>
          <p:cNvPr id="7" name="6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546E5BF-13A4-4367-A57F-C6DF64207F76}" type="datetimeFigureOut">
              <a:rPr lang="en-US" smtClean="0"/>
              <a:t>3/25/2021</a:t>
            </a:fld>
            <a:endParaRPr lang="en-GB"/>
          </a:p>
        </p:txBody>
      </p:sp>
      <p:sp>
        <p:nvSpPr>
          <p:cNvPr id="6" name="5 - Θέση υποσέλιδου"/>
          <p:cNvSpPr>
            <a:spLocks noGrp="1"/>
          </p:cNvSpPr>
          <p:nvPr>
            <p:ph type="ftr" sz="quarter" idx="11"/>
          </p:nvPr>
        </p:nvSpPr>
        <p:spPr/>
        <p:txBody>
          <a:bodyPr/>
          <a:lstStyle/>
          <a:p>
            <a:endParaRPr lang="en-GB"/>
          </a:p>
        </p:txBody>
      </p:sp>
      <p:sp>
        <p:nvSpPr>
          <p:cNvPr id="7" name="6 - Θέση αριθμού διαφάνειας"/>
          <p:cNvSpPr>
            <a:spLocks noGrp="1"/>
          </p:cNvSpPr>
          <p:nvPr>
            <p:ph type="sldNum" sz="quarter" idx="12"/>
          </p:nvPr>
        </p:nvSpPr>
        <p:spPr/>
        <p:txBody>
          <a:bodyPr/>
          <a:lstStyle/>
          <a:p>
            <a:fld id="{54C03D09-CC0A-479E-9C8D-C6F14726979E}"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546E5BF-13A4-4367-A57F-C6DF64207F76}" type="datetimeFigureOut">
              <a:rPr lang="en-US" smtClean="0"/>
              <a:t>3/25/2021</a:t>
            </a:fld>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4C03D09-CC0A-479E-9C8D-C6F14726979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428605"/>
            <a:ext cx="7815290" cy="1071569"/>
          </a:xfrm>
        </p:spPr>
        <p:txBody>
          <a:bodyPr/>
          <a:lstStyle/>
          <a:p>
            <a:r>
              <a:rPr lang="el-GR" b="1" dirty="0" smtClean="0">
                <a:latin typeface="+mn-lt"/>
              </a:rPr>
              <a:t>ΓΟΡΓΙΑΣ</a:t>
            </a:r>
            <a:endParaRPr lang="en-GB" b="1" dirty="0">
              <a:latin typeface="+mn-lt"/>
            </a:endParaRPr>
          </a:p>
        </p:txBody>
      </p:sp>
      <p:sp>
        <p:nvSpPr>
          <p:cNvPr id="3" name="2 - Υπότιτλος"/>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642918"/>
            <a:ext cx="8401080" cy="571504"/>
          </a:xfrm>
        </p:spPr>
        <p:txBody>
          <a:bodyPr>
            <a:normAutofit fontScale="90000"/>
          </a:bodyPr>
          <a:lstStyle/>
          <a:p>
            <a:pPr algn="ctr"/>
            <a:r>
              <a:rPr lang="el-GR" b="1" dirty="0" smtClean="0">
                <a:latin typeface="Calibri" pitchFamily="34" charset="0"/>
                <a:cs typeface="Calibri" pitchFamily="34" charset="0"/>
              </a:rPr>
              <a:t>ΑΘΗΝΑΙΟΣ </a:t>
            </a:r>
            <a:r>
              <a:rPr lang="el-GR" b="1" i="1" dirty="0" err="1" smtClean="0">
                <a:latin typeface="Calibri" pitchFamily="34" charset="0"/>
                <a:cs typeface="Calibri" pitchFamily="34" charset="0"/>
              </a:rPr>
              <a:t>Δειπνοσοφισταί</a:t>
            </a:r>
            <a:r>
              <a:rPr lang="el-GR" b="1" i="1" dirty="0" smtClean="0">
                <a:latin typeface="Calibri" pitchFamily="34" charset="0"/>
                <a:cs typeface="Calibri" pitchFamily="34" charset="0"/>
              </a:rPr>
              <a:t> </a:t>
            </a:r>
            <a:r>
              <a:rPr lang="el-GR" b="1" dirty="0" smtClean="0">
                <a:latin typeface="Calibri" pitchFamily="34" charset="0"/>
                <a:cs typeface="Calibri" pitchFamily="34" charset="0"/>
              </a:rPr>
              <a:t>ΧΙΙ 548</a:t>
            </a:r>
            <a:r>
              <a:rPr lang="en-GB" b="1" dirty="0" smtClean="0">
                <a:latin typeface="Calibri" pitchFamily="34" charset="0"/>
                <a:cs typeface="Calibri" pitchFamily="34" charset="0"/>
              </a:rPr>
              <a:t>c-d</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357158" y="1500174"/>
            <a:ext cx="8329642" cy="5074362"/>
          </a:xfrm>
        </p:spPr>
        <p:txBody>
          <a:bodyPr>
            <a:normAutofit fontScale="92500"/>
          </a:bodyPr>
          <a:lstStyle/>
          <a:p>
            <a:r>
              <a:rPr lang="en-GB" dirty="0" smtClean="0">
                <a:latin typeface="Calibri" pitchFamily="34" charset="0"/>
                <a:cs typeface="Calibri" pitchFamily="34" charset="0"/>
              </a:rPr>
              <a:t>O </a:t>
            </a:r>
            <a:r>
              <a:rPr lang="el-GR" dirty="0" smtClean="0">
                <a:latin typeface="Calibri" pitchFamily="34" charset="0"/>
                <a:cs typeface="Calibri" pitchFamily="34" charset="0"/>
              </a:rPr>
              <a:t>Γοργίας ο </a:t>
            </a:r>
            <a:r>
              <a:rPr lang="el-GR" dirty="0" err="1" smtClean="0">
                <a:latin typeface="Calibri" pitchFamily="34" charset="0"/>
                <a:cs typeface="Calibri" pitchFamily="34" charset="0"/>
              </a:rPr>
              <a:t>Λεοντίνος</a:t>
            </a:r>
            <a:r>
              <a:rPr lang="el-GR" dirty="0" smtClean="0">
                <a:latin typeface="Calibri" pitchFamily="34" charset="0"/>
                <a:cs typeface="Calibri" pitchFamily="34" charset="0"/>
              </a:rPr>
              <a:t>, για τον οποίο ο ίδιος ο Κλέαρχος στο όγδοο βιβλίο των «Βίων» λέει ότι με το να ζει συνετά έφθασε σχεδόν τα ογδόντα χρόνια διατηρώντας τις πνευματικές του δυνάμεις. Και όταν κάποιος τον ρώτησε ποιον τρόπο διαβίωσης ακολούθησε, ώστε να ζήσει τόσα πολλά χρόνια με τόση ευπρέπεια και με πλήρεις τις αισθήσεις, απάντησε: «Διότι δεν έκανα ποτέ τίποτα για την ευχαρίστηση». Ο Δημήτριος ο Βυζάντιος στο 4</a:t>
            </a:r>
            <a:r>
              <a:rPr lang="el-GR" baseline="30000" dirty="0" smtClean="0">
                <a:latin typeface="Calibri" pitchFamily="34" charset="0"/>
                <a:cs typeface="Calibri" pitchFamily="34" charset="0"/>
              </a:rPr>
              <a:t>ο</a:t>
            </a:r>
            <a:r>
              <a:rPr lang="el-GR" dirty="0" smtClean="0">
                <a:latin typeface="Calibri" pitchFamily="34" charset="0"/>
                <a:cs typeface="Calibri" pitchFamily="34" charset="0"/>
              </a:rPr>
              <a:t> </a:t>
            </a:r>
            <a:r>
              <a:rPr lang="el-GR" dirty="0" err="1" smtClean="0">
                <a:latin typeface="Calibri" pitchFamily="34" charset="0"/>
                <a:cs typeface="Calibri" pitchFamily="34" charset="0"/>
              </a:rPr>
              <a:t>βιβλί</a:t>
            </a:r>
            <a:r>
              <a:rPr lang="el-GR" dirty="0" smtClean="0">
                <a:latin typeface="Calibri" pitchFamily="34" charset="0"/>
                <a:cs typeface="Calibri" pitchFamily="34" charset="0"/>
              </a:rPr>
              <a:t> του έργου του «Περί ποιημάτων» αναφέρει πως όταν ρώτησαν τον Γοργία τον </a:t>
            </a:r>
            <a:r>
              <a:rPr lang="el-GR" dirty="0" err="1" smtClean="0">
                <a:latin typeface="Calibri" pitchFamily="34" charset="0"/>
                <a:cs typeface="Calibri" pitchFamily="34" charset="0"/>
              </a:rPr>
              <a:t>Λεοντίνο</a:t>
            </a:r>
            <a:r>
              <a:rPr lang="el-GR" dirty="0" smtClean="0">
                <a:latin typeface="Calibri" pitchFamily="34" charset="0"/>
                <a:cs typeface="Calibri" pitchFamily="34" charset="0"/>
              </a:rPr>
              <a:t> ποια ήταν η αιτία που έζησε περισσότερο από εκατό χρόνια, απάντησε: «το ότι δεν έχω κάνει ποτέ τίποτα για κάποιον άλλον».</a:t>
            </a:r>
            <a:endParaRPr lang="en-GB"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58204" cy="642942"/>
          </a:xfrm>
        </p:spPr>
        <p:txBody>
          <a:bodyPr>
            <a:normAutofit fontScale="90000"/>
          </a:bodyPr>
          <a:lstStyle/>
          <a:p>
            <a:pPr algn="ctr"/>
            <a:r>
              <a:rPr lang="el-GR" sz="3100" b="1" dirty="0" smtClean="0">
                <a:latin typeface="Calibri" pitchFamily="34" charset="0"/>
                <a:cs typeface="Calibri" pitchFamily="34" charset="0"/>
              </a:rPr>
              <a:t>Η ΕΠΙΡΡΟΗ ΤΟΥ ΓΟΡΓΙΑ </a:t>
            </a:r>
            <a:r>
              <a:rPr lang="el-GR" sz="2000" b="1" dirty="0" smtClean="0">
                <a:latin typeface="Calibri" pitchFamily="34" charset="0"/>
                <a:cs typeface="Calibri" pitchFamily="34" charset="0"/>
              </a:rPr>
              <a:t>– </a:t>
            </a:r>
            <a:r>
              <a:rPr lang="el-GR" sz="3100" b="1" dirty="0" smtClean="0">
                <a:latin typeface="Calibri" pitchFamily="34" charset="0"/>
                <a:cs typeface="Calibri" pitchFamily="34" charset="0"/>
              </a:rPr>
              <a:t>ΦΙΛΟΣΤΡΑΤΟΣ </a:t>
            </a:r>
            <a:r>
              <a:rPr lang="el-GR" sz="3100" b="1" i="1" dirty="0" smtClean="0">
                <a:latin typeface="Calibri" pitchFamily="34" charset="0"/>
                <a:cs typeface="Calibri" pitchFamily="34" charset="0"/>
              </a:rPr>
              <a:t>ΕΠΙΣΤΟΛΑΙ</a:t>
            </a:r>
            <a:r>
              <a:rPr lang="el-GR" sz="3100" b="1" dirty="0" smtClean="0">
                <a:latin typeface="Calibri" pitchFamily="34" charset="0"/>
                <a:cs typeface="Calibri" pitchFamily="34" charset="0"/>
              </a:rPr>
              <a:t> 73</a:t>
            </a:r>
            <a:endParaRPr lang="en-GB" sz="3100" b="1" dirty="0">
              <a:latin typeface="Calibri" pitchFamily="34" charset="0"/>
              <a:cs typeface="Calibri" pitchFamily="34" charset="0"/>
            </a:endParaRPr>
          </a:p>
        </p:txBody>
      </p:sp>
      <p:sp>
        <p:nvSpPr>
          <p:cNvPr id="3" name="2 - Θέση περιεχομένου"/>
          <p:cNvSpPr>
            <a:spLocks noGrp="1"/>
          </p:cNvSpPr>
          <p:nvPr>
            <p:ph idx="1"/>
          </p:nvPr>
        </p:nvSpPr>
        <p:spPr>
          <a:xfrm>
            <a:off x="357158" y="1357298"/>
            <a:ext cx="8329642" cy="5217238"/>
          </a:xfrm>
        </p:spPr>
        <p:txBody>
          <a:bodyPr>
            <a:normAutofit fontScale="70000" lnSpcReduction="20000"/>
          </a:bodyPr>
          <a:lstStyle/>
          <a:p>
            <a:r>
              <a:rPr lang="el-GR" dirty="0" smtClean="0">
                <a:latin typeface="Calibri" pitchFamily="34" charset="0"/>
                <a:cs typeface="Calibri" pitchFamily="34" charset="0"/>
              </a:rPr>
              <a:t>Οι θαυμαστές του Γοργία ήταν πάρα πολλοί και εκλεκτοί. Και πρώτα-πρώτα οι Έλληνες της Θεσσαλίας, οι οποίοι το να μιλάει κανείς καλά το ταύτιζαν με το να μιμείται τον Γοργία. Έπειτα όλοι οι Έλληνες στο σύνολό τους, μπροστά στους οποίους έβγαζε λόγο κατά τη διάρκεια των Ολυμπιακών αγώνων, εναντίον των βαρβάρων από τα σκαλοπάτια του ναού του Διός. Λένε μάλιστα ότι και η Ασπασία από τη Μίλητο ακόνισε τη γλώσσα του Περικλή σύμφωνα με τη διδασκαλία του Γοργία. Εξάλλου ο Κριτίας και ο Θουκυδίδης είναι γνωστό ότι απ’ αυτόν πήραν τη μεγαλοπρέπεια και το επιβλητικό ύφος, αφού το προσάρμοσαν στον προσωπικό τους εκφραστικό τρόπο, ο ένας με τη γλαφυρότητα και ο άλλος με τη δύναμή του. Επίσης, ο Αισχίνης, ο μαθητής του Σωκράτη, για τον οποίο πρόσφατα ενδιαφέρθηκες, επειδή απερίφραστα επέκρινε τους διαλόγους, δεν δίστασε να μιμηθεί τον Γοργία στον λόγο του για την εταίρα Θαργηλία. Λέει δηλαδή σε κάποια σημείο τα εξής: «Η Θαργηλία από τη Μίλητο, όταν ήρθε στη Θεσσαλονίκη, συνδέθηκε με τον Θεσσαλό </a:t>
            </a:r>
            <a:r>
              <a:rPr lang="el-GR" dirty="0" err="1" smtClean="0">
                <a:latin typeface="Calibri" pitchFamily="34" charset="0"/>
                <a:cs typeface="Calibri" pitchFamily="34" charset="0"/>
              </a:rPr>
              <a:t>Αντίοχο</a:t>
            </a:r>
            <a:r>
              <a:rPr lang="el-GR" dirty="0" smtClean="0">
                <a:latin typeface="Calibri" pitchFamily="34" charset="0"/>
                <a:cs typeface="Calibri" pitchFamily="34" charset="0"/>
              </a:rPr>
              <a:t>, που κυβερνούσε όλους τους Θεσσαλούς». Οι ασύνδετες προτάσεις και οι ξαφνικές μεταπηδήσεις σ’ άλλο θέμα που απαντούν στους λόγους του Γοργία, είχαν γίνει της μόδας σε πολλούς συγγραφείς και προπάντων στον κύκλο των </a:t>
            </a:r>
            <a:r>
              <a:rPr lang="el-GR" smtClean="0">
                <a:latin typeface="Calibri" pitchFamily="34" charset="0"/>
                <a:cs typeface="Calibri" pitchFamily="34" charset="0"/>
              </a:rPr>
              <a:t>επικών ποιητών.</a:t>
            </a:r>
            <a:endParaRPr lang="en-GB"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186766" cy="500066"/>
          </a:xfrm>
        </p:spPr>
        <p:txBody>
          <a:bodyPr>
            <a:normAutofit fontScale="90000"/>
          </a:bodyPr>
          <a:lstStyle/>
          <a:p>
            <a:pPr algn="ctr"/>
            <a:r>
              <a:rPr lang="el-GR" b="1" dirty="0" smtClean="0">
                <a:latin typeface="Calibri" pitchFamily="34" charset="0"/>
                <a:cs typeface="Calibri" pitchFamily="34" charset="0"/>
              </a:rPr>
              <a:t>ΒΙΟΣ ΚΑΙ ΕΡΓΑ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428596" y="1428736"/>
            <a:ext cx="8258204" cy="5145800"/>
          </a:xfrm>
        </p:spPr>
        <p:txBody>
          <a:bodyPr>
            <a:normAutofit fontScale="85000" lnSpcReduction="20000"/>
          </a:bodyPr>
          <a:lstStyle/>
          <a:p>
            <a:r>
              <a:rPr lang="el-GR" dirty="0" smtClean="0">
                <a:latin typeface="Calibri" pitchFamily="34" charset="0"/>
                <a:cs typeface="Calibri" pitchFamily="34" charset="0"/>
              </a:rPr>
              <a:t>Ο Γοργίας ήταν γιος του </a:t>
            </a:r>
            <a:r>
              <a:rPr lang="el-GR" dirty="0" err="1" smtClean="0">
                <a:latin typeface="Calibri" pitchFamily="34" charset="0"/>
                <a:cs typeface="Calibri" pitchFamily="34" charset="0"/>
              </a:rPr>
              <a:t>Χαρμαντίδη</a:t>
            </a:r>
            <a:r>
              <a:rPr lang="el-GR" dirty="0" smtClean="0">
                <a:latin typeface="Calibri" pitchFamily="34" charset="0"/>
                <a:cs typeface="Calibri" pitchFamily="34" charset="0"/>
              </a:rPr>
              <a:t> από τους Λεοντίνους της Σικελίας και οι πηγές αναφέρουν ότι έζησε μέχρι 109 χρονών (Απολλόδωρος </a:t>
            </a:r>
            <a:r>
              <a:rPr lang="el-GR" dirty="0" err="1" smtClean="0">
                <a:latin typeface="Calibri" pitchFamily="34" charset="0"/>
                <a:cs typeface="Calibri" pitchFamily="34" charset="0"/>
              </a:rPr>
              <a:t>απόσπ</a:t>
            </a:r>
            <a:r>
              <a:rPr lang="el-GR" dirty="0" smtClean="0">
                <a:latin typeface="Calibri" pitchFamily="34" charset="0"/>
                <a:cs typeface="Calibri" pitchFamily="34" charset="0"/>
              </a:rPr>
              <a:t>. 33). Γεννήθηκε γύρω στο 485 </a:t>
            </a:r>
            <a:r>
              <a:rPr lang="el-GR" dirty="0" err="1" smtClean="0">
                <a:latin typeface="Calibri" pitchFamily="34" charset="0"/>
                <a:cs typeface="Calibri" pitchFamily="34" charset="0"/>
              </a:rPr>
              <a:t>π.Χ.</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Υπήρξε μαθητής του Εμπεδοκλή και δάσκαλος του Πώλου από τον Ακράγαντα και του Περικλή και του Ισοκράτη και του Αλκιδάμαντα του </a:t>
            </a:r>
            <a:r>
              <a:rPr lang="el-GR" dirty="0" err="1" smtClean="0">
                <a:latin typeface="Calibri" pitchFamily="34" charset="0"/>
                <a:cs typeface="Calibri" pitchFamily="34" charset="0"/>
              </a:rPr>
              <a:t>Ελεάτη</a:t>
            </a:r>
            <a:r>
              <a:rPr lang="el-GR" dirty="0" smtClean="0">
                <a:latin typeface="Calibri" pitchFamily="34" charset="0"/>
                <a:cs typeface="Calibri" pitchFamily="34" charset="0"/>
              </a:rPr>
              <a:t>, ο οποίος τον διαδέχτηκε στη σχολή. Ήταν επίσης αδελφός του γιατρού </a:t>
            </a:r>
            <a:r>
              <a:rPr lang="el-GR" dirty="0" err="1" smtClean="0">
                <a:latin typeface="Calibri" pitchFamily="34" charset="0"/>
                <a:cs typeface="Calibri" pitchFamily="34" charset="0"/>
              </a:rPr>
              <a:t>Ηροδίκου</a:t>
            </a:r>
            <a:r>
              <a:rPr lang="el-GR" dirty="0" smtClean="0">
                <a:latin typeface="Calibri" pitchFamily="34" charset="0"/>
                <a:cs typeface="Calibri" pitchFamily="34" charset="0"/>
              </a:rPr>
              <a:t>.</a:t>
            </a:r>
          </a:p>
          <a:p>
            <a:r>
              <a:rPr lang="el-GR" dirty="0" smtClean="0">
                <a:latin typeface="Calibri" pitchFamily="34" charset="0"/>
                <a:cs typeface="Calibri" pitchFamily="34" charset="0"/>
              </a:rPr>
              <a:t>Θεωρείται ότι θεμελίωσε την παλαιότερη σοφιστική όταν βρισκόταν στην Θεσσαλία και θεωρείται ο εισηγητής του αυτοσχεδιαστικού λόγου. Γιατί όταν παρουσιάστηκε στην Αθήνα είχε το θάρρος να πει: «Προτείνετε εσείς ένα θέμα». Και ήταν ο πρώτος από τους σοφιστές που εξεστόμισε αυτή την παράτολμη φράση, για να δείξει βέβαια, ότι ήξερε τα πάντα και ότι μπορούσε να μιλήσει για οποιοδήποτε θέμα έχοντας εμπιστοσύνη στην έμπνευση της στιγμής (Φιλόστρατος </a:t>
            </a:r>
            <a:r>
              <a:rPr lang="el-GR" i="1" dirty="0" smtClean="0">
                <a:latin typeface="Calibri" pitchFamily="34" charset="0"/>
                <a:cs typeface="Calibri" pitchFamily="34" charset="0"/>
              </a:rPr>
              <a:t>Βίοι Σοφιστών </a:t>
            </a:r>
            <a:r>
              <a:rPr lang="el-GR" dirty="0" smtClean="0">
                <a:latin typeface="Calibri" pitchFamily="34" charset="0"/>
                <a:cs typeface="Calibri" pitchFamily="34" charset="0"/>
              </a:rPr>
              <a:t>Ι 1α)</a:t>
            </a:r>
            <a:endParaRPr lang="en-GB"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58204" cy="571504"/>
          </a:xfrm>
        </p:spPr>
        <p:txBody>
          <a:bodyPr>
            <a:normAutofit fontScale="90000"/>
          </a:bodyPr>
          <a:lstStyle/>
          <a:p>
            <a:pPr algn="ctr"/>
            <a:r>
              <a:rPr lang="el-GR" b="1" dirty="0" smtClean="0">
                <a:latin typeface="Calibri" pitchFamily="34" charset="0"/>
                <a:cs typeface="Calibri" pitchFamily="34" charset="0"/>
              </a:rPr>
              <a:t>Η ΦΗΜΗ ΤΟΥ ΓΟΡΓΙΑ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357158" y="1357298"/>
            <a:ext cx="8329642" cy="5286412"/>
          </a:xfrm>
        </p:spPr>
        <p:txBody>
          <a:bodyPr>
            <a:normAutofit fontScale="77500" lnSpcReduction="20000"/>
          </a:bodyPr>
          <a:lstStyle/>
          <a:p>
            <a:r>
              <a:rPr lang="el-GR" dirty="0" smtClean="0">
                <a:latin typeface="Calibri" pitchFamily="34" charset="0"/>
                <a:cs typeface="Calibri" pitchFamily="34" charset="0"/>
              </a:rPr>
              <a:t>Ο Γοργίας κέρδισε μεγαλύτερη εκτίμηση στην Αθήνα ακόμα κι από τον Τεισία και ο Ιάσων, τύραννος στη Θεσσαλία, θεωρούσε τον Γοργία ανώτερο κι από τον Πολυκράτη, παρόλο που η σχολή του Πολυκράτη είχε ήδη μεγάλη φήμη στην Αθήνα (Παυσανίας </a:t>
            </a:r>
            <a:r>
              <a:rPr lang="en-GB" dirty="0" smtClean="0">
                <a:latin typeface="Calibri" pitchFamily="34" charset="0"/>
                <a:cs typeface="Calibri" pitchFamily="34" charset="0"/>
              </a:rPr>
              <a:t>DK</a:t>
            </a:r>
            <a:r>
              <a:rPr lang="el-GR" dirty="0" smtClean="0">
                <a:latin typeface="Calibri" pitchFamily="34" charset="0"/>
                <a:cs typeface="Calibri" pitchFamily="34" charset="0"/>
              </a:rPr>
              <a:t>82Α7</a:t>
            </a:r>
            <a:r>
              <a:rPr lang="en-GB" dirty="0" smtClean="0">
                <a:latin typeface="Calibri" pitchFamily="34" charset="0"/>
                <a:cs typeface="Calibri" pitchFamily="34" charset="0"/>
              </a:rPr>
              <a:t>).</a:t>
            </a:r>
          </a:p>
          <a:p>
            <a:r>
              <a:rPr lang="el-GR" dirty="0" smtClean="0">
                <a:latin typeface="Calibri" pitchFamily="34" charset="0"/>
                <a:cs typeface="Calibri" pitchFamily="34" charset="0"/>
              </a:rPr>
              <a:t>Έζησε στην αυλή του Ιάσονα των Φερών όταν έγινε τύραννος (380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a:t>
            </a:r>
          </a:p>
          <a:p>
            <a:r>
              <a:rPr lang="el-GR" dirty="0" smtClean="0">
                <a:latin typeface="Calibri" pitchFamily="34" charset="0"/>
                <a:cs typeface="Calibri" pitchFamily="34" charset="0"/>
              </a:rPr>
              <a:t>Το 427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θεωρείται ότι έκανε την περιβόητη επίσκεψή του στην Αθήνα ως αρχηγός πρεσβείας από τους Λεοντίνους, για να πείσει τους Αθηναίους να συμμαχήσουν με τη γενέτειρά του εναντίον των Συρακουσών. Μίλησε στην Εκκλησία του Δήμου και λέγεται ότι προκάλεσε μεγάλο θαυμασμό για τη ρητορική του δεινότητα. Είχε μιλήσει επίσης και στην Ολυμπία, στους Δελφούς, στη Θεσσαλία, στη Βοιωτία και στο Άργος. Στην Αθήνα παρέδιδε μαθήματα επιδεικτικής ρητορείας και αμειβόταν με τεράστια χρηματικά ποσά.</a:t>
            </a:r>
          </a:p>
          <a:p>
            <a:r>
              <a:rPr lang="el-GR" dirty="0" smtClean="0">
                <a:latin typeface="Calibri" pitchFamily="34" charset="0"/>
                <a:cs typeface="Calibri" pitchFamily="34" charset="0"/>
              </a:rPr>
              <a:t>Στον Γοργία τόσο μεγάλη εκτίμηση είχε η Ελλάδα, ώστε μόνο σ’ αυτόν απ’ όλους τους ανθρώπους έστησαν στους Δελφούς όχι </a:t>
            </a:r>
            <a:r>
              <a:rPr lang="el-GR" dirty="0" err="1" smtClean="0">
                <a:latin typeface="Calibri" pitchFamily="34" charset="0"/>
                <a:cs typeface="Calibri" pitchFamily="34" charset="0"/>
              </a:rPr>
              <a:t>επίχρυσον</a:t>
            </a:r>
            <a:r>
              <a:rPr lang="el-GR" dirty="0" smtClean="0">
                <a:latin typeface="Calibri" pitchFamily="34" charset="0"/>
                <a:cs typeface="Calibri" pitchFamily="34" charset="0"/>
              </a:rPr>
              <a:t> </a:t>
            </a:r>
            <a:r>
              <a:rPr lang="el-GR" dirty="0" err="1" smtClean="0">
                <a:latin typeface="Calibri" pitchFamily="34" charset="0"/>
                <a:cs typeface="Calibri" pitchFamily="34" charset="0"/>
              </a:rPr>
              <a:t>άδριάντα</a:t>
            </a:r>
            <a:r>
              <a:rPr lang="el-GR" dirty="0" smtClean="0">
                <a:latin typeface="Calibri" pitchFamily="34" charset="0"/>
                <a:cs typeface="Calibri" pitchFamily="34" charset="0"/>
              </a:rPr>
              <a:t> αλλά χρυσόν (Κικέρων </a:t>
            </a:r>
            <a:r>
              <a:rPr lang="en-GB" i="1" dirty="0" smtClean="0">
                <a:latin typeface="Calibri" pitchFamily="34" charset="0"/>
                <a:cs typeface="Calibri" pitchFamily="34" charset="0"/>
              </a:rPr>
              <a:t>De </a:t>
            </a:r>
            <a:r>
              <a:rPr lang="en-GB" i="1" dirty="0" err="1" smtClean="0">
                <a:latin typeface="Calibri" pitchFamily="34" charset="0"/>
                <a:cs typeface="Calibri" pitchFamily="34" charset="0"/>
              </a:rPr>
              <a:t>oratore</a:t>
            </a:r>
            <a:r>
              <a:rPr lang="en-GB" i="1" dirty="0" smtClean="0">
                <a:latin typeface="Calibri" pitchFamily="34" charset="0"/>
                <a:cs typeface="Calibri" pitchFamily="34" charset="0"/>
              </a:rPr>
              <a:t> </a:t>
            </a:r>
            <a:r>
              <a:rPr lang="en-GB" dirty="0" smtClean="0">
                <a:latin typeface="Calibri" pitchFamily="34" charset="0"/>
                <a:cs typeface="Calibri" pitchFamily="34" charset="0"/>
              </a:rPr>
              <a:t>III 32, 129)</a:t>
            </a:r>
            <a:r>
              <a:rPr lang="el-GR" dirty="0" smtClean="0">
                <a:latin typeface="Calibri" pitchFamily="34" charset="0"/>
                <a:cs typeface="Calibri" pitchFamily="34" charset="0"/>
              </a:rPr>
              <a:t>.</a:t>
            </a:r>
            <a:endParaRPr lang="en-GB"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58204" cy="500066"/>
          </a:xfrm>
        </p:spPr>
        <p:txBody>
          <a:bodyPr>
            <a:normAutofit fontScale="90000"/>
          </a:bodyPr>
          <a:lstStyle/>
          <a:p>
            <a:pPr algn="ctr"/>
            <a:r>
              <a:rPr lang="el-GR" b="1" dirty="0" smtClean="0">
                <a:latin typeface="Calibri" pitchFamily="34" charset="0"/>
                <a:cs typeface="Calibri" pitchFamily="34" charset="0"/>
              </a:rPr>
              <a:t>ΕΡΓΑ ΤΟΥ ΓΟΡΓΙΑ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357158" y="1500174"/>
            <a:ext cx="8329642" cy="5074362"/>
          </a:xfrm>
        </p:spPr>
        <p:txBody>
          <a:bodyPr/>
          <a:lstStyle/>
          <a:p>
            <a:r>
              <a:rPr lang="el-GR" i="1" dirty="0" smtClean="0">
                <a:latin typeface="Calibri" pitchFamily="34" charset="0"/>
                <a:cs typeface="Calibri" pitchFamily="34" charset="0"/>
              </a:rPr>
              <a:t>Περί φύσεως</a:t>
            </a:r>
            <a:r>
              <a:rPr lang="el-GR" dirty="0" smtClean="0">
                <a:latin typeface="Calibri" pitchFamily="34" charset="0"/>
                <a:cs typeface="Calibri" pitchFamily="34" charset="0"/>
              </a:rPr>
              <a:t>: είχε γραφτεί στην περίοδο 444-441 </a:t>
            </a:r>
            <a:r>
              <a:rPr lang="el-GR" dirty="0" err="1" smtClean="0">
                <a:latin typeface="Calibri" pitchFamily="34" charset="0"/>
                <a:cs typeface="Calibri" pitchFamily="34" charset="0"/>
              </a:rPr>
              <a:t>π.Χ.</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Σώζονται περιλήψεις ή παραπομπές ή τμήματα ή αυτούσιοι λόγοι με τους εξής τίτλους: </a:t>
            </a:r>
            <a:r>
              <a:rPr lang="el-GR" i="1" dirty="0" smtClean="0">
                <a:latin typeface="Calibri" pitchFamily="34" charset="0"/>
                <a:cs typeface="Calibri" pitchFamily="34" charset="0"/>
              </a:rPr>
              <a:t>Επιτάφιος, </a:t>
            </a:r>
            <a:r>
              <a:rPr lang="el-GR" i="1" dirty="0" err="1" smtClean="0">
                <a:latin typeface="Calibri" pitchFamily="34" charset="0"/>
                <a:cs typeface="Calibri" pitchFamily="34" charset="0"/>
              </a:rPr>
              <a:t>Ολυμπικός</a:t>
            </a:r>
            <a:r>
              <a:rPr lang="el-GR" i="1" dirty="0" smtClean="0">
                <a:latin typeface="Calibri" pitchFamily="34" charset="0"/>
                <a:cs typeface="Calibri" pitchFamily="34" charset="0"/>
              </a:rPr>
              <a:t> λόγος, Πυθικός λόγος, </a:t>
            </a:r>
            <a:r>
              <a:rPr lang="el-GR" i="1" dirty="0" err="1" smtClean="0">
                <a:latin typeface="Calibri" pitchFamily="34" charset="0"/>
                <a:cs typeface="Calibri" pitchFamily="34" charset="0"/>
              </a:rPr>
              <a:t>Ελεατών</a:t>
            </a:r>
            <a:r>
              <a:rPr lang="el-GR" i="1" dirty="0" smtClean="0">
                <a:latin typeface="Calibri" pitchFamily="34" charset="0"/>
                <a:cs typeface="Calibri" pitchFamily="34" charset="0"/>
              </a:rPr>
              <a:t> </a:t>
            </a:r>
            <a:r>
              <a:rPr lang="el-GR" i="1" dirty="0" err="1" smtClean="0">
                <a:latin typeface="Calibri" pitchFamily="34" charset="0"/>
                <a:cs typeface="Calibri" pitchFamily="34" charset="0"/>
              </a:rPr>
              <a:t>εγκώμιον</a:t>
            </a:r>
            <a:r>
              <a:rPr lang="el-GR" i="1" dirty="0" smtClean="0">
                <a:latin typeface="Calibri" pitchFamily="34" charset="0"/>
                <a:cs typeface="Calibri" pitchFamily="34" charset="0"/>
              </a:rPr>
              <a:t>, Ελένης </a:t>
            </a:r>
            <a:r>
              <a:rPr lang="el-GR" i="1" dirty="0" err="1" smtClean="0">
                <a:latin typeface="Calibri" pitchFamily="34" charset="0"/>
                <a:cs typeface="Calibri" pitchFamily="34" charset="0"/>
              </a:rPr>
              <a:t>εγκώμιον</a:t>
            </a:r>
            <a:r>
              <a:rPr lang="el-GR" i="1" dirty="0" smtClean="0">
                <a:latin typeface="Calibri" pitchFamily="34" charset="0"/>
                <a:cs typeface="Calibri" pitchFamily="34" charset="0"/>
              </a:rPr>
              <a:t>, Υπέρ </a:t>
            </a:r>
            <a:r>
              <a:rPr lang="el-GR" i="1" dirty="0" err="1" smtClean="0">
                <a:latin typeface="Calibri" pitchFamily="34" charset="0"/>
                <a:cs typeface="Calibri" pitchFamily="34" charset="0"/>
              </a:rPr>
              <a:t>Παλαμήδους</a:t>
            </a:r>
            <a:r>
              <a:rPr lang="el-GR" i="1" dirty="0" smtClean="0">
                <a:latin typeface="Calibri" pitchFamily="34" charset="0"/>
                <a:cs typeface="Calibri" pitchFamily="34" charset="0"/>
              </a:rPr>
              <a:t> απολογία.</a:t>
            </a:r>
          </a:p>
          <a:p>
            <a:r>
              <a:rPr lang="el-GR" i="1" dirty="0" smtClean="0">
                <a:latin typeface="Calibri" pitchFamily="34" charset="0"/>
                <a:cs typeface="Calibri" pitchFamily="34" charset="0"/>
              </a:rPr>
              <a:t>Τέχνη ή Περί καιρού</a:t>
            </a:r>
            <a:r>
              <a:rPr lang="el-GR" dirty="0" smtClean="0">
                <a:latin typeface="Calibri" pitchFamily="34" charset="0"/>
                <a:cs typeface="Calibri" pitchFamily="34" charset="0"/>
              </a:rPr>
              <a:t>: πραγματεία περί ρητορικής</a:t>
            </a:r>
          </a:p>
          <a:p>
            <a:r>
              <a:rPr lang="el-GR" i="1" dirty="0" smtClean="0">
                <a:latin typeface="Calibri" pitchFamily="34" charset="0"/>
                <a:cs typeface="Calibri" pitchFamily="34" charset="0"/>
              </a:rPr>
              <a:t>Ονομαστικός</a:t>
            </a:r>
            <a:r>
              <a:rPr lang="el-GR" dirty="0" smtClean="0">
                <a:latin typeface="Calibri" pitchFamily="34" charset="0"/>
                <a:cs typeface="Calibri" pitchFamily="34" charset="0"/>
              </a:rPr>
              <a:t>: το χρησιμοποίησε ο Πολυδεύκης στον πρόλογο του δικού λεξικού.</a:t>
            </a:r>
            <a:endParaRPr lang="en-GB" i="1"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428604"/>
            <a:ext cx="8258204" cy="571504"/>
          </a:xfrm>
        </p:spPr>
        <p:txBody>
          <a:bodyPr>
            <a:normAutofit/>
          </a:bodyPr>
          <a:lstStyle/>
          <a:p>
            <a:pPr algn="ctr"/>
            <a:r>
              <a:rPr lang="el-GR" sz="2800" b="1" dirty="0" smtClean="0">
                <a:latin typeface="Calibri" pitchFamily="34" charset="0"/>
                <a:cs typeface="Calibri" pitchFamily="34" charset="0"/>
              </a:rPr>
              <a:t>ΕΡΓΑ ΤΟΥ ΓΟΡΓΙΑ: ΦΙΛΟΣΤΡΑΤΟΣ </a:t>
            </a:r>
            <a:r>
              <a:rPr lang="el-GR" sz="2800" b="1" i="1" dirty="0" smtClean="0">
                <a:latin typeface="Calibri" pitchFamily="34" charset="0"/>
                <a:cs typeface="Calibri" pitchFamily="34" charset="0"/>
              </a:rPr>
              <a:t>ΒΙΟΙ ΣΟΦΙΣΤΩΝ</a:t>
            </a:r>
            <a:endParaRPr lang="en-GB" sz="2800" b="1" i="1" dirty="0">
              <a:latin typeface="Calibri" pitchFamily="34" charset="0"/>
              <a:cs typeface="Calibri" pitchFamily="34" charset="0"/>
            </a:endParaRPr>
          </a:p>
        </p:txBody>
      </p:sp>
      <p:sp>
        <p:nvSpPr>
          <p:cNvPr id="3" name="2 - Θέση περιεχομένου"/>
          <p:cNvSpPr>
            <a:spLocks noGrp="1"/>
          </p:cNvSpPr>
          <p:nvPr>
            <p:ph idx="1"/>
          </p:nvPr>
        </p:nvSpPr>
        <p:spPr>
          <a:xfrm>
            <a:off x="500034" y="1071546"/>
            <a:ext cx="8186766" cy="5502990"/>
          </a:xfrm>
        </p:spPr>
        <p:txBody>
          <a:bodyPr/>
          <a:lstStyle/>
          <a:p>
            <a:r>
              <a:rPr lang="el-GR" dirty="0" smtClean="0">
                <a:latin typeface="Calibri" pitchFamily="34" charset="0"/>
                <a:cs typeface="Calibri" pitchFamily="34" charset="0"/>
              </a:rPr>
              <a:t>Τον «Πυθικό λόγο» τον απάγγειλε από τον βωμό, στον ναό του Πυθικού θεού (Απόλλωνα), στον οποίο αφιέρωσε και χρυσό στεφάνι.</a:t>
            </a:r>
          </a:p>
          <a:p>
            <a:r>
              <a:rPr lang="el-GR" dirty="0" smtClean="0">
                <a:latin typeface="Calibri" pitchFamily="34" charset="0"/>
                <a:cs typeface="Calibri" pitchFamily="34" charset="0"/>
              </a:rPr>
              <a:t>Στον «</a:t>
            </a:r>
            <a:r>
              <a:rPr lang="el-GR" dirty="0" err="1" smtClean="0">
                <a:latin typeface="Calibri" pitchFamily="34" charset="0"/>
                <a:cs typeface="Calibri" pitchFamily="34" charset="0"/>
              </a:rPr>
              <a:t>Ολυμπικό</a:t>
            </a:r>
            <a:r>
              <a:rPr lang="el-GR" dirty="0" smtClean="0">
                <a:latin typeface="Calibri" pitchFamily="34" charset="0"/>
                <a:cs typeface="Calibri" pitchFamily="34" charset="0"/>
              </a:rPr>
              <a:t>» του λόγο ασχολήθηκε με ένα από τα σημαντικότερα πολιτικά θέματα. Βλέποντας δηλαδή την Ελλάδα να σπαράσσεται από εμφύλιες έριδες, κήρυξε στους Έλληνες την ομόνοια και τους προέτρεψε να στραφούν εναντίον των βαρβάρων, και τους έπεισε να επιβραβεύουν τα όπλα τους όχι καταστρέφοντας ο ένας τις πόλεις του άλλου, αλλά κατακτώντας τις χώρες των βαρβάρων. </a:t>
            </a:r>
            <a:endParaRPr lang="en-GB"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58204" cy="428628"/>
          </a:xfrm>
        </p:spPr>
        <p:txBody>
          <a:bodyPr>
            <a:noAutofit/>
          </a:bodyPr>
          <a:lstStyle/>
          <a:p>
            <a:r>
              <a:rPr lang="el-GR" sz="2800" b="1" dirty="0" smtClean="0">
                <a:latin typeface="Calibri" pitchFamily="34" charset="0"/>
                <a:cs typeface="Calibri" pitchFamily="34" charset="0"/>
              </a:rPr>
              <a:t>ΕΡΓΑ ΤΟΥ ΓΟΡΓΙΑ: ΦΙΛΟΣΤΡΑΤΟΣ </a:t>
            </a:r>
            <a:r>
              <a:rPr lang="el-GR" sz="2800" b="1" i="1" dirty="0" smtClean="0">
                <a:latin typeface="Calibri" pitchFamily="34" charset="0"/>
                <a:cs typeface="Calibri" pitchFamily="34" charset="0"/>
              </a:rPr>
              <a:t>ΒΙΟΙ ΣΟΦΙΣΤΩΝ</a:t>
            </a:r>
            <a:endParaRPr lang="en-GB" sz="2800" dirty="0"/>
          </a:p>
        </p:txBody>
      </p:sp>
      <p:sp>
        <p:nvSpPr>
          <p:cNvPr id="3" name="2 - Θέση περιεχομένου"/>
          <p:cNvSpPr>
            <a:spLocks noGrp="1"/>
          </p:cNvSpPr>
          <p:nvPr>
            <p:ph idx="1"/>
          </p:nvPr>
        </p:nvSpPr>
        <p:spPr>
          <a:xfrm>
            <a:off x="428596" y="1142984"/>
            <a:ext cx="8258204" cy="5431552"/>
          </a:xfrm>
        </p:spPr>
        <p:txBody>
          <a:bodyPr>
            <a:normAutofit fontScale="92500" lnSpcReduction="20000"/>
          </a:bodyPr>
          <a:lstStyle/>
          <a:p>
            <a:r>
              <a:rPr lang="el-GR" dirty="0" smtClean="0">
                <a:latin typeface="Calibri" pitchFamily="34" charset="0"/>
                <a:cs typeface="Calibri" pitchFamily="34" charset="0"/>
              </a:rPr>
              <a:t>Ο «Επιτάφιος» που απήγγειλε στην Αθήνα, αναφέρεται σ’ αυτούς που έπεσαν στους πολέμους και στους οποίους οι Αθηναίοι έθαψαν με δημόσια δαπάνη και με εγκώμια, διακρίνεται δε από αξεπέραστη μαστοριά. Γιατί αν και προέτρεπε τους Αθηναίους να στραφούν εναντίον των </a:t>
            </a:r>
            <a:r>
              <a:rPr lang="el-GR" dirty="0" err="1" smtClean="0">
                <a:latin typeface="Calibri" pitchFamily="34" charset="0"/>
                <a:cs typeface="Calibri" pitchFamily="34" charset="0"/>
              </a:rPr>
              <a:t>Μήδων</a:t>
            </a:r>
            <a:r>
              <a:rPr lang="el-GR" dirty="0" smtClean="0">
                <a:latin typeface="Calibri" pitchFamily="34" charset="0"/>
                <a:cs typeface="Calibri" pitchFamily="34" charset="0"/>
              </a:rPr>
              <a:t> και των Περσών και παρόλο ότι είχε ως στόχο το ίδιο πνεύμα όπως και στον «</a:t>
            </a:r>
            <a:r>
              <a:rPr lang="el-GR" dirty="0" err="1" smtClean="0">
                <a:latin typeface="Calibri" pitchFamily="34" charset="0"/>
                <a:cs typeface="Calibri" pitchFamily="34" charset="0"/>
              </a:rPr>
              <a:t>Ολυμπικό</a:t>
            </a:r>
            <a:r>
              <a:rPr lang="el-GR" dirty="0" smtClean="0">
                <a:latin typeface="Calibri" pitchFamily="34" charset="0"/>
                <a:cs typeface="Calibri" pitchFamily="34" charset="0"/>
              </a:rPr>
              <a:t>» του λόγο, δεν αναφέρθηκε καθόλου στην ομόνοια ανάμεσα στους Έλληνες. Και τούτο διότι απευθυνόταν προς Αθηναίους, που επιθυμούσαν πολύ να είναι αυτοί ηγεμόνες των Ελλήνων, πράγμα που δεν θα το κατόρθωναν, αν δεν επέλεγαν ανάλογη δραστηριότητα, επειδή επέμεινε να επαινεί τις νίκες τους κατά τους Μηδικούς πολέμους, τονίζοντας μ’ αυτό ότι «οι νίκες κατά των βαρβάρων αξιώνουν ύμνους και αντίθετα οι νίκες κατά των Ελλήνων θρήνους». </a:t>
            </a:r>
            <a:endParaRPr lang="en-GB"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258204" cy="500066"/>
          </a:xfrm>
        </p:spPr>
        <p:txBody>
          <a:bodyPr>
            <a:normAutofit fontScale="90000"/>
          </a:bodyPr>
          <a:lstStyle/>
          <a:p>
            <a:pPr algn="ctr"/>
            <a:r>
              <a:rPr lang="el-GR" b="1" dirty="0" smtClean="0">
                <a:latin typeface="Calibri" pitchFamily="34" charset="0"/>
                <a:cs typeface="Calibri" pitchFamily="34" charset="0"/>
              </a:rPr>
              <a:t>Η ΣΟΦΙΣΤΙΚΗ ΤΕΧΝΗ ΤΟΥ ΓΟΡΓΙΑ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428596" y="1357298"/>
            <a:ext cx="8258204" cy="5217238"/>
          </a:xfrm>
        </p:spPr>
        <p:txBody>
          <a:bodyPr>
            <a:normAutofit/>
          </a:bodyPr>
          <a:lstStyle/>
          <a:p>
            <a:r>
              <a:rPr lang="el-GR" b="1" dirty="0" smtClean="0">
                <a:latin typeface="Calibri" pitchFamily="34" charset="0"/>
                <a:cs typeface="Calibri" pitchFamily="34" charset="0"/>
              </a:rPr>
              <a:t>ΦΙΛΟΣΤΡΑΤΟΣ </a:t>
            </a:r>
            <a:r>
              <a:rPr lang="el-GR" b="1" i="1" dirty="0" smtClean="0">
                <a:latin typeface="Calibri" pitchFamily="34" charset="0"/>
                <a:cs typeface="Calibri" pitchFamily="34" charset="0"/>
              </a:rPr>
              <a:t>ΒΙΟΙ ΣΟΦΙΣΤΩΝ</a:t>
            </a:r>
            <a:r>
              <a:rPr lang="el-GR" b="1" i="1" dirty="0" smtClean="0">
                <a:latin typeface="Calibri" pitchFamily="34" charset="0"/>
                <a:cs typeface="Calibri" pitchFamily="34" charset="0"/>
              </a:rPr>
              <a:t> </a:t>
            </a:r>
            <a:r>
              <a:rPr lang="el-GR" b="1" dirty="0" smtClean="0">
                <a:latin typeface="Calibri" pitchFamily="34" charset="0"/>
                <a:cs typeface="Calibri" pitchFamily="34" charset="0"/>
              </a:rPr>
              <a:t>Ι.9,1</a:t>
            </a:r>
          </a:p>
          <a:p>
            <a:r>
              <a:rPr lang="el-GR" dirty="0" smtClean="0">
                <a:latin typeface="Calibri" pitchFamily="34" charset="0"/>
                <a:cs typeface="Calibri" pitchFamily="34" charset="0"/>
              </a:rPr>
              <a:t>Πρώτος από τους σοφιστές που καθιέρωσε το επιθετικό ύφος του λόγου, και τις απροσδόκητες εκφράσεις και τη ρύθμιση της αναπνοής. </a:t>
            </a:r>
          </a:p>
          <a:p>
            <a:r>
              <a:rPr lang="el-GR" dirty="0" smtClean="0">
                <a:latin typeface="Calibri" pitchFamily="34" charset="0"/>
                <a:cs typeface="Calibri" pitchFamily="34" charset="0"/>
              </a:rPr>
              <a:t>Χρησιμοποίησε το μεγαλόπρεπο ύφος για να μιλήσει για τα επιβλητικά θέματα, εμφαντικές παύσεις και απότομες αλλαγές, που κάνουν τον λόγο πιο ευχάριστο </a:t>
            </a:r>
            <a:r>
              <a:rPr lang="el-GR" dirty="0" err="1" smtClean="0">
                <a:latin typeface="Calibri" pitchFamily="34" charset="0"/>
                <a:cs typeface="Calibri" pitchFamily="34" charset="0"/>
              </a:rPr>
              <a:t>καθαυτόν</a:t>
            </a:r>
            <a:r>
              <a:rPr lang="el-GR" dirty="0" smtClean="0">
                <a:latin typeface="Calibri" pitchFamily="34" charset="0"/>
                <a:cs typeface="Calibri" pitchFamily="34" charset="0"/>
              </a:rPr>
              <a:t> και επιβλητικότερο. </a:t>
            </a:r>
          </a:p>
          <a:p>
            <a:r>
              <a:rPr lang="el-GR" dirty="0" smtClean="0">
                <a:latin typeface="Calibri" pitchFamily="34" charset="0"/>
                <a:cs typeface="Calibri" pitchFamily="34" charset="0"/>
              </a:rPr>
              <a:t>Επιπλέον τον έντυσε με ποιητικές λέξεις, για να τον στολίσει και να το προσδώσει μεγαλείο.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58204" cy="500066"/>
          </a:xfrm>
        </p:spPr>
        <p:txBody>
          <a:bodyPr>
            <a:normAutofit fontScale="90000"/>
          </a:bodyPr>
          <a:lstStyle/>
          <a:p>
            <a:pPr algn="ctr"/>
            <a:r>
              <a:rPr lang="el-GR" b="1" dirty="0" smtClean="0">
                <a:latin typeface="Calibri" pitchFamily="34" charset="0"/>
                <a:cs typeface="Calibri" pitchFamily="34" charset="0"/>
              </a:rPr>
              <a:t>Η ΣΟΦΙΣΤΙΚΗ ΤΟΥ ΤΕΧΝΗ: ΛΕΞΙΚΟ ΣΟΥΔΑΣ</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357158" y="1428736"/>
            <a:ext cx="8329642" cy="5145800"/>
          </a:xfrm>
        </p:spPr>
        <p:txBody>
          <a:bodyPr>
            <a:normAutofit/>
          </a:bodyPr>
          <a:lstStyle/>
          <a:p>
            <a:r>
              <a:rPr lang="el-GR" sz="3200" dirty="0" smtClean="0">
                <a:latin typeface="Calibri" pitchFamily="34" charset="0"/>
                <a:cs typeface="Calibri" pitchFamily="34" charset="0"/>
              </a:rPr>
              <a:t>Αυτός πρώτος έδωσε στον ρητορικό λόγο εκφραστική δύναμη και μέθοδο. Χρησιμοποίησε στον λόγο μεταβολές, μεταφορές, αλληγορίες, εναλλαγές νοημάτων, καταχρήσεις, υπερβατά και αναδιπλώσεις, επαναλήψεις και αποστροφές και τέλος, ομοιοτέλευτα. Έπαιρνε ως αμοιβή από τους μαθητές του εκατό μνες από τον καθένα. </a:t>
            </a:r>
            <a:endParaRPr lang="en-GB" sz="3200"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58204" cy="500066"/>
          </a:xfrm>
        </p:spPr>
        <p:txBody>
          <a:bodyPr>
            <a:noAutofit/>
          </a:bodyPr>
          <a:lstStyle/>
          <a:p>
            <a:pPr algn="ctr"/>
            <a:r>
              <a:rPr lang="el-GR" sz="2800" b="1" dirty="0" smtClean="0">
                <a:latin typeface="Calibri" pitchFamily="34" charset="0"/>
                <a:cs typeface="Calibri" pitchFamily="34" charset="0"/>
              </a:rPr>
              <a:t>Η ΣΟΦΙΣΤΙΚΗ ΤΟΥ ΤΕΧΝΗ: ΔΙΟΝΥΣΙΟΣ ΑΛΙΚΑΡΝΑΣΣΕΥΣ</a:t>
            </a:r>
            <a:endParaRPr lang="en-GB" sz="2800" b="1" dirty="0">
              <a:latin typeface="Calibri" pitchFamily="34" charset="0"/>
              <a:cs typeface="Calibri" pitchFamily="34" charset="0"/>
            </a:endParaRPr>
          </a:p>
        </p:txBody>
      </p:sp>
      <p:sp>
        <p:nvSpPr>
          <p:cNvPr id="3" name="2 - Θέση περιεχομένου"/>
          <p:cNvSpPr>
            <a:spLocks noGrp="1"/>
          </p:cNvSpPr>
          <p:nvPr>
            <p:ph idx="1"/>
          </p:nvPr>
        </p:nvSpPr>
        <p:spPr>
          <a:xfrm>
            <a:off x="357158" y="1428736"/>
            <a:ext cx="8329642" cy="5145800"/>
          </a:xfrm>
        </p:spPr>
        <p:txBody>
          <a:bodyPr/>
          <a:lstStyle/>
          <a:p>
            <a:r>
              <a:rPr lang="el-GR" dirty="0" smtClean="0">
                <a:latin typeface="Calibri" pitchFamily="34" charset="0"/>
                <a:cs typeface="Calibri" pitchFamily="34" charset="0"/>
              </a:rPr>
              <a:t>Αυτό το πομπώδες ύφος είναι έκδηλο και στον Γοργία από τους Λεοντίνους, ο οποίος πολλές φορές στους λόγους του χρησιμοποιεί ύφος βαρυφορτωμένο και ογκώδες και μερικές φορές λέει πράγματα που σύμφωνα με τον Πλάτωνα «δεν απέχουν πολύ από τους διθυράμβους». </a:t>
            </a:r>
          </a:p>
          <a:p>
            <a:r>
              <a:rPr lang="el-GR" dirty="0" smtClean="0">
                <a:latin typeface="Calibri" pitchFamily="34" charset="0"/>
                <a:cs typeface="Calibri" pitchFamily="34" charset="0"/>
              </a:rPr>
              <a:t>Οι ποιητικές και εικονικές εκφράσεις του λόγου του κατέκτησαν και τους Αθηναίους ρήτορες, όπως αναφέρει ο Τίμαιος … είναι όμως αλήθεια, ότι και παλαιότερα το ύφος αυτό του λόγου πάντοτε έβρισκε θαυμαστές.</a:t>
            </a:r>
            <a:endParaRPr lang="en-GB"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66</TotalTime>
  <Words>1226</Words>
  <Application>Microsoft Office PowerPoint</Application>
  <PresentationFormat>Προβολή στην οθόνη (4:3)</PresentationFormat>
  <Paragraphs>34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Αστικό</vt:lpstr>
      <vt:lpstr>ΓΟΡΓΙΑΣ</vt:lpstr>
      <vt:lpstr>ΒΙΟΣ ΚΑΙ ΕΡΓΑ</vt:lpstr>
      <vt:lpstr>Η ΦΗΜΗ ΤΟΥ ΓΟΡΓΙΑ</vt:lpstr>
      <vt:lpstr>ΕΡΓΑ ΤΟΥ ΓΟΡΓΙΑ</vt:lpstr>
      <vt:lpstr>ΕΡΓΑ ΤΟΥ ΓΟΡΓΙΑ: ΦΙΛΟΣΤΡΑΤΟΣ ΒΙΟΙ ΣΟΦΙΣΤΩΝ</vt:lpstr>
      <vt:lpstr>ΕΡΓΑ ΤΟΥ ΓΟΡΓΙΑ: ΦΙΛΟΣΤΡΑΤΟΣ ΒΙΟΙ ΣΟΦΙΣΤΩΝ</vt:lpstr>
      <vt:lpstr>Η ΣΟΦΙΣΤΙΚΗ ΤΕΧΝΗ ΤΟΥ ΓΟΡΓΙΑ</vt:lpstr>
      <vt:lpstr>Η ΣΟΦΙΣΤΙΚΗ ΤΟΥ ΤΕΧΝΗ: ΛΕΞΙΚΟ ΣΟΥΔΑΣ</vt:lpstr>
      <vt:lpstr>Η ΣΟΦΙΣΤΙΚΗ ΤΟΥ ΤΕΧΝΗ: ΔΙΟΝΥΣΙΟΣ ΑΛΙΚΑΡΝΑΣΣΕΥΣ</vt:lpstr>
      <vt:lpstr>ΑΘΗΝΑΙΟΣ Δειπνοσοφισταί ΧΙΙ 548c-d</vt:lpstr>
      <vt:lpstr>Η ΕΠΙΡΡΟΗ ΤΟΥ ΓΟΡΓΙΑ – ΦΙΛΟΣΤΡΑΤΟΣ ΕΠΙΣΤΟΛΑΙ 73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eleni</dc:creator>
  <cp:lastModifiedBy>eleni</cp:lastModifiedBy>
  <cp:revision>8</cp:revision>
  <dcterms:created xsi:type="dcterms:W3CDTF">2021-03-25T18:21:33Z</dcterms:created>
  <dcterms:modified xsi:type="dcterms:W3CDTF">2021-03-25T19:28:09Z</dcterms:modified>
</cp:coreProperties>
</file>