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662608-606C-4B52-B91B-8E25A4C67964}" v="1712" dt="2021-04-07T14:04:07.876"/>
    <p1510:client id="{5252C482-48A3-4974-B17B-7D520F56A6A5}" v="514" dt="2021-04-10T09:25:28.925"/>
    <p1510:client id="{69856577-5622-47C6-BA98-1AC1230BFE57}" v="74" dt="2021-04-07T15:11:04.510"/>
    <p1510:client id="{9CAD2A65-68E9-44CA-B79E-55440447FE5C}" v="61" dt="2021-04-07T15:20:09.984"/>
    <p1510:client id="{D290C448-094C-4D8D-A641-1315183E3DDB}" v="7345" dt="2021-04-07T23:47:33.504"/>
    <p1510:client id="{E0149F2A-4D21-4366-8348-88CA7CD35B36}" v="2022" dt="2021-04-07T18:08:54.686"/>
    <p1510:client id="{E0A40360-5F5B-4D9F-8112-6A867A41B61A}" v="8244" dt="2021-04-08T21:45:41.556"/>
    <p1510:client id="{E6FC44B0-7A4A-4365-A606-F04FBF68C45C}" v="12300" dt="2021-04-08T16:28:55.219"/>
    <p1510:client id="{F19B90FE-2D9B-4EDD-91CD-16604E341049}" v="18" dt="2021-04-09T08:38:58.258"/>
    <p1510:client id="{F60EFC75-7092-43B5-B36A-C67012837B20}" v="602" dt="2021-04-06T22:02:34.1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0" d="100"/>
          <a:sy n="80" d="100"/>
        </p:scale>
        <p:origin x="-677"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AAD347D-5ACD-4C99-B74B-A9C85AD731AF}"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2592448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408601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2216675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Tree>
    <p:extLst>
      <p:ext uri="{BB962C8B-B14F-4D97-AF65-F5344CB8AC3E}">
        <p14:creationId xmlns:p14="http://schemas.microsoft.com/office/powerpoint/2010/main" xmlns="" val="37624815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3536786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333011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830709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1886090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41977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2899903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3000622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96027F-7875-4030-9381-8BD8C4F21935}" type="datetimeFigureOut">
              <a:rPr lang="en-US" dirty="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1576452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96027F-7875-4030-9381-8BD8C4F21935}" type="datetimeFigureOut">
              <a:rPr lang="en-US" dirty="0"/>
              <a:pPr/>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56860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Date Placeholder 2"/>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172508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3718867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pPr/>
              <a:t>4/16/2021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305555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a:p>
        </p:txBody>
      </p:sp>
    </p:spTree>
    <p:extLst>
      <p:ext uri="{BB962C8B-B14F-4D97-AF65-F5344CB8AC3E}">
        <p14:creationId xmlns:p14="http://schemas.microsoft.com/office/powerpoint/2010/main" xmlns="" val="425031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4/16/2021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a:p>
        </p:txBody>
      </p:sp>
    </p:spTree>
    <p:extLst>
      <p:ext uri="{BB962C8B-B14F-4D97-AF65-F5344CB8AC3E}">
        <p14:creationId xmlns:p14="http://schemas.microsoft.com/office/powerpoint/2010/main" xmlns="" val="1263548769"/>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 id="214748376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xmlns="" id="{C28D0172-F2E0-4763-9C35-F022664959D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6">
            <a:extLst>
              <a:ext uri="{FF2B5EF4-FFF2-40B4-BE49-F238E27FC236}">
                <a16:creationId xmlns:a16="http://schemas.microsoft.com/office/drawing/2014/main" xmlns="" id="{9F2851FB-E841-4509-8A6D-A416376EA3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a:solidFill>
                <a:schemeClr val="tx1"/>
              </a:solidFill>
            </a:endParaRPr>
          </a:p>
        </p:txBody>
      </p:sp>
      <p:sp>
        <p:nvSpPr>
          <p:cNvPr id="16" name="Freeform: Shape 11">
            <a:extLst>
              <a:ext uri="{FF2B5EF4-FFF2-40B4-BE49-F238E27FC236}">
                <a16:creationId xmlns:a16="http://schemas.microsoft.com/office/drawing/2014/main" xmlns="" id="{DF6FB2B2-CE21-407F-B22E-302DADC2C3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65505" y="623571"/>
            <a:ext cx="10260990" cy="3523885"/>
          </a:xfrm>
        </p:spPr>
        <p:txBody>
          <a:bodyPr>
            <a:normAutofit/>
          </a:bodyPr>
          <a:lstStyle/>
          <a:p>
            <a:pPr algn="ctr"/>
            <a:r>
              <a:rPr lang="en-US" sz="8000" dirty="0" err="1"/>
              <a:t>Πλάτωνος</a:t>
            </a:r>
            <a:endParaRPr lang="en-US" sz="8000" dirty="0"/>
          </a:p>
        </p:txBody>
      </p:sp>
      <p:sp>
        <p:nvSpPr>
          <p:cNvPr id="3" name="Subtitle 2"/>
          <p:cNvSpPr>
            <a:spLocks noGrp="1"/>
          </p:cNvSpPr>
          <p:nvPr>
            <p:ph type="subTitle" idx="1"/>
          </p:nvPr>
        </p:nvSpPr>
        <p:spPr>
          <a:xfrm>
            <a:off x="965505" y="4777380"/>
            <a:ext cx="10260990" cy="1209763"/>
          </a:xfrm>
        </p:spPr>
        <p:txBody>
          <a:bodyPr vert="horz" lIns="91440" tIns="91440" rIns="91440" bIns="91440" rtlCol="0">
            <a:normAutofit/>
          </a:bodyPr>
          <a:lstStyle/>
          <a:p>
            <a:pPr algn="ctr"/>
            <a:r>
              <a:rPr lang="en-US" sz="2400">
                <a:solidFill>
                  <a:schemeClr val="bg2"/>
                </a:solidFill>
              </a:rPr>
              <a:t>γΟργιας</a:t>
            </a:r>
          </a:p>
        </p:txBody>
      </p:sp>
    </p:spTree>
    <p:extLst>
      <p:ext uri="{BB962C8B-B14F-4D97-AF65-F5344CB8AC3E}">
        <p14:creationId xmlns:p14="http://schemas.microsoft.com/office/powerpoint/2010/main" xmlns="" val="12863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510A0F8-DDC7-42ED-836F-95C9BE1CC45D}"/>
              </a:ext>
            </a:extLst>
          </p:cNvPr>
          <p:cNvSpPr txBox="1"/>
          <p:nvPr/>
        </p:nvSpPr>
        <p:spPr>
          <a:xfrm>
            <a:off x="3646098" y="109268"/>
            <a:ext cx="382150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800">
                <a:solidFill>
                  <a:srgbClr val="FF0000"/>
                </a:solidFill>
              </a:rPr>
              <a:t>Εισαγωγή</a:t>
            </a:r>
          </a:p>
        </p:txBody>
      </p:sp>
      <p:sp>
        <p:nvSpPr>
          <p:cNvPr id="3" name="TextBox 2">
            <a:extLst>
              <a:ext uri="{FF2B5EF4-FFF2-40B4-BE49-F238E27FC236}">
                <a16:creationId xmlns:a16="http://schemas.microsoft.com/office/drawing/2014/main" xmlns="" id="{7DE8DE7A-4A4D-4606-B1BC-7E6829DA7645}"/>
              </a:ext>
            </a:extLst>
          </p:cNvPr>
          <p:cNvSpPr txBox="1"/>
          <p:nvPr/>
        </p:nvSpPr>
        <p:spPr>
          <a:xfrm>
            <a:off x="1689879" y="712219"/>
            <a:ext cx="7933426"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400" dirty="0">
                <a:solidFill>
                  <a:schemeClr val="accent2"/>
                </a:solidFill>
              </a:rPr>
              <a:t>Κεντρικό πρόσωπο</a:t>
            </a:r>
            <a:r>
              <a:rPr lang="el-GR" dirty="0"/>
              <a:t>:</a:t>
            </a:r>
            <a:r>
              <a:rPr lang="el-GR" sz="2000" dirty="0"/>
              <a:t> ο Σωκράτης</a:t>
            </a:r>
          </a:p>
          <a:p>
            <a:pPr marL="285750" indent="-285750">
              <a:buFont typeface="Arial"/>
              <a:buChar char="•"/>
            </a:pPr>
            <a:r>
              <a:rPr lang="el-GR" sz="2000" dirty="0"/>
              <a:t>Τόπος: απροσδιόριστος- σπίτι </a:t>
            </a:r>
            <a:r>
              <a:rPr lang="el-GR" sz="2000" dirty="0" err="1"/>
              <a:t>Καλλικλή</a:t>
            </a:r>
            <a:r>
              <a:rPr lang="el-GR" sz="2000" dirty="0"/>
              <a:t>/Γυμνάσιο</a:t>
            </a:r>
          </a:p>
          <a:p>
            <a:pPr marL="285750" indent="-285750">
              <a:buFont typeface="Arial"/>
              <a:buChar char="•"/>
            </a:pPr>
            <a:r>
              <a:rPr lang="el-GR" sz="2400" dirty="0">
                <a:solidFill>
                  <a:schemeClr val="accent2"/>
                </a:solidFill>
              </a:rPr>
              <a:t>Θέματα</a:t>
            </a:r>
            <a:r>
              <a:rPr lang="el-GR" dirty="0">
                <a:solidFill>
                  <a:schemeClr val="accent2"/>
                </a:solidFill>
              </a:rPr>
              <a:t>:</a:t>
            </a:r>
            <a:r>
              <a:rPr lang="el-GR" dirty="0"/>
              <a:t> </a:t>
            </a:r>
            <a:r>
              <a:rPr lang="el-GR" sz="2000" dirty="0"/>
              <a:t>η τέχνη της ρητορικής/ η ίδια η ζωή</a:t>
            </a:r>
            <a:r>
              <a:rPr lang="en-GB" sz="2000" dirty="0"/>
              <a:t>-</a:t>
            </a:r>
            <a:r>
              <a:rPr lang="el-GR" sz="2000" dirty="0"/>
              <a:t> διερεύνηση του ΄΄</a:t>
            </a:r>
            <a:r>
              <a:rPr lang="el-GR" sz="2000" dirty="0" err="1"/>
              <a:t>ζῆν</a:t>
            </a:r>
            <a:r>
              <a:rPr lang="el-GR" sz="2000" dirty="0">
                <a:solidFill>
                  <a:schemeClr val="accent2"/>
                </a:solidFill>
              </a:rPr>
              <a:t>''</a:t>
            </a:r>
          </a:p>
          <a:p>
            <a:pPr marL="285750" indent="-285750">
              <a:buFont typeface="Arial"/>
              <a:buChar char="•"/>
            </a:pPr>
            <a:r>
              <a:rPr lang="el-GR" sz="2000" dirty="0"/>
              <a:t>η αντιπαράθεση του πανανθρώπινου καλού με τη θέληση για δύναμη στη θεωρία και στην πράξη</a:t>
            </a:r>
          </a:p>
          <a:p>
            <a:pPr marL="285750" indent="-285750">
              <a:buFont typeface="Arial"/>
              <a:buChar char="•"/>
            </a:pPr>
            <a:r>
              <a:rPr lang="el-GR" sz="2000" dirty="0"/>
              <a:t>Υποκειμενική εμφάνιση στο κάθε άτομο της Αλήθειας, Δικαιοσύνης, Ηθικής</a:t>
            </a:r>
          </a:p>
          <a:p>
            <a:pPr marL="285750" indent="-285750">
              <a:buFont typeface="Arial"/>
              <a:buChar char="•"/>
            </a:pPr>
            <a:r>
              <a:rPr lang="el-GR" sz="2000" dirty="0"/>
              <a:t>Σωκρατική ηθική θεωρία ως προς την πολιτεία -μπορούν οι δημοκρατικές αρχές να εναντιώνονται προς αυτήν;</a:t>
            </a:r>
          </a:p>
          <a:p>
            <a:pPr marL="285750" indent="-285750">
              <a:buFont typeface="Arial"/>
              <a:buChar char="•"/>
            </a:pPr>
            <a:r>
              <a:rPr lang="el-GR" sz="2000" dirty="0"/>
              <a:t>Κακή χρήση της ρητορικής- σε ποιον βαθμό σχετίζεται με την πραγματική ζωή- η δύναμη της και τα χαρακτηριστικά που διαμορφώνει στον μαθητή - πειθώ</a:t>
            </a:r>
          </a:p>
          <a:p>
            <a:pPr marL="285750" indent="-285750">
              <a:buFont typeface="Arial"/>
              <a:buChar char="•"/>
            </a:pPr>
            <a:r>
              <a:rPr lang="el-GR" sz="2000" dirty="0"/>
              <a:t>Γοργίας</a:t>
            </a:r>
            <a:r>
              <a:rPr lang="en-GB" sz="2000" dirty="0"/>
              <a:t>:</a:t>
            </a:r>
            <a:r>
              <a:rPr lang="el-GR" sz="2000" dirty="0"/>
              <a:t> επιθυμεί να κατέχει την τέχνη και την ικανότητα να τη διδάσκει</a:t>
            </a:r>
          </a:p>
          <a:p>
            <a:pPr marL="285750" indent="-285750">
              <a:buFont typeface="Arial"/>
              <a:buChar char="•"/>
            </a:pPr>
            <a:r>
              <a:rPr lang="el-GR" sz="2000" dirty="0"/>
              <a:t>Το κριτήριο που μετριέται η επιτυχία</a:t>
            </a:r>
          </a:p>
          <a:p>
            <a:pPr marL="285750" indent="-285750">
              <a:buFont typeface="Arial"/>
              <a:buChar char="•"/>
            </a:pPr>
            <a:r>
              <a:rPr lang="el-GR" sz="2000" dirty="0"/>
              <a:t>Ανθρώπινη αξία</a:t>
            </a:r>
          </a:p>
          <a:p>
            <a:pPr marL="285750" indent="-285750">
              <a:buFont typeface="Arial"/>
              <a:buChar char="•"/>
            </a:pPr>
            <a:r>
              <a:rPr lang="el-GR" sz="2000" dirty="0" err="1"/>
              <a:t>ἀδικεῖν</a:t>
            </a:r>
            <a:r>
              <a:rPr lang="el-GR" sz="2000" dirty="0"/>
              <a:t> και </a:t>
            </a:r>
            <a:r>
              <a:rPr lang="el-GR" sz="2000" dirty="0" err="1"/>
              <a:t>ἀδικείσθαι</a:t>
            </a:r>
            <a:endParaRPr lang="el-GR" sz="2000" dirty="0"/>
          </a:p>
          <a:p>
            <a:pPr marL="285750" indent="-285750">
              <a:buFont typeface="Arial"/>
              <a:buChar char="•"/>
            </a:pPr>
            <a:endParaRPr lang="el-GR" dirty="0"/>
          </a:p>
        </p:txBody>
      </p:sp>
    </p:spTree>
    <p:extLst>
      <p:ext uri="{BB962C8B-B14F-4D97-AF65-F5344CB8AC3E}">
        <p14:creationId xmlns:p14="http://schemas.microsoft.com/office/powerpoint/2010/main" xmlns="" val="3394348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05E694C-2F51-421C-A144-32EEC7044B12}"/>
              </a:ext>
            </a:extLst>
          </p:cNvPr>
          <p:cNvSpPr txBox="1"/>
          <p:nvPr/>
        </p:nvSpPr>
        <p:spPr>
          <a:xfrm>
            <a:off x="2093343" y="425570"/>
            <a:ext cx="7573992" cy="66171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000" dirty="0">
                <a:solidFill>
                  <a:srgbClr val="FF0000"/>
                </a:solidFill>
              </a:rPr>
              <a:t>Ύφος  -γενικές τοποθετήσεις</a:t>
            </a:r>
          </a:p>
          <a:p>
            <a:endParaRPr lang="el-GR" dirty="0">
              <a:solidFill>
                <a:srgbClr val="FF0000"/>
              </a:solidFill>
            </a:endParaRPr>
          </a:p>
          <a:p>
            <a:pPr marL="285750" indent="-285750">
              <a:buFont typeface="Arial"/>
              <a:buChar char="•"/>
            </a:pPr>
            <a:r>
              <a:rPr lang="el-GR" sz="2000" dirty="0">
                <a:solidFill>
                  <a:schemeClr val="accent2"/>
                </a:solidFill>
              </a:rPr>
              <a:t>Σωκράτης:</a:t>
            </a:r>
          </a:p>
          <a:p>
            <a:pPr marL="285750" indent="-285750">
              <a:buFont typeface="Arial"/>
              <a:buChar char="•"/>
            </a:pPr>
            <a:r>
              <a:rPr lang="el-GR" dirty="0">
                <a:solidFill>
                  <a:srgbClr val="FF0000"/>
                </a:solidFill>
              </a:rPr>
              <a:t> </a:t>
            </a:r>
            <a:r>
              <a:rPr lang="el-GR" dirty="0"/>
              <a:t>υψηλά ηθικούς στοχασμούς- διαλεκτική- Σωκρατική ειρωνεία</a:t>
            </a:r>
          </a:p>
          <a:p>
            <a:pPr marL="285750" indent="-285750">
              <a:buFont typeface="Arial"/>
              <a:buChar char="•"/>
            </a:pPr>
            <a:r>
              <a:rPr lang="el-GR" dirty="0"/>
              <a:t>Παρόρμηση των ανθρώπων από τα πάθη και τα αισθήματα και όχι τη νόηση (σοφιστική) </a:t>
            </a:r>
          </a:p>
          <a:p>
            <a:pPr marL="285750" indent="-285750">
              <a:buFont typeface="Arial"/>
              <a:buChar char="•"/>
            </a:pPr>
            <a:r>
              <a:rPr lang="el-GR" dirty="0"/>
              <a:t>Η πραγματική πολιτική ιδρύεται μέσα στην ηθική που δημιουργεί τους κανόνες της ζωής</a:t>
            </a:r>
          </a:p>
          <a:p>
            <a:pPr marL="285750" indent="-285750">
              <a:buFont typeface="Arial"/>
              <a:buChar char="•"/>
            </a:pPr>
            <a:r>
              <a:rPr lang="el-GR" dirty="0"/>
              <a:t>Το άτομο δικαιολογημένα ασχολείται με την πολιτική όταν είναι ηθικά τέλειο</a:t>
            </a:r>
          </a:p>
          <a:p>
            <a:pPr marL="285750" indent="-285750">
              <a:buFont typeface="Arial"/>
              <a:buChar char="•"/>
            </a:pPr>
            <a:endParaRPr lang="el-GR" dirty="0"/>
          </a:p>
          <a:p>
            <a:pPr marL="285750" indent="-285750">
              <a:buFont typeface="Arial"/>
              <a:buChar char="•"/>
            </a:pPr>
            <a:r>
              <a:rPr lang="el-GR" sz="2000" dirty="0">
                <a:solidFill>
                  <a:schemeClr val="accent2"/>
                </a:solidFill>
              </a:rPr>
              <a:t>Γοργίας:</a:t>
            </a:r>
            <a:r>
              <a:rPr lang="el-GR" dirty="0"/>
              <a:t> Ευγενικός -αντιφατικός</a:t>
            </a:r>
          </a:p>
          <a:p>
            <a:pPr marL="285750" indent="-285750">
              <a:buFont typeface="Arial"/>
              <a:buChar char="•"/>
            </a:pPr>
            <a:r>
              <a:rPr lang="el-GR" dirty="0"/>
              <a:t>Ηθικά ανεξέλεγκτη χρήση της ρητορικής</a:t>
            </a:r>
          </a:p>
          <a:p>
            <a:pPr marL="285750" indent="-285750">
              <a:buFont typeface="Arial"/>
              <a:buChar char="•"/>
            </a:pPr>
            <a:endParaRPr lang="el-GR" dirty="0"/>
          </a:p>
          <a:p>
            <a:pPr marL="285750" indent="-285750">
              <a:buFont typeface="Arial"/>
              <a:buChar char="•"/>
            </a:pPr>
            <a:r>
              <a:rPr lang="el-GR" sz="2000" dirty="0">
                <a:solidFill>
                  <a:schemeClr val="accent2"/>
                </a:solidFill>
              </a:rPr>
              <a:t>Πώλος</a:t>
            </a:r>
            <a:r>
              <a:rPr lang="el-GR" sz="2000" dirty="0"/>
              <a:t>: </a:t>
            </a:r>
            <a:r>
              <a:rPr lang="el-GR" dirty="0"/>
              <a:t>επιπόλαιος, αγενής, ειρωνικός- αδυναμία και αβεβαιότητα στις απαντήσεις</a:t>
            </a:r>
          </a:p>
          <a:p>
            <a:pPr marL="285750" indent="-285750">
              <a:buFont typeface="Arial"/>
              <a:buChar char="•"/>
            </a:pPr>
            <a:r>
              <a:rPr lang="el-GR" dirty="0"/>
              <a:t>Μέσα στις πόλεις οι ρήτορες έχουν τη δύναμη- τους ζηλεύουν γι' αυτό</a:t>
            </a:r>
          </a:p>
          <a:p>
            <a:pPr marL="285750" indent="-285750">
              <a:buFont typeface="Arial"/>
              <a:buChar char="•"/>
            </a:pPr>
            <a:r>
              <a:rPr lang="el-GR" dirty="0" err="1"/>
              <a:t>Άδικεῖσθαι</a:t>
            </a:r>
            <a:r>
              <a:rPr lang="el-GR" dirty="0"/>
              <a:t> χειρότερο του </a:t>
            </a:r>
            <a:r>
              <a:rPr lang="el-GR" dirty="0" err="1"/>
              <a:t>άδικεῖν</a:t>
            </a:r>
            <a:r>
              <a:rPr lang="el-GR" dirty="0"/>
              <a:t> </a:t>
            </a:r>
          </a:p>
          <a:p>
            <a:pPr marL="285750" indent="-285750">
              <a:buFont typeface="Arial"/>
              <a:buChar char="•"/>
            </a:pPr>
            <a:r>
              <a:rPr lang="el-GR" sz="2000" dirty="0">
                <a:solidFill>
                  <a:schemeClr val="accent2"/>
                </a:solidFill>
              </a:rPr>
              <a:t>Καλλίμαχος</a:t>
            </a:r>
            <a:r>
              <a:rPr lang="el-GR" dirty="0"/>
              <a:t>: καλλιεργημένος, ειρωνικός, ταπεινωτικός ως προς τους δασκάλους του.</a:t>
            </a:r>
          </a:p>
          <a:p>
            <a:pPr marL="285750" indent="-285750">
              <a:buFont typeface="Arial"/>
              <a:buChar char="•"/>
            </a:pPr>
            <a:endParaRPr lang="el-GR" dirty="0"/>
          </a:p>
          <a:p>
            <a:endParaRPr lang="el-GR" dirty="0"/>
          </a:p>
        </p:txBody>
      </p:sp>
    </p:spTree>
    <p:extLst>
      <p:ext uri="{BB962C8B-B14F-4D97-AF65-F5344CB8AC3E}">
        <p14:creationId xmlns:p14="http://schemas.microsoft.com/office/powerpoint/2010/main" xmlns="" val="688184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7EADCA5-9128-4203-9875-977423900460}"/>
              </a:ext>
            </a:extLst>
          </p:cNvPr>
          <p:cNvSpPr txBox="1"/>
          <p:nvPr/>
        </p:nvSpPr>
        <p:spPr>
          <a:xfrm>
            <a:off x="3358551" y="152400"/>
            <a:ext cx="410904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800">
                <a:solidFill>
                  <a:srgbClr val="FF0000"/>
                </a:solidFill>
              </a:rPr>
              <a:t>Ανάλυση - ερμηνεία</a:t>
            </a:r>
          </a:p>
        </p:txBody>
      </p:sp>
      <p:sp>
        <p:nvSpPr>
          <p:cNvPr id="3" name="TextBox 2">
            <a:extLst>
              <a:ext uri="{FF2B5EF4-FFF2-40B4-BE49-F238E27FC236}">
                <a16:creationId xmlns:a16="http://schemas.microsoft.com/office/drawing/2014/main" xmlns="" id="{653511F6-7CC5-45B0-A95C-F50099A19A45}"/>
              </a:ext>
            </a:extLst>
          </p:cNvPr>
          <p:cNvSpPr txBox="1"/>
          <p:nvPr/>
        </p:nvSpPr>
        <p:spPr>
          <a:xfrm>
            <a:off x="1071653" y="740974"/>
            <a:ext cx="9040481"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solidFill>
                  <a:schemeClr val="accent2"/>
                </a:solidFill>
              </a:rPr>
              <a:t>1ος Διάλογος- Γοργία</a:t>
            </a:r>
          </a:p>
          <a:p>
            <a:pPr marL="285750" indent="-285750">
              <a:buFont typeface="Arial"/>
              <a:buChar char="•"/>
            </a:pPr>
            <a:r>
              <a:rPr lang="el-GR" sz="2000" dirty="0" err="1"/>
              <a:t>Σωκ</a:t>
            </a:r>
            <a:r>
              <a:rPr lang="el-GR" sz="2000" dirty="0"/>
              <a:t>: </a:t>
            </a:r>
            <a:r>
              <a:rPr lang="el-GR" sz="2000" dirty="0">
                <a:solidFill>
                  <a:srgbClr val="FFFF00"/>
                </a:solidFill>
              </a:rPr>
              <a:t>βούλομαι γαρ </a:t>
            </a:r>
            <a:r>
              <a:rPr lang="el-GR" sz="2000" dirty="0" err="1">
                <a:solidFill>
                  <a:srgbClr val="FFFF00"/>
                </a:solidFill>
              </a:rPr>
              <a:t>πυθέσθαι</a:t>
            </a:r>
            <a:r>
              <a:rPr lang="el-GR" sz="2000" dirty="0">
                <a:solidFill>
                  <a:srgbClr val="FFFF00"/>
                </a:solidFill>
              </a:rPr>
              <a:t> </a:t>
            </a:r>
            <a:r>
              <a:rPr lang="el-GR" sz="2000" dirty="0" err="1">
                <a:solidFill>
                  <a:srgbClr val="FFFF00"/>
                </a:solidFill>
              </a:rPr>
              <a:t>παρ΄αυτοῦ</a:t>
            </a:r>
            <a:r>
              <a:rPr lang="el-GR" sz="2000" dirty="0">
                <a:solidFill>
                  <a:srgbClr val="FFFF00"/>
                </a:solidFill>
              </a:rPr>
              <a:t> τις ἡ δύναμις </a:t>
            </a:r>
            <a:r>
              <a:rPr lang="el-GR" sz="2000" dirty="0" err="1">
                <a:solidFill>
                  <a:srgbClr val="FFFF00"/>
                </a:solidFill>
              </a:rPr>
              <a:t>τῆς</a:t>
            </a:r>
            <a:r>
              <a:rPr lang="el-GR" sz="2000" dirty="0">
                <a:solidFill>
                  <a:srgbClr val="FFFF00"/>
                </a:solidFill>
              </a:rPr>
              <a:t> τέχνης </a:t>
            </a:r>
            <a:r>
              <a:rPr lang="el-GR" sz="2000" dirty="0" err="1">
                <a:solidFill>
                  <a:srgbClr val="FFFF00"/>
                </a:solidFill>
              </a:rPr>
              <a:t>τοῦ</a:t>
            </a:r>
            <a:r>
              <a:rPr lang="el-GR" sz="2000" dirty="0">
                <a:solidFill>
                  <a:srgbClr val="FFFF00"/>
                </a:solidFill>
              </a:rPr>
              <a:t> </a:t>
            </a:r>
            <a:r>
              <a:rPr lang="el-GR" sz="2000" dirty="0" err="1">
                <a:solidFill>
                  <a:srgbClr val="FFFF00"/>
                </a:solidFill>
              </a:rPr>
              <a:t>ἀνδρός</a:t>
            </a:r>
            <a:r>
              <a:rPr lang="el-GR" sz="2000" dirty="0">
                <a:solidFill>
                  <a:srgbClr val="FFFF00"/>
                </a:solidFill>
              </a:rPr>
              <a:t>, και τι </a:t>
            </a:r>
            <a:r>
              <a:rPr lang="el-GR" sz="2000" dirty="0" err="1">
                <a:solidFill>
                  <a:srgbClr val="FFFF00"/>
                </a:solidFill>
              </a:rPr>
              <a:t>ἐστίν</a:t>
            </a:r>
            <a:r>
              <a:rPr lang="el-GR" sz="2000" dirty="0">
                <a:solidFill>
                  <a:srgbClr val="FFFF00"/>
                </a:solidFill>
              </a:rPr>
              <a:t> ὄ </a:t>
            </a:r>
            <a:r>
              <a:rPr lang="el-GR" sz="2000" dirty="0" err="1">
                <a:solidFill>
                  <a:srgbClr val="FFFF00"/>
                </a:solidFill>
              </a:rPr>
              <a:t>έπαγγέλλεταί</a:t>
            </a:r>
            <a:r>
              <a:rPr lang="el-GR" sz="2000" dirty="0">
                <a:solidFill>
                  <a:srgbClr val="FFFF00"/>
                </a:solidFill>
              </a:rPr>
              <a:t> τε και διδάσκει</a:t>
            </a:r>
            <a:endParaRPr lang="el-GR" sz="2000" dirty="0"/>
          </a:p>
          <a:p>
            <a:pPr marL="285750" indent="-285750">
              <a:buFont typeface="Arial"/>
              <a:buChar char="•"/>
            </a:pPr>
            <a:r>
              <a:rPr lang="el-GR" sz="2000" dirty="0" err="1">
                <a:solidFill>
                  <a:srgbClr val="FFFF00"/>
                </a:solidFill>
              </a:rPr>
              <a:t>Τινος</a:t>
            </a:r>
            <a:r>
              <a:rPr lang="el-GR" sz="2000" dirty="0">
                <a:solidFill>
                  <a:srgbClr val="FFFF00"/>
                </a:solidFill>
              </a:rPr>
              <a:t> </a:t>
            </a:r>
            <a:r>
              <a:rPr lang="el-GR" sz="2000" dirty="0" err="1">
                <a:solidFill>
                  <a:srgbClr val="FFFF00"/>
                </a:solidFill>
              </a:rPr>
              <a:t>έπιστήμων</a:t>
            </a:r>
            <a:r>
              <a:rPr lang="el-GR" sz="2000" dirty="0">
                <a:solidFill>
                  <a:srgbClr val="FFFF00"/>
                </a:solidFill>
              </a:rPr>
              <a:t> τέχνης</a:t>
            </a:r>
          </a:p>
          <a:p>
            <a:pPr marL="285750" indent="-285750">
              <a:buFont typeface="Arial"/>
              <a:buChar char="•"/>
            </a:pPr>
            <a:r>
              <a:rPr lang="el-GR" sz="2000" dirty="0" err="1"/>
              <a:t>Γορ</a:t>
            </a:r>
            <a:r>
              <a:rPr lang="el-GR" sz="2000" dirty="0"/>
              <a:t>: της ρητορικής</a:t>
            </a:r>
          </a:p>
          <a:p>
            <a:pPr marL="285750" indent="-285750">
              <a:buFont typeface="Arial"/>
              <a:buChar char="•"/>
            </a:pPr>
            <a:r>
              <a:rPr lang="el-GR" sz="2000" dirty="0" err="1">
                <a:solidFill>
                  <a:srgbClr val="FFFFFF"/>
                </a:solidFill>
              </a:rPr>
              <a:t>Σωκ</a:t>
            </a:r>
            <a:r>
              <a:rPr lang="el-GR" sz="2000" dirty="0">
                <a:solidFill>
                  <a:srgbClr val="FFFFFF"/>
                </a:solidFill>
              </a:rPr>
              <a:t>: τίνος αντικείμενο γνώση είναι</a:t>
            </a:r>
          </a:p>
          <a:p>
            <a:pPr marL="285750" indent="-285750">
              <a:buFont typeface="Arial"/>
              <a:buChar char="•"/>
            </a:pPr>
            <a:r>
              <a:rPr lang="el-GR" sz="2000" dirty="0" err="1">
                <a:solidFill>
                  <a:srgbClr val="FFFFFF"/>
                </a:solidFill>
              </a:rPr>
              <a:t>Γορ</a:t>
            </a:r>
            <a:r>
              <a:rPr lang="el-GR" sz="2000" dirty="0">
                <a:solidFill>
                  <a:srgbClr val="FFFFFF"/>
                </a:solidFill>
              </a:rPr>
              <a:t>: του λόγου</a:t>
            </a:r>
          </a:p>
          <a:p>
            <a:pPr marL="285750" indent="-285750">
              <a:buFont typeface="Arial"/>
              <a:buChar char="•"/>
            </a:pPr>
            <a:r>
              <a:rPr lang="el-GR" sz="2000" dirty="0">
                <a:solidFill>
                  <a:srgbClr val="FFFFFF"/>
                </a:solidFill>
              </a:rPr>
              <a:t>Στιχομυθία περί λόγων  μέχρι να γίνει διάκριση των τεχνών χειρωνακτικών/πρακτικών - μη χειρωνακτικών/θεωρητικών</a:t>
            </a:r>
          </a:p>
          <a:p>
            <a:pPr marL="285750" indent="-285750">
              <a:buFont typeface="Arial"/>
              <a:buChar char="•"/>
            </a:pPr>
            <a:r>
              <a:rPr lang="el-GR" sz="2000" dirty="0">
                <a:solidFill>
                  <a:srgbClr val="FFFFFF"/>
                </a:solidFill>
              </a:rPr>
              <a:t>Καταρρίπτει τον διαχωρισμό ο Σωκράτης και αναγκάζει τον Γοργία να κάνει λόγο για τα "σπουδαιότερα τα ωραιότερα" . Αυτά αφορούν τα λόγια</a:t>
            </a:r>
          </a:p>
          <a:p>
            <a:pPr marL="285750" indent="-285750">
              <a:buFont typeface="Arial"/>
              <a:buChar char="•"/>
            </a:pPr>
            <a:r>
              <a:rPr lang="el-GR" sz="2000" dirty="0" err="1">
                <a:solidFill>
                  <a:srgbClr val="FFFFFF"/>
                </a:solidFill>
              </a:rPr>
              <a:t>Γορ</a:t>
            </a:r>
            <a:r>
              <a:rPr lang="el-GR" sz="2000" dirty="0">
                <a:solidFill>
                  <a:srgbClr val="FFFFFF"/>
                </a:solidFill>
              </a:rPr>
              <a:t>: το μέγιστο αγαθό - αίτιο ελευθερίας για τους ίδιους τους ανθρώπους και μαζί αίτιο να εξουσιάζει κάποιος τους άλλους</a:t>
            </a:r>
          </a:p>
          <a:p>
            <a:pPr marL="285750" indent="-285750">
              <a:buFont typeface="Arial"/>
              <a:buChar char="•"/>
            </a:pPr>
            <a:r>
              <a:rPr lang="el-GR" sz="2000" dirty="0" err="1">
                <a:solidFill>
                  <a:srgbClr val="FFFFFF"/>
                </a:solidFill>
              </a:rPr>
              <a:t>Σωκ</a:t>
            </a:r>
            <a:r>
              <a:rPr lang="el-GR" sz="2000" dirty="0">
                <a:solidFill>
                  <a:srgbClr val="FFFFFF"/>
                </a:solidFill>
              </a:rPr>
              <a:t>:  επισημαίνει την αντίφαση</a:t>
            </a:r>
          </a:p>
          <a:p>
            <a:pPr marL="285750" indent="-285750">
              <a:buFont typeface="Arial"/>
              <a:buChar char="•"/>
            </a:pPr>
            <a:r>
              <a:rPr lang="el-GR" sz="2000" dirty="0" err="1">
                <a:solidFill>
                  <a:srgbClr val="FFFFFF"/>
                </a:solidFill>
              </a:rPr>
              <a:t>Γορ</a:t>
            </a:r>
            <a:r>
              <a:rPr lang="el-GR" sz="2000" dirty="0">
                <a:solidFill>
                  <a:srgbClr val="FFFFFF"/>
                </a:solidFill>
              </a:rPr>
              <a:t> : το μέγιστο αγαθό επιβάλλει την ελευθερία που επιθυμούν οι πολίτες και εκούσια υποτάσσονται στον ικανό </a:t>
            </a:r>
            <a:r>
              <a:rPr lang="el-GR" sz="2000" dirty="0">
                <a:solidFill>
                  <a:schemeClr val="accent2"/>
                </a:solidFill>
              </a:rPr>
              <a:t>( πρώτη  αναφορά πειθούς) </a:t>
            </a:r>
            <a:r>
              <a:rPr lang="el-GR" sz="2000" dirty="0"/>
              <a:t>την αναφέρει ο Σωκράτης</a:t>
            </a:r>
          </a:p>
          <a:p>
            <a:pPr marL="285750" indent="-285750">
              <a:buFont typeface="Arial"/>
              <a:buChar char="•"/>
            </a:pPr>
            <a:endParaRPr lang="el-GR" dirty="0">
              <a:solidFill>
                <a:srgbClr val="FFFFFF"/>
              </a:solidFill>
            </a:endParaRPr>
          </a:p>
        </p:txBody>
      </p:sp>
    </p:spTree>
    <p:extLst>
      <p:ext uri="{BB962C8B-B14F-4D97-AF65-F5344CB8AC3E}">
        <p14:creationId xmlns:p14="http://schemas.microsoft.com/office/powerpoint/2010/main" xmlns="" val="1035076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ABEF3DB-5375-439A-A53B-561E4A635C4B}"/>
              </a:ext>
            </a:extLst>
          </p:cNvPr>
          <p:cNvSpPr txBox="1"/>
          <p:nvPr/>
        </p:nvSpPr>
        <p:spPr>
          <a:xfrm>
            <a:off x="885646" y="224287"/>
            <a:ext cx="9586821" cy="6524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t>Ποια είναι η πειθώ που προέρχεται από τη ρητορική, και ποια πράγματα αφορά;</a:t>
            </a:r>
          </a:p>
          <a:p>
            <a:pPr marL="285750" indent="-285750">
              <a:buFont typeface="Arial"/>
              <a:buChar char="•"/>
            </a:pPr>
            <a:r>
              <a:rPr lang="el-GR" sz="2000" dirty="0"/>
              <a:t>Διάκριση των 3 ειδών του ρητορικού λόγου (452d)</a:t>
            </a:r>
          </a:p>
          <a:p>
            <a:pPr marL="285750" indent="-285750">
              <a:buFont typeface="Arial"/>
              <a:buChar char="•"/>
            </a:pPr>
            <a:r>
              <a:rPr lang="el-GR" sz="2000" dirty="0"/>
              <a:t>Α) δικανικός</a:t>
            </a:r>
          </a:p>
          <a:p>
            <a:pPr marL="285750" indent="-285750">
              <a:buFont typeface="Arial"/>
              <a:buChar char="•"/>
            </a:pPr>
            <a:r>
              <a:rPr lang="el-GR" sz="2000" dirty="0"/>
              <a:t>Β) συμβουλευτικός </a:t>
            </a:r>
          </a:p>
          <a:p>
            <a:pPr marL="285750" indent="-285750">
              <a:buFont typeface="Arial"/>
              <a:buChar char="•"/>
            </a:pPr>
            <a:r>
              <a:rPr lang="el-GR" sz="2000" dirty="0"/>
              <a:t>Γ) επιδεικτικός</a:t>
            </a:r>
          </a:p>
          <a:p>
            <a:pPr marL="285750" indent="-285750">
              <a:buFont typeface="Arial"/>
              <a:buChar char="•"/>
            </a:pPr>
            <a:r>
              <a:rPr lang="el-GR" sz="2000" dirty="0" err="1"/>
              <a:t>Σωκ</a:t>
            </a:r>
            <a:r>
              <a:rPr lang="el-GR" sz="2000" dirty="0"/>
              <a:t>: αν μόνο η ρητορική δημιουργεί πειθώ; - ποιανού είδους τέχνη είναι η πειθώ</a:t>
            </a:r>
          </a:p>
          <a:p>
            <a:pPr marL="285750" indent="-285750">
              <a:buFont typeface="Arial"/>
              <a:buChar char="•"/>
            </a:pPr>
            <a:r>
              <a:rPr lang="el-GR" sz="2000" dirty="0" err="1"/>
              <a:t>Γορ</a:t>
            </a:r>
            <a:r>
              <a:rPr lang="el-GR" sz="2000" dirty="0"/>
              <a:t>: στα δικαστήρια και στις άλλες συγκεντρώσεις- αντικείμενο τα ηθικά ζητήματα, </a:t>
            </a:r>
            <a:r>
              <a:rPr lang="el-GR" sz="2000" dirty="0">
                <a:solidFill>
                  <a:schemeClr val="accent2"/>
                </a:solidFill>
              </a:rPr>
              <a:t>τα άδικα και τα δίκαια</a:t>
            </a:r>
          </a:p>
          <a:p>
            <a:pPr marL="285750" indent="-285750">
              <a:buFont typeface="Arial"/>
              <a:buChar char="•"/>
            </a:pPr>
            <a:r>
              <a:rPr lang="el-GR" sz="2000" dirty="0"/>
              <a:t>ΣΩΚ : ονομάζεις κάποιο πράγμα μάθηση (γνώση) και κάποιο πίστη (πειθώ); Είναι το ίδιο αυτά</a:t>
            </a:r>
          </a:p>
          <a:p>
            <a:pPr marL="285750" indent="-285750">
              <a:buFont typeface="Arial"/>
              <a:buChar char="•"/>
            </a:pPr>
            <a:r>
              <a:rPr lang="el-GR" sz="2000" dirty="0" err="1"/>
              <a:t>Γορ</a:t>
            </a:r>
            <a:r>
              <a:rPr lang="el-GR" sz="2000" dirty="0"/>
              <a:t>: ;διάκριση σε ψευδής και αληθής πίστη και γνώση ( 4 κατηγορίες) </a:t>
            </a:r>
          </a:p>
          <a:p>
            <a:pPr marL="285750" indent="-285750">
              <a:buFont typeface="Arial"/>
              <a:buChar char="•"/>
            </a:pPr>
            <a:r>
              <a:rPr lang="el-GR" sz="2000" dirty="0">
                <a:solidFill>
                  <a:srgbClr val="FFFFFF"/>
                </a:solidFill>
              </a:rPr>
              <a:t>Άρα η πειθώ χωρίς γνώση και με γνώση</a:t>
            </a:r>
          </a:p>
          <a:p>
            <a:pPr marL="285750" indent="-285750">
              <a:buFont typeface="Arial"/>
              <a:buChar char="•"/>
            </a:pPr>
            <a:r>
              <a:rPr lang="el-GR" sz="2000" dirty="0">
                <a:solidFill>
                  <a:srgbClr val="FFFFFF"/>
                </a:solidFill>
              </a:rPr>
              <a:t>ΣΩΚ: στα δικαστήρια ποια πειθώ δημιουργείται; αυτή που δημιουργεί γνώση ή αυτή που δημιουργεί πειθώ; - αυτή που δημιουργεί πειθώ.</a:t>
            </a:r>
          </a:p>
          <a:p>
            <a:pPr marL="285750" indent="-285750">
              <a:buFont typeface="Arial"/>
              <a:buChar char="•"/>
            </a:pPr>
            <a:r>
              <a:rPr lang="el-GR" sz="2000" dirty="0">
                <a:solidFill>
                  <a:srgbClr val="FFFFFF"/>
                </a:solidFill>
              </a:rPr>
              <a:t>Συνεπώς δεν είναι διδακτική.</a:t>
            </a:r>
          </a:p>
          <a:p>
            <a:pPr marL="285750" indent="-285750">
              <a:buFont typeface="Arial"/>
              <a:buChar char="•"/>
            </a:pPr>
            <a:r>
              <a:rPr lang="el-GR" sz="2000" dirty="0" err="1">
                <a:solidFill>
                  <a:srgbClr val="FFFFFF"/>
                </a:solidFill>
              </a:rPr>
              <a:t>Σωκ</a:t>
            </a:r>
            <a:r>
              <a:rPr lang="el-GR" sz="2000" dirty="0">
                <a:solidFill>
                  <a:srgbClr val="FFFFFF"/>
                </a:solidFill>
              </a:rPr>
              <a:t>: Καταρρίπτει τη θέση του Γοργία περί χειρωνακτικής και μη διάκρισης (Πρωταγόρας)</a:t>
            </a:r>
          </a:p>
          <a:p>
            <a:r>
              <a:rPr lang="el-GR" sz="2000" dirty="0">
                <a:solidFill>
                  <a:schemeClr val="accent2"/>
                </a:solidFill>
              </a:rPr>
              <a:t>     </a:t>
            </a:r>
          </a:p>
          <a:p>
            <a:pPr marL="285750" indent="-285750">
              <a:buFont typeface="Arial"/>
              <a:buChar char="•"/>
            </a:pPr>
            <a:endParaRPr lang="el-GR" dirty="0"/>
          </a:p>
        </p:txBody>
      </p:sp>
    </p:spTree>
    <p:extLst>
      <p:ext uri="{BB962C8B-B14F-4D97-AF65-F5344CB8AC3E}">
        <p14:creationId xmlns:p14="http://schemas.microsoft.com/office/powerpoint/2010/main" xmlns="" val="2310110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862F489-57B7-4A16-B464-BD2BA4E87019}"/>
              </a:ext>
            </a:extLst>
          </p:cNvPr>
          <p:cNvSpPr txBox="1"/>
          <p:nvPr/>
        </p:nvSpPr>
        <p:spPr>
          <a:xfrm>
            <a:off x="1676400" y="296174"/>
            <a:ext cx="8034067"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400" dirty="0" err="1"/>
              <a:t>Γορ</a:t>
            </a:r>
            <a:r>
              <a:rPr lang="el-GR" sz="2400" dirty="0"/>
              <a:t>:</a:t>
            </a:r>
            <a:r>
              <a:rPr lang="el-GR" sz="2400" dirty="0">
                <a:solidFill>
                  <a:srgbClr val="FFFF00"/>
                </a:solidFill>
              </a:rPr>
              <a:t> </a:t>
            </a:r>
            <a:r>
              <a:rPr lang="el-GR" sz="2400" dirty="0" err="1">
                <a:solidFill>
                  <a:srgbClr val="FFFF00"/>
                </a:solidFill>
              </a:rPr>
              <a:t>τὴ</a:t>
            </a:r>
            <a:r>
              <a:rPr lang="el-GR" sz="2400" dirty="0">
                <a:solidFill>
                  <a:srgbClr val="FFFF00"/>
                </a:solidFill>
              </a:rPr>
              <a:t> </a:t>
            </a:r>
            <a:r>
              <a:rPr lang="el-GR" sz="2400" dirty="0" err="1">
                <a:solidFill>
                  <a:srgbClr val="FFFF00"/>
                </a:solidFill>
              </a:rPr>
              <a:t>ῥητορικῆ</a:t>
            </a:r>
            <a:r>
              <a:rPr lang="el-GR" sz="2400" dirty="0">
                <a:solidFill>
                  <a:srgbClr val="FFFF00"/>
                </a:solidFill>
              </a:rPr>
              <a:t> </a:t>
            </a:r>
            <a:r>
              <a:rPr lang="el-GR" sz="2400" dirty="0" err="1">
                <a:solidFill>
                  <a:srgbClr val="FFFF00"/>
                </a:solidFill>
              </a:rPr>
              <a:t>χρῆσθαι</a:t>
            </a:r>
            <a:r>
              <a:rPr lang="el-GR" sz="2400" dirty="0">
                <a:solidFill>
                  <a:srgbClr val="FFFF00"/>
                </a:solidFill>
              </a:rPr>
              <a:t> </a:t>
            </a:r>
            <a:r>
              <a:rPr lang="el-GR" sz="2400" dirty="0" err="1">
                <a:solidFill>
                  <a:srgbClr val="FFFF00"/>
                </a:solidFill>
              </a:rPr>
              <a:t>ὤσπερ</a:t>
            </a:r>
            <a:r>
              <a:rPr lang="el-GR" sz="2400" dirty="0">
                <a:solidFill>
                  <a:srgbClr val="FFFF00"/>
                </a:solidFill>
              </a:rPr>
              <a:t> </a:t>
            </a:r>
            <a:r>
              <a:rPr lang="el-GR" sz="2400" dirty="0" err="1">
                <a:solidFill>
                  <a:srgbClr val="FFFF00"/>
                </a:solidFill>
              </a:rPr>
              <a:t>τῇ</a:t>
            </a:r>
            <a:r>
              <a:rPr lang="el-GR" sz="2400" dirty="0">
                <a:solidFill>
                  <a:srgbClr val="FFFF00"/>
                </a:solidFill>
              </a:rPr>
              <a:t> </a:t>
            </a:r>
            <a:r>
              <a:rPr lang="el-GR" sz="2400" dirty="0" err="1">
                <a:solidFill>
                  <a:srgbClr val="FFFF00"/>
                </a:solidFill>
              </a:rPr>
              <a:t>ἄλλη</a:t>
            </a:r>
            <a:r>
              <a:rPr lang="el-GR" sz="2400" dirty="0">
                <a:solidFill>
                  <a:srgbClr val="FFFF00"/>
                </a:solidFill>
              </a:rPr>
              <a:t> </a:t>
            </a:r>
            <a:r>
              <a:rPr lang="el-GR" sz="2400" dirty="0" err="1">
                <a:solidFill>
                  <a:srgbClr val="FFFF00"/>
                </a:solidFill>
              </a:rPr>
              <a:t>πάσῃ</a:t>
            </a:r>
            <a:r>
              <a:rPr lang="el-GR" sz="2400" dirty="0">
                <a:solidFill>
                  <a:srgbClr val="FFFF00"/>
                </a:solidFill>
              </a:rPr>
              <a:t> </a:t>
            </a:r>
            <a:r>
              <a:rPr lang="el-GR" sz="2400" dirty="0" err="1">
                <a:solidFill>
                  <a:srgbClr val="FFFF00"/>
                </a:solidFill>
              </a:rPr>
              <a:t>άγωνία</a:t>
            </a:r>
            <a:r>
              <a:rPr lang="el-GR" sz="2400" dirty="0">
                <a:solidFill>
                  <a:srgbClr val="FFFF00"/>
                </a:solidFill>
              </a:rPr>
              <a:t> </a:t>
            </a:r>
            <a:r>
              <a:rPr lang="el-GR" sz="2400" dirty="0"/>
              <a:t>(να μην κατηγορούν τους δασκάλους)</a:t>
            </a:r>
          </a:p>
          <a:p>
            <a:pPr marL="285750" indent="-285750">
              <a:buFont typeface="Arial"/>
              <a:buChar char="•"/>
            </a:pPr>
            <a:r>
              <a:rPr lang="el-GR" sz="2400" dirty="0"/>
              <a:t>Να μην υστερεί από τους άλλους. Να πείσει πως ξέρει ενώ δεν ξέρει</a:t>
            </a:r>
          </a:p>
          <a:p>
            <a:pPr marL="285750" indent="-285750">
              <a:buFont typeface="Arial"/>
              <a:buChar char="•"/>
            </a:pPr>
            <a:r>
              <a:rPr lang="el-GR" sz="2400" dirty="0" err="1"/>
              <a:t>Σωκ</a:t>
            </a:r>
            <a:r>
              <a:rPr lang="el-GR" sz="2400" dirty="0"/>
              <a:t>: Αγνοεί το καλό/κακό, δίκαιο/ άδικο, όμορφο/ άσχημο - αφού δεν ξέρει, ποιος ο λόγος να πάει κάποιος μαθητής δίπλα του;</a:t>
            </a:r>
          </a:p>
          <a:p>
            <a:pPr marL="285750" indent="-285750">
              <a:buFont typeface="Arial"/>
              <a:buChar char="•"/>
            </a:pPr>
            <a:r>
              <a:rPr lang="el-GR" sz="2400" dirty="0"/>
              <a:t>Καταρρίπτει και τη θέση περί δίκαιου και άδικου </a:t>
            </a:r>
          </a:p>
          <a:p>
            <a:pPr marL="285750" indent="-285750">
              <a:buFont typeface="Arial"/>
              <a:buChar char="•"/>
            </a:pPr>
            <a:endParaRPr lang="el-GR" sz="2400" dirty="0"/>
          </a:p>
          <a:p>
            <a:pPr marL="285750" indent="-285750">
              <a:buFont typeface="Arial"/>
              <a:buChar char="•"/>
            </a:pPr>
            <a:r>
              <a:rPr lang="el-GR" sz="2400" dirty="0"/>
              <a:t>Αποσύρεται από τη συζήτηση ο Γοργίας με κλονισμένη την αυτοπεποίθηση για να αναλάβει ο Πώλος - κριτική , ειρωνεία του Σωκράτη</a:t>
            </a:r>
            <a:endParaRPr lang="el-GR" sz="2000" dirty="0"/>
          </a:p>
          <a:p>
            <a:pPr marL="285750" indent="-285750">
              <a:buFont typeface="Arial"/>
              <a:buChar char="•"/>
            </a:pPr>
            <a:endParaRPr lang="el-GR" dirty="0"/>
          </a:p>
          <a:p>
            <a:r>
              <a:rPr lang="el-GR" dirty="0"/>
              <a:t>   </a:t>
            </a:r>
          </a:p>
        </p:txBody>
      </p:sp>
    </p:spTree>
    <p:extLst>
      <p:ext uri="{BB962C8B-B14F-4D97-AF65-F5344CB8AC3E}">
        <p14:creationId xmlns:p14="http://schemas.microsoft.com/office/powerpoint/2010/main" xmlns="" val="98941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CBBA3EE-277F-4C9D-8623-518DC1E7481D}"/>
              </a:ext>
            </a:extLst>
          </p:cNvPr>
          <p:cNvSpPr txBox="1"/>
          <p:nvPr/>
        </p:nvSpPr>
        <p:spPr>
          <a:xfrm>
            <a:off x="943155" y="411192"/>
            <a:ext cx="9241764" cy="6524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000" dirty="0">
                <a:solidFill>
                  <a:srgbClr val="EA6312"/>
                </a:solidFill>
              </a:rPr>
              <a:t>2ος Διάλογος - Πώλος</a:t>
            </a:r>
          </a:p>
          <a:p>
            <a:endParaRPr lang="el-GR" sz="2000" dirty="0">
              <a:solidFill>
                <a:srgbClr val="EA6312"/>
              </a:solidFill>
            </a:endParaRPr>
          </a:p>
          <a:p>
            <a:pPr marL="285750" indent="-285750">
              <a:buFont typeface="Arial"/>
              <a:buChar char="•"/>
            </a:pPr>
            <a:r>
              <a:rPr lang="el-GR" sz="2000" dirty="0" err="1"/>
              <a:t>Σωκ</a:t>
            </a:r>
            <a:r>
              <a:rPr lang="el-GR" sz="2000" dirty="0"/>
              <a:t>: Εμπειρία είναι η ρητορική και όχι η τέχνη (απαντά στο ερώτημα του Πώλου)</a:t>
            </a:r>
          </a:p>
          <a:p>
            <a:pPr marL="285750" indent="-285750">
              <a:buFont typeface="Arial"/>
              <a:buChar char="•"/>
            </a:pPr>
            <a:r>
              <a:rPr lang="el-GR" sz="2000" dirty="0"/>
              <a:t>Ένα είδος ευχαρίστησης - </a:t>
            </a:r>
            <a:r>
              <a:rPr lang="el-GR" sz="2000" dirty="0">
                <a:solidFill>
                  <a:schemeClr val="accent2"/>
                </a:solidFill>
              </a:rPr>
              <a:t>κολακεία</a:t>
            </a:r>
            <a:r>
              <a:rPr lang="el-GR" sz="2000" dirty="0"/>
              <a:t> για τις επιθυμίες του άλλου</a:t>
            </a:r>
          </a:p>
          <a:p>
            <a:pPr marL="285750" indent="-285750">
              <a:buFont typeface="Arial"/>
              <a:buChar char="•"/>
            </a:pPr>
            <a:r>
              <a:rPr lang="el-GR" sz="2000" dirty="0"/>
              <a:t>Η ρητορική απείκασμα της πολιτικής - μέρος της κολακείας </a:t>
            </a:r>
          </a:p>
          <a:p>
            <a:pPr marL="285750" indent="-285750">
              <a:buFont typeface="Arial"/>
              <a:buChar char="•"/>
            </a:pPr>
            <a:r>
              <a:rPr lang="el-GR" sz="2000" dirty="0"/>
              <a:t>Κόλακας: ικανός να καταλαβαίνει τις επιθυμίες- να τις χειρίζεται- με τόλμη να παρακάμπτει τα εμπόδια- επιδέξιος στην επικοινωνία</a:t>
            </a:r>
          </a:p>
          <a:p>
            <a:pPr marL="285750" indent="-285750">
              <a:buFont typeface="Arial"/>
              <a:buChar char="•"/>
            </a:pPr>
            <a:r>
              <a:rPr lang="el-GR" sz="2000" dirty="0"/>
              <a:t>Συλλογιστική Σωκράτη</a:t>
            </a:r>
          </a:p>
          <a:p>
            <a:pPr marL="285750" indent="-285750">
              <a:buFont typeface="Arial"/>
              <a:buChar char="•"/>
            </a:pPr>
            <a:r>
              <a:rPr lang="el-GR" sz="2000" dirty="0"/>
              <a:t>Διάκριση σώματος και ψυχής- διάκριση κατάστασης σε καλή/κακή-τέχνες για το σώμα/ψυχή</a:t>
            </a:r>
          </a:p>
          <a:p>
            <a:pPr marL="285750" indent="-285750">
              <a:buFont typeface="Arial"/>
              <a:buChar char="•"/>
            </a:pPr>
            <a:r>
              <a:rPr lang="el-GR" sz="2000" dirty="0"/>
              <a:t>4 τέχνες: για το σώμα ιατρική, γυμναστική - για την ψυχή δικαιοσύνη, πολιτική</a:t>
            </a:r>
          </a:p>
          <a:p>
            <a:pPr marL="285750" indent="-285750">
              <a:buFont typeface="Arial"/>
              <a:buChar char="•"/>
            </a:pPr>
            <a:r>
              <a:rPr lang="el-GR" sz="2000" dirty="0"/>
              <a:t>Η κολακεία </a:t>
            </a:r>
            <a:r>
              <a:rPr lang="el-GR" sz="2000" dirty="0">
                <a:solidFill>
                  <a:schemeClr val="accent2"/>
                </a:solidFill>
              </a:rPr>
              <a:t>αισθάνεται</a:t>
            </a:r>
            <a:r>
              <a:rPr lang="el-GR" sz="2000" dirty="0"/>
              <a:t> (δεν γνωρίζει) και παίρνει τη μορφή των 4 τεχνών</a:t>
            </a:r>
          </a:p>
          <a:p>
            <a:pPr marL="285750" indent="-285750">
              <a:buFont typeface="Arial"/>
              <a:buChar char="•"/>
            </a:pPr>
            <a:r>
              <a:rPr lang="el-GR" sz="2000" dirty="0"/>
              <a:t>Ζεύγη: ιατρική/μαγειρική - γυμναστική/κομμωτική - νομοθετική/σοφιστική - δικαιοσύνη/ρητορική</a:t>
            </a:r>
          </a:p>
          <a:p>
            <a:pPr marL="285750" indent="-285750">
              <a:buFont typeface="Arial"/>
              <a:buChar char="•"/>
            </a:pPr>
            <a:endParaRPr lang="el-GR" sz="2000" dirty="0"/>
          </a:p>
          <a:p>
            <a:pPr marL="285750" indent="-285750">
              <a:buFont typeface="Arial"/>
              <a:buChar char="•"/>
            </a:pPr>
            <a:r>
              <a:rPr lang="el-GR" sz="2000" dirty="0" err="1"/>
              <a:t>Πώλ</a:t>
            </a:r>
            <a:r>
              <a:rPr lang="el-GR" sz="2000" dirty="0"/>
              <a:t>: δηλαδή φαύλοι οι ρήτορες μέσα στην πόλη; </a:t>
            </a:r>
          </a:p>
          <a:p>
            <a:pPr marL="285750" indent="-285750">
              <a:buFont typeface="Arial"/>
              <a:buChar char="•"/>
            </a:pPr>
            <a:r>
              <a:rPr lang="el-GR" sz="2000" dirty="0"/>
              <a:t>ΣΩΚ: Δεν είναι τίποτα μέσα στην πόλη.</a:t>
            </a:r>
          </a:p>
          <a:p>
            <a:pPr marL="285750" indent="-285750">
              <a:buFont typeface="Arial"/>
              <a:buChar char="•"/>
            </a:pPr>
            <a:r>
              <a:rPr lang="el-GR" sz="2000" dirty="0" err="1"/>
              <a:t>Πὠλ</a:t>
            </a:r>
            <a:r>
              <a:rPr lang="el-GR" sz="2000" dirty="0"/>
              <a:t>: έχουν τεράστια δύναμη μέσα στην πόλη ( </a:t>
            </a:r>
            <a:r>
              <a:rPr lang="el-GR" sz="2000" dirty="0">
                <a:solidFill>
                  <a:schemeClr val="accent2"/>
                </a:solidFill>
              </a:rPr>
              <a:t>δύναμη της ρητορικής</a:t>
            </a:r>
            <a:r>
              <a:rPr lang="el-GR" sz="2000" dirty="0"/>
              <a:t>) </a:t>
            </a:r>
          </a:p>
          <a:p>
            <a:pPr marL="285750" indent="-285750">
              <a:buFont typeface="Arial"/>
              <a:buChar char="•"/>
            </a:pPr>
            <a:endParaRPr lang="el-GR" dirty="0"/>
          </a:p>
        </p:txBody>
      </p:sp>
    </p:spTree>
    <p:extLst>
      <p:ext uri="{BB962C8B-B14F-4D97-AF65-F5344CB8AC3E}">
        <p14:creationId xmlns:p14="http://schemas.microsoft.com/office/powerpoint/2010/main" xmlns="" val="86211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017A951-468B-4041-82FE-0665BBA1EFB3}"/>
              </a:ext>
            </a:extLst>
          </p:cNvPr>
          <p:cNvSpPr txBox="1"/>
          <p:nvPr/>
        </p:nvSpPr>
        <p:spPr>
          <a:xfrm>
            <a:off x="971911" y="497456"/>
            <a:ext cx="8451009"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dirty="0"/>
              <a:t>Οι ρήτορες και οι τύραννοι έχουν πολύ μικρή δύναμη γιατί κάνουν ό,τι τους φανεί καλύτερο και όχι ό,τι θέλουν- δεν έχουν φρόνηση.</a:t>
            </a:r>
          </a:p>
          <a:p>
            <a:pPr marL="285750" indent="-285750">
              <a:buFont typeface="Arial"/>
              <a:buChar char="•"/>
            </a:pPr>
            <a:r>
              <a:rPr lang="el-GR" dirty="0"/>
              <a:t>Συλλογιστική: διάκριση απώτερου και φαινομενικού σκοπού των πράξεων μας - απώτερος σκοπός= αγαθό  -- το μέσον γίνεται εξαιτίας του αγαθού, πιθανόν να μην το θέλουμε ( παράδειγμα φαρμάκου/τυράννου) - καταλήγει πως δεν έχουν δύναμη.</a:t>
            </a:r>
          </a:p>
          <a:p>
            <a:pPr marL="285750" indent="-285750">
              <a:buFont typeface="Arial"/>
              <a:buChar char="•"/>
            </a:pPr>
            <a:r>
              <a:rPr lang="el-GR" dirty="0"/>
              <a:t>Πράττουν εν αγνοία όσα πράττουν </a:t>
            </a:r>
            <a:r>
              <a:rPr lang="el-GR" dirty="0">
                <a:solidFill>
                  <a:srgbClr val="FFFF00"/>
                </a:solidFill>
              </a:rPr>
              <a:t>( </a:t>
            </a:r>
            <a:r>
              <a:rPr lang="el-GR" dirty="0" err="1">
                <a:solidFill>
                  <a:srgbClr val="FFFF00"/>
                </a:solidFill>
              </a:rPr>
              <a:t>οὐδείς</a:t>
            </a:r>
            <a:r>
              <a:rPr lang="el-GR" dirty="0">
                <a:solidFill>
                  <a:srgbClr val="FFFF00"/>
                </a:solidFill>
              </a:rPr>
              <a:t> </a:t>
            </a:r>
            <a:r>
              <a:rPr lang="el-GR" dirty="0" err="1">
                <a:solidFill>
                  <a:srgbClr val="FFFF00"/>
                </a:solidFill>
              </a:rPr>
              <a:t>ἑκών</a:t>
            </a:r>
            <a:r>
              <a:rPr lang="el-GR" dirty="0">
                <a:solidFill>
                  <a:srgbClr val="FFFF00"/>
                </a:solidFill>
              </a:rPr>
              <a:t> κακός) </a:t>
            </a:r>
            <a:r>
              <a:rPr lang="el-GR" dirty="0"/>
              <a:t>δεν πράττει το κακό με την θέληση του.</a:t>
            </a:r>
          </a:p>
          <a:p>
            <a:pPr marL="285750" indent="-285750">
              <a:buFont typeface="Arial"/>
              <a:buChar char="•"/>
            </a:pPr>
            <a:endParaRPr lang="el-GR" dirty="0"/>
          </a:p>
          <a:p>
            <a:pPr marL="285750" indent="-285750">
              <a:buFont typeface="Arial"/>
              <a:buChar char="•"/>
            </a:pPr>
            <a:r>
              <a:rPr lang="el-GR" dirty="0"/>
              <a:t>Πωλ: αξιοζήλευτοι αυτοί που μπορούν να τα κάνουν αυτά, είτε δίκαια είτε άδικα- ατιμωρησία  </a:t>
            </a:r>
          </a:p>
          <a:p>
            <a:pPr marL="285750" indent="-285750">
              <a:buFont typeface="Arial"/>
              <a:buChar char="•"/>
            </a:pPr>
            <a:r>
              <a:rPr lang="el-GR" dirty="0" err="1"/>
              <a:t>Σωκ</a:t>
            </a:r>
            <a:r>
              <a:rPr lang="el-GR" dirty="0"/>
              <a:t>: δίκαιος μη ζηλευτός άδικος αξιολύπητος- περισσότερο αξιολύπητος από εκείνον που αδικείται </a:t>
            </a:r>
            <a:r>
              <a:rPr lang="el-GR" dirty="0">
                <a:solidFill>
                  <a:schemeClr val="accent2"/>
                </a:solidFill>
              </a:rPr>
              <a:t> </a:t>
            </a:r>
            <a:r>
              <a:rPr lang="el-GR" dirty="0"/>
              <a:t>και ακόμα περισσότερο αξιολύπητος αυτός που αδικεί και δεν τιμωρείται.</a:t>
            </a:r>
          </a:p>
          <a:p>
            <a:pPr marL="285750" indent="-285750">
              <a:buFont typeface="Arial"/>
              <a:buChar char="•"/>
            </a:pPr>
            <a:r>
              <a:rPr lang="el-GR" dirty="0">
                <a:solidFill>
                  <a:srgbClr val="FFFFFF"/>
                </a:solidFill>
              </a:rPr>
              <a:t>Τιμωρία - ευτυχής όποιος αδικήσει πιαστεί και καταδικαστεί</a:t>
            </a:r>
          </a:p>
          <a:p>
            <a:pPr marL="285750" indent="-285750">
              <a:buFont typeface="Arial"/>
              <a:buChar char="•"/>
            </a:pPr>
            <a:r>
              <a:rPr lang="el-GR" dirty="0">
                <a:solidFill>
                  <a:schemeClr val="accent2"/>
                </a:solidFill>
                <a:ea typeface="+mn-lt"/>
                <a:cs typeface="+mn-lt"/>
              </a:rPr>
              <a:t>( </a:t>
            </a:r>
            <a:r>
              <a:rPr lang="el-GR" dirty="0" err="1">
                <a:solidFill>
                  <a:schemeClr val="accent2"/>
                </a:solidFill>
                <a:ea typeface="+mn-lt"/>
                <a:cs typeface="+mn-lt"/>
              </a:rPr>
              <a:t>ἀδικεῖν</a:t>
            </a:r>
            <a:r>
              <a:rPr lang="el-GR" dirty="0">
                <a:solidFill>
                  <a:schemeClr val="accent2"/>
                </a:solidFill>
                <a:ea typeface="+mn-lt"/>
                <a:cs typeface="+mn-lt"/>
              </a:rPr>
              <a:t> </a:t>
            </a:r>
            <a:r>
              <a:rPr lang="el-GR" dirty="0" err="1">
                <a:solidFill>
                  <a:schemeClr val="accent2"/>
                </a:solidFill>
                <a:ea typeface="+mn-lt"/>
                <a:cs typeface="+mn-lt"/>
              </a:rPr>
              <a:t>ἀδικεῖσθαι</a:t>
            </a:r>
            <a:r>
              <a:rPr lang="el-GR" dirty="0">
                <a:solidFill>
                  <a:schemeClr val="accent2"/>
                </a:solidFill>
                <a:ea typeface="+mn-lt"/>
                <a:cs typeface="+mn-lt"/>
              </a:rPr>
              <a:t> )</a:t>
            </a:r>
            <a:endParaRPr lang="el-GR" dirty="0">
              <a:solidFill>
                <a:schemeClr val="accent2"/>
              </a:solidFill>
            </a:endParaRPr>
          </a:p>
          <a:p>
            <a:pPr marL="285750" indent="-285750">
              <a:buFont typeface="Arial"/>
              <a:buChar char="•"/>
            </a:pPr>
            <a:r>
              <a:rPr lang="el-GR" dirty="0" err="1"/>
              <a:t>Πώλ</a:t>
            </a:r>
            <a:r>
              <a:rPr lang="el-GR" dirty="0"/>
              <a:t>: δεν αντιλαμβάνεται το ωραίο και το αγαθό ως ίδιες έννοιες ούτε το άσχημο και το κακό - το ασχημότερο πράγμα είναι το πιο κακό ( το </a:t>
            </a:r>
            <a:r>
              <a:rPr lang="el-GR" dirty="0" err="1"/>
              <a:t>ἀδικεῖν</a:t>
            </a:r>
            <a:r>
              <a:rPr lang="el-GR" dirty="0"/>
              <a:t> ασχημότερο όχι όμως το χειρότερο κακό)  όχι οδυνηρό όμως ασχημότερο (συγκριτικός βαθμός)</a:t>
            </a:r>
            <a:endParaRPr lang="el-GR" dirty="0">
              <a:solidFill>
                <a:srgbClr val="FFFFFF"/>
              </a:solidFill>
            </a:endParaRPr>
          </a:p>
          <a:p>
            <a:pPr marL="285750" indent="-285750">
              <a:buFont typeface="Arial"/>
              <a:buChar char="•"/>
            </a:pPr>
            <a:endParaRPr lang="el-GR" dirty="0">
              <a:solidFill>
                <a:schemeClr val="accent2"/>
              </a:solidFill>
            </a:endParaRPr>
          </a:p>
        </p:txBody>
      </p:sp>
    </p:spTree>
    <p:extLst>
      <p:ext uri="{BB962C8B-B14F-4D97-AF65-F5344CB8AC3E}">
        <p14:creationId xmlns:p14="http://schemas.microsoft.com/office/powerpoint/2010/main" xmlns="" val="3874998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C213F7A-8830-4CDF-83A5-6B20180D28D3}"/>
              </a:ext>
            </a:extLst>
          </p:cNvPr>
          <p:cNvSpPr txBox="1"/>
          <p:nvPr/>
        </p:nvSpPr>
        <p:spPr>
          <a:xfrm>
            <a:off x="986287" y="267419"/>
            <a:ext cx="8982973"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err="1"/>
              <a:t>Σωκ</a:t>
            </a:r>
            <a:r>
              <a:rPr lang="el-GR" sz="2000" dirty="0"/>
              <a:t>: ποιότητα ενέργειας μεταδίδεται ανάλογα στον δέκτη- αν το υποκείμενο δράσει δίκαια τότε το αντικείμενο δέχεται καλή ενέργεια και ωφελείται. Όποιος τιμωρείται δίκαια βελτιώνεται ως προς την ψυχή (λογιστικό- τριμερής διάκριση της ψυχής)</a:t>
            </a:r>
          </a:p>
          <a:p>
            <a:pPr marL="285750" indent="-285750">
              <a:buFont typeface="Arial"/>
              <a:buChar char="•"/>
            </a:pPr>
            <a:r>
              <a:rPr lang="el-GR" sz="2000" dirty="0"/>
              <a:t>Όσοι το αγνοούν αποφεύγουν την τιμωρία</a:t>
            </a:r>
          </a:p>
          <a:p>
            <a:pPr marL="285750" indent="-285750">
              <a:buFont typeface="Arial"/>
              <a:buChar char="•"/>
            </a:pPr>
            <a:r>
              <a:rPr lang="el-GR" sz="2000" dirty="0"/>
              <a:t>Ο δικαστής είναι ο γιατρός της ψυχής </a:t>
            </a:r>
          </a:p>
          <a:p>
            <a:pPr marL="285750" indent="-285750">
              <a:buFont typeface="Arial"/>
              <a:buChar char="•"/>
            </a:pPr>
            <a:r>
              <a:rPr lang="el-GR" sz="2000" dirty="0"/>
              <a:t>Σε ακόμα καλύτερη κατάσταση αυτός που δεν αρρώστησε ποτέ</a:t>
            </a:r>
          </a:p>
          <a:p>
            <a:pPr marL="285750" indent="-285750">
              <a:buFont typeface="Arial"/>
              <a:buChar char="•"/>
            </a:pPr>
            <a:r>
              <a:rPr lang="el-GR" sz="2000" dirty="0"/>
              <a:t>Καταρρίπτει τον ισχυρισμό του Πώλου πως η ρητορική έχει αξία καθώς διδάσκει τον κάτοχό της να ξεγλιστρά από την τιμωρία</a:t>
            </a:r>
          </a:p>
          <a:p>
            <a:pPr marL="285750" indent="-285750">
              <a:buFont typeface="Arial"/>
              <a:buChar char="•"/>
            </a:pPr>
            <a:r>
              <a:rPr lang="el-GR" sz="2000" dirty="0"/>
              <a:t>Συνοψίζει ο Σωκράτης : μεγαλύτερο κακό η αδικία - τιμωρία απαλλακτικό της κακίας - η μη τιμωρία εμμονή στην κακία - </a:t>
            </a:r>
          </a:p>
          <a:p>
            <a:pPr marL="285750" indent="-285750">
              <a:buFont typeface="Arial"/>
              <a:buChar char="•"/>
            </a:pPr>
            <a:endParaRPr lang="el-GR" sz="2000" dirty="0"/>
          </a:p>
          <a:p>
            <a:pPr marL="285750" indent="-285750">
              <a:buFont typeface="Arial"/>
              <a:buChar char="•"/>
            </a:pPr>
            <a:r>
              <a:rPr lang="el-GR" sz="2000" dirty="0" err="1"/>
              <a:t>Σωκ</a:t>
            </a:r>
            <a:r>
              <a:rPr lang="el-GR" sz="2000" dirty="0"/>
              <a:t>: Ποια η χρησιμότητα της ρητορικής; </a:t>
            </a:r>
          </a:p>
          <a:p>
            <a:pPr marL="285750" indent="-285750">
              <a:buFont typeface="Arial"/>
              <a:buChar char="•"/>
            </a:pPr>
            <a:r>
              <a:rPr lang="el-GR" sz="2000" dirty="0"/>
              <a:t>Στους μεταμελημένους άχρηστη, διότι πρέπει να τιμωρηθούν για να γιατρευτούν</a:t>
            </a:r>
          </a:p>
          <a:p>
            <a:pPr marL="285750" indent="-285750">
              <a:buFont typeface="Arial"/>
              <a:buChar char="•"/>
            </a:pPr>
            <a:r>
              <a:rPr lang="el-GR" sz="2000" dirty="0"/>
              <a:t>Στους αμετανόητους χρήσιμη για να μην τιμωρηθούν, όμως δεν θα γιατρευτούν</a:t>
            </a:r>
          </a:p>
          <a:p>
            <a:pPr marL="285750" indent="-285750">
              <a:buFont typeface="Arial"/>
              <a:buChar char="•"/>
            </a:pPr>
            <a:r>
              <a:rPr lang="el-GR" sz="2000" dirty="0"/>
              <a:t>Να προφυλάξουμε τους εαυτούς μας ώστε να μην αδικήσουμε; ( έχει αναιρεθεί νωρίτερα το περί διδακτικής)</a:t>
            </a:r>
          </a:p>
        </p:txBody>
      </p:sp>
    </p:spTree>
    <p:extLst>
      <p:ext uri="{BB962C8B-B14F-4D97-AF65-F5344CB8AC3E}">
        <p14:creationId xmlns:p14="http://schemas.microsoft.com/office/powerpoint/2010/main" xmlns="" val="2554698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954165D-8E15-4FFC-9578-3F83F834AE8D}"/>
              </a:ext>
            </a:extLst>
          </p:cNvPr>
          <p:cNvSpPr txBox="1"/>
          <p:nvPr/>
        </p:nvSpPr>
        <p:spPr>
          <a:xfrm>
            <a:off x="900023" y="181155"/>
            <a:ext cx="8407878"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dirty="0">
                <a:solidFill>
                  <a:srgbClr val="FF0000"/>
                </a:solidFill>
              </a:rPr>
              <a:t>3ος Διάλογος - </a:t>
            </a:r>
            <a:r>
              <a:rPr lang="el-GR" dirty="0" err="1">
                <a:solidFill>
                  <a:srgbClr val="FF0000"/>
                </a:solidFill>
              </a:rPr>
              <a:t>Καλλικλής</a:t>
            </a:r>
            <a:r>
              <a:rPr lang="el-GR" dirty="0">
                <a:solidFill>
                  <a:srgbClr val="FF0000"/>
                </a:solidFill>
              </a:rPr>
              <a:t> </a:t>
            </a:r>
          </a:p>
          <a:p>
            <a:pPr marL="285750" indent="-285750">
              <a:buFont typeface="Arial"/>
              <a:buChar char="•"/>
            </a:pPr>
            <a:r>
              <a:rPr lang="el-GR" sz="2000" dirty="0"/>
              <a:t>Αναλαμβάνει τον λόγο και  υποστηρίζει πως ο Γοργίας και ο Πώλος αποχώρησαν από τη συζήτηση επειδή δεν είχαν το θάρρος να απαντήσουν ( ταπεινωτικός) - αν όσα έχουν λεχθεί μέχρι τώρα ισχύουν τότε η κοινωνία είναι ανοργάνωτη, σε λάθος βάση και η συμπεριφορά μας ανάποδη και ανήθικη.</a:t>
            </a:r>
          </a:p>
          <a:p>
            <a:pPr marL="285750" indent="-285750">
              <a:buFont typeface="Arial"/>
              <a:buChar char="•"/>
            </a:pPr>
            <a:r>
              <a:rPr lang="el-GR" sz="2000" dirty="0" err="1"/>
              <a:t>Σωκ</a:t>
            </a:r>
            <a:r>
              <a:rPr lang="el-GR" sz="2000" dirty="0"/>
              <a:t>: ο καθένας τους έχει από μια ερωμένη. Φιλοσοφία - Αθηναϊκή Δημοκρατία ( ειρωνεία )</a:t>
            </a:r>
          </a:p>
          <a:p>
            <a:pPr marL="285750" indent="-285750">
              <a:buFont typeface="Arial"/>
              <a:buChar char="•"/>
            </a:pPr>
            <a:r>
              <a:rPr lang="el-GR" sz="2000" dirty="0">
                <a:solidFill>
                  <a:schemeClr val="accent2"/>
                </a:solidFill>
              </a:rPr>
              <a:t>Η συζήτηση  από το ηθικό πλαίσιο περνά στο πολιτικό</a:t>
            </a:r>
          </a:p>
          <a:p>
            <a:pPr marL="285750" indent="-285750">
              <a:buFont typeface="Arial"/>
              <a:buChar char="•"/>
            </a:pPr>
            <a:r>
              <a:rPr lang="el-GR" sz="2000" dirty="0" err="1"/>
              <a:t>Καλ</a:t>
            </a:r>
            <a:r>
              <a:rPr lang="el-GR" sz="2000" dirty="0"/>
              <a:t>: Φυσικό δίκαιο- φύση- νόμος</a:t>
            </a:r>
          </a:p>
          <a:p>
            <a:pPr marL="285750" indent="-285750">
              <a:buFont typeface="Arial"/>
              <a:buChar char="•"/>
            </a:pPr>
            <a:r>
              <a:rPr lang="el-GR" sz="2000" dirty="0"/>
              <a:t>Από φύσει ο ισχυρότερος επιβάλλεται -το </a:t>
            </a:r>
            <a:r>
              <a:rPr lang="el-GR" sz="2000" dirty="0" err="1"/>
              <a:t>ἀδικεῖν</a:t>
            </a:r>
            <a:r>
              <a:rPr lang="el-GR" sz="2000" dirty="0"/>
              <a:t> χειρότερο του </a:t>
            </a:r>
            <a:r>
              <a:rPr lang="el-GR" sz="2000" dirty="0" err="1"/>
              <a:t>ἀδικεῖσθαι</a:t>
            </a:r>
            <a:r>
              <a:rPr lang="el-GR" sz="2000" dirty="0"/>
              <a:t>= νόμος που επέβαλαν οι αδύναμοι εναντίων των δυνατών για την προστασία τους ( μύθος Ηρακλή -Γηρυόνη )</a:t>
            </a:r>
          </a:p>
          <a:p>
            <a:pPr marL="285750" indent="-285750">
              <a:buFont typeface="Arial"/>
              <a:buChar char="•"/>
            </a:pPr>
            <a:r>
              <a:rPr lang="el-GR" sz="2000" dirty="0"/>
              <a:t>Φιλοσοφία χρήσιμη για τους νέους όχι όμως για τους μεγάλους διότι τούς στερεί την εμπειρία (σύνδεση με την "πολιτεία")</a:t>
            </a:r>
          </a:p>
          <a:p>
            <a:pPr marL="285750" indent="-285750">
              <a:buFont typeface="Arial"/>
              <a:buChar char="•"/>
            </a:pPr>
            <a:r>
              <a:rPr lang="el-GR" sz="2000" dirty="0"/>
              <a:t>Πρακτικός άνθρωπος σε αντιδιαστολή με τον φιλόσοφο</a:t>
            </a:r>
          </a:p>
          <a:p>
            <a:pPr marL="285750" indent="-285750">
              <a:buFont typeface="Arial"/>
              <a:buChar char="•"/>
            </a:pPr>
            <a:r>
              <a:rPr lang="el-GR" sz="2000" dirty="0"/>
              <a:t>Ευριπίδης - </a:t>
            </a:r>
            <a:r>
              <a:rPr lang="el-GR" sz="2000" dirty="0">
                <a:solidFill>
                  <a:srgbClr val="FFFF00"/>
                </a:solidFill>
              </a:rPr>
              <a:t>λαμπρός </a:t>
            </a:r>
            <a:r>
              <a:rPr lang="el-GR" sz="2000" dirty="0" err="1">
                <a:solidFill>
                  <a:srgbClr val="FFFF00"/>
                </a:solidFill>
              </a:rPr>
              <a:t>τέ</a:t>
            </a:r>
            <a:r>
              <a:rPr lang="el-GR" sz="2000" dirty="0">
                <a:solidFill>
                  <a:srgbClr val="FFFF00"/>
                </a:solidFill>
              </a:rPr>
              <a:t> </a:t>
            </a:r>
            <a:r>
              <a:rPr lang="el-GR" sz="2000" dirty="0" err="1">
                <a:solidFill>
                  <a:srgbClr val="FFFF00"/>
                </a:solidFill>
              </a:rPr>
              <a:t>ἐστίν</a:t>
            </a:r>
            <a:r>
              <a:rPr lang="el-GR" sz="2000" dirty="0">
                <a:solidFill>
                  <a:srgbClr val="FFFF00"/>
                </a:solidFill>
              </a:rPr>
              <a:t> </a:t>
            </a:r>
            <a:r>
              <a:rPr lang="el-GR" sz="2000" dirty="0" err="1">
                <a:solidFill>
                  <a:srgbClr val="FFFF00"/>
                </a:solidFill>
              </a:rPr>
              <a:t>ἕκαστος</a:t>
            </a:r>
            <a:r>
              <a:rPr lang="el-GR" sz="2000" dirty="0">
                <a:solidFill>
                  <a:srgbClr val="FFFF00"/>
                </a:solidFill>
              </a:rPr>
              <a:t> </a:t>
            </a:r>
            <a:r>
              <a:rPr lang="el-GR" sz="2000" dirty="0" err="1">
                <a:solidFill>
                  <a:srgbClr val="FFFF00"/>
                </a:solidFill>
              </a:rPr>
              <a:t>ἐν</a:t>
            </a:r>
            <a:r>
              <a:rPr lang="el-GR" sz="2000" dirty="0">
                <a:solidFill>
                  <a:srgbClr val="FFFF00"/>
                </a:solidFill>
              </a:rPr>
              <a:t> </a:t>
            </a:r>
            <a:r>
              <a:rPr lang="el-GR" sz="2000" dirty="0" err="1">
                <a:solidFill>
                  <a:srgbClr val="FFFF00"/>
                </a:solidFill>
              </a:rPr>
              <a:t>τούτῳ</a:t>
            </a:r>
            <a:r>
              <a:rPr lang="el-GR" sz="2000" dirty="0">
                <a:solidFill>
                  <a:srgbClr val="FFFF00"/>
                </a:solidFill>
              </a:rPr>
              <a:t>, και </a:t>
            </a:r>
            <a:r>
              <a:rPr lang="el-GR" sz="2000" dirty="0" err="1">
                <a:solidFill>
                  <a:srgbClr val="FFFF00"/>
                </a:solidFill>
              </a:rPr>
              <a:t>ἐπί</a:t>
            </a:r>
            <a:r>
              <a:rPr lang="el-GR" sz="2000" dirty="0">
                <a:solidFill>
                  <a:srgbClr val="FFFF00"/>
                </a:solidFill>
              </a:rPr>
              <a:t> </a:t>
            </a:r>
            <a:r>
              <a:rPr lang="el-GR" sz="2000" dirty="0" err="1">
                <a:solidFill>
                  <a:srgbClr val="FFFF00"/>
                </a:solidFill>
              </a:rPr>
              <a:t>τοῦτ</a:t>
            </a:r>
            <a:r>
              <a:rPr lang="el-GR" sz="2000" dirty="0">
                <a:solidFill>
                  <a:srgbClr val="FFFF00"/>
                </a:solidFill>
              </a:rPr>
              <a:t>' </a:t>
            </a:r>
            <a:r>
              <a:rPr lang="el-GR" sz="2000" dirty="0" err="1">
                <a:solidFill>
                  <a:srgbClr val="FFFF00"/>
                </a:solidFill>
              </a:rPr>
              <a:t>ἐπείγεται</a:t>
            </a:r>
            <a:r>
              <a:rPr lang="el-GR" sz="2000" dirty="0">
                <a:solidFill>
                  <a:srgbClr val="FFFF00"/>
                </a:solidFill>
              </a:rPr>
              <a:t> </a:t>
            </a:r>
            <a:r>
              <a:rPr lang="el-GR" sz="2000" dirty="0"/>
              <a:t>καθένας σε τούτο είναι ικανός και σε τούτο κατευθύνεται (αν κληθούν να μιλήσουν για τα δημόσια)</a:t>
            </a:r>
          </a:p>
        </p:txBody>
      </p:sp>
    </p:spTree>
    <p:extLst>
      <p:ext uri="{BB962C8B-B14F-4D97-AF65-F5344CB8AC3E}">
        <p14:creationId xmlns:p14="http://schemas.microsoft.com/office/powerpoint/2010/main" xmlns="" val="210915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0980CA6-40A2-412D-B688-7D04609B0927}"/>
              </a:ext>
            </a:extLst>
          </p:cNvPr>
          <p:cNvSpPr txBox="1"/>
          <p:nvPr/>
        </p:nvSpPr>
        <p:spPr>
          <a:xfrm>
            <a:off x="914400" y="267419"/>
            <a:ext cx="9184256" cy="6524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err="1"/>
              <a:t>Σωκ</a:t>
            </a:r>
            <a:r>
              <a:rPr lang="el-GR" sz="2000" dirty="0"/>
              <a:t>: ρωτά αν ο ισχυρότερος άνθρωπος είναι ταυτόχρονα και ο καλύτερος και αν ο αδύναμος ο χειρότερος</a:t>
            </a:r>
          </a:p>
          <a:p>
            <a:pPr marL="285750" indent="-285750">
              <a:buFont typeface="Arial"/>
              <a:buChar char="•"/>
            </a:pPr>
            <a:r>
              <a:rPr lang="el-GR" sz="2000" dirty="0" err="1"/>
              <a:t>Καλ</a:t>
            </a:r>
            <a:r>
              <a:rPr lang="el-GR" sz="2000" dirty="0"/>
              <a:t>: ανώτερο, καλύτερο, ισχυρότερο είναι διαφορετικές εκδηλώσεις του ίδιου πράγματος </a:t>
            </a:r>
          </a:p>
          <a:p>
            <a:pPr marL="285750" indent="-285750">
              <a:buFont typeface="Arial"/>
              <a:buChar char="•"/>
            </a:pPr>
            <a:r>
              <a:rPr lang="el-GR" sz="2000" dirty="0" err="1"/>
              <a:t>Σωκ</a:t>
            </a:r>
            <a:r>
              <a:rPr lang="el-GR" sz="2000" dirty="0"/>
              <a:t>: οι πολλοί (λαός) είναι υπέρτεροι από τον ένα σε δύναμη - αυτοί θεωρούν δίκαιη την ισοτιμία και το </a:t>
            </a:r>
            <a:r>
              <a:rPr lang="el-GR" sz="2000" dirty="0" err="1"/>
              <a:t>ἀδικεῖν</a:t>
            </a:r>
            <a:r>
              <a:rPr lang="el-GR" sz="2000" dirty="0"/>
              <a:t> χειρότερο</a:t>
            </a:r>
          </a:p>
          <a:p>
            <a:pPr marL="285750" indent="-285750">
              <a:buFont typeface="Arial"/>
              <a:buChar char="•"/>
            </a:pPr>
            <a:r>
              <a:rPr lang="el-GR" sz="2000" dirty="0"/>
              <a:t>Συνεπώς αυτό συμφωνεί με τους νόμους της φύσης (αφού είναι ισχυρότεροι)</a:t>
            </a:r>
          </a:p>
          <a:p>
            <a:pPr marL="285750" indent="-285750">
              <a:buFont typeface="Arial"/>
              <a:buChar char="•"/>
            </a:pPr>
            <a:r>
              <a:rPr lang="el-GR" sz="2000" dirty="0"/>
              <a:t>Καταρρίπτει τη θεωρία του </a:t>
            </a:r>
            <a:r>
              <a:rPr lang="el-GR" sz="2000" dirty="0" err="1"/>
              <a:t>Καλλικλή</a:t>
            </a:r>
            <a:r>
              <a:rPr lang="el-GR" sz="2000" dirty="0"/>
              <a:t> - αποδεικνύει πως δεν μιλάει σωστά και ίσως να κάνει και λάθος που συνδέει τον νόμο με τη φύση (κατ’ αναλογία της ασυνέπειας του) </a:t>
            </a:r>
          </a:p>
          <a:p>
            <a:pPr marL="285750" indent="-285750">
              <a:buFont typeface="Arial"/>
              <a:buChar char="•"/>
            </a:pPr>
            <a:r>
              <a:rPr lang="el-GR" sz="2000" dirty="0" err="1"/>
              <a:t>Καλ</a:t>
            </a:r>
            <a:r>
              <a:rPr lang="el-GR" sz="2000" dirty="0"/>
              <a:t>: αναδιατυπώνει και αλλάζει το ισχυρότερος με το </a:t>
            </a:r>
            <a:r>
              <a:rPr lang="el-GR" sz="2000" dirty="0">
                <a:solidFill>
                  <a:schemeClr val="accent2"/>
                </a:solidFill>
              </a:rPr>
              <a:t>σοφότερος- </a:t>
            </a:r>
            <a:r>
              <a:rPr lang="el-GR" sz="2000" dirty="0"/>
              <a:t>οι καλύτεροι είναι οι φρονιμότεροι</a:t>
            </a:r>
          </a:p>
          <a:p>
            <a:pPr marL="285750" indent="-285750">
              <a:buFont typeface="Arial"/>
              <a:buChar char="•"/>
            </a:pPr>
            <a:r>
              <a:rPr lang="el-GR" sz="2000" dirty="0" err="1"/>
              <a:t>Σωκ</a:t>
            </a:r>
            <a:r>
              <a:rPr lang="el-GR" sz="2000" dirty="0"/>
              <a:t>: καλύτεροι σε ποιο πράγμα</a:t>
            </a:r>
          </a:p>
          <a:p>
            <a:pPr marL="285750" indent="-285750">
              <a:buFont typeface="Arial"/>
              <a:buChar char="•"/>
            </a:pPr>
            <a:r>
              <a:rPr lang="el-GR" sz="2000" dirty="0" err="1"/>
              <a:t>Καλ</a:t>
            </a:r>
            <a:r>
              <a:rPr lang="el-GR" sz="2000" dirty="0"/>
              <a:t>: φρόνηση προς τα δημόσια, σωστό τρόπο διαχείρισης - ανδρείοι να πραγματοποιούν όσα σκέφτονται (θέτει και το </a:t>
            </a:r>
            <a:r>
              <a:rPr lang="el-GR" sz="2000" dirty="0">
                <a:solidFill>
                  <a:schemeClr val="accent2"/>
                </a:solidFill>
              </a:rPr>
              <a:t>ανδρειότερος</a:t>
            </a:r>
            <a:r>
              <a:rPr lang="el-GR" sz="2000" dirty="0"/>
              <a:t>)</a:t>
            </a:r>
          </a:p>
          <a:p>
            <a:pPr marL="285750" indent="-285750">
              <a:buFont typeface="Arial"/>
              <a:buChar char="•"/>
            </a:pPr>
            <a:r>
              <a:rPr lang="el-GR" sz="2000" dirty="0" err="1"/>
              <a:t>Σωκ</a:t>
            </a:r>
            <a:r>
              <a:rPr lang="el-GR" sz="2000" dirty="0"/>
              <a:t>: πρέπει να είναι εγκρατείς</a:t>
            </a:r>
          </a:p>
          <a:p>
            <a:pPr marL="285750" indent="-285750">
              <a:buFont typeface="Arial"/>
              <a:buChar char="•"/>
            </a:pPr>
            <a:r>
              <a:rPr lang="el-GR" sz="2000" dirty="0" err="1"/>
              <a:t>Καλ</a:t>
            </a:r>
            <a:r>
              <a:rPr lang="el-GR" sz="2000" dirty="0"/>
              <a:t>: η εγκράτεια είναι αδυναμία- έχουν μεγάλα πάθη που πρέπει να ικανοποιούν με τη σοφία (εξυπνάδα) και την ανδρεία (δύναμη)</a:t>
            </a:r>
          </a:p>
          <a:p>
            <a:pPr marL="285750" indent="-285750">
              <a:buFont typeface="Arial"/>
              <a:buChar char="•"/>
            </a:pPr>
            <a:r>
              <a:rPr lang="el-GR" sz="2000" dirty="0"/>
              <a:t>Αυτά τα στοιχεία λείπουν από τους δούλους</a:t>
            </a:r>
          </a:p>
          <a:p>
            <a:pPr marL="285750" indent="-285750">
              <a:buFont typeface="Arial"/>
              <a:buChar char="•"/>
            </a:pPr>
            <a:endParaRPr lang="el-GR" dirty="0"/>
          </a:p>
        </p:txBody>
      </p:sp>
    </p:spTree>
    <p:extLst>
      <p:ext uri="{BB962C8B-B14F-4D97-AF65-F5344CB8AC3E}">
        <p14:creationId xmlns:p14="http://schemas.microsoft.com/office/powerpoint/2010/main" xmlns="" val="2395509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48A8E37-4297-4E45-AD03-CC8F17B4F002}"/>
              </a:ext>
            </a:extLst>
          </p:cNvPr>
          <p:cNvSpPr txBox="1"/>
          <p:nvPr/>
        </p:nvSpPr>
        <p:spPr>
          <a:xfrm rot="-10800000" flipV="1">
            <a:off x="2366513" y="1388203"/>
            <a:ext cx="510108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l-GR">
              <a:ea typeface="Source Sans Pro"/>
            </a:endParaRPr>
          </a:p>
        </p:txBody>
      </p:sp>
      <p:sp>
        <p:nvSpPr>
          <p:cNvPr id="3" name="TextBox 2">
            <a:extLst>
              <a:ext uri="{FF2B5EF4-FFF2-40B4-BE49-F238E27FC236}">
                <a16:creationId xmlns:a16="http://schemas.microsoft.com/office/drawing/2014/main" xmlns="" id="{69C8EC54-82DB-43A7-9E68-6CDA5A9A9B57}"/>
              </a:ext>
            </a:extLst>
          </p:cNvPr>
          <p:cNvSpPr txBox="1"/>
          <p:nvPr/>
        </p:nvSpPr>
        <p:spPr>
          <a:xfrm>
            <a:off x="2451880" y="554067"/>
            <a:ext cx="546051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800" b="1">
                <a:ea typeface="Source Sans Pro"/>
              </a:rPr>
              <a:t>Περιεχόμενα</a:t>
            </a:r>
            <a:endParaRPr lang="el-GR"/>
          </a:p>
        </p:txBody>
      </p:sp>
      <p:sp>
        <p:nvSpPr>
          <p:cNvPr id="4" name="TextBox 3">
            <a:extLst>
              <a:ext uri="{FF2B5EF4-FFF2-40B4-BE49-F238E27FC236}">
                <a16:creationId xmlns:a16="http://schemas.microsoft.com/office/drawing/2014/main" xmlns="" id="{051D7D9D-9C1A-43F2-83DD-5513C16FAB5F}"/>
              </a:ext>
            </a:extLst>
          </p:cNvPr>
          <p:cNvSpPr txBox="1"/>
          <p:nvPr/>
        </p:nvSpPr>
        <p:spPr>
          <a:xfrm>
            <a:off x="2409646" y="1230702"/>
            <a:ext cx="497169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400">
                <a:ea typeface="Source Sans Pro"/>
              </a:rPr>
              <a:t>Πλάτωνας (το έργο)</a:t>
            </a:r>
            <a:endParaRPr lang="el-GR" sz="2400"/>
          </a:p>
        </p:txBody>
      </p:sp>
      <p:sp>
        <p:nvSpPr>
          <p:cNvPr id="5" name="TextBox 4">
            <a:extLst>
              <a:ext uri="{FF2B5EF4-FFF2-40B4-BE49-F238E27FC236}">
                <a16:creationId xmlns:a16="http://schemas.microsoft.com/office/drawing/2014/main" xmlns="" id="{53D693E0-7EE7-40AF-8B1A-770A4FAD3D5A}"/>
              </a:ext>
            </a:extLst>
          </p:cNvPr>
          <p:cNvSpPr txBox="1"/>
          <p:nvPr/>
        </p:nvSpPr>
        <p:spPr>
          <a:xfrm>
            <a:off x="2408748" y="1574861"/>
            <a:ext cx="520172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400">
                <a:ea typeface="Source Sans Pro"/>
              </a:rPr>
              <a:t>Δομή του έργου</a:t>
            </a:r>
          </a:p>
        </p:txBody>
      </p:sp>
      <p:sp>
        <p:nvSpPr>
          <p:cNvPr id="6" name="TextBox 5">
            <a:extLst>
              <a:ext uri="{FF2B5EF4-FFF2-40B4-BE49-F238E27FC236}">
                <a16:creationId xmlns:a16="http://schemas.microsoft.com/office/drawing/2014/main" xmlns="" id="{8A880332-FF1A-4DCA-883B-FE5FF54562CF}"/>
              </a:ext>
            </a:extLst>
          </p:cNvPr>
          <p:cNvSpPr txBox="1"/>
          <p:nvPr/>
        </p:nvSpPr>
        <p:spPr>
          <a:xfrm>
            <a:off x="2407848" y="2019660"/>
            <a:ext cx="534550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l">
              <a:buFont typeface="Arial"/>
              <a:buChar char="•"/>
            </a:pPr>
            <a:r>
              <a:rPr lang="el-GR" sz="2400">
                <a:ea typeface="Source Sans Pro"/>
              </a:rPr>
              <a:t>Πρόσωπα</a:t>
            </a:r>
          </a:p>
        </p:txBody>
      </p:sp>
      <p:sp>
        <p:nvSpPr>
          <p:cNvPr id="7" name="TextBox 6">
            <a:extLst>
              <a:ext uri="{FF2B5EF4-FFF2-40B4-BE49-F238E27FC236}">
                <a16:creationId xmlns:a16="http://schemas.microsoft.com/office/drawing/2014/main" xmlns="" id="{57AD0AE1-2568-447C-9B37-22C816428D4E}"/>
              </a:ext>
            </a:extLst>
          </p:cNvPr>
          <p:cNvSpPr txBox="1"/>
          <p:nvPr/>
        </p:nvSpPr>
        <p:spPr>
          <a:xfrm>
            <a:off x="2910158" y="2536347"/>
            <a:ext cx="492855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l">
              <a:buFont typeface="Arial"/>
              <a:buChar char="•"/>
            </a:pPr>
            <a:r>
              <a:rPr lang="el-GR" sz="2400">
                <a:ea typeface="Source Sans Pro"/>
              </a:rPr>
              <a:t>Σωκράτης</a:t>
            </a:r>
          </a:p>
        </p:txBody>
      </p:sp>
      <p:sp>
        <p:nvSpPr>
          <p:cNvPr id="8" name="TextBox 7">
            <a:extLst>
              <a:ext uri="{FF2B5EF4-FFF2-40B4-BE49-F238E27FC236}">
                <a16:creationId xmlns:a16="http://schemas.microsoft.com/office/drawing/2014/main" xmlns="" id="{735630F1-C902-4649-B825-009D2C00D80F}"/>
              </a:ext>
            </a:extLst>
          </p:cNvPr>
          <p:cNvSpPr txBox="1"/>
          <p:nvPr/>
        </p:nvSpPr>
        <p:spPr>
          <a:xfrm rot="-10800000" flipV="1">
            <a:off x="2909260" y="3069000"/>
            <a:ext cx="51298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400">
                <a:ea typeface="Source Sans Pro"/>
              </a:rPr>
              <a:t>Χαιρεφών</a:t>
            </a:r>
          </a:p>
        </p:txBody>
      </p:sp>
      <p:sp>
        <p:nvSpPr>
          <p:cNvPr id="9" name="TextBox 8">
            <a:extLst>
              <a:ext uri="{FF2B5EF4-FFF2-40B4-BE49-F238E27FC236}">
                <a16:creationId xmlns:a16="http://schemas.microsoft.com/office/drawing/2014/main" xmlns="" id="{8EDD7D8F-DBF8-4643-901C-8ECE6BDDF882}"/>
              </a:ext>
            </a:extLst>
          </p:cNvPr>
          <p:cNvSpPr txBox="1"/>
          <p:nvPr/>
        </p:nvSpPr>
        <p:spPr>
          <a:xfrm>
            <a:off x="2908360" y="3627227"/>
            <a:ext cx="291572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l">
              <a:buFont typeface="Arial"/>
              <a:buChar char="•"/>
            </a:pPr>
            <a:r>
              <a:rPr lang="el-GR" sz="2400">
                <a:ea typeface="Source Sans Pro"/>
              </a:rPr>
              <a:t>Γοργίας</a:t>
            </a:r>
          </a:p>
          <a:p>
            <a:pPr marL="285750" indent="-285750">
              <a:buFont typeface="Arial"/>
              <a:buChar char="•"/>
            </a:pPr>
            <a:r>
              <a:rPr lang="el-GR" sz="2400">
                <a:ea typeface="Source Sans Pro"/>
              </a:rPr>
              <a:t>Πώλος</a:t>
            </a:r>
          </a:p>
          <a:p>
            <a:pPr marL="285750" indent="-285750">
              <a:buFont typeface="Arial"/>
              <a:buChar char="•"/>
            </a:pPr>
            <a:r>
              <a:rPr lang="el-GR" sz="2400">
                <a:ea typeface="Source Sans Pro"/>
              </a:rPr>
              <a:t>Καλλίμαχος</a:t>
            </a:r>
          </a:p>
        </p:txBody>
      </p:sp>
      <p:sp>
        <p:nvSpPr>
          <p:cNvPr id="10" name="TextBox 9">
            <a:extLst>
              <a:ext uri="{FF2B5EF4-FFF2-40B4-BE49-F238E27FC236}">
                <a16:creationId xmlns:a16="http://schemas.microsoft.com/office/drawing/2014/main" xmlns="" id="{F180DF38-A905-4740-813E-1C0054150C2F}"/>
              </a:ext>
            </a:extLst>
          </p:cNvPr>
          <p:cNvSpPr txBox="1"/>
          <p:nvPr/>
        </p:nvSpPr>
        <p:spPr>
          <a:xfrm>
            <a:off x="2576780" y="5495384"/>
            <a:ext cx="570493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l">
              <a:buFont typeface="Arial"/>
              <a:buChar char="•"/>
            </a:pPr>
            <a:r>
              <a:rPr lang="el-GR" sz="2400">
                <a:ea typeface="Source Sans Pro"/>
              </a:rPr>
              <a:t>Ανάλυση-ερμηνεία</a:t>
            </a:r>
          </a:p>
          <a:p>
            <a:endParaRPr lang="el-GR" sz="2400">
              <a:ea typeface="Source Sans Pro"/>
            </a:endParaRPr>
          </a:p>
          <a:p>
            <a:pPr marL="285750" indent="-285750">
              <a:buFont typeface="Arial"/>
              <a:buChar char="•"/>
            </a:pPr>
            <a:r>
              <a:rPr lang="el-GR" sz="2400">
                <a:ea typeface="Source Sans Pro"/>
              </a:rPr>
              <a:t>Πηγές</a:t>
            </a:r>
          </a:p>
        </p:txBody>
      </p:sp>
      <p:sp>
        <p:nvSpPr>
          <p:cNvPr id="11" name="TextBox 10">
            <a:extLst>
              <a:ext uri="{FF2B5EF4-FFF2-40B4-BE49-F238E27FC236}">
                <a16:creationId xmlns:a16="http://schemas.microsoft.com/office/drawing/2014/main" xmlns="" id="{C97C061C-6076-476E-8B29-E6B1D22B9443}"/>
              </a:ext>
            </a:extLst>
          </p:cNvPr>
          <p:cNvSpPr txBox="1"/>
          <p:nvPr/>
        </p:nvSpPr>
        <p:spPr>
          <a:xfrm rot="-10800000" flipV="1">
            <a:off x="2654060" y="4828689"/>
            <a:ext cx="48135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l">
              <a:buFont typeface="Arial"/>
              <a:buChar char="•"/>
            </a:pPr>
            <a:r>
              <a:rPr lang="el-GR" sz="2400">
                <a:ea typeface="Source Sans Pro"/>
              </a:rPr>
              <a:t>Εισαγωγή</a:t>
            </a:r>
          </a:p>
        </p:txBody>
      </p:sp>
    </p:spTree>
    <p:extLst>
      <p:ext uri="{BB962C8B-B14F-4D97-AF65-F5344CB8AC3E}">
        <p14:creationId xmlns:p14="http://schemas.microsoft.com/office/powerpoint/2010/main" xmlns="" val="3517380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DD382CB5-795B-4F79-87E2-EBE4CAF34A02}"/>
              </a:ext>
            </a:extLst>
          </p:cNvPr>
          <p:cNvSpPr txBox="1"/>
          <p:nvPr/>
        </p:nvSpPr>
        <p:spPr>
          <a:xfrm rot="10800000" flipV="1">
            <a:off x="799383" y="768648"/>
            <a:ext cx="8149085" cy="5324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t>Αρετή και ευδαιμονία η δυνατότητα απόλαυσης της ελευθερίας, ακολασίας, τρυφηλότητας</a:t>
            </a:r>
          </a:p>
          <a:p>
            <a:pPr marL="285750" indent="-285750">
              <a:buFont typeface="Arial"/>
              <a:buChar char="•"/>
            </a:pPr>
            <a:r>
              <a:rPr lang="el-GR" sz="2000" dirty="0"/>
              <a:t>Ανοησίες οι αντίθετες προς τη φύση συμβάσεις</a:t>
            </a:r>
          </a:p>
          <a:p>
            <a:pPr marL="285750" indent="-285750">
              <a:buFont typeface="Arial"/>
              <a:buChar char="•"/>
            </a:pPr>
            <a:r>
              <a:rPr lang="el-GR" sz="2000" dirty="0"/>
              <a:t>Εκπλήρωση των επιθυμιών = η θεμελιώδης θέση του </a:t>
            </a:r>
            <a:r>
              <a:rPr lang="el-GR" sz="2000" dirty="0" err="1"/>
              <a:t>Καλλικλή</a:t>
            </a:r>
            <a:r>
              <a:rPr lang="el-GR" sz="2000" dirty="0"/>
              <a:t> και των ηθικολόγων της "θέλησης για ζωή".</a:t>
            </a:r>
          </a:p>
          <a:p>
            <a:pPr marL="285750" indent="-285750">
              <a:buFont typeface="Arial"/>
              <a:buChar char="•"/>
            </a:pPr>
            <a:r>
              <a:rPr lang="el-GR" sz="2000" dirty="0" err="1"/>
              <a:t>Σωκ</a:t>
            </a:r>
            <a:r>
              <a:rPr lang="el-GR" sz="2000" dirty="0"/>
              <a:t>: παραθέτει την αλληγορία των τρύπιων πιθαριών - τρύπιο κανάτι η ψυχή μας εξαιτίας της λύπης και της δυσπιστίας.</a:t>
            </a:r>
          </a:p>
          <a:p>
            <a:pPr marL="285750" indent="-285750">
              <a:buFont typeface="Arial"/>
              <a:buChar char="•"/>
            </a:pPr>
            <a:r>
              <a:rPr lang="el-GR" sz="2000" dirty="0"/>
              <a:t>Ευτυχία-πλήρωση</a:t>
            </a:r>
          </a:p>
          <a:p>
            <a:pPr marL="285750" indent="-285750">
              <a:buFont typeface="Arial"/>
              <a:buChar char="•"/>
            </a:pPr>
            <a:r>
              <a:rPr lang="el-GR" sz="2000" dirty="0" err="1"/>
              <a:t>Καλ</a:t>
            </a:r>
            <a:r>
              <a:rPr lang="el-GR" sz="2000" dirty="0"/>
              <a:t>: ευχαρίστηση είναι να τρέξει όσο περισσότερο νερό γίνεται ασχέτως αν χάνεται.</a:t>
            </a:r>
          </a:p>
          <a:p>
            <a:pPr marL="285750" indent="-285750">
              <a:buFont typeface="Arial"/>
              <a:buChar char="•"/>
            </a:pPr>
            <a:r>
              <a:rPr lang="el-GR" sz="2000" dirty="0" err="1"/>
              <a:t>Σωκ</a:t>
            </a:r>
            <a:r>
              <a:rPr lang="el-GR" sz="2000" dirty="0"/>
              <a:t>: αποδεικνύει πως το καλό δεν ταυτίζεται πάντα με το ευχάριστο (παράδειγμα κνησμού)</a:t>
            </a:r>
          </a:p>
          <a:p>
            <a:pPr marL="285750" indent="-285750">
              <a:buFont typeface="Arial"/>
              <a:buChar char="•"/>
            </a:pPr>
            <a:r>
              <a:rPr lang="el-GR" sz="2000" dirty="0" err="1"/>
              <a:t>Καλ</a:t>
            </a:r>
            <a:r>
              <a:rPr lang="el-GR" sz="2000" dirty="0"/>
              <a:t>: αυτοί που ευχαριστιούνται, όπως και να το κάνουν, είναι ευτυχισμένοι - χωρίς τη διάκριση καλού/κακού</a:t>
            </a:r>
          </a:p>
          <a:p>
            <a:pPr marL="285750" indent="-285750">
              <a:buFont typeface="Arial"/>
              <a:buChar char="•"/>
            </a:pPr>
            <a:endParaRPr lang="el-GR" sz="2000" dirty="0"/>
          </a:p>
          <a:p>
            <a:pPr marL="285750" indent="-285750">
              <a:buFont typeface="Arial"/>
              <a:buChar char="•"/>
            </a:pPr>
            <a:r>
              <a:rPr lang="el-GR" sz="2000" dirty="0" err="1"/>
              <a:t>Σωκ</a:t>
            </a:r>
            <a:r>
              <a:rPr lang="el-GR" sz="2000" dirty="0"/>
              <a:t>: προχωρά στην εξέταση της σχέσης του καλού με την απόλαυση και του κακού με τον πόνο</a:t>
            </a:r>
          </a:p>
        </p:txBody>
      </p:sp>
    </p:spTree>
    <p:extLst>
      <p:ext uri="{BB962C8B-B14F-4D97-AF65-F5344CB8AC3E}">
        <p14:creationId xmlns:p14="http://schemas.microsoft.com/office/powerpoint/2010/main" xmlns="" val="1143398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5A52ECD-76FC-4E07-8490-36A7038CE1C1}"/>
              </a:ext>
            </a:extLst>
          </p:cNvPr>
          <p:cNvSpPr txBox="1"/>
          <p:nvPr/>
        </p:nvSpPr>
        <p:spPr>
          <a:xfrm>
            <a:off x="914401" y="526212"/>
            <a:ext cx="9486179" cy="64633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err="1"/>
              <a:t>Σωκ</a:t>
            </a:r>
            <a:r>
              <a:rPr lang="el-GR" sz="2000" dirty="0"/>
              <a:t>: Αντιθετική σχέση ανάμεσα στο καλό/κακό </a:t>
            </a:r>
          </a:p>
          <a:p>
            <a:pPr marL="285750" indent="-285750">
              <a:buFont typeface="Arial"/>
              <a:buChar char="•"/>
            </a:pPr>
            <a:r>
              <a:rPr lang="el-GR" sz="2000" dirty="0"/>
              <a:t>Ηδονή και πόνος δεν παρουσιάζουν την ίδια αντίθεση μεταξύ τους, αφού κάποιος μπορεί να πονά και να ευχαριστιέται την ίδια στιγμή (παράδειγμα πεινασμένου)</a:t>
            </a:r>
          </a:p>
          <a:p>
            <a:pPr marL="285750" indent="-285750">
              <a:buFont typeface="Arial"/>
              <a:buChar char="•"/>
            </a:pPr>
            <a:r>
              <a:rPr lang="el-GR" sz="2000" dirty="0"/>
              <a:t>Όμως αυτός που ευτυχεί αδύνατον να δυστυχεί την ίδια στιγμή</a:t>
            </a:r>
          </a:p>
          <a:p>
            <a:pPr marL="285750" indent="-285750">
              <a:buFont typeface="Arial"/>
              <a:buChar char="•"/>
            </a:pPr>
            <a:r>
              <a:rPr lang="el-GR" sz="2000" dirty="0" err="1"/>
              <a:t>Καλ</a:t>
            </a:r>
            <a:r>
              <a:rPr lang="el-GR" sz="2000" dirty="0"/>
              <a:t>: επιμένει πως το ευχάριστο και καλό ταυτίζονται (για να μην φανεί ασυνεπής στον λόγο του - ουσιαστικά ανασκευάζει)</a:t>
            </a:r>
          </a:p>
          <a:p>
            <a:pPr marL="285750" indent="-285750">
              <a:buFont typeface="Arial"/>
              <a:buChar char="•"/>
            </a:pPr>
            <a:endParaRPr lang="el-GR" sz="2000" dirty="0"/>
          </a:p>
          <a:p>
            <a:pPr marL="285750" indent="-285750">
              <a:buFont typeface="Arial"/>
              <a:buChar char="•"/>
            </a:pPr>
            <a:r>
              <a:rPr lang="el-GR" sz="2000" dirty="0" err="1"/>
              <a:t>Σωκ</a:t>
            </a:r>
            <a:r>
              <a:rPr lang="el-GR" sz="2000" dirty="0"/>
              <a:t>: </a:t>
            </a:r>
            <a:r>
              <a:rPr lang="el-GR" sz="2000" dirty="0">
                <a:solidFill>
                  <a:srgbClr val="FFFF00"/>
                </a:solidFill>
              </a:rPr>
              <a:t>"θεωρία των ιδεών" </a:t>
            </a:r>
            <a:r>
              <a:rPr lang="el-GR" sz="2000" dirty="0"/>
              <a:t>κάποιος έχει ένα χαρακτηριστικό επειδή μετέχει στην αντίστοιχη προς αυτό ιδέα - ένα επιπλέον επιχείρημα για να καταρρίψει  τη θεωρία ταύτισης του καλού με το ευχάριστο (παράδειγμα επίθεσης από εχθρούς)</a:t>
            </a:r>
          </a:p>
          <a:p>
            <a:pPr marL="285750" indent="-285750">
              <a:buFont typeface="Arial"/>
              <a:buChar char="•"/>
            </a:pPr>
            <a:r>
              <a:rPr lang="el-GR" sz="2000" dirty="0"/>
              <a:t>Λυπούνται και χαίρονται και ο καλός και ο κακός εξίσου - ο κακός μπορεί να χαίρεται περισσότερο - και ο καλός μπορεί να λυπάται περισσότερο</a:t>
            </a:r>
          </a:p>
          <a:p>
            <a:pPr marL="285750" indent="-285750">
              <a:buFont typeface="Arial"/>
              <a:buChar char="•"/>
            </a:pPr>
            <a:r>
              <a:rPr lang="el-GR" sz="2000" dirty="0" err="1"/>
              <a:t>Καλ</a:t>
            </a:r>
            <a:r>
              <a:rPr lang="el-GR" sz="2000" dirty="0"/>
              <a:t>: αναγκάζεται να θέσει θέμα ποιοτικής διαφοροποίησης της ηδονής - δεν είναι όλες ίδιες.</a:t>
            </a:r>
            <a:endParaRPr lang="el-GR" dirty="0"/>
          </a:p>
          <a:p>
            <a:pPr marL="285750" indent="-285750">
              <a:buFont typeface="Arial"/>
              <a:buChar char="•"/>
            </a:pPr>
            <a:r>
              <a:rPr lang="el-GR" sz="2000" dirty="0" err="1"/>
              <a:t>Σωκ</a:t>
            </a:r>
            <a:r>
              <a:rPr lang="el-GR" sz="2000" dirty="0"/>
              <a:t>: ηδονές καλές- ωφέλιμες, κακές- βλαβερές</a:t>
            </a:r>
          </a:p>
          <a:p>
            <a:pPr marL="285750" indent="-285750">
              <a:buFont typeface="Arial"/>
              <a:buChar char="•"/>
            </a:pPr>
            <a:r>
              <a:rPr lang="el-GR" sz="2000" dirty="0"/>
              <a:t>Κατ' αναλογία οι λύπες χρηστές και φαύλες</a:t>
            </a:r>
          </a:p>
          <a:p>
            <a:pPr marL="285750" indent="-285750">
              <a:buFont typeface="Arial"/>
              <a:buChar char="•"/>
            </a:pPr>
            <a:endParaRPr lang="el-GR" dirty="0"/>
          </a:p>
          <a:p>
            <a:endParaRPr lang="el-GR" dirty="0"/>
          </a:p>
          <a:p>
            <a:pPr marL="285750" indent="-285750">
              <a:buFont typeface="Arial"/>
              <a:buChar char="•"/>
            </a:pPr>
            <a:endParaRPr lang="el-GR" dirty="0"/>
          </a:p>
        </p:txBody>
      </p:sp>
    </p:spTree>
    <p:extLst>
      <p:ext uri="{BB962C8B-B14F-4D97-AF65-F5344CB8AC3E}">
        <p14:creationId xmlns:p14="http://schemas.microsoft.com/office/powerpoint/2010/main" xmlns="" val="18511247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0ABAD0E-3A7C-4C9E-8081-A349EE1880ED}"/>
              </a:ext>
            </a:extLst>
          </p:cNvPr>
          <p:cNvSpPr txBox="1"/>
          <p:nvPr/>
        </p:nvSpPr>
        <p:spPr>
          <a:xfrm>
            <a:off x="1288211" y="526211"/>
            <a:ext cx="8580407"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t>Εξαιτίας των καλών (ηδονών και λυπών) πρέπει να πράττουμε όσα πράττουμε- να επιλέγουμε τις καλές χαρές και τις καλές λύπες.</a:t>
            </a:r>
          </a:p>
          <a:p>
            <a:pPr marL="285750" indent="-285750">
              <a:buFont typeface="Arial"/>
              <a:buChar char="•"/>
            </a:pPr>
            <a:r>
              <a:rPr lang="el-GR" sz="2000" dirty="0"/>
              <a:t>Η ηδονή δεν αποτελεί τον σκοπό μιας πράξης, αλλά το μέσο για την επίτευξη του καλού.</a:t>
            </a:r>
          </a:p>
          <a:p>
            <a:pPr marL="285750" indent="-285750">
              <a:buFont typeface="Arial"/>
              <a:buChar char="•"/>
            </a:pPr>
            <a:r>
              <a:rPr lang="el-GR" sz="2000" dirty="0"/>
              <a:t>Υπάρχει δυνατότητα επιλογής- η σωστή επιλογή με τη βοήθεια ειδικών.</a:t>
            </a:r>
          </a:p>
          <a:p>
            <a:pPr marL="285750" indent="-285750">
              <a:buFont typeface="Arial"/>
              <a:buChar char="•"/>
            </a:pPr>
            <a:endParaRPr lang="el-GR" sz="2000" dirty="0"/>
          </a:p>
          <a:p>
            <a:pPr marL="285750" indent="-285750">
              <a:buFont typeface="Arial"/>
              <a:buChar char="•"/>
            </a:pPr>
            <a:r>
              <a:rPr lang="el-GR" sz="2000" dirty="0"/>
              <a:t>Ο τρόπος με τον οποίο πρέπει κάποιος να ζει - </a:t>
            </a:r>
            <a:r>
              <a:rPr lang="el-GR" sz="2000" dirty="0" err="1">
                <a:solidFill>
                  <a:srgbClr val="FFFF00"/>
                </a:solidFill>
              </a:rPr>
              <a:t>ὄντινα</a:t>
            </a:r>
            <a:r>
              <a:rPr lang="el-GR" sz="2000" dirty="0">
                <a:solidFill>
                  <a:srgbClr val="FFFF00"/>
                </a:solidFill>
              </a:rPr>
              <a:t> </a:t>
            </a:r>
            <a:r>
              <a:rPr lang="el-GR" sz="2000" dirty="0" err="1">
                <a:solidFill>
                  <a:srgbClr val="FFFF00"/>
                </a:solidFill>
              </a:rPr>
              <a:t>χρή</a:t>
            </a:r>
            <a:r>
              <a:rPr lang="el-GR" sz="2000" dirty="0">
                <a:solidFill>
                  <a:srgbClr val="FFFF00"/>
                </a:solidFill>
              </a:rPr>
              <a:t> τρόπον </a:t>
            </a:r>
            <a:r>
              <a:rPr lang="el-GR" sz="2000" dirty="0" err="1">
                <a:solidFill>
                  <a:srgbClr val="FFFF00"/>
                </a:solidFill>
              </a:rPr>
              <a:t>ζῆν</a:t>
            </a:r>
            <a:r>
              <a:rPr lang="el-GR" sz="2000" dirty="0">
                <a:solidFill>
                  <a:srgbClr val="FFFF00"/>
                </a:solidFill>
              </a:rPr>
              <a:t> </a:t>
            </a:r>
          </a:p>
          <a:p>
            <a:pPr marL="285750" indent="-285750">
              <a:buFont typeface="Arial"/>
              <a:buChar char="•"/>
            </a:pPr>
            <a:r>
              <a:rPr lang="el-GR" sz="2000" dirty="0"/>
              <a:t>Τον φιλοσοφικό ή τον βίο της δράσης;</a:t>
            </a:r>
          </a:p>
          <a:p>
            <a:pPr marL="285750" indent="-285750">
              <a:buFont typeface="Arial"/>
              <a:buChar char="•"/>
            </a:pPr>
            <a:r>
              <a:rPr lang="el-GR" sz="2000" dirty="0"/>
              <a:t>Οι αντιλήψεις και οι στάσεις ζωής που παρατίθενται στο έργο είναι ίδιες με εκείνες που αναπτύσσονται στον Θεαίτητο.</a:t>
            </a:r>
          </a:p>
          <a:p>
            <a:pPr marL="285750" indent="-285750">
              <a:buFont typeface="Arial"/>
              <a:buChar char="•"/>
            </a:pPr>
            <a:r>
              <a:rPr lang="el-GR" sz="2000" dirty="0"/>
              <a:t>Μελέτη και προετοιμασία για την ξεχωριστή απόκτηση του καλού και του ευχάριστου (δεν ταυτίζονται)</a:t>
            </a:r>
          </a:p>
          <a:p>
            <a:pPr marL="285750" indent="-285750">
              <a:buFont typeface="Arial"/>
              <a:buChar char="•"/>
            </a:pPr>
            <a:r>
              <a:rPr lang="el-GR" sz="2000" dirty="0"/>
              <a:t>Ηδονές που ευχαριστούν την ψυχή και άλλες που αδιαφορούν </a:t>
            </a:r>
          </a:p>
          <a:p>
            <a:pPr marL="285750" indent="-285750">
              <a:buFont typeface="Arial"/>
              <a:buChar char="•"/>
            </a:pPr>
            <a:r>
              <a:rPr lang="el-GR" sz="2000" dirty="0"/>
              <a:t>Αληθινή τέχνη - τέχνη κολακεία (μαγειρική)</a:t>
            </a:r>
          </a:p>
          <a:p>
            <a:pPr marL="285750" indent="-285750">
              <a:buFont typeface="Arial"/>
              <a:buChar char="•"/>
            </a:pPr>
            <a:r>
              <a:rPr lang="el-GR" sz="2000" dirty="0"/>
              <a:t>Τέχνες που ισχύουν για πολλές ψυχές (ποίηση </a:t>
            </a:r>
            <a:r>
              <a:rPr lang="el-GR" sz="2000" dirty="0" err="1"/>
              <a:t>κιθαριστική</a:t>
            </a:r>
            <a:r>
              <a:rPr lang="el-GR" sz="2000" dirty="0"/>
              <a:t>)</a:t>
            </a:r>
          </a:p>
          <a:p>
            <a:pPr marL="285750" indent="-285750">
              <a:buFont typeface="Arial"/>
              <a:buChar char="•"/>
            </a:pPr>
            <a:r>
              <a:rPr lang="el-GR" sz="2000" dirty="0"/>
              <a:t>Ευχαριστούν την ψυχή των ανθρώπων αλλά δεν την κάνουν καλύτερη.</a:t>
            </a:r>
          </a:p>
        </p:txBody>
      </p:sp>
    </p:spTree>
    <p:extLst>
      <p:ext uri="{BB962C8B-B14F-4D97-AF65-F5344CB8AC3E}">
        <p14:creationId xmlns:p14="http://schemas.microsoft.com/office/powerpoint/2010/main" xmlns="" val="1962564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7A510F8-D084-472E-8EA8-184A29C14D76}"/>
              </a:ext>
            </a:extLst>
          </p:cNvPr>
          <p:cNvSpPr txBox="1"/>
          <p:nvPr/>
        </p:nvSpPr>
        <p:spPr>
          <a:xfrm>
            <a:off x="1431985" y="439947"/>
            <a:ext cx="7717766"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t>Αντίστοιχα και η ρητορική δεν ενδιαφέρεται για το καλό των ανθρώπων.</a:t>
            </a:r>
          </a:p>
          <a:p>
            <a:pPr marL="285750" indent="-285750">
              <a:buFont typeface="Arial"/>
              <a:buChar char="•"/>
            </a:pPr>
            <a:r>
              <a:rPr lang="el-GR" sz="2000" dirty="0"/>
              <a:t>Στον αντίποδα η φιλοσοφία που αποβλέπει στο κοινό καλό</a:t>
            </a:r>
          </a:p>
          <a:p>
            <a:pPr marL="285750" indent="-285750">
              <a:buFont typeface="Arial"/>
              <a:buChar char="•"/>
            </a:pPr>
            <a:r>
              <a:rPr lang="el-GR" sz="2000" dirty="0">
                <a:ea typeface="+mn-lt"/>
                <a:cs typeface="+mn-lt"/>
              </a:rPr>
              <a:t>Διερωτάται ο Σωκράτης αν υπάρχουν τέτοιοι πολιτικοί</a:t>
            </a:r>
          </a:p>
          <a:p>
            <a:pPr marL="285750" indent="-285750">
              <a:buFont typeface="Arial"/>
              <a:buChar char="•"/>
            </a:pPr>
            <a:r>
              <a:rPr lang="el-GR" sz="2000" dirty="0" err="1">
                <a:ea typeface="+mn-lt"/>
                <a:cs typeface="+mn-lt"/>
              </a:rPr>
              <a:t>Καλ</a:t>
            </a:r>
            <a:r>
              <a:rPr lang="el-GR" sz="2000" dirty="0">
                <a:ea typeface="+mn-lt"/>
                <a:cs typeface="+mn-lt"/>
              </a:rPr>
              <a:t>: Θεμιστοκλής, Μιλτιάδης, Περικλής</a:t>
            </a:r>
            <a:endParaRPr lang="el-GR" sz="2000" dirty="0"/>
          </a:p>
          <a:p>
            <a:pPr marL="285750" indent="-285750">
              <a:buFont typeface="Arial"/>
              <a:buChar char="•"/>
            </a:pPr>
            <a:r>
              <a:rPr lang="el-GR" sz="2000" dirty="0" err="1"/>
              <a:t>Σωκ</a:t>
            </a:r>
            <a:r>
              <a:rPr lang="el-GR" sz="2000" dirty="0"/>
              <a:t>: διαφωνεί- παραδείγματα τεχνιτών που τελειώνουν ένα έργο αλλά είναι άσχημο και άτακτο - και εκείνοι μεγάλωσαν την Αθήνα αλλά οι πολίτες της είναι άσχημοι και άτακτοι</a:t>
            </a:r>
          </a:p>
          <a:p>
            <a:pPr marL="285750" indent="-285750">
              <a:buFont typeface="Arial"/>
              <a:buChar char="•"/>
            </a:pPr>
            <a:r>
              <a:rPr lang="el-GR" sz="2000" dirty="0"/>
              <a:t>Χρειάζεται ένας πολιτικός που να γνωρίζει ικανοποιητικά την τάξη και την αρμονία της ψυχής- να δημιουργεί δικαιοσύνη και σωφροσύνη.</a:t>
            </a:r>
          </a:p>
          <a:p>
            <a:pPr marL="285750" indent="-285750">
              <a:buFont typeface="Arial"/>
              <a:buChar char="•"/>
            </a:pPr>
            <a:r>
              <a:rPr lang="el-GR" sz="2000" dirty="0"/>
              <a:t>Να τιμωρεί τους πολίτες όταν οι επιθυμίες τους είναι αρρωστημένες και κακές, διότι δεν ωφελεί να ζει κανείς με άρρωστη ψυχή ( τα περί τιμωρίας προαναφερθέντα)</a:t>
            </a:r>
          </a:p>
          <a:p>
            <a:pPr marL="285750" indent="-285750">
              <a:buFont typeface="Arial"/>
              <a:buChar char="•"/>
            </a:pPr>
            <a:endParaRPr lang="el-GR" sz="2000" dirty="0"/>
          </a:p>
          <a:p>
            <a:pPr marL="285750" indent="-285750">
              <a:buFont typeface="Arial"/>
              <a:buChar char="•"/>
            </a:pPr>
            <a:r>
              <a:rPr lang="el-GR" sz="2000" dirty="0" err="1"/>
              <a:t>Καλ</a:t>
            </a:r>
            <a:r>
              <a:rPr lang="el-GR" sz="2000" dirty="0"/>
              <a:t>: αρνείται να συνεχίσει</a:t>
            </a:r>
          </a:p>
          <a:p>
            <a:pPr marL="285750" indent="-285750">
              <a:buFont typeface="Arial"/>
              <a:buChar char="•"/>
            </a:pPr>
            <a:r>
              <a:rPr lang="el-GR" sz="2000" dirty="0"/>
              <a:t>Αναλαμβάνει ο Σωκράτης να τελειώσει μόνος του την επιχειρηματολογία</a:t>
            </a:r>
          </a:p>
          <a:p>
            <a:pPr marL="285750" indent="-285750">
              <a:buFont typeface="Arial"/>
              <a:buChar char="•"/>
            </a:pPr>
            <a:endParaRPr lang="el-GR" dirty="0"/>
          </a:p>
        </p:txBody>
      </p:sp>
    </p:spTree>
    <p:extLst>
      <p:ext uri="{BB962C8B-B14F-4D97-AF65-F5344CB8AC3E}">
        <p14:creationId xmlns:p14="http://schemas.microsoft.com/office/powerpoint/2010/main" xmlns="" val="1606171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D74DB40-F90C-4824-933D-DF6D4F36B39F}"/>
              </a:ext>
            </a:extLst>
          </p:cNvPr>
          <p:cNvSpPr txBox="1"/>
          <p:nvPr/>
        </p:nvSpPr>
        <p:spPr>
          <a:xfrm>
            <a:off x="1676400" y="281796"/>
            <a:ext cx="8494143" cy="58477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dirty="0">
                <a:solidFill>
                  <a:srgbClr val="FF0000"/>
                </a:solidFill>
              </a:rPr>
              <a:t>Μονόλογος  Σωκράτη</a:t>
            </a:r>
          </a:p>
          <a:p>
            <a:endParaRPr lang="el-GR" sz="2000" dirty="0">
              <a:solidFill>
                <a:srgbClr val="FF0000"/>
              </a:solidFill>
            </a:endParaRPr>
          </a:p>
          <a:p>
            <a:pPr marL="285750" indent="-285750">
              <a:buFont typeface="Arial"/>
              <a:buChar char="•"/>
            </a:pPr>
            <a:r>
              <a:rPr lang="el-GR" sz="2000" dirty="0" err="1"/>
              <a:t>Σωκ</a:t>
            </a:r>
            <a:r>
              <a:rPr lang="el-GR" sz="2000" dirty="0"/>
              <a:t>: το καλό δεν συνάδει με το ευχάριστο, προϋποθέτει όμως μια τάξη και κανονικότητα</a:t>
            </a:r>
          </a:p>
          <a:p>
            <a:pPr marL="285750" indent="-285750">
              <a:buFont typeface="Arial"/>
              <a:buChar char="•"/>
            </a:pPr>
            <a:r>
              <a:rPr lang="el-GR" sz="2000" dirty="0"/>
              <a:t>Πραγματώνεται ως ορθή διάταξη και αρμονική διευθέτηση </a:t>
            </a:r>
          </a:p>
          <a:p>
            <a:pPr marL="285750" indent="-285750">
              <a:buFont typeface="Arial"/>
              <a:buChar char="•"/>
            </a:pPr>
            <a:r>
              <a:rPr lang="el-GR" sz="2000" dirty="0"/>
              <a:t>Η καλή ψυχή είναι πειθαρχημένη και συνετή και η κακή </a:t>
            </a:r>
            <a:r>
              <a:rPr lang="el-GR" sz="2000" dirty="0" err="1"/>
              <a:t>αφρονιμάτιστη</a:t>
            </a:r>
            <a:r>
              <a:rPr lang="el-GR" sz="2000" dirty="0"/>
              <a:t> και απειθάρχητη</a:t>
            </a:r>
          </a:p>
          <a:p>
            <a:pPr marL="285750" indent="-285750">
              <a:buFont typeface="Arial"/>
              <a:buChar char="•"/>
            </a:pPr>
            <a:r>
              <a:rPr lang="el-GR" sz="2000" dirty="0"/>
              <a:t>Εγκρατείς και ενάρετοι (κατ' αντιστοιχία) δρουν όπως ταιριάζει στις περιστάσεις της ζωής και είναι ευτυχισμένοι</a:t>
            </a:r>
          </a:p>
          <a:p>
            <a:pPr marL="285750" indent="-285750">
              <a:buFont typeface="Arial"/>
              <a:buChar char="•"/>
            </a:pPr>
            <a:r>
              <a:rPr lang="el-GR" sz="2000" dirty="0"/>
              <a:t>Σκοπός της ζωής η δικαιοσύνη  και η σωφροσύνη δημόσια και ιδιωτικά</a:t>
            </a:r>
          </a:p>
          <a:p>
            <a:pPr marL="285750" indent="-285750">
              <a:buFont typeface="Arial"/>
              <a:buChar char="•"/>
            </a:pPr>
            <a:r>
              <a:rPr lang="el-GR" sz="2000" dirty="0"/>
              <a:t>Στην αντίθετη περίπτωση δεν ξέρει να επικοινωνεί με ανθρώπους και θεούς- στερείται φιλίας- τη βάση του κοινωνικού βίου ουρανού και γης</a:t>
            </a:r>
          </a:p>
          <a:p>
            <a:pPr marL="285750" indent="-285750">
              <a:buFont typeface="Arial"/>
              <a:buChar char="•"/>
            </a:pPr>
            <a:r>
              <a:rPr lang="el-GR" sz="2000" dirty="0"/>
              <a:t>Επιστρέφει στο </a:t>
            </a:r>
            <a:r>
              <a:rPr lang="el-GR" sz="2000" dirty="0" err="1"/>
              <a:t>ἀδικεῖν</a:t>
            </a:r>
            <a:r>
              <a:rPr lang="el-GR" sz="2000" dirty="0"/>
              <a:t> και </a:t>
            </a:r>
            <a:r>
              <a:rPr lang="el-GR" sz="2000" dirty="0" err="1"/>
              <a:t>ἀδικεῖσθαι</a:t>
            </a:r>
            <a:endParaRPr lang="el-GR" sz="2000" dirty="0"/>
          </a:p>
          <a:p>
            <a:pPr marL="285750" indent="-285750">
              <a:buFont typeface="Arial"/>
              <a:buChar char="•"/>
            </a:pPr>
            <a:r>
              <a:rPr lang="el-GR" sz="2000" dirty="0"/>
              <a:t>Οι άνθρωποι ευτυχούν με την απόκτηση της δικαιοσύνης, δυστυχούν με την απόκτηση της κακίας</a:t>
            </a:r>
          </a:p>
          <a:p>
            <a:pPr marL="285750" indent="-285750">
              <a:buFont typeface="Arial"/>
              <a:buChar char="•"/>
            </a:pPr>
            <a:r>
              <a:rPr lang="el-GR" dirty="0"/>
              <a:t>Ποια δύναμη θα κάνει τον άνθρωπο να μην αδικηθεί</a:t>
            </a:r>
          </a:p>
          <a:p>
            <a:pPr marL="285750" indent="-285750">
              <a:buFont typeface="Arial"/>
              <a:buChar char="•"/>
            </a:pPr>
            <a:r>
              <a:rPr lang="el-GR" dirty="0"/>
              <a:t>Η απλή θέληση ή κάποια τέχνη που πρέπει να αποκτήσει;</a:t>
            </a:r>
          </a:p>
        </p:txBody>
      </p:sp>
    </p:spTree>
    <p:extLst>
      <p:ext uri="{BB962C8B-B14F-4D97-AF65-F5344CB8AC3E}">
        <p14:creationId xmlns:p14="http://schemas.microsoft.com/office/powerpoint/2010/main" xmlns="" val="4149315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B521C10-67EC-45FE-A69F-E7BD47C27784}"/>
              </a:ext>
            </a:extLst>
          </p:cNvPr>
          <p:cNvSpPr txBox="1"/>
          <p:nvPr/>
        </p:nvSpPr>
        <p:spPr>
          <a:xfrm>
            <a:off x="1173192" y="684362"/>
            <a:ext cx="8566030"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t>Το ίδιο ισχύει και για να μην αδικεί.</a:t>
            </a:r>
          </a:p>
          <a:p>
            <a:pPr marL="285750" indent="-285750">
              <a:buFont typeface="Arial"/>
              <a:buChar char="•"/>
            </a:pPr>
            <a:r>
              <a:rPr lang="el-GR" sz="2000" dirty="0"/>
              <a:t>Μήπως είναι δύναμη να είναι κάποιος φίλος με τον ηγέτη; ώστε για να μην αδικηθεί θα τον ακολουθήσει στις αδικίες που κάνει ο ίδιος ο ηγέτης</a:t>
            </a:r>
          </a:p>
          <a:p>
            <a:pPr marL="285750" indent="-285750">
              <a:buFont typeface="Arial"/>
              <a:buChar char="•"/>
            </a:pPr>
            <a:r>
              <a:rPr lang="el-GR" sz="2000" dirty="0" err="1"/>
              <a:t>Καλ</a:t>
            </a:r>
            <a:r>
              <a:rPr lang="el-GR" sz="2000" dirty="0"/>
              <a:t>: αυτό δεν είναι αξιόμεμπτο - όλα επιτρέπονται για την επιβίωση ακόμα και η ηθική διαφθορά </a:t>
            </a:r>
          </a:p>
          <a:p>
            <a:pPr marL="285750" indent="-285750">
              <a:buFont typeface="Arial"/>
              <a:buChar char="•"/>
            </a:pPr>
            <a:r>
              <a:rPr lang="el-GR" sz="2000" dirty="0"/>
              <a:t>Ανυπολόγιστη η αξία της ρητορικής που μπορεί να σώσει τη ζωή κάποιου</a:t>
            </a:r>
          </a:p>
          <a:p>
            <a:pPr marL="285750" indent="-285750">
              <a:buFont typeface="Arial"/>
              <a:buChar char="•"/>
            </a:pPr>
            <a:r>
              <a:rPr lang="el-GR" sz="2000" dirty="0" err="1"/>
              <a:t>Σωκ</a:t>
            </a:r>
            <a:r>
              <a:rPr lang="el-GR" sz="2000" dirty="0"/>
              <a:t>: αρετή είναι να σώζεις πολλές ζωές, όχι μία- παράδειγμα μηχανικού που μπορεί να σώσει πολλές ζωές αλλά δεν αξιώνει τα ίδια με τον ρήτορα</a:t>
            </a:r>
          </a:p>
          <a:p>
            <a:pPr marL="285750" indent="-285750">
              <a:buFont typeface="Arial"/>
              <a:buChar char="•"/>
            </a:pPr>
            <a:endParaRPr lang="el-GR" sz="2000" dirty="0"/>
          </a:p>
          <a:p>
            <a:pPr marL="285750" indent="-285750">
              <a:buFont typeface="Arial"/>
              <a:buChar char="•"/>
            </a:pPr>
            <a:r>
              <a:rPr lang="el-GR" sz="2000" dirty="0"/>
              <a:t>Μακροβιότητα προς ποιότητα ζωής. </a:t>
            </a:r>
          </a:p>
          <a:p>
            <a:pPr marL="285750" indent="-285750">
              <a:buFont typeface="Arial"/>
              <a:buChar char="•"/>
            </a:pPr>
            <a:r>
              <a:rPr lang="el-GR" sz="2000" dirty="0"/>
              <a:t>Ποιότητα ζωής ως όμοιος της πολιτείας- στόχος οι καλοί πολίτες- δύναμη και πλούτος δεν έχουν αξία αν οι πολίτες δεν μπορούν να τα εκμεταλλευτούν .</a:t>
            </a:r>
          </a:p>
        </p:txBody>
      </p:sp>
    </p:spTree>
    <p:extLst>
      <p:ext uri="{BB962C8B-B14F-4D97-AF65-F5344CB8AC3E}">
        <p14:creationId xmlns:p14="http://schemas.microsoft.com/office/powerpoint/2010/main" xmlns="" val="26563092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37ADFAA-0785-4DF7-A669-02666F2DB06B}"/>
              </a:ext>
            </a:extLst>
          </p:cNvPr>
          <p:cNvSpPr txBox="1"/>
          <p:nvPr/>
        </p:nvSpPr>
        <p:spPr>
          <a:xfrm>
            <a:off x="1388853" y="598098"/>
            <a:ext cx="8465388"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000" dirty="0"/>
              <a:t>Κατάλληλος πολιτικός αν κατέχει κάποια επιστήμη και γνωρίζουμε τις ηθικές αξίες</a:t>
            </a:r>
          </a:p>
          <a:p>
            <a:pPr marL="285750" indent="-285750">
              <a:buFont typeface="Arial"/>
              <a:buChar char="•"/>
            </a:pPr>
            <a:r>
              <a:rPr lang="el-GR" sz="2000" dirty="0"/>
              <a:t>Τρόποι προβολής της αξίας κάποιου: να παρουσιάσει τον δάσκαλο του- να παρουσιάσει τα πετυχημένα έργα του- να έχει κάνει κάποιον καλύτερο.</a:t>
            </a:r>
          </a:p>
          <a:p>
            <a:pPr marL="285750" indent="-285750">
              <a:buFont typeface="Arial"/>
              <a:buChar char="•"/>
            </a:pPr>
            <a:r>
              <a:rPr lang="el-GR" sz="2000" dirty="0"/>
              <a:t>Στην αντίθετη περίπτωση είναι ανόητο να συμβουλεύει.</a:t>
            </a:r>
          </a:p>
          <a:p>
            <a:pPr marL="285750" indent="-285750">
              <a:buFont typeface="Arial"/>
              <a:buChar char="•"/>
            </a:pPr>
            <a:r>
              <a:rPr lang="el-GR" sz="2000" dirty="0"/>
              <a:t>Να είναι κάτι παραπάνω από υπηρέτης του λαού  που φροντίζει το σώμα- να φροντίζει και την ψυχή με τη δικαιοσύνη και τη σωφροσύνη. </a:t>
            </a:r>
            <a:endParaRPr lang="el-GR" sz="2000" dirty="0">
              <a:ea typeface="+mn-lt"/>
              <a:cs typeface="+mn-lt"/>
            </a:endParaRPr>
          </a:p>
          <a:p>
            <a:pPr marL="285750" indent="-285750">
              <a:buFont typeface="Arial"/>
              <a:buChar char="•"/>
            </a:pPr>
            <a:r>
              <a:rPr lang="el-GR" sz="2000" dirty="0">
                <a:ea typeface="+mn-lt"/>
                <a:cs typeface="+mn-lt"/>
              </a:rPr>
              <a:t>παραδείγματα Θεμιστοκλή, Περικλή που κατηγορήθηκαν - όχι αδίκως αν τελικά δεν ήταν προστάτες της πόλης</a:t>
            </a:r>
          </a:p>
          <a:p>
            <a:pPr marL="285750" indent="-285750">
              <a:buFont typeface="Arial"/>
              <a:buChar char="•"/>
            </a:pPr>
            <a:r>
              <a:rPr lang="el-GR" sz="2000" dirty="0"/>
              <a:t>Ούτε οι σοφιστές είναι δάσκαλοι (κατ' αναλογία) όταν δεν πληρώθηκαν από τους μαθητές τους</a:t>
            </a:r>
          </a:p>
          <a:p>
            <a:pPr marL="285750" indent="-285750">
              <a:buFont typeface="Arial"/>
              <a:buChar char="•"/>
            </a:pPr>
            <a:endParaRPr lang="el-GR" sz="2000" dirty="0">
              <a:solidFill>
                <a:srgbClr val="FFFFFF"/>
              </a:solidFill>
            </a:endParaRPr>
          </a:p>
          <a:p>
            <a:pPr marL="285750" indent="-285750">
              <a:buFont typeface="Arial"/>
              <a:buChar char="•"/>
            </a:pPr>
            <a:r>
              <a:rPr lang="el-GR" sz="2000" dirty="0">
                <a:solidFill>
                  <a:schemeClr val="accent2"/>
                </a:solidFill>
              </a:rPr>
              <a:t>Φιλοσοφικό ερώτημα του Σωκράτη: πώς πρέπει να συμπεριφερθεί</a:t>
            </a:r>
          </a:p>
          <a:p>
            <a:pPr marL="285750" indent="-285750">
              <a:buFont typeface="Arial"/>
              <a:buChar char="•"/>
            </a:pPr>
            <a:r>
              <a:rPr lang="el-GR" sz="2000" dirty="0">
                <a:solidFill>
                  <a:schemeClr val="accent2"/>
                </a:solidFill>
              </a:rPr>
              <a:t>Ως γιατρός ή  ως κόλακας</a:t>
            </a:r>
            <a:r>
              <a:rPr lang="en-GB" sz="2000" dirty="0">
                <a:solidFill>
                  <a:schemeClr val="accent2"/>
                </a:solidFill>
              </a:rPr>
              <a:t>;</a:t>
            </a:r>
            <a:endParaRPr lang="el-GR" sz="2000" dirty="0">
              <a:solidFill>
                <a:schemeClr val="accent2"/>
              </a:solidFill>
            </a:endParaRPr>
          </a:p>
          <a:p>
            <a:pPr marL="285750" indent="-285750">
              <a:buFont typeface="Arial"/>
              <a:buChar char="•"/>
            </a:pPr>
            <a:r>
              <a:rPr lang="el-GR" sz="2000" dirty="0" err="1">
                <a:solidFill>
                  <a:schemeClr val="accent2"/>
                </a:solidFill>
              </a:rPr>
              <a:t>Kaλ</a:t>
            </a:r>
            <a:r>
              <a:rPr lang="el-GR" sz="2000" dirty="0">
                <a:solidFill>
                  <a:schemeClr val="accent2"/>
                </a:solidFill>
              </a:rPr>
              <a:t>: ως κόλακας για να σώσει τη ζωή του.</a:t>
            </a:r>
          </a:p>
          <a:p>
            <a:pPr marL="285750" indent="-285750">
              <a:buFont typeface="Arial"/>
              <a:buChar char="•"/>
            </a:pPr>
            <a:r>
              <a:rPr lang="el-GR" sz="2000" dirty="0">
                <a:solidFill>
                  <a:schemeClr val="accent2"/>
                </a:solidFill>
              </a:rPr>
              <a:t>Ίσως προφητικό γι’ αυτά που τελικά συνέβησαν στον Σωκράτη.</a:t>
            </a:r>
          </a:p>
        </p:txBody>
      </p:sp>
    </p:spTree>
    <p:extLst>
      <p:ext uri="{BB962C8B-B14F-4D97-AF65-F5344CB8AC3E}">
        <p14:creationId xmlns:p14="http://schemas.microsoft.com/office/powerpoint/2010/main" xmlns="" val="3420466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6B96BEA-2CAF-4B73-B7E3-852BFF616523}"/>
              </a:ext>
            </a:extLst>
          </p:cNvPr>
          <p:cNvSpPr txBox="1"/>
          <p:nvPr/>
        </p:nvSpPr>
        <p:spPr>
          <a:xfrm>
            <a:off x="1791419" y="339306"/>
            <a:ext cx="8752935"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000" dirty="0">
                <a:solidFill>
                  <a:srgbClr val="FF0000"/>
                </a:solidFill>
              </a:rPr>
              <a:t>Μύθος</a:t>
            </a:r>
            <a:endParaRPr lang="el-GR" sz="2000" dirty="0"/>
          </a:p>
          <a:p>
            <a:pPr marL="285750" indent="-285750">
              <a:buFont typeface="Arial"/>
              <a:buChar char="•"/>
            </a:pPr>
            <a:endParaRPr lang="el-GR" sz="2000" dirty="0">
              <a:solidFill>
                <a:srgbClr val="FF0000"/>
              </a:solidFill>
            </a:endParaRPr>
          </a:p>
          <a:p>
            <a:pPr marL="285750" indent="-285750">
              <a:buFont typeface="Arial"/>
              <a:buChar char="•"/>
            </a:pPr>
            <a:r>
              <a:rPr lang="el-GR" sz="2000" dirty="0"/>
              <a:t>Εσχατολογικός </a:t>
            </a:r>
          </a:p>
          <a:p>
            <a:pPr marL="285750" indent="-285750">
              <a:buFont typeface="Arial"/>
              <a:buChar char="•"/>
            </a:pPr>
            <a:r>
              <a:rPr lang="el-GR" sz="2000" dirty="0"/>
              <a:t>Αφορά τη μέλλουσα ζωή</a:t>
            </a:r>
          </a:p>
          <a:p>
            <a:pPr marL="285750" indent="-285750">
              <a:buFont typeface="Arial"/>
              <a:buChar char="•"/>
            </a:pPr>
            <a:r>
              <a:rPr lang="el-GR" sz="2000" dirty="0"/>
              <a:t>Από την εποχή του Κρόνου υπήρχε ο νόμος οι άνθρωποι να κρίνονται ζωντανοί</a:t>
            </a:r>
          </a:p>
          <a:p>
            <a:pPr marL="285750" indent="-285750">
              <a:buFont typeface="Arial"/>
              <a:buChar char="•"/>
            </a:pPr>
            <a:r>
              <a:rPr lang="el-GR" sz="2000" dirty="0"/>
              <a:t>Όταν αναλαμβάνει ο Δίας αλλάζει τον νόμο και οι άνθρωποι  θα κρίνονται νεκροί και απογυμνωμένοι  από το σώμα. </a:t>
            </a:r>
          </a:p>
          <a:p>
            <a:pPr marL="285750" indent="-285750">
              <a:buFont typeface="Arial"/>
              <a:buChar char="•"/>
            </a:pPr>
            <a:r>
              <a:rPr lang="el-GR" sz="2000" dirty="0"/>
              <a:t>Θάνατος είναι ο χωρισμός της ψυχής από το σώμα- και τα δυο κρατούν τα χαρακτηριστικά που είχαν εν ζωή. Οι κριτές μπορούσαν να δουν την ψυχή ανεπηρέαστοι από την εξωτερική εμφάνιση και τότε μπορούσαν να τιμωρήσουν ακόμα και τον ίδιο τον βασιλιά.</a:t>
            </a:r>
          </a:p>
          <a:p>
            <a:pPr marL="285750" indent="-285750">
              <a:buFont typeface="Arial"/>
              <a:buChar char="•"/>
            </a:pPr>
            <a:endParaRPr lang="el-GR" sz="2000" dirty="0"/>
          </a:p>
          <a:p>
            <a:pPr marL="285750" indent="-285750">
              <a:buFont typeface="Arial"/>
              <a:buChar char="•"/>
            </a:pPr>
            <a:r>
              <a:rPr lang="el-GR" sz="2000" dirty="0"/>
              <a:t>Ο μύθος εξυπηρετεί τη θεωρία της τιμωρίας και κυρίως ως προς παραδειγματισμό.</a:t>
            </a:r>
          </a:p>
          <a:p>
            <a:pPr marL="285750" indent="-285750">
              <a:buFont typeface="Arial"/>
              <a:buChar char="•"/>
            </a:pPr>
            <a:r>
              <a:rPr lang="el-GR" sz="2000" dirty="0"/>
              <a:t>Ακόμα και εκείνοι που θα μείνουν ατιμώρητοι σ 'αυτήν τη ζωή στην άλλη  θα τιμωρηθούν όπως τους ταιριάζει  </a:t>
            </a:r>
          </a:p>
          <a:p>
            <a:pPr marL="285750" indent="-285750">
              <a:buFont typeface="Arial"/>
              <a:buChar char="•"/>
            </a:pPr>
            <a:r>
              <a:rPr lang="el-GR" sz="2000" dirty="0">
                <a:solidFill>
                  <a:srgbClr val="FFFF00"/>
                </a:solidFill>
              </a:rPr>
              <a:t>ὀ δε </a:t>
            </a:r>
            <a:r>
              <a:rPr lang="el-GR" sz="2000" dirty="0" err="1">
                <a:solidFill>
                  <a:srgbClr val="FFFF00"/>
                </a:solidFill>
              </a:rPr>
              <a:t>ἐκεῖσε</a:t>
            </a:r>
            <a:r>
              <a:rPr lang="el-GR" sz="2000" dirty="0">
                <a:solidFill>
                  <a:srgbClr val="FFFF00"/>
                </a:solidFill>
              </a:rPr>
              <a:t> </a:t>
            </a:r>
            <a:r>
              <a:rPr lang="el-GR" sz="2000" dirty="0" err="1">
                <a:solidFill>
                  <a:srgbClr val="FFFF00"/>
                </a:solidFill>
              </a:rPr>
              <a:t>ἀφικόμενοςτά</a:t>
            </a:r>
            <a:r>
              <a:rPr lang="el-GR" sz="2000" dirty="0">
                <a:solidFill>
                  <a:srgbClr val="FFFF00"/>
                </a:solidFill>
              </a:rPr>
              <a:t> προσήκοντα πάσχει</a:t>
            </a:r>
          </a:p>
          <a:p>
            <a:pPr marL="285750" indent="-285750">
              <a:buFont typeface="Arial"/>
              <a:buChar char="•"/>
            </a:pPr>
            <a:endParaRPr lang="el-GR" dirty="0"/>
          </a:p>
        </p:txBody>
      </p:sp>
    </p:spTree>
    <p:extLst>
      <p:ext uri="{BB962C8B-B14F-4D97-AF65-F5344CB8AC3E}">
        <p14:creationId xmlns:p14="http://schemas.microsoft.com/office/powerpoint/2010/main" xmlns="" val="2696213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6FE384A-CBC1-4135-907E-01C492687D6A}"/>
              </a:ext>
            </a:extLst>
          </p:cNvPr>
          <p:cNvSpPr txBox="1"/>
          <p:nvPr/>
        </p:nvSpPr>
        <p:spPr>
          <a:xfrm>
            <a:off x="1547004" y="454324"/>
            <a:ext cx="6840746"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000" dirty="0">
                <a:solidFill>
                  <a:srgbClr val="FF0000"/>
                </a:solidFill>
              </a:rPr>
              <a:t>Πηγές</a:t>
            </a:r>
          </a:p>
          <a:p>
            <a:endParaRPr lang="el-GR" sz="2000" dirty="0">
              <a:solidFill>
                <a:srgbClr val="FF0000"/>
              </a:solidFill>
            </a:endParaRPr>
          </a:p>
          <a:p>
            <a:pPr marL="285750" indent="-285750">
              <a:buFont typeface="Arial"/>
              <a:buChar char="•"/>
            </a:pPr>
            <a:r>
              <a:rPr lang="el-GR" sz="2000" dirty="0"/>
              <a:t>Πλάτων-Γοργίας (ἤ περί </a:t>
            </a:r>
            <a:r>
              <a:rPr lang="el-GR" sz="2000" dirty="0" err="1"/>
              <a:t>ῥητορικῆς</a:t>
            </a:r>
            <a:r>
              <a:rPr lang="el-GR" sz="2000" dirty="0"/>
              <a:t>) εκδόσεις Κάκτος</a:t>
            </a:r>
          </a:p>
          <a:p>
            <a:pPr marL="285750" indent="-285750">
              <a:buFont typeface="Arial"/>
              <a:buChar char="•"/>
            </a:pPr>
            <a:endParaRPr lang="el-GR" sz="2000" dirty="0">
              <a:solidFill>
                <a:srgbClr val="FFFFFF"/>
              </a:solidFill>
            </a:endParaRPr>
          </a:p>
          <a:p>
            <a:pPr marL="285750" indent="-285750">
              <a:buFont typeface="Arial"/>
              <a:buChar char="•"/>
            </a:pPr>
            <a:r>
              <a:rPr lang="el-GR" sz="2000" dirty="0">
                <a:solidFill>
                  <a:srgbClr val="FFFFFF"/>
                </a:solidFill>
              </a:rPr>
              <a:t>Μεταπτυχιακή διπλωματική εργασία </a:t>
            </a:r>
            <a:r>
              <a:rPr lang="el-GR" sz="2000" dirty="0" err="1">
                <a:solidFill>
                  <a:srgbClr val="FFFFFF"/>
                </a:solidFill>
              </a:rPr>
              <a:t>Χασαπογιάννης</a:t>
            </a:r>
            <a:r>
              <a:rPr lang="el-GR" sz="2000" dirty="0">
                <a:solidFill>
                  <a:srgbClr val="FFFFFF"/>
                </a:solidFill>
              </a:rPr>
              <a:t>  </a:t>
            </a:r>
            <a:r>
              <a:rPr lang="el-GR" sz="2000">
                <a:solidFill>
                  <a:srgbClr val="FFFFFF"/>
                </a:solidFill>
              </a:rPr>
              <a:t>Ιωάννης </a:t>
            </a:r>
            <a:r>
              <a:rPr lang="el-GR" sz="2000" dirty="0">
                <a:solidFill>
                  <a:srgbClr val="FFFFFF"/>
                </a:solidFill>
              </a:rPr>
              <a:t>Ε</a:t>
            </a:r>
            <a:r>
              <a:rPr lang="el-GR" sz="2000">
                <a:solidFill>
                  <a:srgbClr val="FFFFFF"/>
                </a:solidFill>
              </a:rPr>
              <a:t>υαγγέλου</a:t>
            </a:r>
            <a:endParaRPr lang="el-GR" sz="2000" dirty="0">
              <a:solidFill>
                <a:srgbClr val="FFFFFF"/>
              </a:solidFill>
            </a:endParaRPr>
          </a:p>
          <a:p>
            <a:pPr marL="285750" indent="-285750">
              <a:buFont typeface="Arial"/>
              <a:buChar char="•"/>
            </a:pPr>
            <a:endParaRPr lang="el-GR" sz="2000" dirty="0">
              <a:solidFill>
                <a:srgbClr val="FFFFFF"/>
              </a:solidFill>
            </a:endParaRPr>
          </a:p>
          <a:p>
            <a:pPr marL="285750" indent="-285750">
              <a:buFont typeface="Arial"/>
              <a:buChar char="•"/>
            </a:pPr>
            <a:r>
              <a:rPr lang="el-GR" sz="2000" dirty="0">
                <a:solidFill>
                  <a:srgbClr val="FFFFFF"/>
                </a:solidFill>
              </a:rPr>
              <a:t>Διαδίκτυο </a:t>
            </a:r>
          </a:p>
        </p:txBody>
      </p:sp>
    </p:spTree>
    <p:extLst>
      <p:ext uri="{BB962C8B-B14F-4D97-AF65-F5344CB8AC3E}">
        <p14:creationId xmlns:p14="http://schemas.microsoft.com/office/powerpoint/2010/main" xmlns="" val="1918394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E53C9B5-4548-4BB2-8F58-735B229B6951}"/>
              </a:ext>
            </a:extLst>
          </p:cNvPr>
          <p:cNvSpPr txBox="1"/>
          <p:nvPr/>
        </p:nvSpPr>
        <p:spPr>
          <a:xfrm>
            <a:off x="2984741" y="310553"/>
            <a:ext cx="528799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3600"/>
              <a:t>Πλάτωνας (το έργο)</a:t>
            </a:r>
          </a:p>
        </p:txBody>
      </p:sp>
      <p:sp>
        <p:nvSpPr>
          <p:cNvPr id="3" name="TextBox 2">
            <a:extLst>
              <a:ext uri="{FF2B5EF4-FFF2-40B4-BE49-F238E27FC236}">
                <a16:creationId xmlns:a16="http://schemas.microsoft.com/office/drawing/2014/main" xmlns="" id="{47EE6A19-3BCB-4F58-94E7-EE7C261FA5D5}"/>
              </a:ext>
            </a:extLst>
          </p:cNvPr>
          <p:cNvSpPr txBox="1"/>
          <p:nvPr/>
        </p:nvSpPr>
        <p:spPr>
          <a:xfrm>
            <a:off x="2753804" y="1431087"/>
            <a:ext cx="485667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l-GR">
              <a:ea typeface="Source Sans Pro"/>
            </a:endParaRPr>
          </a:p>
        </p:txBody>
      </p:sp>
      <p:sp>
        <p:nvSpPr>
          <p:cNvPr id="4" name="TextBox 3">
            <a:extLst>
              <a:ext uri="{FF2B5EF4-FFF2-40B4-BE49-F238E27FC236}">
                <a16:creationId xmlns:a16="http://schemas.microsoft.com/office/drawing/2014/main" xmlns="" id="{34636866-8E51-4B01-91C1-341F0D93AC3C}"/>
              </a:ext>
            </a:extLst>
          </p:cNvPr>
          <p:cNvSpPr txBox="1"/>
          <p:nvPr/>
        </p:nvSpPr>
        <p:spPr>
          <a:xfrm>
            <a:off x="1130061" y="1058174"/>
            <a:ext cx="7387086"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400" dirty="0">
                <a:ea typeface="Source Sans Pro"/>
              </a:rPr>
              <a:t>Τίτλος του έργου :</a:t>
            </a:r>
            <a:r>
              <a:rPr lang="el-GR" sz="2000" dirty="0">
                <a:ea typeface="Source Sans Pro"/>
              </a:rPr>
              <a:t> αυθεντικότερος εκφραστής ρητόρων και όσων εκφράζουν (ανάληψη Πλάτωνα να καταστρέψει το σοφιστικό κίνημα με επιστημονικό τρόπο)  </a:t>
            </a:r>
          </a:p>
          <a:p>
            <a:pPr marL="285750" indent="-285750">
              <a:buFont typeface="Arial"/>
              <a:buChar char="•"/>
            </a:pPr>
            <a:r>
              <a:rPr lang="el-GR" sz="2400" dirty="0">
                <a:ea typeface="Source Sans Pro"/>
              </a:rPr>
              <a:t>Πλατωνικοί διάλογοι</a:t>
            </a:r>
          </a:p>
          <a:p>
            <a:pPr marL="285750" indent="-285750">
              <a:buFont typeface="Arial"/>
              <a:buChar char="•"/>
            </a:pPr>
            <a:r>
              <a:rPr lang="el-GR" sz="2400" dirty="0">
                <a:ea typeface="Source Sans Pro"/>
              </a:rPr>
              <a:t>Θέμα: </a:t>
            </a:r>
            <a:r>
              <a:rPr lang="el-GR" sz="2000" dirty="0">
                <a:ea typeface="Source Sans Pro"/>
              </a:rPr>
              <a:t>η τέχνη της ρητορικής και η ανωτερότητα της - η πραγματική ζωή και η δικαιοσύνη για την ανθρώπινη ευτυχία</a:t>
            </a:r>
          </a:p>
          <a:p>
            <a:pPr marL="285750" indent="-285750">
              <a:buFont typeface="Arial"/>
              <a:buChar char="•"/>
            </a:pPr>
            <a:r>
              <a:rPr lang="el-GR" sz="2400" dirty="0">
                <a:ea typeface="Source Sans Pro"/>
              </a:rPr>
              <a:t>Αναφορές: </a:t>
            </a:r>
            <a:r>
              <a:rPr lang="el-GR" sz="2000" dirty="0">
                <a:ea typeface="Source Sans Pro"/>
              </a:rPr>
              <a:t>από άλλα έργα του Πλάτωνα (Θεαίτητος, πολιτεία </a:t>
            </a:r>
            <a:r>
              <a:rPr lang="el-GR" dirty="0">
                <a:ea typeface="Source Sans Pro"/>
              </a:rPr>
              <a:t>)</a:t>
            </a:r>
          </a:p>
          <a:p>
            <a:pPr marL="285750" indent="-285750">
              <a:buFont typeface="Arial"/>
              <a:buChar char="•"/>
            </a:pPr>
            <a:r>
              <a:rPr lang="el-GR" sz="2400" dirty="0">
                <a:ea typeface="Source Sans Pro"/>
              </a:rPr>
              <a:t>Απροσδιόριστος χρόνος γραφής/ τέλεσης</a:t>
            </a:r>
          </a:p>
          <a:p>
            <a:r>
              <a:rPr lang="el-GR" sz="2000" dirty="0">
                <a:ea typeface="Source Sans Pro"/>
              </a:rPr>
              <a:t>         Γραφή: </a:t>
            </a:r>
            <a:r>
              <a:rPr lang="el-GR" sz="2400" dirty="0">
                <a:ea typeface="Source Sans Pro"/>
              </a:rPr>
              <a:t>ύφος</a:t>
            </a:r>
            <a:r>
              <a:rPr lang="el-GR" sz="2000" dirty="0">
                <a:ea typeface="Source Sans Pro"/>
              </a:rPr>
              <a:t> προς περιεχόμενο</a:t>
            </a:r>
          </a:p>
          <a:p>
            <a:r>
              <a:rPr lang="el-GR" sz="2000" dirty="0">
                <a:ea typeface="Source Sans Pro"/>
              </a:rPr>
              <a:t>         Τέλεση: αναφορές </a:t>
            </a:r>
            <a:endParaRPr lang="el-GR" sz="2000" dirty="0">
              <a:ea typeface="+mn-lt"/>
              <a:cs typeface="+mn-lt"/>
            </a:endParaRPr>
          </a:p>
          <a:p>
            <a:r>
              <a:rPr lang="el-GR" sz="2000" dirty="0">
                <a:ea typeface="+mn-lt"/>
                <a:cs typeface="+mn-lt"/>
              </a:rPr>
              <a:t>(</a:t>
            </a:r>
            <a:r>
              <a:rPr lang="el-GR" sz="2000" dirty="0" err="1">
                <a:ea typeface="+mn-lt"/>
                <a:cs typeface="+mn-lt"/>
              </a:rPr>
              <a:t>Περικλέα</a:t>
            </a:r>
            <a:r>
              <a:rPr lang="el-GR" sz="2000" dirty="0">
                <a:ea typeface="+mn-lt"/>
                <a:cs typeface="+mn-lt"/>
              </a:rPr>
              <a:t> </a:t>
            </a:r>
            <a:r>
              <a:rPr lang="el-GR" sz="2000" dirty="0" err="1">
                <a:ea typeface="+mn-lt"/>
                <a:cs typeface="+mn-lt"/>
              </a:rPr>
              <a:t>τουτονί</a:t>
            </a:r>
            <a:r>
              <a:rPr lang="el-GR" sz="2000" dirty="0">
                <a:ea typeface="+mn-lt"/>
                <a:cs typeface="+mn-lt"/>
              </a:rPr>
              <a:t> τον νεωστί </a:t>
            </a:r>
            <a:r>
              <a:rPr lang="el-GR" sz="2000" dirty="0" err="1">
                <a:ea typeface="+mn-lt"/>
                <a:cs typeface="+mn-lt"/>
              </a:rPr>
              <a:t>τετελευτηκότα</a:t>
            </a:r>
            <a:r>
              <a:rPr lang="el-GR" sz="2000" dirty="0">
                <a:ea typeface="+mn-lt"/>
                <a:cs typeface="+mn-lt"/>
              </a:rPr>
              <a:t>) </a:t>
            </a:r>
            <a:r>
              <a:rPr lang="el-GR" dirty="0">
                <a:ea typeface="+mn-lt"/>
                <a:cs typeface="+mn-lt"/>
              </a:rPr>
              <a:t> </a:t>
            </a:r>
            <a:endParaRPr lang="el-GR" dirty="0">
              <a:ea typeface="Source Sans Pro"/>
            </a:endParaRPr>
          </a:p>
          <a:p>
            <a:pPr marL="285750" indent="-285750">
              <a:buFont typeface="Arial"/>
              <a:buChar char="•"/>
            </a:pPr>
            <a:r>
              <a:rPr lang="el-GR" sz="2000" dirty="0">
                <a:ea typeface="Source Sans Pro"/>
              </a:rPr>
              <a:t>Εκτενές έργο- πυκνό σε διαλόγους και ουσία </a:t>
            </a:r>
            <a:r>
              <a:rPr lang="el-GR" dirty="0">
                <a:ea typeface="Source Sans Pro"/>
              </a:rPr>
              <a:t>   </a:t>
            </a:r>
          </a:p>
          <a:p>
            <a:pPr marL="285750" indent="-285750">
              <a:buFont typeface="Arial"/>
              <a:buChar char="•"/>
            </a:pPr>
            <a:endParaRPr lang="el-GR" dirty="0">
              <a:ea typeface="Source Sans Pro"/>
              <a:cs typeface="+mn-lt"/>
            </a:endParaRPr>
          </a:p>
          <a:p>
            <a:pPr marL="285750" indent="-285750">
              <a:buFont typeface="Arial"/>
              <a:buChar char="•"/>
            </a:pPr>
            <a:endParaRPr lang="el-GR" dirty="0">
              <a:ea typeface="Source Sans Pro"/>
              <a:cs typeface="+mn-lt"/>
            </a:endParaRPr>
          </a:p>
        </p:txBody>
      </p:sp>
    </p:spTree>
    <p:extLst>
      <p:ext uri="{BB962C8B-B14F-4D97-AF65-F5344CB8AC3E}">
        <p14:creationId xmlns:p14="http://schemas.microsoft.com/office/powerpoint/2010/main" xmlns="" val="1815857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92E08EE-642A-4C85-8E84-554B298DBD64}"/>
              </a:ext>
            </a:extLst>
          </p:cNvPr>
          <p:cNvSpPr txBox="1"/>
          <p:nvPr/>
        </p:nvSpPr>
        <p:spPr>
          <a:xfrm rot="-10800000" flipV="1">
            <a:off x="3186024" y="457144"/>
            <a:ext cx="428157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3200"/>
              <a:t>Δομή του έργου</a:t>
            </a:r>
            <a:endParaRPr lang="el-GR" sz="3200" err="1">
              <a:ea typeface="Source Sans Pro"/>
            </a:endParaRPr>
          </a:p>
        </p:txBody>
      </p:sp>
      <p:sp>
        <p:nvSpPr>
          <p:cNvPr id="3" name="TextBox 2">
            <a:extLst>
              <a:ext uri="{FF2B5EF4-FFF2-40B4-BE49-F238E27FC236}">
                <a16:creationId xmlns:a16="http://schemas.microsoft.com/office/drawing/2014/main" xmlns="" id="{D58A6421-3AB0-4788-AAFE-DDD027CAF38A}"/>
              </a:ext>
            </a:extLst>
          </p:cNvPr>
          <p:cNvSpPr txBox="1"/>
          <p:nvPr/>
        </p:nvSpPr>
        <p:spPr>
          <a:xfrm>
            <a:off x="1977426" y="1129164"/>
            <a:ext cx="7142671" cy="5293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l-GR" sz="2400" dirty="0">
                <a:ea typeface="Source Sans Pro"/>
              </a:rPr>
              <a:t>Αποτελείται από</a:t>
            </a:r>
            <a:r>
              <a:rPr lang="el-GR" sz="2000" dirty="0">
                <a:ea typeface="Source Sans Pro"/>
              </a:rPr>
              <a:t> </a:t>
            </a:r>
            <a:r>
              <a:rPr lang="el-GR" dirty="0">
                <a:ea typeface="Source Sans Pro"/>
              </a:rPr>
              <a:t>: 3  διαλόγους 1 μονόλογο 1 μύθο</a:t>
            </a:r>
          </a:p>
          <a:p>
            <a:endParaRPr lang="el-GR" dirty="0">
              <a:ea typeface="Source Sans Pro"/>
            </a:endParaRPr>
          </a:p>
          <a:p>
            <a:r>
              <a:rPr lang="el-GR" sz="2400" dirty="0">
                <a:ea typeface="Source Sans Pro"/>
              </a:rPr>
              <a:t>1) Διάλογος : </a:t>
            </a:r>
            <a:r>
              <a:rPr lang="el-GR" sz="2000" dirty="0">
                <a:ea typeface="Source Sans Pro"/>
              </a:rPr>
              <a:t>Σωκράτης - Γοργίας</a:t>
            </a:r>
          </a:p>
          <a:p>
            <a:endParaRPr lang="el-GR" sz="2000" dirty="0">
              <a:ea typeface="Source Sans Pro"/>
            </a:endParaRPr>
          </a:p>
          <a:p>
            <a:r>
              <a:rPr lang="el-GR" sz="2400" dirty="0">
                <a:ea typeface="Source Sans Pro"/>
              </a:rPr>
              <a:t>2) Διάλογος : </a:t>
            </a:r>
            <a:r>
              <a:rPr lang="el-GR" sz="2000" dirty="0">
                <a:ea typeface="Source Sans Pro"/>
              </a:rPr>
              <a:t>Σωκράτη - Πώλου</a:t>
            </a:r>
          </a:p>
          <a:p>
            <a:endParaRPr lang="el-GR" sz="2000" dirty="0">
              <a:ea typeface="Source Sans Pro"/>
            </a:endParaRPr>
          </a:p>
          <a:p>
            <a:r>
              <a:rPr lang="el-GR" sz="2400" dirty="0">
                <a:ea typeface="Source Sans Pro"/>
              </a:rPr>
              <a:t>3) Διάλογος : </a:t>
            </a:r>
            <a:r>
              <a:rPr lang="el-GR" sz="2000" dirty="0">
                <a:ea typeface="Source Sans Pro"/>
              </a:rPr>
              <a:t>Σωκράτη - </a:t>
            </a:r>
            <a:r>
              <a:rPr lang="el-GR" sz="2000" dirty="0" err="1">
                <a:ea typeface="Source Sans Pro"/>
              </a:rPr>
              <a:t>Καλλικλή</a:t>
            </a:r>
            <a:endParaRPr lang="el-GR" sz="2000" dirty="0">
              <a:ea typeface="Source Sans Pro"/>
            </a:endParaRPr>
          </a:p>
          <a:p>
            <a:endParaRPr lang="el-GR" sz="2000" dirty="0">
              <a:ea typeface="Source Sans Pro"/>
            </a:endParaRPr>
          </a:p>
          <a:p>
            <a:r>
              <a:rPr lang="el-GR" sz="2400" dirty="0">
                <a:ea typeface="Source Sans Pro"/>
              </a:rPr>
              <a:t>Μονόλογος : </a:t>
            </a:r>
            <a:r>
              <a:rPr lang="el-GR" sz="2000" dirty="0">
                <a:ea typeface="Source Sans Pro"/>
              </a:rPr>
              <a:t>Σωκράτη (αναλαμβάνει να ολοκληρώσει μόνος του την</a:t>
            </a:r>
            <a:r>
              <a:rPr lang="el-GR" sz="2400" dirty="0">
                <a:ea typeface="Source Sans Pro"/>
              </a:rPr>
              <a:t> </a:t>
            </a:r>
            <a:r>
              <a:rPr lang="el-GR" sz="2000" dirty="0">
                <a:ea typeface="Source Sans Pro"/>
              </a:rPr>
              <a:t>επιχειρηματολογία )</a:t>
            </a:r>
          </a:p>
          <a:p>
            <a:endParaRPr lang="el-GR" sz="2000" dirty="0">
              <a:ea typeface="Source Sans Pro"/>
            </a:endParaRPr>
          </a:p>
          <a:p>
            <a:r>
              <a:rPr lang="el-GR" sz="2400" dirty="0">
                <a:ea typeface="Source Sans Pro"/>
              </a:rPr>
              <a:t>Μύθος : Εσχατολογικός</a:t>
            </a:r>
          </a:p>
          <a:p>
            <a:pPr marL="342900" indent="-342900">
              <a:buFont typeface="Arial"/>
              <a:buChar char="•"/>
            </a:pPr>
            <a:r>
              <a:rPr lang="el-GR" sz="2400" dirty="0">
                <a:ea typeface="Source Sans Pro"/>
              </a:rPr>
              <a:t>Κλιμάκωση των διαλόγων σε έκταση και περιεχόμενο/ουσία</a:t>
            </a:r>
          </a:p>
          <a:p>
            <a:endParaRPr lang="el-GR" sz="2400" dirty="0">
              <a:ea typeface="Source Sans Pro"/>
            </a:endParaRPr>
          </a:p>
        </p:txBody>
      </p:sp>
    </p:spTree>
    <p:extLst>
      <p:ext uri="{BB962C8B-B14F-4D97-AF65-F5344CB8AC3E}">
        <p14:creationId xmlns:p14="http://schemas.microsoft.com/office/powerpoint/2010/main" xmlns="" val="3025803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DCB2F47-E179-4EB8-8F62-1BB39345D1BA}"/>
              </a:ext>
            </a:extLst>
          </p:cNvPr>
          <p:cNvSpPr txBox="1"/>
          <p:nvPr/>
        </p:nvSpPr>
        <p:spPr>
          <a:xfrm>
            <a:off x="3444816" y="181155"/>
            <a:ext cx="402278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800"/>
              <a:t>Πρόσωπα</a:t>
            </a:r>
          </a:p>
        </p:txBody>
      </p:sp>
      <p:sp>
        <p:nvSpPr>
          <p:cNvPr id="3" name="TextBox 2">
            <a:extLst>
              <a:ext uri="{FF2B5EF4-FFF2-40B4-BE49-F238E27FC236}">
                <a16:creationId xmlns:a16="http://schemas.microsoft.com/office/drawing/2014/main" xmlns="" id="{01B95688-9441-4A0A-B8A8-4D2ABF2AA180}"/>
              </a:ext>
            </a:extLst>
          </p:cNvPr>
          <p:cNvSpPr txBox="1"/>
          <p:nvPr/>
        </p:nvSpPr>
        <p:spPr>
          <a:xfrm>
            <a:off x="942257" y="1028521"/>
            <a:ext cx="9428670" cy="41857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l">
              <a:buFont typeface="Arial"/>
              <a:buChar char="•"/>
            </a:pPr>
            <a:r>
              <a:rPr lang="el-GR" sz="2400" dirty="0">
                <a:solidFill>
                  <a:srgbClr val="FF0000"/>
                </a:solidFill>
              </a:rPr>
              <a:t>Σωκράτης</a:t>
            </a:r>
          </a:p>
          <a:p>
            <a:pPr marL="285750" indent="-285750">
              <a:buFont typeface="Arial"/>
              <a:buChar char="•"/>
            </a:pPr>
            <a:r>
              <a:rPr lang="el-GR" dirty="0"/>
              <a:t>   </a:t>
            </a:r>
            <a:r>
              <a:rPr lang="el-GR" sz="2000" dirty="0"/>
              <a:t>Επιλέγει τη διαλεκτική</a:t>
            </a:r>
          </a:p>
          <a:p>
            <a:pPr marL="285750" indent="-285750">
              <a:buFont typeface="Arial"/>
              <a:buChar char="•"/>
            </a:pPr>
            <a:r>
              <a:rPr lang="el-GR" sz="2000" dirty="0"/>
              <a:t>   Κατευθύνει τη συζήτηση-υπερασπίζεται με ζήλο τις θέσεις του-δημιουργεί ηθικό αίσθημα</a:t>
            </a:r>
          </a:p>
          <a:p>
            <a:pPr marL="285750" indent="-285750">
              <a:buFont typeface="Arial"/>
              <a:buChar char="•"/>
            </a:pPr>
            <a:endParaRPr lang="el-GR" dirty="0"/>
          </a:p>
          <a:p>
            <a:pPr marL="285750" indent="-285750">
              <a:buFont typeface="Arial"/>
              <a:buChar char="•"/>
            </a:pPr>
            <a:r>
              <a:rPr lang="el-GR" sz="2400" dirty="0">
                <a:solidFill>
                  <a:srgbClr val="FF0000"/>
                </a:solidFill>
              </a:rPr>
              <a:t>Χαιρεφών</a:t>
            </a:r>
          </a:p>
          <a:p>
            <a:pPr marL="285750" indent="-285750">
              <a:buFont typeface="Arial"/>
              <a:buChar char="•"/>
            </a:pPr>
            <a:r>
              <a:rPr lang="el-GR" dirty="0"/>
              <a:t>   </a:t>
            </a:r>
            <a:r>
              <a:rPr lang="el-GR" sz="2000" dirty="0"/>
              <a:t>Μαθητής του Σωκράτη - είχε ζητήσει από το μαντείο των Δελφών να μάθει ποιος είναι ο πιο σοφός</a:t>
            </a:r>
          </a:p>
          <a:p>
            <a:pPr marL="285750" indent="-285750">
              <a:buFont typeface="Arial"/>
              <a:buChar char="•"/>
            </a:pPr>
            <a:r>
              <a:rPr lang="el-GR" sz="2000" dirty="0"/>
              <a:t>   Εξορίστηκε από τους τριάκοντα- όταν επέστρεψε ο Σωκράτης είχε πεθάνει.</a:t>
            </a:r>
          </a:p>
          <a:p>
            <a:pPr marL="285750" indent="-285750">
              <a:buFont typeface="Arial"/>
              <a:buChar char="•"/>
            </a:pPr>
            <a:r>
              <a:rPr lang="el-GR" sz="2000" dirty="0"/>
              <a:t>   Κατείχε τη Σωκρατική μέθοδο</a:t>
            </a:r>
          </a:p>
          <a:p>
            <a:pPr marL="285750" indent="-285750">
              <a:buFont typeface="Arial"/>
              <a:buChar char="•"/>
            </a:pPr>
            <a:r>
              <a:rPr lang="el-GR" sz="2000" dirty="0"/>
              <a:t>   Ως χαρακτήρας αντισταθμίζει τον Πώλο, αφοσιωμένος/υποδεέστερος έναντι του Πώλου-ισότιμος</a:t>
            </a:r>
          </a:p>
        </p:txBody>
      </p:sp>
    </p:spTree>
    <p:extLst>
      <p:ext uri="{BB962C8B-B14F-4D97-AF65-F5344CB8AC3E}">
        <p14:creationId xmlns:p14="http://schemas.microsoft.com/office/powerpoint/2010/main" xmlns="" val="152004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5639E97-1DC3-480F-878D-778E7C933C5C}"/>
              </a:ext>
            </a:extLst>
          </p:cNvPr>
          <p:cNvSpPr txBox="1"/>
          <p:nvPr/>
        </p:nvSpPr>
        <p:spPr>
          <a:xfrm>
            <a:off x="1302591" y="310551"/>
            <a:ext cx="7516480" cy="64325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gn="l">
              <a:buFont typeface="Arial" panose="020B0604020202020204" pitchFamily="34" charset="0"/>
              <a:buChar char="•"/>
            </a:pPr>
            <a:r>
              <a:rPr lang="el-GR" sz="2800" dirty="0">
                <a:solidFill>
                  <a:srgbClr val="FF0000"/>
                </a:solidFill>
              </a:rPr>
              <a:t>Γοργίας</a:t>
            </a:r>
            <a:endParaRPr lang="el-GR" dirty="0"/>
          </a:p>
          <a:p>
            <a:pPr marL="342900" indent="-342900">
              <a:buFont typeface="Arial" panose="020B0604020202020204" pitchFamily="34" charset="0"/>
              <a:buChar char="•"/>
            </a:pPr>
            <a:r>
              <a:rPr lang="el-GR" sz="2400" dirty="0">
                <a:solidFill>
                  <a:schemeClr val="accent2"/>
                </a:solidFill>
              </a:rPr>
              <a:t>Καταγωγή </a:t>
            </a:r>
            <a:r>
              <a:rPr lang="el-GR" sz="2400" dirty="0"/>
              <a:t>από τους </a:t>
            </a:r>
            <a:r>
              <a:rPr lang="el-GR" sz="2400" dirty="0" err="1"/>
              <a:t>Λεοντίνους</a:t>
            </a:r>
            <a:endParaRPr lang="el-GR" sz="2400" dirty="0"/>
          </a:p>
          <a:p>
            <a:pPr marL="342900" indent="-342900">
              <a:buFont typeface="Arial" panose="020B0604020202020204" pitchFamily="34" charset="0"/>
              <a:buChar char="•"/>
            </a:pPr>
            <a:r>
              <a:rPr lang="el-GR" sz="2400" dirty="0"/>
              <a:t>Ρήτορας - δεν ταυτίζεται με τους σοφιστές, τους περιφρονούσε , δεν ήθελε να συγκαταλέγεται σε αυτούς.</a:t>
            </a:r>
            <a:endParaRPr lang="el-GR" dirty="0"/>
          </a:p>
          <a:p>
            <a:pPr marL="342900" indent="-342900">
              <a:buFont typeface="Arial" panose="020B0604020202020204" pitchFamily="34" charset="0"/>
              <a:buChar char="•"/>
            </a:pPr>
            <a:r>
              <a:rPr lang="el-GR" sz="2400" dirty="0">
                <a:solidFill>
                  <a:schemeClr val="accent2"/>
                </a:solidFill>
              </a:rPr>
              <a:t>Πεποιθήσεις </a:t>
            </a:r>
            <a:r>
              <a:rPr lang="el-GR" sz="2400" dirty="0"/>
              <a:t>: δεν τον ενδιέφερε το περιεχόμενο του λόγου αλλά η ανάπτυξη και τελειοποίηση του - εντιμότητα και σθένος ως ικανότητα να απευθύνεται στο κοινό ανάλογα των περιστάσεων - δεν αναγνώριζε τις συνέπειες των αρχών του.</a:t>
            </a:r>
            <a:endParaRPr lang="el-GR" dirty="0"/>
          </a:p>
          <a:p>
            <a:pPr marL="342900" indent="-342900">
              <a:buFont typeface="Arial" panose="020B0604020202020204" pitchFamily="34" charset="0"/>
              <a:buChar char="•"/>
            </a:pPr>
            <a:r>
              <a:rPr lang="el-GR" sz="2400" dirty="0">
                <a:solidFill>
                  <a:schemeClr val="accent2"/>
                </a:solidFill>
                <a:ea typeface="+mn-lt"/>
                <a:cs typeface="+mn-lt"/>
              </a:rPr>
              <a:t>Ρόλος</a:t>
            </a:r>
            <a:r>
              <a:rPr lang="el-GR" sz="2400" dirty="0">
                <a:ea typeface="+mn-lt"/>
                <a:cs typeface="+mn-lt"/>
              </a:rPr>
              <a:t>: Δεν έχει σπουδαίο ρόλο, ίσως λόγω σεβασμού-δεν υπάρχουν τεχνικές του στο έργο (Γοργία σχήματα)</a:t>
            </a:r>
            <a:endParaRPr lang="el-GR" dirty="0"/>
          </a:p>
          <a:p>
            <a:pPr marL="342900" indent="-342900">
              <a:buFont typeface="Arial" panose="020B0604020202020204" pitchFamily="34" charset="0"/>
              <a:buChar char="•"/>
            </a:pPr>
            <a:r>
              <a:rPr lang="el-GR" sz="2400" dirty="0">
                <a:solidFill>
                  <a:schemeClr val="accent2"/>
                </a:solidFill>
                <a:ea typeface="+mn-lt"/>
                <a:cs typeface="+mn-lt"/>
              </a:rPr>
              <a:t>Επιρροές</a:t>
            </a:r>
            <a:r>
              <a:rPr lang="el-GR" sz="2400" dirty="0">
                <a:ea typeface="+mn-lt"/>
                <a:cs typeface="+mn-lt"/>
              </a:rPr>
              <a:t>: από την Ελεατική σχολή ( Ελέα) - Εμπεδοκλή</a:t>
            </a:r>
            <a:endParaRPr lang="el-GR" sz="2400" dirty="0"/>
          </a:p>
          <a:p>
            <a:pPr marL="342900" indent="-342900">
              <a:buFont typeface="Arial" panose="020B0604020202020204" pitchFamily="34" charset="0"/>
              <a:buChar char="•"/>
            </a:pPr>
            <a:endParaRPr lang="el-GR" sz="2400" dirty="0"/>
          </a:p>
        </p:txBody>
      </p:sp>
    </p:spTree>
    <p:extLst>
      <p:ext uri="{BB962C8B-B14F-4D97-AF65-F5344CB8AC3E}">
        <p14:creationId xmlns:p14="http://schemas.microsoft.com/office/powerpoint/2010/main" xmlns="" val="2836094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9A2F845-2248-4036-98C3-2727C7A957BC}"/>
              </a:ext>
            </a:extLst>
          </p:cNvPr>
          <p:cNvSpPr txBox="1"/>
          <p:nvPr/>
        </p:nvSpPr>
        <p:spPr>
          <a:xfrm>
            <a:off x="1633268" y="238665"/>
            <a:ext cx="5834332" cy="32932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l-GR" sz="2800" dirty="0">
                <a:solidFill>
                  <a:srgbClr val="FF0000"/>
                </a:solidFill>
              </a:rPr>
              <a:t>Ελεατική</a:t>
            </a:r>
            <a:r>
              <a:rPr lang="el-GR" sz="2000" dirty="0">
                <a:solidFill>
                  <a:srgbClr val="FF0000"/>
                </a:solidFill>
              </a:rPr>
              <a:t> </a:t>
            </a:r>
            <a:r>
              <a:rPr lang="el-GR" sz="2800" dirty="0">
                <a:solidFill>
                  <a:srgbClr val="FF0000"/>
                </a:solidFill>
              </a:rPr>
              <a:t>σχολή</a:t>
            </a:r>
            <a:r>
              <a:rPr lang="el-GR" dirty="0"/>
              <a:t>:  </a:t>
            </a:r>
            <a:r>
              <a:rPr lang="el-GR" sz="2000" dirty="0"/>
              <a:t>Ξενοφάνης ο </a:t>
            </a:r>
            <a:r>
              <a:rPr lang="el-GR" sz="2000" dirty="0" err="1"/>
              <a:t>Κολοφώνιος</a:t>
            </a:r>
            <a:r>
              <a:rPr lang="el-GR" sz="2000" dirty="0"/>
              <a:t> -συνεχιστές των ιδεών –Παρμενίδης, Ζήνων</a:t>
            </a:r>
          </a:p>
          <a:p>
            <a:pPr marL="285750" indent="-285750">
              <a:buFont typeface="Arial"/>
              <a:buChar char="•"/>
            </a:pPr>
            <a:r>
              <a:rPr lang="el-GR" sz="2000" dirty="0">
                <a:solidFill>
                  <a:schemeClr val="accent2"/>
                </a:solidFill>
              </a:rPr>
              <a:t>Πεποιθήσεις </a:t>
            </a:r>
            <a:r>
              <a:rPr lang="el-GR" sz="2000" dirty="0"/>
              <a:t>: Αρνείται  τον ανθρωπομορφισμό των θεών  </a:t>
            </a:r>
          </a:p>
          <a:p>
            <a:pPr marL="285750" indent="-285750">
              <a:buFont typeface="Arial"/>
              <a:buChar char="•"/>
            </a:pPr>
            <a:r>
              <a:rPr lang="el-GR" sz="2000" dirty="0"/>
              <a:t>εισάγει τον μονοθεϊσμό</a:t>
            </a:r>
          </a:p>
          <a:p>
            <a:pPr marL="285750" indent="-285750">
              <a:buFont typeface="Arial"/>
              <a:buChar char="•"/>
            </a:pPr>
            <a:r>
              <a:rPr lang="el-GR" sz="2000" dirty="0"/>
              <a:t>Αΐδιον, το πραγματικό ον, αγέννητο, άφθαρτο, ακίνητο, διαχρονικό</a:t>
            </a:r>
          </a:p>
          <a:p>
            <a:pPr marL="285750" indent="-285750">
              <a:buFont typeface="Arial"/>
              <a:buChar char="•"/>
            </a:pPr>
            <a:r>
              <a:rPr lang="el-GR" sz="2000" dirty="0"/>
              <a:t>Αποκλείει τη συνύπαρξη και αλληλενέργεια των αντιθέτων ( Πρωταγόρας)</a:t>
            </a:r>
          </a:p>
        </p:txBody>
      </p:sp>
      <p:pic>
        <p:nvPicPr>
          <p:cNvPr id="3" name="Εικόνα 3" descr="Εικόνα που περιέχει χάρτης&#10;&#10;Περιγραφή που δημιουργήθηκε αυτόματα">
            <a:extLst>
              <a:ext uri="{FF2B5EF4-FFF2-40B4-BE49-F238E27FC236}">
                <a16:creationId xmlns:a16="http://schemas.microsoft.com/office/drawing/2014/main" xmlns="" id="{90F96966-A43C-4F3A-9BE1-893CB87B301C}"/>
              </a:ext>
            </a:extLst>
          </p:cNvPr>
          <p:cNvPicPr>
            <a:picLocks noChangeAspect="1"/>
          </p:cNvPicPr>
          <p:nvPr/>
        </p:nvPicPr>
        <p:blipFill>
          <a:blip r:embed="rId2"/>
          <a:stretch>
            <a:fillRect/>
          </a:stretch>
        </p:blipFill>
        <p:spPr>
          <a:xfrm>
            <a:off x="1676401" y="3431945"/>
            <a:ext cx="5733689" cy="3430300"/>
          </a:xfrm>
          <a:prstGeom prst="rect">
            <a:avLst/>
          </a:prstGeom>
        </p:spPr>
      </p:pic>
    </p:spTree>
    <p:extLst>
      <p:ext uri="{BB962C8B-B14F-4D97-AF65-F5344CB8AC3E}">
        <p14:creationId xmlns:p14="http://schemas.microsoft.com/office/powerpoint/2010/main" xmlns="" val="740748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1A15CB11-3167-41ED-9526-C1A21D0B0B27}"/>
              </a:ext>
            </a:extLst>
          </p:cNvPr>
          <p:cNvSpPr txBox="1"/>
          <p:nvPr/>
        </p:nvSpPr>
        <p:spPr>
          <a:xfrm>
            <a:off x="1777042" y="267419"/>
            <a:ext cx="7890293" cy="41242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800" dirty="0">
                <a:solidFill>
                  <a:srgbClr val="FF0000"/>
                </a:solidFill>
              </a:rPr>
              <a:t>Πώλος</a:t>
            </a:r>
          </a:p>
          <a:p>
            <a:pPr marL="285750" indent="-285750">
              <a:buFont typeface="Arial"/>
              <a:buChar char="•"/>
            </a:pPr>
            <a:r>
              <a:rPr lang="el-GR" sz="2400" dirty="0">
                <a:solidFill>
                  <a:schemeClr val="accent2"/>
                </a:solidFill>
              </a:rPr>
              <a:t>Καταγωγή</a:t>
            </a:r>
            <a:r>
              <a:rPr lang="el-GR" dirty="0"/>
              <a:t>: </a:t>
            </a:r>
            <a:r>
              <a:rPr lang="el-GR" dirty="0" err="1"/>
              <a:t>Ακράγαντα</a:t>
            </a:r>
            <a:r>
              <a:rPr lang="el-GR" dirty="0"/>
              <a:t> Σικελίας</a:t>
            </a:r>
          </a:p>
          <a:p>
            <a:pPr marL="285750" indent="-285750">
              <a:buFont typeface="Arial"/>
              <a:buChar char="•"/>
            </a:pPr>
            <a:r>
              <a:rPr lang="el-GR" dirty="0"/>
              <a:t>Συνοδός του Γοργία στα ταξίδια -μαθητής του- δάσκαλος</a:t>
            </a:r>
          </a:p>
          <a:p>
            <a:pPr marL="285750" indent="-285750">
              <a:buFont typeface="Arial"/>
              <a:buChar char="•"/>
            </a:pPr>
            <a:r>
              <a:rPr lang="el-GR" dirty="0"/>
              <a:t>Δεν είχε λάβει φιλοσοφική παιδεία</a:t>
            </a:r>
          </a:p>
          <a:p>
            <a:pPr marL="285750" indent="-285750">
              <a:buFont typeface="Arial"/>
              <a:buChar char="•"/>
            </a:pPr>
            <a:r>
              <a:rPr lang="el-GR" dirty="0"/>
              <a:t>Ανώριμος, αγενής</a:t>
            </a:r>
          </a:p>
          <a:p>
            <a:pPr marL="285750" indent="-285750">
              <a:buFont typeface="Arial"/>
              <a:buChar char="•"/>
            </a:pPr>
            <a:r>
              <a:rPr lang="el-GR" sz="2400" dirty="0">
                <a:solidFill>
                  <a:schemeClr val="accent2"/>
                </a:solidFill>
              </a:rPr>
              <a:t>Ρόλος</a:t>
            </a:r>
            <a:r>
              <a:rPr lang="el-GR" dirty="0"/>
              <a:t>: ως το ψεύδος που επάνω του θα προστεθεί η αλήθεια-συνεχίζει τη συζήτηση που άφησε ο Γοργίας- φανερώνει την αποτυχία της διδασκαλίας της ρητορικής ως ζωντανό παράδειγμα (αβέβαιες  απαντήσεις)</a:t>
            </a:r>
          </a:p>
          <a:p>
            <a:pPr marL="285750" indent="-285750">
              <a:buFont typeface="Arial"/>
              <a:buChar char="•"/>
            </a:pPr>
            <a:r>
              <a:rPr lang="el-GR" sz="2400" dirty="0">
                <a:solidFill>
                  <a:schemeClr val="accent2"/>
                </a:solidFill>
              </a:rPr>
              <a:t>Πεποιθήσεις</a:t>
            </a:r>
            <a:r>
              <a:rPr lang="el-GR" dirty="0"/>
              <a:t>: Δεν αρνείται το εγγενές αίσθημα ηθικής, όμως επικεντρώνεται στην απόκτηση δύναμης- η φήμη είναι ένας κοινωνικά αποδεκτός σκοπός- ξεχωρίζει το ηθικό από το πραγματικό ενδιαφέρον</a:t>
            </a:r>
          </a:p>
        </p:txBody>
      </p:sp>
    </p:spTree>
    <p:extLst>
      <p:ext uri="{BB962C8B-B14F-4D97-AF65-F5344CB8AC3E}">
        <p14:creationId xmlns:p14="http://schemas.microsoft.com/office/powerpoint/2010/main" xmlns="" val="939273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7F29B75B-DD2A-491A-91C1-E33413D4A78B}"/>
              </a:ext>
            </a:extLst>
          </p:cNvPr>
          <p:cNvSpPr txBox="1"/>
          <p:nvPr/>
        </p:nvSpPr>
        <p:spPr>
          <a:xfrm>
            <a:off x="2021457" y="123646"/>
            <a:ext cx="544614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l-GR" sz="2800">
                <a:solidFill>
                  <a:srgbClr val="FF0000"/>
                </a:solidFill>
              </a:rPr>
              <a:t>Καλλικλής</a:t>
            </a:r>
          </a:p>
        </p:txBody>
      </p:sp>
      <p:sp>
        <p:nvSpPr>
          <p:cNvPr id="3" name="TextBox 2">
            <a:extLst>
              <a:ext uri="{FF2B5EF4-FFF2-40B4-BE49-F238E27FC236}">
                <a16:creationId xmlns:a16="http://schemas.microsoft.com/office/drawing/2014/main" xmlns="" id="{8C9FA5E8-EF5E-4B16-85FB-E31D5F0820B8}"/>
              </a:ext>
            </a:extLst>
          </p:cNvPr>
          <p:cNvSpPr txBox="1"/>
          <p:nvPr/>
        </p:nvSpPr>
        <p:spPr>
          <a:xfrm>
            <a:off x="2020559" y="669087"/>
            <a:ext cx="5589916" cy="54476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l-GR" sz="2400" dirty="0">
                <a:solidFill>
                  <a:schemeClr val="accent2"/>
                </a:solidFill>
              </a:rPr>
              <a:t>Καταγωγή</a:t>
            </a:r>
            <a:r>
              <a:rPr lang="el-GR" sz="2400" dirty="0">
                <a:solidFill>
                  <a:srgbClr val="0070C0"/>
                </a:solidFill>
              </a:rPr>
              <a:t>: </a:t>
            </a:r>
            <a:r>
              <a:rPr lang="el-GR" sz="2000" dirty="0"/>
              <a:t>Αχαρνές</a:t>
            </a:r>
            <a:endParaRPr lang="el-GR" dirty="0"/>
          </a:p>
          <a:p>
            <a:pPr marL="342900" indent="-342900">
              <a:buFont typeface="Arial"/>
              <a:buChar char="•"/>
            </a:pPr>
            <a:r>
              <a:rPr lang="el-GR" sz="2000" dirty="0"/>
              <a:t>Ό,τι γνωρίζουμε για εκείνον είναι μόνο από αυτό το έργο- θεωρία: να κρύβεται πίσω από αυτόν ο Κριτίας ή ο </a:t>
            </a:r>
            <a:r>
              <a:rPr lang="el-GR" sz="2000" dirty="0" err="1"/>
              <a:t>Χαρικλής</a:t>
            </a:r>
            <a:r>
              <a:rPr lang="el-GR" sz="2000" dirty="0"/>
              <a:t>.</a:t>
            </a:r>
          </a:p>
          <a:p>
            <a:pPr marL="342900" indent="-342900">
              <a:buFont typeface="Arial"/>
              <a:buChar char="•"/>
            </a:pPr>
            <a:r>
              <a:rPr lang="el-GR" sz="2000" dirty="0"/>
              <a:t>Πολιτικός καριέρας/πρακτικός μαθητής του Πώλου-δεν διδάσκει</a:t>
            </a:r>
          </a:p>
          <a:p>
            <a:pPr marL="342900" indent="-342900">
              <a:buFont typeface="Arial"/>
              <a:buChar char="•"/>
            </a:pPr>
            <a:r>
              <a:rPr lang="el-GR" sz="2000" dirty="0"/>
              <a:t>Καλλιεργημένος-γεύτηκε τη φιλοσοφία για χάρη της μόρφωσης</a:t>
            </a:r>
          </a:p>
          <a:p>
            <a:pPr marL="342900" indent="-342900">
              <a:buFont typeface="Arial"/>
              <a:buChar char="•"/>
            </a:pPr>
            <a:r>
              <a:rPr lang="el-GR" sz="2000" dirty="0">
                <a:solidFill>
                  <a:schemeClr val="accent2"/>
                </a:solidFill>
              </a:rPr>
              <a:t>Ρόλος </a:t>
            </a:r>
            <a:r>
              <a:rPr lang="el-GR" sz="2000" dirty="0">
                <a:solidFill>
                  <a:srgbClr val="FFFFFF"/>
                </a:solidFill>
              </a:rPr>
              <a:t>: πρόκληση για τον Σωκράτη να τον πείσει </a:t>
            </a:r>
          </a:p>
          <a:p>
            <a:pPr marL="342900" indent="-342900">
              <a:buFont typeface="Arial"/>
              <a:buChar char="•"/>
            </a:pPr>
            <a:r>
              <a:rPr lang="el-GR" sz="2400" dirty="0">
                <a:solidFill>
                  <a:schemeClr val="accent2"/>
                </a:solidFill>
              </a:rPr>
              <a:t>Πεποιθήσεις</a:t>
            </a:r>
            <a:r>
              <a:rPr lang="el-GR" sz="2400" dirty="0"/>
              <a:t>:</a:t>
            </a:r>
            <a:r>
              <a:rPr lang="el-GR" dirty="0"/>
              <a:t> </a:t>
            </a:r>
            <a:r>
              <a:rPr lang="el-GR" sz="2000" dirty="0"/>
              <a:t>Η τέχνη του λόγου έχει έναν σκοπό</a:t>
            </a:r>
            <a:r>
              <a:rPr lang="en-GB" sz="2000" dirty="0"/>
              <a:t>:</a:t>
            </a:r>
            <a:r>
              <a:rPr lang="el-GR" sz="2000" dirty="0"/>
              <a:t> την απόκτηση υψηλότερης θέσης στην κοινωνία- εκλεπτυσμένη υλιστική χροιά- όφελος των απολαύσεων</a:t>
            </a:r>
            <a:r>
              <a:rPr lang="en-GB" sz="2000" dirty="0"/>
              <a:t>-</a:t>
            </a:r>
            <a:r>
              <a:rPr lang="el-GR" sz="2000" dirty="0"/>
              <a:t> απαξιώνει ό,τι συμβαδίζει με την ηθική και τη φιλοσοφία διότι καθιστά τον άνθρωπο μη πρακτικό</a:t>
            </a:r>
            <a:endParaRPr lang="el-GR" dirty="0"/>
          </a:p>
        </p:txBody>
      </p:sp>
    </p:spTree>
    <p:extLst>
      <p:ext uri="{BB962C8B-B14F-4D97-AF65-F5344CB8AC3E}">
        <p14:creationId xmlns:p14="http://schemas.microsoft.com/office/powerpoint/2010/main" xmlns="" val="689993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TF10001119</Template>
  <TotalTime>178</TotalTime>
  <Words>1077</Words>
  <Application>Microsoft Office PowerPoint</Application>
  <PresentationFormat>Προσαρμογή</PresentationFormat>
  <Paragraphs>281</Paragraphs>
  <Slides>28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Ion</vt:lpstr>
      <vt:lpstr>Πλάτωνος</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Lefty</dc:creator>
  <cp:lastModifiedBy>eleni</cp:lastModifiedBy>
  <cp:revision>33</cp:revision>
  <dcterms:created xsi:type="dcterms:W3CDTF">2021-04-06T21:21:31Z</dcterms:created>
  <dcterms:modified xsi:type="dcterms:W3CDTF">2021-04-16T05:21:00Z</dcterms:modified>
</cp:coreProperties>
</file>