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5"/>
  </p:notesMasterIdLst>
  <p:sldIdLst>
    <p:sldId id="256" r:id="rId2"/>
    <p:sldId id="257" r:id="rId3"/>
    <p:sldId id="258" r:id="rId4"/>
    <p:sldId id="259" r:id="rId5"/>
    <p:sldId id="260" r:id="rId6"/>
    <p:sldId id="261" r:id="rId7"/>
    <p:sldId id="272" r:id="rId8"/>
    <p:sldId id="264" r:id="rId9"/>
    <p:sldId id="262" r:id="rId10"/>
    <p:sldId id="266" r:id="rId11"/>
    <p:sldId id="273" r:id="rId12"/>
    <p:sldId id="263" r:id="rId13"/>
    <p:sldId id="265" r:id="rId14"/>
    <p:sldId id="267" r:id="rId15"/>
    <p:sldId id="268" r:id="rId16"/>
    <p:sldId id="269" r:id="rId17"/>
    <p:sldId id="270"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27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5394" autoAdjust="0"/>
  </p:normalViewPr>
  <p:slideViewPr>
    <p:cSldViewPr snapToGrid="0">
      <p:cViewPr varScale="1">
        <p:scale>
          <a:sx n="80" d="100"/>
          <a:sy n="80" d="100"/>
        </p:scale>
        <p:origin x="-677" y="-86"/>
      </p:cViewPr>
      <p:guideLst>
        <p:guide orient="horz" pos="2160"/>
        <p:guide pos="3840"/>
      </p:guideLst>
    </p:cSldViewPr>
  </p:slideViewPr>
  <p:outlineViewPr>
    <p:cViewPr>
      <p:scale>
        <a:sx n="33" d="100"/>
        <a:sy n="33" d="100"/>
      </p:scale>
      <p:origin x="0" y="-30216"/>
    </p:cViewPr>
  </p:outlineViewPr>
  <p:notesTextViewPr>
    <p:cViewPr>
      <p:scale>
        <a:sx n="1" d="1"/>
        <a:sy n="1" d="1"/>
      </p:scale>
      <p:origin x="0" y="0"/>
    </p:cViewPr>
  </p:notesTextViewPr>
  <p:sorterViewPr>
    <p:cViewPr>
      <p:scale>
        <a:sx n="100" d="100"/>
        <a:sy n="100" d="100"/>
      </p:scale>
      <p:origin x="0" y="-5880"/>
    </p:cViewPr>
  </p:sorterViewPr>
  <p:notesViewPr>
    <p:cSldViewPr snapToGrid="0">
      <p:cViewPr varScale="1">
        <p:scale>
          <a:sx n="67" d="100"/>
          <a:sy n="67" d="100"/>
        </p:scale>
        <p:origin x="3120" y="77"/>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034DF-26E7-44D4-A807-6F5AFDF23406}" type="datetimeFigureOut">
              <a:rPr lang="el-GR" smtClean="0"/>
              <a:pPr/>
              <a:t>14/6/2021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19C4B-7AF6-4C0C-ABC4-7670F61B6EDB}" type="slidenum">
              <a:rPr lang="el-GR" smtClean="0"/>
              <a:pPr/>
              <a:t>‹#›</a:t>
            </a:fld>
            <a:endParaRPr lang="el-GR"/>
          </a:p>
        </p:txBody>
      </p:sp>
    </p:spTree>
    <p:extLst>
      <p:ext uri="{BB962C8B-B14F-4D97-AF65-F5344CB8AC3E}">
        <p14:creationId xmlns:p14="http://schemas.microsoft.com/office/powerpoint/2010/main" xmlns="" val="118728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9F19C4B-7AF6-4C0C-ABC4-7670F61B6EDB}" type="slidenum">
              <a:rPr lang="el-GR" smtClean="0"/>
              <a:pPr/>
              <a:t>25</a:t>
            </a:fld>
            <a:endParaRPr lang="el-GR"/>
          </a:p>
        </p:txBody>
      </p:sp>
    </p:spTree>
    <p:extLst>
      <p:ext uri="{BB962C8B-B14F-4D97-AF65-F5344CB8AC3E}">
        <p14:creationId xmlns:p14="http://schemas.microsoft.com/office/powerpoint/2010/main" xmlns="" val="3739896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734F972A-6425-4118-9A95-6BE266DA28C7}" type="slidenum">
              <a:rPr lang="el-GR" smtClean="0"/>
              <a:pPr/>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6135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C28E548-1F1C-4CCF-984E-FC81EC88A9A3}" type="datetimeFigureOut">
              <a:rPr lang="el-GR" smtClean="0"/>
              <a:pPr/>
              <a:t>14/6/2021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4F972A-6425-4118-9A95-6BE266DA28C7}" type="slidenum">
              <a:rPr lang="el-GR" smtClean="0"/>
              <a:pPr/>
              <a:t>‹#›</a:t>
            </a:fld>
            <a:endParaRPr lang="el-GR"/>
          </a:p>
        </p:txBody>
      </p:sp>
    </p:spTree>
    <p:extLst>
      <p:ext uri="{BB962C8B-B14F-4D97-AF65-F5344CB8AC3E}">
        <p14:creationId xmlns:p14="http://schemas.microsoft.com/office/powerpoint/2010/main" xmlns="" val="335323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4F972A-6425-4118-9A95-6BE266DA28C7}" type="slidenum">
              <a:rPr lang="el-GR" smtClean="0"/>
              <a:pPr/>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9442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4F972A-6425-4118-9A95-6BE266DA28C7}" type="slidenum">
              <a:rPr lang="el-GR" smtClean="0"/>
              <a:pPr/>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7946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4F972A-6425-4118-9A95-6BE266DA28C7}" type="slidenum">
              <a:rPr lang="el-GR" smtClean="0"/>
              <a:pPr/>
              <a:t>‹#›</a:t>
            </a:fld>
            <a:endParaRPr lang="el-GR"/>
          </a:p>
        </p:txBody>
      </p:sp>
    </p:spTree>
    <p:extLst>
      <p:ext uri="{BB962C8B-B14F-4D97-AF65-F5344CB8AC3E}">
        <p14:creationId xmlns:p14="http://schemas.microsoft.com/office/powerpoint/2010/main" xmlns="" val="2333093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4F972A-6425-4118-9A95-6BE266DA28C7}" type="slidenum">
              <a:rPr lang="el-GR" smtClean="0"/>
              <a:pPr/>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87859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4F972A-6425-4118-9A95-6BE266DA28C7}" type="slidenum">
              <a:rPr lang="el-GR" smtClean="0"/>
              <a:pPr/>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26893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4F972A-6425-4118-9A95-6BE266DA28C7}"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33171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4F972A-6425-4118-9A95-6BE266DA28C7}" type="slidenum">
              <a:rPr lang="el-GR" smtClean="0"/>
              <a:pPr/>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357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4F972A-6425-4118-9A95-6BE266DA28C7}" type="slidenum">
              <a:rPr lang="el-GR" smtClean="0"/>
              <a:pPr/>
              <a:t>‹#›</a:t>
            </a:fld>
            <a:endParaRPr lang="el-GR"/>
          </a:p>
        </p:txBody>
      </p:sp>
    </p:spTree>
    <p:extLst>
      <p:ext uri="{BB962C8B-B14F-4D97-AF65-F5344CB8AC3E}">
        <p14:creationId xmlns:p14="http://schemas.microsoft.com/office/powerpoint/2010/main" xmlns="" val="61618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C28E548-1F1C-4CCF-984E-FC81EC88A9A3}" type="datetimeFigureOut">
              <a:rPr lang="el-GR" smtClean="0"/>
              <a:pPr/>
              <a:t>14/6/2021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34F972A-6425-4118-9A95-6BE266DA28C7}" type="slidenum">
              <a:rPr lang="el-GR" smtClean="0"/>
              <a:pPr/>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7058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C28E548-1F1C-4CCF-984E-FC81EC88A9A3}" type="datetimeFigureOut">
              <a:rPr lang="el-GR" smtClean="0"/>
              <a:pPr/>
              <a:t>14/6/2021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4F972A-6425-4118-9A95-6BE266DA28C7}" type="slidenum">
              <a:rPr lang="el-GR" smtClean="0"/>
              <a:pPr/>
              <a:t>‹#›</a:t>
            </a:fld>
            <a:endParaRPr lang="el-GR"/>
          </a:p>
        </p:txBody>
      </p:sp>
    </p:spTree>
    <p:extLst>
      <p:ext uri="{BB962C8B-B14F-4D97-AF65-F5344CB8AC3E}">
        <p14:creationId xmlns:p14="http://schemas.microsoft.com/office/powerpoint/2010/main" xmlns="" val="372475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C28E548-1F1C-4CCF-984E-FC81EC88A9A3}" type="datetimeFigureOut">
              <a:rPr lang="el-GR" smtClean="0"/>
              <a:pPr/>
              <a:t>14/6/2021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34F972A-6425-4118-9A95-6BE266DA28C7}" type="slidenum">
              <a:rPr lang="el-GR" smtClean="0"/>
              <a:pPr/>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5676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C28E548-1F1C-4CCF-984E-FC81EC88A9A3}" type="datetimeFigureOut">
              <a:rPr lang="el-GR" smtClean="0"/>
              <a:pPr/>
              <a:t>14/6/2021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34F972A-6425-4118-9A95-6BE266DA28C7}" type="slidenum">
              <a:rPr lang="el-GR" smtClean="0"/>
              <a:pPr/>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2229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8E548-1F1C-4CCF-984E-FC81EC88A9A3}" type="datetimeFigureOut">
              <a:rPr lang="el-GR" smtClean="0"/>
              <a:pPr/>
              <a:t>14/6/2021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34F972A-6425-4118-9A95-6BE266DA28C7}" type="slidenum">
              <a:rPr lang="el-GR" smtClean="0"/>
              <a:pPr/>
              <a:t>‹#›</a:t>
            </a:fld>
            <a:endParaRPr lang="el-GR"/>
          </a:p>
        </p:txBody>
      </p:sp>
    </p:spTree>
    <p:extLst>
      <p:ext uri="{BB962C8B-B14F-4D97-AF65-F5344CB8AC3E}">
        <p14:creationId xmlns:p14="http://schemas.microsoft.com/office/powerpoint/2010/main" xmlns="" val="111352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C28E548-1F1C-4CCF-984E-FC81EC88A9A3}" type="datetimeFigureOut">
              <a:rPr lang="el-GR" smtClean="0"/>
              <a:pPr/>
              <a:t>14/6/2021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4F972A-6425-4118-9A95-6BE266DA28C7}" type="slidenum">
              <a:rPr lang="el-GR" smtClean="0"/>
              <a:pPr/>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5815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C28E548-1F1C-4CCF-984E-FC81EC88A9A3}" type="datetimeFigureOut">
              <a:rPr lang="el-GR" smtClean="0"/>
              <a:pPr/>
              <a:t>14/6/2021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34F972A-6425-4118-9A95-6BE266DA28C7}" type="slidenum">
              <a:rPr lang="el-GR" smtClean="0"/>
              <a:pPr/>
              <a:t>‹#›</a:t>
            </a:fld>
            <a:endParaRPr lang="el-GR"/>
          </a:p>
        </p:txBody>
      </p:sp>
    </p:spTree>
    <p:extLst>
      <p:ext uri="{BB962C8B-B14F-4D97-AF65-F5344CB8AC3E}">
        <p14:creationId xmlns:p14="http://schemas.microsoft.com/office/powerpoint/2010/main" xmlns="" val="73823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28E548-1F1C-4CCF-984E-FC81EC88A9A3}" type="datetimeFigureOut">
              <a:rPr lang="el-GR" smtClean="0"/>
              <a:pPr/>
              <a:t>14/6/2021</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4F972A-6425-4118-9A95-6BE266DA28C7}" type="slidenum">
              <a:rPr lang="el-GR" smtClean="0"/>
              <a:pPr/>
              <a:t>‹#›</a:t>
            </a:fld>
            <a:endParaRPr lang="el-GR"/>
          </a:p>
        </p:txBody>
      </p:sp>
    </p:spTree>
    <p:extLst>
      <p:ext uri="{BB962C8B-B14F-4D97-AF65-F5344CB8AC3E}">
        <p14:creationId xmlns:p14="http://schemas.microsoft.com/office/powerpoint/2010/main" xmlns="" val="29841420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92398" y="1729213"/>
            <a:ext cx="6815669" cy="1657452"/>
          </a:xfrm>
        </p:spPr>
        <p:txBody>
          <a:bodyPr/>
          <a:lstStyle/>
          <a:p>
            <a:r>
              <a:rPr lang="el-GR" b="1" i="1" dirty="0" smtClean="0">
                <a:solidFill>
                  <a:srgbClr val="432727"/>
                </a:solidFill>
                <a:effectLst>
                  <a:outerShdw blurRad="38100" dist="38100" dir="2700000" algn="tl">
                    <a:srgbClr val="000000">
                      <a:alpha val="43137"/>
                    </a:srgbClr>
                  </a:outerShdw>
                </a:effectLst>
                <a:latin typeface="+mn-lt"/>
              </a:rPr>
              <a:t>ΑΠΟΛΟΓΙΑ ΣΩΚΡΑΤΟΥΣ </a:t>
            </a:r>
            <a:endParaRPr lang="el-GR" b="1" i="1" dirty="0">
              <a:solidFill>
                <a:srgbClr val="432727"/>
              </a:solidFill>
              <a:effectLst>
                <a:outerShdw blurRad="38100" dist="38100" dir="2700000" algn="tl">
                  <a:srgbClr val="000000">
                    <a:alpha val="43137"/>
                  </a:srgbClr>
                </a:outerShdw>
              </a:effectLst>
              <a:latin typeface="+mn-lt"/>
            </a:endParaRPr>
          </a:p>
        </p:txBody>
      </p:sp>
      <p:sp>
        <p:nvSpPr>
          <p:cNvPr id="3" name="Υπότιτλος 2"/>
          <p:cNvSpPr>
            <a:spLocks noGrp="1"/>
          </p:cNvSpPr>
          <p:nvPr>
            <p:ph type="subTitle" idx="1"/>
          </p:nvPr>
        </p:nvSpPr>
        <p:spPr/>
        <p:txBody>
          <a:bodyPr/>
          <a:lstStyle/>
          <a:p>
            <a:r>
              <a:rPr lang="el-GR" b="1" dirty="0" smtClean="0">
                <a:solidFill>
                  <a:srgbClr val="432727"/>
                </a:solidFill>
                <a:effectLst>
                  <a:outerShdw blurRad="38100" dist="38100" dir="2700000" algn="tl">
                    <a:srgbClr val="000000">
                      <a:alpha val="43137"/>
                    </a:srgbClr>
                  </a:outerShdw>
                </a:effectLst>
              </a:rPr>
              <a:t>ΞΕΝΟΦΩΝ</a:t>
            </a:r>
            <a:r>
              <a:rPr lang="el-GR" b="1" u="sng" dirty="0" smtClean="0">
                <a:solidFill>
                  <a:srgbClr val="432727"/>
                </a:solidFill>
                <a:effectLst>
                  <a:outerShdw blurRad="38100" dist="38100" dir="2700000" algn="tl">
                    <a:srgbClr val="000000">
                      <a:alpha val="43137"/>
                    </a:srgbClr>
                  </a:outerShdw>
                </a:effectLst>
              </a:rPr>
              <a:t> </a:t>
            </a:r>
            <a:endParaRPr lang="el-GR" b="1" u="sng" dirty="0">
              <a:solidFill>
                <a:srgbClr val="43272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7019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806825"/>
            <a:ext cx="9601196" cy="1272988"/>
          </a:xfrm>
        </p:spPr>
        <p:txBody>
          <a:bodyPr>
            <a:normAutofit/>
          </a:bodyPr>
          <a:lstStyle/>
          <a:p>
            <a:r>
              <a:rPr lang="el-GR" sz="3800" b="1" i="1" dirty="0" smtClean="0">
                <a:solidFill>
                  <a:srgbClr val="432727"/>
                </a:solidFill>
                <a:effectLst>
                  <a:outerShdw blurRad="38100" dist="38100" dir="2700000" algn="tl">
                    <a:srgbClr val="000000">
                      <a:alpha val="43137"/>
                    </a:srgbClr>
                  </a:outerShdw>
                </a:effectLst>
              </a:rPr>
              <a:t>«Απομνημονεύματα» </a:t>
            </a:r>
            <a:r>
              <a:rPr lang="el-GR" sz="3800" b="1" dirty="0" smtClean="0">
                <a:solidFill>
                  <a:srgbClr val="432727"/>
                </a:solidFill>
                <a:effectLst>
                  <a:outerShdw blurRad="38100" dist="38100" dir="2700000" algn="tl">
                    <a:srgbClr val="000000">
                      <a:alpha val="43137"/>
                    </a:srgbClr>
                  </a:outerShdw>
                </a:effectLst>
              </a:rPr>
              <a:t>ή </a:t>
            </a:r>
            <a:r>
              <a:rPr lang="el-GR" sz="3800" b="1" i="1" dirty="0" smtClean="0">
                <a:solidFill>
                  <a:srgbClr val="432727"/>
                </a:solidFill>
                <a:effectLst>
                  <a:outerShdw blurRad="38100" dist="38100" dir="2700000" algn="tl">
                    <a:srgbClr val="000000">
                      <a:alpha val="43137"/>
                    </a:srgbClr>
                  </a:outerShdw>
                </a:effectLst>
              </a:rPr>
              <a:t>«Απολογία Σωκράτους»;</a:t>
            </a:r>
            <a:endParaRPr lang="el-GR" sz="3800" b="1" i="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295401" y="2501153"/>
            <a:ext cx="9601196" cy="3648635"/>
          </a:xfrm>
        </p:spPr>
        <p:txBody>
          <a:bodyPr>
            <a:noAutofit/>
          </a:bodyPr>
          <a:lstStyle/>
          <a:p>
            <a:pPr algn="just">
              <a:buFont typeface="Wingdings" panose="05000000000000000000" pitchFamily="2" charset="2"/>
              <a:buChar char="v"/>
            </a:pPr>
            <a:r>
              <a:rPr lang="el-GR" sz="1400" b="1" i="1" dirty="0" smtClean="0">
                <a:latin typeface="Bahnschrift" panose="020B0502040204020203" pitchFamily="34" charset="0"/>
              </a:rPr>
              <a:t>Ἀπομνημονεύματα </a:t>
            </a:r>
            <a:r>
              <a:rPr lang="el-GR" sz="1400" dirty="0" smtClean="0">
                <a:latin typeface="Bahnschrift" panose="020B0502040204020203" pitchFamily="34" charset="0"/>
              </a:rPr>
              <a:t>: </a:t>
            </a:r>
            <a:r>
              <a:rPr lang="el-GR" sz="1400" dirty="0">
                <a:latin typeface="Bahnschrift" panose="020B0502040204020203" pitchFamily="34" charset="0"/>
              </a:rPr>
              <a:t>Το έργο διαιρείται σε τέσσερα βιβλία και αποτελεί υπεράσπιση του Σωκράτη εναντίον της κατηγορίας ότι δεν πιστεύει στους θεούς και διαφθείρει τους  νέους. Παρουσιάζονται, με μορφή αναμνήσεων, συζητήσεις και διάλογοι του μεγάλου στοχαστή και δασκάλου, με άλλους συνομιλητές και με τον Ξενοφώντα, με κύριο στόχο την αποκατάσταση της μνήμης του Σωκράτη</a:t>
            </a:r>
            <a:r>
              <a:rPr lang="el-GR" sz="1400" dirty="0" smtClean="0">
                <a:latin typeface="Bahnschrift" panose="020B0502040204020203" pitchFamily="34" charset="0"/>
              </a:rPr>
              <a:t>.</a:t>
            </a:r>
          </a:p>
          <a:p>
            <a:pPr algn="just">
              <a:buFont typeface="Wingdings" panose="05000000000000000000" pitchFamily="2" charset="2"/>
              <a:buChar char="v"/>
            </a:pPr>
            <a:r>
              <a:rPr lang="el-GR" sz="1400" b="1" i="1" dirty="0">
                <a:latin typeface="Bahnschrift" panose="020B0502040204020203" pitchFamily="34" charset="0"/>
              </a:rPr>
              <a:t>Ἀπολογία </a:t>
            </a:r>
            <a:r>
              <a:rPr lang="el-GR" sz="1400" b="1" i="1" dirty="0" smtClean="0">
                <a:latin typeface="Bahnschrift" panose="020B0502040204020203" pitchFamily="34" charset="0"/>
              </a:rPr>
              <a:t>Σωκράτους </a:t>
            </a:r>
            <a:r>
              <a:rPr lang="el-GR" sz="1400" dirty="0" smtClean="0">
                <a:latin typeface="Bahnschrift" panose="020B0502040204020203" pitchFamily="34" charset="0"/>
              </a:rPr>
              <a:t>: </a:t>
            </a:r>
            <a:r>
              <a:rPr lang="el-GR" sz="1400" dirty="0">
                <a:latin typeface="Bahnschrift" panose="020B0502040204020203" pitchFamily="34" charset="0"/>
              </a:rPr>
              <a:t>Πρόκειται για υπερασπιστικό κείμενο του Σωκράτη που δίνει διαφορετική εκδοχή σε σχέση με την </a:t>
            </a:r>
            <a:r>
              <a:rPr lang="el-GR" sz="1400" i="1" dirty="0">
                <a:latin typeface="Bahnschrift" panose="020B0502040204020203" pitchFamily="34" charset="0"/>
              </a:rPr>
              <a:t>Απολογία</a:t>
            </a:r>
            <a:r>
              <a:rPr lang="el-GR" sz="1400" dirty="0">
                <a:latin typeface="Bahnschrift" panose="020B0502040204020203" pitchFamily="34" charset="0"/>
              </a:rPr>
              <a:t> του Πλάτωνα. Με την απολογία του δασκάλου στο δικαστήριο προβάλλονται η  ηθική και η σοφία του</a:t>
            </a:r>
            <a:r>
              <a:rPr lang="el-GR" sz="1400" dirty="0" smtClean="0">
                <a:latin typeface="Bahnschrift" panose="020B0502040204020203" pitchFamily="34" charset="0"/>
              </a:rPr>
              <a:t>.</a:t>
            </a:r>
          </a:p>
          <a:p>
            <a:pPr marL="0" indent="0" algn="ctr">
              <a:buNone/>
            </a:pPr>
            <a:r>
              <a:rPr lang="el-GR" sz="2000" b="1" u="sng" dirty="0" smtClean="0">
                <a:solidFill>
                  <a:schemeClr val="accent1">
                    <a:lumMod val="75000"/>
                  </a:schemeClr>
                </a:solidFill>
                <a:effectLst>
                  <a:outerShdw blurRad="38100" dist="38100" dir="2700000" algn="tl">
                    <a:srgbClr val="000000">
                      <a:alpha val="43137"/>
                    </a:srgbClr>
                  </a:outerShdw>
                </a:effectLst>
                <a:latin typeface="Bahnschrift" panose="020B0502040204020203" pitchFamily="34" charset="0"/>
              </a:rPr>
              <a:t>Άρα: </a:t>
            </a:r>
          </a:p>
          <a:p>
            <a:pPr algn="just">
              <a:buFont typeface="Wingdings" panose="05000000000000000000" pitchFamily="2" charset="2"/>
              <a:buChar char="v"/>
            </a:pPr>
            <a:r>
              <a:rPr lang="el-GR" sz="1400" dirty="0">
                <a:latin typeface="Bahnschrift" panose="020B0502040204020203" pitchFamily="34" charset="0"/>
              </a:rPr>
              <a:t>στα </a:t>
            </a:r>
            <a:r>
              <a:rPr lang="el-GR" sz="1400" b="1" i="1" dirty="0">
                <a:latin typeface="Bahnschrift" panose="020B0502040204020203" pitchFamily="34" charset="0"/>
              </a:rPr>
              <a:t>Ἀπομνημονεύματα </a:t>
            </a:r>
            <a:r>
              <a:rPr lang="el-GR" sz="1400" dirty="0">
                <a:latin typeface="Bahnschrift" panose="020B0502040204020203" pitchFamily="34" charset="0"/>
              </a:rPr>
              <a:t>ο Ξενοφών μας παρουσιάζει το κατηγορητήριο εναντίον του Σωκράτη (κατηγορία ασεβείας και κατηγορία διαφθοράς)και την έκβαση της δίκης με την επιβολή της θανατικής ποινής του μεγάλου φιλοσόφου, </a:t>
            </a:r>
          </a:p>
          <a:p>
            <a:pPr algn="just">
              <a:buFont typeface="Wingdings" panose="05000000000000000000" pitchFamily="2" charset="2"/>
              <a:buChar char="v"/>
            </a:pPr>
            <a:r>
              <a:rPr lang="el-GR" sz="1400" dirty="0">
                <a:latin typeface="Bahnschrift" panose="020B0502040204020203" pitchFamily="34" charset="0"/>
              </a:rPr>
              <a:t>ενώ στην </a:t>
            </a:r>
            <a:r>
              <a:rPr lang="el-GR" sz="1400" b="1" i="1" dirty="0">
                <a:latin typeface="Bahnschrift" panose="020B0502040204020203" pitchFamily="34" charset="0"/>
              </a:rPr>
              <a:t>Ἀπολογία Σωκράτους </a:t>
            </a:r>
            <a:r>
              <a:rPr lang="el-GR" sz="1400" dirty="0">
                <a:latin typeface="Bahnschrift" panose="020B0502040204020203" pitchFamily="34" charset="0"/>
              </a:rPr>
              <a:t>ο συγγραφέας παρουσιάζει το κατηγορητήριο, για να δικαιολογήσει τη μεγαληγορία </a:t>
            </a:r>
            <a:r>
              <a:rPr lang="el-GR" sz="1400" dirty="0" smtClean="0">
                <a:latin typeface="Bahnschrift" panose="020B0502040204020203" pitchFamily="34" charset="0"/>
              </a:rPr>
              <a:t>του φιλοσόφου και </a:t>
            </a:r>
            <a:r>
              <a:rPr lang="el-GR" sz="1400" dirty="0">
                <a:latin typeface="Bahnschrift" panose="020B0502040204020203" pitchFamily="34" charset="0"/>
              </a:rPr>
              <a:t>για να αναδείξει ακόμη περισσότερο πως ολόκληρος ο βίος του </a:t>
            </a:r>
            <a:r>
              <a:rPr lang="el-GR" sz="1400" dirty="0" smtClean="0">
                <a:latin typeface="Bahnschrift" panose="020B0502040204020203" pitchFamily="34" charset="0"/>
              </a:rPr>
              <a:t>αποτελεί </a:t>
            </a:r>
            <a:r>
              <a:rPr lang="el-GR" sz="1400" dirty="0">
                <a:latin typeface="Bahnschrift" panose="020B0502040204020203" pitchFamily="34" charset="0"/>
              </a:rPr>
              <a:t>την καλύτερη απολογία </a:t>
            </a:r>
            <a:r>
              <a:rPr lang="el-GR" sz="1400" dirty="0" smtClean="0">
                <a:latin typeface="Bahnschrift" panose="020B0502040204020203" pitchFamily="34" charset="0"/>
              </a:rPr>
              <a:t> </a:t>
            </a:r>
            <a:r>
              <a:rPr lang="el-GR" sz="1400" dirty="0">
                <a:latin typeface="Bahnschrift" panose="020B0502040204020203" pitchFamily="34" charset="0"/>
              </a:rPr>
              <a:t>και </a:t>
            </a:r>
            <a:r>
              <a:rPr lang="el-GR" sz="1400" dirty="0" smtClean="0">
                <a:latin typeface="Bahnschrift" panose="020B0502040204020203" pitchFamily="34" charset="0"/>
              </a:rPr>
              <a:t>σαφώς </a:t>
            </a:r>
            <a:r>
              <a:rPr lang="el-GR" sz="1400" dirty="0">
                <a:latin typeface="Bahnschrift" panose="020B0502040204020203" pitchFamily="34" charset="0"/>
              </a:rPr>
              <a:t>την πιο τρανή απόδειξη της αθωότητάς του. </a:t>
            </a:r>
          </a:p>
          <a:p>
            <a:endParaRPr lang="el-GR" sz="1400" dirty="0"/>
          </a:p>
          <a:p>
            <a:pPr algn="just">
              <a:buFont typeface="Wingdings" panose="05000000000000000000" pitchFamily="2" charset="2"/>
              <a:buChar char="v"/>
            </a:pPr>
            <a:endParaRPr lang="el-GR" sz="1400" dirty="0" smtClean="0">
              <a:latin typeface="Bahnschrift" panose="020B0502040204020203" pitchFamily="34" charset="0"/>
            </a:endParaRPr>
          </a:p>
        </p:txBody>
      </p:sp>
    </p:spTree>
    <p:extLst>
      <p:ext uri="{BB962C8B-B14F-4D97-AF65-F5344CB8AC3E}">
        <p14:creationId xmlns:p14="http://schemas.microsoft.com/office/powerpoint/2010/main" xmlns="" val="1231043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6600" b="1" dirty="0">
                <a:solidFill>
                  <a:srgbClr val="432727"/>
                </a:solidFill>
                <a:effectLst>
                  <a:outerShdw blurRad="38100" dist="38100" dir="2700000" algn="tl">
                    <a:srgbClr val="000000">
                      <a:alpha val="43137"/>
                    </a:srgbClr>
                  </a:outerShdw>
                </a:effectLst>
              </a:rPr>
              <a:t>Συνεπώς…</a:t>
            </a:r>
            <a:endParaRPr lang="el-GR" sz="6600" dirty="0"/>
          </a:p>
        </p:txBody>
      </p:sp>
      <p:sp>
        <p:nvSpPr>
          <p:cNvPr id="3" name="Θέση περιεχομένου 2"/>
          <p:cNvSpPr>
            <a:spLocks noGrp="1"/>
          </p:cNvSpPr>
          <p:nvPr>
            <p:ph idx="1"/>
          </p:nvPr>
        </p:nvSpPr>
        <p:spPr/>
        <p:txBody>
          <a:bodyPr/>
          <a:lstStyle/>
          <a:p>
            <a:pPr algn="just"/>
            <a:r>
              <a:rPr lang="el-GR" dirty="0" smtClean="0">
                <a:latin typeface="Bahnschrift" panose="020B0502040204020203" pitchFamily="34" charset="0"/>
              </a:rPr>
              <a:t>Το </a:t>
            </a:r>
            <a:r>
              <a:rPr lang="el-GR" b="1" dirty="0" smtClean="0">
                <a:solidFill>
                  <a:schemeClr val="accent1">
                    <a:lumMod val="75000"/>
                  </a:schemeClr>
                </a:solidFill>
                <a:latin typeface="Bahnschrift" panose="020B0502040204020203" pitchFamily="34" charset="0"/>
              </a:rPr>
              <a:t>θέμα</a:t>
            </a:r>
            <a:r>
              <a:rPr lang="el-GR" dirty="0" smtClean="0">
                <a:latin typeface="Bahnschrift" panose="020B0502040204020203" pitchFamily="34" charset="0"/>
              </a:rPr>
              <a:t> της </a:t>
            </a:r>
            <a:r>
              <a:rPr lang="el-GR" b="1" i="1" dirty="0" smtClean="0">
                <a:solidFill>
                  <a:schemeClr val="accent1">
                    <a:lumMod val="75000"/>
                  </a:schemeClr>
                </a:solidFill>
                <a:latin typeface="Bahnschrift" panose="020B0502040204020203" pitchFamily="34" charset="0"/>
              </a:rPr>
              <a:t>Απολογίας</a:t>
            </a:r>
            <a:r>
              <a:rPr lang="el-GR" dirty="0" smtClean="0">
                <a:latin typeface="Bahnschrift" panose="020B0502040204020203" pitchFamily="34" charset="0"/>
              </a:rPr>
              <a:t>, αλλά όχι των </a:t>
            </a:r>
            <a:r>
              <a:rPr lang="el-GR" i="1" dirty="0" smtClean="0">
                <a:latin typeface="Bahnschrift" panose="020B0502040204020203" pitchFamily="34" charset="0"/>
              </a:rPr>
              <a:t>Απομνημονευμάτων </a:t>
            </a:r>
            <a:r>
              <a:rPr lang="el-GR" dirty="0" smtClean="0">
                <a:latin typeface="Bahnschrift" panose="020B0502040204020203" pitchFamily="34" charset="0"/>
              </a:rPr>
              <a:t> είναι η μελέτη του Σωκράτη για την απολογία του και για το τέλος της ζωής του. Η μελέτη συνιστάται σε μια σύγκριση ανάμεσα στη ζωή που είχε περάσει ως τότε και στη ζωή που μπορούσε ακόμα να περιμένει. Σύμφωνα με την </a:t>
            </a:r>
            <a:r>
              <a:rPr lang="el-GR" i="1" dirty="0" smtClean="0">
                <a:latin typeface="Bahnschrift" panose="020B0502040204020203" pitchFamily="34" charset="0"/>
              </a:rPr>
              <a:t>Απολογία</a:t>
            </a:r>
            <a:r>
              <a:rPr lang="el-GR" dirty="0" smtClean="0">
                <a:latin typeface="Bahnschrift" panose="020B0502040204020203" pitchFamily="34" charset="0"/>
              </a:rPr>
              <a:t>, την πιο μεγάλη ευχαρίστηση την αντλούσε από την </a:t>
            </a:r>
            <a:r>
              <a:rPr lang="el-GR" b="1" dirty="0" smtClean="0">
                <a:solidFill>
                  <a:schemeClr val="accent1">
                    <a:lumMod val="75000"/>
                  </a:schemeClr>
                </a:solidFill>
                <a:latin typeface="Bahnschrift" panose="020B0502040204020203" pitchFamily="34" charset="0"/>
              </a:rPr>
              <a:t>επίγνωση</a:t>
            </a:r>
            <a:r>
              <a:rPr lang="el-GR" dirty="0" smtClean="0">
                <a:latin typeface="Bahnschrift" panose="020B0502040204020203" pitchFamily="34" charset="0"/>
              </a:rPr>
              <a:t> ότι είχε ζήσει ολόκληρη τη ζωή του με </a:t>
            </a:r>
            <a:r>
              <a:rPr lang="el-GR" b="1" dirty="0" smtClean="0">
                <a:solidFill>
                  <a:schemeClr val="accent1">
                    <a:lumMod val="75000"/>
                  </a:schemeClr>
                </a:solidFill>
                <a:latin typeface="Bahnschrift" panose="020B0502040204020203" pitchFamily="34" charset="0"/>
              </a:rPr>
              <a:t>τρόπο ευσεβή και δίκαιο </a:t>
            </a:r>
            <a:r>
              <a:rPr lang="el-GR" dirty="0" smtClean="0">
                <a:latin typeface="Bahnschrift" panose="020B0502040204020203" pitchFamily="34" charset="0"/>
              </a:rPr>
              <a:t>και γι’ αυτό ήταν εξαιρετικά υπερήφανος για τον εαυτό του. </a:t>
            </a:r>
            <a:endParaRPr lang="el-GR" dirty="0">
              <a:latin typeface="Bahnschrift" panose="020B0502040204020203" pitchFamily="34" charset="0"/>
            </a:endParaRPr>
          </a:p>
        </p:txBody>
      </p:sp>
    </p:spTree>
    <p:extLst>
      <p:ext uri="{BB962C8B-B14F-4D97-AF65-F5344CB8AC3E}">
        <p14:creationId xmlns:p14="http://schemas.microsoft.com/office/powerpoint/2010/main" xmlns="" val="260777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smtClean="0">
                <a:solidFill>
                  <a:srgbClr val="432727"/>
                </a:solidFill>
                <a:effectLst>
                  <a:outerShdw blurRad="38100" dist="38100" dir="2700000" algn="tl">
                    <a:srgbClr val="000000">
                      <a:alpha val="43137"/>
                    </a:srgbClr>
                  </a:outerShdw>
                </a:effectLst>
              </a:rPr>
              <a:t>Τρεις εικόνες του Σωκράτη από τον Ξενοφώντα: </a:t>
            </a:r>
            <a:endParaRPr lang="el-GR" sz="40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85000" lnSpcReduction="20000"/>
          </a:bodyPr>
          <a:lstStyle/>
          <a:p>
            <a:pPr algn="just">
              <a:buFont typeface="Wingdings" panose="05000000000000000000" pitchFamily="2" charset="2"/>
              <a:buChar char="v"/>
            </a:pPr>
            <a:r>
              <a:rPr lang="el-GR" dirty="0" smtClean="0">
                <a:latin typeface="Bahnschrift" panose="020B0502040204020203" pitchFamily="34" charset="0"/>
              </a:rPr>
              <a:t>Όσα αναφέρονται στην Ξενοφώντειο Απολογία προέρχονται κυρίως από τον αφοσιωμένο μαθητή του Σωκράτη, τον Ερμογένη του Ιππονίκου. </a:t>
            </a:r>
          </a:p>
          <a:p>
            <a:pPr algn="just">
              <a:buFont typeface="Wingdings" panose="05000000000000000000" pitchFamily="2" charset="2"/>
              <a:buChar char="v"/>
            </a:pPr>
            <a:r>
              <a:rPr lang="el-GR" dirty="0" smtClean="0">
                <a:latin typeface="Bahnschrift" panose="020B0502040204020203" pitchFamily="34" charset="0"/>
              </a:rPr>
              <a:t>Τρεις εικόνες του Σωκράτη συνθέτει στο έργο ο Ξενοφών, την πρώτη </a:t>
            </a:r>
            <a:r>
              <a:rPr lang="el-GR" b="1" dirty="0" smtClean="0">
                <a:latin typeface="Bahnschrift" panose="020B0502040204020203" pitchFamily="34" charset="0"/>
              </a:rPr>
              <a:t>προ της δίκης</a:t>
            </a:r>
            <a:r>
              <a:rPr lang="el-GR" dirty="0" smtClean="0">
                <a:latin typeface="Bahnschrift" panose="020B0502040204020203" pitchFamily="34" charset="0"/>
              </a:rPr>
              <a:t>, την δεύτερη </a:t>
            </a:r>
            <a:r>
              <a:rPr lang="el-GR" b="1" dirty="0" smtClean="0">
                <a:latin typeface="Bahnschrift" panose="020B0502040204020203" pitchFamily="34" charset="0"/>
              </a:rPr>
              <a:t>κατά τη διάρκεια της δίκης </a:t>
            </a:r>
            <a:r>
              <a:rPr lang="el-GR" dirty="0" smtClean="0">
                <a:latin typeface="Bahnschrift" panose="020B0502040204020203" pitchFamily="34" charset="0"/>
              </a:rPr>
              <a:t>και την τρίτη </a:t>
            </a:r>
            <a:r>
              <a:rPr lang="el-GR" b="1" dirty="0" smtClean="0">
                <a:latin typeface="Bahnschrift" panose="020B0502040204020203" pitchFamily="34" charset="0"/>
              </a:rPr>
              <a:t>μετά τη δίκη </a:t>
            </a:r>
            <a:r>
              <a:rPr lang="el-GR" dirty="0" smtClean="0">
                <a:latin typeface="Bahnschrift" panose="020B0502040204020203" pitchFamily="34" charset="0"/>
              </a:rPr>
              <a:t>εν αναμονή της θανατικής του εκτέλεσης. Και στις τρεις αυτές εικόνες παρατηρείται  ένα </a:t>
            </a:r>
            <a:r>
              <a:rPr lang="el-GR" b="1" u="sng" dirty="0" smtClean="0">
                <a:solidFill>
                  <a:srgbClr val="432727"/>
                </a:solidFill>
                <a:effectLst>
                  <a:outerShdw blurRad="38100" dist="38100" dir="2700000" algn="tl">
                    <a:srgbClr val="000000">
                      <a:alpha val="43137"/>
                    </a:srgbClr>
                  </a:outerShdw>
                </a:effectLst>
                <a:latin typeface="Bahnschrift" panose="020B0502040204020203" pitchFamily="34" charset="0"/>
              </a:rPr>
              <a:t>συγκεκριμένο χαρακτηριστικό</a:t>
            </a:r>
            <a:r>
              <a:rPr lang="el-GR" dirty="0" smtClean="0">
                <a:latin typeface="Bahnschrift" panose="020B0502040204020203" pitchFamily="34" charset="0"/>
              </a:rPr>
              <a:t>: </a:t>
            </a:r>
          </a:p>
          <a:p>
            <a:pPr marL="0" indent="0" algn="ctr">
              <a:buNone/>
            </a:pPr>
            <a:r>
              <a:rPr lang="el-GR" b="1" dirty="0" smtClean="0">
                <a:solidFill>
                  <a:srgbClr val="432727"/>
                </a:solidFill>
                <a:latin typeface="Bahnschrift" panose="020B0502040204020203" pitchFamily="34" charset="0"/>
              </a:rPr>
              <a:t>Η γαλήνη και η αταραξία του ανθρώπου που γνωρίζει ότι πέρασε ολόκληρη τη ζωή του, χωρίς να διαπράξει κάτι το ασεβές ή το άδικο. Και που πιστεύει επίσης, ότι ο θάνατος έρχεται τώρα, στην πιο κατάλληλη ώρα και με τον πιο ανώδυνο τρόπο, για να τον απαλλάξει από τη πιο δυσάρεστη χρονική περίοδο της ζωής του, τα γηρατειά</a:t>
            </a:r>
            <a:r>
              <a:rPr lang="el-GR" dirty="0" smtClean="0">
                <a:solidFill>
                  <a:srgbClr val="432727"/>
                </a:solidFill>
                <a:latin typeface="Bahnschrift" panose="020B0502040204020203" pitchFamily="34" charset="0"/>
              </a:rPr>
              <a:t>. </a:t>
            </a:r>
            <a:endParaRPr lang="el-GR" dirty="0">
              <a:solidFill>
                <a:srgbClr val="432727"/>
              </a:solidFill>
              <a:latin typeface="Bahnschrift" panose="020B0502040204020203" pitchFamily="34" charset="0"/>
            </a:endParaRPr>
          </a:p>
        </p:txBody>
      </p:sp>
    </p:spTree>
    <p:extLst>
      <p:ext uri="{BB962C8B-B14F-4D97-AF65-F5344CB8AC3E}">
        <p14:creationId xmlns:p14="http://schemas.microsoft.com/office/powerpoint/2010/main" xmlns="" val="1897902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1048870"/>
            <a:ext cx="9601196" cy="1210235"/>
          </a:xfrm>
        </p:spPr>
        <p:txBody>
          <a:bodyPr>
            <a:normAutofit fontScale="90000"/>
          </a:bodyPr>
          <a:lstStyle/>
          <a:p>
            <a:r>
              <a:rPr lang="el-GR" sz="4800" b="1" dirty="0" smtClean="0">
                <a:solidFill>
                  <a:srgbClr val="432727"/>
                </a:solidFill>
                <a:effectLst>
                  <a:outerShdw blurRad="38100" dist="38100" dir="2700000" algn="tl">
                    <a:srgbClr val="000000">
                      <a:alpha val="43137"/>
                    </a:srgbClr>
                  </a:outerShdw>
                </a:effectLst>
              </a:rPr>
              <a:t>Ενότητα 1</a:t>
            </a:r>
            <a:r>
              <a:rPr lang="el-GR" sz="4800" b="1" baseline="30000" dirty="0" smtClean="0">
                <a:solidFill>
                  <a:srgbClr val="432727"/>
                </a:solidFill>
                <a:effectLst>
                  <a:outerShdw blurRad="38100" dist="38100" dir="2700000" algn="tl">
                    <a:srgbClr val="000000">
                      <a:alpha val="43137"/>
                    </a:srgbClr>
                  </a:outerShdw>
                </a:effectLst>
              </a:rPr>
              <a:t>η</a:t>
            </a:r>
            <a:r>
              <a:rPr lang="el-GR" sz="4800" b="1" dirty="0" smtClean="0">
                <a:solidFill>
                  <a:srgbClr val="432727"/>
                </a:solidFill>
                <a:effectLst>
                  <a:outerShdw blurRad="38100" dist="38100" dir="2700000" algn="tl">
                    <a:srgbClr val="000000">
                      <a:alpha val="43137"/>
                    </a:srgbClr>
                  </a:outerShdw>
                </a:effectLst>
              </a:rPr>
              <a:t>: ο Σωκράτης </a:t>
            </a:r>
            <a:r>
              <a:rPr lang="el-GR" sz="4800" b="1" u="sng" dirty="0" smtClean="0">
                <a:solidFill>
                  <a:srgbClr val="432727"/>
                </a:solidFill>
                <a:effectLst>
                  <a:outerShdw blurRad="38100" dist="38100" dir="2700000" algn="tl">
                    <a:srgbClr val="000000">
                      <a:alpha val="43137"/>
                    </a:srgbClr>
                  </a:outerShdw>
                </a:effectLst>
              </a:rPr>
              <a:t>πριν</a:t>
            </a:r>
            <a:r>
              <a:rPr lang="el-GR" sz="4800" b="1" dirty="0" smtClean="0">
                <a:solidFill>
                  <a:srgbClr val="432727"/>
                </a:solidFill>
                <a:effectLst>
                  <a:outerShdw blurRad="38100" dist="38100" dir="2700000" algn="tl">
                    <a:srgbClr val="000000">
                      <a:alpha val="43137"/>
                    </a:srgbClr>
                  </a:outerShdw>
                </a:effectLst>
              </a:rPr>
              <a:t> την δίκη</a:t>
            </a:r>
            <a:br>
              <a:rPr lang="el-GR" sz="4800" b="1" dirty="0" smtClean="0">
                <a:solidFill>
                  <a:srgbClr val="432727"/>
                </a:solidFill>
                <a:effectLst>
                  <a:outerShdw blurRad="38100" dist="38100" dir="2700000" algn="tl">
                    <a:srgbClr val="000000">
                      <a:alpha val="43137"/>
                    </a:srgbClr>
                  </a:outerShdw>
                </a:effectLst>
              </a:rPr>
            </a:br>
            <a:endParaRPr lang="el-GR" sz="2700" b="1" i="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85000" lnSpcReduction="10000"/>
          </a:bodyPr>
          <a:lstStyle/>
          <a:p>
            <a:pPr marL="0" indent="0" algn="ctr">
              <a:buNone/>
            </a:pPr>
            <a:r>
              <a:rPr lang="el-GR" sz="2800" b="1" i="1" dirty="0">
                <a:solidFill>
                  <a:schemeClr val="accent1">
                    <a:lumMod val="75000"/>
                  </a:schemeClr>
                </a:solidFill>
                <a:effectLst>
                  <a:outerShdw blurRad="38100" dist="38100" dir="2700000" algn="tl">
                    <a:srgbClr val="000000">
                      <a:alpha val="43137"/>
                    </a:srgbClr>
                  </a:outerShdw>
                </a:effectLst>
              </a:rPr>
              <a:t>« Η αδιαφορία του Σωκράτη για την προετοιμασία της απολογίας του</a:t>
            </a:r>
            <a:r>
              <a:rPr lang="el-GR" sz="2800" b="1" i="1" dirty="0" smtClean="0">
                <a:solidFill>
                  <a:schemeClr val="accent1">
                    <a:lumMod val="75000"/>
                  </a:schemeClr>
                </a:solidFill>
                <a:effectLst>
                  <a:outerShdw blurRad="38100" dist="38100" dir="2700000" algn="tl">
                    <a:srgbClr val="000000">
                      <a:alpha val="43137"/>
                    </a:srgbClr>
                  </a:outerShdw>
                </a:effectLst>
              </a:rPr>
              <a:t>»</a:t>
            </a:r>
          </a:p>
          <a:p>
            <a:pPr marL="0" indent="0" algn="just">
              <a:buNone/>
            </a:pPr>
            <a:r>
              <a:rPr lang="el-GR" dirty="0" smtClean="0">
                <a:solidFill>
                  <a:schemeClr val="tx1"/>
                </a:solidFill>
                <a:latin typeface="Bahnschrift" panose="020B0502040204020203" pitchFamily="34" charset="0"/>
              </a:rPr>
              <a:t>        Η εικόνα του Σωκράτη πριν την εκπόνηση της δίκης διαζωγραφίζεται από τον Ξενοφώντα με την παράθεση ενός σύντομου διαλόγου (1-9) του φιλοσόφου και του Ερμογένη, πιστός μαθητής του, ο όποιος ανησυχούσε ιδιαίτερα  για την επικείμενη δίκη. Γι’ αυτό το λόγο προσπαθεί να πείσει το Σωκράτη ότι θα ήταν ωφέλιμο να προπαρασκευάσει τον λόγο της απολογίας του. Στον διάλογο αυτό ο φιλόσοφος εμφανίζεται ήρεμος και γαλήνιος να απαντά στον Ερμογένη και στους άλλους μαθητές ότι όλη του η ζωή ήταν ευσεβής και δίκαια και αυτό από μόνο του αποτελεί την προπαρασκευή της απολογίας του. Επίσης, λέει ότι το </a:t>
            </a:r>
            <a:r>
              <a:rPr lang="el-GR" i="1" dirty="0" smtClean="0">
                <a:solidFill>
                  <a:schemeClr val="tx1"/>
                </a:solidFill>
                <a:latin typeface="Bahnschrift" panose="020B0502040204020203" pitchFamily="34" charset="0"/>
              </a:rPr>
              <a:t>δαιμόνιον </a:t>
            </a:r>
            <a:r>
              <a:rPr lang="el-GR" dirty="0" smtClean="0">
                <a:solidFill>
                  <a:schemeClr val="tx1"/>
                </a:solidFill>
                <a:latin typeface="Bahnschrift" panose="020B0502040204020203" pitchFamily="34" charset="0"/>
              </a:rPr>
              <a:t>εναντιώνεται σε οποιαδήποτε άλλη προπαρασκευή απολογίας. Ο μεγάλος φιλόσοφος προβλέπει το τέλος της ζωής του και το αποδέχεται. </a:t>
            </a:r>
            <a:endParaRPr lang="el-GR" dirty="0">
              <a:solidFill>
                <a:schemeClr val="tx1"/>
              </a:solidFill>
              <a:latin typeface="Bahnschrift" panose="020B0502040204020203" pitchFamily="34" charset="0"/>
            </a:endParaRPr>
          </a:p>
        </p:txBody>
      </p:sp>
    </p:spTree>
    <p:extLst>
      <p:ext uri="{BB962C8B-B14F-4D97-AF65-F5344CB8AC3E}">
        <p14:creationId xmlns:p14="http://schemas.microsoft.com/office/powerpoint/2010/main" xmlns="" val="4267839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824753" y="806824"/>
            <a:ext cx="10452847" cy="5325689"/>
          </a:xfrm>
        </p:spPr>
        <p:txBody>
          <a:bodyPr numCol="2">
            <a:normAutofit/>
          </a:bodyPr>
          <a:lstStyle/>
          <a:p>
            <a:pPr marL="0" indent="0">
              <a:buNone/>
            </a:pPr>
            <a:r>
              <a:rPr lang="el-GR" sz="1800" i="1" dirty="0">
                <a:solidFill>
                  <a:schemeClr val="accent1">
                    <a:lumMod val="75000"/>
                  </a:schemeClr>
                </a:solidFill>
                <a:latin typeface="Bahnschrift" panose="020B0502040204020203" pitchFamily="34" charset="0"/>
              </a:rPr>
              <a:t>ἐκεῖνος γὰρ ἔφη ὁρῶν αὐτὸν περὶ πάντων μᾶλλον</a:t>
            </a:r>
            <a:br>
              <a:rPr lang="el-GR" sz="1800" i="1" dirty="0">
                <a:solidFill>
                  <a:schemeClr val="accent1">
                    <a:lumMod val="75000"/>
                  </a:schemeClr>
                </a:solidFill>
                <a:latin typeface="Bahnschrift" panose="020B0502040204020203" pitchFamily="34" charset="0"/>
              </a:rPr>
            </a:br>
            <a:r>
              <a:rPr lang="el-GR" sz="1800" i="1" dirty="0">
                <a:solidFill>
                  <a:schemeClr val="accent1">
                    <a:lumMod val="75000"/>
                  </a:schemeClr>
                </a:solidFill>
                <a:latin typeface="Bahnschrift" panose="020B0502040204020203" pitchFamily="34" charset="0"/>
              </a:rPr>
              <a:t>διαλεγόμενον ἢ περὶ τῆς δίκης εἰπεῖν·</a:t>
            </a:r>
            <a:r>
              <a:rPr lang="el-GR" sz="1800" i="1" dirty="0" smtClean="0">
                <a:solidFill>
                  <a:schemeClr val="accent1">
                    <a:lumMod val="75000"/>
                  </a:schemeClr>
                </a:solidFill>
                <a:latin typeface="Bahnschrift" panose="020B0502040204020203" pitchFamily="34" charset="0"/>
              </a:rPr>
              <a:t> Οὐκ </a:t>
            </a:r>
            <a:r>
              <a:rPr lang="el-GR" sz="1800" i="1" dirty="0">
                <a:solidFill>
                  <a:schemeClr val="accent1">
                    <a:lumMod val="75000"/>
                  </a:schemeClr>
                </a:solidFill>
                <a:latin typeface="Bahnschrift" panose="020B0502040204020203" pitchFamily="34" charset="0"/>
              </a:rPr>
              <a:t>ἐχρῆν </a:t>
            </a:r>
            <a:r>
              <a:rPr lang="el-GR" sz="1800" i="1" dirty="0" smtClean="0">
                <a:solidFill>
                  <a:schemeClr val="accent1">
                    <a:lumMod val="75000"/>
                  </a:schemeClr>
                </a:solidFill>
                <a:latin typeface="Bahnschrift" panose="020B0502040204020203" pitchFamily="34" charset="0"/>
              </a:rPr>
              <a:t>μέντοι σκοπεῖν</a:t>
            </a:r>
            <a:r>
              <a:rPr lang="el-GR" sz="1800" i="1" dirty="0">
                <a:solidFill>
                  <a:schemeClr val="accent1">
                    <a:lumMod val="75000"/>
                  </a:schemeClr>
                </a:solidFill>
                <a:latin typeface="Bahnschrift" panose="020B0502040204020203" pitchFamily="34" charset="0"/>
              </a:rPr>
              <a:t>, ὦ Σώκρατες, καὶ ὅ τι ἀπολογήσῃ; τὸν δὲ τὸ μὲν</a:t>
            </a:r>
            <a:br>
              <a:rPr lang="el-GR" sz="1800" i="1" dirty="0">
                <a:solidFill>
                  <a:schemeClr val="accent1">
                    <a:lumMod val="75000"/>
                  </a:schemeClr>
                </a:solidFill>
                <a:latin typeface="Bahnschrift" panose="020B0502040204020203" pitchFamily="34" charset="0"/>
              </a:rPr>
            </a:br>
            <a:r>
              <a:rPr lang="el-GR" sz="1800" i="1" dirty="0">
                <a:solidFill>
                  <a:schemeClr val="accent1">
                    <a:lumMod val="75000"/>
                  </a:schemeClr>
                </a:solidFill>
                <a:latin typeface="Bahnschrift" panose="020B0502040204020203" pitchFamily="34" charset="0"/>
              </a:rPr>
              <a:t>πρῶτον ἀποκρίνασθαι· Οὐ γὰρ δοκῶ σοι ἀπολογεῖσθαι</a:t>
            </a:r>
            <a:br>
              <a:rPr lang="el-GR" sz="1800" i="1" dirty="0">
                <a:solidFill>
                  <a:schemeClr val="accent1">
                    <a:lumMod val="75000"/>
                  </a:schemeClr>
                </a:solidFill>
                <a:latin typeface="Bahnschrift" panose="020B0502040204020203" pitchFamily="34" charset="0"/>
              </a:rPr>
            </a:br>
            <a:r>
              <a:rPr lang="el-GR" sz="1800" i="1" dirty="0">
                <a:solidFill>
                  <a:schemeClr val="accent1">
                    <a:lumMod val="75000"/>
                  </a:schemeClr>
                </a:solidFill>
                <a:latin typeface="Bahnschrift" panose="020B0502040204020203" pitchFamily="34" charset="0"/>
              </a:rPr>
              <a:t>μελετῶν διαβεβιωκέναι; ἐπεὶ δ’ αὐτὸν ἐρέσθαι· Πῶς; Ὅτι</a:t>
            </a:r>
            <a:br>
              <a:rPr lang="el-GR" sz="1800" i="1" dirty="0">
                <a:solidFill>
                  <a:schemeClr val="accent1">
                    <a:lumMod val="75000"/>
                  </a:schemeClr>
                </a:solidFill>
                <a:latin typeface="Bahnschrift" panose="020B0502040204020203" pitchFamily="34" charset="0"/>
              </a:rPr>
            </a:br>
            <a:r>
              <a:rPr lang="el-GR" sz="1800" i="1" dirty="0">
                <a:solidFill>
                  <a:schemeClr val="accent1">
                    <a:lumMod val="75000"/>
                  </a:schemeClr>
                </a:solidFill>
                <a:latin typeface="Bahnschrift" panose="020B0502040204020203" pitchFamily="34" charset="0"/>
              </a:rPr>
              <a:t>οὐδὲν ἄδικον διαγεγένημαι ποιῶν· ἥνπερ νομίζω μελέτην εἶναι</a:t>
            </a:r>
            <a:br>
              <a:rPr lang="el-GR" sz="1800" i="1" dirty="0">
                <a:solidFill>
                  <a:schemeClr val="accent1">
                    <a:lumMod val="75000"/>
                  </a:schemeClr>
                </a:solidFill>
                <a:latin typeface="Bahnschrift" panose="020B0502040204020203" pitchFamily="34" charset="0"/>
              </a:rPr>
            </a:br>
            <a:r>
              <a:rPr lang="el-GR" sz="1800" i="1" dirty="0">
                <a:solidFill>
                  <a:schemeClr val="accent1">
                    <a:lumMod val="75000"/>
                  </a:schemeClr>
                </a:solidFill>
                <a:latin typeface="Bahnschrift" panose="020B0502040204020203" pitchFamily="34" charset="0"/>
              </a:rPr>
              <a:t>καλλίστην </a:t>
            </a:r>
            <a:r>
              <a:rPr lang="el-GR" sz="1800" i="1" dirty="0" smtClean="0">
                <a:solidFill>
                  <a:schemeClr val="accent1">
                    <a:lumMod val="75000"/>
                  </a:schemeClr>
                </a:solidFill>
                <a:latin typeface="Bahnschrift" panose="020B0502040204020203" pitchFamily="34" charset="0"/>
              </a:rPr>
              <a:t>ἀπολογίας.</a:t>
            </a:r>
          </a:p>
          <a:p>
            <a:pPr marL="0" indent="0">
              <a:buNone/>
            </a:pPr>
            <a:endParaRPr lang="el-GR" sz="1800" i="1" dirty="0" smtClean="0">
              <a:solidFill>
                <a:schemeClr val="accent1">
                  <a:lumMod val="75000"/>
                </a:schemeClr>
              </a:solidFill>
              <a:latin typeface="Bahnschrift" panose="020B0502040204020203" pitchFamily="34" charset="0"/>
            </a:endParaRPr>
          </a:p>
          <a:p>
            <a:pPr marL="0" indent="0" algn="r">
              <a:buNone/>
            </a:pPr>
            <a:endParaRPr lang="el-GR" sz="1800" i="1" dirty="0" smtClean="0">
              <a:solidFill>
                <a:schemeClr val="accent1">
                  <a:lumMod val="75000"/>
                </a:schemeClr>
              </a:solidFill>
              <a:latin typeface="Bahnschrift" panose="020B0502040204020203" pitchFamily="34" charset="0"/>
            </a:endParaRPr>
          </a:p>
          <a:p>
            <a:pPr marL="0" indent="0" algn="r">
              <a:buNone/>
            </a:pPr>
            <a:endParaRPr lang="el-GR" sz="1800" i="1" dirty="0">
              <a:solidFill>
                <a:schemeClr val="accent1">
                  <a:lumMod val="75000"/>
                </a:schemeClr>
              </a:solidFill>
              <a:latin typeface="Bahnschrift" panose="020B0502040204020203" pitchFamily="34" charset="0"/>
            </a:endParaRPr>
          </a:p>
          <a:p>
            <a:pPr marL="0" indent="0" algn="r">
              <a:buNone/>
            </a:pPr>
            <a:endParaRPr lang="el-GR" sz="1800" i="1" dirty="0" smtClean="0">
              <a:solidFill>
                <a:schemeClr val="accent1">
                  <a:lumMod val="75000"/>
                </a:schemeClr>
              </a:solidFill>
              <a:latin typeface="Bahnschrift" panose="020B0502040204020203" pitchFamily="34" charset="0"/>
            </a:endParaRPr>
          </a:p>
          <a:p>
            <a:pPr marL="0" indent="0" algn="r">
              <a:buNone/>
            </a:pPr>
            <a:endParaRPr lang="el-GR" sz="1800" i="1" dirty="0" smtClean="0">
              <a:solidFill>
                <a:schemeClr val="accent1">
                  <a:lumMod val="75000"/>
                </a:schemeClr>
              </a:solidFill>
              <a:latin typeface="Bahnschrift" panose="020B0502040204020203" pitchFamily="34" charset="0"/>
            </a:endParaRPr>
          </a:p>
          <a:p>
            <a:pPr marL="0" indent="0" algn="r">
              <a:buNone/>
            </a:pPr>
            <a:r>
              <a:rPr lang="el-GR" sz="1800" i="1" dirty="0" smtClean="0">
                <a:solidFill>
                  <a:schemeClr val="accent1">
                    <a:lumMod val="75000"/>
                  </a:schemeClr>
                </a:solidFill>
                <a:latin typeface="Bahnschrift" panose="020B0502040204020203" pitchFamily="34" charset="0"/>
              </a:rPr>
              <a:t>Καθώς τον έβλεπε, λέει, να μιλάει για τα πάντα έκτος από τη δίκη του, «Σωκράτη», του είπε, «δεν έπρεπε άραγε να σκεφτείς και τι θα πεις στην απολογία σου;» Κι εκείνος αποκρίθηκε πρώτα «Δεν νομίζεις λοιπόν ότι έχω περάσει όλη τη ζωή μου μελετώντας την απολογία μου;» Κι όταν ο Ερμογένης τον ρώτησε «Πώς αυτό;» «Επειδή», απάντησε, «στη ζωή μου όλη δεν έχω κάμει κανένα άδικο· κι αυτό νομίζω ότι είναι η καλύτερη μελέτη απολογίας».</a:t>
            </a:r>
          </a:p>
          <a:p>
            <a:pPr algn="ctr">
              <a:buFont typeface="Wingdings" panose="05000000000000000000" pitchFamily="2" charset="2"/>
              <a:buChar char="v"/>
            </a:pPr>
            <a:endParaRPr lang="el-GR" sz="1800" dirty="0">
              <a:latin typeface="Bahnschrift" panose="020B0502040204020203" pitchFamily="34" charset="0"/>
            </a:endParaRPr>
          </a:p>
        </p:txBody>
      </p:sp>
    </p:spTree>
    <p:extLst>
      <p:ext uri="{BB962C8B-B14F-4D97-AF65-F5344CB8AC3E}">
        <p14:creationId xmlns:p14="http://schemas.microsoft.com/office/powerpoint/2010/main" xmlns="" val="3900997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432727"/>
                </a:solidFill>
                <a:effectLst>
                  <a:outerShdw blurRad="38100" dist="38100" dir="2700000" algn="tl">
                    <a:srgbClr val="000000">
                      <a:alpha val="43137"/>
                    </a:srgbClr>
                  </a:outerShdw>
                </a:effectLst>
              </a:rPr>
              <a:t>Στη συνέχεια…</a:t>
            </a:r>
            <a:endParaRPr lang="el-GR"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dirty="0" smtClean="0">
                <a:latin typeface="Bahnschrift" panose="020B0502040204020203" pitchFamily="34" charset="0"/>
              </a:rPr>
              <a:t>Ο Ερμογένης χρησιμοποιεί ένα ακόμη επιχείρημα, προκειμένου να πείσει τον Σωκράτη να προετοιμάσει την απολογία του. </a:t>
            </a:r>
          </a:p>
          <a:p>
            <a:pPr marL="0" indent="0" algn="ctr">
              <a:buNone/>
            </a:pPr>
            <a:r>
              <a:rPr lang="el-GR" sz="1900" i="1" dirty="0">
                <a:solidFill>
                  <a:schemeClr val="accent1">
                    <a:lumMod val="75000"/>
                  </a:schemeClr>
                </a:solidFill>
                <a:latin typeface="Bahnschrift" panose="020B0502040204020203" pitchFamily="34" charset="0"/>
              </a:rPr>
              <a:t>Οὐχ ὁρᾷς</a:t>
            </a:r>
            <a:br>
              <a:rPr lang="el-GR" sz="1900" i="1" dirty="0">
                <a:solidFill>
                  <a:schemeClr val="accent1">
                    <a:lumMod val="75000"/>
                  </a:schemeClr>
                </a:solidFill>
                <a:latin typeface="Bahnschrift" panose="020B0502040204020203" pitchFamily="34" charset="0"/>
              </a:rPr>
            </a:br>
            <a:r>
              <a:rPr lang="el-GR" sz="1900" i="1" dirty="0">
                <a:solidFill>
                  <a:schemeClr val="accent1">
                    <a:lumMod val="75000"/>
                  </a:schemeClr>
                </a:solidFill>
                <a:latin typeface="Bahnschrift" panose="020B0502040204020203" pitchFamily="34" charset="0"/>
              </a:rPr>
              <a:t>τὰ Ἀθηναίων δικαστήρια ὡς πολλάκις μὲν οὐδὲν ἀδικοῦντας</a:t>
            </a:r>
            <a:br>
              <a:rPr lang="el-GR" sz="1900" i="1" dirty="0">
                <a:solidFill>
                  <a:schemeClr val="accent1">
                    <a:lumMod val="75000"/>
                  </a:schemeClr>
                </a:solidFill>
                <a:latin typeface="Bahnschrift" panose="020B0502040204020203" pitchFamily="34" charset="0"/>
              </a:rPr>
            </a:br>
            <a:r>
              <a:rPr lang="el-GR" sz="1900" i="1" dirty="0">
                <a:solidFill>
                  <a:schemeClr val="accent1">
                    <a:lumMod val="75000"/>
                  </a:schemeClr>
                </a:solidFill>
                <a:latin typeface="Bahnschrift" panose="020B0502040204020203" pitchFamily="34" charset="0"/>
              </a:rPr>
              <a:t>λόγῳ παραχθέντες ἀπέκτειναν, πολλάκις δὲ ἀδικοῦντας ἢ ἐκ</a:t>
            </a:r>
            <a:br>
              <a:rPr lang="el-GR" sz="1900" i="1" dirty="0">
                <a:solidFill>
                  <a:schemeClr val="accent1">
                    <a:lumMod val="75000"/>
                  </a:schemeClr>
                </a:solidFill>
                <a:latin typeface="Bahnschrift" panose="020B0502040204020203" pitchFamily="34" charset="0"/>
              </a:rPr>
            </a:br>
            <a:r>
              <a:rPr lang="el-GR" sz="1900" i="1" dirty="0">
                <a:solidFill>
                  <a:schemeClr val="accent1">
                    <a:lumMod val="75000"/>
                  </a:schemeClr>
                </a:solidFill>
                <a:latin typeface="Bahnschrift" panose="020B0502040204020203" pitchFamily="34" charset="0"/>
              </a:rPr>
              <a:t>τοῦ λόγου οἰκτίσαντες ἢ ἐπιχαρίτως εἰπόντας ἀπέλυσαν</a:t>
            </a:r>
            <a:r>
              <a:rPr lang="el-GR" sz="1900" i="1" dirty="0" smtClean="0">
                <a:solidFill>
                  <a:schemeClr val="accent1">
                    <a:lumMod val="75000"/>
                  </a:schemeClr>
                </a:solidFill>
                <a:latin typeface="Bahnschrift" panose="020B0502040204020203" pitchFamily="34" charset="0"/>
              </a:rPr>
              <a:t>;</a:t>
            </a:r>
          </a:p>
          <a:p>
            <a:pPr marL="0" indent="0" algn="ctr">
              <a:buNone/>
            </a:pPr>
            <a:r>
              <a:rPr lang="el-GR" sz="1900" i="1" dirty="0" smtClean="0">
                <a:solidFill>
                  <a:schemeClr val="accent1">
                    <a:lumMod val="75000"/>
                  </a:schemeClr>
                </a:solidFill>
                <a:latin typeface="Bahnschrift" panose="020B0502040204020203" pitchFamily="34" charset="0"/>
              </a:rPr>
              <a:t>«</a:t>
            </a:r>
            <a:r>
              <a:rPr lang="el-GR" sz="1900" i="1" dirty="0">
                <a:solidFill>
                  <a:schemeClr val="accent1">
                    <a:lumMod val="75000"/>
                  </a:schemeClr>
                </a:solidFill>
                <a:latin typeface="Bahnschrift" panose="020B0502040204020203" pitchFamily="34" charset="0"/>
              </a:rPr>
              <a:t>Δεν βλέπεις ότι τα αθηναϊκά δικαστήρια πολλές φορές έχουν θανατώσει αθώους, παραπλανημένα από τα λόγια τους, ενώ πολλές φορές έχουν απαλλάξει ενόχους είτε επειδή τα λόγια τους τους κίνησαν τον οίκτο είτε επειδή τους γοήτευσαν</a:t>
            </a:r>
            <a:r>
              <a:rPr lang="el-GR" sz="1900" i="1" dirty="0" smtClean="0">
                <a:solidFill>
                  <a:schemeClr val="accent1">
                    <a:lumMod val="75000"/>
                  </a:schemeClr>
                </a:solidFill>
                <a:latin typeface="Bahnschrift" panose="020B0502040204020203" pitchFamily="34" charset="0"/>
              </a:rPr>
              <a:t>;»</a:t>
            </a:r>
          </a:p>
          <a:p>
            <a:pPr marL="0" indent="0" algn="just">
              <a:buNone/>
            </a:pPr>
            <a:r>
              <a:rPr lang="el-GR" dirty="0" smtClean="0">
                <a:solidFill>
                  <a:schemeClr val="tx1"/>
                </a:solidFill>
                <a:latin typeface="Bahnschrift" panose="020B0502040204020203" pitchFamily="34" charset="0"/>
              </a:rPr>
              <a:t>Ο μαθητής του φροντίζει να του υπενθυμίσει πόσο εύκολα τα Αθηναϊκά δικαστήρια, παρασυρόμενα από λόγους, μπορούν να καταδικάσουν αθώους και να απαλλάξουν ενόχους, θέλοντας να αναδείξει την επίδραση που μπορεί να έχει ο λόγος στην απαλλαγή ενόχων. </a:t>
            </a:r>
            <a:endParaRPr lang="el-GR" dirty="0">
              <a:solidFill>
                <a:schemeClr val="tx1"/>
              </a:solidFill>
              <a:latin typeface="Bahnschrift" panose="020B0502040204020203" pitchFamily="34" charset="0"/>
            </a:endParaRPr>
          </a:p>
        </p:txBody>
      </p:sp>
    </p:spTree>
    <p:extLst>
      <p:ext uri="{BB962C8B-B14F-4D97-AF65-F5344CB8AC3E}">
        <p14:creationId xmlns:p14="http://schemas.microsoft.com/office/powerpoint/2010/main" xmlns="" val="3416196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432727"/>
                </a:solidFill>
                <a:effectLst>
                  <a:outerShdw blurRad="38100" dist="38100" dir="2700000" algn="tl">
                    <a:srgbClr val="000000">
                      <a:alpha val="43137"/>
                    </a:srgbClr>
                  </a:outerShdw>
                </a:effectLst>
              </a:rPr>
              <a:t>Ο Σωκράτης αποκρίνεται ότι:</a:t>
            </a:r>
            <a:endParaRPr lang="el-GR"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295401" y="2556932"/>
            <a:ext cx="9601196" cy="3664574"/>
          </a:xfrm>
        </p:spPr>
        <p:txBody>
          <a:bodyPr numCol="1">
            <a:normAutofit fontScale="62500" lnSpcReduction="20000"/>
          </a:bodyPr>
          <a:lstStyle/>
          <a:p>
            <a:pPr marL="0" indent="0" algn="ctr">
              <a:buNone/>
            </a:pPr>
            <a:r>
              <a:rPr lang="el-GR" sz="2300" i="1" dirty="0">
                <a:solidFill>
                  <a:schemeClr val="accent1">
                    <a:lumMod val="75000"/>
                  </a:schemeClr>
                </a:solidFill>
                <a:latin typeface="Bahnschrift" panose="020B0502040204020203" pitchFamily="34" charset="0"/>
              </a:rPr>
              <a:t>Ἀλλὰ ναὶ μὰ Δία, φάναι αὐτόν, καὶ δὶς ἤδη ἐπιχειρήσαντός</a:t>
            </a:r>
            <a:br>
              <a:rPr lang="el-GR" sz="2300" i="1" dirty="0">
                <a:solidFill>
                  <a:schemeClr val="accent1">
                    <a:lumMod val="75000"/>
                  </a:schemeClr>
                </a:solidFill>
                <a:latin typeface="Bahnschrift" panose="020B0502040204020203" pitchFamily="34" charset="0"/>
              </a:rPr>
            </a:br>
            <a:r>
              <a:rPr lang="el-GR" sz="2300" i="1" dirty="0">
                <a:solidFill>
                  <a:schemeClr val="accent1">
                    <a:lumMod val="75000"/>
                  </a:schemeClr>
                </a:solidFill>
                <a:latin typeface="Bahnschrift" panose="020B0502040204020203" pitchFamily="34" charset="0"/>
              </a:rPr>
              <a:t>μου σκοπεῖν περὶ τῆς ἀπολογίας ἐναντιοῦταί μοι τὸ δαιμόνιον.</a:t>
            </a:r>
            <a:br>
              <a:rPr lang="el-GR" sz="2300" i="1" dirty="0">
                <a:solidFill>
                  <a:schemeClr val="accent1">
                    <a:lumMod val="75000"/>
                  </a:schemeClr>
                </a:solidFill>
                <a:latin typeface="Bahnschrift" panose="020B0502040204020203" pitchFamily="34" charset="0"/>
              </a:rPr>
            </a:br>
            <a:r>
              <a:rPr lang="el-GR" sz="2300" i="1" dirty="0" smtClean="0">
                <a:solidFill>
                  <a:schemeClr val="accent1">
                    <a:lumMod val="75000"/>
                  </a:schemeClr>
                </a:solidFill>
                <a:latin typeface="Bahnschrift" panose="020B0502040204020203" pitchFamily="34" charset="0"/>
              </a:rPr>
              <a:t>ὡς </a:t>
            </a:r>
            <a:r>
              <a:rPr lang="el-GR" sz="2300" i="1" dirty="0">
                <a:solidFill>
                  <a:schemeClr val="accent1">
                    <a:lumMod val="75000"/>
                  </a:schemeClr>
                </a:solidFill>
                <a:latin typeface="Bahnschrift" panose="020B0502040204020203" pitchFamily="34" charset="0"/>
              </a:rPr>
              <a:t>δὲ αὐτὸν εἰπεῖν· Θαυμαστὰ λέγεις, τὸν δ’ αὖ ἀποκρί-</a:t>
            </a:r>
            <a:br>
              <a:rPr lang="el-GR" sz="2300" i="1" dirty="0">
                <a:solidFill>
                  <a:schemeClr val="accent1">
                    <a:lumMod val="75000"/>
                  </a:schemeClr>
                </a:solidFill>
                <a:latin typeface="Bahnschrift" panose="020B0502040204020203" pitchFamily="34" charset="0"/>
              </a:rPr>
            </a:br>
            <a:r>
              <a:rPr lang="el-GR" sz="2300" i="1" dirty="0">
                <a:solidFill>
                  <a:schemeClr val="accent1">
                    <a:lumMod val="75000"/>
                  </a:schemeClr>
                </a:solidFill>
                <a:latin typeface="Bahnschrift" panose="020B0502040204020203" pitchFamily="34" charset="0"/>
              </a:rPr>
              <a:t>νασθαι· Ἦ θαυμαστὸν νομίζεις εἰ καὶ τῷ θεῷ δοκεῖ ἐμὲ</a:t>
            </a:r>
            <a:br>
              <a:rPr lang="el-GR" sz="2300" i="1" dirty="0">
                <a:solidFill>
                  <a:schemeClr val="accent1">
                    <a:lumMod val="75000"/>
                  </a:schemeClr>
                </a:solidFill>
                <a:latin typeface="Bahnschrift" panose="020B0502040204020203" pitchFamily="34" charset="0"/>
              </a:rPr>
            </a:br>
            <a:r>
              <a:rPr lang="el-GR" sz="2300" i="1" dirty="0">
                <a:solidFill>
                  <a:schemeClr val="accent1">
                    <a:lumMod val="75000"/>
                  </a:schemeClr>
                </a:solidFill>
                <a:latin typeface="Bahnschrift" panose="020B0502040204020203" pitchFamily="34" charset="0"/>
              </a:rPr>
              <a:t>βέλτιον εἶναι ἤδη τελευτᾶν</a:t>
            </a:r>
            <a:r>
              <a:rPr lang="el-GR" sz="2300" i="1" dirty="0" smtClean="0">
                <a:solidFill>
                  <a:schemeClr val="accent1">
                    <a:lumMod val="75000"/>
                  </a:schemeClr>
                </a:solidFill>
                <a:latin typeface="Bahnschrift" panose="020B0502040204020203" pitchFamily="34" charset="0"/>
              </a:rPr>
              <a:t>;</a:t>
            </a:r>
          </a:p>
          <a:p>
            <a:pPr marL="0" indent="0" algn="ctr">
              <a:buNone/>
            </a:pPr>
            <a:r>
              <a:rPr lang="el-GR" sz="2300" i="1" dirty="0" smtClean="0">
                <a:solidFill>
                  <a:schemeClr val="accent1">
                    <a:lumMod val="75000"/>
                  </a:schemeClr>
                </a:solidFill>
                <a:latin typeface="Bahnschrift" panose="020B0502040204020203" pitchFamily="34" charset="0"/>
              </a:rPr>
              <a:t>«Και βέβαια το βλέπω», είπε εκείνος, «και δυο φορές ήδη επιχείρησα να σκεφτώ την απολογία μου, αλλά το δαιμόνιο μου εναντιώνεται». Κι όταν αυτός είπε «παράξενα είναι τα λόγια σου», ο Σωκράτης αποκρίθηκε «νομίζεις τάχα παράξενο που και ο θεός ακόμα θεωρεί ότι είναι προτιμότερο να πεθάνω τώρα</a:t>
            </a:r>
            <a:r>
              <a:rPr lang="el-GR" sz="1600" i="1" dirty="0" smtClean="0">
                <a:solidFill>
                  <a:schemeClr val="accent1">
                    <a:lumMod val="75000"/>
                  </a:schemeClr>
                </a:solidFill>
                <a:latin typeface="Bahnschrift" panose="020B0502040204020203" pitchFamily="34" charset="0"/>
              </a:rPr>
              <a:t>;</a:t>
            </a:r>
            <a:endParaRPr lang="en-US" sz="1600" i="1" dirty="0" smtClean="0">
              <a:solidFill>
                <a:schemeClr val="accent1">
                  <a:lumMod val="75000"/>
                </a:schemeClr>
              </a:solidFill>
              <a:latin typeface="Bahnschrift" panose="020B0502040204020203" pitchFamily="34" charset="0"/>
            </a:endParaRPr>
          </a:p>
          <a:p>
            <a:pPr marL="0" indent="0" algn="just">
              <a:buNone/>
            </a:pPr>
            <a:r>
              <a:rPr lang="el-GR" sz="2900" dirty="0" smtClean="0">
                <a:solidFill>
                  <a:schemeClr val="tx1"/>
                </a:solidFill>
                <a:latin typeface="Bahnschrift" panose="020B0502040204020203" pitchFamily="34" charset="0"/>
              </a:rPr>
              <a:t>Ο φιλόσοφος ισχυρίζεται ότι οσάκις προσπάθησε να σκεφτεί την απολογία του, όμως το δαιμόνιο τον απέτρεψε δύο φορές. Ο Ερμογένης βρήκε παράξενη τη πράξη αυτή του δαιμονίου και τότε ο Σωκράτης του εξήγησε ότι εάν επρόκειτο να ζήσει παραπάνω η όραση, η ακοή, η ικανότητα του να μαθαίνει καθώς και η ικανότητα της μνήμης θα παράκμαζαν. Στο έργο ο πρωταγωνιστής μιλά τόσο έντονα για την αθλιότητα των γηρατειών, ώστε αισθάνεται υποχρεωμένος να προσθέσει ότι θα δεχτεί τη καταδίκη του ως αθέλητο αποτέλεσμα της υποστήριξης της γνώμης του για τον εαυτό του και αρνείται κατηγορηματικά να εκλιπαρήσει ταπεινά για να σώσει τη ζωή του. </a:t>
            </a:r>
            <a:endParaRPr lang="el-GR" sz="29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xmlns="" val="40730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1" y="806822"/>
            <a:ext cx="9601196" cy="1362636"/>
          </a:xfrm>
        </p:spPr>
        <p:txBody>
          <a:bodyPr>
            <a:noAutofit/>
          </a:bodyPr>
          <a:lstStyle/>
          <a:p>
            <a:r>
              <a:rPr lang="el-GR" b="1" dirty="0" smtClean="0">
                <a:solidFill>
                  <a:srgbClr val="432727"/>
                </a:solidFill>
                <a:effectLst>
                  <a:outerShdw blurRad="38100" dist="38100" dir="2700000" algn="tl">
                    <a:srgbClr val="000000">
                      <a:alpha val="43137"/>
                    </a:srgbClr>
                  </a:outerShdw>
                </a:effectLst>
              </a:rPr>
              <a:t>Ενότητα 2</a:t>
            </a:r>
            <a:r>
              <a:rPr lang="el-GR" b="1" baseline="30000" dirty="0" smtClean="0">
                <a:solidFill>
                  <a:srgbClr val="432727"/>
                </a:solidFill>
                <a:effectLst>
                  <a:outerShdw blurRad="38100" dist="38100" dir="2700000" algn="tl">
                    <a:srgbClr val="000000">
                      <a:alpha val="43137"/>
                    </a:srgbClr>
                  </a:outerShdw>
                </a:effectLst>
              </a:rPr>
              <a:t>η</a:t>
            </a:r>
            <a:r>
              <a:rPr lang="el-GR" b="1" dirty="0" smtClean="0">
                <a:solidFill>
                  <a:srgbClr val="432727"/>
                </a:solidFill>
                <a:effectLst>
                  <a:outerShdw blurRad="38100" dist="38100" dir="2700000" algn="tl">
                    <a:srgbClr val="000000">
                      <a:alpha val="43137"/>
                    </a:srgbClr>
                  </a:outerShdw>
                </a:effectLst>
              </a:rPr>
              <a:t>: ο Σωκράτης </a:t>
            </a:r>
            <a:r>
              <a:rPr lang="el-GR" b="1" u="sng" dirty="0" smtClean="0">
                <a:solidFill>
                  <a:srgbClr val="432727"/>
                </a:solidFill>
                <a:effectLst>
                  <a:outerShdw blurRad="38100" dist="38100" dir="2700000" algn="tl">
                    <a:srgbClr val="000000">
                      <a:alpha val="43137"/>
                    </a:srgbClr>
                  </a:outerShdw>
                </a:effectLst>
              </a:rPr>
              <a:t>κατά τη διάρκεια </a:t>
            </a:r>
            <a:r>
              <a:rPr lang="el-GR" b="1" dirty="0" smtClean="0">
                <a:solidFill>
                  <a:srgbClr val="432727"/>
                </a:solidFill>
                <a:effectLst>
                  <a:outerShdw blurRad="38100" dist="38100" dir="2700000" algn="tl">
                    <a:srgbClr val="000000">
                      <a:alpha val="43137"/>
                    </a:srgbClr>
                  </a:outerShdw>
                </a:effectLst>
              </a:rPr>
              <a:t>της δίκης </a:t>
            </a:r>
            <a:endParaRPr lang="el-GR"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sz="2800" b="1" i="1" dirty="0" smtClean="0">
                <a:solidFill>
                  <a:schemeClr val="accent1">
                    <a:lumMod val="75000"/>
                  </a:schemeClr>
                </a:solidFill>
                <a:effectLst>
                  <a:outerShdw blurRad="38100" dist="38100" dir="2700000" algn="tl">
                    <a:srgbClr val="000000">
                      <a:alpha val="43137"/>
                    </a:srgbClr>
                  </a:outerShdw>
                </a:effectLst>
              </a:rPr>
              <a:t>«Ο Σωκράτης ενώπιον των δικαστών»</a:t>
            </a:r>
          </a:p>
          <a:p>
            <a:pPr>
              <a:buFont typeface="Wingdings" panose="05000000000000000000" pitchFamily="2" charset="2"/>
              <a:buChar char="v"/>
            </a:pPr>
            <a:r>
              <a:rPr lang="el-GR" sz="2200" dirty="0" smtClean="0">
                <a:solidFill>
                  <a:schemeClr val="tx1"/>
                </a:solidFill>
                <a:latin typeface="Bahnschrift" panose="020B0502040204020203" pitchFamily="34" charset="0"/>
              </a:rPr>
              <a:t>Ο Σωκράτης, σε κατάσταση απόλυτης ηρεμίας και γαλήνης, εξηγεί στους δικαστές τα σχετικά με την πηγή της περί ασεβείας κατηγορίας και της εισαγωγής «καινών δαιμονίων». Το «δαιμόνιον» για το οποίο μιλά σε όλη του τη ζωή είναι μία μαντική φωνή που του χάρισαν οι θεοί, κάτι παρόμοιο με τη βροντή, τους οιωνούς και τα άλλα μαντικά σημεία. </a:t>
            </a:r>
          </a:p>
          <a:p>
            <a:pPr>
              <a:buFont typeface="Wingdings" panose="05000000000000000000" pitchFamily="2" charset="2"/>
              <a:buChar char="v"/>
            </a:pPr>
            <a:r>
              <a:rPr lang="el-GR" sz="2200" dirty="0" smtClean="0">
                <a:solidFill>
                  <a:schemeClr val="tx1"/>
                </a:solidFill>
                <a:latin typeface="Bahnschrift" panose="020B0502040204020203" pitchFamily="34" charset="0"/>
              </a:rPr>
              <a:t>Την ευσεβή και δίκαια ζωή του επιβεβαίωσε ο θεός των Δελφών με τον χρησμό προς τον φίλο του τον Χαιρεφώντα λέγοντας πως ο Απόλλων χρησμοδότησε ότι κανείς άνθρωπος δεν είναι ούτε πιο γενναιόδωρος, ούτε πιο δίκαιος ούτε πιο συνετός από τον Σωκράτη.  </a:t>
            </a:r>
            <a:endParaRPr lang="el-GR" sz="22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xmlns="" val="2287086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rgbClr val="432727"/>
                </a:solidFill>
                <a:effectLst>
                  <a:outerShdw blurRad="38100" dist="38100" dir="2700000" algn="tl">
                    <a:srgbClr val="000000">
                      <a:alpha val="43137"/>
                    </a:srgbClr>
                  </a:outerShdw>
                </a:effectLst>
              </a:rPr>
              <a:t>Ενότητα 2</a:t>
            </a:r>
            <a:r>
              <a:rPr lang="el-GR" b="1" baseline="30000" dirty="0">
                <a:solidFill>
                  <a:srgbClr val="432727"/>
                </a:solidFill>
                <a:effectLst>
                  <a:outerShdw blurRad="38100" dist="38100" dir="2700000" algn="tl">
                    <a:srgbClr val="000000">
                      <a:alpha val="43137"/>
                    </a:srgbClr>
                  </a:outerShdw>
                </a:effectLst>
              </a:rPr>
              <a:t>η</a:t>
            </a:r>
            <a:r>
              <a:rPr lang="el-GR" b="1" dirty="0">
                <a:solidFill>
                  <a:srgbClr val="432727"/>
                </a:solidFill>
                <a:effectLst>
                  <a:outerShdw blurRad="38100" dist="38100" dir="2700000" algn="tl">
                    <a:srgbClr val="000000">
                      <a:alpha val="43137"/>
                    </a:srgbClr>
                  </a:outerShdw>
                </a:effectLst>
              </a:rPr>
              <a:t>: ο Σωκράτης </a:t>
            </a:r>
            <a:r>
              <a:rPr lang="el-GR" b="1" u="sng" dirty="0">
                <a:solidFill>
                  <a:srgbClr val="432727"/>
                </a:solidFill>
                <a:effectLst>
                  <a:outerShdw blurRad="38100" dist="38100" dir="2700000" algn="tl">
                    <a:srgbClr val="000000">
                      <a:alpha val="43137"/>
                    </a:srgbClr>
                  </a:outerShdw>
                </a:effectLst>
              </a:rPr>
              <a:t>κατά τη διάρκεια </a:t>
            </a:r>
            <a:r>
              <a:rPr lang="el-GR" b="1" dirty="0">
                <a:solidFill>
                  <a:srgbClr val="432727"/>
                </a:solidFill>
                <a:effectLst>
                  <a:outerShdw blurRad="38100" dist="38100" dir="2700000" algn="tl">
                    <a:srgbClr val="000000">
                      <a:alpha val="43137"/>
                    </a:srgbClr>
                  </a:outerShdw>
                </a:effectLst>
              </a:rPr>
              <a:t>της δίκης </a:t>
            </a:r>
            <a:endParaRPr lang="el-GR" dirty="0"/>
          </a:p>
        </p:txBody>
      </p:sp>
      <p:sp>
        <p:nvSpPr>
          <p:cNvPr id="3" name="Θέση περιεχομένου 2"/>
          <p:cNvSpPr>
            <a:spLocks noGrp="1"/>
          </p:cNvSpPr>
          <p:nvPr>
            <p:ph idx="1"/>
          </p:nvPr>
        </p:nvSpPr>
        <p:spPr/>
        <p:txBody>
          <a:bodyPr>
            <a:normAutofit fontScale="85000" lnSpcReduction="10000"/>
          </a:bodyPr>
          <a:lstStyle/>
          <a:p>
            <a:pPr>
              <a:buFont typeface="Wingdings" panose="05000000000000000000" pitchFamily="2" charset="2"/>
              <a:buChar char="v"/>
            </a:pPr>
            <a:r>
              <a:rPr lang="el-GR" dirty="0" smtClean="0">
                <a:latin typeface="Bahnschrift" panose="020B0502040204020203" pitchFamily="34" charset="0"/>
              </a:rPr>
              <a:t>Έπειτα, ακολουθεί ο λόγος του προς τον Μέλητο για το δεύτερο σκέλος της κατηγορίας </a:t>
            </a:r>
            <a:r>
              <a:rPr lang="el-GR" i="1" dirty="0" smtClean="0">
                <a:latin typeface="Bahnschrift" panose="020B0502040204020203" pitchFamily="34" charset="0"/>
              </a:rPr>
              <a:t>«ἀδικεῖ </a:t>
            </a:r>
            <a:r>
              <a:rPr lang="el-GR" i="1" dirty="0">
                <a:latin typeface="Bahnschrift" panose="020B0502040204020203" pitchFamily="34" charset="0"/>
              </a:rPr>
              <a:t>δὲ καὶ τοὺς νέους διαφθείρων</a:t>
            </a:r>
            <a:r>
              <a:rPr lang="el-GR" i="1" dirty="0" smtClean="0">
                <a:latin typeface="Bahnschrift" panose="020B0502040204020203" pitchFamily="34" charset="0"/>
              </a:rPr>
              <a:t>». </a:t>
            </a:r>
            <a:r>
              <a:rPr lang="el-GR" dirty="0" smtClean="0">
                <a:latin typeface="Bahnschrift" panose="020B0502040204020203" pitchFamily="34" charset="0"/>
              </a:rPr>
              <a:t>Ο Μέλητος ισχυρίζεται ότι γνώριζε κάποιον νέο, τον οποίο ο Σωκράτης παρότρυνε να μην υπακούσει τον πατέρα του και αμέσως ο φιλόσοφος συμφώνησε και απάντησε πως αυτό συνέβη για ένα θέμα παιδείας, διότι όλοι γνωρίζουν ότι σε αυτό είναι ειδικός. </a:t>
            </a:r>
          </a:p>
          <a:p>
            <a:pPr>
              <a:buFont typeface="Wingdings" panose="05000000000000000000" pitchFamily="2" charset="2"/>
              <a:buChar char="v"/>
            </a:pPr>
            <a:r>
              <a:rPr lang="el-GR" dirty="0" smtClean="0">
                <a:latin typeface="Bahnschrift" panose="020B0502040204020203" pitchFamily="34" charset="0"/>
              </a:rPr>
              <a:t>Τέλος, με απόλυτη γαλήνη και ψυχραιμία, απευθύνθηκε και στους δικαστές, μετά την έκδοση της θανατικής του ποινής, τονίζοντας ότι το μέλλον είναι αυτό που θα τον δικαιώσει και θα καταισχύνει τους κατηγόρους του και όσους συμφώνησαν στην καταδικαστική του απόφαση, όπως ακριβώς δικαιώθηκε ο και ο σοφός ήρωας του  Τρωικο</a:t>
            </a:r>
            <a:r>
              <a:rPr lang="el-GR" dirty="0">
                <a:latin typeface="Bahnschrift" panose="020B0502040204020203" pitchFamily="34" charset="0"/>
              </a:rPr>
              <a:t>ύ</a:t>
            </a:r>
            <a:r>
              <a:rPr lang="el-GR" dirty="0" smtClean="0">
                <a:latin typeface="Bahnschrift" panose="020B0502040204020203" pitchFamily="34" charset="0"/>
              </a:rPr>
              <a:t> πολέμου , </a:t>
            </a:r>
            <a:r>
              <a:rPr lang="el-GR" b="1" dirty="0" smtClean="0">
                <a:solidFill>
                  <a:schemeClr val="accent1">
                    <a:lumMod val="75000"/>
                  </a:schemeClr>
                </a:solidFill>
                <a:latin typeface="Bahnschrift" panose="020B0502040204020203" pitchFamily="34" charset="0"/>
              </a:rPr>
              <a:t>Παλαμήδης</a:t>
            </a:r>
            <a:r>
              <a:rPr lang="el-GR" dirty="0" smtClean="0">
                <a:latin typeface="Bahnschrift" panose="020B0502040204020203" pitchFamily="34" charset="0"/>
              </a:rPr>
              <a:t>, θύμα της συκοφαντίας του Οδυσσέα. </a:t>
            </a:r>
            <a:endParaRPr lang="el-GR" dirty="0">
              <a:latin typeface="Bahnschrift" panose="020B0502040204020203" pitchFamily="34" charset="0"/>
            </a:endParaRPr>
          </a:p>
        </p:txBody>
      </p:sp>
    </p:spTree>
    <p:extLst>
      <p:ext uri="{BB962C8B-B14F-4D97-AF65-F5344CB8AC3E}">
        <p14:creationId xmlns:p14="http://schemas.microsoft.com/office/powerpoint/2010/main" xmlns="" val="2683955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solidFill>
                  <a:srgbClr val="432727"/>
                </a:solidFill>
                <a:effectLst>
                  <a:outerShdw blurRad="38100" dist="38100" dir="2700000" algn="tl">
                    <a:srgbClr val="000000">
                      <a:alpha val="43137"/>
                    </a:srgbClr>
                  </a:outerShdw>
                </a:effectLst>
              </a:rPr>
              <a:t>Γιατί ο Ξενοφών αναφέρει στο έργο του τον Παλαμήδη ; </a:t>
            </a:r>
            <a:endParaRPr lang="el-GR"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pPr marL="0" indent="0" algn="just">
              <a:buNone/>
            </a:pPr>
            <a:r>
              <a:rPr lang="el-GR" sz="3000" dirty="0" smtClean="0">
                <a:solidFill>
                  <a:schemeClr val="tx1"/>
                </a:solidFill>
                <a:latin typeface="Bahnschrift" panose="020B0502040204020203" pitchFamily="34" charset="0"/>
              </a:rPr>
              <a:t>Η αναφορά αυτή του Σωκράτη στον Παλαμήδη μας ωθεί στο να αναζητήσουμε την ιστορία αυτού του ήρωα και να εξετάσουμε τα κοινά σημεία των ιστοριών τους. Αυτό θα το επιτύχουμε μελετώντας το έργο του Γοργία </a:t>
            </a:r>
            <a:r>
              <a:rPr lang="el-GR" sz="3000" i="1" dirty="0" smtClean="0">
                <a:solidFill>
                  <a:schemeClr val="accent1">
                    <a:lumMod val="75000"/>
                  </a:schemeClr>
                </a:solidFill>
                <a:latin typeface="Bahnschrift" panose="020B0502040204020203" pitchFamily="34" charset="0"/>
              </a:rPr>
              <a:t>«Υπέρ Παλαμήδους Απολογία»</a:t>
            </a:r>
            <a:r>
              <a:rPr lang="el-GR" sz="3000" i="1" dirty="0" smtClean="0">
                <a:solidFill>
                  <a:schemeClr val="tx1"/>
                </a:solidFill>
                <a:latin typeface="Bahnschrift" panose="020B0502040204020203" pitchFamily="34" charset="0"/>
              </a:rPr>
              <a:t>.</a:t>
            </a:r>
            <a:endParaRPr lang="el-GR" sz="3000" i="1" dirty="0" smtClean="0">
              <a:solidFill>
                <a:schemeClr val="accent1">
                  <a:lumMod val="75000"/>
                </a:schemeClr>
              </a:solidFill>
              <a:latin typeface="Bahnschrift" panose="020B0502040204020203" pitchFamily="34" charset="0"/>
            </a:endParaRPr>
          </a:p>
          <a:p>
            <a:pPr marL="0" indent="0">
              <a:buNone/>
            </a:pPr>
            <a:endParaRPr lang="el-GR" dirty="0">
              <a:solidFill>
                <a:schemeClr val="tx1"/>
              </a:solidFill>
              <a:latin typeface="Bahnschrift" panose="020B0502040204020203" pitchFamily="34" charset="0"/>
            </a:endParaRPr>
          </a:p>
        </p:txBody>
      </p:sp>
    </p:spTree>
    <p:extLst>
      <p:ext uri="{BB962C8B-B14F-4D97-AF65-F5344CB8AC3E}">
        <p14:creationId xmlns:p14="http://schemas.microsoft.com/office/powerpoint/2010/main" xmlns="" val="2729578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1" y="927811"/>
            <a:ext cx="9601196" cy="1303867"/>
          </a:xfrm>
        </p:spPr>
        <p:txBody>
          <a:bodyPr>
            <a:normAutofit/>
          </a:bodyPr>
          <a:lstStyle/>
          <a:p>
            <a:r>
              <a:rPr lang="el-GR" sz="5400" b="1" dirty="0" smtClean="0">
                <a:solidFill>
                  <a:srgbClr val="432727"/>
                </a:solidFill>
                <a:effectLst>
                  <a:outerShdw blurRad="38100" dist="38100" dir="2700000" algn="tl">
                    <a:srgbClr val="000000">
                      <a:alpha val="43137"/>
                    </a:srgbClr>
                  </a:outerShdw>
                </a:effectLst>
              </a:rPr>
              <a:t>Λίγα λόγια για τον Ξενοφώντα… </a:t>
            </a:r>
            <a:endParaRPr lang="el-GR" sz="54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295401" y="2656520"/>
            <a:ext cx="9601196" cy="3318936"/>
          </a:xfrm>
        </p:spPr>
        <p:txBody>
          <a:bodyPr>
            <a:normAutofit/>
          </a:bodyPr>
          <a:lstStyle/>
          <a:p>
            <a:pPr marL="0" indent="0" algn="just">
              <a:buNone/>
            </a:pPr>
            <a:r>
              <a:rPr lang="el-GR" dirty="0">
                <a:latin typeface="Bahnschrift" panose="020B0502040204020203" pitchFamily="34" charset="0"/>
                <a:cs typeface="Arial" panose="020B0604020202020204" pitchFamily="34" charset="0"/>
              </a:rPr>
              <a:t>Ο Ξενοφών (Ερχία, 430 </a:t>
            </a:r>
            <a:r>
              <a:rPr lang="el-GR" dirty="0" smtClean="0">
                <a:latin typeface="Bahnschrift" panose="020B0502040204020203" pitchFamily="34" charset="0"/>
                <a:cs typeface="Arial" panose="020B0604020202020204" pitchFamily="34" charset="0"/>
              </a:rPr>
              <a:t>π.Χ.</a:t>
            </a:r>
            <a:r>
              <a:rPr lang="el-GR" dirty="0">
                <a:latin typeface="Bahnschrift" panose="020B0502040204020203" pitchFamily="34" charset="0"/>
                <a:cs typeface="Arial" panose="020B0604020202020204" pitchFamily="34" charset="0"/>
              </a:rPr>
              <a:t> - Κόρινθος, 355 </a:t>
            </a:r>
            <a:r>
              <a:rPr lang="el-GR" dirty="0" smtClean="0">
                <a:latin typeface="Bahnschrift" panose="020B0502040204020203" pitchFamily="34" charset="0"/>
                <a:cs typeface="Arial" panose="020B0604020202020204" pitchFamily="34" charset="0"/>
              </a:rPr>
              <a:t>π.Χ.) ήταν</a:t>
            </a:r>
            <a:r>
              <a:rPr lang="el-GR" dirty="0">
                <a:latin typeface="Bahnschrift" panose="020B0502040204020203" pitchFamily="34" charset="0"/>
                <a:cs typeface="Arial" panose="020B0604020202020204" pitchFamily="34" charset="0"/>
              </a:rPr>
              <a:t> </a:t>
            </a:r>
            <a:r>
              <a:rPr lang="el-GR" dirty="0">
                <a:solidFill>
                  <a:schemeClr val="tx1"/>
                </a:solidFill>
                <a:latin typeface="Bahnschrift" panose="020B0502040204020203" pitchFamily="34" charset="0"/>
                <a:cs typeface="Arial" panose="020B0604020202020204" pitchFamily="34" charset="0"/>
              </a:rPr>
              <a:t>Αθηναίος </a:t>
            </a:r>
            <a:r>
              <a:rPr lang="el-GR" dirty="0" smtClean="0">
                <a:solidFill>
                  <a:schemeClr val="tx1"/>
                </a:solidFill>
                <a:latin typeface="Bahnschrift" panose="020B0502040204020203" pitchFamily="34" charset="0"/>
                <a:cs typeface="Arial" panose="020B0604020202020204" pitchFamily="34" charset="0"/>
              </a:rPr>
              <a:t>ιστορικός </a:t>
            </a:r>
            <a:r>
              <a:rPr lang="el-GR" dirty="0">
                <a:latin typeface="Bahnschrift" panose="020B0502040204020203" pitchFamily="34" charset="0"/>
                <a:cs typeface="Arial" panose="020B0604020202020204" pitchFamily="34" charset="0"/>
              </a:rPr>
              <a:t> συγγραφέας και </a:t>
            </a:r>
            <a:r>
              <a:rPr lang="el-GR" dirty="0" smtClean="0">
                <a:latin typeface="Bahnschrift" panose="020B0502040204020203" pitchFamily="34" charset="0"/>
                <a:cs typeface="Arial" panose="020B0604020202020204" pitchFamily="34" charset="0"/>
              </a:rPr>
              <a:t>σωκρατικός φιλόσοφος. Γιος </a:t>
            </a:r>
            <a:r>
              <a:rPr lang="el-GR" dirty="0">
                <a:latin typeface="Bahnschrift" panose="020B0502040204020203" pitchFamily="34" charset="0"/>
                <a:cs typeface="Arial" panose="020B0604020202020204" pitchFamily="34" charset="0"/>
              </a:rPr>
              <a:t>του Γρύλου από το Δήμο </a:t>
            </a:r>
            <a:r>
              <a:rPr lang="el-GR" dirty="0" smtClean="0">
                <a:latin typeface="Bahnschrift" panose="020B0502040204020203" pitchFamily="34" charset="0"/>
                <a:cs typeface="Arial" panose="020B0604020202020204" pitchFamily="34" charset="0"/>
              </a:rPr>
              <a:t>Ερχίας, ανήκε </a:t>
            </a:r>
            <a:r>
              <a:rPr lang="el-GR" dirty="0">
                <a:latin typeface="Bahnschrift" panose="020B0502040204020203" pitchFamily="34" charset="0"/>
                <a:cs typeface="Arial" panose="020B0604020202020204" pitchFamily="34" charset="0"/>
              </a:rPr>
              <a:t>κοινωνικά στην τάξη των ιππέων, και έδρασε πολιτικά ως ολιγαρχικός και φιλολάκων. Μετά το 410 </a:t>
            </a:r>
            <a:r>
              <a:rPr lang="el-GR" dirty="0" smtClean="0">
                <a:latin typeface="Bahnschrift" panose="020B0502040204020203" pitchFamily="34" charset="0"/>
                <a:cs typeface="Arial" panose="020B0604020202020204" pitchFamily="34" charset="0"/>
              </a:rPr>
              <a:t>π.Χ.</a:t>
            </a:r>
            <a:r>
              <a:rPr lang="el-GR" dirty="0">
                <a:latin typeface="Bahnschrift" panose="020B0502040204020203" pitchFamily="34" charset="0"/>
                <a:cs typeface="Arial" panose="020B0604020202020204" pitchFamily="34" charset="0"/>
              </a:rPr>
              <a:t> </a:t>
            </a:r>
            <a:r>
              <a:rPr lang="el-GR" dirty="0" smtClean="0">
                <a:latin typeface="Bahnschrift" panose="020B0502040204020203" pitchFamily="34" charset="0"/>
                <a:cs typeface="Arial" panose="020B0604020202020204" pitchFamily="34" charset="0"/>
              </a:rPr>
              <a:t>γνωρίστηκε </a:t>
            </a:r>
            <a:r>
              <a:rPr lang="el-GR" dirty="0">
                <a:latin typeface="Bahnschrift" panose="020B0502040204020203" pitchFamily="34" charset="0"/>
                <a:cs typeface="Arial" panose="020B0604020202020204" pitchFamily="34" charset="0"/>
              </a:rPr>
              <a:t>με τον </a:t>
            </a:r>
            <a:r>
              <a:rPr lang="el-GR" dirty="0" smtClean="0">
                <a:latin typeface="Bahnschrift" panose="020B0502040204020203" pitchFamily="34" charset="0"/>
                <a:cs typeface="Arial" panose="020B0604020202020204" pitchFamily="34" charset="0"/>
              </a:rPr>
              <a:t>Σωκράτη,  </a:t>
            </a:r>
            <a:r>
              <a:rPr lang="el-GR" dirty="0">
                <a:latin typeface="Bahnschrift" panose="020B0502040204020203" pitchFamily="34" charset="0"/>
                <a:cs typeface="Arial" panose="020B0604020202020204" pitchFamily="34" charset="0"/>
              </a:rPr>
              <a:t>και μπήκε στον κύκλο των μαθητών του</a:t>
            </a:r>
            <a:r>
              <a:rPr lang="el-GR" dirty="0" smtClean="0">
                <a:latin typeface="Bahnschrift" panose="020B0502040204020203" pitchFamily="34" charset="0"/>
                <a:cs typeface="Arial" panose="020B0604020202020204" pitchFamily="34" charset="0"/>
              </a:rPr>
              <a:t>.</a:t>
            </a:r>
            <a:endParaRPr lang="el-GR" dirty="0">
              <a:solidFill>
                <a:schemeClr val="tx1">
                  <a:lumMod val="95000"/>
                  <a:lumOff val="5000"/>
                </a:schemeClr>
              </a:solidFill>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xmlns="" val="357993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i="1" dirty="0" smtClean="0">
                <a:solidFill>
                  <a:schemeClr val="accent1">
                    <a:lumMod val="75000"/>
                  </a:schemeClr>
                </a:solidFill>
                <a:latin typeface="Bahnschrift" panose="020B0502040204020203" pitchFamily="34" charset="0"/>
              </a:rPr>
              <a:t/>
            </a:r>
            <a:br>
              <a:rPr lang="el-GR" i="1" dirty="0" smtClean="0">
                <a:solidFill>
                  <a:schemeClr val="accent1">
                    <a:lumMod val="75000"/>
                  </a:schemeClr>
                </a:solidFill>
                <a:latin typeface="Bahnschrift" panose="020B0502040204020203" pitchFamily="34" charset="0"/>
              </a:rPr>
            </a:br>
            <a:r>
              <a:rPr lang="el-GR" b="1" i="1" dirty="0" smtClean="0">
                <a:solidFill>
                  <a:srgbClr val="432727"/>
                </a:solidFill>
                <a:effectLst>
                  <a:outerShdw blurRad="38100" dist="38100" dir="2700000" algn="tl">
                    <a:srgbClr val="000000">
                      <a:alpha val="43137"/>
                    </a:srgbClr>
                  </a:outerShdw>
                </a:effectLst>
                <a:latin typeface="Bahnschrift" panose="020B0502040204020203" pitchFamily="34" charset="0"/>
              </a:rPr>
              <a:t>«</a:t>
            </a:r>
            <a:r>
              <a:rPr lang="el-GR" b="1" i="1" dirty="0">
                <a:solidFill>
                  <a:srgbClr val="432727"/>
                </a:solidFill>
                <a:effectLst>
                  <a:outerShdw blurRad="38100" dist="38100" dir="2700000" algn="tl">
                    <a:srgbClr val="000000">
                      <a:alpha val="43137"/>
                    </a:srgbClr>
                  </a:outerShdw>
                </a:effectLst>
                <a:latin typeface="Bahnschrift" panose="020B0502040204020203" pitchFamily="34" charset="0"/>
              </a:rPr>
              <a:t>Υπέρ Παλαμήδους </a:t>
            </a:r>
            <a:r>
              <a:rPr lang="el-GR" b="1" i="1" dirty="0" smtClean="0">
                <a:solidFill>
                  <a:srgbClr val="432727"/>
                </a:solidFill>
                <a:effectLst>
                  <a:outerShdw blurRad="38100" dist="38100" dir="2700000" algn="tl">
                    <a:srgbClr val="000000">
                      <a:alpha val="43137"/>
                    </a:srgbClr>
                  </a:outerShdw>
                </a:effectLst>
                <a:latin typeface="Bahnschrift" panose="020B0502040204020203" pitchFamily="34" charset="0"/>
              </a:rPr>
              <a:t>Απολογία»</a:t>
            </a:r>
            <a:r>
              <a:rPr lang="el-GR" b="1" i="1" dirty="0">
                <a:solidFill>
                  <a:srgbClr val="432727"/>
                </a:solidFill>
                <a:effectLst>
                  <a:outerShdw blurRad="38100" dist="38100" dir="2700000" algn="tl">
                    <a:srgbClr val="000000">
                      <a:alpha val="43137"/>
                    </a:srgbClr>
                  </a:outerShdw>
                </a:effectLst>
                <a:latin typeface="Bahnschrift" panose="020B0502040204020203" pitchFamily="34" charset="0"/>
              </a:rPr>
              <a:t/>
            </a:r>
            <a:br>
              <a:rPr lang="el-GR" b="1" i="1" dirty="0">
                <a:solidFill>
                  <a:srgbClr val="432727"/>
                </a:solidFill>
                <a:effectLst>
                  <a:outerShdw blurRad="38100" dist="38100" dir="2700000" algn="tl">
                    <a:srgbClr val="000000">
                      <a:alpha val="43137"/>
                    </a:srgbClr>
                  </a:outerShdw>
                </a:effectLst>
                <a:latin typeface="Bahnschrift" panose="020B0502040204020203" pitchFamily="34" charset="0"/>
              </a:rPr>
            </a:br>
            <a:r>
              <a:rPr lang="el-GR" sz="3600" b="1" dirty="0" smtClean="0">
                <a:solidFill>
                  <a:srgbClr val="432727"/>
                </a:solidFill>
                <a:effectLst>
                  <a:outerShdw blurRad="38100" dist="38100" dir="2700000" algn="tl">
                    <a:srgbClr val="000000">
                      <a:alpha val="43137"/>
                    </a:srgbClr>
                  </a:outerShdw>
                </a:effectLst>
                <a:latin typeface="Bahnschrift" panose="020B0502040204020203" pitchFamily="34" charset="0"/>
              </a:rPr>
              <a:t>Γοργίας</a:t>
            </a:r>
            <a:r>
              <a:rPr lang="el-GR" i="1" dirty="0">
                <a:solidFill>
                  <a:schemeClr val="accent1">
                    <a:lumMod val="75000"/>
                  </a:schemeClr>
                </a:solidFill>
                <a:latin typeface="Bahnschrift" panose="020B0502040204020203" pitchFamily="34" charset="0"/>
              </a:rPr>
              <a:t/>
            </a:r>
            <a:br>
              <a:rPr lang="el-GR" i="1" dirty="0">
                <a:solidFill>
                  <a:schemeClr val="accent1">
                    <a:lumMod val="75000"/>
                  </a:schemeClr>
                </a:solidFill>
                <a:latin typeface="Bahnschrift" panose="020B0502040204020203" pitchFamily="34" charset="0"/>
              </a:rPr>
            </a:br>
            <a:endParaRPr lang="el-GR" dirty="0"/>
          </a:p>
        </p:txBody>
      </p:sp>
      <p:sp>
        <p:nvSpPr>
          <p:cNvPr id="3" name="Θέση περιεχομένου 2"/>
          <p:cNvSpPr>
            <a:spLocks noGrp="1"/>
          </p:cNvSpPr>
          <p:nvPr>
            <p:ph idx="1"/>
          </p:nvPr>
        </p:nvSpPr>
        <p:spPr/>
        <p:txBody>
          <a:bodyPr>
            <a:normAutofit fontScale="55000" lnSpcReduction="20000"/>
          </a:bodyPr>
          <a:lstStyle/>
          <a:p>
            <a:pPr marL="0" indent="0">
              <a:buNone/>
            </a:pPr>
            <a:r>
              <a:rPr lang="el-GR" sz="4400" b="1" u="sng" dirty="0" smtClean="0">
                <a:solidFill>
                  <a:schemeClr val="accent1">
                    <a:lumMod val="75000"/>
                  </a:schemeClr>
                </a:solidFill>
                <a:latin typeface="Bahnschrift" panose="020B0502040204020203" pitchFamily="34" charset="0"/>
              </a:rPr>
              <a:t>Υπόθεση του έργου:</a:t>
            </a:r>
          </a:p>
          <a:p>
            <a:pPr marL="0" indent="0" algn="just">
              <a:buNone/>
            </a:pPr>
            <a:r>
              <a:rPr lang="el-GR" sz="3200" dirty="0">
                <a:latin typeface="Bahnschrift" panose="020B0502040204020203" pitchFamily="34" charset="0"/>
              </a:rPr>
              <a:t>Η υπόθεση είναι γνωστή από τον Τρωικό κύκλο. Ο Παλαμήδης κατηγορήθηκε από τον Οδυσσέα για προδοσία των Ελλήνων. Κατά το κατηγορητήριο, ήλθε σε επαφή με τους Τρώες και τους βοήθησε έναντι χρημάτων. Σύμφωνα με τον μύθο κρίθηκε ένοχος και θανατώθηκε διά λιθοβολισμού. Η κατηγορία όμως ήταν ψευδής. Ο Οδυσσέας τον κατηγόρησε ψευδώς για να τον εκδικηθεί. Πριν από την εκστρατεία στην Τροία, ο Οδυσσέας έκανε τον τρελό, γιατί δεν ήθελε να συμμετάσχει. Ο Παλαμήδης αποκάλυψε τότε την απάτη του και αναγκάστηκε έτσι να ακολουθήσει τους υπόλοιπους Έλληνες. Με βάση αυτήν την υπόθεση ο Γοργίας έγραψε αυτόν τον λόγο για να στηρίξει τον Παλαμήδη με μια δική του επιχειρηματολογία, η οποία στηρίζεται στο εξής: Ο Γοργίας θέλει να αποδείξει ότι ο Παλαμήδης δεν θα μπορούσε να είναι προδότης, γιατί δεν υπήρχαν οι προϋποθέσεις για να κάνει κάτι τέτοιο και δεν ήταν αναγκαίο να διαπράξει μία προδοσία, γιατί, πέραν του ότι δεν είχε το δύνασθαι, δεν υπήρχε εκ μέρους του και το βούλεσθαι.</a:t>
            </a:r>
            <a:endParaRPr lang="el-GR" sz="3200" u="sng" dirty="0" smtClean="0">
              <a:effectLst>
                <a:outerShdw blurRad="38100" dist="38100" dir="2700000" algn="tl">
                  <a:srgbClr val="000000">
                    <a:alpha val="43137"/>
                  </a:srgbClr>
                </a:outerShdw>
              </a:effectLst>
              <a:latin typeface="Bahnschrift" panose="020B0502040204020203" pitchFamily="34" charset="0"/>
            </a:endParaRPr>
          </a:p>
          <a:p>
            <a:pPr marL="0" indent="0">
              <a:buNone/>
            </a:pPr>
            <a:endParaRPr lang="el-GR" dirty="0"/>
          </a:p>
        </p:txBody>
      </p:sp>
    </p:spTree>
    <p:extLst>
      <p:ext uri="{BB962C8B-B14F-4D97-AF65-F5344CB8AC3E}">
        <p14:creationId xmlns:p14="http://schemas.microsoft.com/office/powerpoint/2010/main" xmlns="" val="3128527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5400" b="1" i="1" dirty="0" smtClean="0">
                <a:solidFill>
                  <a:srgbClr val="432727"/>
                </a:solidFill>
                <a:effectLst>
                  <a:outerShdw blurRad="38100" dist="38100" dir="2700000" algn="tl">
                    <a:srgbClr val="000000">
                      <a:alpha val="43137"/>
                    </a:srgbClr>
                  </a:outerShdw>
                </a:effectLst>
                <a:latin typeface="Bahnschrift" panose="020B0502040204020203" pitchFamily="34" charset="0"/>
              </a:rPr>
              <a:t/>
            </a:r>
            <a:br>
              <a:rPr lang="el-GR" sz="5400" b="1" i="1" dirty="0" smtClean="0">
                <a:solidFill>
                  <a:srgbClr val="432727"/>
                </a:solidFill>
                <a:effectLst>
                  <a:outerShdw blurRad="38100" dist="38100" dir="2700000" algn="tl">
                    <a:srgbClr val="000000">
                      <a:alpha val="43137"/>
                    </a:srgbClr>
                  </a:outerShdw>
                </a:effectLst>
                <a:latin typeface="Bahnschrift" panose="020B0502040204020203" pitchFamily="34" charset="0"/>
              </a:rPr>
            </a:br>
            <a:r>
              <a:rPr lang="el-GR" b="1" i="1" dirty="0" smtClean="0">
                <a:solidFill>
                  <a:srgbClr val="432727"/>
                </a:solidFill>
                <a:effectLst>
                  <a:outerShdw blurRad="38100" dist="38100" dir="2700000" algn="tl">
                    <a:srgbClr val="000000">
                      <a:alpha val="43137"/>
                    </a:srgbClr>
                  </a:outerShdw>
                </a:effectLst>
                <a:latin typeface="Bahnschrift" panose="020B0502040204020203" pitchFamily="34" charset="0"/>
              </a:rPr>
              <a:t>«</a:t>
            </a:r>
            <a:r>
              <a:rPr lang="el-GR" b="1" i="1" dirty="0">
                <a:solidFill>
                  <a:srgbClr val="432727"/>
                </a:solidFill>
                <a:effectLst>
                  <a:outerShdw blurRad="38100" dist="38100" dir="2700000" algn="tl">
                    <a:srgbClr val="000000">
                      <a:alpha val="43137"/>
                    </a:srgbClr>
                  </a:outerShdw>
                </a:effectLst>
                <a:latin typeface="Bahnschrift" panose="020B0502040204020203" pitchFamily="34" charset="0"/>
              </a:rPr>
              <a:t>Υπέρ Παλαμήδους </a:t>
            </a:r>
            <a:r>
              <a:rPr lang="el-GR" b="1" i="1" dirty="0" smtClean="0">
                <a:solidFill>
                  <a:srgbClr val="432727"/>
                </a:solidFill>
                <a:effectLst>
                  <a:outerShdw blurRad="38100" dist="38100" dir="2700000" algn="tl">
                    <a:srgbClr val="000000">
                      <a:alpha val="43137"/>
                    </a:srgbClr>
                  </a:outerShdw>
                </a:effectLst>
                <a:latin typeface="Bahnschrift" panose="020B0502040204020203" pitchFamily="34" charset="0"/>
              </a:rPr>
              <a:t>Απολογία»</a:t>
            </a:r>
            <a:br>
              <a:rPr lang="el-GR" b="1" i="1" dirty="0" smtClean="0">
                <a:solidFill>
                  <a:srgbClr val="432727"/>
                </a:solidFill>
                <a:effectLst>
                  <a:outerShdw blurRad="38100" dist="38100" dir="2700000" algn="tl">
                    <a:srgbClr val="000000">
                      <a:alpha val="43137"/>
                    </a:srgbClr>
                  </a:outerShdw>
                </a:effectLst>
                <a:latin typeface="Bahnschrift" panose="020B0502040204020203" pitchFamily="34" charset="0"/>
              </a:rPr>
            </a:br>
            <a:r>
              <a:rPr lang="el-GR" b="1" dirty="0" smtClean="0">
                <a:solidFill>
                  <a:srgbClr val="432727"/>
                </a:solidFill>
                <a:effectLst>
                  <a:outerShdw blurRad="38100" dist="38100" dir="2700000" algn="tl">
                    <a:srgbClr val="000000">
                      <a:alpha val="43137"/>
                    </a:srgbClr>
                  </a:outerShdw>
                </a:effectLst>
                <a:latin typeface="Bahnschrift" panose="020B0502040204020203" pitchFamily="34" charset="0"/>
              </a:rPr>
              <a:t>Γοργίας</a:t>
            </a:r>
            <a:r>
              <a:rPr lang="el-GR" sz="5400" i="1" dirty="0">
                <a:solidFill>
                  <a:schemeClr val="accent1">
                    <a:lumMod val="75000"/>
                  </a:schemeClr>
                </a:solidFill>
                <a:latin typeface="Bahnschrift" panose="020B0502040204020203" pitchFamily="34" charset="0"/>
              </a:rPr>
              <a:t/>
            </a:r>
            <a:br>
              <a:rPr lang="el-GR" sz="5400" i="1" dirty="0">
                <a:solidFill>
                  <a:schemeClr val="accent1">
                    <a:lumMod val="75000"/>
                  </a:schemeClr>
                </a:solidFill>
                <a:latin typeface="Bahnschrift" panose="020B0502040204020203" pitchFamily="34" charset="0"/>
              </a:rPr>
            </a:br>
            <a:endParaRPr lang="el-GR" sz="54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92500" lnSpcReduction="20000"/>
          </a:bodyPr>
          <a:lstStyle/>
          <a:p>
            <a:pPr marL="0" indent="0" algn="just">
              <a:buNone/>
            </a:pPr>
            <a:r>
              <a:rPr lang="el-GR" dirty="0">
                <a:solidFill>
                  <a:schemeClr val="tx1"/>
                </a:solidFill>
                <a:latin typeface="Bahnschrift" panose="020B0502040204020203" pitchFamily="34" charset="0"/>
              </a:rPr>
              <a:t>Ο </a:t>
            </a:r>
            <a:r>
              <a:rPr lang="el-GR" b="1" i="1" dirty="0">
                <a:solidFill>
                  <a:schemeClr val="accent1">
                    <a:lumMod val="75000"/>
                  </a:schemeClr>
                </a:solidFill>
                <a:latin typeface="Bahnschrift" panose="020B0502040204020203" pitchFamily="34" charset="0"/>
              </a:rPr>
              <a:t>Υπέρ Παλαμήδους Απολογία</a:t>
            </a:r>
            <a:r>
              <a:rPr lang="el-GR" dirty="0">
                <a:solidFill>
                  <a:schemeClr val="tx1"/>
                </a:solidFill>
                <a:latin typeface="Bahnschrift" panose="020B0502040204020203" pitchFamily="34" charset="0"/>
              </a:rPr>
              <a:t> είναι αριστοτεχνικός λόγος </a:t>
            </a:r>
            <a:r>
              <a:rPr lang="el-GR" dirty="0" smtClean="0">
                <a:solidFill>
                  <a:schemeClr val="tx1"/>
                </a:solidFill>
                <a:latin typeface="Bahnschrift" panose="020B0502040204020203" pitchFamily="34" charset="0"/>
              </a:rPr>
              <a:t>του</a:t>
            </a:r>
            <a:r>
              <a:rPr lang="el-GR" dirty="0">
                <a:solidFill>
                  <a:schemeClr val="tx1"/>
                </a:solidFill>
                <a:latin typeface="Bahnschrift" panose="020B0502040204020203" pitchFamily="34" charset="0"/>
              </a:rPr>
              <a:t> Γοργία που γράφτηκε μετά το </a:t>
            </a:r>
            <a:r>
              <a:rPr lang="el-GR" i="1" dirty="0">
                <a:solidFill>
                  <a:schemeClr val="tx1"/>
                </a:solidFill>
                <a:latin typeface="Bahnschrift" panose="020B0502040204020203" pitchFamily="34" charset="0"/>
              </a:rPr>
              <a:t>Εγκώμιον της Ελένης</a:t>
            </a:r>
            <a:r>
              <a:rPr lang="el-GR" dirty="0">
                <a:solidFill>
                  <a:schemeClr val="tx1"/>
                </a:solidFill>
                <a:latin typeface="Bahnschrift" panose="020B0502040204020203" pitchFamily="34" charset="0"/>
              </a:rPr>
              <a:t> (</a:t>
            </a:r>
            <a:r>
              <a:rPr lang="el-GR" dirty="0" smtClean="0">
                <a:solidFill>
                  <a:schemeClr val="tx1"/>
                </a:solidFill>
                <a:latin typeface="Bahnschrift" panose="020B0502040204020203" pitchFamily="34" charset="0"/>
              </a:rPr>
              <a:t>415 </a:t>
            </a:r>
            <a:r>
              <a:rPr lang="el-GR" dirty="0">
                <a:solidFill>
                  <a:schemeClr val="tx1"/>
                </a:solidFill>
                <a:latin typeface="Bahnschrift" panose="020B0502040204020203" pitchFamily="34" charset="0"/>
              </a:rPr>
              <a:t>π.Χ</a:t>
            </a:r>
            <a:r>
              <a:rPr lang="el-GR" dirty="0" smtClean="0">
                <a:solidFill>
                  <a:schemeClr val="tx1"/>
                </a:solidFill>
                <a:latin typeface="Bahnschrift" panose="020B0502040204020203" pitchFamily="34" charset="0"/>
              </a:rPr>
              <a:t>.)</a:t>
            </a:r>
            <a:r>
              <a:rPr lang="el-GR" dirty="0">
                <a:solidFill>
                  <a:schemeClr val="tx1"/>
                </a:solidFill>
                <a:latin typeface="Bahnschrift" panose="020B0502040204020203" pitchFamily="34" charset="0"/>
              </a:rPr>
              <a:t> δηλαδή δεκαπέντε περίπου χρόνια πριν την Απολογία Σωκράτους του </a:t>
            </a:r>
            <a:r>
              <a:rPr lang="el-GR" dirty="0" smtClean="0">
                <a:solidFill>
                  <a:schemeClr val="tx1"/>
                </a:solidFill>
                <a:latin typeface="Bahnschrift" panose="020B0502040204020203" pitchFamily="34" charset="0"/>
              </a:rPr>
              <a:t>Πλάτωνα</a:t>
            </a:r>
            <a:r>
              <a:rPr lang="el-GR" dirty="0">
                <a:solidFill>
                  <a:schemeClr val="tx1"/>
                </a:solidFill>
                <a:latin typeface="Bahnschrift" panose="020B0502040204020203" pitchFamily="34" charset="0"/>
              </a:rPr>
              <a:t> και αναφέρεται στην κατηγορία από </a:t>
            </a:r>
            <a:r>
              <a:rPr lang="el-GR" dirty="0" smtClean="0">
                <a:solidFill>
                  <a:schemeClr val="tx1"/>
                </a:solidFill>
                <a:latin typeface="Bahnschrift" panose="020B0502040204020203" pitchFamily="34" charset="0"/>
              </a:rPr>
              <a:t>φθόνο</a:t>
            </a:r>
            <a:r>
              <a:rPr lang="el-GR" dirty="0">
                <a:solidFill>
                  <a:schemeClr val="tx1"/>
                </a:solidFill>
                <a:latin typeface="Bahnschrift" panose="020B0502040204020203" pitchFamily="34" charset="0"/>
              </a:rPr>
              <a:t> τού Οδυσσέα για έναν άνθρωπο </a:t>
            </a:r>
            <a:r>
              <a:rPr lang="el-GR" dirty="0" smtClean="0">
                <a:solidFill>
                  <a:schemeClr val="tx1"/>
                </a:solidFill>
                <a:latin typeface="Bahnschrift" panose="020B0502040204020203" pitchFamily="34" charset="0"/>
              </a:rPr>
              <a:t>σοφό</a:t>
            </a:r>
            <a:r>
              <a:rPr lang="el-GR" dirty="0">
                <a:solidFill>
                  <a:schemeClr val="tx1"/>
                </a:solidFill>
                <a:latin typeface="Bahnschrift" panose="020B0502040204020203" pitchFamily="34" charset="0"/>
              </a:rPr>
              <a:t> και </a:t>
            </a:r>
            <a:r>
              <a:rPr lang="el-GR" dirty="0" smtClean="0">
                <a:solidFill>
                  <a:schemeClr val="tx1"/>
                </a:solidFill>
                <a:latin typeface="Bahnschrift" panose="020B0502040204020203" pitchFamily="34" charset="0"/>
              </a:rPr>
              <a:t>ευεργέτη. </a:t>
            </a:r>
          </a:p>
          <a:p>
            <a:pPr marL="0" indent="0" algn="just">
              <a:buNone/>
            </a:pPr>
            <a:r>
              <a:rPr lang="el-GR" dirty="0" smtClean="0">
                <a:solidFill>
                  <a:schemeClr val="tx1"/>
                </a:solidFill>
                <a:latin typeface="Bahnschrift" panose="020B0502040204020203" pitchFamily="34" charset="0"/>
              </a:rPr>
              <a:t>Η επίδραση του Γοργία σε μεταγενέστερα έργα  είναι εμφανής και αποτελεί αντικείμενο ιδιαίτερης φιλολογικής έρευνας. Η επίδραση </a:t>
            </a:r>
            <a:r>
              <a:rPr lang="el-GR" dirty="0">
                <a:solidFill>
                  <a:schemeClr val="tx1"/>
                </a:solidFill>
                <a:latin typeface="Bahnschrift" panose="020B0502040204020203" pitchFamily="34" charset="0"/>
              </a:rPr>
              <a:t>του </a:t>
            </a:r>
            <a:r>
              <a:rPr lang="el-GR" dirty="0" smtClean="0">
                <a:solidFill>
                  <a:schemeClr val="tx1"/>
                </a:solidFill>
                <a:latin typeface="Bahnschrift" panose="020B0502040204020203" pitchFamily="34" charset="0"/>
              </a:rPr>
              <a:t>στον </a:t>
            </a:r>
            <a:r>
              <a:rPr lang="el-GR" dirty="0">
                <a:solidFill>
                  <a:schemeClr val="tx1"/>
                </a:solidFill>
                <a:latin typeface="Bahnschrift" panose="020B0502040204020203" pitchFamily="34" charset="0"/>
              </a:rPr>
              <a:t>Πλάτωνα, όταν έγραφε την Απολογία του Σωκράτη φαίνεται καθαρά τόσο στην υιοθέτηση ηθικών αρχών όσο και στην βαρύτητα του πειστικού λόγου, δηλαδή της </a:t>
            </a:r>
            <a:r>
              <a:rPr lang="el-GR" dirty="0" smtClean="0">
                <a:solidFill>
                  <a:schemeClr val="tx1"/>
                </a:solidFill>
                <a:latin typeface="Bahnschrift" panose="020B0502040204020203" pitchFamily="34" charset="0"/>
              </a:rPr>
              <a:t>πειθούς, αλλά και στον </a:t>
            </a:r>
            <a:r>
              <a:rPr lang="el-GR" i="1" dirty="0" smtClean="0">
                <a:solidFill>
                  <a:schemeClr val="tx1"/>
                </a:solidFill>
                <a:latin typeface="Bahnschrift" panose="020B0502040204020203" pitchFamily="34" charset="0"/>
              </a:rPr>
              <a:t>Κρίτωνα</a:t>
            </a:r>
            <a:r>
              <a:rPr lang="el-GR" dirty="0" smtClean="0">
                <a:solidFill>
                  <a:schemeClr val="tx1"/>
                </a:solidFill>
                <a:latin typeface="Bahnschrift" panose="020B0502040204020203" pitchFamily="34" charset="0"/>
              </a:rPr>
              <a:t> (έργο του Πλάτωνα), καθώς και στον δικό μας συγγραφέα, τον Ξενοφώντα. </a:t>
            </a:r>
            <a:endParaRPr lang="el-GR" dirty="0">
              <a:solidFill>
                <a:schemeClr val="tx1"/>
              </a:solidFill>
              <a:latin typeface="Bahnschrift" panose="020B0502040204020203" pitchFamily="34" charset="0"/>
            </a:endParaRPr>
          </a:p>
        </p:txBody>
      </p:sp>
    </p:spTree>
    <p:extLst>
      <p:ext uri="{BB962C8B-B14F-4D97-AF65-F5344CB8AC3E}">
        <p14:creationId xmlns:p14="http://schemas.microsoft.com/office/powerpoint/2010/main" xmlns="" val="1430689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432727"/>
                </a:solidFill>
                <a:effectLst>
                  <a:outerShdw blurRad="38100" dist="38100" dir="2700000" algn="tl">
                    <a:srgbClr val="000000">
                      <a:alpha val="43137"/>
                    </a:srgbClr>
                  </a:outerShdw>
                </a:effectLst>
              </a:rPr>
              <a:t>Κοινά σημεία Σωκράτη-Παλαμήδη</a:t>
            </a:r>
            <a:endParaRPr lang="el-GR"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851646" y="2483225"/>
            <a:ext cx="10470777" cy="3702422"/>
          </a:xfrm>
        </p:spPr>
        <p:txBody>
          <a:bodyPr>
            <a:noAutofit/>
          </a:bodyPr>
          <a:lstStyle/>
          <a:p>
            <a:pPr algn="just">
              <a:buFont typeface="Wingdings" panose="05000000000000000000" pitchFamily="2" charset="2"/>
              <a:buChar char="v"/>
            </a:pPr>
            <a:r>
              <a:rPr lang="el-GR" sz="1800" dirty="0" smtClean="0">
                <a:latin typeface="Bahnschrift" panose="020B0502040204020203" pitchFamily="34" charset="0"/>
              </a:rPr>
              <a:t>Ο Ξενοφών πολύ εύστοχα παραβάλλει την ιστορία του Παλαμήδη, για να αναδείξει τη σπουδαιότητα του δασκάλου του. Αναφέρεται στη </a:t>
            </a:r>
            <a:r>
              <a:rPr lang="el-GR" sz="1800" b="1" u="sng" dirty="0" smtClean="0">
                <a:solidFill>
                  <a:schemeClr val="accent4">
                    <a:lumMod val="75000"/>
                  </a:schemeClr>
                </a:solidFill>
                <a:latin typeface="Bahnschrift" panose="020B0502040204020203" pitchFamily="34" charset="0"/>
              </a:rPr>
              <a:t>μεταθανάτια φήμη του Παλαμήδη </a:t>
            </a:r>
            <a:r>
              <a:rPr lang="el-GR" sz="1800" dirty="0" smtClean="0">
                <a:latin typeface="Bahnschrift" panose="020B0502040204020203" pitchFamily="34" charset="0"/>
              </a:rPr>
              <a:t>που στάθηκε αφορμή έμπνευσης, για να γραφτούν ευγενείς ύμνοι προς τιμήν του, </a:t>
            </a:r>
            <a:r>
              <a:rPr lang="el-GR" sz="1800" dirty="0" smtClean="0">
                <a:solidFill>
                  <a:schemeClr val="tx1"/>
                </a:solidFill>
                <a:latin typeface="Bahnschrift" panose="020B0502040204020203" pitchFamily="34" charset="0"/>
              </a:rPr>
              <a:t>θέλοντας</a:t>
            </a:r>
            <a:r>
              <a:rPr lang="el-GR" sz="1800" b="1" dirty="0" smtClean="0">
                <a:solidFill>
                  <a:schemeClr val="tx1"/>
                </a:solidFill>
                <a:latin typeface="Bahnschrift" panose="020B0502040204020203" pitchFamily="34" charset="0"/>
              </a:rPr>
              <a:t> να προοικονομήσει </a:t>
            </a:r>
            <a:r>
              <a:rPr lang="el-GR" sz="1800" dirty="0" smtClean="0">
                <a:latin typeface="Bahnschrift" panose="020B0502040204020203" pitchFamily="34" charset="0"/>
              </a:rPr>
              <a:t>με έναν τρόπο την </a:t>
            </a:r>
            <a:r>
              <a:rPr lang="el-GR" sz="1800" b="1" u="sng" dirty="0" smtClean="0">
                <a:solidFill>
                  <a:schemeClr val="accent4">
                    <a:lumMod val="75000"/>
                  </a:schemeClr>
                </a:solidFill>
                <a:latin typeface="Bahnschrift" panose="020B0502040204020203" pitchFamily="34" charset="0"/>
              </a:rPr>
              <a:t>μετά θάνατον αναγνώριση του Σωκράτη</a:t>
            </a:r>
            <a:r>
              <a:rPr lang="el-GR" sz="1800" dirty="0" smtClean="0">
                <a:latin typeface="Bahnschrift" panose="020B0502040204020203" pitchFamily="34" charset="0"/>
              </a:rPr>
              <a:t>. Προφητεύει, δηλαδή, ότι η ίδια λαμπρή μοίρα επιφυλάσσεται και στον δάσκαλό του.  </a:t>
            </a:r>
          </a:p>
          <a:p>
            <a:pPr algn="just">
              <a:buFont typeface="Wingdings" panose="05000000000000000000" pitchFamily="2" charset="2"/>
              <a:buChar char="v"/>
            </a:pPr>
            <a:r>
              <a:rPr lang="el-GR" sz="1800" dirty="0" smtClean="0">
                <a:latin typeface="Bahnschrift" panose="020B0502040204020203" pitchFamily="34" charset="0"/>
              </a:rPr>
              <a:t>Στα Απομνημονεύματα λέει ότι </a:t>
            </a:r>
            <a:r>
              <a:rPr lang="el-GR" sz="1800" b="1" dirty="0" smtClean="0">
                <a:solidFill>
                  <a:schemeClr val="tx1"/>
                </a:solidFill>
                <a:latin typeface="Bahnschrift" panose="020B0502040204020203" pitchFamily="34" charset="0"/>
              </a:rPr>
              <a:t>ο Οδυσσέας οδήγησε στο</a:t>
            </a:r>
            <a:r>
              <a:rPr lang="el-GR" sz="1800" b="1" dirty="0" smtClean="0">
                <a:solidFill>
                  <a:schemeClr val="accent4">
                    <a:lumMod val="75000"/>
                  </a:schemeClr>
                </a:solidFill>
                <a:latin typeface="Bahnschrift" panose="020B0502040204020203" pitchFamily="34" charset="0"/>
              </a:rPr>
              <a:t> </a:t>
            </a:r>
            <a:r>
              <a:rPr lang="el-GR" sz="1800" b="1" u="sng" dirty="0" smtClean="0">
                <a:solidFill>
                  <a:schemeClr val="accent4">
                    <a:lumMod val="75000"/>
                  </a:schemeClr>
                </a:solidFill>
                <a:effectLst>
                  <a:outerShdw blurRad="38100" dist="38100" dir="2700000" algn="tl">
                    <a:srgbClr val="000000">
                      <a:alpha val="43137"/>
                    </a:srgbClr>
                  </a:outerShdw>
                </a:effectLst>
                <a:latin typeface="Bahnschrift" panose="020B0502040204020203" pitchFamily="34" charset="0"/>
              </a:rPr>
              <a:t>θάνατο</a:t>
            </a:r>
            <a:r>
              <a:rPr lang="el-GR" sz="1800" dirty="0" smtClean="0">
                <a:solidFill>
                  <a:schemeClr val="accent4">
                    <a:lumMod val="75000"/>
                  </a:schemeClr>
                </a:solidFill>
                <a:latin typeface="Bahnschrift" panose="020B0502040204020203" pitchFamily="34" charset="0"/>
              </a:rPr>
              <a:t> </a:t>
            </a:r>
            <a:r>
              <a:rPr lang="el-GR" sz="1800" b="1" dirty="0" smtClean="0">
                <a:solidFill>
                  <a:schemeClr val="tx1"/>
                </a:solidFill>
                <a:latin typeface="Bahnschrift" panose="020B0502040204020203" pitchFamily="34" charset="0"/>
              </a:rPr>
              <a:t>τον Παλαμήδη</a:t>
            </a:r>
            <a:r>
              <a:rPr lang="el-GR" sz="1800" dirty="0" smtClean="0">
                <a:latin typeface="Bahnschrift" panose="020B0502040204020203" pitchFamily="34" charset="0"/>
              </a:rPr>
              <a:t>, επειδή τον </a:t>
            </a:r>
            <a:r>
              <a:rPr lang="el-GR" sz="1800" b="1" u="sng" dirty="0" smtClean="0">
                <a:solidFill>
                  <a:schemeClr val="accent4">
                    <a:lumMod val="75000"/>
                  </a:schemeClr>
                </a:solidFill>
                <a:effectLst>
                  <a:outerShdw blurRad="38100" dist="38100" dir="2700000" algn="tl">
                    <a:srgbClr val="000000">
                      <a:alpha val="43137"/>
                    </a:srgbClr>
                  </a:outerShdw>
                </a:effectLst>
                <a:latin typeface="Bahnschrift" panose="020B0502040204020203" pitchFamily="34" charset="0"/>
              </a:rPr>
              <a:t>φθονούσε</a:t>
            </a:r>
            <a:r>
              <a:rPr lang="el-GR" sz="1800" dirty="0" smtClean="0">
                <a:solidFill>
                  <a:schemeClr val="accent4">
                    <a:lumMod val="75000"/>
                  </a:schemeClr>
                </a:solidFill>
                <a:latin typeface="Bahnschrift" panose="020B0502040204020203" pitchFamily="34" charset="0"/>
              </a:rPr>
              <a:t> για τη </a:t>
            </a:r>
            <a:r>
              <a:rPr lang="el-GR" sz="1800" b="1" u="sng" dirty="0" smtClean="0">
                <a:solidFill>
                  <a:schemeClr val="accent4">
                    <a:lumMod val="75000"/>
                  </a:schemeClr>
                </a:solidFill>
                <a:effectLst>
                  <a:outerShdw blurRad="38100" dist="38100" dir="2700000" algn="tl">
                    <a:srgbClr val="000000">
                      <a:alpha val="43137"/>
                    </a:srgbClr>
                  </a:outerShdw>
                </a:effectLst>
                <a:latin typeface="Bahnschrift" panose="020B0502040204020203" pitchFamily="34" charset="0"/>
              </a:rPr>
              <a:t>σοφία</a:t>
            </a:r>
            <a:r>
              <a:rPr lang="el-GR" sz="1800" dirty="0" smtClean="0">
                <a:solidFill>
                  <a:schemeClr val="accent4">
                    <a:lumMod val="75000"/>
                  </a:schemeClr>
                </a:solidFill>
                <a:latin typeface="Bahnschrift" panose="020B0502040204020203" pitchFamily="34" charset="0"/>
              </a:rPr>
              <a:t> του</a:t>
            </a:r>
            <a:r>
              <a:rPr lang="el-GR" sz="1800" dirty="0" smtClean="0">
                <a:latin typeface="Bahnschrift" panose="020B0502040204020203" pitchFamily="34" charset="0"/>
              </a:rPr>
              <a:t>. Ο </a:t>
            </a:r>
            <a:r>
              <a:rPr lang="el-GR" sz="1800" b="1" dirty="0" smtClean="0">
                <a:latin typeface="Bahnschrift" panose="020B0502040204020203" pitchFamily="34" charset="0"/>
              </a:rPr>
              <a:t>Σωκράτης καταδικάζεται σε </a:t>
            </a:r>
            <a:r>
              <a:rPr lang="el-GR" sz="1800" b="1" u="sng" dirty="0" smtClean="0">
                <a:solidFill>
                  <a:schemeClr val="accent4">
                    <a:lumMod val="75000"/>
                  </a:schemeClr>
                </a:solidFill>
                <a:effectLst>
                  <a:outerShdw blurRad="38100" dist="38100" dir="2700000" algn="tl">
                    <a:srgbClr val="000000">
                      <a:alpha val="43137"/>
                    </a:srgbClr>
                  </a:outerShdw>
                </a:effectLst>
                <a:latin typeface="Bahnschrift" panose="020B0502040204020203" pitchFamily="34" charset="0"/>
              </a:rPr>
              <a:t>θάνατο</a:t>
            </a:r>
            <a:r>
              <a:rPr lang="el-GR" sz="1800" dirty="0" smtClean="0">
                <a:latin typeface="Bahnschrift" panose="020B0502040204020203" pitchFamily="34" charset="0"/>
              </a:rPr>
              <a:t>, επειδή</a:t>
            </a:r>
            <a:r>
              <a:rPr lang="el-GR" sz="1800" b="1" dirty="0" smtClean="0">
                <a:latin typeface="Bahnschrift" panose="020B0502040204020203" pitchFamily="34" charset="0"/>
              </a:rPr>
              <a:t> </a:t>
            </a:r>
            <a:r>
              <a:rPr lang="el-GR" sz="1800" b="1" dirty="0" smtClean="0">
                <a:solidFill>
                  <a:schemeClr val="tx1"/>
                </a:solidFill>
                <a:latin typeface="Bahnschrift" panose="020B0502040204020203" pitchFamily="34" charset="0"/>
              </a:rPr>
              <a:t>εκείνοι που τον καταδίκασαν τον </a:t>
            </a:r>
            <a:r>
              <a:rPr lang="el-GR" sz="1800" b="1" u="sng" dirty="0" smtClean="0">
                <a:solidFill>
                  <a:schemeClr val="accent4">
                    <a:lumMod val="75000"/>
                  </a:schemeClr>
                </a:solidFill>
                <a:effectLst>
                  <a:outerShdw blurRad="38100" dist="38100" dir="2700000" algn="tl">
                    <a:srgbClr val="000000">
                      <a:alpha val="43137"/>
                    </a:srgbClr>
                  </a:outerShdw>
                </a:effectLst>
                <a:latin typeface="Bahnschrift" panose="020B0502040204020203" pitchFamily="34" charset="0"/>
              </a:rPr>
              <a:t>φθονούσαν</a:t>
            </a:r>
            <a:r>
              <a:rPr lang="el-GR" sz="1800" dirty="0" smtClean="0">
                <a:solidFill>
                  <a:schemeClr val="accent4">
                    <a:lumMod val="75000"/>
                  </a:schemeClr>
                </a:solidFill>
                <a:latin typeface="Bahnschrift" panose="020B0502040204020203" pitchFamily="34" charset="0"/>
              </a:rPr>
              <a:t> για τη </a:t>
            </a:r>
            <a:r>
              <a:rPr lang="el-GR" sz="1800" b="1" u="sng" dirty="0" smtClean="0">
                <a:solidFill>
                  <a:schemeClr val="accent4">
                    <a:lumMod val="75000"/>
                  </a:schemeClr>
                </a:solidFill>
                <a:effectLst>
                  <a:outerShdw blurRad="38100" dist="38100" dir="2700000" algn="tl">
                    <a:srgbClr val="000000">
                      <a:alpha val="43137"/>
                    </a:srgbClr>
                  </a:outerShdw>
                </a:effectLst>
                <a:latin typeface="Bahnschrift" panose="020B0502040204020203" pitchFamily="34" charset="0"/>
              </a:rPr>
              <a:t>σοφία</a:t>
            </a:r>
            <a:r>
              <a:rPr lang="el-GR" sz="1800" dirty="0" smtClean="0">
                <a:solidFill>
                  <a:schemeClr val="accent4">
                    <a:lumMod val="75000"/>
                  </a:schemeClr>
                </a:solidFill>
                <a:latin typeface="Bahnschrift" panose="020B0502040204020203" pitchFamily="34" charset="0"/>
              </a:rPr>
              <a:t> του</a:t>
            </a:r>
            <a:r>
              <a:rPr lang="el-GR" sz="1800" dirty="0" smtClean="0">
                <a:latin typeface="Bahnschrift" panose="020B0502040204020203" pitchFamily="34" charset="0"/>
              </a:rPr>
              <a:t>. Αυτό είναι φυσικά κάτι που δε το λέει ξεκάθαρα ο ίδιος ο Ξενοφών , καθώς το να παραβάλει τον Μέλητο και την παρέα του με τον Οδυσσέα θα ήταν ολωσδιόλου άτοπο. Το άλλο πιθανό όμως υπονοούμενο που προβάλλεται από κάποιους μελετητές είναι ότι ακόμα και ο Οδυσσέας θα είχε φθονήσει τον Σωκράτη για τη σοφία του , αυτό θα ταίριαζε περισσότερο και στη μεγαληγορία του φιλοσόφου.  </a:t>
            </a:r>
          </a:p>
        </p:txBody>
      </p:sp>
    </p:spTree>
    <p:extLst>
      <p:ext uri="{BB962C8B-B14F-4D97-AF65-F5344CB8AC3E}">
        <p14:creationId xmlns:p14="http://schemas.microsoft.com/office/powerpoint/2010/main" xmlns="" val="3264684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5400" b="1" dirty="0" smtClean="0">
                <a:solidFill>
                  <a:srgbClr val="432727"/>
                </a:solidFill>
                <a:effectLst>
                  <a:outerShdw blurRad="38100" dist="38100" dir="2700000" algn="tl">
                    <a:srgbClr val="000000">
                      <a:alpha val="43137"/>
                    </a:srgbClr>
                  </a:outerShdw>
                </a:effectLst>
              </a:rPr>
              <a:t>Έτσι…</a:t>
            </a:r>
            <a:endParaRPr lang="el-GR" sz="54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pPr marL="0" indent="0" algn="ctr">
              <a:buNone/>
            </a:pPr>
            <a:r>
              <a:rPr lang="el-GR" b="1" dirty="0">
                <a:solidFill>
                  <a:schemeClr val="accent1">
                    <a:lumMod val="75000"/>
                  </a:schemeClr>
                </a:solidFill>
                <a:effectLst>
                  <a:outerShdw blurRad="38100" dist="38100" dir="2700000" algn="tl">
                    <a:srgbClr val="000000">
                      <a:alpha val="43137"/>
                    </a:srgbClr>
                  </a:outerShdw>
                </a:effectLst>
                <a:latin typeface="Bahnschrift" panose="020B0502040204020203" pitchFamily="34" charset="0"/>
              </a:rPr>
              <a:t>Μέσω αυτής της </a:t>
            </a:r>
            <a:r>
              <a:rPr lang="el-GR" b="1" dirty="0" smtClean="0">
                <a:solidFill>
                  <a:schemeClr val="accent1">
                    <a:lumMod val="75000"/>
                  </a:schemeClr>
                </a:solidFill>
                <a:effectLst>
                  <a:outerShdw blurRad="38100" dist="38100" dir="2700000" algn="tl">
                    <a:srgbClr val="000000">
                      <a:alpha val="43137"/>
                    </a:srgbClr>
                  </a:outerShdw>
                </a:effectLst>
                <a:latin typeface="Bahnschrift" panose="020B0502040204020203" pitchFamily="34" charset="0"/>
              </a:rPr>
              <a:t>παράθεσης, </a:t>
            </a:r>
            <a:r>
              <a:rPr lang="el-GR" b="1" dirty="0">
                <a:solidFill>
                  <a:schemeClr val="accent1">
                    <a:lumMod val="75000"/>
                  </a:schemeClr>
                </a:solidFill>
                <a:effectLst>
                  <a:outerShdw blurRad="38100" dist="38100" dir="2700000" algn="tl">
                    <a:srgbClr val="000000">
                      <a:alpha val="43137"/>
                    </a:srgbClr>
                  </a:outerShdw>
                </a:effectLst>
                <a:latin typeface="Bahnschrift" panose="020B0502040204020203" pitchFamily="34" charset="0"/>
              </a:rPr>
              <a:t>ο Ξενοφών αναδεικνύει την πραγματική, κατά τον ίδιο, αιτία της κατηγορίας και της καταδικαστικής απόφασης του Σωκράτη, την οποία θα την εκθέσει φανερά  προς το τέλος της </a:t>
            </a:r>
            <a:r>
              <a:rPr lang="el-GR" b="1" i="1" dirty="0" smtClean="0">
                <a:solidFill>
                  <a:schemeClr val="accent1">
                    <a:lumMod val="75000"/>
                  </a:schemeClr>
                </a:solidFill>
                <a:effectLst>
                  <a:outerShdw blurRad="38100" dist="38100" dir="2700000" algn="tl">
                    <a:srgbClr val="000000">
                      <a:alpha val="43137"/>
                    </a:srgbClr>
                  </a:outerShdw>
                </a:effectLst>
                <a:latin typeface="Bahnschrift" panose="020B0502040204020203" pitchFamily="34" charset="0"/>
              </a:rPr>
              <a:t>Απολογίας(32)</a:t>
            </a:r>
            <a:r>
              <a:rPr lang="el-GR" b="1" dirty="0" smtClean="0">
                <a:solidFill>
                  <a:schemeClr val="accent1">
                    <a:lumMod val="75000"/>
                  </a:schemeClr>
                </a:solidFill>
                <a:effectLst>
                  <a:outerShdw blurRad="38100" dist="38100" dir="2700000" algn="tl">
                    <a:srgbClr val="000000">
                      <a:alpha val="43137"/>
                    </a:srgbClr>
                  </a:outerShdw>
                </a:effectLst>
                <a:latin typeface="Bahnschrift" panose="020B0502040204020203" pitchFamily="34" charset="0"/>
              </a:rPr>
              <a:t>. </a:t>
            </a:r>
          </a:p>
          <a:p>
            <a:pPr marL="0" indent="0" algn="ctr">
              <a:buNone/>
            </a:pPr>
            <a:endParaRPr lang="el-GR" b="1" dirty="0">
              <a:solidFill>
                <a:schemeClr val="accent1">
                  <a:lumMod val="75000"/>
                </a:schemeClr>
              </a:solidFill>
              <a:effectLst>
                <a:outerShdw blurRad="38100" dist="38100" dir="2700000" algn="tl">
                  <a:srgbClr val="000000">
                    <a:alpha val="43137"/>
                  </a:srgbClr>
                </a:outerShdw>
              </a:effectLst>
              <a:latin typeface="Bahnschrift" panose="020B0502040204020203" pitchFamily="34" charset="0"/>
            </a:endParaRPr>
          </a:p>
          <a:p>
            <a:pPr marL="0" indent="0" algn="ctr">
              <a:buNone/>
            </a:pPr>
            <a:endParaRPr lang="el-GR" dirty="0"/>
          </a:p>
        </p:txBody>
      </p:sp>
    </p:spTree>
    <p:extLst>
      <p:ext uri="{BB962C8B-B14F-4D97-AF65-F5344CB8AC3E}">
        <p14:creationId xmlns:p14="http://schemas.microsoft.com/office/powerpoint/2010/main" xmlns="" val="222387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2306" y="982132"/>
            <a:ext cx="9704292" cy="1303867"/>
          </a:xfrm>
        </p:spPr>
        <p:txBody>
          <a:bodyPr>
            <a:normAutofit/>
          </a:bodyPr>
          <a:lstStyle/>
          <a:p>
            <a:r>
              <a:rPr lang="el-GR" sz="3500" b="1" dirty="0" smtClean="0">
                <a:solidFill>
                  <a:srgbClr val="432727"/>
                </a:solidFill>
                <a:effectLst>
                  <a:outerShdw blurRad="38100" dist="38100" dir="2700000" algn="tl">
                    <a:srgbClr val="000000">
                      <a:alpha val="43137"/>
                    </a:srgbClr>
                  </a:outerShdw>
                </a:effectLst>
              </a:rPr>
              <a:t>Ενότητα 3</a:t>
            </a:r>
            <a:r>
              <a:rPr lang="el-GR" sz="3500" b="1" baseline="30000" dirty="0" smtClean="0">
                <a:solidFill>
                  <a:srgbClr val="432727"/>
                </a:solidFill>
                <a:effectLst>
                  <a:outerShdw blurRad="38100" dist="38100" dir="2700000" algn="tl">
                    <a:srgbClr val="000000">
                      <a:alpha val="43137"/>
                    </a:srgbClr>
                  </a:outerShdw>
                </a:effectLst>
              </a:rPr>
              <a:t>η</a:t>
            </a:r>
            <a:r>
              <a:rPr lang="el-GR" sz="3500" b="1" dirty="0" smtClean="0">
                <a:solidFill>
                  <a:srgbClr val="432727"/>
                </a:solidFill>
                <a:effectLst>
                  <a:outerShdw blurRad="38100" dist="38100" dir="2700000" algn="tl">
                    <a:srgbClr val="000000">
                      <a:alpha val="43137"/>
                    </a:srgbClr>
                  </a:outerShdw>
                </a:effectLst>
              </a:rPr>
              <a:t> : ο Σωκράτης </a:t>
            </a:r>
            <a:r>
              <a:rPr lang="el-GR" sz="3500" b="1" u="sng" dirty="0" smtClean="0">
                <a:solidFill>
                  <a:srgbClr val="432727"/>
                </a:solidFill>
                <a:effectLst>
                  <a:outerShdw blurRad="38100" dist="38100" dir="2700000" algn="tl">
                    <a:srgbClr val="000000">
                      <a:alpha val="43137"/>
                    </a:srgbClr>
                  </a:outerShdw>
                </a:effectLst>
              </a:rPr>
              <a:t>μετά </a:t>
            </a:r>
            <a:r>
              <a:rPr lang="el-GR" sz="3500" b="1" dirty="0" smtClean="0">
                <a:solidFill>
                  <a:srgbClr val="432727"/>
                </a:solidFill>
                <a:effectLst>
                  <a:outerShdw blurRad="38100" dist="38100" dir="2700000" algn="tl">
                    <a:srgbClr val="000000">
                      <a:alpha val="43137"/>
                    </a:srgbClr>
                  </a:outerShdw>
                </a:effectLst>
              </a:rPr>
              <a:t>τη δίκη του-Επίλογος</a:t>
            </a:r>
            <a:endParaRPr lang="el-GR" sz="35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85000" lnSpcReduction="10000"/>
          </a:bodyPr>
          <a:lstStyle/>
          <a:p>
            <a:pPr marL="0" indent="0" algn="ctr">
              <a:buNone/>
            </a:pPr>
            <a:r>
              <a:rPr lang="el-GR" b="1" i="1" dirty="0" smtClean="0">
                <a:solidFill>
                  <a:schemeClr val="accent1">
                    <a:lumMod val="75000"/>
                  </a:schemeClr>
                </a:solidFill>
                <a:effectLst>
                  <a:outerShdw blurRad="38100" dist="38100" dir="2700000" algn="tl">
                    <a:srgbClr val="000000">
                      <a:alpha val="43137"/>
                    </a:srgbClr>
                  </a:outerShdw>
                </a:effectLst>
              </a:rPr>
              <a:t>«Εν αναμονή της εκτελέσεως της θανατικής απόφασης» </a:t>
            </a:r>
          </a:p>
          <a:p>
            <a:pPr algn="just">
              <a:buFont typeface="Wingdings" panose="05000000000000000000" pitchFamily="2" charset="2"/>
              <a:buChar char="v"/>
            </a:pPr>
            <a:r>
              <a:rPr lang="el-GR" dirty="0">
                <a:solidFill>
                  <a:schemeClr val="tx1"/>
                </a:solidFill>
                <a:latin typeface="Bahnschrift" panose="020B0502040204020203" pitchFamily="34" charset="0"/>
              </a:rPr>
              <a:t>Αφού παρατέθηκαν τα επιχειρήματα με τα οποία ο Σωκράτης αντέκρουσε το κατηγορητήριο στη δίκη του και ο τρόπος με τον οποίον αντιμετώπισε και σχολίασε την εναντίον του καταδικαστική απόφαση, στο τρίτο και τελευταίο μέρος του έργου απεικονίζεται ο φιλόσοφος μετά την αποχώρησή του από το δικαστήριο και εν αναμονή της εκτέλεσης της θανατικής ποινής</a:t>
            </a:r>
            <a:r>
              <a:rPr lang="el-GR" dirty="0" smtClean="0">
                <a:solidFill>
                  <a:schemeClr val="tx1"/>
                </a:solidFill>
                <a:latin typeface="Bahnschrift" panose="020B0502040204020203" pitchFamily="34" charset="0"/>
              </a:rPr>
              <a:t>. </a:t>
            </a:r>
          </a:p>
          <a:p>
            <a:pPr algn="just">
              <a:buFont typeface="Wingdings" panose="05000000000000000000" pitchFamily="2" charset="2"/>
              <a:buChar char="v"/>
            </a:pPr>
            <a:r>
              <a:rPr lang="el-GR" dirty="0" smtClean="0">
                <a:solidFill>
                  <a:schemeClr val="tx1"/>
                </a:solidFill>
                <a:latin typeface="Bahnschrift" panose="020B0502040204020203" pitchFamily="34" charset="0"/>
              </a:rPr>
              <a:t>Ο Σωκράτης αποχωρεί από το δικαστήριο γαλήνιος, αναμένοντας την εκτέλεση της θανατικής του ποινής και παρηγορεί στοργικά τους φίλους και μαθητές του που έκλαιγαν γι’ αυτόν και το αποτέλεσμα της δίκης. Έπρεπε να είναι εύθυμοι, καθώς ο ίδιος αισθανόταν πραγματικά ευτυχής. </a:t>
            </a:r>
          </a:p>
          <a:p>
            <a:pPr marL="0" indent="0" algn="ctr">
              <a:buNone/>
            </a:pPr>
            <a:endParaRPr lang="el-GR" dirty="0">
              <a:solidFill>
                <a:schemeClr val="accent1">
                  <a:lumMod val="75000"/>
                </a:schemeClr>
              </a:solidFill>
            </a:endParaRPr>
          </a:p>
        </p:txBody>
      </p:sp>
    </p:spTree>
    <p:extLst>
      <p:ext uri="{BB962C8B-B14F-4D97-AF65-F5344CB8AC3E}">
        <p14:creationId xmlns:p14="http://schemas.microsoft.com/office/powerpoint/2010/main" xmlns="" val="3895877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432727"/>
                </a:solidFill>
                <a:effectLst>
                  <a:outerShdw blurRad="38100" dist="38100" dir="2700000" algn="tl">
                    <a:srgbClr val="000000">
                      <a:alpha val="43137"/>
                    </a:srgbClr>
                  </a:outerShdw>
                </a:effectLst>
              </a:rPr>
              <a:t>Θάνατος «θέλημα» της φύσης </a:t>
            </a:r>
            <a:endParaRPr lang="el-GR"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numCol="2">
            <a:normAutofit fontScale="92500" lnSpcReduction="10000"/>
          </a:bodyPr>
          <a:lstStyle/>
          <a:p>
            <a:pPr marL="0" indent="0">
              <a:buNone/>
            </a:pPr>
            <a:r>
              <a:rPr lang="el-GR" i="1" dirty="0">
                <a:solidFill>
                  <a:schemeClr val="accent1">
                    <a:lumMod val="75000"/>
                  </a:schemeClr>
                </a:solidFill>
                <a:latin typeface="Bahnschrift" panose="020B0502040204020203" pitchFamily="34" charset="0"/>
              </a:rPr>
              <a:t>ὡς δὲ ᾔσθετο ἄρα τοὺς παρεπομένους δακρύοντας,</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Τί τοῦτο; εἰπεῖν αὐτόν, ἦ ἄρτι δακρύετε; οὐ γὰρ πάλαι ἴστε</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ὅτι ἐξ </a:t>
            </a:r>
            <a:r>
              <a:rPr lang="el-GR" i="1" dirty="0" smtClean="0">
                <a:solidFill>
                  <a:schemeClr val="accent1">
                    <a:lumMod val="75000"/>
                  </a:schemeClr>
                </a:solidFill>
                <a:latin typeface="Bahnschrift" panose="020B0502040204020203" pitchFamily="34" charset="0"/>
              </a:rPr>
              <a:t> ὅτουπερ </a:t>
            </a:r>
            <a:r>
              <a:rPr lang="el-GR" i="1" dirty="0">
                <a:solidFill>
                  <a:schemeClr val="accent1">
                    <a:lumMod val="75000"/>
                  </a:schemeClr>
                </a:solidFill>
                <a:latin typeface="Bahnschrift" panose="020B0502040204020203" pitchFamily="34" charset="0"/>
              </a:rPr>
              <a:t>ἐγενόμην κατεψηφισμένος ἦν μου ὑπὸ τῆς</a:t>
            </a:r>
            <a:br>
              <a:rPr lang="el-GR" i="1" dirty="0">
                <a:solidFill>
                  <a:schemeClr val="accent1">
                    <a:lumMod val="75000"/>
                  </a:schemeClr>
                </a:solidFill>
                <a:latin typeface="Bahnschrift" panose="020B0502040204020203" pitchFamily="34" charset="0"/>
              </a:rPr>
            </a:br>
            <a:r>
              <a:rPr lang="el-GR" b="1" i="1" u="sng" dirty="0">
                <a:solidFill>
                  <a:schemeClr val="accent1">
                    <a:lumMod val="50000"/>
                  </a:schemeClr>
                </a:solidFill>
                <a:latin typeface="Bahnschrift" panose="020B0502040204020203" pitchFamily="34" charset="0"/>
              </a:rPr>
              <a:t>φύσεως ὁ θάνατος</a:t>
            </a:r>
            <a:r>
              <a:rPr lang="el-GR" i="1" dirty="0">
                <a:solidFill>
                  <a:schemeClr val="accent1">
                    <a:lumMod val="75000"/>
                  </a:schemeClr>
                </a:solidFill>
                <a:latin typeface="Bahnschrift" panose="020B0502040204020203" pitchFamily="34" charset="0"/>
              </a:rPr>
              <a:t>; </a:t>
            </a:r>
            <a:endParaRPr lang="el-GR" i="1" dirty="0" smtClean="0">
              <a:solidFill>
                <a:schemeClr val="accent1">
                  <a:lumMod val="75000"/>
                </a:schemeClr>
              </a:solidFill>
              <a:latin typeface="Bahnschrift" panose="020B0502040204020203" pitchFamily="34" charset="0"/>
            </a:endParaRPr>
          </a:p>
          <a:p>
            <a:pPr marL="0" indent="0" algn="ctr">
              <a:buNone/>
            </a:pPr>
            <a:endParaRPr lang="el-GR" i="1" dirty="0" smtClean="0">
              <a:solidFill>
                <a:schemeClr val="accent1">
                  <a:lumMod val="75000"/>
                </a:schemeClr>
              </a:solidFill>
              <a:latin typeface="Bahnschrift" panose="020B0502040204020203" pitchFamily="34" charset="0"/>
            </a:endParaRPr>
          </a:p>
          <a:p>
            <a:pPr marL="0" indent="0" algn="ctr">
              <a:buNone/>
            </a:pPr>
            <a:endParaRPr lang="el-GR" i="1" dirty="0">
              <a:solidFill>
                <a:schemeClr val="accent1">
                  <a:lumMod val="75000"/>
                </a:schemeClr>
              </a:solidFill>
              <a:latin typeface="Bahnschrift" panose="020B0502040204020203" pitchFamily="34" charset="0"/>
            </a:endParaRPr>
          </a:p>
          <a:p>
            <a:pPr marL="0" indent="0" algn="r">
              <a:buNone/>
            </a:pPr>
            <a:r>
              <a:rPr lang="el-GR" i="1" dirty="0" smtClean="0">
                <a:solidFill>
                  <a:schemeClr val="accent1">
                    <a:lumMod val="75000"/>
                  </a:schemeClr>
                </a:solidFill>
                <a:latin typeface="Bahnschrift" panose="020B0502040204020203" pitchFamily="34" charset="0"/>
              </a:rPr>
              <a:t>Και </a:t>
            </a:r>
            <a:r>
              <a:rPr lang="el-GR" i="1" dirty="0">
                <a:solidFill>
                  <a:schemeClr val="accent1">
                    <a:lumMod val="75000"/>
                  </a:schemeClr>
                </a:solidFill>
                <a:latin typeface="Bahnschrift" panose="020B0502040204020203" pitchFamily="34" charset="0"/>
              </a:rPr>
              <a:t>καθώς είδε τους συνοδούς του δακρυσμένους, «τι </a:t>
            </a:r>
            <a:r>
              <a:rPr lang="el-GR" i="1" dirty="0" smtClean="0">
                <a:solidFill>
                  <a:schemeClr val="accent1">
                    <a:lumMod val="75000"/>
                  </a:schemeClr>
                </a:solidFill>
                <a:latin typeface="Bahnschrift" panose="020B0502040204020203" pitchFamily="34" charset="0"/>
              </a:rPr>
              <a:t>είναι αυτά</a:t>
            </a:r>
            <a:r>
              <a:rPr lang="el-GR" i="1" dirty="0">
                <a:solidFill>
                  <a:schemeClr val="accent1">
                    <a:lumMod val="75000"/>
                  </a:schemeClr>
                </a:solidFill>
                <a:latin typeface="Bahnschrift" panose="020B0502040204020203" pitchFamily="34" charset="0"/>
              </a:rPr>
              <a:t>», είπε, «στ' αλήθεια τώρα σας πήραν τα δάκρυα; Δεν το ξέρατε από καιρό ότι, από τη στιγμή πού γεννήθηκα, ήμουν καταδικασμένος από τη </a:t>
            </a:r>
            <a:r>
              <a:rPr lang="el-GR" b="1" i="1" u="sng" dirty="0">
                <a:solidFill>
                  <a:schemeClr val="accent1">
                    <a:lumMod val="50000"/>
                  </a:schemeClr>
                </a:solidFill>
                <a:latin typeface="Bahnschrift" panose="020B0502040204020203" pitchFamily="34" charset="0"/>
              </a:rPr>
              <a:t>φύση σε θάνατο</a:t>
            </a:r>
            <a:r>
              <a:rPr lang="el-GR" i="1" dirty="0" smtClean="0">
                <a:solidFill>
                  <a:schemeClr val="accent1">
                    <a:lumMod val="75000"/>
                  </a:schemeClr>
                </a:solidFill>
                <a:latin typeface="Bahnschrift" panose="020B0502040204020203" pitchFamily="34" charset="0"/>
              </a:rPr>
              <a:t>;</a:t>
            </a:r>
          </a:p>
          <a:p>
            <a:pPr marL="0" indent="0" algn="ctr">
              <a:buNone/>
            </a:pPr>
            <a:endParaRPr lang="el-GR" i="1" dirty="0" smtClean="0">
              <a:solidFill>
                <a:schemeClr val="accent1">
                  <a:lumMod val="75000"/>
                </a:schemeClr>
              </a:solidFill>
              <a:latin typeface="Bahnschrift" panose="020B0502040204020203" pitchFamily="34" charset="0"/>
            </a:endParaRPr>
          </a:p>
        </p:txBody>
      </p:sp>
    </p:spTree>
    <p:extLst>
      <p:ext uri="{BB962C8B-B14F-4D97-AF65-F5344CB8AC3E}">
        <p14:creationId xmlns:p14="http://schemas.microsoft.com/office/powerpoint/2010/main" xmlns="" val="1138975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432727"/>
                </a:solidFill>
                <a:effectLst>
                  <a:outerShdw blurRad="38100" dist="38100" dir="2700000" algn="tl">
                    <a:srgbClr val="000000">
                      <a:alpha val="43137"/>
                    </a:srgbClr>
                  </a:outerShdw>
                </a:effectLst>
              </a:rPr>
              <a:t>Θάνατος «θέλημα» της φύσης </a:t>
            </a:r>
            <a:endParaRPr lang="el-GR" dirty="0"/>
          </a:p>
        </p:txBody>
      </p:sp>
      <p:sp>
        <p:nvSpPr>
          <p:cNvPr id="3" name="Θέση περιεχομένου 2"/>
          <p:cNvSpPr>
            <a:spLocks noGrp="1"/>
          </p:cNvSpPr>
          <p:nvPr>
            <p:ph idx="1"/>
          </p:nvPr>
        </p:nvSpPr>
        <p:spPr/>
        <p:txBody>
          <a:bodyPr numCol="1">
            <a:normAutofit/>
          </a:bodyPr>
          <a:lstStyle/>
          <a:p>
            <a:pPr algn="just">
              <a:buFont typeface="Wingdings" panose="05000000000000000000" pitchFamily="2" charset="2"/>
              <a:buChar char="v"/>
            </a:pPr>
            <a:r>
              <a:rPr lang="el-GR" sz="2800" dirty="0" smtClean="0">
                <a:solidFill>
                  <a:schemeClr val="tx1"/>
                </a:solidFill>
                <a:latin typeface="Bahnschrift" panose="020B0502040204020203" pitchFamily="34" charset="0"/>
              </a:rPr>
              <a:t>Στο </a:t>
            </a:r>
            <a:r>
              <a:rPr lang="el-GR" sz="2800" dirty="0">
                <a:solidFill>
                  <a:schemeClr val="tx1"/>
                </a:solidFill>
                <a:latin typeface="Bahnschrift" panose="020B0502040204020203" pitchFamily="34" charset="0"/>
              </a:rPr>
              <a:t>χωρίο αυτό γίνεται, για ακόμη μία φορά, φανερή η επίδραση του Γοργία στους μεταγενέστερους συγγραφείς, καθώς έχουμε όμοια αναφορά στον θάνατο ως κοινή μοίρα όλων των ανθρώπων  τόσο στην αρχή της απολογίας του Παλαμήδη όσο και στο τέλος της Απολογίας Σωκράτη από τον Ξενοφώντα. </a:t>
            </a:r>
            <a:endParaRPr lang="el-GR" sz="2800" dirty="0" smtClean="0">
              <a:solidFill>
                <a:schemeClr val="tx1"/>
              </a:solidFill>
              <a:latin typeface="Bahnschrift" panose="020B0502040204020203" pitchFamily="34" charset="0"/>
            </a:endParaRPr>
          </a:p>
          <a:p>
            <a:pPr marL="0" indent="0" algn="just">
              <a:buNone/>
            </a:pPr>
            <a:endParaRPr lang="el-GR" sz="1600" i="1" dirty="0" smtClean="0">
              <a:solidFill>
                <a:schemeClr val="accent1">
                  <a:lumMod val="75000"/>
                </a:schemeClr>
              </a:solidFill>
              <a:latin typeface="Bahnschrift" panose="020B0502040204020203" pitchFamily="34" charset="0"/>
            </a:endParaRPr>
          </a:p>
          <a:p>
            <a:pPr algn="just"/>
            <a:endParaRPr lang="el-GR" sz="1600" dirty="0"/>
          </a:p>
        </p:txBody>
      </p:sp>
    </p:spTree>
    <p:extLst>
      <p:ext uri="{BB962C8B-B14F-4D97-AF65-F5344CB8AC3E}">
        <p14:creationId xmlns:p14="http://schemas.microsoft.com/office/powerpoint/2010/main" xmlns="" val="1400885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432727"/>
                </a:solidFill>
                <a:effectLst>
                  <a:outerShdw blurRad="38100" dist="38100" dir="2700000" algn="tl">
                    <a:srgbClr val="000000">
                      <a:alpha val="43137"/>
                    </a:srgbClr>
                  </a:outerShdw>
                </a:effectLst>
              </a:rPr>
              <a:t>Θάνατος «θέλημα» της φύσης </a:t>
            </a:r>
            <a:endParaRPr lang="el-GR" dirty="0"/>
          </a:p>
        </p:txBody>
      </p:sp>
      <p:sp>
        <p:nvSpPr>
          <p:cNvPr id="3" name="Θέση περιεχομένου 2"/>
          <p:cNvSpPr>
            <a:spLocks noGrp="1"/>
          </p:cNvSpPr>
          <p:nvPr>
            <p:ph idx="1"/>
          </p:nvPr>
        </p:nvSpPr>
        <p:spPr>
          <a:xfrm>
            <a:off x="869576" y="2556932"/>
            <a:ext cx="10515599" cy="3135656"/>
          </a:xfrm>
        </p:spPr>
        <p:txBody>
          <a:bodyPr numCol="2">
            <a:normAutofit/>
          </a:bodyPr>
          <a:lstStyle/>
          <a:p>
            <a:pPr marL="0" indent="0">
              <a:buNone/>
            </a:pPr>
            <a:r>
              <a:rPr lang="el-GR" i="1" dirty="0">
                <a:solidFill>
                  <a:schemeClr val="accent1">
                    <a:lumMod val="75000"/>
                  </a:schemeClr>
                </a:solidFill>
                <a:latin typeface="Bahnschrift" panose="020B0502040204020203" pitchFamily="34" charset="0"/>
              </a:rPr>
              <a:t>Ἡ μὲν κατηγορία καὶ ἡ ἀπολογία ‹καὶ ἡ› κρίσις οὐ περὶ θανάτου </a:t>
            </a:r>
            <a:r>
              <a:rPr lang="el-GR" i="1" dirty="0" smtClean="0">
                <a:solidFill>
                  <a:schemeClr val="accent1">
                    <a:lumMod val="75000"/>
                  </a:schemeClr>
                </a:solidFill>
                <a:latin typeface="Bahnschrift" panose="020B0502040204020203" pitchFamily="34" charset="0"/>
              </a:rPr>
              <a:t>γίγνεται· θάνατον </a:t>
            </a:r>
            <a:r>
              <a:rPr lang="el-GR" i="1" dirty="0">
                <a:solidFill>
                  <a:schemeClr val="accent1">
                    <a:lumMod val="75000"/>
                  </a:schemeClr>
                </a:solidFill>
                <a:latin typeface="Bahnschrift" panose="020B0502040204020203" pitchFamily="34" charset="0"/>
              </a:rPr>
              <a:t>μὲν γὰρ ἡ φύσις φανερᾷ τῇ ψήφῳ πάντων κατεψηφίσατο τῶν θνητῶν, ᾗπερ ἡμέρᾳ </a:t>
            </a:r>
            <a:r>
              <a:rPr lang="el-GR" i="1" dirty="0" smtClean="0">
                <a:solidFill>
                  <a:schemeClr val="accent1">
                    <a:lumMod val="75000"/>
                  </a:schemeClr>
                </a:solidFill>
                <a:latin typeface="Bahnschrift" panose="020B0502040204020203" pitchFamily="34" charset="0"/>
              </a:rPr>
              <a:t>ἐγένετο.</a:t>
            </a:r>
            <a:endParaRPr lang="el-GR" i="1" dirty="0">
              <a:solidFill>
                <a:schemeClr val="accent1">
                  <a:lumMod val="75000"/>
                </a:schemeClr>
              </a:solidFill>
              <a:latin typeface="Bahnschrift" panose="020B0502040204020203" pitchFamily="34" charset="0"/>
            </a:endParaRPr>
          </a:p>
          <a:p>
            <a:pPr marL="0" indent="0" algn="ctr">
              <a:buNone/>
            </a:pPr>
            <a:endParaRPr lang="el-GR" i="1" dirty="0" smtClean="0">
              <a:solidFill>
                <a:schemeClr val="accent1">
                  <a:lumMod val="75000"/>
                </a:schemeClr>
              </a:solidFill>
              <a:latin typeface="Bahnschrift" panose="020B0502040204020203" pitchFamily="34" charset="0"/>
            </a:endParaRPr>
          </a:p>
          <a:p>
            <a:pPr marL="0" indent="0" algn="ctr">
              <a:buNone/>
            </a:pPr>
            <a:endParaRPr lang="el-GR" i="1" dirty="0">
              <a:solidFill>
                <a:schemeClr val="accent1">
                  <a:lumMod val="75000"/>
                </a:schemeClr>
              </a:solidFill>
              <a:latin typeface="Bahnschrift" panose="020B0502040204020203" pitchFamily="34" charset="0"/>
            </a:endParaRPr>
          </a:p>
          <a:p>
            <a:pPr marL="0" indent="0" algn="r">
              <a:buNone/>
            </a:pPr>
            <a:r>
              <a:rPr lang="el-GR" i="1" dirty="0" smtClean="0">
                <a:solidFill>
                  <a:schemeClr val="accent1">
                    <a:lumMod val="75000"/>
                  </a:schemeClr>
                </a:solidFill>
                <a:latin typeface="Bahnschrift" panose="020B0502040204020203" pitchFamily="34" charset="0"/>
              </a:rPr>
              <a:t>Η </a:t>
            </a:r>
            <a:r>
              <a:rPr lang="el-GR" i="1" dirty="0">
                <a:solidFill>
                  <a:schemeClr val="accent1">
                    <a:lumMod val="75000"/>
                  </a:schemeClr>
                </a:solidFill>
                <a:latin typeface="Bahnschrift" panose="020B0502040204020203" pitchFamily="34" charset="0"/>
              </a:rPr>
              <a:t>κατηγορία και η υπεράσπιση και η απόφαση δεν αφορούν εδώ μια καταδίκη σε θάνατο· γιατί η φύση έχει φανερά καταδικάσει σε θάνατο όλους τους θνητούς από την ημέρα που </a:t>
            </a:r>
            <a:r>
              <a:rPr lang="el-GR" i="1" dirty="0" smtClean="0">
                <a:solidFill>
                  <a:schemeClr val="accent1">
                    <a:lumMod val="75000"/>
                  </a:schemeClr>
                </a:solidFill>
                <a:latin typeface="Bahnschrift" panose="020B0502040204020203" pitchFamily="34" charset="0"/>
              </a:rPr>
              <a:t>γεννήθηκαν.</a:t>
            </a:r>
            <a:endParaRPr lang="el-GR" i="1" dirty="0">
              <a:solidFill>
                <a:schemeClr val="accent1">
                  <a:lumMod val="75000"/>
                </a:schemeClr>
              </a:solidFill>
              <a:latin typeface="Bahnschrift" panose="020B0502040204020203" pitchFamily="34" charset="0"/>
            </a:endParaRPr>
          </a:p>
          <a:p>
            <a:pPr marL="0" indent="0" algn="just">
              <a:buNone/>
            </a:pPr>
            <a:endParaRPr lang="el-GR" dirty="0">
              <a:solidFill>
                <a:schemeClr val="accent1">
                  <a:lumMod val="75000"/>
                </a:schemeClr>
              </a:solidFill>
              <a:latin typeface="Bahnschrift" panose="020B0502040204020203" pitchFamily="34" charset="0"/>
            </a:endParaRPr>
          </a:p>
          <a:p>
            <a:endParaRPr lang="el-GR" dirty="0"/>
          </a:p>
        </p:txBody>
      </p:sp>
    </p:spTree>
    <p:extLst>
      <p:ext uri="{BB962C8B-B14F-4D97-AF65-F5344CB8AC3E}">
        <p14:creationId xmlns:p14="http://schemas.microsoft.com/office/powerpoint/2010/main" xmlns="" val="1229957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smtClean="0">
                <a:solidFill>
                  <a:srgbClr val="432727"/>
                </a:solidFill>
                <a:effectLst>
                  <a:outerShdw blurRad="38100" dist="38100" dir="2700000" algn="tl">
                    <a:srgbClr val="000000">
                      <a:alpha val="43137"/>
                    </a:srgbClr>
                  </a:outerShdw>
                </a:effectLst>
              </a:rPr>
              <a:t>Προφητεία Σωκράτη</a:t>
            </a:r>
            <a:endParaRPr lang="el-GR" sz="48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92500"/>
          </a:bodyPr>
          <a:lstStyle/>
          <a:p>
            <a:pPr marL="0" indent="0" algn="just">
              <a:buNone/>
            </a:pPr>
            <a:r>
              <a:rPr lang="el-GR" dirty="0" smtClean="0">
                <a:latin typeface="Bahnschrift" panose="020B0502040204020203" pitchFamily="34" charset="0"/>
              </a:rPr>
              <a:t>Στο τέλος, ο Ξενοφών σημειώνει μία προφητεία του Σωκράτη λίγο πριν το θάνατό του, η οποία επαληθεύεται. Ο κατήγορός του, ο Άνυτος, θα δει  τις συνέπειες της κακής παιδείας που έδωσε στον γιό του. Ο φιλόσοφος φαίνεται ότι είχε συναναστραφεί για λίγο  με τον νέο και είχε εκτιμήσει ότι ήταν άξιος καλύτερης παιδείας και δε του άρμοζε να γίνει βυρσοδέψης, όπως τον προόρισε ο πατέρας του. Έτσι, ο Σωκράτης προέβλεψε ότι θα υποκύψει σε κάποιο </a:t>
            </a:r>
            <a:r>
              <a:rPr lang="el-GR" dirty="0">
                <a:latin typeface="Bahnschrift" panose="020B0502040204020203" pitchFamily="34" charset="0"/>
              </a:rPr>
              <a:t>ε</a:t>
            </a:r>
            <a:r>
              <a:rPr lang="el-GR" dirty="0" smtClean="0">
                <a:latin typeface="Bahnschrift" panose="020B0502040204020203" pitchFamily="34" charset="0"/>
              </a:rPr>
              <a:t>παίσχυντο πάθος και θα βυθιστεί πολύ βαθιά μέσα στην αθλιότητα. Πράγματι, ο σοφός δεν διαψεύστηκε, καθώς ο νέος επιδόθηκε στο ποτό και καταστράφηκε. </a:t>
            </a:r>
            <a:endParaRPr lang="el-GR" dirty="0">
              <a:latin typeface="Bahnschrift" panose="020B0502040204020203" pitchFamily="34" charset="0"/>
            </a:endParaRPr>
          </a:p>
        </p:txBody>
      </p:sp>
    </p:spTree>
    <p:extLst>
      <p:ext uri="{BB962C8B-B14F-4D97-AF65-F5344CB8AC3E}">
        <p14:creationId xmlns:p14="http://schemas.microsoft.com/office/powerpoint/2010/main" xmlns="" val="4170728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432727"/>
                </a:solidFill>
                <a:effectLst>
                  <a:outerShdw blurRad="38100" dist="38100" dir="2700000" algn="tl">
                    <a:srgbClr val="000000">
                      <a:alpha val="43137"/>
                    </a:srgbClr>
                  </a:outerShdw>
                </a:effectLst>
              </a:rPr>
              <a:t>Το τέλος της </a:t>
            </a:r>
            <a:r>
              <a:rPr lang="el-GR" b="1" i="1" dirty="0" smtClean="0">
                <a:solidFill>
                  <a:srgbClr val="432727"/>
                </a:solidFill>
                <a:effectLst>
                  <a:outerShdw blurRad="38100" dist="38100" dir="2700000" algn="tl">
                    <a:srgbClr val="000000">
                      <a:alpha val="43137"/>
                    </a:srgbClr>
                  </a:outerShdw>
                </a:effectLst>
              </a:rPr>
              <a:t>Απολογίας</a:t>
            </a:r>
            <a:r>
              <a:rPr lang="el-GR" b="1" dirty="0" smtClean="0">
                <a:solidFill>
                  <a:srgbClr val="432727"/>
                </a:solidFill>
                <a:effectLst>
                  <a:outerShdw blurRad="38100" dist="38100" dir="2700000" algn="tl">
                    <a:srgbClr val="000000">
                      <a:alpha val="43137"/>
                    </a:srgbClr>
                  </a:outerShdw>
                </a:effectLst>
              </a:rPr>
              <a:t> και ο θαυμασμός του συγγραφέα για τον δάσκαλό του</a:t>
            </a:r>
            <a:endParaRPr lang="el-GR"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lnSpcReduction="10000"/>
          </a:bodyPr>
          <a:lstStyle/>
          <a:p>
            <a:pPr algn="just">
              <a:buFont typeface="Wingdings" panose="05000000000000000000" pitchFamily="2" charset="2"/>
              <a:buChar char="v"/>
            </a:pPr>
            <a:r>
              <a:rPr lang="el-GR" dirty="0" smtClean="0">
                <a:latin typeface="Bahnschrift" panose="020B0502040204020203" pitchFamily="34" charset="0"/>
              </a:rPr>
              <a:t>Ο Ξενοφών έρχεται στο τέλος του έργου του, για να αποκαταστήσει τη φήμη του φιλοσόφου και να αναδείξει την βαθύτερη αιτία της καταδίκης του Σωκράτη, </a:t>
            </a:r>
            <a:r>
              <a:rPr lang="el-GR" b="1" dirty="0" smtClean="0">
                <a:solidFill>
                  <a:schemeClr val="tx1"/>
                </a:solidFill>
                <a:latin typeface="Bahnschrift" panose="020B0502040204020203" pitchFamily="34" charset="0"/>
              </a:rPr>
              <a:t>τον φθόνο</a:t>
            </a:r>
            <a:r>
              <a:rPr lang="el-GR" dirty="0" smtClean="0">
                <a:latin typeface="Bahnschrift" panose="020B0502040204020203" pitchFamily="34" charset="0"/>
              </a:rPr>
              <a:t>. </a:t>
            </a:r>
          </a:p>
          <a:p>
            <a:pPr algn="just">
              <a:buFont typeface="Wingdings" panose="05000000000000000000" pitchFamily="2" charset="2"/>
              <a:buChar char="v"/>
            </a:pPr>
            <a:r>
              <a:rPr lang="el-GR" dirty="0" smtClean="0">
                <a:latin typeface="Bahnschrift" panose="020B0502040204020203" pitchFamily="34" charset="0"/>
              </a:rPr>
              <a:t>Ο Σωκράτης κίνησε τον φθόνο εναντίον του, επειδή εξεθείασε τον εαυτό του ενώπιον του δικαστηρίου και έτσι επαύξησε την προθυμία των δικαστών να τον καταδικάσουν. Οι δικαστές τον φθόνησαν περισσότερο για την </a:t>
            </a:r>
            <a:r>
              <a:rPr lang="el-GR" sz="2600" b="1" u="sng" dirty="0" smtClean="0">
                <a:solidFill>
                  <a:srgbClr val="432727"/>
                </a:solidFill>
                <a:effectLst>
                  <a:outerShdw blurRad="38100" dist="38100" dir="2700000" algn="tl">
                    <a:srgbClr val="000000">
                      <a:alpha val="43137"/>
                    </a:srgbClr>
                  </a:outerShdw>
                </a:effectLst>
                <a:latin typeface="Bahnschrift" panose="020B0502040204020203" pitchFamily="34" charset="0"/>
              </a:rPr>
              <a:t>μεγαλαυχία</a:t>
            </a:r>
            <a:r>
              <a:rPr lang="el-GR" b="1" u="sng" dirty="0" smtClean="0">
                <a:solidFill>
                  <a:srgbClr val="432727"/>
                </a:solidFill>
                <a:effectLst>
                  <a:outerShdw blurRad="38100" dist="38100" dir="2700000" algn="tl">
                    <a:srgbClr val="000000">
                      <a:alpha val="43137"/>
                    </a:srgbClr>
                  </a:outerShdw>
                </a:effectLst>
                <a:latin typeface="Bahnschrift" panose="020B0502040204020203" pitchFamily="34" charset="0"/>
              </a:rPr>
              <a:t> </a:t>
            </a:r>
            <a:r>
              <a:rPr lang="el-GR" dirty="0" smtClean="0">
                <a:latin typeface="Bahnschrift" panose="020B0502040204020203" pitchFamily="34" charset="0"/>
              </a:rPr>
              <a:t>του παρά για τη σοφία του, δηλαδή η δήλωση ότι είναι σοφός δε θα ήταν μία πράξη μεγαληγορίας. </a:t>
            </a:r>
          </a:p>
        </p:txBody>
      </p:sp>
    </p:spTree>
    <p:extLst>
      <p:ext uri="{BB962C8B-B14F-4D97-AF65-F5344CB8AC3E}">
        <p14:creationId xmlns:p14="http://schemas.microsoft.com/office/powerpoint/2010/main" xmlns="" val="3718526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1" y="1077363"/>
            <a:ext cx="9601196" cy="959668"/>
          </a:xfrm>
        </p:spPr>
        <p:txBody>
          <a:bodyPr>
            <a:normAutofit/>
          </a:bodyPr>
          <a:lstStyle/>
          <a:p>
            <a:r>
              <a:rPr lang="el-GR" sz="5400" b="1" dirty="0" smtClean="0">
                <a:solidFill>
                  <a:srgbClr val="432727"/>
                </a:solidFill>
                <a:effectLst>
                  <a:outerShdw blurRad="38100" dist="38100" dir="2700000" algn="tl">
                    <a:srgbClr val="000000">
                      <a:alpha val="43137"/>
                    </a:srgbClr>
                  </a:outerShdw>
                </a:effectLst>
              </a:rPr>
              <a:t>Το συγγραφικό του έργο </a:t>
            </a:r>
            <a:endParaRPr lang="el-GR" sz="54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295401" y="2556932"/>
            <a:ext cx="9601196" cy="2666918"/>
          </a:xfrm>
        </p:spPr>
        <p:txBody>
          <a:bodyPr>
            <a:normAutofit lnSpcReduction="10000"/>
          </a:bodyPr>
          <a:lstStyle/>
          <a:p>
            <a:pPr algn="just">
              <a:buFont typeface="Wingdings" panose="05000000000000000000" pitchFamily="2" charset="2"/>
              <a:buChar char="v"/>
            </a:pPr>
            <a:r>
              <a:rPr lang="el-GR" dirty="0" smtClean="0">
                <a:latin typeface="Bahnschrift" panose="020B0502040204020203" pitchFamily="34" charset="0"/>
              </a:rPr>
              <a:t>Στο έργο αλλά και την προσωπικότητα του Ξενοφώντα υπήρξε καθοριστική η επίδραση του δασκάλου του, </a:t>
            </a:r>
            <a:r>
              <a:rPr lang="el-GR" b="1" i="1" u="sng" dirty="0" smtClean="0">
                <a:solidFill>
                  <a:srgbClr val="432727"/>
                </a:solidFill>
                <a:effectLst>
                  <a:outerShdw blurRad="38100" dist="38100" dir="2700000" algn="tl">
                    <a:srgbClr val="000000">
                      <a:alpha val="43137"/>
                    </a:srgbClr>
                  </a:outerShdw>
                </a:effectLst>
                <a:latin typeface="Bahnschrift" panose="020B0502040204020203" pitchFamily="34" charset="0"/>
              </a:rPr>
              <a:t>Σωκράτη</a:t>
            </a:r>
            <a:r>
              <a:rPr lang="el-GR" dirty="0" smtClean="0">
                <a:latin typeface="Bahnschrift" panose="020B0502040204020203" pitchFamily="34" charset="0"/>
              </a:rPr>
              <a:t>, και του </a:t>
            </a:r>
            <a:r>
              <a:rPr lang="el-GR" b="1" i="1" u="sng" dirty="0" smtClean="0">
                <a:solidFill>
                  <a:srgbClr val="432727"/>
                </a:solidFill>
                <a:effectLst>
                  <a:outerShdw blurRad="38100" dist="38100" dir="2700000" algn="tl">
                    <a:srgbClr val="000000">
                      <a:alpha val="43137"/>
                    </a:srgbClr>
                  </a:outerShdw>
                </a:effectLst>
                <a:latin typeface="Bahnschrift" panose="020B0502040204020203" pitchFamily="34" charset="0"/>
              </a:rPr>
              <a:t>βασιλιά Αγησίλαου</a:t>
            </a:r>
            <a:r>
              <a:rPr lang="el-GR" dirty="0" smtClean="0">
                <a:latin typeface="Bahnschrift" panose="020B0502040204020203" pitchFamily="34" charset="0"/>
              </a:rPr>
              <a:t>. Στον πρώτο θαύμαζε την προσήλωσή του στις ηθικές αξίες της ζωής και στο δεύτερο τις αρετές και τις ηγετικές του ικανότητες. Ανήσυχη φύση, με ροπή στις περιπέτειες, είχε πολλά και ποικίλα ενδιαφέροντα, όπως αποδεικνύεται από το περιεχόμενο των έργων του που έχουν σωθεί.</a:t>
            </a:r>
          </a:p>
          <a:p>
            <a:pPr marL="514350" indent="-514350" algn="just">
              <a:buFont typeface="+mj-lt"/>
              <a:buAutoNum type="romanUcPeriod"/>
            </a:pPr>
            <a:endParaRPr lang="el-GR" sz="2000" dirty="0">
              <a:latin typeface="Bahnschrift" panose="020B0502040204020203" pitchFamily="34" charset="0"/>
            </a:endParaRPr>
          </a:p>
        </p:txBody>
      </p:sp>
    </p:spTree>
    <p:extLst>
      <p:ext uri="{BB962C8B-B14F-4D97-AF65-F5344CB8AC3E}">
        <p14:creationId xmlns:p14="http://schemas.microsoft.com/office/powerpoint/2010/main" xmlns="" val="2963720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4294967295"/>
          </p:nvPr>
        </p:nvSpPr>
        <p:spPr>
          <a:xfrm>
            <a:off x="914867" y="2252664"/>
            <a:ext cx="10380662" cy="3317875"/>
          </a:xfrm>
        </p:spPr>
        <p:txBody>
          <a:bodyPr numCol="2"/>
          <a:lstStyle/>
          <a:p>
            <a:pPr marL="0" indent="0">
              <a:buNone/>
            </a:pPr>
            <a:r>
              <a:rPr lang="el-GR" i="1" dirty="0" smtClean="0">
                <a:solidFill>
                  <a:schemeClr val="accent1">
                    <a:lumMod val="75000"/>
                  </a:schemeClr>
                </a:solidFill>
                <a:latin typeface="Bahnschrift" panose="020B0502040204020203" pitchFamily="34" charset="0"/>
              </a:rPr>
              <a:t>Σωκράτης </a:t>
            </a:r>
            <a:r>
              <a:rPr lang="el-GR" i="1" dirty="0">
                <a:solidFill>
                  <a:schemeClr val="accent1">
                    <a:lumMod val="75000"/>
                  </a:schemeClr>
                </a:solidFill>
                <a:latin typeface="Bahnschrift" panose="020B0502040204020203" pitchFamily="34" charset="0"/>
              </a:rPr>
              <a:t>δὲ διὰ τὸ μεγαλύνειν ἑαυτὸν ἐν τῷ</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δικαστηρίῳ φθόνον ἐπαγόμενος μᾶλλον καταψηφίσασθαι</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ἑαυτοῦ ἐποίησε τοὺς δικαστάς. </a:t>
            </a:r>
            <a:endParaRPr lang="el-GR" i="1" dirty="0" smtClean="0">
              <a:solidFill>
                <a:schemeClr val="accent1">
                  <a:lumMod val="75000"/>
                </a:schemeClr>
              </a:solidFill>
              <a:latin typeface="Bahnschrift" panose="020B0502040204020203" pitchFamily="34" charset="0"/>
            </a:endParaRPr>
          </a:p>
          <a:p>
            <a:pPr marL="0" indent="0">
              <a:buNone/>
            </a:pPr>
            <a:r>
              <a:rPr lang="el-GR" i="1" dirty="0">
                <a:solidFill>
                  <a:schemeClr val="accent1">
                    <a:lumMod val="75000"/>
                  </a:schemeClr>
                </a:solidFill>
                <a:latin typeface="Bahnschrift" panose="020B0502040204020203" pitchFamily="34" charset="0"/>
              </a:rPr>
              <a:t> </a:t>
            </a:r>
            <a:endParaRPr lang="el-GR" i="1" dirty="0" smtClean="0">
              <a:solidFill>
                <a:schemeClr val="accent1">
                  <a:lumMod val="75000"/>
                </a:schemeClr>
              </a:solidFill>
              <a:latin typeface="Bahnschrift" panose="020B0502040204020203" pitchFamily="34" charset="0"/>
            </a:endParaRPr>
          </a:p>
          <a:p>
            <a:pPr marL="0" indent="0" algn="just">
              <a:buNone/>
            </a:pPr>
            <a:endParaRPr lang="el-GR" i="1" dirty="0">
              <a:solidFill>
                <a:schemeClr val="accent1">
                  <a:lumMod val="75000"/>
                </a:schemeClr>
              </a:solidFill>
              <a:latin typeface="Bahnschrift" panose="020B0502040204020203" pitchFamily="34" charset="0"/>
            </a:endParaRPr>
          </a:p>
          <a:p>
            <a:pPr marL="0" indent="0" algn="r">
              <a:buNone/>
            </a:pPr>
            <a:r>
              <a:rPr lang="el-GR" i="1" dirty="0" smtClean="0">
                <a:solidFill>
                  <a:schemeClr val="accent1">
                    <a:lumMod val="75000"/>
                  </a:schemeClr>
                </a:solidFill>
                <a:latin typeface="Bahnschrift" panose="020B0502040204020203" pitchFamily="34" charset="0"/>
              </a:rPr>
              <a:t>Ό </a:t>
            </a:r>
            <a:r>
              <a:rPr lang="el-GR" i="1" dirty="0">
                <a:solidFill>
                  <a:schemeClr val="accent1">
                    <a:lumMod val="75000"/>
                  </a:schemeClr>
                </a:solidFill>
                <a:latin typeface="Bahnschrift" panose="020B0502040204020203" pitchFamily="34" charset="0"/>
              </a:rPr>
              <a:t>Σωκράτης εξάλλου, πλέκοντας το εγκώμιο του εαυτού του στο δικαστήριο, κίνησε το φθόνο των δικαστών και τους παρότρυνε ακόμα περισσότερο να τον καταδικάσουν.</a:t>
            </a:r>
          </a:p>
        </p:txBody>
      </p:sp>
    </p:spTree>
    <p:extLst>
      <p:ext uri="{BB962C8B-B14F-4D97-AF65-F5344CB8AC3E}">
        <p14:creationId xmlns:p14="http://schemas.microsoft.com/office/powerpoint/2010/main" xmlns="" val="3398224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400" b="1" dirty="0" smtClean="0">
                <a:solidFill>
                  <a:srgbClr val="432727"/>
                </a:solidFill>
                <a:effectLst>
                  <a:outerShdw blurRad="38100" dist="38100" dir="2700000" algn="tl">
                    <a:srgbClr val="000000">
                      <a:alpha val="43137"/>
                    </a:srgbClr>
                  </a:outerShdw>
                </a:effectLst>
              </a:rPr>
              <a:t>Η ψυχραιμία του απέναντι στον επικείμενο θάνατό του </a:t>
            </a:r>
            <a:endParaRPr lang="el-GR" sz="34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85000" lnSpcReduction="20000"/>
          </a:bodyPr>
          <a:lstStyle/>
          <a:p>
            <a:pPr marL="0" indent="0" algn="just">
              <a:buNone/>
            </a:pPr>
            <a:r>
              <a:rPr lang="el-GR" dirty="0" smtClean="0">
                <a:latin typeface="Bahnschrift" panose="020B0502040204020203" pitchFamily="34" charset="0"/>
              </a:rPr>
              <a:t>Τόσο ο Ξενοφών στο έργο μας, όσο και ο Πλάτων στη δική του </a:t>
            </a:r>
            <a:r>
              <a:rPr lang="el-GR" i="1" dirty="0" smtClean="0">
                <a:latin typeface="Bahnschrift" panose="020B0502040204020203" pitchFamily="34" charset="0"/>
              </a:rPr>
              <a:t>Απολογία </a:t>
            </a:r>
            <a:r>
              <a:rPr lang="el-GR" dirty="0" smtClean="0">
                <a:latin typeface="Bahnschrift" panose="020B0502040204020203" pitchFamily="34" charset="0"/>
              </a:rPr>
              <a:t>περιγράφουν  με θαυμασμό την στωικότητα με την οποία ο Σωκράτης αποδέχτηκε τον θάνατό του. Μέχρι και τη στιγμή που θα εκτελούταν η ποινή του, επί τριάντα ημέρες,  συναναστρέφονταν με τους μαθητές του και συζητούσε σχετικά με διάφορα φιλοσοφικά ζητήματα. Ακόμη και την ώρα του κωνείου, συνέχισε με απόλυτη ηρεμία τις συνομιλίες του, δείχνοντας τη περιφρόνησή του  προς τον θάνατο. </a:t>
            </a:r>
          </a:p>
          <a:p>
            <a:pPr marL="0" indent="0" algn="ctr">
              <a:buNone/>
            </a:pPr>
            <a:r>
              <a:rPr lang="el-GR" i="1" dirty="0">
                <a:solidFill>
                  <a:schemeClr val="accent1">
                    <a:lumMod val="75000"/>
                  </a:schemeClr>
                </a:solidFill>
                <a:latin typeface="Bahnschrift" panose="020B0502040204020203" pitchFamily="34" charset="0"/>
              </a:rPr>
              <a:t>οὐδὲ πρὸς τὸν θάνατον ἐμαλακίσατο, ἀλλ’</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ἱλαρῶς καὶ προσεδέχετο αὐτὸν καὶ ἐπετελέσατο. </a:t>
            </a:r>
            <a:endParaRPr lang="el-GR" i="1" dirty="0" smtClean="0">
              <a:solidFill>
                <a:schemeClr val="accent1">
                  <a:lumMod val="75000"/>
                </a:schemeClr>
              </a:solidFill>
              <a:latin typeface="Bahnschrift" panose="020B0502040204020203" pitchFamily="34" charset="0"/>
            </a:endParaRPr>
          </a:p>
          <a:p>
            <a:pPr marL="0" indent="0" algn="ctr">
              <a:buNone/>
            </a:pPr>
            <a:r>
              <a:rPr lang="el-GR" i="1" dirty="0">
                <a:solidFill>
                  <a:schemeClr val="accent1">
                    <a:lumMod val="75000"/>
                  </a:schemeClr>
                </a:solidFill>
                <a:latin typeface="Bahnschrift" panose="020B0502040204020203" pitchFamily="34" charset="0"/>
              </a:rPr>
              <a:t>έτσι και μπροστά στο θάνατο δεν δείλιασε, αλλά χαρούμενος τον υποδέχτηκε και πλήρωσε το χρέος του σ' αυτόν.</a:t>
            </a:r>
          </a:p>
        </p:txBody>
      </p:sp>
    </p:spTree>
    <p:extLst>
      <p:ext uri="{BB962C8B-B14F-4D97-AF65-F5344CB8AC3E}">
        <p14:creationId xmlns:p14="http://schemas.microsoft.com/office/powerpoint/2010/main" xmlns="" val="174951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735106"/>
            <a:ext cx="9601196" cy="1550893"/>
          </a:xfrm>
        </p:spPr>
        <p:txBody>
          <a:bodyPr>
            <a:noAutofit/>
          </a:bodyPr>
          <a:lstStyle/>
          <a:p>
            <a:r>
              <a:rPr lang="el-GR" sz="3000" b="1" dirty="0" smtClean="0">
                <a:solidFill>
                  <a:srgbClr val="432727"/>
                </a:solidFill>
                <a:effectLst>
                  <a:outerShdw blurRad="38100" dist="38100" dir="2700000" algn="tl">
                    <a:srgbClr val="000000">
                      <a:alpha val="43137"/>
                    </a:srgbClr>
                  </a:outerShdw>
                </a:effectLst>
              </a:rPr>
              <a:t>Τα εγκωμιαστικά λόγια του Ξενοφώντα προς την προσωπικότητα του Σωκράτη  στο κλείσιμο της </a:t>
            </a:r>
            <a:r>
              <a:rPr lang="el-GR" sz="3000" b="1" i="1" dirty="0" smtClean="0">
                <a:solidFill>
                  <a:srgbClr val="432727"/>
                </a:solidFill>
                <a:effectLst>
                  <a:outerShdw blurRad="38100" dist="38100" dir="2700000" algn="tl">
                    <a:srgbClr val="000000">
                      <a:alpha val="43137"/>
                    </a:srgbClr>
                  </a:outerShdw>
                </a:effectLst>
              </a:rPr>
              <a:t>Απολογίας </a:t>
            </a:r>
            <a:endParaRPr lang="el-GR" sz="3000" b="1" i="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968188" y="2556932"/>
            <a:ext cx="10345271" cy="3318936"/>
          </a:xfrm>
        </p:spPr>
        <p:txBody>
          <a:bodyPr numCol="2">
            <a:normAutofit fontScale="92500" lnSpcReduction="20000"/>
          </a:bodyPr>
          <a:lstStyle/>
          <a:p>
            <a:pPr marL="0" indent="0">
              <a:buNone/>
            </a:pPr>
            <a:r>
              <a:rPr lang="el-GR" i="1" dirty="0">
                <a:solidFill>
                  <a:schemeClr val="accent1">
                    <a:lumMod val="75000"/>
                  </a:schemeClr>
                </a:solidFill>
                <a:latin typeface="Bahnschrift" panose="020B0502040204020203" pitchFamily="34" charset="0"/>
              </a:rPr>
              <a:t>ἐγὼ μὲν</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δὴ κατανοῶν τοῦ ἀνδρὸς τήν τε σοφίαν καὶ τὴν γενναιότητα</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οὔτε μὴ μεμνῆσθαι δύναμαι αὐτοῦ οὔτε μεμνημένος μὴ οὐκ</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ἐπαινεῖν. εἰ δέ τις τῶν ἀρετῆς ἐφιεμένων ὠφελιμωτέρῳ</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τινὶ Σωκράτους συνεγένετο, ἐκεῖνον ἐγὼ τὸν ἄνδρα ἀξιο-</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μακαριστότατον νομίζω</a:t>
            </a:r>
            <a:r>
              <a:rPr lang="el-GR" i="1" dirty="0" smtClean="0">
                <a:solidFill>
                  <a:schemeClr val="accent1">
                    <a:lumMod val="75000"/>
                  </a:schemeClr>
                </a:solidFill>
                <a:latin typeface="Bahnschrift" panose="020B0502040204020203" pitchFamily="34" charset="0"/>
              </a:rPr>
              <a:t>.</a:t>
            </a:r>
          </a:p>
          <a:p>
            <a:pPr marL="0" indent="0" algn="r">
              <a:buNone/>
            </a:pPr>
            <a:endParaRPr lang="el-GR" i="1" dirty="0" smtClean="0">
              <a:solidFill>
                <a:schemeClr val="accent1">
                  <a:lumMod val="75000"/>
                </a:schemeClr>
              </a:solidFill>
              <a:latin typeface="Bahnschrift" panose="020B0502040204020203" pitchFamily="34" charset="0"/>
            </a:endParaRPr>
          </a:p>
          <a:p>
            <a:pPr marL="0" indent="0" algn="r">
              <a:buNone/>
            </a:pPr>
            <a:r>
              <a:rPr lang="el-GR" i="1" dirty="0" smtClean="0">
                <a:solidFill>
                  <a:schemeClr val="accent1">
                    <a:lumMod val="75000"/>
                  </a:schemeClr>
                </a:solidFill>
                <a:latin typeface="Bahnschrift" panose="020B0502040204020203" pitchFamily="34" charset="0"/>
              </a:rPr>
              <a:t>Όσο </a:t>
            </a:r>
            <a:r>
              <a:rPr lang="el-GR" i="1" dirty="0">
                <a:solidFill>
                  <a:schemeClr val="accent1">
                    <a:lumMod val="75000"/>
                  </a:schemeClr>
                </a:solidFill>
                <a:latin typeface="Bahnschrift" panose="020B0502040204020203" pitchFamily="34" charset="0"/>
              </a:rPr>
              <a:t>για μένα, όταν αναλογίζομαι τη σοφία και την ευγένεια αυτού του ανθρώπου, ούτε να μην τον μνημονεύω μπορώ ούτε μνημονεύοντάς τον να μην τον επαινώ. Κι αν κάποιος από κείνους πού ποθούν την αρετή έτυχε ποτέ να μαθητεύσει σε δάσκαλο πιο χρήσιμο από τον Σωκράτη, εγώ αυτόν τον θεωρώ τον πιο καλότυχο άνθρωπο του κόσμου.</a:t>
            </a:r>
          </a:p>
        </p:txBody>
      </p:sp>
    </p:spTree>
    <p:extLst>
      <p:ext uri="{BB962C8B-B14F-4D97-AF65-F5344CB8AC3E}">
        <p14:creationId xmlns:p14="http://schemas.microsoft.com/office/powerpoint/2010/main" xmlns="" val="1150037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b="1" i="1" dirty="0">
                <a:solidFill>
                  <a:srgbClr val="432727"/>
                </a:solidFill>
                <a:effectLst>
                  <a:outerShdw blurRad="38100" dist="38100" dir="2700000" algn="tl">
                    <a:srgbClr val="000000">
                      <a:alpha val="43137"/>
                    </a:srgbClr>
                  </a:outerShdw>
                </a:effectLst>
              </a:rPr>
              <a:t>ΑΠΟΛΟΓΙΑ ΣΩΚΡΑΤΟΥΣ </a:t>
            </a:r>
            <a:endParaRPr lang="el-GR" dirty="0"/>
          </a:p>
        </p:txBody>
      </p:sp>
      <p:sp>
        <p:nvSpPr>
          <p:cNvPr id="5" name="Υπότιτλος 4"/>
          <p:cNvSpPr>
            <a:spLocks noGrp="1"/>
          </p:cNvSpPr>
          <p:nvPr>
            <p:ph type="subTitle" idx="1"/>
          </p:nvPr>
        </p:nvSpPr>
        <p:spPr/>
        <p:txBody>
          <a:bodyPr/>
          <a:lstStyle/>
          <a:p>
            <a:r>
              <a:rPr lang="el-GR" b="1" dirty="0">
                <a:solidFill>
                  <a:srgbClr val="432727"/>
                </a:solidFill>
                <a:effectLst>
                  <a:outerShdw blurRad="38100" dist="38100" dir="2700000" algn="tl">
                    <a:srgbClr val="000000">
                      <a:alpha val="43137"/>
                    </a:srgbClr>
                  </a:outerShdw>
                </a:effectLst>
              </a:rPr>
              <a:t>ΞΕΝΟΦΩΝ</a:t>
            </a: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852212" y="3738282"/>
            <a:ext cx="2348253" cy="3119718"/>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2330824" cy="3155576"/>
          </a:xfrm>
          <a:prstGeom prst="rect">
            <a:avLst/>
          </a:prstGeom>
        </p:spPr>
      </p:pic>
    </p:spTree>
    <p:extLst>
      <p:ext uri="{BB962C8B-B14F-4D97-AF65-F5344CB8AC3E}">
        <p14:creationId xmlns:p14="http://schemas.microsoft.com/office/powerpoint/2010/main" xmlns="" val="4067056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5400" b="1" dirty="0" smtClean="0">
                <a:solidFill>
                  <a:srgbClr val="432727"/>
                </a:solidFill>
                <a:effectLst>
                  <a:outerShdw blurRad="38100" dist="38100" dir="2700000" algn="tl">
                    <a:srgbClr val="000000">
                      <a:alpha val="43137"/>
                    </a:srgbClr>
                  </a:outerShdw>
                </a:effectLst>
              </a:rPr>
              <a:t>Τα έργα του </a:t>
            </a:r>
            <a:endParaRPr lang="el-GR" sz="54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92500" lnSpcReduction="20000"/>
          </a:bodyPr>
          <a:lstStyle/>
          <a:p>
            <a:pPr algn="just">
              <a:buFont typeface="Wingdings" panose="05000000000000000000" pitchFamily="2" charset="2"/>
              <a:buChar char="v"/>
            </a:pPr>
            <a:r>
              <a:rPr lang="el-GR" sz="2800" dirty="0">
                <a:latin typeface="Bahnschrift" panose="020B0502040204020203" pitchFamily="34" charset="0"/>
              </a:rPr>
              <a:t>Επειδή η ειδολογική και η χρονολογική κατάταξη των έργων του είναι δύσκολη, παρουσιάζονται σε ομάδες με βάση το περιεχόμενό τους:</a:t>
            </a:r>
          </a:p>
          <a:p>
            <a:pPr algn="just"/>
            <a:r>
              <a:rPr lang="en-US" sz="2600" b="1" dirty="0">
                <a:solidFill>
                  <a:srgbClr val="432727"/>
                </a:solidFill>
                <a:effectLst>
                  <a:outerShdw blurRad="38100" dist="38100" dir="2700000" algn="tl">
                    <a:srgbClr val="000000">
                      <a:alpha val="43137"/>
                    </a:srgbClr>
                  </a:outerShdw>
                </a:effectLst>
                <a:latin typeface="Bahnschrift" panose="020B0502040204020203" pitchFamily="34" charset="0"/>
              </a:rPr>
              <a:t>I</a:t>
            </a:r>
            <a:r>
              <a:rPr lang="el-GR" sz="2600" b="1" dirty="0">
                <a:solidFill>
                  <a:srgbClr val="432727"/>
                </a:solidFill>
                <a:effectLst>
                  <a:outerShdw blurRad="38100" dist="38100" dir="2700000" algn="tl">
                    <a:srgbClr val="000000">
                      <a:alpha val="43137"/>
                    </a:srgbClr>
                  </a:outerShdw>
                </a:effectLst>
                <a:latin typeface="Bahnschrift" panose="020B0502040204020203" pitchFamily="34" charset="0"/>
              </a:rPr>
              <a:t>στορικά  </a:t>
            </a:r>
            <a:r>
              <a:rPr lang="el-GR" i="1" dirty="0">
                <a:latin typeface="Bahnschrift" panose="020B0502040204020203" pitchFamily="34" charset="0"/>
              </a:rPr>
              <a:t>(Κύρου Ἀνάβασις, Ἑλληνικά, Ἀγησίλαος)</a:t>
            </a:r>
          </a:p>
          <a:p>
            <a:pPr algn="just"/>
            <a:r>
              <a:rPr lang="el-GR" sz="2600" b="1" dirty="0">
                <a:solidFill>
                  <a:srgbClr val="432727"/>
                </a:solidFill>
                <a:effectLst>
                  <a:outerShdw blurRad="38100" dist="38100" dir="2700000" algn="tl">
                    <a:srgbClr val="000000">
                      <a:alpha val="43137"/>
                    </a:srgbClr>
                  </a:outerShdw>
                </a:effectLst>
                <a:latin typeface="Bahnschrift" panose="020B0502040204020203" pitchFamily="34" charset="0"/>
              </a:rPr>
              <a:t>Φιλοσοφικά</a:t>
            </a:r>
            <a:r>
              <a:rPr lang="el-GR" sz="2800" i="1" dirty="0">
                <a:latin typeface="Bahnschrift" panose="020B0502040204020203" pitchFamily="34" charset="0"/>
              </a:rPr>
              <a:t> </a:t>
            </a:r>
            <a:r>
              <a:rPr lang="el-GR" i="1" dirty="0">
                <a:latin typeface="Bahnschrift" panose="020B0502040204020203" pitchFamily="34" charset="0"/>
              </a:rPr>
              <a:t>(Ἀπομνημονεύματα,</a:t>
            </a:r>
            <a:r>
              <a:rPr lang="el-GR" dirty="0">
                <a:latin typeface="Bahnschrift" panose="020B0502040204020203" pitchFamily="34" charset="0"/>
              </a:rPr>
              <a:t> Ἀπολογία Σωκράτους</a:t>
            </a:r>
            <a:r>
              <a:rPr lang="el-GR" i="1" dirty="0">
                <a:latin typeface="Bahnschrift" panose="020B0502040204020203" pitchFamily="34" charset="0"/>
              </a:rPr>
              <a:t>, Συμπόσιον φιλοσόφων, Οἰκονομικός, Ἱέρων ἤ Τυραννικός)</a:t>
            </a:r>
          </a:p>
          <a:p>
            <a:pPr algn="just"/>
            <a:r>
              <a:rPr lang="el-GR" sz="2600" b="1" dirty="0">
                <a:solidFill>
                  <a:srgbClr val="432727"/>
                </a:solidFill>
                <a:effectLst>
                  <a:outerShdw blurRad="38100" dist="38100" dir="2700000" algn="tl">
                    <a:srgbClr val="000000">
                      <a:alpha val="43137"/>
                    </a:srgbClr>
                  </a:outerShdw>
                </a:effectLst>
                <a:latin typeface="Bahnschrift" panose="020B0502040204020203" pitchFamily="34" charset="0"/>
              </a:rPr>
              <a:t>Διδακτικά</a:t>
            </a:r>
            <a:r>
              <a:rPr lang="el-GR" sz="2800" i="1" dirty="0">
                <a:latin typeface="Bahnschrift" panose="020B0502040204020203" pitchFamily="34" charset="0"/>
              </a:rPr>
              <a:t> </a:t>
            </a:r>
            <a:r>
              <a:rPr lang="el-GR" i="1" dirty="0">
                <a:latin typeface="Bahnschrift" panose="020B0502040204020203" pitchFamily="34" charset="0"/>
              </a:rPr>
              <a:t>(Κύρου Παιδεία, Λακεδαιμονίων πολιτεία, Πόροι ἤ περὶ προσόδων, Κυνηγετικός, Περὶ ἱππικῆς, Ἱππαρχικός)</a:t>
            </a:r>
          </a:p>
          <a:p>
            <a:endParaRPr lang="el-GR" dirty="0"/>
          </a:p>
        </p:txBody>
      </p:sp>
    </p:spTree>
    <p:extLst>
      <p:ext uri="{BB962C8B-B14F-4D97-AF65-F5344CB8AC3E}">
        <p14:creationId xmlns:p14="http://schemas.microsoft.com/office/powerpoint/2010/main" xmlns="" val="864597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5400" b="1" dirty="0" smtClean="0">
                <a:solidFill>
                  <a:srgbClr val="432727"/>
                </a:solidFill>
                <a:effectLst>
                  <a:outerShdw blurRad="38100" dist="38100" dir="2700000" algn="tl">
                    <a:srgbClr val="000000">
                      <a:alpha val="43137"/>
                    </a:srgbClr>
                  </a:outerShdw>
                </a:effectLst>
                <a:latin typeface="+mn-lt"/>
              </a:rPr>
              <a:t>Έργο: «Ἀπολογία Σωκράτους»</a:t>
            </a:r>
            <a:endParaRPr lang="el-GR" sz="5400" b="1" dirty="0">
              <a:solidFill>
                <a:srgbClr val="432727"/>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1295401" y="2556932"/>
            <a:ext cx="9601196" cy="3146751"/>
          </a:xfrm>
        </p:spPr>
        <p:txBody>
          <a:bodyPr>
            <a:noAutofit/>
          </a:bodyPr>
          <a:lstStyle/>
          <a:p>
            <a:pPr algn="just">
              <a:buFont typeface="Wingdings" panose="05000000000000000000" pitchFamily="2" charset="2"/>
              <a:buChar char="v"/>
            </a:pPr>
            <a:r>
              <a:rPr lang="el-GR" sz="2000" dirty="0">
                <a:latin typeface="Bahnschrift" panose="020B0502040204020203" pitchFamily="34" charset="0"/>
              </a:rPr>
              <a:t>Το έργο ανήκει στη μακρά παράδοση των συγγραμμάτων που αφορούν τη δίκη και την καταδικαστική απόφαση εναντίον του Σωκράτη (399 π.Χ</a:t>
            </a:r>
            <a:r>
              <a:rPr lang="el-GR" sz="2000" dirty="0" smtClean="0">
                <a:latin typeface="Bahnschrift" panose="020B0502040204020203" pitchFamily="34" charset="0"/>
              </a:rPr>
              <a:t>.).</a:t>
            </a:r>
          </a:p>
          <a:p>
            <a:pPr algn="just">
              <a:buFont typeface="Wingdings" panose="05000000000000000000" pitchFamily="2" charset="2"/>
              <a:buChar char="v"/>
            </a:pPr>
            <a:r>
              <a:rPr lang="el-GR" sz="2000" dirty="0">
                <a:latin typeface="Bahnschrift" panose="020B0502040204020203" pitchFamily="34" charset="0"/>
              </a:rPr>
              <a:t> Η «Απολογία Σωκράτους» δίνει χρήσιμες πληροφορίες από το διάστημα πριν, κατά και μετά τη δίκη του Σωκράτη, ο οποίος κατηγορήθηκε για διαφθορά των νέων και για ασέβεια, στο πλαίσιο της οποίας εισήγαγε – κατά τις ρήσεις των συκοφαντών του – νέες θεότητες στην πόλη της Αθήνας. Ο Ξενοφών σκιαγραφεί, με τρόπο καθαρό, το γενναίο ήθος και τον ευφυή στόμφο του λατρεμένου δασκάλου του, του Σωκράτη. Το ήθος του Σωκράτη πλάθεται εν εξελίξει, σε κάθε μια από τις τρεις ενότητες της «Απολογίας».</a:t>
            </a:r>
          </a:p>
        </p:txBody>
      </p:sp>
    </p:spTree>
    <p:extLst>
      <p:ext uri="{BB962C8B-B14F-4D97-AF65-F5344CB8AC3E}">
        <p14:creationId xmlns:p14="http://schemas.microsoft.com/office/powerpoint/2010/main" xmlns="" val="2545407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787652"/>
            <a:ext cx="9601196" cy="1498348"/>
          </a:xfrm>
        </p:spPr>
        <p:txBody>
          <a:bodyPr>
            <a:noAutofit/>
          </a:bodyPr>
          <a:lstStyle/>
          <a:p>
            <a:r>
              <a:rPr lang="el-GR" sz="5400" b="1" dirty="0" smtClean="0">
                <a:solidFill>
                  <a:srgbClr val="432727"/>
                </a:solidFill>
                <a:effectLst>
                  <a:outerShdw blurRad="38100" dist="38100" dir="2700000" algn="tl">
                    <a:srgbClr val="000000">
                      <a:alpha val="43137"/>
                    </a:srgbClr>
                  </a:outerShdw>
                </a:effectLst>
              </a:rPr>
              <a:t>Λέξη κλειδί του έργου: «Μεγαληγορία» </a:t>
            </a:r>
            <a:endParaRPr lang="el-GR" sz="54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85000" lnSpcReduction="10000"/>
          </a:bodyPr>
          <a:lstStyle/>
          <a:p>
            <a:pPr algn="just">
              <a:buFont typeface="Wingdings" panose="05000000000000000000" pitchFamily="2" charset="2"/>
              <a:buChar char="v"/>
            </a:pPr>
            <a:r>
              <a:rPr lang="el-GR" dirty="0" smtClean="0">
                <a:latin typeface="Bahnschrift" panose="020B0502040204020203" pitchFamily="34" charset="0"/>
              </a:rPr>
              <a:t>Ο τίτλος του Ξενοφώντα «Απολογία Σωκράτους» προς τους δικαστές υποδηλώνει ότι υπήρχε μία άλλη απολογία του Σωκράτη. Η υποδήλωση αυτή διασαφηνίζεται λίγο μετά την αρχή του έργου. </a:t>
            </a:r>
          </a:p>
          <a:p>
            <a:pPr algn="just">
              <a:buFont typeface="Wingdings" panose="05000000000000000000" pitchFamily="2" charset="2"/>
              <a:buChar char="v"/>
            </a:pPr>
            <a:r>
              <a:rPr lang="el-GR" dirty="0" smtClean="0">
                <a:latin typeface="Bahnschrift" panose="020B0502040204020203" pitchFamily="34" charset="0"/>
              </a:rPr>
              <a:t>Ο Σωκράτης έχει περάσει ολόκληρη τη ζωή του προετοιμάζοντας την απολογία του με το να μην κάνει κάτι άδικο. </a:t>
            </a:r>
            <a:r>
              <a:rPr lang="el-GR" b="1" u="sng" dirty="0" smtClean="0">
                <a:solidFill>
                  <a:srgbClr val="432727"/>
                </a:solidFill>
                <a:effectLst>
                  <a:outerShdw blurRad="38100" dist="38100" dir="2700000" algn="tl">
                    <a:srgbClr val="000000">
                      <a:alpha val="43137"/>
                    </a:srgbClr>
                  </a:outerShdw>
                </a:effectLst>
                <a:latin typeface="Bahnschrift" panose="020B0502040204020203" pitchFamily="34" charset="0"/>
              </a:rPr>
              <a:t>Η ζωή του όλη στάθηκε η απολογία του στην πράξη</a:t>
            </a:r>
            <a:r>
              <a:rPr lang="el-GR" dirty="0" smtClean="0">
                <a:latin typeface="Bahnschrift" panose="020B0502040204020203" pitchFamily="34" charset="0"/>
              </a:rPr>
              <a:t>, ενώ η απολογία του στο δικαστήριο ήταν η απολογία του σε λόγο. </a:t>
            </a:r>
          </a:p>
          <a:p>
            <a:pPr algn="just">
              <a:buFont typeface="Wingdings" panose="05000000000000000000" pitchFamily="2" charset="2"/>
              <a:buChar char="v"/>
            </a:pPr>
            <a:r>
              <a:rPr lang="el-GR" b="1" u="sng" dirty="0" smtClean="0">
                <a:solidFill>
                  <a:srgbClr val="432727"/>
                </a:solidFill>
                <a:effectLst>
                  <a:outerShdw blurRad="38100" dist="38100" dir="2700000" algn="tl">
                    <a:srgbClr val="000000">
                      <a:alpha val="43137"/>
                    </a:srgbClr>
                  </a:outerShdw>
                </a:effectLst>
                <a:latin typeface="Bahnschrift" panose="020B0502040204020203" pitchFamily="34" charset="0"/>
              </a:rPr>
              <a:t>Σκοπός</a:t>
            </a:r>
            <a:r>
              <a:rPr lang="el-GR" dirty="0" smtClean="0">
                <a:latin typeface="Bahnschrift" panose="020B0502040204020203" pitchFamily="34" charset="0"/>
              </a:rPr>
              <a:t> του έργου είναι, εκθέτοντας την απόφαση του Σωκράτη για την απολογία και το τέλος της ζωής του-μία απόφαση που συνεπάγονταν τη μεγαληγορία του- , </a:t>
            </a:r>
            <a:r>
              <a:rPr lang="el-GR" b="1" u="sng" dirty="0" smtClean="0">
                <a:solidFill>
                  <a:srgbClr val="432727"/>
                </a:solidFill>
                <a:effectLst>
                  <a:outerShdw blurRad="38100" dist="38100" dir="2700000" algn="tl">
                    <a:srgbClr val="000000">
                      <a:alpha val="43137"/>
                    </a:srgbClr>
                  </a:outerShdw>
                </a:effectLst>
                <a:latin typeface="Bahnschrift" panose="020B0502040204020203" pitchFamily="34" charset="0"/>
              </a:rPr>
              <a:t>να καταδείξει </a:t>
            </a:r>
            <a:r>
              <a:rPr lang="el-GR" dirty="0" smtClean="0">
                <a:latin typeface="Bahnschrift" panose="020B0502040204020203" pitchFamily="34" charset="0"/>
              </a:rPr>
              <a:t>με κάθε τρόπο ότι η </a:t>
            </a:r>
            <a:r>
              <a:rPr lang="el-GR" b="1" u="sng" dirty="0" smtClean="0">
                <a:solidFill>
                  <a:srgbClr val="432727"/>
                </a:solidFill>
                <a:effectLst>
                  <a:outerShdw blurRad="38100" dist="38100" dir="2700000" algn="tl">
                    <a:srgbClr val="000000">
                      <a:alpha val="43137"/>
                    </a:srgbClr>
                  </a:outerShdw>
                </a:effectLst>
                <a:latin typeface="Bahnschrift" panose="020B0502040204020203" pitchFamily="34" charset="0"/>
              </a:rPr>
              <a:t>μεγαληγορία </a:t>
            </a:r>
            <a:r>
              <a:rPr lang="el-GR" dirty="0" smtClean="0">
                <a:latin typeface="Bahnschrift" panose="020B0502040204020203" pitchFamily="34" charset="0"/>
              </a:rPr>
              <a:t>του αυτή δεν ήταν απρομελέτητη.</a:t>
            </a:r>
            <a:endParaRPr lang="el-GR" dirty="0">
              <a:latin typeface="Bahnschrift" panose="020B0502040204020203" pitchFamily="34" charset="0"/>
            </a:endParaRPr>
          </a:p>
        </p:txBody>
      </p:sp>
    </p:spTree>
    <p:extLst>
      <p:ext uri="{BB962C8B-B14F-4D97-AF65-F5344CB8AC3E}">
        <p14:creationId xmlns:p14="http://schemas.microsoft.com/office/powerpoint/2010/main" xmlns="" val="924189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800" b="1" dirty="0" smtClean="0">
                <a:solidFill>
                  <a:srgbClr val="432727"/>
                </a:solidFill>
                <a:effectLst>
                  <a:outerShdw blurRad="38100" dist="38100" dir="2700000" algn="tl">
                    <a:srgbClr val="000000">
                      <a:alpha val="43137"/>
                    </a:srgbClr>
                  </a:outerShdw>
                </a:effectLst>
              </a:rPr>
              <a:t>Ορισμός της λέξης «μεγαληγορία»:</a:t>
            </a:r>
            <a:endParaRPr lang="el-GR" sz="4800"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v"/>
            </a:pPr>
            <a:r>
              <a:rPr lang="el-GR" sz="4000" b="1" dirty="0">
                <a:solidFill>
                  <a:schemeClr val="accent1">
                    <a:lumMod val="75000"/>
                  </a:schemeClr>
                </a:solidFill>
                <a:latin typeface="Bahnschrift" panose="020B0502040204020203" pitchFamily="34" charset="0"/>
              </a:rPr>
              <a:t>μεγαληγορία</a:t>
            </a:r>
            <a:r>
              <a:rPr lang="el-GR" sz="4000" dirty="0">
                <a:latin typeface="Bahnschrift" panose="020B0502040204020203" pitchFamily="34" charset="0"/>
              </a:rPr>
              <a:t>  </a:t>
            </a:r>
            <a:r>
              <a:rPr lang="el-GR" sz="4000" b="1" dirty="0">
                <a:latin typeface="Bahnschrift" panose="020B0502040204020203" pitchFamily="34" charset="0"/>
              </a:rPr>
              <a:t>:</a:t>
            </a:r>
            <a:r>
              <a:rPr lang="el-GR" sz="4000" dirty="0">
                <a:latin typeface="Bahnschrift" panose="020B0502040204020203" pitchFamily="34" charset="0"/>
              </a:rPr>
              <a:t> </a:t>
            </a:r>
            <a:r>
              <a:rPr lang="el-GR" sz="4000" dirty="0" smtClean="0">
                <a:latin typeface="Bahnschrift" panose="020B0502040204020203" pitchFamily="34" charset="0"/>
              </a:rPr>
              <a:t> </a:t>
            </a:r>
            <a:r>
              <a:rPr lang="el-GR" sz="4000" dirty="0">
                <a:latin typeface="Bahnschrift" panose="020B0502040204020203" pitchFamily="34" charset="0"/>
              </a:rPr>
              <a:t>χρησιμοποίηση υπερβολών ή πομπωδών εκφράσεων στο λόγο· μεγαλορρημοσύνη, μεγαλοστομία.</a:t>
            </a:r>
          </a:p>
        </p:txBody>
      </p:sp>
    </p:spTree>
    <p:extLst>
      <p:ext uri="{BB962C8B-B14F-4D97-AF65-F5344CB8AC3E}">
        <p14:creationId xmlns:p14="http://schemas.microsoft.com/office/powerpoint/2010/main" xmlns="" val="3951256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751438"/>
            <a:ext cx="9601196" cy="1231271"/>
          </a:xfrm>
        </p:spPr>
        <p:txBody>
          <a:bodyPr>
            <a:noAutofit/>
          </a:bodyPr>
          <a:lstStyle/>
          <a:p>
            <a:r>
              <a:rPr lang="el-GR" sz="4000" b="1" dirty="0" smtClean="0">
                <a:solidFill>
                  <a:srgbClr val="432727"/>
                </a:solidFill>
                <a:effectLst>
                  <a:outerShdw blurRad="38100" dist="38100" dir="2700000" algn="tl">
                    <a:srgbClr val="000000">
                      <a:alpha val="43137"/>
                    </a:srgbClr>
                  </a:outerShdw>
                </a:effectLst>
              </a:rPr>
              <a:t>Γιατί ο Ξενοφών επιλέγει να γράψει ένα ακόμη απολογητικό έργο υπέρ του Σωκράτη;</a:t>
            </a:r>
            <a:endParaRPr lang="el-GR" sz="40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295401" y="2453489"/>
            <a:ext cx="9601196" cy="3730028"/>
          </a:xfrm>
        </p:spPr>
        <p:txBody>
          <a:bodyPr>
            <a:normAutofit fontScale="85000" lnSpcReduction="10000"/>
          </a:bodyPr>
          <a:lstStyle/>
          <a:p>
            <a:pPr algn="just">
              <a:buFont typeface="Wingdings" panose="05000000000000000000" pitchFamily="2" charset="2"/>
              <a:buChar char="v"/>
            </a:pPr>
            <a:r>
              <a:rPr lang="el-GR" dirty="0" smtClean="0">
                <a:latin typeface="Bahnschrift" panose="020B0502040204020203" pitchFamily="34" charset="0"/>
              </a:rPr>
              <a:t>Απολογητικά έργα υπέρ του Σωκράτη είχαν κυκλοφορήσει κι άλλα και τα γνώριζε και ο συγγραφέας μας, όπως δηλώνει και ο ίδιος στο πρώτο κεφάλαιο του έργου:</a:t>
            </a:r>
          </a:p>
          <a:p>
            <a:pPr marL="0" indent="0" algn="ctr">
              <a:buNone/>
            </a:pPr>
            <a:r>
              <a:rPr lang="el-GR" dirty="0" smtClean="0">
                <a:latin typeface="Bahnschrift" panose="020B0502040204020203" pitchFamily="34" charset="0"/>
              </a:rPr>
              <a:t> </a:t>
            </a:r>
            <a:r>
              <a:rPr lang="el-GR" dirty="0" smtClean="0">
                <a:solidFill>
                  <a:schemeClr val="accent1">
                    <a:lumMod val="75000"/>
                  </a:schemeClr>
                </a:solidFill>
                <a:latin typeface="Bahnschrift" panose="020B0502040204020203" pitchFamily="34" charset="0"/>
              </a:rPr>
              <a:t>«</a:t>
            </a:r>
            <a:r>
              <a:rPr lang="el-GR" i="1" dirty="0" err="1" smtClean="0">
                <a:solidFill>
                  <a:schemeClr val="accent1">
                    <a:lumMod val="75000"/>
                  </a:schemeClr>
                </a:solidFill>
                <a:latin typeface="Bahnschrift" panose="020B0502040204020203" pitchFamily="34" charset="0"/>
              </a:rPr>
              <a:t>γεγράφασι</a:t>
            </a:r>
            <a:r>
              <a:rPr lang="el-GR" i="1" dirty="0" smtClean="0">
                <a:solidFill>
                  <a:schemeClr val="accent1">
                    <a:lumMod val="75000"/>
                  </a:schemeClr>
                </a:solidFill>
                <a:latin typeface="Bahnschrift" panose="020B0502040204020203" pitchFamily="34" charset="0"/>
              </a:rPr>
              <a:t> </a:t>
            </a:r>
            <a:r>
              <a:rPr lang="el-GR" i="1" dirty="0">
                <a:solidFill>
                  <a:schemeClr val="accent1">
                    <a:lumMod val="75000"/>
                  </a:schemeClr>
                </a:solidFill>
                <a:latin typeface="Bahnschrift" panose="020B0502040204020203" pitchFamily="34" charset="0"/>
              </a:rPr>
              <a:t>μὲν </a:t>
            </a:r>
            <a:r>
              <a:rPr lang="el-GR" i="1" dirty="0" err="1">
                <a:solidFill>
                  <a:schemeClr val="accent1">
                    <a:lumMod val="75000"/>
                  </a:schemeClr>
                </a:solidFill>
                <a:latin typeface="Bahnschrift" panose="020B0502040204020203" pitchFamily="34" charset="0"/>
              </a:rPr>
              <a:t>οὖν</a:t>
            </a:r>
            <a:r>
              <a:rPr lang="el-GR" i="1" dirty="0">
                <a:solidFill>
                  <a:schemeClr val="accent1">
                    <a:lumMod val="75000"/>
                  </a:schemeClr>
                </a:solidFill>
                <a:latin typeface="Bahnschrift" panose="020B0502040204020203" pitchFamily="34" charset="0"/>
              </a:rPr>
              <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περὶ </a:t>
            </a:r>
            <a:r>
              <a:rPr lang="el-GR" i="1" dirty="0" err="1">
                <a:solidFill>
                  <a:schemeClr val="accent1">
                    <a:lumMod val="75000"/>
                  </a:schemeClr>
                </a:solidFill>
                <a:latin typeface="Bahnschrift" panose="020B0502040204020203" pitchFamily="34" charset="0"/>
              </a:rPr>
              <a:t>τούτου</a:t>
            </a:r>
            <a:r>
              <a:rPr lang="el-GR" i="1" dirty="0">
                <a:solidFill>
                  <a:schemeClr val="accent1">
                    <a:lumMod val="75000"/>
                  </a:schemeClr>
                </a:solidFill>
                <a:latin typeface="Bahnschrift" panose="020B0502040204020203" pitchFamily="34" charset="0"/>
              </a:rPr>
              <a:t> καὶ </a:t>
            </a:r>
            <a:r>
              <a:rPr lang="el-GR" i="1" dirty="0" err="1">
                <a:solidFill>
                  <a:schemeClr val="accent1">
                    <a:lumMod val="75000"/>
                  </a:schemeClr>
                </a:solidFill>
                <a:latin typeface="Bahnschrift" panose="020B0502040204020203" pitchFamily="34" charset="0"/>
              </a:rPr>
              <a:t>ἄλλοι</a:t>
            </a:r>
            <a:r>
              <a:rPr lang="el-GR" i="1" dirty="0">
                <a:solidFill>
                  <a:schemeClr val="accent1">
                    <a:lumMod val="75000"/>
                  </a:schemeClr>
                </a:solidFill>
                <a:latin typeface="Bahnschrift" panose="020B0502040204020203" pitchFamily="34" charset="0"/>
              </a:rPr>
              <a:t> καὶ </a:t>
            </a:r>
            <a:r>
              <a:rPr lang="el-GR" i="1" dirty="0" err="1">
                <a:solidFill>
                  <a:schemeClr val="accent1">
                    <a:lumMod val="75000"/>
                  </a:schemeClr>
                </a:solidFill>
                <a:latin typeface="Bahnschrift" panose="020B0502040204020203" pitchFamily="34" charset="0"/>
              </a:rPr>
              <a:t>πάντες</a:t>
            </a:r>
            <a:r>
              <a:rPr lang="el-GR" i="1" dirty="0">
                <a:solidFill>
                  <a:schemeClr val="accent1">
                    <a:lumMod val="75000"/>
                  </a:schemeClr>
                </a:solidFill>
                <a:latin typeface="Bahnschrift" panose="020B0502040204020203" pitchFamily="34" charset="0"/>
              </a:rPr>
              <a:t> </a:t>
            </a:r>
            <a:r>
              <a:rPr lang="el-GR" i="1" dirty="0" err="1">
                <a:solidFill>
                  <a:schemeClr val="accent1">
                    <a:lumMod val="75000"/>
                  </a:schemeClr>
                </a:solidFill>
                <a:latin typeface="Bahnschrift" panose="020B0502040204020203" pitchFamily="34" charset="0"/>
              </a:rPr>
              <a:t>ἔτυχον</a:t>
            </a:r>
            <a:r>
              <a:rPr lang="el-GR" i="1" dirty="0">
                <a:solidFill>
                  <a:schemeClr val="accent1">
                    <a:lumMod val="75000"/>
                  </a:schemeClr>
                </a:solidFill>
                <a:latin typeface="Bahnschrift" panose="020B0502040204020203" pitchFamily="34" charset="0"/>
              </a:rPr>
              <a:t> τῆς </a:t>
            </a:r>
            <a:r>
              <a:rPr lang="el-GR" b="1" i="1" dirty="0" err="1">
                <a:solidFill>
                  <a:schemeClr val="accent1">
                    <a:lumMod val="75000"/>
                  </a:schemeClr>
                </a:solidFill>
                <a:effectLst>
                  <a:outerShdw blurRad="38100" dist="38100" dir="2700000" algn="tl">
                    <a:srgbClr val="000000">
                      <a:alpha val="43137"/>
                    </a:srgbClr>
                  </a:outerShdw>
                </a:effectLst>
                <a:latin typeface="Bahnschrift" panose="020B0502040204020203" pitchFamily="34" charset="0"/>
              </a:rPr>
              <a:t>μεγαληγορίας</a:t>
            </a:r>
            <a:r>
              <a:rPr lang="el-GR" i="1" dirty="0">
                <a:solidFill>
                  <a:schemeClr val="accent1">
                    <a:lumMod val="75000"/>
                  </a:schemeClr>
                </a:solidFill>
                <a:latin typeface="Bahnschrift" panose="020B0502040204020203" pitchFamily="34" charset="0"/>
              </a:rPr>
              <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αὐτοῦ· ᾧ καὶ </a:t>
            </a:r>
            <a:r>
              <a:rPr lang="el-GR" i="1" dirty="0" err="1">
                <a:solidFill>
                  <a:schemeClr val="accent1">
                    <a:lumMod val="75000"/>
                  </a:schemeClr>
                </a:solidFill>
                <a:latin typeface="Bahnschrift" panose="020B0502040204020203" pitchFamily="34" charset="0"/>
              </a:rPr>
              <a:t>δῆλον</a:t>
            </a:r>
            <a:r>
              <a:rPr lang="el-GR" i="1" dirty="0">
                <a:solidFill>
                  <a:schemeClr val="accent1">
                    <a:lumMod val="75000"/>
                  </a:schemeClr>
                </a:solidFill>
                <a:latin typeface="Bahnschrift" panose="020B0502040204020203" pitchFamily="34" charset="0"/>
              </a:rPr>
              <a:t> ὅτι τῷ </a:t>
            </a:r>
            <a:r>
              <a:rPr lang="el-GR" i="1" dirty="0" err="1">
                <a:solidFill>
                  <a:schemeClr val="accent1">
                    <a:lumMod val="75000"/>
                  </a:schemeClr>
                </a:solidFill>
                <a:latin typeface="Bahnschrift" panose="020B0502040204020203" pitchFamily="34" charset="0"/>
              </a:rPr>
              <a:t>ὄντι</a:t>
            </a:r>
            <a:r>
              <a:rPr lang="el-GR" i="1" dirty="0">
                <a:solidFill>
                  <a:schemeClr val="accent1">
                    <a:lumMod val="75000"/>
                  </a:schemeClr>
                </a:solidFill>
                <a:latin typeface="Bahnschrift" panose="020B0502040204020203" pitchFamily="34" charset="0"/>
              </a:rPr>
              <a:t> </a:t>
            </a:r>
            <a:r>
              <a:rPr lang="el-GR" i="1" dirty="0" err="1">
                <a:solidFill>
                  <a:schemeClr val="accent1">
                    <a:lumMod val="75000"/>
                  </a:schemeClr>
                </a:solidFill>
                <a:latin typeface="Bahnschrift" panose="020B0502040204020203" pitchFamily="34" charset="0"/>
              </a:rPr>
              <a:t>οὕτως</a:t>
            </a:r>
            <a:r>
              <a:rPr lang="el-GR" i="1" dirty="0">
                <a:solidFill>
                  <a:schemeClr val="accent1">
                    <a:lumMod val="75000"/>
                  </a:schemeClr>
                </a:solidFill>
                <a:latin typeface="Bahnschrift" panose="020B0502040204020203" pitchFamily="34" charset="0"/>
              </a:rPr>
              <a:t> </a:t>
            </a:r>
            <a:r>
              <a:rPr lang="el-GR" i="1" dirty="0" err="1">
                <a:solidFill>
                  <a:schemeClr val="accent1">
                    <a:lumMod val="75000"/>
                  </a:schemeClr>
                </a:solidFill>
                <a:latin typeface="Bahnschrift" panose="020B0502040204020203" pitchFamily="34" charset="0"/>
              </a:rPr>
              <a:t>ἐρρήθη</a:t>
            </a:r>
            <a:r>
              <a:rPr lang="el-GR" i="1" dirty="0">
                <a:solidFill>
                  <a:schemeClr val="accent1">
                    <a:lumMod val="75000"/>
                  </a:schemeClr>
                </a:solidFill>
                <a:latin typeface="Bahnschrift" panose="020B0502040204020203" pitchFamily="34" charset="0"/>
              </a:rPr>
              <a:t> ὑπὸ </a:t>
            </a:r>
            <a:r>
              <a:rPr lang="el-GR" i="1" dirty="0" err="1">
                <a:solidFill>
                  <a:schemeClr val="accent1">
                    <a:lumMod val="75000"/>
                  </a:schemeClr>
                </a:solidFill>
                <a:latin typeface="Bahnschrift" panose="020B0502040204020203" pitchFamily="34" charset="0"/>
              </a:rPr>
              <a:t>Σωκρά</a:t>
            </a:r>
            <a:r>
              <a:rPr lang="el-GR" i="1" dirty="0">
                <a:solidFill>
                  <a:schemeClr val="accent1">
                    <a:lumMod val="75000"/>
                  </a:schemeClr>
                </a:solidFill>
                <a:latin typeface="Bahnschrift" panose="020B0502040204020203" pitchFamily="34" charset="0"/>
              </a:rPr>
              <a:t>-</a:t>
            </a:r>
            <a:br>
              <a:rPr lang="el-GR" i="1" dirty="0">
                <a:solidFill>
                  <a:schemeClr val="accent1">
                    <a:lumMod val="75000"/>
                  </a:schemeClr>
                </a:solidFill>
                <a:latin typeface="Bahnschrift" panose="020B0502040204020203" pitchFamily="34" charset="0"/>
              </a:rPr>
            </a:br>
            <a:r>
              <a:rPr lang="el-GR" i="1" dirty="0">
                <a:solidFill>
                  <a:schemeClr val="accent1">
                    <a:lumMod val="75000"/>
                  </a:schemeClr>
                </a:solidFill>
                <a:latin typeface="Bahnschrift" panose="020B0502040204020203" pitchFamily="34" charset="0"/>
              </a:rPr>
              <a:t>τους</a:t>
            </a:r>
            <a:r>
              <a:rPr lang="el-GR" i="1" dirty="0" smtClean="0">
                <a:solidFill>
                  <a:schemeClr val="accent1">
                    <a:lumMod val="75000"/>
                  </a:schemeClr>
                </a:solidFill>
                <a:latin typeface="Bahnschrift" panose="020B0502040204020203" pitchFamily="34" charset="0"/>
              </a:rPr>
              <a:t>.»</a:t>
            </a:r>
            <a:r>
              <a:rPr lang="el-GR" dirty="0" smtClean="0">
                <a:solidFill>
                  <a:srgbClr val="432727"/>
                </a:solidFill>
                <a:latin typeface="Bahnschrift" panose="020B0502040204020203" pitchFamily="34" charset="0"/>
              </a:rPr>
              <a:t> </a:t>
            </a:r>
          </a:p>
          <a:p>
            <a:pPr marL="0" indent="0" algn="ctr">
              <a:buNone/>
            </a:pPr>
            <a:r>
              <a:rPr lang="el-GR" i="1" dirty="0">
                <a:solidFill>
                  <a:schemeClr val="accent1">
                    <a:lumMod val="75000"/>
                  </a:schemeClr>
                </a:solidFill>
                <a:latin typeface="Bahnschrift" panose="020B0502040204020203" pitchFamily="34" charset="0"/>
              </a:rPr>
              <a:t>Και άλλοι βέβαια έχουν γράψει για το ζήτημα αυτό και όλοι έχουν αποδώσει τη </a:t>
            </a:r>
            <a:r>
              <a:rPr lang="el-GR" b="1" i="1" dirty="0">
                <a:solidFill>
                  <a:schemeClr val="accent1">
                    <a:lumMod val="75000"/>
                  </a:schemeClr>
                </a:solidFill>
                <a:effectLst>
                  <a:outerShdw blurRad="38100" dist="38100" dir="2700000" algn="tl">
                    <a:srgbClr val="000000">
                      <a:alpha val="43137"/>
                    </a:srgbClr>
                  </a:outerShdw>
                </a:effectLst>
                <a:latin typeface="Bahnschrift" panose="020B0502040204020203" pitchFamily="34" charset="0"/>
              </a:rPr>
              <a:t>μεγαληγορία</a:t>
            </a:r>
            <a:r>
              <a:rPr lang="el-GR" i="1" dirty="0">
                <a:solidFill>
                  <a:schemeClr val="accent1">
                    <a:lumMod val="75000"/>
                  </a:schemeClr>
                </a:solidFill>
                <a:latin typeface="Bahnschrift" panose="020B0502040204020203" pitchFamily="34" charset="0"/>
              </a:rPr>
              <a:t> του· πράγμα που φανερώνει ότι όντως έτσι μίλησε ο </a:t>
            </a:r>
            <a:r>
              <a:rPr lang="el-GR" i="1" dirty="0" smtClean="0">
                <a:solidFill>
                  <a:schemeClr val="accent1">
                    <a:lumMod val="75000"/>
                  </a:schemeClr>
                </a:solidFill>
                <a:latin typeface="Bahnschrift" panose="020B0502040204020203" pitchFamily="34" charset="0"/>
              </a:rPr>
              <a:t>Σωκράτης.</a:t>
            </a:r>
          </a:p>
          <a:p>
            <a:pPr algn="just">
              <a:buFont typeface="Wingdings" panose="05000000000000000000" pitchFamily="2" charset="2"/>
              <a:buChar char="v"/>
            </a:pPr>
            <a:r>
              <a:rPr lang="el-GR" dirty="0" smtClean="0">
                <a:solidFill>
                  <a:schemeClr val="tx1"/>
                </a:solidFill>
                <a:latin typeface="Bahnschrift" panose="020B0502040204020203" pitchFamily="34" charset="0"/>
              </a:rPr>
              <a:t>Ασφαλώς γνώριζε τα έργα του Λυσίου και του Θεοδέκτου, αλλά και την Πλατωνική </a:t>
            </a:r>
            <a:r>
              <a:rPr lang="el-GR" i="1" dirty="0" smtClean="0">
                <a:solidFill>
                  <a:schemeClr val="tx1"/>
                </a:solidFill>
                <a:latin typeface="Bahnschrift" panose="020B0502040204020203" pitchFamily="34" charset="0"/>
              </a:rPr>
              <a:t>Απολογία</a:t>
            </a:r>
            <a:r>
              <a:rPr lang="el-GR" dirty="0" smtClean="0">
                <a:solidFill>
                  <a:schemeClr val="tx1"/>
                </a:solidFill>
                <a:latin typeface="Bahnschrift" panose="020B0502040204020203" pitchFamily="34" charset="0"/>
              </a:rPr>
              <a:t>. </a:t>
            </a:r>
          </a:p>
          <a:p>
            <a:pPr marL="0" indent="0" algn="r">
              <a:buNone/>
            </a:pPr>
            <a:endParaRPr lang="el-GR" i="1" dirty="0">
              <a:solidFill>
                <a:schemeClr val="accent1">
                  <a:lumMod val="75000"/>
                </a:schemeClr>
              </a:solidFill>
              <a:latin typeface="Bahnschrift" panose="020B0502040204020203" pitchFamily="34" charset="0"/>
            </a:endParaRPr>
          </a:p>
        </p:txBody>
      </p:sp>
    </p:spTree>
    <p:extLst>
      <p:ext uri="{BB962C8B-B14F-4D97-AF65-F5344CB8AC3E}">
        <p14:creationId xmlns:p14="http://schemas.microsoft.com/office/powerpoint/2010/main" xmlns="" val="3702291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982133"/>
            <a:ext cx="9601196" cy="1190700"/>
          </a:xfrm>
        </p:spPr>
        <p:txBody>
          <a:bodyPr>
            <a:normAutofit fontScale="90000"/>
          </a:bodyPr>
          <a:lstStyle/>
          <a:p>
            <a:r>
              <a:rPr lang="el-GR" sz="3800" b="1" dirty="0" smtClean="0">
                <a:solidFill>
                  <a:srgbClr val="432727"/>
                </a:solidFill>
                <a:effectLst>
                  <a:outerShdw blurRad="38100" dist="38100" dir="2700000" algn="tl">
                    <a:srgbClr val="000000">
                      <a:alpha val="43137"/>
                    </a:srgbClr>
                  </a:outerShdw>
                </a:effectLst>
              </a:rPr>
              <a:t>Διαφορά Ξενοφώντειος </a:t>
            </a:r>
            <a:r>
              <a:rPr lang="el-GR" sz="3800" b="1" i="1" dirty="0" smtClean="0">
                <a:solidFill>
                  <a:srgbClr val="432727"/>
                </a:solidFill>
                <a:effectLst>
                  <a:outerShdw blurRad="38100" dist="38100" dir="2700000" algn="tl">
                    <a:srgbClr val="000000">
                      <a:alpha val="43137"/>
                    </a:srgbClr>
                  </a:outerShdw>
                </a:effectLst>
              </a:rPr>
              <a:t>Απολογίας</a:t>
            </a:r>
            <a:r>
              <a:rPr lang="el-GR" sz="3800" b="1" dirty="0" smtClean="0">
                <a:solidFill>
                  <a:srgbClr val="432727"/>
                </a:solidFill>
                <a:effectLst>
                  <a:outerShdw blurRad="38100" dist="38100" dir="2700000" algn="tl">
                    <a:srgbClr val="000000">
                      <a:alpha val="43137"/>
                    </a:srgbClr>
                  </a:outerShdw>
                </a:effectLst>
              </a:rPr>
              <a:t> με άλλα απολογητικά  έργα :</a:t>
            </a:r>
            <a:endParaRPr lang="el-GR" sz="3800" b="1" dirty="0">
              <a:solidFill>
                <a:srgbClr val="432727"/>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pPr marL="0" indent="0" algn="just">
              <a:buNone/>
            </a:pPr>
            <a:r>
              <a:rPr lang="el-GR" dirty="0" smtClean="0">
                <a:latin typeface="Bahnschrift" panose="020B0502040204020203" pitchFamily="34" charset="0"/>
              </a:rPr>
              <a:t>Ο Ξενοφών σημειώνει ότι σε όλα αυτά τα έργα τονίστηκε το μεγαλείο του λόγου του Σωκράτη ενώπιον του δικαστηρίου, η παρρησία του, αλλά δεν διασαφηνίστηκε ότι η μεγαληγορία του ήταν απόρροια της πίστεως του εμπνευσμένη </a:t>
            </a:r>
            <a:r>
              <a:rPr lang="el-GR" dirty="0">
                <a:latin typeface="Bahnschrift" panose="020B0502040204020203" pitchFamily="34" charset="0"/>
              </a:rPr>
              <a:t>από </a:t>
            </a:r>
            <a:r>
              <a:rPr lang="el-GR" i="1" dirty="0" smtClean="0">
                <a:latin typeface="Bahnschrift" panose="020B0502040204020203" pitchFamily="34" charset="0"/>
              </a:rPr>
              <a:t>«το δαμόνιον», </a:t>
            </a:r>
            <a:r>
              <a:rPr lang="el-GR" dirty="0" smtClean="0">
                <a:latin typeface="Bahnschrift" panose="020B0502040204020203" pitchFamily="34" charset="0"/>
              </a:rPr>
              <a:t>τη θεϊκή αυτή φωνή που τον καθοδηγούσε στις κρίσιμες στιγμές της ζωής του και ότι ο θάνατος πλέον ήταν προτιμότερος από τη ζωή. </a:t>
            </a:r>
            <a:endParaRPr lang="el-GR" dirty="0">
              <a:latin typeface="Bahnschrift" panose="020B0502040204020203" pitchFamily="34" charset="0"/>
            </a:endParaRPr>
          </a:p>
        </p:txBody>
      </p:sp>
    </p:spTree>
    <p:extLst>
      <p:ext uri="{BB962C8B-B14F-4D97-AF65-F5344CB8AC3E}">
        <p14:creationId xmlns:p14="http://schemas.microsoft.com/office/powerpoint/2010/main" xmlns="" val="2378101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1600</TotalTime>
  <Words>2210</Words>
  <Application>Microsoft Office PowerPoint</Application>
  <PresentationFormat>Προσαρμογή</PresentationFormat>
  <Paragraphs>114</Paragraphs>
  <Slides>33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Οργανικό</vt:lpstr>
      <vt:lpstr>ΑΠΟΛΟΓΙΑ ΣΩΚΡΑΤΟΥΣ </vt:lpstr>
      <vt:lpstr>Λίγα λόγια για τον Ξενοφώντα… </vt:lpstr>
      <vt:lpstr>Το συγγραφικό του έργο </vt:lpstr>
      <vt:lpstr>Τα έργα του </vt:lpstr>
      <vt:lpstr>Έργο: «Ἀπολογία Σωκράτους»</vt:lpstr>
      <vt:lpstr>Λέξη κλειδί του έργου: «Μεγαληγορία» </vt:lpstr>
      <vt:lpstr>Ορισμός της λέξης «μεγαληγορία»:</vt:lpstr>
      <vt:lpstr>Γιατί ο Ξενοφών επιλέγει να γράψει ένα ακόμη απολογητικό έργο υπέρ του Σωκράτη;</vt:lpstr>
      <vt:lpstr>Διαφορά Ξενοφώντειος Απολογίας με άλλα απολογητικά  έργα :</vt:lpstr>
      <vt:lpstr>«Απομνημονεύματα» ή «Απολογία Σωκράτους»;</vt:lpstr>
      <vt:lpstr>Συνεπώς…</vt:lpstr>
      <vt:lpstr>Τρεις εικόνες του Σωκράτη από τον Ξενοφώντα: </vt:lpstr>
      <vt:lpstr>Ενότητα 1η: ο Σωκράτης πριν την δίκη </vt:lpstr>
      <vt:lpstr>Διαφάνεια 14</vt:lpstr>
      <vt:lpstr>Στη συνέχεια…</vt:lpstr>
      <vt:lpstr>Ο Σωκράτης αποκρίνεται ότι:</vt:lpstr>
      <vt:lpstr>Ενότητα 2η: ο Σωκράτης κατά τη διάρκεια της δίκης </vt:lpstr>
      <vt:lpstr>Ενότητα 2η: ο Σωκράτης κατά τη διάρκεια της δίκης </vt:lpstr>
      <vt:lpstr>Γιατί ο Ξενοφών αναφέρει στο έργο του τον Παλαμήδη ; </vt:lpstr>
      <vt:lpstr> «Υπέρ Παλαμήδους Απολογία» Γοργίας </vt:lpstr>
      <vt:lpstr> «Υπέρ Παλαμήδους Απολογία» Γοργίας </vt:lpstr>
      <vt:lpstr>Κοινά σημεία Σωκράτη-Παλαμήδη</vt:lpstr>
      <vt:lpstr>Έτσι…</vt:lpstr>
      <vt:lpstr>Ενότητα 3η : ο Σωκράτης μετά τη δίκη του-Επίλογος</vt:lpstr>
      <vt:lpstr>Θάνατος «θέλημα» της φύσης </vt:lpstr>
      <vt:lpstr>Θάνατος «θέλημα» της φύσης </vt:lpstr>
      <vt:lpstr>Θάνατος «θέλημα» της φύσης </vt:lpstr>
      <vt:lpstr>Προφητεία Σωκράτη</vt:lpstr>
      <vt:lpstr>Το τέλος της Απολογίας και ο θαυμασμός του συγγραφέα για τον δάσκαλό του</vt:lpstr>
      <vt:lpstr>Διαφάνεια 30</vt:lpstr>
      <vt:lpstr>Η ψυχραιμία του απέναντι στον επικείμενο θάνατό του </vt:lpstr>
      <vt:lpstr>Τα εγκωμιαστικά λόγια του Ξενοφώντα προς την προσωπικότητα του Σωκράτη  στο κλείσιμο της Απολογίας </vt:lpstr>
      <vt:lpstr>ΑΠΟΛΟΓΙΑ ΣΩΚΡΑΤΟΥΣ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ΑΠΟΛΟΓΙΑ ΣΩΚΡΑΤΟΥΣ</dc:title>
  <dc:creator>dimitra_kaltsi@outlook.com</dc:creator>
  <cp:lastModifiedBy>eleni</cp:lastModifiedBy>
  <cp:revision>69</cp:revision>
  <dcterms:created xsi:type="dcterms:W3CDTF">2021-04-21T11:07:15Z</dcterms:created>
  <dcterms:modified xsi:type="dcterms:W3CDTF">2021-06-14T05:11:50Z</dcterms:modified>
</cp:coreProperties>
</file>