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3" r:id="rId2"/>
    <p:sldId id="271" r:id="rId3"/>
    <p:sldId id="274" r:id="rId4"/>
    <p:sldId id="275" r:id="rId5"/>
    <p:sldId id="277" r:id="rId6"/>
    <p:sldId id="278" r:id="rId7"/>
    <p:sldId id="279" r:id="rId8"/>
    <p:sldId id="280" r:id="rId9"/>
    <p:sldId id="284" r:id="rId10"/>
    <p:sldId id="281" r:id="rId11"/>
    <p:sldId id="276" r:id="rId12"/>
    <p:sldId id="282" r:id="rId13"/>
    <p:sldId id="272" r:id="rId14"/>
    <p:sldId id="291" r:id="rId15"/>
    <p:sldId id="286" r:id="rId16"/>
    <p:sldId id="287" r:id="rId17"/>
    <p:sldId id="288" r:id="rId18"/>
    <p:sldId id="292" r:id="rId19"/>
    <p:sldId id="290"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1" d="100"/>
          <a:sy n="91" d="100"/>
        </p:scale>
        <p:origin x="-12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2A54C80-263E-416B-A8E0-580EDEADCBDC}" type="datetimeFigureOut">
              <a:rPr lang="en-US" dirty="0"/>
              <a:pPr/>
              <a:t>1/12/2021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l.wikipedia.org/wiki/%CE%A3%CF%84%CE%BF%CE%B9%CF%87%CE%B5%CE%AF%CE%BF_%CE%B5%CE%BD%CE%B5%CF%81%CE%B3%CE%B7%CF%84%CE%B9%CE%BA%CE%BF%CF%8D" TargetMode="External"/><Relationship Id="rId2" Type="http://schemas.openxmlformats.org/officeDocument/2006/relationships/hyperlink" Target="https://el.wikipedia.org/wiki/%CE%9F%CE%B9%CE%BA%CE%BF%CE%BD%CE%BF%CE%BC%CE%B9%CE%BA%CE%AC" TargetMode="External"/><Relationship Id="rId1" Type="http://schemas.openxmlformats.org/officeDocument/2006/relationships/slideLayout" Target="../slideLayouts/slideLayout2.xml"/><Relationship Id="rId5" Type="http://schemas.openxmlformats.org/officeDocument/2006/relationships/hyperlink" Target="https://el.wikipedia.org/wiki/%CE%A7%CF%81%CE%AE%CE%BC%CE%B1" TargetMode="External"/><Relationship Id="rId4" Type="http://schemas.openxmlformats.org/officeDocument/2006/relationships/hyperlink" Target="https://el.wikipedia.org/wiki/%CE%A4%CE%B9%CE%BC%CE%A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d.petropoulos@uop.g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jmkcwNR_Q4g&amp;feature=em-share_video_us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56009" y="536028"/>
            <a:ext cx="8596668" cy="3846786"/>
          </a:xfrm>
        </p:spPr>
        <p:txBody>
          <a:bodyPr>
            <a:normAutofit/>
          </a:bodyPr>
          <a:lstStyle/>
          <a:p>
            <a:pPr algn="ctr"/>
            <a:r>
              <a:rPr lang="el-GR" dirty="0" smtClean="0"/>
              <a:t>ΠΑΝΕΠΙΣΤΗΜΙΟ ΠΕΛΟΠΟΝΝΗΣΟΥ</a:t>
            </a:r>
            <a:br>
              <a:rPr lang="el-GR" dirty="0" smtClean="0"/>
            </a:br>
            <a:r>
              <a:rPr lang="el-GR" sz="2800" dirty="0" smtClean="0"/>
              <a:t>ΣΧΟΛΗ ΓΕΩΠΟΝΙΑΣ &amp; ΤΡΟΦΙΜΩΝ</a:t>
            </a:r>
            <a:r>
              <a:rPr lang="el-GR" dirty="0" smtClean="0"/>
              <a:t/>
            </a:r>
            <a:br>
              <a:rPr lang="el-GR" dirty="0" smtClean="0"/>
            </a:br>
            <a:r>
              <a:rPr lang="el-GR" sz="2800" dirty="0" smtClean="0"/>
              <a:t>Τμήμα Γεωπονίας </a:t>
            </a:r>
            <a:br>
              <a:rPr lang="el-GR" sz="2800" dirty="0" smtClean="0"/>
            </a:br>
            <a:r>
              <a:rPr lang="el-GR" sz="2800" dirty="0" smtClean="0"/>
              <a:t/>
            </a:r>
            <a:br>
              <a:rPr lang="el-GR" sz="2800" dirty="0" smtClean="0"/>
            </a:br>
            <a:r>
              <a:rPr lang="el-GR" sz="2800" dirty="0" smtClean="0"/>
              <a:t>Διοίκηση Γεωργικών Επιχειρήσεων </a:t>
            </a:r>
            <a:br>
              <a:rPr lang="el-GR" sz="2800" dirty="0" smtClean="0"/>
            </a:br>
            <a:r>
              <a:rPr lang="el-GR" sz="2800" dirty="0" smtClean="0"/>
              <a:t/>
            </a:r>
            <a:br>
              <a:rPr lang="el-GR" sz="2800" dirty="0" smtClean="0"/>
            </a:br>
            <a:r>
              <a:rPr lang="el-GR" sz="2800" dirty="0" smtClean="0"/>
              <a:t> </a:t>
            </a:r>
            <a:br>
              <a:rPr lang="el-GR" sz="2800" dirty="0" smtClean="0"/>
            </a:br>
            <a:r>
              <a:rPr lang="el-GR" sz="2800" b="1" dirty="0" smtClean="0"/>
              <a:t>Διάλεξη </a:t>
            </a:r>
            <a:r>
              <a:rPr lang="en-US" sz="2800" b="1" dirty="0" smtClean="0"/>
              <a:t>7</a:t>
            </a:r>
            <a:endParaRPr lang="el-GR" sz="2800" b="1" dirty="0"/>
          </a:p>
        </p:txBody>
      </p:sp>
      <p:sp>
        <p:nvSpPr>
          <p:cNvPr id="3" name="Θέση περιεχομένου 2"/>
          <p:cNvSpPr>
            <a:spLocks noGrp="1"/>
          </p:cNvSpPr>
          <p:nvPr>
            <p:ph idx="1"/>
          </p:nvPr>
        </p:nvSpPr>
        <p:spPr>
          <a:xfrm>
            <a:off x="677334" y="4845269"/>
            <a:ext cx="8596668" cy="1196093"/>
          </a:xfrm>
        </p:spPr>
        <p:txBody>
          <a:bodyPr/>
          <a:lstStyle/>
          <a:p>
            <a:pPr algn="r">
              <a:buNone/>
            </a:pPr>
            <a:r>
              <a:rPr lang="el-GR" dirty="0" smtClean="0"/>
              <a:t>Δρ Δημήτριος Π. Πετρόπουλος</a:t>
            </a:r>
          </a:p>
          <a:p>
            <a:pPr algn="r">
              <a:buNone/>
            </a:pPr>
            <a:r>
              <a:rPr lang="el-GR" dirty="0" smtClean="0"/>
              <a:t>Αναπληρωτής Καθηγητής «Γεωργικής Οικονομίας»</a:t>
            </a:r>
          </a:p>
          <a:p>
            <a:pPr marL="0" indent="0" algn="r">
              <a:buNone/>
            </a:pPr>
            <a:endParaRPr lang="el-GR" dirty="0"/>
          </a:p>
        </p:txBody>
      </p:sp>
    </p:spTree>
    <p:extLst>
      <p:ext uri="{BB962C8B-B14F-4D97-AF65-F5344CB8AC3E}">
        <p14:creationId xmlns:p14="http://schemas.microsoft.com/office/powerpoint/2010/main" xmlns="" val="3550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241738"/>
            <a:ext cx="8596668" cy="1051034"/>
          </a:xfrm>
        </p:spPr>
        <p:txBody>
          <a:bodyPr>
            <a:normAutofit fontScale="90000"/>
          </a:bodyPr>
          <a:lstStyle/>
          <a:p>
            <a:pPr algn="ctr"/>
            <a:r>
              <a:rPr lang="el-GR" b="1" dirty="0" smtClean="0"/>
              <a:t>Μπορείτε να αυξήσετε την παραγωγικότητα της επιχείρησής σας με διάφορους τρόπους:</a:t>
            </a:r>
            <a:br>
              <a:rPr lang="el-GR" b="1" dirty="0" smtClean="0"/>
            </a:br>
            <a:endParaRPr lang="el-GR" b="1" dirty="0"/>
          </a:p>
        </p:txBody>
      </p:sp>
      <p:sp>
        <p:nvSpPr>
          <p:cNvPr id="3" name="2 - Θέση περιεχομένου"/>
          <p:cNvSpPr>
            <a:spLocks noGrp="1"/>
          </p:cNvSpPr>
          <p:nvPr>
            <p:ph idx="1"/>
          </p:nvPr>
        </p:nvSpPr>
        <p:spPr>
          <a:xfrm>
            <a:off x="399393" y="1387366"/>
            <a:ext cx="9585435" cy="5244662"/>
          </a:xfrm>
        </p:spPr>
        <p:txBody>
          <a:bodyPr>
            <a:normAutofit/>
          </a:bodyPr>
          <a:lstStyle/>
          <a:p>
            <a:pPr>
              <a:buNone/>
            </a:pPr>
            <a:r>
              <a:rPr lang="el-GR" dirty="0" smtClean="0"/>
              <a:t>      - έχοντας μακροπρόθεσμο προσανατολισμό και στόχους</a:t>
            </a:r>
            <a:br>
              <a:rPr lang="el-GR" dirty="0" smtClean="0"/>
            </a:br>
            <a:r>
              <a:rPr lang="el-GR" dirty="0" smtClean="0"/>
              <a:t>- εισάγοντας και αξιοποιώντας κατάλληλη σύγχρονη τεχνολογία και ιδιαίτερα τεχνολογία πληροφορικής και επικοινωνιών</a:t>
            </a:r>
            <a:br>
              <a:rPr lang="el-GR" dirty="0" smtClean="0"/>
            </a:br>
            <a:r>
              <a:rPr lang="el-GR" dirty="0" smtClean="0"/>
              <a:t>- βελτιώνοντας τις γνώσεις και δεξιότητες του προσωπικού σας με κατάλληλη κατάρτιση </a:t>
            </a:r>
            <a:br>
              <a:rPr lang="el-GR" dirty="0" smtClean="0"/>
            </a:br>
            <a:r>
              <a:rPr lang="el-GR" dirty="0" smtClean="0"/>
              <a:t>- βελτιώνοντας τα συστήματα διαχείρισης ανθρώπινου δυναμικού (σύστημα πρόσληψης, σύστημα κινήτρων, κ.λπ.)</a:t>
            </a:r>
            <a:br>
              <a:rPr lang="el-GR" dirty="0" smtClean="0"/>
            </a:br>
            <a:r>
              <a:rPr lang="el-GR" dirty="0" smtClean="0"/>
              <a:t>- εισάγοντας σύγχρονες πρακτικές διεύθυνσης και οργάνωσης της εργασίας</a:t>
            </a:r>
            <a:br>
              <a:rPr lang="el-GR" dirty="0" smtClean="0"/>
            </a:br>
            <a:r>
              <a:rPr lang="el-GR" dirty="0" smtClean="0"/>
              <a:t>- προωθώντας την έρευνα και την καινοτομία στην επιχείρησή σας</a:t>
            </a:r>
            <a:br>
              <a:rPr lang="el-GR" dirty="0" smtClean="0"/>
            </a:br>
            <a:r>
              <a:rPr lang="el-GR" dirty="0" smtClean="0"/>
              <a:t>- προωθώντας τη δημιουργικότητα του προσωπικού σας και αξιοποιώντας νέες ιδέες που παίρνετε από αυτούς ή από το περιβάλλον σας </a:t>
            </a:r>
            <a:br>
              <a:rPr lang="el-GR" dirty="0" smtClean="0"/>
            </a:br>
            <a:r>
              <a:rPr lang="el-GR" dirty="0" smtClean="0"/>
              <a:t>- εισάγοντας αναγνωρισμένα πρότυπα ποιότητας και διαχείρισης διαδικασιών καθώς και περιβαλλοντικά πρότυπα</a:t>
            </a:r>
            <a:br>
              <a:rPr lang="el-GR" dirty="0" smtClean="0"/>
            </a:br>
            <a:r>
              <a:rPr lang="el-GR" dirty="0" smtClean="0"/>
              <a:t>- βελτιώνοντας τις εργασιακές σχέσεις στο χώρο εργασίας</a:t>
            </a:r>
            <a:br>
              <a:rPr lang="el-GR" dirty="0" smtClean="0"/>
            </a:br>
            <a:r>
              <a:rPr lang="el-GR" dirty="0" smtClean="0"/>
              <a:t>- εισάγοντας συστήματα ασφάλειας και υγείας για το προσωπικό σας</a:t>
            </a:r>
            <a:br>
              <a:rPr lang="el-GR" dirty="0" smtClean="0"/>
            </a:br>
            <a:r>
              <a:rPr lang="el-GR" dirty="0" smtClean="0"/>
              <a:t>- αναπτύσσοντας γόνιμες συνεργασίες με προμηθευτές, υπεργολάβους, μεταπωλητές, συμβούλους, τεχνικούς και άλλες επιχειρήσεις στον κλάδο σας.</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8596668" cy="709534"/>
          </a:xfrm>
        </p:spPr>
        <p:txBody>
          <a:bodyPr>
            <a:normAutofit fontScale="90000"/>
          </a:bodyPr>
          <a:lstStyle/>
          <a:p>
            <a:pPr algn="ctr"/>
            <a:r>
              <a:rPr lang="el-GR" dirty="0" smtClean="0"/>
              <a:t>Αποδοτικότητα</a:t>
            </a:r>
            <a:br>
              <a:rPr lang="el-GR" dirty="0" smtClean="0"/>
            </a:br>
            <a:endParaRPr lang="el-GR" dirty="0"/>
          </a:p>
        </p:txBody>
      </p:sp>
      <p:sp>
        <p:nvSpPr>
          <p:cNvPr id="3" name="2 - Θέση περιεχομένου"/>
          <p:cNvSpPr>
            <a:spLocks noGrp="1"/>
          </p:cNvSpPr>
          <p:nvPr>
            <p:ph idx="1"/>
          </p:nvPr>
        </p:nvSpPr>
        <p:spPr/>
        <p:txBody>
          <a:bodyPr>
            <a:normAutofit/>
          </a:bodyPr>
          <a:lstStyle/>
          <a:p>
            <a:r>
              <a:rPr lang="el-GR" dirty="0" smtClean="0"/>
              <a:t>Αποδοτικότητα= Παραγόμενο Προϊόν (αξίες) / Χρησιμοποιούμενες εισροές (αξίες)  </a:t>
            </a:r>
          </a:p>
          <a:p>
            <a:endParaRPr lang="el-GR" dirty="0" smtClean="0"/>
          </a:p>
          <a:p>
            <a:r>
              <a:rPr lang="el-GR" dirty="0" smtClean="0"/>
              <a:t>Καθαρό κέρδος ἠ ζημιά / Χρησιμοποιηθέντα κεφάλαια </a:t>
            </a:r>
          </a:p>
          <a:p>
            <a:endParaRPr lang="el-GR" dirty="0" smtClean="0"/>
          </a:p>
          <a:p>
            <a:r>
              <a:rPr lang="el-GR" dirty="0" smtClean="0"/>
              <a:t>Η </a:t>
            </a:r>
            <a:r>
              <a:rPr lang="el-GR" b="1" dirty="0" smtClean="0"/>
              <a:t>Αποτελεσματικότητα</a:t>
            </a:r>
            <a:r>
              <a:rPr lang="el-GR" dirty="0" smtClean="0"/>
              <a:t>: σχετίζεται με την επίτευξη των στόχων της επιχείρησης </a:t>
            </a:r>
          </a:p>
        </p:txBody>
      </p:sp>
      <p:sp>
        <p:nvSpPr>
          <p:cNvPr id="6146" name="AutoShape 2" descr="Κριτήρια μέτρησης της αποτελεσματικότητας&#10; Η επιχείρηση υπάρχει, για να ικανοποιεί τα συμφέροντα όλων των&#10;ομάδων που συνδ..."/>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Ρευστότητα </a:t>
            </a:r>
            <a:endParaRPr lang="el-GR" dirty="0"/>
          </a:p>
        </p:txBody>
      </p:sp>
      <p:sp>
        <p:nvSpPr>
          <p:cNvPr id="3" name="2 - Θέση περιεχομένου"/>
          <p:cNvSpPr>
            <a:spLocks noGrp="1"/>
          </p:cNvSpPr>
          <p:nvPr>
            <p:ph idx="1"/>
          </p:nvPr>
        </p:nvSpPr>
        <p:spPr>
          <a:xfrm>
            <a:off x="677334" y="1678899"/>
            <a:ext cx="8596668" cy="4362464"/>
          </a:xfrm>
        </p:spPr>
        <p:txBody>
          <a:bodyPr/>
          <a:lstStyle/>
          <a:p>
            <a:r>
              <a:rPr lang="el-GR" b="1" dirty="0" smtClean="0"/>
              <a:t>Ρευστότητα</a:t>
            </a:r>
            <a:r>
              <a:rPr lang="el-GR" dirty="0" smtClean="0"/>
              <a:t> στα </a:t>
            </a:r>
            <a:r>
              <a:rPr lang="el-GR" dirty="0" smtClean="0">
                <a:hlinkClick r:id="rId2" tooltip="Οικονομικά"/>
              </a:rPr>
              <a:t>οικονομικά</a:t>
            </a:r>
            <a:r>
              <a:rPr lang="el-GR" dirty="0" smtClean="0"/>
              <a:t> είναι η ικανότητα ταχείας μεταπώλησης ενός </a:t>
            </a:r>
            <a:r>
              <a:rPr lang="el-GR" dirty="0" smtClean="0">
                <a:hlinkClick r:id="rId3" tooltip="Στοιχείο ενεργητικού"/>
              </a:rPr>
              <a:t>στοιχείου ενεργητικού</a:t>
            </a:r>
            <a:r>
              <a:rPr lang="el-GR" dirty="0" smtClean="0"/>
              <a:t> με αμελητέα μεταβολή στην</a:t>
            </a:r>
            <a:r>
              <a:rPr lang="en-US" dirty="0" smtClean="0"/>
              <a:t> </a:t>
            </a:r>
            <a:r>
              <a:rPr lang="el-GR" dirty="0" smtClean="0">
                <a:hlinkClick r:id="rId4" tooltip="Τιμή"/>
              </a:rPr>
              <a:t>τιμή</a:t>
            </a:r>
            <a:r>
              <a:rPr lang="el-GR" dirty="0" smtClean="0"/>
              <a:t> του και με ελάχιστη απώλεια στην αξία του.</a:t>
            </a:r>
            <a:endParaRPr lang="en-US" dirty="0" smtClean="0"/>
          </a:p>
          <a:p>
            <a:r>
              <a:rPr lang="el-GR" dirty="0" smtClean="0"/>
              <a:t>Το </a:t>
            </a:r>
            <a:r>
              <a:rPr lang="el-GR" dirty="0" smtClean="0">
                <a:hlinkClick r:id="rId5" tooltip="Χρήμα"/>
              </a:rPr>
              <a:t>χρήμα</a:t>
            </a:r>
            <a:r>
              <a:rPr lang="el-GR" dirty="0" smtClean="0"/>
              <a:t> είναι γενικά το πιο «ρευστό» στοιχείο ενεργητικού και μπορεί να χρησιμοποιείται άμεσα, ανά πάσα στιγμή, για πραγματοποίηση οικονομικών συναλλαγών όπως οι αγορές, οι πωλήσεις και οι πληρωμές οφειλών.</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561174"/>
          </a:xfrm>
        </p:spPr>
        <p:txBody>
          <a:bodyPr>
            <a:normAutofit fontScale="90000"/>
          </a:bodyPr>
          <a:lstStyle/>
          <a:p>
            <a:pPr algn="ctr"/>
            <a:r>
              <a:rPr lang="el-GR" dirty="0" smtClean="0"/>
              <a:t>Υπολογισμός κεφαλαίου κίνησης</a:t>
            </a:r>
            <a:endParaRPr lang="el-GR" dirty="0"/>
          </a:p>
        </p:txBody>
      </p:sp>
      <p:sp>
        <p:nvSpPr>
          <p:cNvPr id="3" name="Θέση περιεχομένου 2"/>
          <p:cNvSpPr>
            <a:spLocks noGrp="1"/>
          </p:cNvSpPr>
          <p:nvPr>
            <p:ph idx="1"/>
          </p:nvPr>
        </p:nvSpPr>
        <p:spPr>
          <a:xfrm>
            <a:off x="256375" y="1350237"/>
            <a:ext cx="9947304" cy="4691126"/>
          </a:xfrm>
        </p:spPr>
        <p:txBody>
          <a:bodyPr>
            <a:normAutofit lnSpcReduction="10000"/>
          </a:bodyPr>
          <a:lstStyle/>
          <a:p>
            <a:pPr marL="0" indent="0">
              <a:buNone/>
            </a:pPr>
            <a:r>
              <a:rPr lang="el-GR" dirty="0" smtClean="0"/>
              <a:t>Για να λειτουργήσει μια επένδυση δεν χρειάζεται μόνο ο εξοπλισμός και γενικά τα πάγια στοιχεία. Χρειάζεται και πόρους που ονομάζονται «κεφάλαιο κίνησης» </a:t>
            </a:r>
          </a:p>
          <a:p>
            <a:pPr marL="0" indent="0">
              <a:buNone/>
            </a:pPr>
            <a:r>
              <a:rPr lang="el-GR" b="1" dirty="0" smtClean="0"/>
              <a:t>Κεφάλαιο κίνησης</a:t>
            </a:r>
            <a:r>
              <a:rPr lang="el-GR" dirty="0" smtClean="0"/>
              <a:t>: είναι οι αρχικοί πόροι που έχει ανάγκη ένα σχέδιο επένδυσης για να λειτουργήσει κατά το πρώτο διάστημα, συνήθως το πρώτο έτος. Περιλαμβάνει: αγορά πρώτων υλών, εμπορευμάτων, δαπάνες μισθοδοσίας, </a:t>
            </a:r>
            <a:r>
              <a:rPr lang="el-GR" dirty="0" err="1" smtClean="0"/>
              <a:t>κλπ</a:t>
            </a:r>
            <a:endParaRPr lang="el-GR" dirty="0" smtClean="0"/>
          </a:p>
          <a:p>
            <a:pPr marL="0" indent="0">
              <a:buNone/>
            </a:pPr>
            <a:r>
              <a:rPr lang="el-GR" dirty="0" smtClean="0"/>
              <a:t>Το Κεφάλαιο Κίνησης λογιστικά είναι το Κυκλοφοριακό Ενεργητικό μείον τις Τρέχουσες ή Βραχυχρόνιες Υποχρεώσεις (Παθητικό). Αποτελεί το πλεόνασμα του κυκλοφοριακού ενεργητικού έναντι των βραχυχρόνιων χρεών και κατά συνέπεια διευκολύνει την επιχείρηση να αντιμετωπίσει τις υποχρεώσεις της εφόσον το κυκλοφοριακό ενεργητικό είναι μεγαλύτερο από τα βραχυπρόθεσμα χρέη. Δηλαδή: </a:t>
            </a:r>
          </a:p>
          <a:p>
            <a:pPr marL="0" indent="0">
              <a:buNone/>
            </a:pPr>
            <a:r>
              <a:rPr lang="el-GR" dirty="0" smtClean="0"/>
              <a:t>Α. Κυκλοφοριακό Ενεργητικό (αποθέματα πρώτων υλών, έτοιμα προϊόντα, εμπορεύματα, χρεώσεις, ταμείο)</a:t>
            </a:r>
          </a:p>
          <a:p>
            <a:pPr marL="0" indent="0">
              <a:buNone/>
            </a:pPr>
            <a:r>
              <a:rPr lang="el-GR" dirty="0" smtClean="0"/>
              <a:t>Β. Βραχυχρόνιες Υποχρεώσεις (πιστωτές, βραχυχρόνια δάνεια, άλλες υποχρεώσεις: ασφαλιστικοί οργανισμοί, εφορία </a:t>
            </a:r>
            <a:r>
              <a:rPr lang="el-GR" dirty="0" err="1" smtClean="0"/>
              <a:t>κλπ</a:t>
            </a:r>
            <a:r>
              <a:rPr lang="el-GR" dirty="0" smtClean="0"/>
              <a:t>)</a:t>
            </a:r>
          </a:p>
          <a:p>
            <a:pPr marL="0" indent="0">
              <a:buNone/>
            </a:pPr>
            <a:r>
              <a:rPr lang="el-GR" dirty="0" smtClean="0"/>
              <a:t>Γ. Κεφάλαιο Κίνησης (Α-Β). Δηλαδή το κεφάλαιο κίνησης είναι αυτό που μένει αν από το κυκλοφοριακό ενεργητικό αφαιρέσουμε (εξοφλήσουμε) τις βραχυχρόνιες υποχρεώσεις.    </a:t>
            </a:r>
            <a:endParaRPr lang="el-GR" dirty="0"/>
          </a:p>
        </p:txBody>
      </p:sp>
    </p:spTree>
    <p:extLst>
      <p:ext uri="{BB962C8B-B14F-4D97-AF65-F5344CB8AC3E}">
        <p14:creationId xmlns="" xmlns:p14="http://schemas.microsoft.com/office/powerpoint/2010/main" val="3607609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Ανταγωνιστικότητα </a:t>
            </a:r>
            <a:endParaRPr lang="el-GR" dirty="0"/>
          </a:p>
        </p:txBody>
      </p:sp>
      <p:sp>
        <p:nvSpPr>
          <p:cNvPr id="3" name="Θέση περιεχομένου 2"/>
          <p:cNvSpPr>
            <a:spLocks noGrp="1"/>
          </p:cNvSpPr>
          <p:nvPr>
            <p:ph idx="1"/>
          </p:nvPr>
        </p:nvSpPr>
        <p:spPr>
          <a:xfrm>
            <a:off x="677334" y="1681655"/>
            <a:ext cx="8596668" cy="4359707"/>
          </a:xfrm>
        </p:spPr>
        <p:txBody>
          <a:bodyPr>
            <a:normAutofit lnSpcReduction="10000"/>
          </a:bodyPr>
          <a:lstStyle/>
          <a:p>
            <a:r>
              <a:rPr lang="el-GR" b="1" dirty="0" smtClean="0"/>
              <a:t>Σε επίπεδο επιχείρησης</a:t>
            </a:r>
            <a:r>
              <a:rPr lang="el-GR" dirty="0" smtClean="0"/>
              <a:t>:  </a:t>
            </a:r>
            <a:r>
              <a:rPr lang="el-GR" dirty="0"/>
              <a:t>είναι η δυνατότητα (ικανότητα) µ</a:t>
            </a:r>
            <a:r>
              <a:rPr lang="el-GR" dirty="0" err="1"/>
              <a:t>ιας</a:t>
            </a:r>
            <a:r>
              <a:rPr lang="el-GR" dirty="0"/>
              <a:t> επιχείρησης να επιβιώσει και να αναπτυχθεί, </a:t>
            </a:r>
            <a:r>
              <a:rPr lang="el-GR" dirty="0" err="1"/>
              <a:t>λαµβάνοντας</a:t>
            </a:r>
            <a:r>
              <a:rPr lang="el-GR" dirty="0"/>
              <a:t> υπόψη τον </a:t>
            </a:r>
            <a:r>
              <a:rPr lang="el-GR" dirty="0" err="1"/>
              <a:t>ανταγωνισµό</a:t>
            </a:r>
            <a:r>
              <a:rPr lang="el-GR" dirty="0"/>
              <a:t> άλλων επιχειρήσεων για τα ίδια κέρδη (στον ίδιο κλάδο ή την αγορά</a:t>
            </a:r>
            <a:r>
              <a:rPr lang="el-GR" dirty="0" smtClean="0"/>
              <a:t>).</a:t>
            </a:r>
          </a:p>
          <a:p>
            <a:r>
              <a:rPr lang="el-GR" b="1" dirty="0" smtClean="0"/>
              <a:t>Σε επίπεδο κλάδου: </a:t>
            </a:r>
            <a:r>
              <a:rPr lang="el-GR" dirty="0" smtClean="0"/>
              <a:t>ο </a:t>
            </a:r>
            <a:r>
              <a:rPr lang="el-GR" dirty="0" err="1"/>
              <a:t>τοµέας</a:t>
            </a:r>
            <a:r>
              <a:rPr lang="el-GR" dirty="0"/>
              <a:t> µ</a:t>
            </a:r>
            <a:r>
              <a:rPr lang="el-GR" dirty="0" err="1"/>
              <a:t>ιας</a:t>
            </a:r>
            <a:r>
              <a:rPr lang="el-GR" dirty="0"/>
              <a:t> χώρας είναι ανταγωνιστικός, </a:t>
            </a:r>
            <a:r>
              <a:rPr lang="el-GR" dirty="0" err="1"/>
              <a:t>συγκρινόµενος</a:t>
            </a:r>
            <a:r>
              <a:rPr lang="el-GR" dirty="0"/>
              <a:t> µε τους αντίστοιχους </a:t>
            </a:r>
            <a:r>
              <a:rPr lang="el-GR" dirty="0" err="1"/>
              <a:t>τοµείς</a:t>
            </a:r>
            <a:r>
              <a:rPr lang="el-GR" dirty="0"/>
              <a:t> άλλων χωρών, εάν ως σύνολο έχει ανταγωνιστικά </a:t>
            </a:r>
            <a:r>
              <a:rPr lang="el-GR" dirty="0" err="1"/>
              <a:t>πλεονεκτήµατα</a:t>
            </a:r>
            <a:r>
              <a:rPr lang="el-GR" dirty="0"/>
              <a:t> που του επιτρέπουν να </a:t>
            </a:r>
            <a:r>
              <a:rPr lang="el-GR" dirty="0" err="1"/>
              <a:t>δηµιουργήσει</a:t>
            </a:r>
            <a:r>
              <a:rPr lang="el-GR" dirty="0"/>
              <a:t> µε συνέπεια υψηλότερη </a:t>
            </a:r>
            <a:r>
              <a:rPr lang="el-GR" dirty="0" err="1"/>
              <a:t>προστιθέµενη</a:t>
            </a:r>
            <a:r>
              <a:rPr lang="el-GR" dirty="0"/>
              <a:t> αξία και υψηλότερα κέρδη (διάσταση διεθνών µ</a:t>
            </a:r>
            <a:r>
              <a:rPr lang="el-GR" dirty="0" err="1"/>
              <a:t>εριδίων</a:t>
            </a:r>
            <a:r>
              <a:rPr lang="el-GR" dirty="0"/>
              <a:t>-κερδών, προϋποθέσεων / </a:t>
            </a:r>
            <a:r>
              <a:rPr lang="el-GR" dirty="0" err="1"/>
              <a:t>αποτελέσµατος</a:t>
            </a:r>
            <a:r>
              <a:rPr lang="el-GR" dirty="0"/>
              <a:t> της ανταγωνιστικότητας). </a:t>
            </a:r>
            <a:endParaRPr lang="el-GR" dirty="0" smtClean="0"/>
          </a:p>
          <a:p>
            <a:r>
              <a:rPr lang="el-GR" b="1" dirty="0" smtClean="0"/>
              <a:t>Σε επίπεδο κράτους</a:t>
            </a:r>
            <a:r>
              <a:rPr lang="el-GR" dirty="0" smtClean="0"/>
              <a:t>: Η </a:t>
            </a:r>
            <a:r>
              <a:rPr lang="el-GR" dirty="0"/>
              <a:t>ενίσχυση της ανταγωνιστικότητας </a:t>
            </a:r>
            <a:r>
              <a:rPr lang="el-GR" dirty="0" err="1"/>
              <a:t>συµβάλλει</a:t>
            </a:r>
            <a:r>
              <a:rPr lang="el-GR" dirty="0"/>
              <a:t> στην επίτευξη των εθνικών στόχων: η ανταγωνιστικότητα αναφέρεται στην «ικανότητα διατήρησης και βελτίωσης του βιοτικού επιπέδου των πολιτών της χώρας - αύξησης της απασχόλησης και του </a:t>
            </a:r>
            <a:r>
              <a:rPr lang="el-GR" dirty="0" err="1"/>
              <a:t>πραγµατικού</a:t>
            </a:r>
            <a:r>
              <a:rPr lang="el-GR" dirty="0"/>
              <a:t> </a:t>
            </a:r>
            <a:r>
              <a:rPr lang="el-GR" dirty="0" err="1"/>
              <a:t>εισοδήµατος</a:t>
            </a:r>
            <a:r>
              <a:rPr lang="el-GR" dirty="0"/>
              <a:t>, µ</a:t>
            </a:r>
            <a:r>
              <a:rPr lang="el-GR" dirty="0" err="1"/>
              <a:t>είωσης</a:t>
            </a:r>
            <a:r>
              <a:rPr lang="el-GR" dirty="0"/>
              <a:t> της ανεργίας, καθώς και της ενίσχυσης των δυνατοτήτων και των ευκαιριών - εντός και εκτός των εθνικών συνόρων, υπό συνθήκες </a:t>
            </a:r>
            <a:r>
              <a:rPr lang="el-GR" dirty="0" err="1"/>
              <a:t>παγκοσµιοποίησης</a:t>
            </a:r>
            <a:r>
              <a:rPr lang="el-GR" dirty="0"/>
              <a:t>».</a:t>
            </a:r>
          </a:p>
          <a:p>
            <a:endParaRPr lang="el-GR" dirty="0"/>
          </a:p>
        </p:txBody>
      </p:sp>
    </p:spTree>
    <p:extLst>
      <p:ext uri="{BB962C8B-B14F-4D97-AF65-F5344CB8AC3E}">
        <p14:creationId xmlns="" xmlns:p14="http://schemas.microsoft.com/office/powerpoint/2010/main" val="460735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dirty="0" smtClean="0"/>
              <a:t>Η ανταγωνιστικότητα και οι τρόποι εκτίμησής της </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r>
              <a:rPr lang="el-GR" i="1" dirty="0" smtClean="0"/>
              <a:t>Ανταγωνιστικός είναι ο κλάδος που έχει την ικανότητα </a:t>
            </a:r>
            <a:r>
              <a:rPr lang="el-GR" b="1" i="1" dirty="0" smtClean="0"/>
              <a:t>μιας διαρκούς</a:t>
            </a:r>
            <a:r>
              <a:rPr lang="el-GR" i="1" dirty="0" smtClean="0"/>
              <a:t> και </a:t>
            </a:r>
            <a:r>
              <a:rPr lang="el-GR" b="1" i="1" dirty="0" smtClean="0"/>
              <a:t>επιτυχούς </a:t>
            </a:r>
            <a:r>
              <a:rPr lang="el-GR" i="1" dirty="0" smtClean="0"/>
              <a:t>παρουσίας και διατήρησης της θέσης του στην εσωτερική αλλά και στην εξωτερική αγορά. </a:t>
            </a:r>
            <a:endParaRPr lang="en-US" i="1" dirty="0" smtClean="0"/>
          </a:p>
          <a:p>
            <a:r>
              <a:rPr lang="el-GR" dirty="0" smtClean="0"/>
              <a:t>Τα  βασικά και κοινός αποδεκτά εργαλεία μέτρησης της ανταγωνιστικότητας προϊόντων ή κλάδων είναι:</a:t>
            </a:r>
            <a:endParaRPr lang="el-GR" i="1" dirty="0" smtClean="0"/>
          </a:p>
          <a:p>
            <a:pPr lvl="0">
              <a:buFont typeface="+mj-lt"/>
              <a:buAutoNum type="arabicPeriod"/>
            </a:pPr>
            <a:r>
              <a:rPr lang="el-GR" dirty="0" smtClean="0"/>
              <a:t>Ο δείκτης μοναδιαίου εργατικού κόστους</a:t>
            </a:r>
            <a:endParaRPr lang="el-GR" i="1" dirty="0" smtClean="0"/>
          </a:p>
          <a:p>
            <a:pPr lvl="0">
              <a:buFont typeface="+mj-lt"/>
              <a:buAutoNum type="arabicPeriod"/>
            </a:pPr>
            <a:r>
              <a:rPr lang="el-GR" dirty="0" smtClean="0"/>
              <a:t>Ο παγκόσμιος δείκτης ανταγωνιστικότητας (</a:t>
            </a:r>
            <a:r>
              <a:rPr lang="en-US" dirty="0" smtClean="0"/>
              <a:t>GCI</a:t>
            </a:r>
            <a:r>
              <a:rPr lang="el-GR" dirty="0" smtClean="0"/>
              <a:t>)</a:t>
            </a:r>
            <a:endParaRPr lang="el-GR" i="1" dirty="0" smtClean="0"/>
          </a:p>
          <a:p>
            <a:pPr lvl="0">
              <a:buFont typeface="+mj-lt"/>
              <a:buAutoNum type="arabicPeriod"/>
            </a:pPr>
            <a:r>
              <a:rPr lang="el-GR" dirty="0" smtClean="0"/>
              <a:t>Ο δείκτης του αποκαλυφθέντος συγκριτικού πλεονεκτήματος </a:t>
            </a:r>
            <a:endParaRPr lang="el-GR" i="1" dirty="0" smtClean="0"/>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a:r>
              <a:rPr lang="en-US" dirty="0" smtClean="0"/>
              <a:t>1. </a:t>
            </a:r>
            <a:r>
              <a:rPr lang="el-GR" dirty="0" smtClean="0"/>
              <a:t>Ο δείκτης μοναδιαίου εργατικού κόστους</a:t>
            </a:r>
            <a:r>
              <a:rPr lang="el-GR" i="1" dirty="0" smtClean="0"/>
              <a:t/>
            </a:r>
            <a:br>
              <a:rPr lang="el-GR" i="1" dirty="0" smtClean="0"/>
            </a:br>
            <a:endParaRPr lang="el-GR" dirty="0"/>
          </a:p>
        </p:txBody>
      </p:sp>
      <p:sp>
        <p:nvSpPr>
          <p:cNvPr id="3" name="2 - Θέση περιεχομένου"/>
          <p:cNvSpPr>
            <a:spLocks noGrp="1"/>
          </p:cNvSpPr>
          <p:nvPr>
            <p:ph idx="1"/>
          </p:nvPr>
        </p:nvSpPr>
        <p:spPr/>
        <p:txBody>
          <a:bodyPr/>
          <a:lstStyle/>
          <a:p>
            <a:r>
              <a:rPr lang="el-GR" dirty="0" smtClean="0"/>
              <a:t>Ο δείκτης μοναδιαίου εργατικού κόστους μετρά το μέσο εργατικό κόστος ανά μονάδα παραγόμενου προϊόντος και αντανακλά την κατάσταση ανταγωνιστικότητας της χώρας</a:t>
            </a:r>
            <a:endParaRPr lang="en-US" dirty="0" smtClean="0"/>
          </a:p>
          <a:p>
            <a:r>
              <a:rPr lang="el-GR" dirty="0" smtClean="0"/>
              <a:t>Η </a:t>
            </a:r>
            <a:r>
              <a:rPr lang="el-GR" b="1" dirty="0" smtClean="0"/>
              <a:t>διαμόρφωση του δείκτη είναι συνάρτηση του εργατικού κόστους</a:t>
            </a:r>
            <a:r>
              <a:rPr lang="el-GR" dirty="0" smtClean="0"/>
              <a:t> (ονομαστικού μισθού) </a:t>
            </a:r>
            <a:r>
              <a:rPr lang="el-GR" b="1" dirty="0" smtClean="0"/>
              <a:t>και της παραγωγικότητας της εργασίας</a:t>
            </a:r>
            <a:r>
              <a:rPr lang="el-GR" dirty="0" smtClean="0"/>
              <a:t> (παραγόμενο προϊόν ανά μονάδα εργασίας)</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0"/>
            <a:ext cx="8596668" cy="725214"/>
          </a:xfrm>
        </p:spPr>
        <p:txBody>
          <a:bodyPr>
            <a:normAutofit fontScale="90000"/>
          </a:bodyPr>
          <a:lstStyle/>
          <a:p>
            <a:pPr lvl="0" algn="ctr"/>
            <a:r>
              <a:rPr lang="en-US" sz="3100" dirty="0" smtClean="0"/>
              <a:t>2. </a:t>
            </a:r>
            <a:r>
              <a:rPr lang="el-GR" sz="3100" dirty="0" smtClean="0"/>
              <a:t>Ο παγκόσμιος δείκτης ανταγωνιστικότητας (</a:t>
            </a:r>
            <a:r>
              <a:rPr lang="en-US" sz="3100" dirty="0" smtClean="0"/>
              <a:t>GCI</a:t>
            </a:r>
            <a:r>
              <a:rPr lang="el-GR" sz="3100" dirty="0" smtClean="0"/>
              <a:t>)</a:t>
            </a:r>
            <a:r>
              <a:rPr lang="el-GR" i="1" dirty="0" smtClean="0"/>
              <a:t/>
            </a:r>
            <a:br>
              <a:rPr lang="el-GR" i="1" dirty="0" smtClean="0"/>
            </a:br>
            <a:endParaRPr lang="el-GR" dirty="0"/>
          </a:p>
        </p:txBody>
      </p:sp>
      <p:sp>
        <p:nvSpPr>
          <p:cNvPr id="3" name="2 - Θέση περιεχομένου"/>
          <p:cNvSpPr>
            <a:spLocks noGrp="1"/>
          </p:cNvSpPr>
          <p:nvPr>
            <p:ph idx="1"/>
          </p:nvPr>
        </p:nvSpPr>
        <p:spPr>
          <a:xfrm>
            <a:off x="677334" y="935421"/>
            <a:ext cx="8596668" cy="5105941"/>
          </a:xfrm>
        </p:spPr>
        <p:txBody>
          <a:bodyPr>
            <a:normAutofit/>
          </a:bodyPr>
          <a:lstStyle/>
          <a:p>
            <a:r>
              <a:rPr lang="el-GR" dirty="0" smtClean="0"/>
              <a:t>Συνολικά χρησιμοποιεί 180 επιμέρους δείκτες, οι οποίοι κατανέμονται σε 12 πυλώνες ανταγωνιστικότητας και συνθέτουν τρεις γενικούς άξονες.  </a:t>
            </a:r>
          </a:p>
          <a:p>
            <a:endParaRPr lang="el-GR" dirty="0" smtClean="0"/>
          </a:p>
          <a:p>
            <a:endParaRPr lang="el-GR" dirty="0"/>
          </a:p>
        </p:txBody>
      </p:sp>
      <p:graphicFrame>
        <p:nvGraphicFramePr>
          <p:cNvPr id="4" name="3 - Πίνακας"/>
          <p:cNvGraphicFramePr>
            <a:graphicFrameLocks noGrp="1"/>
          </p:cNvGraphicFramePr>
          <p:nvPr/>
        </p:nvGraphicFramePr>
        <p:xfrm>
          <a:off x="672661" y="1944414"/>
          <a:ext cx="9487338" cy="4871094"/>
        </p:xfrm>
        <a:graphic>
          <a:graphicData uri="http://schemas.openxmlformats.org/drawingml/2006/table">
            <a:tbl>
              <a:tblPr firstRow="1" bandRow="1">
                <a:tableStyleId>{5C22544A-7EE6-4342-B048-85BDC9FD1C3A}</a:tableStyleId>
              </a:tblPr>
              <a:tblGrid>
                <a:gridCol w="3162446"/>
                <a:gridCol w="3162446"/>
                <a:gridCol w="3162446"/>
              </a:tblGrid>
              <a:tr h="526418">
                <a:tc>
                  <a:txBody>
                    <a:bodyPr/>
                    <a:lstStyle/>
                    <a:p>
                      <a:pPr algn="l">
                        <a:lnSpc>
                          <a:spcPct val="150000"/>
                        </a:lnSpc>
                        <a:spcAft>
                          <a:spcPts val="0"/>
                        </a:spcAft>
                      </a:pPr>
                      <a:r>
                        <a:rPr lang="el-GR" sz="1800" b="1" dirty="0">
                          <a:latin typeface="Times New Roman"/>
                          <a:ea typeface="Calibri"/>
                        </a:rPr>
                        <a:t>Βασικές απαιτήσεις </a:t>
                      </a:r>
                      <a:endParaRPr lang="el-GR" sz="1800" dirty="0">
                        <a:latin typeface="Times New Roman"/>
                        <a:ea typeface="Calibri"/>
                      </a:endParaRPr>
                    </a:p>
                  </a:txBody>
                  <a:tcPr marL="68580" marR="68580" marT="0" marB="0"/>
                </a:tc>
                <a:tc>
                  <a:txBody>
                    <a:bodyPr/>
                    <a:lstStyle/>
                    <a:p>
                      <a:pPr algn="l">
                        <a:lnSpc>
                          <a:spcPct val="150000"/>
                        </a:lnSpc>
                        <a:spcAft>
                          <a:spcPts val="0"/>
                        </a:spcAft>
                      </a:pPr>
                      <a:r>
                        <a:rPr lang="el-GR" sz="1800" b="1">
                          <a:latin typeface="Times New Roman"/>
                          <a:ea typeface="Calibri"/>
                        </a:rPr>
                        <a:t>Ενισχυτές αποδοτικότητας</a:t>
                      </a:r>
                      <a:endParaRPr lang="el-GR" sz="1800">
                        <a:latin typeface="Times New Roman"/>
                        <a:ea typeface="Calibri"/>
                      </a:endParaRPr>
                    </a:p>
                  </a:txBody>
                  <a:tcPr marL="68580" marR="68580" marT="0" marB="0"/>
                </a:tc>
                <a:tc>
                  <a:txBody>
                    <a:bodyPr/>
                    <a:lstStyle/>
                    <a:p>
                      <a:pPr algn="l">
                        <a:lnSpc>
                          <a:spcPct val="150000"/>
                        </a:lnSpc>
                        <a:spcAft>
                          <a:spcPts val="0"/>
                        </a:spcAft>
                      </a:pPr>
                      <a:r>
                        <a:rPr lang="el-GR" sz="1800" b="1">
                          <a:latin typeface="Times New Roman"/>
                          <a:ea typeface="Calibri"/>
                        </a:rPr>
                        <a:t>Παράγοντες καινοτομίας</a:t>
                      </a:r>
                      <a:endParaRPr lang="el-GR" sz="1800">
                        <a:latin typeface="Times New Roman"/>
                        <a:ea typeface="Calibri"/>
                      </a:endParaRPr>
                    </a:p>
                  </a:txBody>
                  <a:tcPr marL="68580" marR="68580" marT="0" marB="0"/>
                </a:tc>
              </a:tr>
              <a:tr h="526418">
                <a:tc>
                  <a:txBody>
                    <a:bodyPr/>
                    <a:lstStyle/>
                    <a:p>
                      <a:pPr algn="l">
                        <a:lnSpc>
                          <a:spcPct val="150000"/>
                        </a:lnSpc>
                        <a:spcAft>
                          <a:spcPts val="0"/>
                        </a:spcAft>
                      </a:pPr>
                      <a:r>
                        <a:rPr lang="el-GR" sz="1800" dirty="0">
                          <a:latin typeface="Times New Roman"/>
                          <a:ea typeface="Calibri"/>
                        </a:rPr>
                        <a:t>1. Θεσμοί </a:t>
                      </a:r>
                    </a:p>
                  </a:txBody>
                  <a:tcPr marL="68580" marR="68580" marT="0" marB="0"/>
                </a:tc>
                <a:tc>
                  <a:txBody>
                    <a:bodyPr/>
                    <a:lstStyle/>
                    <a:p>
                      <a:pPr algn="l">
                        <a:lnSpc>
                          <a:spcPct val="150000"/>
                        </a:lnSpc>
                        <a:spcAft>
                          <a:spcPts val="0"/>
                        </a:spcAft>
                      </a:pPr>
                      <a:r>
                        <a:rPr lang="el-GR" sz="1800">
                          <a:latin typeface="Times New Roman"/>
                          <a:ea typeface="Calibri"/>
                        </a:rPr>
                        <a:t>6. Αποτελεσματικότητα αγοράς αγαθών </a:t>
                      </a:r>
                    </a:p>
                  </a:txBody>
                  <a:tcPr marL="68580" marR="68580" marT="0" marB="0"/>
                </a:tc>
                <a:tc>
                  <a:txBody>
                    <a:bodyPr/>
                    <a:lstStyle/>
                    <a:p>
                      <a:pPr algn="l">
                        <a:lnSpc>
                          <a:spcPct val="150000"/>
                        </a:lnSpc>
                        <a:spcAft>
                          <a:spcPts val="0"/>
                        </a:spcAft>
                      </a:pPr>
                      <a:r>
                        <a:rPr lang="el-GR" sz="1800">
                          <a:latin typeface="Times New Roman"/>
                          <a:ea typeface="Calibri"/>
                        </a:rPr>
                        <a:t>11. Επίπεδο επιχειρήσεων</a:t>
                      </a:r>
                    </a:p>
                  </a:txBody>
                  <a:tcPr marL="68580" marR="68580" marT="0" marB="0"/>
                </a:tc>
              </a:tr>
              <a:tr h="526418">
                <a:tc>
                  <a:txBody>
                    <a:bodyPr/>
                    <a:lstStyle/>
                    <a:p>
                      <a:pPr algn="l">
                        <a:lnSpc>
                          <a:spcPct val="150000"/>
                        </a:lnSpc>
                        <a:spcAft>
                          <a:spcPts val="0"/>
                        </a:spcAft>
                      </a:pPr>
                      <a:r>
                        <a:rPr lang="el-GR" sz="1800" dirty="0">
                          <a:latin typeface="Times New Roman"/>
                          <a:ea typeface="Calibri"/>
                        </a:rPr>
                        <a:t>2. Υποδομές</a:t>
                      </a:r>
                    </a:p>
                  </a:txBody>
                  <a:tcPr marL="68580" marR="68580" marT="0" marB="0"/>
                </a:tc>
                <a:tc>
                  <a:txBody>
                    <a:bodyPr/>
                    <a:lstStyle/>
                    <a:p>
                      <a:pPr algn="l">
                        <a:lnSpc>
                          <a:spcPct val="150000"/>
                        </a:lnSpc>
                        <a:spcAft>
                          <a:spcPts val="0"/>
                        </a:spcAft>
                      </a:pPr>
                      <a:r>
                        <a:rPr lang="el-GR" sz="1800">
                          <a:latin typeface="Times New Roman"/>
                          <a:ea typeface="Calibri"/>
                        </a:rPr>
                        <a:t>7. Αποτελεσματικότητα αγοράς εργασίας</a:t>
                      </a:r>
                    </a:p>
                  </a:txBody>
                  <a:tcPr marL="68580" marR="68580" marT="0" marB="0"/>
                </a:tc>
                <a:tc>
                  <a:txBody>
                    <a:bodyPr/>
                    <a:lstStyle/>
                    <a:p>
                      <a:pPr algn="l">
                        <a:lnSpc>
                          <a:spcPct val="150000"/>
                        </a:lnSpc>
                        <a:spcAft>
                          <a:spcPts val="0"/>
                        </a:spcAft>
                      </a:pPr>
                      <a:r>
                        <a:rPr lang="el-GR" sz="1800">
                          <a:latin typeface="Times New Roman"/>
                          <a:ea typeface="Calibri"/>
                        </a:rPr>
                        <a:t>12. Καινοτομία</a:t>
                      </a:r>
                    </a:p>
                  </a:txBody>
                  <a:tcPr marL="68580" marR="68580" marT="0" marB="0"/>
                </a:tc>
              </a:tr>
              <a:tr h="526418">
                <a:tc>
                  <a:txBody>
                    <a:bodyPr/>
                    <a:lstStyle/>
                    <a:p>
                      <a:pPr algn="l">
                        <a:lnSpc>
                          <a:spcPct val="150000"/>
                        </a:lnSpc>
                        <a:spcAft>
                          <a:spcPts val="0"/>
                        </a:spcAft>
                      </a:pPr>
                      <a:r>
                        <a:rPr lang="el-GR" sz="1800" dirty="0">
                          <a:latin typeface="Times New Roman"/>
                          <a:ea typeface="Calibri"/>
                        </a:rPr>
                        <a:t>3. Μακροοικονομική σταθερότητα</a:t>
                      </a:r>
                    </a:p>
                  </a:txBody>
                  <a:tcPr marL="68580" marR="68580" marT="0" marB="0"/>
                </a:tc>
                <a:tc>
                  <a:txBody>
                    <a:bodyPr/>
                    <a:lstStyle/>
                    <a:p>
                      <a:pPr algn="l">
                        <a:lnSpc>
                          <a:spcPct val="150000"/>
                        </a:lnSpc>
                        <a:spcAft>
                          <a:spcPts val="0"/>
                        </a:spcAft>
                      </a:pPr>
                      <a:r>
                        <a:rPr lang="el-GR" sz="1800" dirty="0">
                          <a:latin typeface="Times New Roman"/>
                          <a:ea typeface="Calibri"/>
                        </a:rPr>
                        <a:t>8. Αποτελεσματικότητα χρηματοοικονομικών αγορών</a:t>
                      </a:r>
                    </a:p>
                  </a:txBody>
                  <a:tcPr marL="68580" marR="68580" marT="0" marB="0"/>
                </a:tc>
                <a:tc>
                  <a:txBody>
                    <a:bodyPr/>
                    <a:lstStyle/>
                    <a:p>
                      <a:pPr algn="l">
                        <a:lnSpc>
                          <a:spcPct val="150000"/>
                        </a:lnSpc>
                        <a:spcAft>
                          <a:spcPts val="0"/>
                        </a:spcAft>
                      </a:pPr>
                      <a:endParaRPr lang="el-GR" sz="1800" dirty="0">
                        <a:latin typeface="Times New Roman"/>
                        <a:ea typeface="Calibri"/>
                      </a:endParaRPr>
                    </a:p>
                  </a:txBody>
                  <a:tcPr marL="68580" marR="68580" marT="0" marB="0"/>
                </a:tc>
              </a:tr>
              <a:tr h="526418">
                <a:tc>
                  <a:txBody>
                    <a:bodyPr/>
                    <a:lstStyle/>
                    <a:p>
                      <a:pPr algn="l">
                        <a:lnSpc>
                          <a:spcPct val="150000"/>
                        </a:lnSpc>
                        <a:spcAft>
                          <a:spcPts val="0"/>
                        </a:spcAft>
                      </a:pPr>
                      <a:r>
                        <a:rPr lang="el-GR" sz="1800">
                          <a:latin typeface="Times New Roman"/>
                          <a:ea typeface="Calibri"/>
                        </a:rPr>
                        <a:t>4. Ασφάλεια</a:t>
                      </a:r>
                    </a:p>
                  </a:txBody>
                  <a:tcPr marL="68580" marR="68580" marT="0" marB="0"/>
                </a:tc>
                <a:tc>
                  <a:txBody>
                    <a:bodyPr/>
                    <a:lstStyle/>
                    <a:p>
                      <a:pPr algn="l">
                        <a:lnSpc>
                          <a:spcPct val="150000"/>
                        </a:lnSpc>
                        <a:spcAft>
                          <a:spcPts val="0"/>
                        </a:spcAft>
                      </a:pPr>
                      <a:r>
                        <a:rPr lang="el-GR" sz="1800" dirty="0">
                          <a:latin typeface="Times New Roman"/>
                          <a:ea typeface="Calibri"/>
                        </a:rPr>
                        <a:t>9. Τεχνολογική ετοιμότητα</a:t>
                      </a:r>
                    </a:p>
                  </a:txBody>
                  <a:tcPr marL="68580" marR="68580" marT="0" marB="0"/>
                </a:tc>
                <a:tc>
                  <a:txBody>
                    <a:bodyPr/>
                    <a:lstStyle/>
                    <a:p>
                      <a:pPr algn="l">
                        <a:lnSpc>
                          <a:spcPct val="150000"/>
                        </a:lnSpc>
                        <a:spcAft>
                          <a:spcPts val="0"/>
                        </a:spcAft>
                      </a:pPr>
                      <a:endParaRPr lang="el-GR" sz="1800" dirty="0">
                        <a:latin typeface="Times New Roman"/>
                        <a:ea typeface="Calibri"/>
                      </a:endParaRPr>
                    </a:p>
                  </a:txBody>
                  <a:tcPr marL="68580" marR="68580" marT="0" marB="0"/>
                </a:tc>
              </a:tr>
              <a:tr h="526418">
                <a:tc>
                  <a:txBody>
                    <a:bodyPr/>
                    <a:lstStyle/>
                    <a:p>
                      <a:pPr algn="l">
                        <a:lnSpc>
                          <a:spcPct val="150000"/>
                        </a:lnSpc>
                        <a:spcAft>
                          <a:spcPts val="0"/>
                        </a:spcAft>
                      </a:pPr>
                      <a:r>
                        <a:rPr lang="el-GR" sz="1800">
                          <a:latin typeface="Times New Roman"/>
                          <a:ea typeface="Calibri"/>
                        </a:rPr>
                        <a:t>5. Ανθρώπινο δυναμικό</a:t>
                      </a:r>
                    </a:p>
                  </a:txBody>
                  <a:tcPr marL="68580" marR="68580" marT="0" marB="0"/>
                </a:tc>
                <a:tc>
                  <a:txBody>
                    <a:bodyPr/>
                    <a:lstStyle/>
                    <a:p>
                      <a:pPr algn="l">
                        <a:lnSpc>
                          <a:spcPct val="150000"/>
                        </a:lnSpc>
                        <a:spcAft>
                          <a:spcPts val="0"/>
                        </a:spcAft>
                      </a:pPr>
                      <a:r>
                        <a:rPr lang="el-GR" sz="1800" dirty="0">
                          <a:latin typeface="Times New Roman"/>
                          <a:ea typeface="Calibri"/>
                        </a:rPr>
                        <a:t>10. Εξωστρέφεια και μέγεθος αγοράς</a:t>
                      </a:r>
                    </a:p>
                  </a:txBody>
                  <a:tcPr marL="68580" marR="68580" marT="0" marB="0"/>
                </a:tc>
                <a:tc>
                  <a:txBody>
                    <a:bodyPr/>
                    <a:lstStyle/>
                    <a:p>
                      <a:pPr algn="l">
                        <a:lnSpc>
                          <a:spcPct val="150000"/>
                        </a:lnSpc>
                        <a:spcAft>
                          <a:spcPts val="0"/>
                        </a:spcAft>
                      </a:pPr>
                      <a:endParaRPr lang="el-GR" sz="1800" dirty="0">
                        <a:latin typeface="Times New Roman"/>
                        <a:ea typeface="Calibri"/>
                      </a:endParaRPr>
                    </a:p>
                  </a:txBody>
                  <a:tcPr marL="68580" marR="68580" marT="0" marB="0"/>
                </a:tc>
              </a:tr>
              <a:tr h="526418">
                <a:tc>
                  <a:txBody>
                    <a:bodyPr/>
                    <a:lstStyle/>
                    <a:p>
                      <a:pPr algn="l">
                        <a:lnSpc>
                          <a:spcPct val="150000"/>
                        </a:lnSpc>
                        <a:spcAft>
                          <a:spcPts val="0"/>
                        </a:spcAft>
                      </a:pPr>
                      <a:endParaRPr lang="el-GR" sz="1800" dirty="0">
                        <a:latin typeface="Times New Roman"/>
                        <a:ea typeface="Calibri"/>
                      </a:endParaRPr>
                    </a:p>
                  </a:txBody>
                  <a:tcPr marL="68580" marR="68580" marT="0" marB="0"/>
                </a:tc>
                <a:tc>
                  <a:txBody>
                    <a:bodyPr/>
                    <a:lstStyle/>
                    <a:p>
                      <a:pPr algn="l">
                        <a:lnSpc>
                          <a:spcPct val="150000"/>
                        </a:lnSpc>
                        <a:spcAft>
                          <a:spcPts val="0"/>
                        </a:spcAft>
                      </a:pPr>
                      <a:endParaRPr lang="el-GR" sz="1800" dirty="0">
                        <a:latin typeface="Times New Roman"/>
                        <a:ea typeface="Calibri"/>
                      </a:endParaRPr>
                    </a:p>
                  </a:txBody>
                  <a:tcPr marL="68580" marR="68580" marT="0" marB="0"/>
                </a:tc>
                <a:tc>
                  <a:txBody>
                    <a:bodyPr/>
                    <a:lstStyle/>
                    <a:p>
                      <a:pPr algn="l">
                        <a:lnSpc>
                          <a:spcPct val="150000"/>
                        </a:lnSpc>
                        <a:spcAft>
                          <a:spcPts val="0"/>
                        </a:spcAft>
                      </a:pPr>
                      <a:endParaRPr lang="el-GR" sz="1800" dirty="0">
                        <a:latin typeface="Times New Roman"/>
                        <a:ea typeface="Calibri"/>
                      </a:endParaRPr>
                    </a:p>
                  </a:txBody>
                  <a:tcPr marL="68580" marR="68580"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algn="ctr"/>
            <a:r>
              <a:rPr lang="en-US" dirty="0" smtClean="0"/>
              <a:t>3. </a:t>
            </a:r>
            <a:r>
              <a:rPr lang="el-GR" dirty="0" smtClean="0"/>
              <a:t>Ο δείκτης του αποκαλυφθέντος συγκριτικού πλεονεκτήματος </a:t>
            </a:r>
            <a:r>
              <a:rPr lang="el-GR" i="1" dirty="0" smtClean="0"/>
              <a:t/>
            </a:r>
            <a:br>
              <a:rPr lang="el-GR" i="1" dirty="0" smtClean="0"/>
            </a:br>
            <a:endParaRPr lang="el-GR" dirty="0"/>
          </a:p>
        </p:txBody>
      </p:sp>
      <p:sp>
        <p:nvSpPr>
          <p:cNvPr id="3" name="2 - Θέση περιεχομένου"/>
          <p:cNvSpPr>
            <a:spLocks noGrp="1"/>
          </p:cNvSpPr>
          <p:nvPr>
            <p:ph idx="1"/>
          </p:nvPr>
        </p:nvSpPr>
        <p:spPr/>
        <p:txBody>
          <a:bodyPr/>
          <a:lstStyle/>
          <a:p>
            <a:r>
              <a:rPr lang="el-GR" dirty="0" smtClean="0"/>
              <a:t>Ο δείκτης “αποκαλυφθέντος συγκριτικού πλεονεκτήματος» (</a:t>
            </a:r>
            <a:r>
              <a:rPr lang="en-US" dirty="0" err="1" smtClean="0"/>
              <a:t>Balassa</a:t>
            </a:r>
            <a:r>
              <a:rPr lang="el-GR" dirty="0" smtClean="0"/>
              <a:t>) χρησιμοποιείται για να προσδιορίσει </a:t>
            </a:r>
            <a:r>
              <a:rPr lang="el-GR" b="1" dirty="0" smtClean="0"/>
              <a:t>εάν μια χώρα έχει «αποκαλυφθέν» συγκριτικό πλεονέκτημα</a:t>
            </a:r>
            <a:r>
              <a:rPr lang="el-GR" dirty="0" smtClean="0"/>
              <a:t> (</a:t>
            </a:r>
            <a:r>
              <a:rPr lang="en-US" dirty="0" smtClean="0"/>
              <a:t>Revealed Comparative Advantage</a:t>
            </a:r>
            <a:r>
              <a:rPr lang="el-GR" dirty="0" smtClean="0"/>
              <a:t>, </a:t>
            </a:r>
            <a:r>
              <a:rPr lang="en-US" dirty="0" smtClean="0"/>
              <a:t>RCA</a:t>
            </a:r>
            <a:r>
              <a:rPr lang="el-GR" smtClean="0"/>
              <a:t>), </a:t>
            </a:r>
            <a:r>
              <a:rPr lang="el-GR" b="1" smtClean="0"/>
              <a:t>αλλά όχι για να καθορίσει τις πηγές του συγκριτικού αυτού πλεονεκτήματος</a:t>
            </a:r>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599"/>
            <a:ext cx="8596668" cy="1765739"/>
          </a:xfrm>
        </p:spPr>
        <p:txBody>
          <a:bodyPr>
            <a:normAutofit fontScale="90000"/>
          </a:bodyPr>
          <a:lstStyle/>
          <a:p>
            <a:pPr algn="ctr"/>
            <a:r>
              <a:rPr lang="en-US" dirty="0" smtClean="0"/>
              <a:t/>
            </a:r>
            <a:br>
              <a:rPr lang="en-US" dirty="0" smtClean="0"/>
            </a:br>
            <a:r>
              <a:rPr lang="en-US" dirty="0" smtClean="0"/>
              <a:t/>
            </a:r>
            <a:br>
              <a:rPr lang="en-US" dirty="0" smtClean="0"/>
            </a:br>
            <a:r>
              <a:rPr lang="el-GR" i="1" dirty="0" smtClean="0"/>
              <a:t>Ευχαριστώ </a:t>
            </a:r>
            <a:br>
              <a:rPr lang="el-GR" i="1" dirty="0" smtClean="0"/>
            </a:br>
            <a:r>
              <a:rPr lang="el-GR" i="1" dirty="0" smtClean="0"/>
              <a:t>για την προσοχή και συμμετοχή σας!</a:t>
            </a:r>
            <a:endParaRPr lang="el-GR" i="1" dirty="0"/>
          </a:p>
        </p:txBody>
      </p:sp>
      <p:sp>
        <p:nvSpPr>
          <p:cNvPr id="3" name="2 - Θέση περιεχομένου"/>
          <p:cNvSpPr>
            <a:spLocks noGrp="1"/>
          </p:cNvSpPr>
          <p:nvPr>
            <p:ph idx="1"/>
          </p:nvPr>
        </p:nvSpPr>
        <p:spPr>
          <a:xfrm>
            <a:off x="677334" y="2490952"/>
            <a:ext cx="8596668" cy="3478924"/>
          </a:xfrm>
        </p:spPr>
        <p:txBody>
          <a:bodyPr>
            <a:normAutofit lnSpcReduction="10000"/>
          </a:bodyPr>
          <a:lstStyle/>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pPr algn="r">
              <a:buNone/>
            </a:pPr>
            <a:r>
              <a:rPr lang="en-US" b="1" dirty="0" smtClean="0">
                <a:solidFill>
                  <a:schemeClr val="tx1">
                    <a:lumMod val="95000"/>
                    <a:lumOff val="5000"/>
                  </a:schemeClr>
                </a:solidFill>
                <a:hlinkClick r:id="rId2"/>
              </a:rPr>
              <a:t>Email: d.petropoulos@uop.gr</a:t>
            </a:r>
            <a:r>
              <a:rPr lang="en-US" b="1" dirty="0" smtClean="0">
                <a:solidFill>
                  <a:schemeClr val="tx1">
                    <a:lumMod val="95000"/>
                    <a:lumOff val="5000"/>
                  </a:schemeClr>
                </a:solidFill>
              </a:rPr>
              <a:t> </a:t>
            </a:r>
            <a:endParaRPr lang="el-GR" b="1" dirty="0">
              <a:solidFill>
                <a:schemeClr val="tx1">
                  <a:lumMod val="95000"/>
                  <a:lumOff val="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578265"/>
          </a:xfrm>
        </p:spPr>
        <p:txBody>
          <a:bodyPr>
            <a:normAutofit fontScale="90000"/>
          </a:bodyPr>
          <a:lstStyle/>
          <a:p>
            <a:pPr algn="ctr"/>
            <a:r>
              <a:rPr lang="el-GR" dirty="0" smtClean="0"/>
              <a:t>Βασικές έννοιες</a:t>
            </a:r>
            <a:endParaRPr lang="el-GR" dirty="0"/>
          </a:p>
        </p:txBody>
      </p:sp>
      <p:sp>
        <p:nvSpPr>
          <p:cNvPr id="3" name="Θέση περιεχομένου 2"/>
          <p:cNvSpPr>
            <a:spLocks noGrp="1"/>
          </p:cNvSpPr>
          <p:nvPr>
            <p:ph idx="1"/>
          </p:nvPr>
        </p:nvSpPr>
        <p:spPr/>
        <p:txBody>
          <a:bodyPr/>
          <a:lstStyle/>
          <a:p>
            <a:r>
              <a:rPr lang="el-GR" dirty="0" smtClean="0"/>
              <a:t>Παραγωγικότητα</a:t>
            </a:r>
          </a:p>
          <a:p>
            <a:r>
              <a:rPr lang="el-GR" dirty="0" smtClean="0"/>
              <a:t>Αποδοτικότητα</a:t>
            </a:r>
          </a:p>
          <a:p>
            <a:r>
              <a:rPr lang="el-GR" dirty="0" smtClean="0"/>
              <a:t>Ρευστότητα</a:t>
            </a:r>
          </a:p>
          <a:p>
            <a:r>
              <a:rPr lang="el-GR" dirty="0" smtClean="0"/>
              <a:t>Αποδοτικότητα ιδίων κεφαλαίων</a:t>
            </a:r>
          </a:p>
          <a:p>
            <a:r>
              <a:rPr lang="el-GR" dirty="0" smtClean="0"/>
              <a:t>Υπολογισμός κεφαλαίου κίνησης</a:t>
            </a:r>
            <a:endParaRPr lang="en-US" dirty="0" smtClean="0"/>
          </a:p>
          <a:p>
            <a:r>
              <a:rPr lang="el-GR" dirty="0" smtClean="0"/>
              <a:t>Η ανταγωνιστικότητα και οι τρόποι εκτίμησής της</a:t>
            </a:r>
          </a:p>
          <a:p>
            <a:endParaRPr lang="el-GR" dirty="0"/>
          </a:p>
        </p:txBody>
      </p:sp>
    </p:spTree>
    <p:extLst>
      <p:ext uri="{BB962C8B-B14F-4D97-AF65-F5344CB8AC3E}">
        <p14:creationId xmlns="" xmlns:p14="http://schemas.microsoft.com/office/powerpoint/2010/main" val="2264254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8596668" cy="799475"/>
          </a:xfrm>
        </p:spPr>
        <p:txBody>
          <a:bodyPr>
            <a:normAutofit fontScale="90000"/>
          </a:bodyPr>
          <a:lstStyle/>
          <a:p>
            <a:pPr algn="ctr"/>
            <a:r>
              <a:rPr lang="el-GR" dirty="0" smtClean="0"/>
              <a:t>Παραγωγικότητα</a:t>
            </a:r>
            <a:br>
              <a:rPr lang="el-GR" dirty="0" smtClean="0"/>
            </a:br>
            <a:endParaRPr lang="el-GR" dirty="0"/>
          </a:p>
        </p:txBody>
      </p:sp>
      <p:sp>
        <p:nvSpPr>
          <p:cNvPr id="3" name="2 - Θέση περιεχομένου"/>
          <p:cNvSpPr>
            <a:spLocks noGrp="1"/>
          </p:cNvSpPr>
          <p:nvPr>
            <p:ph idx="1"/>
          </p:nvPr>
        </p:nvSpPr>
        <p:spPr>
          <a:xfrm>
            <a:off x="677334" y="1648919"/>
            <a:ext cx="8596668" cy="4392444"/>
          </a:xfrm>
        </p:spPr>
        <p:txBody>
          <a:bodyPr/>
          <a:lstStyle/>
          <a:p>
            <a:r>
              <a:rPr lang="el-GR" dirty="0" smtClean="0"/>
              <a:t>ΠΑΡΑΓΩΓΙΚΟΤΗΤΑ = Παραγόμενο Προϊόν (ποσότητες) / Χρησιμοποιούμενες εισροές (ποσότητες)  </a:t>
            </a:r>
          </a:p>
          <a:p>
            <a:pPr>
              <a:buFont typeface="Wingdings" pitchFamily="2" charset="2"/>
              <a:buChar char="ü"/>
            </a:pPr>
            <a:r>
              <a:rPr lang="el-GR" i="1" dirty="0" smtClean="0"/>
              <a:t>Διατηρώντας σταθερή την ποιότητα του προϊόντος </a:t>
            </a:r>
            <a:endParaRPr lang="el-GR" dirty="0" smtClean="0"/>
          </a:p>
          <a:p>
            <a:pPr>
              <a:buFont typeface="Wingdings" pitchFamily="2" charset="2"/>
              <a:buChar char="ü"/>
            </a:pPr>
            <a:r>
              <a:rPr lang="el-GR" dirty="0" smtClean="0"/>
              <a:t>Οι εισροές περιλαμβάνουν όλους τους συντελεστές παραγωγής (εργασία, κεφάλαιο, πρώτες ύλες, τεχνολογία)</a:t>
            </a:r>
          </a:p>
          <a:p>
            <a:pPr>
              <a:buFont typeface="Wingdings" pitchFamily="2" charset="2"/>
              <a:buChar char="ü"/>
            </a:pPr>
            <a:r>
              <a:rPr lang="el-GR" dirty="0" smtClean="0"/>
              <a:t>150/3=50</a:t>
            </a:r>
          </a:p>
          <a:p>
            <a:pPr>
              <a:buFont typeface="Wingdings" pitchFamily="2" charset="2"/>
              <a:buChar char="ü"/>
            </a:pPr>
            <a:r>
              <a:rPr lang="el-GR" dirty="0" smtClean="0"/>
              <a:t>150/2,5=60</a:t>
            </a:r>
          </a:p>
          <a:p>
            <a:pPr>
              <a:buFont typeface="Wingdings" pitchFamily="2" charset="2"/>
              <a:buChar char="ü"/>
            </a:pPr>
            <a:r>
              <a:rPr lang="el-GR" dirty="0" smtClean="0"/>
              <a:t>180/3=60</a:t>
            </a:r>
          </a:p>
          <a:p>
            <a:pPr>
              <a:buNone/>
            </a:pPr>
            <a:endParaRPr lang="el-GR" dirty="0" smtClean="0"/>
          </a:p>
          <a:p>
            <a:pPr>
              <a:buFont typeface="Wingdings" pitchFamily="2" charset="2"/>
              <a:buChar char="ü"/>
            </a:pPr>
            <a:endParaRPr lang="el-GR" dirty="0" smtClean="0"/>
          </a:p>
          <a:p>
            <a:pPr>
              <a:buFont typeface="Wingdings" pitchFamily="2" charset="2"/>
              <a:buChar char="ü"/>
            </a:pPr>
            <a:endParaRPr lang="el-GR" dirty="0" smtClean="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8596668" cy="784485"/>
          </a:xfrm>
        </p:spPr>
        <p:txBody>
          <a:bodyPr/>
          <a:lstStyle/>
          <a:p>
            <a:pPr algn="ctr"/>
            <a:r>
              <a:rPr lang="el-GR" dirty="0" smtClean="0"/>
              <a:t>Παραγωγικότητα Εργασίας</a:t>
            </a:r>
            <a:endParaRPr lang="el-GR" dirty="0"/>
          </a:p>
        </p:txBody>
      </p:sp>
      <p:sp>
        <p:nvSpPr>
          <p:cNvPr id="3" name="2 - Θέση περιεχομένου"/>
          <p:cNvSpPr>
            <a:spLocks noGrp="1"/>
          </p:cNvSpPr>
          <p:nvPr>
            <p:ph idx="1"/>
          </p:nvPr>
        </p:nvSpPr>
        <p:spPr>
          <a:xfrm>
            <a:off x="677334" y="1753849"/>
            <a:ext cx="9710850" cy="4542020"/>
          </a:xfrm>
        </p:spPr>
        <p:txBody>
          <a:bodyPr>
            <a:normAutofit/>
          </a:bodyPr>
          <a:lstStyle/>
          <a:p>
            <a:r>
              <a:rPr lang="el-GR" dirty="0" smtClean="0"/>
              <a:t>Ποιοτικοί παράγοντες που καθιστούν εξαιρετικά δύσκολη την ακριβή μέτρηση της είναι:</a:t>
            </a:r>
          </a:p>
          <a:p>
            <a:pPr>
              <a:buFont typeface="Wingdings" pitchFamily="2" charset="2"/>
              <a:buChar char="Ø"/>
            </a:pPr>
            <a:r>
              <a:rPr lang="el-GR" dirty="0" smtClean="0"/>
              <a:t>Η ένταση της προσπάθειας των εργαζομένων</a:t>
            </a:r>
          </a:p>
          <a:p>
            <a:pPr>
              <a:buFont typeface="Wingdings" pitchFamily="2" charset="2"/>
              <a:buChar char="Ø"/>
            </a:pPr>
            <a:r>
              <a:rPr lang="el-GR" dirty="0" smtClean="0"/>
              <a:t>Η ποιότητα της εργασίας</a:t>
            </a:r>
          </a:p>
          <a:p>
            <a:pPr>
              <a:buFont typeface="Wingdings" pitchFamily="2" charset="2"/>
              <a:buChar char="Ø"/>
            </a:pPr>
            <a:r>
              <a:rPr lang="el-GR" dirty="0" smtClean="0"/>
              <a:t>Τα διαφορετικά συστήματα επίβλεψης, συντονισμού και υποκίνησης (διοίκηση)</a:t>
            </a:r>
          </a:p>
          <a:p>
            <a:pPr>
              <a:buFont typeface="Wingdings" pitchFamily="2" charset="2"/>
              <a:buChar char="Ø"/>
            </a:pPr>
            <a:r>
              <a:rPr lang="el-GR" dirty="0" smtClean="0"/>
              <a:t>Τα κίνητρα </a:t>
            </a:r>
          </a:p>
          <a:p>
            <a:pPr>
              <a:buFont typeface="Wingdings" pitchFamily="2" charset="2"/>
              <a:buChar char="Ø"/>
            </a:pPr>
            <a:endParaRPr lang="el-GR" dirty="0" smtClean="0"/>
          </a:p>
          <a:p>
            <a:pPr>
              <a:buNone/>
            </a:pPr>
            <a:r>
              <a:rPr lang="el-GR" i="1" dirty="0" smtClean="0"/>
              <a:t>Η αξία του παραγόμενου προϊόντος μπορεί να είναι αντιστρόφως ανάλογη της ποσότητας του προϊόντος (που μετριέται στον αριθμητή του κλάσματος της παραγωγικότητας εργασίας)  </a:t>
            </a:r>
          </a:p>
          <a:p>
            <a:pPr>
              <a:buNone/>
            </a:pPr>
            <a:r>
              <a:rPr lang="el-GR" i="1" dirty="0" smtClean="0"/>
              <a:t>200/5=40    αξία χ</a:t>
            </a:r>
          </a:p>
          <a:p>
            <a:pPr>
              <a:buNone/>
            </a:pPr>
            <a:r>
              <a:rPr lang="el-GR" i="1" dirty="0" smtClean="0"/>
              <a:t>200/4=50    αξία χ-α (μεγάλη παραγωγικότητα – μικρότερη αξία παραγόμενου προϊόντος)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t>Πότε παρατηρείται (από μια περίοδο σε άλλη) αύξηση στην παραγωγικότητα;</a:t>
            </a:r>
            <a:endParaRPr lang="el-GR" dirty="0"/>
          </a:p>
        </p:txBody>
      </p:sp>
      <p:sp>
        <p:nvSpPr>
          <p:cNvPr id="3" name="2 - Θέση περιεχομένου"/>
          <p:cNvSpPr>
            <a:spLocks noGrp="1"/>
          </p:cNvSpPr>
          <p:nvPr>
            <p:ph idx="1"/>
          </p:nvPr>
        </p:nvSpPr>
        <p:spPr/>
        <p:txBody>
          <a:bodyPr>
            <a:normAutofit/>
          </a:bodyPr>
          <a:lstStyle/>
          <a:p>
            <a:r>
              <a:rPr lang="el-GR" dirty="0" smtClean="0"/>
              <a:t>όταν παράγονται περισσότερα προϊόντα ή υπηρεσίες με τη χρήση των ίδιων πόρων</a:t>
            </a:r>
          </a:p>
          <a:p>
            <a:r>
              <a:rPr lang="el-GR" dirty="0" smtClean="0"/>
              <a:t>όταν παράγονται τα ίδια (σε ποσότητα και ποιότητα) προϊόντα ή υπηρεσίες με τη χρήση λιγότερων πόρων</a:t>
            </a:r>
          </a:p>
          <a:p>
            <a:r>
              <a:rPr lang="el-GR" dirty="0" smtClean="0"/>
              <a:t>όταν η αύξηση στα προϊόντα και υπηρεσίες που παράγονται είναι μεγαλύτερη από την αύξηση των πόρων που χρησιμοποιούνται.</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dirty="0" smtClean="0"/>
              <a:t>Παράγοντες που επηρεάζουν την παραγωγικότητα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r>
              <a:rPr lang="el-GR" b="1" dirty="0" err="1" smtClean="0"/>
              <a:t>Μάκρο</a:t>
            </a:r>
            <a:r>
              <a:rPr lang="el-GR" b="1" dirty="0" smtClean="0"/>
              <a:t>-παράγοντες</a:t>
            </a:r>
            <a:endParaRPr lang="el-GR" dirty="0" smtClean="0"/>
          </a:p>
          <a:p>
            <a:pPr>
              <a:buNone/>
            </a:pPr>
            <a:r>
              <a:rPr lang="el-GR" dirty="0" smtClean="0"/>
              <a:t>     - Ανταγωνισμός - αποτελεσματική λειτουργία των αγορών</a:t>
            </a:r>
            <a:br>
              <a:rPr lang="el-GR" dirty="0" smtClean="0"/>
            </a:br>
            <a:r>
              <a:rPr lang="el-GR" dirty="0" smtClean="0"/>
              <a:t>- Η δομή της οικονομίας </a:t>
            </a:r>
            <a:br>
              <a:rPr lang="el-GR" dirty="0" smtClean="0"/>
            </a:br>
            <a:r>
              <a:rPr lang="el-GR" dirty="0" smtClean="0"/>
              <a:t>- Η οικονομική σταθερότητα </a:t>
            </a:r>
            <a:br>
              <a:rPr lang="el-GR" dirty="0" smtClean="0"/>
            </a:br>
            <a:r>
              <a:rPr lang="el-GR" dirty="0" smtClean="0"/>
              <a:t>- Βασικές υποδομές (συγκοινωνίες, τηλεπικοινωνίες, ενέργεια, νερό)</a:t>
            </a:r>
            <a:br>
              <a:rPr lang="el-GR" dirty="0" smtClean="0"/>
            </a:br>
            <a:r>
              <a:rPr lang="el-GR" dirty="0" smtClean="0"/>
              <a:t>- Αποδοτικότητα Δημόσιας Υπηρεσίας</a:t>
            </a:r>
            <a:br>
              <a:rPr lang="el-GR" dirty="0" smtClean="0"/>
            </a:br>
            <a:r>
              <a:rPr lang="el-GR" dirty="0" smtClean="0"/>
              <a:t>- Νομικό και κανονιστικό πλαίσιο λειτουργίας των επιχειρήσεων</a:t>
            </a:r>
            <a:br>
              <a:rPr lang="el-GR" dirty="0" smtClean="0"/>
            </a:br>
            <a:r>
              <a:rPr lang="el-GR" dirty="0" smtClean="0"/>
              <a:t>- Αγορά εργασίας και σύστημα εργασιακών σχέσεων (απασχόληση, ανεργία και υπηρεσίες απασχόλησης )</a:t>
            </a:r>
            <a:br>
              <a:rPr lang="el-GR" dirty="0" smtClean="0"/>
            </a:br>
            <a:r>
              <a:rPr lang="el-GR" dirty="0" smtClean="0"/>
              <a:t>- Χρηματοδοτικό σύστημα</a:t>
            </a:r>
            <a:br>
              <a:rPr lang="el-GR" dirty="0" smtClean="0"/>
            </a:br>
            <a:r>
              <a:rPr lang="el-GR" dirty="0" smtClean="0"/>
              <a:t>- Συστήματα εκπαίδευσης και κατάρτισης για ανάπτυξη δεξιοτήτων</a:t>
            </a:r>
            <a:br>
              <a:rPr lang="el-GR" dirty="0" smtClean="0"/>
            </a:br>
            <a:r>
              <a:rPr lang="el-GR" dirty="0" smtClean="0"/>
              <a:t>- Συστήματα ασφάλειας και υγείας</a:t>
            </a:r>
            <a:br>
              <a:rPr lang="el-GR" dirty="0" smtClean="0"/>
            </a:br>
            <a:r>
              <a:rPr lang="el-GR" dirty="0" smtClean="0"/>
              <a:t>- Δομές στήριξης της καινοτομίας και επιχειρηματικότητας</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t>Μίκρο παράγοντες</a:t>
            </a:r>
            <a:endParaRPr lang="el-GR" dirty="0" smtClean="0"/>
          </a:p>
          <a:p>
            <a:pPr>
              <a:buNone/>
            </a:pPr>
            <a:r>
              <a:rPr lang="el-GR" dirty="0" smtClean="0"/>
              <a:t>    - Ανθρώπινο κεφάλαιο (συστήματα πρόσληψης, ανέλιξης, κινήτρων, αμοιβών, τρόπος ηγεσίας, διαχείριση γνώσεων και δεξιοτήτων του προσωπικού) </a:t>
            </a:r>
            <a:br>
              <a:rPr lang="el-GR" dirty="0" smtClean="0"/>
            </a:br>
            <a:r>
              <a:rPr lang="el-GR" dirty="0" smtClean="0"/>
              <a:t>- Στρατηγικός σχεδιασμός</a:t>
            </a:r>
            <a:br>
              <a:rPr lang="el-GR" dirty="0" smtClean="0"/>
            </a:br>
            <a:r>
              <a:rPr lang="el-GR" dirty="0" smtClean="0"/>
              <a:t>- Τεχνολογία και ιδιαίτερα Τεχνολογία Πληροφορικής και Επικοινωνιών (ΤΠΕ)</a:t>
            </a:r>
            <a:br>
              <a:rPr lang="el-GR" dirty="0" smtClean="0"/>
            </a:br>
            <a:r>
              <a:rPr lang="el-GR" dirty="0" smtClean="0"/>
              <a:t>- Προγραμματισμός, οργάνωση και έλεγχος της εργασίας </a:t>
            </a:r>
            <a:br>
              <a:rPr lang="el-GR" dirty="0" smtClean="0"/>
            </a:br>
            <a:r>
              <a:rPr lang="el-GR" dirty="0" smtClean="0"/>
              <a:t>- Διευθυντικές πρακτικές</a:t>
            </a:r>
            <a:br>
              <a:rPr lang="el-GR" dirty="0" smtClean="0"/>
            </a:br>
            <a:r>
              <a:rPr lang="el-GR" dirty="0" smtClean="0"/>
              <a:t>- Έρευνα, καινοτομία και δημιουργικότητα</a:t>
            </a:r>
            <a:br>
              <a:rPr lang="el-GR" dirty="0" smtClean="0"/>
            </a:br>
            <a:r>
              <a:rPr lang="el-GR" dirty="0" smtClean="0"/>
              <a:t>- Ασφάλεια και υγεία</a:t>
            </a:r>
            <a:br>
              <a:rPr lang="el-GR" dirty="0" smtClean="0"/>
            </a:br>
            <a:r>
              <a:rPr lang="el-GR" dirty="0" smtClean="0"/>
              <a:t>- </a:t>
            </a:r>
            <a:r>
              <a:rPr lang="el-GR" dirty="0" err="1" smtClean="0"/>
              <a:t>Οργανωσιακή</a:t>
            </a:r>
            <a:r>
              <a:rPr lang="el-GR" dirty="0" smtClean="0"/>
              <a:t> μάθηση</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8596668" cy="3077980"/>
          </a:xfrm>
        </p:spPr>
        <p:txBody>
          <a:bodyPr>
            <a:normAutofit/>
          </a:bodyPr>
          <a:lstStyle/>
          <a:p>
            <a:pPr algn="ctr"/>
            <a:r>
              <a:rPr lang="el-GR" b="1" dirty="0" smtClean="0"/>
              <a:t>Πώς μπορώ να αυξήσω την παραγωγικότητα της επιχείρησής μου;</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ctr">
              <a:buNone/>
            </a:pPr>
            <a:r>
              <a:rPr lang="en-US" smtClean="0">
                <a:hlinkClick r:id="rId2"/>
              </a:rPr>
              <a:t>https://www.youtube.com/watch?v=jmkcwNR_Q4g&amp;feature=em-share_video_user</a:t>
            </a:r>
            <a:endParaRPr lang="en-US" smtClean="0"/>
          </a:p>
          <a:p>
            <a:endParaRPr lang="el-GR" dirty="0"/>
          </a:p>
        </p:txBody>
      </p:sp>
    </p:spTree>
  </p:cSld>
  <p:clrMapOvr>
    <a:masterClrMapping/>
  </p:clrMapOvr>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1287</TotalTime>
  <Words>902</Words>
  <Application>Microsoft Office PowerPoint</Application>
  <PresentationFormat>Προσαρμογή</PresentationFormat>
  <Paragraphs>100</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Όψη</vt:lpstr>
      <vt:lpstr>ΠΑΝΕΠΙΣΤΗΜΙΟ ΠΕΛΟΠΟΝΝΗΣΟΥ ΣΧΟΛΗ ΓΕΩΠΟΝΙΑΣ &amp; ΤΡΟΦΙΜΩΝ Τμήμα Γεωπονίας   Διοίκηση Γεωργικών Επιχειρήσεων     Διάλεξη 7</vt:lpstr>
      <vt:lpstr>Βασικές έννοιες</vt:lpstr>
      <vt:lpstr>Παραγωγικότητα </vt:lpstr>
      <vt:lpstr>Παραγωγικότητα Εργασίας</vt:lpstr>
      <vt:lpstr>Πότε παρατηρείται (από μια περίοδο σε άλλη) αύξηση στην παραγωγικότητα;</vt:lpstr>
      <vt:lpstr>Παράγοντες που επηρεάζουν την παραγωγικότητα </vt:lpstr>
      <vt:lpstr>Διαφάνεια 7</vt:lpstr>
      <vt:lpstr>Πώς μπορώ να αυξήσω την παραγωγικότητα της επιχείρησής μου; </vt:lpstr>
      <vt:lpstr>Διαφάνεια 9</vt:lpstr>
      <vt:lpstr>Μπορείτε να αυξήσετε την παραγωγικότητα της επιχείρησής σας με διάφορους τρόπους: </vt:lpstr>
      <vt:lpstr>Αποδοτικότητα </vt:lpstr>
      <vt:lpstr>Ρευστότητα </vt:lpstr>
      <vt:lpstr>Υπολογισμός κεφαλαίου κίνησης</vt:lpstr>
      <vt:lpstr>Ανταγωνιστικότητα </vt:lpstr>
      <vt:lpstr>Η ανταγωνιστικότητα και οι τρόποι εκτίμησής της  </vt:lpstr>
      <vt:lpstr>1. Ο δείκτης μοναδιαίου εργατικού κόστους </vt:lpstr>
      <vt:lpstr>2. Ο παγκόσμιος δείκτης ανταγωνιστικότητας (GCI) </vt:lpstr>
      <vt:lpstr>3. Ο δείκτης του αποκαλυφθέντος συγκριτικού πλεονεκτήματος  </vt:lpstr>
      <vt:lpstr>  Ευχαριστώ  για την προσοχή και συμμετοχή σας!</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ΤΕΙ ΠΕΛΟΠΟΝΝΗΣΟΥ Μεταπτυχιακό </dc:title>
  <dc:creator>Δημήτρης</dc:creator>
  <cp:lastModifiedBy>ADMIN</cp:lastModifiedBy>
  <cp:revision>73</cp:revision>
  <dcterms:created xsi:type="dcterms:W3CDTF">2018-11-13T14:28:25Z</dcterms:created>
  <dcterms:modified xsi:type="dcterms:W3CDTF">2021-01-12T09:25:08Z</dcterms:modified>
</cp:coreProperties>
</file>