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05" r:id="rId2"/>
    <p:sldId id="406" r:id="rId3"/>
    <p:sldId id="408" r:id="rId4"/>
    <p:sldId id="407" r:id="rId5"/>
    <p:sldId id="409" r:id="rId6"/>
    <p:sldId id="410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CCE1BA-E6BE-4A8D-BF19-E89E774800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CA547AB4-37D5-4584-AFC4-E0503C56F9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EC03104-DFF8-462B-B6C4-5001B1463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F35C02-F7DD-4E1E-A39E-B8D591DC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0E2EF8A-D808-4759-94FA-594CAAAA8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815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EA75D5D-CA91-42C7-A02E-C5E7BE42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4759DC4-22EA-488D-8B4E-4375645F17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0D8F9B-CC46-4484-B1F7-936936478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C0CD85C-580A-43B3-A63C-F1FC27B9BB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3DB9711-276E-4D9B-8D08-F8F4B4D96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5396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1545AB57-9D10-421F-92BF-B45C4CC6C9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119F7EE-1467-456F-9604-A543CB188C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18541C6-1B44-46E7-8BB8-3D82F3DFD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7CB2A48-4FFA-4CC3-89AB-568AA2AAF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24DC7A0-676E-459B-B49E-61567B87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4280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166381-ADD6-49D5-8DA7-69413BB634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27608DD-0127-4A59-AA25-4D94187ABBF8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23C11B5A-437F-40D2-8BD2-A073D4F2B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A252083-AF01-4193-BF59-F3A059497CD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DB45F0B-D193-4ACB-BA12-A37DDF52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57D8E969-1D30-4F6E-B549-E398AA1B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0A56F164-BEFE-4048-A7D4-A185AF380EC8}" type="slidenum">
              <a:rPr lang="el-GR" altLang="el-GR"/>
              <a:pPr/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89336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EFF404-136F-415D-A1E5-1F4B1F506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98DC411-E187-4601-B32B-ED86A867AB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D41446D-3223-4803-84D3-9FBEA1FE6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927584A-FCE9-4067-97A1-1BE722AD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DF117B4-235F-494C-B5D1-FB76C182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034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8E6B83-2B27-4421-B272-28E8FD421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2E4CB55-C4DD-4E9C-B2D0-CC0FA6201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29939180-83E7-425A-B81B-0A7C5A915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2EB9046-3E34-441A-8927-FAB9A7717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7FB51DC-2837-4617-B4CB-C354EA0B2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9675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6279778-B2A8-48F6-9DD7-377DB14F1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AFB16A7-90C0-4CD8-B1FE-9A3CA36B11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5FCD525-A822-4EBF-A3C7-0A06252EE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B8909B6-9A5E-4351-8B2F-BE7C279D1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DD88E11B-DB5F-4F9D-8449-25ECDFB89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EA42654-60AD-4409-9606-F11703F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427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6F95A7-7B20-45C1-AF1C-F51113FD0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0FD9F08-0650-459F-8F3E-0AA9C0C75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4EFE455-3326-4C43-B11F-727DCBB652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20A3AF6E-D7F9-4622-8082-0D844D6F1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BF02A090-1486-4697-A300-B5A2173369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BAC4D432-6BB1-468A-8C75-30B48739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236B58FB-FFA5-4EEF-B481-E505B1C5C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BA99EB88-7C90-4A24-874E-BFB8DD0FD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4071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1076613-9B76-4D43-B324-663739ECF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19196E9-8CAF-4D7C-9405-4ACA41F58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407EB6B4-BFBF-4223-AB4C-16993D7C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F279B1DA-7FBB-43E8-B76C-C056E632E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43441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8F8E805-6B71-4F5A-B2A1-2F91E094E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183E671-3479-4DDF-892E-33AECE1CC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90DBEC6-41C8-4E04-BB89-E71FA9263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39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6207313-9AF4-4E3A-A4A1-0900A3B4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32FF08C-271B-4C6B-B2AA-04B18EB1E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BFDF2AB-D47E-4326-835D-2BA0CD6D8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AA164D5-2571-4808-AD33-7D4745871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95F822C2-CAB1-4A59-ABBE-279346599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00E3A2F-AA5C-41CA-97FE-5987C532D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883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35E3E8E-4BE5-44A4-A476-54C4FB6E6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CD4CF52F-7A7E-41BF-A659-5CA34FD77E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64625CE-7EBE-42E7-98F1-7035C05C6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062BA3FF-1901-4024-BDE9-9C9A91BDA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2882A457-BE36-476E-9659-25D43F189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7E14D25-9C05-4F59-A61F-B4A495D04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065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artisticGlass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DE3B31D6-772A-45E0-8A24-776E4DCE9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F175822-2D65-4A46-B70F-42AA473D2C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5C562CE-7AFD-461C-B023-FC441F48D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D0A76-91AE-4BB1-8689-EB7D11DD3C28}" type="datetimeFigureOut">
              <a:rPr lang="el-GR" smtClean="0"/>
              <a:t>19/5/2022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C29E89B-FFBD-48B1-822D-F68596417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542A88D-AFB1-4194-B156-7FFA7843D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2F6CB-7A00-4635-AC70-D1BD400C396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319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5C88CD-ADFE-6DD1-C20F-DFE58C5B7159}"/>
              </a:ext>
            </a:extLst>
          </p:cNvPr>
          <p:cNvSpPr txBox="1"/>
          <p:nvPr/>
        </p:nvSpPr>
        <p:spPr>
          <a:xfrm>
            <a:off x="167780" y="209725"/>
            <a:ext cx="5511567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1</a:t>
            </a:r>
            <a:r>
              <a:rPr lang="el-GR" sz="1400" b="1" baseline="30000" dirty="0"/>
              <a:t>η</a:t>
            </a:r>
            <a:r>
              <a:rPr lang="el-GR" sz="1400" b="1" dirty="0"/>
              <a:t> </a:t>
            </a:r>
            <a:r>
              <a:rPr lang="el-GR" sz="1400" b="1" dirty="0" err="1"/>
              <a:t>συνξη</a:t>
            </a:r>
            <a:endParaRPr lang="el-GR" sz="1400" b="1" dirty="0"/>
          </a:p>
          <a:p>
            <a:r>
              <a:rPr lang="el-GR" sz="1400" dirty="0"/>
              <a:t>Η εξ αποστάσεως διευκολύνει επαφές </a:t>
            </a:r>
            <a:r>
              <a:rPr lang="el-GR" sz="1400" b="1" dirty="0"/>
              <a:t>κ1</a:t>
            </a:r>
            <a:r>
              <a:rPr lang="el-GR" sz="1400" dirty="0"/>
              <a:t> </a:t>
            </a:r>
          </a:p>
          <a:p>
            <a:r>
              <a:rPr lang="el-GR" sz="1400" dirty="0"/>
              <a:t>Η ώρα πραγματοποίησής της είναι </a:t>
            </a:r>
            <a:r>
              <a:rPr lang="el-GR" sz="1400" dirty="0" err="1"/>
              <a:t>ξεβόλεμα</a:t>
            </a:r>
            <a:r>
              <a:rPr lang="el-GR" sz="1400" dirty="0"/>
              <a:t> (κόβει τη μέρα στη μέση) </a:t>
            </a:r>
            <a:r>
              <a:rPr lang="el-GR" sz="1400" b="1" dirty="0"/>
              <a:t>κ2</a:t>
            </a:r>
          </a:p>
          <a:p>
            <a:r>
              <a:rPr lang="el-GR" sz="1400" dirty="0"/>
              <a:t>Η </a:t>
            </a:r>
            <a:r>
              <a:rPr lang="el-GR" sz="1400" dirty="0" err="1"/>
              <a:t>εξΑ</a:t>
            </a:r>
            <a:r>
              <a:rPr lang="el-GR" sz="1400" dirty="0"/>
              <a:t> είναι ξεκούραστη αλλά δεν είναι «φυσιολογική» </a:t>
            </a:r>
            <a:r>
              <a:rPr lang="el-GR" sz="1400" b="1" dirty="0"/>
              <a:t>κ3</a:t>
            </a:r>
          </a:p>
          <a:p>
            <a:r>
              <a:rPr lang="el-GR" sz="1400" dirty="0"/>
              <a:t>Για τα παιδιά ήταν άσχημη ώρα </a:t>
            </a:r>
            <a:r>
              <a:rPr lang="el-GR" sz="1400" b="1" dirty="0"/>
              <a:t>κ4</a:t>
            </a:r>
          </a:p>
          <a:p>
            <a:r>
              <a:rPr lang="el-GR" sz="1400" dirty="0"/>
              <a:t>Η προετοιμασία της ήθελε χρόνο στην αρχή αλλά μετά οκ </a:t>
            </a:r>
            <a:r>
              <a:rPr lang="el-GR" sz="1400" b="1" dirty="0"/>
              <a:t>κ5</a:t>
            </a:r>
          </a:p>
          <a:p>
            <a:r>
              <a:rPr lang="el-GR" sz="1400" dirty="0"/>
              <a:t>Προσομοίωση τάξης – προβολή βιβλίου - </a:t>
            </a:r>
            <a:r>
              <a:rPr lang="en-US" sz="1400" dirty="0"/>
              <a:t>whiteboard </a:t>
            </a:r>
            <a:r>
              <a:rPr lang="el-GR" sz="1400" b="1" dirty="0"/>
              <a:t>κ6</a:t>
            </a:r>
          </a:p>
          <a:p>
            <a:r>
              <a:rPr lang="el-GR" sz="1400" dirty="0"/>
              <a:t>Η προσομοίωση βόλευε </a:t>
            </a:r>
            <a:r>
              <a:rPr lang="el-GR" sz="1400" b="1" dirty="0"/>
              <a:t>κ7</a:t>
            </a:r>
          </a:p>
          <a:p>
            <a:r>
              <a:rPr lang="el-GR" sz="1400" dirty="0">
                <a:solidFill>
                  <a:srgbClr val="00B050"/>
                </a:solidFill>
              </a:rPr>
              <a:t>Η </a:t>
            </a:r>
            <a:r>
              <a:rPr lang="el-GR" sz="1400" dirty="0" err="1">
                <a:solidFill>
                  <a:srgbClr val="00B050"/>
                </a:solidFill>
              </a:rPr>
              <a:t>εξΑ</a:t>
            </a:r>
            <a:r>
              <a:rPr lang="el-GR" sz="1400" dirty="0">
                <a:solidFill>
                  <a:srgbClr val="00B050"/>
                </a:solidFill>
              </a:rPr>
              <a:t> μας άνοιξε νέους ορίζοντες </a:t>
            </a:r>
            <a:r>
              <a:rPr lang="el-GR" sz="1400" b="1" dirty="0">
                <a:solidFill>
                  <a:srgbClr val="00B050"/>
                </a:solidFill>
              </a:rPr>
              <a:t>κ8</a:t>
            </a:r>
          </a:p>
          <a:p>
            <a:r>
              <a:rPr lang="el-GR" sz="1400" dirty="0"/>
              <a:t>Καλό είναι τα πειράματα να γίνονται στην τάξη </a:t>
            </a:r>
            <a:r>
              <a:rPr lang="el-GR" sz="1400" b="1" dirty="0"/>
              <a:t>κ9</a:t>
            </a:r>
          </a:p>
          <a:p>
            <a:r>
              <a:rPr lang="el-GR" sz="1400" dirty="0"/>
              <a:t>Υλικό δικό του δεν έφτιαξε </a:t>
            </a:r>
            <a:r>
              <a:rPr lang="el-GR" sz="1400" b="1" dirty="0"/>
              <a:t>κ10</a:t>
            </a:r>
          </a:p>
          <a:p>
            <a:r>
              <a:rPr lang="el-GR" sz="1400" dirty="0"/>
              <a:t>Όχι χρήση του </a:t>
            </a:r>
            <a:r>
              <a:rPr lang="en-US" sz="1400" dirty="0" err="1"/>
              <a:t>eclass</a:t>
            </a:r>
            <a:r>
              <a:rPr lang="en-US" sz="1400" dirty="0"/>
              <a:t>,</a:t>
            </a:r>
            <a:r>
              <a:rPr lang="el-GR" sz="1400" dirty="0"/>
              <a:t> μόνο</a:t>
            </a:r>
            <a:r>
              <a:rPr lang="en-US" sz="1400" dirty="0"/>
              <a:t> </a:t>
            </a:r>
            <a:r>
              <a:rPr lang="en-US" sz="1400" dirty="0" err="1"/>
              <a:t>emai</a:t>
            </a:r>
            <a:r>
              <a:rPr lang="el-GR" sz="1400" dirty="0"/>
              <a:t>λ </a:t>
            </a:r>
            <a:r>
              <a:rPr lang="el-GR" sz="1400" b="1" dirty="0"/>
              <a:t>κ11</a:t>
            </a:r>
          </a:p>
          <a:p>
            <a:r>
              <a:rPr lang="el-GR" sz="1400" dirty="0" err="1"/>
              <a:t>Αποσυζήτηση</a:t>
            </a:r>
            <a:r>
              <a:rPr lang="el-GR" sz="1400" dirty="0"/>
              <a:t> με συναδέλφους </a:t>
            </a:r>
            <a:r>
              <a:rPr lang="el-GR" sz="1400" dirty="0" err="1"/>
              <a:t>ανακαλυψε</a:t>
            </a:r>
            <a:r>
              <a:rPr lang="el-GR" sz="1400" dirty="0"/>
              <a:t> </a:t>
            </a:r>
            <a:r>
              <a:rPr lang="en-US" sz="1400" dirty="0"/>
              <a:t>apps </a:t>
            </a:r>
            <a:r>
              <a:rPr lang="el-GR" sz="1400" b="1" dirty="0"/>
              <a:t>κ</a:t>
            </a:r>
            <a:r>
              <a:rPr lang="en-US" sz="1400" b="1" dirty="0"/>
              <a:t>12</a:t>
            </a:r>
            <a:endParaRPr lang="el-GR" sz="1400" b="1" dirty="0"/>
          </a:p>
          <a:p>
            <a:r>
              <a:rPr lang="el-GR" sz="1400" dirty="0"/>
              <a:t>Όχι διαφορά κούρασης με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κ13</a:t>
            </a:r>
          </a:p>
          <a:p>
            <a:r>
              <a:rPr lang="el-GR" sz="1400" dirty="0"/>
              <a:t>Υπήρχε άγχος εύρεσης υλικού </a:t>
            </a:r>
            <a:r>
              <a:rPr lang="el-GR" sz="1400" b="1" dirty="0"/>
              <a:t>κ14</a:t>
            </a:r>
            <a:endParaRPr lang="en-US" sz="1400" b="1" dirty="0"/>
          </a:p>
          <a:p>
            <a:r>
              <a:rPr lang="el-GR" sz="1400" dirty="0"/>
              <a:t>Χρονοβόρα η</a:t>
            </a:r>
            <a:r>
              <a:rPr lang="en-US" sz="1400" dirty="0"/>
              <a:t> </a:t>
            </a:r>
            <a:r>
              <a:rPr lang="el-GR" sz="1400" dirty="0"/>
              <a:t>ανατροφοδότηση με </a:t>
            </a:r>
            <a:r>
              <a:rPr lang="el-GR" sz="1400" dirty="0" err="1"/>
              <a:t>μειλ</a:t>
            </a:r>
            <a:r>
              <a:rPr lang="el-GR" sz="1400" dirty="0"/>
              <a:t> </a:t>
            </a:r>
            <a:r>
              <a:rPr lang="el-GR" sz="1400" b="1" dirty="0"/>
              <a:t>κ15</a:t>
            </a:r>
          </a:p>
          <a:p>
            <a:r>
              <a:rPr lang="el-GR" sz="1400" dirty="0"/>
              <a:t>Πρόβλημα η έλλειψη υποδομών </a:t>
            </a:r>
            <a:r>
              <a:rPr lang="el-GR" sz="1400" b="1" dirty="0"/>
              <a:t>κ16</a:t>
            </a:r>
          </a:p>
          <a:p>
            <a:r>
              <a:rPr lang="el-GR" sz="1400" dirty="0"/>
              <a:t>Διδακτικός βηματισμός πιο αργός σε σχέση με </a:t>
            </a:r>
            <a:r>
              <a:rPr lang="el-GR" sz="1400" dirty="0" err="1"/>
              <a:t>Δζ</a:t>
            </a:r>
            <a:r>
              <a:rPr lang="el-GR" sz="1400" dirty="0"/>
              <a:t> (λιγότερες ώρες) </a:t>
            </a:r>
            <a:r>
              <a:rPr lang="el-GR" sz="1400" b="1" dirty="0"/>
              <a:t>κ17</a:t>
            </a:r>
          </a:p>
          <a:p>
            <a:r>
              <a:rPr lang="el-GR" sz="1400" dirty="0"/>
              <a:t>έκανα λιγότερα από όσα είχα σχεδιάσει – μικρότεροι στόχοι </a:t>
            </a:r>
            <a:r>
              <a:rPr lang="el-GR" sz="1400" b="1" dirty="0"/>
              <a:t>κ18</a:t>
            </a:r>
          </a:p>
          <a:p>
            <a:r>
              <a:rPr lang="el-GR" sz="1400" dirty="0"/>
              <a:t>άγχος και απογοήτευση αν θα προλάβει με την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κ19</a:t>
            </a:r>
          </a:p>
          <a:p>
            <a:r>
              <a:rPr lang="el-GR" sz="1400" dirty="0"/>
              <a:t>Αρκετά ικανοποιημένος σε σχέση με τις συνθήκες </a:t>
            </a:r>
            <a:r>
              <a:rPr lang="el-GR" sz="1400" b="1" dirty="0"/>
              <a:t>κ20</a:t>
            </a:r>
          </a:p>
          <a:p>
            <a:r>
              <a:rPr lang="el-GR" sz="1400" dirty="0"/>
              <a:t>Πλέον νιώθει πιο έτοιμος και έμπειρος </a:t>
            </a:r>
            <a:r>
              <a:rPr lang="el-GR" sz="1400" b="1" dirty="0"/>
              <a:t>κ21</a:t>
            </a:r>
          </a:p>
          <a:p>
            <a:r>
              <a:rPr lang="el-GR" sz="1400" dirty="0"/>
              <a:t>Άγχος για τεχνικά θέματα, ολοκλήρωσης ύλης, όχι ανατροφοδότηση από παιδιά </a:t>
            </a:r>
            <a:r>
              <a:rPr lang="el-GR" sz="1400" b="1" dirty="0"/>
              <a:t>κ22</a:t>
            </a:r>
          </a:p>
          <a:p>
            <a:r>
              <a:rPr lang="el-GR" sz="1400" dirty="0"/>
              <a:t>πάνω από τους μισούς κατάλαβαν, τράβηξε καλά </a:t>
            </a:r>
            <a:r>
              <a:rPr lang="el-GR" sz="1400" b="1" dirty="0"/>
              <a:t>κ23</a:t>
            </a:r>
          </a:p>
          <a:p>
            <a:r>
              <a:rPr lang="el-GR" sz="1400" dirty="0"/>
              <a:t>Δεν έμπαιναν όλα τα παιδιά στο μάθημα </a:t>
            </a:r>
            <a:r>
              <a:rPr lang="el-GR" sz="1400" b="1" dirty="0"/>
              <a:t>κ24</a:t>
            </a:r>
          </a:p>
          <a:p>
            <a:r>
              <a:rPr lang="el-GR" sz="1400" dirty="0"/>
              <a:t>Άγχος από το ότι άκουγαν οι γονείς το μάθημα </a:t>
            </a:r>
            <a:r>
              <a:rPr lang="el-GR" sz="1400" b="1" dirty="0"/>
              <a:t>κ25</a:t>
            </a:r>
          </a:p>
          <a:p>
            <a:r>
              <a:rPr lang="el-GR" sz="1400" dirty="0"/>
              <a:t>Τα παιδιά το έβλεπαν χρησιμοθηρικά αλλά αναγνώριζαν </a:t>
            </a:r>
            <a:r>
              <a:rPr lang="el-GR" sz="1400" dirty="0" err="1"/>
              <a:t>αξιά</a:t>
            </a:r>
            <a:r>
              <a:rPr lang="el-GR" sz="1400" dirty="0"/>
              <a:t>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κ26</a:t>
            </a:r>
          </a:p>
          <a:p>
            <a:r>
              <a:rPr lang="el-GR" sz="1400" dirty="0"/>
              <a:t>Προβλήματα πειθαρχίας ίδια με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κ27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3C24FF-3818-BA4B-6106-C981104CFBA4}"/>
              </a:ext>
            </a:extLst>
          </p:cNvPr>
          <p:cNvSpPr txBox="1"/>
          <p:nvPr/>
        </p:nvSpPr>
        <p:spPr>
          <a:xfrm>
            <a:off x="6406394" y="0"/>
            <a:ext cx="56178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2</a:t>
            </a:r>
            <a:r>
              <a:rPr lang="el-GR" sz="1400" b="1" baseline="30000" dirty="0"/>
              <a:t>η</a:t>
            </a:r>
            <a:r>
              <a:rPr lang="el-GR" sz="1400" b="1" dirty="0"/>
              <a:t> </a:t>
            </a:r>
            <a:r>
              <a:rPr lang="el-GR" sz="1400" b="1" dirty="0" err="1"/>
              <a:t>συνξη</a:t>
            </a:r>
            <a:endParaRPr lang="el-GR" sz="1400" b="1" dirty="0"/>
          </a:p>
          <a:p>
            <a:r>
              <a:rPr lang="el-GR" sz="1400" dirty="0"/>
              <a:t>Όχι χρόνος για </a:t>
            </a:r>
            <a:r>
              <a:rPr lang="el-GR" sz="1400" dirty="0" err="1"/>
              <a:t>κοιν</a:t>
            </a:r>
            <a:r>
              <a:rPr lang="el-GR" sz="1400" dirty="0"/>
              <a:t> </a:t>
            </a:r>
            <a:r>
              <a:rPr lang="el-GR" sz="1400" dirty="0" err="1"/>
              <a:t>συναν</a:t>
            </a:r>
            <a:r>
              <a:rPr lang="el-GR" sz="1400" dirty="0"/>
              <a:t> </a:t>
            </a:r>
            <a:r>
              <a:rPr lang="el-GR" sz="1400" b="1" dirty="0"/>
              <a:t>κ28</a:t>
            </a:r>
          </a:p>
          <a:p>
            <a:r>
              <a:rPr lang="el-GR" sz="1400" dirty="0"/>
              <a:t>Φόρτος εργασίας ως γονέας και απώλεια </a:t>
            </a:r>
            <a:r>
              <a:rPr lang="el-GR" sz="1400" dirty="0" err="1"/>
              <a:t>οικογ</a:t>
            </a:r>
            <a:r>
              <a:rPr lang="el-GR" sz="1400" dirty="0"/>
              <a:t> </a:t>
            </a:r>
            <a:r>
              <a:rPr lang="el-GR" sz="1400" dirty="0" err="1"/>
              <a:t>ισορροπ</a:t>
            </a:r>
            <a:r>
              <a:rPr lang="el-GR" sz="1400" dirty="0"/>
              <a:t> </a:t>
            </a:r>
            <a:r>
              <a:rPr lang="el-GR" sz="1400" b="1" dirty="0"/>
              <a:t>κ29</a:t>
            </a:r>
          </a:p>
          <a:p>
            <a:r>
              <a:rPr lang="el-GR" sz="1400" dirty="0"/>
              <a:t>Πίεση χρόνου για να ετοιμάσει τα </a:t>
            </a:r>
            <a:r>
              <a:rPr lang="el-GR" sz="1400" dirty="0" err="1"/>
              <a:t>μαθήμ</a:t>
            </a:r>
            <a:r>
              <a:rPr lang="el-GR" sz="1400" dirty="0"/>
              <a:t> </a:t>
            </a:r>
            <a:r>
              <a:rPr lang="el-GR" sz="1400" b="1" dirty="0"/>
              <a:t>κ30</a:t>
            </a:r>
          </a:p>
          <a:p>
            <a:r>
              <a:rPr lang="el-GR" sz="1400" dirty="0"/>
              <a:t>Έφτιαξε πολύ υλικό (</a:t>
            </a:r>
            <a:r>
              <a:rPr lang="el-GR" sz="1400" dirty="0" err="1"/>
              <a:t>κουιζ</a:t>
            </a:r>
            <a:r>
              <a:rPr lang="el-GR" sz="1400" dirty="0"/>
              <a:t>) </a:t>
            </a:r>
            <a:r>
              <a:rPr lang="el-GR" sz="1400" b="1" dirty="0"/>
              <a:t>κ31</a:t>
            </a:r>
          </a:p>
          <a:p>
            <a:r>
              <a:rPr lang="el-GR" sz="1400" dirty="0"/>
              <a:t>μεγαλύτερη η δαπάνη χρόνου σε σχέση με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κ32</a:t>
            </a:r>
          </a:p>
          <a:p>
            <a:r>
              <a:rPr lang="el-GR" sz="1400" dirty="0"/>
              <a:t>Ανατροφοδότηση με </a:t>
            </a:r>
            <a:r>
              <a:rPr lang="en-US" sz="1400" dirty="0" err="1"/>
              <a:t>eclass</a:t>
            </a:r>
            <a:r>
              <a:rPr lang="en-US" sz="1400" dirty="0"/>
              <a:t>, email, class-</a:t>
            </a:r>
            <a:r>
              <a:rPr lang="en-US" sz="1400" dirty="0" err="1"/>
              <a:t>jojo</a:t>
            </a:r>
            <a:r>
              <a:rPr lang="en-US" sz="1400" dirty="0"/>
              <a:t> </a:t>
            </a:r>
            <a:r>
              <a:rPr lang="el-GR" sz="1400" b="1" dirty="0"/>
              <a:t>κ33</a:t>
            </a:r>
          </a:p>
          <a:p>
            <a:r>
              <a:rPr lang="el-GR" sz="1400" dirty="0"/>
              <a:t>Δεδομένων των συνθηκών επιτεύχθηκαν οι στόχοι με σύμπτυξη </a:t>
            </a:r>
            <a:r>
              <a:rPr lang="el-GR" sz="1400" dirty="0" err="1"/>
              <a:t>μαθημ</a:t>
            </a:r>
            <a:r>
              <a:rPr lang="el-GR" sz="1400" dirty="0"/>
              <a:t> </a:t>
            </a:r>
            <a:r>
              <a:rPr lang="el-GR" sz="1400" b="1" dirty="0"/>
              <a:t>κ34</a:t>
            </a:r>
          </a:p>
          <a:p>
            <a:r>
              <a:rPr lang="el-GR" sz="1400" dirty="0"/>
              <a:t>Άγχος στην αρχή αλλά σταδιακά μειωνόταν </a:t>
            </a:r>
            <a:r>
              <a:rPr lang="el-GR" sz="1400" b="1" dirty="0"/>
              <a:t>κ35</a:t>
            </a:r>
          </a:p>
          <a:p>
            <a:r>
              <a:rPr lang="el-GR" sz="1400" dirty="0"/>
              <a:t>Όχι πρόβλημα πειθαρχίας </a:t>
            </a:r>
            <a:r>
              <a:rPr lang="el-GR" sz="1400" b="1" dirty="0"/>
              <a:t>κ36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4C12D7-3DA1-2F4C-96E2-8658DEB7220A}"/>
              </a:ext>
            </a:extLst>
          </p:cNvPr>
          <p:cNvSpPr txBox="1"/>
          <p:nvPr/>
        </p:nvSpPr>
        <p:spPr>
          <a:xfrm>
            <a:off x="6199464" y="3035335"/>
            <a:ext cx="58247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/>
              <a:t>3</a:t>
            </a:r>
            <a:r>
              <a:rPr lang="el-GR" sz="1400" b="1" baseline="30000" dirty="0"/>
              <a:t>η</a:t>
            </a:r>
            <a:r>
              <a:rPr lang="el-GR" sz="1400" b="1" dirty="0"/>
              <a:t> </a:t>
            </a:r>
            <a:r>
              <a:rPr lang="el-GR" sz="1400" b="1" dirty="0" err="1"/>
              <a:t>συνξη</a:t>
            </a:r>
            <a:endParaRPr lang="el-GR" sz="1400" b="1" dirty="0"/>
          </a:p>
          <a:p>
            <a:r>
              <a:rPr lang="el-GR" sz="1400" dirty="0"/>
              <a:t>Όχι χρόνος για </a:t>
            </a:r>
            <a:r>
              <a:rPr lang="el-GR" sz="1400" dirty="0" err="1"/>
              <a:t>κοιν</a:t>
            </a:r>
            <a:r>
              <a:rPr lang="el-GR" sz="1400" dirty="0"/>
              <a:t> </a:t>
            </a:r>
            <a:r>
              <a:rPr lang="el-GR" sz="1400" dirty="0" err="1"/>
              <a:t>συναν</a:t>
            </a:r>
            <a:r>
              <a:rPr lang="el-GR" sz="1400" dirty="0"/>
              <a:t> </a:t>
            </a:r>
            <a:r>
              <a:rPr lang="el-GR" sz="1400" b="1" dirty="0"/>
              <a:t>κ37</a:t>
            </a:r>
          </a:p>
          <a:p>
            <a:r>
              <a:rPr lang="el-GR" sz="1400" b="1" dirty="0"/>
              <a:t>κ38 ίδια με κ2 από </a:t>
            </a:r>
            <a:r>
              <a:rPr lang="el-GR" sz="1400" b="1" dirty="0" err="1"/>
              <a:t>συνξη</a:t>
            </a:r>
            <a:r>
              <a:rPr lang="el-GR" sz="1400" b="1" dirty="0"/>
              <a:t> 1</a:t>
            </a:r>
          </a:p>
          <a:p>
            <a:r>
              <a:rPr lang="el-GR" sz="1400" dirty="0"/>
              <a:t>Άγχος για να προλάβει ετοιμασία </a:t>
            </a:r>
            <a:r>
              <a:rPr lang="el-GR" sz="1400" dirty="0" err="1"/>
              <a:t>σχολ</a:t>
            </a:r>
            <a:r>
              <a:rPr lang="el-GR" sz="1400" dirty="0"/>
              <a:t> και οικιακές απαιτήσεις </a:t>
            </a:r>
            <a:r>
              <a:rPr lang="el-GR" sz="1400" b="1" dirty="0"/>
              <a:t>κ39</a:t>
            </a:r>
          </a:p>
          <a:p>
            <a:r>
              <a:rPr lang="el-GR" sz="1400" dirty="0"/>
              <a:t>Δουλειά και ΣΚ </a:t>
            </a:r>
            <a:r>
              <a:rPr lang="el-GR" sz="1400" b="1" dirty="0"/>
              <a:t>κ40</a:t>
            </a:r>
          </a:p>
          <a:p>
            <a:r>
              <a:rPr lang="el-GR" sz="1400" dirty="0"/>
              <a:t>Αναζήτηση υλικού από διαδίκτυο το οποίο δεν ξέρεις αν ταιριάζει </a:t>
            </a:r>
            <a:r>
              <a:rPr lang="el-GR" sz="1400" b="1" dirty="0"/>
              <a:t>κ41</a:t>
            </a:r>
          </a:p>
          <a:p>
            <a:r>
              <a:rPr lang="el-GR" sz="1400" dirty="0"/>
              <a:t>Το κ41 είναι πηγή άγχους </a:t>
            </a:r>
            <a:r>
              <a:rPr lang="el-GR" sz="1400" b="1" dirty="0"/>
              <a:t>κ42</a:t>
            </a:r>
          </a:p>
          <a:p>
            <a:r>
              <a:rPr lang="el-GR" sz="1400" dirty="0"/>
              <a:t>Το ωράριο ήταν παραπάνω από το προβλεπόμενο κ ξεπερνούσε το </a:t>
            </a:r>
            <a:r>
              <a:rPr lang="el-GR" sz="1400" dirty="0" err="1"/>
              <a:t>Δζ</a:t>
            </a:r>
            <a:r>
              <a:rPr lang="el-GR" sz="1400" dirty="0"/>
              <a:t> </a:t>
            </a:r>
            <a:r>
              <a:rPr lang="el-GR" sz="1400" b="1" dirty="0"/>
              <a:t>κ43 </a:t>
            </a:r>
          </a:p>
          <a:p>
            <a:r>
              <a:rPr lang="el-GR" sz="1400" dirty="0"/>
              <a:t>Ανατροφοδότηση με </a:t>
            </a:r>
            <a:r>
              <a:rPr lang="en-US" sz="1400" dirty="0" err="1"/>
              <a:t>eclass</a:t>
            </a:r>
            <a:r>
              <a:rPr lang="en-US" sz="1400" dirty="0"/>
              <a:t> email </a:t>
            </a:r>
            <a:r>
              <a:rPr lang="el-GR" sz="1400" dirty="0"/>
              <a:t>και γραπτά σχόλια </a:t>
            </a:r>
            <a:r>
              <a:rPr lang="el-GR" sz="1400" b="1" dirty="0"/>
              <a:t>κ44</a:t>
            </a:r>
          </a:p>
          <a:p>
            <a:r>
              <a:rPr lang="el-GR" sz="1400" dirty="0"/>
              <a:t>Όχι επικοινωνία με γονείς, μόνο με </a:t>
            </a:r>
            <a:r>
              <a:rPr lang="el-GR" sz="1400" dirty="0" err="1"/>
              <a:t>μειλ</a:t>
            </a:r>
            <a:r>
              <a:rPr lang="el-GR" sz="1400" dirty="0"/>
              <a:t> </a:t>
            </a:r>
            <a:r>
              <a:rPr lang="el-GR" sz="1400" b="1" dirty="0"/>
              <a:t>κ45</a:t>
            </a:r>
            <a:endParaRPr lang="en-US" sz="1400" b="1" dirty="0"/>
          </a:p>
          <a:p>
            <a:r>
              <a:rPr lang="el-GR" sz="1400" dirty="0"/>
              <a:t>Η γραπτή επικοινωνία χρονοβόρα και αγχωτική </a:t>
            </a:r>
            <a:r>
              <a:rPr lang="el-GR" sz="1400" b="1" dirty="0"/>
              <a:t>κ46</a:t>
            </a:r>
          </a:p>
          <a:p>
            <a:r>
              <a:rPr lang="el-GR" sz="1400" dirty="0"/>
              <a:t>Οι </a:t>
            </a:r>
            <a:r>
              <a:rPr lang="el-GR" sz="1400" dirty="0" err="1"/>
              <a:t>εκπαιδ</a:t>
            </a:r>
            <a:r>
              <a:rPr lang="el-GR" sz="1400" dirty="0"/>
              <a:t> στόχοι δεν επιτεύχθηκαν και έγινε αναποτελεσματικό μάθημα </a:t>
            </a:r>
            <a:r>
              <a:rPr lang="el-GR" sz="1400" b="1" dirty="0"/>
              <a:t>κ47</a:t>
            </a:r>
          </a:p>
          <a:p>
            <a:r>
              <a:rPr lang="el-GR" sz="1400" dirty="0"/>
              <a:t>Πολλά </a:t>
            </a:r>
            <a:r>
              <a:rPr lang="el-GR" sz="1400" dirty="0" err="1"/>
              <a:t>εκπαιδ</a:t>
            </a:r>
            <a:r>
              <a:rPr lang="el-GR" sz="1400" dirty="0"/>
              <a:t> εργαλεία αλλά κακή οργάνωση </a:t>
            </a:r>
            <a:r>
              <a:rPr lang="el-GR" sz="1400" b="1" dirty="0"/>
              <a:t>κ48</a:t>
            </a:r>
          </a:p>
          <a:p>
            <a:r>
              <a:rPr lang="el-GR" sz="1400" dirty="0"/>
              <a:t>Η διαχείριση της τάξης δημιουργούσε απογοήτευση λόγω του </a:t>
            </a:r>
            <a:r>
              <a:rPr lang="en-US" sz="1400" dirty="0"/>
              <a:t>mute all </a:t>
            </a:r>
            <a:r>
              <a:rPr lang="el-GR" sz="1400" b="1" dirty="0"/>
              <a:t>κ49</a:t>
            </a:r>
          </a:p>
          <a:p>
            <a:r>
              <a:rPr lang="el-GR" sz="1400" dirty="0"/>
              <a:t>Διαρκές αίσθημα ανασφάλειας λόγω απαίτησης προσαρμογής </a:t>
            </a:r>
            <a:r>
              <a:rPr lang="el-GR" sz="1400" b="1" dirty="0"/>
              <a:t>κ50</a:t>
            </a:r>
          </a:p>
          <a:p>
            <a:r>
              <a:rPr lang="el-GR" sz="1400" dirty="0"/>
              <a:t>Ήταν άνισος αγώνας </a:t>
            </a:r>
            <a:r>
              <a:rPr lang="el-GR" sz="1400" b="1" dirty="0"/>
              <a:t>κ51</a:t>
            </a:r>
          </a:p>
        </p:txBody>
      </p:sp>
    </p:spTree>
    <p:extLst>
      <p:ext uri="{BB962C8B-B14F-4D97-AF65-F5344CB8AC3E}">
        <p14:creationId xmlns:p14="http://schemas.microsoft.com/office/powerpoint/2010/main" val="282931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5C88CD-ADFE-6DD1-C20F-DFE58C5B7159}"/>
              </a:ext>
            </a:extLst>
          </p:cNvPr>
          <p:cNvSpPr txBox="1"/>
          <p:nvPr/>
        </p:nvSpPr>
        <p:spPr>
          <a:xfrm>
            <a:off x="167780" y="209725"/>
            <a:ext cx="551156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r>
              <a:rPr kumimoji="0" lang="el-GR" sz="1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συνξη</a:t>
            </a:r>
            <a:endParaRPr kumimoji="0" lang="el-G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Όχι ελ χρόνος στην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εξΑ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, όχι συναναστροφές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κ52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Ωράριο άβολο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κ53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Υποχρεώσεις οίκου «ως γυναίκα» και «μάνα»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κ54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Το πρωί η αναζήτηση υλικού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κ55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Οι βόλτες σύντομες γιατί οι υποχρεώσεις της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εξΑ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έτρεχαν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 κ56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Έπρεπε να φτιαχτεί 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εκ νέου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διδ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υλικό για πολλά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γν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αντικ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κ57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Μεγάλη βοήθεια από κοινότητες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εκπκών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κ58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ξέφευγε από το εξάωρο εργασίας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κ59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Αγωνία συνδεσιμότητας πριν και μετά επικοινωνία με γονείς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κ60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Δεν χρησιμοποιούσαν όλοι οι γονείς το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μειλ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Ανατροφοδ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με τηλέφωνο, με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viber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με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sms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κ62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Δοκιμή και σφάλμα για διορθώσεις μαθητών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Περιγραφική αξιολόγηση μέσω </a:t>
            </a: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word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64</a:t>
            </a:r>
            <a:endParaRPr kumimoji="0" lang="el-G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Συμπιεσμένος διδακτικός χρόνος δεν αρκούσε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Διδακτικοί σ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τόχοι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δεν επιτεύχθηκαν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 εξ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Α χρειάζεται διπλάσιο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διδ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χρόνο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Έκανα ό,τι καλύτερο μπορούσα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κ68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Διαρκής αμφιβολία και ανασφάλεια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κ69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Το ά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γχος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στερεί από δημιουργικότητα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κ70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Διαχείριση αγωνίας παιδιών για επιστροφή στην τάξη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κ71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3C24FF-3818-BA4B-6106-C981104CFBA4}"/>
              </a:ext>
            </a:extLst>
          </p:cNvPr>
          <p:cNvSpPr txBox="1"/>
          <p:nvPr/>
        </p:nvSpPr>
        <p:spPr>
          <a:xfrm>
            <a:off x="6607730" y="906011"/>
            <a:ext cx="470901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  <a:r>
              <a:rPr kumimoji="0" lang="el-GR" sz="14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η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συνξη</a:t>
            </a:r>
            <a:endParaRPr kumimoji="0" lang="el-G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Όχι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χρονος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για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κοιν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συναναστροφές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κ72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Ανάγκη ετοιμασία υλικού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κ73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Ανατροπή ρουτίνας λόγω ωραρίου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κ74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Χρόνος ξεκούραση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ς ελάχιστος,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μονο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για τα απαραίτητα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κ75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 screen 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Ιστοσελίδων,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φώτο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από βοηθήματα, βίντεο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κ76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Ανατροφοδότηση με </a:t>
            </a:r>
            <a:r>
              <a:rPr lang="en-US" sz="1400" dirty="0" err="1">
                <a:solidFill>
                  <a:prstClr val="black"/>
                </a:solidFill>
                <a:latin typeface="Calibri" panose="020F0502020204030204"/>
              </a:rPr>
              <a:t>viber</a:t>
            </a:r>
            <a:r>
              <a:rPr lang="en-US" sz="14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l-GR" sz="1400" dirty="0" err="1">
                <a:solidFill>
                  <a:prstClr val="black"/>
                </a:solidFill>
                <a:latin typeface="Calibri" panose="020F0502020204030204"/>
              </a:rPr>
              <a:t>τηελφ</a:t>
            </a: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κ77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Οι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διδ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στόχοι δεν επιτεύχθηκαν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κ78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Έτρεχα να προλάβω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79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Άγχος συνδεσιμότητας και </a:t>
            </a:r>
            <a:r>
              <a:rPr kumimoji="0" lang="el-GR" sz="140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υπόστηριξης</a:t>
            </a:r>
            <a:r>
              <a:rPr kumimoji="0" lang="el-GR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l-GR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κ80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400" dirty="0">
                <a:solidFill>
                  <a:prstClr val="black"/>
                </a:solidFill>
                <a:latin typeface="Calibri" panose="020F0502020204030204"/>
              </a:rPr>
              <a:t>Συνεργασία με συναδέλφους για δοκιμές </a:t>
            </a:r>
            <a:r>
              <a:rPr lang="el-GR" sz="1400" b="1" dirty="0">
                <a:solidFill>
                  <a:prstClr val="black"/>
                </a:solidFill>
                <a:latin typeface="Calibri" panose="020F0502020204030204"/>
              </a:rPr>
              <a:t>κ81</a:t>
            </a:r>
            <a:endParaRPr kumimoji="0" lang="el-GR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62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βάλ 3">
            <a:extLst>
              <a:ext uri="{FF2B5EF4-FFF2-40B4-BE49-F238E27FC236}">
                <a16:creationId xmlns:a16="http://schemas.microsoft.com/office/drawing/2014/main" id="{8331B378-F0CB-8088-0CBD-1EC08246E926}"/>
              </a:ext>
            </a:extLst>
          </p:cNvPr>
          <p:cNvSpPr/>
          <p:nvPr/>
        </p:nvSpPr>
        <p:spPr>
          <a:xfrm>
            <a:off x="620785" y="528506"/>
            <a:ext cx="2416030" cy="176168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4,2,29,28,37-40, 52-54, 56, 72,74,75</a:t>
            </a:r>
          </a:p>
        </p:txBody>
      </p:sp>
      <p:sp>
        <p:nvSpPr>
          <p:cNvPr id="5" name="Οβάλ 4">
            <a:extLst>
              <a:ext uri="{FF2B5EF4-FFF2-40B4-BE49-F238E27FC236}">
                <a16:creationId xmlns:a16="http://schemas.microsoft.com/office/drawing/2014/main" id="{72670531-5978-BC52-5EFF-5D4718EEBC29}"/>
              </a:ext>
            </a:extLst>
          </p:cNvPr>
          <p:cNvSpPr/>
          <p:nvPr/>
        </p:nvSpPr>
        <p:spPr>
          <a:xfrm>
            <a:off x="4639113" y="623581"/>
            <a:ext cx="2416030" cy="176168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5,8,10,12, 14,30-32, 41,42,57,58,60, 73,80,81</a:t>
            </a:r>
          </a:p>
        </p:txBody>
      </p:sp>
      <p:sp>
        <p:nvSpPr>
          <p:cNvPr id="6" name="Οβάλ 5">
            <a:extLst>
              <a:ext uri="{FF2B5EF4-FFF2-40B4-BE49-F238E27FC236}">
                <a16:creationId xmlns:a16="http://schemas.microsoft.com/office/drawing/2014/main" id="{C2E58263-7378-E3D3-AA02-2542BD792A2A}"/>
              </a:ext>
            </a:extLst>
          </p:cNvPr>
          <p:cNvSpPr/>
          <p:nvPr/>
        </p:nvSpPr>
        <p:spPr>
          <a:xfrm>
            <a:off x="8657441" y="623581"/>
            <a:ext cx="2416030" cy="1761688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tx1"/>
                </a:solidFill>
              </a:rPr>
              <a:t>15-20, 22,23, 33-35, 43,44, 46-51, 61,67, 76-79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376725D-6BE7-02E5-E0AD-37FD7D8D205F}"/>
              </a:ext>
            </a:extLst>
          </p:cNvPr>
          <p:cNvSpPr txBox="1"/>
          <p:nvPr/>
        </p:nvSpPr>
        <p:spPr>
          <a:xfrm>
            <a:off x="151002" y="3917659"/>
            <a:ext cx="3020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ζωή πριν και μετά την </a:t>
            </a:r>
            <a:r>
              <a:rPr lang="el-GR" dirty="0" err="1"/>
              <a:t>ΕξΑΕ</a:t>
            </a:r>
            <a:endParaRPr lang="el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8CE6B5C-7D92-AE19-06D1-BCC56AAEC2EE}"/>
              </a:ext>
            </a:extLst>
          </p:cNvPr>
          <p:cNvSpPr txBox="1"/>
          <p:nvPr/>
        </p:nvSpPr>
        <p:spPr>
          <a:xfrm>
            <a:off x="4639113" y="3845171"/>
            <a:ext cx="3020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διδακτική της προετοιμασία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32D70E-3100-9670-DE76-71A1009E3B56}"/>
              </a:ext>
            </a:extLst>
          </p:cNvPr>
          <p:cNvSpPr txBox="1"/>
          <p:nvPr/>
        </p:nvSpPr>
        <p:spPr>
          <a:xfrm>
            <a:off x="9236284" y="3826778"/>
            <a:ext cx="183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Η εφαρμογή της</a:t>
            </a: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27E5A6C3-6E71-B396-100C-F0CD56241BB7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1661020" y="2385269"/>
            <a:ext cx="1" cy="153239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ύγραμμο βέλος σύνδεσης 11">
            <a:extLst>
              <a:ext uri="{FF2B5EF4-FFF2-40B4-BE49-F238E27FC236}">
                <a16:creationId xmlns:a16="http://schemas.microsoft.com/office/drawing/2014/main" id="{814C6276-6518-488C-9B5B-8058E1E85182}"/>
              </a:ext>
            </a:extLst>
          </p:cNvPr>
          <p:cNvCxnSpPr>
            <a:cxnSpLocks/>
          </p:cNvCxnSpPr>
          <p:nvPr/>
        </p:nvCxnSpPr>
        <p:spPr>
          <a:xfrm>
            <a:off x="5937307" y="2483141"/>
            <a:ext cx="0" cy="140375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ύγραμμο βέλος σύνδεσης 12">
            <a:extLst>
              <a:ext uri="{FF2B5EF4-FFF2-40B4-BE49-F238E27FC236}">
                <a16:creationId xmlns:a16="http://schemas.microsoft.com/office/drawing/2014/main" id="{3C948A48-8A10-1556-A9C9-B65C9A95D790}"/>
              </a:ext>
            </a:extLst>
          </p:cNvPr>
          <p:cNvCxnSpPr>
            <a:cxnSpLocks/>
          </p:cNvCxnSpPr>
          <p:nvPr/>
        </p:nvCxnSpPr>
        <p:spPr>
          <a:xfrm>
            <a:off x="9865456" y="2483141"/>
            <a:ext cx="0" cy="13953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661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27AC879-E8C7-78A3-F559-20B02E5EB543}"/>
              </a:ext>
            </a:extLst>
          </p:cNvPr>
          <p:cNvSpPr txBox="1"/>
          <p:nvPr/>
        </p:nvSpPr>
        <p:spPr>
          <a:xfrm>
            <a:off x="-37040" y="812520"/>
            <a:ext cx="380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Η </a:t>
            </a:r>
            <a:r>
              <a:rPr lang="el-GR" dirty="0" err="1">
                <a:solidFill>
                  <a:prstClr val="black"/>
                </a:solidFill>
                <a:latin typeface="Segoe Script" panose="030B0504020000000003" pitchFamily="66" charset="0"/>
              </a:rPr>
              <a:t>ΕξΑΕ</a:t>
            </a:r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 ανέτρεψε την ρουτίνα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16533-09F2-300B-C6E9-1DB0AB9B0061}"/>
              </a:ext>
            </a:extLst>
          </p:cNvPr>
          <p:cNvSpPr txBox="1"/>
          <p:nvPr/>
        </p:nvSpPr>
        <p:spPr>
          <a:xfrm>
            <a:off x="2345771" y="1840042"/>
            <a:ext cx="9647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Γονέων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7176B3-89F7-B6ED-E05D-D3BF3C792068}"/>
              </a:ext>
            </a:extLst>
          </p:cNvPr>
          <p:cNvSpPr txBox="1"/>
          <p:nvPr/>
        </p:nvSpPr>
        <p:spPr>
          <a:xfrm>
            <a:off x="882184" y="2198799"/>
            <a:ext cx="19218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Εκπαιδευτικών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4950CF-CA94-B57E-3E32-43B6A9105BC1}"/>
              </a:ext>
            </a:extLst>
          </p:cNvPr>
          <p:cNvSpPr txBox="1"/>
          <p:nvPr/>
        </p:nvSpPr>
        <p:spPr>
          <a:xfrm>
            <a:off x="0" y="1679530"/>
            <a:ext cx="118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μαθητών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4BFA45-5346-5971-A1FF-55391C2184D6}"/>
              </a:ext>
            </a:extLst>
          </p:cNvPr>
          <p:cNvSpPr txBox="1"/>
          <p:nvPr/>
        </p:nvSpPr>
        <p:spPr>
          <a:xfrm>
            <a:off x="6050034" y="55998"/>
            <a:ext cx="54131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Το άγχος προσαρμογής στην </a:t>
            </a:r>
            <a:r>
              <a:rPr lang="el-GR" dirty="0" err="1">
                <a:solidFill>
                  <a:prstClr val="black"/>
                </a:solidFill>
                <a:latin typeface="Segoe Script" panose="030B0504020000000003" pitchFamily="66" charset="0"/>
              </a:rPr>
              <a:t>εξΑΕ</a:t>
            </a:r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 αφορούσε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2F5408-CFA8-12A6-B935-1F02A0612971}"/>
              </a:ext>
            </a:extLst>
          </p:cNvPr>
          <p:cNvSpPr txBox="1"/>
          <p:nvPr/>
        </p:nvSpPr>
        <p:spPr>
          <a:xfrm>
            <a:off x="4243598" y="753782"/>
            <a:ext cx="187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Εύρεση υλικού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CF347A-8597-2AB4-F3BC-2FB80C95DAC8}"/>
              </a:ext>
            </a:extLst>
          </p:cNvPr>
          <p:cNvSpPr txBox="1"/>
          <p:nvPr/>
        </p:nvSpPr>
        <p:spPr>
          <a:xfrm>
            <a:off x="10144387" y="928821"/>
            <a:ext cx="1702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συνδεσιμότητα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74EF366-C236-1C94-1851-7591BE3EE369}"/>
              </a:ext>
            </a:extLst>
          </p:cNvPr>
          <p:cNvSpPr txBox="1"/>
          <p:nvPr/>
        </p:nvSpPr>
        <p:spPr>
          <a:xfrm>
            <a:off x="5669205" y="2326206"/>
            <a:ext cx="15201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Segoe Script" panose="030B0504020000000003" pitchFamily="66" charset="0"/>
              </a:rPr>
              <a:t>whiteboard </a:t>
            </a:r>
            <a:endParaRPr lang="el-GR" sz="1600" dirty="0">
              <a:solidFill>
                <a:prstClr val="black"/>
              </a:solidFill>
              <a:latin typeface="Segoe Script" panose="030B0504020000000003" pitchFamily="66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80B18B6-C8C5-239C-3C68-7785CADC94DC}"/>
              </a:ext>
            </a:extLst>
          </p:cNvPr>
          <p:cNvSpPr txBox="1"/>
          <p:nvPr/>
        </p:nvSpPr>
        <p:spPr>
          <a:xfrm>
            <a:off x="5398313" y="1377201"/>
            <a:ext cx="22482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Προσομοίωση τάξης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F6FAA2F-9D6C-CB42-8EDE-45D9928A8FAD}"/>
              </a:ext>
            </a:extLst>
          </p:cNvPr>
          <p:cNvSpPr txBox="1"/>
          <p:nvPr/>
        </p:nvSpPr>
        <p:spPr>
          <a:xfrm>
            <a:off x="5467524" y="1939425"/>
            <a:ext cx="20140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προβολή βιβλίου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663C4C-EE9D-5227-9983-4B16189EA084}"/>
              </a:ext>
            </a:extLst>
          </p:cNvPr>
          <p:cNvSpPr txBox="1"/>
          <p:nvPr/>
        </p:nvSpPr>
        <p:spPr>
          <a:xfrm>
            <a:off x="10995870" y="1566006"/>
            <a:ext cx="130169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Με γονείς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C5645F-68CC-5615-DA02-ED2ED1C2A35A}"/>
              </a:ext>
            </a:extLst>
          </p:cNvPr>
          <p:cNvSpPr txBox="1"/>
          <p:nvPr/>
        </p:nvSpPr>
        <p:spPr>
          <a:xfrm>
            <a:off x="161138" y="3047529"/>
            <a:ext cx="152240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Ως γονέων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C2D22F-08FC-6487-B6D2-9EC245C3AFAB}"/>
              </a:ext>
            </a:extLst>
          </p:cNvPr>
          <p:cNvSpPr txBox="1"/>
          <p:nvPr/>
        </p:nvSpPr>
        <p:spPr>
          <a:xfrm>
            <a:off x="2022795" y="3061844"/>
            <a:ext cx="176824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Ως εργένηδων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1E083C-0F0F-0205-1396-71EDF7F60749}"/>
              </a:ext>
            </a:extLst>
          </p:cNvPr>
          <p:cNvSpPr txBox="1"/>
          <p:nvPr/>
        </p:nvSpPr>
        <p:spPr>
          <a:xfrm>
            <a:off x="10777400" y="2097230"/>
            <a:ext cx="152016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Με μαθητές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01A0B10-120C-1862-14B3-344FDCECEE03}"/>
              </a:ext>
            </a:extLst>
          </p:cNvPr>
          <p:cNvSpPr txBox="1"/>
          <p:nvPr/>
        </p:nvSpPr>
        <p:spPr>
          <a:xfrm>
            <a:off x="6083482" y="5317389"/>
            <a:ext cx="300745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Ανασφάλεια ως προς την </a:t>
            </a:r>
            <a:r>
              <a:rPr lang="el-GR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καταλληλότητα</a:t>
            </a:r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 του υλικού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151FFA-899D-D3C9-8184-1DE74B0E2CEE}"/>
              </a:ext>
            </a:extLst>
          </p:cNvPr>
          <p:cNvSpPr txBox="1"/>
          <p:nvPr/>
        </p:nvSpPr>
        <p:spPr>
          <a:xfrm>
            <a:off x="9358268" y="4408535"/>
            <a:ext cx="24890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Στερεί χρόνο από το μάθημα</a:t>
            </a:r>
          </a:p>
        </p:txBody>
      </p:sp>
      <p:cxnSp>
        <p:nvCxnSpPr>
          <p:cNvPr id="31" name="Ευθύγραμμο βέλος σύνδεσης 30">
            <a:extLst>
              <a:ext uri="{FF2B5EF4-FFF2-40B4-BE49-F238E27FC236}">
                <a16:creationId xmlns:a16="http://schemas.microsoft.com/office/drawing/2014/main" id="{E576ABCF-27F5-9A50-7235-BE5FA972092D}"/>
              </a:ext>
            </a:extLst>
          </p:cNvPr>
          <p:cNvCxnSpPr/>
          <p:nvPr/>
        </p:nvCxnSpPr>
        <p:spPr>
          <a:xfrm flipH="1">
            <a:off x="540390" y="1179330"/>
            <a:ext cx="382399" cy="5672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Ευθύγραμμο βέλος σύνδεσης 31">
            <a:extLst>
              <a:ext uri="{FF2B5EF4-FFF2-40B4-BE49-F238E27FC236}">
                <a16:creationId xmlns:a16="http://schemas.microsoft.com/office/drawing/2014/main" id="{3213E846-A58C-537C-59FF-088CFC921EBD}"/>
              </a:ext>
            </a:extLst>
          </p:cNvPr>
          <p:cNvCxnSpPr>
            <a:cxnSpLocks/>
          </p:cNvCxnSpPr>
          <p:nvPr/>
        </p:nvCxnSpPr>
        <p:spPr>
          <a:xfrm>
            <a:off x="974869" y="1213923"/>
            <a:ext cx="464365" cy="103453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Ευθύγραμμο βέλος σύνδεσης 35">
            <a:extLst>
              <a:ext uri="{FF2B5EF4-FFF2-40B4-BE49-F238E27FC236}">
                <a16:creationId xmlns:a16="http://schemas.microsoft.com/office/drawing/2014/main" id="{7503F51A-E87B-16CC-23C2-CB1BDA1C780F}"/>
              </a:ext>
            </a:extLst>
          </p:cNvPr>
          <p:cNvCxnSpPr>
            <a:cxnSpLocks/>
          </p:cNvCxnSpPr>
          <p:nvPr/>
        </p:nvCxnSpPr>
        <p:spPr>
          <a:xfrm>
            <a:off x="1026691" y="1213923"/>
            <a:ext cx="1454524" cy="6101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Ευθύγραμμο βέλος σύνδεσης 38">
            <a:extLst>
              <a:ext uri="{FF2B5EF4-FFF2-40B4-BE49-F238E27FC236}">
                <a16:creationId xmlns:a16="http://schemas.microsoft.com/office/drawing/2014/main" id="{C3194054-C54D-E03E-0FE9-329A0D52DE2B}"/>
              </a:ext>
            </a:extLst>
          </p:cNvPr>
          <p:cNvCxnSpPr>
            <a:cxnSpLocks/>
          </p:cNvCxnSpPr>
          <p:nvPr/>
        </p:nvCxnSpPr>
        <p:spPr>
          <a:xfrm flipH="1">
            <a:off x="1203343" y="2534933"/>
            <a:ext cx="598316" cy="57635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Ευθύγραμμο βέλος σύνδεσης 39">
            <a:extLst>
              <a:ext uri="{FF2B5EF4-FFF2-40B4-BE49-F238E27FC236}">
                <a16:creationId xmlns:a16="http://schemas.microsoft.com/office/drawing/2014/main" id="{18DBE039-6DC8-1F91-261A-E61223AA236B}"/>
              </a:ext>
            </a:extLst>
          </p:cNvPr>
          <p:cNvCxnSpPr>
            <a:cxnSpLocks/>
          </p:cNvCxnSpPr>
          <p:nvPr/>
        </p:nvCxnSpPr>
        <p:spPr>
          <a:xfrm>
            <a:off x="1803085" y="2535856"/>
            <a:ext cx="394675" cy="5745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Ευθεία γραμμή σύνδεσης 43">
            <a:extLst>
              <a:ext uri="{FF2B5EF4-FFF2-40B4-BE49-F238E27FC236}">
                <a16:creationId xmlns:a16="http://schemas.microsoft.com/office/drawing/2014/main" id="{300191D2-E12F-5704-156C-DBBF1DD9D4F3}"/>
              </a:ext>
            </a:extLst>
          </p:cNvPr>
          <p:cNvCxnSpPr>
            <a:cxnSpLocks/>
          </p:cNvCxnSpPr>
          <p:nvPr/>
        </p:nvCxnSpPr>
        <p:spPr>
          <a:xfrm>
            <a:off x="5209563" y="1098958"/>
            <a:ext cx="0" cy="46290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Ευθύγραμμο βέλος σύνδεσης 45">
            <a:extLst>
              <a:ext uri="{FF2B5EF4-FFF2-40B4-BE49-F238E27FC236}">
                <a16:creationId xmlns:a16="http://schemas.microsoft.com/office/drawing/2014/main" id="{92D92A6E-067D-648B-CAAB-4DAC2FD64506}"/>
              </a:ext>
            </a:extLst>
          </p:cNvPr>
          <p:cNvCxnSpPr>
            <a:cxnSpLocks/>
          </p:cNvCxnSpPr>
          <p:nvPr/>
        </p:nvCxnSpPr>
        <p:spPr>
          <a:xfrm>
            <a:off x="5209563" y="1553749"/>
            <a:ext cx="29420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Ευθεία γραμμή σύνδεσης 47">
            <a:extLst>
              <a:ext uri="{FF2B5EF4-FFF2-40B4-BE49-F238E27FC236}">
                <a16:creationId xmlns:a16="http://schemas.microsoft.com/office/drawing/2014/main" id="{A1F44F4D-6F34-1F8E-47B5-425057021299}"/>
              </a:ext>
            </a:extLst>
          </p:cNvPr>
          <p:cNvCxnSpPr>
            <a:cxnSpLocks/>
          </p:cNvCxnSpPr>
          <p:nvPr/>
        </p:nvCxnSpPr>
        <p:spPr>
          <a:xfrm>
            <a:off x="5110293" y="1105308"/>
            <a:ext cx="0" cy="106121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Ευθύγραμμο βέλος σύνδεσης 49">
            <a:extLst>
              <a:ext uri="{FF2B5EF4-FFF2-40B4-BE49-F238E27FC236}">
                <a16:creationId xmlns:a16="http://schemas.microsoft.com/office/drawing/2014/main" id="{0A099309-3858-A4CF-3CF8-9A3687CF2F5B}"/>
              </a:ext>
            </a:extLst>
          </p:cNvPr>
          <p:cNvCxnSpPr>
            <a:cxnSpLocks/>
          </p:cNvCxnSpPr>
          <p:nvPr/>
        </p:nvCxnSpPr>
        <p:spPr>
          <a:xfrm>
            <a:off x="5110293" y="2166524"/>
            <a:ext cx="468386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Ευθύγραμμο βέλος σύνδεσης 51">
            <a:extLst>
              <a:ext uri="{FF2B5EF4-FFF2-40B4-BE49-F238E27FC236}">
                <a16:creationId xmlns:a16="http://schemas.microsoft.com/office/drawing/2014/main" id="{76FC559D-D2E3-73E0-C1F0-2561FFD76C11}"/>
              </a:ext>
            </a:extLst>
          </p:cNvPr>
          <p:cNvCxnSpPr>
            <a:cxnSpLocks/>
            <a:endCxn id="12" idx="1"/>
          </p:cNvCxnSpPr>
          <p:nvPr/>
        </p:nvCxnSpPr>
        <p:spPr>
          <a:xfrm flipV="1">
            <a:off x="4993193" y="2495483"/>
            <a:ext cx="676012" cy="153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Ευθεία γραμμή σύνδεσης 52">
            <a:extLst>
              <a:ext uri="{FF2B5EF4-FFF2-40B4-BE49-F238E27FC236}">
                <a16:creationId xmlns:a16="http://schemas.microsoft.com/office/drawing/2014/main" id="{061AE780-E74D-A88D-9D5B-78ED1D525C73}"/>
              </a:ext>
            </a:extLst>
          </p:cNvPr>
          <p:cNvCxnSpPr>
            <a:cxnSpLocks/>
          </p:cNvCxnSpPr>
          <p:nvPr/>
        </p:nvCxnSpPr>
        <p:spPr>
          <a:xfrm>
            <a:off x="4969079" y="1105308"/>
            <a:ext cx="24114" cy="14055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Ευθεία γραμμή σύνδεσης 55">
            <a:extLst>
              <a:ext uri="{FF2B5EF4-FFF2-40B4-BE49-F238E27FC236}">
                <a16:creationId xmlns:a16="http://schemas.microsoft.com/office/drawing/2014/main" id="{2B1F94AF-8314-E2BA-3EAB-C844B34D68E3}"/>
              </a:ext>
            </a:extLst>
          </p:cNvPr>
          <p:cNvCxnSpPr>
            <a:cxnSpLocks/>
          </p:cNvCxnSpPr>
          <p:nvPr/>
        </p:nvCxnSpPr>
        <p:spPr>
          <a:xfrm>
            <a:off x="10406544" y="1203919"/>
            <a:ext cx="5591" cy="10445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Ευθεία γραμμή σύνδεσης 57">
            <a:extLst>
              <a:ext uri="{FF2B5EF4-FFF2-40B4-BE49-F238E27FC236}">
                <a16:creationId xmlns:a16="http://schemas.microsoft.com/office/drawing/2014/main" id="{F7929B08-AB39-BB92-7AFB-8A99D21B7F07}"/>
              </a:ext>
            </a:extLst>
          </p:cNvPr>
          <p:cNvCxnSpPr>
            <a:cxnSpLocks/>
          </p:cNvCxnSpPr>
          <p:nvPr/>
        </p:nvCxnSpPr>
        <p:spPr>
          <a:xfrm>
            <a:off x="10549156" y="1203919"/>
            <a:ext cx="0" cy="54261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Ευθύγραμμο βέλος σύνδεσης 62">
            <a:extLst>
              <a:ext uri="{FF2B5EF4-FFF2-40B4-BE49-F238E27FC236}">
                <a16:creationId xmlns:a16="http://schemas.microsoft.com/office/drawing/2014/main" id="{DFC3098A-A3FB-D8DB-D7C6-DF3E613BFB71}"/>
              </a:ext>
            </a:extLst>
          </p:cNvPr>
          <p:cNvCxnSpPr>
            <a:cxnSpLocks/>
          </p:cNvCxnSpPr>
          <p:nvPr/>
        </p:nvCxnSpPr>
        <p:spPr>
          <a:xfrm>
            <a:off x="10413184" y="2248461"/>
            <a:ext cx="50928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Ευθύγραμμο βέλος σύνδεσης 66">
            <a:extLst>
              <a:ext uri="{FF2B5EF4-FFF2-40B4-BE49-F238E27FC236}">
                <a16:creationId xmlns:a16="http://schemas.microsoft.com/office/drawing/2014/main" id="{9CECD80B-39D2-0ADF-C179-FE859B74A3C5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10549156" y="1735283"/>
            <a:ext cx="446714" cy="1486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Αριστερό άγκιστρο 68">
            <a:extLst>
              <a:ext uri="{FF2B5EF4-FFF2-40B4-BE49-F238E27FC236}">
                <a16:creationId xmlns:a16="http://schemas.microsoft.com/office/drawing/2014/main" id="{9064F756-E13A-03F1-3F83-F82E2C48AC99}"/>
              </a:ext>
            </a:extLst>
          </p:cNvPr>
          <p:cNvSpPr/>
          <p:nvPr/>
        </p:nvSpPr>
        <p:spPr>
          <a:xfrm rot="14780613">
            <a:off x="8630351" y="1090231"/>
            <a:ext cx="522912" cy="5385389"/>
          </a:xfrm>
          <a:prstGeom prst="leftBrac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70" name="Ευθύγραμμο βέλος σύνδεσης 69">
            <a:extLst>
              <a:ext uri="{FF2B5EF4-FFF2-40B4-BE49-F238E27FC236}">
                <a16:creationId xmlns:a16="http://schemas.microsoft.com/office/drawing/2014/main" id="{97121EAE-C8A5-7A96-5B3A-05B963B2E092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7587209" y="3926048"/>
            <a:ext cx="1296732" cy="139134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Ευθύγραμμο βέλος σύνδεσης 72">
            <a:extLst>
              <a:ext uri="{FF2B5EF4-FFF2-40B4-BE49-F238E27FC236}">
                <a16:creationId xmlns:a16="http://schemas.microsoft.com/office/drawing/2014/main" id="{21F80960-143E-64DE-6325-D0FD9CE264B1}"/>
              </a:ext>
            </a:extLst>
          </p:cNvPr>
          <p:cNvCxnSpPr>
            <a:cxnSpLocks/>
          </p:cNvCxnSpPr>
          <p:nvPr/>
        </p:nvCxnSpPr>
        <p:spPr>
          <a:xfrm>
            <a:off x="8992890" y="4020171"/>
            <a:ext cx="800885" cy="3734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30F52B6-2112-0963-7F99-2A95FB30B0D5}"/>
              </a:ext>
            </a:extLst>
          </p:cNvPr>
          <p:cNvSpPr txBox="1"/>
          <p:nvPr/>
        </p:nvSpPr>
        <p:spPr>
          <a:xfrm>
            <a:off x="5578679" y="2712618"/>
            <a:ext cx="16106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Segoe Script" panose="030B0504020000000003" pitchFamily="66" charset="0"/>
              </a:rPr>
              <a:t>Share screen </a:t>
            </a:r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Ιστοσελίδων</a:t>
            </a:r>
            <a:r>
              <a:rPr lang="en-US" sz="1600" dirty="0">
                <a:solidFill>
                  <a:prstClr val="black"/>
                </a:solidFill>
                <a:latin typeface="Segoe Script" panose="030B0504020000000003" pitchFamily="66" charset="0"/>
              </a:rPr>
              <a:t> </a:t>
            </a:r>
            <a:endParaRPr lang="el-GR" sz="1600" dirty="0">
              <a:solidFill>
                <a:prstClr val="black"/>
              </a:solidFill>
              <a:latin typeface="Segoe Script" panose="030B0504020000000003" pitchFamily="66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21F78ED3-412F-0E5E-7E87-76B459591D03}"/>
              </a:ext>
            </a:extLst>
          </p:cNvPr>
          <p:cNvSpPr txBox="1"/>
          <p:nvPr/>
        </p:nvSpPr>
        <p:spPr>
          <a:xfrm>
            <a:off x="5640843" y="3425610"/>
            <a:ext cx="14423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Φώτο</a:t>
            </a:r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 από βοηθήματα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A08E2922-080D-2F94-0FB8-F59E5DF3297F}"/>
              </a:ext>
            </a:extLst>
          </p:cNvPr>
          <p:cNvSpPr txBox="1"/>
          <p:nvPr/>
        </p:nvSpPr>
        <p:spPr>
          <a:xfrm>
            <a:off x="5613284" y="4198465"/>
            <a:ext cx="8735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βίντεο</a:t>
            </a:r>
          </a:p>
        </p:txBody>
      </p:sp>
      <p:cxnSp>
        <p:nvCxnSpPr>
          <p:cNvPr id="83" name="Ευθεία γραμμή σύνδεσης 82">
            <a:extLst>
              <a:ext uri="{FF2B5EF4-FFF2-40B4-BE49-F238E27FC236}">
                <a16:creationId xmlns:a16="http://schemas.microsoft.com/office/drawing/2014/main" id="{9982E784-8DF1-AC13-9AB5-1239F11F433E}"/>
              </a:ext>
            </a:extLst>
          </p:cNvPr>
          <p:cNvCxnSpPr>
            <a:cxnSpLocks/>
          </p:cNvCxnSpPr>
          <p:nvPr/>
        </p:nvCxnSpPr>
        <p:spPr>
          <a:xfrm>
            <a:off x="4844643" y="1098958"/>
            <a:ext cx="0" cy="193541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Ευθεία γραμμή σύνδεσης 84">
            <a:extLst>
              <a:ext uri="{FF2B5EF4-FFF2-40B4-BE49-F238E27FC236}">
                <a16:creationId xmlns:a16="http://schemas.microsoft.com/office/drawing/2014/main" id="{61FB0E65-972E-97B4-BC2A-8F117FE0BD2A}"/>
              </a:ext>
            </a:extLst>
          </p:cNvPr>
          <p:cNvCxnSpPr>
            <a:cxnSpLocks/>
          </p:cNvCxnSpPr>
          <p:nvPr/>
        </p:nvCxnSpPr>
        <p:spPr>
          <a:xfrm>
            <a:off x="4727197" y="1105308"/>
            <a:ext cx="0" cy="264346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Ευθεία γραμμή σύνδεσης 86">
            <a:extLst>
              <a:ext uri="{FF2B5EF4-FFF2-40B4-BE49-F238E27FC236}">
                <a16:creationId xmlns:a16="http://schemas.microsoft.com/office/drawing/2014/main" id="{03AB54B5-A7FF-9ADE-1E6B-69667824B2FE}"/>
              </a:ext>
            </a:extLst>
          </p:cNvPr>
          <p:cNvCxnSpPr>
            <a:cxnSpLocks/>
          </p:cNvCxnSpPr>
          <p:nvPr/>
        </p:nvCxnSpPr>
        <p:spPr>
          <a:xfrm flipH="1">
            <a:off x="4595941" y="1098958"/>
            <a:ext cx="11710" cy="328417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Ευθύγραμμο βέλος σύνδεσης 88">
            <a:extLst>
              <a:ext uri="{FF2B5EF4-FFF2-40B4-BE49-F238E27FC236}">
                <a16:creationId xmlns:a16="http://schemas.microsoft.com/office/drawing/2014/main" id="{5597CD70-FE94-C435-CE20-A541640D78FB}"/>
              </a:ext>
            </a:extLst>
          </p:cNvPr>
          <p:cNvCxnSpPr>
            <a:cxnSpLocks/>
          </p:cNvCxnSpPr>
          <p:nvPr/>
        </p:nvCxnSpPr>
        <p:spPr>
          <a:xfrm>
            <a:off x="4844643" y="3024028"/>
            <a:ext cx="676012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Ευθύγραμμο βέλος σύνδεσης 89">
            <a:extLst>
              <a:ext uri="{FF2B5EF4-FFF2-40B4-BE49-F238E27FC236}">
                <a16:creationId xmlns:a16="http://schemas.microsoft.com/office/drawing/2014/main" id="{8968450E-E114-1F66-1DC0-CF164B3B7B99}"/>
              </a:ext>
            </a:extLst>
          </p:cNvPr>
          <p:cNvCxnSpPr>
            <a:cxnSpLocks/>
            <a:endCxn id="80" idx="1"/>
          </p:cNvCxnSpPr>
          <p:nvPr/>
        </p:nvCxnSpPr>
        <p:spPr>
          <a:xfrm flipV="1">
            <a:off x="4727197" y="3717998"/>
            <a:ext cx="913646" cy="450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Ευθύγραμμο βέλος σύνδεσης 90">
            <a:extLst>
              <a:ext uri="{FF2B5EF4-FFF2-40B4-BE49-F238E27FC236}">
                <a16:creationId xmlns:a16="http://schemas.microsoft.com/office/drawing/2014/main" id="{2DD1E124-3CE0-4088-1E8B-B040345E7486}"/>
              </a:ext>
            </a:extLst>
          </p:cNvPr>
          <p:cNvCxnSpPr>
            <a:cxnSpLocks/>
            <a:endCxn id="82" idx="1"/>
          </p:cNvCxnSpPr>
          <p:nvPr/>
        </p:nvCxnSpPr>
        <p:spPr>
          <a:xfrm flipV="1">
            <a:off x="4591924" y="4367742"/>
            <a:ext cx="1021360" cy="153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Αριστερό άγκιστρο 101">
            <a:extLst>
              <a:ext uri="{FF2B5EF4-FFF2-40B4-BE49-F238E27FC236}">
                <a16:creationId xmlns:a16="http://schemas.microsoft.com/office/drawing/2014/main" id="{B19612E5-5E3E-AC9F-7BE7-2D99CE4773CC}"/>
              </a:ext>
            </a:extLst>
          </p:cNvPr>
          <p:cNvSpPr/>
          <p:nvPr/>
        </p:nvSpPr>
        <p:spPr>
          <a:xfrm rot="16200000">
            <a:off x="1430107" y="2607047"/>
            <a:ext cx="522912" cy="2351755"/>
          </a:xfrm>
          <a:prstGeom prst="leftBrac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A515D882-83ED-1F64-8650-6877D74A8A5F}"/>
              </a:ext>
            </a:extLst>
          </p:cNvPr>
          <p:cNvSpPr txBox="1"/>
          <p:nvPr/>
        </p:nvSpPr>
        <p:spPr>
          <a:xfrm>
            <a:off x="-27669" y="4177330"/>
            <a:ext cx="429038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στέρηση ελεύθερου χρόνου και αύξηση εργασιακού</a:t>
            </a:r>
          </a:p>
        </p:txBody>
      </p:sp>
      <p:cxnSp>
        <p:nvCxnSpPr>
          <p:cNvPr id="47" name="Ευθύγραμμο βέλος σύνδεσης 46">
            <a:extLst>
              <a:ext uri="{FF2B5EF4-FFF2-40B4-BE49-F238E27FC236}">
                <a16:creationId xmlns:a16="http://schemas.microsoft.com/office/drawing/2014/main" id="{A06DDC75-F065-50EF-9A09-466BF5365CB7}"/>
              </a:ext>
            </a:extLst>
          </p:cNvPr>
          <p:cNvCxnSpPr>
            <a:cxnSpLocks/>
          </p:cNvCxnSpPr>
          <p:nvPr/>
        </p:nvCxnSpPr>
        <p:spPr>
          <a:xfrm>
            <a:off x="9136421" y="356206"/>
            <a:ext cx="1156871" cy="61016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Ευθύγραμμο βέλος σύνδεσης 48">
            <a:extLst>
              <a:ext uri="{FF2B5EF4-FFF2-40B4-BE49-F238E27FC236}">
                <a16:creationId xmlns:a16="http://schemas.microsoft.com/office/drawing/2014/main" id="{B2EA0115-652E-F747-E20F-E3C335F088D6}"/>
              </a:ext>
            </a:extLst>
          </p:cNvPr>
          <p:cNvCxnSpPr>
            <a:cxnSpLocks/>
          </p:cNvCxnSpPr>
          <p:nvPr/>
        </p:nvCxnSpPr>
        <p:spPr>
          <a:xfrm flipH="1">
            <a:off x="5979982" y="360697"/>
            <a:ext cx="3062618" cy="5585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2866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0F09066-5E78-2854-CC27-09FA40EBB1CA}"/>
              </a:ext>
            </a:extLst>
          </p:cNvPr>
          <p:cNvSpPr txBox="1"/>
          <p:nvPr/>
        </p:nvSpPr>
        <p:spPr>
          <a:xfrm>
            <a:off x="1711355" y="1360522"/>
            <a:ext cx="1947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ανατροφοδότηση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D6770F-9B5D-08B0-BC60-3F1AE2DD26F2}"/>
              </a:ext>
            </a:extLst>
          </p:cNvPr>
          <p:cNvSpPr txBox="1"/>
          <p:nvPr/>
        </p:nvSpPr>
        <p:spPr>
          <a:xfrm>
            <a:off x="496348" y="2803321"/>
            <a:ext cx="22901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Παιδιά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0BE8CA7-2F8C-BBFD-6622-799D8871F9ED}"/>
              </a:ext>
            </a:extLst>
          </p:cNvPr>
          <p:cNvSpPr txBox="1"/>
          <p:nvPr/>
        </p:nvSpPr>
        <p:spPr>
          <a:xfrm>
            <a:off x="2862044" y="2803321"/>
            <a:ext cx="11395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γονείς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28CB6D-C66B-BFC5-0E06-5CF1B043C7DC}"/>
              </a:ext>
            </a:extLst>
          </p:cNvPr>
          <p:cNvSpPr txBox="1"/>
          <p:nvPr/>
        </p:nvSpPr>
        <p:spPr>
          <a:xfrm>
            <a:off x="7006902" y="1632520"/>
            <a:ext cx="3470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Διαχείριση διδακτικού χρόνου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2097B-A099-C8E3-4885-9B630E59B998}"/>
              </a:ext>
            </a:extLst>
          </p:cNvPr>
          <p:cNvSpPr txBox="1"/>
          <p:nvPr/>
        </p:nvSpPr>
        <p:spPr>
          <a:xfrm>
            <a:off x="4772452" y="3259723"/>
            <a:ext cx="252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Συμπίεση μαθημάτων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A0FFFD-5EC9-8859-C827-22F94ED11A63}"/>
              </a:ext>
            </a:extLst>
          </p:cNvPr>
          <p:cNvSpPr txBox="1"/>
          <p:nvPr/>
        </p:nvSpPr>
        <p:spPr>
          <a:xfrm>
            <a:off x="7937382" y="3044774"/>
            <a:ext cx="32283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Επέκταση διδακτικού χρόνου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A2C8F1-AB57-03E3-8087-74157B48AE9D}"/>
              </a:ext>
            </a:extLst>
          </p:cNvPr>
          <p:cNvSpPr txBox="1"/>
          <p:nvPr/>
        </p:nvSpPr>
        <p:spPr>
          <a:xfrm>
            <a:off x="1606507" y="5581035"/>
            <a:ext cx="28564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Χρονοβόρα και αγχωτική</a:t>
            </a:r>
          </a:p>
        </p:txBody>
      </p:sp>
      <p:cxnSp>
        <p:nvCxnSpPr>
          <p:cNvPr id="11" name="Ευθύγραμμο βέλος σύνδεσης 10">
            <a:extLst>
              <a:ext uri="{FF2B5EF4-FFF2-40B4-BE49-F238E27FC236}">
                <a16:creationId xmlns:a16="http://schemas.microsoft.com/office/drawing/2014/main" id="{5DF3FB83-C492-8701-D459-B83DBC80E56D}"/>
              </a:ext>
            </a:extLst>
          </p:cNvPr>
          <p:cNvCxnSpPr>
            <a:cxnSpLocks/>
          </p:cNvCxnSpPr>
          <p:nvPr/>
        </p:nvCxnSpPr>
        <p:spPr>
          <a:xfrm flipH="1">
            <a:off x="3800213" y="422033"/>
            <a:ext cx="1712022" cy="95537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176451B-EFBD-A9CB-D31B-92CC21D4129F}"/>
              </a:ext>
            </a:extLst>
          </p:cNvPr>
          <p:cNvSpPr txBox="1"/>
          <p:nvPr/>
        </p:nvSpPr>
        <p:spPr>
          <a:xfrm>
            <a:off x="3726109" y="45602"/>
            <a:ext cx="41199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Η εφαρμογή της </a:t>
            </a:r>
            <a:r>
              <a:rPr lang="el-GR" dirty="0" err="1">
                <a:solidFill>
                  <a:prstClr val="black"/>
                </a:solidFill>
                <a:latin typeface="Segoe Script" panose="030B0504020000000003" pitchFamily="66" charset="0"/>
              </a:rPr>
              <a:t>ΕξΑΕ</a:t>
            </a:r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 αφορούσε</a:t>
            </a:r>
          </a:p>
        </p:txBody>
      </p:sp>
      <p:cxnSp>
        <p:nvCxnSpPr>
          <p:cNvPr id="15" name="Ευθύγραμμο βέλος σύνδεσης 14">
            <a:extLst>
              <a:ext uri="{FF2B5EF4-FFF2-40B4-BE49-F238E27FC236}">
                <a16:creationId xmlns:a16="http://schemas.microsoft.com/office/drawing/2014/main" id="{4A2C5725-837C-A814-A180-BDE987E59E53}"/>
              </a:ext>
            </a:extLst>
          </p:cNvPr>
          <p:cNvCxnSpPr>
            <a:cxnSpLocks/>
          </p:cNvCxnSpPr>
          <p:nvPr/>
        </p:nvCxnSpPr>
        <p:spPr>
          <a:xfrm>
            <a:off x="5512235" y="414934"/>
            <a:ext cx="1717677" cy="115542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ύγραμμο βέλος σύνδεσης 16">
            <a:extLst>
              <a:ext uri="{FF2B5EF4-FFF2-40B4-BE49-F238E27FC236}">
                <a16:creationId xmlns:a16="http://schemas.microsoft.com/office/drawing/2014/main" id="{706EEA12-B7F3-715A-A01A-311826493E50}"/>
              </a:ext>
            </a:extLst>
          </p:cNvPr>
          <p:cNvCxnSpPr>
            <a:cxnSpLocks/>
          </p:cNvCxnSpPr>
          <p:nvPr/>
        </p:nvCxnSpPr>
        <p:spPr>
          <a:xfrm flipH="1">
            <a:off x="973155" y="1729854"/>
            <a:ext cx="1266706" cy="107497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Ευθύγραμμο βέλος σύνδεσης 18">
            <a:extLst>
              <a:ext uri="{FF2B5EF4-FFF2-40B4-BE49-F238E27FC236}">
                <a16:creationId xmlns:a16="http://schemas.microsoft.com/office/drawing/2014/main" id="{AD9F55FE-B968-97C8-8250-8F8FB5BD7A74}"/>
              </a:ext>
            </a:extLst>
          </p:cNvPr>
          <p:cNvCxnSpPr>
            <a:cxnSpLocks/>
          </p:cNvCxnSpPr>
          <p:nvPr/>
        </p:nvCxnSpPr>
        <p:spPr>
          <a:xfrm>
            <a:off x="2304540" y="1757977"/>
            <a:ext cx="916500" cy="11359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ύγραμμο βέλος σύνδεσης 20">
            <a:extLst>
              <a:ext uri="{FF2B5EF4-FFF2-40B4-BE49-F238E27FC236}">
                <a16:creationId xmlns:a16="http://schemas.microsoft.com/office/drawing/2014/main" id="{46C2C8A6-AB91-1EDF-1CAB-F365E1B61B9F}"/>
              </a:ext>
            </a:extLst>
          </p:cNvPr>
          <p:cNvCxnSpPr>
            <a:cxnSpLocks/>
          </p:cNvCxnSpPr>
          <p:nvPr/>
        </p:nvCxnSpPr>
        <p:spPr>
          <a:xfrm flipH="1">
            <a:off x="6632561" y="2122579"/>
            <a:ext cx="1213544" cy="105007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Ευθύγραμμο βέλος σύνδεσης 22">
            <a:extLst>
              <a:ext uri="{FF2B5EF4-FFF2-40B4-BE49-F238E27FC236}">
                <a16:creationId xmlns:a16="http://schemas.microsoft.com/office/drawing/2014/main" id="{44FEF62D-9A91-8C53-FB7F-D4B143226AD0}"/>
              </a:ext>
            </a:extLst>
          </p:cNvPr>
          <p:cNvCxnSpPr>
            <a:cxnSpLocks/>
          </p:cNvCxnSpPr>
          <p:nvPr/>
        </p:nvCxnSpPr>
        <p:spPr>
          <a:xfrm>
            <a:off x="7846105" y="2123167"/>
            <a:ext cx="897621" cy="9216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01233FAA-3D3D-D036-D835-D6A2188900FB}"/>
              </a:ext>
            </a:extLst>
          </p:cNvPr>
          <p:cNvSpPr txBox="1"/>
          <p:nvPr/>
        </p:nvSpPr>
        <p:spPr>
          <a:xfrm>
            <a:off x="528603" y="3414106"/>
            <a:ext cx="319750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eclass</a:t>
            </a:r>
            <a:r>
              <a:rPr lang="en-US" sz="1600" dirty="0">
                <a:solidFill>
                  <a:prstClr val="black"/>
                </a:solidFill>
                <a:latin typeface="Segoe Script" panose="030B0504020000000003" pitchFamily="66" charset="0"/>
              </a:rPr>
              <a:t>, email, class-</a:t>
            </a:r>
            <a:r>
              <a:rPr lang="en-US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jojo</a:t>
            </a:r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 γραπτά σχόλια, τηλέφωνο, </a:t>
            </a:r>
            <a:r>
              <a:rPr lang="en-US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viber</a:t>
            </a:r>
            <a:r>
              <a:rPr lang="en-US" sz="1600" dirty="0">
                <a:solidFill>
                  <a:prstClr val="black"/>
                </a:solidFill>
                <a:latin typeface="Segoe Script" panose="030B0504020000000003" pitchFamily="66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Segoe Script" panose="030B0504020000000003" pitchFamily="66" charset="0"/>
              </a:rPr>
              <a:t>sms</a:t>
            </a:r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AB409F-EED1-EF5C-3B18-91DA6054E0BE}"/>
              </a:ext>
            </a:extLst>
          </p:cNvPr>
          <p:cNvSpPr txBox="1"/>
          <p:nvPr/>
        </p:nvSpPr>
        <p:spPr>
          <a:xfrm>
            <a:off x="7006902" y="5567901"/>
            <a:ext cx="43266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>
                <a:solidFill>
                  <a:prstClr val="black"/>
                </a:solidFill>
                <a:latin typeface="Segoe Script" panose="030B0504020000000003" pitchFamily="66" charset="0"/>
              </a:rPr>
              <a:t>Οι διδακτικοί στόχοι δεν επιτεύχθηκαν</a:t>
            </a:r>
          </a:p>
        </p:txBody>
      </p:sp>
      <p:sp>
        <p:nvSpPr>
          <p:cNvPr id="35" name="Αριστερό άγκιστρο 34">
            <a:extLst>
              <a:ext uri="{FF2B5EF4-FFF2-40B4-BE49-F238E27FC236}">
                <a16:creationId xmlns:a16="http://schemas.microsoft.com/office/drawing/2014/main" id="{DE04DF4E-7883-F9A3-753D-D7DDFF04A618}"/>
              </a:ext>
            </a:extLst>
          </p:cNvPr>
          <p:cNvSpPr/>
          <p:nvPr/>
        </p:nvSpPr>
        <p:spPr>
          <a:xfrm rot="16200000">
            <a:off x="5250779" y="1043211"/>
            <a:ext cx="522912" cy="6934957"/>
          </a:xfrm>
          <a:prstGeom prst="leftBrac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36" name="Ευθύγραμμο βέλος σύνδεσης 35">
            <a:extLst>
              <a:ext uri="{FF2B5EF4-FFF2-40B4-BE49-F238E27FC236}">
                <a16:creationId xmlns:a16="http://schemas.microsoft.com/office/drawing/2014/main" id="{96396D53-4D6C-AC58-CD79-59E3B3B823F7}"/>
              </a:ext>
            </a:extLst>
          </p:cNvPr>
          <p:cNvCxnSpPr>
            <a:cxnSpLocks/>
          </p:cNvCxnSpPr>
          <p:nvPr/>
        </p:nvCxnSpPr>
        <p:spPr>
          <a:xfrm flipH="1">
            <a:off x="4298691" y="4839304"/>
            <a:ext cx="1213544" cy="7594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Ευθύγραμμο βέλος σύνδεσης 37">
            <a:extLst>
              <a:ext uri="{FF2B5EF4-FFF2-40B4-BE49-F238E27FC236}">
                <a16:creationId xmlns:a16="http://schemas.microsoft.com/office/drawing/2014/main" id="{A0DAEC54-B9EC-5A40-A46F-2809989C2CDA}"/>
              </a:ext>
            </a:extLst>
          </p:cNvPr>
          <p:cNvCxnSpPr>
            <a:cxnSpLocks/>
          </p:cNvCxnSpPr>
          <p:nvPr/>
        </p:nvCxnSpPr>
        <p:spPr>
          <a:xfrm>
            <a:off x="5512235" y="4842898"/>
            <a:ext cx="1527525" cy="8351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Αριστερό άγκιστρο 40">
            <a:extLst>
              <a:ext uri="{FF2B5EF4-FFF2-40B4-BE49-F238E27FC236}">
                <a16:creationId xmlns:a16="http://schemas.microsoft.com/office/drawing/2014/main" id="{DC72BA75-DBB5-4059-6CBE-B7FB40A78938}"/>
              </a:ext>
            </a:extLst>
          </p:cNvPr>
          <p:cNvSpPr/>
          <p:nvPr/>
        </p:nvSpPr>
        <p:spPr>
          <a:xfrm rot="16200000">
            <a:off x="1871036" y="2290270"/>
            <a:ext cx="369330" cy="2058877"/>
          </a:xfrm>
          <a:prstGeom prst="leftBrac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4859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1DB7B7-4FF2-E04D-B7B1-A4BEA65529C0}"/>
              </a:ext>
            </a:extLst>
          </p:cNvPr>
          <p:cNvSpPr txBox="1"/>
          <p:nvPr/>
        </p:nvSpPr>
        <p:spPr>
          <a:xfrm>
            <a:off x="4724400" y="1444182"/>
            <a:ext cx="5073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Άγχος διαχείρισης μη εργασιακού χρόνου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D42EAF-ACA3-11F3-E721-273129BA85F1}"/>
              </a:ext>
            </a:extLst>
          </p:cNvPr>
          <p:cNvSpPr txBox="1"/>
          <p:nvPr/>
        </p:nvSpPr>
        <p:spPr>
          <a:xfrm>
            <a:off x="555071" y="3746885"/>
            <a:ext cx="41022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Άγχος διαχείρισης διδακτικού χρόνου και συνδεσιμότητας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F8D5B2-6223-8242-AB0F-F4CFDE9EF0D5}"/>
              </a:ext>
            </a:extLst>
          </p:cNvPr>
          <p:cNvSpPr txBox="1"/>
          <p:nvPr/>
        </p:nvSpPr>
        <p:spPr>
          <a:xfrm>
            <a:off x="6708396" y="4611848"/>
            <a:ext cx="412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prstClr val="black"/>
                </a:solidFill>
                <a:latin typeface="Segoe Script" panose="030B0504020000000003" pitchFamily="66" charset="0"/>
              </a:rPr>
              <a:t>Άγχος εύρεσης διδακτικού υλικού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17C303-A087-3EEE-69B0-C9369A4F6074}"/>
              </a:ext>
            </a:extLst>
          </p:cNvPr>
          <p:cNvSpPr txBox="1"/>
          <p:nvPr/>
        </p:nvSpPr>
        <p:spPr>
          <a:xfrm>
            <a:off x="1971413" y="136540"/>
            <a:ext cx="81373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>
                <a:solidFill>
                  <a:prstClr val="black"/>
                </a:solidFill>
                <a:latin typeface="Segoe Script" panose="030B0504020000000003" pitchFamily="66" charset="0"/>
              </a:rPr>
              <a:t>Ο φαύλος κύκλος του άγχους κατά την εφαρμογή της </a:t>
            </a:r>
            <a:r>
              <a:rPr lang="el-GR" b="1" dirty="0" err="1">
                <a:solidFill>
                  <a:prstClr val="black"/>
                </a:solidFill>
                <a:latin typeface="Segoe Script" panose="030B0504020000000003" pitchFamily="66" charset="0"/>
              </a:rPr>
              <a:t>ΕξΑΕ</a:t>
            </a:r>
            <a:endParaRPr lang="el-GR" b="1" dirty="0">
              <a:solidFill>
                <a:prstClr val="black"/>
              </a:solidFill>
              <a:latin typeface="Segoe Script" panose="030B0504020000000003" pitchFamily="66" charset="0"/>
            </a:endParaRPr>
          </a:p>
        </p:txBody>
      </p:sp>
      <p:sp>
        <p:nvSpPr>
          <p:cNvPr id="8" name="Βέλος: Καμπύλο προς τα δεξιά 7">
            <a:extLst>
              <a:ext uri="{FF2B5EF4-FFF2-40B4-BE49-F238E27FC236}">
                <a16:creationId xmlns:a16="http://schemas.microsoft.com/office/drawing/2014/main" id="{30916948-117A-DC15-D11B-0E552F7F01AE}"/>
              </a:ext>
            </a:extLst>
          </p:cNvPr>
          <p:cNvSpPr/>
          <p:nvPr/>
        </p:nvSpPr>
        <p:spPr>
          <a:xfrm rot="1617301">
            <a:off x="3259239" y="1046595"/>
            <a:ext cx="704675" cy="268650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Βέλος: Καμπύλο προς τα δεξιά 8">
            <a:extLst>
              <a:ext uri="{FF2B5EF4-FFF2-40B4-BE49-F238E27FC236}">
                <a16:creationId xmlns:a16="http://schemas.microsoft.com/office/drawing/2014/main" id="{7ECF2961-8DB5-9D04-9E34-73BBA3BB6F85}"/>
              </a:ext>
            </a:extLst>
          </p:cNvPr>
          <p:cNvSpPr/>
          <p:nvPr/>
        </p:nvSpPr>
        <p:spPr>
          <a:xfrm rot="16941980">
            <a:off x="5187048" y="3554551"/>
            <a:ext cx="1100222" cy="381724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0" name="Βέλος: Καμπύλο προς τα δεξιά 9">
            <a:extLst>
              <a:ext uri="{FF2B5EF4-FFF2-40B4-BE49-F238E27FC236}">
                <a16:creationId xmlns:a16="http://schemas.microsoft.com/office/drawing/2014/main" id="{F2062132-175C-2AB3-B49A-873ABA5CCE0F}"/>
              </a:ext>
            </a:extLst>
          </p:cNvPr>
          <p:cNvSpPr/>
          <p:nvPr/>
        </p:nvSpPr>
        <p:spPr>
          <a:xfrm rot="11872856">
            <a:off x="8415539" y="1781586"/>
            <a:ext cx="1098935" cy="286731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116753"/>
      </p:ext>
    </p:extLst>
  </p:cSld>
  <p:clrMapOvr>
    <a:masterClrMapping/>
  </p:clrMapOvr>
</p:sld>
</file>

<file path=ppt/theme/theme1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788</Words>
  <Application>Microsoft Office PowerPoint</Application>
  <PresentationFormat>Ευρεία οθόνη</PresentationFormat>
  <Paragraphs>126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Script</vt:lpstr>
      <vt:lpstr>1_Θέμα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ΜΙΧΑΛΗΣ ΧΡΙΣΤΟΔΟΥΛΟΥ</dc:creator>
  <cp:lastModifiedBy>ΜΙΧΑΛΗΣ ΧΡΙΣΤΟΔΟΥΛΟΥ</cp:lastModifiedBy>
  <cp:revision>10</cp:revision>
  <dcterms:created xsi:type="dcterms:W3CDTF">2022-05-15T09:51:50Z</dcterms:created>
  <dcterms:modified xsi:type="dcterms:W3CDTF">2022-05-19T08:25:06Z</dcterms:modified>
</cp:coreProperties>
</file>