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6" r:id="rId1"/>
  </p:sldMasterIdLst>
  <p:notesMasterIdLst>
    <p:notesMasterId r:id="rId24"/>
  </p:notesMasterIdLst>
  <p:sldIdLst>
    <p:sldId id="256" r:id="rId2"/>
    <p:sldId id="305" r:id="rId3"/>
    <p:sldId id="306" r:id="rId4"/>
    <p:sldId id="304" r:id="rId5"/>
    <p:sldId id="308" r:id="rId6"/>
    <p:sldId id="310" r:id="rId7"/>
    <p:sldId id="312" r:id="rId8"/>
    <p:sldId id="313" r:id="rId9"/>
    <p:sldId id="327" r:id="rId10"/>
    <p:sldId id="315" r:id="rId11"/>
    <p:sldId id="314" r:id="rId12"/>
    <p:sldId id="316" r:id="rId13"/>
    <p:sldId id="317" r:id="rId14"/>
    <p:sldId id="318" r:id="rId15"/>
    <p:sldId id="319" r:id="rId16"/>
    <p:sldId id="320" r:id="rId17"/>
    <p:sldId id="321" r:id="rId18"/>
    <p:sldId id="322" r:id="rId19"/>
    <p:sldId id="323" r:id="rId20"/>
    <p:sldId id="324" r:id="rId21"/>
    <p:sldId id="325" r:id="rId22"/>
    <p:sldId id="32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49" autoAdjust="0"/>
  </p:normalViewPr>
  <p:slideViewPr>
    <p:cSldViewPr>
      <p:cViewPr varScale="1">
        <p:scale>
          <a:sx n="71" d="100"/>
          <a:sy n="71" d="100"/>
        </p:scale>
        <p:origin x="-1786"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E0F7A9-F8D7-4642-B306-74B140AF2F6F}" type="datetimeFigureOut">
              <a:rPr lang="en-US" smtClean="0"/>
              <a:pPr/>
              <a:t>4/11/2025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9DE42-154C-4434-B09E-F806436E4786}" type="slidenum">
              <a:rPr lang="en-US" smtClean="0"/>
              <a:pPr/>
              <a:t>‹#›</a:t>
            </a:fld>
            <a:endParaRPr lang="en-US"/>
          </a:p>
        </p:txBody>
      </p:sp>
    </p:spTree>
    <p:extLst>
      <p:ext uri="{BB962C8B-B14F-4D97-AF65-F5344CB8AC3E}">
        <p14:creationId xmlns="" xmlns:p14="http://schemas.microsoft.com/office/powerpoint/2010/main" val="3300538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02" charset="0"/>
                <a:ea typeface="ＭＳ Ｐゴシック" pitchFamily="-102" charset="-128"/>
              </a:defRPr>
            </a:lvl1pPr>
            <a:lvl2pPr marL="37931725" indent="-37474525" eaLnBrk="0" hangingPunct="0">
              <a:defRPr sz="2400">
                <a:solidFill>
                  <a:schemeClr val="tx1"/>
                </a:solidFill>
                <a:latin typeface="Times New Roman" pitchFamily="-102" charset="0"/>
                <a:ea typeface="ＭＳ Ｐゴシック" pitchFamily="-102" charset="-128"/>
              </a:defRPr>
            </a:lvl2pPr>
            <a:lvl3pPr eaLnBrk="0" hangingPunct="0">
              <a:defRPr sz="2400">
                <a:solidFill>
                  <a:schemeClr val="tx1"/>
                </a:solidFill>
                <a:latin typeface="Times New Roman" pitchFamily="-102" charset="0"/>
                <a:ea typeface="ＭＳ Ｐゴシック" pitchFamily="-102" charset="-128"/>
              </a:defRPr>
            </a:lvl3pPr>
            <a:lvl4pPr eaLnBrk="0" hangingPunct="0">
              <a:defRPr sz="2400">
                <a:solidFill>
                  <a:schemeClr val="tx1"/>
                </a:solidFill>
                <a:latin typeface="Times New Roman" pitchFamily="-102" charset="0"/>
                <a:ea typeface="ＭＳ Ｐゴシック" pitchFamily="-102" charset="-128"/>
              </a:defRPr>
            </a:lvl4pPr>
            <a:lvl5pPr eaLnBrk="0" hangingPunct="0">
              <a:defRPr sz="2400">
                <a:solidFill>
                  <a:schemeClr val="tx1"/>
                </a:solidFill>
                <a:latin typeface="Times New Roman" pitchFamily="-102" charset="0"/>
                <a:ea typeface="ＭＳ Ｐゴシック" pitchFamily="-102" charset="-128"/>
              </a:defRPr>
            </a:lvl5pPr>
            <a:lvl6pPr marL="457200" eaLnBrk="0" fontAlgn="base" hangingPunct="0">
              <a:spcBef>
                <a:spcPct val="0"/>
              </a:spcBef>
              <a:spcAft>
                <a:spcPct val="0"/>
              </a:spcAft>
              <a:defRPr sz="2400">
                <a:solidFill>
                  <a:schemeClr val="tx1"/>
                </a:solidFill>
                <a:latin typeface="Times New Roman" pitchFamily="-102" charset="0"/>
                <a:ea typeface="ＭＳ Ｐゴシック" pitchFamily="-102" charset="-128"/>
              </a:defRPr>
            </a:lvl6pPr>
            <a:lvl7pPr marL="914400" eaLnBrk="0" fontAlgn="base" hangingPunct="0">
              <a:spcBef>
                <a:spcPct val="0"/>
              </a:spcBef>
              <a:spcAft>
                <a:spcPct val="0"/>
              </a:spcAft>
              <a:defRPr sz="2400">
                <a:solidFill>
                  <a:schemeClr val="tx1"/>
                </a:solidFill>
                <a:latin typeface="Times New Roman" pitchFamily="-102" charset="0"/>
                <a:ea typeface="ＭＳ Ｐゴシック" pitchFamily="-102" charset="-128"/>
              </a:defRPr>
            </a:lvl7pPr>
            <a:lvl8pPr marL="1371600" eaLnBrk="0" fontAlgn="base" hangingPunct="0">
              <a:spcBef>
                <a:spcPct val="0"/>
              </a:spcBef>
              <a:spcAft>
                <a:spcPct val="0"/>
              </a:spcAft>
              <a:defRPr sz="2400">
                <a:solidFill>
                  <a:schemeClr val="tx1"/>
                </a:solidFill>
                <a:latin typeface="Times New Roman" pitchFamily="-102" charset="0"/>
                <a:ea typeface="ＭＳ Ｐゴシック" pitchFamily="-102" charset="-128"/>
              </a:defRPr>
            </a:lvl8pPr>
            <a:lvl9pPr marL="1828800" eaLnBrk="0" fontAlgn="base" hangingPunct="0">
              <a:spcBef>
                <a:spcPct val="0"/>
              </a:spcBef>
              <a:spcAft>
                <a:spcPct val="0"/>
              </a:spcAft>
              <a:defRPr sz="2400">
                <a:solidFill>
                  <a:schemeClr val="tx1"/>
                </a:solidFill>
                <a:latin typeface="Times New Roman" pitchFamily="-102" charset="0"/>
                <a:ea typeface="ＭＳ Ｐゴシック" pitchFamily="-102" charset="-128"/>
              </a:defRPr>
            </a:lvl9pPr>
          </a:lstStyle>
          <a:p>
            <a:pPr eaLnBrk="1" hangingPunct="1"/>
            <a:fld id="{27F5EC14-6DA9-4126-8975-D4C234E7C819}" type="slidenum">
              <a:rPr lang="nl-BE" sz="1200"/>
              <a:pPr eaLnBrk="1" hangingPunct="1"/>
              <a:t>5</a:t>
            </a:fld>
            <a:endParaRPr lang="nl-BE" sz="1200"/>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nl-BE" smtClean="0">
              <a:latin typeface="Times New Roman" pitchFamily="-102" charset="0"/>
              <a:ea typeface="ＭＳ Ｐゴシック" pitchFamily="-10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8F9DE42-154C-4434-B09E-F806436E4786}" type="slidenum">
              <a:rPr lang="en-US" smtClean="0"/>
              <a:pPr/>
              <a:t>17</a:t>
            </a:fld>
            <a:endParaRPr lang="en-US"/>
          </a:p>
        </p:txBody>
      </p:sp>
    </p:spTree>
    <p:extLst>
      <p:ext uri="{BB962C8B-B14F-4D97-AF65-F5344CB8AC3E}">
        <p14:creationId xmlns="" xmlns:p14="http://schemas.microsoft.com/office/powerpoint/2010/main" val="4108216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8F9DE42-154C-4434-B09E-F806436E4786}" type="slidenum">
              <a:rPr lang="en-US" smtClean="0"/>
              <a:pPr/>
              <a:t>18</a:t>
            </a:fld>
            <a:endParaRPr lang="en-US"/>
          </a:p>
        </p:txBody>
      </p:sp>
    </p:spTree>
    <p:extLst>
      <p:ext uri="{BB962C8B-B14F-4D97-AF65-F5344CB8AC3E}">
        <p14:creationId xmlns="" xmlns:p14="http://schemas.microsoft.com/office/powerpoint/2010/main" val="330096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8F9DE42-154C-4434-B09E-F806436E4786}" type="slidenum">
              <a:rPr lang="en-US" smtClean="0"/>
              <a:pPr/>
              <a:t>19</a:t>
            </a:fld>
            <a:endParaRPr lang="en-US"/>
          </a:p>
        </p:txBody>
      </p:sp>
    </p:spTree>
    <p:extLst>
      <p:ext uri="{BB962C8B-B14F-4D97-AF65-F5344CB8AC3E}">
        <p14:creationId xmlns="" xmlns:p14="http://schemas.microsoft.com/office/powerpoint/2010/main" val="4108216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8F9DE42-154C-4434-B09E-F806436E4786}" type="slidenum">
              <a:rPr lang="en-US" smtClean="0"/>
              <a:pPr/>
              <a:t>20</a:t>
            </a:fld>
            <a:endParaRPr lang="en-US"/>
          </a:p>
        </p:txBody>
      </p:sp>
    </p:spTree>
    <p:extLst>
      <p:ext uri="{BB962C8B-B14F-4D97-AF65-F5344CB8AC3E}">
        <p14:creationId xmlns="" xmlns:p14="http://schemas.microsoft.com/office/powerpoint/2010/main" val="4108216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solidFill>
                  <a:srgbClr val="4D5B6B"/>
                </a:solidFill>
                <a:latin typeface="Arial"/>
                <a:cs typeface="Arial"/>
              </a:rPr>
              <a:t>«…</a:t>
            </a:r>
            <a:r>
              <a:rPr lang="en-US" sz="1200" i="1" dirty="0" smtClean="0">
                <a:solidFill>
                  <a:srgbClr val="4D5B6B"/>
                </a:solidFill>
                <a:latin typeface="Arial"/>
                <a:cs typeface="Arial"/>
              </a:rPr>
              <a:t>outstanding businesses derive their strength from a distinctive structure of relationships with employees, customers, and suppliers</a:t>
            </a:r>
            <a:r>
              <a:rPr lang="el-GR" sz="1200" dirty="0" smtClean="0">
                <a:solidFill>
                  <a:srgbClr val="4D5B6B"/>
                </a:solidFill>
                <a:latin typeface="Arial"/>
                <a:cs typeface="Arial"/>
              </a:rPr>
              <a:t>.»</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a:t>
            </a:r>
            <a:r>
              <a:rPr lang="en-US" dirty="0" smtClean="0"/>
              <a:t>the match between the capabilities of the </a:t>
            </a:r>
            <a:r>
              <a:rPr lang="en-US" dirty="0" err="1" smtClean="0"/>
              <a:t>organisation</a:t>
            </a:r>
            <a:r>
              <a:rPr lang="en-US" dirty="0" smtClean="0"/>
              <a:t> and the challenges it faced which was the most important issue in understanding corporate success and corporate failure.</a:t>
            </a:r>
            <a:r>
              <a:rPr lang="el-GR"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dirty="0" smtClean="0">
              <a:solidFill>
                <a:srgbClr val="4D5B6B"/>
              </a:solidFill>
              <a:latin typeface="Arial"/>
              <a:cs typeface="Arial"/>
            </a:endParaRPr>
          </a:p>
          <a:p>
            <a:endParaRPr lang="el-GR" dirty="0"/>
          </a:p>
        </p:txBody>
      </p:sp>
      <p:sp>
        <p:nvSpPr>
          <p:cNvPr id="4" name="Slide Number Placeholder 3"/>
          <p:cNvSpPr>
            <a:spLocks noGrp="1"/>
          </p:cNvSpPr>
          <p:nvPr>
            <p:ph type="sldNum" sz="quarter" idx="10"/>
          </p:nvPr>
        </p:nvSpPr>
        <p:spPr/>
        <p:txBody>
          <a:bodyPr/>
          <a:lstStyle/>
          <a:p>
            <a:fld id="{88F9DE42-154C-4434-B09E-F806436E4786}" type="slidenum">
              <a:rPr lang="en-US" smtClean="0"/>
              <a:pPr/>
              <a:t>21</a:t>
            </a:fld>
            <a:endParaRPr lang="en-US"/>
          </a:p>
        </p:txBody>
      </p:sp>
    </p:spTree>
    <p:extLst>
      <p:ext uri="{BB962C8B-B14F-4D97-AF65-F5344CB8AC3E}">
        <p14:creationId xmlns="" xmlns:p14="http://schemas.microsoft.com/office/powerpoint/2010/main" val="4108216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solidFill>
                  <a:srgbClr val="4D5B6B"/>
                </a:solidFill>
                <a:latin typeface="Arial"/>
                <a:cs typeface="Arial"/>
              </a:rPr>
              <a:t>«…</a:t>
            </a:r>
            <a:r>
              <a:rPr lang="en-US" sz="1200" i="1" dirty="0" smtClean="0">
                <a:solidFill>
                  <a:srgbClr val="4D5B6B"/>
                </a:solidFill>
                <a:latin typeface="Arial"/>
                <a:cs typeface="Arial"/>
              </a:rPr>
              <a:t>outstanding businesses derive their strength from a distinctive structure of relationships with employees, customers, and suppliers</a:t>
            </a:r>
            <a:r>
              <a:rPr lang="el-GR" sz="1200" dirty="0" smtClean="0">
                <a:solidFill>
                  <a:srgbClr val="4D5B6B"/>
                </a:solidFill>
                <a:latin typeface="Arial"/>
                <a:cs typeface="Arial"/>
              </a:rPr>
              <a:t>.»</a:t>
            </a:r>
          </a:p>
          <a:p>
            <a:endParaRPr lang="el-GR" dirty="0"/>
          </a:p>
        </p:txBody>
      </p:sp>
      <p:sp>
        <p:nvSpPr>
          <p:cNvPr id="4" name="Slide Number Placeholder 3"/>
          <p:cNvSpPr>
            <a:spLocks noGrp="1"/>
          </p:cNvSpPr>
          <p:nvPr>
            <p:ph type="sldNum" sz="quarter" idx="10"/>
          </p:nvPr>
        </p:nvSpPr>
        <p:spPr/>
        <p:txBody>
          <a:bodyPr/>
          <a:lstStyle/>
          <a:p>
            <a:fld id="{88F9DE42-154C-4434-B09E-F806436E4786}" type="slidenum">
              <a:rPr lang="en-US" smtClean="0"/>
              <a:pPr/>
              <a:t>22</a:t>
            </a:fld>
            <a:endParaRPr lang="en-US"/>
          </a:p>
        </p:txBody>
      </p:sp>
    </p:spTree>
    <p:extLst>
      <p:ext uri="{BB962C8B-B14F-4D97-AF65-F5344CB8AC3E}">
        <p14:creationId xmlns="" xmlns:p14="http://schemas.microsoft.com/office/powerpoint/2010/main" val="410821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02" charset="0"/>
                <a:ea typeface="ＭＳ Ｐゴシック" pitchFamily="-102" charset="-128"/>
              </a:defRPr>
            </a:lvl1pPr>
            <a:lvl2pPr marL="37931725" indent="-37474525" eaLnBrk="0" hangingPunct="0">
              <a:defRPr sz="2400">
                <a:solidFill>
                  <a:schemeClr val="tx1"/>
                </a:solidFill>
                <a:latin typeface="Times New Roman" pitchFamily="-102" charset="0"/>
                <a:ea typeface="ＭＳ Ｐゴシック" pitchFamily="-102" charset="-128"/>
              </a:defRPr>
            </a:lvl2pPr>
            <a:lvl3pPr eaLnBrk="0" hangingPunct="0">
              <a:defRPr sz="2400">
                <a:solidFill>
                  <a:schemeClr val="tx1"/>
                </a:solidFill>
                <a:latin typeface="Times New Roman" pitchFamily="-102" charset="0"/>
                <a:ea typeface="ＭＳ Ｐゴシック" pitchFamily="-102" charset="-128"/>
              </a:defRPr>
            </a:lvl3pPr>
            <a:lvl4pPr eaLnBrk="0" hangingPunct="0">
              <a:defRPr sz="2400">
                <a:solidFill>
                  <a:schemeClr val="tx1"/>
                </a:solidFill>
                <a:latin typeface="Times New Roman" pitchFamily="-102" charset="0"/>
                <a:ea typeface="ＭＳ Ｐゴシック" pitchFamily="-102" charset="-128"/>
              </a:defRPr>
            </a:lvl4pPr>
            <a:lvl5pPr eaLnBrk="0" hangingPunct="0">
              <a:defRPr sz="2400">
                <a:solidFill>
                  <a:schemeClr val="tx1"/>
                </a:solidFill>
                <a:latin typeface="Times New Roman" pitchFamily="-102" charset="0"/>
                <a:ea typeface="ＭＳ Ｐゴシック" pitchFamily="-102" charset="-128"/>
              </a:defRPr>
            </a:lvl5pPr>
            <a:lvl6pPr marL="457200" eaLnBrk="0" fontAlgn="base" hangingPunct="0">
              <a:spcBef>
                <a:spcPct val="0"/>
              </a:spcBef>
              <a:spcAft>
                <a:spcPct val="0"/>
              </a:spcAft>
              <a:defRPr sz="2400">
                <a:solidFill>
                  <a:schemeClr val="tx1"/>
                </a:solidFill>
                <a:latin typeface="Times New Roman" pitchFamily="-102" charset="0"/>
                <a:ea typeface="ＭＳ Ｐゴシック" pitchFamily="-102" charset="-128"/>
              </a:defRPr>
            </a:lvl6pPr>
            <a:lvl7pPr marL="914400" eaLnBrk="0" fontAlgn="base" hangingPunct="0">
              <a:spcBef>
                <a:spcPct val="0"/>
              </a:spcBef>
              <a:spcAft>
                <a:spcPct val="0"/>
              </a:spcAft>
              <a:defRPr sz="2400">
                <a:solidFill>
                  <a:schemeClr val="tx1"/>
                </a:solidFill>
                <a:latin typeface="Times New Roman" pitchFamily="-102" charset="0"/>
                <a:ea typeface="ＭＳ Ｐゴシック" pitchFamily="-102" charset="-128"/>
              </a:defRPr>
            </a:lvl7pPr>
            <a:lvl8pPr marL="1371600" eaLnBrk="0" fontAlgn="base" hangingPunct="0">
              <a:spcBef>
                <a:spcPct val="0"/>
              </a:spcBef>
              <a:spcAft>
                <a:spcPct val="0"/>
              </a:spcAft>
              <a:defRPr sz="2400">
                <a:solidFill>
                  <a:schemeClr val="tx1"/>
                </a:solidFill>
                <a:latin typeface="Times New Roman" pitchFamily="-102" charset="0"/>
                <a:ea typeface="ＭＳ Ｐゴシック" pitchFamily="-102" charset="-128"/>
              </a:defRPr>
            </a:lvl8pPr>
            <a:lvl9pPr marL="1828800" eaLnBrk="0" fontAlgn="base" hangingPunct="0">
              <a:spcBef>
                <a:spcPct val="0"/>
              </a:spcBef>
              <a:spcAft>
                <a:spcPct val="0"/>
              </a:spcAft>
              <a:defRPr sz="2400">
                <a:solidFill>
                  <a:schemeClr val="tx1"/>
                </a:solidFill>
                <a:latin typeface="Times New Roman" pitchFamily="-102" charset="0"/>
                <a:ea typeface="ＭＳ Ｐゴシック" pitchFamily="-102" charset="-128"/>
              </a:defRPr>
            </a:lvl9pPr>
          </a:lstStyle>
          <a:p>
            <a:pPr eaLnBrk="1" hangingPunct="1"/>
            <a:fld id="{27F5EC14-6DA9-4126-8975-D4C234E7C819}" type="slidenum">
              <a:rPr lang="nl-BE" sz="1200"/>
              <a:pPr eaLnBrk="1" hangingPunct="1"/>
              <a:t>6</a:t>
            </a:fld>
            <a:endParaRPr lang="nl-BE" sz="1200"/>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nl-BE" smtClean="0">
              <a:latin typeface="Times New Roman" pitchFamily="-102" charset="0"/>
              <a:ea typeface="ＭＳ Ｐゴシック" pitchFamily="-10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02" charset="0"/>
                <a:ea typeface="ＭＳ Ｐゴシック" pitchFamily="-102" charset="-128"/>
              </a:defRPr>
            </a:lvl1pPr>
            <a:lvl2pPr marL="37931725" indent="-37474525" eaLnBrk="0" hangingPunct="0">
              <a:defRPr sz="2400">
                <a:solidFill>
                  <a:schemeClr val="tx1"/>
                </a:solidFill>
                <a:latin typeface="Times New Roman" pitchFamily="-102" charset="0"/>
                <a:ea typeface="ＭＳ Ｐゴシック" pitchFamily="-102" charset="-128"/>
              </a:defRPr>
            </a:lvl2pPr>
            <a:lvl3pPr eaLnBrk="0" hangingPunct="0">
              <a:defRPr sz="2400">
                <a:solidFill>
                  <a:schemeClr val="tx1"/>
                </a:solidFill>
                <a:latin typeface="Times New Roman" pitchFamily="-102" charset="0"/>
                <a:ea typeface="ＭＳ Ｐゴシック" pitchFamily="-102" charset="-128"/>
              </a:defRPr>
            </a:lvl3pPr>
            <a:lvl4pPr eaLnBrk="0" hangingPunct="0">
              <a:defRPr sz="2400">
                <a:solidFill>
                  <a:schemeClr val="tx1"/>
                </a:solidFill>
                <a:latin typeface="Times New Roman" pitchFamily="-102" charset="0"/>
                <a:ea typeface="ＭＳ Ｐゴシック" pitchFamily="-102" charset="-128"/>
              </a:defRPr>
            </a:lvl4pPr>
            <a:lvl5pPr eaLnBrk="0" hangingPunct="0">
              <a:defRPr sz="2400">
                <a:solidFill>
                  <a:schemeClr val="tx1"/>
                </a:solidFill>
                <a:latin typeface="Times New Roman" pitchFamily="-102" charset="0"/>
                <a:ea typeface="ＭＳ Ｐゴシック" pitchFamily="-102" charset="-128"/>
              </a:defRPr>
            </a:lvl5pPr>
            <a:lvl6pPr marL="457200" eaLnBrk="0" fontAlgn="base" hangingPunct="0">
              <a:spcBef>
                <a:spcPct val="0"/>
              </a:spcBef>
              <a:spcAft>
                <a:spcPct val="0"/>
              </a:spcAft>
              <a:defRPr sz="2400">
                <a:solidFill>
                  <a:schemeClr val="tx1"/>
                </a:solidFill>
                <a:latin typeface="Times New Roman" pitchFamily="-102" charset="0"/>
                <a:ea typeface="ＭＳ Ｐゴシック" pitchFamily="-102" charset="-128"/>
              </a:defRPr>
            </a:lvl6pPr>
            <a:lvl7pPr marL="914400" eaLnBrk="0" fontAlgn="base" hangingPunct="0">
              <a:spcBef>
                <a:spcPct val="0"/>
              </a:spcBef>
              <a:spcAft>
                <a:spcPct val="0"/>
              </a:spcAft>
              <a:defRPr sz="2400">
                <a:solidFill>
                  <a:schemeClr val="tx1"/>
                </a:solidFill>
                <a:latin typeface="Times New Roman" pitchFamily="-102" charset="0"/>
                <a:ea typeface="ＭＳ Ｐゴシック" pitchFamily="-102" charset="-128"/>
              </a:defRPr>
            </a:lvl7pPr>
            <a:lvl8pPr marL="1371600" eaLnBrk="0" fontAlgn="base" hangingPunct="0">
              <a:spcBef>
                <a:spcPct val="0"/>
              </a:spcBef>
              <a:spcAft>
                <a:spcPct val="0"/>
              </a:spcAft>
              <a:defRPr sz="2400">
                <a:solidFill>
                  <a:schemeClr val="tx1"/>
                </a:solidFill>
                <a:latin typeface="Times New Roman" pitchFamily="-102" charset="0"/>
                <a:ea typeface="ＭＳ Ｐゴシック" pitchFamily="-102" charset="-128"/>
              </a:defRPr>
            </a:lvl8pPr>
            <a:lvl9pPr marL="1828800" eaLnBrk="0" fontAlgn="base" hangingPunct="0">
              <a:spcBef>
                <a:spcPct val="0"/>
              </a:spcBef>
              <a:spcAft>
                <a:spcPct val="0"/>
              </a:spcAft>
              <a:defRPr sz="2400">
                <a:solidFill>
                  <a:schemeClr val="tx1"/>
                </a:solidFill>
                <a:latin typeface="Times New Roman" pitchFamily="-102" charset="0"/>
                <a:ea typeface="ＭＳ Ｐゴシック" pitchFamily="-102" charset="-128"/>
              </a:defRPr>
            </a:lvl9pPr>
          </a:lstStyle>
          <a:p>
            <a:pPr eaLnBrk="1" hangingPunct="1"/>
            <a:fld id="{27F5EC14-6DA9-4126-8975-D4C234E7C819}" type="slidenum">
              <a:rPr lang="nl-BE" sz="1200"/>
              <a:pPr eaLnBrk="1" hangingPunct="1"/>
              <a:t>7</a:t>
            </a:fld>
            <a:endParaRPr lang="nl-BE" sz="1200"/>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nl-BE" smtClean="0">
              <a:latin typeface="Times New Roman" pitchFamily="-102" charset="0"/>
              <a:ea typeface="ＭＳ Ｐゴシック" pitchFamily="-10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bring together two or more interdependent groups of customers</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eBay for buyers and sellers; </a:t>
            </a:r>
          </a:p>
          <a:p>
            <a:r>
              <a:rPr lang="en-US" sz="1200" kern="1200" dirty="0" smtClean="0">
                <a:solidFill>
                  <a:schemeClr val="tx1"/>
                </a:solidFill>
                <a:effectLst/>
                <a:latin typeface="+mn-lt"/>
                <a:ea typeface="+mn-ea"/>
                <a:cs typeface="+mn-cs"/>
              </a:rPr>
              <a:t>Microsoft Windows for application developers, PC makers and PC users; </a:t>
            </a:r>
          </a:p>
          <a:p>
            <a:r>
              <a:rPr lang="en-US" sz="1200" kern="1200" dirty="0" smtClean="0">
                <a:solidFill>
                  <a:schemeClr val="tx1"/>
                </a:solidFill>
                <a:effectLst/>
                <a:latin typeface="+mn-lt"/>
                <a:ea typeface="+mn-ea"/>
                <a:cs typeface="+mn-cs"/>
              </a:rPr>
              <a:t>shopping malls for retail shops and shoppers; </a:t>
            </a:r>
          </a:p>
          <a:p>
            <a:r>
              <a:rPr lang="en-US" sz="1200" kern="1200" dirty="0" smtClean="0">
                <a:solidFill>
                  <a:schemeClr val="tx1"/>
                </a:solidFill>
                <a:effectLst/>
                <a:latin typeface="+mn-lt"/>
                <a:ea typeface="+mn-ea"/>
                <a:cs typeface="+mn-cs"/>
              </a:rPr>
              <a:t>digital media </a:t>
            </a:r>
            <a:r>
              <a:rPr lang="en-US" sz="1200" kern="1200" smtClean="0">
                <a:solidFill>
                  <a:schemeClr val="tx1"/>
                </a:solidFill>
                <a:effectLst/>
                <a:latin typeface="+mn-lt"/>
                <a:ea typeface="+mn-ea"/>
                <a:cs typeface="+mn-cs"/>
              </a:rPr>
              <a:t>services for </a:t>
            </a:r>
            <a:r>
              <a:rPr lang="en-US" sz="1200" kern="1200" dirty="0" smtClean="0">
                <a:solidFill>
                  <a:schemeClr val="tx1"/>
                </a:solidFill>
                <a:effectLst/>
                <a:latin typeface="+mn-lt"/>
                <a:ea typeface="+mn-ea"/>
                <a:cs typeface="+mn-cs"/>
              </a:rPr>
              <a:t>content owners and users, etc.</a:t>
            </a:r>
          </a:p>
          <a:p>
            <a:r>
              <a:rPr lang="en-US" sz="1200" kern="1200" dirty="0" err="1" smtClean="0">
                <a:solidFill>
                  <a:schemeClr val="tx1"/>
                </a:solidFill>
                <a:effectLst/>
                <a:latin typeface="+mn-lt"/>
                <a:ea typeface="+mn-ea"/>
                <a:cs typeface="+mn-cs"/>
              </a:rPr>
              <a:t>google</a:t>
            </a:r>
            <a:endParaRPr lang="en-US" sz="1200" kern="1200" dirty="0" smtClean="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88F9DE42-154C-4434-B09E-F806436E4786}" type="slidenum">
              <a:rPr lang="en-US" smtClean="0"/>
              <a:pPr/>
              <a:t>10</a:t>
            </a:fld>
            <a:endParaRPr lang="en-US"/>
          </a:p>
        </p:txBody>
      </p:sp>
    </p:spTree>
    <p:extLst>
      <p:ext uri="{BB962C8B-B14F-4D97-AF65-F5344CB8AC3E}">
        <p14:creationId xmlns="" xmlns:p14="http://schemas.microsoft.com/office/powerpoint/2010/main" val="4108216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8F9DE42-154C-4434-B09E-F806436E4786}" type="slidenum">
              <a:rPr lang="en-US" smtClean="0"/>
              <a:pPr/>
              <a:t>12</a:t>
            </a:fld>
            <a:endParaRPr lang="en-US"/>
          </a:p>
        </p:txBody>
      </p:sp>
    </p:spTree>
    <p:extLst>
      <p:ext uri="{BB962C8B-B14F-4D97-AF65-F5344CB8AC3E}">
        <p14:creationId xmlns="" xmlns:p14="http://schemas.microsoft.com/office/powerpoint/2010/main" val="410821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8F9DE42-154C-4434-B09E-F806436E4786}" type="slidenum">
              <a:rPr lang="en-US" smtClean="0"/>
              <a:pPr/>
              <a:t>13</a:t>
            </a:fld>
            <a:endParaRPr lang="en-US"/>
          </a:p>
        </p:txBody>
      </p:sp>
    </p:spTree>
    <p:extLst>
      <p:ext uri="{BB962C8B-B14F-4D97-AF65-F5344CB8AC3E}">
        <p14:creationId xmlns="" xmlns:p14="http://schemas.microsoft.com/office/powerpoint/2010/main" val="410821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8F9DE42-154C-4434-B09E-F806436E4786}" type="slidenum">
              <a:rPr lang="en-US" smtClean="0"/>
              <a:pPr/>
              <a:t>14</a:t>
            </a:fld>
            <a:endParaRPr lang="en-US"/>
          </a:p>
        </p:txBody>
      </p:sp>
    </p:spTree>
    <p:extLst>
      <p:ext uri="{BB962C8B-B14F-4D97-AF65-F5344CB8AC3E}">
        <p14:creationId xmlns="" xmlns:p14="http://schemas.microsoft.com/office/powerpoint/2010/main" val="410821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8F9DE42-154C-4434-B09E-F806436E4786}" type="slidenum">
              <a:rPr lang="en-US" smtClean="0"/>
              <a:pPr/>
              <a:t>15</a:t>
            </a:fld>
            <a:endParaRPr lang="en-US"/>
          </a:p>
        </p:txBody>
      </p:sp>
    </p:spTree>
    <p:extLst>
      <p:ext uri="{BB962C8B-B14F-4D97-AF65-F5344CB8AC3E}">
        <p14:creationId xmlns="" xmlns:p14="http://schemas.microsoft.com/office/powerpoint/2010/main" val="4108216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8F9DE42-154C-4434-B09E-F806436E4786}" type="slidenum">
              <a:rPr lang="en-US" smtClean="0"/>
              <a:pPr/>
              <a:t>16</a:t>
            </a:fld>
            <a:endParaRPr lang="en-US"/>
          </a:p>
        </p:txBody>
      </p:sp>
    </p:spTree>
    <p:extLst>
      <p:ext uri="{BB962C8B-B14F-4D97-AF65-F5344CB8AC3E}">
        <p14:creationId xmlns="" xmlns:p14="http://schemas.microsoft.com/office/powerpoint/2010/main" val="4108216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l-GR" smtClean="0"/>
              <a:t>2017-2018 ΠΜΣ Παν. Αιγαίου</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l-GR" smtClean="0"/>
              <a:t>Αναπληρωτής Καθηγητής Ευάγγελος Σιώκας</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EB7F41A-2E03-4BDD-949B-B1838DB893B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l-GR" smtClean="0"/>
              <a:t>2017-2018 ΠΜΣ Παν. Αιγαίου</a:t>
            </a:r>
            <a:endParaRPr lang="en-US"/>
          </a:p>
        </p:txBody>
      </p:sp>
      <p:sp>
        <p:nvSpPr>
          <p:cNvPr id="5" name="Footer Placeholder 4"/>
          <p:cNvSpPr>
            <a:spLocks noGrp="1"/>
          </p:cNvSpPr>
          <p:nvPr>
            <p:ph type="ftr" sz="quarter" idx="11"/>
          </p:nvPr>
        </p:nvSpPr>
        <p:spPr/>
        <p:txBody>
          <a:bodyPr/>
          <a:lstStyle/>
          <a:p>
            <a:r>
              <a:rPr lang="el-GR" smtClean="0"/>
              <a:t>Αναπληρωτής Καθηγητής Ευάγγελος Σιώκας</a:t>
            </a:r>
            <a:endParaRPr lang="en-US"/>
          </a:p>
        </p:txBody>
      </p:sp>
      <p:sp>
        <p:nvSpPr>
          <p:cNvPr id="6" name="Slide Number Placeholder 5"/>
          <p:cNvSpPr>
            <a:spLocks noGrp="1"/>
          </p:cNvSpPr>
          <p:nvPr>
            <p:ph type="sldNum" sz="quarter" idx="12"/>
          </p:nvPr>
        </p:nvSpPr>
        <p:spPr/>
        <p:txBody>
          <a:bodyPr/>
          <a:lstStyle/>
          <a:p>
            <a:fld id="{BEB7F41A-2E03-4BDD-949B-B1838DB893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r>
              <a:rPr lang="el-GR" smtClean="0"/>
              <a:t>2017-2018 ΠΜΣ Παν. Αιγαίου</a:t>
            </a:r>
            <a:endParaRPr lang="en-US"/>
          </a:p>
        </p:txBody>
      </p:sp>
      <p:sp>
        <p:nvSpPr>
          <p:cNvPr id="5" name="Footer Placeholder 4"/>
          <p:cNvSpPr>
            <a:spLocks noGrp="1"/>
          </p:cNvSpPr>
          <p:nvPr>
            <p:ph type="ftr" sz="quarter" idx="11"/>
          </p:nvPr>
        </p:nvSpPr>
        <p:spPr>
          <a:xfrm>
            <a:off x="457201" y="6248207"/>
            <a:ext cx="5573483" cy="365125"/>
          </a:xfrm>
        </p:spPr>
        <p:txBody>
          <a:bodyPr/>
          <a:lstStyle/>
          <a:p>
            <a:r>
              <a:rPr lang="el-GR" smtClean="0"/>
              <a:t>Αναπληρωτής Καθηγητής Ευάγγελος Σιώκας</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EB7F41A-2E03-4BDD-949B-B1838DB893B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l-GR" smtClean="0"/>
              <a:t>2017-2018 ΠΜΣ Παν. Αιγαίου</a:t>
            </a:r>
            <a:endParaRPr lang="en-US"/>
          </a:p>
        </p:txBody>
      </p:sp>
      <p:sp>
        <p:nvSpPr>
          <p:cNvPr id="5" name="Footer Placeholder 4"/>
          <p:cNvSpPr>
            <a:spLocks noGrp="1"/>
          </p:cNvSpPr>
          <p:nvPr>
            <p:ph type="ftr" sz="quarter" idx="11"/>
          </p:nvPr>
        </p:nvSpPr>
        <p:spPr/>
        <p:txBody>
          <a:bodyPr/>
          <a:lstStyle/>
          <a:p>
            <a:r>
              <a:rPr lang="el-GR" smtClean="0"/>
              <a:t>Αναπληρωτής Καθηγητής Ευάγγελος Σιώκας</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EB7F41A-2E03-4BDD-949B-B1838DB893B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l-GR" smtClean="0"/>
              <a:t>2017-2018 ΠΜΣ Παν. Αιγαίου</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EB7F41A-2E03-4BDD-949B-B1838DB893B3}" type="slidenum">
              <a:rPr lang="en-US" smtClean="0"/>
              <a:pPr/>
              <a:t>‹#›</a:t>
            </a:fld>
            <a:endParaRPr lang="en-US"/>
          </a:p>
        </p:txBody>
      </p:sp>
      <p:sp>
        <p:nvSpPr>
          <p:cNvPr id="14" name="Footer Placeholder 13"/>
          <p:cNvSpPr>
            <a:spLocks noGrp="1"/>
          </p:cNvSpPr>
          <p:nvPr>
            <p:ph type="ftr" sz="quarter" idx="12"/>
          </p:nvPr>
        </p:nvSpPr>
        <p:spPr/>
        <p:txBody>
          <a:bodyPr/>
          <a:lstStyle/>
          <a:p>
            <a:r>
              <a:rPr lang="el-GR" smtClean="0"/>
              <a:t>Αναπληρωτής Καθηγητής Ευάγγελος Σιώκας</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r>
              <a:rPr lang="el-GR" smtClean="0"/>
              <a:t>2017-2018 ΠΜΣ Παν. Αιγαίου</a:t>
            </a:r>
            <a:endParaRPr lang="en-US"/>
          </a:p>
        </p:txBody>
      </p:sp>
      <p:sp>
        <p:nvSpPr>
          <p:cNvPr id="10" name="Slide Number Placeholder 9"/>
          <p:cNvSpPr>
            <a:spLocks noGrp="1"/>
          </p:cNvSpPr>
          <p:nvPr>
            <p:ph type="sldNum" sz="quarter" idx="16"/>
          </p:nvPr>
        </p:nvSpPr>
        <p:spPr/>
        <p:txBody>
          <a:bodyPr rtlCol="0"/>
          <a:lstStyle/>
          <a:p>
            <a:fld id="{BEB7F41A-2E03-4BDD-949B-B1838DB893B3}" type="slidenum">
              <a:rPr lang="en-US" smtClean="0"/>
              <a:pPr/>
              <a:t>‹#›</a:t>
            </a:fld>
            <a:endParaRPr lang="en-US"/>
          </a:p>
        </p:txBody>
      </p:sp>
      <p:sp>
        <p:nvSpPr>
          <p:cNvPr id="12" name="Footer Placeholder 11"/>
          <p:cNvSpPr>
            <a:spLocks noGrp="1"/>
          </p:cNvSpPr>
          <p:nvPr>
            <p:ph type="ftr" sz="quarter" idx="17"/>
          </p:nvPr>
        </p:nvSpPr>
        <p:spPr/>
        <p:txBody>
          <a:bodyPr rtlCol="0"/>
          <a:lstStyle/>
          <a:p>
            <a:r>
              <a:rPr lang="el-GR" smtClean="0"/>
              <a:t>Αναπληρωτής Καθηγητής Ευάγγελος Σιώκας</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r>
              <a:rPr lang="el-GR" smtClean="0"/>
              <a:t>2017-2018 ΠΜΣ Παν. Αιγαίου</a:t>
            </a:r>
            <a:endParaRPr lang="en-US"/>
          </a:p>
        </p:txBody>
      </p:sp>
      <p:sp>
        <p:nvSpPr>
          <p:cNvPr id="12" name="Slide Number Placeholder 11"/>
          <p:cNvSpPr>
            <a:spLocks noGrp="1"/>
          </p:cNvSpPr>
          <p:nvPr>
            <p:ph type="sldNum" sz="quarter" idx="16"/>
          </p:nvPr>
        </p:nvSpPr>
        <p:spPr/>
        <p:txBody>
          <a:bodyPr rtlCol="0"/>
          <a:lstStyle/>
          <a:p>
            <a:fld id="{BEB7F41A-2E03-4BDD-949B-B1838DB893B3}" type="slidenum">
              <a:rPr lang="en-US" smtClean="0"/>
              <a:pPr/>
              <a:t>‹#›</a:t>
            </a:fld>
            <a:endParaRPr lang="en-US"/>
          </a:p>
        </p:txBody>
      </p:sp>
      <p:sp>
        <p:nvSpPr>
          <p:cNvPr id="14" name="Footer Placeholder 13"/>
          <p:cNvSpPr>
            <a:spLocks noGrp="1"/>
          </p:cNvSpPr>
          <p:nvPr>
            <p:ph type="ftr" sz="quarter" idx="17"/>
          </p:nvPr>
        </p:nvSpPr>
        <p:spPr/>
        <p:txBody>
          <a:bodyPr rtlCol="0"/>
          <a:lstStyle/>
          <a:p>
            <a:r>
              <a:rPr lang="el-GR" smtClean="0"/>
              <a:t>Αναπληρωτής Καθηγητής Ευάγγελος Σιώκας</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l-GR" smtClean="0"/>
              <a:t>2017-2018 ΠΜΣ Παν. Αιγαίου</a:t>
            </a:r>
            <a:endParaRPr lang="en-US"/>
          </a:p>
        </p:txBody>
      </p:sp>
      <p:sp>
        <p:nvSpPr>
          <p:cNvPr id="4" name="Footer Placeholder 3"/>
          <p:cNvSpPr>
            <a:spLocks noGrp="1"/>
          </p:cNvSpPr>
          <p:nvPr>
            <p:ph type="ftr" sz="quarter" idx="11"/>
          </p:nvPr>
        </p:nvSpPr>
        <p:spPr/>
        <p:txBody>
          <a:bodyPr/>
          <a:lstStyle/>
          <a:p>
            <a:r>
              <a:rPr lang="el-GR" smtClean="0"/>
              <a:t>Αναπληρωτής Καθηγητής Ευάγγελος Σιώκας</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EB7F41A-2E03-4BDD-949B-B1838DB893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smtClean="0"/>
              <a:t>2017-2018 ΠΜΣ Παν. Αιγαίου</a:t>
            </a:r>
            <a:endParaRPr lang="en-US"/>
          </a:p>
        </p:txBody>
      </p:sp>
      <p:sp>
        <p:nvSpPr>
          <p:cNvPr id="3" name="Footer Placeholder 2"/>
          <p:cNvSpPr>
            <a:spLocks noGrp="1"/>
          </p:cNvSpPr>
          <p:nvPr>
            <p:ph type="ftr" sz="quarter" idx="11"/>
          </p:nvPr>
        </p:nvSpPr>
        <p:spPr/>
        <p:txBody>
          <a:bodyPr/>
          <a:lstStyle/>
          <a:p>
            <a:r>
              <a:rPr lang="el-GR" smtClean="0"/>
              <a:t>Αναπληρωτής Καθηγητής Ευάγγελος Σιώκας</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EB7F41A-2E03-4BDD-949B-B1838DB893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l-GR" smtClean="0"/>
              <a:t>2017-2018 ΠΜΣ Παν. Αιγαίου</a:t>
            </a:r>
            <a:endParaRPr lang="en-US"/>
          </a:p>
        </p:txBody>
      </p:sp>
      <p:sp>
        <p:nvSpPr>
          <p:cNvPr id="6" name="Footer Placeholder 5"/>
          <p:cNvSpPr>
            <a:spLocks noGrp="1"/>
          </p:cNvSpPr>
          <p:nvPr>
            <p:ph type="ftr" sz="quarter" idx="11"/>
          </p:nvPr>
        </p:nvSpPr>
        <p:spPr/>
        <p:txBody>
          <a:bodyPr/>
          <a:lstStyle/>
          <a:p>
            <a:r>
              <a:rPr lang="el-GR" smtClean="0"/>
              <a:t>Αναπληρωτής Καθηγητής Ευάγγελος Σιώκας</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EB7F41A-2E03-4BDD-949B-B1838DB893B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r>
              <a:rPr lang="el-GR" smtClean="0"/>
              <a:t>2017-2018 ΠΜΣ Παν. Αιγαίου</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EB7F41A-2E03-4BDD-949B-B1838DB893B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l-GR" smtClean="0"/>
              <a:t>Αναπληρωτής Καθηγητής Ευάγγελος Σιώκας</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r>
              <a:rPr lang="el-GR" smtClean="0"/>
              <a:t>2017-2018 ΠΜΣ Παν. Αιγαίου</a:t>
            </a: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l-GR" smtClean="0"/>
              <a:t>Αναπληρωτής Καθηγητής Ευάγγελος Σιώκας</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EB7F41A-2E03-4BDD-949B-B1838DB893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questia.com/read/29059162/foundations-of-corporate-success-how-business-strategi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johnkay.com/1993/06/01/the-structure-of-strategy-business-strategy-review-199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okwadraat.be/en/homepage-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l-GR" dirty="0"/>
              <a:t>Από την ιδέα </a:t>
            </a:r>
            <a:r>
              <a:rPr lang="el-GR" dirty="0" smtClean="0"/>
              <a:t>στην ίδρυση της επιχείρησης.</a:t>
            </a:r>
            <a:endParaRPr lang="el-GR" dirty="0"/>
          </a:p>
          <a:p>
            <a:r>
              <a:rPr lang="el-GR" dirty="0" smtClean="0"/>
              <a:t>Αναπληρωτής Καθηγητής Ευάγγελος </a:t>
            </a:r>
            <a:r>
              <a:rPr lang="el-GR" dirty="0" err="1" smtClean="0"/>
              <a:t>Σιώκας</a:t>
            </a:r>
            <a:endParaRPr lang="el-GR" dirty="0"/>
          </a:p>
        </p:txBody>
      </p:sp>
      <p:sp>
        <p:nvSpPr>
          <p:cNvPr id="4" name="Title 3"/>
          <p:cNvSpPr>
            <a:spLocks noGrp="1"/>
          </p:cNvSpPr>
          <p:nvPr>
            <p:ph type="title"/>
          </p:nvPr>
        </p:nvSpPr>
        <p:spPr/>
        <p:txBody>
          <a:bodyPr>
            <a:normAutofit/>
          </a:bodyPr>
          <a:lstStyle/>
          <a:p>
            <a:r>
              <a:rPr lang="el-GR" dirty="0" smtClean="0"/>
              <a:t>Επιχειρηματικότητα</a:t>
            </a:r>
            <a:endParaRPr lang="en-US" dirty="0"/>
          </a:p>
        </p:txBody>
      </p:sp>
      <p:sp>
        <p:nvSpPr>
          <p:cNvPr id="2" name="Slide Number Placeholder 1"/>
          <p:cNvSpPr>
            <a:spLocks noGrp="1"/>
          </p:cNvSpPr>
          <p:nvPr>
            <p:ph type="sldNum" sz="quarter" idx="11"/>
          </p:nvPr>
        </p:nvSpPr>
        <p:spPr/>
        <p:txBody>
          <a:bodyPr/>
          <a:lstStyle/>
          <a:p>
            <a:r>
              <a:rPr lang="el-GR" dirty="0" smtClean="0"/>
              <a:t>1</a:t>
            </a:r>
            <a:endParaRPr lang="en-US" dirty="0"/>
          </a:p>
        </p:txBody>
      </p:sp>
      <p:sp>
        <p:nvSpPr>
          <p:cNvPr id="6" name="Footer Placeholder 5"/>
          <p:cNvSpPr>
            <a:spLocks noGrp="1"/>
          </p:cNvSpPr>
          <p:nvPr>
            <p:ph type="ftr" sz="quarter" idx="12"/>
          </p:nvPr>
        </p:nvSpPr>
        <p:spPr/>
        <p:txBody>
          <a:bodyPr/>
          <a:lstStyle/>
          <a:p>
            <a:r>
              <a:rPr lang="el-GR" smtClean="0"/>
              <a:t>Αναπληρωτής Καθηγητής Ευάγγελος Σιώκας</a:t>
            </a:r>
            <a:endParaRPr lang="en-US"/>
          </a:p>
        </p:txBody>
      </p:sp>
    </p:spTree>
    <p:extLst>
      <p:ext uri="{BB962C8B-B14F-4D97-AF65-F5344CB8AC3E}">
        <p14:creationId xmlns="" xmlns:p14="http://schemas.microsoft.com/office/powerpoint/2010/main" val="418113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Αγορές στόχοι</a:t>
            </a:r>
            <a:endParaRPr lang="el-GR" sz="2800" dirty="0"/>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10</a:t>
            </a:fld>
            <a:endParaRPr lang="en-US"/>
          </a:p>
        </p:txBody>
      </p:sp>
      <p:sp>
        <p:nvSpPr>
          <p:cNvPr id="9" name="Content Placeholder 8"/>
          <p:cNvSpPr>
            <a:spLocks noGrp="1"/>
          </p:cNvSpPr>
          <p:nvPr>
            <p:ph sz="quarter" idx="1"/>
          </p:nvPr>
        </p:nvSpPr>
        <p:spPr/>
        <p:txBody>
          <a:bodyPr>
            <a:normAutofit/>
          </a:bodyPr>
          <a:lstStyle/>
          <a:p>
            <a:pPr>
              <a:buClr>
                <a:schemeClr val="accent2">
                  <a:lumMod val="75000"/>
                </a:schemeClr>
              </a:buClr>
            </a:pPr>
            <a:r>
              <a:rPr lang="el-GR" sz="2000" dirty="0">
                <a:latin typeface="Calibri" pitchFamily="34" charset="0"/>
                <a:ea typeface="ＭＳ Ｐゴシック" pitchFamily="-102" charset="-128"/>
              </a:rPr>
              <a:t>Κάθε επιχείρηση πρέπει να αποφασίσει </a:t>
            </a:r>
            <a:r>
              <a:rPr lang="el-GR" sz="2000" dirty="0" smtClean="0">
                <a:latin typeface="Calibri" pitchFamily="34" charset="0"/>
                <a:ea typeface="ＭＳ Ｐゴシック" pitchFamily="-102" charset="-128"/>
              </a:rPr>
              <a:t>ποια τμήματα της</a:t>
            </a:r>
            <a:r>
              <a:rPr lang="el-GR" sz="2000" dirty="0">
                <a:latin typeface="Calibri" pitchFamily="34" charset="0"/>
                <a:ea typeface="ＭＳ Ｐゴシック" pitchFamily="-102" charset="-128"/>
              </a:rPr>
              <a:t>	</a:t>
            </a:r>
            <a:r>
              <a:rPr lang="el-GR" sz="2000" dirty="0" smtClean="0">
                <a:latin typeface="Calibri" pitchFamily="34" charset="0"/>
                <a:ea typeface="ＭＳ Ｐゴシック" pitchFamily="-102" charset="-128"/>
              </a:rPr>
              <a:t>αγοράς θα </a:t>
            </a:r>
            <a:r>
              <a:rPr lang="el-GR" sz="2000" dirty="0">
                <a:latin typeface="Calibri" pitchFamily="34" charset="0"/>
                <a:ea typeface="ＭＳ Ｐゴシック" pitchFamily="-102" charset="-128"/>
              </a:rPr>
              <a:t>προσπαθήσει	</a:t>
            </a:r>
            <a:r>
              <a:rPr lang="el-GR" sz="2000" dirty="0" smtClean="0">
                <a:latin typeface="Calibri" pitchFamily="34" charset="0"/>
                <a:ea typeface="ＭＳ Ｐゴシック" pitchFamily="-102" charset="-128"/>
              </a:rPr>
              <a:t>να εξυπηρετήσει</a:t>
            </a:r>
            <a:r>
              <a:rPr lang="el-GR" sz="2000" dirty="0">
                <a:latin typeface="Calibri" pitchFamily="34" charset="0"/>
                <a:ea typeface="ＭＳ Ｐゴシック" pitchFamily="-102" charset="-128"/>
              </a:rPr>
              <a:t>.	</a:t>
            </a:r>
            <a:r>
              <a:rPr lang="el-GR" sz="2000" dirty="0" smtClean="0">
                <a:latin typeface="Calibri" pitchFamily="34" charset="0"/>
                <a:ea typeface="ＭＳ Ｐゴシック" pitchFamily="-102" charset="-128"/>
              </a:rPr>
              <a:t> Στην </a:t>
            </a:r>
            <a:r>
              <a:rPr lang="el-GR" sz="2000" dirty="0">
                <a:latin typeface="Calibri" pitchFamily="34" charset="0"/>
                <a:ea typeface="ＭＳ Ｐゴシック" pitchFamily="-102" charset="-128"/>
              </a:rPr>
              <a:t>συνέχεια θα προσπαθήσει να κατανοήσει τις ανάγκες των συγκεκριμένων ομάδων πελατών.</a:t>
            </a:r>
          </a:p>
          <a:p>
            <a:pPr>
              <a:buClr>
                <a:schemeClr val="accent2">
                  <a:lumMod val="75000"/>
                </a:schemeClr>
              </a:buClr>
            </a:pPr>
            <a:r>
              <a:rPr lang="el-GR" sz="2000" dirty="0">
                <a:latin typeface="Calibri" pitchFamily="34" charset="0"/>
                <a:ea typeface="ＭＳ Ｐゴシック" pitchFamily="-102" charset="-128"/>
              </a:rPr>
              <a:t>Ενδεικτικές αγορές στόχοι:</a:t>
            </a:r>
          </a:p>
          <a:p>
            <a:pPr lvl="1">
              <a:buClr>
                <a:schemeClr val="accent2">
                  <a:lumMod val="75000"/>
                </a:schemeClr>
              </a:buClr>
            </a:pPr>
            <a:r>
              <a:rPr lang="el-GR" sz="2000" dirty="0">
                <a:latin typeface="Calibri" pitchFamily="34" charset="0"/>
                <a:ea typeface="ＭＳ Ｐゴシック" pitchFamily="-102" charset="-128"/>
              </a:rPr>
              <a:t>Αγορά Καταναλωτών.</a:t>
            </a:r>
          </a:p>
          <a:p>
            <a:pPr lvl="1">
              <a:buClr>
                <a:schemeClr val="accent2">
                  <a:lumMod val="75000"/>
                </a:schemeClr>
              </a:buClr>
            </a:pPr>
            <a:r>
              <a:rPr lang="el-GR" sz="2000" dirty="0">
                <a:latin typeface="Calibri" pitchFamily="34" charset="0"/>
                <a:ea typeface="ＭＳ Ｐゴシック" pitchFamily="-102" charset="-128"/>
              </a:rPr>
              <a:t>Μικρή εξειδικευμένη αγορά (</a:t>
            </a:r>
            <a:r>
              <a:rPr lang="el-GR" sz="2000" dirty="0" err="1" smtClean="0">
                <a:latin typeface="Calibri" pitchFamily="34" charset="0"/>
                <a:ea typeface="ＭＳ Ｐゴシック" pitchFamily="-102" charset="-128"/>
              </a:rPr>
              <a:t>niche</a:t>
            </a:r>
            <a:r>
              <a:rPr lang="el-GR" sz="2000" dirty="0" smtClean="0">
                <a:latin typeface="Calibri" pitchFamily="34" charset="0"/>
                <a:ea typeface="ＭＳ Ｐゴシック" pitchFamily="-102" charset="-128"/>
              </a:rPr>
              <a:t> </a:t>
            </a:r>
            <a:r>
              <a:rPr lang="el-GR" sz="2000" dirty="0" err="1" smtClean="0">
                <a:latin typeface="Calibri" pitchFamily="34" charset="0"/>
                <a:ea typeface="ＭＳ Ｐゴシック" pitchFamily="-102" charset="-128"/>
              </a:rPr>
              <a:t>market</a:t>
            </a:r>
            <a:r>
              <a:rPr lang="el-GR" sz="2000" dirty="0">
                <a:latin typeface="Calibri" pitchFamily="34" charset="0"/>
                <a:ea typeface="ＭＳ Ｐゴシック" pitchFamily="-102" charset="-128"/>
              </a:rPr>
              <a:t>).</a:t>
            </a:r>
          </a:p>
          <a:p>
            <a:pPr lvl="1">
              <a:buClr>
                <a:schemeClr val="accent2">
                  <a:lumMod val="75000"/>
                </a:schemeClr>
              </a:buClr>
            </a:pPr>
            <a:r>
              <a:rPr lang="el-GR" sz="2000" dirty="0" err="1">
                <a:latin typeface="Calibri" pitchFamily="34" charset="0"/>
                <a:ea typeface="ＭＳ Ｐゴシック" pitchFamily="-102" charset="-128"/>
              </a:rPr>
              <a:t>Τμηματοποιημένες</a:t>
            </a:r>
            <a:r>
              <a:rPr lang="el-GR" sz="2000" dirty="0">
                <a:latin typeface="Calibri" pitchFamily="34" charset="0"/>
                <a:ea typeface="ＭＳ Ｐゴシック" pitchFamily="-102" charset="-128"/>
              </a:rPr>
              <a:t> </a:t>
            </a:r>
            <a:r>
              <a:rPr lang="el-GR" sz="2000" dirty="0" smtClean="0">
                <a:latin typeface="Calibri" pitchFamily="34" charset="0"/>
                <a:ea typeface="ＭＳ Ｐゴシック" pitchFamily="-102" charset="-128"/>
              </a:rPr>
              <a:t>αγορές (π.χ. γυναικεία είδη, αγωνιστικά αυτοκίνητα).</a:t>
            </a:r>
            <a:endParaRPr lang="el-GR" sz="2000" dirty="0">
              <a:latin typeface="Calibri" pitchFamily="34" charset="0"/>
              <a:ea typeface="ＭＳ Ｐゴシック" pitchFamily="-102" charset="-128"/>
            </a:endParaRPr>
          </a:p>
          <a:p>
            <a:pPr lvl="1">
              <a:buClr>
                <a:schemeClr val="accent2">
                  <a:lumMod val="75000"/>
                </a:schemeClr>
              </a:buClr>
            </a:pPr>
            <a:r>
              <a:rPr lang="el-GR" sz="2000" dirty="0">
                <a:latin typeface="Calibri" pitchFamily="34" charset="0"/>
                <a:ea typeface="ＭＳ Ｐゴシック" pitchFamily="-102" charset="-128"/>
              </a:rPr>
              <a:t>Διαφοροποιημένες αγορές.</a:t>
            </a:r>
          </a:p>
          <a:p>
            <a:pPr lvl="1">
              <a:buClr>
                <a:schemeClr val="accent2">
                  <a:lumMod val="75000"/>
                </a:schemeClr>
              </a:buClr>
            </a:pPr>
            <a:r>
              <a:rPr lang="el-GR" sz="2000" dirty="0">
                <a:latin typeface="Calibri" pitchFamily="34" charset="0"/>
                <a:ea typeface="ＭＳ Ｐゴシック" pitchFamily="-102" charset="-128"/>
              </a:rPr>
              <a:t>Πλατφόρμες πολλών μερών (</a:t>
            </a:r>
            <a:r>
              <a:rPr lang="el-GR" sz="2000" dirty="0" err="1">
                <a:latin typeface="Calibri" pitchFamily="34" charset="0"/>
                <a:ea typeface="ＭＳ Ｐゴシック" pitchFamily="-102" charset="-128"/>
              </a:rPr>
              <a:t>multi</a:t>
            </a:r>
            <a:r>
              <a:rPr lang="el-GR" sz="2000" dirty="0">
                <a:latin typeface="Calibri" pitchFamily="34" charset="0"/>
                <a:ea typeface="ＭＳ Ｐゴシック" pitchFamily="-102" charset="-128"/>
              </a:rPr>
              <a:t>-</a:t>
            </a:r>
            <a:r>
              <a:rPr lang="el-GR" sz="2000" dirty="0" err="1">
                <a:latin typeface="Calibri" pitchFamily="34" charset="0"/>
                <a:ea typeface="ＭＳ Ｐゴシック" pitchFamily="-102" charset="-128"/>
              </a:rPr>
              <a:t>sided</a:t>
            </a:r>
            <a:r>
              <a:rPr lang="el-GR" sz="2000" dirty="0">
                <a:latin typeface="Calibri" pitchFamily="34" charset="0"/>
                <a:ea typeface="ＭＳ Ｐゴシック" pitchFamily="-102" charset="-128"/>
              </a:rPr>
              <a:t> </a:t>
            </a:r>
            <a:r>
              <a:rPr lang="el-GR" sz="2000" dirty="0" err="1">
                <a:latin typeface="Calibri" pitchFamily="34" charset="0"/>
                <a:ea typeface="ＭＳ Ｐゴシック" pitchFamily="-102" charset="-128"/>
              </a:rPr>
              <a:t>platforms</a:t>
            </a:r>
            <a:r>
              <a:rPr lang="el-GR" sz="2000" dirty="0" smtClean="0">
                <a:latin typeface="Calibri" pitchFamily="34" charset="0"/>
                <a:ea typeface="ＭＳ Ｐゴシック" pitchFamily="-102" charset="-128"/>
              </a:rPr>
              <a:t>)</a:t>
            </a:r>
            <a:r>
              <a:rPr lang="en-US" sz="2000" dirty="0" smtClean="0">
                <a:latin typeface="Calibri" pitchFamily="34" charset="0"/>
                <a:ea typeface="ＭＳ Ｐゴシック" pitchFamily="-102" charset="-128"/>
              </a:rPr>
              <a:t>, </a:t>
            </a:r>
            <a:r>
              <a:rPr lang="el-GR" sz="2000" dirty="0" smtClean="0">
                <a:latin typeface="Calibri" pitchFamily="34" charset="0"/>
                <a:ea typeface="ＭＳ Ｐゴシック" pitchFamily="-102" charset="-128"/>
              </a:rPr>
              <a:t>π.χ. </a:t>
            </a:r>
            <a:r>
              <a:rPr lang="en-US" sz="2000" dirty="0" err="1" smtClean="0">
                <a:latin typeface="Calibri" pitchFamily="34" charset="0"/>
                <a:ea typeface="ＭＳ Ｐゴシック" pitchFamily="-102" charset="-128"/>
              </a:rPr>
              <a:t>Ebay</a:t>
            </a:r>
            <a:r>
              <a:rPr lang="en-US" sz="2000" dirty="0" smtClean="0">
                <a:latin typeface="Calibri" pitchFamily="34" charset="0"/>
                <a:ea typeface="ＭＳ Ｐゴシック" pitchFamily="-102" charset="-128"/>
              </a:rPr>
              <a:t>, </a:t>
            </a:r>
            <a:r>
              <a:rPr lang="en-US" sz="2000" dirty="0" err="1" smtClean="0">
                <a:latin typeface="Calibri" pitchFamily="34" charset="0"/>
                <a:ea typeface="ＭＳ Ｐゴシック" pitchFamily="-102" charset="-128"/>
              </a:rPr>
              <a:t>google</a:t>
            </a:r>
            <a:r>
              <a:rPr lang="el-GR" sz="2000" dirty="0" smtClean="0">
                <a:latin typeface="Calibri" pitchFamily="34" charset="0"/>
                <a:ea typeface="ＭＳ Ｐゴシック" pitchFamily="-102" charset="-128"/>
              </a:rPr>
              <a:t>.</a:t>
            </a:r>
            <a:endParaRPr lang="el-GR" sz="2000" dirty="0">
              <a:latin typeface="Calibri" pitchFamily="34" charset="0"/>
              <a:ea typeface="ＭＳ Ｐゴシック" pitchFamily="-102" charset="-128"/>
            </a:endParaRPr>
          </a:p>
          <a:p>
            <a:pPr lvl="1">
              <a:buClr>
                <a:schemeClr val="accent2">
                  <a:lumMod val="75000"/>
                </a:schemeClr>
              </a:buClr>
            </a:pPr>
            <a:endParaRPr lang="el-GR" sz="1700" dirty="0" smtClean="0">
              <a:latin typeface="Calibri" pitchFamily="34" charset="0"/>
              <a:ea typeface="ＭＳ Ｐゴシック" pitchFamily="-102" charset="-128"/>
            </a:endParaRPr>
          </a:p>
          <a:p>
            <a:endParaRPr lang="el-GR" sz="2000" dirty="0" smtClean="0">
              <a:latin typeface="Arial"/>
              <a:cs typeface="Arial"/>
            </a:endParaRPr>
          </a:p>
          <a:p>
            <a:endParaRPr lang="el-GR" sz="2000" dirty="0"/>
          </a:p>
        </p:txBody>
      </p:sp>
      <p:sp>
        <p:nvSpPr>
          <p:cNvPr id="4" name="Footer Placeholder 3"/>
          <p:cNvSpPr>
            <a:spLocks noGrp="1"/>
          </p:cNvSpPr>
          <p:nvPr>
            <p:ph type="ftr" sz="quarter" idx="11"/>
          </p:nvPr>
        </p:nvSpPr>
        <p:spPr/>
        <p:txBody>
          <a:bodyPr/>
          <a:lstStyle/>
          <a:p>
            <a:r>
              <a:rPr lang="el-GR" smtClean="0"/>
              <a:t>Αναπληρωτής Καθηγητής Ευάγγελος Σιώκας</a:t>
            </a:r>
            <a:endParaRPr lang="en-US"/>
          </a:p>
        </p:txBody>
      </p:sp>
    </p:spTree>
    <p:extLst>
      <p:ext uri="{BB962C8B-B14F-4D97-AF65-F5344CB8AC3E}">
        <p14:creationId xmlns="" xmlns:p14="http://schemas.microsoft.com/office/powerpoint/2010/main" val="4152433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Πρόταση αξίας</a:t>
            </a:r>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11</a:t>
            </a:fld>
            <a:endParaRPr lang="en-US"/>
          </a:p>
        </p:txBody>
      </p:sp>
      <p:sp>
        <p:nvSpPr>
          <p:cNvPr id="9" name="Content Placeholder 8"/>
          <p:cNvSpPr>
            <a:spLocks noGrp="1"/>
          </p:cNvSpPr>
          <p:nvPr>
            <p:ph sz="quarter" idx="1"/>
          </p:nvPr>
        </p:nvSpPr>
        <p:spPr/>
        <p:txBody>
          <a:bodyPr>
            <a:normAutofit fontScale="92500" lnSpcReduction="20000"/>
          </a:bodyPr>
          <a:lstStyle/>
          <a:p>
            <a:pPr>
              <a:buClr>
                <a:schemeClr val="accent2">
                  <a:lumMod val="75000"/>
                </a:schemeClr>
              </a:buClr>
            </a:pPr>
            <a:r>
              <a:rPr lang="el-GR" sz="2000" dirty="0">
                <a:latin typeface="Calibri" pitchFamily="34" charset="0"/>
                <a:ea typeface="ＭＳ Ｐゴシック" pitchFamily="-102" charset="-128"/>
              </a:rPr>
              <a:t>Κάθε προϊόν/υπηρεσία προσπαθεί να </a:t>
            </a:r>
            <a:r>
              <a:rPr lang="el-GR" sz="2000" dirty="0" smtClean="0">
                <a:latin typeface="Calibri" pitchFamily="34" charset="0"/>
                <a:ea typeface="ＭＳ Ｐゴシック" pitchFamily="-102" charset="-128"/>
              </a:rPr>
              <a:t>λύσει ένα πρόβλημα/να ικανοποιήσει </a:t>
            </a:r>
            <a:r>
              <a:rPr lang="el-GR" sz="2000" dirty="0">
                <a:latin typeface="Calibri" pitchFamily="34" charset="0"/>
                <a:ea typeface="ＭＳ Ｐゴシック" pitchFamily="-102" charset="-128"/>
              </a:rPr>
              <a:t>μια ανάγκη. Η πρόταση αξίας (</a:t>
            </a:r>
            <a:r>
              <a:rPr lang="el-GR" sz="2000" dirty="0" err="1">
                <a:latin typeface="Calibri" pitchFamily="34" charset="0"/>
                <a:ea typeface="ＭＳ Ｐゴシック" pitchFamily="-102" charset="-128"/>
              </a:rPr>
              <a:t>value</a:t>
            </a:r>
            <a:r>
              <a:rPr lang="el-GR" sz="2000" dirty="0">
                <a:latin typeface="Calibri" pitchFamily="34" charset="0"/>
                <a:ea typeface="ＭＳ Ｐゴシック" pitchFamily="-102" charset="-128"/>
              </a:rPr>
              <a:t> </a:t>
            </a:r>
            <a:r>
              <a:rPr lang="el-GR" sz="2000" dirty="0" err="1">
                <a:latin typeface="Calibri" pitchFamily="34" charset="0"/>
                <a:ea typeface="ＭＳ Ｐゴシック" pitchFamily="-102" charset="-128"/>
              </a:rPr>
              <a:t>proposition</a:t>
            </a:r>
            <a:r>
              <a:rPr lang="el-GR" sz="2000" dirty="0" smtClean="0">
                <a:latin typeface="Calibri" pitchFamily="34" charset="0"/>
                <a:ea typeface="ＭＳ Ｐゴシック" pitchFamily="-102" charset="-128"/>
              </a:rPr>
              <a:t>) αφορά τα βασικά </a:t>
            </a:r>
            <a:r>
              <a:rPr lang="el-GR" sz="2000" dirty="0">
                <a:latin typeface="Calibri" pitchFamily="34" charset="0"/>
                <a:ea typeface="ＭＳ Ｐゴシック" pitchFamily="-102" charset="-128"/>
              </a:rPr>
              <a:t>επιχειρήματα αναφορικά με το γιατί </a:t>
            </a:r>
            <a:r>
              <a:rPr lang="el-GR" sz="2000" dirty="0" smtClean="0">
                <a:latin typeface="Calibri" pitchFamily="34" charset="0"/>
                <a:ea typeface="ＭＳ Ｐゴシック" pitchFamily="-102" charset="-128"/>
              </a:rPr>
              <a:t>να αγοράσει ο πελάτης /χρήστης το </a:t>
            </a:r>
            <a:r>
              <a:rPr lang="el-GR" sz="2000" dirty="0">
                <a:latin typeface="Calibri" pitchFamily="34" charset="0"/>
                <a:ea typeface="ＭＳ Ｐゴシック" pitchFamily="-102" charset="-128"/>
              </a:rPr>
              <a:t>προϊόν ή την υπηρεσία</a:t>
            </a:r>
            <a:r>
              <a:rPr lang="el-GR" sz="2000" dirty="0" smtClean="0">
                <a:latin typeface="Calibri" pitchFamily="34" charset="0"/>
                <a:ea typeface="ＭＳ Ｐゴシック" pitchFamily="-102" charset="-128"/>
              </a:rPr>
              <a:t>.</a:t>
            </a:r>
          </a:p>
          <a:p>
            <a:pPr>
              <a:buClr>
                <a:schemeClr val="accent2">
                  <a:lumMod val="75000"/>
                </a:schemeClr>
              </a:buClr>
            </a:pPr>
            <a:r>
              <a:rPr lang="el-GR" sz="2000" dirty="0" smtClean="0">
                <a:latin typeface="Calibri" pitchFamily="34" charset="0"/>
                <a:ea typeface="ＭＳ Ｐゴシック" pitchFamily="-102" charset="-128"/>
              </a:rPr>
              <a:t>Ενδεικτικά επιχειρήματα: </a:t>
            </a:r>
          </a:p>
          <a:p>
            <a:pPr lvl="1">
              <a:buClr>
                <a:schemeClr val="accent2">
                  <a:lumMod val="75000"/>
                </a:schemeClr>
              </a:buClr>
            </a:pPr>
            <a:r>
              <a:rPr lang="el-GR" sz="2000" dirty="0" smtClean="0">
                <a:latin typeface="Calibri" pitchFamily="34" charset="0"/>
                <a:ea typeface="ＭＳ Ｐゴシック" pitchFamily="-102" charset="-128"/>
              </a:rPr>
              <a:t>Ικανοποίηση μιας ανάγκης </a:t>
            </a:r>
          </a:p>
          <a:p>
            <a:pPr lvl="1">
              <a:buClr>
                <a:schemeClr val="accent2">
                  <a:lumMod val="75000"/>
                </a:schemeClr>
              </a:buClr>
            </a:pPr>
            <a:r>
              <a:rPr lang="el-GR" sz="2000" dirty="0" smtClean="0">
                <a:latin typeface="Calibri" pitchFamily="34" charset="0"/>
                <a:ea typeface="ＭＳ Ｐゴシック" pitchFamily="-102" charset="-128"/>
              </a:rPr>
              <a:t>Απόδοση</a:t>
            </a:r>
          </a:p>
          <a:p>
            <a:pPr lvl="1">
              <a:buClr>
                <a:schemeClr val="accent2">
                  <a:lumMod val="75000"/>
                </a:schemeClr>
              </a:buClr>
            </a:pPr>
            <a:r>
              <a:rPr lang="el-GR" sz="2000" dirty="0" smtClean="0">
                <a:latin typeface="Calibri" pitchFamily="34" charset="0"/>
                <a:ea typeface="ＭＳ Ｐゴシック" pitchFamily="-102" charset="-128"/>
              </a:rPr>
              <a:t>Μείωση κόστους για τον πελάτη</a:t>
            </a:r>
            <a:endParaRPr lang="el-GR" sz="2000" dirty="0">
              <a:latin typeface="Calibri" pitchFamily="34" charset="0"/>
              <a:ea typeface="ＭＳ Ｐゴシック" pitchFamily="-102" charset="-128"/>
            </a:endParaRPr>
          </a:p>
          <a:p>
            <a:pPr lvl="1">
              <a:buClr>
                <a:schemeClr val="accent2">
                  <a:lumMod val="75000"/>
                </a:schemeClr>
              </a:buClr>
            </a:pPr>
            <a:r>
              <a:rPr lang="el-GR" sz="2000" dirty="0">
                <a:latin typeface="Calibri" pitchFamily="34" charset="0"/>
                <a:ea typeface="ＭＳ Ｐゴシック" pitchFamily="-102" charset="-128"/>
              </a:rPr>
              <a:t>Παραμετροποίηση (προσαρμογή </a:t>
            </a:r>
            <a:r>
              <a:rPr lang="el-GR" sz="2000" dirty="0" smtClean="0">
                <a:latin typeface="Calibri" pitchFamily="34" charset="0"/>
                <a:ea typeface="ＭＳ Ｐゴシック" pitchFamily="-102" charset="-128"/>
              </a:rPr>
              <a:t>στις ανάγκες </a:t>
            </a:r>
            <a:r>
              <a:rPr lang="el-GR" sz="2000" dirty="0">
                <a:latin typeface="Calibri" pitchFamily="34" charset="0"/>
                <a:ea typeface="ＭＳ Ｐゴシック" pitchFamily="-102" charset="-128"/>
              </a:rPr>
              <a:t>κάθε πελάτη</a:t>
            </a:r>
            <a:r>
              <a:rPr lang="el-GR" sz="2000" dirty="0" smtClean="0">
                <a:latin typeface="Calibri" pitchFamily="34" charset="0"/>
                <a:ea typeface="ＭＳ Ｐゴシック" pitchFamily="-102" charset="-128"/>
              </a:rPr>
              <a:t>)</a:t>
            </a:r>
          </a:p>
          <a:p>
            <a:pPr lvl="1">
              <a:buClr>
                <a:schemeClr val="accent2">
                  <a:lumMod val="75000"/>
                </a:schemeClr>
              </a:buClr>
            </a:pPr>
            <a:r>
              <a:rPr lang="el-GR" sz="2000" dirty="0" smtClean="0">
                <a:latin typeface="Calibri" pitchFamily="34" charset="0"/>
                <a:ea typeface="ＭＳ Ｐゴシック" pitchFamily="-102" charset="-128"/>
              </a:rPr>
              <a:t>Χαμηλή ή βελτιωμένη τιμή</a:t>
            </a:r>
          </a:p>
          <a:p>
            <a:pPr lvl="1">
              <a:buClr>
                <a:schemeClr val="accent2">
                  <a:lumMod val="75000"/>
                </a:schemeClr>
              </a:buClr>
            </a:pPr>
            <a:r>
              <a:rPr lang="el-GR" sz="2000" dirty="0" smtClean="0">
                <a:latin typeface="Calibri" pitchFamily="34" charset="0"/>
                <a:ea typeface="ＭＳ Ｐゴシック" pitchFamily="-102" charset="-128"/>
              </a:rPr>
              <a:t>Ευκολία χρήσης</a:t>
            </a:r>
          </a:p>
          <a:p>
            <a:pPr lvl="1">
              <a:buClr>
                <a:schemeClr val="accent2">
                  <a:lumMod val="75000"/>
                </a:schemeClr>
              </a:buClr>
            </a:pPr>
            <a:r>
              <a:rPr lang="en-US" sz="2000" dirty="0" smtClean="0">
                <a:latin typeface="Calibri" pitchFamily="34" charset="0"/>
                <a:ea typeface="ＭＳ Ｐゴシック" pitchFamily="-102" charset="-128"/>
              </a:rPr>
              <a:t>Brand name / status</a:t>
            </a:r>
            <a:endParaRPr lang="el-GR" sz="2000" dirty="0">
              <a:latin typeface="Calibri" pitchFamily="34" charset="0"/>
              <a:ea typeface="ＭＳ Ｐゴシック" pitchFamily="-102" charset="-128"/>
            </a:endParaRPr>
          </a:p>
          <a:p>
            <a:pPr lvl="1">
              <a:buClr>
                <a:schemeClr val="accent2">
                  <a:lumMod val="75000"/>
                </a:schemeClr>
              </a:buClr>
            </a:pPr>
            <a:r>
              <a:rPr lang="el-GR" sz="2000" dirty="0">
                <a:latin typeface="Calibri" pitchFamily="34" charset="0"/>
                <a:ea typeface="ＭＳ Ｐゴシック" pitchFamily="-102" charset="-128"/>
              </a:rPr>
              <a:t>Ασφάλεια</a:t>
            </a:r>
          </a:p>
          <a:p>
            <a:pPr lvl="1">
              <a:buClr>
                <a:schemeClr val="accent2">
                  <a:lumMod val="75000"/>
                </a:schemeClr>
              </a:buClr>
            </a:pPr>
            <a:r>
              <a:rPr lang="el-GR" sz="2000" dirty="0" smtClean="0">
                <a:latin typeface="Calibri" pitchFamily="34" charset="0"/>
                <a:ea typeface="ＭＳ Ｐゴシック" pitchFamily="-102" charset="-128"/>
              </a:rPr>
              <a:t>Αισθητική</a:t>
            </a:r>
          </a:p>
          <a:p>
            <a:pPr lvl="1">
              <a:buClr>
                <a:schemeClr val="accent2">
                  <a:lumMod val="75000"/>
                </a:schemeClr>
              </a:buClr>
            </a:pPr>
            <a:r>
              <a:rPr lang="en-US" sz="1700" dirty="0" smtClean="0">
                <a:latin typeface="Calibri" pitchFamily="34" charset="0"/>
                <a:ea typeface="ＭＳ Ｐゴシック" pitchFamily="-102" charset="-128"/>
              </a:rPr>
              <a:t>…</a:t>
            </a:r>
            <a:endParaRPr lang="el-GR" sz="1700" dirty="0" smtClean="0">
              <a:latin typeface="Calibri" pitchFamily="34" charset="0"/>
              <a:ea typeface="ＭＳ Ｐゴシック" pitchFamily="-102" charset="-128"/>
            </a:endParaRPr>
          </a:p>
          <a:p>
            <a:endParaRPr lang="el-GR" sz="2000" dirty="0" smtClean="0">
              <a:latin typeface="Arial"/>
              <a:cs typeface="Arial"/>
            </a:endParaRPr>
          </a:p>
          <a:p>
            <a:endParaRPr lang="el-GR" sz="2000" dirty="0"/>
          </a:p>
        </p:txBody>
      </p:sp>
      <p:sp>
        <p:nvSpPr>
          <p:cNvPr id="10" name="Footer Placeholder 9"/>
          <p:cNvSpPr>
            <a:spLocks noGrp="1"/>
          </p:cNvSpPr>
          <p:nvPr>
            <p:ph type="ftr" sz="quarter" idx="11"/>
          </p:nvPr>
        </p:nvSpPr>
        <p:spPr/>
        <p:txBody>
          <a:bodyPr/>
          <a:lstStyle/>
          <a:p>
            <a:r>
              <a:rPr lang="el-GR" smtClean="0"/>
              <a:t>Αναπληρωτής Καθηγητής Ευάγγελος Σιώκας</a:t>
            </a:r>
            <a:endParaRPr lang="en-US"/>
          </a:p>
        </p:txBody>
      </p:sp>
    </p:spTree>
    <p:extLst>
      <p:ext uri="{BB962C8B-B14F-4D97-AF65-F5344CB8AC3E}">
        <p14:creationId xmlns="" xmlns:p14="http://schemas.microsoft.com/office/powerpoint/2010/main" val="2532682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Κανάλια</a:t>
            </a:r>
            <a:endParaRPr lang="el-GR" sz="2800" dirty="0"/>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12</a:t>
            </a:fld>
            <a:endParaRPr lang="en-US"/>
          </a:p>
        </p:txBody>
      </p:sp>
      <p:sp>
        <p:nvSpPr>
          <p:cNvPr id="9" name="Content Placeholder 8"/>
          <p:cNvSpPr>
            <a:spLocks noGrp="1"/>
          </p:cNvSpPr>
          <p:nvPr>
            <p:ph sz="quarter" idx="1"/>
          </p:nvPr>
        </p:nvSpPr>
        <p:spPr/>
        <p:txBody>
          <a:bodyPr>
            <a:normAutofit/>
          </a:bodyPr>
          <a:lstStyle/>
          <a:p>
            <a:pPr marR="5080">
              <a:lnSpc>
                <a:spcPts val="2380"/>
              </a:lnSpc>
              <a:buClr>
                <a:schemeClr val="accent2">
                  <a:lumMod val="75000"/>
                </a:schemeClr>
              </a:buClr>
              <a:tabLst>
                <a:tab pos="1243330" algn="l"/>
                <a:tab pos="1644014" algn="l"/>
                <a:tab pos="2150745" algn="l"/>
                <a:tab pos="2944495" algn="l"/>
                <a:tab pos="3437890" algn="l"/>
              </a:tabLst>
            </a:pPr>
            <a:r>
              <a:rPr lang="el-GR" sz="2000" dirty="0">
                <a:latin typeface="Calibri" pitchFamily="34" charset="0"/>
                <a:ea typeface="ＭＳ Ｐゴシック" pitchFamily="-102" charset="-128"/>
              </a:rPr>
              <a:t>Ο τρόπος με	</a:t>
            </a:r>
            <a:r>
              <a:rPr lang="el-GR" sz="2000" dirty="0" smtClean="0">
                <a:latin typeface="Calibri" pitchFamily="34" charset="0"/>
                <a:ea typeface="ＭＳ Ｐゴシック" pitchFamily="-102" charset="-128"/>
              </a:rPr>
              <a:t>τον οποίο προσεγγίζονται οι </a:t>
            </a:r>
            <a:r>
              <a:rPr lang="el-GR" sz="2000" dirty="0">
                <a:latin typeface="Calibri" pitchFamily="34" charset="0"/>
                <a:ea typeface="ＭＳ Ｐゴシック" pitchFamily="-102" charset="-128"/>
              </a:rPr>
              <a:t>ομάδες πελατών </a:t>
            </a:r>
            <a:r>
              <a:rPr lang="el-GR" sz="2000" dirty="0" smtClean="0">
                <a:latin typeface="Calibri" pitchFamily="34" charset="0"/>
                <a:ea typeface="ＭＳ Ｐゴシック" pitchFamily="-102" charset="-128"/>
              </a:rPr>
              <a:t>και προσφέρονται τα προτεινόμενα</a:t>
            </a:r>
            <a:r>
              <a:rPr lang="el-GR" sz="2000" dirty="0">
                <a:latin typeface="Calibri" pitchFamily="34" charset="0"/>
                <a:ea typeface="ＭＳ Ｐゴシック" pitchFamily="-102" charset="-128"/>
              </a:rPr>
              <a:t>	</a:t>
            </a:r>
            <a:r>
              <a:rPr lang="el-GR" sz="2000" dirty="0" smtClean="0">
                <a:latin typeface="Calibri" pitchFamily="34" charset="0"/>
                <a:ea typeface="ＭＳ Ｐゴシック" pitchFamily="-102" charset="-128"/>
              </a:rPr>
              <a:t> οφέλη.</a:t>
            </a:r>
            <a:endParaRPr lang="el-GR" sz="2000" dirty="0">
              <a:latin typeface="Calibri" pitchFamily="34" charset="0"/>
              <a:ea typeface="ＭＳ Ｐゴシック" pitchFamily="-102" charset="-128"/>
            </a:endParaRPr>
          </a:p>
          <a:p>
            <a:pPr>
              <a:buClr>
                <a:schemeClr val="accent2">
                  <a:lumMod val="75000"/>
                </a:schemeClr>
              </a:buClr>
            </a:pPr>
            <a:r>
              <a:rPr lang="el-GR" sz="2000" dirty="0" smtClean="0">
                <a:latin typeface="Calibri" pitchFamily="34" charset="0"/>
                <a:ea typeface="ＭＳ Ｐゴシック" pitchFamily="-102" charset="-128"/>
              </a:rPr>
              <a:t>Τα </a:t>
            </a:r>
            <a:r>
              <a:rPr lang="el-GR" sz="2000" dirty="0">
                <a:latin typeface="Calibri" pitchFamily="34" charset="0"/>
                <a:ea typeface="ＭＳ Ｐゴシック" pitchFamily="-102" charset="-128"/>
              </a:rPr>
              <a:t>«Κανάλια» έχουν πέντε διαδοχικές φάσεις:</a:t>
            </a:r>
          </a:p>
          <a:p>
            <a:pPr lvl="1">
              <a:buClr>
                <a:schemeClr val="accent2">
                  <a:lumMod val="75000"/>
                </a:schemeClr>
              </a:buClr>
            </a:pPr>
            <a:r>
              <a:rPr lang="el-GR" sz="2000" dirty="0" smtClean="0">
                <a:latin typeface="Calibri" pitchFamily="34" charset="0"/>
                <a:ea typeface="ＭＳ Ｐゴシック" pitchFamily="-102" charset="-128"/>
              </a:rPr>
              <a:t>Την ενημέρωση μέσω καταχωρήσεων, ενημερωτικών συναντήσεων ή φυλλαδίων ή διαφημιστικών </a:t>
            </a:r>
            <a:r>
              <a:rPr lang="en-US" sz="2000" dirty="0" smtClean="0">
                <a:latin typeface="Calibri" pitchFamily="34" charset="0"/>
                <a:ea typeface="ＭＳ Ｐゴシック" pitchFamily="-102" charset="-128"/>
              </a:rPr>
              <a:t>emails</a:t>
            </a:r>
            <a:r>
              <a:rPr lang="el-GR" sz="2000" dirty="0" smtClean="0">
                <a:latin typeface="Calibri" pitchFamily="34" charset="0"/>
                <a:ea typeface="ＭＳ Ｐゴシック" pitchFamily="-102" charset="-128"/>
              </a:rPr>
              <a:t> κλπ. </a:t>
            </a:r>
          </a:p>
          <a:p>
            <a:pPr lvl="1">
              <a:buClr>
                <a:schemeClr val="accent2">
                  <a:lumMod val="75000"/>
                </a:schemeClr>
              </a:buClr>
            </a:pPr>
            <a:r>
              <a:rPr lang="el-GR" sz="2000" dirty="0" smtClean="0">
                <a:latin typeface="Calibri" pitchFamily="34" charset="0"/>
                <a:ea typeface="ＭＳ Ｐゴシック" pitchFamily="-102" charset="-128"/>
              </a:rPr>
              <a:t>Την αξιολόγηση από </a:t>
            </a:r>
            <a:r>
              <a:rPr lang="el-GR" sz="2000" dirty="0">
                <a:latin typeface="Calibri" pitchFamily="34" charset="0"/>
                <a:ea typeface="ＭＳ Ｐゴシック" pitchFamily="-102" charset="-128"/>
              </a:rPr>
              <a:t>πλευράς </a:t>
            </a:r>
            <a:r>
              <a:rPr lang="el-GR" sz="2000" dirty="0" smtClean="0">
                <a:latin typeface="Calibri" pitchFamily="34" charset="0"/>
                <a:ea typeface="ＭＳ Ｐゴシック" pitchFamily="-102" charset="-128"/>
              </a:rPr>
              <a:t>πελατών.</a:t>
            </a:r>
            <a:endParaRPr lang="el-GR" sz="2000" dirty="0">
              <a:latin typeface="Calibri" pitchFamily="34" charset="0"/>
              <a:ea typeface="ＭＳ Ｐゴシック" pitchFamily="-102" charset="-128"/>
            </a:endParaRPr>
          </a:p>
          <a:p>
            <a:pPr lvl="1">
              <a:buClr>
                <a:schemeClr val="accent2">
                  <a:lumMod val="75000"/>
                </a:schemeClr>
              </a:buClr>
            </a:pPr>
            <a:r>
              <a:rPr lang="el-GR" sz="2000" dirty="0" smtClean="0">
                <a:latin typeface="Calibri" pitchFamily="34" charset="0"/>
                <a:ea typeface="ＭＳ Ｐゴシック" pitchFamily="-102" charset="-128"/>
              </a:rPr>
              <a:t>Την αγορά και τον τρόπο που θα κυκλοφορήσει </a:t>
            </a:r>
            <a:r>
              <a:rPr lang="el-GR" sz="2000" dirty="0">
                <a:latin typeface="Calibri" pitchFamily="34" charset="0"/>
                <a:ea typeface="ＭＳ Ｐゴシック" pitchFamily="-102" charset="-128"/>
              </a:rPr>
              <a:t>το </a:t>
            </a:r>
            <a:r>
              <a:rPr lang="el-GR" sz="2000" dirty="0" smtClean="0">
                <a:latin typeface="Calibri" pitchFamily="34" charset="0"/>
                <a:ea typeface="ＭＳ Ｐゴシック" pitchFamily="-102" charset="-128"/>
              </a:rPr>
              <a:t>προϊόν.</a:t>
            </a:r>
            <a:endParaRPr lang="el-GR" sz="2000" dirty="0">
              <a:latin typeface="Calibri" pitchFamily="34" charset="0"/>
              <a:ea typeface="ＭＳ Ｐゴシック" pitchFamily="-102" charset="-128"/>
            </a:endParaRPr>
          </a:p>
          <a:p>
            <a:pPr lvl="1">
              <a:buClr>
                <a:schemeClr val="accent2">
                  <a:lumMod val="75000"/>
                </a:schemeClr>
              </a:buClr>
            </a:pPr>
            <a:r>
              <a:rPr lang="el-GR" sz="2000" dirty="0" smtClean="0">
                <a:latin typeface="Calibri" pitchFamily="34" charset="0"/>
                <a:ea typeface="ＭＳ Ｐゴシック" pitchFamily="-102" charset="-128"/>
              </a:rPr>
              <a:t>Την παράδοση του προϊόντος στον πελάτη.</a:t>
            </a:r>
            <a:endParaRPr lang="el-GR" sz="2000" dirty="0">
              <a:latin typeface="Calibri" pitchFamily="34" charset="0"/>
              <a:ea typeface="ＭＳ Ｐゴシック" pitchFamily="-102" charset="-128"/>
            </a:endParaRPr>
          </a:p>
          <a:p>
            <a:pPr lvl="1">
              <a:buClr>
                <a:schemeClr val="accent2">
                  <a:lumMod val="75000"/>
                </a:schemeClr>
              </a:buClr>
            </a:pPr>
            <a:r>
              <a:rPr lang="el-GR" sz="2000" dirty="0" smtClean="0">
                <a:latin typeface="Calibri" pitchFamily="34" charset="0"/>
                <a:ea typeface="ＭＳ Ｐゴシック" pitchFamily="-102" charset="-128"/>
              </a:rPr>
              <a:t>Την εξυπηρέτηση </a:t>
            </a:r>
            <a:r>
              <a:rPr lang="el-GR" sz="2000" dirty="0">
                <a:latin typeface="Calibri" pitchFamily="34" charset="0"/>
                <a:ea typeface="ＭＳ Ｐゴシック" pitchFamily="-102" charset="-128"/>
              </a:rPr>
              <a:t>μετά την πώληση.</a:t>
            </a:r>
          </a:p>
          <a:p>
            <a:pPr lvl="1">
              <a:buClr>
                <a:schemeClr val="accent2">
                  <a:lumMod val="75000"/>
                </a:schemeClr>
              </a:buClr>
            </a:pPr>
            <a:endParaRPr lang="el-GR" sz="1700" dirty="0" smtClean="0">
              <a:latin typeface="Calibri" pitchFamily="34" charset="0"/>
              <a:ea typeface="ＭＳ Ｐゴシック" pitchFamily="-102" charset="-128"/>
            </a:endParaRPr>
          </a:p>
          <a:p>
            <a:endParaRPr lang="el-GR" sz="2000" dirty="0" smtClean="0">
              <a:latin typeface="Arial"/>
              <a:cs typeface="Arial"/>
            </a:endParaRPr>
          </a:p>
          <a:p>
            <a:endParaRPr lang="el-GR" sz="2000" dirty="0"/>
          </a:p>
        </p:txBody>
      </p:sp>
      <p:sp>
        <p:nvSpPr>
          <p:cNvPr id="4" name="Footer Placeholder 3"/>
          <p:cNvSpPr>
            <a:spLocks noGrp="1"/>
          </p:cNvSpPr>
          <p:nvPr>
            <p:ph type="ftr" sz="quarter" idx="11"/>
          </p:nvPr>
        </p:nvSpPr>
        <p:spPr/>
        <p:txBody>
          <a:bodyPr/>
          <a:lstStyle/>
          <a:p>
            <a:r>
              <a:rPr lang="el-GR" smtClean="0"/>
              <a:t>Αναπληρωτής Καθηγητής Ευάγγελος Σιώκας</a:t>
            </a:r>
            <a:endParaRPr lang="en-US"/>
          </a:p>
        </p:txBody>
      </p:sp>
    </p:spTree>
    <p:extLst>
      <p:ext uri="{BB962C8B-B14F-4D97-AF65-F5344CB8AC3E}">
        <p14:creationId xmlns="" xmlns:p14="http://schemas.microsoft.com/office/powerpoint/2010/main" val="416743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Σχέσεις με πελάτες</a:t>
            </a:r>
            <a:endParaRPr lang="el-GR" sz="2800" dirty="0"/>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13</a:t>
            </a:fld>
            <a:endParaRPr lang="en-US"/>
          </a:p>
        </p:txBody>
      </p:sp>
      <p:sp>
        <p:nvSpPr>
          <p:cNvPr id="9" name="Content Placeholder 8"/>
          <p:cNvSpPr>
            <a:spLocks noGrp="1"/>
          </p:cNvSpPr>
          <p:nvPr>
            <p:ph sz="quarter" idx="1"/>
          </p:nvPr>
        </p:nvSpPr>
        <p:spPr/>
        <p:txBody>
          <a:bodyPr>
            <a:normAutofit/>
          </a:bodyPr>
          <a:lstStyle/>
          <a:p>
            <a:pPr marR="5080">
              <a:lnSpc>
                <a:spcPts val="2380"/>
              </a:lnSpc>
              <a:buClr>
                <a:schemeClr val="accent2">
                  <a:lumMod val="75000"/>
                </a:schemeClr>
              </a:buClr>
              <a:tabLst>
                <a:tab pos="1243330" algn="l"/>
                <a:tab pos="1644014" algn="l"/>
                <a:tab pos="2150745" algn="l"/>
                <a:tab pos="2944495" algn="l"/>
                <a:tab pos="3437890" algn="l"/>
              </a:tabLst>
            </a:pPr>
            <a:r>
              <a:rPr lang="el-GR" sz="2000" dirty="0" smtClean="0">
                <a:latin typeface="Calibri" pitchFamily="34" charset="0"/>
                <a:ea typeface="ＭＳ Ｐゴシック" pitchFamily="-102" charset="-128"/>
              </a:rPr>
              <a:t>Το είδος των σχέσεων που η επιχείρηση θέλει να έχει με τους πελάτες της π.χ.</a:t>
            </a:r>
            <a:endParaRPr lang="el-GR" sz="2000" dirty="0">
              <a:latin typeface="Calibri" pitchFamily="34" charset="0"/>
              <a:ea typeface="ＭＳ Ｐゴシック" pitchFamily="-102" charset="-128"/>
            </a:endParaRPr>
          </a:p>
          <a:p>
            <a:pPr lvl="1">
              <a:buClr>
                <a:schemeClr val="accent2">
                  <a:lumMod val="75000"/>
                </a:schemeClr>
              </a:buClr>
            </a:pPr>
            <a:r>
              <a:rPr lang="el-GR" sz="2000" dirty="0">
                <a:latin typeface="Calibri" pitchFamily="34" charset="0"/>
                <a:ea typeface="ＭＳ Ｐゴシック" pitchFamily="-102" charset="-128"/>
              </a:rPr>
              <a:t>Προσωπική </a:t>
            </a:r>
            <a:r>
              <a:rPr lang="el-GR" sz="2000" dirty="0" smtClean="0">
                <a:latin typeface="Calibri" pitchFamily="34" charset="0"/>
                <a:ea typeface="ＭＳ Ｐゴシック" pitchFamily="-102" charset="-128"/>
              </a:rPr>
              <a:t>εξυπηρέτηση</a:t>
            </a:r>
            <a:r>
              <a:rPr lang="en-US" sz="2000" dirty="0" smtClean="0">
                <a:latin typeface="Calibri" pitchFamily="34" charset="0"/>
                <a:ea typeface="ＭＳ Ｐゴシック" pitchFamily="-102" charset="-128"/>
              </a:rPr>
              <a:t> </a:t>
            </a:r>
            <a:r>
              <a:rPr lang="el-GR" sz="2000" dirty="0" smtClean="0">
                <a:latin typeface="Calibri" pitchFamily="34" charset="0"/>
                <a:ea typeface="ＭＳ Ｐゴシック" pitchFamily="-102" charset="-128"/>
              </a:rPr>
              <a:t>π.χ. κοσμηματοπωλείο.</a:t>
            </a:r>
            <a:endParaRPr lang="el-GR" sz="2000" dirty="0">
              <a:latin typeface="Calibri" pitchFamily="34" charset="0"/>
              <a:ea typeface="ＭＳ Ｐゴシック" pitchFamily="-102" charset="-128"/>
            </a:endParaRPr>
          </a:p>
          <a:p>
            <a:pPr lvl="1">
              <a:buClr>
                <a:schemeClr val="accent2">
                  <a:lumMod val="75000"/>
                </a:schemeClr>
              </a:buClr>
            </a:pPr>
            <a:r>
              <a:rPr lang="el-GR" sz="2000" dirty="0">
                <a:latin typeface="Calibri" pitchFamily="34" charset="0"/>
                <a:ea typeface="ＭＳ Ｐゴシック" pitchFamily="-102" charset="-128"/>
              </a:rPr>
              <a:t>Εξατομικευμένη </a:t>
            </a:r>
            <a:r>
              <a:rPr lang="el-GR" sz="2000" dirty="0" smtClean="0">
                <a:latin typeface="Calibri" pitchFamily="34" charset="0"/>
                <a:ea typeface="ＭＳ Ｐゴシック" pitchFamily="-102" charset="-128"/>
              </a:rPr>
              <a:t>εξυπηρέτηση π.χ. ραπτική </a:t>
            </a:r>
            <a:r>
              <a:rPr lang="en-US" sz="2000" dirty="0" smtClean="0">
                <a:latin typeface="Calibri" pitchFamily="34" charset="0"/>
                <a:ea typeface="ＭＳ Ｐゴシック" pitchFamily="-102" charset="-128"/>
              </a:rPr>
              <a:t>sur </a:t>
            </a:r>
            <a:r>
              <a:rPr lang="en-US" sz="2000" dirty="0" err="1" smtClean="0">
                <a:latin typeface="Calibri" pitchFamily="34" charset="0"/>
                <a:ea typeface="ＭＳ Ｐゴシック" pitchFamily="-102" charset="-128"/>
              </a:rPr>
              <a:t>mesure</a:t>
            </a:r>
            <a:r>
              <a:rPr lang="el-GR" sz="2000" dirty="0" smtClean="0">
                <a:latin typeface="Calibri" pitchFamily="34" charset="0"/>
                <a:ea typeface="ＭＳ Ｐゴシック" pitchFamily="-102" charset="-128"/>
              </a:rPr>
              <a:t>, διαφημιστικές.</a:t>
            </a:r>
            <a:endParaRPr lang="el-GR" sz="2000" dirty="0">
              <a:latin typeface="Calibri" pitchFamily="34" charset="0"/>
              <a:ea typeface="ＭＳ Ｐゴシック" pitchFamily="-102" charset="-128"/>
            </a:endParaRPr>
          </a:p>
          <a:p>
            <a:pPr lvl="1">
              <a:buClr>
                <a:schemeClr val="accent2">
                  <a:lumMod val="75000"/>
                </a:schemeClr>
              </a:buClr>
            </a:pPr>
            <a:r>
              <a:rPr lang="el-GR" sz="2000" dirty="0">
                <a:latin typeface="Calibri" pitchFamily="34" charset="0"/>
                <a:ea typeface="ＭＳ Ｐゴシック" pitchFamily="-102" charset="-128"/>
              </a:rPr>
              <a:t>Αυτοεξυπηρέτηση (</a:t>
            </a:r>
            <a:r>
              <a:rPr lang="el-GR" sz="2000" dirty="0" err="1">
                <a:latin typeface="Calibri" pitchFamily="34" charset="0"/>
                <a:ea typeface="ＭＳ Ｐゴシック" pitchFamily="-102" charset="-128"/>
              </a:rPr>
              <a:t>self</a:t>
            </a:r>
            <a:r>
              <a:rPr lang="el-GR" sz="2000" dirty="0">
                <a:latin typeface="Calibri" pitchFamily="34" charset="0"/>
                <a:ea typeface="ＭＳ Ｐゴシック" pitchFamily="-102" charset="-128"/>
              </a:rPr>
              <a:t>-</a:t>
            </a:r>
            <a:r>
              <a:rPr lang="el-GR" sz="2000" dirty="0" err="1">
                <a:latin typeface="Calibri" pitchFamily="34" charset="0"/>
                <a:ea typeface="ＭＳ Ｐゴシック" pitchFamily="-102" charset="-128"/>
              </a:rPr>
              <a:t>service</a:t>
            </a:r>
            <a:r>
              <a:rPr lang="el-GR" sz="2000" dirty="0" smtClean="0">
                <a:latin typeface="Calibri" pitchFamily="34" charset="0"/>
                <a:ea typeface="ＭＳ Ｐゴシック" pitchFamily="-102" charset="-128"/>
              </a:rPr>
              <a:t>) π.χ. </a:t>
            </a:r>
            <a:r>
              <a:rPr lang="el-GR" sz="2000" dirty="0" err="1">
                <a:latin typeface="Calibri" pitchFamily="34" charset="0"/>
                <a:ea typeface="ＭＳ Ｐゴシック" pitchFamily="-102" charset="-128"/>
              </a:rPr>
              <a:t>fast</a:t>
            </a:r>
            <a:r>
              <a:rPr lang="el-GR" sz="2000" dirty="0">
                <a:latin typeface="Calibri" pitchFamily="34" charset="0"/>
                <a:ea typeface="ＭＳ Ｐゴシック" pitchFamily="-102" charset="-128"/>
              </a:rPr>
              <a:t> </a:t>
            </a:r>
            <a:r>
              <a:rPr lang="el-GR" sz="2000" dirty="0" err="1">
                <a:latin typeface="Calibri" pitchFamily="34" charset="0"/>
                <a:ea typeface="ＭＳ Ｐゴシック" pitchFamily="-102" charset="-128"/>
              </a:rPr>
              <a:t>food</a:t>
            </a:r>
            <a:r>
              <a:rPr lang="el-GR" sz="2000" dirty="0">
                <a:latin typeface="Calibri" pitchFamily="34" charset="0"/>
                <a:ea typeface="ＭＳ Ｐゴシック" pitchFamily="-102" charset="-128"/>
              </a:rPr>
              <a:t>.</a:t>
            </a:r>
          </a:p>
          <a:p>
            <a:pPr lvl="1">
              <a:buClr>
                <a:schemeClr val="accent2">
                  <a:lumMod val="75000"/>
                </a:schemeClr>
              </a:buClr>
            </a:pPr>
            <a:r>
              <a:rPr lang="el-GR" sz="2000" dirty="0">
                <a:latin typeface="Calibri" pitchFamily="34" charset="0"/>
                <a:ea typeface="ＭＳ Ｐゴシック" pitchFamily="-102" charset="-128"/>
              </a:rPr>
              <a:t>Αυτοματοποιημένες </a:t>
            </a:r>
            <a:r>
              <a:rPr lang="el-GR" sz="2000" dirty="0" smtClean="0">
                <a:latin typeface="Calibri" pitchFamily="34" charset="0"/>
                <a:ea typeface="ＭＳ Ｐゴシック" pitchFamily="-102" charset="-128"/>
              </a:rPr>
              <a:t>υπηρεσίες π.χ. πωλήσεις </a:t>
            </a:r>
            <a:r>
              <a:rPr lang="el-GR" sz="2000" dirty="0">
                <a:latin typeface="Calibri" pitchFamily="34" charset="0"/>
                <a:ea typeface="ＭＳ Ｐゴシック" pitchFamily="-102" charset="-128"/>
              </a:rPr>
              <a:t>μέσα από </a:t>
            </a:r>
            <a:r>
              <a:rPr lang="el-GR" sz="2000" dirty="0" smtClean="0">
                <a:latin typeface="Calibri" pitchFamily="34" charset="0"/>
                <a:ea typeface="ＭＳ Ｐゴシック" pitchFamily="-102" charset="-128"/>
              </a:rPr>
              <a:t>το διαδίκτυο</a:t>
            </a:r>
            <a:r>
              <a:rPr lang="el-GR" sz="2000" dirty="0">
                <a:latin typeface="Calibri" pitchFamily="34" charset="0"/>
                <a:ea typeface="ＭＳ Ｐゴシック" pitchFamily="-102" charset="-128"/>
              </a:rPr>
              <a:t>.</a:t>
            </a:r>
          </a:p>
          <a:p>
            <a:pPr lvl="1">
              <a:buClr>
                <a:schemeClr val="accent2">
                  <a:lumMod val="75000"/>
                </a:schemeClr>
              </a:buClr>
            </a:pPr>
            <a:r>
              <a:rPr lang="el-GR" sz="2000" dirty="0">
                <a:latin typeface="Calibri" pitchFamily="34" charset="0"/>
                <a:ea typeface="ＭＳ Ｐゴシック" pitchFamily="-102" charset="-128"/>
              </a:rPr>
              <a:t>Διαχείριση «κοινοτήτων» (</a:t>
            </a:r>
            <a:r>
              <a:rPr lang="el-GR" sz="2000" dirty="0" err="1">
                <a:latin typeface="Calibri" pitchFamily="34" charset="0"/>
                <a:ea typeface="ＭＳ Ｐゴシック" pitchFamily="-102" charset="-128"/>
              </a:rPr>
              <a:t>communities</a:t>
            </a:r>
            <a:r>
              <a:rPr lang="el-GR" sz="2000" dirty="0" smtClean="0">
                <a:latin typeface="Calibri" pitchFamily="34" charset="0"/>
                <a:ea typeface="ＭＳ Ｐゴシック" pitchFamily="-102" charset="-128"/>
              </a:rPr>
              <a:t>) π.χ. κοινότητα ασθενών και φαρμακοβιομηχανία.</a:t>
            </a:r>
          </a:p>
          <a:p>
            <a:pPr lvl="1">
              <a:buClr>
                <a:schemeClr val="accent2">
                  <a:lumMod val="75000"/>
                </a:schemeClr>
              </a:buClr>
            </a:pPr>
            <a:r>
              <a:rPr lang="el-GR" sz="2000" dirty="0" smtClean="0">
                <a:latin typeface="Calibri" pitchFamily="34" charset="0"/>
                <a:ea typeface="ＭＳ Ｐゴシック" pitchFamily="-102" charset="-128"/>
              </a:rPr>
              <a:t>Συν-δημιουργία π.χ. </a:t>
            </a:r>
            <a:r>
              <a:rPr lang="en-US" sz="2000" dirty="0" smtClean="0">
                <a:latin typeface="Calibri" pitchFamily="34" charset="0"/>
                <a:ea typeface="ＭＳ Ｐゴシック" pitchFamily="-102" charset="-128"/>
              </a:rPr>
              <a:t>Hitachi, JVC, Toshiba </a:t>
            </a:r>
            <a:r>
              <a:rPr lang="el-GR" sz="2000" dirty="0" smtClean="0">
                <a:latin typeface="Calibri" pitchFamily="34" charset="0"/>
                <a:ea typeface="ＭＳ Ｐゴシック" pitchFamily="-102" charset="-128"/>
              </a:rPr>
              <a:t>κλπ. και παραγωγοί δίσκων για δημιουργία του </a:t>
            </a:r>
            <a:r>
              <a:rPr lang="en-US" sz="2000" smtClean="0">
                <a:latin typeface="Calibri" pitchFamily="34" charset="0"/>
                <a:ea typeface="ＭＳ Ｐゴシック" pitchFamily="-102" charset="-128"/>
              </a:rPr>
              <a:t>DVD.</a:t>
            </a:r>
            <a:endParaRPr lang="el-GR" sz="2000" dirty="0" smtClean="0">
              <a:latin typeface="Calibri" pitchFamily="34" charset="0"/>
              <a:ea typeface="ＭＳ Ｐゴシック" pitchFamily="-102" charset="-128"/>
            </a:endParaRPr>
          </a:p>
          <a:p>
            <a:endParaRPr lang="el-GR" sz="2000" dirty="0" smtClean="0">
              <a:latin typeface="Arial"/>
              <a:cs typeface="Arial"/>
            </a:endParaRPr>
          </a:p>
          <a:p>
            <a:endParaRPr lang="el-GR" sz="2000" dirty="0"/>
          </a:p>
        </p:txBody>
      </p:sp>
      <p:sp>
        <p:nvSpPr>
          <p:cNvPr id="4" name="Footer Placeholder 3"/>
          <p:cNvSpPr>
            <a:spLocks noGrp="1"/>
          </p:cNvSpPr>
          <p:nvPr>
            <p:ph type="ftr" sz="quarter" idx="11"/>
          </p:nvPr>
        </p:nvSpPr>
        <p:spPr/>
        <p:txBody>
          <a:bodyPr/>
          <a:lstStyle/>
          <a:p>
            <a:r>
              <a:rPr lang="el-GR" smtClean="0"/>
              <a:t>Αναπληρωτής Καθηγητής Ευάγγελος Σιώκας</a:t>
            </a:r>
            <a:endParaRPr lang="en-US"/>
          </a:p>
        </p:txBody>
      </p:sp>
    </p:spTree>
    <p:extLst>
      <p:ext uri="{BB962C8B-B14F-4D97-AF65-F5344CB8AC3E}">
        <p14:creationId xmlns="" xmlns:p14="http://schemas.microsoft.com/office/powerpoint/2010/main" val="419423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Ροές εσόδων</a:t>
            </a:r>
            <a:endParaRPr lang="el-GR" sz="2800" dirty="0"/>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14</a:t>
            </a:fld>
            <a:endParaRPr lang="en-US"/>
          </a:p>
        </p:txBody>
      </p:sp>
      <p:sp>
        <p:nvSpPr>
          <p:cNvPr id="9" name="Content Placeholder 8"/>
          <p:cNvSpPr>
            <a:spLocks noGrp="1"/>
          </p:cNvSpPr>
          <p:nvPr>
            <p:ph sz="quarter" idx="1"/>
          </p:nvPr>
        </p:nvSpPr>
        <p:spPr/>
        <p:txBody>
          <a:bodyPr>
            <a:normAutofit/>
          </a:bodyPr>
          <a:lstStyle/>
          <a:p>
            <a:pPr marR="5080">
              <a:lnSpc>
                <a:spcPts val="2380"/>
              </a:lnSpc>
              <a:buClr>
                <a:schemeClr val="accent2">
                  <a:lumMod val="75000"/>
                </a:schemeClr>
              </a:buClr>
              <a:tabLst>
                <a:tab pos="1243330" algn="l"/>
                <a:tab pos="1644014" algn="l"/>
                <a:tab pos="2150745" algn="l"/>
                <a:tab pos="2944495" algn="l"/>
                <a:tab pos="3437890" algn="l"/>
              </a:tabLst>
            </a:pPr>
            <a:r>
              <a:rPr lang="el-GR" sz="2000" dirty="0" smtClean="0">
                <a:latin typeface="Calibri" pitchFamily="34" charset="0"/>
                <a:ea typeface="ＭＳ Ｐゴシック" pitchFamily="-102" charset="-128"/>
              </a:rPr>
              <a:t>Από πού θα προκύψουν τα έσοδα της επιχείρησης; Π.χ.</a:t>
            </a:r>
            <a:endParaRPr lang="el-GR" sz="2000" dirty="0">
              <a:latin typeface="Calibri" pitchFamily="34" charset="0"/>
              <a:ea typeface="ＭＳ Ｐゴシック" pitchFamily="-102" charset="-128"/>
            </a:endParaRPr>
          </a:p>
          <a:p>
            <a:pPr lvl="1">
              <a:buClr>
                <a:schemeClr val="accent2">
                  <a:lumMod val="75000"/>
                </a:schemeClr>
              </a:buClr>
            </a:pPr>
            <a:r>
              <a:rPr lang="el-GR" sz="2000" dirty="0">
                <a:latin typeface="Calibri" pitchFamily="34" charset="0"/>
                <a:ea typeface="ＭＳ Ｐゴシック" pitchFamily="-102" charset="-128"/>
              </a:rPr>
              <a:t>Πώληση </a:t>
            </a:r>
            <a:r>
              <a:rPr lang="el-GR" sz="2000" dirty="0" smtClean="0">
                <a:latin typeface="Calibri" pitchFamily="34" charset="0"/>
                <a:ea typeface="ＭＳ Ｐゴシック" pitchFamily="-102" charset="-128"/>
              </a:rPr>
              <a:t>προϊόντων ή υπηρεσιών.</a:t>
            </a:r>
          </a:p>
          <a:p>
            <a:pPr lvl="1">
              <a:buClr>
                <a:schemeClr val="accent2">
                  <a:lumMod val="75000"/>
                </a:schemeClr>
              </a:buClr>
            </a:pPr>
            <a:r>
              <a:rPr lang="el-GR" sz="2000" dirty="0" smtClean="0">
                <a:latin typeface="Calibri" pitchFamily="34" charset="0"/>
                <a:ea typeface="ＭＳ Ｐゴシック" pitchFamily="-102" charset="-128"/>
              </a:rPr>
              <a:t>Πώληση παγίων.</a:t>
            </a:r>
            <a:endParaRPr lang="el-GR" sz="2000" dirty="0">
              <a:latin typeface="Calibri" pitchFamily="34" charset="0"/>
              <a:ea typeface="ＭＳ Ｐゴシック" pitchFamily="-102" charset="-128"/>
            </a:endParaRPr>
          </a:p>
          <a:p>
            <a:pPr lvl="1">
              <a:buClr>
                <a:schemeClr val="accent2">
                  <a:lumMod val="75000"/>
                </a:schemeClr>
              </a:buClr>
            </a:pPr>
            <a:r>
              <a:rPr lang="el-GR" sz="2000" dirty="0">
                <a:latin typeface="Calibri" pitchFamily="34" charset="0"/>
                <a:ea typeface="ＭＳ Ｐゴシック" pitchFamily="-102" charset="-128"/>
              </a:rPr>
              <a:t>Τέλος χρήσης.</a:t>
            </a:r>
          </a:p>
          <a:p>
            <a:pPr lvl="1">
              <a:buClr>
                <a:schemeClr val="accent2">
                  <a:lumMod val="75000"/>
                </a:schemeClr>
              </a:buClr>
            </a:pPr>
            <a:r>
              <a:rPr lang="el-GR" sz="2000" dirty="0">
                <a:latin typeface="Calibri" pitchFamily="34" charset="0"/>
                <a:ea typeface="ＭＳ Ｐゴシック" pitchFamily="-102" charset="-128"/>
              </a:rPr>
              <a:t>Συνδρομές.</a:t>
            </a:r>
          </a:p>
          <a:p>
            <a:pPr lvl="1">
              <a:buClr>
                <a:schemeClr val="accent2">
                  <a:lumMod val="75000"/>
                </a:schemeClr>
              </a:buClr>
            </a:pPr>
            <a:r>
              <a:rPr lang="el-GR" sz="2000" dirty="0">
                <a:latin typeface="Calibri" pitchFamily="34" charset="0"/>
                <a:ea typeface="ＭＳ Ｐゴシック" pitchFamily="-102" charset="-128"/>
              </a:rPr>
              <a:t>Ενοικίαση/Μίσθωση/Χρηματοδοτική Μίσθωση.</a:t>
            </a:r>
          </a:p>
          <a:p>
            <a:pPr lvl="1">
              <a:buClr>
                <a:schemeClr val="accent2">
                  <a:lumMod val="75000"/>
                </a:schemeClr>
              </a:buClr>
            </a:pPr>
            <a:r>
              <a:rPr lang="el-GR" sz="2000" dirty="0">
                <a:latin typeface="Calibri" pitchFamily="34" charset="0"/>
                <a:ea typeface="ＭＳ Ｐゴシック" pitchFamily="-102" charset="-128"/>
              </a:rPr>
              <a:t>Άδεια χρήσης (</a:t>
            </a:r>
            <a:r>
              <a:rPr lang="el-GR" sz="2000" dirty="0" err="1">
                <a:latin typeface="Calibri" pitchFamily="34" charset="0"/>
                <a:ea typeface="ＭＳ Ｐゴシック" pitchFamily="-102" charset="-128"/>
              </a:rPr>
              <a:t>License</a:t>
            </a:r>
            <a:r>
              <a:rPr lang="el-GR" sz="2000" dirty="0">
                <a:latin typeface="Calibri" pitchFamily="34" charset="0"/>
                <a:ea typeface="ＭＳ Ｐゴシック" pitchFamily="-102" charset="-128"/>
              </a:rPr>
              <a:t>).</a:t>
            </a:r>
          </a:p>
          <a:p>
            <a:pPr lvl="1">
              <a:buClr>
                <a:schemeClr val="accent2">
                  <a:lumMod val="75000"/>
                </a:schemeClr>
              </a:buClr>
            </a:pPr>
            <a:r>
              <a:rPr lang="el-GR" sz="2000" dirty="0">
                <a:latin typeface="Calibri" pitchFamily="34" charset="0"/>
                <a:ea typeface="ＭＳ Ｐゴシック" pitchFamily="-102" charset="-128"/>
              </a:rPr>
              <a:t>Μεσιτική αμοιβή.</a:t>
            </a:r>
          </a:p>
          <a:p>
            <a:pPr lvl="1">
              <a:buClr>
                <a:schemeClr val="accent2">
                  <a:lumMod val="75000"/>
                </a:schemeClr>
              </a:buClr>
            </a:pPr>
            <a:r>
              <a:rPr lang="el-GR" sz="2000" dirty="0" smtClean="0">
                <a:latin typeface="Calibri" pitchFamily="34" charset="0"/>
                <a:ea typeface="ＭＳ Ｐゴシック" pitchFamily="-102" charset="-128"/>
              </a:rPr>
              <a:t>Διαφήμιση.</a:t>
            </a:r>
            <a:endParaRPr lang="el-GR" sz="2000" dirty="0">
              <a:latin typeface="Calibri" pitchFamily="34" charset="0"/>
              <a:ea typeface="ＭＳ Ｐゴシック" pitchFamily="-102" charset="-128"/>
            </a:endParaRPr>
          </a:p>
          <a:p>
            <a:endParaRPr lang="el-GR" sz="2000" dirty="0" smtClean="0">
              <a:latin typeface="Arial"/>
              <a:cs typeface="Arial"/>
            </a:endParaRPr>
          </a:p>
          <a:p>
            <a:endParaRPr lang="el-GR" sz="2000" dirty="0"/>
          </a:p>
        </p:txBody>
      </p:sp>
      <p:sp>
        <p:nvSpPr>
          <p:cNvPr id="4" name="Footer Placeholder 3"/>
          <p:cNvSpPr>
            <a:spLocks noGrp="1"/>
          </p:cNvSpPr>
          <p:nvPr>
            <p:ph type="ftr" sz="quarter" idx="11"/>
          </p:nvPr>
        </p:nvSpPr>
        <p:spPr/>
        <p:txBody>
          <a:bodyPr/>
          <a:lstStyle/>
          <a:p>
            <a:r>
              <a:rPr lang="el-GR" smtClean="0"/>
              <a:t>Αναπληρωτής Καθηγητής Ευάγγελος Σιώκας</a:t>
            </a:r>
            <a:endParaRPr lang="en-US"/>
          </a:p>
        </p:txBody>
      </p:sp>
    </p:spTree>
    <p:extLst>
      <p:ext uri="{BB962C8B-B14F-4D97-AF65-F5344CB8AC3E}">
        <p14:creationId xmlns="" xmlns:p14="http://schemas.microsoft.com/office/powerpoint/2010/main" val="2429314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Βασικοί πόροι και Βασικές δραστηριότητες</a:t>
            </a:r>
            <a:endParaRPr lang="el-GR" sz="2800" dirty="0"/>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15</a:t>
            </a:fld>
            <a:endParaRPr lang="en-US"/>
          </a:p>
        </p:txBody>
      </p:sp>
      <p:sp>
        <p:nvSpPr>
          <p:cNvPr id="9" name="Content Placeholder 8"/>
          <p:cNvSpPr>
            <a:spLocks noGrp="1"/>
          </p:cNvSpPr>
          <p:nvPr>
            <p:ph sz="quarter" idx="1"/>
          </p:nvPr>
        </p:nvSpPr>
        <p:spPr/>
        <p:txBody>
          <a:bodyPr>
            <a:normAutofit/>
          </a:bodyPr>
          <a:lstStyle/>
          <a:p>
            <a:pPr marR="5080">
              <a:lnSpc>
                <a:spcPts val="2380"/>
              </a:lnSpc>
              <a:buClr>
                <a:schemeClr val="accent2">
                  <a:lumMod val="75000"/>
                </a:schemeClr>
              </a:buClr>
              <a:tabLst>
                <a:tab pos="1243330" algn="l"/>
                <a:tab pos="1644014" algn="l"/>
                <a:tab pos="2150745" algn="l"/>
                <a:tab pos="2944495" algn="l"/>
                <a:tab pos="3437890" algn="l"/>
              </a:tabLst>
            </a:pPr>
            <a:r>
              <a:rPr lang="el-GR" sz="2000" dirty="0" smtClean="0">
                <a:latin typeface="Calibri" pitchFamily="34" charset="0"/>
                <a:ea typeface="ＭＳ Ｐゴシック" pitchFamily="-102" charset="-128"/>
              </a:rPr>
              <a:t>Ποιοι είναι οι βασικοί πόροι που θα χρειαστεί η επιχείρηση για να ολοκληρώσει τη δραστηριότητά της; Π.χ.</a:t>
            </a:r>
            <a:endParaRPr lang="el-GR" sz="2000" dirty="0">
              <a:latin typeface="Calibri" pitchFamily="34" charset="0"/>
              <a:ea typeface="ＭＳ Ｐゴシック" pitchFamily="-102" charset="-128"/>
            </a:endParaRPr>
          </a:p>
          <a:p>
            <a:pPr lvl="1">
              <a:buClr>
                <a:schemeClr val="accent2">
                  <a:lumMod val="75000"/>
                </a:schemeClr>
              </a:buClr>
            </a:pPr>
            <a:r>
              <a:rPr lang="el-GR" sz="2000" dirty="0" smtClean="0">
                <a:latin typeface="Calibri" pitchFamily="34" charset="0"/>
                <a:ea typeface="ＭＳ Ｐゴシック" pitchFamily="-102" charset="-128"/>
              </a:rPr>
              <a:t>Υλικοί (εγκαταστάσεις, κεφαλαιουχικός </a:t>
            </a:r>
            <a:r>
              <a:rPr lang="el-GR" sz="2000" dirty="0">
                <a:latin typeface="Calibri" pitchFamily="34" charset="0"/>
                <a:ea typeface="ＭＳ Ｐゴシック" pitchFamily="-102" charset="-128"/>
              </a:rPr>
              <a:t>εξοπλισμός, </a:t>
            </a:r>
            <a:r>
              <a:rPr lang="el-GR" sz="2000" dirty="0" smtClean="0">
                <a:latin typeface="Calibri" pitchFamily="34" charset="0"/>
                <a:ea typeface="ＭＳ Ｐゴシック" pitchFamily="-102" charset="-128"/>
              </a:rPr>
              <a:t>μεταφορικά μέσα κλπ.).</a:t>
            </a:r>
            <a:endParaRPr lang="el-GR" sz="2000" dirty="0">
              <a:latin typeface="Calibri" pitchFamily="34" charset="0"/>
              <a:ea typeface="ＭＳ Ｐゴシック" pitchFamily="-102" charset="-128"/>
            </a:endParaRPr>
          </a:p>
          <a:p>
            <a:pPr lvl="1">
              <a:buClr>
                <a:schemeClr val="accent2">
                  <a:lumMod val="75000"/>
                </a:schemeClr>
              </a:buClr>
            </a:pPr>
            <a:r>
              <a:rPr lang="el-GR" sz="2000" dirty="0">
                <a:latin typeface="Calibri" pitchFamily="34" charset="0"/>
                <a:ea typeface="ＭＳ Ｐゴシック" pitchFamily="-102" charset="-128"/>
              </a:rPr>
              <a:t>Ανθρώπινοι.</a:t>
            </a:r>
          </a:p>
          <a:p>
            <a:pPr lvl="1">
              <a:buClr>
                <a:schemeClr val="accent2">
                  <a:lumMod val="75000"/>
                </a:schemeClr>
              </a:buClr>
            </a:pPr>
            <a:r>
              <a:rPr lang="el-GR" sz="2000" dirty="0" smtClean="0">
                <a:latin typeface="Calibri" pitchFamily="34" charset="0"/>
                <a:ea typeface="ＭＳ Ｐゴシック" pitchFamily="-102" charset="-128"/>
              </a:rPr>
              <a:t>Άυλοι (</a:t>
            </a:r>
            <a:r>
              <a:rPr lang="el-GR" sz="2000" dirty="0" err="1" smtClean="0">
                <a:latin typeface="Calibri" pitchFamily="34" charset="0"/>
                <a:ea typeface="ＭＳ Ｐゴシック" pitchFamily="-102" charset="-128"/>
              </a:rPr>
              <a:t>brands</a:t>
            </a:r>
            <a:r>
              <a:rPr lang="el-GR" sz="2000" dirty="0" smtClean="0">
                <a:latin typeface="Calibri" pitchFamily="34" charset="0"/>
                <a:ea typeface="ＭＳ Ｐゴシック" pitchFamily="-102" charset="-128"/>
              </a:rPr>
              <a:t>, πελατολόγιο, πατέντες</a:t>
            </a:r>
            <a:r>
              <a:rPr lang="el-GR" sz="2000" dirty="0">
                <a:latin typeface="Calibri" pitchFamily="34" charset="0"/>
                <a:ea typeface="ＭＳ Ｐゴシック" pitchFamily="-102" charset="-128"/>
              </a:rPr>
              <a:t>, </a:t>
            </a:r>
            <a:r>
              <a:rPr lang="el-GR" sz="2000" dirty="0" smtClean="0">
                <a:latin typeface="Calibri" pitchFamily="34" charset="0"/>
                <a:ea typeface="ＭＳ Ｐゴシック" pitchFamily="-102" charset="-128"/>
              </a:rPr>
              <a:t>φήμη).</a:t>
            </a:r>
            <a:endParaRPr lang="el-GR" sz="2000" dirty="0">
              <a:latin typeface="Calibri" pitchFamily="34" charset="0"/>
              <a:ea typeface="ＭＳ Ｐゴシック" pitchFamily="-102" charset="-128"/>
            </a:endParaRPr>
          </a:p>
          <a:p>
            <a:pPr lvl="1">
              <a:buClr>
                <a:schemeClr val="accent2">
                  <a:lumMod val="75000"/>
                </a:schemeClr>
              </a:buClr>
            </a:pPr>
            <a:r>
              <a:rPr lang="el-GR" sz="2000" dirty="0">
                <a:latin typeface="Calibri" pitchFamily="34" charset="0"/>
                <a:ea typeface="ＭＳ Ｐゴシック" pitchFamily="-102" charset="-128"/>
                <a:cs typeface="Arial"/>
              </a:rPr>
              <a:t>Κοινωνικό κεφάλαιο (διασυνδέσεις, γνωριμίες κλπ</a:t>
            </a:r>
            <a:r>
              <a:rPr lang="el-GR" sz="2000" dirty="0" smtClean="0">
                <a:latin typeface="Calibri" pitchFamily="34" charset="0"/>
                <a:ea typeface="ＭＳ Ｐゴシック" pitchFamily="-102" charset="-128"/>
                <a:cs typeface="Arial"/>
              </a:rPr>
              <a:t>.).</a:t>
            </a:r>
            <a:endParaRPr lang="el-GR" sz="2000" dirty="0">
              <a:latin typeface="Arial"/>
              <a:cs typeface="Arial"/>
            </a:endParaRPr>
          </a:p>
          <a:p>
            <a:pPr lvl="1">
              <a:buClr>
                <a:schemeClr val="accent2">
                  <a:lumMod val="75000"/>
                </a:schemeClr>
              </a:buClr>
            </a:pPr>
            <a:r>
              <a:rPr lang="el-GR" sz="2000" dirty="0" smtClean="0">
                <a:latin typeface="Calibri" pitchFamily="34" charset="0"/>
                <a:ea typeface="ＭＳ Ｐゴシック" pitchFamily="-102" charset="-128"/>
              </a:rPr>
              <a:t>Χρηματικοί (αρχικό κεφάλαιο, κεφάλαιο κίνησης). </a:t>
            </a:r>
          </a:p>
          <a:p>
            <a:r>
              <a:rPr lang="el-GR" sz="2000" dirty="0"/>
              <a:t>Ποιες είναι οι βασικές δραστηριότητες της επιχείρησης : «</a:t>
            </a:r>
            <a:r>
              <a:rPr lang="el-GR" sz="2000" dirty="0" smtClean="0"/>
              <a:t>Τι κάνω εντός και τι</a:t>
            </a:r>
            <a:r>
              <a:rPr lang="el-GR" sz="2000" dirty="0"/>
              <a:t>	</a:t>
            </a:r>
            <a:r>
              <a:rPr lang="el-GR" sz="2000" dirty="0" smtClean="0"/>
              <a:t>κάνω εκτός </a:t>
            </a:r>
            <a:r>
              <a:rPr lang="el-GR" sz="2000" dirty="0"/>
              <a:t>επιχείρησης;»</a:t>
            </a:r>
          </a:p>
          <a:p>
            <a:endParaRPr lang="el-GR" sz="2000" dirty="0"/>
          </a:p>
        </p:txBody>
      </p:sp>
      <p:sp>
        <p:nvSpPr>
          <p:cNvPr id="4" name="Footer Placeholder 3"/>
          <p:cNvSpPr>
            <a:spLocks noGrp="1"/>
          </p:cNvSpPr>
          <p:nvPr>
            <p:ph type="ftr" sz="quarter" idx="11"/>
          </p:nvPr>
        </p:nvSpPr>
        <p:spPr/>
        <p:txBody>
          <a:bodyPr/>
          <a:lstStyle/>
          <a:p>
            <a:r>
              <a:rPr lang="el-GR" smtClean="0"/>
              <a:t>Αναπληρωτής Καθηγητής Ευάγγελος Σιώκας</a:t>
            </a:r>
            <a:endParaRPr lang="en-US"/>
          </a:p>
        </p:txBody>
      </p:sp>
    </p:spTree>
    <p:extLst>
      <p:ext uri="{BB962C8B-B14F-4D97-AF65-F5344CB8AC3E}">
        <p14:creationId xmlns="" xmlns:p14="http://schemas.microsoft.com/office/powerpoint/2010/main" val="1906691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Βασικοί συνεργάτες</a:t>
            </a:r>
            <a:endParaRPr lang="el-GR" sz="2800" dirty="0"/>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16</a:t>
            </a:fld>
            <a:endParaRPr lang="en-US"/>
          </a:p>
        </p:txBody>
      </p:sp>
      <p:sp>
        <p:nvSpPr>
          <p:cNvPr id="9" name="Content Placeholder 8"/>
          <p:cNvSpPr>
            <a:spLocks noGrp="1"/>
          </p:cNvSpPr>
          <p:nvPr>
            <p:ph sz="quarter" idx="1"/>
          </p:nvPr>
        </p:nvSpPr>
        <p:spPr/>
        <p:txBody>
          <a:bodyPr>
            <a:normAutofit/>
          </a:bodyPr>
          <a:lstStyle/>
          <a:p>
            <a:pPr marR="5080">
              <a:lnSpc>
                <a:spcPts val="2380"/>
              </a:lnSpc>
              <a:buClr>
                <a:schemeClr val="accent2">
                  <a:lumMod val="75000"/>
                </a:schemeClr>
              </a:buClr>
              <a:tabLst>
                <a:tab pos="1243330" algn="l"/>
                <a:tab pos="1644014" algn="l"/>
                <a:tab pos="2150745" algn="l"/>
                <a:tab pos="2944495" algn="l"/>
                <a:tab pos="3437890" algn="l"/>
              </a:tabLst>
            </a:pPr>
            <a:r>
              <a:rPr lang="el-GR" sz="2000" dirty="0" smtClean="0">
                <a:latin typeface="Calibri" pitchFamily="34" charset="0"/>
                <a:ea typeface="ＭＳ Ｐゴシック" pitchFamily="-102" charset="-128"/>
              </a:rPr>
              <a:t>Ποιο είναι το δίκτυο των</a:t>
            </a:r>
            <a:r>
              <a:rPr lang="el-GR" sz="2000" dirty="0">
                <a:latin typeface="Calibri" pitchFamily="34" charset="0"/>
                <a:ea typeface="ＭＳ Ｐゴシック" pitchFamily="-102" charset="-128"/>
              </a:rPr>
              <a:t>	 </a:t>
            </a:r>
            <a:r>
              <a:rPr lang="el-GR" sz="2000" dirty="0" smtClean="0">
                <a:latin typeface="Calibri" pitchFamily="34" charset="0"/>
                <a:ea typeface="ＭＳ Ｐゴシック" pitchFamily="-102" charset="-128"/>
              </a:rPr>
              <a:t>συνεργατών οι</a:t>
            </a:r>
            <a:r>
              <a:rPr lang="el-GR" sz="2000" dirty="0">
                <a:latin typeface="Calibri" pitchFamily="34" charset="0"/>
                <a:ea typeface="ＭＳ Ｐゴシック" pitchFamily="-102" charset="-128"/>
              </a:rPr>
              <a:t>	οποίοι </a:t>
            </a:r>
            <a:r>
              <a:rPr lang="el-GR" sz="2000" dirty="0" smtClean="0">
                <a:latin typeface="Calibri" pitchFamily="34" charset="0"/>
                <a:ea typeface="ＭＳ Ｐゴシック" pitchFamily="-102" charset="-128"/>
              </a:rPr>
              <a:t>θα ενσωματωθούν</a:t>
            </a:r>
            <a:r>
              <a:rPr lang="el-GR" sz="2000" dirty="0">
                <a:latin typeface="Calibri" pitchFamily="34" charset="0"/>
                <a:ea typeface="ＭＳ Ｐゴシック" pitchFamily="-102" charset="-128"/>
              </a:rPr>
              <a:t>	</a:t>
            </a:r>
            <a:r>
              <a:rPr lang="el-GR" sz="2000" dirty="0" smtClean="0">
                <a:latin typeface="Calibri" pitchFamily="34" charset="0"/>
                <a:ea typeface="ＭＳ Ｐゴシック" pitchFamily="-102" charset="-128"/>
              </a:rPr>
              <a:t> στο </a:t>
            </a:r>
            <a:r>
              <a:rPr lang="el-GR" sz="2000" dirty="0">
                <a:latin typeface="Calibri" pitchFamily="34" charset="0"/>
                <a:ea typeface="ＭＳ Ｐゴシック" pitchFamily="-102" charset="-128"/>
              </a:rPr>
              <a:t>επιχειρηματικό </a:t>
            </a:r>
            <a:r>
              <a:rPr lang="el-GR" sz="2000" dirty="0" smtClean="0">
                <a:latin typeface="Calibri" pitchFamily="34" charset="0"/>
                <a:ea typeface="ＭＳ Ｐゴシック" pitchFamily="-102" charset="-128"/>
              </a:rPr>
              <a:t>μοντέλο;</a:t>
            </a:r>
            <a:endParaRPr lang="el-GR" sz="2000" dirty="0">
              <a:latin typeface="Calibri" pitchFamily="34" charset="0"/>
              <a:ea typeface="ＭＳ Ｐゴシック" pitchFamily="-102" charset="-128"/>
            </a:endParaRPr>
          </a:p>
          <a:p>
            <a:pPr marR="5080">
              <a:lnSpc>
                <a:spcPts val="2380"/>
              </a:lnSpc>
              <a:buClr>
                <a:schemeClr val="accent2">
                  <a:lumMod val="75000"/>
                </a:schemeClr>
              </a:buClr>
              <a:tabLst>
                <a:tab pos="1243330" algn="l"/>
                <a:tab pos="1644014" algn="l"/>
                <a:tab pos="2150745" algn="l"/>
                <a:tab pos="2944495" algn="l"/>
                <a:tab pos="3437890" algn="l"/>
              </a:tabLst>
            </a:pPr>
            <a:endParaRPr lang="el-GR" sz="2000" dirty="0">
              <a:latin typeface="Calibri" pitchFamily="34" charset="0"/>
              <a:ea typeface="ＭＳ Ｐゴシック" pitchFamily="-102" charset="-128"/>
            </a:endParaRPr>
          </a:p>
          <a:p>
            <a:pPr marR="5080">
              <a:lnSpc>
                <a:spcPts val="2380"/>
              </a:lnSpc>
              <a:buClr>
                <a:schemeClr val="accent2">
                  <a:lumMod val="75000"/>
                </a:schemeClr>
              </a:buClr>
              <a:tabLst>
                <a:tab pos="1243330" algn="l"/>
                <a:tab pos="1644014" algn="l"/>
                <a:tab pos="2150745" algn="l"/>
                <a:tab pos="2944495" algn="l"/>
                <a:tab pos="3437890" algn="l"/>
              </a:tabLst>
            </a:pPr>
            <a:r>
              <a:rPr lang="el-GR" sz="2000" dirty="0" smtClean="0">
                <a:latin typeface="Calibri" pitchFamily="34" charset="0"/>
                <a:ea typeface="ＭＳ Ｐゴシック" pitchFamily="-102" charset="-128"/>
              </a:rPr>
              <a:t>Οι συνεργασίες έχουν ως στόχο την αξιοποίηση συμπληρωματικότητας που δεν είναι εύκολο να μιμηθεί ο ανταγωνισμός (</a:t>
            </a:r>
            <a:r>
              <a:rPr lang="el-GR" sz="2000" dirty="0">
                <a:latin typeface="Calibri" pitchFamily="34" charset="0"/>
                <a:ea typeface="ＭＳ Ｐゴシック" pitchFamily="-102" charset="-128"/>
              </a:rPr>
              <a:t>π.χ</a:t>
            </a:r>
            <a:r>
              <a:rPr lang="el-GR" sz="2000" dirty="0" smtClean="0">
                <a:latin typeface="Calibri" pitchFamily="34" charset="0"/>
                <a:ea typeface="ＭＳ Ｐゴシック" pitchFamily="-102" charset="-128"/>
              </a:rPr>
              <a:t>. ΙΒΜ – </a:t>
            </a:r>
            <a:r>
              <a:rPr lang="en-US" sz="2000" dirty="0" smtClean="0">
                <a:latin typeface="Calibri" pitchFamily="34" charset="0"/>
                <a:ea typeface="ＭＳ Ｐゴシック" pitchFamily="-102" charset="-128"/>
              </a:rPr>
              <a:t>Microsoft)</a:t>
            </a:r>
            <a:r>
              <a:rPr lang="el-GR" sz="2000" dirty="0" smtClean="0">
                <a:latin typeface="Calibri" pitchFamily="34" charset="0"/>
                <a:ea typeface="ＭＳ Ｐゴシック" pitchFamily="-102" charset="-128"/>
              </a:rPr>
              <a:t>.</a:t>
            </a:r>
            <a:endParaRPr lang="el-GR" sz="2000" dirty="0">
              <a:latin typeface="Calibri" pitchFamily="34" charset="0"/>
              <a:ea typeface="ＭＳ Ｐゴシック" pitchFamily="-102" charset="-128"/>
            </a:endParaRPr>
          </a:p>
          <a:p>
            <a:endParaRPr lang="el-GR" sz="2000" dirty="0"/>
          </a:p>
        </p:txBody>
      </p:sp>
      <p:sp>
        <p:nvSpPr>
          <p:cNvPr id="4" name="Footer Placeholder 3"/>
          <p:cNvSpPr>
            <a:spLocks noGrp="1"/>
          </p:cNvSpPr>
          <p:nvPr>
            <p:ph type="ftr" sz="quarter" idx="11"/>
          </p:nvPr>
        </p:nvSpPr>
        <p:spPr/>
        <p:txBody>
          <a:bodyPr/>
          <a:lstStyle/>
          <a:p>
            <a:r>
              <a:rPr lang="el-GR" smtClean="0"/>
              <a:t>Αναπληρωτής Καθηγητής Ευάγγελος Σιώκας</a:t>
            </a:r>
            <a:endParaRPr lang="en-US"/>
          </a:p>
        </p:txBody>
      </p:sp>
    </p:spTree>
    <p:extLst>
      <p:ext uri="{BB962C8B-B14F-4D97-AF65-F5344CB8AC3E}">
        <p14:creationId xmlns="" xmlns:p14="http://schemas.microsoft.com/office/powerpoint/2010/main" val="2747935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Δομή κόστους</a:t>
            </a:r>
            <a:endParaRPr lang="el-GR" sz="2800" dirty="0"/>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17</a:t>
            </a:fld>
            <a:endParaRPr lang="en-US"/>
          </a:p>
        </p:txBody>
      </p:sp>
      <p:sp>
        <p:nvSpPr>
          <p:cNvPr id="9" name="Content Placeholder 8"/>
          <p:cNvSpPr>
            <a:spLocks noGrp="1"/>
          </p:cNvSpPr>
          <p:nvPr>
            <p:ph sz="quarter" idx="1"/>
          </p:nvPr>
        </p:nvSpPr>
        <p:spPr/>
        <p:txBody>
          <a:bodyPr>
            <a:normAutofit fontScale="92500" lnSpcReduction="20000"/>
          </a:bodyPr>
          <a:lstStyle/>
          <a:p>
            <a:r>
              <a:rPr lang="el-GR" sz="2200" dirty="0" smtClean="0"/>
              <a:t>Το κόστος αρχικής επένδυσης και λειτουργίας μιας επιχείρησης. </a:t>
            </a:r>
          </a:p>
          <a:p>
            <a:r>
              <a:rPr lang="el-GR" sz="2200" dirty="0" smtClean="0">
                <a:latin typeface="Calibri" pitchFamily="34" charset="0"/>
                <a:ea typeface="ＭＳ Ｐゴシック" pitchFamily="-102" charset="-128"/>
              </a:rPr>
              <a:t>Αρχικό κόστος επένδυσης:</a:t>
            </a:r>
          </a:p>
          <a:p>
            <a:pPr lvl="1"/>
            <a:r>
              <a:rPr lang="el-GR" sz="2200" dirty="0" smtClean="0"/>
              <a:t>Πάγια (κτήρια, κεφαλαιουχικός εξοπλισμός)</a:t>
            </a:r>
          </a:p>
          <a:p>
            <a:pPr lvl="1"/>
            <a:r>
              <a:rPr lang="el-GR" sz="2200" dirty="0" smtClean="0"/>
              <a:t>Μελέτες (περιβαλλοντικές, έρευνα αγοράς κλπ.)</a:t>
            </a:r>
          </a:p>
          <a:p>
            <a:pPr lvl="1"/>
            <a:r>
              <a:rPr lang="el-GR" sz="2200" dirty="0" smtClean="0"/>
              <a:t>Έξοδα κατοχύρωσης βιομηχανικής ιδιοκτησίας, πιστοποίησης από ειδικούς φορείς κλπ.</a:t>
            </a:r>
          </a:p>
          <a:p>
            <a:pPr lvl="1"/>
            <a:r>
              <a:rPr lang="el-GR" sz="2200" dirty="0" smtClean="0"/>
              <a:t>Έξοδα αρχικής προώθησης.</a:t>
            </a:r>
          </a:p>
          <a:p>
            <a:r>
              <a:rPr lang="el-GR" sz="2200" dirty="0" smtClean="0"/>
              <a:t>Λειτουργικά έξοδα:</a:t>
            </a:r>
          </a:p>
          <a:p>
            <a:pPr lvl="1"/>
            <a:r>
              <a:rPr lang="el-GR" sz="2200" dirty="0" smtClean="0"/>
              <a:t>Μισθοί.</a:t>
            </a:r>
          </a:p>
          <a:p>
            <a:pPr lvl="1"/>
            <a:r>
              <a:rPr lang="el-GR" sz="2200" dirty="0" smtClean="0"/>
              <a:t>Ενοίκια.</a:t>
            </a:r>
          </a:p>
          <a:p>
            <a:pPr lvl="1"/>
            <a:r>
              <a:rPr lang="el-GR" sz="2200" dirty="0" smtClean="0"/>
              <a:t>Διαφήμιση.</a:t>
            </a:r>
          </a:p>
          <a:p>
            <a:pPr lvl="1"/>
            <a:r>
              <a:rPr lang="el-GR" sz="2200" dirty="0" smtClean="0"/>
              <a:t>Ασφάλιστρα.</a:t>
            </a:r>
          </a:p>
          <a:p>
            <a:pPr lvl="1"/>
            <a:r>
              <a:rPr lang="el-GR" sz="2200" dirty="0" smtClean="0"/>
              <a:t>…</a:t>
            </a:r>
          </a:p>
        </p:txBody>
      </p:sp>
      <p:sp>
        <p:nvSpPr>
          <p:cNvPr id="4" name="Footer Placeholder 3"/>
          <p:cNvSpPr>
            <a:spLocks noGrp="1"/>
          </p:cNvSpPr>
          <p:nvPr>
            <p:ph type="ftr" sz="quarter" idx="11"/>
          </p:nvPr>
        </p:nvSpPr>
        <p:spPr/>
        <p:txBody>
          <a:bodyPr/>
          <a:lstStyle/>
          <a:p>
            <a:r>
              <a:rPr lang="el-GR" smtClean="0"/>
              <a:t>Αναπληρωτής Καθηγητής Ευάγγελος Σιώκας</a:t>
            </a:r>
            <a:endParaRPr lang="en-US"/>
          </a:p>
        </p:txBody>
      </p:sp>
    </p:spTree>
    <p:extLst>
      <p:ext uri="{BB962C8B-B14F-4D97-AF65-F5344CB8AC3E}">
        <p14:creationId xmlns="" xmlns:p14="http://schemas.microsoft.com/office/powerpoint/2010/main" val="2793402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Σε ποια ερωτήματα απαντά ο καμβάς επιχειρηματικού μοντέλου;</a:t>
            </a:r>
            <a:endParaRPr lang="el-GR" sz="2800" dirty="0"/>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18</a:t>
            </a:fld>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4245" t="33178" r="25000" b="9767"/>
          <a:stretch/>
        </p:blipFill>
        <p:spPr bwMode="auto">
          <a:xfrm>
            <a:off x="762000" y="1547568"/>
            <a:ext cx="7848600" cy="4777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l-GR" smtClean="0"/>
              <a:t>Αναπληρωτής Καθηγητής Ευάγγελος Σιώκας</a:t>
            </a:r>
            <a:endParaRPr lang="en-US"/>
          </a:p>
        </p:txBody>
      </p:sp>
    </p:spTree>
    <p:extLst>
      <p:ext uri="{BB962C8B-B14F-4D97-AF65-F5344CB8AC3E}">
        <p14:creationId xmlns="" xmlns:p14="http://schemas.microsoft.com/office/powerpoint/2010/main" val="2122689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Επιχειρηματικό μοντέλο και ανταγωνιστική στρατηγική</a:t>
            </a:r>
            <a:endParaRPr lang="el-GR" sz="2800" dirty="0"/>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19</a:t>
            </a:fld>
            <a:endParaRPr lang="en-US"/>
          </a:p>
        </p:txBody>
      </p:sp>
      <p:sp>
        <p:nvSpPr>
          <p:cNvPr id="4" name="Footer Placeholder 3"/>
          <p:cNvSpPr>
            <a:spLocks noGrp="1"/>
          </p:cNvSpPr>
          <p:nvPr>
            <p:ph type="ftr" sz="quarter" idx="11"/>
          </p:nvPr>
        </p:nvSpPr>
        <p:spPr/>
        <p:txBody>
          <a:bodyPr/>
          <a:lstStyle/>
          <a:p>
            <a:r>
              <a:rPr lang="el-GR" smtClean="0"/>
              <a:t>Αναπληρωτής Καθηγητής Ευάγγελος Σιώκας</a:t>
            </a:r>
            <a:endParaRPr lang="en-US"/>
          </a:p>
        </p:txBody>
      </p:sp>
      <p:sp>
        <p:nvSpPr>
          <p:cNvPr id="6" name="object 8"/>
          <p:cNvSpPr txBox="1">
            <a:spLocks noGrp="1"/>
          </p:cNvSpPr>
          <p:nvPr>
            <p:ph sz="quarter" idx="1"/>
          </p:nvPr>
        </p:nvSpPr>
        <p:spPr>
          <a:xfrm>
            <a:off x="612648" y="1600200"/>
            <a:ext cx="8153400" cy="3770263"/>
          </a:xfrm>
          <a:prstGeom prst="rect">
            <a:avLst/>
          </a:prstGeom>
        </p:spPr>
        <p:txBody>
          <a:bodyPr vert="horz" wrap="square" lIns="0" tIns="12700" rIns="0" bIns="0" rtlCol="0">
            <a:spAutoFit/>
          </a:bodyPr>
          <a:lstStyle/>
          <a:p>
            <a:pPr marL="299085">
              <a:lnSpc>
                <a:spcPct val="100000"/>
              </a:lnSpc>
              <a:spcBef>
                <a:spcPts val="100"/>
              </a:spcBef>
            </a:pPr>
            <a:r>
              <a:rPr lang="el-GR" sz="2000" spc="-10" dirty="0" smtClean="0">
                <a:solidFill>
                  <a:srgbClr val="4D5B6B"/>
                </a:solidFill>
                <a:latin typeface="Arial"/>
                <a:cs typeface="Arial"/>
              </a:rPr>
              <a:t>Η στρατηγική για την ανάπτυξη ώστε η νέα επιχείρηση να</a:t>
            </a:r>
            <a:r>
              <a:rPr sz="2000" spc="-5" dirty="0" smtClean="0">
                <a:solidFill>
                  <a:srgbClr val="4D5B6B"/>
                </a:solidFill>
                <a:latin typeface="Arial"/>
                <a:cs typeface="Arial"/>
              </a:rPr>
              <a:t> </a:t>
            </a:r>
            <a:r>
              <a:rPr sz="2000" spc="-15" dirty="0">
                <a:solidFill>
                  <a:srgbClr val="4D5B6B"/>
                </a:solidFill>
                <a:latin typeface="Arial"/>
                <a:cs typeface="Arial"/>
              </a:rPr>
              <a:t>ικανοποιεί </a:t>
            </a:r>
            <a:r>
              <a:rPr sz="2000" spc="-10" dirty="0">
                <a:solidFill>
                  <a:srgbClr val="4D5B6B"/>
                </a:solidFill>
                <a:latin typeface="Arial"/>
                <a:cs typeface="Arial"/>
              </a:rPr>
              <a:t>τους </a:t>
            </a:r>
            <a:r>
              <a:rPr sz="2000" spc="-15" dirty="0">
                <a:solidFill>
                  <a:srgbClr val="4D5B6B"/>
                </a:solidFill>
                <a:latin typeface="Arial"/>
                <a:cs typeface="Arial"/>
              </a:rPr>
              <a:t>σκοπούς και </a:t>
            </a:r>
            <a:r>
              <a:rPr sz="2000" spc="-10" dirty="0">
                <a:solidFill>
                  <a:srgbClr val="4D5B6B"/>
                </a:solidFill>
                <a:latin typeface="Arial"/>
                <a:cs typeface="Arial"/>
              </a:rPr>
              <a:t>τους </a:t>
            </a:r>
            <a:r>
              <a:rPr sz="2000" spc="-20" dirty="0">
                <a:solidFill>
                  <a:srgbClr val="4D5B6B"/>
                </a:solidFill>
                <a:latin typeface="Arial"/>
                <a:cs typeface="Arial"/>
              </a:rPr>
              <a:t>στόχους</a:t>
            </a:r>
            <a:r>
              <a:rPr sz="2000" spc="85" dirty="0">
                <a:solidFill>
                  <a:srgbClr val="4D5B6B"/>
                </a:solidFill>
                <a:latin typeface="Arial"/>
                <a:cs typeface="Arial"/>
              </a:rPr>
              <a:t> </a:t>
            </a:r>
            <a:r>
              <a:rPr sz="2000" spc="-10" dirty="0" smtClean="0">
                <a:solidFill>
                  <a:srgbClr val="4D5B6B"/>
                </a:solidFill>
                <a:latin typeface="Arial"/>
                <a:cs typeface="Arial"/>
              </a:rPr>
              <a:t>της.</a:t>
            </a:r>
            <a:endParaRPr lang="el-GR" sz="2000" spc="-10" dirty="0" smtClean="0">
              <a:solidFill>
                <a:srgbClr val="4D5B6B"/>
              </a:solidFill>
              <a:latin typeface="Arial"/>
              <a:cs typeface="Arial"/>
            </a:endParaRPr>
          </a:p>
          <a:p>
            <a:pPr marL="299085">
              <a:lnSpc>
                <a:spcPct val="100000"/>
              </a:lnSpc>
              <a:spcBef>
                <a:spcPts val="100"/>
              </a:spcBef>
            </a:pPr>
            <a:endParaRPr lang="el-GR" sz="2000" dirty="0">
              <a:latin typeface="Arial"/>
              <a:cs typeface="Arial"/>
            </a:endParaRPr>
          </a:p>
          <a:p>
            <a:pPr marL="299085">
              <a:lnSpc>
                <a:spcPct val="100000"/>
              </a:lnSpc>
              <a:spcBef>
                <a:spcPts val="100"/>
              </a:spcBef>
            </a:pPr>
            <a:r>
              <a:rPr lang="el-GR" sz="2000" spc="-10" dirty="0" smtClean="0">
                <a:solidFill>
                  <a:srgbClr val="4D5B6B"/>
                </a:solidFill>
                <a:latin typeface="Arial"/>
                <a:cs typeface="Arial"/>
              </a:rPr>
              <a:t>Ποια είναι η πρόταση αξίας της επιχείρησης π.χ. χαμηλό κόστος – χαμηλή τιμή, υψηλή ποιότητα – υψηλή τιμή, κλπ.</a:t>
            </a:r>
          </a:p>
          <a:p>
            <a:pPr marL="299085">
              <a:lnSpc>
                <a:spcPct val="100000"/>
              </a:lnSpc>
              <a:spcBef>
                <a:spcPts val="100"/>
              </a:spcBef>
            </a:pPr>
            <a:endParaRPr lang="en-US" sz="2000" spc="-10" dirty="0" smtClean="0">
              <a:solidFill>
                <a:srgbClr val="4D5B6B"/>
              </a:solidFill>
              <a:latin typeface="Arial"/>
              <a:cs typeface="Arial"/>
            </a:endParaRPr>
          </a:p>
          <a:p>
            <a:pPr marL="299085">
              <a:lnSpc>
                <a:spcPct val="100000"/>
              </a:lnSpc>
              <a:spcBef>
                <a:spcPts val="100"/>
              </a:spcBef>
            </a:pPr>
            <a:r>
              <a:rPr lang="el-GR" sz="2000" spc="-10" dirty="0" smtClean="0">
                <a:solidFill>
                  <a:srgbClr val="4D5B6B"/>
                </a:solidFill>
                <a:latin typeface="Arial"/>
                <a:cs typeface="Arial"/>
              </a:rPr>
              <a:t>Η διατύπωση της ανταγωνιστικής στρατηγικής είναι το αποτέλεσμα της διαδικασίας διερεύνησης των ευκαιριών της αγοράς, των χαρακτηριστικών του προϊόντος ή της υπηρεσίας, της ανάλυσης του εσωτερικού και εξωτερικού περιβάλλοντος (</a:t>
            </a:r>
            <a:r>
              <a:rPr lang="en-US" sz="2000" spc="-10" dirty="0" smtClean="0">
                <a:solidFill>
                  <a:srgbClr val="4D5B6B"/>
                </a:solidFill>
                <a:latin typeface="Arial"/>
                <a:cs typeface="Arial"/>
              </a:rPr>
              <a:t>SWOT analysis)</a:t>
            </a:r>
            <a:r>
              <a:rPr lang="el-GR" sz="2000" spc="-10" dirty="0" smtClean="0">
                <a:solidFill>
                  <a:srgbClr val="4D5B6B"/>
                </a:solidFill>
                <a:latin typeface="Arial"/>
                <a:cs typeface="Arial"/>
              </a:rPr>
              <a:t> και της ανάλυσης ανταγωνισμού.</a:t>
            </a:r>
            <a:endParaRPr lang="el-GR" sz="2000" dirty="0" smtClean="0">
              <a:latin typeface="Arial"/>
              <a:cs typeface="Arial"/>
            </a:endParaRPr>
          </a:p>
          <a:p>
            <a:pPr marL="299085">
              <a:lnSpc>
                <a:spcPct val="100000"/>
              </a:lnSpc>
              <a:spcBef>
                <a:spcPts val="100"/>
              </a:spcBef>
            </a:pPr>
            <a:endParaRPr lang="el-GR" sz="2000" dirty="0" smtClean="0">
              <a:solidFill>
                <a:srgbClr val="4D5B6B"/>
              </a:solidFill>
              <a:latin typeface="Arial"/>
              <a:cs typeface="Arial"/>
            </a:endParaRPr>
          </a:p>
        </p:txBody>
      </p:sp>
    </p:spTree>
    <p:extLst>
      <p:ext uri="{BB962C8B-B14F-4D97-AF65-F5344CB8AC3E}">
        <p14:creationId xmlns="" xmlns:p14="http://schemas.microsoft.com/office/powerpoint/2010/main" val="79582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spc="-5" dirty="0" smtClean="0">
                <a:solidFill>
                  <a:srgbClr val="4D5B6B"/>
                </a:solidFill>
                <a:latin typeface="Calibri" panose="020F0502020204030204" pitchFamily="34" charset="0"/>
                <a:cs typeface="Arial"/>
              </a:rPr>
              <a:t/>
            </a:r>
            <a:br>
              <a:rPr lang="en-US" sz="2800" spc="-5" dirty="0" smtClean="0">
                <a:solidFill>
                  <a:srgbClr val="4D5B6B"/>
                </a:solidFill>
                <a:latin typeface="Calibri" panose="020F0502020204030204" pitchFamily="34" charset="0"/>
                <a:cs typeface="Arial"/>
              </a:rPr>
            </a:br>
            <a:r>
              <a:rPr lang="el-GR" sz="2800" spc="-5" dirty="0" smtClean="0">
                <a:solidFill>
                  <a:srgbClr val="4D5B6B"/>
                </a:solidFill>
                <a:latin typeface="Calibri" panose="020F0502020204030204" pitchFamily="34" charset="0"/>
                <a:cs typeface="Arial"/>
              </a:rPr>
              <a:t>Από την έρευνα στην επιχείρηση</a:t>
            </a:r>
            <a:r>
              <a:rPr lang="el-GR" sz="2800" dirty="0">
                <a:solidFill>
                  <a:srgbClr val="2F2B20"/>
                </a:solidFill>
                <a:latin typeface="Calibri" panose="020F0502020204030204" pitchFamily="34" charset="0"/>
                <a:cs typeface="Arial"/>
              </a:rPr>
              <a:t/>
            </a:r>
            <a:br>
              <a:rPr lang="el-GR" sz="2800" dirty="0">
                <a:solidFill>
                  <a:srgbClr val="2F2B20"/>
                </a:solidFill>
                <a:latin typeface="Calibri" panose="020F0502020204030204" pitchFamily="34" charset="0"/>
                <a:cs typeface="Arial"/>
              </a:rPr>
            </a:br>
            <a:endParaRPr lang="en-US" sz="2800" dirty="0">
              <a:latin typeface="Calibri" panose="020F0502020204030204"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fld id="{BEB7F41A-2E03-4BDD-949B-B1838DB893B3}" type="slidenum">
              <a:rPr lang="en-US" smtClean="0"/>
              <a:pPr/>
              <a:t>2</a:t>
            </a:fld>
            <a:endParaRPr lang="en-US"/>
          </a:p>
        </p:txBody>
      </p:sp>
      <p:pic>
        <p:nvPicPr>
          <p:cNvPr id="8" name="Θέση περιεχομένου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90600" y="1676400"/>
            <a:ext cx="6683727" cy="4525963"/>
          </a:xfrm>
          <a:prstGeom prst="rect">
            <a:avLst/>
          </a:prstGeom>
        </p:spPr>
      </p:pic>
      <p:sp>
        <p:nvSpPr>
          <p:cNvPr id="9" name="Ορθογώνιο 8"/>
          <p:cNvSpPr/>
          <p:nvPr/>
        </p:nvSpPr>
        <p:spPr>
          <a:xfrm>
            <a:off x="5671300" y="5715000"/>
            <a:ext cx="2248501" cy="307777"/>
          </a:xfrm>
          <a:prstGeom prst="rect">
            <a:avLst/>
          </a:prstGeom>
        </p:spPr>
        <p:txBody>
          <a:bodyPr wrap="none">
            <a:spAutoFit/>
          </a:bodyPr>
          <a:lstStyle/>
          <a:p>
            <a:r>
              <a:rPr lang="el-GR" sz="1400" b="1" dirty="0">
                <a:latin typeface="Calibri Light" panose="020F0302020204030204" pitchFamily="34" charset="0"/>
                <a:cs typeface="Calibri Light" panose="020F0302020204030204" pitchFamily="34" charset="0"/>
              </a:rPr>
              <a:t>Πηγή: </a:t>
            </a:r>
            <a:r>
              <a:rPr lang="el-GR" sz="1400" b="1" dirty="0" err="1">
                <a:latin typeface="Calibri Light" panose="020F0302020204030204" pitchFamily="34" charset="0"/>
                <a:cs typeface="Calibri Light" panose="020F0302020204030204" pitchFamily="34" charset="0"/>
              </a:rPr>
              <a:t>Charles</a:t>
            </a:r>
            <a:r>
              <a:rPr lang="el-GR" sz="1400" b="1" dirty="0">
                <a:latin typeface="Calibri Light" panose="020F0302020204030204" pitchFamily="34" charset="0"/>
                <a:cs typeface="Calibri Light" panose="020F0302020204030204" pitchFamily="34" charset="0"/>
              </a:rPr>
              <a:t> </a:t>
            </a:r>
            <a:r>
              <a:rPr lang="el-GR" sz="1400" b="1" dirty="0" err="1">
                <a:latin typeface="Calibri Light" panose="020F0302020204030204" pitchFamily="34" charset="0"/>
                <a:cs typeface="Calibri Light" panose="020F0302020204030204" pitchFamily="34" charset="0"/>
              </a:rPr>
              <a:t>Wessner</a:t>
            </a:r>
            <a:r>
              <a:rPr lang="el-GR" sz="1400" b="1" dirty="0">
                <a:latin typeface="Calibri Light" panose="020F0302020204030204" pitchFamily="34" charset="0"/>
                <a:cs typeface="Calibri Light" panose="020F0302020204030204" pitchFamily="34" charset="0"/>
              </a:rPr>
              <a:t>, 2013</a:t>
            </a:r>
            <a:endParaRPr lang="el-GR" sz="1400" b="1" dirty="0"/>
          </a:p>
        </p:txBody>
      </p:sp>
      <p:sp>
        <p:nvSpPr>
          <p:cNvPr id="3" name="Footer Placeholder 2"/>
          <p:cNvSpPr>
            <a:spLocks noGrp="1"/>
          </p:cNvSpPr>
          <p:nvPr>
            <p:ph type="ftr" sz="quarter" idx="11"/>
          </p:nvPr>
        </p:nvSpPr>
        <p:spPr/>
        <p:txBody>
          <a:bodyPr/>
          <a:lstStyle/>
          <a:p>
            <a:r>
              <a:rPr lang="el-GR" dirty="0" smtClean="0"/>
              <a:t>Αναπληρωτής Καθηγητής Ευάγγελος </a:t>
            </a:r>
            <a:r>
              <a:rPr lang="el-GR" dirty="0" err="1" smtClean="0"/>
              <a:t>Σιώκας</a:t>
            </a:r>
            <a:endParaRPr lang="en-US" dirty="0"/>
          </a:p>
        </p:txBody>
      </p:sp>
    </p:spTree>
    <p:extLst>
      <p:ext uri="{BB962C8B-B14F-4D97-AF65-F5344CB8AC3E}">
        <p14:creationId xmlns="" xmlns:p14="http://schemas.microsoft.com/office/powerpoint/2010/main" val="2589673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Επιχειρηματικό μοντέλο και ανταγωνιστική στρατηγική</a:t>
            </a:r>
            <a:endParaRPr lang="el-GR" sz="2800" dirty="0"/>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20</a:t>
            </a:fld>
            <a:endParaRPr lang="en-US"/>
          </a:p>
        </p:txBody>
      </p:sp>
      <p:sp>
        <p:nvSpPr>
          <p:cNvPr id="4" name="Footer Placeholder 3"/>
          <p:cNvSpPr>
            <a:spLocks noGrp="1"/>
          </p:cNvSpPr>
          <p:nvPr>
            <p:ph type="ftr" sz="quarter" idx="11"/>
          </p:nvPr>
        </p:nvSpPr>
        <p:spPr/>
        <p:txBody>
          <a:bodyPr/>
          <a:lstStyle/>
          <a:p>
            <a:r>
              <a:rPr lang="el-GR" smtClean="0"/>
              <a:t>Αναπληρωτής Καθηγητής Ευάγγελος Σιώκας</a:t>
            </a:r>
            <a:endParaRPr lang="en-US"/>
          </a:p>
        </p:txBody>
      </p:sp>
      <p:sp>
        <p:nvSpPr>
          <p:cNvPr id="6" name="object 8"/>
          <p:cNvSpPr txBox="1">
            <a:spLocks noGrp="1"/>
          </p:cNvSpPr>
          <p:nvPr>
            <p:ph sz="quarter" idx="1"/>
          </p:nvPr>
        </p:nvSpPr>
        <p:spPr>
          <a:xfrm>
            <a:off x="612648" y="1600200"/>
            <a:ext cx="8153400" cy="3642023"/>
          </a:xfrm>
          <a:prstGeom prst="rect">
            <a:avLst/>
          </a:prstGeom>
        </p:spPr>
        <p:txBody>
          <a:bodyPr vert="horz" wrap="square" lIns="0" tIns="12700" rIns="0" bIns="0" rtlCol="0">
            <a:spAutoFit/>
          </a:bodyPr>
          <a:lstStyle/>
          <a:p>
            <a:pPr marL="299085">
              <a:lnSpc>
                <a:spcPct val="100000"/>
              </a:lnSpc>
              <a:spcBef>
                <a:spcPts val="100"/>
              </a:spcBef>
            </a:pPr>
            <a:r>
              <a:rPr lang="el-GR" sz="2000" dirty="0">
                <a:solidFill>
                  <a:srgbClr val="4D5B6B"/>
                </a:solidFill>
                <a:latin typeface="Arial"/>
                <a:cs typeface="Arial"/>
              </a:rPr>
              <a:t>Ο </a:t>
            </a:r>
            <a:r>
              <a:rPr lang="el-GR" sz="2000" spc="-5" dirty="0" err="1">
                <a:solidFill>
                  <a:srgbClr val="4D5B6B"/>
                </a:solidFill>
                <a:latin typeface="Arial"/>
                <a:cs typeface="Arial"/>
              </a:rPr>
              <a:t>P</a:t>
            </a:r>
            <a:r>
              <a:rPr lang="el-GR" sz="2000" spc="-15" dirty="0" err="1">
                <a:solidFill>
                  <a:srgbClr val="4D5B6B"/>
                </a:solidFill>
                <a:latin typeface="Arial"/>
                <a:cs typeface="Arial"/>
              </a:rPr>
              <a:t>o</a:t>
            </a:r>
            <a:r>
              <a:rPr lang="el-GR" sz="2000" dirty="0" err="1">
                <a:solidFill>
                  <a:srgbClr val="4D5B6B"/>
                </a:solidFill>
                <a:latin typeface="Arial"/>
                <a:cs typeface="Arial"/>
              </a:rPr>
              <a:t>rter</a:t>
            </a:r>
            <a:r>
              <a:rPr lang="el-GR" sz="2000" dirty="0">
                <a:solidFill>
                  <a:srgbClr val="4D5B6B"/>
                </a:solidFill>
                <a:latin typeface="Arial"/>
                <a:cs typeface="Arial"/>
              </a:rPr>
              <a:t> (</a:t>
            </a:r>
            <a:r>
              <a:rPr lang="el-GR" sz="2000" spc="-5" dirty="0">
                <a:solidFill>
                  <a:srgbClr val="4D5B6B"/>
                </a:solidFill>
                <a:latin typeface="Arial"/>
                <a:cs typeface="Arial"/>
              </a:rPr>
              <a:t>1</a:t>
            </a:r>
            <a:r>
              <a:rPr lang="el-GR" sz="2000" spc="-15" dirty="0">
                <a:solidFill>
                  <a:srgbClr val="4D5B6B"/>
                </a:solidFill>
                <a:latin typeface="Arial"/>
                <a:cs typeface="Arial"/>
              </a:rPr>
              <a:t>9</a:t>
            </a:r>
            <a:r>
              <a:rPr lang="el-GR" sz="2000" dirty="0">
                <a:solidFill>
                  <a:srgbClr val="4D5B6B"/>
                </a:solidFill>
                <a:latin typeface="Arial"/>
                <a:cs typeface="Arial"/>
              </a:rPr>
              <a:t>8</a:t>
            </a:r>
            <a:r>
              <a:rPr lang="el-GR" sz="2000" spc="-10" dirty="0">
                <a:solidFill>
                  <a:srgbClr val="4D5B6B"/>
                </a:solidFill>
                <a:latin typeface="Arial"/>
                <a:cs typeface="Arial"/>
              </a:rPr>
              <a:t>0, </a:t>
            </a:r>
            <a:r>
              <a:rPr lang="en-US" sz="2000" i="1" spc="-10" dirty="0">
                <a:solidFill>
                  <a:srgbClr val="4D5B6B"/>
                </a:solidFill>
                <a:latin typeface="Arial"/>
                <a:cs typeface="Arial"/>
              </a:rPr>
              <a:t>Competitive Strategy</a:t>
            </a:r>
            <a:r>
              <a:rPr lang="el-GR" sz="2000" spc="-5" dirty="0">
                <a:solidFill>
                  <a:srgbClr val="4D5B6B"/>
                </a:solidFill>
                <a:latin typeface="Arial"/>
                <a:cs typeface="Arial"/>
              </a:rPr>
              <a:t>) </a:t>
            </a:r>
            <a:r>
              <a:rPr lang="el-GR" sz="2000" spc="-15" dirty="0">
                <a:solidFill>
                  <a:srgbClr val="4D5B6B"/>
                </a:solidFill>
                <a:latin typeface="Arial"/>
                <a:cs typeface="Arial"/>
              </a:rPr>
              <a:t>π</a:t>
            </a:r>
            <a:r>
              <a:rPr lang="el-GR" sz="2000" spc="-5" dirty="0">
                <a:solidFill>
                  <a:srgbClr val="4D5B6B"/>
                </a:solidFill>
                <a:latin typeface="Arial"/>
                <a:cs typeface="Arial"/>
              </a:rPr>
              <a:t>ρ</a:t>
            </a:r>
            <a:r>
              <a:rPr lang="el-GR" sz="2000" spc="-15" dirty="0">
                <a:solidFill>
                  <a:srgbClr val="4D5B6B"/>
                </a:solidFill>
                <a:latin typeface="Arial"/>
                <a:cs typeface="Arial"/>
              </a:rPr>
              <a:t>ο</a:t>
            </a:r>
            <a:r>
              <a:rPr lang="el-GR" sz="2000" spc="-5" dirty="0">
                <a:solidFill>
                  <a:srgbClr val="4D5B6B"/>
                </a:solidFill>
                <a:latin typeface="Arial"/>
                <a:cs typeface="Arial"/>
              </a:rPr>
              <a:t>σ</a:t>
            </a:r>
            <a:r>
              <a:rPr lang="el-GR" sz="2000" spc="-15" dirty="0">
                <a:solidFill>
                  <a:srgbClr val="4D5B6B"/>
                </a:solidFill>
                <a:latin typeface="Arial"/>
                <a:cs typeface="Arial"/>
              </a:rPr>
              <a:t>δ</a:t>
            </a:r>
            <a:r>
              <a:rPr lang="el-GR" sz="2000" dirty="0">
                <a:solidFill>
                  <a:srgbClr val="4D5B6B"/>
                </a:solidFill>
                <a:latin typeface="Arial"/>
                <a:cs typeface="Arial"/>
              </a:rPr>
              <a:t>ι</a:t>
            </a:r>
            <a:r>
              <a:rPr lang="el-GR" sz="2000" spc="-10" dirty="0">
                <a:solidFill>
                  <a:srgbClr val="4D5B6B"/>
                </a:solidFill>
                <a:latin typeface="Arial"/>
                <a:cs typeface="Arial"/>
              </a:rPr>
              <a:t>ο</a:t>
            </a:r>
            <a:r>
              <a:rPr lang="el-GR" sz="2000" spc="-15" dirty="0">
                <a:solidFill>
                  <a:srgbClr val="4D5B6B"/>
                </a:solidFill>
                <a:latin typeface="Arial"/>
                <a:cs typeface="Arial"/>
              </a:rPr>
              <a:t>ρ</a:t>
            </a:r>
            <a:r>
              <a:rPr lang="el-GR" sz="2000" spc="-10" dirty="0">
                <a:solidFill>
                  <a:srgbClr val="4D5B6B"/>
                </a:solidFill>
                <a:latin typeface="Arial"/>
                <a:cs typeface="Arial"/>
              </a:rPr>
              <a:t>ί</a:t>
            </a:r>
            <a:r>
              <a:rPr lang="el-GR" sz="2000" dirty="0">
                <a:solidFill>
                  <a:srgbClr val="4D5B6B"/>
                </a:solidFill>
                <a:latin typeface="Arial"/>
                <a:cs typeface="Arial"/>
              </a:rPr>
              <a:t>ζ</a:t>
            </a:r>
            <a:r>
              <a:rPr lang="el-GR" sz="2000" spc="-5" dirty="0">
                <a:solidFill>
                  <a:srgbClr val="4D5B6B"/>
                </a:solidFill>
                <a:latin typeface="Arial"/>
                <a:cs typeface="Arial"/>
              </a:rPr>
              <a:t>ει	</a:t>
            </a:r>
            <a:r>
              <a:rPr lang="en-US" sz="2000" spc="-5" dirty="0">
                <a:solidFill>
                  <a:srgbClr val="4D5B6B"/>
                </a:solidFill>
                <a:latin typeface="Arial"/>
                <a:cs typeface="Arial"/>
              </a:rPr>
              <a:t> </a:t>
            </a:r>
            <a:r>
              <a:rPr lang="el-GR" sz="2000" spc="-5" dirty="0">
                <a:solidFill>
                  <a:srgbClr val="4D5B6B"/>
                </a:solidFill>
                <a:latin typeface="Arial"/>
                <a:cs typeface="Arial"/>
              </a:rPr>
              <a:t>3</a:t>
            </a:r>
            <a:r>
              <a:rPr lang="en-US" sz="2000" spc="-5" dirty="0">
                <a:solidFill>
                  <a:srgbClr val="4D5B6B"/>
                </a:solidFill>
                <a:latin typeface="Arial"/>
                <a:cs typeface="Arial"/>
              </a:rPr>
              <a:t> </a:t>
            </a:r>
            <a:r>
              <a:rPr lang="el-GR" sz="2000" dirty="0">
                <a:solidFill>
                  <a:srgbClr val="4D5B6B"/>
                </a:solidFill>
                <a:latin typeface="Arial"/>
                <a:cs typeface="Arial"/>
              </a:rPr>
              <a:t>γενικές</a:t>
            </a:r>
            <a:r>
              <a:rPr lang="en-US" sz="2000" dirty="0">
                <a:solidFill>
                  <a:srgbClr val="4D5B6B"/>
                </a:solidFill>
                <a:latin typeface="Arial"/>
                <a:cs typeface="Arial"/>
              </a:rPr>
              <a:t> </a:t>
            </a:r>
            <a:r>
              <a:rPr lang="el-GR" sz="2000" spc="-10" dirty="0">
                <a:solidFill>
                  <a:srgbClr val="4D5B6B"/>
                </a:solidFill>
                <a:latin typeface="Arial"/>
                <a:cs typeface="Arial"/>
              </a:rPr>
              <a:t>σ</a:t>
            </a:r>
            <a:r>
              <a:rPr lang="el-GR" sz="2000" spc="-5" dirty="0">
                <a:solidFill>
                  <a:srgbClr val="4D5B6B"/>
                </a:solidFill>
                <a:latin typeface="Arial"/>
                <a:cs typeface="Arial"/>
              </a:rPr>
              <a:t>τ</a:t>
            </a:r>
            <a:r>
              <a:rPr lang="el-GR" sz="2000" spc="-10" dirty="0">
                <a:solidFill>
                  <a:srgbClr val="4D5B6B"/>
                </a:solidFill>
                <a:latin typeface="Arial"/>
                <a:cs typeface="Arial"/>
              </a:rPr>
              <a:t>ρ</a:t>
            </a:r>
            <a:r>
              <a:rPr lang="el-GR" sz="2000" spc="-5" dirty="0">
                <a:solidFill>
                  <a:srgbClr val="4D5B6B"/>
                </a:solidFill>
                <a:latin typeface="Arial"/>
                <a:cs typeface="Arial"/>
              </a:rPr>
              <a:t>ατηγ</a:t>
            </a:r>
            <a:r>
              <a:rPr lang="el-GR" sz="2000" spc="-10" dirty="0">
                <a:solidFill>
                  <a:srgbClr val="4D5B6B"/>
                </a:solidFill>
                <a:latin typeface="Arial"/>
                <a:cs typeface="Arial"/>
              </a:rPr>
              <a:t>ι</a:t>
            </a:r>
            <a:r>
              <a:rPr lang="el-GR" sz="2000" dirty="0">
                <a:solidFill>
                  <a:srgbClr val="4D5B6B"/>
                </a:solidFill>
                <a:latin typeface="Arial"/>
                <a:cs typeface="Arial"/>
              </a:rPr>
              <a:t>κές,</a:t>
            </a:r>
            <a:r>
              <a:rPr lang="en-US" sz="2000" dirty="0">
                <a:solidFill>
                  <a:srgbClr val="4D5B6B"/>
                </a:solidFill>
                <a:latin typeface="Arial"/>
                <a:cs typeface="Arial"/>
              </a:rPr>
              <a:t> </a:t>
            </a:r>
            <a:r>
              <a:rPr lang="el-GR" sz="2000" spc="-10" dirty="0">
                <a:solidFill>
                  <a:srgbClr val="4D5B6B"/>
                </a:solidFill>
                <a:latin typeface="Arial"/>
                <a:cs typeface="Arial"/>
              </a:rPr>
              <a:t>ο</a:t>
            </a:r>
            <a:r>
              <a:rPr lang="el-GR" sz="2000" dirty="0">
                <a:solidFill>
                  <a:srgbClr val="4D5B6B"/>
                </a:solidFill>
                <a:latin typeface="Arial"/>
                <a:cs typeface="Arial"/>
              </a:rPr>
              <a:t>ι</a:t>
            </a:r>
            <a:r>
              <a:rPr lang="en-US" sz="2000" dirty="0">
                <a:solidFill>
                  <a:srgbClr val="4D5B6B"/>
                </a:solidFill>
                <a:latin typeface="Arial"/>
                <a:cs typeface="Arial"/>
              </a:rPr>
              <a:t> </a:t>
            </a:r>
            <a:r>
              <a:rPr lang="el-GR" sz="2000" spc="-30" dirty="0">
                <a:solidFill>
                  <a:srgbClr val="4D5B6B"/>
                </a:solidFill>
                <a:latin typeface="Arial"/>
                <a:cs typeface="Arial"/>
              </a:rPr>
              <a:t>ο</a:t>
            </a:r>
            <a:r>
              <a:rPr lang="el-GR" sz="2000" spc="-35" dirty="0">
                <a:solidFill>
                  <a:srgbClr val="4D5B6B"/>
                </a:solidFill>
                <a:latin typeface="Arial"/>
                <a:cs typeface="Arial"/>
              </a:rPr>
              <a:t>π</a:t>
            </a:r>
            <a:r>
              <a:rPr lang="el-GR" sz="2000" spc="-5" dirty="0">
                <a:solidFill>
                  <a:srgbClr val="4D5B6B"/>
                </a:solidFill>
                <a:latin typeface="Arial"/>
                <a:cs typeface="Arial"/>
              </a:rPr>
              <a:t>ο</a:t>
            </a:r>
            <a:r>
              <a:rPr lang="el-GR" sz="2000" spc="-10" dirty="0">
                <a:solidFill>
                  <a:srgbClr val="4D5B6B"/>
                </a:solidFill>
                <a:latin typeface="Arial"/>
                <a:cs typeface="Arial"/>
              </a:rPr>
              <a:t>ί</a:t>
            </a:r>
            <a:r>
              <a:rPr lang="el-GR" sz="2000" dirty="0">
                <a:solidFill>
                  <a:srgbClr val="4D5B6B"/>
                </a:solidFill>
                <a:latin typeface="Arial"/>
                <a:cs typeface="Arial"/>
              </a:rPr>
              <a:t>ες  </a:t>
            </a:r>
            <a:r>
              <a:rPr lang="el-GR" sz="2000" spc="-10" dirty="0">
                <a:solidFill>
                  <a:srgbClr val="4D5B6B"/>
                </a:solidFill>
                <a:latin typeface="Arial"/>
                <a:cs typeface="Arial"/>
              </a:rPr>
              <a:t>ανταποκρίνονται στο </a:t>
            </a:r>
            <a:r>
              <a:rPr lang="el-GR" sz="2000" spc="-5" dirty="0">
                <a:solidFill>
                  <a:srgbClr val="4D5B6B"/>
                </a:solidFill>
                <a:latin typeface="Arial"/>
                <a:cs typeface="Arial"/>
              </a:rPr>
              <a:t>επιχειρηματικό</a:t>
            </a:r>
            <a:r>
              <a:rPr lang="el-GR" sz="2000" spc="30" dirty="0">
                <a:solidFill>
                  <a:srgbClr val="4D5B6B"/>
                </a:solidFill>
                <a:latin typeface="Arial"/>
                <a:cs typeface="Arial"/>
              </a:rPr>
              <a:t> </a:t>
            </a:r>
            <a:r>
              <a:rPr lang="el-GR" sz="2000" spc="-10" dirty="0">
                <a:solidFill>
                  <a:srgbClr val="4D5B6B"/>
                </a:solidFill>
                <a:latin typeface="Arial"/>
                <a:cs typeface="Arial"/>
              </a:rPr>
              <a:t>περιβάλλον:</a:t>
            </a:r>
            <a:endParaRPr lang="el-GR" sz="2000" dirty="0">
              <a:latin typeface="Times New Roman"/>
              <a:cs typeface="Times New Roman"/>
            </a:endParaRPr>
          </a:p>
          <a:p>
            <a:pPr marL="332740" lvl="1"/>
            <a:r>
              <a:rPr lang="el-GR" sz="2000" u="heavy" spc="-450" dirty="0">
                <a:solidFill>
                  <a:srgbClr val="4D5B6B"/>
                </a:solidFill>
                <a:uFill>
                  <a:solidFill>
                    <a:srgbClr val="4D5B6B"/>
                  </a:solidFill>
                </a:uFill>
                <a:latin typeface="Times New Roman"/>
                <a:cs typeface="Times New Roman"/>
              </a:rPr>
              <a:t> </a:t>
            </a:r>
            <a:r>
              <a:rPr lang="el-GR" sz="2000" u="heavy" spc="-5" dirty="0">
                <a:solidFill>
                  <a:srgbClr val="4D5B6B"/>
                </a:solidFill>
                <a:uFill>
                  <a:solidFill>
                    <a:srgbClr val="4D5B6B"/>
                  </a:solidFill>
                </a:uFill>
                <a:latin typeface="Arial"/>
                <a:cs typeface="Arial"/>
              </a:rPr>
              <a:t>Ηγεσία</a:t>
            </a:r>
            <a:r>
              <a:rPr lang="el-GR" sz="2000" u="heavy" spc="225" dirty="0">
                <a:solidFill>
                  <a:srgbClr val="4D5B6B"/>
                </a:solidFill>
                <a:uFill>
                  <a:solidFill>
                    <a:srgbClr val="4D5B6B"/>
                  </a:solidFill>
                </a:uFill>
                <a:latin typeface="Arial"/>
                <a:cs typeface="Arial"/>
              </a:rPr>
              <a:t> </a:t>
            </a:r>
            <a:r>
              <a:rPr lang="el-GR" sz="2000" u="heavy" spc="-10" dirty="0">
                <a:solidFill>
                  <a:srgbClr val="4D5B6B"/>
                </a:solidFill>
                <a:uFill>
                  <a:solidFill>
                    <a:srgbClr val="4D5B6B"/>
                  </a:solidFill>
                </a:uFill>
                <a:latin typeface="Arial"/>
                <a:cs typeface="Arial"/>
              </a:rPr>
              <a:t>κόστους</a:t>
            </a:r>
            <a:r>
              <a:rPr lang="el-GR" sz="2000" spc="-10" dirty="0">
                <a:solidFill>
                  <a:srgbClr val="4D5B6B"/>
                </a:solidFill>
                <a:latin typeface="Arial"/>
                <a:cs typeface="Arial"/>
              </a:rPr>
              <a:t>:</a:t>
            </a:r>
            <a:r>
              <a:rPr lang="el-GR" sz="2000" spc="225" dirty="0">
                <a:solidFill>
                  <a:srgbClr val="4D5B6B"/>
                </a:solidFill>
                <a:latin typeface="Arial"/>
                <a:cs typeface="Arial"/>
              </a:rPr>
              <a:t> </a:t>
            </a:r>
            <a:r>
              <a:rPr lang="el-GR" sz="2000" spc="-100" dirty="0" smtClean="0">
                <a:solidFill>
                  <a:srgbClr val="4D5B6B"/>
                </a:solidFill>
                <a:latin typeface="Arial"/>
                <a:cs typeface="Arial"/>
              </a:rPr>
              <a:t>Χαμηλό κόστος μπορεί  να στηρίξει χαμηλές τιμές. Η</a:t>
            </a:r>
            <a:r>
              <a:rPr lang="el-GR" sz="2000" spc="215" dirty="0" smtClean="0">
                <a:solidFill>
                  <a:srgbClr val="4D5B6B"/>
                </a:solidFill>
                <a:latin typeface="Arial"/>
                <a:cs typeface="Arial"/>
              </a:rPr>
              <a:t> </a:t>
            </a:r>
            <a:r>
              <a:rPr lang="el-GR" sz="2000" spc="-5" dirty="0">
                <a:solidFill>
                  <a:srgbClr val="4D5B6B"/>
                </a:solidFill>
                <a:latin typeface="Arial"/>
                <a:cs typeface="Arial"/>
              </a:rPr>
              <a:t>διατήρηση</a:t>
            </a:r>
            <a:r>
              <a:rPr lang="el-GR" sz="2000" spc="229" dirty="0">
                <a:solidFill>
                  <a:srgbClr val="4D5B6B"/>
                </a:solidFill>
                <a:latin typeface="Arial"/>
                <a:cs typeface="Arial"/>
              </a:rPr>
              <a:t> </a:t>
            </a:r>
            <a:r>
              <a:rPr lang="el-GR" sz="2000" spc="-15" dirty="0">
                <a:solidFill>
                  <a:srgbClr val="4D5B6B"/>
                </a:solidFill>
                <a:latin typeface="Arial"/>
                <a:cs typeface="Arial"/>
              </a:rPr>
              <a:t>του</a:t>
            </a:r>
            <a:r>
              <a:rPr lang="el-GR" sz="2000" spc="215" dirty="0">
                <a:solidFill>
                  <a:srgbClr val="4D5B6B"/>
                </a:solidFill>
                <a:latin typeface="Arial"/>
                <a:cs typeface="Arial"/>
              </a:rPr>
              <a:t> </a:t>
            </a:r>
            <a:r>
              <a:rPr lang="el-GR" sz="2000" spc="-5" dirty="0">
                <a:solidFill>
                  <a:srgbClr val="4D5B6B"/>
                </a:solidFill>
                <a:latin typeface="Arial"/>
                <a:cs typeface="Arial"/>
              </a:rPr>
              <a:t>πλεονεκτήματος</a:t>
            </a:r>
            <a:r>
              <a:rPr lang="el-GR" sz="2000" spc="215" dirty="0">
                <a:solidFill>
                  <a:srgbClr val="4D5B6B"/>
                </a:solidFill>
                <a:latin typeface="Arial"/>
                <a:cs typeface="Arial"/>
              </a:rPr>
              <a:t> </a:t>
            </a:r>
            <a:r>
              <a:rPr lang="el-GR" sz="2000" spc="-10" dirty="0">
                <a:solidFill>
                  <a:srgbClr val="4D5B6B"/>
                </a:solidFill>
                <a:latin typeface="Arial"/>
                <a:cs typeface="Arial"/>
              </a:rPr>
              <a:t>τους</a:t>
            </a:r>
            <a:r>
              <a:rPr lang="el-GR" sz="2000" spc="215" dirty="0">
                <a:solidFill>
                  <a:srgbClr val="4D5B6B"/>
                </a:solidFill>
                <a:latin typeface="Arial"/>
                <a:cs typeface="Arial"/>
              </a:rPr>
              <a:t> </a:t>
            </a:r>
            <a:r>
              <a:rPr lang="el-GR" sz="2000" spc="-10" dirty="0">
                <a:solidFill>
                  <a:srgbClr val="4D5B6B"/>
                </a:solidFill>
                <a:latin typeface="Arial"/>
                <a:cs typeface="Arial"/>
              </a:rPr>
              <a:t>κόστους</a:t>
            </a:r>
            <a:r>
              <a:rPr lang="el-GR" sz="2000" spc="215" dirty="0">
                <a:solidFill>
                  <a:srgbClr val="4D5B6B"/>
                </a:solidFill>
                <a:latin typeface="Arial"/>
                <a:cs typeface="Arial"/>
              </a:rPr>
              <a:t> </a:t>
            </a:r>
            <a:r>
              <a:rPr lang="el-GR" sz="2000" dirty="0">
                <a:solidFill>
                  <a:srgbClr val="4D5B6B"/>
                </a:solidFill>
                <a:latin typeface="Arial"/>
                <a:cs typeface="Arial"/>
              </a:rPr>
              <a:t>σε</a:t>
            </a:r>
            <a:r>
              <a:rPr lang="en-US" sz="2000" dirty="0">
                <a:latin typeface="Arial"/>
                <a:cs typeface="Arial"/>
              </a:rPr>
              <a:t> </a:t>
            </a:r>
            <a:r>
              <a:rPr lang="el-GR" sz="2000" dirty="0">
                <a:solidFill>
                  <a:srgbClr val="4D5B6B"/>
                </a:solidFill>
                <a:latin typeface="Arial"/>
                <a:cs typeface="Arial"/>
              </a:rPr>
              <a:t>σχέση </a:t>
            </a:r>
            <a:r>
              <a:rPr lang="el-GR" sz="2000" spc="-5" dirty="0">
                <a:solidFill>
                  <a:srgbClr val="4D5B6B"/>
                </a:solidFill>
                <a:latin typeface="Arial"/>
                <a:cs typeface="Arial"/>
              </a:rPr>
              <a:t>με </a:t>
            </a:r>
            <a:r>
              <a:rPr lang="el-GR" sz="2000" spc="-10" dirty="0">
                <a:solidFill>
                  <a:srgbClr val="4D5B6B"/>
                </a:solidFill>
                <a:latin typeface="Arial"/>
                <a:cs typeface="Arial"/>
              </a:rPr>
              <a:t>τους ανταγωνιστές </a:t>
            </a:r>
            <a:r>
              <a:rPr lang="el-GR" sz="2000" spc="-5" dirty="0">
                <a:solidFill>
                  <a:srgbClr val="4D5B6B"/>
                </a:solidFill>
                <a:latin typeface="Arial"/>
                <a:cs typeface="Arial"/>
              </a:rPr>
              <a:t>οδηγεί </a:t>
            </a:r>
            <a:r>
              <a:rPr lang="el-GR" sz="2000" dirty="0">
                <a:solidFill>
                  <a:srgbClr val="4D5B6B"/>
                </a:solidFill>
                <a:latin typeface="Arial"/>
                <a:cs typeface="Arial"/>
              </a:rPr>
              <a:t>σε </a:t>
            </a:r>
            <a:r>
              <a:rPr lang="el-GR" sz="2000" spc="-5" dirty="0">
                <a:solidFill>
                  <a:srgbClr val="4D5B6B"/>
                </a:solidFill>
                <a:latin typeface="Arial"/>
                <a:cs typeface="Arial"/>
              </a:rPr>
              <a:t>επιπλέον</a:t>
            </a:r>
            <a:r>
              <a:rPr lang="el-GR" sz="2000" spc="5" dirty="0">
                <a:solidFill>
                  <a:srgbClr val="4D5B6B"/>
                </a:solidFill>
                <a:latin typeface="Arial"/>
                <a:cs typeface="Arial"/>
              </a:rPr>
              <a:t> </a:t>
            </a:r>
            <a:r>
              <a:rPr lang="el-GR" sz="2000" spc="-5" dirty="0">
                <a:solidFill>
                  <a:srgbClr val="4D5B6B"/>
                </a:solidFill>
                <a:latin typeface="Arial"/>
                <a:cs typeface="Arial"/>
              </a:rPr>
              <a:t>έσοδα.</a:t>
            </a:r>
            <a:r>
              <a:rPr lang="en-US" sz="2000" spc="-5" dirty="0">
                <a:solidFill>
                  <a:srgbClr val="4D5B6B"/>
                </a:solidFill>
                <a:latin typeface="Arial"/>
                <a:cs typeface="Arial"/>
              </a:rPr>
              <a:t> </a:t>
            </a:r>
          </a:p>
          <a:p>
            <a:pPr marL="332740" lvl="1"/>
            <a:r>
              <a:rPr lang="el-GR" sz="2000" u="heavy" spc="-450" dirty="0">
                <a:solidFill>
                  <a:srgbClr val="4D5B6B"/>
                </a:solidFill>
                <a:uFill>
                  <a:solidFill>
                    <a:srgbClr val="4D5B6B"/>
                  </a:solidFill>
                </a:uFill>
                <a:latin typeface="Times New Roman"/>
                <a:cs typeface="Times New Roman"/>
              </a:rPr>
              <a:t> </a:t>
            </a:r>
            <a:r>
              <a:rPr lang="en-US" sz="2000" u="heavy" spc="-450" dirty="0">
                <a:solidFill>
                  <a:srgbClr val="4D5B6B"/>
                </a:solidFill>
                <a:uFill>
                  <a:solidFill>
                    <a:srgbClr val="4D5B6B"/>
                  </a:solidFill>
                </a:uFill>
                <a:latin typeface="Times New Roman"/>
                <a:cs typeface="Times New Roman"/>
              </a:rPr>
              <a:t>  </a:t>
            </a:r>
            <a:r>
              <a:rPr lang="el-GR" sz="2000" u="heavy" spc="-10" dirty="0">
                <a:solidFill>
                  <a:srgbClr val="4D5B6B"/>
                </a:solidFill>
                <a:uFill>
                  <a:solidFill>
                    <a:srgbClr val="4D5B6B"/>
                  </a:solidFill>
                </a:uFill>
                <a:latin typeface="Arial"/>
                <a:cs typeface="Arial"/>
              </a:rPr>
              <a:t>Διαφοροποίηση:</a:t>
            </a:r>
            <a:r>
              <a:rPr lang="el-GR" sz="2000" spc="-10" dirty="0">
                <a:solidFill>
                  <a:srgbClr val="4D5B6B"/>
                </a:solidFill>
                <a:latin typeface="Arial"/>
                <a:cs typeface="Arial"/>
              </a:rPr>
              <a:t> </a:t>
            </a:r>
            <a:r>
              <a:rPr lang="el-GR" sz="2000" dirty="0" smtClean="0">
                <a:solidFill>
                  <a:srgbClr val="4D5B6B"/>
                </a:solidFill>
                <a:latin typeface="Arial"/>
                <a:cs typeface="Arial"/>
              </a:rPr>
              <a:t>Η </a:t>
            </a:r>
            <a:r>
              <a:rPr lang="el-GR" sz="2000" spc="-10" dirty="0">
                <a:solidFill>
                  <a:srgbClr val="4D5B6B"/>
                </a:solidFill>
                <a:latin typeface="Arial"/>
                <a:cs typeface="Arial"/>
              </a:rPr>
              <a:t>διαφοροποίηση των προϊόντων </a:t>
            </a:r>
            <a:r>
              <a:rPr lang="el-GR" sz="2000" dirty="0">
                <a:solidFill>
                  <a:srgbClr val="4D5B6B"/>
                </a:solidFill>
                <a:latin typeface="Arial"/>
                <a:cs typeface="Arial"/>
              </a:rPr>
              <a:t>ή </a:t>
            </a:r>
            <a:r>
              <a:rPr lang="el-GR" sz="2000" spc="-10" dirty="0">
                <a:solidFill>
                  <a:srgbClr val="4D5B6B"/>
                </a:solidFill>
                <a:latin typeface="Arial"/>
                <a:cs typeface="Arial"/>
              </a:rPr>
              <a:t>των </a:t>
            </a:r>
            <a:r>
              <a:rPr lang="el-GR" sz="2000" spc="-5" dirty="0">
                <a:solidFill>
                  <a:srgbClr val="4D5B6B"/>
                </a:solidFill>
                <a:latin typeface="Arial"/>
                <a:cs typeface="Arial"/>
              </a:rPr>
              <a:t>υπηρεσιών  </a:t>
            </a:r>
            <a:r>
              <a:rPr lang="el-GR" sz="2000" dirty="0">
                <a:solidFill>
                  <a:srgbClr val="4D5B6B"/>
                </a:solidFill>
                <a:latin typeface="Arial"/>
                <a:cs typeface="Arial"/>
              </a:rPr>
              <a:t>για να </a:t>
            </a:r>
            <a:r>
              <a:rPr lang="el-GR" sz="2000" spc="-10" dirty="0">
                <a:solidFill>
                  <a:srgbClr val="4D5B6B"/>
                </a:solidFill>
                <a:latin typeface="Arial"/>
                <a:cs typeface="Arial"/>
              </a:rPr>
              <a:t>διατηρηθεί </a:t>
            </a:r>
            <a:r>
              <a:rPr lang="el-GR" sz="2000" dirty="0">
                <a:solidFill>
                  <a:srgbClr val="4D5B6B"/>
                </a:solidFill>
                <a:latin typeface="Arial"/>
                <a:cs typeface="Arial"/>
              </a:rPr>
              <a:t>η </a:t>
            </a:r>
            <a:r>
              <a:rPr lang="el-GR" sz="2000" spc="-5" dirty="0">
                <a:solidFill>
                  <a:srgbClr val="4D5B6B"/>
                </a:solidFill>
                <a:latin typeface="Arial"/>
                <a:cs typeface="Arial"/>
              </a:rPr>
              <a:t>ανάπτυξη, συνήθως γίνεται </a:t>
            </a:r>
            <a:r>
              <a:rPr lang="el-GR" sz="2000" spc="-10" dirty="0">
                <a:solidFill>
                  <a:srgbClr val="4D5B6B"/>
                </a:solidFill>
                <a:latin typeface="Arial"/>
                <a:cs typeface="Arial"/>
              </a:rPr>
              <a:t>στα </a:t>
            </a:r>
            <a:r>
              <a:rPr lang="el-GR" sz="2000" spc="-5" dirty="0">
                <a:solidFill>
                  <a:srgbClr val="4D5B6B"/>
                </a:solidFill>
                <a:latin typeface="Arial"/>
                <a:cs typeface="Arial"/>
              </a:rPr>
              <a:t>ώριμα</a:t>
            </a:r>
            <a:r>
              <a:rPr lang="el-GR" sz="2000" spc="25" dirty="0">
                <a:solidFill>
                  <a:srgbClr val="4D5B6B"/>
                </a:solidFill>
                <a:latin typeface="Arial"/>
                <a:cs typeface="Arial"/>
              </a:rPr>
              <a:t> </a:t>
            </a:r>
            <a:r>
              <a:rPr lang="el-GR" sz="2000" spc="-10" dirty="0">
                <a:solidFill>
                  <a:srgbClr val="4D5B6B"/>
                </a:solidFill>
                <a:latin typeface="Arial"/>
                <a:cs typeface="Arial"/>
              </a:rPr>
              <a:t>προϊόντα.</a:t>
            </a:r>
            <a:r>
              <a:rPr lang="en-US" sz="2000" spc="-10" dirty="0">
                <a:solidFill>
                  <a:srgbClr val="4D5B6B"/>
                </a:solidFill>
                <a:latin typeface="Arial"/>
                <a:cs typeface="Arial"/>
              </a:rPr>
              <a:t> </a:t>
            </a:r>
          </a:p>
          <a:p>
            <a:pPr marL="332740" lvl="1"/>
            <a:r>
              <a:rPr lang="el-GR" sz="2000" u="heavy" spc="-450" dirty="0">
                <a:solidFill>
                  <a:srgbClr val="4D5B6B"/>
                </a:solidFill>
                <a:uFill>
                  <a:solidFill>
                    <a:srgbClr val="4D5B6B"/>
                  </a:solidFill>
                </a:uFill>
                <a:latin typeface="Times New Roman"/>
                <a:cs typeface="Times New Roman"/>
              </a:rPr>
              <a:t> </a:t>
            </a:r>
            <a:r>
              <a:rPr lang="el-GR" sz="2000" u="heavy" dirty="0">
                <a:solidFill>
                  <a:srgbClr val="4D5B6B"/>
                </a:solidFill>
                <a:uFill>
                  <a:solidFill>
                    <a:srgbClr val="4D5B6B"/>
                  </a:solidFill>
                </a:uFill>
                <a:latin typeface="Arial"/>
                <a:cs typeface="Arial"/>
              </a:rPr>
              <a:t>Εστίαση </a:t>
            </a:r>
            <a:r>
              <a:rPr lang="el-GR" sz="2000" u="heavy" spc="-10" dirty="0">
                <a:solidFill>
                  <a:srgbClr val="4D5B6B"/>
                </a:solidFill>
                <a:uFill>
                  <a:solidFill>
                    <a:srgbClr val="4D5B6B"/>
                  </a:solidFill>
                </a:uFill>
                <a:latin typeface="Arial"/>
                <a:cs typeface="Arial"/>
              </a:rPr>
              <a:t>προσοχής:</a:t>
            </a:r>
            <a:r>
              <a:rPr lang="el-GR" sz="2000" spc="-10" dirty="0">
                <a:solidFill>
                  <a:srgbClr val="4D5B6B"/>
                </a:solidFill>
                <a:latin typeface="Arial"/>
                <a:cs typeface="Arial"/>
              </a:rPr>
              <a:t> Εντοπισμός των </a:t>
            </a:r>
            <a:r>
              <a:rPr lang="el-GR" sz="2000" spc="-15" dirty="0" smtClean="0">
                <a:solidFill>
                  <a:srgbClr val="4D5B6B"/>
                </a:solidFill>
                <a:latin typeface="Arial"/>
                <a:cs typeface="Arial"/>
              </a:rPr>
              <a:t>τμημάτων </a:t>
            </a:r>
            <a:r>
              <a:rPr lang="el-GR" sz="2000" spc="-5" dirty="0">
                <a:solidFill>
                  <a:srgbClr val="4D5B6B"/>
                </a:solidFill>
                <a:latin typeface="Arial"/>
                <a:cs typeface="Arial"/>
              </a:rPr>
              <a:t>αγοράς </a:t>
            </a:r>
            <a:r>
              <a:rPr lang="el-GR" sz="2000" spc="-15" dirty="0">
                <a:solidFill>
                  <a:srgbClr val="4D5B6B"/>
                </a:solidFill>
                <a:latin typeface="Arial"/>
                <a:cs typeface="Arial"/>
              </a:rPr>
              <a:t>που </a:t>
            </a:r>
            <a:r>
              <a:rPr lang="el-GR" sz="2000" spc="-5" dirty="0">
                <a:solidFill>
                  <a:srgbClr val="4D5B6B"/>
                </a:solidFill>
                <a:latin typeface="Arial"/>
                <a:cs typeface="Arial"/>
              </a:rPr>
              <a:t>δεν </a:t>
            </a:r>
            <a:r>
              <a:rPr lang="el-GR" sz="2000" spc="-15" dirty="0">
                <a:solidFill>
                  <a:srgbClr val="4D5B6B"/>
                </a:solidFill>
                <a:latin typeface="Arial"/>
                <a:cs typeface="Arial"/>
              </a:rPr>
              <a:t>έχουν  αξιοποιηθεί </a:t>
            </a:r>
            <a:r>
              <a:rPr lang="el-GR" sz="2000" spc="-5" dirty="0">
                <a:solidFill>
                  <a:srgbClr val="4D5B6B"/>
                </a:solidFill>
                <a:latin typeface="Arial"/>
                <a:cs typeface="Arial"/>
              </a:rPr>
              <a:t>από </a:t>
            </a:r>
            <a:r>
              <a:rPr lang="el-GR" sz="2000" spc="-10" dirty="0">
                <a:solidFill>
                  <a:srgbClr val="4D5B6B"/>
                </a:solidFill>
                <a:latin typeface="Arial"/>
                <a:cs typeface="Arial"/>
              </a:rPr>
              <a:t>τους ήδη </a:t>
            </a:r>
            <a:r>
              <a:rPr lang="el-GR" sz="2000" spc="-15" dirty="0">
                <a:solidFill>
                  <a:srgbClr val="4D5B6B"/>
                </a:solidFill>
                <a:latin typeface="Arial"/>
                <a:cs typeface="Arial"/>
              </a:rPr>
              <a:t>υπάρχοντες</a:t>
            </a:r>
            <a:r>
              <a:rPr lang="el-GR" sz="2000" spc="50" dirty="0">
                <a:solidFill>
                  <a:srgbClr val="4D5B6B"/>
                </a:solidFill>
                <a:latin typeface="Arial"/>
                <a:cs typeface="Arial"/>
              </a:rPr>
              <a:t> </a:t>
            </a:r>
            <a:r>
              <a:rPr lang="el-GR" sz="2000" spc="-10" dirty="0">
                <a:solidFill>
                  <a:srgbClr val="4D5B6B"/>
                </a:solidFill>
                <a:latin typeface="Arial"/>
                <a:cs typeface="Arial"/>
              </a:rPr>
              <a:t>παραγωγούς</a:t>
            </a:r>
            <a:r>
              <a:rPr lang="el-GR" sz="2000" spc="-10" dirty="0" smtClean="0">
                <a:solidFill>
                  <a:srgbClr val="4D5B6B"/>
                </a:solidFill>
                <a:latin typeface="Arial"/>
                <a:cs typeface="Arial"/>
              </a:rPr>
              <a:t>.</a:t>
            </a:r>
          </a:p>
          <a:p>
            <a:pPr marL="0" indent="0">
              <a:lnSpc>
                <a:spcPct val="100000"/>
              </a:lnSpc>
              <a:spcBef>
                <a:spcPts val="100"/>
              </a:spcBef>
              <a:buNone/>
            </a:pPr>
            <a:endParaRPr lang="el-GR" sz="2000" dirty="0" smtClean="0">
              <a:solidFill>
                <a:srgbClr val="4D5B6B"/>
              </a:solidFill>
              <a:latin typeface="Arial"/>
              <a:cs typeface="Arial"/>
            </a:endParaRPr>
          </a:p>
        </p:txBody>
      </p:sp>
    </p:spTree>
    <p:extLst>
      <p:ext uri="{BB962C8B-B14F-4D97-AF65-F5344CB8AC3E}">
        <p14:creationId xmlns="" xmlns:p14="http://schemas.microsoft.com/office/powerpoint/2010/main" val="3376362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Επιχειρηματικό μοντέλο και ανταγωνιστική στρατηγική</a:t>
            </a:r>
            <a:endParaRPr lang="el-GR" sz="2800" dirty="0"/>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21</a:t>
            </a:fld>
            <a:endParaRPr lang="en-US"/>
          </a:p>
        </p:txBody>
      </p:sp>
      <p:sp>
        <p:nvSpPr>
          <p:cNvPr id="4" name="Footer Placeholder 3"/>
          <p:cNvSpPr>
            <a:spLocks noGrp="1"/>
          </p:cNvSpPr>
          <p:nvPr>
            <p:ph type="ftr" sz="quarter" idx="11"/>
          </p:nvPr>
        </p:nvSpPr>
        <p:spPr/>
        <p:txBody>
          <a:bodyPr/>
          <a:lstStyle/>
          <a:p>
            <a:r>
              <a:rPr lang="el-GR" smtClean="0"/>
              <a:t>Αναπληρωτής Καθηγητής Ευάγγελος Σιώκας</a:t>
            </a:r>
            <a:endParaRPr lang="en-US"/>
          </a:p>
        </p:txBody>
      </p:sp>
      <p:sp>
        <p:nvSpPr>
          <p:cNvPr id="6" name="object 8"/>
          <p:cNvSpPr txBox="1">
            <a:spLocks noGrp="1"/>
          </p:cNvSpPr>
          <p:nvPr>
            <p:ph sz="quarter" idx="1"/>
          </p:nvPr>
        </p:nvSpPr>
        <p:spPr>
          <a:xfrm>
            <a:off x="612648" y="1600200"/>
            <a:ext cx="8153400" cy="4488408"/>
          </a:xfrm>
          <a:prstGeom prst="rect">
            <a:avLst/>
          </a:prstGeom>
        </p:spPr>
        <p:txBody>
          <a:bodyPr vert="horz" wrap="square" lIns="0" tIns="12700" rIns="0" bIns="0" rtlCol="0">
            <a:spAutoFit/>
          </a:bodyPr>
          <a:lstStyle/>
          <a:p>
            <a:pPr marL="299085">
              <a:spcBef>
                <a:spcPts val="100"/>
              </a:spcBef>
            </a:pPr>
            <a:r>
              <a:rPr lang="el-GR" sz="2000" dirty="0">
                <a:solidFill>
                  <a:srgbClr val="4D5B6B"/>
                </a:solidFill>
                <a:latin typeface="Arial"/>
                <a:cs typeface="Arial"/>
              </a:rPr>
              <a:t>Ο </a:t>
            </a:r>
            <a:r>
              <a:rPr lang="en-US" sz="2000" dirty="0">
                <a:solidFill>
                  <a:srgbClr val="4D5B6B"/>
                </a:solidFill>
                <a:latin typeface="Arial"/>
                <a:cs typeface="Arial"/>
              </a:rPr>
              <a:t>Kay (1993, </a:t>
            </a:r>
            <a:r>
              <a:rPr lang="en-US" sz="2000" i="1" dirty="0">
                <a:solidFill>
                  <a:srgbClr val="4D5B6B"/>
                </a:solidFill>
                <a:latin typeface="Arial"/>
                <a:cs typeface="Arial"/>
              </a:rPr>
              <a:t>Foundations of Corporate Success: How Business Strategies Add Value</a:t>
            </a:r>
            <a:r>
              <a:rPr lang="en-US" sz="2000" dirty="0">
                <a:solidFill>
                  <a:srgbClr val="4D5B6B"/>
                </a:solidFill>
                <a:latin typeface="Arial"/>
                <a:cs typeface="Arial"/>
              </a:rPr>
              <a:t>) </a:t>
            </a:r>
            <a:r>
              <a:rPr lang="el-GR" sz="2000" dirty="0">
                <a:solidFill>
                  <a:srgbClr val="4D5B6B"/>
                </a:solidFill>
                <a:latin typeface="Arial"/>
                <a:cs typeface="Arial"/>
              </a:rPr>
              <a:t>εστιάζει στην προστιθέμενη αξία που μπορεί να προσφέρει μια επιχείρηση στον κλάδο</a:t>
            </a:r>
            <a:r>
              <a:rPr lang="el-GR" sz="2000" dirty="0" smtClean="0">
                <a:solidFill>
                  <a:srgbClr val="4D5B6B"/>
                </a:solidFill>
                <a:latin typeface="Arial"/>
                <a:cs typeface="Arial"/>
              </a:rPr>
              <a:t>.</a:t>
            </a:r>
          </a:p>
          <a:p>
            <a:pPr marL="299085">
              <a:spcBef>
                <a:spcPts val="100"/>
              </a:spcBef>
            </a:pPr>
            <a:endParaRPr lang="el-GR" sz="2000" dirty="0" smtClean="0">
              <a:solidFill>
                <a:srgbClr val="4D5B6B"/>
              </a:solidFill>
              <a:latin typeface="Arial"/>
              <a:cs typeface="Arial"/>
            </a:endParaRPr>
          </a:p>
          <a:p>
            <a:pPr marL="299085">
              <a:spcBef>
                <a:spcPts val="100"/>
              </a:spcBef>
            </a:pPr>
            <a:r>
              <a:rPr lang="el-GR" sz="2000" dirty="0" smtClean="0">
                <a:solidFill>
                  <a:srgbClr val="4D5B6B"/>
                </a:solidFill>
                <a:latin typeface="Arial"/>
                <a:cs typeface="Arial"/>
              </a:rPr>
              <a:t>«</a:t>
            </a:r>
            <a:r>
              <a:rPr lang="el-GR" sz="2000" i="1" dirty="0" smtClean="0">
                <a:solidFill>
                  <a:srgbClr val="4D5B6B"/>
                </a:solidFill>
                <a:latin typeface="Arial"/>
                <a:cs typeface="Arial"/>
              </a:rPr>
              <a:t>…</a:t>
            </a:r>
            <a:r>
              <a:rPr lang="en-US" sz="2000" i="1" dirty="0" smtClean="0">
                <a:solidFill>
                  <a:srgbClr val="4D5B6B"/>
                </a:solidFill>
                <a:latin typeface="Arial"/>
                <a:cs typeface="Arial"/>
              </a:rPr>
              <a:t>the </a:t>
            </a:r>
            <a:r>
              <a:rPr lang="en-US" sz="2000" i="1" dirty="0">
                <a:solidFill>
                  <a:srgbClr val="4D5B6B"/>
                </a:solidFill>
                <a:latin typeface="Arial"/>
                <a:cs typeface="Arial"/>
              </a:rPr>
              <a:t>achievement of any company is measured by its ability to add value – to create an output which is worth more than the cost of the inputs which it </a:t>
            </a:r>
            <a:r>
              <a:rPr lang="en-US" sz="2000" i="1" dirty="0" smtClean="0">
                <a:solidFill>
                  <a:srgbClr val="4D5B6B"/>
                </a:solidFill>
                <a:latin typeface="Arial"/>
                <a:cs typeface="Arial"/>
              </a:rPr>
              <a:t>uses</a:t>
            </a:r>
            <a:r>
              <a:rPr lang="el-GR" sz="2000" smtClean="0">
                <a:solidFill>
                  <a:srgbClr val="4D5B6B"/>
                </a:solidFill>
                <a:latin typeface="Arial"/>
                <a:cs typeface="Arial"/>
              </a:rPr>
              <a:t>.»</a:t>
            </a:r>
          </a:p>
          <a:p>
            <a:pPr marL="299085">
              <a:spcBef>
                <a:spcPts val="100"/>
              </a:spcBef>
            </a:pPr>
            <a:endParaRPr lang="el-GR" sz="2000" dirty="0" smtClean="0">
              <a:solidFill>
                <a:srgbClr val="4D5B6B"/>
              </a:solidFill>
              <a:latin typeface="Arial"/>
              <a:cs typeface="Arial"/>
            </a:endParaRPr>
          </a:p>
          <a:p>
            <a:pPr marL="299085">
              <a:spcBef>
                <a:spcPts val="100"/>
              </a:spcBef>
            </a:pPr>
            <a:r>
              <a:rPr lang="el-GR" sz="2000" dirty="0" smtClean="0">
                <a:solidFill>
                  <a:srgbClr val="4D5B6B"/>
                </a:solidFill>
                <a:latin typeface="Arial"/>
                <a:cs typeface="Arial"/>
              </a:rPr>
              <a:t>«</a:t>
            </a:r>
            <a:r>
              <a:rPr lang="en-US" sz="2000" i="1" dirty="0">
                <a:solidFill>
                  <a:srgbClr val="4D5B6B"/>
                </a:solidFill>
                <a:latin typeface="Arial"/>
                <a:cs typeface="Arial"/>
              </a:rPr>
              <a:t>The successful firm is one which creates a distinctive character in these relationships and which operates in an environment which </a:t>
            </a:r>
            <a:r>
              <a:rPr lang="en-US" sz="2000" i="1" dirty="0" err="1">
                <a:solidFill>
                  <a:srgbClr val="4D5B6B"/>
                </a:solidFill>
                <a:latin typeface="Arial"/>
                <a:cs typeface="Arial"/>
              </a:rPr>
              <a:t>maximises</a:t>
            </a:r>
            <a:r>
              <a:rPr lang="en-US" sz="2000" i="1" dirty="0">
                <a:solidFill>
                  <a:srgbClr val="4D5B6B"/>
                </a:solidFill>
                <a:latin typeface="Arial"/>
                <a:cs typeface="Arial"/>
              </a:rPr>
              <a:t> the value of that distinctiveness</a:t>
            </a:r>
            <a:r>
              <a:rPr lang="en-US" sz="2000" i="1" dirty="0" smtClean="0">
                <a:solidFill>
                  <a:srgbClr val="4D5B6B"/>
                </a:solidFill>
                <a:latin typeface="Arial"/>
                <a:cs typeface="Arial"/>
              </a:rPr>
              <a:t>.</a:t>
            </a:r>
            <a:r>
              <a:rPr lang="el-GR" sz="2000" dirty="0" smtClean="0">
                <a:solidFill>
                  <a:srgbClr val="4D5B6B"/>
                </a:solidFill>
                <a:latin typeface="Arial"/>
                <a:cs typeface="Arial"/>
              </a:rPr>
              <a:t>»</a:t>
            </a:r>
          </a:p>
          <a:p>
            <a:pPr marL="299085">
              <a:spcBef>
                <a:spcPts val="100"/>
              </a:spcBef>
            </a:pPr>
            <a:endParaRPr lang="el-GR" sz="2000" dirty="0" smtClean="0">
              <a:solidFill>
                <a:srgbClr val="4D5B6B"/>
              </a:solidFill>
              <a:latin typeface="Arial"/>
              <a:cs typeface="Arial"/>
            </a:endParaRPr>
          </a:p>
          <a:p>
            <a:endParaRPr lang="el-GR" sz="2000" dirty="0"/>
          </a:p>
          <a:p>
            <a:pPr marL="0" indent="0">
              <a:lnSpc>
                <a:spcPct val="100000"/>
              </a:lnSpc>
              <a:spcBef>
                <a:spcPts val="100"/>
              </a:spcBef>
              <a:buNone/>
            </a:pPr>
            <a:endParaRPr lang="el-GR" sz="2000" dirty="0" smtClean="0">
              <a:solidFill>
                <a:srgbClr val="4D5B6B"/>
              </a:solidFill>
              <a:latin typeface="Arial"/>
              <a:cs typeface="Arial"/>
            </a:endParaRPr>
          </a:p>
        </p:txBody>
      </p:sp>
    </p:spTree>
    <p:extLst>
      <p:ext uri="{BB962C8B-B14F-4D97-AF65-F5344CB8AC3E}">
        <p14:creationId xmlns="" xmlns:p14="http://schemas.microsoft.com/office/powerpoint/2010/main" val="2157842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Επιχειρηματικό μοντέλο και ανταγωνιστική στρατηγική</a:t>
            </a:r>
            <a:endParaRPr lang="el-GR" sz="2800" dirty="0"/>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22</a:t>
            </a:fld>
            <a:endParaRPr lang="en-US"/>
          </a:p>
        </p:txBody>
      </p:sp>
      <p:sp>
        <p:nvSpPr>
          <p:cNvPr id="4" name="Footer Placeholder 3"/>
          <p:cNvSpPr>
            <a:spLocks noGrp="1"/>
          </p:cNvSpPr>
          <p:nvPr>
            <p:ph type="ftr" sz="quarter" idx="11"/>
          </p:nvPr>
        </p:nvSpPr>
        <p:spPr/>
        <p:txBody>
          <a:bodyPr/>
          <a:lstStyle/>
          <a:p>
            <a:r>
              <a:rPr lang="el-GR" smtClean="0"/>
              <a:t>Αναπληρωτής Καθηγητής Ευάγγελος Σιώκας</a:t>
            </a:r>
            <a:endParaRPr lang="en-US"/>
          </a:p>
        </p:txBody>
      </p:sp>
      <p:sp>
        <p:nvSpPr>
          <p:cNvPr id="6" name="object 8"/>
          <p:cNvSpPr txBox="1">
            <a:spLocks noGrp="1"/>
          </p:cNvSpPr>
          <p:nvPr>
            <p:ph sz="quarter" idx="1"/>
          </p:nvPr>
        </p:nvSpPr>
        <p:spPr>
          <a:xfrm>
            <a:off x="612648" y="1600200"/>
            <a:ext cx="8153400" cy="5001369"/>
          </a:xfrm>
          <a:prstGeom prst="rect">
            <a:avLst/>
          </a:prstGeom>
        </p:spPr>
        <p:txBody>
          <a:bodyPr vert="horz" wrap="square" lIns="0" tIns="12700" rIns="0" bIns="0" rtlCol="0">
            <a:spAutoFit/>
          </a:bodyPr>
          <a:lstStyle/>
          <a:p>
            <a:pPr marL="299085">
              <a:spcBef>
                <a:spcPts val="100"/>
              </a:spcBef>
            </a:pPr>
            <a:r>
              <a:rPr lang="el-GR" sz="2000" i="1" dirty="0">
                <a:solidFill>
                  <a:srgbClr val="4D5B6B"/>
                </a:solidFill>
                <a:latin typeface="Arial"/>
                <a:cs typeface="Arial"/>
              </a:rPr>
              <a:t>«</a:t>
            </a:r>
            <a:r>
              <a:rPr lang="en-US" sz="2000" i="1" dirty="0">
                <a:solidFill>
                  <a:srgbClr val="4D5B6B"/>
                </a:solidFill>
                <a:latin typeface="Arial"/>
                <a:cs typeface="Arial"/>
              </a:rPr>
              <a:t>Coca-Cola, Nintendo, </a:t>
            </a:r>
            <a:r>
              <a:rPr lang="en-US" sz="2000" i="1" dirty="0" err="1">
                <a:solidFill>
                  <a:srgbClr val="4D5B6B"/>
                </a:solidFill>
                <a:latin typeface="Arial"/>
                <a:cs typeface="Arial"/>
              </a:rPr>
              <a:t>Glaxo</a:t>
            </a:r>
            <a:r>
              <a:rPr lang="en-US" sz="2000" i="1" dirty="0">
                <a:solidFill>
                  <a:srgbClr val="4D5B6B"/>
                </a:solidFill>
                <a:latin typeface="Arial"/>
                <a:cs typeface="Arial"/>
              </a:rPr>
              <a:t>, Benetton, </a:t>
            </a:r>
            <a:r>
              <a:rPr lang="en-US" sz="2000" i="1" dirty="0" err="1">
                <a:solidFill>
                  <a:srgbClr val="4D5B6B"/>
                </a:solidFill>
                <a:latin typeface="Arial"/>
                <a:cs typeface="Arial"/>
              </a:rPr>
              <a:t>Reebokare</a:t>
            </a:r>
            <a:r>
              <a:rPr lang="en-US" sz="2000" i="1" dirty="0">
                <a:solidFill>
                  <a:srgbClr val="4D5B6B"/>
                </a:solidFill>
                <a:latin typeface="Arial"/>
                <a:cs typeface="Arial"/>
              </a:rPr>
              <a:t> all manufacturing firms; but for all of them making things is not an important part of what they do. The added value corporation--of which these are all examples--may or may not build the products sold under its name. Some do, some do not. But for all, their success lies not so much on the efficiency of the process of manufacture, but on their control of a key element of it--the syrup ( Coke), the standard ( Nintendo), the patent ( </a:t>
            </a:r>
            <a:r>
              <a:rPr lang="en-US" sz="2000" i="1" dirty="0" err="1">
                <a:solidFill>
                  <a:srgbClr val="4D5B6B"/>
                </a:solidFill>
                <a:latin typeface="Arial"/>
                <a:cs typeface="Arial"/>
              </a:rPr>
              <a:t>Glaxo</a:t>
            </a:r>
            <a:r>
              <a:rPr lang="en-US" sz="2000" i="1" dirty="0">
                <a:solidFill>
                  <a:srgbClr val="4D5B6B"/>
                </a:solidFill>
                <a:latin typeface="Arial"/>
                <a:cs typeface="Arial"/>
              </a:rPr>
              <a:t>), the co-</a:t>
            </a:r>
            <a:r>
              <a:rPr lang="en-US" sz="2000" i="1" dirty="0" err="1">
                <a:solidFill>
                  <a:srgbClr val="4D5B6B"/>
                </a:solidFill>
                <a:latin typeface="Arial"/>
                <a:cs typeface="Arial"/>
              </a:rPr>
              <a:t>ordinating</a:t>
            </a:r>
            <a:r>
              <a:rPr lang="en-US" sz="2000" i="1" dirty="0">
                <a:solidFill>
                  <a:srgbClr val="4D5B6B"/>
                </a:solidFill>
                <a:latin typeface="Arial"/>
                <a:cs typeface="Arial"/>
              </a:rPr>
              <a:t> function ( Benetton), the marketing ( Benetton).</a:t>
            </a:r>
            <a:r>
              <a:rPr lang="el-GR" sz="2000" i="1" dirty="0">
                <a:solidFill>
                  <a:srgbClr val="4D5B6B"/>
                </a:solidFill>
                <a:latin typeface="Arial"/>
                <a:cs typeface="Arial"/>
              </a:rPr>
              <a:t>» </a:t>
            </a:r>
          </a:p>
          <a:p>
            <a:pPr marL="299085">
              <a:spcBef>
                <a:spcPts val="100"/>
              </a:spcBef>
            </a:pPr>
            <a:endParaRPr lang="el-GR" sz="2000" dirty="0">
              <a:solidFill>
                <a:srgbClr val="4D5B6B"/>
              </a:solidFill>
              <a:latin typeface="Arial"/>
              <a:cs typeface="Arial"/>
              <a:hlinkClick r:id="rId3"/>
            </a:endParaRPr>
          </a:p>
          <a:p>
            <a:pPr marL="299085">
              <a:spcBef>
                <a:spcPts val="100"/>
              </a:spcBef>
            </a:pPr>
            <a:r>
              <a:rPr lang="en-GB" sz="2000" dirty="0" smtClean="0">
                <a:solidFill>
                  <a:srgbClr val="4D5B6B"/>
                </a:solidFill>
                <a:latin typeface="Arial"/>
                <a:cs typeface="Arial"/>
                <a:hlinkClick r:id="rId3"/>
              </a:rPr>
              <a:t>https</a:t>
            </a:r>
            <a:r>
              <a:rPr lang="en-GB" sz="2000" dirty="0">
                <a:solidFill>
                  <a:srgbClr val="4D5B6B"/>
                </a:solidFill>
                <a:latin typeface="Arial"/>
                <a:cs typeface="Arial"/>
                <a:hlinkClick r:id="rId3"/>
              </a:rPr>
              <a:t>://</a:t>
            </a:r>
            <a:r>
              <a:rPr lang="en-GB" sz="2000" dirty="0" smtClean="0">
                <a:solidFill>
                  <a:srgbClr val="4D5B6B"/>
                </a:solidFill>
                <a:latin typeface="Arial"/>
                <a:cs typeface="Arial"/>
                <a:hlinkClick r:id="rId3"/>
              </a:rPr>
              <a:t>www.questia.com/read/29059162/foundations-of-corporate-success-how-business-strategies</a:t>
            </a:r>
            <a:endParaRPr lang="el-GR" sz="2000" dirty="0" smtClean="0">
              <a:solidFill>
                <a:srgbClr val="4D5B6B"/>
              </a:solidFill>
              <a:latin typeface="Arial"/>
              <a:cs typeface="Arial"/>
            </a:endParaRPr>
          </a:p>
          <a:p>
            <a:pPr marL="299085">
              <a:spcBef>
                <a:spcPts val="100"/>
              </a:spcBef>
            </a:pPr>
            <a:endParaRPr lang="el-GR" sz="2000" dirty="0">
              <a:solidFill>
                <a:srgbClr val="4D5B6B"/>
              </a:solidFill>
              <a:latin typeface="Arial"/>
              <a:cs typeface="Arial"/>
              <a:hlinkClick r:id="rId4"/>
            </a:endParaRPr>
          </a:p>
          <a:p>
            <a:pPr marL="299085">
              <a:spcBef>
                <a:spcPts val="100"/>
              </a:spcBef>
            </a:pPr>
            <a:r>
              <a:rPr lang="en-GB" sz="2000" dirty="0" smtClean="0">
                <a:solidFill>
                  <a:srgbClr val="4D5B6B"/>
                </a:solidFill>
                <a:latin typeface="Arial"/>
                <a:cs typeface="Arial"/>
                <a:hlinkClick r:id="rId4"/>
              </a:rPr>
              <a:t>https</a:t>
            </a:r>
            <a:r>
              <a:rPr lang="en-GB" sz="2000" dirty="0">
                <a:solidFill>
                  <a:srgbClr val="4D5B6B"/>
                </a:solidFill>
                <a:latin typeface="Arial"/>
                <a:cs typeface="Arial"/>
                <a:hlinkClick r:id="rId4"/>
              </a:rPr>
              <a:t>://www.johnkay.com/1993/06/01/the-structure-of-strategy-business-strategy-review-1993</a:t>
            </a:r>
            <a:r>
              <a:rPr lang="en-GB" sz="2000" dirty="0" smtClean="0">
                <a:solidFill>
                  <a:srgbClr val="4D5B6B"/>
                </a:solidFill>
                <a:latin typeface="Arial"/>
                <a:cs typeface="Arial"/>
                <a:hlinkClick r:id="rId4"/>
              </a:rPr>
              <a:t>/</a:t>
            </a:r>
            <a:endParaRPr lang="el-GR" sz="2000" dirty="0" smtClean="0">
              <a:solidFill>
                <a:srgbClr val="4D5B6B"/>
              </a:solidFill>
              <a:latin typeface="Arial"/>
              <a:cs typeface="Arial"/>
            </a:endParaRPr>
          </a:p>
          <a:p>
            <a:pPr marL="0" indent="0">
              <a:lnSpc>
                <a:spcPct val="100000"/>
              </a:lnSpc>
              <a:spcBef>
                <a:spcPts val="100"/>
              </a:spcBef>
              <a:buNone/>
            </a:pPr>
            <a:endParaRPr lang="el-GR" sz="2000" dirty="0" smtClean="0">
              <a:solidFill>
                <a:srgbClr val="4D5B6B"/>
              </a:solidFill>
              <a:latin typeface="Arial"/>
              <a:cs typeface="Arial"/>
            </a:endParaRPr>
          </a:p>
        </p:txBody>
      </p:sp>
    </p:spTree>
    <p:extLst>
      <p:ext uri="{BB962C8B-B14F-4D97-AF65-F5344CB8AC3E}">
        <p14:creationId xmlns="" xmlns:p14="http://schemas.microsoft.com/office/powerpoint/2010/main" val="314216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Στάδια ίδρυσης μιας επιχείρησης</a:t>
            </a:r>
            <a:endParaRPr lang="el-GR" sz="3600" dirty="0"/>
          </a:p>
        </p:txBody>
      </p:sp>
      <p:pic>
        <p:nvPicPr>
          <p:cNvPr id="3075" name="Picture 3"/>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775" y="1851634"/>
            <a:ext cx="8153400" cy="3992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6096000"/>
            <a:ext cx="4419600" cy="369332"/>
          </a:xfrm>
          <a:prstGeom prst="rect">
            <a:avLst/>
          </a:prstGeom>
          <a:noFill/>
        </p:spPr>
        <p:txBody>
          <a:bodyPr wrap="square" rtlCol="0">
            <a:spAutoFit/>
          </a:bodyPr>
          <a:lstStyle/>
          <a:p>
            <a:r>
              <a:rPr lang="el-GR" dirty="0" smtClean="0"/>
              <a:t>Μεθοδολογία στη </a:t>
            </a:r>
            <a:r>
              <a:rPr lang="el-GR" dirty="0" err="1" smtClean="0"/>
              <a:t>ΜοΚΕ</a:t>
            </a:r>
            <a:r>
              <a:rPr lang="el-GR" dirty="0" smtClean="0"/>
              <a:t> ΕΜΠ</a:t>
            </a:r>
            <a:endParaRPr lang="el-GR" dirty="0"/>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3</a:t>
            </a:fld>
            <a:endParaRPr lang="en-US"/>
          </a:p>
        </p:txBody>
      </p:sp>
      <p:sp>
        <p:nvSpPr>
          <p:cNvPr id="5" name="Footer Placeholder 4"/>
          <p:cNvSpPr>
            <a:spLocks noGrp="1"/>
          </p:cNvSpPr>
          <p:nvPr>
            <p:ph type="ftr" sz="quarter" idx="11"/>
          </p:nvPr>
        </p:nvSpPr>
        <p:spPr/>
        <p:txBody>
          <a:bodyPr/>
          <a:lstStyle/>
          <a:p>
            <a:r>
              <a:rPr lang="el-GR" smtClean="0"/>
              <a:t>Αναπληρωτής Καθηγητής Ευάγγελος Σιώκας</a:t>
            </a:r>
            <a:endParaRPr lang="en-US"/>
          </a:p>
        </p:txBody>
      </p:sp>
    </p:spTree>
    <p:extLst>
      <p:ext uri="{BB962C8B-B14F-4D97-AF65-F5344CB8AC3E}">
        <p14:creationId xmlns="" xmlns:p14="http://schemas.microsoft.com/office/powerpoint/2010/main" val="129853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Σημαντικά στοιχεία στην πορεία από την ιδέα στην ίδρυση της επιχείρησης</a:t>
            </a:r>
            <a:endParaRPr lang="en-US" sz="2800" dirty="0"/>
          </a:p>
        </p:txBody>
      </p:sp>
      <p:sp>
        <p:nvSpPr>
          <p:cNvPr id="3" name="Content Placeholder 2"/>
          <p:cNvSpPr>
            <a:spLocks noGrp="1"/>
          </p:cNvSpPr>
          <p:nvPr>
            <p:ph sz="quarter" idx="1"/>
          </p:nvPr>
        </p:nvSpPr>
        <p:spPr/>
        <p:txBody>
          <a:bodyPr>
            <a:normAutofit/>
          </a:bodyPr>
          <a:lstStyle/>
          <a:p>
            <a:pPr>
              <a:buClr>
                <a:schemeClr val="accent2">
                  <a:lumMod val="75000"/>
                </a:schemeClr>
              </a:buClr>
            </a:pPr>
            <a:r>
              <a:rPr lang="el-GR" sz="2200" dirty="0" smtClean="0">
                <a:latin typeface="Calibri" pitchFamily="34" charset="0"/>
                <a:ea typeface="ＭＳ Ｐゴシック" pitchFamily="-102" charset="-128"/>
              </a:rPr>
              <a:t>Μελέτη και ανάλυση της τεχνολογίας</a:t>
            </a:r>
            <a:r>
              <a:rPr lang="nl-BE" sz="2200" dirty="0" smtClean="0">
                <a:latin typeface="Calibri" pitchFamily="34" charset="0"/>
                <a:ea typeface="ＭＳ Ｐゴシック" pitchFamily="-102" charset="-128"/>
              </a:rPr>
              <a:t>.</a:t>
            </a:r>
            <a:endParaRPr lang="nl-BE" sz="2200" dirty="0">
              <a:latin typeface="Calibri" pitchFamily="34" charset="0"/>
              <a:ea typeface="ＭＳ Ｐゴシック" pitchFamily="-102" charset="-128"/>
            </a:endParaRPr>
          </a:p>
          <a:p>
            <a:pPr>
              <a:buClr>
                <a:schemeClr val="accent2">
                  <a:lumMod val="75000"/>
                </a:schemeClr>
              </a:buClr>
            </a:pPr>
            <a:r>
              <a:rPr lang="el-GR" sz="2200" dirty="0" smtClean="0">
                <a:latin typeface="Calibri" pitchFamily="34" charset="0"/>
                <a:ea typeface="ＭＳ Ｐゴシック" pitchFamily="-102" charset="-128"/>
              </a:rPr>
              <a:t>Δημιουργία επιχειρηματικής ομάδας (</a:t>
            </a:r>
            <a:r>
              <a:rPr lang="nl-BE" sz="2200" dirty="0" smtClean="0">
                <a:latin typeface="Calibri" pitchFamily="34" charset="0"/>
                <a:ea typeface="ＭＳ Ｐゴシック" pitchFamily="-102" charset="-128"/>
              </a:rPr>
              <a:t>“dream </a:t>
            </a:r>
            <a:r>
              <a:rPr lang="nl-BE" sz="2200" dirty="0">
                <a:latin typeface="Calibri" pitchFamily="34" charset="0"/>
                <a:ea typeface="ＭＳ Ｐゴシック" pitchFamily="-102" charset="-128"/>
              </a:rPr>
              <a:t>team</a:t>
            </a:r>
            <a:r>
              <a:rPr lang="nl-BE" sz="2200" dirty="0" smtClean="0">
                <a:latin typeface="Calibri" pitchFamily="34" charset="0"/>
                <a:ea typeface="ＭＳ Ｐゴシック" pitchFamily="-102" charset="-128"/>
              </a:rPr>
              <a:t>”</a:t>
            </a:r>
            <a:r>
              <a:rPr lang="el-GR" sz="2200" dirty="0" smtClean="0">
                <a:latin typeface="Calibri" pitchFamily="34" charset="0"/>
                <a:ea typeface="ＭＳ Ｐゴシック" pitchFamily="-102" charset="-128"/>
              </a:rPr>
              <a:t>)</a:t>
            </a:r>
            <a:r>
              <a:rPr lang="nl-BE" sz="2200" dirty="0" smtClean="0">
                <a:latin typeface="Calibri" pitchFamily="34" charset="0"/>
                <a:ea typeface="ＭＳ Ｐゴシック" pitchFamily="-102" charset="-128"/>
              </a:rPr>
              <a:t>.</a:t>
            </a:r>
            <a:endParaRPr lang="nl-BE" sz="2200" dirty="0">
              <a:latin typeface="Calibri" pitchFamily="34" charset="0"/>
              <a:ea typeface="ＭＳ Ｐゴシック" pitchFamily="-102" charset="-128"/>
            </a:endParaRPr>
          </a:p>
          <a:p>
            <a:pPr>
              <a:buClr>
                <a:schemeClr val="accent2">
                  <a:lumMod val="75000"/>
                </a:schemeClr>
              </a:buClr>
            </a:pPr>
            <a:r>
              <a:rPr lang="el-GR" sz="2200" dirty="0" smtClean="0">
                <a:latin typeface="Calibri" pitchFamily="34" charset="0"/>
                <a:ea typeface="ＭＳ Ｐゴシック" pitchFamily="-102" charset="-128"/>
              </a:rPr>
              <a:t>Καθορισμός του</a:t>
            </a:r>
            <a:r>
              <a:rPr lang="nl-BE" sz="2200" dirty="0" smtClean="0">
                <a:latin typeface="Calibri" pitchFamily="34" charset="0"/>
                <a:ea typeface="ＭＳ Ｐゴシック" pitchFamily="-102" charset="-128"/>
              </a:rPr>
              <a:t> </a:t>
            </a:r>
            <a:r>
              <a:rPr lang="nl-BE" sz="2200" dirty="0">
                <a:latin typeface="Calibri" pitchFamily="34" charset="0"/>
                <a:ea typeface="ＭＳ Ｐゴシック" pitchFamily="-102" charset="-128"/>
              </a:rPr>
              <a:t>business concept, </a:t>
            </a:r>
            <a:r>
              <a:rPr lang="el-GR" sz="2200" dirty="0" smtClean="0">
                <a:latin typeface="Calibri" pitchFamily="34" charset="0"/>
                <a:ea typeface="ＭＳ Ｐゴシック" pitchFamily="-102" charset="-128"/>
              </a:rPr>
              <a:t>χρησιμοποιώντας τη συγκεκριμένη τεχνολογία</a:t>
            </a:r>
            <a:r>
              <a:rPr lang="nl-BE" sz="2200" dirty="0" smtClean="0">
                <a:latin typeface="Calibri" pitchFamily="34" charset="0"/>
                <a:ea typeface="ＭＳ Ｐゴシック" pitchFamily="-102" charset="-128"/>
              </a:rPr>
              <a:t>.</a:t>
            </a:r>
            <a:endParaRPr lang="nl-BE" sz="2200" dirty="0">
              <a:latin typeface="Calibri" pitchFamily="34" charset="0"/>
              <a:ea typeface="ＭＳ Ｐゴシック" pitchFamily="-102" charset="-128"/>
            </a:endParaRPr>
          </a:p>
          <a:p>
            <a:pPr>
              <a:buClr>
                <a:schemeClr val="accent2">
                  <a:lumMod val="75000"/>
                </a:schemeClr>
              </a:buClr>
            </a:pPr>
            <a:r>
              <a:rPr lang="el-GR" sz="2200" dirty="0" smtClean="0">
                <a:latin typeface="Calibri" pitchFamily="34" charset="0"/>
                <a:ea typeface="ＭＳ Ｐゴシック" pitchFamily="-102" charset="-128"/>
              </a:rPr>
              <a:t>Συλλογή πληροφοριών για την αγορά </a:t>
            </a:r>
            <a:r>
              <a:rPr lang="nl-BE" sz="2200" dirty="0" smtClean="0">
                <a:latin typeface="Calibri" pitchFamily="34" charset="0"/>
                <a:ea typeface="ＭＳ Ｐゴシック" pitchFamily="-102" charset="-128"/>
              </a:rPr>
              <a:t>(</a:t>
            </a:r>
            <a:r>
              <a:rPr lang="el-GR" sz="2200" dirty="0" smtClean="0">
                <a:latin typeface="Calibri" pitchFamily="34" charset="0"/>
                <a:ea typeface="ＭＳ Ｐゴシック" pitchFamily="-102" charset="-128"/>
              </a:rPr>
              <a:t>επισκέψεις</a:t>
            </a:r>
            <a:r>
              <a:rPr lang="nl-BE" sz="2200" dirty="0" smtClean="0">
                <a:latin typeface="Calibri" pitchFamily="34" charset="0"/>
                <a:ea typeface="ＭＳ Ｐゴシック" pitchFamily="-102" charset="-128"/>
              </a:rPr>
              <a:t>, </a:t>
            </a:r>
            <a:r>
              <a:rPr lang="el-GR" sz="2200" dirty="0" smtClean="0">
                <a:latin typeface="Calibri" pitchFamily="34" charset="0"/>
                <a:ea typeface="ＭＳ Ｐゴシック" pitchFamily="-102" charset="-128"/>
              </a:rPr>
              <a:t>παρουσιάσεις σε </a:t>
            </a:r>
            <a:r>
              <a:rPr lang="nl-BE" sz="2200" dirty="0" smtClean="0">
                <a:latin typeface="Calibri" pitchFamily="34" charset="0"/>
                <a:ea typeface="ＭＳ Ｐゴシック" pitchFamily="-102" charset="-128"/>
              </a:rPr>
              <a:t>CEO’s</a:t>
            </a:r>
            <a:r>
              <a:rPr lang="nl-BE" sz="2200" dirty="0">
                <a:latin typeface="Calibri" pitchFamily="34" charset="0"/>
                <a:ea typeface="ＭＳ Ｐゴシック" pitchFamily="-102" charset="-128"/>
              </a:rPr>
              <a:t>). </a:t>
            </a:r>
          </a:p>
          <a:p>
            <a:pPr>
              <a:buClr>
                <a:schemeClr val="accent2">
                  <a:lumMod val="75000"/>
                </a:schemeClr>
              </a:buClr>
            </a:pPr>
            <a:r>
              <a:rPr lang="el-GR" sz="2200" dirty="0" smtClean="0">
                <a:latin typeface="Calibri" pitchFamily="34" charset="0"/>
                <a:ea typeface="ＭＳ Ｐゴシック" pitchFamily="-102" charset="-128"/>
              </a:rPr>
              <a:t>Επανακαθορισμός του </a:t>
            </a:r>
            <a:r>
              <a:rPr lang="nl-BE" sz="2200" dirty="0" smtClean="0">
                <a:latin typeface="Calibri" pitchFamily="34" charset="0"/>
                <a:ea typeface="ＭＳ Ｐゴシック" pitchFamily="-102" charset="-128"/>
              </a:rPr>
              <a:t>business </a:t>
            </a:r>
            <a:r>
              <a:rPr lang="nl-BE" sz="2200" dirty="0">
                <a:latin typeface="Calibri" pitchFamily="34" charset="0"/>
                <a:ea typeface="ＭＳ Ｐゴシック" pitchFamily="-102" charset="-128"/>
              </a:rPr>
              <a:t>concept. </a:t>
            </a:r>
          </a:p>
          <a:p>
            <a:pPr>
              <a:buClr>
                <a:schemeClr val="accent2">
                  <a:lumMod val="75000"/>
                </a:schemeClr>
              </a:buClr>
            </a:pPr>
            <a:r>
              <a:rPr lang="el-GR" sz="2200" dirty="0" smtClean="0">
                <a:latin typeface="Calibri" pitchFamily="34" charset="0"/>
                <a:ea typeface="ＭＳ Ｐゴシック" pitchFamily="-102" charset="-128"/>
              </a:rPr>
              <a:t>Επιχειρηματικό σχέδιο.</a:t>
            </a:r>
          </a:p>
          <a:p>
            <a:pPr>
              <a:buClr>
                <a:schemeClr val="accent2">
                  <a:lumMod val="75000"/>
                </a:schemeClr>
              </a:buClr>
            </a:pPr>
            <a:r>
              <a:rPr lang="el-GR" sz="2200" dirty="0" smtClean="0">
                <a:latin typeface="Calibri" pitchFamily="34" charset="0"/>
                <a:ea typeface="ＭＳ Ｐゴシック" pitchFamily="-102" charset="-128"/>
              </a:rPr>
              <a:t>Προσέλκυση κεφαλαίων</a:t>
            </a:r>
            <a:r>
              <a:rPr lang="nl-BE" sz="2200" dirty="0" smtClean="0">
                <a:latin typeface="Calibri" pitchFamily="34" charset="0"/>
                <a:ea typeface="ＭＳ Ｐゴシック" pitchFamily="-102" charset="-128"/>
              </a:rPr>
              <a:t>.</a:t>
            </a:r>
            <a:endParaRPr lang="nl-BE" sz="2200" dirty="0">
              <a:latin typeface="Calibri" pitchFamily="34" charset="0"/>
              <a:ea typeface="ＭＳ Ｐゴシック" pitchFamily="-102" charset="-128"/>
            </a:endParaRPr>
          </a:p>
          <a:p>
            <a:pPr>
              <a:buClr>
                <a:schemeClr val="accent2">
                  <a:lumMod val="75000"/>
                </a:schemeClr>
              </a:buClr>
            </a:pPr>
            <a:r>
              <a:rPr lang="el-GR" sz="2200" dirty="0" smtClean="0">
                <a:latin typeface="Calibri" pitchFamily="34" charset="0"/>
                <a:ea typeface="ＭＳ Ｐゴシック" pitchFamily="-102" charset="-128"/>
              </a:rPr>
              <a:t>Ίδρυση</a:t>
            </a:r>
            <a:r>
              <a:rPr lang="nl-BE" sz="2200" dirty="0" smtClean="0">
                <a:latin typeface="Calibri" pitchFamily="34" charset="0"/>
                <a:ea typeface="ＭＳ Ｐゴシック" pitchFamily="-102" charset="-128"/>
              </a:rPr>
              <a:t>.</a:t>
            </a:r>
            <a:endParaRPr lang="nl-BE" sz="2200" dirty="0">
              <a:latin typeface="Calibri" pitchFamily="34" charset="0"/>
              <a:ea typeface="ＭＳ Ｐゴシック" pitchFamily="-102" charset="-128"/>
            </a:endParaRP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BEB7F41A-2E03-4BDD-949B-B1838DB893B3}" type="slidenum">
              <a:rPr lang="en-US" smtClean="0"/>
              <a:pPr/>
              <a:t>4</a:t>
            </a:fld>
            <a:endParaRPr lang="en-US" dirty="0"/>
          </a:p>
        </p:txBody>
      </p:sp>
      <p:sp>
        <p:nvSpPr>
          <p:cNvPr id="5" name="Footer Placeholder 4"/>
          <p:cNvSpPr>
            <a:spLocks noGrp="1"/>
          </p:cNvSpPr>
          <p:nvPr>
            <p:ph type="ftr" sz="quarter" idx="11"/>
          </p:nvPr>
        </p:nvSpPr>
        <p:spPr/>
        <p:txBody>
          <a:bodyPr/>
          <a:lstStyle/>
          <a:p>
            <a:r>
              <a:rPr lang="el-GR" smtClean="0"/>
              <a:t>Αναπληρωτής Καθηγητής Ευάγγελος Σιώκας</a:t>
            </a:r>
            <a:endParaRPr lang="en-US"/>
          </a:p>
        </p:txBody>
      </p:sp>
    </p:spTree>
    <p:extLst>
      <p:ext uri="{BB962C8B-B14F-4D97-AF65-F5344CB8AC3E}">
        <p14:creationId xmlns="" xmlns:p14="http://schemas.microsoft.com/office/powerpoint/2010/main" val="3627333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0825" y="260350"/>
            <a:ext cx="7772400" cy="608013"/>
          </a:xfrm>
        </p:spPr>
        <p:txBody>
          <a:bodyPr>
            <a:noAutofit/>
          </a:bodyPr>
          <a:lstStyle/>
          <a:p>
            <a:r>
              <a:rPr lang="el-GR" sz="2800" dirty="0"/>
              <a:t>Σημαντικά στοιχεία στην πορεία από την ιδέα στην ίδρυση της επιχείρησης</a:t>
            </a:r>
            <a:endParaRPr lang="en-GB" sz="2800" dirty="0"/>
          </a:p>
        </p:txBody>
      </p:sp>
      <p:sp>
        <p:nvSpPr>
          <p:cNvPr id="29699" name="Rectangle 3"/>
          <p:cNvSpPr>
            <a:spLocks noGrp="1" noChangeArrowheads="1"/>
          </p:cNvSpPr>
          <p:nvPr>
            <p:ph type="body" idx="1"/>
          </p:nvPr>
        </p:nvSpPr>
        <p:spPr>
          <a:xfrm>
            <a:off x="558681" y="1600200"/>
            <a:ext cx="8353425" cy="4114800"/>
          </a:xfrm>
        </p:spPr>
        <p:txBody>
          <a:bodyPr>
            <a:normAutofit/>
          </a:bodyPr>
          <a:lstStyle/>
          <a:p>
            <a:pPr>
              <a:buClr>
                <a:schemeClr val="accent2">
                  <a:lumMod val="75000"/>
                </a:schemeClr>
              </a:buClr>
            </a:pPr>
            <a:r>
              <a:rPr lang="el-GR" sz="2000" dirty="0"/>
              <a:t>Επιχειρηματική </a:t>
            </a:r>
            <a:r>
              <a:rPr lang="el-GR" sz="2000" dirty="0" smtClean="0"/>
              <a:t>ομάδα (ομάδα </a:t>
            </a:r>
            <a:r>
              <a:rPr lang="en-US" sz="2000" dirty="0" err="1" smtClean="0"/>
              <a:t>vs</a:t>
            </a:r>
            <a:r>
              <a:rPr lang="el-GR" sz="2000" dirty="0" smtClean="0"/>
              <a:t> ατομική προσπάθεια)</a:t>
            </a:r>
            <a:endParaRPr lang="en-GB" sz="2000" dirty="0"/>
          </a:p>
          <a:p>
            <a:pPr lvl="1">
              <a:buClr>
                <a:schemeClr val="accent2">
                  <a:lumMod val="75000"/>
                </a:schemeClr>
              </a:buClr>
            </a:pPr>
            <a:r>
              <a:rPr lang="el-GR" sz="1900" dirty="0" smtClean="0">
                <a:latin typeface="Calibri" pitchFamily="34" charset="0"/>
                <a:ea typeface="ＭＳ Ｐゴシック" pitchFamily="-102" charset="-128"/>
              </a:rPr>
              <a:t>Σημαντική η κατανομή μεριδίων, οι αποδοχές.</a:t>
            </a:r>
          </a:p>
          <a:p>
            <a:pPr lvl="1">
              <a:buClr>
                <a:schemeClr val="accent2">
                  <a:lumMod val="75000"/>
                </a:schemeClr>
              </a:buClr>
            </a:pPr>
            <a:r>
              <a:rPr lang="el-GR" sz="1900" dirty="0" smtClean="0">
                <a:latin typeface="Calibri" pitchFamily="34" charset="0"/>
                <a:ea typeface="ＭＳ Ｐゴシック" pitchFamily="-102" charset="-128"/>
              </a:rPr>
              <a:t>Συμπληρωματικότητα στις δεξιότητες.</a:t>
            </a:r>
          </a:p>
          <a:p>
            <a:pPr lvl="1">
              <a:buClr>
                <a:schemeClr val="accent2">
                  <a:lumMod val="75000"/>
                </a:schemeClr>
              </a:buClr>
            </a:pPr>
            <a:r>
              <a:rPr lang="el-GR" sz="1900" dirty="0" smtClean="0">
                <a:latin typeface="Calibri" pitchFamily="34" charset="0"/>
                <a:ea typeface="ＭＳ Ｐゴシック" pitchFamily="-102" charset="-128"/>
              </a:rPr>
              <a:t>Καθορισμός του ποιος κάνει τι.</a:t>
            </a:r>
          </a:p>
          <a:p>
            <a:pPr lvl="1">
              <a:buClr>
                <a:schemeClr val="accent2">
                  <a:lumMod val="75000"/>
                </a:schemeClr>
              </a:buClr>
            </a:pPr>
            <a:r>
              <a:rPr lang="el-GR" sz="1900" dirty="0" smtClean="0">
                <a:latin typeface="Calibri" pitchFamily="34" charset="0"/>
                <a:ea typeface="ＭＳ Ｐゴシック" pitchFamily="-102" charset="-128"/>
              </a:rPr>
              <a:t>Εμπειρία </a:t>
            </a:r>
            <a:r>
              <a:rPr lang="en-US" sz="1900" dirty="0" smtClean="0">
                <a:latin typeface="Calibri" pitchFamily="34" charset="0"/>
                <a:ea typeface="ＭＳ Ｐゴシック" pitchFamily="-102" charset="-128"/>
              </a:rPr>
              <a:t>So </a:t>
            </a:r>
            <a:r>
              <a:rPr lang="en-US" sz="1900" dirty="0" err="1" smtClean="0">
                <a:latin typeface="Calibri" pitchFamily="34" charset="0"/>
                <a:ea typeface="ＭＳ Ｐゴシック" pitchFamily="-102" charset="-128"/>
              </a:rPr>
              <a:t>Kwadraat</a:t>
            </a:r>
            <a:r>
              <a:rPr lang="el-GR" sz="1900" dirty="0" smtClean="0">
                <a:latin typeface="Calibri" pitchFamily="34" charset="0"/>
                <a:ea typeface="ＭＳ Ｐゴシック" pitchFamily="-102" charset="-128"/>
              </a:rPr>
              <a:t> (</a:t>
            </a:r>
            <a:r>
              <a:rPr lang="en-GB" sz="1900" dirty="0" smtClean="0">
                <a:latin typeface="Calibri" pitchFamily="34" charset="0"/>
                <a:ea typeface="ＭＳ Ｐゴシック" pitchFamily="-102" charset="-128"/>
                <a:hlinkClick r:id="rId3"/>
              </a:rPr>
              <a:t>http</a:t>
            </a:r>
            <a:r>
              <a:rPr lang="en-GB" sz="1900" dirty="0">
                <a:latin typeface="Calibri" pitchFamily="34" charset="0"/>
                <a:ea typeface="ＭＳ Ｐゴシック" pitchFamily="-102" charset="-128"/>
                <a:hlinkClick r:id="rId3"/>
              </a:rPr>
              <a:t>://www.sokwadraat.be/en/homepage-2</a:t>
            </a:r>
            <a:r>
              <a:rPr lang="en-GB" sz="1900" dirty="0" smtClean="0">
                <a:latin typeface="Calibri" pitchFamily="34" charset="0"/>
                <a:ea typeface="ＭＳ Ｐゴシック" pitchFamily="-102" charset="-128"/>
                <a:hlinkClick r:id="rId3"/>
              </a:rPr>
              <a:t>/</a:t>
            </a:r>
            <a:r>
              <a:rPr lang="el-GR" sz="1900" dirty="0" smtClean="0">
                <a:latin typeface="Calibri" pitchFamily="34" charset="0"/>
                <a:ea typeface="ＭＳ Ｐゴシック" pitchFamily="-102" charset="-128"/>
              </a:rPr>
              <a:t>) : ισότιμη συμμετοχή </a:t>
            </a:r>
            <a:r>
              <a:rPr lang="nl-BE" sz="2000" dirty="0" smtClean="0">
                <a:latin typeface="Calibri" pitchFamily="34" charset="0"/>
                <a:ea typeface="ＭＳ Ｐゴシック" pitchFamily="-102" charset="-128"/>
              </a:rPr>
              <a:t>50/50</a:t>
            </a:r>
            <a:r>
              <a:rPr lang="el-GR" sz="2000" dirty="0" smtClean="0">
                <a:latin typeface="Calibri" pitchFamily="34" charset="0"/>
                <a:ea typeface="ＭＳ Ｐゴシック" pitchFamily="-102" charset="-128"/>
              </a:rPr>
              <a:t>, ισότιμες αποδοχές.</a:t>
            </a:r>
            <a:endParaRPr lang="nl-BE" sz="1900" dirty="0">
              <a:latin typeface="Calibri" pitchFamily="34" charset="0"/>
              <a:ea typeface="ＭＳ Ｐゴシック" pitchFamily="-102" charset="-128"/>
            </a:endParaRPr>
          </a:p>
          <a:p>
            <a:pPr>
              <a:buClr>
                <a:schemeClr val="accent2">
                  <a:lumMod val="75000"/>
                </a:schemeClr>
              </a:buClr>
            </a:pPr>
            <a:r>
              <a:rPr lang="el-GR" sz="2000" dirty="0" smtClean="0">
                <a:latin typeface="Calibri" pitchFamily="34" charset="0"/>
                <a:ea typeface="ＭＳ Ｐゴシック" pitchFamily="-102" charset="-128"/>
              </a:rPr>
              <a:t>Σημαντική η διαχείριση ρευστού</a:t>
            </a:r>
            <a:r>
              <a:rPr lang="nl-BE" sz="2000" dirty="0" smtClean="0">
                <a:latin typeface="Calibri" pitchFamily="34" charset="0"/>
                <a:ea typeface="ＭＳ Ｐゴシック" pitchFamily="-102" charset="-128"/>
              </a:rPr>
              <a:t>.</a:t>
            </a:r>
            <a:endParaRPr lang="nl-BE" sz="2000" dirty="0">
              <a:latin typeface="Calibri" pitchFamily="34" charset="0"/>
              <a:ea typeface="ＭＳ Ｐゴシック" pitchFamily="-102" charset="-128"/>
            </a:endParaRPr>
          </a:p>
          <a:p>
            <a:pPr>
              <a:buClr>
                <a:schemeClr val="accent2">
                  <a:lumMod val="75000"/>
                </a:schemeClr>
              </a:buClr>
            </a:pPr>
            <a:r>
              <a:rPr lang="el-GR" sz="2000" dirty="0" smtClean="0">
                <a:latin typeface="Calibri" pitchFamily="34" charset="0"/>
                <a:ea typeface="ＭＳ Ｐゴシック" pitchFamily="-102" charset="-128"/>
              </a:rPr>
              <a:t>Τι γίνεται με τη διαχείριση διανοητικής ιδιοκτησίας και σε ποιον ανήκει</a:t>
            </a:r>
            <a:r>
              <a:rPr lang="nl-BE" sz="2000" dirty="0" smtClean="0">
                <a:latin typeface="Calibri" pitchFamily="34" charset="0"/>
                <a:ea typeface="ＭＳ Ｐゴシック" pitchFamily="-102" charset="-128"/>
              </a:rPr>
              <a:t>. </a:t>
            </a:r>
            <a:endParaRPr lang="nl-BE" sz="2000" dirty="0">
              <a:latin typeface="Calibri" pitchFamily="34" charset="0"/>
              <a:ea typeface="ＭＳ Ｐゴシック" pitchFamily="-102" charset="-128"/>
            </a:endParaRPr>
          </a:p>
          <a:p>
            <a:pPr>
              <a:buClr>
                <a:schemeClr val="accent2">
                  <a:lumMod val="75000"/>
                </a:schemeClr>
              </a:buClr>
            </a:pPr>
            <a:r>
              <a:rPr lang="el-GR" sz="2000" dirty="0" smtClean="0">
                <a:latin typeface="Calibri" pitchFamily="34" charset="0"/>
                <a:ea typeface="ＭＳ Ｐゴシック" pitchFamily="-102" charset="-128"/>
              </a:rPr>
              <a:t>Πώς συνδυάζονται προϊόντα και υπηρεσίες.</a:t>
            </a:r>
            <a:endParaRPr lang="nl-BE" sz="2000" dirty="0">
              <a:latin typeface="Calibri" pitchFamily="34" charset="0"/>
              <a:ea typeface="ＭＳ Ｐゴシック" pitchFamily="-102" charset="-128"/>
            </a:endParaRPr>
          </a:p>
          <a:p>
            <a:pPr lvl="1" eaLnBrk="1" hangingPunct="1">
              <a:buClr>
                <a:srgbClr val="000090"/>
              </a:buClr>
              <a:buFont typeface="Wingdings" pitchFamily="-102" charset="2"/>
              <a:buNone/>
            </a:pPr>
            <a:endParaRPr lang="nl-BE" dirty="0" smtClean="0">
              <a:ea typeface="ＭＳ Ｐゴシック" pitchFamily="-102" charset="-128"/>
            </a:endParaRPr>
          </a:p>
          <a:p>
            <a:pPr eaLnBrk="1" hangingPunct="1">
              <a:buClr>
                <a:srgbClr val="000090"/>
              </a:buClr>
              <a:buFont typeface="Wingdings" pitchFamily="-102" charset="2"/>
              <a:buNone/>
            </a:pPr>
            <a:endParaRPr lang="nl-BE" dirty="0" smtClean="0">
              <a:ea typeface="ＭＳ Ｐゴシック" pitchFamily="-102" charset="-128"/>
            </a:endParaRPr>
          </a:p>
          <a:p>
            <a:pPr eaLnBrk="1" hangingPunct="1"/>
            <a:endParaRPr lang="nl-BE" dirty="0" smtClean="0">
              <a:ea typeface="ＭＳ Ｐゴシック" pitchFamily="-102" charset="-128"/>
            </a:endParaRPr>
          </a:p>
          <a:p>
            <a:pPr eaLnBrk="1" hangingPunct="1"/>
            <a:endParaRPr lang="nl-BE" dirty="0" smtClean="0">
              <a:ea typeface="ＭＳ Ｐゴシック" pitchFamily="-102" charset="-128"/>
            </a:endParaRPr>
          </a:p>
          <a:p>
            <a:pPr eaLnBrk="1" hangingPunct="1"/>
            <a:endParaRPr lang="nl-BE" dirty="0" smtClean="0">
              <a:ea typeface="ＭＳ Ｐゴシック" pitchFamily="-102" charset="-128"/>
            </a:endParaRPr>
          </a:p>
          <a:p>
            <a:pPr eaLnBrk="1" hangingPunct="1"/>
            <a:endParaRPr lang="nl-BE" dirty="0" smtClean="0">
              <a:ea typeface="ＭＳ Ｐゴシック" pitchFamily="-102" charset="-128"/>
            </a:endParaRPr>
          </a:p>
          <a:p>
            <a:pPr eaLnBrk="1" hangingPunct="1"/>
            <a:endParaRPr lang="nl-BE" dirty="0" smtClean="0">
              <a:ea typeface="ＭＳ Ｐゴシック" pitchFamily="-102" charset="-128"/>
            </a:endParaRPr>
          </a:p>
        </p:txBody>
      </p:sp>
      <p:sp>
        <p:nvSpPr>
          <p:cNvPr id="2" name="Slide Number Placeholder 1"/>
          <p:cNvSpPr>
            <a:spLocks noGrp="1"/>
          </p:cNvSpPr>
          <p:nvPr>
            <p:ph type="sldNum" sz="quarter" idx="12"/>
          </p:nvPr>
        </p:nvSpPr>
        <p:spPr/>
        <p:txBody>
          <a:bodyPr>
            <a:normAutofit fontScale="85000" lnSpcReduction="20000"/>
          </a:bodyPr>
          <a:lstStyle/>
          <a:p>
            <a:fld id="{BEB7F41A-2E03-4BDD-949B-B1838DB893B3}" type="slidenum">
              <a:rPr lang="en-US" smtClean="0"/>
              <a:pPr/>
              <a:t>5</a:t>
            </a:fld>
            <a:endParaRPr lang="en-US"/>
          </a:p>
        </p:txBody>
      </p:sp>
      <p:sp>
        <p:nvSpPr>
          <p:cNvPr id="3" name="Footer Placeholder 2"/>
          <p:cNvSpPr>
            <a:spLocks noGrp="1"/>
          </p:cNvSpPr>
          <p:nvPr>
            <p:ph type="ftr" sz="quarter" idx="11"/>
          </p:nvPr>
        </p:nvSpPr>
        <p:spPr/>
        <p:txBody>
          <a:bodyPr/>
          <a:lstStyle/>
          <a:p>
            <a:r>
              <a:rPr lang="el-GR" smtClean="0"/>
              <a:t>Αναπληρωτής Καθηγητής Ευάγγελος Σιώκας</a:t>
            </a:r>
            <a:endParaRPr lang="en-US"/>
          </a:p>
        </p:txBody>
      </p:sp>
    </p:spTree>
    <p:extLst>
      <p:ext uri="{BB962C8B-B14F-4D97-AF65-F5344CB8AC3E}">
        <p14:creationId xmlns="" xmlns:p14="http://schemas.microsoft.com/office/powerpoint/2010/main" val="4208954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0825" y="260350"/>
            <a:ext cx="7772400" cy="608013"/>
          </a:xfrm>
        </p:spPr>
        <p:txBody>
          <a:bodyPr>
            <a:noAutofit/>
          </a:bodyPr>
          <a:lstStyle/>
          <a:p>
            <a:r>
              <a:rPr lang="el-GR" sz="2800" dirty="0"/>
              <a:t>Σημαντικά στοιχεία στην πορεία από την ιδέα στην ίδρυση της επιχείρησης</a:t>
            </a:r>
            <a:endParaRPr lang="en-GB" sz="2800" dirty="0"/>
          </a:p>
        </p:txBody>
      </p:sp>
      <p:sp>
        <p:nvSpPr>
          <p:cNvPr id="29699" name="Rectangle 3"/>
          <p:cNvSpPr>
            <a:spLocks noGrp="1" noChangeArrowheads="1"/>
          </p:cNvSpPr>
          <p:nvPr>
            <p:ph type="body" idx="1"/>
          </p:nvPr>
        </p:nvSpPr>
        <p:spPr>
          <a:xfrm>
            <a:off x="558681" y="1600200"/>
            <a:ext cx="8353425" cy="4114800"/>
          </a:xfrm>
        </p:spPr>
        <p:txBody>
          <a:bodyPr>
            <a:normAutofit/>
          </a:bodyPr>
          <a:lstStyle/>
          <a:p>
            <a:pPr>
              <a:buClr>
                <a:schemeClr val="accent2">
                  <a:lumMod val="75000"/>
                </a:schemeClr>
              </a:buClr>
            </a:pPr>
            <a:r>
              <a:rPr lang="el-GR" sz="2000" dirty="0" smtClean="0"/>
              <a:t>Πολύ σημαντική η πληροφόρηση / ανατροφοδότηση από την αγορά (πελάτες, ανταγωνισμός).</a:t>
            </a:r>
            <a:endParaRPr lang="en-GB" sz="2000" dirty="0"/>
          </a:p>
          <a:p>
            <a:pPr>
              <a:buClr>
                <a:schemeClr val="accent2">
                  <a:lumMod val="75000"/>
                </a:schemeClr>
              </a:buClr>
            </a:pPr>
            <a:r>
              <a:rPr lang="el-GR" sz="2000" dirty="0" smtClean="0">
                <a:latin typeface="Calibri" pitchFamily="34" charset="0"/>
                <a:ea typeface="ＭＳ Ｐゴシック" pitchFamily="-102" charset="-128"/>
              </a:rPr>
              <a:t>Βραχυπρόθεσμοι και μακροπρόθεσμοι στόχοι.</a:t>
            </a:r>
          </a:p>
          <a:p>
            <a:pPr>
              <a:buClr>
                <a:schemeClr val="accent2">
                  <a:lumMod val="75000"/>
                </a:schemeClr>
              </a:buClr>
            </a:pPr>
            <a:r>
              <a:rPr lang="el-GR" sz="2000" dirty="0" smtClean="0">
                <a:latin typeface="Calibri" pitchFamily="34" charset="0"/>
                <a:ea typeface="ＭＳ Ｐゴシック" pitchFamily="-102" charset="-128"/>
              </a:rPr>
              <a:t>Προσέλκυση έξυπνης χρηματοδότησης: </a:t>
            </a:r>
            <a:r>
              <a:rPr lang="en-US" sz="2000" dirty="0" smtClean="0">
                <a:latin typeface="Calibri" pitchFamily="34" charset="0"/>
                <a:ea typeface="ＭＳ Ｐゴシック" pitchFamily="-102" charset="-128"/>
              </a:rPr>
              <a:t>venture capital, business angel.</a:t>
            </a:r>
            <a:endParaRPr lang="el-GR" sz="2000" dirty="0" smtClean="0">
              <a:latin typeface="Calibri" pitchFamily="34" charset="0"/>
              <a:ea typeface="ＭＳ Ｐゴシック" pitchFamily="-102" charset="-128"/>
            </a:endParaRPr>
          </a:p>
          <a:p>
            <a:pPr>
              <a:buClr>
                <a:schemeClr val="accent2">
                  <a:lumMod val="75000"/>
                </a:schemeClr>
              </a:buClr>
            </a:pPr>
            <a:endParaRPr lang="nl-BE" sz="2000" dirty="0">
              <a:latin typeface="Calibri" pitchFamily="34" charset="0"/>
              <a:ea typeface="ＭＳ Ｐゴシック" pitchFamily="-102" charset="-128"/>
            </a:endParaRPr>
          </a:p>
          <a:p>
            <a:pPr lvl="1" eaLnBrk="1" hangingPunct="1">
              <a:buClr>
                <a:srgbClr val="000090"/>
              </a:buClr>
              <a:buFont typeface="Wingdings" pitchFamily="-102" charset="2"/>
              <a:buNone/>
            </a:pPr>
            <a:endParaRPr lang="nl-BE" dirty="0" smtClean="0">
              <a:ea typeface="ＭＳ Ｐゴシック" pitchFamily="-102" charset="-128"/>
            </a:endParaRPr>
          </a:p>
          <a:p>
            <a:pPr eaLnBrk="1" hangingPunct="1">
              <a:buClr>
                <a:srgbClr val="000090"/>
              </a:buClr>
              <a:buFont typeface="Wingdings" pitchFamily="-102" charset="2"/>
              <a:buNone/>
            </a:pPr>
            <a:endParaRPr lang="nl-BE" dirty="0" smtClean="0">
              <a:ea typeface="ＭＳ Ｐゴシック" pitchFamily="-102" charset="-128"/>
            </a:endParaRPr>
          </a:p>
          <a:p>
            <a:pPr eaLnBrk="1" hangingPunct="1"/>
            <a:endParaRPr lang="nl-BE" dirty="0" smtClean="0">
              <a:ea typeface="ＭＳ Ｐゴシック" pitchFamily="-102" charset="-128"/>
            </a:endParaRPr>
          </a:p>
          <a:p>
            <a:pPr eaLnBrk="1" hangingPunct="1"/>
            <a:endParaRPr lang="nl-BE" dirty="0" smtClean="0">
              <a:ea typeface="ＭＳ Ｐゴシック" pitchFamily="-102" charset="-128"/>
            </a:endParaRPr>
          </a:p>
          <a:p>
            <a:pPr eaLnBrk="1" hangingPunct="1"/>
            <a:endParaRPr lang="nl-BE" dirty="0" smtClean="0">
              <a:ea typeface="ＭＳ Ｐゴシック" pitchFamily="-102" charset="-128"/>
            </a:endParaRPr>
          </a:p>
          <a:p>
            <a:pPr eaLnBrk="1" hangingPunct="1"/>
            <a:endParaRPr lang="nl-BE" dirty="0" smtClean="0">
              <a:ea typeface="ＭＳ Ｐゴシック" pitchFamily="-102" charset="-128"/>
            </a:endParaRPr>
          </a:p>
          <a:p>
            <a:pPr eaLnBrk="1" hangingPunct="1"/>
            <a:endParaRPr lang="nl-BE" dirty="0" smtClean="0">
              <a:ea typeface="ＭＳ Ｐゴシック" pitchFamily="-102" charset="-128"/>
            </a:endParaRPr>
          </a:p>
        </p:txBody>
      </p:sp>
      <p:sp>
        <p:nvSpPr>
          <p:cNvPr id="2" name="Slide Number Placeholder 1"/>
          <p:cNvSpPr>
            <a:spLocks noGrp="1"/>
          </p:cNvSpPr>
          <p:nvPr>
            <p:ph type="sldNum" sz="quarter" idx="12"/>
          </p:nvPr>
        </p:nvSpPr>
        <p:spPr/>
        <p:txBody>
          <a:bodyPr>
            <a:normAutofit fontScale="85000" lnSpcReduction="20000"/>
          </a:bodyPr>
          <a:lstStyle/>
          <a:p>
            <a:fld id="{BEB7F41A-2E03-4BDD-949B-B1838DB893B3}" type="slidenum">
              <a:rPr lang="en-US" smtClean="0"/>
              <a:pPr/>
              <a:t>6</a:t>
            </a:fld>
            <a:endParaRPr lang="en-US"/>
          </a:p>
        </p:txBody>
      </p:sp>
      <p:sp>
        <p:nvSpPr>
          <p:cNvPr id="3" name="Footer Placeholder 2"/>
          <p:cNvSpPr>
            <a:spLocks noGrp="1"/>
          </p:cNvSpPr>
          <p:nvPr>
            <p:ph type="ftr" sz="quarter" idx="11"/>
          </p:nvPr>
        </p:nvSpPr>
        <p:spPr/>
        <p:txBody>
          <a:bodyPr/>
          <a:lstStyle/>
          <a:p>
            <a:r>
              <a:rPr lang="el-GR" smtClean="0"/>
              <a:t>Αναπληρωτής Καθηγητής Ευάγγελος Σιώκας</a:t>
            </a:r>
            <a:endParaRPr lang="en-US"/>
          </a:p>
        </p:txBody>
      </p:sp>
    </p:spTree>
    <p:extLst>
      <p:ext uri="{BB962C8B-B14F-4D97-AF65-F5344CB8AC3E}">
        <p14:creationId xmlns="" xmlns:p14="http://schemas.microsoft.com/office/powerpoint/2010/main" val="3794715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0825" y="260350"/>
            <a:ext cx="7772400" cy="608013"/>
          </a:xfrm>
        </p:spPr>
        <p:txBody>
          <a:bodyPr>
            <a:noAutofit/>
          </a:bodyPr>
          <a:lstStyle/>
          <a:p>
            <a:r>
              <a:rPr lang="el-GR" sz="2800" dirty="0" smtClean="0"/>
              <a:t>Επιχειρηματικό μοντέλο</a:t>
            </a:r>
            <a:endParaRPr lang="en-GB" sz="2800" dirty="0"/>
          </a:p>
        </p:txBody>
      </p:sp>
      <p:sp>
        <p:nvSpPr>
          <p:cNvPr id="29699" name="Rectangle 3"/>
          <p:cNvSpPr>
            <a:spLocks noGrp="1" noChangeArrowheads="1"/>
          </p:cNvSpPr>
          <p:nvPr>
            <p:ph type="body" idx="1"/>
          </p:nvPr>
        </p:nvSpPr>
        <p:spPr>
          <a:xfrm>
            <a:off x="558681" y="1600200"/>
            <a:ext cx="8353425" cy="4648200"/>
          </a:xfrm>
        </p:spPr>
        <p:txBody>
          <a:bodyPr>
            <a:normAutofit/>
          </a:bodyPr>
          <a:lstStyle/>
          <a:p>
            <a:pPr>
              <a:buClr>
                <a:schemeClr val="accent2">
                  <a:lumMod val="75000"/>
                </a:schemeClr>
              </a:buClr>
            </a:pPr>
            <a:r>
              <a:rPr lang="en-CA" sz="2000" dirty="0" err="1">
                <a:latin typeface="Calibri" pitchFamily="34" charset="0"/>
                <a:ea typeface="ＭＳ Ｐゴシック" pitchFamily="-102" charset="-128"/>
              </a:rPr>
              <a:t>Χωρίς</a:t>
            </a:r>
            <a:r>
              <a:rPr lang="en-CA" sz="2000" dirty="0">
                <a:latin typeface="Calibri" pitchFamily="34" charset="0"/>
                <a:ea typeface="ＭＳ Ｐゴシック" pitchFamily="-102" charset="-128"/>
              </a:rPr>
              <a:t> </a:t>
            </a:r>
            <a:r>
              <a:rPr lang="en-CA" sz="2000" dirty="0" err="1">
                <a:latin typeface="Calibri" pitchFamily="34" charset="0"/>
                <a:ea typeface="ＭＳ Ｐゴシック" pitchFamily="-102" charset="-128"/>
              </a:rPr>
              <a:t>έν</a:t>
            </a:r>
            <a:r>
              <a:rPr lang="en-CA" sz="2000" dirty="0">
                <a:latin typeface="Calibri" pitchFamily="34" charset="0"/>
                <a:ea typeface="ＭＳ Ｐゴシック" pitchFamily="-102" charset="-128"/>
              </a:rPr>
              <a:t>α καλό επιχειρηματικό μοντέλο, οι επιχειρήσεις θα </a:t>
            </a:r>
            <a:r>
              <a:rPr lang="en-CA" sz="2000" dirty="0" smtClean="0">
                <a:latin typeface="Calibri" pitchFamily="34" charset="0"/>
                <a:ea typeface="ＭＳ Ｐゴシック" pitchFamily="-102" charset="-128"/>
              </a:rPr>
              <a:t>αποτύχουν</a:t>
            </a:r>
            <a:r>
              <a:rPr lang="el-GR" sz="2000" dirty="0" smtClean="0">
                <a:latin typeface="Calibri" pitchFamily="34" charset="0"/>
                <a:ea typeface="ＭＳ Ｐゴシック" pitchFamily="-102" charset="-128"/>
              </a:rPr>
              <a:t> </a:t>
            </a:r>
            <a:r>
              <a:rPr lang="en-CA" sz="2000" dirty="0" smtClean="0">
                <a:latin typeface="Calibri" pitchFamily="34" charset="0"/>
                <a:ea typeface="ＭＳ Ｐゴシック" pitchFamily="-102" charset="-128"/>
              </a:rPr>
              <a:t>να  </a:t>
            </a:r>
            <a:r>
              <a:rPr lang="en-CA" sz="2000" dirty="0">
                <a:latin typeface="Calibri" pitchFamily="34" charset="0"/>
                <a:ea typeface="ＭＳ Ｐゴシック" pitchFamily="-102" charset="-128"/>
              </a:rPr>
              <a:t>εκμεταλλευθούν  την  καινοτομία  τους</a:t>
            </a:r>
            <a:r>
              <a:rPr lang="el-GR" sz="2000" dirty="0">
                <a:latin typeface="Calibri" pitchFamily="34" charset="0"/>
                <a:ea typeface="ＭＳ Ｐゴシック" pitchFamily="-102" charset="-128"/>
              </a:rPr>
              <a:t>.</a:t>
            </a:r>
            <a:endParaRPr lang="en-GB" sz="2000" dirty="0">
              <a:latin typeface="Calibri" pitchFamily="34" charset="0"/>
              <a:ea typeface="ＭＳ Ｐゴシック" pitchFamily="-102" charset="-128"/>
            </a:endParaRPr>
          </a:p>
          <a:p>
            <a:pPr>
              <a:buClr>
                <a:schemeClr val="accent2">
                  <a:lumMod val="75000"/>
                </a:schemeClr>
              </a:buClr>
            </a:pPr>
            <a:r>
              <a:rPr lang="el-GR" sz="2000" dirty="0" smtClean="0">
                <a:latin typeface="Calibri" pitchFamily="34" charset="0"/>
                <a:ea typeface="ＭＳ Ｐゴシック" pitchFamily="-102" charset="-128"/>
              </a:rPr>
              <a:t>Η δημιουργία ανταγωνιστικού πλεονεκτήματος μπορεί να βασιστεί  στην ανάπτυξη ενός καινοτόμου επιχειρηματικού μοντέλου.</a:t>
            </a:r>
            <a:endParaRPr lang="nl-BE" sz="2000" dirty="0">
              <a:latin typeface="Calibri" pitchFamily="34" charset="0"/>
              <a:ea typeface="ＭＳ Ｐゴシック" pitchFamily="-102" charset="-128"/>
            </a:endParaRPr>
          </a:p>
          <a:p>
            <a:pPr>
              <a:buClr>
                <a:schemeClr val="accent2">
                  <a:lumMod val="75000"/>
                </a:schemeClr>
              </a:buClr>
            </a:pPr>
            <a:r>
              <a:rPr lang="el-GR" sz="2000" dirty="0" smtClean="0">
                <a:latin typeface="Calibri" pitchFamily="34" charset="0"/>
                <a:ea typeface="ＭＳ Ｐゴシック" pitchFamily="-102" charset="-128"/>
              </a:rPr>
              <a:t>Καινοτομία μπορεί να αποτελέσει και το ίδιο το επιχειρηματικό μοντέλο </a:t>
            </a:r>
            <a:r>
              <a:rPr lang="en-CA" sz="2000" dirty="0">
                <a:latin typeface="Calibri" pitchFamily="34" charset="0"/>
                <a:ea typeface="ＭＳ Ｐゴシック" pitchFamily="-102" charset="-128"/>
              </a:rPr>
              <a:t>(business model innovation</a:t>
            </a:r>
            <a:r>
              <a:rPr lang="en-CA" sz="2000" dirty="0" smtClean="0">
                <a:latin typeface="Calibri" pitchFamily="34" charset="0"/>
                <a:ea typeface="ＭＳ Ｐゴシック" pitchFamily="-102" charset="-128"/>
              </a:rPr>
              <a:t>)</a:t>
            </a:r>
            <a:r>
              <a:rPr lang="el-GR" sz="2000" dirty="0" smtClean="0">
                <a:latin typeface="Calibri" pitchFamily="34" charset="0"/>
                <a:ea typeface="ＭＳ Ｐゴシック" pitchFamily="-102" charset="-128"/>
              </a:rPr>
              <a:t>.</a:t>
            </a:r>
            <a:r>
              <a:rPr lang="en-CA" sz="2000" dirty="0" smtClean="0">
                <a:latin typeface="Calibri" pitchFamily="34" charset="0"/>
                <a:ea typeface="ＭＳ Ｐゴシック" pitchFamily="-102" charset="-128"/>
              </a:rPr>
              <a:t> </a:t>
            </a:r>
            <a:endParaRPr lang="el-GR" sz="2000" dirty="0" smtClean="0">
              <a:latin typeface="Calibri" pitchFamily="34" charset="0"/>
              <a:ea typeface="ＭＳ Ｐゴシック" pitchFamily="-102" charset="-128"/>
            </a:endParaRPr>
          </a:p>
          <a:p>
            <a:pPr marL="12700" marR="5080">
              <a:lnSpc>
                <a:spcPct val="100000"/>
              </a:lnSpc>
            </a:pPr>
            <a:r>
              <a:rPr lang="el-GR" sz="2000" dirty="0">
                <a:latin typeface="Calibri" pitchFamily="34" charset="0"/>
                <a:ea typeface="ＭＳ Ｐゴシック" pitchFamily="-102" charset="-128"/>
              </a:rPr>
              <a:t>Ένα επιχειρηματικό μοντέλο περιγράφει την λογική με την οποία μια επιχείρηση δημιουργεί, προσφέρει και δεσμεύει αξία ή </a:t>
            </a:r>
            <a:r>
              <a:rPr lang="el-GR" sz="2000" dirty="0" smtClean="0">
                <a:latin typeface="Calibri" pitchFamily="34" charset="0"/>
                <a:ea typeface="ＭＳ Ｐゴシック" pitchFamily="-102" charset="-128"/>
              </a:rPr>
              <a:t>αλλιώς «…πώς </a:t>
            </a:r>
            <a:r>
              <a:rPr lang="el-GR" sz="2000" dirty="0">
                <a:latin typeface="Calibri" pitchFamily="34" charset="0"/>
                <a:ea typeface="ＭＳ Ｐゴシック" pitchFamily="-102" charset="-128"/>
              </a:rPr>
              <a:t>μια επιχείρηση βγάζει λεφτά</a:t>
            </a:r>
            <a:r>
              <a:rPr lang="el-GR" sz="2000" dirty="0" smtClean="0">
                <a:latin typeface="Calibri" pitchFamily="34" charset="0"/>
                <a:ea typeface="ＭＳ Ｐゴシック" pitchFamily="-102" charset="-128"/>
              </a:rPr>
              <a:t>» (</a:t>
            </a:r>
            <a:r>
              <a:rPr lang="el-GR" sz="2000" dirty="0" err="1">
                <a:latin typeface="Calibri" pitchFamily="34" charset="0"/>
                <a:ea typeface="ＭＳ Ｐゴシック" pitchFamily="-102" charset="-128"/>
              </a:rPr>
              <a:t>Osterwalder</a:t>
            </a:r>
            <a:r>
              <a:rPr lang="el-GR" sz="2000" dirty="0">
                <a:latin typeface="Calibri" pitchFamily="34" charset="0"/>
                <a:ea typeface="ＭＳ Ｐゴシック" pitchFamily="-102" charset="-128"/>
              </a:rPr>
              <a:t> και </a:t>
            </a:r>
            <a:r>
              <a:rPr lang="el-GR" sz="2000" dirty="0" err="1">
                <a:latin typeface="Calibri" pitchFamily="34" charset="0"/>
                <a:ea typeface="ＭＳ Ｐゴシック" pitchFamily="-102" charset="-128"/>
              </a:rPr>
              <a:t>Pigneur</a:t>
            </a:r>
            <a:r>
              <a:rPr lang="el-GR" sz="2000" dirty="0">
                <a:latin typeface="Calibri" pitchFamily="34" charset="0"/>
                <a:ea typeface="ＭＳ Ｐゴシック" pitchFamily="-102" charset="-128"/>
              </a:rPr>
              <a:t>, 2010</a:t>
            </a:r>
            <a:r>
              <a:rPr lang="el-GR" sz="2000" dirty="0" smtClean="0">
                <a:latin typeface="Calibri" pitchFamily="34" charset="0"/>
                <a:ea typeface="ＭＳ Ｐゴシック" pitchFamily="-102" charset="-128"/>
              </a:rPr>
              <a:t>).</a:t>
            </a:r>
            <a:endParaRPr lang="en-US" sz="2000" dirty="0" smtClean="0">
              <a:latin typeface="Calibri" pitchFamily="34" charset="0"/>
              <a:ea typeface="ＭＳ Ｐゴシック" pitchFamily="-102" charset="-128"/>
            </a:endParaRPr>
          </a:p>
          <a:p>
            <a:pPr marL="332740" marR="5080" lvl="1"/>
            <a:r>
              <a:rPr lang="el-GR" sz="1700" dirty="0" smtClean="0">
                <a:latin typeface="Calibri" pitchFamily="34" charset="0"/>
                <a:ea typeface="ＭＳ Ｐゴシック" pitchFamily="-102" charset="-128"/>
              </a:rPr>
              <a:t>Ελκυστική πρόταση αξίας</a:t>
            </a:r>
          </a:p>
          <a:p>
            <a:pPr marL="332740" marR="5080" lvl="1"/>
            <a:r>
              <a:rPr lang="el-GR" sz="1700" dirty="0" smtClean="0">
                <a:latin typeface="Calibri" pitchFamily="34" charset="0"/>
                <a:ea typeface="ＭＳ Ｐゴシック" pitchFamily="-102" charset="-128"/>
              </a:rPr>
              <a:t>Επιθυμητή σχέση ρίσκου απόδοσης για τον επιχειρηματία</a:t>
            </a:r>
          </a:p>
          <a:p>
            <a:pPr marL="332740" marR="5080" lvl="1"/>
            <a:r>
              <a:rPr lang="el-GR" sz="1700" dirty="0" smtClean="0">
                <a:latin typeface="Calibri" pitchFamily="34" charset="0"/>
                <a:ea typeface="ＭＳ Ｐゴシック" pitchFamily="-102" charset="-128"/>
              </a:rPr>
              <a:t>Δέσμευση αξίας (μετατροπή εισροής εσόδων σε κέρδη</a:t>
            </a:r>
            <a:endParaRPr lang="el-GR" sz="2000" dirty="0" smtClean="0">
              <a:latin typeface="Calibri" pitchFamily="34" charset="0"/>
              <a:ea typeface="ＭＳ Ｐゴシック" pitchFamily="-102" charset="-128"/>
            </a:endParaRPr>
          </a:p>
          <a:p>
            <a:pPr>
              <a:buClr>
                <a:schemeClr val="accent2">
                  <a:lumMod val="75000"/>
                </a:schemeClr>
              </a:buClr>
            </a:pPr>
            <a:endParaRPr lang="nl-BE" sz="2000" dirty="0" smtClean="0">
              <a:latin typeface="Calibri" pitchFamily="34" charset="0"/>
              <a:ea typeface="ＭＳ Ｐゴシック" pitchFamily="-102" charset="-128"/>
            </a:endParaRPr>
          </a:p>
          <a:p>
            <a:pPr lvl="1" eaLnBrk="1" hangingPunct="1">
              <a:buClr>
                <a:srgbClr val="000090"/>
              </a:buClr>
              <a:buFont typeface="Wingdings" pitchFamily="-102" charset="2"/>
              <a:buNone/>
            </a:pPr>
            <a:endParaRPr lang="nl-BE" dirty="0" smtClean="0">
              <a:ea typeface="ＭＳ Ｐゴシック" pitchFamily="-102" charset="-128"/>
            </a:endParaRPr>
          </a:p>
          <a:p>
            <a:pPr eaLnBrk="1" hangingPunct="1">
              <a:buClr>
                <a:srgbClr val="000090"/>
              </a:buClr>
              <a:buFont typeface="Wingdings" pitchFamily="-102" charset="2"/>
              <a:buNone/>
            </a:pPr>
            <a:endParaRPr lang="nl-BE" dirty="0" smtClean="0">
              <a:ea typeface="ＭＳ Ｐゴシック" pitchFamily="-102" charset="-128"/>
            </a:endParaRPr>
          </a:p>
          <a:p>
            <a:pPr eaLnBrk="1" hangingPunct="1"/>
            <a:endParaRPr lang="nl-BE" dirty="0" smtClean="0">
              <a:ea typeface="ＭＳ Ｐゴシック" pitchFamily="-102" charset="-128"/>
            </a:endParaRPr>
          </a:p>
          <a:p>
            <a:pPr eaLnBrk="1" hangingPunct="1"/>
            <a:endParaRPr lang="nl-BE" dirty="0" smtClean="0">
              <a:ea typeface="ＭＳ Ｐゴシック" pitchFamily="-102" charset="-128"/>
            </a:endParaRPr>
          </a:p>
          <a:p>
            <a:pPr eaLnBrk="1" hangingPunct="1"/>
            <a:endParaRPr lang="nl-BE" dirty="0" smtClean="0">
              <a:ea typeface="ＭＳ Ｐゴシック" pitchFamily="-102" charset="-128"/>
            </a:endParaRPr>
          </a:p>
          <a:p>
            <a:pPr eaLnBrk="1" hangingPunct="1"/>
            <a:endParaRPr lang="nl-BE" dirty="0" smtClean="0">
              <a:ea typeface="ＭＳ Ｐゴシック" pitchFamily="-102" charset="-128"/>
            </a:endParaRPr>
          </a:p>
          <a:p>
            <a:pPr eaLnBrk="1" hangingPunct="1"/>
            <a:endParaRPr lang="nl-BE" dirty="0" smtClean="0">
              <a:ea typeface="ＭＳ Ｐゴシック" pitchFamily="-102" charset="-128"/>
            </a:endParaRPr>
          </a:p>
        </p:txBody>
      </p:sp>
      <p:sp>
        <p:nvSpPr>
          <p:cNvPr id="2" name="Slide Number Placeholder 1"/>
          <p:cNvSpPr>
            <a:spLocks noGrp="1"/>
          </p:cNvSpPr>
          <p:nvPr>
            <p:ph type="sldNum" sz="quarter" idx="12"/>
          </p:nvPr>
        </p:nvSpPr>
        <p:spPr/>
        <p:txBody>
          <a:bodyPr>
            <a:normAutofit fontScale="85000" lnSpcReduction="20000"/>
          </a:bodyPr>
          <a:lstStyle/>
          <a:p>
            <a:fld id="{BEB7F41A-2E03-4BDD-949B-B1838DB893B3}" type="slidenum">
              <a:rPr lang="en-US" smtClean="0"/>
              <a:pPr/>
              <a:t>7</a:t>
            </a:fld>
            <a:endParaRPr lang="en-US"/>
          </a:p>
        </p:txBody>
      </p:sp>
      <p:sp>
        <p:nvSpPr>
          <p:cNvPr id="3" name="Footer Placeholder 2"/>
          <p:cNvSpPr>
            <a:spLocks noGrp="1"/>
          </p:cNvSpPr>
          <p:nvPr>
            <p:ph type="ftr" sz="quarter" idx="11"/>
          </p:nvPr>
        </p:nvSpPr>
        <p:spPr/>
        <p:txBody>
          <a:bodyPr/>
          <a:lstStyle/>
          <a:p>
            <a:r>
              <a:rPr lang="el-GR" smtClean="0"/>
              <a:t>Αναπληρωτής Καθηγητής Ευάγγελος Σιώκας</a:t>
            </a:r>
            <a:endParaRPr lang="en-US"/>
          </a:p>
        </p:txBody>
      </p:sp>
    </p:spTree>
    <p:extLst>
      <p:ext uri="{BB962C8B-B14F-4D97-AF65-F5344CB8AC3E}">
        <p14:creationId xmlns="" xmlns:p14="http://schemas.microsoft.com/office/powerpoint/2010/main" val="666833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Καμβάς Επιχειρηματικού Μοντέλου</a:t>
            </a:r>
            <a:br>
              <a:rPr lang="el-GR" sz="2800" dirty="0" smtClean="0"/>
            </a:br>
            <a:r>
              <a:rPr lang="el-GR" sz="1600" dirty="0">
                <a:latin typeface="Arial"/>
                <a:cs typeface="Arial"/>
              </a:rPr>
              <a:t>Πηγή: </a:t>
            </a:r>
            <a:r>
              <a:rPr lang="en-US" sz="1600" dirty="0" err="1">
                <a:latin typeface="Arial"/>
                <a:cs typeface="Arial"/>
              </a:rPr>
              <a:t>Os</a:t>
            </a:r>
            <a:r>
              <a:rPr lang="en-US" sz="1600" spc="5" dirty="0" err="1">
                <a:latin typeface="Arial"/>
                <a:cs typeface="Arial"/>
              </a:rPr>
              <a:t>t</a:t>
            </a:r>
            <a:r>
              <a:rPr lang="en-US" sz="1600" dirty="0" err="1">
                <a:latin typeface="Arial"/>
                <a:cs typeface="Arial"/>
              </a:rPr>
              <a:t>e</a:t>
            </a:r>
            <a:r>
              <a:rPr lang="en-US" sz="1600" spc="-30" dirty="0" err="1">
                <a:latin typeface="Arial"/>
                <a:cs typeface="Arial"/>
              </a:rPr>
              <a:t>r</a:t>
            </a:r>
            <a:r>
              <a:rPr lang="en-US" sz="1600" spc="30" dirty="0" err="1">
                <a:latin typeface="Arial"/>
                <a:cs typeface="Arial"/>
              </a:rPr>
              <a:t>w</a:t>
            </a:r>
            <a:r>
              <a:rPr lang="en-US" sz="1600" spc="-10" dirty="0" err="1">
                <a:latin typeface="Arial"/>
                <a:cs typeface="Arial"/>
              </a:rPr>
              <a:t>a</a:t>
            </a:r>
            <a:r>
              <a:rPr lang="en-US" sz="1600" dirty="0" err="1">
                <a:latin typeface="Arial"/>
                <a:cs typeface="Arial"/>
              </a:rPr>
              <a:t>ld</a:t>
            </a:r>
            <a:r>
              <a:rPr lang="en-US" sz="1600" spc="-10" dirty="0" err="1">
                <a:latin typeface="Arial"/>
                <a:cs typeface="Arial"/>
              </a:rPr>
              <a:t>e</a:t>
            </a:r>
            <a:r>
              <a:rPr lang="en-US" sz="1600" dirty="0" err="1">
                <a:latin typeface="Arial"/>
                <a:cs typeface="Arial"/>
              </a:rPr>
              <a:t>r</a:t>
            </a:r>
            <a:r>
              <a:rPr lang="en-US" sz="1600" spc="-40" dirty="0">
                <a:latin typeface="Arial"/>
                <a:cs typeface="Arial"/>
              </a:rPr>
              <a:t> </a:t>
            </a:r>
            <a:r>
              <a:rPr lang="en-US" sz="1600" dirty="0">
                <a:latin typeface="Arial"/>
                <a:cs typeface="Arial"/>
              </a:rPr>
              <a:t>and</a:t>
            </a:r>
            <a:r>
              <a:rPr lang="en-US" sz="1600" spc="-25" dirty="0">
                <a:latin typeface="Arial"/>
                <a:cs typeface="Arial"/>
              </a:rPr>
              <a:t> </a:t>
            </a:r>
            <a:r>
              <a:rPr lang="en-US" sz="1600" dirty="0" err="1">
                <a:latin typeface="Arial"/>
                <a:cs typeface="Arial"/>
              </a:rPr>
              <a:t>P</a:t>
            </a:r>
            <a:r>
              <a:rPr lang="en-US" sz="1600" spc="-10" dirty="0" err="1">
                <a:latin typeface="Arial"/>
                <a:cs typeface="Arial"/>
              </a:rPr>
              <a:t>i</a:t>
            </a:r>
            <a:r>
              <a:rPr lang="en-US" sz="1600" dirty="0" err="1">
                <a:latin typeface="Arial"/>
                <a:cs typeface="Arial"/>
              </a:rPr>
              <a:t>gn</a:t>
            </a:r>
            <a:r>
              <a:rPr lang="en-US" sz="1600" spc="5" dirty="0" err="1">
                <a:latin typeface="Arial"/>
                <a:cs typeface="Arial"/>
              </a:rPr>
              <a:t>e</a:t>
            </a:r>
            <a:r>
              <a:rPr lang="en-US" sz="1600" dirty="0" err="1">
                <a:latin typeface="Arial"/>
                <a:cs typeface="Arial"/>
              </a:rPr>
              <a:t>ur</a:t>
            </a:r>
            <a:r>
              <a:rPr lang="en-US" sz="1600" spc="-15" dirty="0">
                <a:latin typeface="Arial"/>
                <a:cs typeface="Arial"/>
              </a:rPr>
              <a:t> </a:t>
            </a:r>
            <a:r>
              <a:rPr lang="en-US" sz="1600" dirty="0">
                <a:latin typeface="Arial"/>
                <a:cs typeface="Arial"/>
              </a:rPr>
              <a:t>(</a:t>
            </a:r>
            <a:r>
              <a:rPr lang="en-US" sz="1600" spc="5" dirty="0">
                <a:latin typeface="Arial"/>
                <a:cs typeface="Arial"/>
              </a:rPr>
              <a:t>2</a:t>
            </a:r>
            <a:r>
              <a:rPr lang="en-US" sz="1600" dirty="0">
                <a:latin typeface="Arial"/>
                <a:cs typeface="Arial"/>
              </a:rPr>
              <a:t>0</a:t>
            </a:r>
            <a:r>
              <a:rPr lang="en-US" sz="1600" spc="-10" dirty="0">
                <a:latin typeface="Arial"/>
                <a:cs typeface="Arial"/>
              </a:rPr>
              <a:t>09</a:t>
            </a:r>
            <a:r>
              <a:rPr lang="en-US" sz="1600" dirty="0" smtClean="0">
                <a:latin typeface="Arial"/>
                <a:cs typeface="Arial"/>
              </a:rPr>
              <a:t>)</a:t>
            </a:r>
            <a:endParaRPr lang="el-GR" sz="1600" dirty="0"/>
          </a:p>
        </p:txBody>
      </p:sp>
      <p:sp>
        <p:nvSpPr>
          <p:cNvPr id="4" name="Footer Placeholder 3"/>
          <p:cNvSpPr>
            <a:spLocks noGrp="1"/>
          </p:cNvSpPr>
          <p:nvPr>
            <p:ph type="ftr" sz="quarter" idx="11"/>
          </p:nvPr>
        </p:nvSpPr>
        <p:spPr/>
        <p:txBody>
          <a:bodyPr/>
          <a:lstStyle/>
          <a:p>
            <a:r>
              <a:rPr lang="el-GR" smtClean="0"/>
              <a:t>Αναπληρωτής Καθηγητής Ευάγγελος Σιώκας</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8</a:t>
            </a:fld>
            <a:endParaRPr lang="en-US"/>
          </a:p>
        </p:txBody>
      </p:sp>
      <p:sp>
        <p:nvSpPr>
          <p:cNvPr id="5" name="Content Placeholder 4"/>
          <p:cNvSpPr>
            <a:spLocks noGrp="1"/>
          </p:cNvSpPr>
          <p:nvPr>
            <p:ph sz="quarter" idx="1"/>
          </p:nvPr>
        </p:nvSpPr>
        <p:spPr/>
        <p:txBody>
          <a:bodyPr>
            <a:normAutofit/>
          </a:bodyPr>
          <a:lstStyle/>
          <a:p>
            <a:r>
              <a:rPr lang="el-GR" sz="2000" dirty="0">
                <a:latin typeface="Calibri" pitchFamily="34" charset="0"/>
                <a:ea typeface="ＭＳ Ｐゴシック" pitchFamily="-102" charset="-128"/>
              </a:rPr>
              <a:t>Καμβάς επιχειρηματικού μοντέλου (</a:t>
            </a:r>
            <a:r>
              <a:rPr lang="el-GR" sz="2000" dirty="0" err="1">
                <a:latin typeface="Calibri" pitchFamily="34" charset="0"/>
                <a:ea typeface="ＭＳ Ｐゴシック" pitchFamily="-102" charset="-128"/>
              </a:rPr>
              <a:t>Business</a:t>
            </a:r>
            <a:r>
              <a:rPr lang="el-GR" sz="2000" dirty="0">
                <a:latin typeface="Calibri" pitchFamily="34" charset="0"/>
                <a:ea typeface="ＭＳ Ｐゴシック" pitchFamily="-102" charset="-128"/>
              </a:rPr>
              <a:t> </a:t>
            </a:r>
            <a:r>
              <a:rPr lang="el-GR" sz="2000" dirty="0" err="1">
                <a:latin typeface="Calibri" pitchFamily="34" charset="0"/>
                <a:ea typeface="ＭＳ Ｐゴシック" pitchFamily="-102" charset="-128"/>
              </a:rPr>
              <a:t>Model</a:t>
            </a:r>
            <a:r>
              <a:rPr lang="el-GR" sz="2000" dirty="0">
                <a:latin typeface="Calibri" pitchFamily="34" charset="0"/>
                <a:ea typeface="ＭＳ Ｐゴシック" pitchFamily="-102" charset="-128"/>
              </a:rPr>
              <a:t> </a:t>
            </a:r>
            <a:r>
              <a:rPr lang="el-GR" sz="2000" dirty="0" err="1">
                <a:latin typeface="Calibri" pitchFamily="34" charset="0"/>
                <a:ea typeface="ＭＳ Ｐゴシック" pitchFamily="-102" charset="-128"/>
              </a:rPr>
              <a:t>Canvas</a:t>
            </a:r>
            <a:r>
              <a:rPr lang="el-GR" sz="2000" dirty="0">
                <a:latin typeface="Calibri" pitchFamily="34" charset="0"/>
                <a:ea typeface="ＭＳ Ｐゴシック" pitchFamily="-102" charset="-128"/>
              </a:rPr>
              <a:t>): Εργαλείο μέσω του οποίου περιγράφονται τα εννέα δομικά στοιχεία (</a:t>
            </a:r>
            <a:r>
              <a:rPr lang="el-GR" sz="2000" dirty="0" err="1">
                <a:latin typeface="Calibri" pitchFamily="34" charset="0"/>
                <a:ea typeface="ＭＳ Ｐゴシック" pitchFamily="-102" charset="-128"/>
              </a:rPr>
              <a:t>bulding</a:t>
            </a:r>
            <a:r>
              <a:rPr lang="el-GR" sz="2000" dirty="0">
                <a:latin typeface="Calibri" pitchFamily="34" charset="0"/>
                <a:ea typeface="ＭＳ Ｐゴシック" pitchFamily="-102" charset="-128"/>
              </a:rPr>
              <a:t> </a:t>
            </a:r>
            <a:r>
              <a:rPr lang="el-GR" sz="2000" dirty="0" err="1">
                <a:latin typeface="Calibri" pitchFamily="34" charset="0"/>
                <a:ea typeface="ＭＳ Ｐゴシック" pitchFamily="-102" charset="-128"/>
              </a:rPr>
              <a:t>blocks</a:t>
            </a:r>
            <a:r>
              <a:rPr lang="el-GR" sz="2000" dirty="0">
                <a:latin typeface="Calibri" pitchFamily="34" charset="0"/>
                <a:ea typeface="ＭＳ Ｐゴシック" pitchFamily="-102" charset="-128"/>
              </a:rPr>
              <a:t>) που απαρτίζουν ένα επιχειρηματικό μοντέλο. Με βάση τη συνολική εικόνα των δομικών στοιχείων ένας επιχειρηματίας μπορεί να δημιουργήσει ένα καινοτομικό επιχειρηματικό μοντέλο.</a:t>
            </a:r>
          </a:p>
          <a:p>
            <a:pPr marL="0" indent="0">
              <a:buNone/>
            </a:pPr>
            <a:endParaRPr lang="en-US" sz="2000" dirty="0"/>
          </a:p>
        </p:txBody>
      </p:sp>
    </p:spTree>
    <p:extLst>
      <p:ext uri="{BB962C8B-B14F-4D97-AF65-F5344CB8AC3E}">
        <p14:creationId xmlns="" xmlns:p14="http://schemas.microsoft.com/office/powerpoint/2010/main" val="1561180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Καμβάς Επιχειρηματικού Μοντέλου</a:t>
            </a:r>
            <a:br>
              <a:rPr lang="el-GR" sz="2800" dirty="0" smtClean="0"/>
            </a:br>
            <a:r>
              <a:rPr lang="el-GR" sz="1600" dirty="0">
                <a:latin typeface="Arial"/>
                <a:cs typeface="Arial"/>
              </a:rPr>
              <a:t>Πηγή: </a:t>
            </a:r>
            <a:r>
              <a:rPr lang="en-US" sz="1600" dirty="0" err="1">
                <a:latin typeface="Arial"/>
                <a:cs typeface="Arial"/>
              </a:rPr>
              <a:t>Os</a:t>
            </a:r>
            <a:r>
              <a:rPr lang="en-US" sz="1600" spc="5" dirty="0" err="1">
                <a:latin typeface="Arial"/>
                <a:cs typeface="Arial"/>
              </a:rPr>
              <a:t>t</a:t>
            </a:r>
            <a:r>
              <a:rPr lang="en-US" sz="1600" dirty="0" err="1">
                <a:latin typeface="Arial"/>
                <a:cs typeface="Arial"/>
              </a:rPr>
              <a:t>e</a:t>
            </a:r>
            <a:r>
              <a:rPr lang="en-US" sz="1600" spc="-30" dirty="0" err="1">
                <a:latin typeface="Arial"/>
                <a:cs typeface="Arial"/>
              </a:rPr>
              <a:t>r</a:t>
            </a:r>
            <a:r>
              <a:rPr lang="en-US" sz="1600" spc="30" dirty="0" err="1">
                <a:latin typeface="Arial"/>
                <a:cs typeface="Arial"/>
              </a:rPr>
              <a:t>w</a:t>
            </a:r>
            <a:r>
              <a:rPr lang="en-US" sz="1600" spc="-10" dirty="0" err="1">
                <a:latin typeface="Arial"/>
                <a:cs typeface="Arial"/>
              </a:rPr>
              <a:t>a</a:t>
            </a:r>
            <a:r>
              <a:rPr lang="en-US" sz="1600" dirty="0" err="1">
                <a:latin typeface="Arial"/>
                <a:cs typeface="Arial"/>
              </a:rPr>
              <a:t>ld</a:t>
            </a:r>
            <a:r>
              <a:rPr lang="en-US" sz="1600" spc="-10" dirty="0" err="1">
                <a:latin typeface="Arial"/>
                <a:cs typeface="Arial"/>
              </a:rPr>
              <a:t>e</a:t>
            </a:r>
            <a:r>
              <a:rPr lang="en-US" sz="1600" dirty="0" err="1">
                <a:latin typeface="Arial"/>
                <a:cs typeface="Arial"/>
              </a:rPr>
              <a:t>r</a:t>
            </a:r>
            <a:r>
              <a:rPr lang="en-US" sz="1600" spc="-40" dirty="0">
                <a:latin typeface="Arial"/>
                <a:cs typeface="Arial"/>
              </a:rPr>
              <a:t> </a:t>
            </a:r>
            <a:r>
              <a:rPr lang="en-US" sz="1600" dirty="0">
                <a:latin typeface="Arial"/>
                <a:cs typeface="Arial"/>
              </a:rPr>
              <a:t>and</a:t>
            </a:r>
            <a:r>
              <a:rPr lang="en-US" sz="1600" spc="-25" dirty="0">
                <a:latin typeface="Arial"/>
                <a:cs typeface="Arial"/>
              </a:rPr>
              <a:t> </a:t>
            </a:r>
            <a:r>
              <a:rPr lang="en-US" sz="1600" dirty="0" err="1">
                <a:latin typeface="Arial"/>
                <a:cs typeface="Arial"/>
              </a:rPr>
              <a:t>P</a:t>
            </a:r>
            <a:r>
              <a:rPr lang="en-US" sz="1600" spc="-10" dirty="0" err="1">
                <a:latin typeface="Arial"/>
                <a:cs typeface="Arial"/>
              </a:rPr>
              <a:t>i</a:t>
            </a:r>
            <a:r>
              <a:rPr lang="en-US" sz="1600" dirty="0" err="1">
                <a:latin typeface="Arial"/>
                <a:cs typeface="Arial"/>
              </a:rPr>
              <a:t>gn</a:t>
            </a:r>
            <a:r>
              <a:rPr lang="en-US" sz="1600" spc="5" dirty="0" err="1">
                <a:latin typeface="Arial"/>
                <a:cs typeface="Arial"/>
              </a:rPr>
              <a:t>e</a:t>
            </a:r>
            <a:r>
              <a:rPr lang="en-US" sz="1600" dirty="0" err="1">
                <a:latin typeface="Arial"/>
                <a:cs typeface="Arial"/>
              </a:rPr>
              <a:t>ur</a:t>
            </a:r>
            <a:r>
              <a:rPr lang="en-US" sz="1600" spc="-15" dirty="0">
                <a:latin typeface="Arial"/>
                <a:cs typeface="Arial"/>
              </a:rPr>
              <a:t> </a:t>
            </a:r>
            <a:r>
              <a:rPr lang="en-US" sz="1600" dirty="0">
                <a:latin typeface="Arial"/>
                <a:cs typeface="Arial"/>
              </a:rPr>
              <a:t>(</a:t>
            </a:r>
            <a:r>
              <a:rPr lang="en-US" sz="1600" spc="5" dirty="0">
                <a:latin typeface="Arial"/>
                <a:cs typeface="Arial"/>
              </a:rPr>
              <a:t>2</a:t>
            </a:r>
            <a:r>
              <a:rPr lang="en-US" sz="1600" dirty="0">
                <a:latin typeface="Arial"/>
                <a:cs typeface="Arial"/>
              </a:rPr>
              <a:t>0</a:t>
            </a:r>
            <a:r>
              <a:rPr lang="en-US" sz="1600" spc="-10" dirty="0">
                <a:latin typeface="Arial"/>
                <a:cs typeface="Arial"/>
              </a:rPr>
              <a:t>09</a:t>
            </a:r>
            <a:r>
              <a:rPr lang="en-US" sz="1600" dirty="0" smtClean="0">
                <a:latin typeface="Arial"/>
                <a:cs typeface="Arial"/>
              </a:rPr>
              <a:t>)</a:t>
            </a:r>
            <a:endParaRPr lang="el-GR" sz="1600" dirty="0"/>
          </a:p>
        </p:txBody>
      </p:sp>
      <p:sp>
        <p:nvSpPr>
          <p:cNvPr id="3" name="Slide Number Placeholder 2"/>
          <p:cNvSpPr>
            <a:spLocks noGrp="1"/>
          </p:cNvSpPr>
          <p:nvPr>
            <p:ph type="sldNum" sz="quarter" idx="12"/>
          </p:nvPr>
        </p:nvSpPr>
        <p:spPr/>
        <p:txBody>
          <a:bodyPr>
            <a:normAutofit fontScale="85000" lnSpcReduction="20000"/>
          </a:bodyPr>
          <a:lstStyle/>
          <a:p>
            <a:fld id="{BEB7F41A-2E03-4BDD-949B-B1838DB893B3}" type="slidenum">
              <a:rPr lang="en-US" smtClean="0"/>
              <a:pPr/>
              <a:t>9</a:t>
            </a:fld>
            <a:endParaRPr lang="en-US"/>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7867"/>
          <a:stretch/>
        </p:blipFill>
        <p:spPr bwMode="auto">
          <a:xfrm>
            <a:off x="380999" y="1483750"/>
            <a:ext cx="8153401" cy="52583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bject 4"/>
          <p:cNvSpPr txBox="1"/>
          <p:nvPr/>
        </p:nvSpPr>
        <p:spPr>
          <a:xfrm>
            <a:off x="563310" y="2046718"/>
            <a:ext cx="1365885" cy="1194435"/>
          </a:xfrm>
          <a:prstGeom prst="rect">
            <a:avLst/>
          </a:prstGeom>
        </p:spPr>
        <p:txBody>
          <a:bodyPr vert="horz" wrap="square" lIns="0" tIns="0" rIns="0" bIns="0" rtlCol="0">
            <a:spAutoFit/>
          </a:bodyPr>
          <a:lstStyle/>
          <a:p>
            <a:pPr marL="12700" marR="5080">
              <a:lnSpc>
                <a:spcPct val="100000"/>
              </a:lnSpc>
            </a:pPr>
            <a:r>
              <a:rPr sz="2000" dirty="0">
                <a:latin typeface="Comic Sans MS"/>
                <a:cs typeface="Comic Sans MS"/>
              </a:rPr>
              <a:t>Βασικοί Συνεργάτες </a:t>
            </a:r>
            <a:r>
              <a:rPr sz="2000" spc="-5" dirty="0">
                <a:latin typeface="Comic Sans MS"/>
                <a:cs typeface="Comic Sans MS"/>
              </a:rPr>
              <a:t>(K</a:t>
            </a:r>
            <a:r>
              <a:rPr sz="2000" spc="-10" dirty="0">
                <a:latin typeface="Comic Sans MS"/>
                <a:cs typeface="Comic Sans MS"/>
              </a:rPr>
              <a:t>e</a:t>
            </a:r>
            <a:r>
              <a:rPr sz="2000" dirty="0">
                <a:latin typeface="Comic Sans MS"/>
                <a:cs typeface="Comic Sans MS"/>
              </a:rPr>
              <a:t>y P</a:t>
            </a:r>
            <a:r>
              <a:rPr sz="2000" spc="-10" dirty="0">
                <a:latin typeface="Comic Sans MS"/>
                <a:cs typeface="Comic Sans MS"/>
              </a:rPr>
              <a:t>a</a:t>
            </a:r>
            <a:r>
              <a:rPr sz="2000" spc="-5" dirty="0">
                <a:latin typeface="Comic Sans MS"/>
                <a:cs typeface="Comic Sans MS"/>
              </a:rPr>
              <a:t>rtn</a:t>
            </a:r>
            <a:r>
              <a:rPr sz="2000" spc="-15" dirty="0">
                <a:latin typeface="Comic Sans MS"/>
                <a:cs typeface="Comic Sans MS"/>
              </a:rPr>
              <a:t>e</a:t>
            </a:r>
            <a:r>
              <a:rPr sz="2000" spc="-5" dirty="0">
                <a:latin typeface="Comic Sans MS"/>
                <a:cs typeface="Comic Sans MS"/>
              </a:rPr>
              <a:t>r</a:t>
            </a:r>
            <a:r>
              <a:rPr sz="2000" spc="-10" dirty="0">
                <a:latin typeface="Comic Sans MS"/>
                <a:cs typeface="Comic Sans MS"/>
              </a:rPr>
              <a:t>s</a:t>
            </a:r>
            <a:r>
              <a:rPr sz="2000" dirty="0">
                <a:latin typeface="Comic Sans MS"/>
                <a:cs typeface="Comic Sans MS"/>
              </a:rPr>
              <a:t>)</a:t>
            </a:r>
          </a:p>
        </p:txBody>
      </p:sp>
      <p:sp>
        <p:nvSpPr>
          <p:cNvPr id="8" name="object 5"/>
          <p:cNvSpPr txBox="1"/>
          <p:nvPr/>
        </p:nvSpPr>
        <p:spPr>
          <a:xfrm>
            <a:off x="2286000" y="2046718"/>
            <a:ext cx="1331595" cy="1499870"/>
          </a:xfrm>
          <a:prstGeom prst="rect">
            <a:avLst/>
          </a:prstGeom>
        </p:spPr>
        <p:txBody>
          <a:bodyPr vert="horz" wrap="square" lIns="0" tIns="0" rIns="0" bIns="0" rtlCol="0">
            <a:spAutoFit/>
          </a:bodyPr>
          <a:lstStyle/>
          <a:p>
            <a:pPr marL="12700" marR="5080">
              <a:lnSpc>
                <a:spcPct val="102099"/>
              </a:lnSpc>
            </a:pPr>
            <a:r>
              <a:rPr sz="2000" dirty="0">
                <a:latin typeface="Comic Sans MS"/>
                <a:cs typeface="Comic Sans MS"/>
              </a:rPr>
              <a:t>Βασικές Δραστηρι</a:t>
            </a:r>
            <a:r>
              <a:rPr sz="2000" spc="5" dirty="0">
                <a:latin typeface="Comic Sans MS"/>
                <a:cs typeface="Comic Sans MS"/>
              </a:rPr>
              <a:t>ό</a:t>
            </a:r>
            <a:r>
              <a:rPr sz="2000" dirty="0">
                <a:latin typeface="Comic Sans MS"/>
                <a:cs typeface="Comic Sans MS"/>
              </a:rPr>
              <a:t>- τητες</a:t>
            </a:r>
          </a:p>
          <a:p>
            <a:pPr marL="12700">
              <a:lnSpc>
                <a:spcPts val="2305"/>
              </a:lnSpc>
            </a:pPr>
            <a:r>
              <a:rPr sz="2000" spc="-5" dirty="0">
                <a:latin typeface="Comic Sans MS"/>
                <a:cs typeface="Comic Sans MS"/>
              </a:rPr>
              <a:t>(K</a:t>
            </a:r>
            <a:r>
              <a:rPr sz="2000" spc="-10" dirty="0">
                <a:latin typeface="Comic Sans MS"/>
                <a:cs typeface="Comic Sans MS"/>
              </a:rPr>
              <a:t>e</a:t>
            </a:r>
            <a:r>
              <a:rPr sz="2000" dirty="0">
                <a:latin typeface="Comic Sans MS"/>
                <a:cs typeface="Comic Sans MS"/>
              </a:rPr>
              <a:t>y</a:t>
            </a:r>
          </a:p>
          <a:p>
            <a:pPr marL="12700">
              <a:lnSpc>
                <a:spcPct val="100000"/>
              </a:lnSpc>
            </a:pPr>
            <a:r>
              <a:rPr sz="2000" spc="-5" dirty="0">
                <a:latin typeface="Comic Sans MS"/>
                <a:cs typeface="Comic Sans MS"/>
              </a:rPr>
              <a:t>Act</a:t>
            </a:r>
            <a:r>
              <a:rPr sz="2000" spc="5" dirty="0">
                <a:latin typeface="Comic Sans MS"/>
                <a:cs typeface="Comic Sans MS"/>
              </a:rPr>
              <a:t>i</a:t>
            </a:r>
            <a:r>
              <a:rPr sz="2000" spc="-5" dirty="0">
                <a:latin typeface="Comic Sans MS"/>
                <a:cs typeface="Comic Sans MS"/>
              </a:rPr>
              <a:t>vit</a:t>
            </a:r>
            <a:r>
              <a:rPr sz="2000" spc="5" dirty="0">
                <a:latin typeface="Comic Sans MS"/>
                <a:cs typeface="Comic Sans MS"/>
              </a:rPr>
              <a:t>i</a:t>
            </a:r>
            <a:r>
              <a:rPr sz="2000" spc="-10" dirty="0">
                <a:latin typeface="Comic Sans MS"/>
                <a:cs typeface="Comic Sans MS"/>
              </a:rPr>
              <a:t>e</a:t>
            </a:r>
            <a:r>
              <a:rPr sz="2000" dirty="0">
                <a:latin typeface="Comic Sans MS"/>
                <a:cs typeface="Comic Sans MS"/>
              </a:rPr>
              <a:t>s)</a:t>
            </a:r>
          </a:p>
        </p:txBody>
      </p:sp>
      <p:sp>
        <p:nvSpPr>
          <p:cNvPr id="9" name="object 6"/>
          <p:cNvSpPr txBox="1"/>
          <p:nvPr/>
        </p:nvSpPr>
        <p:spPr>
          <a:xfrm>
            <a:off x="2058824" y="4271162"/>
            <a:ext cx="1560195" cy="923330"/>
          </a:xfrm>
          <a:prstGeom prst="rect">
            <a:avLst/>
          </a:prstGeom>
        </p:spPr>
        <p:txBody>
          <a:bodyPr vert="horz" wrap="square" lIns="0" tIns="0" rIns="0" bIns="0" rtlCol="0">
            <a:spAutoFit/>
          </a:bodyPr>
          <a:lstStyle/>
          <a:p>
            <a:pPr marL="12700" marR="5080">
              <a:lnSpc>
                <a:spcPct val="99900"/>
              </a:lnSpc>
            </a:pPr>
            <a:r>
              <a:rPr sz="2000" dirty="0">
                <a:latin typeface="Comic Sans MS"/>
                <a:cs typeface="Comic Sans MS"/>
              </a:rPr>
              <a:t>Βασικοί</a:t>
            </a:r>
            <a:r>
              <a:rPr sz="2000" spc="-5" dirty="0">
                <a:latin typeface="Comic Sans MS"/>
                <a:cs typeface="Comic Sans MS"/>
              </a:rPr>
              <a:t> </a:t>
            </a:r>
            <a:r>
              <a:rPr sz="2000" dirty="0">
                <a:latin typeface="Comic Sans MS"/>
                <a:cs typeface="Comic Sans MS"/>
              </a:rPr>
              <a:t>Πόροι </a:t>
            </a:r>
            <a:r>
              <a:rPr sz="2000" spc="-5" dirty="0">
                <a:latin typeface="Comic Sans MS"/>
                <a:cs typeface="Comic Sans MS"/>
              </a:rPr>
              <a:t>(K</a:t>
            </a:r>
            <a:r>
              <a:rPr sz="2000" spc="-10" dirty="0">
                <a:latin typeface="Comic Sans MS"/>
                <a:cs typeface="Comic Sans MS"/>
              </a:rPr>
              <a:t>e</a:t>
            </a:r>
            <a:r>
              <a:rPr sz="2000" dirty="0">
                <a:latin typeface="Comic Sans MS"/>
                <a:cs typeface="Comic Sans MS"/>
              </a:rPr>
              <a:t>y </a:t>
            </a:r>
            <a:r>
              <a:rPr sz="2000" spc="-5" dirty="0">
                <a:latin typeface="Comic Sans MS"/>
                <a:cs typeface="Comic Sans MS"/>
              </a:rPr>
              <a:t>Re</a:t>
            </a:r>
            <a:r>
              <a:rPr sz="2000" spc="-10" dirty="0">
                <a:latin typeface="Comic Sans MS"/>
                <a:cs typeface="Comic Sans MS"/>
              </a:rPr>
              <a:t>s</a:t>
            </a:r>
            <a:r>
              <a:rPr sz="2000" dirty="0">
                <a:latin typeface="Comic Sans MS"/>
                <a:cs typeface="Comic Sans MS"/>
              </a:rPr>
              <a:t>ource</a:t>
            </a:r>
            <a:r>
              <a:rPr sz="2000" spc="-10" dirty="0">
                <a:latin typeface="Comic Sans MS"/>
                <a:cs typeface="Comic Sans MS"/>
              </a:rPr>
              <a:t>s</a:t>
            </a:r>
            <a:r>
              <a:rPr sz="2000" dirty="0">
                <a:latin typeface="Comic Sans MS"/>
                <a:cs typeface="Comic Sans MS"/>
              </a:rPr>
              <a:t>)</a:t>
            </a:r>
          </a:p>
        </p:txBody>
      </p:sp>
      <p:sp>
        <p:nvSpPr>
          <p:cNvPr id="10" name="object 7"/>
          <p:cNvSpPr txBox="1"/>
          <p:nvPr/>
        </p:nvSpPr>
        <p:spPr>
          <a:xfrm>
            <a:off x="3706495" y="2159113"/>
            <a:ext cx="1574164" cy="1043363"/>
          </a:xfrm>
          <a:prstGeom prst="rect">
            <a:avLst/>
          </a:prstGeom>
        </p:spPr>
        <p:txBody>
          <a:bodyPr vert="horz" wrap="square" lIns="0" tIns="0" rIns="0" bIns="0" rtlCol="0">
            <a:spAutoFit/>
          </a:bodyPr>
          <a:lstStyle/>
          <a:p>
            <a:pPr marL="12700" marR="5080">
              <a:lnSpc>
                <a:spcPct val="113100"/>
              </a:lnSpc>
            </a:pPr>
            <a:r>
              <a:rPr sz="2000" dirty="0">
                <a:latin typeface="Comic Sans MS"/>
                <a:cs typeface="Comic Sans MS"/>
              </a:rPr>
              <a:t>Πρότα</a:t>
            </a:r>
            <a:r>
              <a:rPr sz="2000" spc="5" dirty="0">
                <a:latin typeface="Comic Sans MS"/>
                <a:cs typeface="Comic Sans MS"/>
              </a:rPr>
              <a:t>σ</a:t>
            </a:r>
            <a:r>
              <a:rPr sz="2000" dirty="0">
                <a:latin typeface="Comic Sans MS"/>
                <a:cs typeface="Comic Sans MS"/>
              </a:rPr>
              <a:t>η</a:t>
            </a:r>
            <a:r>
              <a:rPr sz="2000" spc="-15" dirty="0">
                <a:latin typeface="Comic Sans MS"/>
                <a:cs typeface="Comic Sans MS"/>
              </a:rPr>
              <a:t> </a:t>
            </a:r>
            <a:r>
              <a:rPr sz="2000" dirty="0">
                <a:latin typeface="Comic Sans MS"/>
                <a:cs typeface="Comic Sans MS"/>
              </a:rPr>
              <a:t>Αξία </a:t>
            </a:r>
            <a:r>
              <a:rPr sz="2000" spc="-5" dirty="0">
                <a:latin typeface="Comic Sans MS"/>
                <a:cs typeface="Comic Sans MS"/>
              </a:rPr>
              <a:t>(Value </a:t>
            </a:r>
            <a:r>
              <a:rPr sz="2000" dirty="0">
                <a:latin typeface="Comic Sans MS"/>
                <a:cs typeface="Comic Sans MS"/>
              </a:rPr>
              <a:t>Propo</a:t>
            </a:r>
            <a:r>
              <a:rPr sz="2000" spc="-10" dirty="0">
                <a:latin typeface="Comic Sans MS"/>
                <a:cs typeface="Comic Sans MS"/>
              </a:rPr>
              <a:t>s</a:t>
            </a:r>
            <a:r>
              <a:rPr sz="2000" spc="-5" dirty="0">
                <a:latin typeface="Comic Sans MS"/>
                <a:cs typeface="Comic Sans MS"/>
              </a:rPr>
              <a:t>i</a:t>
            </a:r>
            <a:r>
              <a:rPr sz="2000" dirty="0">
                <a:latin typeface="Comic Sans MS"/>
                <a:cs typeface="Comic Sans MS"/>
              </a:rPr>
              <a:t>t</a:t>
            </a:r>
            <a:r>
              <a:rPr sz="2000" spc="-5" dirty="0">
                <a:latin typeface="Comic Sans MS"/>
                <a:cs typeface="Comic Sans MS"/>
              </a:rPr>
              <a:t>ion)</a:t>
            </a:r>
            <a:endParaRPr sz="2000" dirty="0">
              <a:latin typeface="Comic Sans MS"/>
              <a:cs typeface="Comic Sans MS"/>
            </a:endParaRPr>
          </a:p>
        </p:txBody>
      </p:sp>
      <p:sp>
        <p:nvSpPr>
          <p:cNvPr id="11" name="object 8"/>
          <p:cNvSpPr txBox="1"/>
          <p:nvPr/>
        </p:nvSpPr>
        <p:spPr>
          <a:xfrm>
            <a:off x="5410200" y="2159113"/>
            <a:ext cx="1360170" cy="1193165"/>
          </a:xfrm>
          <a:prstGeom prst="rect">
            <a:avLst/>
          </a:prstGeom>
        </p:spPr>
        <p:txBody>
          <a:bodyPr vert="horz" wrap="square" lIns="0" tIns="0" rIns="0" bIns="0" rtlCol="0">
            <a:spAutoFit/>
          </a:bodyPr>
          <a:lstStyle/>
          <a:p>
            <a:pPr marL="12700" marR="5080" indent="74295">
              <a:lnSpc>
                <a:spcPct val="99900"/>
              </a:lnSpc>
            </a:pPr>
            <a:r>
              <a:rPr sz="2000" dirty="0">
                <a:latin typeface="Comic Sans MS"/>
                <a:cs typeface="Comic Sans MS"/>
              </a:rPr>
              <a:t>Σ</a:t>
            </a:r>
            <a:r>
              <a:rPr sz="2000" spc="5" dirty="0">
                <a:latin typeface="Comic Sans MS"/>
                <a:cs typeface="Comic Sans MS"/>
              </a:rPr>
              <a:t>χ</a:t>
            </a:r>
            <a:r>
              <a:rPr sz="2000" dirty="0">
                <a:latin typeface="Comic Sans MS"/>
                <a:cs typeface="Comic Sans MS"/>
              </a:rPr>
              <a:t>έσεις</a:t>
            </a:r>
            <a:r>
              <a:rPr sz="2000" spc="-10" dirty="0">
                <a:latin typeface="Comic Sans MS"/>
                <a:cs typeface="Comic Sans MS"/>
              </a:rPr>
              <a:t> </a:t>
            </a:r>
            <a:r>
              <a:rPr sz="2000" dirty="0">
                <a:latin typeface="Comic Sans MS"/>
                <a:cs typeface="Comic Sans MS"/>
              </a:rPr>
              <a:t>με Πελάτες </a:t>
            </a:r>
            <a:r>
              <a:rPr sz="2000" spc="-5" dirty="0">
                <a:latin typeface="Comic Sans MS"/>
                <a:cs typeface="Comic Sans MS"/>
              </a:rPr>
              <a:t>(Custome</a:t>
            </a:r>
            <a:r>
              <a:rPr sz="2000" dirty="0">
                <a:latin typeface="Comic Sans MS"/>
                <a:cs typeface="Comic Sans MS"/>
              </a:rPr>
              <a:t>r </a:t>
            </a:r>
            <a:r>
              <a:rPr sz="2000" spc="-5" dirty="0">
                <a:latin typeface="Comic Sans MS"/>
                <a:cs typeface="Comic Sans MS"/>
              </a:rPr>
              <a:t>Rel</a:t>
            </a:r>
            <a:r>
              <a:rPr sz="2000" spc="-10" dirty="0">
                <a:latin typeface="Comic Sans MS"/>
                <a:cs typeface="Comic Sans MS"/>
              </a:rPr>
              <a:t>a</a:t>
            </a:r>
            <a:r>
              <a:rPr sz="2000" spc="-5" dirty="0">
                <a:latin typeface="Comic Sans MS"/>
                <a:cs typeface="Comic Sans MS"/>
              </a:rPr>
              <a:t>t</a:t>
            </a:r>
            <a:r>
              <a:rPr sz="2000" dirty="0">
                <a:latin typeface="Comic Sans MS"/>
                <a:cs typeface="Comic Sans MS"/>
              </a:rPr>
              <a:t>ion</a:t>
            </a:r>
            <a:r>
              <a:rPr sz="2000" spc="-10" dirty="0">
                <a:latin typeface="Comic Sans MS"/>
                <a:cs typeface="Comic Sans MS"/>
              </a:rPr>
              <a:t>s</a:t>
            </a:r>
            <a:r>
              <a:rPr sz="2000" dirty="0">
                <a:latin typeface="Comic Sans MS"/>
                <a:cs typeface="Comic Sans MS"/>
              </a:rPr>
              <a:t>)</a:t>
            </a:r>
          </a:p>
        </p:txBody>
      </p:sp>
      <p:sp>
        <p:nvSpPr>
          <p:cNvPr id="12" name="object 10"/>
          <p:cNvSpPr txBox="1"/>
          <p:nvPr/>
        </p:nvSpPr>
        <p:spPr>
          <a:xfrm>
            <a:off x="7086600" y="2237270"/>
            <a:ext cx="1283335" cy="1195070"/>
          </a:xfrm>
          <a:prstGeom prst="rect">
            <a:avLst/>
          </a:prstGeom>
        </p:spPr>
        <p:txBody>
          <a:bodyPr vert="horz" wrap="square" lIns="0" tIns="0" rIns="0" bIns="0" rtlCol="0">
            <a:spAutoFit/>
          </a:bodyPr>
          <a:lstStyle/>
          <a:p>
            <a:pPr marL="12700" marR="5080">
              <a:lnSpc>
                <a:spcPct val="100000"/>
              </a:lnSpc>
            </a:pPr>
            <a:r>
              <a:rPr sz="2000" dirty="0">
                <a:latin typeface="Comic Sans MS"/>
                <a:cs typeface="Comic Sans MS"/>
              </a:rPr>
              <a:t>Αγορ</a:t>
            </a:r>
            <a:r>
              <a:rPr sz="2000" spc="-10" dirty="0">
                <a:latin typeface="Comic Sans MS"/>
                <a:cs typeface="Comic Sans MS"/>
              </a:rPr>
              <a:t>έ</a:t>
            </a:r>
            <a:r>
              <a:rPr sz="2000" dirty="0">
                <a:latin typeface="Comic Sans MS"/>
                <a:cs typeface="Comic Sans MS"/>
              </a:rPr>
              <a:t>ς Σ</a:t>
            </a:r>
            <a:r>
              <a:rPr sz="2000" spc="5" dirty="0">
                <a:latin typeface="Comic Sans MS"/>
                <a:cs typeface="Comic Sans MS"/>
              </a:rPr>
              <a:t>τ</a:t>
            </a:r>
            <a:r>
              <a:rPr sz="2000" dirty="0">
                <a:latin typeface="Comic Sans MS"/>
                <a:cs typeface="Comic Sans MS"/>
              </a:rPr>
              <a:t>ό</a:t>
            </a:r>
            <a:r>
              <a:rPr sz="2000" spc="5" dirty="0">
                <a:latin typeface="Comic Sans MS"/>
                <a:cs typeface="Comic Sans MS"/>
              </a:rPr>
              <a:t>χ</a:t>
            </a:r>
            <a:r>
              <a:rPr sz="2000" dirty="0">
                <a:latin typeface="Comic Sans MS"/>
                <a:cs typeface="Comic Sans MS"/>
              </a:rPr>
              <a:t>οι </a:t>
            </a:r>
            <a:r>
              <a:rPr sz="2000" spc="-5" dirty="0">
                <a:latin typeface="Comic Sans MS"/>
                <a:cs typeface="Comic Sans MS"/>
              </a:rPr>
              <a:t>(Cust</a:t>
            </a:r>
            <a:r>
              <a:rPr sz="2000" spc="5" dirty="0">
                <a:latin typeface="Comic Sans MS"/>
                <a:cs typeface="Comic Sans MS"/>
              </a:rPr>
              <a:t>o</a:t>
            </a:r>
            <a:r>
              <a:rPr sz="2000" dirty="0">
                <a:latin typeface="Comic Sans MS"/>
                <a:cs typeface="Comic Sans MS"/>
              </a:rPr>
              <a:t>mer </a:t>
            </a:r>
            <a:r>
              <a:rPr sz="2000" spc="-5" dirty="0">
                <a:latin typeface="Comic Sans MS"/>
                <a:cs typeface="Comic Sans MS"/>
              </a:rPr>
              <a:t>Segments)</a:t>
            </a:r>
            <a:endParaRPr sz="2000" dirty="0">
              <a:latin typeface="Comic Sans MS"/>
              <a:cs typeface="Comic Sans MS"/>
            </a:endParaRPr>
          </a:p>
        </p:txBody>
      </p:sp>
      <p:sp>
        <p:nvSpPr>
          <p:cNvPr id="14" name="object 11"/>
          <p:cNvSpPr txBox="1"/>
          <p:nvPr/>
        </p:nvSpPr>
        <p:spPr>
          <a:xfrm>
            <a:off x="1301827" y="5867400"/>
            <a:ext cx="2405380" cy="615553"/>
          </a:xfrm>
          <a:prstGeom prst="rect">
            <a:avLst/>
          </a:prstGeom>
        </p:spPr>
        <p:txBody>
          <a:bodyPr vert="horz" wrap="square" lIns="0" tIns="0" rIns="0" bIns="0" rtlCol="0">
            <a:spAutoFit/>
          </a:bodyPr>
          <a:lstStyle/>
          <a:p>
            <a:pPr marL="774700">
              <a:lnSpc>
                <a:spcPct val="100000"/>
              </a:lnSpc>
            </a:pPr>
            <a:r>
              <a:rPr sz="2000" dirty="0">
                <a:latin typeface="Comic Sans MS"/>
                <a:cs typeface="Comic Sans MS"/>
              </a:rPr>
              <a:t>Δομή</a:t>
            </a:r>
            <a:r>
              <a:rPr sz="2000" spc="-15" dirty="0">
                <a:latin typeface="Comic Sans MS"/>
                <a:cs typeface="Comic Sans MS"/>
              </a:rPr>
              <a:t> </a:t>
            </a:r>
            <a:r>
              <a:rPr sz="2000" dirty="0">
                <a:latin typeface="Comic Sans MS"/>
                <a:cs typeface="Comic Sans MS"/>
              </a:rPr>
              <a:t>Κόσ</a:t>
            </a:r>
            <a:r>
              <a:rPr sz="2000" spc="5" dirty="0">
                <a:latin typeface="Comic Sans MS"/>
                <a:cs typeface="Comic Sans MS"/>
              </a:rPr>
              <a:t>τ</a:t>
            </a:r>
            <a:r>
              <a:rPr sz="2000" dirty="0">
                <a:latin typeface="Comic Sans MS"/>
                <a:cs typeface="Comic Sans MS"/>
              </a:rPr>
              <a:t>ους</a:t>
            </a:r>
          </a:p>
          <a:p>
            <a:pPr marL="12700">
              <a:lnSpc>
                <a:spcPct val="100000"/>
              </a:lnSpc>
            </a:pPr>
            <a:r>
              <a:rPr sz="2000" spc="-5" dirty="0">
                <a:latin typeface="Comic Sans MS"/>
                <a:cs typeface="Comic Sans MS"/>
              </a:rPr>
              <a:t>(Cos</a:t>
            </a:r>
            <a:r>
              <a:rPr sz="2000" dirty="0">
                <a:latin typeface="Comic Sans MS"/>
                <a:cs typeface="Comic Sans MS"/>
              </a:rPr>
              <a:t>t</a:t>
            </a:r>
            <a:r>
              <a:rPr sz="2000" spc="5" dirty="0">
                <a:latin typeface="Comic Sans MS"/>
                <a:cs typeface="Comic Sans MS"/>
              </a:rPr>
              <a:t> </a:t>
            </a:r>
            <a:r>
              <a:rPr sz="2000" spc="-5" dirty="0">
                <a:latin typeface="Comic Sans MS"/>
                <a:cs typeface="Comic Sans MS"/>
              </a:rPr>
              <a:t>Structure</a:t>
            </a:r>
            <a:r>
              <a:rPr sz="2000" spc="-5" dirty="0" smtClean="0">
                <a:latin typeface="Comic Sans MS"/>
                <a:cs typeface="Comic Sans MS"/>
              </a:rPr>
              <a:t>)</a:t>
            </a:r>
            <a:endParaRPr sz="2000" dirty="0">
              <a:latin typeface="Comic Sans MS"/>
              <a:cs typeface="Comic Sans MS"/>
            </a:endParaRPr>
          </a:p>
        </p:txBody>
      </p:sp>
      <p:sp>
        <p:nvSpPr>
          <p:cNvPr id="15" name="object 12"/>
          <p:cNvSpPr txBox="1"/>
          <p:nvPr/>
        </p:nvSpPr>
        <p:spPr>
          <a:xfrm>
            <a:off x="5280659" y="5741154"/>
            <a:ext cx="3177542" cy="923330"/>
          </a:xfrm>
          <a:prstGeom prst="rect">
            <a:avLst/>
          </a:prstGeom>
        </p:spPr>
        <p:txBody>
          <a:bodyPr vert="horz" wrap="square" lIns="0" tIns="0" rIns="0" bIns="0" rtlCol="0">
            <a:spAutoFit/>
          </a:bodyPr>
          <a:lstStyle/>
          <a:p>
            <a:pPr marL="622300">
              <a:lnSpc>
                <a:spcPct val="100000"/>
              </a:lnSpc>
            </a:pPr>
            <a:r>
              <a:rPr sz="2000" dirty="0">
                <a:latin typeface="Comic Sans MS"/>
                <a:cs typeface="Comic Sans MS"/>
              </a:rPr>
              <a:t>Ροές</a:t>
            </a:r>
            <a:r>
              <a:rPr sz="2000" spc="-10" dirty="0">
                <a:latin typeface="Comic Sans MS"/>
                <a:cs typeface="Comic Sans MS"/>
              </a:rPr>
              <a:t> </a:t>
            </a:r>
            <a:r>
              <a:rPr sz="2000" dirty="0">
                <a:latin typeface="Comic Sans MS"/>
                <a:cs typeface="Comic Sans MS"/>
              </a:rPr>
              <a:t>Εσόδων</a:t>
            </a:r>
          </a:p>
          <a:p>
            <a:pPr marL="12700">
              <a:lnSpc>
                <a:spcPct val="100000"/>
              </a:lnSpc>
            </a:pPr>
            <a:r>
              <a:rPr sz="2000" spc="-5" dirty="0">
                <a:latin typeface="Comic Sans MS"/>
                <a:cs typeface="Comic Sans MS"/>
              </a:rPr>
              <a:t>(R</a:t>
            </a:r>
            <a:r>
              <a:rPr sz="2000" spc="-15" dirty="0">
                <a:latin typeface="Comic Sans MS"/>
                <a:cs typeface="Comic Sans MS"/>
              </a:rPr>
              <a:t>e</a:t>
            </a:r>
            <a:r>
              <a:rPr sz="2000" spc="-5" dirty="0">
                <a:latin typeface="Comic Sans MS"/>
                <a:cs typeface="Comic Sans MS"/>
              </a:rPr>
              <a:t>v</a:t>
            </a:r>
            <a:r>
              <a:rPr sz="2000" spc="-10" dirty="0">
                <a:latin typeface="Comic Sans MS"/>
                <a:cs typeface="Comic Sans MS"/>
              </a:rPr>
              <a:t>e</a:t>
            </a:r>
            <a:r>
              <a:rPr sz="2000" spc="-5" dirty="0">
                <a:latin typeface="Comic Sans MS"/>
                <a:cs typeface="Comic Sans MS"/>
              </a:rPr>
              <a:t>nu</a:t>
            </a:r>
            <a:r>
              <a:rPr sz="2000" dirty="0">
                <a:latin typeface="Comic Sans MS"/>
                <a:cs typeface="Comic Sans MS"/>
              </a:rPr>
              <a:t>e</a:t>
            </a:r>
            <a:r>
              <a:rPr sz="2000" spc="25" dirty="0">
                <a:latin typeface="Comic Sans MS"/>
                <a:cs typeface="Comic Sans MS"/>
              </a:rPr>
              <a:t> </a:t>
            </a:r>
            <a:r>
              <a:rPr sz="2000" spc="-5" dirty="0" smtClean="0">
                <a:latin typeface="Comic Sans MS"/>
                <a:cs typeface="Comic Sans MS"/>
              </a:rPr>
              <a:t>Str</a:t>
            </a:r>
            <a:r>
              <a:rPr sz="2000" spc="-10" dirty="0" smtClean="0">
                <a:latin typeface="Comic Sans MS"/>
                <a:cs typeface="Comic Sans MS"/>
              </a:rPr>
              <a:t>ea</a:t>
            </a:r>
            <a:r>
              <a:rPr sz="2000" dirty="0" smtClean="0">
                <a:latin typeface="Comic Sans MS"/>
                <a:cs typeface="Comic Sans MS"/>
              </a:rPr>
              <a:t>ms)</a:t>
            </a:r>
            <a:endParaRPr lang="el-GR" sz="2000" dirty="0" smtClean="0">
              <a:latin typeface="Comic Sans MS"/>
              <a:cs typeface="Comic Sans MS"/>
            </a:endParaRPr>
          </a:p>
          <a:p>
            <a:pPr marL="12700">
              <a:lnSpc>
                <a:spcPct val="100000"/>
              </a:lnSpc>
            </a:pPr>
            <a:endParaRPr sz="2000" dirty="0">
              <a:latin typeface="Arial"/>
              <a:cs typeface="Arial"/>
            </a:endParaRPr>
          </a:p>
        </p:txBody>
      </p:sp>
      <p:sp>
        <p:nvSpPr>
          <p:cNvPr id="16" name="object 9"/>
          <p:cNvSpPr txBox="1"/>
          <p:nvPr/>
        </p:nvSpPr>
        <p:spPr>
          <a:xfrm>
            <a:off x="5468679" y="4271162"/>
            <a:ext cx="1239520" cy="583565"/>
          </a:xfrm>
          <a:prstGeom prst="rect">
            <a:avLst/>
          </a:prstGeom>
        </p:spPr>
        <p:txBody>
          <a:bodyPr vert="horz" wrap="square" lIns="0" tIns="0" rIns="0" bIns="0" rtlCol="0">
            <a:spAutoFit/>
          </a:bodyPr>
          <a:lstStyle/>
          <a:p>
            <a:pPr marR="104775" algn="ctr">
              <a:lnSpc>
                <a:spcPts val="2395"/>
              </a:lnSpc>
            </a:pPr>
            <a:r>
              <a:rPr sz="2000" dirty="0">
                <a:latin typeface="Comic Sans MS"/>
                <a:cs typeface="Comic Sans MS"/>
              </a:rPr>
              <a:t>Δ</a:t>
            </a:r>
            <a:r>
              <a:rPr sz="2000" spc="5" dirty="0">
                <a:latin typeface="Comic Sans MS"/>
                <a:cs typeface="Comic Sans MS"/>
              </a:rPr>
              <a:t>ί</a:t>
            </a:r>
            <a:r>
              <a:rPr sz="2000" dirty="0">
                <a:latin typeface="Comic Sans MS"/>
                <a:cs typeface="Comic Sans MS"/>
              </a:rPr>
              <a:t>κτυα</a:t>
            </a:r>
          </a:p>
          <a:p>
            <a:pPr algn="ctr">
              <a:lnSpc>
                <a:spcPts val="2395"/>
              </a:lnSpc>
            </a:pPr>
            <a:r>
              <a:rPr sz="2000" spc="-5" dirty="0">
                <a:latin typeface="Comic Sans MS"/>
                <a:cs typeface="Comic Sans MS"/>
              </a:rPr>
              <a:t>(C</a:t>
            </a:r>
            <a:r>
              <a:rPr sz="2000" spc="-10" dirty="0">
                <a:latin typeface="Comic Sans MS"/>
                <a:cs typeface="Comic Sans MS"/>
              </a:rPr>
              <a:t>ha</a:t>
            </a:r>
            <a:r>
              <a:rPr sz="2000" spc="-5" dirty="0">
                <a:latin typeface="Comic Sans MS"/>
                <a:cs typeface="Comic Sans MS"/>
              </a:rPr>
              <a:t>n</a:t>
            </a:r>
            <a:r>
              <a:rPr sz="2000" spc="-15" dirty="0">
                <a:latin typeface="Comic Sans MS"/>
                <a:cs typeface="Comic Sans MS"/>
              </a:rPr>
              <a:t>n</a:t>
            </a:r>
            <a:r>
              <a:rPr sz="2000" spc="-10" dirty="0">
                <a:latin typeface="Comic Sans MS"/>
                <a:cs typeface="Comic Sans MS"/>
              </a:rPr>
              <a:t>e</a:t>
            </a:r>
            <a:r>
              <a:rPr sz="2000" dirty="0">
                <a:latin typeface="Comic Sans MS"/>
                <a:cs typeface="Comic Sans MS"/>
              </a:rPr>
              <a:t>ls)</a:t>
            </a:r>
          </a:p>
        </p:txBody>
      </p:sp>
      <p:sp>
        <p:nvSpPr>
          <p:cNvPr id="4" name="Footer Placeholder 3"/>
          <p:cNvSpPr>
            <a:spLocks noGrp="1"/>
          </p:cNvSpPr>
          <p:nvPr>
            <p:ph type="ftr" sz="quarter" idx="11"/>
          </p:nvPr>
        </p:nvSpPr>
        <p:spPr/>
        <p:txBody>
          <a:bodyPr/>
          <a:lstStyle/>
          <a:p>
            <a:r>
              <a:rPr lang="el-GR" smtClean="0"/>
              <a:t>Αναπληρωτής Καθηγητής Ευάγγελος Σιώκας</a:t>
            </a:r>
            <a:endParaRPr lang="en-US" dirty="0"/>
          </a:p>
        </p:txBody>
      </p:sp>
    </p:spTree>
    <p:extLst>
      <p:ext uri="{BB962C8B-B14F-4D97-AF65-F5344CB8AC3E}">
        <p14:creationId xmlns="" xmlns:p14="http://schemas.microsoft.com/office/powerpoint/2010/main" val="32355394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1429</TotalTime>
  <Words>1340</Words>
  <Application>Microsoft Office PowerPoint</Application>
  <PresentationFormat>Προβολή στην οθόνη (4:3)</PresentationFormat>
  <Paragraphs>238</Paragraphs>
  <Slides>22</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Median</vt:lpstr>
      <vt:lpstr>Επιχειρηματικότητα</vt:lpstr>
      <vt:lpstr> Από την έρευνα στην επιχείρηση </vt:lpstr>
      <vt:lpstr>Στάδια ίδρυσης μιας επιχείρησης</vt:lpstr>
      <vt:lpstr>Σημαντικά στοιχεία στην πορεία από την ιδέα στην ίδρυση της επιχείρησης</vt:lpstr>
      <vt:lpstr>Σημαντικά στοιχεία στην πορεία από την ιδέα στην ίδρυση της επιχείρησης</vt:lpstr>
      <vt:lpstr>Σημαντικά στοιχεία στην πορεία από την ιδέα στην ίδρυση της επιχείρησης</vt:lpstr>
      <vt:lpstr>Επιχειρηματικό μοντέλο</vt:lpstr>
      <vt:lpstr>Καμβάς Επιχειρηματικού Μοντέλου Πηγή: Osterwalder and Pigneur (2009)</vt:lpstr>
      <vt:lpstr>Καμβάς Επιχειρηματικού Μοντέλου Πηγή: Osterwalder and Pigneur (2009)</vt:lpstr>
      <vt:lpstr>Αγορές στόχοι</vt:lpstr>
      <vt:lpstr>Πρόταση αξίας</vt:lpstr>
      <vt:lpstr>Κανάλια</vt:lpstr>
      <vt:lpstr>Σχέσεις με πελάτες</vt:lpstr>
      <vt:lpstr>Ροές εσόδων</vt:lpstr>
      <vt:lpstr>Βασικοί πόροι και Βασικές δραστηριότητες</vt:lpstr>
      <vt:lpstr>Βασικοί συνεργάτες</vt:lpstr>
      <vt:lpstr>Δομή κόστους</vt:lpstr>
      <vt:lpstr>Σε ποια ερωτήματα απαντά ο καμβάς επιχειρηματικού μοντέλου;</vt:lpstr>
      <vt:lpstr>Επιχειρηματικό μοντέλο και ανταγωνιστική στρατηγική</vt:lpstr>
      <vt:lpstr>Επιχειρηματικό μοντέλο και ανταγωνιστική στρατηγική</vt:lpstr>
      <vt:lpstr>Επιχειρηματικό μοντέλο και ανταγωνιστική στρατηγική</vt:lpstr>
      <vt:lpstr>Επιχειρηματικό μοντέλο και ανταγωνιστική στρατηγική</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Καινοτομία και Επιχειρηματικότητα</dc:title>
  <dc:creator>User1</dc:creator>
  <cp:lastModifiedBy>user</cp:lastModifiedBy>
  <cp:revision>79</cp:revision>
  <dcterms:created xsi:type="dcterms:W3CDTF">2017-09-27T08:01:11Z</dcterms:created>
  <dcterms:modified xsi:type="dcterms:W3CDTF">2025-04-11T11:06:00Z</dcterms:modified>
</cp:coreProperties>
</file>