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88"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56E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434" autoAdjust="0"/>
  </p:normalViewPr>
  <p:slideViewPr>
    <p:cSldViewPr snapToGrid="0">
      <p:cViewPr varScale="1">
        <p:scale>
          <a:sx n="58" d="100"/>
          <a:sy n="58" d="100"/>
        </p:scale>
        <p:origin x="988" y="5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8CCDCC-0B1F-449E-8894-180AF4B1A909}" type="datetimeFigureOut">
              <a:rPr lang="el-GR" smtClean="0"/>
              <a:t>4/11/2023</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AB3207-687E-41EE-934B-8280734F6156}" type="slidenum">
              <a:rPr lang="el-GR" smtClean="0"/>
              <a:t>‹#›</a:t>
            </a:fld>
            <a:endParaRPr lang="el-GR"/>
          </a:p>
        </p:txBody>
      </p:sp>
    </p:spTree>
    <p:extLst>
      <p:ext uri="{BB962C8B-B14F-4D97-AF65-F5344CB8AC3E}">
        <p14:creationId xmlns:p14="http://schemas.microsoft.com/office/powerpoint/2010/main" val="2033743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7AB3207-687E-41EE-934B-8280734F6156}" type="slidenum">
              <a:rPr lang="el-GR" smtClean="0"/>
              <a:t>1</a:t>
            </a:fld>
            <a:endParaRPr lang="el-GR"/>
          </a:p>
        </p:txBody>
      </p:sp>
    </p:spTree>
    <p:extLst>
      <p:ext uri="{BB962C8B-B14F-4D97-AF65-F5344CB8AC3E}">
        <p14:creationId xmlns:p14="http://schemas.microsoft.com/office/powerpoint/2010/main" val="1215908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l-GR"/>
              <a:t>Στυλ κύριου τίτλου</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E3142B4E-BBF9-43CD-90CE-53420A870BA8}" type="datetime1">
              <a:rPr lang="en-US" smtClean="0"/>
              <a:t>11/4/2023</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r>
              <a:rPr lang="el-GR"/>
              <a:t>Διάλεξη 1 </a:t>
            </a:r>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l-GR"/>
              <a:t>Στυλ κύριου τίτλου</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D3CBCF6B-AEC8-4C71-8CCF-3C0CB8F7AB74}" type="datetime1">
              <a:rPr lang="en-US" smtClean="0"/>
              <a:t>11/4/2023</a:t>
            </a:fld>
            <a:endParaRPr lang="en-US" dirty="0"/>
          </a:p>
        </p:txBody>
      </p:sp>
      <p:sp>
        <p:nvSpPr>
          <p:cNvPr id="5" name="Footer Placeholder 4"/>
          <p:cNvSpPr>
            <a:spLocks noGrp="1"/>
          </p:cNvSpPr>
          <p:nvPr>
            <p:ph type="ftr" sz="quarter" idx="11"/>
          </p:nvPr>
        </p:nvSpPr>
        <p:spPr/>
        <p:txBody>
          <a:bodyPr/>
          <a:lstStyle/>
          <a:p>
            <a:r>
              <a:rPr lang="el-GR"/>
              <a:t>Διάλεξη 1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l-GR"/>
              <a:t>Στυλ κύριου τίτλου</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A1A88E34-0B39-4A30-A8A6-89C8E2C57828}" type="datetime1">
              <a:rPr lang="en-US" smtClean="0"/>
              <a:t>11/4/2023</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r>
              <a:rPr lang="el-GR"/>
              <a:t>Διάλεξη 1 </a:t>
            </a:r>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l-GR"/>
              <a:t>Στυλ κύριου τίτλου</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605E018E-6E85-47A9-82E1-BFA32475E4DD}" type="datetime1">
              <a:rPr lang="en-US" smtClean="0"/>
              <a:t>11/4/2023</a:t>
            </a:fld>
            <a:endParaRPr lang="en-US" dirty="0"/>
          </a:p>
        </p:txBody>
      </p:sp>
      <p:sp>
        <p:nvSpPr>
          <p:cNvPr id="5" name="Footer Placeholder 4"/>
          <p:cNvSpPr>
            <a:spLocks noGrp="1"/>
          </p:cNvSpPr>
          <p:nvPr>
            <p:ph type="ftr" sz="quarter" idx="11"/>
          </p:nvPr>
        </p:nvSpPr>
        <p:spPr/>
        <p:txBody>
          <a:bodyPr/>
          <a:lstStyle/>
          <a:p>
            <a:r>
              <a:rPr lang="el-GR"/>
              <a:t>Διάλεξη 1 </a:t>
            </a:r>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l-GR"/>
              <a:t>Στυλ κύριου τίτλου</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772E7D19-DB07-4F25-AF1E-B9282C592239}" type="datetime1">
              <a:rPr lang="en-US" smtClean="0"/>
              <a:t>11/4/2023</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r>
              <a:rPr lang="el-GR"/>
              <a:t>Διάλεξη 1 </a:t>
            </a:r>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l-GR"/>
              <a:t>Στυλ κύριου τίτλου</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2B79D243-B77A-45EE-A823-B1C77D559588}" type="datetime1">
              <a:rPr lang="en-US" smtClean="0"/>
              <a:t>11/4/2023</a:t>
            </a:fld>
            <a:endParaRPr lang="en-US" dirty="0"/>
          </a:p>
        </p:txBody>
      </p:sp>
      <p:sp>
        <p:nvSpPr>
          <p:cNvPr id="6" name="Footer Placeholder 5"/>
          <p:cNvSpPr>
            <a:spLocks noGrp="1"/>
          </p:cNvSpPr>
          <p:nvPr>
            <p:ph type="ftr" sz="quarter" idx="11"/>
          </p:nvPr>
        </p:nvSpPr>
        <p:spPr/>
        <p:txBody>
          <a:bodyPr/>
          <a:lstStyle/>
          <a:p>
            <a:r>
              <a:rPr lang="el-GR"/>
              <a:t>Διάλεξη 1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l-GR"/>
              <a:t>Στυλ κύριου τίτλου</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C637FEB5-DC74-487D-BECF-3E284CCD5053}" type="datetime1">
              <a:rPr lang="en-US" smtClean="0"/>
              <a:t>11/4/2023</a:t>
            </a:fld>
            <a:endParaRPr lang="en-US" dirty="0"/>
          </a:p>
        </p:txBody>
      </p:sp>
      <p:sp>
        <p:nvSpPr>
          <p:cNvPr id="8" name="Footer Placeholder 7"/>
          <p:cNvSpPr>
            <a:spLocks noGrp="1"/>
          </p:cNvSpPr>
          <p:nvPr>
            <p:ph type="ftr" sz="quarter" idx="11"/>
          </p:nvPr>
        </p:nvSpPr>
        <p:spPr/>
        <p:txBody>
          <a:bodyPr/>
          <a:lstStyle/>
          <a:p>
            <a:r>
              <a:rPr lang="el-GR"/>
              <a:t>Διάλεξη 1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l-GR"/>
              <a:t>Στυλ κύριου τίτλου</a:t>
            </a:r>
            <a:endParaRPr lang="en-US" dirty="0"/>
          </a:p>
        </p:txBody>
      </p:sp>
      <p:sp>
        <p:nvSpPr>
          <p:cNvPr id="3" name="Date Placeholder 2"/>
          <p:cNvSpPr>
            <a:spLocks noGrp="1"/>
          </p:cNvSpPr>
          <p:nvPr>
            <p:ph type="dt" sz="half" idx="10"/>
          </p:nvPr>
        </p:nvSpPr>
        <p:spPr/>
        <p:txBody>
          <a:bodyPr/>
          <a:lstStyle/>
          <a:p>
            <a:fld id="{C6B9D47C-04E0-40AA-B5F7-88ED9FB203D1}" type="datetime1">
              <a:rPr lang="en-US" smtClean="0"/>
              <a:t>11/4/2023</a:t>
            </a:fld>
            <a:endParaRPr lang="en-US" dirty="0"/>
          </a:p>
        </p:txBody>
      </p:sp>
      <p:sp>
        <p:nvSpPr>
          <p:cNvPr id="4" name="Footer Placeholder 3"/>
          <p:cNvSpPr>
            <a:spLocks noGrp="1"/>
          </p:cNvSpPr>
          <p:nvPr>
            <p:ph type="ftr" sz="quarter" idx="11"/>
          </p:nvPr>
        </p:nvSpPr>
        <p:spPr/>
        <p:txBody>
          <a:bodyPr/>
          <a:lstStyle/>
          <a:p>
            <a:r>
              <a:rPr lang="el-GR"/>
              <a:t>Διάλεξη 1 </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58B074-2B51-47A3-97A9-74D58EB195B1}" type="datetime1">
              <a:rPr lang="en-US" smtClean="0"/>
              <a:t>11/4/2023</a:t>
            </a:fld>
            <a:endParaRPr lang="en-US" dirty="0"/>
          </a:p>
        </p:txBody>
      </p:sp>
      <p:sp>
        <p:nvSpPr>
          <p:cNvPr id="3" name="Footer Placeholder 2"/>
          <p:cNvSpPr>
            <a:spLocks noGrp="1"/>
          </p:cNvSpPr>
          <p:nvPr>
            <p:ph type="ftr" sz="quarter" idx="11"/>
          </p:nvPr>
        </p:nvSpPr>
        <p:spPr/>
        <p:txBody>
          <a:bodyPr/>
          <a:lstStyle/>
          <a:p>
            <a:r>
              <a:rPr lang="el-GR"/>
              <a:t>Διάλεξη 1 </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l-GR"/>
              <a:t>Στυλ κύριου τίτλου</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4E1FBE5E-DB06-4DC2-A3C8-CA49079E41BC}" type="datetime1">
              <a:rPr lang="en-US" smtClean="0"/>
              <a:t>11/4/2023</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r>
              <a:rPr lang="el-GR"/>
              <a:t>Διάλεξη 1 </a:t>
            </a:r>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l-GR"/>
              <a:t>Στυλ κύριου τίτλου</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6B565F35-94AC-441E-836B-85EFC66727E9}" type="datetime1">
              <a:rPr lang="en-US" smtClean="0"/>
              <a:t>11/4/2023</a:t>
            </a:fld>
            <a:endParaRPr lang="en-US" dirty="0"/>
          </a:p>
        </p:txBody>
      </p:sp>
      <p:sp>
        <p:nvSpPr>
          <p:cNvPr id="6" name="Footer Placeholder 5"/>
          <p:cNvSpPr>
            <a:spLocks noGrp="1"/>
          </p:cNvSpPr>
          <p:nvPr>
            <p:ph type="ftr" sz="quarter" idx="11"/>
          </p:nvPr>
        </p:nvSpPr>
        <p:spPr/>
        <p:txBody>
          <a:bodyPr/>
          <a:lstStyle/>
          <a:p>
            <a:r>
              <a:rPr lang="el-GR"/>
              <a:t>Διάλεξη 1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l-GR"/>
              <a:t>Στυλ κύριου τίτλου</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2A560684-DF76-4A93-9CB3-BD9E9B2DA4F5}" type="datetime1">
              <a:rPr lang="en-US" smtClean="0"/>
              <a:t>11/4/2023</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r>
              <a:rPr lang="el-GR"/>
              <a:t>Διάλεξη 1 </a:t>
            </a:r>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D.Petropoulos@uop.g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81191" y="649994"/>
            <a:ext cx="11272958" cy="2599982"/>
          </a:xfrm>
        </p:spPr>
        <p:txBody>
          <a:bodyPr>
            <a:normAutofit/>
          </a:bodyPr>
          <a:lstStyle/>
          <a:p>
            <a:pPr algn="ctr"/>
            <a:r>
              <a:rPr lang="el-GR" sz="3200" dirty="0"/>
              <a:t>ΑΓΡΟΤΙΚΗ ΚΟΙΝΩΝΙΟΛΟΓΙΑ</a:t>
            </a:r>
            <a:r>
              <a:rPr lang="en-US" sz="3200" dirty="0"/>
              <a:t> </a:t>
            </a:r>
            <a:br>
              <a:rPr lang="el-GR" sz="3200" dirty="0"/>
            </a:br>
            <a:r>
              <a:rPr lang="el-GR" sz="2400" cap="none" dirty="0"/>
              <a:t>Δημήτριος Πετρόπουλος Καθηγητής </a:t>
            </a:r>
            <a:br>
              <a:rPr lang="el-GR" sz="2400" cap="none" dirty="0"/>
            </a:br>
            <a:endParaRPr lang="el-GR" sz="2400" dirty="0"/>
          </a:p>
        </p:txBody>
      </p:sp>
      <p:sp>
        <p:nvSpPr>
          <p:cNvPr id="3" name="Υπότιτλος 2"/>
          <p:cNvSpPr>
            <a:spLocks noGrp="1"/>
          </p:cNvSpPr>
          <p:nvPr>
            <p:ph type="subTitle" idx="1"/>
          </p:nvPr>
        </p:nvSpPr>
        <p:spPr>
          <a:xfrm>
            <a:off x="581194" y="649996"/>
            <a:ext cx="10993546" cy="936434"/>
          </a:xfrm>
        </p:spPr>
        <p:txBody>
          <a:bodyPr>
            <a:noAutofit/>
          </a:bodyPr>
          <a:lstStyle/>
          <a:p>
            <a:pPr algn="ctr"/>
            <a:r>
              <a:rPr lang="el-GR" sz="2000" b="1" dirty="0"/>
              <a:t>ΠΑΝΕΠΙΣΤΗΜΙΟ    ΠΕΛΟΠΟΝΝΗΣΟΥ -  ΣΧΟΛΗ   ΓΕΩΠΟΝΙΑΣ   &amp;   ΤΡΟΦΙΜΩΝ </a:t>
            </a:r>
          </a:p>
          <a:p>
            <a:pPr algn="ctr"/>
            <a:r>
              <a:rPr lang="el-GR" sz="2000" b="1" dirty="0"/>
              <a:t>Τμήμα    Γεωπονίας</a:t>
            </a:r>
          </a:p>
        </p:txBody>
      </p:sp>
    </p:spTree>
    <p:extLst>
      <p:ext uri="{BB962C8B-B14F-4D97-AF65-F5344CB8AC3E}">
        <p14:creationId xmlns:p14="http://schemas.microsoft.com/office/powerpoint/2010/main" val="691720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Κοινωνιολογία</a:t>
            </a:r>
            <a:endParaRPr lang="el-GR" sz="1800" dirty="0"/>
          </a:p>
        </p:txBody>
      </p:sp>
      <p:sp>
        <p:nvSpPr>
          <p:cNvPr id="3" name="Θέση περιεχομένου 2"/>
          <p:cNvSpPr>
            <a:spLocks noGrp="1"/>
          </p:cNvSpPr>
          <p:nvPr>
            <p:ph idx="1"/>
          </p:nvPr>
        </p:nvSpPr>
        <p:spPr/>
        <p:txBody>
          <a:bodyPr/>
          <a:lstStyle/>
          <a:p>
            <a:r>
              <a:rPr lang="el-GR" dirty="0"/>
              <a:t>Με τον όρο κοινωνιολογία (</a:t>
            </a:r>
            <a:r>
              <a:rPr lang="el-GR" dirty="0" err="1"/>
              <a:t>κοινωνία+λόγος</a:t>
            </a:r>
            <a:r>
              <a:rPr lang="el-GR" dirty="0"/>
              <a:t>) εννοείται η μελέτη της κοινωνίας. </a:t>
            </a:r>
          </a:p>
          <a:p>
            <a:r>
              <a:rPr lang="el-GR" dirty="0"/>
              <a:t>Ως επιστήμη ανήκει στο πεδίο των κοινωνικών επιστημών και </a:t>
            </a:r>
            <a:r>
              <a:rPr lang="el-GR" dirty="0">
                <a:solidFill>
                  <a:srgbClr val="556E2C"/>
                </a:solidFill>
              </a:rPr>
              <a:t>διερευνά την κοινωνική ζωή διακριτών ατόμων, ομάδων και κοινωνιών</a:t>
            </a:r>
            <a:r>
              <a:rPr lang="el-GR" dirty="0"/>
              <a:t>. Ενίοτε η κοινωνιολογία ορίζεται ως σπουδή των κοινωνικών αλληλεπιδράσεων. </a:t>
            </a:r>
          </a:p>
          <a:p>
            <a:r>
              <a:rPr lang="el-GR" dirty="0"/>
              <a:t>Είναι σχετικά νέα επιστήμη και αναπτύχθηκε στις αρχές του 19ου αιώνα. </a:t>
            </a:r>
          </a:p>
          <a:p>
            <a:r>
              <a:rPr lang="el-GR" dirty="0"/>
              <a:t>Εξετάζει τους κοινωνικούς κανόνες που συνδέουν και διαχωρίζουν τους ανθρώπους όχι μόνον ως άτομα, αλλά ως μέλη ομάδων, οργανώσεων και θεσμών. </a:t>
            </a:r>
          </a:p>
          <a:p>
            <a:r>
              <a:rPr lang="el-GR" dirty="0">
                <a:solidFill>
                  <a:srgbClr val="7030A0"/>
                </a:solidFill>
              </a:rPr>
              <a:t>Ενδιαφέρεται για την συμπεριφορά των ατόμων ως κοινωνικά όντα και συνεπώς το κοινωνιολογικό πεδίο έρευνας ποικίλει από την ανάλυση της συμπεριφοράς των ατόμων στην μεταξύ τους επικοινωνία έως την ανάλυση παγκόσμιων κοινωνικών διαδικασιών</a:t>
            </a:r>
            <a:r>
              <a:rPr lang="el-GR" dirty="0"/>
              <a:t>.</a:t>
            </a:r>
          </a:p>
        </p:txBody>
      </p:sp>
      <p:sp>
        <p:nvSpPr>
          <p:cNvPr id="4" name="Θέση υποσέλιδου 3"/>
          <p:cNvSpPr>
            <a:spLocks noGrp="1"/>
          </p:cNvSpPr>
          <p:nvPr>
            <p:ph type="ftr" sz="quarter" idx="11"/>
          </p:nvPr>
        </p:nvSpPr>
        <p:spPr/>
        <p:txBody>
          <a:bodyPr/>
          <a:lstStyle/>
          <a:p>
            <a:r>
              <a:rPr lang="el-GR" sz="1400" dirty="0"/>
              <a:t>Διάλεξη 1 </a:t>
            </a:r>
            <a:endParaRPr lang="en-US" sz="1400" dirty="0"/>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1799782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Ονομασία </a:t>
            </a:r>
          </a:p>
        </p:txBody>
      </p:sp>
      <p:sp>
        <p:nvSpPr>
          <p:cNvPr id="3" name="Θέση περιεχομένου 2"/>
          <p:cNvSpPr>
            <a:spLocks noGrp="1"/>
          </p:cNvSpPr>
          <p:nvPr>
            <p:ph idx="1"/>
          </p:nvPr>
        </p:nvSpPr>
        <p:spPr/>
        <p:txBody>
          <a:bodyPr/>
          <a:lstStyle/>
          <a:p>
            <a:r>
              <a:rPr lang="el-GR" dirty="0"/>
              <a:t>Ο ονομασία του όρου οφείλεται στον </a:t>
            </a:r>
            <a:r>
              <a:rPr lang="el-GR" b="1" dirty="0">
                <a:solidFill>
                  <a:schemeClr val="accent2">
                    <a:lumMod val="75000"/>
                  </a:schemeClr>
                </a:solidFill>
              </a:rPr>
              <a:t>Αύγουστο </a:t>
            </a:r>
            <a:r>
              <a:rPr lang="el-GR" b="1" dirty="0" err="1">
                <a:solidFill>
                  <a:schemeClr val="accent2">
                    <a:lumMod val="75000"/>
                  </a:schemeClr>
                </a:solidFill>
              </a:rPr>
              <a:t>Καντ</a:t>
            </a:r>
            <a:r>
              <a:rPr lang="el-GR" dirty="0"/>
              <a:t> , που πρώτος την παρήγαγε αν και είχε εκφράσει "τη λύπη του για το νόθο χαρακτήρα" του όρου που αποτελεί σύνθεση του λατινικού "</a:t>
            </a:r>
            <a:r>
              <a:rPr lang="el-GR" dirty="0" err="1"/>
              <a:t>socius</a:t>
            </a:r>
            <a:r>
              <a:rPr lang="el-GR" dirty="0"/>
              <a:t>" και του ελληνικού όρου "λόγος" (</a:t>
            </a:r>
            <a:r>
              <a:rPr lang="el-GR" dirty="0" err="1"/>
              <a:t>sociologie</a:t>
            </a:r>
            <a:r>
              <a:rPr lang="el-GR" dirty="0"/>
              <a:t>). </a:t>
            </a:r>
          </a:p>
          <a:p>
            <a:r>
              <a:rPr lang="el-GR" dirty="0"/>
              <a:t>Αργότερα όμως φαίνεται να υποστήριξε τον όρο αυτόν ως "ετυμολογικό αντιστάθμισμα" κάνοντας αναφορά σε δύο ιστορικές πηγές, την πνευματική και την κοινωνική, από τις οποίες και ξεπήδησε ο σύγχρονος πολιτισμός. </a:t>
            </a:r>
          </a:p>
          <a:p>
            <a:r>
              <a:rPr lang="el-GR" dirty="0"/>
              <a:t>Υπόψη ότι στη κατάταξη των επιστημών ο </a:t>
            </a:r>
            <a:r>
              <a:rPr lang="el-GR" dirty="0" err="1"/>
              <a:t>Καντ</a:t>
            </a:r>
            <a:r>
              <a:rPr lang="el-GR" dirty="0"/>
              <a:t> τοποθετούσε την κοινωνιολογία, λογικά αλλά και χρονολογικά μετά από τις άλλες επιστήμες ως λιγότερο γενική και περισσότερο σύνθετη </a:t>
            </a:r>
            <a:r>
              <a:rPr lang="el-GR" dirty="0" err="1"/>
              <a:t>απ</a:t>
            </a:r>
            <a:r>
              <a:rPr lang="el-GR" dirty="0"/>
              <a:t>΄ όλες τις άλλες.</a:t>
            </a:r>
          </a:p>
        </p:txBody>
      </p:sp>
      <p:sp>
        <p:nvSpPr>
          <p:cNvPr id="4" name="Θέση υποσέλιδου 3"/>
          <p:cNvSpPr>
            <a:spLocks noGrp="1"/>
          </p:cNvSpPr>
          <p:nvPr>
            <p:ph type="ftr" sz="quarter" idx="11"/>
          </p:nvPr>
        </p:nvSpPr>
        <p:spPr/>
        <p:txBody>
          <a:bodyPr/>
          <a:lstStyle/>
          <a:p>
            <a:r>
              <a:rPr lang="el-GR"/>
              <a:t>Διάλεξη 1 </a:t>
            </a:r>
            <a:endParaRPr lang="en-US" dirty="0"/>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3125888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Εξειδικεύσεις </a:t>
            </a:r>
          </a:p>
        </p:txBody>
      </p:sp>
      <p:sp>
        <p:nvSpPr>
          <p:cNvPr id="3" name="Θέση περιεχομένου 2"/>
          <p:cNvSpPr>
            <a:spLocks noGrp="1"/>
          </p:cNvSpPr>
          <p:nvPr>
            <p:ph idx="1"/>
          </p:nvPr>
        </p:nvSpPr>
        <p:spPr/>
        <p:txBody>
          <a:bodyPr/>
          <a:lstStyle/>
          <a:p>
            <a:r>
              <a:rPr lang="el-GR" dirty="0"/>
              <a:t>Η κοινωνιολογία, όπως και κάθε άλλη επιστήμη, έχει αναπτύξει ειδικές μεθοδολογίες ή τεχνικές έρευνας και διεύρυνσης του γνωστικού πεδίου και των ερμηνευτικών εργαλείων της. </a:t>
            </a:r>
          </a:p>
          <a:p>
            <a:r>
              <a:rPr lang="el-GR" dirty="0"/>
              <a:t>Η κοινωνία και ο άνθρωπος στις συλλογικές του δράσεις, που αποτελούν το βασικό αντικείμενο της κοινωνιολογίας, είναι εξαιρετικά μεταβλητές οντότητες και απαιτούν διαρκή έρευνα και αναπροσαρμογή των υποθέσεων και των σχετικών αξιωμάτων. </a:t>
            </a:r>
          </a:p>
          <a:p>
            <a:r>
              <a:rPr lang="el-GR" dirty="0"/>
              <a:t>Στη διεθνή κοινότητα έχουν καταγραφεί πολυάριθμοι εξειδικευμένοι κλάδοι της επιστήμης της κοινωνιολογίας. Αρκετοί από τους εντόπιους κλάδους της κοινωνιολογίας συνδέονται με το γνωστικό πεδίο συναφών επιστημών όπως είναι η κοινωνική ανθρωπολογία, η κοινωνική ψυχολογία, η εγκληματολογία, η κοινωνική ιστορία, τα Οικονομικά και η πολιτική επιστήμη. </a:t>
            </a:r>
          </a:p>
        </p:txBody>
      </p:sp>
      <p:sp>
        <p:nvSpPr>
          <p:cNvPr id="4" name="Θέση υποσέλιδου 3"/>
          <p:cNvSpPr>
            <a:spLocks noGrp="1"/>
          </p:cNvSpPr>
          <p:nvPr>
            <p:ph type="ftr" sz="quarter" idx="11"/>
          </p:nvPr>
        </p:nvSpPr>
        <p:spPr/>
        <p:txBody>
          <a:bodyPr/>
          <a:lstStyle/>
          <a:p>
            <a:r>
              <a:rPr lang="el-GR"/>
              <a:t>Διάλεξη 1 </a:t>
            </a:r>
            <a:endParaRPr lang="en-US" dirty="0"/>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3055045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Ευρύτερα γνωστοί στην Ελλάδα είναι οι ακόλουθοι κλάδοι: </a:t>
            </a:r>
          </a:p>
        </p:txBody>
      </p:sp>
      <p:sp>
        <p:nvSpPr>
          <p:cNvPr id="3" name="Θέση περιεχομένου 2"/>
          <p:cNvSpPr>
            <a:spLocks noGrp="1"/>
          </p:cNvSpPr>
          <p:nvPr>
            <p:ph sz="half" idx="1"/>
          </p:nvPr>
        </p:nvSpPr>
        <p:spPr/>
        <p:txBody>
          <a:bodyPr>
            <a:normAutofit/>
          </a:bodyPr>
          <a:lstStyle/>
          <a:p>
            <a:r>
              <a:rPr lang="el-GR" dirty="0"/>
              <a:t>Κοινωνιολογία της οικογένειας </a:t>
            </a:r>
          </a:p>
          <a:p>
            <a:r>
              <a:rPr lang="el-GR" dirty="0"/>
              <a:t>Κοινωνιολογία της εκπαίδευσης </a:t>
            </a:r>
          </a:p>
          <a:p>
            <a:r>
              <a:rPr lang="el-GR" dirty="0"/>
              <a:t>Κοινωνιολογία του κοινωνικού αποκλεισμού </a:t>
            </a:r>
          </a:p>
          <a:p>
            <a:r>
              <a:rPr lang="el-GR" dirty="0"/>
              <a:t>Κοινωνιολογία της μουσικής </a:t>
            </a:r>
          </a:p>
          <a:p>
            <a:r>
              <a:rPr lang="el-GR" dirty="0"/>
              <a:t>Κοινωνιολογία του φύλου </a:t>
            </a:r>
          </a:p>
          <a:p>
            <a:r>
              <a:rPr lang="el-GR" dirty="0"/>
              <a:t>Κοινωνιολογία των Μ.Μ.Ε. </a:t>
            </a:r>
          </a:p>
        </p:txBody>
      </p:sp>
      <p:sp>
        <p:nvSpPr>
          <p:cNvPr id="6" name="Θέση περιεχομένου 5"/>
          <p:cNvSpPr>
            <a:spLocks noGrp="1"/>
          </p:cNvSpPr>
          <p:nvPr>
            <p:ph sz="half" idx="2"/>
          </p:nvPr>
        </p:nvSpPr>
        <p:spPr/>
        <p:txBody>
          <a:bodyPr>
            <a:normAutofit/>
          </a:bodyPr>
          <a:lstStyle/>
          <a:p>
            <a:r>
              <a:rPr lang="el-GR" dirty="0"/>
              <a:t>Πολιτική κοινωνιολογία </a:t>
            </a:r>
          </a:p>
          <a:p>
            <a:r>
              <a:rPr lang="el-GR" dirty="0"/>
              <a:t>Αγροτική κοινωνιολογία </a:t>
            </a:r>
          </a:p>
          <a:p>
            <a:r>
              <a:rPr lang="el-GR" dirty="0"/>
              <a:t>Αστική κοινωνιολογία </a:t>
            </a:r>
          </a:p>
          <a:p>
            <a:r>
              <a:rPr lang="el-GR" dirty="0"/>
              <a:t>Βιομηχανική κοινωνιολογία </a:t>
            </a:r>
          </a:p>
          <a:p>
            <a:r>
              <a:rPr lang="el-GR" dirty="0"/>
              <a:t>Κοινωνιολογία της θρησκείας </a:t>
            </a:r>
          </a:p>
          <a:p>
            <a:endParaRPr lang="el-GR" dirty="0"/>
          </a:p>
        </p:txBody>
      </p:sp>
      <p:sp>
        <p:nvSpPr>
          <p:cNvPr id="4" name="Θέση υποσέλιδου 3"/>
          <p:cNvSpPr>
            <a:spLocks noGrp="1"/>
          </p:cNvSpPr>
          <p:nvPr>
            <p:ph type="ftr" sz="quarter" idx="11"/>
          </p:nvPr>
        </p:nvSpPr>
        <p:spPr/>
        <p:txBody>
          <a:bodyPr/>
          <a:lstStyle/>
          <a:p>
            <a:r>
              <a:rPr lang="el-GR"/>
              <a:t>Διάλεξη 1 </a:t>
            </a:r>
            <a:endParaRPr lang="en-US" dirty="0"/>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3810745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p:txBody>
          <a:bodyPr/>
          <a:lstStyle/>
          <a:p>
            <a:r>
              <a:rPr lang="el-GR" dirty="0"/>
              <a:t>ΑΓΡΟΤΙΚΗ ΚΟΙΝΩΝΙΟΛΟΓΙΑ</a:t>
            </a:r>
          </a:p>
        </p:txBody>
      </p:sp>
      <p:sp>
        <p:nvSpPr>
          <p:cNvPr id="8" name="Θέση περιεχομένου 7"/>
          <p:cNvSpPr>
            <a:spLocks noGrp="1"/>
          </p:cNvSpPr>
          <p:nvPr>
            <p:ph idx="1"/>
          </p:nvPr>
        </p:nvSpPr>
        <p:spPr>
          <a:xfrm>
            <a:off x="581192" y="1951630"/>
            <a:ext cx="11029615" cy="4000181"/>
          </a:xfrm>
        </p:spPr>
        <p:txBody>
          <a:bodyPr>
            <a:normAutofit/>
          </a:bodyPr>
          <a:lstStyle/>
          <a:p>
            <a:r>
              <a:rPr lang="el-GR" dirty="0"/>
              <a:t>Με τον όρο </a:t>
            </a:r>
            <a:r>
              <a:rPr lang="el-GR" b="1" dirty="0"/>
              <a:t>Αγροτική κοινωνία</a:t>
            </a:r>
            <a:r>
              <a:rPr lang="el-GR" dirty="0"/>
              <a:t>, (</a:t>
            </a:r>
            <a:r>
              <a:rPr lang="el-GR" dirty="0" err="1"/>
              <a:t>Peasant</a:t>
            </a:r>
            <a:r>
              <a:rPr lang="el-GR" dirty="0"/>
              <a:t> Society), χαρακτηρίζεται γενικά μία κοινωνία της οποίας η κυρίαρχη δραστηριότητα είναι η αγροτική. Μια τέτοια κοινωνία μπορεί να εμφανίζεται ολόκληρη αυτούσια ή τμήμα μιας ευρύτερης βιομηχανοποιημένης ή ακόμα μια προβιομηχανική κοινωνία, η τελευταία προσδιορίζεται περισσότερο ιστορικά. </a:t>
            </a:r>
          </a:p>
          <a:p>
            <a:r>
              <a:rPr lang="el-GR" dirty="0"/>
              <a:t>Τα </a:t>
            </a:r>
            <a:r>
              <a:rPr lang="el-GR" b="1" dirty="0">
                <a:solidFill>
                  <a:schemeClr val="accent2">
                    <a:lumMod val="50000"/>
                  </a:schemeClr>
                </a:solidFill>
              </a:rPr>
              <a:t>βασικά χαρακτηριστικά </a:t>
            </a:r>
            <a:r>
              <a:rPr lang="el-GR" dirty="0"/>
              <a:t>που παρουσιάζει μια αγροτική κοινωνία είναι: </a:t>
            </a:r>
          </a:p>
          <a:p>
            <a:pPr marL="594000" lvl="2" indent="0">
              <a:buNone/>
            </a:pPr>
            <a:r>
              <a:rPr lang="el-GR" dirty="0"/>
              <a:t>1. Μόνιμη εγκατάσταση στην ύπαιθρο.</a:t>
            </a:r>
          </a:p>
          <a:p>
            <a:pPr marL="594000" lvl="2" indent="0">
              <a:buNone/>
            </a:pPr>
            <a:r>
              <a:rPr lang="el-GR" dirty="0"/>
              <a:t>2. Οικογενειακές αγροτικές δραστηριότητες.</a:t>
            </a:r>
          </a:p>
          <a:p>
            <a:pPr marL="594000" lvl="2" indent="0">
              <a:buNone/>
            </a:pPr>
            <a:r>
              <a:rPr lang="el-GR" dirty="0"/>
              <a:t>3. Εκμετάλλευση σχετικά μικρών ιδιόκτητων αγροτεμαχίων.</a:t>
            </a:r>
          </a:p>
          <a:p>
            <a:pPr marL="594000" lvl="2" indent="0">
              <a:buNone/>
            </a:pPr>
            <a:r>
              <a:rPr lang="el-GR" dirty="0"/>
              <a:t>4. Δευτερεύουσες απασχολήσεις σε επαγγέλματα υπαίθρου, που επιτρέπουν όμως την αυτοσυντήρηση.</a:t>
            </a:r>
          </a:p>
          <a:p>
            <a:pPr marL="594000" lvl="2" indent="0">
              <a:buNone/>
            </a:pPr>
            <a:r>
              <a:rPr lang="el-GR" dirty="0"/>
              <a:t>5. Οικονομικές εξαρτήσεις από αστικά κέντρα.</a:t>
            </a:r>
          </a:p>
          <a:p>
            <a:pPr marL="594000" lvl="2" indent="0">
              <a:buNone/>
            </a:pPr>
            <a:r>
              <a:rPr lang="el-GR" dirty="0"/>
              <a:t>6. Έντονη τοπική προσκόλληση στη γη, στα έθιμα και στις πολιτιστικές αξίες του τόπου εγκατάστασης.</a:t>
            </a:r>
          </a:p>
          <a:p>
            <a:pPr marL="594000" lvl="2" indent="0">
              <a:buNone/>
            </a:pPr>
            <a:r>
              <a:rPr lang="el-GR" dirty="0"/>
              <a:t>7. Η οικογένεια αποτελεί την κεντρική κοινωνική ομάδα</a:t>
            </a:r>
          </a:p>
        </p:txBody>
      </p:sp>
      <p:sp>
        <p:nvSpPr>
          <p:cNvPr id="5" name="Θέση υποσέλιδου 4"/>
          <p:cNvSpPr>
            <a:spLocks noGrp="1"/>
          </p:cNvSpPr>
          <p:nvPr>
            <p:ph type="ftr" sz="quarter" idx="11"/>
          </p:nvPr>
        </p:nvSpPr>
        <p:spPr/>
        <p:txBody>
          <a:bodyPr/>
          <a:lstStyle/>
          <a:p>
            <a:r>
              <a:rPr lang="el-GR"/>
              <a:t>Διάλεξη 1 </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959070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Ανάλυση του </a:t>
            </a:r>
            <a:r>
              <a:rPr lang="el-GR" dirty="0" err="1"/>
              <a:t>μαθηματοσ</a:t>
            </a:r>
            <a:r>
              <a:rPr lang="el-GR" dirty="0"/>
              <a:t> </a:t>
            </a:r>
          </a:p>
        </p:txBody>
      </p:sp>
      <p:sp>
        <p:nvSpPr>
          <p:cNvPr id="3" name="Θέση περιεχομένου 2"/>
          <p:cNvSpPr>
            <a:spLocks noGrp="1"/>
          </p:cNvSpPr>
          <p:nvPr>
            <p:ph idx="1"/>
          </p:nvPr>
        </p:nvSpPr>
        <p:spPr>
          <a:xfrm>
            <a:off x="581192" y="1951630"/>
            <a:ext cx="11029615" cy="3907169"/>
          </a:xfrm>
        </p:spPr>
        <p:txBody>
          <a:bodyPr>
            <a:normAutofit/>
          </a:bodyPr>
          <a:lstStyle/>
          <a:p>
            <a:r>
              <a:rPr lang="el-GR" dirty="0"/>
              <a:t>Εισαγωγή στην Αγροτική Κοινωνιολογία</a:t>
            </a:r>
          </a:p>
          <a:p>
            <a:r>
              <a:rPr lang="el-GR" dirty="0"/>
              <a:t>Εισαγωγή στην Κοινωνιολογική Έρευνα </a:t>
            </a:r>
          </a:p>
          <a:p>
            <a:r>
              <a:rPr lang="el-GR" dirty="0"/>
              <a:t>ΒΙΒΛΙΟΓΡΑΦΙΑ</a:t>
            </a:r>
          </a:p>
          <a:p>
            <a:pPr lvl="1">
              <a:buFont typeface="Wingdings" panose="05000000000000000000" pitchFamily="2" charset="2"/>
              <a:buChar char="q"/>
            </a:pPr>
            <a:r>
              <a:rPr lang="el-GR" b="1" dirty="0">
                <a:solidFill>
                  <a:srgbClr val="7030A0"/>
                </a:solidFill>
              </a:rPr>
              <a:t>Ύπαιθρος χώρα. Η ελληνική αγροτική κοινωνία στο τέλος του εικοστού αιώνα. 1999. </a:t>
            </a:r>
          </a:p>
          <a:p>
            <a:pPr lvl="1">
              <a:buFont typeface="Wingdings" panose="05000000000000000000" pitchFamily="2" charset="2"/>
              <a:buChar char="q"/>
            </a:pPr>
            <a:r>
              <a:rPr lang="el-GR" b="1" dirty="0"/>
              <a:t> </a:t>
            </a:r>
            <a:r>
              <a:rPr lang="el-GR" b="1" dirty="0" err="1"/>
              <a:t>Αγροτικότητα</a:t>
            </a:r>
            <a:r>
              <a:rPr lang="el-GR" b="1" dirty="0"/>
              <a:t>, κοινωνία και χώρος. 2008. </a:t>
            </a:r>
          </a:p>
          <a:p>
            <a:pPr lvl="1">
              <a:buFont typeface="Wingdings" panose="05000000000000000000" pitchFamily="2" charset="2"/>
              <a:buChar char="q"/>
            </a:pPr>
            <a:r>
              <a:rPr lang="el-GR" b="1" dirty="0"/>
              <a:t>ΑΓΡΟΤΙΚΗ ΚΟΙΝΩΝΙΟΛΟΓΙΑ. 2007. </a:t>
            </a:r>
          </a:p>
          <a:p>
            <a:pPr lvl="1">
              <a:buFont typeface="Wingdings" panose="05000000000000000000" pitchFamily="2" charset="2"/>
              <a:buChar char="q"/>
            </a:pPr>
            <a:r>
              <a:rPr lang="el-GR" b="1" dirty="0"/>
              <a:t>ΑΓΡΟΤΙΚΗ ΚΟΙΝΩΝΙΟΛΟΓΙΑ &amp;</a:t>
            </a:r>
            <a:r>
              <a:rPr lang="en-GB" b="1" dirty="0"/>
              <a:t> </a:t>
            </a:r>
            <a:r>
              <a:rPr lang="el-GR" b="1" dirty="0"/>
              <a:t>ΣΥΝΕΡΓΑΤΙΣΜΟΣ. 2009. </a:t>
            </a:r>
          </a:p>
          <a:p>
            <a:pPr lvl="1">
              <a:buFont typeface="Wingdings" panose="05000000000000000000" pitchFamily="2" charset="2"/>
              <a:buChar char="q"/>
            </a:pPr>
            <a:r>
              <a:rPr lang="el-GR" b="1" dirty="0"/>
              <a:t>Η κοινωνιολογική έρευνα. 2011. </a:t>
            </a:r>
          </a:p>
          <a:p>
            <a:pPr lvl="1">
              <a:buFont typeface="Wingdings" panose="05000000000000000000" pitchFamily="2" charset="2"/>
              <a:buChar char="q"/>
            </a:pPr>
            <a:r>
              <a:rPr lang="el-GR" b="1" dirty="0"/>
              <a:t>ΜΕΘΟΔΟΛΟΓΙΑ ΚΟΙΝΩΝΙΚΩΝ ΕΡΕΥΝΩΝ. 2005. </a:t>
            </a:r>
          </a:p>
          <a:p>
            <a:pPr lvl="1">
              <a:buFont typeface="Wingdings" panose="05000000000000000000" pitchFamily="2" charset="2"/>
              <a:buChar char="q"/>
            </a:pPr>
            <a:r>
              <a:rPr lang="el-GR" b="1" dirty="0">
                <a:solidFill>
                  <a:srgbClr val="7030A0"/>
                </a:solidFill>
              </a:rPr>
              <a:t>Το στοίχημα της </a:t>
            </a:r>
            <a:r>
              <a:rPr lang="el-GR" b="1" dirty="0" err="1">
                <a:solidFill>
                  <a:srgbClr val="7030A0"/>
                </a:solidFill>
              </a:rPr>
              <a:t>απο</a:t>
            </a:r>
            <a:r>
              <a:rPr lang="el-GR" b="1" dirty="0">
                <a:solidFill>
                  <a:srgbClr val="7030A0"/>
                </a:solidFill>
              </a:rPr>
              <a:t>-ανάπτυξης. 2008.</a:t>
            </a:r>
            <a:r>
              <a:rPr lang="el-GR" b="1" dirty="0"/>
              <a:t> </a:t>
            </a:r>
          </a:p>
          <a:p>
            <a:pPr lvl="1">
              <a:buFont typeface="Wingdings" panose="05000000000000000000" pitchFamily="2" charset="2"/>
              <a:buChar char="q"/>
            </a:pPr>
            <a:endParaRPr lang="el-GR" dirty="0"/>
          </a:p>
        </p:txBody>
      </p:sp>
      <p:sp>
        <p:nvSpPr>
          <p:cNvPr id="4" name="Θέση υποσέλιδου 3"/>
          <p:cNvSpPr>
            <a:spLocks noGrp="1"/>
          </p:cNvSpPr>
          <p:nvPr>
            <p:ph type="ftr" sz="quarter" idx="11"/>
          </p:nvPr>
        </p:nvSpPr>
        <p:spPr/>
        <p:txBody>
          <a:bodyPr/>
          <a:lstStyle/>
          <a:p>
            <a:r>
              <a:rPr lang="el-GR"/>
              <a:t>Διάλεξη 1 </a:t>
            </a:r>
            <a:endParaRPr lang="en-US" dirty="0"/>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30725461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108B4E7-D63E-7017-83BB-EDC040E1A3C7}"/>
              </a:ext>
            </a:extLst>
          </p:cNvPr>
          <p:cNvSpPr>
            <a:spLocks noGrp="1"/>
          </p:cNvSpPr>
          <p:nvPr>
            <p:ph type="title"/>
          </p:nvPr>
        </p:nvSpPr>
        <p:spPr>
          <a:xfrm>
            <a:off x="581192" y="702156"/>
            <a:ext cx="11029616" cy="3891878"/>
          </a:xfrm>
        </p:spPr>
        <p:txBody>
          <a:bodyPr/>
          <a:lstStyle/>
          <a:p>
            <a:r>
              <a:rPr lang="el-GR" dirty="0" err="1"/>
              <a:t>Σαςσα</a:t>
            </a:r>
            <a:r>
              <a:rPr lang="el-GR" dirty="0"/>
              <a:t> </a:t>
            </a:r>
            <a:endParaRPr lang="en-US" dirty="0"/>
          </a:p>
        </p:txBody>
      </p:sp>
      <p:sp>
        <p:nvSpPr>
          <p:cNvPr id="3" name="Θέση περιεχομένου 2">
            <a:extLst>
              <a:ext uri="{FF2B5EF4-FFF2-40B4-BE49-F238E27FC236}">
                <a16:creationId xmlns:a16="http://schemas.microsoft.com/office/drawing/2014/main" id="{8D09A60C-EC11-5A0E-78DE-547289EC75D2}"/>
              </a:ext>
            </a:extLst>
          </p:cNvPr>
          <p:cNvSpPr>
            <a:spLocks noGrp="1"/>
          </p:cNvSpPr>
          <p:nvPr>
            <p:ph idx="1"/>
          </p:nvPr>
        </p:nvSpPr>
        <p:spPr>
          <a:xfrm>
            <a:off x="581192" y="2180497"/>
            <a:ext cx="11029615" cy="2072014"/>
          </a:xfrm>
        </p:spPr>
        <p:txBody>
          <a:bodyPr>
            <a:normAutofit/>
          </a:bodyPr>
          <a:lstStyle/>
          <a:p>
            <a:pPr algn="ctr"/>
            <a:r>
              <a:rPr lang="el-GR" sz="3200" b="1" i="1" dirty="0">
                <a:solidFill>
                  <a:schemeClr val="accent2">
                    <a:lumMod val="50000"/>
                  </a:schemeClr>
                </a:solidFill>
              </a:rPr>
              <a:t>Σας ευχαριστώ για την προσοχή και συμμετοχή σας…</a:t>
            </a:r>
          </a:p>
          <a:p>
            <a:pPr algn="ctr"/>
            <a:endParaRPr lang="el-GR" sz="3200" b="1" i="1" dirty="0">
              <a:solidFill>
                <a:schemeClr val="accent2">
                  <a:lumMod val="50000"/>
                </a:schemeClr>
              </a:solidFill>
            </a:endParaRPr>
          </a:p>
          <a:p>
            <a:pPr algn="ctr"/>
            <a:r>
              <a:rPr lang="en-US" sz="3200" b="1" i="1" dirty="0">
                <a:solidFill>
                  <a:schemeClr val="accent2">
                    <a:lumMod val="50000"/>
                  </a:schemeClr>
                </a:solidFill>
                <a:hlinkClick r:id="rId2"/>
              </a:rPr>
              <a:t>d.petropoulos@uop.gr</a:t>
            </a:r>
            <a:r>
              <a:rPr lang="en-US" sz="3200" b="1" i="1" dirty="0">
                <a:solidFill>
                  <a:schemeClr val="accent2">
                    <a:lumMod val="50000"/>
                  </a:schemeClr>
                </a:solidFill>
              </a:rPr>
              <a:t> </a:t>
            </a:r>
          </a:p>
        </p:txBody>
      </p:sp>
      <p:sp>
        <p:nvSpPr>
          <p:cNvPr id="4" name="Θέση υποσέλιδου 3">
            <a:extLst>
              <a:ext uri="{FF2B5EF4-FFF2-40B4-BE49-F238E27FC236}">
                <a16:creationId xmlns:a16="http://schemas.microsoft.com/office/drawing/2014/main" id="{51809F6C-C37B-084A-CFCF-3571336E7325}"/>
              </a:ext>
            </a:extLst>
          </p:cNvPr>
          <p:cNvSpPr>
            <a:spLocks noGrp="1"/>
          </p:cNvSpPr>
          <p:nvPr>
            <p:ph type="ftr" sz="quarter" idx="11"/>
          </p:nvPr>
        </p:nvSpPr>
        <p:spPr/>
        <p:txBody>
          <a:bodyPr/>
          <a:lstStyle/>
          <a:p>
            <a:r>
              <a:rPr lang="el-GR"/>
              <a:t>Διάλεξη 1 </a:t>
            </a:r>
            <a:endParaRPr lang="en-US" dirty="0"/>
          </a:p>
        </p:txBody>
      </p:sp>
      <p:sp>
        <p:nvSpPr>
          <p:cNvPr id="5" name="Θέση αριθμού διαφάνειας 4">
            <a:extLst>
              <a:ext uri="{FF2B5EF4-FFF2-40B4-BE49-F238E27FC236}">
                <a16:creationId xmlns:a16="http://schemas.microsoft.com/office/drawing/2014/main" id="{09820022-3040-52FC-C393-E6DC54296A2F}"/>
              </a:ext>
            </a:extLst>
          </p:cNvPr>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3455635340"/>
      </p:ext>
    </p:extLst>
  </p:cSld>
  <p:clrMapOvr>
    <a:masterClrMapping/>
  </p:clrMapOvr>
</p:sld>
</file>

<file path=ppt/theme/theme1.xml><?xml version="1.0" encoding="utf-8"?>
<a:theme xmlns:a="http://schemas.openxmlformats.org/drawingml/2006/main" name="Μέρισμα">
  <a:themeElements>
    <a:clrScheme name="Dividend">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TM03457464[[fn=Μέρισμα]]</Template>
  <TotalTime>86</TotalTime>
  <Words>641</Words>
  <Application>Microsoft Office PowerPoint</Application>
  <PresentationFormat>Ευρεία οθόνη</PresentationFormat>
  <Paragraphs>69</Paragraphs>
  <Slides>8</Slides>
  <Notes>1</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8</vt:i4>
      </vt:variant>
    </vt:vector>
  </HeadingPairs>
  <TitlesOfParts>
    <vt:vector size="14" baseType="lpstr">
      <vt:lpstr>Calibri</vt:lpstr>
      <vt:lpstr>Corbel</vt:lpstr>
      <vt:lpstr>Gill Sans MT</vt:lpstr>
      <vt:lpstr>Wingdings</vt:lpstr>
      <vt:lpstr>Wingdings 2</vt:lpstr>
      <vt:lpstr>Μέρισμα</vt:lpstr>
      <vt:lpstr>ΑΓΡΟΤΙΚΗ ΚΟΙΝΩΝΙΟΛΟΓΙΑ  Δημήτριος Πετρόπουλος Καθηγητής  </vt:lpstr>
      <vt:lpstr>Κοινωνιολογία</vt:lpstr>
      <vt:lpstr>Ονομασία </vt:lpstr>
      <vt:lpstr>Εξειδικεύσεις </vt:lpstr>
      <vt:lpstr>Ευρύτερα γνωστοί στην Ελλάδα είναι οι ακόλουθοι κλάδοι: </vt:lpstr>
      <vt:lpstr>ΑΓΡΟΤΙΚΗ ΚΟΙΝΩΝΙΟΛΟΓΙΑ</vt:lpstr>
      <vt:lpstr>Ανάλυση του μαθηματοσ </vt:lpstr>
      <vt:lpstr>Σαςσα </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ΑΓΡΟΤΙΚΗ ΚΟΙΝΩΝΙΟΛΟΓΙΑ</dc:title>
  <dc:creator>user</dc:creator>
  <cp:lastModifiedBy>Dimitrios Petropoulos</cp:lastModifiedBy>
  <cp:revision>12</cp:revision>
  <dcterms:created xsi:type="dcterms:W3CDTF">2020-10-11T15:40:43Z</dcterms:created>
  <dcterms:modified xsi:type="dcterms:W3CDTF">2023-11-04T18:55:30Z</dcterms:modified>
</cp:coreProperties>
</file>