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52" r:id="rId3"/>
    <p:sldMasterId id="2147483685" r:id="rId4"/>
  </p:sldMasterIdLst>
  <p:notesMasterIdLst>
    <p:notesMasterId r:id="rId46"/>
  </p:notesMasterIdLst>
  <p:handoutMasterIdLst>
    <p:handoutMasterId r:id="rId47"/>
  </p:handoutMasterIdLst>
  <p:sldIdLst>
    <p:sldId id="282" r:id="rId5"/>
    <p:sldId id="286" r:id="rId6"/>
    <p:sldId id="320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18" r:id="rId4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A2D1F1"/>
    <a:srgbClr val="FF3300"/>
    <a:srgbClr val="666633"/>
    <a:srgbClr val="336600"/>
    <a:srgbClr val="292929"/>
    <a:srgbClr val="993300"/>
    <a:srgbClr val="003399"/>
    <a:srgbClr val="00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36" autoAdjust="0"/>
  </p:normalViewPr>
  <p:slideViewPr>
    <p:cSldViewPr>
      <p:cViewPr>
        <p:scale>
          <a:sx n="70" d="100"/>
          <a:sy n="70" d="100"/>
        </p:scale>
        <p:origin x="-1810" y="-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A5DA4-8836-41D3-B1AB-1D99603A8EAF}" type="doc">
      <dgm:prSet loTypeId="urn:microsoft.com/office/officeart/2005/8/layout/pyramid1" loCatId="pyramid" qsTypeId="urn:microsoft.com/office/officeart/2005/8/quickstyle/3d2" qsCatId="3D" csTypeId="urn:microsoft.com/office/officeart/2005/8/colors/accent3_3" csCatId="accent3" phldr="1"/>
      <dgm:spPr/>
    </dgm:pt>
    <dgm:pt modelId="{C7E480D8-807D-4E2B-A68D-3AC9EDCA1CF2}">
      <dgm:prSet phldrT="[Κείμενο]"/>
      <dgm:spPr/>
      <dgm:t>
        <a:bodyPr/>
        <a:lstStyle/>
        <a:p>
          <a:r>
            <a:rPr lang="el-GR" dirty="0"/>
            <a:t>Ανάγκες υπόληψης</a:t>
          </a:r>
        </a:p>
        <a:p>
          <a:r>
            <a:rPr lang="el-GR" dirty="0"/>
            <a:t>(αυτοσεβασμός, αναγνώριση, θέση)</a:t>
          </a:r>
        </a:p>
      </dgm:t>
    </dgm:pt>
    <dgm:pt modelId="{C33B3BF4-DBF3-4FAA-BF83-744D0509A74B}" type="parTrans" cxnId="{7E1E7458-3C4E-4E3A-A537-937209BF9822}">
      <dgm:prSet/>
      <dgm:spPr/>
      <dgm:t>
        <a:bodyPr/>
        <a:lstStyle/>
        <a:p>
          <a:endParaRPr lang="el-GR"/>
        </a:p>
      </dgm:t>
    </dgm:pt>
    <dgm:pt modelId="{4EB6C6AB-12D4-46DE-8E97-34D5080A6127}" type="sibTrans" cxnId="{7E1E7458-3C4E-4E3A-A537-937209BF9822}">
      <dgm:prSet/>
      <dgm:spPr/>
      <dgm:t>
        <a:bodyPr/>
        <a:lstStyle/>
        <a:p>
          <a:endParaRPr lang="el-GR"/>
        </a:p>
      </dgm:t>
    </dgm:pt>
    <dgm:pt modelId="{45F1CB17-0416-42BA-A1E4-9DFED1962A34}">
      <dgm:prSet phldrT="[Κείμενο]"/>
      <dgm:spPr/>
      <dgm:t>
        <a:bodyPr/>
        <a:lstStyle/>
        <a:p>
          <a:r>
            <a:rPr lang="el-GR" dirty="0"/>
            <a:t>Κοινωνικές ανάγκες</a:t>
          </a:r>
        </a:p>
        <a:p>
          <a:r>
            <a:rPr lang="el-GR" dirty="0"/>
            <a:t>(αίσθηση της αφομοίωσης, αγάπη)</a:t>
          </a:r>
        </a:p>
      </dgm:t>
    </dgm:pt>
    <dgm:pt modelId="{9CE3F27C-7F24-4206-B61D-DC7F9E04B64F}" type="parTrans" cxnId="{651047E0-62C8-448A-A4F1-6582B4DED24F}">
      <dgm:prSet/>
      <dgm:spPr/>
      <dgm:t>
        <a:bodyPr/>
        <a:lstStyle/>
        <a:p>
          <a:endParaRPr lang="el-GR"/>
        </a:p>
      </dgm:t>
    </dgm:pt>
    <dgm:pt modelId="{8DBE820D-0DA2-4CD3-9749-EBBF54675820}" type="sibTrans" cxnId="{651047E0-62C8-448A-A4F1-6582B4DED24F}">
      <dgm:prSet/>
      <dgm:spPr/>
      <dgm:t>
        <a:bodyPr/>
        <a:lstStyle/>
        <a:p>
          <a:endParaRPr lang="el-GR"/>
        </a:p>
      </dgm:t>
    </dgm:pt>
    <dgm:pt modelId="{68A344E2-1430-40AF-B5FB-F0EAF49050F2}">
      <dgm:prSet/>
      <dgm:spPr/>
      <dgm:t>
        <a:bodyPr/>
        <a:lstStyle/>
        <a:p>
          <a:r>
            <a:rPr lang="el-GR" dirty="0"/>
            <a:t>Ανάγκες ασφάλειας</a:t>
          </a:r>
        </a:p>
        <a:p>
          <a:r>
            <a:rPr lang="el-GR" dirty="0"/>
            <a:t>(ασφάλεια, προστασία)</a:t>
          </a:r>
        </a:p>
      </dgm:t>
    </dgm:pt>
    <dgm:pt modelId="{93D5FAE7-83A5-4A11-8569-101E1C8D7399}" type="parTrans" cxnId="{E80E9E4B-249E-416D-865E-7BAB85AE8F24}">
      <dgm:prSet/>
      <dgm:spPr/>
      <dgm:t>
        <a:bodyPr/>
        <a:lstStyle/>
        <a:p>
          <a:endParaRPr lang="el-GR"/>
        </a:p>
      </dgm:t>
    </dgm:pt>
    <dgm:pt modelId="{43972D54-C07E-4BE6-8A56-1C0B57595C68}" type="sibTrans" cxnId="{E80E9E4B-249E-416D-865E-7BAB85AE8F24}">
      <dgm:prSet/>
      <dgm:spPr/>
      <dgm:t>
        <a:bodyPr/>
        <a:lstStyle/>
        <a:p>
          <a:endParaRPr lang="el-GR"/>
        </a:p>
      </dgm:t>
    </dgm:pt>
    <dgm:pt modelId="{103C527A-D325-4FA6-9B52-1CBEB2D8BD40}">
      <dgm:prSet/>
      <dgm:spPr/>
      <dgm:t>
        <a:bodyPr/>
        <a:lstStyle/>
        <a:p>
          <a:r>
            <a:rPr lang="el-GR" dirty="0"/>
            <a:t>Βιολογικές ανάγκες </a:t>
          </a:r>
        </a:p>
        <a:p>
          <a:r>
            <a:rPr lang="el-GR" dirty="0"/>
            <a:t>(πείνα, </a:t>
          </a:r>
          <a:r>
            <a:rPr lang="el-GR" dirty="0" smtClean="0"/>
            <a:t>δίψα</a:t>
          </a:r>
          <a:r>
            <a:rPr lang="el-GR" dirty="0"/>
            <a:t>)</a:t>
          </a:r>
        </a:p>
      </dgm:t>
    </dgm:pt>
    <dgm:pt modelId="{1A78CD74-0C57-4110-A500-3DF5210DDD01}" type="parTrans" cxnId="{B580C242-8093-416F-864A-07B567081DFC}">
      <dgm:prSet/>
      <dgm:spPr/>
      <dgm:t>
        <a:bodyPr/>
        <a:lstStyle/>
        <a:p>
          <a:endParaRPr lang="el-GR"/>
        </a:p>
      </dgm:t>
    </dgm:pt>
    <dgm:pt modelId="{7BBCC899-5769-4D54-B650-A120EE77D724}" type="sibTrans" cxnId="{B580C242-8093-416F-864A-07B567081DFC}">
      <dgm:prSet/>
      <dgm:spPr/>
      <dgm:t>
        <a:bodyPr/>
        <a:lstStyle/>
        <a:p>
          <a:endParaRPr lang="el-GR"/>
        </a:p>
      </dgm:t>
    </dgm:pt>
    <dgm:pt modelId="{06983B77-E92C-4FDF-B7DE-F9C1B54414C3}">
      <dgm:prSet/>
      <dgm:spPr/>
      <dgm:t>
        <a:bodyPr/>
        <a:lstStyle/>
        <a:p>
          <a:endParaRPr lang="el-GR" dirty="0"/>
        </a:p>
        <a:p>
          <a:endParaRPr lang="el-GR" dirty="0"/>
        </a:p>
        <a:p>
          <a:r>
            <a:rPr lang="el-GR" dirty="0"/>
            <a:t>Ανάγκες </a:t>
          </a:r>
        </a:p>
        <a:p>
          <a:r>
            <a:rPr lang="el-GR" dirty="0" err="1"/>
            <a:t>αυτοπρα</a:t>
          </a:r>
          <a:r>
            <a:rPr lang="el-GR" dirty="0"/>
            <a:t>-</a:t>
          </a:r>
        </a:p>
        <a:p>
          <a:r>
            <a:rPr lang="el-GR" dirty="0" err="1"/>
            <a:t>γμάτωσης</a:t>
          </a:r>
          <a:endParaRPr lang="el-GR" dirty="0"/>
        </a:p>
        <a:p>
          <a:r>
            <a:rPr lang="el-GR" dirty="0"/>
            <a:t>(ατομική βελτίωση και αναγνώριση)</a:t>
          </a:r>
        </a:p>
      </dgm:t>
    </dgm:pt>
    <dgm:pt modelId="{05499C7D-D824-4E1E-A677-F3DE18C05F5A}" type="parTrans" cxnId="{32AF622F-3DD5-40C9-A7C0-8541F9407A43}">
      <dgm:prSet/>
      <dgm:spPr/>
      <dgm:t>
        <a:bodyPr/>
        <a:lstStyle/>
        <a:p>
          <a:endParaRPr lang="el-GR"/>
        </a:p>
      </dgm:t>
    </dgm:pt>
    <dgm:pt modelId="{FFD7BD11-9B6C-49F0-B94D-73CE4BEEBC77}" type="sibTrans" cxnId="{32AF622F-3DD5-40C9-A7C0-8541F9407A43}">
      <dgm:prSet/>
      <dgm:spPr/>
      <dgm:t>
        <a:bodyPr/>
        <a:lstStyle/>
        <a:p>
          <a:endParaRPr lang="el-GR"/>
        </a:p>
      </dgm:t>
    </dgm:pt>
    <dgm:pt modelId="{7FFBF0F7-BB65-4F13-B771-1903BC1A595F}" type="pres">
      <dgm:prSet presAssocID="{CBEA5DA4-8836-41D3-B1AB-1D99603A8EAF}" presName="Name0" presStyleCnt="0">
        <dgm:presLayoutVars>
          <dgm:dir/>
          <dgm:animLvl val="lvl"/>
          <dgm:resizeHandles val="exact"/>
        </dgm:presLayoutVars>
      </dgm:prSet>
      <dgm:spPr/>
    </dgm:pt>
    <dgm:pt modelId="{F888D37C-996C-4580-968C-49F9B1A23F88}" type="pres">
      <dgm:prSet presAssocID="{06983B77-E92C-4FDF-B7DE-F9C1B54414C3}" presName="Name8" presStyleCnt="0"/>
      <dgm:spPr/>
    </dgm:pt>
    <dgm:pt modelId="{60043E3E-9B3E-457D-B0DC-B43C2281C202}" type="pres">
      <dgm:prSet presAssocID="{06983B77-E92C-4FDF-B7DE-F9C1B54414C3}" presName="level" presStyleLbl="node1" presStyleIdx="0" presStyleCnt="5" custScaleY="9450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4538C6-6C69-4302-B2A5-198922058F50}" type="pres">
      <dgm:prSet presAssocID="{06983B77-E92C-4FDF-B7DE-F9C1B54414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BA42E0-6093-4F2F-866B-8D844CA12D83}" type="pres">
      <dgm:prSet presAssocID="{C7E480D8-807D-4E2B-A68D-3AC9EDCA1CF2}" presName="Name8" presStyleCnt="0"/>
      <dgm:spPr/>
    </dgm:pt>
    <dgm:pt modelId="{2FC8306E-DC63-49A9-A1C1-2C72F5C9A2FE}" type="pres">
      <dgm:prSet presAssocID="{C7E480D8-807D-4E2B-A68D-3AC9EDCA1CF2}" presName="level" presStyleLbl="node1" presStyleIdx="1" presStyleCnt="5" custScaleY="4811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834986-84C5-4EC2-ACDB-AD7FF05BB8DB}" type="pres">
      <dgm:prSet presAssocID="{C7E480D8-807D-4E2B-A68D-3AC9EDCA1C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4F48D0-C586-47BF-9341-326DC9A5E075}" type="pres">
      <dgm:prSet presAssocID="{45F1CB17-0416-42BA-A1E4-9DFED1962A34}" presName="Name8" presStyleCnt="0"/>
      <dgm:spPr/>
    </dgm:pt>
    <dgm:pt modelId="{B5EE7AFA-49A3-44F4-9E2C-CE8170E27A37}" type="pres">
      <dgm:prSet presAssocID="{45F1CB17-0416-42BA-A1E4-9DFED1962A34}" presName="level" presStyleLbl="node1" presStyleIdx="2" presStyleCnt="5" custScaleY="5059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893EE4C-93F3-45D9-A61C-5950C2BAC817}" type="pres">
      <dgm:prSet presAssocID="{45F1CB17-0416-42BA-A1E4-9DFED1962A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0A1110-A9E4-47A8-BE9B-50FD9838C718}" type="pres">
      <dgm:prSet presAssocID="{68A344E2-1430-40AF-B5FB-F0EAF49050F2}" presName="Name8" presStyleCnt="0"/>
      <dgm:spPr/>
    </dgm:pt>
    <dgm:pt modelId="{213E0AD8-48B1-4560-8DA7-E748365F29E4}" type="pres">
      <dgm:prSet presAssocID="{68A344E2-1430-40AF-B5FB-F0EAF49050F2}" presName="level" presStyleLbl="node1" presStyleIdx="3" presStyleCnt="5" custScaleY="5929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98290D-B188-4B06-9347-9DC657FBAB98}" type="pres">
      <dgm:prSet presAssocID="{68A344E2-1430-40AF-B5FB-F0EAF49050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ADC9E2-0D08-4847-BB80-CCC3F82EDC95}" type="pres">
      <dgm:prSet presAssocID="{103C527A-D325-4FA6-9B52-1CBEB2D8BD40}" presName="Name8" presStyleCnt="0"/>
      <dgm:spPr/>
    </dgm:pt>
    <dgm:pt modelId="{EF96A181-E644-4D33-8785-7D36E0F02C04}" type="pres">
      <dgm:prSet presAssocID="{103C527A-D325-4FA6-9B52-1CBEB2D8BD40}" presName="level" presStyleLbl="node1" presStyleIdx="4" presStyleCnt="5" custScaleY="5438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B908DB-D4D6-45A2-AB97-C626F84DC394}" type="pres">
      <dgm:prSet presAssocID="{103C527A-D325-4FA6-9B52-1CBEB2D8BD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80E9E4B-249E-416D-865E-7BAB85AE8F24}" srcId="{CBEA5DA4-8836-41D3-B1AB-1D99603A8EAF}" destId="{68A344E2-1430-40AF-B5FB-F0EAF49050F2}" srcOrd="3" destOrd="0" parTransId="{93D5FAE7-83A5-4A11-8569-101E1C8D7399}" sibTransId="{43972D54-C07E-4BE6-8A56-1C0B57595C68}"/>
    <dgm:cxn modelId="{8CB01E76-D028-40BF-BD12-AB90D14FFB1C}" type="presOf" srcId="{103C527A-D325-4FA6-9B52-1CBEB2D8BD40}" destId="{EF96A181-E644-4D33-8785-7D36E0F02C04}" srcOrd="0" destOrd="0" presId="urn:microsoft.com/office/officeart/2005/8/layout/pyramid1"/>
    <dgm:cxn modelId="{6FF3F419-1720-478F-A479-E1CE92D3E7E9}" type="presOf" srcId="{06983B77-E92C-4FDF-B7DE-F9C1B54414C3}" destId="{60043E3E-9B3E-457D-B0DC-B43C2281C202}" srcOrd="0" destOrd="0" presId="urn:microsoft.com/office/officeart/2005/8/layout/pyramid1"/>
    <dgm:cxn modelId="{A51FA007-B54A-43BA-BAE5-27FCE09D8A5A}" type="presOf" srcId="{C7E480D8-807D-4E2B-A68D-3AC9EDCA1CF2}" destId="{2FC8306E-DC63-49A9-A1C1-2C72F5C9A2FE}" srcOrd="0" destOrd="0" presId="urn:microsoft.com/office/officeart/2005/8/layout/pyramid1"/>
    <dgm:cxn modelId="{651047E0-62C8-448A-A4F1-6582B4DED24F}" srcId="{CBEA5DA4-8836-41D3-B1AB-1D99603A8EAF}" destId="{45F1CB17-0416-42BA-A1E4-9DFED1962A34}" srcOrd="2" destOrd="0" parTransId="{9CE3F27C-7F24-4206-B61D-DC7F9E04B64F}" sibTransId="{8DBE820D-0DA2-4CD3-9749-EBBF54675820}"/>
    <dgm:cxn modelId="{ED17578E-CB2D-434E-BB98-C1F308B6AD41}" type="presOf" srcId="{45F1CB17-0416-42BA-A1E4-9DFED1962A34}" destId="{B5EE7AFA-49A3-44F4-9E2C-CE8170E27A37}" srcOrd="0" destOrd="0" presId="urn:microsoft.com/office/officeart/2005/8/layout/pyramid1"/>
    <dgm:cxn modelId="{32AF622F-3DD5-40C9-A7C0-8541F9407A43}" srcId="{CBEA5DA4-8836-41D3-B1AB-1D99603A8EAF}" destId="{06983B77-E92C-4FDF-B7DE-F9C1B54414C3}" srcOrd="0" destOrd="0" parTransId="{05499C7D-D824-4E1E-A677-F3DE18C05F5A}" sibTransId="{FFD7BD11-9B6C-49F0-B94D-73CE4BEEBC77}"/>
    <dgm:cxn modelId="{80523F56-1E40-411B-9C35-DDA4E58D953D}" type="presOf" srcId="{45F1CB17-0416-42BA-A1E4-9DFED1962A34}" destId="{5893EE4C-93F3-45D9-A61C-5950C2BAC817}" srcOrd="1" destOrd="0" presId="urn:microsoft.com/office/officeart/2005/8/layout/pyramid1"/>
    <dgm:cxn modelId="{09C86565-8EC0-4CE6-8A3B-C61A74F88716}" type="presOf" srcId="{CBEA5DA4-8836-41D3-B1AB-1D99603A8EAF}" destId="{7FFBF0F7-BB65-4F13-B771-1903BC1A595F}" srcOrd="0" destOrd="0" presId="urn:microsoft.com/office/officeart/2005/8/layout/pyramid1"/>
    <dgm:cxn modelId="{3FD5DBF7-CD12-4445-B702-E8659396C183}" type="presOf" srcId="{C7E480D8-807D-4E2B-A68D-3AC9EDCA1CF2}" destId="{2D834986-84C5-4EC2-ACDB-AD7FF05BB8DB}" srcOrd="1" destOrd="0" presId="urn:microsoft.com/office/officeart/2005/8/layout/pyramid1"/>
    <dgm:cxn modelId="{5D1B437E-C110-46E4-8E6D-719EE8548FE1}" type="presOf" srcId="{103C527A-D325-4FA6-9B52-1CBEB2D8BD40}" destId="{3BB908DB-D4D6-45A2-AB97-C626F84DC394}" srcOrd="1" destOrd="0" presId="urn:microsoft.com/office/officeart/2005/8/layout/pyramid1"/>
    <dgm:cxn modelId="{4C6939CA-9241-4FA8-8137-1C67DA5D0413}" type="presOf" srcId="{68A344E2-1430-40AF-B5FB-F0EAF49050F2}" destId="{BB98290D-B188-4B06-9347-9DC657FBAB98}" srcOrd="1" destOrd="0" presId="urn:microsoft.com/office/officeart/2005/8/layout/pyramid1"/>
    <dgm:cxn modelId="{B580C242-8093-416F-864A-07B567081DFC}" srcId="{CBEA5DA4-8836-41D3-B1AB-1D99603A8EAF}" destId="{103C527A-D325-4FA6-9B52-1CBEB2D8BD40}" srcOrd="4" destOrd="0" parTransId="{1A78CD74-0C57-4110-A500-3DF5210DDD01}" sibTransId="{7BBCC899-5769-4D54-B650-A120EE77D724}"/>
    <dgm:cxn modelId="{7E1E7458-3C4E-4E3A-A537-937209BF9822}" srcId="{CBEA5DA4-8836-41D3-B1AB-1D99603A8EAF}" destId="{C7E480D8-807D-4E2B-A68D-3AC9EDCA1CF2}" srcOrd="1" destOrd="0" parTransId="{C33B3BF4-DBF3-4FAA-BF83-744D0509A74B}" sibTransId="{4EB6C6AB-12D4-46DE-8E97-34D5080A6127}"/>
    <dgm:cxn modelId="{75EC3FB1-7CCA-4E1A-90EB-4AB3287975E0}" type="presOf" srcId="{68A344E2-1430-40AF-B5FB-F0EAF49050F2}" destId="{213E0AD8-48B1-4560-8DA7-E748365F29E4}" srcOrd="0" destOrd="0" presId="urn:microsoft.com/office/officeart/2005/8/layout/pyramid1"/>
    <dgm:cxn modelId="{E5846CDA-BE15-4643-AF27-0188496B441F}" type="presOf" srcId="{06983B77-E92C-4FDF-B7DE-F9C1B54414C3}" destId="{D04538C6-6C69-4302-B2A5-198922058F50}" srcOrd="1" destOrd="0" presId="urn:microsoft.com/office/officeart/2005/8/layout/pyramid1"/>
    <dgm:cxn modelId="{ED50CEBA-98A2-4BD1-A605-A7F9AA34DD96}" type="presParOf" srcId="{7FFBF0F7-BB65-4F13-B771-1903BC1A595F}" destId="{F888D37C-996C-4580-968C-49F9B1A23F88}" srcOrd="0" destOrd="0" presId="urn:microsoft.com/office/officeart/2005/8/layout/pyramid1"/>
    <dgm:cxn modelId="{8D1DE514-E7E9-43B4-BF58-85BDC0B096B2}" type="presParOf" srcId="{F888D37C-996C-4580-968C-49F9B1A23F88}" destId="{60043E3E-9B3E-457D-B0DC-B43C2281C202}" srcOrd="0" destOrd="0" presId="urn:microsoft.com/office/officeart/2005/8/layout/pyramid1"/>
    <dgm:cxn modelId="{5B357F96-D823-43CA-9E93-2311643D2178}" type="presParOf" srcId="{F888D37C-996C-4580-968C-49F9B1A23F88}" destId="{D04538C6-6C69-4302-B2A5-198922058F50}" srcOrd="1" destOrd="0" presId="urn:microsoft.com/office/officeart/2005/8/layout/pyramid1"/>
    <dgm:cxn modelId="{BC6CB934-B174-4F19-87C5-5B4D596818AE}" type="presParOf" srcId="{7FFBF0F7-BB65-4F13-B771-1903BC1A595F}" destId="{BEBA42E0-6093-4F2F-866B-8D844CA12D83}" srcOrd="1" destOrd="0" presId="urn:microsoft.com/office/officeart/2005/8/layout/pyramid1"/>
    <dgm:cxn modelId="{6E568039-2981-4B61-B87A-8CBB68DE73D4}" type="presParOf" srcId="{BEBA42E0-6093-4F2F-866B-8D844CA12D83}" destId="{2FC8306E-DC63-49A9-A1C1-2C72F5C9A2FE}" srcOrd="0" destOrd="0" presId="urn:microsoft.com/office/officeart/2005/8/layout/pyramid1"/>
    <dgm:cxn modelId="{DD0FDB28-AAA3-4BB3-9228-9FAEA99F0B7B}" type="presParOf" srcId="{BEBA42E0-6093-4F2F-866B-8D844CA12D83}" destId="{2D834986-84C5-4EC2-ACDB-AD7FF05BB8DB}" srcOrd="1" destOrd="0" presId="urn:microsoft.com/office/officeart/2005/8/layout/pyramid1"/>
    <dgm:cxn modelId="{EBBD4C84-28C5-4B6B-8732-3D33D4BE940E}" type="presParOf" srcId="{7FFBF0F7-BB65-4F13-B771-1903BC1A595F}" destId="{694F48D0-C586-47BF-9341-326DC9A5E075}" srcOrd="2" destOrd="0" presId="urn:microsoft.com/office/officeart/2005/8/layout/pyramid1"/>
    <dgm:cxn modelId="{F0F8BA5D-EDAA-4B4E-974A-DF05C033A62F}" type="presParOf" srcId="{694F48D0-C586-47BF-9341-326DC9A5E075}" destId="{B5EE7AFA-49A3-44F4-9E2C-CE8170E27A37}" srcOrd="0" destOrd="0" presId="urn:microsoft.com/office/officeart/2005/8/layout/pyramid1"/>
    <dgm:cxn modelId="{EE335F61-99F1-4D69-87A8-518E491EB81F}" type="presParOf" srcId="{694F48D0-C586-47BF-9341-326DC9A5E075}" destId="{5893EE4C-93F3-45D9-A61C-5950C2BAC817}" srcOrd="1" destOrd="0" presId="urn:microsoft.com/office/officeart/2005/8/layout/pyramid1"/>
    <dgm:cxn modelId="{4BD7A398-AA2E-48F9-BA92-3DB9D5ADC5BA}" type="presParOf" srcId="{7FFBF0F7-BB65-4F13-B771-1903BC1A595F}" destId="{790A1110-A9E4-47A8-BE9B-50FD9838C718}" srcOrd="3" destOrd="0" presId="urn:microsoft.com/office/officeart/2005/8/layout/pyramid1"/>
    <dgm:cxn modelId="{DD63ACDF-9CCF-4D54-BDAB-7C98E3A0C71E}" type="presParOf" srcId="{790A1110-A9E4-47A8-BE9B-50FD9838C718}" destId="{213E0AD8-48B1-4560-8DA7-E748365F29E4}" srcOrd="0" destOrd="0" presId="urn:microsoft.com/office/officeart/2005/8/layout/pyramid1"/>
    <dgm:cxn modelId="{411E9FCC-B1F1-4DCC-BD36-AE1E020D66AB}" type="presParOf" srcId="{790A1110-A9E4-47A8-BE9B-50FD9838C718}" destId="{BB98290D-B188-4B06-9347-9DC657FBAB98}" srcOrd="1" destOrd="0" presId="urn:microsoft.com/office/officeart/2005/8/layout/pyramid1"/>
    <dgm:cxn modelId="{0E48534A-8134-4268-8DAD-9C45D42BD9E6}" type="presParOf" srcId="{7FFBF0F7-BB65-4F13-B771-1903BC1A595F}" destId="{19ADC9E2-0D08-4847-BB80-CCC3F82EDC95}" srcOrd="4" destOrd="0" presId="urn:microsoft.com/office/officeart/2005/8/layout/pyramid1"/>
    <dgm:cxn modelId="{B6DD3DEF-2CC5-49C6-BCB5-5F67F2615627}" type="presParOf" srcId="{19ADC9E2-0D08-4847-BB80-CCC3F82EDC95}" destId="{EF96A181-E644-4D33-8785-7D36E0F02C04}" srcOrd="0" destOrd="0" presId="urn:microsoft.com/office/officeart/2005/8/layout/pyramid1"/>
    <dgm:cxn modelId="{EC0874BD-CCDF-4E5F-838E-EA186C29B13C}" type="presParOf" srcId="{19ADC9E2-0D08-4847-BB80-CCC3F82EDC95}" destId="{3BB908DB-D4D6-45A2-AB97-C626F84DC3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948B31-552F-4C59-AC93-08D2AABB63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53C5F-DCED-4499-AB30-E2831E65353E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7977-39A1-4CF1-AEA8-AF002E1841C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5CF68-C978-430D-B326-40F9765C011E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00800" y="1981200"/>
            <a:ext cx="27432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00800" y="2343150"/>
            <a:ext cx="358140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Sub 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F71853-E6C9-4225-A0B6-DF20863DB616}" type="slidenum">
              <a:rPr lang="en-US"/>
              <a:pPr/>
              <a:t>‹#›</a:t>
            </a:fld>
            <a:endParaRPr lang="en-US"/>
          </a:p>
        </p:txBody>
      </p:sp>
    </p:spTree>
    <p:controls>
      <p:control spid="3081" name="ShockwaveFlash1" r:id="rId2" imgW="5638680" imgH="2895480"/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EBDC-609F-499D-BAB1-9B5C0161D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4419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44196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054CA-6AB9-4286-9635-9172EA8F8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EA394-6E93-4355-A5B6-71FBEE6C5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6B11F-90A6-4AE6-8F64-E1B4EF7F07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7ABB3-2D13-4DCF-B9BF-32DD0A7BB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EE6AE-7B7F-434C-9E1D-8C11193126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5725-83E4-4BB9-B086-BFBED91747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2F150-11B8-4BB4-BD09-237C44A5B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E7CAF-7A3E-4DE7-9DA3-28081EB5C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194B-EAA7-4DFC-A023-E17AFF293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588E-A255-4658-AFD3-2884F6990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035F5-BE8E-44E5-9146-C742BA432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A5D2C-1D5F-4948-8514-7CA941401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4419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44196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CBB07-13F7-4370-9C0C-B83CB9E8B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7BB9C-1379-4C21-BD57-017728AD3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2B2B5-281B-4C72-A770-35F56DCC6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3F267-C425-4B9A-83F3-01CB7F458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FBD01-332D-4D7E-8A95-3B2413884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EEC13-243A-4DE2-9B78-5C4E9F68D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64376-6FC9-4D91-B80C-B42F9D72A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FFD4E-7837-4C8B-8B45-E00292EAA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8E3A-C240-4F9E-A92E-C65E03D2A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60ED-FDCB-4E1B-A604-2159C3E8D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938B-A450-450E-96DC-DD20D9AB1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57DD7-6746-4D0E-BB87-99B36F901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4419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44196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87F92-1236-4D06-B6CA-761C55C4B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6BD38-89A0-4F7B-B6C5-E9FE44816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3E3AC-C747-463C-B6F6-CEBB3B336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72D3E-FD93-4A4F-89F4-7BD24561E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D72DA-B666-4F68-B30A-CC65187BDE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B50EE-89EB-4538-839E-3C732B2BA8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B32BD-4341-4231-BC3B-E86CC55A4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ontrol" Target="../activeX/activeX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269B0C-70F6-41AB-8781-51686390A880}" type="slidenum">
              <a:rPr lang="en-US"/>
              <a:pPr/>
              <a:t>‹#›</a:t>
            </a:fld>
            <a:endParaRPr lang="en-US"/>
          </a:p>
        </p:txBody>
      </p:sp>
    </p:spTree>
    <p:controls>
      <p:control spid="1036" name="ShockwaveFlash1" r:id="rId14" imgW="3429000" imgH="1682640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78B37E-4EC4-419C-93F5-EB7AD3A02B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05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5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F2084D-9DCD-4895-8A18-A9414A43A7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3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8" name="Picture 6" descr="C:\Users\acer\Desktop\mast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529" y="5346000"/>
            <a:ext cx="5336471" cy="151200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0" y="381000"/>
            <a:ext cx="73152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ΔΗΜΗΤΡΗΣ ΠΑΣΧΑΛΟΥΔΗΣ</a:t>
            </a:r>
          </a:p>
          <a:p>
            <a:pPr algn="r"/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l-GR" sz="3600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Μάρκετινγκ    </a:t>
            </a:r>
          </a:p>
          <a:p>
            <a:pPr algn="r"/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Όσα πρέπει να γνωρίζετε </a:t>
            </a:r>
          </a:p>
          <a:p>
            <a:pPr algn="r"/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και δεν έχετε ρωτήσει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l-G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26000"/>
            <a:ext cx="2304709" cy="32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62400"/>
            <a:ext cx="139604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Τα χαρακτηριστικά των επτά βασικών κοινωνικών τάξεων στον λεγόμενο δυτικό κόσμο κατά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</a:p>
          <a:p>
            <a:pPr marL="0" indent="0" algn="ctr">
              <a:buNone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Coleman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είναι:</a:t>
            </a:r>
          </a:p>
          <a:p>
            <a:pPr marL="0" indent="0" algn="ctr"/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Πάρα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πολύ πλούσιοι (1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0" indent="0" algn="ctr"/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Πολύ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πλούσιοι (2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0" indent="0" algn="ctr"/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Άνω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μεσαία τάξη (12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0" indent="0" algn="ctr"/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Μεσαία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τάξη (32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0" indent="0" algn="ctr"/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Εργατική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τάξη (38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0" indent="0" algn="ctr"/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Χαμηλή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τάξη (9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0" indent="0" algn="ctr"/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Κατώτερη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τάξη (7%)</a:t>
            </a:r>
            <a:endParaRPr lang="el-G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76200"/>
            <a:ext cx="8839200" cy="1143000"/>
          </a:xfrm>
        </p:spPr>
        <p:txBody>
          <a:bodyPr/>
          <a:lstStyle/>
          <a:p>
            <a:r>
              <a:rPr lang="el-G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 κοινωνική τάξη είναι αρκετά ομοιογενής, έχει </a:t>
            </a:r>
            <a:r>
              <a:rPr lang="el-G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ιεραρχία</a:t>
            </a:r>
            <a:br>
              <a:rPr lang="el-G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και τα μέλη της έχουν κοινές αξίες, </a:t>
            </a:r>
            <a:r>
              <a:rPr lang="el-G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ενδιαφέροντα</a:t>
            </a:r>
            <a:br>
              <a:rPr lang="el-G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και συμπεριφορά. Έτσι έχουμε: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791200"/>
          </a:xfrm>
        </p:spPr>
        <p:txBody>
          <a:bodyPr/>
          <a:lstStyle/>
          <a:p>
            <a:pPr lvl="0"/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Άτομα που ανήκουν στην ίδια τάξη συμπεριφέρνονται με παρεμφερή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τρόπο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σε σχέση με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άτομα που ανήκουν σε διαφορετική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τάξη</a:t>
            </a:r>
            <a:endParaRPr lang="el-G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Ανάλογα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 την τάξη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που ανήκει κάποιος, θεωρείται ότι κατέχει ανώτερη ή κατώτερη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θέση</a:t>
            </a:r>
            <a:endParaRPr lang="el-G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κοινωνική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τάξη,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άρα και η κοινωνική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θέση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που κατέχει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κάποιος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φαίνεται από διάφορες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μεταβλητές: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ην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απασχόληση, το εισόδημα, τον πλούτο, τη μόρφωση, την απασχόληση, την κλίμακα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αξιών…</a:t>
            </a:r>
            <a:endParaRPr lang="el-G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Στη διάρκεια της ζωής τους τα άτομα μπορούν να μετακινηθούν από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μία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κοινωνική τάξη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άλλη (προς τα πάνω ή προς τα κάτω). Οι διάφορες κοινωνικές τάξεις έχουν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σαφείς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προτιμήσεις σε θέματα ένδυσης, επίπλωσης, αναψυχής,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αυτοκινήτου κ.λπ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πίσης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διαφέρουν στην κατανάλωση των μαζικών μέσων ενημέρωσης και έχουν γλωσσικές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διαφορές </a:t>
            </a:r>
            <a:endParaRPr lang="el-G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Κοινωνικοί παράγοντες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Όλες οι ομάδες που έχουν μια άμεση ή έμμεση επιρροή στη στάση ή τη συμπεριφορά του ατόμου ονομάζονται ομάδες αναφοράς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el-GR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Πρωτεύουσες ομάδες </a:t>
            </a:r>
            <a:endParaRPr lang="el-GR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Δευτερεύουσες ομάδες </a:t>
            </a:r>
            <a:endParaRPr lang="el-GR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Ομάδες βλέψεων </a:t>
            </a:r>
            <a:endParaRPr lang="el-GR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Ομάδες απόρριψης</a:t>
            </a:r>
            <a:endParaRPr lang="el-G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ΟΙΚΟΓΕΝΕΙΑ 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3352800"/>
          </a:xfrm>
        </p:spPr>
        <p:txBody>
          <a:bodyPr/>
          <a:lstStyle/>
          <a:p>
            <a:pPr algn="ctr"/>
            <a:r>
              <a:rPr lang="el-G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Οικογένεια προσανατολισμού </a:t>
            </a:r>
            <a:endParaRPr lang="el-G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Οικογένεια που δημιουργεί κάποιος 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Οικογένεια 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609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Προσωπικοί παράγοντες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Οι αποφάσεις ενός καταναλωτή επηρεάζονται και από προσωπικούς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παράγοντες,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όπως η ηλικία, η φάση του κύκλου ζωής, το επάγγελμα, η οικονομική κατάσταση, ο τρόπος ζωής, η προσωπικότητα, ο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χαρακτήρας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επηρεάζουν την καταναλωτική συμπεριφορά του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ατόμου </a:t>
            </a:r>
            <a:endParaRPr lang="el-G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81000"/>
            <a:ext cx="8839200" cy="609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Ηλικία και κύκλος ζωής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3810000"/>
          </a:xfrm>
        </p:spPr>
        <p:txBody>
          <a:bodyPr/>
          <a:lstStyle/>
          <a:p>
            <a:pPr indent="0" algn="ctr">
              <a:spcBef>
                <a:spcPts val="0"/>
              </a:spcBef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Φάση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του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εργένη</a:t>
            </a:r>
          </a:p>
          <a:p>
            <a:pPr indent="0" algn="ctr">
              <a:spcBef>
                <a:spcPts val="0"/>
              </a:spcBef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Νιόπαντρα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ζευγάρια χωρίς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παιδιά</a:t>
            </a:r>
          </a:p>
          <a:p>
            <a:pPr indent="0" algn="ctr">
              <a:spcBef>
                <a:spcPts val="0"/>
              </a:spcBef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Οικογένεια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 με παιδί μικρότερο των 6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ετών</a:t>
            </a:r>
          </a:p>
          <a:p>
            <a:pPr indent="0" algn="ctr">
              <a:spcBef>
                <a:spcPts val="0"/>
              </a:spcBef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Οικογένεια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με παιδιά άνω των 6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ετών</a:t>
            </a:r>
          </a:p>
          <a:p>
            <a:pPr indent="0" algn="ctr">
              <a:spcBef>
                <a:spcPts val="0"/>
              </a:spcBef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Οικογένεια 3, με μεγάλα εξαρτώμενα παιδιά</a:t>
            </a:r>
          </a:p>
          <a:p>
            <a:pPr indent="0" algn="ctr">
              <a:spcBef>
                <a:spcPts val="0"/>
              </a:spcBef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Οικογένεια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 όπου τα παιδιά δεν ζουν μαζί με το ζευγάρι και ο αρχηγός της οικογένειας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εργάζεται</a:t>
            </a:r>
          </a:p>
          <a:p>
            <a:pPr indent="0" algn="ctr">
              <a:spcBef>
                <a:spcPts val="0"/>
              </a:spcBef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Οικογένεια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 όπου τα παιδιά δεν ζούνε μαζί με το ζευγάρι και ο αρχηγός της οικογένειας είναι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συνταξιούχος</a:t>
            </a:r>
          </a:p>
          <a:p>
            <a:pPr indent="0" algn="ctr">
              <a:spcBef>
                <a:spcPts val="0"/>
              </a:spcBef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Ηλικιωμένος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μόνος που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εργάζεται</a:t>
            </a:r>
          </a:p>
          <a:p>
            <a:pPr indent="0" algn="ctr">
              <a:spcBef>
                <a:spcPts val="0"/>
              </a:spcBef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Ηλικιωμένος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μόνος που είναι συνταξιούχος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Αυτό το μοντέλο διαβίωσης, ο τρόπος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ζωής,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εξαρτάται από τις διαστάσεις ΑΙΟ των καταναλωτών:</a:t>
            </a:r>
          </a:p>
          <a:p>
            <a:pPr lvl="0" indent="0" algn="ctr"/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Δραστηριότητες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επάγγελμα, ενδιαφέροντα, αγορές, άθλημα, κοινωνικές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εκδηλώσεις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0" algn="ctr"/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Ενδιαφέροντα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Interests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οικογένεια, ψυχαγωγία, διατροφή, μόδα, αθλητισμός,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πολιτική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0" algn="ctr"/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Γνώμες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Options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για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τον εαυτό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τους, για κοινωνικά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θέματα,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προϊόντα, επάγγελμα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/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μέθοδος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VALS</a:t>
            </a:r>
            <a:r>
              <a:rPr lang="el-GR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διακρίνει</a:t>
            </a:r>
            <a:r>
              <a:rPr lang="el-GR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τους καταναλωτές ως προς τον τρόπο, που δαπανούν το χρόνο και τα χρήματά τους και τους ταξινομεί βάση δύο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μεταβλητών</a:t>
            </a:r>
            <a:r>
              <a:rPr lang="el-GR" sz="3000" dirty="0" smtClean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endParaRPr lang="el-GR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Ø"/>
            </a:pPr>
            <a:r>
              <a:rPr lang="el-GR" sz="3000" b="1" dirty="0" smtClean="0"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υτό-προσανατολισμός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Πόροι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Μέθοδος 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VALS </a:t>
            </a:r>
            <a:endParaRPr kumimoji="0" lang="el-GR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200" y="304800"/>
            <a:ext cx="8839200" cy="990600"/>
          </a:xfrm>
        </p:spPr>
        <p:txBody>
          <a:bodyPr/>
          <a:lstStyle/>
          <a:p>
            <a:r>
              <a:rPr lang="el-GR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Αυτοπροσανατολισμός</a:t>
            </a: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αυτόπροσανατολισμός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μπορεί να είναι στραμμένος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l-GR" sz="3000" dirty="0" smtClean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Τις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αρχές (αγορές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βάσει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της συνολικής αντίληψης του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κόσμου)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Την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κοινωνική θέση (αγορές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βάσει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απόψεων άλλων) </a:t>
            </a:r>
            <a:endParaRPr lang="el-GR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Ø"/>
            </a:pP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Τ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ην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ενέργεια</a:t>
            </a:r>
            <a:endParaRPr lang="el-G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ΠΟΡΟΙ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3886200"/>
          </a:xfrm>
        </p:spPr>
        <p:txBody>
          <a:bodyPr/>
          <a:lstStyle/>
          <a:p>
            <a:pPr algn="ctr">
              <a:buNone/>
            </a:pP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Στους </a:t>
            </a:r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πόρους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κλίμακα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κυμαίνεται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από αυτούς που έχουν λίγους πόρους και από αυτούς που έχουν πολλούς πόρους, ανάλογα με το εισόδημα, τη μόρφωση, την υγεία, την αυτοπεποίθηση, την ενέργεια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κ.ά. </a:t>
            </a:r>
            <a:endParaRPr lang="el-G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Πόροι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371600"/>
          </a:xfrm>
        </p:spPr>
        <p:txBody>
          <a:bodyPr/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Κεφάλαιο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ΚΑΤΑΝΑΛΩΤΙΚΗ ΣΥΜΠΕΡΙΦΟΡΑ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2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ΠΑΣΧΑΛΟΥΔΗΣ ΔΗΜΗΤΡΗΣ</a:t>
            </a:r>
            <a:endParaRPr lang="en-US"/>
          </a:p>
        </p:txBody>
      </p:sp>
      <p:pic>
        <p:nvPicPr>
          <p:cNvPr id="6" name="Picture 4" descr="C:\Users\acer\Desktop\mast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029200"/>
            <a:ext cx="5715000" cy="167640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4572000" y="32766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l-GR" b="1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800600" y="3200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Ερωτηθείς δε ο Αριστοτέλης τίνα διαφέρουν</a:t>
            </a:r>
            <a:br>
              <a:rPr kumimoji="0" lang="el-GR" sz="180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l-GR" sz="180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οι πεπαιδευμένοι των </a:t>
            </a:r>
            <a:r>
              <a:rPr kumimoji="0" lang="el-GR" sz="18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απαιδεύτων</a:t>
            </a:r>
            <a:r>
              <a:rPr kumimoji="0" lang="el-GR" sz="180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l-GR" sz="18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όσω</a:t>
            </a:r>
            <a:r>
              <a:rPr kumimoji="0" lang="el-GR" sz="180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kumimoji="0" lang="el-GR" sz="180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l-GR" sz="180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οι ζώντες των </a:t>
            </a:r>
            <a:r>
              <a:rPr kumimoji="0" lang="el-GR" sz="18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τεθνηκότων</a:t>
            </a:r>
            <a:endParaRPr kumimoji="0" lang="el-GR" sz="18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Προσωπικότητα και άποψη 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για τον εαυτό μας 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υχολογικά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χαρακτηριστικά του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ατόμου που το κάνουν να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συμπεριφέρεται με σχετικά λογικές και σταθερές αντιδράσεις ως προς το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περιβάλλον:</a:t>
            </a:r>
          </a:p>
          <a:p>
            <a:pPr marL="0" indent="0" algn="ctr">
              <a:spcBef>
                <a:spcPts val="0"/>
              </a:spcBef>
              <a:buNone/>
            </a:pPr>
            <a:endParaRPr lang="el-GR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Wingdings" pitchFamily="2" charset="2"/>
              <a:buChar char="Ø"/>
            </a:pPr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Η αυτοπεποίθηση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Char char="Ø"/>
            </a:pPr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Η κυριαρχία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Char char="Ø"/>
            </a:pPr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Η αυτονομία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Char char="Ø"/>
            </a:pPr>
            <a:r>
              <a:rPr lang="el-GR" sz="3000" b="1" dirty="0" smtClean="0">
                <a:latin typeface="Times New Roman" pitchFamily="18" charset="0"/>
                <a:cs typeface="Times New Roman" pitchFamily="18" charset="0"/>
              </a:rPr>
              <a:t> Ο</a:t>
            </a:r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σεβασμός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Char char="Ø"/>
            </a:pPr>
            <a:r>
              <a:rPr lang="el-GR" sz="3000" b="1" dirty="0" smtClean="0">
                <a:latin typeface="Times New Roman" pitchFamily="18" charset="0"/>
                <a:cs typeface="Times New Roman" pitchFamily="18" charset="0"/>
              </a:rPr>
              <a:t> Η</a:t>
            </a:r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κοινωνικότητα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Char char="Ø"/>
            </a:pPr>
            <a:r>
              <a:rPr lang="el-GR" sz="3000" b="1" dirty="0" smtClean="0">
                <a:latin typeface="Times New Roman" pitchFamily="18" charset="0"/>
                <a:cs typeface="Times New Roman" pitchFamily="18" charset="0"/>
              </a:rPr>
              <a:t> Η</a:t>
            </a:r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τήρηση αμυντικής </a:t>
            </a:r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στάσης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Char char="Ø"/>
            </a:pPr>
            <a:r>
              <a:rPr lang="el-GR" sz="3000" b="1" dirty="0" smtClean="0">
                <a:latin typeface="Times New Roman" pitchFamily="18" charset="0"/>
                <a:cs typeface="Times New Roman" pitchFamily="18" charset="0"/>
              </a:rPr>
              <a:t> Η</a:t>
            </a:r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προσαρμοστικότητα κ.ά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Ψυχολογικοί παράγοντες</a:t>
            </a:r>
            <a:endParaRPr lang="el-G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143000"/>
            <a:ext cx="7315200" cy="419100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ΠΑΡΑΚΙΝΗΣΗ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Οι πιο δημοφιλείς και γνωστές θεωρίες της ανθρώπινης παρακίνησης είναι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l-GR" dirty="0" smtClean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endParaRPr lang="el-G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Sigmund Freud</a:t>
            </a:r>
            <a:endParaRPr lang="el-G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Abraham Maslow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Frederick Herzberg</a:t>
            </a:r>
            <a:endParaRPr lang="el-G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pPr lvl="0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 θεωρία παρακίνησης του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Freud</a:t>
            </a: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άνθρωποι δεν συνειδητοποιούν τις πραγματικές ψυχολογικές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δυνάμεις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που διαμορφώνουν τη συμπεριφορά τους. Στην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πλειονότητά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τους </a:t>
            </a:r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οι ψυχολογικές δυνάμεις είναι υποσυνείδητες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Μέχρι να φτάσει το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άτομο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να αποδεχτεί ορισμένους κοινωνικούς ρόλους </a:t>
            </a:r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καταπιέζει πολλές ορμές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οι οποίες </a:t>
            </a: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δεν </a:t>
            </a:r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χάνονται ούτε ελέγχονται πλήρως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υπάρχουν στο υποσυνείδητο και εμφανίζονται στα όνειρα, στην παραδρομή της γλώσσας και τη νευρωτική </a:t>
            </a: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συμπεριφορά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pPr lvl="0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 θεωρία παρακίνησης του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Maslow</a:t>
            </a: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άζει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σε αντιπαράθεση τους παράγοντες που προκαλούν ικανοποίηση και αυτούς που προκαλούν δυσαρέσκεια. Άρα πρέπει να αποφύγουμε τους παράγοντες που προκαλούν δυσαρέσκεια και να εντοπίσουμε και να αναδείξουμε τους παράγοντες που προκαλούν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ικανοποίηση</a:t>
            </a:r>
            <a:endParaRPr lang="el-GR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pPr lvl="0"/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 θεωρία παρακίνησης του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Herzberg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ΑΝΤΙΛΗΨΗ </a:t>
            </a:r>
            <a:b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αντίληψη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δεν είναι παρά μια διαδικασία επιλογής, οργάνωσης και ερμηνείας πληροφοριών με απώτερο σκοπό τη δημιουργία μιας εικόνας για τον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κόσμο </a:t>
            </a:r>
            <a:endParaRPr lang="el-GR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l-G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Αντίληψη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Επιλεκτική προσοχή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 η τάση των ανθρώπων να απορρίπτουν την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πλειονότητα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των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πληροφοριών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στις οποίες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εκτίθενται </a:t>
            </a:r>
          </a:p>
          <a:p>
            <a:pPr marL="0" indent="0" algn="ctr">
              <a:buNone/>
            </a:pP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Επιλεκτική </a:t>
            </a:r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παραμόρφωση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 η τάση των ανθρώπων να ερμηνεύουν τις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πληροφορίες έτσι ώστε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να υποστηρίζουν αυτά που ήδη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πιστεύουν </a:t>
            </a:r>
          </a:p>
          <a:p>
            <a:pPr marL="0" indent="0" algn="ctr">
              <a:buNone/>
            </a:pP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Επιλεκτική </a:t>
            </a:r>
            <a:r>
              <a:rPr lang="el-G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συγκράτηση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 η τάση των ανθρώπων να συγκρατούν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πληροφορίες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που υποστηρίζουν τις στάσεις και τα πιστεύω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τους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Πιστεύω και στάσεις</a:t>
            </a:r>
            <a:endParaRPr lang="el-G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143000"/>
            <a:ext cx="7315200" cy="4191000"/>
          </a:xfrm>
        </p:spPr>
        <p:txBody>
          <a:bodyPr/>
          <a:lstStyle/>
          <a:p>
            <a:pPr marL="0" indent="0" algn="ctr">
              <a:buFont typeface="Wingdings" pitchFamily="2" charset="2"/>
              <a:buChar char="v"/>
            </a:pPr>
            <a:r>
              <a:rPr lang="el-G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Πιστεύω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 η περιγραφική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σκέψη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που έχει ένα άτομο για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κάτι,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ενώ </a:t>
            </a:r>
            <a:r>
              <a:rPr lang="el-G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στάση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 διαρκείς αξιολογήσεις, συναισθήματα και τάσεις που έχει κάποιο άτομο για κάποιο αντικείμενο ή κάποια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ιδέα</a:t>
            </a:r>
          </a:p>
          <a:p>
            <a:pPr marL="0" indent="0" algn="ctr">
              <a:buFont typeface="Wingdings" pitchFamily="2" charset="2"/>
              <a:buChar char="v"/>
            </a:pPr>
            <a:r>
              <a:rPr lang="el-G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Τα </a:t>
            </a:r>
            <a:r>
              <a:rPr lang="el-G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πιστεύω δημιουργούνται και ενισχύονται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από τη γνώση του αντικειμένου, την προσωπική γνώμη ή αυτή των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άλλων,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καθώς επίσης και την πίστη που εμπεριέχει συναισθηματικό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φορτίο </a:t>
            </a:r>
          </a:p>
          <a:p>
            <a:pPr marL="0" indent="0" algn="ctr">
              <a:buFont typeface="Wingdings" pitchFamily="2" charset="2"/>
              <a:buChar char="v"/>
            </a:pPr>
            <a:r>
              <a:rPr lang="el-G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Οι </a:t>
            </a:r>
            <a:r>
              <a:rPr lang="el-G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στάσεις είναι πιο ριζωμένες στα άτομα από </a:t>
            </a:r>
            <a:r>
              <a:rPr lang="el-G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ό,τι </a:t>
            </a:r>
            <a:r>
              <a:rPr lang="el-G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τα πιστεύω και δύσκολα αλλάζουν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Η αλλαγή μιας στάσης είναι πολύ δύσκολη, επίπονη και δαπανηρή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προσπάθεια,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γιατί απαιτεί σημαντικές προσαρμογές σε διάφορες άλλες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στάσεις </a:t>
            </a:r>
            <a:endParaRPr lang="el-G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l-G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Τύποι </a:t>
            </a:r>
            <a: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αγοραστικής συμπεριφοράς</a:t>
            </a:r>
            <a:b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0706" name="Object 2"/>
          <p:cNvGraphicFramePr>
            <a:graphicFrameLocks noChangeAspect="1"/>
          </p:cNvGraphicFramePr>
          <p:nvPr/>
        </p:nvGraphicFramePr>
        <p:xfrm>
          <a:off x="685800" y="1828801"/>
          <a:ext cx="8001000" cy="3733799"/>
        </p:xfrm>
        <a:graphic>
          <a:graphicData uri="http://schemas.openxmlformats.org/presentationml/2006/ole">
            <p:oleObj spid="_x0000_s4098" name="Έγγραφο" r:id="rId3" imgW="5420858" imgH="160110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Πολύπλοκη αγοραστική συμπεριφορά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191000"/>
          </a:xfrm>
        </p:spPr>
        <p:txBody>
          <a:bodyPr/>
          <a:lstStyle/>
          <a:p>
            <a:pPr algn="ctr"/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πάρχει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μεγάλη εμπλοκή του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αγοραστή</a:t>
            </a:r>
          </a:p>
          <a:p>
            <a:pPr algn="ctr"/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ημαντικές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διαφορές ανάμεσα στις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μάρκες</a:t>
            </a:r>
          </a:p>
          <a:p>
            <a:pPr algn="ctr"/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μπεριέχει κίνδυνο</a:t>
            </a:r>
          </a:p>
          <a:p>
            <a:pPr algn="ctr"/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παιτεί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πολλά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χρήματα</a:t>
            </a:r>
          </a:p>
          <a:p>
            <a:pPr algn="ctr"/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καταναλωτής δεν γνωρίζει πολλά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πράγματα</a:t>
            </a:r>
          </a:p>
          <a:p>
            <a:pPr algn="ctr"/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κφράζει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 χαρακτήρα του </a:t>
            </a:r>
            <a:endParaRPr lang="el-GR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εν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συμβαίνει συχνά</a:t>
            </a:r>
            <a:endParaRPr lang="el-G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cer\Desktop\mast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181600"/>
            <a:ext cx="5715000" cy="167640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5240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Με τον όρο </a:t>
            </a:r>
            <a:r>
              <a:rPr lang="el-GR" sz="3200" b="1" kern="0" noProof="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υμπεριφορά του καταναλωτή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εννοούμε τη συμπεριφορά που διαμορφώνει ένα άτομο ή μια ομάδα σε μια κατάσταση αγοράς, η οποία μπορεί να παρατηρηθεί ή να καταγραφεί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Αγοραστική συμπεριφορά που περιορίζει 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την αμφιβολία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/>
          <a:lstStyle/>
          <a:p>
            <a:pPr algn="ctr"/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πάρχει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μεγάλη εμπλοκή του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αγοραστή</a:t>
            </a:r>
          </a:p>
          <a:p>
            <a:pPr algn="ctr"/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διάφορα προϊόντα όμως δεν έχουν σημαντικές διαφορές μεταξύ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τους</a:t>
            </a:r>
          </a:p>
          <a:p>
            <a:pPr algn="ctr"/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αγορά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ακριβή</a:t>
            </a:r>
          </a:p>
          <a:p>
            <a:pPr algn="ctr"/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εν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γίνεται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συχνά</a:t>
            </a:r>
          </a:p>
          <a:p>
            <a:pPr algn="ctr"/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εν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 ριψοκίνδυνη </a:t>
            </a:r>
            <a:endParaRPr lang="el-GR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ίνεται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σε σύντομο χρόνο </a:t>
            </a:r>
            <a:endParaRPr lang="el-GR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αγοραστής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δεν βλέπει σημαντικές διαφορές ανάμεσα στις διάφορες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μάρκες</a:t>
            </a:r>
          </a:p>
          <a:p>
            <a:pPr algn="ctr"/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αγοραστής αγοράζει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ανταποκρινόμενος σε μια καλή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τιμή</a:t>
            </a:r>
          </a:p>
          <a:p>
            <a:pPr algn="ctr"/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αγοραστής αγοράζει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ανταποκρινόμενος σε μια καλή τιμή, στην πειθώ του πωλητή ή σε ευκολίες πληρωμής</a:t>
            </a:r>
            <a:endParaRPr lang="el-G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Συνηθισμένη αγοραστική συμπεριφορά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6934200"/>
          </a:xfrm>
        </p:spPr>
        <p:txBody>
          <a:bodyPr/>
          <a:lstStyle/>
          <a:p>
            <a:pPr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γορά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καθοδηγούμενη από τη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συνήθεια</a:t>
            </a:r>
          </a:p>
          <a:p>
            <a:pPr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παιτεί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μικρή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δαπάνη και αφορά συχνή αγορά</a:t>
            </a:r>
          </a:p>
          <a:p>
            <a:pPr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καταναλωτής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δεν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ψάχνει πληροφορίες για τις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μάρκες</a:t>
            </a:r>
          </a:p>
          <a:p>
            <a:pPr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εν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αξιολογεί τα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χαρακτηριστικά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εν τεκμηριώνει την αγορά του 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διαφήμιση δημιουργεί οικειότητα με τη μάρκα παρά πίστη στη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μάρκα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τιμή και η προώθηση πωλήσεων αποτελεί κίνητρο για τη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δοκιμή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Οπτικά σύμβολα, διάφορες εικόνες και επαναλήψεις μηνυμάτων είναι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ενέργειες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που θυμάται ο καταναλωτής και τις συνδέει με τη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μάρκα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τηλεόραση ως παθητική μάθηση ενδείκνυται γι’ αυτού του είδους τα προϊόντα 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Αγοραστική συμπεριφορά 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αναζήτησης ποικιλίας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4191000"/>
          </a:xfrm>
        </p:spPr>
        <p:txBody>
          <a:bodyPr/>
          <a:lstStyle/>
          <a:p>
            <a:pPr algn="ctr"/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γορά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 μικρή συμμετοχή του καταναλωτή αλλά σημαντικές διαφορές στις διάφορες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μάρκες</a:t>
            </a:r>
          </a:p>
          <a:p>
            <a:pPr algn="ctr"/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καταναλωτές αξιολογούν τη συγκεκριμένη μάρκα κατά τη διάρκεια της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κατανάλωσης</a:t>
            </a:r>
          </a:p>
          <a:p>
            <a:pPr algn="ctr"/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λλάζουν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συχνά μάρκα όχι λόγω δυσαρέσκειας αλλά κυρίως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χάρη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αναζήτησης ποικιλίας </a:t>
            </a:r>
            <a:endParaRPr lang="el-GR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υριαρχεί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 «πόλεμος» των ραφιών </a:t>
            </a:r>
            <a:endParaRPr lang="el-GR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διαφήμιση στοχεύει κυρίως στην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υπενθύμιση</a:t>
            </a:r>
          </a:p>
          <a:p>
            <a:pPr algn="ctr"/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 εταιρείες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ενθαρρύνουν τους καταναλωτές με χαμηλότερες τιμές, εκτυπωτικά κουπόνια, δωρεάν δείγματα, ειδικές προσφορές και λόγους να δοκιμάσουν κάτι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καινούργιο</a:t>
            </a:r>
            <a:endParaRPr lang="el-G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Μέθοδοι διερεύνησης 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της διαδικασίας αγοράς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572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Ενοραματική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μέθοδος</a:t>
            </a:r>
          </a:p>
          <a:p>
            <a:pPr algn="ctr">
              <a:lnSpc>
                <a:spcPct val="150000"/>
              </a:lnSpc>
            </a:pP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Αναδρομική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μέθοδος</a:t>
            </a:r>
          </a:p>
          <a:p>
            <a:pPr algn="ctr">
              <a:lnSpc>
                <a:spcPct val="150000"/>
              </a:lnSpc>
            </a:pP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Συγκριτική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μέθοδος</a:t>
            </a:r>
          </a:p>
          <a:p>
            <a:pPr algn="ctr">
              <a:lnSpc>
                <a:spcPct val="150000"/>
              </a:lnSpc>
            </a:pP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Περιγραφική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μέθοδος</a:t>
            </a:r>
          </a:p>
          <a:p>
            <a:pPr algn="ctr">
              <a:lnSpc>
                <a:spcPct val="150000"/>
              </a:lnSpc>
            </a:pP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Προορατική μέθοδος</a:t>
            </a:r>
            <a:endParaRPr lang="el-G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Στάδια αγοραστικής απόφασης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διαδικασία%20απόφασης%20αγορά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458200" cy="333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Πηγές απ’ όπου ο καταναλωτής 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αντλεί πληροφορίες 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6200" y="1524000"/>
            <a:ext cx="8534400" cy="4267200"/>
          </a:xfr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ροσωπικές πηγές</a:t>
            </a:r>
            <a:endParaRPr lang="el-GR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μπορικές πηγές</a:t>
            </a:r>
            <a:endParaRPr lang="el-GR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ημόσιες πηγές</a:t>
            </a:r>
            <a:endParaRPr lang="el-GR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μπειρικές πηγές</a:t>
            </a:r>
            <a:endParaRPr lang="el-GR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l-G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Διαδικασία επιλογής</a:t>
            </a:r>
            <a:br>
              <a:rPr lang="el-G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επιλογή%20αγορά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Διαδικασία επιλογής</a:t>
            </a:r>
            <a:b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μάρκετινγκ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θέλει να αλλάξει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 πιστεύω σε μια μάρκα, 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να αποπειραθεί να κάνει μια </a:t>
            </a:r>
            <a:r>
              <a:rPr lang="el-G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αλλαγή ψυχολογικής </a:t>
            </a:r>
            <a:r>
              <a:rPr lang="el-GR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αναχωροθέτησης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πρέπει να στοχεύει:</a:t>
            </a:r>
          </a:p>
          <a:p>
            <a:pPr lvl="0" algn="ctr"/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Να μεταβάλει τα πιστεύω σχετικά με τις μάρκες των ανταγωνιστών, μόνο σε περίπτωση που τα πιστεύω είναι λανθασμένα (ανταγωνιστική </a:t>
            </a:r>
            <a:r>
              <a:rPr lang="el-GR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αναχωροθέτηση</a:t>
            </a:r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επιτυγχάνεται με συγκριτική διαφήμιση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l-G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Να μεταβάλει τους συντελεστές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στάθμισης </a:t>
            </a:r>
            <a:endParaRPr lang="el-G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Να τραβήξει την προσοχή σε χαρακτηριστικά που έχουν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παραμεληθεί</a:t>
            </a:r>
            <a:endParaRPr lang="el-G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l-G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Να μετατοπίσει τα ιδανικά του </a:t>
            </a:r>
            <a:r>
              <a:rPr lang="el-G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αγοραστή</a:t>
            </a:r>
            <a:endParaRPr lang="el-G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Μεταξύ </a:t>
            </a:r>
            <a:r>
              <a:rPr lang="el-GR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πρόθεσης αγοράς και απόφασης αγοράς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παρεμβάλλονται δύο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παράγοντες: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el-G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Στάση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των 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άλλων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Απρόβλεπτοι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παράγοντες</a:t>
            </a:r>
            <a:endParaRPr lang="el-G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Πελάτες </a:t>
            </a:r>
            <a:endParaRPr lang="el-G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312420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Παλιοί καταναλωτές</a:t>
            </a:r>
          </a:p>
          <a:p>
            <a:pPr algn="ctr">
              <a:lnSpc>
                <a:spcPct val="200000"/>
              </a:lnSpc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Νέοι καταναλωτές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Οι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εταιρείες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ερευνούν σχολαστικά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τις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αγοραστικές αποφάσεις, για να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απαντήσουν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σε συγκεκριμένα ερωτήματα: </a:t>
            </a:r>
          </a:p>
          <a:p>
            <a:pPr marL="0" lvl="2" indent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Τι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αγοράζουν οι καταναλωτές;</a:t>
            </a:r>
          </a:p>
          <a:p>
            <a:pPr marL="0" lvl="2" indent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Πού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 αγοράζουν;</a:t>
            </a:r>
          </a:p>
          <a:p>
            <a:pPr marL="0" lvl="2" indent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Πώς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 αγοράζουν;</a:t>
            </a:r>
          </a:p>
          <a:p>
            <a:pPr marL="0" lvl="2" indent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Τι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ποσότητες αγοράζουν;</a:t>
            </a:r>
          </a:p>
          <a:p>
            <a:pPr marL="0" lvl="2" indent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Πότε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 αγοράζουν;</a:t>
            </a:r>
          </a:p>
          <a:p>
            <a:pPr marL="0" lvl="2" indent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Γιατί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αγοράζουν;</a:t>
            </a:r>
          </a:p>
          <a:p>
            <a:pPr marL="0" lvl="2" indent="0" algn="ctr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Γιατί </a:t>
            </a: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αγοράζουν το ίδιο προϊόν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Γιατί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δεν αγοράζουν το ίδιο προϊόν;</a:t>
            </a:r>
          </a:p>
          <a:p>
            <a:pPr lvl="2"/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ΠΕΛΑΤΕΣ</a:t>
            </a:r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συν.</a:t>
            </a:r>
            <a:endParaRPr lang="el-GR" sz="16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 κόστος προσέλκυσης νέων πελατών είναι μεγαλύτερο από το κόστος διατήρησης των παλιών </a:t>
            </a:r>
            <a:endParaRPr lang="el-G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καλύτερος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τρόπος διατήρησης των παλιών πελατών είναι να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μένουν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ικανοποιημένοι</a:t>
            </a:r>
          </a:p>
          <a:p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Όσο πιο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ικανοποιημένος ένας πελάτης είναι θα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ξαναγοράσει το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προϊόν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μιλήσει γι’ αυτό στους άλλους με καλά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λόγια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ίνει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μικρή προσοχή στις ανταγωνιστικές μάρκες και στις διαφημίσεις και προσφορές τους </a:t>
            </a:r>
            <a:endParaRPr lang="el-G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γοράζει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και άλλα προϊόντα της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εταιρείας</a:t>
            </a:r>
          </a:p>
          <a:p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Ένας ικανοποιημένος πελάτης μιλάει σε τρία άτομα για τη θετική του άποψη για το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προϊόν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Έ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νας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δυσαρεστημένος πελάτης μιλάει σε 11 άτομα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228600" y="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Πελάτες </a:t>
            </a:r>
            <a:r>
              <a:rPr kumimoji="0" lang="el-G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l-GR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συνέχεια </a:t>
            </a:r>
            <a:endParaRPr kumimoji="0" lang="el-GR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143000" y="2133600"/>
            <a:ext cx="7010400" cy="2677656"/>
          </a:xfrm>
          <a:prstGeom prst="rect">
            <a:avLst/>
          </a:prstGeom>
          <a:noFill/>
          <a:ln cmpd="sng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(που έχει κυρωθεί με τον Ν. 100/1975)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248400"/>
            <a:ext cx="139604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Υπόδειγμα αγοραστικής 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συμπεριφοράς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8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752600"/>
            <a:ext cx="8534400" cy="3505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Παράγοντες επηρεασμού </a:t>
            </a: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της </a:t>
            </a:r>
            <a: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καταναλωτικής συμπεριφοράς</a:t>
            </a:r>
          </a:p>
        </p:txBody>
      </p:sp>
      <p:pic>
        <p:nvPicPr>
          <p:cNvPr id="199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219200"/>
            <a:ext cx="6934200" cy="5105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ΚΟΥΛΤΟΥΡΑ 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Ονομάζουμε</a:t>
            </a:r>
            <a:r>
              <a:rPr lang="el-G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κουλτούρα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το σύνολο αξιών, αντιλήψεων, προτιμήσεων και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συμπεριφοράς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που αποκτά κάθε άτομο μέσα από μια διαδικασία κοινωνικοποίησής του, που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κατευθύνεται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από την οικογένεια και άλλους βασικούς θεσμούς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Κουλτούρα 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ΚΟΥΛΤΟΥΡΑ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συν.</a:t>
            </a:r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Σε μια δυνητικού τύπου κοινωνία, οι αξίες στις οποίες εκτίθεται ένας καταναλωτής από την παιδική του ηλικία είναι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επίτευξη των στόχων</a:t>
            </a:r>
          </a:p>
          <a:p>
            <a:pPr lvl="0"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επιτυχία</a:t>
            </a:r>
          </a:p>
          <a:p>
            <a:pPr lvl="0"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απασχόληση</a:t>
            </a:r>
          </a:p>
          <a:p>
            <a:pPr lvl="0"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συμμετοχή στα κοινά</a:t>
            </a:r>
          </a:p>
          <a:p>
            <a:pPr lvl="0"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πρόοδος</a:t>
            </a:r>
          </a:p>
          <a:p>
            <a:pPr lvl="0"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υλική άνεση</a:t>
            </a:r>
          </a:p>
          <a:p>
            <a:pPr lvl="0"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ελευθερία</a:t>
            </a:r>
          </a:p>
          <a:p>
            <a:pPr lvl="0"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υγεία</a:t>
            </a:r>
          </a:p>
          <a:p>
            <a:pPr lvl="0"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ανθρωπισμός</a:t>
            </a:r>
          </a:p>
          <a:p>
            <a:pPr lvl="0" algn="ctr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προστασία του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περιβάλλοντος κ.ά.</a:t>
            </a:r>
            <a:endParaRPr lang="el-G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Κουλτούρα</a:t>
            </a:r>
            <a:r>
              <a:rPr kumimoji="0" lang="el-G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l-GR" b="1" i="1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συνέχεια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ΥΠΟΚΟΥΛΤΟΥΡΑ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Κάθε κουλτούρα αποτελείται από μικρότερες υποκουλτούρες. Αυτές δίνουν στα μέλη τους μια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πιο συγκεκριμένη ταυτότητα και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μεγαλύτερη κοινωνικότητα. Επηρεάζονται από:</a:t>
            </a:r>
          </a:p>
          <a:p>
            <a:pPr lvl="0" algn="ctr"/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ην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εθνικότητα</a:t>
            </a:r>
          </a:p>
          <a:p>
            <a:pPr lvl="0" algn="ctr"/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θρησκεία </a:t>
            </a:r>
          </a:p>
          <a:p>
            <a:pPr lvl="0" algn="ctr"/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φυλή</a:t>
            </a:r>
          </a:p>
          <a:p>
            <a:pPr lvl="0" algn="ctr"/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γεωγραφική περιοχή</a:t>
            </a:r>
          </a:p>
          <a:p>
            <a:pPr algn="ctr"/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kern="0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Υποκ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ουλτούρα 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owerpoint-template">
  <a:themeElements>
    <a:clrScheme name="">
      <a:dk1>
        <a:srgbClr val="333333"/>
      </a:dk1>
      <a:lt1>
        <a:srgbClr val="FFFFFF"/>
      </a:lt1>
      <a:dk2>
        <a:srgbClr val="333333"/>
      </a:dk2>
      <a:lt2>
        <a:srgbClr val="1F1F1F"/>
      </a:lt2>
      <a:accent1>
        <a:srgbClr val="434453"/>
      </a:accent1>
      <a:accent2>
        <a:srgbClr val="60616C"/>
      </a:accent2>
      <a:accent3>
        <a:srgbClr val="FFFFFF"/>
      </a:accent3>
      <a:accent4>
        <a:srgbClr val="2A2A2A"/>
      </a:accent4>
      <a:accent5>
        <a:srgbClr val="B0B0B3"/>
      </a:accent5>
      <a:accent6>
        <a:srgbClr val="565761"/>
      </a:accent6>
      <a:hlink>
        <a:srgbClr val="9D9D9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12453</TotalTime>
  <Words>1684</Words>
  <Application>Microsoft Office PowerPoint</Application>
  <PresentationFormat>Προβολή στην οθόνη (4:3)</PresentationFormat>
  <Paragraphs>220</Paragraphs>
  <Slides>41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6" baseType="lpstr">
      <vt:lpstr>Default Design</vt:lpstr>
      <vt:lpstr>1_Custom Design</vt:lpstr>
      <vt:lpstr>2_Custom Design</vt:lpstr>
      <vt:lpstr>powerpoint-template</vt:lpstr>
      <vt:lpstr>Έγγραφο</vt:lpstr>
      <vt:lpstr>Διαφάνεια 1</vt:lpstr>
      <vt:lpstr>Κεφάλαιο 9  ΚΑΤΑΝΑΛΩΤΙΚΗ ΣΥΜΠΕΡΙΦΟΡΑ   </vt:lpstr>
      <vt:lpstr>Διαφάνεια 3</vt:lpstr>
      <vt:lpstr>Διαφάνεια 4</vt:lpstr>
      <vt:lpstr>Υπόδειγμα αγοραστικής  συμπεριφοράς</vt:lpstr>
      <vt:lpstr>Παράγοντες επηρεασμού  της καταναλωτικής συμπεριφοράς</vt:lpstr>
      <vt:lpstr>ΚΟΥΛΤΟΥΡΑ </vt:lpstr>
      <vt:lpstr>ΚΟΥΛΤΟΥΡΑ συν. </vt:lpstr>
      <vt:lpstr>ΥΠΟΚΟΥΛΤΟΥΡΑ</vt:lpstr>
      <vt:lpstr>Διαφάνεια 10</vt:lpstr>
      <vt:lpstr>Η κοινωνική τάξη είναι αρκετά ομοιογενής, έχει ιεραρχία  και τα μέλη της έχουν κοινές αξίες, ενδιαφέροντα  και συμπεριφορά. Έτσι έχουμε:</vt:lpstr>
      <vt:lpstr>Κοινωνικοί παράγοντες</vt:lpstr>
      <vt:lpstr>ΟΙΚΟΓΕΝΕΙΑ </vt:lpstr>
      <vt:lpstr>Προσωπικοί παράγοντες </vt:lpstr>
      <vt:lpstr>Ηλικία και κύκλος ζωής </vt:lpstr>
      <vt:lpstr>Διαφάνεια 16</vt:lpstr>
      <vt:lpstr>Διαφάνεια 17</vt:lpstr>
      <vt:lpstr>Αυτοπροσανατολισμός  </vt:lpstr>
      <vt:lpstr>ΠΟΡΟΙ</vt:lpstr>
      <vt:lpstr> Προσωπικότητα και άποψη  για τον εαυτό μας  </vt:lpstr>
      <vt:lpstr>Ψυχολογικοί παράγοντες</vt:lpstr>
      <vt:lpstr> Η θεωρία παρακίνησης του Freud </vt:lpstr>
      <vt:lpstr> Η θεωρία παρακίνησης του Maslow </vt:lpstr>
      <vt:lpstr>Η θεωρία παρακίνησης του Herzberg</vt:lpstr>
      <vt:lpstr>ΑΝΤΙΛΗΨΗ  </vt:lpstr>
      <vt:lpstr>Διαφάνεια 26</vt:lpstr>
      <vt:lpstr>Πιστεύω και στάσεις</vt:lpstr>
      <vt:lpstr> Τύποι αγοραστικής συμπεριφοράς </vt:lpstr>
      <vt:lpstr>Πολύπλοκη αγοραστική συμπεριφορά</vt:lpstr>
      <vt:lpstr>Αγοραστική συμπεριφορά που περιορίζει  την αμφιβολία</vt:lpstr>
      <vt:lpstr>Συνηθισμένη αγοραστική συμπεριφορά</vt:lpstr>
      <vt:lpstr>Αγοραστική συμπεριφορά  αναζήτησης ποικιλίας</vt:lpstr>
      <vt:lpstr>Μέθοδοι διερεύνησης  της διαδικασίας αγοράς</vt:lpstr>
      <vt:lpstr>Στάδια αγοραστικής απόφασης</vt:lpstr>
      <vt:lpstr>Πηγές απ’ όπου ο καταναλωτής  αντλεί πληροφορίες  </vt:lpstr>
      <vt:lpstr>Διαδικασία επιλογής </vt:lpstr>
      <vt:lpstr>Διαφάνεια 37</vt:lpstr>
      <vt:lpstr>Διαφάνεια 38</vt:lpstr>
      <vt:lpstr>Πελάτες </vt:lpstr>
      <vt:lpstr>ΠΕΛΑΤΕΣ συν.</vt:lpstr>
      <vt:lpstr>Διαφάνεια 41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eclipse</dc:creator>
  <cp:lastModifiedBy>ADMIN</cp:lastModifiedBy>
  <cp:revision>383</cp:revision>
  <dcterms:created xsi:type="dcterms:W3CDTF">2008-06-20T19:53:10Z</dcterms:created>
  <dcterms:modified xsi:type="dcterms:W3CDTF">2014-03-06T14:29:23Z</dcterms:modified>
</cp:coreProperties>
</file>