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63" r:id="rId3"/>
    <p:sldId id="258" r:id="rId4"/>
    <p:sldId id="259" r:id="rId5"/>
    <p:sldId id="260" r:id="rId6"/>
    <p:sldId id="261" r:id="rId7"/>
    <p:sldId id="262" r:id="rId8"/>
    <p:sldId id="288" r:id="rId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2" d="100"/>
          <a:sy n="62" d="100"/>
        </p:scale>
        <p:origin x="82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DB7072-CDA0-4581-A474-DE6800F71E76}" type="datetimeFigureOut">
              <a:rPr lang="el-GR" smtClean="0"/>
              <a:t>4/11/2023</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E6E2D5-F59C-45CD-BF50-7AE888371D2A}" type="slidenum">
              <a:rPr lang="el-GR" smtClean="0"/>
              <a:t>‹#›</a:t>
            </a:fld>
            <a:endParaRPr lang="el-GR"/>
          </a:p>
        </p:txBody>
      </p:sp>
    </p:spTree>
    <p:extLst>
      <p:ext uri="{BB962C8B-B14F-4D97-AF65-F5344CB8AC3E}">
        <p14:creationId xmlns:p14="http://schemas.microsoft.com/office/powerpoint/2010/main" val="21371440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7AB3207-687E-41EE-934B-8280734F6156}" type="slidenum">
              <a:rPr lang="el-GR" smtClean="0"/>
              <a:t>1</a:t>
            </a:fld>
            <a:endParaRPr lang="el-GR"/>
          </a:p>
        </p:txBody>
      </p:sp>
    </p:spTree>
    <p:extLst>
      <p:ext uri="{BB962C8B-B14F-4D97-AF65-F5344CB8AC3E}">
        <p14:creationId xmlns:p14="http://schemas.microsoft.com/office/powerpoint/2010/main" val="1215908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l-GR"/>
              <a:t>Στυλ κύριου τίτλου</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7B9AF925-7F9C-45C2-9740-61F70FE228F7}" type="datetime1">
              <a:rPr lang="en-US" smtClean="0">
                <a:solidFill>
                  <a:srgbClr val="366658">
                    <a:lumMod val="75000"/>
                    <a:lumOff val="25000"/>
                  </a:srgbClr>
                </a:solidFill>
              </a:rPr>
              <a:t>11/4/2023</a:t>
            </a:fld>
            <a:endParaRPr lang="en-US" dirty="0">
              <a:solidFill>
                <a:srgbClr val="366658">
                  <a:lumMod val="75000"/>
                  <a:lumOff val="25000"/>
                </a:srgbClr>
              </a:solidFill>
            </a:endParaRPr>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r>
              <a:rPr lang="el-GR">
                <a:solidFill>
                  <a:srgbClr val="366658">
                    <a:lumMod val="75000"/>
                    <a:lumOff val="25000"/>
                  </a:srgbClr>
                </a:solidFill>
              </a:rPr>
              <a:t>ΔΙΑΛΕΞΗ 3</a:t>
            </a:r>
            <a:endParaRPr lang="en-US" dirty="0">
              <a:solidFill>
                <a:srgbClr val="366658">
                  <a:lumMod val="75000"/>
                  <a:lumOff val="25000"/>
                </a:srgbClr>
              </a:solidFill>
            </a:endParaRPr>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solidFill>
                  <a:srgbClr val="366658">
                    <a:lumMod val="75000"/>
                    <a:lumOff val="25000"/>
                  </a:srgbClr>
                </a:solidFill>
              </a:rPr>
              <a:pPr/>
              <a:t>‹#›</a:t>
            </a:fld>
            <a:endParaRPr lang="en-US" dirty="0">
              <a:solidFill>
                <a:srgbClr val="366658">
                  <a:lumMod val="75000"/>
                  <a:lumOff val="25000"/>
                </a:srgbClr>
              </a:solidFill>
            </a:endParaRPr>
          </a:p>
        </p:txBody>
      </p:sp>
    </p:spTree>
    <p:extLst>
      <p:ext uri="{BB962C8B-B14F-4D97-AF65-F5344CB8AC3E}">
        <p14:creationId xmlns:p14="http://schemas.microsoft.com/office/powerpoint/2010/main" val="2138590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l-GR"/>
              <a:t>Στυλ κύριου τίτλου</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3672F405-E91F-4552-871C-3090DEF6D91E}" type="datetime1">
              <a:rPr lang="en-US" smtClean="0">
                <a:solidFill>
                  <a:srgbClr val="8CB64A"/>
                </a:solidFill>
              </a:rPr>
              <a:t>11/4/2023</a:t>
            </a:fld>
            <a:endParaRPr lang="en-US" dirty="0">
              <a:solidFill>
                <a:srgbClr val="8CB64A"/>
              </a:solidFill>
            </a:endParaRPr>
          </a:p>
        </p:txBody>
      </p:sp>
      <p:sp>
        <p:nvSpPr>
          <p:cNvPr id="5" name="Footer Placeholder 4"/>
          <p:cNvSpPr>
            <a:spLocks noGrp="1"/>
          </p:cNvSpPr>
          <p:nvPr>
            <p:ph type="ftr" sz="quarter" idx="11"/>
          </p:nvPr>
        </p:nvSpPr>
        <p:spPr/>
        <p:txBody>
          <a:bodyPr/>
          <a:lstStyle/>
          <a:p>
            <a:r>
              <a:rPr lang="el-GR">
                <a:solidFill>
                  <a:srgbClr val="8CB64A"/>
                </a:solidFill>
              </a:rPr>
              <a:t>ΔΙΑΛΕΞΗ 3</a:t>
            </a:r>
            <a:endParaRPr lang="en-US" dirty="0">
              <a:solidFill>
                <a:srgbClr val="8CB64A"/>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8CB64A"/>
                </a:solidFill>
              </a:rPr>
              <a:pPr/>
              <a:t>‹#›</a:t>
            </a:fld>
            <a:endParaRPr lang="en-US" dirty="0">
              <a:solidFill>
                <a:srgbClr val="8CB64A"/>
              </a:solidFill>
            </a:endParaRPr>
          </a:p>
        </p:txBody>
      </p:sp>
    </p:spTree>
    <p:extLst>
      <p:ext uri="{BB962C8B-B14F-4D97-AF65-F5344CB8AC3E}">
        <p14:creationId xmlns:p14="http://schemas.microsoft.com/office/powerpoint/2010/main" val="6195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l-GR"/>
              <a:t>Στυλ κύριου τίτλου</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5D1F0735-EE3D-4293-8F1C-821D5345F98A}" type="datetime1">
              <a:rPr lang="en-US" smtClean="0">
                <a:solidFill>
                  <a:srgbClr val="366658">
                    <a:lumMod val="75000"/>
                    <a:lumOff val="25000"/>
                  </a:srgbClr>
                </a:solidFill>
              </a:rPr>
              <a:t>11/4/2023</a:t>
            </a:fld>
            <a:endParaRPr lang="en-US" dirty="0">
              <a:solidFill>
                <a:srgbClr val="366658">
                  <a:lumMod val="75000"/>
                  <a:lumOff val="25000"/>
                </a:srgbClr>
              </a:solidFill>
            </a:endParaRPr>
          </a:p>
        </p:txBody>
      </p:sp>
      <p:sp>
        <p:nvSpPr>
          <p:cNvPr id="5" name="Footer Placeholder 4"/>
          <p:cNvSpPr>
            <a:spLocks noGrp="1"/>
          </p:cNvSpPr>
          <p:nvPr>
            <p:ph type="ftr" sz="quarter" idx="11"/>
          </p:nvPr>
        </p:nvSpPr>
        <p:spPr>
          <a:xfrm>
            <a:off x="774923" y="5951811"/>
            <a:ext cx="7896279" cy="365125"/>
          </a:xfrm>
        </p:spPr>
        <p:txBody>
          <a:bodyPr/>
          <a:lstStyle/>
          <a:p>
            <a:r>
              <a:rPr lang="el-GR">
                <a:solidFill>
                  <a:srgbClr val="8CB64A"/>
                </a:solidFill>
              </a:rPr>
              <a:t>ΔΙΑΛΕΞΗ 3</a:t>
            </a:r>
            <a:endParaRPr lang="en-US" dirty="0">
              <a:solidFill>
                <a:srgbClr val="8CB64A"/>
              </a:solidFill>
            </a:endParaRPr>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solidFill>
                  <a:srgbClr val="366658">
                    <a:lumMod val="75000"/>
                    <a:lumOff val="25000"/>
                  </a:srgbClr>
                </a:solidFill>
              </a:rPr>
              <a:pPr/>
              <a:t>‹#›</a:t>
            </a:fld>
            <a:endParaRPr lang="en-US" dirty="0">
              <a:solidFill>
                <a:srgbClr val="366658">
                  <a:lumMod val="75000"/>
                  <a:lumOff val="25000"/>
                </a:srgbClr>
              </a:solidFill>
            </a:endParaRPr>
          </a:p>
        </p:txBody>
      </p:sp>
    </p:spTree>
    <p:extLst>
      <p:ext uri="{BB962C8B-B14F-4D97-AF65-F5344CB8AC3E}">
        <p14:creationId xmlns:p14="http://schemas.microsoft.com/office/powerpoint/2010/main" val="3623759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l-GR"/>
              <a:t>Στυλ κύριου τίτλου</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A4E58A7E-7F84-4E72-9883-DE42FA66AB86}" type="datetime1">
              <a:rPr lang="en-US" smtClean="0">
                <a:solidFill>
                  <a:srgbClr val="8CB64A"/>
                </a:solidFill>
              </a:rPr>
              <a:t>11/4/2023</a:t>
            </a:fld>
            <a:endParaRPr lang="en-US" dirty="0">
              <a:solidFill>
                <a:srgbClr val="8CB64A"/>
              </a:solidFill>
            </a:endParaRPr>
          </a:p>
        </p:txBody>
      </p:sp>
      <p:sp>
        <p:nvSpPr>
          <p:cNvPr id="5" name="Footer Placeholder 4"/>
          <p:cNvSpPr>
            <a:spLocks noGrp="1"/>
          </p:cNvSpPr>
          <p:nvPr>
            <p:ph type="ftr" sz="quarter" idx="11"/>
          </p:nvPr>
        </p:nvSpPr>
        <p:spPr/>
        <p:txBody>
          <a:bodyPr/>
          <a:lstStyle/>
          <a:p>
            <a:r>
              <a:rPr lang="el-GR">
                <a:solidFill>
                  <a:srgbClr val="8CB64A"/>
                </a:solidFill>
              </a:rPr>
              <a:t>ΔΙΑΛΕΞΗ 3</a:t>
            </a:r>
            <a:endParaRPr lang="en-US" dirty="0">
              <a:solidFill>
                <a:srgbClr val="8CB64A"/>
              </a:solidFill>
            </a:endParaRPr>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solidFill>
                  <a:srgbClr val="8CB64A"/>
                </a:solidFill>
              </a:rPr>
              <a:pPr/>
              <a:t>‹#›</a:t>
            </a:fld>
            <a:endParaRPr lang="en-US" dirty="0">
              <a:solidFill>
                <a:srgbClr val="8CB64A"/>
              </a:solidFill>
            </a:endParaRPr>
          </a:p>
        </p:txBody>
      </p:sp>
    </p:spTree>
    <p:extLst>
      <p:ext uri="{BB962C8B-B14F-4D97-AF65-F5344CB8AC3E}">
        <p14:creationId xmlns:p14="http://schemas.microsoft.com/office/powerpoint/2010/main" val="3330518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l-GR"/>
              <a:t>Στυλ κύριου τίτλου</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8BB85D-AD8D-4968-952C-E78476219D83}" type="datetime1">
              <a:rPr lang="en-US" smtClean="0">
                <a:solidFill>
                  <a:srgbClr val="366658">
                    <a:lumMod val="75000"/>
                    <a:lumOff val="25000"/>
                  </a:srgbClr>
                </a:solidFill>
              </a:rPr>
              <a:t>11/4/2023</a:t>
            </a:fld>
            <a:endParaRPr lang="en-US" dirty="0">
              <a:solidFill>
                <a:srgbClr val="366658">
                  <a:lumMod val="75000"/>
                  <a:lumOff val="25000"/>
                </a:srgbClr>
              </a:solidFill>
            </a:endParaRPr>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r>
              <a:rPr lang="el-GR">
                <a:solidFill>
                  <a:srgbClr val="366658">
                    <a:lumMod val="75000"/>
                    <a:lumOff val="25000"/>
                  </a:srgbClr>
                </a:solidFill>
              </a:rPr>
              <a:t>ΔΙΑΛΕΞΗ 3</a:t>
            </a:r>
            <a:endParaRPr lang="en-US" dirty="0">
              <a:solidFill>
                <a:srgbClr val="366658">
                  <a:lumMod val="75000"/>
                  <a:lumOff val="25000"/>
                </a:srgbClr>
              </a:solidFill>
            </a:endParaRP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solidFill>
                  <a:srgbClr val="366658">
                    <a:lumMod val="75000"/>
                    <a:lumOff val="25000"/>
                  </a:srgbClr>
                </a:solidFill>
              </a:rPr>
              <a:pPr/>
              <a:t>‹#›</a:t>
            </a:fld>
            <a:endParaRPr lang="en-US" dirty="0">
              <a:solidFill>
                <a:srgbClr val="366658">
                  <a:lumMod val="75000"/>
                  <a:lumOff val="25000"/>
                </a:srgbClr>
              </a:solidFill>
            </a:endParaRPr>
          </a:p>
        </p:txBody>
      </p:sp>
    </p:spTree>
    <p:extLst>
      <p:ext uri="{BB962C8B-B14F-4D97-AF65-F5344CB8AC3E}">
        <p14:creationId xmlns:p14="http://schemas.microsoft.com/office/powerpoint/2010/main" val="83309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l-GR"/>
              <a:t>Στυλ κύριου τίτλου</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927C1A6F-F2EC-4C87-AE69-6838109380B7}" type="datetime1">
              <a:rPr lang="en-US" smtClean="0">
                <a:solidFill>
                  <a:srgbClr val="8CB64A"/>
                </a:solidFill>
              </a:rPr>
              <a:t>11/4/2023</a:t>
            </a:fld>
            <a:endParaRPr lang="en-US" dirty="0">
              <a:solidFill>
                <a:srgbClr val="8CB64A"/>
              </a:solidFill>
            </a:endParaRPr>
          </a:p>
        </p:txBody>
      </p:sp>
      <p:sp>
        <p:nvSpPr>
          <p:cNvPr id="6" name="Footer Placeholder 5"/>
          <p:cNvSpPr>
            <a:spLocks noGrp="1"/>
          </p:cNvSpPr>
          <p:nvPr>
            <p:ph type="ftr" sz="quarter" idx="11"/>
          </p:nvPr>
        </p:nvSpPr>
        <p:spPr/>
        <p:txBody>
          <a:bodyPr/>
          <a:lstStyle/>
          <a:p>
            <a:r>
              <a:rPr lang="el-GR">
                <a:solidFill>
                  <a:srgbClr val="8CB64A"/>
                </a:solidFill>
              </a:rPr>
              <a:t>ΔΙΑΛΕΞΗ 3</a:t>
            </a:r>
            <a:endParaRPr lang="en-US" dirty="0">
              <a:solidFill>
                <a:srgbClr val="8CB64A"/>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dirty="0">
                <a:solidFill>
                  <a:srgbClr val="8CB64A"/>
                </a:solidFill>
              </a:rPr>
              <a:pPr/>
              <a:t>‹#›</a:t>
            </a:fld>
            <a:endParaRPr lang="en-US" dirty="0">
              <a:solidFill>
                <a:srgbClr val="8CB64A"/>
              </a:solidFill>
            </a:endParaRPr>
          </a:p>
        </p:txBody>
      </p:sp>
    </p:spTree>
    <p:extLst>
      <p:ext uri="{BB962C8B-B14F-4D97-AF65-F5344CB8AC3E}">
        <p14:creationId xmlns:p14="http://schemas.microsoft.com/office/powerpoint/2010/main" val="1174835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l-GR"/>
              <a:t>Στυλ κύριου τίτλου</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2E2EA62D-CE3E-4F5D-89DF-F2334346AFBD}" type="datetime1">
              <a:rPr lang="en-US" smtClean="0">
                <a:solidFill>
                  <a:srgbClr val="8CB64A"/>
                </a:solidFill>
              </a:rPr>
              <a:t>11/4/2023</a:t>
            </a:fld>
            <a:endParaRPr lang="en-US" dirty="0">
              <a:solidFill>
                <a:srgbClr val="8CB64A"/>
              </a:solidFill>
            </a:endParaRPr>
          </a:p>
        </p:txBody>
      </p:sp>
      <p:sp>
        <p:nvSpPr>
          <p:cNvPr id="8" name="Footer Placeholder 7"/>
          <p:cNvSpPr>
            <a:spLocks noGrp="1"/>
          </p:cNvSpPr>
          <p:nvPr>
            <p:ph type="ftr" sz="quarter" idx="11"/>
          </p:nvPr>
        </p:nvSpPr>
        <p:spPr/>
        <p:txBody>
          <a:bodyPr/>
          <a:lstStyle/>
          <a:p>
            <a:r>
              <a:rPr lang="el-GR">
                <a:solidFill>
                  <a:srgbClr val="8CB64A"/>
                </a:solidFill>
              </a:rPr>
              <a:t>ΔΙΑΛΕΞΗ 3</a:t>
            </a:r>
            <a:endParaRPr lang="en-US" dirty="0">
              <a:solidFill>
                <a:srgbClr val="8CB64A"/>
              </a:solidFill>
            </a:endParaRPr>
          </a:p>
        </p:txBody>
      </p:sp>
      <p:sp>
        <p:nvSpPr>
          <p:cNvPr id="9" name="Slide Number Placeholder 8"/>
          <p:cNvSpPr>
            <a:spLocks noGrp="1"/>
          </p:cNvSpPr>
          <p:nvPr>
            <p:ph type="sldNum" sz="quarter" idx="12"/>
          </p:nvPr>
        </p:nvSpPr>
        <p:spPr/>
        <p:txBody>
          <a:bodyPr/>
          <a:lstStyle/>
          <a:p>
            <a:fld id="{D57F1E4F-1CFF-5643-939E-217C01CDF565}" type="slidenum">
              <a:rPr lang="en-US" dirty="0">
                <a:solidFill>
                  <a:srgbClr val="8CB64A"/>
                </a:solidFill>
              </a:rPr>
              <a:pPr/>
              <a:t>‹#›</a:t>
            </a:fld>
            <a:endParaRPr lang="en-US" dirty="0">
              <a:solidFill>
                <a:srgbClr val="8CB64A"/>
              </a:solidFill>
            </a:endParaRPr>
          </a:p>
        </p:txBody>
      </p:sp>
    </p:spTree>
    <p:extLst>
      <p:ext uri="{BB962C8B-B14F-4D97-AF65-F5344CB8AC3E}">
        <p14:creationId xmlns:p14="http://schemas.microsoft.com/office/powerpoint/2010/main" val="3915767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l-GR"/>
              <a:t>Στυλ κύριου τίτλου</a:t>
            </a:r>
            <a:endParaRPr lang="en-US" dirty="0"/>
          </a:p>
        </p:txBody>
      </p:sp>
      <p:sp>
        <p:nvSpPr>
          <p:cNvPr id="3" name="Date Placeholder 2"/>
          <p:cNvSpPr>
            <a:spLocks noGrp="1"/>
          </p:cNvSpPr>
          <p:nvPr>
            <p:ph type="dt" sz="half" idx="10"/>
          </p:nvPr>
        </p:nvSpPr>
        <p:spPr/>
        <p:txBody>
          <a:bodyPr/>
          <a:lstStyle/>
          <a:p>
            <a:fld id="{7AE825FF-CEEB-45B9-B8CD-3E6CE962C8D5}" type="datetime1">
              <a:rPr lang="en-US" smtClean="0">
                <a:solidFill>
                  <a:srgbClr val="8CB64A"/>
                </a:solidFill>
              </a:rPr>
              <a:t>11/4/2023</a:t>
            </a:fld>
            <a:endParaRPr lang="en-US" dirty="0">
              <a:solidFill>
                <a:srgbClr val="8CB64A"/>
              </a:solidFill>
            </a:endParaRPr>
          </a:p>
        </p:txBody>
      </p:sp>
      <p:sp>
        <p:nvSpPr>
          <p:cNvPr id="4" name="Footer Placeholder 3"/>
          <p:cNvSpPr>
            <a:spLocks noGrp="1"/>
          </p:cNvSpPr>
          <p:nvPr>
            <p:ph type="ftr" sz="quarter" idx="11"/>
          </p:nvPr>
        </p:nvSpPr>
        <p:spPr/>
        <p:txBody>
          <a:bodyPr/>
          <a:lstStyle/>
          <a:p>
            <a:r>
              <a:rPr lang="el-GR">
                <a:solidFill>
                  <a:srgbClr val="8CB64A"/>
                </a:solidFill>
              </a:rPr>
              <a:t>ΔΙΑΛΕΞΗ 3</a:t>
            </a:r>
            <a:endParaRPr lang="en-US" dirty="0">
              <a:solidFill>
                <a:srgbClr val="8CB64A"/>
              </a:solidFill>
            </a:endParaRPr>
          </a:p>
        </p:txBody>
      </p:sp>
      <p:sp>
        <p:nvSpPr>
          <p:cNvPr id="5" name="Slide Number Placeholder 4"/>
          <p:cNvSpPr>
            <a:spLocks noGrp="1"/>
          </p:cNvSpPr>
          <p:nvPr>
            <p:ph type="sldNum" sz="quarter" idx="12"/>
          </p:nvPr>
        </p:nvSpPr>
        <p:spPr/>
        <p:txBody>
          <a:bodyPr/>
          <a:lstStyle/>
          <a:p>
            <a:fld id="{D57F1E4F-1CFF-5643-939E-217C01CDF565}" type="slidenum">
              <a:rPr lang="en-US" dirty="0">
                <a:solidFill>
                  <a:srgbClr val="8CB64A"/>
                </a:solidFill>
              </a:rPr>
              <a:pPr/>
              <a:t>‹#›</a:t>
            </a:fld>
            <a:endParaRPr lang="en-US" dirty="0">
              <a:solidFill>
                <a:srgbClr val="8CB64A"/>
              </a:solidFill>
            </a:endParaRPr>
          </a:p>
        </p:txBody>
      </p:sp>
    </p:spTree>
    <p:extLst>
      <p:ext uri="{BB962C8B-B14F-4D97-AF65-F5344CB8AC3E}">
        <p14:creationId xmlns:p14="http://schemas.microsoft.com/office/powerpoint/2010/main" val="1739895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C5BA96-C2E3-41CE-9D56-AA57818A32FD}" type="datetime1">
              <a:rPr lang="en-US" smtClean="0">
                <a:solidFill>
                  <a:srgbClr val="8CB64A"/>
                </a:solidFill>
              </a:rPr>
              <a:t>11/4/2023</a:t>
            </a:fld>
            <a:endParaRPr lang="en-US" dirty="0">
              <a:solidFill>
                <a:srgbClr val="8CB64A"/>
              </a:solidFill>
            </a:endParaRPr>
          </a:p>
        </p:txBody>
      </p:sp>
      <p:sp>
        <p:nvSpPr>
          <p:cNvPr id="3" name="Footer Placeholder 2"/>
          <p:cNvSpPr>
            <a:spLocks noGrp="1"/>
          </p:cNvSpPr>
          <p:nvPr>
            <p:ph type="ftr" sz="quarter" idx="11"/>
          </p:nvPr>
        </p:nvSpPr>
        <p:spPr/>
        <p:txBody>
          <a:bodyPr/>
          <a:lstStyle/>
          <a:p>
            <a:r>
              <a:rPr lang="el-GR">
                <a:solidFill>
                  <a:srgbClr val="8CB64A"/>
                </a:solidFill>
              </a:rPr>
              <a:t>ΔΙΑΛΕΞΗ 3</a:t>
            </a:r>
            <a:endParaRPr lang="en-US" dirty="0">
              <a:solidFill>
                <a:srgbClr val="8CB64A"/>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dirty="0">
                <a:solidFill>
                  <a:srgbClr val="8CB64A"/>
                </a:solidFill>
              </a:rPr>
              <a:pPr/>
              <a:t>‹#›</a:t>
            </a:fld>
            <a:endParaRPr lang="en-US" dirty="0">
              <a:solidFill>
                <a:srgbClr val="8CB64A"/>
              </a:solidFill>
            </a:endParaRPr>
          </a:p>
        </p:txBody>
      </p:sp>
    </p:spTree>
    <p:extLst>
      <p:ext uri="{BB962C8B-B14F-4D97-AF65-F5344CB8AC3E}">
        <p14:creationId xmlns:p14="http://schemas.microsoft.com/office/powerpoint/2010/main" val="2052719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l-GR"/>
              <a:t>Στυλ κύριου τίτλου</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5D04B903-EB73-4558-8C2E-CFDA97BBE7D1}" type="datetime1">
              <a:rPr lang="en-US" smtClean="0">
                <a:solidFill>
                  <a:srgbClr val="366658">
                    <a:lumMod val="75000"/>
                    <a:lumOff val="25000"/>
                  </a:srgbClr>
                </a:solidFill>
              </a:rPr>
              <a:t>11/4/2023</a:t>
            </a:fld>
            <a:endParaRPr lang="en-US" dirty="0">
              <a:solidFill>
                <a:srgbClr val="366658">
                  <a:lumMod val="75000"/>
                  <a:lumOff val="25000"/>
                </a:srgbClr>
              </a:solidFill>
            </a:endParaRPr>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r>
              <a:rPr lang="el-GR">
                <a:solidFill>
                  <a:srgbClr val="366658">
                    <a:lumMod val="75000"/>
                    <a:lumOff val="25000"/>
                  </a:srgbClr>
                </a:solidFill>
              </a:rPr>
              <a:t>ΔΙΑΛΕΞΗ 3</a:t>
            </a:r>
            <a:endParaRPr lang="en-US" dirty="0">
              <a:solidFill>
                <a:srgbClr val="366658">
                  <a:lumMod val="75000"/>
                  <a:lumOff val="25000"/>
                </a:srgbClr>
              </a:solidFill>
            </a:endParaRP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solidFill>
                  <a:srgbClr val="366658">
                    <a:lumMod val="75000"/>
                    <a:lumOff val="25000"/>
                  </a:srgbClr>
                </a:solidFill>
              </a:rPr>
              <a:pPr/>
              <a:t>‹#›</a:t>
            </a:fld>
            <a:endParaRPr lang="en-US" dirty="0">
              <a:solidFill>
                <a:srgbClr val="366658">
                  <a:lumMod val="75000"/>
                  <a:lumOff val="25000"/>
                </a:srgbClr>
              </a:solidFill>
            </a:endParaRPr>
          </a:p>
        </p:txBody>
      </p:sp>
    </p:spTree>
    <p:extLst>
      <p:ext uri="{BB962C8B-B14F-4D97-AF65-F5344CB8AC3E}">
        <p14:creationId xmlns:p14="http://schemas.microsoft.com/office/powerpoint/2010/main" val="882995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l-GR"/>
              <a:t>Στυλ κύριου τίτλου</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C22057BC-2647-48AB-BC78-BF0C124DC88E}" type="datetime1">
              <a:rPr lang="en-US" smtClean="0">
                <a:solidFill>
                  <a:srgbClr val="8CB64A"/>
                </a:solidFill>
              </a:rPr>
              <a:t>11/4/2023</a:t>
            </a:fld>
            <a:endParaRPr lang="en-US" dirty="0">
              <a:solidFill>
                <a:srgbClr val="8CB64A"/>
              </a:solidFill>
            </a:endParaRPr>
          </a:p>
        </p:txBody>
      </p:sp>
      <p:sp>
        <p:nvSpPr>
          <p:cNvPr id="6" name="Footer Placeholder 5"/>
          <p:cNvSpPr>
            <a:spLocks noGrp="1"/>
          </p:cNvSpPr>
          <p:nvPr>
            <p:ph type="ftr" sz="quarter" idx="11"/>
          </p:nvPr>
        </p:nvSpPr>
        <p:spPr/>
        <p:txBody>
          <a:bodyPr/>
          <a:lstStyle/>
          <a:p>
            <a:r>
              <a:rPr lang="el-GR">
                <a:solidFill>
                  <a:srgbClr val="8CB64A"/>
                </a:solidFill>
              </a:rPr>
              <a:t>ΔΙΑΛΕΞΗ 3</a:t>
            </a:r>
            <a:endParaRPr lang="en-US" dirty="0">
              <a:solidFill>
                <a:srgbClr val="8CB64A"/>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dirty="0">
                <a:solidFill>
                  <a:srgbClr val="8CB64A"/>
                </a:solidFill>
              </a:rPr>
              <a:pPr/>
              <a:t>‹#›</a:t>
            </a:fld>
            <a:endParaRPr lang="en-US" dirty="0">
              <a:solidFill>
                <a:srgbClr val="8CB64A"/>
              </a:solidFill>
            </a:endParaRPr>
          </a:p>
        </p:txBody>
      </p:sp>
    </p:spTree>
    <p:extLst>
      <p:ext uri="{BB962C8B-B14F-4D97-AF65-F5344CB8AC3E}">
        <p14:creationId xmlns:p14="http://schemas.microsoft.com/office/powerpoint/2010/main" val="1501768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l-GR"/>
              <a:t>Στυλ κύριου τίτλου</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pPr defTabSz="457200"/>
            <a:fld id="{F3F9BC01-719D-4B41-A180-53FBBC3ECD90}" type="datetime1">
              <a:rPr lang="en-US" smtClean="0">
                <a:solidFill>
                  <a:srgbClr val="8CB64A"/>
                </a:solidFill>
              </a:rPr>
              <a:t>11/4/2023</a:t>
            </a:fld>
            <a:endParaRPr lang="en-US" dirty="0">
              <a:solidFill>
                <a:srgbClr val="8CB64A"/>
              </a:solidFill>
            </a:endParaRPr>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pPr defTabSz="457200"/>
            <a:r>
              <a:rPr lang="el-GR">
                <a:solidFill>
                  <a:srgbClr val="8CB64A"/>
                </a:solidFill>
              </a:rPr>
              <a:t>ΔΙΑΛΕΞΗ 3</a:t>
            </a:r>
            <a:endParaRPr lang="en-US" dirty="0">
              <a:solidFill>
                <a:srgbClr val="8CB64A"/>
              </a:solidFill>
            </a:endParaRPr>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pPr defTabSz="457200"/>
            <a:fld id="{D57F1E4F-1CFF-5643-939E-217C01CDF565}" type="slidenum">
              <a:rPr lang="en-US" dirty="0">
                <a:solidFill>
                  <a:srgbClr val="8CB64A"/>
                </a:solidFill>
              </a:rPr>
              <a:pPr defTabSz="457200"/>
              <a:t>‹#›</a:t>
            </a:fld>
            <a:endParaRPr lang="en-US" dirty="0">
              <a:solidFill>
                <a:srgbClr val="8CB64A"/>
              </a:solidFill>
            </a:endParaRPr>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8544277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D.Petropoulos@uop.gr"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581191" y="649994"/>
            <a:ext cx="11272958" cy="2599982"/>
          </a:xfrm>
        </p:spPr>
        <p:txBody>
          <a:bodyPr>
            <a:normAutofit/>
          </a:bodyPr>
          <a:lstStyle/>
          <a:p>
            <a:pPr algn="ctr"/>
            <a:r>
              <a:rPr lang="el-GR" sz="3200" dirty="0"/>
              <a:t>ΑΓΡΟΤΙΚΗ ΚΟΙΝΩΝΙΟΛΟΓΙΑ</a:t>
            </a:r>
            <a:r>
              <a:rPr lang="en-US" sz="3200" dirty="0"/>
              <a:t> </a:t>
            </a:r>
            <a:br>
              <a:rPr lang="el-GR" sz="3200" dirty="0"/>
            </a:br>
            <a:r>
              <a:rPr lang="el-GR" sz="2400" cap="none" dirty="0"/>
              <a:t>Δημήτριος Πετρόπουλος Καθηγητής </a:t>
            </a:r>
            <a:br>
              <a:rPr lang="el-GR" sz="2400" cap="none" dirty="0"/>
            </a:br>
            <a:endParaRPr lang="el-GR" sz="2400" dirty="0"/>
          </a:p>
        </p:txBody>
      </p:sp>
      <p:sp>
        <p:nvSpPr>
          <p:cNvPr id="3" name="Υπότιτλος 2"/>
          <p:cNvSpPr>
            <a:spLocks noGrp="1"/>
          </p:cNvSpPr>
          <p:nvPr>
            <p:ph type="subTitle" idx="1"/>
          </p:nvPr>
        </p:nvSpPr>
        <p:spPr>
          <a:xfrm>
            <a:off x="581194" y="649996"/>
            <a:ext cx="10993546" cy="936434"/>
          </a:xfrm>
        </p:spPr>
        <p:txBody>
          <a:bodyPr>
            <a:noAutofit/>
          </a:bodyPr>
          <a:lstStyle/>
          <a:p>
            <a:pPr algn="ctr"/>
            <a:r>
              <a:rPr lang="el-GR" sz="2000" b="1" dirty="0"/>
              <a:t>ΠΑΝΕΠΙΣΤΗΜΙΟ    ΠΕΛΟΠΟΝΝΗΣΟΥ -  ΣΧΟΛΗ   ΓΕΩΠΟΝΙΑΣ   &amp;   ΤΡΟΦΙΜΩΝ </a:t>
            </a:r>
          </a:p>
          <a:p>
            <a:pPr algn="ctr"/>
            <a:r>
              <a:rPr lang="el-GR" sz="2000" b="1" dirty="0"/>
              <a:t>Τμήμα    Γεωπονίας</a:t>
            </a:r>
          </a:p>
        </p:txBody>
      </p:sp>
      <p:sp>
        <p:nvSpPr>
          <p:cNvPr id="4" name="Θέση υποσέλιδου 3">
            <a:extLst>
              <a:ext uri="{FF2B5EF4-FFF2-40B4-BE49-F238E27FC236}">
                <a16:creationId xmlns:a16="http://schemas.microsoft.com/office/drawing/2014/main" id="{E94FDD85-2842-835F-C462-B54959675BF0}"/>
              </a:ext>
            </a:extLst>
          </p:cNvPr>
          <p:cNvSpPr>
            <a:spLocks noGrp="1"/>
          </p:cNvSpPr>
          <p:nvPr>
            <p:ph type="ftr" sz="quarter" idx="11"/>
          </p:nvPr>
        </p:nvSpPr>
        <p:spPr/>
        <p:txBody>
          <a:bodyPr/>
          <a:lstStyle/>
          <a:p>
            <a:r>
              <a:rPr lang="el-GR">
                <a:solidFill>
                  <a:srgbClr val="366658">
                    <a:lumMod val="75000"/>
                    <a:lumOff val="25000"/>
                  </a:srgbClr>
                </a:solidFill>
              </a:rPr>
              <a:t>ΔΙΑΛΕΞΗ 2</a:t>
            </a:r>
            <a:endParaRPr lang="en-US" dirty="0">
              <a:solidFill>
                <a:srgbClr val="366658">
                  <a:lumMod val="75000"/>
                  <a:lumOff val="25000"/>
                </a:srgbClr>
              </a:solidFill>
            </a:endParaRPr>
          </a:p>
        </p:txBody>
      </p:sp>
      <p:sp>
        <p:nvSpPr>
          <p:cNvPr id="5" name="Θέση αριθμού διαφάνειας 4">
            <a:extLst>
              <a:ext uri="{FF2B5EF4-FFF2-40B4-BE49-F238E27FC236}">
                <a16:creationId xmlns:a16="http://schemas.microsoft.com/office/drawing/2014/main" id="{74D6F6A1-7D89-8FF2-3C56-5C470194285A}"/>
              </a:ext>
            </a:extLst>
          </p:cNvPr>
          <p:cNvSpPr>
            <a:spLocks noGrp="1"/>
          </p:cNvSpPr>
          <p:nvPr>
            <p:ph type="sldNum" sz="quarter" idx="12"/>
          </p:nvPr>
        </p:nvSpPr>
        <p:spPr/>
        <p:txBody>
          <a:bodyPr/>
          <a:lstStyle/>
          <a:p>
            <a:fld id="{D57F1E4F-1CFF-5643-939E-217C01CDF565}" type="slidenum">
              <a:rPr lang="en-US" smtClean="0">
                <a:solidFill>
                  <a:srgbClr val="366658">
                    <a:lumMod val="75000"/>
                    <a:lumOff val="25000"/>
                  </a:srgbClr>
                </a:solidFill>
              </a:rPr>
              <a:pPr/>
              <a:t>1</a:t>
            </a:fld>
            <a:endParaRPr lang="en-US" dirty="0">
              <a:solidFill>
                <a:srgbClr val="366658">
                  <a:lumMod val="75000"/>
                  <a:lumOff val="25000"/>
                </a:srgbClr>
              </a:solidFill>
            </a:endParaRPr>
          </a:p>
        </p:txBody>
      </p:sp>
    </p:spTree>
    <p:extLst>
      <p:ext uri="{BB962C8B-B14F-4D97-AF65-F5344CB8AC3E}">
        <p14:creationId xmlns:p14="http://schemas.microsoft.com/office/powerpoint/2010/main" val="691720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374BBEC-FEE6-4EC9-086B-4429A97EFBA9}"/>
              </a:ext>
            </a:extLst>
          </p:cNvPr>
          <p:cNvSpPr>
            <a:spLocks noGrp="1"/>
          </p:cNvSpPr>
          <p:nvPr>
            <p:ph type="title"/>
          </p:nvPr>
        </p:nvSpPr>
        <p:spPr/>
        <p:txBody>
          <a:bodyPr/>
          <a:lstStyle/>
          <a:p>
            <a:pPr algn="ctr"/>
            <a:r>
              <a:rPr lang="el-GR" dirty="0"/>
              <a:t>Η αγροτική κοινωνία </a:t>
            </a:r>
            <a:endParaRPr lang="en-US" dirty="0"/>
          </a:p>
        </p:txBody>
      </p:sp>
      <p:sp>
        <p:nvSpPr>
          <p:cNvPr id="3" name="Θέση περιεχομένου 2">
            <a:extLst>
              <a:ext uri="{FF2B5EF4-FFF2-40B4-BE49-F238E27FC236}">
                <a16:creationId xmlns:a16="http://schemas.microsoft.com/office/drawing/2014/main" id="{B105CC04-128F-62CB-5B75-7FE7A1B54EA4}"/>
              </a:ext>
            </a:extLst>
          </p:cNvPr>
          <p:cNvSpPr>
            <a:spLocks noGrp="1"/>
          </p:cNvSpPr>
          <p:nvPr>
            <p:ph idx="1"/>
          </p:nvPr>
        </p:nvSpPr>
        <p:spPr/>
        <p:txBody>
          <a:bodyPr/>
          <a:lstStyle/>
          <a:p>
            <a:endParaRPr lang="en-US"/>
          </a:p>
        </p:txBody>
      </p:sp>
      <p:sp>
        <p:nvSpPr>
          <p:cNvPr id="4" name="Θέση υποσέλιδου 3">
            <a:extLst>
              <a:ext uri="{FF2B5EF4-FFF2-40B4-BE49-F238E27FC236}">
                <a16:creationId xmlns:a16="http://schemas.microsoft.com/office/drawing/2014/main" id="{8441E8ED-1357-21B9-EF17-429FEA6F6220}"/>
              </a:ext>
            </a:extLst>
          </p:cNvPr>
          <p:cNvSpPr>
            <a:spLocks noGrp="1"/>
          </p:cNvSpPr>
          <p:nvPr>
            <p:ph type="ftr" sz="quarter" idx="11"/>
          </p:nvPr>
        </p:nvSpPr>
        <p:spPr/>
        <p:txBody>
          <a:bodyPr/>
          <a:lstStyle/>
          <a:p>
            <a:r>
              <a:rPr lang="el-GR">
                <a:solidFill>
                  <a:srgbClr val="8CB64A"/>
                </a:solidFill>
              </a:rPr>
              <a:t>ΔΙΑΛΕΞΗ 3</a:t>
            </a:r>
            <a:endParaRPr lang="en-US" dirty="0">
              <a:solidFill>
                <a:srgbClr val="8CB64A"/>
              </a:solidFill>
            </a:endParaRPr>
          </a:p>
        </p:txBody>
      </p:sp>
      <p:sp>
        <p:nvSpPr>
          <p:cNvPr id="5" name="Θέση αριθμού διαφάνειας 4">
            <a:extLst>
              <a:ext uri="{FF2B5EF4-FFF2-40B4-BE49-F238E27FC236}">
                <a16:creationId xmlns:a16="http://schemas.microsoft.com/office/drawing/2014/main" id="{03273579-C57B-CE89-E70F-22E32ED00253}"/>
              </a:ext>
            </a:extLst>
          </p:cNvPr>
          <p:cNvSpPr>
            <a:spLocks noGrp="1"/>
          </p:cNvSpPr>
          <p:nvPr>
            <p:ph type="sldNum" sz="quarter" idx="12"/>
          </p:nvPr>
        </p:nvSpPr>
        <p:spPr/>
        <p:txBody>
          <a:bodyPr/>
          <a:lstStyle/>
          <a:p>
            <a:fld id="{D57F1E4F-1CFF-5643-939E-217C01CDF565}" type="slidenum">
              <a:rPr lang="en-US" smtClean="0">
                <a:solidFill>
                  <a:srgbClr val="8CB64A"/>
                </a:solidFill>
              </a:rPr>
              <a:pPr/>
              <a:t>2</a:t>
            </a:fld>
            <a:endParaRPr lang="en-US" dirty="0">
              <a:solidFill>
                <a:srgbClr val="8CB64A"/>
              </a:solidFill>
            </a:endParaRPr>
          </a:p>
        </p:txBody>
      </p:sp>
    </p:spTree>
    <p:extLst>
      <p:ext uri="{BB962C8B-B14F-4D97-AF65-F5344CB8AC3E}">
        <p14:creationId xmlns:p14="http://schemas.microsoft.com/office/powerpoint/2010/main" val="1866905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81192" y="702156"/>
            <a:ext cx="11029616" cy="817551"/>
          </a:xfrm>
        </p:spPr>
        <p:txBody>
          <a:bodyPr>
            <a:normAutofit fontScale="90000"/>
          </a:bodyPr>
          <a:lstStyle/>
          <a:p>
            <a:br>
              <a:rPr lang="el-GR" dirty="0"/>
            </a:br>
            <a:r>
              <a:rPr lang="el-GR" b="1" i="1" dirty="0"/>
              <a:t>1. Η αγροτική κοινωνία στη σύγχρονη εποχή </a:t>
            </a:r>
            <a:endParaRPr lang="el-GR" dirty="0"/>
          </a:p>
        </p:txBody>
      </p:sp>
      <p:sp>
        <p:nvSpPr>
          <p:cNvPr id="3" name="Θέση περιεχομένου 2"/>
          <p:cNvSpPr>
            <a:spLocks noGrp="1"/>
          </p:cNvSpPr>
          <p:nvPr>
            <p:ph idx="1"/>
          </p:nvPr>
        </p:nvSpPr>
        <p:spPr/>
        <p:txBody>
          <a:bodyPr/>
          <a:lstStyle/>
          <a:p>
            <a:r>
              <a:rPr lang="el-GR" dirty="0"/>
              <a:t>Σήμερα, αλλαγές διατρέχουν τις αγροτικές κοινωνίες όλων των χωρών του κόσμου. Τα κράτη προσπαθούν να εκσυγχρονίσουν τον αγροτικό τους τομέα επιταχύνοντας έτσι τις μεταβολές αυτές. Μερικές από τις προσπάθειες που καταβάλλονται συνίστανται στη λήψη μέτρων πολιτικής και τιμών για να υποστηριχθεί το εισόδημα των γεωργών, καθώς επίσης μέτρα βελτίωσης των τεχνικών υποδομών της υπαίθρου (οδικό δίκτυο, αρδευτικά και στραγγιστικά έργα, ηλεκτροδότηση, υδροδότηση, </a:t>
            </a:r>
            <a:r>
              <a:rPr lang="el-GR" dirty="0" err="1"/>
              <a:t>κτλ</a:t>
            </a:r>
            <a:r>
              <a:rPr lang="el-GR" dirty="0"/>
              <a:t>). </a:t>
            </a:r>
          </a:p>
          <a:p>
            <a:r>
              <a:rPr lang="el-GR" dirty="0"/>
              <a:t>Άλλα μέτρα πολιτικής αφορούν τη βελτίωση των συνθηκών γενικής και επαγγελματικής εκπαίδευσης των αγροτών, καθώς και των συνθηκών παροχής νοσοκομειακής και φαρμακευτικής περίθαλψης στην ύπαιθρο. Όσον αφορά την έντασή τους, τα μέτρα αυτά μπορεί να κυμαίνονται από ήπιες παρεμβάσεις για τον εκσυγχρονισμό της γεωργίας, όπως αρδευτικά έργα, χαμηλότοκα δάνεια στους γεωργούς, προώθηση των αγροτικών συνεταιρισμών στους τομείς παραγωγής και εμπορίας των αγροτικών προϊόντων. Μπορεί όμως να έχουν σχέση και προσπάθειες για τη συνολική αναδιάρθρωση της ΑΟ και κοινωνίας μιας χώρας, όπως συνέβη στη Σοβιετική Ένωση και την Κίνα. </a:t>
            </a:r>
          </a:p>
        </p:txBody>
      </p:sp>
      <p:sp>
        <p:nvSpPr>
          <p:cNvPr id="4" name="Θέση υποσέλιδου 3"/>
          <p:cNvSpPr>
            <a:spLocks noGrp="1"/>
          </p:cNvSpPr>
          <p:nvPr>
            <p:ph type="ftr" sz="quarter" idx="11"/>
          </p:nvPr>
        </p:nvSpPr>
        <p:spPr/>
        <p:txBody>
          <a:bodyPr/>
          <a:lstStyle/>
          <a:p>
            <a:r>
              <a:rPr lang="el-GR">
                <a:solidFill>
                  <a:srgbClr val="8CB64A"/>
                </a:solidFill>
              </a:rPr>
              <a:t>ΔΙΑΛΕΞΗ 3</a:t>
            </a:r>
            <a:endParaRPr lang="en-US" dirty="0">
              <a:solidFill>
                <a:srgbClr val="8CB64A"/>
              </a:solidFill>
            </a:endParaRPr>
          </a:p>
        </p:txBody>
      </p:sp>
      <p:sp>
        <p:nvSpPr>
          <p:cNvPr id="5" name="Θέση αριθμού διαφάνειας 4"/>
          <p:cNvSpPr>
            <a:spLocks noGrp="1"/>
          </p:cNvSpPr>
          <p:nvPr>
            <p:ph type="sldNum" sz="quarter" idx="12"/>
          </p:nvPr>
        </p:nvSpPr>
        <p:spPr/>
        <p:txBody>
          <a:bodyPr/>
          <a:lstStyle/>
          <a:p>
            <a:fld id="{D57F1E4F-1CFF-5643-939E-217C01CDF565}" type="slidenum">
              <a:rPr lang="en-US" smtClean="0">
                <a:solidFill>
                  <a:srgbClr val="8CB64A"/>
                </a:solidFill>
              </a:rPr>
              <a:pPr/>
              <a:t>3</a:t>
            </a:fld>
            <a:endParaRPr lang="en-US" dirty="0">
              <a:solidFill>
                <a:srgbClr val="8CB64A"/>
              </a:solidFill>
            </a:endParaRPr>
          </a:p>
        </p:txBody>
      </p:sp>
    </p:spTree>
    <p:extLst>
      <p:ext uri="{BB962C8B-B14F-4D97-AF65-F5344CB8AC3E}">
        <p14:creationId xmlns:p14="http://schemas.microsoft.com/office/powerpoint/2010/main" val="28653271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85000" lnSpcReduction="10000"/>
          </a:bodyPr>
          <a:lstStyle/>
          <a:p>
            <a:r>
              <a:rPr lang="el-GR" dirty="0"/>
              <a:t>Από αυτές τις κοινωνίες ορισμένες καλούνται να αλλάξουν ουσιαστικές πλευρές της οικογενειακής τους ζωής, όπως π.χ. με τα προγράμματα οικογενειακού προγραμματισμού που στοχεύουν στη μείωση του μεγέθους του Γεωργικού νοικοκυριού (ΓΝ), περιορίζοντας τις γεννήσεις παιδιών. Σε άλλες περιπτώσεις προωθούνται προγράμματα που επιδιώκουν να βελτιώσουν τους πατροπαράδοτους τρόπους καλλιέργειας της γης με καινούργιες γεωργικές πρακτικές, βασισμένες στην επιστήμη. Επίσης, σ’ άλλες περιοχές του κόσμου, οι αγρότες αναγκάζονται πολλές φορές να εγκαταλείψουν τη γη τους και να μετακινηθούν στις πόλεις ή και να μεταναστεύσουν μαζικά σε άλλες χώρες, σε αναζήτηση μιας «καλύτερης» δουλειάς και ζωής. Δεν είναι σπάνιο, ως αποτέλεσμα αυτών των μετακινήσεων, αρκετοί αγρότες να υποχρεώνονται πολλές φορές να αλλάξουν ριζικά τον τρόπο ζωής τους. </a:t>
            </a:r>
          </a:p>
          <a:p>
            <a:r>
              <a:rPr lang="el-GR" dirty="0"/>
              <a:t>Οι αλλαγές που παρατηρούνται στις αγροτικές κοινωνίες δεν εξελίσσονται με την ίδια ταχύτητα τόσο μεταξύ των διαφόρων χωρών όσο και μεταξύ των περιφερειών μιας χώρας. Σημαντικές διαφορές σημειώνονται ως προς το είδος και την έκταση των αλλαγών που συμβαίνουν μεταξύ των Αναπτυγμένων χωρών (ΑΧ) και των ΥΑΧ του κόσμου. Μέσα στην ίδια χώρα παρατηρούνται συχνά διαφορές από περιφέρεια σε περιφέρεια, ακόμη και από αγροτική κοινότητα σε αγροτική κοινότητα. Υπάρχουν χώρες και αγροτικές περιοχές που κατορθώνουν να συγκρατήσουν ένα ικανοποιητικό μέρος του πληθυσμού τους στην ύπαιθρο. Μέσα στην ίδια χώρα υπάρχουν αγροτικές κοινότητες στις οποίες ο πληθυσμός μειώνεται, με αποτέλεσμα να έχουμε φαινόμενα ερήμωσης και εγκατάλειψής τους. Τα αίτια και η φύση των προβλημάτων διαφέρουν άλλοτε λιγότερο και άλλοτε περισσότερο, ανάλογα με τη χώρα και την περιοχή.  </a:t>
            </a:r>
          </a:p>
        </p:txBody>
      </p:sp>
      <p:sp>
        <p:nvSpPr>
          <p:cNvPr id="4" name="Θέση υποσέλιδου 3"/>
          <p:cNvSpPr>
            <a:spLocks noGrp="1"/>
          </p:cNvSpPr>
          <p:nvPr>
            <p:ph type="ftr" sz="quarter" idx="11"/>
          </p:nvPr>
        </p:nvSpPr>
        <p:spPr/>
        <p:txBody>
          <a:bodyPr/>
          <a:lstStyle/>
          <a:p>
            <a:r>
              <a:rPr lang="el-GR">
                <a:solidFill>
                  <a:srgbClr val="8CB64A"/>
                </a:solidFill>
              </a:rPr>
              <a:t>ΔΙΑΛΕΞΗ 3</a:t>
            </a:r>
            <a:endParaRPr lang="en-US" dirty="0">
              <a:solidFill>
                <a:srgbClr val="8CB64A"/>
              </a:solidFill>
            </a:endParaRPr>
          </a:p>
        </p:txBody>
      </p:sp>
      <p:sp>
        <p:nvSpPr>
          <p:cNvPr id="5" name="Θέση αριθμού διαφάνειας 4"/>
          <p:cNvSpPr>
            <a:spLocks noGrp="1"/>
          </p:cNvSpPr>
          <p:nvPr>
            <p:ph type="sldNum" sz="quarter" idx="12"/>
          </p:nvPr>
        </p:nvSpPr>
        <p:spPr/>
        <p:txBody>
          <a:bodyPr/>
          <a:lstStyle/>
          <a:p>
            <a:fld id="{D57F1E4F-1CFF-5643-939E-217C01CDF565}" type="slidenum">
              <a:rPr lang="en-US" smtClean="0">
                <a:solidFill>
                  <a:srgbClr val="8CB64A"/>
                </a:solidFill>
              </a:rPr>
              <a:pPr/>
              <a:t>4</a:t>
            </a:fld>
            <a:endParaRPr lang="en-US" dirty="0">
              <a:solidFill>
                <a:srgbClr val="8CB64A"/>
              </a:solidFill>
            </a:endParaRPr>
          </a:p>
        </p:txBody>
      </p:sp>
    </p:spTree>
    <p:extLst>
      <p:ext uri="{BB962C8B-B14F-4D97-AF65-F5344CB8AC3E}">
        <p14:creationId xmlns:p14="http://schemas.microsoft.com/office/powerpoint/2010/main" val="10729961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br>
              <a:rPr lang="el-GR" dirty="0"/>
            </a:br>
            <a:r>
              <a:rPr lang="el-GR" b="1" i="1" dirty="0"/>
              <a:t>2. Η έννοια της αγροτικής κοινωνίας </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dirty="0"/>
              <a:t>Δεν υπάρχει γενική ομοφωνία για τον ορισμό της έννοιας της αγροτικής κοινωνίας και των στοιχείων που την αποτελούν. Μελετητές θεωρούν ότι όλοι όσοι απασχολούνται με τη γεωργία αποτελούν μέλη της αγροτικής κοινωνίας. Εξαιτίας της κοινής τους απασχόλησης θεωρούν ότι αναπτύσσουν παρόμοιες αντιλήψεις, κοινωνικές αξίες και στάσεις για η ζωή, καθώς και παρόμοιους κοινωνικούς θεσμούς (τύπος οικογένειας, </a:t>
            </a:r>
            <a:r>
              <a:rPr lang="el-GR" dirty="0" err="1"/>
              <a:t>κτλ</a:t>
            </a:r>
            <a:r>
              <a:rPr lang="el-GR" dirty="0"/>
              <a:t>). Άλλη άποψη, ορίζει την έννοια «αγροτικός» σύμφωνα με το μέγεθος των οικισμών. Ανάλογα με τη χώρα, ο πληθυσμός οικισμών από 1.000 μέχρι 5.000 κατοίκους χαρακτηρίζεται ως αγροτικός, ενώ άνω των 5.000 θεωρείται ως μη αγροτικός4. Όποιο ορισμό και αν ακολουθήσουμε, παρατηρούμε ότι οι κάτοικοι της υπαίθρου (αγρότες) και ιδιαίτερα οι γεωργοί έχουν ένα τρόπο ζωής που τους κάνει διαφορετικούς από τους κατοίκους των πόλεων. Οι διαφορές αυτές συναντιούνται και σε «ανεπτυγμένες» κοινωνίες, παρόλο που η τάση στις τελευταίες είναι οι διαφορές αυτές να αμβλύνονται και με το χρόνο να υποχωρούν. </a:t>
            </a:r>
          </a:p>
          <a:p>
            <a:r>
              <a:rPr lang="el-GR" dirty="0"/>
              <a:t>Η αγροτική κοινωνία είναι μια σύνθεση από άτομα, οικογένειες, κοινωνικές οργανώσεις και θεσμούς. Είναι περισσότερο μια αφηρημένη έννοια που μας βοηθά να ερμηνεύσουμε την ατομική και ομαδική συμπεριφορά των μελών της, παρά μια απτή πραγματικότητα, όπως ένας γεωργός που μπορούμε να τον επισκεφθούμε στο χωράφι του, να καθίσουμε στο σπίτι του με την οικογένειά του και να περπατήσουμε μαζί στο χωριό του. </a:t>
            </a:r>
          </a:p>
          <a:p>
            <a:r>
              <a:rPr lang="el-GR" dirty="0"/>
              <a:t>Τέλος, πρέπει να σημειώσουμε ότι η διάκριση μεταξύ αγροτικής και αστικής κοινωνίας έχει ένα τεχνητό χαρακτήρα. Την έννοια αγροτικός τη χρησιμοποιούμε περισσότερο ως μια αναλυτική κατηγορία με σκοπό να προσέξουμε ή να τονίσουμε ορισμένες ιδιαιτερότητες και χαρακτηριστικά αυτού του χώρου. Δεν πρέπει όμως να </a:t>
            </a:r>
            <a:r>
              <a:rPr lang="el-GR" dirty="0" err="1"/>
              <a:t>παραβλέπεται</a:t>
            </a:r>
            <a:r>
              <a:rPr lang="el-GR" dirty="0"/>
              <a:t>, ότι οι εξελίξεις στη συνολική οικονομία και κοινωνία μιας χώρας επηρεάζουν καθοριστικά τον αγροτικό χώρο. Αντίστοιχα, πολιτικές και προγράμματα που στοχεύουν στην ανάπτυξη του αγροτικού χώρου έχουν συνέπειες και για τον αστικό χώρο, καθώς και για ολόκληρη την οικονομία μιας χώρας. </a:t>
            </a:r>
          </a:p>
        </p:txBody>
      </p:sp>
      <p:sp>
        <p:nvSpPr>
          <p:cNvPr id="4" name="Θέση υποσέλιδου 3"/>
          <p:cNvSpPr>
            <a:spLocks noGrp="1"/>
          </p:cNvSpPr>
          <p:nvPr>
            <p:ph type="ftr" sz="quarter" idx="11"/>
          </p:nvPr>
        </p:nvSpPr>
        <p:spPr/>
        <p:txBody>
          <a:bodyPr/>
          <a:lstStyle/>
          <a:p>
            <a:r>
              <a:rPr lang="el-GR">
                <a:solidFill>
                  <a:srgbClr val="8CB64A"/>
                </a:solidFill>
              </a:rPr>
              <a:t>ΔΙΑΛΕΞΗ 3</a:t>
            </a:r>
            <a:endParaRPr lang="en-US" dirty="0">
              <a:solidFill>
                <a:srgbClr val="8CB64A"/>
              </a:solidFill>
            </a:endParaRPr>
          </a:p>
        </p:txBody>
      </p:sp>
      <p:sp>
        <p:nvSpPr>
          <p:cNvPr id="5" name="Θέση αριθμού διαφάνειας 4"/>
          <p:cNvSpPr>
            <a:spLocks noGrp="1"/>
          </p:cNvSpPr>
          <p:nvPr>
            <p:ph type="sldNum" sz="quarter" idx="12"/>
          </p:nvPr>
        </p:nvSpPr>
        <p:spPr/>
        <p:txBody>
          <a:bodyPr/>
          <a:lstStyle/>
          <a:p>
            <a:fld id="{D57F1E4F-1CFF-5643-939E-217C01CDF565}" type="slidenum">
              <a:rPr lang="en-US" smtClean="0">
                <a:solidFill>
                  <a:srgbClr val="8CB64A"/>
                </a:solidFill>
              </a:rPr>
              <a:pPr/>
              <a:t>5</a:t>
            </a:fld>
            <a:endParaRPr lang="en-US" dirty="0">
              <a:solidFill>
                <a:srgbClr val="8CB64A"/>
              </a:solidFill>
            </a:endParaRPr>
          </a:p>
        </p:txBody>
      </p:sp>
    </p:spTree>
    <p:extLst>
      <p:ext uri="{BB962C8B-B14F-4D97-AF65-F5344CB8AC3E}">
        <p14:creationId xmlns:p14="http://schemas.microsoft.com/office/powerpoint/2010/main" val="4860834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i="1" dirty="0"/>
              <a:t>3. Η σημασία της αγροτικής κοινωνίας </a:t>
            </a:r>
            <a:endParaRPr lang="el-GR" dirty="0"/>
          </a:p>
        </p:txBody>
      </p:sp>
      <p:sp>
        <p:nvSpPr>
          <p:cNvPr id="3" name="Θέση περιεχομένου 2"/>
          <p:cNvSpPr>
            <a:spLocks noGrp="1"/>
          </p:cNvSpPr>
          <p:nvPr>
            <p:ph idx="1"/>
          </p:nvPr>
        </p:nvSpPr>
        <p:spPr/>
        <p:txBody>
          <a:bodyPr>
            <a:normAutofit lnSpcReduction="10000"/>
          </a:bodyPr>
          <a:lstStyle/>
          <a:p>
            <a:r>
              <a:rPr lang="el-GR" dirty="0"/>
              <a:t>Παρόλο που η ανάπτυξη των πόλεων και ιδιαίτερα των μεγαλουπόλεων σε όλο τον κόσμο εξελίσσεται από τις αρχές του 19ου αιώνα με ολοένα και ταχύτερους ρυθμούς, ο σημερινός πληθυσμός της γης στην πλειοψηφία του είναι αγροτικός. Επίσης, τα περισσότερα έθνη στον κόσμο εξακολουθούν να αποτελούνται κατ’ εξοχήν από αγροτικούς πληθυσμούς. Μια κατά προσέγγιση ιδέα για τις μεταβολές που έχουν συμβεί στο μέγεθος των αγροτικών πληθυσμών του κόσμου, έχουμε αν λάβουμε υπόψη τα στοιχεία του ΟΗΕ. Σύμφωνα με αυτόν, ο πληθυσμός της γης που κατοικούσε σε οικισμούς κάτω των 20.000 κατοίκων, αποτελούσε το 1900 το 98% περίπου του συνολικού πληθυσμού της. Το αντίστοιχο ποσοστό στα μέσα του 20ου αιώνα εξακολουθούσε να είναι γύρω στο 80%.  </a:t>
            </a:r>
          </a:p>
          <a:p>
            <a:r>
              <a:rPr lang="el-GR" dirty="0"/>
              <a:t>Σε πολλές από τις ΥΑΧ του σύγχρονου κόσμου, το μέγεθος του αγροτικού τους πληθυσμού εξακολουθεί να αυξάνει, εξαιτίας: </a:t>
            </a:r>
          </a:p>
          <a:p>
            <a:pPr lvl="1"/>
            <a:r>
              <a:rPr lang="el-GR" dirty="0"/>
              <a:t>του υψηλού ποσοστού γεννήσεων των αγροτικών πληθυσμών τους και </a:t>
            </a:r>
          </a:p>
          <a:p>
            <a:pPr lvl="1"/>
            <a:r>
              <a:rPr lang="el-GR" dirty="0"/>
              <a:t>της προόδου που έχει συντελεστεί στην παροχή υγειονομικών και φαρμακευτικών υπηρεσιών, γεγονότα που συνέβαλαν στη δραστική μείωση του ποσοστού θνησιμότητας αυτών των χωρών. </a:t>
            </a:r>
          </a:p>
          <a:p>
            <a:endParaRPr lang="el-GR" dirty="0"/>
          </a:p>
        </p:txBody>
      </p:sp>
      <p:sp>
        <p:nvSpPr>
          <p:cNvPr id="4" name="Θέση υποσέλιδου 3"/>
          <p:cNvSpPr>
            <a:spLocks noGrp="1"/>
          </p:cNvSpPr>
          <p:nvPr>
            <p:ph type="ftr" sz="quarter" idx="11"/>
          </p:nvPr>
        </p:nvSpPr>
        <p:spPr/>
        <p:txBody>
          <a:bodyPr/>
          <a:lstStyle/>
          <a:p>
            <a:r>
              <a:rPr lang="el-GR">
                <a:solidFill>
                  <a:srgbClr val="8CB64A"/>
                </a:solidFill>
              </a:rPr>
              <a:t>ΔΙΑΛΕΞΗ 3</a:t>
            </a:r>
            <a:endParaRPr lang="en-US" dirty="0">
              <a:solidFill>
                <a:srgbClr val="8CB64A"/>
              </a:solidFill>
            </a:endParaRPr>
          </a:p>
        </p:txBody>
      </p:sp>
      <p:sp>
        <p:nvSpPr>
          <p:cNvPr id="5" name="Θέση αριθμού διαφάνειας 4"/>
          <p:cNvSpPr>
            <a:spLocks noGrp="1"/>
          </p:cNvSpPr>
          <p:nvPr>
            <p:ph type="sldNum" sz="quarter" idx="12"/>
          </p:nvPr>
        </p:nvSpPr>
        <p:spPr/>
        <p:txBody>
          <a:bodyPr/>
          <a:lstStyle/>
          <a:p>
            <a:fld id="{D57F1E4F-1CFF-5643-939E-217C01CDF565}" type="slidenum">
              <a:rPr lang="en-US" smtClean="0">
                <a:solidFill>
                  <a:srgbClr val="8CB64A"/>
                </a:solidFill>
              </a:rPr>
              <a:pPr/>
              <a:t>6</a:t>
            </a:fld>
            <a:endParaRPr lang="en-US" dirty="0">
              <a:solidFill>
                <a:srgbClr val="8CB64A"/>
              </a:solidFill>
            </a:endParaRPr>
          </a:p>
        </p:txBody>
      </p:sp>
    </p:spTree>
    <p:extLst>
      <p:ext uri="{BB962C8B-B14F-4D97-AF65-F5344CB8AC3E}">
        <p14:creationId xmlns:p14="http://schemas.microsoft.com/office/powerpoint/2010/main" val="585510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Στις </a:t>
            </a:r>
            <a:r>
              <a:rPr lang="el-GR" dirty="0" err="1"/>
              <a:t>ανεπτυγμενες</a:t>
            </a:r>
            <a:r>
              <a:rPr lang="el-GR" dirty="0"/>
              <a:t> </a:t>
            </a:r>
            <a:r>
              <a:rPr lang="el-GR" dirty="0" err="1"/>
              <a:t>χωρες</a:t>
            </a:r>
            <a:r>
              <a:rPr lang="el-GR" dirty="0"/>
              <a:t> </a:t>
            </a:r>
          </a:p>
        </p:txBody>
      </p:sp>
      <p:sp>
        <p:nvSpPr>
          <p:cNvPr id="3" name="Θέση περιεχομένου 2"/>
          <p:cNvSpPr>
            <a:spLocks noGrp="1"/>
          </p:cNvSpPr>
          <p:nvPr>
            <p:ph idx="1"/>
          </p:nvPr>
        </p:nvSpPr>
        <p:spPr/>
        <p:txBody>
          <a:bodyPr/>
          <a:lstStyle/>
          <a:p>
            <a:r>
              <a:rPr lang="el-GR" dirty="0"/>
              <a:t>Αντίθετες εξελίξεις παρατηρούνται στους αγροτικούς πληθυσμούς ΑΧ, όπου το ποσοστό τους συνεχώς μειώνεται. Η εξέλιξη αυτή άρχισε σε πολλές απ’ αυτές τις χώρες από τα μέσα του περασμένου αιώνα για να αποτελέσει τυπική εξέλιξη όλων των ΑΧ του κόσμου, κατά τις τελευταίες δεκαετίες. Με άλλα λόγια, διαπιστώνεται ότι το ποσοστό των ατόμων που ασχολείται με γεωργικές δραστηριότητες τείνει να είναι αντιστρόφως ανάλογο προς την οικονομική ανάπτυξη μιας χώρας. </a:t>
            </a:r>
          </a:p>
          <a:p>
            <a:r>
              <a:rPr lang="el-GR" dirty="0"/>
              <a:t>Ιδιαίτερα σημαντική ήταν και η μείωση του γεωργικού πληθυσμού στη χώρα μας στις δεκαετίες μετά το 2ο Παγκόσμιο Πόλεμο. Η τάση αυτή συνεχίζεται, αν και με βραδύτερους ρυθμούς, στη σημερινή περίοδο. Ο αγροτικός πληθυσμός της χώρας μειώθηκε από 61,9% του συνόλου το 1920, σε 30,3% το 1981. Ως προς το εργατικό δυναμικό της χώρας, οι ασχολούμενοι με τη γεωργία, δασοπονία και αλιεία το 1981 ήταν γύρω στο 27% του συνολικού εργατικού δυναμικού της, το 2011 αυτό μειώθηκε στο 10,3%.  </a:t>
            </a:r>
          </a:p>
        </p:txBody>
      </p:sp>
      <p:sp>
        <p:nvSpPr>
          <p:cNvPr id="4" name="Θέση υποσέλιδου 3"/>
          <p:cNvSpPr>
            <a:spLocks noGrp="1"/>
          </p:cNvSpPr>
          <p:nvPr>
            <p:ph type="ftr" sz="quarter" idx="11"/>
          </p:nvPr>
        </p:nvSpPr>
        <p:spPr/>
        <p:txBody>
          <a:bodyPr/>
          <a:lstStyle/>
          <a:p>
            <a:r>
              <a:rPr lang="el-GR">
                <a:solidFill>
                  <a:srgbClr val="8CB64A"/>
                </a:solidFill>
              </a:rPr>
              <a:t>ΔΙΑΛΕΞΗ 3</a:t>
            </a:r>
            <a:endParaRPr lang="en-US" dirty="0">
              <a:solidFill>
                <a:srgbClr val="8CB64A"/>
              </a:solidFill>
            </a:endParaRPr>
          </a:p>
        </p:txBody>
      </p:sp>
      <p:sp>
        <p:nvSpPr>
          <p:cNvPr id="5" name="Θέση αριθμού διαφάνειας 4"/>
          <p:cNvSpPr>
            <a:spLocks noGrp="1"/>
          </p:cNvSpPr>
          <p:nvPr>
            <p:ph type="sldNum" sz="quarter" idx="12"/>
          </p:nvPr>
        </p:nvSpPr>
        <p:spPr/>
        <p:txBody>
          <a:bodyPr/>
          <a:lstStyle/>
          <a:p>
            <a:fld id="{D57F1E4F-1CFF-5643-939E-217C01CDF565}" type="slidenum">
              <a:rPr lang="en-US" smtClean="0">
                <a:solidFill>
                  <a:srgbClr val="8CB64A"/>
                </a:solidFill>
              </a:rPr>
              <a:pPr/>
              <a:t>7</a:t>
            </a:fld>
            <a:endParaRPr lang="en-US" dirty="0">
              <a:solidFill>
                <a:srgbClr val="8CB64A"/>
              </a:solidFill>
            </a:endParaRPr>
          </a:p>
        </p:txBody>
      </p:sp>
    </p:spTree>
    <p:extLst>
      <p:ext uri="{BB962C8B-B14F-4D97-AF65-F5344CB8AC3E}">
        <p14:creationId xmlns:p14="http://schemas.microsoft.com/office/powerpoint/2010/main" val="3672816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108B4E7-D63E-7017-83BB-EDC040E1A3C7}"/>
              </a:ext>
            </a:extLst>
          </p:cNvPr>
          <p:cNvSpPr>
            <a:spLocks noGrp="1"/>
          </p:cNvSpPr>
          <p:nvPr>
            <p:ph type="title"/>
          </p:nvPr>
        </p:nvSpPr>
        <p:spPr>
          <a:xfrm>
            <a:off x="581192" y="702156"/>
            <a:ext cx="11029616" cy="3891878"/>
          </a:xfrm>
        </p:spPr>
        <p:txBody>
          <a:bodyPr/>
          <a:lstStyle/>
          <a:p>
            <a:r>
              <a:rPr lang="el-GR" dirty="0" err="1"/>
              <a:t>Σαςσα</a:t>
            </a:r>
            <a:r>
              <a:rPr lang="el-GR" dirty="0"/>
              <a:t> </a:t>
            </a:r>
            <a:endParaRPr lang="en-US" dirty="0"/>
          </a:p>
        </p:txBody>
      </p:sp>
      <p:sp>
        <p:nvSpPr>
          <p:cNvPr id="3" name="Θέση περιεχομένου 2">
            <a:extLst>
              <a:ext uri="{FF2B5EF4-FFF2-40B4-BE49-F238E27FC236}">
                <a16:creationId xmlns:a16="http://schemas.microsoft.com/office/drawing/2014/main" id="{8D09A60C-EC11-5A0E-78DE-547289EC75D2}"/>
              </a:ext>
            </a:extLst>
          </p:cNvPr>
          <p:cNvSpPr>
            <a:spLocks noGrp="1"/>
          </p:cNvSpPr>
          <p:nvPr>
            <p:ph idx="1"/>
          </p:nvPr>
        </p:nvSpPr>
        <p:spPr>
          <a:xfrm>
            <a:off x="581192" y="2180497"/>
            <a:ext cx="11029615" cy="2072014"/>
          </a:xfrm>
        </p:spPr>
        <p:txBody>
          <a:bodyPr>
            <a:normAutofit/>
          </a:bodyPr>
          <a:lstStyle/>
          <a:p>
            <a:pPr algn="ctr"/>
            <a:r>
              <a:rPr lang="el-GR" sz="3200" b="1" i="1" dirty="0">
                <a:solidFill>
                  <a:schemeClr val="accent2">
                    <a:lumMod val="50000"/>
                  </a:schemeClr>
                </a:solidFill>
              </a:rPr>
              <a:t>Σας ευχαριστώ για την προσοχή και συμμετοχή σας…</a:t>
            </a:r>
          </a:p>
          <a:p>
            <a:pPr algn="ctr"/>
            <a:endParaRPr lang="el-GR" sz="3200" b="1" i="1" dirty="0">
              <a:solidFill>
                <a:schemeClr val="accent2">
                  <a:lumMod val="50000"/>
                </a:schemeClr>
              </a:solidFill>
            </a:endParaRPr>
          </a:p>
          <a:p>
            <a:pPr algn="ctr"/>
            <a:r>
              <a:rPr lang="en-US" sz="3200" b="1" i="1" dirty="0">
                <a:solidFill>
                  <a:schemeClr val="accent2">
                    <a:lumMod val="50000"/>
                  </a:schemeClr>
                </a:solidFill>
                <a:hlinkClick r:id="rId2"/>
              </a:rPr>
              <a:t>d.petropoulos@uop.gr</a:t>
            </a:r>
            <a:r>
              <a:rPr lang="en-US" sz="3200" b="1" i="1" dirty="0">
                <a:solidFill>
                  <a:schemeClr val="accent2">
                    <a:lumMod val="50000"/>
                  </a:schemeClr>
                </a:solidFill>
              </a:rPr>
              <a:t> </a:t>
            </a:r>
          </a:p>
        </p:txBody>
      </p:sp>
      <p:sp>
        <p:nvSpPr>
          <p:cNvPr id="4" name="Θέση υποσέλιδου 3">
            <a:extLst>
              <a:ext uri="{FF2B5EF4-FFF2-40B4-BE49-F238E27FC236}">
                <a16:creationId xmlns:a16="http://schemas.microsoft.com/office/drawing/2014/main" id="{51809F6C-C37B-084A-CFCF-3571336E7325}"/>
              </a:ext>
            </a:extLst>
          </p:cNvPr>
          <p:cNvSpPr>
            <a:spLocks noGrp="1"/>
          </p:cNvSpPr>
          <p:nvPr>
            <p:ph type="ftr" sz="quarter" idx="11"/>
          </p:nvPr>
        </p:nvSpPr>
        <p:spPr/>
        <p:txBody>
          <a:bodyPr/>
          <a:lstStyle/>
          <a:p>
            <a:r>
              <a:rPr lang="el-GR" dirty="0"/>
              <a:t>Διάλεξη 3 </a:t>
            </a:r>
            <a:endParaRPr lang="en-US" dirty="0"/>
          </a:p>
        </p:txBody>
      </p:sp>
      <p:sp>
        <p:nvSpPr>
          <p:cNvPr id="5" name="Θέση αριθμού διαφάνειας 4">
            <a:extLst>
              <a:ext uri="{FF2B5EF4-FFF2-40B4-BE49-F238E27FC236}">
                <a16:creationId xmlns:a16="http://schemas.microsoft.com/office/drawing/2014/main" id="{09820022-3040-52FC-C393-E6DC54296A2F}"/>
              </a:ext>
            </a:extLst>
          </p:cNvPr>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3455635340"/>
      </p:ext>
    </p:extLst>
  </p:cSld>
  <p:clrMapOvr>
    <a:masterClrMapping/>
  </p:clrMapOvr>
</p:sld>
</file>

<file path=ppt/theme/theme1.xml><?xml version="1.0" encoding="utf-8"?>
<a:theme xmlns:a="http://schemas.openxmlformats.org/drawingml/2006/main" name="1_Μέρισμα">
  <a:themeElements>
    <a:clrScheme name="Dividend">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TotalTime>
  <Words>1208</Words>
  <Application>Microsoft Office PowerPoint</Application>
  <PresentationFormat>Ευρεία οθόνη</PresentationFormat>
  <Paragraphs>42</Paragraphs>
  <Slides>8</Slides>
  <Notes>1</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8</vt:i4>
      </vt:variant>
    </vt:vector>
  </HeadingPairs>
  <TitlesOfParts>
    <vt:vector size="13" baseType="lpstr">
      <vt:lpstr>Calibri</vt:lpstr>
      <vt:lpstr>Corbel</vt:lpstr>
      <vt:lpstr>Gill Sans MT</vt:lpstr>
      <vt:lpstr>Wingdings 2</vt:lpstr>
      <vt:lpstr>1_Μέρισμα</vt:lpstr>
      <vt:lpstr>ΑΓΡΟΤΙΚΗ ΚΟΙΝΩΝΙΟΛΟΓΙΑ  Δημήτριος Πετρόπουλος Καθηγητής  </vt:lpstr>
      <vt:lpstr>Η αγροτική κοινωνία </vt:lpstr>
      <vt:lpstr> 1. Η αγροτική κοινωνία στη σύγχρονη εποχή </vt:lpstr>
      <vt:lpstr>Παρουσίαση του PowerPoint</vt:lpstr>
      <vt:lpstr> 2. Η έννοια της αγροτικής κοινωνίας </vt:lpstr>
      <vt:lpstr>3. Η σημασία της αγροτικής κοινωνίας </vt:lpstr>
      <vt:lpstr>Στις ανεπτυγμενες χωρες </vt:lpstr>
      <vt:lpstr>Σαςσα </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αγροτική κοινωνία </dc:title>
  <dc:creator>user</dc:creator>
  <cp:lastModifiedBy>Dimitrios Petropoulos</cp:lastModifiedBy>
  <cp:revision>4</cp:revision>
  <dcterms:created xsi:type="dcterms:W3CDTF">2020-10-19T16:24:45Z</dcterms:created>
  <dcterms:modified xsi:type="dcterms:W3CDTF">2023-11-04T19:01:23Z</dcterms:modified>
</cp:coreProperties>
</file>