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92" r:id="rId8"/>
    <p:sldId id="290" r:id="rId9"/>
    <p:sldId id="291" r:id="rId10"/>
  </p:sldIdLst>
  <p:sldSz cx="18288000" cy="10287000"/>
  <p:notesSz cx="6858000" cy="9144000"/>
  <p:embeddedFontLst>
    <p:embeddedFont>
      <p:font typeface="Helios" panose="020B0604020202020204" charset="0"/>
      <p:regular r:id="rId11"/>
    </p:embeddedFont>
    <p:embeddedFont>
      <p:font typeface="Klein Bold" panose="020B0604020202020204" charset="0"/>
      <p:regular r:id="rId12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3" autoAdjust="0"/>
    <p:restoredTop sz="94658" autoAdjust="0"/>
  </p:normalViewPr>
  <p:slideViewPr>
    <p:cSldViewPr>
      <p:cViewPr>
        <p:scale>
          <a:sx n="50" d="100"/>
          <a:sy n="50" d="100"/>
        </p:scale>
        <p:origin x="103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image" Target="../media/image6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2466927" y="-4280359"/>
            <a:ext cx="10812392" cy="10812392"/>
          </a:xfrm>
          <a:custGeom>
            <a:avLst/>
            <a:gdLst/>
            <a:ahLst/>
            <a:cxnLst/>
            <a:rect l="l" t="t" r="r" b="b"/>
            <a:pathLst>
              <a:path w="10812392" h="10812392">
                <a:moveTo>
                  <a:pt x="0" y="0"/>
                </a:moveTo>
                <a:lnTo>
                  <a:pt x="10812393" y="0"/>
                </a:lnTo>
                <a:lnTo>
                  <a:pt x="10812393" y="10812392"/>
                </a:lnTo>
                <a:lnTo>
                  <a:pt x="0" y="1081239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6" name="Freeform 6"/>
          <p:cNvSpPr/>
          <p:nvPr/>
        </p:nvSpPr>
        <p:spPr>
          <a:xfrm>
            <a:off x="-3407200" y="4432068"/>
            <a:ext cx="5764383" cy="5764383"/>
          </a:xfrm>
          <a:custGeom>
            <a:avLst/>
            <a:gdLst/>
            <a:ahLst/>
            <a:cxnLst/>
            <a:rect l="l" t="t" r="r" b="b"/>
            <a:pathLst>
              <a:path w="5764383" h="5764383">
                <a:moveTo>
                  <a:pt x="0" y="0"/>
                </a:moveTo>
                <a:lnTo>
                  <a:pt x="5764383" y="0"/>
                </a:lnTo>
                <a:lnTo>
                  <a:pt x="5764383" y="5764383"/>
                </a:lnTo>
                <a:lnTo>
                  <a:pt x="0" y="57643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7" name="Freeform 7"/>
          <p:cNvSpPr/>
          <p:nvPr/>
        </p:nvSpPr>
        <p:spPr>
          <a:xfrm>
            <a:off x="57078" y="7902203"/>
            <a:ext cx="5764383" cy="5764383"/>
          </a:xfrm>
          <a:custGeom>
            <a:avLst/>
            <a:gdLst/>
            <a:ahLst/>
            <a:cxnLst/>
            <a:rect l="l" t="t" r="r" b="b"/>
            <a:pathLst>
              <a:path w="5764383" h="5764383">
                <a:moveTo>
                  <a:pt x="0" y="0"/>
                </a:moveTo>
                <a:lnTo>
                  <a:pt x="5764383" y="0"/>
                </a:lnTo>
                <a:lnTo>
                  <a:pt x="5764383" y="5764382"/>
                </a:lnTo>
                <a:lnTo>
                  <a:pt x="0" y="57643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80000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grpSp>
        <p:nvGrpSpPr>
          <p:cNvPr id="8" name="Group 8"/>
          <p:cNvGrpSpPr/>
          <p:nvPr/>
        </p:nvGrpSpPr>
        <p:grpSpPr>
          <a:xfrm>
            <a:off x="5181599" y="3349491"/>
            <a:ext cx="12851571" cy="5764383"/>
            <a:chOff x="0" y="0"/>
            <a:chExt cx="10820400" cy="5823733"/>
          </a:xfrm>
        </p:grpSpPr>
        <p:sp>
          <p:nvSpPr>
            <p:cNvPr id="9" name="TextBox 9"/>
            <p:cNvSpPr txBox="1"/>
            <p:nvPr/>
          </p:nvSpPr>
          <p:spPr>
            <a:xfrm>
              <a:off x="0" y="0"/>
              <a:ext cx="10820400" cy="227314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9100"/>
                </a:lnSpc>
              </a:pPr>
              <a:r>
                <a:rPr lang="el-GR" sz="5400" dirty="0">
                  <a:solidFill>
                    <a:srgbClr val="2A2E3A"/>
                  </a:solidFill>
                  <a:latin typeface="Klein Bold"/>
                </a:rPr>
                <a:t>Ανάλυση Παραδείγματος </a:t>
              </a:r>
              <a:br>
                <a:rPr lang="el-GR" sz="5400" dirty="0">
                  <a:solidFill>
                    <a:srgbClr val="2A2E3A"/>
                  </a:solidFill>
                  <a:latin typeface="Klein Bold"/>
                </a:rPr>
              </a:br>
              <a:r>
                <a:rPr lang="en-US" sz="5400" dirty="0">
                  <a:solidFill>
                    <a:srgbClr val="2A2E3A"/>
                  </a:solidFill>
                  <a:latin typeface="Klein Bold"/>
                </a:rPr>
                <a:t>Debug Test </a:t>
              </a:r>
              <a:endParaRPr lang="en-US" sz="5400" dirty="0">
                <a:solidFill>
                  <a:srgbClr val="718BAB"/>
                </a:solidFill>
                <a:latin typeface="Klein Bold"/>
              </a:endParaRP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5107382"/>
              <a:ext cx="10498974" cy="71635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4479"/>
                </a:lnSpc>
              </a:pPr>
              <a:r>
                <a:rPr lang="el-GR" sz="3199" dirty="0">
                  <a:solidFill>
                    <a:srgbClr val="2A2E3A"/>
                  </a:solidFill>
                  <a:latin typeface="Helios"/>
                </a:rPr>
                <a:t>Εργαστήριο Σχεδιασμού Ενσωματωμένων Συστημάτων &amp; Εφαρμογών</a:t>
              </a:r>
              <a:endParaRPr lang="en-US" sz="3199" dirty="0">
                <a:solidFill>
                  <a:srgbClr val="2A2E3A"/>
                </a:solidFill>
                <a:latin typeface="Helios"/>
              </a:endParaRPr>
            </a:p>
          </p:txBody>
        </p:sp>
      </p:grp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9518A085-8ADD-34A7-262A-4B2C183C42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459428"/>
            <a:ext cx="5638800" cy="30007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C233838-1FD0-160B-DE3F-CDF11BFCF444}"/>
              </a:ext>
            </a:extLst>
          </p:cNvPr>
          <p:cNvSpPr txBox="1"/>
          <p:nvPr/>
        </p:nvSpPr>
        <p:spPr>
          <a:xfrm>
            <a:off x="9338273" y="6434692"/>
            <a:ext cx="4156459" cy="96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Αλέξανδρος Σπουρνιάς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/>
            <a:r>
              <a:rPr lang="en-US" sz="2800" dirty="0"/>
              <a:t>PhD Candidate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525" y="0"/>
            <a:ext cx="18288000" cy="2815780"/>
            <a:chOff x="0" y="0"/>
            <a:chExt cx="24384000" cy="5030819"/>
          </a:xfrm>
        </p:grpSpPr>
        <p:pic>
          <p:nvPicPr>
            <p:cNvPr id="3" name="Picture 3"/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/>
          <p:cNvGrpSpPr/>
          <p:nvPr/>
        </p:nvGrpSpPr>
        <p:grpSpPr>
          <a:xfrm>
            <a:off x="0" y="1943101"/>
            <a:ext cx="18288000" cy="8343900"/>
            <a:chOff x="0" y="0"/>
            <a:chExt cx="4816593" cy="1715591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/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4639502" y="579353"/>
            <a:ext cx="9008992" cy="1139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lang="el-GR" sz="6999" dirty="0">
                <a:solidFill>
                  <a:srgbClr val="FFFFFF"/>
                </a:solidFill>
                <a:latin typeface="Klein Bold"/>
              </a:rPr>
              <a:t>Γενική Επισκόπηση</a:t>
            </a:r>
            <a:endParaRPr lang="en-US" sz="6999" dirty="0">
              <a:solidFill>
                <a:srgbClr val="FFFFFF"/>
              </a:solidFill>
              <a:latin typeface="Klein Bold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2" name="Θέση περιεχομένου 1">
            <a:extLst>
              <a:ext uri="{FF2B5EF4-FFF2-40B4-BE49-F238E27FC236}">
                <a16:creationId xmlns:a16="http://schemas.microsoft.com/office/drawing/2014/main" id="{3C09F0C8-50D9-A841-9F14-B01E7FEFC8D2}"/>
              </a:ext>
            </a:extLst>
          </p:cNvPr>
          <p:cNvSpPr txBox="1">
            <a:spLocks/>
          </p:cNvSpPr>
          <p:nvPr/>
        </p:nvSpPr>
        <p:spPr>
          <a:xfrm>
            <a:off x="466725" y="2082297"/>
            <a:ext cx="17373600" cy="745747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Font typeface="Arial" pitchFamily="34" charset="0"/>
              <a:buNone/>
            </a:pPr>
            <a:r>
              <a:rPr lang="el-GR" dirty="0"/>
              <a:t>Ο κώδικας του αρχείου </a:t>
            </a:r>
            <a:r>
              <a:rPr lang="el-GR" dirty="0" err="1"/>
              <a:t>debug_test.c</a:t>
            </a:r>
            <a:r>
              <a:rPr lang="el-GR" dirty="0"/>
              <a:t> αποτελεί ένα πολύ απλό παράδειγμα για δοκιμή (</a:t>
            </a:r>
            <a:r>
              <a:rPr lang="el-GR" dirty="0" err="1"/>
              <a:t>testing</a:t>
            </a:r>
            <a:r>
              <a:rPr lang="el-GR" dirty="0"/>
              <a:t>) της διαδικασίας </a:t>
            </a:r>
            <a:r>
              <a:rPr lang="el-GR" dirty="0" err="1"/>
              <a:t>debug</a:t>
            </a:r>
            <a:r>
              <a:rPr lang="el-GR" dirty="0"/>
              <a:t> σε ένα περιβάλλον ανάπτυξης (IDE) όπως το uVision4 της </a:t>
            </a:r>
            <a:r>
              <a:rPr lang="el-GR" dirty="0" err="1"/>
              <a:t>Keil</a:t>
            </a:r>
            <a:r>
              <a:rPr lang="el-GR" dirty="0"/>
              <a:t>. Χρησιμοποιείται σε </a:t>
            </a:r>
            <a:r>
              <a:rPr lang="el-GR" dirty="0" err="1"/>
              <a:t>μικροελεγκτές</a:t>
            </a:r>
            <a:r>
              <a:rPr lang="el-GR" dirty="0"/>
              <a:t> της σειράς STR91x της </a:t>
            </a:r>
            <a:r>
              <a:rPr lang="el-GR" dirty="0" err="1"/>
              <a:t>STMicroelectronics</a:t>
            </a:r>
            <a:r>
              <a:rPr lang="el-GR" dirty="0"/>
              <a:t> (ARM9-based), οπότε περιλαμβάνει κάποιες βασικές ρυθμίσεις αρχικοποίησης (π.χ. ενεργοποίηση ρολογιού, διαμόρφωση </a:t>
            </a:r>
            <a:r>
              <a:rPr lang="el-GR" dirty="0" err="1"/>
              <a:t>πιν</a:t>
            </a:r>
            <a:r>
              <a:rPr lang="el-GR" dirty="0"/>
              <a:t> </a:t>
            </a:r>
            <a:r>
              <a:rPr lang="el-GR" dirty="0" err="1"/>
              <a:t>είσοδου</a:t>
            </a:r>
            <a:r>
              <a:rPr lang="el-GR" dirty="0"/>
              <a:t> κ.ά.).</a:t>
            </a:r>
          </a:p>
          <a:p>
            <a:pPr>
              <a:spcAft>
                <a:spcPts val="600"/>
              </a:spcAft>
            </a:pPr>
            <a:r>
              <a:rPr lang="el-GR" dirty="0"/>
              <a:t>Ο κώδικας είναι φτιαγμένος ώστε να μπορεί κάποιος να δοκιμάσει βήμα-βήμα τη λειτουργία του </a:t>
            </a:r>
            <a:r>
              <a:rPr lang="el-GR" dirty="0" err="1"/>
              <a:t>debugger</a:t>
            </a:r>
            <a:r>
              <a:rPr lang="el-GR" dirty="0"/>
              <a:t> (</a:t>
            </a:r>
            <a:r>
              <a:rPr lang="el-GR" dirty="0" err="1"/>
              <a:t>step-by-step</a:t>
            </a:r>
            <a:r>
              <a:rPr lang="el-GR" dirty="0"/>
              <a:t> </a:t>
            </a:r>
            <a:r>
              <a:rPr lang="el-GR" dirty="0" err="1"/>
              <a:t>execution</a:t>
            </a:r>
            <a:r>
              <a:rPr lang="el-GR" dirty="0"/>
              <a:t>, παρακολούθηση μεταβλητών κ.λπ.).</a:t>
            </a:r>
          </a:p>
          <a:p>
            <a:pPr>
              <a:spcAft>
                <a:spcPts val="600"/>
              </a:spcAft>
            </a:pPr>
            <a:r>
              <a:rPr lang="el-GR" dirty="0"/>
              <a:t>Περιλαμβάνει μόνο ένα βασικό βρόχο και κάποιες ρυθμίσεις περιφερειακών, ώστε το </a:t>
            </a:r>
            <a:r>
              <a:rPr lang="el-GR" dirty="0" err="1"/>
              <a:t>project</a:t>
            </a:r>
            <a:r>
              <a:rPr lang="el-GR" dirty="0"/>
              <a:t> να είναι ελάχιστο και εύκολο στο χειρισμό κατά το </a:t>
            </a:r>
            <a:r>
              <a:rPr lang="el-GR" dirty="0" err="1"/>
              <a:t>debugging</a:t>
            </a:r>
            <a:r>
              <a:rPr lang="el-GR" dirty="0"/>
              <a:t>.</a:t>
            </a:r>
          </a:p>
          <a:p>
            <a:pPr>
              <a:spcAft>
                <a:spcPts val="600"/>
              </a:spcAft>
            </a:pPr>
            <a:r>
              <a:rPr lang="el-GR" dirty="0"/>
              <a:t>Γίνονται εγγραφές σε καταχωρητές της </a:t>
            </a:r>
            <a:r>
              <a:rPr lang="el-GR" dirty="0" err="1"/>
              <a:t>System</a:t>
            </a:r>
            <a:r>
              <a:rPr lang="el-GR" dirty="0"/>
              <a:t> </a:t>
            </a:r>
            <a:r>
              <a:rPr lang="el-GR" dirty="0" err="1"/>
              <a:t>Control</a:t>
            </a:r>
            <a:r>
              <a:rPr lang="el-GR" dirty="0"/>
              <a:t> </a:t>
            </a:r>
            <a:r>
              <a:rPr lang="el-GR" dirty="0" err="1"/>
              <a:t>Unit</a:t>
            </a:r>
            <a:r>
              <a:rPr lang="el-GR" dirty="0"/>
              <a:t> (SCU), για να ενεργοποιηθούν/απενεργοποιηθούν τα απαραίτητα υποσυστήματα του </a:t>
            </a:r>
            <a:r>
              <a:rPr lang="el-GR" dirty="0" err="1"/>
              <a:t>μικροελεγκτή</a:t>
            </a:r>
            <a:r>
              <a:rPr lang="el-GR" dirty="0"/>
              <a:t> (μέσω </a:t>
            </a:r>
            <a:r>
              <a:rPr lang="el-GR" dirty="0" err="1"/>
              <a:t>Power</a:t>
            </a:r>
            <a:r>
              <a:rPr lang="el-GR" dirty="0"/>
              <a:t> </a:t>
            </a:r>
            <a:r>
              <a:rPr lang="el-GR" dirty="0" err="1"/>
              <a:t>Reset</a:t>
            </a:r>
            <a:r>
              <a:rPr lang="el-GR" dirty="0"/>
              <a:t> και </a:t>
            </a:r>
            <a:r>
              <a:rPr lang="el-GR" dirty="0" err="1"/>
              <a:t>Clock</a:t>
            </a:r>
            <a:r>
              <a:rPr lang="el-GR" dirty="0"/>
              <a:t> </a:t>
            </a:r>
            <a:r>
              <a:rPr lang="el-GR" dirty="0" err="1"/>
              <a:t>Gating</a:t>
            </a:r>
            <a:r>
              <a:rPr lang="el-GR" dirty="0"/>
              <a:t>).Διαμορφώνεται ένα GPIO </a:t>
            </a:r>
            <a:r>
              <a:rPr lang="el-GR" dirty="0" err="1"/>
              <a:t>pin</a:t>
            </a:r>
            <a:r>
              <a:rPr lang="el-GR" dirty="0"/>
              <a:t> (P3.5) ως είσοδος (π.χ. για κουμπί).</a:t>
            </a:r>
          </a:p>
          <a:p>
            <a:r>
              <a:rPr lang="el-GR" dirty="0"/>
              <a:t>Περιέχει έναν μικρό βρόχο for που απλώς εκτελείται 100 φορές, αναθέτοντας στο </a:t>
            </a:r>
            <a:r>
              <a:rPr lang="el-GR" dirty="0" err="1"/>
              <a:t>dummy_loop</a:t>
            </a:r>
            <a:r>
              <a:rPr lang="el-GR" dirty="0"/>
              <a:t> την τιμή του μετρητή </a:t>
            </a:r>
            <a:r>
              <a:rPr lang="el-GR" dirty="0" err="1"/>
              <a:t>i.Αυτό</a:t>
            </a:r>
            <a:r>
              <a:rPr lang="el-GR" dirty="0"/>
              <a:t> διευκολύνει τον προγραμματιστή στο να κάνει </a:t>
            </a:r>
            <a:r>
              <a:rPr lang="el-GR" dirty="0" err="1"/>
              <a:t>breakpoints</a:t>
            </a:r>
            <a:r>
              <a:rPr lang="el-GR" dirty="0"/>
              <a:t>, να παρακολουθεί τιμές μεταβλητών και να ελέγχει πώς τρέχει βήμα-βήμα το πρόγραμμά του.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8BBD71-0D82-FCFB-219F-94A75014B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7937498-7E1D-C390-7A76-42DB21603D86}"/>
              </a:ext>
            </a:extLst>
          </p:cNvPr>
          <p:cNvGrpSpPr/>
          <p:nvPr/>
        </p:nvGrpSpPr>
        <p:grpSpPr>
          <a:xfrm>
            <a:off x="9525" y="0"/>
            <a:ext cx="18288000" cy="1749069"/>
            <a:chOff x="0" y="0"/>
            <a:chExt cx="24384000" cy="5030819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6F4DCA90-EC98-8E53-8091-9FF30183EF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8A777077-99A3-3AFE-17F8-4B87046B89C3}"/>
              </a:ext>
            </a:extLst>
          </p:cNvPr>
          <p:cNvGrpSpPr/>
          <p:nvPr/>
        </p:nvGrpSpPr>
        <p:grpSpPr>
          <a:xfrm>
            <a:off x="0" y="1464652"/>
            <a:ext cx="18288000" cy="8822348"/>
            <a:chOff x="0" y="-57150"/>
            <a:chExt cx="4816593" cy="177274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B223C45B-0541-5563-16E2-3526F75991DC}"/>
                </a:ext>
              </a:extLst>
            </p:cNvPr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8CA8F4D9-1138-CA70-60F1-4D2536E9DAC3}"/>
                </a:ext>
              </a:extLst>
            </p:cNvPr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 dirty="0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F878E861-BA4F-4F37-6245-5B44FFD93C74}"/>
              </a:ext>
            </a:extLst>
          </p:cNvPr>
          <p:cNvSpPr txBox="1"/>
          <p:nvPr/>
        </p:nvSpPr>
        <p:spPr>
          <a:xfrm>
            <a:off x="4639502" y="401208"/>
            <a:ext cx="9008992" cy="1174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Debug_test.c</a:t>
            </a:r>
            <a:endParaRPr lang="en-US" sz="19900" dirty="0">
              <a:solidFill>
                <a:srgbClr val="FFFFFF"/>
              </a:solidFill>
              <a:latin typeface="Klein Bold"/>
            </a:endParaRP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DB579FEE-2388-DE16-CCBC-71A87EF07F0B}"/>
              </a:ext>
            </a:extLst>
          </p:cNvPr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6AF14824-48F8-2364-A0A0-53664F2B7841}"/>
              </a:ext>
            </a:extLst>
          </p:cNvPr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7" name="Θέση περιεχομένου 1">
            <a:extLst>
              <a:ext uri="{FF2B5EF4-FFF2-40B4-BE49-F238E27FC236}">
                <a16:creationId xmlns:a16="http://schemas.microsoft.com/office/drawing/2014/main" id="{7BD17677-8911-70CB-EAF0-F91CF43580E3}"/>
              </a:ext>
            </a:extLst>
          </p:cNvPr>
          <p:cNvSpPr txBox="1">
            <a:spLocks/>
          </p:cNvSpPr>
          <p:nvPr/>
        </p:nvSpPr>
        <p:spPr>
          <a:xfrm>
            <a:off x="651775" y="2188211"/>
            <a:ext cx="17007677" cy="450480"/>
          </a:xfrm>
          <a:prstGeom prst="rect">
            <a:avLst/>
          </a:prstGeom>
        </p:spPr>
        <p:txBody>
          <a:bodyPr wrap="square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marR="0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Επικεφαλίδες και Δήλωση Μεταβλητών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4C29B2-E879-2124-90AF-46B8E9091ADB}"/>
              </a:ext>
            </a:extLst>
          </p:cNvPr>
          <p:cNvSpPr txBox="1"/>
          <p:nvPr/>
        </p:nvSpPr>
        <p:spPr>
          <a:xfrm>
            <a:off x="969666" y="2967624"/>
            <a:ext cx="1634866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#include &lt;91x_lib.h&gt; 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Εισάγει τη βιβλιοθήκη για τον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μικροελεγκτή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STR91x, η οποία περιέχει ορισμούς καταχωρητών και συναρτήσεις για τη διαχείριση υλικού (π.χ. GPIO, ADC,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Timer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94E48B-8FCA-5C21-DB20-1C8E8BC3AA95}"/>
              </a:ext>
            </a:extLst>
          </p:cNvPr>
          <p:cNvSpPr txBox="1"/>
          <p:nvPr/>
        </p:nvSpPr>
        <p:spPr>
          <a:xfrm>
            <a:off x="969666" y="5006367"/>
            <a:ext cx="14249400" cy="404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 main (void)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{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int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dummy_loop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Δημιουργούνται δύο ακέραιες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μεταβλητές:i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Χρησιμοποιείται συνήθως ως μετρητής σε βρόχο (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loop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counter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).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dummy_loop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Θα λάβει τιμές από το βρόχο, αλλά δεν χρησιμοποιείται κάπου αλλού. Ουσιαστικά «δοκιμαστική» μεταβλητή για παρακολούθηση στο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debugger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96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F08C2-D123-D2D0-1E3C-55F27ADA9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BD0E3551-73E7-9D17-E1AA-67491155AD43}"/>
              </a:ext>
            </a:extLst>
          </p:cNvPr>
          <p:cNvGrpSpPr/>
          <p:nvPr/>
        </p:nvGrpSpPr>
        <p:grpSpPr>
          <a:xfrm>
            <a:off x="9525" y="0"/>
            <a:ext cx="18288000" cy="1575247"/>
            <a:chOff x="0" y="0"/>
            <a:chExt cx="24384000" cy="5030819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CAA55F01-C3FB-5ED7-C32F-73D836AF9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A09F904E-A038-F11C-7A4F-7087ECFDB687}"/>
              </a:ext>
            </a:extLst>
          </p:cNvPr>
          <p:cNvGrpSpPr/>
          <p:nvPr/>
        </p:nvGrpSpPr>
        <p:grpSpPr>
          <a:xfrm>
            <a:off x="0" y="1575247"/>
            <a:ext cx="18288000" cy="8711753"/>
            <a:chOff x="0" y="-57150"/>
            <a:chExt cx="4816593" cy="177274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CAFB06CD-C295-927B-4447-B6958ECB8E3E}"/>
                </a:ext>
              </a:extLst>
            </p:cNvPr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40534031-D8F1-2AA6-7ED4-93477507D953}"/>
                </a:ext>
              </a:extLst>
            </p:cNvPr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 dirty="0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232DD3C0-AA32-2FBF-C8DE-EB77668F4361}"/>
              </a:ext>
            </a:extLst>
          </p:cNvPr>
          <p:cNvSpPr txBox="1"/>
          <p:nvPr/>
        </p:nvSpPr>
        <p:spPr>
          <a:xfrm>
            <a:off x="4639502" y="401208"/>
            <a:ext cx="9008992" cy="1174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Debug_test.c</a:t>
            </a: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A9A6FAA2-9B7E-B83E-07B7-655BC49231E0}"/>
              </a:ext>
            </a:extLst>
          </p:cNvPr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CD78B3AA-79C7-9ADE-4B47-58690D87748C}"/>
              </a:ext>
            </a:extLst>
          </p:cNvPr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7" name="Θέση περιεχομένου 1">
            <a:extLst>
              <a:ext uri="{FF2B5EF4-FFF2-40B4-BE49-F238E27FC236}">
                <a16:creationId xmlns:a16="http://schemas.microsoft.com/office/drawing/2014/main" id="{0272521E-775E-0C59-4B4B-EC5B2D700504}"/>
              </a:ext>
            </a:extLst>
          </p:cNvPr>
          <p:cNvSpPr txBox="1">
            <a:spLocks/>
          </p:cNvSpPr>
          <p:nvPr/>
        </p:nvSpPr>
        <p:spPr>
          <a:xfrm>
            <a:off x="649686" y="1965050"/>
            <a:ext cx="17007677" cy="679727"/>
          </a:xfrm>
          <a:prstGeom prst="rect">
            <a:avLst/>
          </a:prstGeom>
        </p:spPr>
        <p:txBody>
          <a:bodyPr wrap="square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marR="0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Βρόχος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</a:t>
            </a:r>
            <a:r>
              <a:rPr kumimoji="0" lang="el-GR" sz="44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για δοκιμή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F1644E-E025-22EB-2DEF-CDA1598F29C3}"/>
              </a:ext>
            </a:extLst>
          </p:cNvPr>
          <p:cNvSpPr txBox="1"/>
          <p:nvPr/>
        </p:nvSpPr>
        <p:spPr>
          <a:xfrm>
            <a:off x="712153" y="2788359"/>
            <a:ext cx="16863689" cy="64171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for (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i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=0;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i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&lt;100;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i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++)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		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dummy_loop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= </a:t>
            </a:r>
            <a:r>
              <a:rPr kumimoji="0" lang="en-US" sz="3600" b="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i</a:t>
            </a: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;</a:t>
            </a:r>
          </a:p>
          <a:p>
            <a:pPr marL="742950" marR="0" lvl="0" indent="-7429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Ο βρόχος εκτελείται 100 φορές.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1379538" marR="0" lvl="0" indent="-57150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Αρχικοποιεί το i σε 0.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1379538" marR="0" lvl="0" indent="-57150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Συνεχίζει όσο το i &lt; 100.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1379538" marR="0" lvl="0" indent="-57150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Αυξάνει το i κατά 1 σε κάθε επανάληψη (i++).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742950" marR="0" lvl="0" indent="-7429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Μέσα στον βρόχο, γίνεται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dummy_loop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= i;, δηλαδή ανατίθεται στο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dummy_loop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η τρέχουσα τιμή του i.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742950" marR="0" lvl="0" indent="-7429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Αυτός ο βρόχος δεν κάνει κάτι λειτουργικό εκτός από το να προσφέρει πεδία για έλεγχο μέσω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debugger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(σας επιτρέπει π.χ. να </a:t>
            </a:r>
            <a:r>
              <a:rPr kumimoji="0" lang="el-GR" sz="36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παρακολουθ</a:t>
            </a:r>
            <a:r>
              <a:rPr lang="el-GR" sz="3600" kern="0" dirty="0" err="1">
                <a:solidFill>
                  <a:prstClr val="black"/>
                </a:solidFill>
              </a:rPr>
              <a:t>ούμ</a:t>
            </a:r>
            <a:r>
              <a:rPr kumimoji="0" lang="el-GR" sz="3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ε μεταβλητές, επαναλήψεις κ.λπ.).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88637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7FCB72-FC51-FB3B-652E-71F828C9C4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C0A1A40-CA3C-73FC-722F-A134B98C0775}"/>
              </a:ext>
            </a:extLst>
          </p:cNvPr>
          <p:cNvGrpSpPr/>
          <p:nvPr/>
        </p:nvGrpSpPr>
        <p:grpSpPr>
          <a:xfrm>
            <a:off x="9525" y="0"/>
            <a:ext cx="18288000" cy="1749069"/>
            <a:chOff x="0" y="0"/>
            <a:chExt cx="24384000" cy="5030819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68C2494A-A9A6-731E-79B1-ABAA324FF2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6455A73B-EFED-13BD-7B9B-4D1AE6BF4DB0}"/>
              </a:ext>
            </a:extLst>
          </p:cNvPr>
          <p:cNvGrpSpPr/>
          <p:nvPr/>
        </p:nvGrpSpPr>
        <p:grpSpPr>
          <a:xfrm>
            <a:off x="0" y="1464652"/>
            <a:ext cx="18288000" cy="8822348"/>
            <a:chOff x="0" y="-57150"/>
            <a:chExt cx="4816593" cy="177274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60F6501-2B38-0D55-CCA8-ECB849A7E54E}"/>
                </a:ext>
              </a:extLst>
            </p:cNvPr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6BAC609C-B410-14A2-165D-5EAFC4A3BB94}"/>
                </a:ext>
              </a:extLst>
            </p:cNvPr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 dirty="0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4F8903AA-3B84-FCDD-3CCE-83B96008757F}"/>
              </a:ext>
            </a:extLst>
          </p:cNvPr>
          <p:cNvSpPr txBox="1"/>
          <p:nvPr/>
        </p:nvSpPr>
        <p:spPr>
          <a:xfrm>
            <a:off x="4639502" y="401208"/>
            <a:ext cx="9008992" cy="1174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Debug_test.c</a:t>
            </a: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1E1A86EE-DD9D-9316-0785-686B00798B82}"/>
              </a:ext>
            </a:extLst>
          </p:cNvPr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CB4B51A-9A30-05A6-1953-3F1F3507064B}"/>
              </a:ext>
            </a:extLst>
          </p:cNvPr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8" name="Θέση περιεχομένου 1">
            <a:extLst>
              <a:ext uri="{FF2B5EF4-FFF2-40B4-BE49-F238E27FC236}">
                <a16:creationId xmlns:a16="http://schemas.microsoft.com/office/drawing/2014/main" id="{2C0A091E-AC49-A60B-7648-C006BDA12544}"/>
              </a:ext>
            </a:extLst>
          </p:cNvPr>
          <p:cNvSpPr txBox="1">
            <a:spLocks/>
          </p:cNvSpPr>
          <p:nvPr/>
        </p:nvSpPr>
        <p:spPr>
          <a:xfrm>
            <a:off x="523875" y="1859664"/>
            <a:ext cx="9421397" cy="87955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4400" b="1" dirty="0"/>
              <a:t>Ρυθμίσεις </a:t>
            </a:r>
            <a:r>
              <a:rPr lang="en-US" sz="4400" b="1" dirty="0"/>
              <a:t>System Control Unit (SCU)</a:t>
            </a:r>
            <a:endParaRPr lang="el-GR" sz="44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E26A0D-7BB4-AC6C-8CA5-AC5ED3879258}"/>
              </a:ext>
            </a:extLst>
          </p:cNvPr>
          <p:cNvSpPr txBox="1"/>
          <p:nvPr/>
        </p:nvSpPr>
        <p:spPr>
          <a:xfrm>
            <a:off x="533400" y="2731494"/>
            <a:ext cx="1677270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SCU-&gt;PRR1 		=  0x00EE2803;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SCU-&gt;PCGR1 </a:t>
            </a:r>
            <a:r>
              <a:rPr lang="el-GR" sz="2800" dirty="0">
                <a:solidFill>
                  <a:srgbClr val="FF0000"/>
                </a:solidFill>
              </a:rPr>
              <a:t> 	</a:t>
            </a:r>
            <a:r>
              <a:rPr lang="en-US" sz="2800" dirty="0">
                <a:solidFill>
                  <a:srgbClr val="FF0000"/>
                </a:solidFill>
              </a:rPr>
              <a:t>=  0x00EE2803;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09377F-6DC6-0A75-42A0-A98A7EED5138}"/>
              </a:ext>
            </a:extLst>
          </p:cNvPr>
          <p:cNvSpPr txBox="1"/>
          <p:nvPr/>
        </p:nvSpPr>
        <p:spPr>
          <a:xfrm>
            <a:off x="533400" y="3903085"/>
            <a:ext cx="17145000" cy="5924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600" dirty="0"/>
              <a:t>Εδώ γίνεται παραμετροποίηση δύο καταχωρητών της SCU:</a:t>
            </a:r>
          </a:p>
          <a:p>
            <a:pPr marL="342900" indent="-342900">
              <a:buFont typeface="+mj-lt"/>
              <a:buAutoNum type="arabicPeriod"/>
            </a:pPr>
            <a:r>
              <a:rPr lang="el-GR" sz="2600" b="1" dirty="0"/>
              <a:t>SCU-&gt;PRR1 (</a:t>
            </a:r>
            <a:r>
              <a:rPr lang="el-GR" sz="2600" b="1" dirty="0" err="1"/>
              <a:t>Power</a:t>
            </a:r>
            <a:r>
              <a:rPr lang="el-GR" sz="2600" b="1" dirty="0"/>
              <a:t> </a:t>
            </a:r>
            <a:r>
              <a:rPr lang="el-GR" sz="2600" b="1" dirty="0" err="1"/>
              <a:t>Reset</a:t>
            </a:r>
            <a:r>
              <a:rPr lang="el-GR" sz="2600" b="1" dirty="0"/>
              <a:t> </a:t>
            </a:r>
            <a:r>
              <a:rPr lang="el-GR" sz="2600" b="1" dirty="0" err="1"/>
              <a:t>Register</a:t>
            </a:r>
            <a:r>
              <a:rPr lang="el-GR" sz="2600" b="1" dirty="0"/>
              <a:t> 1):</a:t>
            </a:r>
          </a:p>
          <a:p>
            <a:pPr marL="914400" indent="-342900">
              <a:buFont typeface="Arial" panose="020B0604020202020204" pitchFamily="34" charset="0"/>
              <a:buChar char="•"/>
            </a:pPr>
            <a:r>
              <a:rPr lang="el-GR" sz="2600" dirty="0"/>
              <a:t>Παρέχει λειτουργίες για ενεργοποίηση/απενεργοποίηση (</a:t>
            </a:r>
            <a:r>
              <a:rPr lang="el-GR" sz="2600" dirty="0" err="1"/>
              <a:t>reset</a:t>
            </a:r>
            <a:r>
              <a:rPr lang="el-GR" sz="2600" dirty="0"/>
              <a:t>) διάφορων περιφερειακών του συστήματος.</a:t>
            </a:r>
          </a:p>
          <a:p>
            <a:pPr marL="914400" indent="-342900">
              <a:buFont typeface="Arial" panose="020B0604020202020204" pitchFamily="34" charset="0"/>
              <a:buChar char="•"/>
            </a:pPr>
            <a:r>
              <a:rPr lang="el-GR" sz="2600" dirty="0"/>
              <a:t>Η τιμή 0x00EE2803 είναι μάσκα </a:t>
            </a:r>
            <a:r>
              <a:rPr lang="el-GR" sz="2600" dirty="0" err="1"/>
              <a:t>bit</a:t>
            </a:r>
            <a:r>
              <a:rPr lang="el-GR" sz="2600" dirty="0"/>
              <a:t> που καθορίζει ποια περιφερειακά θα παραμείνουν ενεργά ή θα επανέλθουν από </a:t>
            </a:r>
            <a:r>
              <a:rPr lang="el-GR" sz="2600" dirty="0" err="1"/>
              <a:t>reset</a:t>
            </a:r>
            <a:r>
              <a:rPr lang="el-GR" sz="2600" dirty="0"/>
              <a:t>.</a:t>
            </a:r>
          </a:p>
          <a:p>
            <a:pPr marL="9144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600" dirty="0"/>
              <a:t>Τα </a:t>
            </a:r>
            <a:r>
              <a:rPr lang="el-GR" sz="2600" dirty="0" err="1"/>
              <a:t>bits</a:t>
            </a:r>
            <a:r>
              <a:rPr lang="el-GR" sz="2600" dirty="0"/>
              <a:t> σε αυτόν τον καταχωρητή αντιστοιχούν σε </a:t>
            </a:r>
            <a:r>
              <a:rPr lang="el-GR" sz="2600" dirty="0" err="1"/>
              <a:t>hardware</a:t>
            </a:r>
            <a:r>
              <a:rPr lang="el-GR" sz="2600" dirty="0"/>
              <a:t> </a:t>
            </a:r>
            <a:r>
              <a:rPr lang="el-GR" sz="2600" dirty="0" err="1"/>
              <a:t>modules</a:t>
            </a:r>
            <a:r>
              <a:rPr lang="el-GR" sz="2600" dirty="0"/>
              <a:t> π.χ. UART, SPI, GPIO, κ.λπ.</a:t>
            </a:r>
          </a:p>
          <a:p>
            <a:pPr marL="342900" indent="-342900">
              <a:buFont typeface="+mj-lt"/>
              <a:buAutoNum type="arabicPeriod" startAt="2"/>
            </a:pPr>
            <a:r>
              <a:rPr lang="el-GR" sz="2600" b="1" dirty="0"/>
              <a:t>SCU-&gt;PCGR1 (</a:t>
            </a:r>
            <a:r>
              <a:rPr lang="el-GR" sz="2600" b="1" dirty="0" err="1"/>
              <a:t>Peripheral</a:t>
            </a:r>
            <a:r>
              <a:rPr lang="el-GR" sz="2600" b="1" dirty="0"/>
              <a:t> </a:t>
            </a:r>
            <a:r>
              <a:rPr lang="el-GR" sz="2600" b="1" dirty="0" err="1"/>
              <a:t>Clock</a:t>
            </a:r>
            <a:r>
              <a:rPr lang="el-GR" sz="2600" b="1" dirty="0"/>
              <a:t> </a:t>
            </a:r>
            <a:r>
              <a:rPr lang="el-GR" sz="2600" b="1" dirty="0" err="1"/>
              <a:t>Gating</a:t>
            </a:r>
            <a:r>
              <a:rPr lang="el-GR" sz="2600" b="1" dirty="0"/>
              <a:t> </a:t>
            </a:r>
            <a:r>
              <a:rPr lang="el-GR" sz="2600" b="1" dirty="0" err="1"/>
              <a:t>Register</a:t>
            </a:r>
            <a:r>
              <a:rPr lang="el-GR" sz="2600" b="1" dirty="0"/>
              <a:t> 1):</a:t>
            </a:r>
          </a:p>
          <a:p>
            <a:pPr marL="914400" indent="-342900">
              <a:buFont typeface="Arial" panose="020B0604020202020204" pitchFamily="34" charset="0"/>
              <a:buChar char="•"/>
            </a:pPr>
            <a:r>
              <a:rPr lang="el-GR" sz="2600" dirty="0"/>
              <a:t>Ελέγχει ποια περιφερειακά λαμβάνουν ρολόι (</a:t>
            </a:r>
            <a:r>
              <a:rPr lang="el-GR" sz="2600" dirty="0" err="1"/>
              <a:t>clock</a:t>
            </a:r>
            <a:r>
              <a:rPr lang="el-GR" sz="2600" dirty="0"/>
              <a:t>) → ουσιαστικά ενεργοποίηση/απενεργοποίηση ρολογιού.</a:t>
            </a:r>
          </a:p>
          <a:p>
            <a:pPr marL="9144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2600" dirty="0"/>
              <a:t>Το ίδιο </a:t>
            </a:r>
            <a:r>
              <a:rPr lang="el-GR" sz="2600" dirty="0" err="1"/>
              <a:t>pattern</a:t>
            </a:r>
            <a:r>
              <a:rPr lang="el-GR" sz="2600" dirty="0"/>
              <a:t> 0x00EE2803 δείχνει ότι επιθυμούμε να δώσουμε ρολόι σε συγκεκριμένες μονάδες (και πιθανώς να αφήσουμε άλλες απενεργοποιημένες για εξοικονόμηση ενέργειας).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3"/>
            </a:pPr>
            <a:r>
              <a:rPr lang="el-GR" sz="2600" dirty="0"/>
              <a:t>Κάθε </a:t>
            </a:r>
            <a:r>
              <a:rPr lang="el-GR" sz="2600" dirty="0" err="1"/>
              <a:t>bit</a:t>
            </a:r>
            <a:r>
              <a:rPr lang="el-GR" sz="2600" dirty="0"/>
              <a:t> σε αυτούς τους καταχωρητές αντιστοιχεί σε διαφορετικό περιφερειακό. Όταν το </a:t>
            </a:r>
            <a:r>
              <a:rPr lang="el-GR" sz="2600" dirty="0" err="1"/>
              <a:t>bit</a:t>
            </a:r>
            <a:r>
              <a:rPr lang="el-GR" sz="2600" dirty="0"/>
              <a:t> είναι 1 μπορεί να σημαίνει «ενεργοποιημένο» (αναλόγως της λογικής του καταχωρητή).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l-GR" sz="2600" dirty="0"/>
              <a:t>Για παράδειγμα, ένα </a:t>
            </a:r>
            <a:r>
              <a:rPr lang="el-GR" sz="2600" dirty="0" err="1"/>
              <a:t>bit</a:t>
            </a:r>
            <a:r>
              <a:rPr lang="el-GR" sz="2600" dirty="0"/>
              <a:t> μπορεί να ενεργοποιεί το ρολόι της UART0, άλλο το ρολόι του SPI, άλλο του USB κ.λπ.</a:t>
            </a:r>
          </a:p>
          <a:p>
            <a:pPr marL="914400" indent="-342900"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56617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E0FD6A-31E9-E3DA-B7EF-0EFC2907F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059FBC1-78CA-06FA-6A13-6B95BCB8FBD3}"/>
              </a:ext>
            </a:extLst>
          </p:cNvPr>
          <p:cNvGrpSpPr/>
          <p:nvPr/>
        </p:nvGrpSpPr>
        <p:grpSpPr>
          <a:xfrm>
            <a:off x="9525" y="0"/>
            <a:ext cx="18288000" cy="1749069"/>
            <a:chOff x="0" y="0"/>
            <a:chExt cx="24384000" cy="5030819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A1C2D17D-546D-69B3-28DB-A33B992F1F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BB162CD8-6B1D-98D8-5987-5E6EC7978D8A}"/>
              </a:ext>
            </a:extLst>
          </p:cNvPr>
          <p:cNvGrpSpPr/>
          <p:nvPr/>
        </p:nvGrpSpPr>
        <p:grpSpPr>
          <a:xfrm>
            <a:off x="0" y="1464652"/>
            <a:ext cx="18288000" cy="8822348"/>
            <a:chOff x="0" y="-57150"/>
            <a:chExt cx="4816593" cy="177274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8FDB3E1E-0D43-6903-8287-C09A2EC9E7F2}"/>
                </a:ext>
              </a:extLst>
            </p:cNvPr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9E299E51-F574-3AE9-EEE8-3DAE68E47475}"/>
                </a:ext>
              </a:extLst>
            </p:cNvPr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 dirty="0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F084828E-AAC2-3DA8-5132-74E0DB87FC67}"/>
              </a:ext>
            </a:extLst>
          </p:cNvPr>
          <p:cNvSpPr txBox="1"/>
          <p:nvPr/>
        </p:nvSpPr>
        <p:spPr>
          <a:xfrm>
            <a:off x="4639502" y="401208"/>
            <a:ext cx="9008992" cy="1174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Debug_test.c</a:t>
            </a: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B520FA61-918F-8CAC-039C-04C629DA1302}"/>
              </a:ext>
            </a:extLst>
          </p:cNvPr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46189737-A94C-3DD0-BB10-9CBF82BA037E}"/>
              </a:ext>
            </a:extLst>
          </p:cNvPr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8" name="Θέση περιεχομένου 1">
            <a:extLst>
              <a:ext uri="{FF2B5EF4-FFF2-40B4-BE49-F238E27FC236}">
                <a16:creationId xmlns:a16="http://schemas.microsoft.com/office/drawing/2014/main" id="{183BBBEF-0EAB-FA85-B49D-D1DE8B4BD973}"/>
              </a:ext>
            </a:extLst>
          </p:cNvPr>
          <p:cNvSpPr txBox="1">
            <a:spLocks/>
          </p:cNvSpPr>
          <p:nvPr/>
        </p:nvSpPr>
        <p:spPr>
          <a:xfrm>
            <a:off x="533400" y="2150277"/>
            <a:ext cx="11201400" cy="8875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4400" b="1" dirty="0"/>
              <a:t>Ρυθμίσεις για τα κουμπιά (GPIO P3.5)   1/2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E52657-DE35-FF1B-6508-116562E012B2}"/>
              </a:ext>
            </a:extLst>
          </p:cNvPr>
          <p:cNvSpPr txBox="1"/>
          <p:nvPr/>
        </p:nvSpPr>
        <p:spPr>
          <a:xfrm>
            <a:off x="533400" y="2988444"/>
            <a:ext cx="17221200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SCU-&gt;GPIOIN[3]    = 0x00;   /* P3.5 input - mode 1 */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SCU-&gt;GPIOOUT[3]  &amp;= 0xF3FF; /* P3.5 input - mode 0 */</a:t>
            </a:r>
          </a:p>
          <a:p>
            <a:pPr marL="514350" marR="0" lvl="0" indent="-5143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l-GR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SCU-&gt;GPIOIN[3] = 0x00;</a:t>
            </a:r>
          </a:p>
          <a:p>
            <a:pPr marL="514350" marR="0" lvl="0" indent="-5143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Θέτει τον καταχωρητή GPIOIN[3] σε 0. Ο πίνακας GPIOIN[] στην SCU καθορίζει το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Mode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εισόδου κάθε πόρτας GPIO. Η τιμή 0x00 τυπικά σημαίνει ότι όλα τα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pins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της ομάδας GPIO3 (ανάλογα με το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bitmask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 είναι σε «κανονική» λειτουργία εισόδου. Εδώ συγκεκριμένα μας ενδιαφέρει το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pin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P3.5 να οριστεί ως είσοδος για το κουμπί.</a:t>
            </a:r>
          </a:p>
          <a:p>
            <a:pPr marL="514350" marR="0" lvl="0" indent="-5143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2"/>
              <a:tabLst/>
              <a:defRPr/>
            </a:pPr>
            <a:r>
              <a:rPr kumimoji="0" lang="el-GR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SCU-&gt;GPIOOUT[3] &amp;= 0xF3FF;</a:t>
            </a:r>
          </a:p>
          <a:p>
            <a:pPr marL="514350" marR="0" lvl="0" indent="-5143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Κάνει λογική πράξη AND με μάσκα 0xF3FF. Η δυαδική μορφή του 0xF3FF είναι 1111 0011 1111 1111. Αυτή η εντολή καθαρίζει (μηδενίζει) ορισμένα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bits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που αντιστοιχούν στο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pin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P3.5, θέτοντάς το σε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mode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0 (δηλαδή «είσοδο» κατά τον ορισμό της ST ή απενεργοποίηση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push-pull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εξόδου κ.λπ.). Δεδομένου ότι μιλάμε για το P3.5, ο κύριος στόχος εδώ είναι να βεβαιωθούμε ότι το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pin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δεν είναι σε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output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l-GR" sz="3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mode</a:t>
            </a:r>
            <a:r>
              <a:rPr kumimoji="0" lang="el-GR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ή σε κάποια εναλλακτική λειτουργία.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889156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2D9E28-5824-8F31-85E2-A2A58D3BE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293E8BBE-F389-3D60-284A-8EA825B59C95}"/>
              </a:ext>
            </a:extLst>
          </p:cNvPr>
          <p:cNvGrpSpPr/>
          <p:nvPr/>
        </p:nvGrpSpPr>
        <p:grpSpPr>
          <a:xfrm>
            <a:off x="9525" y="0"/>
            <a:ext cx="18288000" cy="1749069"/>
            <a:chOff x="0" y="0"/>
            <a:chExt cx="24384000" cy="5030819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C5E4F5C6-3204-E7D4-9201-5E3C2C814D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10E93C4E-7F27-3296-1ECB-467B60A78A1E}"/>
              </a:ext>
            </a:extLst>
          </p:cNvPr>
          <p:cNvGrpSpPr/>
          <p:nvPr/>
        </p:nvGrpSpPr>
        <p:grpSpPr>
          <a:xfrm>
            <a:off x="0" y="1464652"/>
            <a:ext cx="18288000" cy="8822348"/>
            <a:chOff x="0" y="-57150"/>
            <a:chExt cx="4816593" cy="177274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55A38FC-501E-D660-1BE1-060A1516791C}"/>
                </a:ext>
              </a:extLst>
            </p:cNvPr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9D922E46-C201-AC9A-219C-9136CEF5F791}"/>
                </a:ext>
              </a:extLst>
            </p:cNvPr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 dirty="0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96CE7DDE-0A1C-8619-778F-007D843CD3EA}"/>
              </a:ext>
            </a:extLst>
          </p:cNvPr>
          <p:cNvSpPr txBox="1"/>
          <p:nvPr/>
        </p:nvSpPr>
        <p:spPr>
          <a:xfrm>
            <a:off x="4639502" y="401208"/>
            <a:ext cx="9008992" cy="11740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Debug_test.c</a:t>
            </a: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DA2B7B34-24D6-E6DD-65C1-70B46A69D5CD}"/>
              </a:ext>
            </a:extLst>
          </p:cNvPr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004D7B12-147C-E01E-B435-622AF4E188D2}"/>
              </a:ext>
            </a:extLst>
          </p:cNvPr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8" name="Θέση περιεχομένου 1">
            <a:extLst>
              <a:ext uri="{FF2B5EF4-FFF2-40B4-BE49-F238E27FC236}">
                <a16:creationId xmlns:a16="http://schemas.microsoft.com/office/drawing/2014/main" id="{D2FD53CD-FE39-256E-9268-84543134CDDD}"/>
              </a:ext>
            </a:extLst>
          </p:cNvPr>
          <p:cNvSpPr txBox="1">
            <a:spLocks/>
          </p:cNvSpPr>
          <p:nvPr/>
        </p:nvSpPr>
        <p:spPr>
          <a:xfrm>
            <a:off x="533400" y="2150277"/>
            <a:ext cx="11201400" cy="8875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4400" b="1" dirty="0"/>
              <a:t>Ρυθμίσεις για τα κουμπιά (GPIO P3.5)   2/2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A42C44-6214-1957-6EE0-13B50B0771FD}"/>
              </a:ext>
            </a:extLst>
          </p:cNvPr>
          <p:cNvSpPr txBox="1"/>
          <p:nvPr/>
        </p:nvSpPr>
        <p:spPr>
          <a:xfrm>
            <a:off x="533400" y="2988444"/>
            <a:ext cx="17221200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GPIO3-&gt;DDR       &amp;= 0xDF;   /* P3.5 direction - input */</a:t>
            </a:r>
            <a:endParaRPr kumimoji="0" lang="el-GR" sz="32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514350" marR="0" lvl="0" indent="-51435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3"/>
              <a:tabLst/>
              <a:defRPr/>
            </a:pPr>
            <a:r>
              <a:rPr kumimoji="0" lang="el-GR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GPIO3-&gt;DDR &amp;= 0xDF;</a:t>
            </a:r>
          </a:p>
          <a:p>
            <a:pPr marL="914400" marR="0" lvl="0" indent="-517525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Το GPIO3-&gt;DDR είναι ο καταχωρητής 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Data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Direction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Register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για την πόρτα 3. Κάνει AND με 0xDF (σε δυαδικό 1101 1111), οπότε μηδενίζει το 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bit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5. Μηδενίζοντας το 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bit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5 δηλώνουμε ότι το P3.5 είναι 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input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(εφόσον οι περισσότεροι DDR καταχωρητές έχουν λογική 1=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output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, 0=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input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). </a:t>
            </a:r>
          </a:p>
          <a:p>
            <a:pPr marR="0" lvl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Συνολικά, αυτές οι τρεις εντολές διασφαλίζουν ότι, το P3.5 θα διαμορφωθεί ως είσοδος, και δεν θα στέλνει σήμα (</a:t>
            </a:r>
            <a:r>
              <a:rPr kumimoji="0" lang="el-GR" sz="320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output</a:t>
            </a:r>
            <a:r>
              <a:rPr kumimoji="0" lang="el-GR" sz="3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), αλλά θα περιμένει να διαβαστεί (π.χ. κουμπί).</a:t>
            </a:r>
          </a:p>
        </p:txBody>
      </p:sp>
    </p:spTree>
    <p:extLst>
      <p:ext uri="{BB962C8B-B14F-4D97-AF65-F5344CB8AC3E}">
        <p14:creationId xmlns:p14="http://schemas.microsoft.com/office/powerpoint/2010/main" val="3597753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396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A55284-235C-10BF-DC0B-79B0D722D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72396CAA-0390-5AC1-41EB-BF04D37963C7}"/>
              </a:ext>
            </a:extLst>
          </p:cNvPr>
          <p:cNvGrpSpPr/>
          <p:nvPr/>
        </p:nvGrpSpPr>
        <p:grpSpPr>
          <a:xfrm>
            <a:off x="9525" y="0"/>
            <a:ext cx="18288000" cy="1749069"/>
            <a:chOff x="0" y="0"/>
            <a:chExt cx="24384000" cy="5030819"/>
          </a:xfrm>
        </p:grpSpPr>
        <p:pic>
          <p:nvPicPr>
            <p:cNvPr id="3" name="Picture 3">
              <a:extLst>
                <a:ext uri="{FF2B5EF4-FFF2-40B4-BE49-F238E27FC236}">
                  <a16:creationId xmlns:a16="http://schemas.microsoft.com/office/drawing/2014/main" id="{418951F2-410B-5EE0-CB5D-4DF12A53FC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alphaModFix amt="14000"/>
            </a:blip>
            <a:srcRect t="27933" b="41099"/>
            <a:stretch>
              <a:fillRect/>
            </a:stretch>
          </p:blipFill>
          <p:spPr>
            <a:xfrm>
              <a:off x="0" y="0"/>
              <a:ext cx="24384000" cy="5030819"/>
            </a:xfrm>
            <a:prstGeom prst="rect">
              <a:avLst/>
            </a:prstGeom>
          </p:spPr>
        </p:pic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DB419267-6755-32FA-DCB7-76058377B814}"/>
              </a:ext>
            </a:extLst>
          </p:cNvPr>
          <p:cNvGrpSpPr/>
          <p:nvPr/>
        </p:nvGrpSpPr>
        <p:grpSpPr>
          <a:xfrm>
            <a:off x="0" y="1464652"/>
            <a:ext cx="18288000" cy="8822348"/>
            <a:chOff x="0" y="-57150"/>
            <a:chExt cx="4816593" cy="1772741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26879938-03B5-E0B5-A07F-059C29781342}"/>
                </a:ext>
              </a:extLst>
            </p:cNvPr>
            <p:cNvSpPr/>
            <p:nvPr/>
          </p:nvSpPr>
          <p:spPr>
            <a:xfrm>
              <a:off x="0" y="0"/>
              <a:ext cx="4816592" cy="1715591"/>
            </a:xfrm>
            <a:custGeom>
              <a:avLst/>
              <a:gdLst/>
              <a:ahLst/>
              <a:cxnLst/>
              <a:rect l="l" t="t" r="r" b="b"/>
              <a:pathLst>
                <a:path w="4816592" h="1715591">
                  <a:moveTo>
                    <a:pt x="0" y="0"/>
                  </a:moveTo>
                  <a:lnTo>
                    <a:pt x="4816592" y="0"/>
                  </a:lnTo>
                  <a:lnTo>
                    <a:pt x="4816592" y="1715591"/>
                  </a:lnTo>
                  <a:lnTo>
                    <a:pt x="0" y="1715591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/>
            <a:lstStyle/>
            <a:p>
              <a:endParaRPr lang="el-GR" dirty="0"/>
            </a:p>
          </p:txBody>
        </p:sp>
        <p:sp>
          <p:nvSpPr>
            <p:cNvPr id="6" name="TextBox 6">
              <a:extLst>
                <a:ext uri="{FF2B5EF4-FFF2-40B4-BE49-F238E27FC236}">
                  <a16:creationId xmlns:a16="http://schemas.microsoft.com/office/drawing/2014/main" id="{4633D832-4E31-70D2-F330-C6D890FB669A}"/>
                </a:ext>
              </a:extLst>
            </p:cNvPr>
            <p:cNvSpPr txBox="1"/>
            <p:nvPr/>
          </p:nvSpPr>
          <p:spPr>
            <a:xfrm>
              <a:off x="0" y="-57150"/>
              <a:ext cx="4816593" cy="17727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39"/>
                </a:lnSpc>
              </a:pPr>
              <a:endParaRPr dirty="0"/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81E7B69C-8A61-071E-CC74-F8DD325F4CAA}"/>
              </a:ext>
            </a:extLst>
          </p:cNvPr>
          <p:cNvSpPr txBox="1"/>
          <p:nvPr/>
        </p:nvSpPr>
        <p:spPr>
          <a:xfrm>
            <a:off x="4639502" y="401208"/>
            <a:ext cx="9008992" cy="1233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99"/>
              </a:lnSpc>
            </a:pPr>
            <a:r>
              <a:rPr lang="el-GR" sz="9600" dirty="0">
                <a:solidFill>
                  <a:schemeClr val="bg1"/>
                </a:solidFill>
              </a:rPr>
              <a:t>Σύνοψη</a:t>
            </a:r>
            <a:endParaRPr lang="en-US" sz="19900" dirty="0">
              <a:solidFill>
                <a:schemeClr val="bg1"/>
              </a:solidFill>
              <a:latin typeface="Klein Bold"/>
            </a:endParaRP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F33D122C-4148-DA9A-AFB2-8FB256A0E2D0}"/>
              </a:ext>
            </a:extLst>
          </p:cNvPr>
          <p:cNvSpPr/>
          <p:nvPr/>
        </p:nvSpPr>
        <p:spPr>
          <a:xfrm>
            <a:off x="8333203" y="-1109791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id="{2C74D472-C824-30E6-3FAE-6F97C1077CF4}"/>
              </a:ext>
            </a:extLst>
          </p:cNvPr>
          <p:cNvSpPr/>
          <p:nvPr/>
        </p:nvSpPr>
        <p:spPr>
          <a:xfrm>
            <a:off x="8333203" y="9678747"/>
            <a:ext cx="1621594" cy="1621594"/>
          </a:xfrm>
          <a:custGeom>
            <a:avLst/>
            <a:gdLst/>
            <a:ahLst/>
            <a:cxnLst/>
            <a:rect l="l" t="t" r="r" b="b"/>
            <a:pathLst>
              <a:path w="1621594" h="1621594">
                <a:moveTo>
                  <a:pt x="0" y="0"/>
                </a:moveTo>
                <a:lnTo>
                  <a:pt x="1621594" y="0"/>
                </a:lnTo>
                <a:lnTo>
                  <a:pt x="1621594" y="1621594"/>
                </a:lnTo>
                <a:lnTo>
                  <a:pt x="0" y="1621594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l-GR"/>
          </a:p>
        </p:txBody>
      </p:sp>
      <p:sp>
        <p:nvSpPr>
          <p:cNvPr id="8" name="Θέση περιεχομένου 1">
            <a:extLst>
              <a:ext uri="{FF2B5EF4-FFF2-40B4-BE49-F238E27FC236}">
                <a16:creationId xmlns:a16="http://schemas.microsoft.com/office/drawing/2014/main" id="{0062FC7F-80A1-224B-2303-33680D90DBEB}"/>
              </a:ext>
            </a:extLst>
          </p:cNvPr>
          <p:cNvSpPr txBox="1">
            <a:spLocks/>
          </p:cNvSpPr>
          <p:nvPr/>
        </p:nvSpPr>
        <p:spPr>
          <a:xfrm>
            <a:off x="634974" y="2587856"/>
            <a:ext cx="17037101" cy="64457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3600" dirty="0"/>
              <a:t>Προετοιμάζει το περιβάλλον για δοκιμές με το uVision4 </a:t>
            </a:r>
            <a:r>
              <a:rPr lang="el-GR" sz="3600" dirty="0" err="1"/>
              <a:t>debugger</a:t>
            </a:r>
            <a:r>
              <a:rPr lang="el-GR" sz="3600" dirty="0"/>
              <a:t>.</a:t>
            </a:r>
          </a:p>
          <a:p>
            <a:r>
              <a:rPr lang="el-GR" sz="3600" dirty="0"/>
              <a:t>Βάζει έναν βρόχο for (0...99) απλώς για να μπορούμε, ως χρήστες, να ελέγξουμε βήμα-βήμα τιμές μεταβλητών (i, </a:t>
            </a:r>
            <a:r>
              <a:rPr lang="el-GR" sz="3600" dirty="0" err="1"/>
              <a:t>dummy_loop</a:t>
            </a:r>
            <a:r>
              <a:rPr lang="el-GR" sz="3600" dirty="0"/>
              <a:t>).</a:t>
            </a:r>
          </a:p>
          <a:p>
            <a:r>
              <a:rPr lang="el-GR" sz="3600" dirty="0"/>
              <a:t>Ρυθμίζει βασικές λειτουργίες της SCU (</a:t>
            </a:r>
            <a:r>
              <a:rPr lang="el-GR" sz="3600" dirty="0" err="1"/>
              <a:t>Power</a:t>
            </a:r>
            <a:r>
              <a:rPr lang="el-GR" sz="3600" dirty="0"/>
              <a:t>/</a:t>
            </a:r>
            <a:r>
              <a:rPr lang="el-GR" sz="3600" dirty="0" err="1"/>
              <a:t>Reset</a:t>
            </a:r>
            <a:r>
              <a:rPr lang="el-GR" sz="3600" dirty="0"/>
              <a:t> &amp; </a:t>
            </a:r>
            <a:r>
              <a:rPr lang="el-GR" sz="3600" dirty="0" err="1"/>
              <a:t>Clock</a:t>
            </a:r>
            <a:r>
              <a:rPr lang="el-GR" sz="3600" dirty="0"/>
              <a:t> </a:t>
            </a:r>
            <a:r>
              <a:rPr lang="el-GR" sz="3600" dirty="0" err="1"/>
              <a:t>Gating</a:t>
            </a:r>
            <a:r>
              <a:rPr lang="el-GR" sz="3600" dirty="0"/>
              <a:t>).</a:t>
            </a:r>
          </a:p>
          <a:p>
            <a:r>
              <a:rPr lang="el-GR" sz="3600" dirty="0"/>
              <a:t>Ορίζει το </a:t>
            </a:r>
            <a:r>
              <a:rPr lang="el-GR" sz="3600" dirty="0" err="1"/>
              <a:t>pin</a:t>
            </a:r>
            <a:r>
              <a:rPr lang="el-GR" sz="3600" dirty="0"/>
              <a:t> P3.5 ως είσοδο, πιθανόν για ένα κουμπί.</a:t>
            </a:r>
          </a:p>
          <a:p>
            <a:r>
              <a:rPr lang="el-GR" sz="3600" dirty="0"/>
              <a:t>Η ρύθμιση ρολογιών, περιφερειακών και η δήλωση του P3.5 ως εισόδου είναι τυπικά βήματα αρχικοποίησης σε πολλά ενσωματωμένα συστήματα.</a:t>
            </a:r>
          </a:p>
          <a:p>
            <a:r>
              <a:rPr lang="el-GR" sz="3600" dirty="0"/>
              <a:t>Ο βρόχος χρησιμοποιείται για </a:t>
            </a:r>
            <a:r>
              <a:rPr lang="el-GR" sz="3600" dirty="0" err="1"/>
              <a:t>debug</a:t>
            </a:r>
            <a:r>
              <a:rPr lang="el-GR" sz="3600" dirty="0"/>
              <a:t> (να βλέπουμε τιμή του i) και ίσως για μια πολύ μικρή καθυστέρηση.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9208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παιχνίδι, καρτούν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998480B7-8749-AA64-BE0B-9491F7FDC9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531685"/>
            <a:ext cx="8687147" cy="86871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3F56DFD-B053-EB27-EC9E-745075F41388}"/>
              </a:ext>
            </a:extLst>
          </p:cNvPr>
          <p:cNvSpPr txBox="1"/>
          <p:nvPr/>
        </p:nvSpPr>
        <p:spPr>
          <a:xfrm>
            <a:off x="5410200" y="4490386"/>
            <a:ext cx="42162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7200" b="1" dirty="0"/>
              <a:t>Ερωτήσεις</a:t>
            </a:r>
            <a:endParaRPr lang="en-US" sz="7200" b="1" dirty="0"/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0743CA6F-BB4B-66E2-992E-22368ADFD916}"/>
              </a:ext>
            </a:extLst>
          </p:cNvPr>
          <p:cNvSpPr txBox="1"/>
          <p:nvPr/>
        </p:nvSpPr>
        <p:spPr>
          <a:xfrm>
            <a:off x="3657600" y="9258300"/>
            <a:ext cx="12469808" cy="7090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479"/>
              </a:lnSpc>
            </a:pPr>
            <a:r>
              <a:rPr lang="el-GR" sz="3199" dirty="0">
                <a:solidFill>
                  <a:srgbClr val="2A2E3A"/>
                </a:solidFill>
                <a:latin typeface="Helios"/>
              </a:rPr>
              <a:t>Εργαστήριο Σχεδιασμού Ενσωματωμένων Συστημάτων &amp; Εφαρμογών</a:t>
            </a:r>
            <a:endParaRPr lang="en-US" sz="3199" dirty="0">
              <a:solidFill>
                <a:srgbClr val="2A2E3A"/>
              </a:solidFill>
              <a:latin typeface="Helios"/>
            </a:endParaRPr>
          </a:p>
        </p:txBody>
      </p:sp>
      <p:pic>
        <p:nvPicPr>
          <p:cNvPr id="7" name="Εικόνα 6" descr="Εικόνα που περιέχει κύκλος, γραφικά, γραμματοσειρά, σύμβολο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11B75E84-D8D4-6DBF-4FB1-F18AC6DA54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9649"/>
            <a:ext cx="4290451" cy="429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299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1102</Words>
  <Application>Microsoft Office PowerPoint</Application>
  <PresentationFormat>Προσαρμογή</PresentationFormat>
  <Paragraphs>65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Arial</vt:lpstr>
      <vt:lpstr>Calibri</vt:lpstr>
      <vt:lpstr>Helios</vt:lpstr>
      <vt:lpstr>Klein Bold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Profile Presentation</dc:title>
  <dc:creator>Katerina</dc:creator>
  <cp:lastModifiedBy>ΑΛΕΞΑΝΔΡΟΣ ΣΠΟΥΡΝΙΑΣ</cp:lastModifiedBy>
  <cp:revision>10</cp:revision>
  <dcterms:created xsi:type="dcterms:W3CDTF">2006-08-16T00:00:00Z</dcterms:created>
  <dcterms:modified xsi:type="dcterms:W3CDTF">2025-03-20T07:46:02Z</dcterms:modified>
  <dc:identifier>DAGHVwlEyzo</dc:identifier>
</cp:coreProperties>
</file>