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8"/>
  </p:notesMasterIdLst>
  <p:sldIdLst>
    <p:sldId id="256" r:id="rId2"/>
    <p:sldId id="257" r:id="rId3"/>
    <p:sldId id="260" r:id="rId4"/>
    <p:sldId id="262" r:id="rId5"/>
    <p:sldId id="321" r:id="rId6"/>
    <p:sldId id="264" r:id="rId7"/>
    <p:sldId id="265" r:id="rId8"/>
    <p:sldId id="309" r:id="rId9"/>
    <p:sldId id="266" r:id="rId10"/>
    <p:sldId id="267" r:id="rId11"/>
    <p:sldId id="310"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315" r:id="rId28"/>
    <p:sldId id="316" r:id="rId29"/>
    <p:sldId id="317" r:id="rId30"/>
    <p:sldId id="318" r:id="rId31"/>
    <p:sldId id="319" r:id="rId32"/>
    <p:sldId id="320" r:id="rId33"/>
    <p:sldId id="291" r:id="rId34"/>
    <p:sldId id="292" r:id="rId35"/>
    <p:sldId id="294" r:id="rId36"/>
    <p:sldId id="29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55" autoAdjust="0"/>
  </p:normalViewPr>
  <p:slideViewPr>
    <p:cSldViewPr>
      <p:cViewPr varScale="1">
        <p:scale>
          <a:sx n="74" d="100"/>
          <a:sy n="74" d="100"/>
        </p:scale>
        <p:origin x="840"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5AEAF-2A7A-465F-867B-C373113AD37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1E7672F-DCC1-4DC9-9A40-6B8F6EBFDFA8}">
      <dgm:prSet/>
      <dgm:spPr/>
      <dgm:t>
        <a:bodyPr/>
        <a:lstStyle/>
        <a:p>
          <a:r>
            <a:rPr lang="el-GR" b="1"/>
            <a:t>Η υγεία είναι η κατάσταση της πλήρους φυσικής, ψυχικής και κοινωνικής ευεξίας και όχι απλά η απουσία νόσου ή αναπηρίας. </a:t>
          </a:r>
          <a:endParaRPr lang="en-US"/>
        </a:p>
      </dgm:t>
    </dgm:pt>
    <dgm:pt modelId="{8DB0C2DD-511C-4755-A741-F998BC7D04B6}" type="parTrans" cxnId="{106381A6-8595-41AF-9EE2-B5659219CDBC}">
      <dgm:prSet/>
      <dgm:spPr/>
      <dgm:t>
        <a:bodyPr/>
        <a:lstStyle/>
        <a:p>
          <a:endParaRPr lang="en-US"/>
        </a:p>
      </dgm:t>
    </dgm:pt>
    <dgm:pt modelId="{F67A733C-092C-45AF-8D72-93F12E143A2B}" type="sibTrans" cxnId="{106381A6-8595-41AF-9EE2-B5659219CDBC}">
      <dgm:prSet/>
      <dgm:spPr/>
      <dgm:t>
        <a:bodyPr/>
        <a:lstStyle/>
        <a:p>
          <a:endParaRPr lang="en-US"/>
        </a:p>
      </dgm:t>
    </dgm:pt>
    <dgm:pt modelId="{8C4DF25F-5A15-4BBA-9455-8BEF7A31FFFD}">
      <dgm:prSet/>
      <dgm:spPr/>
      <dgm:t>
        <a:bodyPr/>
        <a:lstStyle/>
        <a:p>
          <a:r>
            <a:rPr lang="el-GR"/>
            <a:t>Παγκόσμιος Οργανισμός Υγείας 1947</a:t>
          </a:r>
          <a:endParaRPr lang="en-US"/>
        </a:p>
      </dgm:t>
    </dgm:pt>
    <dgm:pt modelId="{D7F30F3F-7BB9-40D7-97A5-DD75F9ADFC8B}" type="parTrans" cxnId="{2DAA2AD7-FD0E-44B5-8104-2F76DD4CE338}">
      <dgm:prSet/>
      <dgm:spPr/>
      <dgm:t>
        <a:bodyPr/>
        <a:lstStyle/>
        <a:p>
          <a:endParaRPr lang="en-US"/>
        </a:p>
      </dgm:t>
    </dgm:pt>
    <dgm:pt modelId="{48A6538C-9EBA-46E2-8D95-97A721EF6FAE}" type="sibTrans" cxnId="{2DAA2AD7-FD0E-44B5-8104-2F76DD4CE338}">
      <dgm:prSet/>
      <dgm:spPr/>
      <dgm:t>
        <a:bodyPr/>
        <a:lstStyle/>
        <a:p>
          <a:endParaRPr lang="en-US"/>
        </a:p>
      </dgm:t>
    </dgm:pt>
    <dgm:pt modelId="{09FC9D6C-724F-4104-9D00-A71C2A3ECBE5}">
      <dgm:prSet/>
      <dgm:spPr/>
      <dgm:t>
        <a:bodyPr/>
        <a:lstStyle/>
        <a:p>
          <a:r>
            <a:rPr lang="el-GR"/>
            <a:t>Σε αντίθεση με τους ορισμούς της επιστημονικής κοινότητας, οι περισσότεροι άνθρωποι περιγράφουν και ορίζουν την υγεία βασιζόμενοι σε: </a:t>
          </a:r>
          <a:endParaRPr lang="en-US"/>
        </a:p>
      </dgm:t>
    </dgm:pt>
    <dgm:pt modelId="{10B6276A-06B0-4F40-939B-901EC8D82DF2}" type="parTrans" cxnId="{9913029B-38FB-42EE-9873-6AA257BFD485}">
      <dgm:prSet/>
      <dgm:spPr/>
      <dgm:t>
        <a:bodyPr/>
        <a:lstStyle/>
        <a:p>
          <a:endParaRPr lang="en-US"/>
        </a:p>
      </dgm:t>
    </dgm:pt>
    <dgm:pt modelId="{F50B590D-A82F-4856-B127-D26B9247D8A9}" type="sibTrans" cxnId="{9913029B-38FB-42EE-9873-6AA257BFD485}">
      <dgm:prSet/>
      <dgm:spPr/>
      <dgm:t>
        <a:bodyPr/>
        <a:lstStyle/>
        <a:p>
          <a:endParaRPr lang="en-US"/>
        </a:p>
      </dgm:t>
    </dgm:pt>
    <dgm:pt modelId="{D63F2D9E-48D1-4ED0-A37B-BF96FDEB55D7}">
      <dgm:prSet/>
      <dgm:spPr/>
      <dgm:t>
        <a:bodyPr/>
        <a:lstStyle/>
        <a:p>
          <a:r>
            <a:rPr lang="el-GR"/>
            <a:t>ότι αισθάνονται («αισθάνομαι πραγματικά άρρωστος»), </a:t>
          </a:r>
          <a:endParaRPr lang="en-US"/>
        </a:p>
      </dgm:t>
    </dgm:pt>
    <dgm:pt modelId="{3FDE13E5-CF14-4E71-9FAA-FD44C7B4C592}" type="parTrans" cxnId="{7C94C765-D72A-40FB-A402-5B4DF31C6E40}">
      <dgm:prSet/>
      <dgm:spPr/>
      <dgm:t>
        <a:bodyPr/>
        <a:lstStyle/>
        <a:p>
          <a:endParaRPr lang="en-US"/>
        </a:p>
      </dgm:t>
    </dgm:pt>
    <dgm:pt modelId="{D94B6933-3410-432D-AB03-5B4645C1E327}" type="sibTrans" cxnId="{7C94C765-D72A-40FB-A402-5B4DF31C6E40}">
      <dgm:prSet/>
      <dgm:spPr/>
      <dgm:t>
        <a:bodyPr/>
        <a:lstStyle/>
        <a:p>
          <a:endParaRPr lang="en-US"/>
        </a:p>
      </dgm:t>
    </dgm:pt>
    <dgm:pt modelId="{FB4D18F1-8D0C-4BED-8BFC-9955279467C4}">
      <dgm:prSet/>
      <dgm:spPr/>
      <dgm:t>
        <a:bodyPr/>
        <a:lstStyle/>
        <a:p>
          <a:r>
            <a:rPr lang="el-GR"/>
            <a:t>στην απουσία ή παρουσία συμπτωμάτων ασθένειας («έχω έναν τρομερό πόνο στο στομάχι»), ή </a:t>
          </a:r>
          <a:endParaRPr lang="en-US"/>
        </a:p>
      </dgm:t>
    </dgm:pt>
    <dgm:pt modelId="{3480E896-0FF3-4CF1-8E82-75E091F3E89E}" type="parTrans" cxnId="{7036196B-76BC-4773-9B51-D538C7A2B2C3}">
      <dgm:prSet/>
      <dgm:spPr/>
      <dgm:t>
        <a:bodyPr/>
        <a:lstStyle/>
        <a:p>
          <a:endParaRPr lang="en-US"/>
        </a:p>
      </dgm:t>
    </dgm:pt>
    <dgm:pt modelId="{7ABE9100-EB56-441F-B335-9BBB446EA2A0}" type="sibTrans" cxnId="{7036196B-76BC-4773-9B51-D538C7A2B2C3}">
      <dgm:prSet/>
      <dgm:spPr/>
      <dgm:t>
        <a:bodyPr/>
        <a:lstStyle/>
        <a:p>
          <a:endParaRPr lang="en-US"/>
        </a:p>
      </dgm:t>
    </dgm:pt>
    <dgm:pt modelId="{7DCBB332-25C3-4332-8D07-5B36E9B7D06F}">
      <dgm:prSet/>
      <dgm:spPr/>
      <dgm:t>
        <a:bodyPr/>
        <a:lstStyle/>
        <a:p>
          <a:r>
            <a:rPr lang="el-GR"/>
            <a:t>στην ικανότητα τους να διεκπεραιώσουν τις καθημερινές δραστηριότητες («ένιωσα καλύτερα όταν σηκώθηκα και ετοίμασα το δείπνο»).</a:t>
          </a:r>
          <a:endParaRPr lang="en-US"/>
        </a:p>
      </dgm:t>
    </dgm:pt>
    <dgm:pt modelId="{B596EE07-4920-42BB-8713-0739A7BF9F83}" type="parTrans" cxnId="{E29F2E00-8D83-4295-A05C-79D26A7E71C6}">
      <dgm:prSet/>
      <dgm:spPr/>
      <dgm:t>
        <a:bodyPr/>
        <a:lstStyle/>
        <a:p>
          <a:endParaRPr lang="en-US"/>
        </a:p>
      </dgm:t>
    </dgm:pt>
    <dgm:pt modelId="{425B31C8-6529-4027-8B90-2AD3F7A7D303}" type="sibTrans" cxnId="{E29F2E00-8D83-4295-A05C-79D26A7E71C6}">
      <dgm:prSet/>
      <dgm:spPr/>
      <dgm:t>
        <a:bodyPr/>
        <a:lstStyle/>
        <a:p>
          <a:endParaRPr lang="en-US"/>
        </a:p>
      </dgm:t>
    </dgm:pt>
    <dgm:pt modelId="{88E5EA0D-2009-4A14-86C1-7BE6C0955B7F}" type="pres">
      <dgm:prSet presAssocID="{5A05AEAF-2A7A-465F-867B-C373113AD37C}" presName="linear" presStyleCnt="0">
        <dgm:presLayoutVars>
          <dgm:animLvl val="lvl"/>
          <dgm:resizeHandles val="exact"/>
        </dgm:presLayoutVars>
      </dgm:prSet>
      <dgm:spPr/>
    </dgm:pt>
    <dgm:pt modelId="{AA08C480-84E3-4826-8C5F-F6B50F170C4B}" type="pres">
      <dgm:prSet presAssocID="{31E7672F-DCC1-4DC9-9A40-6B8F6EBFDFA8}" presName="parentText" presStyleLbl="node1" presStyleIdx="0" presStyleCnt="6">
        <dgm:presLayoutVars>
          <dgm:chMax val="0"/>
          <dgm:bulletEnabled val="1"/>
        </dgm:presLayoutVars>
      </dgm:prSet>
      <dgm:spPr/>
    </dgm:pt>
    <dgm:pt modelId="{9EAC5A70-586C-455A-9BC6-90493B705DE8}" type="pres">
      <dgm:prSet presAssocID="{F67A733C-092C-45AF-8D72-93F12E143A2B}" presName="spacer" presStyleCnt="0"/>
      <dgm:spPr/>
    </dgm:pt>
    <dgm:pt modelId="{AB1A6F8F-0573-4F50-AFEA-9A67570447B9}" type="pres">
      <dgm:prSet presAssocID="{8C4DF25F-5A15-4BBA-9455-8BEF7A31FFFD}" presName="parentText" presStyleLbl="node1" presStyleIdx="1" presStyleCnt="6">
        <dgm:presLayoutVars>
          <dgm:chMax val="0"/>
          <dgm:bulletEnabled val="1"/>
        </dgm:presLayoutVars>
      </dgm:prSet>
      <dgm:spPr/>
    </dgm:pt>
    <dgm:pt modelId="{89D64F4F-F523-48F8-8282-5A78B9A65368}" type="pres">
      <dgm:prSet presAssocID="{48A6538C-9EBA-46E2-8D95-97A721EF6FAE}" presName="spacer" presStyleCnt="0"/>
      <dgm:spPr/>
    </dgm:pt>
    <dgm:pt modelId="{A70287EB-895C-4B8B-AAB4-4C84F7BFAE1E}" type="pres">
      <dgm:prSet presAssocID="{09FC9D6C-724F-4104-9D00-A71C2A3ECBE5}" presName="parentText" presStyleLbl="node1" presStyleIdx="2" presStyleCnt="6">
        <dgm:presLayoutVars>
          <dgm:chMax val="0"/>
          <dgm:bulletEnabled val="1"/>
        </dgm:presLayoutVars>
      </dgm:prSet>
      <dgm:spPr/>
    </dgm:pt>
    <dgm:pt modelId="{2994DA2B-C0EB-4687-8881-316556E51E3F}" type="pres">
      <dgm:prSet presAssocID="{F50B590D-A82F-4856-B127-D26B9247D8A9}" presName="spacer" presStyleCnt="0"/>
      <dgm:spPr/>
    </dgm:pt>
    <dgm:pt modelId="{55FDC892-67A2-44EB-B9D4-23AB2C2D27A6}" type="pres">
      <dgm:prSet presAssocID="{D63F2D9E-48D1-4ED0-A37B-BF96FDEB55D7}" presName="parentText" presStyleLbl="node1" presStyleIdx="3" presStyleCnt="6">
        <dgm:presLayoutVars>
          <dgm:chMax val="0"/>
          <dgm:bulletEnabled val="1"/>
        </dgm:presLayoutVars>
      </dgm:prSet>
      <dgm:spPr/>
    </dgm:pt>
    <dgm:pt modelId="{DD364C4A-0FE6-42F3-AA14-E6C62C9B3D58}" type="pres">
      <dgm:prSet presAssocID="{D94B6933-3410-432D-AB03-5B4645C1E327}" presName="spacer" presStyleCnt="0"/>
      <dgm:spPr/>
    </dgm:pt>
    <dgm:pt modelId="{AD26D698-6CE1-4747-BCAD-8CE8A9B11E92}" type="pres">
      <dgm:prSet presAssocID="{FB4D18F1-8D0C-4BED-8BFC-9955279467C4}" presName="parentText" presStyleLbl="node1" presStyleIdx="4" presStyleCnt="6">
        <dgm:presLayoutVars>
          <dgm:chMax val="0"/>
          <dgm:bulletEnabled val="1"/>
        </dgm:presLayoutVars>
      </dgm:prSet>
      <dgm:spPr/>
    </dgm:pt>
    <dgm:pt modelId="{E149B9ED-8226-4BAD-90E2-5D033D115BF9}" type="pres">
      <dgm:prSet presAssocID="{7ABE9100-EB56-441F-B335-9BBB446EA2A0}" presName="spacer" presStyleCnt="0"/>
      <dgm:spPr/>
    </dgm:pt>
    <dgm:pt modelId="{0243157D-516F-4911-BF63-F520578153F0}" type="pres">
      <dgm:prSet presAssocID="{7DCBB332-25C3-4332-8D07-5B36E9B7D06F}" presName="parentText" presStyleLbl="node1" presStyleIdx="5" presStyleCnt="6">
        <dgm:presLayoutVars>
          <dgm:chMax val="0"/>
          <dgm:bulletEnabled val="1"/>
        </dgm:presLayoutVars>
      </dgm:prSet>
      <dgm:spPr/>
    </dgm:pt>
  </dgm:ptLst>
  <dgm:cxnLst>
    <dgm:cxn modelId="{E29F2E00-8D83-4295-A05C-79D26A7E71C6}" srcId="{5A05AEAF-2A7A-465F-867B-C373113AD37C}" destId="{7DCBB332-25C3-4332-8D07-5B36E9B7D06F}" srcOrd="5" destOrd="0" parTransId="{B596EE07-4920-42BB-8713-0739A7BF9F83}" sibTransId="{425B31C8-6529-4027-8B90-2AD3F7A7D303}"/>
    <dgm:cxn modelId="{05E42840-5960-4D55-95EB-27DC7E0E650A}" type="presOf" srcId="{31E7672F-DCC1-4DC9-9A40-6B8F6EBFDFA8}" destId="{AA08C480-84E3-4826-8C5F-F6B50F170C4B}" srcOrd="0" destOrd="0" presId="urn:microsoft.com/office/officeart/2005/8/layout/vList2"/>
    <dgm:cxn modelId="{7C94C765-D72A-40FB-A402-5B4DF31C6E40}" srcId="{5A05AEAF-2A7A-465F-867B-C373113AD37C}" destId="{D63F2D9E-48D1-4ED0-A37B-BF96FDEB55D7}" srcOrd="3" destOrd="0" parTransId="{3FDE13E5-CF14-4E71-9FAA-FD44C7B4C592}" sibTransId="{D94B6933-3410-432D-AB03-5B4645C1E327}"/>
    <dgm:cxn modelId="{7036196B-76BC-4773-9B51-D538C7A2B2C3}" srcId="{5A05AEAF-2A7A-465F-867B-C373113AD37C}" destId="{FB4D18F1-8D0C-4BED-8BFC-9955279467C4}" srcOrd="4" destOrd="0" parTransId="{3480E896-0FF3-4CF1-8E82-75E091F3E89E}" sibTransId="{7ABE9100-EB56-441F-B335-9BBB446EA2A0}"/>
    <dgm:cxn modelId="{7A47254F-651F-41BE-ACBC-3CF85313A52B}" type="presOf" srcId="{8C4DF25F-5A15-4BBA-9455-8BEF7A31FFFD}" destId="{AB1A6F8F-0573-4F50-AFEA-9A67570447B9}" srcOrd="0" destOrd="0" presId="urn:microsoft.com/office/officeart/2005/8/layout/vList2"/>
    <dgm:cxn modelId="{C0BA5257-710E-4507-92B8-9F18C24C6188}" type="presOf" srcId="{FB4D18F1-8D0C-4BED-8BFC-9955279467C4}" destId="{AD26D698-6CE1-4747-BCAD-8CE8A9B11E92}" srcOrd="0" destOrd="0" presId="urn:microsoft.com/office/officeart/2005/8/layout/vList2"/>
    <dgm:cxn modelId="{9913029B-38FB-42EE-9873-6AA257BFD485}" srcId="{5A05AEAF-2A7A-465F-867B-C373113AD37C}" destId="{09FC9D6C-724F-4104-9D00-A71C2A3ECBE5}" srcOrd="2" destOrd="0" parTransId="{10B6276A-06B0-4F40-939B-901EC8D82DF2}" sibTransId="{F50B590D-A82F-4856-B127-D26B9247D8A9}"/>
    <dgm:cxn modelId="{65C687A3-A2FD-4C41-9025-6B2FA028AD7A}" type="presOf" srcId="{09FC9D6C-724F-4104-9D00-A71C2A3ECBE5}" destId="{A70287EB-895C-4B8B-AAB4-4C84F7BFAE1E}" srcOrd="0" destOrd="0" presId="urn:microsoft.com/office/officeart/2005/8/layout/vList2"/>
    <dgm:cxn modelId="{106381A6-8595-41AF-9EE2-B5659219CDBC}" srcId="{5A05AEAF-2A7A-465F-867B-C373113AD37C}" destId="{31E7672F-DCC1-4DC9-9A40-6B8F6EBFDFA8}" srcOrd="0" destOrd="0" parTransId="{8DB0C2DD-511C-4755-A741-F998BC7D04B6}" sibTransId="{F67A733C-092C-45AF-8D72-93F12E143A2B}"/>
    <dgm:cxn modelId="{789DD7C6-FFB9-43FB-85EA-D3B61BF3B909}" type="presOf" srcId="{7DCBB332-25C3-4332-8D07-5B36E9B7D06F}" destId="{0243157D-516F-4911-BF63-F520578153F0}" srcOrd="0" destOrd="0" presId="urn:microsoft.com/office/officeart/2005/8/layout/vList2"/>
    <dgm:cxn modelId="{2DAA2AD7-FD0E-44B5-8104-2F76DD4CE338}" srcId="{5A05AEAF-2A7A-465F-867B-C373113AD37C}" destId="{8C4DF25F-5A15-4BBA-9455-8BEF7A31FFFD}" srcOrd="1" destOrd="0" parTransId="{D7F30F3F-7BB9-40D7-97A5-DD75F9ADFC8B}" sibTransId="{48A6538C-9EBA-46E2-8D95-97A721EF6FAE}"/>
    <dgm:cxn modelId="{31E805E0-135C-4902-B913-EB42F0781A31}" type="presOf" srcId="{5A05AEAF-2A7A-465F-867B-C373113AD37C}" destId="{88E5EA0D-2009-4A14-86C1-7BE6C0955B7F}" srcOrd="0" destOrd="0" presId="urn:microsoft.com/office/officeart/2005/8/layout/vList2"/>
    <dgm:cxn modelId="{74D0BCE1-2973-485F-977B-07A9552155A3}" type="presOf" srcId="{D63F2D9E-48D1-4ED0-A37B-BF96FDEB55D7}" destId="{55FDC892-67A2-44EB-B9D4-23AB2C2D27A6}" srcOrd="0" destOrd="0" presId="urn:microsoft.com/office/officeart/2005/8/layout/vList2"/>
    <dgm:cxn modelId="{98B24053-BB72-43D3-B07A-4C4409683AE7}" type="presParOf" srcId="{88E5EA0D-2009-4A14-86C1-7BE6C0955B7F}" destId="{AA08C480-84E3-4826-8C5F-F6B50F170C4B}" srcOrd="0" destOrd="0" presId="urn:microsoft.com/office/officeart/2005/8/layout/vList2"/>
    <dgm:cxn modelId="{D27EBAC6-A715-444B-A586-1DADC1B21A0B}" type="presParOf" srcId="{88E5EA0D-2009-4A14-86C1-7BE6C0955B7F}" destId="{9EAC5A70-586C-455A-9BC6-90493B705DE8}" srcOrd="1" destOrd="0" presId="urn:microsoft.com/office/officeart/2005/8/layout/vList2"/>
    <dgm:cxn modelId="{8D1F1952-EB38-4434-B826-6E71995D861A}" type="presParOf" srcId="{88E5EA0D-2009-4A14-86C1-7BE6C0955B7F}" destId="{AB1A6F8F-0573-4F50-AFEA-9A67570447B9}" srcOrd="2" destOrd="0" presId="urn:microsoft.com/office/officeart/2005/8/layout/vList2"/>
    <dgm:cxn modelId="{52352D95-8667-4755-AFA1-32B77B4379F6}" type="presParOf" srcId="{88E5EA0D-2009-4A14-86C1-7BE6C0955B7F}" destId="{89D64F4F-F523-48F8-8282-5A78B9A65368}" srcOrd="3" destOrd="0" presId="urn:microsoft.com/office/officeart/2005/8/layout/vList2"/>
    <dgm:cxn modelId="{C217341A-6BC5-4669-8DA1-3E760976F6A3}" type="presParOf" srcId="{88E5EA0D-2009-4A14-86C1-7BE6C0955B7F}" destId="{A70287EB-895C-4B8B-AAB4-4C84F7BFAE1E}" srcOrd="4" destOrd="0" presId="urn:microsoft.com/office/officeart/2005/8/layout/vList2"/>
    <dgm:cxn modelId="{360FCFB0-0C3A-49B3-A083-ED40230DFCFB}" type="presParOf" srcId="{88E5EA0D-2009-4A14-86C1-7BE6C0955B7F}" destId="{2994DA2B-C0EB-4687-8881-316556E51E3F}" srcOrd="5" destOrd="0" presId="urn:microsoft.com/office/officeart/2005/8/layout/vList2"/>
    <dgm:cxn modelId="{E533509F-DB3A-46BD-AAC3-1B3DEEF3EFE9}" type="presParOf" srcId="{88E5EA0D-2009-4A14-86C1-7BE6C0955B7F}" destId="{55FDC892-67A2-44EB-B9D4-23AB2C2D27A6}" srcOrd="6" destOrd="0" presId="urn:microsoft.com/office/officeart/2005/8/layout/vList2"/>
    <dgm:cxn modelId="{B64CA4B1-C40B-4F29-A349-8B3B8096E8B4}" type="presParOf" srcId="{88E5EA0D-2009-4A14-86C1-7BE6C0955B7F}" destId="{DD364C4A-0FE6-42F3-AA14-E6C62C9B3D58}" srcOrd="7" destOrd="0" presId="urn:microsoft.com/office/officeart/2005/8/layout/vList2"/>
    <dgm:cxn modelId="{166A5D87-F16A-41F8-89EE-6D2CE7C11846}" type="presParOf" srcId="{88E5EA0D-2009-4A14-86C1-7BE6C0955B7F}" destId="{AD26D698-6CE1-4747-BCAD-8CE8A9B11E92}" srcOrd="8" destOrd="0" presId="urn:microsoft.com/office/officeart/2005/8/layout/vList2"/>
    <dgm:cxn modelId="{165931D0-038D-4F10-8E89-878E63D15C40}" type="presParOf" srcId="{88E5EA0D-2009-4A14-86C1-7BE6C0955B7F}" destId="{E149B9ED-8226-4BAD-90E2-5D033D115BF9}" srcOrd="9" destOrd="0" presId="urn:microsoft.com/office/officeart/2005/8/layout/vList2"/>
    <dgm:cxn modelId="{EE173A81-C2B0-4DD9-8302-B05380F42133}" type="presParOf" srcId="{88E5EA0D-2009-4A14-86C1-7BE6C0955B7F}" destId="{0243157D-516F-4911-BF63-F520578153F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5B490-331D-4704-A526-E6284ED77F6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40EAE6F-7B9A-48EE-BFAA-75BE03AE1625}">
      <dgm:prSet/>
      <dgm:spPr/>
      <dgm:t>
        <a:bodyPr/>
        <a:lstStyle/>
        <a:p>
          <a:r>
            <a:rPr lang="el-GR"/>
            <a:t>Η αντιμετώπιση μιας ασθένειας περιλαμβάνει:</a:t>
          </a:r>
          <a:endParaRPr lang="en-US"/>
        </a:p>
      </dgm:t>
    </dgm:pt>
    <dgm:pt modelId="{38648890-AA3C-40D9-87CB-E757971BD96E}" type="parTrans" cxnId="{34D14D69-0833-4F16-AB2F-669129B391B3}">
      <dgm:prSet/>
      <dgm:spPr/>
      <dgm:t>
        <a:bodyPr/>
        <a:lstStyle/>
        <a:p>
          <a:endParaRPr lang="en-US"/>
        </a:p>
      </dgm:t>
    </dgm:pt>
    <dgm:pt modelId="{E489BD0C-0DB5-48D2-A0F3-207ECBEDFA34}" type="sibTrans" cxnId="{34D14D69-0833-4F16-AB2F-669129B391B3}">
      <dgm:prSet/>
      <dgm:spPr/>
      <dgm:t>
        <a:bodyPr/>
        <a:lstStyle/>
        <a:p>
          <a:endParaRPr lang="en-US"/>
        </a:p>
      </dgm:t>
    </dgm:pt>
    <dgm:pt modelId="{E764DEB1-FEF3-445F-9FC0-612ED625E6E1}">
      <dgm:prSet/>
      <dgm:spPr/>
      <dgm:t>
        <a:bodyPr/>
        <a:lstStyle/>
        <a:p>
          <a:r>
            <a:rPr lang="el-GR"/>
            <a:t>Καμιά θεραπεία</a:t>
          </a:r>
          <a:endParaRPr lang="en-US"/>
        </a:p>
      </dgm:t>
    </dgm:pt>
    <dgm:pt modelId="{64B5B44F-A1F0-441A-A8A4-AA4D02C1DFA9}" type="parTrans" cxnId="{8058430A-F8EE-45E6-8E27-76283E746F25}">
      <dgm:prSet/>
      <dgm:spPr/>
      <dgm:t>
        <a:bodyPr/>
        <a:lstStyle/>
        <a:p>
          <a:endParaRPr lang="en-US"/>
        </a:p>
      </dgm:t>
    </dgm:pt>
    <dgm:pt modelId="{690E4C03-42F1-4A68-B754-87315AD66689}" type="sibTrans" cxnId="{8058430A-F8EE-45E6-8E27-76283E746F25}">
      <dgm:prSet/>
      <dgm:spPr/>
      <dgm:t>
        <a:bodyPr/>
        <a:lstStyle/>
        <a:p>
          <a:endParaRPr lang="en-US"/>
        </a:p>
      </dgm:t>
    </dgm:pt>
    <dgm:pt modelId="{F2061B16-D6A2-4E9C-8968-67DEFD1FECF8}">
      <dgm:prSet/>
      <dgm:spPr/>
      <dgm:t>
        <a:bodyPr/>
        <a:lstStyle/>
        <a:p>
          <a:r>
            <a:rPr lang="el-GR"/>
            <a:t>Συντηρητική θεραπεία π.χ. αντιβιοτική αγωγή</a:t>
          </a:r>
          <a:endParaRPr lang="en-US"/>
        </a:p>
      </dgm:t>
    </dgm:pt>
    <dgm:pt modelId="{E7835673-D444-471C-9A07-D97458E10A8F}" type="parTrans" cxnId="{EF88593E-EA4D-4ED0-AD26-4625FEA2F0BA}">
      <dgm:prSet/>
      <dgm:spPr/>
      <dgm:t>
        <a:bodyPr/>
        <a:lstStyle/>
        <a:p>
          <a:endParaRPr lang="en-US"/>
        </a:p>
      </dgm:t>
    </dgm:pt>
    <dgm:pt modelId="{AE6BD310-A67B-4979-9933-66DB92CA3CB7}" type="sibTrans" cxnId="{EF88593E-EA4D-4ED0-AD26-4625FEA2F0BA}">
      <dgm:prSet/>
      <dgm:spPr/>
      <dgm:t>
        <a:bodyPr/>
        <a:lstStyle/>
        <a:p>
          <a:endParaRPr lang="en-US"/>
        </a:p>
      </dgm:t>
    </dgm:pt>
    <dgm:pt modelId="{788A4E2C-1223-4787-894A-2E97844CF2C9}">
      <dgm:prSet/>
      <dgm:spPr/>
      <dgm:t>
        <a:bodyPr/>
        <a:lstStyle/>
        <a:p>
          <a:r>
            <a:rPr lang="el-GR"/>
            <a:t>Χειρουργική θεραπεία</a:t>
          </a:r>
          <a:endParaRPr lang="en-US"/>
        </a:p>
      </dgm:t>
    </dgm:pt>
    <dgm:pt modelId="{018867A2-E823-4BDF-8E01-1D07DEC0B48F}" type="parTrans" cxnId="{8801D5D9-5915-478B-923B-A3A47FD0159E}">
      <dgm:prSet/>
      <dgm:spPr/>
      <dgm:t>
        <a:bodyPr/>
        <a:lstStyle/>
        <a:p>
          <a:endParaRPr lang="en-US"/>
        </a:p>
      </dgm:t>
    </dgm:pt>
    <dgm:pt modelId="{941ADB83-A7C6-466B-8797-4D78C6AC8DB7}" type="sibTrans" cxnId="{8801D5D9-5915-478B-923B-A3A47FD0159E}">
      <dgm:prSet/>
      <dgm:spPr/>
      <dgm:t>
        <a:bodyPr/>
        <a:lstStyle/>
        <a:p>
          <a:endParaRPr lang="en-US"/>
        </a:p>
      </dgm:t>
    </dgm:pt>
    <dgm:pt modelId="{10ABE68B-9493-47F3-AFB7-C9CFA72B167E}" type="pres">
      <dgm:prSet presAssocID="{2465B490-331D-4704-A526-E6284ED77F6E}" presName="linear" presStyleCnt="0">
        <dgm:presLayoutVars>
          <dgm:animLvl val="lvl"/>
          <dgm:resizeHandles val="exact"/>
        </dgm:presLayoutVars>
      </dgm:prSet>
      <dgm:spPr/>
    </dgm:pt>
    <dgm:pt modelId="{64FAF804-7189-4536-A384-020E15209E21}" type="pres">
      <dgm:prSet presAssocID="{A40EAE6F-7B9A-48EE-BFAA-75BE03AE1625}" presName="parentText" presStyleLbl="node1" presStyleIdx="0" presStyleCnt="4">
        <dgm:presLayoutVars>
          <dgm:chMax val="0"/>
          <dgm:bulletEnabled val="1"/>
        </dgm:presLayoutVars>
      </dgm:prSet>
      <dgm:spPr/>
    </dgm:pt>
    <dgm:pt modelId="{110E07E7-B4D7-4CF2-85A8-3E55B25B195C}" type="pres">
      <dgm:prSet presAssocID="{E489BD0C-0DB5-48D2-A0F3-207ECBEDFA34}" presName="spacer" presStyleCnt="0"/>
      <dgm:spPr/>
    </dgm:pt>
    <dgm:pt modelId="{E5B5695F-DBE4-421F-9911-DFB7258F7BCD}" type="pres">
      <dgm:prSet presAssocID="{E764DEB1-FEF3-445F-9FC0-612ED625E6E1}" presName="parentText" presStyleLbl="node1" presStyleIdx="1" presStyleCnt="4">
        <dgm:presLayoutVars>
          <dgm:chMax val="0"/>
          <dgm:bulletEnabled val="1"/>
        </dgm:presLayoutVars>
      </dgm:prSet>
      <dgm:spPr/>
    </dgm:pt>
    <dgm:pt modelId="{1E52CCE6-0397-4742-A9E9-C213103D6F40}" type="pres">
      <dgm:prSet presAssocID="{690E4C03-42F1-4A68-B754-87315AD66689}" presName="spacer" presStyleCnt="0"/>
      <dgm:spPr/>
    </dgm:pt>
    <dgm:pt modelId="{289CCBA7-3E95-41CE-8598-D9DD57831414}" type="pres">
      <dgm:prSet presAssocID="{F2061B16-D6A2-4E9C-8968-67DEFD1FECF8}" presName="parentText" presStyleLbl="node1" presStyleIdx="2" presStyleCnt="4">
        <dgm:presLayoutVars>
          <dgm:chMax val="0"/>
          <dgm:bulletEnabled val="1"/>
        </dgm:presLayoutVars>
      </dgm:prSet>
      <dgm:spPr/>
    </dgm:pt>
    <dgm:pt modelId="{3260D539-0562-49E3-97DA-1E5D53ADED4A}" type="pres">
      <dgm:prSet presAssocID="{AE6BD310-A67B-4979-9933-66DB92CA3CB7}" presName="spacer" presStyleCnt="0"/>
      <dgm:spPr/>
    </dgm:pt>
    <dgm:pt modelId="{076AE9F7-2149-4ABC-8FFB-12C987D61BC4}" type="pres">
      <dgm:prSet presAssocID="{788A4E2C-1223-4787-894A-2E97844CF2C9}" presName="parentText" presStyleLbl="node1" presStyleIdx="3" presStyleCnt="4">
        <dgm:presLayoutVars>
          <dgm:chMax val="0"/>
          <dgm:bulletEnabled val="1"/>
        </dgm:presLayoutVars>
      </dgm:prSet>
      <dgm:spPr/>
    </dgm:pt>
  </dgm:ptLst>
  <dgm:cxnLst>
    <dgm:cxn modelId="{8058430A-F8EE-45E6-8E27-76283E746F25}" srcId="{2465B490-331D-4704-A526-E6284ED77F6E}" destId="{E764DEB1-FEF3-445F-9FC0-612ED625E6E1}" srcOrd="1" destOrd="0" parTransId="{64B5B44F-A1F0-441A-A8A4-AA4D02C1DFA9}" sibTransId="{690E4C03-42F1-4A68-B754-87315AD66689}"/>
    <dgm:cxn modelId="{F29C3F0D-BFAF-4FBF-9E86-39A7FBF9D5D2}" type="presOf" srcId="{E764DEB1-FEF3-445F-9FC0-612ED625E6E1}" destId="{E5B5695F-DBE4-421F-9911-DFB7258F7BCD}" srcOrd="0" destOrd="0" presId="urn:microsoft.com/office/officeart/2005/8/layout/vList2"/>
    <dgm:cxn modelId="{1378FF24-7A5C-4303-AD8C-DA3BECDC66BB}" type="presOf" srcId="{F2061B16-D6A2-4E9C-8968-67DEFD1FECF8}" destId="{289CCBA7-3E95-41CE-8598-D9DD57831414}" srcOrd="0" destOrd="0" presId="urn:microsoft.com/office/officeart/2005/8/layout/vList2"/>
    <dgm:cxn modelId="{73C60935-524A-4470-A592-1571B799B6B3}" type="presOf" srcId="{2465B490-331D-4704-A526-E6284ED77F6E}" destId="{10ABE68B-9493-47F3-AFB7-C9CFA72B167E}" srcOrd="0" destOrd="0" presId="urn:microsoft.com/office/officeart/2005/8/layout/vList2"/>
    <dgm:cxn modelId="{EF88593E-EA4D-4ED0-AD26-4625FEA2F0BA}" srcId="{2465B490-331D-4704-A526-E6284ED77F6E}" destId="{F2061B16-D6A2-4E9C-8968-67DEFD1FECF8}" srcOrd="2" destOrd="0" parTransId="{E7835673-D444-471C-9A07-D97458E10A8F}" sibTransId="{AE6BD310-A67B-4979-9933-66DB92CA3CB7}"/>
    <dgm:cxn modelId="{34D14D69-0833-4F16-AB2F-669129B391B3}" srcId="{2465B490-331D-4704-A526-E6284ED77F6E}" destId="{A40EAE6F-7B9A-48EE-BFAA-75BE03AE1625}" srcOrd="0" destOrd="0" parTransId="{38648890-AA3C-40D9-87CB-E757971BD96E}" sibTransId="{E489BD0C-0DB5-48D2-A0F3-207ECBEDFA34}"/>
    <dgm:cxn modelId="{AA56D591-CBDA-4CB4-B34F-6131F82F3B4E}" type="presOf" srcId="{788A4E2C-1223-4787-894A-2E97844CF2C9}" destId="{076AE9F7-2149-4ABC-8FFB-12C987D61BC4}" srcOrd="0" destOrd="0" presId="urn:microsoft.com/office/officeart/2005/8/layout/vList2"/>
    <dgm:cxn modelId="{8801D5D9-5915-478B-923B-A3A47FD0159E}" srcId="{2465B490-331D-4704-A526-E6284ED77F6E}" destId="{788A4E2C-1223-4787-894A-2E97844CF2C9}" srcOrd="3" destOrd="0" parTransId="{018867A2-E823-4BDF-8E01-1D07DEC0B48F}" sibTransId="{941ADB83-A7C6-466B-8797-4D78C6AC8DB7}"/>
    <dgm:cxn modelId="{E41A64F9-E5D2-43D9-A8CC-8CA8750246AD}" type="presOf" srcId="{A40EAE6F-7B9A-48EE-BFAA-75BE03AE1625}" destId="{64FAF804-7189-4536-A384-020E15209E21}" srcOrd="0" destOrd="0" presId="urn:microsoft.com/office/officeart/2005/8/layout/vList2"/>
    <dgm:cxn modelId="{1546BF14-E77A-4A1F-A8C0-D1E72D7A8132}" type="presParOf" srcId="{10ABE68B-9493-47F3-AFB7-C9CFA72B167E}" destId="{64FAF804-7189-4536-A384-020E15209E21}" srcOrd="0" destOrd="0" presId="urn:microsoft.com/office/officeart/2005/8/layout/vList2"/>
    <dgm:cxn modelId="{972B6A85-2BE4-470D-8199-A43FFF7A81A7}" type="presParOf" srcId="{10ABE68B-9493-47F3-AFB7-C9CFA72B167E}" destId="{110E07E7-B4D7-4CF2-85A8-3E55B25B195C}" srcOrd="1" destOrd="0" presId="urn:microsoft.com/office/officeart/2005/8/layout/vList2"/>
    <dgm:cxn modelId="{326BC042-08E7-45CC-95AD-B4318BD70119}" type="presParOf" srcId="{10ABE68B-9493-47F3-AFB7-C9CFA72B167E}" destId="{E5B5695F-DBE4-421F-9911-DFB7258F7BCD}" srcOrd="2" destOrd="0" presId="urn:microsoft.com/office/officeart/2005/8/layout/vList2"/>
    <dgm:cxn modelId="{26C475E3-FB58-4E95-AB85-AA942C9CB3E1}" type="presParOf" srcId="{10ABE68B-9493-47F3-AFB7-C9CFA72B167E}" destId="{1E52CCE6-0397-4742-A9E9-C213103D6F40}" srcOrd="3" destOrd="0" presId="urn:microsoft.com/office/officeart/2005/8/layout/vList2"/>
    <dgm:cxn modelId="{40C0B192-5BC4-4AB3-8F18-65223701B408}" type="presParOf" srcId="{10ABE68B-9493-47F3-AFB7-C9CFA72B167E}" destId="{289CCBA7-3E95-41CE-8598-D9DD57831414}" srcOrd="4" destOrd="0" presId="urn:microsoft.com/office/officeart/2005/8/layout/vList2"/>
    <dgm:cxn modelId="{A715D02D-0EE3-4A0B-A996-AA6D4012394F}" type="presParOf" srcId="{10ABE68B-9493-47F3-AFB7-C9CFA72B167E}" destId="{3260D539-0562-49E3-97DA-1E5D53ADED4A}" srcOrd="5" destOrd="0" presId="urn:microsoft.com/office/officeart/2005/8/layout/vList2"/>
    <dgm:cxn modelId="{C247F666-D156-4E80-B25F-E0BD2DF78026}" type="presParOf" srcId="{10ABE68B-9493-47F3-AFB7-C9CFA72B167E}" destId="{076AE9F7-2149-4ABC-8FFB-12C987D61BC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A9D612-20F9-4EEC-8BE7-CADA991F7E4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1843A2A-3C55-4F69-AA6B-BAD1AE94EBC2}">
      <dgm:prSet/>
      <dgm:spPr/>
      <dgm:t>
        <a:bodyPr/>
        <a:lstStyle/>
        <a:p>
          <a:r>
            <a:rPr lang="el-GR"/>
            <a:t>Να ζουν όσο το δυνατό πιο φυσιολογικά και παρά τα συμπτώματα και τη θεραπεία το άτομο δεν θα πρέπει να αισθάνεται διαφορετικό από τους άλλους</a:t>
          </a:r>
          <a:endParaRPr lang="en-US"/>
        </a:p>
      </dgm:t>
    </dgm:pt>
    <dgm:pt modelId="{61D508CA-9AED-4956-9B82-995EEE4C6839}" type="parTrans" cxnId="{183F1F26-5AD4-401D-8514-C2AAFDE20620}">
      <dgm:prSet/>
      <dgm:spPr/>
      <dgm:t>
        <a:bodyPr/>
        <a:lstStyle/>
        <a:p>
          <a:endParaRPr lang="en-US"/>
        </a:p>
      </dgm:t>
    </dgm:pt>
    <dgm:pt modelId="{EB7D5052-1572-47D2-8425-4E5D36A73010}" type="sibTrans" cxnId="{183F1F26-5AD4-401D-8514-C2AAFDE20620}">
      <dgm:prSet/>
      <dgm:spPr/>
      <dgm:t>
        <a:bodyPr/>
        <a:lstStyle/>
        <a:p>
          <a:endParaRPr lang="en-US"/>
        </a:p>
      </dgm:t>
    </dgm:pt>
    <dgm:pt modelId="{02977B9C-7940-487B-8480-18D12BEB9475}">
      <dgm:prSet/>
      <dgm:spPr/>
      <dgm:t>
        <a:bodyPr/>
        <a:lstStyle/>
        <a:p>
          <a:r>
            <a:rPr lang="el-GR"/>
            <a:t>Να μάθουν να τροποποιούν καθημερινές συνήθειες, σχέσεις και δραστηριότητες αυτοφροντίδας</a:t>
          </a:r>
          <a:endParaRPr lang="en-US"/>
        </a:p>
      </dgm:t>
    </dgm:pt>
    <dgm:pt modelId="{88B2541C-FA69-48F2-A331-6FFBD23730D7}" type="parTrans" cxnId="{AB40ED81-5EF4-4D66-AAAA-C3BB769F91E3}">
      <dgm:prSet/>
      <dgm:spPr/>
      <dgm:t>
        <a:bodyPr/>
        <a:lstStyle/>
        <a:p>
          <a:endParaRPr lang="en-US"/>
        </a:p>
      </dgm:t>
    </dgm:pt>
    <dgm:pt modelId="{25A5B795-F117-4C7C-8F17-16DCF7291165}" type="sibTrans" cxnId="{AB40ED81-5EF4-4D66-AAAA-C3BB769F91E3}">
      <dgm:prSet/>
      <dgm:spPr/>
      <dgm:t>
        <a:bodyPr/>
        <a:lstStyle/>
        <a:p>
          <a:endParaRPr lang="en-US"/>
        </a:p>
      </dgm:t>
    </dgm:pt>
    <dgm:pt modelId="{A5A70324-F219-49FB-A580-4AF0588D7EC8}">
      <dgm:prSet/>
      <dgm:spPr/>
      <dgm:t>
        <a:bodyPr/>
        <a:lstStyle/>
        <a:p>
          <a:r>
            <a:rPr lang="el-GR"/>
            <a:t>Να διατηρούν θετική αυτοαντίληψη και αίσθημα ελπίδας</a:t>
          </a:r>
          <a:endParaRPr lang="en-US"/>
        </a:p>
      </dgm:t>
    </dgm:pt>
    <dgm:pt modelId="{95BB5F83-382F-4532-A300-7B53B2CADFDD}" type="parTrans" cxnId="{6B76C3AD-51C5-40FE-934F-BC016EA6D17C}">
      <dgm:prSet/>
      <dgm:spPr/>
      <dgm:t>
        <a:bodyPr/>
        <a:lstStyle/>
        <a:p>
          <a:endParaRPr lang="en-US"/>
        </a:p>
      </dgm:t>
    </dgm:pt>
    <dgm:pt modelId="{27DF8140-CA6B-4D75-B4ED-8713952641CC}" type="sibTrans" cxnId="{6B76C3AD-51C5-40FE-934F-BC016EA6D17C}">
      <dgm:prSet/>
      <dgm:spPr/>
      <dgm:t>
        <a:bodyPr/>
        <a:lstStyle/>
        <a:p>
          <a:endParaRPr lang="en-US"/>
        </a:p>
      </dgm:t>
    </dgm:pt>
    <dgm:pt modelId="{A6075AE2-E7C3-4ACD-BA48-CC9A01D0E735}">
      <dgm:prSet/>
      <dgm:spPr/>
      <dgm:t>
        <a:bodyPr/>
        <a:lstStyle/>
        <a:p>
          <a:r>
            <a:rPr lang="el-GR"/>
            <a:t>Να θρηνούν για τις απώλειες της σωματικής ακεραιότητας, του οικονομικού εισοδήματος, του τρόπου ζωής, του ρόλου και της αξιοπρέπειας</a:t>
          </a:r>
          <a:endParaRPr lang="en-US"/>
        </a:p>
      </dgm:t>
    </dgm:pt>
    <dgm:pt modelId="{79C7D7B8-2118-424C-AC5C-5FBD39A5E84B}" type="parTrans" cxnId="{CD2DDB13-9D1A-49A8-B295-443BB8337A34}">
      <dgm:prSet/>
      <dgm:spPr/>
      <dgm:t>
        <a:bodyPr/>
        <a:lstStyle/>
        <a:p>
          <a:endParaRPr lang="en-US"/>
        </a:p>
      </dgm:t>
    </dgm:pt>
    <dgm:pt modelId="{88A00EF6-260A-4648-A7FA-B26F0C03FFB2}" type="sibTrans" cxnId="{CD2DDB13-9D1A-49A8-B295-443BB8337A34}">
      <dgm:prSet/>
      <dgm:spPr/>
      <dgm:t>
        <a:bodyPr/>
        <a:lstStyle/>
        <a:p>
          <a:endParaRPr lang="en-US"/>
        </a:p>
      </dgm:t>
    </dgm:pt>
    <dgm:pt modelId="{31D9B468-0791-4730-9A22-5C4806BE524D}">
      <dgm:prSet/>
      <dgm:spPr/>
      <dgm:t>
        <a:bodyPr/>
        <a:lstStyle/>
        <a:p>
          <a:r>
            <a:rPr lang="el-GR"/>
            <a:t>Να μάθουν πώς να ζουν μαζί με το χρόνιο πρόβλημα</a:t>
          </a:r>
          <a:endParaRPr lang="en-US"/>
        </a:p>
      </dgm:t>
    </dgm:pt>
    <dgm:pt modelId="{0C881657-EA03-4EC7-BADC-7DD7DB9747CC}" type="parTrans" cxnId="{813B7CD6-EA1C-43AC-B637-B6D5A58594E9}">
      <dgm:prSet/>
      <dgm:spPr/>
      <dgm:t>
        <a:bodyPr/>
        <a:lstStyle/>
        <a:p>
          <a:endParaRPr lang="en-US"/>
        </a:p>
      </dgm:t>
    </dgm:pt>
    <dgm:pt modelId="{E9AAD976-1A37-4805-A1A7-E13272DF0C98}" type="sibTrans" cxnId="{813B7CD6-EA1C-43AC-B637-B6D5A58594E9}">
      <dgm:prSet/>
      <dgm:spPr/>
      <dgm:t>
        <a:bodyPr/>
        <a:lstStyle/>
        <a:p>
          <a:endParaRPr lang="en-US"/>
        </a:p>
      </dgm:t>
    </dgm:pt>
    <dgm:pt modelId="{0E8D818C-6973-4B96-AE71-0A9E98A3C1F4}">
      <dgm:prSet/>
      <dgm:spPr/>
      <dgm:t>
        <a:bodyPr/>
        <a:lstStyle/>
        <a:p>
          <a:r>
            <a:rPr lang="el-GR"/>
            <a:t>Να ακολουθούν την προτεινόμενη ιατρική θεραπεία</a:t>
          </a:r>
          <a:endParaRPr lang="en-US"/>
        </a:p>
      </dgm:t>
    </dgm:pt>
    <dgm:pt modelId="{7FF34F39-C86B-401C-909C-E3775819A7D7}" type="parTrans" cxnId="{94709524-033E-4BB5-AFB5-0A9A18EA1EC1}">
      <dgm:prSet/>
      <dgm:spPr/>
      <dgm:t>
        <a:bodyPr/>
        <a:lstStyle/>
        <a:p>
          <a:endParaRPr lang="en-US"/>
        </a:p>
      </dgm:t>
    </dgm:pt>
    <dgm:pt modelId="{E1BF9F59-82C0-4B3E-B146-F0FA706A274D}" type="sibTrans" cxnId="{94709524-033E-4BB5-AFB5-0A9A18EA1EC1}">
      <dgm:prSet/>
      <dgm:spPr/>
      <dgm:t>
        <a:bodyPr/>
        <a:lstStyle/>
        <a:p>
          <a:endParaRPr lang="en-US"/>
        </a:p>
      </dgm:t>
    </dgm:pt>
    <dgm:pt modelId="{D105BB8C-11EB-47C4-83A4-0C21B0DD49CE}">
      <dgm:prSet/>
      <dgm:spPr/>
      <dgm:t>
        <a:bodyPr/>
        <a:lstStyle/>
        <a:p>
          <a:r>
            <a:rPr lang="el-GR"/>
            <a:t>Να διατηρούν αίσθημα ελέγχου.</a:t>
          </a:r>
          <a:endParaRPr lang="en-US"/>
        </a:p>
      </dgm:t>
    </dgm:pt>
    <dgm:pt modelId="{EB31FBAF-FE4D-4C01-BD6D-70F8A02BBC04}" type="parTrans" cxnId="{AA3088F2-5438-4616-955F-3FBAEE10F95E}">
      <dgm:prSet/>
      <dgm:spPr/>
      <dgm:t>
        <a:bodyPr/>
        <a:lstStyle/>
        <a:p>
          <a:endParaRPr lang="en-US"/>
        </a:p>
      </dgm:t>
    </dgm:pt>
    <dgm:pt modelId="{06E99D31-D51E-498E-8FFC-09EA321236EF}" type="sibTrans" cxnId="{AA3088F2-5438-4616-955F-3FBAEE10F95E}">
      <dgm:prSet/>
      <dgm:spPr/>
      <dgm:t>
        <a:bodyPr/>
        <a:lstStyle/>
        <a:p>
          <a:endParaRPr lang="en-US"/>
        </a:p>
      </dgm:t>
    </dgm:pt>
    <dgm:pt modelId="{364C3678-ACA9-4E00-BAF8-3C4A1DB4ACEA}">
      <dgm:prSet/>
      <dgm:spPr/>
      <dgm:t>
        <a:bodyPr/>
        <a:lstStyle/>
        <a:p>
          <a:r>
            <a:rPr lang="el-GR"/>
            <a:t>Να αντιμετωπίζουν το αναπόφευκτο του θανάτου</a:t>
          </a:r>
          <a:r>
            <a:rPr lang="en-US"/>
            <a:t>.</a:t>
          </a:r>
          <a:r>
            <a:rPr lang="el-GR"/>
            <a:t> </a:t>
          </a:r>
          <a:endParaRPr lang="en-US"/>
        </a:p>
      </dgm:t>
    </dgm:pt>
    <dgm:pt modelId="{2271DB69-2905-48FC-AA05-CCD7A014122A}" type="parTrans" cxnId="{1F4C3759-4B23-44DF-B18F-F2A2ABAA2B9A}">
      <dgm:prSet/>
      <dgm:spPr/>
      <dgm:t>
        <a:bodyPr/>
        <a:lstStyle/>
        <a:p>
          <a:endParaRPr lang="en-US"/>
        </a:p>
      </dgm:t>
    </dgm:pt>
    <dgm:pt modelId="{D18F7F50-C238-47FB-AE61-92432F34E76B}" type="sibTrans" cxnId="{1F4C3759-4B23-44DF-B18F-F2A2ABAA2B9A}">
      <dgm:prSet/>
      <dgm:spPr/>
      <dgm:t>
        <a:bodyPr/>
        <a:lstStyle/>
        <a:p>
          <a:endParaRPr lang="en-US"/>
        </a:p>
      </dgm:t>
    </dgm:pt>
    <dgm:pt modelId="{75AC96E7-4223-478C-ACEA-6A517D1697A3}">
      <dgm:prSet/>
      <dgm:spPr/>
      <dgm:t>
        <a:bodyPr/>
        <a:lstStyle/>
        <a:p>
          <a:r>
            <a:rPr lang="el-GR"/>
            <a:t>(</a:t>
          </a:r>
          <a:r>
            <a:rPr lang="en-US"/>
            <a:t>Miller 1983, Pollock 1986 )</a:t>
          </a:r>
        </a:p>
      </dgm:t>
    </dgm:pt>
    <dgm:pt modelId="{A6A3A976-2127-4BBF-A494-EE740B7D8C58}" type="parTrans" cxnId="{3E59216A-44D9-435A-8096-661C3C1D31B8}">
      <dgm:prSet/>
      <dgm:spPr/>
      <dgm:t>
        <a:bodyPr/>
        <a:lstStyle/>
        <a:p>
          <a:endParaRPr lang="en-US"/>
        </a:p>
      </dgm:t>
    </dgm:pt>
    <dgm:pt modelId="{F812CC7D-C993-49F2-A95E-426170A32240}" type="sibTrans" cxnId="{3E59216A-44D9-435A-8096-661C3C1D31B8}">
      <dgm:prSet/>
      <dgm:spPr/>
      <dgm:t>
        <a:bodyPr/>
        <a:lstStyle/>
        <a:p>
          <a:endParaRPr lang="en-US"/>
        </a:p>
      </dgm:t>
    </dgm:pt>
    <dgm:pt modelId="{F285FABF-1D0F-4DC2-A4D3-D5FEB5C632F5}" type="pres">
      <dgm:prSet presAssocID="{50A9D612-20F9-4EEC-8BE7-CADA991F7E45}" presName="linear" presStyleCnt="0">
        <dgm:presLayoutVars>
          <dgm:animLvl val="lvl"/>
          <dgm:resizeHandles val="exact"/>
        </dgm:presLayoutVars>
      </dgm:prSet>
      <dgm:spPr/>
    </dgm:pt>
    <dgm:pt modelId="{0C8B7715-35DF-48E2-BC00-89F74250E849}" type="pres">
      <dgm:prSet presAssocID="{D1843A2A-3C55-4F69-AA6B-BAD1AE94EBC2}" presName="parentText" presStyleLbl="node1" presStyleIdx="0" presStyleCnt="9">
        <dgm:presLayoutVars>
          <dgm:chMax val="0"/>
          <dgm:bulletEnabled val="1"/>
        </dgm:presLayoutVars>
      </dgm:prSet>
      <dgm:spPr/>
    </dgm:pt>
    <dgm:pt modelId="{6D18AAE0-CA97-4521-BDB5-446D8D8A0217}" type="pres">
      <dgm:prSet presAssocID="{EB7D5052-1572-47D2-8425-4E5D36A73010}" presName="spacer" presStyleCnt="0"/>
      <dgm:spPr/>
    </dgm:pt>
    <dgm:pt modelId="{D6473D80-75BA-49B4-84C2-51A940D589FA}" type="pres">
      <dgm:prSet presAssocID="{02977B9C-7940-487B-8480-18D12BEB9475}" presName="parentText" presStyleLbl="node1" presStyleIdx="1" presStyleCnt="9">
        <dgm:presLayoutVars>
          <dgm:chMax val="0"/>
          <dgm:bulletEnabled val="1"/>
        </dgm:presLayoutVars>
      </dgm:prSet>
      <dgm:spPr/>
    </dgm:pt>
    <dgm:pt modelId="{CA999667-E153-42C2-98C9-0B0B6E8A44C7}" type="pres">
      <dgm:prSet presAssocID="{25A5B795-F117-4C7C-8F17-16DCF7291165}" presName="spacer" presStyleCnt="0"/>
      <dgm:spPr/>
    </dgm:pt>
    <dgm:pt modelId="{E7D8B51D-582C-4A2F-B416-18332785C978}" type="pres">
      <dgm:prSet presAssocID="{A5A70324-F219-49FB-A580-4AF0588D7EC8}" presName="parentText" presStyleLbl="node1" presStyleIdx="2" presStyleCnt="9">
        <dgm:presLayoutVars>
          <dgm:chMax val="0"/>
          <dgm:bulletEnabled val="1"/>
        </dgm:presLayoutVars>
      </dgm:prSet>
      <dgm:spPr/>
    </dgm:pt>
    <dgm:pt modelId="{08BF10ED-00DB-4ED0-81D3-B36BC03C72DC}" type="pres">
      <dgm:prSet presAssocID="{27DF8140-CA6B-4D75-B4ED-8713952641CC}" presName="spacer" presStyleCnt="0"/>
      <dgm:spPr/>
    </dgm:pt>
    <dgm:pt modelId="{FF597DB0-1232-4397-B771-CF2C0C40E5B9}" type="pres">
      <dgm:prSet presAssocID="{A6075AE2-E7C3-4ACD-BA48-CC9A01D0E735}" presName="parentText" presStyleLbl="node1" presStyleIdx="3" presStyleCnt="9">
        <dgm:presLayoutVars>
          <dgm:chMax val="0"/>
          <dgm:bulletEnabled val="1"/>
        </dgm:presLayoutVars>
      </dgm:prSet>
      <dgm:spPr/>
    </dgm:pt>
    <dgm:pt modelId="{BBF3D177-00A1-4AC1-A1C1-5612ED480B8B}" type="pres">
      <dgm:prSet presAssocID="{88A00EF6-260A-4648-A7FA-B26F0C03FFB2}" presName="spacer" presStyleCnt="0"/>
      <dgm:spPr/>
    </dgm:pt>
    <dgm:pt modelId="{9960B568-A30A-4102-A297-724C09B267BC}" type="pres">
      <dgm:prSet presAssocID="{31D9B468-0791-4730-9A22-5C4806BE524D}" presName="parentText" presStyleLbl="node1" presStyleIdx="4" presStyleCnt="9">
        <dgm:presLayoutVars>
          <dgm:chMax val="0"/>
          <dgm:bulletEnabled val="1"/>
        </dgm:presLayoutVars>
      </dgm:prSet>
      <dgm:spPr/>
    </dgm:pt>
    <dgm:pt modelId="{15CD82AD-A5E4-43F8-9748-36F503B05947}" type="pres">
      <dgm:prSet presAssocID="{E9AAD976-1A37-4805-A1A7-E13272DF0C98}" presName="spacer" presStyleCnt="0"/>
      <dgm:spPr/>
    </dgm:pt>
    <dgm:pt modelId="{AFDFA71C-3925-4936-B6CE-8057E7F2E8B1}" type="pres">
      <dgm:prSet presAssocID="{0E8D818C-6973-4B96-AE71-0A9E98A3C1F4}" presName="parentText" presStyleLbl="node1" presStyleIdx="5" presStyleCnt="9">
        <dgm:presLayoutVars>
          <dgm:chMax val="0"/>
          <dgm:bulletEnabled val="1"/>
        </dgm:presLayoutVars>
      </dgm:prSet>
      <dgm:spPr/>
    </dgm:pt>
    <dgm:pt modelId="{CA4E72CE-80D2-45E4-8379-F4B563840AE1}" type="pres">
      <dgm:prSet presAssocID="{E1BF9F59-82C0-4B3E-B146-F0FA706A274D}" presName="spacer" presStyleCnt="0"/>
      <dgm:spPr/>
    </dgm:pt>
    <dgm:pt modelId="{9D09C99F-306A-4EDE-BE97-582F6DE9E21F}" type="pres">
      <dgm:prSet presAssocID="{D105BB8C-11EB-47C4-83A4-0C21B0DD49CE}" presName="parentText" presStyleLbl="node1" presStyleIdx="6" presStyleCnt="9">
        <dgm:presLayoutVars>
          <dgm:chMax val="0"/>
          <dgm:bulletEnabled val="1"/>
        </dgm:presLayoutVars>
      </dgm:prSet>
      <dgm:spPr/>
    </dgm:pt>
    <dgm:pt modelId="{68EB06C1-F47C-4CB6-BE93-49C165E58ACC}" type="pres">
      <dgm:prSet presAssocID="{06E99D31-D51E-498E-8FFC-09EA321236EF}" presName="spacer" presStyleCnt="0"/>
      <dgm:spPr/>
    </dgm:pt>
    <dgm:pt modelId="{339532AB-F6BF-4135-865C-760EB9A608F6}" type="pres">
      <dgm:prSet presAssocID="{364C3678-ACA9-4E00-BAF8-3C4A1DB4ACEA}" presName="parentText" presStyleLbl="node1" presStyleIdx="7" presStyleCnt="9">
        <dgm:presLayoutVars>
          <dgm:chMax val="0"/>
          <dgm:bulletEnabled val="1"/>
        </dgm:presLayoutVars>
      </dgm:prSet>
      <dgm:spPr/>
    </dgm:pt>
    <dgm:pt modelId="{17B6BF75-EA68-48CC-A014-DA0441D0D912}" type="pres">
      <dgm:prSet presAssocID="{D18F7F50-C238-47FB-AE61-92432F34E76B}" presName="spacer" presStyleCnt="0"/>
      <dgm:spPr/>
    </dgm:pt>
    <dgm:pt modelId="{649AFE4F-CAAB-4EB9-B523-8A70B69B4AC2}" type="pres">
      <dgm:prSet presAssocID="{75AC96E7-4223-478C-ACEA-6A517D1697A3}" presName="parentText" presStyleLbl="node1" presStyleIdx="8" presStyleCnt="9">
        <dgm:presLayoutVars>
          <dgm:chMax val="0"/>
          <dgm:bulletEnabled val="1"/>
        </dgm:presLayoutVars>
      </dgm:prSet>
      <dgm:spPr/>
    </dgm:pt>
  </dgm:ptLst>
  <dgm:cxnLst>
    <dgm:cxn modelId="{3FC19F0E-8A2C-4C2D-8C51-45CF76E0CF72}" type="presOf" srcId="{D1843A2A-3C55-4F69-AA6B-BAD1AE94EBC2}" destId="{0C8B7715-35DF-48E2-BC00-89F74250E849}" srcOrd="0" destOrd="0" presId="urn:microsoft.com/office/officeart/2005/8/layout/vList2"/>
    <dgm:cxn modelId="{CD2DDB13-9D1A-49A8-B295-443BB8337A34}" srcId="{50A9D612-20F9-4EEC-8BE7-CADA991F7E45}" destId="{A6075AE2-E7C3-4ACD-BA48-CC9A01D0E735}" srcOrd="3" destOrd="0" parTransId="{79C7D7B8-2118-424C-AC5C-5FBD39A5E84B}" sibTransId="{88A00EF6-260A-4648-A7FA-B26F0C03FFB2}"/>
    <dgm:cxn modelId="{6923AB1B-9BBC-4612-9F9B-6E87E1A0D499}" type="presOf" srcId="{364C3678-ACA9-4E00-BAF8-3C4A1DB4ACEA}" destId="{339532AB-F6BF-4135-865C-760EB9A608F6}" srcOrd="0" destOrd="0" presId="urn:microsoft.com/office/officeart/2005/8/layout/vList2"/>
    <dgm:cxn modelId="{A7EEE21E-A915-40F9-8BF2-A703BEB5A586}" type="presOf" srcId="{50A9D612-20F9-4EEC-8BE7-CADA991F7E45}" destId="{F285FABF-1D0F-4DC2-A4D3-D5FEB5C632F5}" srcOrd="0" destOrd="0" presId="urn:microsoft.com/office/officeart/2005/8/layout/vList2"/>
    <dgm:cxn modelId="{D484631F-03A5-43C9-B420-7B762C288B3F}" type="presOf" srcId="{02977B9C-7940-487B-8480-18D12BEB9475}" destId="{D6473D80-75BA-49B4-84C2-51A940D589FA}" srcOrd="0" destOrd="0" presId="urn:microsoft.com/office/officeart/2005/8/layout/vList2"/>
    <dgm:cxn modelId="{94709524-033E-4BB5-AFB5-0A9A18EA1EC1}" srcId="{50A9D612-20F9-4EEC-8BE7-CADA991F7E45}" destId="{0E8D818C-6973-4B96-AE71-0A9E98A3C1F4}" srcOrd="5" destOrd="0" parTransId="{7FF34F39-C86B-401C-909C-E3775819A7D7}" sibTransId="{E1BF9F59-82C0-4B3E-B146-F0FA706A274D}"/>
    <dgm:cxn modelId="{183F1F26-5AD4-401D-8514-C2AAFDE20620}" srcId="{50A9D612-20F9-4EEC-8BE7-CADA991F7E45}" destId="{D1843A2A-3C55-4F69-AA6B-BAD1AE94EBC2}" srcOrd="0" destOrd="0" parTransId="{61D508CA-9AED-4956-9B82-995EEE4C6839}" sibTransId="{EB7D5052-1572-47D2-8425-4E5D36A73010}"/>
    <dgm:cxn modelId="{7E8B9F61-295A-4C61-A236-C3B65B0139B4}" type="presOf" srcId="{A6075AE2-E7C3-4ACD-BA48-CC9A01D0E735}" destId="{FF597DB0-1232-4397-B771-CF2C0C40E5B9}" srcOrd="0" destOrd="0" presId="urn:microsoft.com/office/officeart/2005/8/layout/vList2"/>
    <dgm:cxn modelId="{3E59216A-44D9-435A-8096-661C3C1D31B8}" srcId="{50A9D612-20F9-4EEC-8BE7-CADA991F7E45}" destId="{75AC96E7-4223-478C-ACEA-6A517D1697A3}" srcOrd="8" destOrd="0" parTransId="{A6A3A976-2127-4BBF-A494-EE740B7D8C58}" sibTransId="{F812CC7D-C993-49F2-A95E-426170A32240}"/>
    <dgm:cxn modelId="{1F4C3759-4B23-44DF-B18F-F2A2ABAA2B9A}" srcId="{50A9D612-20F9-4EEC-8BE7-CADA991F7E45}" destId="{364C3678-ACA9-4E00-BAF8-3C4A1DB4ACEA}" srcOrd="7" destOrd="0" parTransId="{2271DB69-2905-48FC-AA05-CCD7A014122A}" sibTransId="{D18F7F50-C238-47FB-AE61-92432F34E76B}"/>
    <dgm:cxn modelId="{AB40ED81-5EF4-4D66-AAAA-C3BB769F91E3}" srcId="{50A9D612-20F9-4EEC-8BE7-CADA991F7E45}" destId="{02977B9C-7940-487B-8480-18D12BEB9475}" srcOrd="1" destOrd="0" parTransId="{88B2541C-FA69-48F2-A331-6FFBD23730D7}" sibTransId="{25A5B795-F117-4C7C-8F17-16DCF7291165}"/>
    <dgm:cxn modelId="{3751D284-B366-4759-A972-DFA420A0699E}" type="presOf" srcId="{A5A70324-F219-49FB-A580-4AF0588D7EC8}" destId="{E7D8B51D-582C-4A2F-B416-18332785C978}" srcOrd="0" destOrd="0" presId="urn:microsoft.com/office/officeart/2005/8/layout/vList2"/>
    <dgm:cxn modelId="{6B76C3AD-51C5-40FE-934F-BC016EA6D17C}" srcId="{50A9D612-20F9-4EEC-8BE7-CADA991F7E45}" destId="{A5A70324-F219-49FB-A580-4AF0588D7EC8}" srcOrd="2" destOrd="0" parTransId="{95BB5F83-382F-4532-A300-7B53B2CADFDD}" sibTransId="{27DF8140-CA6B-4D75-B4ED-8713952641CC}"/>
    <dgm:cxn modelId="{D30ADCBB-92DE-4299-A296-B52B14C6775F}" type="presOf" srcId="{0E8D818C-6973-4B96-AE71-0A9E98A3C1F4}" destId="{AFDFA71C-3925-4936-B6CE-8057E7F2E8B1}" srcOrd="0" destOrd="0" presId="urn:microsoft.com/office/officeart/2005/8/layout/vList2"/>
    <dgm:cxn modelId="{2C397BC7-E98F-4A87-B7C3-D3480A5B3C9F}" type="presOf" srcId="{D105BB8C-11EB-47C4-83A4-0C21B0DD49CE}" destId="{9D09C99F-306A-4EDE-BE97-582F6DE9E21F}" srcOrd="0" destOrd="0" presId="urn:microsoft.com/office/officeart/2005/8/layout/vList2"/>
    <dgm:cxn modelId="{813B7CD6-EA1C-43AC-B637-B6D5A58594E9}" srcId="{50A9D612-20F9-4EEC-8BE7-CADA991F7E45}" destId="{31D9B468-0791-4730-9A22-5C4806BE524D}" srcOrd="4" destOrd="0" parTransId="{0C881657-EA03-4EC7-BADC-7DD7DB9747CC}" sibTransId="{E9AAD976-1A37-4805-A1A7-E13272DF0C98}"/>
    <dgm:cxn modelId="{00CB62D9-02A7-487F-A3A6-9D5931E0E6F7}" type="presOf" srcId="{31D9B468-0791-4730-9A22-5C4806BE524D}" destId="{9960B568-A30A-4102-A297-724C09B267BC}" srcOrd="0" destOrd="0" presId="urn:microsoft.com/office/officeart/2005/8/layout/vList2"/>
    <dgm:cxn modelId="{AA3088F2-5438-4616-955F-3FBAEE10F95E}" srcId="{50A9D612-20F9-4EEC-8BE7-CADA991F7E45}" destId="{D105BB8C-11EB-47C4-83A4-0C21B0DD49CE}" srcOrd="6" destOrd="0" parTransId="{EB31FBAF-FE4D-4C01-BD6D-70F8A02BBC04}" sibTransId="{06E99D31-D51E-498E-8FFC-09EA321236EF}"/>
    <dgm:cxn modelId="{813CD2F4-874F-49AE-9068-85D38E099E7E}" type="presOf" srcId="{75AC96E7-4223-478C-ACEA-6A517D1697A3}" destId="{649AFE4F-CAAB-4EB9-B523-8A70B69B4AC2}" srcOrd="0" destOrd="0" presId="urn:microsoft.com/office/officeart/2005/8/layout/vList2"/>
    <dgm:cxn modelId="{D4977E00-A4B9-4B34-9494-705432715351}" type="presParOf" srcId="{F285FABF-1D0F-4DC2-A4D3-D5FEB5C632F5}" destId="{0C8B7715-35DF-48E2-BC00-89F74250E849}" srcOrd="0" destOrd="0" presId="urn:microsoft.com/office/officeart/2005/8/layout/vList2"/>
    <dgm:cxn modelId="{5D1C8D9B-5F63-4D44-8B09-7B0002352FBF}" type="presParOf" srcId="{F285FABF-1D0F-4DC2-A4D3-D5FEB5C632F5}" destId="{6D18AAE0-CA97-4521-BDB5-446D8D8A0217}" srcOrd="1" destOrd="0" presId="urn:microsoft.com/office/officeart/2005/8/layout/vList2"/>
    <dgm:cxn modelId="{4897920B-4E81-48BC-86A5-63AD5770A34F}" type="presParOf" srcId="{F285FABF-1D0F-4DC2-A4D3-D5FEB5C632F5}" destId="{D6473D80-75BA-49B4-84C2-51A940D589FA}" srcOrd="2" destOrd="0" presId="urn:microsoft.com/office/officeart/2005/8/layout/vList2"/>
    <dgm:cxn modelId="{5C1E2625-EEFE-4F2E-B14A-ABC3A0F98069}" type="presParOf" srcId="{F285FABF-1D0F-4DC2-A4D3-D5FEB5C632F5}" destId="{CA999667-E153-42C2-98C9-0B0B6E8A44C7}" srcOrd="3" destOrd="0" presId="urn:microsoft.com/office/officeart/2005/8/layout/vList2"/>
    <dgm:cxn modelId="{F12648A4-3656-4F5B-A259-9F7927CE5014}" type="presParOf" srcId="{F285FABF-1D0F-4DC2-A4D3-D5FEB5C632F5}" destId="{E7D8B51D-582C-4A2F-B416-18332785C978}" srcOrd="4" destOrd="0" presId="urn:microsoft.com/office/officeart/2005/8/layout/vList2"/>
    <dgm:cxn modelId="{E5BCF038-698D-429D-B398-0BEC3CF8D393}" type="presParOf" srcId="{F285FABF-1D0F-4DC2-A4D3-D5FEB5C632F5}" destId="{08BF10ED-00DB-4ED0-81D3-B36BC03C72DC}" srcOrd="5" destOrd="0" presId="urn:microsoft.com/office/officeart/2005/8/layout/vList2"/>
    <dgm:cxn modelId="{6C4C72AF-9817-498C-9A4D-07B76B06C6F7}" type="presParOf" srcId="{F285FABF-1D0F-4DC2-A4D3-D5FEB5C632F5}" destId="{FF597DB0-1232-4397-B771-CF2C0C40E5B9}" srcOrd="6" destOrd="0" presId="urn:microsoft.com/office/officeart/2005/8/layout/vList2"/>
    <dgm:cxn modelId="{E152862D-4D33-4694-9751-A4E44801D510}" type="presParOf" srcId="{F285FABF-1D0F-4DC2-A4D3-D5FEB5C632F5}" destId="{BBF3D177-00A1-4AC1-A1C1-5612ED480B8B}" srcOrd="7" destOrd="0" presId="urn:microsoft.com/office/officeart/2005/8/layout/vList2"/>
    <dgm:cxn modelId="{2EEBF594-06BA-452D-89E5-F5C3DA13C31A}" type="presParOf" srcId="{F285FABF-1D0F-4DC2-A4D3-D5FEB5C632F5}" destId="{9960B568-A30A-4102-A297-724C09B267BC}" srcOrd="8" destOrd="0" presId="urn:microsoft.com/office/officeart/2005/8/layout/vList2"/>
    <dgm:cxn modelId="{769BD5C1-38E2-4C8C-9870-55ABA8298B55}" type="presParOf" srcId="{F285FABF-1D0F-4DC2-A4D3-D5FEB5C632F5}" destId="{15CD82AD-A5E4-43F8-9748-36F503B05947}" srcOrd="9" destOrd="0" presId="urn:microsoft.com/office/officeart/2005/8/layout/vList2"/>
    <dgm:cxn modelId="{3D3306E8-1DB4-4111-ABB3-5C6E8821AA7B}" type="presParOf" srcId="{F285FABF-1D0F-4DC2-A4D3-D5FEB5C632F5}" destId="{AFDFA71C-3925-4936-B6CE-8057E7F2E8B1}" srcOrd="10" destOrd="0" presId="urn:microsoft.com/office/officeart/2005/8/layout/vList2"/>
    <dgm:cxn modelId="{EEF272B8-BCC0-4B87-AD3B-61F3219B8477}" type="presParOf" srcId="{F285FABF-1D0F-4DC2-A4D3-D5FEB5C632F5}" destId="{CA4E72CE-80D2-45E4-8379-F4B563840AE1}" srcOrd="11" destOrd="0" presId="urn:microsoft.com/office/officeart/2005/8/layout/vList2"/>
    <dgm:cxn modelId="{0E3873B7-8670-4A11-8DE3-CA3CB186CB08}" type="presParOf" srcId="{F285FABF-1D0F-4DC2-A4D3-D5FEB5C632F5}" destId="{9D09C99F-306A-4EDE-BE97-582F6DE9E21F}" srcOrd="12" destOrd="0" presId="urn:microsoft.com/office/officeart/2005/8/layout/vList2"/>
    <dgm:cxn modelId="{3E9E64BC-D4C0-40F9-87D1-113F1420251D}" type="presParOf" srcId="{F285FABF-1D0F-4DC2-A4D3-D5FEB5C632F5}" destId="{68EB06C1-F47C-4CB6-BE93-49C165E58ACC}" srcOrd="13" destOrd="0" presId="urn:microsoft.com/office/officeart/2005/8/layout/vList2"/>
    <dgm:cxn modelId="{6DA169B2-EC70-4B7F-9180-3114EFCB7B93}" type="presParOf" srcId="{F285FABF-1D0F-4DC2-A4D3-D5FEB5C632F5}" destId="{339532AB-F6BF-4135-865C-760EB9A608F6}" srcOrd="14" destOrd="0" presId="urn:microsoft.com/office/officeart/2005/8/layout/vList2"/>
    <dgm:cxn modelId="{34CEB943-85B8-4639-A5A2-68C7F88ED16F}" type="presParOf" srcId="{F285FABF-1D0F-4DC2-A4D3-D5FEB5C632F5}" destId="{17B6BF75-EA68-48CC-A014-DA0441D0D912}" srcOrd="15" destOrd="0" presId="urn:microsoft.com/office/officeart/2005/8/layout/vList2"/>
    <dgm:cxn modelId="{5BADFEEE-B6A7-426B-B790-EF050939BC62}" type="presParOf" srcId="{F285FABF-1D0F-4DC2-A4D3-D5FEB5C632F5}" destId="{649AFE4F-CAAB-4EB9-B523-8A70B69B4AC2}"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5E8157-C90C-4193-8CFB-BDA32DD4615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29C4D37-30F8-4352-8229-A88AE00736B8}">
      <dgm:prSet/>
      <dgm:spPr/>
      <dgm:t>
        <a:bodyPr/>
        <a:lstStyle/>
        <a:p>
          <a:r>
            <a:rPr lang="el-GR"/>
            <a:t>Η πρωτογενής προληπτική φροντίδα στοχεύει </a:t>
          </a:r>
          <a:r>
            <a:rPr lang="el-GR" b="1"/>
            <a:t>στην προαγωγή της υγείας και την πρόληψη της ασθένειας.</a:t>
          </a:r>
          <a:r>
            <a:rPr lang="el-GR"/>
            <a:t> </a:t>
          </a:r>
          <a:endParaRPr lang="en-US"/>
        </a:p>
      </dgm:t>
    </dgm:pt>
    <dgm:pt modelId="{3A01C2A6-E9D9-4C91-9B94-954A8A11D0F0}" type="parTrans" cxnId="{D76D8262-0EA1-43C2-8441-AE8AC1648BBF}">
      <dgm:prSet/>
      <dgm:spPr/>
      <dgm:t>
        <a:bodyPr/>
        <a:lstStyle/>
        <a:p>
          <a:endParaRPr lang="en-US"/>
        </a:p>
      </dgm:t>
    </dgm:pt>
    <dgm:pt modelId="{21BD6461-6156-4D3A-A30E-F12EF101623A}" type="sibTrans" cxnId="{D76D8262-0EA1-43C2-8441-AE8AC1648BBF}">
      <dgm:prSet/>
      <dgm:spPr/>
      <dgm:t>
        <a:bodyPr/>
        <a:lstStyle/>
        <a:p>
          <a:endParaRPr lang="en-US"/>
        </a:p>
      </dgm:t>
    </dgm:pt>
    <dgm:pt modelId="{F038A4E1-7762-455D-8A76-AE3360BC1B87}">
      <dgm:prSet/>
      <dgm:spPr/>
      <dgm:t>
        <a:bodyPr/>
        <a:lstStyle/>
        <a:p>
          <a:r>
            <a:rPr lang="el-GR"/>
            <a:t>Οι δραστηριότητες σ' αυτό το επίπεδο επικεντρώνονται σε άτομα ή ομάδες. </a:t>
          </a:r>
          <a:endParaRPr lang="en-US"/>
        </a:p>
      </dgm:t>
    </dgm:pt>
    <dgm:pt modelId="{E6F822F6-2B58-4958-8168-51FC96F25276}" type="parTrans" cxnId="{F07BB0CB-04E4-466C-A564-939B7116E000}">
      <dgm:prSet/>
      <dgm:spPr/>
      <dgm:t>
        <a:bodyPr/>
        <a:lstStyle/>
        <a:p>
          <a:endParaRPr lang="en-US"/>
        </a:p>
      </dgm:t>
    </dgm:pt>
    <dgm:pt modelId="{39FD2A0E-F77A-4377-A704-BE613AF31C16}" type="sibTrans" cxnId="{F07BB0CB-04E4-466C-A564-939B7116E000}">
      <dgm:prSet/>
      <dgm:spPr/>
      <dgm:t>
        <a:bodyPr/>
        <a:lstStyle/>
        <a:p>
          <a:endParaRPr lang="en-US"/>
        </a:p>
      </dgm:t>
    </dgm:pt>
    <dgm:pt modelId="{D57EEAD5-408A-4E78-9075-D85D9851A99C}">
      <dgm:prSet/>
      <dgm:spPr/>
      <dgm:t>
        <a:bodyPr/>
        <a:lstStyle/>
        <a:p>
          <a:r>
            <a:rPr lang="el-GR"/>
            <a:t>Η εφαρμογή αποτελεσματικών μέτρων πρωτογενούς πρόληψης ενός νοσήματος προϋποθέτει γνώση των αντίστοιχων αιτιολογικών παραγόντων. </a:t>
          </a:r>
          <a:endParaRPr lang="en-US"/>
        </a:p>
      </dgm:t>
    </dgm:pt>
    <dgm:pt modelId="{96A8608B-8D14-4C55-B24E-39E572521107}" type="parTrans" cxnId="{555D382E-CA07-4A58-A1D0-2E8F80331D44}">
      <dgm:prSet/>
      <dgm:spPr/>
      <dgm:t>
        <a:bodyPr/>
        <a:lstStyle/>
        <a:p>
          <a:endParaRPr lang="en-US"/>
        </a:p>
      </dgm:t>
    </dgm:pt>
    <dgm:pt modelId="{E669EF64-AE58-46CF-9318-BC461ED0AFCF}" type="sibTrans" cxnId="{555D382E-CA07-4A58-A1D0-2E8F80331D44}">
      <dgm:prSet/>
      <dgm:spPr/>
      <dgm:t>
        <a:bodyPr/>
        <a:lstStyle/>
        <a:p>
          <a:endParaRPr lang="en-US"/>
        </a:p>
      </dgm:t>
    </dgm:pt>
    <dgm:pt modelId="{6F5286D1-B8C1-4E5B-AFF5-DD73AA2D4AC5}">
      <dgm:prSet/>
      <dgm:spPr/>
      <dgm:t>
        <a:bodyPr/>
        <a:lstStyle/>
        <a:p>
          <a:r>
            <a:rPr lang="el-GR"/>
            <a:t>Η ανακάλυψη των παραγόντων αυτών μπορεί να γίνει με τρεις κατηγορίες ερευνών: σε ανθρώπους, σε πειραματόζωα και σε μικροβιακές καλλιέργειες.</a:t>
          </a:r>
          <a:endParaRPr lang="en-US"/>
        </a:p>
      </dgm:t>
    </dgm:pt>
    <dgm:pt modelId="{5A516647-3B8E-4C96-BD16-26C6BC260E27}" type="parTrans" cxnId="{9231E3E3-4CE3-4FDA-A83C-7477EDBE786B}">
      <dgm:prSet/>
      <dgm:spPr/>
      <dgm:t>
        <a:bodyPr/>
        <a:lstStyle/>
        <a:p>
          <a:endParaRPr lang="en-US"/>
        </a:p>
      </dgm:t>
    </dgm:pt>
    <dgm:pt modelId="{1AE736A5-D913-4F58-A77F-B0B4B8733E70}" type="sibTrans" cxnId="{9231E3E3-4CE3-4FDA-A83C-7477EDBE786B}">
      <dgm:prSet/>
      <dgm:spPr/>
      <dgm:t>
        <a:bodyPr/>
        <a:lstStyle/>
        <a:p>
          <a:endParaRPr lang="en-US"/>
        </a:p>
      </dgm:t>
    </dgm:pt>
    <dgm:pt modelId="{9A805E13-4EF1-4ED1-9CB5-51A5C4DD9EBC}" type="pres">
      <dgm:prSet presAssocID="{085E8157-C90C-4193-8CFB-BDA32DD46153}" presName="linear" presStyleCnt="0">
        <dgm:presLayoutVars>
          <dgm:animLvl val="lvl"/>
          <dgm:resizeHandles val="exact"/>
        </dgm:presLayoutVars>
      </dgm:prSet>
      <dgm:spPr/>
    </dgm:pt>
    <dgm:pt modelId="{B6D3991E-F9EF-4F03-B4AB-9EE6FFBFEC07}" type="pres">
      <dgm:prSet presAssocID="{C29C4D37-30F8-4352-8229-A88AE00736B8}" presName="parentText" presStyleLbl="node1" presStyleIdx="0" presStyleCnt="4">
        <dgm:presLayoutVars>
          <dgm:chMax val="0"/>
          <dgm:bulletEnabled val="1"/>
        </dgm:presLayoutVars>
      </dgm:prSet>
      <dgm:spPr/>
    </dgm:pt>
    <dgm:pt modelId="{386362D5-D90F-42D1-9181-A641F12FD96C}" type="pres">
      <dgm:prSet presAssocID="{21BD6461-6156-4D3A-A30E-F12EF101623A}" presName="spacer" presStyleCnt="0"/>
      <dgm:spPr/>
    </dgm:pt>
    <dgm:pt modelId="{BD2A8BA8-503F-4B71-A00E-452A00A87A38}" type="pres">
      <dgm:prSet presAssocID="{F038A4E1-7762-455D-8A76-AE3360BC1B87}" presName="parentText" presStyleLbl="node1" presStyleIdx="1" presStyleCnt="4">
        <dgm:presLayoutVars>
          <dgm:chMax val="0"/>
          <dgm:bulletEnabled val="1"/>
        </dgm:presLayoutVars>
      </dgm:prSet>
      <dgm:spPr/>
    </dgm:pt>
    <dgm:pt modelId="{288D2BB9-8E9B-4237-808E-8ACE6B2094FD}" type="pres">
      <dgm:prSet presAssocID="{39FD2A0E-F77A-4377-A704-BE613AF31C16}" presName="spacer" presStyleCnt="0"/>
      <dgm:spPr/>
    </dgm:pt>
    <dgm:pt modelId="{30BB4FBB-A361-4E25-9751-44188E5A2C1E}" type="pres">
      <dgm:prSet presAssocID="{D57EEAD5-408A-4E78-9075-D85D9851A99C}" presName="parentText" presStyleLbl="node1" presStyleIdx="2" presStyleCnt="4">
        <dgm:presLayoutVars>
          <dgm:chMax val="0"/>
          <dgm:bulletEnabled val="1"/>
        </dgm:presLayoutVars>
      </dgm:prSet>
      <dgm:spPr/>
    </dgm:pt>
    <dgm:pt modelId="{2F5167B4-89A9-4DB4-8067-A8B0E9D1CA33}" type="pres">
      <dgm:prSet presAssocID="{E669EF64-AE58-46CF-9318-BC461ED0AFCF}" presName="spacer" presStyleCnt="0"/>
      <dgm:spPr/>
    </dgm:pt>
    <dgm:pt modelId="{7D7A41AE-C327-4BF3-B219-D8F486811563}" type="pres">
      <dgm:prSet presAssocID="{6F5286D1-B8C1-4E5B-AFF5-DD73AA2D4AC5}" presName="parentText" presStyleLbl="node1" presStyleIdx="3" presStyleCnt="4">
        <dgm:presLayoutVars>
          <dgm:chMax val="0"/>
          <dgm:bulletEnabled val="1"/>
        </dgm:presLayoutVars>
      </dgm:prSet>
      <dgm:spPr/>
    </dgm:pt>
  </dgm:ptLst>
  <dgm:cxnLst>
    <dgm:cxn modelId="{06E0342E-6A21-441A-8B25-4127F223BF1A}" type="presOf" srcId="{F038A4E1-7762-455D-8A76-AE3360BC1B87}" destId="{BD2A8BA8-503F-4B71-A00E-452A00A87A38}" srcOrd="0" destOrd="0" presId="urn:microsoft.com/office/officeart/2005/8/layout/vList2"/>
    <dgm:cxn modelId="{555D382E-CA07-4A58-A1D0-2E8F80331D44}" srcId="{085E8157-C90C-4193-8CFB-BDA32DD46153}" destId="{D57EEAD5-408A-4E78-9075-D85D9851A99C}" srcOrd="2" destOrd="0" parTransId="{96A8608B-8D14-4C55-B24E-39E572521107}" sibTransId="{E669EF64-AE58-46CF-9318-BC461ED0AFCF}"/>
    <dgm:cxn modelId="{D76D8262-0EA1-43C2-8441-AE8AC1648BBF}" srcId="{085E8157-C90C-4193-8CFB-BDA32DD46153}" destId="{C29C4D37-30F8-4352-8229-A88AE00736B8}" srcOrd="0" destOrd="0" parTransId="{3A01C2A6-E9D9-4C91-9B94-954A8A11D0F0}" sibTransId="{21BD6461-6156-4D3A-A30E-F12EF101623A}"/>
    <dgm:cxn modelId="{82C30966-49AF-4273-AC77-973FA18C3D5C}" type="presOf" srcId="{6F5286D1-B8C1-4E5B-AFF5-DD73AA2D4AC5}" destId="{7D7A41AE-C327-4BF3-B219-D8F486811563}" srcOrd="0" destOrd="0" presId="urn:microsoft.com/office/officeart/2005/8/layout/vList2"/>
    <dgm:cxn modelId="{5FA88273-E137-4392-8CE0-489523EB8AA0}" type="presOf" srcId="{D57EEAD5-408A-4E78-9075-D85D9851A99C}" destId="{30BB4FBB-A361-4E25-9751-44188E5A2C1E}" srcOrd="0" destOrd="0" presId="urn:microsoft.com/office/officeart/2005/8/layout/vList2"/>
    <dgm:cxn modelId="{E583538E-215E-4CAD-A0B8-BD4C391429B9}" type="presOf" srcId="{085E8157-C90C-4193-8CFB-BDA32DD46153}" destId="{9A805E13-4EF1-4ED1-9CB5-51A5C4DD9EBC}" srcOrd="0" destOrd="0" presId="urn:microsoft.com/office/officeart/2005/8/layout/vList2"/>
    <dgm:cxn modelId="{CFBC04A0-9419-41F7-B391-7FFB2EE3B01B}" type="presOf" srcId="{C29C4D37-30F8-4352-8229-A88AE00736B8}" destId="{B6D3991E-F9EF-4F03-B4AB-9EE6FFBFEC07}" srcOrd="0" destOrd="0" presId="urn:microsoft.com/office/officeart/2005/8/layout/vList2"/>
    <dgm:cxn modelId="{F07BB0CB-04E4-466C-A564-939B7116E000}" srcId="{085E8157-C90C-4193-8CFB-BDA32DD46153}" destId="{F038A4E1-7762-455D-8A76-AE3360BC1B87}" srcOrd="1" destOrd="0" parTransId="{E6F822F6-2B58-4958-8168-51FC96F25276}" sibTransId="{39FD2A0E-F77A-4377-A704-BE613AF31C16}"/>
    <dgm:cxn modelId="{9231E3E3-4CE3-4FDA-A83C-7477EDBE786B}" srcId="{085E8157-C90C-4193-8CFB-BDA32DD46153}" destId="{6F5286D1-B8C1-4E5B-AFF5-DD73AA2D4AC5}" srcOrd="3" destOrd="0" parTransId="{5A516647-3B8E-4C96-BD16-26C6BC260E27}" sibTransId="{1AE736A5-D913-4F58-A77F-B0B4B8733E70}"/>
    <dgm:cxn modelId="{1EFB266C-2142-4EFB-97B2-29D2435273A9}" type="presParOf" srcId="{9A805E13-4EF1-4ED1-9CB5-51A5C4DD9EBC}" destId="{B6D3991E-F9EF-4F03-B4AB-9EE6FFBFEC07}" srcOrd="0" destOrd="0" presId="urn:microsoft.com/office/officeart/2005/8/layout/vList2"/>
    <dgm:cxn modelId="{5E5E111D-8B5A-4AB4-804B-F77133C2CC4D}" type="presParOf" srcId="{9A805E13-4EF1-4ED1-9CB5-51A5C4DD9EBC}" destId="{386362D5-D90F-42D1-9181-A641F12FD96C}" srcOrd="1" destOrd="0" presId="urn:microsoft.com/office/officeart/2005/8/layout/vList2"/>
    <dgm:cxn modelId="{8BE05509-C876-4CD2-97DD-68C0099E53C7}" type="presParOf" srcId="{9A805E13-4EF1-4ED1-9CB5-51A5C4DD9EBC}" destId="{BD2A8BA8-503F-4B71-A00E-452A00A87A38}" srcOrd="2" destOrd="0" presId="urn:microsoft.com/office/officeart/2005/8/layout/vList2"/>
    <dgm:cxn modelId="{F5EF2EC3-ECC2-46A7-90ED-7581F408F66B}" type="presParOf" srcId="{9A805E13-4EF1-4ED1-9CB5-51A5C4DD9EBC}" destId="{288D2BB9-8E9B-4237-808E-8ACE6B2094FD}" srcOrd="3" destOrd="0" presId="urn:microsoft.com/office/officeart/2005/8/layout/vList2"/>
    <dgm:cxn modelId="{AF49ED90-8E18-4C9F-BB0E-9582ED1DB6F9}" type="presParOf" srcId="{9A805E13-4EF1-4ED1-9CB5-51A5C4DD9EBC}" destId="{30BB4FBB-A361-4E25-9751-44188E5A2C1E}" srcOrd="4" destOrd="0" presId="urn:microsoft.com/office/officeart/2005/8/layout/vList2"/>
    <dgm:cxn modelId="{ECB50D1D-DDCA-49FE-8727-50FD86D09C24}" type="presParOf" srcId="{9A805E13-4EF1-4ED1-9CB5-51A5C4DD9EBC}" destId="{2F5167B4-89A9-4DB4-8067-A8B0E9D1CA33}" srcOrd="5" destOrd="0" presId="urn:microsoft.com/office/officeart/2005/8/layout/vList2"/>
    <dgm:cxn modelId="{15961679-57C3-4B77-867A-A02B0017155B}" type="presParOf" srcId="{9A805E13-4EF1-4ED1-9CB5-51A5C4DD9EBC}" destId="{7D7A41AE-C327-4BF3-B219-D8F48681156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D3EDCA-F2C1-46D1-907C-651EAC4B59B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45D75E0-81B7-4FC1-82FE-BE892948C1D7}">
      <dgm:prSet/>
      <dgm:spPr/>
      <dgm:t>
        <a:bodyPr/>
        <a:lstStyle/>
        <a:p>
          <a:r>
            <a:rPr lang="el-GR"/>
            <a:t>Στη </a:t>
          </a:r>
          <a:r>
            <a:rPr lang="el-GR" b="1"/>
            <a:t>δευτερογενή πρόληψη</a:t>
          </a:r>
          <a:r>
            <a:rPr lang="el-GR"/>
            <a:t> γίνεται προσπάθεια να διαγνωστεί η ύπαρξη μιας νόσου έγκαιρα, δηλαδή πριν εμφανιστούν τα συμπτώματα, ώστε να προληφθεί η εξέλιξη της νόσου σε βαριές ή / και θανατηφόρο μορφή.</a:t>
          </a:r>
          <a:endParaRPr lang="en-US"/>
        </a:p>
      </dgm:t>
    </dgm:pt>
    <dgm:pt modelId="{17A4578A-2AAF-43F7-8AC7-C604208EEBC3}" type="parTrans" cxnId="{B3D10D9F-E80D-47D9-BA85-D66518905ADC}">
      <dgm:prSet/>
      <dgm:spPr/>
      <dgm:t>
        <a:bodyPr/>
        <a:lstStyle/>
        <a:p>
          <a:endParaRPr lang="en-US"/>
        </a:p>
      </dgm:t>
    </dgm:pt>
    <dgm:pt modelId="{7EA7BB08-C179-4910-8009-06ABA1199F94}" type="sibTrans" cxnId="{B3D10D9F-E80D-47D9-BA85-D66518905ADC}">
      <dgm:prSet/>
      <dgm:spPr/>
      <dgm:t>
        <a:bodyPr/>
        <a:lstStyle/>
        <a:p>
          <a:endParaRPr lang="en-US"/>
        </a:p>
      </dgm:t>
    </dgm:pt>
    <dgm:pt modelId="{46E8E59F-543C-4938-BD69-9FACFB29CF36}">
      <dgm:prSet/>
      <dgm:spPr/>
      <dgm:t>
        <a:bodyPr/>
        <a:lstStyle/>
        <a:p>
          <a:r>
            <a:rPr lang="el-GR"/>
            <a:t>Επομένως η δευτερογενής πρόληψη βασίζεται στον προσυμπτωματικό έλεγχο και είναι συνάρτηση των διαθέσιμων μεθόδων προσυμπτωματικής διάγνωσης. </a:t>
          </a:r>
          <a:endParaRPr lang="en-US"/>
        </a:p>
      </dgm:t>
    </dgm:pt>
    <dgm:pt modelId="{2DDDE4AD-7A23-446D-A145-F522E5E925FC}" type="parTrans" cxnId="{7A761EE4-5E74-403B-9172-0ECC221C029B}">
      <dgm:prSet/>
      <dgm:spPr/>
      <dgm:t>
        <a:bodyPr/>
        <a:lstStyle/>
        <a:p>
          <a:endParaRPr lang="en-US"/>
        </a:p>
      </dgm:t>
    </dgm:pt>
    <dgm:pt modelId="{32BA1B88-B33C-43BC-A399-007D62159BCF}" type="sibTrans" cxnId="{7A761EE4-5E74-403B-9172-0ECC221C029B}">
      <dgm:prSet/>
      <dgm:spPr/>
      <dgm:t>
        <a:bodyPr/>
        <a:lstStyle/>
        <a:p>
          <a:endParaRPr lang="en-US"/>
        </a:p>
      </dgm:t>
    </dgm:pt>
    <dgm:pt modelId="{98D5C319-F56A-44B1-8008-DB94BB899FC3}">
      <dgm:prSet/>
      <dgm:spPr/>
      <dgm:t>
        <a:bodyPr/>
        <a:lstStyle/>
        <a:p>
          <a:r>
            <a:rPr lang="el-GR" b="1"/>
            <a:t>Η γενική αρχή στην οποία στηρίζεται ο προσυμπτωματικός έλεγχος και η δευτερογενής πρόληψη είναι ότι μια θεραπευτική αγωγή είναι πιθανότερο να είναι αποτελεσματική αν εφαρμοστεί νωρίς παρά αν εφαρμοστεί αργά</a:t>
          </a:r>
          <a:endParaRPr lang="en-US"/>
        </a:p>
      </dgm:t>
    </dgm:pt>
    <dgm:pt modelId="{AEDB4150-B181-4373-B9B8-D689F4CF5D92}" type="parTrans" cxnId="{E46C6228-0655-4925-85FC-75C60871B21A}">
      <dgm:prSet/>
      <dgm:spPr/>
      <dgm:t>
        <a:bodyPr/>
        <a:lstStyle/>
        <a:p>
          <a:endParaRPr lang="en-US"/>
        </a:p>
      </dgm:t>
    </dgm:pt>
    <dgm:pt modelId="{01800731-52EE-4E05-BC1B-224A41815F20}" type="sibTrans" cxnId="{E46C6228-0655-4925-85FC-75C60871B21A}">
      <dgm:prSet/>
      <dgm:spPr/>
      <dgm:t>
        <a:bodyPr/>
        <a:lstStyle/>
        <a:p>
          <a:endParaRPr lang="en-US"/>
        </a:p>
      </dgm:t>
    </dgm:pt>
    <dgm:pt modelId="{AC4C3108-13A4-4046-96D4-5C35B5D3F399}" type="pres">
      <dgm:prSet presAssocID="{E7D3EDCA-F2C1-46D1-907C-651EAC4B59B9}" presName="vert0" presStyleCnt="0">
        <dgm:presLayoutVars>
          <dgm:dir/>
          <dgm:animOne val="branch"/>
          <dgm:animLvl val="lvl"/>
        </dgm:presLayoutVars>
      </dgm:prSet>
      <dgm:spPr/>
    </dgm:pt>
    <dgm:pt modelId="{0A5C490A-BC4F-4FB9-9AA7-18912B3FC5D5}" type="pres">
      <dgm:prSet presAssocID="{645D75E0-81B7-4FC1-82FE-BE892948C1D7}" presName="thickLine" presStyleLbl="alignNode1" presStyleIdx="0" presStyleCnt="3"/>
      <dgm:spPr/>
    </dgm:pt>
    <dgm:pt modelId="{7E104A87-66C2-4FA5-A106-6E65EF300A38}" type="pres">
      <dgm:prSet presAssocID="{645D75E0-81B7-4FC1-82FE-BE892948C1D7}" presName="horz1" presStyleCnt="0"/>
      <dgm:spPr/>
    </dgm:pt>
    <dgm:pt modelId="{2A0EEC6F-25DD-44D3-BF14-88E1181532FE}" type="pres">
      <dgm:prSet presAssocID="{645D75E0-81B7-4FC1-82FE-BE892948C1D7}" presName="tx1" presStyleLbl="revTx" presStyleIdx="0" presStyleCnt="3"/>
      <dgm:spPr/>
    </dgm:pt>
    <dgm:pt modelId="{DC8D17FA-7FFF-4D1A-8B69-89CD1D1CBE20}" type="pres">
      <dgm:prSet presAssocID="{645D75E0-81B7-4FC1-82FE-BE892948C1D7}" presName="vert1" presStyleCnt="0"/>
      <dgm:spPr/>
    </dgm:pt>
    <dgm:pt modelId="{ECC2B09F-ECD4-48C8-98BB-E90E8175A133}" type="pres">
      <dgm:prSet presAssocID="{46E8E59F-543C-4938-BD69-9FACFB29CF36}" presName="thickLine" presStyleLbl="alignNode1" presStyleIdx="1" presStyleCnt="3"/>
      <dgm:spPr/>
    </dgm:pt>
    <dgm:pt modelId="{B8409824-2DFB-48C1-A2C4-C4313329E8C9}" type="pres">
      <dgm:prSet presAssocID="{46E8E59F-543C-4938-BD69-9FACFB29CF36}" presName="horz1" presStyleCnt="0"/>
      <dgm:spPr/>
    </dgm:pt>
    <dgm:pt modelId="{83EF33D5-F1BC-48EB-B685-9EAAE0744063}" type="pres">
      <dgm:prSet presAssocID="{46E8E59F-543C-4938-BD69-9FACFB29CF36}" presName="tx1" presStyleLbl="revTx" presStyleIdx="1" presStyleCnt="3"/>
      <dgm:spPr/>
    </dgm:pt>
    <dgm:pt modelId="{D373C223-0471-491E-825E-BB150743C66F}" type="pres">
      <dgm:prSet presAssocID="{46E8E59F-543C-4938-BD69-9FACFB29CF36}" presName="vert1" presStyleCnt="0"/>
      <dgm:spPr/>
    </dgm:pt>
    <dgm:pt modelId="{EC6C20A6-F7E1-4E7D-A406-6C959C76491C}" type="pres">
      <dgm:prSet presAssocID="{98D5C319-F56A-44B1-8008-DB94BB899FC3}" presName="thickLine" presStyleLbl="alignNode1" presStyleIdx="2" presStyleCnt="3"/>
      <dgm:spPr/>
    </dgm:pt>
    <dgm:pt modelId="{35C23845-C1FE-425F-9C33-B1A222D6465F}" type="pres">
      <dgm:prSet presAssocID="{98D5C319-F56A-44B1-8008-DB94BB899FC3}" presName="horz1" presStyleCnt="0"/>
      <dgm:spPr/>
    </dgm:pt>
    <dgm:pt modelId="{2F717A81-EBAF-45BC-A3F7-BBBA75F5865F}" type="pres">
      <dgm:prSet presAssocID="{98D5C319-F56A-44B1-8008-DB94BB899FC3}" presName="tx1" presStyleLbl="revTx" presStyleIdx="2" presStyleCnt="3"/>
      <dgm:spPr/>
    </dgm:pt>
    <dgm:pt modelId="{04122F01-F4B2-4D3F-89F9-DBBD57C9705A}" type="pres">
      <dgm:prSet presAssocID="{98D5C319-F56A-44B1-8008-DB94BB899FC3}" presName="vert1" presStyleCnt="0"/>
      <dgm:spPr/>
    </dgm:pt>
  </dgm:ptLst>
  <dgm:cxnLst>
    <dgm:cxn modelId="{E46C6228-0655-4925-85FC-75C60871B21A}" srcId="{E7D3EDCA-F2C1-46D1-907C-651EAC4B59B9}" destId="{98D5C319-F56A-44B1-8008-DB94BB899FC3}" srcOrd="2" destOrd="0" parTransId="{AEDB4150-B181-4373-B9B8-D689F4CF5D92}" sibTransId="{01800731-52EE-4E05-BC1B-224A41815F20}"/>
    <dgm:cxn modelId="{E2DB1C2E-EE65-474D-8412-49C89ED20827}" type="presOf" srcId="{46E8E59F-543C-4938-BD69-9FACFB29CF36}" destId="{83EF33D5-F1BC-48EB-B685-9EAAE0744063}" srcOrd="0" destOrd="0" presId="urn:microsoft.com/office/officeart/2008/layout/LinedList"/>
    <dgm:cxn modelId="{85350B64-6C30-4D28-A6FC-E1F3A67F5AB0}" type="presOf" srcId="{645D75E0-81B7-4FC1-82FE-BE892948C1D7}" destId="{2A0EEC6F-25DD-44D3-BF14-88E1181532FE}" srcOrd="0" destOrd="0" presId="urn:microsoft.com/office/officeart/2008/layout/LinedList"/>
    <dgm:cxn modelId="{1FDEE548-C6F3-4DE6-B5C1-A4AF73E4377D}" type="presOf" srcId="{E7D3EDCA-F2C1-46D1-907C-651EAC4B59B9}" destId="{AC4C3108-13A4-4046-96D4-5C35B5D3F399}" srcOrd="0" destOrd="0" presId="urn:microsoft.com/office/officeart/2008/layout/LinedList"/>
    <dgm:cxn modelId="{2C8EE19A-BFBF-4A6B-8E00-91E37CC57B33}" type="presOf" srcId="{98D5C319-F56A-44B1-8008-DB94BB899FC3}" destId="{2F717A81-EBAF-45BC-A3F7-BBBA75F5865F}" srcOrd="0" destOrd="0" presId="urn:microsoft.com/office/officeart/2008/layout/LinedList"/>
    <dgm:cxn modelId="{B3D10D9F-E80D-47D9-BA85-D66518905ADC}" srcId="{E7D3EDCA-F2C1-46D1-907C-651EAC4B59B9}" destId="{645D75E0-81B7-4FC1-82FE-BE892948C1D7}" srcOrd="0" destOrd="0" parTransId="{17A4578A-2AAF-43F7-8AC7-C604208EEBC3}" sibTransId="{7EA7BB08-C179-4910-8009-06ABA1199F94}"/>
    <dgm:cxn modelId="{7A761EE4-5E74-403B-9172-0ECC221C029B}" srcId="{E7D3EDCA-F2C1-46D1-907C-651EAC4B59B9}" destId="{46E8E59F-543C-4938-BD69-9FACFB29CF36}" srcOrd="1" destOrd="0" parTransId="{2DDDE4AD-7A23-446D-A145-F522E5E925FC}" sibTransId="{32BA1B88-B33C-43BC-A399-007D62159BCF}"/>
    <dgm:cxn modelId="{B8AAA106-7D63-435B-B1A0-C3281D2AE150}" type="presParOf" srcId="{AC4C3108-13A4-4046-96D4-5C35B5D3F399}" destId="{0A5C490A-BC4F-4FB9-9AA7-18912B3FC5D5}" srcOrd="0" destOrd="0" presId="urn:microsoft.com/office/officeart/2008/layout/LinedList"/>
    <dgm:cxn modelId="{7E1A1708-2031-4C00-A0B8-81C6B3E5AFB1}" type="presParOf" srcId="{AC4C3108-13A4-4046-96D4-5C35B5D3F399}" destId="{7E104A87-66C2-4FA5-A106-6E65EF300A38}" srcOrd="1" destOrd="0" presId="urn:microsoft.com/office/officeart/2008/layout/LinedList"/>
    <dgm:cxn modelId="{518DB086-630A-4246-9866-07C2E5B9A63D}" type="presParOf" srcId="{7E104A87-66C2-4FA5-A106-6E65EF300A38}" destId="{2A0EEC6F-25DD-44D3-BF14-88E1181532FE}" srcOrd="0" destOrd="0" presId="urn:microsoft.com/office/officeart/2008/layout/LinedList"/>
    <dgm:cxn modelId="{184A2185-18BC-40C9-A770-C473AFB9A882}" type="presParOf" srcId="{7E104A87-66C2-4FA5-A106-6E65EF300A38}" destId="{DC8D17FA-7FFF-4D1A-8B69-89CD1D1CBE20}" srcOrd="1" destOrd="0" presId="urn:microsoft.com/office/officeart/2008/layout/LinedList"/>
    <dgm:cxn modelId="{33DD97EB-9B94-408D-B5E3-8D86879B2CE6}" type="presParOf" srcId="{AC4C3108-13A4-4046-96D4-5C35B5D3F399}" destId="{ECC2B09F-ECD4-48C8-98BB-E90E8175A133}" srcOrd="2" destOrd="0" presId="urn:microsoft.com/office/officeart/2008/layout/LinedList"/>
    <dgm:cxn modelId="{82B76D6D-0890-4931-B3F9-FA16EBAA438E}" type="presParOf" srcId="{AC4C3108-13A4-4046-96D4-5C35B5D3F399}" destId="{B8409824-2DFB-48C1-A2C4-C4313329E8C9}" srcOrd="3" destOrd="0" presId="urn:microsoft.com/office/officeart/2008/layout/LinedList"/>
    <dgm:cxn modelId="{2A245B00-4BA4-4D6A-9AFA-F1A1512A4FAF}" type="presParOf" srcId="{B8409824-2DFB-48C1-A2C4-C4313329E8C9}" destId="{83EF33D5-F1BC-48EB-B685-9EAAE0744063}" srcOrd="0" destOrd="0" presId="urn:microsoft.com/office/officeart/2008/layout/LinedList"/>
    <dgm:cxn modelId="{AD47A7C9-A366-4B7C-822E-7406B986B21B}" type="presParOf" srcId="{B8409824-2DFB-48C1-A2C4-C4313329E8C9}" destId="{D373C223-0471-491E-825E-BB150743C66F}" srcOrd="1" destOrd="0" presId="urn:microsoft.com/office/officeart/2008/layout/LinedList"/>
    <dgm:cxn modelId="{34A2E5DE-1DC9-4930-90C1-CDDC06D3E30E}" type="presParOf" srcId="{AC4C3108-13A4-4046-96D4-5C35B5D3F399}" destId="{EC6C20A6-F7E1-4E7D-A406-6C959C76491C}" srcOrd="4" destOrd="0" presId="urn:microsoft.com/office/officeart/2008/layout/LinedList"/>
    <dgm:cxn modelId="{6C76119D-A004-4C51-AEFB-BAEAEDCA2208}" type="presParOf" srcId="{AC4C3108-13A4-4046-96D4-5C35B5D3F399}" destId="{35C23845-C1FE-425F-9C33-B1A222D6465F}" srcOrd="5" destOrd="0" presId="urn:microsoft.com/office/officeart/2008/layout/LinedList"/>
    <dgm:cxn modelId="{60A8FBAE-E6BE-4C2A-BE13-751767C00997}" type="presParOf" srcId="{35C23845-C1FE-425F-9C33-B1A222D6465F}" destId="{2F717A81-EBAF-45BC-A3F7-BBBA75F5865F}" srcOrd="0" destOrd="0" presId="urn:microsoft.com/office/officeart/2008/layout/LinedList"/>
    <dgm:cxn modelId="{91C8DF9D-C5CF-4C25-8048-2E1572579C16}" type="presParOf" srcId="{35C23845-C1FE-425F-9C33-B1A222D6465F}" destId="{04122F01-F4B2-4D3F-89F9-DBBD57C9705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03E081-BCD1-49D6-9460-F121FBCF768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FFB5F28-079B-46D0-B3C1-A58756BAA396}">
      <dgm:prSet/>
      <dgm:spPr/>
      <dgm:t>
        <a:bodyPr/>
        <a:lstStyle/>
        <a:p>
          <a:r>
            <a:rPr lang="el-GR"/>
            <a:t>Τρώτε πολύ κυτταρίνη. Χρησιμοποιείτε φρέσκα φρούτα, λαχανικά, όσπρια.</a:t>
          </a:r>
          <a:endParaRPr lang="en-US"/>
        </a:p>
      </dgm:t>
    </dgm:pt>
    <dgm:pt modelId="{1BA09940-DDF5-4F1E-89B0-13C6A66864F1}" type="parTrans" cxnId="{B057CA87-45F7-4BE5-8DEC-BD7EF02ECCD5}">
      <dgm:prSet/>
      <dgm:spPr/>
      <dgm:t>
        <a:bodyPr/>
        <a:lstStyle/>
        <a:p>
          <a:endParaRPr lang="en-US"/>
        </a:p>
      </dgm:t>
    </dgm:pt>
    <dgm:pt modelId="{001E6B38-88BB-4B1A-954D-4A0EE3B7CE64}" type="sibTrans" cxnId="{B057CA87-45F7-4BE5-8DEC-BD7EF02ECCD5}">
      <dgm:prSet/>
      <dgm:spPr/>
      <dgm:t>
        <a:bodyPr/>
        <a:lstStyle/>
        <a:p>
          <a:endParaRPr lang="en-US"/>
        </a:p>
      </dgm:t>
    </dgm:pt>
    <dgm:pt modelId="{AEDE0756-8EC7-4161-9421-0BD5F0549605}">
      <dgm:prSet/>
      <dgm:spPr/>
      <dgm:t>
        <a:bodyPr/>
        <a:lstStyle/>
        <a:p>
          <a:r>
            <a:rPr lang="el-GR"/>
            <a:t>Τρώτε όσο το δυνατόν λιγότερη ζάχαρη. Αν δεν τρώτε καθόλου είναι το καλύτερο.</a:t>
          </a:r>
          <a:endParaRPr lang="en-US"/>
        </a:p>
      </dgm:t>
    </dgm:pt>
    <dgm:pt modelId="{6273214C-6FCE-43B3-9CA7-0E5974C89312}" type="parTrans" cxnId="{E051EB78-C24A-496F-B565-29929CA0EA09}">
      <dgm:prSet/>
      <dgm:spPr/>
      <dgm:t>
        <a:bodyPr/>
        <a:lstStyle/>
        <a:p>
          <a:endParaRPr lang="en-US"/>
        </a:p>
      </dgm:t>
    </dgm:pt>
    <dgm:pt modelId="{820F8296-8282-4B45-BA2C-ECE003D21FA2}" type="sibTrans" cxnId="{E051EB78-C24A-496F-B565-29929CA0EA09}">
      <dgm:prSet/>
      <dgm:spPr/>
      <dgm:t>
        <a:bodyPr/>
        <a:lstStyle/>
        <a:p>
          <a:endParaRPr lang="en-US"/>
        </a:p>
      </dgm:t>
    </dgm:pt>
    <dgm:pt modelId="{FFA804E1-93EB-4A2F-B93F-49BE73AFF405}">
      <dgm:prSet/>
      <dgm:spPr/>
      <dgm:t>
        <a:bodyPr/>
        <a:lstStyle/>
        <a:p>
          <a:r>
            <a:rPr lang="el-GR"/>
            <a:t>Να διαβάζετε τις οδηγίες στα συσκευασμένα τρόφιμα. Διατηρείτε καλή σωματική ευκαμψία.</a:t>
          </a:r>
          <a:endParaRPr lang="en-US"/>
        </a:p>
      </dgm:t>
    </dgm:pt>
    <dgm:pt modelId="{B74677A0-3581-4645-A9C6-16C9CD004E72}" type="parTrans" cxnId="{C813C9CB-BC78-494C-B18F-20722DDF5155}">
      <dgm:prSet/>
      <dgm:spPr/>
      <dgm:t>
        <a:bodyPr/>
        <a:lstStyle/>
        <a:p>
          <a:endParaRPr lang="en-US"/>
        </a:p>
      </dgm:t>
    </dgm:pt>
    <dgm:pt modelId="{51DB35B1-068B-4269-8FE6-81190DBD462C}" type="sibTrans" cxnId="{C813C9CB-BC78-494C-B18F-20722DDF5155}">
      <dgm:prSet/>
      <dgm:spPr/>
      <dgm:t>
        <a:bodyPr/>
        <a:lstStyle/>
        <a:p>
          <a:endParaRPr lang="en-US"/>
        </a:p>
      </dgm:t>
    </dgm:pt>
    <dgm:pt modelId="{7CE49198-BEDD-4DC4-86A9-1BAF7C2596F5}">
      <dgm:prSet/>
      <dgm:spPr/>
      <dgm:t>
        <a:bodyPr/>
        <a:lstStyle/>
        <a:p>
          <a:r>
            <a:rPr lang="el-GR"/>
            <a:t>Κάνετε καλή άσκηση προκειμένου να απολαύσετε τα ευεργετικά της αποτελέσματα.</a:t>
          </a:r>
          <a:endParaRPr lang="en-US"/>
        </a:p>
      </dgm:t>
    </dgm:pt>
    <dgm:pt modelId="{4C39C904-936B-4BAA-ADB7-493ABEEAE86A}" type="parTrans" cxnId="{72C83C6B-3C7E-42C2-A174-15451D25B7A5}">
      <dgm:prSet/>
      <dgm:spPr/>
      <dgm:t>
        <a:bodyPr/>
        <a:lstStyle/>
        <a:p>
          <a:endParaRPr lang="en-US"/>
        </a:p>
      </dgm:t>
    </dgm:pt>
    <dgm:pt modelId="{AD2F6F33-EED6-4A46-8D1D-8FF1560940FD}" type="sibTrans" cxnId="{72C83C6B-3C7E-42C2-A174-15451D25B7A5}">
      <dgm:prSet/>
      <dgm:spPr/>
      <dgm:t>
        <a:bodyPr/>
        <a:lstStyle/>
        <a:p>
          <a:endParaRPr lang="en-US"/>
        </a:p>
      </dgm:t>
    </dgm:pt>
    <dgm:pt modelId="{659B9C9D-D56C-4871-8532-9F3EBD35D859}">
      <dgm:prSet/>
      <dgm:spPr/>
      <dgm:t>
        <a:bodyPr/>
        <a:lstStyle/>
        <a:p>
          <a:r>
            <a:rPr lang="el-GR"/>
            <a:t>Χρησιμοποιείτε το σώμα σας για μετακινήσεις (ανεβαίνετε σκάλες, περπατάτε, πηγαίνετε με ποδήλατο στην δουλειά σας, κ.λπ.).</a:t>
          </a:r>
          <a:endParaRPr lang="en-US"/>
        </a:p>
      </dgm:t>
    </dgm:pt>
    <dgm:pt modelId="{ABA7D6E8-DD0C-4709-A4C0-03A0AE78C475}" type="parTrans" cxnId="{A2D01DB9-8902-42A1-98CA-47132ED82849}">
      <dgm:prSet/>
      <dgm:spPr/>
      <dgm:t>
        <a:bodyPr/>
        <a:lstStyle/>
        <a:p>
          <a:endParaRPr lang="en-US"/>
        </a:p>
      </dgm:t>
    </dgm:pt>
    <dgm:pt modelId="{CC5EC22D-5590-462F-AE21-2AD464F640AF}" type="sibTrans" cxnId="{A2D01DB9-8902-42A1-98CA-47132ED82849}">
      <dgm:prSet/>
      <dgm:spPr/>
      <dgm:t>
        <a:bodyPr/>
        <a:lstStyle/>
        <a:p>
          <a:endParaRPr lang="en-US"/>
        </a:p>
      </dgm:t>
    </dgm:pt>
    <dgm:pt modelId="{0534A74D-3979-4BC3-9227-ADE64FB96515}" type="pres">
      <dgm:prSet presAssocID="{2503E081-BCD1-49D6-9460-F121FBCF7687}" presName="linear" presStyleCnt="0">
        <dgm:presLayoutVars>
          <dgm:animLvl val="lvl"/>
          <dgm:resizeHandles val="exact"/>
        </dgm:presLayoutVars>
      </dgm:prSet>
      <dgm:spPr/>
    </dgm:pt>
    <dgm:pt modelId="{A623DC17-41B1-4318-ADBB-AAE72B74408A}" type="pres">
      <dgm:prSet presAssocID="{EFFB5F28-079B-46D0-B3C1-A58756BAA396}" presName="parentText" presStyleLbl="node1" presStyleIdx="0" presStyleCnt="5">
        <dgm:presLayoutVars>
          <dgm:chMax val="0"/>
          <dgm:bulletEnabled val="1"/>
        </dgm:presLayoutVars>
      </dgm:prSet>
      <dgm:spPr/>
    </dgm:pt>
    <dgm:pt modelId="{911E6AB0-F1F6-454C-9B78-972F381FF280}" type="pres">
      <dgm:prSet presAssocID="{001E6B38-88BB-4B1A-954D-4A0EE3B7CE64}" presName="spacer" presStyleCnt="0"/>
      <dgm:spPr/>
    </dgm:pt>
    <dgm:pt modelId="{B7FB1586-74B0-43BB-840A-E540ED8B0B5A}" type="pres">
      <dgm:prSet presAssocID="{AEDE0756-8EC7-4161-9421-0BD5F0549605}" presName="parentText" presStyleLbl="node1" presStyleIdx="1" presStyleCnt="5">
        <dgm:presLayoutVars>
          <dgm:chMax val="0"/>
          <dgm:bulletEnabled val="1"/>
        </dgm:presLayoutVars>
      </dgm:prSet>
      <dgm:spPr/>
    </dgm:pt>
    <dgm:pt modelId="{A6DC7379-9814-4DB2-AAF5-7C82AC3004C9}" type="pres">
      <dgm:prSet presAssocID="{820F8296-8282-4B45-BA2C-ECE003D21FA2}" presName="spacer" presStyleCnt="0"/>
      <dgm:spPr/>
    </dgm:pt>
    <dgm:pt modelId="{662048A9-D2C1-449E-A26A-9CE2EA842150}" type="pres">
      <dgm:prSet presAssocID="{FFA804E1-93EB-4A2F-B93F-49BE73AFF405}" presName="parentText" presStyleLbl="node1" presStyleIdx="2" presStyleCnt="5">
        <dgm:presLayoutVars>
          <dgm:chMax val="0"/>
          <dgm:bulletEnabled val="1"/>
        </dgm:presLayoutVars>
      </dgm:prSet>
      <dgm:spPr/>
    </dgm:pt>
    <dgm:pt modelId="{A31DB7BB-7103-4DE2-AB91-CAC1F73B8904}" type="pres">
      <dgm:prSet presAssocID="{51DB35B1-068B-4269-8FE6-81190DBD462C}" presName="spacer" presStyleCnt="0"/>
      <dgm:spPr/>
    </dgm:pt>
    <dgm:pt modelId="{D2E0E459-D090-4A94-ABF6-7A13E7F7DB42}" type="pres">
      <dgm:prSet presAssocID="{7CE49198-BEDD-4DC4-86A9-1BAF7C2596F5}" presName="parentText" presStyleLbl="node1" presStyleIdx="3" presStyleCnt="5">
        <dgm:presLayoutVars>
          <dgm:chMax val="0"/>
          <dgm:bulletEnabled val="1"/>
        </dgm:presLayoutVars>
      </dgm:prSet>
      <dgm:spPr/>
    </dgm:pt>
    <dgm:pt modelId="{7FFC5F0E-7705-4BBD-A8D0-4556B6579AE1}" type="pres">
      <dgm:prSet presAssocID="{AD2F6F33-EED6-4A46-8D1D-8FF1560940FD}" presName="spacer" presStyleCnt="0"/>
      <dgm:spPr/>
    </dgm:pt>
    <dgm:pt modelId="{FB153147-C4FA-4257-9A06-AC6DA8291690}" type="pres">
      <dgm:prSet presAssocID="{659B9C9D-D56C-4871-8532-9F3EBD35D859}" presName="parentText" presStyleLbl="node1" presStyleIdx="4" presStyleCnt="5">
        <dgm:presLayoutVars>
          <dgm:chMax val="0"/>
          <dgm:bulletEnabled val="1"/>
        </dgm:presLayoutVars>
      </dgm:prSet>
      <dgm:spPr/>
    </dgm:pt>
  </dgm:ptLst>
  <dgm:cxnLst>
    <dgm:cxn modelId="{04FF790C-58DF-4F2C-898C-325D824BA2B6}" type="presOf" srcId="{2503E081-BCD1-49D6-9460-F121FBCF7687}" destId="{0534A74D-3979-4BC3-9227-ADE64FB96515}" srcOrd="0" destOrd="0" presId="urn:microsoft.com/office/officeart/2005/8/layout/vList2"/>
    <dgm:cxn modelId="{58C9F518-8B22-4880-9302-B9CCED1861D9}" type="presOf" srcId="{AEDE0756-8EC7-4161-9421-0BD5F0549605}" destId="{B7FB1586-74B0-43BB-840A-E540ED8B0B5A}" srcOrd="0" destOrd="0" presId="urn:microsoft.com/office/officeart/2005/8/layout/vList2"/>
    <dgm:cxn modelId="{72C83C6B-3C7E-42C2-A174-15451D25B7A5}" srcId="{2503E081-BCD1-49D6-9460-F121FBCF7687}" destId="{7CE49198-BEDD-4DC4-86A9-1BAF7C2596F5}" srcOrd="3" destOrd="0" parTransId="{4C39C904-936B-4BAA-ADB7-493ABEEAE86A}" sibTransId="{AD2F6F33-EED6-4A46-8D1D-8FF1560940FD}"/>
    <dgm:cxn modelId="{E051EB78-C24A-496F-B565-29929CA0EA09}" srcId="{2503E081-BCD1-49D6-9460-F121FBCF7687}" destId="{AEDE0756-8EC7-4161-9421-0BD5F0549605}" srcOrd="1" destOrd="0" parTransId="{6273214C-6FCE-43B3-9CA7-0E5974C89312}" sibTransId="{820F8296-8282-4B45-BA2C-ECE003D21FA2}"/>
    <dgm:cxn modelId="{B057CA87-45F7-4BE5-8DEC-BD7EF02ECCD5}" srcId="{2503E081-BCD1-49D6-9460-F121FBCF7687}" destId="{EFFB5F28-079B-46D0-B3C1-A58756BAA396}" srcOrd="0" destOrd="0" parTransId="{1BA09940-DDF5-4F1E-89B0-13C6A66864F1}" sibTransId="{001E6B38-88BB-4B1A-954D-4A0EE3B7CE64}"/>
    <dgm:cxn modelId="{577FE098-E1E4-4114-99BC-B6457AF0E540}" type="presOf" srcId="{FFA804E1-93EB-4A2F-B93F-49BE73AFF405}" destId="{662048A9-D2C1-449E-A26A-9CE2EA842150}" srcOrd="0" destOrd="0" presId="urn:microsoft.com/office/officeart/2005/8/layout/vList2"/>
    <dgm:cxn modelId="{A2D01DB9-8902-42A1-98CA-47132ED82849}" srcId="{2503E081-BCD1-49D6-9460-F121FBCF7687}" destId="{659B9C9D-D56C-4871-8532-9F3EBD35D859}" srcOrd="4" destOrd="0" parTransId="{ABA7D6E8-DD0C-4709-A4C0-03A0AE78C475}" sibTransId="{CC5EC22D-5590-462F-AE21-2AD464F640AF}"/>
    <dgm:cxn modelId="{132622BA-7827-4C1F-955E-062213DA1FB4}" type="presOf" srcId="{EFFB5F28-079B-46D0-B3C1-A58756BAA396}" destId="{A623DC17-41B1-4318-ADBB-AAE72B74408A}" srcOrd="0" destOrd="0" presId="urn:microsoft.com/office/officeart/2005/8/layout/vList2"/>
    <dgm:cxn modelId="{CBC910C3-07FD-4DA1-A21F-7D4F9FAEB8C9}" type="presOf" srcId="{7CE49198-BEDD-4DC4-86A9-1BAF7C2596F5}" destId="{D2E0E459-D090-4A94-ABF6-7A13E7F7DB42}" srcOrd="0" destOrd="0" presId="urn:microsoft.com/office/officeart/2005/8/layout/vList2"/>
    <dgm:cxn modelId="{C813C9CB-BC78-494C-B18F-20722DDF5155}" srcId="{2503E081-BCD1-49D6-9460-F121FBCF7687}" destId="{FFA804E1-93EB-4A2F-B93F-49BE73AFF405}" srcOrd="2" destOrd="0" parTransId="{B74677A0-3581-4645-A9C6-16C9CD004E72}" sibTransId="{51DB35B1-068B-4269-8FE6-81190DBD462C}"/>
    <dgm:cxn modelId="{D451F7F4-C94B-4BE8-9CB5-CEAAE4840C87}" type="presOf" srcId="{659B9C9D-D56C-4871-8532-9F3EBD35D859}" destId="{FB153147-C4FA-4257-9A06-AC6DA8291690}" srcOrd="0" destOrd="0" presId="urn:microsoft.com/office/officeart/2005/8/layout/vList2"/>
    <dgm:cxn modelId="{0C5A74C6-A463-4BD0-8DF7-C77008F335AE}" type="presParOf" srcId="{0534A74D-3979-4BC3-9227-ADE64FB96515}" destId="{A623DC17-41B1-4318-ADBB-AAE72B74408A}" srcOrd="0" destOrd="0" presId="urn:microsoft.com/office/officeart/2005/8/layout/vList2"/>
    <dgm:cxn modelId="{C8227E6B-F345-4771-A715-2DE55E7111EC}" type="presParOf" srcId="{0534A74D-3979-4BC3-9227-ADE64FB96515}" destId="{911E6AB0-F1F6-454C-9B78-972F381FF280}" srcOrd="1" destOrd="0" presId="urn:microsoft.com/office/officeart/2005/8/layout/vList2"/>
    <dgm:cxn modelId="{30EADE66-35E6-4C22-ADB8-0B5A879E1B85}" type="presParOf" srcId="{0534A74D-3979-4BC3-9227-ADE64FB96515}" destId="{B7FB1586-74B0-43BB-840A-E540ED8B0B5A}" srcOrd="2" destOrd="0" presId="urn:microsoft.com/office/officeart/2005/8/layout/vList2"/>
    <dgm:cxn modelId="{7C87233E-FF14-4252-B78A-24AC04735A8E}" type="presParOf" srcId="{0534A74D-3979-4BC3-9227-ADE64FB96515}" destId="{A6DC7379-9814-4DB2-AAF5-7C82AC3004C9}" srcOrd="3" destOrd="0" presId="urn:microsoft.com/office/officeart/2005/8/layout/vList2"/>
    <dgm:cxn modelId="{E27F60A2-32BB-4E43-81D6-E8104FF7CB13}" type="presParOf" srcId="{0534A74D-3979-4BC3-9227-ADE64FB96515}" destId="{662048A9-D2C1-449E-A26A-9CE2EA842150}" srcOrd="4" destOrd="0" presId="urn:microsoft.com/office/officeart/2005/8/layout/vList2"/>
    <dgm:cxn modelId="{5166B761-A7EB-429E-82CE-A1AE8C6240F6}" type="presParOf" srcId="{0534A74D-3979-4BC3-9227-ADE64FB96515}" destId="{A31DB7BB-7103-4DE2-AB91-CAC1F73B8904}" srcOrd="5" destOrd="0" presId="urn:microsoft.com/office/officeart/2005/8/layout/vList2"/>
    <dgm:cxn modelId="{B67D82F9-8D14-41A8-8F44-C9136AB77B4C}" type="presParOf" srcId="{0534A74D-3979-4BC3-9227-ADE64FB96515}" destId="{D2E0E459-D090-4A94-ABF6-7A13E7F7DB42}" srcOrd="6" destOrd="0" presId="urn:microsoft.com/office/officeart/2005/8/layout/vList2"/>
    <dgm:cxn modelId="{64F89C42-10DC-42C7-AE61-911C03991245}" type="presParOf" srcId="{0534A74D-3979-4BC3-9227-ADE64FB96515}" destId="{7FFC5F0E-7705-4BBD-A8D0-4556B6579AE1}" srcOrd="7" destOrd="0" presId="urn:microsoft.com/office/officeart/2005/8/layout/vList2"/>
    <dgm:cxn modelId="{8D91A8E7-7BFA-46DB-B04E-76381E60244A}" type="presParOf" srcId="{0534A74D-3979-4BC3-9227-ADE64FB96515}" destId="{FB153147-C4FA-4257-9A06-AC6DA829169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7C5BC8-6939-4DCA-8C14-03298D1AD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120475-1907-4687-8BB5-CBC59E0B6D81}">
      <dgm:prSet/>
      <dgm:spPr/>
      <dgm:t>
        <a:bodyPr/>
        <a:lstStyle/>
        <a:p>
          <a:r>
            <a:rPr lang="el-GR" b="1"/>
            <a:t>ΑΝΑΠΑΥΣΗ- ΥΠΝΟΣ</a:t>
          </a:r>
          <a:endParaRPr lang="en-US"/>
        </a:p>
      </dgm:t>
    </dgm:pt>
    <dgm:pt modelId="{2DF4E166-B8C0-4B9D-9170-87E1F318310F}" type="parTrans" cxnId="{8569D98F-9E4A-49AC-8553-6F7687308066}">
      <dgm:prSet/>
      <dgm:spPr/>
      <dgm:t>
        <a:bodyPr/>
        <a:lstStyle/>
        <a:p>
          <a:endParaRPr lang="en-US"/>
        </a:p>
      </dgm:t>
    </dgm:pt>
    <dgm:pt modelId="{9B484C18-CFA9-4895-AA62-F73BDD838CC8}" type="sibTrans" cxnId="{8569D98F-9E4A-49AC-8553-6F7687308066}">
      <dgm:prSet/>
      <dgm:spPr/>
      <dgm:t>
        <a:bodyPr/>
        <a:lstStyle/>
        <a:p>
          <a:endParaRPr lang="en-US"/>
        </a:p>
      </dgm:t>
    </dgm:pt>
    <dgm:pt modelId="{4214517B-62B7-4D2E-AA06-33539041DFB4}">
      <dgm:prSet/>
      <dgm:spPr/>
      <dgm:t>
        <a:bodyPr/>
        <a:lstStyle/>
        <a:p>
          <a:r>
            <a:rPr lang="el-GR" dirty="0"/>
            <a:t>Να είστε σε θέση να ξεπερνάτε την καθημερινή ή περιοδική ένταση χωρίς εξάρτηση από το αλκοόλ ή τους καφέδες.</a:t>
          </a:r>
          <a:endParaRPr lang="en-US" dirty="0"/>
        </a:p>
      </dgm:t>
    </dgm:pt>
    <dgm:pt modelId="{97517475-51D0-4208-9F44-D8EEA3E553B9}" type="parTrans" cxnId="{79ABCA9F-20C0-4366-AD12-6E36FE4DBC7A}">
      <dgm:prSet/>
      <dgm:spPr/>
      <dgm:t>
        <a:bodyPr/>
        <a:lstStyle/>
        <a:p>
          <a:endParaRPr lang="en-US"/>
        </a:p>
      </dgm:t>
    </dgm:pt>
    <dgm:pt modelId="{D962C6F3-E804-455B-9273-64F7538849D9}" type="sibTrans" cxnId="{79ABCA9F-20C0-4366-AD12-6E36FE4DBC7A}">
      <dgm:prSet/>
      <dgm:spPr/>
      <dgm:t>
        <a:bodyPr/>
        <a:lstStyle/>
        <a:p>
          <a:endParaRPr lang="en-US"/>
        </a:p>
      </dgm:t>
    </dgm:pt>
    <dgm:pt modelId="{DE9656BD-1345-4A3D-BEB8-0D5DE8B23C56}">
      <dgm:prSet/>
      <dgm:spPr/>
      <dgm:t>
        <a:bodyPr/>
        <a:lstStyle/>
        <a:p>
          <a:r>
            <a:rPr lang="el-GR"/>
            <a:t>Να κοιμάστε αρκετές ώρες (συνήθως 7 με 8 ώρες) για να αισθάνεστε ξεκούραστοι το άλλο πρωινό.</a:t>
          </a:r>
          <a:endParaRPr lang="en-US"/>
        </a:p>
      </dgm:t>
    </dgm:pt>
    <dgm:pt modelId="{9D7015FE-9A17-4741-AF5D-94971FA4EF3F}" type="parTrans" cxnId="{893ED00F-7308-4038-B2EB-05C4A6411E10}">
      <dgm:prSet/>
      <dgm:spPr/>
      <dgm:t>
        <a:bodyPr/>
        <a:lstStyle/>
        <a:p>
          <a:endParaRPr lang="en-US"/>
        </a:p>
      </dgm:t>
    </dgm:pt>
    <dgm:pt modelId="{619D4CD5-A0F7-4AC5-9B2D-9A6E11FADCDB}" type="sibTrans" cxnId="{893ED00F-7308-4038-B2EB-05C4A6411E10}">
      <dgm:prSet/>
      <dgm:spPr/>
      <dgm:t>
        <a:bodyPr/>
        <a:lstStyle/>
        <a:p>
          <a:endParaRPr lang="en-US"/>
        </a:p>
      </dgm:t>
    </dgm:pt>
    <dgm:pt modelId="{6EC49FAA-905F-415D-9E86-E225D08BA744}">
      <dgm:prSet/>
      <dgm:spPr/>
      <dgm:t>
        <a:bodyPr/>
        <a:lstStyle/>
        <a:p>
          <a:r>
            <a:rPr lang="el-GR" b="1"/>
            <a:t>ΠΡΟΣΩΠΙΚΗ ΦΡΟΝΤΙΔΑ</a:t>
          </a:r>
          <a:endParaRPr lang="en-US"/>
        </a:p>
      </dgm:t>
    </dgm:pt>
    <dgm:pt modelId="{C26DFA1B-9D59-47C0-BAC8-50F3688DE61D}" type="parTrans" cxnId="{60E55DD7-AFD6-4562-885D-8442EC744EA3}">
      <dgm:prSet/>
      <dgm:spPr/>
      <dgm:t>
        <a:bodyPr/>
        <a:lstStyle/>
        <a:p>
          <a:endParaRPr lang="en-US"/>
        </a:p>
      </dgm:t>
    </dgm:pt>
    <dgm:pt modelId="{599687E5-0BC6-40F9-875E-2A097C32AB1C}" type="sibTrans" cxnId="{60E55DD7-AFD6-4562-885D-8442EC744EA3}">
      <dgm:prSet/>
      <dgm:spPr/>
      <dgm:t>
        <a:bodyPr/>
        <a:lstStyle/>
        <a:p>
          <a:endParaRPr lang="en-US"/>
        </a:p>
      </dgm:t>
    </dgm:pt>
    <dgm:pt modelId="{3E90D2A5-46BD-4D6E-83E7-D990CCB694BD}">
      <dgm:prSet/>
      <dgm:spPr/>
      <dgm:t>
        <a:bodyPr/>
        <a:lstStyle/>
        <a:p>
          <a:r>
            <a:rPr lang="el-GR"/>
            <a:t>Αποφεύγετε το κάπνισμα.     Φοράτε πάντοτε ζώνες ασφαλείας.</a:t>
          </a:r>
          <a:endParaRPr lang="en-US"/>
        </a:p>
      </dgm:t>
    </dgm:pt>
    <dgm:pt modelId="{1BB196C5-7947-4AAC-8649-4619C84AFC94}" type="parTrans" cxnId="{931FEC4A-C345-45F2-860A-C98A6B00644A}">
      <dgm:prSet/>
      <dgm:spPr/>
      <dgm:t>
        <a:bodyPr/>
        <a:lstStyle/>
        <a:p>
          <a:endParaRPr lang="en-US"/>
        </a:p>
      </dgm:t>
    </dgm:pt>
    <dgm:pt modelId="{41CEADA2-238A-47A3-91B3-9CAB3FA76489}" type="sibTrans" cxnId="{931FEC4A-C345-45F2-860A-C98A6B00644A}">
      <dgm:prSet/>
      <dgm:spPr/>
      <dgm:t>
        <a:bodyPr/>
        <a:lstStyle/>
        <a:p>
          <a:endParaRPr lang="en-US"/>
        </a:p>
      </dgm:t>
    </dgm:pt>
    <dgm:pt modelId="{21A006E7-9C37-4F3B-83C9-34980D18617B}">
      <dgm:prSet/>
      <dgm:spPr/>
      <dgm:t>
        <a:bodyPr/>
        <a:lstStyle/>
        <a:p>
          <a:r>
            <a:rPr lang="el-GR"/>
            <a:t>Πλένετε τα δόντια σας τουλάχιστον 2/24ωρο.  Χρησιμοποιείτε οδοντικό νήμα.</a:t>
          </a:r>
          <a:endParaRPr lang="en-US"/>
        </a:p>
      </dgm:t>
    </dgm:pt>
    <dgm:pt modelId="{4E93F7D2-2635-4D02-89ED-803776F36F9F}" type="parTrans" cxnId="{77234745-778C-468D-82D2-04973777AA45}">
      <dgm:prSet/>
      <dgm:spPr/>
      <dgm:t>
        <a:bodyPr/>
        <a:lstStyle/>
        <a:p>
          <a:endParaRPr lang="en-US"/>
        </a:p>
      </dgm:t>
    </dgm:pt>
    <dgm:pt modelId="{99A666E3-2D07-4276-BECC-B9B36CD4F551}" type="sibTrans" cxnId="{77234745-778C-468D-82D2-04973777AA45}">
      <dgm:prSet/>
      <dgm:spPr/>
      <dgm:t>
        <a:bodyPr/>
        <a:lstStyle/>
        <a:p>
          <a:endParaRPr lang="en-US"/>
        </a:p>
      </dgm:t>
    </dgm:pt>
    <dgm:pt modelId="{9FE3375F-048F-4B4D-AB0E-E15A7D853281}">
      <dgm:prSet/>
      <dgm:spPr/>
      <dgm:t>
        <a:bodyPr/>
        <a:lstStyle/>
        <a:p>
          <a:r>
            <a:rPr lang="el-GR"/>
            <a:t>Ανανεώνετε τους εμβολιασμούς σας και κρατάτε κατάλογο αυτών.</a:t>
          </a:r>
          <a:endParaRPr lang="en-US"/>
        </a:p>
      </dgm:t>
    </dgm:pt>
    <dgm:pt modelId="{A07072DD-CA17-4E22-B8DD-836DE1BC9AE4}" type="parTrans" cxnId="{A9585B14-BF6C-4F6D-8365-E252C0F1EDFA}">
      <dgm:prSet/>
      <dgm:spPr/>
      <dgm:t>
        <a:bodyPr/>
        <a:lstStyle/>
        <a:p>
          <a:endParaRPr lang="en-US"/>
        </a:p>
      </dgm:t>
    </dgm:pt>
    <dgm:pt modelId="{0EAF93D4-EBBF-4162-A45B-43FB1A7488EF}" type="sibTrans" cxnId="{A9585B14-BF6C-4F6D-8365-E252C0F1EDFA}">
      <dgm:prSet/>
      <dgm:spPr/>
      <dgm:t>
        <a:bodyPr/>
        <a:lstStyle/>
        <a:p>
          <a:endParaRPr lang="en-US"/>
        </a:p>
      </dgm:t>
    </dgm:pt>
    <dgm:pt modelId="{8012CBF8-1E45-4EB5-A276-C5920A5B6BFB}">
      <dgm:prSet/>
      <dgm:spPr/>
      <dgm:t>
        <a:bodyPr/>
        <a:lstStyle/>
        <a:p>
          <a:r>
            <a:rPr lang="el-GR"/>
            <a:t>Να είσθε ενημερωμένος για τους κίνδυνους φωτιάς στο σπίτι.</a:t>
          </a:r>
          <a:endParaRPr lang="en-US"/>
        </a:p>
      </dgm:t>
    </dgm:pt>
    <dgm:pt modelId="{E89FEFEA-7FF8-4A72-987D-646D7232A5AD}" type="parTrans" cxnId="{F3EF6D99-F700-4E51-BD49-F2D52BF0974B}">
      <dgm:prSet/>
      <dgm:spPr/>
      <dgm:t>
        <a:bodyPr/>
        <a:lstStyle/>
        <a:p>
          <a:endParaRPr lang="en-US"/>
        </a:p>
      </dgm:t>
    </dgm:pt>
    <dgm:pt modelId="{388842E9-A5F0-4491-9107-7E4C75AA3D3D}" type="sibTrans" cxnId="{F3EF6D99-F700-4E51-BD49-F2D52BF0974B}">
      <dgm:prSet/>
      <dgm:spPr/>
      <dgm:t>
        <a:bodyPr/>
        <a:lstStyle/>
        <a:p>
          <a:endParaRPr lang="en-US"/>
        </a:p>
      </dgm:t>
    </dgm:pt>
    <dgm:pt modelId="{C403DBA4-F181-40D7-92E6-5E1EA161AAD7}">
      <dgm:prSet/>
      <dgm:spPr/>
      <dgm:t>
        <a:bodyPr/>
        <a:lstStyle/>
        <a:p>
          <a:r>
            <a:rPr lang="el-GR"/>
            <a:t>Κάνετε τεστ Παπανικολάου κάθε 1 με 2 χρόνια (για τις γυναίκες).</a:t>
          </a:r>
          <a:endParaRPr lang="en-US"/>
        </a:p>
      </dgm:t>
    </dgm:pt>
    <dgm:pt modelId="{9E7DBFC9-9324-4D8E-A983-B26C385FA71E}" type="parTrans" cxnId="{E13AD7BE-88D2-42A3-8803-9E1FAE909A59}">
      <dgm:prSet/>
      <dgm:spPr/>
      <dgm:t>
        <a:bodyPr/>
        <a:lstStyle/>
        <a:p>
          <a:endParaRPr lang="en-US"/>
        </a:p>
      </dgm:t>
    </dgm:pt>
    <dgm:pt modelId="{D3FCF5B2-64F3-46DB-A2EA-E2D32D06BB10}" type="sibTrans" cxnId="{E13AD7BE-88D2-42A3-8803-9E1FAE909A59}">
      <dgm:prSet/>
      <dgm:spPr/>
      <dgm:t>
        <a:bodyPr/>
        <a:lstStyle/>
        <a:p>
          <a:endParaRPr lang="en-US"/>
        </a:p>
      </dgm:t>
    </dgm:pt>
    <dgm:pt modelId="{73BF1D78-4119-4790-9E73-0D79D3CB78B5}">
      <dgm:prSet/>
      <dgm:spPr/>
      <dgm:t>
        <a:bodyPr/>
        <a:lstStyle/>
        <a:p>
          <a:r>
            <a:rPr lang="el-GR"/>
            <a:t>Κάνετε αυτοεξέταση μαστού κάθε μήνα (για τις γυναίκες).</a:t>
          </a:r>
          <a:endParaRPr lang="en-US"/>
        </a:p>
      </dgm:t>
    </dgm:pt>
    <dgm:pt modelId="{7DC57409-F3F5-4069-B194-3DF8998F0C30}" type="parTrans" cxnId="{A68A133D-5BD9-491A-A998-7A4D04695500}">
      <dgm:prSet/>
      <dgm:spPr/>
      <dgm:t>
        <a:bodyPr/>
        <a:lstStyle/>
        <a:p>
          <a:endParaRPr lang="en-US"/>
        </a:p>
      </dgm:t>
    </dgm:pt>
    <dgm:pt modelId="{0D8BBA5D-9538-49C9-8622-739C0B91DF13}" type="sibTrans" cxnId="{A68A133D-5BD9-491A-A998-7A4D04695500}">
      <dgm:prSet/>
      <dgm:spPr/>
      <dgm:t>
        <a:bodyPr/>
        <a:lstStyle/>
        <a:p>
          <a:endParaRPr lang="en-US"/>
        </a:p>
      </dgm:t>
    </dgm:pt>
    <dgm:pt modelId="{E84C8E95-2B56-4134-BFB6-D5C714E7BEAE}" type="pres">
      <dgm:prSet presAssocID="{4E7C5BC8-6939-4DCA-8C14-03298D1ADC26}" presName="linear" presStyleCnt="0">
        <dgm:presLayoutVars>
          <dgm:animLvl val="lvl"/>
          <dgm:resizeHandles val="exact"/>
        </dgm:presLayoutVars>
      </dgm:prSet>
      <dgm:spPr/>
    </dgm:pt>
    <dgm:pt modelId="{65318FB4-F3D9-403A-8039-8F08E74268B2}" type="pres">
      <dgm:prSet presAssocID="{50120475-1907-4687-8BB5-CBC59E0B6D81}" presName="parentText" presStyleLbl="node1" presStyleIdx="0" presStyleCnt="4">
        <dgm:presLayoutVars>
          <dgm:chMax val="0"/>
          <dgm:bulletEnabled val="1"/>
        </dgm:presLayoutVars>
      </dgm:prSet>
      <dgm:spPr/>
    </dgm:pt>
    <dgm:pt modelId="{9C992546-3529-4204-9A4B-96156B72B9E2}" type="pres">
      <dgm:prSet presAssocID="{9B484C18-CFA9-4895-AA62-F73BDD838CC8}" presName="spacer" presStyleCnt="0"/>
      <dgm:spPr/>
    </dgm:pt>
    <dgm:pt modelId="{8199A555-C00B-4493-8039-D6A48E4880B6}" type="pres">
      <dgm:prSet presAssocID="{4214517B-62B7-4D2E-AA06-33539041DFB4}" presName="parentText" presStyleLbl="node1" presStyleIdx="1" presStyleCnt="4">
        <dgm:presLayoutVars>
          <dgm:chMax val="0"/>
          <dgm:bulletEnabled val="1"/>
        </dgm:presLayoutVars>
      </dgm:prSet>
      <dgm:spPr/>
    </dgm:pt>
    <dgm:pt modelId="{A66F2884-69B2-437C-AE91-7BBD1EC53A58}" type="pres">
      <dgm:prSet presAssocID="{D962C6F3-E804-455B-9273-64F7538849D9}" presName="spacer" presStyleCnt="0"/>
      <dgm:spPr/>
    </dgm:pt>
    <dgm:pt modelId="{5494F7E1-1ADD-4BBB-847F-F043FB4A21D5}" type="pres">
      <dgm:prSet presAssocID="{DE9656BD-1345-4A3D-BEB8-0D5DE8B23C56}" presName="parentText" presStyleLbl="node1" presStyleIdx="2" presStyleCnt="4">
        <dgm:presLayoutVars>
          <dgm:chMax val="0"/>
          <dgm:bulletEnabled val="1"/>
        </dgm:presLayoutVars>
      </dgm:prSet>
      <dgm:spPr/>
    </dgm:pt>
    <dgm:pt modelId="{73BE5D87-40FD-4EC7-96E9-6EDC962F6F45}" type="pres">
      <dgm:prSet presAssocID="{619D4CD5-A0F7-4AC5-9B2D-9A6E11FADCDB}" presName="spacer" presStyleCnt="0"/>
      <dgm:spPr/>
    </dgm:pt>
    <dgm:pt modelId="{69AC2979-C6FE-4148-BBE1-DE38E63AA400}" type="pres">
      <dgm:prSet presAssocID="{6EC49FAA-905F-415D-9E86-E225D08BA744}" presName="parentText" presStyleLbl="node1" presStyleIdx="3" presStyleCnt="4">
        <dgm:presLayoutVars>
          <dgm:chMax val="0"/>
          <dgm:bulletEnabled val="1"/>
        </dgm:presLayoutVars>
      </dgm:prSet>
      <dgm:spPr/>
    </dgm:pt>
    <dgm:pt modelId="{D4AA2E7A-7EFA-4B55-98EE-D7D48DA8051A}" type="pres">
      <dgm:prSet presAssocID="{6EC49FAA-905F-415D-9E86-E225D08BA744}" presName="childText" presStyleLbl="revTx" presStyleIdx="0" presStyleCnt="1">
        <dgm:presLayoutVars>
          <dgm:bulletEnabled val="1"/>
        </dgm:presLayoutVars>
      </dgm:prSet>
      <dgm:spPr/>
    </dgm:pt>
  </dgm:ptLst>
  <dgm:cxnLst>
    <dgm:cxn modelId="{893ED00F-7308-4038-B2EB-05C4A6411E10}" srcId="{4E7C5BC8-6939-4DCA-8C14-03298D1ADC26}" destId="{DE9656BD-1345-4A3D-BEB8-0D5DE8B23C56}" srcOrd="2" destOrd="0" parTransId="{9D7015FE-9A17-4741-AF5D-94971FA4EF3F}" sibTransId="{619D4CD5-A0F7-4AC5-9B2D-9A6E11FADCDB}"/>
    <dgm:cxn modelId="{A9585B14-BF6C-4F6D-8365-E252C0F1EDFA}" srcId="{6EC49FAA-905F-415D-9E86-E225D08BA744}" destId="{9FE3375F-048F-4B4D-AB0E-E15A7D853281}" srcOrd="2" destOrd="0" parTransId="{A07072DD-CA17-4E22-B8DD-836DE1BC9AE4}" sibTransId="{0EAF93D4-EBBF-4162-A45B-43FB1A7488EF}"/>
    <dgm:cxn modelId="{9538CF28-D380-48B9-8506-3339A7923E38}" type="presOf" srcId="{4E7C5BC8-6939-4DCA-8C14-03298D1ADC26}" destId="{E84C8E95-2B56-4134-BFB6-D5C714E7BEAE}" srcOrd="0" destOrd="0" presId="urn:microsoft.com/office/officeart/2005/8/layout/vList2"/>
    <dgm:cxn modelId="{A68A133D-5BD9-491A-A998-7A4D04695500}" srcId="{6EC49FAA-905F-415D-9E86-E225D08BA744}" destId="{73BF1D78-4119-4790-9E73-0D79D3CB78B5}" srcOrd="5" destOrd="0" parTransId="{7DC57409-F3F5-4069-B194-3DF8998F0C30}" sibTransId="{0D8BBA5D-9538-49C9-8622-739C0B91DF13}"/>
    <dgm:cxn modelId="{593A5B5D-DF71-47F6-88D1-E839C6518F22}" type="presOf" srcId="{DE9656BD-1345-4A3D-BEB8-0D5DE8B23C56}" destId="{5494F7E1-1ADD-4BBB-847F-F043FB4A21D5}" srcOrd="0" destOrd="0" presId="urn:microsoft.com/office/officeart/2005/8/layout/vList2"/>
    <dgm:cxn modelId="{77234745-778C-468D-82D2-04973777AA45}" srcId="{6EC49FAA-905F-415D-9E86-E225D08BA744}" destId="{21A006E7-9C37-4F3B-83C9-34980D18617B}" srcOrd="1" destOrd="0" parTransId="{4E93F7D2-2635-4D02-89ED-803776F36F9F}" sibTransId="{99A666E3-2D07-4276-BECC-B9B36CD4F551}"/>
    <dgm:cxn modelId="{9FABFF65-FC8E-4313-8D86-1325D4553ED0}" type="presOf" srcId="{4214517B-62B7-4D2E-AA06-33539041DFB4}" destId="{8199A555-C00B-4493-8039-D6A48E4880B6}" srcOrd="0" destOrd="0" presId="urn:microsoft.com/office/officeart/2005/8/layout/vList2"/>
    <dgm:cxn modelId="{931FEC4A-C345-45F2-860A-C98A6B00644A}" srcId="{6EC49FAA-905F-415D-9E86-E225D08BA744}" destId="{3E90D2A5-46BD-4D6E-83E7-D990CCB694BD}" srcOrd="0" destOrd="0" parTransId="{1BB196C5-7947-4AAC-8649-4619C84AFC94}" sibTransId="{41CEADA2-238A-47A3-91B3-9CAB3FA76489}"/>
    <dgm:cxn modelId="{03E58253-48D9-40DE-AAAD-CCA3F02C037F}" type="presOf" srcId="{8012CBF8-1E45-4EB5-A276-C5920A5B6BFB}" destId="{D4AA2E7A-7EFA-4B55-98EE-D7D48DA8051A}" srcOrd="0" destOrd="3" presId="urn:microsoft.com/office/officeart/2005/8/layout/vList2"/>
    <dgm:cxn modelId="{BE9AAA75-1A99-4632-9792-17B76E0CA3D7}" type="presOf" srcId="{C403DBA4-F181-40D7-92E6-5E1EA161AAD7}" destId="{D4AA2E7A-7EFA-4B55-98EE-D7D48DA8051A}" srcOrd="0" destOrd="4" presId="urn:microsoft.com/office/officeart/2005/8/layout/vList2"/>
    <dgm:cxn modelId="{090FA285-378A-48E5-A133-FB57CD509D20}" type="presOf" srcId="{3E90D2A5-46BD-4D6E-83E7-D990CCB694BD}" destId="{D4AA2E7A-7EFA-4B55-98EE-D7D48DA8051A}" srcOrd="0" destOrd="0" presId="urn:microsoft.com/office/officeart/2005/8/layout/vList2"/>
    <dgm:cxn modelId="{8569D98F-9E4A-49AC-8553-6F7687308066}" srcId="{4E7C5BC8-6939-4DCA-8C14-03298D1ADC26}" destId="{50120475-1907-4687-8BB5-CBC59E0B6D81}" srcOrd="0" destOrd="0" parTransId="{2DF4E166-B8C0-4B9D-9170-87E1F318310F}" sibTransId="{9B484C18-CFA9-4895-AA62-F73BDD838CC8}"/>
    <dgm:cxn modelId="{0FF2EE93-DB2A-4D2D-8509-A6ACEAA0119A}" type="presOf" srcId="{50120475-1907-4687-8BB5-CBC59E0B6D81}" destId="{65318FB4-F3D9-403A-8039-8F08E74268B2}" srcOrd="0" destOrd="0" presId="urn:microsoft.com/office/officeart/2005/8/layout/vList2"/>
    <dgm:cxn modelId="{F3EF6D99-F700-4E51-BD49-F2D52BF0974B}" srcId="{6EC49FAA-905F-415D-9E86-E225D08BA744}" destId="{8012CBF8-1E45-4EB5-A276-C5920A5B6BFB}" srcOrd="3" destOrd="0" parTransId="{E89FEFEA-7FF8-4A72-987D-646D7232A5AD}" sibTransId="{388842E9-A5F0-4491-9107-7E4C75AA3D3D}"/>
    <dgm:cxn modelId="{79ABCA9F-20C0-4366-AD12-6E36FE4DBC7A}" srcId="{4E7C5BC8-6939-4DCA-8C14-03298D1ADC26}" destId="{4214517B-62B7-4D2E-AA06-33539041DFB4}" srcOrd="1" destOrd="0" parTransId="{97517475-51D0-4208-9F44-D8EEA3E553B9}" sibTransId="{D962C6F3-E804-455B-9273-64F7538849D9}"/>
    <dgm:cxn modelId="{E13AD7BE-88D2-42A3-8803-9E1FAE909A59}" srcId="{6EC49FAA-905F-415D-9E86-E225D08BA744}" destId="{C403DBA4-F181-40D7-92E6-5E1EA161AAD7}" srcOrd="4" destOrd="0" parTransId="{9E7DBFC9-9324-4D8E-A983-B26C385FA71E}" sibTransId="{D3FCF5B2-64F3-46DB-A2EA-E2D32D06BB10}"/>
    <dgm:cxn modelId="{06A3F0C2-0034-4704-B181-5CDD601D54EA}" type="presOf" srcId="{9FE3375F-048F-4B4D-AB0E-E15A7D853281}" destId="{D4AA2E7A-7EFA-4B55-98EE-D7D48DA8051A}" srcOrd="0" destOrd="2" presId="urn:microsoft.com/office/officeart/2005/8/layout/vList2"/>
    <dgm:cxn modelId="{9069EFC7-818C-4829-88CD-D86FE5441D2D}" type="presOf" srcId="{6EC49FAA-905F-415D-9E86-E225D08BA744}" destId="{69AC2979-C6FE-4148-BBE1-DE38E63AA400}" srcOrd="0" destOrd="0" presId="urn:microsoft.com/office/officeart/2005/8/layout/vList2"/>
    <dgm:cxn modelId="{C6A603D5-668F-46B4-8A57-E8C2DC41F90C}" type="presOf" srcId="{73BF1D78-4119-4790-9E73-0D79D3CB78B5}" destId="{D4AA2E7A-7EFA-4B55-98EE-D7D48DA8051A}" srcOrd="0" destOrd="5" presId="urn:microsoft.com/office/officeart/2005/8/layout/vList2"/>
    <dgm:cxn modelId="{60E55DD7-AFD6-4562-885D-8442EC744EA3}" srcId="{4E7C5BC8-6939-4DCA-8C14-03298D1ADC26}" destId="{6EC49FAA-905F-415D-9E86-E225D08BA744}" srcOrd="3" destOrd="0" parTransId="{C26DFA1B-9D59-47C0-BAC8-50F3688DE61D}" sibTransId="{599687E5-0BC6-40F9-875E-2A097C32AB1C}"/>
    <dgm:cxn modelId="{7AE8A9E8-38CA-4999-927D-18AF1803E4E8}" type="presOf" srcId="{21A006E7-9C37-4F3B-83C9-34980D18617B}" destId="{D4AA2E7A-7EFA-4B55-98EE-D7D48DA8051A}" srcOrd="0" destOrd="1" presId="urn:microsoft.com/office/officeart/2005/8/layout/vList2"/>
    <dgm:cxn modelId="{53E57DDF-C4B5-453B-90A4-0EB3A2635C1D}" type="presParOf" srcId="{E84C8E95-2B56-4134-BFB6-D5C714E7BEAE}" destId="{65318FB4-F3D9-403A-8039-8F08E74268B2}" srcOrd="0" destOrd="0" presId="urn:microsoft.com/office/officeart/2005/8/layout/vList2"/>
    <dgm:cxn modelId="{6D2E5AEA-B8E7-44F7-89CE-4F06240AB534}" type="presParOf" srcId="{E84C8E95-2B56-4134-BFB6-D5C714E7BEAE}" destId="{9C992546-3529-4204-9A4B-96156B72B9E2}" srcOrd="1" destOrd="0" presId="urn:microsoft.com/office/officeart/2005/8/layout/vList2"/>
    <dgm:cxn modelId="{76C1D757-6A3F-41B9-B954-7271AAD06888}" type="presParOf" srcId="{E84C8E95-2B56-4134-BFB6-D5C714E7BEAE}" destId="{8199A555-C00B-4493-8039-D6A48E4880B6}" srcOrd="2" destOrd="0" presId="urn:microsoft.com/office/officeart/2005/8/layout/vList2"/>
    <dgm:cxn modelId="{405C5928-73C3-4E28-BBC9-19261448B339}" type="presParOf" srcId="{E84C8E95-2B56-4134-BFB6-D5C714E7BEAE}" destId="{A66F2884-69B2-437C-AE91-7BBD1EC53A58}" srcOrd="3" destOrd="0" presId="urn:microsoft.com/office/officeart/2005/8/layout/vList2"/>
    <dgm:cxn modelId="{3A210E2E-1F34-44D7-8B46-3264B6A352B4}" type="presParOf" srcId="{E84C8E95-2B56-4134-BFB6-D5C714E7BEAE}" destId="{5494F7E1-1ADD-4BBB-847F-F043FB4A21D5}" srcOrd="4" destOrd="0" presId="urn:microsoft.com/office/officeart/2005/8/layout/vList2"/>
    <dgm:cxn modelId="{FB9EEAFF-D881-48FB-AB9B-7D7FA6617DDE}" type="presParOf" srcId="{E84C8E95-2B56-4134-BFB6-D5C714E7BEAE}" destId="{73BE5D87-40FD-4EC7-96E9-6EDC962F6F45}" srcOrd="5" destOrd="0" presId="urn:microsoft.com/office/officeart/2005/8/layout/vList2"/>
    <dgm:cxn modelId="{9AF787D0-818C-4582-8BC0-57A3D01989DA}" type="presParOf" srcId="{E84C8E95-2B56-4134-BFB6-D5C714E7BEAE}" destId="{69AC2979-C6FE-4148-BBE1-DE38E63AA400}" srcOrd="6" destOrd="0" presId="urn:microsoft.com/office/officeart/2005/8/layout/vList2"/>
    <dgm:cxn modelId="{F0AB29F9-AD1F-4873-AF4A-6AA12B847B57}" type="presParOf" srcId="{E84C8E95-2B56-4134-BFB6-D5C714E7BEAE}" destId="{D4AA2E7A-7EFA-4B55-98EE-D7D48DA8051A}"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8C480-84E3-4826-8C5F-F6B50F170C4B}">
      <dsp:nvSpPr>
        <dsp:cNvPr id="0" name=""/>
        <dsp:cNvSpPr/>
      </dsp:nvSpPr>
      <dsp:spPr>
        <a:xfrm>
          <a:off x="0" y="70236"/>
          <a:ext cx="5098256" cy="8798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1" kern="1200"/>
            <a:t>Η υγεία είναι η κατάσταση της πλήρους φυσικής, ψυχικής και κοινωνικής ευεξίας και όχι απλά η απουσία νόσου ή αναπηρίας. </a:t>
          </a:r>
          <a:endParaRPr lang="en-US" sz="1600" kern="1200"/>
        </a:p>
      </dsp:txBody>
      <dsp:txXfrm>
        <a:off x="42950" y="113186"/>
        <a:ext cx="5012356" cy="793940"/>
      </dsp:txXfrm>
    </dsp:sp>
    <dsp:sp modelId="{AB1A6F8F-0573-4F50-AFEA-9A67570447B9}">
      <dsp:nvSpPr>
        <dsp:cNvPr id="0" name=""/>
        <dsp:cNvSpPr/>
      </dsp:nvSpPr>
      <dsp:spPr>
        <a:xfrm>
          <a:off x="0" y="996156"/>
          <a:ext cx="5098256" cy="879840"/>
        </a:xfrm>
        <a:prstGeom prst="roundRect">
          <a:avLst/>
        </a:prstGeom>
        <a:solidFill>
          <a:schemeClr val="accent2">
            <a:hueOff val="7808"/>
            <a:satOff val="-5375"/>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Παγκόσμιος Οργανισμός Υγείας 1947</a:t>
          </a:r>
          <a:endParaRPr lang="en-US" sz="1600" kern="1200"/>
        </a:p>
      </dsp:txBody>
      <dsp:txXfrm>
        <a:off x="42950" y="1039106"/>
        <a:ext cx="5012356" cy="793940"/>
      </dsp:txXfrm>
    </dsp:sp>
    <dsp:sp modelId="{A70287EB-895C-4B8B-AAB4-4C84F7BFAE1E}">
      <dsp:nvSpPr>
        <dsp:cNvPr id="0" name=""/>
        <dsp:cNvSpPr/>
      </dsp:nvSpPr>
      <dsp:spPr>
        <a:xfrm>
          <a:off x="0" y="1922076"/>
          <a:ext cx="5098256" cy="879840"/>
        </a:xfrm>
        <a:prstGeom prst="roundRect">
          <a:avLst/>
        </a:prstGeom>
        <a:solidFill>
          <a:schemeClr val="accent2">
            <a:hueOff val="15615"/>
            <a:satOff val="-1075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Σε αντίθεση με τους ορισμούς της επιστημονικής κοινότητας, οι περισσότεροι άνθρωποι περιγράφουν και ορίζουν την υγεία βασιζόμενοι σε: </a:t>
          </a:r>
          <a:endParaRPr lang="en-US" sz="1600" kern="1200"/>
        </a:p>
      </dsp:txBody>
      <dsp:txXfrm>
        <a:off x="42950" y="1965026"/>
        <a:ext cx="5012356" cy="793940"/>
      </dsp:txXfrm>
    </dsp:sp>
    <dsp:sp modelId="{55FDC892-67A2-44EB-B9D4-23AB2C2D27A6}">
      <dsp:nvSpPr>
        <dsp:cNvPr id="0" name=""/>
        <dsp:cNvSpPr/>
      </dsp:nvSpPr>
      <dsp:spPr>
        <a:xfrm>
          <a:off x="0" y="2847996"/>
          <a:ext cx="5098256" cy="879840"/>
        </a:xfrm>
        <a:prstGeom prst="roundRect">
          <a:avLst/>
        </a:prstGeom>
        <a:solidFill>
          <a:schemeClr val="accent2">
            <a:hueOff val="23423"/>
            <a:satOff val="-16126"/>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ότι αισθάνονται («αισθάνομαι πραγματικά άρρωστος»), </a:t>
          </a:r>
          <a:endParaRPr lang="en-US" sz="1600" kern="1200"/>
        </a:p>
      </dsp:txBody>
      <dsp:txXfrm>
        <a:off x="42950" y="2890946"/>
        <a:ext cx="5012356" cy="793940"/>
      </dsp:txXfrm>
    </dsp:sp>
    <dsp:sp modelId="{AD26D698-6CE1-4747-BCAD-8CE8A9B11E92}">
      <dsp:nvSpPr>
        <dsp:cNvPr id="0" name=""/>
        <dsp:cNvSpPr/>
      </dsp:nvSpPr>
      <dsp:spPr>
        <a:xfrm>
          <a:off x="0" y="3773916"/>
          <a:ext cx="5098256" cy="879840"/>
        </a:xfrm>
        <a:prstGeom prst="roundRect">
          <a:avLst/>
        </a:prstGeom>
        <a:solidFill>
          <a:schemeClr val="accent2">
            <a:hueOff val="31230"/>
            <a:satOff val="-21501"/>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στην απουσία ή παρουσία συμπτωμάτων ασθένειας («έχω έναν τρομερό πόνο στο στομάχι»), ή </a:t>
          </a:r>
          <a:endParaRPr lang="en-US" sz="1600" kern="1200"/>
        </a:p>
      </dsp:txBody>
      <dsp:txXfrm>
        <a:off x="42950" y="3816866"/>
        <a:ext cx="5012356" cy="793940"/>
      </dsp:txXfrm>
    </dsp:sp>
    <dsp:sp modelId="{0243157D-516F-4911-BF63-F520578153F0}">
      <dsp:nvSpPr>
        <dsp:cNvPr id="0" name=""/>
        <dsp:cNvSpPr/>
      </dsp:nvSpPr>
      <dsp:spPr>
        <a:xfrm>
          <a:off x="0" y="4699835"/>
          <a:ext cx="5098256" cy="87984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στην ικανότητα τους να διεκπεραιώσουν τις καθημερινές δραστηριότητες («ένιωσα καλύτερα όταν σηκώθηκα και ετοίμασα το δείπνο»).</a:t>
          </a:r>
          <a:endParaRPr lang="en-US" sz="1600" kern="1200"/>
        </a:p>
      </dsp:txBody>
      <dsp:txXfrm>
        <a:off x="42950" y="4742785"/>
        <a:ext cx="5012356"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F804-7189-4536-A384-020E15209E21}">
      <dsp:nvSpPr>
        <dsp:cNvPr id="0" name=""/>
        <dsp:cNvSpPr/>
      </dsp:nvSpPr>
      <dsp:spPr>
        <a:xfrm>
          <a:off x="0" y="19119"/>
          <a:ext cx="8215312" cy="4077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Η αντιμετώπιση μιας ασθένειας περιλαμβάνει:</a:t>
          </a:r>
          <a:endParaRPr lang="en-US" sz="1700" kern="1200"/>
        </a:p>
      </dsp:txBody>
      <dsp:txXfrm>
        <a:off x="19904" y="39023"/>
        <a:ext cx="8175504" cy="367937"/>
      </dsp:txXfrm>
    </dsp:sp>
    <dsp:sp modelId="{E5B5695F-DBE4-421F-9911-DFB7258F7BCD}">
      <dsp:nvSpPr>
        <dsp:cNvPr id="0" name=""/>
        <dsp:cNvSpPr/>
      </dsp:nvSpPr>
      <dsp:spPr>
        <a:xfrm>
          <a:off x="0" y="475825"/>
          <a:ext cx="8215312" cy="4077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Καμιά θεραπεία</a:t>
          </a:r>
          <a:endParaRPr lang="en-US" sz="1700" kern="1200"/>
        </a:p>
      </dsp:txBody>
      <dsp:txXfrm>
        <a:off x="19904" y="495729"/>
        <a:ext cx="8175504" cy="367937"/>
      </dsp:txXfrm>
    </dsp:sp>
    <dsp:sp modelId="{289CCBA7-3E95-41CE-8598-D9DD57831414}">
      <dsp:nvSpPr>
        <dsp:cNvPr id="0" name=""/>
        <dsp:cNvSpPr/>
      </dsp:nvSpPr>
      <dsp:spPr>
        <a:xfrm>
          <a:off x="0" y="932530"/>
          <a:ext cx="8215312" cy="4077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Συντηρητική θεραπεία π.χ. αντιβιοτική αγωγή</a:t>
          </a:r>
          <a:endParaRPr lang="en-US" sz="1700" kern="1200"/>
        </a:p>
      </dsp:txBody>
      <dsp:txXfrm>
        <a:off x="19904" y="952434"/>
        <a:ext cx="8175504" cy="367937"/>
      </dsp:txXfrm>
    </dsp:sp>
    <dsp:sp modelId="{076AE9F7-2149-4ABC-8FFB-12C987D61BC4}">
      <dsp:nvSpPr>
        <dsp:cNvPr id="0" name=""/>
        <dsp:cNvSpPr/>
      </dsp:nvSpPr>
      <dsp:spPr>
        <a:xfrm>
          <a:off x="0" y="1389235"/>
          <a:ext cx="8215312" cy="4077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Χειρουργική θεραπεία</a:t>
          </a:r>
          <a:endParaRPr lang="en-US" sz="1700" kern="1200"/>
        </a:p>
      </dsp:txBody>
      <dsp:txXfrm>
        <a:off x="19904" y="1409139"/>
        <a:ext cx="8175504" cy="367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B7715-35DF-48E2-BC00-89F74250E849}">
      <dsp:nvSpPr>
        <dsp:cNvPr id="0" name=""/>
        <dsp:cNvSpPr/>
      </dsp:nvSpPr>
      <dsp:spPr>
        <a:xfrm>
          <a:off x="0" y="538596"/>
          <a:ext cx="5098256" cy="4773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Να ζουν όσο το δυνατό πιο φυσιολογικά και παρά τα συμπτώματα και τη θεραπεία το άτομο δεν θα πρέπει να αισθάνεται διαφορετικό από τους άλλους</a:t>
          </a:r>
          <a:endParaRPr lang="en-US" sz="1200" kern="1200"/>
        </a:p>
      </dsp:txBody>
      <dsp:txXfrm>
        <a:off x="23303" y="561899"/>
        <a:ext cx="5051650" cy="430753"/>
      </dsp:txXfrm>
    </dsp:sp>
    <dsp:sp modelId="{D6473D80-75BA-49B4-84C2-51A940D589FA}">
      <dsp:nvSpPr>
        <dsp:cNvPr id="0" name=""/>
        <dsp:cNvSpPr/>
      </dsp:nvSpPr>
      <dsp:spPr>
        <a:xfrm>
          <a:off x="0" y="1050516"/>
          <a:ext cx="5098256" cy="477359"/>
        </a:xfrm>
        <a:prstGeom prst="roundRect">
          <a:avLst/>
        </a:prstGeom>
        <a:solidFill>
          <a:schemeClr val="accent2">
            <a:hueOff val="4880"/>
            <a:satOff val="-3360"/>
            <a:lumOff val="-8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Να μάθουν να τροποποιούν καθημερινές συνήθειες, σχέσεις και δραστηριότητες αυτοφροντίδας</a:t>
          </a:r>
          <a:endParaRPr lang="en-US" sz="1200" kern="1200"/>
        </a:p>
      </dsp:txBody>
      <dsp:txXfrm>
        <a:off x="23303" y="1073819"/>
        <a:ext cx="5051650" cy="430753"/>
      </dsp:txXfrm>
    </dsp:sp>
    <dsp:sp modelId="{E7D8B51D-582C-4A2F-B416-18332785C978}">
      <dsp:nvSpPr>
        <dsp:cNvPr id="0" name=""/>
        <dsp:cNvSpPr/>
      </dsp:nvSpPr>
      <dsp:spPr>
        <a:xfrm>
          <a:off x="0" y="1562436"/>
          <a:ext cx="5098256" cy="477359"/>
        </a:xfrm>
        <a:prstGeom prst="roundRect">
          <a:avLst/>
        </a:prstGeom>
        <a:solidFill>
          <a:schemeClr val="accent2">
            <a:hueOff val="9759"/>
            <a:satOff val="-6719"/>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Να διατηρούν θετική αυτοαντίληψη και αίσθημα ελπίδας</a:t>
          </a:r>
          <a:endParaRPr lang="en-US" sz="1200" kern="1200"/>
        </a:p>
      </dsp:txBody>
      <dsp:txXfrm>
        <a:off x="23303" y="1585739"/>
        <a:ext cx="5051650" cy="430753"/>
      </dsp:txXfrm>
    </dsp:sp>
    <dsp:sp modelId="{FF597DB0-1232-4397-B771-CF2C0C40E5B9}">
      <dsp:nvSpPr>
        <dsp:cNvPr id="0" name=""/>
        <dsp:cNvSpPr/>
      </dsp:nvSpPr>
      <dsp:spPr>
        <a:xfrm>
          <a:off x="0" y="2074356"/>
          <a:ext cx="5098256" cy="477359"/>
        </a:xfrm>
        <a:prstGeom prst="roundRect">
          <a:avLst/>
        </a:prstGeom>
        <a:solidFill>
          <a:schemeClr val="accent2">
            <a:hueOff val="14639"/>
            <a:satOff val="-10079"/>
            <a:lumOff val="-25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Να θρηνούν για τις απώλειες της σωματικής ακεραιότητας, του οικονομικού εισοδήματος, του τρόπου ζωής, του ρόλου και της αξιοπρέπειας</a:t>
          </a:r>
          <a:endParaRPr lang="en-US" sz="1200" kern="1200"/>
        </a:p>
      </dsp:txBody>
      <dsp:txXfrm>
        <a:off x="23303" y="2097659"/>
        <a:ext cx="5051650" cy="430753"/>
      </dsp:txXfrm>
    </dsp:sp>
    <dsp:sp modelId="{9960B568-A30A-4102-A297-724C09B267BC}">
      <dsp:nvSpPr>
        <dsp:cNvPr id="0" name=""/>
        <dsp:cNvSpPr/>
      </dsp:nvSpPr>
      <dsp:spPr>
        <a:xfrm>
          <a:off x="0" y="2586276"/>
          <a:ext cx="5098256" cy="477359"/>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Να μάθουν πώς να ζουν μαζί με το χρόνιο πρόβλημα</a:t>
          </a:r>
          <a:endParaRPr lang="en-US" sz="1200" kern="1200"/>
        </a:p>
      </dsp:txBody>
      <dsp:txXfrm>
        <a:off x="23303" y="2609579"/>
        <a:ext cx="5051650" cy="430753"/>
      </dsp:txXfrm>
    </dsp:sp>
    <dsp:sp modelId="{AFDFA71C-3925-4936-B6CE-8057E7F2E8B1}">
      <dsp:nvSpPr>
        <dsp:cNvPr id="0" name=""/>
        <dsp:cNvSpPr/>
      </dsp:nvSpPr>
      <dsp:spPr>
        <a:xfrm>
          <a:off x="0" y="3098195"/>
          <a:ext cx="5098256" cy="477359"/>
        </a:xfrm>
        <a:prstGeom prst="roundRect">
          <a:avLst/>
        </a:prstGeom>
        <a:solidFill>
          <a:schemeClr val="accent2">
            <a:hueOff val="24399"/>
            <a:satOff val="-16798"/>
            <a:lumOff val="-42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Να ακολουθούν την προτεινόμενη ιατρική θεραπεία</a:t>
          </a:r>
          <a:endParaRPr lang="en-US" sz="1200" kern="1200"/>
        </a:p>
      </dsp:txBody>
      <dsp:txXfrm>
        <a:off x="23303" y="3121498"/>
        <a:ext cx="5051650" cy="430753"/>
      </dsp:txXfrm>
    </dsp:sp>
    <dsp:sp modelId="{9D09C99F-306A-4EDE-BE97-582F6DE9E21F}">
      <dsp:nvSpPr>
        <dsp:cNvPr id="0" name=""/>
        <dsp:cNvSpPr/>
      </dsp:nvSpPr>
      <dsp:spPr>
        <a:xfrm>
          <a:off x="0" y="3610116"/>
          <a:ext cx="5098256" cy="477359"/>
        </a:xfrm>
        <a:prstGeom prst="roundRect">
          <a:avLst/>
        </a:prstGeom>
        <a:solidFill>
          <a:schemeClr val="accent2">
            <a:hueOff val="29278"/>
            <a:satOff val="-20157"/>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Να διατηρούν αίσθημα ελέγχου.</a:t>
          </a:r>
          <a:endParaRPr lang="en-US" sz="1200" kern="1200"/>
        </a:p>
      </dsp:txBody>
      <dsp:txXfrm>
        <a:off x="23303" y="3633419"/>
        <a:ext cx="5051650" cy="430753"/>
      </dsp:txXfrm>
    </dsp:sp>
    <dsp:sp modelId="{339532AB-F6BF-4135-865C-760EB9A608F6}">
      <dsp:nvSpPr>
        <dsp:cNvPr id="0" name=""/>
        <dsp:cNvSpPr/>
      </dsp:nvSpPr>
      <dsp:spPr>
        <a:xfrm>
          <a:off x="0" y="4122036"/>
          <a:ext cx="5098256" cy="477359"/>
        </a:xfrm>
        <a:prstGeom prst="roundRect">
          <a:avLst/>
        </a:prstGeom>
        <a:solidFill>
          <a:schemeClr val="accent2">
            <a:hueOff val="34158"/>
            <a:satOff val="-23517"/>
            <a:lumOff val="-60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Να αντιμετωπίζουν το αναπόφευκτο του θανάτου</a:t>
          </a:r>
          <a:r>
            <a:rPr lang="en-US" sz="1200" kern="1200"/>
            <a:t>.</a:t>
          </a:r>
          <a:r>
            <a:rPr lang="el-GR" sz="1200" kern="1200"/>
            <a:t> </a:t>
          </a:r>
          <a:endParaRPr lang="en-US" sz="1200" kern="1200"/>
        </a:p>
      </dsp:txBody>
      <dsp:txXfrm>
        <a:off x="23303" y="4145339"/>
        <a:ext cx="5051650" cy="430753"/>
      </dsp:txXfrm>
    </dsp:sp>
    <dsp:sp modelId="{649AFE4F-CAAB-4EB9-B523-8A70B69B4AC2}">
      <dsp:nvSpPr>
        <dsp:cNvPr id="0" name=""/>
        <dsp:cNvSpPr/>
      </dsp:nvSpPr>
      <dsp:spPr>
        <a:xfrm>
          <a:off x="0" y="4633956"/>
          <a:ext cx="5098256" cy="477359"/>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a:t>
          </a:r>
          <a:r>
            <a:rPr lang="en-US" sz="1200" kern="1200"/>
            <a:t>Miller 1983, Pollock 1986 )</a:t>
          </a:r>
        </a:p>
      </dsp:txBody>
      <dsp:txXfrm>
        <a:off x="23303" y="4657259"/>
        <a:ext cx="5051650" cy="4307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3991E-F9EF-4F03-B4AB-9EE6FFBFEC07}">
      <dsp:nvSpPr>
        <dsp:cNvPr id="0" name=""/>
        <dsp:cNvSpPr/>
      </dsp:nvSpPr>
      <dsp:spPr>
        <a:xfrm>
          <a:off x="0" y="65550"/>
          <a:ext cx="5098256" cy="133866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Η πρωτογενής προληπτική φροντίδα στοχεύει </a:t>
          </a:r>
          <a:r>
            <a:rPr lang="el-GR" sz="1900" b="1" kern="1200"/>
            <a:t>στην προαγωγή της υγείας και την πρόληψη της ασθένειας.</a:t>
          </a:r>
          <a:r>
            <a:rPr lang="el-GR" sz="1900" kern="1200"/>
            <a:t> </a:t>
          </a:r>
          <a:endParaRPr lang="en-US" sz="1900" kern="1200"/>
        </a:p>
      </dsp:txBody>
      <dsp:txXfrm>
        <a:off x="65348" y="130898"/>
        <a:ext cx="4967560" cy="1207966"/>
      </dsp:txXfrm>
    </dsp:sp>
    <dsp:sp modelId="{BD2A8BA8-503F-4B71-A00E-452A00A87A38}">
      <dsp:nvSpPr>
        <dsp:cNvPr id="0" name=""/>
        <dsp:cNvSpPr/>
      </dsp:nvSpPr>
      <dsp:spPr>
        <a:xfrm>
          <a:off x="0" y="1458933"/>
          <a:ext cx="5098256" cy="1338662"/>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Οι δραστηριότητες σ' αυτό το επίπεδο επικεντρώνονται σε άτομα ή ομάδες. </a:t>
          </a:r>
          <a:endParaRPr lang="en-US" sz="1900" kern="1200"/>
        </a:p>
      </dsp:txBody>
      <dsp:txXfrm>
        <a:off x="65348" y="1524281"/>
        <a:ext cx="4967560" cy="1207966"/>
      </dsp:txXfrm>
    </dsp:sp>
    <dsp:sp modelId="{30BB4FBB-A361-4E25-9751-44188E5A2C1E}">
      <dsp:nvSpPr>
        <dsp:cNvPr id="0" name=""/>
        <dsp:cNvSpPr/>
      </dsp:nvSpPr>
      <dsp:spPr>
        <a:xfrm>
          <a:off x="0" y="2852316"/>
          <a:ext cx="5098256" cy="1338662"/>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Η εφαρμογή αποτελεσματικών μέτρων πρωτογενούς πρόληψης ενός νοσήματος προϋποθέτει γνώση των αντίστοιχων αιτιολογικών παραγόντων. </a:t>
          </a:r>
          <a:endParaRPr lang="en-US" sz="1900" kern="1200"/>
        </a:p>
      </dsp:txBody>
      <dsp:txXfrm>
        <a:off x="65348" y="2917664"/>
        <a:ext cx="4967560" cy="1207966"/>
      </dsp:txXfrm>
    </dsp:sp>
    <dsp:sp modelId="{7D7A41AE-C327-4BF3-B219-D8F486811563}">
      <dsp:nvSpPr>
        <dsp:cNvPr id="0" name=""/>
        <dsp:cNvSpPr/>
      </dsp:nvSpPr>
      <dsp:spPr>
        <a:xfrm>
          <a:off x="0" y="4245698"/>
          <a:ext cx="5098256" cy="1338662"/>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Η ανακάλυψη των παραγόντων αυτών μπορεί να γίνει με τρεις κατηγορίες ερευνών: σε ανθρώπους, σε πειραματόζωα και σε μικροβιακές καλλιέργειες.</a:t>
          </a:r>
          <a:endParaRPr lang="en-US" sz="1900" kern="1200"/>
        </a:p>
      </dsp:txBody>
      <dsp:txXfrm>
        <a:off x="65348" y="4311046"/>
        <a:ext cx="4967560" cy="12079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C490A-BC4F-4FB9-9AA7-18912B3FC5D5}">
      <dsp:nvSpPr>
        <dsp:cNvPr id="0" name=""/>
        <dsp:cNvSpPr/>
      </dsp:nvSpPr>
      <dsp:spPr>
        <a:xfrm>
          <a:off x="0" y="2758"/>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EEC6F-25DD-44D3-BF14-88E1181532FE}">
      <dsp:nvSpPr>
        <dsp:cNvPr id="0" name=""/>
        <dsp:cNvSpPr/>
      </dsp:nvSpPr>
      <dsp:spPr>
        <a:xfrm>
          <a:off x="0" y="2758"/>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a:t>Στη </a:t>
          </a:r>
          <a:r>
            <a:rPr lang="el-GR" sz="2000" b="1" kern="1200"/>
            <a:t>δευτερογενή πρόληψη</a:t>
          </a:r>
          <a:r>
            <a:rPr lang="el-GR" sz="2000" kern="1200"/>
            <a:t> γίνεται προσπάθεια να διαγνωστεί η ύπαρξη μιας νόσου έγκαιρα, δηλαδή πριν εμφανιστούν τα συμπτώματα, ώστε να προληφθεί η εξέλιξη της νόσου σε βαριές ή / και θανατηφόρο μορφή.</a:t>
          </a:r>
          <a:endParaRPr lang="en-US" sz="2000" kern="1200"/>
        </a:p>
      </dsp:txBody>
      <dsp:txXfrm>
        <a:off x="0" y="2758"/>
        <a:ext cx="5098256" cy="1881464"/>
      </dsp:txXfrm>
    </dsp:sp>
    <dsp:sp modelId="{ECC2B09F-ECD4-48C8-98BB-E90E8175A133}">
      <dsp:nvSpPr>
        <dsp:cNvPr id="0" name=""/>
        <dsp:cNvSpPr/>
      </dsp:nvSpPr>
      <dsp:spPr>
        <a:xfrm>
          <a:off x="0" y="1884223"/>
          <a:ext cx="5098256"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F33D5-F1BC-48EB-B685-9EAAE0744063}">
      <dsp:nvSpPr>
        <dsp:cNvPr id="0" name=""/>
        <dsp:cNvSpPr/>
      </dsp:nvSpPr>
      <dsp:spPr>
        <a:xfrm>
          <a:off x="0" y="1884223"/>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a:t>Επομένως η δευτερογενής πρόληψη βασίζεται στον προσυμπτωματικό έλεγχο και είναι συνάρτηση των διαθέσιμων μεθόδων προσυμπτωματικής διάγνωσης. </a:t>
          </a:r>
          <a:endParaRPr lang="en-US" sz="2000" kern="1200"/>
        </a:p>
      </dsp:txBody>
      <dsp:txXfrm>
        <a:off x="0" y="1884223"/>
        <a:ext cx="5098256" cy="1881464"/>
      </dsp:txXfrm>
    </dsp:sp>
    <dsp:sp modelId="{EC6C20A6-F7E1-4E7D-A406-6C959C76491C}">
      <dsp:nvSpPr>
        <dsp:cNvPr id="0" name=""/>
        <dsp:cNvSpPr/>
      </dsp:nvSpPr>
      <dsp:spPr>
        <a:xfrm>
          <a:off x="0" y="3765688"/>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17A81-EBAF-45BC-A3F7-BBBA75F5865F}">
      <dsp:nvSpPr>
        <dsp:cNvPr id="0" name=""/>
        <dsp:cNvSpPr/>
      </dsp:nvSpPr>
      <dsp:spPr>
        <a:xfrm>
          <a:off x="0" y="3765688"/>
          <a:ext cx="5098256"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1" kern="1200"/>
            <a:t>Η γενική αρχή στην οποία στηρίζεται ο προσυμπτωματικός έλεγχος και η δευτερογενής πρόληψη είναι ότι μια θεραπευτική αγωγή είναι πιθανότερο να είναι αποτελεσματική αν εφαρμοστεί νωρίς παρά αν εφαρμοστεί αργά</a:t>
          </a:r>
          <a:endParaRPr lang="en-US" sz="2000" kern="1200"/>
        </a:p>
      </dsp:txBody>
      <dsp:txXfrm>
        <a:off x="0" y="3765688"/>
        <a:ext cx="5098256" cy="1881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3DC17-41B1-4318-ADBB-AAE72B74408A}">
      <dsp:nvSpPr>
        <dsp:cNvPr id="0" name=""/>
        <dsp:cNvSpPr/>
      </dsp:nvSpPr>
      <dsp:spPr>
        <a:xfrm>
          <a:off x="0" y="58336"/>
          <a:ext cx="5098256" cy="106287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Τρώτε πολύ κυτταρίνη. Χρησιμοποιείτε φρέσκα φρούτα, λαχανικά, όσπρια.</a:t>
          </a:r>
          <a:endParaRPr lang="en-US" sz="1900" kern="1200"/>
        </a:p>
      </dsp:txBody>
      <dsp:txXfrm>
        <a:off x="51885" y="110221"/>
        <a:ext cx="4994486" cy="959101"/>
      </dsp:txXfrm>
    </dsp:sp>
    <dsp:sp modelId="{B7FB1586-74B0-43BB-840A-E540ED8B0B5A}">
      <dsp:nvSpPr>
        <dsp:cNvPr id="0" name=""/>
        <dsp:cNvSpPr/>
      </dsp:nvSpPr>
      <dsp:spPr>
        <a:xfrm>
          <a:off x="0" y="1175928"/>
          <a:ext cx="5098256" cy="1062871"/>
        </a:xfrm>
        <a:prstGeom prst="roundRect">
          <a:avLst/>
        </a:prstGeom>
        <a:solidFill>
          <a:schemeClr val="accent2">
            <a:hueOff val="9759"/>
            <a:satOff val="-6719"/>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Τρώτε όσο το δυνατόν λιγότερη ζάχαρη. Αν δεν τρώτε καθόλου είναι το καλύτερο.</a:t>
          </a:r>
          <a:endParaRPr lang="en-US" sz="1900" kern="1200"/>
        </a:p>
      </dsp:txBody>
      <dsp:txXfrm>
        <a:off x="51885" y="1227813"/>
        <a:ext cx="4994486" cy="959101"/>
      </dsp:txXfrm>
    </dsp:sp>
    <dsp:sp modelId="{662048A9-D2C1-449E-A26A-9CE2EA842150}">
      <dsp:nvSpPr>
        <dsp:cNvPr id="0" name=""/>
        <dsp:cNvSpPr/>
      </dsp:nvSpPr>
      <dsp:spPr>
        <a:xfrm>
          <a:off x="0" y="2293520"/>
          <a:ext cx="5098256" cy="1062871"/>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Να διαβάζετε τις οδηγίες στα συσκευασμένα τρόφιμα. Διατηρείτε καλή σωματική ευκαμψία.</a:t>
          </a:r>
          <a:endParaRPr lang="en-US" sz="1900" kern="1200"/>
        </a:p>
      </dsp:txBody>
      <dsp:txXfrm>
        <a:off x="51885" y="2345405"/>
        <a:ext cx="4994486" cy="959101"/>
      </dsp:txXfrm>
    </dsp:sp>
    <dsp:sp modelId="{D2E0E459-D090-4A94-ABF6-7A13E7F7DB42}">
      <dsp:nvSpPr>
        <dsp:cNvPr id="0" name=""/>
        <dsp:cNvSpPr/>
      </dsp:nvSpPr>
      <dsp:spPr>
        <a:xfrm>
          <a:off x="0" y="3411111"/>
          <a:ext cx="5098256" cy="1062871"/>
        </a:xfrm>
        <a:prstGeom prst="roundRect">
          <a:avLst/>
        </a:prstGeom>
        <a:solidFill>
          <a:schemeClr val="accent2">
            <a:hueOff val="29278"/>
            <a:satOff val="-20157"/>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Κάνετε καλή άσκηση προκειμένου να απολαύσετε τα ευεργετικά της αποτελέσματα.</a:t>
          </a:r>
          <a:endParaRPr lang="en-US" sz="1900" kern="1200"/>
        </a:p>
      </dsp:txBody>
      <dsp:txXfrm>
        <a:off x="51885" y="3462996"/>
        <a:ext cx="4994486" cy="959101"/>
      </dsp:txXfrm>
    </dsp:sp>
    <dsp:sp modelId="{FB153147-C4FA-4257-9A06-AC6DA8291690}">
      <dsp:nvSpPr>
        <dsp:cNvPr id="0" name=""/>
        <dsp:cNvSpPr/>
      </dsp:nvSpPr>
      <dsp:spPr>
        <a:xfrm>
          <a:off x="0" y="4528703"/>
          <a:ext cx="5098256" cy="1062871"/>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Χρησιμοποιείτε το σώμα σας για μετακινήσεις (ανεβαίνετε σκάλες, περπατάτε, πηγαίνετε με ποδήλατο στην δουλειά σας, κ.λπ.).</a:t>
          </a:r>
          <a:endParaRPr lang="en-US" sz="1900" kern="1200"/>
        </a:p>
      </dsp:txBody>
      <dsp:txXfrm>
        <a:off x="51885" y="4580588"/>
        <a:ext cx="4994486" cy="9591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18FB4-F3D9-403A-8039-8F08E74268B2}">
      <dsp:nvSpPr>
        <dsp:cNvPr id="0" name=""/>
        <dsp:cNvSpPr/>
      </dsp:nvSpPr>
      <dsp:spPr>
        <a:xfrm>
          <a:off x="0" y="85731"/>
          <a:ext cx="8678863" cy="9136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b="1" kern="1200"/>
            <a:t>ΑΝΑΠΑΥΣΗ- ΥΠΝΟΣ</a:t>
          </a:r>
          <a:endParaRPr lang="en-US" sz="2300" kern="1200"/>
        </a:p>
      </dsp:txBody>
      <dsp:txXfrm>
        <a:off x="44602" y="130333"/>
        <a:ext cx="8589659" cy="824474"/>
      </dsp:txXfrm>
    </dsp:sp>
    <dsp:sp modelId="{8199A555-C00B-4493-8039-D6A48E4880B6}">
      <dsp:nvSpPr>
        <dsp:cNvPr id="0" name=""/>
        <dsp:cNvSpPr/>
      </dsp:nvSpPr>
      <dsp:spPr>
        <a:xfrm>
          <a:off x="0" y="1065649"/>
          <a:ext cx="8678863" cy="9136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dirty="0"/>
            <a:t>Να είστε σε θέση να ξεπερνάτε την καθημερινή ή περιοδική ένταση χωρίς εξάρτηση από το αλκοόλ ή τους καφέδες.</a:t>
          </a:r>
          <a:endParaRPr lang="en-US" sz="2300" kern="1200" dirty="0"/>
        </a:p>
      </dsp:txBody>
      <dsp:txXfrm>
        <a:off x="44602" y="1110251"/>
        <a:ext cx="8589659" cy="824474"/>
      </dsp:txXfrm>
    </dsp:sp>
    <dsp:sp modelId="{5494F7E1-1ADD-4BBB-847F-F043FB4A21D5}">
      <dsp:nvSpPr>
        <dsp:cNvPr id="0" name=""/>
        <dsp:cNvSpPr/>
      </dsp:nvSpPr>
      <dsp:spPr>
        <a:xfrm>
          <a:off x="0" y="2045568"/>
          <a:ext cx="8678863" cy="9136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a:t>Να κοιμάστε αρκετές ώρες (συνήθως 7 με 8 ώρες) για να αισθάνεστε ξεκούραστοι το άλλο πρωινό.</a:t>
          </a:r>
          <a:endParaRPr lang="en-US" sz="2300" kern="1200"/>
        </a:p>
      </dsp:txBody>
      <dsp:txXfrm>
        <a:off x="44602" y="2090170"/>
        <a:ext cx="8589659" cy="824474"/>
      </dsp:txXfrm>
    </dsp:sp>
    <dsp:sp modelId="{69AC2979-C6FE-4148-BBE1-DE38E63AA400}">
      <dsp:nvSpPr>
        <dsp:cNvPr id="0" name=""/>
        <dsp:cNvSpPr/>
      </dsp:nvSpPr>
      <dsp:spPr>
        <a:xfrm>
          <a:off x="0" y="3025487"/>
          <a:ext cx="8678863" cy="9136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b="1" kern="1200"/>
            <a:t>ΠΡΟΣΩΠΙΚΗ ΦΡΟΝΤΙΔΑ</a:t>
          </a:r>
          <a:endParaRPr lang="en-US" sz="2300" kern="1200"/>
        </a:p>
      </dsp:txBody>
      <dsp:txXfrm>
        <a:off x="44602" y="3070089"/>
        <a:ext cx="8589659" cy="824474"/>
      </dsp:txXfrm>
    </dsp:sp>
    <dsp:sp modelId="{D4AA2E7A-7EFA-4B55-98EE-D7D48DA8051A}">
      <dsp:nvSpPr>
        <dsp:cNvPr id="0" name=""/>
        <dsp:cNvSpPr/>
      </dsp:nvSpPr>
      <dsp:spPr>
        <a:xfrm>
          <a:off x="0" y="3939165"/>
          <a:ext cx="8678863" cy="185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5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l-GR" sz="1800" kern="1200"/>
            <a:t>Αποφεύγετε το κάπνισμα.     Φοράτε πάντοτε ζώνες ασφαλείας.</a:t>
          </a:r>
          <a:endParaRPr lang="en-US" sz="1800" kern="1200"/>
        </a:p>
        <a:p>
          <a:pPr marL="171450" lvl="1" indent="-171450" algn="l" defTabSz="800100">
            <a:lnSpc>
              <a:spcPct val="90000"/>
            </a:lnSpc>
            <a:spcBef>
              <a:spcPct val="0"/>
            </a:spcBef>
            <a:spcAft>
              <a:spcPct val="20000"/>
            </a:spcAft>
            <a:buChar char="•"/>
          </a:pPr>
          <a:r>
            <a:rPr lang="el-GR" sz="1800" kern="1200"/>
            <a:t>Πλένετε τα δόντια σας τουλάχιστον 2/24ωρο.  Χρησιμοποιείτε οδοντικό νήμα.</a:t>
          </a:r>
          <a:endParaRPr lang="en-US" sz="1800" kern="1200"/>
        </a:p>
        <a:p>
          <a:pPr marL="171450" lvl="1" indent="-171450" algn="l" defTabSz="800100">
            <a:lnSpc>
              <a:spcPct val="90000"/>
            </a:lnSpc>
            <a:spcBef>
              <a:spcPct val="0"/>
            </a:spcBef>
            <a:spcAft>
              <a:spcPct val="20000"/>
            </a:spcAft>
            <a:buChar char="•"/>
          </a:pPr>
          <a:r>
            <a:rPr lang="el-GR" sz="1800" kern="1200"/>
            <a:t>Ανανεώνετε τους εμβολιασμούς σας και κρατάτε κατάλογο αυτών.</a:t>
          </a:r>
          <a:endParaRPr lang="en-US" sz="1800" kern="1200"/>
        </a:p>
        <a:p>
          <a:pPr marL="171450" lvl="1" indent="-171450" algn="l" defTabSz="800100">
            <a:lnSpc>
              <a:spcPct val="90000"/>
            </a:lnSpc>
            <a:spcBef>
              <a:spcPct val="0"/>
            </a:spcBef>
            <a:spcAft>
              <a:spcPct val="20000"/>
            </a:spcAft>
            <a:buChar char="•"/>
          </a:pPr>
          <a:r>
            <a:rPr lang="el-GR" sz="1800" kern="1200"/>
            <a:t>Να είσθε ενημερωμένος για τους κίνδυνους φωτιάς στο σπίτι.</a:t>
          </a:r>
          <a:endParaRPr lang="en-US" sz="1800" kern="1200"/>
        </a:p>
        <a:p>
          <a:pPr marL="171450" lvl="1" indent="-171450" algn="l" defTabSz="800100">
            <a:lnSpc>
              <a:spcPct val="90000"/>
            </a:lnSpc>
            <a:spcBef>
              <a:spcPct val="0"/>
            </a:spcBef>
            <a:spcAft>
              <a:spcPct val="20000"/>
            </a:spcAft>
            <a:buChar char="•"/>
          </a:pPr>
          <a:r>
            <a:rPr lang="el-GR" sz="1800" kern="1200"/>
            <a:t>Κάνετε τεστ Παπανικολάου κάθε 1 με 2 χρόνια (για τις γυναίκες).</a:t>
          </a:r>
          <a:endParaRPr lang="en-US" sz="1800" kern="1200"/>
        </a:p>
        <a:p>
          <a:pPr marL="171450" lvl="1" indent="-171450" algn="l" defTabSz="800100">
            <a:lnSpc>
              <a:spcPct val="90000"/>
            </a:lnSpc>
            <a:spcBef>
              <a:spcPct val="0"/>
            </a:spcBef>
            <a:spcAft>
              <a:spcPct val="20000"/>
            </a:spcAft>
            <a:buChar char="•"/>
          </a:pPr>
          <a:r>
            <a:rPr lang="el-GR" sz="1800" kern="1200"/>
            <a:t>Κάνετε αυτοεξέταση μαστού κάθε μήνα (για τις γυναίκες).</a:t>
          </a:r>
          <a:endParaRPr lang="en-US" sz="1800" kern="1200"/>
        </a:p>
      </dsp:txBody>
      <dsp:txXfrm>
        <a:off x="0" y="3939165"/>
        <a:ext cx="8678863" cy="18567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1B5B639-28FF-43AF-B00C-9D79A2833516}" type="datetimeFigureOut">
              <a:rPr lang="el-GR"/>
              <a:pPr>
                <a:defRPr/>
              </a:pPr>
              <a:t>17/11/2024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4D45230-A2EF-4B6E-819A-7AC6F136DDCA}"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741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E90E9A-B50F-427F-9FC8-893EB2EBE0B1}" type="slidenum">
              <a:rPr lang="el-GR">
                <a:cs typeface="Arial" charset="0"/>
              </a:rPr>
              <a:pPr fontAlgn="base">
                <a:spcBef>
                  <a:spcPct val="0"/>
                </a:spcBef>
                <a:spcAft>
                  <a:spcPct val="0"/>
                </a:spcAft>
              </a:pPr>
              <a:t>1</a:t>
            </a:fld>
            <a:endParaRPr lang="el-G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686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686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453432-B386-4F38-B87E-EB04013C8638}" type="slidenum">
              <a:rPr lang="el-GR">
                <a:cs typeface="Arial" charset="0"/>
              </a:rPr>
              <a:pPr fontAlgn="base">
                <a:spcBef>
                  <a:spcPct val="0"/>
                </a:spcBef>
                <a:spcAft>
                  <a:spcPct val="0"/>
                </a:spcAft>
              </a:pPr>
              <a:t>11</a:t>
            </a:fld>
            <a:endParaRPr lang="el-G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891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891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9D9586-2953-423C-AACB-E5E69558988B}" type="slidenum">
              <a:rPr lang="el-GR">
                <a:cs typeface="Arial" charset="0"/>
              </a:rPr>
              <a:pPr fontAlgn="base">
                <a:spcBef>
                  <a:spcPct val="0"/>
                </a:spcBef>
                <a:spcAft>
                  <a:spcPct val="0"/>
                </a:spcAft>
              </a:pPr>
              <a:t>12</a:t>
            </a:fld>
            <a:endParaRPr lang="el-G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096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096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444AAA-4F16-43E9-8A79-B570B9DCEF5C}" type="slidenum">
              <a:rPr lang="el-GR">
                <a:cs typeface="Arial" charset="0"/>
              </a:rPr>
              <a:pPr fontAlgn="base">
                <a:spcBef>
                  <a:spcPct val="0"/>
                </a:spcBef>
                <a:spcAft>
                  <a:spcPct val="0"/>
                </a:spcAft>
              </a:pPr>
              <a:t>13</a:t>
            </a:fld>
            <a:endParaRPr lang="el-G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30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301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C88FC1-46BB-4476-83D2-072164029002}" type="slidenum">
              <a:rPr lang="el-GR">
                <a:cs typeface="Arial" charset="0"/>
              </a:rPr>
              <a:pPr fontAlgn="base">
                <a:spcBef>
                  <a:spcPct val="0"/>
                </a:spcBef>
                <a:spcAft>
                  <a:spcPct val="0"/>
                </a:spcAft>
              </a:pPr>
              <a:t>14</a:t>
            </a:fld>
            <a:endParaRPr lang="el-G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50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505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FCD436-8D24-4713-AE93-2D6C6964B0E8}" type="slidenum">
              <a:rPr lang="el-GR">
                <a:cs typeface="Arial" charset="0"/>
              </a:rPr>
              <a:pPr fontAlgn="base">
                <a:spcBef>
                  <a:spcPct val="0"/>
                </a:spcBef>
                <a:spcAft>
                  <a:spcPct val="0"/>
                </a:spcAft>
              </a:pPr>
              <a:t>15</a:t>
            </a:fld>
            <a:endParaRPr lang="el-G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71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71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DE234A-EC8E-4B19-9E37-9D7079216569}" type="slidenum">
              <a:rPr lang="el-GR">
                <a:cs typeface="Arial" charset="0"/>
              </a:rPr>
              <a:pPr fontAlgn="base">
                <a:spcBef>
                  <a:spcPct val="0"/>
                </a:spcBef>
                <a:spcAft>
                  <a:spcPct val="0"/>
                </a:spcAft>
              </a:pPr>
              <a:t>16</a:t>
            </a:fld>
            <a:endParaRPr lang="el-G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915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915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497340-D834-4082-B587-CB20A73D8854}" type="slidenum">
              <a:rPr lang="el-GR">
                <a:cs typeface="Arial" charset="0"/>
              </a:rPr>
              <a:pPr fontAlgn="base">
                <a:spcBef>
                  <a:spcPct val="0"/>
                </a:spcBef>
                <a:spcAft>
                  <a:spcPct val="0"/>
                </a:spcAft>
              </a:pPr>
              <a:t>17</a:t>
            </a:fld>
            <a:endParaRPr lang="el-G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lstStyle/>
          <a:p>
            <a:pPr fontAlgn="auto">
              <a:spcBef>
                <a:spcPts val="0"/>
              </a:spcBef>
              <a:spcAft>
                <a:spcPts val="0"/>
              </a:spcAft>
              <a:defRPr/>
            </a:pPr>
            <a:r>
              <a:rPr lang="el-GR" dirty="0">
                <a:solidFill>
                  <a:schemeClr val="bg1">
                    <a:lumMod val="50000"/>
                  </a:schemeClr>
                </a:solidFill>
              </a:rPr>
              <a:t>Οι ομάδες χαμηλών εισοδημάτων έχουν λιγότε­ρες πιθανότητες ν' αναζητήσουν ιατρική φροντίδα για πρό­ληψη ή θεραπεία ασθενειών. Οι ομάδες υψηλών εισοδημά­των είναι πιο επιρρεπείς σε </a:t>
            </a:r>
            <a:r>
              <a:rPr lang="el-GR" dirty="0" err="1">
                <a:solidFill>
                  <a:schemeClr val="bg1">
                    <a:lumMod val="50000"/>
                  </a:schemeClr>
                </a:solidFill>
              </a:rPr>
              <a:t>στρεσσογόνες</a:t>
            </a:r>
            <a:r>
              <a:rPr lang="el-GR" dirty="0">
                <a:solidFill>
                  <a:schemeClr val="bg1">
                    <a:lumMod val="50000"/>
                  </a:schemeClr>
                </a:solidFill>
              </a:rPr>
              <a:t> συνήθειες και α­σθένειες</a:t>
            </a:r>
            <a:endParaRPr lang="el-GR" dirty="0"/>
          </a:p>
        </p:txBody>
      </p:sp>
      <p:sp>
        <p:nvSpPr>
          <p:cNvPr id="5120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A28DB3-7C23-4D37-AEDC-D7355C0671C0}" type="slidenum">
              <a:rPr lang="el-GR">
                <a:cs typeface="Arial" charset="0"/>
              </a:rPr>
              <a:pPr fontAlgn="base">
                <a:spcBef>
                  <a:spcPct val="0"/>
                </a:spcBef>
                <a:spcAft>
                  <a:spcPct val="0"/>
                </a:spcAft>
              </a:pPr>
              <a:t>18</a:t>
            </a:fld>
            <a:endParaRPr lang="el-G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325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325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7167FE-9BCF-43E1-8FF3-164C830F543B}" type="slidenum">
              <a:rPr lang="el-GR">
                <a:cs typeface="Arial" charset="0"/>
              </a:rPr>
              <a:pPr fontAlgn="base">
                <a:spcBef>
                  <a:spcPct val="0"/>
                </a:spcBef>
                <a:spcAft>
                  <a:spcPct val="0"/>
                </a:spcAft>
              </a:pPr>
              <a:t>19</a:t>
            </a:fld>
            <a:endParaRPr lang="el-GR">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lstStyle/>
          <a:p>
            <a:pPr fontAlgn="auto">
              <a:spcBef>
                <a:spcPts val="0"/>
              </a:spcBef>
              <a:spcAft>
                <a:spcPts val="0"/>
              </a:spcAft>
              <a:defRPr/>
            </a:pPr>
            <a:r>
              <a:rPr lang="el-GR" dirty="0">
                <a:solidFill>
                  <a:schemeClr val="accent4">
                    <a:lumMod val="10000"/>
                  </a:schemeClr>
                </a:solidFill>
              </a:rPr>
              <a:t>Α­ντίθετα, το άτομο που είναι υπέρβαρο ίσως να αισθάνεται ό­τι τίποτα δεν θα αλλάξει στον τρόπο που οι άλλοι το βλέ­πουν ή ότι η δίαιτα θα έχει κάποιο αποτέλεσμα στην αποδο­χή του ατόμου από τους άλλους. Συνεπώς, το άτομο αρνεί­ται να ακολουθήσει δίαιτα και πρόγραμμα άσκησης.</a:t>
            </a:r>
            <a:endParaRPr lang="el-GR" dirty="0"/>
          </a:p>
        </p:txBody>
      </p:sp>
      <p:sp>
        <p:nvSpPr>
          <p:cNvPr id="5529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A1E75B-910F-4327-BAF0-5F93DA2DB9EE}" type="slidenum">
              <a:rPr lang="el-GR">
                <a:cs typeface="Arial" charset="0"/>
              </a:rPr>
              <a:pPr fontAlgn="base">
                <a:spcBef>
                  <a:spcPct val="0"/>
                </a:spcBef>
                <a:spcAft>
                  <a:spcPct val="0"/>
                </a:spcAft>
              </a:pPr>
              <a:t>20</a:t>
            </a:fld>
            <a:endParaRPr lang="el-G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94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945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9AE02D-2A8B-4E8C-979E-39F29573DEE2}" type="slidenum">
              <a:rPr lang="el-GR">
                <a:cs typeface="Arial" charset="0"/>
              </a:rPr>
              <a:pPr fontAlgn="base">
                <a:spcBef>
                  <a:spcPct val="0"/>
                </a:spcBef>
                <a:spcAft>
                  <a:spcPct val="0"/>
                </a:spcAft>
              </a:pPr>
              <a:t>2</a:t>
            </a:fld>
            <a:endParaRPr lang="el-G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734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734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A225FD-E72F-42C7-A553-D7A64FC7BBB7}" type="slidenum">
              <a:rPr lang="el-GR">
                <a:cs typeface="Arial" charset="0"/>
              </a:rPr>
              <a:pPr fontAlgn="base">
                <a:spcBef>
                  <a:spcPct val="0"/>
                </a:spcBef>
                <a:spcAft>
                  <a:spcPct val="0"/>
                </a:spcAft>
              </a:pPr>
              <a:t>21</a:t>
            </a:fld>
            <a:endParaRPr lang="el-GR">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93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939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193519-D332-4E26-A5AC-72C86B10DB87}" type="slidenum">
              <a:rPr lang="el-GR">
                <a:cs typeface="Arial" charset="0"/>
              </a:rPr>
              <a:pPr fontAlgn="base">
                <a:spcBef>
                  <a:spcPct val="0"/>
                </a:spcBef>
                <a:spcAft>
                  <a:spcPct val="0"/>
                </a:spcAft>
              </a:pPr>
              <a:t>22</a:t>
            </a:fld>
            <a:endParaRPr lang="el-GR">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144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6144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1F4700-0AA8-495B-A022-6862AF184FE7}" type="slidenum">
              <a:rPr lang="el-GR">
                <a:cs typeface="Arial" charset="0"/>
              </a:rPr>
              <a:pPr fontAlgn="base">
                <a:spcBef>
                  <a:spcPct val="0"/>
                </a:spcBef>
                <a:spcAft>
                  <a:spcPct val="0"/>
                </a:spcAft>
              </a:pPr>
              <a:t>23</a:t>
            </a:fld>
            <a:endParaRPr lang="el-GR">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349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6349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8CE614-05FA-4EEA-894E-0AFF66683FE0}" type="slidenum">
              <a:rPr lang="el-GR">
                <a:cs typeface="Arial" charset="0"/>
              </a:rPr>
              <a:pPr fontAlgn="base">
                <a:spcBef>
                  <a:spcPct val="0"/>
                </a:spcBef>
                <a:spcAft>
                  <a:spcPct val="0"/>
                </a:spcAft>
              </a:pPr>
              <a:t>24</a:t>
            </a:fld>
            <a:endParaRPr lang="el-GR">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553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6553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F2E2C7-AB74-4F26-B870-24BB06B1ED74}" type="slidenum">
              <a:rPr lang="el-GR">
                <a:cs typeface="Arial" charset="0"/>
              </a:rPr>
              <a:pPr fontAlgn="base">
                <a:spcBef>
                  <a:spcPct val="0"/>
                </a:spcBef>
                <a:spcAft>
                  <a:spcPct val="0"/>
                </a:spcAft>
              </a:pPr>
              <a:t>25</a:t>
            </a:fld>
            <a:endParaRPr lang="el-GR">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758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6758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CB6532-494C-4AED-8C5B-C6AD78E6208B}" type="slidenum">
              <a:rPr lang="el-GR">
                <a:cs typeface="Arial" charset="0"/>
              </a:rPr>
              <a:pPr fontAlgn="base">
                <a:spcBef>
                  <a:spcPct val="0"/>
                </a:spcBef>
                <a:spcAft>
                  <a:spcPct val="0"/>
                </a:spcAft>
              </a:pPr>
              <a:t>26</a:t>
            </a:fld>
            <a:endParaRPr lang="el-GR">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963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6963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840944-E6C4-4400-99B6-D3D0AAC777FF}" type="slidenum">
              <a:rPr lang="el-GR">
                <a:cs typeface="Arial" charset="0"/>
              </a:rPr>
              <a:pPr fontAlgn="base">
                <a:spcBef>
                  <a:spcPct val="0"/>
                </a:spcBef>
                <a:spcAft>
                  <a:spcPct val="0"/>
                </a:spcAft>
              </a:pPr>
              <a:t>27</a:t>
            </a:fld>
            <a:endParaRPr lang="el-GR">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7168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7168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838D4C-59AF-4D51-AA8C-F8D926459F37}" type="slidenum">
              <a:rPr lang="el-GR">
                <a:cs typeface="Arial" charset="0"/>
              </a:rPr>
              <a:pPr fontAlgn="base">
                <a:spcBef>
                  <a:spcPct val="0"/>
                </a:spcBef>
                <a:spcAft>
                  <a:spcPct val="0"/>
                </a:spcAft>
              </a:pPr>
              <a:t>28</a:t>
            </a:fld>
            <a:endParaRPr lang="el-GR">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7373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7373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B9A744-1678-414E-A2D5-60FF4968BB91}" type="slidenum">
              <a:rPr lang="el-GR">
                <a:cs typeface="Arial" charset="0"/>
              </a:rPr>
              <a:pPr fontAlgn="base">
                <a:spcBef>
                  <a:spcPct val="0"/>
                </a:spcBef>
                <a:spcAft>
                  <a:spcPct val="0"/>
                </a:spcAft>
              </a:pPr>
              <a:t>29</a:t>
            </a:fld>
            <a:endParaRPr lang="el-GR">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7577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7577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C59600-CA8E-4117-8B94-97A286F5DA94}" type="slidenum">
              <a:rPr lang="el-GR">
                <a:cs typeface="Arial" charset="0"/>
              </a:rPr>
              <a:pPr fontAlgn="base">
                <a:spcBef>
                  <a:spcPct val="0"/>
                </a:spcBef>
                <a:spcAft>
                  <a:spcPct val="0"/>
                </a:spcAft>
              </a:pPr>
              <a:t>30</a:t>
            </a:fld>
            <a:endParaRPr lang="el-G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EC66E5-D4A6-42BB-9A35-6279964652DA}" type="slidenum">
              <a:rPr lang="el-GR">
                <a:cs typeface="Arial" charset="0"/>
              </a:rPr>
              <a:pPr fontAlgn="base">
                <a:spcBef>
                  <a:spcPct val="0"/>
                </a:spcBef>
                <a:spcAft>
                  <a:spcPct val="0"/>
                </a:spcAft>
              </a:pPr>
              <a:t>3</a:t>
            </a:fld>
            <a:endParaRPr lang="el-GR">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7782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7782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B27555-4306-44D9-A045-DE765C992BFD}" type="slidenum">
              <a:rPr lang="el-GR">
                <a:cs typeface="Arial" charset="0"/>
              </a:rPr>
              <a:pPr fontAlgn="base">
                <a:spcBef>
                  <a:spcPct val="0"/>
                </a:spcBef>
                <a:spcAft>
                  <a:spcPct val="0"/>
                </a:spcAft>
              </a:pPr>
              <a:t>31</a:t>
            </a:fld>
            <a:endParaRPr lang="el-GR">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7987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7987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4C67F9-67C9-4F18-9E0C-AC251737289A}" type="slidenum">
              <a:rPr lang="el-GR">
                <a:cs typeface="Arial" charset="0"/>
              </a:rPr>
              <a:pPr fontAlgn="base">
                <a:spcBef>
                  <a:spcPct val="0"/>
                </a:spcBef>
                <a:spcAft>
                  <a:spcPct val="0"/>
                </a:spcAft>
              </a:pPr>
              <a:t>32</a:t>
            </a:fld>
            <a:endParaRPr lang="el-GR">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8192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8192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7D805C-9920-4029-9E8F-4A97A1657DF9}" type="slidenum">
              <a:rPr lang="el-GR">
                <a:cs typeface="Arial" charset="0"/>
              </a:rPr>
              <a:pPr fontAlgn="base">
                <a:spcBef>
                  <a:spcPct val="0"/>
                </a:spcBef>
                <a:spcAft>
                  <a:spcPct val="0"/>
                </a:spcAft>
              </a:pPr>
              <a:t>33</a:t>
            </a:fld>
            <a:endParaRPr lang="el-GR">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8397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8397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EEC470-24B4-4D37-B25D-D83604B4E7B6}" type="slidenum">
              <a:rPr lang="el-GR">
                <a:cs typeface="Arial" charset="0"/>
              </a:rPr>
              <a:pPr fontAlgn="base">
                <a:spcBef>
                  <a:spcPct val="0"/>
                </a:spcBef>
                <a:spcAft>
                  <a:spcPct val="0"/>
                </a:spcAft>
              </a:pPr>
              <a:t>34</a:t>
            </a:fld>
            <a:endParaRPr lang="el-GR">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8601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8601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EEA237-F4F0-4CAB-BA23-8DDB7D720A00}" type="slidenum">
              <a:rPr lang="el-GR">
                <a:cs typeface="Arial" charset="0"/>
              </a:rPr>
              <a:pPr fontAlgn="base">
                <a:spcBef>
                  <a:spcPct val="0"/>
                </a:spcBef>
                <a:spcAft>
                  <a:spcPct val="0"/>
                </a:spcAft>
              </a:pPr>
              <a:t>35</a:t>
            </a:fld>
            <a:endParaRPr lang="el-GR">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8806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8806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5F8533-E3EB-4FD3-A79C-2279221D2CB9}" type="slidenum">
              <a:rPr lang="el-GR">
                <a:cs typeface="Arial" charset="0"/>
              </a:rPr>
              <a:pPr fontAlgn="base">
                <a:spcBef>
                  <a:spcPct val="0"/>
                </a:spcBef>
                <a:spcAft>
                  <a:spcPct val="0"/>
                </a:spcAft>
              </a:pPr>
              <a:t>36</a:t>
            </a:fld>
            <a:endParaRPr lang="el-G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355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355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574CE3-F25E-406E-97CA-843DDD79A7D7}" type="slidenum">
              <a:rPr lang="el-GR">
                <a:cs typeface="Arial" charset="0"/>
              </a:rPr>
              <a:pPr fontAlgn="base">
                <a:spcBef>
                  <a:spcPct val="0"/>
                </a:spcBef>
                <a:spcAft>
                  <a:spcPct val="0"/>
                </a:spcAft>
              </a:pPr>
              <a:t>4</a:t>
            </a:fld>
            <a:endParaRPr lang="el-G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662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662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5EC8B7-8DCC-4E91-9F91-42FF588D1A49}" type="slidenum">
              <a:rPr lang="el-GR">
                <a:cs typeface="Arial" charset="0"/>
              </a:rPr>
              <a:pPr fontAlgn="base">
                <a:spcBef>
                  <a:spcPct val="0"/>
                </a:spcBef>
                <a:spcAft>
                  <a:spcPct val="0"/>
                </a:spcAft>
              </a:pPr>
              <a:t>6</a:t>
            </a:fld>
            <a:endParaRPr lang="el-G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867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867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2239D7-EE90-4673-8A96-813365FCE91E}" type="slidenum">
              <a:rPr lang="el-GR">
                <a:cs typeface="Arial" charset="0"/>
              </a:rPr>
              <a:pPr fontAlgn="base">
                <a:spcBef>
                  <a:spcPct val="0"/>
                </a:spcBef>
                <a:spcAft>
                  <a:spcPct val="0"/>
                </a:spcAft>
              </a:pPr>
              <a:t>7</a:t>
            </a:fld>
            <a:endParaRPr lang="el-G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072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Για παράδειγμα, κατά το σχε­διασμό και την παροχή φροντίδας σ' ένα νέο φοιτητή κολλε-γίου που έμεινε παράλυτος μετά από ατύχημα σε κατάδυση, ο νοσηλευτής θα πρέπει να συμπεριλάβει νοσηλευτικές δρα­στηριότητες, οι οποίες θα καλύψουν τις εκπαιδευτικές ανά­γκες του νέου (διανοητική διάσταση). Επίσης, πρέπει να συ­μπεριλάβει τους φίλους και την οικογένεια (κοινωνική και πολιτισμική διάσταση), να παράσχει ή να παραπέμψει για συμβουλευτική (συναισθηματική διάσταση) και να ζητήσει α­πό τον ιερέα του νοσοκομείου να τον επισκεφθεί (πνευματι­κή διάσταση).</a:t>
            </a:r>
          </a:p>
          <a:p>
            <a:pPr>
              <a:spcBef>
                <a:spcPct val="0"/>
              </a:spcBef>
            </a:pPr>
            <a:endParaRPr lang="el-GR"/>
          </a:p>
        </p:txBody>
      </p:sp>
      <p:sp>
        <p:nvSpPr>
          <p:cNvPr id="3072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B3FB2B-9504-4219-A045-BD669533E79C}" type="slidenum">
              <a:rPr lang="el-GR">
                <a:cs typeface="Arial" charset="0"/>
              </a:rPr>
              <a:pPr fontAlgn="base">
                <a:spcBef>
                  <a:spcPct val="0"/>
                </a:spcBef>
                <a:spcAft>
                  <a:spcPct val="0"/>
                </a:spcAft>
              </a:pPr>
              <a:t>8</a:t>
            </a:fld>
            <a:endParaRPr lang="el-G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277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277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EBF748-D199-4642-ADA3-E7F5A65B46E5}" type="slidenum">
              <a:rPr lang="el-GR">
                <a:cs typeface="Arial" charset="0"/>
              </a:rPr>
              <a:pPr fontAlgn="base">
                <a:spcBef>
                  <a:spcPct val="0"/>
                </a:spcBef>
                <a:spcAft>
                  <a:spcPct val="0"/>
                </a:spcAft>
              </a:pPr>
              <a:t>9</a:t>
            </a:fld>
            <a:endParaRPr lang="el-G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481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t>Ο νοσηλευτής μπορεί να αναγνωρίσει τις πεποιθήσεις του α­σθενούς για την υγεία και στη συνέχεια να θέσει στόχους για τη ρεαλιστική κάλυψη των αναγκών του. Η διδασκαλία και οι δραστηριότητες προαγωγής της ευεξίας θα είναι ανα­ποτελεσματικές εάν ο ασθενής δεν πιστέψει ότι είναι σημα­ντικές και απαραίτητες</a:t>
            </a:r>
          </a:p>
        </p:txBody>
      </p:sp>
      <p:sp>
        <p:nvSpPr>
          <p:cNvPr id="3481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2C91E9-15BC-4F3E-8303-A38B5ACD9DC9}" type="slidenum">
              <a:rPr lang="el-GR">
                <a:cs typeface="Arial" charset="0"/>
              </a:rPr>
              <a:pPr fontAlgn="base">
                <a:spcBef>
                  <a:spcPct val="0"/>
                </a:spcBef>
                <a:spcAft>
                  <a:spcPct val="0"/>
                </a:spcAft>
              </a:pPr>
              <a:t>10</a:t>
            </a:fld>
            <a:endParaRPr lang="el-G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a:defRPr/>
            </a:pPr>
            <a:fld id="{7776F9FB-7533-4A28-BE04-39DE137CE6EE}" type="datetimeFigureOut">
              <a:rPr lang="el-GR" smtClean="0"/>
              <a:pPr>
                <a:defRPr/>
              </a:pPr>
              <a:t>17/11/2024</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19D441C5-E31E-4841-A876-6F0157092A8A}" type="slidenum">
              <a:rPr lang="el-GR" smtClean="0"/>
              <a:pPr>
                <a:defRPr/>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55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fld id="{EB507D2E-5FDC-4D5B-B4B0-5A396593BBB2}" type="datetimeFigureOut">
              <a:rPr lang="el-GR" smtClean="0"/>
              <a:pPr>
                <a:defRPr/>
              </a:pPr>
              <a:t>17/11/2024</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68586E8B-E561-4CF0-8461-CEC5BE6613B3}" type="slidenum">
              <a:rPr lang="el-GR" smtClean="0"/>
              <a:pPr>
                <a:defRPr/>
              </a:pPr>
              <a:t>‹#›</a:t>
            </a:fld>
            <a:endParaRPr lang="el-GR"/>
          </a:p>
        </p:txBody>
      </p:sp>
    </p:spTree>
    <p:extLst>
      <p:ext uri="{BB962C8B-B14F-4D97-AF65-F5344CB8AC3E}">
        <p14:creationId xmlns:p14="http://schemas.microsoft.com/office/powerpoint/2010/main" val="410151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fld id="{E1BDC60C-E756-4782-87E3-663457F8A85B}" type="datetimeFigureOut">
              <a:rPr lang="el-GR" smtClean="0"/>
              <a:pPr>
                <a:defRPr/>
              </a:pPr>
              <a:t>17/11/2024</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C91F6DEC-8BFA-425A-908C-B55364353FCB}" type="slidenum">
              <a:rPr lang="el-GR" smtClean="0"/>
              <a:pPr>
                <a:defRPr/>
              </a:pPr>
              <a:t>‹#›</a:t>
            </a:fld>
            <a:endParaRPr lang="el-GR"/>
          </a:p>
        </p:txBody>
      </p:sp>
    </p:spTree>
    <p:extLst>
      <p:ext uri="{BB962C8B-B14F-4D97-AF65-F5344CB8AC3E}">
        <p14:creationId xmlns:p14="http://schemas.microsoft.com/office/powerpoint/2010/main" val="423541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fld id="{6340724C-651F-468F-A408-2347E4EBE97F}" type="datetimeFigureOut">
              <a:rPr lang="el-GR" smtClean="0"/>
              <a:pPr>
                <a:defRPr/>
              </a:pPr>
              <a:t>17/11/2024</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E5392EE5-D1FA-49F1-A20D-4FABA34B795C}" type="slidenum">
              <a:rPr lang="el-GR" smtClean="0"/>
              <a:pPr>
                <a:defRPr/>
              </a:pPr>
              <a:t>‹#›</a:t>
            </a:fld>
            <a:endParaRPr lang="el-GR"/>
          </a:p>
        </p:txBody>
      </p:sp>
    </p:spTree>
    <p:extLst>
      <p:ext uri="{BB962C8B-B14F-4D97-AF65-F5344CB8AC3E}">
        <p14:creationId xmlns:p14="http://schemas.microsoft.com/office/powerpoint/2010/main" val="369719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a:defRPr/>
            </a:pPr>
            <a:fld id="{78BBE1E9-A48B-40FE-813B-8D24A54C0590}" type="datetimeFigureOut">
              <a:rPr lang="el-GR" smtClean="0"/>
              <a:pPr>
                <a:defRPr/>
              </a:pPr>
              <a:t>17/11/2024</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5821AD10-6085-4959-9E06-A138D6CA26A1}" type="slidenum">
              <a:rPr lang="el-GR" smtClean="0"/>
              <a:pPr>
                <a:defRPr/>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95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pPr>
              <a:defRPr/>
            </a:pPr>
            <a:fld id="{7FF071D6-96E2-4547-866D-6FA3EA6B7E3C}" type="datetimeFigureOut">
              <a:rPr lang="el-GR" smtClean="0"/>
              <a:pPr>
                <a:defRPr/>
              </a:pPr>
              <a:t>17/11/2024</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B91914F1-B645-4EE9-9726-CFE04C0068DE}" type="slidenum">
              <a:rPr lang="el-GR" smtClean="0"/>
              <a:pPr>
                <a:defRPr/>
              </a:pPr>
              <a:t>‹#›</a:t>
            </a:fld>
            <a:endParaRPr lang="el-GR"/>
          </a:p>
        </p:txBody>
      </p:sp>
    </p:spTree>
    <p:extLst>
      <p:ext uri="{BB962C8B-B14F-4D97-AF65-F5344CB8AC3E}">
        <p14:creationId xmlns:p14="http://schemas.microsoft.com/office/powerpoint/2010/main" val="89922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22960" y="2582334"/>
            <a:ext cx="3703320" cy="32867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63440" y="2582334"/>
            <a:ext cx="3703320" cy="32867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pPr>
              <a:defRPr/>
            </a:pPr>
            <a:fld id="{80EE46EC-0AB3-4001-8DF7-4A54F45AE7AA}" type="datetimeFigureOut">
              <a:rPr lang="el-GR" smtClean="0"/>
              <a:pPr>
                <a:defRPr/>
              </a:pPr>
              <a:t>17/11/2024</a:t>
            </a:fld>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B2CC9F04-BC23-472E-BF83-9B41276832A5}" type="slidenum">
              <a:rPr lang="el-GR" smtClean="0"/>
              <a:pPr>
                <a:defRPr/>
              </a:pPr>
              <a:t>‹#›</a:t>
            </a:fld>
            <a:endParaRPr lang="el-GR"/>
          </a:p>
        </p:txBody>
      </p:sp>
    </p:spTree>
    <p:extLst>
      <p:ext uri="{BB962C8B-B14F-4D97-AF65-F5344CB8AC3E}">
        <p14:creationId xmlns:p14="http://schemas.microsoft.com/office/powerpoint/2010/main" val="419344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a:defRPr/>
            </a:pPr>
            <a:fld id="{81334544-F6AB-4CCD-BEF0-BA0EF870FD04}" type="datetimeFigureOut">
              <a:rPr lang="el-GR" smtClean="0"/>
              <a:pPr>
                <a:defRPr/>
              </a:pPr>
              <a:t>17/11/2024</a:t>
            </a:fld>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1C39D320-3D15-4589-A2BE-8B10C1BBA737}" type="slidenum">
              <a:rPr lang="el-GR" smtClean="0"/>
              <a:pPr>
                <a:defRPr/>
              </a:pPr>
              <a:t>‹#›</a:t>
            </a:fld>
            <a:endParaRPr lang="el-GR"/>
          </a:p>
        </p:txBody>
      </p:sp>
    </p:spTree>
    <p:extLst>
      <p:ext uri="{BB962C8B-B14F-4D97-AF65-F5344CB8AC3E}">
        <p14:creationId xmlns:p14="http://schemas.microsoft.com/office/powerpoint/2010/main" val="132525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6340724C-651F-468F-A408-2347E4EBE97F}" type="datetimeFigureOut">
              <a:rPr lang="el-GR" smtClean="0"/>
              <a:pPr>
                <a:defRPr/>
              </a:pPr>
              <a:t>17/11/2024</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l-GR"/>
          </a:p>
        </p:txBody>
      </p:sp>
      <p:sp>
        <p:nvSpPr>
          <p:cNvPr id="9" name="Slide Number Placeholder 8"/>
          <p:cNvSpPr>
            <a:spLocks noGrp="1"/>
          </p:cNvSpPr>
          <p:nvPr>
            <p:ph type="sldNum" sz="quarter" idx="12"/>
          </p:nvPr>
        </p:nvSpPr>
        <p:spPr/>
        <p:txBody>
          <a:bodyPr/>
          <a:lstStyle/>
          <a:p>
            <a:pPr>
              <a:defRPr/>
            </a:pPr>
            <a:fld id="{E5392EE5-D1FA-49F1-A20D-4FABA34B795C}" type="slidenum">
              <a:rPr lang="el-GR" smtClean="0"/>
              <a:pPr>
                <a:defRPr/>
              </a:pPr>
              <a:t>‹#›</a:t>
            </a:fld>
            <a:endParaRPr lang="el-GR"/>
          </a:p>
        </p:txBody>
      </p:sp>
    </p:spTree>
    <p:extLst>
      <p:ext uri="{BB962C8B-B14F-4D97-AF65-F5344CB8AC3E}">
        <p14:creationId xmlns:p14="http://schemas.microsoft.com/office/powerpoint/2010/main" val="376659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0F6FA6DE-37BB-44C5-9881-26A77A78DCD1}" type="datetimeFigureOut">
              <a:rPr lang="el-GR" smtClean="0"/>
              <a:pPr>
                <a:defRPr/>
              </a:pPr>
              <a:t>17/11/2024</a:t>
            </a:fld>
            <a:endParaRPr 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141C8EC-242D-4E9C-9E68-12D02DAF7E01}" type="slidenum">
              <a:rPr lang="el-GR" smtClean="0"/>
              <a:pPr>
                <a:defRPr/>
              </a:pPr>
              <a:t>‹#›</a:t>
            </a:fld>
            <a:endParaRPr lang="el-GR"/>
          </a:p>
        </p:txBody>
      </p:sp>
    </p:spTree>
    <p:extLst>
      <p:ext uri="{BB962C8B-B14F-4D97-AF65-F5344CB8AC3E}">
        <p14:creationId xmlns:p14="http://schemas.microsoft.com/office/powerpoint/2010/main" val="328705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fld id="{4FFFDE9E-ED78-40A8-950A-5E7C2B2CFFC0}" type="datetimeFigureOut">
              <a:rPr lang="el-GR" smtClean="0"/>
              <a:pPr>
                <a:defRPr/>
              </a:pPr>
              <a:t>17/11/2024</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3DA5AB81-E64B-452B-A2EE-7E5D7E4E991C}" type="slidenum">
              <a:rPr lang="el-GR" smtClean="0"/>
              <a:pPr>
                <a:defRPr/>
              </a:pPr>
              <a:t>‹#›</a:t>
            </a:fld>
            <a:endParaRPr lang="el-GR"/>
          </a:p>
        </p:txBody>
      </p:sp>
    </p:spTree>
    <p:extLst>
      <p:ext uri="{BB962C8B-B14F-4D97-AF65-F5344CB8AC3E}">
        <p14:creationId xmlns:p14="http://schemas.microsoft.com/office/powerpoint/2010/main" val="333064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6340724C-651F-468F-A408-2347E4EBE97F}" type="datetimeFigureOut">
              <a:rPr lang="el-GR" smtClean="0"/>
              <a:pPr>
                <a:defRPr/>
              </a:pPr>
              <a:t>17/11/2024</a:t>
            </a:fld>
            <a:endParaRPr 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E5392EE5-D1FA-49F1-A20D-4FABA34B795C}" type="slidenum">
              <a:rPr lang="el-GR" smtClean="0"/>
              <a:pPr>
                <a:defRPr/>
              </a:pPr>
              <a:t>‹#›</a:t>
            </a:fld>
            <a:endParaRPr lang="el-G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134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Τίτλος"/>
          <p:cNvSpPr>
            <a:spLocks noGrp="1"/>
          </p:cNvSpPr>
          <p:nvPr>
            <p:ph type="ctrTitle"/>
          </p:nvPr>
        </p:nvSpPr>
        <p:spPr>
          <a:xfrm>
            <a:off x="611188" y="1268413"/>
            <a:ext cx="7772400" cy="1733550"/>
          </a:xfrm>
        </p:spPr>
        <p:txBody>
          <a:bodyPr>
            <a:normAutofit fontScale="90000"/>
          </a:bodyPr>
          <a:lstStyle/>
          <a:p>
            <a:r>
              <a:rPr lang="en-US">
                <a:solidFill>
                  <a:srgbClr val="FFFF00"/>
                </a:solidFill>
                <a:effectLst/>
              </a:rPr>
              <a:t>Y</a:t>
            </a:r>
            <a:r>
              <a:rPr lang="el-GR">
                <a:solidFill>
                  <a:srgbClr val="FFFF00"/>
                </a:solidFill>
                <a:effectLst/>
              </a:rPr>
              <a:t>γεία και ασθένεια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style>
          <a:lnRef idx="3">
            <a:schemeClr val="lt1"/>
          </a:lnRef>
          <a:fillRef idx="1">
            <a:schemeClr val="dk1"/>
          </a:fillRef>
          <a:effectRef idx="1">
            <a:schemeClr val="dk1"/>
          </a:effectRef>
          <a:fontRef idx="minor">
            <a:schemeClr val="lt1"/>
          </a:fontRef>
        </p:style>
        <p:txBody>
          <a:bodyPr anchor="ctr">
            <a:normAutofit/>
          </a:bodyPr>
          <a:lstStyle/>
          <a:p>
            <a:pPr>
              <a:defRPr/>
            </a:pPr>
            <a:r>
              <a:rPr lang="el-GR" sz="2900">
                <a:solidFill>
                  <a:srgbClr val="FFFFFF"/>
                </a:solidFill>
                <a:effectLst/>
              </a:rPr>
              <a:t>Το Πρότυπο Πεποιθήσεων για την Υγεία</a:t>
            </a:r>
            <a:r>
              <a:rPr lang="en-US" sz="2900">
                <a:solidFill>
                  <a:srgbClr val="FFFFFF"/>
                </a:solidFill>
                <a:effectLst/>
              </a:rPr>
              <a:t> </a:t>
            </a:r>
            <a:br>
              <a:rPr lang="el-GR" sz="2900">
                <a:solidFill>
                  <a:srgbClr val="FFFFFF"/>
                </a:solidFill>
                <a:effectLst/>
              </a:rPr>
            </a:br>
            <a:r>
              <a:rPr lang="en-US" sz="2900">
                <a:solidFill>
                  <a:srgbClr val="FFFFFF"/>
                </a:solidFill>
                <a:effectLst/>
              </a:rPr>
              <a:t>(health belief model)</a:t>
            </a:r>
            <a:endParaRPr lang="el-GR" sz="2900">
              <a:solidFill>
                <a:srgbClr val="FFFFFF"/>
              </a:solidFill>
              <a:effectLst/>
            </a:endParaRPr>
          </a:p>
        </p:txBody>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pPr>
              <a:buFontTx/>
              <a:buNone/>
              <a:defRPr/>
            </a:pPr>
            <a:r>
              <a:rPr lang="el-GR" sz="1300">
                <a:effectLst/>
                <a:latin typeface="Calibri" pitchFamily="34" charset="0"/>
                <a:cs typeface="Times New Roman" pitchFamily="18" charset="0"/>
              </a:rPr>
              <a:t>Το πρότυπο βασίζεται σε τρεις παραμέτρους:</a:t>
            </a:r>
          </a:p>
          <a:p>
            <a:pPr>
              <a:defRPr/>
            </a:pPr>
            <a:r>
              <a:rPr lang="el-GR" sz="1300" b="1">
                <a:effectLst/>
                <a:latin typeface="Calibri" pitchFamily="34" charset="0"/>
                <a:cs typeface="Times New Roman" pitchFamily="18" charset="0"/>
              </a:rPr>
              <a:t>την προσωπική αντίληψη για την επιρρέπεια σε μια νόσο</a:t>
            </a:r>
          </a:p>
          <a:p>
            <a:pPr>
              <a:buFontTx/>
              <a:buNone/>
              <a:defRPr/>
            </a:pPr>
            <a:r>
              <a:rPr lang="en-US" sz="1300">
                <a:effectLst/>
                <a:latin typeface="Calibri" pitchFamily="34" charset="0"/>
                <a:cs typeface="Times New Roman" pitchFamily="18" charset="0"/>
              </a:rPr>
              <a:t>(</a:t>
            </a:r>
            <a:r>
              <a:rPr lang="el-GR" sz="1300">
                <a:effectLst/>
                <a:latin typeface="Calibri" pitchFamily="34" charset="0"/>
                <a:cs typeface="Times New Roman" pitchFamily="18" charset="0"/>
              </a:rPr>
              <a:t>π.χ.  αυτός που καπνίζει τσιγάρα είτε πιστεύει ότι κινδυνεύει από καρκίνο στον πνεύμονα και μπορεί να σταματήσει το κάπνισμα είτε ότι δεν απειλείται σοβαρά και έτσι να συνεχίσει να καπνίζει).</a:t>
            </a:r>
          </a:p>
          <a:p>
            <a:pPr>
              <a:defRPr/>
            </a:pPr>
            <a:endParaRPr lang="el-GR" sz="1300">
              <a:effectLst/>
              <a:latin typeface="Calibri" pitchFamily="34" charset="0"/>
              <a:cs typeface="Times New Roman" pitchFamily="18" charset="0"/>
            </a:endParaRPr>
          </a:p>
          <a:p>
            <a:pPr>
              <a:defRPr/>
            </a:pPr>
            <a:r>
              <a:rPr lang="el-GR" sz="1300" b="1">
                <a:effectLst/>
                <a:latin typeface="Calibri" pitchFamily="34" charset="0"/>
                <a:cs typeface="Times New Roman" pitchFamily="18" charset="0"/>
              </a:rPr>
              <a:t>την προσωπική αντίληψη για τη σοβαρότητα μιας νόσου </a:t>
            </a:r>
            <a:r>
              <a:rPr lang="el-GR" sz="1300">
                <a:effectLst/>
                <a:latin typeface="Calibri" pitchFamily="34" charset="0"/>
                <a:cs typeface="Times New Roman" pitchFamily="18" charset="0"/>
              </a:rPr>
              <a:t>και περιλαμβάνει δύο παράγοντες: (1) τη σοβαρότητα της νόσου και (2) το πώς αντιλαμβάνεται το άτομο την επίδραση της στον τρόπο ζωής του.</a:t>
            </a:r>
          </a:p>
          <a:p>
            <a:pPr>
              <a:buFontTx/>
              <a:buNone/>
              <a:defRPr/>
            </a:pPr>
            <a:r>
              <a:rPr lang="el-GR" sz="1300">
                <a:effectLst/>
                <a:latin typeface="Calibri" pitchFamily="34" charset="0"/>
                <a:cs typeface="Times New Roman" pitchFamily="18" charset="0"/>
              </a:rPr>
              <a:t>(π.χ. εάν το άτομο που καπνίζει πιστεύει ότι ο καρκίνος του πνεύμονα θα οδηγήσει σε φυσική ανικανότητα ή θάνατο και ότι θα επηρεάσει την ικανότητα του να εργάζεται και να φροντίζει την οικογένεια του, υπάρχει πιθανότητα να σταματήσει το κάπνισμα). </a:t>
            </a:r>
          </a:p>
          <a:p>
            <a:pPr>
              <a:buFontTx/>
              <a:buNone/>
              <a:defRPr/>
            </a:pPr>
            <a:endParaRPr lang="en-US" sz="1300">
              <a:effectLst/>
              <a:latin typeface="Calibri" pitchFamily="34" charset="0"/>
              <a:cs typeface="Times New Roman" pitchFamily="18" charset="0"/>
            </a:endParaRPr>
          </a:p>
          <a:p>
            <a:pPr>
              <a:defRPr/>
            </a:pPr>
            <a:r>
              <a:rPr lang="el-GR" sz="1300" b="1">
                <a:effectLst/>
                <a:latin typeface="Calibri" pitchFamily="34" charset="0"/>
                <a:cs typeface="Times New Roman" pitchFamily="18" charset="0"/>
              </a:rPr>
              <a:t>την προσωπική αντίληψη για την αντιλαμβανόμενη αξία μιας ενέργειας </a:t>
            </a:r>
          </a:p>
          <a:p>
            <a:pPr>
              <a:buFontTx/>
              <a:buNone/>
              <a:defRPr/>
            </a:pPr>
            <a:r>
              <a:rPr lang="el-GR" sz="1300">
                <a:effectLst/>
                <a:latin typeface="Calibri" pitchFamily="34" charset="0"/>
                <a:cs typeface="Times New Roman" pitchFamily="18" charset="0"/>
              </a:rPr>
              <a:t>(π.χ. το άτομο πιστεύει ότι η διακοπή του καπνίσματος θα προλάβει μελλοντικά αναπνευστικά προβλήματα και ότι τα αρχικά συμπτώματα θα υποχωρήσουν με αποτέλεσμα να διακόψει το κάπνισμα).</a:t>
            </a:r>
          </a:p>
          <a:p>
            <a:pPr>
              <a:defRPr/>
            </a:pPr>
            <a:endParaRPr lang="el-GR" sz="1300"/>
          </a:p>
          <a:p>
            <a:pPr>
              <a:defRPr/>
            </a:pPr>
            <a:endParaRPr lang="el-GR" sz="1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625" y="785813"/>
            <a:ext cx="8429625" cy="5214937"/>
          </a:xfrm>
          <a:ln w="69850" cmpd="thickThin">
            <a:solidFill>
              <a:srgbClr val="FFC000"/>
            </a:solidFill>
          </a:ln>
        </p:spPr>
        <p:txBody>
          <a:bodyPr/>
          <a:lstStyle/>
          <a:p>
            <a:pPr>
              <a:defRPr/>
            </a:pPr>
            <a:r>
              <a:rPr lang="el-GR" sz="2800" dirty="0">
                <a:effectLst/>
              </a:rPr>
              <a:t>Το πρότυπο είναι χρήσιμο για τη διδασκαλία των ατόμων σε θέματα που αφορούν την υγεία και την ασθένεια. </a:t>
            </a:r>
          </a:p>
          <a:p>
            <a:pPr>
              <a:buFontTx/>
              <a:buNone/>
              <a:defRPr/>
            </a:pPr>
            <a:endParaRPr lang="el-GR" sz="2800" dirty="0">
              <a:effectLst/>
            </a:endParaRPr>
          </a:p>
          <a:p>
            <a:pPr>
              <a:defRPr/>
            </a:pPr>
            <a:r>
              <a:rPr lang="el-GR" sz="2800" dirty="0">
                <a:effectLst/>
              </a:rPr>
              <a:t>Ο νοσηλευτής μπορεί να αναγνωρίσει τις πεποιθήσεις του ασθενούς για την υγεία και στη συνέχεια να θέσει στόχους για τη ρεαλιστική κάλυψη των αναγκών του. </a:t>
            </a:r>
          </a:p>
          <a:p>
            <a:pPr>
              <a:buFontTx/>
              <a:buNone/>
              <a:defRPr/>
            </a:pPr>
            <a:endParaRPr lang="el-GR" sz="2800" dirty="0">
              <a:effectLst/>
            </a:endParaRPr>
          </a:p>
          <a:p>
            <a:pPr>
              <a:defRPr/>
            </a:pPr>
            <a:r>
              <a:rPr lang="el-GR" sz="2800" dirty="0">
                <a:effectLst/>
              </a:rPr>
              <a:t>Η διδασκαλία και οι δραστηριότητες προαγωγής της ευεξίας θα είναι αναποτελεσματικές εάν ο ασθενής δεν πιστέψει ότι είναι σημαντικές και απαραίτητες.</a:t>
            </a:r>
          </a:p>
          <a:p>
            <a:pPr>
              <a:defRPr/>
            </a:pP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pic>
        <p:nvPicPr>
          <p:cNvPr id="37890" name="Picture 2" descr="F:\tomos 1\4-4.tif"/>
          <p:cNvPicPr>
            <a:picLocks noGrp="1" noChangeAspect="1" noChangeArrowheads="1"/>
          </p:cNvPicPr>
          <p:nvPr>
            <p:ph idx="1"/>
          </p:nvPr>
        </p:nvPicPr>
        <p:blipFill>
          <a:blip r:embed="rId3"/>
          <a:srcRect/>
          <a:stretch>
            <a:fillRect/>
          </a:stretch>
        </p:blipFill>
        <p:spPr>
          <a:xfrm>
            <a:off x="0" y="0"/>
            <a:ext cx="9145588" cy="69469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3" name="Rectangle 3994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9945" name="Rectangle 3994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39947" name="Straight Connector 3994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949" name="Rectangle 39948">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9938" name="Picture 2" descr="F:\tomos 1\4-1.tif"/>
          <p:cNvPicPr>
            <a:picLocks noGrp="1" noChangeAspect="1" noChangeArrowheads="1"/>
          </p:cNvPicPr>
          <p:nvPr>
            <p:ph idx="1"/>
          </p:nvPr>
        </p:nvPicPr>
        <p:blipFill>
          <a:blip r:embed="rId3"/>
          <a:stretch>
            <a:fillRect/>
          </a:stretch>
        </p:blipFill>
        <p:spPr>
          <a:xfrm>
            <a:off x="475499" y="1287429"/>
            <a:ext cx="4706750" cy="4283142"/>
          </a:xfrm>
          <a:prstGeom prst="rect">
            <a:avLst/>
          </a:prstGeom>
        </p:spPr>
      </p:pic>
      <p:sp>
        <p:nvSpPr>
          <p:cNvPr id="39951" name="Rectangle 39950">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6072663" y="640080"/>
            <a:ext cx="2744435" cy="2926080"/>
          </a:xfrm>
        </p:spPr>
        <p:txBody>
          <a:bodyPr vert="horz" lIns="91440" tIns="45720" rIns="91440" bIns="45720" rtlCol="0" anchor="b">
            <a:normAutofit/>
          </a:bodyPr>
          <a:lstStyle/>
          <a:p>
            <a:pPr>
              <a:defRPr/>
            </a:pPr>
            <a:br>
              <a:rPr lang="en-US" sz="2900">
                <a:solidFill>
                  <a:srgbClr val="FFFFFF"/>
                </a:solidFill>
              </a:rPr>
            </a:br>
            <a:r>
              <a:rPr lang="en-US" sz="2900">
                <a:solidFill>
                  <a:srgbClr val="FFFFFF"/>
                </a:solidFill>
                <a:effectLst/>
              </a:rPr>
              <a:t>Παράγοντες που επηρεάζουν την κατάσταση Υγείας - Ασθένειας</a:t>
            </a:r>
            <a:br>
              <a:rPr lang="en-US" sz="2900">
                <a:solidFill>
                  <a:srgbClr val="FFFFFF"/>
                </a:solidFill>
              </a:rPr>
            </a:br>
            <a:endParaRPr lang="en-US" sz="2900">
              <a:solidFill>
                <a:srgbClr val="FFFFFF"/>
              </a:solidFill>
            </a:endParaRPr>
          </a:p>
        </p:txBody>
      </p:sp>
      <p:sp>
        <p:nvSpPr>
          <p:cNvPr id="39953" name="Rectangle 39952">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style>
          <a:lnRef idx="3">
            <a:schemeClr val="lt1"/>
          </a:lnRef>
          <a:fillRef idx="1">
            <a:schemeClr val="dk1"/>
          </a:fillRef>
          <a:effectRef idx="1">
            <a:schemeClr val="dk1"/>
          </a:effectRef>
          <a:fontRef idx="minor">
            <a:schemeClr val="lt1"/>
          </a:fontRef>
        </p:style>
        <p:txBody>
          <a:bodyPr anchor="ctr">
            <a:normAutofit/>
          </a:bodyPr>
          <a:lstStyle/>
          <a:p>
            <a:pPr>
              <a:defRPr/>
            </a:pPr>
            <a:r>
              <a:rPr lang="el-GR" sz="3100">
                <a:solidFill>
                  <a:srgbClr val="FFFFFF"/>
                </a:solidFill>
                <a:effectLst/>
              </a:rPr>
              <a:t>Φυσική διάσταση</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3 - Θέση περιεχομένου"/>
          <p:cNvSpPr>
            <a:spLocks noGrp="1"/>
          </p:cNvSpPr>
          <p:nvPr>
            <p:ph idx="1"/>
          </p:nvPr>
        </p:nvSpPr>
        <p:spPr>
          <a:xfrm>
            <a:off x="3556512" y="605896"/>
            <a:ext cx="4810247" cy="5646208"/>
          </a:xfrm>
        </p:spPr>
        <p:txBody>
          <a:bodyPr anchor="ctr">
            <a:normAutofit/>
          </a:bodyPr>
          <a:lstStyle/>
          <a:p>
            <a:pPr>
              <a:buFontTx/>
              <a:buNone/>
              <a:defRPr/>
            </a:pPr>
            <a:r>
              <a:rPr lang="el-GR" sz="1900">
                <a:latin typeface="Calibri" pitchFamily="34" charset="0"/>
              </a:rPr>
              <a:t>   </a:t>
            </a:r>
            <a:r>
              <a:rPr lang="el-GR" sz="1900" b="1">
                <a:effectLst/>
                <a:latin typeface="Calibri" pitchFamily="34" charset="0"/>
              </a:rPr>
              <a:t>Η γενετική προδιάθεση</a:t>
            </a:r>
            <a:r>
              <a:rPr lang="el-GR" sz="1900">
                <a:effectLst/>
                <a:latin typeface="Calibri" pitchFamily="34" charset="0"/>
              </a:rPr>
              <a:t>, </a:t>
            </a:r>
            <a:r>
              <a:rPr lang="el-GR" sz="1900" b="1">
                <a:effectLst/>
                <a:latin typeface="Calibri" pitchFamily="34" charset="0"/>
              </a:rPr>
              <a:t>η ηλικία</a:t>
            </a:r>
            <a:r>
              <a:rPr lang="el-GR" sz="1900">
                <a:effectLst/>
                <a:latin typeface="Calibri" pitchFamily="34" charset="0"/>
              </a:rPr>
              <a:t>, </a:t>
            </a:r>
            <a:r>
              <a:rPr lang="el-GR" sz="1900" b="1">
                <a:effectLst/>
                <a:latin typeface="Calibri" pitchFamily="34" charset="0"/>
              </a:rPr>
              <a:t>το επίπεδο ανάπτυξης</a:t>
            </a:r>
            <a:r>
              <a:rPr lang="el-GR" sz="1900">
                <a:effectLst/>
                <a:latin typeface="Calibri" pitchFamily="34" charset="0"/>
              </a:rPr>
              <a:t>, και </a:t>
            </a:r>
            <a:r>
              <a:rPr lang="el-GR" sz="1900" b="1">
                <a:effectLst/>
                <a:latin typeface="Calibri" pitchFamily="34" charset="0"/>
              </a:rPr>
              <a:t>το φύλο </a:t>
            </a:r>
            <a:r>
              <a:rPr lang="el-GR" sz="1900">
                <a:effectLst/>
                <a:latin typeface="Calibri" pitchFamily="34" charset="0"/>
              </a:rPr>
              <a:t>αποτελούν τμήματα της φυσικής διάστασης του ατόμου και επηρεάζουν σημαντικά την κατάσταση και τις συνήθειες υγείας. </a:t>
            </a:r>
          </a:p>
          <a:p>
            <a:pPr>
              <a:buFontTx/>
              <a:buNone/>
              <a:defRPr/>
            </a:pPr>
            <a:endParaRPr lang="el-GR" sz="1900">
              <a:effectLst/>
            </a:endParaRPr>
          </a:p>
          <a:p>
            <a:pPr>
              <a:buFontTx/>
              <a:buNone/>
              <a:defRPr/>
            </a:pPr>
            <a:r>
              <a:rPr lang="el-GR" sz="1900" b="1">
                <a:effectLst/>
                <a:latin typeface="Calibri" pitchFamily="34" charset="0"/>
              </a:rPr>
              <a:t>Παραδείγματα</a:t>
            </a:r>
          </a:p>
          <a:p>
            <a:pPr>
              <a:defRPr/>
            </a:pPr>
            <a:r>
              <a:rPr lang="el-GR" sz="1900">
                <a:effectLst/>
                <a:latin typeface="Calibri" pitchFamily="34" charset="0"/>
              </a:rPr>
              <a:t>Ο έφηβος που έχει την τάση να οδηγεί επικίνδυνα, αυξάνει τις πιθανότητες ατυχήματος</a:t>
            </a:r>
          </a:p>
          <a:p>
            <a:pPr>
              <a:defRPr/>
            </a:pPr>
            <a:r>
              <a:rPr lang="el-GR" sz="1900">
                <a:effectLst/>
                <a:latin typeface="Calibri" pitchFamily="34" charset="0"/>
              </a:rPr>
              <a:t>Η νέα γυναίκα, με οικογενειακό ιστορικό καρκίνου του μαστού και διαβήτη έχει μεγαλύτερο κίνδυνο εμφάνισης αυτών των ασθενειών</a:t>
            </a:r>
          </a:p>
          <a:p>
            <a:pPr>
              <a:defRPr/>
            </a:pPr>
            <a:r>
              <a:rPr lang="el-GR" sz="1900">
                <a:effectLst/>
                <a:latin typeface="Calibri" pitchFamily="34" charset="0"/>
              </a:rPr>
              <a:t>Ο ηλικιωμένος έχει αυξημένο κίνδυνο ανάπτυξης μιας ή περισσοτέρων χρονιών ασθενειών.</a:t>
            </a:r>
          </a:p>
          <a:p>
            <a:pPr>
              <a:defRPr/>
            </a:pPr>
            <a:endParaRPr lang="el-GR" sz="1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743199" y="286603"/>
            <a:ext cx="5063240" cy="1450757"/>
          </a:xfrm>
        </p:spPr>
        <p:style>
          <a:lnRef idx="3">
            <a:schemeClr val="lt1"/>
          </a:lnRef>
          <a:fillRef idx="1">
            <a:schemeClr val="dk1"/>
          </a:fillRef>
          <a:effectRef idx="1">
            <a:schemeClr val="dk1"/>
          </a:effectRef>
          <a:fontRef idx="minor">
            <a:schemeClr val="lt1"/>
          </a:fontRef>
        </p:style>
        <p:txBody>
          <a:bodyPr>
            <a:normAutofit/>
          </a:bodyPr>
          <a:lstStyle/>
          <a:p>
            <a:pPr>
              <a:defRPr/>
            </a:pPr>
            <a:r>
              <a:rPr lang="el-GR">
                <a:solidFill>
                  <a:schemeClr val="accent2"/>
                </a:solidFill>
                <a:effectLst/>
              </a:rPr>
              <a:t>Συναισθηματική Διάσταση</a:t>
            </a:r>
          </a:p>
        </p:txBody>
      </p:sp>
      <p:sp>
        <p:nvSpPr>
          <p:cNvPr id="3" name="2 - Θέση περιεχομένου"/>
          <p:cNvSpPr>
            <a:spLocks noGrp="1"/>
          </p:cNvSpPr>
          <p:nvPr>
            <p:ph idx="1"/>
          </p:nvPr>
        </p:nvSpPr>
        <p:spPr>
          <a:xfrm>
            <a:off x="783153" y="2023962"/>
            <a:ext cx="5023286" cy="3845131"/>
          </a:xfrm>
        </p:spPr>
        <p:txBody>
          <a:bodyPr>
            <a:normAutofit/>
          </a:bodyPr>
          <a:lstStyle/>
          <a:p>
            <a:pPr>
              <a:buFontTx/>
              <a:buNone/>
              <a:defRPr/>
            </a:pPr>
            <a:r>
              <a:rPr lang="el-GR" sz="1400">
                <a:effectLst/>
                <a:latin typeface="Calibri" pitchFamily="34" charset="0"/>
              </a:rPr>
              <a:t>Η υγεία </a:t>
            </a:r>
            <a:r>
              <a:rPr lang="el-GR" sz="1400" b="1">
                <a:effectLst/>
                <a:latin typeface="Calibri" pitchFamily="34" charset="0"/>
              </a:rPr>
              <a:t>επηρεάζεται</a:t>
            </a:r>
            <a:r>
              <a:rPr lang="el-GR" sz="1400">
                <a:effectLst/>
                <a:latin typeface="Calibri" pitchFamily="34" charset="0"/>
              </a:rPr>
              <a:t> από </a:t>
            </a:r>
            <a:r>
              <a:rPr lang="el-GR" sz="1400" b="1">
                <a:effectLst/>
                <a:latin typeface="Calibri" pitchFamily="34" charset="0"/>
              </a:rPr>
              <a:t>τον τρόπο αλληλεπίδρασης νου και σώματος</a:t>
            </a:r>
            <a:r>
              <a:rPr lang="el-GR" sz="1400">
                <a:effectLst/>
                <a:latin typeface="Calibri" pitchFamily="34" charset="0"/>
              </a:rPr>
              <a:t> που επιδρά στη σωματική λειτουργία και την ανταπόκριση της στην επικρατούσα κατάσταση του οργανισμού (</a:t>
            </a:r>
            <a:r>
              <a:rPr lang="el-GR" sz="1400" err="1">
                <a:effectLst/>
                <a:latin typeface="Calibri" pitchFamily="34" charset="0"/>
              </a:rPr>
              <a:t>π.χ</a:t>
            </a:r>
            <a:r>
              <a:rPr lang="en-US" sz="1400">
                <a:effectLst/>
                <a:latin typeface="Calibri" pitchFamily="34" charset="0"/>
              </a:rPr>
              <a:t>.</a:t>
            </a:r>
            <a:r>
              <a:rPr lang="el-GR" sz="1400">
                <a:effectLst/>
                <a:latin typeface="Calibri" pitchFamily="34" charset="0"/>
              </a:rPr>
              <a:t> μακροχρόνιο στρες ή ηρεμία)</a:t>
            </a:r>
          </a:p>
          <a:p>
            <a:pPr>
              <a:buFontTx/>
              <a:buNone/>
              <a:defRPr/>
            </a:pPr>
            <a:endParaRPr lang="el-GR" sz="1400">
              <a:effectLst/>
              <a:latin typeface="Calibri" pitchFamily="34" charset="0"/>
            </a:endParaRPr>
          </a:p>
          <a:p>
            <a:pPr>
              <a:buFontTx/>
              <a:buNone/>
              <a:defRPr/>
            </a:pPr>
            <a:r>
              <a:rPr lang="el-GR" sz="1400" b="1">
                <a:effectLst/>
                <a:latin typeface="Calibri" pitchFamily="34" charset="0"/>
              </a:rPr>
              <a:t>Παραδείγματα</a:t>
            </a:r>
          </a:p>
          <a:p>
            <a:pPr>
              <a:defRPr/>
            </a:pPr>
            <a:r>
              <a:rPr lang="el-GR" sz="1400">
                <a:effectLst/>
                <a:latin typeface="Calibri" pitchFamily="34" charset="0"/>
              </a:rPr>
              <a:t>Πριν από τις εξετάσεις, ένας φοιτητής εμφανίζει διάρροια</a:t>
            </a:r>
          </a:p>
          <a:p>
            <a:pPr>
              <a:defRPr/>
            </a:pPr>
            <a:r>
              <a:rPr lang="el-GR" sz="1400">
                <a:effectLst/>
                <a:latin typeface="Calibri" pitchFamily="34" charset="0"/>
              </a:rPr>
              <a:t>Η μητέρα που ανησυχεί για τον έφηβο γιο της καταφεύγει στο κάπνισμα</a:t>
            </a:r>
          </a:p>
          <a:p>
            <a:pPr>
              <a:defRPr/>
            </a:pPr>
            <a:r>
              <a:rPr lang="el-GR" sz="1400">
                <a:effectLst/>
                <a:latin typeface="Calibri" pitchFamily="34" charset="0"/>
              </a:rPr>
              <a:t>Ο έφηβος με χαμηλή αυτοεκτίμηση αρχίζει να πειραματίζεται με τα ναρκωτικά</a:t>
            </a:r>
          </a:p>
          <a:p>
            <a:pPr>
              <a:defRPr/>
            </a:pPr>
            <a:r>
              <a:rPr lang="el-GR" sz="1400">
                <a:effectLst/>
                <a:latin typeface="Calibri" pitchFamily="34" charset="0"/>
              </a:rPr>
              <a:t>Μια νέα γυναίκα μειώνει τις ωδίνες του τοκετού, χρησιμοποιώντας τεχνικές χαλάρωσης</a:t>
            </a:r>
          </a:p>
          <a:p>
            <a:pPr>
              <a:buFontTx/>
              <a:buNone/>
              <a:defRPr/>
            </a:pPr>
            <a:endParaRPr lang="el-GR" sz="140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743199" y="286603"/>
            <a:ext cx="5063240" cy="1450757"/>
          </a:xfrm>
        </p:spPr>
        <p:style>
          <a:lnRef idx="3">
            <a:schemeClr val="lt1"/>
          </a:lnRef>
          <a:fillRef idx="1">
            <a:schemeClr val="dk1"/>
          </a:fillRef>
          <a:effectRef idx="1">
            <a:schemeClr val="dk1"/>
          </a:effectRef>
          <a:fontRef idx="minor">
            <a:schemeClr val="lt1"/>
          </a:fontRef>
        </p:style>
        <p:txBody>
          <a:bodyPr>
            <a:normAutofit/>
          </a:bodyPr>
          <a:lstStyle/>
          <a:p>
            <a:pPr>
              <a:defRPr/>
            </a:pPr>
            <a:r>
              <a:rPr lang="el-GR">
                <a:solidFill>
                  <a:schemeClr val="accent2"/>
                </a:solidFill>
                <a:effectLst/>
              </a:rPr>
              <a:t>Διανοητική Διάσταση</a:t>
            </a:r>
          </a:p>
        </p:txBody>
      </p:sp>
      <p:sp>
        <p:nvSpPr>
          <p:cNvPr id="3" name="2 - Θέση περιεχομένου"/>
          <p:cNvSpPr>
            <a:spLocks noGrp="1"/>
          </p:cNvSpPr>
          <p:nvPr>
            <p:ph idx="1"/>
          </p:nvPr>
        </p:nvSpPr>
        <p:spPr>
          <a:xfrm>
            <a:off x="783153" y="2023962"/>
            <a:ext cx="5023286" cy="3845131"/>
          </a:xfrm>
        </p:spPr>
        <p:txBody>
          <a:bodyPr>
            <a:normAutofit/>
          </a:bodyPr>
          <a:lstStyle/>
          <a:p>
            <a:pPr>
              <a:buFontTx/>
              <a:buNone/>
              <a:defRPr/>
            </a:pPr>
            <a:r>
              <a:rPr lang="el-GR" sz="1000" b="1">
                <a:effectLst/>
                <a:latin typeface="Calibri" pitchFamily="34" charset="0"/>
              </a:rPr>
              <a:t>    </a:t>
            </a:r>
            <a:r>
              <a:rPr lang="el-GR" sz="1000">
                <a:effectLst/>
                <a:latin typeface="Calibri" pitchFamily="34" charset="0"/>
              </a:rPr>
              <a:t>Η διανοητική διάσταση περιλαμβάνει:</a:t>
            </a:r>
          </a:p>
          <a:p>
            <a:pPr>
              <a:buClr>
                <a:srgbClr val="00B0F0"/>
              </a:buClr>
              <a:buSzPct val="80000"/>
              <a:buFont typeface="Wingdings" pitchFamily="2" charset="2"/>
              <a:buChar char="v"/>
              <a:defRPr/>
            </a:pPr>
            <a:r>
              <a:rPr lang="el-GR" sz="1000" b="1">
                <a:effectLst/>
                <a:latin typeface="Calibri" pitchFamily="34" charset="0"/>
              </a:rPr>
              <a:t>τις γνωστικές ικανότητες, </a:t>
            </a:r>
          </a:p>
          <a:p>
            <a:pPr>
              <a:buClr>
                <a:srgbClr val="00B0F0"/>
              </a:buClr>
              <a:buSzPct val="80000"/>
              <a:buFont typeface="Wingdings" pitchFamily="2" charset="2"/>
              <a:buChar char="v"/>
              <a:defRPr/>
            </a:pPr>
            <a:r>
              <a:rPr lang="el-GR" sz="1000" b="1">
                <a:effectLst/>
                <a:latin typeface="Calibri" pitchFamily="34" charset="0"/>
              </a:rPr>
              <a:t>το εκπαιδευτικό υπόβαθρο και </a:t>
            </a:r>
          </a:p>
          <a:p>
            <a:pPr>
              <a:buClr>
                <a:srgbClr val="00B0F0"/>
              </a:buClr>
              <a:buSzPct val="80000"/>
              <a:buFont typeface="Wingdings" pitchFamily="2" charset="2"/>
              <a:buChar char="v"/>
              <a:defRPr/>
            </a:pPr>
            <a:r>
              <a:rPr lang="el-GR" sz="1000" b="1">
                <a:effectLst/>
                <a:latin typeface="Calibri" pitchFamily="34" charset="0"/>
              </a:rPr>
              <a:t>τις προηγούμενες εμπειρίες </a:t>
            </a:r>
          </a:p>
          <a:p>
            <a:pPr>
              <a:buFontTx/>
              <a:buNone/>
              <a:defRPr/>
            </a:pPr>
            <a:r>
              <a:rPr lang="en-US" sz="1000">
                <a:effectLst/>
                <a:latin typeface="Calibri" pitchFamily="34" charset="0"/>
              </a:rPr>
              <a:t>     </a:t>
            </a:r>
            <a:r>
              <a:rPr lang="el-GR" sz="1000">
                <a:effectLst/>
                <a:latin typeface="Calibri" pitchFamily="34" charset="0"/>
              </a:rPr>
              <a:t>οι οποίες επηρεάζουν τις απαντήσεις του ασθενή στη διδασκαλία για την υγεία και τη νοσηλευτική φροντίδα, καθώς και τις συμπεριφορές υγείας. </a:t>
            </a:r>
          </a:p>
          <a:p>
            <a:pPr>
              <a:buFontTx/>
              <a:buNone/>
              <a:defRPr/>
            </a:pPr>
            <a:endParaRPr lang="el-GR" sz="1000">
              <a:effectLst/>
              <a:latin typeface="Calibri" pitchFamily="34" charset="0"/>
            </a:endParaRPr>
          </a:p>
          <a:p>
            <a:pPr>
              <a:buFontTx/>
              <a:buNone/>
              <a:defRPr/>
            </a:pPr>
            <a:r>
              <a:rPr lang="el-GR" sz="1000" b="1">
                <a:effectLst/>
                <a:latin typeface="Calibri" pitchFamily="34" charset="0"/>
              </a:rPr>
              <a:t>Παραδείγματα</a:t>
            </a:r>
          </a:p>
          <a:p>
            <a:pPr>
              <a:defRPr/>
            </a:pPr>
            <a:r>
              <a:rPr lang="el-GR" sz="1000">
                <a:effectLst/>
                <a:latin typeface="Calibri" pitchFamily="34" charset="0"/>
              </a:rPr>
              <a:t>Μια ηλικιωμένη γυναίκα που πήγε μόνο μέχρι την πέμπτη τάξη του δημοτικού και χρειάζεται να διδαχθεί πως να κάνει στον εαυτό της ενέσεις</a:t>
            </a:r>
          </a:p>
          <a:p>
            <a:pPr>
              <a:defRPr/>
            </a:pPr>
            <a:r>
              <a:rPr lang="el-GR" sz="1000">
                <a:effectLst/>
                <a:latin typeface="Calibri" pitchFamily="34" charset="0"/>
              </a:rPr>
              <a:t>Ένας νέος φοιτητής με διαβήτη που πρέπει να ακολουθεί ειδική δίαιτα, αλλά συνεχίζει να πίνει μπύρα και να τρώει πίτσα με τους φίλους του αρκετές φορές την εβδομάδα</a:t>
            </a:r>
          </a:p>
          <a:p>
            <a:pPr>
              <a:defRPr/>
            </a:pPr>
            <a:r>
              <a:rPr lang="el-GR" sz="1000">
                <a:effectLst/>
                <a:latin typeface="Calibri" pitchFamily="34" charset="0"/>
              </a:rPr>
              <a:t>Ένας μεσήλικας που διέκοψε τη λήψη των </a:t>
            </a:r>
            <a:r>
              <a:rPr lang="el-GR" sz="1000" err="1">
                <a:effectLst/>
                <a:latin typeface="Calibri" pitchFamily="34" charset="0"/>
              </a:rPr>
              <a:t>αντιϋπερτασικών</a:t>
            </a:r>
            <a:r>
              <a:rPr lang="el-GR" sz="1000">
                <a:effectLst/>
                <a:latin typeface="Calibri" pitchFamily="34" charset="0"/>
              </a:rPr>
              <a:t> φαρμάκων μετά από την εμφάνιση δυσάρεστων παρενεργειών</a:t>
            </a:r>
          </a:p>
          <a:p>
            <a:pPr>
              <a:buFontTx/>
              <a:buNone/>
              <a:defRPr/>
            </a:pPr>
            <a:endParaRPr lang="el-GR" sz="1000"/>
          </a:p>
          <a:p>
            <a:pPr>
              <a:defRPr/>
            </a:pPr>
            <a:endParaRPr lang="el-GR" sz="100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style>
          <a:lnRef idx="3">
            <a:schemeClr val="lt1"/>
          </a:lnRef>
          <a:fillRef idx="1">
            <a:schemeClr val="dk1"/>
          </a:fillRef>
          <a:effectRef idx="1">
            <a:schemeClr val="dk1"/>
          </a:effectRef>
          <a:fontRef idx="minor">
            <a:schemeClr val="lt1"/>
          </a:fontRef>
        </p:style>
        <p:txBody>
          <a:bodyPr anchor="ctr">
            <a:normAutofit/>
          </a:bodyPr>
          <a:lstStyle/>
          <a:p>
            <a:pPr>
              <a:defRPr/>
            </a:pPr>
            <a:r>
              <a:rPr lang="el-GR" sz="2600">
                <a:solidFill>
                  <a:srgbClr val="FFFFFF"/>
                </a:solidFill>
                <a:effectLst/>
              </a:rPr>
              <a:t>Περιβαλλοντική Διάσταση</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pPr>
              <a:buFontTx/>
              <a:buNone/>
              <a:defRPr/>
            </a:pPr>
            <a:r>
              <a:rPr lang="el-GR" sz="1400">
                <a:effectLst/>
                <a:latin typeface="Calibri" pitchFamily="34" charset="0"/>
              </a:rPr>
              <a:t>Το περιβάλλον επηρεάζει την υγεία και την ασθένεια με παράγοντες όπως: </a:t>
            </a:r>
          </a:p>
          <a:p>
            <a:pPr>
              <a:buClrTx/>
              <a:buFont typeface="Wingdings" pitchFamily="2" charset="2"/>
              <a:buChar char="ü"/>
              <a:defRPr/>
            </a:pPr>
            <a:r>
              <a:rPr lang="el-GR" sz="1400" b="1">
                <a:effectLst/>
                <a:latin typeface="Calibri" pitchFamily="34" charset="0"/>
              </a:rPr>
              <a:t>το σπίτι, </a:t>
            </a:r>
          </a:p>
          <a:p>
            <a:pPr>
              <a:buClrTx/>
              <a:buFont typeface="Wingdings" pitchFamily="2" charset="2"/>
              <a:buChar char="ü"/>
              <a:defRPr/>
            </a:pPr>
            <a:r>
              <a:rPr lang="el-GR" sz="1400" b="1">
                <a:effectLst/>
                <a:latin typeface="Calibri" pitchFamily="34" charset="0"/>
              </a:rPr>
              <a:t>η υγιεινή, </a:t>
            </a:r>
          </a:p>
          <a:p>
            <a:pPr>
              <a:buClrTx/>
              <a:buFont typeface="Wingdings" pitchFamily="2" charset="2"/>
              <a:buChar char="ü"/>
              <a:defRPr/>
            </a:pPr>
            <a:r>
              <a:rPr lang="el-GR" sz="1400" b="1">
                <a:effectLst/>
                <a:latin typeface="Calibri" pitchFamily="34" charset="0"/>
              </a:rPr>
              <a:t>το κλίμα και η ρύπανση του αέρα, </a:t>
            </a:r>
          </a:p>
          <a:p>
            <a:pPr>
              <a:buClrTx/>
              <a:buFont typeface="Wingdings" pitchFamily="2" charset="2"/>
              <a:buChar char="ü"/>
              <a:defRPr/>
            </a:pPr>
            <a:r>
              <a:rPr lang="el-GR" sz="1400" b="1">
                <a:effectLst/>
                <a:latin typeface="Calibri" pitchFamily="34" charset="0"/>
              </a:rPr>
              <a:t>η τροφή και το νερό </a:t>
            </a:r>
          </a:p>
          <a:p>
            <a:pPr>
              <a:buFontTx/>
              <a:buNone/>
              <a:defRPr/>
            </a:pPr>
            <a:r>
              <a:rPr lang="el-GR" sz="1400">
                <a:effectLst/>
                <a:latin typeface="Calibri" pitchFamily="34" charset="0"/>
              </a:rPr>
              <a:t>     </a:t>
            </a:r>
          </a:p>
          <a:p>
            <a:pPr>
              <a:defRPr/>
            </a:pPr>
            <a:endParaRPr lang="el-GR" sz="1400">
              <a:effectLst/>
              <a:latin typeface="Calibri" pitchFamily="34" charset="0"/>
            </a:endParaRPr>
          </a:p>
          <a:p>
            <a:pPr>
              <a:buFontTx/>
              <a:buNone/>
              <a:defRPr/>
            </a:pPr>
            <a:r>
              <a:rPr lang="el-GR" sz="1400" b="1">
                <a:effectLst/>
                <a:latin typeface="Calibri" pitchFamily="34" charset="0"/>
              </a:rPr>
              <a:t>Παραδείγματα</a:t>
            </a:r>
          </a:p>
          <a:p>
            <a:pPr>
              <a:defRPr/>
            </a:pPr>
            <a:r>
              <a:rPr lang="el-GR" sz="1400">
                <a:effectLst/>
                <a:latin typeface="Calibri" pitchFamily="34" charset="0"/>
              </a:rPr>
              <a:t>Θάνατοι, ειδικά μεταξύ ηλικιωμένων, από ανεπαρκή θέρμανση ή ψύξη.</a:t>
            </a:r>
          </a:p>
          <a:p>
            <a:pPr>
              <a:defRPr/>
            </a:pPr>
            <a:r>
              <a:rPr lang="el-GR" sz="1400">
                <a:effectLst/>
                <a:latin typeface="Calibri" pitchFamily="34" charset="0"/>
              </a:rPr>
              <a:t>Αυξημένη επίπτωση άσθματος και αναπνευστικών προβλημάτων σε μεγάλες πόλεις με αιθαλομίχλη.</a:t>
            </a:r>
          </a:p>
          <a:p>
            <a:pPr>
              <a:defRPr/>
            </a:pPr>
            <a:r>
              <a:rPr lang="el-GR" sz="1400">
                <a:effectLst/>
                <a:latin typeface="Calibri" pitchFamily="34" charset="0"/>
              </a:rPr>
              <a:t>Αυξημένη επίπτωση καρκίνου του δέρματος σε ανθρώπους που ζουν σε χώρες με μεγάλη ηλιοφάνεια.</a:t>
            </a:r>
          </a:p>
          <a:p>
            <a:pPr>
              <a:defRPr/>
            </a:pPr>
            <a:r>
              <a:rPr lang="el-GR" sz="1400">
                <a:effectLst/>
                <a:latin typeface="Calibri" pitchFamily="34" charset="0"/>
              </a:rPr>
              <a:t>Μόλυνση τροφίμων.</a:t>
            </a:r>
          </a:p>
          <a:p>
            <a:pPr>
              <a:defRPr/>
            </a:pPr>
            <a:r>
              <a:rPr lang="el-GR" sz="1400">
                <a:effectLst/>
                <a:latin typeface="Calibri" pitchFamily="34" charset="0"/>
              </a:rPr>
              <a:t>Πνιγμοί.</a:t>
            </a:r>
          </a:p>
          <a:p>
            <a:pPr>
              <a:defRPr/>
            </a:pPr>
            <a:endParaRPr lang="el-GR"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743199" y="286603"/>
            <a:ext cx="5063240" cy="1450757"/>
          </a:xfrm>
        </p:spPr>
        <p:style>
          <a:lnRef idx="3">
            <a:schemeClr val="lt1"/>
          </a:lnRef>
          <a:fillRef idx="1">
            <a:schemeClr val="dk1"/>
          </a:fillRef>
          <a:effectRef idx="1">
            <a:schemeClr val="dk1"/>
          </a:effectRef>
          <a:fontRef idx="minor">
            <a:schemeClr val="lt1"/>
          </a:fontRef>
        </p:style>
        <p:txBody>
          <a:bodyPr>
            <a:normAutofit/>
          </a:bodyPr>
          <a:lstStyle/>
          <a:p>
            <a:pPr>
              <a:defRPr/>
            </a:pPr>
            <a:r>
              <a:rPr lang="el-GR" sz="4400">
                <a:solidFill>
                  <a:schemeClr val="accent2"/>
                </a:solidFill>
                <a:effectLst/>
              </a:rPr>
              <a:t>Κοινωνικοπολιτιστική Διάσταση</a:t>
            </a:r>
          </a:p>
        </p:txBody>
      </p:sp>
      <p:sp>
        <p:nvSpPr>
          <p:cNvPr id="3" name="2 - Θέση περιεχομένου"/>
          <p:cNvSpPr>
            <a:spLocks noGrp="1"/>
          </p:cNvSpPr>
          <p:nvPr>
            <p:ph idx="1"/>
          </p:nvPr>
        </p:nvSpPr>
        <p:spPr>
          <a:xfrm>
            <a:off x="783153" y="2023962"/>
            <a:ext cx="5023286" cy="3845131"/>
          </a:xfrm>
        </p:spPr>
        <p:txBody>
          <a:bodyPr>
            <a:normAutofit/>
          </a:bodyPr>
          <a:lstStyle/>
          <a:p>
            <a:pPr>
              <a:buFontTx/>
              <a:buNone/>
              <a:defRPr/>
            </a:pPr>
            <a:r>
              <a:rPr lang="el-GR" sz="1000">
                <a:effectLst/>
                <a:latin typeface="Calibri" pitchFamily="34" charset="0"/>
              </a:rPr>
              <a:t>Οι συνήθειες υγείας και οι πεποιθήσεις επηρεάζονται σημαντικά από:</a:t>
            </a:r>
          </a:p>
          <a:p>
            <a:pPr>
              <a:buClrTx/>
              <a:defRPr/>
            </a:pPr>
            <a:r>
              <a:rPr lang="el-GR" sz="1000" b="1">
                <a:effectLst/>
                <a:latin typeface="Calibri" pitchFamily="34" charset="0"/>
              </a:rPr>
              <a:t>το οικονομικό επίπεδο του ατόμου, </a:t>
            </a:r>
          </a:p>
          <a:p>
            <a:pPr>
              <a:buClrTx/>
              <a:defRPr/>
            </a:pPr>
            <a:r>
              <a:rPr lang="el-GR" sz="1000" b="1">
                <a:effectLst/>
                <a:latin typeface="Calibri" pitchFamily="34" charset="0"/>
              </a:rPr>
              <a:t>τον τρόπο ζωής, την οικογένεια και την </a:t>
            </a:r>
          </a:p>
          <a:p>
            <a:pPr>
              <a:buClrTx/>
              <a:defRPr/>
            </a:pPr>
            <a:r>
              <a:rPr lang="el-GR" sz="1000" b="1">
                <a:effectLst/>
                <a:latin typeface="Calibri" pitchFamily="34" charset="0"/>
              </a:rPr>
              <a:t>κουλτούρα</a:t>
            </a:r>
          </a:p>
          <a:p>
            <a:pPr>
              <a:buClrTx/>
              <a:defRPr/>
            </a:pPr>
            <a:r>
              <a:rPr lang="el-GR" sz="1000" b="1">
                <a:effectLst/>
                <a:latin typeface="Calibri" pitchFamily="34" charset="0"/>
              </a:rPr>
              <a:t>το επίπεδο φροντίδας κάθε χώρας</a:t>
            </a:r>
            <a:endParaRPr lang="el-GR" sz="1000">
              <a:effectLst/>
              <a:latin typeface="Calibri" pitchFamily="34" charset="0"/>
            </a:endParaRPr>
          </a:p>
          <a:p>
            <a:pPr>
              <a:buFontTx/>
              <a:buNone/>
              <a:defRPr/>
            </a:pPr>
            <a:r>
              <a:rPr lang="el-GR" sz="1000">
                <a:effectLst/>
                <a:latin typeface="Calibri" pitchFamily="34" charset="0"/>
              </a:rPr>
              <a:t>που συχνά είναι αμετάβλητες. Όλοι αυτοί οι παράγοντες εμπλέκονται στην προσωπική φροντίδα, τους τρόπους διατροφής, τον τρόπο ζωής, και τη συναισθηματική σταθερότητα. </a:t>
            </a:r>
          </a:p>
          <a:p>
            <a:pPr>
              <a:buFontTx/>
              <a:buNone/>
              <a:defRPr/>
            </a:pPr>
            <a:endParaRPr lang="el-GR" sz="1000" b="1">
              <a:effectLst/>
              <a:latin typeface="Calibri" pitchFamily="34" charset="0"/>
            </a:endParaRPr>
          </a:p>
          <a:p>
            <a:pPr>
              <a:buFontTx/>
              <a:buNone/>
              <a:defRPr/>
            </a:pPr>
            <a:r>
              <a:rPr lang="el-GR" sz="1000" b="1">
                <a:effectLst/>
                <a:latin typeface="Calibri" pitchFamily="34" charset="0"/>
              </a:rPr>
              <a:t>Παραδείγματα</a:t>
            </a:r>
          </a:p>
          <a:p>
            <a:pPr>
              <a:defRPr/>
            </a:pPr>
            <a:r>
              <a:rPr lang="el-GR" sz="1000">
                <a:effectLst/>
                <a:latin typeface="Calibri" pitchFamily="34" charset="0"/>
              </a:rPr>
              <a:t>Ο έφηβος που δε βρίσκει τίποτα κακό στο να καπνίζει και να πίνει, επειδή οι γονείς του καπνίζουν και πίνουν.</a:t>
            </a:r>
          </a:p>
          <a:p>
            <a:pPr>
              <a:defRPr/>
            </a:pPr>
            <a:r>
              <a:rPr lang="el-GR" sz="1000">
                <a:effectLst/>
                <a:latin typeface="Calibri" pitchFamily="34" charset="0"/>
              </a:rPr>
              <a:t>Οι γονείς ενός άρρωστου βρέφους που δε ζητάνε ιατρική βοήθεια επειδή δεν έχουν χρήματα.</a:t>
            </a:r>
          </a:p>
          <a:p>
            <a:pPr>
              <a:defRPr/>
            </a:pPr>
            <a:r>
              <a:rPr lang="el-GR" sz="1000">
                <a:effectLst/>
                <a:latin typeface="Calibri" pitchFamily="34" charset="0"/>
              </a:rPr>
              <a:t>Ο άνθρωπος ασιατικής καταγωγής που χρησιμοποιεί βότανα και βελονισμό για τη θεραπεία μιας ασθένειας.</a:t>
            </a:r>
          </a:p>
          <a:p>
            <a:pPr>
              <a:defRPr/>
            </a:pPr>
            <a:endParaRPr lang="el-GR" sz="1000">
              <a:effectLst/>
            </a:endParaRPr>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style>
          <a:lnRef idx="3">
            <a:schemeClr val="lt1"/>
          </a:lnRef>
          <a:fillRef idx="1">
            <a:schemeClr val="dk1"/>
          </a:fillRef>
          <a:effectRef idx="1">
            <a:schemeClr val="dk1"/>
          </a:effectRef>
          <a:fontRef idx="minor">
            <a:schemeClr val="lt1"/>
          </a:fontRef>
        </p:style>
        <p:txBody>
          <a:bodyPr anchor="ctr">
            <a:normAutofit/>
          </a:bodyPr>
          <a:lstStyle/>
          <a:p>
            <a:pPr>
              <a:defRPr/>
            </a:pPr>
            <a:r>
              <a:rPr lang="el-GR" sz="3100">
                <a:solidFill>
                  <a:srgbClr val="FFFFFF"/>
                </a:solidFill>
                <a:effectLst/>
              </a:rPr>
              <a:t>Πνευματική Διάσταση</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pPr>
              <a:defRPr/>
            </a:pPr>
            <a:r>
              <a:rPr lang="el-GR" b="1">
                <a:effectLst/>
                <a:latin typeface="Calibri" pitchFamily="34" charset="0"/>
              </a:rPr>
              <a:t>Οι πνευματικές και θρησκευτικές πεποιθήσεις και αξίες είναι σημαντικοί παράγοντες για το πώς βιώνει ένα άτομο την υγεία και την ασθένεια. </a:t>
            </a:r>
          </a:p>
          <a:p>
            <a:pPr>
              <a:defRPr/>
            </a:pPr>
            <a:r>
              <a:rPr lang="el-GR" b="1">
                <a:effectLst/>
                <a:latin typeface="Calibri" pitchFamily="34" charset="0"/>
              </a:rPr>
              <a:t>Είναι σημαντικό ο νοσηλευτής να σέβεται αυτές τις αξίες και να κατανοεί τη σημασία τους για τον κάθε ασθενή. </a:t>
            </a:r>
          </a:p>
          <a:p>
            <a:pPr>
              <a:defRPr/>
            </a:pPr>
            <a:endParaRPr lang="el-GR">
              <a:effectLst/>
              <a:latin typeface="Calibri" pitchFamily="34" charset="0"/>
            </a:endParaRPr>
          </a:p>
          <a:p>
            <a:pPr>
              <a:buFontTx/>
              <a:buNone/>
              <a:defRPr/>
            </a:pPr>
            <a:r>
              <a:rPr lang="el-GR">
                <a:effectLst/>
                <a:latin typeface="Calibri" pitchFamily="34" charset="0"/>
              </a:rPr>
              <a:t>Παραδείγματα</a:t>
            </a:r>
          </a:p>
          <a:p>
            <a:pPr>
              <a:defRPr/>
            </a:pPr>
            <a:r>
              <a:rPr lang="el-GR">
                <a:effectLst/>
                <a:latin typeface="Calibri" pitchFamily="34" charset="0"/>
              </a:rPr>
              <a:t>Οι ρωμαιοκαθολικοί απαιτούν βάπτιση τόσο για τα γεννημένα ζωντανά όσο και για τα γεννημένα νεκρά βρέφη.</a:t>
            </a:r>
          </a:p>
          <a:p>
            <a:pPr>
              <a:defRPr/>
            </a:pPr>
            <a:r>
              <a:rPr lang="el-GR">
                <a:effectLst/>
                <a:latin typeface="Calibri" pitchFamily="34" charset="0"/>
              </a:rPr>
              <a:t>Οι μάρτυρες του Ιεχωβά αντιτίθενται στη μετάγγιση αίματος.</a:t>
            </a:r>
          </a:p>
          <a:p>
            <a:pPr>
              <a:defRPr/>
            </a:pP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441" name="Rectangle 1844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pPr>
              <a:defRPr/>
            </a:pPr>
            <a:r>
              <a:rPr lang="el-GR" sz="3100">
                <a:solidFill>
                  <a:srgbClr val="FFFFFF"/>
                </a:solidFill>
              </a:rPr>
              <a:t>  </a:t>
            </a:r>
            <a:br>
              <a:rPr lang="el-GR" sz="3100">
                <a:solidFill>
                  <a:srgbClr val="FFFFFF"/>
                </a:solidFill>
              </a:rPr>
            </a:br>
            <a:r>
              <a:rPr lang="el-GR" sz="3100">
                <a:solidFill>
                  <a:srgbClr val="FFFFFF"/>
                </a:solidFill>
              </a:rPr>
              <a:t>ΕΙΣΑΓΩΓΗ ΣΤΗΝ ΕΝΝΟΙΑ </a:t>
            </a:r>
            <a:r>
              <a:rPr lang="en-US" sz="3100">
                <a:solidFill>
                  <a:srgbClr val="FFFFFF"/>
                </a:solidFill>
              </a:rPr>
              <a:t>T</a:t>
            </a:r>
            <a:r>
              <a:rPr lang="el-GR" sz="3100">
                <a:solidFill>
                  <a:srgbClr val="FFFFFF"/>
                </a:solidFill>
              </a:rPr>
              <a:t>ΗΣ</a:t>
            </a:r>
            <a:r>
              <a:rPr lang="en-US" sz="3100">
                <a:solidFill>
                  <a:srgbClr val="FFFFFF"/>
                </a:solidFill>
              </a:rPr>
              <a:t> </a:t>
            </a:r>
            <a:r>
              <a:rPr lang="el-GR" sz="3100">
                <a:solidFill>
                  <a:srgbClr val="FFFFFF"/>
                </a:solidFill>
              </a:rPr>
              <a:t> ΥΓΕΙΑΣ</a:t>
            </a:r>
            <a:br>
              <a:rPr lang="el-GR" sz="3100">
                <a:solidFill>
                  <a:srgbClr val="FFFFFF"/>
                </a:solidFill>
              </a:rPr>
            </a:br>
            <a:endParaRPr lang="el-GR" sz="3100">
              <a:solidFill>
                <a:srgbClr val="FFFFFF"/>
              </a:solidFill>
            </a:endParaRPr>
          </a:p>
        </p:txBody>
      </p:sp>
      <p:sp>
        <p:nvSpPr>
          <p:cNvPr id="18443" name="Rectangle 1844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8434" name="2 - Θέση περιεχομένου"/>
          <p:cNvSpPr>
            <a:spLocks noGrp="1"/>
          </p:cNvSpPr>
          <p:nvPr>
            <p:ph idx="1"/>
          </p:nvPr>
        </p:nvSpPr>
        <p:spPr>
          <a:xfrm>
            <a:off x="3556512" y="605896"/>
            <a:ext cx="4810247" cy="5646208"/>
          </a:xfrm>
        </p:spPr>
        <p:txBody>
          <a:bodyPr anchor="ctr">
            <a:normAutofit/>
          </a:bodyPr>
          <a:lstStyle/>
          <a:p>
            <a:r>
              <a:rPr lang="el-GR">
                <a:effectLst/>
                <a:latin typeface="Calibri" pitchFamily="34" charset="0"/>
              </a:rPr>
              <a:t>«Είναι υγιής» ένας άνθρωπος που πρέπει να κάνει καθημερινά ενέσεις ινσουλίνης για να ρυθμίσει τον διαβήτη του;</a:t>
            </a:r>
          </a:p>
          <a:p>
            <a:r>
              <a:rPr lang="el-GR">
                <a:effectLst/>
                <a:latin typeface="Calibri" pitchFamily="34" charset="0"/>
              </a:rPr>
              <a:t>«Είναι υγιής» ή «ασθενής» ένας άνθρωπος που έχει πάθει μόνιμη παράλυση του δεξιού χεριού και ποδιού του μετά από ένα εγκεφαλικό επεισόδιο;</a:t>
            </a:r>
          </a:p>
          <a:p>
            <a:r>
              <a:rPr lang="el-GR">
                <a:effectLst/>
                <a:latin typeface="Calibri" pitchFamily="34" charset="0"/>
              </a:rPr>
              <a:t>«Είναι υγιής» ένας νέος που πριν δύο εβδομάδες έκανε σκωληκοειδεκτομή;</a:t>
            </a:r>
          </a:p>
          <a:p>
            <a:r>
              <a:rPr lang="el-GR">
                <a:effectLst/>
                <a:latin typeface="Calibri" pitchFamily="34" charset="0"/>
              </a:rPr>
              <a:t>«Είναι ασθενής» μία γυναίκα που είναι έγκυος;</a:t>
            </a:r>
          </a:p>
          <a:p>
            <a:r>
              <a:rPr lang="el-GR">
                <a:effectLst/>
                <a:latin typeface="Calibri" pitchFamily="34" charset="0"/>
              </a:rPr>
              <a:t>«Είναι υγιής» ένας άνθρωπος που έχει στον γύψο το σπασμένο του χέρι;</a:t>
            </a:r>
          </a:p>
          <a:p>
            <a:r>
              <a:rPr lang="el-GR">
                <a:effectLst/>
                <a:latin typeface="Calibri" pitchFamily="34" charset="0"/>
              </a:rPr>
              <a:t>«Είναι ασθενής» ένας νέος που έχει σπαστική παράλυση;</a:t>
            </a:r>
            <a:br>
              <a:rPr lang="el-GR">
                <a:effectLst/>
                <a:latin typeface="Calibri" pitchFamily="34" charset="0"/>
              </a:rPr>
            </a:br>
            <a:endParaRPr lang="el-GR">
              <a:effectLst/>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defRPr/>
            </a:pPr>
            <a:br>
              <a:rPr lang="el-GR" sz="2900">
                <a:solidFill>
                  <a:srgbClr val="FFFFFF"/>
                </a:solidFill>
              </a:rPr>
            </a:br>
            <a:r>
              <a:rPr lang="el-GR" sz="2900">
                <a:solidFill>
                  <a:srgbClr val="FFFFFF"/>
                </a:solidFill>
                <a:effectLst/>
                <a:latin typeface="Calibri" pitchFamily="34" charset="0"/>
              </a:rPr>
              <a:t>Αυτοαντίληψη</a:t>
            </a:r>
            <a:br>
              <a:rPr lang="el-GR" sz="2900">
                <a:solidFill>
                  <a:srgbClr val="FFFFFF"/>
                </a:solidFill>
                <a:effectLst/>
                <a:latin typeface="Calibri" pitchFamily="34" charset="0"/>
              </a:rPr>
            </a:br>
            <a:endParaRPr lang="el-GR" sz="2900">
              <a:solidFill>
                <a:srgbClr val="FFFFFF"/>
              </a:solidFill>
              <a:effectLst/>
              <a:latin typeface="Calibri" pitchFamily="34" charset="0"/>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pPr>
              <a:buFontTx/>
              <a:buNone/>
              <a:defRPr/>
            </a:pPr>
            <a:r>
              <a:rPr lang="el-GR" sz="1400">
                <a:effectLst/>
                <a:latin typeface="Times New Roman" pitchFamily="18" charset="0"/>
                <a:cs typeface="Times New Roman" pitchFamily="18" charset="0"/>
              </a:rPr>
              <a:t>Η αυτοαντίληψη είναι μια μεταβλητή που επηρεάζει την υγεία και την ασθένεια και περιλαμβάνει: </a:t>
            </a:r>
          </a:p>
          <a:p>
            <a:pPr>
              <a:buClr>
                <a:srgbClr val="C00000"/>
              </a:buClr>
              <a:buSzPct val="80000"/>
              <a:buFont typeface="Wingdings" pitchFamily="2" charset="2"/>
              <a:buChar char="Ø"/>
              <a:defRPr/>
            </a:pPr>
            <a:r>
              <a:rPr lang="el-GR" sz="1400">
                <a:effectLst/>
                <a:latin typeface="Times New Roman" pitchFamily="18" charset="0"/>
                <a:cs typeface="Times New Roman" pitchFamily="18" charset="0"/>
              </a:rPr>
              <a:t>το πώς αισθάνεται το άτομο για τον εαυτό του (αυτοεκτίμηση) και</a:t>
            </a:r>
          </a:p>
          <a:p>
            <a:pPr>
              <a:buClr>
                <a:srgbClr val="C00000"/>
              </a:buClr>
              <a:buSzPct val="80000"/>
              <a:buFont typeface="Wingdings" pitchFamily="2" charset="2"/>
              <a:buChar char="Ø"/>
              <a:defRPr/>
            </a:pPr>
            <a:r>
              <a:rPr lang="el-GR" sz="1400">
                <a:effectLst/>
                <a:latin typeface="Times New Roman" pitchFamily="18" charset="0"/>
                <a:cs typeface="Times New Roman" pitchFamily="18" charset="0"/>
              </a:rPr>
              <a:t>το πώς αντιλαμβάνεται τη φυσική του εικόνα (εικόνα σώματος). </a:t>
            </a:r>
          </a:p>
          <a:p>
            <a:pPr>
              <a:buFontTx/>
              <a:buNone/>
              <a:defRPr/>
            </a:pPr>
            <a:endParaRPr lang="el-GR" sz="1400">
              <a:effectLst/>
              <a:latin typeface="Times New Roman" pitchFamily="18" charset="0"/>
              <a:cs typeface="Times New Roman" pitchFamily="18" charset="0"/>
            </a:endParaRPr>
          </a:p>
          <a:p>
            <a:pPr>
              <a:buFontTx/>
              <a:buNone/>
              <a:defRPr/>
            </a:pPr>
            <a:r>
              <a:rPr lang="el-GR" sz="1400">
                <a:effectLst/>
                <a:latin typeface="Times New Roman" pitchFamily="18" charset="0"/>
                <a:cs typeface="Times New Roman" pitchFamily="18" charset="0"/>
              </a:rPr>
              <a:t>Η αυτοαντίληψη του ατόμου είναι αποτέλεσμα ποικίλων προηγούμενων εμπειριών, διαπροσωπικών σχέσεων, πολιτισμικών επιδράσεων και εκπαίδευσης.</a:t>
            </a:r>
          </a:p>
          <a:p>
            <a:pPr>
              <a:buFontTx/>
              <a:buNone/>
              <a:defRPr/>
            </a:pPr>
            <a:endParaRPr lang="el-GR" sz="1400">
              <a:effectLst/>
              <a:latin typeface="Times New Roman" pitchFamily="18" charset="0"/>
              <a:cs typeface="Times New Roman" pitchFamily="18" charset="0"/>
            </a:endParaRPr>
          </a:p>
          <a:p>
            <a:pPr>
              <a:buFontTx/>
              <a:buNone/>
              <a:defRPr/>
            </a:pPr>
            <a:r>
              <a:rPr lang="el-GR" sz="1400">
                <a:effectLst/>
                <a:latin typeface="Times New Roman" pitchFamily="18" charset="0"/>
                <a:cs typeface="Times New Roman" pitchFamily="18" charset="0"/>
              </a:rPr>
              <a:t>Είναι σημαντικός παράγοντας για τον τρόπο με τον οποίο κάθε άτομο αντιδρά στο στρες και στην ασθένεια, εφαρμόζει πρακτικές </a:t>
            </a:r>
            <a:r>
              <a:rPr lang="el-GR" sz="1400" err="1">
                <a:effectLst/>
                <a:latin typeface="Times New Roman" pitchFamily="18" charset="0"/>
                <a:cs typeface="Times New Roman" pitchFamily="18" charset="0"/>
              </a:rPr>
              <a:t>αυτοφροντίδας</a:t>
            </a:r>
            <a:r>
              <a:rPr lang="el-GR" sz="1400">
                <a:effectLst/>
                <a:latin typeface="Times New Roman" pitchFamily="18" charset="0"/>
                <a:cs typeface="Times New Roman" pitchFamily="18" charset="0"/>
              </a:rPr>
              <a:t> και </a:t>
            </a:r>
            <a:r>
              <a:rPr lang="el-GR" sz="1400" err="1">
                <a:effectLst/>
                <a:latin typeface="Times New Roman" pitchFamily="18" charset="0"/>
                <a:cs typeface="Times New Roman" pitchFamily="18" charset="0"/>
              </a:rPr>
              <a:t>αλληλοσχετίζεται</a:t>
            </a:r>
            <a:r>
              <a:rPr lang="el-GR" sz="1400">
                <a:effectLst/>
                <a:latin typeface="Times New Roman" pitchFamily="18" charset="0"/>
                <a:cs typeface="Times New Roman" pitchFamily="18" charset="0"/>
              </a:rPr>
              <a:t> με άλλους.</a:t>
            </a:r>
          </a:p>
          <a:p>
            <a:pPr>
              <a:buFontTx/>
              <a:buNone/>
              <a:defRPr/>
            </a:pPr>
            <a:r>
              <a:rPr lang="el-GR" sz="1400">
                <a:effectLst/>
                <a:latin typeface="Times New Roman" pitchFamily="18" charset="0"/>
                <a:cs typeface="Times New Roman" pitchFamily="18" charset="0"/>
              </a:rPr>
              <a:t> </a:t>
            </a:r>
          </a:p>
          <a:p>
            <a:pPr>
              <a:defRPr/>
            </a:pPr>
            <a:r>
              <a:rPr lang="el-GR" sz="1400">
                <a:effectLst/>
                <a:latin typeface="Times New Roman" pitchFamily="18" charset="0"/>
                <a:cs typeface="Times New Roman" pitchFamily="18" charset="0"/>
              </a:rPr>
              <a:t>Π.χ. η έφηβη που πάσχει από </a:t>
            </a:r>
            <a:r>
              <a:rPr lang="el-GR" sz="1400" err="1">
                <a:effectLst/>
                <a:latin typeface="Times New Roman" pitchFamily="18" charset="0"/>
                <a:cs typeface="Times New Roman" pitchFamily="18" charset="0"/>
              </a:rPr>
              <a:t>νευρογενή</a:t>
            </a:r>
            <a:r>
              <a:rPr lang="el-GR" sz="1400">
                <a:effectLst/>
                <a:latin typeface="Times New Roman" pitchFamily="18" charset="0"/>
                <a:cs typeface="Times New Roman" pitchFamily="18" charset="0"/>
              </a:rPr>
              <a:t> ανορεξία και είναι επικίνδυνα λεπτή, μπορεί να αντιλαμβάνεται τον εαυτό της σαν υπέρβαρο και να αρνείται να φάει.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8" name="Rectangle 56327">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56330" name="Rectangle 56329">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56332" name="Straight Connector 56331">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6334" name="Rectangle 56333">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6336" name="Rectangle 56335">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516835"/>
            <a:ext cx="2313633" cy="2103875"/>
          </a:xfrm>
        </p:spPr>
        <p:txBody>
          <a:bodyPr vert="horz" lIns="91440" tIns="45720" rIns="91440" bIns="45720" rtlCol="0" anchor="b">
            <a:normAutofit/>
          </a:bodyPr>
          <a:lstStyle/>
          <a:p>
            <a:pPr>
              <a:defRPr/>
            </a:pPr>
            <a:br>
              <a:rPr lang="en-US" sz="3100">
                <a:solidFill>
                  <a:srgbClr val="FFFFFF"/>
                </a:solidFill>
              </a:rPr>
            </a:br>
            <a:r>
              <a:rPr lang="en-US" sz="3100">
                <a:solidFill>
                  <a:srgbClr val="FFFFFF"/>
                </a:solidFill>
                <a:effectLst/>
              </a:rPr>
              <a:t>Παράγοντες Κινδύνου</a:t>
            </a:r>
            <a:br>
              <a:rPr lang="en-US" sz="3100">
                <a:solidFill>
                  <a:srgbClr val="FFFFFF"/>
                </a:solidFill>
              </a:rPr>
            </a:br>
            <a:endParaRPr lang="en-US" sz="3100">
              <a:solidFill>
                <a:srgbClr val="FFFFFF"/>
              </a:solidFill>
            </a:endParaRPr>
          </a:p>
        </p:txBody>
      </p:sp>
      <p:sp>
        <p:nvSpPr>
          <p:cNvPr id="3" name="2 - Θέση περιεχομένου"/>
          <p:cNvSpPr>
            <a:spLocks noGrp="1"/>
          </p:cNvSpPr>
          <p:nvPr>
            <p:ph sz="half" idx="1"/>
          </p:nvPr>
        </p:nvSpPr>
        <p:spPr>
          <a:xfrm>
            <a:off x="369278" y="2653800"/>
            <a:ext cx="2313633" cy="3335519"/>
          </a:xfrm>
        </p:spPr>
        <p:txBody>
          <a:bodyPr vert="horz" lIns="0" tIns="45720" rIns="0" bIns="45720" rtlCol="0">
            <a:normAutofit/>
          </a:bodyPr>
          <a:lstStyle/>
          <a:p>
            <a:pPr>
              <a:defRPr/>
            </a:pPr>
            <a:r>
              <a:rPr lang="en-US" sz="1300">
                <a:solidFill>
                  <a:srgbClr val="FFFFFF"/>
                </a:solidFill>
                <a:effectLst/>
              </a:rPr>
              <a:t>Οι </a:t>
            </a:r>
            <a:r>
              <a:rPr lang="en-US" sz="1300" b="1">
                <a:solidFill>
                  <a:srgbClr val="FFFFFF"/>
                </a:solidFill>
                <a:effectLst/>
              </a:rPr>
              <a:t>παράγοντες κινδύνου </a:t>
            </a:r>
            <a:r>
              <a:rPr lang="en-US" sz="1300">
                <a:solidFill>
                  <a:srgbClr val="FFFFFF"/>
                </a:solidFill>
                <a:effectLst/>
              </a:rPr>
              <a:t>σχετίζονται με καταστάσεις που αυξάνουν την πιθανότητα ασθένειας ή τραυματισμού. </a:t>
            </a:r>
          </a:p>
          <a:p>
            <a:pPr>
              <a:buFont typeface="Calibri" panose="020F0502020204030204" pitchFamily="34" charset="0"/>
              <a:buNone/>
              <a:defRPr/>
            </a:pPr>
            <a:endParaRPr lang="en-US" sz="1300">
              <a:solidFill>
                <a:srgbClr val="FFFFFF"/>
              </a:solidFill>
              <a:effectLst/>
            </a:endParaRPr>
          </a:p>
          <a:p>
            <a:pPr>
              <a:defRPr/>
            </a:pPr>
            <a:r>
              <a:rPr lang="en-US" sz="1300">
                <a:solidFill>
                  <a:srgbClr val="FFFFFF"/>
                </a:solidFill>
                <a:effectLst/>
              </a:rPr>
              <a:t>Οι παράγοντες κινδύνου όπως και οι άλλες παράμετροι υγείας και ασθένειας, συχνά συσχετίζονται. </a:t>
            </a:r>
          </a:p>
          <a:p>
            <a:pPr>
              <a:buFont typeface="Calibri" panose="020F0502020204030204" pitchFamily="34" charset="0"/>
              <a:buNone/>
              <a:defRPr/>
            </a:pPr>
            <a:endParaRPr lang="en-US" sz="1300">
              <a:solidFill>
                <a:srgbClr val="FFFFFF"/>
              </a:solidFill>
              <a:effectLst/>
            </a:endParaRPr>
          </a:p>
          <a:p>
            <a:pPr>
              <a:defRPr/>
            </a:pPr>
            <a:r>
              <a:rPr lang="en-US" sz="1300">
                <a:solidFill>
                  <a:srgbClr val="FFFFFF"/>
                </a:solidFill>
                <a:effectLst/>
              </a:rPr>
              <a:t>Όσο αυξάνεται ο αριθμός των παραγόντων κινδύνου, αυξάνεται και η πιθανότητα νόσησης.</a:t>
            </a:r>
          </a:p>
        </p:txBody>
      </p:sp>
      <p:sp>
        <p:nvSpPr>
          <p:cNvPr id="56338" name="Rectangle 56337">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56323" name="4 - Θέση περιεχομένου" descr="0010_0.tmp"/>
          <p:cNvPicPr>
            <a:picLocks noGrp="1" noChangeAspect="1"/>
          </p:cNvPicPr>
          <p:nvPr>
            <p:ph sz="half" idx="2"/>
          </p:nvPr>
        </p:nvPicPr>
        <p:blipFill>
          <a:blip r:embed="rId3"/>
          <a:stretch>
            <a:fillRect/>
          </a:stretch>
        </p:blipFill>
        <p:spPr>
          <a:xfrm>
            <a:off x="3972269" y="640080"/>
            <a:ext cx="4267047" cy="55778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88"/>
            <a:ext cx="8229600" cy="857250"/>
          </a:xfrm>
        </p:spPr>
        <p:txBody>
          <a:bodyPr>
            <a:normAutofit fontScale="90000"/>
          </a:bodyPr>
          <a:lstStyle/>
          <a:p>
            <a:pPr>
              <a:defRPr/>
            </a:pPr>
            <a:r>
              <a:rPr lang="el-GR" dirty="0"/>
              <a:t>Αιτίες νοσημάτων</a:t>
            </a:r>
            <a:br>
              <a:rPr lang="el-GR" dirty="0"/>
            </a:br>
            <a:endParaRPr lang="el-GR" dirty="0"/>
          </a:p>
        </p:txBody>
      </p:sp>
      <p:sp>
        <p:nvSpPr>
          <p:cNvPr id="3" name="2 - Θέση περιεχομένου"/>
          <p:cNvSpPr>
            <a:spLocks noGrp="1"/>
          </p:cNvSpPr>
          <p:nvPr>
            <p:ph idx="1"/>
          </p:nvPr>
        </p:nvSpPr>
        <p:spPr>
          <a:xfrm>
            <a:off x="571500" y="1214438"/>
            <a:ext cx="8215313" cy="5214937"/>
          </a:xfrm>
        </p:spPr>
        <p:style>
          <a:lnRef idx="1">
            <a:schemeClr val="accent6"/>
          </a:lnRef>
          <a:fillRef idx="3">
            <a:schemeClr val="accent6"/>
          </a:fillRef>
          <a:effectRef idx="2">
            <a:schemeClr val="accent6"/>
          </a:effectRef>
          <a:fontRef idx="minor">
            <a:schemeClr val="lt1"/>
          </a:fontRef>
        </p:style>
        <p:txBody>
          <a:bodyPr>
            <a:normAutofit/>
          </a:bodyPr>
          <a:lstStyle/>
          <a:p>
            <a:pPr>
              <a:defRPr/>
            </a:pPr>
            <a:r>
              <a:rPr lang="el-GR" sz="2600" dirty="0">
                <a:effectLst/>
                <a:latin typeface="Calibri" pitchFamily="34" charset="0"/>
              </a:rPr>
              <a:t>Γενετικά κληρονομούμενες διαταραχές</a:t>
            </a:r>
          </a:p>
          <a:p>
            <a:pPr>
              <a:defRPr/>
            </a:pPr>
            <a:r>
              <a:rPr lang="el-GR" sz="2600" dirty="0">
                <a:effectLst/>
                <a:latin typeface="Calibri" pitchFamily="34" charset="0"/>
              </a:rPr>
              <a:t>Διαταραχές ανάπτυξης που προέρχονται από έκθεση σε παράγοντες όπως ιούς ή χημικά κατά την εγκυμοσύνη</a:t>
            </a:r>
          </a:p>
          <a:p>
            <a:pPr>
              <a:defRPr/>
            </a:pPr>
            <a:r>
              <a:rPr lang="el-GR" sz="2600" dirty="0">
                <a:effectLst/>
                <a:latin typeface="Calibri" pitchFamily="34" charset="0"/>
              </a:rPr>
              <a:t>Βιολογικοί παράγοντες ή τοξίνες</a:t>
            </a:r>
          </a:p>
          <a:p>
            <a:pPr>
              <a:defRPr/>
            </a:pPr>
            <a:r>
              <a:rPr lang="el-GR" sz="2600" dirty="0">
                <a:effectLst/>
                <a:latin typeface="Calibri" pitchFamily="34" charset="0"/>
              </a:rPr>
              <a:t>Φυσικοί παράγοντες, όπως θερμοκρασία, χημικά, ραδιενέργεια</a:t>
            </a:r>
          </a:p>
          <a:p>
            <a:pPr>
              <a:defRPr/>
            </a:pPr>
            <a:r>
              <a:rPr lang="el-GR" sz="2600" dirty="0">
                <a:effectLst/>
                <a:latin typeface="Calibri" pitchFamily="34" charset="0"/>
              </a:rPr>
              <a:t>Γενικευμένη αντίδραση ιστών σε τραυματισμούς ή ερεθισμό</a:t>
            </a:r>
          </a:p>
          <a:p>
            <a:pPr>
              <a:defRPr/>
            </a:pPr>
            <a:r>
              <a:rPr lang="el-GR" sz="2600" dirty="0">
                <a:effectLst/>
                <a:latin typeface="Calibri" pitchFamily="34" charset="0"/>
              </a:rPr>
              <a:t>Φυσιολογικές και συναισθηματικές αντιδράσεις στο στρες</a:t>
            </a:r>
          </a:p>
          <a:p>
            <a:pPr>
              <a:defRPr/>
            </a:pPr>
            <a:r>
              <a:rPr lang="el-GR" sz="2600" dirty="0">
                <a:effectLst/>
                <a:latin typeface="Calibri" pitchFamily="34" charset="0"/>
              </a:rPr>
              <a:t>Υπερβολική ή ανεπαρκής παραγωγή σωματικών εκκρίσεων (ορμόνες, ένζυμα κλπ)</a:t>
            </a:r>
          </a:p>
          <a:p>
            <a:pPr>
              <a:buFontTx/>
              <a:buNone/>
              <a:defRPr/>
            </a:pPr>
            <a:endParaRPr lang="el-GR" sz="2600" dirty="0">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a:t>Οξεία και Χρόνια Ασθένεια</a:t>
            </a:r>
            <a:br>
              <a:rPr lang="el-GR" dirty="0"/>
            </a:br>
            <a:endParaRPr lang="el-GR" dirty="0"/>
          </a:p>
        </p:txBody>
      </p:sp>
      <p:sp>
        <p:nvSpPr>
          <p:cNvPr id="60418" name="2 - Θέση περιεχομένου"/>
          <p:cNvSpPr>
            <a:spLocks noGrp="1"/>
          </p:cNvSpPr>
          <p:nvPr>
            <p:ph idx="1"/>
          </p:nvPr>
        </p:nvSpPr>
        <p:spPr>
          <a:xfrm>
            <a:off x="357188" y="1285875"/>
            <a:ext cx="8229600" cy="1785938"/>
          </a:xfrm>
          <a:solidFill>
            <a:srgbClr val="00B0F0"/>
          </a:solidFill>
        </p:spPr>
        <p:txBody>
          <a:bodyPr/>
          <a:lstStyle/>
          <a:p>
            <a:pPr algn="just"/>
            <a:r>
              <a:rPr lang="el-GR" sz="2400">
                <a:effectLst/>
                <a:latin typeface="Calibri" pitchFamily="34" charset="0"/>
              </a:rPr>
              <a:t>Οι ασθένειες ταξινομούνται σε </a:t>
            </a:r>
            <a:r>
              <a:rPr lang="el-GR" sz="2400" b="1">
                <a:solidFill>
                  <a:srgbClr val="FFFF00"/>
                </a:solidFill>
                <a:effectLst/>
                <a:latin typeface="Calibri" pitchFamily="34" charset="0"/>
              </a:rPr>
              <a:t>οξείες</a:t>
            </a:r>
            <a:r>
              <a:rPr lang="el-GR" sz="2400">
                <a:effectLst/>
                <a:latin typeface="Calibri" pitchFamily="34" charset="0"/>
              </a:rPr>
              <a:t> και </a:t>
            </a:r>
            <a:r>
              <a:rPr lang="el-GR" sz="2400" b="1">
                <a:solidFill>
                  <a:srgbClr val="FFFF00"/>
                </a:solidFill>
                <a:effectLst/>
                <a:latin typeface="Calibri" pitchFamily="34" charset="0"/>
              </a:rPr>
              <a:t>χρόνιες</a:t>
            </a:r>
            <a:r>
              <a:rPr lang="el-GR" sz="2400">
                <a:effectLst/>
                <a:latin typeface="Calibri" pitchFamily="34" charset="0"/>
              </a:rPr>
              <a:t>. </a:t>
            </a:r>
          </a:p>
          <a:p>
            <a:pPr algn="just"/>
            <a:r>
              <a:rPr lang="el-GR" sz="2400">
                <a:effectLst/>
                <a:latin typeface="Calibri" pitchFamily="34" charset="0"/>
              </a:rPr>
              <a:t>Ένα άτομο μπορεί να έχει προσβληθεί ταυτόχρονα από οξεία και χρόνια ασθένεια, π.χ. ο ενήλικας με διαβήτη (χρόνια ασθένεια) που εμφανίζει σκωληκοειδίτιδα (οξεία ασθένεια). </a:t>
            </a:r>
          </a:p>
        </p:txBody>
      </p:sp>
      <p:graphicFrame>
        <p:nvGraphicFramePr>
          <p:cNvPr id="60420" name="3 - TextBox">
            <a:extLst>
              <a:ext uri="{FF2B5EF4-FFF2-40B4-BE49-F238E27FC236}">
                <a16:creationId xmlns:a16="http://schemas.microsoft.com/office/drawing/2014/main" id="{09A61AC2-2E7B-375E-2CE2-5299682F2D2A}"/>
              </a:ext>
            </a:extLst>
          </p:cNvPr>
          <p:cNvGraphicFramePr/>
          <p:nvPr/>
        </p:nvGraphicFramePr>
        <p:xfrm>
          <a:off x="357188" y="3786188"/>
          <a:ext cx="8215312" cy="181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vert="horz" lIns="91440" tIns="45720" rIns="91440" bIns="45720" rtlCol="0" anchor="ctr">
            <a:normAutofit/>
          </a:bodyPr>
          <a:lstStyle/>
          <a:p>
            <a:pPr>
              <a:defRPr/>
            </a:pPr>
            <a:r>
              <a:rPr lang="en-US" sz="3100">
                <a:solidFill>
                  <a:srgbClr val="FFFFFF"/>
                </a:solidFill>
              </a:rPr>
              <a:t>Οξεία Ασθένεια</a:t>
            </a:r>
            <a:br>
              <a:rPr lang="en-US" sz="3100">
                <a:solidFill>
                  <a:srgbClr val="FFFFFF"/>
                </a:solidFill>
              </a:rPr>
            </a:br>
            <a:endParaRPr lang="en-US" sz="31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3 - TextBox"/>
          <p:cNvSpPr txBox="1">
            <a:spLocks noChangeArrowheads="1"/>
          </p:cNvSpPr>
          <p:nvPr/>
        </p:nvSpPr>
        <p:spPr bwMode="auto">
          <a:xfrm>
            <a:off x="3556512" y="605896"/>
            <a:ext cx="4810247"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buChar char="Q"/>
            </a:pPr>
            <a:r>
              <a:rPr lang="en-US">
                <a:solidFill>
                  <a:schemeClr val="tx1">
                    <a:lumMod val="75000"/>
                    <a:lumOff val="25000"/>
                  </a:schemeClr>
                </a:solidFill>
              </a:rPr>
              <a:t>  Χαρακτηρίζεται από τη γρήγορη έναρξη των συμπτωμάτων και διαρκεί μόνο για σύντομο χρονικό διάστημα. </a:t>
            </a: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buChar char="Q"/>
            </a:pPr>
            <a:r>
              <a:rPr lang="en-US">
                <a:solidFill>
                  <a:schemeClr val="tx1">
                    <a:lumMod val="75000"/>
                    <a:lumOff val="25000"/>
                  </a:schemeClr>
                </a:solidFill>
              </a:rPr>
              <a:t>  Αν και οι οξείες ασθένειες μπορεί να απειλούν τη ζωή πολλές δεν απαιτούν ιατρική παρακολούθηση. </a:t>
            </a: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buChar char="Q"/>
            </a:pPr>
            <a:r>
              <a:rPr lang="en-US">
                <a:solidFill>
                  <a:schemeClr val="tx1">
                    <a:lumMod val="75000"/>
                    <a:lumOff val="25000"/>
                  </a:schemeClr>
                </a:solidFill>
              </a:rPr>
              <a:t>  Tο άτομο επανέρχεται στη φυσιολογική του λειτουργικότητα. </a:t>
            </a: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723772" y="963997"/>
            <a:ext cx="2441018" cy="4938361"/>
          </a:xfrm>
        </p:spPr>
        <p:txBody>
          <a:bodyPr anchor="ctr">
            <a:normAutofit/>
          </a:bodyPr>
          <a:lstStyle/>
          <a:p>
            <a:pPr algn="r">
              <a:defRPr/>
            </a:pPr>
            <a:r>
              <a:rPr lang="el-GR" sz="2700"/>
              <a:t>Χαρακτηριστικά χρόνιας ασθένειας</a:t>
            </a:r>
            <a:br>
              <a:rPr lang="el-GR" sz="2700"/>
            </a:br>
            <a:endParaRPr lang="el-GR" sz="2700"/>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2 - Θέση περιεχομένου"/>
          <p:cNvSpPr>
            <a:spLocks noGrp="1"/>
          </p:cNvSpPr>
          <p:nvPr>
            <p:ph idx="1"/>
          </p:nvPr>
        </p:nvSpPr>
        <p:spPr>
          <a:xfrm>
            <a:off x="3851161" y="963507"/>
            <a:ext cx="4601323" cy="4938851"/>
          </a:xfrm>
        </p:spPr>
        <p:style>
          <a:lnRef idx="1">
            <a:schemeClr val="accent1"/>
          </a:lnRef>
          <a:fillRef idx="2">
            <a:schemeClr val="accent1"/>
          </a:fillRef>
          <a:effectRef idx="1">
            <a:schemeClr val="accent1"/>
          </a:effectRef>
          <a:fontRef idx="minor">
            <a:schemeClr val="dk1"/>
          </a:fontRef>
        </p:style>
        <p:txBody>
          <a:bodyPr anchor="ctr">
            <a:normAutofit/>
          </a:bodyPr>
          <a:lstStyle/>
          <a:p>
            <a:pPr>
              <a:defRPr/>
            </a:pPr>
            <a:r>
              <a:rPr lang="el-GR" sz="1500">
                <a:effectLst/>
                <a:latin typeface="Calibri" pitchFamily="34" charset="0"/>
              </a:rPr>
              <a:t>Είναι μια μόνιμη αλλαγή</a:t>
            </a:r>
          </a:p>
          <a:p>
            <a:pPr>
              <a:defRPr/>
            </a:pPr>
            <a:r>
              <a:rPr lang="el-GR" sz="1500">
                <a:effectLst/>
                <a:latin typeface="Calibri" pitchFamily="34" charset="0"/>
              </a:rPr>
              <a:t>Προκαλεί ή προκαλείται από μη αντιστρέψιμες αλλαγές στην ανατομία και φυσιολογία</a:t>
            </a:r>
          </a:p>
          <a:p>
            <a:pPr>
              <a:defRPr/>
            </a:pPr>
            <a:r>
              <a:rPr lang="el-GR" sz="1500">
                <a:effectLst/>
                <a:latin typeface="Calibri" pitchFamily="34" charset="0"/>
              </a:rPr>
              <a:t>Απαιτεί ειδική εκπαίδευση του ασθενούς για την αποκατάσταση του</a:t>
            </a:r>
          </a:p>
          <a:p>
            <a:pPr>
              <a:defRPr/>
            </a:pPr>
            <a:r>
              <a:rPr lang="el-GR" sz="1500">
                <a:effectLst/>
                <a:latin typeface="Calibri" pitchFamily="34" charset="0"/>
              </a:rPr>
              <a:t>Απαιτεί μακρά χρονική περίοδο φροντίδας ή υποστήριξης</a:t>
            </a:r>
            <a:endParaRPr lang="en-US" sz="1500">
              <a:effectLst/>
              <a:latin typeface="Calibri" pitchFamily="34" charset="0"/>
            </a:endParaRPr>
          </a:p>
          <a:p>
            <a:pPr>
              <a:buFontTx/>
              <a:buNone/>
              <a:defRPr/>
            </a:pPr>
            <a:endParaRPr lang="el-GR" sz="1500">
              <a:effectLst/>
              <a:latin typeface="Calibri" pitchFamily="34" charset="0"/>
            </a:endParaRPr>
          </a:p>
          <a:p>
            <a:pPr>
              <a:buFontTx/>
              <a:buNone/>
              <a:defRPr/>
            </a:pPr>
            <a:r>
              <a:rPr lang="el-GR" sz="1500">
                <a:effectLst/>
                <a:latin typeface="Calibri" pitchFamily="34" charset="0"/>
              </a:rPr>
              <a:t>Οι χρόνιες ασθένειες έχουν </a:t>
            </a:r>
            <a:r>
              <a:rPr lang="el-GR" sz="1500" b="1">
                <a:effectLst/>
                <a:latin typeface="Calibri" pitchFamily="34" charset="0"/>
              </a:rPr>
              <a:t>συχνά αργή έναρξη </a:t>
            </a:r>
            <a:r>
              <a:rPr lang="el-GR" sz="1500">
                <a:effectLst/>
                <a:latin typeface="Calibri" pitchFamily="34" charset="0"/>
              </a:rPr>
              <a:t>και παρουσιάζουν συνήθως </a:t>
            </a:r>
            <a:r>
              <a:rPr lang="el-GR" sz="1500" b="1">
                <a:effectLst/>
                <a:latin typeface="Calibri" pitchFamily="34" charset="0"/>
              </a:rPr>
              <a:t>περιόδους ύφεσης </a:t>
            </a:r>
            <a:r>
              <a:rPr lang="el-GR" sz="1500">
                <a:effectLst/>
                <a:latin typeface="Calibri" pitchFamily="34" charset="0"/>
              </a:rPr>
              <a:t>(όταν είναι παρούσα η νόσος, αλλά το άτομο δεν βιώνει συμπτώματα) και </a:t>
            </a:r>
            <a:r>
              <a:rPr lang="el-GR" sz="1500" b="1">
                <a:effectLst/>
                <a:latin typeface="Calibri" pitchFamily="34" charset="0"/>
              </a:rPr>
              <a:t>παροξυσμού</a:t>
            </a:r>
            <a:r>
              <a:rPr lang="el-GR" sz="1500" i="1">
                <a:effectLst/>
                <a:latin typeface="Calibri" pitchFamily="34" charset="0"/>
              </a:rPr>
              <a:t> </a:t>
            </a:r>
            <a:r>
              <a:rPr lang="el-GR" sz="1500">
                <a:effectLst/>
                <a:latin typeface="Calibri" pitchFamily="34" charset="0"/>
              </a:rPr>
              <a:t>(επανεμφάνιση των συμπτωμάτων). </a:t>
            </a:r>
          </a:p>
          <a:p>
            <a:pPr>
              <a:buFontTx/>
              <a:buNone/>
              <a:defRPr/>
            </a:pPr>
            <a:endParaRPr lang="el-GR" sz="1500">
              <a:effectLst/>
              <a:latin typeface="Calibri" pitchFamily="34" charset="0"/>
            </a:endParaRPr>
          </a:p>
          <a:p>
            <a:pPr>
              <a:buFontTx/>
              <a:buNone/>
              <a:defRPr/>
            </a:pPr>
            <a:r>
              <a:rPr lang="el-GR" sz="1500">
                <a:effectLst/>
                <a:latin typeface="Calibri" pitchFamily="34" charset="0"/>
              </a:rPr>
              <a:t>Παραδείγματα κοινών χρονιών ασθενειών είναι τα καρδιολογικά προβλήματα, ο σακχαρώδης διαβήτης, τα νοσήματα των πνευμόνων και η αρθρίτιδα.</a:t>
            </a:r>
          </a:p>
          <a:p>
            <a:pPr>
              <a:buFontTx/>
              <a:buNone/>
              <a:defRPr/>
            </a:pPr>
            <a:endParaRPr lang="el-GR" sz="1500"/>
          </a:p>
          <a:p>
            <a:pPr>
              <a:defRPr/>
            </a:pPr>
            <a:endParaRPr lang="el-GR" sz="15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516835"/>
            <a:ext cx="2313633" cy="5772840"/>
          </a:xfrm>
        </p:spPr>
        <p:style>
          <a:lnRef idx="3">
            <a:schemeClr val="lt1"/>
          </a:lnRef>
          <a:fillRef idx="1">
            <a:schemeClr val="accent2"/>
          </a:fillRef>
          <a:effectRef idx="1">
            <a:schemeClr val="accent2"/>
          </a:effectRef>
          <a:fontRef idx="minor">
            <a:schemeClr val="lt1"/>
          </a:fontRef>
        </p:style>
        <p:txBody>
          <a:bodyPr anchor="ctr">
            <a:normAutofit/>
          </a:bodyPr>
          <a:lstStyle/>
          <a:p>
            <a:pPr>
              <a:defRPr/>
            </a:pPr>
            <a:r>
              <a:rPr lang="el-GR" sz="2900">
                <a:solidFill>
                  <a:srgbClr val="FFFFFF"/>
                </a:solidFill>
                <a:effectLst/>
              </a:rPr>
              <a:t>Για να μπορέσουν να ζήσουν ικανοποιητικά με το χρόνιο πρόβλημα τους οι ασθενείς θα πρέπει:</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aphicFrame>
        <p:nvGraphicFramePr>
          <p:cNvPr id="5" name="2 - Θέση περιεχομένου">
            <a:extLst>
              <a:ext uri="{FF2B5EF4-FFF2-40B4-BE49-F238E27FC236}">
                <a16:creationId xmlns:a16="http://schemas.microsoft.com/office/drawing/2014/main" id="{5FD7B725-5797-26C0-AB65-5BC8B3DD4BAD}"/>
              </a:ext>
            </a:extLst>
          </p:cNvPr>
          <p:cNvGraphicFramePr>
            <a:graphicFrameLocks noGrp="1"/>
          </p:cNvGraphicFramePr>
          <p:nvPr>
            <p:ph idx="1"/>
            <p:extLst>
              <p:ext uri="{D42A27DB-BD31-4B8C-83A1-F6EECF244321}">
                <p14:modId xmlns:p14="http://schemas.microsoft.com/office/powerpoint/2010/main" val="133268520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6" name="Rectangle 68615">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5894613" y="634946"/>
            <a:ext cx="2767693" cy="1450757"/>
          </a:xfrm>
        </p:spPr>
        <p:style>
          <a:lnRef idx="3">
            <a:schemeClr val="lt1"/>
          </a:lnRef>
          <a:fillRef idx="1">
            <a:schemeClr val="accent6"/>
          </a:fillRef>
          <a:effectRef idx="1">
            <a:schemeClr val="accent6"/>
          </a:effectRef>
          <a:fontRef idx="minor">
            <a:schemeClr val="lt1"/>
          </a:fontRef>
        </p:style>
        <p:txBody>
          <a:bodyPr>
            <a:normAutofit/>
          </a:bodyPr>
          <a:lstStyle/>
          <a:p>
            <a:pPr>
              <a:defRPr/>
            </a:pPr>
            <a:r>
              <a:rPr lang="el-GR" sz="2300">
                <a:effectLst/>
              </a:rPr>
              <a:t>Η νοσηλευτική φροντίδα ως φροντίδα πρόληψης </a:t>
            </a:r>
            <a:br>
              <a:rPr lang="el-GR" sz="2300">
                <a:effectLst/>
              </a:rPr>
            </a:br>
            <a:r>
              <a:rPr lang="el-GR" sz="2300">
                <a:effectLst/>
              </a:rPr>
              <a:t>Επίπεδα πρόληψης</a:t>
            </a:r>
          </a:p>
        </p:txBody>
      </p:sp>
      <p:pic>
        <p:nvPicPr>
          <p:cNvPr id="68611" name="Εικόνα 4"/>
          <p:cNvPicPr>
            <a:picLocks noChangeAspect="1"/>
          </p:cNvPicPr>
          <p:nvPr/>
        </p:nvPicPr>
        <p:blipFill>
          <a:blip r:embed="rId3"/>
          <a:stretch>
            <a:fillRect/>
          </a:stretch>
        </p:blipFill>
        <p:spPr bwMode="auto">
          <a:xfrm>
            <a:off x="475499" y="1580630"/>
            <a:ext cx="5182351" cy="3433307"/>
          </a:xfrm>
          <a:prstGeom prst="rect">
            <a:avLst/>
          </a:prstGeom>
          <a:noFill/>
        </p:spPr>
      </p:pic>
      <p:cxnSp>
        <p:nvCxnSpPr>
          <p:cNvPr id="68618" name="Straight Connector 68617">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 Θέση περιεχομένου"/>
          <p:cNvSpPr>
            <a:spLocks noGrp="1"/>
          </p:cNvSpPr>
          <p:nvPr>
            <p:ph idx="1"/>
          </p:nvPr>
        </p:nvSpPr>
        <p:spPr>
          <a:xfrm>
            <a:off x="5894613" y="2198914"/>
            <a:ext cx="2767693" cy="3670180"/>
          </a:xfrm>
        </p:spPr>
        <p:txBody>
          <a:bodyPr>
            <a:normAutofit/>
          </a:bodyPr>
          <a:lstStyle/>
          <a:p>
            <a:pPr>
              <a:buFontTx/>
              <a:buNone/>
              <a:defRPr/>
            </a:pPr>
            <a:r>
              <a:rPr lang="el-GR" b="1"/>
              <a:t>Τρία επίπεδα πρόληψης</a:t>
            </a:r>
          </a:p>
          <a:p>
            <a:pPr>
              <a:defRPr/>
            </a:pPr>
            <a:r>
              <a:rPr lang="el-GR" dirty="0"/>
              <a:t>Πρωτογενής</a:t>
            </a:r>
          </a:p>
          <a:p>
            <a:pPr>
              <a:defRPr/>
            </a:pPr>
            <a:r>
              <a:rPr lang="el-GR" dirty="0"/>
              <a:t>Δευτερογενής</a:t>
            </a:r>
          </a:p>
          <a:p>
            <a:pPr>
              <a:defRPr/>
            </a:pPr>
            <a:r>
              <a:rPr lang="el-GR" dirty="0"/>
              <a:t>Τριτογενής</a:t>
            </a:r>
          </a:p>
        </p:txBody>
      </p:sp>
      <p:sp>
        <p:nvSpPr>
          <p:cNvPr id="68620" name="Rectangle 68619">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68622" name="Rectangle 68621">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style>
          <a:lnRef idx="0">
            <a:schemeClr val="accent2"/>
          </a:lnRef>
          <a:fillRef idx="3">
            <a:schemeClr val="accent2"/>
          </a:fillRef>
          <a:effectRef idx="3">
            <a:schemeClr val="accent2"/>
          </a:effectRef>
          <a:fontRef idx="minor">
            <a:schemeClr val="lt1"/>
          </a:fontRef>
        </p:style>
        <p:txBody>
          <a:bodyPr anchor="ctr">
            <a:normAutofit/>
          </a:bodyPr>
          <a:lstStyle/>
          <a:p>
            <a:pPr>
              <a:defRPr/>
            </a:pPr>
            <a:r>
              <a:rPr lang="el-GR" sz="3100">
                <a:solidFill>
                  <a:srgbClr val="FFFFFF"/>
                </a:solidFill>
                <a:effectLst/>
              </a:rPr>
              <a:t>Πρωτογενής πρόληψη</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style>
          <a:lnRef idx="1">
            <a:schemeClr val="accent4"/>
          </a:lnRef>
          <a:fillRef idx="2">
            <a:schemeClr val="accent4"/>
          </a:fillRef>
          <a:effectRef idx="1">
            <a:schemeClr val="accent4"/>
          </a:effectRef>
          <a:fontRef idx="minor">
            <a:schemeClr val="dk1"/>
          </a:fontRef>
        </p:style>
        <p:txBody>
          <a:bodyPr anchor="ctr">
            <a:normAutofit/>
          </a:bodyPr>
          <a:lstStyle/>
          <a:p>
            <a:pPr>
              <a:defRPr/>
            </a:pPr>
            <a:r>
              <a:rPr lang="el-GR">
                <a:effectLst/>
                <a:latin typeface="Times New Roman" pitchFamily="18" charset="0"/>
                <a:cs typeface="Times New Roman" pitchFamily="18" charset="0"/>
              </a:rPr>
              <a:t>Στην </a:t>
            </a:r>
            <a:r>
              <a:rPr lang="el-GR" b="1">
                <a:effectLst/>
                <a:latin typeface="Times New Roman" pitchFamily="18" charset="0"/>
                <a:cs typeface="Times New Roman" pitchFamily="18" charset="0"/>
              </a:rPr>
              <a:t>πρωτογενή πρόληψη</a:t>
            </a:r>
            <a:r>
              <a:rPr lang="el-GR">
                <a:effectLst/>
                <a:latin typeface="Times New Roman" pitchFamily="18" charset="0"/>
                <a:cs typeface="Times New Roman" pitchFamily="18" charset="0"/>
              </a:rPr>
              <a:t> γίνεται προσπάθεια να μην εκτεθεί ο ανθρώπινος οργανισμός στον αιτιολογικό παράγοντα μιας νόσου, ή αν εκτεθεί να έχει προηγουμένως ισχυροποιηθεί, ώστε να αντιμετωπίσει με επιτυχία τον παράγοντα αυτό. </a:t>
            </a:r>
          </a:p>
          <a:p>
            <a:pPr>
              <a:buFontTx/>
              <a:buNone/>
              <a:defRPr/>
            </a:pPr>
            <a:endParaRPr lang="el-GR">
              <a:effectLst/>
              <a:latin typeface="Times New Roman" pitchFamily="18" charset="0"/>
              <a:cs typeface="Times New Roman" pitchFamily="18" charset="0"/>
            </a:endParaRPr>
          </a:p>
          <a:p>
            <a:pPr>
              <a:defRPr/>
            </a:pPr>
            <a:r>
              <a:rPr lang="el-GR">
                <a:effectLst/>
                <a:latin typeface="Times New Roman" pitchFamily="18" charset="0"/>
                <a:cs typeface="Times New Roman" pitchFamily="18" charset="0"/>
              </a:rPr>
              <a:t>Τέτοια μέτρα είναι η αποφυγή του καπνίσματος, η διακοπή χρήσης του αλκοόλ, οι εμβολιασμοί (π.χ. κατά της ηπατίτιδας Β), η μείωση της ρύπανσης του περιβάλλοντος, ο οικογενειακός προγραμματισμός, η αγωγή στοματικής υγείας, η πληροφόρηση για τον έλεγχο των δηλητηριάσεων και η αγωγή πρόληψης των ατυχημάτων.</a:t>
            </a:r>
          </a:p>
          <a:p>
            <a:pPr>
              <a:defRPr/>
            </a:pPr>
            <a:endParaRPr lang="el-GR">
              <a:effectLst/>
              <a:latin typeface="Times New Roman" pitchFamily="18" charset="0"/>
              <a:cs typeface="Times New Roman" pitchFamily="18" charset="0"/>
            </a:endParaRPr>
          </a:p>
          <a:p>
            <a:pPr>
              <a:defRPr/>
            </a:pP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516835"/>
            <a:ext cx="2313633" cy="5772840"/>
          </a:xfrm>
        </p:spPr>
        <p:style>
          <a:lnRef idx="1">
            <a:schemeClr val="accent6"/>
          </a:lnRef>
          <a:fillRef idx="3">
            <a:schemeClr val="accent6"/>
          </a:fillRef>
          <a:effectRef idx="2">
            <a:schemeClr val="accent6"/>
          </a:effectRef>
          <a:fontRef idx="minor">
            <a:schemeClr val="lt1"/>
          </a:fontRef>
        </p:style>
        <p:txBody>
          <a:bodyPr anchor="ctr">
            <a:normAutofit/>
          </a:bodyPr>
          <a:lstStyle/>
          <a:p>
            <a:pPr>
              <a:defRPr/>
            </a:pPr>
            <a:r>
              <a:rPr lang="el-GR" sz="3100">
                <a:solidFill>
                  <a:srgbClr val="FFFFFF"/>
                </a:solidFill>
                <a:effectLst/>
              </a:rPr>
              <a:t>Πρωτογενές Επίπεδο</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aphicFrame>
        <p:nvGraphicFramePr>
          <p:cNvPr id="5" name="2 - Θέση περιεχομένου">
            <a:extLst>
              <a:ext uri="{FF2B5EF4-FFF2-40B4-BE49-F238E27FC236}">
                <a16:creationId xmlns:a16="http://schemas.microsoft.com/office/drawing/2014/main" id="{4C440E1C-CD50-40C7-D773-CB58E78B8080}"/>
              </a:ext>
            </a:extLst>
          </p:cNvPr>
          <p:cNvGraphicFramePr>
            <a:graphicFrameLocks noGrp="1"/>
          </p:cNvGraphicFramePr>
          <p:nvPr>
            <p:ph idx="1"/>
            <p:extLst>
              <p:ext uri="{D42A27DB-BD31-4B8C-83A1-F6EECF244321}">
                <p14:modId xmlns:p14="http://schemas.microsoft.com/office/powerpoint/2010/main" val="72716911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516835"/>
            <a:ext cx="2313633" cy="5772840"/>
          </a:xfrm>
        </p:spPr>
        <p:txBody>
          <a:bodyPr anchor="ctr">
            <a:normAutofit/>
          </a:bodyPr>
          <a:lstStyle/>
          <a:p>
            <a:pPr>
              <a:defRPr/>
            </a:pPr>
            <a:r>
              <a:rPr lang="el-GR" sz="3100">
                <a:solidFill>
                  <a:srgbClr val="FFFFFF"/>
                </a:solidFill>
              </a:rPr>
              <a:t>Ορισμός της υγείας</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aphicFrame>
        <p:nvGraphicFramePr>
          <p:cNvPr id="5" name="2 - Θέση περιεχομένου">
            <a:extLst>
              <a:ext uri="{FF2B5EF4-FFF2-40B4-BE49-F238E27FC236}">
                <a16:creationId xmlns:a16="http://schemas.microsoft.com/office/drawing/2014/main" id="{1C308F34-49A2-6412-4377-0F37D4D53FB5}"/>
              </a:ext>
            </a:extLst>
          </p:cNvPr>
          <p:cNvGraphicFramePr>
            <a:graphicFrameLocks noGrp="1"/>
          </p:cNvGraphicFramePr>
          <p:nvPr>
            <p:ph idx="1"/>
            <p:extLst>
              <p:ext uri="{D42A27DB-BD31-4B8C-83A1-F6EECF244321}">
                <p14:modId xmlns:p14="http://schemas.microsoft.com/office/powerpoint/2010/main" val="1117011602"/>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516835"/>
            <a:ext cx="2313633" cy="5772840"/>
          </a:xfrm>
        </p:spPr>
        <p:style>
          <a:lnRef idx="1">
            <a:schemeClr val="accent2"/>
          </a:lnRef>
          <a:fillRef idx="3">
            <a:schemeClr val="accent2"/>
          </a:fillRef>
          <a:effectRef idx="2">
            <a:schemeClr val="accent2"/>
          </a:effectRef>
          <a:fontRef idx="minor">
            <a:schemeClr val="lt1"/>
          </a:fontRef>
        </p:style>
        <p:txBody>
          <a:bodyPr anchor="ctr">
            <a:normAutofit/>
          </a:bodyPr>
          <a:lstStyle/>
          <a:p>
            <a:pPr>
              <a:defRPr/>
            </a:pPr>
            <a:r>
              <a:rPr lang="el-GR" sz="2900">
                <a:solidFill>
                  <a:srgbClr val="FFFFFF"/>
                </a:solidFill>
                <a:effectLst/>
              </a:rPr>
              <a:t>Δευτερογενής πρόληψη</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aphicFrame>
        <p:nvGraphicFramePr>
          <p:cNvPr id="5" name="2 - Θέση περιεχομένου">
            <a:extLst>
              <a:ext uri="{FF2B5EF4-FFF2-40B4-BE49-F238E27FC236}">
                <a16:creationId xmlns:a16="http://schemas.microsoft.com/office/drawing/2014/main" id="{F728665C-163F-2C6D-2A13-6596D89B3EAB}"/>
              </a:ext>
            </a:extLst>
          </p:cNvPr>
          <p:cNvGraphicFramePr>
            <a:graphicFrameLocks noGrp="1"/>
          </p:cNvGraphicFramePr>
          <p:nvPr>
            <p:ph idx="1"/>
            <p:extLst>
              <p:ext uri="{D42A27DB-BD31-4B8C-83A1-F6EECF244321}">
                <p14:modId xmlns:p14="http://schemas.microsoft.com/office/powerpoint/2010/main" val="329270699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743199" y="286603"/>
            <a:ext cx="5063240" cy="1450757"/>
          </a:xfrm>
        </p:spPr>
        <p:style>
          <a:lnRef idx="2">
            <a:schemeClr val="dk1">
              <a:shade val="50000"/>
            </a:schemeClr>
          </a:lnRef>
          <a:fillRef idx="1">
            <a:schemeClr val="dk1"/>
          </a:fillRef>
          <a:effectRef idx="0">
            <a:schemeClr val="dk1"/>
          </a:effectRef>
          <a:fontRef idx="minor">
            <a:schemeClr val="lt1"/>
          </a:fontRef>
        </p:style>
        <p:txBody>
          <a:bodyPr>
            <a:normAutofit/>
          </a:bodyPr>
          <a:lstStyle/>
          <a:p>
            <a:pPr>
              <a:defRPr/>
            </a:pPr>
            <a:r>
              <a:rPr lang="el-GR">
                <a:solidFill>
                  <a:schemeClr val="accent2"/>
                </a:solidFill>
                <a:effectLst/>
              </a:rPr>
              <a:t>Δευτερογενές Επίπεδο</a:t>
            </a:r>
          </a:p>
        </p:txBody>
      </p:sp>
      <p:sp>
        <p:nvSpPr>
          <p:cNvPr id="3" name="2 - Θέση περιεχομένου"/>
          <p:cNvSpPr>
            <a:spLocks noGrp="1"/>
          </p:cNvSpPr>
          <p:nvPr>
            <p:ph idx="1"/>
          </p:nvPr>
        </p:nvSpPr>
        <p:spPr>
          <a:xfrm>
            <a:off x="783153" y="2023962"/>
            <a:ext cx="5023286" cy="3845131"/>
          </a:xfrm>
        </p:spPr>
        <p:txBody>
          <a:bodyPr>
            <a:normAutofit/>
          </a:bodyPr>
          <a:lstStyle/>
          <a:p>
            <a:pPr>
              <a:defRPr/>
            </a:pPr>
            <a:r>
              <a:rPr lang="el-GR" sz="1100" b="1">
                <a:effectLst/>
                <a:latin typeface="Calibri" pitchFamily="34" charset="0"/>
              </a:rPr>
              <a:t>Η δευτερογενής προληπτική φροντίδα </a:t>
            </a:r>
            <a:r>
              <a:rPr lang="el-GR" sz="1100">
                <a:effectLst/>
                <a:latin typeface="Calibri" pitchFamily="34" charset="0"/>
              </a:rPr>
              <a:t>εστιάζεται στη διατήρηση της υγείας ή στην πρόληψη των επιπλοκών ή αναπηριών για ασθενείς που βιώνουν προβλήματα υγείας. </a:t>
            </a:r>
          </a:p>
          <a:p>
            <a:pPr>
              <a:buFontTx/>
              <a:buNone/>
              <a:defRPr/>
            </a:pPr>
            <a:endParaRPr lang="el-GR" sz="1100">
              <a:effectLst/>
              <a:latin typeface="Calibri" pitchFamily="34" charset="0"/>
            </a:endParaRPr>
          </a:p>
          <a:p>
            <a:pPr>
              <a:buFontTx/>
              <a:buNone/>
              <a:defRPr/>
            </a:pPr>
            <a:r>
              <a:rPr lang="el-GR" sz="1100">
                <a:effectLst/>
                <a:latin typeface="Calibri" pitchFamily="34" charset="0"/>
              </a:rPr>
              <a:t>Παραδείγματα δραστηριοτήτων αυτού του επιπέδου είναι: </a:t>
            </a:r>
          </a:p>
          <a:p>
            <a:pPr>
              <a:defRPr/>
            </a:pPr>
            <a:r>
              <a:rPr lang="el-GR" sz="1100">
                <a:effectLst/>
                <a:latin typeface="Calibri" pitchFamily="34" charset="0"/>
              </a:rPr>
              <a:t>η εφαρμογή ενεργειών φροντίδας στους νοσηλευόμενους ασθενείς (π.χ. η φροντίδα του δέρματος, </a:t>
            </a:r>
          </a:p>
          <a:p>
            <a:pPr>
              <a:defRPr/>
            </a:pPr>
            <a:r>
              <a:rPr lang="el-GR" sz="1100">
                <a:effectLst/>
                <a:latin typeface="Calibri" pitchFamily="34" charset="0"/>
              </a:rPr>
              <a:t>η χορήγηση φαρμάκων ή ασκήσεις των άκρων), </a:t>
            </a:r>
          </a:p>
          <a:p>
            <a:pPr>
              <a:defRPr/>
            </a:pPr>
            <a:r>
              <a:rPr lang="el-GR" sz="1100">
                <a:effectLst/>
                <a:latin typeface="Calibri" pitchFamily="34" charset="0"/>
              </a:rPr>
              <a:t>η αξιολόγηση των παιδιών για φυσιολογική αύξηση και ανάπτυξη, </a:t>
            </a:r>
          </a:p>
          <a:p>
            <a:pPr>
              <a:defRPr/>
            </a:pPr>
            <a:r>
              <a:rPr lang="el-GR" sz="1100">
                <a:effectLst/>
                <a:latin typeface="Calibri" pitchFamily="34" charset="0"/>
              </a:rPr>
              <a:t>η διδασκαλία της αυτοεξέτασης των μαστών, </a:t>
            </a:r>
          </a:p>
          <a:p>
            <a:pPr>
              <a:defRPr/>
            </a:pPr>
            <a:r>
              <a:rPr lang="el-GR" sz="1100">
                <a:effectLst/>
                <a:latin typeface="Calibri" pitchFamily="34" charset="0"/>
              </a:rPr>
              <a:t>η ενθάρρυνση των τακτικών ιατρικών και οδοντιατρικών εξετάσεων και φροντίδας του στόματος ή των δοντιών, </a:t>
            </a:r>
          </a:p>
          <a:p>
            <a:pPr>
              <a:defRPr/>
            </a:pPr>
            <a:r>
              <a:rPr lang="el-GR" sz="1100">
                <a:effectLst/>
                <a:latin typeface="Calibri" pitchFamily="34" charset="0"/>
              </a:rPr>
              <a:t>η δακτυλική εξέταση για αίμα, το τεστ Παπανικολάου κλπ.</a:t>
            </a:r>
          </a:p>
          <a:p>
            <a:pPr>
              <a:defRPr/>
            </a:pPr>
            <a:endParaRPr lang="el-GR" sz="110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style>
          <a:lnRef idx="1">
            <a:schemeClr val="dk1"/>
          </a:lnRef>
          <a:fillRef idx="2">
            <a:schemeClr val="dk1"/>
          </a:fillRef>
          <a:effectRef idx="1">
            <a:schemeClr val="dk1"/>
          </a:effectRef>
          <a:fontRef idx="minor">
            <a:schemeClr val="dk1"/>
          </a:fontRef>
        </p:style>
        <p:txBody>
          <a:bodyPr anchor="ctr">
            <a:normAutofit/>
          </a:bodyPr>
          <a:lstStyle/>
          <a:p>
            <a:pPr>
              <a:defRPr/>
            </a:pPr>
            <a:r>
              <a:rPr lang="el-GR" sz="3100">
                <a:solidFill>
                  <a:srgbClr val="FFFFFF"/>
                </a:solidFill>
                <a:effectLst/>
              </a:rPr>
              <a:t>Τριτογενές Επίπεδο. </a:t>
            </a:r>
            <a:br>
              <a:rPr lang="el-GR" sz="3100">
                <a:solidFill>
                  <a:srgbClr val="FFFFFF"/>
                </a:solidFill>
                <a:effectLst/>
              </a:rPr>
            </a:br>
            <a:r>
              <a:rPr lang="el-GR" sz="3100">
                <a:solidFill>
                  <a:srgbClr val="FFFFFF"/>
                </a:solidFill>
                <a:effectLst/>
              </a:rPr>
              <a:t>Η τριτογενής προληπτική φροντίδα</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el-GR">
                <a:effectLst/>
                <a:latin typeface="Calibri" pitchFamily="34" charset="0"/>
                <a:ea typeface="Calibri" pitchFamily="34" charset="0"/>
                <a:cs typeface="Calibri" pitchFamily="34" charset="0"/>
              </a:rPr>
              <a:t>Στοχεύει στην παροχή βοήθειας για την αποκατάσταση των ασθενών και την επαναφορά τους στο μέγιστο επίπεδο λειτουργικότητας μετά από μια ασθένεια. </a:t>
            </a:r>
          </a:p>
          <a:p>
            <a:pPr>
              <a:buFontTx/>
              <a:buNone/>
            </a:pPr>
            <a:endParaRPr lang="el-GR">
              <a:effectLst/>
              <a:latin typeface="Calibri" pitchFamily="34" charset="0"/>
              <a:ea typeface="Calibri" pitchFamily="34" charset="0"/>
              <a:cs typeface="Calibri" pitchFamily="34" charset="0"/>
            </a:endParaRPr>
          </a:p>
          <a:p>
            <a:r>
              <a:rPr lang="el-GR">
                <a:effectLst/>
                <a:latin typeface="Calibri" pitchFamily="34" charset="0"/>
                <a:ea typeface="Calibri" pitchFamily="34" charset="0"/>
                <a:cs typeface="Calibri" pitchFamily="34" charset="0"/>
              </a:rPr>
              <a:t>Οι νοσηλευτικές δραστηριότητες στο τριτογενές επίπεδο περιλαμβάνουν τη διδασκαλία του ασθενούς με διαβήτη για το πώς να αναγνωρίσει και να προλάβει τις επιπλοκές, ή την παραπομπή μιας μαστεοκτομηθείσας γυναίκας λόγω καρκίνου σε υποστηρικτική ομάδα.</a:t>
            </a:r>
          </a:p>
          <a:p>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style>
          <a:lnRef idx="3">
            <a:schemeClr val="lt1"/>
          </a:lnRef>
          <a:fillRef idx="1">
            <a:schemeClr val="accent6"/>
          </a:fillRef>
          <a:effectRef idx="1">
            <a:schemeClr val="accent6"/>
          </a:effectRef>
          <a:fontRef idx="minor">
            <a:schemeClr val="lt1"/>
          </a:fontRef>
        </p:style>
        <p:txBody>
          <a:bodyPr anchor="ctr">
            <a:normAutofit/>
          </a:bodyPr>
          <a:lstStyle/>
          <a:p>
            <a:pPr>
              <a:defRPr/>
            </a:pPr>
            <a:r>
              <a:rPr lang="el-GR" sz="3100">
                <a:solidFill>
                  <a:srgbClr val="FFFFFF"/>
                </a:solidFill>
                <a:effectLst/>
              </a:rPr>
              <a:t>Κανόνες του τρόπου ζωής που επηρεάζουν την υγεία</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pPr>
              <a:buFont typeface="Wingdings" pitchFamily="2" charset="2"/>
              <a:buChar char="ü"/>
            </a:pPr>
            <a:r>
              <a:rPr lang="el-GR">
                <a:effectLst/>
                <a:latin typeface="Calibri" pitchFamily="34" charset="0"/>
                <a:ea typeface="Calibri" pitchFamily="34" charset="0"/>
                <a:cs typeface="Calibri" pitchFamily="34" charset="0"/>
              </a:rPr>
              <a:t>Τρώτε πρωινό κάθε ημέρα και τουλάχιστον τρία γεύματα την ημέρα.</a:t>
            </a:r>
          </a:p>
          <a:p>
            <a:pPr>
              <a:buFont typeface="Wingdings" pitchFamily="2" charset="2"/>
              <a:buChar char="ü"/>
            </a:pPr>
            <a:r>
              <a:rPr lang="el-GR">
                <a:effectLst/>
                <a:latin typeface="Calibri" pitchFamily="34" charset="0"/>
                <a:ea typeface="Calibri" pitchFamily="34" charset="0"/>
                <a:cs typeface="Calibri" pitchFamily="34" charset="0"/>
              </a:rPr>
              <a:t>Τρώτε το λιγότερο περίπου 50 γραμμάρια λεύκωμα την ημέρα, κυρίως φυτικής προελεύσεως (όσπρια, ολικής αλέσεως ψωμί).</a:t>
            </a:r>
          </a:p>
          <a:p>
            <a:pPr>
              <a:buFont typeface="Wingdings" pitchFamily="2" charset="2"/>
              <a:buChar char="ü"/>
            </a:pPr>
            <a:r>
              <a:rPr lang="el-GR">
                <a:effectLst/>
                <a:latin typeface="Calibri" pitchFamily="34" charset="0"/>
                <a:ea typeface="Calibri" pitchFamily="34" charset="0"/>
                <a:cs typeface="Calibri" pitchFamily="34" charset="0"/>
              </a:rPr>
              <a:t>Διατηρείτε ιδανικό βάρος σώματος.</a:t>
            </a:r>
          </a:p>
          <a:p>
            <a:pPr>
              <a:buFont typeface="Wingdings" pitchFamily="2" charset="2"/>
              <a:buChar char="ü"/>
            </a:pPr>
            <a:r>
              <a:rPr lang="el-GR">
                <a:effectLst/>
                <a:latin typeface="Calibri" pitchFamily="34" charset="0"/>
                <a:ea typeface="Calibri" pitchFamily="34" charset="0"/>
                <a:cs typeface="Calibri" pitchFamily="34" charset="0"/>
              </a:rPr>
              <a:t>Παίρνετε καθημερινά λίπος που να καλύπτει το 20% του συνολικού ποσού των θερμίδων σας, με μια αναλογία πολυακορέστων/κεκορεσμένων λιπών 2:1.</a:t>
            </a:r>
          </a:p>
          <a:p>
            <a:pPr>
              <a:buFont typeface="Wingdings" pitchFamily="2" charset="2"/>
              <a:buChar char="ü"/>
            </a:pPr>
            <a:r>
              <a:rPr lang="el-GR">
                <a:effectLst/>
                <a:latin typeface="Calibri" pitchFamily="34" charset="0"/>
                <a:ea typeface="Calibri" pitchFamily="34" charset="0"/>
                <a:cs typeface="Calibri" pitchFamily="34" charset="0"/>
              </a:rPr>
              <a:t>Μην πίνετε περισσότερο από ένα οινοπνευματώδες ποτό την ημέρα.</a:t>
            </a:r>
          </a:p>
          <a:p>
            <a:pPr>
              <a:buFont typeface="Wingdings" pitchFamily="2" charset="2"/>
              <a:buChar char="ü"/>
            </a:pPr>
            <a:r>
              <a:rPr lang="el-GR">
                <a:effectLst/>
                <a:latin typeface="Calibri" pitchFamily="34" charset="0"/>
                <a:ea typeface="Calibri" pitchFamily="34" charset="0"/>
                <a:cs typeface="Calibri" pitchFamily="34" charset="0"/>
              </a:rPr>
              <a:t>Παίρνετε καθημερινά με το φαγητό σας 2 γραμμάρια αλάτι ή λιγότερο.</a:t>
            </a:r>
          </a:p>
          <a:p>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aphicFrame>
        <p:nvGraphicFramePr>
          <p:cNvPr id="5" name="2 - Θέση περιεχομένου">
            <a:extLst>
              <a:ext uri="{FF2B5EF4-FFF2-40B4-BE49-F238E27FC236}">
                <a16:creationId xmlns:a16="http://schemas.microsoft.com/office/drawing/2014/main" id="{53B335A9-6185-F9BA-DDC0-9087E98E7943}"/>
              </a:ext>
            </a:extLst>
          </p:cNvPr>
          <p:cNvGraphicFramePr>
            <a:graphicFrameLocks noGrp="1"/>
          </p:cNvGraphicFramePr>
          <p:nvPr>
            <p:ph idx="1"/>
            <p:extLst>
              <p:ext uri="{D42A27DB-BD31-4B8C-83A1-F6EECF244321}">
                <p14:modId xmlns:p14="http://schemas.microsoft.com/office/powerpoint/2010/main" val="104733036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br>
              <a:rPr lang="el-GR" i="1"/>
            </a:br>
            <a:br>
              <a:rPr lang="el-GR"/>
            </a:br>
            <a:endParaRPr lang="el-GR" dirty="0"/>
          </a:p>
        </p:txBody>
      </p:sp>
      <p:graphicFrame>
        <p:nvGraphicFramePr>
          <p:cNvPr id="5" name="2 - Θέση περιεχομένου">
            <a:extLst>
              <a:ext uri="{FF2B5EF4-FFF2-40B4-BE49-F238E27FC236}">
                <a16:creationId xmlns:a16="http://schemas.microsoft.com/office/drawing/2014/main" id="{39E09CC8-0909-4BFF-F9DC-47C27E6B02CD}"/>
              </a:ext>
            </a:extLst>
          </p:cNvPr>
          <p:cNvGraphicFramePr>
            <a:graphicFrameLocks noGrp="1"/>
          </p:cNvGraphicFramePr>
          <p:nvPr>
            <p:ph idx="1"/>
            <p:extLst>
              <p:ext uri="{D42A27DB-BD31-4B8C-83A1-F6EECF244321}">
                <p14:modId xmlns:p14="http://schemas.microsoft.com/office/powerpoint/2010/main" val="3959469476"/>
              </p:ext>
            </p:extLst>
          </p:nvPr>
        </p:nvGraphicFramePr>
        <p:xfrm>
          <a:off x="250825" y="115888"/>
          <a:ext cx="8678863" cy="5881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1 - Τίτλος"/>
          <p:cNvSpPr>
            <a:spLocks noGrp="1"/>
          </p:cNvSpPr>
          <p:nvPr>
            <p:ph type="title"/>
          </p:nvPr>
        </p:nvSpPr>
        <p:spPr>
          <a:xfrm>
            <a:off x="457200" y="428625"/>
            <a:ext cx="8229600" cy="989013"/>
          </a:xfrm>
        </p:spPr>
        <p:txBody>
          <a:bodyPr>
            <a:normAutofit fontScale="90000"/>
          </a:bodyPr>
          <a:lstStyle/>
          <a:p>
            <a:br>
              <a:rPr lang="el-GR" sz="4000">
                <a:solidFill>
                  <a:srgbClr val="FFC000"/>
                </a:solidFill>
                <a:effectLst/>
                <a:latin typeface="Times New Roman" pitchFamily="18" charset="0"/>
                <a:cs typeface="Times New Roman" pitchFamily="18" charset="0"/>
              </a:rPr>
            </a:br>
            <a:endParaRPr lang="el-GR" sz="4000">
              <a:solidFill>
                <a:srgbClr val="FFC000"/>
              </a:solidFill>
              <a:effectLst/>
              <a:latin typeface="Times New Roman" pitchFamily="18" charset="0"/>
              <a:cs typeface="Times New Roman" pitchFamily="18" charset="0"/>
            </a:endParaRPr>
          </a:p>
        </p:txBody>
      </p:sp>
      <p:sp>
        <p:nvSpPr>
          <p:cNvPr id="87042" name="2 - Θέση περιεχομένου"/>
          <p:cNvSpPr>
            <a:spLocks noGrp="1"/>
          </p:cNvSpPr>
          <p:nvPr>
            <p:ph idx="1"/>
          </p:nvPr>
        </p:nvSpPr>
        <p:spPr>
          <a:xfrm>
            <a:off x="468313" y="2997200"/>
            <a:ext cx="8229600" cy="3455988"/>
          </a:xfrm>
        </p:spPr>
        <p:txBody>
          <a:bodyPr/>
          <a:lstStyle/>
          <a:p>
            <a:pPr>
              <a:buFontTx/>
              <a:buNone/>
            </a:pPr>
            <a:r>
              <a:rPr lang="el-GR" sz="2800" b="1">
                <a:solidFill>
                  <a:srgbClr val="FFC000"/>
                </a:solidFill>
                <a:effectLst/>
                <a:latin typeface="Times New Roman" pitchFamily="18" charset="0"/>
                <a:cs typeface="Times New Roman" pitchFamily="18" charset="0"/>
              </a:rPr>
              <a:t>ΓΟΝΙΚΟΤΗΤΑ </a:t>
            </a:r>
          </a:p>
          <a:p>
            <a:pPr>
              <a:buFont typeface="Wingdings" pitchFamily="2" charset="2"/>
              <a:buChar char="ü"/>
            </a:pPr>
            <a:r>
              <a:rPr lang="el-GR" sz="2600">
                <a:effectLst/>
                <a:latin typeface="Calibri" pitchFamily="34" charset="0"/>
              </a:rPr>
              <a:t>Κάνετε ασφαλές το σπίτι σας για το παιδί.</a:t>
            </a:r>
          </a:p>
          <a:p>
            <a:pPr>
              <a:buFont typeface="Wingdings" pitchFamily="2" charset="2"/>
              <a:buChar char="ü"/>
            </a:pPr>
            <a:r>
              <a:rPr lang="el-GR" sz="2600">
                <a:effectLst/>
                <a:latin typeface="Calibri" pitchFamily="34" charset="0"/>
              </a:rPr>
              <a:t>Χρησιμοποιείτε στο αυτοκίνητο θέση ασφαλείας για τα μικρά παιδιά.</a:t>
            </a:r>
          </a:p>
          <a:p>
            <a:pPr>
              <a:buFont typeface="Wingdings" pitchFamily="2" charset="2"/>
              <a:buChar char="ü"/>
            </a:pPr>
            <a:r>
              <a:rPr lang="el-GR" sz="2600">
                <a:effectLst/>
                <a:latin typeface="Calibri" pitchFamily="34" charset="0"/>
              </a:rPr>
              <a:t>Επικοινωνείτε με τα παιδιά σας στο ίδιο επίπεδο των ματιών ανεξάρτητα από την ηλικία που έχουν.</a:t>
            </a:r>
          </a:p>
          <a:p>
            <a:pPr>
              <a:buFont typeface="Wingdings" pitchFamily="2" charset="2"/>
              <a:buChar char="ü"/>
            </a:pPr>
            <a:r>
              <a:rPr lang="el-GR" sz="2600">
                <a:effectLst/>
                <a:latin typeface="Calibri" pitchFamily="34" charset="0"/>
              </a:rPr>
              <a:t>Να σέβεστε τα δικαιώματα των παιδιών σας.</a:t>
            </a:r>
          </a:p>
          <a:p>
            <a:endParaRPr lang="el-GR">
              <a:effectLst/>
            </a:endParaRPr>
          </a:p>
        </p:txBody>
      </p:sp>
      <p:sp>
        <p:nvSpPr>
          <p:cNvPr id="87043" name="3 - Ορθογώνιο"/>
          <p:cNvSpPr>
            <a:spLocks noChangeArrowheads="1"/>
          </p:cNvSpPr>
          <p:nvPr/>
        </p:nvSpPr>
        <p:spPr bwMode="auto">
          <a:xfrm>
            <a:off x="539750" y="404813"/>
            <a:ext cx="8353425" cy="2370137"/>
          </a:xfrm>
          <a:prstGeom prst="rect">
            <a:avLst/>
          </a:prstGeom>
          <a:noFill/>
          <a:ln w="9525">
            <a:noFill/>
            <a:miter lim="800000"/>
            <a:headEnd/>
            <a:tailEnd/>
          </a:ln>
        </p:spPr>
        <p:txBody>
          <a:bodyPr>
            <a:spAutoFit/>
          </a:bodyPr>
          <a:lstStyle/>
          <a:p>
            <a:r>
              <a:rPr lang="el-GR" sz="2800" b="1" dirty="0">
                <a:solidFill>
                  <a:srgbClr val="FFC000"/>
                </a:solidFill>
                <a:latin typeface="Times New Roman" pitchFamily="18" charset="0"/>
                <a:cs typeface="Times New Roman" pitchFamily="18" charset="0"/>
              </a:rPr>
              <a:t>ΕΡΓΑΣΙΑ</a:t>
            </a:r>
          </a:p>
          <a:p>
            <a:pPr>
              <a:buFont typeface="Wingdings" pitchFamily="2" charset="2"/>
              <a:buChar char="ü"/>
            </a:pPr>
            <a:r>
              <a:rPr lang="el-GR" sz="2400" dirty="0">
                <a:latin typeface="Calibri" pitchFamily="34" charset="0"/>
                <a:cs typeface="Times New Roman" pitchFamily="18" charset="0"/>
              </a:rPr>
              <a:t>Έχετε το αίσθημα ότι η εργασία σας ικανοποιεί και σας γεμίζει και ότι είναι άξια λόγου για τους άλλους.</a:t>
            </a:r>
          </a:p>
          <a:p>
            <a:pPr>
              <a:buFont typeface="Wingdings" pitchFamily="2" charset="2"/>
              <a:buChar char="ü"/>
            </a:pPr>
            <a:r>
              <a:rPr lang="el-GR" sz="2400">
                <a:latin typeface="Calibri" pitchFamily="34" charset="0"/>
                <a:cs typeface="Times New Roman" pitchFamily="18" charset="0"/>
              </a:rPr>
              <a:t>Να είστε </a:t>
            </a:r>
            <a:r>
              <a:rPr lang="el-GR" sz="2400" dirty="0">
                <a:latin typeface="Calibri" pitchFamily="34" charset="0"/>
                <a:cs typeface="Times New Roman" pitchFamily="18" charset="0"/>
              </a:rPr>
              <a:t>σε θέση να αφήνετε προσωρινά τις έννοιες της εργασίας όταν απολαμβάνετε ένα παιχνίδι ή είσθε απασχολημένος με κάτι άλλο.</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 TextBox"/>
          <p:cNvSpPr txBox="1"/>
          <p:nvPr/>
        </p:nvSpPr>
        <p:spPr>
          <a:xfrm>
            <a:off x="723772" y="963997"/>
            <a:ext cx="2441018" cy="4938361"/>
          </a:xfrm>
          <a:prstGeom prst="rect">
            <a:avLst/>
          </a:prstGeom>
        </p:spPr>
        <p:txBody>
          <a:bodyPr vert="horz" lIns="91440" tIns="45720" rIns="91440" bIns="45720" rtlCol="0" anchor="ctr">
            <a:normAutofit/>
          </a:bodyPr>
          <a:lstStyle/>
          <a:p>
            <a:pPr algn="r" defTabSz="914400" fontAlgn="auto">
              <a:lnSpc>
                <a:spcPct val="85000"/>
              </a:lnSpc>
              <a:spcBef>
                <a:spcPct val="0"/>
              </a:spcBef>
              <a:spcAft>
                <a:spcPts val="600"/>
              </a:spcAft>
              <a:defRPr/>
            </a:pPr>
            <a:r>
              <a:rPr lang="en-US" sz="3800" b="1" spc="-50">
                <a:solidFill>
                  <a:schemeClr val="tx1">
                    <a:lumMod val="75000"/>
                    <a:lumOff val="25000"/>
                  </a:schemeClr>
                </a:solidFill>
                <a:latin typeface="+mj-lt"/>
                <a:ea typeface="+mj-ea"/>
                <a:cs typeface="+mj-cs"/>
              </a:rPr>
              <a:t>ΝΟΣΟΣ   ΚΑΙ   ΑΣΘΕΝΕΙΑ</a:t>
            </a:r>
          </a:p>
        </p:txBody>
      </p:sp>
      <p:cxnSp>
        <p:nvCxnSpPr>
          <p:cNvPr id="13" name="Straight Connector 12">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2 - Θέση περιεχομένου"/>
          <p:cNvSpPr>
            <a:spLocks noGrp="1"/>
          </p:cNvSpPr>
          <p:nvPr>
            <p:ph idx="1"/>
          </p:nvPr>
        </p:nvSpPr>
        <p:spPr>
          <a:xfrm>
            <a:off x="3851161" y="963507"/>
            <a:ext cx="4601323" cy="4938851"/>
          </a:xfrm>
        </p:spPr>
        <p:txBody>
          <a:bodyPr vert="horz" lIns="0" tIns="45720" rIns="0" bIns="45720" rtlCol="0" anchor="ctr">
            <a:normAutofit/>
          </a:bodyPr>
          <a:lstStyle/>
          <a:p>
            <a:pPr>
              <a:buFont typeface="Calibri" panose="020F0502020204030204" pitchFamily="34" charset="0"/>
              <a:buNone/>
              <a:defRPr/>
            </a:pPr>
            <a:r>
              <a:rPr lang="en-US" sz="1200" b="1">
                <a:effectLst/>
              </a:rPr>
              <a:t>Νόσος (ο </a:t>
            </a:r>
            <a:r>
              <a:rPr lang="en-US" sz="1200">
                <a:effectLst/>
              </a:rPr>
              <a:t>ιατρικός όρος) που σημαίνει: </a:t>
            </a:r>
          </a:p>
          <a:p>
            <a:pPr>
              <a:defRPr/>
            </a:pPr>
            <a:r>
              <a:rPr lang="en-US" sz="1200">
                <a:effectLst/>
              </a:rPr>
              <a:t>ότι υπάρχει παθολογική μεταβολή στη δομή ή τη λειτουργία του σώματος ή του εγκεφάλου. </a:t>
            </a:r>
          </a:p>
          <a:p>
            <a:pPr>
              <a:defRPr/>
            </a:pPr>
            <a:r>
              <a:rPr lang="en-US" sz="1200">
                <a:effectLst/>
              </a:rPr>
              <a:t>Έχει συγκεκριμένα συμπτώματα και περιορισμούς, ενώ η υγεία και η ασθένεια είναι εξατομικευμένες αντιλήψεις και ορισμοί που δίνει ο καθένας. </a:t>
            </a:r>
          </a:p>
          <a:p>
            <a:pPr>
              <a:buFont typeface="Calibri" panose="020F0502020204030204" pitchFamily="34" charset="0"/>
              <a:buNone/>
              <a:defRPr/>
            </a:pPr>
            <a:endParaRPr lang="en-US" sz="1200">
              <a:effectLst/>
            </a:endParaRPr>
          </a:p>
          <a:p>
            <a:pPr>
              <a:buFont typeface="Calibri" panose="020F0502020204030204" pitchFamily="34" charset="0"/>
              <a:buNone/>
              <a:defRPr/>
            </a:pPr>
            <a:endParaRPr lang="en-US" sz="1200">
              <a:effectLst/>
            </a:endParaRPr>
          </a:p>
          <a:p>
            <a:pPr>
              <a:buFont typeface="Calibri" panose="020F0502020204030204" pitchFamily="34" charset="0"/>
              <a:buNone/>
              <a:defRPr/>
            </a:pPr>
            <a:r>
              <a:rPr lang="en-US" sz="1200">
                <a:effectLst/>
              </a:rPr>
              <a:t>Η </a:t>
            </a:r>
            <a:r>
              <a:rPr lang="en-US" sz="1200" b="1">
                <a:effectLst/>
              </a:rPr>
              <a:t>ασθένεια </a:t>
            </a:r>
            <a:endParaRPr lang="en-US" sz="1200">
              <a:effectLst/>
            </a:endParaRPr>
          </a:p>
          <a:p>
            <a:pPr>
              <a:defRPr/>
            </a:pPr>
            <a:r>
              <a:rPr lang="en-US" sz="1200">
                <a:effectLst/>
              </a:rPr>
              <a:t> είναι αντίδραση του ατόμου στη νόσο</a:t>
            </a:r>
          </a:p>
          <a:p>
            <a:pPr>
              <a:defRPr/>
            </a:pPr>
            <a:r>
              <a:rPr lang="en-US" sz="1200">
                <a:effectLst/>
              </a:rPr>
              <a:t>αλλάζει το επίπεδο λειτουργικότητας του ατόμου</a:t>
            </a:r>
          </a:p>
          <a:p>
            <a:pPr>
              <a:defRPr/>
            </a:pPr>
            <a:r>
              <a:rPr lang="en-US" sz="1200">
                <a:effectLst/>
              </a:rPr>
              <a:t>η αντίδραση κάθε ατόμου είναι διαφορετική και επηρεάζεται από τις προσωπικές αντιλήψεις του, τις αντιλήψεις των άλλων, τις επιδράσεις αυτών των αλλαγών τόσο στη δομή και λειτουργία του σώματος, όσο και στους ρόλους και στις σχέσεις του, καθώς και τις πολιτισμικές και πνευματικές του αξίες και πιστεύω. </a:t>
            </a:r>
          </a:p>
          <a:p>
            <a:pPr>
              <a:buFont typeface="Calibri" panose="020F0502020204030204" pitchFamily="34" charset="0"/>
              <a:buNone/>
              <a:defRPr/>
            </a:pPr>
            <a:r>
              <a:rPr lang="en-US" sz="1200">
                <a:ln w="10160">
                  <a:solidFill>
                    <a:schemeClr val="accent1"/>
                  </a:solidFill>
                  <a:prstDash val="solid"/>
                </a:ln>
                <a:effectLst>
                  <a:outerShdw blurRad="38100" dist="32000" dir="5400000" algn="tl">
                    <a:srgbClr val="000000">
                      <a:alpha val="30000"/>
                    </a:srgbClr>
                  </a:outerShdw>
                </a:effectLst>
              </a:rPr>
              <a:t>Είναι σημαντικό να κατανοηθεί ότι ένα άτομο μπορεί να νοσεί και να θεωρεί τον εαυτό του ασθενή, αλλά να επιτυγχάνει ακόμα το μέγιστο της λειτουργικότητας και της ποιότητας ζωής του, που είναι η ευεξία.</a:t>
            </a:r>
          </a:p>
          <a:p>
            <a:pPr>
              <a:defRPr/>
            </a:pPr>
            <a:endParaRPr 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endParaRPr lang="el-GR"/>
          </a:p>
        </p:txBody>
      </p:sp>
      <p:pic>
        <p:nvPicPr>
          <p:cNvPr id="24578" name="Θέση περιεχομένου 4" descr="Εικόνα που περιέχει κείμενο, χάρτης&#10;&#10;Η περιγραφή δημιουργήθηκε αυτόματα"/>
          <p:cNvPicPr>
            <a:picLocks noGrp="1" noChangeAspect="1"/>
          </p:cNvPicPr>
          <p:nvPr>
            <p:ph idx="1"/>
          </p:nvPr>
        </p:nvPicPr>
        <p:blipFill>
          <a:blip r:embed="rId2"/>
          <a:srcRect/>
          <a:stretch>
            <a:fillRect/>
          </a:stretch>
        </p:blipFill>
        <p:spPr>
          <a:xfrm>
            <a:off x="0" y="0"/>
            <a:ext cx="9144000" cy="3213100"/>
          </a:xfrm>
        </p:spPr>
      </p:pic>
      <p:pic>
        <p:nvPicPr>
          <p:cNvPr id="24579" name="Εικόνα 6"/>
          <p:cNvPicPr>
            <a:picLocks noChangeAspect="1"/>
          </p:cNvPicPr>
          <p:nvPr/>
        </p:nvPicPr>
        <p:blipFill>
          <a:blip r:embed="rId3"/>
          <a:srcRect/>
          <a:stretch>
            <a:fillRect/>
          </a:stretch>
        </p:blipFill>
        <p:spPr bwMode="auto">
          <a:xfrm>
            <a:off x="0" y="3357563"/>
            <a:ext cx="9144000" cy="35004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pPr>
              <a:defRPr/>
            </a:pPr>
            <a:br>
              <a:rPr lang="el-GR" sz="3100">
                <a:solidFill>
                  <a:srgbClr val="FFFFFF"/>
                </a:solidFill>
              </a:rPr>
            </a:br>
            <a:r>
              <a:rPr lang="el-GR" sz="3100">
                <a:solidFill>
                  <a:srgbClr val="FFFFFF"/>
                </a:solidFill>
                <a:effectLst/>
              </a:rPr>
              <a:t>Πρότυπα Υγείας και Ασθένειας</a:t>
            </a:r>
            <a:br>
              <a:rPr lang="el-GR" sz="3100">
                <a:solidFill>
                  <a:srgbClr val="FFFFFF"/>
                </a:solidFill>
                <a:effectLst/>
              </a:rPr>
            </a:br>
            <a:endParaRPr lang="el-GR" sz="3100">
              <a:solidFill>
                <a:srgbClr val="FFFFFF"/>
              </a:solidFill>
              <a:effectLst/>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pPr>
              <a:buFontTx/>
              <a:buNone/>
              <a:defRPr/>
            </a:pPr>
            <a:r>
              <a:rPr lang="el-GR">
                <a:effectLst/>
              </a:rPr>
              <a:t>Επειδή οι ορισμοί της υγείας και της ασθένειας δεν είναι συγκεκριμένοι, αναπτύχθηκαν πρότυπα υγείας για να βοηθήσουν στην περιγραφή των εννοιών και των σχέσεων μεταξύ υγείας και ασθένειας (δίνοντας μια οπτική εικόνα σε κάτι που δεν είναι άμεσα ορατό). </a:t>
            </a:r>
          </a:p>
          <a:p>
            <a:pPr>
              <a:buFontTx/>
              <a:buNone/>
              <a:defRPr/>
            </a:pPr>
            <a:endParaRPr lang="el-GR">
              <a:effectLst/>
            </a:endParaRPr>
          </a:p>
          <a:p>
            <a:pPr>
              <a:buFontTx/>
              <a:buNone/>
              <a:defRPr/>
            </a:pPr>
            <a:r>
              <a:rPr lang="el-GR">
                <a:effectLst/>
              </a:rPr>
              <a:t>Τα πρότυπα που περιγράφονται σ' αυτό το κεφάλαιο είναι:</a:t>
            </a:r>
          </a:p>
          <a:p>
            <a:pPr>
              <a:buSzPct val="80000"/>
              <a:buFont typeface="Wingdings" pitchFamily="2" charset="2"/>
              <a:buChar char=""/>
              <a:defRPr/>
            </a:pPr>
            <a:r>
              <a:rPr lang="el-GR" b="1">
                <a:effectLst/>
              </a:rPr>
              <a:t>το συνεχές υγεία-ασθένεια, </a:t>
            </a:r>
          </a:p>
          <a:p>
            <a:pPr>
              <a:buSzPct val="80000"/>
              <a:buFont typeface="Wingdings" pitchFamily="2" charset="2"/>
              <a:buChar char=""/>
              <a:defRPr/>
            </a:pPr>
            <a:r>
              <a:rPr lang="el-GR" b="1">
                <a:effectLst/>
              </a:rPr>
              <a:t>το πρότυπο αιτίου-ξενιστή-περιβάλλοντος και </a:t>
            </a:r>
          </a:p>
          <a:p>
            <a:pPr>
              <a:buSzPct val="80000"/>
              <a:buFont typeface="Wingdings" pitchFamily="2" charset="2"/>
              <a:buChar char=""/>
              <a:defRPr/>
            </a:pPr>
            <a:r>
              <a:rPr lang="el-GR" b="1">
                <a:effectLst/>
              </a:rPr>
              <a:t>το πρότυπο πεποιθήσεων για την υγεία.</a:t>
            </a:r>
          </a:p>
          <a:p>
            <a:pPr>
              <a:defRPr/>
            </a:pP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6" name="Rectangle 27655">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7658" name="Rectangle 27657">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27660" name="Straight Connector 27659">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662" name="Rectangle 2766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664" name="Rectangle 2766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516835"/>
            <a:ext cx="2313633" cy="2103875"/>
          </a:xfrm>
        </p:spPr>
        <p:txBody>
          <a:bodyPr vert="horz" lIns="91440" tIns="45720" rIns="91440" bIns="45720" rtlCol="0" anchor="b">
            <a:normAutofit/>
          </a:bodyPr>
          <a:lstStyle/>
          <a:p>
            <a:pPr>
              <a:defRPr/>
            </a:pPr>
            <a:r>
              <a:rPr lang="en-US" sz="2600">
                <a:solidFill>
                  <a:srgbClr val="FFFFFF"/>
                </a:solidFill>
                <a:effectLst/>
              </a:rPr>
              <a:t>Το Συνεχές Υγεία - Ασθένεια </a:t>
            </a:r>
            <a:br>
              <a:rPr lang="en-US" sz="2600">
                <a:solidFill>
                  <a:srgbClr val="FFFFFF"/>
                </a:solidFill>
                <a:effectLst/>
              </a:rPr>
            </a:br>
            <a:r>
              <a:rPr lang="en-US" sz="2600">
                <a:solidFill>
                  <a:srgbClr val="FFFFFF"/>
                </a:solidFill>
                <a:effectLst/>
              </a:rPr>
              <a:t>(The health illness continuum)</a:t>
            </a:r>
          </a:p>
        </p:txBody>
      </p:sp>
      <p:sp>
        <p:nvSpPr>
          <p:cNvPr id="3" name="2 - Θέση περιεχομένου"/>
          <p:cNvSpPr>
            <a:spLocks noGrp="1"/>
          </p:cNvSpPr>
          <p:nvPr>
            <p:ph sz="half" idx="1"/>
          </p:nvPr>
        </p:nvSpPr>
        <p:spPr>
          <a:xfrm>
            <a:off x="369278" y="2653800"/>
            <a:ext cx="2313633" cy="3335519"/>
          </a:xfrm>
        </p:spPr>
        <p:txBody>
          <a:bodyPr vert="horz" lIns="0" tIns="45720" rIns="0" bIns="45720" rtlCol="0">
            <a:normAutofit/>
          </a:bodyPr>
          <a:lstStyle/>
          <a:p>
            <a:pPr>
              <a:buSzPct val="80000"/>
              <a:buFont typeface="Calibri" panose="020F0502020204030204" pitchFamily="34" charset="0"/>
              <a:buChar char="q"/>
              <a:defRPr/>
            </a:pPr>
            <a:r>
              <a:rPr lang="en-US" sz="1200">
                <a:solidFill>
                  <a:srgbClr val="FFFFFF"/>
                </a:solidFill>
                <a:effectLst/>
              </a:rPr>
              <a:t>Σύμφωνα μ' αυτό το πρότυπο, η υγεία είναι μια συνεχώς μεταβαλλόμενη κατάσταση, όπου η ευεξία είναι στο υψηλότερο επίπεδο και ο θάνατος στο αντίθετο κατώτερο άκρο μιας βαθμολογημένης κλίμακας.</a:t>
            </a:r>
          </a:p>
          <a:p>
            <a:pPr>
              <a:buSzPct val="80000"/>
              <a:buFont typeface="Calibri" panose="020F0502020204030204" pitchFamily="34" charset="0"/>
              <a:buChar char="q"/>
              <a:defRPr/>
            </a:pPr>
            <a:r>
              <a:rPr lang="en-US" sz="1200">
                <a:solidFill>
                  <a:srgbClr val="FFFFFF"/>
                </a:solidFill>
                <a:effectLst/>
              </a:rPr>
              <a:t>Ο νοσηλευτής θα πρέπει να γνωρίζει ότι ένας ασθενής με χρόνια ασθένεια μπορεί σε δεδομένη στιγμή να τοποθετεί τον εαυτό του σε διαφορετικά σημεία της κλίμακας, τα οποία εξαρτώνται από το </a:t>
            </a:r>
            <a:r>
              <a:rPr lang="en-US" sz="1200" b="1" u="sng">
                <a:solidFill>
                  <a:srgbClr val="FFFFFF"/>
                </a:solidFill>
                <a:effectLst/>
              </a:rPr>
              <a:t>πόσο καλά πιστεύει ότι διατηρεί τη λειτουργικότητα του</a:t>
            </a:r>
            <a:r>
              <a:rPr lang="en-US" sz="1200">
                <a:solidFill>
                  <a:srgbClr val="FFFFFF"/>
                </a:solidFill>
                <a:effectLst/>
              </a:rPr>
              <a:t> στα πλαίσια της ασθένειας.</a:t>
            </a:r>
          </a:p>
          <a:p>
            <a:pPr>
              <a:defRPr/>
            </a:pPr>
            <a:endParaRPr lang="en-US" sz="1200">
              <a:solidFill>
                <a:srgbClr val="FFFFFF"/>
              </a:solidFill>
            </a:endParaRPr>
          </a:p>
        </p:txBody>
      </p:sp>
      <p:sp>
        <p:nvSpPr>
          <p:cNvPr id="27666" name="Rectangle 2766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27651" name="Picture 2" descr="F:\tomos 1\4-2.tif"/>
          <p:cNvPicPr>
            <a:picLocks noGrp="1" noChangeAspect="1" noChangeArrowheads="1"/>
          </p:cNvPicPr>
          <p:nvPr>
            <p:ph sz="half" idx="2"/>
          </p:nvPr>
        </p:nvPicPr>
        <p:blipFill>
          <a:blip r:embed="rId3"/>
          <a:stretch>
            <a:fillRect/>
          </a:stretch>
        </p:blipFill>
        <p:spPr>
          <a:xfrm>
            <a:off x="3556512" y="1669996"/>
            <a:ext cx="5098562" cy="35180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11A978AA-7672-42C4-B5ED-55539D564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B938393-3C03-4A4C-9BEF-927DC2366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6" name="Rectangle 11">
            <a:extLst>
              <a:ext uri="{FF2B5EF4-FFF2-40B4-BE49-F238E27FC236}">
                <a16:creationId xmlns:a16="http://schemas.microsoft.com/office/drawing/2014/main" id="{A092A857-B226-45FB-955B-CBB2C1B53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2411730" cy="685800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332129" y="1608667"/>
            <a:ext cx="1917293" cy="4491015"/>
          </a:xfrm>
        </p:spPr>
        <p:txBody>
          <a:bodyPr anchor="t">
            <a:normAutofit/>
          </a:bodyPr>
          <a:lstStyle/>
          <a:p>
            <a:pPr algn="r">
              <a:defRPr/>
            </a:pPr>
            <a:r>
              <a:rPr lang="el-GR" sz="2800">
                <a:solidFill>
                  <a:srgbClr val="FFFFFF"/>
                </a:solidFill>
              </a:rPr>
              <a:t>Πρότυπο υψηλού επιπέδου ευεξίας</a:t>
            </a:r>
            <a:br>
              <a:rPr lang="el-GR" sz="2800">
                <a:solidFill>
                  <a:srgbClr val="FFFFFF"/>
                </a:solidFill>
              </a:rPr>
            </a:br>
            <a:r>
              <a:rPr lang="el-GR" sz="2800">
                <a:solidFill>
                  <a:srgbClr val="FFFFFF"/>
                </a:solidFill>
              </a:rPr>
              <a:t>(</a:t>
            </a:r>
            <a:r>
              <a:rPr lang="en-US" sz="2800">
                <a:solidFill>
                  <a:srgbClr val="FFFFFF"/>
                </a:solidFill>
              </a:rPr>
              <a:t>High level wellness model)</a:t>
            </a:r>
            <a:endParaRPr lang="el-GR" sz="2800">
              <a:solidFill>
                <a:srgbClr val="FFFFFF"/>
              </a:solidFill>
            </a:endParaRPr>
          </a:p>
        </p:txBody>
      </p:sp>
      <p:sp>
        <p:nvSpPr>
          <p:cNvPr id="3" name="2 - Θέση περιεχομένου"/>
          <p:cNvSpPr>
            <a:spLocks noGrp="1"/>
          </p:cNvSpPr>
          <p:nvPr>
            <p:ph idx="1"/>
          </p:nvPr>
        </p:nvSpPr>
        <p:spPr>
          <a:xfrm>
            <a:off x="3732021" y="1608667"/>
            <a:ext cx="4718431" cy="4491015"/>
          </a:xfrm>
        </p:spPr>
        <p:style>
          <a:lnRef idx="3">
            <a:schemeClr val="lt1"/>
          </a:lnRef>
          <a:fillRef idx="1">
            <a:schemeClr val="dk1"/>
          </a:fillRef>
          <a:effectRef idx="1">
            <a:schemeClr val="dk1"/>
          </a:effectRef>
          <a:fontRef idx="minor">
            <a:schemeClr val="lt1"/>
          </a:fontRef>
        </p:style>
        <p:txBody>
          <a:bodyPr>
            <a:normAutofit/>
          </a:bodyPr>
          <a:lstStyle/>
          <a:p>
            <a:pPr>
              <a:defRPr/>
            </a:pPr>
            <a:r>
              <a:rPr lang="el-GR" sz="1700">
                <a:solidFill>
                  <a:srgbClr val="FFFFFF"/>
                </a:solidFill>
                <a:effectLst/>
              </a:rPr>
              <a:t>Θεωρείται ως την επίτευξη της μέγιστης δυνατής λειτουργικότητας του ατόμου. </a:t>
            </a:r>
          </a:p>
          <a:p>
            <a:pPr>
              <a:defRPr/>
            </a:pPr>
            <a:r>
              <a:rPr lang="el-GR" sz="1700">
                <a:solidFill>
                  <a:srgbClr val="FFFFFF"/>
                </a:solidFill>
                <a:effectLst/>
              </a:rPr>
              <a:t>Η υγεία θεωρείται παθητική στάση σε σχέση με την ευεξία που είναι μια πιο ενεργητική κατάσταση προσανατολισμένη στη μεγιστοποίηση του δυναμικού του ατόμου, ανεξάρτητα από την κατάσταση της υγείας του. </a:t>
            </a:r>
          </a:p>
          <a:p>
            <a:pPr>
              <a:defRPr/>
            </a:pPr>
            <a:r>
              <a:rPr lang="el-GR" sz="1700">
                <a:solidFill>
                  <a:srgbClr val="FFFFFF"/>
                </a:solidFill>
                <a:effectLst/>
              </a:rPr>
              <a:t>Το πρότυπο του </a:t>
            </a:r>
            <a:r>
              <a:rPr lang="en-US" sz="1700">
                <a:solidFill>
                  <a:srgbClr val="FFFFFF"/>
                </a:solidFill>
                <a:effectLst/>
              </a:rPr>
              <a:t>Dunn, </a:t>
            </a:r>
            <a:r>
              <a:rPr lang="el-GR" sz="1700">
                <a:solidFill>
                  <a:srgbClr val="FFFFFF"/>
                </a:solidFill>
                <a:effectLst/>
              </a:rPr>
              <a:t>(</a:t>
            </a:r>
            <a:r>
              <a:rPr lang="en-US" sz="1700">
                <a:solidFill>
                  <a:srgbClr val="FFFFFF"/>
                </a:solidFill>
                <a:effectLst/>
              </a:rPr>
              <a:t>1961)</a:t>
            </a:r>
            <a:r>
              <a:rPr lang="el-GR" sz="1700">
                <a:solidFill>
                  <a:srgbClr val="FFFFFF"/>
                </a:solidFill>
                <a:effectLst/>
              </a:rPr>
              <a:t> είναι ολιστικό και επιτρέπει στο νοσηλευτή να παράσχει φροντίδα στο άτομο ως όλον λαμβάνοντας υπόψη όλους τους παράγοντες που επηρεάζουν την κατάσταση του ατόμου καθώς αγωνίζεται για να φθάσει το μέγιστο του δυναμικού </a:t>
            </a:r>
            <a:r>
              <a:rPr lang="el-GR" sz="1700">
                <a:solidFill>
                  <a:srgbClr val="FFFFFF"/>
                </a:solidFill>
              </a:rPr>
              <a:t>του. </a:t>
            </a: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329613" cy="1011237"/>
          </a:xfrm>
        </p:spPr>
        <p:txBody>
          <a:bodyPr>
            <a:normAutofit/>
          </a:bodyPr>
          <a:lstStyle/>
          <a:p>
            <a:pPr>
              <a:defRPr/>
            </a:pPr>
            <a:r>
              <a:rPr lang="el-GR" sz="4000" dirty="0"/>
              <a:t>Πρότυπο Αιτίου-Ξενιστή-Περιβάλλοντος</a:t>
            </a:r>
            <a:br>
              <a:rPr lang="en-US" dirty="0"/>
            </a:br>
            <a:r>
              <a:rPr lang="en-US" sz="2400" dirty="0"/>
              <a:t>Agent-host-environment model</a:t>
            </a:r>
            <a:endParaRPr lang="el-GR" sz="2400" dirty="0"/>
          </a:p>
        </p:txBody>
      </p:sp>
      <p:sp>
        <p:nvSpPr>
          <p:cNvPr id="3" name="2 - Θέση περιεχομένου"/>
          <p:cNvSpPr>
            <a:spLocks noGrp="1"/>
          </p:cNvSpPr>
          <p:nvPr>
            <p:ph sz="half" idx="1"/>
          </p:nvPr>
        </p:nvSpPr>
        <p:spPr>
          <a:xfrm>
            <a:off x="0" y="1285875"/>
            <a:ext cx="5357813" cy="2928938"/>
          </a:xfrm>
          <a:solidFill>
            <a:srgbClr val="CCFFCC"/>
          </a:solidFill>
        </p:spPr>
        <p:txBody>
          <a:bodyPr>
            <a:normAutofit fontScale="55000" lnSpcReduction="20000"/>
          </a:bodyPr>
          <a:lstStyle/>
          <a:p>
            <a:pPr>
              <a:buFont typeface="Wingdings" pitchFamily="2" charset="2"/>
              <a:buChar char="ü"/>
              <a:defRPr/>
            </a:pPr>
            <a:r>
              <a:rPr lang="el-GR" sz="4200" dirty="0">
                <a:solidFill>
                  <a:srgbClr val="002060"/>
                </a:solidFill>
                <a:effectLst/>
                <a:latin typeface="Calibri" pitchFamily="34" charset="0"/>
                <a:cs typeface="Times New Roman" pitchFamily="18" charset="0"/>
              </a:rPr>
              <a:t>Είναι χρήσιμο για την πρόβλεψη μιας ασθένειας</a:t>
            </a:r>
          </a:p>
          <a:p>
            <a:pPr>
              <a:buFontTx/>
              <a:buNone/>
              <a:defRPr/>
            </a:pPr>
            <a:endParaRPr lang="en-US" sz="4200" dirty="0">
              <a:solidFill>
                <a:srgbClr val="002060"/>
              </a:solidFill>
              <a:effectLst/>
              <a:latin typeface="Calibri" pitchFamily="34" charset="0"/>
              <a:cs typeface="Times New Roman" pitchFamily="18" charset="0"/>
            </a:endParaRPr>
          </a:p>
          <a:p>
            <a:pPr>
              <a:buFont typeface="Wingdings" pitchFamily="2" charset="2"/>
              <a:buChar char="ü"/>
              <a:defRPr/>
            </a:pPr>
            <a:r>
              <a:rPr lang="el-GR" sz="4200" dirty="0">
                <a:solidFill>
                  <a:srgbClr val="002060"/>
                </a:solidFill>
                <a:effectLst/>
                <a:latin typeface="Calibri" pitchFamily="34" charset="0"/>
                <a:cs typeface="Times New Roman" pitchFamily="18" charset="0"/>
              </a:rPr>
              <a:t>Η αναγνώριση των παραγόντων κινδύνου που είναι το αποτέλεσμα της αλληλεπίδρασης αιτίου-ξενιστή-περιβάλλοντος είναι σημαντική για την προαγωγή και διατήρηση της υγείας.</a:t>
            </a:r>
          </a:p>
          <a:p>
            <a:pPr>
              <a:buFontTx/>
              <a:buNone/>
              <a:defRPr/>
            </a:pPr>
            <a:endParaRPr lang="el-GR" sz="3800" dirty="0">
              <a:solidFill>
                <a:srgbClr val="FF0000"/>
              </a:solidFill>
              <a:effectLst/>
            </a:endParaRPr>
          </a:p>
          <a:p>
            <a:pPr>
              <a:defRPr/>
            </a:pPr>
            <a:endParaRPr lang="el-GR" dirty="0"/>
          </a:p>
        </p:txBody>
      </p:sp>
      <p:pic>
        <p:nvPicPr>
          <p:cNvPr id="31747" name="Picture 2" descr="F:\tomos 1\4-3.tif"/>
          <p:cNvPicPr>
            <a:picLocks noGrp="1" noChangeAspect="1" noChangeArrowheads="1"/>
          </p:cNvPicPr>
          <p:nvPr>
            <p:ph sz="half" idx="2"/>
          </p:nvPr>
        </p:nvPicPr>
        <p:blipFill>
          <a:blip r:embed="rId3"/>
          <a:srcRect/>
          <a:stretch>
            <a:fillRect/>
          </a:stretch>
        </p:blipFill>
        <p:spPr>
          <a:xfrm>
            <a:off x="5357813" y="1285875"/>
            <a:ext cx="3786187" cy="3571875"/>
          </a:xfrm>
        </p:spPr>
      </p:pic>
      <p:sp>
        <p:nvSpPr>
          <p:cNvPr id="6" name="5 - TextBox"/>
          <p:cNvSpPr txBox="1"/>
          <p:nvPr/>
        </p:nvSpPr>
        <p:spPr>
          <a:xfrm>
            <a:off x="0" y="4214813"/>
            <a:ext cx="9144000" cy="2400657"/>
          </a:xfrm>
          <a:prstGeom prst="rect">
            <a:avLst/>
          </a:prstGeom>
          <a:solidFill>
            <a:srgbClr val="FFC000"/>
          </a:solidFill>
        </p:spPr>
        <p:txBody>
          <a:bodyPr>
            <a:spAutoFit/>
          </a:bodyPr>
          <a:lstStyle/>
          <a:p>
            <a:pPr fontAlgn="auto">
              <a:spcBef>
                <a:spcPts val="0"/>
              </a:spcBef>
              <a:spcAft>
                <a:spcPts val="0"/>
              </a:spcAft>
              <a:defRPr/>
            </a:pPr>
            <a:r>
              <a:rPr lang="el-GR" sz="2000" b="1" dirty="0">
                <a:solidFill>
                  <a:srgbClr val="7030A0"/>
                </a:solidFill>
                <a:latin typeface="+mn-lt"/>
                <a:cs typeface="+mn-cs"/>
              </a:rPr>
              <a:t>Αίτιο: </a:t>
            </a:r>
            <a:r>
              <a:rPr lang="el-GR" dirty="0">
                <a:solidFill>
                  <a:schemeClr val="bg2">
                    <a:lumMod val="50000"/>
                  </a:schemeClr>
                </a:solidFill>
                <a:latin typeface="+mn-lt"/>
                <a:cs typeface="+mn-cs"/>
              </a:rPr>
              <a:t>Ένας παράγοντας που πρέπει να υπάρχει ή να απουσιάζει για να προκληθεί μια ασθένεια. Μπορεί να είναι βιολογικός, χημικός, φυσικός, μηχανικός ή ψυχοκοινωνικός</a:t>
            </a:r>
          </a:p>
          <a:p>
            <a:pPr fontAlgn="auto">
              <a:spcBef>
                <a:spcPts val="0"/>
              </a:spcBef>
              <a:spcAft>
                <a:spcPts val="0"/>
              </a:spcAft>
              <a:defRPr/>
            </a:pPr>
            <a:r>
              <a:rPr lang="el-GR" sz="2000" b="1" dirty="0">
                <a:solidFill>
                  <a:srgbClr val="7030A0"/>
                </a:solidFill>
                <a:latin typeface="+mn-lt"/>
                <a:cs typeface="+mn-cs"/>
              </a:rPr>
              <a:t>Ξενιστής: </a:t>
            </a:r>
            <a:r>
              <a:rPr lang="el-GR" dirty="0">
                <a:solidFill>
                  <a:schemeClr val="bg2">
                    <a:lumMod val="50000"/>
                  </a:schemeClr>
                </a:solidFill>
                <a:latin typeface="+mn-lt"/>
                <a:cs typeface="+mn-cs"/>
              </a:rPr>
              <a:t>Οι ζώντες οργανισμοί (π.χ. άνθρωποι ή ζώα) ικανοί να προσβληθούν ή να επηρεαστούν από το αίτιο. Η αντίδραση του ξενιστή επηρεάζεται από το οικογενειακό ιστορικό, την ηλικία και τις συνήθειες υγείας.</a:t>
            </a:r>
          </a:p>
          <a:p>
            <a:pPr fontAlgn="auto">
              <a:spcBef>
                <a:spcPts val="0"/>
              </a:spcBef>
              <a:spcAft>
                <a:spcPts val="0"/>
              </a:spcAft>
              <a:defRPr/>
            </a:pPr>
            <a:r>
              <a:rPr lang="el-GR" sz="2000" b="1" dirty="0">
                <a:solidFill>
                  <a:srgbClr val="7030A0"/>
                </a:solidFill>
                <a:latin typeface="+mn-lt"/>
                <a:cs typeface="+mn-cs"/>
              </a:rPr>
              <a:t>Περιβάλλον: </a:t>
            </a:r>
            <a:r>
              <a:rPr lang="el-GR" dirty="0">
                <a:solidFill>
                  <a:schemeClr val="bg2">
                    <a:lumMod val="50000"/>
                  </a:schemeClr>
                </a:solidFill>
                <a:latin typeface="+mn-lt"/>
                <a:cs typeface="+mn-cs"/>
              </a:rPr>
              <a:t>Οτιδήποτε εξωτερικό από τον ξενιστή που κάνει την ασθένεια περισσότερο ή λιγότερο πιθανή, π.χ. η μόλυνση του αέρα και η ηχορύπανση (θόρυβος)</a:t>
            </a:r>
          </a:p>
          <a:p>
            <a:pPr fontAlgn="auto">
              <a:spcBef>
                <a:spcPts val="0"/>
              </a:spcBef>
              <a:spcAft>
                <a:spcPts val="0"/>
              </a:spcAft>
              <a:defRPr/>
            </a:pPr>
            <a:endParaRPr lang="el-GR" dirty="0">
              <a:solidFill>
                <a:srgbClr val="FF0000"/>
              </a:solidFill>
              <a:latin typeface="+mn-lt"/>
              <a:cs typeface="+mn-cs"/>
            </a:endParaRPr>
          </a:p>
        </p:txBody>
      </p:sp>
    </p:spTree>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499</TotalTime>
  <Words>3155</Words>
  <Application>Microsoft Office PowerPoint</Application>
  <PresentationFormat>Προβολή στην οθόνη (4:3)</PresentationFormat>
  <Paragraphs>284</Paragraphs>
  <Slides>36</Slides>
  <Notes>35</Notes>
  <HiddenSlides>2</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36</vt:i4>
      </vt:variant>
    </vt:vector>
  </HeadingPairs>
  <TitlesOfParts>
    <vt:vector size="42" baseType="lpstr">
      <vt:lpstr>Arial</vt:lpstr>
      <vt:lpstr>Calibri</vt:lpstr>
      <vt:lpstr>Calibri Light</vt:lpstr>
      <vt:lpstr>Times New Roman</vt:lpstr>
      <vt:lpstr>Wingdings</vt:lpstr>
      <vt:lpstr>Ανασκόπηση</vt:lpstr>
      <vt:lpstr>Yγεία και ασθένεια</vt:lpstr>
      <vt:lpstr>   ΕΙΣΑΓΩΓΗ ΣΤΗΝ ΕΝΝΟΙΑ TΗΣ  ΥΓΕΙΑΣ </vt:lpstr>
      <vt:lpstr>Ορισμός της υγείας</vt:lpstr>
      <vt:lpstr>Παρουσίαση του PowerPoint</vt:lpstr>
      <vt:lpstr>Παρουσίαση του PowerPoint</vt:lpstr>
      <vt:lpstr> Πρότυπα Υγείας και Ασθένειας </vt:lpstr>
      <vt:lpstr>Το Συνεχές Υγεία - Ασθένεια  (The health illness continuum)</vt:lpstr>
      <vt:lpstr>Πρότυπο υψηλού επιπέδου ευεξίας (High level wellness model)</vt:lpstr>
      <vt:lpstr>Πρότυπο Αιτίου-Ξενιστή-Περιβάλλοντος Agent-host-environment model</vt:lpstr>
      <vt:lpstr>Το Πρότυπο Πεποιθήσεων για την Υγεία  (health belief model)</vt:lpstr>
      <vt:lpstr>Παρουσίαση του PowerPoint</vt:lpstr>
      <vt:lpstr>Παρουσίαση του PowerPoint</vt:lpstr>
      <vt:lpstr> Παράγοντες που επηρεάζουν την κατάσταση Υγείας - Ασθένειας </vt:lpstr>
      <vt:lpstr>Φυσική διάσταση</vt:lpstr>
      <vt:lpstr>Συναισθηματική Διάσταση</vt:lpstr>
      <vt:lpstr>Διανοητική Διάσταση</vt:lpstr>
      <vt:lpstr>Περιβαλλοντική Διάσταση</vt:lpstr>
      <vt:lpstr>Κοινωνικοπολιτιστική Διάσταση</vt:lpstr>
      <vt:lpstr>Πνευματική Διάσταση</vt:lpstr>
      <vt:lpstr> Αυτοαντίληψη </vt:lpstr>
      <vt:lpstr> Παράγοντες Κινδύνου </vt:lpstr>
      <vt:lpstr>Αιτίες νοσημάτων </vt:lpstr>
      <vt:lpstr>Οξεία και Χρόνια Ασθένεια </vt:lpstr>
      <vt:lpstr>Οξεία Ασθένεια </vt:lpstr>
      <vt:lpstr>Χαρακτηριστικά χρόνιας ασθένειας </vt:lpstr>
      <vt:lpstr>Για να μπορέσουν να ζήσουν ικανοποιητικά με το χρόνιο πρόβλημα τους οι ασθενείς θα πρέπει:</vt:lpstr>
      <vt:lpstr>Η νοσηλευτική φροντίδα ως φροντίδα πρόληψης  Επίπεδα πρόληψης</vt:lpstr>
      <vt:lpstr>Πρωτογενής πρόληψη</vt:lpstr>
      <vt:lpstr>Πρωτογενές Επίπεδο</vt:lpstr>
      <vt:lpstr>Δευτερογενής πρόληψη</vt:lpstr>
      <vt:lpstr>Δευτερογενές Επίπεδο</vt:lpstr>
      <vt:lpstr>Τριτογενές Επίπεδο.  Η τριτογενής προληπτική φροντίδα</vt:lpstr>
      <vt:lpstr>Κανόνες του τρόπου ζωής που επηρεάζουν την υγεία</vt:lpstr>
      <vt:lpstr>Παρουσίαση του PowerPoint</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SOFIA ZYGA</cp:lastModifiedBy>
  <cp:revision>1</cp:revision>
  <dcterms:modified xsi:type="dcterms:W3CDTF">2024-11-17T18:10:57Z</dcterms:modified>
</cp:coreProperties>
</file>