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3" r:id="rId5"/>
    <p:sldId id="272" r:id="rId6"/>
    <p:sldId id="274" r:id="rId7"/>
    <p:sldId id="276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287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373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314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985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318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599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69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924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978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244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238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E1DF8-ADE9-4C93-AC18-BA50BCB00774}" type="datetimeFigureOut">
              <a:rPr lang="el-GR" smtClean="0"/>
              <a:t>11/6/2021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E3F20-9DD8-45D7-B319-E88BCBF10E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337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471277"/>
            <a:ext cx="10515600" cy="6076171"/>
          </a:xfrm>
        </p:spPr>
        <p:txBody>
          <a:bodyPr/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l-GR" sz="4800" dirty="0" smtClean="0"/>
              <a:t>ΚΟΙΝΩΝΙΚΗ ΟΙΚΟΝΟΜΙΑ</a:t>
            </a:r>
          </a:p>
          <a:p>
            <a:endParaRPr lang="el-GR" dirty="0" smtClean="0"/>
          </a:p>
          <a:p>
            <a:pPr marL="0" indent="0" algn="ctr">
              <a:buNone/>
            </a:pPr>
            <a:endParaRPr lang="el-GR" sz="1600" dirty="0" smtClean="0"/>
          </a:p>
          <a:p>
            <a:pPr marL="0" indent="0" algn="ctr">
              <a:buNone/>
            </a:pPr>
            <a:endParaRPr lang="el-GR" sz="3600" dirty="0"/>
          </a:p>
          <a:p>
            <a:pPr marL="0" indent="0" algn="ctr">
              <a:buNone/>
            </a:pPr>
            <a:r>
              <a:rPr lang="el-GR" sz="3600" b="1" smtClean="0"/>
              <a:t>ΚΟΙΝΩΝΙΚΗ </a:t>
            </a:r>
            <a:r>
              <a:rPr lang="el-GR" sz="3600" b="1" smtClean="0"/>
              <a:t>ΕΠΙΧΕΙΡΗΣΗ ΓΕΝΙΚΑ</a:t>
            </a:r>
            <a:endParaRPr lang="el-GR" sz="3600" dirty="0" smtClean="0"/>
          </a:p>
        </p:txBody>
      </p:sp>
    </p:spTree>
    <p:extLst>
      <p:ext uri="{BB962C8B-B14F-4D97-AF65-F5344CB8AC3E}">
        <p14:creationId xmlns:p14="http://schemas.microsoft.com/office/powerpoint/2010/main" val="33655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05840" y="530352"/>
            <a:ext cx="10347960" cy="1115568"/>
          </a:xfrm>
        </p:spPr>
        <p:txBody>
          <a:bodyPr/>
          <a:lstStyle/>
          <a:p>
            <a:pPr algn="ctr"/>
            <a:r>
              <a:rPr lang="en-US" b="1" dirty="0"/>
              <a:t>ENNOIA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Καθολικά αποδεκτός ορισμός των κοινωνικών επιχειρήσεων δεν υπάρχει σήμερα.  </a:t>
            </a:r>
          </a:p>
          <a:p>
            <a:r>
              <a:rPr lang="el-GR" sz="4000" dirty="0"/>
              <a:t>Ο όρος χρησιμοποιήθηκε για να προσδιορίσει νέου τύπου μη κερδοσκοπικές οργανώσεις, οι οποίες διέφεραν από τις παραδοσιακές σε διάφορες πτυχές τους. </a:t>
            </a:r>
          </a:p>
        </p:txBody>
      </p:sp>
    </p:spTree>
    <p:extLst>
      <p:ext uri="{BB962C8B-B14F-4D97-AF65-F5344CB8AC3E}">
        <p14:creationId xmlns:p14="http://schemas.microsoft.com/office/powerpoint/2010/main" val="1276963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ΕΥΡΩΠΑΙΚΗ ΕΠΙΤΡΟΠΗ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5488" y="1865375"/>
            <a:ext cx="11411712" cy="4352545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el-GR" sz="3200" dirty="0">
                <a:solidFill>
                  <a:prstClr val="black"/>
                </a:solidFill>
              </a:rPr>
              <a:t>Συνδυάζουν κοινωνικούς στόχους με επιχειρηματικό πνεύμα. Κύριος στόχος να έχει κοινωνικό αντίκτυπο αντί να παράγει κέρδος.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el-GR" sz="3200" dirty="0">
                <a:solidFill>
                  <a:prstClr val="black"/>
                </a:solidFill>
              </a:rPr>
              <a:t>Επικεντρώνονται στην επίτευξη ευρύτερων κοινωνικών, περιβαλλοντικών ή κοινοτικών σκοπών. 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el-GR" sz="3200" dirty="0">
                <a:solidFill>
                  <a:prstClr val="black"/>
                </a:solidFill>
              </a:rPr>
              <a:t>Δεν υπάρχει ενιαία νομική μορφή. Λειτουργούν με τη μορφή κοινωνικών συνεταιρισμών, ιδιωτικές εταιρείες περιορισμένης ευθύνης, αλληλασφαλιστικοί οργανισμοί οργανώσεις μη κερδοσκοπικού χαρακτήρα</a:t>
            </a:r>
            <a:r>
              <a:rPr lang="el-GR" sz="3200" dirty="0" smtClean="0">
                <a:solidFill>
                  <a:prstClr val="black"/>
                </a:solidFill>
              </a:rPr>
              <a:t>.</a:t>
            </a:r>
            <a:endParaRPr lang="el-G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27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ΕΥΡΩΠΑΙΚΗ ΕΠΙΤΡΟΠΗ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5488" y="1865375"/>
            <a:ext cx="11411712" cy="43525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/>
              <a:t>Κοινά επιχειρηματικά χαρακτηριστικά:</a:t>
            </a:r>
          </a:p>
          <a:p>
            <a:pPr marL="0" indent="0">
              <a:buNone/>
            </a:pPr>
            <a:r>
              <a:rPr lang="el-GR" sz="3200" dirty="0"/>
              <a:t>1) Ο κοινωνικός ή κοινοτικός στόχος της κοινής ωφέλειας είναι ο λόγος της εμπορικής δραστηριότητάς τους.</a:t>
            </a:r>
          </a:p>
          <a:p>
            <a:pPr marL="0" indent="0">
              <a:buNone/>
            </a:pPr>
            <a:r>
              <a:rPr lang="el-GR" sz="3200" dirty="0"/>
              <a:t>2) Τα κέρδη </a:t>
            </a:r>
            <a:r>
              <a:rPr lang="el-GR" sz="3200" dirty="0" err="1"/>
              <a:t>επανεπενδύονται</a:t>
            </a:r>
            <a:r>
              <a:rPr lang="el-GR" sz="3200" dirty="0"/>
              <a:t> κυρίως για την επίτευξη του κοινωνικού αυτού στόχου. </a:t>
            </a:r>
          </a:p>
          <a:p>
            <a:pPr marL="0" indent="0">
              <a:buNone/>
            </a:pPr>
            <a:r>
              <a:rPr lang="el-GR" sz="3200" dirty="0"/>
              <a:t>3) Η μέθοδος οργάνωσης ή το ιδιοκτησιακό τους καθεστώς αντανακλούν την επιχειρηματική τους αποστολή, χρησιμοποιώντας δημοκρατικές ή συμμετοχικές αρχές ή εστιάζοντας στην κοινωνική δικαιοσύνη.</a:t>
            </a:r>
          </a:p>
        </p:txBody>
      </p:sp>
    </p:spTree>
    <p:extLst>
      <p:ext uri="{BB962C8B-B14F-4D97-AF65-F5344CB8AC3E}">
        <p14:creationId xmlns:p14="http://schemas.microsoft.com/office/powerpoint/2010/main" val="260138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ΟΟΣΑ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85216" y="1499616"/>
            <a:ext cx="11356848" cy="479145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Κάθε ιδιωτική δραστηριότητα που στοχεύει στο κοινωνικό συμφέρον, χαράσσει επιχειρηματική στρατηγική και οργανώνεται βάσει των αρχών της επιχειρηματικότητας. 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Προσπαθεί, παράγοντας προϊόντα και υπηρεσίες, να φέρει καινοτόμες λύσεις στα προβλήματα του κοινωνικού αποκλεισμού και της ανεργίας.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Ξεχωρίζουν από τους υπόλοιπους μη κερδοσκοπικούς φορείς, επειδή ασκούν εμπορικές δραστηριότητες για να επιτύχουν τους σκοπούς τους και την οικονομική τους αυτάρκεια</a:t>
            </a:r>
            <a:r>
              <a:rPr lang="el-GR" sz="3200" dirty="0" smtClean="0">
                <a:solidFill>
                  <a:prstClr val="black"/>
                </a:solidFill>
              </a:rPr>
              <a:t>.</a:t>
            </a:r>
            <a:endParaRPr lang="el-G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642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ΗΝΩΜΕΝΟ ΒΑΣΙΛΕΙΟ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85216" y="1719072"/>
            <a:ext cx="11356848" cy="4992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/>
              <a:t>Επιχειρήσεις που έχουν:</a:t>
            </a:r>
          </a:p>
          <a:p>
            <a:pPr marL="0" indent="0">
              <a:buNone/>
            </a:pPr>
            <a:r>
              <a:rPr lang="el-GR" sz="3200" dirty="0"/>
              <a:t>1) Ξεκάθαρη κοινωνική ή περιβαλλοντική αποστολή.</a:t>
            </a:r>
          </a:p>
          <a:p>
            <a:pPr marL="0" indent="0">
              <a:buNone/>
            </a:pPr>
            <a:r>
              <a:rPr lang="el-GR" sz="3200" dirty="0"/>
              <a:t>2) Αποκτούν το μεγαλύτερο μέρος του εισοδήματός τους από το εμπόριο.</a:t>
            </a:r>
          </a:p>
          <a:p>
            <a:pPr marL="0" indent="0">
              <a:buNone/>
            </a:pPr>
            <a:r>
              <a:rPr lang="el-GR" sz="3200" dirty="0"/>
              <a:t>3) </a:t>
            </a:r>
            <a:r>
              <a:rPr lang="el-GR" sz="3200" dirty="0" err="1"/>
              <a:t>Επανεπενδύουν</a:t>
            </a:r>
            <a:r>
              <a:rPr lang="el-GR" sz="3200" dirty="0"/>
              <a:t> το μεγαλύτερο μέρος των κερδών τους.</a:t>
            </a:r>
          </a:p>
          <a:p>
            <a:pPr marL="0" indent="0">
              <a:buNone/>
            </a:pPr>
            <a:r>
              <a:rPr lang="el-GR" sz="3200" dirty="0"/>
              <a:t>4) Είναι ανεξάρτητες από το κράτος. </a:t>
            </a:r>
          </a:p>
          <a:p>
            <a:pPr marL="0" indent="0">
              <a:buNone/>
            </a:pPr>
            <a:r>
              <a:rPr lang="el-GR" sz="3200" dirty="0"/>
              <a:t>5) Ελέγχονται κατά πλειοψηφία από εμπλεκόμενους στην κοινωνική αποστολή τους.</a:t>
            </a:r>
          </a:p>
          <a:p>
            <a:pPr marL="0" indent="0">
              <a:buNone/>
            </a:pPr>
            <a:r>
              <a:rPr lang="el-GR" sz="3200" dirty="0"/>
              <a:t>6) Λειτουργούν με τις αρχές της λογοδοσίας και της </a:t>
            </a:r>
            <a:r>
              <a:rPr lang="el-GR" sz="3200" dirty="0" smtClean="0"/>
              <a:t>διαφάνειας.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250786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611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>
                <a:latin typeface="+mn-lt"/>
              </a:rPr>
              <a:t>ΝΕΑ ΑΝΤΙΛΗΨΗ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316736"/>
            <a:ext cx="12192000" cy="4860227"/>
          </a:xfrm>
        </p:spPr>
        <p:txBody>
          <a:bodyPr>
            <a:noAutofit/>
          </a:bodyPr>
          <a:lstStyle/>
          <a:p>
            <a:r>
              <a:rPr lang="el-GR" sz="3200" dirty="0"/>
              <a:t>Οι επιχειρήσεις κοινωνικού σκοπού είναι επιχειρήσεις που παράγουν εισόδημα, ανήκουν και διοικούνται από μη κερδοσκοπικές οργανώσεις με τον σαφή στόχο να απασχολούν «πελάτες σε κίνδυνο» στις επιχειρηματικές δραστηριότητές τους. </a:t>
            </a:r>
          </a:p>
          <a:p>
            <a:r>
              <a:rPr lang="el-GR" sz="3200" dirty="0" smtClean="0"/>
              <a:t>Αφενός </a:t>
            </a:r>
            <a:r>
              <a:rPr lang="el-GR" sz="3200" dirty="0"/>
              <a:t>ιδιοκτήτες τους είναι οντότητες της κοινωνικής </a:t>
            </a:r>
            <a:r>
              <a:rPr lang="el-GR" sz="3200" dirty="0" smtClean="0"/>
              <a:t>οικονομίας και</a:t>
            </a:r>
            <a:r>
              <a:rPr lang="el-GR" sz="3200" dirty="0"/>
              <a:t>, αφετέρου, λειτουργούν με μοναδικό γνώμονα την επίτευξη του κοινωφελούς σκοπού του οικονομικού τους υποκειμένου.  </a:t>
            </a:r>
          </a:p>
          <a:p>
            <a:r>
              <a:rPr lang="el-GR" sz="3200" dirty="0" smtClean="0"/>
              <a:t>Διαφορετική </a:t>
            </a:r>
            <a:r>
              <a:rPr lang="el-GR" sz="3200" dirty="0"/>
              <a:t>αντίληψη για την κοινωνική </a:t>
            </a:r>
            <a:r>
              <a:rPr lang="el-GR" sz="3200" dirty="0" smtClean="0"/>
              <a:t>επιχείρηση. Δεχόμενοι </a:t>
            </a:r>
            <a:r>
              <a:rPr lang="el-GR" sz="3200" dirty="0"/>
              <a:t>το διαχωρισμό αυτό δεν αποκλείουμε τις γνήσια εμπορικές δραστηριότητες των οντοτήτων της κοινωνικής οικονομίας.</a:t>
            </a:r>
          </a:p>
        </p:txBody>
      </p:sp>
    </p:spTree>
    <p:extLst>
      <p:ext uri="{BB962C8B-B14F-4D97-AF65-F5344CB8AC3E}">
        <p14:creationId xmlns:p14="http://schemas.microsoft.com/office/powerpoint/2010/main" val="173856990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378</Words>
  <Application>Microsoft Office PowerPoint</Application>
  <PresentationFormat>Ευρεία οθόνη</PresentationFormat>
  <Paragraphs>34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Παρουσίαση του PowerPoint</vt:lpstr>
      <vt:lpstr>ENNOIA</vt:lpstr>
      <vt:lpstr>ΕΥΡΩΠΑΙΚΗ ΕΠΙΤΡΟΠΗ</vt:lpstr>
      <vt:lpstr>ΕΥΡΩΠΑΙΚΗ ΕΠΙΤΡΟΠΗ</vt:lpstr>
      <vt:lpstr>ΟΟΣΑ</vt:lpstr>
      <vt:lpstr>ΗΝΩΜΕΝΟ ΒΑΣΙΛΕΙΟ</vt:lpstr>
      <vt:lpstr>ΝΕΑ ΑΝΤΙΛΗΨΗ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uop_user</dc:creator>
  <cp:lastModifiedBy>Michael</cp:lastModifiedBy>
  <cp:revision>41</cp:revision>
  <dcterms:created xsi:type="dcterms:W3CDTF">2015-10-14T12:21:46Z</dcterms:created>
  <dcterms:modified xsi:type="dcterms:W3CDTF">2021-06-11T07:58:03Z</dcterms:modified>
</cp:coreProperties>
</file>