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sldIdLst>
    <p:sldId id="256" r:id="rId2"/>
    <p:sldId id="259" r:id="rId3"/>
    <p:sldId id="261" r:id="rId4"/>
    <p:sldId id="301" r:id="rId5"/>
    <p:sldId id="264" r:id="rId6"/>
    <p:sldId id="289" r:id="rId7"/>
    <p:sldId id="287" r:id="rId8"/>
    <p:sldId id="302" r:id="rId9"/>
    <p:sldId id="303" r:id="rId10"/>
    <p:sldId id="304" r:id="rId11"/>
    <p:sldId id="283" r:id="rId12"/>
    <p:sldId id="291" r:id="rId13"/>
    <p:sldId id="312" r:id="rId14"/>
    <p:sldId id="263" r:id="rId15"/>
    <p:sldId id="262" r:id="rId16"/>
    <p:sldId id="257" r:id="rId17"/>
    <p:sldId id="265" r:id="rId18"/>
    <p:sldId id="267" r:id="rId19"/>
    <p:sldId id="266" r:id="rId20"/>
    <p:sldId id="272" r:id="rId21"/>
    <p:sldId id="270" r:id="rId22"/>
    <p:sldId id="273" r:id="rId23"/>
    <p:sldId id="281" r:id="rId24"/>
    <p:sldId id="275" r:id="rId25"/>
    <p:sldId id="260" r:id="rId26"/>
    <p:sldId id="276" r:id="rId27"/>
    <p:sldId id="277" r:id="rId28"/>
    <p:sldId id="278" r:id="rId29"/>
    <p:sldId id="279" r:id="rId30"/>
    <p:sldId id="280" r:id="rId31"/>
    <p:sldId id="282" r:id="rId32"/>
    <p:sldId id="305" r:id="rId33"/>
    <p:sldId id="306" r:id="rId34"/>
    <p:sldId id="307" r:id="rId35"/>
    <p:sldId id="308" r:id="rId36"/>
    <p:sldId id="309" r:id="rId37"/>
    <p:sldId id="310" r:id="rId38"/>
    <p:sldId id="311" r:id="rId39"/>
  </p:sldIdLst>
  <p:sldSz cx="9144000" cy="6858000" type="screen4x3"/>
  <p:notesSz cx="6645275"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00"/>
    <a:srgbClr val="009900"/>
    <a:srgbClr val="33CC33"/>
    <a:srgbClr val="FF3300"/>
    <a:srgbClr val="FF0066"/>
    <a:srgbClr val="FFAFCA"/>
    <a:srgbClr val="FFC5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84" autoAdjust="0"/>
    <p:restoredTop sz="94660"/>
  </p:normalViewPr>
  <p:slideViewPr>
    <p:cSldViewPr>
      <p:cViewPr varScale="1">
        <p:scale>
          <a:sx n="105" d="100"/>
          <a:sy n="105" d="100"/>
        </p:scale>
        <p:origin x="1878"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5054F81B-4FBE-45C4-8E50-CBFF40AFE965}"/>
              </a:ext>
            </a:extLst>
          </p:cNvPr>
          <p:cNvSpPr>
            <a:spLocks noGrp="1" noChangeArrowheads="1"/>
          </p:cNvSpPr>
          <p:nvPr>
            <p:ph type="hdr" sz="quarter"/>
          </p:nvPr>
        </p:nvSpPr>
        <p:spPr bwMode="auto">
          <a:xfrm>
            <a:off x="0" y="0"/>
            <a:ext cx="2879725" cy="4889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l-GR" altLang="el-GR"/>
          </a:p>
        </p:txBody>
      </p:sp>
      <p:sp>
        <p:nvSpPr>
          <p:cNvPr id="73731" name="Rectangle 3">
            <a:extLst>
              <a:ext uri="{FF2B5EF4-FFF2-40B4-BE49-F238E27FC236}">
                <a16:creationId xmlns:a16="http://schemas.microsoft.com/office/drawing/2014/main" id="{60116036-1688-4640-8923-0B6B2FB98723}"/>
              </a:ext>
            </a:extLst>
          </p:cNvPr>
          <p:cNvSpPr>
            <a:spLocks noGrp="1" noChangeArrowheads="1"/>
          </p:cNvSpPr>
          <p:nvPr>
            <p:ph type="dt" idx="1"/>
          </p:nvPr>
        </p:nvSpPr>
        <p:spPr bwMode="auto">
          <a:xfrm>
            <a:off x="3763963" y="0"/>
            <a:ext cx="2879725" cy="4889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5E57C18A-B422-476D-BF4D-EEC0CDC1D65D}" type="datetimeFigureOut">
              <a:rPr lang="el-GR" altLang="el-GR"/>
              <a:pPr>
                <a:defRPr/>
              </a:pPr>
              <a:t>4/4/2022</a:t>
            </a:fld>
            <a:endParaRPr lang="el-GR" altLang="el-GR"/>
          </a:p>
        </p:txBody>
      </p:sp>
      <p:sp>
        <p:nvSpPr>
          <p:cNvPr id="2052" name="Rectangle 4">
            <a:extLst>
              <a:ext uri="{FF2B5EF4-FFF2-40B4-BE49-F238E27FC236}">
                <a16:creationId xmlns:a16="http://schemas.microsoft.com/office/drawing/2014/main" id="{D1E1C12A-1D8E-4AEB-97D0-358183C4821A}"/>
              </a:ext>
            </a:extLst>
          </p:cNvPr>
          <p:cNvSpPr>
            <a:spLocks noGrp="1" noRot="1" noChangeAspect="1" noChangeArrowheads="1" noTextEdit="1"/>
          </p:cNvSpPr>
          <p:nvPr>
            <p:ph type="sldImg" idx="2"/>
          </p:nvPr>
        </p:nvSpPr>
        <p:spPr bwMode="auto">
          <a:xfrm>
            <a:off x="877888" y="733425"/>
            <a:ext cx="4889500" cy="36671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3" name="Rectangle 5">
            <a:extLst>
              <a:ext uri="{FF2B5EF4-FFF2-40B4-BE49-F238E27FC236}">
                <a16:creationId xmlns:a16="http://schemas.microsoft.com/office/drawing/2014/main" id="{140251D7-AAC4-4F48-A4F1-19900A05E7A1}"/>
              </a:ext>
            </a:extLst>
          </p:cNvPr>
          <p:cNvSpPr>
            <a:spLocks noGrp="1" noChangeArrowheads="1"/>
          </p:cNvSpPr>
          <p:nvPr>
            <p:ph type="body" sz="quarter" idx="3"/>
          </p:nvPr>
        </p:nvSpPr>
        <p:spPr bwMode="auto">
          <a:xfrm>
            <a:off x="665163" y="4645025"/>
            <a:ext cx="5314950" cy="4398963"/>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l-GR" altLang="el-GR" noProof="0"/>
              <a:t>Κάντε κλικ για να επεξεργαστείτε τα στυλ κειμένου του υποδείγματος</a:t>
            </a:r>
          </a:p>
          <a:p>
            <a:pPr lvl="1"/>
            <a:r>
              <a:rPr lang="el-GR" altLang="el-GR" noProof="0"/>
              <a:t>Δεύτερου επιπέδου</a:t>
            </a:r>
          </a:p>
          <a:p>
            <a:pPr lvl="2"/>
            <a:r>
              <a:rPr lang="el-GR" altLang="el-GR" noProof="0"/>
              <a:t>Τρίτου επιπέδου</a:t>
            </a:r>
          </a:p>
          <a:p>
            <a:pPr lvl="3"/>
            <a:r>
              <a:rPr lang="el-GR" altLang="el-GR" noProof="0"/>
              <a:t>Τέταρτου επιπέδου</a:t>
            </a:r>
          </a:p>
          <a:p>
            <a:pPr lvl="4"/>
            <a:r>
              <a:rPr lang="el-GR" altLang="el-GR" noProof="0"/>
              <a:t>Πέμπτου επιπέδου</a:t>
            </a:r>
          </a:p>
        </p:txBody>
      </p:sp>
      <p:sp>
        <p:nvSpPr>
          <p:cNvPr id="73734" name="Rectangle 6">
            <a:extLst>
              <a:ext uri="{FF2B5EF4-FFF2-40B4-BE49-F238E27FC236}">
                <a16:creationId xmlns:a16="http://schemas.microsoft.com/office/drawing/2014/main" id="{40CBAAE4-B238-4B23-9F40-9D189E50C3B1}"/>
              </a:ext>
            </a:extLst>
          </p:cNvPr>
          <p:cNvSpPr>
            <a:spLocks noGrp="1" noChangeArrowheads="1"/>
          </p:cNvSpPr>
          <p:nvPr>
            <p:ph type="ftr" sz="quarter" idx="4"/>
          </p:nvPr>
        </p:nvSpPr>
        <p:spPr bwMode="auto">
          <a:xfrm>
            <a:off x="0" y="9286875"/>
            <a:ext cx="2879725" cy="48895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l-GR" altLang="el-GR"/>
          </a:p>
        </p:txBody>
      </p:sp>
      <p:sp>
        <p:nvSpPr>
          <p:cNvPr id="73735" name="Rectangle 7">
            <a:extLst>
              <a:ext uri="{FF2B5EF4-FFF2-40B4-BE49-F238E27FC236}">
                <a16:creationId xmlns:a16="http://schemas.microsoft.com/office/drawing/2014/main" id="{52D15476-C094-4E58-84EC-FC549C097F0D}"/>
              </a:ext>
            </a:extLst>
          </p:cNvPr>
          <p:cNvSpPr>
            <a:spLocks noGrp="1" noChangeArrowheads="1"/>
          </p:cNvSpPr>
          <p:nvPr>
            <p:ph type="sldNum" sz="quarter" idx="5"/>
          </p:nvPr>
        </p:nvSpPr>
        <p:spPr bwMode="auto">
          <a:xfrm>
            <a:off x="3763963" y="9286875"/>
            <a:ext cx="2879725" cy="48895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E1CD91D1-FE5D-46C4-A6F6-5533AE09F595}" type="slidenum">
              <a:rPr lang="el-GR" altLang="el-GR"/>
              <a:pPr/>
              <a:t>‹#›</a:t>
            </a:fld>
            <a:endParaRPr lang="el-GR" alt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pPr>
              <a:defRPr/>
            </a:pPr>
            <a:fld id="{DE457577-7E3F-4A41-8C83-8B83BFBA6405}" type="datetime1">
              <a:rPr lang="fr-FR" altLang="el-GR" smtClean="0"/>
              <a:pPr>
                <a:defRPr/>
              </a:pPr>
              <a:t>04/04/2022</a:t>
            </a:fld>
            <a:endParaRPr lang="fr-CA" altLang="el-GR"/>
          </a:p>
        </p:txBody>
      </p:sp>
      <p:sp>
        <p:nvSpPr>
          <p:cNvPr id="5" name="Footer Placeholder 4"/>
          <p:cNvSpPr>
            <a:spLocks noGrp="1"/>
          </p:cNvSpPr>
          <p:nvPr>
            <p:ph type="ftr" sz="quarter" idx="11"/>
          </p:nvPr>
        </p:nvSpPr>
        <p:spPr/>
        <p:txBody>
          <a:bodyPr/>
          <a:lstStyle/>
          <a:p>
            <a:pPr>
              <a:defRPr/>
            </a:pPr>
            <a:r>
              <a:rPr lang="fr-CA" altLang="el-GR"/>
              <a:t>Β. Αυγερινού 2010</a:t>
            </a:r>
          </a:p>
        </p:txBody>
      </p:sp>
      <p:sp>
        <p:nvSpPr>
          <p:cNvPr id="6" name="Slide Number Placeholder 5"/>
          <p:cNvSpPr>
            <a:spLocks noGrp="1"/>
          </p:cNvSpPr>
          <p:nvPr>
            <p:ph type="sldNum" sz="quarter" idx="12"/>
          </p:nvPr>
        </p:nvSpPr>
        <p:spPr/>
        <p:txBody>
          <a:bodyPr/>
          <a:lstStyle/>
          <a:p>
            <a:fld id="{99C36EFA-A4E3-40B5-BD3D-F99740433D8F}" type="slidenum">
              <a:rPr lang="fr-CA" altLang="el-GR" smtClean="0"/>
              <a:pPr/>
              <a:t>‹#›</a:t>
            </a:fld>
            <a:endParaRPr lang="fr-CA" alt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9953536"/>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a:defRPr/>
            </a:pPr>
            <a:fld id="{DE457577-7E3F-4A41-8C83-8B83BFBA6405}" type="datetime1">
              <a:rPr lang="fr-FR" altLang="el-GR" smtClean="0"/>
              <a:pPr>
                <a:defRPr/>
              </a:pPr>
              <a:t>04/04/2022</a:t>
            </a:fld>
            <a:endParaRPr lang="fr-CA" altLang="el-GR"/>
          </a:p>
        </p:txBody>
      </p:sp>
      <p:sp>
        <p:nvSpPr>
          <p:cNvPr id="5" name="Footer Placeholder 4"/>
          <p:cNvSpPr>
            <a:spLocks noGrp="1"/>
          </p:cNvSpPr>
          <p:nvPr>
            <p:ph type="ftr" sz="quarter" idx="11"/>
          </p:nvPr>
        </p:nvSpPr>
        <p:spPr/>
        <p:txBody>
          <a:bodyPr/>
          <a:lstStyle/>
          <a:p>
            <a:pPr>
              <a:defRPr/>
            </a:pPr>
            <a:r>
              <a:rPr lang="fr-CA" altLang="el-GR"/>
              <a:t>Β. Αυγερινού 2010</a:t>
            </a:r>
          </a:p>
        </p:txBody>
      </p:sp>
      <p:sp>
        <p:nvSpPr>
          <p:cNvPr id="6" name="Slide Number Placeholder 5"/>
          <p:cNvSpPr>
            <a:spLocks noGrp="1"/>
          </p:cNvSpPr>
          <p:nvPr>
            <p:ph type="sldNum" sz="quarter" idx="12"/>
          </p:nvPr>
        </p:nvSpPr>
        <p:spPr/>
        <p:txBody>
          <a:bodyPr/>
          <a:lstStyle/>
          <a:p>
            <a:fld id="{99C36EFA-A4E3-40B5-BD3D-F99740433D8F}" type="slidenum">
              <a:rPr lang="fr-CA" altLang="el-GR" smtClean="0"/>
              <a:pPr/>
              <a:t>‹#›</a:t>
            </a:fld>
            <a:endParaRPr lang="fr-CA" altLang="el-GR"/>
          </a:p>
        </p:txBody>
      </p:sp>
    </p:spTree>
    <p:extLst>
      <p:ext uri="{BB962C8B-B14F-4D97-AF65-F5344CB8AC3E}">
        <p14:creationId xmlns:p14="http://schemas.microsoft.com/office/powerpoint/2010/main" val="2127740920"/>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a:defRPr/>
            </a:pPr>
            <a:fld id="{DE457577-7E3F-4A41-8C83-8B83BFBA6405}" type="datetime1">
              <a:rPr lang="fr-FR" altLang="el-GR" smtClean="0"/>
              <a:pPr>
                <a:defRPr/>
              </a:pPr>
              <a:t>04/04/2022</a:t>
            </a:fld>
            <a:endParaRPr lang="fr-CA" altLang="el-GR"/>
          </a:p>
        </p:txBody>
      </p:sp>
      <p:sp>
        <p:nvSpPr>
          <p:cNvPr id="5" name="Footer Placeholder 4"/>
          <p:cNvSpPr>
            <a:spLocks noGrp="1"/>
          </p:cNvSpPr>
          <p:nvPr>
            <p:ph type="ftr" sz="quarter" idx="11"/>
          </p:nvPr>
        </p:nvSpPr>
        <p:spPr/>
        <p:txBody>
          <a:bodyPr/>
          <a:lstStyle/>
          <a:p>
            <a:pPr>
              <a:defRPr/>
            </a:pPr>
            <a:r>
              <a:rPr lang="fr-CA" altLang="el-GR"/>
              <a:t>Β. Αυγερινού 2010</a:t>
            </a:r>
          </a:p>
        </p:txBody>
      </p:sp>
      <p:sp>
        <p:nvSpPr>
          <p:cNvPr id="6" name="Slide Number Placeholder 5"/>
          <p:cNvSpPr>
            <a:spLocks noGrp="1"/>
          </p:cNvSpPr>
          <p:nvPr>
            <p:ph type="sldNum" sz="quarter" idx="12"/>
          </p:nvPr>
        </p:nvSpPr>
        <p:spPr/>
        <p:txBody>
          <a:bodyPr/>
          <a:lstStyle/>
          <a:p>
            <a:fld id="{99C36EFA-A4E3-40B5-BD3D-F99740433D8F}" type="slidenum">
              <a:rPr lang="fr-CA" altLang="el-GR" smtClean="0"/>
              <a:pPr/>
              <a:t>‹#›</a:t>
            </a:fld>
            <a:endParaRPr lang="fr-CA" altLang="el-GR"/>
          </a:p>
        </p:txBody>
      </p:sp>
    </p:spTree>
    <p:extLst>
      <p:ext uri="{BB962C8B-B14F-4D97-AF65-F5344CB8AC3E}">
        <p14:creationId xmlns:p14="http://schemas.microsoft.com/office/powerpoint/2010/main" val="3513584181"/>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a:defRPr/>
            </a:pPr>
            <a:fld id="{DE457577-7E3F-4A41-8C83-8B83BFBA6405}" type="datetime1">
              <a:rPr lang="fr-FR" altLang="el-GR" smtClean="0"/>
              <a:pPr>
                <a:defRPr/>
              </a:pPr>
              <a:t>04/04/2022</a:t>
            </a:fld>
            <a:endParaRPr lang="fr-CA" altLang="el-GR"/>
          </a:p>
        </p:txBody>
      </p:sp>
      <p:sp>
        <p:nvSpPr>
          <p:cNvPr id="5" name="Footer Placeholder 4"/>
          <p:cNvSpPr>
            <a:spLocks noGrp="1"/>
          </p:cNvSpPr>
          <p:nvPr>
            <p:ph type="ftr" sz="quarter" idx="11"/>
          </p:nvPr>
        </p:nvSpPr>
        <p:spPr/>
        <p:txBody>
          <a:bodyPr/>
          <a:lstStyle/>
          <a:p>
            <a:pPr>
              <a:defRPr/>
            </a:pPr>
            <a:r>
              <a:rPr lang="fr-CA" altLang="el-GR"/>
              <a:t>Β. Αυγερινού 2010</a:t>
            </a:r>
          </a:p>
        </p:txBody>
      </p:sp>
      <p:sp>
        <p:nvSpPr>
          <p:cNvPr id="6" name="Slide Number Placeholder 5"/>
          <p:cNvSpPr>
            <a:spLocks noGrp="1"/>
          </p:cNvSpPr>
          <p:nvPr>
            <p:ph type="sldNum" sz="quarter" idx="12"/>
          </p:nvPr>
        </p:nvSpPr>
        <p:spPr/>
        <p:txBody>
          <a:bodyPr/>
          <a:lstStyle/>
          <a:p>
            <a:fld id="{99C36EFA-A4E3-40B5-BD3D-F99740433D8F}" type="slidenum">
              <a:rPr lang="fr-CA" altLang="el-GR" smtClean="0"/>
              <a:pPr/>
              <a:t>‹#›</a:t>
            </a:fld>
            <a:endParaRPr lang="fr-CA" altLang="el-GR"/>
          </a:p>
        </p:txBody>
      </p:sp>
    </p:spTree>
    <p:extLst>
      <p:ext uri="{BB962C8B-B14F-4D97-AF65-F5344CB8AC3E}">
        <p14:creationId xmlns:p14="http://schemas.microsoft.com/office/powerpoint/2010/main" val="631603816"/>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pPr>
              <a:defRPr/>
            </a:pPr>
            <a:fld id="{DE457577-7E3F-4A41-8C83-8B83BFBA6405}" type="datetime1">
              <a:rPr lang="fr-FR" altLang="el-GR" smtClean="0"/>
              <a:pPr>
                <a:defRPr/>
              </a:pPr>
              <a:t>04/04/2022</a:t>
            </a:fld>
            <a:endParaRPr lang="fr-CA" altLang="el-GR"/>
          </a:p>
        </p:txBody>
      </p:sp>
      <p:sp>
        <p:nvSpPr>
          <p:cNvPr id="5" name="Footer Placeholder 4"/>
          <p:cNvSpPr>
            <a:spLocks noGrp="1"/>
          </p:cNvSpPr>
          <p:nvPr>
            <p:ph type="ftr" sz="quarter" idx="11"/>
          </p:nvPr>
        </p:nvSpPr>
        <p:spPr/>
        <p:txBody>
          <a:bodyPr/>
          <a:lstStyle/>
          <a:p>
            <a:pPr>
              <a:defRPr/>
            </a:pPr>
            <a:r>
              <a:rPr lang="fr-CA" altLang="el-GR"/>
              <a:t>Β. Αυγερινού 2010</a:t>
            </a:r>
          </a:p>
        </p:txBody>
      </p:sp>
      <p:sp>
        <p:nvSpPr>
          <p:cNvPr id="6" name="Slide Number Placeholder 5"/>
          <p:cNvSpPr>
            <a:spLocks noGrp="1"/>
          </p:cNvSpPr>
          <p:nvPr>
            <p:ph type="sldNum" sz="quarter" idx="12"/>
          </p:nvPr>
        </p:nvSpPr>
        <p:spPr/>
        <p:txBody>
          <a:bodyPr/>
          <a:lstStyle/>
          <a:p>
            <a:fld id="{99C36EFA-A4E3-40B5-BD3D-F99740433D8F}" type="slidenum">
              <a:rPr lang="fr-CA" altLang="el-GR" smtClean="0"/>
              <a:pPr/>
              <a:t>‹#›</a:t>
            </a:fld>
            <a:endParaRPr lang="fr-CA" alt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1965320"/>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pPr>
              <a:defRPr/>
            </a:pPr>
            <a:fld id="{DE457577-7E3F-4A41-8C83-8B83BFBA6405}" type="datetime1">
              <a:rPr lang="fr-FR" altLang="el-GR" smtClean="0"/>
              <a:pPr>
                <a:defRPr/>
              </a:pPr>
              <a:t>04/04/2022</a:t>
            </a:fld>
            <a:endParaRPr lang="fr-CA" altLang="el-GR"/>
          </a:p>
        </p:txBody>
      </p:sp>
      <p:sp>
        <p:nvSpPr>
          <p:cNvPr id="6" name="Footer Placeholder 5"/>
          <p:cNvSpPr>
            <a:spLocks noGrp="1"/>
          </p:cNvSpPr>
          <p:nvPr>
            <p:ph type="ftr" sz="quarter" idx="11"/>
          </p:nvPr>
        </p:nvSpPr>
        <p:spPr/>
        <p:txBody>
          <a:bodyPr/>
          <a:lstStyle/>
          <a:p>
            <a:pPr>
              <a:defRPr/>
            </a:pPr>
            <a:r>
              <a:rPr lang="fr-CA" altLang="el-GR"/>
              <a:t>Β. Αυγερινού 2010</a:t>
            </a:r>
          </a:p>
        </p:txBody>
      </p:sp>
      <p:sp>
        <p:nvSpPr>
          <p:cNvPr id="7" name="Slide Number Placeholder 6"/>
          <p:cNvSpPr>
            <a:spLocks noGrp="1"/>
          </p:cNvSpPr>
          <p:nvPr>
            <p:ph type="sldNum" sz="quarter" idx="12"/>
          </p:nvPr>
        </p:nvSpPr>
        <p:spPr/>
        <p:txBody>
          <a:bodyPr/>
          <a:lstStyle/>
          <a:p>
            <a:fld id="{99C36EFA-A4E3-40B5-BD3D-F99740433D8F}" type="slidenum">
              <a:rPr lang="fr-CA" altLang="el-GR" smtClean="0"/>
              <a:pPr/>
              <a:t>‹#›</a:t>
            </a:fld>
            <a:endParaRPr lang="fr-CA" altLang="el-GR"/>
          </a:p>
        </p:txBody>
      </p:sp>
    </p:spTree>
    <p:extLst>
      <p:ext uri="{BB962C8B-B14F-4D97-AF65-F5344CB8AC3E}">
        <p14:creationId xmlns:p14="http://schemas.microsoft.com/office/powerpoint/2010/main" val="759159555"/>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22960" y="2582334"/>
            <a:ext cx="3703320" cy="32867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4663440" y="2582334"/>
            <a:ext cx="3703320" cy="32867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pPr>
              <a:defRPr/>
            </a:pPr>
            <a:fld id="{DE457577-7E3F-4A41-8C83-8B83BFBA6405}" type="datetime1">
              <a:rPr lang="fr-FR" altLang="el-GR" smtClean="0"/>
              <a:pPr>
                <a:defRPr/>
              </a:pPr>
              <a:t>04/04/2022</a:t>
            </a:fld>
            <a:endParaRPr lang="fr-CA" altLang="el-GR"/>
          </a:p>
        </p:txBody>
      </p:sp>
      <p:sp>
        <p:nvSpPr>
          <p:cNvPr id="8" name="Footer Placeholder 7"/>
          <p:cNvSpPr>
            <a:spLocks noGrp="1"/>
          </p:cNvSpPr>
          <p:nvPr>
            <p:ph type="ftr" sz="quarter" idx="11"/>
          </p:nvPr>
        </p:nvSpPr>
        <p:spPr/>
        <p:txBody>
          <a:bodyPr/>
          <a:lstStyle/>
          <a:p>
            <a:pPr>
              <a:defRPr/>
            </a:pPr>
            <a:r>
              <a:rPr lang="fr-CA" altLang="el-GR"/>
              <a:t>Β. Αυγερινού 2010</a:t>
            </a:r>
          </a:p>
        </p:txBody>
      </p:sp>
      <p:sp>
        <p:nvSpPr>
          <p:cNvPr id="9" name="Slide Number Placeholder 8"/>
          <p:cNvSpPr>
            <a:spLocks noGrp="1"/>
          </p:cNvSpPr>
          <p:nvPr>
            <p:ph type="sldNum" sz="quarter" idx="12"/>
          </p:nvPr>
        </p:nvSpPr>
        <p:spPr/>
        <p:txBody>
          <a:bodyPr/>
          <a:lstStyle/>
          <a:p>
            <a:fld id="{99C36EFA-A4E3-40B5-BD3D-F99740433D8F}" type="slidenum">
              <a:rPr lang="fr-CA" altLang="el-GR" smtClean="0"/>
              <a:pPr/>
              <a:t>‹#›</a:t>
            </a:fld>
            <a:endParaRPr lang="fr-CA" altLang="el-GR"/>
          </a:p>
        </p:txBody>
      </p:sp>
    </p:spTree>
    <p:extLst>
      <p:ext uri="{BB962C8B-B14F-4D97-AF65-F5344CB8AC3E}">
        <p14:creationId xmlns:p14="http://schemas.microsoft.com/office/powerpoint/2010/main" val="2384644184"/>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pPr>
              <a:defRPr/>
            </a:pPr>
            <a:fld id="{DE457577-7E3F-4A41-8C83-8B83BFBA6405}" type="datetime1">
              <a:rPr lang="fr-FR" altLang="el-GR" smtClean="0"/>
              <a:pPr>
                <a:defRPr/>
              </a:pPr>
              <a:t>04/04/2022</a:t>
            </a:fld>
            <a:endParaRPr lang="fr-CA" altLang="el-GR"/>
          </a:p>
        </p:txBody>
      </p:sp>
      <p:sp>
        <p:nvSpPr>
          <p:cNvPr id="4" name="Footer Placeholder 3"/>
          <p:cNvSpPr>
            <a:spLocks noGrp="1"/>
          </p:cNvSpPr>
          <p:nvPr>
            <p:ph type="ftr" sz="quarter" idx="11"/>
          </p:nvPr>
        </p:nvSpPr>
        <p:spPr/>
        <p:txBody>
          <a:bodyPr/>
          <a:lstStyle/>
          <a:p>
            <a:pPr>
              <a:defRPr/>
            </a:pPr>
            <a:r>
              <a:rPr lang="fr-CA" altLang="el-GR"/>
              <a:t>Β. Αυγερινού 2010</a:t>
            </a:r>
          </a:p>
        </p:txBody>
      </p:sp>
      <p:sp>
        <p:nvSpPr>
          <p:cNvPr id="5" name="Slide Number Placeholder 4"/>
          <p:cNvSpPr>
            <a:spLocks noGrp="1"/>
          </p:cNvSpPr>
          <p:nvPr>
            <p:ph type="sldNum" sz="quarter" idx="12"/>
          </p:nvPr>
        </p:nvSpPr>
        <p:spPr/>
        <p:txBody>
          <a:bodyPr/>
          <a:lstStyle/>
          <a:p>
            <a:fld id="{99C36EFA-A4E3-40B5-BD3D-F99740433D8F}" type="slidenum">
              <a:rPr lang="fr-CA" altLang="el-GR" smtClean="0"/>
              <a:pPr/>
              <a:t>‹#›</a:t>
            </a:fld>
            <a:endParaRPr lang="fr-CA" altLang="el-GR"/>
          </a:p>
        </p:txBody>
      </p:sp>
    </p:spTree>
    <p:extLst>
      <p:ext uri="{BB962C8B-B14F-4D97-AF65-F5344CB8AC3E}">
        <p14:creationId xmlns:p14="http://schemas.microsoft.com/office/powerpoint/2010/main" val="838387008"/>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fld id="{DE457577-7E3F-4A41-8C83-8B83BFBA6405}" type="datetime1">
              <a:rPr lang="fr-FR" altLang="el-GR" smtClean="0"/>
              <a:pPr>
                <a:defRPr/>
              </a:pPr>
              <a:t>04/04/2022</a:t>
            </a:fld>
            <a:endParaRPr lang="fr-CA" altLang="el-GR"/>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r>
              <a:rPr lang="fr-CA" altLang="el-GR"/>
              <a:t>Β. Αυγερινού 2010</a:t>
            </a:r>
          </a:p>
        </p:txBody>
      </p:sp>
      <p:sp>
        <p:nvSpPr>
          <p:cNvPr id="9" name="Slide Number Placeholder 8"/>
          <p:cNvSpPr>
            <a:spLocks noGrp="1"/>
          </p:cNvSpPr>
          <p:nvPr>
            <p:ph type="sldNum" sz="quarter" idx="12"/>
          </p:nvPr>
        </p:nvSpPr>
        <p:spPr/>
        <p:txBody>
          <a:bodyPr/>
          <a:lstStyle/>
          <a:p>
            <a:fld id="{99C36EFA-A4E3-40B5-BD3D-F99740433D8F}" type="slidenum">
              <a:rPr lang="fr-CA" altLang="el-GR" smtClean="0"/>
              <a:pPr/>
              <a:t>‹#›</a:t>
            </a:fld>
            <a:endParaRPr lang="fr-CA" altLang="el-GR"/>
          </a:p>
        </p:txBody>
      </p:sp>
    </p:spTree>
    <p:extLst>
      <p:ext uri="{BB962C8B-B14F-4D97-AF65-F5344CB8AC3E}">
        <p14:creationId xmlns:p14="http://schemas.microsoft.com/office/powerpoint/2010/main" val="1614003677"/>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fld id="{DE457577-7E3F-4A41-8C83-8B83BFBA6405}" type="datetime1">
              <a:rPr lang="fr-FR" altLang="el-GR" smtClean="0"/>
              <a:pPr>
                <a:defRPr/>
              </a:pPr>
              <a:t>04/04/2022</a:t>
            </a:fld>
            <a:endParaRPr lang="fr-CA" altLang="el-G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r>
              <a:rPr lang="fr-CA" altLang="el-GR"/>
              <a:t>Β. Αυγερινού 2010</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9C36EFA-A4E3-40B5-BD3D-F99740433D8F}" type="slidenum">
              <a:rPr lang="fr-CA" altLang="el-GR" smtClean="0"/>
              <a:pPr/>
              <a:t>‹#›</a:t>
            </a:fld>
            <a:endParaRPr lang="fr-CA" altLang="el-GR"/>
          </a:p>
        </p:txBody>
      </p:sp>
    </p:spTree>
    <p:extLst>
      <p:ext uri="{BB962C8B-B14F-4D97-AF65-F5344CB8AC3E}">
        <p14:creationId xmlns:p14="http://schemas.microsoft.com/office/powerpoint/2010/main" val="3338201697"/>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pPr>
              <a:defRPr/>
            </a:pPr>
            <a:fld id="{DE457577-7E3F-4A41-8C83-8B83BFBA6405}" type="datetime1">
              <a:rPr lang="fr-FR" altLang="el-GR" smtClean="0"/>
              <a:pPr>
                <a:defRPr/>
              </a:pPr>
              <a:t>04/04/2022</a:t>
            </a:fld>
            <a:endParaRPr lang="fr-CA" altLang="el-GR"/>
          </a:p>
        </p:txBody>
      </p:sp>
      <p:sp>
        <p:nvSpPr>
          <p:cNvPr id="6" name="Footer Placeholder 5"/>
          <p:cNvSpPr>
            <a:spLocks noGrp="1"/>
          </p:cNvSpPr>
          <p:nvPr>
            <p:ph type="ftr" sz="quarter" idx="11"/>
          </p:nvPr>
        </p:nvSpPr>
        <p:spPr/>
        <p:txBody>
          <a:bodyPr/>
          <a:lstStyle/>
          <a:p>
            <a:pPr>
              <a:defRPr/>
            </a:pPr>
            <a:r>
              <a:rPr lang="fr-CA" altLang="el-GR"/>
              <a:t>Β. Αυγερινού 2010</a:t>
            </a:r>
          </a:p>
        </p:txBody>
      </p:sp>
      <p:sp>
        <p:nvSpPr>
          <p:cNvPr id="7" name="Slide Number Placeholder 6"/>
          <p:cNvSpPr>
            <a:spLocks noGrp="1"/>
          </p:cNvSpPr>
          <p:nvPr>
            <p:ph type="sldNum" sz="quarter" idx="12"/>
          </p:nvPr>
        </p:nvSpPr>
        <p:spPr/>
        <p:txBody>
          <a:bodyPr/>
          <a:lstStyle/>
          <a:p>
            <a:fld id="{99C36EFA-A4E3-40B5-BD3D-F99740433D8F}" type="slidenum">
              <a:rPr lang="fr-CA" altLang="el-GR" smtClean="0"/>
              <a:pPr/>
              <a:t>‹#›</a:t>
            </a:fld>
            <a:endParaRPr lang="fr-CA" altLang="el-GR"/>
          </a:p>
        </p:txBody>
      </p:sp>
    </p:spTree>
    <p:extLst>
      <p:ext uri="{BB962C8B-B14F-4D97-AF65-F5344CB8AC3E}">
        <p14:creationId xmlns:p14="http://schemas.microsoft.com/office/powerpoint/2010/main" val="1168313722"/>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fld id="{DE457577-7E3F-4A41-8C83-8B83BFBA6405}" type="datetime1">
              <a:rPr lang="fr-FR" altLang="el-GR" smtClean="0"/>
              <a:pPr>
                <a:defRPr/>
              </a:pPr>
              <a:t>04/04/2022</a:t>
            </a:fld>
            <a:endParaRPr lang="fr-CA" altLang="el-G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r>
              <a:rPr lang="fr-CA" altLang="el-GR"/>
              <a:t>Β. Αυγερινού 2010</a:t>
            </a: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99C36EFA-A4E3-40B5-BD3D-F99740433D8F}" type="slidenum">
              <a:rPr lang="fr-CA" altLang="el-GR" smtClean="0"/>
              <a:pPr/>
              <a:t>‹#›</a:t>
            </a:fld>
            <a:endParaRPr lang="fr-CA" altLang="el-G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65585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35000">
              <a:schemeClr val="accent1">
                <a:lumMod val="5000"/>
                <a:lumOff val="95000"/>
              </a:schemeClr>
            </a:gs>
            <a:gs pos="0">
              <a:schemeClr val="bg1"/>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050" name="Titre 1">
            <a:extLst>
              <a:ext uri="{FF2B5EF4-FFF2-40B4-BE49-F238E27FC236}">
                <a16:creationId xmlns:a16="http://schemas.microsoft.com/office/drawing/2014/main" id="{2CAC7A55-F61F-4E3E-96F2-2205D5D961F5}"/>
              </a:ext>
            </a:extLst>
          </p:cNvPr>
          <p:cNvSpPr>
            <a:spLocks noGrp="1"/>
          </p:cNvSpPr>
          <p:nvPr>
            <p:ph type="ctrTitle"/>
          </p:nvPr>
        </p:nvSpPr>
        <p:spPr>
          <a:xfrm>
            <a:off x="448104" y="1484784"/>
            <a:ext cx="7941819" cy="1116930"/>
          </a:xfrm>
        </p:spPr>
        <p:txBody>
          <a:bodyPr>
            <a:normAutofit fontScale="90000"/>
          </a:bodyPr>
          <a:lstStyle/>
          <a:p>
            <a:pPr algn="r" eaLnBrk="1" hangingPunct="1">
              <a:defRPr/>
            </a:pPr>
            <a:r>
              <a:rPr lang="el-GR" altLang="el-GR" sz="5400" b="1" dirty="0">
                <a:solidFill>
                  <a:schemeClr val="accent3"/>
                </a:solidFill>
              </a:rPr>
              <a:t>Χρηματοοικονομική</a:t>
            </a:r>
            <a:br>
              <a:rPr lang="en-US" altLang="el-GR" sz="5400" b="1" dirty="0">
                <a:solidFill>
                  <a:schemeClr val="accent3"/>
                </a:solidFill>
              </a:rPr>
            </a:br>
            <a:r>
              <a:rPr lang="el-GR" altLang="el-GR" sz="5400" b="1" dirty="0">
                <a:solidFill>
                  <a:schemeClr val="accent3"/>
                </a:solidFill>
              </a:rPr>
              <a:t>Διοίκηση</a:t>
            </a:r>
            <a:endParaRPr lang="fr-CA" altLang="el-GR" sz="5400" b="1" dirty="0">
              <a:solidFill>
                <a:schemeClr val="accent3"/>
              </a:solidFill>
            </a:endParaRPr>
          </a:p>
        </p:txBody>
      </p:sp>
      <p:sp>
        <p:nvSpPr>
          <p:cNvPr id="3075" name="Espace réservé du numéro de diapositive 5">
            <a:extLst>
              <a:ext uri="{FF2B5EF4-FFF2-40B4-BE49-F238E27FC236}">
                <a16:creationId xmlns:a16="http://schemas.microsoft.com/office/drawing/2014/main" id="{29A46B4A-E5CE-43F7-8A5D-E9AFC51E5CB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B55015E-1F55-4FD0-BD6C-2203411EB302}" type="slidenum">
              <a:rPr lang="fr-CA" altLang="el-GR" sz="1200">
                <a:solidFill>
                  <a:srgbClr val="898989"/>
                </a:solidFill>
              </a:rPr>
              <a:pPr>
                <a:spcBef>
                  <a:spcPct val="0"/>
                </a:spcBef>
                <a:buFontTx/>
                <a:buNone/>
              </a:pPr>
              <a:t>1</a:t>
            </a:fld>
            <a:endParaRPr lang="fr-CA" altLang="el-GR" sz="1200">
              <a:solidFill>
                <a:srgbClr val="898989"/>
              </a:solidFill>
            </a:endParaRPr>
          </a:p>
        </p:txBody>
      </p:sp>
      <p:sp>
        <p:nvSpPr>
          <p:cNvPr id="2052" name="Rectangle 4">
            <a:extLst>
              <a:ext uri="{FF2B5EF4-FFF2-40B4-BE49-F238E27FC236}">
                <a16:creationId xmlns:a16="http://schemas.microsoft.com/office/drawing/2014/main" id="{A9C41483-FA67-464D-A777-A738E9018A47}"/>
              </a:ext>
            </a:extLst>
          </p:cNvPr>
          <p:cNvSpPr>
            <a:spLocks noChangeArrowheads="1"/>
          </p:cNvSpPr>
          <p:nvPr/>
        </p:nvSpPr>
        <p:spPr bwMode="auto">
          <a:xfrm>
            <a:off x="2593057" y="4365104"/>
            <a:ext cx="5799138" cy="851000"/>
          </a:xfrm>
          <a:prstGeom prst="rect">
            <a:avLst/>
          </a:prstGeom>
          <a:noFill/>
          <a:ln>
            <a:noFill/>
          </a:ln>
          <a:effectLst/>
        </p:spPr>
        <p:txBody>
          <a:bodyPr/>
          <a:lstStyle>
            <a:lvl1pPr marL="342900" indent="-3429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rtl="1" eaLnBrk="1" hangingPunct="1">
              <a:lnSpc>
                <a:spcPct val="80000"/>
              </a:lnSpc>
              <a:buFont typeface="Arial" panose="020B0604020202020204" pitchFamily="34" charset="0"/>
              <a:buNone/>
              <a:defRPr/>
            </a:pPr>
            <a:endParaRPr lang="el-GR" altLang="el-GR" sz="2500" b="1" dirty="0">
              <a:solidFill>
                <a:srgbClr val="265F00"/>
              </a:solidFill>
              <a:latin typeface="Calibri Light" panose="020F0302020204030204" pitchFamily="34" charset="0"/>
              <a:cs typeface="Calibri Light" panose="020F0302020204030204" pitchFamily="34" charset="0"/>
            </a:endParaRPr>
          </a:p>
          <a:p>
            <a:pPr algn="r" eaLnBrk="1" hangingPunct="1">
              <a:lnSpc>
                <a:spcPct val="80000"/>
              </a:lnSpc>
              <a:buFont typeface="Arial" panose="020B0604020202020204" pitchFamily="34" charset="0"/>
              <a:buNone/>
              <a:defRPr/>
            </a:pPr>
            <a:r>
              <a:rPr lang="el-GR" altLang="el-GR" sz="2200" b="1" dirty="0">
                <a:solidFill>
                  <a:srgbClr val="265F00"/>
                </a:solidFill>
                <a:effectLst>
                  <a:outerShdw blurRad="38100" dist="38100" dir="2700000" algn="tl">
                    <a:srgbClr val="C0C0C0"/>
                  </a:outerShdw>
                </a:effectLst>
                <a:latin typeface="Calibri Light" panose="020F0302020204030204" pitchFamily="34" charset="0"/>
                <a:cs typeface="Calibri Light" panose="020F0302020204030204" pitchFamily="34" charset="0"/>
              </a:rPr>
              <a:t>Εμμανουήλ Χουστουλάκης</a:t>
            </a:r>
          </a:p>
          <a:p>
            <a:pPr algn="r" eaLnBrk="1" hangingPunct="1">
              <a:lnSpc>
                <a:spcPct val="80000"/>
              </a:lnSpc>
              <a:buFont typeface="Arial" panose="020B0604020202020204" pitchFamily="34" charset="0"/>
              <a:buNone/>
              <a:defRPr/>
            </a:pPr>
            <a:r>
              <a:rPr lang="el-GR" altLang="el-GR" sz="1600" b="1" dirty="0">
                <a:solidFill>
                  <a:srgbClr val="265F00"/>
                </a:solidFill>
                <a:effectLst>
                  <a:outerShdw blurRad="38100" dist="38100" dir="2700000" algn="tl">
                    <a:srgbClr val="C0C0C0"/>
                  </a:outerShdw>
                </a:effectLst>
                <a:latin typeface="Calibri Light" panose="020F0302020204030204" pitchFamily="34" charset="0"/>
                <a:cs typeface="Calibri Light" panose="020F0302020204030204" pitchFamily="34" charset="0"/>
              </a:rPr>
              <a:t>Επίκουρος Καθηγητής</a:t>
            </a:r>
            <a:endParaRPr lang="en-US" altLang="el-GR" sz="1600" b="1" dirty="0">
              <a:solidFill>
                <a:srgbClr val="265F00"/>
              </a:solidFill>
              <a:effectLst>
                <a:outerShdw blurRad="38100" dist="38100" dir="2700000" algn="tl">
                  <a:srgbClr val="C0C0C0"/>
                </a:outerShdw>
              </a:effectLst>
              <a:latin typeface="Calibri Light" panose="020F0302020204030204" pitchFamily="34" charset="0"/>
              <a:cs typeface="Calibri Light" panose="020F0302020204030204" pitchFamily="34" charset="0"/>
            </a:endParaRPr>
          </a:p>
          <a:p>
            <a:pPr algn="r" eaLnBrk="1" hangingPunct="1">
              <a:lnSpc>
                <a:spcPct val="80000"/>
              </a:lnSpc>
              <a:buFont typeface="Arial" panose="020B0604020202020204" pitchFamily="34" charset="0"/>
              <a:buNone/>
              <a:defRPr/>
            </a:pPr>
            <a:endParaRPr lang="el-GR" altLang="el-GR" sz="1600" b="1" dirty="0">
              <a:solidFill>
                <a:srgbClr val="265F00"/>
              </a:solidFill>
              <a:effectLst>
                <a:outerShdw blurRad="38100" dist="38100" dir="2700000" algn="tl">
                  <a:srgbClr val="C0C0C0"/>
                </a:outerShdw>
              </a:effectLst>
              <a:latin typeface="Calibri Light" panose="020F0302020204030204" pitchFamily="34" charset="0"/>
              <a:cs typeface="Calibri Light" panose="020F0302020204030204" pitchFamily="34" charset="0"/>
            </a:endParaRPr>
          </a:p>
          <a:p>
            <a:pPr algn="r" eaLnBrk="1" hangingPunct="1">
              <a:lnSpc>
                <a:spcPct val="80000"/>
              </a:lnSpc>
              <a:buFont typeface="Arial" panose="020B0604020202020204" pitchFamily="34" charset="0"/>
              <a:buNone/>
              <a:defRPr/>
            </a:pPr>
            <a:r>
              <a:rPr lang="el-GR" altLang="el-GR" sz="1600" b="1" dirty="0">
                <a:effectLst>
                  <a:outerShdw blurRad="38100" dist="38100" dir="2700000" algn="tl">
                    <a:srgbClr val="C0C0C0"/>
                  </a:outerShdw>
                </a:effectLst>
                <a:latin typeface="Calibri Light" panose="020F0302020204030204" pitchFamily="34" charset="0"/>
                <a:cs typeface="Calibri Light" panose="020F0302020204030204" pitchFamily="34" charset="0"/>
              </a:rPr>
              <a:t>Τμήμα Οργάνωσης &amp; Διαχείρισης Αθλητισμού</a:t>
            </a:r>
          </a:p>
        </p:txBody>
      </p:sp>
      <p:pic>
        <p:nvPicPr>
          <p:cNvPr id="3" name="Εικόνα 2">
            <a:extLst>
              <a:ext uri="{FF2B5EF4-FFF2-40B4-BE49-F238E27FC236}">
                <a16:creationId xmlns:a16="http://schemas.microsoft.com/office/drawing/2014/main" id="{F16568DC-3B28-46E8-9061-F629ACBB71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4637" y="4426816"/>
            <a:ext cx="1556792" cy="155679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2290" name="Espace réservé du numéro de diapositive 5">
            <a:extLst>
              <a:ext uri="{FF2B5EF4-FFF2-40B4-BE49-F238E27FC236}">
                <a16:creationId xmlns:a16="http://schemas.microsoft.com/office/drawing/2014/main" id="{20077933-974B-40A3-A808-66F25C14B81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1F42D6D-59F3-4290-A851-90E0222AA30C}" type="slidenum">
              <a:rPr lang="fr-CA" altLang="el-GR" sz="1200">
                <a:solidFill>
                  <a:srgbClr val="898989"/>
                </a:solidFill>
              </a:rPr>
              <a:pPr>
                <a:spcBef>
                  <a:spcPct val="0"/>
                </a:spcBef>
                <a:buFontTx/>
                <a:buNone/>
              </a:pPr>
              <a:t>10</a:t>
            </a:fld>
            <a:endParaRPr lang="fr-CA" altLang="el-GR" sz="1200">
              <a:solidFill>
                <a:srgbClr val="898989"/>
              </a:solidFill>
            </a:endParaRPr>
          </a:p>
        </p:txBody>
      </p:sp>
      <p:sp>
        <p:nvSpPr>
          <p:cNvPr id="62466" name="Titre 1">
            <a:extLst>
              <a:ext uri="{FF2B5EF4-FFF2-40B4-BE49-F238E27FC236}">
                <a16:creationId xmlns:a16="http://schemas.microsoft.com/office/drawing/2014/main" id="{14E42176-8FBE-40F7-A7E2-89F12078484C}"/>
              </a:ext>
            </a:extLst>
          </p:cNvPr>
          <p:cNvSpPr>
            <a:spLocks noGrp="1"/>
          </p:cNvSpPr>
          <p:nvPr>
            <p:ph type="title" idx="4294967295"/>
          </p:nvPr>
        </p:nvSpPr>
        <p:spPr>
          <a:xfrm>
            <a:off x="0" y="274638"/>
            <a:ext cx="9144000" cy="764927"/>
          </a:xfrm>
        </p:spPr>
        <p:txBody>
          <a:bodyPr>
            <a:normAutofit/>
          </a:bodyPr>
          <a:lstStyle/>
          <a:p>
            <a:pPr algn="ctr" eaLnBrk="1" hangingPunct="1">
              <a:defRPr/>
            </a:pPr>
            <a:r>
              <a:rPr lang="el-GR" altLang="el-GR" sz="3200" b="1" dirty="0">
                <a:solidFill>
                  <a:srgbClr val="265F00"/>
                </a:solidFill>
              </a:rPr>
              <a:t>Επενδύσεις-Χρηματοδοτήσεις-</a:t>
            </a:r>
            <a:r>
              <a:rPr lang="el-GR" altLang="el-GR" sz="3200" b="1" dirty="0">
                <a:solidFill>
                  <a:srgbClr val="FF0066"/>
                </a:solidFill>
                <a:effectLst>
                  <a:outerShdw blurRad="38100" dist="38100" dir="2700000" algn="tl">
                    <a:srgbClr val="C0C0C0"/>
                  </a:outerShdw>
                </a:effectLst>
              </a:rPr>
              <a:t>Πολιτική Κερδών</a:t>
            </a:r>
            <a:endParaRPr lang="fr-CA" altLang="el-GR" sz="3200" b="1" dirty="0">
              <a:solidFill>
                <a:srgbClr val="FF0066"/>
              </a:solidFill>
              <a:effectLst>
                <a:outerShdw blurRad="38100" dist="38100" dir="2700000" algn="tl">
                  <a:srgbClr val="C0C0C0"/>
                </a:outerShdw>
              </a:effectLst>
            </a:endParaRPr>
          </a:p>
        </p:txBody>
      </p:sp>
      <p:sp>
        <p:nvSpPr>
          <p:cNvPr id="12292" name="Rectangle 3">
            <a:extLst>
              <a:ext uri="{FF2B5EF4-FFF2-40B4-BE49-F238E27FC236}">
                <a16:creationId xmlns:a16="http://schemas.microsoft.com/office/drawing/2014/main" id="{AD64F055-1B85-485D-8E7F-9CF7793C3A91}"/>
              </a:ext>
            </a:extLst>
          </p:cNvPr>
          <p:cNvSpPr>
            <a:spLocks noChangeArrowheads="1"/>
          </p:cNvSpPr>
          <p:nvPr/>
        </p:nvSpPr>
        <p:spPr bwMode="auto">
          <a:xfrm>
            <a:off x="457200" y="1268413"/>
            <a:ext cx="822960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80000"/>
              </a:lnSpc>
              <a:buClr>
                <a:srgbClr val="800080"/>
              </a:buClr>
              <a:buSzPct val="125000"/>
              <a:buFontTx/>
              <a:buNone/>
            </a:pPr>
            <a:endParaRPr lang="el-GR" altLang="el-GR" sz="2100"/>
          </a:p>
          <a:p>
            <a:pPr eaLnBrk="1" hangingPunct="1">
              <a:lnSpc>
                <a:spcPct val="80000"/>
              </a:lnSpc>
              <a:buClr>
                <a:srgbClr val="800080"/>
              </a:buClr>
              <a:buSzPct val="125000"/>
              <a:buFontTx/>
              <a:buNone/>
            </a:pPr>
            <a:endParaRPr lang="el-GR" altLang="el-GR" sz="2100"/>
          </a:p>
          <a:p>
            <a:pPr eaLnBrk="1" hangingPunct="1">
              <a:lnSpc>
                <a:spcPct val="80000"/>
              </a:lnSpc>
              <a:buClr>
                <a:srgbClr val="800080"/>
              </a:buClr>
              <a:buSzPct val="125000"/>
              <a:buFontTx/>
              <a:buNone/>
            </a:pPr>
            <a:r>
              <a:rPr lang="el-GR" altLang="el-GR" sz="2100"/>
              <a:t>Τα κέρδη διανέμονται σε διάφορες κατηγορίες δικαιούχων: μετόχους (προνομιούχους, κοινούς), δημόσιο (απόδοση φόρων) και αποθεματικά, δηλαδή παρακράτηση μέρους των κερδών από την επιχείρηση ώστε να χρηματοδοτήσει νέα επενδυτικά προγράμματα.</a:t>
            </a:r>
          </a:p>
          <a:p>
            <a:pPr eaLnBrk="1" hangingPunct="1">
              <a:lnSpc>
                <a:spcPct val="80000"/>
              </a:lnSpc>
              <a:buClr>
                <a:srgbClr val="800080"/>
              </a:buClr>
              <a:buSzPct val="125000"/>
              <a:buFontTx/>
              <a:buNone/>
            </a:pPr>
            <a:endParaRPr lang="el-GR" altLang="el-GR" sz="2100"/>
          </a:p>
          <a:p>
            <a:pPr eaLnBrk="1" hangingPunct="1">
              <a:lnSpc>
                <a:spcPct val="80000"/>
              </a:lnSpc>
              <a:buClr>
                <a:srgbClr val="800080"/>
              </a:buClr>
              <a:buSzPct val="125000"/>
              <a:buFontTx/>
              <a:buNone/>
            </a:pPr>
            <a:r>
              <a:rPr lang="el-GR" altLang="el-GR" sz="2100"/>
              <a:t>Οι αποφάσεις για τη μερισματική πολιτική, όπως λέγεται, της επιχείρησης επηρεάζουν την αξία της μετοχής, αν αυτή είναι εισηγμένη στο χρηματιστήριο, ενώ στις μη εισηγμένες επιχειρήσεις επηρεάζουν τα κέρδη ανά μετοχή και τους χρηματοοικονομικούς δείκτες.</a:t>
            </a:r>
          </a:p>
          <a:p>
            <a:pPr eaLnBrk="1" hangingPunct="1">
              <a:lnSpc>
                <a:spcPct val="80000"/>
              </a:lnSpc>
              <a:buClr>
                <a:srgbClr val="800080"/>
              </a:buClr>
              <a:buSzPct val="125000"/>
              <a:buFontTx/>
              <a:buNone/>
            </a:pPr>
            <a:endParaRPr lang="el-GR" altLang="el-GR" sz="21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3314" name="Espace réservé du numéro de diapositive 5">
            <a:extLst>
              <a:ext uri="{FF2B5EF4-FFF2-40B4-BE49-F238E27FC236}">
                <a16:creationId xmlns:a16="http://schemas.microsoft.com/office/drawing/2014/main" id="{CCB0EBEB-E625-47DC-A4F3-94D167418FD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FE42678-6E77-46F3-BDFA-96CFB92295F6}" type="slidenum">
              <a:rPr lang="fr-CA" altLang="el-GR" sz="1200">
                <a:solidFill>
                  <a:srgbClr val="898989"/>
                </a:solidFill>
              </a:rPr>
              <a:pPr>
                <a:spcBef>
                  <a:spcPct val="0"/>
                </a:spcBef>
                <a:buFontTx/>
                <a:buNone/>
              </a:pPr>
              <a:t>11</a:t>
            </a:fld>
            <a:endParaRPr lang="fr-CA" altLang="el-GR" sz="1200">
              <a:solidFill>
                <a:srgbClr val="898989"/>
              </a:solidFill>
            </a:endParaRPr>
          </a:p>
        </p:txBody>
      </p:sp>
      <p:sp>
        <p:nvSpPr>
          <p:cNvPr id="13315" name="Rectangle 2">
            <a:extLst>
              <a:ext uri="{FF2B5EF4-FFF2-40B4-BE49-F238E27FC236}">
                <a16:creationId xmlns:a16="http://schemas.microsoft.com/office/drawing/2014/main" id="{DE006D39-426B-4543-9195-71253F9A1FF3}"/>
              </a:ext>
            </a:extLst>
          </p:cNvPr>
          <p:cNvSpPr>
            <a:spLocks noChangeArrowheads="1"/>
          </p:cNvSpPr>
          <p:nvPr/>
        </p:nvSpPr>
        <p:spPr bwMode="auto">
          <a:xfrm>
            <a:off x="468313" y="170021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rgbClr val="800080"/>
              </a:buClr>
              <a:buFont typeface="Wingdings" panose="05000000000000000000" pitchFamily="2" charset="2"/>
              <a:buChar char="§"/>
            </a:pPr>
            <a:endParaRPr lang="el-GR" altLang="el-GR" sz="2000">
              <a:latin typeface="Tahoma" panose="020B0604030504040204" pitchFamily="34" charset="0"/>
            </a:endParaRPr>
          </a:p>
        </p:txBody>
      </p:sp>
      <p:sp>
        <p:nvSpPr>
          <p:cNvPr id="13316" name="Titre 1">
            <a:extLst>
              <a:ext uri="{FF2B5EF4-FFF2-40B4-BE49-F238E27FC236}">
                <a16:creationId xmlns:a16="http://schemas.microsoft.com/office/drawing/2014/main" id="{3B28CDB4-927F-4D64-ACC6-B4D6D464C4F3}"/>
              </a:ext>
            </a:extLst>
          </p:cNvPr>
          <p:cNvSpPr>
            <a:spLocks/>
          </p:cNvSpPr>
          <p:nvPr/>
        </p:nvSpPr>
        <p:spPr bwMode="auto">
          <a:xfrm>
            <a:off x="468313" y="2603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fr-CA" altLang="el-GR" sz="3700">
              <a:solidFill>
                <a:srgbClr val="265F00"/>
              </a:solidFill>
            </a:endParaRPr>
          </a:p>
        </p:txBody>
      </p:sp>
      <p:sp>
        <p:nvSpPr>
          <p:cNvPr id="13317" name="Titre 1">
            <a:extLst>
              <a:ext uri="{FF2B5EF4-FFF2-40B4-BE49-F238E27FC236}">
                <a16:creationId xmlns:a16="http://schemas.microsoft.com/office/drawing/2014/main" id="{0ED22098-ADCA-42A5-8A29-039D052BA5ED}"/>
              </a:ext>
            </a:extLst>
          </p:cNvPr>
          <p:cNvSpPr>
            <a:spLocks/>
          </p:cNvSpPr>
          <p:nvPr/>
        </p:nvSpPr>
        <p:spPr bwMode="auto">
          <a:xfrm>
            <a:off x="0" y="333375"/>
            <a:ext cx="9144000" cy="587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b="1" dirty="0">
                <a:solidFill>
                  <a:srgbClr val="265F00"/>
                </a:solidFill>
                <a:latin typeface="Calibri Light" panose="020F0302020204030204" pitchFamily="34" charset="0"/>
                <a:cs typeface="Calibri Light" panose="020F0302020204030204" pitchFamily="34" charset="0"/>
              </a:rPr>
              <a:t>Αθλητικοί οργανισμοί και επιχειρήσεις</a:t>
            </a:r>
            <a:endParaRPr lang="fr-CA" altLang="el-GR" b="1" dirty="0">
              <a:solidFill>
                <a:srgbClr val="265F00"/>
              </a:solidFill>
              <a:latin typeface="Calibri Light" panose="020F0302020204030204" pitchFamily="34" charset="0"/>
              <a:cs typeface="Calibri Light" panose="020F0302020204030204" pitchFamily="34" charset="0"/>
            </a:endParaRPr>
          </a:p>
        </p:txBody>
      </p:sp>
      <p:sp>
        <p:nvSpPr>
          <p:cNvPr id="13318" name="Rectangle 5">
            <a:extLst>
              <a:ext uri="{FF2B5EF4-FFF2-40B4-BE49-F238E27FC236}">
                <a16:creationId xmlns:a16="http://schemas.microsoft.com/office/drawing/2014/main" id="{C9D5BBDC-2706-46AD-A9C9-EE0AD77694D3}"/>
              </a:ext>
            </a:extLst>
          </p:cNvPr>
          <p:cNvSpPr>
            <a:spLocks noChangeArrowheads="1"/>
          </p:cNvSpPr>
          <p:nvPr/>
        </p:nvSpPr>
        <p:spPr bwMode="auto">
          <a:xfrm>
            <a:off x="468313" y="1120736"/>
            <a:ext cx="8064127" cy="4991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80000"/>
              </a:lnSpc>
              <a:buClr>
                <a:srgbClr val="800080"/>
              </a:buClr>
              <a:buSzPct val="125000"/>
              <a:buFontTx/>
              <a:buNone/>
            </a:pPr>
            <a:endParaRPr lang="el-GR" altLang="el-GR" sz="2000" dirty="0"/>
          </a:p>
          <a:p>
            <a:pPr algn="just" eaLnBrk="1" hangingPunct="1">
              <a:lnSpc>
                <a:spcPct val="80000"/>
              </a:lnSpc>
              <a:buClr>
                <a:srgbClr val="800080"/>
              </a:buClr>
              <a:buSzPct val="125000"/>
              <a:buFontTx/>
              <a:buNone/>
            </a:pPr>
            <a:r>
              <a:rPr lang="el-GR" altLang="el-GR" sz="2000" dirty="0"/>
              <a:t>Στον αθλητισμό συναντούμε οργανισμούς και επιχειρήσεις που κυμαίνονται από οικονομικούς κολοσσούς, όπως η </a:t>
            </a:r>
            <a:r>
              <a:rPr lang="en-US" altLang="el-GR" sz="2000" dirty="0"/>
              <a:t>Manchester United </a:t>
            </a:r>
            <a:r>
              <a:rPr lang="el-GR" altLang="el-GR" sz="2000" dirty="0"/>
              <a:t>που διαχειρίζεται εκατομμύρια λίρες, μέχρι μικρά συνοικιακά γυμναστήρια και τοπικούς αθλητικούς συλλόγους.</a:t>
            </a:r>
          </a:p>
          <a:p>
            <a:pPr algn="just" eaLnBrk="1" hangingPunct="1">
              <a:lnSpc>
                <a:spcPct val="80000"/>
              </a:lnSpc>
              <a:buClr>
                <a:srgbClr val="800080"/>
              </a:buClr>
              <a:buSzPct val="125000"/>
              <a:buFontTx/>
              <a:buNone/>
            </a:pPr>
            <a:endParaRPr lang="el-GR" altLang="el-GR" sz="2000" dirty="0"/>
          </a:p>
          <a:p>
            <a:pPr algn="just" eaLnBrk="1" hangingPunct="1">
              <a:lnSpc>
                <a:spcPct val="80000"/>
              </a:lnSpc>
              <a:buClr>
                <a:srgbClr val="800080"/>
              </a:buClr>
              <a:buSzPct val="125000"/>
              <a:buFontTx/>
              <a:buNone/>
            </a:pPr>
            <a:r>
              <a:rPr lang="el-GR" altLang="el-GR" sz="2000" dirty="0"/>
              <a:t>Ανεξάρτητα από το μέγεθός τους, όλοι οι οργανισμοί καλούνται τουλάχιστον μία φορά το χρόνο να προβούν στην αποτύπωση των οικονομικών τους αποτελεσμάτων (ανάλογα με τη νομική μορφή τους).</a:t>
            </a:r>
          </a:p>
          <a:p>
            <a:pPr algn="just" eaLnBrk="1" hangingPunct="1">
              <a:lnSpc>
                <a:spcPct val="80000"/>
              </a:lnSpc>
              <a:buClr>
                <a:srgbClr val="800080"/>
              </a:buClr>
              <a:buSzPct val="125000"/>
              <a:buFontTx/>
              <a:buNone/>
            </a:pPr>
            <a:endParaRPr lang="el-GR" altLang="el-GR" sz="2000" dirty="0"/>
          </a:p>
          <a:p>
            <a:pPr algn="just" eaLnBrk="1" hangingPunct="1">
              <a:lnSpc>
                <a:spcPct val="80000"/>
              </a:lnSpc>
              <a:buClr>
                <a:srgbClr val="800080"/>
              </a:buClr>
              <a:buSzPct val="125000"/>
              <a:buFontTx/>
              <a:buNone/>
            </a:pPr>
            <a:r>
              <a:rPr lang="el-GR" altLang="el-GR" sz="2000" dirty="0"/>
              <a:t>Στόχος είναι η παρουσίαση και αξιολόγηση της οικονομικής κατάστασης του οργανισμού ή της επιχείρησης και η παροχή πληροφοριών προς τα ενδιαφερόμενα μέρη, εντός και εκτός επιχείρησης.</a:t>
            </a:r>
          </a:p>
          <a:p>
            <a:pPr algn="just" eaLnBrk="1" hangingPunct="1">
              <a:lnSpc>
                <a:spcPct val="80000"/>
              </a:lnSpc>
              <a:buClr>
                <a:srgbClr val="800080"/>
              </a:buClr>
              <a:buSzPct val="125000"/>
              <a:buFontTx/>
              <a:buNone/>
            </a:pPr>
            <a:endParaRPr lang="el-GR" altLang="el-GR" sz="2000" dirty="0"/>
          </a:p>
          <a:p>
            <a:pPr algn="just" eaLnBrk="1" hangingPunct="1">
              <a:lnSpc>
                <a:spcPct val="80000"/>
              </a:lnSpc>
              <a:buClr>
                <a:srgbClr val="800080"/>
              </a:buClr>
              <a:buSzPct val="125000"/>
              <a:buFontTx/>
              <a:buNone/>
            </a:pPr>
            <a:r>
              <a:rPr lang="el-GR" altLang="el-GR" sz="2000" dirty="0"/>
              <a:t>Από την παρουσίαση και αξιολόγηση των οικονομικών στοιχείων προκύπτει αν η επιχείρηση είναι βιώσιμη, ποιες αλλαγές συνέβησαν κατά τον τελευταίο χρόνο, ποιες είναι οι μελλοντικές της ανάγκες και αν επιτυγχάνει τους στόχους της.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4338" name="Espace réservé du numéro de diapositive 5">
            <a:extLst>
              <a:ext uri="{FF2B5EF4-FFF2-40B4-BE49-F238E27FC236}">
                <a16:creationId xmlns:a16="http://schemas.microsoft.com/office/drawing/2014/main" id="{4A9C5D1B-D1FE-410C-8F50-8A5F8D3B46D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9CD1300-5FFE-4D6D-8537-7092324A5254}" type="slidenum">
              <a:rPr lang="fr-CA" altLang="el-GR" sz="1200">
                <a:solidFill>
                  <a:srgbClr val="898989"/>
                </a:solidFill>
              </a:rPr>
              <a:pPr>
                <a:spcBef>
                  <a:spcPct val="0"/>
                </a:spcBef>
                <a:buFontTx/>
                <a:buNone/>
              </a:pPr>
              <a:t>12</a:t>
            </a:fld>
            <a:endParaRPr lang="fr-CA" altLang="el-GR" sz="1200">
              <a:solidFill>
                <a:srgbClr val="898989"/>
              </a:solidFill>
            </a:endParaRPr>
          </a:p>
        </p:txBody>
      </p:sp>
      <p:sp>
        <p:nvSpPr>
          <p:cNvPr id="14339" name="Rectangle 2">
            <a:extLst>
              <a:ext uri="{FF2B5EF4-FFF2-40B4-BE49-F238E27FC236}">
                <a16:creationId xmlns:a16="http://schemas.microsoft.com/office/drawing/2014/main" id="{04E957FD-F43B-4C35-8BB5-1CD059A16B2F}"/>
              </a:ext>
            </a:extLst>
          </p:cNvPr>
          <p:cNvSpPr>
            <a:spLocks noChangeArrowheads="1"/>
          </p:cNvSpPr>
          <p:nvPr/>
        </p:nvSpPr>
        <p:spPr bwMode="auto">
          <a:xfrm>
            <a:off x="468313" y="170021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rgbClr val="800080"/>
              </a:buClr>
              <a:buFont typeface="Wingdings" panose="05000000000000000000" pitchFamily="2" charset="2"/>
              <a:buChar char="§"/>
            </a:pPr>
            <a:endParaRPr lang="el-GR" altLang="el-GR" sz="2000">
              <a:latin typeface="Tahoma" panose="020B0604030504040204" pitchFamily="34" charset="0"/>
            </a:endParaRPr>
          </a:p>
        </p:txBody>
      </p:sp>
      <p:sp>
        <p:nvSpPr>
          <p:cNvPr id="14340" name="Rectangle 4">
            <a:extLst>
              <a:ext uri="{FF2B5EF4-FFF2-40B4-BE49-F238E27FC236}">
                <a16:creationId xmlns:a16="http://schemas.microsoft.com/office/drawing/2014/main" id="{3796D8AF-D50A-439B-9B1A-F6D541E5BD39}"/>
              </a:ext>
            </a:extLst>
          </p:cNvPr>
          <p:cNvSpPr>
            <a:spLocks noChangeArrowheads="1"/>
          </p:cNvSpPr>
          <p:nvPr/>
        </p:nvSpPr>
        <p:spPr bwMode="auto">
          <a:xfrm>
            <a:off x="468314" y="1557338"/>
            <a:ext cx="794105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80000"/>
              </a:lnSpc>
              <a:buClr>
                <a:srgbClr val="800080"/>
              </a:buClr>
              <a:buSzPct val="125000"/>
              <a:buFontTx/>
              <a:buNone/>
            </a:pPr>
            <a:endParaRPr lang="el-GR" altLang="el-GR" sz="2100" dirty="0"/>
          </a:p>
          <a:p>
            <a:pPr algn="just" eaLnBrk="1" hangingPunct="1">
              <a:lnSpc>
                <a:spcPct val="80000"/>
              </a:lnSpc>
              <a:buClr>
                <a:srgbClr val="800080"/>
              </a:buClr>
              <a:buSzPct val="125000"/>
              <a:buFontTx/>
              <a:buNone/>
            </a:pPr>
            <a:r>
              <a:rPr lang="el-GR" altLang="el-GR" sz="2100" dirty="0"/>
              <a:t>Ακόμη και στην περίπτωση των μη κερδοσκοπικών οργανισμών, που ο στόχος δεν είναι η αύξηση του πλούτου των μετόχων της επιχείρησης, χρησιμοποιούνται οι στρατηγικές και μέθοδοι διοίκησης κερδοσκοπικών επιχειρήσεων, για να εξασφαλιστεί η βιωσιμότητά τους, και η χρηματοδότηση των σκοπών τους στο παρόν και το μέλλον.</a:t>
            </a:r>
          </a:p>
          <a:p>
            <a:pPr algn="just" eaLnBrk="1" hangingPunct="1">
              <a:lnSpc>
                <a:spcPct val="80000"/>
              </a:lnSpc>
              <a:buClr>
                <a:srgbClr val="800080"/>
              </a:buClr>
              <a:buSzPct val="125000"/>
              <a:buFontTx/>
              <a:buNone/>
            </a:pPr>
            <a:endParaRPr lang="el-GR" altLang="el-GR" sz="2100" dirty="0"/>
          </a:p>
          <a:p>
            <a:pPr algn="just" eaLnBrk="1" hangingPunct="1">
              <a:lnSpc>
                <a:spcPct val="80000"/>
              </a:lnSpc>
              <a:buClr>
                <a:srgbClr val="800080"/>
              </a:buClr>
              <a:buSzPct val="125000"/>
              <a:buFontTx/>
              <a:buNone/>
            </a:pPr>
            <a:r>
              <a:rPr lang="el-GR" altLang="el-GR" sz="2100" dirty="0"/>
              <a:t>Τα εργαλεία της χρηματοοικονομικής είναι λοιπόν απαραίτητα και χρήσιμα σε κάθε οργανισμό, κερδοσκοπικό ή μη.</a:t>
            </a:r>
          </a:p>
        </p:txBody>
      </p:sp>
      <p:sp>
        <p:nvSpPr>
          <p:cNvPr id="14341" name="Titre 1">
            <a:extLst>
              <a:ext uri="{FF2B5EF4-FFF2-40B4-BE49-F238E27FC236}">
                <a16:creationId xmlns:a16="http://schemas.microsoft.com/office/drawing/2014/main" id="{729C1915-BC35-46B4-8082-A61FCBD9A0C6}"/>
              </a:ext>
            </a:extLst>
          </p:cNvPr>
          <p:cNvSpPr>
            <a:spLocks/>
          </p:cNvSpPr>
          <p:nvPr/>
        </p:nvSpPr>
        <p:spPr bwMode="auto">
          <a:xfrm>
            <a:off x="0" y="116632"/>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b="1" dirty="0">
                <a:solidFill>
                  <a:srgbClr val="265F00"/>
                </a:solidFill>
                <a:latin typeface="+mj-lt"/>
              </a:rPr>
              <a:t>Μη κερδοσκοπικοί οργανισμοί</a:t>
            </a:r>
            <a:endParaRPr lang="fr-CA" altLang="el-GR" b="1" dirty="0">
              <a:solidFill>
                <a:srgbClr val="265F00"/>
              </a:solidFill>
              <a:latin typeface="+mj-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5362" name="Espace réservé du numéro de diapositive 5">
            <a:extLst>
              <a:ext uri="{FF2B5EF4-FFF2-40B4-BE49-F238E27FC236}">
                <a16:creationId xmlns:a16="http://schemas.microsoft.com/office/drawing/2014/main" id="{072B1016-EDC0-43F4-91E5-57C561C8ACB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16856B9-9960-4F33-84CD-D5CBC3771ACD}" type="slidenum">
              <a:rPr lang="fr-CA" altLang="el-GR" sz="1200">
                <a:solidFill>
                  <a:srgbClr val="898989"/>
                </a:solidFill>
              </a:rPr>
              <a:pPr>
                <a:spcBef>
                  <a:spcPct val="0"/>
                </a:spcBef>
                <a:buFontTx/>
                <a:buNone/>
              </a:pPr>
              <a:t>13</a:t>
            </a:fld>
            <a:endParaRPr lang="fr-CA" altLang="el-GR" sz="1200">
              <a:solidFill>
                <a:srgbClr val="898989"/>
              </a:solidFill>
            </a:endParaRPr>
          </a:p>
        </p:txBody>
      </p:sp>
      <p:sp>
        <p:nvSpPr>
          <p:cNvPr id="15363" name="Rectangle 2">
            <a:extLst>
              <a:ext uri="{FF2B5EF4-FFF2-40B4-BE49-F238E27FC236}">
                <a16:creationId xmlns:a16="http://schemas.microsoft.com/office/drawing/2014/main" id="{EFD23299-2C11-401D-95F2-B818AF2C4881}"/>
              </a:ext>
            </a:extLst>
          </p:cNvPr>
          <p:cNvSpPr>
            <a:spLocks noChangeArrowheads="1"/>
          </p:cNvSpPr>
          <p:nvPr/>
        </p:nvSpPr>
        <p:spPr bwMode="auto">
          <a:xfrm>
            <a:off x="468313" y="170021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rgbClr val="800080"/>
              </a:buClr>
              <a:buFont typeface="Wingdings" panose="05000000000000000000" pitchFamily="2" charset="2"/>
              <a:buChar char="§"/>
            </a:pPr>
            <a:endParaRPr lang="el-GR" altLang="el-GR" sz="2000">
              <a:latin typeface="Tahoma" panose="020B0604030504040204" pitchFamily="34" charset="0"/>
            </a:endParaRPr>
          </a:p>
        </p:txBody>
      </p:sp>
      <p:sp>
        <p:nvSpPr>
          <p:cNvPr id="15364" name="Rectangle 3">
            <a:extLst>
              <a:ext uri="{FF2B5EF4-FFF2-40B4-BE49-F238E27FC236}">
                <a16:creationId xmlns:a16="http://schemas.microsoft.com/office/drawing/2014/main" id="{809DC09C-62C9-4850-8D2D-5FBB2D6667D8}"/>
              </a:ext>
            </a:extLst>
          </p:cNvPr>
          <p:cNvSpPr>
            <a:spLocks noChangeArrowheads="1"/>
          </p:cNvSpPr>
          <p:nvPr/>
        </p:nvSpPr>
        <p:spPr bwMode="auto">
          <a:xfrm>
            <a:off x="468313" y="1700213"/>
            <a:ext cx="8229600"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80000"/>
              </a:lnSpc>
              <a:buClr>
                <a:srgbClr val="800080"/>
              </a:buClr>
              <a:buSzPct val="125000"/>
              <a:buFontTx/>
              <a:buNone/>
            </a:pPr>
            <a:endParaRPr lang="el-GR" altLang="el-GR" sz="2100"/>
          </a:p>
        </p:txBody>
      </p:sp>
      <p:sp>
        <p:nvSpPr>
          <p:cNvPr id="15365" name="Titre 1">
            <a:extLst>
              <a:ext uri="{FF2B5EF4-FFF2-40B4-BE49-F238E27FC236}">
                <a16:creationId xmlns:a16="http://schemas.microsoft.com/office/drawing/2014/main" id="{84090842-A068-468C-AAD3-8686A63BA37E}"/>
              </a:ext>
            </a:extLst>
          </p:cNvPr>
          <p:cNvSpPr>
            <a:spLocks/>
          </p:cNvSpPr>
          <p:nvPr/>
        </p:nvSpPr>
        <p:spPr bwMode="auto">
          <a:xfrm>
            <a:off x="457200" y="116632"/>
            <a:ext cx="8229600" cy="934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b="1" dirty="0">
                <a:solidFill>
                  <a:srgbClr val="265F00"/>
                </a:solidFill>
                <a:latin typeface="+mj-lt"/>
              </a:rPr>
              <a:t>Ο ρόλος της Λογιστικής στη χρηματοοικονομική λειτουργία</a:t>
            </a:r>
            <a:endParaRPr lang="fr-CA" altLang="el-GR" b="1" dirty="0">
              <a:solidFill>
                <a:srgbClr val="265F00"/>
              </a:solidFill>
              <a:latin typeface="+mj-lt"/>
            </a:endParaRPr>
          </a:p>
        </p:txBody>
      </p:sp>
      <p:sp>
        <p:nvSpPr>
          <p:cNvPr id="15366" name="Rectangle 6">
            <a:extLst>
              <a:ext uri="{FF2B5EF4-FFF2-40B4-BE49-F238E27FC236}">
                <a16:creationId xmlns:a16="http://schemas.microsoft.com/office/drawing/2014/main" id="{4030AA1A-441F-4F7E-B110-A9A5C1D7B061}"/>
              </a:ext>
            </a:extLst>
          </p:cNvPr>
          <p:cNvSpPr>
            <a:spLocks noChangeArrowheads="1"/>
          </p:cNvSpPr>
          <p:nvPr/>
        </p:nvSpPr>
        <p:spPr bwMode="auto">
          <a:xfrm>
            <a:off x="468313" y="1196753"/>
            <a:ext cx="8064127" cy="5034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80000"/>
              </a:lnSpc>
              <a:buClr>
                <a:srgbClr val="800080"/>
              </a:buClr>
              <a:buSzPct val="125000"/>
              <a:buFontTx/>
              <a:buNone/>
            </a:pPr>
            <a:r>
              <a:rPr lang="el-GR" altLang="el-GR" sz="2100" dirty="0"/>
              <a:t>Η λογιστική αποτελεί κλάδο της εφαρμοσμένης οικονομικής με την οποία επιδιώκεται η εποπτεία, ο έλεγχος και ο προσδιορισμός της οικονομικής θέσης μιας οικονομικής μονάδας.</a:t>
            </a:r>
          </a:p>
          <a:p>
            <a:pPr algn="just" eaLnBrk="1" hangingPunct="1">
              <a:lnSpc>
                <a:spcPct val="80000"/>
              </a:lnSpc>
              <a:buClr>
                <a:srgbClr val="800080"/>
              </a:buClr>
              <a:buSzPct val="125000"/>
              <a:buFontTx/>
              <a:buNone/>
            </a:pPr>
            <a:endParaRPr lang="el-GR" altLang="el-GR" sz="2100" dirty="0"/>
          </a:p>
          <a:p>
            <a:pPr algn="just" eaLnBrk="1" hangingPunct="1">
              <a:lnSpc>
                <a:spcPct val="80000"/>
              </a:lnSpc>
              <a:buClr>
                <a:srgbClr val="800080"/>
              </a:buClr>
              <a:buSzPct val="125000"/>
              <a:buFontTx/>
              <a:buNone/>
            </a:pPr>
            <a:r>
              <a:rPr lang="el-GR" altLang="el-GR" sz="2100" dirty="0"/>
              <a:t>Σκοπός της:</a:t>
            </a:r>
          </a:p>
          <a:p>
            <a:pPr algn="just" eaLnBrk="1" hangingPunct="1">
              <a:lnSpc>
                <a:spcPct val="80000"/>
              </a:lnSpc>
              <a:buClr>
                <a:srgbClr val="FFAFCA"/>
              </a:buClr>
              <a:buSzPct val="125000"/>
              <a:buFontTx/>
              <a:buChar char="•"/>
            </a:pPr>
            <a:r>
              <a:rPr lang="el-GR" altLang="el-GR" sz="2100" dirty="0"/>
              <a:t>Ο προσδιορισμός της περιουσιακής κατάστασης μια οικονομικής μονάδας σε δεδομένη χρονική στιγμή</a:t>
            </a:r>
          </a:p>
          <a:p>
            <a:pPr algn="just" eaLnBrk="1" hangingPunct="1">
              <a:lnSpc>
                <a:spcPct val="80000"/>
              </a:lnSpc>
              <a:buClr>
                <a:srgbClr val="FFAFCA"/>
              </a:buClr>
              <a:buSzPct val="125000"/>
              <a:buFontTx/>
              <a:buChar char="•"/>
            </a:pPr>
            <a:r>
              <a:rPr lang="el-GR" altLang="el-GR" sz="2100" dirty="0"/>
              <a:t>Η παρακολούθηση και ο έλεγχος των μεταβολών της περιουσιακής κατάστασης</a:t>
            </a:r>
          </a:p>
          <a:p>
            <a:pPr algn="just" eaLnBrk="1" hangingPunct="1">
              <a:lnSpc>
                <a:spcPct val="80000"/>
              </a:lnSpc>
              <a:buClr>
                <a:srgbClr val="FFAFCA"/>
              </a:buClr>
              <a:buSzPct val="125000"/>
              <a:buFontTx/>
              <a:buChar char="•"/>
            </a:pPr>
            <a:r>
              <a:rPr lang="el-GR" altLang="el-GR" sz="2100" dirty="0"/>
              <a:t>Ο </a:t>
            </a:r>
            <a:r>
              <a:rPr lang="el-GR" altLang="el-GR" sz="2000" dirty="0"/>
              <a:t>προσδιορισμός</a:t>
            </a:r>
            <a:r>
              <a:rPr lang="el-GR" altLang="el-GR" sz="2100" dirty="0"/>
              <a:t> και η προέλευση του οικονομικού της αποτελέσματος, κέρδους ή ζημίας</a:t>
            </a:r>
            <a:endParaRPr lang="en-US" altLang="el-GR" sz="2100" dirty="0"/>
          </a:p>
          <a:p>
            <a:pPr algn="just" eaLnBrk="1" hangingPunct="1">
              <a:lnSpc>
                <a:spcPct val="80000"/>
              </a:lnSpc>
              <a:buClr>
                <a:srgbClr val="FFAFCA"/>
              </a:buClr>
              <a:buSzPct val="125000"/>
              <a:buFontTx/>
              <a:buChar char="•"/>
            </a:pPr>
            <a:r>
              <a:rPr lang="el-GR" altLang="el-GR" sz="2100" dirty="0"/>
              <a:t>Η παροχή αριθμητικών δεδομένων και πληροφοριών απαραίτητων για τη χάραξη της γενικότερης πολιτικής και την καλύτερη διοίκηση της οικονομικής μονάδας.</a:t>
            </a:r>
          </a:p>
          <a:p>
            <a:pPr algn="just" eaLnBrk="1" hangingPunct="1">
              <a:lnSpc>
                <a:spcPct val="80000"/>
              </a:lnSpc>
              <a:buClr>
                <a:srgbClr val="FFAFCA"/>
              </a:buClr>
              <a:buSzPct val="125000"/>
              <a:buFontTx/>
              <a:buNone/>
            </a:pPr>
            <a:r>
              <a:rPr lang="el-GR" altLang="el-GR" sz="2100" dirty="0"/>
              <a:t>Τεχνικά με την κατάρτιση των χρηματοοικονομικών καταστάσεων σηματοδοτείται η έναρξη της χρηματοοικονομικής λειτουργίας, με την ανάλυση, διερεύνηση και αξιολόγηση των στοιχείων των καταστάσεων.</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6386" name="Espace réservé du numéro de diapositive 5">
            <a:extLst>
              <a:ext uri="{FF2B5EF4-FFF2-40B4-BE49-F238E27FC236}">
                <a16:creationId xmlns:a16="http://schemas.microsoft.com/office/drawing/2014/main" id="{57C0583A-D6A8-4084-9B49-7B793338822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A9FA4D6-1224-447D-9E91-342823AF8F92}" type="slidenum">
              <a:rPr lang="fr-CA" altLang="el-GR" sz="1200">
                <a:solidFill>
                  <a:srgbClr val="898989"/>
                </a:solidFill>
              </a:rPr>
              <a:pPr>
                <a:spcBef>
                  <a:spcPct val="0"/>
                </a:spcBef>
                <a:buFontTx/>
                <a:buNone/>
              </a:pPr>
              <a:t>14</a:t>
            </a:fld>
            <a:endParaRPr lang="fr-CA" altLang="el-GR" sz="1200">
              <a:solidFill>
                <a:srgbClr val="898989"/>
              </a:solidFill>
            </a:endParaRPr>
          </a:p>
        </p:txBody>
      </p:sp>
      <p:sp>
        <p:nvSpPr>
          <p:cNvPr id="16387" name="Titre 1">
            <a:extLst>
              <a:ext uri="{FF2B5EF4-FFF2-40B4-BE49-F238E27FC236}">
                <a16:creationId xmlns:a16="http://schemas.microsoft.com/office/drawing/2014/main" id="{4A9D8FEF-D148-4C70-811A-D1748CE0D87C}"/>
              </a:ext>
            </a:extLst>
          </p:cNvPr>
          <p:cNvSpPr>
            <a:spLocks noGrp="1"/>
          </p:cNvSpPr>
          <p:nvPr>
            <p:ph type="title" idx="4294967295"/>
          </p:nvPr>
        </p:nvSpPr>
        <p:spPr>
          <a:xfrm>
            <a:off x="0" y="274638"/>
            <a:ext cx="9144000" cy="562074"/>
          </a:xfrm>
        </p:spPr>
        <p:txBody>
          <a:bodyPr>
            <a:noAutofit/>
          </a:bodyPr>
          <a:lstStyle/>
          <a:p>
            <a:pPr algn="ctr" eaLnBrk="1" hangingPunct="1"/>
            <a:r>
              <a:rPr lang="el-GR" altLang="el-GR" sz="3200" b="1" dirty="0">
                <a:solidFill>
                  <a:srgbClr val="265F00"/>
                </a:solidFill>
              </a:rPr>
              <a:t>Είδη εταιριών</a:t>
            </a:r>
            <a:endParaRPr lang="fr-CA" altLang="el-GR" sz="3200" b="1" dirty="0">
              <a:solidFill>
                <a:srgbClr val="265F00"/>
              </a:solidFill>
            </a:endParaRPr>
          </a:p>
        </p:txBody>
      </p:sp>
      <p:sp>
        <p:nvSpPr>
          <p:cNvPr id="16388" name="Rectangle 4">
            <a:extLst>
              <a:ext uri="{FF2B5EF4-FFF2-40B4-BE49-F238E27FC236}">
                <a16:creationId xmlns:a16="http://schemas.microsoft.com/office/drawing/2014/main" id="{D9625DE8-CAE7-413D-8972-C6AA01F15CC4}"/>
              </a:ext>
            </a:extLst>
          </p:cNvPr>
          <p:cNvSpPr>
            <a:spLocks noChangeArrowheads="1"/>
          </p:cNvSpPr>
          <p:nvPr/>
        </p:nvSpPr>
        <p:spPr bwMode="auto">
          <a:xfrm>
            <a:off x="457200" y="1196752"/>
            <a:ext cx="7952163"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839788" indent="-4953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31888" indent="-4381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90000"/>
              </a:lnSpc>
              <a:buClr>
                <a:srgbClr val="800080"/>
              </a:buClr>
              <a:buFont typeface="Wingdings" panose="05000000000000000000" pitchFamily="2" charset="2"/>
              <a:buChar char="§"/>
            </a:pPr>
            <a:r>
              <a:rPr lang="el-GR" altLang="el-GR" sz="2000" b="1" dirty="0">
                <a:solidFill>
                  <a:srgbClr val="336600"/>
                </a:solidFill>
              </a:rPr>
              <a:t>Ομόρρυθμη &amp; Ετερόρρυθμη Εταιρία:</a:t>
            </a:r>
            <a:r>
              <a:rPr lang="el-GR" altLang="el-GR" sz="2000" b="1" dirty="0">
                <a:solidFill>
                  <a:srgbClr val="3333CC"/>
                </a:solidFill>
              </a:rPr>
              <a:t> </a:t>
            </a:r>
            <a:r>
              <a:rPr lang="el-GR" altLang="el-GR" sz="2000" dirty="0"/>
              <a:t>ανάλογα με την ιδιότητα τους οι εταίροι ευθύνονται και για τα χρέη. Οι ομόρρυθμοι με όλη τους την περιουσία, οι ετερόρρυθμοι μέχρι του ποσού που ορίζεται στο καταστατικό.</a:t>
            </a:r>
          </a:p>
          <a:p>
            <a:pPr lvl="1" algn="just" eaLnBrk="1" hangingPunct="1">
              <a:lnSpc>
                <a:spcPct val="90000"/>
              </a:lnSpc>
              <a:buClr>
                <a:srgbClr val="800080"/>
              </a:buClr>
              <a:buFontTx/>
              <a:buChar char="•"/>
            </a:pPr>
            <a:r>
              <a:rPr lang="el-GR" altLang="el-GR" sz="1800" u="sng" dirty="0"/>
              <a:t>Πλεονεκτήματα</a:t>
            </a:r>
            <a:r>
              <a:rPr lang="el-GR" altLang="el-GR" sz="1800" dirty="0"/>
              <a:t>: δυνατότητα συνένωσης κεφαλαίων, μείωση φορολογικής υποχρέωσης με τον επιμερισμό των εσόδων σε περισσότερα άτομα</a:t>
            </a:r>
          </a:p>
          <a:p>
            <a:pPr lvl="1" algn="just" eaLnBrk="1" hangingPunct="1">
              <a:lnSpc>
                <a:spcPct val="90000"/>
              </a:lnSpc>
              <a:buClr>
                <a:srgbClr val="800080"/>
              </a:buClr>
              <a:buFontTx/>
              <a:buChar char="•"/>
            </a:pPr>
            <a:r>
              <a:rPr lang="el-GR" altLang="el-GR" sz="1800" u="sng" dirty="0"/>
              <a:t>Μειονεκτήματα</a:t>
            </a:r>
            <a:r>
              <a:rPr lang="el-GR" altLang="el-GR" sz="1800" dirty="0"/>
              <a:t>: αδυναμία άντλησης μεγάλων κεφαλαίων, απεριόριστη ευθύνη ομόρρυθμων εταίρων, διάρκεια ζωής ίση με αυτή του ομόρρυθμου εταίρου</a:t>
            </a:r>
            <a:endParaRPr lang="el-GR" altLang="el-GR" sz="1800" b="1" dirty="0">
              <a:solidFill>
                <a:srgbClr val="3333CC"/>
              </a:solidFill>
            </a:endParaRPr>
          </a:p>
          <a:p>
            <a:pPr lvl="2" algn="just" eaLnBrk="1" hangingPunct="1">
              <a:lnSpc>
                <a:spcPct val="90000"/>
              </a:lnSpc>
              <a:buClr>
                <a:srgbClr val="800080"/>
              </a:buClr>
              <a:buFont typeface="Arial" panose="020B0604020202020204" pitchFamily="34" charset="0"/>
              <a:buNone/>
            </a:pPr>
            <a:endParaRPr lang="el-GR" altLang="el-GR" sz="1600" b="1" dirty="0">
              <a:solidFill>
                <a:srgbClr val="3333CC"/>
              </a:solidFill>
            </a:endParaRPr>
          </a:p>
          <a:p>
            <a:pPr algn="just" eaLnBrk="1" hangingPunct="1">
              <a:lnSpc>
                <a:spcPct val="90000"/>
              </a:lnSpc>
              <a:buClr>
                <a:srgbClr val="800080"/>
              </a:buClr>
              <a:buFont typeface="Wingdings" panose="05000000000000000000" pitchFamily="2" charset="2"/>
              <a:buChar char="§"/>
            </a:pPr>
            <a:r>
              <a:rPr lang="el-GR" altLang="el-GR" sz="2000" b="1" dirty="0">
                <a:solidFill>
                  <a:srgbClr val="336600"/>
                </a:solidFill>
              </a:rPr>
              <a:t>Αφανής Εταιρία:</a:t>
            </a:r>
            <a:r>
              <a:rPr lang="el-GR" altLang="el-GR" sz="2000" b="1" dirty="0">
                <a:solidFill>
                  <a:srgbClr val="3333CC"/>
                </a:solidFill>
              </a:rPr>
              <a:t> </a:t>
            </a:r>
            <a:r>
              <a:rPr lang="el-GR" altLang="el-GR" sz="2000" dirty="0"/>
              <a:t>συναντάται όταν υπάρχει κώλυμα για κάποιον από τους εταίρους να συμμετάσχει φανερά. Οι δραστηριότητες διεξάγονται από τον φανερό εταίρο, ο οποίος ευθύνεται για όλες τις υποχρεώσεις. Η συμμετοχή στο κεφάλαιο και στα κέρδη του αφανούς εταίρου ορίζεται με ιδιωτικό συμφωνητικό.</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7410" name="Espace réservé du numéro de diapositive 5">
            <a:extLst>
              <a:ext uri="{FF2B5EF4-FFF2-40B4-BE49-F238E27FC236}">
                <a16:creationId xmlns:a16="http://schemas.microsoft.com/office/drawing/2014/main" id="{4E9A4F75-956B-4248-92E6-C3D013CF81A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F3EBC41-D77E-44F7-91B9-217BFB9CA75F}" type="slidenum">
              <a:rPr lang="fr-CA" altLang="el-GR" sz="1200">
                <a:solidFill>
                  <a:srgbClr val="898989"/>
                </a:solidFill>
              </a:rPr>
              <a:pPr>
                <a:spcBef>
                  <a:spcPct val="0"/>
                </a:spcBef>
                <a:buFontTx/>
                <a:buNone/>
              </a:pPr>
              <a:t>15</a:t>
            </a:fld>
            <a:endParaRPr lang="fr-CA" altLang="el-GR" sz="1200">
              <a:solidFill>
                <a:srgbClr val="898989"/>
              </a:solidFill>
            </a:endParaRPr>
          </a:p>
        </p:txBody>
      </p:sp>
      <p:sp>
        <p:nvSpPr>
          <p:cNvPr id="17411" name="Rectangle 4">
            <a:extLst>
              <a:ext uri="{FF2B5EF4-FFF2-40B4-BE49-F238E27FC236}">
                <a16:creationId xmlns:a16="http://schemas.microsoft.com/office/drawing/2014/main" id="{52D8BC97-24FA-48BF-900C-E7485C61E8C5}"/>
              </a:ext>
            </a:extLst>
          </p:cNvPr>
          <p:cNvSpPr>
            <a:spLocks noChangeArrowheads="1"/>
          </p:cNvSpPr>
          <p:nvPr/>
        </p:nvSpPr>
        <p:spPr bwMode="auto">
          <a:xfrm>
            <a:off x="457200" y="404813"/>
            <a:ext cx="8229600" cy="623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a:spcBef>
                <a:spcPct val="20000"/>
              </a:spcBef>
              <a:buFont typeface="Arial" panose="020B0604020202020204" pitchFamily="34" charset="0"/>
              <a:buChar char="•"/>
              <a:defRPr sz="3200">
                <a:solidFill>
                  <a:schemeClr val="tx1"/>
                </a:solidFill>
                <a:latin typeface="Calibri" panose="020F0502020204030204" pitchFamily="34" charset="0"/>
              </a:defRPr>
            </a:lvl1pPr>
            <a:lvl2pPr marL="877888" indent="-5334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50938" indent="-4572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80000"/>
              </a:lnSpc>
              <a:buClr>
                <a:schemeClr val="accent1"/>
              </a:buClr>
              <a:buFont typeface="Arial" panose="020B0604020202020204" pitchFamily="34" charset="0"/>
              <a:buNone/>
            </a:pPr>
            <a:r>
              <a:rPr lang="el-GR" altLang="el-GR" sz="1900" b="1">
                <a:solidFill>
                  <a:srgbClr val="336600"/>
                </a:solidFill>
              </a:rPr>
              <a:t>Εταιρίες κεφαλαίου:</a:t>
            </a:r>
            <a:r>
              <a:rPr lang="el-GR" altLang="el-GR" sz="1900" b="1">
                <a:solidFill>
                  <a:srgbClr val="3333CC"/>
                </a:solidFill>
              </a:rPr>
              <a:t> </a:t>
            </a:r>
            <a:r>
              <a:rPr lang="el-GR" altLang="el-GR" sz="1900"/>
              <a:t>επιλέγονται αυτές οι μορφές όταν επιθυμείται ο περιορισμός της ευθύνης μέχρι του ποσού που συνεισφέρουν οι ιδιοκτήτες</a:t>
            </a:r>
          </a:p>
          <a:p>
            <a:pPr lvl="1" eaLnBrk="1" hangingPunct="1">
              <a:lnSpc>
                <a:spcPct val="80000"/>
              </a:lnSpc>
              <a:buClr>
                <a:srgbClr val="800080"/>
              </a:buClr>
              <a:buFont typeface="Wingdings" panose="05000000000000000000" pitchFamily="2" charset="2"/>
              <a:buChar char="§"/>
            </a:pPr>
            <a:r>
              <a:rPr lang="el-GR" altLang="el-GR" sz="1900" b="1">
                <a:solidFill>
                  <a:srgbClr val="336600"/>
                </a:solidFill>
              </a:rPr>
              <a:t>Εταιρία Περιορισμένης Ευθύνης (ΕΠΕ):</a:t>
            </a:r>
            <a:r>
              <a:rPr lang="el-GR" altLang="el-GR" sz="1900" b="1">
                <a:solidFill>
                  <a:srgbClr val="3333CC"/>
                </a:solidFill>
              </a:rPr>
              <a:t> </a:t>
            </a:r>
            <a:r>
              <a:rPr lang="el-GR" altLang="el-GR" sz="1900"/>
              <a:t>Το κεφάλαιο διαιρείται σε ίσα εταιρικά μερίδια. Οι ενέργειες είναι συλλογικές εκτός αν οριστεί διαφορετικά στο καταστατικό </a:t>
            </a:r>
            <a:r>
              <a:rPr lang="en-US" altLang="el-GR" sz="1900"/>
              <a:t>(</a:t>
            </a:r>
            <a:r>
              <a:rPr lang="el-GR" altLang="el-GR" sz="1900"/>
              <a:t>ελάχιστο εταιρικό κεφάλαιο=18.000</a:t>
            </a:r>
            <a:r>
              <a:rPr lang="el-GR" altLang="el-GR" sz="1900">
                <a:cs typeface="Arial" panose="020B0604020202020204" pitchFamily="34" charset="0"/>
              </a:rPr>
              <a:t>€</a:t>
            </a:r>
            <a:r>
              <a:rPr lang="el-GR" altLang="el-GR" sz="1900"/>
              <a:t>).</a:t>
            </a:r>
          </a:p>
          <a:p>
            <a:pPr lvl="2" eaLnBrk="1" hangingPunct="1">
              <a:lnSpc>
                <a:spcPct val="80000"/>
              </a:lnSpc>
              <a:buClr>
                <a:srgbClr val="33CC33"/>
              </a:buClr>
              <a:buFontTx/>
              <a:buChar char="•"/>
            </a:pPr>
            <a:r>
              <a:rPr lang="el-GR" altLang="el-GR" sz="1700" u="sng"/>
              <a:t>Πλεονεκτήματα</a:t>
            </a:r>
            <a:r>
              <a:rPr lang="el-GR" altLang="el-GR" sz="1700"/>
              <a:t>: ευκολία στο σχηματισμό, περιορισμένη ευθύνη, μικρά κεφάλαια που απαιτούνται</a:t>
            </a:r>
          </a:p>
          <a:p>
            <a:pPr lvl="2" eaLnBrk="1" hangingPunct="1">
              <a:lnSpc>
                <a:spcPct val="80000"/>
              </a:lnSpc>
              <a:buClr>
                <a:srgbClr val="33CC33"/>
              </a:buClr>
              <a:buFontTx/>
              <a:buChar char="•"/>
            </a:pPr>
            <a:r>
              <a:rPr lang="el-GR" altLang="el-GR" sz="1700" u="sng"/>
              <a:t>Μειονεκτήματα</a:t>
            </a:r>
            <a:r>
              <a:rPr lang="el-GR" altLang="el-GR" sz="1700"/>
              <a:t>: αδυναμία προσέλκυσης κεφαλαίων, δυσκολία στη μεταφορά μερίδας (απαιτείται συμβολαιογραφική πράξη), διάρκεια ζωής όση αυτή του πλειοψηφούντος εταίρου.</a:t>
            </a:r>
          </a:p>
          <a:p>
            <a:pPr lvl="2" eaLnBrk="1" hangingPunct="1">
              <a:lnSpc>
                <a:spcPct val="80000"/>
              </a:lnSpc>
              <a:buFont typeface="Arial" panose="020B0604020202020204" pitchFamily="34" charset="0"/>
              <a:buAutoNum type="arabicPeriod" startAt="3"/>
            </a:pPr>
            <a:endParaRPr lang="el-GR" altLang="el-GR" sz="1700"/>
          </a:p>
          <a:p>
            <a:pPr lvl="1" eaLnBrk="1" hangingPunct="1">
              <a:lnSpc>
                <a:spcPct val="80000"/>
              </a:lnSpc>
              <a:buClr>
                <a:srgbClr val="800080"/>
              </a:buClr>
              <a:buFont typeface="Wingdings" panose="05000000000000000000" pitchFamily="2" charset="2"/>
              <a:buChar char="§"/>
            </a:pPr>
            <a:r>
              <a:rPr lang="el-GR" altLang="el-GR" sz="1900" b="1">
                <a:solidFill>
                  <a:srgbClr val="336600"/>
                </a:solidFill>
              </a:rPr>
              <a:t>Ανώνυμη Εταιρία  (ΑΕ):</a:t>
            </a:r>
            <a:r>
              <a:rPr lang="el-GR" altLang="el-GR" sz="1900" b="1">
                <a:solidFill>
                  <a:srgbClr val="3333CC"/>
                </a:solidFill>
              </a:rPr>
              <a:t> </a:t>
            </a:r>
            <a:r>
              <a:rPr lang="el-GR" altLang="el-GR" sz="1900"/>
              <a:t>Κεφαλαιουχική εταιρία της οποίας το κεφάλαιο διαιρείται σε μεταβιβάσιμες μετοχές (ίσα τμήματα του κεφαλαίου). Νόμος 2190/1920 με προσαρμογή διατάξεων σύμφωνα με το δίκαιο της ΕΕ, νομικό δημιούργημα ξεχωριστό &amp; ανεξάρτητο  από τους ιδιοκτήτες του (ελάχιστο μετοχικό κεφάλαιο=60.000</a:t>
            </a:r>
            <a:r>
              <a:rPr lang="el-GR" altLang="el-GR" sz="1900">
                <a:cs typeface="Arial" panose="020B0604020202020204" pitchFamily="34" charset="0"/>
              </a:rPr>
              <a:t>€, ονομαστική αξία κάθε μετοχής 0,30-100 €)</a:t>
            </a:r>
            <a:r>
              <a:rPr lang="el-GR" altLang="el-GR" sz="1900"/>
              <a:t>.</a:t>
            </a:r>
          </a:p>
          <a:p>
            <a:pPr lvl="2" eaLnBrk="1" hangingPunct="1">
              <a:lnSpc>
                <a:spcPct val="80000"/>
              </a:lnSpc>
              <a:buClr>
                <a:srgbClr val="33CC33"/>
              </a:buClr>
              <a:buFontTx/>
              <a:buChar char="•"/>
            </a:pPr>
            <a:r>
              <a:rPr lang="el-GR" altLang="el-GR" sz="1700" u="sng"/>
              <a:t>Πλεονεκτήματα</a:t>
            </a:r>
            <a:r>
              <a:rPr lang="el-GR" altLang="el-GR" sz="1700"/>
              <a:t>: περιορισμός της ευθύνης στα κεφάλαια των μετόχων, εύκολη μεταφορά ιδιοκτησίας και πώληση, απεριόριστη διάρκεια ζωής, άντληση μεγάλων κεφαλαίων και από το χρηματιστήριο υπό προϋποθέσεις</a:t>
            </a:r>
          </a:p>
          <a:p>
            <a:pPr lvl="2" eaLnBrk="1" hangingPunct="1">
              <a:lnSpc>
                <a:spcPct val="80000"/>
              </a:lnSpc>
              <a:buClr>
                <a:srgbClr val="33CC33"/>
              </a:buClr>
              <a:buFontTx/>
              <a:buChar char="•"/>
            </a:pPr>
            <a:r>
              <a:rPr lang="el-GR" altLang="el-GR" sz="1700" u="sng"/>
              <a:t>Μειονεκτήματα</a:t>
            </a:r>
            <a:r>
              <a:rPr lang="el-GR" altLang="el-GR" sz="1700"/>
              <a:t>: χάνει ένα μέρος της ιδιοκτησίας με την πώληση κάθε μετοχής, κινδυνεύει να χάσει τον έλεγχο της ιδιοκτησίας με πώληση της πλειοψηφίας των μετοχών της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8434" name="Espace réservé du numéro de diapositive 5">
            <a:extLst>
              <a:ext uri="{FF2B5EF4-FFF2-40B4-BE49-F238E27FC236}">
                <a16:creationId xmlns:a16="http://schemas.microsoft.com/office/drawing/2014/main" id="{1D6A788A-4459-4B4A-913C-CA2721D71E5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212C020-CE65-485E-AFD9-EE828A45E5D7}" type="slidenum">
              <a:rPr lang="fr-CA" altLang="el-GR" sz="1200">
                <a:solidFill>
                  <a:srgbClr val="898989"/>
                </a:solidFill>
              </a:rPr>
              <a:pPr>
                <a:spcBef>
                  <a:spcPct val="0"/>
                </a:spcBef>
                <a:buFontTx/>
                <a:buNone/>
              </a:pPr>
              <a:t>16</a:t>
            </a:fld>
            <a:endParaRPr lang="fr-CA" altLang="el-GR" sz="1200">
              <a:solidFill>
                <a:srgbClr val="898989"/>
              </a:solidFill>
            </a:endParaRPr>
          </a:p>
        </p:txBody>
      </p:sp>
      <p:sp>
        <p:nvSpPr>
          <p:cNvPr id="18435" name="Rectangle 4">
            <a:extLst>
              <a:ext uri="{FF2B5EF4-FFF2-40B4-BE49-F238E27FC236}">
                <a16:creationId xmlns:a16="http://schemas.microsoft.com/office/drawing/2014/main" id="{11AC427B-50A0-4683-B122-3245E3FAEF47}"/>
              </a:ext>
            </a:extLst>
          </p:cNvPr>
          <p:cNvSpPr>
            <a:spLocks noChangeArrowheads="1"/>
          </p:cNvSpPr>
          <p:nvPr/>
        </p:nvSpPr>
        <p:spPr bwMode="auto">
          <a:xfrm>
            <a:off x="457200" y="692150"/>
            <a:ext cx="8229600" cy="473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839788" indent="-4953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31888" indent="-4381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Clr>
                <a:srgbClr val="800080"/>
              </a:buClr>
              <a:buFontTx/>
              <a:buNone/>
            </a:pPr>
            <a:r>
              <a:rPr lang="el-GR" altLang="el-GR" sz="2200" b="1" dirty="0">
                <a:solidFill>
                  <a:srgbClr val="336600"/>
                </a:solidFill>
              </a:rPr>
              <a:t>Μεγάλες εταιρίες</a:t>
            </a:r>
            <a:endParaRPr lang="el-GR" altLang="el-GR" sz="2200" dirty="0">
              <a:solidFill>
                <a:srgbClr val="336600"/>
              </a:solidFill>
            </a:endParaRPr>
          </a:p>
          <a:p>
            <a:pPr lvl="1" eaLnBrk="1" hangingPunct="1">
              <a:buClr>
                <a:schemeClr val="accent1"/>
              </a:buClr>
              <a:buFont typeface="Arial" panose="020B0604020202020204" pitchFamily="34" charset="0"/>
              <a:buNone/>
            </a:pPr>
            <a:r>
              <a:rPr lang="el-GR" altLang="el-GR" sz="2200" dirty="0"/>
              <a:t>Αν μία εταιρία πληροί τις παρακάτω προϋποθέσεις:</a:t>
            </a:r>
          </a:p>
          <a:p>
            <a:pPr lvl="2" eaLnBrk="1" hangingPunct="1">
              <a:buClr>
                <a:schemeClr val="folHlink"/>
              </a:buClr>
              <a:buFontTx/>
              <a:buChar char="•"/>
            </a:pPr>
            <a:r>
              <a:rPr lang="el-GR" altLang="el-GR" sz="2100" dirty="0"/>
              <a:t>Ενεργητικό	</a:t>
            </a:r>
            <a:r>
              <a:rPr lang="en-US" altLang="el-GR" sz="2100" dirty="0"/>
              <a:t>	</a:t>
            </a:r>
            <a:r>
              <a:rPr lang="el-GR" altLang="el-GR" sz="2100" dirty="0"/>
              <a:t>1.500.000 </a:t>
            </a:r>
            <a:r>
              <a:rPr lang="el-GR" altLang="el-GR" sz="2100" dirty="0">
                <a:cs typeface="Arial" panose="020B0604020202020204" pitchFamily="34" charset="0"/>
              </a:rPr>
              <a:t>€</a:t>
            </a:r>
          </a:p>
          <a:p>
            <a:pPr lvl="2" eaLnBrk="1" hangingPunct="1">
              <a:buClr>
                <a:schemeClr val="folHlink"/>
              </a:buClr>
              <a:buFontTx/>
              <a:buChar char="•"/>
            </a:pPr>
            <a:r>
              <a:rPr lang="el-GR" altLang="el-GR" sz="2100" dirty="0"/>
              <a:t>Κύκλος Εργασιών</a:t>
            </a:r>
            <a:r>
              <a:rPr lang="en-US" altLang="el-GR" sz="2100" dirty="0"/>
              <a:t>	</a:t>
            </a:r>
            <a:r>
              <a:rPr lang="el-GR" altLang="el-GR" sz="2100" dirty="0"/>
              <a:t>3.000.000 </a:t>
            </a:r>
            <a:r>
              <a:rPr lang="el-GR" altLang="el-GR" sz="2100" dirty="0">
                <a:cs typeface="Arial" panose="020B0604020202020204" pitchFamily="34" charset="0"/>
              </a:rPr>
              <a:t>€</a:t>
            </a:r>
          </a:p>
          <a:p>
            <a:pPr lvl="2" eaLnBrk="1" hangingPunct="1">
              <a:buClr>
                <a:schemeClr val="folHlink"/>
              </a:buClr>
              <a:buFontTx/>
              <a:buChar char="•"/>
            </a:pPr>
            <a:r>
              <a:rPr lang="el-GR" altLang="el-GR" sz="2100" dirty="0"/>
              <a:t>Εργαζόμενοι	</a:t>
            </a:r>
            <a:r>
              <a:rPr lang="en-US" altLang="el-GR" sz="2100" dirty="0"/>
              <a:t>	</a:t>
            </a:r>
            <a:r>
              <a:rPr lang="el-GR" altLang="el-GR" sz="2100" dirty="0"/>
              <a:t>50 άτομα</a:t>
            </a:r>
          </a:p>
          <a:p>
            <a:pPr lvl="2" eaLnBrk="1" hangingPunct="1">
              <a:buClr>
                <a:schemeClr val="folHlink"/>
              </a:buClr>
              <a:buFontTx/>
              <a:buNone/>
            </a:pPr>
            <a:r>
              <a:rPr lang="el-GR" altLang="el-GR" sz="2100" dirty="0"/>
              <a:t>θεωρείται μεγάλη εταιρία και υπόκειται σε έλεγχο από Ορκωτούς Ελεγκτές Λογιστές. Για την ακρίβεια, πρέπει να εμφανίσει τα παραπάνω στοιχεία για 2 οικονομικές χρήσεις. Αν αυτά μειωθούν για 2 χρήσεις, σταματά να ελέγχεται.</a:t>
            </a:r>
          </a:p>
          <a:p>
            <a:pPr lvl="2" eaLnBrk="1" hangingPunct="1"/>
            <a:endParaRPr lang="el-GR" altLang="el-GR" sz="21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bg2"/>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9458" name="Espace réservé du numéro de diapositive 5">
            <a:extLst>
              <a:ext uri="{FF2B5EF4-FFF2-40B4-BE49-F238E27FC236}">
                <a16:creationId xmlns:a16="http://schemas.microsoft.com/office/drawing/2014/main" id="{2A879A76-3DC0-4347-A0E8-63A28D7EB89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90139BB-7752-4B98-AAA9-FE9A1FC9F8AF}" type="slidenum">
              <a:rPr lang="fr-CA" altLang="el-GR" sz="1200">
                <a:solidFill>
                  <a:srgbClr val="898989"/>
                </a:solidFill>
              </a:rPr>
              <a:pPr>
                <a:spcBef>
                  <a:spcPct val="0"/>
                </a:spcBef>
                <a:buFontTx/>
                <a:buNone/>
              </a:pPr>
              <a:t>17</a:t>
            </a:fld>
            <a:endParaRPr lang="fr-CA" altLang="el-GR" sz="1200">
              <a:solidFill>
                <a:srgbClr val="898989"/>
              </a:solidFill>
            </a:endParaRPr>
          </a:p>
        </p:txBody>
      </p:sp>
      <p:sp>
        <p:nvSpPr>
          <p:cNvPr id="19459" name="Rectangle 3">
            <a:extLst>
              <a:ext uri="{FF2B5EF4-FFF2-40B4-BE49-F238E27FC236}">
                <a16:creationId xmlns:a16="http://schemas.microsoft.com/office/drawing/2014/main" id="{A300D36C-BD82-451F-B834-429385F0721A}"/>
              </a:ext>
            </a:extLst>
          </p:cNvPr>
          <p:cNvSpPr>
            <a:spLocks noChangeArrowheads="1"/>
          </p:cNvSpPr>
          <p:nvPr/>
        </p:nvSpPr>
        <p:spPr bwMode="auto">
          <a:xfrm>
            <a:off x="323851" y="348459"/>
            <a:ext cx="8424863" cy="649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sz="2800" dirty="0">
                <a:solidFill>
                  <a:srgbClr val="336600"/>
                </a:solidFill>
              </a:rPr>
              <a:t>Αρμόδια όργανα στη δομή της επιχείρησης</a:t>
            </a:r>
            <a:endParaRPr lang="en-US" altLang="el-GR" sz="2800" dirty="0">
              <a:solidFill>
                <a:srgbClr val="336600"/>
              </a:solidFill>
            </a:endParaRPr>
          </a:p>
        </p:txBody>
      </p:sp>
      <p:sp>
        <p:nvSpPr>
          <p:cNvPr id="19460" name="Rectangle 4">
            <a:extLst>
              <a:ext uri="{FF2B5EF4-FFF2-40B4-BE49-F238E27FC236}">
                <a16:creationId xmlns:a16="http://schemas.microsoft.com/office/drawing/2014/main" id="{92612C03-528A-43CA-8E01-6F2E1629C946}"/>
              </a:ext>
            </a:extLst>
          </p:cNvPr>
          <p:cNvSpPr>
            <a:spLocks noChangeArrowheads="1"/>
          </p:cNvSpPr>
          <p:nvPr/>
        </p:nvSpPr>
        <p:spPr bwMode="auto">
          <a:xfrm>
            <a:off x="3203575" y="1989138"/>
            <a:ext cx="2089150" cy="431800"/>
          </a:xfrm>
          <a:prstGeom prst="rect">
            <a:avLst/>
          </a:prstGeom>
          <a:solidFill>
            <a:srgbClr val="336600"/>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l-GR" sz="1800" dirty="0">
                <a:solidFill>
                  <a:schemeClr val="bg1"/>
                </a:solidFill>
                <a:latin typeface="Arial" panose="020B0604020202020204" pitchFamily="34" charset="0"/>
                <a:cs typeface="Arial" panose="020B0604020202020204" pitchFamily="34" charset="0"/>
              </a:rPr>
              <a:t>Board of directors</a:t>
            </a:r>
          </a:p>
        </p:txBody>
      </p:sp>
      <p:sp>
        <p:nvSpPr>
          <p:cNvPr id="19461" name="Rectangle 5">
            <a:extLst>
              <a:ext uri="{FF2B5EF4-FFF2-40B4-BE49-F238E27FC236}">
                <a16:creationId xmlns:a16="http://schemas.microsoft.com/office/drawing/2014/main" id="{181071CF-FE32-4D18-A22A-3FCA6C64F9FE}"/>
              </a:ext>
            </a:extLst>
          </p:cNvPr>
          <p:cNvSpPr>
            <a:spLocks noChangeArrowheads="1"/>
          </p:cNvSpPr>
          <p:nvPr/>
        </p:nvSpPr>
        <p:spPr bwMode="auto">
          <a:xfrm>
            <a:off x="3203575" y="2636838"/>
            <a:ext cx="2089150" cy="431800"/>
          </a:xfrm>
          <a:prstGeom prst="rect">
            <a:avLst/>
          </a:prstGeom>
          <a:solidFill>
            <a:srgbClr val="336600"/>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l-GR" sz="1600">
                <a:solidFill>
                  <a:schemeClr val="bg1"/>
                </a:solidFill>
                <a:latin typeface="Arial" panose="020B0604020202020204" pitchFamily="34" charset="0"/>
                <a:cs typeface="Arial" panose="020B0604020202020204" pitchFamily="34" charset="0"/>
              </a:rPr>
              <a:t>Chief executive officer</a:t>
            </a:r>
          </a:p>
        </p:txBody>
      </p:sp>
      <p:sp>
        <p:nvSpPr>
          <p:cNvPr id="19462" name="Rectangle 6">
            <a:extLst>
              <a:ext uri="{FF2B5EF4-FFF2-40B4-BE49-F238E27FC236}">
                <a16:creationId xmlns:a16="http://schemas.microsoft.com/office/drawing/2014/main" id="{B652C52F-7DC0-4F62-901D-B2223BC0C732}"/>
              </a:ext>
            </a:extLst>
          </p:cNvPr>
          <p:cNvSpPr>
            <a:spLocks noChangeArrowheads="1"/>
          </p:cNvSpPr>
          <p:nvPr/>
        </p:nvSpPr>
        <p:spPr bwMode="auto">
          <a:xfrm>
            <a:off x="684213" y="3357563"/>
            <a:ext cx="2089150" cy="431800"/>
          </a:xfrm>
          <a:prstGeom prst="rect">
            <a:avLst/>
          </a:prstGeom>
          <a:solidFill>
            <a:srgbClr val="336600"/>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l-GR" sz="1600">
                <a:solidFill>
                  <a:schemeClr val="bg1"/>
                </a:solidFill>
                <a:latin typeface="Arial" panose="020B0604020202020204" pitchFamily="34" charset="0"/>
                <a:cs typeface="Arial" panose="020B0604020202020204" pitchFamily="34" charset="0"/>
              </a:rPr>
              <a:t>Vice president</a:t>
            </a:r>
          </a:p>
        </p:txBody>
      </p:sp>
      <p:sp>
        <p:nvSpPr>
          <p:cNvPr id="19463" name="Rectangle 7">
            <a:extLst>
              <a:ext uri="{FF2B5EF4-FFF2-40B4-BE49-F238E27FC236}">
                <a16:creationId xmlns:a16="http://schemas.microsoft.com/office/drawing/2014/main" id="{90BDB3A4-22E5-4587-BF9E-DEA1A4D58F5F}"/>
              </a:ext>
            </a:extLst>
          </p:cNvPr>
          <p:cNvSpPr>
            <a:spLocks noChangeArrowheads="1"/>
          </p:cNvSpPr>
          <p:nvPr/>
        </p:nvSpPr>
        <p:spPr bwMode="auto">
          <a:xfrm>
            <a:off x="3203575" y="3357563"/>
            <a:ext cx="2089150" cy="431800"/>
          </a:xfrm>
          <a:prstGeom prst="rect">
            <a:avLst/>
          </a:prstGeom>
          <a:solidFill>
            <a:srgbClr val="336600"/>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l-GR" sz="1200">
                <a:solidFill>
                  <a:schemeClr val="bg1"/>
                </a:solidFill>
                <a:latin typeface="Arial" panose="020B0604020202020204" pitchFamily="34" charset="0"/>
                <a:cs typeface="Arial" panose="020B0604020202020204" pitchFamily="34" charset="0"/>
              </a:rPr>
              <a:t>Vice president finance</a:t>
            </a:r>
            <a:endParaRPr lang="el-GR" altLang="el-GR" sz="1200">
              <a:solidFill>
                <a:schemeClr val="bg1"/>
              </a:solidFill>
              <a:latin typeface="Arial" panose="020B0604020202020204" pitchFamily="34" charset="0"/>
              <a:cs typeface="Arial" panose="020B0604020202020204" pitchFamily="34" charset="0"/>
            </a:endParaRPr>
          </a:p>
          <a:p>
            <a:pPr algn="ctr" eaLnBrk="1" hangingPunct="1">
              <a:spcBef>
                <a:spcPct val="0"/>
              </a:spcBef>
              <a:buFontTx/>
              <a:buNone/>
            </a:pPr>
            <a:r>
              <a:rPr lang="en-US" altLang="el-GR" sz="1200">
                <a:solidFill>
                  <a:schemeClr val="bg1"/>
                </a:solidFill>
                <a:latin typeface="Arial" panose="020B0604020202020204" pitchFamily="34" charset="0"/>
                <a:cs typeface="Arial" panose="020B0604020202020204" pitchFamily="34" charset="0"/>
              </a:rPr>
              <a:t>Chief Financial Officer</a:t>
            </a:r>
          </a:p>
        </p:txBody>
      </p:sp>
      <p:sp>
        <p:nvSpPr>
          <p:cNvPr id="19464" name="Rectangle 8">
            <a:extLst>
              <a:ext uri="{FF2B5EF4-FFF2-40B4-BE49-F238E27FC236}">
                <a16:creationId xmlns:a16="http://schemas.microsoft.com/office/drawing/2014/main" id="{921EDFDB-BB6F-4063-81B5-5303C26F3254}"/>
              </a:ext>
            </a:extLst>
          </p:cNvPr>
          <p:cNvSpPr>
            <a:spLocks noChangeArrowheads="1"/>
          </p:cNvSpPr>
          <p:nvPr/>
        </p:nvSpPr>
        <p:spPr bwMode="auto">
          <a:xfrm>
            <a:off x="5722938" y="3357563"/>
            <a:ext cx="2089150" cy="431800"/>
          </a:xfrm>
          <a:prstGeom prst="rect">
            <a:avLst/>
          </a:prstGeom>
          <a:solidFill>
            <a:srgbClr val="336600"/>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sz="1600">
                <a:solidFill>
                  <a:schemeClr val="bg1"/>
                </a:solidFill>
                <a:latin typeface="Arial" panose="020B0604020202020204" pitchFamily="34" charset="0"/>
                <a:cs typeface="Arial" panose="020B0604020202020204" pitchFamily="34" charset="0"/>
              </a:rPr>
              <a:t>Άλλες λειτουργίες</a:t>
            </a:r>
            <a:endParaRPr lang="en-US" altLang="el-GR" sz="1600">
              <a:solidFill>
                <a:schemeClr val="bg1"/>
              </a:solidFill>
              <a:latin typeface="Arial" panose="020B0604020202020204" pitchFamily="34" charset="0"/>
              <a:cs typeface="Arial" panose="020B0604020202020204" pitchFamily="34" charset="0"/>
            </a:endParaRPr>
          </a:p>
        </p:txBody>
      </p:sp>
      <p:sp>
        <p:nvSpPr>
          <p:cNvPr id="19465" name="Rectangle 9">
            <a:extLst>
              <a:ext uri="{FF2B5EF4-FFF2-40B4-BE49-F238E27FC236}">
                <a16:creationId xmlns:a16="http://schemas.microsoft.com/office/drawing/2014/main" id="{E0886550-ACFD-4EDD-85EA-BD9224B1AD24}"/>
              </a:ext>
            </a:extLst>
          </p:cNvPr>
          <p:cNvSpPr>
            <a:spLocks noChangeArrowheads="1"/>
          </p:cNvSpPr>
          <p:nvPr/>
        </p:nvSpPr>
        <p:spPr bwMode="auto">
          <a:xfrm>
            <a:off x="971550" y="4149725"/>
            <a:ext cx="2089150" cy="431800"/>
          </a:xfrm>
          <a:prstGeom prst="rect">
            <a:avLst/>
          </a:prstGeom>
          <a:solidFill>
            <a:srgbClr val="336600"/>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l-GR" sz="1800">
                <a:solidFill>
                  <a:schemeClr val="bg1"/>
                </a:solidFill>
                <a:latin typeface="Arial" panose="020B0604020202020204" pitchFamily="34" charset="0"/>
                <a:cs typeface="Arial" panose="020B0604020202020204" pitchFamily="34" charset="0"/>
              </a:rPr>
              <a:t>Treasurer</a:t>
            </a:r>
          </a:p>
        </p:txBody>
      </p:sp>
      <p:sp>
        <p:nvSpPr>
          <p:cNvPr id="19466" name="Rectangle 10">
            <a:extLst>
              <a:ext uri="{FF2B5EF4-FFF2-40B4-BE49-F238E27FC236}">
                <a16:creationId xmlns:a16="http://schemas.microsoft.com/office/drawing/2014/main" id="{D8B8C029-49B8-4E56-8BBD-DF4B00E53299}"/>
              </a:ext>
            </a:extLst>
          </p:cNvPr>
          <p:cNvSpPr>
            <a:spLocks noChangeArrowheads="1"/>
          </p:cNvSpPr>
          <p:nvPr/>
        </p:nvSpPr>
        <p:spPr bwMode="auto">
          <a:xfrm>
            <a:off x="5435600" y="4149725"/>
            <a:ext cx="2089150" cy="431800"/>
          </a:xfrm>
          <a:prstGeom prst="rect">
            <a:avLst/>
          </a:prstGeom>
          <a:solidFill>
            <a:srgbClr val="336600"/>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l-GR" sz="1800">
                <a:solidFill>
                  <a:schemeClr val="bg1"/>
                </a:solidFill>
                <a:latin typeface="Arial" panose="020B0604020202020204" pitchFamily="34" charset="0"/>
                <a:cs typeface="Arial" panose="020B0604020202020204" pitchFamily="34" charset="0"/>
              </a:rPr>
              <a:t>Controller</a:t>
            </a:r>
          </a:p>
        </p:txBody>
      </p:sp>
      <p:sp>
        <p:nvSpPr>
          <p:cNvPr id="19467" name="Line 11">
            <a:extLst>
              <a:ext uri="{FF2B5EF4-FFF2-40B4-BE49-F238E27FC236}">
                <a16:creationId xmlns:a16="http://schemas.microsoft.com/office/drawing/2014/main" id="{C7614A7F-36CD-4177-A57F-57C27AC869E5}"/>
              </a:ext>
            </a:extLst>
          </p:cNvPr>
          <p:cNvSpPr>
            <a:spLocks noChangeShapeType="1"/>
          </p:cNvSpPr>
          <p:nvPr/>
        </p:nvSpPr>
        <p:spPr bwMode="auto">
          <a:xfrm>
            <a:off x="4211638" y="2420938"/>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9468" name="Line 12">
            <a:extLst>
              <a:ext uri="{FF2B5EF4-FFF2-40B4-BE49-F238E27FC236}">
                <a16:creationId xmlns:a16="http://schemas.microsoft.com/office/drawing/2014/main" id="{59185C53-11E4-4CFA-8A97-61B379478992}"/>
              </a:ext>
            </a:extLst>
          </p:cNvPr>
          <p:cNvSpPr>
            <a:spLocks noChangeShapeType="1"/>
          </p:cNvSpPr>
          <p:nvPr/>
        </p:nvSpPr>
        <p:spPr bwMode="auto">
          <a:xfrm>
            <a:off x="4211638" y="30686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9469" name="Line 13">
            <a:extLst>
              <a:ext uri="{FF2B5EF4-FFF2-40B4-BE49-F238E27FC236}">
                <a16:creationId xmlns:a16="http://schemas.microsoft.com/office/drawing/2014/main" id="{A924F163-2797-47EF-B821-09BE898C1048}"/>
              </a:ext>
            </a:extLst>
          </p:cNvPr>
          <p:cNvSpPr>
            <a:spLocks noChangeShapeType="1"/>
          </p:cNvSpPr>
          <p:nvPr/>
        </p:nvSpPr>
        <p:spPr bwMode="auto">
          <a:xfrm>
            <a:off x="1692275" y="3213100"/>
            <a:ext cx="51847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9470" name="Line 14">
            <a:extLst>
              <a:ext uri="{FF2B5EF4-FFF2-40B4-BE49-F238E27FC236}">
                <a16:creationId xmlns:a16="http://schemas.microsoft.com/office/drawing/2014/main" id="{B36E1A11-7EAC-4DE9-8CE6-109A894006A3}"/>
              </a:ext>
            </a:extLst>
          </p:cNvPr>
          <p:cNvSpPr>
            <a:spLocks noChangeShapeType="1"/>
          </p:cNvSpPr>
          <p:nvPr/>
        </p:nvSpPr>
        <p:spPr bwMode="auto">
          <a:xfrm>
            <a:off x="1692275" y="3213100"/>
            <a:ext cx="0" cy="714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9471" name="Line 15">
            <a:extLst>
              <a:ext uri="{FF2B5EF4-FFF2-40B4-BE49-F238E27FC236}">
                <a16:creationId xmlns:a16="http://schemas.microsoft.com/office/drawing/2014/main" id="{B1043A43-70A4-4310-9EE8-E2778AA50E4A}"/>
              </a:ext>
            </a:extLst>
          </p:cNvPr>
          <p:cNvSpPr>
            <a:spLocks noChangeShapeType="1"/>
          </p:cNvSpPr>
          <p:nvPr/>
        </p:nvSpPr>
        <p:spPr bwMode="auto">
          <a:xfrm>
            <a:off x="6877050" y="3213100"/>
            <a:ext cx="0" cy="714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9472" name="Text Box 16">
            <a:extLst>
              <a:ext uri="{FF2B5EF4-FFF2-40B4-BE49-F238E27FC236}">
                <a16:creationId xmlns:a16="http://schemas.microsoft.com/office/drawing/2014/main" id="{4DE83CCC-C7B7-48E9-9AA1-54142A25D8FB}"/>
              </a:ext>
            </a:extLst>
          </p:cNvPr>
          <p:cNvSpPr txBox="1">
            <a:spLocks noChangeArrowheads="1"/>
          </p:cNvSpPr>
          <p:nvPr/>
        </p:nvSpPr>
        <p:spPr bwMode="auto">
          <a:xfrm>
            <a:off x="5559425" y="2016125"/>
            <a:ext cx="23161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l-GR" altLang="el-GR" sz="1800">
                <a:cs typeface="Arial" panose="020B0604020202020204" pitchFamily="34" charset="0"/>
              </a:rPr>
              <a:t>Διοικητικό συμβούλιο</a:t>
            </a:r>
            <a:endParaRPr lang="en-US" altLang="el-GR" sz="1800">
              <a:cs typeface="Arial" panose="020B0604020202020204" pitchFamily="34" charset="0"/>
            </a:endParaRPr>
          </a:p>
        </p:txBody>
      </p:sp>
      <p:sp>
        <p:nvSpPr>
          <p:cNvPr id="19473" name="Text Box 17">
            <a:extLst>
              <a:ext uri="{FF2B5EF4-FFF2-40B4-BE49-F238E27FC236}">
                <a16:creationId xmlns:a16="http://schemas.microsoft.com/office/drawing/2014/main" id="{7EC3EBF7-CB48-41B4-B29E-EFEE94517745}"/>
              </a:ext>
            </a:extLst>
          </p:cNvPr>
          <p:cNvSpPr txBox="1">
            <a:spLocks noChangeArrowheads="1"/>
          </p:cNvSpPr>
          <p:nvPr/>
        </p:nvSpPr>
        <p:spPr bwMode="auto">
          <a:xfrm>
            <a:off x="5559425" y="2592388"/>
            <a:ext cx="21034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l-GR" altLang="el-GR" sz="1800">
                <a:cs typeface="Arial" panose="020B0604020202020204" pitchFamily="34" charset="0"/>
              </a:rPr>
              <a:t>Γενικός Διευθυντής</a:t>
            </a:r>
            <a:endParaRPr lang="en-US" altLang="el-GR" sz="1800">
              <a:cs typeface="Arial" panose="020B0604020202020204" pitchFamily="34" charset="0"/>
            </a:endParaRPr>
          </a:p>
        </p:txBody>
      </p:sp>
      <p:sp>
        <p:nvSpPr>
          <p:cNvPr id="19474" name="Text Box 18">
            <a:extLst>
              <a:ext uri="{FF2B5EF4-FFF2-40B4-BE49-F238E27FC236}">
                <a16:creationId xmlns:a16="http://schemas.microsoft.com/office/drawing/2014/main" id="{07544EF3-3FE9-4102-8E0A-94C758F04E09}"/>
              </a:ext>
            </a:extLst>
          </p:cNvPr>
          <p:cNvSpPr txBox="1">
            <a:spLocks noChangeArrowheads="1"/>
          </p:cNvSpPr>
          <p:nvPr/>
        </p:nvSpPr>
        <p:spPr bwMode="auto">
          <a:xfrm>
            <a:off x="4216400" y="3802063"/>
            <a:ext cx="1508125"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l-GR" altLang="el-GR" sz="1700">
                <a:latin typeface="Arial" panose="020B0604020202020204" pitchFamily="34" charset="0"/>
                <a:cs typeface="Arial" panose="020B0604020202020204" pitchFamily="34" charset="0"/>
              </a:rPr>
              <a:t>αντιπρόεδρος</a:t>
            </a:r>
            <a:endParaRPr lang="en-US" altLang="el-GR" sz="1700">
              <a:latin typeface="Arial" panose="020B0604020202020204" pitchFamily="34" charset="0"/>
              <a:cs typeface="Arial" panose="020B0604020202020204" pitchFamily="34" charset="0"/>
            </a:endParaRPr>
          </a:p>
        </p:txBody>
      </p:sp>
      <p:sp>
        <p:nvSpPr>
          <p:cNvPr id="19475" name="Text Box 19">
            <a:extLst>
              <a:ext uri="{FF2B5EF4-FFF2-40B4-BE49-F238E27FC236}">
                <a16:creationId xmlns:a16="http://schemas.microsoft.com/office/drawing/2014/main" id="{F5463C58-1221-422A-ABED-84459F7B5624}"/>
              </a:ext>
            </a:extLst>
          </p:cNvPr>
          <p:cNvSpPr txBox="1">
            <a:spLocks noChangeArrowheads="1"/>
          </p:cNvSpPr>
          <p:nvPr/>
        </p:nvSpPr>
        <p:spPr bwMode="auto">
          <a:xfrm>
            <a:off x="827088" y="4681538"/>
            <a:ext cx="3268662" cy="150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l-GR" altLang="el-GR" sz="1800">
                <a:cs typeface="Arial" panose="020B0604020202020204" pitchFamily="34" charset="0"/>
              </a:rPr>
              <a:t>Οικονομικός διευθυντής</a:t>
            </a:r>
          </a:p>
          <a:p>
            <a:pPr eaLnBrk="1" hangingPunct="1">
              <a:spcBef>
                <a:spcPct val="0"/>
              </a:spcBef>
              <a:buFontTx/>
              <a:buNone/>
            </a:pPr>
            <a:r>
              <a:rPr lang="el-GR" altLang="el-GR" sz="1500">
                <a:cs typeface="Arial" panose="020B0604020202020204" pitchFamily="34" charset="0"/>
              </a:rPr>
              <a:t>-</a:t>
            </a:r>
            <a:r>
              <a:rPr lang="en-US" altLang="el-GR" sz="1500">
                <a:cs typeface="Arial" panose="020B0604020202020204" pitchFamily="34" charset="0"/>
              </a:rPr>
              <a:t> </a:t>
            </a:r>
            <a:r>
              <a:rPr lang="el-GR" altLang="el-GR" sz="1500">
                <a:cs typeface="Arial" panose="020B0604020202020204" pitchFamily="34" charset="0"/>
              </a:rPr>
              <a:t>Εξεύρεση και διαφύλαξη κεφαλαίων</a:t>
            </a:r>
          </a:p>
          <a:p>
            <a:pPr eaLnBrk="1" hangingPunct="1">
              <a:spcBef>
                <a:spcPct val="0"/>
              </a:spcBef>
              <a:buFontTx/>
              <a:buChar char="•"/>
            </a:pPr>
            <a:r>
              <a:rPr lang="el-GR" altLang="el-GR" sz="1500">
                <a:cs typeface="Arial" panose="020B0604020202020204" pitchFamily="34" charset="0"/>
              </a:rPr>
              <a:t>Διαχείριση μετρητών</a:t>
            </a:r>
          </a:p>
          <a:p>
            <a:pPr eaLnBrk="1" hangingPunct="1">
              <a:spcBef>
                <a:spcPct val="0"/>
              </a:spcBef>
              <a:buFontTx/>
              <a:buChar char="•"/>
            </a:pPr>
            <a:r>
              <a:rPr lang="el-GR" altLang="el-GR" sz="1500">
                <a:cs typeface="Arial" panose="020B0604020202020204" pitchFamily="34" charset="0"/>
              </a:rPr>
              <a:t>Επαφή με τράπεζες</a:t>
            </a:r>
          </a:p>
          <a:p>
            <a:pPr eaLnBrk="1" hangingPunct="1">
              <a:spcBef>
                <a:spcPct val="0"/>
              </a:spcBef>
              <a:buFontTx/>
              <a:buChar char="•"/>
            </a:pPr>
            <a:r>
              <a:rPr lang="el-GR" altLang="el-GR" sz="1500">
                <a:cs typeface="Arial" panose="020B0604020202020204" pitchFamily="34" charset="0"/>
              </a:rPr>
              <a:t>Αξιολόγηση επενδύσεων</a:t>
            </a:r>
          </a:p>
          <a:p>
            <a:pPr eaLnBrk="1" hangingPunct="1">
              <a:spcBef>
                <a:spcPct val="0"/>
              </a:spcBef>
              <a:buFontTx/>
              <a:buChar char="•"/>
            </a:pPr>
            <a:r>
              <a:rPr lang="el-GR" altLang="el-GR" sz="1500">
                <a:cs typeface="Arial" panose="020B0604020202020204" pitchFamily="34" charset="0"/>
              </a:rPr>
              <a:t>Ανάλυση-προγραμματισμός</a:t>
            </a:r>
            <a:endParaRPr lang="en-US" altLang="el-GR" sz="1500">
              <a:cs typeface="Arial" panose="020B0604020202020204" pitchFamily="34" charset="0"/>
            </a:endParaRPr>
          </a:p>
        </p:txBody>
      </p:sp>
      <p:sp>
        <p:nvSpPr>
          <p:cNvPr id="19476" name="Text Box 20">
            <a:extLst>
              <a:ext uri="{FF2B5EF4-FFF2-40B4-BE49-F238E27FC236}">
                <a16:creationId xmlns:a16="http://schemas.microsoft.com/office/drawing/2014/main" id="{7B25A71B-FFDA-46F5-9B78-990227122973}"/>
              </a:ext>
            </a:extLst>
          </p:cNvPr>
          <p:cNvSpPr txBox="1">
            <a:spLocks noChangeArrowheads="1"/>
          </p:cNvSpPr>
          <p:nvPr/>
        </p:nvSpPr>
        <p:spPr bwMode="auto">
          <a:xfrm>
            <a:off x="5364163" y="4600575"/>
            <a:ext cx="3403600" cy="173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l-GR" altLang="el-GR" sz="1800">
                <a:latin typeface="Arial" panose="020B0604020202020204" pitchFamily="34" charset="0"/>
                <a:cs typeface="Arial" panose="020B0604020202020204" pitchFamily="34" charset="0"/>
              </a:rPr>
              <a:t>Διευθυντής λογιστικού</a:t>
            </a:r>
          </a:p>
          <a:p>
            <a:pPr eaLnBrk="1" hangingPunct="1">
              <a:spcBef>
                <a:spcPct val="0"/>
              </a:spcBef>
              <a:buFontTx/>
              <a:buChar char="•"/>
            </a:pPr>
            <a:r>
              <a:rPr lang="el-GR" altLang="el-GR" sz="1500">
                <a:latin typeface="Arial" panose="020B0604020202020204" pitchFamily="34" charset="0"/>
                <a:cs typeface="Arial" panose="020B0604020202020204" pitchFamily="34" charset="0"/>
              </a:rPr>
              <a:t>Καταχώρηση και παρουσίαση των </a:t>
            </a:r>
          </a:p>
          <a:p>
            <a:pPr eaLnBrk="1" hangingPunct="1">
              <a:spcBef>
                <a:spcPct val="0"/>
              </a:spcBef>
              <a:buFontTx/>
              <a:buNone/>
            </a:pPr>
            <a:r>
              <a:rPr lang="el-GR" altLang="el-GR" sz="1500">
                <a:latin typeface="Arial" panose="020B0604020202020204" pitchFamily="34" charset="0"/>
                <a:cs typeface="Arial" panose="020B0604020202020204" pitchFamily="34" charset="0"/>
              </a:rPr>
              <a:t>χρηματοοικονομικών πληροφοριών</a:t>
            </a:r>
          </a:p>
          <a:p>
            <a:pPr eaLnBrk="1" hangingPunct="1">
              <a:spcBef>
                <a:spcPct val="0"/>
              </a:spcBef>
              <a:buFontTx/>
              <a:buChar char="-"/>
            </a:pPr>
            <a:r>
              <a:rPr lang="el-GR" altLang="el-GR" sz="1500">
                <a:latin typeface="Arial" panose="020B0604020202020204" pitchFamily="34" charset="0"/>
                <a:cs typeface="Arial" panose="020B0604020202020204" pitchFamily="34" charset="0"/>
              </a:rPr>
              <a:t>Κατάρτιση προϋπολογισμών</a:t>
            </a:r>
          </a:p>
          <a:p>
            <a:pPr eaLnBrk="1" hangingPunct="1">
              <a:spcBef>
                <a:spcPct val="0"/>
              </a:spcBef>
              <a:buFontTx/>
              <a:buChar char="-"/>
            </a:pPr>
            <a:r>
              <a:rPr lang="el-GR" altLang="el-GR" sz="1500">
                <a:latin typeface="Arial" panose="020B0604020202020204" pitchFamily="34" charset="0"/>
                <a:cs typeface="Arial" panose="020B0604020202020204" pitchFamily="34" charset="0"/>
              </a:rPr>
              <a:t>Κατάρτιση οικονομικών καταστάσεων</a:t>
            </a:r>
          </a:p>
          <a:p>
            <a:pPr eaLnBrk="1" hangingPunct="1">
              <a:spcBef>
                <a:spcPct val="0"/>
              </a:spcBef>
              <a:buFontTx/>
              <a:buChar char="-"/>
            </a:pPr>
            <a:r>
              <a:rPr lang="el-GR" altLang="el-GR" sz="1500">
                <a:latin typeface="Arial" panose="020B0604020202020204" pitchFamily="34" charset="0"/>
                <a:cs typeface="Arial" panose="020B0604020202020204" pitchFamily="34" charset="0"/>
              </a:rPr>
              <a:t>Μισθοδοσία, καταβολή φόρων</a:t>
            </a:r>
          </a:p>
          <a:p>
            <a:pPr eaLnBrk="1" hangingPunct="1">
              <a:spcBef>
                <a:spcPct val="0"/>
              </a:spcBef>
              <a:buFontTx/>
              <a:buChar char="-"/>
            </a:pPr>
            <a:r>
              <a:rPr lang="el-GR" altLang="el-GR" sz="1500">
                <a:latin typeface="Arial" panose="020B0604020202020204" pitchFamily="34" charset="0"/>
                <a:cs typeface="Arial" panose="020B0604020202020204" pitchFamily="34" charset="0"/>
              </a:rPr>
              <a:t>Εσωτερικός διαχειριστικός έλεγχος</a:t>
            </a:r>
            <a:endParaRPr lang="en-US" altLang="el-GR" sz="1500">
              <a:latin typeface="Arial" panose="020B0604020202020204" pitchFamily="34" charset="0"/>
              <a:cs typeface="Arial" panose="020B0604020202020204" pitchFamily="34" charset="0"/>
            </a:endParaRPr>
          </a:p>
        </p:txBody>
      </p:sp>
      <p:sp>
        <p:nvSpPr>
          <p:cNvPr id="19477" name="Line 21">
            <a:extLst>
              <a:ext uri="{FF2B5EF4-FFF2-40B4-BE49-F238E27FC236}">
                <a16:creationId xmlns:a16="http://schemas.microsoft.com/office/drawing/2014/main" id="{7A339730-09A3-4820-9866-4F8A6BD1A79E}"/>
              </a:ext>
            </a:extLst>
          </p:cNvPr>
          <p:cNvSpPr>
            <a:spLocks noChangeShapeType="1"/>
          </p:cNvSpPr>
          <p:nvPr/>
        </p:nvSpPr>
        <p:spPr bwMode="auto">
          <a:xfrm>
            <a:off x="4211638" y="3789363"/>
            <a:ext cx="0" cy="5762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9478" name="Line 22">
            <a:extLst>
              <a:ext uri="{FF2B5EF4-FFF2-40B4-BE49-F238E27FC236}">
                <a16:creationId xmlns:a16="http://schemas.microsoft.com/office/drawing/2014/main" id="{CAE1C64B-904F-4E77-B4E0-91D3FA53BA47}"/>
              </a:ext>
            </a:extLst>
          </p:cNvPr>
          <p:cNvSpPr>
            <a:spLocks noChangeShapeType="1"/>
          </p:cNvSpPr>
          <p:nvPr/>
        </p:nvSpPr>
        <p:spPr bwMode="auto">
          <a:xfrm>
            <a:off x="3059113" y="4365625"/>
            <a:ext cx="23764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9479" name="Text Box 23">
            <a:extLst>
              <a:ext uri="{FF2B5EF4-FFF2-40B4-BE49-F238E27FC236}">
                <a16:creationId xmlns:a16="http://schemas.microsoft.com/office/drawing/2014/main" id="{E12DF3DE-4062-4619-A029-89473DB5FEF3}"/>
              </a:ext>
            </a:extLst>
          </p:cNvPr>
          <p:cNvSpPr txBox="1">
            <a:spLocks noChangeArrowheads="1"/>
          </p:cNvSpPr>
          <p:nvPr/>
        </p:nvSpPr>
        <p:spPr bwMode="auto">
          <a:xfrm>
            <a:off x="6384131" y="1429545"/>
            <a:ext cx="666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l-GR" altLang="el-GR" sz="1800" dirty="0">
                <a:solidFill>
                  <a:srgbClr val="800080"/>
                </a:solidFill>
                <a:latin typeface="Arial" panose="020B0604020202020204" pitchFamily="34" charset="0"/>
                <a:cs typeface="Arial" panose="020B0604020202020204" pitchFamily="34" charset="0"/>
              </a:rPr>
              <a:t>ΗΠΑ</a:t>
            </a:r>
            <a:endParaRPr lang="en-US" altLang="el-GR" sz="1800" dirty="0">
              <a:solidFill>
                <a:srgbClr val="800080"/>
              </a:solidFill>
              <a:latin typeface="Arial" panose="020B060402020202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0482" name="Espace réservé du numéro de diapositive 5">
            <a:extLst>
              <a:ext uri="{FF2B5EF4-FFF2-40B4-BE49-F238E27FC236}">
                <a16:creationId xmlns:a16="http://schemas.microsoft.com/office/drawing/2014/main" id="{882E1D19-DD67-4E9C-B35A-AA4A029A6FA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BC58D14-1D58-48A5-86D7-D8DB970EFF90}" type="slidenum">
              <a:rPr lang="fr-CA" altLang="el-GR" sz="1200">
                <a:solidFill>
                  <a:srgbClr val="898989"/>
                </a:solidFill>
              </a:rPr>
              <a:pPr>
                <a:spcBef>
                  <a:spcPct val="0"/>
                </a:spcBef>
                <a:buFontTx/>
                <a:buNone/>
              </a:pPr>
              <a:t>18</a:t>
            </a:fld>
            <a:endParaRPr lang="fr-CA" altLang="el-GR" sz="1200">
              <a:solidFill>
                <a:srgbClr val="898989"/>
              </a:solidFill>
            </a:endParaRPr>
          </a:p>
        </p:txBody>
      </p:sp>
      <p:sp>
        <p:nvSpPr>
          <p:cNvPr id="20483" name="Titre 1">
            <a:extLst>
              <a:ext uri="{FF2B5EF4-FFF2-40B4-BE49-F238E27FC236}">
                <a16:creationId xmlns:a16="http://schemas.microsoft.com/office/drawing/2014/main" id="{BE3693D0-A721-4A98-ADC1-902B10A1E4F3}"/>
              </a:ext>
            </a:extLst>
          </p:cNvPr>
          <p:cNvSpPr>
            <a:spLocks noGrp="1"/>
          </p:cNvSpPr>
          <p:nvPr>
            <p:ph type="title" idx="4294967295"/>
          </p:nvPr>
        </p:nvSpPr>
        <p:spPr>
          <a:xfrm>
            <a:off x="0" y="274638"/>
            <a:ext cx="9144000" cy="634082"/>
          </a:xfrm>
        </p:spPr>
        <p:txBody>
          <a:bodyPr>
            <a:normAutofit/>
          </a:bodyPr>
          <a:lstStyle/>
          <a:p>
            <a:pPr algn="ctr" eaLnBrk="1" hangingPunct="1"/>
            <a:r>
              <a:rPr lang="el-GR" altLang="el-GR" sz="3200" b="1" dirty="0">
                <a:solidFill>
                  <a:srgbClr val="336600"/>
                </a:solidFill>
              </a:rPr>
              <a:t>Αρμόδια όργανα στη δομή της επιχείρησης</a:t>
            </a:r>
            <a:endParaRPr lang="fr-CA" altLang="el-GR" sz="3200" b="1" dirty="0">
              <a:solidFill>
                <a:srgbClr val="336600"/>
              </a:solidFill>
            </a:endParaRPr>
          </a:p>
        </p:txBody>
      </p:sp>
      <p:sp>
        <p:nvSpPr>
          <p:cNvPr id="20484" name="Rectangle 4">
            <a:extLst>
              <a:ext uri="{FF2B5EF4-FFF2-40B4-BE49-F238E27FC236}">
                <a16:creationId xmlns:a16="http://schemas.microsoft.com/office/drawing/2014/main" id="{5E418A42-C5C3-4A47-B024-3A2B3094AB70}"/>
              </a:ext>
            </a:extLst>
          </p:cNvPr>
          <p:cNvSpPr>
            <a:spLocks noChangeArrowheads="1"/>
          </p:cNvSpPr>
          <p:nvPr/>
        </p:nvSpPr>
        <p:spPr bwMode="auto">
          <a:xfrm>
            <a:off x="971600" y="1542840"/>
            <a:ext cx="8218488" cy="436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80000"/>
              </a:lnSpc>
              <a:buFont typeface="Arial" panose="020B0604020202020204" pitchFamily="34" charset="0"/>
              <a:buNone/>
            </a:pPr>
            <a:r>
              <a:rPr lang="el-GR" altLang="el-GR" sz="2200" b="1" dirty="0">
                <a:solidFill>
                  <a:srgbClr val="006600"/>
                </a:solidFill>
              </a:rPr>
              <a:t>Γενική Συνέλευση των μετόχων</a:t>
            </a:r>
          </a:p>
          <a:p>
            <a:pPr lvl="1" algn="just" eaLnBrk="1" hangingPunct="1">
              <a:lnSpc>
                <a:spcPct val="80000"/>
              </a:lnSpc>
              <a:buClr>
                <a:srgbClr val="33CC33"/>
              </a:buClr>
              <a:buFont typeface="Wingdings" panose="05000000000000000000" pitchFamily="2" charset="2"/>
              <a:buChar char="§"/>
            </a:pPr>
            <a:r>
              <a:rPr lang="el-GR" altLang="el-GR" sz="1800" dirty="0"/>
              <a:t>Αύξηση ή μείωση μετοχικού κεφαλαίου</a:t>
            </a:r>
          </a:p>
          <a:p>
            <a:pPr lvl="1" algn="just" eaLnBrk="1" hangingPunct="1">
              <a:lnSpc>
                <a:spcPct val="80000"/>
              </a:lnSpc>
              <a:buClr>
                <a:srgbClr val="33CC33"/>
              </a:buClr>
              <a:buFont typeface="Wingdings" panose="05000000000000000000" pitchFamily="2" charset="2"/>
              <a:buChar char="§"/>
            </a:pPr>
            <a:r>
              <a:rPr lang="el-GR" altLang="el-GR" sz="1800" dirty="0"/>
              <a:t>Τρόπος διάθεσης των κερδών</a:t>
            </a:r>
          </a:p>
          <a:p>
            <a:pPr lvl="1" algn="just" eaLnBrk="1" hangingPunct="1">
              <a:lnSpc>
                <a:spcPct val="80000"/>
              </a:lnSpc>
              <a:buClr>
                <a:srgbClr val="33CC33"/>
              </a:buClr>
              <a:buFont typeface="Wingdings" panose="05000000000000000000" pitchFamily="2" charset="2"/>
              <a:buChar char="§"/>
            </a:pPr>
            <a:r>
              <a:rPr lang="el-GR" altLang="el-GR" sz="1800" dirty="0"/>
              <a:t>Έκδοση ομολογιακών δανείων</a:t>
            </a:r>
          </a:p>
          <a:p>
            <a:pPr algn="just" eaLnBrk="1" hangingPunct="1">
              <a:lnSpc>
                <a:spcPct val="80000"/>
              </a:lnSpc>
              <a:buFont typeface="Arial" panose="020B0604020202020204" pitchFamily="34" charset="0"/>
              <a:buNone/>
            </a:pPr>
            <a:r>
              <a:rPr lang="el-GR" altLang="el-GR" sz="2200" b="1" dirty="0">
                <a:solidFill>
                  <a:srgbClr val="006600"/>
                </a:solidFill>
              </a:rPr>
              <a:t>Διοικητικό συμβούλιο</a:t>
            </a:r>
          </a:p>
          <a:p>
            <a:pPr lvl="1" algn="just" eaLnBrk="1" hangingPunct="1">
              <a:lnSpc>
                <a:spcPct val="80000"/>
              </a:lnSpc>
              <a:buClr>
                <a:srgbClr val="33CC33"/>
              </a:buClr>
              <a:buFont typeface="Wingdings" panose="05000000000000000000" pitchFamily="2" charset="2"/>
              <a:buChar char="§"/>
            </a:pPr>
            <a:r>
              <a:rPr lang="el-GR" altLang="el-GR" sz="1800" dirty="0"/>
              <a:t>Επέκταση εγκαταστάσεων</a:t>
            </a:r>
          </a:p>
          <a:p>
            <a:pPr lvl="1" algn="just" eaLnBrk="1" hangingPunct="1">
              <a:lnSpc>
                <a:spcPct val="80000"/>
              </a:lnSpc>
              <a:buClr>
                <a:srgbClr val="33CC33"/>
              </a:buClr>
              <a:buFont typeface="Wingdings" panose="05000000000000000000" pitchFamily="2" charset="2"/>
              <a:buChar char="§"/>
            </a:pPr>
            <a:r>
              <a:rPr lang="el-GR" altLang="el-GR" sz="1800" dirty="0"/>
              <a:t>Παροχή πιστώσεων σε πελάτες</a:t>
            </a:r>
          </a:p>
          <a:p>
            <a:pPr lvl="1" algn="just" eaLnBrk="1" hangingPunct="1">
              <a:lnSpc>
                <a:spcPct val="80000"/>
              </a:lnSpc>
              <a:buClr>
                <a:srgbClr val="33CC33"/>
              </a:buClr>
              <a:buFont typeface="Wingdings" panose="05000000000000000000" pitchFamily="2" charset="2"/>
              <a:buChar char="§"/>
            </a:pPr>
            <a:r>
              <a:rPr lang="el-GR" altLang="el-GR" sz="1800" dirty="0"/>
              <a:t>Σύναψη δανείων</a:t>
            </a:r>
          </a:p>
          <a:p>
            <a:pPr lvl="1" algn="just" eaLnBrk="1" hangingPunct="1">
              <a:lnSpc>
                <a:spcPct val="80000"/>
              </a:lnSpc>
              <a:buClr>
                <a:srgbClr val="33CC33"/>
              </a:buClr>
              <a:buFont typeface="Wingdings" panose="05000000000000000000" pitchFamily="2" charset="2"/>
              <a:buChar char="§"/>
            </a:pPr>
            <a:r>
              <a:rPr lang="el-GR" altLang="el-GR" sz="1800" dirty="0"/>
              <a:t>Έγκριση χρηματοοικονομικών προγραμμάτων</a:t>
            </a:r>
          </a:p>
          <a:p>
            <a:pPr algn="just" eaLnBrk="1" hangingPunct="1">
              <a:lnSpc>
                <a:spcPct val="80000"/>
              </a:lnSpc>
              <a:buFont typeface="Arial" panose="020B0604020202020204" pitchFamily="34" charset="0"/>
              <a:buNone/>
            </a:pPr>
            <a:r>
              <a:rPr lang="el-GR" altLang="el-GR" sz="2200" b="1" dirty="0">
                <a:solidFill>
                  <a:srgbClr val="006600"/>
                </a:solidFill>
              </a:rPr>
              <a:t>Γενικός διευθυντής</a:t>
            </a:r>
          </a:p>
          <a:p>
            <a:pPr lvl="1" algn="just" eaLnBrk="1" hangingPunct="1">
              <a:lnSpc>
                <a:spcPct val="80000"/>
              </a:lnSpc>
              <a:buClr>
                <a:srgbClr val="33CC33"/>
              </a:buClr>
              <a:buFont typeface="Wingdings" panose="05000000000000000000" pitchFamily="2" charset="2"/>
              <a:buChar char="§"/>
            </a:pPr>
            <a:r>
              <a:rPr lang="el-GR" altLang="el-GR" sz="1800" dirty="0"/>
              <a:t>Εκτέλεση των αποφάσεων του ΔΣ</a:t>
            </a:r>
          </a:p>
          <a:p>
            <a:pPr algn="just" eaLnBrk="1" hangingPunct="1">
              <a:lnSpc>
                <a:spcPct val="80000"/>
              </a:lnSpc>
              <a:buFont typeface="Arial" panose="020B0604020202020204" pitchFamily="34" charset="0"/>
              <a:buNone/>
            </a:pPr>
            <a:r>
              <a:rPr lang="el-GR" altLang="el-GR" sz="2200" b="1" dirty="0">
                <a:solidFill>
                  <a:srgbClr val="006600"/>
                </a:solidFill>
              </a:rPr>
              <a:t>Χρηματοοικονομικός διευθυντής (</a:t>
            </a:r>
            <a:r>
              <a:rPr lang="en-US" altLang="el-GR" sz="2200" b="1" dirty="0">
                <a:solidFill>
                  <a:srgbClr val="006600"/>
                </a:solidFill>
              </a:rPr>
              <a:t>financial manager)</a:t>
            </a:r>
            <a:endParaRPr lang="el-GR" altLang="el-GR" sz="2200" b="1" dirty="0">
              <a:solidFill>
                <a:srgbClr val="006600"/>
              </a:solidFill>
            </a:endParaRPr>
          </a:p>
          <a:p>
            <a:pPr lvl="1" algn="just" eaLnBrk="1" hangingPunct="1">
              <a:lnSpc>
                <a:spcPct val="80000"/>
              </a:lnSpc>
              <a:buClr>
                <a:srgbClr val="33CC33"/>
              </a:buClr>
              <a:buFont typeface="Wingdings" panose="05000000000000000000" pitchFamily="2" charset="2"/>
              <a:buChar char="§"/>
            </a:pPr>
            <a:r>
              <a:rPr lang="el-GR" altLang="el-GR" sz="1800" dirty="0"/>
              <a:t>Μελέτη στοιχείων και εισήγηση κατάλληλων λύσεων</a:t>
            </a:r>
          </a:p>
          <a:p>
            <a:pPr lvl="1" algn="just" eaLnBrk="1" hangingPunct="1">
              <a:lnSpc>
                <a:spcPct val="80000"/>
              </a:lnSpc>
              <a:buClr>
                <a:srgbClr val="33CC33"/>
              </a:buClr>
              <a:buFont typeface="Wingdings" panose="05000000000000000000" pitchFamily="2" charset="2"/>
              <a:buChar char="§"/>
            </a:pPr>
            <a:r>
              <a:rPr lang="el-GR" altLang="el-GR" sz="1800" dirty="0"/>
              <a:t>Αρμόδιος για τη λήψη αποφάσεων μέσα στα όρια της εξουσίας του</a:t>
            </a:r>
          </a:p>
          <a:p>
            <a:pPr lvl="1" algn="just" eaLnBrk="1" hangingPunct="1">
              <a:lnSpc>
                <a:spcPct val="80000"/>
              </a:lnSpc>
              <a:buFont typeface="Arial" panose="020B0604020202020204" pitchFamily="34" charset="0"/>
              <a:buNone/>
            </a:pPr>
            <a:endParaRPr lang="en-US" altLang="el-GR" sz="1800" dirty="0"/>
          </a:p>
        </p:txBody>
      </p:sp>
      <p:sp>
        <p:nvSpPr>
          <p:cNvPr id="20485" name="Text Box 5">
            <a:extLst>
              <a:ext uri="{FF2B5EF4-FFF2-40B4-BE49-F238E27FC236}">
                <a16:creationId xmlns:a16="http://schemas.microsoft.com/office/drawing/2014/main" id="{FE7D2F4D-4016-4235-BE7D-16D8BDA23CE9}"/>
              </a:ext>
            </a:extLst>
          </p:cNvPr>
          <p:cNvSpPr txBox="1">
            <a:spLocks noChangeArrowheads="1"/>
          </p:cNvSpPr>
          <p:nvPr/>
        </p:nvSpPr>
        <p:spPr bwMode="auto">
          <a:xfrm>
            <a:off x="6876069" y="1098092"/>
            <a:ext cx="1098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l-GR" altLang="el-GR" sz="1800" dirty="0">
                <a:solidFill>
                  <a:srgbClr val="800080"/>
                </a:solidFill>
                <a:latin typeface="Arial" panose="020B0604020202020204" pitchFamily="34" charset="0"/>
                <a:cs typeface="Arial" panose="020B0604020202020204" pitchFamily="34" charset="0"/>
              </a:rPr>
              <a:t>ΕΛΛΑΔΑ</a:t>
            </a:r>
            <a:endParaRPr lang="en-US" altLang="el-GR" sz="1800" dirty="0">
              <a:solidFill>
                <a:srgbClr val="800080"/>
              </a:solidFill>
              <a:latin typeface="Arial" panose="020B0604020202020204" pitchFamily="34" charset="0"/>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1506" name="Espace réservé du numéro de diapositive 5">
            <a:extLst>
              <a:ext uri="{FF2B5EF4-FFF2-40B4-BE49-F238E27FC236}">
                <a16:creationId xmlns:a16="http://schemas.microsoft.com/office/drawing/2014/main" id="{883F4ED3-5F70-4F67-AD4C-CF9D35D1476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27CF823-788B-4BAB-AF39-0475D2A5FED5}" type="slidenum">
              <a:rPr lang="fr-CA" altLang="el-GR" sz="1200">
                <a:solidFill>
                  <a:srgbClr val="898989"/>
                </a:solidFill>
              </a:rPr>
              <a:pPr>
                <a:spcBef>
                  <a:spcPct val="0"/>
                </a:spcBef>
                <a:buFontTx/>
                <a:buNone/>
              </a:pPr>
              <a:t>19</a:t>
            </a:fld>
            <a:endParaRPr lang="fr-CA" altLang="el-GR" sz="1200">
              <a:solidFill>
                <a:srgbClr val="898989"/>
              </a:solidFill>
            </a:endParaRPr>
          </a:p>
        </p:txBody>
      </p:sp>
      <p:sp>
        <p:nvSpPr>
          <p:cNvPr id="21507" name="Titre 1">
            <a:extLst>
              <a:ext uri="{FF2B5EF4-FFF2-40B4-BE49-F238E27FC236}">
                <a16:creationId xmlns:a16="http://schemas.microsoft.com/office/drawing/2014/main" id="{927E1844-DD67-49DB-B8A8-4A0C700FF437}"/>
              </a:ext>
            </a:extLst>
          </p:cNvPr>
          <p:cNvSpPr>
            <a:spLocks noGrp="1"/>
          </p:cNvSpPr>
          <p:nvPr>
            <p:ph type="title" idx="4294967295"/>
          </p:nvPr>
        </p:nvSpPr>
        <p:spPr>
          <a:xfrm>
            <a:off x="0" y="44450"/>
            <a:ext cx="9144000" cy="682625"/>
          </a:xfrm>
        </p:spPr>
        <p:txBody>
          <a:bodyPr>
            <a:normAutofit/>
          </a:bodyPr>
          <a:lstStyle/>
          <a:p>
            <a:pPr algn="ctr" eaLnBrk="1" hangingPunct="1"/>
            <a:r>
              <a:rPr lang="el-GR" altLang="el-GR" sz="3200" b="1" dirty="0">
                <a:solidFill>
                  <a:srgbClr val="265F00"/>
                </a:solidFill>
              </a:rPr>
              <a:t>Σύγκρουση συμφερόντων</a:t>
            </a:r>
            <a:endParaRPr lang="fr-CA" altLang="el-GR" sz="3200" b="1" dirty="0">
              <a:solidFill>
                <a:srgbClr val="265F00"/>
              </a:solidFill>
            </a:endParaRPr>
          </a:p>
        </p:txBody>
      </p:sp>
      <p:sp>
        <p:nvSpPr>
          <p:cNvPr id="21508" name="Rectangle 3">
            <a:extLst>
              <a:ext uri="{FF2B5EF4-FFF2-40B4-BE49-F238E27FC236}">
                <a16:creationId xmlns:a16="http://schemas.microsoft.com/office/drawing/2014/main" id="{AD17B0E0-BA90-45EE-BD08-8CE2BEE88858}"/>
              </a:ext>
            </a:extLst>
          </p:cNvPr>
          <p:cNvSpPr>
            <a:spLocks noChangeArrowheads="1"/>
          </p:cNvSpPr>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rgbClr val="800080"/>
              </a:buClr>
              <a:buFont typeface="Wingdings" panose="05000000000000000000" pitchFamily="2" charset="2"/>
              <a:buChar char="§"/>
            </a:pPr>
            <a:endParaRPr lang="el-GR" altLang="el-GR" sz="2000">
              <a:latin typeface="Tahoma" panose="020B0604030504040204" pitchFamily="34" charset="0"/>
            </a:endParaRPr>
          </a:p>
        </p:txBody>
      </p:sp>
      <p:sp>
        <p:nvSpPr>
          <p:cNvPr id="21509" name="Rectangle 4">
            <a:extLst>
              <a:ext uri="{FF2B5EF4-FFF2-40B4-BE49-F238E27FC236}">
                <a16:creationId xmlns:a16="http://schemas.microsoft.com/office/drawing/2014/main" id="{FD53CC18-9278-4643-B9D0-4DCB68B369B9}"/>
              </a:ext>
            </a:extLst>
          </p:cNvPr>
          <p:cNvSpPr>
            <a:spLocks noChangeArrowheads="1"/>
          </p:cNvSpPr>
          <p:nvPr/>
        </p:nvSpPr>
        <p:spPr bwMode="auto">
          <a:xfrm>
            <a:off x="457200" y="980728"/>
            <a:ext cx="7952163" cy="5328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80000"/>
              </a:lnSpc>
              <a:buClr>
                <a:schemeClr val="folHlink"/>
              </a:buClr>
              <a:buSzPct val="110000"/>
              <a:buFontTx/>
              <a:buChar char="•"/>
            </a:pPr>
            <a:r>
              <a:rPr lang="el-GR" altLang="el-GR" sz="2000" dirty="0"/>
              <a:t>Ο μέτοχοι διατηρούν τον </a:t>
            </a:r>
            <a:r>
              <a:rPr lang="el-GR" altLang="el-GR" sz="2000" i="1" dirty="0">
                <a:solidFill>
                  <a:srgbClr val="800080"/>
                </a:solidFill>
              </a:rPr>
              <a:t>έλεγχο</a:t>
            </a:r>
            <a:r>
              <a:rPr lang="el-GR" altLang="el-GR" sz="2000" dirty="0"/>
              <a:t> της εταιρίας.</a:t>
            </a:r>
          </a:p>
          <a:p>
            <a:pPr algn="just" eaLnBrk="1" hangingPunct="1">
              <a:lnSpc>
                <a:spcPct val="80000"/>
              </a:lnSpc>
              <a:buClr>
                <a:schemeClr val="folHlink"/>
              </a:buClr>
              <a:buSzPct val="110000"/>
              <a:buFontTx/>
              <a:buChar char="•"/>
            </a:pPr>
            <a:r>
              <a:rPr lang="el-GR" altLang="el-GR" sz="2000" dirty="0"/>
              <a:t>Στην ετήσια γενική συνέλευση εκλέγουν ένα </a:t>
            </a:r>
            <a:r>
              <a:rPr lang="el-GR" altLang="el-GR" sz="2000" i="1" dirty="0">
                <a:solidFill>
                  <a:srgbClr val="800080"/>
                </a:solidFill>
              </a:rPr>
              <a:t>διοικητικό συμβούλιο</a:t>
            </a:r>
            <a:r>
              <a:rPr lang="el-GR" altLang="el-GR" sz="2000" dirty="0"/>
              <a:t>, το  οποίο διορίζει και το κατάλληλο διοικητικό προσωπικό της ανώτατης βαθμίδας.</a:t>
            </a:r>
          </a:p>
          <a:p>
            <a:pPr algn="just" eaLnBrk="1" hangingPunct="1">
              <a:lnSpc>
                <a:spcPct val="80000"/>
              </a:lnSpc>
              <a:buClr>
                <a:schemeClr val="folHlink"/>
              </a:buClr>
              <a:buSzPct val="110000"/>
              <a:buFontTx/>
              <a:buChar char="•"/>
            </a:pPr>
            <a:r>
              <a:rPr lang="el-GR" altLang="el-GR" sz="2000" dirty="0"/>
              <a:t>Οι μέτοχοι είναι οι εντολείς και η διοίκηση ο εντολοδόχος.</a:t>
            </a:r>
          </a:p>
          <a:p>
            <a:pPr algn="just" eaLnBrk="1" hangingPunct="1">
              <a:lnSpc>
                <a:spcPct val="80000"/>
              </a:lnSpc>
              <a:buClr>
                <a:schemeClr val="folHlink"/>
              </a:buClr>
              <a:buSzPct val="110000"/>
              <a:buFontTx/>
              <a:buChar char="•"/>
            </a:pPr>
            <a:r>
              <a:rPr lang="el-GR" altLang="el-GR" sz="2000" dirty="0"/>
              <a:t>Οι διοικήσεις έχουν το καθήκον πίστης απέναντι στους μετόχους, δηλαδή το καθήκον να ενεργούν πάντα προς όφελος των μετόχων.</a:t>
            </a:r>
          </a:p>
          <a:p>
            <a:pPr algn="just" eaLnBrk="1" hangingPunct="1">
              <a:lnSpc>
                <a:spcPct val="80000"/>
              </a:lnSpc>
              <a:buClr>
                <a:schemeClr val="folHlink"/>
              </a:buClr>
              <a:buSzPct val="110000"/>
              <a:buFontTx/>
              <a:buChar char="•"/>
            </a:pPr>
            <a:r>
              <a:rPr lang="el-GR" altLang="el-GR" sz="2000" dirty="0"/>
              <a:t>Τα </a:t>
            </a:r>
            <a:r>
              <a:rPr lang="el-GR" altLang="el-GR" sz="2000" i="1" dirty="0">
                <a:solidFill>
                  <a:srgbClr val="800080"/>
                </a:solidFill>
              </a:rPr>
              <a:t>συμφέροντα</a:t>
            </a:r>
            <a:r>
              <a:rPr lang="el-GR" altLang="el-GR" sz="2000" dirty="0"/>
              <a:t> της διοίκησης και των μετόχων δεν συμβαδίζουν πάντα. Η διοίκηση επιθυμεί τη διατήρηση του ελέγχου της και της ανεξαρτησίας της, ενώ οι μέτοχοι την αύξηση του πλούτου τους (π.χ. μία εξαγορά ή συγχώνευση μπορεί να οδηγήσει στην αλλαγή της διοίκησης)</a:t>
            </a:r>
          </a:p>
          <a:p>
            <a:pPr algn="just" eaLnBrk="1" hangingPunct="1">
              <a:lnSpc>
                <a:spcPct val="80000"/>
              </a:lnSpc>
              <a:buClr>
                <a:schemeClr val="folHlink"/>
              </a:buClr>
              <a:buSzPct val="110000"/>
              <a:buFontTx/>
              <a:buChar char="•"/>
            </a:pPr>
            <a:r>
              <a:rPr lang="el-GR" altLang="el-GR" sz="2000" dirty="0"/>
              <a:t>Υπάρχει πάντα μία σύγκρουση μετόχων και διοίκησης, που προκαλεί ένα κόστος, το </a:t>
            </a:r>
            <a:r>
              <a:rPr lang="el-GR" altLang="el-GR" sz="2000" i="1" dirty="0">
                <a:solidFill>
                  <a:srgbClr val="800080"/>
                </a:solidFill>
              </a:rPr>
              <a:t>κόστος αντιπροσώπευσης</a:t>
            </a:r>
            <a:r>
              <a:rPr lang="el-GR" altLang="el-GR" sz="2000" dirty="0"/>
              <a:t> υπαρκτή και στους ποδοσφαιρικούς συλλόγους </a:t>
            </a:r>
            <a:r>
              <a:rPr lang="en-US" altLang="el-GR" sz="2000" dirty="0"/>
              <a:t>(agency cost).</a:t>
            </a:r>
          </a:p>
          <a:p>
            <a:pPr algn="just" eaLnBrk="1" hangingPunct="1">
              <a:lnSpc>
                <a:spcPct val="80000"/>
              </a:lnSpc>
              <a:buClr>
                <a:schemeClr val="folHlink"/>
              </a:buClr>
              <a:buSzPct val="110000"/>
              <a:buFontTx/>
              <a:buChar char="•"/>
            </a:pPr>
            <a:r>
              <a:rPr lang="el-GR" altLang="el-GR" sz="2000" dirty="0"/>
              <a:t>Αυτό ορίζεται ως το άθροισμα του κόστους παρακολούθησης και εφαρμογής μεθόδων ελέγχου εκ μέρους των μετόχων (πέρα από το σταθερό μισθό πρέπει να υπάρχουν πρόσθετες αμοιβές που να συνδέονται με την κερδοφορία της εταιρίας).</a:t>
            </a:r>
            <a:endParaRPr lang="en-US" altLang="el-G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098" name="Titre 1">
            <a:extLst>
              <a:ext uri="{FF2B5EF4-FFF2-40B4-BE49-F238E27FC236}">
                <a16:creationId xmlns:a16="http://schemas.microsoft.com/office/drawing/2014/main" id="{6E892151-918E-4624-A5EF-8DF2781C5F6C}"/>
              </a:ext>
            </a:extLst>
          </p:cNvPr>
          <p:cNvSpPr>
            <a:spLocks noGrp="1"/>
          </p:cNvSpPr>
          <p:nvPr>
            <p:ph type="title"/>
          </p:nvPr>
        </p:nvSpPr>
        <p:spPr>
          <a:xfrm>
            <a:off x="0" y="286605"/>
            <a:ext cx="9144000" cy="766132"/>
          </a:xfrm>
        </p:spPr>
        <p:txBody>
          <a:bodyPr>
            <a:normAutofit/>
          </a:bodyPr>
          <a:lstStyle/>
          <a:p>
            <a:pPr algn="ctr" eaLnBrk="1" hangingPunct="1"/>
            <a:r>
              <a:rPr lang="el-GR" altLang="el-GR" sz="3200" b="1" dirty="0">
                <a:solidFill>
                  <a:srgbClr val="265F00"/>
                </a:solidFill>
              </a:rPr>
              <a:t>Αντικείμενα μαθήματος</a:t>
            </a:r>
            <a:endParaRPr lang="fr-CA" altLang="el-GR" sz="3200" b="1" dirty="0">
              <a:solidFill>
                <a:srgbClr val="265F00"/>
              </a:solidFill>
            </a:endParaRPr>
          </a:p>
        </p:txBody>
      </p:sp>
      <p:sp>
        <p:nvSpPr>
          <p:cNvPr id="4099" name="Espace réservé du contenu 2">
            <a:extLst>
              <a:ext uri="{FF2B5EF4-FFF2-40B4-BE49-F238E27FC236}">
                <a16:creationId xmlns:a16="http://schemas.microsoft.com/office/drawing/2014/main" id="{658016A1-4D95-495C-8350-7C164B7E7E55}"/>
              </a:ext>
            </a:extLst>
          </p:cNvPr>
          <p:cNvSpPr>
            <a:spLocks noGrp="1"/>
          </p:cNvSpPr>
          <p:nvPr>
            <p:ph idx="1"/>
          </p:nvPr>
        </p:nvSpPr>
        <p:spPr>
          <a:xfrm>
            <a:off x="457200" y="2420888"/>
            <a:ext cx="8229600" cy="2293714"/>
          </a:xfrm>
        </p:spPr>
        <p:txBody>
          <a:bodyPr/>
          <a:lstStyle/>
          <a:p>
            <a:pPr marL="457200" indent="-457200" algn="ctr">
              <a:buFont typeface="+mj-lt"/>
              <a:buAutoNum type="arabicPeriod"/>
            </a:pPr>
            <a:r>
              <a:rPr lang="el-GR" altLang="el-GR" sz="2400" dirty="0"/>
              <a:t>Αντικειμενικός σκοπός της επιχείρησης</a:t>
            </a:r>
          </a:p>
          <a:p>
            <a:pPr marL="457200" indent="-457200" algn="ctr">
              <a:buFont typeface="+mj-lt"/>
              <a:buAutoNum type="arabicPeriod"/>
            </a:pPr>
            <a:r>
              <a:rPr lang="el-GR" altLang="el-GR" sz="2400" dirty="0"/>
              <a:t>Η χρηματοοικονομική λειτουργία σε μια επιχείρηση</a:t>
            </a:r>
          </a:p>
          <a:p>
            <a:pPr marL="457200" indent="-457200" algn="ctr">
              <a:buFont typeface="+mj-lt"/>
              <a:buAutoNum type="arabicPeriod"/>
            </a:pPr>
            <a:r>
              <a:rPr lang="el-GR" altLang="el-GR" sz="2400" dirty="0"/>
              <a:t>Το χρηματοοικονομικό περιβάλλον</a:t>
            </a:r>
          </a:p>
          <a:p>
            <a:pPr marL="457200" indent="-457200" algn="ctr">
              <a:buFont typeface="+mj-lt"/>
              <a:buAutoNum type="arabicPeriod"/>
            </a:pPr>
            <a:endParaRPr lang="fr-CA" altLang="el-GR" sz="2400" dirty="0"/>
          </a:p>
        </p:txBody>
      </p:sp>
      <p:sp>
        <p:nvSpPr>
          <p:cNvPr id="4100" name="Espace réservé du numéro de diapositive 5">
            <a:extLst>
              <a:ext uri="{FF2B5EF4-FFF2-40B4-BE49-F238E27FC236}">
                <a16:creationId xmlns:a16="http://schemas.microsoft.com/office/drawing/2014/main" id="{FA014C80-7204-4618-9548-F3FAFFE9F90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32D40FC-E5DF-48C4-8CAF-BD7046D024FA}" type="slidenum">
              <a:rPr lang="fr-CA" altLang="el-GR" sz="1200">
                <a:solidFill>
                  <a:srgbClr val="898989"/>
                </a:solidFill>
              </a:rPr>
              <a:pPr>
                <a:spcBef>
                  <a:spcPct val="0"/>
                </a:spcBef>
                <a:buFontTx/>
                <a:buNone/>
              </a:pPr>
              <a:t>2</a:t>
            </a:fld>
            <a:endParaRPr lang="fr-CA" altLang="el-GR" sz="1200">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2530" name="Espace réservé du numéro de diapositive 5">
            <a:extLst>
              <a:ext uri="{FF2B5EF4-FFF2-40B4-BE49-F238E27FC236}">
                <a16:creationId xmlns:a16="http://schemas.microsoft.com/office/drawing/2014/main" id="{92832962-536D-403A-ABBA-AC88E9DF0C4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A9DBF93-17D7-4F3B-842E-E3FE17BBEBEB}" type="slidenum">
              <a:rPr lang="fr-CA" altLang="el-GR" sz="1200">
                <a:solidFill>
                  <a:srgbClr val="898989"/>
                </a:solidFill>
              </a:rPr>
              <a:pPr>
                <a:spcBef>
                  <a:spcPct val="0"/>
                </a:spcBef>
                <a:buFontTx/>
                <a:buNone/>
              </a:pPr>
              <a:t>20</a:t>
            </a:fld>
            <a:endParaRPr lang="fr-CA" altLang="el-GR" sz="1200">
              <a:solidFill>
                <a:srgbClr val="898989"/>
              </a:solidFill>
            </a:endParaRPr>
          </a:p>
        </p:txBody>
      </p:sp>
      <p:sp>
        <p:nvSpPr>
          <p:cNvPr id="22531" name="Titre 1">
            <a:extLst>
              <a:ext uri="{FF2B5EF4-FFF2-40B4-BE49-F238E27FC236}">
                <a16:creationId xmlns:a16="http://schemas.microsoft.com/office/drawing/2014/main" id="{8564DE3B-EB9B-43B4-A464-9489BAFDEA0D}"/>
              </a:ext>
            </a:extLst>
          </p:cNvPr>
          <p:cNvSpPr>
            <a:spLocks noGrp="1"/>
          </p:cNvSpPr>
          <p:nvPr>
            <p:ph type="title" idx="4294967295"/>
          </p:nvPr>
        </p:nvSpPr>
        <p:spPr>
          <a:xfrm>
            <a:off x="1285667" y="-166688"/>
            <a:ext cx="6686550" cy="1143000"/>
          </a:xfrm>
        </p:spPr>
        <p:txBody>
          <a:bodyPr/>
          <a:lstStyle/>
          <a:p>
            <a:pPr algn="r" eaLnBrk="1" hangingPunct="1"/>
            <a:r>
              <a:rPr lang="el-GR" altLang="el-GR" sz="4000" dirty="0">
                <a:solidFill>
                  <a:srgbClr val="265F00"/>
                </a:solidFill>
              </a:rPr>
              <a:t>Εταιρίες και δημιουργία αξίας</a:t>
            </a:r>
            <a:endParaRPr lang="fr-CA" altLang="el-GR" sz="4000" dirty="0">
              <a:solidFill>
                <a:srgbClr val="265F00"/>
              </a:solidFill>
            </a:endParaRPr>
          </a:p>
        </p:txBody>
      </p:sp>
      <p:sp>
        <p:nvSpPr>
          <p:cNvPr id="22532" name="Rectangle 5">
            <a:extLst>
              <a:ext uri="{FF2B5EF4-FFF2-40B4-BE49-F238E27FC236}">
                <a16:creationId xmlns:a16="http://schemas.microsoft.com/office/drawing/2014/main" id="{AF84BE7E-9210-4C50-987A-02AA1ED65D36}"/>
              </a:ext>
            </a:extLst>
          </p:cNvPr>
          <p:cNvSpPr>
            <a:spLocks noChangeArrowheads="1"/>
          </p:cNvSpPr>
          <p:nvPr/>
        </p:nvSpPr>
        <p:spPr bwMode="auto">
          <a:xfrm>
            <a:off x="770543" y="1196752"/>
            <a:ext cx="7602913"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839788" indent="-4953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90000"/>
              </a:lnSpc>
              <a:buClr>
                <a:schemeClr val="accent1"/>
              </a:buClr>
            </a:pPr>
            <a:r>
              <a:rPr lang="el-GR" altLang="el-GR" sz="2000" dirty="0"/>
              <a:t>Ως εταιρία θα εννοούμε τον οργανισμό που στοχεύει στο κέρδος.</a:t>
            </a:r>
          </a:p>
          <a:p>
            <a:pPr algn="just" eaLnBrk="1" hangingPunct="1">
              <a:lnSpc>
                <a:spcPct val="90000"/>
              </a:lnSpc>
              <a:buClr>
                <a:schemeClr val="accent1"/>
              </a:buClr>
            </a:pPr>
            <a:r>
              <a:rPr lang="el-GR" altLang="el-GR" sz="2000" dirty="0"/>
              <a:t>Υπάρχουν νομικές διαφορές από χώρα σε χώρα, αλλά μπορούμε να διακρίνουμε 2 βασικά είδη:</a:t>
            </a:r>
          </a:p>
          <a:p>
            <a:pPr lvl="1" algn="just" eaLnBrk="1" hangingPunct="1">
              <a:lnSpc>
                <a:spcPct val="90000"/>
              </a:lnSpc>
              <a:buClr>
                <a:schemeClr val="accent1"/>
              </a:buClr>
              <a:buFont typeface="Wingdings" panose="05000000000000000000" pitchFamily="2" charset="2"/>
              <a:buAutoNum type="arabicPeriod"/>
            </a:pPr>
            <a:r>
              <a:rPr lang="el-GR" altLang="el-GR" sz="1700" dirty="0"/>
              <a:t>Εταιρίες ενός ιδιοκτήτη ή περισσότερων ιδιοκτητών με απεριόριστη ευθύνη (</a:t>
            </a:r>
            <a:r>
              <a:rPr lang="en-US" altLang="el-GR" sz="1700" dirty="0"/>
              <a:t>sole proprietorships </a:t>
            </a:r>
            <a:r>
              <a:rPr lang="el-GR" altLang="el-GR" sz="1700" dirty="0"/>
              <a:t>ή </a:t>
            </a:r>
            <a:r>
              <a:rPr lang="en-US" altLang="el-GR" sz="1700" dirty="0"/>
              <a:t>partnerships)</a:t>
            </a:r>
          </a:p>
          <a:p>
            <a:pPr lvl="1" algn="just" eaLnBrk="1" hangingPunct="1">
              <a:lnSpc>
                <a:spcPct val="90000"/>
              </a:lnSpc>
              <a:buClr>
                <a:schemeClr val="accent1"/>
              </a:buClr>
              <a:buFont typeface="Wingdings" panose="05000000000000000000" pitchFamily="2" charset="2"/>
              <a:buAutoNum type="arabicPeriod"/>
            </a:pPr>
            <a:r>
              <a:rPr lang="el-GR" altLang="el-GR" sz="1700" dirty="0"/>
              <a:t>Ανώνυμες εταιρίες στις οποίες οι ιδιοκτήτες έχουν περιορισμένη ευθύνη (</a:t>
            </a:r>
            <a:r>
              <a:rPr lang="en-US" altLang="el-GR" sz="1700" dirty="0"/>
              <a:t>corporations)</a:t>
            </a:r>
            <a:endParaRPr lang="el-GR" altLang="el-GR" sz="1700" dirty="0"/>
          </a:p>
          <a:p>
            <a:pPr algn="just" eaLnBrk="1" hangingPunct="1">
              <a:lnSpc>
                <a:spcPct val="90000"/>
              </a:lnSpc>
              <a:buClr>
                <a:schemeClr val="accent1"/>
              </a:buClr>
            </a:pPr>
            <a:r>
              <a:rPr lang="el-GR" altLang="el-GR" sz="2000" dirty="0"/>
              <a:t>Οι χρηματοοικονομικές αποφάσεις αφορούν όλες τις εταιρίες, αν και το διεθνές ενδιαφέρον εστιάζεται στις ανώνυμες εταιρίες, λόγω της σχετικά μεγάλης οικονομικής τους αξίας.</a:t>
            </a:r>
          </a:p>
          <a:p>
            <a:pPr algn="just" eaLnBrk="1" hangingPunct="1">
              <a:lnSpc>
                <a:spcPct val="90000"/>
              </a:lnSpc>
              <a:buClr>
                <a:schemeClr val="accent1"/>
              </a:buClr>
            </a:pPr>
            <a:r>
              <a:rPr lang="el-GR" altLang="el-GR" sz="2000" dirty="0"/>
              <a:t>Χαρακτηριστικά τους είναι η διοίκησή τους από επαγγελματίες και η διασπορά της ιδιοκτησίας.</a:t>
            </a:r>
          </a:p>
          <a:p>
            <a:pPr algn="just" eaLnBrk="1" hangingPunct="1">
              <a:lnSpc>
                <a:spcPct val="90000"/>
              </a:lnSpc>
              <a:buClr>
                <a:schemeClr val="accent1"/>
              </a:buClr>
            </a:pPr>
            <a:r>
              <a:rPr lang="el-GR" altLang="el-GR" sz="2000" dirty="0"/>
              <a:t>Οι Α.Ε. ενεργούν ως νομικά πρόσωπα. Δικαιούνται να προσλαμβάνουν εργαζόμενους, να εμπορεύονται, να κηρύσσουν πτώχευση αν χρειαστεί. Ταυτόχρονα οφείλουν να πληρώνουν φόρους και τόκους και να πειθαρχούν στους νόμους του επιχειρησιακού δικαίου.</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3554" name="Espace réservé du numéro de diapositive 5">
            <a:extLst>
              <a:ext uri="{FF2B5EF4-FFF2-40B4-BE49-F238E27FC236}">
                <a16:creationId xmlns:a16="http://schemas.microsoft.com/office/drawing/2014/main" id="{2C612C8D-D68D-4B79-9E87-62F1A5970BC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06CF428-9BCF-4DD6-84A3-890C4F8E02B1}" type="slidenum">
              <a:rPr lang="fr-CA" altLang="el-GR" sz="1200">
                <a:solidFill>
                  <a:srgbClr val="898989"/>
                </a:solidFill>
              </a:rPr>
              <a:pPr>
                <a:spcBef>
                  <a:spcPct val="0"/>
                </a:spcBef>
                <a:buFontTx/>
                <a:buNone/>
              </a:pPr>
              <a:t>21</a:t>
            </a:fld>
            <a:endParaRPr lang="fr-CA" altLang="el-GR" sz="1200">
              <a:solidFill>
                <a:srgbClr val="898989"/>
              </a:solidFill>
            </a:endParaRPr>
          </a:p>
        </p:txBody>
      </p:sp>
      <p:sp>
        <p:nvSpPr>
          <p:cNvPr id="23555" name="Rectangle 3">
            <a:extLst>
              <a:ext uri="{FF2B5EF4-FFF2-40B4-BE49-F238E27FC236}">
                <a16:creationId xmlns:a16="http://schemas.microsoft.com/office/drawing/2014/main" id="{D5139114-6011-4B39-B04A-394F83C7556B}"/>
              </a:ext>
            </a:extLst>
          </p:cNvPr>
          <p:cNvSpPr>
            <a:spLocks noChangeArrowheads="1"/>
          </p:cNvSpPr>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rgbClr val="800080"/>
              </a:buClr>
              <a:buFont typeface="Wingdings" panose="05000000000000000000" pitchFamily="2" charset="2"/>
              <a:buChar char="§"/>
            </a:pPr>
            <a:endParaRPr lang="el-GR" altLang="el-GR" sz="2000">
              <a:latin typeface="Tahoma" panose="020B0604030504040204" pitchFamily="34" charset="0"/>
            </a:endParaRPr>
          </a:p>
        </p:txBody>
      </p:sp>
      <p:sp>
        <p:nvSpPr>
          <p:cNvPr id="23556" name="Rectangle 5">
            <a:extLst>
              <a:ext uri="{FF2B5EF4-FFF2-40B4-BE49-F238E27FC236}">
                <a16:creationId xmlns:a16="http://schemas.microsoft.com/office/drawing/2014/main" id="{BA0B341A-0990-4F20-B02E-8DD5A0F518BF}"/>
              </a:ext>
            </a:extLst>
          </p:cNvPr>
          <p:cNvSpPr>
            <a:spLocks noChangeArrowheads="1"/>
          </p:cNvSpPr>
          <p:nvPr/>
        </p:nvSpPr>
        <p:spPr bwMode="auto">
          <a:xfrm>
            <a:off x="486936" y="980728"/>
            <a:ext cx="822960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chemeClr val="accent1"/>
              </a:buClr>
            </a:pPr>
            <a:r>
              <a:rPr lang="el-GR" altLang="el-GR" sz="2200" dirty="0"/>
              <a:t>Οι ιδιοκτήτες των εταιριών ονομάζονται </a:t>
            </a:r>
            <a:r>
              <a:rPr lang="el-GR" altLang="el-GR" sz="2200" i="1" dirty="0">
                <a:solidFill>
                  <a:srgbClr val="FF0066"/>
                </a:solidFill>
              </a:rPr>
              <a:t>μέτοχοι</a:t>
            </a:r>
            <a:r>
              <a:rPr lang="el-GR" altLang="el-GR" sz="2200" i="1" dirty="0">
                <a:solidFill>
                  <a:schemeClr val="accent2"/>
                </a:solidFill>
              </a:rPr>
              <a:t>.</a:t>
            </a:r>
            <a:r>
              <a:rPr lang="el-GR" altLang="el-GR" sz="2200" dirty="0"/>
              <a:t> Μετοχές είναι οι τίτλοι ιδιοκτησίας πάνω σε μέρος της εταιρίας και γίνονται συχνά αντικείμενο διαπραγμάτευσης στη χρηματιστηριακή αγορά.</a:t>
            </a:r>
          </a:p>
          <a:p>
            <a:pPr eaLnBrk="1" hangingPunct="1">
              <a:lnSpc>
                <a:spcPct val="90000"/>
              </a:lnSpc>
              <a:buClr>
                <a:schemeClr val="accent1"/>
              </a:buClr>
            </a:pPr>
            <a:r>
              <a:rPr lang="el-GR" altLang="el-GR" sz="2200" dirty="0"/>
              <a:t>Η </a:t>
            </a:r>
            <a:r>
              <a:rPr lang="el-GR" altLang="el-GR" sz="2200" i="1" dirty="0">
                <a:solidFill>
                  <a:srgbClr val="FF0066"/>
                </a:solidFill>
              </a:rPr>
              <a:t>αξία μιας μετοχής</a:t>
            </a:r>
            <a:r>
              <a:rPr lang="el-GR" altLang="el-GR" sz="2200" dirty="0"/>
              <a:t> διαμορφώνεται ανάλογα με τη ζήτηση και την προσφορά στην αγορά και ανάγεται στην κερδοφορία της εταιρίας και άλλα μεγέθη της εταιρίας.</a:t>
            </a:r>
          </a:p>
          <a:p>
            <a:pPr eaLnBrk="1" hangingPunct="1">
              <a:lnSpc>
                <a:spcPct val="90000"/>
              </a:lnSpc>
              <a:buClr>
                <a:schemeClr val="accent1"/>
              </a:buClr>
            </a:pPr>
            <a:r>
              <a:rPr lang="el-GR" altLang="el-GR" sz="2200" dirty="0"/>
              <a:t>Οι μέτοχοι λαμβάνουν </a:t>
            </a:r>
            <a:r>
              <a:rPr lang="el-GR" altLang="el-GR" sz="2200" i="1" dirty="0">
                <a:solidFill>
                  <a:srgbClr val="FF0066"/>
                </a:solidFill>
              </a:rPr>
              <a:t>μερίσματα</a:t>
            </a:r>
            <a:r>
              <a:rPr lang="el-GR" altLang="el-GR" sz="2200" dirty="0"/>
              <a:t> από την εταιρία, δηλαδή ένα μέρος από τα κέρδη κάθε ετήσιας χρήσης.</a:t>
            </a:r>
          </a:p>
          <a:p>
            <a:pPr eaLnBrk="1" hangingPunct="1">
              <a:lnSpc>
                <a:spcPct val="90000"/>
              </a:lnSpc>
              <a:buClr>
                <a:schemeClr val="accent1"/>
              </a:buClr>
            </a:pPr>
            <a:r>
              <a:rPr lang="el-GR" altLang="el-GR" sz="2200" dirty="0"/>
              <a:t>Η αξία των μετοχών απορρέει από τα μερίσματα καθώς και την αξία μεταπώλησης των μετοχών.</a:t>
            </a:r>
          </a:p>
          <a:p>
            <a:pPr eaLnBrk="1" hangingPunct="1">
              <a:lnSpc>
                <a:spcPct val="90000"/>
              </a:lnSpc>
              <a:buClr>
                <a:schemeClr val="accent1"/>
              </a:buClr>
            </a:pPr>
            <a:r>
              <a:rPr lang="el-GR" altLang="el-GR" sz="2200" dirty="0"/>
              <a:t>Το </a:t>
            </a:r>
            <a:r>
              <a:rPr lang="el-GR" altLang="el-GR" sz="2200" i="1" dirty="0">
                <a:solidFill>
                  <a:srgbClr val="FF0066"/>
                </a:solidFill>
              </a:rPr>
              <a:t>μετοχικό κεφάλαιο</a:t>
            </a:r>
            <a:r>
              <a:rPr lang="el-GR" altLang="el-GR" sz="2200" dirty="0"/>
              <a:t> της εταιρίας είναι το άθροισμα της αξίας των μετοχών της.</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4578" name="Espace réservé du numéro de diapositive 5">
            <a:extLst>
              <a:ext uri="{FF2B5EF4-FFF2-40B4-BE49-F238E27FC236}">
                <a16:creationId xmlns:a16="http://schemas.microsoft.com/office/drawing/2014/main" id="{7AFE2583-E4FE-4159-8DF2-4E84D7ACE6D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0323B73-72C7-438C-A727-E5CB413834E1}" type="slidenum">
              <a:rPr lang="fr-CA" altLang="el-GR" sz="1200">
                <a:solidFill>
                  <a:srgbClr val="898989"/>
                </a:solidFill>
              </a:rPr>
              <a:pPr>
                <a:spcBef>
                  <a:spcPct val="0"/>
                </a:spcBef>
                <a:buFontTx/>
                <a:buNone/>
              </a:pPr>
              <a:t>22</a:t>
            </a:fld>
            <a:endParaRPr lang="fr-CA" altLang="el-GR" sz="1200">
              <a:solidFill>
                <a:srgbClr val="898989"/>
              </a:solidFill>
            </a:endParaRPr>
          </a:p>
        </p:txBody>
      </p:sp>
      <p:sp>
        <p:nvSpPr>
          <p:cNvPr id="24579" name="Rectangle 3">
            <a:extLst>
              <a:ext uri="{FF2B5EF4-FFF2-40B4-BE49-F238E27FC236}">
                <a16:creationId xmlns:a16="http://schemas.microsoft.com/office/drawing/2014/main" id="{C0EB13DF-A7CA-4FCA-82E1-BD2A6250712B}"/>
              </a:ext>
            </a:extLst>
          </p:cNvPr>
          <p:cNvSpPr>
            <a:spLocks noChangeArrowheads="1"/>
          </p:cNvSpPr>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rgbClr val="800080"/>
              </a:buClr>
              <a:buFont typeface="Wingdings" panose="05000000000000000000" pitchFamily="2" charset="2"/>
              <a:buChar char="§"/>
            </a:pPr>
            <a:endParaRPr lang="el-GR" altLang="el-GR" sz="2000">
              <a:latin typeface="Tahoma" panose="020B0604030504040204" pitchFamily="34" charset="0"/>
            </a:endParaRPr>
          </a:p>
        </p:txBody>
      </p:sp>
      <p:sp>
        <p:nvSpPr>
          <p:cNvPr id="24580" name="Rectangle 5">
            <a:extLst>
              <a:ext uri="{FF2B5EF4-FFF2-40B4-BE49-F238E27FC236}">
                <a16:creationId xmlns:a16="http://schemas.microsoft.com/office/drawing/2014/main" id="{026358BF-F6A7-47FC-936D-46B4A4E00874}"/>
              </a:ext>
            </a:extLst>
          </p:cNvPr>
          <p:cNvSpPr>
            <a:spLocks noChangeArrowheads="1"/>
          </p:cNvSpPr>
          <p:nvPr/>
        </p:nvSpPr>
        <p:spPr bwMode="auto">
          <a:xfrm>
            <a:off x="457200" y="727075"/>
            <a:ext cx="7952163"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90000"/>
              </a:lnSpc>
              <a:buClr>
                <a:schemeClr val="accent1"/>
              </a:buClr>
            </a:pPr>
            <a:r>
              <a:rPr lang="el-GR" altLang="el-GR" sz="2200"/>
              <a:t>Η εταιρία χρησιμοποιεί τους πόρους από την πώληση των μετοχών και τα κέρδη της για να </a:t>
            </a:r>
            <a:r>
              <a:rPr lang="el-GR" altLang="el-GR" sz="2200" i="1">
                <a:solidFill>
                  <a:srgbClr val="FF0066"/>
                </a:solidFill>
              </a:rPr>
              <a:t>χρηματοδοτήσει</a:t>
            </a:r>
            <a:r>
              <a:rPr lang="el-GR" altLang="el-GR" sz="2200"/>
              <a:t> τις επενδύσεις της.</a:t>
            </a:r>
          </a:p>
          <a:p>
            <a:pPr algn="just" eaLnBrk="1" hangingPunct="1">
              <a:lnSpc>
                <a:spcPct val="90000"/>
              </a:lnSpc>
              <a:buClr>
                <a:schemeClr val="accent1"/>
              </a:buClr>
            </a:pPr>
            <a:r>
              <a:rPr lang="el-GR" altLang="el-GR" sz="2200"/>
              <a:t>Επίσης μπορεί να αντλεί χρηματοδότηση και μέσω χρέους από το </a:t>
            </a:r>
            <a:r>
              <a:rPr lang="el-GR" altLang="el-GR" sz="2200" i="1">
                <a:solidFill>
                  <a:srgbClr val="FF0066"/>
                </a:solidFill>
              </a:rPr>
              <a:t>τραπεζικό σύστημα</a:t>
            </a:r>
            <a:r>
              <a:rPr lang="el-GR" altLang="el-GR" sz="2200"/>
              <a:t> ή από επενδυτές, τους </a:t>
            </a:r>
            <a:r>
              <a:rPr lang="el-GR" altLang="el-GR" sz="2200" i="1">
                <a:solidFill>
                  <a:srgbClr val="FF0066"/>
                </a:solidFill>
              </a:rPr>
              <a:t>πιστωτές</a:t>
            </a:r>
            <a:r>
              <a:rPr lang="el-GR" altLang="el-GR" sz="2200" i="1"/>
              <a:t> </a:t>
            </a:r>
            <a:r>
              <a:rPr lang="el-GR" altLang="el-GR" sz="2200"/>
              <a:t>της εταιρίας. </a:t>
            </a:r>
          </a:p>
          <a:p>
            <a:pPr algn="just" eaLnBrk="1" hangingPunct="1">
              <a:lnSpc>
                <a:spcPct val="90000"/>
              </a:lnSpc>
              <a:buClr>
                <a:schemeClr val="accent1"/>
              </a:buClr>
            </a:pPr>
            <a:r>
              <a:rPr lang="el-GR" altLang="el-GR" sz="2200"/>
              <a:t>Η εταιρία μπορεί να εκδίδει </a:t>
            </a:r>
            <a:r>
              <a:rPr lang="el-GR" altLang="el-GR" sz="2200" i="1">
                <a:solidFill>
                  <a:srgbClr val="FF0066"/>
                </a:solidFill>
              </a:rPr>
              <a:t>χρέος</a:t>
            </a:r>
            <a:r>
              <a:rPr lang="el-GR" altLang="el-GR" sz="2200"/>
              <a:t> μέσω των χρηματιστηρίων με την πώληση ομολογιών στους πιστωτές. Οι </a:t>
            </a:r>
            <a:r>
              <a:rPr lang="el-GR" altLang="el-GR" sz="2200" i="1">
                <a:solidFill>
                  <a:srgbClr val="FF0066"/>
                </a:solidFill>
              </a:rPr>
              <a:t>ομολογίες</a:t>
            </a:r>
            <a:r>
              <a:rPr lang="el-GR" altLang="el-GR" sz="2200"/>
              <a:t> προβλέπουν τόκο και είναι τίτλοι χρέους, δηλ. ουσιαστικά ιδιοκτησία πάνω σε συγκεκριμένα ποσά.</a:t>
            </a:r>
          </a:p>
          <a:p>
            <a:pPr algn="just" eaLnBrk="1" hangingPunct="1">
              <a:lnSpc>
                <a:spcPct val="90000"/>
              </a:lnSpc>
              <a:buClr>
                <a:schemeClr val="accent1"/>
              </a:buClr>
            </a:pPr>
            <a:r>
              <a:rPr lang="el-GR" altLang="el-GR" sz="2200"/>
              <a:t>Χαρακτηριστικό του χρέους είναι ότι οι πιστωτές έχουν προτεραιότητα έναντι των μετόχων σε περίπτωση </a:t>
            </a:r>
            <a:r>
              <a:rPr lang="el-GR" altLang="el-GR" sz="2200" i="1">
                <a:solidFill>
                  <a:srgbClr val="FF0066"/>
                </a:solidFill>
              </a:rPr>
              <a:t>πτώχευσης</a:t>
            </a:r>
            <a:r>
              <a:rPr lang="el-GR" altLang="el-GR" sz="2200"/>
              <a:t> της εταιρίας.</a:t>
            </a:r>
          </a:p>
          <a:p>
            <a:pPr algn="just" eaLnBrk="1" hangingPunct="1">
              <a:lnSpc>
                <a:spcPct val="90000"/>
              </a:lnSpc>
              <a:buClr>
                <a:schemeClr val="accent1"/>
              </a:buClr>
            </a:pPr>
            <a:r>
              <a:rPr lang="el-GR" altLang="el-GR" sz="2200"/>
              <a:t>Το σχετικό μέγεθος του χρέους καθορίζει την </a:t>
            </a:r>
            <a:r>
              <a:rPr lang="el-GR" altLang="el-GR" sz="2200" i="1">
                <a:solidFill>
                  <a:srgbClr val="FF0066"/>
                </a:solidFill>
              </a:rPr>
              <a:t>κεφαλαιακή διάρθρωση</a:t>
            </a:r>
            <a:r>
              <a:rPr lang="el-GR" altLang="el-GR" sz="2200"/>
              <a:t> της εταιρίας.</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5602" name="Espace réservé du numéro de diapositive 5">
            <a:extLst>
              <a:ext uri="{FF2B5EF4-FFF2-40B4-BE49-F238E27FC236}">
                <a16:creationId xmlns:a16="http://schemas.microsoft.com/office/drawing/2014/main" id="{43FFAB1D-4865-45C0-BE65-F90CBCC14C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40B2206-18DF-4477-ADC0-3A6945666326}" type="slidenum">
              <a:rPr lang="fr-CA" altLang="el-GR" sz="1200">
                <a:solidFill>
                  <a:srgbClr val="898989"/>
                </a:solidFill>
              </a:rPr>
              <a:pPr>
                <a:spcBef>
                  <a:spcPct val="0"/>
                </a:spcBef>
                <a:buFontTx/>
                <a:buNone/>
              </a:pPr>
              <a:t>23</a:t>
            </a:fld>
            <a:endParaRPr lang="fr-CA" altLang="el-GR" sz="1200">
              <a:solidFill>
                <a:srgbClr val="898989"/>
              </a:solidFill>
            </a:endParaRPr>
          </a:p>
        </p:txBody>
      </p:sp>
      <p:sp>
        <p:nvSpPr>
          <p:cNvPr id="25603" name="Rectangle 2">
            <a:extLst>
              <a:ext uri="{FF2B5EF4-FFF2-40B4-BE49-F238E27FC236}">
                <a16:creationId xmlns:a16="http://schemas.microsoft.com/office/drawing/2014/main" id="{BC02377B-A2C3-4C1E-AFC0-314F8ECB018F}"/>
              </a:ext>
            </a:extLst>
          </p:cNvPr>
          <p:cNvSpPr>
            <a:spLocks noChangeArrowheads="1"/>
          </p:cNvSpPr>
          <p:nvPr/>
        </p:nvSpPr>
        <p:spPr bwMode="auto">
          <a:xfrm>
            <a:off x="468313" y="170021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rgbClr val="800080"/>
              </a:buClr>
              <a:buFont typeface="Wingdings" panose="05000000000000000000" pitchFamily="2" charset="2"/>
              <a:buChar char="§"/>
            </a:pPr>
            <a:endParaRPr lang="el-GR" altLang="el-GR" sz="2000">
              <a:latin typeface="Tahoma" panose="020B0604030504040204" pitchFamily="34" charset="0"/>
            </a:endParaRPr>
          </a:p>
        </p:txBody>
      </p:sp>
      <p:sp>
        <p:nvSpPr>
          <p:cNvPr id="25604" name="Titre 1">
            <a:extLst>
              <a:ext uri="{FF2B5EF4-FFF2-40B4-BE49-F238E27FC236}">
                <a16:creationId xmlns:a16="http://schemas.microsoft.com/office/drawing/2014/main" id="{736A3805-5E74-4C58-AB17-FC6D29A12E74}"/>
              </a:ext>
            </a:extLst>
          </p:cNvPr>
          <p:cNvSpPr>
            <a:spLocks/>
          </p:cNvSpPr>
          <p:nvPr/>
        </p:nvSpPr>
        <p:spPr bwMode="auto">
          <a:xfrm>
            <a:off x="0" y="22860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l-GR" altLang="el-GR" sz="4400" dirty="0">
                <a:solidFill>
                  <a:srgbClr val="265F00"/>
                </a:solidFill>
              </a:rPr>
              <a:t>Το περιβάλλον της επιχείρησης</a:t>
            </a:r>
            <a:endParaRPr lang="fr-CA" altLang="el-GR" sz="4400" dirty="0">
              <a:solidFill>
                <a:srgbClr val="265F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6626" name="Espace réservé du numéro de diapositive 5">
            <a:extLst>
              <a:ext uri="{FF2B5EF4-FFF2-40B4-BE49-F238E27FC236}">
                <a16:creationId xmlns:a16="http://schemas.microsoft.com/office/drawing/2014/main" id="{D557924A-3895-4B00-A065-D92B30CD6AC0}"/>
              </a:ext>
            </a:extLst>
          </p:cNvPr>
          <p:cNvSpPr>
            <a:spLocks noGrp="1"/>
          </p:cNvSpPr>
          <p:nvPr>
            <p:ph type="sldNum" sz="quarter" idx="12"/>
          </p:nvPr>
        </p:nvSpPr>
        <p:spPr bwMode="auto">
          <a:xfrm>
            <a:off x="6921685" y="6172349"/>
            <a:ext cx="984019"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FF3A351-D7F7-481F-AF9E-1169CC90EED9}" type="slidenum">
              <a:rPr lang="fr-CA" altLang="el-GR" sz="1200">
                <a:solidFill>
                  <a:srgbClr val="898989"/>
                </a:solidFill>
              </a:rPr>
              <a:pPr>
                <a:spcBef>
                  <a:spcPct val="0"/>
                </a:spcBef>
                <a:buFontTx/>
                <a:buNone/>
              </a:pPr>
              <a:t>24</a:t>
            </a:fld>
            <a:endParaRPr lang="fr-CA" altLang="el-GR" sz="1200">
              <a:solidFill>
                <a:srgbClr val="898989"/>
              </a:solidFill>
            </a:endParaRPr>
          </a:p>
        </p:txBody>
      </p:sp>
      <p:sp>
        <p:nvSpPr>
          <p:cNvPr id="26627" name="Rectangle 4">
            <a:extLst>
              <a:ext uri="{FF2B5EF4-FFF2-40B4-BE49-F238E27FC236}">
                <a16:creationId xmlns:a16="http://schemas.microsoft.com/office/drawing/2014/main" id="{180363C0-62C2-43EE-8975-0C33A1F2CCA1}"/>
              </a:ext>
            </a:extLst>
          </p:cNvPr>
          <p:cNvSpPr>
            <a:spLocks noChangeArrowheads="1"/>
          </p:cNvSpPr>
          <p:nvPr/>
        </p:nvSpPr>
        <p:spPr bwMode="auto">
          <a:xfrm>
            <a:off x="584200" y="-115094"/>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sz="2800" dirty="0">
                <a:solidFill>
                  <a:srgbClr val="336600"/>
                </a:solidFill>
                <a:latin typeface="Lucida Sans Unicode" panose="020B0602030504020204" pitchFamily="34" charset="0"/>
              </a:rPr>
              <a:t>Ροές κεφαλαίων &amp; </a:t>
            </a:r>
            <a:br>
              <a:rPr lang="el-GR" altLang="el-GR" sz="2800" dirty="0">
                <a:solidFill>
                  <a:srgbClr val="336600"/>
                </a:solidFill>
                <a:latin typeface="Lucida Sans Unicode" panose="020B0602030504020204" pitchFamily="34" charset="0"/>
              </a:rPr>
            </a:br>
            <a:r>
              <a:rPr lang="el-GR" altLang="el-GR" sz="2800" dirty="0">
                <a:solidFill>
                  <a:srgbClr val="336600"/>
                </a:solidFill>
                <a:latin typeface="Lucida Sans Unicode" panose="020B0602030504020204" pitchFamily="34" charset="0"/>
              </a:rPr>
              <a:t>χρηματοοικονομική διαμεσολάβηση</a:t>
            </a:r>
            <a:endParaRPr lang="en-US" altLang="el-GR" sz="2800" dirty="0">
              <a:solidFill>
                <a:srgbClr val="336600"/>
              </a:solidFill>
              <a:latin typeface="Lucida Sans Unicode" panose="020B0602030504020204" pitchFamily="34" charset="0"/>
            </a:endParaRPr>
          </a:p>
        </p:txBody>
      </p:sp>
      <p:sp>
        <p:nvSpPr>
          <p:cNvPr id="26628" name="Rectangle 5">
            <a:extLst>
              <a:ext uri="{FF2B5EF4-FFF2-40B4-BE49-F238E27FC236}">
                <a16:creationId xmlns:a16="http://schemas.microsoft.com/office/drawing/2014/main" id="{B022C52C-61BE-4BEF-A6FE-291F074DAC2A}"/>
              </a:ext>
            </a:extLst>
          </p:cNvPr>
          <p:cNvSpPr>
            <a:spLocks noChangeArrowheads="1"/>
          </p:cNvSpPr>
          <p:nvPr/>
        </p:nvSpPr>
        <p:spPr bwMode="auto">
          <a:xfrm>
            <a:off x="2915816" y="4941788"/>
            <a:ext cx="1512888" cy="431800"/>
          </a:xfrm>
          <a:prstGeom prst="rect">
            <a:avLst/>
          </a:prstGeom>
          <a:solidFill>
            <a:srgbClr val="99FF99"/>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sz="1500">
                <a:latin typeface="Lucida Sans Unicode" panose="020B0602030504020204" pitchFamily="34" charset="0"/>
              </a:rPr>
              <a:t>ΕΠΙΧΕΙΡΗΣΕΙΣ</a:t>
            </a:r>
            <a:endParaRPr lang="en-US" altLang="el-GR" sz="1500">
              <a:latin typeface="Lucida Sans Unicode" panose="020B0602030504020204" pitchFamily="34" charset="0"/>
            </a:endParaRPr>
          </a:p>
        </p:txBody>
      </p:sp>
      <p:sp>
        <p:nvSpPr>
          <p:cNvPr id="26629" name="Rectangle 6">
            <a:extLst>
              <a:ext uri="{FF2B5EF4-FFF2-40B4-BE49-F238E27FC236}">
                <a16:creationId xmlns:a16="http://schemas.microsoft.com/office/drawing/2014/main" id="{F01F07A8-EF88-4251-AC7E-3604286E4FE6}"/>
              </a:ext>
            </a:extLst>
          </p:cNvPr>
          <p:cNvSpPr>
            <a:spLocks noChangeArrowheads="1"/>
          </p:cNvSpPr>
          <p:nvPr/>
        </p:nvSpPr>
        <p:spPr bwMode="auto">
          <a:xfrm>
            <a:off x="3060279" y="2854226"/>
            <a:ext cx="1152525" cy="792162"/>
          </a:xfrm>
          <a:prstGeom prst="rect">
            <a:avLst/>
          </a:prstGeom>
          <a:solidFill>
            <a:srgbClr val="FF99FF"/>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sz="1300">
                <a:latin typeface="Lucida Sans Unicode" panose="020B0602030504020204" pitchFamily="34" charset="0"/>
              </a:rPr>
              <a:t>ΧΡΗΜΑΤΟ-</a:t>
            </a:r>
          </a:p>
          <a:p>
            <a:pPr algn="ctr" eaLnBrk="1" hangingPunct="1">
              <a:spcBef>
                <a:spcPct val="0"/>
              </a:spcBef>
              <a:buFontTx/>
              <a:buNone/>
            </a:pPr>
            <a:r>
              <a:rPr lang="el-GR" altLang="el-GR" sz="1300">
                <a:latin typeface="Lucida Sans Unicode" panose="020B0602030504020204" pitchFamily="34" charset="0"/>
              </a:rPr>
              <a:t>ΠΙΣΤΩΤΙΚΑ</a:t>
            </a:r>
          </a:p>
          <a:p>
            <a:pPr algn="ctr" eaLnBrk="1" hangingPunct="1">
              <a:spcBef>
                <a:spcPct val="0"/>
              </a:spcBef>
              <a:buFontTx/>
              <a:buNone/>
            </a:pPr>
            <a:r>
              <a:rPr lang="el-GR" altLang="el-GR" sz="1300">
                <a:latin typeface="Lucida Sans Unicode" panose="020B0602030504020204" pitchFamily="34" charset="0"/>
              </a:rPr>
              <a:t>ΙΔΡΥΜΑΤΑ</a:t>
            </a:r>
            <a:endParaRPr lang="en-US" altLang="el-GR" sz="1300">
              <a:latin typeface="Lucida Sans Unicode" panose="020B0602030504020204" pitchFamily="34" charset="0"/>
            </a:endParaRPr>
          </a:p>
        </p:txBody>
      </p:sp>
      <p:sp>
        <p:nvSpPr>
          <p:cNvPr id="26630" name="Rectangle 7">
            <a:extLst>
              <a:ext uri="{FF2B5EF4-FFF2-40B4-BE49-F238E27FC236}">
                <a16:creationId xmlns:a16="http://schemas.microsoft.com/office/drawing/2014/main" id="{EA70623E-3F07-4C40-AAC8-65CF77672434}"/>
              </a:ext>
            </a:extLst>
          </p:cNvPr>
          <p:cNvSpPr>
            <a:spLocks noChangeArrowheads="1"/>
          </p:cNvSpPr>
          <p:nvPr/>
        </p:nvSpPr>
        <p:spPr bwMode="auto">
          <a:xfrm>
            <a:off x="2915816" y="1412776"/>
            <a:ext cx="1512888" cy="431800"/>
          </a:xfrm>
          <a:prstGeom prst="rect">
            <a:avLst/>
          </a:prstGeom>
          <a:solidFill>
            <a:srgbClr val="99FF99"/>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sz="1500">
                <a:latin typeface="Lucida Sans Unicode" panose="020B0602030504020204" pitchFamily="34" charset="0"/>
              </a:rPr>
              <a:t>ΝΟΙΚΟΚΥΡΙΑ</a:t>
            </a:r>
            <a:endParaRPr lang="en-US" altLang="el-GR" sz="1500">
              <a:latin typeface="Lucida Sans Unicode" panose="020B0602030504020204" pitchFamily="34" charset="0"/>
            </a:endParaRPr>
          </a:p>
        </p:txBody>
      </p:sp>
      <p:sp>
        <p:nvSpPr>
          <p:cNvPr id="26631" name="Rectangle 8">
            <a:extLst>
              <a:ext uri="{FF2B5EF4-FFF2-40B4-BE49-F238E27FC236}">
                <a16:creationId xmlns:a16="http://schemas.microsoft.com/office/drawing/2014/main" id="{976123AC-2711-495B-9802-3DE8FD0FB02D}"/>
              </a:ext>
            </a:extLst>
          </p:cNvPr>
          <p:cNvSpPr>
            <a:spLocks noChangeArrowheads="1"/>
          </p:cNvSpPr>
          <p:nvPr/>
        </p:nvSpPr>
        <p:spPr bwMode="auto">
          <a:xfrm>
            <a:off x="612354" y="4078188"/>
            <a:ext cx="1512887" cy="431800"/>
          </a:xfrm>
          <a:prstGeom prst="rect">
            <a:avLst/>
          </a:prstGeom>
          <a:solidFill>
            <a:srgbClr val="99FF99"/>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sz="1500">
                <a:latin typeface="Lucida Sans Unicode" panose="020B0602030504020204" pitchFamily="34" charset="0"/>
              </a:rPr>
              <a:t>ΚΡΑΤΟΣ</a:t>
            </a:r>
            <a:endParaRPr lang="en-US" altLang="el-GR" sz="1500">
              <a:latin typeface="Lucida Sans Unicode" panose="020B0602030504020204" pitchFamily="34" charset="0"/>
            </a:endParaRPr>
          </a:p>
        </p:txBody>
      </p:sp>
      <p:sp>
        <p:nvSpPr>
          <p:cNvPr id="26632" name="Text Box 9">
            <a:extLst>
              <a:ext uri="{FF2B5EF4-FFF2-40B4-BE49-F238E27FC236}">
                <a16:creationId xmlns:a16="http://schemas.microsoft.com/office/drawing/2014/main" id="{5B274BFD-F046-414E-90FA-176068328959}"/>
              </a:ext>
            </a:extLst>
          </p:cNvPr>
          <p:cNvSpPr txBox="1">
            <a:spLocks noChangeArrowheads="1"/>
          </p:cNvSpPr>
          <p:nvPr/>
        </p:nvSpPr>
        <p:spPr bwMode="auto">
          <a:xfrm>
            <a:off x="4770016" y="5125938"/>
            <a:ext cx="1530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l-GR" altLang="el-GR" sz="1200">
                <a:latin typeface="Lucida Sans Unicode" panose="020B0602030504020204" pitchFamily="34" charset="0"/>
              </a:rPr>
              <a:t>Παρακρατηθέντα</a:t>
            </a:r>
          </a:p>
          <a:p>
            <a:pPr eaLnBrk="1" hangingPunct="1">
              <a:spcBef>
                <a:spcPct val="0"/>
              </a:spcBef>
              <a:buFontTx/>
              <a:buNone/>
            </a:pPr>
            <a:r>
              <a:rPr lang="el-GR" altLang="el-GR" sz="1200">
                <a:latin typeface="Lucida Sans Unicode" panose="020B0602030504020204" pitchFamily="34" charset="0"/>
              </a:rPr>
              <a:t>κέρδη</a:t>
            </a:r>
            <a:endParaRPr lang="en-US" altLang="el-GR" sz="1200">
              <a:latin typeface="Lucida Sans Unicode" panose="020B0602030504020204" pitchFamily="34" charset="0"/>
            </a:endParaRPr>
          </a:p>
        </p:txBody>
      </p:sp>
      <p:sp>
        <p:nvSpPr>
          <p:cNvPr id="26633" name="Text Box 10">
            <a:extLst>
              <a:ext uri="{FF2B5EF4-FFF2-40B4-BE49-F238E27FC236}">
                <a16:creationId xmlns:a16="http://schemas.microsoft.com/office/drawing/2014/main" id="{B280960C-D78E-4773-978E-BD8C82589C47}"/>
              </a:ext>
            </a:extLst>
          </p:cNvPr>
          <p:cNvSpPr txBox="1">
            <a:spLocks noChangeArrowheads="1"/>
          </p:cNvSpPr>
          <p:nvPr/>
        </p:nvSpPr>
        <p:spPr bwMode="auto">
          <a:xfrm>
            <a:off x="1169566" y="4954488"/>
            <a:ext cx="6302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l-GR" altLang="el-GR" sz="1200">
                <a:latin typeface="Lucida Sans Unicode" panose="020B0602030504020204" pitchFamily="34" charset="0"/>
              </a:rPr>
              <a:t>Φόροι</a:t>
            </a:r>
            <a:endParaRPr lang="en-US" altLang="el-GR" sz="1200">
              <a:latin typeface="Lucida Sans Unicode" panose="020B0602030504020204" pitchFamily="34" charset="0"/>
            </a:endParaRPr>
          </a:p>
        </p:txBody>
      </p:sp>
      <p:sp>
        <p:nvSpPr>
          <p:cNvPr id="26634" name="Text Box 11">
            <a:extLst>
              <a:ext uri="{FF2B5EF4-FFF2-40B4-BE49-F238E27FC236}">
                <a16:creationId xmlns:a16="http://schemas.microsoft.com/office/drawing/2014/main" id="{59C5F6DA-452A-4D62-AC39-0C4C53228C48}"/>
              </a:ext>
            </a:extLst>
          </p:cNvPr>
          <p:cNvSpPr txBox="1">
            <a:spLocks noChangeArrowheads="1"/>
          </p:cNvSpPr>
          <p:nvPr/>
        </p:nvSpPr>
        <p:spPr bwMode="auto">
          <a:xfrm>
            <a:off x="1115591" y="3141563"/>
            <a:ext cx="987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l-GR" altLang="el-GR" sz="1200">
                <a:latin typeface="Lucida Sans Unicode" panose="020B0602030504020204" pitchFamily="34" charset="0"/>
              </a:rPr>
              <a:t>Κρατικός </a:t>
            </a:r>
          </a:p>
          <a:p>
            <a:pPr eaLnBrk="1" hangingPunct="1">
              <a:spcBef>
                <a:spcPct val="0"/>
              </a:spcBef>
              <a:buFontTx/>
              <a:buNone/>
            </a:pPr>
            <a:r>
              <a:rPr lang="el-GR" altLang="el-GR" sz="1200">
                <a:latin typeface="Lucida Sans Unicode" panose="020B0602030504020204" pitchFamily="34" charset="0"/>
              </a:rPr>
              <a:t>δανεισμός</a:t>
            </a:r>
            <a:endParaRPr lang="en-US" altLang="el-GR" sz="1200">
              <a:latin typeface="Lucida Sans Unicode" panose="020B0602030504020204" pitchFamily="34" charset="0"/>
            </a:endParaRPr>
          </a:p>
        </p:txBody>
      </p:sp>
      <p:sp>
        <p:nvSpPr>
          <p:cNvPr id="26635" name="Line 12">
            <a:extLst>
              <a:ext uri="{FF2B5EF4-FFF2-40B4-BE49-F238E27FC236}">
                <a16:creationId xmlns:a16="http://schemas.microsoft.com/office/drawing/2014/main" id="{30713C6D-2B68-4496-8CB2-A52ADF20AD11}"/>
              </a:ext>
            </a:extLst>
          </p:cNvPr>
          <p:cNvSpPr>
            <a:spLocks noChangeShapeType="1"/>
          </p:cNvSpPr>
          <p:nvPr/>
        </p:nvSpPr>
        <p:spPr bwMode="auto">
          <a:xfrm flipV="1">
            <a:off x="3636541" y="1917601"/>
            <a:ext cx="0" cy="936625"/>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6636" name="Text Box 13">
            <a:extLst>
              <a:ext uri="{FF2B5EF4-FFF2-40B4-BE49-F238E27FC236}">
                <a16:creationId xmlns:a16="http://schemas.microsoft.com/office/drawing/2014/main" id="{260719FC-D920-4BFA-9993-D4515AF7898B}"/>
              </a:ext>
            </a:extLst>
          </p:cNvPr>
          <p:cNvSpPr txBox="1">
            <a:spLocks noChangeArrowheads="1"/>
          </p:cNvSpPr>
          <p:nvPr/>
        </p:nvSpPr>
        <p:spPr bwMode="auto">
          <a:xfrm>
            <a:off x="3266654" y="2204938"/>
            <a:ext cx="730250" cy="2746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l-GR" altLang="el-GR" sz="1200">
                <a:latin typeface="Lucida Sans Unicode" panose="020B0602030504020204" pitchFamily="34" charset="0"/>
              </a:rPr>
              <a:t>Δάνεια</a:t>
            </a:r>
            <a:endParaRPr lang="en-US" altLang="el-GR" sz="1200">
              <a:latin typeface="Lucida Sans Unicode" panose="020B0602030504020204" pitchFamily="34" charset="0"/>
            </a:endParaRPr>
          </a:p>
        </p:txBody>
      </p:sp>
      <p:sp>
        <p:nvSpPr>
          <p:cNvPr id="26637" name="Line 14">
            <a:extLst>
              <a:ext uri="{FF2B5EF4-FFF2-40B4-BE49-F238E27FC236}">
                <a16:creationId xmlns:a16="http://schemas.microsoft.com/office/drawing/2014/main" id="{079628E3-88D3-43C5-90E6-0F0083A2DBA3}"/>
              </a:ext>
            </a:extLst>
          </p:cNvPr>
          <p:cNvSpPr>
            <a:spLocks noChangeShapeType="1"/>
          </p:cNvSpPr>
          <p:nvPr/>
        </p:nvSpPr>
        <p:spPr bwMode="auto">
          <a:xfrm flipV="1">
            <a:off x="4212804" y="1917601"/>
            <a:ext cx="0" cy="9366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6638" name="Text Box 15">
            <a:extLst>
              <a:ext uri="{FF2B5EF4-FFF2-40B4-BE49-F238E27FC236}">
                <a16:creationId xmlns:a16="http://schemas.microsoft.com/office/drawing/2014/main" id="{3AC03CD1-0F7B-4E2E-9F7B-2A22EFDA8EE5}"/>
              </a:ext>
            </a:extLst>
          </p:cNvPr>
          <p:cNvSpPr txBox="1">
            <a:spLocks noChangeArrowheads="1"/>
          </p:cNvSpPr>
          <p:nvPr/>
        </p:nvSpPr>
        <p:spPr bwMode="auto">
          <a:xfrm>
            <a:off x="3996904" y="2204938"/>
            <a:ext cx="113665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l-GR" altLang="el-GR" sz="1200">
                <a:latin typeface="Lucida Sans Unicode" panose="020B0602030504020204" pitchFamily="34" charset="0"/>
              </a:rPr>
              <a:t>Απόδοση</a:t>
            </a:r>
          </a:p>
          <a:p>
            <a:pPr eaLnBrk="1" hangingPunct="1">
              <a:spcBef>
                <a:spcPct val="0"/>
              </a:spcBef>
              <a:buFontTx/>
              <a:buNone/>
            </a:pPr>
            <a:r>
              <a:rPr lang="el-GR" altLang="el-GR" sz="1200">
                <a:latin typeface="Lucida Sans Unicode" panose="020B0602030504020204" pitchFamily="34" charset="0"/>
              </a:rPr>
              <a:t>επενδύσεων</a:t>
            </a:r>
            <a:endParaRPr lang="en-US" altLang="el-GR" sz="1200">
              <a:latin typeface="Lucida Sans Unicode" panose="020B0602030504020204" pitchFamily="34" charset="0"/>
            </a:endParaRPr>
          </a:p>
        </p:txBody>
      </p:sp>
      <p:sp>
        <p:nvSpPr>
          <p:cNvPr id="26639" name="Line 16">
            <a:extLst>
              <a:ext uri="{FF2B5EF4-FFF2-40B4-BE49-F238E27FC236}">
                <a16:creationId xmlns:a16="http://schemas.microsoft.com/office/drawing/2014/main" id="{F5D8161F-C448-4E62-97A1-66D2CFB4577E}"/>
              </a:ext>
            </a:extLst>
          </p:cNvPr>
          <p:cNvSpPr>
            <a:spLocks noChangeShapeType="1"/>
          </p:cNvSpPr>
          <p:nvPr/>
        </p:nvSpPr>
        <p:spPr bwMode="auto">
          <a:xfrm>
            <a:off x="3131716" y="1917601"/>
            <a:ext cx="0" cy="9366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6640" name="Text Box 17">
            <a:extLst>
              <a:ext uri="{FF2B5EF4-FFF2-40B4-BE49-F238E27FC236}">
                <a16:creationId xmlns:a16="http://schemas.microsoft.com/office/drawing/2014/main" id="{2F9C4F24-6FC4-4036-A360-58D5F1E239EF}"/>
              </a:ext>
            </a:extLst>
          </p:cNvPr>
          <p:cNvSpPr txBox="1">
            <a:spLocks noChangeArrowheads="1"/>
          </p:cNvSpPr>
          <p:nvPr/>
        </p:nvSpPr>
        <p:spPr bwMode="auto">
          <a:xfrm>
            <a:off x="2130004" y="2204938"/>
            <a:ext cx="1217612" cy="2746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l-GR" altLang="el-GR" sz="1200">
                <a:latin typeface="Lucida Sans Unicode" panose="020B0602030504020204" pitchFamily="34" charset="0"/>
              </a:rPr>
              <a:t>Αποταμίευση</a:t>
            </a:r>
            <a:endParaRPr lang="en-US" altLang="el-GR" sz="1200">
              <a:latin typeface="Lucida Sans Unicode" panose="020B0602030504020204" pitchFamily="34" charset="0"/>
            </a:endParaRPr>
          </a:p>
        </p:txBody>
      </p:sp>
      <p:sp>
        <p:nvSpPr>
          <p:cNvPr id="26641" name="Line 18">
            <a:extLst>
              <a:ext uri="{FF2B5EF4-FFF2-40B4-BE49-F238E27FC236}">
                <a16:creationId xmlns:a16="http://schemas.microsoft.com/office/drawing/2014/main" id="{1BF8E701-0DA8-433C-9FEB-0A17A3D09720}"/>
              </a:ext>
            </a:extLst>
          </p:cNvPr>
          <p:cNvSpPr>
            <a:spLocks noChangeShapeType="1"/>
          </p:cNvSpPr>
          <p:nvPr/>
        </p:nvSpPr>
        <p:spPr bwMode="auto">
          <a:xfrm flipH="1">
            <a:off x="1764879" y="5086251"/>
            <a:ext cx="11509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6642" name="Line 19">
            <a:extLst>
              <a:ext uri="{FF2B5EF4-FFF2-40B4-BE49-F238E27FC236}">
                <a16:creationId xmlns:a16="http://schemas.microsoft.com/office/drawing/2014/main" id="{56E59300-5240-42E6-AFA2-55DF819C9119}"/>
              </a:ext>
            </a:extLst>
          </p:cNvPr>
          <p:cNvSpPr>
            <a:spLocks noChangeShapeType="1"/>
          </p:cNvSpPr>
          <p:nvPr/>
        </p:nvSpPr>
        <p:spPr bwMode="auto">
          <a:xfrm flipV="1">
            <a:off x="1475954" y="4581426"/>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6643" name="Line 20">
            <a:extLst>
              <a:ext uri="{FF2B5EF4-FFF2-40B4-BE49-F238E27FC236}">
                <a16:creationId xmlns:a16="http://schemas.microsoft.com/office/drawing/2014/main" id="{BBF26CCF-CDB5-4B07-BB9D-91F4955DC28D}"/>
              </a:ext>
            </a:extLst>
          </p:cNvPr>
          <p:cNvSpPr>
            <a:spLocks noChangeShapeType="1"/>
          </p:cNvSpPr>
          <p:nvPr/>
        </p:nvSpPr>
        <p:spPr bwMode="auto">
          <a:xfrm>
            <a:off x="4500141" y="5230713"/>
            <a:ext cx="288925" cy="714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6644" name="Line 21">
            <a:extLst>
              <a:ext uri="{FF2B5EF4-FFF2-40B4-BE49-F238E27FC236}">
                <a16:creationId xmlns:a16="http://schemas.microsoft.com/office/drawing/2014/main" id="{7B35496E-9747-4159-A2E2-8B4F0D95AF86}"/>
              </a:ext>
            </a:extLst>
          </p:cNvPr>
          <p:cNvSpPr>
            <a:spLocks noChangeShapeType="1"/>
          </p:cNvSpPr>
          <p:nvPr/>
        </p:nvSpPr>
        <p:spPr bwMode="auto">
          <a:xfrm flipH="1" flipV="1">
            <a:off x="4500141" y="5373588"/>
            <a:ext cx="288925" cy="730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6645" name="Line 22">
            <a:extLst>
              <a:ext uri="{FF2B5EF4-FFF2-40B4-BE49-F238E27FC236}">
                <a16:creationId xmlns:a16="http://schemas.microsoft.com/office/drawing/2014/main" id="{2D332138-A604-4CC4-9AA1-E45EEACDF79F}"/>
              </a:ext>
            </a:extLst>
          </p:cNvPr>
          <p:cNvSpPr>
            <a:spLocks noChangeShapeType="1"/>
          </p:cNvSpPr>
          <p:nvPr/>
        </p:nvSpPr>
        <p:spPr bwMode="auto">
          <a:xfrm>
            <a:off x="4500141" y="1701701"/>
            <a:ext cx="1008063" cy="7921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6646" name="Line 23">
            <a:extLst>
              <a:ext uri="{FF2B5EF4-FFF2-40B4-BE49-F238E27FC236}">
                <a16:creationId xmlns:a16="http://schemas.microsoft.com/office/drawing/2014/main" id="{6C1CBF94-384E-4A48-BD7A-4431BC6E23FF}"/>
              </a:ext>
            </a:extLst>
          </p:cNvPr>
          <p:cNvSpPr>
            <a:spLocks noChangeShapeType="1"/>
          </p:cNvSpPr>
          <p:nvPr/>
        </p:nvSpPr>
        <p:spPr bwMode="auto">
          <a:xfrm>
            <a:off x="5508204" y="2493863"/>
            <a:ext cx="0" cy="20875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6647" name="Line 24">
            <a:extLst>
              <a:ext uri="{FF2B5EF4-FFF2-40B4-BE49-F238E27FC236}">
                <a16:creationId xmlns:a16="http://schemas.microsoft.com/office/drawing/2014/main" id="{9597E678-14F6-4933-AD0A-2D2253BB0B7B}"/>
              </a:ext>
            </a:extLst>
          </p:cNvPr>
          <p:cNvSpPr>
            <a:spLocks noChangeShapeType="1"/>
          </p:cNvSpPr>
          <p:nvPr/>
        </p:nvSpPr>
        <p:spPr bwMode="auto">
          <a:xfrm flipH="1">
            <a:off x="4500141" y="4581426"/>
            <a:ext cx="1008063"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6648" name="Text Box 25">
            <a:extLst>
              <a:ext uri="{FF2B5EF4-FFF2-40B4-BE49-F238E27FC236}">
                <a16:creationId xmlns:a16="http://schemas.microsoft.com/office/drawing/2014/main" id="{EBCF7189-B23B-4D24-993B-8B8E083158E0}"/>
              </a:ext>
            </a:extLst>
          </p:cNvPr>
          <p:cNvSpPr txBox="1">
            <a:spLocks noChangeArrowheads="1"/>
          </p:cNvSpPr>
          <p:nvPr/>
        </p:nvSpPr>
        <p:spPr bwMode="auto">
          <a:xfrm>
            <a:off x="5019254" y="3044726"/>
            <a:ext cx="1182687" cy="6397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l-GR" altLang="el-GR" sz="1200">
                <a:latin typeface="Lucida Sans Unicode" panose="020B0602030504020204" pitchFamily="34" charset="0"/>
              </a:rPr>
              <a:t>Απευθείας </a:t>
            </a:r>
          </a:p>
          <a:p>
            <a:pPr eaLnBrk="1" hangingPunct="1">
              <a:spcBef>
                <a:spcPct val="0"/>
              </a:spcBef>
              <a:buFontTx/>
              <a:buNone/>
            </a:pPr>
            <a:r>
              <a:rPr lang="el-GR" altLang="el-GR" sz="1200">
                <a:latin typeface="Lucida Sans Unicode" panose="020B0602030504020204" pitchFamily="34" charset="0"/>
              </a:rPr>
              <a:t>αγορά </a:t>
            </a:r>
          </a:p>
          <a:p>
            <a:pPr eaLnBrk="1" hangingPunct="1">
              <a:spcBef>
                <a:spcPct val="0"/>
              </a:spcBef>
              <a:buFontTx/>
              <a:buNone/>
            </a:pPr>
            <a:r>
              <a:rPr lang="el-GR" altLang="el-GR" sz="1200">
                <a:latin typeface="Lucida Sans Unicode" panose="020B0602030504020204" pitchFamily="34" charset="0"/>
              </a:rPr>
              <a:t>μετοχών κλπ</a:t>
            </a:r>
            <a:endParaRPr lang="en-US" altLang="el-GR" sz="1200">
              <a:latin typeface="Lucida Sans Unicode" panose="020B0602030504020204" pitchFamily="34" charset="0"/>
            </a:endParaRPr>
          </a:p>
        </p:txBody>
      </p:sp>
      <p:sp>
        <p:nvSpPr>
          <p:cNvPr id="26649" name="Line 26">
            <a:extLst>
              <a:ext uri="{FF2B5EF4-FFF2-40B4-BE49-F238E27FC236}">
                <a16:creationId xmlns:a16="http://schemas.microsoft.com/office/drawing/2014/main" id="{CBC54D8C-BE9C-4AB7-967F-367A26D275D7}"/>
              </a:ext>
            </a:extLst>
          </p:cNvPr>
          <p:cNvSpPr>
            <a:spLocks noChangeShapeType="1"/>
          </p:cNvSpPr>
          <p:nvPr/>
        </p:nvSpPr>
        <p:spPr bwMode="auto">
          <a:xfrm flipH="1">
            <a:off x="2052216" y="3357463"/>
            <a:ext cx="10080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6650" name="Line 27">
            <a:extLst>
              <a:ext uri="{FF2B5EF4-FFF2-40B4-BE49-F238E27FC236}">
                <a16:creationId xmlns:a16="http://schemas.microsoft.com/office/drawing/2014/main" id="{1968EECD-2E49-47FA-8233-C3B1D7630744}"/>
              </a:ext>
            </a:extLst>
          </p:cNvPr>
          <p:cNvSpPr>
            <a:spLocks noChangeShapeType="1"/>
          </p:cNvSpPr>
          <p:nvPr/>
        </p:nvSpPr>
        <p:spPr bwMode="auto">
          <a:xfrm>
            <a:off x="1475954" y="3573363"/>
            <a:ext cx="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6651" name="Line 28">
            <a:extLst>
              <a:ext uri="{FF2B5EF4-FFF2-40B4-BE49-F238E27FC236}">
                <a16:creationId xmlns:a16="http://schemas.microsoft.com/office/drawing/2014/main" id="{FE65C817-73F7-4347-8228-FDE89CC05C0D}"/>
              </a:ext>
            </a:extLst>
          </p:cNvPr>
          <p:cNvSpPr>
            <a:spLocks noChangeShapeType="1"/>
          </p:cNvSpPr>
          <p:nvPr/>
        </p:nvSpPr>
        <p:spPr bwMode="auto">
          <a:xfrm flipV="1">
            <a:off x="3852441" y="3717826"/>
            <a:ext cx="0" cy="12239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6652" name="Text Box 29">
            <a:extLst>
              <a:ext uri="{FF2B5EF4-FFF2-40B4-BE49-F238E27FC236}">
                <a16:creationId xmlns:a16="http://schemas.microsoft.com/office/drawing/2014/main" id="{F6B428C3-1CB1-466A-8C17-24CF785CFF50}"/>
              </a:ext>
            </a:extLst>
          </p:cNvPr>
          <p:cNvSpPr txBox="1">
            <a:spLocks noChangeArrowheads="1"/>
          </p:cNvSpPr>
          <p:nvPr/>
        </p:nvSpPr>
        <p:spPr bwMode="auto">
          <a:xfrm>
            <a:off x="3606379" y="4052788"/>
            <a:ext cx="1182687"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l-GR" altLang="el-GR" sz="1200">
                <a:latin typeface="Lucida Sans Unicode" panose="020B0602030504020204" pitchFamily="34" charset="0"/>
              </a:rPr>
              <a:t>Απόδοση</a:t>
            </a:r>
          </a:p>
          <a:p>
            <a:pPr eaLnBrk="1" hangingPunct="1">
              <a:spcBef>
                <a:spcPct val="0"/>
              </a:spcBef>
              <a:buFontTx/>
              <a:buNone/>
            </a:pPr>
            <a:r>
              <a:rPr lang="el-GR" altLang="el-GR" sz="1200">
                <a:latin typeface="Lucida Sans Unicode" panose="020B0602030504020204" pitchFamily="34" charset="0"/>
              </a:rPr>
              <a:t>μετοχών κλπ</a:t>
            </a:r>
            <a:endParaRPr lang="en-US" altLang="el-GR" sz="1200">
              <a:latin typeface="Lucida Sans Unicode" panose="020B0602030504020204" pitchFamily="34" charset="0"/>
            </a:endParaRPr>
          </a:p>
        </p:txBody>
      </p:sp>
      <p:sp>
        <p:nvSpPr>
          <p:cNvPr id="26653" name="Line 30">
            <a:extLst>
              <a:ext uri="{FF2B5EF4-FFF2-40B4-BE49-F238E27FC236}">
                <a16:creationId xmlns:a16="http://schemas.microsoft.com/office/drawing/2014/main" id="{B24CF02D-89F5-4B63-8D27-132E62245399}"/>
              </a:ext>
            </a:extLst>
          </p:cNvPr>
          <p:cNvSpPr>
            <a:spLocks noChangeShapeType="1"/>
          </p:cNvSpPr>
          <p:nvPr/>
        </p:nvSpPr>
        <p:spPr bwMode="auto">
          <a:xfrm>
            <a:off x="3204741" y="3646388"/>
            <a:ext cx="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6654" name="Text Box 31">
            <a:extLst>
              <a:ext uri="{FF2B5EF4-FFF2-40B4-BE49-F238E27FC236}">
                <a16:creationId xmlns:a16="http://schemas.microsoft.com/office/drawing/2014/main" id="{1EB5F5A2-80C9-49FE-BE51-FEABFE88E2F6}"/>
              </a:ext>
            </a:extLst>
          </p:cNvPr>
          <p:cNvSpPr txBox="1">
            <a:spLocks noChangeArrowheads="1"/>
          </p:cNvSpPr>
          <p:nvPr/>
        </p:nvSpPr>
        <p:spPr bwMode="auto">
          <a:xfrm>
            <a:off x="2426866" y="3862288"/>
            <a:ext cx="1230313" cy="822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sz="1200">
                <a:latin typeface="Lucida Sans Unicode" panose="020B0602030504020204" pitchFamily="34" charset="0"/>
              </a:rPr>
              <a:t>Δάνεια,</a:t>
            </a:r>
          </a:p>
          <a:p>
            <a:pPr algn="ctr" eaLnBrk="1" hangingPunct="1">
              <a:spcBef>
                <a:spcPct val="0"/>
              </a:spcBef>
              <a:buFontTx/>
              <a:buNone/>
            </a:pPr>
            <a:r>
              <a:rPr lang="el-GR" altLang="el-GR" sz="1200">
                <a:latin typeface="Lucida Sans Unicode" panose="020B0602030504020204" pitchFamily="34" charset="0"/>
              </a:rPr>
              <a:t>πώληση </a:t>
            </a:r>
          </a:p>
          <a:p>
            <a:pPr algn="ctr" eaLnBrk="1" hangingPunct="1">
              <a:spcBef>
                <a:spcPct val="0"/>
              </a:spcBef>
              <a:buFontTx/>
              <a:buNone/>
            </a:pPr>
            <a:r>
              <a:rPr lang="el-GR" altLang="el-GR" sz="1200">
                <a:latin typeface="Lucida Sans Unicode" panose="020B0602030504020204" pitchFamily="34" charset="0"/>
              </a:rPr>
              <a:t>χρεοφράφων</a:t>
            </a:r>
          </a:p>
          <a:p>
            <a:pPr algn="ctr" eaLnBrk="1" hangingPunct="1">
              <a:spcBef>
                <a:spcPct val="0"/>
              </a:spcBef>
              <a:buFontTx/>
              <a:buNone/>
            </a:pPr>
            <a:r>
              <a:rPr lang="el-GR" altLang="el-GR" sz="1200">
                <a:latin typeface="Lucida Sans Unicode" panose="020B0602030504020204" pitchFamily="34" charset="0"/>
              </a:rPr>
              <a:t>για επένδυση</a:t>
            </a:r>
            <a:endParaRPr lang="en-US" altLang="el-GR" sz="1200">
              <a:latin typeface="Lucida Sans Unicode" panose="020B0602030504020204" pitchFamily="34" charset="0"/>
            </a:endParaRPr>
          </a:p>
        </p:txBody>
      </p:sp>
      <p:sp>
        <p:nvSpPr>
          <p:cNvPr id="26655" name="Text Box 32">
            <a:extLst>
              <a:ext uri="{FF2B5EF4-FFF2-40B4-BE49-F238E27FC236}">
                <a16:creationId xmlns:a16="http://schemas.microsoft.com/office/drawing/2014/main" id="{FA36FA7A-84FA-4A5C-AC5C-08C5D7B95F4D}"/>
              </a:ext>
            </a:extLst>
          </p:cNvPr>
          <p:cNvSpPr txBox="1">
            <a:spLocks noChangeArrowheads="1"/>
          </p:cNvSpPr>
          <p:nvPr/>
        </p:nvSpPr>
        <p:spPr bwMode="auto">
          <a:xfrm>
            <a:off x="5652666" y="1435001"/>
            <a:ext cx="21558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l-GR" altLang="el-GR" sz="1400">
                <a:solidFill>
                  <a:srgbClr val="FF3300"/>
                </a:solidFill>
                <a:latin typeface="Lucida Sans Unicode" panose="020B0602030504020204" pitchFamily="34" charset="0"/>
              </a:rPr>
              <a:t>Επενδυτές</a:t>
            </a:r>
          </a:p>
          <a:p>
            <a:pPr eaLnBrk="1" hangingPunct="1">
              <a:spcBef>
                <a:spcPct val="0"/>
              </a:spcBef>
              <a:buFontTx/>
              <a:buNone/>
            </a:pPr>
            <a:r>
              <a:rPr lang="el-GR" altLang="el-GR" sz="1000" b="1" u="sng">
                <a:solidFill>
                  <a:srgbClr val="FF3300"/>
                </a:solidFill>
                <a:latin typeface="Lucida Sans Unicode" panose="020B0602030504020204" pitchFamily="34" charset="0"/>
              </a:rPr>
              <a:t>Επιθυμούν</a:t>
            </a:r>
            <a:r>
              <a:rPr lang="el-GR" altLang="el-GR" sz="1000" b="1">
                <a:solidFill>
                  <a:srgbClr val="FF3300"/>
                </a:solidFill>
                <a:latin typeface="Lucida Sans Unicode" panose="020B0602030504020204" pitchFamily="34" charset="0"/>
              </a:rPr>
              <a:t>: Υψηλή ρευστότητα</a:t>
            </a:r>
          </a:p>
          <a:p>
            <a:pPr eaLnBrk="1" hangingPunct="1">
              <a:spcBef>
                <a:spcPct val="0"/>
              </a:spcBef>
              <a:buFontTx/>
              <a:buNone/>
            </a:pPr>
            <a:r>
              <a:rPr lang="el-GR" altLang="el-GR" sz="1000" b="1">
                <a:solidFill>
                  <a:srgbClr val="FF3300"/>
                </a:solidFill>
                <a:latin typeface="Lucida Sans Unicode" panose="020B0602030504020204" pitchFamily="34" charset="0"/>
              </a:rPr>
              <a:t>                    Χαμηλό κίνδυνο</a:t>
            </a:r>
            <a:endParaRPr lang="en-US" altLang="el-GR" sz="1000" b="1">
              <a:solidFill>
                <a:srgbClr val="FF3300"/>
              </a:solidFill>
              <a:latin typeface="Lucida Sans Unicode" panose="020B0602030504020204" pitchFamily="34" charset="0"/>
            </a:endParaRPr>
          </a:p>
        </p:txBody>
      </p:sp>
      <p:sp>
        <p:nvSpPr>
          <p:cNvPr id="26656" name="Line 33">
            <a:extLst>
              <a:ext uri="{FF2B5EF4-FFF2-40B4-BE49-F238E27FC236}">
                <a16:creationId xmlns:a16="http://schemas.microsoft.com/office/drawing/2014/main" id="{6FCD75AC-F601-43D4-B2A3-0EF77B124C7C}"/>
              </a:ext>
            </a:extLst>
          </p:cNvPr>
          <p:cNvSpPr>
            <a:spLocks noChangeShapeType="1"/>
          </p:cNvSpPr>
          <p:nvPr/>
        </p:nvSpPr>
        <p:spPr bwMode="auto">
          <a:xfrm flipH="1">
            <a:off x="4860504" y="1557238"/>
            <a:ext cx="792162" cy="0"/>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6657" name="Text Box 34">
            <a:extLst>
              <a:ext uri="{FF2B5EF4-FFF2-40B4-BE49-F238E27FC236}">
                <a16:creationId xmlns:a16="http://schemas.microsoft.com/office/drawing/2014/main" id="{FA841A44-C105-4C9A-8FC9-623881649CBE}"/>
              </a:ext>
            </a:extLst>
          </p:cNvPr>
          <p:cNvSpPr txBox="1">
            <a:spLocks noChangeArrowheads="1"/>
          </p:cNvSpPr>
          <p:nvPr/>
        </p:nvSpPr>
        <p:spPr bwMode="auto">
          <a:xfrm>
            <a:off x="6373391" y="4870351"/>
            <a:ext cx="2133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l-GR" altLang="el-GR" sz="1400">
                <a:solidFill>
                  <a:srgbClr val="FF3300"/>
                </a:solidFill>
                <a:latin typeface="Lucida Sans Unicode" panose="020B0602030504020204" pitchFamily="34" charset="0"/>
              </a:rPr>
              <a:t>Τελικοί δανειολήπτες</a:t>
            </a:r>
          </a:p>
          <a:p>
            <a:pPr eaLnBrk="1" hangingPunct="1">
              <a:spcBef>
                <a:spcPct val="0"/>
              </a:spcBef>
              <a:buFontTx/>
              <a:buNone/>
            </a:pPr>
            <a:r>
              <a:rPr lang="el-GR" altLang="el-GR" sz="1000" b="1" u="sng">
                <a:solidFill>
                  <a:srgbClr val="FF3300"/>
                </a:solidFill>
                <a:latin typeface="Lucida Sans Unicode" panose="020B0602030504020204" pitchFamily="34" charset="0"/>
              </a:rPr>
              <a:t>Επιδιώκουν</a:t>
            </a:r>
            <a:r>
              <a:rPr lang="el-GR" altLang="el-GR" sz="1000" b="1">
                <a:solidFill>
                  <a:srgbClr val="FF3300"/>
                </a:solidFill>
                <a:latin typeface="Lucida Sans Unicode" panose="020B0602030504020204" pitchFamily="34" charset="0"/>
              </a:rPr>
              <a:t>: </a:t>
            </a:r>
          </a:p>
          <a:p>
            <a:pPr eaLnBrk="1" hangingPunct="1">
              <a:spcBef>
                <a:spcPct val="0"/>
              </a:spcBef>
              <a:buFontTx/>
              <a:buNone/>
            </a:pPr>
            <a:r>
              <a:rPr lang="el-GR" altLang="el-GR" sz="1000" b="1">
                <a:solidFill>
                  <a:srgbClr val="FF3300"/>
                </a:solidFill>
                <a:latin typeface="Lucida Sans Unicode" panose="020B0602030504020204" pitchFamily="34" charset="0"/>
              </a:rPr>
              <a:t>Μεγιστοποίηση πλούτου</a:t>
            </a:r>
            <a:endParaRPr lang="en-US" altLang="el-GR" sz="1000" b="1">
              <a:solidFill>
                <a:srgbClr val="FF3300"/>
              </a:solidFill>
              <a:latin typeface="Lucida Sans Unicode" panose="020B0602030504020204" pitchFamily="34" charset="0"/>
            </a:endParaRPr>
          </a:p>
        </p:txBody>
      </p:sp>
      <p:sp>
        <p:nvSpPr>
          <p:cNvPr id="26658" name="Line 35">
            <a:extLst>
              <a:ext uri="{FF2B5EF4-FFF2-40B4-BE49-F238E27FC236}">
                <a16:creationId xmlns:a16="http://schemas.microsoft.com/office/drawing/2014/main" id="{E71D4EFA-AE46-4190-A4E7-EDBAAE850653}"/>
              </a:ext>
            </a:extLst>
          </p:cNvPr>
          <p:cNvSpPr>
            <a:spLocks noChangeShapeType="1"/>
          </p:cNvSpPr>
          <p:nvPr/>
        </p:nvSpPr>
        <p:spPr bwMode="auto">
          <a:xfrm flipH="1">
            <a:off x="5581229" y="5013226"/>
            <a:ext cx="792162" cy="0"/>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6659" name="Text Box 36">
            <a:extLst>
              <a:ext uri="{FF2B5EF4-FFF2-40B4-BE49-F238E27FC236}">
                <a16:creationId xmlns:a16="http://schemas.microsoft.com/office/drawing/2014/main" id="{97409A6C-CC59-45D1-8699-5F3BF2298527}"/>
              </a:ext>
            </a:extLst>
          </p:cNvPr>
          <p:cNvSpPr txBox="1">
            <a:spLocks noChangeArrowheads="1"/>
          </p:cNvSpPr>
          <p:nvPr/>
        </p:nvSpPr>
        <p:spPr bwMode="auto">
          <a:xfrm>
            <a:off x="6636916" y="5938738"/>
            <a:ext cx="13192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l-GR" sz="1000" b="1" i="1">
                <a:latin typeface="Lucida Sans Unicode" panose="020B0602030504020204" pitchFamily="34" charset="0"/>
              </a:rPr>
              <a:t>Glen Arnold, 1988</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7650" name="Titre 1">
            <a:extLst>
              <a:ext uri="{FF2B5EF4-FFF2-40B4-BE49-F238E27FC236}">
                <a16:creationId xmlns:a16="http://schemas.microsoft.com/office/drawing/2014/main" id="{B58CFF48-3C50-4C89-9C19-C248CFD06BE9}"/>
              </a:ext>
            </a:extLst>
          </p:cNvPr>
          <p:cNvSpPr>
            <a:spLocks noGrp="1"/>
          </p:cNvSpPr>
          <p:nvPr>
            <p:ph type="title"/>
          </p:nvPr>
        </p:nvSpPr>
        <p:spPr>
          <a:xfrm>
            <a:off x="468313" y="260350"/>
            <a:ext cx="8229600" cy="720378"/>
          </a:xfrm>
        </p:spPr>
        <p:txBody>
          <a:bodyPr>
            <a:normAutofit/>
          </a:bodyPr>
          <a:lstStyle/>
          <a:p>
            <a:pPr algn="ctr" eaLnBrk="1" hangingPunct="1"/>
            <a:r>
              <a:rPr lang="el-GR" altLang="el-GR" sz="3200" b="1" dirty="0">
                <a:solidFill>
                  <a:srgbClr val="265F00"/>
                </a:solidFill>
              </a:rPr>
              <a:t>Αγορά χρήματος</a:t>
            </a:r>
            <a:endParaRPr lang="fr-CA" altLang="el-GR" sz="3200" b="1" dirty="0">
              <a:solidFill>
                <a:srgbClr val="265F00"/>
              </a:solidFill>
            </a:endParaRPr>
          </a:p>
        </p:txBody>
      </p:sp>
      <p:sp>
        <p:nvSpPr>
          <p:cNvPr id="27651" name="Espace réservé du numéro de diapositive 5">
            <a:extLst>
              <a:ext uri="{FF2B5EF4-FFF2-40B4-BE49-F238E27FC236}">
                <a16:creationId xmlns:a16="http://schemas.microsoft.com/office/drawing/2014/main" id="{01762761-65DE-40C9-84B7-E389604AA3C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22011CE-EFE5-477F-A59F-0362F12A9471}" type="slidenum">
              <a:rPr lang="fr-CA" altLang="el-GR" sz="1200">
                <a:solidFill>
                  <a:srgbClr val="898989"/>
                </a:solidFill>
              </a:rPr>
              <a:pPr>
                <a:spcBef>
                  <a:spcPct val="0"/>
                </a:spcBef>
                <a:buFontTx/>
                <a:buNone/>
              </a:pPr>
              <a:t>25</a:t>
            </a:fld>
            <a:endParaRPr lang="fr-CA" altLang="el-GR" sz="1200">
              <a:solidFill>
                <a:srgbClr val="898989"/>
              </a:solidFill>
            </a:endParaRPr>
          </a:p>
        </p:txBody>
      </p:sp>
      <p:sp>
        <p:nvSpPr>
          <p:cNvPr id="27652" name="Rectangle 4">
            <a:extLst>
              <a:ext uri="{FF2B5EF4-FFF2-40B4-BE49-F238E27FC236}">
                <a16:creationId xmlns:a16="http://schemas.microsoft.com/office/drawing/2014/main" id="{218D3F87-5695-40E5-AF33-1935F35ABA28}"/>
              </a:ext>
            </a:extLst>
          </p:cNvPr>
          <p:cNvSpPr>
            <a:spLocks noChangeArrowheads="1"/>
          </p:cNvSpPr>
          <p:nvPr/>
        </p:nvSpPr>
        <p:spPr bwMode="auto">
          <a:xfrm>
            <a:off x="755576" y="1916832"/>
            <a:ext cx="7653787"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buClr>
                <a:schemeClr val="accent1"/>
              </a:buClr>
              <a:buFont typeface="Arial" panose="020B0604020202020204" pitchFamily="34" charset="0"/>
              <a:buNone/>
            </a:pPr>
            <a:r>
              <a:rPr lang="el-GR" altLang="el-GR" sz="2200" dirty="0"/>
              <a:t>Ο «τόπος» όπου συναντώνται οι πλεονασματικές με τις ελλειμματικές οικονομικές μονάδες για τη σύναψη </a:t>
            </a:r>
            <a:r>
              <a:rPr lang="el-GR" altLang="el-GR" sz="2200" i="1" dirty="0">
                <a:solidFill>
                  <a:schemeClr val="accent2"/>
                </a:solidFill>
              </a:rPr>
              <a:t>συμβολαίων</a:t>
            </a:r>
            <a:r>
              <a:rPr lang="el-GR" altLang="el-GR" sz="2200" dirty="0"/>
              <a:t> για δάνεια ή επενδύσεις.</a:t>
            </a:r>
          </a:p>
          <a:p>
            <a:pPr algn="just" eaLnBrk="1" hangingPunct="1">
              <a:buClr>
                <a:schemeClr val="accent1"/>
              </a:buClr>
              <a:buFont typeface="Arial" panose="020B0604020202020204" pitchFamily="34" charset="0"/>
              <a:buNone/>
            </a:pPr>
            <a:endParaRPr lang="el-GR" altLang="el-GR" sz="2200" dirty="0"/>
          </a:p>
          <a:p>
            <a:pPr algn="just" eaLnBrk="1" hangingPunct="1">
              <a:buClr>
                <a:schemeClr val="accent1"/>
              </a:buClr>
              <a:buFont typeface="Arial" panose="020B0604020202020204" pitchFamily="34" charset="0"/>
              <a:buNone/>
            </a:pPr>
            <a:r>
              <a:rPr lang="el-GR" altLang="el-GR" sz="2200" dirty="0"/>
              <a:t>Το </a:t>
            </a:r>
            <a:r>
              <a:rPr lang="el-GR" altLang="el-GR" sz="2200" i="1" dirty="0">
                <a:solidFill>
                  <a:schemeClr val="accent2"/>
                </a:solidFill>
              </a:rPr>
              <a:t>δίκτυο</a:t>
            </a:r>
            <a:r>
              <a:rPr lang="el-GR" altLang="el-GR" sz="2200" dirty="0"/>
              <a:t> των πιστωτικών οργανισμών που παρέχει τα απαιτούμενα μέσα και υπηρεσίες για τη χορήγηση δανείων.</a:t>
            </a:r>
          </a:p>
          <a:p>
            <a:pPr algn="just" eaLnBrk="1" hangingPunct="1">
              <a:buClr>
                <a:schemeClr val="accent1"/>
              </a:buClr>
              <a:buFont typeface="Arial" panose="020B0604020202020204" pitchFamily="34" charset="0"/>
              <a:buNone/>
            </a:pPr>
            <a:endParaRPr lang="el-GR" altLang="el-GR" sz="2200" dirty="0"/>
          </a:p>
          <a:p>
            <a:pPr algn="just" eaLnBrk="1" hangingPunct="1">
              <a:buClr>
                <a:schemeClr val="accent1"/>
              </a:buClr>
              <a:buFont typeface="Arial" panose="020B0604020202020204" pitchFamily="34" charset="0"/>
              <a:buNone/>
            </a:pPr>
            <a:r>
              <a:rPr lang="el-GR" altLang="el-GR" sz="2200" i="1" dirty="0">
                <a:solidFill>
                  <a:schemeClr val="accent2"/>
                </a:solidFill>
              </a:rPr>
              <a:t>Οικονομικές μονάδες</a:t>
            </a:r>
            <a:r>
              <a:rPr lang="el-GR" altLang="el-GR" sz="2200" dirty="0"/>
              <a:t> αποτελούν οι ιδιώτες, οι επιχειρήσεις, το κράτος, οι θεσμικοί επενδυτές, οι πιστωτικοί οργανισμοί.</a:t>
            </a:r>
            <a:endParaRPr lang="en-US" altLang="el-GR" sz="2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8674" name="Espace réservé du numéro de diapositive 5">
            <a:extLst>
              <a:ext uri="{FF2B5EF4-FFF2-40B4-BE49-F238E27FC236}">
                <a16:creationId xmlns:a16="http://schemas.microsoft.com/office/drawing/2014/main" id="{367A463B-B92C-4086-AA6C-9F3B326AFD7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F8E3DA4-B986-43D9-97CC-BFD3C15BF912}" type="slidenum">
              <a:rPr lang="fr-CA" altLang="el-GR" sz="1200">
                <a:solidFill>
                  <a:srgbClr val="898989"/>
                </a:solidFill>
              </a:rPr>
              <a:pPr>
                <a:spcBef>
                  <a:spcPct val="0"/>
                </a:spcBef>
                <a:buFontTx/>
                <a:buNone/>
              </a:pPr>
              <a:t>26</a:t>
            </a:fld>
            <a:endParaRPr lang="fr-CA" altLang="el-GR" sz="1200">
              <a:solidFill>
                <a:srgbClr val="898989"/>
              </a:solidFill>
            </a:endParaRPr>
          </a:p>
        </p:txBody>
      </p:sp>
      <p:sp>
        <p:nvSpPr>
          <p:cNvPr id="28675" name="Rectangle 3">
            <a:extLst>
              <a:ext uri="{FF2B5EF4-FFF2-40B4-BE49-F238E27FC236}">
                <a16:creationId xmlns:a16="http://schemas.microsoft.com/office/drawing/2014/main" id="{B225A26C-DE61-4D99-A775-9F4C303580C5}"/>
              </a:ext>
            </a:extLst>
          </p:cNvPr>
          <p:cNvSpPr>
            <a:spLocks noChangeArrowheads="1"/>
          </p:cNvSpPr>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rgbClr val="800080"/>
              </a:buClr>
              <a:buFont typeface="Wingdings" panose="05000000000000000000" pitchFamily="2" charset="2"/>
              <a:buChar char="§"/>
            </a:pPr>
            <a:endParaRPr lang="el-GR" altLang="el-GR" sz="2000">
              <a:latin typeface="Tahoma" panose="020B0604030504040204" pitchFamily="34" charset="0"/>
            </a:endParaRPr>
          </a:p>
        </p:txBody>
      </p:sp>
      <p:sp>
        <p:nvSpPr>
          <p:cNvPr id="33797" name="Rectangle 5">
            <a:extLst>
              <a:ext uri="{FF2B5EF4-FFF2-40B4-BE49-F238E27FC236}">
                <a16:creationId xmlns:a16="http://schemas.microsoft.com/office/drawing/2014/main" id="{AE78532B-2C11-421E-BADC-954534BA41FE}"/>
              </a:ext>
            </a:extLst>
          </p:cNvPr>
          <p:cNvSpPr>
            <a:spLocks noChangeArrowheads="1"/>
          </p:cNvSpPr>
          <p:nvPr/>
        </p:nvSpPr>
        <p:spPr bwMode="auto">
          <a:xfrm>
            <a:off x="673100" y="1124744"/>
            <a:ext cx="7736263" cy="4824536"/>
          </a:xfrm>
          <a:prstGeom prst="rect">
            <a:avLst/>
          </a:prstGeom>
          <a:noFill/>
          <a:ln>
            <a:noFill/>
          </a:ln>
          <a:effectLst/>
        </p:spPr>
        <p:txBody>
          <a:bodyPr/>
          <a:lstStyle>
            <a:lvl1pPr marL="342900" indent="-3429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buClr>
                <a:schemeClr val="accent1"/>
              </a:buClr>
              <a:buFont typeface="Arial" panose="020B0604020202020204" pitchFamily="34" charset="0"/>
              <a:buNone/>
              <a:defRPr/>
            </a:pPr>
            <a:r>
              <a:rPr lang="el-GR" altLang="el-GR" sz="2000" dirty="0"/>
              <a:t>Σε μια καλά οργανωμένη αγορά οι ελλειμματικές μονάδες δε συναντώνται πρόσωπο με πρόσωπο με τις πλεονασματικές μονάδες.</a:t>
            </a:r>
          </a:p>
          <a:p>
            <a:pPr algn="just" eaLnBrk="1" hangingPunct="1">
              <a:buClr>
                <a:schemeClr val="accent1"/>
              </a:buClr>
              <a:buFont typeface="Arial" panose="020B0604020202020204" pitchFamily="34" charset="0"/>
              <a:buNone/>
              <a:defRPr/>
            </a:pPr>
            <a:endParaRPr lang="el-GR" altLang="el-GR" sz="2000" dirty="0"/>
          </a:p>
          <a:p>
            <a:pPr algn="just" eaLnBrk="1" hangingPunct="1">
              <a:buClr>
                <a:schemeClr val="accent1"/>
              </a:buClr>
              <a:buFont typeface="Arial" panose="020B0604020202020204" pitchFamily="34" charset="0"/>
              <a:buNone/>
              <a:defRPr/>
            </a:pPr>
            <a:r>
              <a:rPr lang="el-GR" altLang="el-GR" sz="2000" dirty="0"/>
              <a:t>Η αγορά παρέχει τις απαιτούμενες διαμεσολαβητικές υπηρεσίες για την απρόσκοπτη χρηματοδότηση των καταναλωτικών &amp; επενδυτικών αναγκών. </a:t>
            </a:r>
            <a:r>
              <a:rPr lang="el-GR" altLang="el-GR" sz="2000" dirty="0">
                <a:solidFill>
                  <a:schemeClr val="accent2"/>
                </a:solidFill>
                <a:effectLst>
                  <a:outerShdw blurRad="38100" dist="38100" dir="2700000" algn="tl">
                    <a:srgbClr val="C0C0C0"/>
                  </a:outerShdw>
                </a:effectLst>
              </a:rPr>
              <a:t>Λειτουργία της διαμεσολάβησης</a:t>
            </a:r>
            <a:r>
              <a:rPr lang="el-GR" altLang="el-GR" sz="2000" dirty="0">
                <a:solidFill>
                  <a:schemeClr val="accent2"/>
                </a:solidFill>
              </a:rPr>
              <a:t>.</a:t>
            </a:r>
          </a:p>
          <a:p>
            <a:pPr algn="just" eaLnBrk="1" hangingPunct="1">
              <a:buClr>
                <a:schemeClr val="accent1"/>
              </a:buClr>
              <a:buFont typeface="Arial" panose="020B0604020202020204" pitchFamily="34" charset="0"/>
              <a:buNone/>
              <a:defRPr/>
            </a:pPr>
            <a:endParaRPr lang="el-GR" altLang="el-GR" sz="2000" dirty="0"/>
          </a:p>
          <a:p>
            <a:pPr algn="just" eaLnBrk="1" hangingPunct="1">
              <a:buClr>
                <a:schemeClr val="accent1"/>
              </a:buClr>
              <a:buFont typeface="Arial" panose="020B0604020202020204" pitchFamily="34" charset="0"/>
              <a:buNone/>
              <a:defRPr/>
            </a:pPr>
            <a:r>
              <a:rPr lang="el-GR" altLang="el-GR" sz="2000" dirty="0"/>
              <a:t>Όσοι δανείζουν μεταθέτουν στο μέλλον μέρος από την παρούσα κατανάλωση. Το κίνητρο για την αναβολή της κατανάλωσης είναι περισσότερη κατανάλωση στο μέλλον, κι αυτό θα επιτευχθεί μέσω του τόκου που θα αυξήσει το αρχικό κεφάλαιο. </a:t>
            </a:r>
            <a:r>
              <a:rPr lang="el-GR" altLang="el-GR" sz="2000" dirty="0">
                <a:solidFill>
                  <a:schemeClr val="accent2"/>
                </a:solidFill>
                <a:effectLst>
                  <a:outerShdw blurRad="38100" dist="38100" dir="2700000" algn="tl">
                    <a:srgbClr val="C0C0C0"/>
                  </a:outerShdw>
                </a:effectLst>
              </a:rPr>
              <a:t>Λειτουργία του καθορισμού της τιμής του χρήματος</a:t>
            </a:r>
            <a:r>
              <a:rPr lang="el-GR" altLang="el-GR" sz="2000" dirty="0"/>
              <a:t>, δηλαδή του </a:t>
            </a:r>
            <a:r>
              <a:rPr lang="el-GR" altLang="el-GR" sz="2000" i="1" u="sng" dirty="0">
                <a:solidFill>
                  <a:schemeClr val="accent2"/>
                </a:solidFill>
              </a:rPr>
              <a:t>επιτοκίου</a:t>
            </a:r>
            <a:r>
              <a:rPr lang="el-GR" altLang="el-GR" sz="2000" dirty="0">
                <a:solidFill>
                  <a:schemeClr val="accent2"/>
                </a:solidFill>
              </a:rPr>
              <a:t>.</a:t>
            </a:r>
            <a:endParaRPr lang="en-US" altLang="el-GR" sz="2000" dirty="0">
              <a:solidFill>
                <a:schemeClr val="accent2"/>
              </a:solidFill>
            </a:endParaRPr>
          </a:p>
        </p:txBody>
      </p:sp>
      <p:sp>
        <p:nvSpPr>
          <p:cNvPr id="28677" name="Titre 1">
            <a:extLst>
              <a:ext uri="{FF2B5EF4-FFF2-40B4-BE49-F238E27FC236}">
                <a16:creationId xmlns:a16="http://schemas.microsoft.com/office/drawing/2014/main" id="{2FF03974-8E95-4308-9AC2-64022ED4C745}"/>
              </a:ext>
            </a:extLst>
          </p:cNvPr>
          <p:cNvSpPr>
            <a:spLocks/>
          </p:cNvSpPr>
          <p:nvPr/>
        </p:nvSpPr>
        <p:spPr bwMode="auto">
          <a:xfrm>
            <a:off x="468313" y="260350"/>
            <a:ext cx="8229600" cy="720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dirty="0">
                <a:solidFill>
                  <a:srgbClr val="265F00"/>
                </a:solidFill>
              </a:rPr>
              <a:t>Αγορά χρήματος</a:t>
            </a:r>
            <a:endParaRPr lang="fr-CA" altLang="el-GR" dirty="0">
              <a:solidFill>
                <a:srgbClr val="265F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9698" name="Espace réservé du numéro de diapositive 5">
            <a:extLst>
              <a:ext uri="{FF2B5EF4-FFF2-40B4-BE49-F238E27FC236}">
                <a16:creationId xmlns:a16="http://schemas.microsoft.com/office/drawing/2014/main" id="{C655CC40-8251-4F6E-A47E-C692C0B3523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3367C85-FC51-4371-AFC5-87C1CA701685}" type="slidenum">
              <a:rPr lang="fr-CA" altLang="el-GR" sz="1200">
                <a:solidFill>
                  <a:srgbClr val="898989"/>
                </a:solidFill>
              </a:rPr>
              <a:pPr>
                <a:spcBef>
                  <a:spcPct val="0"/>
                </a:spcBef>
                <a:buFontTx/>
                <a:buNone/>
              </a:pPr>
              <a:t>27</a:t>
            </a:fld>
            <a:endParaRPr lang="fr-CA" altLang="el-GR" sz="1200">
              <a:solidFill>
                <a:srgbClr val="898989"/>
              </a:solidFill>
            </a:endParaRPr>
          </a:p>
        </p:txBody>
      </p:sp>
      <p:sp>
        <p:nvSpPr>
          <p:cNvPr id="29699" name="Rectangle 2">
            <a:extLst>
              <a:ext uri="{FF2B5EF4-FFF2-40B4-BE49-F238E27FC236}">
                <a16:creationId xmlns:a16="http://schemas.microsoft.com/office/drawing/2014/main" id="{A357BDD1-0DEB-4A91-8CF5-033FD36A2514}"/>
              </a:ext>
            </a:extLst>
          </p:cNvPr>
          <p:cNvSpPr>
            <a:spLocks noChangeArrowheads="1"/>
          </p:cNvSpPr>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rgbClr val="800080"/>
              </a:buClr>
              <a:buFont typeface="Wingdings" panose="05000000000000000000" pitchFamily="2" charset="2"/>
              <a:buChar char="§"/>
            </a:pPr>
            <a:endParaRPr lang="el-GR" altLang="el-GR" sz="2000">
              <a:latin typeface="Tahoma" panose="020B0604030504040204" pitchFamily="34" charset="0"/>
            </a:endParaRPr>
          </a:p>
        </p:txBody>
      </p:sp>
      <p:sp>
        <p:nvSpPr>
          <p:cNvPr id="29700" name="Titre 1">
            <a:extLst>
              <a:ext uri="{FF2B5EF4-FFF2-40B4-BE49-F238E27FC236}">
                <a16:creationId xmlns:a16="http://schemas.microsoft.com/office/drawing/2014/main" id="{CD819D12-1D9F-4D4D-A3A3-A317254F5D71}"/>
              </a:ext>
            </a:extLst>
          </p:cNvPr>
          <p:cNvSpPr>
            <a:spLocks/>
          </p:cNvSpPr>
          <p:nvPr/>
        </p:nvSpPr>
        <p:spPr bwMode="auto">
          <a:xfrm>
            <a:off x="468313" y="260350"/>
            <a:ext cx="8229600" cy="792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sz="2800" b="1" dirty="0">
                <a:solidFill>
                  <a:srgbClr val="265F00"/>
                </a:solidFill>
                <a:latin typeface="+mj-lt"/>
              </a:rPr>
              <a:t>Αγορά χρήματος</a:t>
            </a:r>
            <a:endParaRPr lang="fr-CA" altLang="el-GR" sz="2800" b="1" dirty="0">
              <a:solidFill>
                <a:srgbClr val="265F00"/>
              </a:solidFill>
              <a:latin typeface="+mj-lt"/>
            </a:endParaRPr>
          </a:p>
        </p:txBody>
      </p:sp>
      <p:sp>
        <p:nvSpPr>
          <p:cNvPr id="29701" name="Rectangle 5">
            <a:extLst>
              <a:ext uri="{FF2B5EF4-FFF2-40B4-BE49-F238E27FC236}">
                <a16:creationId xmlns:a16="http://schemas.microsoft.com/office/drawing/2014/main" id="{7466D167-F516-4E3B-B78E-424A080BF175}"/>
              </a:ext>
            </a:extLst>
          </p:cNvPr>
          <p:cNvSpPr>
            <a:spLocks noChangeArrowheads="1"/>
          </p:cNvSpPr>
          <p:nvPr/>
        </p:nvSpPr>
        <p:spPr bwMode="auto">
          <a:xfrm>
            <a:off x="683568" y="1628775"/>
            <a:ext cx="7632848" cy="441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buClr>
                <a:schemeClr val="accent1"/>
              </a:buClr>
              <a:buFont typeface="Arial" panose="020B0604020202020204" pitchFamily="34" charset="0"/>
              <a:buNone/>
            </a:pPr>
            <a:r>
              <a:rPr lang="el-GR" altLang="el-GR" sz="2000" dirty="0"/>
              <a:t>Αν δεν υπάρχει κρατική παρέμβαση, προσδιορίζεται από την </a:t>
            </a:r>
            <a:r>
              <a:rPr lang="el-GR" altLang="el-GR" sz="2000" i="1" dirty="0">
                <a:solidFill>
                  <a:schemeClr val="accent2"/>
                </a:solidFill>
              </a:rPr>
              <a:t>προσφορά και ζήτηση</a:t>
            </a:r>
            <a:r>
              <a:rPr lang="el-GR" altLang="el-GR" sz="2000" dirty="0"/>
              <a:t> για δανειακά κεφάλαια. Υπάρχει θετική σχέση επιτοκίου και προσφοράς χρήματος, ενώ αρνητική μεταξύ ζήτησης χρήματος και επιτοκίου. </a:t>
            </a:r>
          </a:p>
          <a:p>
            <a:pPr algn="just" eaLnBrk="1" hangingPunct="1">
              <a:buClr>
                <a:schemeClr val="accent1"/>
              </a:buClr>
              <a:buFont typeface="Arial" panose="020B0604020202020204" pitchFamily="34" charset="0"/>
              <a:buNone/>
            </a:pPr>
            <a:endParaRPr lang="el-GR" altLang="el-GR" sz="2000" dirty="0"/>
          </a:p>
          <a:p>
            <a:pPr algn="just" eaLnBrk="1" hangingPunct="1">
              <a:buClr>
                <a:schemeClr val="accent1"/>
              </a:buClr>
              <a:buFont typeface="Arial" panose="020B0604020202020204" pitchFamily="34" charset="0"/>
              <a:buNone/>
            </a:pPr>
            <a:r>
              <a:rPr lang="el-GR" altLang="el-GR" sz="2000" dirty="0"/>
              <a:t>Η πιο σημαντική πηγή προσφοράς δανειακών κεφαλαίων είναι η </a:t>
            </a:r>
            <a:r>
              <a:rPr lang="el-GR" altLang="el-GR" sz="2000" i="1" dirty="0">
                <a:solidFill>
                  <a:schemeClr val="accent2"/>
                </a:solidFill>
              </a:rPr>
              <a:t>αποταμίευση</a:t>
            </a:r>
            <a:r>
              <a:rPr lang="el-GR" altLang="el-GR" sz="2000" dirty="0"/>
              <a:t>. Η ζήτηση προέρχεται από τις ελλειμματικές μονάδες που θέλουν να καλύψουν καταναλωτικές ή επενδυτικές ανάγκες.</a:t>
            </a:r>
          </a:p>
          <a:p>
            <a:pPr algn="just" eaLnBrk="1" hangingPunct="1">
              <a:buClr>
                <a:schemeClr val="accent1"/>
              </a:buClr>
              <a:buFont typeface="Arial" panose="020B0604020202020204" pitchFamily="34" charset="0"/>
              <a:buNone/>
            </a:pPr>
            <a:endParaRPr lang="el-GR" altLang="el-GR" sz="2000" dirty="0"/>
          </a:p>
          <a:p>
            <a:pPr algn="just" eaLnBrk="1" hangingPunct="1">
              <a:buClr>
                <a:schemeClr val="accent1"/>
              </a:buClr>
              <a:buFont typeface="Arial" panose="020B0604020202020204" pitchFamily="34" charset="0"/>
              <a:buNone/>
            </a:pPr>
            <a:r>
              <a:rPr lang="el-GR" altLang="el-GR" sz="2000" dirty="0"/>
              <a:t>Δεν διατίθεται όλη η αποταμίευση στην αγορά χρήματος. Ένα ποσό </a:t>
            </a:r>
            <a:r>
              <a:rPr lang="el-GR" altLang="el-GR" sz="2000" dirty="0" err="1"/>
              <a:t>παρακρατείται</a:t>
            </a:r>
            <a:r>
              <a:rPr lang="el-GR" altLang="el-GR" sz="2000" dirty="0"/>
              <a:t> σε μορφή διαθεσίμων για 1) συναλλακτικούς σκοπούς, 2) κάλυψη μελλοντικών αβέβαιων γεγονότων, 3) κερδοσκοπικούς λόγους.</a:t>
            </a:r>
            <a:endParaRPr lang="en-US" altLang="el-GR"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0722" name="Espace réservé du numéro de diapositive 5">
            <a:extLst>
              <a:ext uri="{FF2B5EF4-FFF2-40B4-BE49-F238E27FC236}">
                <a16:creationId xmlns:a16="http://schemas.microsoft.com/office/drawing/2014/main" id="{89A89231-BBAE-463E-A327-525A14807BB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0FB12A6-E5C4-449D-99B8-2C664307D6B9}" type="slidenum">
              <a:rPr lang="fr-CA" altLang="el-GR" sz="1200">
                <a:solidFill>
                  <a:srgbClr val="898989"/>
                </a:solidFill>
              </a:rPr>
              <a:pPr>
                <a:spcBef>
                  <a:spcPct val="0"/>
                </a:spcBef>
                <a:buFontTx/>
                <a:buNone/>
              </a:pPr>
              <a:t>28</a:t>
            </a:fld>
            <a:endParaRPr lang="fr-CA" altLang="el-GR" sz="1200">
              <a:solidFill>
                <a:srgbClr val="898989"/>
              </a:solidFill>
            </a:endParaRPr>
          </a:p>
        </p:txBody>
      </p:sp>
      <p:sp>
        <p:nvSpPr>
          <p:cNvPr id="30723" name="Rectangle 2">
            <a:extLst>
              <a:ext uri="{FF2B5EF4-FFF2-40B4-BE49-F238E27FC236}">
                <a16:creationId xmlns:a16="http://schemas.microsoft.com/office/drawing/2014/main" id="{7D707689-6192-4718-87F5-D79F9BFB5AF8}"/>
              </a:ext>
            </a:extLst>
          </p:cNvPr>
          <p:cNvSpPr>
            <a:spLocks noChangeArrowheads="1"/>
          </p:cNvSpPr>
          <p:nvPr/>
        </p:nvSpPr>
        <p:spPr bwMode="auto">
          <a:xfrm>
            <a:off x="468313" y="170021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rgbClr val="800080"/>
              </a:buClr>
              <a:buFont typeface="Wingdings" panose="05000000000000000000" pitchFamily="2" charset="2"/>
              <a:buChar char="§"/>
            </a:pPr>
            <a:endParaRPr lang="el-GR" altLang="el-GR" sz="2000">
              <a:latin typeface="Tahoma" panose="020B0604030504040204" pitchFamily="34" charset="0"/>
            </a:endParaRPr>
          </a:p>
        </p:txBody>
      </p:sp>
      <p:sp>
        <p:nvSpPr>
          <p:cNvPr id="30724" name="Rectangle 5">
            <a:extLst>
              <a:ext uri="{FF2B5EF4-FFF2-40B4-BE49-F238E27FC236}">
                <a16:creationId xmlns:a16="http://schemas.microsoft.com/office/drawing/2014/main" id="{312C9F37-5B6D-4C49-83AC-64DA2EBE8710}"/>
              </a:ext>
            </a:extLst>
          </p:cNvPr>
          <p:cNvSpPr>
            <a:spLocks noChangeArrowheads="1"/>
          </p:cNvSpPr>
          <p:nvPr/>
        </p:nvSpPr>
        <p:spPr bwMode="auto">
          <a:xfrm>
            <a:off x="673100" y="260350"/>
            <a:ext cx="7543800" cy="57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dirty="0">
                <a:solidFill>
                  <a:srgbClr val="336600"/>
                </a:solidFill>
              </a:rPr>
              <a:t>Διακρίσεις στην αγορά χρήματος</a:t>
            </a:r>
            <a:endParaRPr lang="en-US" altLang="el-GR" dirty="0">
              <a:solidFill>
                <a:srgbClr val="336600"/>
              </a:solidFill>
            </a:endParaRPr>
          </a:p>
        </p:txBody>
      </p:sp>
      <p:sp>
        <p:nvSpPr>
          <p:cNvPr id="35846" name="Rectangle 6">
            <a:extLst>
              <a:ext uri="{FF2B5EF4-FFF2-40B4-BE49-F238E27FC236}">
                <a16:creationId xmlns:a16="http://schemas.microsoft.com/office/drawing/2014/main" id="{635F5FF4-3885-4840-8AF8-C627EBFAC28E}"/>
              </a:ext>
            </a:extLst>
          </p:cNvPr>
          <p:cNvSpPr>
            <a:spLocks noChangeArrowheads="1"/>
          </p:cNvSpPr>
          <p:nvPr/>
        </p:nvSpPr>
        <p:spPr bwMode="auto">
          <a:xfrm>
            <a:off x="673100" y="1052736"/>
            <a:ext cx="8229600" cy="4411662"/>
          </a:xfrm>
          <a:prstGeom prst="rect">
            <a:avLst/>
          </a:prstGeom>
          <a:noFill/>
          <a:ln>
            <a:noFill/>
          </a:ln>
          <a:effectLst/>
        </p:spPr>
        <p:txBody>
          <a:bodyPr/>
          <a:lstStyle>
            <a:lvl1pPr marL="342900" indent="-3429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80000"/>
              </a:lnSpc>
              <a:buClr>
                <a:schemeClr val="accent1"/>
              </a:buClr>
              <a:defRPr/>
            </a:pPr>
            <a:r>
              <a:rPr lang="el-GR" altLang="el-GR" sz="1900" b="1" u="sng" dirty="0"/>
              <a:t>Χρηματαγορά</a:t>
            </a:r>
            <a:r>
              <a:rPr lang="el-GR" altLang="el-GR" sz="1900" b="1" dirty="0"/>
              <a:t> (</a:t>
            </a:r>
            <a:r>
              <a:rPr lang="en-US" altLang="el-GR" sz="1900" b="1" dirty="0"/>
              <a:t>money market)</a:t>
            </a:r>
            <a:r>
              <a:rPr lang="el-GR" altLang="el-GR" sz="1900" dirty="0"/>
              <a:t>: ανταλλαγή βραχυπρόθεσμων κεφαλαίων ή απαιτήσεων, είτε σε χρήμα είτε σε στενά υποκατάστατά του (Έντοκα Γραμμάτια/</a:t>
            </a:r>
            <a:r>
              <a:rPr lang="en-US" altLang="el-GR" sz="1900" dirty="0"/>
              <a:t>treasury bills</a:t>
            </a:r>
            <a:r>
              <a:rPr lang="el-GR" altLang="el-GR" sz="1900" dirty="0"/>
              <a:t>, Εμπορικά Έγγραφα</a:t>
            </a:r>
            <a:r>
              <a:rPr lang="en-US" altLang="el-GR" sz="1900" dirty="0"/>
              <a:t>/commercial paper</a:t>
            </a:r>
            <a:r>
              <a:rPr lang="el-GR" altLang="el-GR" sz="1900" dirty="0"/>
              <a:t>, Συμφωνίες Επαναγοράς</a:t>
            </a:r>
            <a:r>
              <a:rPr lang="en-US" altLang="el-GR" sz="1900" dirty="0"/>
              <a:t>/repurchase agreements</a:t>
            </a:r>
            <a:r>
              <a:rPr lang="el-GR" altLang="el-GR" sz="1900" dirty="0"/>
              <a:t>). </a:t>
            </a:r>
          </a:p>
          <a:p>
            <a:pPr eaLnBrk="1" hangingPunct="1">
              <a:lnSpc>
                <a:spcPct val="80000"/>
              </a:lnSpc>
              <a:buClr>
                <a:schemeClr val="accent1"/>
              </a:buClr>
              <a:defRPr/>
            </a:pPr>
            <a:endParaRPr lang="el-GR" altLang="el-GR" sz="1900" dirty="0"/>
          </a:p>
          <a:p>
            <a:pPr eaLnBrk="1" hangingPunct="1">
              <a:lnSpc>
                <a:spcPct val="80000"/>
              </a:lnSpc>
              <a:buClr>
                <a:schemeClr val="accent1"/>
              </a:buClr>
              <a:buFont typeface="Arial" panose="020B0604020202020204" pitchFamily="34" charset="0"/>
              <a:buNone/>
              <a:defRPr/>
            </a:pPr>
            <a:r>
              <a:rPr lang="el-GR" altLang="el-GR" sz="1900" dirty="0"/>
              <a:t>Τα βασικά χαρακτηριστικά των προϊόντων αυτών</a:t>
            </a:r>
            <a:r>
              <a:rPr lang="el-GR" altLang="el-GR" sz="2200" dirty="0"/>
              <a:t> </a:t>
            </a:r>
            <a:r>
              <a:rPr lang="el-GR" altLang="el-GR" sz="1900" dirty="0"/>
              <a:t>είναι:</a:t>
            </a:r>
          </a:p>
          <a:p>
            <a:pPr eaLnBrk="1" hangingPunct="1">
              <a:lnSpc>
                <a:spcPct val="80000"/>
              </a:lnSpc>
              <a:buClr>
                <a:schemeClr val="accent1"/>
              </a:buClr>
              <a:buFont typeface="Arial" panose="020B0604020202020204" pitchFamily="34" charset="0"/>
              <a:buNone/>
              <a:defRPr/>
            </a:pPr>
            <a:r>
              <a:rPr lang="el-GR" altLang="el-GR" sz="1900" dirty="0"/>
              <a:t>	α) διάρκεια ως ένα χρόνο (συνήθως)</a:t>
            </a:r>
          </a:p>
          <a:p>
            <a:pPr eaLnBrk="1" hangingPunct="1">
              <a:lnSpc>
                <a:spcPct val="80000"/>
              </a:lnSpc>
              <a:buClr>
                <a:schemeClr val="accent1"/>
              </a:buClr>
              <a:buFont typeface="Arial" panose="020B0604020202020204" pitchFamily="34" charset="0"/>
              <a:buNone/>
              <a:defRPr/>
            </a:pPr>
            <a:r>
              <a:rPr lang="el-GR" altLang="el-GR" sz="1900" dirty="0"/>
              <a:t>	β) χαμηλός κίνδυνος αθέτησης των υποχρεώσεων του εκδότη</a:t>
            </a:r>
          </a:p>
          <a:p>
            <a:pPr eaLnBrk="1" hangingPunct="1">
              <a:lnSpc>
                <a:spcPct val="80000"/>
              </a:lnSpc>
              <a:buClr>
                <a:schemeClr val="accent1"/>
              </a:buClr>
              <a:buFont typeface="Arial" panose="020B0604020202020204" pitchFamily="34" charset="0"/>
              <a:buNone/>
              <a:defRPr/>
            </a:pPr>
            <a:r>
              <a:rPr lang="el-GR" altLang="el-GR" sz="1900" dirty="0"/>
              <a:t>	γ) υψηλός βαθμός ρευστοποίησής τους (θεωρούνται ισοδύναμα με χρήμα).</a:t>
            </a:r>
          </a:p>
          <a:p>
            <a:pPr eaLnBrk="1" hangingPunct="1">
              <a:lnSpc>
                <a:spcPct val="80000"/>
              </a:lnSpc>
              <a:buClr>
                <a:schemeClr val="accent1"/>
              </a:buClr>
              <a:buFont typeface="Arial" panose="020B0604020202020204" pitchFamily="34" charset="0"/>
              <a:buNone/>
              <a:defRPr/>
            </a:pPr>
            <a:endParaRPr lang="en-US" altLang="el-GR" sz="1900" dirty="0"/>
          </a:p>
          <a:p>
            <a:pPr eaLnBrk="1" hangingPunct="1">
              <a:lnSpc>
                <a:spcPct val="80000"/>
              </a:lnSpc>
              <a:buClr>
                <a:schemeClr val="accent1"/>
              </a:buClr>
              <a:buFont typeface="Arial" panose="020B0604020202020204" pitchFamily="34" charset="0"/>
              <a:buNone/>
              <a:defRPr/>
            </a:pPr>
            <a:r>
              <a:rPr lang="el-GR" altLang="el-GR" sz="1900" dirty="0"/>
              <a:t>Κύριοι εκδότες είναι το Δημόσιο, οι Τράπεζες, οι μεγάλες ασφαλιστικές εταιρίες και οι μεγάλες βιομηχανικές &amp; εμπορικές εταιρίες.</a:t>
            </a:r>
          </a:p>
          <a:p>
            <a:pPr eaLnBrk="1" hangingPunct="1">
              <a:lnSpc>
                <a:spcPct val="80000"/>
              </a:lnSpc>
              <a:buClr>
                <a:schemeClr val="accent1"/>
              </a:buClr>
              <a:buFont typeface="Arial" panose="020B0604020202020204" pitchFamily="34" charset="0"/>
              <a:buNone/>
              <a:defRPr/>
            </a:pPr>
            <a:r>
              <a:rPr lang="el-GR" altLang="el-GR" sz="1900" dirty="0"/>
              <a:t>Τα σημαντικά χρεόγραφα που διακινούνται στην Ελληνική αγορά χρήματος είναι τα </a:t>
            </a:r>
            <a:r>
              <a:rPr lang="el-GR" altLang="el-GR" sz="1900" dirty="0">
                <a:solidFill>
                  <a:srgbClr val="0066FF"/>
                </a:solidFill>
              </a:rPr>
              <a:t>Έντοκα Γραμμάτια Ελληνικού Δημοσίου</a:t>
            </a:r>
            <a:r>
              <a:rPr lang="el-GR" altLang="el-GR" sz="1900" dirty="0"/>
              <a:t> και τα διάφορα ομόλογα των τραπεζών.</a:t>
            </a:r>
          </a:p>
          <a:p>
            <a:pPr eaLnBrk="1" hangingPunct="1">
              <a:lnSpc>
                <a:spcPct val="80000"/>
              </a:lnSpc>
              <a:buClr>
                <a:schemeClr val="accent1"/>
              </a:buClr>
              <a:buFont typeface="Arial" panose="020B0604020202020204" pitchFamily="34" charset="0"/>
              <a:buNone/>
              <a:defRPr/>
            </a:pPr>
            <a:r>
              <a:rPr lang="el-GR" altLang="el-GR" sz="1900" dirty="0">
                <a:solidFill>
                  <a:srgbClr val="0066FF"/>
                </a:solidFill>
              </a:rPr>
              <a:t>Συμφωνίες επαναγοράς</a:t>
            </a:r>
            <a:r>
              <a:rPr lang="el-GR" altLang="el-GR" sz="1900" dirty="0"/>
              <a:t> (</a:t>
            </a:r>
            <a:r>
              <a:rPr lang="en-US" altLang="el-GR" sz="1900" dirty="0"/>
              <a:t>repurchase agreements)</a:t>
            </a:r>
            <a:r>
              <a:rPr lang="el-GR" altLang="el-GR" sz="1900" dirty="0"/>
              <a:t>: γνωστές και ως </a:t>
            </a:r>
            <a:r>
              <a:rPr lang="en-US" altLang="el-GR" sz="1900" i="1" dirty="0">
                <a:solidFill>
                  <a:srgbClr val="0066FF"/>
                </a:solidFill>
                <a:effectLst>
                  <a:outerShdw blurRad="38100" dist="38100" dir="2700000" algn="tl">
                    <a:srgbClr val="C0C0C0"/>
                  </a:outerShdw>
                </a:effectLst>
              </a:rPr>
              <a:t>repos</a:t>
            </a:r>
            <a:r>
              <a:rPr lang="en-US" altLang="el-GR" sz="1900" dirty="0"/>
              <a:t>. </a:t>
            </a:r>
            <a:r>
              <a:rPr lang="el-GR" altLang="el-GR" sz="1900" dirty="0"/>
              <a:t>Η πώληση ενός χρεογράφου με τη συμφωνία ότι ο πωλητής θα το </a:t>
            </a:r>
            <a:r>
              <a:rPr lang="el-GR" altLang="el-GR" sz="1900" dirty="0" err="1"/>
              <a:t>επαναγοράσει</a:t>
            </a:r>
            <a:r>
              <a:rPr lang="el-GR" altLang="el-GR" sz="1900" dirty="0"/>
              <a:t> από τον αγοραστή μετά από συγκεκριμένο χρονικό διάστημα σε μια προκαθορισμένη τιμή.</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1746" name="Espace réservé du numéro de diapositive 5">
            <a:extLst>
              <a:ext uri="{FF2B5EF4-FFF2-40B4-BE49-F238E27FC236}">
                <a16:creationId xmlns:a16="http://schemas.microsoft.com/office/drawing/2014/main" id="{3BB9EB13-30F9-4B9B-9470-32B68C59E4D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1291DB0-AEBC-417F-948B-6A31C7573680}" type="slidenum">
              <a:rPr lang="fr-CA" altLang="el-GR" sz="1200">
                <a:solidFill>
                  <a:srgbClr val="898989"/>
                </a:solidFill>
              </a:rPr>
              <a:pPr>
                <a:spcBef>
                  <a:spcPct val="0"/>
                </a:spcBef>
                <a:buFontTx/>
                <a:buNone/>
              </a:pPr>
              <a:t>29</a:t>
            </a:fld>
            <a:endParaRPr lang="fr-CA" altLang="el-GR" sz="1200">
              <a:solidFill>
                <a:srgbClr val="898989"/>
              </a:solidFill>
            </a:endParaRPr>
          </a:p>
        </p:txBody>
      </p:sp>
      <p:sp>
        <p:nvSpPr>
          <p:cNvPr id="31747" name="Rectangle 2">
            <a:extLst>
              <a:ext uri="{FF2B5EF4-FFF2-40B4-BE49-F238E27FC236}">
                <a16:creationId xmlns:a16="http://schemas.microsoft.com/office/drawing/2014/main" id="{D22863C6-DB95-4766-9CE1-969AEE2F1ACB}"/>
              </a:ext>
            </a:extLst>
          </p:cNvPr>
          <p:cNvSpPr>
            <a:spLocks noChangeArrowheads="1"/>
          </p:cNvSpPr>
          <p:nvPr/>
        </p:nvSpPr>
        <p:spPr bwMode="auto">
          <a:xfrm>
            <a:off x="468313" y="170021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rgbClr val="800080"/>
              </a:buClr>
              <a:buFont typeface="Wingdings" panose="05000000000000000000" pitchFamily="2" charset="2"/>
              <a:buChar char="§"/>
            </a:pPr>
            <a:endParaRPr lang="el-GR" altLang="el-GR" sz="2000">
              <a:latin typeface="Tahoma" panose="020B0604030504040204" pitchFamily="34" charset="0"/>
            </a:endParaRPr>
          </a:p>
        </p:txBody>
      </p:sp>
      <p:sp>
        <p:nvSpPr>
          <p:cNvPr id="31748" name="Rectangle 3">
            <a:extLst>
              <a:ext uri="{FF2B5EF4-FFF2-40B4-BE49-F238E27FC236}">
                <a16:creationId xmlns:a16="http://schemas.microsoft.com/office/drawing/2014/main" id="{0584C0BA-52A2-4FCB-8329-25DBB03E3737}"/>
              </a:ext>
            </a:extLst>
          </p:cNvPr>
          <p:cNvSpPr>
            <a:spLocks noChangeArrowheads="1"/>
          </p:cNvSpPr>
          <p:nvPr/>
        </p:nvSpPr>
        <p:spPr bwMode="auto">
          <a:xfrm>
            <a:off x="673100" y="260350"/>
            <a:ext cx="7543800" cy="57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dirty="0">
                <a:solidFill>
                  <a:srgbClr val="336600"/>
                </a:solidFill>
              </a:rPr>
              <a:t>Διακρίσεις στην αγορά χρήματος</a:t>
            </a:r>
            <a:endParaRPr lang="en-US" altLang="el-GR" dirty="0">
              <a:solidFill>
                <a:srgbClr val="336600"/>
              </a:solidFill>
            </a:endParaRPr>
          </a:p>
        </p:txBody>
      </p:sp>
      <p:sp>
        <p:nvSpPr>
          <p:cNvPr id="31749" name="Rectangle 5">
            <a:extLst>
              <a:ext uri="{FF2B5EF4-FFF2-40B4-BE49-F238E27FC236}">
                <a16:creationId xmlns:a16="http://schemas.microsoft.com/office/drawing/2014/main" id="{A990A18C-FEE1-4D9C-B1A2-687DBAF0298F}"/>
              </a:ext>
            </a:extLst>
          </p:cNvPr>
          <p:cNvSpPr>
            <a:spLocks noChangeArrowheads="1"/>
          </p:cNvSpPr>
          <p:nvPr/>
        </p:nvSpPr>
        <p:spPr bwMode="auto">
          <a:xfrm>
            <a:off x="457200" y="1052736"/>
            <a:ext cx="8229600" cy="441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80000"/>
              </a:lnSpc>
              <a:buClr>
                <a:schemeClr val="accent1"/>
              </a:buClr>
            </a:pPr>
            <a:r>
              <a:rPr lang="el-GR" altLang="el-GR" sz="1900" b="1" u="sng" dirty="0"/>
              <a:t>Κεφαλαιαγορά</a:t>
            </a:r>
            <a:r>
              <a:rPr lang="el-GR" altLang="el-GR" sz="1900" b="1" dirty="0"/>
              <a:t> (</a:t>
            </a:r>
            <a:r>
              <a:rPr lang="en-US" altLang="el-GR" sz="1900" b="1" dirty="0"/>
              <a:t>capital market): </a:t>
            </a:r>
            <a:r>
              <a:rPr lang="el-GR" altLang="el-GR" sz="1900" dirty="0"/>
              <a:t>άντληση μακροπρόθεσμων κεφαλαίων από τις επιχειρήσεις με την πώληση απευθείας χρέους </a:t>
            </a:r>
            <a:r>
              <a:rPr lang="en-US" altLang="el-GR" sz="1900" dirty="0"/>
              <a:t>(</a:t>
            </a:r>
            <a:r>
              <a:rPr lang="el-GR" altLang="el-GR" sz="1900" dirty="0"/>
              <a:t>με λήξη μεγαλύτερη από ένα χρόνο) (ομολογίες</a:t>
            </a:r>
            <a:r>
              <a:rPr lang="en-US" altLang="el-GR" sz="1900" dirty="0"/>
              <a:t>/bonds</a:t>
            </a:r>
            <a:r>
              <a:rPr lang="el-GR" altLang="el-GR" sz="1900" dirty="0"/>
              <a:t>) ή ιδιοκτησίας</a:t>
            </a:r>
            <a:r>
              <a:rPr lang="en-US" altLang="el-GR" sz="1900" dirty="0"/>
              <a:t> (</a:t>
            </a:r>
            <a:r>
              <a:rPr lang="el-GR" altLang="el-GR" sz="1900" dirty="0"/>
              <a:t>μετοχές/</a:t>
            </a:r>
            <a:r>
              <a:rPr lang="en-US" altLang="el-GR" sz="1900" dirty="0"/>
              <a:t>stocks)</a:t>
            </a:r>
            <a:r>
              <a:rPr lang="el-GR" altLang="el-GR" sz="1900" dirty="0"/>
              <a:t>.</a:t>
            </a:r>
            <a:endParaRPr lang="el-GR" altLang="el-GR" sz="1900" b="1" dirty="0"/>
          </a:p>
          <a:p>
            <a:pPr lvl="1" eaLnBrk="1" hangingPunct="1">
              <a:lnSpc>
                <a:spcPct val="80000"/>
              </a:lnSpc>
              <a:buClr>
                <a:schemeClr val="accent1"/>
              </a:buClr>
            </a:pPr>
            <a:r>
              <a:rPr lang="el-GR" altLang="el-GR" sz="1800" dirty="0">
                <a:solidFill>
                  <a:schemeClr val="accent2"/>
                </a:solidFill>
              </a:rPr>
              <a:t>Πρωτογενής κεφαλαιαγορά</a:t>
            </a:r>
            <a:r>
              <a:rPr lang="el-GR" altLang="el-GR" sz="1800" dirty="0"/>
              <a:t>: οι επιχειρήσεις προβαίνουν σε αύξηση του μετοχικού τους κεφαλαίου &amp; αναζητούν αγοραστές των νέων μετοχών, μέσω τραπεζών ή αναδόχων όπως ονομάζονται</a:t>
            </a:r>
          </a:p>
          <a:p>
            <a:pPr lvl="1" eaLnBrk="1" hangingPunct="1">
              <a:lnSpc>
                <a:spcPct val="80000"/>
              </a:lnSpc>
              <a:buClr>
                <a:schemeClr val="accent1"/>
              </a:buClr>
            </a:pPr>
            <a:r>
              <a:rPr lang="el-GR" altLang="el-GR" sz="1800" dirty="0">
                <a:solidFill>
                  <a:schemeClr val="accent2"/>
                </a:solidFill>
              </a:rPr>
              <a:t>Δευτερογενής αγορά</a:t>
            </a:r>
            <a:r>
              <a:rPr lang="el-GR" altLang="el-GR" sz="1800" dirty="0"/>
              <a:t>: ο τόπος όπου διαπραγματεύονται οι τίτλοι που αποκτήθηκαν στην πρωτογενή αγορά, θεσμικά προσδιορισμένος : το Χρηματιστήριο (</a:t>
            </a:r>
            <a:r>
              <a:rPr lang="en-US" altLang="el-GR" sz="1800" dirty="0"/>
              <a:t>stock exchange)</a:t>
            </a:r>
            <a:r>
              <a:rPr lang="el-GR" altLang="el-GR" sz="1800" dirty="0"/>
              <a:t>.</a:t>
            </a:r>
          </a:p>
          <a:p>
            <a:pPr lvl="1" eaLnBrk="1" hangingPunct="1">
              <a:lnSpc>
                <a:spcPct val="80000"/>
              </a:lnSpc>
              <a:buClr>
                <a:schemeClr val="accent1"/>
              </a:buClr>
            </a:pPr>
            <a:endParaRPr lang="el-GR" altLang="el-GR" sz="1800" dirty="0"/>
          </a:p>
          <a:p>
            <a:pPr eaLnBrk="1" hangingPunct="1">
              <a:lnSpc>
                <a:spcPct val="80000"/>
              </a:lnSpc>
              <a:buClr>
                <a:schemeClr val="accent1"/>
              </a:buClr>
              <a:buFont typeface="Arial" panose="020B0604020202020204" pitchFamily="34" charset="0"/>
              <a:buNone/>
            </a:pPr>
            <a:r>
              <a:rPr lang="el-GR" altLang="el-GR" sz="1900" dirty="0"/>
              <a:t>Τα βασικά χαρακτηριστικά των προϊόντων αυτών είναι:</a:t>
            </a:r>
          </a:p>
          <a:p>
            <a:pPr eaLnBrk="1" hangingPunct="1">
              <a:lnSpc>
                <a:spcPct val="80000"/>
              </a:lnSpc>
              <a:buClr>
                <a:schemeClr val="accent1"/>
              </a:buClr>
              <a:buFont typeface="Arial" panose="020B0604020202020204" pitchFamily="34" charset="0"/>
              <a:buNone/>
            </a:pPr>
            <a:r>
              <a:rPr lang="el-GR" altLang="el-GR" sz="1900" dirty="0"/>
              <a:t>	α) ο υψηλότερος κίνδυνος αθέτησης των υποχρεώσεων των εκδοτών</a:t>
            </a:r>
          </a:p>
          <a:p>
            <a:pPr eaLnBrk="1" hangingPunct="1">
              <a:lnSpc>
                <a:spcPct val="80000"/>
              </a:lnSpc>
              <a:buClr>
                <a:schemeClr val="accent1"/>
              </a:buClr>
              <a:buFont typeface="Arial" panose="020B0604020202020204" pitchFamily="34" charset="0"/>
              <a:buNone/>
            </a:pPr>
            <a:r>
              <a:rPr lang="el-GR" altLang="el-GR" sz="1900" dirty="0"/>
              <a:t>	β) η σημαντική διακύμανση των τιμών των αξιογράφων</a:t>
            </a:r>
          </a:p>
          <a:p>
            <a:pPr eaLnBrk="1" hangingPunct="1">
              <a:lnSpc>
                <a:spcPct val="80000"/>
              </a:lnSpc>
              <a:buClr>
                <a:schemeClr val="accent1"/>
              </a:buClr>
              <a:buFont typeface="Arial" panose="020B0604020202020204" pitchFamily="34" charset="0"/>
              <a:buNone/>
            </a:pPr>
            <a:r>
              <a:rPr lang="el-GR" altLang="el-GR" sz="1900" dirty="0"/>
              <a:t>  	γ) η μεγάλη διάρκεια ζωής</a:t>
            </a:r>
          </a:p>
          <a:p>
            <a:pPr eaLnBrk="1" hangingPunct="1">
              <a:lnSpc>
                <a:spcPct val="80000"/>
              </a:lnSpc>
              <a:buClr>
                <a:schemeClr val="accent1"/>
              </a:buClr>
              <a:buFont typeface="Arial" panose="020B0604020202020204" pitchFamily="34" charset="0"/>
              <a:buNone/>
            </a:pPr>
            <a:r>
              <a:rPr lang="el-GR" altLang="el-GR" sz="1900" dirty="0"/>
              <a:t>Τα πιο γνωστά είναι:</a:t>
            </a:r>
          </a:p>
          <a:p>
            <a:pPr eaLnBrk="1" hangingPunct="1">
              <a:lnSpc>
                <a:spcPct val="80000"/>
              </a:lnSpc>
              <a:buClr>
                <a:schemeClr val="accent1"/>
              </a:buClr>
              <a:buFontTx/>
              <a:buChar char="-"/>
            </a:pPr>
            <a:r>
              <a:rPr lang="el-GR" altLang="el-GR" sz="1900" dirty="0"/>
              <a:t>Κοινές μετοχές</a:t>
            </a:r>
          </a:p>
          <a:p>
            <a:pPr eaLnBrk="1" hangingPunct="1">
              <a:lnSpc>
                <a:spcPct val="80000"/>
              </a:lnSpc>
              <a:buClr>
                <a:schemeClr val="accent1"/>
              </a:buClr>
              <a:buFontTx/>
              <a:buChar char="-"/>
            </a:pPr>
            <a:r>
              <a:rPr lang="el-GR" altLang="el-GR" sz="1900" dirty="0"/>
              <a:t>Προνομιούχες μετοχές</a:t>
            </a:r>
          </a:p>
          <a:p>
            <a:pPr eaLnBrk="1" hangingPunct="1">
              <a:lnSpc>
                <a:spcPct val="80000"/>
              </a:lnSpc>
              <a:buClr>
                <a:schemeClr val="accent1"/>
              </a:buClr>
              <a:buFontTx/>
              <a:buChar char="-"/>
            </a:pPr>
            <a:r>
              <a:rPr lang="el-GR" altLang="el-GR" sz="1900" dirty="0"/>
              <a:t>Ομολογίες σταθερού εισοδήματος</a:t>
            </a:r>
          </a:p>
          <a:p>
            <a:pPr eaLnBrk="1" hangingPunct="1">
              <a:lnSpc>
                <a:spcPct val="80000"/>
              </a:lnSpc>
              <a:buClr>
                <a:schemeClr val="accent1"/>
              </a:buClr>
              <a:buFontTx/>
              <a:buChar char="-"/>
            </a:pPr>
            <a:r>
              <a:rPr lang="el-GR" altLang="el-GR" sz="1900" dirty="0"/>
              <a:t>Ομολογίες μετατρέψιμες σε μετοχές</a:t>
            </a:r>
          </a:p>
          <a:p>
            <a:pPr eaLnBrk="1" hangingPunct="1">
              <a:lnSpc>
                <a:spcPct val="80000"/>
              </a:lnSpc>
              <a:buClr>
                <a:schemeClr val="accent1"/>
              </a:buClr>
              <a:buFontTx/>
              <a:buNone/>
            </a:pPr>
            <a:r>
              <a:rPr lang="el-GR" altLang="el-GR" sz="19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122" name="Espace réservé du numéro de diapositive 5">
            <a:extLst>
              <a:ext uri="{FF2B5EF4-FFF2-40B4-BE49-F238E27FC236}">
                <a16:creationId xmlns:a16="http://schemas.microsoft.com/office/drawing/2014/main" id="{98DF5071-2444-4B12-8615-C92C1207B42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A16449D-5DDC-4D24-95FF-CB674A810904}" type="slidenum">
              <a:rPr lang="fr-CA" altLang="el-GR" sz="1200">
                <a:solidFill>
                  <a:srgbClr val="898989"/>
                </a:solidFill>
              </a:rPr>
              <a:pPr>
                <a:spcBef>
                  <a:spcPct val="0"/>
                </a:spcBef>
                <a:buFontTx/>
                <a:buNone/>
              </a:pPr>
              <a:t>3</a:t>
            </a:fld>
            <a:endParaRPr lang="fr-CA" altLang="el-GR" sz="1200">
              <a:solidFill>
                <a:srgbClr val="898989"/>
              </a:solidFill>
            </a:endParaRPr>
          </a:p>
        </p:txBody>
      </p:sp>
      <p:sp>
        <p:nvSpPr>
          <p:cNvPr id="5123" name="Titre 1">
            <a:extLst>
              <a:ext uri="{FF2B5EF4-FFF2-40B4-BE49-F238E27FC236}">
                <a16:creationId xmlns:a16="http://schemas.microsoft.com/office/drawing/2014/main" id="{A2280504-3746-41E0-834E-BB69F1E04654}"/>
              </a:ext>
            </a:extLst>
          </p:cNvPr>
          <p:cNvSpPr>
            <a:spLocks noGrp="1"/>
          </p:cNvSpPr>
          <p:nvPr>
            <p:ph type="title" idx="4294967295"/>
          </p:nvPr>
        </p:nvSpPr>
        <p:spPr>
          <a:xfrm>
            <a:off x="0" y="216024"/>
            <a:ext cx="9144000" cy="692696"/>
          </a:xfrm>
        </p:spPr>
        <p:txBody>
          <a:bodyPr>
            <a:normAutofit/>
          </a:bodyPr>
          <a:lstStyle/>
          <a:p>
            <a:pPr algn="ctr" eaLnBrk="1" hangingPunct="1"/>
            <a:r>
              <a:rPr lang="el-GR" altLang="el-GR" sz="3200" b="1" dirty="0">
                <a:solidFill>
                  <a:srgbClr val="265F00"/>
                </a:solidFill>
              </a:rPr>
              <a:t>Αντικειμενικός σκοπός της επιχείρησης</a:t>
            </a:r>
            <a:endParaRPr lang="fr-CA" altLang="el-GR" sz="3200" b="1" dirty="0">
              <a:solidFill>
                <a:srgbClr val="265F00"/>
              </a:solidFill>
            </a:endParaRPr>
          </a:p>
        </p:txBody>
      </p:sp>
      <p:sp>
        <p:nvSpPr>
          <p:cNvPr id="18436" name="Rectangle 4">
            <a:extLst>
              <a:ext uri="{FF2B5EF4-FFF2-40B4-BE49-F238E27FC236}">
                <a16:creationId xmlns:a16="http://schemas.microsoft.com/office/drawing/2014/main" id="{F544F1CA-BFCB-42E6-9E52-4E89C88128F2}"/>
              </a:ext>
            </a:extLst>
          </p:cNvPr>
          <p:cNvSpPr>
            <a:spLocks noChangeArrowheads="1"/>
          </p:cNvSpPr>
          <p:nvPr/>
        </p:nvSpPr>
        <p:spPr bwMode="auto">
          <a:xfrm>
            <a:off x="457200" y="1124744"/>
            <a:ext cx="7952163" cy="4320480"/>
          </a:xfrm>
          <a:prstGeom prst="rect">
            <a:avLst/>
          </a:prstGeom>
          <a:noFill/>
          <a:ln>
            <a:noFill/>
          </a:ln>
          <a:effectLst/>
        </p:spPr>
        <p:txBody>
          <a:bodyPr/>
          <a:lstStyle>
            <a:lvl1pPr marL="342900" indent="-3429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80000"/>
              </a:lnSpc>
              <a:buClr>
                <a:srgbClr val="800080"/>
              </a:buClr>
              <a:buSzPct val="125000"/>
              <a:defRPr/>
            </a:pPr>
            <a:endParaRPr lang="el-GR" altLang="el-GR" sz="2100" dirty="0"/>
          </a:p>
          <a:p>
            <a:pPr algn="just" eaLnBrk="1" hangingPunct="1">
              <a:lnSpc>
                <a:spcPct val="80000"/>
              </a:lnSpc>
              <a:buClr>
                <a:srgbClr val="800080"/>
              </a:buClr>
              <a:buSzPct val="125000"/>
              <a:defRPr/>
            </a:pPr>
            <a:endParaRPr lang="el-GR" altLang="el-GR" sz="2100" dirty="0"/>
          </a:p>
          <a:p>
            <a:pPr algn="just" eaLnBrk="1" hangingPunct="1">
              <a:lnSpc>
                <a:spcPct val="80000"/>
              </a:lnSpc>
              <a:buClr>
                <a:srgbClr val="800080"/>
              </a:buClr>
              <a:buSzPct val="125000"/>
              <a:defRPr/>
            </a:pPr>
            <a:r>
              <a:rPr lang="el-GR" altLang="el-GR" sz="2100" dirty="0"/>
              <a:t>Η επιχείρηση πρέπει να εξυπηρετεί τα συμφέροντα των μετόχων της.</a:t>
            </a:r>
          </a:p>
          <a:p>
            <a:pPr algn="just" eaLnBrk="1" hangingPunct="1">
              <a:lnSpc>
                <a:spcPct val="80000"/>
              </a:lnSpc>
              <a:buClr>
                <a:srgbClr val="800080"/>
              </a:buClr>
              <a:buSzPct val="125000"/>
              <a:defRPr/>
            </a:pPr>
            <a:endParaRPr lang="el-GR" altLang="el-GR" sz="2100" dirty="0"/>
          </a:p>
          <a:p>
            <a:pPr algn="just" eaLnBrk="1" hangingPunct="1">
              <a:lnSpc>
                <a:spcPct val="80000"/>
              </a:lnSpc>
              <a:buClr>
                <a:srgbClr val="800080"/>
              </a:buClr>
              <a:buSzPct val="125000"/>
              <a:defRPr/>
            </a:pPr>
            <a:r>
              <a:rPr lang="el-GR" altLang="el-GR" sz="2100" dirty="0"/>
              <a:t>Ο ρόλος της διοίκησης είναι να βρίσκει επενδυτικές ευκαιρίες που ανταμείβουν τους μετόχους για τον κίνδυνο στον οποίο εκτίθενται.</a:t>
            </a:r>
          </a:p>
          <a:p>
            <a:pPr algn="just" eaLnBrk="1" hangingPunct="1">
              <a:lnSpc>
                <a:spcPct val="80000"/>
              </a:lnSpc>
              <a:buClr>
                <a:srgbClr val="800080"/>
              </a:buClr>
              <a:buSzPct val="125000"/>
              <a:defRPr/>
            </a:pPr>
            <a:endParaRPr lang="el-GR" altLang="el-GR" sz="2100" dirty="0"/>
          </a:p>
          <a:p>
            <a:pPr algn="just" eaLnBrk="1" hangingPunct="1">
              <a:lnSpc>
                <a:spcPct val="80000"/>
              </a:lnSpc>
              <a:buClr>
                <a:srgbClr val="800080"/>
              </a:buClr>
              <a:buSzPct val="125000"/>
              <a:defRPr/>
            </a:pPr>
            <a:r>
              <a:rPr lang="el-GR" altLang="el-GR" sz="2100" dirty="0"/>
              <a:t>Αντικειμενικός σκοπός είναι η μεγιστοποίηση της συνολικής αξίας της επιχείρησης ή η </a:t>
            </a:r>
            <a:r>
              <a:rPr lang="el-GR" altLang="el-GR" sz="2100" dirty="0">
                <a:solidFill>
                  <a:srgbClr val="FF0066"/>
                </a:solidFill>
                <a:effectLst>
                  <a:outerShdw blurRad="38100" dist="38100" dir="2700000" algn="tl">
                    <a:srgbClr val="C0C0C0"/>
                  </a:outerShdw>
                </a:effectLst>
              </a:rPr>
              <a:t>μεγιστοποίηση του πλούτου</a:t>
            </a:r>
            <a:r>
              <a:rPr lang="el-GR" altLang="el-GR" sz="2100" dirty="0"/>
              <a:t> των μετόχων της επιχείρησης (</a:t>
            </a:r>
            <a:r>
              <a:rPr lang="en-US" altLang="el-GR" sz="2100" dirty="0"/>
              <a:t>maximization of shareholder wealth)</a:t>
            </a:r>
            <a:r>
              <a:rPr lang="el-GR" altLang="el-GR" sz="2100" dirty="0"/>
              <a:t>.</a:t>
            </a:r>
          </a:p>
          <a:p>
            <a:pPr algn="just" eaLnBrk="1" hangingPunct="1">
              <a:lnSpc>
                <a:spcPct val="80000"/>
              </a:lnSpc>
              <a:buClr>
                <a:srgbClr val="800080"/>
              </a:buClr>
              <a:buSzPct val="125000"/>
              <a:defRPr/>
            </a:pPr>
            <a:endParaRPr lang="el-GR" altLang="el-GR" sz="2100" dirty="0"/>
          </a:p>
          <a:p>
            <a:pPr algn="just" eaLnBrk="1" hangingPunct="1">
              <a:lnSpc>
                <a:spcPct val="80000"/>
              </a:lnSpc>
              <a:buClr>
                <a:srgbClr val="800080"/>
              </a:buClr>
              <a:buSzPct val="125000"/>
              <a:defRPr/>
            </a:pPr>
            <a:r>
              <a:rPr lang="el-GR" altLang="el-GR" sz="2100" dirty="0"/>
              <a:t>Ο πλούτος των μετόχων μετριέται με την </a:t>
            </a:r>
            <a:r>
              <a:rPr lang="el-GR" altLang="el-GR" sz="2100" dirty="0">
                <a:solidFill>
                  <a:srgbClr val="FF0066"/>
                </a:solidFill>
                <a:effectLst>
                  <a:outerShdw blurRad="38100" dist="38100" dir="2700000" algn="tl">
                    <a:srgbClr val="C0C0C0"/>
                  </a:outerShdw>
                </a:effectLst>
              </a:rPr>
              <a:t>τρέχουσα αξία</a:t>
            </a:r>
            <a:r>
              <a:rPr lang="el-GR" altLang="el-GR" sz="2100" dirty="0"/>
              <a:t> (</a:t>
            </a:r>
            <a:r>
              <a:rPr lang="en-US" altLang="el-GR" sz="2100" dirty="0"/>
              <a:t>market value) </a:t>
            </a:r>
            <a:r>
              <a:rPr lang="el-GR" altLang="el-GR" sz="2100" dirty="0"/>
              <a:t>των μετοχών της επιχείρησης, η οποία εξαρτάται από τις </a:t>
            </a:r>
            <a:r>
              <a:rPr lang="el-GR" altLang="el-GR" sz="2100" dirty="0">
                <a:solidFill>
                  <a:srgbClr val="FF0066"/>
                </a:solidFill>
                <a:effectLst>
                  <a:outerShdw blurRad="38100" dist="38100" dir="2700000" algn="tl">
                    <a:srgbClr val="C0C0C0"/>
                  </a:outerShdw>
                </a:effectLst>
              </a:rPr>
              <a:t>προσδοκίες</a:t>
            </a:r>
            <a:r>
              <a:rPr lang="el-GR" altLang="el-GR" sz="2100" dirty="0"/>
              <a:t> σχετικά με την μελλοντική αποδοτικότητα της επιχείρησης (για της εισηγμένες στο χρηματιστήριο εταιρίες).</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2770" name="Espace réservé du numéro de diapositive 5">
            <a:extLst>
              <a:ext uri="{FF2B5EF4-FFF2-40B4-BE49-F238E27FC236}">
                <a16:creationId xmlns:a16="http://schemas.microsoft.com/office/drawing/2014/main" id="{25885935-B80B-4674-B3F8-6AA1433FAE4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DDDBE62-1BFC-41C2-851D-25C65E361265}" type="slidenum">
              <a:rPr lang="fr-CA" altLang="el-GR" sz="1200">
                <a:solidFill>
                  <a:srgbClr val="898989"/>
                </a:solidFill>
              </a:rPr>
              <a:pPr>
                <a:spcBef>
                  <a:spcPct val="0"/>
                </a:spcBef>
                <a:buFontTx/>
                <a:buNone/>
              </a:pPr>
              <a:t>30</a:t>
            </a:fld>
            <a:endParaRPr lang="fr-CA" altLang="el-GR" sz="1200">
              <a:solidFill>
                <a:srgbClr val="898989"/>
              </a:solidFill>
            </a:endParaRPr>
          </a:p>
        </p:txBody>
      </p:sp>
      <p:sp>
        <p:nvSpPr>
          <p:cNvPr id="32771" name="Rectangle 2">
            <a:extLst>
              <a:ext uri="{FF2B5EF4-FFF2-40B4-BE49-F238E27FC236}">
                <a16:creationId xmlns:a16="http://schemas.microsoft.com/office/drawing/2014/main" id="{FD596522-A5F3-46EA-AA35-92505E294DA3}"/>
              </a:ext>
            </a:extLst>
          </p:cNvPr>
          <p:cNvSpPr>
            <a:spLocks noChangeArrowheads="1"/>
          </p:cNvSpPr>
          <p:nvPr/>
        </p:nvSpPr>
        <p:spPr bwMode="auto">
          <a:xfrm>
            <a:off x="468313" y="170021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rgbClr val="800080"/>
              </a:buClr>
              <a:buFont typeface="Wingdings" panose="05000000000000000000" pitchFamily="2" charset="2"/>
              <a:buChar char="§"/>
            </a:pPr>
            <a:endParaRPr lang="el-GR" altLang="el-GR" sz="2000">
              <a:latin typeface="Tahoma" panose="020B0604030504040204" pitchFamily="34" charset="0"/>
            </a:endParaRPr>
          </a:p>
        </p:txBody>
      </p:sp>
      <p:sp>
        <p:nvSpPr>
          <p:cNvPr id="32772" name="Rectangle 5">
            <a:extLst>
              <a:ext uri="{FF2B5EF4-FFF2-40B4-BE49-F238E27FC236}">
                <a16:creationId xmlns:a16="http://schemas.microsoft.com/office/drawing/2014/main" id="{8C9A9F6F-E360-4BA5-9A5D-DA3B178E8F14}"/>
              </a:ext>
            </a:extLst>
          </p:cNvPr>
          <p:cNvSpPr>
            <a:spLocks noChangeArrowheads="1"/>
          </p:cNvSpPr>
          <p:nvPr/>
        </p:nvSpPr>
        <p:spPr bwMode="auto">
          <a:xfrm>
            <a:off x="672926" y="-27384"/>
            <a:ext cx="7283450"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dirty="0">
                <a:solidFill>
                  <a:srgbClr val="336600"/>
                </a:solidFill>
                <a:latin typeface="Lucida Sans Unicode" panose="020B0602030504020204" pitchFamily="34" charset="0"/>
              </a:rPr>
              <a:t>Μετοχές</a:t>
            </a:r>
            <a:endParaRPr lang="en-US" altLang="el-GR" dirty="0">
              <a:solidFill>
                <a:srgbClr val="336600"/>
              </a:solidFill>
              <a:latin typeface="Lucida Sans Unicode" panose="020B0602030504020204" pitchFamily="34" charset="0"/>
            </a:endParaRPr>
          </a:p>
        </p:txBody>
      </p:sp>
      <p:sp>
        <p:nvSpPr>
          <p:cNvPr id="37894" name="Rectangle 6">
            <a:extLst>
              <a:ext uri="{FF2B5EF4-FFF2-40B4-BE49-F238E27FC236}">
                <a16:creationId xmlns:a16="http://schemas.microsoft.com/office/drawing/2014/main" id="{C667C4F2-FFEA-4349-9A3F-4BF643B0D39A}"/>
              </a:ext>
            </a:extLst>
          </p:cNvPr>
          <p:cNvSpPr>
            <a:spLocks noChangeArrowheads="1"/>
          </p:cNvSpPr>
          <p:nvPr/>
        </p:nvSpPr>
        <p:spPr bwMode="auto">
          <a:xfrm>
            <a:off x="457200" y="836712"/>
            <a:ext cx="8229600" cy="4411662"/>
          </a:xfrm>
          <a:prstGeom prst="rect">
            <a:avLst/>
          </a:prstGeom>
          <a:noFill/>
          <a:ln>
            <a:noFill/>
          </a:ln>
          <a:effectLst/>
        </p:spPr>
        <p:txBody>
          <a:bodyPr/>
          <a:lstStyle>
            <a:lvl1pPr marL="571500" indent="-5715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839788" indent="-49530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31888" indent="-43815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370013" indent="-3810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1663700" indent="-3810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120900" indent="-3810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578100" indent="-3810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035300" indent="-3810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492500" indent="-3810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80000"/>
              </a:lnSpc>
              <a:buFont typeface="Arial" panose="020B0604020202020204" pitchFamily="34" charset="0"/>
              <a:buNone/>
              <a:defRPr/>
            </a:pPr>
            <a:r>
              <a:rPr lang="el-GR" altLang="el-GR" sz="2200" dirty="0"/>
              <a:t>Για την ίδρυση μιας εταιρίας συγκεντρώνεται ένα κεφάλαιο το οποίο διαιρείται σε </a:t>
            </a:r>
            <a:r>
              <a:rPr lang="el-GR" altLang="el-GR" sz="2200" dirty="0">
                <a:effectLst>
                  <a:outerShdw blurRad="38100" dist="38100" dir="2700000" algn="tl">
                    <a:srgbClr val="C0C0C0"/>
                  </a:outerShdw>
                </a:effectLst>
              </a:rPr>
              <a:t>μικρότερα ίσα μερίδια</a:t>
            </a:r>
            <a:r>
              <a:rPr lang="el-GR" altLang="el-GR" sz="2200" dirty="0"/>
              <a:t> τα οποία ονομάζονται μετοχές.</a:t>
            </a:r>
            <a:endParaRPr lang="en-US" altLang="el-GR" sz="2200" dirty="0"/>
          </a:p>
          <a:p>
            <a:pPr eaLnBrk="1" hangingPunct="1">
              <a:lnSpc>
                <a:spcPct val="80000"/>
              </a:lnSpc>
              <a:buFont typeface="Arial" panose="020B0604020202020204" pitchFamily="34" charset="0"/>
              <a:buNone/>
              <a:defRPr/>
            </a:pPr>
            <a:endParaRPr lang="el-GR" altLang="el-GR" sz="2200" dirty="0"/>
          </a:p>
          <a:p>
            <a:pPr eaLnBrk="1" hangingPunct="1">
              <a:lnSpc>
                <a:spcPct val="80000"/>
              </a:lnSpc>
              <a:buFont typeface="Arial" panose="020B0604020202020204" pitchFamily="34" charset="0"/>
              <a:buNone/>
              <a:defRPr/>
            </a:pPr>
            <a:r>
              <a:rPr lang="el-GR" altLang="el-GR" sz="2200" dirty="0"/>
              <a:t>Η κατανομή του συνολικού κεφαλαίου σε μικρότερα μερίδια παρέχει την ευκαιρία στο </a:t>
            </a:r>
            <a:r>
              <a:rPr lang="el-GR" altLang="el-GR" sz="2200" b="1" dirty="0">
                <a:solidFill>
                  <a:srgbClr val="FF0066"/>
                </a:solidFill>
                <a:effectLst>
                  <a:outerShdw blurRad="38100" dist="38100" dir="2700000" algn="tl">
                    <a:srgbClr val="C0C0C0"/>
                  </a:outerShdw>
                </a:effectLst>
              </a:rPr>
              <a:t>ευρύ επενδυτικό κοινό</a:t>
            </a:r>
            <a:r>
              <a:rPr lang="el-GR" altLang="el-GR" sz="2200" dirty="0"/>
              <a:t> να συμμετέχει στο κεφάλαιο της εταιρίας και ως εκ τούτου να συμμετέχει και στα </a:t>
            </a:r>
            <a:r>
              <a:rPr lang="el-GR" altLang="el-GR" sz="2200" b="1" dirty="0">
                <a:solidFill>
                  <a:srgbClr val="FF0066"/>
                </a:solidFill>
                <a:effectLst>
                  <a:outerShdw blurRad="38100" dist="38100" dir="2700000" algn="tl">
                    <a:srgbClr val="C0C0C0"/>
                  </a:outerShdw>
                </a:effectLst>
              </a:rPr>
              <a:t>μελλοντικά κέρδη</a:t>
            </a:r>
            <a:r>
              <a:rPr lang="el-GR" altLang="el-GR" sz="2200" dirty="0"/>
              <a:t> της εταιρίας. Η επιχείρηση με τον τρόπο αυτό έχει τη δυνατότητα να </a:t>
            </a:r>
            <a:r>
              <a:rPr lang="el-GR" altLang="el-GR" sz="2200" b="1" dirty="0">
                <a:solidFill>
                  <a:srgbClr val="FF0066"/>
                </a:solidFill>
              </a:rPr>
              <a:t>αντλεί μεγάλα χρηματικά ποσά</a:t>
            </a:r>
            <a:r>
              <a:rPr lang="el-GR" altLang="el-GR" sz="2200" b="1" dirty="0">
                <a:solidFill>
                  <a:srgbClr val="33CC33"/>
                </a:solidFill>
              </a:rPr>
              <a:t> </a:t>
            </a:r>
            <a:r>
              <a:rPr lang="el-GR" altLang="el-GR" sz="2200" dirty="0"/>
              <a:t>από την κεφαλαιαγορά.</a:t>
            </a:r>
          </a:p>
          <a:p>
            <a:pPr eaLnBrk="1" hangingPunct="1">
              <a:lnSpc>
                <a:spcPct val="80000"/>
              </a:lnSpc>
              <a:buFont typeface="Arial" panose="020B0604020202020204" pitchFamily="34" charset="0"/>
              <a:buNone/>
              <a:defRPr/>
            </a:pPr>
            <a:r>
              <a:rPr lang="el-GR" altLang="el-GR" sz="2200" dirty="0"/>
              <a:t>	3 είδη τιμής μιας μετοχής:</a:t>
            </a:r>
          </a:p>
          <a:p>
            <a:pPr eaLnBrk="1" hangingPunct="1">
              <a:lnSpc>
                <a:spcPct val="80000"/>
              </a:lnSpc>
              <a:defRPr/>
            </a:pPr>
            <a:r>
              <a:rPr lang="el-GR" altLang="el-GR" sz="2200" u="sng" dirty="0"/>
              <a:t>Ονομαστική τιμή</a:t>
            </a:r>
            <a:r>
              <a:rPr lang="el-GR" altLang="el-GR" sz="2200" dirty="0"/>
              <a:t>: ο λόγος της αξίας του μετοχικού κεφαλαίου προς τον αριθμό των μετοχών</a:t>
            </a:r>
          </a:p>
          <a:p>
            <a:pPr eaLnBrk="1" hangingPunct="1">
              <a:lnSpc>
                <a:spcPct val="80000"/>
              </a:lnSpc>
              <a:defRPr/>
            </a:pPr>
            <a:r>
              <a:rPr lang="el-GR" altLang="el-GR" sz="2200" u="sng" dirty="0"/>
              <a:t>Λογιστική ή εσωτερική τιμή</a:t>
            </a:r>
            <a:r>
              <a:rPr lang="el-GR" altLang="el-GR" sz="2200" dirty="0"/>
              <a:t>: ο λόγος των ιδίων κεφαλαίων της εταιρίας προς τον αριθμό των μετοχών της</a:t>
            </a:r>
          </a:p>
          <a:p>
            <a:pPr eaLnBrk="1" hangingPunct="1">
              <a:lnSpc>
                <a:spcPct val="80000"/>
              </a:lnSpc>
              <a:defRPr/>
            </a:pPr>
            <a:r>
              <a:rPr lang="el-GR" altLang="el-GR" sz="2200" u="sng" dirty="0"/>
              <a:t>Χρηματιστηριακή τιμή</a:t>
            </a:r>
            <a:r>
              <a:rPr lang="el-GR" altLang="el-GR" sz="2200" dirty="0"/>
              <a:t>: η τρέχουσα αξία της που διαμορφώνεται κάθε μέρα σύμφωνα με την προσφορά και ζήτησή της στο χρηματιστήριο</a:t>
            </a:r>
          </a:p>
        </p:txBody>
      </p:sp>
      <p:sp>
        <p:nvSpPr>
          <p:cNvPr id="32774" name="AutoShape 7">
            <a:extLst>
              <a:ext uri="{FF2B5EF4-FFF2-40B4-BE49-F238E27FC236}">
                <a16:creationId xmlns:a16="http://schemas.microsoft.com/office/drawing/2014/main" id="{98D14D53-9EC9-481E-9F5A-B1101D1587D7}"/>
              </a:ext>
            </a:extLst>
          </p:cNvPr>
          <p:cNvSpPr>
            <a:spLocks noChangeArrowheads="1"/>
          </p:cNvSpPr>
          <p:nvPr/>
        </p:nvSpPr>
        <p:spPr bwMode="auto">
          <a:xfrm>
            <a:off x="611188" y="4221163"/>
            <a:ext cx="431800" cy="287337"/>
          </a:xfrm>
          <a:prstGeom prst="rightArrow">
            <a:avLst>
              <a:gd name="adj1" fmla="val 50000"/>
              <a:gd name="adj2" fmla="val 37569"/>
            </a:avLst>
          </a:prstGeom>
          <a:solidFill>
            <a:srgbClr val="FFC5FF"/>
          </a:solidFill>
          <a:ln w="9525">
            <a:solidFill>
              <a:srgbClr val="FFAFCA"/>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l-GR" altLang="el-GR" sz="18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3794" name="Espace réservé du numéro de diapositive 5">
            <a:extLst>
              <a:ext uri="{FF2B5EF4-FFF2-40B4-BE49-F238E27FC236}">
                <a16:creationId xmlns:a16="http://schemas.microsoft.com/office/drawing/2014/main" id="{7103CA8E-B3A7-4887-8C6D-D3C0165F6FE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BDF8DAA-2316-47FB-A70B-9420A689BF02}" type="slidenum">
              <a:rPr lang="fr-CA" altLang="el-GR" sz="1200">
                <a:solidFill>
                  <a:srgbClr val="898989"/>
                </a:solidFill>
              </a:rPr>
              <a:pPr>
                <a:spcBef>
                  <a:spcPct val="0"/>
                </a:spcBef>
                <a:buFontTx/>
                <a:buNone/>
              </a:pPr>
              <a:t>31</a:t>
            </a:fld>
            <a:endParaRPr lang="fr-CA" altLang="el-GR" sz="1200">
              <a:solidFill>
                <a:srgbClr val="898989"/>
              </a:solidFill>
            </a:endParaRPr>
          </a:p>
        </p:txBody>
      </p:sp>
      <p:sp>
        <p:nvSpPr>
          <p:cNvPr id="33795" name="Rectangle 2">
            <a:extLst>
              <a:ext uri="{FF2B5EF4-FFF2-40B4-BE49-F238E27FC236}">
                <a16:creationId xmlns:a16="http://schemas.microsoft.com/office/drawing/2014/main" id="{9EE578C6-ABFD-404B-A9FD-61A1E4196F18}"/>
              </a:ext>
            </a:extLst>
          </p:cNvPr>
          <p:cNvSpPr>
            <a:spLocks noChangeArrowheads="1"/>
          </p:cNvSpPr>
          <p:nvPr/>
        </p:nvSpPr>
        <p:spPr bwMode="auto">
          <a:xfrm>
            <a:off x="468313" y="170021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rgbClr val="800080"/>
              </a:buClr>
              <a:buFont typeface="Wingdings" panose="05000000000000000000" pitchFamily="2" charset="2"/>
              <a:buChar char="§"/>
            </a:pPr>
            <a:endParaRPr lang="el-GR" altLang="el-GR" sz="2000">
              <a:latin typeface="Tahoma" panose="020B0604030504040204" pitchFamily="34" charset="0"/>
            </a:endParaRPr>
          </a:p>
        </p:txBody>
      </p:sp>
      <p:sp>
        <p:nvSpPr>
          <p:cNvPr id="33796" name="Rectangle 3">
            <a:extLst>
              <a:ext uri="{FF2B5EF4-FFF2-40B4-BE49-F238E27FC236}">
                <a16:creationId xmlns:a16="http://schemas.microsoft.com/office/drawing/2014/main" id="{F5ECA697-2342-438D-828C-CE4784357476}"/>
              </a:ext>
            </a:extLst>
          </p:cNvPr>
          <p:cNvSpPr>
            <a:spLocks noChangeArrowheads="1"/>
          </p:cNvSpPr>
          <p:nvPr/>
        </p:nvSpPr>
        <p:spPr bwMode="auto">
          <a:xfrm>
            <a:off x="457200" y="-171450"/>
            <a:ext cx="754380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sz="3600" dirty="0">
                <a:solidFill>
                  <a:srgbClr val="336600"/>
                </a:solidFill>
              </a:rPr>
              <a:t>Κοινές μετοχές</a:t>
            </a:r>
            <a:endParaRPr lang="en-US" altLang="el-GR" sz="3600" dirty="0">
              <a:solidFill>
                <a:srgbClr val="336600"/>
              </a:solidFill>
            </a:endParaRPr>
          </a:p>
        </p:txBody>
      </p:sp>
      <p:sp>
        <p:nvSpPr>
          <p:cNvPr id="33797" name="Rectangle 4">
            <a:extLst>
              <a:ext uri="{FF2B5EF4-FFF2-40B4-BE49-F238E27FC236}">
                <a16:creationId xmlns:a16="http://schemas.microsoft.com/office/drawing/2014/main" id="{40933259-40BA-4602-A5BD-72CBB224476A}"/>
              </a:ext>
            </a:extLst>
          </p:cNvPr>
          <p:cNvSpPr>
            <a:spLocks noChangeArrowheads="1"/>
          </p:cNvSpPr>
          <p:nvPr/>
        </p:nvSpPr>
        <p:spPr bwMode="auto">
          <a:xfrm>
            <a:off x="468313" y="980728"/>
            <a:ext cx="8229600" cy="458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80000"/>
              </a:lnSpc>
              <a:buFont typeface="Wingdings" panose="05000000000000000000" pitchFamily="2" charset="2"/>
              <a:buAutoNum type="arabicPeriod"/>
            </a:pPr>
            <a:r>
              <a:rPr lang="el-GR" altLang="el-GR" sz="2200" dirty="0"/>
              <a:t>Όλες οι μετοχές έχουν την ίδια ονομαστική αξία. Οι μέτοχοι ευθύνονται μέχρι το ύψος του ονομαστικού κεφαλαίου των μετοχών που κατέχουν.</a:t>
            </a:r>
          </a:p>
          <a:p>
            <a:pPr eaLnBrk="1" hangingPunct="1">
              <a:lnSpc>
                <a:spcPct val="80000"/>
              </a:lnSpc>
              <a:buFont typeface="Wingdings" panose="05000000000000000000" pitchFamily="2" charset="2"/>
              <a:buAutoNum type="arabicPeriod"/>
            </a:pPr>
            <a:r>
              <a:rPr lang="el-GR" altLang="el-GR" sz="2200" dirty="0"/>
              <a:t>Κάθε μετοχή παρέχει δικαίωμα στην περιουσία και στα κέρδη της εταιρίας (αναλογικά).</a:t>
            </a:r>
          </a:p>
          <a:p>
            <a:pPr eaLnBrk="1" hangingPunct="1">
              <a:lnSpc>
                <a:spcPct val="80000"/>
              </a:lnSpc>
              <a:buFont typeface="Wingdings" panose="05000000000000000000" pitchFamily="2" charset="2"/>
              <a:buAutoNum type="arabicPeriod"/>
            </a:pPr>
            <a:r>
              <a:rPr lang="el-GR" altLang="el-GR" sz="2200" dirty="0"/>
              <a:t>Οι μέτοχοι έχουν δικαίωμα προτίμησης σε κάθε αύξηση του μετοχικού κεφαλαίου</a:t>
            </a:r>
          </a:p>
          <a:p>
            <a:pPr eaLnBrk="1" hangingPunct="1">
              <a:lnSpc>
                <a:spcPct val="80000"/>
              </a:lnSpc>
              <a:buFont typeface="Wingdings" panose="05000000000000000000" pitchFamily="2" charset="2"/>
              <a:buAutoNum type="arabicPeriod"/>
            </a:pPr>
            <a:r>
              <a:rPr lang="el-GR" altLang="el-GR" sz="2200" dirty="0"/>
              <a:t>Κάθε μετοχή έχει δικαίωμα μιας ψήφου και κάθε μέτοχος δικαιούται να συμμετάσχει στη γενική συνέλευση.</a:t>
            </a:r>
          </a:p>
          <a:p>
            <a:pPr eaLnBrk="1" hangingPunct="1">
              <a:lnSpc>
                <a:spcPct val="80000"/>
              </a:lnSpc>
              <a:buFont typeface="Wingdings" panose="05000000000000000000" pitchFamily="2" charset="2"/>
              <a:buAutoNum type="arabicPeriod"/>
            </a:pPr>
            <a:r>
              <a:rPr lang="el-GR" altLang="el-GR" sz="2200" dirty="0"/>
              <a:t>Οι μέτοχοι επηρεάζουν τη διοίκηση της εταιρίας μόνο μέσω της γενικής συνέλευσης.</a:t>
            </a:r>
          </a:p>
          <a:p>
            <a:pPr eaLnBrk="1" hangingPunct="1">
              <a:lnSpc>
                <a:spcPct val="80000"/>
              </a:lnSpc>
              <a:buFont typeface="Wingdings" panose="05000000000000000000" pitchFamily="2" charset="2"/>
              <a:buAutoNum type="arabicPeriod"/>
            </a:pPr>
            <a:r>
              <a:rPr lang="el-GR" altLang="el-GR" sz="2200" dirty="0"/>
              <a:t>Τα δικαιώματα ακολουθούν την μετοχή σε οποιονδήποτε αυτή περιέλθει.</a:t>
            </a:r>
          </a:p>
          <a:p>
            <a:pPr eaLnBrk="1" hangingPunct="1">
              <a:lnSpc>
                <a:spcPct val="80000"/>
              </a:lnSpc>
              <a:buFont typeface="Wingdings" panose="05000000000000000000" pitchFamily="2" charset="2"/>
              <a:buAutoNum type="arabicPeriod"/>
            </a:pPr>
            <a:r>
              <a:rPr lang="el-GR" altLang="el-GR" sz="2200" dirty="0"/>
              <a:t>Μέτοχοι που εκπροσωπούν το 5% του μετοχικού κεφαλαίου, έχουν δικαίωμα να ζητήσουν τον ορισμό ελεγκτών για τον έλεγχο της εταιρίας (από το Πρωτοδικείο)</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4818" name="Espace réservé du numéro de diapositive 5">
            <a:extLst>
              <a:ext uri="{FF2B5EF4-FFF2-40B4-BE49-F238E27FC236}">
                <a16:creationId xmlns:a16="http://schemas.microsoft.com/office/drawing/2014/main" id="{44CA5D70-57B7-40CA-B36C-0F21EE5533B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28ADC11-727D-4CE3-91DF-03FBBB3163B3}" type="slidenum">
              <a:rPr lang="fr-CA" altLang="el-GR" sz="1200">
                <a:solidFill>
                  <a:srgbClr val="898989"/>
                </a:solidFill>
              </a:rPr>
              <a:pPr>
                <a:spcBef>
                  <a:spcPct val="0"/>
                </a:spcBef>
                <a:buFontTx/>
                <a:buNone/>
              </a:pPr>
              <a:t>32</a:t>
            </a:fld>
            <a:endParaRPr lang="fr-CA" altLang="el-GR" sz="1200">
              <a:solidFill>
                <a:srgbClr val="898989"/>
              </a:solidFill>
            </a:endParaRPr>
          </a:p>
        </p:txBody>
      </p:sp>
      <p:sp>
        <p:nvSpPr>
          <p:cNvPr id="34819" name="Rectangle 2">
            <a:extLst>
              <a:ext uri="{FF2B5EF4-FFF2-40B4-BE49-F238E27FC236}">
                <a16:creationId xmlns:a16="http://schemas.microsoft.com/office/drawing/2014/main" id="{4A60C7AC-B980-47F0-A49E-A28A4D6C80A4}"/>
              </a:ext>
            </a:extLst>
          </p:cNvPr>
          <p:cNvSpPr>
            <a:spLocks noChangeArrowheads="1"/>
          </p:cNvSpPr>
          <p:nvPr/>
        </p:nvSpPr>
        <p:spPr bwMode="auto">
          <a:xfrm>
            <a:off x="468313" y="170021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rgbClr val="800080"/>
              </a:buClr>
              <a:buFont typeface="Wingdings" panose="05000000000000000000" pitchFamily="2" charset="2"/>
              <a:buChar char="§"/>
            </a:pPr>
            <a:endParaRPr lang="el-GR" altLang="el-GR" sz="2000">
              <a:latin typeface="Tahoma" panose="020B0604030504040204" pitchFamily="34" charset="0"/>
            </a:endParaRPr>
          </a:p>
        </p:txBody>
      </p:sp>
      <p:sp>
        <p:nvSpPr>
          <p:cNvPr id="34820" name="Rectangle 3">
            <a:extLst>
              <a:ext uri="{FF2B5EF4-FFF2-40B4-BE49-F238E27FC236}">
                <a16:creationId xmlns:a16="http://schemas.microsoft.com/office/drawing/2014/main" id="{67D69C3B-40BF-4A8A-AB51-28F1C864B7FF}"/>
              </a:ext>
            </a:extLst>
          </p:cNvPr>
          <p:cNvSpPr>
            <a:spLocks noChangeArrowheads="1"/>
          </p:cNvSpPr>
          <p:nvPr/>
        </p:nvSpPr>
        <p:spPr bwMode="auto">
          <a:xfrm>
            <a:off x="457200" y="333375"/>
            <a:ext cx="75438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sz="3600">
                <a:solidFill>
                  <a:srgbClr val="336600"/>
                </a:solidFill>
              </a:rPr>
              <a:t>Προνομιούχες μετοχές</a:t>
            </a:r>
            <a:endParaRPr lang="en-US" altLang="el-GR" sz="3600">
              <a:solidFill>
                <a:srgbClr val="336600"/>
              </a:solidFill>
            </a:endParaRPr>
          </a:p>
        </p:txBody>
      </p:sp>
      <p:sp>
        <p:nvSpPr>
          <p:cNvPr id="34821" name="Rectangle 5">
            <a:extLst>
              <a:ext uri="{FF2B5EF4-FFF2-40B4-BE49-F238E27FC236}">
                <a16:creationId xmlns:a16="http://schemas.microsoft.com/office/drawing/2014/main" id="{DD1FBB64-BC76-440A-ADF8-CD1B4CC84142}"/>
              </a:ext>
            </a:extLst>
          </p:cNvPr>
          <p:cNvSpPr>
            <a:spLocks noChangeArrowheads="1"/>
          </p:cNvSpPr>
          <p:nvPr/>
        </p:nvSpPr>
        <p:spPr bwMode="auto">
          <a:xfrm>
            <a:off x="457200" y="1341438"/>
            <a:ext cx="822960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Font typeface="Wingdings" panose="05000000000000000000" pitchFamily="2" charset="2"/>
              <a:buAutoNum type="arabicPeriod"/>
            </a:pPr>
            <a:r>
              <a:rPr lang="el-GR" altLang="el-GR" sz="2100" dirty="0"/>
              <a:t>Από τα κέρδη κάθε χρήσης διανέμεται πρώτα στις προνομιούχες μετοχές και μετά στις κοινές το από το νόμο προβλεπόμενο πρώτο μέρισμα (6% επί της ονομαστικής αξίας της μετοχής)</a:t>
            </a:r>
          </a:p>
          <a:p>
            <a:pPr eaLnBrk="1" hangingPunct="1">
              <a:lnSpc>
                <a:spcPct val="90000"/>
              </a:lnSpc>
              <a:buFont typeface="Wingdings" panose="05000000000000000000" pitchFamily="2" charset="2"/>
              <a:buAutoNum type="arabicPeriod"/>
            </a:pPr>
            <a:r>
              <a:rPr lang="el-GR" altLang="el-GR" sz="2100" dirty="0"/>
              <a:t>Δικαιούνται σωρευτικού μερίσματος. Αυτό σημαίνει ότι αν σε μία ή περισσότερες χρήσεις η εταιρία δεν μοιράσει μέρισμα, οι κάτοχοι των προνομιούχων μετοχών θα εισπράξουν το μέρισμα σωρευτικά από τα κέρδη των επόμενων χρήσεων.</a:t>
            </a:r>
          </a:p>
          <a:p>
            <a:pPr eaLnBrk="1" hangingPunct="1">
              <a:lnSpc>
                <a:spcPct val="90000"/>
              </a:lnSpc>
              <a:buFont typeface="Wingdings" panose="05000000000000000000" pitchFamily="2" charset="2"/>
              <a:buAutoNum type="arabicPeriod"/>
            </a:pPr>
            <a:r>
              <a:rPr lang="el-GR" altLang="el-GR" sz="2100" dirty="0"/>
              <a:t>Οι κάτοχοι των προνομιούχων μετοχών κατά κανόνα δεν έχουν δικαίωμα ψήφου στη Γενική συνέλευση της εταιρίας.</a:t>
            </a:r>
          </a:p>
          <a:p>
            <a:pPr eaLnBrk="1" hangingPunct="1">
              <a:lnSpc>
                <a:spcPct val="90000"/>
              </a:lnSpc>
              <a:buFont typeface="Wingdings" panose="05000000000000000000" pitchFamily="2" charset="2"/>
              <a:buAutoNum type="arabicPeriod"/>
            </a:pPr>
            <a:r>
              <a:rPr lang="el-GR" altLang="el-GR" sz="2100" dirty="0"/>
              <a:t>Κατά τη διάλυση της εταιρίας αποδίδεται προνομιακά στους κατόχους των προνομιούχων μετοχών  το κεφάλαιο που είχαν καταβάλει, και παράλληλα συμμετέχουν ισότιμα με τους κοινούς μετόχους στο προϊόν της εκκαθάρισης.        </a:t>
            </a:r>
          </a:p>
          <a:p>
            <a:pPr eaLnBrk="1" hangingPunct="1">
              <a:lnSpc>
                <a:spcPct val="90000"/>
              </a:lnSpc>
              <a:buFont typeface="Wingdings" panose="05000000000000000000" pitchFamily="2" charset="2"/>
              <a:buAutoNum type="arabicPeriod"/>
            </a:pPr>
            <a:r>
              <a:rPr lang="el-GR" altLang="el-GR" sz="2100" dirty="0"/>
              <a:t>Κατάργηση ή περιορισμός προνομίου επιτρέπεται μόνο μετά από απόφαση των προνομιούχων μετόχων και με πλειοψηφία 75% του εκπροσωπούμενου κεφαλαίου.</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5842" name="Espace réservé du numéro de diapositive 5">
            <a:extLst>
              <a:ext uri="{FF2B5EF4-FFF2-40B4-BE49-F238E27FC236}">
                <a16:creationId xmlns:a16="http://schemas.microsoft.com/office/drawing/2014/main" id="{3E95D8DC-9A1D-4EFC-9A65-64E3055637C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FECAB68-82BC-4391-8EEA-A6DD304BAD06}" type="slidenum">
              <a:rPr lang="fr-CA" altLang="el-GR" sz="1200">
                <a:solidFill>
                  <a:srgbClr val="898989"/>
                </a:solidFill>
              </a:rPr>
              <a:pPr>
                <a:spcBef>
                  <a:spcPct val="0"/>
                </a:spcBef>
                <a:buFontTx/>
                <a:buNone/>
              </a:pPr>
              <a:t>33</a:t>
            </a:fld>
            <a:endParaRPr lang="fr-CA" altLang="el-GR" sz="1200">
              <a:solidFill>
                <a:srgbClr val="898989"/>
              </a:solidFill>
            </a:endParaRPr>
          </a:p>
        </p:txBody>
      </p:sp>
      <p:sp>
        <p:nvSpPr>
          <p:cNvPr id="35843" name="Rectangle 2">
            <a:extLst>
              <a:ext uri="{FF2B5EF4-FFF2-40B4-BE49-F238E27FC236}">
                <a16:creationId xmlns:a16="http://schemas.microsoft.com/office/drawing/2014/main" id="{B6B57FDE-7E18-4BB2-BA54-D080FA739664}"/>
              </a:ext>
            </a:extLst>
          </p:cNvPr>
          <p:cNvSpPr>
            <a:spLocks noChangeArrowheads="1"/>
          </p:cNvSpPr>
          <p:nvPr/>
        </p:nvSpPr>
        <p:spPr bwMode="auto">
          <a:xfrm>
            <a:off x="468313" y="170021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rgbClr val="800080"/>
              </a:buClr>
              <a:buFont typeface="Wingdings" panose="05000000000000000000" pitchFamily="2" charset="2"/>
              <a:buChar char="§"/>
            </a:pPr>
            <a:endParaRPr lang="el-GR" altLang="el-GR" sz="2000">
              <a:latin typeface="Tahoma" panose="020B0604030504040204" pitchFamily="34" charset="0"/>
            </a:endParaRPr>
          </a:p>
        </p:txBody>
      </p:sp>
      <p:sp>
        <p:nvSpPr>
          <p:cNvPr id="35844" name="Rectangle 3">
            <a:extLst>
              <a:ext uri="{FF2B5EF4-FFF2-40B4-BE49-F238E27FC236}">
                <a16:creationId xmlns:a16="http://schemas.microsoft.com/office/drawing/2014/main" id="{58A70CB3-2024-4175-B14A-9BB1C35F6CEC}"/>
              </a:ext>
            </a:extLst>
          </p:cNvPr>
          <p:cNvSpPr>
            <a:spLocks noChangeArrowheads="1"/>
          </p:cNvSpPr>
          <p:nvPr/>
        </p:nvSpPr>
        <p:spPr bwMode="auto">
          <a:xfrm>
            <a:off x="557213" y="-242888"/>
            <a:ext cx="7543800" cy="1295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sz="3600">
                <a:solidFill>
                  <a:srgbClr val="336600"/>
                </a:solidFill>
              </a:rPr>
              <a:t>Ονομαστικές/ανώνυμες μετοχές</a:t>
            </a:r>
            <a:endParaRPr lang="en-US" altLang="el-GR" sz="3600">
              <a:solidFill>
                <a:srgbClr val="336600"/>
              </a:solidFill>
            </a:endParaRPr>
          </a:p>
        </p:txBody>
      </p:sp>
      <p:sp>
        <p:nvSpPr>
          <p:cNvPr id="64517" name="Rectangle 5">
            <a:extLst>
              <a:ext uri="{FF2B5EF4-FFF2-40B4-BE49-F238E27FC236}">
                <a16:creationId xmlns:a16="http://schemas.microsoft.com/office/drawing/2014/main" id="{1CDA9B5B-FAAB-4C24-B419-F0EFAB353A1B}"/>
              </a:ext>
            </a:extLst>
          </p:cNvPr>
          <p:cNvSpPr>
            <a:spLocks noChangeArrowheads="1"/>
          </p:cNvSpPr>
          <p:nvPr/>
        </p:nvSpPr>
        <p:spPr bwMode="auto">
          <a:xfrm>
            <a:off x="457200" y="1773238"/>
            <a:ext cx="8229600" cy="4589462"/>
          </a:xfrm>
          <a:prstGeom prst="rect">
            <a:avLst/>
          </a:prstGeom>
          <a:noFill/>
          <a:ln>
            <a:noFill/>
          </a:ln>
          <a:effectLst/>
        </p:spPr>
        <p:txBody>
          <a:bodyPr/>
          <a:lstStyle>
            <a:lvl1pPr marL="342900" indent="-3429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Clr>
                <a:schemeClr val="accent1"/>
              </a:buClr>
              <a:buFont typeface="Arial" panose="020B0604020202020204" pitchFamily="34" charset="0"/>
              <a:buNone/>
              <a:defRPr/>
            </a:pPr>
            <a:r>
              <a:rPr lang="el-GR" altLang="el-GR" sz="2100" b="1">
                <a:effectLst>
                  <a:outerShdw blurRad="38100" dist="38100" dir="2700000" algn="tl">
                    <a:srgbClr val="C0C0C0"/>
                  </a:outerShdw>
                </a:effectLst>
              </a:rPr>
              <a:t>Ονομαστικές</a:t>
            </a:r>
            <a:r>
              <a:rPr lang="el-GR" altLang="el-GR" sz="2100"/>
              <a:t>: στο σώμα της μετοχής αναγράφονται εκτός από τα στοιχεία της εταιρίας και τα στοιχεία του δικαιούχου. Οι τράπεζες, οι ασφαλιστικές εταιρίες, οι εταιρίες ημερήσιου τύπου και κοινής ωφέλειας είναι υποχρεωμένες να εκδίδουν μόνο ονομαστικές μετοχές.</a:t>
            </a:r>
            <a:endParaRPr lang="en-US" altLang="el-GR" sz="2100"/>
          </a:p>
          <a:p>
            <a:pPr eaLnBrk="1" hangingPunct="1">
              <a:buClr>
                <a:schemeClr val="accent1"/>
              </a:buClr>
              <a:buFont typeface="Arial" panose="020B0604020202020204" pitchFamily="34" charset="0"/>
              <a:buNone/>
              <a:defRPr/>
            </a:pPr>
            <a:endParaRPr lang="el-GR" altLang="el-GR" sz="2100"/>
          </a:p>
          <a:p>
            <a:pPr eaLnBrk="1" hangingPunct="1">
              <a:buClr>
                <a:schemeClr val="accent1"/>
              </a:buClr>
              <a:buFont typeface="Arial" panose="020B0604020202020204" pitchFamily="34" charset="0"/>
              <a:buNone/>
              <a:defRPr/>
            </a:pPr>
            <a:r>
              <a:rPr lang="el-GR" altLang="el-GR" sz="2100" b="1">
                <a:effectLst>
                  <a:outerShdw blurRad="38100" dist="38100" dir="2700000" algn="tl">
                    <a:srgbClr val="C0C0C0"/>
                  </a:outerShdw>
                </a:effectLst>
              </a:rPr>
              <a:t>Ανώνυμες</a:t>
            </a:r>
            <a:r>
              <a:rPr lang="el-GR" altLang="el-GR" sz="2100" u="sng"/>
              <a:t>:</a:t>
            </a:r>
            <a:r>
              <a:rPr lang="el-GR" altLang="el-GR" sz="2100"/>
              <a:t> Αυτές αναφέρουν μόνο τα στοιχεία της επιχείρησης αλλά όχι του ιδιοκτήτη τους. Η πλειοψηφία των μετοχών των εμποροβιομηχανικών εταιριών είναι ανώνυμες.</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6866" name="Espace réservé du numéro de diapositive 5">
            <a:extLst>
              <a:ext uri="{FF2B5EF4-FFF2-40B4-BE49-F238E27FC236}">
                <a16:creationId xmlns:a16="http://schemas.microsoft.com/office/drawing/2014/main" id="{05BF861C-A7BE-4449-8BA3-0DCA9F3C20A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C1C86A2-8DA3-4A18-9EE7-F330005B0C3C}" type="slidenum">
              <a:rPr lang="fr-CA" altLang="el-GR" sz="1200">
                <a:solidFill>
                  <a:srgbClr val="898989"/>
                </a:solidFill>
              </a:rPr>
              <a:pPr>
                <a:spcBef>
                  <a:spcPct val="0"/>
                </a:spcBef>
                <a:buFontTx/>
                <a:buNone/>
              </a:pPr>
              <a:t>34</a:t>
            </a:fld>
            <a:endParaRPr lang="fr-CA" altLang="el-GR" sz="1200">
              <a:solidFill>
                <a:srgbClr val="898989"/>
              </a:solidFill>
            </a:endParaRPr>
          </a:p>
        </p:txBody>
      </p:sp>
      <p:sp>
        <p:nvSpPr>
          <p:cNvPr id="36867" name="Rectangle 2">
            <a:extLst>
              <a:ext uri="{FF2B5EF4-FFF2-40B4-BE49-F238E27FC236}">
                <a16:creationId xmlns:a16="http://schemas.microsoft.com/office/drawing/2014/main" id="{28622242-BFCE-4030-BBC4-02AAE49181DE}"/>
              </a:ext>
            </a:extLst>
          </p:cNvPr>
          <p:cNvSpPr>
            <a:spLocks noChangeArrowheads="1"/>
          </p:cNvSpPr>
          <p:nvPr/>
        </p:nvSpPr>
        <p:spPr bwMode="auto">
          <a:xfrm>
            <a:off x="468313" y="170021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rgbClr val="800080"/>
              </a:buClr>
              <a:buFont typeface="Wingdings" panose="05000000000000000000" pitchFamily="2" charset="2"/>
              <a:buChar char="§"/>
            </a:pPr>
            <a:endParaRPr lang="el-GR" altLang="el-GR" sz="2000">
              <a:latin typeface="Tahoma" panose="020B0604030504040204" pitchFamily="34" charset="0"/>
            </a:endParaRPr>
          </a:p>
        </p:txBody>
      </p:sp>
      <p:sp>
        <p:nvSpPr>
          <p:cNvPr id="36868" name="Rectangle 3">
            <a:extLst>
              <a:ext uri="{FF2B5EF4-FFF2-40B4-BE49-F238E27FC236}">
                <a16:creationId xmlns:a16="http://schemas.microsoft.com/office/drawing/2014/main" id="{3F8417F4-3CC9-4A60-91E7-76AC74BE00EF}"/>
              </a:ext>
            </a:extLst>
          </p:cNvPr>
          <p:cNvSpPr>
            <a:spLocks noChangeArrowheads="1"/>
          </p:cNvSpPr>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sz="3600">
                <a:solidFill>
                  <a:srgbClr val="336600"/>
                </a:solidFill>
              </a:rPr>
              <a:t>Αναμενόμενα έσοδα </a:t>
            </a:r>
            <a:br>
              <a:rPr lang="el-GR" altLang="el-GR" sz="3600">
                <a:solidFill>
                  <a:srgbClr val="336600"/>
                </a:solidFill>
              </a:rPr>
            </a:br>
            <a:r>
              <a:rPr lang="el-GR" altLang="el-GR" sz="3600">
                <a:solidFill>
                  <a:srgbClr val="336600"/>
                </a:solidFill>
              </a:rPr>
              <a:t>από την κατοχή  μετοχών</a:t>
            </a:r>
            <a:endParaRPr lang="en-US" altLang="el-GR" sz="3600">
              <a:solidFill>
                <a:srgbClr val="336600"/>
              </a:solidFill>
            </a:endParaRPr>
          </a:p>
        </p:txBody>
      </p:sp>
      <p:sp>
        <p:nvSpPr>
          <p:cNvPr id="36869" name="Rectangle 5">
            <a:extLst>
              <a:ext uri="{FF2B5EF4-FFF2-40B4-BE49-F238E27FC236}">
                <a16:creationId xmlns:a16="http://schemas.microsoft.com/office/drawing/2014/main" id="{73D80FEA-279B-4A42-B585-A9EF72E7B8B7}"/>
              </a:ext>
            </a:extLst>
          </p:cNvPr>
          <p:cNvSpPr>
            <a:spLocks noChangeArrowheads="1"/>
          </p:cNvSpPr>
          <p:nvPr/>
        </p:nvSpPr>
        <p:spPr bwMode="auto">
          <a:xfrm>
            <a:off x="457200" y="1719263"/>
            <a:ext cx="8229600" cy="458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Clr>
                <a:schemeClr val="accent1"/>
              </a:buClr>
              <a:buFont typeface="Arial" panose="020B0604020202020204" pitchFamily="34" charset="0"/>
              <a:buNone/>
            </a:pPr>
            <a:r>
              <a:rPr lang="el-GR" altLang="el-GR" sz="2000"/>
              <a:t>Οι επενδυτές που αγοράζουν μετοχές πιστεύουν ότι θα έχουν οφέλη τόσο από τα μελλοντικά μερίσματα, όσο και από την μελλοντική αύξηση των τιμών τους.</a:t>
            </a:r>
          </a:p>
          <a:p>
            <a:pPr eaLnBrk="1" hangingPunct="1">
              <a:buClr>
                <a:schemeClr val="accent1"/>
              </a:buClr>
              <a:buFont typeface="Arial" panose="020B0604020202020204" pitchFamily="34" charset="0"/>
              <a:buNone/>
            </a:pPr>
            <a:endParaRPr lang="el-GR" altLang="el-GR" sz="2000"/>
          </a:p>
          <a:p>
            <a:pPr eaLnBrk="1" hangingPunct="1">
              <a:buClr>
                <a:schemeClr val="accent1"/>
              </a:buClr>
              <a:buFont typeface="Arial" panose="020B0604020202020204" pitchFamily="34" charset="0"/>
              <a:buNone/>
            </a:pPr>
            <a:r>
              <a:rPr lang="el-GR" altLang="el-GR" sz="2000"/>
              <a:t>Και τα δύο συστατικά της συνολικής απόδοσης είναι αβέβαια, δηλαδή ενέχουν </a:t>
            </a:r>
            <a:r>
              <a:rPr lang="el-GR" altLang="el-GR" sz="2000" i="1">
                <a:solidFill>
                  <a:srgbClr val="339933"/>
                </a:solidFill>
              </a:rPr>
              <a:t>κίνδυνο.</a:t>
            </a:r>
          </a:p>
          <a:p>
            <a:pPr eaLnBrk="1" hangingPunct="1">
              <a:buClr>
                <a:schemeClr val="accent1"/>
              </a:buClr>
              <a:buFont typeface="Arial" panose="020B0604020202020204" pitchFamily="34" charset="0"/>
              <a:buNone/>
            </a:pPr>
            <a:endParaRPr lang="el-GR" altLang="el-GR" sz="2000" i="1">
              <a:solidFill>
                <a:srgbClr val="339933"/>
              </a:solidFill>
            </a:endParaRPr>
          </a:p>
          <a:p>
            <a:pPr eaLnBrk="1" hangingPunct="1">
              <a:buClr>
                <a:schemeClr val="accent1"/>
              </a:buClr>
              <a:buFont typeface="Arial" panose="020B0604020202020204" pitchFamily="34" charset="0"/>
              <a:buNone/>
            </a:pPr>
            <a:r>
              <a:rPr lang="el-GR" altLang="el-GR" sz="2000"/>
              <a:t>Επενδυτές που αγόρασαν και πούλησαν μία μετοχή, που παρουσιάζει διακυμάνσεις στην τιμή της, σε διαφορετικά χρονικά σημεία, ενδέχεται να έχουν σημαντικές διαφορές στα κέρδη ή τις ζημίες που σημειώθηκαν από την αγοραπωλησία της ίδιας μετοχής.</a:t>
            </a:r>
          </a:p>
          <a:p>
            <a:pPr eaLnBrk="1" hangingPunct="1">
              <a:buClr>
                <a:schemeClr val="accent1"/>
              </a:buClr>
              <a:buFont typeface="Arial" panose="020B0604020202020204" pitchFamily="34" charset="0"/>
              <a:buNone/>
            </a:pPr>
            <a:endParaRPr lang="el-GR" altLang="el-GR" sz="2000"/>
          </a:p>
          <a:p>
            <a:pPr eaLnBrk="1" hangingPunct="1">
              <a:buClr>
                <a:schemeClr val="accent1"/>
              </a:buClr>
              <a:buFont typeface="Arial" panose="020B0604020202020204" pitchFamily="34" charset="0"/>
              <a:buNone/>
            </a:pPr>
            <a:r>
              <a:rPr lang="el-GR" altLang="el-GR" sz="2000"/>
              <a:t>Η τοποθέτηση χρημάτων σε μετοχές μπορεί να αποφέρει σημαντικά κέρδη, ενώ δεν αποκλείεται να σημειωθούν σοβαρές ζημίες.</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7890" name="Espace réservé du numéro de diapositive 5">
            <a:extLst>
              <a:ext uri="{FF2B5EF4-FFF2-40B4-BE49-F238E27FC236}">
                <a16:creationId xmlns:a16="http://schemas.microsoft.com/office/drawing/2014/main" id="{6502405D-DC3E-44A4-86DC-29D2B19AAB8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A8C9F88-7924-4209-AD94-98F8C3E54A86}" type="slidenum">
              <a:rPr lang="fr-CA" altLang="el-GR" sz="1200">
                <a:solidFill>
                  <a:srgbClr val="898989"/>
                </a:solidFill>
              </a:rPr>
              <a:pPr>
                <a:spcBef>
                  <a:spcPct val="0"/>
                </a:spcBef>
                <a:buFontTx/>
                <a:buNone/>
              </a:pPr>
              <a:t>35</a:t>
            </a:fld>
            <a:endParaRPr lang="fr-CA" altLang="el-GR" sz="1200">
              <a:solidFill>
                <a:srgbClr val="898989"/>
              </a:solidFill>
            </a:endParaRPr>
          </a:p>
        </p:txBody>
      </p:sp>
      <p:sp>
        <p:nvSpPr>
          <p:cNvPr id="37891" name="Rectangle 2">
            <a:extLst>
              <a:ext uri="{FF2B5EF4-FFF2-40B4-BE49-F238E27FC236}">
                <a16:creationId xmlns:a16="http://schemas.microsoft.com/office/drawing/2014/main" id="{7B2CADC4-1FDF-4614-8529-56B6555030BD}"/>
              </a:ext>
            </a:extLst>
          </p:cNvPr>
          <p:cNvSpPr>
            <a:spLocks noChangeArrowheads="1"/>
          </p:cNvSpPr>
          <p:nvPr/>
        </p:nvSpPr>
        <p:spPr bwMode="auto">
          <a:xfrm>
            <a:off x="468313" y="170021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rgbClr val="800080"/>
              </a:buClr>
              <a:buFont typeface="Wingdings" panose="05000000000000000000" pitchFamily="2" charset="2"/>
              <a:buChar char="§"/>
            </a:pPr>
            <a:endParaRPr lang="el-GR" altLang="el-GR" sz="2000">
              <a:latin typeface="Tahoma" panose="020B0604030504040204" pitchFamily="34" charset="0"/>
            </a:endParaRPr>
          </a:p>
        </p:txBody>
      </p:sp>
      <p:sp>
        <p:nvSpPr>
          <p:cNvPr id="37892" name="Rectangle 3">
            <a:extLst>
              <a:ext uri="{FF2B5EF4-FFF2-40B4-BE49-F238E27FC236}">
                <a16:creationId xmlns:a16="http://schemas.microsoft.com/office/drawing/2014/main" id="{5C3A9781-3B85-4824-82FD-8759ACD6BB77}"/>
              </a:ext>
            </a:extLst>
          </p:cNvPr>
          <p:cNvSpPr>
            <a:spLocks noChangeArrowheads="1"/>
          </p:cNvSpPr>
          <p:nvPr/>
        </p:nvSpPr>
        <p:spPr bwMode="auto">
          <a:xfrm>
            <a:off x="773113" y="-100013"/>
            <a:ext cx="7543800" cy="1295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sz="3600">
                <a:solidFill>
                  <a:srgbClr val="336600"/>
                </a:solidFill>
              </a:rPr>
              <a:t>Ομολογίες σταθερού επιτοκίου</a:t>
            </a:r>
            <a:endParaRPr lang="en-US" altLang="el-GR" sz="3600">
              <a:solidFill>
                <a:srgbClr val="336600"/>
              </a:solidFill>
            </a:endParaRPr>
          </a:p>
        </p:txBody>
      </p:sp>
      <p:sp>
        <p:nvSpPr>
          <p:cNvPr id="37893" name="Rectangle 5">
            <a:extLst>
              <a:ext uri="{FF2B5EF4-FFF2-40B4-BE49-F238E27FC236}">
                <a16:creationId xmlns:a16="http://schemas.microsoft.com/office/drawing/2014/main" id="{B7F2BA94-29D7-4764-BC23-0C010FE6F07E}"/>
              </a:ext>
            </a:extLst>
          </p:cNvPr>
          <p:cNvSpPr>
            <a:spLocks noChangeArrowheads="1"/>
          </p:cNvSpPr>
          <p:nvPr/>
        </p:nvSpPr>
        <p:spPr bwMode="auto">
          <a:xfrm>
            <a:off x="457200" y="1719263"/>
            <a:ext cx="8435975" cy="458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chemeClr val="accent1"/>
              </a:buClr>
              <a:buFont typeface="Arial" panose="020B0604020202020204" pitchFamily="34" charset="0"/>
              <a:buNone/>
            </a:pPr>
            <a:r>
              <a:rPr lang="el-GR" altLang="el-GR" sz="2200"/>
              <a:t>Οι ομολογίες είναι πιστοποιητικά χρέους με διάρκεια ζωής μεγαλύτερη από ένα χρόνο.</a:t>
            </a:r>
          </a:p>
          <a:p>
            <a:pPr eaLnBrk="1" hangingPunct="1">
              <a:lnSpc>
                <a:spcPct val="90000"/>
              </a:lnSpc>
              <a:buClr>
                <a:schemeClr val="accent1"/>
              </a:buClr>
              <a:buFont typeface="Arial" panose="020B0604020202020204" pitchFamily="34" charset="0"/>
              <a:buNone/>
            </a:pPr>
            <a:r>
              <a:rPr lang="el-GR" altLang="el-GR" sz="2200"/>
              <a:t>Δηλαδή οι επιχειρήσεις δανείζονται χρήματα από το επενδυτικό κοινό.  Με τον τρόπο αυτό ο κίνδυνος αθέτησης των υποχρεώσεων επιμερίζεται σε πολλούς επενδυτές.</a:t>
            </a:r>
          </a:p>
          <a:p>
            <a:pPr eaLnBrk="1" hangingPunct="1">
              <a:lnSpc>
                <a:spcPct val="90000"/>
              </a:lnSpc>
              <a:buClr>
                <a:schemeClr val="accent1"/>
              </a:buClr>
              <a:buFont typeface="Arial" panose="020B0604020202020204" pitchFamily="34" charset="0"/>
              <a:buNone/>
            </a:pPr>
            <a:r>
              <a:rPr lang="el-GR" altLang="el-GR" sz="2200"/>
              <a:t>Οι ομολογιούχοι </a:t>
            </a:r>
            <a:r>
              <a:rPr lang="el-GR" altLang="el-GR" sz="2200">
                <a:solidFill>
                  <a:srgbClr val="FF0066"/>
                </a:solidFill>
              </a:rPr>
              <a:t>προηγούνται</a:t>
            </a:r>
            <a:r>
              <a:rPr lang="el-GR" altLang="el-GR" sz="2200"/>
              <a:t> των μετόχων στην εξυπηρέτηση των νόμιμων απαιτήσεων τους, ανεξάρτητα από το επίπεδο κερδών της επιχείρησης.</a:t>
            </a:r>
          </a:p>
          <a:p>
            <a:pPr eaLnBrk="1" hangingPunct="1">
              <a:lnSpc>
                <a:spcPct val="90000"/>
              </a:lnSpc>
              <a:buClr>
                <a:schemeClr val="accent1"/>
              </a:buClr>
              <a:buFont typeface="Arial" panose="020B0604020202020204" pitchFamily="34" charset="0"/>
              <a:buNone/>
            </a:pPr>
            <a:r>
              <a:rPr lang="el-GR" altLang="el-GR" sz="2200"/>
              <a:t>Αν η επιχείρηση δεν είναι σε θέση να καταβάλει τους τόκους και το αρχικό ποσό οι ομολογιούχοι έχουν δικαίωμα να προσφύγουν στο αρμόδιο διοικητικό δικαστήριο.</a:t>
            </a:r>
          </a:p>
          <a:p>
            <a:pPr eaLnBrk="1" hangingPunct="1">
              <a:lnSpc>
                <a:spcPct val="90000"/>
              </a:lnSpc>
              <a:buClr>
                <a:schemeClr val="accent1"/>
              </a:buClr>
              <a:buFont typeface="Arial" panose="020B0604020202020204" pitchFamily="34" charset="0"/>
              <a:buNone/>
            </a:pPr>
            <a:r>
              <a:rPr lang="el-GR" altLang="el-GR" sz="2200"/>
              <a:t>Η υποχρέωση προς τους ομολογιούχους (ανεξάρτητα από το μέγεθος των κερδών) αποτελεί κίνδυνο για τα κέρδη των μετόχων, που είναι γνωστός ως </a:t>
            </a:r>
            <a:r>
              <a:rPr lang="el-GR" altLang="el-GR" sz="2200" b="1">
                <a:solidFill>
                  <a:srgbClr val="FF0066"/>
                </a:solidFill>
              </a:rPr>
              <a:t>χρηματοδοτικός κίνδυνος.</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8914" name="Espace réservé du numéro de diapositive 5">
            <a:extLst>
              <a:ext uri="{FF2B5EF4-FFF2-40B4-BE49-F238E27FC236}">
                <a16:creationId xmlns:a16="http://schemas.microsoft.com/office/drawing/2014/main" id="{204E4B7C-3C11-475D-9713-43E7219A5D7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4C8B8B9-5611-4B03-8933-2B3C9F3CC071}" type="slidenum">
              <a:rPr lang="fr-CA" altLang="el-GR" sz="1200">
                <a:solidFill>
                  <a:srgbClr val="898989"/>
                </a:solidFill>
              </a:rPr>
              <a:pPr>
                <a:spcBef>
                  <a:spcPct val="0"/>
                </a:spcBef>
                <a:buFontTx/>
                <a:buNone/>
              </a:pPr>
              <a:t>36</a:t>
            </a:fld>
            <a:endParaRPr lang="fr-CA" altLang="el-GR" sz="1200">
              <a:solidFill>
                <a:srgbClr val="898989"/>
              </a:solidFill>
            </a:endParaRPr>
          </a:p>
        </p:txBody>
      </p:sp>
      <p:sp>
        <p:nvSpPr>
          <p:cNvPr id="38915" name="Rectangle 2">
            <a:extLst>
              <a:ext uri="{FF2B5EF4-FFF2-40B4-BE49-F238E27FC236}">
                <a16:creationId xmlns:a16="http://schemas.microsoft.com/office/drawing/2014/main" id="{6CD0EEE1-AD66-4844-ABE0-32FBBB8DA1A6}"/>
              </a:ext>
            </a:extLst>
          </p:cNvPr>
          <p:cNvSpPr>
            <a:spLocks noChangeArrowheads="1"/>
          </p:cNvSpPr>
          <p:nvPr/>
        </p:nvSpPr>
        <p:spPr bwMode="auto">
          <a:xfrm>
            <a:off x="468313" y="170021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rgbClr val="800080"/>
              </a:buClr>
              <a:buFont typeface="Wingdings" panose="05000000000000000000" pitchFamily="2" charset="2"/>
              <a:buChar char="§"/>
            </a:pPr>
            <a:endParaRPr lang="el-GR" altLang="el-GR" sz="2000">
              <a:latin typeface="Tahoma" panose="020B0604030504040204" pitchFamily="34" charset="0"/>
            </a:endParaRPr>
          </a:p>
        </p:txBody>
      </p:sp>
      <p:sp>
        <p:nvSpPr>
          <p:cNvPr id="38916" name="Rectangle 3">
            <a:extLst>
              <a:ext uri="{FF2B5EF4-FFF2-40B4-BE49-F238E27FC236}">
                <a16:creationId xmlns:a16="http://schemas.microsoft.com/office/drawing/2014/main" id="{6BF09CCF-8BC2-4544-8601-D4ECB624684C}"/>
              </a:ext>
            </a:extLst>
          </p:cNvPr>
          <p:cNvSpPr>
            <a:spLocks noChangeArrowheads="1"/>
          </p:cNvSpPr>
          <p:nvPr/>
        </p:nvSpPr>
        <p:spPr bwMode="auto">
          <a:xfrm>
            <a:off x="700088" y="115888"/>
            <a:ext cx="7543800" cy="101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sz="3600">
                <a:solidFill>
                  <a:srgbClr val="336600"/>
                </a:solidFill>
              </a:rPr>
              <a:t>Χαρακτηριστικά ομολογιών</a:t>
            </a:r>
            <a:endParaRPr lang="en-US" altLang="el-GR" sz="3600">
              <a:solidFill>
                <a:srgbClr val="336600"/>
              </a:solidFill>
            </a:endParaRPr>
          </a:p>
        </p:txBody>
      </p:sp>
      <p:sp>
        <p:nvSpPr>
          <p:cNvPr id="38917" name="Rectangle 5">
            <a:extLst>
              <a:ext uri="{FF2B5EF4-FFF2-40B4-BE49-F238E27FC236}">
                <a16:creationId xmlns:a16="http://schemas.microsoft.com/office/drawing/2014/main" id="{1160FA78-0847-4132-8A0A-6AE608795945}"/>
              </a:ext>
            </a:extLst>
          </p:cNvPr>
          <p:cNvSpPr>
            <a:spLocks noChangeArrowheads="1"/>
          </p:cNvSpPr>
          <p:nvPr/>
        </p:nvSpPr>
        <p:spPr bwMode="auto">
          <a:xfrm>
            <a:off x="457200" y="1719263"/>
            <a:ext cx="8435975" cy="458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Clr>
                <a:schemeClr val="accent1"/>
              </a:buClr>
              <a:buFont typeface="Arial" panose="020B0604020202020204" pitchFamily="34" charset="0"/>
              <a:buNone/>
            </a:pPr>
            <a:r>
              <a:rPr lang="el-GR" altLang="el-GR" sz="2200" u="sng"/>
              <a:t>Ονομαστική Αξία</a:t>
            </a:r>
            <a:r>
              <a:rPr lang="el-GR" altLang="el-GR" sz="2200"/>
              <a:t>: είναι το ποσό που δανείζεται ο εκδότης ανά τίτλο</a:t>
            </a:r>
          </a:p>
          <a:p>
            <a:pPr eaLnBrk="1" hangingPunct="1">
              <a:buClr>
                <a:schemeClr val="accent1"/>
              </a:buClr>
              <a:buFont typeface="Arial" panose="020B0604020202020204" pitchFamily="34" charset="0"/>
              <a:buNone/>
            </a:pPr>
            <a:endParaRPr lang="el-GR" altLang="el-GR" sz="1100"/>
          </a:p>
          <a:p>
            <a:pPr eaLnBrk="1" hangingPunct="1">
              <a:buClr>
                <a:schemeClr val="accent1"/>
              </a:buClr>
              <a:buFont typeface="Arial" panose="020B0604020202020204" pitchFamily="34" charset="0"/>
              <a:buNone/>
            </a:pPr>
            <a:r>
              <a:rPr lang="el-GR" altLang="el-GR" sz="2200" u="sng"/>
              <a:t>Ονομαστικό επιτόκιο</a:t>
            </a:r>
            <a:r>
              <a:rPr lang="el-GR" altLang="el-GR" sz="2200"/>
              <a:t>: το επιτόκιο με το οποίο δανείστηκε η εταιρία από την αγορά κεφαλαίου. Οι τόκοι υπολογίζονται με βάση αυτό το επιτόκιο (ετήσια ή εξαμηνιαία).</a:t>
            </a:r>
          </a:p>
          <a:p>
            <a:pPr eaLnBrk="1" hangingPunct="1">
              <a:buClr>
                <a:schemeClr val="accent1"/>
              </a:buClr>
              <a:buFont typeface="Arial" panose="020B0604020202020204" pitchFamily="34" charset="0"/>
              <a:buNone/>
            </a:pPr>
            <a:endParaRPr lang="el-GR" altLang="el-GR" sz="1100"/>
          </a:p>
          <a:p>
            <a:pPr eaLnBrk="1" hangingPunct="1">
              <a:buClr>
                <a:schemeClr val="accent1"/>
              </a:buClr>
              <a:buFont typeface="Arial" panose="020B0604020202020204" pitchFamily="34" charset="0"/>
              <a:buNone/>
            </a:pPr>
            <a:r>
              <a:rPr lang="el-GR" altLang="el-GR" sz="2200" u="sng"/>
              <a:t>Διάρκεια</a:t>
            </a:r>
            <a:r>
              <a:rPr lang="el-GR" altLang="el-GR" sz="2200"/>
              <a:t>: Η διάρκεια των ομολογιών ποικίλλει και κυμαίνεται από 1 έτος ως 30 έτη.</a:t>
            </a:r>
          </a:p>
          <a:p>
            <a:pPr eaLnBrk="1" hangingPunct="1">
              <a:buClr>
                <a:schemeClr val="accent1"/>
              </a:buClr>
              <a:buFont typeface="Arial" panose="020B0604020202020204" pitchFamily="34" charset="0"/>
              <a:buNone/>
            </a:pPr>
            <a:r>
              <a:rPr lang="el-GR" altLang="el-GR" sz="2200" u="sng"/>
              <a:t>Επιτόκιο Αγοράς</a:t>
            </a:r>
            <a:r>
              <a:rPr lang="el-GR" altLang="el-GR" sz="2200"/>
              <a:t>: είναι το επιτόκιο που μπορεί να επιτευχθεί από ομολογίες μιας συγκεκριμένης κατηγορίας.</a:t>
            </a:r>
          </a:p>
          <a:p>
            <a:pPr eaLnBrk="1" hangingPunct="1">
              <a:buClr>
                <a:schemeClr val="accent1"/>
              </a:buClr>
              <a:buFont typeface="Arial" panose="020B0604020202020204" pitchFamily="34" charset="0"/>
              <a:buNone/>
            </a:pPr>
            <a:endParaRPr lang="el-GR" altLang="el-GR" sz="1100"/>
          </a:p>
          <a:p>
            <a:pPr eaLnBrk="1" hangingPunct="1">
              <a:buClr>
                <a:schemeClr val="accent1"/>
              </a:buClr>
              <a:buFont typeface="Arial" panose="020B0604020202020204" pitchFamily="34" charset="0"/>
              <a:buNone/>
            </a:pPr>
            <a:r>
              <a:rPr lang="el-GR" altLang="el-GR" sz="2200" u="sng"/>
              <a:t>Τιμή Ομολογίας</a:t>
            </a:r>
            <a:r>
              <a:rPr lang="el-GR" altLang="el-GR" sz="2200"/>
              <a:t>: είναι η Παρούσα αξία των Ταμειακών Εισροών της ομολογίας. Για τον υπολογισμό της απαιτούνται α) οι ταμειακές εισροές και β) το επιτόκιο αγοράς.</a:t>
            </a:r>
            <a:endParaRPr lang="el-GR" altLang="el-GR" sz="2200" b="1">
              <a:solidFill>
                <a:srgbClr val="33CC33"/>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9938" name="Espace réservé du numéro de diapositive 5">
            <a:extLst>
              <a:ext uri="{FF2B5EF4-FFF2-40B4-BE49-F238E27FC236}">
                <a16:creationId xmlns:a16="http://schemas.microsoft.com/office/drawing/2014/main" id="{C6E160E2-C71D-4F84-94A9-7B362A4034D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BEE1168-8A2C-4BC3-B9FE-334A41FB0A6B}" type="slidenum">
              <a:rPr lang="fr-CA" altLang="el-GR" sz="1200">
                <a:solidFill>
                  <a:srgbClr val="898989"/>
                </a:solidFill>
              </a:rPr>
              <a:pPr>
                <a:spcBef>
                  <a:spcPct val="0"/>
                </a:spcBef>
                <a:buFontTx/>
                <a:buNone/>
              </a:pPr>
              <a:t>37</a:t>
            </a:fld>
            <a:endParaRPr lang="fr-CA" altLang="el-GR" sz="1200">
              <a:solidFill>
                <a:srgbClr val="898989"/>
              </a:solidFill>
            </a:endParaRPr>
          </a:p>
        </p:txBody>
      </p:sp>
      <p:sp>
        <p:nvSpPr>
          <p:cNvPr id="39939" name="Rectangle 2">
            <a:extLst>
              <a:ext uri="{FF2B5EF4-FFF2-40B4-BE49-F238E27FC236}">
                <a16:creationId xmlns:a16="http://schemas.microsoft.com/office/drawing/2014/main" id="{CD378271-BC6B-4471-82DB-B707452D551B}"/>
              </a:ext>
            </a:extLst>
          </p:cNvPr>
          <p:cNvSpPr>
            <a:spLocks noChangeArrowheads="1"/>
          </p:cNvSpPr>
          <p:nvPr/>
        </p:nvSpPr>
        <p:spPr bwMode="auto">
          <a:xfrm>
            <a:off x="468313" y="170021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rgbClr val="800080"/>
              </a:buClr>
              <a:buFont typeface="Wingdings" panose="05000000000000000000" pitchFamily="2" charset="2"/>
              <a:buChar char="§"/>
            </a:pPr>
            <a:endParaRPr lang="el-GR" altLang="el-GR" sz="2000">
              <a:latin typeface="Tahoma" panose="020B0604030504040204" pitchFamily="34" charset="0"/>
            </a:endParaRPr>
          </a:p>
        </p:txBody>
      </p:sp>
      <p:sp>
        <p:nvSpPr>
          <p:cNvPr id="39940" name="Rectangle 3">
            <a:extLst>
              <a:ext uri="{FF2B5EF4-FFF2-40B4-BE49-F238E27FC236}">
                <a16:creationId xmlns:a16="http://schemas.microsoft.com/office/drawing/2014/main" id="{F157AB9E-9668-4512-9B50-FFCA0821A005}"/>
              </a:ext>
            </a:extLst>
          </p:cNvPr>
          <p:cNvSpPr>
            <a:spLocks noChangeArrowheads="1"/>
          </p:cNvSpPr>
          <p:nvPr/>
        </p:nvSpPr>
        <p:spPr bwMode="auto">
          <a:xfrm>
            <a:off x="457200" y="333375"/>
            <a:ext cx="7543800"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sz="3600">
                <a:solidFill>
                  <a:srgbClr val="336600"/>
                </a:solidFill>
              </a:rPr>
              <a:t>Το πιστωτικό σύστημα</a:t>
            </a:r>
            <a:endParaRPr lang="en-US" altLang="el-GR" sz="3600">
              <a:solidFill>
                <a:srgbClr val="336600"/>
              </a:solidFill>
            </a:endParaRPr>
          </a:p>
        </p:txBody>
      </p:sp>
      <p:sp>
        <p:nvSpPr>
          <p:cNvPr id="39941" name="Rectangle 5">
            <a:extLst>
              <a:ext uri="{FF2B5EF4-FFF2-40B4-BE49-F238E27FC236}">
                <a16:creationId xmlns:a16="http://schemas.microsoft.com/office/drawing/2014/main" id="{9ECD9609-D362-4AB2-81A5-3B303A5C9A7B}"/>
              </a:ext>
            </a:extLst>
          </p:cNvPr>
          <p:cNvSpPr>
            <a:spLocks noChangeArrowheads="1"/>
          </p:cNvSpPr>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839788" indent="-4953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80000"/>
              </a:lnSpc>
              <a:buClr>
                <a:schemeClr val="accent1"/>
              </a:buClr>
              <a:buFont typeface="Arial" panose="020B0604020202020204" pitchFamily="34" charset="0"/>
              <a:buNone/>
            </a:pPr>
            <a:r>
              <a:rPr lang="el-GR" altLang="el-GR" sz="2200" dirty="0"/>
              <a:t>Η ποικιλία πιστωτικών ιδρυμάτων αποτελεί χαρακτηριστικό των προηγμένων χωρών. Οι τράπεζες κυριαρχούν στη διακίνηση των κεφαλαίων σε μία οικονομία &amp; προσφέρουν μεγάλο εύρος υπηρεσιών.</a:t>
            </a:r>
            <a:endParaRPr lang="en-US" altLang="el-GR" sz="2200" dirty="0"/>
          </a:p>
          <a:p>
            <a:pPr eaLnBrk="1" hangingPunct="1">
              <a:lnSpc>
                <a:spcPct val="80000"/>
              </a:lnSpc>
              <a:buClr>
                <a:schemeClr val="accent1"/>
              </a:buClr>
              <a:buFont typeface="Arial" panose="020B0604020202020204" pitchFamily="34" charset="0"/>
              <a:buNone/>
            </a:pPr>
            <a:endParaRPr lang="el-GR" altLang="el-GR" sz="2200" dirty="0"/>
          </a:p>
          <a:p>
            <a:pPr lvl="1" eaLnBrk="1" hangingPunct="1">
              <a:lnSpc>
                <a:spcPct val="80000"/>
              </a:lnSpc>
              <a:buClr>
                <a:srgbClr val="FF0066"/>
              </a:buClr>
              <a:buFontTx/>
              <a:buChar char="•"/>
            </a:pPr>
            <a:r>
              <a:rPr lang="el-GR" altLang="el-GR" sz="1900" b="1" dirty="0">
                <a:solidFill>
                  <a:srgbClr val="009900"/>
                </a:solidFill>
              </a:rPr>
              <a:t>Εμπορικές τράπεζες</a:t>
            </a:r>
            <a:r>
              <a:rPr lang="el-GR" altLang="el-GR" sz="1900" dirty="0">
                <a:solidFill>
                  <a:srgbClr val="009900"/>
                </a:solidFill>
              </a:rPr>
              <a:t>:</a:t>
            </a:r>
            <a:r>
              <a:rPr lang="el-GR" altLang="el-GR" sz="1900" dirty="0"/>
              <a:t> δάνεια &amp; πιστώσεις αποτελούν τον κύριο όγκο εργασιών, προσφέρουν επιπλέον πλήθος υπηρεσιών. </a:t>
            </a:r>
            <a:endParaRPr lang="en-US" altLang="el-GR" sz="1900" dirty="0"/>
          </a:p>
          <a:p>
            <a:pPr lvl="1" eaLnBrk="1" hangingPunct="1">
              <a:lnSpc>
                <a:spcPct val="80000"/>
              </a:lnSpc>
              <a:buClr>
                <a:srgbClr val="FF0066"/>
              </a:buClr>
              <a:buFontTx/>
              <a:buChar char="•"/>
            </a:pPr>
            <a:endParaRPr lang="el-GR" altLang="el-GR" sz="1900" dirty="0"/>
          </a:p>
          <a:p>
            <a:pPr lvl="1" eaLnBrk="1" hangingPunct="1">
              <a:lnSpc>
                <a:spcPct val="80000"/>
              </a:lnSpc>
              <a:buClr>
                <a:srgbClr val="FF0066"/>
              </a:buClr>
              <a:buFontTx/>
              <a:buChar char="•"/>
            </a:pPr>
            <a:r>
              <a:rPr lang="el-GR" altLang="el-GR" sz="1900" b="1" dirty="0">
                <a:solidFill>
                  <a:srgbClr val="009900"/>
                </a:solidFill>
              </a:rPr>
              <a:t>Ασφαλιστικές εταιρίες:</a:t>
            </a:r>
            <a:r>
              <a:rPr lang="el-GR" altLang="el-GR" sz="1900" b="1" dirty="0">
                <a:solidFill>
                  <a:srgbClr val="3333CC"/>
                </a:solidFill>
              </a:rPr>
              <a:t> </a:t>
            </a:r>
            <a:r>
              <a:rPr lang="el-GR" altLang="el-GR" sz="1900" dirty="0"/>
              <a:t>εισπράττουν ασφάλιστρα από τους ασφαλισμένους, τα επενδύουν σε χρεόγραφα, ακίνητα κλπ. και κάνουν πληρωμές στους δικαιούχους, συμβάλλοντας στη κυκλοφορία των κεφαλαίων.</a:t>
            </a:r>
            <a:endParaRPr lang="en-US" altLang="el-GR" sz="1900" dirty="0"/>
          </a:p>
          <a:p>
            <a:pPr lvl="1" eaLnBrk="1" hangingPunct="1">
              <a:lnSpc>
                <a:spcPct val="80000"/>
              </a:lnSpc>
              <a:buClr>
                <a:srgbClr val="FF0066"/>
              </a:buClr>
              <a:buFontTx/>
              <a:buChar char="•"/>
            </a:pPr>
            <a:endParaRPr lang="el-GR" altLang="el-GR" sz="1900" dirty="0"/>
          </a:p>
          <a:p>
            <a:pPr lvl="1" eaLnBrk="1" hangingPunct="1">
              <a:lnSpc>
                <a:spcPct val="80000"/>
              </a:lnSpc>
              <a:buClr>
                <a:srgbClr val="FF0066"/>
              </a:buClr>
              <a:buFontTx/>
              <a:buChar char="•"/>
            </a:pPr>
            <a:r>
              <a:rPr lang="el-GR" altLang="el-GR" sz="1900" b="1" dirty="0">
                <a:solidFill>
                  <a:srgbClr val="009900"/>
                </a:solidFill>
              </a:rPr>
              <a:t>Εταιρίες Παροχής Επενδυτικών Υπηρεσιών:</a:t>
            </a:r>
            <a:r>
              <a:rPr lang="el-GR" altLang="el-GR" sz="1900" b="1" dirty="0">
                <a:solidFill>
                  <a:srgbClr val="3333CC"/>
                </a:solidFill>
              </a:rPr>
              <a:t> </a:t>
            </a:r>
            <a:r>
              <a:rPr lang="el-GR" altLang="el-GR" sz="1900" dirty="0"/>
              <a:t>δραστηριοποιούνται σα μεσάζοντες στις αγοραπωλησίες αξιών (χρεογράφων &amp; μετοχών) με κάποια προμήθεια. Ανάλογα με το ύψος του μετοχικού τους κεφαλαίου οι εργασίες τους κυμαίνονται από απλή διαμεσολάβηση, μέχρι δικαίωμα αναδοχής (συμμετοχή στην έκδοση νέων μετοχών)</a:t>
            </a:r>
          </a:p>
          <a:p>
            <a:pPr lvl="1" eaLnBrk="1" hangingPunct="1">
              <a:lnSpc>
                <a:spcPct val="80000"/>
              </a:lnSpc>
              <a:buClr>
                <a:schemeClr val="accent1"/>
              </a:buClr>
            </a:pPr>
            <a:endParaRPr lang="el-GR" altLang="el-GR" sz="1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0962" name="Espace réservé du numéro de diapositive 5">
            <a:extLst>
              <a:ext uri="{FF2B5EF4-FFF2-40B4-BE49-F238E27FC236}">
                <a16:creationId xmlns:a16="http://schemas.microsoft.com/office/drawing/2014/main" id="{0DE22529-050F-48F2-B731-B7D50BB74FC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D13DB48-1335-4583-8DCE-EA8647F627F5}" type="slidenum">
              <a:rPr lang="fr-CA" altLang="el-GR" sz="1200">
                <a:solidFill>
                  <a:srgbClr val="898989"/>
                </a:solidFill>
              </a:rPr>
              <a:pPr>
                <a:spcBef>
                  <a:spcPct val="0"/>
                </a:spcBef>
                <a:buFontTx/>
                <a:buNone/>
              </a:pPr>
              <a:t>38</a:t>
            </a:fld>
            <a:endParaRPr lang="fr-CA" altLang="el-GR" sz="1200">
              <a:solidFill>
                <a:srgbClr val="898989"/>
              </a:solidFill>
            </a:endParaRPr>
          </a:p>
        </p:txBody>
      </p:sp>
      <p:sp>
        <p:nvSpPr>
          <p:cNvPr id="40963" name="Rectangle 2">
            <a:extLst>
              <a:ext uri="{FF2B5EF4-FFF2-40B4-BE49-F238E27FC236}">
                <a16:creationId xmlns:a16="http://schemas.microsoft.com/office/drawing/2014/main" id="{44E0BEFA-A630-4743-95A8-A31E7370C80C}"/>
              </a:ext>
            </a:extLst>
          </p:cNvPr>
          <p:cNvSpPr>
            <a:spLocks noChangeArrowheads="1"/>
          </p:cNvSpPr>
          <p:nvPr/>
        </p:nvSpPr>
        <p:spPr bwMode="auto">
          <a:xfrm>
            <a:off x="468313" y="170021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Clr>
                <a:srgbClr val="800080"/>
              </a:buClr>
              <a:buFont typeface="Wingdings" panose="05000000000000000000" pitchFamily="2" charset="2"/>
              <a:buChar char="§"/>
            </a:pPr>
            <a:endParaRPr lang="el-GR" altLang="el-GR" sz="2000">
              <a:latin typeface="Tahoma" panose="020B0604030504040204" pitchFamily="34" charset="0"/>
            </a:endParaRPr>
          </a:p>
        </p:txBody>
      </p:sp>
      <p:sp>
        <p:nvSpPr>
          <p:cNvPr id="40964" name="Rectangle 3">
            <a:extLst>
              <a:ext uri="{FF2B5EF4-FFF2-40B4-BE49-F238E27FC236}">
                <a16:creationId xmlns:a16="http://schemas.microsoft.com/office/drawing/2014/main" id="{2C0D122C-A577-4A29-901B-C3BE2B956C2E}"/>
              </a:ext>
            </a:extLst>
          </p:cNvPr>
          <p:cNvSpPr>
            <a:spLocks noChangeArrowheads="1"/>
          </p:cNvSpPr>
          <p:nvPr/>
        </p:nvSpPr>
        <p:spPr bwMode="auto">
          <a:xfrm>
            <a:off x="628650" y="188913"/>
            <a:ext cx="7543800" cy="94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l-GR" altLang="el-GR" sz="3600">
                <a:solidFill>
                  <a:srgbClr val="336600"/>
                </a:solidFill>
              </a:rPr>
              <a:t>Το πιστωτικό σύστημα</a:t>
            </a:r>
            <a:endParaRPr lang="en-US" altLang="el-GR" sz="3600">
              <a:solidFill>
                <a:srgbClr val="336600"/>
              </a:solidFill>
            </a:endParaRPr>
          </a:p>
        </p:txBody>
      </p:sp>
      <p:sp>
        <p:nvSpPr>
          <p:cNvPr id="40965" name="Rectangle 5">
            <a:extLst>
              <a:ext uri="{FF2B5EF4-FFF2-40B4-BE49-F238E27FC236}">
                <a16:creationId xmlns:a16="http://schemas.microsoft.com/office/drawing/2014/main" id="{19615214-FA24-4F1C-ACAF-09601B1D3F55}"/>
              </a:ext>
            </a:extLst>
          </p:cNvPr>
          <p:cNvSpPr>
            <a:spLocks noChangeArrowheads="1"/>
          </p:cNvSpPr>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839788" indent="-4953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eaLnBrk="1" hangingPunct="1">
              <a:buClr>
                <a:srgbClr val="FF0066"/>
              </a:buClr>
              <a:buFontTx/>
              <a:buChar char="•"/>
            </a:pPr>
            <a:r>
              <a:rPr lang="el-GR" altLang="el-GR" sz="1900" b="1">
                <a:solidFill>
                  <a:srgbClr val="009900"/>
                </a:solidFill>
              </a:rPr>
              <a:t>Αμοιβαία κεφάλαια &amp; Εταιρίες Χαρτοφυλακίου</a:t>
            </a:r>
            <a:r>
              <a:rPr lang="el-GR" altLang="el-GR" sz="1900">
                <a:solidFill>
                  <a:srgbClr val="009900"/>
                </a:solidFill>
              </a:rPr>
              <a:t>:</a:t>
            </a:r>
            <a:r>
              <a:rPr lang="el-GR" altLang="el-GR" sz="1900"/>
              <a:t> συγκεντρώνουν αποταμιεύσεις και τις τοποθετούν σε ποικιλία χρηματιστηριακών αξιών, με στόχο τη μείωση του ρίσκου μέσω διαφοροποίησης </a:t>
            </a:r>
            <a:r>
              <a:rPr lang="en-US" altLang="el-GR" sz="1900"/>
              <a:t>(diversification). </a:t>
            </a:r>
            <a:r>
              <a:rPr lang="el-GR" altLang="el-GR" sz="1900"/>
              <a:t>Η διαχείριση γίνεται από την Εταιρία Διαχείρισης για λογαριασμό των μεριδιούχων.</a:t>
            </a:r>
            <a:endParaRPr lang="en-US" altLang="el-GR" sz="1900"/>
          </a:p>
          <a:p>
            <a:pPr lvl="1" eaLnBrk="1" hangingPunct="1">
              <a:buClr>
                <a:srgbClr val="FF0066"/>
              </a:buClr>
              <a:buFontTx/>
              <a:buChar char="•"/>
            </a:pPr>
            <a:endParaRPr lang="el-GR" altLang="el-GR" sz="1900"/>
          </a:p>
          <a:p>
            <a:pPr lvl="1" eaLnBrk="1" hangingPunct="1">
              <a:buClr>
                <a:srgbClr val="FF0066"/>
              </a:buClr>
              <a:buFontTx/>
              <a:buChar char="•"/>
            </a:pPr>
            <a:r>
              <a:rPr lang="el-GR" altLang="el-GR" sz="1900" b="1">
                <a:solidFill>
                  <a:srgbClr val="009900"/>
                </a:solidFill>
              </a:rPr>
              <a:t>Ειδικά πιστωτικά ιδρύματα:</a:t>
            </a:r>
            <a:r>
              <a:rPr lang="el-GR" altLang="el-GR" sz="1900" b="1">
                <a:solidFill>
                  <a:srgbClr val="3333CC"/>
                </a:solidFill>
              </a:rPr>
              <a:t> </a:t>
            </a:r>
            <a:r>
              <a:rPr lang="el-GR" altLang="el-GR" sz="1900"/>
              <a:t>το Ταμείο Παρακαταθηκών και Δανείων εξυπηρετεί ειδικές ανάγκες χρηματοδότησης (διαχείριση κεφαλαίων από δημόσιους οργανισμούς, παροχή πιστώσεων σε Δήμους κλπ.)</a:t>
            </a:r>
            <a:endParaRPr lang="en-US" altLang="el-GR" sz="1900"/>
          </a:p>
          <a:p>
            <a:pPr lvl="1" eaLnBrk="1" hangingPunct="1">
              <a:buClr>
                <a:srgbClr val="FF0066"/>
              </a:buClr>
              <a:buFontTx/>
              <a:buChar char="•"/>
            </a:pPr>
            <a:endParaRPr lang="el-GR" altLang="el-GR" sz="1900"/>
          </a:p>
          <a:p>
            <a:pPr lvl="1" eaLnBrk="1" hangingPunct="1">
              <a:buClr>
                <a:srgbClr val="FF0066"/>
              </a:buClr>
              <a:buFontTx/>
              <a:buChar char="•"/>
            </a:pPr>
            <a:r>
              <a:rPr lang="el-GR" altLang="el-GR" sz="1900" b="1">
                <a:solidFill>
                  <a:srgbClr val="009900"/>
                </a:solidFill>
              </a:rPr>
              <a:t>Εταιρίες Χρηματοδοτικής Μίσθωσης (</a:t>
            </a:r>
            <a:r>
              <a:rPr lang="en-US" altLang="el-GR" sz="1900" b="1">
                <a:solidFill>
                  <a:srgbClr val="009900"/>
                </a:solidFill>
              </a:rPr>
              <a:t>leasing)</a:t>
            </a:r>
            <a:r>
              <a:rPr lang="el-GR" altLang="el-GR" sz="1900" b="1">
                <a:solidFill>
                  <a:srgbClr val="009900"/>
                </a:solidFill>
              </a:rPr>
              <a:t>:</a:t>
            </a:r>
            <a:r>
              <a:rPr lang="el-GR" altLang="el-GR" sz="1900" b="1">
                <a:solidFill>
                  <a:srgbClr val="3333CC"/>
                </a:solidFill>
              </a:rPr>
              <a:t> </a:t>
            </a:r>
            <a:r>
              <a:rPr lang="el-GR" altLang="el-GR" sz="1900"/>
              <a:t>παρέχουν τη δυνατότητα απόκτησης παραγωγικών μέσων σε αυτούς που στερούνται τα κεφάλαια. Αγοράζουν τα ενεργητικά καθ’ υπόδειξη των πελατών τους &amp; στη συνέχεια τους τα νοικιάζουν. </a:t>
            </a:r>
            <a:endParaRPr lang="el-GR" altLang="el-GR" sz="1900" b="1">
              <a:solidFill>
                <a:srgbClr val="3333CC"/>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146" name="Espace réservé du numéro de diapositive 5">
            <a:extLst>
              <a:ext uri="{FF2B5EF4-FFF2-40B4-BE49-F238E27FC236}">
                <a16:creationId xmlns:a16="http://schemas.microsoft.com/office/drawing/2014/main" id="{E485E77A-EE78-4BA8-923B-12995C85FC8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A7631A0-8BFE-4653-B044-460DA3178D84}" type="slidenum">
              <a:rPr lang="fr-CA" altLang="el-GR" sz="1200">
                <a:solidFill>
                  <a:srgbClr val="898989"/>
                </a:solidFill>
              </a:rPr>
              <a:pPr>
                <a:spcBef>
                  <a:spcPct val="0"/>
                </a:spcBef>
                <a:buFontTx/>
                <a:buNone/>
              </a:pPr>
              <a:t>4</a:t>
            </a:fld>
            <a:endParaRPr lang="fr-CA" altLang="el-GR" sz="1200">
              <a:solidFill>
                <a:srgbClr val="898989"/>
              </a:solidFill>
            </a:endParaRPr>
          </a:p>
        </p:txBody>
      </p:sp>
      <p:sp>
        <p:nvSpPr>
          <p:cNvPr id="6147" name="Titre 1">
            <a:extLst>
              <a:ext uri="{FF2B5EF4-FFF2-40B4-BE49-F238E27FC236}">
                <a16:creationId xmlns:a16="http://schemas.microsoft.com/office/drawing/2014/main" id="{D71071A5-188B-4779-95DD-A8577374632B}"/>
              </a:ext>
            </a:extLst>
          </p:cNvPr>
          <p:cNvSpPr>
            <a:spLocks noGrp="1"/>
          </p:cNvSpPr>
          <p:nvPr>
            <p:ph type="title" idx="4294967295"/>
          </p:nvPr>
        </p:nvSpPr>
        <p:spPr>
          <a:xfrm>
            <a:off x="0" y="288032"/>
            <a:ext cx="9144000" cy="692696"/>
          </a:xfrm>
        </p:spPr>
        <p:txBody>
          <a:bodyPr>
            <a:normAutofit/>
          </a:bodyPr>
          <a:lstStyle/>
          <a:p>
            <a:pPr algn="ctr" eaLnBrk="1" hangingPunct="1"/>
            <a:r>
              <a:rPr lang="el-GR" altLang="el-GR" sz="3200" b="1" dirty="0">
                <a:solidFill>
                  <a:srgbClr val="265F00"/>
                </a:solidFill>
              </a:rPr>
              <a:t>Αντικειμενικός σκοπός της επιχείρησης</a:t>
            </a:r>
            <a:endParaRPr lang="fr-CA" altLang="el-GR" sz="3200" b="1" dirty="0">
              <a:solidFill>
                <a:srgbClr val="265F00"/>
              </a:solidFill>
            </a:endParaRPr>
          </a:p>
        </p:txBody>
      </p:sp>
      <p:sp>
        <p:nvSpPr>
          <p:cNvPr id="59395" name="Rectangle 3">
            <a:extLst>
              <a:ext uri="{FF2B5EF4-FFF2-40B4-BE49-F238E27FC236}">
                <a16:creationId xmlns:a16="http://schemas.microsoft.com/office/drawing/2014/main" id="{77350910-C6C1-4E9D-8D47-611108107B6C}"/>
              </a:ext>
            </a:extLst>
          </p:cNvPr>
          <p:cNvSpPr>
            <a:spLocks noChangeArrowheads="1"/>
          </p:cNvSpPr>
          <p:nvPr/>
        </p:nvSpPr>
        <p:spPr bwMode="auto">
          <a:xfrm>
            <a:off x="457200" y="1341438"/>
            <a:ext cx="7952163" cy="5327650"/>
          </a:xfrm>
          <a:prstGeom prst="rect">
            <a:avLst/>
          </a:prstGeom>
          <a:noFill/>
          <a:ln>
            <a:noFill/>
          </a:ln>
          <a:effectLst/>
        </p:spPr>
        <p:txBody>
          <a:bodyPr/>
          <a:lstStyle>
            <a:lvl1pPr marL="342900" indent="-3429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80000"/>
              </a:lnSpc>
              <a:buClr>
                <a:srgbClr val="800080"/>
              </a:buClr>
              <a:buSzPct val="125000"/>
              <a:buFontTx/>
              <a:buChar char="•"/>
              <a:defRPr/>
            </a:pPr>
            <a:endParaRPr lang="el-GR" altLang="el-GR" sz="2000" dirty="0"/>
          </a:p>
          <a:p>
            <a:pPr algn="just" eaLnBrk="1" hangingPunct="1">
              <a:lnSpc>
                <a:spcPct val="80000"/>
              </a:lnSpc>
              <a:buClr>
                <a:srgbClr val="800080"/>
              </a:buClr>
              <a:buSzPct val="125000"/>
              <a:buFontTx/>
              <a:buChar char="•"/>
              <a:defRPr/>
            </a:pPr>
            <a:endParaRPr lang="el-GR" altLang="el-GR" sz="2000" dirty="0"/>
          </a:p>
          <a:p>
            <a:pPr algn="just" eaLnBrk="1" hangingPunct="1">
              <a:lnSpc>
                <a:spcPct val="80000"/>
              </a:lnSpc>
              <a:buClr>
                <a:srgbClr val="800080"/>
              </a:buClr>
              <a:buSzPct val="125000"/>
              <a:buFontTx/>
              <a:buChar char="•"/>
              <a:defRPr/>
            </a:pPr>
            <a:r>
              <a:rPr lang="el-GR" altLang="el-GR" sz="2000" dirty="0"/>
              <a:t>Η μεγιστοποίηση πλούτου δεν είναι ταυτόσημη με τη </a:t>
            </a:r>
            <a:r>
              <a:rPr lang="el-GR" altLang="el-GR" sz="2000" dirty="0">
                <a:solidFill>
                  <a:srgbClr val="FF0066"/>
                </a:solidFill>
                <a:effectLst>
                  <a:outerShdw blurRad="38100" dist="38100" dir="2700000" algn="tl">
                    <a:srgbClr val="C0C0C0"/>
                  </a:outerShdw>
                </a:effectLst>
              </a:rPr>
              <a:t>μεγιστοποίηση του κέρδους</a:t>
            </a:r>
            <a:r>
              <a:rPr lang="el-GR" altLang="el-GR" sz="2000" dirty="0"/>
              <a:t> (</a:t>
            </a:r>
            <a:r>
              <a:rPr lang="en-US" altLang="el-GR" sz="2000" dirty="0"/>
              <a:t>profit maximization). </a:t>
            </a:r>
            <a:r>
              <a:rPr lang="el-GR" altLang="el-GR" sz="2000" dirty="0"/>
              <a:t>Διότι υπεισέρχονται οι παράγοντες</a:t>
            </a:r>
          </a:p>
          <a:p>
            <a:pPr lvl="1" algn="just" eaLnBrk="1" hangingPunct="1">
              <a:lnSpc>
                <a:spcPct val="80000"/>
              </a:lnSpc>
              <a:buClr>
                <a:srgbClr val="800080"/>
              </a:buClr>
              <a:buSzPct val="125000"/>
              <a:buFontTx/>
              <a:buChar char="•"/>
              <a:defRPr/>
            </a:pPr>
            <a:endParaRPr lang="el-GR" altLang="el-GR" sz="2000" dirty="0"/>
          </a:p>
          <a:p>
            <a:pPr lvl="1" algn="just" eaLnBrk="1" hangingPunct="1">
              <a:lnSpc>
                <a:spcPct val="80000"/>
              </a:lnSpc>
              <a:buClr>
                <a:srgbClr val="800080"/>
              </a:buClr>
              <a:buSzPct val="125000"/>
              <a:buFontTx/>
              <a:buChar char="•"/>
              <a:defRPr/>
            </a:pPr>
            <a:r>
              <a:rPr lang="el-GR" altLang="el-GR" sz="2000" dirty="0"/>
              <a:t>χρόνος (</a:t>
            </a:r>
            <a:r>
              <a:rPr lang="en-US" altLang="el-GR" sz="2000" dirty="0"/>
              <a:t>time value of money)</a:t>
            </a:r>
            <a:r>
              <a:rPr lang="el-GR" altLang="el-GR" sz="2000" dirty="0"/>
              <a:t>	</a:t>
            </a:r>
          </a:p>
          <a:p>
            <a:pPr lvl="1" algn="just" eaLnBrk="1" hangingPunct="1">
              <a:lnSpc>
                <a:spcPct val="80000"/>
              </a:lnSpc>
              <a:buClr>
                <a:srgbClr val="800080"/>
              </a:buClr>
              <a:buSzPct val="125000"/>
              <a:buFontTx/>
              <a:buChar char="•"/>
              <a:defRPr/>
            </a:pPr>
            <a:endParaRPr lang="el-GR" altLang="el-GR" sz="2000" dirty="0"/>
          </a:p>
          <a:p>
            <a:pPr lvl="1" algn="just" eaLnBrk="1" hangingPunct="1">
              <a:lnSpc>
                <a:spcPct val="80000"/>
              </a:lnSpc>
              <a:buClr>
                <a:srgbClr val="800080"/>
              </a:buClr>
              <a:buSzPct val="125000"/>
              <a:buFontTx/>
              <a:buChar char="•"/>
              <a:defRPr/>
            </a:pPr>
            <a:r>
              <a:rPr lang="el-GR" altLang="el-GR" sz="2000" dirty="0"/>
              <a:t>κίνδυνος </a:t>
            </a:r>
            <a:r>
              <a:rPr lang="en-US" altLang="el-GR" sz="2000" dirty="0"/>
              <a:t>(risk) </a:t>
            </a:r>
            <a:endParaRPr lang="el-GR" altLang="el-GR" sz="2000" dirty="0"/>
          </a:p>
          <a:p>
            <a:pPr lvl="1" algn="just" eaLnBrk="1" hangingPunct="1">
              <a:lnSpc>
                <a:spcPct val="80000"/>
              </a:lnSpc>
              <a:buClr>
                <a:srgbClr val="800080"/>
              </a:buClr>
              <a:buSzPct val="125000"/>
              <a:buFontTx/>
              <a:buChar char="•"/>
              <a:defRPr/>
            </a:pPr>
            <a:endParaRPr lang="el-GR" altLang="el-GR" sz="2000" dirty="0"/>
          </a:p>
          <a:p>
            <a:pPr lvl="1" algn="just" eaLnBrk="1" hangingPunct="1">
              <a:lnSpc>
                <a:spcPct val="80000"/>
              </a:lnSpc>
              <a:buClr>
                <a:srgbClr val="800080"/>
              </a:buClr>
              <a:buSzPct val="125000"/>
              <a:buFontTx/>
              <a:buChar char="•"/>
              <a:defRPr/>
            </a:pPr>
            <a:r>
              <a:rPr lang="el-GR" altLang="el-GR" sz="2000" dirty="0"/>
              <a:t>ποιότητα των προσδοκώμενων ταμειακών ροών (το ύψος των κερδών είναι δυνατό να διαφοροποιείται σημαντικά ανάλογα με τις λογιστικές πρακτικές – αρχές και κανόνες που εφαρμόζονται).</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7170" name="Espace réservé du numéro de diapositive 5">
            <a:extLst>
              <a:ext uri="{FF2B5EF4-FFF2-40B4-BE49-F238E27FC236}">
                <a16:creationId xmlns:a16="http://schemas.microsoft.com/office/drawing/2014/main" id="{B2897F89-046A-4040-ACB7-6C35A84CE4E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E092CC1-0CD8-45AB-9C11-E0ADB7E9F09B}" type="slidenum">
              <a:rPr lang="fr-CA" altLang="el-GR" sz="1200">
                <a:solidFill>
                  <a:srgbClr val="898989"/>
                </a:solidFill>
              </a:rPr>
              <a:pPr>
                <a:spcBef>
                  <a:spcPct val="0"/>
                </a:spcBef>
                <a:buFontTx/>
                <a:buNone/>
              </a:pPr>
              <a:t>5</a:t>
            </a:fld>
            <a:endParaRPr lang="fr-CA" altLang="el-GR" sz="1200">
              <a:solidFill>
                <a:srgbClr val="898989"/>
              </a:solidFill>
            </a:endParaRPr>
          </a:p>
        </p:txBody>
      </p:sp>
      <p:sp>
        <p:nvSpPr>
          <p:cNvPr id="7171" name="Titre 1">
            <a:extLst>
              <a:ext uri="{FF2B5EF4-FFF2-40B4-BE49-F238E27FC236}">
                <a16:creationId xmlns:a16="http://schemas.microsoft.com/office/drawing/2014/main" id="{4A54B18A-4A6B-49C8-91CE-6B765371F43B}"/>
              </a:ext>
            </a:extLst>
          </p:cNvPr>
          <p:cNvSpPr>
            <a:spLocks noGrp="1"/>
          </p:cNvSpPr>
          <p:nvPr>
            <p:ph type="title" idx="4294967295"/>
          </p:nvPr>
        </p:nvSpPr>
        <p:spPr>
          <a:xfrm>
            <a:off x="0" y="116632"/>
            <a:ext cx="9144000" cy="1143000"/>
          </a:xfrm>
        </p:spPr>
        <p:txBody>
          <a:bodyPr>
            <a:normAutofit/>
          </a:bodyPr>
          <a:lstStyle/>
          <a:p>
            <a:pPr algn="ctr" eaLnBrk="1" hangingPunct="1"/>
            <a:r>
              <a:rPr lang="el-GR" altLang="el-GR" sz="3200" b="1" dirty="0">
                <a:solidFill>
                  <a:srgbClr val="265F00"/>
                </a:solidFill>
              </a:rPr>
              <a:t>Η Χρηματοοικονομική </a:t>
            </a:r>
            <a:br>
              <a:rPr lang="el-GR" altLang="el-GR" sz="3200" b="1" dirty="0">
                <a:solidFill>
                  <a:srgbClr val="265F00"/>
                </a:solidFill>
              </a:rPr>
            </a:br>
            <a:r>
              <a:rPr lang="el-GR" altLang="el-GR" sz="3200" b="1" dirty="0">
                <a:solidFill>
                  <a:srgbClr val="265F00"/>
                </a:solidFill>
              </a:rPr>
              <a:t>(</a:t>
            </a:r>
            <a:r>
              <a:rPr lang="en-US" altLang="el-GR" sz="3200" b="1" dirty="0">
                <a:solidFill>
                  <a:srgbClr val="265F00"/>
                </a:solidFill>
              </a:rPr>
              <a:t>corporate finance)</a:t>
            </a:r>
            <a:endParaRPr lang="fr-CA" altLang="el-GR" sz="3200" b="1" dirty="0">
              <a:solidFill>
                <a:srgbClr val="265F00"/>
              </a:solidFill>
            </a:endParaRPr>
          </a:p>
        </p:txBody>
      </p:sp>
      <p:sp>
        <p:nvSpPr>
          <p:cNvPr id="7172" name="Rectangle 4">
            <a:extLst>
              <a:ext uri="{FF2B5EF4-FFF2-40B4-BE49-F238E27FC236}">
                <a16:creationId xmlns:a16="http://schemas.microsoft.com/office/drawing/2014/main" id="{367545EF-D967-4E6D-ACAA-FB88AD116268}"/>
              </a:ext>
            </a:extLst>
          </p:cNvPr>
          <p:cNvSpPr>
            <a:spLocks noChangeArrowheads="1"/>
          </p:cNvSpPr>
          <p:nvPr/>
        </p:nvSpPr>
        <p:spPr bwMode="auto">
          <a:xfrm>
            <a:off x="611188" y="1773238"/>
            <a:ext cx="7993062"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80000"/>
              </a:lnSpc>
              <a:buFont typeface="Arial" panose="020B0604020202020204" pitchFamily="34" charset="0"/>
              <a:buNone/>
            </a:pPr>
            <a:r>
              <a:rPr lang="el-GR" altLang="el-GR" sz="2400" dirty="0"/>
              <a:t>Η Χρηματοοικονομική ασχολείται με</a:t>
            </a:r>
          </a:p>
          <a:p>
            <a:pPr algn="ctr" eaLnBrk="1" hangingPunct="1">
              <a:lnSpc>
                <a:spcPct val="80000"/>
              </a:lnSpc>
              <a:buFont typeface="Arial" panose="020B0604020202020204" pitchFamily="34" charset="0"/>
              <a:buNone/>
            </a:pPr>
            <a:endParaRPr lang="el-GR" altLang="el-GR" sz="2400" dirty="0"/>
          </a:p>
          <a:p>
            <a:pPr algn="ctr" eaLnBrk="1" hangingPunct="1">
              <a:lnSpc>
                <a:spcPct val="80000"/>
              </a:lnSpc>
              <a:buFont typeface="Arial" panose="020B0604020202020204" pitchFamily="34" charset="0"/>
              <a:buNone/>
            </a:pPr>
            <a:r>
              <a:rPr lang="el-GR" altLang="el-GR" sz="2400" dirty="0"/>
              <a:t>	τον προγραμματισμό, την εξεύρεση και τη χρήση κεφαλαίων </a:t>
            </a:r>
            <a:endParaRPr lang="el-GR" altLang="el-GR" sz="2200" dirty="0"/>
          </a:p>
          <a:p>
            <a:pPr lvl="1" algn="ctr" eaLnBrk="1" hangingPunct="1">
              <a:lnSpc>
                <a:spcPct val="80000"/>
              </a:lnSpc>
              <a:buFont typeface="Arial" panose="020B0604020202020204" pitchFamily="34" charset="0"/>
              <a:buNone/>
            </a:pPr>
            <a:r>
              <a:rPr lang="el-GR" altLang="el-GR" sz="2200" dirty="0"/>
              <a:t>	</a:t>
            </a:r>
          </a:p>
          <a:p>
            <a:pPr lvl="1" algn="ctr" eaLnBrk="1" hangingPunct="1">
              <a:lnSpc>
                <a:spcPct val="80000"/>
              </a:lnSpc>
              <a:buFont typeface="Arial" panose="020B0604020202020204" pitchFamily="34" charset="0"/>
              <a:buNone/>
            </a:pPr>
            <a:endParaRPr lang="el-GR" altLang="el-GR" sz="2200" dirty="0"/>
          </a:p>
          <a:p>
            <a:pPr lvl="1" algn="ctr" eaLnBrk="1" hangingPunct="1">
              <a:lnSpc>
                <a:spcPct val="80000"/>
              </a:lnSpc>
              <a:buFont typeface="Arial" panose="020B0604020202020204" pitchFamily="34" charset="0"/>
              <a:buNone/>
            </a:pPr>
            <a:r>
              <a:rPr lang="el-GR" altLang="el-GR" sz="2400" dirty="0"/>
              <a:t>με σκοπό τη μεγιστοποίηση της αξίας της επιχείρησης.</a:t>
            </a:r>
          </a:p>
          <a:p>
            <a:pPr lvl="1" algn="ctr" eaLnBrk="1" hangingPunct="1">
              <a:lnSpc>
                <a:spcPct val="80000"/>
              </a:lnSpc>
              <a:buFont typeface="Arial" panose="020B0604020202020204" pitchFamily="34" charset="0"/>
              <a:buNone/>
            </a:pPr>
            <a:endParaRPr lang="el-GR" altLang="el-GR" sz="2400" dirty="0"/>
          </a:p>
        </p:txBody>
      </p:sp>
      <p:sp>
        <p:nvSpPr>
          <p:cNvPr id="7173" name="AutoShape 5">
            <a:extLst>
              <a:ext uri="{FF2B5EF4-FFF2-40B4-BE49-F238E27FC236}">
                <a16:creationId xmlns:a16="http://schemas.microsoft.com/office/drawing/2014/main" id="{A22DD387-38A8-4E5E-AA5A-E98DA9D0BB27}"/>
              </a:ext>
            </a:extLst>
          </p:cNvPr>
          <p:cNvSpPr>
            <a:spLocks noChangeArrowheads="1"/>
          </p:cNvSpPr>
          <p:nvPr/>
        </p:nvSpPr>
        <p:spPr bwMode="auto">
          <a:xfrm>
            <a:off x="4499992" y="3212976"/>
            <a:ext cx="504825" cy="574675"/>
          </a:xfrm>
          <a:prstGeom prst="downArrow">
            <a:avLst>
              <a:gd name="adj1" fmla="val 50000"/>
              <a:gd name="adj2" fmla="val 28459"/>
            </a:avLst>
          </a:prstGeom>
          <a:solidFill>
            <a:srgbClr val="800080"/>
          </a:solidFill>
          <a:ln w="9525">
            <a:solidFill>
              <a:srgbClr val="FF99FF"/>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l-GR" altLang="el-GR" sz="1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194" name="Espace réservé du numéro de diapositive 5">
            <a:extLst>
              <a:ext uri="{FF2B5EF4-FFF2-40B4-BE49-F238E27FC236}">
                <a16:creationId xmlns:a16="http://schemas.microsoft.com/office/drawing/2014/main" id="{50FA1536-2077-4876-899A-CD13A3893DA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CCF1622-A09D-4539-860E-A5E00CDB873E}" type="slidenum">
              <a:rPr lang="fr-CA" altLang="el-GR" sz="1200">
                <a:solidFill>
                  <a:srgbClr val="898989"/>
                </a:solidFill>
              </a:rPr>
              <a:pPr>
                <a:spcBef>
                  <a:spcPct val="0"/>
                </a:spcBef>
                <a:buFontTx/>
                <a:buNone/>
              </a:pPr>
              <a:t>6</a:t>
            </a:fld>
            <a:endParaRPr lang="fr-CA" altLang="el-GR" sz="1200">
              <a:solidFill>
                <a:srgbClr val="898989"/>
              </a:solidFill>
            </a:endParaRPr>
          </a:p>
        </p:txBody>
      </p:sp>
      <p:sp>
        <p:nvSpPr>
          <p:cNvPr id="8195" name="Titre 1">
            <a:extLst>
              <a:ext uri="{FF2B5EF4-FFF2-40B4-BE49-F238E27FC236}">
                <a16:creationId xmlns:a16="http://schemas.microsoft.com/office/drawing/2014/main" id="{9CA25B6F-59B5-48FD-AB3A-245A6475ACA1}"/>
              </a:ext>
            </a:extLst>
          </p:cNvPr>
          <p:cNvSpPr>
            <a:spLocks noGrp="1"/>
          </p:cNvSpPr>
          <p:nvPr>
            <p:ph type="title" idx="4294967295"/>
          </p:nvPr>
        </p:nvSpPr>
        <p:spPr>
          <a:xfrm>
            <a:off x="457200" y="193799"/>
            <a:ext cx="8229600" cy="786929"/>
          </a:xfrm>
        </p:spPr>
        <p:txBody>
          <a:bodyPr>
            <a:normAutofit/>
          </a:bodyPr>
          <a:lstStyle/>
          <a:p>
            <a:pPr algn="ctr" eaLnBrk="1" hangingPunct="1"/>
            <a:r>
              <a:rPr lang="el-GR" altLang="el-GR" sz="3200" b="1" dirty="0">
                <a:solidFill>
                  <a:srgbClr val="265F00"/>
                </a:solidFill>
              </a:rPr>
              <a:t>Η χρηματοοικονομική διοίκηση</a:t>
            </a:r>
            <a:endParaRPr lang="fr-CA" altLang="el-GR" sz="3200" b="1" dirty="0">
              <a:solidFill>
                <a:srgbClr val="265F00"/>
              </a:solidFill>
            </a:endParaRPr>
          </a:p>
        </p:txBody>
      </p:sp>
      <p:sp>
        <p:nvSpPr>
          <p:cNvPr id="8196" name="Rectangle 3">
            <a:extLst>
              <a:ext uri="{FF2B5EF4-FFF2-40B4-BE49-F238E27FC236}">
                <a16:creationId xmlns:a16="http://schemas.microsoft.com/office/drawing/2014/main" id="{97E243B0-2AFF-46E6-BC8E-1EFD26068DC4}"/>
              </a:ext>
            </a:extLst>
          </p:cNvPr>
          <p:cNvSpPr>
            <a:spLocks noChangeArrowheads="1"/>
          </p:cNvSpPr>
          <p:nvPr/>
        </p:nvSpPr>
        <p:spPr bwMode="auto">
          <a:xfrm>
            <a:off x="457200" y="1700213"/>
            <a:ext cx="7952163"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80000"/>
              </a:lnSpc>
              <a:buFont typeface="Arial" panose="020B0604020202020204" pitchFamily="34" charset="0"/>
              <a:buNone/>
            </a:pPr>
            <a:r>
              <a:rPr lang="en-US" altLang="el-GR" sz="2000" dirty="0"/>
              <a:t>	</a:t>
            </a:r>
            <a:r>
              <a:rPr lang="el-GR" altLang="el-GR" sz="2000" dirty="0"/>
              <a:t>Ο κύριες λειτουργίες του χρηματοοικονομικού υπεύθυνου:</a:t>
            </a:r>
          </a:p>
          <a:p>
            <a:pPr lvl="1" algn="just" eaLnBrk="1" hangingPunct="1">
              <a:lnSpc>
                <a:spcPct val="80000"/>
              </a:lnSpc>
              <a:buClr>
                <a:srgbClr val="800080"/>
              </a:buClr>
              <a:buSzPct val="125000"/>
              <a:buFontTx/>
              <a:buChar char="•"/>
            </a:pPr>
            <a:r>
              <a:rPr lang="el-GR" altLang="el-GR" sz="2000" dirty="0"/>
              <a:t>Προγραμματισμός και διατύπωση προβλέψεων, σε συνεργασία με τα στελέχη που ευθύνονται για τον γενικό προγραμματισμό, δηλ. την διοίκηση της επιχείρησης</a:t>
            </a:r>
          </a:p>
          <a:p>
            <a:pPr lvl="1" algn="just" eaLnBrk="1" hangingPunct="1">
              <a:lnSpc>
                <a:spcPct val="80000"/>
              </a:lnSpc>
              <a:buClr>
                <a:srgbClr val="800080"/>
              </a:buClr>
              <a:buSzPct val="125000"/>
              <a:buFontTx/>
              <a:buChar char="•"/>
            </a:pPr>
            <a:endParaRPr lang="el-GR" altLang="el-GR" sz="2000" dirty="0"/>
          </a:p>
          <a:p>
            <a:pPr lvl="1" algn="just" eaLnBrk="1" hangingPunct="1">
              <a:lnSpc>
                <a:spcPct val="80000"/>
              </a:lnSpc>
              <a:buClr>
                <a:srgbClr val="800080"/>
              </a:buClr>
              <a:buSzPct val="125000"/>
              <a:buFontTx/>
              <a:buChar char="•"/>
            </a:pPr>
            <a:r>
              <a:rPr lang="el-GR" altLang="el-GR" sz="2000" dirty="0"/>
              <a:t>Λήψη επενδυτικών και χρηματοδοτικών αποφάσεων</a:t>
            </a:r>
          </a:p>
          <a:p>
            <a:pPr lvl="1" algn="just" eaLnBrk="1" hangingPunct="1">
              <a:lnSpc>
                <a:spcPct val="80000"/>
              </a:lnSpc>
              <a:buClr>
                <a:srgbClr val="800080"/>
              </a:buClr>
              <a:buSzPct val="125000"/>
              <a:buFontTx/>
              <a:buChar char="•"/>
            </a:pPr>
            <a:endParaRPr lang="el-GR" altLang="el-GR" sz="2000" dirty="0"/>
          </a:p>
          <a:p>
            <a:pPr lvl="1" algn="just" eaLnBrk="1" hangingPunct="1">
              <a:lnSpc>
                <a:spcPct val="80000"/>
              </a:lnSpc>
              <a:buClr>
                <a:srgbClr val="800080"/>
              </a:buClr>
              <a:buSzPct val="125000"/>
              <a:buFontTx/>
              <a:buChar char="•"/>
            </a:pPr>
            <a:r>
              <a:rPr lang="el-GR" altLang="el-GR" sz="2000" dirty="0"/>
              <a:t>Συνεργασία με τα υπόλοιπα τμήματα της επιχείρησης, παραγωγής, </a:t>
            </a:r>
            <a:r>
              <a:rPr lang="en-US" altLang="el-GR" sz="2000" dirty="0"/>
              <a:t>marketing </a:t>
            </a:r>
            <a:r>
              <a:rPr lang="el-GR" altLang="el-GR" sz="2000" dirty="0"/>
              <a:t>κλπ.</a:t>
            </a:r>
          </a:p>
          <a:p>
            <a:pPr lvl="1" algn="just" eaLnBrk="1" hangingPunct="1">
              <a:lnSpc>
                <a:spcPct val="80000"/>
              </a:lnSpc>
              <a:buClr>
                <a:srgbClr val="800080"/>
              </a:buClr>
              <a:buSzPct val="125000"/>
              <a:buFontTx/>
              <a:buChar char="•"/>
            </a:pPr>
            <a:endParaRPr lang="el-GR" altLang="el-GR" sz="2000" dirty="0"/>
          </a:p>
          <a:p>
            <a:pPr lvl="1" algn="just" eaLnBrk="1" hangingPunct="1">
              <a:lnSpc>
                <a:spcPct val="80000"/>
              </a:lnSpc>
              <a:buClr>
                <a:srgbClr val="800080"/>
              </a:buClr>
              <a:buSzPct val="125000"/>
              <a:buFontTx/>
              <a:buChar char="•"/>
            </a:pPr>
            <a:r>
              <a:rPr lang="el-GR" altLang="el-GR" sz="2000" dirty="0"/>
              <a:t>Χτίσιμο δεσμών με τις χρηματαγορές, από τις οποίες αντλεί κεφάλαια για τη χρηματοδότηση των επενδύσεων της επιχείρησης και όπου διαπραγματεύονται τα αξιόγραφα της επιχείρησης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9218" name="Espace réservé du numéro de diapositive 5">
            <a:extLst>
              <a:ext uri="{FF2B5EF4-FFF2-40B4-BE49-F238E27FC236}">
                <a16:creationId xmlns:a16="http://schemas.microsoft.com/office/drawing/2014/main" id="{AC3DBAE2-0D3A-4AE3-84CF-0799859AFF8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FFABD3B-17D5-49BF-BE2F-6EEEDA093FE6}" type="slidenum">
              <a:rPr lang="fr-CA" altLang="el-GR" sz="1200">
                <a:solidFill>
                  <a:srgbClr val="898989"/>
                </a:solidFill>
              </a:rPr>
              <a:pPr>
                <a:spcBef>
                  <a:spcPct val="0"/>
                </a:spcBef>
                <a:buFontTx/>
                <a:buNone/>
              </a:pPr>
              <a:t>7</a:t>
            </a:fld>
            <a:endParaRPr lang="fr-CA" altLang="el-GR" sz="1200">
              <a:solidFill>
                <a:srgbClr val="898989"/>
              </a:solidFill>
            </a:endParaRPr>
          </a:p>
        </p:txBody>
      </p:sp>
      <p:sp>
        <p:nvSpPr>
          <p:cNvPr id="9219" name="Titre 1">
            <a:extLst>
              <a:ext uri="{FF2B5EF4-FFF2-40B4-BE49-F238E27FC236}">
                <a16:creationId xmlns:a16="http://schemas.microsoft.com/office/drawing/2014/main" id="{3B06BB2A-EF15-4B19-AACA-353E036B8B55}"/>
              </a:ext>
            </a:extLst>
          </p:cNvPr>
          <p:cNvSpPr>
            <a:spLocks noGrp="1"/>
          </p:cNvSpPr>
          <p:nvPr>
            <p:ph type="title" idx="4294967295"/>
          </p:nvPr>
        </p:nvSpPr>
        <p:spPr>
          <a:xfrm>
            <a:off x="0" y="261937"/>
            <a:ext cx="9144000" cy="718791"/>
          </a:xfrm>
        </p:spPr>
        <p:txBody>
          <a:bodyPr>
            <a:normAutofit/>
          </a:bodyPr>
          <a:lstStyle/>
          <a:p>
            <a:pPr algn="ctr" eaLnBrk="1" hangingPunct="1"/>
            <a:r>
              <a:rPr lang="el-GR" altLang="el-GR" sz="3200" b="1" dirty="0">
                <a:solidFill>
                  <a:srgbClr val="265F00"/>
                </a:solidFill>
              </a:rPr>
              <a:t>Υλοποίηση χρηματοοικονομικής λειτουργίας</a:t>
            </a:r>
            <a:endParaRPr lang="fr-CA" altLang="el-GR" sz="3200" b="1" dirty="0">
              <a:solidFill>
                <a:srgbClr val="265F00"/>
              </a:solidFill>
            </a:endParaRPr>
          </a:p>
        </p:txBody>
      </p:sp>
      <p:sp>
        <p:nvSpPr>
          <p:cNvPr id="9220" name="Rectangle 3">
            <a:extLst>
              <a:ext uri="{FF2B5EF4-FFF2-40B4-BE49-F238E27FC236}">
                <a16:creationId xmlns:a16="http://schemas.microsoft.com/office/drawing/2014/main" id="{20B9222D-BA6A-437D-8CA3-11BE1DFEF854}"/>
              </a:ext>
            </a:extLst>
          </p:cNvPr>
          <p:cNvSpPr>
            <a:spLocks noChangeArrowheads="1"/>
          </p:cNvSpPr>
          <p:nvPr/>
        </p:nvSpPr>
        <p:spPr bwMode="auto">
          <a:xfrm>
            <a:off x="457200" y="1268413"/>
            <a:ext cx="822960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80000"/>
              </a:lnSpc>
              <a:buClr>
                <a:srgbClr val="800080"/>
              </a:buClr>
              <a:buSzPct val="125000"/>
              <a:buFontTx/>
              <a:buNone/>
            </a:pPr>
            <a:endParaRPr lang="el-GR" altLang="el-GR" sz="2100"/>
          </a:p>
          <a:p>
            <a:pPr eaLnBrk="1" hangingPunct="1">
              <a:lnSpc>
                <a:spcPct val="80000"/>
              </a:lnSpc>
              <a:buClr>
                <a:srgbClr val="800080"/>
              </a:buClr>
              <a:buSzPct val="125000"/>
              <a:buFontTx/>
              <a:buNone/>
            </a:pPr>
            <a:r>
              <a:rPr lang="el-GR" altLang="el-GR" sz="2100"/>
              <a:t>Προϋποθέτει:</a:t>
            </a:r>
          </a:p>
          <a:p>
            <a:pPr eaLnBrk="1" hangingPunct="1">
              <a:lnSpc>
                <a:spcPct val="80000"/>
              </a:lnSpc>
              <a:buClr>
                <a:srgbClr val="800080"/>
              </a:buClr>
              <a:buSzPct val="125000"/>
              <a:buFontTx/>
              <a:buChar char="•"/>
            </a:pPr>
            <a:endParaRPr lang="el-GR" altLang="el-GR" sz="2100"/>
          </a:p>
          <a:p>
            <a:pPr eaLnBrk="1" hangingPunct="1">
              <a:lnSpc>
                <a:spcPct val="80000"/>
              </a:lnSpc>
              <a:buClr>
                <a:srgbClr val="800080"/>
              </a:buClr>
              <a:buSzPct val="125000"/>
              <a:buFontTx/>
              <a:buChar char="•"/>
            </a:pPr>
            <a:r>
              <a:rPr lang="el-GR" altLang="el-GR" sz="2100"/>
              <a:t>τον προσδιορισμό των διαθέσιμων περιουσιακών στοιχείων και κεφαλαίων (τι κατέχει η επιχείρηση)</a:t>
            </a:r>
          </a:p>
          <a:p>
            <a:pPr eaLnBrk="1" hangingPunct="1">
              <a:lnSpc>
                <a:spcPct val="80000"/>
              </a:lnSpc>
              <a:buClr>
                <a:srgbClr val="800080"/>
              </a:buClr>
              <a:buSzPct val="125000"/>
              <a:buFontTx/>
              <a:buChar char="•"/>
            </a:pPr>
            <a:endParaRPr lang="el-GR" altLang="el-GR" sz="2100"/>
          </a:p>
          <a:p>
            <a:pPr eaLnBrk="1" hangingPunct="1">
              <a:lnSpc>
                <a:spcPct val="80000"/>
              </a:lnSpc>
              <a:buClr>
                <a:srgbClr val="800080"/>
              </a:buClr>
              <a:buSzPct val="125000"/>
              <a:buFontTx/>
              <a:buChar char="•"/>
            </a:pPr>
            <a:r>
              <a:rPr lang="el-GR" altLang="el-GR" sz="2100"/>
              <a:t>την ιεράρχηση των χρηματοοικονομικών στόχων (τι θέλει να επιτύχει)</a:t>
            </a:r>
          </a:p>
          <a:p>
            <a:pPr eaLnBrk="1" hangingPunct="1">
              <a:lnSpc>
                <a:spcPct val="80000"/>
              </a:lnSpc>
              <a:buClr>
                <a:srgbClr val="800080"/>
              </a:buClr>
              <a:buSzPct val="125000"/>
              <a:buFontTx/>
              <a:buChar char="•"/>
            </a:pPr>
            <a:endParaRPr lang="el-GR" altLang="el-GR" sz="2100"/>
          </a:p>
          <a:p>
            <a:pPr eaLnBrk="1" hangingPunct="1">
              <a:lnSpc>
                <a:spcPct val="80000"/>
              </a:lnSpc>
              <a:buClr>
                <a:srgbClr val="800080"/>
              </a:buClr>
              <a:buSzPct val="125000"/>
              <a:buFontTx/>
              <a:buChar char="•"/>
            </a:pPr>
            <a:r>
              <a:rPr lang="el-GR" altLang="el-GR" sz="2100"/>
              <a:t>την επιλογή της στρατηγικής για την κινητοποίηση των χρηματοοικονομικών πόρων ή μέσων (πώς θα το επιτύχει)</a:t>
            </a:r>
          </a:p>
          <a:p>
            <a:pPr eaLnBrk="1" hangingPunct="1">
              <a:lnSpc>
                <a:spcPct val="80000"/>
              </a:lnSpc>
              <a:buClr>
                <a:srgbClr val="800080"/>
              </a:buClr>
              <a:buSzPct val="125000"/>
              <a:buFontTx/>
              <a:buChar char="•"/>
            </a:pPr>
            <a:endParaRPr lang="el-GR" altLang="el-GR" sz="2100"/>
          </a:p>
          <a:p>
            <a:pPr eaLnBrk="1" hangingPunct="1">
              <a:lnSpc>
                <a:spcPct val="80000"/>
              </a:lnSpc>
              <a:buClr>
                <a:srgbClr val="800080"/>
              </a:buClr>
              <a:buSzPct val="125000"/>
              <a:buFontTx/>
              <a:buChar char="•"/>
            </a:pPr>
            <a:r>
              <a:rPr lang="el-GR" altLang="el-GR" sz="2100"/>
              <a:t>την πρόβλεψη, με βάση τα διαθέσιμα στοιχεία και τις μελλοντικές ενδείξεις, για </a:t>
            </a:r>
          </a:p>
          <a:p>
            <a:pPr lvl="1" eaLnBrk="1" hangingPunct="1">
              <a:lnSpc>
                <a:spcPct val="80000"/>
              </a:lnSpc>
              <a:buClr>
                <a:srgbClr val="800080"/>
              </a:buClr>
              <a:buSzPct val="125000"/>
              <a:buFontTx/>
              <a:buChar char="•"/>
            </a:pPr>
            <a:r>
              <a:rPr lang="el-GR" altLang="el-GR" sz="1900"/>
              <a:t>το ύψος των αναγκών σε κεφάλαια (πόσο)</a:t>
            </a:r>
          </a:p>
          <a:p>
            <a:pPr lvl="1" eaLnBrk="1" hangingPunct="1">
              <a:lnSpc>
                <a:spcPct val="80000"/>
              </a:lnSpc>
              <a:buClr>
                <a:srgbClr val="800080"/>
              </a:buClr>
              <a:buSzPct val="125000"/>
              <a:buFontTx/>
              <a:buChar char="•"/>
            </a:pPr>
            <a:r>
              <a:rPr lang="el-GR" altLang="el-GR" sz="1900"/>
              <a:t>τις χρηματοδοτικές πηγές άντλησής τους (από πού) και </a:t>
            </a:r>
          </a:p>
          <a:p>
            <a:pPr lvl="1" eaLnBrk="1" hangingPunct="1">
              <a:lnSpc>
                <a:spcPct val="80000"/>
              </a:lnSpc>
              <a:buClr>
                <a:srgbClr val="800080"/>
              </a:buClr>
              <a:buSzPct val="125000"/>
              <a:buFontTx/>
              <a:buChar char="•"/>
            </a:pPr>
            <a:r>
              <a:rPr lang="el-GR" altLang="el-GR" sz="1900"/>
              <a:t>την αποδοτική τους επένδυση και αξιοποίηση (πού και πώς).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242" name="Espace réservé du numéro de diapositive 5">
            <a:extLst>
              <a:ext uri="{FF2B5EF4-FFF2-40B4-BE49-F238E27FC236}">
                <a16:creationId xmlns:a16="http://schemas.microsoft.com/office/drawing/2014/main" id="{4C4AAA34-3E78-4DB5-8267-FB284316834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C4264BA-0798-45FC-982E-BAADB0EB01CD}" type="slidenum">
              <a:rPr lang="fr-CA" altLang="el-GR" sz="1200">
                <a:solidFill>
                  <a:srgbClr val="898989"/>
                </a:solidFill>
              </a:rPr>
              <a:pPr>
                <a:spcBef>
                  <a:spcPct val="0"/>
                </a:spcBef>
                <a:buFontTx/>
                <a:buNone/>
              </a:pPr>
              <a:t>8</a:t>
            </a:fld>
            <a:endParaRPr lang="fr-CA" altLang="el-GR" sz="1200">
              <a:solidFill>
                <a:srgbClr val="898989"/>
              </a:solidFill>
            </a:endParaRPr>
          </a:p>
        </p:txBody>
      </p:sp>
      <p:sp>
        <p:nvSpPr>
          <p:cNvPr id="60418" name="Titre 1">
            <a:extLst>
              <a:ext uri="{FF2B5EF4-FFF2-40B4-BE49-F238E27FC236}">
                <a16:creationId xmlns:a16="http://schemas.microsoft.com/office/drawing/2014/main" id="{C9465F98-20EB-4BA9-99DA-216D27DA98F9}"/>
              </a:ext>
            </a:extLst>
          </p:cNvPr>
          <p:cNvSpPr>
            <a:spLocks noGrp="1"/>
          </p:cNvSpPr>
          <p:nvPr>
            <p:ph type="title" idx="4294967295"/>
          </p:nvPr>
        </p:nvSpPr>
        <p:spPr>
          <a:xfrm>
            <a:off x="0" y="274638"/>
            <a:ext cx="9144000" cy="764927"/>
          </a:xfrm>
        </p:spPr>
        <p:txBody>
          <a:bodyPr>
            <a:normAutofit/>
          </a:bodyPr>
          <a:lstStyle/>
          <a:p>
            <a:pPr algn="ctr" eaLnBrk="1" hangingPunct="1">
              <a:defRPr/>
            </a:pPr>
            <a:r>
              <a:rPr lang="el-GR" altLang="el-GR" sz="3200" b="1" dirty="0">
                <a:solidFill>
                  <a:srgbClr val="FF0066"/>
                </a:solidFill>
                <a:effectLst>
                  <a:outerShdw blurRad="38100" dist="38100" dir="2700000" algn="tl">
                    <a:srgbClr val="C0C0C0"/>
                  </a:outerShdw>
                </a:effectLst>
              </a:rPr>
              <a:t>Επενδύσεις</a:t>
            </a:r>
            <a:r>
              <a:rPr lang="el-GR" altLang="el-GR" sz="3200" b="1" dirty="0">
                <a:solidFill>
                  <a:srgbClr val="265F00"/>
                </a:solidFill>
              </a:rPr>
              <a:t>-Χρηματοδοτήσεις-Πολιτική Κερδών</a:t>
            </a:r>
            <a:endParaRPr lang="fr-CA" altLang="el-GR" sz="3200" b="1" dirty="0">
              <a:solidFill>
                <a:srgbClr val="265F00"/>
              </a:solidFill>
            </a:endParaRPr>
          </a:p>
        </p:txBody>
      </p:sp>
      <p:sp>
        <p:nvSpPr>
          <p:cNvPr id="10244" name="Rectangle 3">
            <a:extLst>
              <a:ext uri="{FF2B5EF4-FFF2-40B4-BE49-F238E27FC236}">
                <a16:creationId xmlns:a16="http://schemas.microsoft.com/office/drawing/2014/main" id="{CF4CDC45-EDC2-4698-BD07-72E069A62BD0}"/>
              </a:ext>
            </a:extLst>
          </p:cNvPr>
          <p:cNvSpPr>
            <a:spLocks noChangeArrowheads="1"/>
          </p:cNvSpPr>
          <p:nvPr/>
        </p:nvSpPr>
        <p:spPr bwMode="auto">
          <a:xfrm>
            <a:off x="457200" y="1268413"/>
            <a:ext cx="822960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80000"/>
              </a:lnSpc>
              <a:buClr>
                <a:srgbClr val="800080"/>
              </a:buClr>
              <a:buSzPct val="125000"/>
              <a:buFontTx/>
              <a:buNone/>
            </a:pPr>
            <a:endParaRPr lang="el-GR" altLang="el-GR" sz="2100"/>
          </a:p>
          <a:p>
            <a:pPr eaLnBrk="1" hangingPunct="1">
              <a:lnSpc>
                <a:spcPct val="80000"/>
              </a:lnSpc>
              <a:buClr>
                <a:srgbClr val="800080"/>
              </a:buClr>
              <a:buSzPct val="125000"/>
              <a:buFontTx/>
              <a:buNone/>
            </a:pPr>
            <a:endParaRPr lang="el-GR" altLang="el-GR" sz="2100" b="1">
              <a:solidFill>
                <a:srgbClr val="FF0066"/>
              </a:solidFill>
            </a:endParaRPr>
          </a:p>
          <a:p>
            <a:pPr eaLnBrk="1" hangingPunct="1">
              <a:lnSpc>
                <a:spcPct val="80000"/>
              </a:lnSpc>
              <a:buClr>
                <a:srgbClr val="800080"/>
              </a:buClr>
              <a:buSzPct val="125000"/>
              <a:buFontTx/>
              <a:buNone/>
            </a:pPr>
            <a:r>
              <a:rPr lang="el-GR" altLang="el-GR" sz="2100"/>
              <a:t>Το κομμάτι αυτό αφορά επιλογές μεταξύ πολυάριθμων εναλλακτικών επενδυτικών προγραμμάτων.</a:t>
            </a:r>
          </a:p>
          <a:p>
            <a:pPr eaLnBrk="1" hangingPunct="1">
              <a:lnSpc>
                <a:spcPct val="80000"/>
              </a:lnSpc>
              <a:buClr>
                <a:srgbClr val="800080"/>
              </a:buClr>
              <a:buSzPct val="125000"/>
              <a:buFontTx/>
              <a:buNone/>
            </a:pPr>
            <a:endParaRPr lang="el-GR" altLang="el-GR" sz="2100"/>
          </a:p>
          <a:p>
            <a:pPr eaLnBrk="1" hangingPunct="1">
              <a:lnSpc>
                <a:spcPct val="80000"/>
              </a:lnSpc>
              <a:buClr>
                <a:srgbClr val="800080"/>
              </a:buClr>
              <a:buSzPct val="125000"/>
              <a:buFontTx/>
              <a:buNone/>
            </a:pPr>
            <a:r>
              <a:rPr lang="el-GR" altLang="el-GR" sz="2100"/>
              <a:t>Στόχος είναι η επίτευξη της καλύτερης δυνατής απόδοσης σε συνθήκες κινδύνου. Αυτό σημαίνει ότι οι αποδόσεις μιας επένδυσης αφορούν έσοδα που θα εισρεύσουν μελλοντικά στην επιχείρηση και είναι πιθανόν οι προβλέψεις να διαφέρουν από την πραγματικότητα.</a:t>
            </a:r>
          </a:p>
          <a:p>
            <a:pPr eaLnBrk="1" hangingPunct="1">
              <a:lnSpc>
                <a:spcPct val="80000"/>
              </a:lnSpc>
              <a:buClr>
                <a:srgbClr val="800080"/>
              </a:buClr>
              <a:buSzPct val="125000"/>
              <a:buFontTx/>
              <a:buNone/>
            </a:pPr>
            <a:endParaRPr lang="el-GR" altLang="el-GR" sz="2100"/>
          </a:p>
          <a:p>
            <a:pPr eaLnBrk="1" hangingPunct="1">
              <a:lnSpc>
                <a:spcPct val="80000"/>
              </a:lnSpc>
              <a:buClr>
                <a:srgbClr val="800080"/>
              </a:buClr>
              <a:buSzPct val="125000"/>
              <a:buFontTx/>
              <a:buNone/>
            </a:pPr>
            <a:r>
              <a:rPr lang="el-GR" altLang="el-GR" sz="2100"/>
              <a:t>Οι επενδυτικές αποφάσεις που λαμβάνει μια επιχείρηση αναφορικά με την τοποθέτηση των κεφαλαίων της μπορεί να είναι τακτικής ή στρατηγικής μορφής: </a:t>
            </a:r>
          </a:p>
          <a:p>
            <a:pPr eaLnBrk="1" hangingPunct="1">
              <a:lnSpc>
                <a:spcPct val="80000"/>
              </a:lnSpc>
              <a:buClr>
                <a:srgbClr val="800080"/>
              </a:buClr>
              <a:buSzPct val="125000"/>
              <a:buFontTx/>
              <a:buChar char="•"/>
            </a:pPr>
            <a:r>
              <a:rPr lang="el-GR" altLang="el-GR" sz="2100"/>
              <a:t>αποφάσεις για περιορισμένα ποσά σε στοιχεία (π.χ. πάγια, όπως ένα μηχάνημα ή ένα αυτοκίνητο) που έχει λάβει και στο παρελθόν</a:t>
            </a:r>
          </a:p>
          <a:p>
            <a:pPr eaLnBrk="1" hangingPunct="1">
              <a:lnSpc>
                <a:spcPct val="80000"/>
              </a:lnSpc>
              <a:buClr>
                <a:srgbClr val="800080"/>
              </a:buClr>
              <a:buSzPct val="125000"/>
              <a:buFontTx/>
              <a:buChar char="•"/>
            </a:pPr>
            <a:r>
              <a:rPr lang="el-GR" altLang="el-GR" sz="2100"/>
              <a:t>αποφάσεις για μεγάλα ποσά και είναι στρατηγικής σημασίας (όπως η επέκταση σε νέες δραστηριότητες, η μετεγκατάσταση κλπ.)</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5000">
              <a:schemeClr val="bg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1266" name="Espace réservé du numéro de diapositive 5">
            <a:extLst>
              <a:ext uri="{FF2B5EF4-FFF2-40B4-BE49-F238E27FC236}">
                <a16:creationId xmlns:a16="http://schemas.microsoft.com/office/drawing/2014/main" id="{DB90D33E-F513-4AD4-B6CA-701953CC426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10C69BB-48EF-4249-9FB9-DD258317D522}" type="slidenum">
              <a:rPr lang="fr-CA" altLang="el-GR" sz="1200">
                <a:solidFill>
                  <a:srgbClr val="898989"/>
                </a:solidFill>
              </a:rPr>
              <a:pPr>
                <a:spcBef>
                  <a:spcPct val="0"/>
                </a:spcBef>
                <a:buFontTx/>
                <a:buNone/>
              </a:pPr>
              <a:t>9</a:t>
            </a:fld>
            <a:endParaRPr lang="fr-CA" altLang="el-GR" sz="1200">
              <a:solidFill>
                <a:srgbClr val="898989"/>
              </a:solidFill>
            </a:endParaRPr>
          </a:p>
        </p:txBody>
      </p:sp>
      <p:sp>
        <p:nvSpPr>
          <p:cNvPr id="61442" name="Titre 1">
            <a:extLst>
              <a:ext uri="{FF2B5EF4-FFF2-40B4-BE49-F238E27FC236}">
                <a16:creationId xmlns:a16="http://schemas.microsoft.com/office/drawing/2014/main" id="{2A958DD6-4457-4DA6-95CA-9E9AD6A56B17}"/>
              </a:ext>
            </a:extLst>
          </p:cNvPr>
          <p:cNvSpPr>
            <a:spLocks noGrp="1"/>
          </p:cNvSpPr>
          <p:nvPr>
            <p:ph type="title" idx="4294967295"/>
          </p:nvPr>
        </p:nvSpPr>
        <p:spPr>
          <a:xfrm>
            <a:off x="0" y="274638"/>
            <a:ext cx="9144000" cy="764927"/>
          </a:xfrm>
        </p:spPr>
        <p:txBody>
          <a:bodyPr>
            <a:normAutofit/>
          </a:bodyPr>
          <a:lstStyle/>
          <a:p>
            <a:pPr algn="ctr" eaLnBrk="1" hangingPunct="1">
              <a:defRPr/>
            </a:pPr>
            <a:r>
              <a:rPr lang="el-GR" altLang="el-GR" sz="3200" b="1" dirty="0">
                <a:solidFill>
                  <a:srgbClr val="265F00"/>
                </a:solidFill>
              </a:rPr>
              <a:t>Επενδύσεις-</a:t>
            </a:r>
            <a:r>
              <a:rPr lang="el-GR" altLang="el-GR" sz="3200" b="1" dirty="0">
                <a:solidFill>
                  <a:srgbClr val="FF0066"/>
                </a:solidFill>
                <a:effectLst>
                  <a:outerShdw blurRad="38100" dist="38100" dir="2700000" algn="tl">
                    <a:srgbClr val="C0C0C0"/>
                  </a:outerShdw>
                </a:effectLst>
              </a:rPr>
              <a:t>Χρηματοδοτήσεις</a:t>
            </a:r>
            <a:r>
              <a:rPr lang="el-GR" altLang="el-GR" sz="3200" b="1" dirty="0">
                <a:solidFill>
                  <a:srgbClr val="265F00"/>
                </a:solidFill>
              </a:rPr>
              <a:t>-Πολιτική Κερδών</a:t>
            </a:r>
            <a:endParaRPr lang="fr-CA" altLang="el-GR" sz="3200" b="1" dirty="0">
              <a:solidFill>
                <a:srgbClr val="265F00"/>
              </a:solidFill>
            </a:endParaRPr>
          </a:p>
        </p:txBody>
      </p:sp>
      <p:sp>
        <p:nvSpPr>
          <p:cNvPr id="11268" name="Rectangle 3">
            <a:extLst>
              <a:ext uri="{FF2B5EF4-FFF2-40B4-BE49-F238E27FC236}">
                <a16:creationId xmlns:a16="http://schemas.microsoft.com/office/drawing/2014/main" id="{4F313F22-A9F2-4630-891E-0C675A40B21C}"/>
              </a:ext>
            </a:extLst>
          </p:cNvPr>
          <p:cNvSpPr>
            <a:spLocks noChangeArrowheads="1"/>
          </p:cNvSpPr>
          <p:nvPr/>
        </p:nvSpPr>
        <p:spPr bwMode="auto">
          <a:xfrm>
            <a:off x="457200" y="1268413"/>
            <a:ext cx="822960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80000"/>
              </a:lnSpc>
              <a:buClr>
                <a:srgbClr val="800080"/>
              </a:buClr>
              <a:buSzPct val="125000"/>
              <a:buFontTx/>
              <a:buNone/>
            </a:pPr>
            <a:endParaRPr lang="el-GR" altLang="el-GR" sz="2100"/>
          </a:p>
          <a:p>
            <a:pPr eaLnBrk="1" hangingPunct="1">
              <a:lnSpc>
                <a:spcPct val="80000"/>
              </a:lnSpc>
              <a:buClr>
                <a:srgbClr val="800080"/>
              </a:buClr>
              <a:buSzPct val="125000"/>
              <a:buFontTx/>
              <a:buNone/>
            </a:pPr>
            <a:endParaRPr lang="el-GR" altLang="el-GR" sz="2100"/>
          </a:p>
          <a:p>
            <a:pPr eaLnBrk="1" hangingPunct="1">
              <a:lnSpc>
                <a:spcPct val="80000"/>
              </a:lnSpc>
              <a:buClr>
                <a:srgbClr val="800080"/>
              </a:buClr>
              <a:buSzPct val="125000"/>
              <a:buFontTx/>
              <a:buNone/>
            </a:pPr>
            <a:r>
              <a:rPr lang="el-GR" altLang="el-GR" sz="2100"/>
              <a:t>Το ύψος των χρηματοδοτήσεων συναρτάται από τις επενδύσεις σε πάγια και κυκλοφορούντα (ταμειακά διαθέσιμα ή άμεσα ρευστοποιήσιμα στοιχεία) περιουσιακά στοιχεία.</a:t>
            </a:r>
          </a:p>
          <a:p>
            <a:pPr eaLnBrk="1" hangingPunct="1">
              <a:lnSpc>
                <a:spcPct val="80000"/>
              </a:lnSpc>
              <a:buClr>
                <a:srgbClr val="800080"/>
              </a:buClr>
              <a:buSzPct val="125000"/>
              <a:buFontTx/>
              <a:buNone/>
            </a:pPr>
            <a:endParaRPr lang="el-GR" altLang="el-GR" sz="2100"/>
          </a:p>
          <a:p>
            <a:pPr eaLnBrk="1" hangingPunct="1">
              <a:lnSpc>
                <a:spcPct val="80000"/>
              </a:lnSpc>
              <a:buClr>
                <a:srgbClr val="800080"/>
              </a:buClr>
              <a:buSzPct val="125000"/>
              <a:buFontTx/>
              <a:buNone/>
            </a:pPr>
            <a:r>
              <a:rPr lang="el-GR" altLang="el-GR" sz="2100"/>
              <a:t>Εδώ λαμβάνονται αποφάσεις που προσδιορίζουν </a:t>
            </a:r>
          </a:p>
          <a:p>
            <a:pPr eaLnBrk="1" hangingPunct="1">
              <a:lnSpc>
                <a:spcPct val="80000"/>
              </a:lnSpc>
              <a:buClr>
                <a:srgbClr val="800080"/>
              </a:buClr>
              <a:buSzPct val="125000"/>
              <a:buFontTx/>
              <a:buChar char="•"/>
            </a:pPr>
            <a:r>
              <a:rPr lang="el-GR" altLang="el-GR" sz="2100"/>
              <a:t>τη σύνθεση του συνολικού κεφαλαίου της επιχείρησης (σχέση ιδίων και ξένων κεφαλαίων)</a:t>
            </a:r>
          </a:p>
          <a:p>
            <a:pPr eaLnBrk="1" hangingPunct="1">
              <a:lnSpc>
                <a:spcPct val="80000"/>
              </a:lnSpc>
              <a:buClr>
                <a:srgbClr val="800080"/>
              </a:buClr>
              <a:buSzPct val="125000"/>
              <a:buFontTx/>
              <a:buChar char="•"/>
            </a:pPr>
            <a:r>
              <a:rPr lang="el-GR" altLang="el-GR" sz="2100"/>
              <a:t>τη μορφή των ξένων κεφαλαίων (βραχυπρόθεσμη, μεσοπρόθεσμη, μακροπρόθεσμη)</a:t>
            </a:r>
          </a:p>
          <a:p>
            <a:pPr eaLnBrk="1" hangingPunct="1">
              <a:lnSpc>
                <a:spcPct val="80000"/>
              </a:lnSpc>
              <a:buClr>
                <a:srgbClr val="800080"/>
              </a:buClr>
              <a:buSzPct val="125000"/>
              <a:buFontTx/>
              <a:buChar char="•"/>
            </a:pPr>
            <a:r>
              <a:rPr lang="el-GR" altLang="el-GR" sz="2100"/>
              <a:t>το ύψος και τις πηγές χρηματοδότησης</a:t>
            </a:r>
          </a:p>
          <a:p>
            <a:pPr eaLnBrk="1" hangingPunct="1">
              <a:lnSpc>
                <a:spcPct val="80000"/>
              </a:lnSpc>
              <a:buClr>
                <a:srgbClr val="800080"/>
              </a:buClr>
              <a:buSzPct val="125000"/>
              <a:buFontTx/>
              <a:buChar char="•"/>
            </a:pPr>
            <a:r>
              <a:rPr lang="el-GR" altLang="el-GR" sz="2100"/>
              <a:t>το κόστος του χρήματος</a:t>
            </a:r>
          </a:p>
          <a:p>
            <a:pPr eaLnBrk="1" hangingPunct="1">
              <a:lnSpc>
                <a:spcPct val="80000"/>
              </a:lnSpc>
              <a:buClr>
                <a:srgbClr val="800080"/>
              </a:buClr>
              <a:buSzPct val="125000"/>
              <a:buFontTx/>
              <a:buChar char="•"/>
            </a:pPr>
            <a:r>
              <a:rPr lang="el-GR" altLang="el-GR" sz="2100"/>
              <a:t>το διάστημα αποπληρωμής των δανείων και </a:t>
            </a:r>
          </a:p>
          <a:p>
            <a:pPr eaLnBrk="1" hangingPunct="1">
              <a:lnSpc>
                <a:spcPct val="80000"/>
              </a:lnSpc>
              <a:buClr>
                <a:srgbClr val="800080"/>
              </a:buClr>
              <a:buSzPct val="125000"/>
              <a:buFontTx/>
              <a:buChar char="•"/>
            </a:pPr>
            <a:r>
              <a:rPr lang="el-GR" altLang="el-GR" sz="2100"/>
              <a:t>τον χρηματοοικονομικό κίνδυνο.</a:t>
            </a:r>
          </a:p>
        </p:txBody>
      </p:sp>
    </p:spTree>
  </p:cSld>
  <p:clrMapOvr>
    <a:masterClrMapping/>
  </p:clrMapOvr>
</p:sld>
</file>

<file path=ppt/theme/theme1.xml><?xml version="1.0" encoding="utf-8"?>
<a:theme xmlns:a="http://schemas.openxmlformats.org/drawingml/2006/main" name="Ανασκόπηση">
  <a:themeElements>
    <a:clrScheme name="Ανασκόπηση">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6487</TotalTime>
  <Words>3671</Words>
  <Application>Microsoft Office PowerPoint</Application>
  <PresentationFormat>Προβολή στην οθόνη (4:3)</PresentationFormat>
  <Paragraphs>377</Paragraphs>
  <Slides>38</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38</vt:i4>
      </vt:variant>
    </vt:vector>
  </HeadingPairs>
  <TitlesOfParts>
    <vt:vector size="45" baseType="lpstr">
      <vt:lpstr>Arial</vt:lpstr>
      <vt:lpstr>Calibri</vt:lpstr>
      <vt:lpstr>Calibri Light</vt:lpstr>
      <vt:lpstr>Lucida Sans Unicode</vt:lpstr>
      <vt:lpstr>Tahoma</vt:lpstr>
      <vt:lpstr>Wingdings</vt:lpstr>
      <vt:lpstr>Ανασκόπηση</vt:lpstr>
      <vt:lpstr>Χρηματοοικονομική Διοίκηση</vt:lpstr>
      <vt:lpstr>Αντικείμενα μαθήματος</vt:lpstr>
      <vt:lpstr>Αντικειμενικός σκοπός της επιχείρησης</vt:lpstr>
      <vt:lpstr>Αντικειμενικός σκοπός της επιχείρησης</vt:lpstr>
      <vt:lpstr>Η Χρηματοοικονομική  (corporate finance)</vt:lpstr>
      <vt:lpstr>Η χρηματοοικονομική διοίκηση</vt:lpstr>
      <vt:lpstr>Υλοποίηση χρηματοοικονομικής λειτουργίας</vt:lpstr>
      <vt:lpstr>Επενδύσεις-Χρηματοδοτήσεις-Πολιτική Κερδών</vt:lpstr>
      <vt:lpstr>Επενδύσεις-Χρηματοδοτήσεις-Πολιτική Κερδών</vt:lpstr>
      <vt:lpstr>Επενδύσεις-Χρηματοδοτήσεις-Πολιτική Κερδών</vt:lpstr>
      <vt:lpstr>Παρουσίαση του PowerPoint</vt:lpstr>
      <vt:lpstr>Παρουσίαση του PowerPoint</vt:lpstr>
      <vt:lpstr>Παρουσίαση του PowerPoint</vt:lpstr>
      <vt:lpstr>Είδη εταιριών</vt:lpstr>
      <vt:lpstr>Παρουσίαση του PowerPoint</vt:lpstr>
      <vt:lpstr>Παρουσίαση του PowerPoint</vt:lpstr>
      <vt:lpstr>Παρουσίαση του PowerPoint</vt:lpstr>
      <vt:lpstr>Αρμόδια όργανα στη δομή της επιχείρησης</vt:lpstr>
      <vt:lpstr>Σύγκρουση συμφερόντων</vt:lpstr>
      <vt:lpstr>Εταιρίες και δημιουργία αξίας</vt:lpstr>
      <vt:lpstr>Παρουσίαση του PowerPoint</vt:lpstr>
      <vt:lpstr>Παρουσίαση του PowerPoint</vt:lpstr>
      <vt:lpstr>Παρουσίαση του PowerPoint</vt:lpstr>
      <vt:lpstr>Παρουσίαση του PowerPoint</vt:lpstr>
      <vt:lpstr>Αγορά χρήματος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User</dc:creator>
  <cp:lastModifiedBy>Emmanouil Choustoulakis</cp:lastModifiedBy>
  <cp:revision>57</cp:revision>
  <dcterms:created xsi:type="dcterms:W3CDTF">2009-10-01T14:55:37Z</dcterms:created>
  <dcterms:modified xsi:type="dcterms:W3CDTF">2022-04-04T06:47:03Z</dcterms:modified>
</cp:coreProperties>
</file>